
<file path=[Content_Types].xml><?xml version="1.0" encoding="utf-8"?>
<Types xmlns="http://schemas.openxmlformats.org/package/2006/content-types">
  <Default Extension="fntdata" ContentType="application/x-fontdata"/>
  <Default Extension="jpeg" ContentType="image/jpeg"/>
  <Default Extension="jpg" ContentType="image/jp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6.jpg" ContentType="image/jpeg"/>
  <Override PartName="/ppt/media/image24.jpg" ContentType="image/jpe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59.jpg" ContentType="image/jpeg"/>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257" r:id="rId3"/>
    <p:sldId id="264" r:id="rId4"/>
    <p:sldId id="258" r:id="rId5"/>
    <p:sldId id="307" r:id="rId6"/>
    <p:sldId id="275" r:id="rId7"/>
    <p:sldId id="290" r:id="rId8"/>
    <p:sldId id="308" r:id="rId9"/>
    <p:sldId id="309" r:id="rId10"/>
    <p:sldId id="268" r:id="rId11"/>
    <p:sldId id="259" r:id="rId12"/>
    <p:sldId id="265" r:id="rId13"/>
    <p:sldId id="310" r:id="rId14"/>
    <p:sldId id="311" r:id="rId15"/>
    <p:sldId id="261" r:id="rId16"/>
    <p:sldId id="277" r:id="rId17"/>
    <p:sldId id="312" r:id="rId18"/>
    <p:sldId id="314" r:id="rId19"/>
    <p:sldId id="315" r:id="rId20"/>
    <p:sldId id="313" r:id="rId21"/>
    <p:sldId id="316" r:id="rId22"/>
    <p:sldId id="276" r:id="rId23"/>
    <p:sldId id="317" r:id="rId24"/>
    <p:sldId id="318" r:id="rId25"/>
    <p:sldId id="270" r:id="rId26"/>
    <p:sldId id="279" r:id="rId27"/>
    <p:sldId id="319" r:id="rId28"/>
    <p:sldId id="267" r:id="rId29"/>
    <p:sldId id="320" r:id="rId30"/>
    <p:sldId id="281" r:id="rId31"/>
    <p:sldId id="283" r:id="rId32"/>
    <p:sldId id="260" r:id="rId33"/>
    <p:sldId id="282" r:id="rId34"/>
    <p:sldId id="321" r:id="rId35"/>
    <p:sldId id="304" r:id="rId36"/>
    <p:sldId id="273" r:id="rId37"/>
    <p:sldId id="322" r:id="rId38"/>
    <p:sldId id="274" r:id="rId39"/>
  </p:sldIdLst>
  <p:sldSz cx="12192000" cy="6858000"/>
  <p:notesSz cx="12192000" cy="6858000"/>
  <p:embeddedFontLst>
    <p:embeddedFont>
      <p:font typeface="Archivo" panose="020B0604020202020204" charset="0"/>
      <p:regular r:id="rId41"/>
      <p:bold r:id="rId42"/>
      <p:italic r:id="rId43"/>
      <p:boldItalic r:id="rId44"/>
    </p:embeddedFont>
    <p:embeddedFont>
      <p:font typeface="Archivo Condensed" panose="020B0604020202020204" charset="0"/>
      <p:regular r:id="rId45"/>
      <p:bold r:id="rId46"/>
      <p:italic r:id="rId47"/>
      <p:boldItalic r:id="rId48"/>
    </p:embeddedFont>
    <p:embeddedFont>
      <p:font typeface="Archivo Condensed Thin" panose="020B0604020202020204" charset="0"/>
      <p:regular r:id="rId49"/>
      <p:italic r:id="rId50"/>
    </p:embeddedFont>
    <p:embeddedFont>
      <p:font typeface="Archivo Medium" panose="020B0604020202020204" charset="0"/>
      <p:regular r:id="rId51"/>
      <p:italic r:id="rId52"/>
    </p:embeddedFont>
    <p:embeddedFont>
      <p:font typeface="Archivo Thin" panose="020B0604020202020204" charset="0"/>
      <p:regular r:id="rId53"/>
      <p:italic r:id="rId54"/>
    </p:embeddedFont>
    <p:embeddedFont>
      <p:font typeface="Roboto Light" panose="02000000000000000000" pitchFamily="2" charset="0"/>
      <p:regular r:id="rId55"/>
      <p:italic r:id="rId56"/>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99CB"/>
    <a:srgbClr val="2A3C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86693A-F1B9-4541-88DF-A6BAFCDDB0B6}" v="35" dt="2024-06-21T03:37:21.89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915" autoAdjust="0"/>
  </p:normalViewPr>
  <p:slideViewPr>
    <p:cSldViewPr>
      <p:cViewPr varScale="1">
        <p:scale>
          <a:sx n="105" d="100"/>
          <a:sy n="105" d="100"/>
        </p:scale>
        <p:origin x="798" y="12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5EC51CD8-2DD6-472E-94D2-A6367472AF8D}" type="datetimeFigureOut">
              <a:rPr lang="en-US" smtClean="0"/>
              <a:t>6/18/2024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AB288CB6-75EF-4776-BB04-7AB971BBC00D}" type="slidenum">
              <a:rPr lang="en-US" smtClean="0"/>
              <a:t>‹#›</a:t>
            </a:fld>
            <a:endParaRPr lang="en-US"/>
          </a:p>
        </p:txBody>
      </p:sp>
    </p:spTree>
    <p:extLst>
      <p:ext uri="{BB962C8B-B14F-4D97-AF65-F5344CB8AC3E}">
        <p14:creationId xmlns:p14="http://schemas.microsoft.com/office/powerpoint/2010/main" val="2084479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3</a:t>
            </a:fld>
            <a:endParaRPr lang="en-US"/>
          </a:p>
        </p:txBody>
      </p:sp>
    </p:spTree>
    <p:extLst>
      <p:ext uri="{BB962C8B-B14F-4D97-AF65-F5344CB8AC3E}">
        <p14:creationId xmlns:p14="http://schemas.microsoft.com/office/powerpoint/2010/main" val="570795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My housing program has a reporting mechanism set up with law enforcement?
https://www.polleverywhere.com/multiple_choice_polls/Ys3ZMtWpBJfUsvMTsh2rd?state=opened&amp;flow=Default&amp;onscreen=persist</a:t>
            </a:r>
          </a:p>
        </p:txBody>
      </p:sp>
      <p:sp>
        <p:nvSpPr>
          <p:cNvPr id="4" name="Slide Number Placeholder 3"/>
          <p:cNvSpPr>
            <a:spLocks noGrp="1"/>
          </p:cNvSpPr>
          <p:nvPr>
            <p:ph type="sldNum" sz="quarter" idx="5"/>
          </p:nvPr>
        </p:nvSpPr>
        <p:spPr/>
        <p:txBody>
          <a:bodyPr/>
          <a:lstStyle/>
          <a:p>
            <a:fld id="{AB288CB6-75EF-4776-BB04-7AB971BBC00D}" type="slidenum">
              <a:rPr lang="en-US" smtClean="0"/>
              <a:t>19</a:t>
            </a:fld>
            <a:endParaRPr lang="en-US"/>
          </a:p>
        </p:txBody>
      </p:sp>
      <p:sp>
        <p:nvSpPr>
          <p:cNvPr id="5" name="TextBox 4">
            <a:extLst>
              <a:ext uri="{FF2B5EF4-FFF2-40B4-BE49-F238E27FC236}">
                <a16:creationId xmlns:a16="http://schemas.microsoft.com/office/drawing/2014/main" id="{B26335AE-F580-448F-0BDA-FFF89C74516B}"/>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92917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20</a:t>
            </a:fld>
            <a:endParaRPr lang="en-US"/>
          </a:p>
        </p:txBody>
      </p:sp>
    </p:spTree>
    <p:extLst>
      <p:ext uri="{BB962C8B-B14F-4D97-AF65-F5344CB8AC3E}">
        <p14:creationId xmlns:p14="http://schemas.microsoft.com/office/powerpoint/2010/main" val="3464576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21</a:t>
            </a:fld>
            <a:endParaRPr lang="en-US"/>
          </a:p>
        </p:txBody>
      </p:sp>
    </p:spTree>
    <p:extLst>
      <p:ext uri="{BB962C8B-B14F-4D97-AF65-F5344CB8AC3E}">
        <p14:creationId xmlns:p14="http://schemas.microsoft.com/office/powerpoint/2010/main" val="3536033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22</a:t>
            </a:fld>
            <a:endParaRPr lang="en-US"/>
          </a:p>
        </p:txBody>
      </p:sp>
    </p:spTree>
    <p:extLst>
      <p:ext uri="{BB962C8B-B14F-4D97-AF65-F5344CB8AC3E}">
        <p14:creationId xmlns:p14="http://schemas.microsoft.com/office/powerpoint/2010/main" val="2492548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288CB6-75EF-4776-BB04-7AB971BBC00D}" type="slidenum">
              <a:rPr lang="en-US" smtClean="0"/>
              <a:t>23</a:t>
            </a:fld>
            <a:endParaRPr lang="en-US"/>
          </a:p>
        </p:txBody>
      </p:sp>
    </p:spTree>
    <p:extLst>
      <p:ext uri="{BB962C8B-B14F-4D97-AF65-F5344CB8AC3E}">
        <p14:creationId xmlns:p14="http://schemas.microsoft.com/office/powerpoint/2010/main" val="1148545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288CB6-75EF-4776-BB04-7AB971BBC00D}" type="slidenum">
              <a:rPr lang="en-US" smtClean="0"/>
              <a:t>24</a:t>
            </a:fld>
            <a:endParaRPr lang="en-US"/>
          </a:p>
        </p:txBody>
      </p:sp>
    </p:spTree>
    <p:extLst>
      <p:ext uri="{BB962C8B-B14F-4D97-AF65-F5344CB8AC3E}">
        <p14:creationId xmlns:p14="http://schemas.microsoft.com/office/powerpoint/2010/main" val="2493304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30</a:t>
            </a:fld>
            <a:endParaRPr lang="en-US"/>
          </a:p>
        </p:txBody>
      </p:sp>
    </p:spTree>
    <p:extLst>
      <p:ext uri="{BB962C8B-B14F-4D97-AF65-F5344CB8AC3E}">
        <p14:creationId xmlns:p14="http://schemas.microsoft.com/office/powerpoint/2010/main" val="4092452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288CB6-75EF-4776-BB04-7AB971BBC00D}" type="slidenum">
              <a:rPr lang="en-US" smtClean="0"/>
              <a:t>31</a:t>
            </a:fld>
            <a:endParaRPr lang="en-US"/>
          </a:p>
        </p:txBody>
      </p:sp>
    </p:spTree>
    <p:extLst>
      <p:ext uri="{BB962C8B-B14F-4D97-AF65-F5344CB8AC3E}">
        <p14:creationId xmlns:p14="http://schemas.microsoft.com/office/powerpoint/2010/main" val="3878893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Ongoing Education</a:t>
            </a:r>
          </a:p>
          <a:p>
            <a:r>
              <a:rPr lang="en-US" dirty="0"/>
              <a:t>Provide regular training and workshops to ensure school staff stay up-to-date on the latest emergency protocols, de-escalation techniques, and trauma-informed practices.</a:t>
            </a:r>
          </a:p>
          <a:p>
            <a:r>
              <a:rPr lang="en-US" b="1" dirty="0"/>
              <a:t>Collaborative Learning</a:t>
            </a:r>
          </a:p>
          <a:p>
            <a:r>
              <a:rPr lang="en-US" dirty="0"/>
              <a:t>Foster peer-to-peer learning opportunities, such as job shadowing and interdepartmental knowledge sharing, to cultivate a culture of continuous improvement.</a:t>
            </a:r>
          </a:p>
          <a:p>
            <a:r>
              <a:rPr lang="en-US" b="1" dirty="0"/>
              <a:t>Specialized Certifications</a:t>
            </a:r>
          </a:p>
          <a:p>
            <a:r>
              <a:rPr lang="en-US" dirty="0"/>
              <a:t>Encourage and support staff in obtaining specialized certifications related to school safety, crisis management, and student support services.</a:t>
            </a:r>
          </a:p>
          <a:p>
            <a:r>
              <a:rPr lang="en-US" b="1" dirty="0"/>
              <a:t>Coaching and Mentoring</a:t>
            </a:r>
          </a:p>
          <a:p>
            <a:r>
              <a:rPr lang="en-US" dirty="0"/>
              <a:t>Implement a mentorship program to pair experienced personnel with new staff, enabling them to receive guidance and develop essential skills.</a:t>
            </a:r>
          </a:p>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32</a:t>
            </a:fld>
            <a:endParaRPr lang="en-US"/>
          </a:p>
        </p:txBody>
      </p:sp>
    </p:spTree>
    <p:extLst>
      <p:ext uri="{BB962C8B-B14F-4D97-AF65-F5344CB8AC3E}">
        <p14:creationId xmlns:p14="http://schemas.microsoft.com/office/powerpoint/2010/main" val="19305364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33</a:t>
            </a:fld>
            <a:endParaRPr lang="en-US"/>
          </a:p>
        </p:txBody>
      </p:sp>
    </p:spTree>
    <p:extLst>
      <p:ext uri="{BB962C8B-B14F-4D97-AF65-F5344CB8AC3E}">
        <p14:creationId xmlns:p14="http://schemas.microsoft.com/office/powerpoint/2010/main" val="121620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4</a:t>
            </a:fld>
            <a:endParaRPr lang="en-US"/>
          </a:p>
        </p:txBody>
      </p:sp>
    </p:spTree>
    <p:extLst>
      <p:ext uri="{BB962C8B-B14F-4D97-AF65-F5344CB8AC3E}">
        <p14:creationId xmlns:p14="http://schemas.microsoft.com/office/powerpoint/2010/main" val="657874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34</a:t>
            </a:fld>
            <a:endParaRPr lang="en-US"/>
          </a:p>
        </p:txBody>
      </p:sp>
    </p:spTree>
    <p:extLst>
      <p:ext uri="{BB962C8B-B14F-4D97-AF65-F5344CB8AC3E}">
        <p14:creationId xmlns:p14="http://schemas.microsoft.com/office/powerpoint/2010/main" val="1424314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37</a:t>
            </a:fld>
            <a:endParaRPr lang="en-US"/>
          </a:p>
        </p:txBody>
      </p:sp>
    </p:spTree>
    <p:extLst>
      <p:ext uri="{BB962C8B-B14F-4D97-AF65-F5344CB8AC3E}">
        <p14:creationId xmlns:p14="http://schemas.microsoft.com/office/powerpoint/2010/main" val="2900309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7</a:t>
            </a:fld>
            <a:endParaRPr lang="en-US"/>
          </a:p>
        </p:txBody>
      </p:sp>
    </p:spTree>
    <p:extLst>
      <p:ext uri="{BB962C8B-B14F-4D97-AF65-F5344CB8AC3E}">
        <p14:creationId xmlns:p14="http://schemas.microsoft.com/office/powerpoint/2010/main" val="4192434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Clip on Facing the Giants about leadership, resilience, and perseverance </a:t>
            </a:r>
          </a:p>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8</a:t>
            </a:fld>
            <a:endParaRPr lang="en-US"/>
          </a:p>
        </p:txBody>
      </p:sp>
    </p:spTree>
    <p:extLst>
      <p:ext uri="{BB962C8B-B14F-4D97-AF65-F5344CB8AC3E}">
        <p14:creationId xmlns:p14="http://schemas.microsoft.com/office/powerpoint/2010/main" val="1079840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9</a:t>
            </a:fld>
            <a:endParaRPr lang="en-US"/>
          </a:p>
        </p:txBody>
      </p:sp>
    </p:spTree>
    <p:extLst>
      <p:ext uri="{BB962C8B-B14F-4D97-AF65-F5344CB8AC3E}">
        <p14:creationId xmlns:p14="http://schemas.microsoft.com/office/powerpoint/2010/main" val="3346390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15</a:t>
            </a:fld>
            <a:endParaRPr lang="en-US"/>
          </a:p>
        </p:txBody>
      </p:sp>
    </p:spTree>
    <p:extLst>
      <p:ext uri="{BB962C8B-B14F-4D97-AF65-F5344CB8AC3E}">
        <p14:creationId xmlns:p14="http://schemas.microsoft.com/office/powerpoint/2010/main" val="1202441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16</a:t>
            </a:fld>
            <a:endParaRPr lang="en-US"/>
          </a:p>
        </p:txBody>
      </p:sp>
    </p:spTree>
    <p:extLst>
      <p:ext uri="{BB962C8B-B14F-4D97-AF65-F5344CB8AC3E}">
        <p14:creationId xmlns:p14="http://schemas.microsoft.com/office/powerpoint/2010/main" val="2678256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AB288CB6-75EF-4776-BB04-7AB971BBC00D}" type="slidenum">
              <a:rPr lang="en-US" smtClean="0"/>
              <a:t>17</a:t>
            </a:fld>
            <a:endParaRPr lang="en-US"/>
          </a:p>
        </p:txBody>
      </p:sp>
    </p:spTree>
    <p:extLst>
      <p:ext uri="{BB962C8B-B14F-4D97-AF65-F5344CB8AC3E}">
        <p14:creationId xmlns:p14="http://schemas.microsoft.com/office/powerpoint/2010/main" val="2683199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MY TRIBAL HOUSING PROGRAM HAS A STRONG COMMUNICATION AND INFORMATION SHARING WITH LAW ENFORCEMENT?
https://www.polleverywhere.com/multiple_choice_polls/WBmnuynNJR9ydLXnWFutj?state=opened&amp;flow=Default&amp;onscreen=persist</a:t>
            </a:r>
          </a:p>
        </p:txBody>
      </p:sp>
      <p:sp>
        <p:nvSpPr>
          <p:cNvPr id="4" name="Slide Number Placeholder 3"/>
          <p:cNvSpPr>
            <a:spLocks noGrp="1"/>
          </p:cNvSpPr>
          <p:nvPr>
            <p:ph type="sldNum" sz="quarter" idx="5"/>
          </p:nvPr>
        </p:nvSpPr>
        <p:spPr/>
        <p:txBody>
          <a:bodyPr/>
          <a:lstStyle/>
          <a:p>
            <a:fld id="{AB288CB6-75EF-4776-BB04-7AB971BBC00D}" type="slidenum">
              <a:rPr lang="en-US" smtClean="0"/>
              <a:t>18</a:t>
            </a:fld>
            <a:endParaRPr lang="en-US"/>
          </a:p>
        </p:txBody>
      </p:sp>
      <p:sp>
        <p:nvSpPr>
          <p:cNvPr id="5" name="TextBox 4">
            <a:extLst>
              <a:ext uri="{FF2B5EF4-FFF2-40B4-BE49-F238E27FC236}">
                <a16:creationId xmlns:a16="http://schemas.microsoft.com/office/drawing/2014/main" id="{853E33AA-CCDB-2C81-F203-68F6F09FF991}"/>
              </a:ext>
            </a:extLst>
          </p:cNvPr>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02688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4954130"/>
            <a:ext cx="12189460" cy="711200"/>
          </a:xfrm>
          <a:custGeom>
            <a:avLst/>
            <a:gdLst/>
            <a:ahLst/>
            <a:cxnLst/>
            <a:rect l="l" t="t" r="r" b="b"/>
            <a:pathLst>
              <a:path w="12189460" h="711200">
                <a:moveTo>
                  <a:pt x="12188952" y="0"/>
                </a:moveTo>
                <a:lnTo>
                  <a:pt x="0" y="0"/>
                </a:lnTo>
                <a:lnTo>
                  <a:pt x="0" y="710666"/>
                </a:lnTo>
                <a:lnTo>
                  <a:pt x="12188952" y="710666"/>
                </a:lnTo>
                <a:lnTo>
                  <a:pt x="12188952" y="0"/>
                </a:lnTo>
                <a:close/>
              </a:path>
            </a:pathLst>
          </a:custGeom>
          <a:solidFill>
            <a:srgbClr val="2B3C73"/>
          </a:solidFill>
        </p:spPr>
        <p:txBody>
          <a:bodyPr wrap="square" lIns="0" tIns="0" rIns="0" bIns="0" rtlCol="0"/>
          <a:lstStyle/>
          <a:p>
            <a:endParaRPr/>
          </a:p>
        </p:txBody>
      </p:sp>
      <p:sp>
        <p:nvSpPr>
          <p:cNvPr id="17" name="bg object 17"/>
          <p:cNvSpPr/>
          <p:nvPr/>
        </p:nvSpPr>
        <p:spPr>
          <a:xfrm>
            <a:off x="0" y="5664796"/>
            <a:ext cx="12189460" cy="1193800"/>
          </a:xfrm>
          <a:custGeom>
            <a:avLst/>
            <a:gdLst/>
            <a:ahLst/>
            <a:cxnLst/>
            <a:rect l="l" t="t" r="r" b="b"/>
            <a:pathLst>
              <a:path w="12189460" h="1193800">
                <a:moveTo>
                  <a:pt x="12188952" y="0"/>
                </a:moveTo>
                <a:lnTo>
                  <a:pt x="0" y="0"/>
                </a:lnTo>
                <a:lnTo>
                  <a:pt x="0" y="1193203"/>
                </a:lnTo>
                <a:lnTo>
                  <a:pt x="12188952" y="1193203"/>
                </a:lnTo>
                <a:lnTo>
                  <a:pt x="12188952" y="0"/>
                </a:lnTo>
                <a:close/>
              </a:path>
            </a:pathLst>
          </a:custGeom>
          <a:solidFill>
            <a:srgbClr val="4C98CA"/>
          </a:solidFill>
        </p:spPr>
        <p:txBody>
          <a:bodyPr wrap="square" lIns="0" tIns="0" rIns="0" bIns="0" rtlCol="0"/>
          <a:lstStyle/>
          <a:p>
            <a:endParaRPr/>
          </a:p>
        </p:txBody>
      </p:sp>
      <p:sp>
        <p:nvSpPr>
          <p:cNvPr id="2" name="Holder 2"/>
          <p:cNvSpPr>
            <a:spLocks noGrp="1"/>
          </p:cNvSpPr>
          <p:nvPr>
            <p:ph type="ctrTitle"/>
          </p:nvPr>
        </p:nvSpPr>
        <p:spPr>
          <a:xfrm>
            <a:off x="3699694" y="2482522"/>
            <a:ext cx="4789805" cy="1545589"/>
          </a:xfrm>
          <a:prstGeom prst="rect">
            <a:avLst/>
          </a:prstGeom>
        </p:spPr>
        <p:txBody>
          <a:bodyPr wrap="square" lIns="0" tIns="0" rIns="0" bIns="0">
            <a:spAutoFit/>
          </a:bodyPr>
          <a:lstStyle>
            <a:lvl1pPr>
              <a:defRPr sz="4600" b="0" i="0">
                <a:solidFill>
                  <a:srgbClr val="4C98CA"/>
                </a:solidFill>
                <a:latin typeface="Archivo Condensed Thin"/>
                <a:cs typeface="Archivo Condensed Thin"/>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200" b="0" i="0">
                <a:solidFill>
                  <a:schemeClr val="tx1"/>
                </a:solidFill>
                <a:latin typeface="Archivo Thin"/>
                <a:cs typeface="Archivo Thin"/>
              </a:defRPr>
            </a:lvl1pPr>
          </a:lstStyle>
          <a:p>
            <a:endParaRPr/>
          </a:p>
        </p:txBody>
      </p:sp>
      <p:sp>
        <p:nvSpPr>
          <p:cNvPr id="4" name="Holder 4"/>
          <p:cNvSpPr>
            <a:spLocks noGrp="1"/>
          </p:cNvSpPr>
          <p:nvPr>
            <p:ph type="ftr" sz="quarter" idx="5"/>
          </p:nvPr>
        </p:nvSpPr>
        <p:spPr/>
        <p:txBody>
          <a:bodyPr lIns="0" tIns="0" rIns="0" bIns="0"/>
          <a:lstStyle>
            <a:lvl1pPr>
              <a:defRPr sz="1000" b="0" i="0">
                <a:solidFill>
                  <a:schemeClr val="bg1"/>
                </a:solidFill>
                <a:latin typeface="Archivo Medium"/>
                <a:cs typeface="Archivo Medium"/>
              </a:defRPr>
            </a:lvl1pPr>
          </a:lstStyle>
          <a:p>
            <a:pPr marL="12700">
              <a:lnSpc>
                <a:spcPts val="1180"/>
              </a:lnSpc>
            </a:pPr>
            <a:r>
              <a:rPr dirty="0"/>
              <a:t>Copyright ©</a:t>
            </a:r>
            <a:r>
              <a:rPr spc="5" dirty="0"/>
              <a:t> </a:t>
            </a:r>
            <a:r>
              <a:rPr dirty="0"/>
              <a:t>2024</a:t>
            </a:r>
            <a:r>
              <a:rPr spc="5" dirty="0"/>
              <a:t> </a:t>
            </a:r>
            <a:r>
              <a:rPr dirty="0"/>
              <a:t>Native</a:t>
            </a:r>
            <a:r>
              <a:rPr spc="5" dirty="0"/>
              <a:t> </a:t>
            </a:r>
            <a:r>
              <a:rPr spc="-10" dirty="0"/>
              <a:t>Peacekeeper</a:t>
            </a:r>
            <a:r>
              <a:rPr spc="-15" dirty="0"/>
              <a:t> </a:t>
            </a:r>
            <a:r>
              <a:rPr dirty="0"/>
              <a:t>Consulting</a:t>
            </a:r>
            <a:r>
              <a:rPr spc="5" dirty="0"/>
              <a:t> </a:t>
            </a:r>
            <a:r>
              <a:rPr dirty="0"/>
              <a:t>Group</a:t>
            </a:r>
            <a:r>
              <a:rPr spc="5" dirty="0"/>
              <a:t> </a:t>
            </a:r>
            <a:r>
              <a:rPr dirty="0"/>
              <a:t>-</a:t>
            </a:r>
            <a:r>
              <a:rPr spc="5" dirty="0"/>
              <a:t> </a:t>
            </a:r>
            <a:r>
              <a:rPr dirty="0"/>
              <a:t>All</a:t>
            </a:r>
            <a:r>
              <a:rPr spc="5" dirty="0"/>
              <a:t> </a:t>
            </a:r>
            <a:r>
              <a:rPr dirty="0"/>
              <a:t>Rights</a:t>
            </a:r>
            <a:r>
              <a:rPr spc="5" dirty="0"/>
              <a:t> </a:t>
            </a:r>
            <a:r>
              <a:rPr spc="-10" dirty="0"/>
              <a:t>Reserved.</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6/18/2024</a:t>
            </a:fld>
            <a:endParaRPr lang="en-US"/>
          </a:p>
        </p:txBody>
      </p:sp>
      <p:sp>
        <p:nvSpPr>
          <p:cNvPr id="6" name="Holder 6"/>
          <p:cNvSpPr>
            <a:spLocks noGrp="1"/>
          </p:cNvSpPr>
          <p:nvPr>
            <p:ph type="sldNum" sz="quarter" idx="7"/>
          </p:nvPr>
        </p:nvSpPr>
        <p:spPr/>
        <p:txBody>
          <a:bodyPr lIns="0" tIns="0" rIns="0" bIns="0"/>
          <a:lstStyle>
            <a:lvl1pPr>
              <a:defRPr sz="900" b="1" i="0">
                <a:solidFill>
                  <a:schemeClr val="bg1"/>
                </a:solidFill>
                <a:latin typeface="Archivo Condensed"/>
                <a:cs typeface="Archivo Condensed"/>
              </a:defRPr>
            </a:lvl1pPr>
          </a:lstStyle>
          <a:p>
            <a:pPr marL="38100">
              <a:lnSpc>
                <a:spcPts val="1070"/>
              </a:lnSpc>
            </a:pPr>
            <a:fld id="{81D60167-4931-47E6-BA6A-407CBD079E47}" type="slidenum">
              <a:rPr spc="-35" dirty="0"/>
              <a:t>‹#›</a:t>
            </a:fld>
            <a:endParaRPr spc="-3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Content">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EB9B6C8-5A03-64B2-A87B-FA5E33D20463}"/>
              </a:ext>
            </a:extLst>
          </p:cNvPr>
          <p:cNvSpPr>
            <a:spLocks noGrp="1"/>
          </p:cNvSpPr>
          <p:nvPr>
            <p:ph type="ftr" sz="quarter" idx="10"/>
          </p:nvPr>
        </p:nvSpPr>
        <p:spPr/>
        <p:txBody>
          <a:bodyPr/>
          <a:lstStyle/>
          <a:p>
            <a:pPr marL="12700">
              <a:lnSpc>
                <a:spcPts val="1180"/>
              </a:lnSpc>
            </a:pPr>
            <a:r>
              <a:rPr lang="en-US"/>
              <a:t>Copyright ©</a:t>
            </a:r>
            <a:r>
              <a:rPr lang="en-US" spc="5"/>
              <a:t> </a:t>
            </a:r>
            <a:r>
              <a:rPr lang="en-US"/>
              <a:t>2024</a:t>
            </a:r>
            <a:r>
              <a:rPr lang="en-US" spc="5"/>
              <a:t> </a:t>
            </a:r>
            <a:r>
              <a:rPr lang="en-US"/>
              <a:t>Native</a:t>
            </a:r>
            <a:r>
              <a:rPr lang="en-US" spc="5"/>
              <a:t> </a:t>
            </a:r>
            <a:r>
              <a:rPr lang="en-US" spc="-10"/>
              <a:t>Peacekeeper</a:t>
            </a:r>
            <a:r>
              <a:rPr lang="en-US" spc="-15"/>
              <a:t> </a:t>
            </a:r>
            <a:r>
              <a:rPr lang="en-US"/>
              <a:t>Consulting</a:t>
            </a:r>
            <a:r>
              <a:rPr lang="en-US" spc="5"/>
              <a:t> </a:t>
            </a:r>
            <a:r>
              <a:rPr lang="en-US"/>
              <a:t>Group</a:t>
            </a:r>
            <a:r>
              <a:rPr lang="en-US" spc="5"/>
              <a:t> </a:t>
            </a:r>
            <a:r>
              <a:rPr lang="en-US"/>
              <a:t>-</a:t>
            </a:r>
            <a:r>
              <a:rPr lang="en-US" spc="5"/>
              <a:t> </a:t>
            </a:r>
            <a:r>
              <a:rPr lang="en-US"/>
              <a:t>All</a:t>
            </a:r>
            <a:r>
              <a:rPr lang="en-US" spc="5"/>
              <a:t> </a:t>
            </a:r>
            <a:r>
              <a:rPr lang="en-US"/>
              <a:t>Rights</a:t>
            </a:r>
            <a:r>
              <a:rPr lang="en-US" spc="5"/>
              <a:t> </a:t>
            </a:r>
            <a:r>
              <a:rPr lang="en-US" spc="-10"/>
              <a:t>Reserved.</a:t>
            </a:r>
            <a:endParaRPr lang="en-US" spc="-10" dirty="0"/>
          </a:p>
        </p:txBody>
      </p:sp>
      <p:sp>
        <p:nvSpPr>
          <p:cNvPr id="3" name="Date Placeholder 2">
            <a:extLst>
              <a:ext uri="{FF2B5EF4-FFF2-40B4-BE49-F238E27FC236}">
                <a16:creationId xmlns:a16="http://schemas.microsoft.com/office/drawing/2014/main" id="{1B088DEB-1190-BD68-CCD4-255832DDEB64}"/>
              </a:ext>
            </a:extLst>
          </p:cNvPr>
          <p:cNvSpPr>
            <a:spLocks noGrp="1"/>
          </p:cNvSpPr>
          <p:nvPr>
            <p:ph type="dt" sz="half" idx="11"/>
          </p:nvPr>
        </p:nvSpPr>
        <p:spPr/>
        <p:txBody>
          <a:bodyPr/>
          <a:lstStyle/>
          <a:p>
            <a:fld id="{1D8BD707-D9CF-40AE-B4C6-C98DA3205C09}" type="datetimeFigureOut">
              <a:rPr lang="en-US" smtClean="0"/>
              <a:t>6/18/2024</a:t>
            </a:fld>
            <a:endParaRPr lang="en-US"/>
          </a:p>
        </p:txBody>
      </p:sp>
      <p:sp>
        <p:nvSpPr>
          <p:cNvPr id="4" name="Slide Number Placeholder 3">
            <a:extLst>
              <a:ext uri="{FF2B5EF4-FFF2-40B4-BE49-F238E27FC236}">
                <a16:creationId xmlns:a16="http://schemas.microsoft.com/office/drawing/2014/main" id="{627DD88C-C226-F528-11D2-D27481B0293C}"/>
              </a:ext>
            </a:extLst>
          </p:cNvPr>
          <p:cNvSpPr>
            <a:spLocks noGrp="1"/>
          </p:cNvSpPr>
          <p:nvPr>
            <p:ph type="sldNum" sz="quarter" idx="12"/>
          </p:nvPr>
        </p:nvSpPr>
        <p:spPr/>
        <p:txBody>
          <a:bodyPr/>
          <a:lstStyle/>
          <a:p>
            <a:pPr marL="38100">
              <a:lnSpc>
                <a:spcPts val="1070"/>
              </a:lnSpc>
            </a:pPr>
            <a:fld id="{81D60167-4931-47E6-BA6A-407CBD079E47}" type="slidenum">
              <a:rPr lang="en-US" spc="-35" smtClean="0"/>
              <a:t>‹#›</a:t>
            </a:fld>
            <a:endParaRPr lang="en-US" spc="-35" dirty="0"/>
          </a:p>
        </p:txBody>
      </p:sp>
    </p:spTree>
    <p:extLst>
      <p:ext uri="{BB962C8B-B14F-4D97-AF65-F5344CB8AC3E}">
        <p14:creationId xmlns:p14="http://schemas.microsoft.com/office/powerpoint/2010/main" val="15156869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05941" y="97159"/>
            <a:ext cx="6838315" cy="726440"/>
          </a:xfrm>
          <a:prstGeom prst="rect">
            <a:avLst/>
          </a:prstGeom>
        </p:spPr>
        <p:txBody>
          <a:bodyPr wrap="square" lIns="0" tIns="0" rIns="0" bIns="0">
            <a:spAutoFit/>
          </a:bodyPr>
          <a:lstStyle>
            <a:lvl1pPr>
              <a:defRPr sz="4600" b="0" i="0">
                <a:solidFill>
                  <a:srgbClr val="4C98CA"/>
                </a:solidFill>
                <a:latin typeface="Archivo Condensed Thin"/>
                <a:cs typeface="Archivo Condensed Thin"/>
              </a:defRPr>
            </a:lvl1pPr>
          </a:lstStyle>
          <a:p>
            <a:endParaRPr/>
          </a:p>
        </p:txBody>
      </p:sp>
      <p:sp>
        <p:nvSpPr>
          <p:cNvPr id="3" name="Holder 3"/>
          <p:cNvSpPr>
            <a:spLocks noGrp="1"/>
          </p:cNvSpPr>
          <p:nvPr>
            <p:ph type="body" idx="1"/>
          </p:nvPr>
        </p:nvSpPr>
        <p:spPr>
          <a:xfrm>
            <a:off x="906277" y="1625072"/>
            <a:ext cx="5122545" cy="3805554"/>
          </a:xfrm>
          <a:prstGeom prst="rect">
            <a:avLst/>
          </a:prstGeom>
        </p:spPr>
        <p:txBody>
          <a:bodyPr wrap="square" lIns="0" tIns="0" rIns="0" bIns="0">
            <a:spAutoFit/>
          </a:bodyPr>
          <a:lstStyle>
            <a:lvl1pPr>
              <a:defRPr sz="2200" b="0" i="0">
                <a:solidFill>
                  <a:schemeClr val="tx1"/>
                </a:solidFill>
                <a:latin typeface="Archivo Thin"/>
                <a:cs typeface="Archivo Thin"/>
              </a:defRPr>
            </a:lvl1pPr>
          </a:lstStyle>
          <a:p>
            <a:endParaRPr/>
          </a:p>
        </p:txBody>
      </p:sp>
      <p:sp>
        <p:nvSpPr>
          <p:cNvPr id="4" name="Holder 4"/>
          <p:cNvSpPr>
            <a:spLocks noGrp="1"/>
          </p:cNvSpPr>
          <p:nvPr>
            <p:ph type="ftr" sz="quarter" idx="5"/>
          </p:nvPr>
        </p:nvSpPr>
        <p:spPr>
          <a:xfrm>
            <a:off x="5428548" y="6532045"/>
            <a:ext cx="4491355" cy="163829"/>
          </a:xfrm>
          <a:prstGeom prst="rect">
            <a:avLst/>
          </a:prstGeom>
        </p:spPr>
        <p:txBody>
          <a:bodyPr wrap="square" lIns="0" tIns="0" rIns="0" bIns="0">
            <a:spAutoFit/>
          </a:bodyPr>
          <a:lstStyle>
            <a:lvl1pPr>
              <a:defRPr sz="1000" b="0" i="0">
                <a:solidFill>
                  <a:schemeClr val="bg1"/>
                </a:solidFill>
                <a:latin typeface="Archivo Medium"/>
                <a:cs typeface="Archivo Medium"/>
              </a:defRPr>
            </a:lvl1pPr>
          </a:lstStyle>
          <a:p>
            <a:pPr marL="12700">
              <a:lnSpc>
                <a:spcPts val="1180"/>
              </a:lnSpc>
            </a:pPr>
            <a:r>
              <a:rPr dirty="0"/>
              <a:t>Copyright ©</a:t>
            </a:r>
            <a:r>
              <a:rPr spc="5" dirty="0"/>
              <a:t> </a:t>
            </a:r>
            <a:r>
              <a:rPr dirty="0"/>
              <a:t>2024</a:t>
            </a:r>
            <a:r>
              <a:rPr spc="5" dirty="0"/>
              <a:t> </a:t>
            </a:r>
            <a:r>
              <a:rPr dirty="0"/>
              <a:t>Native</a:t>
            </a:r>
            <a:r>
              <a:rPr spc="5" dirty="0"/>
              <a:t> </a:t>
            </a:r>
            <a:r>
              <a:rPr spc="-10" dirty="0"/>
              <a:t>Peacekeeper</a:t>
            </a:r>
            <a:r>
              <a:rPr spc="-15" dirty="0"/>
              <a:t> </a:t>
            </a:r>
            <a:r>
              <a:rPr dirty="0"/>
              <a:t>Consulting</a:t>
            </a:r>
            <a:r>
              <a:rPr spc="5" dirty="0"/>
              <a:t> </a:t>
            </a:r>
            <a:r>
              <a:rPr dirty="0"/>
              <a:t>Group</a:t>
            </a:r>
            <a:r>
              <a:rPr spc="5" dirty="0"/>
              <a:t> </a:t>
            </a:r>
            <a:r>
              <a:rPr dirty="0"/>
              <a:t>-</a:t>
            </a:r>
            <a:r>
              <a:rPr spc="5" dirty="0"/>
              <a:t> </a:t>
            </a:r>
            <a:r>
              <a:rPr dirty="0"/>
              <a:t>All</a:t>
            </a:r>
            <a:r>
              <a:rPr spc="5" dirty="0"/>
              <a:t> </a:t>
            </a:r>
            <a:r>
              <a:rPr dirty="0"/>
              <a:t>Rights</a:t>
            </a:r>
            <a:r>
              <a:rPr spc="5" dirty="0"/>
              <a:t> </a:t>
            </a:r>
            <a:r>
              <a:rPr spc="-10" dirty="0"/>
              <a:t>Reserved.</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6/18/2024</a:t>
            </a:fld>
            <a:endParaRPr lang="en-US"/>
          </a:p>
        </p:txBody>
      </p:sp>
      <p:sp>
        <p:nvSpPr>
          <p:cNvPr id="6" name="Holder 6"/>
          <p:cNvSpPr>
            <a:spLocks noGrp="1"/>
          </p:cNvSpPr>
          <p:nvPr>
            <p:ph type="sldNum" sz="quarter" idx="7"/>
          </p:nvPr>
        </p:nvSpPr>
        <p:spPr>
          <a:xfrm>
            <a:off x="11342612" y="6544833"/>
            <a:ext cx="184784" cy="149859"/>
          </a:xfrm>
          <a:prstGeom prst="rect">
            <a:avLst/>
          </a:prstGeom>
        </p:spPr>
        <p:txBody>
          <a:bodyPr wrap="square" lIns="0" tIns="0" rIns="0" bIns="0">
            <a:spAutoFit/>
          </a:bodyPr>
          <a:lstStyle>
            <a:lvl1pPr>
              <a:defRPr sz="900" b="1" i="0">
                <a:solidFill>
                  <a:schemeClr val="bg1"/>
                </a:solidFill>
                <a:latin typeface="Archivo Condensed"/>
                <a:cs typeface="Archivo Condensed"/>
              </a:defRPr>
            </a:lvl1pPr>
          </a:lstStyle>
          <a:p>
            <a:pPr marL="38100">
              <a:lnSpc>
                <a:spcPts val="1070"/>
              </a:lnSpc>
            </a:pPr>
            <a:fld id="{81D60167-4931-47E6-BA6A-407CBD079E47}" type="slidenum">
              <a:rPr spc="-35" dirty="0"/>
              <a:t>‹#›</a:t>
            </a:fld>
            <a:endParaRPr spc="-3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npkcg.com/" TargetMode="Externa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npkcg.co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npkcg.com/"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www.npkcg.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npkcg.com/" TargetMode="External"/><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npkcg.com/" TargetMode="External"/><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npkcg.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4.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hyperlink" Target="http://www.npkcg.com/" TargetMode="External"/><Relationship Id="rId3" Type="http://schemas.openxmlformats.org/officeDocument/2006/relationships/image" Target="../media/image2.png"/><Relationship Id="rId7"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arget="../media/image2.png" Type="http://schemas.openxmlformats.org/officeDocument/2006/relationships/image"/><Relationship Id="rId2" Target="../notesSlides/notesSlide8.xml" Type="http://schemas.openxmlformats.org/officeDocument/2006/relationships/notesSlide"/><Relationship Id="rId1" Target="../slideLayouts/slideLayout2.xml" Type="http://schemas.openxmlformats.org/officeDocument/2006/relationships/slideLayout"/><Relationship Id="rId5" Target="../media/image35.jpeg" Type="http://schemas.openxmlformats.org/officeDocument/2006/relationships/image"/><Relationship Id="rId4" Target="http://www.npkcg.com/" TargetMode="External" Type="http://schemas.openxmlformats.org/officeDocument/2006/relationships/hyperlink"/></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hyperlink" Target="http://www.npkcg.com/"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www.npkcg.com/" TargetMode="External"/><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npkcg.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4.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arget="../media/image2.png" Type="http://schemas.openxmlformats.org/officeDocument/2006/relationships/image"/><Relationship Id="rId7" Target="../media/image38.jpeg" Type="http://schemas.openxmlformats.org/officeDocument/2006/relationships/image"/><Relationship Id="rId2" Target="../notesSlides/notesSlide13.xml" Type="http://schemas.openxmlformats.org/officeDocument/2006/relationships/notesSlide"/><Relationship Id="rId1" Target="../slideLayouts/slideLayout3.xml" Type="http://schemas.openxmlformats.org/officeDocument/2006/relationships/slideLayout"/><Relationship Id="rId6" Target="http://www.npkcg.com/" TargetMode="External" Type="http://schemas.openxmlformats.org/officeDocument/2006/relationships/hyperlink"/><Relationship Id="rId5" Target="../media/image13.png" Type="http://schemas.openxmlformats.org/officeDocument/2006/relationships/image"/><Relationship Id="rId4" Target="../media/image7.png" Type="http://schemas.openxmlformats.org/officeDocument/2006/relationships/image"/></Relationships>
</file>

<file path=ppt/slides/_rels/slide23.xml.rels><?xml version="1.0" encoding="UTF-8" standalone="yes"?>
<Relationships xmlns="http://schemas.openxmlformats.org/package/2006/relationships"><Relationship Id="rId8" Type="http://schemas.openxmlformats.org/officeDocument/2006/relationships/hyperlink" Target="http://www.npkcg.com/" TargetMode="External"/><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12.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npkcg.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2.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hyperlink" Target="http://www.npkcg.com/"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npkcg.com/"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npkcg.com/"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hyperlink" Target="http://www.npkcg.com/" TargetMode="Externa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hyperlink" Target="http://www.npkcg.com/"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hyperlink" Target="http://www.npkcg.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npkcg.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npkcg.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12.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18" Type="http://schemas.openxmlformats.org/officeDocument/2006/relationships/hyperlink" Target="http://www.npkcg.com/" TargetMode="External"/><Relationship Id="rId3" Type="http://schemas.openxmlformats.org/officeDocument/2006/relationships/image" Target="../media/image2.png"/><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18.xml"/><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npkcg.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4.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www.npkcg.co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4.pn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arget="http://www.npkcg.com/" TargetMode="External" Type="http://schemas.openxmlformats.org/officeDocument/2006/relationships/hyperlink"/><Relationship Id="rId2" Target="../media/image2.png" Type="http://schemas.openxmlformats.org/officeDocument/2006/relationships/image"/><Relationship Id="rId1" Target="../slideLayouts/slideLayout2.xml" Type="http://schemas.openxmlformats.org/officeDocument/2006/relationships/slideLayout"/><Relationship Id="rId4" Target="../media/image58.jpeg" Type="http://schemas.openxmlformats.org/officeDocument/2006/relationships/image"/></Relationships>
</file>

<file path=ppt/slides/_rels/slide36.xml.rels><?xml version="1.0" encoding="UTF-8" standalone="yes"?>
<Relationships xmlns="http://schemas.openxmlformats.org/package/2006/relationships"><Relationship Id="rId3" Type="http://schemas.openxmlformats.org/officeDocument/2006/relationships/hyperlink" Target="http://www.npkcg.com/" TargetMode="External"/><Relationship Id="rId2" Type="http://schemas.openxmlformats.org/officeDocument/2006/relationships/image" Target="../media/image59.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hyperlink" Target="http://www.npkcg.com/"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hyperlink" Target="mailto:williamlatchford@npkcg.com" TargetMode="External"/><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hyperlink" Target="http://www.npkcg.com/"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hyperlink" Target="http://www.npkcg.com/" TargetMode="External"/><Relationship Id="rId5" Type="http://schemas.openxmlformats.org/officeDocument/2006/relationships/image" Target="../media/image2.png"/><Relationship Id="rId10" Type="http://schemas.openxmlformats.org/officeDocument/2006/relationships/image" Target="../media/image21.png"/><Relationship Id="rId4" Type="http://schemas.openxmlformats.org/officeDocument/2006/relationships/image" Target="../media/image16.jp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arget="../media/image20.png" Type="http://schemas.openxmlformats.org/officeDocument/2006/relationships/image"/><Relationship Id="rId3" Target="../media/image23.jpeg" Type="http://schemas.openxmlformats.org/officeDocument/2006/relationships/image"/><Relationship Id="rId7" Target="../media/image19.png" Type="http://schemas.openxmlformats.org/officeDocument/2006/relationships/image"/><Relationship Id="rId2" Target="../media/image15.png" Type="http://schemas.openxmlformats.org/officeDocument/2006/relationships/image"/><Relationship Id="rId1" Target="../slideLayouts/slideLayout2.xml" Type="http://schemas.openxmlformats.org/officeDocument/2006/relationships/slideLayout"/><Relationship Id="rId6" Target="../media/image18.png" Type="http://schemas.openxmlformats.org/officeDocument/2006/relationships/image"/><Relationship Id="rId11" Target="../media/image22.png" Type="http://schemas.openxmlformats.org/officeDocument/2006/relationships/image"/><Relationship Id="rId5" Target="../media/image17.png" Type="http://schemas.openxmlformats.org/officeDocument/2006/relationships/image"/><Relationship Id="rId10" Target="http://www.npkcg.com/" TargetMode="External" Type="http://schemas.openxmlformats.org/officeDocument/2006/relationships/hyperlink"/><Relationship Id="rId4" Target="../media/image2.png" Type="http://schemas.openxmlformats.org/officeDocument/2006/relationships/image"/><Relationship Id="rId9" Target="../media/image21.png" Type="http://schemas.openxmlformats.org/officeDocument/2006/relationships/image"/></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4.jp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hyperlink" Target="http://www.npkcg.com/" TargetMode="External"/><Relationship Id="rId4" Type="http://schemas.openxmlformats.org/officeDocument/2006/relationships/image" Target="../media/image2.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hyperlink" Target="http://www.npkcg.com/" TargetMode="External"/><Relationship Id="rId3" Type="http://schemas.openxmlformats.org/officeDocument/2006/relationships/image" Target="../media/image2.png"/><Relationship Id="rId7"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arget="../slideLayouts/slideLayout2.xml" Type="http://schemas.openxmlformats.org/officeDocument/2006/relationships/slideLayout"/><Relationship Id="rId7" Target="../media/image28.jpeg" Type="http://schemas.openxmlformats.org/officeDocument/2006/relationships/image"/><Relationship Id="rId2" Target="../media/media1.mp4" Type="http://schemas.openxmlformats.org/officeDocument/2006/relationships/video"/><Relationship Id="rId1" Target="../media/media1.mp4" Type="http://schemas.microsoft.com/office/2007/relationships/media"/><Relationship Id="rId6" Target="http://www.npkcg.com/" TargetMode="External" Type="http://schemas.openxmlformats.org/officeDocument/2006/relationships/hyperlink"/><Relationship Id="rId5" Target="../media/image2.png" Type="http://schemas.openxmlformats.org/officeDocument/2006/relationships/image"/><Relationship Id="rId4" Target="../notesSlides/notesSlide4.xml" Type="http://schemas.openxmlformats.org/officeDocument/2006/relationships/notesSlide"/></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npkcg.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4" name="Rectangle 235"/>
          <p:cNvSpPr>
            <a:spLocks noChangeArrowheads="1"/>
          </p:cNvSpPr>
          <p:nvPr/>
        </p:nvSpPr>
        <p:spPr bwMode="auto">
          <a:xfrm>
            <a:off x="3047" y="2243136"/>
            <a:ext cx="5702428" cy="2483304"/>
          </a:xfrm>
          <a:prstGeom prst="rect">
            <a:avLst/>
          </a:prstGeom>
          <a:solidFill>
            <a:srgbClr val="4D99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3200" b="1" dirty="0">
              <a:solidFill>
                <a:srgbClr val="2A3C73"/>
              </a:solidFill>
            </a:endParaRPr>
          </a:p>
          <a:p>
            <a:r>
              <a:rPr lang="en-US" sz="3200" b="1" dirty="0">
                <a:solidFill>
                  <a:srgbClr val="2A3C73"/>
                </a:solidFill>
              </a:rPr>
              <a:t>Identifying Substance Misuse and Strategies</a:t>
            </a:r>
          </a:p>
          <a:p>
            <a:r>
              <a:rPr lang="en-US" sz="3200" b="1" dirty="0">
                <a:solidFill>
                  <a:srgbClr val="2A3C73"/>
                </a:solidFill>
              </a:rPr>
              <a:t>in Tribal Housing</a:t>
            </a:r>
            <a:endParaRPr lang="en-US" sz="3200" dirty="0">
              <a:solidFill>
                <a:srgbClr val="2A3C73"/>
              </a:solidFill>
            </a:endParaRPr>
          </a:p>
        </p:txBody>
      </p:sp>
      <p:sp>
        <p:nvSpPr>
          <p:cNvPr id="1345" name="Freeform 236"/>
          <p:cNvSpPr>
            <a:spLocks/>
          </p:cNvSpPr>
          <p:nvPr/>
        </p:nvSpPr>
        <p:spPr bwMode="auto">
          <a:xfrm>
            <a:off x="4865687" y="6373813"/>
            <a:ext cx="7327901" cy="488950"/>
          </a:xfrm>
          <a:custGeom>
            <a:avLst/>
            <a:gdLst>
              <a:gd name="T0" fmla="*/ 4616 w 4616"/>
              <a:gd name="T1" fmla="*/ 308 h 308"/>
              <a:gd name="T2" fmla="*/ 4616 w 4616"/>
              <a:gd name="T3" fmla="*/ 0 h 308"/>
              <a:gd name="T4" fmla="*/ 291 w 4616"/>
              <a:gd name="T5" fmla="*/ 0 h 308"/>
              <a:gd name="T6" fmla="*/ 0 w 4616"/>
              <a:gd name="T7" fmla="*/ 308 h 308"/>
              <a:gd name="T8" fmla="*/ 4616 w 4616"/>
              <a:gd name="T9" fmla="*/ 308 h 308"/>
            </a:gdLst>
            <a:ahLst/>
            <a:cxnLst>
              <a:cxn ang="0">
                <a:pos x="T0" y="T1"/>
              </a:cxn>
              <a:cxn ang="0">
                <a:pos x="T2" y="T3"/>
              </a:cxn>
              <a:cxn ang="0">
                <a:pos x="T4" y="T5"/>
              </a:cxn>
              <a:cxn ang="0">
                <a:pos x="T6" y="T7"/>
              </a:cxn>
              <a:cxn ang="0">
                <a:pos x="T8" y="T9"/>
              </a:cxn>
            </a:cxnLst>
            <a:rect l="0" t="0" r="r" b="b"/>
            <a:pathLst>
              <a:path w="4616" h="308">
                <a:moveTo>
                  <a:pt x="4616" y="308"/>
                </a:moveTo>
                <a:lnTo>
                  <a:pt x="4616" y="0"/>
                </a:lnTo>
                <a:lnTo>
                  <a:pt x="291" y="0"/>
                </a:lnTo>
                <a:lnTo>
                  <a:pt x="0" y="308"/>
                </a:lnTo>
                <a:lnTo>
                  <a:pt x="4616" y="308"/>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6" name="Freeform 237"/>
          <p:cNvSpPr>
            <a:spLocks/>
          </p:cNvSpPr>
          <p:nvPr/>
        </p:nvSpPr>
        <p:spPr bwMode="auto">
          <a:xfrm>
            <a:off x="-4763" y="6373813"/>
            <a:ext cx="5224463" cy="488950"/>
          </a:xfrm>
          <a:custGeom>
            <a:avLst/>
            <a:gdLst>
              <a:gd name="T0" fmla="*/ 3000 w 3291"/>
              <a:gd name="T1" fmla="*/ 308 h 308"/>
              <a:gd name="T2" fmla="*/ 3291 w 3291"/>
              <a:gd name="T3" fmla="*/ 0 h 308"/>
              <a:gd name="T4" fmla="*/ 0 w 3291"/>
              <a:gd name="T5" fmla="*/ 0 h 308"/>
              <a:gd name="T6" fmla="*/ 0 w 3291"/>
              <a:gd name="T7" fmla="*/ 308 h 308"/>
              <a:gd name="T8" fmla="*/ 3000 w 3291"/>
              <a:gd name="T9" fmla="*/ 308 h 308"/>
            </a:gdLst>
            <a:ahLst/>
            <a:cxnLst>
              <a:cxn ang="0">
                <a:pos x="T0" y="T1"/>
              </a:cxn>
              <a:cxn ang="0">
                <a:pos x="T2" y="T3"/>
              </a:cxn>
              <a:cxn ang="0">
                <a:pos x="T4" y="T5"/>
              </a:cxn>
              <a:cxn ang="0">
                <a:pos x="T6" y="T7"/>
              </a:cxn>
              <a:cxn ang="0">
                <a:pos x="T8" y="T9"/>
              </a:cxn>
            </a:cxnLst>
            <a:rect l="0" t="0" r="r" b="b"/>
            <a:pathLst>
              <a:path w="3291" h="308">
                <a:moveTo>
                  <a:pt x="3000" y="308"/>
                </a:moveTo>
                <a:lnTo>
                  <a:pt x="3291" y="0"/>
                </a:lnTo>
                <a:lnTo>
                  <a:pt x="0" y="0"/>
                </a:lnTo>
                <a:lnTo>
                  <a:pt x="0" y="308"/>
                </a:lnTo>
                <a:lnTo>
                  <a:pt x="3000" y="308"/>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549" name="Group 1548"/>
          <p:cNvGrpSpPr/>
          <p:nvPr/>
        </p:nvGrpSpPr>
        <p:grpSpPr>
          <a:xfrm>
            <a:off x="414337" y="261937"/>
            <a:ext cx="1096963" cy="1892300"/>
            <a:chOff x="414337" y="261937"/>
            <a:chExt cx="1096963" cy="1892300"/>
          </a:xfrm>
        </p:grpSpPr>
        <p:sp>
          <p:nvSpPr>
            <p:cNvPr id="1348" name="Freeform 239"/>
            <p:cNvSpPr>
              <a:spLocks/>
            </p:cNvSpPr>
            <p:nvPr/>
          </p:nvSpPr>
          <p:spPr bwMode="auto">
            <a:xfrm>
              <a:off x="506412" y="1435100"/>
              <a:ext cx="155575" cy="303213"/>
            </a:xfrm>
            <a:custGeom>
              <a:avLst/>
              <a:gdLst>
                <a:gd name="T0" fmla="*/ 49 w 49"/>
                <a:gd name="T1" fmla="*/ 95 h 95"/>
                <a:gd name="T2" fmla="*/ 36 w 49"/>
                <a:gd name="T3" fmla="*/ 95 h 95"/>
                <a:gd name="T4" fmla="*/ 13 w 49"/>
                <a:gd name="T5" fmla="*/ 35 h 95"/>
                <a:gd name="T6" fmla="*/ 14 w 49"/>
                <a:gd name="T7" fmla="*/ 42 h 95"/>
                <a:gd name="T8" fmla="*/ 14 w 49"/>
                <a:gd name="T9" fmla="*/ 95 h 95"/>
                <a:gd name="T10" fmla="*/ 0 w 49"/>
                <a:gd name="T11" fmla="*/ 95 h 95"/>
                <a:gd name="T12" fmla="*/ 0 w 49"/>
                <a:gd name="T13" fmla="*/ 0 h 95"/>
                <a:gd name="T14" fmla="*/ 13 w 49"/>
                <a:gd name="T15" fmla="*/ 0 h 95"/>
                <a:gd name="T16" fmla="*/ 36 w 49"/>
                <a:gd name="T17" fmla="*/ 58 h 95"/>
                <a:gd name="T18" fmla="*/ 35 w 49"/>
                <a:gd name="T19" fmla="*/ 52 h 95"/>
                <a:gd name="T20" fmla="*/ 35 w 49"/>
                <a:gd name="T21" fmla="*/ 0 h 95"/>
                <a:gd name="T22" fmla="*/ 49 w 49"/>
                <a:gd name="T23" fmla="*/ 0 h 95"/>
                <a:gd name="T24" fmla="*/ 49 w 49"/>
                <a:gd name="T25"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95">
                  <a:moveTo>
                    <a:pt x="49" y="95"/>
                  </a:moveTo>
                  <a:cubicBezTo>
                    <a:pt x="36" y="95"/>
                    <a:pt x="36" y="95"/>
                    <a:pt x="36" y="95"/>
                  </a:cubicBezTo>
                  <a:cubicBezTo>
                    <a:pt x="13" y="35"/>
                    <a:pt x="13" y="35"/>
                    <a:pt x="13" y="35"/>
                  </a:cubicBezTo>
                  <a:cubicBezTo>
                    <a:pt x="14" y="38"/>
                    <a:pt x="14" y="40"/>
                    <a:pt x="14" y="42"/>
                  </a:cubicBezTo>
                  <a:cubicBezTo>
                    <a:pt x="14" y="95"/>
                    <a:pt x="14" y="95"/>
                    <a:pt x="14" y="95"/>
                  </a:cubicBezTo>
                  <a:cubicBezTo>
                    <a:pt x="0" y="95"/>
                    <a:pt x="0" y="95"/>
                    <a:pt x="0" y="95"/>
                  </a:cubicBezTo>
                  <a:cubicBezTo>
                    <a:pt x="0" y="0"/>
                    <a:pt x="0" y="0"/>
                    <a:pt x="0" y="0"/>
                  </a:cubicBezTo>
                  <a:cubicBezTo>
                    <a:pt x="13" y="0"/>
                    <a:pt x="13" y="0"/>
                    <a:pt x="13" y="0"/>
                  </a:cubicBezTo>
                  <a:cubicBezTo>
                    <a:pt x="36" y="58"/>
                    <a:pt x="36" y="58"/>
                    <a:pt x="36" y="58"/>
                  </a:cubicBezTo>
                  <a:cubicBezTo>
                    <a:pt x="35" y="55"/>
                    <a:pt x="35" y="53"/>
                    <a:pt x="35" y="52"/>
                  </a:cubicBezTo>
                  <a:cubicBezTo>
                    <a:pt x="35" y="0"/>
                    <a:pt x="35" y="0"/>
                    <a:pt x="35" y="0"/>
                  </a:cubicBezTo>
                  <a:cubicBezTo>
                    <a:pt x="49" y="0"/>
                    <a:pt x="49" y="0"/>
                    <a:pt x="49" y="0"/>
                  </a:cubicBezTo>
                  <a:lnTo>
                    <a:pt x="49" y="95"/>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9" name="Freeform 240"/>
            <p:cNvSpPr>
              <a:spLocks noEditPoints="1"/>
            </p:cNvSpPr>
            <p:nvPr/>
          </p:nvSpPr>
          <p:spPr bwMode="auto">
            <a:xfrm>
              <a:off x="687387" y="1431925"/>
              <a:ext cx="161925" cy="306388"/>
            </a:xfrm>
            <a:custGeom>
              <a:avLst/>
              <a:gdLst>
                <a:gd name="T0" fmla="*/ 102 w 102"/>
                <a:gd name="T1" fmla="*/ 193 h 193"/>
                <a:gd name="T2" fmla="*/ 74 w 102"/>
                <a:gd name="T3" fmla="*/ 193 h 193"/>
                <a:gd name="T4" fmla="*/ 68 w 102"/>
                <a:gd name="T5" fmla="*/ 157 h 193"/>
                <a:gd name="T6" fmla="*/ 34 w 102"/>
                <a:gd name="T7" fmla="*/ 157 h 193"/>
                <a:gd name="T8" fmla="*/ 28 w 102"/>
                <a:gd name="T9" fmla="*/ 193 h 193"/>
                <a:gd name="T10" fmla="*/ 0 w 102"/>
                <a:gd name="T11" fmla="*/ 193 h 193"/>
                <a:gd name="T12" fmla="*/ 0 w 102"/>
                <a:gd name="T13" fmla="*/ 193 h 193"/>
                <a:gd name="T14" fmla="*/ 36 w 102"/>
                <a:gd name="T15" fmla="*/ 0 h 193"/>
                <a:gd name="T16" fmla="*/ 66 w 102"/>
                <a:gd name="T17" fmla="*/ 0 h 193"/>
                <a:gd name="T18" fmla="*/ 102 w 102"/>
                <a:gd name="T19" fmla="*/ 193 h 193"/>
                <a:gd name="T20" fmla="*/ 64 w 102"/>
                <a:gd name="T21" fmla="*/ 132 h 193"/>
                <a:gd name="T22" fmla="*/ 50 w 102"/>
                <a:gd name="T23" fmla="*/ 46 h 193"/>
                <a:gd name="T24" fmla="*/ 36 w 102"/>
                <a:gd name="T25" fmla="*/ 132 h 193"/>
                <a:gd name="T26" fmla="*/ 64 w 102"/>
                <a:gd name="T27" fmla="*/ 132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193">
                  <a:moveTo>
                    <a:pt x="102" y="193"/>
                  </a:moveTo>
                  <a:lnTo>
                    <a:pt x="74" y="193"/>
                  </a:lnTo>
                  <a:lnTo>
                    <a:pt x="68" y="157"/>
                  </a:lnTo>
                  <a:lnTo>
                    <a:pt x="34" y="157"/>
                  </a:lnTo>
                  <a:lnTo>
                    <a:pt x="28" y="193"/>
                  </a:lnTo>
                  <a:lnTo>
                    <a:pt x="0" y="193"/>
                  </a:lnTo>
                  <a:lnTo>
                    <a:pt x="0" y="193"/>
                  </a:lnTo>
                  <a:lnTo>
                    <a:pt x="36" y="0"/>
                  </a:lnTo>
                  <a:lnTo>
                    <a:pt x="66" y="0"/>
                  </a:lnTo>
                  <a:lnTo>
                    <a:pt x="102" y="193"/>
                  </a:lnTo>
                  <a:close/>
                  <a:moveTo>
                    <a:pt x="64" y="132"/>
                  </a:moveTo>
                  <a:lnTo>
                    <a:pt x="50" y="46"/>
                  </a:lnTo>
                  <a:lnTo>
                    <a:pt x="36" y="132"/>
                  </a:lnTo>
                  <a:lnTo>
                    <a:pt x="64" y="132"/>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0" name="Freeform 241"/>
            <p:cNvSpPr>
              <a:spLocks/>
            </p:cNvSpPr>
            <p:nvPr/>
          </p:nvSpPr>
          <p:spPr bwMode="auto">
            <a:xfrm>
              <a:off x="862012" y="1435100"/>
              <a:ext cx="147638" cy="303213"/>
            </a:xfrm>
            <a:custGeom>
              <a:avLst/>
              <a:gdLst>
                <a:gd name="T0" fmla="*/ 93 w 93"/>
                <a:gd name="T1" fmla="*/ 24 h 191"/>
                <a:gd name="T2" fmla="*/ 61 w 93"/>
                <a:gd name="T3" fmla="*/ 24 h 191"/>
                <a:gd name="T4" fmla="*/ 61 w 93"/>
                <a:gd name="T5" fmla="*/ 191 h 191"/>
                <a:gd name="T6" fmla="*/ 32 w 93"/>
                <a:gd name="T7" fmla="*/ 191 h 191"/>
                <a:gd name="T8" fmla="*/ 32 w 93"/>
                <a:gd name="T9" fmla="*/ 24 h 191"/>
                <a:gd name="T10" fmla="*/ 0 w 93"/>
                <a:gd name="T11" fmla="*/ 24 h 191"/>
                <a:gd name="T12" fmla="*/ 0 w 93"/>
                <a:gd name="T13" fmla="*/ 0 h 191"/>
                <a:gd name="T14" fmla="*/ 93 w 93"/>
                <a:gd name="T15" fmla="*/ 0 h 191"/>
                <a:gd name="T16" fmla="*/ 93 w 93"/>
                <a:gd name="T17" fmla="*/ 2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191">
                  <a:moveTo>
                    <a:pt x="93" y="24"/>
                  </a:moveTo>
                  <a:lnTo>
                    <a:pt x="61" y="24"/>
                  </a:lnTo>
                  <a:lnTo>
                    <a:pt x="61" y="191"/>
                  </a:lnTo>
                  <a:lnTo>
                    <a:pt x="32" y="191"/>
                  </a:lnTo>
                  <a:lnTo>
                    <a:pt x="32" y="24"/>
                  </a:lnTo>
                  <a:lnTo>
                    <a:pt x="0" y="24"/>
                  </a:lnTo>
                  <a:lnTo>
                    <a:pt x="0" y="0"/>
                  </a:lnTo>
                  <a:lnTo>
                    <a:pt x="93" y="0"/>
                  </a:lnTo>
                  <a:lnTo>
                    <a:pt x="93" y="24"/>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1" name="Rectangle 242"/>
            <p:cNvSpPr>
              <a:spLocks noChangeArrowheads="1"/>
            </p:cNvSpPr>
            <p:nvPr/>
          </p:nvSpPr>
          <p:spPr bwMode="auto">
            <a:xfrm>
              <a:off x="1031875" y="1435100"/>
              <a:ext cx="47625" cy="303213"/>
            </a:xfrm>
            <a:prstGeom prst="rect">
              <a:avLst/>
            </a:prstGeom>
            <a:solidFill>
              <a:srgbClr val="4D99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2" name="Freeform 243"/>
            <p:cNvSpPr>
              <a:spLocks/>
            </p:cNvSpPr>
            <p:nvPr/>
          </p:nvSpPr>
          <p:spPr bwMode="auto">
            <a:xfrm>
              <a:off x="1104900" y="1435100"/>
              <a:ext cx="161925" cy="303213"/>
            </a:xfrm>
            <a:custGeom>
              <a:avLst/>
              <a:gdLst>
                <a:gd name="T0" fmla="*/ 51 w 51"/>
                <a:gd name="T1" fmla="*/ 0 h 95"/>
                <a:gd name="T2" fmla="*/ 33 w 51"/>
                <a:gd name="T3" fmla="*/ 95 h 95"/>
                <a:gd name="T4" fmla="*/ 18 w 51"/>
                <a:gd name="T5" fmla="*/ 95 h 95"/>
                <a:gd name="T6" fmla="*/ 0 w 51"/>
                <a:gd name="T7" fmla="*/ 0 h 95"/>
                <a:gd name="T8" fmla="*/ 15 w 51"/>
                <a:gd name="T9" fmla="*/ 0 h 95"/>
                <a:gd name="T10" fmla="*/ 25 w 51"/>
                <a:gd name="T11" fmla="*/ 65 h 95"/>
                <a:gd name="T12" fmla="*/ 26 w 51"/>
                <a:gd name="T13" fmla="*/ 73 h 95"/>
                <a:gd name="T14" fmla="*/ 26 w 51"/>
                <a:gd name="T15" fmla="*/ 65 h 95"/>
                <a:gd name="T16" fmla="*/ 37 w 51"/>
                <a:gd name="T17" fmla="*/ 0 h 95"/>
                <a:gd name="T18" fmla="*/ 51 w 51"/>
                <a:gd name="T19"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95">
                  <a:moveTo>
                    <a:pt x="51" y="0"/>
                  </a:moveTo>
                  <a:cubicBezTo>
                    <a:pt x="33" y="95"/>
                    <a:pt x="33" y="95"/>
                    <a:pt x="33" y="95"/>
                  </a:cubicBezTo>
                  <a:cubicBezTo>
                    <a:pt x="18" y="95"/>
                    <a:pt x="18" y="95"/>
                    <a:pt x="18" y="95"/>
                  </a:cubicBezTo>
                  <a:cubicBezTo>
                    <a:pt x="0" y="0"/>
                    <a:pt x="0" y="0"/>
                    <a:pt x="0" y="0"/>
                  </a:cubicBezTo>
                  <a:cubicBezTo>
                    <a:pt x="15" y="0"/>
                    <a:pt x="15" y="0"/>
                    <a:pt x="15" y="0"/>
                  </a:cubicBezTo>
                  <a:cubicBezTo>
                    <a:pt x="25" y="65"/>
                    <a:pt x="25" y="65"/>
                    <a:pt x="25" y="65"/>
                  </a:cubicBezTo>
                  <a:cubicBezTo>
                    <a:pt x="25" y="67"/>
                    <a:pt x="25" y="70"/>
                    <a:pt x="26" y="73"/>
                  </a:cubicBezTo>
                  <a:cubicBezTo>
                    <a:pt x="26" y="71"/>
                    <a:pt x="26" y="69"/>
                    <a:pt x="26" y="65"/>
                  </a:cubicBezTo>
                  <a:cubicBezTo>
                    <a:pt x="37" y="0"/>
                    <a:pt x="37" y="0"/>
                    <a:pt x="37" y="0"/>
                  </a:cubicBezTo>
                  <a:lnTo>
                    <a:pt x="51" y="0"/>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3" name="Freeform 244"/>
            <p:cNvSpPr>
              <a:spLocks/>
            </p:cNvSpPr>
            <p:nvPr/>
          </p:nvSpPr>
          <p:spPr bwMode="auto">
            <a:xfrm>
              <a:off x="1292225" y="1435100"/>
              <a:ext cx="127000" cy="303213"/>
            </a:xfrm>
            <a:custGeom>
              <a:avLst/>
              <a:gdLst>
                <a:gd name="T0" fmla="*/ 80 w 80"/>
                <a:gd name="T1" fmla="*/ 191 h 191"/>
                <a:gd name="T2" fmla="*/ 0 w 80"/>
                <a:gd name="T3" fmla="*/ 191 h 191"/>
                <a:gd name="T4" fmla="*/ 0 w 80"/>
                <a:gd name="T5" fmla="*/ 0 h 191"/>
                <a:gd name="T6" fmla="*/ 78 w 80"/>
                <a:gd name="T7" fmla="*/ 0 h 191"/>
                <a:gd name="T8" fmla="*/ 78 w 80"/>
                <a:gd name="T9" fmla="*/ 24 h 191"/>
                <a:gd name="T10" fmla="*/ 28 w 80"/>
                <a:gd name="T11" fmla="*/ 24 h 191"/>
                <a:gd name="T12" fmla="*/ 28 w 80"/>
                <a:gd name="T13" fmla="*/ 80 h 191"/>
                <a:gd name="T14" fmla="*/ 72 w 80"/>
                <a:gd name="T15" fmla="*/ 80 h 191"/>
                <a:gd name="T16" fmla="*/ 72 w 80"/>
                <a:gd name="T17" fmla="*/ 104 h 191"/>
                <a:gd name="T18" fmla="*/ 28 w 80"/>
                <a:gd name="T19" fmla="*/ 104 h 191"/>
                <a:gd name="T20" fmla="*/ 28 w 80"/>
                <a:gd name="T21" fmla="*/ 165 h 191"/>
                <a:gd name="T22" fmla="*/ 80 w 80"/>
                <a:gd name="T23" fmla="*/ 165 h 191"/>
                <a:gd name="T24" fmla="*/ 80 w 80"/>
                <a:gd name="T25" fmla="*/ 19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191">
                  <a:moveTo>
                    <a:pt x="80" y="191"/>
                  </a:moveTo>
                  <a:lnTo>
                    <a:pt x="0" y="191"/>
                  </a:lnTo>
                  <a:lnTo>
                    <a:pt x="0" y="0"/>
                  </a:lnTo>
                  <a:lnTo>
                    <a:pt x="78" y="0"/>
                  </a:lnTo>
                  <a:lnTo>
                    <a:pt x="78" y="24"/>
                  </a:lnTo>
                  <a:lnTo>
                    <a:pt x="28" y="24"/>
                  </a:lnTo>
                  <a:lnTo>
                    <a:pt x="28" y="80"/>
                  </a:lnTo>
                  <a:lnTo>
                    <a:pt x="72" y="80"/>
                  </a:lnTo>
                  <a:lnTo>
                    <a:pt x="72" y="104"/>
                  </a:lnTo>
                  <a:lnTo>
                    <a:pt x="28" y="104"/>
                  </a:lnTo>
                  <a:lnTo>
                    <a:pt x="28" y="165"/>
                  </a:lnTo>
                  <a:lnTo>
                    <a:pt x="80" y="165"/>
                  </a:lnTo>
                  <a:lnTo>
                    <a:pt x="80" y="191"/>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4" name="Freeform 245"/>
            <p:cNvSpPr>
              <a:spLocks noEditPoints="1"/>
            </p:cNvSpPr>
            <p:nvPr/>
          </p:nvSpPr>
          <p:spPr bwMode="auto">
            <a:xfrm>
              <a:off x="503237" y="1785937"/>
              <a:ext cx="73025" cy="152400"/>
            </a:xfrm>
            <a:custGeom>
              <a:avLst/>
              <a:gdLst>
                <a:gd name="T0" fmla="*/ 23 w 23"/>
                <a:gd name="T1" fmla="*/ 26 h 48"/>
                <a:gd name="T2" fmla="*/ 19 w 23"/>
                <a:gd name="T3" fmla="*/ 30 h 48"/>
                <a:gd name="T4" fmla="*/ 7 w 23"/>
                <a:gd name="T5" fmla="*/ 30 h 48"/>
                <a:gd name="T6" fmla="*/ 7 w 23"/>
                <a:gd name="T7" fmla="*/ 48 h 48"/>
                <a:gd name="T8" fmla="*/ 0 w 23"/>
                <a:gd name="T9" fmla="*/ 48 h 48"/>
                <a:gd name="T10" fmla="*/ 0 w 23"/>
                <a:gd name="T11" fmla="*/ 0 h 48"/>
                <a:gd name="T12" fmla="*/ 19 w 23"/>
                <a:gd name="T13" fmla="*/ 0 h 48"/>
                <a:gd name="T14" fmla="*/ 23 w 23"/>
                <a:gd name="T15" fmla="*/ 4 h 48"/>
                <a:gd name="T16" fmla="*/ 23 w 23"/>
                <a:gd name="T17" fmla="*/ 26 h 48"/>
                <a:gd name="T18" fmla="*/ 16 w 23"/>
                <a:gd name="T19" fmla="*/ 24 h 48"/>
                <a:gd name="T20" fmla="*/ 16 w 23"/>
                <a:gd name="T21" fmla="*/ 6 h 48"/>
                <a:gd name="T22" fmla="*/ 7 w 23"/>
                <a:gd name="T23" fmla="*/ 6 h 48"/>
                <a:gd name="T24" fmla="*/ 7 w 23"/>
                <a:gd name="T25" fmla="*/ 24 h 48"/>
                <a:gd name="T26" fmla="*/ 16 w 23"/>
                <a:gd name="T2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48">
                  <a:moveTo>
                    <a:pt x="23" y="26"/>
                  </a:moveTo>
                  <a:cubicBezTo>
                    <a:pt x="23" y="29"/>
                    <a:pt x="22" y="30"/>
                    <a:pt x="19" y="30"/>
                  </a:cubicBezTo>
                  <a:cubicBezTo>
                    <a:pt x="7" y="30"/>
                    <a:pt x="7" y="30"/>
                    <a:pt x="7" y="30"/>
                  </a:cubicBezTo>
                  <a:cubicBezTo>
                    <a:pt x="7" y="48"/>
                    <a:pt x="7" y="48"/>
                    <a:pt x="7" y="48"/>
                  </a:cubicBezTo>
                  <a:cubicBezTo>
                    <a:pt x="0" y="48"/>
                    <a:pt x="0" y="48"/>
                    <a:pt x="0" y="48"/>
                  </a:cubicBezTo>
                  <a:cubicBezTo>
                    <a:pt x="0" y="0"/>
                    <a:pt x="0" y="0"/>
                    <a:pt x="0" y="0"/>
                  </a:cubicBezTo>
                  <a:cubicBezTo>
                    <a:pt x="19" y="0"/>
                    <a:pt x="19" y="0"/>
                    <a:pt x="19" y="0"/>
                  </a:cubicBezTo>
                  <a:cubicBezTo>
                    <a:pt x="22" y="0"/>
                    <a:pt x="23" y="1"/>
                    <a:pt x="23" y="4"/>
                  </a:cubicBezTo>
                  <a:lnTo>
                    <a:pt x="23" y="26"/>
                  </a:lnTo>
                  <a:close/>
                  <a:moveTo>
                    <a:pt x="16" y="24"/>
                  </a:moveTo>
                  <a:cubicBezTo>
                    <a:pt x="16" y="6"/>
                    <a:pt x="16" y="6"/>
                    <a:pt x="16" y="6"/>
                  </a:cubicBezTo>
                  <a:cubicBezTo>
                    <a:pt x="7" y="6"/>
                    <a:pt x="7" y="6"/>
                    <a:pt x="7" y="6"/>
                  </a:cubicBezTo>
                  <a:cubicBezTo>
                    <a:pt x="7" y="24"/>
                    <a:pt x="7" y="24"/>
                    <a:pt x="7" y="24"/>
                  </a:cubicBezTo>
                  <a:lnTo>
                    <a:pt x="16" y="24"/>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5" name="Freeform 246"/>
            <p:cNvSpPr>
              <a:spLocks/>
            </p:cNvSpPr>
            <p:nvPr/>
          </p:nvSpPr>
          <p:spPr bwMode="auto">
            <a:xfrm>
              <a:off x="592137" y="1785937"/>
              <a:ext cx="63500" cy="152400"/>
            </a:xfrm>
            <a:custGeom>
              <a:avLst/>
              <a:gdLst>
                <a:gd name="T0" fmla="*/ 40 w 40"/>
                <a:gd name="T1" fmla="*/ 96 h 96"/>
                <a:gd name="T2" fmla="*/ 0 w 40"/>
                <a:gd name="T3" fmla="*/ 96 h 96"/>
                <a:gd name="T4" fmla="*/ 0 w 40"/>
                <a:gd name="T5" fmla="*/ 0 h 96"/>
                <a:gd name="T6" fmla="*/ 40 w 40"/>
                <a:gd name="T7" fmla="*/ 0 h 96"/>
                <a:gd name="T8" fmla="*/ 40 w 40"/>
                <a:gd name="T9" fmla="*/ 12 h 96"/>
                <a:gd name="T10" fmla="*/ 14 w 40"/>
                <a:gd name="T11" fmla="*/ 12 h 96"/>
                <a:gd name="T12" fmla="*/ 14 w 40"/>
                <a:gd name="T13" fmla="*/ 40 h 96"/>
                <a:gd name="T14" fmla="*/ 36 w 40"/>
                <a:gd name="T15" fmla="*/ 40 h 96"/>
                <a:gd name="T16" fmla="*/ 36 w 40"/>
                <a:gd name="T17" fmla="*/ 52 h 96"/>
                <a:gd name="T18" fmla="*/ 14 w 40"/>
                <a:gd name="T19" fmla="*/ 52 h 96"/>
                <a:gd name="T20" fmla="*/ 14 w 40"/>
                <a:gd name="T21" fmla="*/ 82 h 96"/>
                <a:gd name="T22" fmla="*/ 40 w 40"/>
                <a:gd name="T23" fmla="*/ 82 h 96"/>
                <a:gd name="T24" fmla="*/ 40 w 40"/>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96">
                  <a:moveTo>
                    <a:pt x="40" y="96"/>
                  </a:moveTo>
                  <a:lnTo>
                    <a:pt x="0" y="96"/>
                  </a:lnTo>
                  <a:lnTo>
                    <a:pt x="0" y="0"/>
                  </a:lnTo>
                  <a:lnTo>
                    <a:pt x="40" y="0"/>
                  </a:lnTo>
                  <a:lnTo>
                    <a:pt x="40" y="12"/>
                  </a:lnTo>
                  <a:lnTo>
                    <a:pt x="14" y="12"/>
                  </a:lnTo>
                  <a:lnTo>
                    <a:pt x="14" y="40"/>
                  </a:lnTo>
                  <a:lnTo>
                    <a:pt x="36" y="40"/>
                  </a:lnTo>
                  <a:lnTo>
                    <a:pt x="36" y="52"/>
                  </a:lnTo>
                  <a:lnTo>
                    <a:pt x="14" y="52"/>
                  </a:lnTo>
                  <a:lnTo>
                    <a:pt x="14" y="82"/>
                  </a:lnTo>
                  <a:lnTo>
                    <a:pt x="40" y="82"/>
                  </a:lnTo>
                  <a:lnTo>
                    <a:pt x="40" y="96"/>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6" name="Freeform 247"/>
            <p:cNvSpPr>
              <a:spLocks noEditPoints="1"/>
            </p:cNvSpPr>
            <p:nvPr/>
          </p:nvSpPr>
          <p:spPr bwMode="auto">
            <a:xfrm>
              <a:off x="665162" y="1785937"/>
              <a:ext cx="82550" cy="152400"/>
            </a:xfrm>
            <a:custGeom>
              <a:avLst/>
              <a:gdLst>
                <a:gd name="T0" fmla="*/ 52 w 52"/>
                <a:gd name="T1" fmla="*/ 96 h 96"/>
                <a:gd name="T2" fmla="*/ 38 w 52"/>
                <a:gd name="T3" fmla="*/ 96 h 96"/>
                <a:gd name="T4" fmla="*/ 36 w 52"/>
                <a:gd name="T5" fmla="*/ 76 h 96"/>
                <a:gd name="T6" fmla="*/ 18 w 52"/>
                <a:gd name="T7" fmla="*/ 76 h 96"/>
                <a:gd name="T8" fmla="*/ 14 w 52"/>
                <a:gd name="T9" fmla="*/ 96 h 96"/>
                <a:gd name="T10" fmla="*/ 0 w 52"/>
                <a:gd name="T11" fmla="*/ 96 h 96"/>
                <a:gd name="T12" fmla="*/ 0 w 52"/>
                <a:gd name="T13" fmla="*/ 94 h 96"/>
                <a:gd name="T14" fmla="*/ 20 w 52"/>
                <a:gd name="T15" fmla="*/ 0 h 96"/>
                <a:gd name="T16" fmla="*/ 34 w 52"/>
                <a:gd name="T17" fmla="*/ 0 h 96"/>
                <a:gd name="T18" fmla="*/ 52 w 52"/>
                <a:gd name="T19" fmla="*/ 96 h 96"/>
                <a:gd name="T20" fmla="*/ 34 w 52"/>
                <a:gd name="T21" fmla="*/ 64 h 96"/>
                <a:gd name="T22" fmla="*/ 26 w 52"/>
                <a:gd name="T23" fmla="*/ 22 h 96"/>
                <a:gd name="T24" fmla="*/ 20 w 52"/>
                <a:gd name="T25" fmla="*/ 64 h 96"/>
                <a:gd name="T26" fmla="*/ 34 w 52"/>
                <a:gd name="T27"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96">
                  <a:moveTo>
                    <a:pt x="52" y="96"/>
                  </a:moveTo>
                  <a:lnTo>
                    <a:pt x="38" y="96"/>
                  </a:lnTo>
                  <a:lnTo>
                    <a:pt x="36" y="76"/>
                  </a:lnTo>
                  <a:lnTo>
                    <a:pt x="18" y="76"/>
                  </a:lnTo>
                  <a:lnTo>
                    <a:pt x="14" y="96"/>
                  </a:lnTo>
                  <a:lnTo>
                    <a:pt x="0" y="96"/>
                  </a:lnTo>
                  <a:lnTo>
                    <a:pt x="0" y="94"/>
                  </a:lnTo>
                  <a:lnTo>
                    <a:pt x="20" y="0"/>
                  </a:lnTo>
                  <a:lnTo>
                    <a:pt x="34" y="0"/>
                  </a:lnTo>
                  <a:lnTo>
                    <a:pt x="52" y="96"/>
                  </a:lnTo>
                  <a:close/>
                  <a:moveTo>
                    <a:pt x="34" y="64"/>
                  </a:moveTo>
                  <a:lnTo>
                    <a:pt x="26" y="22"/>
                  </a:lnTo>
                  <a:lnTo>
                    <a:pt x="20" y="64"/>
                  </a:lnTo>
                  <a:lnTo>
                    <a:pt x="34" y="64"/>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7" name="Freeform 248"/>
            <p:cNvSpPr>
              <a:spLocks/>
            </p:cNvSpPr>
            <p:nvPr/>
          </p:nvSpPr>
          <p:spPr bwMode="auto">
            <a:xfrm>
              <a:off x="760412" y="1785937"/>
              <a:ext cx="76200" cy="152400"/>
            </a:xfrm>
            <a:custGeom>
              <a:avLst/>
              <a:gdLst>
                <a:gd name="T0" fmla="*/ 24 w 24"/>
                <a:gd name="T1" fmla="*/ 43 h 48"/>
                <a:gd name="T2" fmla="*/ 19 w 24"/>
                <a:gd name="T3" fmla="*/ 48 h 48"/>
                <a:gd name="T4" fmla="*/ 4 w 24"/>
                <a:gd name="T5" fmla="*/ 48 h 48"/>
                <a:gd name="T6" fmla="*/ 0 w 24"/>
                <a:gd name="T7" fmla="*/ 43 h 48"/>
                <a:gd name="T8" fmla="*/ 0 w 24"/>
                <a:gd name="T9" fmla="*/ 4 h 48"/>
                <a:gd name="T10" fmla="*/ 4 w 24"/>
                <a:gd name="T11" fmla="*/ 0 h 48"/>
                <a:gd name="T12" fmla="*/ 19 w 24"/>
                <a:gd name="T13" fmla="*/ 0 h 48"/>
                <a:gd name="T14" fmla="*/ 24 w 24"/>
                <a:gd name="T15" fmla="*/ 4 h 48"/>
                <a:gd name="T16" fmla="*/ 24 w 24"/>
                <a:gd name="T17" fmla="*/ 15 h 48"/>
                <a:gd name="T18" fmla="*/ 17 w 24"/>
                <a:gd name="T19" fmla="*/ 15 h 48"/>
                <a:gd name="T20" fmla="*/ 17 w 24"/>
                <a:gd name="T21" fmla="*/ 6 h 48"/>
                <a:gd name="T22" fmla="*/ 7 w 24"/>
                <a:gd name="T23" fmla="*/ 6 h 48"/>
                <a:gd name="T24" fmla="*/ 7 w 24"/>
                <a:gd name="T25" fmla="*/ 41 h 48"/>
                <a:gd name="T26" fmla="*/ 17 w 24"/>
                <a:gd name="T27" fmla="*/ 41 h 48"/>
                <a:gd name="T28" fmla="*/ 17 w 24"/>
                <a:gd name="T29" fmla="*/ 31 h 48"/>
                <a:gd name="T30" fmla="*/ 24 w 24"/>
                <a:gd name="T31" fmla="*/ 31 h 48"/>
                <a:gd name="T32" fmla="*/ 24 w 24"/>
                <a:gd name="T33" fmla="*/ 4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 h="48">
                  <a:moveTo>
                    <a:pt x="24" y="43"/>
                  </a:moveTo>
                  <a:cubicBezTo>
                    <a:pt x="24" y="46"/>
                    <a:pt x="22" y="48"/>
                    <a:pt x="19" y="48"/>
                  </a:cubicBezTo>
                  <a:cubicBezTo>
                    <a:pt x="4" y="48"/>
                    <a:pt x="4" y="48"/>
                    <a:pt x="4" y="48"/>
                  </a:cubicBezTo>
                  <a:cubicBezTo>
                    <a:pt x="2" y="48"/>
                    <a:pt x="0" y="46"/>
                    <a:pt x="0" y="43"/>
                  </a:cubicBezTo>
                  <a:cubicBezTo>
                    <a:pt x="0" y="4"/>
                    <a:pt x="0" y="4"/>
                    <a:pt x="0" y="4"/>
                  </a:cubicBezTo>
                  <a:cubicBezTo>
                    <a:pt x="0" y="1"/>
                    <a:pt x="2" y="0"/>
                    <a:pt x="4" y="0"/>
                  </a:cubicBezTo>
                  <a:cubicBezTo>
                    <a:pt x="19" y="0"/>
                    <a:pt x="19" y="0"/>
                    <a:pt x="19" y="0"/>
                  </a:cubicBezTo>
                  <a:cubicBezTo>
                    <a:pt x="22" y="0"/>
                    <a:pt x="24" y="1"/>
                    <a:pt x="24" y="4"/>
                  </a:cubicBezTo>
                  <a:cubicBezTo>
                    <a:pt x="24" y="15"/>
                    <a:pt x="24" y="15"/>
                    <a:pt x="24" y="15"/>
                  </a:cubicBezTo>
                  <a:cubicBezTo>
                    <a:pt x="17" y="15"/>
                    <a:pt x="17" y="15"/>
                    <a:pt x="17" y="15"/>
                  </a:cubicBezTo>
                  <a:cubicBezTo>
                    <a:pt x="17" y="6"/>
                    <a:pt x="17" y="6"/>
                    <a:pt x="17" y="6"/>
                  </a:cubicBezTo>
                  <a:cubicBezTo>
                    <a:pt x="7" y="6"/>
                    <a:pt x="7" y="6"/>
                    <a:pt x="7" y="6"/>
                  </a:cubicBezTo>
                  <a:cubicBezTo>
                    <a:pt x="7" y="41"/>
                    <a:pt x="7" y="41"/>
                    <a:pt x="7" y="41"/>
                  </a:cubicBezTo>
                  <a:cubicBezTo>
                    <a:pt x="17" y="41"/>
                    <a:pt x="17" y="41"/>
                    <a:pt x="17" y="41"/>
                  </a:cubicBezTo>
                  <a:cubicBezTo>
                    <a:pt x="17" y="31"/>
                    <a:pt x="17" y="31"/>
                    <a:pt x="17" y="31"/>
                  </a:cubicBezTo>
                  <a:cubicBezTo>
                    <a:pt x="24" y="31"/>
                    <a:pt x="24" y="31"/>
                    <a:pt x="24" y="31"/>
                  </a:cubicBezTo>
                  <a:lnTo>
                    <a:pt x="24" y="43"/>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8" name="Freeform 249"/>
            <p:cNvSpPr>
              <a:spLocks/>
            </p:cNvSpPr>
            <p:nvPr/>
          </p:nvSpPr>
          <p:spPr bwMode="auto">
            <a:xfrm>
              <a:off x="852487" y="1785937"/>
              <a:ext cx="63500" cy="152400"/>
            </a:xfrm>
            <a:custGeom>
              <a:avLst/>
              <a:gdLst>
                <a:gd name="T0" fmla="*/ 40 w 40"/>
                <a:gd name="T1" fmla="*/ 96 h 96"/>
                <a:gd name="T2" fmla="*/ 0 w 40"/>
                <a:gd name="T3" fmla="*/ 96 h 96"/>
                <a:gd name="T4" fmla="*/ 0 w 40"/>
                <a:gd name="T5" fmla="*/ 0 h 96"/>
                <a:gd name="T6" fmla="*/ 40 w 40"/>
                <a:gd name="T7" fmla="*/ 0 h 96"/>
                <a:gd name="T8" fmla="*/ 40 w 40"/>
                <a:gd name="T9" fmla="*/ 12 h 96"/>
                <a:gd name="T10" fmla="*/ 14 w 40"/>
                <a:gd name="T11" fmla="*/ 12 h 96"/>
                <a:gd name="T12" fmla="*/ 14 w 40"/>
                <a:gd name="T13" fmla="*/ 40 h 96"/>
                <a:gd name="T14" fmla="*/ 36 w 40"/>
                <a:gd name="T15" fmla="*/ 40 h 96"/>
                <a:gd name="T16" fmla="*/ 36 w 40"/>
                <a:gd name="T17" fmla="*/ 52 h 96"/>
                <a:gd name="T18" fmla="*/ 14 w 40"/>
                <a:gd name="T19" fmla="*/ 52 h 96"/>
                <a:gd name="T20" fmla="*/ 14 w 40"/>
                <a:gd name="T21" fmla="*/ 82 h 96"/>
                <a:gd name="T22" fmla="*/ 40 w 40"/>
                <a:gd name="T23" fmla="*/ 82 h 96"/>
                <a:gd name="T24" fmla="*/ 40 w 40"/>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96">
                  <a:moveTo>
                    <a:pt x="40" y="96"/>
                  </a:moveTo>
                  <a:lnTo>
                    <a:pt x="0" y="96"/>
                  </a:lnTo>
                  <a:lnTo>
                    <a:pt x="0" y="0"/>
                  </a:lnTo>
                  <a:lnTo>
                    <a:pt x="40" y="0"/>
                  </a:lnTo>
                  <a:lnTo>
                    <a:pt x="40" y="12"/>
                  </a:lnTo>
                  <a:lnTo>
                    <a:pt x="14" y="12"/>
                  </a:lnTo>
                  <a:lnTo>
                    <a:pt x="14" y="40"/>
                  </a:lnTo>
                  <a:lnTo>
                    <a:pt x="36" y="40"/>
                  </a:lnTo>
                  <a:lnTo>
                    <a:pt x="36" y="52"/>
                  </a:lnTo>
                  <a:lnTo>
                    <a:pt x="14" y="52"/>
                  </a:lnTo>
                  <a:lnTo>
                    <a:pt x="14" y="82"/>
                  </a:lnTo>
                  <a:lnTo>
                    <a:pt x="40" y="82"/>
                  </a:lnTo>
                  <a:lnTo>
                    <a:pt x="40" y="96"/>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9" name="Freeform 250"/>
            <p:cNvSpPr>
              <a:spLocks/>
            </p:cNvSpPr>
            <p:nvPr/>
          </p:nvSpPr>
          <p:spPr bwMode="auto">
            <a:xfrm>
              <a:off x="931862" y="1785937"/>
              <a:ext cx="77788" cy="152400"/>
            </a:xfrm>
            <a:custGeom>
              <a:avLst/>
              <a:gdLst>
                <a:gd name="T0" fmla="*/ 49 w 49"/>
                <a:gd name="T1" fmla="*/ 96 h 96"/>
                <a:gd name="T2" fmla="*/ 33 w 49"/>
                <a:gd name="T3" fmla="*/ 96 h 96"/>
                <a:gd name="T4" fmla="*/ 15 w 49"/>
                <a:gd name="T5" fmla="*/ 52 h 96"/>
                <a:gd name="T6" fmla="*/ 15 w 49"/>
                <a:gd name="T7" fmla="*/ 96 h 96"/>
                <a:gd name="T8" fmla="*/ 0 w 49"/>
                <a:gd name="T9" fmla="*/ 96 h 96"/>
                <a:gd name="T10" fmla="*/ 0 w 49"/>
                <a:gd name="T11" fmla="*/ 0 h 96"/>
                <a:gd name="T12" fmla="*/ 15 w 49"/>
                <a:gd name="T13" fmla="*/ 0 h 96"/>
                <a:gd name="T14" fmla="*/ 15 w 49"/>
                <a:gd name="T15" fmla="*/ 40 h 96"/>
                <a:gd name="T16" fmla="*/ 31 w 49"/>
                <a:gd name="T17" fmla="*/ 0 h 96"/>
                <a:gd name="T18" fmla="*/ 47 w 49"/>
                <a:gd name="T19" fmla="*/ 0 h 96"/>
                <a:gd name="T20" fmla="*/ 47 w 49"/>
                <a:gd name="T21" fmla="*/ 0 h 96"/>
                <a:gd name="T22" fmla="*/ 27 w 49"/>
                <a:gd name="T23" fmla="*/ 46 h 96"/>
                <a:gd name="T24" fmla="*/ 49 w 49"/>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96">
                  <a:moveTo>
                    <a:pt x="49" y="96"/>
                  </a:moveTo>
                  <a:lnTo>
                    <a:pt x="33" y="96"/>
                  </a:lnTo>
                  <a:lnTo>
                    <a:pt x="15" y="52"/>
                  </a:lnTo>
                  <a:lnTo>
                    <a:pt x="15" y="96"/>
                  </a:lnTo>
                  <a:lnTo>
                    <a:pt x="0" y="96"/>
                  </a:lnTo>
                  <a:lnTo>
                    <a:pt x="0" y="0"/>
                  </a:lnTo>
                  <a:lnTo>
                    <a:pt x="15" y="0"/>
                  </a:lnTo>
                  <a:lnTo>
                    <a:pt x="15" y="40"/>
                  </a:lnTo>
                  <a:lnTo>
                    <a:pt x="31" y="0"/>
                  </a:lnTo>
                  <a:lnTo>
                    <a:pt x="47" y="0"/>
                  </a:lnTo>
                  <a:lnTo>
                    <a:pt x="47" y="0"/>
                  </a:lnTo>
                  <a:lnTo>
                    <a:pt x="27" y="46"/>
                  </a:lnTo>
                  <a:lnTo>
                    <a:pt x="49" y="96"/>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0" name="Freeform 251"/>
            <p:cNvSpPr>
              <a:spLocks/>
            </p:cNvSpPr>
            <p:nvPr/>
          </p:nvSpPr>
          <p:spPr bwMode="auto">
            <a:xfrm>
              <a:off x="1019175" y="1785937"/>
              <a:ext cx="63500" cy="152400"/>
            </a:xfrm>
            <a:custGeom>
              <a:avLst/>
              <a:gdLst>
                <a:gd name="T0" fmla="*/ 40 w 40"/>
                <a:gd name="T1" fmla="*/ 96 h 96"/>
                <a:gd name="T2" fmla="*/ 0 w 40"/>
                <a:gd name="T3" fmla="*/ 96 h 96"/>
                <a:gd name="T4" fmla="*/ 0 w 40"/>
                <a:gd name="T5" fmla="*/ 0 h 96"/>
                <a:gd name="T6" fmla="*/ 40 w 40"/>
                <a:gd name="T7" fmla="*/ 0 h 96"/>
                <a:gd name="T8" fmla="*/ 40 w 40"/>
                <a:gd name="T9" fmla="*/ 12 h 96"/>
                <a:gd name="T10" fmla="*/ 14 w 40"/>
                <a:gd name="T11" fmla="*/ 12 h 96"/>
                <a:gd name="T12" fmla="*/ 14 w 40"/>
                <a:gd name="T13" fmla="*/ 40 h 96"/>
                <a:gd name="T14" fmla="*/ 36 w 40"/>
                <a:gd name="T15" fmla="*/ 40 h 96"/>
                <a:gd name="T16" fmla="*/ 36 w 40"/>
                <a:gd name="T17" fmla="*/ 52 h 96"/>
                <a:gd name="T18" fmla="*/ 14 w 40"/>
                <a:gd name="T19" fmla="*/ 52 h 96"/>
                <a:gd name="T20" fmla="*/ 14 w 40"/>
                <a:gd name="T21" fmla="*/ 82 h 96"/>
                <a:gd name="T22" fmla="*/ 40 w 40"/>
                <a:gd name="T23" fmla="*/ 82 h 96"/>
                <a:gd name="T24" fmla="*/ 40 w 40"/>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96">
                  <a:moveTo>
                    <a:pt x="40" y="96"/>
                  </a:moveTo>
                  <a:lnTo>
                    <a:pt x="0" y="96"/>
                  </a:lnTo>
                  <a:lnTo>
                    <a:pt x="0" y="0"/>
                  </a:lnTo>
                  <a:lnTo>
                    <a:pt x="40" y="0"/>
                  </a:lnTo>
                  <a:lnTo>
                    <a:pt x="40" y="12"/>
                  </a:lnTo>
                  <a:lnTo>
                    <a:pt x="14" y="12"/>
                  </a:lnTo>
                  <a:lnTo>
                    <a:pt x="14" y="40"/>
                  </a:lnTo>
                  <a:lnTo>
                    <a:pt x="36" y="40"/>
                  </a:lnTo>
                  <a:lnTo>
                    <a:pt x="36" y="52"/>
                  </a:lnTo>
                  <a:lnTo>
                    <a:pt x="14" y="52"/>
                  </a:lnTo>
                  <a:lnTo>
                    <a:pt x="14" y="82"/>
                  </a:lnTo>
                  <a:lnTo>
                    <a:pt x="40" y="82"/>
                  </a:lnTo>
                  <a:lnTo>
                    <a:pt x="40" y="96"/>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1" name="Freeform 252"/>
            <p:cNvSpPr>
              <a:spLocks/>
            </p:cNvSpPr>
            <p:nvPr/>
          </p:nvSpPr>
          <p:spPr bwMode="auto">
            <a:xfrm>
              <a:off x="1098550" y="1785937"/>
              <a:ext cx="63500" cy="152400"/>
            </a:xfrm>
            <a:custGeom>
              <a:avLst/>
              <a:gdLst>
                <a:gd name="T0" fmla="*/ 40 w 40"/>
                <a:gd name="T1" fmla="*/ 96 h 96"/>
                <a:gd name="T2" fmla="*/ 0 w 40"/>
                <a:gd name="T3" fmla="*/ 96 h 96"/>
                <a:gd name="T4" fmla="*/ 0 w 40"/>
                <a:gd name="T5" fmla="*/ 0 h 96"/>
                <a:gd name="T6" fmla="*/ 38 w 40"/>
                <a:gd name="T7" fmla="*/ 0 h 96"/>
                <a:gd name="T8" fmla="*/ 38 w 40"/>
                <a:gd name="T9" fmla="*/ 12 h 96"/>
                <a:gd name="T10" fmla="*/ 14 w 40"/>
                <a:gd name="T11" fmla="*/ 12 h 96"/>
                <a:gd name="T12" fmla="*/ 14 w 40"/>
                <a:gd name="T13" fmla="*/ 40 h 96"/>
                <a:gd name="T14" fmla="*/ 36 w 40"/>
                <a:gd name="T15" fmla="*/ 40 h 96"/>
                <a:gd name="T16" fmla="*/ 36 w 40"/>
                <a:gd name="T17" fmla="*/ 52 h 96"/>
                <a:gd name="T18" fmla="*/ 14 w 40"/>
                <a:gd name="T19" fmla="*/ 52 h 96"/>
                <a:gd name="T20" fmla="*/ 14 w 40"/>
                <a:gd name="T21" fmla="*/ 82 h 96"/>
                <a:gd name="T22" fmla="*/ 40 w 40"/>
                <a:gd name="T23" fmla="*/ 82 h 96"/>
                <a:gd name="T24" fmla="*/ 40 w 40"/>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 h="96">
                  <a:moveTo>
                    <a:pt x="40" y="96"/>
                  </a:moveTo>
                  <a:lnTo>
                    <a:pt x="0" y="96"/>
                  </a:lnTo>
                  <a:lnTo>
                    <a:pt x="0" y="0"/>
                  </a:lnTo>
                  <a:lnTo>
                    <a:pt x="38" y="0"/>
                  </a:lnTo>
                  <a:lnTo>
                    <a:pt x="38" y="12"/>
                  </a:lnTo>
                  <a:lnTo>
                    <a:pt x="14" y="12"/>
                  </a:lnTo>
                  <a:lnTo>
                    <a:pt x="14" y="40"/>
                  </a:lnTo>
                  <a:lnTo>
                    <a:pt x="36" y="40"/>
                  </a:lnTo>
                  <a:lnTo>
                    <a:pt x="36" y="52"/>
                  </a:lnTo>
                  <a:lnTo>
                    <a:pt x="14" y="52"/>
                  </a:lnTo>
                  <a:lnTo>
                    <a:pt x="14" y="82"/>
                  </a:lnTo>
                  <a:lnTo>
                    <a:pt x="40" y="82"/>
                  </a:lnTo>
                  <a:lnTo>
                    <a:pt x="40" y="96"/>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2" name="Freeform 253"/>
            <p:cNvSpPr>
              <a:spLocks noEditPoints="1"/>
            </p:cNvSpPr>
            <p:nvPr/>
          </p:nvSpPr>
          <p:spPr bwMode="auto">
            <a:xfrm>
              <a:off x="1174750" y="1785937"/>
              <a:ext cx="73025" cy="152400"/>
            </a:xfrm>
            <a:custGeom>
              <a:avLst/>
              <a:gdLst>
                <a:gd name="T0" fmla="*/ 23 w 23"/>
                <a:gd name="T1" fmla="*/ 26 h 48"/>
                <a:gd name="T2" fmla="*/ 19 w 23"/>
                <a:gd name="T3" fmla="*/ 30 h 48"/>
                <a:gd name="T4" fmla="*/ 8 w 23"/>
                <a:gd name="T5" fmla="*/ 30 h 48"/>
                <a:gd name="T6" fmla="*/ 8 w 23"/>
                <a:gd name="T7" fmla="*/ 48 h 48"/>
                <a:gd name="T8" fmla="*/ 0 w 23"/>
                <a:gd name="T9" fmla="*/ 48 h 48"/>
                <a:gd name="T10" fmla="*/ 0 w 23"/>
                <a:gd name="T11" fmla="*/ 0 h 48"/>
                <a:gd name="T12" fmla="*/ 19 w 23"/>
                <a:gd name="T13" fmla="*/ 0 h 48"/>
                <a:gd name="T14" fmla="*/ 23 w 23"/>
                <a:gd name="T15" fmla="*/ 4 h 48"/>
                <a:gd name="T16" fmla="*/ 23 w 23"/>
                <a:gd name="T17" fmla="*/ 26 h 48"/>
                <a:gd name="T18" fmla="*/ 16 w 23"/>
                <a:gd name="T19" fmla="*/ 24 h 48"/>
                <a:gd name="T20" fmla="*/ 16 w 23"/>
                <a:gd name="T21" fmla="*/ 6 h 48"/>
                <a:gd name="T22" fmla="*/ 8 w 23"/>
                <a:gd name="T23" fmla="*/ 6 h 48"/>
                <a:gd name="T24" fmla="*/ 8 w 23"/>
                <a:gd name="T25" fmla="*/ 24 h 48"/>
                <a:gd name="T26" fmla="*/ 16 w 23"/>
                <a:gd name="T27" fmla="*/ 2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48">
                  <a:moveTo>
                    <a:pt x="23" y="26"/>
                  </a:moveTo>
                  <a:cubicBezTo>
                    <a:pt x="23" y="29"/>
                    <a:pt x="22" y="30"/>
                    <a:pt x="19" y="30"/>
                  </a:cubicBezTo>
                  <a:cubicBezTo>
                    <a:pt x="8" y="30"/>
                    <a:pt x="8" y="30"/>
                    <a:pt x="8" y="30"/>
                  </a:cubicBezTo>
                  <a:cubicBezTo>
                    <a:pt x="8" y="48"/>
                    <a:pt x="8" y="48"/>
                    <a:pt x="8" y="48"/>
                  </a:cubicBezTo>
                  <a:cubicBezTo>
                    <a:pt x="0" y="48"/>
                    <a:pt x="0" y="48"/>
                    <a:pt x="0" y="48"/>
                  </a:cubicBezTo>
                  <a:cubicBezTo>
                    <a:pt x="0" y="0"/>
                    <a:pt x="0" y="0"/>
                    <a:pt x="0" y="0"/>
                  </a:cubicBezTo>
                  <a:cubicBezTo>
                    <a:pt x="19" y="0"/>
                    <a:pt x="19" y="0"/>
                    <a:pt x="19" y="0"/>
                  </a:cubicBezTo>
                  <a:cubicBezTo>
                    <a:pt x="22" y="0"/>
                    <a:pt x="23" y="1"/>
                    <a:pt x="23" y="4"/>
                  </a:cubicBezTo>
                  <a:lnTo>
                    <a:pt x="23" y="26"/>
                  </a:lnTo>
                  <a:close/>
                  <a:moveTo>
                    <a:pt x="16" y="24"/>
                  </a:moveTo>
                  <a:cubicBezTo>
                    <a:pt x="16" y="6"/>
                    <a:pt x="16" y="6"/>
                    <a:pt x="16" y="6"/>
                  </a:cubicBezTo>
                  <a:cubicBezTo>
                    <a:pt x="8" y="6"/>
                    <a:pt x="8" y="6"/>
                    <a:pt x="8" y="6"/>
                  </a:cubicBezTo>
                  <a:cubicBezTo>
                    <a:pt x="8" y="24"/>
                    <a:pt x="8" y="24"/>
                    <a:pt x="8" y="24"/>
                  </a:cubicBezTo>
                  <a:lnTo>
                    <a:pt x="16" y="24"/>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3" name="Freeform 254"/>
            <p:cNvSpPr>
              <a:spLocks/>
            </p:cNvSpPr>
            <p:nvPr/>
          </p:nvSpPr>
          <p:spPr bwMode="auto">
            <a:xfrm>
              <a:off x="1266825" y="1785937"/>
              <a:ext cx="60325" cy="152400"/>
            </a:xfrm>
            <a:custGeom>
              <a:avLst/>
              <a:gdLst>
                <a:gd name="T0" fmla="*/ 38 w 38"/>
                <a:gd name="T1" fmla="*/ 96 h 96"/>
                <a:gd name="T2" fmla="*/ 0 w 38"/>
                <a:gd name="T3" fmla="*/ 96 h 96"/>
                <a:gd name="T4" fmla="*/ 0 w 38"/>
                <a:gd name="T5" fmla="*/ 0 h 96"/>
                <a:gd name="T6" fmla="*/ 38 w 38"/>
                <a:gd name="T7" fmla="*/ 0 h 96"/>
                <a:gd name="T8" fmla="*/ 38 w 38"/>
                <a:gd name="T9" fmla="*/ 12 h 96"/>
                <a:gd name="T10" fmla="*/ 14 w 38"/>
                <a:gd name="T11" fmla="*/ 12 h 96"/>
                <a:gd name="T12" fmla="*/ 14 w 38"/>
                <a:gd name="T13" fmla="*/ 40 h 96"/>
                <a:gd name="T14" fmla="*/ 34 w 38"/>
                <a:gd name="T15" fmla="*/ 40 h 96"/>
                <a:gd name="T16" fmla="*/ 34 w 38"/>
                <a:gd name="T17" fmla="*/ 52 h 96"/>
                <a:gd name="T18" fmla="*/ 14 w 38"/>
                <a:gd name="T19" fmla="*/ 52 h 96"/>
                <a:gd name="T20" fmla="*/ 14 w 38"/>
                <a:gd name="T21" fmla="*/ 82 h 96"/>
                <a:gd name="T22" fmla="*/ 38 w 38"/>
                <a:gd name="T23" fmla="*/ 82 h 96"/>
                <a:gd name="T24" fmla="*/ 38 w 38"/>
                <a:gd name="T25"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96">
                  <a:moveTo>
                    <a:pt x="38" y="96"/>
                  </a:moveTo>
                  <a:lnTo>
                    <a:pt x="0" y="96"/>
                  </a:lnTo>
                  <a:lnTo>
                    <a:pt x="0" y="0"/>
                  </a:lnTo>
                  <a:lnTo>
                    <a:pt x="38" y="0"/>
                  </a:lnTo>
                  <a:lnTo>
                    <a:pt x="38" y="12"/>
                  </a:lnTo>
                  <a:lnTo>
                    <a:pt x="14" y="12"/>
                  </a:lnTo>
                  <a:lnTo>
                    <a:pt x="14" y="40"/>
                  </a:lnTo>
                  <a:lnTo>
                    <a:pt x="34" y="40"/>
                  </a:lnTo>
                  <a:lnTo>
                    <a:pt x="34" y="52"/>
                  </a:lnTo>
                  <a:lnTo>
                    <a:pt x="14" y="52"/>
                  </a:lnTo>
                  <a:lnTo>
                    <a:pt x="14" y="82"/>
                  </a:lnTo>
                  <a:lnTo>
                    <a:pt x="38" y="82"/>
                  </a:lnTo>
                  <a:lnTo>
                    <a:pt x="38" y="96"/>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4" name="Freeform 255"/>
            <p:cNvSpPr>
              <a:spLocks/>
            </p:cNvSpPr>
            <p:nvPr/>
          </p:nvSpPr>
          <p:spPr bwMode="auto">
            <a:xfrm>
              <a:off x="1343025" y="1785937"/>
              <a:ext cx="79375" cy="152400"/>
            </a:xfrm>
            <a:custGeom>
              <a:avLst/>
              <a:gdLst>
                <a:gd name="T0" fmla="*/ 25 w 25"/>
                <a:gd name="T1" fmla="*/ 48 h 48"/>
                <a:gd name="T2" fmla="*/ 17 w 25"/>
                <a:gd name="T3" fmla="*/ 48 h 48"/>
                <a:gd name="T4" fmla="*/ 9 w 25"/>
                <a:gd name="T5" fmla="*/ 25 h 48"/>
                <a:gd name="T6" fmla="*/ 9 w 25"/>
                <a:gd name="T7" fmla="*/ 21 h 48"/>
                <a:gd name="T8" fmla="*/ 16 w 25"/>
                <a:gd name="T9" fmla="*/ 21 h 48"/>
                <a:gd name="T10" fmla="*/ 16 w 25"/>
                <a:gd name="T11" fmla="*/ 6 h 48"/>
                <a:gd name="T12" fmla="*/ 7 w 25"/>
                <a:gd name="T13" fmla="*/ 6 h 48"/>
                <a:gd name="T14" fmla="*/ 7 w 25"/>
                <a:gd name="T15" fmla="*/ 48 h 48"/>
                <a:gd name="T16" fmla="*/ 0 w 25"/>
                <a:gd name="T17" fmla="*/ 48 h 48"/>
                <a:gd name="T18" fmla="*/ 0 w 25"/>
                <a:gd name="T19" fmla="*/ 0 h 48"/>
                <a:gd name="T20" fmla="*/ 19 w 25"/>
                <a:gd name="T21" fmla="*/ 0 h 48"/>
                <a:gd name="T22" fmla="*/ 23 w 25"/>
                <a:gd name="T23" fmla="*/ 4 h 48"/>
                <a:gd name="T24" fmla="*/ 23 w 25"/>
                <a:gd name="T25" fmla="*/ 22 h 48"/>
                <a:gd name="T26" fmla="*/ 21 w 25"/>
                <a:gd name="T27" fmla="*/ 25 h 48"/>
                <a:gd name="T28" fmla="*/ 17 w 25"/>
                <a:gd name="T29" fmla="*/ 26 h 48"/>
                <a:gd name="T30" fmla="*/ 25 w 25"/>
                <a:gd name="T3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 h="48">
                  <a:moveTo>
                    <a:pt x="25" y="48"/>
                  </a:moveTo>
                  <a:cubicBezTo>
                    <a:pt x="17" y="48"/>
                    <a:pt x="17" y="48"/>
                    <a:pt x="17" y="48"/>
                  </a:cubicBezTo>
                  <a:cubicBezTo>
                    <a:pt x="9" y="25"/>
                    <a:pt x="9" y="25"/>
                    <a:pt x="9" y="25"/>
                  </a:cubicBezTo>
                  <a:cubicBezTo>
                    <a:pt x="9" y="21"/>
                    <a:pt x="9" y="21"/>
                    <a:pt x="9" y="21"/>
                  </a:cubicBezTo>
                  <a:cubicBezTo>
                    <a:pt x="16" y="21"/>
                    <a:pt x="16" y="21"/>
                    <a:pt x="16" y="21"/>
                  </a:cubicBezTo>
                  <a:cubicBezTo>
                    <a:pt x="16" y="6"/>
                    <a:pt x="16" y="6"/>
                    <a:pt x="16" y="6"/>
                  </a:cubicBezTo>
                  <a:cubicBezTo>
                    <a:pt x="7" y="6"/>
                    <a:pt x="7" y="6"/>
                    <a:pt x="7" y="6"/>
                  </a:cubicBezTo>
                  <a:cubicBezTo>
                    <a:pt x="7" y="48"/>
                    <a:pt x="7" y="48"/>
                    <a:pt x="7" y="48"/>
                  </a:cubicBezTo>
                  <a:cubicBezTo>
                    <a:pt x="0" y="48"/>
                    <a:pt x="0" y="48"/>
                    <a:pt x="0" y="48"/>
                  </a:cubicBezTo>
                  <a:cubicBezTo>
                    <a:pt x="0" y="0"/>
                    <a:pt x="0" y="0"/>
                    <a:pt x="0" y="0"/>
                  </a:cubicBezTo>
                  <a:cubicBezTo>
                    <a:pt x="19" y="0"/>
                    <a:pt x="19" y="0"/>
                    <a:pt x="19" y="0"/>
                  </a:cubicBezTo>
                  <a:cubicBezTo>
                    <a:pt x="22" y="0"/>
                    <a:pt x="23" y="1"/>
                    <a:pt x="23" y="4"/>
                  </a:cubicBezTo>
                  <a:cubicBezTo>
                    <a:pt x="23" y="22"/>
                    <a:pt x="23" y="22"/>
                    <a:pt x="23" y="22"/>
                  </a:cubicBezTo>
                  <a:cubicBezTo>
                    <a:pt x="23" y="24"/>
                    <a:pt x="23" y="25"/>
                    <a:pt x="21" y="25"/>
                  </a:cubicBezTo>
                  <a:cubicBezTo>
                    <a:pt x="21" y="26"/>
                    <a:pt x="19" y="26"/>
                    <a:pt x="17" y="26"/>
                  </a:cubicBezTo>
                  <a:lnTo>
                    <a:pt x="25" y="48"/>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5" name="Freeform 256"/>
            <p:cNvSpPr>
              <a:spLocks/>
            </p:cNvSpPr>
            <p:nvPr/>
          </p:nvSpPr>
          <p:spPr bwMode="auto">
            <a:xfrm>
              <a:off x="506412" y="2039937"/>
              <a:ext cx="44450" cy="114300"/>
            </a:xfrm>
            <a:custGeom>
              <a:avLst/>
              <a:gdLst>
                <a:gd name="T0" fmla="*/ 14 w 14"/>
                <a:gd name="T1" fmla="*/ 33 h 36"/>
                <a:gd name="T2" fmla="*/ 14 w 14"/>
                <a:gd name="T3" fmla="*/ 35 h 36"/>
                <a:gd name="T4" fmla="*/ 12 w 14"/>
                <a:gd name="T5" fmla="*/ 36 h 36"/>
                <a:gd name="T6" fmla="*/ 3 w 14"/>
                <a:gd name="T7" fmla="*/ 36 h 36"/>
                <a:gd name="T8" fmla="*/ 1 w 14"/>
                <a:gd name="T9" fmla="*/ 35 h 36"/>
                <a:gd name="T10" fmla="*/ 0 w 14"/>
                <a:gd name="T11" fmla="*/ 33 h 36"/>
                <a:gd name="T12" fmla="*/ 0 w 14"/>
                <a:gd name="T13" fmla="*/ 3 h 36"/>
                <a:gd name="T14" fmla="*/ 1 w 14"/>
                <a:gd name="T15" fmla="*/ 1 h 36"/>
                <a:gd name="T16" fmla="*/ 3 w 14"/>
                <a:gd name="T17" fmla="*/ 0 h 36"/>
                <a:gd name="T18" fmla="*/ 12 w 14"/>
                <a:gd name="T19" fmla="*/ 0 h 36"/>
                <a:gd name="T20" fmla="*/ 14 w 14"/>
                <a:gd name="T21" fmla="*/ 1 h 36"/>
                <a:gd name="T22" fmla="*/ 14 w 14"/>
                <a:gd name="T23" fmla="*/ 3 h 36"/>
                <a:gd name="T24" fmla="*/ 14 w 14"/>
                <a:gd name="T25" fmla="*/ 11 h 36"/>
                <a:gd name="T26" fmla="*/ 11 w 14"/>
                <a:gd name="T27" fmla="*/ 11 h 36"/>
                <a:gd name="T28" fmla="*/ 11 w 14"/>
                <a:gd name="T29" fmla="*/ 3 h 36"/>
                <a:gd name="T30" fmla="*/ 3 w 14"/>
                <a:gd name="T31" fmla="*/ 3 h 36"/>
                <a:gd name="T32" fmla="*/ 3 w 14"/>
                <a:gd name="T33" fmla="*/ 33 h 36"/>
                <a:gd name="T34" fmla="*/ 11 w 14"/>
                <a:gd name="T35" fmla="*/ 33 h 36"/>
                <a:gd name="T36" fmla="*/ 11 w 14"/>
                <a:gd name="T37" fmla="*/ 24 h 36"/>
                <a:gd name="T38" fmla="*/ 14 w 14"/>
                <a:gd name="T39" fmla="*/ 24 h 36"/>
                <a:gd name="T40" fmla="*/ 14 w 14"/>
                <a:gd name="T41"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 h="36">
                  <a:moveTo>
                    <a:pt x="14" y="33"/>
                  </a:moveTo>
                  <a:cubicBezTo>
                    <a:pt x="14" y="34"/>
                    <a:pt x="14" y="35"/>
                    <a:pt x="14" y="35"/>
                  </a:cubicBezTo>
                  <a:cubicBezTo>
                    <a:pt x="13" y="36"/>
                    <a:pt x="13" y="36"/>
                    <a:pt x="12" y="36"/>
                  </a:cubicBezTo>
                  <a:cubicBezTo>
                    <a:pt x="3" y="36"/>
                    <a:pt x="3" y="36"/>
                    <a:pt x="3" y="36"/>
                  </a:cubicBezTo>
                  <a:cubicBezTo>
                    <a:pt x="2" y="36"/>
                    <a:pt x="1" y="36"/>
                    <a:pt x="1" y="35"/>
                  </a:cubicBezTo>
                  <a:cubicBezTo>
                    <a:pt x="0" y="35"/>
                    <a:pt x="0" y="34"/>
                    <a:pt x="0" y="33"/>
                  </a:cubicBezTo>
                  <a:cubicBezTo>
                    <a:pt x="0" y="3"/>
                    <a:pt x="0" y="3"/>
                    <a:pt x="0" y="3"/>
                  </a:cubicBezTo>
                  <a:cubicBezTo>
                    <a:pt x="0" y="2"/>
                    <a:pt x="0" y="1"/>
                    <a:pt x="1" y="1"/>
                  </a:cubicBezTo>
                  <a:cubicBezTo>
                    <a:pt x="1" y="0"/>
                    <a:pt x="2" y="0"/>
                    <a:pt x="3" y="0"/>
                  </a:cubicBezTo>
                  <a:cubicBezTo>
                    <a:pt x="12" y="0"/>
                    <a:pt x="12" y="0"/>
                    <a:pt x="12" y="0"/>
                  </a:cubicBezTo>
                  <a:cubicBezTo>
                    <a:pt x="13" y="0"/>
                    <a:pt x="13" y="0"/>
                    <a:pt x="14" y="1"/>
                  </a:cubicBezTo>
                  <a:cubicBezTo>
                    <a:pt x="14" y="1"/>
                    <a:pt x="14" y="2"/>
                    <a:pt x="14" y="3"/>
                  </a:cubicBezTo>
                  <a:cubicBezTo>
                    <a:pt x="14" y="11"/>
                    <a:pt x="14" y="11"/>
                    <a:pt x="14" y="11"/>
                  </a:cubicBezTo>
                  <a:cubicBezTo>
                    <a:pt x="11" y="11"/>
                    <a:pt x="11" y="11"/>
                    <a:pt x="11" y="11"/>
                  </a:cubicBezTo>
                  <a:cubicBezTo>
                    <a:pt x="11" y="3"/>
                    <a:pt x="11" y="3"/>
                    <a:pt x="11" y="3"/>
                  </a:cubicBezTo>
                  <a:cubicBezTo>
                    <a:pt x="3" y="3"/>
                    <a:pt x="3" y="3"/>
                    <a:pt x="3" y="3"/>
                  </a:cubicBezTo>
                  <a:cubicBezTo>
                    <a:pt x="3" y="33"/>
                    <a:pt x="3" y="33"/>
                    <a:pt x="3" y="33"/>
                  </a:cubicBezTo>
                  <a:cubicBezTo>
                    <a:pt x="11" y="33"/>
                    <a:pt x="11" y="33"/>
                    <a:pt x="11" y="33"/>
                  </a:cubicBezTo>
                  <a:cubicBezTo>
                    <a:pt x="11" y="24"/>
                    <a:pt x="11" y="24"/>
                    <a:pt x="11" y="24"/>
                  </a:cubicBezTo>
                  <a:cubicBezTo>
                    <a:pt x="14" y="24"/>
                    <a:pt x="14" y="24"/>
                    <a:pt x="14" y="24"/>
                  </a:cubicBezTo>
                  <a:lnTo>
                    <a:pt x="14" y="33"/>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6" name="Freeform 257"/>
            <p:cNvSpPr>
              <a:spLocks noEditPoints="1"/>
            </p:cNvSpPr>
            <p:nvPr/>
          </p:nvSpPr>
          <p:spPr bwMode="auto">
            <a:xfrm>
              <a:off x="569912" y="2039937"/>
              <a:ext cx="47625" cy="114300"/>
            </a:xfrm>
            <a:custGeom>
              <a:avLst/>
              <a:gdLst>
                <a:gd name="T0" fmla="*/ 15 w 15"/>
                <a:gd name="T1" fmla="*/ 33 h 36"/>
                <a:gd name="T2" fmla="*/ 14 w 15"/>
                <a:gd name="T3" fmla="*/ 35 h 36"/>
                <a:gd name="T4" fmla="*/ 12 w 15"/>
                <a:gd name="T5" fmla="*/ 36 h 36"/>
                <a:gd name="T6" fmla="*/ 2 w 15"/>
                <a:gd name="T7" fmla="*/ 36 h 36"/>
                <a:gd name="T8" fmla="*/ 1 w 15"/>
                <a:gd name="T9" fmla="*/ 35 h 36"/>
                <a:gd name="T10" fmla="*/ 0 w 15"/>
                <a:gd name="T11" fmla="*/ 33 h 36"/>
                <a:gd name="T12" fmla="*/ 0 w 15"/>
                <a:gd name="T13" fmla="*/ 3 h 36"/>
                <a:gd name="T14" fmla="*/ 1 w 15"/>
                <a:gd name="T15" fmla="*/ 1 h 36"/>
                <a:gd name="T16" fmla="*/ 2 w 15"/>
                <a:gd name="T17" fmla="*/ 0 h 36"/>
                <a:gd name="T18" fmla="*/ 12 w 15"/>
                <a:gd name="T19" fmla="*/ 0 h 36"/>
                <a:gd name="T20" fmla="*/ 14 w 15"/>
                <a:gd name="T21" fmla="*/ 1 h 36"/>
                <a:gd name="T22" fmla="*/ 15 w 15"/>
                <a:gd name="T23" fmla="*/ 3 h 36"/>
                <a:gd name="T24" fmla="*/ 15 w 15"/>
                <a:gd name="T25" fmla="*/ 33 h 36"/>
                <a:gd name="T26" fmla="*/ 12 w 15"/>
                <a:gd name="T27" fmla="*/ 33 h 36"/>
                <a:gd name="T28" fmla="*/ 12 w 15"/>
                <a:gd name="T29" fmla="*/ 3 h 36"/>
                <a:gd name="T30" fmla="*/ 3 w 15"/>
                <a:gd name="T31" fmla="*/ 3 h 36"/>
                <a:gd name="T32" fmla="*/ 3 w 15"/>
                <a:gd name="T33" fmla="*/ 33 h 36"/>
                <a:gd name="T34" fmla="*/ 12 w 15"/>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6">
                  <a:moveTo>
                    <a:pt x="15" y="33"/>
                  </a:moveTo>
                  <a:cubicBezTo>
                    <a:pt x="15" y="34"/>
                    <a:pt x="15" y="35"/>
                    <a:pt x="14" y="35"/>
                  </a:cubicBezTo>
                  <a:cubicBezTo>
                    <a:pt x="14" y="36"/>
                    <a:pt x="13" y="36"/>
                    <a:pt x="12" y="36"/>
                  </a:cubicBezTo>
                  <a:cubicBezTo>
                    <a:pt x="2" y="36"/>
                    <a:pt x="2" y="36"/>
                    <a:pt x="2" y="36"/>
                  </a:cubicBezTo>
                  <a:cubicBezTo>
                    <a:pt x="2" y="36"/>
                    <a:pt x="1" y="36"/>
                    <a:pt x="1" y="35"/>
                  </a:cubicBezTo>
                  <a:cubicBezTo>
                    <a:pt x="0" y="35"/>
                    <a:pt x="0" y="34"/>
                    <a:pt x="0" y="33"/>
                  </a:cubicBezTo>
                  <a:cubicBezTo>
                    <a:pt x="0" y="3"/>
                    <a:pt x="0" y="3"/>
                    <a:pt x="0" y="3"/>
                  </a:cubicBezTo>
                  <a:cubicBezTo>
                    <a:pt x="0" y="2"/>
                    <a:pt x="0" y="1"/>
                    <a:pt x="1" y="1"/>
                  </a:cubicBezTo>
                  <a:cubicBezTo>
                    <a:pt x="1" y="0"/>
                    <a:pt x="2" y="0"/>
                    <a:pt x="2" y="0"/>
                  </a:cubicBezTo>
                  <a:cubicBezTo>
                    <a:pt x="12" y="0"/>
                    <a:pt x="12" y="0"/>
                    <a:pt x="12" y="0"/>
                  </a:cubicBezTo>
                  <a:cubicBezTo>
                    <a:pt x="13" y="0"/>
                    <a:pt x="14" y="0"/>
                    <a:pt x="14" y="1"/>
                  </a:cubicBezTo>
                  <a:cubicBezTo>
                    <a:pt x="15" y="1"/>
                    <a:pt x="15" y="2"/>
                    <a:pt x="15" y="3"/>
                  </a:cubicBezTo>
                  <a:lnTo>
                    <a:pt x="15" y="33"/>
                  </a:lnTo>
                  <a:close/>
                  <a:moveTo>
                    <a:pt x="12" y="33"/>
                  </a:moveTo>
                  <a:cubicBezTo>
                    <a:pt x="12" y="3"/>
                    <a:pt x="12" y="3"/>
                    <a:pt x="12" y="3"/>
                  </a:cubicBezTo>
                  <a:cubicBezTo>
                    <a:pt x="3" y="3"/>
                    <a:pt x="3" y="3"/>
                    <a:pt x="3" y="3"/>
                  </a:cubicBezTo>
                  <a:cubicBezTo>
                    <a:pt x="3" y="33"/>
                    <a:pt x="3" y="33"/>
                    <a:pt x="3" y="33"/>
                  </a:cubicBezTo>
                  <a:lnTo>
                    <a:pt x="12" y="33"/>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7" name="Freeform 258"/>
            <p:cNvSpPr>
              <a:spLocks/>
            </p:cNvSpPr>
            <p:nvPr/>
          </p:nvSpPr>
          <p:spPr bwMode="auto">
            <a:xfrm>
              <a:off x="636587" y="2039937"/>
              <a:ext cx="44450" cy="114300"/>
            </a:xfrm>
            <a:custGeom>
              <a:avLst/>
              <a:gdLst>
                <a:gd name="T0" fmla="*/ 28 w 28"/>
                <a:gd name="T1" fmla="*/ 72 h 72"/>
                <a:gd name="T2" fmla="*/ 24 w 28"/>
                <a:gd name="T3" fmla="*/ 72 h 72"/>
                <a:gd name="T4" fmla="*/ 6 w 28"/>
                <a:gd name="T5" fmla="*/ 20 h 72"/>
                <a:gd name="T6" fmla="*/ 6 w 28"/>
                <a:gd name="T7" fmla="*/ 72 h 72"/>
                <a:gd name="T8" fmla="*/ 0 w 28"/>
                <a:gd name="T9" fmla="*/ 72 h 72"/>
                <a:gd name="T10" fmla="*/ 0 w 28"/>
                <a:gd name="T11" fmla="*/ 0 h 72"/>
                <a:gd name="T12" fmla="*/ 4 w 28"/>
                <a:gd name="T13" fmla="*/ 0 h 72"/>
                <a:gd name="T14" fmla="*/ 22 w 28"/>
                <a:gd name="T15" fmla="*/ 52 h 72"/>
                <a:gd name="T16" fmla="*/ 22 w 28"/>
                <a:gd name="T17" fmla="*/ 0 h 72"/>
                <a:gd name="T18" fmla="*/ 28 w 28"/>
                <a:gd name="T19" fmla="*/ 0 h 72"/>
                <a:gd name="T20" fmla="*/ 28 w 28"/>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72">
                  <a:moveTo>
                    <a:pt x="28" y="72"/>
                  </a:moveTo>
                  <a:lnTo>
                    <a:pt x="24" y="72"/>
                  </a:lnTo>
                  <a:lnTo>
                    <a:pt x="6" y="20"/>
                  </a:lnTo>
                  <a:lnTo>
                    <a:pt x="6" y="72"/>
                  </a:lnTo>
                  <a:lnTo>
                    <a:pt x="0" y="72"/>
                  </a:lnTo>
                  <a:lnTo>
                    <a:pt x="0" y="0"/>
                  </a:lnTo>
                  <a:lnTo>
                    <a:pt x="4" y="0"/>
                  </a:lnTo>
                  <a:lnTo>
                    <a:pt x="22" y="52"/>
                  </a:lnTo>
                  <a:lnTo>
                    <a:pt x="22" y="0"/>
                  </a:lnTo>
                  <a:lnTo>
                    <a:pt x="28" y="0"/>
                  </a:lnTo>
                  <a:lnTo>
                    <a:pt x="28" y="72"/>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8" name="Freeform 259"/>
            <p:cNvSpPr>
              <a:spLocks/>
            </p:cNvSpPr>
            <p:nvPr/>
          </p:nvSpPr>
          <p:spPr bwMode="auto">
            <a:xfrm>
              <a:off x="700087" y="2039937"/>
              <a:ext cx="44450" cy="114300"/>
            </a:xfrm>
            <a:custGeom>
              <a:avLst/>
              <a:gdLst>
                <a:gd name="T0" fmla="*/ 14 w 14"/>
                <a:gd name="T1" fmla="*/ 33 h 36"/>
                <a:gd name="T2" fmla="*/ 13 w 14"/>
                <a:gd name="T3" fmla="*/ 35 h 36"/>
                <a:gd name="T4" fmla="*/ 11 w 14"/>
                <a:gd name="T5" fmla="*/ 36 h 36"/>
                <a:gd name="T6" fmla="*/ 2 w 14"/>
                <a:gd name="T7" fmla="*/ 36 h 36"/>
                <a:gd name="T8" fmla="*/ 1 w 14"/>
                <a:gd name="T9" fmla="*/ 35 h 36"/>
                <a:gd name="T10" fmla="*/ 0 w 14"/>
                <a:gd name="T11" fmla="*/ 33 h 36"/>
                <a:gd name="T12" fmla="*/ 0 w 14"/>
                <a:gd name="T13" fmla="*/ 24 h 36"/>
                <a:gd name="T14" fmla="*/ 3 w 14"/>
                <a:gd name="T15" fmla="*/ 24 h 36"/>
                <a:gd name="T16" fmla="*/ 3 w 14"/>
                <a:gd name="T17" fmla="*/ 33 h 36"/>
                <a:gd name="T18" fmla="*/ 11 w 14"/>
                <a:gd name="T19" fmla="*/ 33 h 36"/>
                <a:gd name="T20" fmla="*/ 11 w 14"/>
                <a:gd name="T21" fmla="*/ 24 h 36"/>
                <a:gd name="T22" fmla="*/ 1 w 14"/>
                <a:gd name="T23" fmla="*/ 13 h 36"/>
                <a:gd name="T24" fmla="*/ 0 w 14"/>
                <a:gd name="T25" fmla="*/ 10 h 36"/>
                <a:gd name="T26" fmla="*/ 0 w 14"/>
                <a:gd name="T27" fmla="*/ 3 h 36"/>
                <a:gd name="T28" fmla="*/ 1 w 14"/>
                <a:gd name="T29" fmla="*/ 1 h 36"/>
                <a:gd name="T30" fmla="*/ 2 w 14"/>
                <a:gd name="T31" fmla="*/ 0 h 36"/>
                <a:gd name="T32" fmla="*/ 11 w 14"/>
                <a:gd name="T33" fmla="*/ 0 h 36"/>
                <a:gd name="T34" fmla="*/ 13 w 14"/>
                <a:gd name="T35" fmla="*/ 1 h 36"/>
                <a:gd name="T36" fmla="*/ 14 w 14"/>
                <a:gd name="T37" fmla="*/ 3 h 36"/>
                <a:gd name="T38" fmla="*/ 14 w 14"/>
                <a:gd name="T39" fmla="*/ 11 h 36"/>
                <a:gd name="T40" fmla="*/ 11 w 14"/>
                <a:gd name="T41" fmla="*/ 11 h 36"/>
                <a:gd name="T42" fmla="*/ 11 w 14"/>
                <a:gd name="T43" fmla="*/ 3 h 36"/>
                <a:gd name="T44" fmla="*/ 3 w 14"/>
                <a:gd name="T45" fmla="*/ 3 h 36"/>
                <a:gd name="T46" fmla="*/ 3 w 14"/>
                <a:gd name="T47" fmla="*/ 10 h 36"/>
                <a:gd name="T48" fmla="*/ 13 w 14"/>
                <a:gd name="T49" fmla="*/ 22 h 36"/>
                <a:gd name="T50" fmla="*/ 14 w 14"/>
                <a:gd name="T51" fmla="*/ 25 h 36"/>
                <a:gd name="T52" fmla="*/ 14 w 14"/>
                <a:gd name="T53"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6">
                  <a:moveTo>
                    <a:pt x="14" y="33"/>
                  </a:moveTo>
                  <a:cubicBezTo>
                    <a:pt x="14" y="34"/>
                    <a:pt x="14" y="35"/>
                    <a:pt x="13" y="35"/>
                  </a:cubicBezTo>
                  <a:cubicBezTo>
                    <a:pt x="13" y="36"/>
                    <a:pt x="12" y="36"/>
                    <a:pt x="11" y="36"/>
                  </a:cubicBezTo>
                  <a:cubicBezTo>
                    <a:pt x="2" y="36"/>
                    <a:pt x="2" y="36"/>
                    <a:pt x="2" y="36"/>
                  </a:cubicBezTo>
                  <a:cubicBezTo>
                    <a:pt x="2" y="36"/>
                    <a:pt x="1" y="36"/>
                    <a:pt x="1" y="35"/>
                  </a:cubicBezTo>
                  <a:cubicBezTo>
                    <a:pt x="0" y="35"/>
                    <a:pt x="0" y="34"/>
                    <a:pt x="0" y="33"/>
                  </a:cubicBezTo>
                  <a:cubicBezTo>
                    <a:pt x="0" y="24"/>
                    <a:pt x="0" y="24"/>
                    <a:pt x="0" y="24"/>
                  </a:cubicBezTo>
                  <a:cubicBezTo>
                    <a:pt x="3" y="24"/>
                    <a:pt x="3" y="24"/>
                    <a:pt x="3" y="24"/>
                  </a:cubicBezTo>
                  <a:cubicBezTo>
                    <a:pt x="3" y="33"/>
                    <a:pt x="3" y="33"/>
                    <a:pt x="3" y="33"/>
                  </a:cubicBezTo>
                  <a:cubicBezTo>
                    <a:pt x="11" y="33"/>
                    <a:pt x="11" y="33"/>
                    <a:pt x="11" y="33"/>
                  </a:cubicBezTo>
                  <a:cubicBezTo>
                    <a:pt x="11" y="24"/>
                    <a:pt x="11" y="24"/>
                    <a:pt x="11" y="24"/>
                  </a:cubicBezTo>
                  <a:cubicBezTo>
                    <a:pt x="1" y="13"/>
                    <a:pt x="1" y="13"/>
                    <a:pt x="1" y="13"/>
                  </a:cubicBezTo>
                  <a:cubicBezTo>
                    <a:pt x="0" y="12"/>
                    <a:pt x="0" y="11"/>
                    <a:pt x="0" y="10"/>
                  </a:cubicBezTo>
                  <a:cubicBezTo>
                    <a:pt x="0" y="3"/>
                    <a:pt x="0" y="3"/>
                    <a:pt x="0" y="3"/>
                  </a:cubicBezTo>
                  <a:cubicBezTo>
                    <a:pt x="0" y="2"/>
                    <a:pt x="0" y="1"/>
                    <a:pt x="1" y="1"/>
                  </a:cubicBezTo>
                  <a:cubicBezTo>
                    <a:pt x="1" y="0"/>
                    <a:pt x="2" y="0"/>
                    <a:pt x="2" y="0"/>
                  </a:cubicBezTo>
                  <a:cubicBezTo>
                    <a:pt x="11" y="0"/>
                    <a:pt x="11" y="0"/>
                    <a:pt x="11" y="0"/>
                  </a:cubicBezTo>
                  <a:cubicBezTo>
                    <a:pt x="12" y="0"/>
                    <a:pt x="13" y="0"/>
                    <a:pt x="13" y="1"/>
                  </a:cubicBezTo>
                  <a:cubicBezTo>
                    <a:pt x="14" y="1"/>
                    <a:pt x="14" y="2"/>
                    <a:pt x="14" y="3"/>
                  </a:cubicBezTo>
                  <a:cubicBezTo>
                    <a:pt x="14" y="11"/>
                    <a:pt x="14" y="11"/>
                    <a:pt x="14" y="11"/>
                  </a:cubicBezTo>
                  <a:cubicBezTo>
                    <a:pt x="11" y="11"/>
                    <a:pt x="11" y="11"/>
                    <a:pt x="11" y="11"/>
                  </a:cubicBezTo>
                  <a:cubicBezTo>
                    <a:pt x="11" y="3"/>
                    <a:pt x="11" y="3"/>
                    <a:pt x="11" y="3"/>
                  </a:cubicBezTo>
                  <a:cubicBezTo>
                    <a:pt x="3" y="3"/>
                    <a:pt x="3" y="3"/>
                    <a:pt x="3" y="3"/>
                  </a:cubicBezTo>
                  <a:cubicBezTo>
                    <a:pt x="3" y="10"/>
                    <a:pt x="3" y="10"/>
                    <a:pt x="3" y="10"/>
                  </a:cubicBezTo>
                  <a:cubicBezTo>
                    <a:pt x="13" y="22"/>
                    <a:pt x="13" y="22"/>
                    <a:pt x="13" y="22"/>
                  </a:cubicBezTo>
                  <a:cubicBezTo>
                    <a:pt x="14" y="23"/>
                    <a:pt x="14" y="24"/>
                    <a:pt x="14" y="25"/>
                  </a:cubicBezTo>
                  <a:lnTo>
                    <a:pt x="14" y="33"/>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9" name="Freeform 260"/>
            <p:cNvSpPr>
              <a:spLocks/>
            </p:cNvSpPr>
            <p:nvPr/>
          </p:nvSpPr>
          <p:spPr bwMode="auto">
            <a:xfrm>
              <a:off x="763587" y="2039937"/>
              <a:ext cx="44450" cy="114300"/>
            </a:xfrm>
            <a:custGeom>
              <a:avLst/>
              <a:gdLst>
                <a:gd name="T0" fmla="*/ 14 w 14"/>
                <a:gd name="T1" fmla="*/ 33 h 36"/>
                <a:gd name="T2" fmla="*/ 14 w 14"/>
                <a:gd name="T3" fmla="*/ 35 h 36"/>
                <a:gd name="T4" fmla="*/ 12 w 14"/>
                <a:gd name="T5" fmla="*/ 36 h 36"/>
                <a:gd name="T6" fmla="*/ 2 w 14"/>
                <a:gd name="T7" fmla="*/ 36 h 36"/>
                <a:gd name="T8" fmla="*/ 0 w 14"/>
                <a:gd name="T9" fmla="*/ 35 h 36"/>
                <a:gd name="T10" fmla="*/ 0 w 14"/>
                <a:gd name="T11" fmla="*/ 33 h 36"/>
                <a:gd name="T12" fmla="*/ 0 w 14"/>
                <a:gd name="T13" fmla="*/ 0 h 36"/>
                <a:gd name="T14" fmla="*/ 3 w 14"/>
                <a:gd name="T15" fmla="*/ 0 h 36"/>
                <a:gd name="T16" fmla="*/ 3 w 14"/>
                <a:gd name="T17" fmla="*/ 33 h 36"/>
                <a:gd name="T18" fmla="*/ 11 w 14"/>
                <a:gd name="T19" fmla="*/ 33 h 36"/>
                <a:gd name="T20" fmla="*/ 11 w 14"/>
                <a:gd name="T21" fmla="*/ 0 h 36"/>
                <a:gd name="T22" fmla="*/ 14 w 14"/>
                <a:gd name="T23" fmla="*/ 0 h 36"/>
                <a:gd name="T24" fmla="*/ 14 w 14"/>
                <a:gd name="T2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36">
                  <a:moveTo>
                    <a:pt x="14" y="33"/>
                  </a:moveTo>
                  <a:cubicBezTo>
                    <a:pt x="14" y="34"/>
                    <a:pt x="14" y="35"/>
                    <a:pt x="14" y="35"/>
                  </a:cubicBezTo>
                  <a:cubicBezTo>
                    <a:pt x="13" y="36"/>
                    <a:pt x="12" y="36"/>
                    <a:pt x="12" y="36"/>
                  </a:cubicBezTo>
                  <a:cubicBezTo>
                    <a:pt x="2" y="36"/>
                    <a:pt x="2" y="36"/>
                    <a:pt x="2" y="36"/>
                  </a:cubicBezTo>
                  <a:cubicBezTo>
                    <a:pt x="1" y="36"/>
                    <a:pt x="1" y="36"/>
                    <a:pt x="0" y="35"/>
                  </a:cubicBezTo>
                  <a:cubicBezTo>
                    <a:pt x="0" y="35"/>
                    <a:pt x="0" y="34"/>
                    <a:pt x="0" y="33"/>
                  </a:cubicBezTo>
                  <a:cubicBezTo>
                    <a:pt x="0" y="0"/>
                    <a:pt x="0" y="0"/>
                    <a:pt x="0" y="0"/>
                  </a:cubicBezTo>
                  <a:cubicBezTo>
                    <a:pt x="3" y="0"/>
                    <a:pt x="3" y="0"/>
                    <a:pt x="3" y="0"/>
                  </a:cubicBezTo>
                  <a:cubicBezTo>
                    <a:pt x="3" y="33"/>
                    <a:pt x="3" y="33"/>
                    <a:pt x="3" y="33"/>
                  </a:cubicBezTo>
                  <a:cubicBezTo>
                    <a:pt x="11" y="33"/>
                    <a:pt x="11" y="33"/>
                    <a:pt x="11" y="33"/>
                  </a:cubicBezTo>
                  <a:cubicBezTo>
                    <a:pt x="11" y="0"/>
                    <a:pt x="11" y="0"/>
                    <a:pt x="11" y="0"/>
                  </a:cubicBezTo>
                  <a:cubicBezTo>
                    <a:pt x="14" y="0"/>
                    <a:pt x="14" y="0"/>
                    <a:pt x="14" y="0"/>
                  </a:cubicBezTo>
                  <a:lnTo>
                    <a:pt x="14" y="33"/>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0" name="Freeform 261"/>
            <p:cNvSpPr>
              <a:spLocks/>
            </p:cNvSpPr>
            <p:nvPr/>
          </p:nvSpPr>
          <p:spPr bwMode="auto">
            <a:xfrm>
              <a:off x="827087" y="2039937"/>
              <a:ext cx="34925" cy="114300"/>
            </a:xfrm>
            <a:custGeom>
              <a:avLst/>
              <a:gdLst>
                <a:gd name="T0" fmla="*/ 22 w 22"/>
                <a:gd name="T1" fmla="*/ 72 h 72"/>
                <a:gd name="T2" fmla="*/ 0 w 22"/>
                <a:gd name="T3" fmla="*/ 72 h 72"/>
                <a:gd name="T4" fmla="*/ 0 w 22"/>
                <a:gd name="T5" fmla="*/ 0 h 72"/>
                <a:gd name="T6" fmla="*/ 6 w 22"/>
                <a:gd name="T7" fmla="*/ 0 h 72"/>
                <a:gd name="T8" fmla="*/ 6 w 22"/>
                <a:gd name="T9" fmla="*/ 66 h 72"/>
                <a:gd name="T10" fmla="*/ 22 w 22"/>
                <a:gd name="T11" fmla="*/ 66 h 72"/>
                <a:gd name="T12" fmla="*/ 22 w 22"/>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22" h="72">
                  <a:moveTo>
                    <a:pt x="22" y="72"/>
                  </a:moveTo>
                  <a:lnTo>
                    <a:pt x="0" y="72"/>
                  </a:lnTo>
                  <a:lnTo>
                    <a:pt x="0" y="0"/>
                  </a:lnTo>
                  <a:lnTo>
                    <a:pt x="6" y="0"/>
                  </a:lnTo>
                  <a:lnTo>
                    <a:pt x="6" y="66"/>
                  </a:lnTo>
                  <a:lnTo>
                    <a:pt x="22" y="66"/>
                  </a:lnTo>
                  <a:lnTo>
                    <a:pt x="22" y="72"/>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1" name="Freeform 262"/>
            <p:cNvSpPr>
              <a:spLocks/>
            </p:cNvSpPr>
            <p:nvPr/>
          </p:nvSpPr>
          <p:spPr bwMode="auto">
            <a:xfrm>
              <a:off x="871537" y="2039937"/>
              <a:ext cx="44450" cy="114300"/>
            </a:xfrm>
            <a:custGeom>
              <a:avLst/>
              <a:gdLst>
                <a:gd name="T0" fmla="*/ 28 w 28"/>
                <a:gd name="T1" fmla="*/ 6 h 72"/>
                <a:gd name="T2" fmla="*/ 16 w 28"/>
                <a:gd name="T3" fmla="*/ 6 h 72"/>
                <a:gd name="T4" fmla="*/ 16 w 28"/>
                <a:gd name="T5" fmla="*/ 72 h 72"/>
                <a:gd name="T6" fmla="*/ 10 w 28"/>
                <a:gd name="T7" fmla="*/ 72 h 72"/>
                <a:gd name="T8" fmla="*/ 10 w 28"/>
                <a:gd name="T9" fmla="*/ 6 h 72"/>
                <a:gd name="T10" fmla="*/ 0 w 28"/>
                <a:gd name="T11" fmla="*/ 6 h 72"/>
                <a:gd name="T12" fmla="*/ 0 w 28"/>
                <a:gd name="T13" fmla="*/ 0 h 72"/>
                <a:gd name="T14" fmla="*/ 28 w 28"/>
                <a:gd name="T15" fmla="*/ 0 h 72"/>
                <a:gd name="T16" fmla="*/ 28 w 28"/>
                <a:gd name="T17" fmla="*/ 6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72">
                  <a:moveTo>
                    <a:pt x="28" y="6"/>
                  </a:moveTo>
                  <a:lnTo>
                    <a:pt x="16" y="6"/>
                  </a:lnTo>
                  <a:lnTo>
                    <a:pt x="16" y="72"/>
                  </a:lnTo>
                  <a:lnTo>
                    <a:pt x="10" y="72"/>
                  </a:lnTo>
                  <a:lnTo>
                    <a:pt x="10" y="6"/>
                  </a:lnTo>
                  <a:lnTo>
                    <a:pt x="0" y="6"/>
                  </a:lnTo>
                  <a:lnTo>
                    <a:pt x="0" y="0"/>
                  </a:lnTo>
                  <a:lnTo>
                    <a:pt x="28" y="0"/>
                  </a:lnTo>
                  <a:lnTo>
                    <a:pt x="28" y="6"/>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2" name="Rectangle 263"/>
            <p:cNvSpPr>
              <a:spLocks noChangeArrowheads="1"/>
            </p:cNvSpPr>
            <p:nvPr/>
          </p:nvSpPr>
          <p:spPr bwMode="auto">
            <a:xfrm>
              <a:off x="928687" y="2039937"/>
              <a:ext cx="9525" cy="114300"/>
            </a:xfrm>
            <a:prstGeom prst="rect">
              <a:avLst/>
            </a:prstGeom>
            <a:solidFill>
              <a:srgbClr val="4D99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3" name="Freeform 264"/>
            <p:cNvSpPr>
              <a:spLocks/>
            </p:cNvSpPr>
            <p:nvPr/>
          </p:nvSpPr>
          <p:spPr bwMode="auto">
            <a:xfrm>
              <a:off x="958850" y="2039937"/>
              <a:ext cx="47625" cy="114300"/>
            </a:xfrm>
            <a:custGeom>
              <a:avLst/>
              <a:gdLst>
                <a:gd name="T0" fmla="*/ 30 w 30"/>
                <a:gd name="T1" fmla="*/ 72 h 72"/>
                <a:gd name="T2" fmla="*/ 24 w 30"/>
                <a:gd name="T3" fmla="*/ 72 h 72"/>
                <a:gd name="T4" fmla="*/ 6 w 30"/>
                <a:gd name="T5" fmla="*/ 20 h 72"/>
                <a:gd name="T6" fmla="*/ 6 w 30"/>
                <a:gd name="T7" fmla="*/ 72 h 72"/>
                <a:gd name="T8" fmla="*/ 0 w 30"/>
                <a:gd name="T9" fmla="*/ 72 h 72"/>
                <a:gd name="T10" fmla="*/ 0 w 30"/>
                <a:gd name="T11" fmla="*/ 0 h 72"/>
                <a:gd name="T12" fmla="*/ 4 w 30"/>
                <a:gd name="T13" fmla="*/ 0 h 72"/>
                <a:gd name="T14" fmla="*/ 24 w 30"/>
                <a:gd name="T15" fmla="*/ 52 h 72"/>
                <a:gd name="T16" fmla="*/ 24 w 30"/>
                <a:gd name="T17" fmla="*/ 0 h 72"/>
                <a:gd name="T18" fmla="*/ 30 w 30"/>
                <a:gd name="T19" fmla="*/ 0 h 72"/>
                <a:gd name="T20" fmla="*/ 30 w 30"/>
                <a:gd name="T2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72">
                  <a:moveTo>
                    <a:pt x="30" y="72"/>
                  </a:moveTo>
                  <a:lnTo>
                    <a:pt x="24" y="72"/>
                  </a:lnTo>
                  <a:lnTo>
                    <a:pt x="6" y="20"/>
                  </a:lnTo>
                  <a:lnTo>
                    <a:pt x="6" y="72"/>
                  </a:lnTo>
                  <a:lnTo>
                    <a:pt x="0" y="72"/>
                  </a:lnTo>
                  <a:lnTo>
                    <a:pt x="0" y="0"/>
                  </a:lnTo>
                  <a:lnTo>
                    <a:pt x="4" y="0"/>
                  </a:lnTo>
                  <a:lnTo>
                    <a:pt x="24" y="52"/>
                  </a:lnTo>
                  <a:lnTo>
                    <a:pt x="24" y="0"/>
                  </a:lnTo>
                  <a:lnTo>
                    <a:pt x="30" y="0"/>
                  </a:lnTo>
                  <a:lnTo>
                    <a:pt x="30" y="72"/>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4" name="Freeform 265"/>
            <p:cNvSpPr>
              <a:spLocks/>
            </p:cNvSpPr>
            <p:nvPr/>
          </p:nvSpPr>
          <p:spPr bwMode="auto">
            <a:xfrm>
              <a:off x="1022350" y="2039937"/>
              <a:ext cx="47625" cy="114300"/>
            </a:xfrm>
            <a:custGeom>
              <a:avLst/>
              <a:gdLst>
                <a:gd name="T0" fmla="*/ 15 w 15"/>
                <a:gd name="T1" fmla="*/ 33 h 36"/>
                <a:gd name="T2" fmla="*/ 14 w 15"/>
                <a:gd name="T3" fmla="*/ 35 h 36"/>
                <a:gd name="T4" fmla="*/ 12 w 15"/>
                <a:gd name="T5" fmla="*/ 36 h 36"/>
                <a:gd name="T6" fmla="*/ 3 w 15"/>
                <a:gd name="T7" fmla="*/ 36 h 36"/>
                <a:gd name="T8" fmla="*/ 1 w 15"/>
                <a:gd name="T9" fmla="*/ 35 h 36"/>
                <a:gd name="T10" fmla="*/ 0 w 15"/>
                <a:gd name="T11" fmla="*/ 33 h 36"/>
                <a:gd name="T12" fmla="*/ 0 w 15"/>
                <a:gd name="T13" fmla="*/ 3 h 36"/>
                <a:gd name="T14" fmla="*/ 1 w 15"/>
                <a:gd name="T15" fmla="*/ 1 h 36"/>
                <a:gd name="T16" fmla="*/ 3 w 15"/>
                <a:gd name="T17" fmla="*/ 0 h 36"/>
                <a:gd name="T18" fmla="*/ 12 w 15"/>
                <a:gd name="T19" fmla="*/ 0 h 36"/>
                <a:gd name="T20" fmla="*/ 14 w 15"/>
                <a:gd name="T21" fmla="*/ 1 h 36"/>
                <a:gd name="T22" fmla="*/ 15 w 15"/>
                <a:gd name="T23" fmla="*/ 3 h 36"/>
                <a:gd name="T24" fmla="*/ 15 w 15"/>
                <a:gd name="T25" fmla="*/ 11 h 36"/>
                <a:gd name="T26" fmla="*/ 12 w 15"/>
                <a:gd name="T27" fmla="*/ 11 h 36"/>
                <a:gd name="T28" fmla="*/ 12 w 15"/>
                <a:gd name="T29" fmla="*/ 3 h 36"/>
                <a:gd name="T30" fmla="*/ 3 w 15"/>
                <a:gd name="T31" fmla="*/ 3 h 36"/>
                <a:gd name="T32" fmla="*/ 3 w 15"/>
                <a:gd name="T33" fmla="*/ 33 h 36"/>
                <a:gd name="T34" fmla="*/ 12 w 15"/>
                <a:gd name="T35" fmla="*/ 33 h 36"/>
                <a:gd name="T36" fmla="*/ 12 w 15"/>
                <a:gd name="T37" fmla="*/ 21 h 36"/>
                <a:gd name="T38" fmla="*/ 8 w 15"/>
                <a:gd name="T39" fmla="*/ 21 h 36"/>
                <a:gd name="T40" fmla="*/ 8 w 15"/>
                <a:gd name="T41" fmla="*/ 18 h 36"/>
                <a:gd name="T42" fmla="*/ 15 w 15"/>
                <a:gd name="T43" fmla="*/ 18 h 36"/>
                <a:gd name="T44" fmla="*/ 15 w 15"/>
                <a:gd name="T4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36">
                  <a:moveTo>
                    <a:pt x="15" y="33"/>
                  </a:moveTo>
                  <a:cubicBezTo>
                    <a:pt x="15" y="34"/>
                    <a:pt x="14" y="35"/>
                    <a:pt x="14" y="35"/>
                  </a:cubicBezTo>
                  <a:cubicBezTo>
                    <a:pt x="14" y="36"/>
                    <a:pt x="13" y="36"/>
                    <a:pt x="12" y="36"/>
                  </a:cubicBezTo>
                  <a:cubicBezTo>
                    <a:pt x="3" y="36"/>
                    <a:pt x="3" y="36"/>
                    <a:pt x="3" y="36"/>
                  </a:cubicBezTo>
                  <a:cubicBezTo>
                    <a:pt x="2" y="36"/>
                    <a:pt x="1" y="36"/>
                    <a:pt x="1" y="35"/>
                  </a:cubicBezTo>
                  <a:cubicBezTo>
                    <a:pt x="1" y="35"/>
                    <a:pt x="0" y="34"/>
                    <a:pt x="0" y="33"/>
                  </a:cubicBezTo>
                  <a:cubicBezTo>
                    <a:pt x="0" y="3"/>
                    <a:pt x="0" y="3"/>
                    <a:pt x="0" y="3"/>
                  </a:cubicBezTo>
                  <a:cubicBezTo>
                    <a:pt x="0" y="2"/>
                    <a:pt x="1" y="1"/>
                    <a:pt x="1" y="1"/>
                  </a:cubicBezTo>
                  <a:cubicBezTo>
                    <a:pt x="1" y="0"/>
                    <a:pt x="2" y="0"/>
                    <a:pt x="3" y="0"/>
                  </a:cubicBezTo>
                  <a:cubicBezTo>
                    <a:pt x="12" y="0"/>
                    <a:pt x="12" y="0"/>
                    <a:pt x="12" y="0"/>
                  </a:cubicBezTo>
                  <a:cubicBezTo>
                    <a:pt x="13" y="0"/>
                    <a:pt x="14" y="0"/>
                    <a:pt x="14" y="1"/>
                  </a:cubicBezTo>
                  <a:cubicBezTo>
                    <a:pt x="14" y="1"/>
                    <a:pt x="15" y="2"/>
                    <a:pt x="15" y="3"/>
                  </a:cubicBezTo>
                  <a:cubicBezTo>
                    <a:pt x="15" y="11"/>
                    <a:pt x="15" y="11"/>
                    <a:pt x="15" y="11"/>
                  </a:cubicBezTo>
                  <a:cubicBezTo>
                    <a:pt x="12" y="11"/>
                    <a:pt x="12" y="11"/>
                    <a:pt x="12" y="11"/>
                  </a:cubicBezTo>
                  <a:cubicBezTo>
                    <a:pt x="12" y="3"/>
                    <a:pt x="12" y="3"/>
                    <a:pt x="12" y="3"/>
                  </a:cubicBezTo>
                  <a:cubicBezTo>
                    <a:pt x="3" y="3"/>
                    <a:pt x="3" y="3"/>
                    <a:pt x="3" y="3"/>
                  </a:cubicBezTo>
                  <a:cubicBezTo>
                    <a:pt x="3" y="33"/>
                    <a:pt x="3" y="33"/>
                    <a:pt x="3" y="33"/>
                  </a:cubicBezTo>
                  <a:cubicBezTo>
                    <a:pt x="12" y="33"/>
                    <a:pt x="12" y="33"/>
                    <a:pt x="12" y="33"/>
                  </a:cubicBezTo>
                  <a:cubicBezTo>
                    <a:pt x="12" y="21"/>
                    <a:pt x="12" y="21"/>
                    <a:pt x="12" y="21"/>
                  </a:cubicBezTo>
                  <a:cubicBezTo>
                    <a:pt x="8" y="21"/>
                    <a:pt x="8" y="21"/>
                    <a:pt x="8" y="21"/>
                  </a:cubicBezTo>
                  <a:cubicBezTo>
                    <a:pt x="8" y="18"/>
                    <a:pt x="8" y="18"/>
                    <a:pt x="8" y="18"/>
                  </a:cubicBezTo>
                  <a:cubicBezTo>
                    <a:pt x="15" y="18"/>
                    <a:pt x="15" y="18"/>
                    <a:pt x="15" y="18"/>
                  </a:cubicBezTo>
                  <a:lnTo>
                    <a:pt x="15" y="33"/>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5" name="Freeform 266"/>
            <p:cNvSpPr>
              <a:spLocks/>
            </p:cNvSpPr>
            <p:nvPr/>
          </p:nvSpPr>
          <p:spPr bwMode="auto">
            <a:xfrm>
              <a:off x="1114425" y="2039937"/>
              <a:ext cx="47625" cy="114300"/>
            </a:xfrm>
            <a:custGeom>
              <a:avLst/>
              <a:gdLst>
                <a:gd name="T0" fmla="*/ 15 w 15"/>
                <a:gd name="T1" fmla="*/ 33 h 36"/>
                <a:gd name="T2" fmla="*/ 14 w 15"/>
                <a:gd name="T3" fmla="*/ 35 h 36"/>
                <a:gd name="T4" fmla="*/ 12 w 15"/>
                <a:gd name="T5" fmla="*/ 36 h 36"/>
                <a:gd name="T6" fmla="*/ 3 w 15"/>
                <a:gd name="T7" fmla="*/ 36 h 36"/>
                <a:gd name="T8" fmla="*/ 1 w 15"/>
                <a:gd name="T9" fmla="*/ 35 h 36"/>
                <a:gd name="T10" fmla="*/ 0 w 15"/>
                <a:gd name="T11" fmla="*/ 33 h 36"/>
                <a:gd name="T12" fmla="*/ 0 w 15"/>
                <a:gd name="T13" fmla="*/ 3 h 36"/>
                <a:gd name="T14" fmla="*/ 1 w 15"/>
                <a:gd name="T15" fmla="*/ 1 h 36"/>
                <a:gd name="T16" fmla="*/ 3 w 15"/>
                <a:gd name="T17" fmla="*/ 0 h 36"/>
                <a:gd name="T18" fmla="*/ 12 w 15"/>
                <a:gd name="T19" fmla="*/ 0 h 36"/>
                <a:gd name="T20" fmla="*/ 14 w 15"/>
                <a:gd name="T21" fmla="*/ 1 h 36"/>
                <a:gd name="T22" fmla="*/ 15 w 15"/>
                <a:gd name="T23" fmla="*/ 3 h 36"/>
                <a:gd name="T24" fmla="*/ 15 w 15"/>
                <a:gd name="T25" fmla="*/ 11 h 36"/>
                <a:gd name="T26" fmla="*/ 12 w 15"/>
                <a:gd name="T27" fmla="*/ 11 h 36"/>
                <a:gd name="T28" fmla="*/ 12 w 15"/>
                <a:gd name="T29" fmla="*/ 3 h 36"/>
                <a:gd name="T30" fmla="*/ 4 w 15"/>
                <a:gd name="T31" fmla="*/ 3 h 36"/>
                <a:gd name="T32" fmla="*/ 4 w 15"/>
                <a:gd name="T33" fmla="*/ 33 h 36"/>
                <a:gd name="T34" fmla="*/ 12 w 15"/>
                <a:gd name="T35" fmla="*/ 33 h 36"/>
                <a:gd name="T36" fmla="*/ 12 w 15"/>
                <a:gd name="T37" fmla="*/ 21 h 36"/>
                <a:gd name="T38" fmla="*/ 8 w 15"/>
                <a:gd name="T39" fmla="*/ 21 h 36"/>
                <a:gd name="T40" fmla="*/ 8 w 15"/>
                <a:gd name="T41" fmla="*/ 18 h 36"/>
                <a:gd name="T42" fmla="*/ 15 w 15"/>
                <a:gd name="T43" fmla="*/ 18 h 36"/>
                <a:gd name="T44" fmla="*/ 15 w 15"/>
                <a:gd name="T4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 h="36">
                  <a:moveTo>
                    <a:pt x="15" y="33"/>
                  </a:moveTo>
                  <a:cubicBezTo>
                    <a:pt x="15" y="34"/>
                    <a:pt x="15" y="35"/>
                    <a:pt x="14" y="35"/>
                  </a:cubicBezTo>
                  <a:cubicBezTo>
                    <a:pt x="14" y="36"/>
                    <a:pt x="13" y="36"/>
                    <a:pt x="12" y="36"/>
                  </a:cubicBezTo>
                  <a:cubicBezTo>
                    <a:pt x="3" y="36"/>
                    <a:pt x="3" y="36"/>
                    <a:pt x="3" y="36"/>
                  </a:cubicBezTo>
                  <a:cubicBezTo>
                    <a:pt x="2" y="36"/>
                    <a:pt x="2" y="36"/>
                    <a:pt x="1" y="35"/>
                  </a:cubicBezTo>
                  <a:cubicBezTo>
                    <a:pt x="1" y="35"/>
                    <a:pt x="0" y="34"/>
                    <a:pt x="0" y="33"/>
                  </a:cubicBezTo>
                  <a:cubicBezTo>
                    <a:pt x="0" y="3"/>
                    <a:pt x="0" y="3"/>
                    <a:pt x="0" y="3"/>
                  </a:cubicBezTo>
                  <a:cubicBezTo>
                    <a:pt x="0" y="2"/>
                    <a:pt x="1" y="1"/>
                    <a:pt x="1" y="1"/>
                  </a:cubicBezTo>
                  <a:cubicBezTo>
                    <a:pt x="2" y="0"/>
                    <a:pt x="2" y="0"/>
                    <a:pt x="3" y="0"/>
                  </a:cubicBezTo>
                  <a:cubicBezTo>
                    <a:pt x="12" y="0"/>
                    <a:pt x="12" y="0"/>
                    <a:pt x="12" y="0"/>
                  </a:cubicBezTo>
                  <a:cubicBezTo>
                    <a:pt x="13" y="0"/>
                    <a:pt x="14" y="0"/>
                    <a:pt x="14" y="1"/>
                  </a:cubicBezTo>
                  <a:cubicBezTo>
                    <a:pt x="15" y="1"/>
                    <a:pt x="15" y="2"/>
                    <a:pt x="15" y="3"/>
                  </a:cubicBezTo>
                  <a:cubicBezTo>
                    <a:pt x="15" y="11"/>
                    <a:pt x="15" y="11"/>
                    <a:pt x="15" y="11"/>
                  </a:cubicBezTo>
                  <a:cubicBezTo>
                    <a:pt x="12" y="11"/>
                    <a:pt x="12" y="11"/>
                    <a:pt x="12" y="11"/>
                  </a:cubicBezTo>
                  <a:cubicBezTo>
                    <a:pt x="12" y="3"/>
                    <a:pt x="12" y="3"/>
                    <a:pt x="12" y="3"/>
                  </a:cubicBezTo>
                  <a:cubicBezTo>
                    <a:pt x="4" y="3"/>
                    <a:pt x="4" y="3"/>
                    <a:pt x="4" y="3"/>
                  </a:cubicBezTo>
                  <a:cubicBezTo>
                    <a:pt x="4" y="33"/>
                    <a:pt x="4" y="33"/>
                    <a:pt x="4" y="33"/>
                  </a:cubicBezTo>
                  <a:cubicBezTo>
                    <a:pt x="12" y="33"/>
                    <a:pt x="12" y="33"/>
                    <a:pt x="12" y="33"/>
                  </a:cubicBezTo>
                  <a:cubicBezTo>
                    <a:pt x="12" y="21"/>
                    <a:pt x="12" y="21"/>
                    <a:pt x="12" y="21"/>
                  </a:cubicBezTo>
                  <a:cubicBezTo>
                    <a:pt x="8" y="21"/>
                    <a:pt x="8" y="21"/>
                    <a:pt x="8" y="21"/>
                  </a:cubicBezTo>
                  <a:cubicBezTo>
                    <a:pt x="8" y="18"/>
                    <a:pt x="8" y="18"/>
                    <a:pt x="8" y="18"/>
                  </a:cubicBezTo>
                  <a:cubicBezTo>
                    <a:pt x="15" y="18"/>
                    <a:pt x="15" y="18"/>
                    <a:pt x="15" y="18"/>
                  </a:cubicBezTo>
                  <a:lnTo>
                    <a:pt x="15" y="33"/>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6" name="Freeform 267"/>
            <p:cNvSpPr>
              <a:spLocks/>
            </p:cNvSpPr>
            <p:nvPr/>
          </p:nvSpPr>
          <p:spPr bwMode="auto">
            <a:xfrm>
              <a:off x="1181100" y="2039937"/>
              <a:ext cx="47625" cy="114300"/>
            </a:xfrm>
            <a:custGeom>
              <a:avLst/>
              <a:gdLst>
                <a:gd name="T0" fmla="*/ 15 w 15"/>
                <a:gd name="T1" fmla="*/ 36 h 36"/>
                <a:gd name="T2" fmla="*/ 11 w 15"/>
                <a:gd name="T3" fmla="*/ 36 h 36"/>
                <a:gd name="T4" fmla="*/ 5 w 15"/>
                <a:gd name="T5" fmla="*/ 17 h 36"/>
                <a:gd name="T6" fmla="*/ 5 w 15"/>
                <a:gd name="T7" fmla="*/ 16 h 36"/>
                <a:gd name="T8" fmla="*/ 11 w 15"/>
                <a:gd name="T9" fmla="*/ 16 h 36"/>
                <a:gd name="T10" fmla="*/ 11 w 15"/>
                <a:gd name="T11" fmla="*/ 3 h 36"/>
                <a:gd name="T12" fmla="*/ 3 w 15"/>
                <a:gd name="T13" fmla="*/ 3 h 36"/>
                <a:gd name="T14" fmla="*/ 3 w 15"/>
                <a:gd name="T15" fmla="*/ 36 h 36"/>
                <a:gd name="T16" fmla="*/ 0 w 15"/>
                <a:gd name="T17" fmla="*/ 36 h 36"/>
                <a:gd name="T18" fmla="*/ 0 w 15"/>
                <a:gd name="T19" fmla="*/ 0 h 36"/>
                <a:gd name="T20" fmla="*/ 11 w 15"/>
                <a:gd name="T21" fmla="*/ 0 h 36"/>
                <a:gd name="T22" fmla="*/ 13 w 15"/>
                <a:gd name="T23" fmla="*/ 1 h 36"/>
                <a:gd name="T24" fmla="*/ 14 w 15"/>
                <a:gd name="T25" fmla="*/ 3 h 36"/>
                <a:gd name="T26" fmla="*/ 14 w 15"/>
                <a:gd name="T27" fmla="*/ 16 h 36"/>
                <a:gd name="T28" fmla="*/ 11 w 15"/>
                <a:gd name="T29" fmla="*/ 19 h 36"/>
                <a:gd name="T30" fmla="*/ 10 w 15"/>
                <a:gd name="T31" fmla="*/ 19 h 36"/>
                <a:gd name="T32" fmla="*/ 9 w 15"/>
                <a:gd name="T33" fmla="*/ 19 h 36"/>
                <a:gd name="T34" fmla="*/ 15 w 15"/>
                <a:gd name="T3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6">
                  <a:moveTo>
                    <a:pt x="15" y="36"/>
                  </a:moveTo>
                  <a:cubicBezTo>
                    <a:pt x="11" y="36"/>
                    <a:pt x="11" y="36"/>
                    <a:pt x="11" y="36"/>
                  </a:cubicBezTo>
                  <a:cubicBezTo>
                    <a:pt x="5" y="17"/>
                    <a:pt x="5" y="17"/>
                    <a:pt x="5" y="17"/>
                  </a:cubicBezTo>
                  <a:cubicBezTo>
                    <a:pt x="5" y="16"/>
                    <a:pt x="5" y="16"/>
                    <a:pt x="5" y="16"/>
                  </a:cubicBezTo>
                  <a:cubicBezTo>
                    <a:pt x="11" y="16"/>
                    <a:pt x="11" y="16"/>
                    <a:pt x="11" y="16"/>
                  </a:cubicBezTo>
                  <a:cubicBezTo>
                    <a:pt x="11" y="3"/>
                    <a:pt x="11" y="3"/>
                    <a:pt x="11" y="3"/>
                  </a:cubicBezTo>
                  <a:cubicBezTo>
                    <a:pt x="3" y="3"/>
                    <a:pt x="3" y="3"/>
                    <a:pt x="3" y="3"/>
                  </a:cubicBezTo>
                  <a:cubicBezTo>
                    <a:pt x="3" y="36"/>
                    <a:pt x="3" y="36"/>
                    <a:pt x="3" y="36"/>
                  </a:cubicBezTo>
                  <a:cubicBezTo>
                    <a:pt x="0" y="36"/>
                    <a:pt x="0" y="36"/>
                    <a:pt x="0" y="36"/>
                  </a:cubicBezTo>
                  <a:cubicBezTo>
                    <a:pt x="0" y="0"/>
                    <a:pt x="0" y="0"/>
                    <a:pt x="0" y="0"/>
                  </a:cubicBezTo>
                  <a:cubicBezTo>
                    <a:pt x="11" y="0"/>
                    <a:pt x="11" y="0"/>
                    <a:pt x="11" y="0"/>
                  </a:cubicBezTo>
                  <a:cubicBezTo>
                    <a:pt x="12" y="0"/>
                    <a:pt x="13" y="0"/>
                    <a:pt x="13" y="1"/>
                  </a:cubicBezTo>
                  <a:cubicBezTo>
                    <a:pt x="14" y="1"/>
                    <a:pt x="14" y="2"/>
                    <a:pt x="14" y="3"/>
                  </a:cubicBezTo>
                  <a:cubicBezTo>
                    <a:pt x="14" y="16"/>
                    <a:pt x="14" y="16"/>
                    <a:pt x="14" y="16"/>
                  </a:cubicBezTo>
                  <a:cubicBezTo>
                    <a:pt x="14" y="18"/>
                    <a:pt x="13" y="19"/>
                    <a:pt x="11" y="19"/>
                  </a:cubicBezTo>
                  <a:cubicBezTo>
                    <a:pt x="10" y="19"/>
                    <a:pt x="10" y="19"/>
                    <a:pt x="10" y="19"/>
                  </a:cubicBezTo>
                  <a:cubicBezTo>
                    <a:pt x="9" y="19"/>
                    <a:pt x="9" y="19"/>
                    <a:pt x="9" y="19"/>
                  </a:cubicBezTo>
                  <a:cubicBezTo>
                    <a:pt x="11" y="24"/>
                    <a:pt x="13" y="30"/>
                    <a:pt x="15" y="36"/>
                  </a:cubicBez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7" name="Freeform 268"/>
            <p:cNvSpPr>
              <a:spLocks noEditPoints="1"/>
            </p:cNvSpPr>
            <p:nvPr/>
          </p:nvSpPr>
          <p:spPr bwMode="auto">
            <a:xfrm>
              <a:off x="1241425" y="2039937"/>
              <a:ext cx="47625" cy="114300"/>
            </a:xfrm>
            <a:custGeom>
              <a:avLst/>
              <a:gdLst>
                <a:gd name="T0" fmla="*/ 15 w 15"/>
                <a:gd name="T1" fmla="*/ 33 h 36"/>
                <a:gd name="T2" fmla="*/ 15 w 15"/>
                <a:gd name="T3" fmla="*/ 35 h 36"/>
                <a:gd name="T4" fmla="*/ 13 w 15"/>
                <a:gd name="T5" fmla="*/ 36 h 36"/>
                <a:gd name="T6" fmla="*/ 3 w 15"/>
                <a:gd name="T7" fmla="*/ 36 h 36"/>
                <a:gd name="T8" fmla="*/ 1 w 15"/>
                <a:gd name="T9" fmla="*/ 35 h 36"/>
                <a:gd name="T10" fmla="*/ 0 w 15"/>
                <a:gd name="T11" fmla="*/ 33 h 36"/>
                <a:gd name="T12" fmla="*/ 0 w 15"/>
                <a:gd name="T13" fmla="*/ 3 h 36"/>
                <a:gd name="T14" fmla="*/ 1 w 15"/>
                <a:gd name="T15" fmla="*/ 1 h 36"/>
                <a:gd name="T16" fmla="*/ 3 w 15"/>
                <a:gd name="T17" fmla="*/ 0 h 36"/>
                <a:gd name="T18" fmla="*/ 13 w 15"/>
                <a:gd name="T19" fmla="*/ 0 h 36"/>
                <a:gd name="T20" fmla="*/ 15 w 15"/>
                <a:gd name="T21" fmla="*/ 1 h 36"/>
                <a:gd name="T22" fmla="*/ 15 w 15"/>
                <a:gd name="T23" fmla="*/ 3 h 36"/>
                <a:gd name="T24" fmla="*/ 15 w 15"/>
                <a:gd name="T25" fmla="*/ 33 h 36"/>
                <a:gd name="T26" fmla="*/ 12 w 15"/>
                <a:gd name="T27" fmla="*/ 33 h 36"/>
                <a:gd name="T28" fmla="*/ 12 w 15"/>
                <a:gd name="T29" fmla="*/ 3 h 36"/>
                <a:gd name="T30" fmla="*/ 4 w 15"/>
                <a:gd name="T31" fmla="*/ 3 h 36"/>
                <a:gd name="T32" fmla="*/ 4 w 15"/>
                <a:gd name="T33" fmla="*/ 33 h 36"/>
                <a:gd name="T34" fmla="*/ 12 w 15"/>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6">
                  <a:moveTo>
                    <a:pt x="15" y="33"/>
                  </a:moveTo>
                  <a:cubicBezTo>
                    <a:pt x="15" y="34"/>
                    <a:pt x="15" y="35"/>
                    <a:pt x="15" y="35"/>
                  </a:cubicBezTo>
                  <a:cubicBezTo>
                    <a:pt x="14" y="36"/>
                    <a:pt x="14" y="36"/>
                    <a:pt x="13" y="36"/>
                  </a:cubicBezTo>
                  <a:cubicBezTo>
                    <a:pt x="3" y="36"/>
                    <a:pt x="3" y="36"/>
                    <a:pt x="3" y="36"/>
                  </a:cubicBezTo>
                  <a:cubicBezTo>
                    <a:pt x="2" y="36"/>
                    <a:pt x="2" y="36"/>
                    <a:pt x="1" y="35"/>
                  </a:cubicBezTo>
                  <a:cubicBezTo>
                    <a:pt x="1" y="35"/>
                    <a:pt x="0" y="34"/>
                    <a:pt x="0" y="33"/>
                  </a:cubicBezTo>
                  <a:cubicBezTo>
                    <a:pt x="0" y="3"/>
                    <a:pt x="0" y="3"/>
                    <a:pt x="0" y="3"/>
                  </a:cubicBezTo>
                  <a:cubicBezTo>
                    <a:pt x="0" y="2"/>
                    <a:pt x="1" y="1"/>
                    <a:pt x="1" y="1"/>
                  </a:cubicBezTo>
                  <a:cubicBezTo>
                    <a:pt x="2" y="0"/>
                    <a:pt x="2" y="0"/>
                    <a:pt x="3" y="0"/>
                  </a:cubicBezTo>
                  <a:cubicBezTo>
                    <a:pt x="13" y="0"/>
                    <a:pt x="13" y="0"/>
                    <a:pt x="13" y="0"/>
                  </a:cubicBezTo>
                  <a:cubicBezTo>
                    <a:pt x="14" y="0"/>
                    <a:pt x="14" y="0"/>
                    <a:pt x="15" y="1"/>
                  </a:cubicBezTo>
                  <a:cubicBezTo>
                    <a:pt x="15" y="1"/>
                    <a:pt x="15" y="2"/>
                    <a:pt x="15" y="3"/>
                  </a:cubicBezTo>
                  <a:lnTo>
                    <a:pt x="15" y="33"/>
                  </a:lnTo>
                  <a:close/>
                  <a:moveTo>
                    <a:pt x="12" y="33"/>
                  </a:moveTo>
                  <a:cubicBezTo>
                    <a:pt x="12" y="3"/>
                    <a:pt x="12" y="3"/>
                    <a:pt x="12" y="3"/>
                  </a:cubicBezTo>
                  <a:cubicBezTo>
                    <a:pt x="4" y="3"/>
                    <a:pt x="4" y="3"/>
                    <a:pt x="4" y="3"/>
                  </a:cubicBezTo>
                  <a:cubicBezTo>
                    <a:pt x="4" y="33"/>
                    <a:pt x="4" y="33"/>
                    <a:pt x="4" y="33"/>
                  </a:cubicBezTo>
                  <a:lnTo>
                    <a:pt x="12" y="33"/>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8" name="Freeform 269"/>
            <p:cNvSpPr>
              <a:spLocks/>
            </p:cNvSpPr>
            <p:nvPr/>
          </p:nvSpPr>
          <p:spPr bwMode="auto">
            <a:xfrm>
              <a:off x="1308100" y="2039937"/>
              <a:ext cx="47625" cy="114300"/>
            </a:xfrm>
            <a:custGeom>
              <a:avLst/>
              <a:gdLst>
                <a:gd name="T0" fmla="*/ 15 w 15"/>
                <a:gd name="T1" fmla="*/ 33 h 36"/>
                <a:gd name="T2" fmla="*/ 14 w 15"/>
                <a:gd name="T3" fmla="*/ 35 h 36"/>
                <a:gd name="T4" fmla="*/ 12 w 15"/>
                <a:gd name="T5" fmla="*/ 36 h 36"/>
                <a:gd name="T6" fmla="*/ 3 w 15"/>
                <a:gd name="T7" fmla="*/ 36 h 36"/>
                <a:gd name="T8" fmla="*/ 1 w 15"/>
                <a:gd name="T9" fmla="*/ 35 h 36"/>
                <a:gd name="T10" fmla="*/ 0 w 15"/>
                <a:gd name="T11" fmla="*/ 33 h 36"/>
                <a:gd name="T12" fmla="*/ 0 w 15"/>
                <a:gd name="T13" fmla="*/ 0 h 36"/>
                <a:gd name="T14" fmla="*/ 3 w 15"/>
                <a:gd name="T15" fmla="*/ 0 h 36"/>
                <a:gd name="T16" fmla="*/ 3 w 15"/>
                <a:gd name="T17" fmla="*/ 33 h 36"/>
                <a:gd name="T18" fmla="*/ 12 w 15"/>
                <a:gd name="T19" fmla="*/ 33 h 36"/>
                <a:gd name="T20" fmla="*/ 12 w 15"/>
                <a:gd name="T21" fmla="*/ 0 h 36"/>
                <a:gd name="T22" fmla="*/ 15 w 15"/>
                <a:gd name="T23" fmla="*/ 0 h 36"/>
                <a:gd name="T24" fmla="*/ 15 w 15"/>
                <a:gd name="T2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36">
                  <a:moveTo>
                    <a:pt x="15" y="33"/>
                  </a:moveTo>
                  <a:cubicBezTo>
                    <a:pt x="15" y="34"/>
                    <a:pt x="15" y="35"/>
                    <a:pt x="14" y="35"/>
                  </a:cubicBezTo>
                  <a:cubicBezTo>
                    <a:pt x="14" y="36"/>
                    <a:pt x="13" y="36"/>
                    <a:pt x="12" y="36"/>
                  </a:cubicBezTo>
                  <a:cubicBezTo>
                    <a:pt x="3" y="36"/>
                    <a:pt x="3" y="36"/>
                    <a:pt x="3" y="36"/>
                  </a:cubicBezTo>
                  <a:cubicBezTo>
                    <a:pt x="2" y="36"/>
                    <a:pt x="1" y="36"/>
                    <a:pt x="1" y="35"/>
                  </a:cubicBezTo>
                  <a:cubicBezTo>
                    <a:pt x="0" y="35"/>
                    <a:pt x="0" y="34"/>
                    <a:pt x="0" y="33"/>
                  </a:cubicBezTo>
                  <a:cubicBezTo>
                    <a:pt x="0" y="0"/>
                    <a:pt x="0" y="0"/>
                    <a:pt x="0" y="0"/>
                  </a:cubicBezTo>
                  <a:cubicBezTo>
                    <a:pt x="3" y="0"/>
                    <a:pt x="3" y="0"/>
                    <a:pt x="3" y="0"/>
                  </a:cubicBezTo>
                  <a:cubicBezTo>
                    <a:pt x="3" y="33"/>
                    <a:pt x="3" y="33"/>
                    <a:pt x="3" y="33"/>
                  </a:cubicBezTo>
                  <a:cubicBezTo>
                    <a:pt x="12" y="33"/>
                    <a:pt x="12" y="33"/>
                    <a:pt x="12" y="33"/>
                  </a:cubicBezTo>
                  <a:cubicBezTo>
                    <a:pt x="12" y="0"/>
                    <a:pt x="12" y="0"/>
                    <a:pt x="12" y="0"/>
                  </a:cubicBezTo>
                  <a:cubicBezTo>
                    <a:pt x="15" y="0"/>
                    <a:pt x="15" y="0"/>
                    <a:pt x="15" y="0"/>
                  </a:cubicBezTo>
                  <a:lnTo>
                    <a:pt x="15" y="33"/>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9" name="Freeform 270"/>
            <p:cNvSpPr>
              <a:spLocks noEditPoints="1"/>
            </p:cNvSpPr>
            <p:nvPr/>
          </p:nvSpPr>
          <p:spPr bwMode="auto">
            <a:xfrm>
              <a:off x="1374775" y="2039937"/>
              <a:ext cx="44450" cy="114300"/>
            </a:xfrm>
            <a:custGeom>
              <a:avLst/>
              <a:gdLst>
                <a:gd name="T0" fmla="*/ 14 w 14"/>
                <a:gd name="T1" fmla="*/ 19 h 36"/>
                <a:gd name="T2" fmla="*/ 13 w 14"/>
                <a:gd name="T3" fmla="*/ 21 h 36"/>
                <a:gd name="T4" fmla="*/ 11 w 14"/>
                <a:gd name="T5" fmla="*/ 22 h 36"/>
                <a:gd name="T6" fmla="*/ 3 w 14"/>
                <a:gd name="T7" fmla="*/ 22 h 36"/>
                <a:gd name="T8" fmla="*/ 3 w 14"/>
                <a:gd name="T9" fmla="*/ 36 h 36"/>
                <a:gd name="T10" fmla="*/ 0 w 14"/>
                <a:gd name="T11" fmla="*/ 36 h 36"/>
                <a:gd name="T12" fmla="*/ 0 w 14"/>
                <a:gd name="T13" fmla="*/ 0 h 36"/>
                <a:gd name="T14" fmla="*/ 11 w 14"/>
                <a:gd name="T15" fmla="*/ 0 h 36"/>
                <a:gd name="T16" fmla="*/ 13 w 14"/>
                <a:gd name="T17" fmla="*/ 1 h 36"/>
                <a:gd name="T18" fmla="*/ 14 w 14"/>
                <a:gd name="T19" fmla="*/ 3 h 36"/>
                <a:gd name="T20" fmla="*/ 14 w 14"/>
                <a:gd name="T21" fmla="*/ 19 h 36"/>
                <a:gd name="T22" fmla="*/ 11 w 14"/>
                <a:gd name="T23" fmla="*/ 19 h 36"/>
                <a:gd name="T24" fmla="*/ 11 w 14"/>
                <a:gd name="T25" fmla="*/ 3 h 36"/>
                <a:gd name="T26" fmla="*/ 3 w 14"/>
                <a:gd name="T27" fmla="*/ 3 h 36"/>
                <a:gd name="T28" fmla="*/ 3 w 14"/>
                <a:gd name="T29" fmla="*/ 19 h 36"/>
                <a:gd name="T30" fmla="*/ 11 w 14"/>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36">
                  <a:moveTo>
                    <a:pt x="14" y="19"/>
                  </a:moveTo>
                  <a:cubicBezTo>
                    <a:pt x="14" y="20"/>
                    <a:pt x="13" y="20"/>
                    <a:pt x="13" y="21"/>
                  </a:cubicBezTo>
                  <a:cubicBezTo>
                    <a:pt x="13" y="21"/>
                    <a:pt x="12" y="22"/>
                    <a:pt x="11" y="22"/>
                  </a:cubicBezTo>
                  <a:cubicBezTo>
                    <a:pt x="3" y="22"/>
                    <a:pt x="3" y="22"/>
                    <a:pt x="3" y="22"/>
                  </a:cubicBezTo>
                  <a:cubicBezTo>
                    <a:pt x="3" y="36"/>
                    <a:pt x="3" y="36"/>
                    <a:pt x="3" y="36"/>
                  </a:cubicBezTo>
                  <a:cubicBezTo>
                    <a:pt x="0" y="36"/>
                    <a:pt x="0" y="36"/>
                    <a:pt x="0" y="36"/>
                  </a:cubicBezTo>
                  <a:cubicBezTo>
                    <a:pt x="0" y="0"/>
                    <a:pt x="0" y="0"/>
                    <a:pt x="0" y="0"/>
                  </a:cubicBezTo>
                  <a:cubicBezTo>
                    <a:pt x="11" y="0"/>
                    <a:pt x="11" y="0"/>
                    <a:pt x="11" y="0"/>
                  </a:cubicBezTo>
                  <a:cubicBezTo>
                    <a:pt x="12" y="0"/>
                    <a:pt x="13" y="0"/>
                    <a:pt x="13" y="1"/>
                  </a:cubicBezTo>
                  <a:cubicBezTo>
                    <a:pt x="13" y="1"/>
                    <a:pt x="14" y="2"/>
                    <a:pt x="14" y="3"/>
                  </a:cubicBezTo>
                  <a:lnTo>
                    <a:pt x="14" y="19"/>
                  </a:lnTo>
                  <a:close/>
                  <a:moveTo>
                    <a:pt x="11" y="19"/>
                  </a:moveTo>
                  <a:cubicBezTo>
                    <a:pt x="11" y="3"/>
                    <a:pt x="11" y="3"/>
                    <a:pt x="11" y="3"/>
                  </a:cubicBezTo>
                  <a:cubicBezTo>
                    <a:pt x="3" y="3"/>
                    <a:pt x="3" y="3"/>
                    <a:pt x="3" y="3"/>
                  </a:cubicBezTo>
                  <a:cubicBezTo>
                    <a:pt x="3" y="19"/>
                    <a:pt x="3" y="19"/>
                    <a:pt x="3" y="19"/>
                  </a:cubicBezTo>
                  <a:lnTo>
                    <a:pt x="11" y="19"/>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0" name="Rectangle 271"/>
            <p:cNvSpPr>
              <a:spLocks noChangeArrowheads="1"/>
            </p:cNvSpPr>
            <p:nvPr/>
          </p:nvSpPr>
          <p:spPr bwMode="auto">
            <a:xfrm>
              <a:off x="503237" y="1976437"/>
              <a:ext cx="919163" cy="28575"/>
            </a:xfrm>
            <a:prstGeom prst="rect">
              <a:avLst/>
            </a:prstGeom>
            <a:solidFill>
              <a:srgbClr val="2B3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1" name="Freeform 272"/>
            <p:cNvSpPr>
              <a:spLocks/>
            </p:cNvSpPr>
            <p:nvPr/>
          </p:nvSpPr>
          <p:spPr bwMode="auto">
            <a:xfrm>
              <a:off x="414337" y="261937"/>
              <a:ext cx="1096963" cy="1093788"/>
            </a:xfrm>
            <a:custGeom>
              <a:avLst/>
              <a:gdLst>
                <a:gd name="T0" fmla="*/ 345 w 691"/>
                <a:gd name="T1" fmla="*/ 689 h 689"/>
                <a:gd name="T2" fmla="*/ 0 w 691"/>
                <a:gd name="T3" fmla="*/ 345 h 689"/>
                <a:gd name="T4" fmla="*/ 345 w 691"/>
                <a:gd name="T5" fmla="*/ 0 h 689"/>
                <a:gd name="T6" fmla="*/ 691 w 691"/>
                <a:gd name="T7" fmla="*/ 345 h 689"/>
                <a:gd name="T8" fmla="*/ 345 w 691"/>
                <a:gd name="T9" fmla="*/ 689 h 689"/>
              </a:gdLst>
              <a:ahLst/>
              <a:cxnLst>
                <a:cxn ang="0">
                  <a:pos x="T0" y="T1"/>
                </a:cxn>
                <a:cxn ang="0">
                  <a:pos x="T2" y="T3"/>
                </a:cxn>
                <a:cxn ang="0">
                  <a:pos x="T4" y="T5"/>
                </a:cxn>
                <a:cxn ang="0">
                  <a:pos x="T6" y="T7"/>
                </a:cxn>
                <a:cxn ang="0">
                  <a:pos x="T8" y="T9"/>
                </a:cxn>
              </a:cxnLst>
              <a:rect l="0" t="0" r="r" b="b"/>
              <a:pathLst>
                <a:path w="691" h="689">
                  <a:moveTo>
                    <a:pt x="345" y="689"/>
                  </a:moveTo>
                  <a:lnTo>
                    <a:pt x="0" y="345"/>
                  </a:lnTo>
                  <a:lnTo>
                    <a:pt x="345" y="0"/>
                  </a:lnTo>
                  <a:lnTo>
                    <a:pt x="691" y="345"/>
                  </a:lnTo>
                  <a:lnTo>
                    <a:pt x="345" y="6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2" name="Freeform 273"/>
            <p:cNvSpPr>
              <a:spLocks/>
            </p:cNvSpPr>
            <p:nvPr/>
          </p:nvSpPr>
          <p:spPr bwMode="auto">
            <a:xfrm>
              <a:off x="741362" y="309562"/>
              <a:ext cx="446088" cy="446088"/>
            </a:xfrm>
            <a:custGeom>
              <a:avLst/>
              <a:gdLst>
                <a:gd name="T0" fmla="*/ 281 w 281"/>
                <a:gd name="T1" fmla="*/ 141 h 281"/>
                <a:gd name="T2" fmla="*/ 141 w 281"/>
                <a:gd name="T3" fmla="*/ 0 h 281"/>
                <a:gd name="T4" fmla="*/ 0 w 281"/>
                <a:gd name="T5" fmla="*/ 141 h 281"/>
                <a:gd name="T6" fmla="*/ 141 w 281"/>
                <a:gd name="T7" fmla="*/ 281 h 281"/>
                <a:gd name="T8" fmla="*/ 281 w 281"/>
                <a:gd name="T9" fmla="*/ 141 h 281"/>
              </a:gdLst>
              <a:ahLst/>
              <a:cxnLst>
                <a:cxn ang="0">
                  <a:pos x="T0" y="T1"/>
                </a:cxn>
                <a:cxn ang="0">
                  <a:pos x="T2" y="T3"/>
                </a:cxn>
                <a:cxn ang="0">
                  <a:pos x="T4" y="T5"/>
                </a:cxn>
                <a:cxn ang="0">
                  <a:pos x="T6" y="T7"/>
                </a:cxn>
                <a:cxn ang="0">
                  <a:pos x="T8" y="T9"/>
                </a:cxn>
              </a:cxnLst>
              <a:rect l="0" t="0" r="r" b="b"/>
              <a:pathLst>
                <a:path w="281" h="281">
                  <a:moveTo>
                    <a:pt x="281" y="141"/>
                  </a:moveTo>
                  <a:lnTo>
                    <a:pt x="141" y="0"/>
                  </a:lnTo>
                  <a:lnTo>
                    <a:pt x="0" y="141"/>
                  </a:lnTo>
                  <a:lnTo>
                    <a:pt x="141" y="281"/>
                  </a:lnTo>
                  <a:lnTo>
                    <a:pt x="281" y="141"/>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3" name="Freeform 274"/>
            <p:cNvSpPr>
              <a:spLocks/>
            </p:cNvSpPr>
            <p:nvPr/>
          </p:nvSpPr>
          <p:spPr bwMode="auto">
            <a:xfrm>
              <a:off x="1019175" y="590550"/>
              <a:ext cx="441325" cy="438150"/>
            </a:xfrm>
            <a:custGeom>
              <a:avLst/>
              <a:gdLst>
                <a:gd name="T0" fmla="*/ 138 w 278"/>
                <a:gd name="T1" fmla="*/ 276 h 276"/>
                <a:gd name="T2" fmla="*/ 278 w 278"/>
                <a:gd name="T3" fmla="*/ 138 h 276"/>
                <a:gd name="T4" fmla="*/ 140 w 278"/>
                <a:gd name="T5" fmla="*/ 0 h 276"/>
                <a:gd name="T6" fmla="*/ 0 w 278"/>
                <a:gd name="T7" fmla="*/ 138 h 276"/>
                <a:gd name="T8" fmla="*/ 138 w 278"/>
                <a:gd name="T9" fmla="*/ 276 h 276"/>
              </a:gdLst>
              <a:ahLst/>
              <a:cxnLst>
                <a:cxn ang="0">
                  <a:pos x="T0" y="T1"/>
                </a:cxn>
                <a:cxn ang="0">
                  <a:pos x="T2" y="T3"/>
                </a:cxn>
                <a:cxn ang="0">
                  <a:pos x="T4" y="T5"/>
                </a:cxn>
                <a:cxn ang="0">
                  <a:pos x="T6" y="T7"/>
                </a:cxn>
                <a:cxn ang="0">
                  <a:pos x="T8" y="T9"/>
                </a:cxn>
              </a:cxnLst>
              <a:rect l="0" t="0" r="r" b="b"/>
              <a:pathLst>
                <a:path w="278" h="276">
                  <a:moveTo>
                    <a:pt x="138" y="276"/>
                  </a:moveTo>
                  <a:lnTo>
                    <a:pt x="278" y="138"/>
                  </a:lnTo>
                  <a:lnTo>
                    <a:pt x="140" y="0"/>
                  </a:lnTo>
                  <a:lnTo>
                    <a:pt x="0" y="138"/>
                  </a:lnTo>
                  <a:lnTo>
                    <a:pt x="138" y="276"/>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4" name="Freeform 275"/>
            <p:cNvSpPr>
              <a:spLocks/>
            </p:cNvSpPr>
            <p:nvPr/>
          </p:nvSpPr>
          <p:spPr bwMode="auto">
            <a:xfrm>
              <a:off x="465137" y="590550"/>
              <a:ext cx="441325" cy="441325"/>
            </a:xfrm>
            <a:custGeom>
              <a:avLst/>
              <a:gdLst>
                <a:gd name="T0" fmla="*/ 138 w 278"/>
                <a:gd name="T1" fmla="*/ 0 h 278"/>
                <a:gd name="T2" fmla="*/ 0 w 278"/>
                <a:gd name="T3" fmla="*/ 140 h 278"/>
                <a:gd name="T4" fmla="*/ 138 w 278"/>
                <a:gd name="T5" fmla="*/ 278 h 278"/>
                <a:gd name="T6" fmla="*/ 278 w 278"/>
                <a:gd name="T7" fmla="*/ 140 h 278"/>
                <a:gd name="T8" fmla="*/ 138 w 278"/>
                <a:gd name="T9" fmla="*/ 0 h 278"/>
              </a:gdLst>
              <a:ahLst/>
              <a:cxnLst>
                <a:cxn ang="0">
                  <a:pos x="T0" y="T1"/>
                </a:cxn>
                <a:cxn ang="0">
                  <a:pos x="T2" y="T3"/>
                </a:cxn>
                <a:cxn ang="0">
                  <a:pos x="T4" y="T5"/>
                </a:cxn>
                <a:cxn ang="0">
                  <a:pos x="T6" y="T7"/>
                </a:cxn>
                <a:cxn ang="0">
                  <a:pos x="T8" y="T9"/>
                </a:cxn>
              </a:cxnLst>
              <a:rect l="0" t="0" r="r" b="b"/>
              <a:pathLst>
                <a:path w="278" h="278">
                  <a:moveTo>
                    <a:pt x="138" y="0"/>
                  </a:moveTo>
                  <a:lnTo>
                    <a:pt x="0" y="140"/>
                  </a:lnTo>
                  <a:lnTo>
                    <a:pt x="138" y="278"/>
                  </a:lnTo>
                  <a:lnTo>
                    <a:pt x="278" y="140"/>
                  </a:lnTo>
                  <a:lnTo>
                    <a:pt x="138"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5" name="Freeform 276"/>
            <p:cNvSpPr>
              <a:spLocks/>
            </p:cNvSpPr>
            <p:nvPr/>
          </p:nvSpPr>
          <p:spPr bwMode="auto">
            <a:xfrm>
              <a:off x="741362" y="866775"/>
              <a:ext cx="442913" cy="441325"/>
            </a:xfrm>
            <a:custGeom>
              <a:avLst/>
              <a:gdLst>
                <a:gd name="T0" fmla="*/ 0 w 279"/>
                <a:gd name="T1" fmla="*/ 140 h 278"/>
                <a:gd name="T2" fmla="*/ 139 w 279"/>
                <a:gd name="T3" fmla="*/ 278 h 278"/>
                <a:gd name="T4" fmla="*/ 279 w 279"/>
                <a:gd name="T5" fmla="*/ 138 h 278"/>
                <a:gd name="T6" fmla="*/ 141 w 279"/>
                <a:gd name="T7" fmla="*/ 0 h 278"/>
                <a:gd name="T8" fmla="*/ 0 w 279"/>
                <a:gd name="T9" fmla="*/ 140 h 278"/>
              </a:gdLst>
              <a:ahLst/>
              <a:cxnLst>
                <a:cxn ang="0">
                  <a:pos x="T0" y="T1"/>
                </a:cxn>
                <a:cxn ang="0">
                  <a:pos x="T2" y="T3"/>
                </a:cxn>
                <a:cxn ang="0">
                  <a:pos x="T4" y="T5"/>
                </a:cxn>
                <a:cxn ang="0">
                  <a:pos x="T6" y="T7"/>
                </a:cxn>
                <a:cxn ang="0">
                  <a:pos x="T8" y="T9"/>
                </a:cxn>
              </a:cxnLst>
              <a:rect l="0" t="0" r="r" b="b"/>
              <a:pathLst>
                <a:path w="279" h="278">
                  <a:moveTo>
                    <a:pt x="0" y="140"/>
                  </a:moveTo>
                  <a:lnTo>
                    <a:pt x="139" y="278"/>
                  </a:lnTo>
                  <a:lnTo>
                    <a:pt x="279" y="138"/>
                  </a:lnTo>
                  <a:lnTo>
                    <a:pt x="141" y="0"/>
                  </a:lnTo>
                  <a:lnTo>
                    <a:pt x="0" y="140"/>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6" name="Freeform 277"/>
            <p:cNvSpPr>
              <a:spLocks/>
            </p:cNvSpPr>
            <p:nvPr/>
          </p:nvSpPr>
          <p:spPr bwMode="auto">
            <a:xfrm>
              <a:off x="684212" y="812800"/>
              <a:ext cx="247650" cy="247650"/>
            </a:xfrm>
            <a:custGeom>
              <a:avLst/>
              <a:gdLst>
                <a:gd name="T0" fmla="*/ 18 w 156"/>
                <a:gd name="T1" fmla="*/ 156 h 156"/>
                <a:gd name="T2" fmla="*/ 16 w 156"/>
                <a:gd name="T3" fmla="*/ 154 h 156"/>
                <a:gd name="T4" fmla="*/ 156 w 156"/>
                <a:gd name="T5" fmla="*/ 14 h 156"/>
                <a:gd name="T6" fmla="*/ 142 w 156"/>
                <a:gd name="T7" fmla="*/ 0 h 156"/>
                <a:gd name="T8" fmla="*/ 140 w 156"/>
                <a:gd name="T9" fmla="*/ 0 h 156"/>
                <a:gd name="T10" fmla="*/ 140 w 156"/>
                <a:gd name="T11" fmla="*/ 0 h 156"/>
                <a:gd name="T12" fmla="*/ 0 w 156"/>
                <a:gd name="T13" fmla="*/ 138 h 156"/>
                <a:gd name="T14" fmla="*/ 18 w 156"/>
                <a:gd name="T15" fmla="*/ 156 h 156"/>
                <a:gd name="T16" fmla="*/ 18 w 156"/>
                <a:gd name="T1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56">
                  <a:moveTo>
                    <a:pt x="18" y="156"/>
                  </a:moveTo>
                  <a:lnTo>
                    <a:pt x="16" y="154"/>
                  </a:lnTo>
                  <a:lnTo>
                    <a:pt x="156" y="14"/>
                  </a:lnTo>
                  <a:lnTo>
                    <a:pt x="142" y="0"/>
                  </a:lnTo>
                  <a:lnTo>
                    <a:pt x="140" y="0"/>
                  </a:lnTo>
                  <a:lnTo>
                    <a:pt x="140" y="0"/>
                  </a:lnTo>
                  <a:lnTo>
                    <a:pt x="0" y="138"/>
                  </a:lnTo>
                  <a:lnTo>
                    <a:pt x="18" y="156"/>
                  </a:lnTo>
                  <a:lnTo>
                    <a:pt x="18" y="156"/>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7" name="Freeform 278"/>
            <p:cNvSpPr>
              <a:spLocks/>
            </p:cNvSpPr>
            <p:nvPr/>
          </p:nvSpPr>
          <p:spPr bwMode="auto">
            <a:xfrm>
              <a:off x="709612" y="835025"/>
              <a:ext cx="225425" cy="225425"/>
            </a:xfrm>
            <a:custGeom>
              <a:avLst/>
              <a:gdLst>
                <a:gd name="T0" fmla="*/ 142 w 142"/>
                <a:gd name="T1" fmla="*/ 2 h 142"/>
                <a:gd name="T2" fmla="*/ 140 w 142"/>
                <a:gd name="T3" fmla="*/ 0 h 142"/>
                <a:gd name="T4" fmla="*/ 0 w 142"/>
                <a:gd name="T5" fmla="*/ 140 h 142"/>
                <a:gd name="T6" fmla="*/ 2 w 142"/>
                <a:gd name="T7" fmla="*/ 142 h 142"/>
                <a:gd name="T8" fmla="*/ 142 w 142"/>
                <a:gd name="T9" fmla="*/ 4 h 142"/>
                <a:gd name="T10" fmla="*/ 142 w 142"/>
                <a:gd name="T11" fmla="*/ 2 h 142"/>
              </a:gdLst>
              <a:ahLst/>
              <a:cxnLst>
                <a:cxn ang="0">
                  <a:pos x="T0" y="T1"/>
                </a:cxn>
                <a:cxn ang="0">
                  <a:pos x="T2" y="T3"/>
                </a:cxn>
                <a:cxn ang="0">
                  <a:pos x="T4" y="T5"/>
                </a:cxn>
                <a:cxn ang="0">
                  <a:pos x="T6" y="T7"/>
                </a:cxn>
                <a:cxn ang="0">
                  <a:pos x="T8" y="T9"/>
                </a:cxn>
                <a:cxn ang="0">
                  <a:pos x="T10" y="T11"/>
                </a:cxn>
              </a:cxnLst>
              <a:rect l="0" t="0" r="r" b="b"/>
              <a:pathLst>
                <a:path w="142" h="142">
                  <a:moveTo>
                    <a:pt x="142" y="2"/>
                  </a:moveTo>
                  <a:lnTo>
                    <a:pt x="140" y="0"/>
                  </a:lnTo>
                  <a:lnTo>
                    <a:pt x="0" y="140"/>
                  </a:lnTo>
                  <a:lnTo>
                    <a:pt x="2" y="142"/>
                  </a:lnTo>
                  <a:lnTo>
                    <a:pt x="142" y="4"/>
                  </a:lnTo>
                  <a:lnTo>
                    <a:pt x="142" y="2"/>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8" name="Freeform 279"/>
            <p:cNvSpPr>
              <a:spLocks/>
            </p:cNvSpPr>
            <p:nvPr/>
          </p:nvSpPr>
          <p:spPr bwMode="auto">
            <a:xfrm>
              <a:off x="712787" y="841375"/>
              <a:ext cx="252413" cy="247650"/>
            </a:xfrm>
            <a:custGeom>
              <a:avLst/>
              <a:gdLst>
                <a:gd name="T0" fmla="*/ 157 w 159"/>
                <a:gd name="T1" fmla="*/ 16 h 156"/>
                <a:gd name="T2" fmla="*/ 157 w 159"/>
                <a:gd name="T3" fmla="*/ 14 h 156"/>
                <a:gd name="T4" fmla="*/ 140 w 159"/>
                <a:gd name="T5" fmla="*/ 0 h 156"/>
                <a:gd name="T6" fmla="*/ 0 w 159"/>
                <a:gd name="T7" fmla="*/ 138 h 156"/>
                <a:gd name="T8" fmla="*/ 18 w 159"/>
                <a:gd name="T9" fmla="*/ 156 h 156"/>
                <a:gd name="T10" fmla="*/ 159 w 159"/>
                <a:gd name="T11" fmla="*/ 16 h 156"/>
                <a:gd name="T12" fmla="*/ 157 w 159"/>
                <a:gd name="T13" fmla="*/ 16 h 156"/>
              </a:gdLst>
              <a:ahLst/>
              <a:cxnLst>
                <a:cxn ang="0">
                  <a:pos x="T0" y="T1"/>
                </a:cxn>
                <a:cxn ang="0">
                  <a:pos x="T2" y="T3"/>
                </a:cxn>
                <a:cxn ang="0">
                  <a:pos x="T4" y="T5"/>
                </a:cxn>
                <a:cxn ang="0">
                  <a:pos x="T6" y="T7"/>
                </a:cxn>
                <a:cxn ang="0">
                  <a:pos x="T8" y="T9"/>
                </a:cxn>
                <a:cxn ang="0">
                  <a:pos x="T10" y="T11"/>
                </a:cxn>
                <a:cxn ang="0">
                  <a:pos x="T12" y="T13"/>
                </a:cxn>
              </a:cxnLst>
              <a:rect l="0" t="0" r="r" b="b"/>
              <a:pathLst>
                <a:path w="159" h="156">
                  <a:moveTo>
                    <a:pt x="157" y="16"/>
                  </a:moveTo>
                  <a:lnTo>
                    <a:pt x="157" y="14"/>
                  </a:lnTo>
                  <a:lnTo>
                    <a:pt x="140" y="0"/>
                  </a:lnTo>
                  <a:lnTo>
                    <a:pt x="0" y="138"/>
                  </a:lnTo>
                  <a:lnTo>
                    <a:pt x="18" y="156"/>
                  </a:lnTo>
                  <a:lnTo>
                    <a:pt x="159" y="16"/>
                  </a:lnTo>
                  <a:lnTo>
                    <a:pt x="157"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9" name="Freeform 280"/>
            <p:cNvSpPr>
              <a:spLocks/>
            </p:cNvSpPr>
            <p:nvPr/>
          </p:nvSpPr>
          <p:spPr bwMode="auto">
            <a:xfrm>
              <a:off x="712787" y="841375"/>
              <a:ext cx="222250" cy="219075"/>
            </a:xfrm>
            <a:custGeom>
              <a:avLst/>
              <a:gdLst>
                <a:gd name="T0" fmla="*/ 0 w 140"/>
                <a:gd name="T1" fmla="*/ 138 h 138"/>
                <a:gd name="T2" fmla="*/ 0 w 140"/>
                <a:gd name="T3" fmla="*/ 138 h 138"/>
                <a:gd name="T4" fmla="*/ 140 w 140"/>
                <a:gd name="T5" fmla="*/ 0 h 138"/>
                <a:gd name="T6" fmla="*/ 140 w 140"/>
                <a:gd name="T7" fmla="*/ 0 h 138"/>
                <a:gd name="T8" fmla="*/ 0 w 140"/>
                <a:gd name="T9" fmla="*/ 138 h 138"/>
              </a:gdLst>
              <a:ahLst/>
              <a:cxnLst>
                <a:cxn ang="0">
                  <a:pos x="T0" y="T1"/>
                </a:cxn>
                <a:cxn ang="0">
                  <a:pos x="T2" y="T3"/>
                </a:cxn>
                <a:cxn ang="0">
                  <a:pos x="T4" y="T5"/>
                </a:cxn>
                <a:cxn ang="0">
                  <a:pos x="T6" y="T7"/>
                </a:cxn>
                <a:cxn ang="0">
                  <a:pos x="T8" y="T9"/>
                </a:cxn>
              </a:cxnLst>
              <a:rect l="0" t="0" r="r" b="b"/>
              <a:pathLst>
                <a:path w="140" h="138">
                  <a:moveTo>
                    <a:pt x="0" y="138"/>
                  </a:moveTo>
                  <a:lnTo>
                    <a:pt x="0" y="138"/>
                  </a:lnTo>
                  <a:lnTo>
                    <a:pt x="140" y="0"/>
                  </a:lnTo>
                  <a:lnTo>
                    <a:pt x="140" y="0"/>
                  </a:lnTo>
                  <a:lnTo>
                    <a:pt x="0"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0" name="Freeform 281"/>
            <p:cNvSpPr>
              <a:spLocks/>
            </p:cNvSpPr>
            <p:nvPr/>
          </p:nvSpPr>
          <p:spPr bwMode="auto">
            <a:xfrm>
              <a:off x="712787" y="841375"/>
              <a:ext cx="222250" cy="219075"/>
            </a:xfrm>
            <a:custGeom>
              <a:avLst/>
              <a:gdLst>
                <a:gd name="T0" fmla="*/ 140 w 140"/>
                <a:gd name="T1" fmla="*/ 0 h 138"/>
                <a:gd name="T2" fmla="*/ 140 w 140"/>
                <a:gd name="T3" fmla="*/ 0 h 138"/>
                <a:gd name="T4" fmla="*/ 0 w 140"/>
                <a:gd name="T5" fmla="*/ 138 h 138"/>
                <a:gd name="T6" fmla="*/ 0 w 140"/>
                <a:gd name="T7" fmla="*/ 138 h 138"/>
                <a:gd name="T8" fmla="*/ 140 w 140"/>
                <a:gd name="T9" fmla="*/ 0 h 138"/>
              </a:gdLst>
              <a:ahLst/>
              <a:cxnLst>
                <a:cxn ang="0">
                  <a:pos x="T0" y="T1"/>
                </a:cxn>
                <a:cxn ang="0">
                  <a:pos x="T2" y="T3"/>
                </a:cxn>
                <a:cxn ang="0">
                  <a:pos x="T4" y="T5"/>
                </a:cxn>
                <a:cxn ang="0">
                  <a:pos x="T6" y="T7"/>
                </a:cxn>
                <a:cxn ang="0">
                  <a:pos x="T8" y="T9"/>
                </a:cxn>
              </a:cxnLst>
              <a:rect l="0" t="0" r="r" b="b"/>
              <a:pathLst>
                <a:path w="140" h="138">
                  <a:moveTo>
                    <a:pt x="140" y="0"/>
                  </a:moveTo>
                  <a:lnTo>
                    <a:pt x="140" y="0"/>
                  </a:lnTo>
                  <a:lnTo>
                    <a:pt x="0" y="138"/>
                  </a:lnTo>
                  <a:lnTo>
                    <a:pt x="0" y="138"/>
                  </a:lnTo>
                  <a:lnTo>
                    <a:pt x="1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1" name="Freeform 282"/>
            <p:cNvSpPr>
              <a:spLocks/>
            </p:cNvSpPr>
            <p:nvPr/>
          </p:nvSpPr>
          <p:spPr bwMode="auto">
            <a:xfrm>
              <a:off x="684212" y="561975"/>
              <a:ext cx="250825" cy="250825"/>
            </a:xfrm>
            <a:custGeom>
              <a:avLst/>
              <a:gdLst>
                <a:gd name="T0" fmla="*/ 140 w 158"/>
                <a:gd name="T1" fmla="*/ 156 h 158"/>
                <a:gd name="T2" fmla="*/ 140 w 158"/>
                <a:gd name="T3" fmla="*/ 156 h 158"/>
                <a:gd name="T4" fmla="*/ 158 w 158"/>
                <a:gd name="T5" fmla="*/ 140 h 158"/>
                <a:gd name="T6" fmla="*/ 158 w 158"/>
                <a:gd name="T7" fmla="*/ 140 h 158"/>
                <a:gd name="T8" fmla="*/ 18 w 158"/>
                <a:gd name="T9" fmla="*/ 0 h 158"/>
                <a:gd name="T10" fmla="*/ 18 w 158"/>
                <a:gd name="T11" fmla="*/ 0 h 158"/>
                <a:gd name="T12" fmla="*/ 18 w 158"/>
                <a:gd name="T13" fmla="*/ 0 h 158"/>
                <a:gd name="T14" fmla="*/ 0 w 158"/>
                <a:gd name="T15" fmla="*/ 18 h 158"/>
                <a:gd name="T16" fmla="*/ 140 w 158"/>
                <a:gd name="T17" fmla="*/ 158 h 158"/>
                <a:gd name="T18" fmla="*/ 140 w 158"/>
                <a:gd name="T19" fmla="*/ 15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158">
                  <a:moveTo>
                    <a:pt x="140" y="156"/>
                  </a:moveTo>
                  <a:lnTo>
                    <a:pt x="140" y="156"/>
                  </a:lnTo>
                  <a:lnTo>
                    <a:pt x="158" y="140"/>
                  </a:lnTo>
                  <a:lnTo>
                    <a:pt x="158" y="140"/>
                  </a:lnTo>
                  <a:lnTo>
                    <a:pt x="18" y="0"/>
                  </a:lnTo>
                  <a:lnTo>
                    <a:pt x="18" y="0"/>
                  </a:lnTo>
                  <a:lnTo>
                    <a:pt x="18" y="0"/>
                  </a:lnTo>
                  <a:lnTo>
                    <a:pt x="0" y="18"/>
                  </a:lnTo>
                  <a:lnTo>
                    <a:pt x="140" y="158"/>
                  </a:lnTo>
                  <a:lnTo>
                    <a:pt x="140" y="156"/>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2" name="Freeform 283"/>
            <p:cNvSpPr>
              <a:spLocks/>
            </p:cNvSpPr>
            <p:nvPr/>
          </p:nvSpPr>
          <p:spPr bwMode="auto">
            <a:xfrm>
              <a:off x="712787" y="561975"/>
              <a:ext cx="222250" cy="222250"/>
            </a:xfrm>
            <a:custGeom>
              <a:avLst/>
              <a:gdLst>
                <a:gd name="T0" fmla="*/ 0 w 140"/>
                <a:gd name="T1" fmla="*/ 0 h 140"/>
                <a:gd name="T2" fmla="*/ 0 w 140"/>
                <a:gd name="T3" fmla="*/ 0 h 140"/>
                <a:gd name="T4" fmla="*/ 140 w 140"/>
                <a:gd name="T5" fmla="*/ 140 h 140"/>
                <a:gd name="T6" fmla="*/ 140 w 140"/>
                <a:gd name="T7" fmla="*/ 140 h 140"/>
                <a:gd name="T8" fmla="*/ 0 w 140"/>
                <a:gd name="T9" fmla="*/ 0 h 140"/>
              </a:gdLst>
              <a:ahLst/>
              <a:cxnLst>
                <a:cxn ang="0">
                  <a:pos x="T0" y="T1"/>
                </a:cxn>
                <a:cxn ang="0">
                  <a:pos x="T2" y="T3"/>
                </a:cxn>
                <a:cxn ang="0">
                  <a:pos x="T4" y="T5"/>
                </a:cxn>
                <a:cxn ang="0">
                  <a:pos x="T6" y="T7"/>
                </a:cxn>
                <a:cxn ang="0">
                  <a:pos x="T8" y="T9"/>
                </a:cxn>
              </a:cxnLst>
              <a:rect l="0" t="0" r="r" b="b"/>
              <a:pathLst>
                <a:path w="140" h="140">
                  <a:moveTo>
                    <a:pt x="0" y="0"/>
                  </a:moveTo>
                  <a:lnTo>
                    <a:pt x="0" y="0"/>
                  </a:lnTo>
                  <a:lnTo>
                    <a:pt x="140" y="140"/>
                  </a:lnTo>
                  <a:lnTo>
                    <a:pt x="140" y="140"/>
                  </a:lnTo>
                  <a:lnTo>
                    <a:pt x="0" y="0"/>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3" name="Freeform 284"/>
            <p:cNvSpPr>
              <a:spLocks/>
            </p:cNvSpPr>
            <p:nvPr/>
          </p:nvSpPr>
          <p:spPr bwMode="auto">
            <a:xfrm>
              <a:off x="906462" y="809625"/>
              <a:ext cx="3175" cy="3175"/>
            </a:xfrm>
            <a:custGeom>
              <a:avLst/>
              <a:gdLst>
                <a:gd name="T0" fmla="*/ 0 w 2"/>
                <a:gd name="T1" fmla="*/ 0 h 2"/>
                <a:gd name="T2" fmla="*/ 0 w 2"/>
                <a:gd name="T3" fmla="*/ 0 h 2"/>
                <a:gd name="T4" fmla="*/ 0 w 2"/>
                <a:gd name="T5" fmla="*/ 2 h 2"/>
                <a:gd name="T6" fmla="*/ 0 w 2"/>
                <a:gd name="T7" fmla="*/ 2 h 2"/>
                <a:gd name="T8" fmla="*/ 2 w 2"/>
                <a:gd name="T9" fmla="*/ 2 h 2"/>
                <a:gd name="T10" fmla="*/ 0 w 2"/>
                <a:gd name="T11" fmla="*/ 2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0"/>
                  </a:lnTo>
                  <a:lnTo>
                    <a:pt x="0" y="2"/>
                  </a:lnTo>
                  <a:lnTo>
                    <a:pt x="0" y="2"/>
                  </a:lnTo>
                  <a:lnTo>
                    <a:pt x="2" y="2"/>
                  </a:lnTo>
                  <a:lnTo>
                    <a:pt x="0" y="2"/>
                  </a:lnTo>
                  <a:lnTo>
                    <a:pt x="0" y="0"/>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4" name="Freeform 285"/>
            <p:cNvSpPr>
              <a:spLocks/>
            </p:cNvSpPr>
            <p:nvPr/>
          </p:nvSpPr>
          <p:spPr bwMode="auto">
            <a:xfrm>
              <a:off x="712787" y="533400"/>
              <a:ext cx="252413" cy="247650"/>
            </a:xfrm>
            <a:custGeom>
              <a:avLst/>
              <a:gdLst>
                <a:gd name="T0" fmla="*/ 140 w 159"/>
                <a:gd name="T1" fmla="*/ 156 h 156"/>
                <a:gd name="T2" fmla="*/ 159 w 159"/>
                <a:gd name="T3" fmla="*/ 140 h 156"/>
                <a:gd name="T4" fmla="*/ 157 w 159"/>
                <a:gd name="T5" fmla="*/ 140 h 156"/>
                <a:gd name="T6" fmla="*/ 159 w 159"/>
                <a:gd name="T7" fmla="*/ 140 h 156"/>
                <a:gd name="T8" fmla="*/ 18 w 159"/>
                <a:gd name="T9" fmla="*/ 0 h 156"/>
                <a:gd name="T10" fmla="*/ 0 w 159"/>
                <a:gd name="T11" fmla="*/ 18 h 156"/>
                <a:gd name="T12" fmla="*/ 140 w 159"/>
                <a:gd name="T13" fmla="*/ 156 h 156"/>
              </a:gdLst>
              <a:ahLst/>
              <a:cxnLst>
                <a:cxn ang="0">
                  <a:pos x="T0" y="T1"/>
                </a:cxn>
                <a:cxn ang="0">
                  <a:pos x="T2" y="T3"/>
                </a:cxn>
                <a:cxn ang="0">
                  <a:pos x="T4" y="T5"/>
                </a:cxn>
                <a:cxn ang="0">
                  <a:pos x="T6" y="T7"/>
                </a:cxn>
                <a:cxn ang="0">
                  <a:pos x="T8" y="T9"/>
                </a:cxn>
                <a:cxn ang="0">
                  <a:pos x="T10" y="T11"/>
                </a:cxn>
                <a:cxn ang="0">
                  <a:pos x="T12" y="T13"/>
                </a:cxn>
              </a:cxnLst>
              <a:rect l="0" t="0" r="r" b="b"/>
              <a:pathLst>
                <a:path w="159" h="156">
                  <a:moveTo>
                    <a:pt x="140" y="156"/>
                  </a:moveTo>
                  <a:lnTo>
                    <a:pt x="159" y="140"/>
                  </a:lnTo>
                  <a:lnTo>
                    <a:pt x="157" y="140"/>
                  </a:lnTo>
                  <a:lnTo>
                    <a:pt x="159" y="140"/>
                  </a:lnTo>
                  <a:lnTo>
                    <a:pt x="18" y="0"/>
                  </a:lnTo>
                  <a:lnTo>
                    <a:pt x="0" y="18"/>
                  </a:lnTo>
                  <a:lnTo>
                    <a:pt x="140" y="1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5" name="Freeform 286"/>
            <p:cNvSpPr>
              <a:spLocks/>
            </p:cNvSpPr>
            <p:nvPr/>
          </p:nvSpPr>
          <p:spPr bwMode="auto">
            <a:xfrm>
              <a:off x="712787" y="561975"/>
              <a:ext cx="222250" cy="219075"/>
            </a:xfrm>
            <a:custGeom>
              <a:avLst/>
              <a:gdLst>
                <a:gd name="T0" fmla="*/ 140 w 140"/>
                <a:gd name="T1" fmla="*/ 138 h 138"/>
                <a:gd name="T2" fmla="*/ 0 w 140"/>
                <a:gd name="T3" fmla="*/ 0 h 138"/>
                <a:gd name="T4" fmla="*/ 0 w 140"/>
                <a:gd name="T5" fmla="*/ 0 h 138"/>
                <a:gd name="T6" fmla="*/ 140 w 140"/>
                <a:gd name="T7" fmla="*/ 138 h 138"/>
                <a:gd name="T8" fmla="*/ 140 w 140"/>
                <a:gd name="T9" fmla="*/ 138 h 138"/>
              </a:gdLst>
              <a:ahLst/>
              <a:cxnLst>
                <a:cxn ang="0">
                  <a:pos x="T0" y="T1"/>
                </a:cxn>
                <a:cxn ang="0">
                  <a:pos x="T2" y="T3"/>
                </a:cxn>
                <a:cxn ang="0">
                  <a:pos x="T4" y="T5"/>
                </a:cxn>
                <a:cxn ang="0">
                  <a:pos x="T6" y="T7"/>
                </a:cxn>
                <a:cxn ang="0">
                  <a:pos x="T8" y="T9"/>
                </a:cxn>
              </a:cxnLst>
              <a:rect l="0" t="0" r="r" b="b"/>
              <a:pathLst>
                <a:path w="140" h="138">
                  <a:moveTo>
                    <a:pt x="140" y="138"/>
                  </a:moveTo>
                  <a:lnTo>
                    <a:pt x="0" y="0"/>
                  </a:lnTo>
                  <a:lnTo>
                    <a:pt x="0" y="0"/>
                  </a:lnTo>
                  <a:lnTo>
                    <a:pt x="140" y="138"/>
                  </a:lnTo>
                  <a:lnTo>
                    <a:pt x="140"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6" name="Freeform 287"/>
            <p:cNvSpPr>
              <a:spLocks/>
            </p:cNvSpPr>
            <p:nvPr/>
          </p:nvSpPr>
          <p:spPr bwMode="auto">
            <a:xfrm>
              <a:off x="712787" y="561975"/>
              <a:ext cx="222250" cy="222250"/>
            </a:xfrm>
            <a:custGeom>
              <a:avLst/>
              <a:gdLst>
                <a:gd name="T0" fmla="*/ 140 w 140"/>
                <a:gd name="T1" fmla="*/ 138 h 140"/>
                <a:gd name="T2" fmla="*/ 0 w 140"/>
                <a:gd name="T3" fmla="*/ 0 h 140"/>
                <a:gd name="T4" fmla="*/ 0 w 140"/>
                <a:gd name="T5" fmla="*/ 0 h 140"/>
                <a:gd name="T6" fmla="*/ 140 w 140"/>
                <a:gd name="T7" fmla="*/ 140 h 140"/>
                <a:gd name="T8" fmla="*/ 140 w 140"/>
                <a:gd name="T9" fmla="*/ 138 h 140"/>
              </a:gdLst>
              <a:ahLst/>
              <a:cxnLst>
                <a:cxn ang="0">
                  <a:pos x="T0" y="T1"/>
                </a:cxn>
                <a:cxn ang="0">
                  <a:pos x="T2" y="T3"/>
                </a:cxn>
                <a:cxn ang="0">
                  <a:pos x="T4" y="T5"/>
                </a:cxn>
                <a:cxn ang="0">
                  <a:pos x="T6" y="T7"/>
                </a:cxn>
                <a:cxn ang="0">
                  <a:pos x="T8" y="T9"/>
                </a:cxn>
              </a:cxnLst>
              <a:rect l="0" t="0" r="r" b="b"/>
              <a:pathLst>
                <a:path w="140" h="140">
                  <a:moveTo>
                    <a:pt x="140" y="138"/>
                  </a:moveTo>
                  <a:lnTo>
                    <a:pt x="0" y="0"/>
                  </a:lnTo>
                  <a:lnTo>
                    <a:pt x="0" y="0"/>
                  </a:lnTo>
                  <a:lnTo>
                    <a:pt x="140" y="140"/>
                  </a:lnTo>
                  <a:lnTo>
                    <a:pt x="140" y="1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7" name="Freeform 288"/>
            <p:cNvSpPr>
              <a:spLocks/>
            </p:cNvSpPr>
            <p:nvPr/>
          </p:nvSpPr>
          <p:spPr bwMode="auto">
            <a:xfrm>
              <a:off x="993775" y="561975"/>
              <a:ext cx="247650" cy="247650"/>
            </a:xfrm>
            <a:custGeom>
              <a:avLst/>
              <a:gdLst>
                <a:gd name="T0" fmla="*/ 0 w 156"/>
                <a:gd name="T1" fmla="*/ 140 h 156"/>
                <a:gd name="T2" fmla="*/ 16 w 156"/>
                <a:gd name="T3" fmla="*/ 156 h 156"/>
                <a:gd name="T4" fmla="*/ 16 w 156"/>
                <a:gd name="T5" fmla="*/ 156 h 156"/>
                <a:gd name="T6" fmla="*/ 16 w 156"/>
                <a:gd name="T7" fmla="*/ 156 h 156"/>
                <a:gd name="T8" fmla="*/ 156 w 156"/>
                <a:gd name="T9" fmla="*/ 18 h 156"/>
                <a:gd name="T10" fmla="*/ 140 w 156"/>
                <a:gd name="T11" fmla="*/ 0 h 156"/>
                <a:gd name="T12" fmla="*/ 0 w 156"/>
                <a:gd name="T13" fmla="*/ 140 h 156"/>
              </a:gdLst>
              <a:ahLst/>
              <a:cxnLst>
                <a:cxn ang="0">
                  <a:pos x="T0" y="T1"/>
                </a:cxn>
                <a:cxn ang="0">
                  <a:pos x="T2" y="T3"/>
                </a:cxn>
                <a:cxn ang="0">
                  <a:pos x="T4" y="T5"/>
                </a:cxn>
                <a:cxn ang="0">
                  <a:pos x="T6" y="T7"/>
                </a:cxn>
                <a:cxn ang="0">
                  <a:pos x="T8" y="T9"/>
                </a:cxn>
                <a:cxn ang="0">
                  <a:pos x="T10" y="T11"/>
                </a:cxn>
                <a:cxn ang="0">
                  <a:pos x="T12" y="T13"/>
                </a:cxn>
              </a:cxnLst>
              <a:rect l="0" t="0" r="r" b="b"/>
              <a:pathLst>
                <a:path w="156" h="156">
                  <a:moveTo>
                    <a:pt x="0" y="140"/>
                  </a:moveTo>
                  <a:lnTo>
                    <a:pt x="16" y="156"/>
                  </a:lnTo>
                  <a:lnTo>
                    <a:pt x="16" y="156"/>
                  </a:lnTo>
                  <a:lnTo>
                    <a:pt x="16" y="156"/>
                  </a:lnTo>
                  <a:lnTo>
                    <a:pt x="156" y="18"/>
                  </a:lnTo>
                  <a:lnTo>
                    <a:pt x="140" y="0"/>
                  </a:lnTo>
                  <a:lnTo>
                    <a:pt x="0" y="140"/>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8" name="Freeform 289"/>
            <p:cNvSpPr>
              <a:spLocks/>
            </p:cNvSpPr>
            <p:nvPr/>
          </p:nvSpPr>
          <p:spPr bwMode="auto">
            <a:xfrm>
              <a:off x="990600" y="561975"/>
              <a:ext cx="225425" cy="222250"/>
            </a:xfrm>
            <a:custGeom>
              <a:avLst/>
              <a:gdLst>
                <a:gd name="T0" fmla="*/ 0 w 142"/>
                <a:gd name="T1" fmla="*/ 140 h 140"/>
                <a:gd name="T2" fmla="*/ 2 w 142"/>
                <a:gd name="T3" fmla="*/ 140 h 140"/>
                <a:gd name="T4" fmla="*/ 2 w 142"/>
                <a:gd name="T5" fmla="*/ 140 h 140"/>
                <a:gd name="T6" fmla="*/ 142 w 142"/>
                <a:gd name="T7" fmla="*/ 0 h 140"/>
                <a:gd name="T8" fmla="*/ 140 w 142"/>
                <a:gd name="T9" fmla="*/ 0 h 140"/>
                <a:gd name="T10" fmla="*/ 0 w 142"/>
                <a:gd name="T11" fmla="*/ 140 h 140"/>
              </a:gdLst>
              <a:ahLst/>
              <a:cxnLst>
                <a:cxn ang="0">
                  <a:pos x="T0" y="T1"/>
                </a:cxn>
                <a:cxn ang="0">
                  <a:pos x="T2" y="T3"/>
                </a:cxn>
                <a:cxn ang="0">
                  <a:pos x="T4" y="T5"/>
                </a:cxn>
                <a:cxn ang="0">
                  <a:pos x="T6" y="T7"/>
                </a:cxn>
                <a:cxn ang="0">
                  <a:pos x="T8" y="T9"/>
                </a:cxn>
                <a:cxn ang="0">
                  <a:pos x="T10" y="T11"/>
                </a:cxn>
              </a:cxnLst>
              <a:rect l="0" t="0" r="r" b="b"/>
              <a:pathLst>
                <a:path w="142" h="140">
                  <a:moveTo>
                    <a:pt x="0" y="140"/>
                  </a:moveTo>
                  <a:lnTo>
                    <a:pt x="2" y="140"/>
                  </a:lnTo>
                  <a:lnTo>
                    <a:pt x="2" y="140"/>
                  </a:lnTo>
                  <a:lnTo>
                    <a:pt x="142" y="0"/>
                  </a:lnTo>
                  <a:lnTo>
                    <a:pt x="140" y="0"/>
                  </a:lnTo>
                  <a:lnTo>
                    <a:pt x="0" y="140"/>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9" name="Freeform 290"/>
            <p:cNvSpPr>
              <a:spLocks/>
            </p:cNvSpPr>
            <p:nvPr/>
          </p:nvSpPr>
          <p:spPr bwMode="auto">
            <a:xfrm>
              <a:off x="965200" y="533400"/>
              <a:ext cx="247650" cy="247650"/>
            </a:xfrm>
            <a:custGeom>
              <a:avLst/>
              <a:gdLst>
                <a:gd name="T0" fmla="*/ 0 w 156"/>
                <a:gd name="T1" fmla="*/ 142 h 156"/>
                <a:gd name="T2" fmla="*/ 0 w 156"/>
                <a:gd name="T3" fmla="*/ 142 h 156"/>
                <a:gd name="T4" fmla="*/ 16 w 156"/>
                <a:gd name="T5" fmla="*/ 156 h 156"/>
                <a:gd name="T6" fmla="*/ 154 w 156"/>
                <a:gd name="T7" fmla="*/ 16 h 156"/>
                <a:gd name="T8" fmla="*/ 156 w 156"/>
                <a:gd name="T9" fmla="*/ 16 h 156"/>
                <a:gd name="T10" fmla="*/ 156 w 156"/>
                <a:gd name="T11" fmla="*/ 16 h 156"/>
                <a:gd name="T12" fmla="*/ 140 w 156"/>
                <a:gd name="T13" fmla="*/ 0 h 156"/>
                <a:gd name="T14" fmla="*/ 0 w 156"/>
                <a:gd name="T15" fmla="*/ 140 h 156"/>
                <a:gd name="T16" fmla="*/ 0 w 156"/>
                <a:gd name="T17" fmla="*/ 14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56">
                  <a:moveTo>
                    <a:pt x="0" y="142"/>
                  </a:moveTo>
                  <a:lnTo>
                    <a:pt x="0" y="142"/>
                  </a:lnTo>
                  <a:lnTo>
                    <a:pt x="16" y="156"/>
                  </a:lnTo>
                  <a:lnTo>
                    <a:pt x="154" y="16"/>
                  </a:lnTo>
                  <a:lnTo>
                    <a:pt x="156" y="16"/>
                  </a:lnTo>
                  <a:lnTo>
                    <a:pt x="156" y="16"/>
                  </a:lnTo>
                  <a:lnTo>
                    <a:pt x="140" y="0"/>
                  </a:lnTo>
                  <a:lnTo>
                    <a:pt x="0" y="140"/>
                  </a:lnTo>
                  <a:lnTo>
                    <a:pt x="0" y="1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0" name="Freeform 291"/>
            <p:cNvSpPr>
              <a:spLocks/>
            </p:cNvSpPr>
            <p:nvPr/>
          </p:nvSpPr>
          <p:spPr bwMode="auto">
            <a:xfrm>
              <a:off x="990600" y="558800"/>
              <a:ext cx="222250" cy="222250"/>
            </a:xfrm>
            <a:custGeom>
              <a:avLst/>
              <a:gdLst>
                <a:gd name="T0" fmla="*/ 140 w 140"/>
                <a:gd name="T1" fmla="*/ 0 h 140"/>
                <a:gd name="T2" fmla="*/ 138 w 140"/>
                <a:gd name="T3" fmla="*/ 0 h 140"/>
                <a:gd name="T4" fmla="*/ 0 w 140"/>
                <a:gd name="T5" fmla="*/ 140 h 140"/>
                <a:gd name="T6" fmla="*/ 0 w 140"/>
                <a:gd name="T7" fmla="*/ 140 h 140"/>
                <a:gd name="T8" fmla="*/ 140 w 140"/>
                <a:gd name="T9" fmla="*/ 0 h 140"/>
              </a:gdLst>
              <a:ahLst/>
              <a:cxnLst>
                <a:cxn ang="0">
                  <a:pos x="T0" y="T1"/>
                </a:cxn>
                <a:cxn ang="0">
                  <a:pos x="T2" y="T3"/>
                </a:cxn>
                <a:cxn ang="0">
                  <a:pos x="T4" y="T5"/>
                </a:cxn>
                <a:cxn ang="0">
                  <a:pos x="T6" y="T7"/>
                </a:cxn>
                <a:cxn ang="0">
                  <a:pos x="T8" y="T9"/>
                </a:cxn>
              </a:cxnLst>
              <a:rect l="0" t="0" r="r" b="b"/>
              <a:pathLst>
                <a:path w="140" h="140">
                  <a:moveTo>
                    <a:pt x="140" y="0"/>
                  </a:moveTo>
                  <a:lnTo>
                    <a:pt x="138" y="0"/>
                  </a:lnTo>
                  <a:lnTo>
                    <a:pt x="0" y="140"/>
                  </a:lnTo>
                  <a:lnTo>
                    <a:pt x="0" y="140"/>
                  </a:lnTo>
                  <a:lnTo>
                    <a:pt x="14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1" name="Freeform 292"/>
            <p:cNvSpPr>
              <a:spLocks/>
            </p:cNvSpPr>
            <p:nvPr/>
          </p:nvSpPr>
          <p:spPr bwMode="auto">
            <a:xfrm>
              <a:off x="962025" y="755650"/>
              <a:ext cx="3175" cy="3175"/>
            </a:xfrm>
            <a:custGeom>
              <a:avLst/>
              <a:gdLst>
                <a:gd name="T0" fmla="*/ 2 w 2"/>
                <a:gd name="T1" fmla="*/ 2 h 2"/>
                <a:gd name="T2" fmla="*/ 2 w 2"/>
                <a:gd name="T3" fmla="*/ 2 h 2"/>
                <a:gd name="T4" fmla="*/ 2 w 2"/>
                <a:gd name="T5" fmla="*/ 0 h 2"/>
                <a:gd name="T6" fmla="*/ 0 w 2"/>
                <a:gd name="T7" fmla="*/ 0 h 2"/>
                <a:gd name="T8" fmla="*/ 2 w 2"/>
                <a:gd name="T9" fmla="*/ 0 h 2"/>
                <a:gd name="T10" fmla="*/ 2 w 2"/>
                <a:gd name="T11" fmla="*/ 0 h 2"/>
                <a:gd name="T12" fmla="*/ 2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2"/>
                  </a:moveTo>
                  <a:lnTo>
                    <a:pt x="2" y="2"/>
                  </a:lnTo>
                  <a:lnTo>
                    <a:pt x="2" y="0"/>
                  </a:lnTo>
                  <a:lnTo>
                    <a:pt x="0" y="0"/>
                  </a:lnTo>
                  <a:lnTo>
                    <a:pt x="2" y="0"/>
                  </a:lnTo>
                  <a:lnTo>
                    <a:pt x="2" y="0"/>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2" name="Freeform 293"/>
            <p:cNvSpPr>
              <a:spLocks/>
            </p:cNvSpPr>
            <p:nvPr/>
          </p:nvSpPr>
          <p:spPr bwMode="auto">
            <a:xfrm>
              <a:off x="990600" y="558800"/>
              <a:ext cx="222250" cy="225425"/>
            </a:xfrm>
            <a:custGeom>
              <a:avLst/>
              <a:gdLst>
                <a:gd name="T0" fmla="*/ 0 w 140"/>
                <a:gd name="T1" fmla="*/ 142 h 142"/>
                <a:gd name="T2" fmla="*/ 140 w 140"/>
                <a:gd name="T3" fmla="*/ 2 h 142"/>
                <a:gd name="T4" fmla="*/ 140 w 140"/>
                <a:gd name="T5" fmla="*/ 0 h 142"/>
                <a:gd name="T6" fmla="*/ 0 w 140"/>
                <a:gd name="T7" fmla="*/ 140 h 142"/>
                <a:gd name="T8" fmla="*/ 0 w 140"/>
                <a:gd name="T9" fmla="*/ 142 h 142"/>
              </a:gdLst>
              <a:ahLst/>
              <a:cxnLst>
                <a:cxn ang="0">
                  <a:pos x="T0" y="T1"/>
                </a:cxn>
                <a:cxn ang="0">
                  <a:pos x="T2" y="T3"/>
                </a:cxn>
                <a:cxn ang="0">
                  <a:pos x="T4" y="T5"/>
                </a:cxn>
                <a:cxn ang="0">
                  <a:pos x="T6" y="T7"/>
                </a:cxn>
                <a:cxn ang="0">
                  <a:pos x="T8" y="T9"/>
                </a:cxn>
              </a:cxnLst>
              <a:rect l="0" t="0" r="r" b="b"/>
              <a:pathLst>
                <a:path w="140" h="142">
                  <a:moveTo>
                    <a:pt x="0" y="142"/>
                  </a:moveTo>
                  <a:lnTo>
                    <a:pt x="140" y="2"/>
                  </a:lnTo>
                  <a:lnTo>
                    <a:pt x="140" y="0"/>
                  </a:lnTo>
                  <a:lnTo>
                    <a:pt x="0" y="140"/>
                  </a:lnTo>
                  <a:lnTo>
                    <a:pt x="0" y="1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3" name="Freeform 294"/>
            <p:cNvSpPr>
              <a:spLocks/>
            </p:cNvSpPr>
            <p:nvPr/>
          </p:nvSpPr>
          <p:spPr bwMode="auto">
            <a:xfrm>
              <a:off x="993775" y="809625"/>
              <a:ext cx="244475" cy="250825"/>
            </a:xfrm>
            <a:custGeom>
              <a:avLst/>
              <a:gdLst>
                <a:gd name="T0" fmla="*/ 16 w 154"/>
                <a:gd name="T1" fmla="*/ 2 h 158"/>
                <a:gd name="T2" fmla="*/ 16 w 154"/>
                <a:gd name="T3" fmla="*/ 2 h 158"/>
                <a:gd name="T4" fmla="*/ 0 w 154"/>
                <a:gd name="T5" fmla="*/ 18 h 158"/>
                <a:gd name="T6" fmla="*/ 138 w 154"/>
                <a:gd name="T7" fmla="*/ 156 h 158"/>
                <a:gd name="T8" fmla="*/ 136 w 154"/>
                <a:gd name="T9" fmla="*/ 156 h 158"/>
                <a:gd name="T10" fmla="*/ 136 w 154"/>
                <a:gd name="T11" fmla="*/ 158 h 158"/>
                <a:gd name="T12" fmla="*/ 154 w 154"/>
                <a:gd name="T13" fmla="*/ 138 h 158"/>
                <a:gd name="T14" fmla="*/ 16 w 154"/>
                <a:gd name="T15" fmla="*/ 0 h 158"/>
                <a:gd name="T16" fmla="*/ 16 w 154"/>
                <a:gd name="T17" fmla="*/ 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58">
                  <a:moveTo>
                    <a:pt x="16" y="2"/>
                  </a:moveTo>
                  <a:lnTo>
                    <a:pt x="16" y="2"/>
                  </a:lnTo>
                  <a:lnTo>
                    <a:pt x="0" y="18"/>
                  </a:lnTo>
                  <a:lnTo>
                    <a:pt x="138" y="156"/>
                  </a:lnTo>
                  <a:lnTo>
                    <a:pt x="136" y="156"/>
                  </a:lnTo>
                  <a:lnTo>
                    <a:pt x="136" y="158"/>
                  </a:lnTo>
                  <a:lnTo>
                    <a:pt x="154" y="138"/>
                  </a:lnTo>
                  <a:lnTo>
                    <a:pt x="16" y="0"/>
                  </a:lnTo>
                  <a:lnTo>
                    <a:pt x="16" y="2"/>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4" name="Freeform 295"/>
            <p:cNvSpPr>
              <a:spLocks/>
            </p:cNvSpPr>
            <p:nvPr/>
          </p:nvSpPr>
          <p:spPr bwMode="auto">
            <a:xfrm>
              <a:off x="990600" y="838200"/>
              <a:ext cx="222250" cy="219075"/>
            </a:xfrm>
            <a:custGeom>
              <a:avLst/>
              <a:gdLst>
                <a:gd name="T0" fmla="*/ 0 w 140"/>
                <a:gd name="T1" fmla="*/ 2 h 138"/>
                <a:gd name="T2" fmla="*/ 138 w 140"/>
                <a:gd name="T3" fmla="*/ 138 h 138"/>
                <a:gd name="T4" fmla="*/ 140 w 140"/>
                <a:gd name="T5" fmla="*/ 138 h 138"/>
                <a:gd name="T6" fmla="*/ 2 w 140"/>
                <a:gd name="T7" fmla="*/ 0 h 138"/>
                <a:gd name="T8" fmla="*/ 2 w 140"/>
                <a:gd name="T9" fmla="*/ 0 h 138"/>
                <a:gd name="T10" fmla="*/ 0 w 140"/>
                <a:gd name="T11" fmla="*/ 2 h 138"/>
              </a:gdLst>
              <a:ahLst/>
              <a:cxnLst>
                <a:cxn ang="0">
                  <a:pos x="T0" y="T1"/>
                </a:cxn>
                <a:cxn ang="0">
                  <a:pos x="T2" y="T3"/>
                </a:cxn>
                <a:cxn ang="0">
                  <a:pos x="T4" y="T5"/>
                </a:cxn>
                <a:cxn ang="0">
                  <a:pos x="T6" y="T7"/>
                </a:cxn>
                <a:cxn ang="0">
                  <a:pos x="T8" y="T9"/>
                </a:cxn>
                <a:cxn ang="0">
                  <a:pos x="T10" y="T11"/>
                </a:cxn>
              </a:cxnLst>
              <a:rect l="0" t="0" r="r" b="b"/>
              <a:pathLst>
                <a:path w="140" h="138">
                  <a:moveTo>
                    <a:pt x="0" y="2"/>
                  </a:moveTo>
                  <a:lnTo>
                    <a:pt x="138" y="138"/>
                  </a:lnTo>
                  <a:lnTo>
                    <a:pt x="140" y="138"/>
                  </a:lnTo>
                  <a:lnTo>
                    <a:pt x="2" y="0"/>
                  </a:lnTo>
                  <a:lnTo>
                    <a:pt x="2" y="0"/>
                  </a:lnTo>
                  <a:lnTo>
                    <a:pt x="0" y="2"/>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5" name="Freeform 296"/>
            <p:cNvSpPr>
              <a:spLocks/>
            </p:cNvSpPr>
            <p:nvPr/>
          </p:nvSpPr>
          <p:spPr bwMode="auto">
            <a:xfrm>
              <a:off x="1019175" y="809625"/>
              <a:ext cx="0" cy="3175"/>
            </a:xfrm>
            <a:custGeom>
              <a:avLst/>
              <a:gdLst>
                <a:gd name="T0" fmla="*/ 0 h 2"/>
                <a:gd name="T1" fmla="*/ 0 h 2"/>
                <a:gd name="T2" fmla="*/ 0 h 2"/>
                <a:gd name="T3" fmla="*/ 2 h 2"/>
                <a:gd name="T4" fmla="*/ 0 h 2"/>
              </a:gdLst>
              <a:ahLst/>
              <a:cxnLst>
                <a:cxn ang="0">
                  <a:pos x="0" y="T0"/>
                </a:cxn>
                <a:cxn ang="0">
                  <a:pos x="0" y="T1"/>
                </a:cxn>
                <a:cxn ang="0">
                  <a:pos x="0" y="T2"/>
                </a:cxn>
                <a:cxn ang="0">
                  <a:pos x="0" y="T3"/>
                </a:cxn>
                <a:cxn ang="0">
                  <a:pos x="0" y="T4"/>
                </a:cxn>
              </a:cxnLst>
              <a:rect l="0" t="0" r="r" b="b"/>
              <a:pathLst>
                <a:path h="2">
                  <a:moveTo>
                    <a:pt x="0" y="0"/>
                  </a:moveTo>
                  <a:lnTo>
                    <a:pt x="0" y="0"/>
                  </a:lnTo>
                  <a:lnTo>
                    <a:pt x="0" y="0"/>
                  </a:lnTo>
                  <a:lnTo>
                    <a:pt x="0" y="2"/>
                  </a:lnTo>
                  <a:lnTo>
                    <a:pt x="0" y="0"/>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6" name="Freeform 297"/>
            <p:cNvSpPr>
              <a:spLocks/>
            </p:cNvSpPr>
            <p:nvPr/>
          </p:nvSpPr>
          <p:spPr bwMode="auto">
            <a:xfrm>
              <a:off x="965200" y="841375"/>
              <a:ext cx="244475" cy="244475"/>
            </a:xfrm>
            <a:custGeom>
              <a:avLst/>
              <a:gdLst>
                <a:gd name="T0" fmla="*/ 16 w 154"/>
                <a:gd name="T1" fmla="*/ 0 h 154"/>
                <a:gd name="T2" fmla="*/ 0 w 154"/>
                <a:gd name="T3" fmla="*/ 16 h 154"/>
                <a:gd name="T4" fmla="*/ 0 w 154"/>
                <a:gd name="T5" fmla="*/ 16 h 154"/>
                <a:gd name="T6" fmla="*/ 0 w 154"/>
                <a:gd name="T7" fmla="*/ 16 h 154"/>
                <a:gd name="T8" fmla="*/ 138 w 154"/>
                <a:gd name="T9" fmla="*/ 154 h 154"/>
                <a:gd name="T10" fmla="*/ 154 w 154"/>
                <a:gd name="T11" fmla="*/ 138 h 154"/>
                <a:gd name="T12" fmla="*/ 16 w 154"/>
                <a:gd name="T13" fmla="*/ 0 h 154"/>
              </a:gdLst>
              <a:ahLst/>
              <a:cxnLst>
                <a:cxn ang="0">
                  <a:pos x="T0" y="T1"/>
                </a:cxn>
                <a:cxn ang="0">
                  <a:pos x="T2" y="T3"/>
                </a:cxn>
                <a:cxn ang="0">
                  <a:pos x="T4" y="T5"/>
                </a:cxn>
                <a:cxn ang="0">
                  <a:pos x="T6" y="T7"/>
                </a:cxn>
                <a:cxn ang="0">
                  <a:pos x="T8" y="T9"/>
                </a:cxn>
                <a:cxn ang="0">
                  <a:pos x="T10" y="T11"/>
                </a:cxn>
                <a:cxn ang="0">
                  <a:pos x="T12" y="T13"/>
                </a:cxn>
              </a:cxnLst>
              <a:rect l="0" t="0" r="r" b="b"/>
              <a:pathLst>
                <a:path w="154" h="154">
                  <a:moveTo>
                    <a:pt x="16" y="0"/>
                  </a:moveTo>
                  <a:lnTo>
                    <a:pt x="0" y="16"/>
                  </a:lnTo>
                  <a:lnTo>
                    <a:pt x="0" y="16"/>
                  </a:lnTo>
                  <a:lnTo>
                    <a:pt x="0" y="16"/>
                  </a:lnTo>
                  <a:lnTo>
                    <a:pt x="138" y="154"/>
                  </a:lnTo>
                  <a:lnTo>
                    <a:pt x="154" y="138"/>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7" name="Freeform 298"/>
            <p:cNvSpPr>
              <a:spLocks/>
            </p:cNvSpPr>
            <p:nvPr/>
          </p:nvSpPr>
          <p:spPr bwMode="auto">
            <a:xfrm>
              <a:off x="962025" y="863600"/>
              <a:ext cx="3175" cy="3175"/>
            </a:xfrm>
            <a:custGeom>
              <a:avLst/>
              <a:gdLst>
                <a:gd name="T0" fmla="*/ 0 w 2"/>
                <a:gd name="T1" fmla="*/ 0 h 2"/>
                <a:gd name="T2" fmla="*/ 0 w 2"/>
                <a:gd name="T3" fmla="*/ 2 h 2"/>
                <a:gd name="T4" fmla="*/ 2 w 2"/>
                <a:gd name="T5" fmla="*/ 2 h 2"/>
                <a:gd name="T6" fmla="*/ 2 w 2"/>
                <a:gd name="T7" fmla="*/ 2 h 2"/>
                <a:gd name="T8" fmla="*/ 2 w 2"/>
                <a:gd name="T9" fmla="*/ 2 h 2"/>
                <a:gd name="T10" fmla="*/ 2 w 2"/>
                <a:gd name="T11" fmla="*/ 2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2"/>
                  </a:lnTo>
                  <a:lnTo>
                    <a:pt x="2" y="2"/>
                  </a:lnTo>
                  <a:lnTo>
                    <a:pt x="2" y="2"/>
                  </a:lnTo>
                  <a:lnTo>
                    <a:pt x="2" y="2"/>
                  </a:lnTo>
                  <a:lnTo>
                    <a:pt x="2"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8" name="Rectangle 299"/>
            <p:cNvSpPr>
              <a:spLocks noChangeArrowheads="1"/>
            </p:cNvSpPr>
            <p:nvPr/>
          </p:nvSpPr>
          <p:spPr bwMode="auto">
            <a:xfrm>
              <a:off x="1285875" y="981075"/>
              <a:ext cx="1588"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9" name="Freeform 300"/>
            <p:cNvSpPr>
              <a:spLocks/>
            </p:cNvSpPr>
            <p:nvPr/>
          </p:nvSpPr>
          <p:spPr bwMode="auto">
            <a:xfrm>
              <a:off x="990600" y="841375"/>
              <a:ext cx="219075" cy="219075"/>
            </a:xfrm>
            <a:custGeom>
              <a:avLst/>
              <a:gdLst>
                <a:gd name="T0" fmla="*/ 0 w 138"/>
                <a:gd name="T1" fmla="*/ 0 h 138"/>
                <a:gd name="T2" fmla="*/ 138 w 138"/>
                <a:gd name="T3" fmla="*/ 138 h 138"/>
                <a:gd name="T4" fmla="*/ 138 w 138"/>
                <a:gd name="T5" fmla="*/ 138 h 138"/>
                <a:gd name="T6" fmla="*/ 0 w 138"/>
                <a:gd name="T7" fmla="*/ 0 h 138"/>
                <a:gd name="T8" fmla="*/ 0 w 138"/>
                <a:gd name="T9" fmla="*/ 0 h 138"/>
              </a:gdLst>
              <a:ahLst/>
              <a:cxnLst>
                <a:cxn ang="0">
                  <a:pos x="T0" y="T1"/>
                </a:cxn>
                <a:cxn ang="0">
                  <a:pos x="T2" y="T3"/>
                </a:cxn>
                <a:cxn ang="0">
                  <a:pos x="T4" y="T5"/>
                </a:cxn>
                <a:cxn ang="0">
                  <a:pos x="T6" y="T7"/>
                </a:cxn>
                <a:cxn ang="0">
                  <a:pos x="T8" y="T9"/>
                </a:cxn>
              </a:cxnLst>
              <a:rect l="0" t="0" r="r" b="b"/>
              <a:pathLst>
                <a:path w="138" h="138">
                  <a:moveTo>
                    <a:pt x="0" y="0"/>
                  </a:moveTo>
                  <a:lnTo>
                    <a:pt x="138" y="138"/>
                  </a:lnTo>
                  <a:lnTo>
                    <a:pt x="138" y="138"/>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0" name="Freeform 301"/>
            <p:cNvSpPr>
              <a:spLocks/>
            </p:cNvSpPr>
            <p:nvPr/>
          </p:nvSpPr>
          <p:spPr bwMode="auto">
            <a:xfrm>
              <a:off x="990600" y="841375"/>
              <a:ext cx="219075" cy="219075"/>
            </a:xfrm>
            <a:custGeom>
              <a:avLst/>
              <a:gdLst>
                <a:gd name="T0" fmla="*/ 0 w 138"/>
                <a:gd name="T1" fmla="*/ 0 h 138"/>
                <a:gd name="T2" fmla="*/ 0 w 138"/>
                <a:gd name="T3" fmla="*/ 0 h 138"/>
                <a:gd name="T4" fmla="*/ 138 w 138"/>
                <a:gd name="T5" fmla="*/ 138 h 138"/>
                <a:gd name="T6" fmla="*/ 138 w 138"/>
                <a:gd name="T7" fmla="*/ 136 h 138"/>
                <a:gd name="T8" fmla="*/ 0 w 138"/>
                <a:gd name="T9" fmla="*/ 0 h 138"/>
              </a:gdLst>
              <a:ahLst/>
              <a:cxnLst>
                <a:cxn ang="0">
                  <a:pos x="T0" y="T1"/>
                </a:cxn>
                <a:cxn ang="0">
                  <a:pos x="T2" y="T3"/>
                </a:cxn>
                <a:cxn ang="0">
                  <a:pos x="T4" y="T5"/>
                </a:cxn>
                <a:cxn ang="0">
                  <a:pos x="T6" y="T7"/>
                </a:cxn>
                <a:cxn ang="0">
                  <a:pos x="T8" y="T9"/>
                </a:cxn>
              </a:cxnLst>
              <a:rect l="0" t="0" r="r" b="b"/>
              <a:pathLst>
                <a:path w="138" h="138">
                  <a:moveTo>
                    <a:pt x="0" y="0"/>
                  </a:moveTo>
                  <a:lnTo>
                    <a:pt x="0" y="0"/>
                  </a:lnTo>
                  <a:lnTo>
                    <a:pt x="138" y="138"/>
                  </a:lnTo>
                  <a:lnTo>
                    <a:pt x="138" y="136"/>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1" name="Freeform 302"/>
            <p:cNvSpPr>
              <a:spLocks/>
            </p:cNvSpPr>
            <p:nvPr/>
          </p:nvSpPr>
          <p:spPr bwMode="auto">
            <a:xfrm>
              <a:off x="965200" y="784225"/>
              <a:ext cx="50800" cy="50800"/>
            </a:xfrm>
            <a:custGeom>
              <a:avLst/>
              <a:gdLst>
                <a:gd name="T0" fmla="*/ 16 w 32"/>
                <a:gd name="T1" fmla="*/ 32 h 32"/>
                <a:gd name="T2" fmla="*/ 32 w 32"/>
                <a:gd name="T3" fmla="*/ 16 h 32"/>
                <a:gd name="T4" fmla="*/ 18 w 32"/>
                <a:gd name="T5" fmla="*/ 0 h 32"/>
                <a:gd name="T6" fmla="*/ 0 w 32"/>
                <a:gd name="T7" fmla="*/ 18 h 32"/>
                <a:gd name="T8" fmla="*/ 16 w 32"/>
                <a:gd name="T9" fmla="*/ 32 h 32"/>
              </a:gdLst>
              <a:ahLst/>
              <a:cxnLst>
                <a:cxn ang="0">
                  <a:pos x="T0" y="T1"/>
                </a:cxn>
                <a:cxn ang="0">
                  <a:pos x="T2" y="T3"/>
                </a:cxn>
                <a:cxn ang="0">
                  <a:pos x="T4" y="T5"/>
                </a:cxn>
                <a:cxn ang="0">
                  <a:pos x="T6" y="T7"/>
                </a:cxn>
                <a:cxn ang="0">
                  <a:pos x="T8" y="T9"/>
                </a:cxn>
              </a:cxnLst>
              <a:rect l="0" t="0" r="r" b="b"/>
              <a:pathLst>
                <a:path w="32" h="32">
                  <a:moveTo>
                    <a:pt x="16" y="32"/>
                  </a:moveTo>
                  <a:lnTo>
                    <a:pt x="32" y="16"/>
                  </a:lnTo>
                  <a:lnTo>
                    <a:pt x="18" y="0"/>
                  </a:lnTo>
                  <a:lnTo>
                    <a:pt x="0" y="18"/>
                  </a:lnTo>
                  <a:lnTo>
                    <a:pt x="16"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2" name="Freeform 303"/>
            <p:cNvSpPr>
              <a:spLocks/>
            </p:cNvSpPr>
            <p:nvPr/>
          </p:nvSpPr>
          <p:spPr bwMode="auto">
            <a:xfrm>
              <a:off x="965200" y="784225"/>
              <a:ext cx="28575" cy="28575"/>
            </a:xfrm>
            <a:custGeom>
              <a:avLst/>
              <a:gdLst>
                <a:gd name="T0" fmla="*/ 0 w 18"/>
                <a:gd name="T1" fmla="*/ 18 h 18"/>
                <a:gd name="T2" fmla="*/ 18 w 18"/>
                <a:gd name="T3" fmla="*/ 0 h 18"/>
                <a:gd name="T4" fmla="*/ 16 w 18"/>
                <a:gd name="T5" fmla="*/ 0 h 18"/>
                <a:gd name="T6" fmla="*/ 0 w 18"/>
                <a:gd name="T7" fmla="*/ 16 h 18"/>
                <a:gd name="T8" fmla="*/ 0 w 18"/>
                <a:gd name="T9" fmla="*/ 18 h 18"/>
              </a:gdLst>
              <a:ahLst/>
              <a:cxnLst>
                <a:cxn ang="0">
                  <a:pos x="T0" y="T1"/>
                </a:cxn>
                <a:cxn ang="0">
                  <a:pos x="T2" y="T3"/>
                </a:cxn>
                <a:cxn ang="0">
                  <a:pos x="T4" y="T5"/>
                </a:cxn>
                <a:cxn ang="0">
                  <a:pos x="T6" y="T7"/>
                </a:cxn>
                <a:cxn ang="0">
                  <a:pos x="T8" y="T9"/>
                </a:cxn>
              </a:cxnLst>
              <a:rect l="0" t="0" r="r" b="b"/>
              <a:pathLst>
                <a:path w="18" h="18">
                  <a:moveTo>
                    <a:pt x="0" y="18"/>
                  </a:moveTo>
                  <a:lnTo>
                    <a:pt x="18" y="0"/>
                  </a:lnTo>
                  <a:lnTo>
                    <a:pt x="16" y="0"/>
                  </a:lnTo>
                  <a:lnTo>
                    <a:pt x="0" y="16"/>
                  </a:lnTo>
                  <a:lnTo>
                    <a:pt x="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3" name="Freeform 304"/>
            <p:cNvSpPr>
              <a:spLocks/>
            </p:cNvSpPr>
            <p:nvPr/>
          </p:nvSpPr>
          <p:spPr bwMode="auto">
            <a:xfrm>
              <a:off x="965200" y="812800"/>
              <a:ext cx="25400" cy="25400"/>
            </a:xfrm>
            <a:custGeom>
              <a:avLst/>
              <a:gdLst>
                <a:gd name="T0" fmla="*/ 0 w 16"/>
                <a:gd name="T1" fmla="*/ 0 h 16"/>
                <a:gd name="T2" fmla="*/ 0 w 16"/>
                <a:gd name="T3" fmla="*/ 0 h 16"/>
                <a:gd name="T4" fmla="*/ 0 w 16"/>
                <a:gd name="T5" fmla="*/ 0 h 16"/>
                <a:gd name="T6" fmla="*/ 16 w 16"/>
                <a:gd name="T7" fmla="*/ 16 h 16"/>
                <a:gd name="T8" fmla="*/ 16 w 16"/>
                <a:gd name="T9" fmla="*/ 14 h 16"/>
                <a:gd name="T10" fmla="*/ 0 w 16"/>
                <a:gd name="T11" fmla="*/ 0 h 16"/>
                <a:gd name="T12" fmla="*/ 0 w 1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6" h="16">
                  <a:moveTo>
                    <a:pt x="0" y="0"/>
                  </a:moveTo>
                  <a:lnTo>
                    <a:pt x="0" y="0"/>
                  </a:lnTo>
                  <a:lnTo>
                    <a:pt x="0" y="0"/>
                  </a:lnTo>
                  <a:lnTo>
                    <a:pt x="16" y="16"/>
                  </a:lnTo>
                  <a:lnTo>
                    <a:pt x="16" y="14"/>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4" name="Freeform 305"/>
            <p:cNvSpPr>
              <a:spLocks/>
            </p:cNvSpPr>
            <p:nvPr/>
          </p:nvSpPr>
          <p:spPr bwMode="auto">
            <a:xfrm>
              <a:off x="965200" y="809625"/>
              <a:ext cx="0" cy="3175"/>
            </a:xfrm>
            <a:custGeom>
              <a:avLst/>
              <a:gdLst>
                <a:gd name="T0" fmla="*/ 2 h 2"/>
                <a:gd name="T1" fmla="*/ 2 h 2"/>
                <a:gd name="T2" fmla="*/ 2 h 2"/>
                <a:gd name="T3" fmla="*/ 2 h 2"/>
                <a:gd name="T4" fmla="*/ 0 h 2"/>
                <a:gd name="T5" fmla="*/ 0 h 2"/>
                <a:gd name="T6" fmla="*/ 2 h 2"/>
              </a:gdLst>
              <a:ahLst/>
              <a:cxnLst>
                <a:cxn ang="0">
                  <a:pos x="0" y="T0"/>
                </a:cxn>
                <a:cxn ang="0">
                  <a:pos x="0" y="T1"/>
                </a:cxn>
                <a:cxn ang="0">
                  <a:pos x="0" y="T2"/>
                </a:cxn>
                <a:cxn ang="0">
                  <a:pos x="0" y="T3"/>
                </a:cxn>
                <a:cxn ang="0">
                  <a:pos x="0" y="T4"/>
                </a:cxn>
                <a:cxn ang="0">
                  <a:pos x="0" y="T5"/>
                </a:cxn>
                <a:cxn ang="0">
                  <a:pos x="0" y="T6"/>
                </a:cxn>
              </a:cxnLst>
              <a:rect l="0" t="0" r="r" b="b"/>
              <a:pathLst>
                <a:path h="2">
                  <a:moveTo>
                    <a:pt x="0" y="2"/>
                  </a:moveTo>
                  <a:lnTo>
                    <a:pt x="0" y="2"/>
                  </a:lnTo>
                  <a:lnTo>
                    <a:pt x="0" y="2"/>
                  </a:lnTo>
                  <a:lnTo>
                    <a:pt x="0" y="2"/>
                  </a:lnTo>
                  <a:lnTo>
                    <a:pt x="0" y="0"/>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5" name="Rectangle 306"/>
            <p:cNvSpPr>
              <a:spLocks noChangeArrowheads="1"/>
            </p:cNvSpPr>
            <p:nvPr/>
          </p:nvSpPr>
          <p:spPr bwMode="auto">
            <a:xfrm>
              <a:off x="965200" y="812800"/>
              <a:ext cx="1588" cy="1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6" name="Freeform 307"/>
            <p:cNvSpPr>
              <a:spLocks/>
            </p:cNvSpPr>
            <p:nvPr/>
          </p:nvSpPr>
          <p:spPr bwMode="auto">
            <a:xfrm>
              <a:off x="965200" y="809625"/>
              <a:ext cx="0" cy="3175"/>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lnTo>
                    <a:pt x="0" y="2"/>
                  </a:lnTo>
                  <a:lnTo>
                    <a:pt x="0" y="2"/>
                  </a:lnTo>
                  <a:lnTo>
                    <a:pt x="0"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7" name="Freeform 308"/>
            <p:cNvSpPr>
              <a:spLocks/>
            </p:cNvSpPr>
            <p:nvPr/>
          </p:nvSpPr>
          <p:spPr bwMode="auto">
            <a:xfrm>
              <a:off x="993775" y="784225"/>
              <a:ext cx="25400" cy="25400"/>
            </a:xfrm>
            <a:custGeom>
              <a:avLst/>
              <a:gdLst>
                <a:gd name="T0" fmla="*/ 14 w 16"/>
                <a:gd name="T1" fmla="*/ 16 h 16"/>
                <a:gd name="T2" fmla="*/ 16 w 16"/>
                <a:gd name="T3" fmla="*/ 16 h 16"/>
                <a:gd name="T4" fmla="*/ 0 w 16"/>
                <a:gd name="T5" fmla="*/ 0 h 16"/>
                <a:gd name="T6" fmla="*/ 0 w 16"/>
                <a:gd name="T7" fmla="*/ 0 h 16"/>
                <a:gd name="T8" fmla="*/ 14 w 16"/>
                <a:gd name="T9" fmla="*/ 16 h 16"/>
              </a:gdLst>
              <a:ahLst/>
              <a:cxnLst>
                <a:cxn ang="0">
                  <a:pos x="T0" y="T1"/>
                </a:cxn>
                <a:cxn ang="0">
                  <a:pos x="T2" y="T3"/>
                </a:cxn>
                <a:cxn ang="0">
                  <a:pos x="T4" y="T5"/>
                </a:cxn>
                <a:cxn ang="0">
                  <a:pos x="T6" y="T7"/>
                </a:cxn>
                <a:cxn ang="0">
                  <a:pos x="T8" y="T9"/>
                </a:cxn>
              </a:cxnLst>
              <a:rect l="0" t="0" r="r" b="b"/>
              <a:pathLst>
                <a:path w="16" h="16">
                  <a:moveTo>
                    <a:pt x="14" y="16"/>
                  </a:moveTo>
                  <a:lnTo>
                    <a:pt x="16" y="16"/>
                  </a:lnTo>
                  <a:lnTo>
                    <a:pt x="0" y="0"/>
                  </a:lnTo>
                  <a:lnTo>
                    <a:pt x="0" y="0"/>
                  </a:lnTo>
                  <a:lnTo>
                    <a:pt x="14"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8" name="Freeform 309"/>
            <p:cNvSpPr>
              <a:spLocks/>
            </p:cNvSpPr>
            <p:nvPr/>
          </p:nvSpPr>
          <p:spPr bwMode="auto">
            <a:xfrm>
              <a:off x="990600" y="784225"/>
              <a:ext cx="3175"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lnTo>
                    <a:pt x="2" y="0"/>
                  </a:lnTo>
                  <a:lnTo>
                    <a:pt x="2" y="0"/>
                  </a:lnTo>
                  <a:lnTo>
                    <a:pt x="2"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9" name="Freeform 310"/>
            <p:cNvSpPr>
              <a:spLocks/>
            </p:cNvSpPr>
            <p:nvPr/>
          </p:nvSpPr>
          <p:spPr bwMode="auto">
            <a:xfrm>
              <a:off x="990600" y="809625"/>
              <a:ext cx="28575" cy="28575"/>
            </a:xfrm>
            <a:custGeom>
              <a:avLst/>
              <a:gdLst>
                <a:gd name="T0" fmla="*/ 16 w 18"/>
                <a:gd name="T1" fmla="*/ 0 h 18"/>
                <a:gd name="T2" fmla="*/ 0 w 18"/>
                <a:gd name="T3" fmla="*/ 16 h 18"/>
                <a:gd name="T4" fmla="*/ 2 w 18"/>
                <a:gd name="T5" fmla="*/ 18 h 18"/>
                <a:gd name="T6" fmla="*/ 18 w 18"/>
                <a:gd name="T7" fmla="*/ 2 h 18"/>
                <a:gd name="T8" fmla="*/ 18 w 18"/>
                <a:gd name="T9" fmla="*/ 2 h 18"/>
                <a:gd name="T10" fmla="*/ 18 w 18"/>
                <a:gd name="T11" fmla="*/ 2 h 18"/>
                <a:gd name="T12" fmla="*/ 16 w 18"/>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16" y="0"/>
                  </a:moveTo>
                  <a:lnTo>
                    <a:pt x="0" y="16"/>
                  </a:lnTo>
                  <a:lnTo>
                    <a:pt x="2" y="18"/>
                  </a:lnTo>
                  <a:lnTo>
                    <a:pt x="18" y="2"/>
                  </a:lnTo>
                  <a:lnTo>
                    <a:pt x="18" y="2"/>
                  </a:lnTo>
                  <a:lnTo>
                    <a:pt x="18" y="2"/>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0" name="Freeform 311"/>
            <p:cNvSpPr>
              <a:spLocks/>
            </p:cNvSpPr>
            <p:nvPr/>
          </p:nvSpPr>
          <p:spPr bwMode="auto">
            <a:xfrm>
              <a:off x="990600" y="835025"/>
              <a:ext cx="3175" cy="3175"/>
            </a:xfrm>
            <a:custGeom>
              <a:avLst/>
              <a:gdLst>
                <a:gd name="T0" fmla="*/ 0 w 2"/>
                <a:gd name="T1" fmla="*/ 2 h 2"/>
                <a:gd name="T2" fmla="*/ 2 w 2"/>
                <a:gd name="T3" fmla="*/ 2 h 2"/>
                <a:gd name="T4" fmla="*/ 2 w 2"/>
                <a:gd name="T5" fmla="*/ 2 h 2"/>
                <a:gd name="T6" fmla="*/ 0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lnTo>
                    <a:pt x="2" y="2"/>
                  </a:lnTo>
                  <a:lnTo>
                    <a:pt x="2" y="2"/>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1" name="Freeform 312"/>
            <p:cNvSpPr>
              <a:spLocks/>
            </p:cNvSpPr>
            <p:nvPr/>
          </p:nvSpPr>
          <p:spPr bwMode="auto">
            <a:xfrm>
              <a:off x="1016000" y="809625"/>
              <a:ext cx="3175" cy="3175"/>
            </a:xfrm>
            <a:custGeom>
              <a:avLst/>
              <a:gdLst>
                <a:gd name="T0" fmla="*/ 2 w 2"/>
                <a:gd name="T1" fmla="*/ 2 h 2"/>
                <a:gd name="T2" fmla="*/ 2 w 2"/>
                <a:gd name="T3" fmla="*/ 2 h 2"/>
                <a:gd name="T4" fmla="*/ 2 w 2"/>
                <a:gd name="T5" fmla="*/ 0 h 2"/>
                <a:gd name="T6" fmla="*/ 0 w 2"/>
                <a:gd name="T7" fmla="*/ 0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2" y="2"/>
                  </a:lnTo>
                  <a:lnTo>
                    <a:pt x="2" y="0"/>
                  </a:lnTo>
                  <a:lnTo>
                    <a:pt x="0" y="0"/>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2" name="Freeform 313"/>
            <p:cNvSpPr>
              <a:spLocks/>
            </p:cNvSpPr>
            <p:nvPr/>
          </p:nvSpPr>
          <p:spPr bwMode="auto">
            <a:xfrm>
              <a:off x="909637" y="784225"/>
              <a:ext cx="52388" cy="50800"/>
            </a:xfrm>
            <a:custGeom>
              <a:avLst/>
              <a:gdLst>
                <a:gd name="T0" fmla="*/ 16 w 33"/>
                <a:gd name="T1" fmla="*/ 0 h 32"/>
                <a:gd name="T2" fmla="*/ 0 w 33"/>
                <a:gd name="T3" fmla="*/ 18 h 32"/>
                <a:gd name="T4" fmla="*/ 14 w 33"/>
                <a:gd name="T5" fmla="*/ 32 h 32"/>
                <a:gd name="T6" fmla="*/ 33 w 33"/>
                <a:gd name="T7" fmla="*/ 16 h 32"/>
                <a:gd name="T8" fmla="*/ 16 w 33"/>
                <a:gd name="T9" fmla="*/ 0 h 32"/>
              </a:gdLst>
              <a:ahLst/>
              <a:cxnLst>
                <a:cxn ang="0">
                  <a:pos x="T0" y="T1"/>
                </a:cxn>
                <a:cxn ang="0">
                  <a:pos x="T2" y="T3"/>
                </a:cxn>
                <a:cxn ang="0">
                  <a:pos x="T4" y="T5"/>
                </a:cxn>
                <a:cxn ang="0">
                  <a:pos x="T6" y="T7"/>
                </a:cxn>
                <a:cxn ang="0">
                  <a:pos x="T8" y="T9"/>
                </a:cxn>
              </a:cxnLst>
              <a:rect l="0" t="0" r="r" b="b"/>
              <a:pathLst>
                <a:path w="33" h="32">
                  <a:moveTo>
                    <a:pt x="16" y="0"/>
                  </a:moveTo>
                  <a:lnTo>
                    <a:pt x="0" y="18"/>
                  </a:lnTo>
                  <a:lnTo>
                    <a:pt x="14" y="32"/>
                  </a:lnTo>
                  <a:lnTo>
                    <a:pt x="33" y="16"/>
                  </a:lnTo>
                  <a:lnTo>
                    <a:pt x="1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3" name="Freeform 314"/>
            <p:cNvSpPr>
              <a:spLocks/>
            </p:cNvSpPr>
            <p:nvPr/>
          </p:nvSpPr>
          <p:spPr bwMode="auto">
            <a:xfrm>
              <a:off x="931862" y="809625"/>
              <a:ext cx="30163" cy="28575"/>
            </a:xfrm>
            <a:custGeom>
              <a:avLst/>
              <a:gdLst>
                <a:gd name="T0" fmla="*/ 17 w 19"/>
                <a:gd name="T1" fmla="*/ 0 h 18"/>
                <a:gd name="T2" fmla="*/ 19 w 19"/>
                <a:gd name="T3" fmla="*/ 0 h 18"/>
                <a:gd name="T4" fmla="*/ 19 w 19"/>
                <a:gd name="T5" fmla="*/ 0 h 18"/>
                <a:gd name="T6" fmla="*/ 0 w 19"/>
                <a:gd name="T7" fmla="*/ 16 h 18"/>
                <a:gd name="T8" fmla="*/ 2 w 19"/>
                <a:gd name="T9" fmla="*/ 18 h 18"/>
                <a:gd name="T10" fmla="*/ 19 w 19"/>
                <a:gd name="T11" fmla="*/ 2 h 18"/>
                <a:gd name="T12" fmla="*/ 17 w 19"/>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17" y="0"/>
                  </a:moveTo>
                  <a:lnTo>
                    <a:pt x="19" y="0"/>
                  </a:lnTo>
                  <a:lnTo>
                    <a:pt x="19" y="0"/>
                  </a:lnTo>
                  <a:lnTo>
                    <a:pt x="0" y="16"/>
                  </a:lnTo>
                  <a:lnTo>
                    <a:pt x="2" y="18"/>
                  </a:lnTo>
                  <a:lnTo>
                    <a:pt x="19" y="2"/>
                  </a:lnTo>
                  <a:lnTo>
                    <a:pt x="1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4" name="Freeform 315"/>
            <p:cNvSpPr>
              <a:spLocks/>
            </p:cNvSpPr>
            <p:nvPr/>
          </p:nvSpPr>
          <p:spPr bwMode="auto">
            <a:xfrm>
              <a:off x="958850" y="809625"/>
              <a:ext cx="6350" cy="3175"/>
            </a:xfrm>
            <a:custGeom>
              <a:avLst/>
              <a:gdLst>
                <a:gd name="T0" fmla="*/ 2 w 4"/>
                <a:gd name="T1" fmla="*/ 0 h 2"/>
                <a:gd name="T2" fmla="*/ 0 w 4"/>
                <a:gd name="T3" fmla="*/ 0 h 2"/>
                <a:gd name="T4" fmla="*/ 2 w 4"/>
                <a:gd name="T5" fmla="*/ 2 h 2"/>
                <a:gd name="T6" fmla="*/ 4 w 4"/>
                <a:gd name="T7" fmla="*/ 2 h 2"/>
                <a:gd name="T8" fmla="*/ 2 w 4"/>
                <a:gd name="T9" fmla="*/ 0 h 2"/>
              </a:gdLst>
              <a:ahLst/>
              <a:cxnLst>
                <a:cxn ang="0">
                  <a:pos x="T0" y="T1"/>
                </a:cxn>
                <a:cxn ang="0">
                  <a:pos x="T2" y="T3"/>
                </a:cxn>
                <a:cxn ang="0">
                  <a:pos x="T4" y="T5"/>
                </a:cxn>
                <a:cxn ang="0">
                  <a:pos x="T6" y="T7"/>
                </a:cxn>
                <a:cxn ang="0">
                  <a:pos x="T8" y="T9"/>
                </a:cxn>
              </a:cxnLst>
              <a:rect l="0" t="0" r="r" b="b"/>
              <a:pathLst>
                <a:path w="4" h="2">
                  <a:moveTo>
                    <a:pt x="2" y="0"/>
                  </a:moveTo>
                  <a:lnTo>
                    <a:pt x="0" y="0"/>
                  </a:lnTo>
                  <a:lnTo>
                    <a:pt x="2" y="2"/>
                  </a:lnTo>
                  <a:lnTo>
                    <a:pt x="4" y="2"/>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5" name="Freeform 316"/>
            <p:cNvSpPr>
              <a:spLocks/>
            </p:cNvSpPr>
            <p:nvPr/>
          </p:nvSpPr>
          <p:spPr bwMode="auto">
            <a:xfrm>
              <a:off x="909637" y="812800"/>
              <a:ext cx="22225" cy="22225"/>
            </a:xfrm>
            <a:custGeom>
              <a:avLst/>
              <a:gdLst>
                <a:gd name="T0" fmla="*/ 0 w 14"/>
                <a:gd name="T1" fmla="*/ 0 h 14"/>
                <a:gd name="T2" fmla="*/ 0 w 14"/>
                <a:gd name="T3" fmla="*/ 0 h 14"/>
                <a:gd name="T4" fmla="*/ 14 w 14"/>
                <a:gd name="T5" fmla="*/ 14 h 14"/>
                <a:gd name="T6" fmla="*/ 14 w 14"/>
                <a:gd name="T7" fmla="*/ 14 h 14"/>
                <a:gd name="T8" fmla="*/ 0 w 14"/>
                <a:gd name="T9" fmla="*/ 0 h 14"/>
              </a:gdLst>
              <a:ahLst/>
              <a:cxnLst>
                <a:cxn ang="0">
                  <a:pos x="T0" y="T1"/>
                </a:cxn>
                <a:cxn ang="0">
                  <a:pos x="T2" y="T3"/>
                </a:cxn>
                <a:cxn ang="0">
                  <a:pos x="T4" y="T5"/>
                </a:cxn>
                <a:cxn ang="0">
                  <a:pos x="T6" y="T7"/>
                </a:cxn>
                <a:cxn ang="0">
                  <a:pos x="T8" y="T9"/>
                </a:cxn>
              </a:cxnLst>
              <a:rect l="0" t="0" r="r" b="b"/>
              <a:pathLst>
                <a:path w="14" h="14">
                  <a:moveTo>
                    <a:pt x="0" y="0"/>
                  </a:moveTo>
                  <a:lnTo>
                    <a:pt x="0" y="0"/>
                  </a:lnTo>
                  <a:lnTo>
                    <a:pt x="14" y="14"/>
                  </a:lnTo>
                  <a:lnTo>
                    <a:pt x="14" y="1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6" name="Freeform 317"/>
            <p:cNvSpPr>
              <a:spLocks/>
            </p:cNvSpPr>
            <p:nvPr/>
          </p:nvSpPr>
          <p:spPr bwMode="auto">
            <a:xfrm>
              <a:off x="931862" y="835025"/>
              <a:ext cx="3175" cy="3175"/>
            </a:xfrm>
            <a:custGeom>
              <a:avLst/>
              <a:gdLst>
                <a:gd name="T0" fmla="*/ 2 w 2"/>
                <a:gd name="T1" fmla="*/ 2 h 2"/>
                <a:gd name="T2" fmla="*/ 0 w 2"/>
                <a:gd name="T3" fmla="*/ 0 h 2"/>
                <a:gd name="T4" fmla="*/ 0 w 2"/>
                <a:gd name="T5" fmla="*/ 0 h 2"/>
                <a:gd name="T6" fmla="*/ 2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0" y="0"/>
                  </a:lnTo>
                  <a:lnTo>
                    <a:pt x="2" y="2"/>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7" name="Freeform 318"/>
            <p:cNvSpPr>
              <a:spLocks/>
            </p:cNvSpPr>
            <p:nvPr/>
          </p:nvSpPr>
          <p:spPr bwMode="auto">
            <a:xfrm>
              <a:off x="906462" y="784225"/>
              <a:ext cx="28575" cy="28575"/>
            </a:xfrm>
            <a:custGeom>
              <a:avLst/>
              <a:gdLst>
                <a:gd name="T0" fmla="*/ 18 w 18"/>
                <a:gd name="T1" fmla="*/ 0 h 18"/>
                <a:gd name="T2" fmla="*/ 18 w 18"/>
                <a:gd name="T3" fmla="*/ 0 h 18"/>
                <a:gd name="T4" fmla="*/ 0 w 18"/>
                <a:gd name="T5" fmla="*/ 16 h 18"/>
                <a:gd name="T6" fmla="*/ 2 w 18"/>
                <a:gd name="T7" fmla="*/ 18 h 18"/>
                <a:gd name="T8" fmla="*/ 18 w 18"/>
                <a:gd name="T9" fmla="*/ 0 h 18"/>
              </a:gdLst>
              <a:ahLst/>
              <a:cxnLst>
                <a:cxn ang="0">
                  <a:pos x="T0" y="T1"/>
                </a:cxn>
                <a:cxn ang="0">
                  <a:pos x="T2" y="T3"/>
                </a:cxn>
                <a:cxn ang="0">
                  <a:pos x="T4" y="T5"/>
                </a:cxn>
                <a:cxn ang="0">
                  <a:pos x="T6" y="T7"/>
                </a:cxn>
                <a:cxn ang="0">
                  <a:pos x="T8" y="T9"/>
                </a:cxn>
              </a:cxnLst>
              <a:rect l="0" t="0" r="r" b="b"/>
              <a:pathLst>
                <a:path w="18" h="18">
                  <a:moveTo>
                    <a:pt x="18" y="0"/>
                  </a:moveTo>
                  <a:lnTo>
                    <a:pt x="18" y="0"/>
                  </a:lnTo>
                  <a:lnTo>
                    <a:pt x="0" y="16"/>
                  </a:lnTo>
                  <a:lnTo>
                    <a:pt x="2" y="18"/>
                  </a:lnTo>
                  <a:lnTo>
                    <a:pt x="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8" name="Freeform 319"/>
            <p:cNvSpPr>
              <a:spLocks/>
            </p:cNvSpPr>
            <p:nvPr/>
          </p:nvSpPr>
          <p:spPr bwMode="auto">
            <a:xfrm>
              <a:off x="906462" y="809625"/>
              <a:ext cx="3175" cy="3175"/>
            </a:xfrm>
            <a:custGeom>
              <a:avLst/>
              <a:gdLst>
                <a:gd name="T0" fmla="*/ 0 w 2"/>
                <a:gd name="T1" fmla="*/ 0 h 2"/>
                <a:gd name="T2" fmla="*/ 0 w 2"/>
                <a:gd name="T3" fmla="*/ 2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0" y="2"/>
                  </a:lnTo>
                  <a:lnTo>
                    <a:pt x="2" y="2"/>
                  </a:lnTo>
                  <a:lnTo>
                    <a:pt x="2"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9" name="Freeform 320"/>
            <p:cNvSpPr>
              <a:spLocks/>
            </p:cNvSpPr>
            <p:nvPr/>
          </p:nvSpPr>
          <p:spPr bwMode="auto">
            <a:xfrm>
              <a:off x="935037" y="812800"/>
              <a:ext cx="52388" cy="50800"/>
            </a:xfrm>
            <a:custGeom>
              <a:avLst/>
              <a:gdLst>
                <a:gd name="T0" fmla="*/ 0 w 33"/>
                <a:gd name="T1" fmla="*/ 16 h 32"/>
                <a:gd name="T2" fmla="*/ 17 w 33"/>
                <a:gd name="T3" fmla="*/ 32 h 32"/>
                <a:gd name="T4" fmla="*/ 33 w 33"/>
                <a:gd name="T5" fmla="*/ 16 h 32"/>
                <a:gd name="T6" fmla="*/ 33 w 33"/>
                <a:gd name="T7" fmla="*/ 16 h 32"/>
                <a:gd name="T8" fmla="*/ 19 w 33"/>
                <a:gd name="T9" fmla="*/ 0 h 32"/>
                <a:gd name="T10" fmla="*/ 0 w 33"/>
                <a:gd name="T11" fmla="*/ 16 h 32"/>
              </a:gdLst>
              <a:ahLst/>
              <a:cxnLst>
                <a:cxn ang="0">
                  <a:pos x="T0" y="T1"/>
                </a:cxn>
                <a:cxn ang="0">
                  <a:pos x="T2" y="T3"/>
                </a:cxn>
                <a:cxn ang="0">
                  <a:pos x="T4" y="T5"/>
                </a:cxn>
                <a:cxn ang="0">
                  <a:pos x="T6" y="T7"/>
                </a:cxn>
                <a:cxn ang="0">
                  <a:pos x="T8" y="T9"/>
                </a:cxn>
                <a:cxn ang="0">
                  <a:pos x="T10" y="T11"/>
                </a:cxn>
              </a:cxnLst>
              <a:rect l="0" t="0" r="r" b="b"/>
              <a:pathLst>
                <a:path w="33" h="32">
                  <a:moveTo>
                    <a:pt x="0" y="16"/>
                  </a:moveTo>
                  <a:lnTo>
                    <a:pt x="17" y="32"/>
                  </a:lnTo>
                  <a:lnTo>
                    <a:pt x="33" y="16"/>
                  </a:lnTo>
                  <a:lnTo>
                    <a:pt x="33" y="16"/>
                  </a:lnTo>
                  <a:lnTo>
                    <a:pt x="19" y="0"/>
                  </a:lnTo>
                  <a:lnTo>
                    <a:pt x="0" y="16"/>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0" name="Freeform 321"/>
            <p:cNvSpPr>
              <a:spLocks/>
            </p:cNvSpPr>
            <p:nvPr/>
          </p:nvSpPr>
          <p:spPr bwMode="auto">
            <a:xfrm>
              <a:off x="965200" y="812800"/>
              <a:ext cx="25400" cy="25400"/>
            </a:xfrm>
            <a:custGeom>
              <a:avLst/>
              <a:gdLst>
                <a:gd name="T0" fmla="*/ 16 w 16"/>
                <a:gd name="T1" fmla="*/ 16 h 16"/>
                <a:gd name="T2" fmla="*/ 0 w 16"/>
                <a:gd name="T3" fmla="*/ 0 h 16"/>
                <a:gd name="T4" fmla="*/ 0 w 16"/>
                <a:gd name="T5" fmla="*/ 0 h 16"/>
                <a:gd name="T6" fmla="*/ 14 w 16"/>
                <a:gd name="T7" fmla="*/ 16 h 16"/>
                <a:gd name="T8" fmla="*/ 16 w 16"/>
                <a:gd name="T9" fmla="*/ 16 h 16"/>
                <a:gd name="T10" fmla="*/ 16 w 16"/>
                <a:gd name="T11" fmla="*/ 16 h 16"/>
              </a:gdLst>
              <a:ahLst/>
              <a:cxnLst>
                <a:cxn ang="0">
                  <a:pos x="T0" y="T1"/>
                </a:cxn>
                <a:cxn ang="0">
                  <a:pos x="T2" y="T3"/>
                </a:cxn>
                <a:cxn ang="0">
                  <a:pos x="T4" y="T5"/>
                </a:cxn>
                <a:cxn ang="0">
                  <a:pos x="T6" y="T7"/>
                </a:cxn>
                <a:cxn ang="0">
                  <a:pos x="T8" y="T9"/>
                </a:cxn>
                <a:cxn ang="0">
                  <a:pos x="T10" y="T11"/>
                </a:cxn>
              </a:cxnLst>
              <a:rect l="0" t="0" r="r" b="b"/>
              <a:pathLst>
                <a:path w="16" h="16">
                  <a:moveTo>
                    <a:pt x="16" y="16"/>
                  </a:moveTo>
                  <a:lnTo>
                    <a:pt x="0" y="0"/>
                  </a:lnTo>
                  <a:lnTo>
                    <a:pt x="0" y="0"/>
                  </a:lnTo>
                  <a:lnTo>
                    <a:pt x="14" y="16"/>
                  </a:lnTo>
                  <a:lnTo>
                    <a:pt x="16" y="16"/>
                  </a:lnTo>
                  <a:lnTo>
                    <a:pt x="16" y="16"/>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1" name="Freeform 322"/>
            <p:cNvSpPr>
              <a:spLocks/>
            </p:cNvSpPr>
            <p:nvPr/>
          </p:nvSpPr>
          <p:spPr bwMode="auto">
            <a:xfrm>
              <a:off x="935037" y="812800"/>
              <a:ext cx="30163" cy="25400"/>
            </a:xfrm>
            <a:custGeom>
              <a:avLst/>
              <a:gdLst>
                <a:gd name="T0" fmla="*/ 17 w 19"/>
                <a:gd name="T1" fmla="*/ 0 h 16"/>
                <a:gd name="T2" fmla="*/ 0 w 19"/>
                <a:gd name="T3" fmla="*/ 16 h 16"/>
                <a:gd name="T4" fmla="*/ 0 w 19"/>
                <a:gd name="T5" fmla="*/ 16 h 16"/>
                <a:gd name="T6" fmla="*/ 0 w 19"/>
                <a:gd name="T7" fmla="*/ 16 h 16"/>
                <a:gd name="T8" fmla="*/ 19 w 19"/>
                <a:gd name="T9" fmla="*/ 0 h 16"/>
                <a:gd name="T10" fmla="*/ 17 w 19"/>
                <a:gd name="T11" fmla="*/ 0 h 16"/>
              </a:gdLst>
              <a:ahLst/>
              <a:cxnLst>
                <a:cxn ang="0">
                  <a:pos x="T0" y="T1"/>
                </a:cxn>
                <a:cxn ang="0">
                  <a:pos x="T2" y="T3"/>
                </a:cxn>
                <a:cxn ang="0">
                  <a:pos x="T4" y="T5"/>
                </a:cxn>
                <a:cxn ang="0">
                  <a:pos x="T6" y="T7"/>
                </a:cxn>
                <a:cxn ang="0">
                  <a:pos x="T8" y="T9"/>
                </a:cxn>
                <a:cxn ang="0">
                  <a:pos x="T10" y="T11"/>
                </a:cxn>
              </a:cxnLst>
              <a:rect l="0" t="0" r="r" b="b"/>
              <a:pathLst>
                <a:path w="19" h="16">
                  <a:moveTo>
                    <a:pt x="17" y="0"/>
                  </a:moveTo>
                  <a:lnTo>
                    <a:pt x="0" y="16"/>
                  </a:lnTo>
                  <a:lnTo>
                    <a:pt x="0" y="16"/>
                  </a:lnTo>
                  <a:lnTo>
                    <a:pt x="0" y="16"/>
                  </a:lnTo>
                  <a:lnTo>
                    <a:pt x="19" y="0"/>
                  </a:lnTo>
                  <a:lnTo>
                    <a:pt x="17"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2" name="Freeform 323"/>
            <p:cNvSpPr>
              <a:spLocks/>
            </p:cNvSpPr>
            <p:nvPr/>
          </p:nvSpPr>
          <p:spPr bwMode="auto">
            <a:xfrm>
              <a:off x="962025" y="812800"/>
              <a:ext cx="3175" cy="0"/>
            </a:xfrm>
            <a:custGeom>
              <a:avLst/>
              <a:gdLst>
                <a:gd name="T0" fmla="*/ 0 w 2"/>
                <a:gd name="T1" fmla="*/ 2 w 2"/>
                <a:gd name="T2" fmla="*/ 2 w 2"/>
                <a:gd name="T3" fmla="*/ 2 w 2"/>
                <a:gd name="T4" fmla="*/ 0 w 2"/>
              </a:gdLst>
              <a:ahLst/>
              <a:cxnLst>
                <a:cxn ang="0">
                  <a:pos x="T0" y="0"/>
                </a:cxn>
                <a:cxn ang="0">
                  <a:pos x="T1" y="0"/>
                </a:cxn>
                <a:cxn ang="0">
                  <a:pos x="T2" y="0"/>
                </a:cxn>
                <a:cxn ang="0">
                  <a:pos x="T3" y="0"/>
                </a:cxn>
                <a:cxn ang="0">
                  <a:pos x="T4" y="0"/>
                </a:cxn>
              </a:cxnLst>
              <a:rect l="0" t="0" r="r" b="b"/>
              <a:pathLst>
                <a:path w="2">
                  <a:moveTo>
                    <a:pt x="0" y="0"/>
                  </a:moveTo>
                  <a:lnTo>
                    <a:pt x="2" y="0"/>
                  </a:lnTo>
                  <a:lnTo>
                    <a:pt x="2" y="0"/>
                  </a:lnTo>
                  <a:lnTo>
                    <a:pt x="2" y="0"/>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3" name="Freeform 324"/>
            <p:cNvSpPr>
              <a:spLocks/>
            </p:cNvSpPr>
            <p:nvPr/>
          </p:nvSpPr>
          <p:spPr bwMode="auto">
            <a:xfrm>
              <a:off x="935037" y="838200"/>
              <a:ext cx="0" cy="3175"/>
            </a:xfrm>
            <a:custGeom>
              <a:avLst/>
              <a:gdLst>
                <a:gd name="T0" fmla="*/ 0 h 2"/>
                <a:gd name="T1" fmla="*/ 2 h 2"/>
                <a:gd name="T2" fmla="*/ 0 h 2"/>
                <a:gd name="T3" fmla="*/ 0 h 2"/>
                <a:gd name="T4" fmla="*/ 0 h 2"/>
              </a:gdLst>
              <a:ahLst/>
              <a:cxnLst>
                <a:cxn ang="0">
                  <a:pos x="0" y="T0"/>
                </a:cxn>
                <a:cxn ang="0">
                  <a:pos x="0" y="T1"/>
                </a:cxn>
                <a:cxn ang="0">
                  <a:pos x="0" y="T2"/>
                </a:cxn>
                <a:cxn ang="0">
                  <a:pos x="0" y="T3"/>
                </a:cxn>
                <a:cxn ang="0">
                  <a:pos x="0" y="T4"/>
                </a:cxn>
              </a:cxnLst>
              <a:rect l="0" t="0" r="r" b="b"/>
              <a:pathLst>
                <a:path h="2">
                  <a:moveTo>
                    <a:pt x="0" y="0"/>
                  </a:moveTo>
                  <a:lnTo>
                    <a:pt x="0" y="2"/>
                  </a:lnTo>
                  <a:lnTo>
                    <a:pt x="0" y="0"/>
                  </a:lnTo>
                  <a:lnTo>
                    <a:pt x="0" y="0"/>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4" name="Freeform 325"/>
            <p:cNvSpPr>
              <a:spLocks/>
            </p:cNvSpPr>
            <p:nvPr/>
          </p:nvSpPr>
          <p:spPr bwMode="auto">
            <a:xfrm>
              <a:off x="935037" y="838200"/>
              <a:ext cx="26988" cy="25400"/>
            </a:xfrm>
            <a:custGeom>
              <a:avLst/>
              <a:gdLst>
                <a:gd name="T0" fmla="*/ 0 w 17"/>
                <a:gd name="T1" fmla="*/ 0 h 16"/>
                <a:gd name="T2" fmla="*/ 0 w 17"/>
                <a:gd name="T3" fmla="*/ 2 h 16"/>
                <a:gd name="T4" fmla="*/ 17 w 17"/>
                <a:gd name="T5" fmla="*/ 16 h 16"/>
                <a:gd name="T6" fmla="*/ 17 w 17"/>
                <a:gd name="T7" fmla="*/ 16 h 16"/>
                <a:gd name="T8" fmla="*/ 0 w 17"/>
                <a:gd name="T9" fmla="*/ 0 h 16"/>
              </a:gdLst>
              <a:ahLst/>
              <a:cxnLst>
                <a:cxn ang="0">
                  <a:pos x="T0" y="T1"/>
                </a:cxn>
                <a:cxn ang="0">
                  <a:pos x="T2" y="T3"/>
                </a:cxn>
                <a:cxn ang="0">
                  <a:pos x="T4" y="T5"/>
                </a:cxn>
                <a:cxn ang="0">
                  <a:pos x="T6" y="T7"/>
                </a:cxn>
                <a:cxn ang="0">
                  <a:pos x="T8" y="T9"/>
                </a:cxn>
              </a:cxnLst>
              <a:rect l="0" t="0" r="r" b="b"/>
              <a:pathLst>
                <a:path w="17" h="16">
                  <a:moveTo>
                    <a:pt x="0" y="0"/>
                  </a:moveTo>
                  <a:lnTo>
                    <a:pt x="0" y="2"/>
                  </a:lnTo>
                  <a:lnTo>
                    <a:pt x="17" y="16"/>
                  </a:lnTo>
                  <a:lnTo>
                    <a:pt x="17" y="16"/>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5" name="Rectangle 326"/>
            <p:cNvSpPr>
              <a:spLocks noChangeArrowheads="1"/>
            </p:cNvSpPr>
            <p:nvPr/>
          </p:nvSpPr>
          <p:spPr bwMode="auto">
            <a:xfrm>
              <a:off x="935037" y="838200"/>
              <a:ext cx="1588" cy="3175"/>
            </a:xfrm>
            <a:prstGeom prst="rect">
              <a:avLst/>
            </a:prstGeom>
            <a:solidFill>
              <a:srgbClr val="2B3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6" name="Freeform 327"/>
            <p:cNvSpPr>
              <a:spLocks/>
            </p:cNvSpPr>
            <p:nvPr/>
          </p:nvSpPr>
          <p:spPr bwMode="auto">
            <a:xfrm>
              <a:off x="935037" y="838200"/>
              <a:ext cx="0" cy="3175"/>
            </a:xfrm>
            <a:custGeom>
              <a:avLst/>
              <a:gdLst>
                <a:gd name="T0" fmla="*/ 2 h 2"/>
                <a:gd name="T1" fmla="*/ 0 h 2"/>
                <a:gd name="T2" fmla="*/ 2 h 2"/>
                <a:gd name="T3" fmla="*/ 2 h 2"/>
              </a:gdLst>
              <a:ahLst/>
              <a:cxnLst>
                <a:cxn ang="0">
                  <a:pos x="0" y="T0"/>
                </a:cxn>
                <a:cxn ang="0">
                  <a:pos x="0" y="T1"/>
                </a:cxn>
                <a:cxn ang="0">
                  <a:pos x="0" y="T2"/>
                </a:cxn>
                <a:cxn ang="0">
                  <a:pos x="0" y="T3"/>
                </a:cxn>
              </a:cxnLst>
              <a:rect l="0" t="0" r="r" b="b"/>
              <a:pathLst>
                <a:path h="2">
                  <a:moveTo>
                    <a:pt x="0" y="2"/>
                  </a:moveTo>
                  <a:lnTo>
                    <a:pt x="0" y="0"/>
                  </a:lnTo>
                  <a:lnTo>
                    <a:pt x="0" y="2"/>
                  </a:lnTo>
                  <a:lnTo>
                    <a:pt x="0"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7" name="Freeform 328"/>
            <p:cNvSpPr>
              <a:spLocks/>
            </p:cNvSpPr>
            <p:nvPr/>
          </p:nvSpPr>
          <p:spPr bwMode="auto">
            <a:xfrm>
              <a:off x="990600" y="838200"/>
              <a:ext cx="3175" cy="3175"/>
            </a:xfrm>
            <a:custGeom>
              <a:avLst/>
              <a:gdLst>
                <a:gd name="T0" fmla="*/ 0 w 2"/>
                <a:gd name="T1" fmla="*/ 0 h 2"/>
                <a:gd name="T2" fmla="*/ 0 w 2"/>
                <a:gd name="T3" fmla="*/ 0 h 2"/>
                <a:gd name="T4" fmla="*/ 0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0" y="0"/>
                  </a:lnTo>
                  <a:lnTo>
                    <a:pt x="0" y="2"/>
                  </a:lnTo>
                  <a:lnTo>
                    <a:pt x="2" y="0"/>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8" name="Freeform 329"/>
            <p:cNvSpPr>
              <a:spLocks/>
            </p:cNvSpPr>
            <p:nvPr/>
          </p:nvSpPr>
          <p:spPr bwMode="auto">
            <a:xfrm>
              <a:off x="962025" y="838200"/>
              <a:ext cx="28575" cy="28575"/>
            </a:xfrm>
            <a:custGeom>
              <a:avLst/>
              <a:gdLst>
                <a:gd name="T0" fmla="*/ 0 w 18"/>
                <a:gd name="T1" fmla="*/ 16 h 18"/>
                <a:gd name="T2" fmla="*/ 2 w 18"/>
                <a:gd name="T3" fmla="*/ 18 h 18"/>
                <a:gd name="T4" fmla="*/ 18 w 18"/>
                <a:gd name="T5" fmla="*/ 2 h 18"/>
                <a:gd name="T6" fmla="*/ 16 w 18"/>
                <a:gd name="T7" fmla="*/ 0 h 18"/>
                <a:gd name="T8" fmla="*/ 0 w 18"/>
                <a:gd name="T9" fmla="*/ 16 h 18"/>
              </a:gdLst>
              <a:ahLst/>
              <a:cxnLst>
                <a:cxn ang="0">
                  <a:pos x="T0" y="T1"/>
                </a:cxn>
                <a:cxn ang="0">
                  <a:pos x="T2" y="T3"/>
                </a:cxn>
                <a:cxn ang="0">
                  <a:pos x="T4" y="T5"/>
                </a:cxn>
                <a:cxn ang="0">
                  <a:pos x="T6" y="T7"/>
                </a:cxn>
                <a:cxn ang="0">
                  <a:pos x="T8" y="T9"/>
                </a:cxn>
              </a:cxnLst>
              <a:rect l="0" t="0" r="r" b="b"/>
              <a:pathLst>
                <a:path w="18" h="18">
                  <a:moveTo>
                    <a:pt x="0" y="16"/>
                  </a:moveTo>
                  <a:lnTo>
                    <a:pt x="2" y="18"/>
                  </a:lnTo>
                  <a:lnTo>
                    <a:pt x="18" y="2"/>
                  </a:lnTo>
                  <a:lnTo>
                    <a:pt x="16" y="0"/>
                  </a:lnTo>
                  <a:lnTo>
                    <a:pt x="0" y="16"/>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9" name="Freeform 330"/>
            <p:cNvSpPr>
              <a:spLocks/>
            </p:cNvSpPr>
            <p:nvPr/>
          </p:nvSpPr>
          <p:spPr bwMode="auto">
            <a:xfrm>
              <a:off x="962025" y="863600"/>
              <a:ext cx="3175" cy="3175"/>
            </a:xfrm>
            <a:custGeom>
              <a:avLst/>
              <a:gdLst>
                <a:gd name="T0" fmla="*/ 0 w 2"/>
                <a:gd name="T1" fmla="*/ 0 h 2"/>
                <a:gd name="T2" fmla="*/ 2 w 2"/>
                <a:gd name="T3" fmla="*/ 2 h 2"/>
                <a:gd name="T4" fmla="*/ 2 w 2"/>
                <a:gd name="T5" fmla="*/ 2 h 2"/>
                <a:gd name="T6" fmla="*/ 0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2" y="2"/>
                  </a:lnTo>
                  <a:lnTo>
                    <a:pt x="2" y="2"/>
                  </a:lnTo>
                  <a:lnTo>
                    <a:pt x="0" y="0"/>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0" name="Freeform 331"/>
            <p:cNvSpPr>
              <a:spLocks/>
            </p:cNvSpPr>
            <p:nvPr/>
          </p:nvSpPr>
          <p:spPr bwMode="auto">
            <a:xfrm>
              <a:off x="987425" y="838200"/>
              <a:ext cx="3175" cy="317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0" y="0"/>
                  </a:lnTo>
                  <a:lnTo>
                    <a:pt x="2" y="2"/>
                  </a:lnTo>
                  <a:lnTo>
                    <a:pt x="2" y="2"/>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1" name="Freeform 332"/>
            <p:cNvSpPr>
              <a:spLocks/>
            </p:cNvSpPr>
            <p:nvPr/>
          </p:nvSpPr>
          <p:spPr bwMode="auto">
            <a:xfrm>
              <a:off x="987425" y="838200"/>
              <a:ext cx="3175" cy="3175"/>
            </a:xfrm>
            <a:custGeom>
              <a:avLst/>
              <a:gdLst>
                <a:gd name="T0" fmla="*/ 0 w 2"/>
                <a:gd name="T1" fmla="*/ 0 h 2"/>
                <a:gd name="T2" fmla="*/ 2 w 2"/>
                <a:gd name="T3" fmla="*/ 2 h 2"/>
                <a:gd name="T4" fmla="*/ 2 w 2"/>
                <a:gd name="T5" fmla="*/ 2 h 2"/>
                <a:gd name="T6" fmla="*/ 2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2" y="2"/>
                  </a:lnTo>
                  <a:lnTo>
                    <a:pt x="2" y="2"/>
                  </a:lnTo>
                  <a:lnTo>
                    <a:pt x="2" y="0"/>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2" name="Freeform 333"/>
            <p:cNvSpPr>
              <a:spLocks/>
            </p:cNvSpPr>
            <p:nvPr/>
          </p:nvSpPr>
          <p:spPr bwMode="auto">
            <a:xfrm>
              <a:off x="938212" y="758825"/>
              <a:ext cx="49213" cy="47625"/>
            </a:xfrm>
            <a:custGeom>
              <a:avLst/>
              <a:gdLst>
                <a:gd name="T0" fmla="*/ 15 w 31"/>
                <a:gd name="T1" fmla="*/ 30 h 30"/>
                <a:gd name="T2" fmla="*/ 15 w 31"/>
                <a:gd name="T3" fmla="*/ 30 h 30"/>
                <a:gd name="T4" fmla="*/ 31 w 31"/>
                <a:gd name="T5" fmla="*/ 14 h 30"/>
                <a:gd name="T6" fmla="*/ 17 w 31"/>
                <a:gd name="T7" fmla="*/ 0 h 30"/>
                <a:gd name="T8" fmla="*/ 0 w 31"/>
                <a:gd name="T9" fmla="*/ 16 h 30"/>
                <a:gd name="T10" fmla="*/ 15 w 31"/>
                <a:gd name="T11" fmla="*/ 30 h 30"/>
                <a:gd name="T12" fmla="*/ 15 w 31"/>
                <a:gd name="T13" fmla="*/ 3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5" y="30"/>
                  </a:moveTo>
                  <a:lnTo>
                    <a:pt x="15" y="30"/>
                  </a:lnTo>
                  <a:lnTo>
                    <a:pt x="31" y="14"/>
                  </a:lnTo>
                  <a:lnTo>
                    <a:pt x="17" y="0"/>
                  </a:lnTo>
                  <a:lnTo>
                    <a:pt x="0" y="16"/>
                  </a:lnTo>
                  <a:lnTo>
                    <a:pt x="15" y="30"/>
                  </a:lnTo>
                  <a:lnTo>
                    <a:pt x="15" y="3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3" name="Freeform 334"/>
            <p:cNvSpPr>
              <a:spLocks/>
            </p:cNvSpPr>
            <p:nvPr/>
          </p:nvSpPr>
          <p:spPr bwMode="auto">
            <a:xfrm>
              <a:off x="962025" y="781050"/>
              <a:ext cx="28575" cy="28575"/>
            </a:xfrm>
            <a:custGeom>
              <a:avLst/>
              <a:gdLst>
                <a:gd name="T0" fmla="*/ 2 w 18"/>
                <a:gd name="T1" fmla="*/ 18 h 18"/>
                <a:gd name="T2" fmla="*/ 18 w 18"/>
                <a:gd name="T3" fmla="*/ 2 h 18"/>
                <a:gd name="T4" fmla="*/ 18 w 18"/>
                <a:gd name="T5" fmla="*/ 2 h 18"/>
                <a:gd name="T6" fmla="*/ 18 w 18"/>
                <a:gd name="T7" fmla="*/ 2 h 18"/>
                <a:gd name="T8" fmla="*/ 16 w 18"/>
                <a:gd name="T9" fmla="*/ 0 h 18"/>
                <a:gd name="T10" fmla="*/ 0 w 18"/>
                <a:gd name="T11" fmla="*/ 16 h 18"/>
                <a:gd name="T12" fmla="*/ 2 w 18"/>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8" h="18">
                  <a:moveTo>
                    <a:pt x="2" y="18"/>
                  </a:moveTo>
                  <a:lnTo>
                    <a:pt x="18" y="2"/>
                  </a:lnTo>
                  <a:lnTo>
                    <a:pt x="18" y="2"/>
                  </a:lnTo>
                  <a:lnTo>
                    <a:pt x="18" y="2"/>
                  </a:lnTo>
                  <a:lnTo>
                    <a:pt x="16" y="0"/>
                  </a:lnTo>
                  <a:lnTo>
                    <a:pt x="0" y="16"/>
                  </a:lnTo>
                  <a:lnTo>
                    <a:pt x="2" y="18"/>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4" name="Freeform 335"/>
            <p:cNvSpPr>
              <a:spLocks/>
            </p:cNvSpPr>
            <p:nvPr/>
          </p:nvSpPr>
          <p:spPr bwMode="auto">
            <a:xfrm>
              <a:off x="935037" y="784225"/>
              <a:ext cx="26988" cy="25400"/>
            </a:xfrm>
            <a:custGeom>
              <a:avLst/>
              <a:gdLst>
                <a:gd name="T0" fmla="*/ 17 w 17"/>
                <a:gd name="T1" fmla="*/ 16 h 16"/>
                <a:gd name="T2" fmla="*/ 0 w 17"/>
                <a:gd name="T3" fmla="*/ 0 h 16"/>
                <a:gd name="T4" fmla="*/ 0 w 17"/>
                <a:gd name="T5" fmla="*/ 0 h 16"/>
                <a:gd name="T6" fmla="*/ 17 w 17"/>
                <a:gd name="T7" fmla="*/ 16 h 16"/>
                <a:gd name="T8" fmla="*/ 17 w 17"/>
                <a:gd name="T9" fmla="*/ 16 h 16"/>
              </a:gdLst>
              <a:ahLst/>
              <a:cxnLst>
                <a:cxn ang="0">
                  <a:pos x="T0" y="T1"/>
                </a:cxn>
                <a:cxn ang="0">
                  <a:pos x="T2" y="T3"/>
                </a:cxn>
                <a:cxn ang="0">
                  <a:pos x="T4" y="T5"/>
                </a:cxn>
                <a:cxn ang="0">
                  <a:pos x="T6" y="T7"/>
                </a:cxn>
                <a:cxn ang="0">
                  <a:pos x="T8" y="T9"/>
                </a:cxn>
              </a:cxnLst>
              <a:rect l="0" t="0" r="r" b="b"/>
              <a:pathLst>
                <a:path w="17" h="16">
                  <a:moveTo>
                    <a:pt x="17" y="16"/>
                  </a:moveTo>
                  <a:lnTo>
                    <a:pt x="0" y="0"/>
                  </a:lnTo>
                  <a:lnTo>
                    <a:pt x="0" y="0"/>
                  </a:lnTo>
                  <a:lnTo>
                    <a:pt x="17" y="16"/>
                  </a:lnTo>
                  <a:lnTo>
                    <a:pt x="17" y="16"/>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5" name="Freeform 336"/>
            <p:cNvSpPr>
              <a:spLocks/>
            </p:cNvSpPr>
            <p:nvPr/>
          </p:nvSpPr>
          <p:spPr bwMode="auto">
            <a:xfrm>
              <a:off x="935037" y="784225"/>
              <a:ext cx="26988" cy="25400"/>
            </a:xfrm>
            <a:custGeom>
              <a:avLst/>
              <a:gdLst>
                <a:gd name="T0" fmla="*/ 17 w 17"/>
                <a:gd name="T1" fmla="*/ 14 h 16"/>
                <a:gd name="T2" fmla="*/ 2 w 17"/>
                <a:gd name="T3" fmla="*/ 0 h 16"/>
                <a:gd name="T4" fmla="*/ 2 w 17"/>
                <a:gd name="T5" fmla="*/ 0 h 16"/>
                <a:gd name="T6" fmla="*/ 0 w 17"/>
                <a:gd name="T7" fmla="*/ 0 h 16"/>
                <a:gd name="T8" fmla="*/ 0 w 17"/>
                <a:gd name="T9" fmla="*/ 0 h 16"/>
                <a:gd name="T10" fmla="*/ 17 w 17"/>
                <a:gd name="T11" fmla="*/ 16 h 16"/>
                <a:gd name="T12" fmla="*/ 17 w 17"/>
                <a:gd name="T13" fmla="*/ 14 h 16"/>
              </a:gdLst>
              <a:ahLst/>
              <a:cxnLst>
                <a:cxn ang="0">
                  <a:pos x="T0" y="T1"/>
                </a:cxn>
                <a:cxn ang="0">
                  <a:pos x="T2" y="T3"/>
                </a:cxn>
                <a:cxn ang="0">
                  <a:pos x="T4" y="T5"/>
                </a:cxn>
                <a:cxn ang="0">
                  <a:pos x="T6" y="T7"/>
                </a:cxn>
                <a:cxn ang="0">
                  <a:pos x="T8" y="T9"/>
                </a:cxn>
                <a:cxn ang="0">
                  <a:pos x="T10" y="T11"/>
                </a:cxn>
                <a:cxn ang="0">
                  <a:pos x="T12" y="T13"/>
                </a:cxn>
              </a:cxnLst>
              <a:rect l="0" t="0" r="r" b="b"/>
              <a:pathLst>
                <a:path w="17" h="16">
                  <a:moveTo>
                    <a:pt x="17" y="14"/>
                  </a:moveTo>
                  <a:lnTo>
                    <a:pt x="2" y="0"/>
                  </a:lnTo>
                  <a:lnTo>
                    <a:pt x="2" y="0"/>
                  </a:lnTo>
                  <a:lnTo>
                    <a:pt x="0" y="0"/>
                  </a:lnTo>
                  <a:lnTo>
                    <a:pt x="0" y="0"/>
                  </a:lnTo>
                  <a:lnTo>
                    <a:pt x="17" y="16"/>
                  </a:lnTo>
                  <a:lnTo>
                    <a:pt x="17" y="14"/>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6" name="Rectangle 337"/>
            <p:cNvSpPr>
              <a:spLocks noChangeArrowheads="1"/>
            </p:cNvSpPr>
            <p:nvPr/>
          </p:nvSpPr>
          <p:spPr bwMode="auto">
            <a:xfrm>
              <a:off x="962025" y="806450"/>
              <a:ext cx="1588" cy="1588"/>
            </a:xfrm>
            <a:prstGeom prst="rect">
              <a:avLst/>
            </a:prstGeom>
            <a:solidFill>
              <a:srgbClr val="2B3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7" name="Freeform 338"/>
            <p:cNvSpPr>
              <a:spLocks/>
            </p:cNvSpPr>
            <p:nvPr/>
          </p:nvSpPr>
          <p:spPr bwMode="auto">
            <a:xfrm>
              <a:off x="962025" y="806450"/>
              <a:ext cx="3175" cy="3175"/>
            </a:xfrm>
            <a:custGeom>
              <a:avLst/>
              <a:gdLst>
                <a:gd name="T0" fmla="*/ 2 w 2"/>
                <a:gd name="T1" fmla="*/ 2 h 2"/>
                <a:gd name="T2" fmla="*/ 2 w 2"/>
                <a:gd name="T3" fmla="*/ 2 h 2"/>
                <a:gd name="T4" fmla="*/ 0 w 2"/>
                <a:gd name="T5" fmla="*/ 0 h 2"/>
                <a:gd name="T6" fmla="*/ 0 w 2"/>
                <a:gd name="T7" fmla="*/ 0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2" y="2"/>
                  </a:lnTo>
                  <a:lnTo>
                    <a:pt x="0" y="0"/>
                  </a:lnTo>
                  <a:lnTo>
                    <a:pt x="0" y="0"/>
                  </a:lnTo>
                  <a:lnTo>
                    <a:pt x="2"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8" name="Rectangle 339"/>
            <p:cNvSpPr>
              <a:spLocks noChangeArrowheads="1"/>
            </p:cNvSpPr>
            <p:nvPr/>
          </p:nvSpPr>
          <p:spPr bwMode="auto">
            <a:xfrm>
              <a:off x="962025" y="809625"/>
              <a:ext cx="1588" cy="1588"/>
            </a:xfrm>
            <a:prstGeom prst="rect">
              <a:avLst/>
            </a:prstGeom>
            <a:solidFill>
              <a:srgbClr val="2B3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9" name="Rectangle 340"/>
            <p:cNvSpPr>
              <a:spLocks noChangeArrowheads="1"/>
            </p:cNvSpPr>
            <p:nvPr/>
          </p:nvSpPr>
          <p:spPr bwMode="auto">
            <a:xfrm>
              <a:off x="962025" y="806450"/>
              <a:ext cx="1588" cy="3175"/>
            </a:xfrm>
            <a:prstGeom prst="rect">
              <a:avLst/>
            </a:prstGeom>
            <a:solidFill>
              <a:srgbClr val="2B3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0" name="Freeform 341"/>
            <p:cNvSpPr>
              <a:spLocks/>
            </p:cNvSpPr>
            <p:nvPr/>
          </p:nvSpPr>
          <p:spPr bwMode="auto">
            <a:xfrm>
              <a:off x="962025" y="809625"/>
              <a:ext cx="3175" cy="3175"/>
            </a:xfrm>
            <a:custGeom>
              <a:avLst/>
              <a:gdLst>
                <a:gd name="T0" fmla="*/ 2 w 2"/>
                <a:gd name="T1" fmla="*/ 2 h 2"/>
                <a:gd name="T2" fmla="*/ 0 w 2"/>
                <a:gd name="T3" fmla="*/ 0 h 2"/>
                <a:gd name="T4" fmla="*/ 0 w 2"/>
                <a:gd name="T5" fmla="*/ 0 h 2"/>
                <a:gd name="T6" fmla="*/ 2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0" y="0"/>
                  </a:lnTo>
                  <a:lnTo>
                    <a:pt x="2" y="2"/>
                  </a:lnTo>
                  <a:lnTo>
                    <a:pt x="2"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1" name="Freeform 342"/>
            <p:cNvSpPr>
              <a:spLocks/>
            </p:cNvSpPr>
            <p:nvPr/>
          </p:nvSpPr>
          <p:spPr bwMode="auto">
            <a:xfrm>
              <a:off x="962025" y="806450"/>
              <a:ext cx="3175" cy="6350"/>
            </a:xfrm>
            <a:custGeom>
              <a:avLst/>
              <a:gdLst>
                <a:gd name="T0" fmla="*/ 0 w 2"/>
                <a:gd name="T1" fmla="*/ 0 h 4"/>
                <a:gd name="T2" fmla="*/ 0 w 2"/>
                <a:gd name="T3" fmla="*/ 2 h 4"/>
                <a:gd name="T4" fmla="*/ 2 w 2"/>
                <a:gd name="T5" fmla="*/ 4 h 4"/>
                <a:gd name="T6" fmla="*/ 2 w 2"/>
                <a:gd name="T7" fmla="*/ 2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lnTo>
                    <a:pt x="0" y="2"/>
                  </a:lnTo>
                  <a:lnTo>
                    <a:pt x="2" y="4"/>
                  </a:lnTo>
                  <a:lnTo>
                    <a:pt x="2" y="2"/>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2" name="Rectangle 343"/>
            <p:cNvSpPr>
              <a:spLocks noChangeArrowheads="1"/>
            </p:cNvSpPr>
            <p:nvPr/>
          </p:nvSpPr>
          <p:spPr bwMode="auto">
            <a:xfrm>
              <a:off x="935037" y="784225"/>
              <a:ext cx="1588" cy="1588"/>
            </a:xfrm>
            <a:prstGeom prst="rect">
              <a:avLst/>
            </a:prstGeom>
            <a:solidFill>
              <a:srgbClr val="2B3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3" name="Rectangle 344"/>
            <p:cNvSpPr>
              <a:spLocks noChangeArrowheads="1"/>
            </p:cNvSpPr>
            <p:nvPr/>
          </p:nvSpPr>
          <p:spPr bwMode="auto">
            <a:xfrm>
              <a:off x="935037" y="784225"/>
              <a:ext cx="1588" cy="1588"/>
            </a:xfrm>
            <a:prstGeom prst="rect">
              <a:avLst/>
            </a:prstGeom>
            <a:solidFill>
              <a:srgbClr val="2B3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4" name="Freeform 345"/>
            <p:cNvSpPr>
              <a:spLocks/>
            </p:cNvSpPr>
            <p:nvPr/>
          </p:nvSpPr>
          <p:spPr bwMode="auto">
            <a:xfrm>
              <a:off x="935037" y="755650"/>
              <a:ext cx="30163" cy="28575"/>
            </a:xfrm>
            <a:custGeom>
              <a:avLst/>
              <a:gdLst>
                <a:gd name="T0" fmla="*/ 2 w 19"/>
                <a:gd name="T1" fmla="*/ 18 h 18"/>
                <a:gd name="T2" fmla="*/ 2 w 19"/>
                <a:gd name="T3" fmla="*/ 18 h 18"/>
                <a:gd name="T4" fmla="*/ 19 w 19"/>
                <a:gd name="T5" fmla="*/ 2 h 18"/>
                <a:gd name="T6" fmla="*/ 19 w 19"/>
                <a:gd name="T7" fmla="*/ 0 h 18"/>
                <a:gd name="T8" fmla="*/ 0 w 19"/>
                <a:gd name="T9" fmla="*/ 16 h 18"/>
                <a:gd name="T10" fmla="*/ 2 w 19"/>
                <a:gd name="T11" fmla="*/ 18 h 18"/>
                <a:gd name="T12" fmla="*/ 2 w 19"/>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9" h="18">
                  <a:moveTo>
                    <a:pt x="2" y="18"/>
                  </a:moveTo>
                  <a:lnTo>
                    <a:pt x="2" y="18"/>
                  </a:lnTo>
                  <a:lnTo>
                    <a:pt x="19" y="2"/>
                  </a:lnTo>
                  <a:lnTo>
                    <a:pt x="19" y="0"/>
                  </a:lnTo>
                  <a:lnTo>
                    <a:pt x="0" y="16"/>
                  </a:lnTo>
                  <a:lnTo>
                    <a:pt x="2" y="18"/>
                  </a:lnTo>
                  <a:lnTo>
                    <a:pt x="2" y="18"/>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5" name="Freeform 346"/>
            <p:cNvSpPr>
              <a:spLocks/>
            </p:cNvSpPr>
            <p:nvPr/>
          </p:nvSpPr>
          <p:spPr bwMode="auto">
            <a:xfrm>
              <a:off x="935037" y="784225"/>
              <a:ext cx="3175" cy="0"/>
            </a:xfrm>
            <a:custGeom>
              <a:avLst/>
              <a:gdLst>
                <a:gd name="T0" fmla="*/ 2 w 2"/>
                <a:gd name="T1" fmla="*/ 2 w 2"/>
                <a:gd name="T2" fmla="*/ 0 w 2"/>
                <a:gd name="T3" fmla="*/ 2 w 2"/>
                <a:gd name="T4" fmla="*/ 2 w 2"/>
              </a:gdLst>
              <a:ahLst/>
              <a:cxnLst>
                <a:cxn ang="0">
                  <a:pos x="T0" y="0"/>
                </a:cxn>
                <a:cxn ang="0">
                  <a:pos x="T1" y="0"/>
                </a:cxn>
                <a:cxn ang="0">
                  <a:pos x="T2" y="0"/>
                </a:cxn>
                <a:cxn ang="0">
                  <a:pos x="T3" y="0"/>
                </a:cxn>
                <a:cxn ang="0">
                  <a:pos x="T4" y="0"/>
                </a:cxn>
              </a:cxnLst>
              <a:rect l="0" t="0" r="r" b="b"/>
              <a:pathLst>
                <a:path w="2">
                  <a:moveTo>
                    <a:pt x="2" y="0"/>
                  </a:moveTo>
                  <a:lnTo>
                    <a:pt x="2" y="0"/>
                  </a:lnTo>
                  <a:lnTo>
                    <a:pt x="0" y="0"/>
                  </a:lnTo>
                  <a:lnTo>
                    <a:pt x="2" y="0"/>
                  </a:lnTo>
                  <a:lnTo>
                    <a:pt x="2"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6" name="Freeform 347"/>
            <p:cNvSpPr>
              <a:spLocks/>
            </p:cNvSpPr>
            <p:nvPr/>
          </p:nvSpPr>
          <p:spPr bwMode="auto">
            <a:xfrm>
              <a:off x="935037" y="781050"/>
              <a:ext cx="3175" cy="3175"/>
            </a:xfrm>
            <a:custGeom>
              <a:avLst/>
              <a:gdLst>
                <a:gd name="T0" fmla="*/ 2 w 2"/>
                <a:gd name="T1" fmla="*/ 2 h 2"/>
                <a:gd name="T2" fmla="*/ 2 w 2"/>
                <a:gd name="T3" fmla="*/ 2 h 2"/>
                <a:gd name="T4" fmla="*/ 0 w 2"/>
                <a:gd name="T5" fmla="*/ 0 h 2"/>
                <a:gd name="T6" fmla="*/ 0 w 2"/>
                <a:gd name="T7" fmla="*/ 0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2" y="2"/>
                  </a:lnTo>
                  <a:lnTo>
                    <a:pt x="0" y="0"/>
                  </a:lnTo>
                  <a:lnTo>
                    <a:pt x="0" y="0"/>
                  </a:lnTo>
                  <a:lnTo>
                    <a:pt x="2"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7" name="Freeform 348"/>
            <p:cNvSpPr>
              <a:spLocks/>
            </p:cNvSpPr>
            <p:nvPr/>
          </p:nvSpPr>
          <p:spPr bwMode="auto">
            <a:xfrm>
              <a:off x="935037" y="781050"/>
              <a:ext cx="3175" cy="3175"/>
            </a:xfrm>
            <a:custGeom>
              <a:avLst/>
              <a:gdLst>
                <a:gd name="T0" fmla="*/ 0 w 2"/>
                <a:gd name="T1" fmla="*/ 0 h 2"/>
                <a:gd name="T2" fmla="*/ 0 w 2"/>
                <a:gd name="T3" fmla="*/ 2 h 2"/>
                <a:gd name="T4" fmla="*/ 0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0" y="2"/>
                  </a:lnTo>
                  <a:lnTo>
                    <a:pt x="0" y="2"/>
                  </a:lnTo>
                  <a:lnTo>
                    <a:pt x="2" y="2"/>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8" name="Freeform 349"/>
            <p:cNvSpPr>
              <a:spLocks/>
            </p:cNvSpPr>
            <p:nvPr/>
          </p:nvSpPr>
          <p:spPr bwMode="auto">
            <a:xfrm>
              <a:off x="990600" y="784225"/>
              <a:ext cx="3175" cy="0"/>
            </a:xfrm>
            <a:custGeom>
              <a:avLst/>
              <a:gdLst>
                <a:gd name="T0" fmla="*/ 0 w 2"/>
                <a:gd name="T1" fmla="*/ 2 w 2"/>
                <a:gd name="T2" fmla="*/ 0 w 2"/>
                <a:gd name="T3" fmla="*/ 0 w 2"/>
                <a:gd name="T4" fmla="*/ 0 w 2"/>
                <a:gd name="T5" fmla="*/ 0 w 2"/>
                <a:gd name="T6" fmla="*/ 0 w 2"/>
              </a:gdLst>
              <a:ahLst/>
              <a:cxnLst>
                <a:cxn ang="0">
                  <a:pos x="T0" y="0"/>
                </a:cxn>
                <a:cxn ang="0">
                  <a:pos x="T1" y="0"/>
                </a:cxn>
                <a:cxn ang="0">
                  <a:pos x="T2" y="0"/>
                </a:cxn>
                <a:cxn ang="0">
                  <a:pos x="T3" y="0"/>
                </a:cxn>
                <a:cxn ang="0">
                  <a:pos x="T4" y="0"/>
                </a:cxn>
                <a:cxn ang="0">
                  <a:pos x="T5" y="0"/>
                </a:cxn>
                <a:cxn ang="0">
                  <a:pos x="T6" y="0"/>
                </a:cxn>
              </a:cxnLst>
              <a:rect l="0" t="0" r="r" b="b"/>
              <a:pathLst>
                <a:path w="2">
                  <a:moveTo>
                    <a:pt x="0" y="0"/>
                  </a:moveTo>
                  <a:lnTo>
                    <a:pt x="2" y="0"/>
                  </a:lnTo>
                  <a:lnTo>
                    <a:pt x="0" y="0"/>
                  </a:lnTo>
                  <a:lnTo>
                    <a:pt x="0" y="0"/>
                  </a:lnTo>
                  <a:lnTo>
                    <a:pt x="0" y="0"/>
                  </a:lnTo>
                  <a:lnTo>
                    <a:pt x="0" y="0"/>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9" name="Freeform 350"/>
            <p:cNvSpPr>
              <a:spLocks/>
            </p:cNvSpPr>
            <p:nvPr/>
          </p:nvSpPr>
          <p:spPr bwMode="auto">
            <a:xfrm>
              <a:off x="965200" y="758825"/>
              <a:ext cx="25400" cy="22225"/>
            </a:xfrm>
            <a:custGeom>
              <a:avLst/>
              <a:gdLst>
                <a:gd name="T0" fmla="*/ 14 w 16"/>
                <a:gd name="T1" fmla="*/ 14 h 14"/>
                <a:gd name="T2" fmla="*/ 16 w 16"/>
                <a:gd name="T3" fmla="*/ 14 h 14"/>
                <a:gd name="T4" fmla="*/ 0 w 16"/>
                <a:gd name="T5" fmla="*/ 0 h 14"/>
                <a:gd name="T6" fmla="*/ 0 w 16"/>
                <a:gd name="T7" fmla="*/ 0 h 14"/>
                <a:gd name="T8" fmla="*/ 14 w 16"/>
                <a:gd name="T9" fmla="*/ 14 h 14"/>
              </a:gdLst>
              <a:ahLst/>
              <a:cxnLst>
                <a:cxn ang="0">
                  <a:pos x="T0" y="T1"/>
                </a:cxn>
                <a:cxn ang="0">
                  <a:pos x="T2" y="T3"/>
                </a:cxn>
                <a:cxn ang="0">
                  <a:pos x="T4" y="T5"/>
                </a:cxn>
                <a:cxn ang="0">
                  <a:pos x="T6" y="T7"/>
                </a:cxn>
                <a:cxn ang="0">
                  <a:pos x="T8" y="T9"/>
                </a:cxn>
              </a:cxnLst>
              <a:rect l="0" t="0" r="r" b="b"/>
              <a:pathLst>
                <a:path w="16" h="14">
                  <a:moveTo>
                    <a:pt x="14" y="14"/>
                  </a:moveTo>
                  <a:lnTo>
                    <a:pt x="16" y="14"/>
                  </a:lnTo>
                  <a:lnTo>
                    <a:pt x="0" y="0"/>
                  </a:lnTo>
                  <a:lnTo>
                    <a:pt x="0" y="0"/>
                  </a:lnTo>
                  <a:lnTo>
                    <a:pt x="14" y="14"/>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0" name="Freeform 351"/>
            <p:cNvSpPr>
              <a:spLocks/>
            </p:cNvSpPr>
            <p:nvPr/>
          </p:nvSpPr>
          <p:spPr bwMode="auto">
            <a:xfrm>
              <a:off x="987425" y="781050"/>
              <a:ext cx="3175" cy="3175"/>
            </a:xfrm>
            <a:custGeom>
              <a:avLst/>
              <a:gdLst>
                <a:gd name="T0" fmla="*/ 2 w 2"/>
                <a:gd name="T1" fmla="*/ 2 h 2"/>
                <a:gd name="T2" fmla="*/ 2 w 2"/>
                <a:gd name="T3" fmla="*/ 0 h 2"/>
                <a:gd name="T4" fmla="*/ 2 w 2"/>
                <a:gd name="T5" fmla="*/ 0 h 2"/>
                <a:gd name="T6" fmla="*/ 0 w 2"/>
                <a:gd name="T7" fmla="*/ 0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2" y="0"/>
                  </a:lnTo>
                  <a:lnTo>
                    <a:pt x="2" y="0"/>
                  </a:lnTo>
                  <a:lnTo>
                    <a:pt x="0" y="0"/>
                  </a:lnTo>
                  <a:lnTo>
                    <a:pt x="2"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1" name="Rectangle 352"/>
            <p:cNvSpPr>
              <a:spLocks noChangeArrowheads="1"/>
            </p:cNvSpPr>
            <p:nvPr/>
          </p:nvSpPr>
          <p:spPr bwMode="auto">
            <a:xfrm>
              <a:off x="965200" y="755650"/>
              <a:ext cx="1588" cy="3175"/>
            </a:xfrm>
            <a:prstGeom prst="rect">
              <a:avLst/>
            </a:prstGeom>
            <a:solidFill>
              <a:srgbClr val="2B3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2" name="Freeform 353"/>
            <p:cNvSpPr>
              <a:spLocks/>
            </p:cNvSpPr>
            <p:nvPr/>
          </p:nvSpPr>
          <p:spPr bwMode="auto">
            <a:xfrm>
              <a:off x="990600" y="781050"/>
              <a:ext cx="0" cy="3175"/>
            </a:xfrm>
            <a:custGeom>
              <a:avLst/>
              <a:gdLst>
                <a:gd name="T0" fmla="*/ 2 h 2"/>
                <a:gd name="T1" fmla="*/ 0 h 2"/>
                <a:gd name="T2" fmla="*/ 2 h 2"/>
                <a:gd name="T3" fmla="*/ 2 h 2"/>
                <a:gd name="T4" fmla="*/ 2 h 2"/>
              </a:gdLst>
              <a:ahLst/>
              <a:cxnLst>
                <a:cxn ang="0">
                  <a:pos x="0" y="T0"/>
                </a:cxn>
                <a:cxn ang="0">
                  <a:pos x="0" y="T1"/>
                </a:cxn>
                <a:cxn ang="0">
                  <a:pos x="0" y="T2"/>
                </a:cxn>
                <a:cxn ang="0">
                  <a:pos x="0" y="T3"/>
                </a:cxn>
                <a:cxn ang="0">
                  <a:pos x="0" y="T4"/>
                </a:cxn>
              </a:cxnLst>
              <a:rect l="0" t="0" r="r" b="b"/>
              <a:pathLst>
                <a:path h="2">
                  <a:moveTo>
                    <a:pt x="0" y="2"/>
                  </a:moveTo>
                  <a:lnTo>
                    <a:pt x="0" y="0"/>
                  </a:lnTo>
                  <a:lnTo>
                    <a:pt x="0" y="2"/>
                  </a:lnTo>
                  <a:lnTo>
                    <a:pt x="0" y="2"/>
                  </a:lnTo>
                  <a:lnTo>
                    <a:pt x="0"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548" name="Group 1547"/>
          <p:cNvGrpSpPr/>
          <p:nvPr/>
        </p:nvGrpSpPr>
        <p:grpSpPr>
          <a:xfrm>
            <a:off x="10210800" y="5008563"/>
            <a:ext cx="1684338" cy="1689100"/>
            <a:chOff x="10210800" y="5008563"/>
            <a:chExt cx="1684338" cy="1689100"/>
          </a:xfrm>
        </p:grpSpPr>
        <p:sp>
          <p:nvSpPr>
            <p:cNvPr id="1463" name="Freeform 354"/>
            <p:cNvSpPr>
              <a:spLocks/>
            </p:cNvSpPr>
            <p:nvPr/>
          </p:nvSpPr>
          <p:spPr bwMode="auto">
            <a:xfrm>
              <a:off x="10210800" y="5008563"/>
              <a:ext cx="1684338" cy="1689100"/>
            </a:xfrm>
            <a:custGeom>
              <a:avLst/>
              <a:gdLst>
                <a:gd name="T0" fmla="*/ 530 w 1061"/>
                <a:gd name="T1" fmla="*/ 1064 h 1064"/>
                <a:gd name="T2" fmla="*/ 0 w 1061"/>
                <a:gd name="T3" fmla="*/ 533 h 1064"/>
                <a:gd name="T4" fmla="*/ 530 w 1061"/>
                <a:gd name="T5" fmla="*/ 0 h 1064"/>
                <a:gd name="T6" fmla="*/ 1061 w 1061"/>
                <a:gd name="T7" fmla="*/ 533 h 1064"/>
                <a:gd name="T8" fmla="*/ 530 w 1061"/>
                <a:gd name="T9" fmla="*/ 1064 h 1064"/>
              </a:gdLst>
              <a:ahLst/>
              <a:cxnLst>
                <a:cxn ang="0">
                  <a:pos x="T0" y="T1"/>
                </a:cxn>
                <a:cxn ang="0">
                  <a:pos x="T2" y="T3"/>
                </a:cxn>
                <a:cxn ang="0">
                  <a:pos x="T4" y="T5"/>
                </a:cxn>
                <a:cxn ang="0">
                  <a:pos x="T6" y="T7"/>
                </a:cxn>
                <a:cxn ang="0">
                  <a:pos x="T8" y="T9"/>
                </a:cxn>
              </a:cxnLst>
              <a:rect l="0" t="0" r="r" b="b"/>
              <a:pathLst>
                <a:path w="1061" h="1064">
                  <a:moveTo>
                    <a:pt x="530" y="1064"/>
                  </a:moveTo>
                  <a:lnTo>
                    <a:pt x="0" y="533"/>
                  </a:lnTo>
                  <a:lnTo>
                    <a:pt x="530" y="0"/>
                  </a:lnTo>
                  <a:lnTo>
                    <a:pt x="1061" y="533"/>
                  </a:lnTo>
                  <a:lnTo>
                    <a:pt x="530" y="10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4" name="Freeform 355"/>
            <p:cNvSpPr>
              <a:spLocks/>
            </p:cNvSpPr>
            <p:nvPr/>
          </p:nvSpPr>
          <p:spPr bwMode="auto">
            <a:xfrm>
              <a:off x="10712450" y="5084763"/>
              <a:ext cx="684213" cy="684213"/>
            </a:xfrm>
            <a:custGeom>
              <a:avLst/>
              <a:gdLst>
                <a:gd name="T0" fmla="*/ 431 w 431"/>
                <a:gd name="T1" fmla="*/ 217 h 431"/>
                <a:gd name="T2" fmla="*/ 216 w 431"/>
                <a:gd name="T3" fmla="*/ 0 h 431"/>
                <a:gd name="T4" fmla="*/ 0 w 431"/>
                <a:gd name="T5" fmla="*/ 217 h 431"/>
                <a:gd name="T6" fmla="*/ 216 w 431"/>
                <a:gd name="T7" fmla="*/ 431 h 431"/>
                <a:gd name="T8" fmla="*/ 431 w 431"/>
                <a:gd name="T9" fmla="*/ 217 h 431"/>
              </a:gdLst>
              <a:ahLst/>
              <a:cxnLst>
                <a:cxn ang="0">
                  <a:pos x="T0" y="T1"/>
                </a:cxn>
                <a:cxn ang="0">
                  <a:pos x="T2" y="T3"/>
                </a:cxn>
                <a:cxn ang="0">
                  <a:pos x="T4" y="T5"/>
                </a:cxn>
                <a:cxn ang="0">
                  <a:pos x="T6" y="T7"/>
                </a:cxn>
                <a:cxn ang="0">
                  <a:pos x="T8" y="T9"/>
                </a:cxn>
              </a:cxnLst>
              <a:rect l="0" t="0" r="r" b="b"/>
              <a:pathLst>
                <a:path w="431" h="431">
                  <a:moveTo>
                    <a:pt x="431" y="217"/>
                  </a:moveTo>
                  <a:lnTo>
                    <a:pt x="216" y="0"/>
                  </a:lnTo>
                  <a:lnTo>
                    <a:pt x="0" y="217"/>
                  </a:lnTo>
                  <a:lnTo>
                    <a:pt x="216" y="431"/>
                  </a:lnTo>
                  <a:lnTo>
                    <a:pt x="431" y="217"/>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5" name="Freeform 356"/>
            <p:cNvSpPr>
              <a:spLocks/>
            </p:cNvSpPr>
            <p:nvPr/>
          </p:nvSpPr>
          <p:spPr bwMode="auto">
            <a:xfrm>
              <a:off x="11142663" y="5514975"/>
              <a:ext cx="676275" cy="676275"/>
            </a:xfrm>
            <a:custGeom>
              <a:avLst/>
              <a:gdLst>
                <a:gd name="T0" fmla="*/ 212 w 426"/>
                <a:gd name="T1" fmla="*/ 426 h 426"/>
                <a:gd name="T2" fmla="*/ 426 w 426"/>
                <a:gd name="T3" fmla="*/ 212 h 426"/>
                <a:gd name="T4" fmla="*/ 214 w 426"/>
                <a:gd name="T5" fmla="*/ 0 h 426"/>
                <a:gd name="T6" fmla="*/ 0 w 426"/>
                <a:gd name="T7" fmla="*/ 214 h 426"/>
                <a:gd name="T8" fmla="*/ 212 w 426"/>
                <a:gd name="T9" fmla="*/ 426 h 426"/>
              </a:gdLst>
              <a:ahLst/>
              <a:cxnLst>
                <a:cxn ang="0">
                  <a:pos x="T0" y="T1"/>
                </a:cxn>
                <a:cxn ang="0">
                  <a:pos x="T2" y="T3"/>
                </a:cxn>
                <a:cxn ang="0">
                  <a:pos x="T4" y="T5"/>
                </a:cxn>
                <a:cxn ang="0">
                  <a:pos x="T6" y="T7"/>
                </a:cxn>
                <a:cxn ang="0">
                  <a:pos x="T8" y="T9"/>
                </a:cxn>
              </a:cxnLst>
              <a:rect l="0" t="0" r="r" b="b"/>
              <a:pathLst>
                <a:path w="426" h="426">
                  <a:moveTo>
                    <a:pt x="212" y="426"/>
                  </a:moveTo>
                  <a:lnTo>
                    <a:pt x="426" y="212"/>
                  </a:lnTo>
                  <a:lnTo>
                    <a:pt x="214" y="0"/>
                  </a:lnTo>
                  <a:lnTo>
                    <a:pt x="0" y="214"/>
                  </a:lnTo>
                  <a:lnTo>
                    <a:pt x="212" y="426"/>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6" name="Freeform 357"/>
            <p:cNvSpPr>
              <a:spLocks/>
            </p:cNvSpPr>
            <p:nvPr/>
          </p:nvSpPr>
          <p:spPr bwMode="auto">
            <a:xfrm>
              <a:off x="10287000" y="5514975"/>
              <a:ext cx="679450" cy="679450"/>
            </a:xfrm>
            <a:custGeom>
              <a:avLst/>
              <a:gdLst>
                <a:gd name="T0" fmla="*/ 214 w 428"/>
                <a:gd name="T1" fmla="*/ 0 h 428"/>
                <a:gd name="T2" fmla="*/ 0 w 428"/>
                <a:gd name="T3" fmla="*/ 214 h 428"/>
                <a:gd name="T4" fmla="*/ 214 w 428"/>
                <a:gd name="T5" fmla="*/ 428 h 428"/>
                <a:gd name="T6" fmla="*/ 428 w 428"/>
                <a:gd name="T7" fmla="*/ 214 h 428"/>
                <a:gd name="T8" fmla="*/ 214 w 428"/>
                <a:gd name="T9" fmla="*/ 0 h 428"/>
              </a:gdLst>
              <a:ahLst/>
              <a:cxnLst>
                <a:cxn ang="0">
                  <a:pos x="T0" y="T1"/>
                </a:cxn>
                <a:cxn ang="0">
                  <a:pos x="T2" y="T3"/>
                </a:cxn>
                <a:cxn ang="0">
                  <a:pos x="T4" y="T5"/>
                </a:cxn>
                <a:cxn ang="0">
                  <a:pos x="T6" y="T7"/>
                </a:cxn>
                <a:cxn ang="0">
                  <a:pos x="T8" y="T9"/>
                </a:cxn>
              </a:cxnLst>
              <a:rect l="0" t="0" r="r" b="b"/>
              <a:pathLst>
                <a:path w="428" h="428">
                  <a:moveTo>
                    <a:pt x="214" y="0"/>
                  </a:moveTo>
                  <a:lnTo>
                    <a:pt x="0" y="214"/>
                  </a:lnTo>
                  <a:lnTo>
                    <a:pt x="214" y="428"/>
                  </a:lnTo>
                  <a:lnTo>
                    <a:pt x="428" y="214"/>
                  </a:lnTo>
                  <a:lnTo>
                    <a:pt x="214"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7" name="Freeform 358"/>
            <p:cNvSpPr>
              <a:spLocks/>
            </p:cNvSpPr>
            <p:nvPr/>
          </p:nvSpPr>
          <p:spPr bwMode="auto">
            <a:xfrm>
              <a:off x="10715625" y="5943600"/>
              <a:ext cx="677863" cy="677863"/>
            </a:xfrm>
            <a:custGeom>
              <a:avLst/>
              <a:gdLst>
                <a:gd name="T0" fmla="*/ 0 w 427"/>
                <a:gd name="T1" fmla="*/ 215 h 427"/>
                <a:gd name="T2" fmla="*/ 212 w 427"/>
                <a:gd name="T3" fmla="*/ 427 h 427"/>
                <a:gd name="T4" fmla="*/ 427 w 427"/>
                <a:gd name="T5" fmla="*/ 213 h 427"/>
                <a:gd name="T6" fmla="*/ 214 w 427"/>
                <a:gd name="T7" fmla="*/ 0 h 427"/>
                <a:gd name="T8" fmla="*/ 0 w 427"/>
                <a:gd name="T9" fmla="*/ 215 h 427"/>
              </a:gdLst>
              <a:ahLst/>
              <a:cxnLst>
                <a:cxn ang="0">
                  <a:pos x="T0" y="T1"/>
                </a:cxn>
                <a:cxn ang="0">
                  <a:pos x="T2" y="T3"/>
                </a:cxn>
                <a:cxn ang="0">
                  <a:pos x="T4" y="T5"/>
                </a:cxn>
                <a:cxn ang="0">
                  <a:pos x="T6" y="T7"/>
                </a:cxn>
                <a:cxn ang="0">
                  <a:pos x="T8" y="T9"/>
                </a:cxn>
              </a:cxnLst>
              <a:rect l="0" t="0" r="r" b="b"/>
              <a:pathLst>
                <a:path w="427" h="427">
                  <a:moveTo>
                    <a:pt x="0" y="215"/>
                  </a:moveTo>
                  <a:lnTo>
                    <a:pt x="212" y="427"/>
                  </a:lnTo>
                  <a:lnTo>
                    <a:pt x="427" y="213"/>
                  </a:lnTo>
                  <a:lnTo>
                    <a:pt x="214" y="0"/>
                  </a:lnTo>
                  <a:lnTo>
                    <a:pt x="0" y="215"/>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8" name="Freeform 359"/>
            <p:cNvSpPr>
              <a:spLocks/>
            </p:cNvSpPr>
            <p:nvPr/>
          </p:nvSpPr>
          <p:spPr bwMode="auto">
            <a:xfrm>
              <a:off x="10626725" y="5854700"/>
              <a:ext cx="381000" cy="384175"/>
            </a:xfrm>
            <a:custGeom>
              <a:avLst/>
              <a:gdLst>
                <a:gd name="T0" fmla="*/ 28 w 240"/>
                <a:gd name="T1" fmla="*/ 242 h 242"/>
                <a:gd name="T2" fmla="*/ 24 w 240"/>
                <a:gd name="T3" fmla="*/ 240 h 242"/>
                <a:gd name="T4" fmla="*/ 240 w 240"/>
                <a:gd name="T5" fmla="*/ 24 h 242"/>
                <a:gd name="T6" fmla="*/ 216 w 240"/>
                <a:gd name="T7" fmla="*/ 2 h 242"/>
                <a:gd name="T8" fmla="*/ 216 w 240"/>
                <a:gd name="T9" fmla="*/ 2 h 242"/>
                <a:gd name="T10" fmla="*/ 214 w 240"/>
                <a:gd name="T11" fmla="*/ 0 h 242"/>
                <a:gd name="T12" fmla="*/ 0 w 240"/>
                <a:gd name="T13" fmla="*/ 214 h 242"/>
                <a:gd name="T14" fmla="*/ 28 w 240"/>
                <a:gd name="T15" fmla="*/ 242 h 242"/>
                <a:gd name="T16" fmla="*/ 28 w 240"/>
                <a:gd name="T17"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42">
                  <a:moveTo>
                    <a:pt x="28" y="242"/>
                  </a:moveTo>
                  <a:lnTo>
                    <a:pt x="24" y="240"/>
                  </a:lnTo>
                  <a:lnTo>
                    <a:pt x="240" y="24"/>
                  </a:lnTo>
                  <a:lnTo>
                    <a:pt x="216" y="2"/>
                  </a:lnTo>
                  <a:lnTo>
                    <a:pt x="216" y="2"/>
                  </a:lnTo>
                  <a:lnTo>
                    <a:pt x="214" y="0"/>
                  </a:lnTo>
                  <a:lnTo>
                    <a:pt x="0" y="214"/>
                  </a:lnTo>
                  <a:lnTo>
                    <a:pt x="28" y="242"/>
                  </a:lnTo>
                  <a:lnTo>
                    <a:pt x="28" y="242"/>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9" name="Freeform 360"/>
            <p:cNvSpPr>
              <a:spLocks/>
            </p:cNvSpPr>
            <p:nvPr/>
          </p:nvSpPr>
          <p:spPr bwMode="auto">
            <a:xfrm>
              <a:off x="10664825" y="5892800"/>
              <a:ext cx="346075" cy="346075"/>
            </a:xfrm>
            <a:custGeom>
              <a:avLst/>
              <a:gdLst>
                <a:gd name="T0" fmla="*/ 218 w 218"/>
                <a:gd name="T1" fmla="*/ 4 h 218"/>
                <a:gd name="T2" fmla="*/ 216 w 218"/>
                <a:gd name="T3" fmla="*/ 0 h 218"/>
                <a:gd name="T4" fmla="*/ 0 w 218"/>
                <a:gd name="T5" fmla="*/ 216 h 218"/>
                <a:gd name="T6" fmla="*/ 4 w 218"/>
                <a:gd name="T7" fmla="*/ 218 h 218"/>
                <a:gd name="T8" fmla="*/ 218 w 218"/>
                <a:gd name="T9" fmla="*/ 4 h 218"/>
                <a:gd name="T10" fmla="*/ 218 w 218"/>
                <a:gd name="T11" fmla="*/ 4 h 218"/>
              </a:gdLst>
              <a:ahLst/>
              <a:cxnLst>
                <a:cxn ang="0">
                  <a:pos x="T0" y="T1"/>
                </a:cxn>
                <a:cxn ang="0">
                  <a:pos x="T2" y="T3"/>
                </a:cxn>
                <a:cxn ang="0">
                  <a:pos x="T4" y="T5"/>
                </a:cxn>
                <a:cxn ang="0">
                  <a:pos x="T6" y="T7"/>
                </a:cxn>
                <a:cxn ang="0">
                  <a:pos x="T8" y="T9"/>
                </a:cxn>
                <a:cxn ang="0">
                  <a:pos x="T10" y="T11"/>
                </a:cxn>
              </a:cxnLst>
              <a:rect l="0" t="0" r="r" b="b"/>
              <a:pathLst>
                <a:path w="218" h="218">
                  <a:moveTo>
                    <a:pt x="218" y="4"/>
                  </a:moveTo>
                  <a:lnTo>
                    <a:pt x="216" y="0"/>
                  </a:lnTo>
                  <a:lnTo>
                    <a:pt x="0" y="216"/>
                  </a:lnTo>
                  <a:lnTo>
                    <a:pt x="4" y="218"/>
                  </a:lnTo>
                  <a:lnTo>
                    <a:pt x="218" y="4"/>
                  </a:lnTo>
                  <a:lnTo>
                    <a:pt x="218" y="4"/>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0" name="Freeform 361"/>
            <p:cNvSpPr>
              <a:spLocks/>
            </p:cNvSpPr>
            <p:nvPr/>
          </p:nvSpPr>
          <p:spPr bwMode="auto">
            <a:xfrm>
              <a:off x="10671175" y="5899150"/>
              <a:ext cx="384175" cy="385763"/>
            </a:xfrm>
            <a:custGeom>
              <a:avLst/>
              <a:gdLst>
                <a:gd name="T0" fmla="*/ 238 w 242"/>
                <a:gd name="T1" fmla="*/ 24 h 243"/>
                <a:gd name="T2" fmla="*/ 238 w 242"/>
                <a:gd name="T3" fmla="*/ 24 h 243"/>
                <a:gd name="T4" fmla="*/ 214 w 242"/>
                <a:gd name="T5" fmla="*/ 0 h 243"/>
                <a:gd name="T6" fmla="*/ 0 w 242"/>
                <a:gd name="T7" fmla="*/ 214 h 243"/>
                <a:gd name="T8" fmla="*/ 28 w 242"/>
                <a:gd name="T9" fmla="*/ 243 h 243"/>
                <a:gd name="T10" fmla="*/ 242 w 242"/>
                <a:gd name="T11" fmla="*/ 28 h 243"/>
                <a:gd name="T12" fmla="*/ 238 w 242"/>
                <a:gd name="T13" fmla="*/ 24 h 243"/>
              </a:gdLst>
              <a:ahLst/>
              <a:cxnLst>
                <a:cxn ang="0">
                  <a:pos x="T0" y="T1"/>
                </a:cxn>
                <a:cxn ang="0">
                  <a:pos x="T2" y="T3"/>
                </a:cxn>
                <a:cxn ang="0">
                  <a:pos x="T4" y="T5"/>
                </a:cxn>
                <a:cxn ang="0">
                  <a:pos x="T6" y="T7"/>
                </a:cxn>
                <a:cxn ang="0">
                  <a:pos x="T8" y="T9"/>
                </a:cxn>
                <a:cxn ang="0">
                  <a:pos x="T10" y="T11"/>
                </a:cxn>
                <a:cxn ang="0">
                  <a:pos x="T12" y="T13"/>
                </a:cxn>
              </a:cxnLst>
              <a:rect l="0" t="0" r="r" b="b"/>
              <a:pathLst>
                <a:path w="242" h="243">
                  <a:moveTo>
                    <a:pt x="238" y="24"/>
                  </a:moveTo>
                  <a:lnTo>
                    <a:pt x="238" y="24"/>
                  </a:lnTo>
                  <a:lnTo>
                    <a:pt x="214" y="0"/>
                  </a:lnTo>
                  <a:lnTo>
                    <a:pt x="0" y="214"/>
                  </a:lnTo>
                  <a:lnTo>
                    <a:pt x="28" y="243"/>
                  </a:lnTo>
                  <a:lnTo>
                    <a:pt x="242" y="28"/>
                  </a:lnTo>
                  <a:lnTo>
                    <a:pt x="238"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1" name="Freeform 362"/>
            <p:cNvSpPr>
              <a:spLocks/>
            </p:cNvSpPr>
            <p:nvPr/>
          </p:nvSpPr>
          <p:spPr bwMode="auto">
            <a:xfrm>
              <a:off x="10671175" y="5899150"/>
              <a:ext cx="339725" cy="339725"/>
            </a:xfrm>
            <a:custGeom>
              <a:avLst/>
              <a:gdLst>
                <a:gd name="T0" fmla="*/ 0 w 214"/>
                <a:gd name="T1" fmla="*/ 214 h 214"/>
                <a:gd name="T2" fmla="*/ 0 w 214"/>
                <a:gd name="T3" fmla="*/ 214 h 214"/>
                <a:gd name="T4" fmla="*/ 214 w 214"/>
                <a:gd name="T5" fmla="*/ 0 h 214"/>
                <a:gd name="T6" fmla="*/ 214 w 214"/>
                <a:gd name="T7" fmla="*/ 0 h 214"/>
                <a:gd name="T8" fmla="*/ 0 w 214"/>
                <a:gd name="T9" fmla="*/ 214 h 214"/>
              </a:gdLst>
              <a:ahLst/>
              <a:cxnLst>
                <a:cxn ang="0">
                  <a:pos x="T0" y="T1"/>
                </a:cxn>
                <a:cxn ang="0">
                  <a:pos x="T2" y="T3"/>
                </a:cxn>
                <a:cxn ang="0">
                  <a:pos x="T4" y="T5"/>
                </a:cxn>
                <a:cxn ang="0">
                  <a:pos x="T6" y="T7"/>
                </a:cxn>
                <a:cxn ang="0">
                  <a:pos x="T8" y="T9"/>
                </a:cxn>
              </a:cxnLst>
              <a:rect l="0" t="0" r="r" b="b"/>
              <a:pathLst>
                <a:path w="214" h="214">
                  <a:moveTo>
                    <a:pt x="0" y="214"/>
                  </a:moveTo>
                  <a:lnTo>
                    <a:pt x="0" y="214"/>
                  </a:lnTo>
                  <a:lnTo>
                    <a:pt x="214" y="0"/>
                  </a:lnTo>
                  <a:lnTo>
                    <a:pt x="214" y="0"/>
                  </a:lnTo>
                  <a:lnTo>
                    <a:pt x="0" y="2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2" name="Freeform 363"/>
            <p:cNvSpPr>
              <a:spLocks/>
            </p:cNvSpPr>
            <p:nvPr/>
          </p:nvSpPr>
          <p:spPr bwMode="auto">
            <a:xfrm>
              <a:off x="10671175" y="5899150"/>
              <a:ext cx="339725" cy="339725"/>
            </a:xfrm>
            <a:custGeom>
              <a:avLst/>
              <a:gdLst>
                <a:gd name="T0" fmla="*/ 214 w 214"/>
                <a:gd name="T1" fmla="*/ 0 h 214"/>
                <a:gd name="T2" fmla="*/ 214 w 214"/>
                <a:gd name="T3" fmla="*/ 0 h 214"/>
                <a:gd name="T4" fmla="*/ 0 w 214"/>
                <a:gd name="T5" fmla="*/ 214 h 214"/>
                <a:gd name="T6" fmla="*/ 0 w 214"/>
                <a:gd name="T7" fmla="*/ 214 h 214"/>
                <a:gd name="T8" fmla="*/ 214 w 214"/>
                <a:gd name="T9" fmla="*/ 0 h 214"/>
              </a:gdLst>
              <a:ahLst/>
              <a:cxnLst>
                <a:cxn ang="0">
                  <a:pos x="T0" y="T1"/>
                </a:cxn>
                <a:cxn ang="0">
                  <a:pos x="T2" y="T3"/>
                </a:cxn>
                <a:cxn ang="0">
                  <a:pos x="T4" y="T5"/>
                </a:cxn>
                <a:cxn ang="0">
                  <a:pos x="T6" y="T7"/>
                </a:cxn>
                <a:cxn ang="0">
                  <a:pos x="T8" y="T9"/>
                </a:cxn>
              </a:cxnLst>
              <a:rect l="0" t="0" r="r" b="b"/>
              <a:pathLst>
                <a:path w="214" h="214">
                  <a:moveTo>
                    <a:pt x="214" y="0"/>
                  </a:moveTo>
                  <a:lnTo>
                    <a:pt x="214" y="0"/>
                  </a:lnTo>
                  <a:lnTo>
                    <a:pt x="0" y="214"/>
                  </a:lnTo>
                  <a:lnTo>
                    <a:pt x="0" y="214"/>
                  </a:lnTo>
                  <a:lnTo>
                    <a:pt x="2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3" name="Freeform 364"/>
            <p:cNvSpPr>
              <a:spLocks/>
            </p:cNvSpPr>
            <p:nvPr/>
          </p:nvSpPr>
          <p:spPr bwMode="auto">
            <a:xfrm>
              <a:off x="10626725" y="5473700"/>
              <a:ext cx="384175" cy="381000"/>
            </a:xfrm>
            <a:custGeom>
              <a:avLst/>
              <a:gdLst>
                <a:gd name="T0" fmla="*/ 216 w 242"/>
                <a:gd name="T1" fmla="*/ 240 h 240"/>
                <a:gd name="T2" fmla="*/ 216 w 242"/>
                <a:gd name="T3" fmla="*/ 240 h 240"/>
                <a:gd name="T4" fmla="*/ 242 w 242"/>
                <a:gd name="T5" fmla="*/ 214 h 240"/>
                <a:gd name="T6" fmla="*/ 242 w 242"/>
                <a:gd name="T7" fmla="*/ 214 h 240"/>
                <a:gd name="T8" fmla="*/ 28 w 242"/>
                <a:gd name="T9" fmla="*/ 0 h 240"/>
                <a:gd name="T10" fmla="*/ 28 w 242"/>
                <a:gd name="T11" fmla="*/ 0 h 240"/>
                <a:gd name="T12" fmla="*/ 28 w 242"/>
                <a:gd name="T13" fmla="*/ 0 h 240"/>
                <a:gd name="T14" fmla="*/ 0 w 242"/>
                <a:gd name="T15" fmla="*/ 26 h 240"/>
                <a:gd name="T16" fmla="*/ 214 w 242"/>
                <a:gd name="T17" fmla="*/ 240 h 240"/>
                <a:gd name="T18" fmla="*/ 216 w 242"/>
                <a:gd name="T1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2" h="240">
                  <a:moveTo>
                    <a:pt x="216" y="240"/>
                  </a:moveTo>
                  <a:lnTo>
                    <a:pt x="216" y="240"/>
                  </a:lnTo>
                  <a:lnTo>
                    <a:pt x="242" y="214"/>
                  </a:lnTo>
                  <a:lnTo>
                    <a:pt x="242" y="214"/>
                  </a:lnTo>
                  <a:lnTo>
                    <a:pt x="28" y="0"/>
                  </a:lnTo>
                  <a:lnTo>
                    <a:pt x="28" y="0"/>
                  </a:lnTo>
                  <a:lnTo>
                    <a:pt x="28" y="0"/>
                  </a:lnTo>
                  <a:lnTo>
                    <a:pt x="0" y="26"/>
                  </a:lnTo>
                  <a:lnTo>
                    <a:pt x="214" y="240"/>
                  </a:lnTo>
                  <a:lnTo>
                    <a:pt x="216" y="240"/>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4" name="Freeform 365"/>
            <p:cNvSpPr>
              <a:spLocks/>
            </p:cNvSpPr>
            <p:nvPr/>
          </p:nvSpPr>
          <p:spPr bwMode="auto">
            <a:xfrm>
              <a:off x="10671175" y="5473700"/>
              <a:ext cx="339725" cy="339725"/>
            </a:xfrm>
            <a:custGeom>
              <a:avLst/>
              <a:gdLst>
                <a:gd name="T0" fmla="*/ 0 w 214"/>
                <a:gd name="T1" fmla="*/ 0 h 214"/>
                <a:gd name="T2" fmla="*/ 0 w 214"/>
                <a:gd name="T3" fmla="*/ 0 h 214"/>
                <a:gd name="T4" fmla="*/ 214 w 214"/>
                <a:gd name="T5" fmla="*/ 214 h 214"/>
                <a:gd name="T6" fmla="*/ 214 w 214"/>
                <a:gd name="T7" fmla="*/ 214 h 214"/>
                <a:gd name="T8" fmla="*/ 0 w 214"/>
                <a:gd name="T9" fmla="*/ 0 h 214"/>
              </a:gdLst>
              <a:ahLst/>
              <a:cxnLst>
                <a:cxn ang="0">
                  <a:pos x="T0" y="T1"/>
                </a:cxn>
                <a:cxn ang="0">
                  <a:pos x="T2" y="T3"/>
                </a:cxn>
                <a:cxn ang="0">
                  <a:pos x="T4" y="T5"/>
                </a:cxn>
                <a:cxn ang="0">
                  <a:pos x="T6" y="T7"/>
                </a:cxn>
                <a:cxn ang="0">
                  <a:pos x="T8" y="T9"/>
                </a:cxn>
              </a:cxnLst>
              <a:rect l="0" t="0" r="r" b="b"/>
              <a:pathLst>
                <a:path w="214" h="214">
                  <a:moveTo>
                    <a:pt x="0" y="0"/>
                  </a:moveTo>
                  <a:lnTo>
                    <a:pt x="0" y="0"/>
                  </a:lnTo>
                  <a:lnTo>
                    <a:pt x="214" y="214"/>
                  </a:lnTo>
                  <a:lnTo>
                    <a:pt x="214" y="214"/>
                  </a:lnTo>
                  <a:lnTo>
                    <a:pt x="0" y="0"/>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5" name="Freeform 366"/>
            <p:cNvSpPr>
              <a:spLocks/>
            </p:cNvSpPr>
            <p:nvPr/>
          </p:nvSpPr>
          <p:spPr bwMode="auto">
            <a:xfrm>
              <a:off x="10966450" y="5854700"/>
              <a:ext cx="3175" cy="3175"/>
            </a:xfrm>
            <a:custGeom>
              <a:avLst/>
              <a:gdLst>
                <a:gd name="T0" fmla="*/ 2 w 2"/>
                <a:gd name="T1" fmla="*/ 0 h 2"/>
                <a:gd name="T2" fmla="*/ 2 w 2"/>
                <a:gd name="T3" fmla="*/ 0 h 2"/>
                <a:gd name="T4" fmla="*/ 0 w 2"/>
                <a:gd name="T5" fmla="*/ 0 h 2"/>
                <a:gd name="T6" fmla="*/ 2 w 2"/>
                <a:gd name="T7" fmla="*/ 2 h 2"/>
                <a:gd name="T8" fmla="*/ 2 w 2"/>
                <a:gd name="T9" fmla="*/ 2 h 2"/>
                <a:gd name="T10" fmla="*/ 0 w 2"/>
                <a:gd name="T11" fmla="*/ 0 h 2"/>
                <a:gd name="T12" fmla="*/ 2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0"/>
                  </a:moveTo>
                  <a:lnTo>
                    <a:pt x="2" y="0"/>
                  </a:lnTo>
                  <a:lnTo>
                    <a:pt x="0" y="0"/>
                  </a:lnTo>
                  <a:lnTo>
                    <a:pt x="2" y="2"/>
                  </a:lnTo>
                  <a:lnTo>
                    <a:pt x="2" y="2"/>
                  </a:lnTo>
                  <a:lnTo>
                    <a:pt x="0" y="0"/>
                  </a:lnTo>
                  <a:lnTo>
                    <a:pt x="2" y="0"/>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6" name="Freeform 367"/>
            <p:cNvSpPr>
              <a:spLocks/>
            </p:cNvSpPr>
            <p:nvPr/>
          </p:nvSpPr>
          <p:spPr bwMode="auto">
            <a:xfrm>
              <a:off x="10671175" y="5429250"/>
              <a:ext cx="384175" cy="381000"/>
            </a:xfrm>
            <a:custGeom>
              <a:avLst/>
              <a:gdLst>
                <a:gd name="T0" fmla="*/ 216 w 242"/>
                <a:gd name="T1" fmla="*/ 240 h 240"/>
                <a:gd name="T2" fmla="*/ 240 w 242"/>
                <a:gd name="T3" fmla="*/ 214 h 240"/>
                <a:gd name="T4" fmla="*/ 240 w 242"/>
                <a:gd name="T5" fmla="*/ 214 h 240"/>
                <a:gd name="T6" fmla="*/ 242 w 242"/>
                <a:gd name="T7" fmla="*/ 214 h 240"/>
                <a:gd name="T8" fmla="*/ 26 w 242"/>
                <a:gd name="T9" fmla="*/ 0 h 240"/>
                <a:gd name="T10" fmla="*/ 0 w 242"/>
                <a:gd name="T11" fmla="*/ 26 h 240"/>
                <a:gd name="T12" fmla="*/ 216 w 242"/>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242" h="240">
                  <a:moveTo>
                    <a:pt x="216" y="240"/>
                  </a:moveTo>
                  <a:lnTo>
                    <a:pt x="240" y="214"/>
                  </a:lnTo>
                  <a:lnTo>
                    <a:pt x="240" y="214"/>
                  </a:lnTo>
                  <a:lnTo>
                    <a:pt x="242" y="214"/>
                  </a:lnTo>
                  <a:lnTo>
                    <a:pt x="26" y="0"/>
                  </a:lnTo>
                  <a:lnTo>
                    <a:pt x="0" y="26"/>
                  </a:lnTo>
                  <a:lnTo>
                    <a:pt x="216" y="2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7" name="Freeform 368"/>
            <p:cNvSpPr>
              <a:spLocks/>
            </p:cNvSpPr>
            <p:nvPr/>
          </p:nvSpPr>
          <p:spPr bwMode="auto">
            <a:xfrm>
              <a:off x="10671175" y="5470525"/>
              <a:ext cx="342900" cy="339725"/>
            </a:xfrm>
            <a:custGeom>
              <a:avLst/>
              <a:gdLst>
                <a:gd name="T0" fmla="*/ 216 w 216"/>
                <a:gd name="T1" fmla="*/ 214 h 214"/>
                <a:gd name="T2" fmla="*/ 0 w 216"/>
                <a:gd name="T3" fmla="*/ 0 h 214"/>
                <a:gd name="T4" fmla="*/ 0 w 216"/>
                <a:gd name="T5" fmla="*/ 0 h 214"/>
                <a:gd name="T6" fmla="*/ 214 w 216"/>
                <a:gd name="T7" fmla="*/ 214 h 214"/>
                <a:gd name="T8" fmla="*/ 216 w 216"/>
                <a:gd name="T9" fmla="*/ 214 h 214"/>
              </a:gdLst>
              <a:ahLst/>
              <a:cxnLst>
                <a:cxn ang="0">
                  <a:pos x="T0" y="T1"/>
                </a:cxn>
                <a:cxn ang="0">
                  <a:pos x="T2" y="T3"/>
                </a:cxn>
                <a:cxn ang="0">
                  <a:pos x="T4" y="T5"/>
                </a:cxn>
                <a:cxn ang="0">
                  <a:pos x="T6" y="T7"/>
                </a:cxn>
                <a:cxn ang="0">
                  <a:pos x="T8" y="T9"/>
                </a:cxn>
              </a:cxnLst>
              <a:rect l="0" t="0" r="r" b="b"/>
              <a:pathLst>
                <a:path w="216" h="214">
                  <a:moveTo>
                    <a:pt x="216" y="214"/>
                  </a:moveTo>
                  <a:lnTo>
                    <a:pt x="0" y="0"/>
                  </a:lnTo>
                  <a:lnTo>
                    <a:pt x="0" y="0"/>
                  </a:lnTo>
                  <a:lnTo>
                    <a:pt x="214" y="214"/>
                  </a:lnTo>
                  <a:lnTo>
                    <a:pt x="216" y="2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8" name="Freeform 369"/>
            <p:cNvSpPr>
              <a:spLocks/>
            </p:cNvSpPr>
            <p:nvPr/>
          </p:nvSpPr>
          <p:spPr bwMode="auto">
            <a:xfrm>
              <a:off x="10671175" y="5470525"/>
              <a:ext cx="339725" cy="342900"/>
            </a:xfrm>
            <a:custGeom>
              <a:avLst/>
              <a:gdLst>
                <a:gd name="T0" fmla="*/ 214 w 214"/>
                <a:gd name="T1" fmla="*/ 214 h 216"/>
                <a:gd name="T2" fmla="*/ 0 w 214"/>
                <a:gd name="T3" fmla="*/ 0 h 216"/>
                <a:gd name="T4" fmla="*/ 0 w 214"/>
                <a:gd name="T5" fmla="*/ 2 h 216"/>
                <a:gd name="T6" fmla="*/ 214 w 214"/>
                <a:gd name="T7" fmla="*/ 216 h 216"/>
                <a:gd name="T8" fmla="*/ 214 w 214"/>
                <a:gd name="T9" fmla="*/ 214 h 216"/>
              </a:gdLst>
              <a:ahLst/>
              <a:cxnLst>
                <a:cxn ang="0">
                  <a:pos x="T0" y="T1"/>
                </a:cxn>
                <a:cxn ang="0">
                  <a:pos x="T2" y="T3"/>
                </a:cxn>
                <a:cxn ang="0">
                  <a:pos x="T4" y="T5"/>
                </a:cxn>
                <a:cxn ang="0">
                  <a:pos x="T6" y="T7"/>
                </a:cxn>
                <a:cxn ang="0">
                  <a:pos x="T8" y="T9"/>
                </a:cxn>
              </a:cxnLst>
              <a:rect l="0" t="0" r="r" b="b"/>
              <a:pathLst>
                <a:path w="214" h="216">
                  <a:moveTo>
                    <a:pt x="214" y="214"/>
                  </a:moveTo>
                  <a:lnTo>
                    <a:pt x="0" y="0"/>
                  </a:lnTo>
                  <a:lnTo>
                    <a:pt x="0" y="2"/>
                  </a:lnTo>
                  <a:lnTo>
                    <a:pt x="214" y="216"/>
                  </a:lnTo>
                  <a:lnTo>
                    <a:pt x="214" y="2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9" name="Freeform 370"/>
            <p:cNvSpPr>
              <a:spLocks/>
            </p:cNvSpPr>
            <p:nvPr/>
          </p:nvSpPr>
          <p:spPr bwMode="auto">
            <a:xfrm>
              <a:off x="11099800" y="5473700"/>
              <a:ext cx="382588" cy="381000"/>
            </a:xfrm>
            <a:custGeom>
              <a:avLst/>
              <a:gdLst>
                <a:gd name="T0" fmla="*/ 0 w 241"/>
                <a:gd name="T1" fmla="*/ 214 h 240"/>
                <a:gd name="T2" fmla="*/ 25 w 241"/>
                <a:gd name="T3" fmla="*/ 238 h 240"/>
                <a:gd name="T4" fmla="*/ 25 w 241"/>
                <a:gd name="T5" fmla="*/ 238 h 240"/>
                <a:gd name="T6" fmla="*/ 27 w 241"/>
                <a:gd name="T7" fmla="*/ 240 h 240"/>
                <a:gd name="T8" fmla="*/ 241 w 241"/>
                <a:gd name="T9" fmla="*/ 26 h 240"/>
                <a:gd name="T10" fmla="*/ 215 w 241"/>
                <a:gd name="T11" fmla="*/ 0 h 240"/>
                <a:gd name="T12" fmla="*/ 0 w 241"/>
                <a:gd name="T13" fmla="*/ 214 h 240"/>
              </a:gdLst>
              <a:ahLst/>
              <a:cxnLst>
                <a:cxn ang="0">
                  <a:pos x="T0" y="T1"/>
                </a:cxn>
                <a:cxn ang="0">
                  <a:pos x="T2" y="T3"/>
                </a:cxn>
                <a:cxn ang="0">
                  <a:pos x="T4" y="T5"/>
                </a:cxn>
                <a:cxn ang="0">
                  <a:pos x="T6" y="T7"/>
                </a:cxn>
                <a:cxn ang="0">
                  <a:pos x="T8" y="T9"/>
                </a:cxn>
                <a:cxn ang="0">
                  <a:pos x="T10" y="T11"/>
                </a:cxn>
                <a:cxn ang="0">
                  <a:pos x="T12" y="T13"/>
                </a:cxn>
              </a:cxnLst>
              <a:rect l="0" t="0" r="r" b="b"/>
              <a:pathLst>
                <a:path w="241" h="240">
                  <a:moveTo>
                    <a:pt x="0" y="214"/>
                  </a:moveTo>
                  <a:lnTo>
                    <a:pt x="25" y="238"/>
                  </a:lnTo>
                  <a:lnTo>
                    <a:pt x="25" y="238"/>
                  </a:lnTo>
                  <a:lnTo>
                    <a:pt x="27" y="240"/>
                  </a:lnTo>
                  <a:lnTo>
                    <a:pt x="241" y="26"/>
                  </a:lnTo>
                  <a:lnTo>
                    <a:pt x="215" y="0"/>
                  </a:lnTo>
                  <a:lnTo>
                    <a:pt x="0" y="214"/>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0" name="Freeform 371"/>
            <p:cNvSpPr>
              <a:spLocks/>
            </p:cNvSpPr>
            <p:nvPr/>
          </p:nvSpPr>
          <p:spPr bwMode="auto">
            <a:xfrm>
              <a:off x="11096625" y="5470525"/>
              <a:ext cx="344488" cy="342900"/>
            </a:xfrm>
            <a:custGeom>
              <a:avLst/>
              <a:gdLst>
                <a:gd name="T0" fmla="*/ 0 w 217"/>
                <a:gd name="T1" fmla="*/ 216 h 216"/>
                <a:gd name="T2" fmla="*/ 0 w 217"/>
                <a:gd name="T3" fmla="*/ 216 h 216"/>
                <a:gd name="T4" fmla="*/ 2 w 217"/>
                <a:gd name="T5" fmla="*/ 216 h 216"/>
                <a:gd name="T6" fmla="*/ 217 w 217"/>
                <a:gd name="T7" fmla="*/ 2 h 216"/>
                <a:gd name="T8" fmla="*/ 217 w 217"/>
                <a:gd name="T9" fmla="*/ 0 h 216"/>
                <a:gd name="T10" fmla="*/ 0 w 217"/>
                <a:gd name="T11" fmla="*/ 216 h 216"/>
              </a:gdLst>
              <a:ahLst/>
              <a:cxnLst>
                <a:cxn ang="0">
                  <a:pos x="T0" y="T1"/>
                </a:cxn>
                <a:cxn ang="0">
                  <a:pos x="T2" y="T3"/>
                </a:cxn>
                <a:cxn ang="0">
                  <a:pos x="T4" y="T5"/>
                </a:cxn>
                <a:cxn ang="0">
                  <a:pos x="T6" y="T7"/>
                </a:cxn>
                <a:cxn ang="0">
                  <a:pos x="T8" y="T9"/>
                </a:cxn>
                <a:cxn ang="0">
                  <a:pos x="T10" y="T11"/>
                </a:cxn>
              </a:cxnLst>
              <a:rect l="0" t="0" r="r" b="b"/>
              <a:pathLst>
                <a:path w="217" h="216">
                  <a:moveTo>
                    <a:pt x="0" y="216"/>
                  </a:moveTo>
                  <a:lnTo>
                    <a:pt x="0" y="216"/>
                  </a:lnTo>
                  <a:lnTo>
                    <a:pt x="2" y="216"/>
                  </a:lnTo>
                  <a:lnTo>
                    <a:pt x="217" y="2"/>
                  </a:lnTo>
                  <a:lnTo>
                    <a:pt x="217" y="0"/>
                  </a:lnTo>
                  <a:lnTo>
                    <a:pt x="0" y="216"/>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1" name="Freeform 372"/>
            <p:cNvSpPr>
              <a:spLocks/>
            </p:cNvSpPr>
            <p:nvPr/>
          </p:nvSpPr>
          <p:spPr bwMode="auto">
            <a:xfrm>
              <a:off x="11055350" y="5429250"/>
              <a:ext cx="382588" cy="377825"/>
            </a:xfrm>
            <a:custGeom>
              <a:avLst/>
              <a:gdLst>
                <a:gd name="T0" fmla="*/ 2 w 241"/>
                <a:gd name="T1" fmla="*/ 216 h 238"/>
                <a:gd name="T2" fmla="*/ 2 w 241"/>
                <a:gd name="T3" fmla="*/ 216 h 238"/>
                <a:gd name="T4" fmla="*/ 24 w 241"/>
                <a:gd name="T5" fmla="*/ 238 h 238"/>
                <a:gd name="T6" fmla="*/ 239 w 241"/>
                <a:gd name="T7" fmla="*/ 24 h 238"/>
                <a:gd name="T8" fmla="*/ 241 w 241"/>
                <a:gd name="T9" fmla="*/ 26 h 238"/>
                <a:gd name="T10" fmla="*/ 241 w 241"/>
                <a:gd name="T11" fmla="*/ 26 h 238"/>
                <a:gd name="T12" fmla="*/ 215 w 241"/>
                <a:gd name="T13" fmla="*/ 0 h 238"/>
                <a:gd name="T14" fmla="*/ 0 w 241"/>
                <a:gd name="T15" fmla="*/ 214 h 238"/>
                <a:gd name="T16" fmla="*/ 2 w 241"/>
                <a:gd name="T17" fmla="*/ 216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238">
                  <a:moveTo>
                    <a:pt x="2" y="216"/>
                  </a:moveTo>
                  <a:lnTo>
                    <a:pt x="2" y="216"/>
                  </a:lnTo>
                  <a:lnTo>
                    <a:pt x="24" y="238"/>
                  </a:lnTo>
                  <a:lnTo>
                    <a:pt x="239" y="24"/>
                  </a:lnTo>
                  <a:lnTo>
                    <a:pt x="241" y="26"/>
                  </a:lnTo>
                  <a:lnTo>
                    <a:pt x="241" y="26"/>
                  </a:lnTo>
                  <a:lnTo>
                    <a:pt x="215" y="0"/>
                  </a:lnTo>
                  <a:lnTo>
                    <a:pt x="0" y="214"/>
                  </a:lnTo>
                  <a:lnTo>
                    <a:pt x="2" y="2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2" name="Freeform 373"/>
            <p:cNvSpPr>
              <a:spLocks/>
            </p:cNvSpPr>
            <p:nvPr/>
          </p:nvSpPr>
          <p:spPr bwMode="auto">
            <a:xfrm>
              <a:off x="11093450" y="5467350"/>
              <a:ext cx="344488" cy="342900"/>
            </a:xfrm>
            <a:custGeom>
              <a:avLst/>
              <a:gdLst>
                <a:gd name="T0" fmla="*/ 217 w 217"/>
                <a:gd name="T1" fmla="*/ 2 h 216"/>
                <a:gd name="T2" fmla="*/ 215 w 217"/>
                <a:gd name="T3" fmla="*/ 0 h 216"/>
                <a:gd name="T4" fmla="*/ 0 w 217"/>
                <a:gd name="T5" fmla="*/ 214 h 216"/>
                <a:gd name="T6" fmla="*/ 2 w 217"/>
                <a:gd name="T7" fmla="*/ 216 h 216"/>
                <a:gd name="T8" fmla="*/ 217 w 217"/>
                <a:gd name="T9" fmla="*/ 2 h 216"/>
              </a:gdLst>
              <a:ahLst/>
              <a:cxnLst>
                <a:cxn ang="0">
                  <a:pos x="T0" y="T1"/>
                </a:cxn>
                <a:cxn ang="0">
                  <a:pos x="T2" y="T3"/>
                </a:cxn>
                <a:cxn ang="0">
                  <a:pos x="T4" y="T5"/>
                </a:cxn>
                <a:cxn ang="0">
                  <a:pos x="T6" y="T7"/>
                </a:cxn>
                <a:cxn ang="0">
                  <a:pos x="T8" y="T9"/>
                </a:cxn>
              </a:cxnLst>
              <a:rect l="0" t="0" r="r" b="b"/>
              <a:pathLst>
                <a:path w="217" h="216">
                  <a:moveTo>
                    <a:pt x="217" y="2"/>
                  </a:moveTo>
                  <a:lnTo>
                    <a:pt x="215" y="0"/>
                  </a:lnTo>
                  <a:lnTo>
                    <a:pt x="0" y="214"/>
                  </a:lnTo>
                  <a:lnTo>
                    <a:pt x="2" y="216"/>
                  </a:lnTo>
                  <a:lnTo>
                    <a:pt x="21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3" name="Freeform 374"/>
            <p:cNvSpPr>
              <a:spLocks/>
            </p:cNvSpPr>
            <p:nvPr/>
          </p:nvSpPr>
          <p:spPr bwMode="auto">
            <a:xfrm>
              <a:off x="11052175" y="5768975"/>
              <a:ext cx="6350" cy="3175"/>
            </a:xfrm>
            <a:custGeom>
              <a:avLst/>
              <a:gdLst>
                <a:gd name="T0" fmla="*/ 4 w 4"/>
                <a:gd name="T1" fmla="*/ 2 h 2"/>
                <a:gd name="T2" fmla="*/ 4 w 4"/>
                <a:gd name="T3" fmla="*/ 2 h 2"/>
                <a:gd name="T4" fmla="*/ 2 w 4"/>
                <a:gd name="T5" fmla="*/ 0 h 2"/>
                <a:gd name="T6" fmla="*/ 0 w 4"/>
                <a:gd name="T7" fmla="*/ 0 h 2"/>
                <a:gd name="T8" fmla="*/ 0 w 4"/>
                <a:gd name="T9" fmla="*/ 0 h 2"/>
                <a:gd name="T10" fmla="*/ 2 w 4"/>
                <a:gd name="T11" fmla="*/ 0 h 2"/>
                <a:gd name="T12" fmla="*/ 4 w 4"/>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4" h="2">
                  <a:moveTo>
                    <a:pt x="4" y="2"/>
                  </a:moveTo>
                  <a:lnTo>
                    <a:pt x="4" y="2"/>
                  </a:lnTo>
                  <a:lnTo>
                    <a:pt x="2" y="0"/>
                  </a:lnTo>
                  <a:lnTo>
                    <a:pt x="0" y="0"/>
                  </a:lnTo>
                  <a:lnTo>
                    <a:pt x="0" y="0"/>
                  </a:lnTo>
                  <a:lnTo>
                    <a:pt x="2" y="0"/>
                  </a:lnTo>
                  <a:lnTo>
                    <a:pt x="4"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4" name="Freeform 375"/>
            <p:cNvSpPr>
              <a:spLocks/>
            </p:cNvSpPr>
            <p:nvPr/>
          </p:nvSpPr>
          <p:spPr bwMode="auto">
            <a:xfrm>
              <a:off x="11096625" y="5470525"/>
              <a:ext cx="344488" cy="342900"/>
            </a:xfrm>
            <a:custGeom>
              <a:avLst/>
              <a:gdLst>
                <a:gd name="T0" fmla="*/ 0 w 217"/>
                <a:gd name="T1" fmla="*/ 216 h 216"/>
                <a:gd name="T2" fmla="*/ 217 w 217"/>
                <a:gd name="T3" fmla="*/ 0 h 216"/>
                <a:gd name="T4" fmla="*/ 215 w 217"/>
                <a:gd name="T5" fmla="*/ 0 h 216"/>
                <a:gd name="T6" fmla="*/ 0 w 217"/>
                <a:gd name="T7" fmla="*/ 214 h 216"/>
                <a:gd name="T8" fmla="*/ 0 w 217"/>
                <a:gd name="T9" fmla="*/ 216 h 216"/>
              </a:gdLst>
              <a:ahLst/>
              <a:cxnLst>
                <a:cxn ang="0">
                  <a:pos x="T0" y="T1"/>
                </a:cxn>
                <a:cxn ang="0">
                  <a:pos x="T2" y="T3"/>
                </a:cxn>
                <a:cxn ang="0">
                  <a:pos x="T4" y="T5"/>
                </a:cxn>
                <a:cxn ang="0">
                  <a:pos x="T6" y="T7"/>
                </a:cxn>
                <a:cxn ang="0">
                  <a:pos x="T8" y="T9"/>
                </a:cxn>
              </a:cxnLst>
              <a:rect l="0" t="0" r="r" b="b"/>
              <a:pathLst>
                <a:path w="217" h="216">
                  <a:moveTo>
                    <a:pt x="0" y="216"/>
                  </a:moveTo>
                  <a:lnTo>
                    <a:pt x="217" y="0"/>
                  </a:lnTo>
                  <a:lnTo>
                    <a:pt x="215" y="0"/>
                  </a:lnTo>
                  <a:lnTo>
                    <a:pt x="0" y="214"/>
                  </a:lnTo>
                  <a:lnTo>
                    <a:pt x="0" y="2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5" name="Freeform 376"/>
            <p:cNvSpPr>
              <a:spLocks/>
            </p:cNvSpPr>
            <p:nvPr/>
          </p:nvSpPr>
          <p:spPr bwMode="auto">
            <a:xfrm>
              <a:off x="11099800" y="5854700"/>
              <a:ext cx="379413" cy="381000"/>
            </a:xfrm>
            <a:custGeom>
              <a:avLst/>
              <a:gdLst>
                <a:gd name="T0" fmla="*/ 27 w 239"/>
                <a:gd name="T1" fmla="*/ 0 h 240"/>
                <a:gd name="T2" fmla="*/ 27 w 239"/>
                <a:gd name="T3" fmla="*/ 0 h 240"/>
                <a:gd name="T4" fmla="*/ 0 w 239"/>
                <a:gd name="T5" fmla="*/ 28 h 240"/>
                <a:gd name="T6" fmla="*/ 213 w 239"/>
                <a:gd name="T7" fmla="*/ 240 h 240"/>
                <a:gd name="T8" fmla="*/ 211 w 239"/>
                <a:gd name="T9" fmla="*/ 240 h 240"/>
                <a:gd name="T10" fmla="*/ 211 w 239"/>
                <a:gd name="T11" fmla="*/ 240 h 240"/>
                <a:gd name="T12" fmla="*/ 239 w 239"/>
                <a:gd name="T13" fmla="*/ 212 h 240"/>
                <a:gd name="T14" fmla="*/ 27 w 239"/>
                <a:gd name="T15" fmla="*/ 0 h 240"/>
                <a:gd name="T16" fmla="*/ 27 w 239"/>
                <a:gd name="T1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9" h="240">
                  <a:moveTo>
                    <a:pt x="27" y="0"/>
                  </a:moveTo>
                  <a:lnTo>
                    <a:pt x="27" y="0"/>
                  </a:lnTo>
                  <a:lnTo>
                    <a:pt x="0" y="28"/>
                  </a:lnTo>
                  <a:lnTo>
                    <a:pt x="213" y="240"/>
                  </a:lnTo>
                  <a:lnTo>
                    <a:pt x="211" y="240"/>
                  </a:lnTo>
                  <a:lnTo>
                    <a:pt x="211" y="240"/>
                  </a:lnTo>
                  <a:lnTo>
                    <a:pt x="239" y="212"/>
                  </a:lnTo>
                  <a:lnTo>
                    <a:pt x="27" y="0"/>
                  </a:lnTo>
                  <a:lnTo>
                    <a:pt x="27" y="0"/>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6" name="Freeform 377"/>
            <p:cNvSpPr>
              <a:spLocks/>
            </p:cNvSpPr>
            <p:nvPr/>
          </p:nvSpPr>
          <p:spPr bwMode="auto">
            <a:xfrm>
              <a:off x="11096625" y="5899150"/>
              <a:ext cx="341313" cy="336550"/>
            </a:xfrm>
            <a:custGeom>
              <a:avLst/>
              <a:gdLst>
                <a:gd name="T0" fmla="*/ 0 w 215"/>
                <a:gd name="T1" fmla="*/ 0 h 212"/>
                <a:gd name="T2" fmla="*/ 213 w 215"/>
                <a:gd name="T3" fmla="*/ 212 h 212"/>
                <a:gd name="T4" fmla="*/ 215 w 215"/>
                <a:gd name="T5" fmla="*/ 212 h 212"/>
                <a:gd name="T6" fmla="*/ 2 w 215"/>
                <a:gd name="T7" fmla="*/ 0 h 212"/>
                <a:gd name="T8" fmla="*/ 0 w 215"/>
                <a:gd name="T9" fmla="*/ 0 h 212"/>
                <a:gd name="T10" fmla="*/ 0 w 215"/>
                <a:gd name="T11" fmla="*/ 0 h 212"/>
              </a:gdLst>
              <a:ahLst/>
              <a:cxnLst>
                <a:cxn ang="0">
                  <a:pos x="T0" y="T1"/>
                </a:cxn>
                <a:cxn ang="0">
                  <a:pos x="T2" y="T3"/>
                </a:cxn>
                <a:cxn ang="0">
                  <a:pos x="T4" y="T5"/>
                </a:cxn>
                <a:cxn ang="0">
                  <a:pos x="T6" y="T7"/>
                </a:cxn>
                <a:cxn ang="0">
                  <a:pos x="T8" y="T9"/>
                </a:cxn>
                <a:cxn ang="0">
                  <a:pos x="T10" y="T11"/>
                </a:cxn>
              </a:cxnLst>
              <a:rect l="0" t="0" r="r" b="b"/>
              <a:pathLst>
                <a:path w="215" h="212">
                  <a:moveTo>
                    <a:pt x="0" y="0"/>
                  </a:moveTo>
                  <a:lnTo>
                    <a:pt x="213" y="212"/>
                  </a:lnTo>
                  <a:lnTo>
                    <a:pt x="215" y="212"/>
                  </a:lnTo>
                  <a:lnTo>
                    <a:pt x="2" y="0"/>
                  </a:lnTo>
                  <a:lnTo>
                    <a:pt x="0" y="0"/>
                  </a:lnTo>
                  <a:lnTo>
                    <a:pt x="0" y="0"/>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7" name="Freeform 378"/>
            <p:cNvSpPr>
              <a:spLocks/>
            </p:cNvSpPr>
            <p:nvPr/>
          </p:nvSpPr>
          <p:spPr bwMode="auto">
            <a:xfrm>
              <a:off x="11139488" y="5851525"/>
              <a:ext cx="3175" cy="3175"/>
            </a:xfrm>
            <a:custGeom>
              <a:avLst/>
              <a:gdLst>
                <a:gd name="T0" fmla="*/ 2 w 2"/>
                <a:gd name="T1" fmla="*/ 2 h 2"/>
                <a:gd name="T2" fmla="*/ 0 w 2"/>
                <a:gd name="T3" fmla="*/ 0 h 2"/>
                <a:gd name="T4" fmla="*/ 0 w 2"/>
                <a:gd name="T5" fmla="*/ 0 h 2"/>
                <a:gd name="T6" fmla="*/ 2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0" y="0"/>
                  </a:lnTo>
                  <a:lnTo>
                    <a:pt x="2" y="2"/>
                  </a:lnTo>
                  <a:lnTo>
                    <a:pt x="2" y="2"/>
                  </a:ln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8" name="Freeform 379"/>
            <p:cNvSpPr>
              <a:spLocks/>
            </p:cNvSpPr>
            <p:nvPr/>
          </p:nvSpPr>
          <p:spPr bwMode="auto">
            <a:xfrm>
              <a:off x="11055350" y="5902325"/>
              <a:ext cx="379413" cy="379413"/>
            </a:xfrm>
            <a:custGeom>
              <a:avLst/>
              <a:gdLst>
                <a:gd name="T0" fmla="*/ 26 w 239"/>
                <a:gd name="T1" fmla="*/ 0 h 239"/>
                <a:gd name="T2" fmla="*/ 0 w 239"/>
                <a:gd name="T3" fmla="*/ 24 h 239"/>
                <a:gd name="T4" fmla="*/ 0 w 239"/>
                <a:gd name="T5" fmla="*/ 24 h 239"/>
                <a:gd name="T6" fmla="*/ 0 w 239"/>
                <a:gd name="T7" fmla="*/ 26 h 239"/>
                <a:gd name="T8" fmla="*/ 213 w 239"/>
                <a:gd name="T9" fmla="*/ 239 h 239"/>
                <a:gd name="T10" fmla="*/ 239 w 239"/>
                <a:gd name="T11" fmla="*/ 212 h 239"/>
                <a:gd name="T12" fmla="*/ 26 w 239"/>
                <a:gd name="T13" fmla="*/ 0 h 239"/>
              </a:gdLst>
              <a:ahLst/>
              <a:cxnLst>
                <a:cxn ang="0">
                  <a:pos x="T0" y="T1"/>
                </a:cxn>
                <a:cxn ang="0">
                  <a:pos x="T2" y="T3"/>
                </a:cxn>
                <a:cxn ang="0">
                  <a:pos x="T4" y="T5"/>
                </a:cxn>
                <a:cxn ang="0">
                  <a:pos x="T6" y="T7"/>
                </a:cxn>
                <a:cxn ang="0">
                  <a:pos x="T8" y="T9"/>
                </a:cxn>
                <a:cxn ang="0">
                  <a:pos x="T10" y="T11"/>
                </a:cxn>
                <a:cxn ang="0">
                  <a:pos x="T12" y="T13"/>
                </a:cxn>
              </a:cxnLst>
              <a:rect l="0" t="0" r="r" b="b"/>
              <a:pathLst>
                <a:path w="239" h="239">
                  <a:moveTo>
                    <a:pt x="26" y="0"/>
                  </a:moveTo>
                  <a:lnTo>
                    <a:pt x="0" y="24"/>
                  </a:lnTo>
                  <a:lnTo>
                    <a:pt x="0" y="24"/>
                  </a:lnTo>
                  <a:lnTo>
                    <a:pt x="0" y="26"/>
                  </a:lnTo>
                  <a:lnTo>
                    <a:pt x="213" y="239"/>
                  </a:lnTo>
                  <a:lnTo>
                    <a:pt x="239" y="212"/>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9" name="Freeform 380"/>
            <p:cNvSpPr>
              <a:spLocks/>
            </p:cNvSpPr>
            <p:nvPr/>
          </p:nvSpPr>
          <p:spPr bwMode="auto">
            <a:xfrm>
              <a:off x="11049000" y="5937250"/>
              <a:ext cx="6350" cy="6350"/>
            </a:xfrm>
            <a:custGeom>
              <a:avLst/>
              <a:gdLst>
                <a:gd name="T0" fmla="*/ 0 w 4"/>
                <a:gd name="T1" fmla="*/ 0 h 4"/>
                <a:gd name="T2" fmla="*/ 0 w 4"/>
                <a:gd name="T3" fmla="*/ 0 h 4"/>
                <a:gd name="T4" fmla="*/ 4 w 4"/>
                <a:gd name="T5" fmla="*/ 4 h 4"/>
                <a:gd name="T6" fmla="*/ 4 w 4"/>
                <a:gd name="T7" fmla="*/ 2 h 4"/>
                <a:gd name="T8" fmla="*/ 4 w 4"/>
                <a:gd name="T9" fmla="*/ 2 h 4"/>
                <a:gd name="T10" fmla="*/ 4 w 4"/>
                <a:gd name="T11" fmla="*/ 4 h 4"/>
                <a:gd name="T12" fmla="*/ 0 w 4"/>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 h="4">
                  <a:moveTo>
                    <a:pt x="0" y="0"/>
                  </a:moveTo>
                  <a:lnTo>
                    <a:pt x="0" y="0"/>
                  </a:lnTo>
                  <a:lnTo>
                    <a:pt x="4" y="4"/>
                  </a:lnTo>
                  <a:lnTo>
                    <a:pt x="4" y="2"/>
                  </a:lnTo>
                  <a:lnTo>
                    <a:pt x="4" y="2"/>
                  </a:lnTo>
                  <a:lnTo>
                    <a:pt x="4"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0" name="Rectangle 381"/>
            <p:cNvSpPr>
              <a:spLocks noChangeArrowheads="1"/>
            </p:cNvSpPr>
            <p:nvPr/>
          </p:nvSpPr>
          <p:spPr bwMode="auto">
            <a:xfrm>
              <a:off x="11552238" y="6118225"/>
              <a:ext cx="1588"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1" name="Freeform 382"/>
            <p:cNvSpPr>
              <a:spLocks/>
            </p:cNvSpPr>
            <p:nvPr/>
          </p:nvSpPr>
          <p:spPr bwMode="auto">
            <a:xfrm>
              <a:off x="11096625" y="5899150"/>
              <a:ext cx="338138" cy="339725"/>
            </a:xfrm>
            <a:custGeom>
              <a:avLst/>
              <a:gdLst>
                <a:gd name="T0" fmla="*/ 0 w 213"/>
                <a:gd name="T1" fmla="*/ 2 h 214"/>
                <a:gd name="T2" fmla="*/ 213 w 213"/>
                <a:gd name="T3" fmla="*/ 214 h 214"/>
                <a:gd name="T4" fmla="*/ 213 w 213"/>
                <a:gd name="T5" fmla="*/ 214 h 214"/>
                <a:gd name="T6" fmla="*/ 0 w 213"/>
                <a:gd name="T7" fmla="*/ 0 h 214"/>
                <a:gd name="T8" fmla="*/ 0 w 213"/>
                <a:gd name="T9" fmla="*/ 2 h 214"/>
              </a:gdLst>
              <a:ahLst/>
              <a:cxnLst>
                <a:cxn ang="0">
                  <a:pos x="T0" y="T1"/>
                </a:cxn>
                <a:cxn ang="0">
                  <a:pos x="T2" y="T3"/>
                </a:cxn>
                <a:cxn ang="0">
                  <a:pos x="T4" y="T5"/>
                </a:cxn>
                <a:cxn ang="0">
                  <a:pos x="T6" y="T7"/>
                </a:cxn>
                <a:cxn ang="0">
                  <a:pos x="T8" y="T9"/>
                </a:cxn>
              </a:cxnLst>
              <a:rect l="0" t="0" r="r" b="b"/>
              <a:pathLst>
                <a:path w="213" h="214">
                  <a:moveTo>
                    <a:pt x="0" y="2"/>
                  </a:moveTo>
                  <a:lnTo>
                    <a:pt x="213" y="214"/>
                  </a:lnTo>
                  <a:lnTo>
                    <a:pt x="213" y="214"/>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2" name="Freeform 383"/>
            <p:cNvSpPr>
              <a:spLocks/>
            </p:cNvSpPr>
            <p:nvPr/>
          </p:nvSpPr>
          <p:spPr bwMode="auto">
            <a:xfrm>
              <a:off x="11096625" y="5899150"/>
              <a:ext cx="338138" cy="339725"/>
            </a:xfrm>
            <a:custGeom>
              <a:avLst/>
              <a:gdLst>
                <a:gd name="T0" fmla="*/ 0 w 213"/>
                <a:gd name="T1" fmla="*/ 0 h 214"/>
                <a:gd name="T2" fmla="*/ 0 w 213"/>
                <a:gd name="T3" fmla="*/ 0 h 214"/>
                <a:gd name="T4" fmla="*/ 213 w 213"/>
                <a:gd name="T5" fmla="*/ 214 h 214"/>
                <a:gd name="T6" fmla="*/ 213 w 213"/>
                <a:gd name="T7" fmla="*/ 212 h 214"/>
                <a:gd name="T8" fmla="*/ 0 w 213"/>
                <a:gd name="T9" fmla="*/ 0 h 214"/>
              </a:gdLst>
              <a:ahLst/>
              <a:cxnLst>
                <a:cxn ang="0">
                  <a:pos x="T0" y="T1"/>
                </a:cxn>
                <a:cxn ang="0">
                  <a:pos x="T2" y="T3"/>
                </a:cxn>
                <a:cxn ang="0">
                  <a:pos x="T4" y="T5"/>
                </a:cxn>
                <a:cxn ang="0">
                  <a:pos x="T6" y="T7"/>
                </a:cxn>
                <a:cxn ang="0">
                  <a:pos x="T8" y="T9"/>
                </a:cxn>
              </a:cxnLst>
              <a:rect l="0" t="0" r="r" b="b"/>
              <a:pathLst>
                <a:path w="213" h="214">
                  <a:moveTo>
                    <a:pt x="0" y="0"/>
                  </a:moveTo>
                  <a:lnTo>
                    <a:pt x="0" y="0"/>
                  </a:lnTo>
                  <a:lnTo>
                    <a:pt x="213" y="214"/>
                  </a:lnTo>
                  <a:lnTo>
                    <a:pt x="213" y="21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3" name="Freeform 384"/>
            <p:cNvSpPr>
              <a:spLocks/>
            </p:cNvSpPr>
            <p:nvPr/>
          </p:nvSpPr>
          <p:spPr bwMode="auto">
            <a:xfrm>
              <a:off x="11055350" y="5813425"/>
              <a:ext cx="80963" cy="79375"/>
            </a:xfrm>
            <a:custGeom>
              <a:avLst/>
              <a:gdLst>
                <a:gd name="T0" fmla="*/ 24 w 51"/>
                <a:gd name="T1" fmla="*/ 50 h 50"/>
                <a:gd name="T2" fmla="*/ 51 w 51"/>
                <a:gd name="T3" fmla="*/ 24 h 50"/>
                <a:gd name="T4" fmla="*/ 26 w 51"/>
                <a:gd name="T5" fmla="*/ 0 h 50"/>
                <a:gd name="T6" fmla="*/ 0 w 51"/>
                <a:gd name="T7" fmla="*/ 26 h 50"/>
                <a:gd name="T8" fmla="*/ 24 w 51"/>
                <a:gd name="T9" fmla="*/ 50 h 50"/>
              </a:gdLst>
              <a:ahLst/>
              <a:cxnLst>
                <a:cxn ang="0">
                  <a:pos x="T0" y="T1"/>
                </a:cxn>
                <a:cxn ang="0">
                  <a:pos x="T2" y="T3"/>
                </a:cxn>
                <a:cxn ang="0">
                  <a:pos x="T4" y="T5"/>
                </a:cxn>
                <a:cxn ang="0">
                  <a:pos x="T6" y="T7"/>
                </a:cxn>
                <a:cxn ang="0">
                  <a:pos x="T8" y="T9"/>
                </a:cxn>
              </a:cxnLst>
              <a:rect l="0" t="0" r="r" b="b"/>
              <a:pathLst>
                <a:path w="51" h="50">
                  <a:moveTo>
                    <a:pt x="24" y="50"/>
                  </a:moveTo>
                  <a:lnTo>
                    <a:pt x="51" y="24"/>
                  </a:lnTo>
                  <a:lnTo>
                    <a:pt x="26" y="0"/>
                  </a:lnTo>
                  <a:lnTo>
                    <a:pt x="0" y="26"/>
                  </a:lnTo>
                  <a:lnTo>
                    <a:pt x="24" y="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4" name="Freeform 385"/>
            <p:cNvSpPr>
              <a:spLocks/>
            </p:cNvSpPr>
            <p:nvPr/>
          </p:nvSpPr>
          <p:spPr bwMode="auto">
            <a:xfrm>
              <a:off x="11055350" y="5813425"/>
              <a:ext cx="41275" cy="41275"/>
            </a:xfrm>
            <a:custGeom>
              <a:avLst/>
              <a:gdLst>
                <a:gd name="T0" fmla="*/ 0 w 26"/>
                <a:gd name="T1" fmla="*/ 26 h 26"/>
                <a:gd name="T2" fmla="*/ 26 w 26"/>
                <a:gd name="T3" fmla="*/ 0 h 26"/>
                <a:gd name="T4" fmla="*/ 26 w 26"/>
                <a:gd name="T5" fmla="*/ 0 h 26"/>
                <a:gd name="T6" fmla="*/ 0 w 26"/>
                <a:gd name="T7" fmla="*/ 26 h 26"/>
                <a:gd name="T8" fmla="*/ 0 w 26"/>
                <a:gd name="T9" fmla="*/ 26 h 26"/>
              </a:gdLst>
              <a:ahLst/>
              <a:cxnLst>
                <a:cxn ang="0">
                  <a:pos x="T0" y="T1"/>
                </a:cxn>
                <a:cxn ang="0">
                  <a:pos x="T2" y="T3"/>
                </a:cxn>
                <a:cxn ang="0">
                  <a:pos x="T4" y="T5"/>
                </a:cxn>
                <a:cxn ang="0">
                  <a:pos x="T6" y="T7"/>
                </a:cxn>
                <a:cxn ang="0">
                  <a:pos x="T8" y="T9"/>
                </a:cxn>
              </a:cxnLst>
              <a:rect l="0" t="0" r="r" b="b"/>
              <a:pathLst>
                <a:path w="26" h="26">
                  <a:moveTo>
                    <a:pt x="0" y="26"/>
                  </a:moveTo>
                  <a:lnTo>
                    <a:pt x="26" y="0"/>
                  </a:lnTo>
                  <a:lnTo>
                    <a:pt x="26" y="0"/>
                  </a:lnTo>
                  <a:lnTo>
                    <a:pt x="0" y="26"/>
                  </a:lnTo>
                  <a:lnTo>
                    <a:pt x="0" y="2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5" name="Freeform 386"/>
            <p:cNvSpPr>
              <a:spLocks/>
            </p:cNvSpPr>
            <p:nvPr/>
          </p:nvSpPr>
          <p:spPr bwMode="auto">
            <a:xfrm>
              <a:off x="11055350" y="5854700"/>
              <a:ext cx="38100" cy="41275"/>
            </a:xfrm>
            <a:custGeom>
              <a:avLst/>
              <a:gdLst>
                <a:gd name="T0" fmla="*/ 0 w 24"/>
                <a:gd name="T1" fmla="*/ 2 h 26"/>
                <a:gd name="T2" fmla="*/ 0 w 24"/>
                <a:gd name="T3" fmla="*/ 2 h 26"/>
                <a:gd name="T4" fmla="*/ 0 w 24"/>
                <a:gd name="T5" fmla="*/ 2 h 26"/>
                <a:gd name="T6" fmla="*/ 24 w 24"/>
                <a:gd name="T7" fmla="*/ 26 h 26"/>
                <a:gd name="T8" fmla="*/ 24 w 24"/>
                <a:gd name="T9" fmla="*/ 24 h 26"/>
                <a:gd name="T10" fmla="*/ 0 w 24"/>
                <a:gd name="T11" fmla="*/ 0 h 26"/>
                <a:gd name="T12" fmla="*/ 0 w 24"/>
                <a:gd name="T13" fmla="*/ 2 h 26"/>
              </a:gdLst>
              <a:ahLst/>
              <a:cxnLst>
                <a:cxn ang="0">
                  <a:pos x="T0" y="T1"/>
                </a:cxn>
                <a:cxn ang="0">
                  <a:pos x="T2" y="T3"/>
                </a:cxn>
                <a:cxn ang="0">
                  <a:pos x="T4" y="T5"/>
                </a:cxn>
                <a:cxn ang="0">
                  <a:pos x="T6" y="T7"/>
                </a:cxn>
                <a:cxn ang="0">
                  <a:pos x="T8" y="T9"/>
                </a:cxn>
                <a:cxn ang="0">
                  <a:pos x="T10" y="T11"/>
                </a:cxn>
                <a:cxn ang="0">
                  <a:pos x="T12" y="T13"/>
                </a:cxn>
              </a:cxnLst>
              <a:rect l="0" t="0" r="r" b="b"/>
              <a:pathLst>
                <a:path w="24" h="26">
                  <a:moveTo>
                    <a:pt x="0" y="2"/>
                  </a:moveTo>
                  <a:lnTo>
                    <a:pt x="0" y="2"/>
                  </a:lnTo>
                  <a:lnTo>
                    <a:pt x="0" y="2"/>
                  </a:lnTo>
                  <a:lnTo>
                    <a:pt x="24" y="26"/>
                  </a:lnTo>
                  <a:lnTo>
                    <a:pt x="24" y="24"/>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6" name="Freeform 387"/>
            <p:cNvSpPr>
              <a:spLocks/>
            </p:cNvSpPr>
            <p:nvPr/>
          </p:nvSpPr>
          <p:spPr bwMode="auto">
            <a:xfrm>
              <a:off x="11055350" y="5854700"/>
              <a:ext cx="0" cy="3175"/>
            </a:xfrm>
            <a:custGeom>
              <a:avLst/>
              <a:gdLst>
                <a:gd name="T0" fmla="*/ 0 h 2"/>
                <a:gd name="T1" fmla="*/ 2 h 2"/>
                <a:gd name="T2" fmla="*/ 2 h 2"/>
                <a:gd name="T3" fmla="*/ 0 h 2"/>
                <a:gd name="T4" fmla="*/ 0 h 2"/>
                <a:gd name="T5" fmla="*/ 0 h 2"/>
                <a:gd name="T6" fmla="*/ 0 h 2"/>
              </a:gdLst>
              <a:ahLst/>
              <a:cxnLst>
                <a:cxn ang="0">
                  <a:pos x="0" y="T0"/>
                </a:cxn>
                <a:cxn ang="0">
                  <a:pos x="0" y="T1"/>
                </a:cxn>
                <a:cxn ang="0">
                  <a:pos x="0" y="T2"/>
                </a:cxn>
                <a:cxn ang="0">
                  <a:pos x="0" y="T3"/>
                </a:cxn>
                <a:cxn ang="0">
                  <a:pos x="0" y="T4"/>
                </a:cxn>
                <a:cxn ang="0">
                  <a:pos x="0" y="T5"/>
                </a:cxn>
                <a:cxn ang="0">
                  <a:pos x="0" y="T6"/>
                </a:cxn>
              </a:cxnLst>
              <a:rect l="0" t="0" r="r" b="b"/>
              <a:pathLst>
                <a:path h="2">
                  <a:moveTo>
                    <a:pt x="0" y="0"/>
                  </a:moveTo>
                  <a:lnTo>
                    <a:pt x="0" y="2"/>
                  </a:lnTo>
                  <a:lnTo>
                    <a:pt x="0" y="2"/>
                  </a:lnTo>
                  <a:lnTo>
                    <a:pt x="0" y="0"/>
                  </a:lnTo>
                  <a:lnTo>
                    <a:pt x="0"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7" name="Rectangle 388"/>
            <p:cNvSpPr>
              <a:spLocks noChangeArrowheads="1"/>
            </p:cNvSpPr>
            <p:nvPr/>
          </p:nvSpPr>
          <p:spPr bwMode="auto">
            <a:xfrm>
              <a:off x="11055350" y="5854700"/>
              <a:ext cx="1588"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8" name="Freeform 389"/>
            <p:cNvSpPr>
              <a:spLocks/>
            </p:cNvSpPr>
            <p:nvPr/>
          </p:nvSpPr>
          <p:spPr bwMode="auto">
            <a:xfrm>
              <a:off x="11055350" y="5854700"/>
              <a:ext cx="0" cy="3175"/>
            </a:xfrm>
            <a:custGeom>
              <a:avLst/>
              <a:gdLst>
                <a:gd name="T0" fmla="*/ 0 h 2"/>
                <a:gd name="T1" fmla="*/ 0 h 2"/>
                <a:gd name="T2" fmla="*/ 2 h 2"/>
                <a:gd name="T3" fmla="*/ 0 h 2"/>
                <a:gd name="T4" fmla="*/ 0 h 2"/>
              </a:gdLst>
              <a:ahLst/>
              <a:cxnLst>
                <a:cxn ang="0">
                  <a:pos x="0" y="T0"/>
                </a:cxn>
                <a:cxn ang="0">
                  <a:pos x="0" y="T1"/>
                </a:cxn>
                <a:cxn ang="0">
                  <a:pos x="0" y="T2"/>
                </a:cxn>
                <a:cxn ang="0">
                  <a:pos x="0" y="T3"/>
                </a:cxn>
                <a:cxn ang="0">
                  <a:pos x="0" y="T4"/>
                </a:cxn>
              </a:cxnLst>
              <a:rect l="0" t="0" r="r" b="b"/>
              <a:pathLst>
                <a:path h="2">
                  <a:moveTo>
                    <a:pt x="0" y="0"/>
                  </a:moveTo>
                  <a:lnTo>
                    <a:pt x="0" y="0"/>
                  </a:lnTo>
                  <a:lnTo>
                    <a:pt x="0" y="2"/>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9" name="Freeform 390"/>
            <p:cNvSpPr>
              <a:spLocks/>
            </p:cNvSpPr>
            <p:nvPr/>
          </p:nvSpPr>
          <p:spPr bwMode="auto">
            <a:xfrm>
              <a:off x="11096625" y="5813425"/>
              <a:ext cx="42863" cy="38100"/>
            </a:xfrm>
            <a:custGeom>
              <a:avLst/>
              <a:gdLst>
                <a:gd name="T0" fmla="*/ 25 w 27"/>
                <a:gd name="T1" fmla="*/ 24 h 24"/>
                <a:gd name="T2" fmla="*/ 27 w 27"/>
                <a:gd name="T3" fmla="*/ 24 h 24"/>
                <a:gd name="T4" fmla="*/ 2 w 27"/>
                <a:gd name="T5" fmla="*/ 0 h 24"/>
                <a:gd name="T6" fmla="*/ 0 w 27"/>
                <a:gd name="T7" fmla="*/ 0 h 24"/>
                <a:gd name="T8" fmla="*/ 25 w 27"/>
                <a:gd name="T9" fmla="*/ 24 h 24"/>
              </a:gdLst>
              <a:ahLst/>
              <a:cxnLst>
                <a:cxn ang="0">
                  <a:pos x="T0" y="T1"/>
                </a:cxn>
                <a:cxn ang="0">
                  <a:pos x="T2" y="T3"/>
                </a:cxn>
                <a:cxn ang="0">
                  <a:pos x="T4" y="T5"/>
                </a:cxn>
                <a:cxn ang="0">
                  <a:pos x="T6" y="T7"/>
                </a:cxn>
                <a:cxn ang="0">
                  <a:pos x="T8" y="T9"/>
                </a:cxn>
              </a:cxnLst>
              <a:rect l="0" t="0" r="r" b="b"/>
              <a:pathLst>
                <a:path w="27" h="24">
                  <a:moveTo>
                    <a:pt x="25" y="24"/>
                  </a:moveTo>
                  <a:lnTo>
                    <a:pt x="27" y="24"/>
                  </a:lnTo>
                  <a:lnTo>
                    <a:pt x="2" y="0"/>
                  </a:lnTo>
                  <a:lnTo>
                    <a:pt x="0" y="0"/>
                  </a:lnTo>
                  <a:lnTo>
                    <a:pt x="25"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0" name="Freeform 391"/>
            <p:cNvSpPr>
              <a:spLocks/>
            </p:cNvSpPr>
            <p:nvPr/>
          </p:nvSpPr>
          <p:spPr bwMode="auto">
            <a:xfrm>
              <a:off x="11096625" y="5813425"/>
              <a:ext cx="3175" cy="0"/>
            </a:xfrm>
            <a:custGeom>
              <a:avLst/>
              <a:gdLst>
                <a:gd name="T0" fmla="*/ 0 w 2"/>
                <a:gd name="T1" fmla="*/ 0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lnTo>
                    <a:pt x="0" y="0"/>
                  </a:lnTo>
                  <a:lnTo>
                    <a:pt x="2" y="0"/>
                  </a:lnTo>
                  <a:lnTo>
                    <a:pt x="0"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1" name="Freeform 392"/>
            <p:cNvSpPr>
              <a:spLocks/>
            </p:cNvSpPr>
            <p:nvPr/>
          </p:nvSpPr>
          <p:spPr bwMode="auto">
            <a:xfrm>
              <a:off x="11093450" y="5851525"/>
              <a:ext cx="49213" cy="47625"/>
            </a:xfrm>
            <a:custGeom>
              <a:avLst/>
              <a:gdLst>
                <a:gd name="T0" fmla="*/ 27 w 31"/>
                <a:gd name="T1" fmla="*/ 0 h 30"/>
                <a:gd name="T2" fmla="*/ 0 w 31"/>
                <a:gd name="T3" fmla="*/ 26 h 30"/>
                <a:gd name="T4" fmla="*/ 4 w 31"/>
                <a:gd name="T5" fmla="*/ 30 h 30"/>
                <a:gd name="T6" fmla="*/ 31 w 31"/>
                <a:gd name="T7" fmla="*/ 2 h 30"/>
                <a:gd name="T8" fmla="*/ 31 w 31"/>
                <a:gd name="T9" fmla="*/ 2 h 30"/>
                <a:gd name="T10" fmla="*/ 29 w 31"/>
                <a:gd name="T11" fmla="*/ 2 h 30"/>
                <a:gd name="T12" fmla="*/ 27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27" y="0"/>
                  </a:moveTo>
                  <a:lnTo>
                    <a:pt x="0" y="26"/>
                  </a:lnTo>
                  <a:lnTo>
                    <a:pt x="4" y="30"/>
                  </a:lnTo>
                  <a:lnTo>
                    <a:pt x="31" y="2"/>
                  </a:lnTo>
                  <a:lnTo>
                    <a:pt x="31" y="2"/>
                  </a:lnTo>
                  <a:lnTo>
                    <a:pt x="29" y="2"/>
                  </a:lnTo>
                  <a:lnTo>
                    <a:pt x="2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2" name="Freeform 393"/>
            <p:cNvSpPr>
              <a:spLocks/>
            </p:cNvSpPr>
            <p:nvPr/>
          </p:nvSpPr>
          <p:spPr bwMode="auto">
            <a:xfrm>
              <a:off x="11093450" y="5892800"/>
              <a:ext cx="6350" cy="6350"/>
            </a:xfrm>
            <a:custGeom>
              <a:avLst/>
              <a:gdLst>
                <a:gd name="T0" fmla="*/ 0 w 4"/>
                <a:gd name="T1" fmla="*/ 2 h 4"/>
                <a:gd name="T2" fmla="*/ 2 w 4"/>
                <a:gd name="T3" fmla="*/ 4 h 4"/>
                <a:gd name="T4" fmla="*/ 4 w 4"/>
                <a:gd name="T5" fmla="*/ 4 h 4"/>
                <a:gd name="T6" fmla="*/ 0 w 4"/>
                <a:gd name="T7" fmla="*/ 0 h 4"/>
                <a:gd name="T8" fmla="*/ 0 w 4"/>
                <a:gd name="T9" fmla="*/ 2 h 4"/>
              </a:gdLst>
              <a:ahLst/>
              <a:cxnLst>
                <a:cxn ang="0">
                  <a:pos x="T0" y="T1"/>
                </a:cxn>
                <a:cxn ang="0">
                  <a:pos x="T2" y="T3"/>
                </a:cxn>
                <a:cxn ang="0">
                  <a:pos x="T4" y="T5"/>
                </a:cxn>
                <a:cxn ang="0">
                  <a:pos x="T6" y="T7"/>
                </a:cxn>
                <a:cxn ang="0">
                  <a:pos x="T8" y="T9"/>
                </a:cxn>
              </a:cxnLst>
              <a:rect l="0" t="0" r="r" b="b"/>
              <a:pathLst>
                <a:path w="4" h="4">
                  <a:moveTo>
                    <a:pt x="0" y="2"/>
                  </a:moveTo>
                  <a:lnTo>
                    <a:pt x="2" y="4"/>
                  </a:lnTo>
                  <a:lnTo>
                    <a:pt x="4" y="4"/>
                  </a:lnTo>
                  <a:lnTo>
                    <a:pt x="0" y="0"/>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3" name="Freeform 394"/>
            <p:cNvSpPr>
              <a:spLocks/>
            </p:cNvSpPr>
            <p:nvPr/>
          </p:nvSpPr>
          <p:spPr bwMode="auto">
            <a:xfrm>
              <a:off x="11136313" y="5851525"/>
              <a:ext cx="6350" cy="3175"/>
            </a:xfrm>
            <a:custGeom>
              <a:avLst/>
              <a:gdLst>
                <a:gd name="T0" fmla="*/ 2 w 4"/>
                <a:gd name="T1" fmla="*/ 2 h 2"/>
                <a:gd name="T2" fmla="*/ 4 w 4"/>
                <a:gd name="T3" fmla="*/ 2 h 2"/>
                <a:gd name="T4" fmla="*/ 2 w 4"/>
                <a:gd name="T5" fmla="*/ 0 h 2"/>
                <a:gd name="T6" fmla="*/ 0 w 4"/>
                <a:gd name="T7" fmla="*/ 0 h 2"/>
                <a:gd name="T8" fmla="*/ 2 w 4"/>
                <a:gd name="T9" fmla="*/ 2 h 2"/>
              </a:gdLst>
              <a:ahLst/>
              <a:cxnLst>
                <a:cxn ang="0">
                  <a:pos x="T0" y="T1"/>
                </a:cxn>
                <a:cxn ang="0">
                  <a:pos x="T2" y="T3"/>
                </a:cxn>
                <a:cxn ang="0">
                  <a:pos x="T4" y="T5"/>
                </a:cxn>
                <a:cxn ang="0">
                  <a:pos x="T6" y="T7"/>
                </a:cxn>
                <a:cxn ang="0">
                  <a:pos x="T8" y="T9"/>
                </a:cxn>
              </a:cxnLst>
              <a:rect l="0" t="0" r="r" b="b"/>
              <a:pathLst>
                <a:path w="4" h="2">
                  <a:moveTo>
                    <a:pt x="2" y="2"/>
                  </a:moveTo>
                  <a:lnTo>
                    <a:pt x="4" y="2"/>
                  </a:lnTo>
                  <a:lnTo>
                    <a:pt x="2" y="0"/>
                  </a:lnTo>
                  <a:lnTo>
                    <a:pt x="0" y="0"/>
                  </a:ln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4" name="Freeform 395"/>
            <p:cNvSpPr>
              <a:spLocks/>
            </p:cNvSpPr>
            <p:nvPr/>
          </p:nvSpPr>
          <p:spPr bwMode="auto">
            <a:xfrm>
              <a:off x="10972800" y="5816600"/>
              <a:ext cx="76200" cy="76200"/>
            </a:xfrm>
            <a:custGeom>
              <a:avLst/>
              <a:gdLst>
                <a:gd name="T0" fmla="*/ 26 w 48"/>
                <a:gd name="T1" fmla="*/ 0 h 48"/>
                <a:gd name="T2" fmla="*/ 0 w 48"/>
                <a:gd name="T3" fmla="*/ 26 h 48"/>
                <a:gd name="T4" fmla="*/ 22 w 48"/>
                <a:gd name="T5" fmla="*/ 48 h 48"/>
                <a:gd name="T6" fmla="*/ 48 w 48"/>
                <a:gd name="T7" fmla="*/ 22 h 48"/>
                <a:gd name="T8" fmla="*/ 26 w 48"/>
                <a:gd name="T9" fmla="*/ 0 h 48"/>
              </a:gdLst>
              <a:ahLst/>
              <a:cxnLst>
                <a:cxn ang="0">
                  <a:pos x="T0" y="T1"/>
                </a:cxn>
                <a:cxn ang="0">
                  <a:pos x="T2" y="T3"/>
                </a:cxn>
                <a:cxn ang="0">
                  <a:pos x="T4" y="T5"/>
                </a:cxn>
                <a:cxn ang="0">
                  <a:pos x="T6" y="T7"/>
                </a:cxn>
                <a:cxn ang="0">
                  <a:pos x="T8" y="T9"/>
                </a:cxn>
              </a:cxnLst>
              <a:rect l="0" t="0" r="r" b="b"/>
              <a:pathLst>
                <a:path w="48" h="48">
                  <a:moveTo>
                    <a:pt x="26" y="0"/>
                  </a:moveTo>
                  <a:lnTo>
                    <a:pt x="0" y="26"/>
                  </a:lnTo>
                  <a:lnTo>
                    <a:pt x="22" y="48"/>
                  </a:lnTo>
                  <a:lnTo>
                    <a:pt x="48" y="22"/>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5" name="Freeform 396"/>
            <p:cNvSpPr>
              <a:spLocks/>
            </p:cNvSpPr>
            <p:nvPr/>
          </p:nvSpPr>
          <p:spPr bwMode="auto">
            <a:xfrm>
              <a:off x="11007725" y="5851525"/>
              <a:ext cx="44450" cy="47625"/>
            </a:xfrm>
            <a:custGeom>
              <a:avLst/>
              <a:gdLst>
                <a:gd name="T0" fmla="*/ 26 w 28"/>
                <a:gd name="T1" fmla="*/ 0 h 30"/>
                <a:gd name="T2" fmla="*/ 26 w 28"/>
                <a:gd name="T3" fmla="*/ 0 h 30"/>
                <a:gd name="T4" fmla="*/ 26 w 28"/>
                <a:gd name="T5" fmla="*/ 0 h 30"/>
                <a:gd name="T6" fmla="*/ 0 w 28"/>
                <a:gd name="T7" fmla="*/ 26 h 30"/>
                <a:gd name="T8" fmla="*/ 2 w 28"/>
                <a:gd name="T9" fmla="*/ 30 h 30"/>
                <a:gd name="T10" fmla="*/ 28 w 28"/>
                <a:gd name="T11" fmla="*/ 4 h 30"/>
                <a:gd name="T12" fmla="*/ 26 w 28"/>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28" h="30">
                  <a:moveTo>
                    <a:pt x="26" y="0"/>
                  </a:moveTo>
                  <a:lnTo>
                    <a:pt x="26" y="0"/>
                  </a:lnTo>
                  <a:lnTo>
                    <a:pt x="26" y="0"/>
                  </a:lnTo>
                  <a:lnTo>
                    <a:pt x="0" y="26"/>
                  </a:lnTo>
                  <a:lnTo>
                    <a:pt x="2" y="30"/>
                  </a:lnTo>
                  <a:lnTo>
                    <a:pt x="28" y="4"/>
                  </a:lnTo>
                  <a:lnTo>
                    <a:pt x="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6" name="Freeform 397"/>
            <p:cNvSpPr>
              <a:spLocks/>
            </p:cNvSpPr>
            <p:nvPr/>
          </p:nvSpPr>
          <p:spPr bwMode="auto">
            <a:xfrm>
              <a:off x="11049000" y="5851525"/>
              <a:ext cx="6350" cy="6350"/>
            </a:xfrm>
            <a:custGeom>
              <a:avLst/>
              <a:gdLst>
                <a:gd name="T0" fmla="*/ 0 w 4"/>
                <a:gd name="T1" fmla="*/ 0 h 4"/>
                <a:gd name="T2" fmla="*/ 0 w 4"/>
                <a:gd name="T3" fmla="*/ 0 h 4"/>
                <a:gd name="T4" fmla="*/ 2 w 4"/>
                <a:gd name="T5" fmla="*/ 4 h 4"/>
                <a:gd name="T6" fmla="*/ 4 w 4"/>
                <a:gd name="T7" fmla="*/ 2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lnTo>
                    <a:pt x="0" y="0"/>
                  </a:lnTo>
                  <a:lnTo>
                    <a:pt x="2" y="4"/>
                  </a:lnTo>
                  <a:lnTo>
                    <a:pt x="4" y="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7" name="Freeform 398"/>
            <p:cNvSpPr>
              <a:spLocks/>
            </p:cNvSpPr>
            <p:nvPr/>
          </p:nvSpPr>
          <p:spPr bwMode="auto">
            <a:xfrm>
              <a:off x="10969625" y="5857875"/>
              <a:ext cx="38100" cy="34925"/>
            </a:xfrm>
            <a:custGeom>
              <a:avLst/>
              <a:gdLst>
                <a:gd name="T0" fmla="*/ 2 w 24"/>
                <a:gd name="T1" fmla="*/ 0 h 22"/>
                <a:gd name="T2" fmla="*/ 0 w 24"/>
                <a:gd name="T3" fmla="*/ 0 h 22"/>
                <a:gd name="T4" fmla="*/ 24 w 24"/>
                <a:gd name="T5" fmla="*/ 22 h 22"/>
                <a:gd name="T6" fmla="*/ 24 w 24"/>
                <a:gd name="T7" fmla="*/ 22 h 22"/>
                <a:gd name="T8" fmla="*/ 2 w 24"/>
                <a:gd name="T9" fmla="*/ 0 h 22"/>
              </a:gdLst>
              <a:ahLst/>
              <a:cxnLst>
                <a:cxn ang="0">
                  <a:pos x="T0" y="T1"/>
                </a:cxn>
                <a:cxn ang="0">
                  <a:pos x="T2" y="T3"/>
                </a:cxn>
                <a:cxn ang="0">
                  <a:pos x="T4" y="T5"/>
                </a:cxn>
                <a:cxn ang="0">
                  <a:pos x="T6" y="T7"/>
                </a:cxn>
                <a:cxn ang="0">
                  <a:pos x="T8" y="T9"/>
                </a:cxn>
              </a:cxnLst>
              <a:rect l="0" t="0" r="r" b="b"/>
              <a:pathLst>
                <a:path w="24" h="22">
                  <a:moveTo>
                    <a:pt x="2" y="0"/>
                  </a:moveTo>
                  <a:lnTo>
                    <a:pt x="0" y="0"/>
                  </a:lnTo>
                  <a:lnTo>
                    <a:pt x="24" y="22"/>
                  </a:lnTo>
                  <a:lnTo>
                    <a:pt x="24" y="22"/>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8" name="Freeform 399"/>
            <p:cNvSpPr>
              <a:spLocks/>
            </p:cNvSpPr>
            <p:nvPr/>
          </p:nvSpPr>
          <p:spPr bwMode="auto">
            <a:xfrm>
              <a:off x="11007725" y="5892800"/>
              <a:ext cx="3175" cy="6350"/>
            </a:xfrm>
            <a:custGeom>
              <a:avLst/>
              <a:gdLst>
                <a:gd name="T0" fmla="*/ 2 w 2"/>
                <a:gd name="T1" fmla="*/ 4 h 4"/>
                <a:gd name="T2" fmla="*/ 0 w 2"/>
                <a:gd name="T3" fmla="*/ 0 h 4"/>
                <a:gd name="T4" fmla="*/ 0 w 2"/>
                <a:gd name="T5" fmla="*/ 0 h 4"/>
                <a:gd name="T6" fmla="*/ 2 w 2"/>
                <a:gd name="T7" fmla="*/ 4 h 4"/>
                <a:gd name="T8" fmla="*/ 2 w 2"/>
                <a:gd name="T9" fmla="*/ 4 h 4"/>
              </a:gdLst>
              <a:ahLst/>
              <a:cxnLst>
                <a:cxn ang="0">
                  <a:pos x="T0" y="T1"/>
                </a:cxn>
                <a:cxn ang="0">
                  <a:pos x="T2" y="T3"/>
                </a:cxn>
                <a:cxn ang="0">
                  <a:pos x="T4" y="T5"/>
                </a:cxn>
                <a:cxn ang="0">
                  <a:pos x="T6" y="T7"/>
                </a:cxn>
                <a:cxn ang="0">
                  <a:pos x="T8" y="T9"/>
                </a:cxn>
              </a:cxnLst>
              <a:rect l="0" t="0" r="r" b="b"/>
              <a:pathLst>
                <a:path w="2" h="4">
                  <a:moveTo>
                    <a:pt x="2" y="4"/>
                  </a:moveTo>
                  <a:lnTo>
                    <a:pt x="0" y="0"/>
                  </a:lnTo>
                  <a:lnTo>
                    <a:pt x="0" y="0"/>
                  </a:lnTo>
                  <a:lnTo>
                    <a:pt x="2" y="4"/>
                  </a:lnTo>
                  <a:lnTo>
                    <a:pt x="2"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9" name="Freeform 400"/>
            <p:cNvSpPr>
              <a:spLocks/>
            </p:cNvSpPr>
            <p:nvPr/>
          </p:nvSpPr>
          <p:spPr bwMode="auto">
            <a:xfrm>
              <a:off x="10969625" y="5813425"/>
              <a:ext cx="44450" cy="44450"/>
            </a:xfrm>
            <a:custGeom>
              <a:avLst/>
              <a:gdLst>
                <a:gd name="T0" fmla="*/ 28 w 28"/>
                <a:gd name="T1" fmla="*/ 2 h 28"/>
                <a:gd name="T2" fmla="*/ 26 w 28"/>
                <a:gd name="T3" fmla="*/ 0 h 28"/>
                <a:gd name="T4" fmla="*/ 0 w 28"/>
                <a:gd name="T5" fmla="*/ 26 h 28"/>
                <a:gd name="T6" fmla="*/ 2 w 28"/>
                <a:gd name="T7" fmla="*/ 28 h 28"/>
                <a:gd name="T8" fmla="*/ 28 w 28"/>
                <a:gd name="T9" fmla="*/ 2 h 28"/>
              </a:gdLst>
              <a:ahLst/>
              <a:cxnLst>
                <a:cxn ang="0">
                  <a:pos x="T0" y="T1"/>
                </a:cxn>
                <a:cxn ang="0">
                  <a:pos x="T2" y="T3"/>
                </a:cxn>
                <a:cxn ang="0">
                  <a:pos x="T4" y="T5"/>
                </a:cxn>
                <a:cxn ang="0">
                  <a:pos x="T6" y="T7"/>
                </a:cxn>
                <a:cxn ang="0">
                  <a:pos x="T8" y="T9"/>
                </a:cxn>
              </a:cxnLst>
              <a:rect l="0" t="0" r="r" b="b"/>
              <a:pathLst>
                <a:path w="28" h="28">
                  <a:moveTo>
                    <a:pt x="28" y="2"/>
                  </a:moveTo>
                  <a:lnTo>
                    <a:pt x="26" y="0"/>
                  </a:lnTo>
                  <a:lnTo>
                    <a:pt x="0" y="26"/>
                  </a:lnTo>
                  <a:lnTo>
                    <a:pt x="2" y="28"/>
                  </a:lnTo>
                  <a:lnTo>
                    <a:pt x="28"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0" name="Freeform 401"/>
            <p:cNvSpPr>
              <a:spLocks/>
            </p:cNvSpPr>
            <p:nvPr/>
          </p:nvSpPr>
          <p:spPr bwMode="auto">
            <a:xfrm>
              <a:off x="10966450" y="5854700"/>
              <a:ext cx="6350" cy="3175"/>
            </a:xfrm>
            <a:custGeom>
              <a:avLst/>
              <a:gdLst>
                <a:gd name="T0" fmla="*/ 2 w 4"/>
                <a:gd name="T1" fmla="*/ 0 h 2"/>
                <a:gd name="T2" fmla="*/ 0 w 4"/>
                <a:gd name="T3" fmla="*/ 0 h 2"/>
                <a:gd name="T4" fmla="*/ 2 w 4"/>
                <a:gd name="T5" fmla="*/ 2 h 2"/>
                <a:gd name="T6" fmla="*/ 4 w 4"/>
                <a:gd name="T7" fmla="*/ 2 h 2"/>
                <a:gd name="T8" fmla="*/ 2 w 4"/>
                <a:gd name="T9" fmla="*/ 0 h 2"/>
              </a:gdLst>
              <a:ahLst/>
              <a:cxnLst>
                <a:cxn ang="0">
                  <a:pos x="T0" y="T1"/>
                </a:cxn>
                <a:cxn ang="0">
                  <a:pos x="T2" y="T3"/>
                </a:cxn>
                <a:cxn ang="0">
                  <a:pos x="T4" y="T5"/>
                </a:cxn>
                <a:cxn ang="0">
                  <a:pos x="T6" y="T7"/>
                </a:cxn>
                <a:cxn ang="0">
                  <a:pos x="T8" y="T9"/>
                </a:cxn>
              </a:cxnLst>
              <a:rect l="0" t="0" r="r" b="b"/>
              <a:pathLst>
                <a:path w="4" h="2">
                  <a:moveTo>
                    <a:pt x="2" y="0"/>
                  </a:moveTo>
                  <a:lnTo>
                    <a:pt x="0" y="0"/>
                  </a:lnTo>
                  <a:lnTo>
                    <a:pt x="2" y="2"/>
                  </a:lnTo>
                  <a:lnTo>
                    <a:pt x="4" y="2"/>
                  </a:lnTo>
                  <a:lnTo>
                    <a:pt x="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1" name="Freeform 402"/>
            <p:cNvSpPr>
              <a:spLocks/>
            </p:cNvSpPr>
            <p:nvPr/>
          </p:nvSpPr>
          <p:spPr bwMode="auto">
            <a:xfrm>
              <a:off x="11014075" y="5857875"/>
              <a:ext cx="79375" cy="79375"/>
            </a:xfrm>
            <a:custGeom>
              <a:avLst/>
              <a:gdLst>
                <a:gd name="T0" fmla="*/ 0 w 50"/>
                <a:gd name="T1" fmla="*/ 26 h 50"/>
                <a:gd name="T2" fmla="*/ 24 w 50"/>
                <a:gd name="T3" fmla="*/ 50 h 50"/>
                <a:gd name="T4" fmla="*/ 48 w 50"/>
                <a:gd name="T5" fmla="*/ 24 h 50"/>
                <a:gd name="T6" fmla="*/ 50 w 50"/>
                <a:gd name="T7" fmla="*/ 24 h 50"/>
                <a:gd name="T8" fmla="*/ 24 w 50"/>
                <a:gd name="T9" fmla="*/ 0 h 50"/>
                <a:gd name="T10" fmla="*/ 0 w 50"/>
                <a:gd name="T11" fmla="*/ 26 h 50"/>
              </a:gdLst>
              <a:ahLst/>
              <a:cxnLst>
                <a:cxn ang="0">
                  <a:pos x="T0" y="T1"/>
                </a:cxn>
                <a:cxn ang="0">
                  <a:pos x="T2" y="T3"/>
                </a:cxn>
                <a:cxn ang="0">
                  <a:pos x="T4" y="T5"/>
                </a:cxn>
                <a:cxn ang="0">
                  <a:pos x="T6" y="T7"/>
                </a:cxn>
                <a:cxn ang="0">
                  <a:pos x="T8" y="T9"/>
                </a:cxn>
                <a:cxn ang="0">
                  <a:pos x="T10" y="T11"/>
                </a:cxn>
              </a:cxnLst>
              <a:rect l="0" t="0" r="r" b="b"/>
              <a:pathLst>
                <a:path w="50" h="50">
                  <a:moveTo>
                    <a:pt x="0" y="26"/>
                  </a:moveTo>
                  <a:lnTo>
                    <a:pt x="24" y="50"/>
                  </a:lnTo>
                  <a:lnTo>
                    <a:pt x="48" y="24"/>
                  </a:lnTo>
                  <a:lnTo>
                    <a:pt x="50" y="24"/>
                  </a:lnTo>
                  <a:lnTo>
                    <a:pt x="24" y="0"/>
                  </a:lnTo>
                  <a:lnTo>
                    <a:pt x="0" y="26"/>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2" name="Freeform 403"/>
            <p:cNvSpPr>
              <a:spLocks/>
            </p:cNvSpPr>
            <p:nvPr/>
          </p:nvSpPr>
          <p:spPr bwMode="auto">
            <a:xfrm>
              <a:off x="11052175" y="5857875"/>
              <a:ext cx="41275" cy="38100"/>
            </a:xfrm>
            <a:custGeom>
              <a:avLst/>
              <a:gdLst>
                <a:gd name="T0" fmla="*/ 26 w 26"/>
                <a:gd name="T1" fmla="*/ 24 h 24"/>
                <a:gd name="T2" fmla="*/ 2 w 26"/>
                <a:gd name="T3" fmla="*/ 0 h 24"/>
                <a:gd name="T4" fmla="*/ 0 w 26"/>
                <a:gd name="T5" fmla="*/ 0 h 24"/>
                <a:gd name="T6" fmla="*/ 26 w 26"/>
                <a:gd name="T7" fmla="*/ 24 h 24"/>
                <a:gd name="T8" fmla="*/ 26 w 26"/>
                <a:gd name="T9" fmla="*/ 24 h 24"/>
                <a:gd name="T10" fmla="*/ 26 w 26"/>
                <a:gd name="T11" fmla="*/ 24 h 24"/>
              </a:gdLst>
              <a:ahLst/>
              <a:cxnLst>
                <a:cxn ang="0">
                  <a:pos x="T0" y="T1"/>
                </a:cxn>
                <a:cxn ang="0">
                  <a:pos x="T2" y="T3"/>
                </a:cxn>
                <a:cxn ang="0">
                  <a:pos x="T4" y="T5"/>
                </a:cxn>
                <a:cxn ang="0">
                  <a:pos x="T6" y="T7"/>
                </a:cxn>
                <a:cxn ang="0">
                  <a:pos x="T8" y="T9"/>
                </a:cxn>
                <a:cxn ang="0">
                  <a:pos x="T10" y="T11"/>
                </a:cxn>
              </a:cxnLst>
              <a:rect l="0" t="0" r="r" b="b"/>
              <a:pathLst>
                <a:path w="26" h="24">
                  <a:moveTo>
                    <a:pt x="26" y="24"/>
                  </a:moveTo>
                  <a:lnTo>
                    <a:pt x="2" y="0"/>
                  </a:lnTo>
                  <a:lnTo>
                    <a:pt x="0" y="0"/>
                  </a:lnTo>
                  <a:lnTo>
                    <a:pt x="26" y="24"/>
                  </a:lnTo>
                  <a:lnTo>
                    <a:pt x="26" y="24"/>
                  </a:lnTo>
                  <a:lnTo>
                    <a:pt x="26" y="24"/>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3" name="Freeform 404"/>
            <p:cNvSpPr>
              <a:spLocks/>
            </p:cNvSpPr>
            <p:nvPr/>
          </p:nvSpPr>
          <p:spPr bwMode="auto">
            <a:xfrm>
              <a:off x="11010900" y="5857875"/>
              <a:ext cx="41275" cy="41275"/>
            </a:xfrm>
            <a:custGeom>
              <a:avLst/>
              <a:gdLst>
                <a:gd name="T0" fmla="*/ 26 w 26"/>
                <a:gd name="T1" fmla="*/ 0 h 26"/>
                <a:gd name="T2" fmla="*/ 0 w 26"/>
                <a:gd name="T3" fmla="*/ 26 h 26"/>
                <a:gd name="T4" fmla="*/ 2 w 26"/>
                <a:gd name="T5" fmla="*/ 26 h 26"/>
                <a:gd name="T6" fmla="*/ 2 w 26"/>
                <a:gd name="T7" fmla="*/ 26 h 26"/>
                <a:gd name="T8" fmla="*/ 26 w 26"/>
                <a:gd name="T9" fmla="*/ 0 h 26"/>
                <a:gd name="T10" fmla="*/ 26 w 26"/>
                <a:gd name="T11" fmla="*/ 0 h 26"/>
              </a:gdLst>
              <a:ahLst/>
              <a:cxnLst>
                <a:cxn ang="0">
                  <a:pos x="T0" y="T1"/>
                </a:cxn>
                <a:cxn ang="0">
                  <a:pos x="T2" y="T3"/>
                </a:cxn>
                <a:cxn ang="0">
                  <a:pos x="T4" y="T5"/>
                </a:cxn>
                <a:cxn ang="0">
                  <a:pos x="T6" y="T7"/>
                </a:cxn>
                <a:cxn ang="0">
                  <a:pos x="T8" y="T9"/>
                </a:cxn>
                <a:cxn ang="0">
                  <a:pos x="T10" y="T11"/>
                </a:cxn>
              </a:cxnLst>
              <a:rect l="0" t="0" r="r" b="b"/>
              <a:pathLst>
                <a:path w="26" h="26">
                  <a:moveTo>
                    <a:pt x="26" y="0"/>
                  </a:moveTo>
                  <a:lnTo>
                    <a:pt x="0" y="26"/>
                  </a:lnTo>
                  <a:lnTo>
                    <a:pt x="2" y="26"/>
                  </a:lnTo>
                  <a:lnTo>
                    <a:pt x="2" y="26"/>
                  </a:lnTo>
                  <a:lnTo>
                    <a:pt x="26" y="0"/>
                  </a:lnTo>
                  <a:lnTo>
                    <a:pt x="26"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4" name="Freeform 405"/>
            <p:cNvSpPr>
              <a:spLocks/>
            </p:cNvSpPr>
            <p:nvPr/>
          </p:nvSpPr>
          <p:spPr bwMode="auto">
            <a:xfrm>
              <a:off x="11052175" y="5854700"/>
              <a:ext cx="3175" cy="3175"/>
            </a:xfrm>
            <a:custGeom>
              <a:avLst/>
              <a:gdLst>
                <a:gd name="T0" fmla="*/ 0 w 2"/>
                <a:gd name="T1" fmla="*/ 2 h 2"/>
                <a:gd name="T2" fmla="*/ 0 w 2"/>
                <a:gd name="T3" fmla="*/ 2 h 2"/>
                <a:gd name="T4" fmla="*/ 2 w 2"/>
                <a:gd name="T5" fmla="*/ 2 h 2"/>
                <a:gd name="T6" fmla="*/ 2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lnTo>
                    <a:pt x="0" y="2"/>
                  </a:lnTo>
                  <a:lnTo>
                    <a:pt x="2" y="2"/>
                  </a:lnTo>
                  <a:lnTo>
                    <a:pt x="2" y="0"/>
                  </a:lnTo>
                  <a:lnTo>
                    <a:pt x="0"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5" name="Freeform 406"/>
            <p:cNvSpPr>
              <a:spLocks/>
            </p:cNvSpPr>
            <p:nvPr/>
          </p:nvSpPr>
          <p:spPr bwMode="auto">
            <a:xfrm>
              <a:off x="11010900" y="5899150"/>
              <a:ext cx="3175" cy="0"/>
            </a:xfrm>
            <a:custGeom>
              <a:avLst/>
              <a:gdLst>
                <a:gd name="T0" fmla="*/ 0 w 2"/>
                <a:gd name="T1" fmla="*/ 0 w 2"/>
                <a:gd name="T2" fmla="*/ 2 w 2"/>
                <a:gd name="T3" fmla="*/ 0 w 2"/>
                <a:gd name="T4" fmla="*/ 0 w 2"/>
              </a:gdLst>
              <a:ahLst/>
              <a:cxnLst>
                <a:cxn ang="0">
                  <a:pos x="T0" y="0"/>
                </a:cxn>
                <a:cxn ang="0">
                  <a:pos x="T1" y="0"/>
                </a:cxn>
                <a:cxn ang="0">
                  <a:pos x="T2" y="0"/>
                </a:cxn>
                <a:cxn ang="0">
                  <a:pos x="T3" y="0"/>
                </a:cxn>
                <a:cxn ang="0">
                  <a:pos x="T4" y="0"/>
                </a:cxn>
              </a:cxnLst>
              <a:rect l="0" t="0" r="r" b="b"/>
              <a:pathLst>
                <a:path w="2">
                  <a:moveTo>
                    <a:pt x="0" y="0"/>
                  </a:moveTo>
                  <a:lnTo>
                    <a:pt x="0" y="0"/>
                  </a:lnTo>
                  <a:lnTo>
                    <a:pt x="2" y="0"/>
                  </a:lnTo>
                  <a:lnTo>
                    <a:pt x="0" y="0"/>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6" name="Freeform 407"/>
            <p:cNvSpPr>
              <a:spLocks/>
            </p:cNvSpPr>
            <p:nvPr/>
          </p:nvSpPr>
          <p:spPr bwMode="auto">
            <a:xfrm>
              <a:off x="11010900" y="5899150"/>
              <a:ext cx="41275" cy="38100"/>
            </a:xfrm>
            <a:custGeom>
              <a:avLst/>
              <a:gdLst>
                <a:gd name="T0" fmla="*/ 2 w 26"/>
                <a:gd name="T1" fmla="*/ 0 h 24"/>
                <a:gd name="T2" fmla="*/ 0 w 26"/>
                <a:gd name="T3" fmla="*/ 0 h 24"/>
                <a:gd name="T4" fmla="*/ 24 w 26"/>
                <a:gd name="T5" fmla="*/ 24 h 24"/>
                <a:gd name="T6" fmla="*/ 26 w 26"/>
                <a:gd name="T7" fmla="*/ 24 h 24"/>
                <a:gd name="T8" fmla="*/ 2 w 26"/>
                <a:gd name="T9" fmla="*/ 0 h 24"/>
              </a:gdLst>
              <a:ahLst/>
              <a:cxnLst>
                <a:cxn ang="0">
                  <a:pos x="T0" y="T1"/>
                </a:cxn>
                <a:cxn ang="0">
                  <a:pos x="T2" y="T3"/>
                </a:cxn>
                <a:cxn ang="0">
                  <a:pos x="T4" y="T5"/>
                </a:cxn>
                <a:cxn ang="0">
                  <a:pos x="T6" y="T7"/>
                </a:cxn>
                <a:cxn ang="0">
                  <a:pos x="T8" y="T9"/>
                </a:cxn>
              </a:cxnLst>
              <a:rect l="0" t="0" r="r" b="b"/>
              <a:pathLst>
                <a:path w="26" h="24">
                  <a:moveTo>
                    <a:pt x="2" y="0"/>
                  </a:moveTo>
                  <a:lnTo>
                    <a:pt x="0" y="0"/>
                  </a:lnTo>
                  <a:lnTo>
                    <a:pt x="24" y="24"/>
                  </a:lnTo>
                  <a:lnTo>
                    <a:pt x="26" y="24"/>
                  </a:lnTo>
                  <a:lnTo>
                    <a:pt x="2"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7" name="Rectangle 408"/>
            <p:cNvSpPr>
              <a:spLocks noChangeArrowheads="1"/>
            </p:cNvSpPr>
            <p:nvPr/>
          </p:nvSpPr>
          <p:spPr bwMode="auto">
            <a:xfrm>
              <a:off x="11010900" y="5899150"/>
              <a:ext cx="3175" cy="1588"/>
            </a:xfrm>
            <a:prstGeom prst="rect">
              <a:avLst/>
            </a:prstGeom>
            <a:solidFill>
              <a:srgbClr val="2B3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8" name="Freeform 409"/>
            <p:cNvSpPr>
              <a:spLocks/>
            </p:cNvSpPr>
            <p:nvPr/>
          </p:nvSpPr>
          <p:spPr bwMode="auto">
            <a:xfrm>
              <a:off x="11010900" y="5899150"/>
              <a:ext cx="3175"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19" name="Freeform 410"/>
            <p:cNvSpPr>
              <a:spLocks/>
            </p:cNvSpPr>
            <p:nvPr/>
          </p:nvSpPr>
          <p:spPr bwMode="auto">
            <a:xfrm>
              <a:off x="11093450" y="5895975"/>
              <a:ext cx="3175" cy="3175"/>
            </a:xfrm>
            <a:custGeom>
              <a:avLst/>
              <a:gdLst>
                <a:gd name="T0" fmla="*/ 0 w 2"/>
                <a:gd name="T1" fmla="*/ 0 h 2"/>
                <a:gd name="T2" fmla="*/ 0 w 2"/>
                <a:gd name="T3" fmla="*/ 0 h 2"/>
                <a:gd name="T4" fmla="*/ 2 w 2"/>
                <a:gd name="T5" fmla="*/ 2 h 2"/>
                <a:gd name="T6" fmla="*/ 2 w 2"/>
                <a:gd name="T7" fmla="*/ 2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0" y="0"/>
                  </a:lnTo>
                  <a:lnTo>
                    <a:pt x="2" y="2"/>
                  </a:lnTo>
                  <a:lnTo>
                    <a:pt x="2" y="2"/>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0" name="Freeform 411"/>
            <p:cNvSpPr>
              <a:spLocks/>
            </p:cNvSpPr>
            <p:nvPr/>
          </p:nvSpPr>
          <p:spPr bwMode="auto">
            <a:xfrm>
              <a:off x="11052175" y="5895975"/>
              <a:ext cx="44450" cy="44450"/>
            </a:xfrm>
            <a:custGeom>
              <a:avLst/>
              <a:gdLst>
                <a:gd name="T0" fmla="*/ 0 w 28"/>
                <a:gd name="T1" fmla="*/ 26 h 28"/>
                <a:gd name="T2" fmla="*/ 2 w 28"/>
                <a:gd name="T3" fmla="*/ 28 h 28"/>
                <a:gd name="T4" fmla="*/ 28 w 28"/>
                <a:gd name="T5" fmla="*/ 4 h 28"/>
                <a:gd name="T6" fmla="*/ 24 w 28"/>
                <a:gd name="T7" fmla="*/ 0 h 28"/>
                <a:gd name="T8" fmla="*/ 0 w 28"/>
                <a:gd name="T9" fmla="*/ 26 h 28"/>
              </a:gdLst>
              <a:ahLst/>
              <a:cxnLst>
                <a:cxn ang="0">
                  <a:pos x="T0" y="T1"/>
                </a:cxn>
                <a:cxn ang="0">
                  <a:pos x="T2" y="T3"/>
                </a:cxn>
                <a:cxn ang="0">
                  <a:pos x="T4" y="T5"/>
                </a:cxn>
                <a:cxn ang="0">
                  <a:pos x="T6" y="T7"/>
                </a:cxn>
                <a:cxn ang="0">
                  <a:pos x="T8" y="T9"/>
                </a:cxn>
              </a:cxnLst>
              <a:rect l="0" t="0" r="r" b="b"/>
              <a:pathLst>
                <a:path w="28" h="28">
                  <a:moveTo>
                    <a:pt x="0" y="26"/>
                  </a:moveTo>
                  <a:lnTo>
                    <a:pt x="2" y="28"/>
                  </a:lnTo>
                  <a:lnTo>
                    <a:pt x="28" y="4"/>
                  </a:lnTo>
                  <a:lnTo>
                    <a:pt x="24" y="0"/>
                  </a:lnTo>
                  <a:lnTo>
                    <a:pt x="0" y="26"/>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1" name="Freeform 412"/>
            <p:cNvSpPr>
              <a:spLocks/>
            </p:cNvSpPr>
            <p:nvPr/>
          </p:nvSpPr>
          <p:spPr bwMode="auto">
            <a:xfrm>
              <a:off x="11049000" y="5937250"/>
              <a:ext cx="6350" cy="6350"/>
            </a:xfrm>
            <a:custGeom>
              <a:avLst/>
              <a:gdLst>
                <a:gd name="T0" fmla="*/ 0 w 4"/>
                <a:gd name="T1" fmla="*/ 0 h 4"/>
                <a:gd name="T2" fmla="*/ 4 w 4"/>
                <a:gd name="T3" fmla="*/ 4 h 4"/>
                <a:gd name="T4" fmla="*/ 4 w 4"/>
                <a:gd name="T5" fmla="*/ 2 h 4"/>
                <a:gd name="T6" fmla="*/ 2 w 4"/>
                <a:gd name="T7" fmla="*/ 0 h 4"/>
                <a:gd name="T8" fmla="*/ 0 w 4"/>
                <a:gd name="T9" fmla="*/ 0 h 4"/>
              </a:gdLst>
              <a:ahLst/>
              <a:cxnLst>
                <a:cxn ang="0">
                  <a:pos x="T0" y="T1"/>
                </a:cxn>
                <a:cxn ang="0">
                  <a:pos x="T2" y="T3"/>
                </a:cxn>
                <a:cxn ang="0">
                  <a:pos x="T4" y="T5"/>
                </a:cxn>
                <a:cxn ang="0">
                  <a:pos x="T6" y="T7"/>
                </a:cxn>
                <a:cxn ang="0">
                  <a:pos x="T8" y="T9"/>
                </a:cxn>
              </a:cxnLst>
              <a:rect l="0" t="0" r="r" b="b"/>
              <a:pathLst>
                <a:path w="4" h="4">
                  <a:moveTo>
                    <a:pt x="0" y="0"/>
                  </a:moveTo>
                  <a:lnTo>
                    <a:pt x="4" y="4"/>
                  </a:lnTo>
                  <a:lnTo>
                    <a:pt x="4" y="2"/>
                  </a:lnTo>
                  <a:lnTo>
                    <a:pt x="2" y="0"/>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2" name="Freeform 413"/>
            <p:cNvSpPr>
              <a:spLocks/>
            </p:cNvSpPr>
            <p:nvPr/>
          </p:nvSpPr>
          <p:spPr bwMode="auto">
            <a:xfrm>
              <a:off x="11090275" y="5895975"/>
              <a:ext cx="6350" cy="6350"/>
            </a:xfrm>
            <a:custGeom>
              <a:avLst/>
              <a:gdLst>
                <a:gd name="T0" fmla="*/ 2 w 4"/>
                <a:gd name="T1" fmla="*/ 0 h 4"/>
                <a:gd name="T2" fmla="*/ 0 w 4"/>
                <a:gd name="T3" fmla="*/ 0 h 4"/>
                <a:gd name="T4" fmla="*/ 4 w 4"/>
                <a:gd name="T5" fmla="*/ 4 h 4"/>
                <a:gd name="T6" fmla="*/ 4 w 4"/>
                <a:gd name="T7" fmla="*/ 2 h 4"/>
                <a:gd name="T8" fmla="*/ 2 w 4"/>
                <a:gd name="T9" fmla="*/ 0 h 4"/>
              </a:gdLst>
              <a:ahLst/>
              <a:cxnLst>
                <a:cxn ang="0">
                  <a:pos x="T0" y="T1"/>
                </a:cxn>
                <a:cxn ang="0">
                  <a:pos x="T2" y="T3"/>
                </a:cxn>
                <a:cxn ang="0">
                  <a:pos x="T4" y="T5"/>
                </a:cxn>
                <a:cxn ang="0">
                  <a:pos x="T6" y="T7"/>
                </a:cxn>
                <a:cxn ang="0">
                  <a:pos x="T8" y="T9"/>
                </a:cxn>
              </a:cxnLst>
              <a:rect l="0" t="0" r="r" b="b"/>
              <a:pathLst>
                <a:path w="4" h="4">
                  <a:moveTo>
                    <a:pt x="2" y="0"/>
                  </a:moveTo>
                  <a:lnTo>
                    <a:pt x="0" y="0"/>
                  </a:lnTo>
                  <a:lnTo>
                    <a:pt x="4" y="4"/>
                  </a:lnTo>
                  <a:lnTo>
                    <a:pt x="4" y="2"/>
                  </a:lnTo>
                  <a:lnTo>
                    <a:pt x="2"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3" name="Freeform 414"/>
            <p:cNvSpPr>
              <a:spLocks/>
            </p:cNvSpPr>
            <p:nvPr/>
          </p:nvSpPr>
          <p:spPr bwMode="auto">
            <a:xfrm>
              <a:off x="11093450" y="5895975"/>
              <a:ext cx="3175" cy="3175"/>
            </a:xfrm>
            <a:custGeom>
              <a:avLst/>
              <a:gdLst>
                <a:gd name="T0" fmla="*/ 0 w 2"/>
                <a:gd name="T1" fmla="*/ 0 h 2"/>
                <a:gd name="T2" fmla="*/ 2 w 2"/>
                <a:gd name="T3" fmla="*/ 2 h 2"/>
                <a:gd name="T4" fmla="*/ 2 w 2"/>
                <a:gd name="T5" fmla="*/ 2 h 2"/>
                <a:gd name="T6" fmla="*/ 0 w 2"/>
                <a:gd name="T7" fmla="*/ 0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lnTo>
                    <a:pt x="2" y="2"/>
                  </a:lnTo>
                  <a:lnTo>
                    <a:pt x="2" y="2"/>
                  </a:lnTo>
                  <a:lnTo>
                    <a:pt x="0" y="0"/>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4" name="Freeform 415"/>
            <p:cNvSpPr>
              <a:spLocks/>
            </p:cNvSpPr>
            <p:nvPr/>
          </p:nvSpPr>
          <p:spPr bwMode="auto">
            <a:xfrm>
              <a:off x="11014075" y="5772150"/>
              <a:ext cx="79375" cy="76200"/>
            </a:xfrm>
            <a:custGeom>
              <a:avLst/>
              <a:gdLst>
                <a:gd name="T0" fmla="*/ 24 w 50"/>
                <a:gd name="T1" fmla="*/ 48 h 48"/>
                <a:gd name="T2" fmla="*/ 24 w 50"/>
                <a:gd name="T3" fmla="*/ 48 h 48"/>
                <a:gd name="T4" fmla="*/ 50 w 50"/>
                <a:gd name="T5" fmla="*/ 24 h 48"/>
                <a:gd name="T6" fmla="*/ 26 w 50"/>
                <a:gd name="T7" fmla="*/ 0 h 48"/>
                <a:gd name="T8" fmla="*/ 0 w 50"/>
                <a:gd name="T9" fmla="*/ 26 h 48"/>
                <a:gd name="T10" fmla="*/ 24 w 50"/>
                <a:gd name="T11" fmla="*/ 48 h 48"/>
                <a:gd name="T12" fmla="*/ 24 w 5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50" h="48">
                  <a:moveTo>
                    <a:pt x="24" y="48"/>
                  </a:moveTo>
                  <a:lnTo>
                    <a:pt x="24" y="48"/>
                  </a:lnTo>
                  <a:lnTo>
                    <a:pt x="50" y="24"/>
                  </a:lnTo>
                  <a:lnTo>
                    <a:pt x="26" y="0"/>
                  </a:lnTo>
                  <a:lnTo>
                    <a:pt x="0" y="26"/>
                  </a:lnTo>
                  <a:lnTo>
                    <a:pt x="24" y="48"/>
                  </a:lnTo>
                  <a:lnTo>
                    <a:pt x="24" y="48"/>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5" name="Freeform 416"/>
            <p:cNvSpPr>
              <a:spLocks/>
            </p:cNvSpPr>
            <p:nvPr/>
          </p:nvSpPr>
          <p:spPr bwMode="auto">
            <a:xfrm>
              <a:off x="11052175" y="5810250"/>
              <a:ext cx="44450" cy="44450"/>
            </a:xfrm>
            <a:custGeom>
              <a:avLst/>
              <a:gdLst>
                <a:gd name="T0" fmla="*/ 2 w 28"/>
                <a:gd name="T1" fmla="*/ 28 h 28"/>
                <a:gd name="T2" fmla="*/ 28 w 28"/>
                <a:gd name="T3" fmla="*/ 2 h 28"/>
                <a:gd name="T4" fmla="*/ 26 w 28"/>
                <a:gd name="T5" fmla="*/ 0 h 28"/>
                <a:gd name="T6" fmla="*/ 26 w 28"/>
                <a:gd name="T7" fmla="*/ 0 h 28"/>
                <a:gd name="T8" fmla="*/ 26 w 28"/>
                <a:gd name="T9" fmla="*/ 0 h 28"/>
                <a:gd name="T10" fmla="*/ 0 w 28"/>
                <a:gd name="T11" fmla="*/ 24 h 28"/>
                <a:gd name="T12" fmla="*/ 2 w 28"/>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8" h="28">
                  <a:moveTo>
                    <a:pt x="2" y="28"/>
                  </a:moveTo>
                  <a:lnTo>
                    <a:pt x="28" y="2"/>
                  </a:lnTo>
                  <a:lnTo>
                    <a:pt x="26" y="0"/>
                  </a:lnTo>
                  <a:lnTo>
                    <a:pt x="26" y="0"/>
                  </a:lnTo>
                  <a:lnTo>
                    <a:pt x="26" y="0"/>
                  </a:lnTo>
                  <a:lnTo>
                    <a:pt x="0" y="24"/>
                  </a:lnTo>
                  <a:lnTo>
                    <a:pt x="2" y="28"/>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6" name="Freeform 417"/>
            <p:cNvSpPr>
              <a:spLocks/>
            </p:cNvSpPr>
            <p:nvPr/>
          </p:nvSpPr>
          <p:spPr bwMode="auto">
            <a:xfrm>
              <a:off x="11014075" y="5816600"/>
              <a:ext cx="34925" cy="34925"/>
            </a:xfrm>
            <a:custGeom>
              <a:avLst/>
              <a:gdLst>
                <a:gd name="T0" fmla="*/ 22 w 22"/>
                <a:gd name="T1" fmla="*/ 22 h 22"/>
                <a:gd name="T2" fmla="*/ 0 w 22"/>
                <a:gd name="T3" fmla="*/ 0 h 22"/>
                <a:gd name="T4" fmla="*/ 0 w 22"/>
                <a:gd name="T5" fmla="*/ 0 h 22"/>
                <a:gd name="T6" fmla="*/ 22 w 22"/>
                <a:gd name="T7" fmla="*/ 22 h 22"/>
                <a:gd name="T8" fmla="*/ 22 w 22"/>
                <a:gd name="T9" fmla="*/ 22 h 22"/>
              </a:gdLst>
              <a:ahLst/>
              <a:cxnLst>
                <a:cxn ang="0">
                  <a:pos x="T0" y="T1"/>
                </a:cxn>
                <a:cxn ang="0">
                  <a:pos x="T2" y="T3"/>
                </a:cxn>
                <a:cxn ang="0">
                  <a:pos x="T4" y="T5"/>
                </a:cxn>
                <a:cxn ang="0">
                  <a:pos x="T6" y="T7"/>
                </a:cxn>
                <a:cxn ang="0">
                  <a:pos x="T8" y="T9"/>
                </a:cxn>
              </a:cxnLst>
              <a:rect l="0" t="0" r="r" b="b"/>
              <a:pathLst>
                <a:path w="22" h="22">
                  <a:moveTo>
                    <a:pt x="22" y="22"/>
                  </a:moveTo>
                  <a:lnTo>
                    <a:pt x="0" y="0"/>
                  </a:lnTo>
                  <a:lnTo>
                    <a:pt x="0" y="0"/>
                  </a:lnTo>
                  <a:lnTo>
                    <a:pt x="22" y="22"/>
                  </a:lnTo>
                  <a:lnTo>
                    <a:pt x="22" y="2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7" name="Freeform 418"/>
            <p:cNvSpPr>
              <a:spLocks/>
            </p:cNvSpPr>
            <p:nvPr/>
          </p:nvSpPr>
          <p:spPr bwMode="auto">
            <a:xfrm>
              <a:off x="11014075" y="5813425"/>
              <a:ext cx="38100" cy="38100"/>
            </a:xfrm>
            <a:custGeom>
              <a:avLst/>
              <a:gdLst>
                <a:gd name="T0" fmla="*/ 24 w 24"/>
                <a:gd name="T1" fmla="*/ 22 h 24"/>
                <a:gd name="T2" fmla="*/ 0 w 24"/>
                <a:gd name="T3" fmla="*/ 0 h 24"/>
                <a:gd name="T4" fmla="*/ 0 w 24"/>
                <a:gd name="T5" fmla="*/ 2 h 24"/>
                <a:gd name="T6" fmla="*/ 0 w 24"/>
                <a:gd name="T7" fmla="*/ 2 h 24"/>
                <a:gd name="T8" fmla="*/ 0 w 24"/>
                <a:gd name="T9" fmla="*/ 2 h 24"/>
                <a:gd name="T10" fmla="*/ 22 w 24"/>
                <a:gd name="T11" fmla="*/ 24 h 24"/>
                <a:gd name="T12" fmla="*/ 24 w 24"/>
                <a:gd name="T13" fmla="*/ 22 h 24"/>
              </a:gdLst>
              <a:ahLst/>
              <a:cxnLst>
                <a:cxn ang="0">
                  <a:pos x="T0" y="T1"/>
                </a:cxn>
                <a:cxn ang="0">
                  <a:pos x="T2" y="T3"/>
                </a:cxn>
                <a:cxn ang="0">
                  <a:pos x="T4" y="T5"/>
                </a:cxn>
                <a:cxn ang="0">
                  <a:pos x="T6" y="T7"/>
                </a:cxn>
                <a:cxn ang="0">
                  <a:pos x="T8" y="T9"/>
                </a:cxn>
                <a:cxn ang="0">
                  <a:pos x="T10" y="T11"/>
                </a:cxn>
                <a:cxn ang="0">
                  <a:pos x="T12" y="T13"/>
                </a:cxn>
              </a:cxnLst>
              <a:rect l="0" t="0" r="r" b="b"/>
              <a:pathLst>
                <a:path w="24" h="24">
                  <a:moveTo>
                    <a:pt x="24" y="22"/>
                  </a:moveTo>
                  <a:lnTo>
                    <a:pt x="0" y="0"/>
                  </a:lnTo>
                  <a:lnTo>
                    <a:pt x="0" y="2"/>
                  </a:lnTo>
                  <a:lnTo>
                    <a:pt x="0" y="2"/>
                  </a:lnTo>
                  <a:lnTo>
                    <a:pt x="0" y="2"/>
                  </a:lnTo>
                  <a:lnTo>
                    <a:pt x="22" y="24"/>
                  </a:lnTo>
                  <a:lnTo>
                    <a:pt x="24" y="2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8" name="Freeform 419"/>
            <p:cNvSpPr>
              <a:spLocks/>
            </p:cNvSpPr>
            <p:nvPr/>
          </p:nvSpPr>
          <p:spPr bwMode="auto">
            <a:xfrm>
              <a:off x="11052175" y="5848350"/>
              <a:ext cx="0" cy="3175"/>
            </a:xfrm>
            <a:custGeom>
              <a:avLst/>
              <a:gdLst>
                <a:gd name="T0" fmla="*/ 0 h 2"/>
                <a:gd name="T1" fmla="*/ 0 h 2"/>
                <a:gd name="T2" fmla="*/ 0 h 2"/>
                <a:gd name="T3" fmla="*/ 2 h 2"/>
                <a:gd name="T4" fmla="*/ 0 h 2"/>
              </a:gdLst>
              <a:ahLst/>
              <a:cxnLst>
                <a:cxn ang="0">
                  <a:pos x="0" y="T0"/>
                </a:cxn>
                <a:cxn ang="0">
                  <a:pos x="0" y="T1"/>
                </a:cxn>
                <a:cxn ang="0">
                  <a:pos x="0" y="T2"/>
                </a:cxn>
                <a:cxn ang="0">
                  <a:pos x="0" y="T3"/>
                </a:cxn>
                <a:cxn ang="0">
                  <a:pos x="0" y="T4"/>
                </a:cxn>
              </a:cxnLst>
              <a:rect l="0" t="0" r="r" b="b"/>
              <a:pathLst>
                <a:path h="2">
                  <a:moveTo>
                    <a:pt x="0" y="0"/>
                  </a:moveTo>
                  <a:lnTo>
                    <a:pt x="0" y="0"/>
                  </a:lnTo>
                  <a:lnTo>
                    <a:pt x="0" y="0"/>
                  </a:lnTo>
                  <a:lnTo>
                    <a:pt x="0" y="2"/>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9" name="Freeform 420"/>
            <p:cNvSpPr>
              <a:spLocks/>
            </p:cNvSpPr>
            <p:nvPr/>
          </p:nvSpPr>
          <p:spPr bwMode="auto">
            <a:xfrm>
              <a:off x="11052175" y="5848350"/>
              <a:ext cx="3175" cy="6350"/>
            </a:xfrm>
            <a:custGeom>
              <a:avLst/>
              <a:gdLst>
                <a:gd name="T0" fmla="*/ 2 w 2"/>
                <a:gd name="T1" fmla="*/ 4 h 4"/>
                <a:gd name="T2" fmla="*/ 2 w 2"/>
                <a:gd name="T3" fmla="*/ 4 h 4"/>
                <a:gd name="T4" fmla="*/ 0 w 2"/>
                <a:gd name="T5" fmla="*/ 0 h 4"/>
                <a:gd name="T6" fmla="*/ 0 w 2"/>
                <a:gd name="T7" fmla="*/ 2 h 4"/>
                <a:gd name="T8" fmla="*/ 2 w 2"/>
                <a:gd name="T9" fmla="*/ 4 h 4"/>
              </a:gdLst>
              <a:ahLst/>
              <a:cxnLst>
                <a:cxn ang="0">
                  <a:pos x="T0" y="T1"/>
                </a:cxn>
                <a:cxn ang="0">
                  <a:pos x="T2" y="T3"/>
                </a:cxn>
                <a:cxn ang="0">
                  <a:pos x="T4" y="T5"/>
                </a:cxn>
                <a:cxn ang="0">
                  <a:pos x="T6" y="T7"/>
                </a:cxn>
                <a:cxn ang="0">
                  <a:pos x="T8" y="T9"/>
                </a:cxn>
              </a:cxnLst>
              <a:rect l="0" t="0" r="r" b="b"/>
              <a:pathLst>
                <a:path w="2" h="4">
                  <a:moveTo>
                    <a:pt x="2" y="4"/>
                  </a:moveTo>
                  <a:lnTo>
                    <a:pt x="2" y="4"/>
                  </a:lnTo>
                  <a:lnTo>
                    <a:pt x="0" y="0"/>
                  </a:lnTo>
                  <a:lnTo>
                    <a:pt x="0" y="2"/>
                  </a:lnTo>
                  <a:lnTo>
                    <a:pt x="2" y="4"/>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0" name="Rectangle 421"/>
            <p:cNvSpPr>
              <a:spLocks noChangeArrowheads="1"/>
            </p:cNvSpPr>
            <p:nvPr/>
          </p:nvSpPr>
          <p:spPr bwMode="auto">
            <a:xfrm>
              <a:off x="11049000" y="5851525"/>
              <a:ext cx="1588" cy="1588"/>
            </a:xfrm>
            <a:prstGeom prst="rect">
              <a:avLst/>
            </a:prstGeom>
            <a:solidFill>
              <a:srgbClr val="2B3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1" name="Freeform 422"/>
            <p:cNvSpPr>
              <a:spLocks/>
            </p:cNvSpPr>
            <p:nvPr/>
          </p:nvSpPr>
          <p:spPr bwMode="auto">
            <a:xfrm>
              <a:off x="11049000" y="5848350"/>
              <a:ext cx="3175" cy="3175"/>
            </a:xfrm>
            <a:custGeom>
              <a:avLst/>
              <a:gdLst>
                <a:gd name="T0" fmla="*/ 2 w 2"/>
                <a:gd name="T1" fmla="*/ 2 h 2"/>
                <a:gd name="T2" fmla="*/ 2 w 2"/>
                <a:gd name="T3" fmla="*/ 0 h 2"/>
                <a:gd name="T4" fmla="*/ 0 w 2"/>
                <a:gd name="T5" fmla="*/ 2 h 2"/>
                <a:gd name="T6" fmla="*/ 0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2" y="0"/>
                  </a:lnTo>
                  <a:lnTo>
                    <a:pt x="0" y="2"/>
                  </a:lnTo>
                  <a:lnTo>
                    <a:pt x="0" y="2"/>
                  </a:lnTo>
                  <a:lnTo>
                    <a:pt x="2"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2" name="Freeform 423"/>
            <p:cNvSpPr>
              <a:spLocks/>
            </p:cNvSpPr>
            <p:nvPr/>
          </p:nvSpPr>
          <p:spPr bwMode="auto">
            <a:xfrm>
              <a:off x="11049000" y="5851525"/>
              <a:ext cx="6350" cy="3175"/>
            </a:xfrm>
            <a:custGeom>
              <a:avLst/>
              <a:gdLst>
                <a:gd name="T0" fmla="*/ 4 w 4"/>
                <a:gd name="T1" fmla="*/ 2 h 2"/>
                <a:gd name="T2" fmla="*/ 0 w 4"/>
                <a:gd name="T3" fmla="*/ 0 h 2"/>
                <a:gd name="T4" fmla="*/ 0 w 4"/>
                <a:gd name="T5" fmla="*/ 0 h 2"/>
                <a:gd name="T6" fmla="*/ 4 w 4"/>
                <a:gd name="T7" fmla="*/ 2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0" y="0"/>
                  </a:lnTo>
                  <a:lnTo>
                    <a:pt x="0" y="0"/>
                  </a:lnTo>
                  <a:lnTo>
                    <a:pt x="4" y="2"/>
                  </a:lnTo>
                  <a:lnTo>
                    <a:pt x="4"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3" name="Freeform 424"/>
            <p:cNvSpPr>
              <a:spLocks/>
            </p:cNvSpPr>
            <p:nvPr/>
          </p:nvSpPr>
          <p:spPr bwMode="auto">
            <a:xfrm>
              <a:off x="11049000" y="5851525"/>
              <a:ext cx="6350" cy="3175"/>
            </a:xfrm>
            <a:custGeom>
              <a:avLst/>
              <a:gdLst>
                <a:gd name="T0" fmla="*/ 2 w 4"/>
                <a:gd name="T1" fmla="*/ 0 h 2"/>
                <a:gd name="T2" fmla="*/ 0 w 4"/>
                <a:gd name="T3" fmla="*/ 0 h 2"/>
                <a:gd name="T4" fmla="*/ 4 w 4"/>
                <a:gd name="T5" fmla="*/ 2 h 2"/>
                <a:gd name="T6" fmla="*/ 4 w 4"/>
                <a:gd name="T7" fmla="*/ 2 h 2"/>
                <a:gd name="T8" fmla="*/ 2 w 4"/>
                <a:gd name="T9" fmla="*/ 0 h 2"/>
              </a:gdLst>
              <a:ahLst/>
              <a:cxnLst>
                <a:cxn ang="0">
                  <a:pos x="T0" y="T1"/>
                </a:cxn>
                <a:cxn ang="0">
                  <a:pos x="T2" y="T3"/>
                </a:cxn>
                <a:cxn ang="0">
                  <a:pos x="T4" y="T5"/>
                </a:cxn>
                <a:cxn ang="0">
                  <a:pos x="T6" y="T7"/>
                </a:cxn>
                <a:cxn ang="0">
                  <a:pos x="T8" y="T9"/>
                </a:cxn>
              </a:cxnLst>
              <a:rect l="0" t="0" r="r" b="b"/>
              <a:pathLst>
                <a:path w="4" h="2">
                  <a:moveTo>
                    <a:pt x="2" y="0"/>
                  </a:moveTo>
                  <a:lnTo>
                    <a:pt x="0" y="0"/>
                  </a:lnTo>
                  <a:lnTo>
                    <a:pt x="4" y="2"/>
                  </a:lnTo>
                  <a:lnTo>
                    <a:pt x="4" y="2"/>
                  </a:lnTo>
                  <a:lnTo>
                    <a:pt x="2"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4" name="Freeform 425"/>
            <p:cNvSpPr>
              <a:spLocks/>
            </p:cNvSpPr>
            <p:nvPr/>
          </p:nvSpPr>
          <p:spPr bwMode="auto">
            <a:xfrm>
              <a:off x="11010900" y="5813425"/>
              <a:ext cx="3175" cy="3175"/>
            </a:xfrm>
            <a:custGeom>
              <a:avLst/>
              <a:gdLst>
                <a:gd name="T0" fmla="*/ 2 w 2"/>
                <a:gd name="T1" fmla="*/ 2 h 2"/>
                <a:gd name="T2" fmla="*/ 0 w 2"/>
                <a:gd name="T3" fmla="*/ 0 h 2"/>
                <a:gd name="T4" fmla="*/ 0 w 2"/>
                <a:gd name="T5" fmla="*/ 0 h 2"/>
                <a:gd name="T6" fmla="*/ 2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0" y="0"/>
                  </a:lnTo>
                  <a:lnTo>
                    <a:pt x="2" y="2"/>
                  </a:lnTo>
                  <a:lnTo>
                    <a:pt x="2"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5" name="Freeform 426"/>
            <p:cNvSpPr>
              <a:spLocks/>
            </p:cNvSpPr>
            <p:nvPr/>
          </p:nvSpPr>
          <p:spPr bwMode="auto">
            <a:xfrm>
              <a:off x="11010900" y="5813425"/>
              <a:ext cx="3175" cy="3175"/>
            </a:xfrm>
            <a:custGeom>
              <a:avLst/>
              <a:gdLst>
                <a:gd name="T0" fmla="*/ 2 w 2"/>
                <a:gd name="T1" fmla="*/ 2 h 2"/>
                <a:gd name="T2" fmla="*/ 0 w 2"/>
                <a:gd name="T3" fmla="*/ 0 h 2"/>
                <a:gd name="T4" fmla="*/ 0 w 2"/>
                <a:gd name="T5" fmla="*/ 0 h 2"/>
                <a:gd name="T6" fmla="*/ 2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0" y="0"/>
                  </a:lnTo>
                  <a:lnTo>
                    <a:pt x="0" y="0"/>
                  </a:lnTo>
                  <a:lnTo>
                    <a:pt x="2" y="2"/>
                  </a:lnTo>
                  <a:lnTo>
                    <a:pt x="2"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6" name="Freeform 427"/>
            <p:cNvSpPr>
              <a:spLocks/>
            </p:cNvSpPr>
            <p:nvPr/>
          </p:nvSpPr>
          <p:spPr bwMode="auto">
            <a:xfrm>
              <a:off x="11014075" y="5768975"/>
              <a:ext cx="41275" cy="44450"/>
            </a:xfrm>
            <a:custGeom>
              <a:avLst/>
              <a:gdLst>
                <a:gd name="T0" fmla="*/ 0 w 26"/>
                <a:gd name="T1" fmla="*/ 28 h 28"/>
                <a:gd name="T2" fmla="*/ 0 w 26"/>
                <a:gd name="T3" fmla="*/ 28 h 28"/>
                <a:gd name="T4" fmla="*/ 26 w 26"/>
                <a:gd name="T5" fmla="*/ 2 h 28"/>
                <a:gd name="T6" fmla="*/ 24 w 26"/>
                <a:gd name="T7" fmla="*/ 0 h 28"/>
                <a:gd name="T8" fmla="*/ 0 w 26"/>
                <a:gd name="T9" fmla="*/ 26 h 28"/>
                <a:gd name="T10" fmla="*/ 0 w 26"/>
                <a:gd name="T11" fmla="*/ 28 h 28"/>
                <a:gd name="T12" fmla="*/ 0 w 26"/>
                <a:gd name="T13" fmla="*/ 28 h 28"/>
              </a:gdLst>
              <a:ahLst/>
              <a:cxnLst>
                <a:cxn ang="0">
                  <a:pos x="T0" y="T1"/>
                </a:cxn>
                <a:cxn ang="0">
                  <a:pos x="T2" y="T3"/>
                </a:cxn>
                <a:cxn ang="0">
                  <a:pos x="T4" y="T5"/>
                </a:cxn>
                <a:cxn ang="0">
                  <a:pos x="T6" y="T7"/>
                </a:cxn>
                <a:cxn ang="0">
                  <a:pos x="T8" y="T9"/>
                </a:cxn>
                <a:cxn ang="0">
                  <a:pos x="T10" y="T11"/>
                </a:cxn>
                <a:cxn ang="0">
                  <a:pos x="T12" y="T13"/>
                </a:cxn>
              </a:cxnLst>
              <a:rect l="0" t="0" r="r" b="b"/>
              <a:pathLst>
                <a:path w="26" h="28">
                  <a:moveTo>
                    <a:pt x="0" y="28"/>
                  </a:moveTo>
                  <a:lnTo>
                    <a:pt x="0" y="28"/>
                  </a:lnTo>
                  <a:lnTo>
                    <a:pt x="26" y="2"/>
                  </a:lnTo>
                  <a:lnTo>
                    <a:pt x="24" y="0"/>
                  </a:lnTo>
                  <a:lnTo>
                    <a:pt x="0" y="26"/>
                  </a:lnTo>
                  <a:lnTo>
                    <a:pt x="0" y="28"/>
                  </a:lnTo>
                  <a:lnTo>
                    <a:pt x="0" y="28"/>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7" name="Rectangle 428"/>
            <p:cNvSpPr>
              <a:spLocks noChangeArrowheads="1"/>
            </p:cNvSpPr>
            <p:nvPr/>
          </p:nvSpPr>
          <p:spPr bwMode="auto">
            <a:xfrm>
              <a:off x="11014075" y="5813425"/>
              <a:ext cx="1588" cy="3175"/>
            </a:xfrm>
            <a:prstGeom prst="rect">
              <a:avLst/>
            </a:prstGeom>
            <a:solidFill>
              <a:srgbClr val="2B3C7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8" name="Freeform 429"/>
            <p:cNvSpPr>
              <a:spLocks/>
            </p:cNvSpPr>
            <p:nvPr/>
          </p:nvSpPr>
          <p:spPr bwMode="auto">
            <a:xfrm>
              <a:off x="11010900" y="5810250"/>
              <a:ext cx="3175" cy="3175"/>
            </a:xfrm>
            <a:custGeom>
              <a:avLst/>
              <a:gdLst>
                <a:gd name="T0" fmla="*/ 2 w 2"/>
                <a:gd name="T1" fmla="*/ 2 h 2"/>
                <a:gd name="T2" fmla="*/ 2 w 2"/>
                <a:gd name="T3" fmla="*/ 2 h 2"/>
                <a:gd name="T4" fmla="*/ 2 w 2"/>
                <a:gd name="T5" fmla="*/ 0 h 2"/>
                <a:gd name="T6" fmla="*/ 0 w 2"/>
                <a:gd name="T7" fmla="*/ 0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2" y="2"/>
                  </a:lnTo>
                  <a:lnTo>
                    <a:pt x="2" y="0"/>
                  </a:lnTo>
                  <a:lnTo>
                    <a:pt x="0" y="0"/>
                  </a:lnTo>
                  <a:lnTo>
                    <a:pt x="2"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9" name="Freeform 430"/>
            <p:cNvSpPr>
              <a:spLocks/>
            </p:cNvSpPr>
            <p:nvPr/>
          </p:nvSpPr>
          <p:spPr bwMode="auto">
            <a:xfrm>
              <a:off x="11010900" y="5810250"/>
              <a:ext cx="3175" cy="6350"/>
            </a:xfrm>
            <a:custGeom>
              <a:avLst/>
              <a:gdLst>
                <a:gd name="T0" fmla="*/ 0 w 2"/>
                <a:gd name="T1" fmla="*/ 0 h 4"/>
                <a:gd name="T2" fmla="*/ 0 w 2"/>
                <a:gd name="T3" fmla="*/ 2 h 4"/>
                <a:gd name="T4" fmla="*/ 2 w 2"/>
                <a:gd name="T5" fmla="*/ 4 h 4"/>
                <a:gd name="T6" fmla="*/ 2 w 2"/>
                <a:gd name="T7" fmla="*/ 2 h 4"/>
                <a:gd name="T8" fmla="*/ 0 w 2"/>
                <a:gd name="T9" fmla="*/ 0 h 4"/>
              </a:gdLst>
              <a:ahLst/>
              <a:cxnLst>
                <a:cxn ang="0">
                  <a:pos x="T0" y="T1"/>
                </a:cxn>
                <a:cxn ang="0">
                  <a:pos x="T2" y="T3"/>
                </a:cxn>
                <a:cxn ang="0">
                  <a:pos x="T4" y="T5"/>
                </a:cxn>
                <a:cxn ang="0">
                  <a:pos x="T6" y="T7"/>
                </a:cxn>
                <a:cxn ang="0">
                  <a:pos x="T8" y="T9"/>
                </a:cxn>
              </a:cxnLst>
              <a:rect l="0" t="0" r="r" b="b"/>
              <a:pathLst>
                <a:path w="2" h="4">
                  <a:moveTo>
                    <a:pt x="0" y="0"/>
                  </a:moveTo>
                  <a:lnTo>
                    <a:pt x="0" y="2"/>
                  </a:lnTo>
                  <a:lnTo>
                    <a:pt x="2" y="4"/>
                  </a:lnTo>
                  <a:lnTo>
                    <a:pt x="2" y="2"/>
                  </a:lnTo>
                  <a:lnTo>
                    <a:pt x="0" y="0"/>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0" name="Freeform 431"/>
            <p:cNvSpPr>
              <a:spLocks/>
            </p:cNvSpPr>
            <p:nvPr/>
          </p:nvSpPr>
          <p:spPr bwMode="auto">
            <a:xfrm>
              <a:off x="11093450" y="5810250"/>
              <a:ext cx="3175" cy="3175"/>
            </a:xfrm>
            <a:custGeom>
              <a:avLst/>
              <a:gdLst>
                <a:gd name="T0" fmla="*/ 2 w 2"/>
                <a:gd name="T1" fmla="*/ 2 h 2"/>
                <a:gd name="T2" fmla="*/ 2 w 2"/>
                <a:gd name="T3" fmla="*/ 2 h 2"/>
                <a:gd name="T4" fmla="*/ 2 w 2"/>
                <a:gd name="T5" fmla="*/ 2 h 2"/>
                <a:gd name="T6" fmla="*/ 2 w 2"/>
                <a:gd name="T7" fmla="*/ 2 h 2"/>
                <a:gd name="T8" fmla="*/ 0 w 2"/>
                <a:gd name="T9" fmla="*/ 0 h 2"/>
                <a:gd name="T10" fmla="*/ 0 w 2"/>
                <a:gd name="T11" fmla="*/ 0 h 2"/>
                <a:gd name="T12" fmla="*/ 2 w 2"/>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2" y="2"/>
                  </a:moveTo>
                  <a:lnTo>
                    <a:pt x="2" y="2"/>
                  </a:lnTo>
                  <a:lnTo>
                    <a:pt x="2" y="2"/>
                  </a:lnTo>
                  <a:lnTo>
                    <a:pt x="2" y="2"/>
                  </a:lnTo>
                  <a:lnTo>
                    <a:pt x="0" y="0"/>
                  </a:lnTo>
                  <a:lnTo>
                    <a:pt x="0" y="0"/>
                  </a:lnTo>
                  <a:lnTo>
                    <a:pt x="2"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1" name="Freeform 432"/>
            <p:cNvSpPr>
              <a:spLocks/>
            </p:cNvSpPr>
            <p:nvPr/>
          </p:nvSpPr>
          <p:spPr bwMode="auto">
            <a:xfrm>
              <a:off x="11055350" y="5772150"/>
              <a:ext cx="38100" cy="38100"/>
            </a:xfrm>
            <a:custGeom>
              <a:avLst/>
              <a:gdLst>
                <a:gd name="T0" fmla="*/ 24 w 24"/>
                <a:gd name="T1" fmla="*/ 24 h 24"/>
                <a:gd name="T2" fmla="*/ 24 w 24"/>
                <a:gd name="T3" fmla="*/ 22 h 24"/>
                <a:gd name="T4" fmla="*/ 2 w 24"/>
                <a:gd name="T5" fmla="*/ 0 h 24"/>
                <a:gd name="T6" fmla="*/ 0 w 24"/>
                <a:gd name="T7" fmla="*/ 0 h 24"/>
                <a:gd name="T8" fmla="*/ 24 w 24"/>
                <a:gd name="T9" fmla="*/ 24 h 24"/>
              </a:gdLst>
              <a:ahLst/>
              <a:cxnLst>
                <a:cxn ang="0">
                  <a:pos x="T0" y="T1"/>
                </a:cxn>
                <a:cxn ang="0">
                  <a:pos x="T2" y="T3"/>
                </a:cxn>
                <a:cxn ang="0">
                  <a:pos x="T4" y="T5"/>
                </a:cxn>
                <a:cxn ang="0">
                  <a:pos x="T6" y="T7"/>
                </a:cxn>
                <a:cxn ang="0">
                  <a:pos x="T8" y="T9"/>
                </a:cxn>
              </a:cxnLst>
              <a:rect l="0" t="0" r="r" b="b"/>
              <a:pathLst>
                <a:path w="24" h="24">
                  <a:moveTo>
                    <a:pt x="24" y="24"/>
                  </a:moveTo>
                  <a:lnTo>
                    <a:pt x="24" y="22"/>
                  </a:lnTo>
                  <a:lnTo>
                    <a:pt x="2" y="0"/>
                  </a:lnTo>
                  <a:lnTo>
                    <a:pt x="0" y="0"/>
                  </a:lnTo>
                  <a:lnTo>
                    <a:pt x="24" y="24"/>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2" name="Freeform 433"/>
            <p:cNvSpPr>
              <a:spLocks/>
            </p:cNvSpPr>
            <p:nvPr/>
          </p:nvSpPr>
          <p:spPr bwMode="auto">
            <a:xfrm>
              <a:off x="11093450" y="5807075"/>
              <a:ext cx="3175" cy="3175"/>
            </a:xfrm>
            <a:custGeom>
              <a:avLst/>
              <a:gdLst>
                <a:gd name="T0" fmla="*/ 0 w 2"/>
                <a:gd name="T1" fmla="*/ 2 h 2"/>
                <a:gd name="T2" fmla="*/ 2 w 2"/>
                <a:gd name="T3" fmla="*/ 2 h 2"/>
                <a:gd name="T4" fmla="*/ 0 w 2"/>
                <a:gd name="T5" fmla="*/ 0 h 2"/>
                <a:gd name="T6" fmla="*/ 0 w 2"/>
                <a:gd name="T7" fmla="*/ 2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lnTo>
                    <a:pt x="2" y="2"/>
                  </a:lnTo>
                  <a:lnTo>
                    <a:pt x="0" y="0"/>
                  </a:lnTo>
                  <a:lnTo>
                    <a:pt x="0" y="2"/>
                  </a:lnTo>
                  <a:lnTo>
                    <a:pt x="0"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3" name="Freeform 434"/>
            <p:cNvSpPr>
              <a:spLocks/>
            </p:cNvSpPr>
            <p:nvPr/>
          </p:nvSpPr>
          <p:spPr bwMode="auto">
            <a:xfrm>
              <a:off x="11052175" y="5768975"/>
              <a:ext cx="6350" cy="3175"/>
            </a:xfrm>
            <a:custGeom>
              <a:avLst/>
              <a:gdLst>
                <a:gd name="T0" fmla="*/ 4 w 4"/>
                <a:gd name="T1" fmla="*/ 2 h 2"/>
                <a:gd name="T2" fmla="*/ 2 w 4"/>
                <a:gd name="T3" fmla="*/ 0 h 2"/>
                <a:gd name="T4" fmla="*/ 0 w 4"/>
                <a:gd name="T5" fmla="*/ 0 h 2"/>
                <a:gd name="T6" fmla="*/ 2 w 4"/>
                <a:gd name="T7" fmla="*/ 2 h 2"/>
                <a:gd name="T8" fmla="*/ 4 w 4"/>
                <a:gd name="T9" fmla="*/ 2 h 2"/>
              </a:gdLst>
              <a:ahLst/>
              <a:cxnLst>
                <a:cxn ang="0">
                  <a:pos x="T0" y="T1"/>
                </a:cxn>
                <a:cxn ang="0">
                  <a:pos x="T2" y="T3"/>
                </a:cxn>
                <a:cxn ang="0">
                  <a:pos x="T4" y="T5"/>
                </a:cxn>
                <a:cxn ang="0">
                  <a:pos x="T6" y="T7"/>
                </a:cxn>
                <a:cxn ang="0">
                  <a:pos x="T8" y="T9"/>
                </a:cxn>
              </a:cxnLst>
              <a:rect l="0" t="0" r="r" b="b"/>
              <a:pathLst>
                <a:path w="4" h="2">
                  <a:moveTo>
                    <a:pt x="4" y="2"/>
                  </a:moveTo>
                  <a:lnTo>
                    <a:pt x="2" y="0"/>
                  </a:lnTo>
                  <a:lnTo>
                    <a:pt x="0" y="0"/>
                  </a:lnTo>
                  <a:lnTo>
                    <a:pt x="2" y="2"/>
                  </a:lnTo>
                  <a:lnTo>
                    <a:pt x="4"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0" name="Freeform 436"/>
            <p:cNvSpPr>
              <a:spLocks/>
            </p:cNvSpPr>
            <p:nvPr/>
          </p:nvSpPr>
          <p:spPr bwMode="auto">
            <a:xfrm>
              <a:off x="11093450" y="5810250"/>
              <a:ext cx="3175" cy="3175"/>
            </a:xfrm>
            <a:custGeom>
              <a:avLst/>
              <a:gdLst>
                <a:gd name="T0" fmla="*/ 2 w 2"/>
                <a:gd name="T1" fmla="*/ 2 h 2"/>
                <a:gd name="T2" fmla="*/ 2 w 2"/>
                <a:gd name="T3" fmla="*/ 0 h 2"/>
                <a:gd name="T4" fmla="*/ 0 w 2"/>
                <a:gd name="T5" fmla="*/ 0 h 2"/>
                <a:gd name="T6" fmla="*/ 2 w 2"/>
                <a:gd name="T7" fmla="*/ 2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lnTo>
                    <a:pt x="2" y="0"/>
                  </a:lnTo>
                  <a:lnTo>
                    <a:pt x="0" y="0"/>
                  </a:lnTo>
                  <a:lnTo>
                    <a:pt x="2" y="2"/>
                  </a:lnTo>
                  <a:lnTo>
                    <a:pt x="2" y="2"/>
                  </a:lnTo>
                  <a:close/>
                </a:path>
              </a:pathLst>
            </a:custGeom>
            <a:solidFill>
              <a:srgbClr val="2B3C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object 2"/>
          <p:cNvSpPr txBox="1"/>
          <p:nvPr/>
        </p:nvSpPr>
        <p:spPr>
          <a:xfrm>
            <a:off x="852766" y="6438224"/>
            <a:ext cx="1760220" cy="330200"/>
          </a:xfrm>
          <a:prstGeom prst="rect">
            <a:avLst/>
          </a:prstGeom>
        </p:spPr>
        <p:txBody>
          <a:bodyPr vert="horz" wrap="square" lIns="0" tIns="12700" rIns="0" bIns="0" rtlCol="0">
            <a:spAutoFit/>
          </a:bodyPr>
          <a:lstStyle/>
          <a:p>
            <a:pPr marL="12700">
              <a:lnSpc>
                <a:spcPct val="100000"/>
              </a:lnSpc>
              <a:spcBef>
                <a:spcPts val="100"/>
              </a:spcBef>
            </a:pPr>
            <a:r>
              <a:rPr sz="2000" b="0" spc="-25" dirty="0">
                <a:solidFill>
                  <a:srgbClr val="FFFFFF"/>
                </a:solidFill>
                <a:latin typeface="Archivo Thin"/>
                <a:cs typeface="Archivo Thin"/>
                <a:hlinkClick r:id="rId2"/>
              </a:rPr>
              <a:t>www.npkcg.com</a:t>
            </a:r>
            <a:endParaRPr sz="2000" dirty="0">
              <a:latin typeface="Archivo Thin"/>
              <a:cs typeface="Archivo Thin"/>
            </a:endParaRPr>
          </a:p>
        </p:txBody>
      </p:sp>
      <p:sp>
        <p:nvSpPr>
          <p:cNvPr id="3" name="object 3"/>
          <p:cNvSpPr txBox="1"/>
          <p:nvPr/>
        </p:nvSpPr>
        <p:spPr>
          <a:xfrm>
            <a:off x="5428208" y="6514665"/>
            <a:ext cx="4491355" cy="177800"/>
          </a:xfrm>
          <a:prstGeom prst="rect">
            <a:avLst/>
          </a:prstGeom>
        </p:spPr>
        <p:txBody>
          <a:bodyPr vert="horz" wrap="square" lIns="0" tIns="12700" rIns="0" bIns="0" rtlCol="0">
            <a:spAutoFit/>
          </a:bodyPr>
          <a:lstStyle/>
          <a:p>
            <a:pPr marL="12700">
              <a:lnSpc>
                <a:spcPct val="100000"/>
              </a:lnSpc>
              <a:spcBef>
                <a:spcPts val="100"/>
              </a:spcBef>
            </a:pPr>
            <a:r>
              <a:rPr sz="1000" b="0" dirty="0">
                <a:solidFill>
                  <a:srgbClr val="FFFFFF"/>
                </a:solidFill>
                <a:latin typeface="Archivo Medium"/>
                <a:cs typeface="Archivo Medium"/>
              </a:rPr>
              <a:t>Copyright ©</a:t>
            </a:r>
            <a:r>
              <a:rPr sz="1000" b="0" spc="5" dirty="0">
                <a:solidFill>
                  <a:srgbClr val="FFFFFF"/>
                </a:solidFill>
                <a:latin typeface="Archivo Medium"/>
                <a:cs typeface="Archivo Medium"/>
              </a:rPr>
              <a:t> </a:t>
            </a:r>
            <a:r>
              <a:rPr sz="1000" b="0" dirty="0">
                <a:solidFill>
                  <a:srgbClr val="FFFFFF"/>
                </a:solidFill>
                <a:latin typeface="Archivo Medium"/>
                <a:cs typeface="Archivo Medium"/>
              </a:rPr>
              <a:t>2024</a:t>
            </a:r>
            <a:r>
              <a:rPr sz="1000" b="0" spc="5" dirty="0">
                <a:solidFill>
                  <a:srgbClr val="FFFFFF"/>
                </a:solidFill>
                <a:latin typeface="Archivo Medium"/>
                <a:cs typeface="Archivo Medium"/>
              </a:rPr>
              <a:t> </a:t>
            </a:r>
            <a:r>
              <a:rPr sz="1000" b="0" dirty="0">
                <a:solidFill>
                  <a:srgbClr val="FFFFFF"/>
                </a:solidFill>
                <a:latin typeface="Archivo Medium"/>
                <a:cs typeface="Archivo Medium"/>
              </a:rPr>
              <a:t>Native</a:t>
            </a:r>
            <a:r>
              <a:rPr sz="1000" b="0" spc="5" dirty="0">
                <a:solidFill>
                  <a:srgbClr val="FFFFFF"/>
                </a:solidFill>
                <a:latin typeface="Archivo Medium"/>
                <a:cs typeface="Archivo Medium"/>
              </a:rPr>
              <a:t> </a:t>
            </a:r>
            <a:r>
              <a:rPr sz="1000" b="0" spc="-10" dirty="0">
                <a:solidFill>
                  <a:srgbClr val="FFFFFF"/>
                </a:solidFill>
                <a:latin typeface="Archivo Medium"/>
                <a:cs typeface="Archivo Medium"/>
              </a:rPr>
              <a:t>Peacekeeper</a:t>
            </a:r>
            <a:r>
              <a:rPr sz="1000" b="0" spc="-15" dirty="0">
                <a:solidFill>
                  <a:srgbClr val="FFFFFF"/>
                </a:solidFill>
                <a:latin typeface="Archivo Medium"/>
                <a:cs typeface="Archivo Medium"/>
              </a:rPr>
              <a:t> </a:t>
            </a:r>
            <a:r>
              <a:rPr sz="1000" b="0" dirty="0">
                <a:solidFill>
                  <a:srgbClr val="FFFFFF"/>
                </a:solidFill>
                <a:latin typeface="Archivo Medium"/>
                <a:cs typeface="Archivo Medium"/>
              </a:rPr>
              <a:t>Consulting</a:t>
            </a:r>
            <a:r>
              <a:rPr sz="1000" b="0" spc="5" dirty="0">
                <a:solidFill>
                  <a:srgbClr val="FFFFFF"/>
                </a:solidFill>
                <a:latin typeface="Archivo Medium"/>
                <a:cs typeface="Archivo Medium"/>
              </a:rPr>
              <a:t> </a:t>
            </a:r>
            <a:r>
              <a:rPr sz="1000" b="0" dirty="0">
                <a:solidFill>
                  <a:srgbClr val="FFFFFF"/>
                </a:solidFill>
                <a:latin typeface="Archivo Medium"/>
                <a:cs typeface="Archivo Medium"/>
              </a:rPr>
              <a:t>Group</a:t>
            </a:r>
            <a:r>
              <a:rPr sz="1000" b="0" spc="5" dirty="0">
                <a:solidFill>
                  <a:srgbClr val="FFFFFF"/>
                </a:solidFill>
                <a:latin typeface="Archivo Medium"/>
                <a:cs typeface="Archivo Medium"/>
              </a:rPr>
              <a:t> </a:t>
            </a:r>
            <a:r>
              <a:rPr sz="1000" b="0" dirty="0">
                <a:solidFill>
                  <a:srgbClr val="FFFFFF"/>
                </a:solidFill>
                <a:latin typeface="Archivo Medium"/>
                <a:cs typeface="Archivo Medium"/>
              </a:rPr>
              <a:t>-</a:t>
            </a:r>
            <a:r>
              <a:rPr sz="1000" b="0" spc="5" dirty="0">
                <a:solidFill>
                  <a:srgbClr val="FFFFFF"/>
                </a:solidFill>
                <a:latin typeface="Archivo Medium"/>
                <a:cs typeface="Archivo Medium"/>
              </a:rPr>
              <a:t> </a:t>
            </a:r>
            <a:r>
              <a:rPr sz="1000" b="0" dirty="0">
                <a:solidFill>
                  <a:srgbClr val="FFFFFF"/>
                </a:solidFill>
                <a:latin typeface="Archivo Medium"/>
                <a:cs typeface="Archivo Medium"/>
              </a:rPr>
              <a:t>All</a:t>
            </a:r>
            <a:r>
              <a:rPr sz="1000" b="0" spc="5" dirty="0">
                <a:solidFill>
                  <a:srgbClr val="FFFFFF"/>
                </a:solidFill>
                <a:latin typeface="Archivo Medium"/>
                <a:cs typeface="Archivo Medium"/>
              </a:rPr>
              <a:t> </a:t>
            </a:r>
            <a:r>
              <a:rPr sz="1000" b="0" dirty="0">
                <a:solidFill>
                  <a:srgbClr val="FFFFFF"/>
                </a:solidFill>
                <a:latin typeface="Archivo Medium"/>
                <a:cs typeface="Archivo Medium"/>
              </a:rPr>
              <a:t>Rights</a:t>
            </a:r>
            <a:r>
              <a:rPr sz="1000" b="0" spc="5" dirty="0">
                <a:solidFill>
                  <a:srgbClr val="FFFFFF"/>
                </a:solidFill>
                <a:latin typeface="Archivo Medium"/>
                <a:cs typeface="Archivo Medium"/>
              </a:rPr>
              <a:t> </a:t>
            </a:r>
            <a:r>
              <a:rPr sz="1000" b="0" spc="-10" dirty="0">
                <a:solidFill>
                  <a:srgbClr val="FFFFFF"/>
                </a:solidFill>
                <a:latin typeface="Archivo Medium"/>
                <a:cs typeface="Archivo Medium"/>
              </a:rPr>
              <a:t>Reserved.</a:t>
            </a:r>
            <a:endParaRPr sz="1000" dirty="0">
              <a:latin typeface="Archivo Medium"/>
              <a:cs typeface="Archivo Medium"/>
            </a:endParaRPr>
          </a:p>
        </p:txBody>
      </p:sp>
      <p:sp>
        <p:nvSpPr>
          <p:cNvPr id="4" name="object 4"/>
          <p:cNvSpPr txBox="1"/>
          <p:nvPr/>
        </p:nvSpPr>
        <p:spPr>
          <a:xfrm>
            <a:off x="406406" y="5518603"/>
            <a:ext cx="4552944" cy="639919"/>
          </a:xfrm>
          <a:prstGeom prst="rect">
            <a:avLst/>
          </a:prstGeom>
        </p:spPr>
        <p:txBody>
          <a:bodyPr vert="horz" wrap="square" lIns="0" tIns="34290" rIns="0" bIns="0" rtlCol="0">
            <a:spAutoFit/>
          </a:bodyPr>
          <a:lstStyle/>
          <a:p>
            <a:pPr marL="12700">
              <a:lnSpc>
                <a:spcPct val="100000"/>
              </a:lnSpc>
              <a:spcBef>
                <a:spcPts val="270"/>
              </a:spcBef>
            </a:pPr>
            <a:r>
              <a:rPr sz="1200" b="1" dirty="0">
                <a:solidFill>
                  <a:srgbClr val="4C98CA"/>
                </a:solidFill>
                <a:latin typeface="Archivo"/>
                <a:cs typeface="Archivo"/>
              </a:rPr>
              <a:t>Date:</a:t>
            </a:r>
            <a:r>
              <a:rPr sz="1200" b="1" spc="10" dirty="0">
                <a:solidFill>
                  <a:srgbClr val="4C98CA"/>
                </a:solidFill>
                <a:latin typeface="Archivo"/>
                <a:cs typeface="Archivo"/>
              </a:rPr>
              <a:t> </a:t>
            </a:r>
            <a:r>
              <a:rPr lang="en-US" sz="1200" spc="10" dirty="0">
                <a:solidFill>
                  <a:schemeClr val="tx1"/>
                </a:solidFill>
                <a:latin typeface="Archivo Medium"/>
                <a:cs typeface="Archivo Medium"/>
              </a:rPr>
              <a:t>June 25</a:t>
            </a:r>
            <a:r>
              <a:rPr sz="1200" b="0" dirty="0">
                <a:latin typeface="Archivo Medium"/>
                <a:cs typeface="Archivo Medium"/>
              </a:rPr>
              <a:t>, </a:t>
            </a:r>
            <a:r>
              <a:rPr sz="1200" b="0" spc="-20" dirty="0">
                <a:latin typeface="Archivo Medium"/>
                <a:cs typeface="Archivo Medium"/>
              </a:rPr>
              <a:t>2024</a:t>
            </a:r>
            <a:endParaRPr sz="1200" dirty="0">
              <a:latin typeface="Archivo Medium"/>
              <a:cs typeface="Archivo Medium"/>
            </a:endParaRPr>
          </a:p>
          <a:p>
            <a:pPr marL="12700">
              <a:lnSpc>
                <a:spcPct val="100000"/>
              </a:lnSpc>
              <a:spcBef>
                <a:spcPts val="170"/>
              </a:spcBef>
            </a:pPr>
            <a:r>
              <a:rPr sz="1200" b="1" dirty="0">
                <a:solidFill>
                  <a:srgbClr val="4C98CA"/>
                </a:solidFill>
                <a:latin typeface="Archivo"/>
                <a:cs typeface="Archivo"/>
              </a:rPr>
              <a:t>Presented</a:t>
            </a:r>
            <a:r>
              <a:rPr sz="1200" b="1" spc="-10" dirty="0">
                <a:solidFill>
                  <a:srgbClr val="4C98CA"/>
                </a:solidFill>
                <a:latin typeface="Archivo"/>
                <a:cs typeface="Archivo"/>
              </a:rPr>
              <a:t> </a:t>
            </a:r>
            <a:r>
              <a:rPr sz="1200" b="1" dirty="0">
                <a:solidFill>
                  <a:srgbClr val="4C98CA"/>
                </a:solidFill>
                <a:latin typeface="Archivo"/>
                <a:cs typeface="Archivo"/>
              </a:rPr>
              <a:t>by:</a:t>
            </a:r>
            <a:r>
              <a:rPr sz="1200" spc="5" dirty="0">
                <a:solidFill>
                  <a:srgbClr val="4C98CA"/>
                </a:solidFill>
                <a:latin typeface="Archivo"/>
                <a:cs typeface="Archivo"/>
              </a:rPr>
              <a:t> </a:t>
            </a:r>
            <a:r>
              <a:rPr lang="en-US" sz="1200" spc="5" dirty="0">
                <a:solidFill>
                  <a:schemeClr val="tx1"/>
                </a:solidFill>
                <a:latin typeface="Archivo"/>
                <a:cs typeface="Archivo"/>
              </a:rPr>
              <a:t>Chief </a:t>
            </a:r>
            <a:r>
              <a:rPr sz="1200" b="0" dirty="0">
                <a:latin typeface="Archivo Medium"/>
                <a:cs typeface="Archivo Medium"/>
              </a:rPr>
              <a:t>William</a:t>
            </a:r>
            <a:r>
              <a:rPr sz="1200" b="0" spc="-5" dirty="0">
                <a:latin typeface="Archivo Medium"/>
                <a:cs typeface="Archivo Medium"/>
              </a:rPr>
              <a:t> </a:t>
            </a:r>
            <a:r>
              <a:rPr sz="1200" b="0" dirty="0">
                <a:latin typeface="Archivo Medium"/>
                <a:cs typeface="Archivo Medium"/>
              </a:rPr>
              <a:t>R.</a:t>
            </a:r>
            <a:r>
              <a:rPr sz="1200" b="0" spc="-5" dirty="0">
                <a:latin typeface="Archivo Medium"/>
                <a:cs typeface="Archivo Medium"/>
              </a:rPr>
              <a:t> </a:t>
            </a:r>
            <a:r>
              <a:rPr sz="1200" b="0" spc="-10" dirty="0">
                <a:latin typeface="Archivo Medium"/>
                <a:cs typeface="Archivo Medium"/>
              </a:rPr>
              <a:t>Latchford</a:t>
            </a:r>
            <a:r>
              <a:rPr lang="en-US" sz="1200" b="0" spc="-10" dirty="0">
                <a:latin typeface="Archivo Medium"/>
                <a:cs typeface="Archivo Medium"/>
              </a:rPr>
              <a:t> and Chief David L. Perry</a:t>
            </a:r>
            <a:endParaRPr sz="1200" dirty="0">
              <a:latin typeface="Archivo Medium"/>
              <a:cs typeface="Archivo Medium"/>
            </a:endParaRPr>
          </a:p>
          <a:p>
            <a:pPr marL="12700">
              <a:lnSpc>
                <a:spcPct val="100000"/>
              </a:lnSpc>
              <a:spcBef>
                <a:spcPts val="170"/>
              </a:spcBef>
            </a:pPr>
            <a:r>
              <a:rPr sz="1200" b="1" dirty="0">
                <a:solidFill>
                  <a:srgbClr val="4C98CA"/>
                </a:solidFill>
                <a:latin typeface="Archivo"/>
                <a:cs typeface="Archivo"/>
              </a:rPr>
              <a:t>Email:</a:t>
            </a:r>
            <a:r>
              <a:rPr sz="1200" b="1" spc="15" dirty="0">
                <a:solidFill>
                  <a:srgbClr val="4C98CA"/>
                </a:solidFill>
                <a:latin typeface="Archivo"/>
                <a:cs typeface="Archivo"/>
              </a:rPr>
              <a:t> </a:t>
            </a:r>
            <a:r>
              <a:rPr lang="en-US" sz="1200" spc="15" dirty="0">
                <a:solidFill>
                  <a:schemeClr val="tx1"/>
                </a:solidFill>
                <a:latin typeface="Archivo Medium"/>
                <a:cs typeface="Archivo Medium"/>
              </a:rPr>
              <a:t>williamlatchford</a:t>
            </a:r>
            <a:r>
              <a:rPr sz="1200" b="0" dirty="0">
                <a:latin typeface="Archivo Medium"/>
                <a:cs typeface="Archivo Medium"/>
              </a:rPr>
              <a:t>@npkcg.com</a:t>
            </a:r>
            <a:r>
              <a:rPr sz="1200" b="0" spc="5" dirty="0">
                <a:latin typeface="Archivo Medium"/>
                <a:cs typeface="Archivo Medium"/>
              </a:rPr>
              <a:t> </a:t>
            </a:r>
            <a:r>
              <a:rPr sz="1200" b="0" dirty="0">
                <a:latin typeface="Archivo Medium"/>
                <a:cs typeface="Archivo Medium"/>
              </a:rPr>
              <a:t>|</a:t>
            </a:r>
            <a:r>
              <a:rPr sz="1200" b="0" spc="10" dirty="0">
                <a:latin typeface="Archivo Medium"/>
                <a:cs typeface="Archivo Medium"/>
              </a:rPr>
              <a:t> </a:t>
            </a:r>
            <a:r>
              <a:rPr sz="1200" b="1" dirty="0">
                <a:solidFill>
                  <a:srgbClr val="4C98CA"/>
                </a:solidFill>
                <a:latin typeface="Archivo"/>
                <a:cs typeface="Archivo"/>
              </a:rPr>
              <a:t>Phone:</a:t>
            </a:r>
            <a:r>
              <a:rPr sz="1200" b="1" spc="15" dirty="0">
                <a:solidFill>
                  <a:srgbClr val="4C98CA"/>
                </a:solidFill>
                <a:latin typeface="Archivo"/>
                <a:cs typeface="Archivo"/>
              </a:rPr>
              <a:t> </a:t>
            </a:r>
            <a:r>
              <a:rPr sz="1200" b="0" dirty="0">
                <a:latin typeface="Archivo Medium"/>
                <a:cs typeface="Archivo Medium"/>
              </a:rPr>
              <a:t>(954)</a:t>
            </a:r>
            <a:r>
              <a:rPr sz="1200" b="0" spc="10" dirty="0">
                <a:latin typeface="Archivo Medium"/>
                <a:cs typeface="Archivo Medium"/>
              </a:rPr>
              <a:t> </a:t>
            </a:r>
            <a:r>
              <a:rPr sz="1200" b="0" dirty="0">
                <a:latin typeface="Archivo Medium"/>
                <a:cs typeface="Archivo Medium"/>
              </a:rPr>
              <a:t>444-</a:t>
            </a:r>
            <a:r>
              <a:rPr sz="1200" b="0" spc="-20" dirty="0">
                <a:latin typeface="Archivo Medium"/>
                <a:cs typeface="Archivo Medium"/>
              </a:rPr>
              <a:t>0972</a:t>
            </a:r>
            <a:endParaRPr sz="1200" dirty="0">
              <a:latin typeface="Archivo Medium"/>
              <a:cs typeface="Archivo Medium"/>
            </a:endParaRPr>
          </a:p>
        </p:txBody>
      </p:sp>
      <p:sp>
        <p:nvSpPr>
          <p:cNvPr id="6" name="object 6"/>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grpSp>
        <p:nvGrpSpPr>
          <p:cNvPr id="1557" name="Group 1556"/>
          <p:cNvGrpSpPr/>
          <p:nvPr/>
        </p:nvGrpSpPr>
        <p:grpSpPr>
          <a:xfrm>
            <a:off x="3136900" y="0"/>
            <a:ext cx="9055100" cy="4851400"/>
            <a:chOff x="3136900" y="0"/>
            <a:chExt cx="9055100" cy="4851400"/>
          </a:xfrm>
        </p:grpSpPr>
        <p:sp>
          <p:nvSpPr>
            <p:cNvPr id="467" name="Freeform 457"/>
            <p:cNvSpPr>
              <a:spLocks/>
            </p:cNvSpPr>
            <p:nvPr/>
          </p:nvSpPr>
          <p:spPr bwMode="auto">
            <a:xfrm>
              <a:off x="3136900" y="0"/>
              <a:ext cx="9055100" cy="4851400"/>
            </a:xfrm>
            <a:custGeom>
              <a:avLst/>
              <a:gdLst>
                <a:gd name="T0" fmla="*/ 2892 w 5704"/>
                <a:gd name="T1" fmla="*/ 0 h 3056"/>
                <a:gd name="T2" fmla="*/ 0 w 5704"/>
                <a:gd name="T3" fmla="*/ 3056 h 3056"/>
                <a:gd name="T4" fmla="*/ 5704 w 5704"/>
                <a:gd name="T5" fmla="*/ 3056 h 3056"/>
                <a:gd name="T6" fmla="*/ 5704 w 5704"/>
                <a:gd name="T7" fmla="*/ 0 h 3056"/>
                <a:gd name="T8" fmla="*/ 2892 w 5704"/>
                <a:gd name="T9" fmla="*/ 0 h 3056"/>
              </a:gdLst>
              <a:ahLst/>
              <a:cxnLst>
                <a:cxn ang="0">
                  <a:pos x="T0" y="T1"/>
                </a:cxn>
                <a:cxn ang="0">
                  <a:pos x="T2" y="T3"/>
                </a:cxn>
                <a:cxn ang="0">
                  <a:pos x="T4" y="T5"/>
                </a:cxn>
                <a:cxn ang="0">
                  <a:pos x="T6" y="T7"/>
                </a:cxn>
                <a:cxn ang="0">
                  <a:pos x="T8" y="T9"/>
                </a:cxn>
              </a:cxnLst>
              <a:rect l="0" t="0" r="r" b="b"/>
              <a:pathLst>
                <a:path w="5704" h="3056">
                  <a:moveTo>
                    <a:pt x="2892" y="0"/>
                  </a:moveTo>
                  <a:lnTo>
                    <a:pt x="0" y="3056"/>
                  </a:lnTo>
                  <a:lnTo>
                    <a:pt x="5704" y="3056"/>
                  </a:lnTo>
                  <a:lnTo>
                    <a:pt x="5704" y="0"/>
                  </a:lnTo>
                  <a:lnTo>
                    <a:pt x="289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554" name="Freeform 457"/>
            <p:cNvSpPr>
              <a:spLocks/>
            </p:cNvSpPr>
            <p:nvPr/>
          </p:nvSpPr>
          <p:spPr bwMode="auto">
            <a:xfrm>
              <a:off x="3136900" y="0"/>
              <a:ext cx="9055100" cy="4851400"/>
            </a:xfrm>
            <a:custGeom>
              <a:avLst/>
              <a:gdLst>
                <a:gd name="T0" fmla="*/ 2892 w 5704"/>
                <a:gd name="T1" fmla="*/ 0 h 3056"/>
                <a:gd name="T2" fmla="*/ 0 w 5704"/>
                <a:gd name="T3" fmla="*/ 3056 h 3056"/>
                <a:gd name="T4" fmla="*/ 5704 w 5704"/>
                <a:gd name="T5" fmla="*/ 3056 h 3056"/>
                <a:gd name="T6" fmla="*/ 5704 w 5704"/>
                <a:gd name="T7" fmla="*/ 0 h 3056"/>
                <a:gd name="T8" fmla="*/ 2892 w 5704"/>
                <a:gd name="T9" fmla="*/ 0 h 3056"/>
              </a:gdLst>
              <a:ahLst/>
              <a:cxnLst>
                <a:cxn ang="0">
                  <a:pos x="T0" y="T1"/>
                </a:cxn>
                <a:cxn ang="0">
                  <a:pos x="T2" y="T3"/>
                </a:cxn>
                <a:cxn ang="0">
                  <a:pos x="T4" y="T5"/>
                </a:cxn>
                <a:cxn ang="0">
                  <a:pos x="T6" y="T7"/>
                </a:cxn>
                <a:cxn ang="0">
                  <a:pos x="T8" y="T9"/>
                </a:cxn>
              </a:cxnLst>
              <a:rect l="0" t="0" r="r" b="b"/>
              <a:pathLst>
                <a:path w="5704" h="3056">
                  <a:moveTo>
                    <a:pt x="2892" y="0"/>
                  </a:moveTo>
                  <a:lnTo>
                    <a:pt x="0" y="3056"/>
                  </a:lnTo>
                  <a:lnTo>
                    <a:pt x="5704" y="3056"/>
                  </a:lnTo>
                  <a:lnTo>
                    <a:pt x="5704" y="0"/>
                  </a:lnTo>
                  <a:lnTo>
                    <a:pt x="2892" y="0"/>
                  </a:lnTo>
                  <a:close/>
                </a:path>
              </a:pathLst>
            </a:custGeom>
            <a:gradFill flip="none" rotWithShape="1">
              <a:gsLst>
                <a:gs pos="70000">
                  <a:schemeClr val="bg1">
                    <a:alpha val="0"/>
                  </a:schemeClr>
                </a:gs>
                <a:gs pos="100000">
                  <a:srgbClr val="4D99CB"/>
                </a:gs>
              </a:gsLst>
              <a:lin ang="162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556" name="Group 1555"/>
          <p:cNvGrpSpPr/>
          <p:nvPr/>
        </p:nvGrpSpPr>
        <p:grpSpPr>
          <a:xfrm>
            <a:off x="5045075" y="1292225"/>
            <a:ext cx="6437313" cy="4689475"/>
            <a:chOff x="5045075" y="1292225"/>
            <a:chExt cx="6437313" cy="4689475"/>
          </a:xfrm>
        </p:grpSpPr>
        <p:grpSp>
          <p:nvGrpSpPr>
            <p:cNvPr id="1555" name="Group 1554"/>
            <p:cNvGrpSpPr/>
            <p:nvPr/>
          </p:nvGrpSpPr>
          <p:grpSpPr>
            <a:xfrm>
              <a:off x="7227888" y="1292225"/>
              <a:ext cx="565150" cy="1493838"/>
              <a:chOff x="7227888" y="1292225"/>
              <a:chExt cx="565150" cy="1493838"/>
            </a:xfrm>
          </p:grpSpPr>
          <p:sp>
            <p:nvSpPr>
              <p:cNvPr id="1331" name="Freeform 437"/>
              <p:cNvSpPr>
                <a:spLocks/>
              </p:cNvSpPr>
              <p:nvPr/>
            </p:nvSpPr>
            <p:spPr bwMode="auto">
              <a:xfrm>
                <a:off x="7466013" y="1677987"/>
                <a:ext cx="200025" cy="311150"/>
              </a:xfrm>
              <a:custGeom>
                <a:avLst/>
                <a:gdLst>
                  <a:gd name="T0" fmla="*/ 9 w 63"/>
                  <a:gd name="T1" fmla="*/ 98 h 98"/>
                  <a:gd name="T2" fmla="*/ 47 w 63"/>
                  <a:gd name="T3" fmla="*/ 4 h 98"/>
                  <a:gd name="T4" fmla="*/ 9 w 63"/>
                  <a:gd name="T5" fmla="*/ 98 h 98"/>
                </a:gdLst>
                <a:ahLst/>
                <a:cxnLst>
                  <a:cxn ang="0">
                    <a:pos x="T0" y="T1"/>
                  </a:cxn>
                  <a:cxn ang="0">
                    <a:pos x="T2" y="T3"/>
                  </a:cxn>
                  <a:cxn ang="0">
                    <a:pos x="T4" y="T5"/>
                  </a:cxn>
                </a:cxnLst>
                <a:rect l="0" t="0" r="r" b="b"/>
                <a:pathLst>
                  <a:path w="63" h="98">
                    <a:moveTo>
                      <a:pt x="9" y="98"/>
                    </a:moveTo>
                    <a:cubicBezTo>
                      <a:pt x="31" y="84"/>
                      <a:pt x="63" y="9"/>
                      <a:pt x="47" y="4"/>
                    </a:cubicBezTo>
                    <a:cubicBezTo>
                      <a:pt x="31" y="0"/>
                      <a:pt x="0" y="74"/>
                      <a:pt x="9" y="98"/>
                    </a:cubicBez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2" name="Freeform 438"/>
              <p:cNvSpPr>
                <a:spLocks/>
              </p:cNvSpPr>
              <p:nvPr/>
            </p:nvSpPr>
            <p:spPr bwMode="auto">
              <a:xfrm>
                <a:off x="7399338" y="1666875"/>
                <a:ext cx="393700" cy="1119188"/>
              </a:xfrm>
              <a:custGeom>
                <a:avLst/>
                <a:gdLst>
                  <a:gd name="T0" fmla="*/ 11 w 124"/>
                  <a:gd name="T1" fmla="*/ 0 h 352"/>
                  <a:gd name="T2" fmla="*/ 116 w 124"/>
                  <a:gd name="T3" fmla="*/ 352 h 352"/>
                  <a:gd name="T4" fmla="*/ 124 w 124"/>
                  <a:gd name="T5" fmla="*/ 349 h 352"/>
                  <a:gd name="T6" fmla="*/ 11 w 124"/>
                  <a:gd name="T7" fmla="*/ 0 h 352"/>
                </a:gdLst>
                <a:ahLst/>
                <a:cxnLst>
                  <a:cxn ang="0">
                    <a:pos x="T0" y="T1"/>
                  </a:cxn>
                  <a:cxn ang="0">
                    <a:pos x="T2" y="T3"/>
                  </a:cxn>
                  <a:cxn ang="0">
                    <a:pos x="T4" y="T5"/>
                  </a:cxn>
                  <a:cxn ang="0">
                    <a:pos x="T6" y="T7"/>
                  </a:cxn>
                </a:cxnLst>
                <a:rect l="0" t="0" r="r" b="b"/>
                <a:pathLst>
                  <a:path w="124" h="352">
                    <a:moveTo>
                      <a:pt x="11" y="0"/>
                    </a:moveTo>
                    <a:cubicBezTo>
                      <a:pt x="0" y="90"/>
                      <a:pt x="49" y="234"/>
                      <a:pt x="116" y="352"/>
                    </a:cubicBezTo>
                    <a:cubicBezTo>
                      <a:pt x="118" y="350"/>
                      <a:pt x="121" y="349"/>
                      <a:pt x="124" y="349"/>
                    </a:cubicBezTo>
                    <a:cubicBezTo>
                      <a:pt x="55" y="231"/>
                      <a:pt x="4" y="88"/>
                      <a:pt x="11" y="0"/>
                    </a:cubicBez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3" name="Freeform 439"/>
              <p:cNvSpPr>
                <a:spLocks/>
              </p:cNvSpPr>
              <p:nvPr/>
            </p:nvSpPr>
            <p:spPr bwMode="auto">
              <a:xfrm>
                <a:off x="7516813" y="1944687"/>
                <a:ext cx="149225" cy="244475"/>
              </a:xfrm>
              <a:custGeom>
                <a:avLst/>
                <a:gdLst>
                  <a:gd name="T0" fmla="*/ 6 w 47"/>
                  <a:gd name="T1" fmla="*/ 77 h 77"/>
                  <a:gd name="T2" fmla="*/ 35 w 47"/>
                  <a:gd name="T3" fmla="*/ 5 h 77"/>
                  <a:gd name="T4" fmla="*/ 6 w 47"/>
                  <a:gd name="T5" fmla="*/ 77 h 77"/>
                </a:gdLst>
                <a:ahLst/>
                <a:cxnLst>
                  <a:cxn ang="0">
                    <a:pos x="T0" y="T1"/>
                  </a:cxn>
                  <a:cxn ang="0">
                    <a:pos x="T2" y="T3"/>
                  </a:cxn>
                  <a:cxn ang="0">
                    <a:pos x="T4" y="T5"/>
                  </a:cxn>
                </a:cxnLst>
                <a:rect l="0" t="0" r="r" b="b"/>
                <a:pathLst>
                  <a:path w="47" h="77">
                    <a:moveTo>
                      <a:pt x="6" y="77"/>
                    </a:moveTo>
                    <a:cubicBezTo>
                      <a:pt x="23" y="67"/>
                      <a:pt x="47" y="9"/>
                      <a:pt x="35" y="5"/>
                    </a:cubicBezTo>
                    <a:cubicBezTo>
                      <a:pt x="23" y="0"/>
                      <a:pt x="0" y="58"/>
                      <a:pt x="6" y="77"/>
                    </a:cubicBez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4" name="Freeform 440"/>
              <p:cNvSpPr>
                <a:spLocks/>
              </p:cNvSpPr>
              <p:nvPr/>
            </p:nvSpPr>
            <p:spPr bwMode="auto">
              <a:xfrm>
                <a:off x="7570788" y="2122487"/>
                <a:ext cx="130175" cy="200025"/>
              </a:xfrm>
              <a:custGeom>
                <a:avLst/>
                <a:gdLst>
                  <a:gd name="T0" fmla="*/ 4 w 41"/>
                  <a:gd name="T1" fmla="*/ 63 h 63"/>
                  <a:gd name="T2" fmla="*/ 32 w 41"/>
                  <a:gd name="T3" fmla="*/ 4 h 63"/>
                  <a:gd name="T4" fmla="*/ 4 w 41"/>
                  <a:gd name="T5" fmla="*/ 63 h 63"/>
                </a:gdLst>
                <a:ahLst/>
                <a:cxnLst>
                  <a:cxn ang="0">
                    <a:pos x="T0" y="T1"/>
                  </a:cxn>
                  <a:cxn ang="0">
                    <a:pos x="T2" y="T3"/>
                  </a:cxn>
                  <a:cxn ang="0">
                    <a:pos x="T4" y="T5"/>
                  </a:cxn>
                </a:cxnLst>
                <a:rect l="0" t="0" r="r" b="b"/>
                <a:pathLst>
                  <a:path w="41" h="63">
                    <a:moveTo>
                      <a:pt x="4" y="63"/>
                    </a:moveTo>
                    <a:cubicBezTo>
                      <a:pt x="19" y="56"/>
                      <a:pt x="41" y="8"/>
                      <a:pt x="32" y="4"/>
                    </a:cubicBezTo>
                    <a:cubicBezTo>
                      <a:pt x="22" y="0"/>
                      <a:pt x="0" y="47"/>
                      <a:pt x="4" y="63"/>
                    </a:cubicBez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5" name="Freeform 441"/>
              <p:cNvSpPr>
                <a:spLocks/>
              </p:cNvSpPr>
              <p:nvPr/>
            </p:nvSpPr>
            <p:spPr bwMode="auto">
              <a:xfrm>
                <a:off x="7227888" y="1441450"/>
                <a:ext cx="187325" cy="328613"/>
              </a:xfrm>
              <a:custGeom>
                <a:avLst/>
                <a:gdLst>
                  <a:gd name="T0" fmla="*/ 51 w 59"/>
                  <a:gd name="T1" fmla="*/ 103 h 103"/>
                  <a:gd name="T2" fmla="*/ 15 w 59"/>
                  <a:gd name="T3" fmla="*/ 7 h 103"/>
                  <a:gd name="T4" fmla="*/ 51 w 59"/>
                  <a:gd name="T5" fmla="*/ 103 h 103"/>
                </a:gdLst>
                <a:ahLst/>
                <a:cxnLst>
                  <a:cxn ang="0">
                    <a:pos x="T0" y="T1"/>
                  </a:cxn>
                  <a:cxn ang="0">
                    <a:pos x="T2" y="T3"/>
                  </a:cxn>
                  <a:cxn ang="0">
                    <a:pos x="T4" y="T5"/>
                  </a:cxn>
                </a:cxnLst>
                <a:rect l="0" t="0" r="r" b="b"/>
                <a:pathLst>
                  <a:path w="59" h="103">
                    <a:moveTo>
                      <a:pt x="51" y="103"/>
                    </a:moveTo>
                    <a:cubicBezTo>
                      <a:pt x="59" y="77"/>
                      <a:pt x="31" y="0"/>
                      <a:pt x="15" y="7"/>
                    </a:cubicBezTo>
                    <a:cubicBezTo>
                      <a:pt x="0" y="13"/>
                      <a:pt x="29" y="89"/>
                      <a:pt x="51" y="103"/>
                    </a:cubicBez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6" name="Freeform 442"/>
              <p:cNvSpPr>
                <a:spLocks/>
              </p:cNvSpPr>
              <p:nvPr/>
            </p:nvSpPr>
            <p:spPr bwMode="auto">
              <a:xfrm>
                <a:off x="7300913" y="2027237"/>
                <a:ext cx="200025" cy="234950"/>
              </a:xfrm>
              <a:custGeom>
                <a:avLst/>
                <a:gdLst>
                  <a:gd name="T0" fmla="*/ 9 w 63"/>
                  <a:gd name="T1" fmla="*/ 6 h 74"/>
                  <a:gd name="T2" fmla="*/ 63 w 63"/>
                  <a:gd name="T3" fmla="*/ 74 h 74"/>
                  <a:gd name="T4" fmla="*/ 9 w 63"/>
                  <a:gd name="T5" fmla="*/ 6 h 74"/>
                </a:gdLst>
                <a:ahLst/>
                <a:cxnLst>
                  <a:cxn ang="0">
                    <a:pos x="T0" y="T1"/>
                  </a:cxn>
                  <a:cxn ang="0">
                    <a:pos x="T2" y="T3"/>
                  </a:cxn>
                  <a:cxn ang="0">
                    <a:pos x="T4" y="T5"/>
                  </a:cxn>
                </a:cxnLst>
                <a:rect l="0" t="0" r="r" b="b"/>
                <a:pathLst>
                  <a:path w="63" h="74">
                    <a:moveTo>
                      <a:pt x="9" y="6"/>
                    </a:moveTo>
                    <a:cubicBezTo>
                      <a:pt x="0" y="12"/>
                      <a:pt x="48" y="69"/>
                      <a:pt x="63" y="74"/>
                    </a:cubicBezTo>
                    <a:cubicBezTo>
                      <a:pt x="62" y="56"/>
                      <a:pt x="18" y="0"/>
                      <a:pt x="9" y="6"/>
                    </a:cubicBez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7" name="Freeform 443"/>
              <p:cNvSpPr>
                <a:spLocks/>
              </p:cNvSpPr>
              <p:nvPr/>
            </p:nvSpPr>
            <p:spPr bwMode="auto">
              <a:xfrm>
                <a:off x="7456488" y="1419225"/>
                <a:ext cx="200025" cy="315913"/>
              </a:xfrm>
              <a:custGeom>
                <a:avLst/>
                <a:gdLst>
                  <a:gd name="T0" fmla="*/ 8 w 63"/>
                  <a:gd name="T1" fmla="*/ 99 h 99"/>
                  <a:gd name="T2" fmla="*/ 47 w 63"/>
                  <a:gd name="T3" fmla="*/ 5 h 99"/>
                  <a:gd name="T4" fmla="*/ 8 w 63"/>
                  <a:gd name="T5" fmla="*/ 99 h 99"/>
                </a:gdLst>
                <a:ahLst/>
                <a:cxnLst>
                  <a:cxn ang="0">
                    <a:pos x="T0" y="T1"/>
                  </a:cxn>
                  <a:cxn ang="0">
                    <a:pos x="T2" y="T3"/>
                  </a:cxn>
                  <a:cxn ang="0">
                    <a:pos x="T4" y="T5"/>
                  </a:cxn>
                </a:cxnLst>
                <a:rect l="0" t="0" r="r" b="b"/>
                <a:pathLst>
                  <a:path w="63" h="99">
                    <a:moveTo>
                      <a:pt x="8" y="99"/>
                    </a:moveTo>
                    <a:cubicBezTo>
                      <a:pt x="31" y="85"/>
                      <a:pt x="63" y="10"/>
                      <a:pt x="47" y="5"/>
                    </a:cubicBezTo>
                    <a:cubicBezTo>
                      <a:pt x="31" y="0"/>
                      <a:pt x="0" y="74"/>
                      <a:pt x="8" y="99"/>
                    </a:cubicBez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8" name="Freeform 444"/>
              <p:cNvSpPr>
                <a:spLocks/>
              </p:cNvSpPr>
              <p:nvPr/>
            </p:nvSpPr>
            <p:spPr bwMode="auto">
              <a:xfrm>
                <a:off x="7237413" y="1754187"/>
                <a:ext cx="225425" cy="285750"/>
              </a:xfrm>
              <a:custGeom>
                <a:avLst/>
                <a:gdLst>
                  <a:gd name="T0" fmla="*/ 69 w 71"/>
                  <a:gd name="T1" fmla="*/ 90 h 90"/>
                  <a:gd name="T2" fmla="*/ 10 w 71"/>
                  <a:gd name="T3" fmla="*/ 7 h 90"/>
                  <a:gd name="T4" fmla="*/ 69 w 71"/>
                  <a:gd name="T5" fmla="*/ 90 h 90"/>
                </a:gdLst>
                <a:ahLst/>
                <a:cxnLst>
                  <a:cxn ang="0">
                    <a:pos x="T0" y="T1"/>
                  </a:cxn>
                  <a:cxn ang="0">
                    <a:pos x="T2" y="T3"/>
                  </a:cxn>
                  <a:cxn ang="0">
                    <a:pos x="T4" y="T5"/>
                  </a:cxn>
                </a:cxnLst>
                <a:rect l="0" t="0" r="r" b="b"/>
                <a:pathLst>
                  <a:path w="71" h="90">
                    <a:moveTo>
                      <a:pt x="69" y="90"/>
                    </a:moveTo>
                    <a:cubicBezTo>
                      <a:pt x="71" y="70"/>
                      <a:pt x="21" y="0"/>
                      <a:pt x="10" y="7"/>
                    </a:cubicBezTo>
                    <a:cubicBezTo>
                      <a:pt x="0" y="14"/>
                      <a:pt x="50" y="83"/>
                      <a:pt x="69" y="90"/>
                    </a:cubicBez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9" name="Freeform 445"/>
              <p:cNvSpPr>
                <a:spLocks/>
              </p:cNvSpPr>
              <p:nvPr/>
            </p:nvSpPr>
            <p:spPr bwMode="auto">
              <a:xfrm>
                <a:off x="7383463" y="1292225"/>
                <a:ext cx="152400" cy="374650"/>
              </a:xfrm>
              <a:custGeom>
                <a:avLst/>
                <a:gdLst>
                  <a:gd name="T0" fmla="*/ 29 w 48"/>
                  <a:gd name="T1" fmla="*/ 1 h 118"/>
                  <a:gd name="T2" fmla="*/ 16 w 48"/>
                  <a:gd name="T3" fmla="*/ 118 h 118"/>
                  <a:gd name="T4" fmla="*/ 29 w 48"/>
                  <a:gd name="T5" fmla="*/ 1 h 118"/>
                </a:gdLst>
                <a:ahLst/>
                <a:cxnLst>
                  <a:cxn ang="0">
                    <a:pos x="T0" y="T1"/>
                  </a:cxn>
                  <a:cxn ang="0">
                    <a:pos x="T2" y="T3"/>
                  </a:cxn>
                  <a:cxn ang="0">
                    <a:pos x="T4" y="T5"/>
                  </a:cxn>
                </a:cxnLst>
                <a:rect l="0" t="0" r="r" b="b"/>
                <a:pathLst>
                  <a:path w="48" h="118">
                    <a:moveTo>
                      <a:pt x="29" y="1"/>
                    </a:moveTo>
                    <a:cubicBezTo>
                      <a:pt x="10" y="0"/>
                      <a:pt x="0" y="92"/>
                      <a:pt x="16" y="118"/>
                    </a:cubicBezTo>
                    <a:cubicBezTo>
                      <a:pt x="37" y="96"/>
                      <a:pt x="48" y="3"/>
                      <a:pt x="29" y="1"/>
                    </a:cubicBez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340" name="Freeform 446"/>
            <p:cNvSpPr>
              <a:spLocks noEditPoints="1"/>
            </p:cNvSpPr>
            <p:nvPr/>
          </p:nvSpPr>
          <p:spPr bwMode="auto">
            <a:xfrm>
              <a:off x="5045075" y="2106612"/>
              <a:ext cx="6437313" cy="3875088"/>
            </a:xfrm>
            <a:custGeom>
              <a:avLst/>
              <a:gdLst>
                <a:gd name="T0" fmla="*/ 1837 w 2026"/>
                <a:gd name="T1" fmla="*/ 386 h 1219"/>
                <a:gd name="T2" fmla="*/ 1976 w 2026"/>
                <a:gd name="T3" fmla="*/ 292 h 1219"/>
                <a:gd name="T4" fmla="*/ 1967 w 2026"/>
                <a:gd name="T5" fmla="*/ 271 h 1219"/>
                <a:gd name="T6" fmla="*/ 1651 w 2026"/>
                <a:gd name="T7" fmla="*/ 256 h 1219"/>
                <a:gd name="T8" fmla="*/ 1990 w 2026"/>
                <a:gd name="T9" fmla="*/ 274 h 1219"/>
                <a:gd name="T10" fmla="*/ 1941 w 2026"/>
                <a:gd name="T11" fmla="*/ 548 h 1219"/>
                <a:gd name="T12" fmla="*/ 1467 w 2026"/>
                <a:gd name="T13" fmla="*/ 476 h 1219"/>
                <a:gd name="T14" fmla="*/ 1933 w 2026"/>
                <a:gd name="T15" fmla="*/ 526 h 1219"/>
                <a:gd name="T16" fmla="*/ 1683 w 2026"/>
                <a:gd name="T17" fmla="*/ 281 h 1219"/>
                <a:gd name="T18" fmla="*/ 926 w 2026"/>
                <a:gd name="T19" fmla="*/ 2 h 1219"/>
                <a:gd name="T20" fmla="*/ 814 w 2026"/>
                <a:gd name="T21" fmla="*/ 111 h 1219"/>
                <a:gd name="T22" fmla="*/ 851 w 2026"/>
                <a:gd name="T23" fmla="*/ 148 h 1219"/>
                <a:gd name="T24" fmla="*/ 1020 w 2026"/>
                <a:gd name="T25" fmla="*/ 402 h 1219"/>
                <a:gd name="T26" fmla="*/ 868 w 2026"/>
                <a:gd name="T27" fmla="*/ 132 h 1219"/>
                <a:gd name="T28" fmla="*/ 855 w 2026"/>
                <a:gd name="T29" fmla="*/ 89 h 1219"/>
                <a:gd name="T30" fmla="*/ 1111 w 2026"/>
                <a:gd name="T31" fmla="*/ 181 h 1219"/>
                <a:gd name="T32" fmla="*/ 891 w 2026"/>
                <a:gd name="T33" fmla="*/ 65 h 1219"/>
                <a:gd name="T34" fmla="*/ 875 w 2026"/>
                <a:gd name="T35" fmla="*/ 89 h 1219"/>
                <a:gd name="T36" fmla="*/ 891 w 2026"/>
                <a:gd name="T37" fmla="*/ 65 h 1219"/>
                <a:gd name="T38" fmla="*/ 791 w 2026"/>
                <a:gd name="T39" fmla="*/ 1194 h 1219"/>
                <a:gd name="T40" fmla="*/ 1089 w 2026"/>
                <a:gd name="T41" fmla="*/ 236 h 1219"/>
                <a:gd name="T42" fmla="*/ 758 w 2026"/>
                <a:gd name="T43" fmla="*/ 903 h 1219"/>
                <a:gd name="T44" fmla="*/ 741 w 2026"/>
                <a:gd name="T45" fmla="*/ 913 h 1219"/>
                <a:gd name="T46" fmla="*/ 1089 w 2026"/>
                <a:gd name="T47" fmla="*/ 236 h 1219"/>
                <a:gd name="T48" fmla="*/ 1455 w 2026"/>
                <a:gd name="T49" fmla="*/ 561 h 1219"/>
                <a:gd name="T50" fmla="*/ 1474 w 2026"/>
                <a:gd name="T51" fmla="*/ 602 h 1219"/>
                <a:gd name="T52" fmla="*/ 1264 w 2026"/>
                <a:gd name="T53" fmla="*/ 411 h 1219"/>
                <a:gd name="T54" fmla="*/ 1300 w 2026"/>
                <a:gd name="T55" fmla="*/ 657 h 1219"/>
                <a:gd name="T56" fmla="*/ 1264 w 2026"/>
                <a:gd name="T57" fmla="*/ 411 h 1219"/>
                <a:gd name="T58" fmla="*/ 1227 w 2026"/>
                <a:gd name="T59" fmla="*/ 879 h 1219"/>
                <a:gd name="T60" fmla="*/ 1227 w 2026"/>
                <a:gd name="T61" fmla="*/ 928 h 1219"/>
                <a:gd name="T62" fmla="*/ 1089 w 2026"/>
                <a:gd name="T63" fmla="*/ 618 h 1219"/>
                <a:gd name="T64" fmla="*/ 995 w 2026"/>
                <a:gd name="T65" fmla="*/ 925 h 1219"/>
                <a:gd name="T66" fmla="*/ 1089 w 2026"/>
                <a:gd name="T67" fmla="*/ 618 h 1219"/>
                <a:gd name="T68" fmla="*/ 5 w 2026"/>
                <a:gd name="T69" fmla="*/ 571 h 1219"/>
                <a:gd name="T70" fmla="*/ 880 w 2026"/>
                <a:gd name="T71" fmla="*/ 331 h 1219"/>
                <a:gd name="T72" fmla="*/ 215 w 2026"/>
                <a:gd name="T73" fmla="*/ 391 h 1219"/>
                <a:gd name="T74" fmla="*/ 231 w 2026"/>
                <a:gd name="T75" fmla="*/ 399 h 1219"/>
                <a:gd name="T76" fmla="*/ 880 w 2026"/>
                <a:gd name="T77" fmla="*/ 331 h 1219"/>
                <a:gd name="T78" fmla="*/ 526 w 2026"/>
                <a:gd name="T79" fmla="*/ 750 h 1219"/>
                <a:gd name="T80" fmla="*/ 486 w 2026"/>
                <a:gd name="T81" fmla="*/ 776 h 1219"/>
                <a:gd name="T82" fmla="*/ 635 w 2026"/>
                <a:gd name="T83" fmla="*/ 522 h 1219"/>
                <a:gd name="T84" fmla="*/ 327 w 2026"/>
                <a:gd name="T85" fmla="*/ 616 h 1219"/>
                <a:gd name="T86" fmla="*/ 635 w 2026"/>
                <a:gd name="T87" fmla="*/ 522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26" h="1219">
                  <a:moveTo>
                    <a:pt x="1991" y="403"/>
                  </a:moveTo>
                  <a:cubicBezTo>
                    <a:pt x="1942" y="417"/>
                    <a:pt x="1876" y="413"/>
                    <a:pt x="1837" y="386"/>
                  </a:cubicBezTo>
                  <a:cubicBezTo>
                    <a:pt x="1884" y="402"/>
                    <a:pt x="1943" y="400"/>
                    <a:pt x="1989" y="380"/>
                  </a:cubicBezTo>
                  <a:cubicBezTo>
                    <a:pt x="2001" y="348"/>
                    <a:pt x="2002" y="315"/>
                    <a:pt x="1976" y="292"/>
                  </a:cubicBezTo>
                  <a:cubicBezTo>
                    <a:pt x="1935" y="310"/>
                    <a:pt x="1889" y="320"/>
                    <a:pt x="1839" y="312"/>
                  </a:cubicBezTo>
                  <a:cubicBezTo>
                    <a:pt x="1885" y="307"/>
                    <a:pt x="1927" y="294"/>
                    <a:pt x="1967" y="271"/>
                  </a:cubicBezTo>
                  <a:cubicBezTo>
                    <a:pt x="1960" y="232"/>
                    <a:pt x="1936" y="229"/>
                    <a:pt x="1896" y="249"/>
                  </a:cubicBezTo>
                  <a:cubicBezTo>
                    <a:pt x="1830" y="280"/>
                    <a:pt x="1722" y="292"/>
                    <a:pt x="1651" y="256"/>
                  </a:cubicBezTo>
                  <a:cubicBezTo>
                    <a:pt x="1730" y="274"/>
                    <a:pt x="1813" y="264"/>
                    <a:pt x="1886" y="228"/>
                  </a:cubicBezTo>
                  <a:cubicBezTo>
                    <a:pt x="1937" y="203"/>
                    <a:pt x="1984" y="209"/>
                    <a:pt x="1990" y="274"/>
                  </a:cubicBezTo>
                  <a:cubicBezTo>
                    <a:pt x="2023" y="301"/>
                    <a:pt x="2025" y="349"/>
                    <a:pt x="2011" y="386"/>
                  </a:cubicBezTo>
                  <a:cubicBezTo>
                    <a:pt x="2026" y="446"/>
                    <a:pt x="2003" y="524"/>
                    <a:pt x="1941" y="548"/>
                  </a:cubicBezTo>
                  <a:cubicBezTo>
                    <a:pt x="1837" y="587"/>
                    <a:pt x="1747" y="546"/>
                    <a:pt x="1666" y="512"/>
                  </a:cubicBezTo>
                  <a:cubicBezTo>
                    <a:pt x="1595" y="483"/>
                    <a:pt x="1527" y="460"/>
                    <a:pt x="1467" y="476"/>
                  </a:cubicBezTo>
                  <a:cubicBezTo>
                    <a:pt x="1521" y="447"/>
                    <a:pt x="1599" y="462"/>
                    <a:pt x="1675" y="491"/>
                  </a:cubicBezTo>
                  <a:cubicBezTo>
                    <a:pt x="1752" y="522"/>
                    <a:pt x="1838" y="562"/>
                    <a:pt x="1933" y="526"/>
                  </a:cubicBezTo>
                  <a:cubicBezTo>
                    <a:pt x="1982" y="508"/>
                    <a:pt x="1998" y="451"/>
                    <a:pt x="1991" y="403"/>
                  </a:cubicBezTo>
                  <a:close/>
                  <a:moveTo>
                    <a:pt x="1683" y="281"/>
                  </a:moveTo>
                  <a:cubicBezTo>
                    <a:pt x="1264" y="118"/>
                    <a:pt x="1223" y="227"/>
                    <a:pt x="1123" y="161"/>
                  </a:cubicBezTo>
                  <a:cubicBezTo>
                    <a:pt x="1065" y="122"/>
                    <a:pt x="995" y="5"/>
                    <a:pt x="926" y="2"/>
                  </a:cubicBezTo>
                  <a:cubicBezTo>
                    <a:pt x="882" y="0"/>
                    <a:pt x="822" y="32"/>
                    <a:pt x="829" y="79"/>
                  </a:cubicBezTo>
                  <a:cubicBezTo>
                    <a:pt x="818" y="87"/>
                    <a:pt x="815" y="101"/>
                    <a:pt x="814" y="111"/>
                  </a:cubicBezTo>
                  <a:cubicBezTo>
                    <a:pt x="808" y="121"/>
                    <a:pt x="803" y="131"/>
                    <a:pt x="798" y="145"/>
                  </a:cubicBezTo>
                  <a:cubicBezTo>
                    <a:pt x="813" y="144"/>
                    <a:pt x="841" y="137"/>
                    <a:pt x="851" y="148"/>
                  </a:cubicBezTo>
                  <a:cubicBezTo>
                    <a:pt x="859" y="156"/>
                    <a:pt x="861" y="173"/>
                    <a:pt x="870" y="201"/>
                  </a:cubicBezTo>
                  <a:cubicBezTo>
                    <a:pt x="895" y="282"/>
                    <a:pt x="954" y="369"/>
                    <a:pt x="1020" y="402"/>
                  </a:cubicBezTo>
                  <a:cubicBezTo>
                    <a:pt x="968" y="361"/>
                    <a:pt x="912" y="273"/>
                    <a:pt x="892" y="195"/>
                  </a:cubicBezTo>
                  <a:cubicBezTo>
                    <a:pt x="883" y="163"/>
                    <a:pt x="879" y="144"/>
                    <a:pt x="868" y="132"/>
                  </a:cubicBezTo>
                  <a:cubicBezTo>
                    <a:pt x="860" y="123"/>
                    <a:pt x="850" y="119"/>
                    <a:pt x="836" y="118"/>
                  </a:cubicBezTo>
                  <a:cubicBezTo>
                    <a:pt x="838" y="106"/>
                    <a:pt x="844" y="96"/>
                    <a:pt x="855" y="89"/>
                  </a:cubicBezTo>
                  <a:cubicBezTo>
                    <a:pt x="846" y="47"/>
                    <a:pt x="887" y="25"/>
                    <a:pt x="927" y="27"/>
                  </a:cubicBezTo>
                  <a:cubicBezTo>
                    <a:pt x="978" y="29"/>
                    <a:pt x="1052" y="146"/>
                    <a:pt x="1111" y="181"/>
                  </a:cubicBezTo>
                  <a:cubicBezTo>
                    <a:pt x="1239" y="256"/>
                    <a:pt x="1245" y="131"/>
                    <a:pt x="1683" y="281"/>
                  </a:cubicBezTo>
                  <a:close/>
                  <a:moveTo>
                    <a:pt x="891" y="65"/>
                  </a:moveTo>
                  <a:cubicBezTo>
                    <a:pt x="898" y="69"/>
                    <a:pt x="900" y="79"/>
                    <a:pt x="895" y="85"/>
                  </a:cubicBezTo>
                  <a:cubicBezTo>
                    <a:pt x="890" y="92"/>
                    <a:pt x="881" y="94"/>
                    <a:pt x="875" y="89"/>
                  </a:cubicBezTo>
                  <a:cubicBezTo>
                    <a:pt x="868" y="84"/>
                    <a:pt x="866" y="75"/>
                    <a:pt x="871" y="69"/>
                  </a:cubicBezTo>
                  <a:cubicBezTo>
                    <a:pt x="876" y="62"/>
                    <a:pt x="885" y="60"/>
                    <a:pt x="891" y="65"/>
                  </a:cubicBezTo>
                  <a:close/>
                  <a:moveTo>
                    <a:pt x="897" y="700"/>
                  </a:moveTo>
                  <a:cubicBezTo>
                    <a:pt x="1029" y="865"/>
                    <a:pt x="943" y="1075"/>
                    <a:pt x="791" y="1194"/>
                  </a:cubicBezTo>
                  <a:cubicBezTo>
                    <a:pt x="963" y="1095"/>
                    <a:pt x="1071" y="821"/>
                    <a:pt x="897" y="700"/>
                  </a:cubicBezTo>
                  <a:close/>
                  <a:moveTo>
                    <a:pt x="1089" y="236"/>
                  </a:moveTo>
                  <a:cubicBezTo>
                    <a:pt x="1271" y="299"/>
                    <a:pt x="1037" y="440"/>
                    <a:pt x="959" y="484"/>
                  </a:cubicBezTo>
                  <a:cubicBezTo>
                    <a:pt x="750" y="603"/>
                    <a:pt x="674" y="665"/>
                    <a:pt x="758" y="903"/>
                  </a:cubicBezTo>
                  <a:cubicBezTo>
                    <a:pt x="785" y="979"/>
                    <a:pt x="838" y="1123"/>
                    <a:pt x="768" y="1219"/>
                  </a:cubicBezTo>
                  <a:cubicBezTo>
                    <a:pt x="814" y="1107"/>
                    <a:pt x="776" y="1006"/>
                    <a:pt x="741" y="913"/>
                  </a:cubicBezTo>
                  <a:cubicBezTo>
                    <a:pt x="647" y="662"/>
                    <a:pt x="726" y="591"/>
                    <a:pt x="948" y="464"/>
                  </a:cubicBezTo>
                  <a:cubicBezTo>
                    <a:pt x="1007" y="431"/>
                    <a:pt x="1242" y="306"/>
                    <a:pt x="1089" y="236"/>
                  </a:cubicBezTo>
                  <a:close/>
                  <a:moveTo>
                    <a:pt x="1275" y="302"/>
                  </a:moveTo>
                  <a:cubicBezTo>
                    <a:pt x="1399" y="346"/>
                    <a:pt x="1443" y="434"/>
                    <a:pt x="1455" y="561"/>
                  </a:cubicBezTo>
                  <a:cubicBezTo>
                    <a:pt x="1432" y="543"/>
                    <a:pt x="1413" y="538"/>
                    <a:pt x="1384" y="533"/>
                  </a:cubicBezTo>
                  <a:cubicBezTo>
                    <a:pt x="1417" y="552"/>
                    <a:pt x="1448" y="577"/>
                    <a:pt x="1474" y="602"/>
                  </a:cubicBezTo>
                  <a:cubicBezTo>
                    <a:pt x="1472" y="433"/>
                    <a:pt x="1406" y="326"/>
                    <a:pt x="1275" y="302"/>
                  </a:cubicBezTo>
                  <a:close/>
                  <a:moveTo>
                    <a:pt x="1264" y="411"/>
                  </a:moveTo>
                  <a:cubicBezTo>
                    <a:pt x="1358" y="468"/>
                    <a:pt x="1424" y="555"/>
                    <a:pt x="1394" y="757"/>
                  </a:cubicBezTo>
                  <a:cubicBezTo>
                    <a:pt x="1368" y="722"/>
                    <a:pt x="1335" y="687"/>
                    <a:pt x="1300" y="657"/>
                  </a:cubicBezTo>
                  <a:cubicBezTo>
                    <a:pt x="1332" y="669"/>
                    <a:pt x="1356" y="684"/>
                    <a:pt x="1379" y="712"/>
                  </a:cubicBezTo>
                  <a:cubicBezTo>
                    <a:pt x="1398" y="559"/>
                    <a:pt x="1343" y="483"/>
                    <a:pt x="1264" y="411"/>
                  </a:cubicBezTo>
                  <a:close/>
                  <a:moveTo>
                    <a:pt x="1203" y="492"/>
                  </a:moveTo>
                  <a:cubicBezTo>
                    <a:pt x="1295" y="623"/>
                    <a:pt x="1305" y="720"/>
                    <a:pt x="1227" y="879"/>
                  </a:cubicBezTo>
                  <a:cubicBezTo>
                    <a:pt x="1213" y="841"/>
                    <a:pt x="1194" y="817"/>
                    <a:pt x="1164" y="788"/>
                  </a:cubicBezTo>
                  <a:cubicBezTo>
                    <a:pt x="1191" y="834"/>
                    <a:pt x="1212" y="880"/>
                    <a:pt x="1227" y="928"/>
                  </a:cubicBezTo>
                  <a:cubicBezTo>
                    <a:pt x="1334" y="720"/>
                    <a:pt x="1311" y="613"/>
                    <a:pt x="1203" y="492"/>
                  </a:cubicBezTo>
                  <a:close/>
                  <a:moveTo>
                    <a:pt x="1089" y="618"/>
                  </a:moveTo>
                  <a:cubicBezTo>
                    <a:pt x="1200" y="767"/>
                    <a:pt x="1177" y="903"/>
                    <a:pt x="1020" y="1077"/>
                  </a:cubicBezTo>
                  <a:cubicBezTo>
                    <a:pt x="1018" y="1027"/>
                    <a:pt x="1009" y="976"/>
                    <a:pt x="995" y="925"/>
                  </a:cubicBezTo>
                  <a:cubicBezTo>
                    <a:pt x="1015" y="956"/>
                    <a:pt x="1030" y="989"/>
                    <a:pt x="1034" y="1030"/>
                  </a:cubicBezTo>
                  <a:cubicBezTo>
                    <a:pt x="1150" y="895"/>
                    <a:pt x="1179" y="781"/>
                    <a:pt x="1089" y="618"/>
                  </a:cubicBezTo>
                  <a:close/>
                  <a:moveTo>
                    <a:pt x="545" y="457"/>
                  </a:moveTo>
                  <a:cubicBezTo>
                    <a:pt x="401" y="618"/>
                    <a:pt x="161" y="634"/>
                    <a:pt x="5" y="571"/>
                  </a:cubicBezTo>
                  <a:cubicBezTo>
                    <a:pt x="151" y="662"/>
                    <a:pt x="463" y="637"/>
                    <a:pt x="545" y="457"/>
                  </a:cubicBezTo>
                  <a:close/>
                  <a:moveTo>
                    <a:pt x="880" y="331"/>
                  </a:moveTo>
                  <a:cubicBezTo>
                    <a:pt x="862" y="428"/>
                    <a:pt x="711" y="342"/>
                    <a:pt x="656" y="315"/>
                  </a:cubicBezTo>
                  <a:cubicBezTo>
                    <a:pt x="447" y="214"/>
                    <a:pt x="354" y="192"/>
                    <a:pt x="215" y="391"/>
                  </a:cubicBezTo>
                  <a:cubicBezTo>
                    <a:pt x="164" y="465"/>
                    <a:pt x="108" y="545"/>
                    <a:pt x="0" y="569"/>
                  </a:cubicBezTo>
                  <a:cubicBezTo>
                    <a:pt x="107" y="571"/>
                    <a:pt x="188" y="458"/>
                    <a:pt x="231" y="399"/>
                  </a:cubicBezTo>
                  <a:cubicBezTo>
                    <a:pt x="365" y="214"/>
                    <a:pt x="450" y="238"/>
                    <a:pt x="647" y="333"/>
                  </a:cubicBezTo>
                  <a:cubicBezTo>
                    <a:pt x="720" y="369"/>
                    <a:pt x="885" y="446"/>
                    <a:pt x="880" y="331"/>
                  </a:cubicBezTo>
                  <a:close/>
                  <a:moveTo>
                    <a:pt x="716" y="646"/>
                  </a:moveTo>
                  <a:cubicBezTo>
                    <a:pt x="658" y="699"/>
                    <a:pt x="611" y="736"/>
                    <a:pt x="526" y="750"/>
                  </a:cubicBezTo>
                  <a:cubicBezTo>
                    <a:pt x="546" y="721"/>
                    <a:pt x="556" y="694"/>
                    <a:pt x="558" y="650"/>
                  </a:cubicBezTo>
                  <a:cubicBezTo>
                    <a:pt x="541" y="695"/>
                    <a:pt x="520" y="728"/>
                    <a:pt x="486" y="776"/>
                  </a:cubicBezTo>
                  <a:cubicBezTo>
                    <a:pt x="604" y="766"/>
                    <a:pt x="674" y="714"/>
                    <a:pt x="716" y="646"/>
                  </a:cubicBezTo>
                  <a:close/>
                  <a:moveTo>
                    <a:pt x="635" y="522"/>
                  </a:moveTo>
                  <a:cubicBezTo>
                    <a:pt x="557" y="668"/>
                    <a:pt x="427" y="708"/>
                    <a:pt x="271" y="698"/>
                  </a:cubicBezTo>
                  <a:cubicBezTo>
                    <a:pt x="297" y="676"/>
                    <a:pt x="312" y="647"/>
                    <a:pt x="327" y="616"/>
                  </a:cubicBezTo>
                  <a:cubicBezTo>
                    <a:pt x="297" y="653"/>
                    <a:pt x="263" y="685"/>
                    <a:pt x="227" y="713"/>
                  </a:cubicBezTo>
                  <a:cubicBezTo>
                    <a:pt x="438" y="741"/>
                    <a:pt x="582" y="682"/>
                    <a:pt x="635" y="522"/>
                  </a:cubicBezTo>
                  <a:close/>
                </a:path>
              </a:pathLst>
            </a:custGeom>
            <a:solidFill>
              <a:srgbClr val="4D99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48031" y="366391"/>
            <a:ext cx="8343890" cy="1017330"/>
          </a:xfrm>
          <a:prstGeom prst="rect">
            <a:avLst/>
          </a:prstGeom>
        </p:spPr>
        <p:txBody>
          <a:bodyPr vert="horz" wrap="square" lIns="0" tIns="200660" rIns="0" bIns="0" rtlCol="0">
            <a:spAutoFit/>
          </a:bodyPr>
          <a:lstStyle/>
          <a:p>
            <a:pPr marL="12700" marR="5080" algn="ctr">
              <a:lnSpc>
                <a:spcPct val="73200"/>
              </a:lnSpc>
              <a:spcBef>
                <a:spcPts val="1580"/>
              </a:spcBef>
            </a:pPr>
            <a:r>
              <a:rPr lang="en-US" sz="3600" b="1" dirty="0"/>
              <a:t>PATCHWORK PARTNERSHIP</a:t>
            </a:r>
            <a:br>
              <a:rPr lang="en-US" sz="3600" b="1" dirty="0"/>
            </a:br>
            <a:endParaRPr sz="3600" spc="-10" dirty="0"/>
          </a:p>
        </p:txBody>
      </p:sp>
      <p:pic>
        <p:nvPicPr>
          <p:cNvPr id="8" name="object 8"/>
          <p:cNvPicPr/>
          <p:nvPr/>
        </p:nvPicPr>
        <p:blipFill>
          <a:blip r:embed="rId2" cstate="print"/>
          <a:stretch>
            <a:fillRect/>
          </a:stretch>
        </p:blipFill>
        <p:spPr>
          <a:xfrm>
            <a:off x="9397048" y="197383"/>
            <a:ext cx="2525150" cy="592581"/>
          </a:xfrm>
          <a:prstGeom prst="rect">
            <a:avLst/>
          </a:prstGeom>
        </p:spPr>
      </p:pic>
      <p:sp>
        <p:nvSpPr>
          <p:cNvPr id="9" name="object 9"/>
          <p:cNvSpPr/>
          <p:nvPr/>
        </p:nvSpPr>
        <p:spPr>
          <a:xfrm>
            <a:off x="5616732" y="789964"/>
            <a:ext cx="5283835" cy="5283835"/>
          </a:xfrm>
          <a:custGeom>
            <a:avLst/>
            <a:gdLst/>
            <a:ahLst/>
            <a:cxnLst/>
            <a:rect l="l" t="t" r="r" b="b"/>
            <a:pathLst>
              <a:path w="5283834" h="5283835">
                <a:moveTo>
                  <a:pt x="2641879" y="0"/>
                </a:moveTo>
                <a:lnTo>
                  <a:pt x="0" y="2641892"/>
                </a:lnTo>
                <a:lnTo>
                  <a:pt x="2641879" y="5283771"/>
                </a:lnTo>
                <a:lnTo>
                  <a:pt x="5283771" y="2641892"/>
                </a:lnTo>
                <a:lnTo>
                  <a:pt x="2641879" y="0"/>
                </a:lnTo>
                <a:close/>
              </a:path>
            </a:pathLst>
          </a:custGeom>
          <a:solidFill>
            <a:srgbClr val="FFFFFF"/>
          </a:solidFill>
        </p:spPr>
        <p:txBody>
          <a:bodyPr wrap="square" lIns="0" tIns="0" rIns="0" bIns="0" rtlCol="0"/>
          <a:lstStyle/>
          <a:p>
            <a:endParaRPr/>
          </a:p>
        </p:txBody>
      </p:sp>
      <p:grpSp>
        <p:nvGrpSpPr>
          <p:cNvPr id="24" name="Group 23"/>
          <p:cNvGrpSpPr/>
          <p:nvPr/>
        </p:nvGrpSpPr>
        <p:grpSpPr>
          <a:xfrm>
            <a:off x="7243404" y="1156237"/>
            <a:ext cx="4805680" cy="4804537"/>
            <a:chOff x="5853392" y="1045818"/>
            <a:chExt cx="4805680" cy="4804537"/>
          </a:xfrm>
        </p:grpSpPr>
        <p:sp>
          <p:nvSpPr>
            <p:cNvPr id="10" name="object 10"/>
            <p:cNvSpPr/>
            <p:nvPr/>
          </p:nvSpPr>
          <p:spPr>
            <a:xfrm>
              <a:off x="7192500" y="1045818"/>
              <a:ext cx="2138045" cy="2138045"/>
            </a:xfrm>
            <a:custGeom>
              <a:avLst/>
              <a:gdLst/>
              <a:ahLst/>
              <a:cxnLst/>
              <a:rect l="l" t="t" r="r" b="b"/>
              <a:pathLst>
                <a:path w="2138045" h="2138045">
                  <a:moveTo>
                    <a:pt x="1070686" y="0"/>
                  </a:moveTo>
                  <a:lnTo>
                    <a:pt x="0" y="1070686"/>
                  </a:lnTo>
                  <a:lnTo>
                    <a:pt x="1066812" y="2137498"/>
                  </a:lnTo>
                  <a:lnTo>
                    <a:pt x="2137498" y="1066812"/>
                  </a:lnTo>
                  <a:lnTo>
                    <a:pt x="1070686" y="0"/>
                  </a:lnTo>
                  <a:close/>
                </a:path>
              </a:pathLst>
            </a:custGeom>
            <a:solidFill>
              <a:srgbClr val="4C98CA"/>
            </a:solidFill>
          </p:spPr>
          <p:txBody>
            <a:bodyPr wrap="square" lIns="0" tIns="0" rIns="0" bIns="0" rtlCol="0"/>
            <a:lstStyle/>
            <a:p>
              <a:endParaRPr/>
            </a:p>
          </p:txBody>
        </p:sp>
        <p:sp>
          <p:nvSpPr>
            <p:cNvPr id="11" name="object 11"/>
            <p:cNvSpPr/>
            <p:nvPr/>
          </p:nvSpPr>
          <p:spPr>
            <a:xfrm>
              <a:off x="5853392" y="2383713"/>
              <a:ext cx="4805680" cy="2137410"/>
            </a:xfrm>
            <a:custGeom>
              <a:avLst/>
              <a:gdLst/>
              <a:ahLst/>
              <a:cxnLst/>
              <a:rect l="l" t="t" r="r" b="b"/>
              <a:pathLst>
                <a:path w="4805680" h="2137410">
                  <a:moveTo>
                    <a:pt x="2131237" y="1071702"/>
                  </a:moveTo>
                  <a:lnTo>
                    <a:pt x="1065288" y="5753"/>
                  </a:lnTo>
                  <a:lnTo>
                    <a:pt x="0" y="1071041"/>
                  </a:lnTo>
                  <a:lnTo>
                    <a:pt x="1065949" y="2136991"/>
                  </a:lnTo>
                  <a:lnTo>
                    <a:pt x="2131237" y="1071702"/>
                  </a:lnTo>
                  <a:close/>
                </a:path>
                <a:path w="4805680" h="2137410">
                  <a:moveTo>
                    <a:pt x="4805210" y="1058037"/>
                  </a:moveTo>
                  <a:lnTo>
                    <a:pt x="3747173" y="0"/>
                  </a:lnTo>
                  <a:lnTo>
                    <a:pt x="2678023" y="1069149"/>
                  </a:lnTo>
                  <a:lnTo>
                    <a:pt x="3736060" y="2127186"/>
                  </a:lnTo>
                  <a:lnTo>
                    <a:pt x="4805210" y="1058037"/>
                  </a:lnTo>
                  <a:close/>
                </a:path>
              </a:pathLst>
            </a:custGeom>
            <a:solidFill>
              <a:srgbClr val="2B3C73"/>
            </a:solidFill>
          </p:spPr>
          <p:txBody>
            <a:bodyPr wrap="square" lIns="0" tIns="0" rIns="0" bIns="0" rtlCol="0"/>
            <a:lstStyle/>
            <a:p>
              <a:endParaRPr/>
            </a:p>
          </p:txBody>
        </p:sp>
        <p:sp>
          <p:nvSpPr>
            <p:cNvPr id="12" name="object 12"/>
            <p:cNvSpPr/>
            <p:nvPr/>
          </p:nvSpPr>
          <p:spPr>
            <a:xfrm>
              <a:off x="7195733" y="3730090"/>
              <a:ext cx="2120265" cy="2120265"/>
            </a:xfrm>
            <a:custGeom>
              <a:avLst/>
              <a:gdLst/>
              <a:ahLst/>
              <a:cxnLst/>
              <a:rect l="l" t="t" r="r" b="b"/>
              <a:pathLst>
                <a:path w="2120265" h="2120265">
                  <a:moveTo>
                    <a:pt x="1066139" y="0"/>
                  </a:moveTo>
                  <a:lnTo>
                    <a:pt x="0" y="1066139"/>
                  </a:lnTo>
                  <a:lnTo>
                    <a:pt x="1053757" y="2119896"/>
                  </a:lnTo>
                  <a:lnTo>
                    <a:pt x="2119909" y="1053757"/>
                  </a:lnTo>
                  <a:lnTo>
                    <a:pt x="1066139" y="0"/>
                  </a:lnTo>
                  <a:close/>
                </a:path>
              </a:pathLst>
            </a:custGeom>
            <a:solidFill>
              <a:srgbClr val="4C98CA"/>
            </a:solidFill>
          </p:spPr>
          <p:txBody>
            <a:bodyPr wrap="square" lIns="0" tIns="0" rIns="0" bIns="0" rtlCol="0"/>
            <a:lstStyle/>
            <a:p>
              <a:endParaRPr/>
            </a:p>
          </p:txBody>
        </p:sp>
        <p:pic>
          <p:nvPicPr>
            <p:cNvPr id="13" name="object 13"/>
            <p:cNvPicPr/>
            <p:nvPr/>
          </p:nvPicPr>
          <p:blipFill>
            <a:blip r:embed="rId3" cstate="print"/>
            <a:stretch>
              <a:fillRect/>
            </a:stretch>
          </p:blipFill>
          <p:spPr>
            <a:xfrm>
              <a:off x="6495299" y="1663485"/>
              <a:ext cx="3573852" cy="3711590"/>
            </a:xfrm>
            <a:prstGeom prst="rect">
              <a:avLst/>
            </a:prstGeom>
          </p:spPr>
        </p:pic>
        <p:sp>
          <p:nvSpPr>
            <p:cNvPr id="14" name="object 14"/>
            <p:cNvSpPr/>
            <p:nvPr/>
          </p:nvSpPr>
          <p:spPr>
            <a:xfrm>
              <a:off x="9812761" y="4280657"/>
              <a:ext cx="5080" cy="5080"/>
            </a:xfrm>
            <a:custGeom>
              <a:avLst/>
              <a:gdLst/>
              <a:ahLst/>
              <a:cxnLst/>
              <a:rect l="l" t="t" r="r" b="b"/>
              <a:pathLst>
                <a:path w="5079" h="5079">
                  <a:moveTo>
                    <a:pt x="4064" y="0"/>
                  </a:moveTo>
                  <a:lnTo>
                    <a:pt x="0" y="4076"/>
                  </a:lnTo>
                  <a:lnTo>
                    <a:pt x="558" y="4635"/>
                  </a:lnTo>
                  <a:lnTo>
                    <a:pt x="4622" y="558"/>
                  </a:lnTo>
                  <a:lnTo>
                    <a:pt x="4064" y="0"/>
                  </a:lnTo>
                  <a:close/>
                </a:path>
              </a:pathLst>
            </a:custGeom>
            <a:solidFill>
              <a:srgbClr val="FFFFFF"/>
            </a:solidFill>
          </p:spPr>
          <p:txBody>
            <a:bodyPr wrap="square" lIns="0" tIns="0" rIns="0" bIns="0" rtlCol="0"/>
            <a:lstStyle/>
            <a:p>
              <a:endParaRPr/>
            </a:p>
          </p:txBody>
        </p:sp>
      </p:grpSp>
      <p:sp>
        <p:nvSpPr>
          <p:cNvPr id="15" name="object 15"/>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16" name="object 16"/>
          <p:cNvSpPr txBox="1"/>
          <p:nvPr/>
        </p:nvSpPr>
        <p:spPr>
          <a:xfrm>
            <a:off x="235014" y="1287943"/>
            <a:ext cx="7162799" cy="5162952"/>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D99CB"/>
                </a:solidFill>
                <a:effectLst/>
                <a:uLnTx/>
                <a:uFillTx/>
                <a:latin typeface="Archivo Thin" panose="020B0604020202020204" charset="0"/>
                <a:ea typeface="+mn-ea"/>
                <a:cs typeface="Archivo Thin" panose="020B0604020202020204" charset="0"/>
              </a:rPr>
              <a:t>Patchwork refers to the process of sewing smaller pieces of fabric together to create a larger design. In the context of ​public safety, the term "patchwork" is used metaphorically to describe the fragmented and pluralized nature of public safety systems.</a:t>
            </a: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D99CB"/>
                </a:solidFill>
                <a:effectLst/>
                <a:uLnTx/>
                <a:uFillTx/>
                <a:latin typeface="Archivo Thin" panose="020B0604020202020204" charset="0"/>
                <a:ea typeface="+mn-ea"/>
                <a:cs typeface="Archivo Thin" panose="020B0604020202020204" charset="0"/>
              </a:rPr>
              <a:t>In many places, public safety responsibilities and services are distributed among various professions rather than being centralized in a single authority. This includes police departments, fire departments, and emergency management. Each organization or entity performs a specific function, similarly to the different pieces in a patchwork shirt, dress, or quilt. However, all these pieces must work together cohesively to ensure public safety, just as the patches are sewn together to form a complete design for that article of clothing.</a:t>
            </a:r>
          </a:p>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dirty="0">
                <a:ln>
                  <a:noFill/>
                </a:ln>
                <a:solidFill>
                  <a:srgbClr val="4D99CB"/>
                </a:solidFill>
                <a:effectLst/>
                <a:uLnTx/>
                <a:uFillTx/>
                <a:latin typeface="Archivo Thin" panose="020B0604020202020204" charset="0"/>
                <a:ea typeface="+mn-ea"/>
                <a:cs typeface="Archivo Thin" panose="020B0604020202020204" charset="0"/>
              </a:rPr>
              <a:t>The correlation between patchwork, tribal housing, public safety lies in the need for effective coordination and collaboration among the various programs involved. While each organization/program may have its own area of expertise and responsibility, they must come together to create a comprehensive and integrated approach to public safety. This ensures that different aspects of tribal government come together to address the community in needs.</a:t>
            </a:r>
          </a:p>
          <a:p>
            <a:endParaRPr lang="en-US" sz="2200" dirty="0"/>
          </a:p>
          <a:p>
            <a:endParaRPr lang="en-US" sz="2400" dirty="0"/>
          </a:p>
        </p:txBody>
      </p:sp>
      <p:sp>
        <p:nvSpPr>
          <p:cNvPr id="25"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6"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7"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8"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4"/>
              </a:rPr>
              <a:t>www.npkcg.com</a:t>
            </a:r>
            <a:endParaRPr sz="2000">
              <a:latin typeface="Archivo Thin"/>
              <a:cs typeface="Archivo Thin"/>
            </a:endParaRPr>
          </a:p>
        </p:txBody>
      </p:sp>
      <p:sp>
        <p:nvSpPr>
          <p:cNvPr id="29"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0" name="object 11"/>
          <p:cNvGrpSpPr/>
          <p:nvPr/>
        </p:nvGrpSpPr>
        <p:grpSpPr>
          <a:xfrm>
            <a:off x="11273538" y="6458522"/>
            <a:ext cx="310515" cy="310515"/>
            <a:chOff x="11273538" y="6458522"/>
            <a:chExt cx="310515" cy="310515"/>
          </a:xfrm>
        </p:grpSpPr>
        <p:sp>
          <p:nvSpPr>
            <p:cNvPr id="31"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2"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3" name="TextBox 32"/>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10</a:t>
            </a:r>
          </a:p>
        </p:txBody>
      </p:sp>
      <p:sp>
        <p:nvSpPr>
          <p:cNvPr id="34" name="object 7"/>
          <p:cNvSpPr/>
          <p:nvPr/>
        </p:nvSpPr>
        <p:spPr>
          <a:xfrm>
            <a:off x="8530842" y="-1285"/>
            <a:ext cx="730251" cy="771980"/>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5" name="object 8"/>
          <p:cNvSpPr/>
          <p:nvPr/>
        </p:nvSpPr>
        <p:spPr>
          <a:xfrm>
            <a:off x="8530842" y="-1286"/>
            <a:ext cx="730251" cy="771980"/>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25930" y="951485"/>
            <a:ext cx="8126589" cy="947054"/>
          </a:xfrm>
          <a:prstGeom prst="rect">
            <a:avLst/>
          </a:prstGeom>
        </p:spPr>
        <p:txBody>
          <a:bodyPr vert="horz" wrap="square" lIns="0" tIns="53975" rIns="0" bIns="0" rtlCol="0">
            <a:spAutoFit/>
          </a:bodyPr>
          <a:lstStyle/>
          <a:p>
            <a:pPr marL="33020" marR="5080" algn="ctr">
              <a:lnSpc>
                <a:spcPct val="150000"/>
              </a:lnSpc>
              <a:spcBef>
                <a:spcPts val="425"/>
              </a:spcBef>
            </a:pPr>
            <a:r>
              <a:rPr lang="en-US" sz="2400" i="1" dirty="0">
                <a:solidFill>
                  <a:schemeClr val="accent1">
                    <a:lumMod val="75000"/>
                  </a:schemeClr>
                </a:solidFill>
                <a:latin typeface="Archivo Thin"/>
                <a:cs typeface="Archivo Thin"/>
              </a:rPr>
              <a:t> </a:t>
            </a:r>
          </a:p>
          <a:p>
            <a:pPr marL="12700" marR="2007235">
              <a:lnSpc>
                <a:spcPct val="100000"/>
              </a:lnSpc>
            </a:pPr>
            <a:endParaRPr sz="2200" dirty="0">
              <a:latin typeface="Archivo Thin"/>
              <a:cs typeface="Archivo Thin"/>
            </a:endParaRPr>
          </a:p>
        </p:txBody>
      </p:sp>
      <p:grpSp>
        <p:nvGrpSpPr>
          <p:cNvPr id="8" name="object 8"/>
          <p:cNvGrpSpPr/>
          <p:nvPr/>
        </p:nvGrpSpPr>
        <p:grpSpPr>
          <a:xfrm>
            <a:off x="8527662" y="-1286"/>
            <a:ext cx="736600" cy="777875"/>
            <a:chOff x="8527662" y="-1286"/>
            <a:chExt cx="736600" cy="777875"/>
          </a:xfrm>
        </p:grpSpPr>
        <p:sp>
          <p:nvSpPr>
            <p:cNvPr id="9"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10"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
        <p:nvSpPr>
          <p:cNvPr id="11" name="object 11"/>
          <p:cNvSpPr txBox="1">
            <a:spLocks noGrp="1"/>
          </p:cNvSpPr>
          <p:nvPr>
            <p:ph type="title" idx="4294967295"/>
          </p:nvPr>
        </p:nvSpPr>
        <p:spPr>
          <a:xfrm>
            <a:off x="905941" y="97159"/>
            <a:ext cx="6838315" cy="726440"/>
          </a:xfrm>
          <a:prstGeom prst="rect">
            <a:avLst/>
          </a:prstGeom>
        </p:spPr>
        <p:txBody>
          <a:bodyPr vert="horz" wrap="square" lIns="0" tIns="12700" rIns="0" bIns="0" rtlCol="0">
            <a:spAutoFit/>
          </a:bodyPr>
          <a:lstStyle/>
          <a:p>
            <a:pPr marL="12700" algn="ctr">
              <a:lnSpc>
                <a:spcPct val="100000"/>
              </a:lnSpc>
              <a:spcBef>
                <a:spcPts val="100"/>
              </a:spcBef>
            </a:pPr>
            <a:r>
              <a:rPr b="1" spc="-70" dirty="0">
                <a:solidFill>
                  <a:srgbClr val="4D99CB"/>
                </a:solidFill>
              </a:rPr>
              <a:t>Our</a:t>
            </a:r>
            <a:r>
              <a:rPr b="1" spc="-245" dirty="0">
                <a:solidFill>
                  <a:srgbClr val="4D99CB"/>
                </a:solidFill>
              </a:rPr>
              <a:t> </a:t>
            </a:r>
            <a:r>
              <a:rPr lang="en-US" b="1" spc="-90" dirty="0">
                <a:solidFill>
                  <a:srgbClr val="4D99CB"/>
                </a:solidFill>
              </a:rPr>
              <a:t>Purpose </a:t>
            </a:r>
            <a:r>
              <a:rPr b="1" spc="-90" dirty="0">
                <a:solidFill>
                  <a:srgbClr val="4D99CB"/>
                </a:solidFill>
              </a:rPr>
              <a:t>Statement</a:t>
            </a:r>
          </a:p>
        </p:txBody>
      </p:sp>
      <p:pic>
        <p:nvPicPr>
          <p:cNvPr id="12" name="object 12"/>
          <p:cNvPicPr/>
          <p:nvPr/>
        </p:nvPicPr>
        <p:blipFill>
          <a:blip r:embed="rId2" cstate="print"/>
          <a:stretch>
            <a:fillRect/>
          </a:stretch>
        </p:blipFill>
        <p:spPr>
          <a:xfrm>
            <a:off x="9397048" y="197383"/>
            <a:ext cx="2525150" cy="592581"/>
          </a:xfrm>
          <a:prstGeom prst="rect">
            <a:avLst/>
          </a:prstGeom>
        </p:spPr>
      </p:pic>
      <p:sp>
        <p:nvSpPr>
          <p:cNvPr id="17" name="object 17"/>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20" name="object 20"/>
          <p:cNvSpPr/>
          <p:nvPr/>
        </p:nvSpPr>
        <p:spPr>
          <a:xfrm>
            <a:off x="10137916" y="2035594"/>
            <a:ext cx="1637030" cy="3320415"/>
          </a:xfrm>
          <a:custGeom>
            <a:avLst/>
            <a:gdLst/>
            <a:ahLst/>
            <a:cxnLst/>
            <a:rect l="l" t="t" r="r" b="b"/>
            <a:pathLst>
              <a:path w="1637029" h="3320415">
                <a:moveTo>
                  <a:pt x="818248" y="0"/>
                </a:moveTo>
                <a:lnTo>
                  <a:pt x="807577" y="139"/>
                </a:lnTo>
                <a:lnTo>
                  <a:pt x="796940" y="557"/>
                </a:lnTo>
                <a:lnTo>
                  <a:pt x="786337" y="1248"/>
                </a:lnTo>
                <a:lnTo>
                  <a:pt x="775766" y="2209"/>
                </a:lnTo>
                <a:lnTo>
                  <a:pt x="503542" y="0"/>
                </a:lnTo>
                <a:lnTo>
                  <a:pt x="503542" y="127317"/>
                </a:lnTo>
                <a:lnTo>
                  <a:pt x="477682" y="150274"/>
                </a:lnTo>
                <a:lnTo>
                  <a:pt x="452297" y="174967"/>
                </a:lnTo>
                <a:lnTo>
                  <a:pt x="403022" y="229417"/>
                </a:lnTo>
                <a:lnTo>
                  <a:pt x="355864" y="290370"/>
                </a:lnTo>
                <a:lnTo>
                  <a:pt x="333125" y="323191"/>
                </a:lnTo>
                <a:lnTo>
                  <a:pt x="310970" y="357528"/>
                </a:lnTo>
                <a:lnTo>
                  <a:pt x="289418" y="393341"/>
                </a:lnTo>
                <a:lnTo>
                  <a:pt x="268486" y="430594"/>
                </a:lnTo>
                <a:lnTo>
                  <a:pt x="248193" y="469250"/>
                </a:lnTo>
                <a:lnTo>
                  <a:pt x="228558" y="509272"/>
                </a:lnTo>
                <a:lnTo>
                  <a:pt x="209599" y="550622"/>
                </a:lnTo>
                <a:lnTo>
                  <a:pt x="191333" y="593264"/>
                </a:lnTo>
                <a:lnTo>
                  <a:pt x="173781" y="637160"/>
                </a:lnTo>
                <a:lnTo>
                  <a:pt x="156958" y="682274"/>
                </a:lnTo>
                <a:lnTo>
                  <a:pt x="140885" y="728567"/>
                </a:lnTo>
                <a:lnTo>
                  <a:pt x="125580" y="776003"/>
                </a:lnTo>
                <a:lnTo>
                  <a:pt x="111060" y="824545"/>
                </a:lnTo>
                <a:lnTo>
                  <a:pt x="97344" y="874155"/>
                </a:lnTo>
                <a:lnTo>
                  <a:pt x="84450" y="924797"/>
                </a:lnTo>
                <a:lnTo>
                  <a:pt x="72397" y="976433"/>
                </a:lnTo>
                <a:lnTo>
                  <a:pt x="61203" y="1029026"/>
                </a:lnTo>
                <a:lnTo>
                  <a:pt x="50886" y="1082540"/>
                </a:lnTo>
                <a:lnTo>
                  <a:pt x="41465" y="1136936"/>
                </a:lnTo>
                <a:lnTo>
                  <a:pt x="32958" y="1192178"/>
                </a:lnTo>
                <a:lnTo>
                  <a:pt x="25383" y="1248229"/>
                </a:lnTo>
                <a:lnTo>
                  <a:pt x="18758" y="1305051"/>
                </a:lnTo>
                <a:lnTo>
                  <a:pt x="13103" y="1362608"/>
                </a:lnTo>
                <a:lnTo>
                  <a:pt x="8434" y="1420861"/>
                </a:lnTo>
                <a:lnTo>
                  <a:pt x="4772" y="1479775"/>
                </a:lnTo>
                <a:lnTo>
                  <a:pt x="2133" y="1539312"/>
                </a:lnTo>
                <a:lnTo>
                  <a:pt x="536" y="1599434"/>
                </a:lnTo>
                <a:lnTo>
                  <a:pt x="0" y="1660105"/>
                </a:lnTo>
                <a:lnTo>
                  <a:pt x="536" y="1720777"/>
                </a:lnTo>
                <a:lnTo>
                  <a:pt x="2133" y="1780899"/>
                </a:lnTo>
                <a:lnTo>
                  <a:pt x="4772" y="1840436"/>
                </a:lnTo>
                <a:lnTo>
                  <a:pt x="8434" y="1899350"/>
                </a:lnTo>
                <a:lnTo>
                  <a:pt x="13103" y="1957603"/>
                </a:lnTo>
                <a:lnTo>
                  <a:pt x="18758" y="2015160"/>
                </a:lnTo>
                <a:lnTo>
                  <a:pt x="25383" y="2071982"/>
                </a:lnTo>
                <a:lnTo>
                  <a:pt x="32958" y="2128033"/>
                </a:lnTo>
                <a:lnTo>
                  <a:pt x="41465" y="2183275"/>
                </a:lnTo>
                <a:lnTo>
                  <a:pt x="50886" y="2237671"/>
                </a:lnTo>
                <a:lnTo>
                  <a:pt x="61203" y="2291184"/>
                </a:lnTo>
                <a:lnTo>
                  <a:pt x="72397" y="2343778"/>
                </a:lnTo>
                <a:lnTo>
                  <a:pt x="84450" y="2395414"/>
                </a:lnTo>
                <a:lnTo>
                  <a:pt x="97344" y="2446056"/>
                </a:lnTo>
                <a:lnTo>
                  <a:pt x="111060" y="2495666"/>
                </a:lnTo>
                <a:lnTo>
                  <a:pt x="125580" y="2544208"/>
                </a:lnTo>
                <a:lnTo>
                  <a:pt x="140885" y="2591644"/>
                </a:lnTo>
                <a:lnTo>
                  <a:pt x="156958" y="2637937"/>
                </a:lnTo>
                <a:lnTo>
                  <a:pt x="173781" y="2683050"/>
                </a:lnTo>
                <a:lnTo>
                  <a:pt x="191333" y="2726947"/>
                </a:lnTo>
                <a:lnTo>
                  <a:pt x="209599" y="2769588"/>
                </a:lnTo>
                <a:lnTo>
                  <a:pt x="228558" y="2810939"/>
                </a:lnTo>
                <a:lnTo>
                  <a:pt x="248193" y="2850961"/>
                </a:lnTo>
                <a:lnTo>
                  <a:pt x="268486" y="2889617"/>
                </a:lnTo>
                <a:lnTo>
                  <a:pt x="289418" y="2926870"/>
                </a:lnTo>
                <a:lnTo>
                  <a:pt x="310970" y="2962683"/>
                </a:lnTo>
                <a:lnTo>
                  <a:pt x="333125" y="2997019"/>
                </a:lnTo>
                <a:lnTo>
                  <a:pt x="355864" y="3029841"/>
                </a:lnTo>
                <a:lnTo>
                  <a:pt x="379170" y="3061112"/>
                </a:lnTo>
                <a:lnTo>
                  <a:pt x="427404" y="3118850"/>
                </a:lnTo>
                <a:lnTo>
                  <a:pt x="477682" y="3169937"/>
                </a:lnTo>
                <a:lnTo>
                  <a:pt x="503542" y="3192894"/>
                </a:lnTo>
                <a:lnTo>
                  <a:pt x="503542" y="3320211"/>
                </a:lnTo>
                <a:lnTo>
                  <a:pt x="775766" y="3318002"/>
                </a:lnTo>
                <a:lnTo>
                  <a:pt x="786337" y="3318963"/>
                </a:lnTo>
                <a:lnTo>
                  <a:pt x="796940" y="3319654"/>
                </a:lnTo>
                <a:lnTo>
                  <a:pt x="807577" y="3320071"/>
                </a:lnTo>
                <a:lnTo>
                  <a:pt x="818248" y="3320211"/>
                </a:lnTo>
                <a:lnTo>
                  <a:pt x="849634" y="3319013"/>
                </a:lnTo>
                <a:lnTo>
                  <a:pt x="911488" y="3309551"/>
                </a:lnTo>
                <a:lnTo>
                  <a:pt x="971977" y="3290959"/>
                </a:lnTo>
                <a:lnTo>
                  <a:pt x="1030932" y="3263578"/>
                </a:lnTo>
                <a:lnTo>
                  <a:pt x="1088183" y="3227754"/>
                </a:lnTo>
                <a:lnTo>
                  <a:pt x="1143560" y="3183830"/>
                </a:lnTo>
                <a:lnTo>
                  <a:pt x="1196895" y="3132150"/>
                </a:lnTo>
                <a:lnTo>
                  <a:pt x="1222743" y="3103509"/>
                </a:lnTo>
                <a:lnTo>
                  <a:pt x="1248017" y="3073059"/>
                </a:lnTo>
                <a:lnTo>
                  <a:pt x="1272695" y="3040841"/>
                </a:lnTo>
                <a:lnTo>
                  <a:pt x="1296757" y="3006899"/>
                </a:lnTo>
                <a:lnTo>
                  <a:pt x="1320181" y="2971276"/>
                </a:lnTo>
                <a:lnTo>
                  <a:pt x="1342946" y="2934015"/>
                </a:lnTo>
                <a:lnTo>
                  <a:pt x="1365031" y="2895158"/>
                </a:lnTo>
                <a:lnTo>
                  <a:pt x="1386414" y="2854750"/>
                </a:lnTo>
                <a:lnTo>
                  <a:pt x="1407075" y="2812833"/>
                </a:lnTo>
                <a:lnTo>
                  <a:pt x="1426991" y="2769450"/>
                </a:lnTo>
                <a:lnTo>
                  <a:pt x="1446143" y="2724643"/>
                </a:lnTo>
                <a:lnTo>
                  <a:pt x="1464509" y="2678456"/>
                </a:lnTo>
                <a:lnTo>
                  <a:pt x="1482067" y="2630933"/>
                </a:lnTo>
                <a:lnTo>
                  <a:pt x="1498797" y="2582115"/>
                </a:lnTo>
                <a:lnTo>
                  <a:pt x="1514677" y="2532046"/>
                </a:lnTo>
                <a:lnTo>
                  <a:pt x="1529686" y="2480769"/>
                </a:lnTo>
                <a:lnTo>
                  <a:pt x="1543803" y="2428326"/>
                </a:lnTo>
                <a:lnTo>
                  <a:pt x="1557006" y="2374762"/>
                </a:lnTo>
                <a:lnTo>
                  <a:pt x="1569275" y="2320118"/>
                </a:lnTo>
                <a:lnTo>
                  <a:pt x="1580588" y="2264438"/>
                </a:lnTo>
                <a:lnTo>
                  <a:pt x="1590925" y="2207765"/>
                </a:lnTo>
                <a:lnTo>
                  <a:pt x="1600263" y="2150142"/>
                </a:lnTo>
                <a:lnTo>
                  <a:pt x="1608582" y="2091611"/>
                </a:lnTo>
                <a:lnTo>
                  <a:pt x="1615861" y="2032216"/>
                </a:lnTo>
                <a:lnTo>
                  <a:pt x="1622078" y="1972000"/>
                </a:lnTo>
                <a:lnTo>
                  <a:pt x="1627212" y="1911006"/>
                </a:lnTo>
                <a:lnTo>
                  <a:pt x="1631242" y="1849276"/>
                </a:lnTo>
                <a:lnTo>
                  <a:pt x="1634147" y="1786854"/>
                </a:lnTo>
                <a:lnTo>
                  <a:pt x="1635905" y="1723783"/>
                </a:lnTo>
                <a:lnTo>
                  <a:pt x="1636496" y="1660105"/>
                </a:lnTo>
                <a:lnTo>
                  <a:pt x="1635905" y="1596428"/>
                </a:lnTo>
                <a:lnTo>
                  <a:pt x="1634147" y="1533357"/>
                </a:lnTo>
                <a:lnTo>
                  <a:pt x="1631242" y="1470935"/>
                </a:lnTo>
                <a:lnTo>
                  <a:pt x="1627212" y="1409205"/>
                </a:lnTo>
                <a:lnTo>
                  <a:pt x="1622078" y="1348211"/>
                </a:lnTo>
                <a:lnTo>
                  <a:pt x="1615861" y="1287995"/>
                </a:lnTo>
                <a:lnTo>
                  <a:pt x="1608582" y="1228600"/>
                </a:lnTo>
                <a:lnTo>
                  <a:pt x="1600263" y="1170069"/>
                </a:lnTo>
                <a:lnTo>
                  <a:pt x="1590925" y="1112446"/>
                </a:lnTo>
                <a:lnTo>
                  <a:pt x="1580588" y="1055773"/>
                </a:lnTo>
                <a:lnTo>
                  <a:pt x="1569275" y="1000093"/>
                </a:lnTo>
                <a:lnTo>
                  <a:pt x="1557006" y="945449"/>
                </a:lnTo>
                <a:lnTo>
                  <a:pt x="1543803" y="891885"/>
                </a:lnTo>
                <a:lnTo>
                  <a:pt x="1529686" y="839442"/>
                </a:lnTo>
                <a:lnTo>
                  <a:pt x="1514677" y="788165"/>
                </a:lnTo>
                <a:lnTo>
                  <a:pt x="1498797" y="738096"/>
                </a:lnTo>
                <a:lnTo>
                  <a:pt x="1482067" y="689278"/>
                </a:lnTo>
                <a:lnTo>
                  <a:pt x="1464509" y="641754"/>
                </a:lnTo>
                <a:lnTo>
                  <a:pt x="1446143" y="595568"/>
                </a:lnTo>
                <a:lnTo>
                  <a:pt x="1426991" y="550761"/>
                </a:lnTo>
                <a:lnTo>
                  <a:pt x="1407075" y="507378"/>
                </a:lnTo>
                <a:lnTo>
                  <a:pt x="1386414" y="465461"/>
                </a:lnTo>
                <a:lnTo>
                  <a:pt x="1365031" y="425052"/>
                </a:lnTo>
                <a:lnTo>
                  <a:pt x="1342946" y="386196"/>
                </a:lnTo>
                <a:lnTo>
                  <a:pt x="1320181" y="348935"/>
                </a:lnTo>
                <a:lnTo>
                  <a:pt x="1296757" y="313312"/>
                </a:lnTo>
                <a:lnTo>
                  <a:pt x="1272695" y="279370"/>
                </a:lnTo>
                <a:lnTo>
                  <a:pt x="1248017" y="247152"/>
                </a:lnTo>
                <a:lnTo>
                  <a:pt x="1222743" y="216701"/>
                </a:lnTo>
                <a:lnTo>
                  <a:pt x="1196895" y="188060"/>
                </a:lnTo>
                <a:lnTo>
                  <a:pt x="1143560" y="136381"/>
                </a:lnTo>
                <a:lnTo>
                  <a:pt x="1088183" y="92457"/>
                </a:lnTo>
                <a:lnTo>
                  <a:pt x="1030932" y="56633"/>
                </a:lnTo>
                <a:lnTo>
                  <a:pt x="971977" y="29252"/>
                </a:lnTo>
                <a:lnTo>
                  <a:pt x="911488" y="10659"/>
                </a:lnTo>
                <a:lnTo>
                  <a:pt x="849634" y="1198"/>
                </a:lnTo>
                <a:lnTo>
                  <a:pt x="818248" y="0"/>
                </a:lnTo>
                <a:close/>
              </a:path>
            </a:pathLst>
          </a:custGeom>
          <a:solidFill>
            <a:srgbClr val="2B3C73"/>
          </a:solidFill>
        </p:spPr>
        <p:txBody>
          <a:bodyPr wrap="square" lIns="0" tIns="0" rIns="0" bIns="0" rtlCol="0"/>
          <a:lstStyle/>
          <a:p>
            <a:endParaRPr/>
          </a:p>
        </p:txBody>
      </p:sp>
      <p:sp>
        <p:nvSpPr>
          <p:cNvPr id="21" name="object 21"/>
          <p:cNvSpPr/>
          <p:nvPr/>
        </p:nvSpPr>
        <p:spPr>
          <a:xfrm>
            <a:off x="9823204" y="2035594"/>
            <a:ext cx="1637030" cy="3320415"/>
          </a:xfrm>
          <a:custGeom>
            <a:avLst/>
            <a:gdLst/>
            <a:ahLst/>
            <a:cxnLst/>
            <a:rect l="l" t="t" r="r" b="b"/>
            <a:pathLst>
              <a:path w="1637029" h="3320415">
                <a:moveTo>
                  <a:pt x="818248" y="0"/>
                </a:moveTo>
                <a:lnTo>
                  <a:pt x="755775" y="4766"/>
                </a:lnTo>
                <a:lnTo>
                  <a:pt x="694582" y="18836"/>
                </a:lnTo>
                <a:lnTo>
                  <a:pt x="634839" y="41865"/>
                </a:lnTo>
                <a:lnTo>
                  <a:pt x="576715" y="73511"/>
                </a:lnTo>
                <a:lnTo>
                  <a:pt x="520380" y="113428"/>
                </a:lnTo>
                <a:lnTo>
                  <a:pt x="466002" y="161272"/>
                </a:lnTo>
                <a:lnTo>
                  <a:pt x="413753" y="216701"/>
                </a:lnTo>
                <a:lnTo>
                  <a:pt x="388479" y="247152"/>
                </a:lnTo>
                <a:lnTo>
                  <a:pt x="363800" y="279370"/>
                </a:lnTo>
                <a:lnTo>
                  <a:pt x="339738" y="313312"/>
                </a:lnTo>
                <a:lnTo>
                  <a:pt x="316314" y="348935"/>
                </a:lnTo>
                <a:lnTo>
                  <a:pt x="293549" y="386196"/>
                </a:lnTo>
                <a:lnTo>
                  <a:pt x="271465" y="425052"/>
                </a:lnTo>
                <a:lnTo>
                  <a:pt x="250082" y="465461"/>
                </a:lnTo>
                <a:lnTo>
                  <a:pt x="229421" y="507378"/>
                </a:lnTo>
                <a:lnTo>
                  <a:pt x="209504" y="550761"/>
                </a:lnTo>
                <a:lnTo>
                  <a:pt x="190352" y="595568"/>
                </a:lnTo>
                <a:lnTo>
                  <a:pt x="171987" y="641754"/>
                </a:lnTo>
                <a:lnTo>
                  <a:pt x="154428" y="689278"/>
                </a:lnTo>
                <a:lnTo>
                  <a:pt x="137699" y="738096"/>
                </a:lnTo>
                <a:lnTo>
                  <a:pt x="121819" y="788165"/>
                </a:lnTo>
                <a:lnTo>
                  <a:pt x="106810" y="839442"/>
                </a:lnTo>
                <a:lnTo>
                  <a:pt x="92693" y="891885"/>
                </a:lnTo>
                <a:lnTo>
                  <a:pt x="79490" y="945449"/>
                </a:lnTo>
                <a:lnTo>
                  <a:pt x="67221" y="1000093"/>
                </a:lnTo>
                <a:lnTo>
                  <a:pt x="55907" y="1055773"/>
                </a:lnTo>
                <a:lnTo>
                  <a:pt x="45571" y="1112446"/>
                </a:lnTo>
                <a:lnTo>
                  <a:pt x="36232" y="1170069"/>
                </a:lnTo>
                <a:lnTo>
                  <a:pt x="27913" y="1228600"/>
                </a:lnTo>
                <a:lnTo>
                  <a:pt x="20635" y="1287995"/>
                </a:lnTo>
                <a:lnTo>
                  <a:pt x="14418" y="1348211"/>
                </a:lnTo>
                <a:lnTo>
                  <a:pt x="9284" y="1409205"/>
                </a:lnTo>
                <a:lnTo>
                  <a:pt x="5254" y="1470935"/>
                </a:lnTo>
                <a:lnTo>
                  <a:pt x="2349" y="1533357"/>
                </a:lnTo>
                <a:lnTo>
                  <a:pt x="590" y="1596428"/>
                </a:lnTo>
                <a:lnTo>
                  <a:pt x="0" y="1660105"/>
                </a:lnTo>
                <a:lnTo>
                  <a:pt x="590" y="1723783"/>
                </a:lnTo>
                <a:lnTo>
                  <a:pt x="2349" y="1786854"/>
                </a:lnTo>
                <a:lnTo>
                  <a:pt x="5254" y="1849276"/>
                </a:lnTo>
                <a:lnTo>
                  <a:pt x="9284" y="1911006"/>
                </a:lnTo>
                <a:lnTo>
                  <a:pt x="14418" y="1972000"/>
                </a:lnTo>
                <a:lnTo>
                  <a:pt x="20635" y="2032216"/>
                </a:lnTo>
                <a:lnTo>
                  <a:pt x="27913" y="2091611"/>
                </a:lnTo>
                <a:lnTo>
                  <a:pt x="36232" y="2150142"/>
                </a:lnTo>
                <a:lnTo>
                  <a:pt x="45571" y="2207765"/>
                </a:lnTo>
                <a:lnTo>
                  <a:pt x="55907" y="2264438"/>
                </a:lnTo>
                <a:lnTo>
                  <a:pt x="67221" y="2320118"/>
                </a:lnTo>
                <a:lnTo>
                  <a:pt x="79490" y="2374762"/>
                </a:lnTo>
                <a:lnTo>
                  <a:pt x="92693" y="2428326"/>
                </a:lnTo>
                <a:lnTo>
                  <a:pt x="106810" y="2480769"/>
                </a:lnTo>
                <a:lnTo>
                  <a:pt x="121819" y="2532046"/>
                </a:lnTo>
                <a:lnTo>
                  <a:pt x="137699" y="2582115"/>
                </a:lnTo>
                <a:lnTo>
                  <a:pt x="154428" y="2630933"/>
                </a:lnTo>
                <a:lnTo>
                  <a:pt x="171987" y="2678456"/>
                </a:lnTo>
                <a:lnTo>
                  <a:pt x="190352" y="2724643"/>
                </a:lnTo>
                <a:lnTo>
                  <a:pt x="209504" y="2769450"/>
                </a:lnTo>
                <a:lnTo>
                  <a:pt x="229421" y="2812833"/>
                </a:lnTo>
                <a:lnTo>
                  <a:pt x="250082" y="2854750"/>
                </a:lnTo>
                <a:lnTo>
                  <a:pt x="271465" y="2895158"/>
                </a:lnTo>
                <a:lnTo>
                  <a:pt x="293549" y="2934015"/>
                </a:lnTo>
                <a:lnTo>
                  <a:pt x="316314" y="2971276"/>
                </a:lnTo>
                <a:lnTo>
                  <a:pt x="339738" y="3006899"/>
                </a:lnTo>
                <a:lnTo>
                  <a:pt x="363800" y="3040841"/>
                </a:lnTo>
                <a:lnTo>
                  <a:pt x="388479" y="3073059"/>
                </a:lnTo>
                <a:lnTo>
                  <a:pt x="413753" y="3103509"/>
                </a:lnTo>
                <a:lnTo>
                  <a:pt x="439601" y="3132150"/>
                </a:lnTo>
                <a:lnTo>
                  <a:pt x="492936" y="3183830"/>
                </a:lnTo>
                <a:lnTo>
                  <a:pt x="548313" y="3227754"/>
                </a:lnTo>
                <a:lnTo>
                  <a:pt x="605564" y="3263578"/>
                </a:lnTo>
                <a:lnTo>
                  <a:pt x="664519" y="3290959"/>
                </a:lnTo>
                <a:lnTo>
                  <a:pt x="725008" y="3309551"/>
                </a:lnTo>
                <a:lnTo>
                  <a:pt x="786862" y="3319013"/>
                </a:lnTo>
                <a:lnTo>
                  <a:pt x="818248" y="3320211"/>
                </a:lnTo>
                <a:lnTo>
                  <a:pt x="849634" y="3319013"/>
                </a:lnTo>
                <a:lnTo>
                  <a:pt x="911490" y="3309551"/>
                </a:lnTo>
                <a:lnTo>
                  <a:pt x="971980" y="3290959"/>
                </a:lnTo>
                <a:lnTo>
                  <a:pt x="1030936" y="3263578"/>
                </a:lnTo>
                <a:lnTo>
                  <a:pt x="1088188" y="3227754"/>
                </a:lnTo>
                <a:lnTo>
                  <a:pt x="1143565" y="3183830"/>
                </a:lnTo>
                <a:lnTo>
                  <a:pt x="1196900" y="3132150"/>
                </a:lnTo>
                <a:lnTo>
                  <a:pt x="1222749" y="3103509"/>
                </a:lnTo>
                <a:lnTo>
                  <a:pt x="1248023" y="3073059"/>
                </a:lnTo>
                <a:lnTo>
                  <a:pt x="1272701" y="3040841"/>
                </a:lnTo>
                <a:lnTo>
                  <a:pt x="1296763" y="3006899"/>
                </a:lnTo>
                <a:lnTo>
                  <a:pt x="1320187" y="2971276"/>
                </a:lnTo>
                <a:lnTo>
                  <a:pt x="1342951" y="2934015"/>
                </a:lnTo>
                <a:lnTo>
                  <a:pt x="1365036" y="2895158"/>
                </a:lnTo>
                <a:lnTo>
                  <a:pt x="1386419" y="2854750"/>
                </a:lnTo>
                <a:lnTo>
                  <a:pt x="1407079" y="2812833"/>
                </a:lnTo>
                <a:lnTo>
                  <a:pt x="1426996" y="2769450"/>
                </a:lnTo>
                <a:lnTo>
                  <a:pt x="1446147" y="2724643"/>
                </a:lnTo>
                <a:lnTo>
                  <a:pt x="1464513" y="2678456"/>
                </a:lnTo>
                <a:lnTo>
                  <a:pt x="1482071" y="2630933"/>
                </a:lnTo>
                <a:lnTo>
                  <a:pt x="1498800" y="2582115"/>
                </a:lnTo>
                <a:lnTo>
                  <a:pt x="1514680" y="2532046"/>
                </a:lnTo>
                <a:lnTo>
                  <a:pt x="1529688" y="2480769"/>
                </a:lnTo>
                <a:lnTo>
                  <a:pt x="1543805" y="2428326"/>
                </a:lnTo>
                <a:lnTo>
                  <a:pt x="1557008" y="2374762"/>
                </a:lnTo>
                <a:lnTo>
                  <a:pt x="1569277" y="2320118"/>
                </a:lnTo>
                <a:lnTo>
                  <a:pt x="1580590" y="2264438"/>
                </a:lnTo>
                <a:lnTo>
                  <a:pt x="1590926" y="2207765"/>
                </a:lnTo>
                <a:lnTo>
                  <a:pt x="1600264" y="2150142"/>
                </a:lnTo>
                <a:lnTo>
                  <a:pt x="1608583" y="2091611"/>
                </a:lnTo>
                <a:lnTo>
                  <a:pt x="1615861" y="2032216"/>
                </a:lnTo>
                <a:lnTo>
                  <a:pt x="1622078" y="1972000"/>
                </a:lnTo>
                <a:lnTo>
                  <a:pt x="1627212" y="1911006"/>
                </a:lnTo>
                <a:lnTo>
                  <a:pt x="1631242" y="1849276"/>
                </a:lnTo>
                <a:lnTo>
                  <a:pt x="1634147" y="1786854"/>
                </a:lnTo>
                <a:lnTo>
                  <a:pt x="1635905" y="1723783"/>
                </a:lnTo>
                <a:lnTo>
                  <a:pt x="1636496" y="1660105"/>
                </a:lnTo>
                <a:lnTo>
                  <a:pt x="1635905" y="1596428"/>
                </a:lnTo>
                <a:lnTo>
                  <a:pt x="1634147" y="1533357"/>
                </a:lnTo>
                <a:lnTo>
                  <a:pt x="1631242" y="1470935"/>
                </a:lnTo>
                <a:lnTo>
                  <a:pt x="1627212" y="1409205"/>
                </a:lnTo>
                <a:lnTo>
                  <a:pt x="1622078" y="1348211"/>
                </a:lnTo>
                <a:lnTo>
                  <a:pt x="1615861" y="1287995"/>
                </a:lnTo>
                <a:lnTo>
                  <a:pt x="1608583" y="1228600"/>
                </a:lnTo>
                <a:lnTo>
                  <a:pt x="1600264" y="1170069"/>
                </a:lnTo>
                <a:lnTo>
                  <a:pt x="1590926" y="1112446"/>
                </a:lnTo>
                <a:lnTo>
                  <a:pt x="1580590" y="1055773"/>
                </a:lnTo>
                <a:lnTo>
                  <a:pt x="1569277" y="1000093"/>
                </a:lnTo>
                <a:lnTo>
                  <a:pt x="1557008" y="945449"/>
                </a:lnTo>
                <a:lnTo>
                  <a:pt x="1543805" y="891885"/>
                </a:lnTo>
                <a:lnTo>
                  <a:pt x="1529688" y="839442"/>
                </a:lnTo>
                <a:lnTo>
                  <a:pt x="1514680" y="788165"/>
                </a:lnTo>
                <a:lnTo>
                  <a:pt x="1498800" y="738096"/>
                </a:lnTo>
                <a:lnTo>
                  <a:pt x="1482071" y="689278"/>
                </a:lnTo>
                <a:lnTo>
                  <a:pt x="1464513" y="641754"/>
                </a:lnTo>
                <a:lnTo>
                  <a:pt x="1446147" y="595568"/>
                </a:lnTo>
                <a:lnTo>
                  <a:pt x="1426996" y="550761"/>
                </a:lnTo>
                <a:lnTo>
                  <a:pt x="1407079" y="507378"/>
                </a:lnTo>
                <a:lnTo>
                  <a:pt x="1386419" y="465461"/>
                </a:lnTo>
                <a:lnTo>
                  <a:pt x="1365036" y="425052"/>
                </a:lnTo>
                <a:lnTo>
                  <a:pt x="1342951" y="386196"/>
                </a:lnTo>
                <a:lnTo>
                  <a:pt x="1320187" y="348935"/>
                </a:lnTo>
                <a:lnTo>
                  <a:pt x="1296763" y="313312"/>
                </a:lnTo>
                <a:lnTo>
                  <a:pt x="1272701" y="279370"/>
                </a:lnTo>
                <a:lnTo>
                  <a:pt x="1248023" y="247152"/>
                </a:lnTo>
                <a:lnTo>
                  <a:pt x="1222749" y="216701"/>
                </a:lnTo>
                <a:lnTo>
                  <a:pt x="1196900" y="188060"/>
                </a:lnTo>
                <a:lnTo>
                  <a:pt x="1143565" y="136381"/>
                </a:lnTo>
                <a:lnTo>
                  <a:pt x="1088188" y="92457"/>
                </a:lnTo>
                <a:lnTo>
                  <a:pt x="1030936" y="56633"/>
                </a:lnTo>
                <a:lnTo>
                  <a:pt x="971980" y="29252"/>
                </a:lnTo>
                <a:lnTo>
                  <a:pt x="911490" y="10659"/>
                </a:lnTo>
                <a:lnTo>
                  <a:pt x="849634" y="1198"/>
                </a:lnTo>
                <a:lnTo>
                  <a:pt x="818248" y="0"/>
                </a:lnTo>
                <a:close/>
              </a:path>
            </a:pathLst>
          </a:custGeom>
          <a:solidFill>
            <a:srgbClr val="4C98CA"/>
          </a:solidFill>
        </p:spPr>
        <p:txBody>
          <a:bodyPr wrap="square" lIns="0" tIns="0" rIns="0" bIns="0" rtlCol="0"/>
          <a:lstStyle/>
          <a:p>
            <a:endParaRPr/>
          </a:p>
        </p:txBody>
      </p:sp>
      <p:sp>
        <p:nvSpPr>
          <p:cNvPr id="22" name="object 22"/>
          <p:cNvSpPr/>
          <p:nvPr/>
        </p:nvSpPr>
        <p:spPr>
          <a:xfrm>
            <a:off x="10033746" y="2462758"/>
            <a:ext cx="1157605" cy="2466340"/>
          </a:xfrm>
          <a:custGeom>
            <a:avLst/>
            <a:gdLst/>
            <a:ahLst/>
            <a:cxnLst/>
            <a:rect l="l" t="t" r="r" b="b"/>
            <a:pathLst>
              <a:path w="1157604" h="2466340">
                <a:moveTo>
                  <a:pt x="578751" y="0"/>
                </a:moveTo>
                <a:lnTo>
                  <a:pt x="519578" y="6365"/>
                </a:lnTo>
                <a:lnTo>
                  <a:pt x="462113" y="25048"/>
                </a:lnTo>
                <a:lnTo>
                  <a:pt x="406649" y="55430"/>
                </a:lnTo>
                <a:lnTo>
                  <a:pt x="353476" y="96890"/>
                </a:lnTo>
                <a:lnTo>
                  <a:pt x="302885" y="148809"/>
                </a:lnTo>
                <a:lnTo>
                  <a:pt x="278648" y="178496"/>
                </a:lnTo>
                <a:lnTo>
                  <a:pt x="255167" y="210566"/>
                </a:lnTo>
                <a:lnTo>
                  <a:pt x="232476" y="244941"/>
                </a:lnTo>
                <a:lnTo>
                  <a:pt x="210612" y="281543"/>
                </a:lnTo>
                <a:lnTo>
                  <a:pt x="189612" y="320295"/>
                </a:lnTo>
                <a:lnTo>
                  <a:pt x="169513" y="361119"/>
                </a:lnTo>
                <a:lnTo>
                  <a:pt x="150349" y="403938"/>
                </a:lnTo>
                <a:lnTo>
                  <a:pt x="132159" y="448675"/>
                </a:lnTo>
                <a:lnTo>
                  <a:pt x="114978" y="495252"/>
                </a:lnTo>
                <a:lnTo>
                  <a:pt x="98842" y="543591"/>
                </a:lnTo>
                <a:lnTo>
                  <a:pt x="83788" y="593615"/>
                </a:lnTo>
                <a:lnTo>
                  <a:pt x="69852" y="645247"/>
                </a:lnTo>
                <a:lnTo>
                  <a:pt x="57071" y="698409"/>
                </a:lnTo>
                <a:lnTo>
                  <a:pt x="45481" y="753024"/>
                </a:lnTo>
                <a:lnTo>
                  <a:pt x="35118" y="809014"/>
                </a:lnTo>
                <a:lnTo>
                  <a:pt x="26019" y="866301"/>
                </a:lnTo>
                <a:lnTo>
                  <a:pt x="18220" y="924809"/>
                </a:lnTo>
                <a:lnTo>
                  <a:pt x="11758" y="984460"/>
                </a:lnTo>
                <a:lnTo>
                  <a:pt x="6668" y="1045176"/>
                </a:lnTo>
                <a:lnTo>
                  <a:pt x="2988" y="1106880"/>
                </a:lnTo>
                <a:lnTo>
                  <a:pt x="753" y="1169494"/>
                </a:lnTo>
                <a:lnTo>
                  <a:pt x="0" y="1232941"/>
                </a:lnTo>
                <a:lnTo>
                  <a:pt x="753" y="1296388"/>
                </a:lnTo>
                <a:lnTo>
                  <a:pt x="2988" y="1359002"/>
                </a:lnTo>
                <a:lnTo>
                  <a:pt x="6668" y="1420706"/>
                </a:lnTo>
                <a:lnTo>
                  <a:pt x="11758" y="1481422"/>
                </a:lnTo>
                <a:lnTo>
                  <a:pt x="18220" y="1541073"/>
                </a:lnTo>
                <a:lnTo>
                  <a:pt x="26019" y="1599582"/>
                </a:lnTo>
                <a:lnTo>
                  <a:pt x="35118" y="1656870"/>
                </a:lnTo>
                <a:lnTo>
                  <a:pt x="45481" y="1712860"/>
                </a:lnTo>
                <a:lnTo>
                  <a:pt x="57071" y="1767475"/>
                </a:lnTo>
                <a:lnTo>
                  <a:pt x="69852" y="1820637"/>
                </a:lnTo>
                <a:lnTo>
                  <a:pt x="83788" y="1872270"/>
                </a:lnTo>
                <a:lnTo>
                  <a:pt x="98842" y="1922295"/>
                </a:lnTo>
                <a:lnTo>
                  <a:pt x="114978" y="1970634"/>
                </a:lnTo>
                <a:lnTo>
                  <a:pt x="132159" y="2017212"/>
                </a:lnTo>
                <a:lnTo>
                  <a:pt x="150349" y="2061949"/>
                </a:lnTo>
                <a:lnTo>
                  <a:pt x="169513" y="2104769"/>
                </a:lnTo>
                <a:lnTo>
                  <a:pt x="189612" y="2145594"/>
                </a:lnTo>
                <a:lnTo>
                  <a:pt x="210612" y="2184346"/>
                </a:lnTo>
                <a:lnTo>
                  <a:pt x="232476" y="2220949"/>
                </a:lnTo>
                <a:lnTo>
                  <a:pt x="255167" y="2255324"/>
                </a:lnTo>
                <a:lnTo>
                  <a:pt x="278648" y="2287395"/>
                </a:lnTo>
                <a:lnTo>
                  <a:pt x="302885" y="2317083"/>
                </a:lnTo>
                <a:lnTo>
                  <a:pt x="353476" y="2369003"/>
                </a:lnTo>
                <a:lnTo>
                  <a:pt x="406649" y="2410463"/>
                </a:lnTo>
                <a:lnTo>
                  <a:pt x="462113" y="2440846"/>
                </a:lnTo>
                <a:lnTo>
                  <a:pt x="519578" y="2459529"/>
                </a:lnTo>
                <a:lnTo>
                  <a:pt x="578751" y="2465895"/>
                </a:lnTo>
                <a:lnTo>
                  <a:pt x="608535" y="2464291"/>
                </a:lnTo>
                <a:lnTo>
                  <a:pt x="666892" y="2451688"/>
                </a:lnTo>
                <a:lnTo>
                  <a:pt x="723395" y="2427078"/>
                </a:lnTo>
                <a:lnTo>
                  <a:pt x="777751" y="2391079"/>
                </a:lnTo>
                <a:lnTo>
                  <a:pt x="829671" y="2344311"/>
                </a:lnTo>
                <a:lnTo>
                  <a:pt x="878863" y="2287395"/>
                </a:lnTo>
                <a:lnTo>
                  <a:pt x="902345" y="2255324"/>
                </a:lnTo>
                <a:lnTo>
                  <a:pt x="925037" y="2220949"/>
                </a:lnTo>
                <a:lnTo>
                  <a:pt x="946901" y="2184346"/>
                </a:lnTo>
                <a:lnTo>
                  <a:pt x="967901" y="2145594"/>
                </a:lnTo>
                <a:lnTo>
                  <a:pt x="988001" y="2104769"/>
                </a:lnTo>
                <a:lnTo>
                  <a:pt x="1007164" y="2061949"/>
                </a:lnTo>
                <a:lnTo>
                  <a:pt x="1025355" y="2017212"/>
                </a:lnTo>
                <a:lnTo>
                  <a:pt x="1042537" y="1970634"/>
                </a:lnTo>
                <a:lnTo>
                  <a:pt x="1058673" y="1922295"/>
                </a:lnTo>
                <a:lnTo>
                  <a:pt x="1073727" y="1872270"/>
                </a:lnTo>
                <a:lnTo>
                  <a:pt x="1087663" y="1820637"/>
                </a:lnTo>
                <a:lnTo>
                  <a:pt x="1100444" y="1767475"/>
                </a:lnTo>
                <a:lnTo>
                  <a:pt x="1112034" y="1712860"/>
                </a:lnTo>
                <a:lnTo>
                  <a:pt x="1122397" y="1656870"/>
                </a:lnTo>
                <a:lnTo>
                  <a:pt x="1131496" y="1599582"/>
                </a:lnTo>
                <a:lnTo>
                  <a:pt x="1139295" y="1541073"/>
                </a:lnTo>
                <a:lnTo>
                  <a:pt x="1145757" y="1481422"/>
                </a:lnTo>
                <a:lnTo>
                  <a:pt x="1150847" y="1420706"/>
                </a:lnTo>
                <a:lnTo>
                  <a:pt x="1154528" y="1359002"/>
                </a:lnTo>
                <a:lnTo>
                  <a:pt x="1156763" y="1296388"/>
                </a:lnTo>
                <a:lnTo>
                  <a:pt x="1157516" y="1232941"/>
                </a:lnTo>
                <a:lnTo>
                  <a:pt x="1156763" y="1169494"/>
                </a:lnTo>
                <a:lnTo>
                  <a:pt x="1154528" y="1106880"/>
                </a:lnTo>
                <a:lnTo>
                  <a:pt x="1150847" y="1045176"/>
                </a:lnTo>
                <a:lnTo>
                  <a:pt x="1145757" y="984460"/>
                </a:lnTo>
                <a:lnTo>
                  <a:pt x="1139295" y="924809"/>
                </a:lnTo>
                <a:lnTo>
                  <a:pt x="1131496" y="866301"/>
                </a:lnTo>
                <a:lnTo>
                  <a:pt x="1122397" y="809014"/>
                </a:lnTo>
                <a:lnTo>
                  <a:pt x="1112034" y="753024"/>
                </a:lnTo>
                <a:lnTo>
                  <a:pt x="1100444" y="698409"/>
                </a:lnTo>
                <a:lnTo>
                  <a:pt x="1087663" y="645247"/>
                </a:lnTo>
                <a:lnTo>
                  <a:pt x="1073727" y="593615"/>
                </a:lnTo>
                <a:lnTo>
                  <a:pt x="1058673" y="543591"/>
                </a:lnTo>
                <a:lnTo>
                  <a:pt x="1042537" y="495252"/>
                </a:lnTo>
                <a:lnTo>
                  <a:pt x="1025355" y="448675"/>
                </a:lnTo>
                <a:lnTo>
                  <a:pt x="1007164" y="403938"/>
                </a:lnTo>
                <a:lnTo>
                  <a:pt x="988001" y="361119"/>
                </a:lnTo>
                <a:lnTo>
                  <a:pt x="967901" y="320295"/>
                </a:lnTo>
                <a:lnTo>
                  <a:pt x="946901" y="281543"/>
                </a:lnTo>
                <a:lnTo>
                  <a:pt x="925037" y="244941"/>
                </a:lnTo>
                <a:lnTo>
                  <a:pt x="902345" y="210566"/>
                </a:lnTo>
                <a:lnTo>
                  <a:pt x="878863" y="178496"/>
                </a:lnTo>
                <a:lnTo>
                  <a:pt x="854626" y="148809"/>
                </a:lnTo>
                <a:lnTo>
                  <a:pt x="804034" y="96890"/>
                </a:lnTo>
                <a:lnTo>
                  <a:pt x="750859" y="55430"/>
                </a:lnTo>
                <a:lnTo>
                  <a:pt x="695393" y="25048"/>
                </a:lnTo>
                <a:lnTo>
                  <a:pt x="637927" y="6365"/>
                </a:lnTo>
                <a:lnTo>
                  <a:pt x="578751" y="0"/>
                </a:lnTo>
                <a:close/>
              </a:path>
            </a:pathLst>
          </a:custGeom>
          <a:solidFill>
            <a:srgbClr val="FFFFFF"/>
          </a:solidFill>
        </p:spPr>
        <p:txBody>
          <a:bodyPr wrap="square" lIns="0" tIns="0" rIns="0" bIns="0" rtlCol="0"/>
          <a:lstStyle/>
          <a:p>
            <a:endParaRPr/>
          </a:p>
        </p:txBody>
      </p:sp>
      <p:sp>
        <p:nvSpPr>
          <p:cNvPr id="23" name="object 23"/>
          <p:cNvSpPr/>
          <p:nvPr/>
        </p:nvSpPr>
        <p:spPr>
          <a:xfrm>
            <a:off x="10244050" y="2904070"/>
            <a:ext cx="682625" cy="1583690"/>
          </a:xfrm>
          <a:custGeom>
            <a:avLst/>
            <a:gdLst/>
            <a:ahLst/>
            <a:cxnLst/>
            <a:rect l="l" t="t" r="r" b="b"/>
            <a:pathLst>
              <a:path w="682625" h="1583689">
                <a:moveTo>
                  <a:pt x="341071" y="0"/>
                </a:moveTo>
                <a:lnTo>
                  <a:pt x="285748" y="10360"/>
                </a:lnTo>
                <a:lnTo>
                  <a:pt x="233267" y="40357"/>
                </a:lnTo>
                <a:lnTo>
                  <a:pt x="184330" y="88359"/>
                </a:lnTo>
                <a:lnTo>
                  <a:pt x="139639" y="152736"/>
                </a:lnTo>
                <a:lnTo>
                  <a:pt x="119106" y="190557"/>
                </a:lnTo>
                <a:lnTo>
                  <a:pt x="99898" y="231860"/>
                </a:lnTo>
                <a:lnTo>
                  <a:pt x="82102" y="276443"/>
                </a:lnTo>
                <a:lnTo>
                  <a:pt x="65807" y="324100"/>
                </a:lnTo>
                <a:lnTo>
                  <a:pt x="51100" y="374630"/>
                </a:lnTo>
                <a:lnTo>
                  <a:pt x="38070" y="427827"/>
                </a:lnTo>
                <a:lnTo>
                  <a:pt x="26803" y="483488"/>
                </a:lnTo>
                <a:lnTo>
                  <a:pt x="17388" y="541410"/>
                </a:lnTo>
                <a:lnTo>
                  <a:pt x="9912" y="601389"/>
                </a:lnTo>
                <a:lnTo>
                  <a:pt x="4464" y="663221"/>
                </a:lnTo>
                <a:lnTo>
                  <a:pt x="1130" y="726702"/>
                </a:lnTo>
                <a:lnTo>
                  <a:pt x="0" y="791629"/>
                </a:lnTo>
                <a:lnTo>
                  <a:pt x="1130" y="856555"/>
                </a:lnTo>
                <a:lnTo>
                  <a:pt x="4464" y="920036"/>
                </a:lnTo>
                <a:lnTo>
                  <a:pt x="9912" y="981868"/>
                </a:lnTo>
                <a:lnTo>
                  <a:pt x="17388" y="1041847"/>
                </a:lnTo>
                <a:lnTo>
                  <a:pt x="26803" y="1099769"/>
                </a:lnTo>
                <a:lnTo>
                  <a:pt x="38070" y="1155430"/>
                </a:lnTo>
                <a:lnTo>
                  <a:pt x="51100" y="1208627"/>
                </a:lnTo>
                <a:lnTo>
                  <a:pt x="65807" y="1259157"/>
                </a:lnTo>
                <a:lnTo>
                  <a:pt x="82102" y="1306815"/>
                </a:lnTo>
                <a:lnTo>
                  <a:pt x="99898" y="1351397"/>
                </a:lnTo>
                <a:lnTo>
                  <a:pt x="119106" y="1392700"/>
                </a:lnTo>
                <a:lnTo>
                  <a:pt x="139639" y="1430521"/>
                </a:lnTo>
                <a:lnTo>
                  <a:pt x="161410" y="1464655"/>
                </a:lnTo>
                <a:lnTo>
                  <a:pt x="208311" y="1521048"/>
                </a:lnTo>
                <a:lnTo>
                  <a:pt x="259108" y="1560251"/>
                </a:lnTo>
                <a:lnTo>
                  <a:pt x="313098" y="1580634"/>
                </a:lnTo>
                <a:lnTo>
                  <a:pt x="341071" y="1583258"/>
                </a:lnTo>
                <a:lnTo>
                  <a:pt x="369044" y="1580634"/>
                </a:lnTo>
                <a:lnTo>
                  <a:pt x="423033" y="1560251"/>
                </a:lnTo>
                <a:lnTo>
                  <a:pt x="473830" y="1521048"/>
                </a:lnTo>
                <a:lnTo>
                  <a:pt x="520732" y="1464655"/>
                </a:lnTo>
                <a:lnTo>
                  <a:pt x="542502" y="1430521"/>
                </a:lnTo>
                <a:lnTo>
                  <a:pt x="563035" y="1392700"/>
                </a:lnTo>
                <a:lnTo>
                  <a:pt x="582244" y="1351397"/>
                </a:lnTo>
                <a:lnTo>
                  <a:pt x="600039" y="1306815"/>
                </a:lnTo>
                <a:lnTo>
                  <a:pt x="616334" y="1259157"/>
                </a:lnTo>
                <a:lnTo>
                  <a:pt x="631041" y="1208627"/>
                </a:lnTo>
                <a:lnTo>
                  <a:pt x="644072" y="1155430"/>
                </a:lnTo>
                <a:lnTo>
                  <a:pt x="655339" y="1099769"/>
                </a:lnTo>
                <a:lnTo>
                  <a:pt x="664754" y="1041847"/>
                </a:lnTo>
                <a:lnTo>
                  <a:pt x="672229" y="981868"/>
                </a:lnTo>
                <a:lnTo>
                  <a:pt x="677678" y="920036"/>
                </a:lnTo>
                <a:lnTo>
                  <a:pt x="681011" y="856555"/>
                </a:lnTo>
                <a:lnTo>
                  <a:pt x="682142" y="791629"/>
                </a:lnTo>
                <a:lnTo>
                  <a:pt x="681011" y="726702"/>
                </a:lnTo>
                <a:lnTo>
                  <a:pt x="677678" y="663221"/>
                </a:lnTo>
                <a:lnTo>
                  <a:pt x="672229" y="601389"/>
                </a:lnTo>
                <a:lnTo>
                  <a:pt x="664754" y="541410"/>
                </a:lnTo>
                <a:lnTo>
                  <a:pt x="655339" y="483488"/>
                </a:lnTo>
                <a:lnTo>
                  <a:pt x="644072" y="427827"/>
                </a:lnTo>
                <a:lnTo>
                  <a:pt x="631041" y="374630"/>
                </a:lnTo>
                <a:lnTo>
                  <a:pt x="616334" y="324100"/>
                </a:lnTo>
                <a:lnTo>
                  <a:pt x="600039" y="276443"/>
                </a:lnTo>
                <a:lnTo>
                  <a:pt x="582244" y="231860"/>
                </a:lnTo>
                <a:lnTo>
                  <a:pt x="563035" y="190557"/>
                </a:lnTo>
                <a:lnTo>
                  <a:pt x="542502" y="152736"/>
                </a:lnTo>
                <a:lnTo>
                  <a:pt x="520732" y="118602"/>
                </a:lnTo>
                <a:lnTo>
                  <a:pt x="473830" y="62209"/>
                </a:lnTo>
                <a:lnTo>
                  <a:pt x="423033" y="23006"/>
                </a:lnTo>
                <a:lnTo>
                  <a:pt x="369044" y="2624"/>
                </a:lnTo>
                <a:lnTo>
                  <a:pt x="341071" y="0"/>
                </a:lnTo>
                <a:close/>
              </a:path>
            </a:pathLst>
          </a:custGeom>
          <a:solidFill>
            <a:srgbClr val="4C98CA"/>
          </a:solidFill>
        </p:spPr>
        <p:txBody>
          <a:bodyPr wrap="square" lIns="0" tIns="0" rIns="0" bIns="0" rtlCol="0"/>
          <a:lstStyle/>
          <a:p>
            <a:endParaRPr/>
          </a:p>
        </p:txBody>
      </p:sp>
      <p:sp>
        <p:nvSpPr>
          <p:cNvPr id="24" name="object 24"/>
          <p:cNvSpPr/>
          <p:nvPr/>
        </p:nvSpPr>
        <p:spPr>
          <a:xfrm>
            <a:off x="10443500" y="3366998"/>
            <a:ext cx="249554" cy="657860"/>
          </a:xfrm>
          <a:custGeom>
            <a:avLst/>
            <a:gdLst/>
            <a:ahLst/>
            <a:cxnLst/>
            <a:rect l="l" t="t" r="r" b="b"/>
            <a:pathLst>
              <a:path w="249554" h="657860">
                <a:moveTo>
                  <a:pt x="124625" y="0"/>
                </a:moveTo>
                <a:lnTo>
                  <a:pt x="76113" y="25831"/>
                </a:lnTo>
                <a:lnTo>
                  <a:pt x="36499" y="96275"/>
                </a:lnTo>
                <a:lnTo>
                  <a:pt x="21282" y="144922"/>
                </a:lnTo>
                <a:lnTo>
                  <a:pt x="9792" y="200757"/>
                </a:lnTo>
                <a:lnTo>
                  <a:pt x="2531" y="262457"/>
                </a:lnTo>
                <a:lnTo>
                  <a:pt x="0" y="328701"/>
                </a:lnTo>
                <a:lnTo>
                  <a:pt x="2531" y="394945"/>
                </a:lnTo>
                <a:lnTo>
                  <a:pt x="9792" y="456645"/>
                </a:lnTo>
                <a:lnTo>
                  <a:pt x="21282" y="512480"/>
                </a:lnTo>
                <a:lnTo>
                  <a:pt x="36499" y="561127"/>
                </a:lnTo>
                <a:lnTo>
                  <a:pt x="54943" y="601264"/>
                </a:lnTo>
                <a:lnTo>
                  <a:pt x="99507" y="650724"/>
                </a:lnTo>
                <a:lnTo>
                  <a:pt x="124625" y="657402"/>
                </a:lnTo>
                <a:lnTo>
                  <a:pt x="149742" y="650724"/>
                </a:lnTo>
                <a:lnTo>
                  <a:pt x="194306" y="601264"/>
                </a:lnTo>
                <a:lnTo>
                  <a:pt x="212750" y="561127"/>
                </a:lnTo>
                <a:lnTo>
                  <a:pt x="227967" y="512480"/>
                </a:lnTo>
                <a:lnTo>
                  <a:pt x="239457" y="456645"/>
                </a:lnTo>
                <a:lnTo>
                  <a:pt x="246718" y="394945"/>
                </a:lnTo>
                <a:lnTo>
                  <a:pt x="249250" y="328701"/>
                </a:lnTo>
                <a:lnTo>
                  <a:pt x="246718" y="262457"/>
                </a:lnTo>
                <a:lnTo>
                  <a:pt x="239457" y="200757"/>
                </a:lnTo>
                <a:lnTo>
                  <a:pt x="227967" y="144922"/>
                </a:lnTo>
                <a:lnTo>
                  <a:pt x="212750" y="96275"/>
                </a:lnTo>
                <a:lnTo>
                  <a:pt x="194306" y="56137"/>
                </a:lnTo>
                <a:lnTo>
                  <a:pt x="149742" y="6678"/>
                </a:lnTo>
                <a:lnTo>
                  <a:pt x="124625" y="0"/>
                </a:lnTo>
                <a:close/>
              </a:path>
            </a:pathLst>
          </a:custGeom>
          <a:solidFill>
            <a:srgbClr val="FFFFFF"/>
          </a:solidFill>
        </p:spPr>
        <p:txBody>
          <a:bodyPr wrap="square" lIns="0" tIns="0" rIns="0" bIns="0" rtlCol="0"/>
          <a:lstStyle/>
          <a:p>
            <a:endParaRPr/>
          </a:p>
        </p:txBody>
      </p:sp>
      <p:sp>
        <p:nvSpPr>
          <p:cNvPr id="25" name="object 25"/>
          <p:cNvSpPr/>
          <p:nvPr/>
        </p:nvSpPr>
        <p:spPr>
          <a:xfrm>
            <a:off x="10568125" y="3663950"/>
            <a:ext cx="688340" cy="1692275"/>
          </a:xfrm>
          <a:custGeom>
            <a:avLst/>
            <a:gdLst/>
            <a:ahLst/>
            <a:cxnLst/>
            <a:rect l="l" t="t" r="r" b="b"/>
            <a:pathLst>
              <a:path w="688340" h="1692275">
                <a:moveTo>
                  <a:pt x="0" y="0"/>
                </a:moveTo>
                <a:lnTo>
                  <a:pt x="0" y="1685150"/>
                </a:lnTo>
                <a:lnTo>
                  <a:pt x="18178" y="1688035"/>
                </a:lnTo>
                <a:lnTo>
                  <a:pt x="36460" y="1690136"/>
                </a:lnTo>
                <a:lnTo>
                  <a:pt x="54844" y="1691420"/>
                </a:lnTo>
                <a:lnTo>
                  <a:pt x="73329" y="1691855"/>
                </a:lnTo>
                <a:lnTo>
                  <a:pt x="113942" y="1689846"/>
                </a:lnTo>
                <a:lnTo>
                  <a:pt x="154042" y="1683879"/>
                </a:lnTo>
                <a:lnTo>
                  <a:pt x="193583" y="1674048"/>
                </a:lnTo>
                <a:lnTo>
                  <a:pt x="232519" y="1660448"/>
                </a:lnTo>
                <a:lnTo>
                  <a:pt x="270804" y="1643171"/>
                </a:lnTo>
                <a:lnTo>
                  <a:pt x="308392" y="1622312"/>
                </a:lnTo>
                <a:lnTo>
                  <a:pt x="345237" y="1597964"/>
                </a:lnTo>
                <a:lnTo>
                  <a:pt x="381293" y="1570221"/>
                </a:lnTo>
                <a:lnTo>
                  <a:pt x="416513" y="1539176"/>
                </a:lnTo>
                <a:lnTo>
                  <a:pt x="450853" y="1504923"/>
                </a:lnTo>
                <a:lnTo>
                  <a:pt x="484266" y="1467556"/>
                </a:lnTo>
                <a:lnTo>
                  <a:pt x="516705" y="1427169"/>
                </a:lnTo>
                <a:lnTo>
                  <a:pt x="548125" y="1383854"/>
                </a:lnTo>
                <a:lnTo>
                  <a:pt x="578480" y="1337706"/>
                </a:lnTo>
                <a:lnTo>
                  <a:pt x="607724" y="1288819"/>
                </a:lnTo>
                <a:lnTo>
                  <a:pt x="635810" y="1237285"/>
                </a:lnTo>
                <a:lnTo>
                  <a:pt x="662693" y="1183199"/>
                </a:lnTo>
                <a:lnTo>
                  <a:pt x="688327" y="1126655"/>
                </a:lnTo>
                <a:lnTo>
                  <a:pt x="0" y="0"/>
                </a:lnTo>
                <a:close/>
              </a:path>
            </a:pathLst>
          </a:custGeom>
          <a:solidFill>
            <a:schemeClr val="tx1">
              <a:alpha val="18000"/>
            </a:schemeClr>
          </a:solidFill>
        </p:spPr>
        <p:txBody>
          <a:bodyPr wrap="square" lIns="0" tIns="0" rIns="0" bIns="0" rtlCol="0"/>
          <a:lstStyle/>
          <a:p>
            <a:endParaRPr/>
          </a:p>
        </p:txBody>
      </p:sp>
      <p:sp>
        <p:nvSpPr>
          <p:cNvPr id="26" name="object 26"/>
          <p:cNvSpPr/>
          <p:nvPr/>
        </p:nvSpPr>
        <p:spPr>
          <a:xfrm>
            <a:off x="9083039" y="3663950"/>
            <a:ext cx="1485265" cy="63500"/>
          </a:xfrm>
          <a:custGeom>
            <a:avLst/>
            <a:gdLst/>
            <a:ahLst/>
            <a:cxnLst/>
            <a:rect l="l" t="t" r="r" b="b"/>
            <a:pathLst>
              <a:path w="1485265" h="63500">
                <a:moveTo>
                  <a:pt x="1485087" y="0"/>
                </a:moveTo>
                <a:lnTo>
                  <a:pt x="0" y="0"/>
                </a:lnTo>
                <a:lnTo>
                  <a:pt x="0" y="63500"/>
                </a:lnTo>
                <a:lnTo>
                  <a:pt x="1485087" y="63500"/>
                </a:lnTo>
                <a:lnTo>
                  <a:pt x="1485087" y="0"/>
                </a:lnTo>
                <a:close/>
              </a:path>
            </a:pathLst>
          </a:custGeom>
          <a:solidFill>
            <a:srgbClr val="3D7BA3"/>
          </a:solidFill>
        </p:spPr>
        <p:txBody>
          <a:bodyPr wrap="square" lIns="0" tIns="0" rIns="0" bIns="0" rtlCol="0"/>
          <a:lstStyle/>
          <a:p>
            <a:endParaRPr/>
          </a:p>
        </p:txBody>
      </p:sp>
      <p:sp>
        <p:nvSpPr>
          <p:cNvPr id="27" name="object 27"/>
          <p:cNvSpPr/>
          <p:nvPr/>
        </p:nvSpPr>
        <p:spPr>
          <a:xfrm>
            <a:off x="10556089" y="3663950"/>
            <a:ext cx="24130" cy="63500"/>
          </a:xfrm>
          <a:custGeom>
            <a:avLst/>
            <a:gdLst/>
            <a:ahLst/>
            <a:cxnLst/>
            <a:rect l="l" t="t" r="r" b="b"/>
            <a:pathLst>
              <a:path w="24129" h="63500">
                <a:moveTo>
                  <a:pt x="12039" y="0"/>
                </a:moveTo>
                <a:lnTo>
                  <a:pt x="7350" y="2494"/>
                </a:lnTo>
                <a:lnTo>
                  <a:pt x="3524" y="9297"/>
                </a:lnTo>
                <a:lnTo>
                  <a:pt x="945" y="19389"/>
                </a:lnTo>
                <a:lnTo>
                  <a:pt x="0" y="31750"/>
                </a:lnTo>
                <a:lnTo>
                  <a:pt x="945" y="44110"/>
                </a:lnTo>
                <a:lnTo>
                  <a:pt x="3524" y="54202"/>
                </a:lnTo>
                <a:lnTo>
                  <a:pt x="7350" y="61005"/>
                </a:lnTo>
                <a:lnTo>
                  <a:pt x="12039" y="63500"/>
                </a:lnTo>
                <a:lnTo>
                  <a:pt x="16722" y="61005"/>
                </a:lnTo>
                <a:lnTo>
                  <a:pt x="20550" y="54202"/>
                </a:lnTo>
                <a:lnTo>
                  <a:pt x="23132" y="44110"/>
                </a:lnTo>
                <a:lnTo>
                  <a:pt x="24079" y="31750"/>
                </a:lnTo>
                <a:lnTo>
                  <a:pt x="23132" y="19389"/>
                </a:lnTo>
                <a:lnTo>
                  <a:pt x="20550" y="9297"/>
                </a:lnTo>
                <a:lnTo>
                  <a:pt x="16722" y="2494"/>
                </a:lnTo>
                <a:lnTo>
                  <a:pt x="12039" y="0"/>
                </a:lnTo>
                <a:close/>
              </a:path>
            </a:pathLst>
          </a:custGeom>
          <a:solidFill>
            <a:srgbClr val="2C698D"/>
          </a:solidFill>
        </p:spPr>
        <p:txBody>
          <a:bodyPr wrap="square" lIns="0" tIns="0" rIns="0" bIns="0" rtlCol="0"/>
          <a:lstStyle/>
          <a:p>
            <a:endParaRPr/>
          </a:p>
        </p:txBody>
      </p:sp>
      <p:sp>
        <p:nvSpPr>
          <p:cNvPr id="28" name="object 28"/>
          <p:cNvSpPr/>
          <p:nvPr/>
        </p:nvSpPr>
        <p:spPr>
          <a:xfrm>
            <a:off x="9071000" y="3468052"/>
            <a:ext cx="418465" cy="460375"/>
          </a:xfrm>
          <a:custGeom>
            <a:avLst/>
            <a:gdLst/>
            <a:ahLst/>
            <a:cxnLst/>
            <a:rect l="l" t="t" r="r" b="b"/>
            <a:pathLst>
              <a:path w="418465" h="460375">
                <a:moveTo>
                  <a:pt x="24079" y="227647"/>
                </a:moveTo>
                <a:lnTo>
                  <a:pt x="23126" y="215290"/>
                </a:lnTo>
                <a:lnTo>
                  <a:pt x="20548" y="205206"/>
                </a:lnTo>
                <a:lnTo>
                  <a:pt x="16713" y="198399"/>
                </a:lnTo>
                <a:lnTo>
                  <a:pt x="12039" y="195897"/>
                </a:lnTo>
                <a:lnTo>
                  <a:pt x="7340" y="198399"/>
                </a:lnTo>
                <a:lnTo>
                  <a:pt x="3517" y="205206"/>
                </a:lnTo>
                <a:lnTo>
                  <a:pt x="939" y="215290"/>
                </a:lnTo>
                <a:lnTo>
                  <a:pt x="0" y="227647"/>
                </a:lnTo>
                <a:lnTo>
                  <a:pt x="939" y="240017"/>
                </a:lnTo>
                <a:lnTo>
                  <a:pt x="3517" y="250101"/>
                </a:lnTo>
                <a:lnTo>
                  <a:pt x="7340" y="256908"/>
                </a:lnTo>
                <a:lnTo>
                  <a:pt x="12039" y="259397"/>
                </a:lnTo>
                <a:lnTo>
                  <a:pt x="16713" y="256908"/>
                </a:lnTo>
                <a:lnTo>
                  <a:pt x="20548" y="250101"/>
                </a:lnTo>
                <a:lnTo>
                  <a:pt x="23126" y="240017"/>
                </a:lnTo>
                <a:lnTo>
                  <a:pt x="24079" y="227647"/>
                </a:lnTo>
                <a:close/>
              </a:path>
              <a:path w="418465" h="460375">
                <a:moveTo>
                  <a:pt x="418439" y="259397"/>
                </a:moveTo>
                <a:lnTo>
                  <a:pt x="40805" y="259397"/>
                </a:lnTo>
                <a:lnTo>
                  <a:pt x="29095" y="285064"/>
                </a:lnTo>
                <a:lnTo>
                  <a:pt x="9055" y="343115"/>
                </a:lnTo>
                <a:lnTo>
                  <a:pt x="3225" y="405193"/>
                </a:lnTo>
                <a:lnTo>
                  <a:pt x="34201" y="442874"/>
                </a:lnTo>
                <a:lnTo>
                  <a:pt x="110477" y="459841"/>
                </a:lnTo>
                <a:lnTo>
                  <a:pt x="175933" y="446379"/>
                </a:lnTo>
                <a:lnTo>
                  <a:pt x="266573" y="385305"/>
                </a:lnTo>
                <a:lnTo>
                  <a:pt x="418439" y="259397"/>
                </a:lnTo>
                <a:close/>
              </a:path>
              <a:path w="418465" h="460375">
                <a:moveTo>
                  <a:pt x="418439" y="195897"/>
                </a:moveTo>
                <a:lnTo>
                  <a:pt x="266573" y="72847"/>
                </a:lnTo>
                <a:lnTo>
                  <a:pt x="175933" y="13157"/>
                </a:lnTo>
                <a:lnTo>
                  <a:pt x="110477" y="0"/>
                </a:lnTo>
                <a:lnTo>
                  <a:pt x="34201" y="16560"/>
                </a:lnTo>
                <a:lnTo>
                  <a:pt x="3225" y="53416"/>
                </a:lnTo>
                <a:lnTo>
                  <a:pt x="9055" y="114084"/>
                </a:lnTo>
                <a:lnTo>
                  <a:pt x="29095" y="170827"/>
                </a:lnTo>
                <a:lnTo>
                  <a:pt x="40805" y="195897"/>
                </a:lnTo>
                <a:lnTo>
                  <a:pt x="418439" y="195897"/>
                </a:lnTo>
                <a:close/>
              </a:path>
            </a:pathLst>
          </a:custGeom>
          <a:solidFill>
            <a:srgbClr val="2B3C73"/>
          </a:solidFill>
        </p:spPr>
        <p:txBody>
          <a:bodyPr wrap="square" lIns="0" tIns="0" rIns="0" bIns="0" rtlCol="0"/>
          <a:lstStyle/>
          <a:p>
            <a:endParaRPr/>
          </a:p>
        </p:txBody>
      </p:sp>
      <p:sp>
        <p:nvSpPr>
          <p:cNvPr id="29" name="object 29"/>
          <p:cNvSpPr/>
          <p:nvPr/>
        </p:nvSpPr>
        <p:spPr>
          <a:xfrm>
            <a:off x="9073177" y="3695700"/>
            <a:ext cx="415290" cy="172720"/>
          </a:xfrm>
          <a:custGeom>
            <a:avLst/>
            <a:gdLst/>
            <a:ahLst/>
            <a:cxnLst/>
            <a:rect l="l" t="t" r="r" b="b"/>
            <a:pathLst>
              <a:path w="415290" h="172720">
                <a:moveTo>
                  <a:pt x="415203" y="0"/>
                </a:moveTo>
                <a:lnTo>
                  <a:pt x="37568" y="0"/>
                </a:lnTo>
                <a:lnTo>
                  <a:pt x="25871" y="22110"/>
                </a:lnTo>
                <a:lnTo>
                  <a:pt x="5825" y="72134"/>
                </a:lnTo>
                <a:lnTo>
                  <a:pt x="0" y="125613"/>
                </a:lnTo>
                <a:lnTo>
                  <a:pt x="30964" y="158089"/>
                </a:lnTo>
                <a:lnTo>
                  <a:pt x="107248" y="172700"/>
                </a:lnTo>
                <a:lnTo>
                  <a:pt x="172701" y="161102"/>
                </a:lnTo>
                <a:lnTo>
                  <a:pt x="263345" y="108476"/>
                </a:lnTo>
                <a:lnTo>
                  <a:pt x="415203" y="0"/>
                </a:lnTo>
                <a:close/>
              </a:path>
            </a:pathLst>
          </a:custGeom>
          <a:solidFill>
            <a:srgbClr val="4C98CA"/>
          </a:solidFill>
        </p:spPr>
        <p:txBody>
          <a:bodyPr wrap="square" lIns="0" tIns="0" rIns="0" bIns="0" rtlCol="0"/>
          <a:lstStyle/>
          <a:p>
            <a:endParaRPr/>
          </a:p>
        </p:txBody>
      </p:sp>
      <p:sp>
        <p:nvSpPr>
          <p:cNvPr id="30" name="object 30"/>
          <p:cNvSpPr/>
          <p:nvPr/>
        </p:nvSpPr>
        <p:spPr>
          <a:xfrm>
            <a:off x="10424607" y="3683000"/>
            <a:ext cx="102870" cy="0"/>
          </a:xfrm>
          <a:custGeom>
            <a:avLst/>
            <a:gdLst/>
            <a:ahLst/>
            <a:cxnLst/>
            <a:rect l="l" t="t" r="r" b="b"/>
            <a:pathLst>
              <a:path w="102870">
                <a:moveTo>
                  <a:pt x="102527" y="0"/>
                </a:moveTo>
                <a:lnTo>
                  <a:pt x="0" y="0"/>
                </a:lnTo>
              </a:path>
            </a:pathLst>
          </a:custGeom>
          <a:ln w="9525">
            <a:solidFill>
              <a:srgbClr val="FFFFFF"/>
            </a:solidFill>
          </a:ln>
        </p:spPr>
        <p:txBody>
          <a:bodyPr wrap="square" lIns="0" tIns="0" rIns="0" bIns="0" rtlCol="0"/>
          <a:lstStyle/>
          <a:p>
            <a:endParaRPr/>
          </a:p>
        </p:txBody>
      </p:sp>
      <p:sp>
        <p:nvSpPr>
          <p:cNvPr id="31" name="object 31"/>
          <p:cNvSpPr/>
          <p:nvPr/>
        </p:nvSpPr>
        <p:spPr>
          <a:xfrm>
            <a:off x="10549029" y="3683000"/>
            <a:ext cx="7620" cy="0"/>
          </a:xfrm>
          <a:custGeom>
            <a:avLst/>
            <a:gdLst/>
            <a:ahLst/>
            <a:cxnLst/>
            <a:rect l="l" t="t" r="r" b="b"/>
            <a:pathLst>
              <a:path w="7620">
                <a:moveTo>
                  <a:pt x="7340" y="0"/>
                </a:moveTo>
                <a:lnTo>
                  <a:pt x="0" y="0"/>
                </a:lnTo>
              </a:path>
            </a:pathLst>
          </a:custGeom>
          <a:ln w="9525">
            <a:solidFill>
              <a:srgbClr val="FFFFFF"/>
            </a:solidFill>
          </a:ln>
        </p:spPr>
        <p:txBody>
          <a:bodyPr wrap="square" lIns="0" tIns="0" rIns="0" bIns="0" rtlCol="0"/>
          <a:lstStyle/>
          <a:p>
            <a:endParaRPr/>
          </a:p>
        </p:txBody>
      </p:sp>
      <p:sp>
        <p:nvSpPr>
          <p:cNvPr id="35"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36"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37"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38"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3"/>
              </a:rPr>
              <a:t>www.npkcg.com</a:t>
            </a:r>
            <a:endParaRPr sz="2000">
              <a:latin typeface="Archivo Thin"/>
              <a:cs typeface="Archivo Thin"/>
            </a:endParaRPr>
          </a:p>
        </p:txBody>
      </p:sp>
      <p:sp>
        <p:nvSpPr>
          <p:cNvPr id="39" name="object 25"/>
          <p:cNvSpPr txBox="1">
            <a:spLocks noGrp="1"/>
          </p:cNvSpPr>
          <p:nvPr>
            <p:ph type="ftr" sz="quarter" idx="4294967295"/>
          </p:nvPr>
        </p:nvSpPr>
        <p:spPr>
          <a:xfrm>
            <a:off x="5428548" y="6532045"/>
            <a:ext cx="4491355" cy="163829"/>
          </a:xfrm>
          <a:prstGeom prst="rect">
            <a:avLst/>
          </a:prstGeom>
        </p:spPr>
        <p:txBody>
          <a:bodyPr vert="horz" wrap="square" lIns="0" tIns="0" rIns="0" bIns="0" rtlCol="0">
            <a:spAutoFit/>
          </a:bodyPr>
          <a:lstStyle/>
          <a:p>
            <a:pPr marL="12700">
              <a:lnSpc>
                <a:spcPts val="1180"/>
              </a:lnSpc>
            </a:pPr>
            <a:r>
              <a:rPr dirty="0"/>
              <a:t>Copyright ©</a:t>
            </a:r>
            <a:r>
              <a:rPr spc="5" dirty="0"/>
              <a:t> </a:t>
            </a:r>
            <a:r>
              <a:rPr dirty="0"/>
              <a:t>2024</a:t>
            </a:r>
            <a:r>
              <a:rPr spc="5" dirty="0"/>
              <a:t> </a:t>
            </a:r>
            <a:r>
              <a:rPr dirty="0"/>
              <a:t>Native</a:t>
            </a:r>
            <a:r>
              <a:rPr spc="5" dirty="0"/>
              <a:t> </a:t>
            </a:r>
            <a:r>
              <a:rPr spc="-10" dirty="0"/>
              <a:t>Peacekeeper</a:t>
            </a:r>
            <a:r>
              <a:rPr spc="-15" dirty="0"/>
              <a:t> </a:t>
            </a:r>
            <a:r>
              <a:rPr dirty="0"/>
              <a:t>Consulting</a:t>
            </a:r>
            <a:r>
              <a:rPr spc="5" dirty="0"/>
              <a:t> </a:t>
            </a:r>
            <a:r>
              <a:rPr dirty="0"/>
              <a:t>Group</a:t>
            </a:r>
            <a:r>
              <a:rPr spc="5" dirty="0"/>
              <a:t> </a:t>
            </a:r>
            <a:r>
              <a:rPr dirty="0"/>
              <a:t>-</a:t>
            </a:r>
            <a:r>
              <a:rPr spc="5" dirty="0"/>
              <a:t> </a:t>
            </a:r>
            <a:r>
              <a:rPr dirty="0"/>
              <a:t>All</a:t>
            </a:r>
            <a:r>
              <a:rPr spc="5" dirty="0"/>
              <a:t> </a:t>
            </a:r>
            <a:r>
              <a:rPr dirty="0"/>
              <a:t>Rights</a:t>
            </a:r>
            <a:r>
              <a:rPr spc="5" dirty="0"/>
              <a:t> </a:t>
            </a:r>
            <a:r>
              <a:rPr spc="-10" dirty="0"/>
              <a:t>Reserved.</a:t>
            </a:r>
          </a:p>
        </p:txBody>
      </p:sp>
      <p:grpSp>
        <p:nvGrpSpPr>
          <p:cNvPr id="40" name="object 11"/>
          <p:cNvGrpSpPr/>
          <p:nvPr/>
        </p:nvGrpSpPr>
        <p:grpSpPr>
          <a:xfrm>
            <a:off x="11273538" y="6458522"/>
            <a:ext cx="310515" cy="310515"/>
            <a:chOff x="11273538" y="6458522"/>
            <a:chExt cx="310515" cy="310515"/>
          </a:xfrm>
        </p:grpSpPr>
        <p:sp>
          <p:nvSpPr>
            <p:cNvPr id="41"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42"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43" name="TextBox 42"/>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11</a:t>
            </a:r>
          </a:p>
        </p:txBody>
      </p:sp>
      <p:sp>
        <p:nvSpPr>
          <p:cNvPr id="4" name="TextBox 3">
            <a:extLst>
              <a:ext uri="{FF2B5EF4-FFF2-40B4-BE49-F238E27FC236}">
                <a16:creationId xmlns:a16="http://schemas.microsoft.com/office/drawing/2014/main" id="{D337F20B-68FF-D921-1609-22F89520FE3F}"/>
              </a:ext>
            </a:extLst>
          </p:cNvPr>
          <p:cNvSpPr txBox="1"/>
          <p:nvPr/>
        </p:nvSpPr>
        <p:spPr>
          <a:xfrm>
            <a:off x="192309" y="1000077"/>
            <a:ext cx="8544952" cy="4801314"/>
          </a:xfrm>
          <a:prstGeom prst="rect">
            <a:avLst/>
          </a:prstGeom>
          <a:noFill/>
        </p:spPr>
        <p:txBody>
          <a:bodyPr wrap="square">
            <a:spAutoFit/>
          </a:bodyPr>
          <a:lstStyle/>
          <a:p>
            <a:r>
              <a:rPr lang="en-US" dirty="0">
                <a:solidFill>
                  <a:srgbClr val="4D99CB"/>
                </a:solidFill>
                <a:latin typeface="Archivo Thin" panose="020B0604020202020204" charset="0"/>
                <a:cs typeface="Archivo Thin" panose="020B0604020202020204" charset="0"/>
              </a:rPr>
              <a:t>Substance abuse within tribal housing authorities is a complex and sensitive issue that requires careful attention. Recognizing the signs of drug use and understanding the options for addressing it can help housing executives and managers protect their communities and provide vital support to those in need.</a:t>
            </a:r>
          </a:p>
          <a:p>
            <a:endParaRPr lang="en-US" dirty="0">
              <a:solidFill>
                <a:srgbClr val="4D99CB"/>
              </a:solidFill>
              <a:latin typeface="Archivo Thin" panose="020B0604020202020204" charset="0"/>
              <a:cs typeface="Archivo Thin" panose="020B0604020202020204" charset="0"/>
            </a:endParaRPr>
          </a:p>
          <a:p>
            <a:r>
              <a:rPr lang="en-US" dirty="0">
                <a:solidFill>
                  <a:srgbClr val="4D99CB"/>
                </a:solidFill>
                <a:latin typeface="Archivo Thin" panose="020B0604020202020204" charset="0"/>
                <a:cs typeface="Archivo Thin" panose="020B0604020202020204" charset="0"/>
              </a:rPr>
              <a:t>Substance abuse within tribal housing authorities is a critical issue that requires a comprehensive and compassionate approach. This training presentation aims to equip housing executives and managers with the knowledge and tools necessary to identify, address, and prevent substance abuse in their communities. By understanding the prevalence of the problem and recognizing the warning signs, tribal housing authorities can take proactive steps to protect their residents and provide much-needed support and resources.</a:t>
            </a:r>
          </a:p>
          <a:p>
            <a:endParaRPr lang="en-US" dirty="0">
              <a:solidFill>
                <a:srgbClr val="4D99CB"/>
              </a:solidFill>
              <a:latin typeface="Archivo Thin" panose="020B0604020202020204" charset="0"/>
              <a:cs typeface="Archivo Thin" panose="020B0604020202020204" charset="0"/>
            </a:endParaRPr>
          </a:p>
          <a:p>
            <a:r>
              <a:rPr lang="en-US" dirty="0">
                <a:solidFill>
                  <a:srgbClr val="4D99CB"/>
                </a:solidFill>
                <a:latin typeface="Archivo Thin" panose="020B0604020202020204" charset="0"/>
                <a:cs typeface="Archivo Thin" panose="020B0604020202020204" charset="0"/>
              </a:rPr>
              <a:t>The presentation will cover key strategies for tenant screening, lease agreements, eviction procedures, and collaboration with law enforcement and addiction treatment providers. Additionally, it will explore harm reduction techniques, and educational initiatives to empower tenants and foster a safer, healthier living environment.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6276" y="99044"/>
            <a:ext cx="7322819" cy="720710"/>
          </a:xfrm>
          <a:prstGeom prst="rect">
            <a:avLst/>
          </a:prstGeom>
        </p:spPr>
        <p:txBody>
          <a:bodyPr vert="horz" wrap="square" lIns="0" tIns="12700" rIns="0" bIns="0" rtlCol="0">
            <a:spAutoFit/>
          </a:bodyPr>
          <a:lstStyle/>
          <a:p>
            <a:pPr marL="12700">
              <a:lnSpc>
                <a:spcPct val="100000"/>
              </a:lnSpc>
              <a:spcBef>
                <a:spcPts val="100"/>
              </a:spcBef>
            </a:pPr>
            <a:r>
              <a:rPr lang="en-US" b="1" spc="-70" dirty="0"/>
              <a:t>Understanding Substance Abuse</a:t>
            </a:r>
            <a:endParaRPr b="1" spc="-75" dirty="0"/>
          </a:p>
        </p:txBody>
      </p:sp>
      <p:pic>
        <p:nvPicPr>
          <p:cNvPr id="7" name="object 7"/>
          <p:cNvPicPr/>
          <p:nvPr/>
        </p:nvPicPr>
        <p:blipFill>
          <a:blip r:embed="rId2"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a:spLocks noGrp="1"/>
          </p:cNvSpPr>
          <p:nvPr>
            <p:ph type="body" idx="4294967295"/>
          </p:nvPr>
        </p:nvSpPr>
        <p:spPr>
          <a:xfrm>
            <a:off x="763503" y="1239973"/>
            <a:ext cx="6220011" cy="6029856"/>
          </a:xfrm>
          <a:prstGeom prst="rect">
            <a:avLst/>
          </a:prstGeom>
        </p:spPr>
        <p:txBody>
          <a:bodyPr vert="horz" wrap="square" lIns="0" tIns="12700" rIns="0" bIns="0" rtlCol="0">
            <a:spAutoFit/>
          </a:bodyPr>
          <a:lstStyle/>
          <a:p>
            <a:pPr marL="12700" marR="20955">
              <a:spcBef>
                <a:spcPts val="100"/>
              </a:spcBef>
            </a:pPr>
            <a:r>
              <a:rPr lang="en-US" sz="1600" dirty="0">
                <a:solidFill>
                  <a:schemeClr val="accent1">
                    <a:lumMod val="75000"/>
                  </a:schemeClr>
                </a:solidFill>
              </a:rPr>
              <a:t>Substance abuse, which encompasses the misuse of drugs, alcohol, and other intoxicating substances, is a complex and multifaceted issue that can have far-reaching consequences for individuals, families, and communities. It is important to recognize that substance abuse is a medical condition, often rooted in underlying mental health concerns, genetic predispositions, and environmental factors. Understanding the complex nature of substance abuse is crucial in developing effective interventions and supporting those affected within tribal housing authorities.</a:t>
            </a:r>
          </a:p>
          <a:p>
            <a:pPr marL="12700" marR="20955">
              <a:spcBef>
                <a:spcPts val="100"/>
              </a:spcBef>
            </a:pPr>
            <a:endParaRPr lang="en-US" sz="1600" dirty="0">
              <a:solidFill>
                <a:schemeClr val="accent1">
                  <a:lumMod val="75000"/>
                </a:schemeClr>
              </a:solidFill>
            </a:endParaRPr>
          </a:p>
          <a:p>
            <a:pPr marL="12700" marR="20955">
              <a:spcBef>
                <a:spcPts val="100"/>
              </a:spcBef>
            </a:pPr>
            <a:r>
              <a:rPr lang="en-US" sz="1600" dirty="0">
                <a:solidFill>
                  <a:schemeClr val="accent1">
                    <a:lumMod val="75000"/>
                  </a:schemeClr>
                </a:solidFill>
              </a:rPr>
              <a:t>Addiction is a chronic, relapsing disorder characterized by compulsive drug-seeking and use, despite the negative impact on an individual's life. Substance abuse can lead to physical and psychological dependence, impaired cognitive function, and increased risk of serious health problems, including overdose, organ damage, and infectious diseases. Recognizing the unique challenges faced by tribal communities, such as historical trauma, social and economic disparities, and limited access to treatment resources, is essential in addressing substance abuse within tribal housing authorities.</a:t>
            </a:r>
          </a:p>
          <a:p>
            <a:pPr marL="12700" marR="20955">
              <a:spcBef>
                <a:spcPts val="100"/>
              </a:spcBef>
            </a:pPr>
            <a:endParaRPr lang="en-US" sz="1600" dirty="0"/>
          </a:p>
          <a:p>
            <a:pPr marL="12700" marR="20955">
              <a:spcBef>
                <a:spcPts val="100"/>
              </a:spcBef>
            </a:pPr>
            <a:endParaRPr lang="en-US" dirty="0"/>
          </a:p>
          <a:p>
            <a:pPr marL="12700" marR="20955">
              <a:spcBef>
                <a:spcPts val="100"/>
              </a:spcBef>
            </a:pPr>
            <a:endParaRPr lang="en-US" dirty="0"/>
          </a:p>
          <a:p>
            <a:pPr marL="12700" marR="20955">
              <a:lnSpc>
                <a:spcPct val="100000"/>
              </a:lnSpc>
              <a:spcBef>
                <a:spcPts val="100"/>
              </a:spcBef>
            </a:pPr>
            <a:endParaRPr spc="-10" dirty="0"/>
          </a:p>
        </p:txBody>
      </p:sp>
      <p:pic>
        <p:nvPicPr>
          <p:cNvPr id="14" name="object 14"/>
          <p:cNvPicPr/>
          <p:nvPr/>
        </p:nvPicPr>
        <p:blipFill>
          <a:blip r:embed="rId3" cstate="print"/>
          <a:stretch>
            <a:fillRect/>
          </a:stretch>
        </p:blipFill>
        <p:spPr>
          <a:xfrm>
            <a:off x="360073" y="3751924"/>
            <a:ext cx="232351" cy="232299"/>
          </a:xfrm>
          <a:prstGeom prst="rect">
            <a:avLst/>
          </a:prstGeom>
        </p:spPr>
      </p:pic>
      <p:sp>
        <p:nvSpPr>
          <p:cNvPr id="23"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4"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5"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6"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4"/>
              </a:rPr>
              <a:t>www.npkcg.com</a:t>
            </a:r>
            <a:endParaRPr sz="2000">
              <a:latin typeface="Archivo Thin"/>
              <a:cs typeface="Archivo Thin"/>
            </a:endParaRPr>
          </a:p>
        </p:txBody>
      </p:sp>
      <p:sp>
        <p:nvSpPr>
          <p:cNvPr id="27"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28" name="object 11"/>
          <p:cNvGrpSpPr/>
          <p:nvPr/>
        </p:nvGrpSpPr>
        <p:grpSpPr>
          <a:xfrm>
            <a:off x="11273538" y="6458522"/>
            <a:ext cx="310515" cy="310515"/>
            <a:chOff x="11273538" y="6458522"/>
            <a:chExt cx="310515" cy="310515"/>
          </a:xfrm>
        </p:grpSpPr>
        <p:sp>
          <p:nvSpPr>
            <p:cNvPr id="29"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0"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dirty="0"/>
            </a:p>
          </p:txBody>
        </p:sp>
      </p:grpSp>
      <p:sp>
        <p:nvSpPr>
          <p:cNvPr id="31" name="TextBox 30"/>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12</a:t>
            </a:r>
          </a:p>
        </p:txBody>
      </p:sp>
      <p:sp>
        <p:nvSpPr>
          <p:cNvPr id="32" name="object 7"/>
          <p:cNvSpPr/>
          <p:nvPr/>
        </p:nvSpPr>
        <p:spPr>
          <a:xfrm>
            <a:off x="8530842" y="-1285"/>
            <a:ext cx="730251" cy="771980"/>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3" name="object 8"/>
          <p:cNvSpPr/>
          <p:nvPr/>
        </p:nvSpPr>
        <p:spPr>
          <a:xfrm>
            <a:off x="8530842" y="-1286"/>
            <a:ext cx="730251" cy="771980"/>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pic>
        <p:nvPicPr>
          <p:cNvPr id="3095"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7238" y="1155700"/>
            <a:ext cx="5075238" cy="508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Freeform 24"/>
          <p:cNvSpPr>
            <a:spLocks/>
          </p:cNvSpPr>
          <p:nvPr/>
        </p:nvSpPr>
        <p:spPr bwMode="auto">
          <a:xfrm>
            <a:off x="7593013" y="1639888"/>
            <a:ext cx="4122738" cy="4122738"/>
          </a:xfrm>
          <a:custGeom>
            <a:avLst/>
            <a:gdLst>
              <a:gd name="T0" fmla="*/ 0 w 2597"/>
              <a:gd name="T1" fmla="*/ 1306 h 2597"/>
              <a:gd name="T2" fmla="*/ 1291 w 2597"/>
              <a:gd name="T3" fmla="*/ 2597 h 2597"/>
              <a:gd name="T4" fmla="*/ 2597 w 2597"/>
              <a:gd name="T5" fmla="*/ 1290 h 2597"/>
              <a:gd name="T6" fmla="*/ 1305 w 2597"/>
              <a:gd name="T7" fmla="*/ 0 h 2597"/>
              <a:gd name="T8" fmla="*/ 0 w 2597"/>
              <a:gd name="T9" fmla="*/ 1306 h 2597"/>
            </a:gdLst>
            <a:ahLst/>
            <a:cxnLst>
              <a:cxn ang="0">
                <a:pos x="T0" y="T1"/>
              </a:cxn>
              <a:cxn ang="0">
                <a:pos x="T2" y="T3"/>
              </a:cxn>
              <a:cxn ang="0">
                <a:pos x="T4" y="T5"/>
              </a:cxn>
              <a:cxn ang="0">
                <a:pos x="T6" y="T7"/>
              </a:cxn>
              <a:cxn ang="0">
                <a:pos x="T8" y="T9"/>
              </a:cxn>
            </a:cxnLst>
            <a:rect l="0" t="0" r="r" b="b"/>
            <a:pathLst>
              <a:path w="2597" h="2597">
                <a:moveTo>
                  <a:pt x="0" y="1306"/>
                </a:moveTo>
                <a:lnTo>
                  <a:pt x="1291" y="2597"/>
                </a:lnTo>
                <a:lnTo>
                  <a:pt x="2597" y="1290"/>
                </a:lnTo>
                <a:lnTo>
                  <a:pt x="1305" y="0"/>
                </a:lnTo>
                <a:lnTo>
                  <a:pt x="0" y="13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44" name="Picture 4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4200" y="1066800"/>
            <a:ext cx="3102870" cy="2590805"/>
          </a:xfrm>
          <a:prstGeom prst="rect">
            <a:avLst/>
          </a:prstGeom>
        </p:spPr>
      </p:pic>
      <p:pic>
        <p:nvPicPr>
          <p:cNvPr id="45" name="Picture 4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1282" y="3429000"/>
            <a:ext cx="3029718" cy="2508509"/>
          </a:xfrm>
          <a:prstGeom prst="rect">
            <a:avLst/>
          </a:prstGeom>
        </p:spPr>
      </p:pic>
      <p:pic>
        <p:nvPicPr>
          <p:cNvPr id="5" name="object 13">
            <a:extLst>
              <a:ext uri="{FF2B5EF4-FFF2-40B4-BE49-F238E27FC236}">
                <a16:creationId xmlns:a16="http://schemas.microsoft.com/office/drawing/2014/main" id="{57ABA043-34F4-6BC4-D694-69DD48AEFA84}"/>
              </a:ext>
            </a:extLst>
          </p:cNvPr>
          <p:cNvPicPr/>
          <p:nvPr/>
        </p:nvPicPr>
        <p:blipFill>
          <a:blip r:embed="rId8" cstate="print"/>
          <a:stretch>
            <a:fillRect/>
          </a:stretch>
        </p:blipFill>
        <p:spPr>
          <a:xfrm>
            <a:off x="360073" y="1366405"/>
            <a:ext cx="232351" cy="23229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853100" y="68861"/>
            <a:ext cx="7833700" cy="1213153"/>
          </a:xfrm>
          <a:prstGeom prst="rect">
            <a:avLst/>
          </a:prstGeom>
        </p:spPr>
        <p:txBody>
          <a:bodyPr vert="horz" wrap="square" lIns="0" tIns="12700" rIns="0" bIns="0" rtlCol="0">
            <a:spAutoFit/>
          </a:bodyPr>
          <a:lstStyle/>
          <a:p>
            <a:pPr marL="12700" algn="ctr">
              <a:spcBef>
                <a:spcPts val="100"/>
              </a:spcBef>
            </a:pPr>
            <a:r>
              <a:rPr lang="en-US" sz="3200" b="1" dirty="0"/>
              <a:t>Recognizing the Signs of Substance Abuse/Distribution</a:t>
            </a:r>
            <a:br>
              <a:rPr lang="en-US" b="1" dirty="0"/>
            </a:br>
            <a:endParaRPr spc="-90" dirty="0"/>
          </a:p>
        </p:txBody>
      </p:sp>
      <p:pic>
        <p:nvPicPr>
          <p:cNvPr id="7" name="object 7"/>
          <p:cNvPicPr/>
          <p:nvPr/>
        </p:nvPicPr>
        <p:blipFill>
          <a:blip r:embed="rId2"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a:spLocks noGrp="1"/>
          </p:cNvSpPr>
          <p:nvPr>
            <p:ph sz="half" idx="4294967295"/>
          </p:nvPr>
        </p:nvSpPr>
        <p:spPr>
          <a:xfrm>
            <a:off x="238810" y="799108"/>
            <a:ext cx="11005792" cy="7535396"/>
          </a:xfrm>
          <a:prstGeom prst="rect">
            <a:avLst/>
          </a:prstGeom>
        </p:spPr>
        <p:txBody>
          <a:bodyPr vert="horz" wrap="square" lIns="0" tIns="12700" rIns="0" bIns="0" rtlCol="0">
            <a:spAutoFit/>
          </a:bodyPr>
          <a:lstStyle/>
          <a:p>
            <a:r>
              <a:rPr lang="en-US" sz="1800" b="1" dirty="0">
                <a:solidFill>
                  <a:srgbClr val="4D99CB"/>
                </a:solidFill>
              </a:rPr>
              <a:t>Physical Signs</a:t>
            </a:r>
          </a:p>
          <a:p>
            <a:r>
              <a:rPr lang="en-US" sz="1800" dirty="0"/>
              <a:t>Be alert for physical changes like bloodshot eyes, slurred speech, poor coordination, and sudden weight loss or gain, which can indicate substance abuse.</a:t>
            </a:r>
          </a:p>
          <a:p>
            <a:endParaRPr lang="en-US" sz="1800" b="1" dirty="0"/>
          </a:p>
          <a:p>
            <a:r>
              <a:rPr lang="en-US" sz="1800" b="1" dirty="0">
                <a:solidFill>
                  <a:srgbClr val="4D99CB"/>
                </a:solidFill>
              </a:rPr>
              <a:t>Behavioral Changes</a:t>
            </a:r>
          </a:p>
          <a:p>
            <a:r>
              <a:rPr lang="en-US" sz="1800" dirty="0"/>
              <a:t>Look for shifts in daily routine, missed work or school, secrecy, erratic or aggressive behavior</a:t>
            </a:r>
          </a:p>
          <a:p>
            <a:r>
              <a:rPr lang="en-US" sz="1800" dirty="0"/>
              <a:t>and mood swings, as these can signal underlying substance abuse issues.</a:t>
            </a:r>
          </a:p>
          <a:p>
            <a:endParaRPr lang="en-US" sz="1800" b="1" dirty="0"/>
          </a:p>
          <a:p>
            <a:r>
              <a:rPr lang="en-US" sz="1800" b="1" dirty="0">
                <a:solidFill>
                  <a:srgbClr val="4D99CB"/>
                </a:solidFill>
              </a:rPr>
              <a:t>Financial Struggles</a:t>
            </a:r>
          </a:p>
          <a:p>
            <a:r>
              <a:rPr lang="en-US" sz="1800" dirty="0"/>
              <a:t>Unexplained financial difficulties, such as borrowing money, missing payments, or selling personal items, may point to a substance abuse problem.</a:t>
            </a:r>
          </a:p>
          <a:p>
            <a:endParaRPr lang="en-US" sz="1800" dirty="0"/>
          </a:p>
          <a:p>
            <a:r>
              <a:rPr lang="en-US" sz="1800" b="1" dirty="0">
                <a:solidFill>
                  <a:srgbClr val="4D99CB"/>
                </a:solidFill>
              </a:rPr>
              <a:t>Unusual Odors</a:t>
            </a:r>
          </a:p>
          <a:p>
            <a:r>
              <a:rPr lang="en-US" sz="1800" dirty="0"/>
              <a:t>The distinct smell of marijuana or other drugs may be noticeable.</a:t>
            </a:r>
          </a:p>
          <a:p>
            <a:endParaRPr lang="en-US" sz="1800" b="1" dirty="0">
              <a:solidFill>
                <a:srgbClr val="4D99CB"/>
              </a:solidFill>
            </a:endParaRPr>
          </a:p>
          <a:p>
            <a:r>
              <a:rPr lang="en-US" sz="1800" b="1" dirty="0">
                <a:solidFill>
                  <a:srgbClr val="4D99CB"/>
                </a:solidFill>
              </a:rPr>
              <a:t>Excessive Trash</a:t>
            </a:r>
          </a:p>
          <a:p>
            <a:r>
              <a:rPr lang="en-US" sz="1800" dirty="0"/>
              <a:t>An unusually high amount of drug paraphernalia or packaging in the trash.</a:t>
            </a:r>
          </a:p>
          <a:p>
            <a:endParaRPr lang="en-US" sz="1800" dirty="0"/>
          </a:p>
          <a:p>
            <a:r>
              <a:rPr lang="en-US" sz="1800" b="1" dirty="0">
                <a:solidFill>
                  <a:srgbClr val="4D99CB"/>
                </a:solidFill>
              </a:rPr>
              <a:t>Suspicious Visitors</a:t>
            </a:r>
          </a:p>
          <a:p>
            <a:r>
              <a:rPr lang="en-US" sz="1800" dirty="0"/>
              <a:t>Frequent, short-term visitors at odd hours can indicate drug activity.</a:t>
            </a:r>
          </a:p>
          <a:p>
            <a:endParaRPr lang="en-US" sz="1800" dirty="0"/>
          </a:p>
          <a:p>
            <a:endParaRPr lang="en-US" dirty="0"/>
          </a:p>
          <a:p>
            <a:endParaRPr lang="en-US" dirty="0"/>
          </a:p>
          <a:p>
            <a:endParaRPr lang="en-US" dirty="0"/>
          </a:p>
          <a:p>
            <a:pPr algn="l"/>
            <a:endParaRPr lang="en-US" dirty="0"/>
          </a:p>
          <a:p>
            <a:pPr marL="12700" marR="280035">
              <a:lnSpc>
                <a:spcPct val="100000"/>
              </a:lnSpc>
              <a:spcBef>
                <a:spcPts val="100"/>
              </a:spcBef>
            </a:pPr>
            <a:endParaRPr spc="-10" dirty="0"/>
          </a:p>
        </p:txBody>
      </p:sp>
      <p:sp>
        <p:nvSpPr>
          <p:cNvPr id="29"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30"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31"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32"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3"/>
              </a:rPr>
              <a:t>www.npkcg.com</a:t>
            </a:r>
            <a:endParaRPr sz="2000">
              <a:latin typeface="Archivo Thin"/>
              <a:cs typeface="Archivo Thin"/>
            </a:endParaRPr>
          </a:p>
        </p:txBody>
      </p:sp>
      <p:sp>
        <p:nvSpPr>
          <p:cNvPr id="33"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4" name="object 11"/>
          <p:cNvGrpSpPr/>
          <p:nvPr/>
        </p:nvGrpSpPr>
        <p:grpSpPr>
          <a:xfrm>
            <a:off x="11273538" y="6458522"/>
            <a:ext cx="310515" cy="310515"/>
            <a:chOff x="11273538" y="6458522"/>
            <a:chExt cx="310515" cy="310515"/>
          </a:xfrm>
        </p:grpSpPr>
        <p:sp>
          <p:nvSpPr>
            <p:cNvPr id="35"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6"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7" name="TextBox 36"/>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13</a:t>
            </a:r>
          </a:p>
        </p:txBody>
      </p:sp>
      <p:sp>
        <p:nvSpPr>
          <p:cNvPr id="38" name="object 7"/>
          <p:cNvSpPr/>
          <p:nvPr/>
        </p:nvSpPr>
        <p:spPr>
          <a:xfrm>
            <a:off x="8530842" y="-1285"/>
            <a:ext cx="730251" cy="771980"/>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9" name="object 8"/>
          <p:cNvSpPr/>
          <p:nvPr/>
        </p:nvSpPr>
        <p:spPr>
          <a:xfrm>
            <a:off x="8530842" y="-1286"/>
            <a:ext cx="730251" cy="771980"/>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spTree>
    <p:extLst>
      <p:ext uri="{BB962C8B-B14F-4D97-AF65-F5344CB8AC3E}">
        <p14:creationId xmlns:p14="http://schemas.microsoft.com/office/powerpoint/2010/main" val="1259418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853100" y="68861"/>
            <a:ext cx="7833700" cy="1213153"/>
          </a:xfrm>
          <a:prstGeom prst="rect">
            <a:avLst/>
          </a:prstGeom>
        </p:spPr>
        <p:txBody>
          <a:bodyPr vert="horz" wrap="square" lIns="0" tIns="12700" rIns="0" bIns="0" rtlCol="0">
            <a:spAutoFit/>
          </a:bodyPr>
          <a:lstStyle/>
          <a:p>
            <a:pPr marL="12700" algn="ctr">
              <a:spcBef>
                <a:spcPts val="100"/>
              </a:spcBef>
            </a:pPr>
            <a:r>
              <a:rPr lang="en-US" sz="3200" b="1" dirty="0"/>
              <a:t>Tenant Screening and Background Checks</a:t>
            </a:r>
            <a:br>
              <a:rPr lang="en-US" b="1" dirty="0"/>
            </a:br>
            <a:endParaRPr spc="-90" dirty="0"/>
          </a:p>
        </p:txBody>
      </p:sp>
      <p:pic>
        <p:nvPicPr>
          <p:cNvPr id="7" name="object 7"/>
          <p:cNvPicPr/>
          <p:nvPr/>
        </p:nvPicPr>
        <p:blipFill>
          <a:blip r:embed="rId2"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a:spLocks noGrp="1"/>
          </p:cNvSpPr>
          <p:nvPr>
            <p:ph sz="half" idx="4294967295"/>
          </p:nvPr>
        </p:nvSpPr>
        <p:spPr>
          <a:xfrm>
            <a:off x="238810" y="799108"/>
            <a:ext cx="11005792" cy="7504619"/>
          </a:xfrm>
          <a:prstGeom prst="rect">
            <a:avLst/>
          </a:prstGeom>
        </p:spPr>
        <p:txBody>
          <a:bodyPr vert="horz" wrap="square" lIns="0" tIns="12700" rIns="0" bIns="0" rtlCol="0">
            <a:spAutoFit/>
          </a:bodyPr>
          <a:lstStyle/>
          <a:p>
            <a:r>
              <a:rPr lang="en-US" sz="2000" b="1" dirty="0">
                <a:solidFill>
                  <a:srgbClr val="4D99CB"/>
                </a:solidFill>
              </a:rPr>
              <a:t>Thorough Screening Process</a:t>
            </a:r>
          </a:p>
          <a:p>
            <a:r>
              <a:rPr lang="en-US" sz="2000" dirty="0"/>
              <a:t>Implementing a robust tenant screening process is crucial to identifying and mitigating potential substance abuse issues within tribal housing communities. This includes conducting in-depth interviews, thoroughly reviewing rental applications, and performing comprehensive background checks to uncover any history of drug-related offenses or rehabilitation.</a:t>
            </a:r>
          </a:p>
          <a:p>
            <a:endParaRPr lang="en-US" sz="2000" b="1" dirty="0"/>
          </a:p>
          <a:p>
            <a:r>
              <a:rPr lang="en-US" sz="2000" b="1" dirty="0">
                <a:solidFill>
                  <a:srgbClr val="4D99CB"/>
                </a:solidFill>
              </a:rPr>
              <a:t>Criminal Background Verification</a:t>
            </a:r>
          </a:p>
          <a:p>
            <a:r>
              <a:rPr lang="en-US" sz="2000" dirty="0"/>
              <a:t>By carefully examining applicants' criminal histories, tribal housing authorities can proactively detect and address any past involvement in drug-related activities. This information can help inform leasing decisions and guide housing managers in developing appropriate interventions and support for those with a history of substance abuse.</a:t>
            </a:r>
          </a:p>
          <a:p>
            <a:endParaRPr lang="en-US" sz="2000" b="1" dirty="0"/>
          </a:p>
          <a:p>
            <a:r>
              <a:rPr lang="en-US" sz="2000" b="1" dirty="0">
                <a:solidFill>
                  <a:srgbClr val="4D99CB"/>
                </a:solidFill>
              </a:rPr>
              <a:t>Detailed Application Review</a:t>
            </a:r>
          </a:p>
          <a:p>
            <a:r>
              <a:rPr lang="en-US" sz="2000" dirty="0"/>
              <a:t>A thorough review of rental applications, including employment status, financial stability, and references, can provide valuable insights into an applicant's lifestyle and potential risk factors for substance abuse. Housing managers should be vigilant in identifying any red flags or inconsistencies that may warrant further investigation.</a:t>
            </a:r>
          </a:p>
          <a:p>
            <a:endParaRPr lang="en-US" sz="1800" dirty="0"/>
          </a:p>
          <a:p>
            <a:endParaRPr lang="en-US" sz="1800" dirty="0"/>
          </a:p>
          <a:p>
            <a:endParaRPr lang="en-US" dirty="0"/>
          </a:p>
          <a:p>
            <a:endParaRPr lang="en-US" dirty="0"/>
          </a:p>
          <a:p>
            <a:endParaRPr lang="en-US" dirty="0"/>
          </a:p>
          <a:p>
            <a:pPr algn="l"/>
            <a:endParaRPr lang="en-US" dirty="0"/>
          </a:p>
          <a:p>
            <a:pPr marL="12700" marR="280035">
              <a:lnSpc>
                <a:spcPct val="100000"/>
              </a:lnSpc>
              <a:spcBef>
                <a:spcPts val="100"/>
              </a:spcBef>
            </a:pPr>
            <a:endParaRPr spc="-10" dirty="0"/>
          </a:p>
        </p:txBody>
      </p:sp>
      <p:sp>
        <p:nvSpPr>
          <p:cNvPr id="29"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30"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31"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32"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3"/>
              </a:rPr>
              <a:t>www.npkcg.com</a:t>
            </a:r>
            <a:endParaRPr sz="2000">
              <a:latin typeface="Archivo Thin"/>
              <a:cs typeface="Archivo Thin"/>
            </a:endParaRPr>
          </a:p>
        </p:txBody>
      </p:sp>
      <p:sp>
        <p:nvSpPr>
          <p:cNvPr id="33"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4" name="object 11"/>
          <p:cNvGrpSpPr/>
          <p:nvPr/>
        </p:nvGrpSpPr>
        <p:grpSpPr>
          <a:xfrm>
            <a:off x="11273538" y="6458522"/>
            <a:ext cx="310515" cy="310515"/>
            <a:chOff x="11273538" y="6458522"/>
            <a:chExt cx="310515" cy="310515"/>
          </a:xfrm>
        </p:grpSpPr>
        <p:sp>
          <p:nvSpPr>
            <p:cNvPr id="35"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6"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7" name="TextBox 36"/>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14</a:t>
            </a:r>
          </a:p>
        </p:txBody>
      </p:sp>
      <p:sp>
        <p:nvSpPr>
          <p:cNvPr id="38" name="object 7"/>
          <p:cNvSpPr/>
          <p:nvPr/>
        </p:nvSpPr>
        <p:spPr>
          <a:xfrm>
            <a:off x="8530842" y="-1285"/>
            <a:ext cx="730251" cy="771980"/>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9" name="object 8"/>
          <p:cNvSpPr/>
          <p:nvPr/>
        </p:nvSpPr>
        <p:spPr>
          <a:xfrm>
            <a:off x="8530842" y="-1286"/>
            <a:ext cx="730251" cy="771980"/>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spTree>
    <p:extLst>
      <p:ext uri="{BB962C8B-B14F-4D97-AF65-F5344CB8AC3E}">
        <p14:creationId xmlns:p14="http://schemas.microsoft.com/office/powerpoint/2010/main" val="2104171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5941" y="97159"/>
            <a:ext cx="6838315" cy="1459374"/>
          </a:xfrm>
          <a:prstGeom prst="rect">
            <a:avLst/>
          </a:prstGeom>
        </p:spPr>
        <p:txBody>
          <a:bodyPr vert="horz" wrap="square" lIns="0" tIns="12700" rIns="0" bIns="0" rtlCol="0">
            <a:spAutoFit/>
          </a:bodyPr>
          <a:lstStyle/>
          <a:p>
            <a:pPr marL="12700">
              <a:spcBef>
                <a:spcPts val="100"/>
              </a:spcBef>
            </a:pPr>
            <a:r>
              <a:rPr lang="en-US" b="1" dirty="0"/>
              <a:t> </a:t>
            </a:r>
            <a:r>
              <a:rPr lang="en-US" sz="4800" b="1" dirty="0"/>
              <a:t>Lease Agreements and Policies</a:t>
            </a:r>
            <a:br>
              <a:rPr lang="en-US" b="1" dirty="0"/>
            </a:br>
            <a:endParaRPr spc="-90" dirty="0"/>
          </a:p>
        </p:txBody>
      </p:sp>
      <p:pic>
        <p:nvPicPr>
          <p:cNvPr id="7" name="object 7"/>
          <p:cNvPicPr/>
          <p:nvPr/>
        </p:nvPicPr>
        <p:blipFill>
          <a:blip r:embed="rId3"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p:nvPr/>
        </p:nvSpPr>
        <p:spPr>
          <a:xfrm>
            <a:off x="906288" y="1625072"/>
            <a:ext cx="6485112" cy="4888518"/>
          </a:xfrm>
          <a:prstGeom prst="rect">
            <a:avLst/>
          </a:prstGeom>
        </p:spPr>
        <p:txBody>
          <a:bodyPr vert="horz" wrap="square" lIns="0" tIns="12700" rIns="0" bIns="0" rtlCol="0">
            <a:spAutoFit/>
          </a:bodyPr>
          <a:lstStyle/>
          <a:p>
            <a:r>
              <a:rPr lang="en-US" sz="1600" b="1" dirty="0">
                <a:solidFill>
                  <a:srgbClr val="4D99CB"/>
                </a:solidFill>
                <a:latin typeface="Archivo Thin" panose="020B0604020202020204" charset="0"/>
                <a:cs typeface="Archivo Thin" panose="020B0604020202020204" charset="0"/>
              </a:rPr>
              <a:t>Clearly Defined Policies</a:t>
            </a:r>
          </a:p>
          <a:p>
            <a:r>
              <a:rPr lang="en-US" sz="1600" dirty="0">
                <a:latin typeface="Archivo Thin" panose="020B0604020202020204" charset="0"/>
                <a:cs typeface="Archivo Thin" panose="020B0604020202020204" charset="0"/>
              </a:rPr>
              <a:t>Tribal housing authorities should have well-crafted lease agreements and comprehensive policies that explicitly address substance abuse. These should outline the rules, consequences, and available support services for tenants struggling with addiction and law enforcement’s role.</a:t>
            </a:r>
          </a:p>
          <a:p>
            <a:endParaRPr lang="en-US" sz="1600" b="1" dirty="0">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Regular Lease Reviews</a:t>
            </a:r>
          </a:p>
          <a:p>
            <a:r>
              <a:rPr lang="en-US" sz="1600" dirty="0">
                <a:latin typeface="Archivo Thin" panose="020B0604020202020204" charset="0"/>
                <a:cs typeface="Archivo Thin" panose="020B0604020202020204" charset="0"/>
              </a:rPr>
              <a:t>Housing managers should regularly review lease agreements to ensure they address evolving substance abuse concerns and align with updated tribal and federal regulations. This proactive approach can help maintain a safe and healthy living environment for all residents.</a:t>
            </a:r>
          </a:p>
          <a:p>
            <a:endParaRPr lang="en-US" sz="1600" b="1" dirty="0">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Enforcement and Eviction</a:t>
            </a:r>
          </a:p>
          <a:p>
            <a:r>
              <a:rPr lang="en-US" sz="1600" dirty="0">
                <a:latin typeface="Archivo Thin" panose="020B0604020202020204" charset="0"/>
                <a:cs typeface="Archivo Thin" panose="020B0604020202020204" charset="0"/>
              </a:rPr>
              <a:t>Lease agreements should outline the specific grounds for eviction in cases of substance abuse, including the possession, distribution, or manufacture of illicit drugs on the premises. Consistent enforcement of these policies is crucial to maintaining the integrity of the housing community.</a:t>
            </a:r>
          </a:p>
          <a:p>
            <a:endParaRPr lang="en-US" sz="2200" dirty="0">
              <a:latin typeface="Archivo Thin" panose="020B0604020202020204" charset="0"/>
              <a:cs typeface="Archivo Thin" panose="020B0604020202020204" charset="0"/>
            </a:endParaRPr>
          </a:p>
          <a:p>
            <a:pPr marL="12700" marR="125095" algn="just">
              <a:lnSpc>
                <a:spcPct val="100000"/>
              </a:lnSpc>
              <a:spcBef>
                <a:spcPts val="100"/>
              </a:spcBef>
            </a:pPr>
            <a:r>
              <a:rPr lang="en-US" sz="2200" dirty="0">
                <a:latin typeface="Archivo Thin"/>
                <a:cs typeface="Archivo Thin"/>
              </a:rPr>
              <a:t> </a:t>
            </a:r>
            <a:endParaRPr sz="2200" dirty="0">
              <a:latin typeface="Archivo Thin"/>
              <a:cs typeface="Archivo Thin"/>
            </a:endParaRPr>
          </a:p>
        </p:txBody>
      </p:sp>
      <p:pic>
        <p:nvPicPr>
          <p:cNvPr id="10" name="object 10"/>
          <p:cNvPicPr/>
          <p:nvPr/>
        </p:nvPicPr>
        <p:blipFill>
          <a:blip r:embed="rId4" cstate="print"/>
          <a:stretch>
            <a:fillRect/>
          </a:stretch>
        </p:blipFill>
        <p:spPr>
          <a:xfrm>
            <a:off x="462949" y="1657984"/>
            <a:ext cx="232351" cy="232299"/>
          </a:xfrm>
          <a:prstGeom prst="rect">
            <a:avLst/>
          </a:prstGeom>
        </p:spPr>
      </p:pic>
      <p:pic>
        <p:nvPicPr>
          <p:cNvPr id="11" name="object 11"/>
          <p:cNvPicPr/>
          <p:nvPr/>
        </p:nvPicPr>
        <p:blipFill>
          <a:blip r:embed="rId5" cstate="print"/>
          <a:stretch>
            <a:fillRect/>
          </a:stretch>
        </p:blipFill>
        <p:spPr>
          <a:xfrm>
            <a:off x="462949" y="3102936"/>
            <a:ext cx="232351" cy="232299"/>
          </a:xfrm>
          <a:prstGeom prst="rect">
            <a:avLst/>
          </a:prstGeom>
        </p:spPr>
      </p:pic>
      <p:pic>
        <p:nvPicPr>
          <p:cNvPr id="13" name="object 13"/>
          <p:cNvPicPr/>
          <p:nvPr/>
        </p:nvPicPr>
        <p:blipFill>
          <a:blip r:embed="rId6" cstate="print"/>
          <a:stretch>
            <a:fillRect/>
          </a:stretch>
        </p:blipFill>
        <p:spPr>
          <a:xfrm>
            <a:off x="462949" y="4562570"/>
            <a:ext cx="232351" cy="232299"/>
          </a:xfrm>
          <a:prstGeom prst="rect">
            <a:avLst/>
          </a:prstGeom>
        </p:spPr>
      </p:pic>
      <p:grpSp>
        <p:nvGrpSpPr>
          <p:cNvPr id="25" name="Group 24"/>
          <p:cNvGrpSpPr/>
          <p:nvPr/>
        </p:nvGrpSpPr>
        <p:grpSpPr>
          <a:xfrm>
            <a:off x="8265127" y="1772807"/>
            <a:ext cx="3494404" cy="3114193"/>
            <a:chOff x="8428211" y="1929372"/>
            <a:chExt cx="3494404" cy="3114193"/>
          </a:xfrm>
        </p:grpSpPr>
        <p:grpSp>
          <p:nvGrpSpPr>
            <p:cNvPr id="14" name="object 14"/>
            <p:cNvGrpSpPr/>
            <p:nvPr/>
          </p:nvGrpSpPr>
          <p:grpSpPr>
            <a:xfrm>
              <a:off x="8428211" y="2261958"/>
              <a:ext cx="3494404" cy="2449195"/>
              <a:chOff x="8428211" y="2261958"/>
              <a:chExt cx="3494404" cy="2449195"/>
            </a:xfrm>
          </p:grpSpPr>
          <p:sp>
            <p:nvSpPr>
              <p:cNvPr id="15" name="object 15"/>
              <p:cNvSpPr/>
              <p:nvPr/>
            </p:nvSpPr>
            <p:spPr>
              <a:xfrm>
                <a:off x="9886626" y="3197783"/>
                <a:ext cx="577215" cy="577215"/>
              </a:xfrm>
              <a:custGeom>
                <a:avLst/>
                <a:gdLst/>
                <a:ahLst/>
                <a:cxnLst/>
                <a:rect l="l" t="t" r="r" b="b"/>
                <a:pathLst>
                  <a:path w="577215" h="577214">
                    <a:moveTo>
                      <a:pt x="288518" y="0"/>
                    </a:moveTo>
                    <a:lnTo>
                      <a:pt x="241780" y="3784"/>
                    </a:lnTo>
                    <a:lnTo>
                      <a:pt x="197420" y="14737"/>
                    </a:lnTo>
                    <a:lnTo>
                      <a:pt x="156038" y="32260"/>
                    </a:lnTo>
                    <a:lnTo>
                      <a:pt x="118231" y="55755"/>
                    </a:lnTo>
                    <a:lnTo>
                      <a:pt x="84599" y="84623"/>
                    </a:lnTo>
                    <a:lnTo>
                      <a:pt x="55739" y="118264"/>
                    </a:lnTo>
                    <a:lnTo>
                      <a:pt x="32251" y="156081"/>
                    </a:lnTo>
                    <a:lnTo>
                      <a:pt x="14733" y="197474"/>
                    </a:lnTo>
                    <a:lnTo>
                      <a:pt x="3783" y="241845"/>
                    </a:lnTo>
                    <a:lnTo>
                      <a:pt x="0" y="288594"/>
                    </a:lnTo>
                    <a:lnTo>
                      <a:pt x="3783" y="335333"/>
                    </a:lnTo>
                    <a:lnTo>
                      <a:pt x="14733" y="379693"/>
                    </a:lnTo>
                    <a:lnTo>
                      <a:pt x="32251" y="421077"/>
                    </a:lnTo>
                    <a:lnTo>
                      <a:pt x="55739" y="458885"/>
                    </a:lnTo>
                    <a:lnTo>
                      <a:pt x="84599" y="492520"/>
                    </a:lnTo>
                    <a:lnTo>
                      <a:pt x="118231" y="521381"/>
                    </a:lnTo>
                    <a:lnTo>
                      <a:pt x="156038" y="544871"/>
                    </a:lnTo>
                    <a:lnTo>
                      <a:pt x="197420" y="562391"/>
                    </a:lnTo>
                    <a:lnTo>
                      <a:pt x="241780" y="573342"/>
                    </a:lnTo>
                    <a:lnTo>
                      <a:pt x="288518" y="577126"/>
                    </a:lnTo>
                    <a:lnTo>
                      <a:pt x="335275" y="573342"/>
                    </a:lnTo>
                    <a:lnTo>
                      <a:pt x="379652" y="562391"/>
                    </a:lnTo>
                    <a:lnTo>
                      <a:pt x="421051" y="544871"/>
                    </a:lnTo>
                    <a:lnTo>
                      <a:pt x="458872" y="521381"/>
                    </a:lnTo>
                    <a:lnTo>
                      <a:pt x="492518" y="492520"/>
                    </a:lnTo>
                    <a:lnTo>
                      <a:pt x="521389" y="458885"/>
                    </a:lnTo>
                    <a:lnTo>
                      <a:pt x="525610" y="452094"/>
                    </a:lnTo>
                    <a:lnTo>
                      <a:pt x="288518" y="452094"/>
                    </a:lnTo>
                    <a:lnTo>
                      <a:pt x="245108" y="446244"/>
                    </a:lnTo>
                    <a:lnTo>
                      <a:pt x="206068" y="429740"/>
                    </a:lnTo>
                    <a:lnTo>
                      <a:pt x="172970" y="404153"/>
                    </a:lnTo>
                    <a:lnTo>
                      <a:pt x="147384" y="371053"/>
                    </a:lnTo>
                    <a:lnTo>
                      <a:pt x="130881" y="332010"/>
                    </a:lnTo>
                    <a:lnTo>
                      <a:pt x="125031" y="288594"/>
                    </a:lnTo>
                    <a:lnTo>
                      <a:pt x="130881" y="245160"/>
                    </a:lnTo>
                    <a:lnTo>
                      <a:pt x="147384" y="206099"/>
                    </a:lnTo>
                    <a:lnTo>
                      <a:pt x="172970" y="172983"/>
                    </a:lnTo>
                    <a:lnTo>
                      <a:pt x="206068" y="147383"/>
                    </a:lnTo>
                    <a:lnTo>
                      <a:pt x="245108" y="130871"/>
                    </a:lnTo>
                    <a:lnTo>
                      <a:pt x="288518" y="125018"/>
                    </a:lnTo>
                    <a:lnTo>
                      <a:pt x="525586" y="125018"/>
                    </a:lnTo>
                    <a:lnTo>
                      <a:pt x="521389" y="118264"/>
                    </a:lnTo>
                    <a:lnTo>
                      <a:pt x="492518" y="84623"/>
                    </a:lnTo>
                    <a:lnTo>
                      <a:pt x="458872" y="55755"/>
                    </a:lnTo>
                    <a:lnTo>
                      <a:pt x="421051" y="32260"/>
                    </a:lnTo>
                    <a:lnTo>
                      <a:pt x="379652" y="14737"/>
                    </a:lnTo>
                    <a:lnTo>
                      <a:pt x="335275" y="3784"/>
                    </a:lnTo>
                    <a:lnTo>
                      <a:pt x="288518" y="0"/>
                    </a:lnTo>
                    <a:close/>
                  </a:path>
                  <a:path w="577215" h="577214">
                    <a:moveTo>
                      <a:pt x="525586" y="125018"/>
                    </a:moveTo>
                    <a:lnTo>
                      <a:pt x="288518" y="125018"/>
                    </a:lnTo>
                    <a:lnTo>
                      <a:pt x="331964" y="130871"/>
                    </a:lnTo>
                    <a:lnTo>
                      <a:pt x="371035" y="147383"/>
                    </a:lnTo>
                    <a:lnTo>
                      <a:pt x="404158" y="172983"/>
                    </a:lnTo>
                    <a:lnTo>
                      <a:pt x="429763" y="206099"/>
                    </a:lnTo>
                    <a:lnTo>
                      <a:pt x="446278" y="245160"/>
                    </a:lnTo>
                    <a:lnTo>
                      <a:pt x="452132" y="288594"/>
                    </a:lnTo>
                    <a:lnTo>
                      <a:pt x="446278" y="332010"/>
                    </a:lnTo>
                    <a:lnTo>
                      <a:pt x="429763" y="371053"/>
                    </a:lnTo>
                    <a:lnTo>
                      <a:pt x="404158" y="404153"/>
                    </a:lnTo>
                    <a:lnTo>
                      <a:pt x="371035" y="429740"/>
                    </a:lnTo>
                    <a:lnTo>
                      <a:pt x="331964" y="446244"/>
                    </a:lnTo>
                    <a:lnTo>
                      <a:pt x="288518" y="452094"/>
                    </a:lnTo>
                    <a:lnTo>
                      <a:pt x="525610" y="452094"/>
                    </a:lnTo>
                    <a:lnTo>
                      <a:pt x="544887" y="421077"/>
                    </a:lnTo>
                    <a:lnTo>
                      <a:pt x="562412" y="379693"/>
                    </a:lnTo>
                    <a:lnTo>
                      <a:pt x="573367" y="335333"/>
                    </a:lnTo>
                    <a:lnTo>
                      <a:pt x="577151" y="288594"/>
                    </a:lnTo>
                    <a:lnTo>
                      <a:pt x="573367" y="241845"/>
                    </a:lnTo>
                    <a:lnTo>
                      <a:pt x="562412" y="197474"/>
                    </a:lnTo>
                    <a:lnTo>
                      <a:pt x="544887" y="156081"/>
                    </a:lnTo>
                    <a:lnTo>
                      <a:pt x="525586" y="125018"/>
                    </a:lnTo>
                    <a:close/>
                  </a:path>
                </a:pathLst>
              </a:custGeom>
              <a:solidFill>
                <a:srgbClr val="4C98CA"/>
              </a:solidFill>
            </p:spPr>
            <p:txBody>
              <a:bodyPr wrap="square" lIns="0" tIns="0" rIns="0" bIns="0" rtlCol="0"/>
              <a:lstStyle/>
              <a:p>
                <a:endParaRPr/>
              </a:p>
            </p:txBody>
          </p:sp>
          <p:sp>
            <p:nvSpPr>
              <p:cNvPr id="16" name="object 16"/>
              <p:cNvSpPr/>
              <p:nvPr/>
            </p:nvSpPr>
            <p:spPr>
              <a:xfrm>
                <a:off x="9575533" y="2886697"/>
                <a:ext cx="1199515" cy="1199515"/>
              </a:xfrm>
              <a:custGeom>
                <a:avLst/>
                <a:gdLst/>
                <a:ahLst/>
                <a:cxnLst/>
                <a:rect l="l" t="t" r="r" b="b"/>
                <a:pathLst>
                  <a:path w="1199515" h="1199514">
                    <a:moveTo>
                      <a:pt x="599528" y="0"/>
                    </a:moveTo>
                    <a:lnTo>
                      <a:pt x="552744" y="1807"/>
                    </a:lnTo>
                    <a:lnTo>
                      <a:pt x="506933" y="7141"/>
                    </a:lnTo>
                    <a:lnTo>
                      <a:pt x="462229" y="15867"/>
                    </a:lnTo>
                    <a:lnTo>
                      <a:pt x="418766" y="27850"/>
                    </a:lnTo>
                    <a:lnTo>
                      <a:pt x="376679" y="42957"/>
                    </a:lnTo>
                    <a:lnTo>
                      <a:pt x="336102" y="61052"/>
                    </a:lnTo>
                    <a:lnTo>
                      <a:pt x="297170" y="82001"/>
                    </a:lnTo>
                    <a:lnTo>
                      <a:pt x="260017" y="105670"/>
                    </a:lnTo>
                    <a:lnTo>
                      <a:pt x="224776" y="131925"/>
                    </a:lnTo>
                    <a:lnTo>
                      <a:pt x="191583" y="160631"/>
                    </a:lnTo>
                    <a:lnTo>
                      <a:pt x="160571" y="191654"/>
                    </a:lnTo>
                    <a:lnTo>
                      <a:pt x="131876" y="224859"/>
                    </a:lnTo>
                    <a:lnTo>
                      <a:pt x="105631" y="260112"/>
                    </a:lnTo>
                    <a:lnTo>
                      <a:pt x="81970" y="297279"/>
                    </a:lnTo>
                    <a:lnTo>
                      <a:pt x="61029" y="336226"/>
                    </a:lnTo>
                    <a:lnTo>
                      <a:pt x="42941" y="376817"/>
                    </a:lnTo>
                    <a:lnTo>
                      <a:pt x="27840" y="418919"/>
                    </a:lnTo>
                    <a:lnTo>
                      <a:pt x="15861" y="462397"/>
                    </a:lnTo>
                    <a:lnTo>
                      <a:pt x="7139" y="507117"/>
                    </a:lnTo>
                    <a:lnTo>
                      <a:pt x="1807" y="552944"/>
                    </a:lnTo>
                    <a:lnTo>
                      <a:pt x="0" y="599744"/>
                    </a:lnTo>
                    <a:lnTo>
                      <a:pt x="1807" y="646529"/>
                    </a:lnTo>
                    <a:lnTo>
                      <a:pt x="7139" y="692340"/>
                    </a:lnTo>
                    <a:lnTo>
                      <a:pt x="15861" y="737045"/>
                    </a:lnTo>
                    <a:lnTo>
                      <a:pt x="27840" y="780508"/>
                    </a:lnTo>
                    <a:lnTo>
                      <a:pt x="42941" y="822595"/>
                    </a:lnTo>
                    <a:lnTo>
                      <a:pt x="61029" y="863173"/>
                    </a:lnTo>
                    <a:lnTo>
                      <a:pt x="81970" y="902106"/>
                    </a:lnTo>
                    <a:lnTo>
                      <a:pt x="105631" y="939260"/>
                    </a:lnTo>
                    <a:lnTo>
                      <a:pt x="131876" y="974502"/>
                    </a:lnTo>
                    <a:lnTo>
                      <a:pt x="160571" y="1007696"/>
                    </a:lnTo>
                    <a:lnTo>
                      <a:pt x="191583" y="1038708"/>
                    </a:lnTo>
                    <a:lnTo>
                      <a:pt x="224776" y="1067404"/>
                    </a:lnTo>
                    <a:lnTo>
                      <a:pt x="260017" y="1093650"/>
                    </a:lnTo>
                    <a:lnTo>
                      <a:pt x="297170" y="1117312"/>
                    </a:lnTo>
                    <a:lnTo>
                      <a:pt x="336102" y="1138254"/>
                    </a:lnTo>
                    <a:lnTo>
                      <a:pt x="376679" y="1156343"/>
                    </a:lnTo>
                    <a:lnTo>
                      <a:pt x="418766" y="1171444"/>
                    </a:lnTo>
                    <a:lnTo>
                      <a:pt x="462229" y="1183423"/>
                    </a:lnTo>
                    <a:lnTo>
                      <a:pt x="506933" y="1192146"/>
                    </a:lnTo>
                    <a:lnTo>
                      <a:pt x="552744" y="1197479"/>
                    </a:lnTo>
                    <a:lnTo>
                      <a:pt x="599528" y="1199286"/>
                    </a:lnTo>
                    <a:lnTo>
                      <a:pt x="646334" y="1197479"/>
                    </a:lnTo>
                    <a:lnTo>
                      <a:pt x="692167" y="1192146"/>
                    </a:lnTo>
                    <a:lnTo>
                      <a:pt x="736892" y="1183423"/>
                    </a:lnTo>
                    <a:lnTo>
                      <a:pt x="780376" y="1171444"/>
                    </a:lnTo>
                    <a:lnTo>
                      <a:pt x="822483" y="1156343"/>
                    </a:lnTo>
                    <a:lnTo>
                      <a:pt x="863079" y="1138254"/>
                    </a:lnTo>
                    <a:lnTo>
                      <a:pt x="902030" y="1117312"/>
                    </a:lnTo>
                    <a:lnTo>
                      <a:pt x="939202" y="1093650"/>
                    </a:lnTo>
                    <a:lnTo>
                      <a:pt x="965258" y="1074254"/>
                    </a:lnTo>
                    <a:lnTo>
                      <a:pt x="599528" y="1074254"/>
                    </a:lnTo>
                    <a:lnTo>
                      <a:pt x="551082" y="1071800"/>
                    </a:lnTo>
                    <a:lnTo>
                      <a:pt x="504018" y="1064597"/>
                    </a:lnTo>
                    <a:lnTo>
                      <a:pt x="458579" y="1052885"/>
                    </a:lnTo>
                    <a:lnTo>
                      <a:pt x="415005" y="1036906"/>
                    </a:lnTo>
                    <a:lnTo>
                      <a:pt x="373535" y="1016899"/>
                    </a:lnTo>
                    <a:lnTo>
                      <a:pt x="334410" y="993105"/>
                    </a:lnTo>
                    <a:lnTo>
                      <a:pt x="297870" y="965764"/>
                    </a:lnTo>
                    <a:lnTo>
                      <a:pt x="264156" y="935116"/>
                    </a:lnTo>
                    <a:lnTo>
                      <a:pt x="233509" y="901403"/>
                    </a:lnTo>
                    <a:lnTo>
                      <a:pt x="206168" y="864863"/>
                    </a:lnTo>
                    <a:lnTo>
                      <a:pt x="182374" y="825738"/>
                    </a:lnTo>
                    <a:lnTo>
                      <a:pt x="162367" y="784268"/>
                    </a:lnTo>
                    <a:lnTo>
                      <a:pt x="146387" y="740693"/>
                    </a:lnTo>
                    <a:lnTo>
                      <a:pt x="134676" y="695254"/>
                    </a:lnTo>
                    <a:lnTo>
                      <a:pt x="127473" y="648191"/>
                    </a:lnTo>
                    <a:lnTo>
                      <a:pt x="125018" y="599744"/>
                    </a:lnTo>
                    <a:lnTo>
                      <a:pt x="127473" y="551276"/>
                    </a:lnTo>
                    <a:lnTo>
                      <a:pt x="134676" y="504193"/>
                    </a:lnTo>
                    <a:lnTo>
                      <a:pt x="146387" y="458734"/>
                    </a:lnTo>
                    <a:lnTo>
                      <a:pt x="162367" y="415140"/>
                    </a:lnTo>
                    <a:lnTo>
                      <a:pt x="182374" y="373653"/>
                    </a:lnTo>
                    <a:lnTo>
                      <a:pt x="206168" y="334511"/>
                    </a:lnTo>
                    <a:lnTo>
                      <a:pt x="233509" y="297956"/>
                    </a:lnTo>
                    <a:lnTo>
                      <a:pt x="264156" y="264228"/>
                    </a:lnTo>
                    <a:lnTo>
                      <a:pt x="297870" y="233567"/>
                    </a:lnTo>
                    <a:lnTo>
                      <a:pt x="334410" y="206215"/>
                    </a:lnTo>
                    <a:lnTo>
                      <a:pt x="373535" y="182410"/>
                    </a:lnTo>
                    <a:lnTo>
                      <a:pt x="415005" y="162395"/>
                    </a:lnTo>
                    <a:lnTo>
                      <a:pt x="458579" y="146409"/>
                    </a:lnTo>
                    <a:lnTo>
                      <a:pt x="504018" y="134693"/>
                    </a:lnTo>
                    <a:lnTo>
                      <a:pt x="551082" y="127486"/>
                    </a:lnTo>
                    <a:lnTo>
                      <a:pt x="599528" y="125031"/>
                    </a:lnTo>
                    <a:lnTo>
                      <a:pt x="965202" y="125031"/>
                    </a:lnTo>
                    <a:lnTo>
                      <a:pt x="939202" y="105670"/>
                    </a:lnTo>
                    <a:lnTo>
                      <a:pt x="902030" y="82001"/>
                    </a:lnTo>
                    <a:lnTo>
                      <a:pt x="863079" y="61052"/>
                    </a:lnTo>
                    <a:lnTo>
                      <a:pt x="822483" y="42957"/>
                    </a:lnTo>
                    <a:lnTo>
                      <a:pt x="780376" y="27850"/>
                    </a:lnTo>
                    <a:lnTo>
                      <a:pt x="736892" y="15867"/>
                    </a:lnTo>
                    <a:lnTo>
                      <a:pt x="692167" y="7141"/>
                    </a:lnTo>
                    <a:lnTo>
                      <a:pt x="646334" y="1807"/>
                    </a:lnTo>
                    <a:lnTo>
                      <a:pt x="599528" y="0"/>
                    </a:lnTo>
                    <a:close/>
                  </a:path>
                  <a:path w="1199515" h="1199514">
                    <a:moveTo>
                      <a:pt x="965202" y="125031"/>
                    </a:moveTo>
                    <a:lnTo>
                      <a:pt x="599528" y="125031"/>
                    </a:lnTo>
                    <a:lnTo>
                      <a:pt x="648003" y="127486"/>
                    </a:lnTo>
                    <a:lnTo>
                      <a:pt x="695094" y="134693"/>
                    </a:lnTo>
                    <a:lnTo>
                      <a:pt x="740560" y="146409"/>
                    </a:lnTo>
                    <a:lnTo>
                      <a:pt x="784160" y="162395"/>
                    </a:lnTo>
                    <a:lnTo>
                      <a:pt x="825655" y="182410"/>
                    </a:lnTo>
                    <a:lnTo>
                      <a:pt x="864803" y="206215"/>
                    </a:lnTo>
                    <a:lnTo>
                      <a:pt x="901364" y="233567"/>
                    </a:lnTo>
                    <a:lnTo>
                      <a:pt x="935097" y="264228"/>
                    </a:lnTo>
                    <a:lnTo>
                      <a:pt x="965763" y="297956"/>
                    </a:lnTo>
                    <a:lnTo>
                      <a:pt x="993120" y="334511"/>
                    </a:lnTo>
                    <a:lnTo>
                      <a:pt x="1016929" y="373653"/>
                    </a:lnTo>
                    <a:lnTo>
                      <a:pt x="1036947" y="415140"/>
                    </a:lnTo>
                    <a:lnTo>
                      <a:pt x="1052936" y="458734"/>
                    </a:lnTo>
                    <a:lnTo>
                      <a:pt x="1064655" y="504193"/>
                    </a:lnTo>
                    <a:lnTo>
                      <a:pt x="1071862" y="551276"/>
                    </a:lnTo>
                    <a:lnTo>
                      <a:pt x="1074318" y="599744"/>
                    </a:lnTo>
                    <a:lnTo>
                      <a:pt x="1071862" y="648191"/>
                    </a:lnTo>
                    <a:lnTo>
                      <a:pt x="1064655" y="695254"/>
                    </a:lnTo>
                    <a:lnTo>
                      <a:pt x="1052936" y="740693"/>
                    </a:lnTo>
                    <a:lnTo>
                      <a:pt x="1036947" y="784268"/>
                    </a:lnTo>
                    <a:lnTo>
                      <a:pt x="1016929" y="825738"/>
                    </a:lnTo>
                    <a:lnTo>
                      <a:pt x="993120" y="864863"/>
                    </a:lnTo>
                    <a:lnTo>
                      <a:pt x="965763" y="901403"/>
                    </a:lnTo>
                    <a:lnTo>
                      <a:pt x="935097" y="935116"/>
                    </a:lnTo>
                    <a:lnTo>
                      <a:pt x="901364" y="965764"/>
                    </a:lnTo>
                    <a:lnTo>
                      <a:pt x="864803" y="993105"/>
                    </a:lnTo>
                    <a:lnTo>
                      <a:pt x="825655" y="1016899"/>
                    </a:lnTo>
                    <a:lnTo>
                      <a:pt x="784160" y="1036906"/>
                    </a:lnTo>
                    <a:lnTo>
                      <a:pt x="740560" y="1052885"/>
                    </a:lnTo>
                    <a:lnTo>
                      <a:pt x="695094" y="1064597"/>
                    </a:lnTo>
                    <a:lnTo>
                      <a:pt x="648003" y="1071800"/>
                    </a:lnTo>
                    <a:lnTo>
                      <a:pt x="599528" y="1074254"/>
                    </a:lnTo>
                    <a:lnTo>
                      <a:pt x="965258" y="1074254"/>
                    </a:lnTo>
                    <a:lnTo>
                      <a:pt x="1007669" y="1038708"/>
                    </a:lnTo>
                    <a:lnTo>
                      <a:pt x="1038696" y="1007696"/>
                    </a:lnTo>
                    <a:lnTo>
                      <a:pt x="1067406" y="974502"/>
                    </a:lnTo>
                    <a:lnTo>
                      <a:pt x="1093664" y="939260"/>
                    </a:lnTo>
                    <a:lnTo>
                      <a:pt x="1117337" y="902106"/>
                    </a:lnTo>
                    <a:lnTo>
                      <a:pt x="1138289" y="863173"/>
                    </a:lnTo>
                    <a:lnTo>
                      <a:pt x="1156386" y="822595"/>
                    </a:lnTo>
                    <a:lnTo>
                      <a:pt x="1171495" y="780508"/>
                    </a:lnTo>
                    <a:lnTo>
                      <a:pt x="1183479" y="737045"/>
                    </a:lnTo>
                    <a:lnTo>
                      <a:pt x="1192206" y="692340"/>
                    </a:lnTo>
                    <a:lnTo>
                      <a:pt x="1197541" y="646529"/>
                    </a:lnTo>
                    <a:lnTo>
                      <a:pt x="1199349" y="599744"/>
                    </a:lnTo>
                    <a:lnTo>
                      <a:pt x="1197541" y="552944"/>
                    </a:lnTo>
                    <a:lnTo>
                      <a:pt x="1192206" y="507117"/>
                    </a:lnTo>
                    <a:lnTo>
                      <a:pt x="1183479" y="462397"/>
                    </a:lnTo>
                    <a:lnTo>
                      <a:pt x="1171495" y="418919"/>
                    </a:lnTo>
                    <a:lnTo>
                      <a:pt x="1156386" y="376817"/>
                    </a:lnTo>
                    <a:lnTo>
                      <a:pt x="1138289" y="336226"/>
                    </a:lnTo>
                    <a:lnTo>
                      <a:pt x="1117337" y="297279"/>
                    </a:lnTo>
                    <a:lnTo>
                      <a:pt x="1093664" y="260112"/>
                    </a:lnTo>
                    <a:lnTo>
                      <a:pt x="1067406" y="224859"/>
                    </a:lnTo>
                    <a:lnTo>
                      <a:pt x="1038696" y="191654"/>
                    </a:lnTo>
                    <a:lnTo>
                      <a:pt x="1007669" y="160631"/>
                    </a:lnTo>
                    <a:lnTo>
                      <a:pt x="974460" y="131925"/>
                    </a:lnTo>
                    <a:lnTo>
                      <a:pt x="965202" y="125031"/>
                    </a:lnTo>
                    <a:close/>
                  </a:path>
                </a:pathLst>
              </a:custGeom>
              <a:solidFill>
                <a:srgbClr val="4C98CA">
                  <a:alpha val="39999"/>
                </a:srgbClr>
              </a:solidFill>
            </p:spPr>
            <p:txBody>
              <a:bodyPr wrap="square" lIns="0" tIns="0" rIns="0" bIns="0" rtlCol="0"/>
              <a:lstStyle/>
              <a:p>
                <a:endParaRPr/>
              </a:p>
            </p:txBody>
          </p:sp>
          <p:sp>
            <p:nvSpPr>
              <p:cNvPr id="17" name="object 17"/>
              <p:cNvSpPr/>
              <p:nvPr/>
            </p:nvSpPr>
            <p:spPr>
              <a:xfrm>
                <a:off x="8428203" y="2497784"/>
                <a:ext cx="3494404" cy="1977389"/>
              </a:xfrm>
              <a:custGeom>
                <a:avLst/>
                <a:gdLst/>
                <a:ahLst/>
                <a:cxnLst/>
                <a:rect l="l" t="t" r="r" b="b"/>
                <a:pathLst>
                  <a:path w="3494404" h="1977389">
                    <a:moveTo>
                      <a:pt x="3493986" y="988593"/>
                    </a:moveTo>
                    <a:lnTo>
                      <a:pt x="3475672" y="944397"/>
                    </a:lnTo>
                    <a:lnTo>
                      <a:pt x="3349193" y="817118"/>
                    </a:lnTo>
                    <a:lnTo>
                      <a:pt x="3295040" y="763638"/>
                    </a:lnTo>
                    <a:lnTo>
                      <a:pt x="3266503" y="735952"/>
                    </a:lnTo>
                    <a:lnTo>
                      <a:pt x="3236988" y="707732"/>
                    </a:lnTo>
                    <a:lnTo>
                      <a:pt x="3206508" y="679056"/>
                    </a:lnTo>
                    <a:lnTo>
                      <a:pt x="3175076" y="650011"/>
                    </a:lnTo>
                    <a:lnTo>
                      <a:pt x="3142678" y="620687"/>
                    </a:lnTo>
                    <a:lnTo>
                      <a:pt x="3109328" y="591134"/>
                    </a:lnTo>
                    <a:lnTo>
                      <a:pt x="3075038" y="561467"/>
                    </a:lnTo>
                    <a:lnTo>
                      <a:pt x="3039795" y="531736"/>
                    </a:lnTo>
                    <a:lnTo>
                      <a:pt x="3003613" y="502031"/>
                    </a:lnTo>
                    <a:lnTo>
                      <a:pt x="2966504" y="472440"/>
                    </a:lnTo>
                    <a:lnTo>
                      <a:pt x="2928455" y="443039"/>
                    </a:lnTo>
                    <a:lnTo>
                      <a:pt x="2889478" y="413893"/>
                    </a:lnTo>
                    <a:lnTo>
                      <a:pt x="2849575" y="385102"/>
                    </a:lnTo>
                    <a:lnTo>
                      <a:pt x="2808757" y="356730"/>
                    </a:lnTo>
                    <a:lnTo>
                      <a:pt x="2767025" y="328866"/>
                    </a:lnTo>
                    <a:lnTo>
                      <a:pt x="2724378" y="301586"/>
                    </a:lnTo>
                    <a:lnTo>
                      <a:pt x="2680830" y="274967"/>
                    </a:lnTo>
                    <a:lnTo>
                      <a:pt x="2636380" y="249097"/>
                    </a:lnTo>
                    <a:lnTo>
                      <a:pt x="2591028" y="224053"/>
                    </a:lnTo>
                    <a:lnTo>
                      <a:pt x="2544788" y="199898"/>
                    </a:lnTo>
                    <a:lnTo>
                      <a:pt x="2497658" y="176733"/>
                    </a:lnTo>
                    <a:lnTo>
                      <a:pt x="2449652" y="154622"/>
                    </a:lnTo>
                    <a:lnTo>
                      <a:pt x="2400757" y="133654"/>
                    </a:lnTo>
                    <a:lnTo>
                      <a:pt x="2350986" y="113919"/>
                    </a:lnTo>
                    <a:lnTo>
                      <a:pt x="2300351" y="95465"/>
                    </a:lnTo>
                    <a:lnTo>
                      <a:pt x="2248839" y="78409"/>
                    </a:lnTo>
                    <a:lnTo>
                      <a:pt x="2196465" y="62801"/>
                    </a:lnTo>
                    <a:lnTo>
                      <a:pt x="2143239" y="48729"/>
                    </a:lnTo>
                    <a:lnTo>
                      <a:pt x="2089150" y="36283"/>
                    </a:lnTo>
                    <a:lnTo>
                      <a:pt x="2034209" y="25527"/>
                    </a:lnTo>
                    <a:lnTo>
                      <a:pt x="1978431" y="16548"/>
                    </a:lnTo>
                    <a:lnTo>
                      <a:pt x="1921814" y="9423"/>
                    </a:lnTo>
                    <a:lnTo>
                      <a:pt x="1864347" y="4241"/>
                    </a:lnTo>
                    <a:lnTo>
                      <a:pt x="1806054" y="1079"/>
                    </a:lnTo>
                    <a:lnTo>
                      <a:pt x="1746935" y="0"/>
                    </a:lnTo>
                    <a:lnTo>
                      <a:pt x="1687817" y="1066"/>
                    </a:lnTo>
                    <a:lnTo>
                      <a:pt x="1629524" y="4241"/>
                    </a:lnTo>
                    <a:lnTo>
                      <a:pt x="1572056" y="9423"/>
                    </a:lnTo>
                    <a:lnTo>
                      <a:pt x="1515427" y="16548"/>
                    </a:lnTo>
                    <a:lnTo>
                      <a:pt x="1459649" y="25527"/>
                    </a:lnTo>
                    <a:lnTo>
                      <a:pt x="1404721" y="36271"/>
                    </a:lnTo>
                    <a:lnTo>
                      <a:pt x="1350632" y="48729"/>
                    </a:lnTo>
                    <a:lnTo>
                      <a:pt x="1297393" y="62801"/>
                    </a:lnTo>
                    <a:lnTo>
                      <a:pt x="1245031" y="78409"/>
                    </a:lnTo>
                    <a:lnTo>
                      <a:pt x="1193520" y="95478"/>
                    </a:lnTo>
                    <a:lnTo>
                      <a:pt x="1142873" y="113919"/>
                    </a:lnTo>
                    <a:lnTo>
                      <a:pt x="1093101" y="133667"/>
                    </a:lnTo>
                    <a:lnTo>
                      <a:pt x="1044206" y="154635"/>
                    </a:lnTo>
                    <a:lnTo>
                      <a:pt x="996200" y="176745"/>
                    </a:lnTo>
                    <a:lnTo>
                      <a:pt x="949071" y="199923"/>
                    </a:lnTo>
                    <a:lnTo>
                      <a:pt x="902830" y="224066"/>
                    </a:lnTo>
                    <a:lnTo>
                      <a:pt x="857478" y="249123"/>
                    </a:lnTo>
                    <a:lnTo>
                      <a:pt x="813028" y="275005"/>
                    </a:lnTo>
                    <a:lnTo>
                      <a:pt x="769480" y="301625"/>
                    </a:lnTo>
                    <a:lnTo>
                      <a:pt x="726833" y="328904"/>
                    </a:lnTo>
                    <a:lnTo>
                      <a:pt x="685101" y="356768"/>
                    </a:lnTo>
                    <a:lnTo>
                      <a:pt x="644283" y="385140"/>
                    </a:lnTo>
                    <a:lnTo>
                      <a:pt x="604393" y="413943"/>
                    </a:lnTo>
                    <a:lnTo>
                      <a:pt x="565416" y="443090"/>
                    </a:lnTo>
                    <a:lnTo>
                      <a:pt x="527367" y="472490"/>
                    </a:lnTo>
                    <a:lnTo>
                      <a:pt x="490245" y="502094"/>
                    </a:lnTo>
                    <a:lnTo>
                      <a:pt x="454063" y="531799"/>
                    </a:lnTo>
                    <a:lnTo>
                      <a:pt x="418820" y="561530"/>
                    </a:lnTo>
                    <a:lnTo>
                      <a:pt x="384530" y="591210"/>
                    </a:lnTo>
                    <a:lnTo>
                      <a:pt x="351180" y="620750"/>
                    </a:lnTo>
                    <a:lnTo>
                      <a:pt x="318782" y="650087"/>
                    </a:lnTo>
                    <a:lnTo>
                      <a:pt x="287350" y="679132"/>
                    </a:lnTo>
                    <a:lnTo>
                      <a:pt x="256882" y="707809"/>
                    </a:lnTo>
                    <a:lnTo>
                      <a:pt x="227368" y="736028"/>
                    </a:lnTo>
                    <a:lnTo>
                      <a:pt x="171259" y="790816"/>
                    </a:lnTo>
                    <a:lnTo>
                      <a:pt x="18338" y="944384"/>
                    </a:lnTo>
                    <a:lnTo>
                      <a:pt x="4572" y="965085"/>
                    </a:lnTo>
                    <a:lnTo>
                      <a:pt x="0" y="988606"/>
                    </a:lnTo>
                    <a:lnTo>
                      <a:pt x="4584" y="1012126"/>
                    </a:lnTo>
                    <a:lnTo>
                      <a:pt x="18313" y="1032814"/>
                    </a:lnTo>
                    <a:lnTo>
                      <a:pt x="144856" y="1160132"/>
                    </a:lnTo>
                    <a:lnTo>
                      <a:pt x="199009" y="1213612"/>
                    </a:lnTo>
                    <a:lnTo>
                      <a:pt x="227545" y="1241298"/>
                    </a:lnTo>
                    <a:lnTo>
                      <a:pt x="257048" y="1269517"/>
                    </a:lnTo>
                    <a:lnTo>
                      <a:pt x="287528" y="1298181"/>
                    </a:lnTo>
                    <a:lnTo>
                      <a:pt x="318960" y="1327213"/>
                    </a:lnTo>
                    <a:lnTo>
                      <a:pt x="351345" y="1356550"/>
                    </a:lnTo>
                    <a:lnTo>
                      <a:pt x="384695" y="1386090"/>
                    </a:lnTo>
                    <a:lnTo>
                      <a:pt x="418985" y="1415757"/>
                    </a:lnTo>
                    <a:lnTo>
                      <a:pt x="454228" y="1445475"/>
                    </a:lnTo>
                    <a:lnTo>
                      <a:pt x="490397" y="1475181"/>
                    </a:lnTo>
                    <a:lnTo>
                      <a:pt x="527519" y="1504772"/>
                    </a:lnTo>
                    <a:lnTo>
                      <a:pt x="565569" y="1534172"/>
                    </a:lnTo>
                    <a:lnTo>
                      <a:pt x="604532" y="1563306"/>
                    </a:lnTo>
                    <a:lnTo>
                      <a:pt x="644436" y="1592097"/>
                    </a:lnTo>
                    <a:lnTo>
                      <a:pt x="685241" y="1620456"/>
                    </a:lnTo>
                    <a:lnTo>
                      <a:pt x="726973" y="1648320"/>
                    </a:lnTo>
                    <a:lnTo>
                      <a:pt x="769607" y="1675599"/>
                    </a:lnTo>
                    <a:lnTo>
                      <a:pt x="813155" y="1702219"/>
                    </a:lnTo>
                    <a:lnTo>
                      <a:pt x="857605" y="1728089"/>
                    </a:lnTo>
                    <a:lnTo>
                      <a:pt x="902944" y="1753133"/>
                    </a:lnTo>
                    <a:lnTo>
                      <a:pt x="949185" y="1777276"/>
                    </a:lnTo>
                    <a:lnTo>
                      <a:pt x="996302" y="1800440"/>
                    </a:lnTo>
                    <a:lnTo>
                      <a:pt x="1044308" y="1822551"/>
                    </a:lnTo>
                    <a:lnTo>
                      <a:pt x="1093203" y="1843506"/>
                    </a:lnTo>
                    <a:lnTo>
                      <a:pt x="1142961" y="1863255"/>
                    </a:lnTo>
                    <a:lnTo>
                      <a:pt x="1193596" y="1881695"/>
                    </a:lnTo>
                    <a:lnTo>
                      <a:pt x="1245108" y="1898764"/>
                    </a:lnTo>
                    <a:lnTo>
                      <a:pt x="1297470" y="1914359"/>
                    </a:lnTo>
                    <a:lnTo>
                      <a:pt x="1350695" y="1928431"/>
                    </a:lnTo>
                    <a:lnTo>
                      <a:pt x="1404772" y="1940877"/>
                    </a:lnTo>
                    <a:lnTo>
                      <a:pt x="1459699" y="1951634"/>
                    </a:lnTo>
                    <a:lnTo>
                      <a:pt x="1515465" y="1960613"/>
                    </a:lnTo>
                    <a:lnTo>
                      <a:pt x="1572082" y="1967725"/>
                    </a:lnTo>
                    <a:lnTo>
                      <a:pt x="1629537" y="1972906"/>
                    </a:lnTo>
                    <a:lnTo>
                      <a:pt x="1687817" y="1976081"/>
                    </a:lnTo>
                    <a:lnTo>
                      <a:pt x="1746935" y="1977148"/>
                    </a:lnTo>
                    <a:lnTo>
                      <a:pt x="1795653" y="1976412"/>
                    </a:lnTo>
                    <a:lnTo>
                      <a:pt x="1844382" y="1974189"/>
                    </a:lnTo>
                    <a:lnTo>
                      <a:pt x="1893100" y="1970493"/>
                    </a:lnTo>
                    <a:lnTo>
                      <a:pt x="1941791" y="1965325"/>
                    </a:lnTo>
                    <a:lnTo>
                      <a:pt x="1990471" y="1958682"/>
                    </a:lnTo>
                    <a:lnTo>
                      <a:pt x="2039099" y="1950580"/>
                    </a:lnTo>
                    <a:lnTo>
                      <a:pt x="2087689" y="1941004"/>
                    </a:lnTo>
                    <a:lnTo>
                      <a:pt x="2136216" y="1929955"/>
                    </a:lnTo>
                    <a:lnTo>
                      <a:pt x="2184679" y="1917458"/>
                    </a:lnTo>
                    <a:lnTo>
                      <a:pt x="2233053" y="1903501"/>
                    </a:lnTo>
                    <a:lnTo>
                      <a:pt x="2281326" y="1888083"/>
                    </a:lnTo>
                    <a:lnTo>
                      <a:pt x="2329510" y="1871218"/>
                    </a:lnTo>
                    <a:lnTo>
                      <a:pt x="2377579" y="1852891"/>
                    </a:lnTo>
                    <a:lnTo>
                      <a:pt x="2425535" y="1833130"/>
                    </a:lnTo>
                    <a:lnTo>
                      <a:pt x="2473337" y="1811909"/>
                    </a:lnTo>
                    <a:lnTo>
                      <a:pt x="2521013" y="1789252"/>
                    </a:lnTo>
                    <a:lnTo>
                      <a:pt x="2552611" y="1753336"/>
                    </a:lnTo>
                    <a:lnTo>
                      <a:pt x="2555875" y="1729600"/>
                    </a:lnTo>
                    <a:lnTo>
                      <a:pt x="2549563" y="1705584"/>
                    </a:lnTo>
                    <a:lnTo>
                      <a:pt x="2513634" y="1673974"/>
                    </a:lnTo>
                    <a:lnTo>
                      <a:pt x="2465895" y="1677035"/>
                    </a:lnTo>
                    <a:lnTo>
                      <a:pt x="2418511" y="1699514"/>
                    </a:lnTo>
                    <a:lnTo>
                      <a:pt x="2371013" y="1720456"/>
                    </a:lnTo>
                    <a:lnTo>
                      <a:pt x="2323388" y="1739861"/>
                    </a:lnTo>
                    <a:lnTo>
                      <a:pt x="2275649" y="1757730"/>
                    </a:lnTo>
                    <a:lnTo>
                      <a:pt x="2227821" y="1774063"/>
                    </a:lnTo>
                    <a:lnTo>
                      <a:pt x="2179917" y="1788858"/>
                    </a:lnTo>
                    <a:lnTo>
                      <a:pt x="2131936" y="1802104"/>
                    </a:lnTo>
                    <a:lnTo>
                      <a:pt x="2083892" y="1813801"/>
                    </a:lnTo>
                    <a:lnTo>
                      <a:pt x="2035797" y="1823948"/>
                    </a:lnTo>
                    <a:lnTo>
                      <a:pt x="1987677" y="1832546"/>
                    </a:lnTo>
                    <a:lnTo>
                      <a:pt x="1939531" y="1839582"/>
                    </a:lnTo>
                    <a:lnTo>
                      <a:pt x="1891372" y="1845068"/>
                    </a:lnTo>
                    <a:lnTo>
                      <a:pt x="1843201" y="1848980"/>
                    </a:lnTo>
                    <a:lnTo>
                      <a:pt x="1795056" y="1851342"/>
                    </a:lnTo>
                    <a:lnTo>
                      <a:pt x="1746935" y="1852117"/>
                    </a:lnTo>
                    <a:lnTo>
                      <a:pt x="1698980" y="1851342"/>
                    </a:lnTo>
                    <a:lnTo>
                      <a:pt x="1651000" y="1848993"/>
                    </a:lnTo>
                    <a:lnTo>
                      <a:pt x="1603019" y="1845081"/>
                    </a:lnTo>
                    <a:lnTo>
                      <a:pt x="1555038" y="1839620"/>
                    </a:lnTo>
                    <a:lnTo>
                      <a:pt x="1507058" y="1832584"/>
                    </a:lnTo>
                    <a:lnTo>
                      <a:pt x="1459090" y="1824012"/>
                    </a:lnTo>
                    <a:lnTo>
                      <a:pt x="1411135" y="1813877"/>
                    </a:lnTo>
                    <a:lnTo>
                      <a:pt x="1363205" y="1802180"/>
                    </a:lnTo>
                    <a:lnTo>
                      <a:pt x="1315300" y="1788947"/>
                    </a:lnTo>
                    <a:lnTo>
                      <a:pt x="1267434" y="1774177"/>
                    </a:lnTo>
                    <a:lnTo>
                      <a:pt x="1219606" y="1757845"/>
                    </a:lnTo>
                    <a:lnTo>
                      <a:pt x="1171829" y="1739976"/>
                    </a:lnTo>
                    <a:lnTo>
                      <a:pt x="1124115" y="1720570"/>
                    </a:lnTo>
                    <a:lnTo>
                      <a:pt x="1076464" y="1699628"/>
                    </a:lnTo>
                    <a:lnTo>
                      <a:pt x="1028877" y="1677136"/>
                    </a:lnTo>
                    <a:lnTo>
                      <a:pt x="981379" y="1653120"/>
                    </a:lnTo>
                    <a:lnTo>
                      <a:pt x="933945" y="1627581"/>
                    </a:lnTo>
                    <a:lnTo>
                      <a:pt x="886612" y="1600504"/>
                    </a:lnTo>
                    <a:lnTo>
                      <a:pt x="839381" y="1571904"/>
                    </a:lnTo>
                    <a:lnTo>
                      <a:pt x="792251" y="1541767"/>
                    </a:lnTo>
                    <a:lnTo>
                      <a:pt x="745515" y="1510360"/>
                    </a:lnTo>
                    <a:lnTo>
                      <a:pt x="699973" y="1478292"/>
                    </a:lnTo>
                    <a:lnTo>
                      <a:pt x="655637" y="1445704"/>
                    </a:lnTo>
                    <a:lnTo>
                      <a:pt x="612495" y="1412684"/>
                    </a:lnTo>
                    <a:lnTo>
                      <a:pt x="570547" y="1379372"/>
                    </a:lnTo>
                    <a:lnTo>
                      <a:pt x="529780" y="1345882"/>
                    </a:lnTo>
                    <a:lnTo>
                      <a:pt x="490220" y="1312316"/>
                    </a:lnTo>
                    <a:lnTo>
                      <a:pt x="451853" y="1278788"/>
                    </a:lnTo>
                    <a:lnTo>
                      <a:pt x="414667" y="1245412"/>
                    </a:lnTo>
                    <a:lnTo>
                      <a:pt x="378663" y="1212316"/>
                    </a:lnTo>
                    <a:lnTo>
                      <a:pt x="343865" y="1179614"/>
                    </a:lnTo>
                    <a:lnTo>
                      <a:pt x="310235" y="1147406"/>
                    </a:lnTo>
                    <a:lnTo>
                      <a:pt x="277799" y="1115809"/>
                    </a:lnTo>
                    <a:lnTo>
                      <a:pt x="216471" y="1054950"/>
                    </a:lnTo>
                    <a:lnTo>
                      <a:pt x="150596" y="988593"/>
                    </a:lnTo>
                    <a:lnTo>
                      <a:pt x="216306" y="922401"/>
                    </a:lnTo>
                    <a:lnTo>
                      <a:pt x="277634" y="861517"/>
                    </a:lnTo>
                    <a:lnTo>
                      <a:pt x="310070" y="829932"/>
                    </a:lnTo>
                    <a:lnTo>
                      <a:pt x="343687" y="797712"/>
                    </a:lnTo>
                    <a:lnTo>
                      <a:pt x="378498" y="764997"/>
                    </a:lnTo>
                    <a:lnTo>
                      <a:pt x="414489" y="731901"/>
                    </a:lnTo>
                    <a:lnTo>
                      <a:pt x="451675" y="698525"/>
                    </a:lnTo>
                    <a:lnTo>
                      <a:pt x="490054" y="664984"/>
                    </a:lnTo>
                    <a:lnTo>
                      <a:pt x="529615" y="631405"/>
                    </a:lnTo>
                    <a:lnTo>
                      <a:pt x="570382" y="597903"/>
                    </a:lnTo>
                    <a:lnTo>
                      <a:pt x="612330" y="564578"/>
                    </a:lnTo>
                    <a:lnTo>
                      <a:pt x="655472" y="531571"/>
                    </a:lnTo>
                    <a:lnTo>
                      <a:pt x="699820" y="498957"/>
                    </a:lnTo>
                    <a:lnTo>
                      <a:pt x="745363" y="466890"/>
                    </a:lnTo>
                    <a:lnTo>
                      <a:pt x="792099" y="435470"/>
                    </a:lnTo>
                    <a:lnTo>
                      <a:pt x="839241" y="405333"/>
                    </a:lnTo>
                    <a:lnTo>
                      <a:pt x="886485" y="376720"/>
                    </a:lnTo>
                    <a:lnTo>
                      <a:pt x="933818" y="349631"/>
                    </a:lnTo>
                    <a:lnTo>
                      <a:pt x="981252" y="324078"/>
                    </a:lnTo>
                    <a:lnTo>
                      <a:pt x="1028763" y="300050"/>
                    </a:lnTo>
                    <a:lnTo>
                      <a:pt x="1076350" y="277571"/>
                    </a:lnTo>
                    <a:lnTo>
                      <a:pt x="1124013" y="256616"/>
                    </a:lnTo>
                    <a:lnTo>
                      <a:pt x="1171740" y="237197"/>
                    </a:lnTo>
                    <a:lnTo>
                      <a:pt x="1219517" y="219329"/>
                    </a:lnTo>
                    <a:lnTo>
                      <a:pt x="1267345" y="202996"/>
                    </a:lnTo>
                    <a:lnTo>
                      <a:pt x="1315224" y="188214"/>
                    </a:lnTo>
                    <a:lnTo>
                      <a:pt x="1363129" y="174980"/>
                    </a:lnTo>
                    <a:lnTo>
                      <a:pt x="1411071" y="163283"/>
                    </a:lnTo>
                    <a:lnTo>
                      <a:pt x="1459039" y="153149"/>
                    </a:lnTo>
                    <a:lnTo>
                      <a:pt x="1507020" y="144564"/>
                    </a:lnTo>
                    <a:lnTo>
                      <a:pt x="1555013" y="137541"/>
                    </a:lnTo>
                    <a:lnTo>
                      <a:pt x="1603006" y="132067"/>
                    </a:lnTo>
                    <a:lnTo>
                      <a:pt x="1650987" y="128155"/>
                    </a:lnTo>
                    <a:lnTo>
                      <a:pt x="1698967" y="125806"/>
                    </a:lnTo>
                    <a:lnTo>
                      <a:pt x="1746935" y="125031"/>
                    </a:lnTo>
                    <a:lnTo>
                      <a:pt x="1794903" y="125806"/>
                    </a:lnTo>
                    <a:lnTo>
                      <a:pt x="1842884" y="128143"/>
                    </a:lnTo>
                    <a:lnTo>
                      <a:pt x="1890864" y="132054"/>
                    </a:lnTo>
                    <a:lnTo>
                      <a:pt x="1938858" y="137528"/>
                    </a:lnTo>
                    <a:lnTo>
                      <a:pt x="1986851" y="144551"/>
                    </a:lnTo>
                    <a:lnTo>
                      <a:pt x="2034832" y="153136"/>
                    </a:lnTo>
                    <a:lnTo>
                      <a:pt x="2082787" y="163271"/>
                    </a:lnTo>
                    <a:lnTo>
                      <a:pt x="2130729" y="174955"/>
                    </a:lnTo>
                    <a:lnTo>
                      <a:pt x="2178634" y="188201"/>
                    </a:lnTo>
                    <a:lnTo>
                      <a:pt x="2226513" y="202984"/>
                    </a:lnTo>
                    <a:lnTo>
                      <a:pt x="2274341" y="219303"/>
                    </a:lnTo>
                    <a:lnTo>
                      <a:pt x="2322118" y="237172"/>
                    </a:lnTo>
                    <a:lnTo>
                      <a:pt x="2369845" y="256590"/>
                    </a:lnTo>
                    <a:lnTo>
                      <a:pt x="2417495" y="277533"/>
                    </a:lnTo>
                    <a:lnTo>
                      <a:pt x="2465095" y="300024"/>
                    </a:lnTo>
                    <a:lnTo>
                      <a:pt x="2512606" y="324040"/>
                    </a:lnTo>
                    <a:lnTo>
                      <a:pt x="2560028" y="349592"/>
                    </a:lnTo>
                    <a:lnTo>
                      <a:pt x="2607373" y="376669"/>
                    </a:lnTo>
                    <a:lnTo>
                      <a:pt x="2654617" y="405269"/>
                    </a:lnTo>
                    <a:lnTo>
                      <a:pt x="2701747" y="435406"/>
                    </a:lnTo>
                    <a:lnTo>
                      <a:pt x="2748483" y="466826"/>
                    </a:lnTo>
                    <a:lnTo>
                      <a:pt x="2794025" y="498894"/>
                    </a:lnTo>
                    <a:lnTo>
                      <a:pt x="2838373" y="531495"/>
                    </a:lnTo>
                    <a:lnTo>
                      <a:pt x="2881515" y="564515"/>
                    </a:lnTo>
                    <a:lnTo>
                      <a:pt x="2923476" y="597827"/>
                    </a:lnTo>
                    <a:lnTo>
                      <a:pt x="2964230" y="631329"/>
                    </a:lnTo>
                    <a:lnTo>
                      <a:pt x="3003804" y="664908"/>
                    </a:lnTo>
                    <a:lnTo>
                      <a:pt x="3042183" y="698436"/>
                    </a:lnTo>
                    <a:lnTo>
                      <a:pt x="3079369" y="731812"/>
                    </a:lnTo>
                    <a:lnTo>
                      <a:pt x="3115360" y="764908"/>
                    </a:lnTo>
                    <a:lnTo>
                      <a:pt x="3150184" y="797623"/>
                    </a:lnTo>
                    <a:lnTo>
                      <a:pt x="3183801" y="829830"/>
                    </a:lnTo>
                    <a:lnTo>
                      <a:pt x="3216237" y="861428"/>
                    </a:lnTo>
                    <a:lnTo>
                      <a:pt x="3277565" y="922299"/>
                    </a:lnTo>
                    <a:lnTo>
                      <a:pt x="3387267" y="1032802"/>
                    </a:lnTo>
                    <a:lnTo>
                      <a:pt x="3407956" y="1046543"/>
                    </a:lnTo>
                    <a:lnTo>
                      <a:pt x="3431476" y="1051115"/>
                    </a:lnTo>
                    <a:lnTo>
                      <a:pt x="3454997" y="1046543"/>
                    </a:lnTo>
                    <a:lnTo>
                      <a:pt x="3475672" y="1032802"/>
                    </a:lnTo>
                    <a:lnTo>
                      <a:pt x="3489414" y="1012126"/>
                    </a:lnTo>
                    <a:lnTo>
                      <a:pt x="3493986" y="988593"/>
                    </a:lnTo>
                    <a:close/>
                  </a:path>
                </a:pathLst>
              </a:custGeom>
              <a:solidFill>
                <a:srgbClr val="4C98CA"/>
              </a:solidFill>
            </p:spPr>
            <p:txBody>
              <a:bodyPr wrap="square" lIns="0" tIns="0" rIns="0" bIns="0" rtlCol="0"/>
              <a:lstStyle/>
              <a:p>
                <a:endParaRPr/>
              </a:p>
            </p:txBody>
          </p:sp>
          <p:sp>
            <p:nvSpPr>
              <p:cNvPr id="18" name="object 18"/>
              <p:cNvSpPr/>
              <p:nvPr/>
            </p:nvSpPr>
            <p:spPr>
              <a:xfrm>
                <a:off x="8946261" y="2261958"/>
                <a:ext cx="2441575" cy="2449195"/>
              </a:xfrm>
              <a:custGeom>
                <a:avLst/>
                <a:gdLst/>
                <a:ahLst/>
                <a:cxnLst/>
                <a:rect l="l" t="t" r="r" b="b"/>
                <a:pathLst>
                  <a:path w="2441575" h="2449195">
                    <a:moveTo>
                      <a:pt x="331063" y="2172563"/>
                    </a:moveTo>
                    <a:lnTo>
                      <a:pt x="326491" y="2149043"/>
                    </a:lnTo>
                    <a:lnTo>
                      <a:pt x="312762" y="2128367"/>
                    </a:lnTo>
                    <a:lnTo>
                      <a:pt x="292074" y="2114639"/>
                    </a:lnTo>
                    <a:lnTo>
                      <a:pt x="268554" y="2110054"/>
                    </a:lnTo>
                    <a:lnTo>
                      <a:pt x="245033" y="2114639"/>
                    </a:lnTo>
                    <a:lnTo>
                      <a:pt x="224345" y="2128367"/>
                    </a:lnTo>
                    <a:lnTo>
                      <a:pt x="18313" y="2334399"/>
                    </a:lnTo>
                    <a:lnTo>
                      <a:pt x="4584" y="2355075"/>
                    </a:lnTo>
                    <a:lnTo>
                      <a:pt x="0" y="2378595"/>
                    </a:lnTo>
                    <a:lnTo>
                      <a:pt x="4584" y="2402128"/>
                    </a:lnTo>
                    <a:lnTo>
                      <a:pt x="18313" y="2422804"/>
                    </a:lnTo>
                    <a:lnTo>
                      <a:pt x="38989" y="2436533"/>
                    </a:lnTo>
                    <a:lnTo>
                      <a:pt x="62522" y="2441105"/>
                    </a:lnTo>
                    <a:lnTo>
                      <a:pt x="86042" y="2436533"/>
                    </a:lnTo>
                    <a:lnTo>
                      <a:pt x="106718" y="2422804"/>
                    </a:lnTo>
                    <a:lnTo>
                      <a:pt x="312750" y="2216772"/>
                    </a:lnTo>
                    <a:lnTo>
                      <a:pt x="326491" y="2196096"/>
                    </a:lnTo>
                    <a:lnTo>
                      <a:pt x="331063" y="2172563"/>
                    </a:lnTo>
                    <a:close/>
                  </a:path>
                  <a:path w="2441575" h="2449195">
                    <a:moveTo>
                      <a:pt x="331063" y="276275"/>
                    </a:moveTo>
                    <a:lnTo>
                      <a:pt x="312750" y="232067"/>
                    </a:lnTo>
                    <a:lnTo>
                      <a:pt x="106718" y="26047"/>
                    </a:lnTo>
                    <a:lnTo>
                      <a:pt x="62522" y="7734"/>
                    </a:lnTo>
                    <a:lnTo>
                      <a:pt x="38989" y="12319"/>
                    </a:lnTo>
                    <a:lnTo>
                      <a:pt x="18313" y="26047"/>
                    </a:lnTo>
                    <a:lnTo>
                      <a:pt x="4584" y="46736"/>
                    </a:lnTo>
                    <a:lnTo>
                      <a:pt x="0" y="70256"/>
                    </a:lnTo>
                    <a:lnTo>
                      <a:pt x="4584" y="93776"/>
                    </a:lnTo>
                    <a:lnTo>
                      <a:pt x="18313" y="114452"/>
                    </a:lnTo>
                    <a:lnTo>
                      <a:pt x="224345" y="320484"/>
                    </a:lnTo>
                    <a:lnTo>
                      <a:pt x="245033" y="334225"/>
                    </a:lnTo>
                    <a:lnTo>
                      <a:pt x="268554" y="338797"/>
                    </a:lnTo>
                    <a:lnTo>
                      <a:pt x="292074" y="334225"/>
                    </a:lnTo>
                    <a:lnTo>
                      <a:pt x="312762" y="320484"/>
                    </a:lnTo>
                    <a:lnTo>
                      <a:pt x="326491" y="299808"/>
                    </a:lnTo>
                    <a:lnTo>
                      <a:pt x="331063" y="276275"/>
                    </a:lnTo>
                    <a:close/>
                  </a:path>
                  <a:path w="2441575" h="2449195">
                    <a:moveTo>
                      <a:pt x="2441041" y="2386330"/>
                    </a:moveTo>
                    <a:lnTo>
                      <a:pt x="2422728" y="2342134"/>
                    </a:lnTo>
                    <a:lnTo>
                      <a:pt x="2216683" y="2136102"/>
                    </a:lnTo>
                    <a:lnTo>
                      <a:pt x="2172487" y="2117788"/>
                    </a:lnTo>
                    <a:lnTo>
                      <a:pt x="2148967" y="2122373"/>
                    </a:lnTo>
                    <a:lnTo>
                      <a:pt x="2128278" y="2136102"/>
                    </a:lnTo>
                    <a:lnTo>
                      <a:pt x="2114550" y="2156777"/>
                    </a:lnTo>
                    <a:lnTo>
                      <a:pt x="2109978" y="2180298"/>
                    </a:lnTo>
                    <a:lnTo>
                      <a:pt x="2114550" y="2203831"/>
                    </a:lnTo>
                    <a:lnTo>
                      <a:pt x="2128278" y="2224506"/>
                    </a:lnTo>
                    <a:lnTo>
                      <a:pt x="2334323" y="2430538"/>
                    </a:lnTo>
                    <a:lnTo>
                      <a:pt x="2355011" y="2444280"/>
                    </a:lnTo>
                    <a:lnTo>
                      <a:pt x="2378532" y="2448852"/>
                    </a:lnTo>
                    <a:lnTo>
                      <a:pt x="2402052" y="2444280"/>
                    </a:lnTo>
                    <a:lnTo>
                      <a:pt x="2422728" y="2430538"/>
                    </a:lnTo>
                    <a:lnTo>
                      <a:pt x="2436457" y="2409863"/>
                    </a:lnTo>
                    <a:lnTo>
                      <a:pt x="2441041" y="2386330"/>
                    </a:lnTo>
                    <a:close/>
                  </a:path>
                  <a:path w="2441575" h="2449195">
                    <a:moveTo>
                      <a:pt x="2441041" y="62522"/>
                    </a:moveTo>
                    <a:lnTo>
                      <a:pt x="2436457" y="39001"/>
                    </a:lnTo>
                    <a:lnTo>
                      <a:pt x="2422728" y="18313"/>
                    </a:lnTo>
                    <a:lnTo>
                      <a:pt x="2402052" y="4584"/>
                    </a:lnTo>
                    <a:lnTo>
                      <a:pt x="2378519" y="0"/>
                    </a:lnTo>
                    <a:lnTo>
                      <a:pt x="2354999" y="4584"/>
                    </a:lnTo>
                    <a:lnTo>
                      <a:pt x="2334323" y="18313"/>
                    </a:lnTo>
                    <a:lnTo>
                      <a:pt x="2128278" y="224345"/>
                    </a:lnTo>
                    <a:lnTo>
                      <a:pt x="2114550" y="245021"/>
                    </a:lnTo>
                    <a:lnTo>
                      <a:pt x="2109965" y="268541"/>
                    </a:lnTo>
                    <a:lnTo>
                      <a:pt x="2114550" y="292074"/>
                    </a:lnTo>
                    <a:lnTo>
                      <a:pt x="2128278" y="312750"/>
                    </a:lnTo>
                    <a:lnTo>
                      <a:pt x="2148967" y="326491"/>
                    </a:lnTo>
                    <a:lnTo>
                      <a:pt x="2172487" y="331063"/>
                    </a:lnTo>
                    <a:lnTo>
                      <a:pt x="2196020" y="326491"/>
                    </a:lnTo>
                    <a:lnTo>
                      <a:pt x="2216696" y="312762"/>
                    </a:lnTo>
                    <a:lnTo>
                      <a:pt x="2422728" y="106718"/>
                    </a:lnTo>
                    <a:lnTo>
                      <a:pt x="2436457" y="86042"/>
                    </a:lnTo>
                    <a:lnTo>
                      <a:pt x="2441041" y="62522"/>
                    </a:lnTo>
                    <a:close/>
                  </a:path>
                </a:pathLst>
              </a:custGeom>
              <a:solidFill>
                <a:srgbClr val="D2DBDD"/>
              </a:solidFill>
            </p:spPr>
            <p:txBody>
              <a:bodyPr wrap="square" lIns="0" tIns="0" rIns="0" bIns="0" rtlCol="0"/>
              <a:lstStyle/>
              <a:p>
                <a:endParaRPr/>
              </a:p>
            </p:txBody>
          </p:sp>
        </p:grpSp>
        <p:sp>
          <p:nvSpPr>
            <p:cNvPr id="19" name="object 19"/>
            <p:cNvSpPr/>
            <p:nvPr/>
          </p:nvSpPr>
          <p:spPr>
            <a:xfrm>
              <a:off x="10112661" y="4627006"/>
              <a:ext cx="125095" cy="416559"/>
            </a:xfrm>
            <a:custGeom>
              <a:avLst/>
              <a:gdLst/>
              <a:ahLst/>
              <a:cxnLst/>
              <a:rect l="l" t="t" r="r" b="b"/>
              <a:pathLst>
                <a:path w="125095" h="416560">
                  <a:moveTo>
                    <a:pt x="62509" y="0"/>
                  </a:moveTo>
                  <a:lnTo>
                    <a:pt x="38179" y="4913"/>
                  </a:lnTo>
                  <a:lnTo>
                    <a:pt x="18310" y="18311"/>
                  </a:lnTo>
                  <a:lnTo>
                    <a:pt x="4912" y="38185"/>
                  </a:lnTo>
                  <a:lnTo>
                    <a:pt x="0" y="62522"/>
                  </a:lnTo>
                  <a:lnTo>
                    <a:pt x="0" y="353872"/>
                  </a:lnTo>
                  <a:lnTo>
                    <a:pt x="4912" y="378202"/>
                  </a:lnTo>
                  <a:lnTo>
                    <a:pt x="18310" y="398071"/>
                  </a:lnTo>
                  <a:lnTo>
                    <a:pt x="38179" y="411469"/>
                  </a:lnTo>
                  <a:lnTo>
                    <a:pt x="62509" y="416382"/>
                  </a:lnTo>
                  <a:lnTo>
                    <a:pt x="86846" y="411469"/>
                  </a:lnTo>
                  <a:lnTo>
                    <a:pt x="106719" y="398071"/>
                  </a:lnTo>
                  <a:lnTo>
                    <a:pt x="120118" y="378202"/>
                  </a:lnTo>
                  <a:lnTo>
                    <a:pt x="125031" y="353872"/>
                  </a:lnTo>
                  <a:lnTo>
                    <a:pt x="125031" y="62522"/>
                  </a:lnTo>
                  <a:lnTo>
                    <a:pt x="120118" y="38185"/>
                  </a:lnTo>
                  <a:lnTo>
                    <a:pt x="106719" y="18311"/>
                  </a:lnTo>
                  <a:lnTo>
                    <a:pt x="86846" y="4913"/>
                  </a:lnTo>
                  <a:lnTo>
                    <a:pt x="62509" y="0"/>
                  </a:lnTo>
                  <a:close/>
                </a:path>
              </a:pathLst>
            </a:custGeom>
            <a:solidFill>
              <a:srgbClr val="ACC3C8"/>
            </a:solidFill>
          </p:spPr>
          <p:txBody>
            <a:bodyPr wrap="square" lIns="0" tIns="0" rIns="0" bIns="0" rtlCol="0"/>
            <a:lstStyle/>
            <a:p>
              <a:endParaRPr/>
            </a:p>
          </p:txBody>
        </p:sp>
        <p:sp>
          <p:nvSpPr>
            <p:cNvPr id="20" name="object 20"/>
            <p:cNvSpPr/>
            <p:nvPr/>
          </p:nvSpPr>
          <p:spPr>
            <a:xfrm>
              <a:off x="10112661" y="1929372"/>
              <a:ext cx="125095" cy="416559"/>
            </a:xfrm>
            <a:custGeom>
              <a:avLst/>
              <a:gdLst/>
              <a:ahLst/>
              <a:cxnLst/>
              <a:rect l="l" t="t" r="r" b="b"/>
              <a:pathLst>
                <a:path w="125095" h="416560">
                  <a:moveTo>
                    <a:pt x="62509" y="0"/>
                  </a:moveTo>
                  <a:lnTo>
                    <a:pt x="38179" y="4911"/>
                  </a:lnTo>
                  <a:lnTo>
                    <a:pt x="18310" y="18305"/>
                  </a:lnTo>
                  <a:lnTo>
                    <a:pt x="4912" y="38174"/>
                  </a:lnTo>
                  <a:lnTo>
                    <a:pt x="0" y="62509"/>
                  </a:lnTo>
                  <a:lnTo>
                    <a:pt x="0" y="353872"/>
                  </a:lnTo>
                  <a:lnTo>
                    <a:pt x="4912" y="378202"/>
                  </a:lnTo>
                  <a:lnTo>
                    <a:pt x="18310" y="398071"/>
                  </a:lnTo>
                  <a:lnTo>
                    <a:pt x="38179" y="411469"/>
                  </a:lnTo>
                  <a:lnTo>
                    <a:pt x="62509" y="416382"/>
                  </a:lnTo>
                  <a:lnTo>
                    <a:pt x="86846" y="411469"/>
                  </a:lnTo>
                  <a:lnTo>
                    <a:pt x="106719" y="398071"/>
                  </a:lnTo>
                  <a:lnTo>
                    <a:pt x="120118" y="378202"/>
                  </a:lnTo>
                  <a:lnTo>
                    <a:pt x="125031" y="353872"/>
                  </a:lnTo>
                  <a:lnTo>
                    <a:pt x="125031" y="62509"/>
                  </a:lnTo>
                  <a:lnTo>
                    <a:pt x="120118" y="38174"/>
                  </a:lnTo>
                  <a:lnTo>
                    <a:pt x="106719" y="18305"/>
                  </a:lnTo>
                  <a:lnTo>
                    <a:pt x="86846" y="4911"/>
                  </a:lnTo>
                  <a:lnTo>
                    <a:pt x="62509" y="0"/>
                  </a:lnTo>
                  <a:close/>
                </a:path>
              </a:pathLst>
            </a:custGeom>
            <a:solidFill>
              <a:srgbClr val="ACC3C8"/>
            </a:solidFill>
          </p:spPr>
          <p:txBody>
            <a:bodyPr wrap="square" lIns="0" tIns="0" rIns="0" bIns="0" rtlCol="0"/>
            <a:lstStyle/>
            <a:p>
              <a:endParaRPr/>
            </a:p>
          </p:txBody>
        </p:sp>
      </p:grpSp>
      <p:sp>
        <p:nvSpPr>
          <p:cNvPr id="26"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7"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8"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9"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7"/>
              </a:rPr>
              <a:t>www.npkcg.com</a:t>
            </a:r>
            <a:endParaRPr sz="2000">
              <a:latin typeface="Archivo Thin"/>
              <a:cs typeface="Archivo Thin"/>
            </a:endParaRPr>
          </a:p>
        </p:txBody>
      </p:sp>
      <p:sp>
        <p:nvSpPr>
          <p:cNvPr id="30"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1" name="object 11"/>
          <p:cNvGrpSpPr/>
          <p:nvPr/>
        </p:nvGrpSpPr>
        <p:grpSpPr>
          <a:xfrm>
            <a:off x="11273538" y="6458522"/>
            <a:ext cx="310515" cy="310515"/>
            <a:chOff x="11273538" y="6458522"/>
            <a:chExt cx="310515" cy="310515"/>
          </a:xfrm>
        </p:grpSpPr>
        <p:sp>
          <p:nvSpPr>
            <p:cNvPr id="32"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3"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4" name="TextBox 33"/>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15</a:t>
            </a:r>
          </a:p>
        </p:txBody>
      </p:sp>
      <p:grpSp>
        <p:nvGrpSpPr>
          <p:cNvPr id="35" name="object 8"/>
          <p:cNvGrpSpPr/>
          <p:nvPr/>
        </p:nvGrpSpPr>
        <p:grpSpPr>
          <a:xfrm>
            <a:off x="8527662" y="-1286"/>
            <a:ext cx="736600" cy="777875"/>
            <a:chOff x="8527662" y="-1286"/>
            <a:chExt cx="736600" cy="777875"/>
          </a:xfrm>
        </p:grpSpPr>
        <p:sp>
          <p:nvSpPr>
            <p:cNvPr id="36"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7"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5941" y="97159"/>
            <a:ext cx="7704659" cy="1397819"/>
          </a:xfrm>
          <a:prstGeom prst="rect">
            <a:avLst/>
          </a:prstGeom>
        </p:spPr>
        <p:txBody>
          <a:bodyPr vert="horz" wrap="square" lIns="0" tIns="12700" rIns="0" bIns="0" rtlCol="0">
            <a:spAutoFit/>
          </a:bodyPr>
          <a:lstStyle/>
          <a:p>
            <a:pPr marL="12700">
              <a:spcBef>
                <a:spcPts val="100"/>
              </a:spcBef>
            </a:pPr>
            <a:r>
              <a:rPr lang="en-US" sz="4400" b="1" dirty="0"/>
              <a:t>Eviction Procedures for Substance Abuse</a:t>
            </a:r>
            <a:br>
              <a:rPr lang="en-US" b="1" dirty="0"/>
            </a:br>
            <a:endParaRPr b="1" spc="-90" dirty="0"/>
          </a:p>
        </p:txBody>
      </p:sp>
      <p:pic>
        <p:nvPicPr>
          <p:cNvPr id="7" name="object 7"/>
          <p:cNvPicPr/>
          <p:nvPr/>
        </p:nvPicPr>
        <p:blipFill>
          <a:blip r:embed="rId3"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p:nvPr/>
        </p:nvSpPr>
        <p:spPr>
          <a:xfrm>
            <a:off x="853099" y="976666"/>
            <a:ext cx="8407987" cy="5688737"/>
          </a:xfrm>
          <a:prstGeom prst="rect">
            <a:avLst/>
          </a:prstGeom>
        </p:spPr>
        <p:txBody>
          <a:bodyPr vert="horz" wrap="square" lIns="0" tIns="12700" rIns="0" bIns="0" rtlCol="0">
            <a:spAutoFit/>
          </a:bodyPr>
          <a:lstStyle/>
          <a:p>
            <a:r>
              <a:rPr lang="en-US" b="1" dirty="0">
                <a:solidFill>
                  <a:srgbClr val="4D99CB"/>
                </a:solidFill>
                <a:latin typeface="Archivo Thin" panose="020B0604020202020204" charset="0"/>
                <a:cs typeface="Archivo Thin" panose="020B0604020202020204" charset="0"/>
              </a:rPr>
              <a:t>Formal Warning</a:t>
            </a:r>
          </a:p>
          <a:p>
            <a:r>
              <a:rPr lang="en-US" dirty="0">
                <a:latin typeface="Archivo Thin" panose="020B0604020202020204" charset="0"/>
                <a:cs typeface="Archivo Thin" panose="020B0604020202020204" charset="0"/>
              </a:rPr>
              <a:t>Provide the tenant with a clear, written warning detailing the substance abuse violations and the potential consequences if the behavior continues.</a:t>
            </a:r>
          </a:p>
          <a:p>
            <a:endParaRPr lang="en-US" b="1" dirty="0">
              <a:latin typeface="Archivo Thin" panose="020B0604020202020204" charset="0"/>
              <a:cs typeface="Archivo Thin" panose="020B0604020202020204" charset="0"/>
            </a:endParaRPr>
          </a:p>
          <a:p>
            <a:r>
              <a:rPr lang="en-US" b="1" dirty="0">
                <a:solidFill>
                  <a:srgbClr val="4D99CB"/>
                </a:solidFill>
                <a:latin typeface="Archivo Thin" panose="020B0604020202020204" charset="0"/>
                <a:cs typeface="Archivo Thin" panose="020B0604020202020204" charset="0"/>
              </a:rPr>
              <a:t>Addiction Assessment</a:t>
            </a:r>
          </a:p>
          <a:p>
            <a:r>
              <a:rPr lang="en-US" dirty="0">
                <a:latin typeface="Archivo Thin" panose="020B0604020202020204" charset="0"/>
                <a:cs typeface="Archivo Thin" panose="020B0604020202020204" charset="0"/>
              </a:rPr>
              <a:t>Refer the tenant to a professional addiction assessment to determine the severity of the substance abuse issue and recommended treatment options.</a:t>
            </a:r>
          </a:p>
          <a:p>
            <a:endParaRPr lang="en-US" b="1" dirty="0">
              <a:latin typeface="Archivo Thin" panose="020B0604020202020204" charset="0"/>
              <a:cs typeface="Archivo Thin" panose="020B0604020202020204" charset="0"/>
            </a:endParaRPr>
          </a:p>
          <a:p>
            <a:r>
              <a:rPr lang="en-US" b="1" dirty="0">
                <a:solidFill>
                  <a:srgbClr val="4D99CB"/>
                </a:solidFill>
                <a:latin typeface="Archivo Thin" panose="020B0604020202020204" charset="0"/>
                <a:cs typeface="Archivo Thin" panose="020B0604020202020204" charset="0"/>
              </a:rPr>
              <a:t>Eviction Notice</a:t>
            </a:r>
          </a:p>
          <a:p>
            <a:r>
              <a:rPr lang="en-US" dirty="0">
                <a:latin typeface="Archivo Thin" panose="020B0604020202020204" charset="0"/>
                <a:cs typeface="Archivo Thin" panose="020B0604020202020204" charset="0"/>
              </a:rPr>
              <a:t>If the tenant fails to address the substance abuse issue or continues to violate the lease agreement, issue a formal eviction notice in accordance with tribal and federal regulations.</a:t>
            </a:r>
          </a:p>
          <a:p>
            <a:endParaRPr lang="en-US" dirty="0">
              <a:latin typeface="Archivo Thin" panose="020B0604020202020204" charset="0"/>
              <a:cs typeface="Archivo Thin" panose="020B0604020202020204" charset="0"/>
            </a:endParaRPr>
          </a:p>
          <a:p>
            <a:r>
              <a:rPr lang="en-US" dirty="0">
                <a:latin typeface="Archivo Thin" panose="020B0604020202020204" charset="0"/>
                <a:cs typeface="Archivo Thin" panose="020B0604020202020204" charset="0"/>
              </a:rPr>
              <a:t>Evicting a tenant for substance abuse should be a last resort, carried out only after exhausting all other options to support the individual and maintain the safety and well-being of the broader housing community. Tribal housing authorities must navigate a delicate balance, providing compassionate interventions while upholding the integrity of their policies and protecting the rights of all tenants.</a:t>
            </a:r>
          </a:p>
          <a:p>
            <a:endParaRPr lang="en-US" sz="2200" dirty="0">
              <a:latin typeface="Archivo Thin" panose="020B0604020202020204" charset="0"/>
              <a:cs typeface="Archivo Thin" panose="020B0604020202020204" charset="0"/>
            </a:endParaRPr>
          </a:p>
          <a:p>
            <a:pPr marL="12700" marR="125095" algn="just">
              <a:lnSpc>
                <a:spcPct val="100000"/>
              </a:lnSpc>
              <a:spcBef>
                <a:spcPts val="100"/>
              </a:spcBef>
            </a:pPr>
            <a:r>
              <a:rPr lang="en-US" sz="2200" dirty="0">
                <a:latin typeface="Archivo Thin"/>
                <a:cs typeface="Archivo Thin"/>
              </a:rPr>
              <a:t> </a:t>
            </a:r>
            <a:endParaRPr sz="2200" dirty="0">
              <a:latin typeface="Archivo Thin"/>
              <a:cs typeface="Archivo Thin"/>
            </a:endParaRPr>
          </a:p>
        </p:txBody>
      </p:sp>
      <p:pic>
        <p:nvPicPr>
          <p:cNvPr id="10" name="object 10"/>
          <p:cNvPicPr/>
          <p:nvPr/>
        </p:nvPicPr>
        <p:blipFill>
          <a:blip r:embed="rId4" cstate="print"/>
          <a:stretch>
            <a:fillRect/>
          </a:stretch>
        </p:blipFill>
        <p:spPr>
          <a:xfrm>
            <a:off x="487074" y="1008778"/>
            <a:ext cx="232351" cy="232299"/>
          </a:xfrm>
          <a:prstGeom prst="rect">
            <a:avLst/>
          </a:prstGeom>
        </p:spPr>
      </p:pic>
      <p:pic>
        <p:nvPicPr>
          <p:cNvPr id="12" name="object 12"/>
          <p:cNvPicPr/>
          <p:nvPr/>
        </p:nvPicPr>
        <p:blipFill>
          <a:blip r:embed="rId5" cstate="print"/>
          <a:stretch>
            <a:fillRect/>
          </a:stretch>
        </p:blipFill>
        <p:spPr>
          <a:xfrm>
            <a:off x="487074" y="2165603"/>
            <a:ext cx="232351" cy="232299"/>
          </a:xfrm>
          <a:prstGeom prst="rect">
            <a:avLst/>
          </a:prstGeom>
        </p:spPr>
      </p:pic>
      <p:pic>
        <p:nvPicPr>
          <p:cNvPr id="13" name="object 13"/>
          <p:cNvPicPr/>
          <p:nvPr/>
        </p:nvPicPr>
        <p:blipFill>
          <a:blip r:embed="rId6" cstate="print"/>
          <a:stretch>
            <a:fillRect/>
          </a:stretch>
        </p:blipFill>
        <p:spPr>
          <a:xfrm>
            <a:off x="487074" y="3206278"/>
            <a:ext cx="232351" cy="232299"/>
          </a:xfrm>
          <a:prstGeom prst="rect">
            <a:avLst/>
          </a:prstGeom>
        </p:spPr>
      </p:pic>
      <p:pic>
        <p:nvPicPr>
          <p:cNvPr id="21" name="object 21"/>
          <p:cNvPicPr/>
          <p:nvPr/>
        </p:nvPicPr>
        <p:blipFill>
          <a:blip r:embed="rId7" cstate="print"/>
          <a:stretch>
            <a:fillRect/>
          </a:stretch>
        </p:blipFill>
        <p:spPr>
          <a:xfrm rot="16200000">
            <a:off x="8223082" y="2893658"/>
            <a:ext cx="5424196" cy="1539493"/>
          </a:xfrm>
          <a:prstGeom prst="rect">
            <a:avLst/>
          </a:prstGeom>
        </p:spPr>
      </p:pic>
      <p:sp>
        <p:nvSpPr>
          <p:cNvPr id="26"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7"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8"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9"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8"/>
              </a:rPr>
              <a:t>www.npkcg.com</a:t>
            </a:r>
            <a:endParaRPr sz="2000">
              <a:latin typeface="Archivo Thin"/>
              <a:cs typeface="Archivo Thin"/>
            </a:endParaRPr>
          </a:p>
        </p:txBody>
      </p:sp>
      <p:sp>
        <p:nvSpPr>
          <p:cNvPr id="30"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1" name="object 11"/>
          <p:cNvGrpSpPr/>
          <p:nvPr/>
        </p:nvGrpSpPr>
        <p:grpSpPr>
          <a:xfrm>
            <a:off x="11273538" y="6458522"/>
            <a:ext cx="310515" cy="310515"/>
            <a:chOff x="11273538" y="6458522"/>
            <a:chExt cx="310515" cy="310515"/>
          </a:xfrm>
        </p:grpSpPr>
        <p:sp>
          <p:nvSpPr>
            <p:cNvPr id="32"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3"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4" name="TextBox 33"/>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16</a:t>
            </a:r>
          </a:p>
        </p:txBody>
      </p:sp>
      <p:grpSp>
        <p:nvGrpSpPr>
          <p:cNvPr id="35" name="object 8"/>
          <p:cNvGrpSpPr/>
          <p:nvPr/>
        </p:nvGrpSpPr>
        <p:grpSpPr>
          <a:xfrm>
            <a:off x="8527662" y="-1286"/>
            <a:ext cx="736600" cy="777875"/>
            <a:chOff x="8527662" y="-1286"/>
            <a:chExt cx="736600" cy="777875"/>
          </a:xfrm>
        </p:grpSpPr>
        <p:sp>
          <p:nvSpPr>
            <p:cNvPr id="36"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7"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pic>
        <p:nvPicPr>
          <p:cNvPr id="3" name="object 13">
            <a:extLst>
              <a:ext uri="{FF2B5EF4-FFF2-40B4-BE49-F238E27FC236}">
                <a16:creationId xmlns:a16="http://schemas.microsoft.com/office/drawing/2014/main" id="{C4576A9F-0E22-9A7C-57C1-2F9BBEC5A51C}"/>
              </a:ext>
            </a:extLst>
          </p:cNvPr>
          <p:cNvPicPr/>
          <p:nvPr/>
        </p:nvPicPr>
        <p:blipFill>
          <a:blip r:embed="rId6" cstate="print"/>
          <a:stretch>
            <a:fillRect/>
          </a:stretch>
        </p:blipFill>
        <p:spPr>
          <a:xfrm>
            <a:off x="437736" y="4602059"/>
            <a:ext cx="232351" cy="232299"/>
          </a:xfrm>
          <a:prstGeom prst="rect">
            <a:avLst/>
          </a:prstGeom>
        </p:spPr>
      </p:pic>
    </p:spTree>
    <p:extLst>
      <p:ext uri="{BB962C8B-B14F-4D97-AF65-F5344CB8AC3E}">
        <p14:creationId xmlns:p14="http://schemas.microsoft.com/office/powerpoint/2010/main" val="920223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5941" y="97159"/>
            <a:ext cx="9013962" cy="1428596"/>
          </a:xfrm>
          <a:prstGeom prst="rect">
            <a:avLst/>
          </a:prstGeom>
        </p:spPr>
        <p:txBody>
          <a:bodyPr vert="horz" wrap="square" lIns="0" tIns="12700" rIns="0" bIns="0" rtlCol="0">
            <a:spAutoFit/>
          </a:bodyPr>
          <a:lstStyle/>
          <a:p>
            <a:pPr marL="12700" algn="ctr">
              <a:spcBef>
                <a:spcPts val="100"/>
              </a:spcBef>
            </a:pPr>
            <a:br>
              <a:rPr lang="en-US" b="1" dirty="0"/>
            </a:br>
            <a:endParaRPr b="1" spc="-90" dirty="0"/>
          </a:p>
        </p:txBody>
      </p:sp>
      <p:pic>
        <p:nvPicPr>
          <p:cNvPr id="7" name="object 7"/>
          <p:cNvPicPr/>
          <p:nvPr/>
        </p:nvPicPr>
        <p:blipFill>
          <a:blip r:embed="rId3"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p:nvPr/>
        </p:nvSpPr>
        <p:spPr>
          <a:xfrm>
            <a:off x="853099" y="976666"/>
            <a:ext cx="8407987" cy="979755"/>
          </a:xfrm>
          <a:prstGeom prst="rect">
            <a:avLst/>
          </a:prstGeom>
        </p:spPr>
        <p:txBody>
          <a:bodyPr vert="horz" wrap="square" lIns="0" tIns="12700" rIns="0" bIns="0" rtlCol="0">
            <a:spAutoFit/>
          </a:bodyPr>
          <a:lstStyle/>
          <a:p>
            <a:r>
              <a:rPr lang="en-US" b="1" dirty="0">
                <a:solidFill>
                  <a:srgbClr val="4D99CB"/>
                </a:solidFill>
                <a:latin typeface="Archivo Thin" panose="020B0604020202020204" charset="0"/>
                <a:cs typeface="Archivo Thin" panose="020B0604020202020204" charset="0"/>
              </a:rPr>
              <a:t> </a:t>
            </a:r>
            <a:endParaRPr lang="en-US" dirty="0">
              <a:latin typeface="Archivo Thin" panose="020B0604020202020204" charset="0"/>
              <a:cs typeface="Archivo Thin" panose="020B0604020202020204" charset="0"/>
            </a:endParaRPr>
          </a:p>
          <a:p>
            <a:endParaRPr lang="en-US" sz="2200" dirty="0">
              <a:latin typeface="Archivo Thin" panose="020B0604020202020204" charset="0"/>
              <a:cs typeface="Archivo Thin" panose="020B0604020202020204" charset="0"/>
            </a:endParaRPr>
          </a:p>
          <a:p>
            <a:pPr marL="12700" marR="125095" algn="just">
              <a:lnSpc>
                <a:spcPct val="100000"/>
              </a:lnSpc>
              <a:spcBef>
                <a:spcPts val="100"/>
              </a:spcBef>
            </a:pPr>
            <a:r>
              <a:rPr lang="en-US" sz="2200" dirty="0">
                <a:latin typeface="Archivo Thin"/>
                <a:cs typeface="Archivo Thin"/>
              </a:rPr>
              <a:t> </a:t>
            </a:r>
            <a:endParaRPr sz="2200" dirty="0">
              <a:latin typeface="Archivo Thin"/>
              <a:cs typeface="Archivo Thin"/>
            </a:endParaRPr>
          </a:p>
        </p:txBody>
      </p:sp>
      <p:sp>
        <p:nvSpPr>
          <p:cNvPr id="26"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7"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8"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9"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4"/>
              </a:rPr>
              <a:t>www.npkcg.com</a:t>
            </a:r>
            <a:endParaRPr sz="2000">
              <a:latin typeface="Archivo Thin"/>
              <a:cs typeface="Archivo Thin"/>
            </a:endParaRPr>
          </a:p>
        </p:txBody>
      </p:sp>
      <p:sp>
        <p:nvSpPr>
          <p:cNvPr id="30"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1" name="object 11"/>
          <p:cNvGrpSpPr/>
          <p:nvPr/>
        </p:nvGrpSpPr>
        <p:grpSpPr>
          <a:xfrm>
            <a:off x="11273538" y="6458522"/>
            <a:ext cx="310515" cy="310515"/>
            <a:chOff x="11273538" y="6458522"/>
            <a:chExt cx="310515" cy="310515"/>
          </a:xfrm>
        </p:grpSpPr>
        <p:sp>
          <p:nvSpPr>
            <p:cNvPr id="32"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3"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4" name="TextBox 33"/>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17</a:t>
            </a:r>
          </a:p>
        </p:txBody>
      </p:sp>
      <p:grpSp>
        <p:nvGrpSpPr>
          <p:cNvPr id="35" name="object 8"/>
          <p:cNvGrpSpPr/>
          <p:nvPr/>
        </p:nvGrpSpPr>
        <p:grpSpPr>
          <a:xfrm>
            <a:off x="8527662" y="-1286"/>
            <a:ext cx="736600" cy="777875"/>
            <a:chOff x="8527662" y="-1286"/>
            <a:chExt cx="736600" cy="777875"/>
          </a:xfrm>
        </p:grpSpPr>
        <p:sp>
          <p:nvSpPr>
            <p:cNvPr id="36"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7"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pic>
        <p:nvPicPr>
          <p:cNvPr id="5" name="Picture 4">
            <a:extLst>
              <a:ext uri="{FF2B5EF4-FFF2-40B4-BE49-F238E27FC236}">
                <a16:creationId xmlns:a16="http://schemas.microsoft.com/office/drawing/2014/main" id="{5EFE8F3B-4024-4311-37AA-AA6F8BF6E742}"/>
              </a:ext>
            </a:extLst>
          </p:cNvPr>
          <p:cNvPicPr>
            <a:picLocks noChangeAspect="1"/>
          </p:cNvPicPr>
          <p:nvPr/>
        </p:nvPicPr>
        <p:blipFill>
          <a:blip r:embed="rId5"/>
          <a:stretch>
            <a:fillRect/>
          </a:stretch>
        </p:blipFill>
        <p:spPr>
          <a:xfrm>
            <a:off x="2894338" y="1501371"/>
            <a:ext cx="5467349" cy="3644899"/>
          </a:xfrm>
          <a:prstGeom prst="rect">
            <a:avLst/>
          </a:prstGeom>
        </p:spPr>
      </p:pic>
      <p:sp>
        <p:nvSpPr>
          <p:cNvPr id="11" name="TextBox 10">
            <a:extLst>
              <a:ext uri="{FF2B5EF4-FFF2-40B4-BE49-F238E27FC236}">
                <a16:creationId xmlns:a16="http://schemas.microsoft.com/office/drawing/2014/main" id="{667BA72D-FAFA-A9B6-FDDD-2B8558C70F08}"/>
              </a:ext>
            </a:extLst>
          </p:cNvPr>
          <p:cNvSpPr txBox="1"/>
          <p:nvPr/>
        </p:nvSpPr>
        <p:spPr>
          <a:xfrm>
            <a:off x="1688268" y="569432"/>
            <a:ext cx="7806866" cy="646331"/>
          </a:xfrm>
          <a:prstGeom prst="rect">
            <a:avLst/>
          </a:prstGeom>
          <a:noFill/>
        </p:spPr>
        <p:txBody>
          <a:bodyPr wrap="square">
            <a:spAutoFit/>
          </a:bodyPr>
          <a:lstStyle/>
          <a:p>
            <a:pPr marL="12700" algn="ctr">
              <a:spcBef>
                <a:spcPts val="100"/>
              </a:spcBef>
            </a:pPr>
            <a:r>
              <a:rPr lang="en-US" sz="3600" b="1" spc="-70" dirty="0">
                <a:solidFill>
                  <a:schemeClr val="accent5"/>
                </a:solidFill>
              </a:rPr>
              <a:t>Let’s here from you!</a:t>
            </a:r>
            <a:endParaRPr lang="en-US" sz="3600" b="1" spc="-90" dirty="0">
              <a:solidFill>
                <a:schemeClr val="accent5"/>
              </a:solidFill>
            </a:endParaRPr>
          </a:p>
        </p:txBody>
      </p:sp>
    </p:spTree>
    <p:extLst>
      <p:ext uri="{BB962C8B-B14F-4D97-AF65-F5344CB8AC3E}">
        <p14:creationId xmlns:p14="http://schemas.microsoft.com/office/powerpoint/2010/main" val="4233921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C11F41-A24C-84A0-FF00-4D2F55C4BD3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911024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DD26FE-3B41-B91F-4E3A-0E84AF3C93D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718536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0542765" y="1393802"/>
            <a:ext cx="1103221" cy="4979069"/>
          </a:xfrm>
          <a:prstGeom prst="rect">
            <a:avLst/>
          </a:prstGeom>
        </p:spPr>
      </p:pic>
      <p:sp>
        <p:nvSpPr>
          <p:cNvPr id="4" name="object 4"/>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5" name="object 5"/>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grpSp>
        <p:nvGrpSpPr>
          <p:cNvPr id="6" name="object 6"/>
          <p:cNvGrpSpPr/>
          <p:nvPr/>
        </p:nvGrpSpPr>
        <p:grpSpPr>
          <a:xfrm>
            <a:off x="8527324" y="-3168"/>
            <a:ext cx="736600" cy="777875"/>
            <a:chOff x="8527324" y="-3168"/>
            <a:chExt cx="736600" cy="777875"/>
          </a:xfrm>
        </p:grpSpPr>
        <p:sp>
          <p:nvSpPr>
            <p:cNvPr id="7" name="object 7"/>
            <p:cNvSpPr/>
            <p:nvPr/>
          </p:nvSpPr>
          <p:spPr>
            <a:xfrm>
              <a:off x="8530495" y="0"/>
              <a:ext cx="730250" cy="771525"/>
            </a:xfrm>
            <a:custGeom>
              <a:avLst/>
              <a:gdLst/>
              <a:ahLst/>
              <a:cxnLst/>
              <a:rect l="l" t="t" r="r" b="b"/>
              <a:pathLst>
                <a:path w="730250" h="771525">
                  <a:moveTo>
                    <a:pt x="730135" y="0"/>
                  </a:moveTo>
                  <a:lnTo>
                    <a:pt x="0" y="771029"/>
                  </a:lnTo>
                </a:path>
              </a:pathLst>
            </a:custGeom>
            <a:solidFill>
              <a:srgbClr val="4C98CA"/>
            </a:solidFill>
          </p:spPr>
          <p:txBody>
            <a:bodyPr wrap="square" lIns="0" tIns="0" rIns="0" bIns="0" rtlCol="0"/>
            <a:lstStyle/>
            <a:p>
              <a:endParaRPr/>
            </a:p>
          </p:txBody>
        </p:sp>
        <p:sp>
          <p:nvSpPr>
            <p:cNvPr id="8" name="object 8"/>
            <p:cNvSpPr/>
            <p:nvPr/>
          </p:nvSpPr>
          <p:spPr>
            <a:xfrm>
              <a:off x="8530499" y="6"/>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
        <p:nvSpPr>
          <p:cNvPr id="9" name="object 9"/>
          <p:cNvSpPr txBox="1">
            <a:spLocks noGrp="1"/>
          </p:cNvSpPr>
          <p:nvPr>
            <p:ph type="title" idx="4294967295"/>
          </p:nvPr>
        </p:nvSpPr>
        <p:spPr>
          <a:xfrm>
            <a:off x="905941" y="97159"/>
            <a:ext cx="6838315" cy="726440"/>
          </a:xfrm>
          <a:prstGeom prst="rect">
            <a:avLst/>
          </a:prstGeom>
        </p:spPr>
        <p:txBody>
          <a:bodyPr vert="horz" wrap="square" lIns="0" tIns="12700" rIns="0" bIns="0" rtlCol="0">
            <a:spAutoFit/>
          </a:bodyPr>
          <a:lstStyle/>
          <a:p>
            <a:pPr marL="12700" algn="ctr">
              <a:lnSpc>
                <a:spcPct val="100000"/>
              </a:lnSpc>
              <a:spcBef>
                <a:spcPts val="100"/>
              </a:spcBef>
            </a:pPr>
            <a:r>
              <a:rPr b="1" spc="-100" dirty="0"/>
              <a:t>Introduction</a:t>
            </a:r>
          </a:p>
        </p:txBody>
      </p:sp>
      <p:sp>
        <p:nvSpPr>
          <p:cNvPr id="10" name="object 10"/>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grpSp>
        <p:nvGrpSpPr>
          <p:cNvPr id="11" name="object 11"/>
          <p:cNvGrpSpPr/>
          <p:nvPr/>
        </p:nvGrpSpPr>
        <p:grpSpPr>
          <a:xfrm>
            <a:off x="11273538" y="6458522"/>
            <a:ext cx="310515" cy="310515"/>
            <a:chOff x="11273538" y="6458522"/>
            <a:chExt cx="310515" cy="310515"/>
          </a:xfrm>
        </p:grpSpPr>
        <p:sp>
          <p:nvSpPr>
            <p:cNvPr id="12"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13"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pic>
        <p:nvPicPr>
          <p:cNvPr id="14" name="object 14"/>
          <p:cNvPicPr/>
          <p:nvPr/>
        </p:nvPicPr>
        <p:blipFill>
          <a:blip r:embed="rId3" cstate="print"/>
          <a:stretch>
            <a:fillRect/>
          </a:stretch>
        </p:blipFill>
        <p:spPr>
          <a:xfrm>
            <a:off x="9396710" y="195488"/>
            <a:ext cx="2525150" cy="592595"/>
          </a:xfrm>
          <a:prstGeom prst="rect">
            <a:avLst/>
          </a:prstGeom>
        </p:spPr>
      </p:pic>
      <p:pic>
        <p:nvPicPr>
          <p:cNvPr id="16" name="object 16"/>
          <p:cNvPicPr/>
          <p:nvPr/>
        </p:nvPicPr>
        <p:blipFill>
          <a:blip r:embed="rId4" cstate="print"/>
          <a:stretch>
            <a:fillRect/>
          </a:stretch>
        </p:blipFill>
        <p:spPr>
          <a:xfrm>
            <a:off x="462611" y="1538200"/>
            <a:ext cx="232351" cy="232299"/>
          </a:xfrm>
          <a:prstGeom prst="rect">
            <a:avLst/>
          </a:prstGeom>
        </p:spPr>
      </p:pic>
      <p:pic>
        <p:nvPicPr>
          <p:cNvPr id="17" name="object 17"/>
          <p:cNvPicPr/>
          <p:nvPr/>
        </p:nvPicPr>
        <p:blipFill>
          <a:blip r:embed="rId5" cstate="print"/>
          <a:stretch>
            <a:fillRect/>
          </a:stretch>
        </p:blipFill>
        <p:spPr>
          <a:xfrm>
            <a:off x="462611" y="2384257"/>
            <a:ext cx="232351" cy="232299"/>
          </a:xfrm>
          <a:prstGeom prst="rect">
            <a:avLst/>
          </a:prstGeom>
        </p:spPr>
      </p:pic>
      <p:pic>
        <p:nvPicPr>
          <p:cNvPr id="19" name="object 19"/>
          <p:cNvPicPr/>
          <p:nvPr/>
        </p:nvPicPr>
        <p:blipFill>
          <a:blip r:embed="rId6" cstate="print"/>
          <a:stretch>
            <a:fillRect/>
          </a:stretch>
        </p:blipFill>
        <p:spPr>
          <a:xfrm>
            <a:off x="462611" y="3694730"/>
            <a:ext cx="232351" cy="232299"/>
          </a:xfrm>
          <a:prstGeom prst="rect">
            <a:avLst/>
          </a:prstGeom>
        </p:spPr>
      </p:pic>
      <p:pic>
        <p:nvPicPr>
          <p:cNvPr id="20" name="object 20"/>
          <p:cNvPicPr/>
          <p:nvPr/>
        </p:nvPicPr>
        <p:blipFill>
          <a:blip r:embed="rId7" cstate="print"/>
          <a:stretch>
            <a:fillRect/>
          </a:stretch>
        </p:blipFill>
        <p:spPr>
          <a:xfrm>
            <a:off x="462611" y="4750175"/>
            <a:ext cx="232351" cy="232299"/>
          </a:xfrm>
          <a:prstGeom prst="rect">
            <a:avLst/>
          </a:prstGeom>
        </p:spPr>
      </p:pic>
      <p:sp>
        <p:nvSpPr>
          <p:cNvPr id="21" name="object 21"/>
          <p:cNvSpPr txBox="1"/>
          <p:nvPr/>
        </p:nvSpPr>
        <p:spPr>
          <a:xfrm>
            <a:off x="905940" y="1057776"/>
            <a:ext cx="8390459" cy="4372672"/>
          </a:xfrm>
          <a:prstGeom prst="rect">
            <a:avLst/>
          </a:prstGeom>
        </p:spPr>
        <p:txBody>
          <a:bodyPr vert="horz" wrap="square" lIns="0" tIns="12700" rIns="0" bIns="0" rtlCol="0">
            <a:spAutoFit/>
          </a:bodyPr>
          <a:lstStyle/>
          <a:p>
            <a:pPr marL="12700" marR="5080">
              <a:lnSpc>
                <a:spcPct val="156800"/>
              </a:lnSpc>
              <a:spcBef>
                <a:spcPts val="100"/>
              </a:spcBef>
            </a:pPr>
            <a:endParaRPr lang="en-US" sz="1400" b="1" i="0" dirty="0">
              <a:solidFill>
                <a:srgbClr val="5E5E5E"/>
              </a:solidFill>
              <a:effectLst/>
              <a:latin typeface="Roboto Light" panose="02000000000000000000" pitchFamily="2" charset="0"/>
              <a:ea typeface="Roboto Light" panose="02000000000000000000" pitchFamily="2" charset="0"/>
              <a:cs typeface="Roboto Light" panose="02000000000000000000" pitchFamily="2" charset="0"/>
            </a:endParaRPr>
          </a:p>
          <a:p>
            <a:pPr marL="12700" marR="5080">
              <a:lnSpc>
                <a:spcPct val="156800"/>
              </a:lnSpc>
              <a:spcBef>
                <a:spcPts val="100"/>
              </a:spcBef>
            </a:pPr>
            <a:r>
              <a:rPr lang="en-US" sz="1500" b="1" i="0" dirty="0">
                <a:solidFill>
                  <a:srgbClr val="5E5E5E"/>
                </a:solidFill>
                <a:effectLst/>
                <a:latin typeface="Archivo Thin" panose="020B0604020202020204" charset="0"/>
                <a:ea typeface="Roboto Light" panose="02000000000000000000" pitchFamily="2" charset="0"/>
                <a:cs typeface="Archivo Thin" panose="020B0604020202020204" charset="0"/>
              </a:rPr>
              <a:t>The Native Peacekeeper Consulting Group, LLC., (NPKCG), is a Native woman-owned consulting firm focused on delivering professional support to law enforcement, fire/rescue, and emergency management in Indian Country. We are dedicated to provide organizations with a professional advisory service that provides tailor-made solutions to tribal governments, tribal educational institutions, tribal gaming enterprises and tribal enterprises through public safety organizations across Indian Country around the United States of America. Native Peacekeeper Consulting Group, LLC, aims to help these organizations build resilience while becoming the best professional organization with the best practices in the industry in the 21st century. Native Peacekeeper Consultant Group, LLC, is a renowned public safety consulting firm made up of consultants with a total of over 100 years of experience in handling public safety issues in tribal communities, university systems, and in the gaming industry in hotel and casino establishments.</a:t>
            </a:r>
            <a:endParaRPr lang="en-US" sz="1500" b="0" i="0" dirty="0">
              <a:solidFill>
                <a:srgbClr val="5E5E5E"/>
              </a:solidFill>
              <a:effectLst/>
              <a:latin typeface="Archivo Thin" panose="020B0604020202020204" charset="0"/>
              <a:ea typeface="Roboto Light" panose="02000000000000000000" pitchFamily="2" charset="0"/>
              <a:cs typeface="Archivo Thin" panose="020B0604020202020204" charset="0"/>
            </a:endParaRPr>
          </a:p>
          <a:p>
            <a:pPr>
              <a:lnSpc>
                <a:spcPct val="100000"/>
              </a:lnSpc>
              <a:spcBef>
                <a:spcPts val="20"/>
              </a:spcBef>
            </a:pPr>
            <a:endParaRPr sz="2500" dirty="0">
              <a:latin typeface="Archivo Thin"/>
              <a:cs typeface="Archivo Thin"/>
            </a:endParaRPr>
          </a:p>
        </p:txBody>
      </p:sp>
      <p:sp>
        <p:nvSpPr>
          <p:cNvPr id="22" name="object 22"/>
          <p:cNvSpPr/>
          <p:nvPr/>
        </p:nvSpPr>
        <p:spPr>
          <a:xfrm>
            <a:off x="-337" y="-1763"/>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grpSp>
        <p:nvGrpSpPr>
          <p:cNvPr id="23" name="object 23"/>
          <p:cNvGrpSpPr/>
          <p:nvPr/>
        </p:nvGrpSpPr>
        <p:grpSpPr>
          <a:xfrm>
            <a:off x="462611" y="5168900"/>
            <a:ext cx="9738573" cy="393700"/>
            <a:chOff x="462611" y="5248688"/>
            <a:chExt cx="9738573" cy="393700"/>
          </a:xfrm>
        </p:grpSpPr>
        <p:sp>
          <p:nvSpPr>
            <p:cNvPr id="24" name="object 24"/>
            <p:cNvSpPr/>
            <p:nvPr/>
          </p:nvSpPr>
          <p:spPr>
            <a:xfrm>
              <a:off x="939074" y="5248688"/>
              <a:ext cx="9262110" cy="0"/>
            </a:xfrm>
            <a:custGeom>
              <a:avLst/>
              <a:gdLst/>
              <a:ahLst/>
              <a:cxnLst/>
              <a:rect l="l" t="t" r="r" b="b"/>
              <a:pathLst>
                <a:path w="9262110">
                  <a:moveTo>
                    <a:pt x="9261513" y="0"/>
                  </a:moveTo>
                  <a:lnTo>
                    <a:pt x="0" y="0"/>
                  </a:lnTo>
                </a:path>
              </a:pathLst>
            </a:custGeom>
            <a:solidFill>
              <a:srgbClr val="4C98CA"/>
            </a:solidFill>
          </p:spPr>
          <p:txBody>
            <a:bodyPr wrap="square" lIns="0" tIns="0" rIns="0" bIns="0" rtlCol="0"/>
            <a:lstStyle/>
            <a:p>
              <a:endParaRPr/>
            </a:p>
          </p:txBody>
        </p:sp>
        <p:sp>
          <p:nvSpPr>
            <p:cNvPr id="25" name="object 25"/>
            <p:cNvSpPr/>
            <p:nvPr/>
          </p:nvSpPr>
          <p:spPr>
            <a:xfrm>
              <a:off x="462611" y="5642388"/>
              <a:ext cx="9262110" cy="0"/>
            </a:xfrm>
            <a:custGeom>
              <a:avLst/>
              <a:gdLst/>
              <a:ahLst/>
              <a:cxnLst/>
              <a:rect l="l" t="t" r="r" b="b"/>
              <a:pathLst>
                <a:path w="9262110">
                  <a:moveTo>
                    <a:pt x="0" y="0"/>
                  </a:moveTo>
                  <a:lnTo>
                    <a:pt x="9261513" y="0"/>
                  </a:lnTo>
                </a:path>
              </a:pathLst>
            </a:custGeom>
            <a:ln w="25400">
              <a:solidFill>
                <a:srgbClr val="4C98CA"/>
              </a:solidFill>
            </a:ln>
          </p:spPr>
          <p:txBody>
            <a:bodyPr wrap="square" lIns="0" tIns="0" rIns="0" bIns="0" rtlCol="0"/>
            <a:lstStyle/>
            <a:p>
              <a:endParaRPr/>
            </a:p>
          </p:txBody>
        </p:sp>
      </p:grpSp>
      <p:sp>
        <p:nvSpPr>
          <p:cNvPr id="26" name="object 26"/>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8"/>
              </a:rPr>
              <a:t>www.npkcg.com</a:t>
            </a:r>
            <a:endParaRPr sz="2000">
              <a:latin typeface="Archivo Thin"/>
              <a:cs typeface="Archivo Thin"/>
            </a:endParaRPr>
          </a:p>
        </p:txBody>
      </p:sp>
      <p:sp>
        <p:nvSpPr>
          <p:cNvPr id="27" name="object 27"/>
          <p:cNvSpPr txBox="1">
            <a:spLocks noGrp="1"/>
          </p:cNvSpPr>
          <p:nvPr>
            <p:ph type="ftr" sz="quarter" idx="4294967295"/>
          </p:nvPr>
        </p:nvSpPr>
        <p:spPr>
          <a:xfrm>
            <a:off x="5428548" y="6532045"/>
            <a:ext cx="4491355" cy="163829"/>
          </a:xfrm>
          <a:prstGeom prst="rect">
            <a:avLst/>
          </a:prstGeom>
        </p:spPr>
        <p:txBody>
          <a:bodyPr vert="horz" wrap="square" lIns="0" tIns="0" rIns="0" bIns="0" rtlCol="0">
            <a:spAutoFit/>
          </a:bodyPr>
          <a:lstStyle/>
          <a:p>
            <a:pPr marL="12700">
              <a:lnSpc>
                <a:spcPts val="1180"/>
              </a:lnSpc>
            </a:pPr>
            <a:r>
              <a:rPr dirty="0"/>
              <a:t>Copyright ©</a:t>
            </a:r>
            <a:r>
              <a:rPr spc="5" dirty="0"/>
              <a:t> </a:t>
            </a:r>
            <a:r>
              <a:rPr dirty="0"/>
              <a:t>2024</a:t>
            </a:r>
            <a:r>
              <a:rPr spc="5" dirty="0"/>
              <a:t> </a:t>
            </a:r>
            <a:r>
              <a:rPr dirty="0"/>
              <a:t>Native</a:t>
            </a:r>
            <a:r>
              <a:rPr spc="5" dirty="0"/>
              <a:t> </a:t>
            </a:r>
            <a:r>
              <a:rPr spc="-10" dirty="0"/>
              <a:t>Peacekeeper</a:t>
            </a:r>
            <a:r>
              <a:rPr spc="-15" dirty="0"/>
              <a:t> </a:t>
            </a:r>
            <a:r>
              <a:rPr dirty="0"/>
              <a:t>Consulting</a:t>
            </a:r>
            <a:r>
              <a:rPr spc="5" dirty="0"/>
              <a:t> </a:t>
            </a:r>
            <a:r>
              <a:rPr dirty="0"/>
              <a:t>Group</a:t>
            </a:r>
            <a:r>
              <a:rPr spc="5" dirty="0"/>
              <a:t> </a:t>
            </a:r>
            <a:r>
              <a:rPr dirty="0"/>
              <a:t>-</a:t>
            </a:r>
            <a:r>
              <a:rPr spc="5" dirty="0"/>
              <a:t> </a:t>
            </a:r>
            <a:r>
              <a:rPr dirty="0"/>
              <a:t>All</a:t>
            </a:r>
            <a:r>
              <a:rPr spc="5" dirty="0"/>
              <a:t> </a:t>
            </a:r>
            <a:r>
              <a:rPr dirty="0"/>
              <a:t>Rights</a:t>
            </a:r>
            <a:r>
              <a:rPr spc="5" dirty="0"/>
              <a:t> </a:t>
            </a:r>
            <a:r>
              <a:rPr spc="-10" dirty="0"/>
              <a:t>Reserved.</a:t>
            </a:r>
          </a:p>
        </p:txBody>
      </p:sp>
      <p:sp>
        <p:nvSpPr>
          <p:cNvPr id="29" name="TextBox 28"/>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833836" y="241283"/>
            <a:ext cx="9026888" cy="6753131"/>
          </a:xfrm>
          <a:prstGeom prst="rect">
            <a:avLst/>
          </a:prstGeom>
        </p:spPr>
        <p:txBody>
          <a:bodyPr vert="horz" wrap="square" lIns="0" tIns="12700" rIns="0" bIns="0" rtlCol="0">
            <a:spAutoFit/>
          </a:bodyPr>
          <a:lstStyle/>
          <a:p>
            <a:pPr algn="ctr"/>
            <a:br>
              <a:rPr lang="en-US" sz="2400" b="1" dirty="0">
                <a:latin typeface="Archivo Thin" panose="020B0604020202020204" charset="0"/>
                <a:cs typeface="Archivo Thin" panose="020B0604020202020204" charset="0"/>
              </a:rPr>
            </a:br>
            <a:r>
              <a:rPr lang="en-US" sz="1600" b="1" dirty="0">
                <a:latin typeface="Archivo Thin" panose="020B0604020202020204" charset="0"/>
                <a:cs typeface="Archivo Thin" panose="020B0604020202020204" charset="0"/>
              </a:rPr>
              <a:t>Open Communication Channels</a:t>
            </a:r>
            <a:br>
              <a:rPr lang="en-US" sz="1600" b="1" dirty="0">
                <a:latin typeface="Archivo Thin" panose="020B0604020202020204" charset="0"/>
                <a:cs typeface="Archivo Thin" panose="020B0604020202020204" charset="0"/>
              </a:rPr>
            </a:br>
            <a:r>
              <a:rPr lang="en-US" sz="1600" dirty="0">
                <a:latin typeface="Archivo Thin" panose="020B0604020202020204" charset="0"/>
                <a:cs typeface="Archivo Thin" panose="020B0604020202020204" charset="0"/>
              </a:rPr>
              <a:t>Establish strong communication channels between tribal housing authorities and local law enforcement agencies. </a:t>
            </a:r>
            <a:r>
              <a:rPr lang="en-US" sz="1600" b="1" dirty="0">
                <a:latin typeface="Archivo Thin" panose="020B0604020202020204" charset="0"/>
                <a:cs typeface="Archivo Thin" panose="020B0604020202020204" charset="0"/>
              </a:rPr>
              <a:t>Referrals, regular meetings and information-sharing </a:t>
            </a:r>
            <a:r>
              <a:rPr lang="en-US" sz="1600" dirty="0">
                <a:latin typeface="Archivo Thin" panose="020B0604020202020204" charset="0"/>
                <a:cs typeface="Archivo Thin" panose="020B0604020202020204" charset="0"/>
              </a:rPr>
              <a:t>can help both parties stay informed about emerging substance abuse trends and coordinate effective interventions. </a:t>
            </a:r>
            <a:br>
              <a:rPr lang="en-US" sz="1600" dirty="0">
                <a:latin typeface="Archivo Thin" panose="020B0604020202020204" charset="0"/>
                <a:cs typeface="Archivo Thin" panose="020B0604020202020204" charset="0"/>
              </a:rPr>
            </a:br>
            <a:br>
              <a:rPr lang="en-US" sz="1600" dirty="0">
                <a:latin typeface="Archivo Thin" panose="020B0604020202020204" charset="0"/>
                <a:cs typeface="Archivo Thin" panose="020B0604020202020204" charset="0"/>
              </a:rPr>
            </a:br>
            <a:r>
              <a:rPr lang="en-US" sz="1600" b="1" dirty="0">
                <a:latin typeface="Archivo Thin" panose="020B0604020202020204" charset="0"/>
                <a:cs typeface="Archivo Thin" panose="020B0604020202020204" charset="0"/>
              </a:rPr>
              <a:t>Reporting Protocols</a:t>
            </a:r>
            <a:br>
              <a:rPr lang="en-US" sz="1600" b="1" dirty="0">
                <a:latin typeface="Archivo Thin" panose="020B0604020202020204" charset="0"/>
                <a:cs typeface="Archivo Thin" panose="020B0604020202020204" charset="0"/>
              </a:rPr>
            </a:br>
            <a:r>
              <a:rPr lang="en-US" sz="1600" dirty="0">
                <a:latin typeface="Archivo Thin" panose="020B0604020202020204" charset="0"/>
                <a:cs typeface="Archivo Thin" panose="020B0604020202020204" charset="0"/>
              </a:rPr>
              <a:t>Develop clear reporting protocols that allow housing managers to quickly notify law enforcement about suspected drug-related activities or incidents within the community. Ensure timely response and follow-up to address substance abuse issues.</a:t>
            </a:r>
            <a:br>
              <a:rPr lang="en-US" sz="1600" dirty="0">
                <a:latin typeface="Archivo Thin" panose="020B0604020202020204" charset="0"/>
                <a:cs typeface="Archivo Thin" panose="020B0604020202020204" charset="0"/>
              </a:rPr>
            </a:br>
            <a:br>
              <a:rPr lang="en-US" sz="1600" dirty="0">
                <a:latin typeface="Archivo Thin" panose="020B0604020202020204" charset="0"/>
                <a:cs typeface="Archivo Thin" panose="020B0604020202020204" charset="0"/>
              </a:rPr>
            </a:br>
            <a:r>
              <a:rPr lang="en-US" sz="1600" b="1" dirty="0">
                <a:latin typeface="Archivo Thin" panose="020B0604020202020204" charset="0"/>
                <a:cs typeface="Archivo Thin" panose="020B0604020202020204" charset="0"/>
              </a:rPr>
              <a:t>Joint Investigations</a:t>
            </a:r>
            <a:br>
              <a:rPr lang="en-US" sz="1600" b="1" dirty="0">
                <a:latin typeface="Archivo Thin" panose="020B0604020202020204" charset="0"/>
                <a:cs typeface="Archivo Thin" panose="020B0604020202020204" charset="0"/>
              </a:rPr>
            </a:br>
            <a:r>
              <a:rPr lang="en-US" sz="1600" dirty="0">
                <a:latin typeface="Archivo Thin" panose="020B0604020202020204" charset="0"/>
                <a:cs typeface="Archivo Thin" panose="020B0604020202020204" charset="0"/>
              </a:rPr>
              <a:t>Collaborate with law enforcement on joint investigations to identify and apprehend individuals involved in the manufacture, distribution, or possession of illegal drugs within tribal housing. This coordinated approach can disrupt drug networks and make the community safer. </a:t>
            </a:r>
            <a:r>
              <a:rPr lang="en-US" sz="1600" b="1" dirty="0">
                <a:latin typeface="Archivo Thin" panose="020B0604020202020204" charset="0"/>
                <a:cs typeface="Archivo Thin" panose="020B0604020202020204" charset="0"/>
              </a:rPr>
              <a:t>Have them present during inspections.</a:t>
            </a:r>
            <a:br>
              <a:rPr lang="en-US" sz="1600" dirty="0">
                <a:latin typeface="Archivo Thin" panose="020B0604020202020204" charset="0"/>
                <a:cs typeface="Archivo Thin" panose="020B0604020202020204" charset="0"/>
              </a:rPr>
            </a:br>
            <a:br>
              <a:rPr lang="en-US" sz="1600" dirty="0">
                <a:latin typeface="Archivo Thin" panose="020B0604020202020204" charset="0"/>
                <a:cs typeface="Archivo Thin" panose="020B0604020202020204" charset="0"/>
              </a:rPr>
            </a:br>
            <a:r>
              <a:rPr lang="en-US" sz="1600" b="1" dirty="0">
                <a:latin typeface="Archivo Thin" panose="020B0604020202020204" charset="0"/>
                <a:cs typeface="Archivo Thin" panose="020B0604020202020204" charset="0"/>
              </a:rPr>
              <a:t>Enforcement Assistance</a:t>
            </a:r>
            <a:br>
              <a:rPr lang="en-US" sz="1600" b="1" dirty="0">
                <a:latin typeface="Archivo Thin" panose="020B0604020202020204" charset="0"/>
                <a:cs typeface="Archivo Thin" panose="020B0604020202020204" charset="0"/>
              </a:rPr>
            </a:br>
            <a:r>
              <a:rPr lang="en-US" sz="1600" dirty="0">
                <a:latin typeface="Archivo Thin" panose="020B0604020202020204" charset="0"/>
                <a:cs typeface="Archivo Thin" panose="020B0604020202020204" charset="0"/>
              </a:rPr>
              <a:t>Leverage law enforcement resources, such as K-9 units and surveillance capabilities, to assist in conducting thorough searches and enforcing eviction orders related to substance abuse violations. This can help ensure the safety and integrity of the housing community.</a:t>
            </a:r>
            <a:br>
              <a:rPr lang="en-US" sz="1600" dirty="0">
                <a:latin typeface="Archivo Thin" panose="020B0604020202020204" charset="0"/>
                <a:cs typeface="Archivo Thin" panose="020B0604020202020204" charset="0"/>
              </a:rPr>
            </a:br>
            <a:br>
              <a:rPr lang="en-US" sz="1600" dirty="0">
                <a:latin typeface="Archivo Thin" panose="020B0604020202020204" charset="0"/>
                <a:cs typeface="Archivo Thin" panose="020B0604020202020204" charset="0"/>
              </a:rPr>
            </a:br>
            <a:r>
              <a:rPr lang="en-US" sz="1600" b="1" dirty="0">
                <a:solidFill>
                  <a:srgbClr val="4D99CB"/>
                </a:solidFill>
                <a:latin typeface="Archivo Thin" panose="020B0604020202020204" charset="0"/>
                <a:cs typeface="Archivo Thin" panose="020B0604020202020204" charset="0"/>
              </a:rPr>
              <a:t>Technology</a:t>
            </a:r>
            <a:br>
              <a:rPr lang="en-US" sz="1600" dirty="0">
                <a:latin typeface="Archivo Thin" panose="020B0604020202020204" charset="0"/>
                <a:cs typeface="Archivo Thin" panose="020B0604020202020204" charset="0"/>
              </a:rPr>
            </a:br>
            <a:r>
              <a:rPr lang="en-US" sz="1600" dirty="0">
                <a:latin typeface="Archivo Thin" panose="020B0604020202020204" charset="0"/>
                <a:cs typeface="Archivo Thin" panose="020B0604020202020204" charset="0"/>
              </a:rPr>
              <a:t>Coordinate technology through camera’s license, plate readers, fusion centers</a:t>
            </a:r>
            <a:br>
              <a:rPr lang="en-US" dirty="0"/>
            </a:br>
            <a:endParaRPr lang="en-US" b="1" spc="-90" dirty="0"/>
          </a:p>
        </p:txBody>
      </p:sp>
      <p:pic>
        <p:nvPicPr>
          <p:cNvPr id="7" name="object 7"/>
          <p:cNvPicPr/>
          <p:nvPr/>
        </p:nvPicPr>
        <p:blipFill>
          <a:blip r:embed="rId3"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p:nvPr/>
        </p:nvSpPr>
        <p:spPr>
          <a:xfrm>
            <a:off x="853099" y="976666"/>
            <a:ext cx="8407987" cy="979755"/>
          </a:xfrm>
          <a:prstGeom prst="rect">
            <a:avLst/>
          </a:prstGeom>
        </p:spPr>
        <p:txBody>
          <a:bodyPr vert="horz" wrap="square" lIns="0" tIns="12700" rIns="0" bIns="0" rtlCol="0">
            <a:spAutoFit/>
          </a:bodyPr>
          <a:lstStyle/>
          <a:p>
            <a:r>
              <a:rPr lang="en-US" b="1" dirty="0">
                <a:solidFill>
                  <a:srgbClr val="4D99CB"/>
                </a:solidFill>
                <a:latin typeface="Archivo Thin" panose="020B0604020202020204" charset="0"/>
                <a:cs typeface="Archivo Thin" panose="020B0604020202020204" charset="0"/>
              </a:rPr>
              <a:t> </a:t>
            </a:r>
            <a:endParaRPr lang="en-US" dirty="0">
              <a:latin typeface="Archivo Thin" panose="020B0604020202020204" charset="0"/>
              <a:cs typeface="Archivo Thin" panose="020B0604020202020204" charset="0"/>
            </a:endParaRPr>
          </a:p>
          <a:p>
            <a:endParaRPr lang="en-US" sz="2200" dirty="0">
              <a:latin typeface="Archivo Thin" panose="020B0604020202020204" charset="0"/>
              <a:cs typeface="Archivo Thin" panose="020B0604020202020204" charset="0"/>
            </a:endParaRPr>
          </a:p>
          <a:p>
            <a:pPr marL="12700" marR="125095" algn="just">
              <a:lnSpc>
                <a:spcPct val="100000"/>
              </a:lnSpc>
              <a:spcBef>
                <a:spcPts val="100"/>
              </a:spcBef>
            </a:pPr>
            <a:r>
              <a:rPr lang="en-US" sz="2200" dirty="0">
                <a:latin typeface="Archivo Thin"/>
                <a:cs typeface="Archivo Thin"/>
              </a:rPr>
              <a:t> </a:t>
            </a:r>
            <a:endParaRPr sz="2200" dirty="0">
              <a:latin typeface="Archivo Thin"/>
              <a:cs typeface="Archivo Thin"/>
            </a:endParaRPr>
          </a:p>
        </p:txBody>
      </p:sp>
      <p:pic>
        <p:nvPicPr>
          <p:cNvPr id="21" name="object 21"/>
          <p:cNvPicPr/>
          <p:nvPr/>
        </p:nvPicPr>
        <p:blipFill>
          <a:blip r:embed="rId4" cstate="print"/>
          <a:stretch>
            <a:fillRect/>
          </a:stretch>
        </p:blipFill>
        <p:spPr>
          <a:xfrm rot="16200000">
            <a:off x="8223082" y="2893658"/>
            <a:ext cx="5424196" cy="1539493"/>
          </a:xfrm>
          <a:prstGeom prst="rect">
            <a:avLst/>
          </a:prstGeom>
        </p:spPr>
      </p:pic>
      <p:sp>
        <p:nvSpPr>
          <p:cNvPr id="26"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7"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8"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9"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5"/>
              </a:rPr>
              <a:t>www.npkcg.com</a:t>
            </a:r>
            <a:endParaRPr sz="2000">
              <a:latin typeface="Archivo Thin"/>
              <a:cs typeface="Archivo Thin"/>
            </a:endParaRPr>
          </a:p>
        </p:txBody>
      </p:sp>
      <p:sp>
        <p:nvSpPr>
          <p:cNvPr id="30"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1" name="object 11"/>
          <p:cNvGrpSpPr/>
          <p:nvPr/>
        </p:nvGrpSpPr>
        <p:grpSpPr>
          <a:xfrm>
            <a:off x="11273538" y="6458522"/>
            <a:ext cx="310515" cy="310515"/>
            <a:chOff x="11273538" y="6458522"/>
            <a:chExt cx="310515" cy="310515"/>
          </a:xfrm>
        </p:grpSpPr>
        <p:sp>
          <p:nvSpPr>
            <p:cNvPr id="32"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3"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4" name="TextBox 33"/>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20</a:t>
            </a:r>
          </a:p>
        </p:txBody>
      </p:sp>
      <p:grpSp>
        <p:nvGrpSpPr>
          <p:cNvPr id="35" name="object 8"/>
          <p:cNvGrpSpPr/>
          <p:nvPr/>
        </p:nvGrpSpPr>
        <p:grpSpPr>
          <a:xfrm>
            <a:off x="8527662" y="-1286"/>
            <a:ext cx="736600" cy="777875"/>
            <a:chOff x="8527662" y="-1286"/>
            <a:chExt cx="736600" cy="777875"/>
          </a:xfrm>
        </p:grpSpPr>
        <p:sp>
          <p:nvSpPr>
            <p:cNvPr id="36"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7"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
        <p:nvSpPr>
          <p:cNvPr id="5" name="TextBox 4">
            <a:extLst>
              <a:ext uri="{FF2B5EF4-FFF2-40B4-BE49-F238E27FC236}">
                <a16:creationId xmlns:a16="http://schemas.microsoft.com/office/drawing/2014/main" id="{89E0AE58-0623-56A1-62B5-9F922CCB41A4}"/>
              </a:ext>
            </a:extLst>
          </p:cNvPr>
          <p:cNvSpPr txBox="1"/>
          <p:nvPr/>
        </p:nvSpPr>
        <p:spPr>
          <a:xfrm>
            <a:off x="680150" y="-82180"/>
            <a:ext cx="8753883" cy="707886"/>
          </a:xfrm>
          <a:prstGeom prst="rect">
            <a:avLst/>
          </a:prstGeom>
          <a:noFill/>
        </p:spPr>
        <p:txBody>
          <a:bodyPr wrap="square">
            <a:spAutoFit/>
          </a:bodyPr>
          <a:lstStyle/>
          <a:p>
            <a:r>
              <a:rPr lang="en-US" sz="4000" b="1" dirty="0">
                <a:solidFill>
                  <a:srgbClr val="4D99CB"/>
                </a:solidFill>
                <a:latin typeface="Archivo Thin" panose="020B0604020202020204" charset="0"/>
                <a:cs typeface="Archivo Thin" panose="020B0604020202020204" charset="0"/>
              </a:rPr>
              <a:t>Collaborating with Law Enforcement</a:t>
            </a:r>
            <a:endParaRPr lang="en-US" sz="4000" b="1" dirty="0">
              <a:solidFill>
                <a:srgbClr val="4D99CB"/>
              </a:solidFill>
            </a:endParaRPr>
          </a:p>
        </p:txBody>
      </p:sp>
    </p:spTree>
    <p:extLst>
      <p:ext uri="{BB962C8B-B14F-4D97-AF65-F5344CB8AC3E}">
        <p14:creationId xmlns:p14="http://schemas.microsoft.com/office/powerpoint/2010/main" val="3885881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5941" y="97159"/>
            <a:ext cx="8238059" cy="1274708"/>
          </a:xfrm>
          <a:prstGeom prst="rect">
            <a:avLst/>
          </a:prstGeom>
        </p:spPr>
        <p:txBody>
          <a:bodyPr vert="horz" wrap="square" lIns="0" tIns="12700" rIns="0" bIns="0" rtlCol="0">
            <a:spAutoFit/>
          </a:bodyPr>
          <a:lstStyle/>
          <a:p>
            <a:pPr marL="12700">
              <a:spcBef>
                <a:spcPts val="100"/>
              </a:spcBef>
            </a:pPr>
            <a:r>
              <a:rPr lang="en-US" sz="3600" b="1" dirty="0">
                <a:latin typeface="Archivo Thin" panose="020B0604020202020204" charset="0"/>
                <a:cs typeface="Archivo Thin" panose="020B0604020202020204" charset="0"/>
              </a:rPr>
              <a:t>Partnering with Social Service Programs</a:t>
            </a:r>
            <a:br>
              <a:rPr lang="en-US" b="1" dirty="0"/>
            </a:br>
            <a:endParaRPr spc="-90" dirty="0"/>
          </a:p>
        </p:txBody>
      </p:sp>
      <p:pic>
        <p:nvPicPr>
          <p:cNvPr id="7" name="object 7"/>
          <p:cNvPicPr/>
          <p:nvPr/>
        </p:nvPicPr>
        <p:blipFill>
          <a:blip r:embed="rId3"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pic>
        <p:nvPicPr>
          <p:cNvPr id="10" name="object 10"/>
          <p:cNvPicPr/>
          <p:nvPr/>
        </p:nvPicPr>
        <p:blipFill>
          <a:blip r:embed="rId4" cstate="print"/>
          <a:stretch>
            <a:fillRect/>
          </a:stretch>
        </p:blipFill>
        <p:spPr>
          <a:xfrm>
            <a:off x="471090" y="1209607"/>
            <a:ext cx="232351" cy="232299"/>
          </a:xfrm>
          <a:prstGeom prst="rect">
            <a:avLst/>
          </a:prstGeom>
        </p:spPr>
      </p:pic>
      <p:pic>
        <p:nvPicPr>
          <p:cNvPr id="11" name="object 11"/>
          <p:cNvPicPr/>
          <p:nvPr/>
        </p:nvPicPr>
        <p:blipFill>
          <a:blip r:embed="rId5" cstate="print"/>
          <a:stretch>
            <a:fillRect/>
          </a:stretch>
        </p:blipFill>
        <p:spPr>
          <a:xfrm>
            <a:off x="462948" y="3655406"/>
            <a:ext cx="232351" cy="232299"/>
          </a:xfrm>
          <a:prstGeom prst="rect">
            <a:avLst/>
          </a:prstGeom>
        </p:spPr>
      </p:pic>
      <p:pic>
        <p:nvPicPr>
          <p:cNvPr id="13" name="object 13"/>
          <p:cNvPicPr/>
          <p:nvPr/>
        </p:nvPicPr>
        <p:blipFill>
          <a:blip r:embed="rId6" cstate="print"/>
          <a:stretch>
            <a:fillRect/>
          </a:stretch>
        </p:blipFill>
        <p:spPr>
          <a:xfrm>
            <a:off x="462949" y="4887000"/>
            <a:ext cx="232351" cy="232299"/>
          </a:xfrm>
          <a:prstGeom prst="rect">
            <a:avLst/>
          </a:prstGeom>
        </p:spPr>
      </p:pic>
      <p:grpSp>
        <p:nvGrpSpPr>
          <p:cNvPr id="25" name="Group 24"/>
          <p:cNvGrpSpPr/>
          <p:nvPr/>
        </p:nvGrpSpPr>
        <p:grpSpPr>
          <a:xfrm>
            <a:off x="8265127" y="1772807"/>
            <a:ext cx="3494404" cy="3114193"/>
            <a:chOff x="8428211" y="1929372"/>
            <a:chExt cx="3494404" cy="3114193"/>
          </a:xfrm>
        </p:grpSpPr>
        <p:grpSp>
          <p:nvGrpSpPr>
            <p:cNvPr id="14" name="object 14"/>
            <p:cNvGrpSpPr/>
            <p:nvPr/>
          </p:nvGrpSpPr>
          <p:grpSpPr>
            <a:xfrm>
              <a:off x="8428211" y="2261958"/>
              <a:ext cx="3494404" cy="2449195"/>
              <a:chOff x="8428211" y="2261958"/>
              <a:chExt cx="3494404" cy="2449195"/>
            </a:xfrm>
          </p:grpSpPr>
          <p:sp>
            <p:nvSpPr>
              <p:cNvPr id="15" name="object 15"/>
              <p:cNvSpPr/>
              <p:nvPr/>
            </p:nvSpPr>
            <p:spPr>
              <a:xfrm>
                <a:off x="9886626" y="3197783"/>
                <a:ext cx="577215" cy="577215"/>
              </a:xfrm>
              <a:custGeom>
                <a:avLst/>
                <a:gdLst/>
                <a:ahLst/>
                <a:cxnLst/>
                <a:rect l="l" t="t" r="r" b="b"/>
                <a:pathLst>
                  <a:path w="577215" h="577214">
                    <a:moveTo>
                      <a:pt x="288518" y="0"/>
                    </a:moveTo>
                    <a:lnTo>
                      <a:pt x="241780" y="3784"/>
                    </a:lnTo>
                    <a:lnTo>
                      <a:pt x="197420" y="14737"/>
                    </a:lnTo>
                    <a:lnTo>
                      <a:pt x="156038" y="32260"/>
                    </a:lnTo>
                    <a:lnTo>
                      <a:pt x="118231" y="55755"/>
                    </a:lnTo>
                    <a:lnTo>
                      <a:pt x="84599" y="84623"/>
                    </a:lnTo>
                    <a:lnTo>
                      <a:pt x="55739" y="118264"/>
                    </a:lnTo>
                    <a:lnTo>
                      <a:pt x="32251" y="156081"/>
                    </a:lnTo>
                    <a:lnTo>
                      <a:pt x="14733" y="197474"/>
                    </a:lnTo>
                    <a:lnTo>
                      <a:pt x="3783" y="241845"/>
                    </a:lnTo>
                    <a:lnTo>
                      <a:pt x="0" y="288594"/>
                    </a:lnTo>
                    <a:lnTo>
                      <a:pt x="3783" y="335333"/>
                    </a:lnTo>
                    <a:lnTo>
                      <a:pt x="14733" y="379693"/>
                    </a:lnTo>
                    <a:lnTo>
                      <a:pt x="32251" y="421077"/>
                    </a:lnTo>
                    <a:lnTo>
                      <a:pt x="55739" y="458885"/>
                    </a:lnTo>
                    <a:lnTo>
                      <a:pt x="84599" y="492520"/>
                    </a:lnTo>
                    <a:lnTo>
                      <a:pt x="118231" y="521381"/>
                    </a:lnTo>
                    <a:lnTo>
                      <a:pt x="156038" y="544871"/>
                    </a:lnTo>
                    <a:lnTo>
                      <a:pt x="197420" y="562391"/>
                    </a:lnTo>
                    <a:lnTo>
                      <a:pt x="241780" y="573342"/>
                    </a:lnTo>
                    <a:lnTo>
                      <a:pt x="288518" y="577126"/>
                    </a:lnTo>
                    <a:lnTo>
                      <a:pt x="335275" y="573342"/>
                    </a:lnTo>
                    <a:lnTo>
                      <a:pt x="379652" y="562391"/>
                    </a:lnTo>
                    <a:lnTo>
                      <a:pt x="421051" y="544871"/>
                    </a:lnTo>
                    <a:lnTo>
                      <a:pt x="458872" y="521381"/>
                    </a:lnTo>
                    <a:lnTo>
                      <a:pt x="492518" y="492520"/>
                    </a:lnTo>
                    <a:lnTo>
                      <a:pt x="521389" y="458885"/>
                    </a:lnTo>
                    <a:lnTo>
                      <a:pt x="525610" y="452094"/>
                    </a:lnTo>
                    <a:lnTo>
                      <a:pt x="288518" y="452094"/>
                    </a:lnTo>
                    <a:lnTo>
                      <a:pt x="245108" y="446244"/>
                    </a:lnTo>
                    <a:lnTo>
                      <a:pt x="206068" y="429740"/>
                    </a:lnTo>
                    <a:lnTo>
                      <a:pt x="172970" y="404153"/>
                    </a:lnTo>
                    <a:lnTo>
                      <a:pt x="147384" y="371053"/>
                    </a:lnTo>
                    <a:lnTo>
                      <a:pt x="130881" y="332010"/>
                    </a:lnTo>
                    <a:lnTo>
                      <a:pt x="125031" y="288594"/>
                    </a:lnTo>
                    <a:lnTo>
                      <a:pt x="130881" y="245160"/>
                    </a:lnTo>
                    <a:lnTo>
                      <a:pt x="147384" y="206099"/>
                    </a:lnTo>
                    <a:lnTo>
                      <a:pt x="172970" y="172983"/>
                    </a:lnTo>
                    <a:lnTo>
                      <a:pt x="206068" y="147383"/>
                    </a:lnTo>
                    <a:lnTo>
                      <a:pt x="245108" y="130871"/>
                    </a:lnTo>
                    <a:lnTo>
                      <a:pt x="288518" y="125018"/>
                    </a:lnTo>
                    <a:lnTo>
                      <a:pt x="525586" y="125018"/>
                    </a:lnTo>
                    <a:lnTo>
                      <a:pt x="521389" y="118264"/>
                    </a:lnTo>
                    <a:lnTo>
                      <a:pt x="492518" y="84623"/>
                    </a:lnTo>
                    <a:lnTo>
                      <a:pt x="458872" y="55755"/>
                    </a:lnTo>
                    <a:lnTo>
                      <a:pt x="421051" y="32260"/>
                    </a:lnTo>
                    <a:lnTo>
                      <a:pt x="379652" y="14737"/>
                    </a:lnTo>
                    <a:lnTo>
                      <a:pt x="335275" y="3784"/>
                    </a:lnTo>
                    <a:lnTo>
                      <a:pt x="288518" y="0"/>
                    </a:lnTo>
                    <a:close/>
                  </a:path>
                  <a:path w="577215" h="577214">
                    <a:moveTo>
                      <a:pt x="525586" y="125018"/>
                    </a:moveTo>
                    <a:lnTo>
                      <a:pt x="288518" y="125018"/>
                    </a:lnTo>
                    <a:lnTo>
                      <a:pt x="331964" y="130871"/>
                    </a:lnTo>
                    <a:lnTo>
                      <a:pt x="371035" y="147383"/>
                    </a:lnTo>
                    <a:lnTo>
                      <a:pt x="404158" y="172983"/>
                    </a:lnTo>
                    <a:lnTo>
                      <a:pt x="429763" y="206099"/>
                    </a:lnTo>
                    <a:lnTo>
                      <a:pt x="446278" y="245160"/>
                    </a:lnTo>
                    <a:lnTo>
                      <a:pt x="452132" y="288594"/>
                    </a:lnTo>
                    <a:lnTo>
                      <a:pt x="446278" y="332010"/>
                    </a:lnTo>
                    <a:lnTo>
                      <a:pt x="429763" y="371053"/>
                    </a:lnTo>
                    <a:lnTo>
                      <a:pt x="404158" y="404153"/>
                    </a:lnTo>
                    <a:lnTo>
                      <a:pt x="371035" y="429740"/>
                    </a:lnTo>
                    <a:lnTo>
                      <a:pt x="331964" y="446244"/>
                    </a:lnTo>
                    <a:lnTo>
                      <a:pt x="288518" y="452094"/>
                    </a:lnTo>
                    <a:lnTo>
                      <a:pt x="525610" y="452094"/>
                    </a:lnTo>
                    <a:lnTo>
                      <a:pt x="544887" y="421077"/>
                    </a:lnTo>
                    <a:lnTo>
                      <a:pt x="562412" y="379693"/>
                    </a:lnTo>
                    <a:lnTo>
                      <a:pt x="573367" y="335333"/>
                    </a:lnTo>
                    <a:lnTo>
                      <a:pt x="577151" y="288594"/>
                    </a:lnTo>
                    <a:lnTo>
                      <a:pt x="573367" y="241845"/>
                    </a:lnTo>
                    <a:lnTo>
                      <a:pt x="562412" y="197474"/>
                    </a:lnTo>
                    <a:lnTo>
                      <a:pt x="544887" y="156081"/>
                    </a:lnTo>
                    <a:lnTo>
                      <a:pt x="525586" y="125018"/>
                    </a:lnTo>
                    <a:close/>
                  </a:path>
                </a:pathLst>
              </a:custGeom>
              <a:solidFill>
                <a:srgbClr val="4C98CA"/>
              </a:solidFill>
            </p:spPr>
            <p:txBody>
              <a:bodyPr wrap="square" lIns="0" tIns="0" rIns="0" bIns="0" rtlCol="0"/>
              <a:lstStyle/>
              <a:p>
                <a:endParaRPr/>
              </a:p>
            </p:txBody>
          </p:sp>
          <p:sp>
            <p:nvSpPr>
              <p:cNvPr id="16" name="object 16"/>
              <p:cNvSpPr/>
              <p:nvPr/>
            </p:nvSpPr>
            <p:spPr>
              <a:xfrm>
                <a:off x="9575533" y="2886697"/>
                <a:ext cx="1199515" cy="1199515"/>
              </a:xfrm>
              <a:custGeom>
                <a:avLst/>
                <a:gdLst/>
                <a:ahLst/>
                <a:cxnLst/>
                <a:rect l="l" t="t" r="r" b="b"/>
                <a:pathLst>
                  <a:path w="1199515" h="1199514">
                    <a:moveTo>
                      <a:pt x="599528" y="0"/>
                    </a:moveTo>
                    <a:lnTo>
                      <a:pt x="552744" y="1807"/>
                    </a:lnTo>
                    <a:lnTo>
                      <a:pt x="506933" y="7141"/>
                    </a:lnTo>
                    <a:lnTo>
                      <a:pt x="462229" y="15867"/>
                    </a:lnTo>
                    <a:lnTo>
                      <a:pt x="418766" y="27850"/>
                    </a:lnTo>
                    <a:lnTo>
                      <a:pt x="376679" y="42957"/>
                    </a:lnTo>
                    <a:lnTo>
                      <a:pt x="336102" y="61052"/>
                    </a:lnTo>
                    <a:lnTo>
                      <a:pt x="297170" y="82001"/>
                    </a:lnTo>
                    <a:lnTo>
                      <a:pt x="260017" y="105670"/>
                    </a:lnTo>
                    <a:lnTo>
                      <a:pt x="224776" y="131925"/>
                    </a:lnTo>
                    <a:lnTo>
                      <a:pt x="191583" y="160631"/>
                    </a:lnTo>
                    <a:lnTo>
                      <a:pt x="160571" y="191654"/>
                    </a:lnTo>
                    <a:lnTo>
                      <a:pt x="131876" y="224859"/>
                    </a:lnTo>
                    <a:lnTo>
                      <a:pt x="105631" y="260112"/>
                    </a:lnTo>
                    <a:lnTo>
                      <a:pt x="81970" y="297279"/>
                    </a:lnTo>
                    <a:lnTo>
                      <a:pt x="61029" y="336226"/>
                    </a:lnTo>
                    <a:lnTo>
                      <a:pt x="42941" y="376817"/>
                    </a:lnTo>
                    <a:lnTo>
                      <a:pt x="27840" y="418919"/>
                    </a:lnTo>
                    <a:lnTo>
                      <a:pt x="15861" y="462397"/>
                    </a:lnTo>
                    <a:lnTo>
                      <a:pt x="7139" y="507117"/>
                    </a:lnTo>
                    <a:lnTo>
                      <a:pt x="1807" y="552944"/>
                    </a:lnTo>
                    <a:lnTo>
                      <a:pt x="0" y="599744"/>
                    </a:lnTo>
                    <a:lnTo>
                      <a:pt x="1807" y="646529"/>
                    </a:lnTo>
                    <a:lnTo>
                      <a:pt x="7139" y="692340"/>
                    </a:lnTo>
                    <a:lnTo>
                      <a:pt x="15861" y="737045"/>
                    </a:lnTo>
                    <a:lnTo>
                      <a:pt x="27840" y="780508"/>
                    </a:lnTo>
                    <a:lnTo>
                      <a:pt x="42941" y="822595"/>
                    </a:lnTo>
                    <a:lnTo>
                      <a:pt x="61029" y="863173"/>
                    </a:lnTo>
                    <a:lnTo>
                      <a:pt x="81970" y="902106"/>
                    </a:lnTo>
                    <a:lnTo>
                      <a:pt x="105631" y="939260"/>
                    </a:lnTo>
                    <a:lnTo>
                      <a:pt x="131876" y="974502"/>
                    </a:lnTo>
                    <a:lnTo>
                      <a:pt x="160571" y="1007696"/>
                    </a:lnTo>
                    <a:lnTo>
                      <a:pt x="191583" y="1038708"/>
                    </a:lnTo>
                    <a:lnTo>
                      <a:pt x="224776" y="1067404"/>
                    </a:lnTo>
                    <a:lnTo>
                      <a:pt x="260017" y="1093650"/>
                    </a:lnTo>
                    <a:lnTo>
                      <a:pt x="297170" y="1117312"/>
                    </a:lnTo>
                    <a:lnTo>
                      <a:pt x="336102" y="1138254"/>
                    </a:lnTo>
                    <a:lnTo>
                      <a:pt x="376679" y="1156343"/>
                    </a:lnTo>
                    <a:lnTo>
                      <a:pt x="418766" y="1171444"/>
                    </a:lnTo>
                    <a:lnTo>
                      <a:pt x="462229" y="1183423"/>
                    </a:lnTo>
                    <a:lnTo>
                      <a:pt x="506933" y="1192146"/>
                    </a:lnTo>
                    <a:lnTo>
                      <a:pt x="552744" y="1197479"/>
                    </a:lnTo>
                    <a:lnTo>
                      <a:pt x="599528" y="1199286"/>
                    </a:lnTo>
                    <a:lnTo>
                      <a:pt x="646334" y="1197479"/>
                    </a:lnTo>
                    <a:lnTo>
                      <a:pt x="692167" y="1192146"/>
                    </a:lnTo>
                    <a:lnTo>
                      <a:pt x="736892" y="1183423"/>
                    </a:lnTo>
                    <a:lnTo>
                      <a:pt x="780376" y="1171444"/>
                    </a:lnTo>
                    <a:lnTo>
                      <a:pt x="822483" y="1156343"/>
                    </a:lnTo>
                    <a:lnTo>
                      <a:pt x="863079" y="1138254"/>
                    </a:lnTo>
                    <a:lnTo>
                      <a:pt x="902030" y="1117312"/>
                    </a:lnTo>
                    <a:lnTo>
                      <a:pt x="939202" y="1093650"/>
                    </a:lnTo>
                    <a:lnTo>
                      <a:pt x="965258" y="1074254"/>
                    </a:lnTo>
                    <a:lnTo>
                      <a:pt x="599528" y="1074254"/>
                    </a:lnTo>
                    <a:lnTo>
                      <a:pt x="551082" y="1071800"/>
                    </a:lnTo>
                    <a:lnTo>
                      <a:pt x="504018" y="1064597"/>
                    </a:lnTo>
                    <a:lnTo>
                      <a:pt x="458579" y="1052885"/>
                    </a:lnTo>
                    <a:lnTo>
                      <a:pt x="415005" y="1036906"/>
                    </a:lnTo>
                    <a:lnTo>
                      <a:pt x="373535" y="1016899"/>
                    </a:lnTo>
                    <a:lnTo>
                      <a:pt x="334410" y="993105"/>
                    </a:lnTo>
                    <a:lnTo>
                      <a:pt x="297870" y="965764"/>
                    </a:lnTo>
                    <a:lnTo>
                      <a:pt x="264156" y="935116"/>
                    </a:lnTo>
                    <a:lnTo>
                      <a:pt x="233509" y="901403"/>
                    </a:lnTo>
                    <a:lnTo>
                      <a:pt x="206168" y="864863"/>
                    </a:lnTo>
                    <a:lnTo>
                      <a:pt x="182374" y="825738"/>
                    </a:lnTo>
                    <a:lnTo>
                      <a:pt x="162367" y="784268"/>
                    </a:lnTo>
                    <a:lnTo>
                      <a:pt x="146387" y="740693"/>
                    </a:lnTo>
                    <a:lnTo>
                      <a:pt x="134676" y="695254"/>
                    </a:lnTo>
                    <a:lnTo>
                      <a:pt x="127473" y="648191"/>
                    </a:lnTo>
                    <a:lnTo>
                      <a:pt x="125018" y="599744"/>
                    </a:lnTo>
                    <a:lnTo>
                      <a:pt x="127473" y="551276"/>
                    </a:lnTo>
                    <a:lnTo>
                      <a:pt x="134676" y="504193"/>
                    </a:lnTo>
                    <a:lnTo>
                      <a:pt x="146387" y="458734"/>
                    </a:lnTo>
                    <a:lnTo>
                      <a:pt x="162367" y="415140"/>
                    </a:lnTo>
                    <a:lnTo>
                      <a:pt x="182374" y="373653"/>
                    </a:lnTo>
                    <a:lnTo>
                      <a:pt x="206168" y="334511"/>
                    </a:lnTo>
                    <a:lnTo>
                      <a:pt x="233509" y="297956"/>
                    </a:lnTo>
                    <a:lnTo>
                      <a:pt x="264156" y="264228"/>
                    </a:lnTo>
                    <a:lnTo>
                      <a:pt x="297870" y="233567"/>
                    </a:lnTo>
                    <a:lnTo>
                      <a:pt x="334410" y="206215"/>
                    </a:lnTo>
                    <a:lnTo>
                      <a:pt x="373535" y="182410"/>
                    </a:lnTo>
                    <a:lnTo>
                      <a:pt x="415005" y="162395"/>
                    </a:lnTo>
                    <a:lnTo>
                      <a:pt x="458579" y="146409"/>
                    </a:lnTo>
                    <a:lnTo>
                      <a:pt x="504018" y="134693"/>
                    </a:lnTo>
                    <a:lnTo>
                      <a:pt x="551082" y="127486"/>
                    </a:lnTo>
                    <a:lnTo>
                      <a:pt x="599528" y="125031"/>
                    </a:lnTo>
                    <a:lnTo>
                      <a:pt x="965202" y="125031"/>
                    </a:lnTo>
                    <a:lnTo>
                      <a:pt x="939202" y="105670"/>
                    </a:lnTo>
                    <a:lnTo>
                      <a:pt x="902030" y="82001"/>
                    </a:lnTo>
                    <a:lnTo>
                      <a:pt x="863079" y="61052"/>
                    </a:lnTo>
                    <a:lnTo>
                      <a:pt x="822483" y="42957"/>
                    </a:lnTo>
                    <a:lnTo>
                      <a:pt x="780376" y="27850"/>
                    </a:lnTo>
                    <a:lnTo>
                      <a:pt x="736892" y="15867"/>
                    </a:lnTo>
                    <a:lnTo>
                      <a:pt x="692167" y="7141"/>
                    </a:lnTo>
                    <a:lnTo>
                      <a:pt x="646334" y="1807"/>
                    </a:lnTo>
                    <a:lnTo>
                      <a:pt x="599528" y="0"/>
                    </a:lnTo>
                    <a:close/>
                  </a:path>
                  <a:path w="1199515" h="1199514">
                    <a:moveTo>
                      <a:pt x="965202" y="125031"/>
                    </a:moveTo>
                    <a:lnTo>
                      <a:pt x="599528" y="125031"/>
                    </a:lnTo>
                    <a:lnTo>
                      <a:pt x="648003" y="127486"/>
                    </a:lnTo>
                    <a:lnTo>
                      <a:pt x="695094" y="134693"/>
                    </a:lnTo>
                    <a:lnTo>
                      <a:pt x="740560" y="146409"/>
                    </a:lnTo>
                    <a:lnTo>
                      <a:pt x="784160" y="162395"/>
                    </a:lnTo>
                    <a:lnTo>
                      <a:pt x="825655" y="182410"/>
                    </a:lnTo>
                    <a:lnTo>
                      <a:pt x="864803" y="206215"/>
                    </a:lnTo>
                    <a:lnTo>
                      <a:pt x="901364" y="233567"/>
                    </a:lnTo>
                    <a:lnTo>
                      <a:pt x="935097" y="264228"/>
                    </a:lnTo>
                    <a:lnTo>
                      <a:pt x="965763" y="297956"/>
                    </a:lnTo>
                    <a:lnTo>
                      <a:pt x="993120" y="334511"/>
                    </a:lnTo>
                    <a:lnTo>
                      <a:pt x="1016929" y="373653"/>
                    </a:lnTo>
                    <a:lnTo>
                      <a:pt x="1036947" y="415140"/>
                    </a:lnTo>
                    <a:lnTo>
                      <a:pt x="1052936" y="458734"/>
                    </a:lnTo>
                    <a:lnTo>
                      <a:pt x="1064655" y="504193"/>
                    </a:lnTo>
                    <a:lnTo>
                      <a:pt x="1071862" y="551276"/>
                    </a:lnTo>
                    <a:lnTo>
                      <a:pt x="1074318" y="599744"/>
                    </a:lnTo>
                    <a:lnTo>
                      <a:pt x="1071862" y="648191"/>
                    </a:lnTo>
                    <a:lnTo>
                      <a:pt x="1064655" y="695254"/>
                    </a:lnTo>
                    <a:lnTo>
                      <a:pt x="1052936" y="740693"/>
                    </a:lnTo>
                    <a:lnTo>
                      <a:pt x="1036947" y="784268"/>
                    </a:lnTo>
                    <a:lnTo>
                      <a:pt x="1016929" y="825738"/>
                    </a:lnTo>
                    <a:lnTo>
                      <a:pt x="993120" y="864863"/>
                    </a:lnTo>
                    <a:lnTo>
                      <a:pt x="965763" y="901403"/>
                    </a:lnTo>
                    <a:lnTo>
                      <a:pt x="935097" y="935116"/>
                    </a:lnTo>
                    <a:lnTo>
                      <a:pt x="901364" y="965764"/>
                    </a:lnTo>
                    <a:lnTo>
                      <a:pt x="864803" y="993105"/>
                    </a:lnTo>
                    <a:lnTo>
                      <a:pt x="825655" y="1016899"/>
                    </a:lnTo>
                    <a:lnTo>
                      <a:pt x="784160" y="1036906"/>
                    </a:lnTo>
                    <a:lnTo>
                      <a:pt x="740560" y="1052885"/>
                    </a:lnTo>
                    <a:lnTo>
                      <a:pt x="695094" y="1064597"/>
                    </a:lnTo>
                    <a:lnTo>
                      <a:pt x="648003" y="1071800"/>
                    </a:lnTo>
                    <a:lnTo>
                      <a:pt x="599528" y="1074254"/>
                    </a:lnTo>
                    <a:lnTo>
                      <a:pt x="965258" y="1074254"/>
                    </a:lnTo>
                    <a:lnTo>
                      <a:pt x="1007669" y="1038708"/>
                    </a:lnTo>
                    <a:lnTo>
                      <a:pt x="1038696" y="1007696"/>
                    </a:lnTo>
                    <a:lnTo>
                      <a:pt x="1067406" y="974502"/>
                    </a:lnTo>
                    <a:lnTo>
                      <a:pt x="1093664" y="939260"/>
                    </a:lnTo>
                    <a:lnTo>
                      <a:pt x="1117337" y="902106"/>
                    </a:lnTo>
                    <a:lnTo>
                      <a:pt x="1138289" y="863173"/>
                    </a:lnTo>
                    <a:lnTo>
                      <a:pt x="1156386" y="822595"/>
                    </a:lnTo>
                    <a:lnTo>
                      <a:pt x="1171495" y="780508"/>
                    </a:lnTo>
                    <a:lnTo>
                      <a:pt x="1183479" y="737045"/>
                    </a:lnTo>
                    <a:lnTo>
                      <a:pt x="1192206" y="692340"/>
                    </a:lnTo>
                    <a:lnTo>
                      <a:pt x="1197541" y="646529"/>
                    </a:lnTo>
                    <a:lnTo>
                      <a:pt x="1199349" y="599744"/>
                    </a:lnTo>
                    <a:lnTo>
                      <a:pt x="1197541" y="552944"/>
                    </a:lnTo>
                    <a:lnTo>
                      <a:pt x="1192206" y="507117"/>
                    </a:lnTo>
                    <a:lnTo>
                      <a:pt x="1183479" y="462397"/>
                    </a:lnTo>
                    <a:lnTo>
                      <a:pt x="1171495" y="418919"/>
                    </a:lnTo>
                    <a:lnTo>
                      <a:pt x="1156386" y="376817"/>
                    </a:lnTo>
                    <a:lnTo>
                      <a:pt x="1138289" y="336226"/>
                    </a:lnTo>
                    <a:lnTo>
                      <a:pt x="1117337" y="297279"/>
                    </a:lnTo>
                    <a:lnTo>
                      <a:pt x="1093664" y="260112"/>
                    </a:lnTo>
                    <a:lnTo>
                      <a:pt x="1067406" y="224859"/>
                    </a:lnTo>
                    <a:lnTo>
                      <a:pt x="1038696" y="191654"/>
                    </a:lnTo>
                    <a:lnTo>
                      <a:pt x="1007669" y="160631"/>
                    </a:lnTo>
                    <a:lnTo>
                      <a:pt x="974460" y="131925"/>
                    </a:lnTo>
                    <a:lnTo>
                      <a:pt x="965202" y="125031"/>
                    </a:lnTo>
                    <a:close/>
                  </a:path>
                </a:pathLst>
              </a:custGeom>
              <a:solidFill>
                <a:srgbClr val="4C98CA">
                  <a:alpha val="39999"/>
                </a:srgbClr>
              </a:solidFill>
            </p:spPr>
            <p:txBody>
              <a:bodyPr wrap="square" lIns="0" tIns="0" rIns="0" bIns="0" rtlCol="0"/>
              <a:lstStyle/>
              <a:p>
                <a:endParaRPr/>
              </a:p>
            </p:txBody>
          </p:sp>
          <p:sp>
            <p:nvSpPr>
              <p:cNvPr id="17" name="object 17"/>
              <p:cNvSpPr/>
              <p:nvPr/>
            </p:nvSpPr>
            <p:spPr>
              <a:xfrm>
                <a:off x="8428203" y="2497784"/>
                <a:ext cx="3494404" cy="1977389"/>
              </a:xfrm>
              <a:custGeom>
                <a:avLst/>
                <a:gdLst/>
                <a:ahLst/>
                <a:cxnLst/>
                <a:rect l="l" t="t" r="r" b="b"/>
                <a:pathLst>
                  <a:path w="3494404" h="1977389">
                    <a:moveTo>
                      <a:pt x="3493986" y="988593"/>
                    </a:moveTo>
                    <a:lnTo>
                      <a:pt x="3475672" y="944397"/>
                    </a:lnTo>
                    <a:lnTo>
                      <a:pt x="3349193" y="817118"/>
                    </a:lnTo>
                    <a:lnTo>
                      <a:pt x="3295040" y="763638"/>
                    </a:lnTo>
                    <a:lnTo>
                      <a:pt x="3266503" y="735952"/>
                    </a:lnTo>
                    <a:lnTo>
                      <a:pt x="3236988" y="707732"/>
                    </a:lnTo>
                    <a:lnTo>
                      <a:pt x="3206508" y="679056"/>
                    </a:lnTo>
                    <a:lnTo>
                      <a:pt x="3175076" y="650011"/>
                    </a:lnTo>
                    <a:lnTo>
                      <a:pt x="3142678" y="620687"/>
                    </a:lnTo>
                    <a:lnTo>
                      <a:pt x="3109328" y="591134"/>
                    </a:lnTo>
                    <a:lnTo>
                      <a:pt x="3075038" y="561467"/>
                    </a:lnTo>
                    <a:lnTo>
                      <a:pt x="3039795" y="531736"/>
                    </a:lnTo>
                    <a:lnTo>
                      <a:pt x="3003613" y="502031"/>
                    </a:lnTo>
                    <a:lnTo>
                      <a:pt x="2966504" y="472440"/>
                    </a:lnTo>
                    <a:lnTo>
                      <a:pt x="2928455" y="443039"/>
                    </a:lnTo>
                    <a:lnTo>
                      <a:pt x="2889478" y="413893"/>
                    </a:lnTo>
                    <a:lnTo>
                      <a:pt x="2849575" y="385102"/>
                    </a:lnTo>
                    <a:lnTo>
                      <a:pt x="2808757" y="356730"/>
                    </a:lnTo>
                    <a:lnTo>
                      <a:pt x="2767025" y="328866"/>
                    </a:lnTo>
                    <a:lnTo>
                      <a:pt x="2724378" y="301586"/>
                    </a:lnTo>
                    <a:lnTo>
                      <a:pt x="2680830" y="274967"/>
                    </a:lnTo>
                    <a:lnTo>
                      <a:pt x="2636380" y="249097"/>
                    </a:lnTo>
                    <a:lnTo>
                      <a:pt x="2591028" y="224053"/>
                    </a:lnTo>
                    <a:lnTo>
                      <a:pt x="2544788" y="199898"/>
                    </a:lnTo>
                    <a:lnTo>
                      <a:pt x="2497658" y="176733"/>
                    </a:lnTo>
                    <a:lnTo>
                      <a:pt x="2449652" y="154622"/>
                    </a:lnTo>
                    <a:lnTo>
                      <a:pt x="2400757" y="133654"/>
                    </a:lnTo>
                    <a:lnTo>
                      <a:pt x="2350986" y="113919"/>
                    </a:lnTo>
                    <a:lnTo>
                      <a:pt x="2300351" y="95465"/>
                    </a:lnTo>
                    <a:lnTo>
                      <a:pt x="2248839" y="78409"/>
                    </a:lnTo>
                    <a:lnTo>
                      <a:pt x="2196465" y="62801"/>
                    </a:lnTo>
                    <a:lnTo>
                      <a:pt x="2143239" y="48729"/>
                    </a:lnTo>
                    <a:lnTo>
                      <a:pt x="2089150" y="36283"/>
                    </a:lnTo>
                    <a:lnTo>
                      <a:pt x="2034209" y="25527"/>
                    </a:lnTo>
                    <a:lnTo>
                      <a:pt x="1978431" y="16548"/>
                    </a:lnTo>
                    <a:lnTo>
                      <a:pt x="1921814" y="9423"/>
                    </a:lnTo>
                    <a:lnTo>
                      <a:pt x="1864347" y="4241"/>
                    </a:lnTo>
                    <a:lnTo>
                      <a:pt x="1806054" y="1079"/>
                    </a:lnTo>
                    <a:lnTo>
                      <a:pt x="1746935" y="0"/>
                    </a:lnTo>
                    <a:lnTo>
                      <a:pt x="1687817" y="1066"/>
                    </a:lnTo>
                    <a:lnTo>
                      <a:pt x="1629524" y="4241"/>
                    </a:lnTo>
                    <a:lnTo>
                      <a:pt x="1572056" y="9423"/>
                    </a:lnTo>
                    <a:lnTo>
                      <a:pt x="1515427" y="16548"/>
                    </a:lnTo>
                    <a:lnTo>
                      <a:pt x="1459649" y="25527"/>
                    </a:lnTo>
                    <a:lnTo>
                      <a:pt x="1404721" y="36271"/>
                    </a:lnTo>
                    <a:lnTo>
                      <a:pt x="1350632" y="48729"/>
                    </a:lnTo>
                    <a:lnTo>
                      <a:pt x="1297393" y="62801"/>
                    </a:lnTo>
                    <a:lnTo>
                      <a:pt x="1245031" y="78409"/>
                    </a:lnTo>
                    <a:lnTo>
                      <a:pt x="1193520" y="95478"/>
                    </a:lnTo>
                    <a:lnTo>
                      <a:pt x="1142873" y="113919"/>
                    </a:lnTo>
                    <a:lnTo>
                      <a:pt x="1093101" y="133667"/>
                    </a:lnTo>
                    <a:lnTo>
                      <a:pt x="1044206" y="154635"/>
                    </a:lnTo>
                    <a:lnTo>
                      <a:pt x="996200" y="176745"/>
                    </a:lnTo>
                    <a:lnTo>
                      <a:pt x="949071" y="199923"/>
                    </a:lnTo>
                    <a:lnTo>
                      <a:pt x="902830" y="224066"/>
                    </a:lnTo>
                    <a:lnTo>
                      <a:pt x="857478" y="249123"/>
                    </a:lnTo>
                    <a:lnTo>
                      <a:pt x="813028" y="275005"/>
                    </a:lnTo>
                    <a:lnTo>
                      <a:pt x="769480" y="301625"/>
                    </a:lnTo>
                    <a:lnTo>
                      <a:pt x="726833" y="328904"/>
                    </a:lnTo>
                    <a:lnTo>
                      <a:pt x="685101" y="356768"/>
                    </a:lnTo>
                    <a:lnTo>
                      <a:pt x="644283" y="385140"/>
                    </a:lnTo>
                    <a:lnTo>
                      <a:pt x="604393" y="413943"/>
                    </a:lnTo>
                    <a:lnTo>
                      <a:pt x="565416" y="443090"/>
                    </a:lnTo>
                    <a:lnTo>
                      <a:pt x="527367" y="472490"/>
                    </a:lnTo>
                    <a:lnTo>
                      <a:pt x="490245" y="502094"/>
                    </a:lnTo>
                    <a:lnTo>
                      <a:pt x="454063" y="531799"/>
                    </a:lnTo>
                    <a:lnTo>
                      <a:pt x="418820" y="561530"/>
                    </a:lnTo>
                    <a:lnTo>
                      <a:pt x="384530" y="591210"/>
                    </a:lnTo>
                    <a:lnTo>
                      <a:pt x="351180" y="620750"/>
                    </a:lnTo>
                    <a:lnTo>
                      <a:pt x="318782" y="650087"/>
                    </a:lnTo>
                    <a:lnTo>
                      <a:pt x="287350" y="679132"/>
                    </a:lnTo>
                    <a:lnTo>
                      <a:pt x="256882" y="707809"/>
                    </a:lnTo>
                    <a:lnTo>
                      <a:pt x="227368" y="736028"/>
                    </a:lnTo>
                    <a:lnTo>
                      <a:pt x="171259" y="790816"/>
                    </a:lnTo>
                    <a:lnTo>
                      <a:pt x="18338" y="944384"/>
                    </a:lnTo>
                    <a:lnTo>
                      <a:pt x="4572" y="965085"/>
                    </a:lnTo>
                    <a:lnTo>
                      <a:pt x="0" y="988606"/>
                    </a:lnTo>
                    <a:lnTo>
                      <a:pt x="4584" y="1012126"/>
                    </a:lnTo>
                    <a:lnTo>
                      <a:pt x="18313" y="1032814"/>
                    </a:lnTo>
                    <a:lnTo>
                      <a:pt x="144856" y="1160132"/>
                    </a:lnTo>
                    <a:lnTo>
                      <a:pt x="199009" y="1213612"/>
                    </a:lnTo>
                    <a:lnTo>
                      <a:pt x="227545" y="1241298"/>
                    </a:lnTo>
                    <a:lnTo>
                      <a:pt x="257048" y="1269517"/>
                    </a:lnTo>
                    <a:lnTo>
                      <a:pt x="287528" y="1298181"/>
                    </a:lnTo>
                    <a:lnTo>
                      <a:pt x="318960" y="1327213"/>
                    </a:lnTo>
                    <a:lnTo>
                      <a:pt x="351345" y="1356550"/>
                    </a:lnTo>
                    <a:lnTo>
                      <a:pt x="384695" y="1386090"/>
                    </a:lnTo>
                    <a:lnTo>
                      <a:pt x="418985" y="1415757"/>
                    </a:lnTo>
                    <a:lnTo>
                      <a:pt x="454228" y="1445475"/>
                    </a:lnTo>
                    <a:lnTo>
                      <a:pt x="490397" y="1475181"/>
                    </a:lnTo>
                    <a:lnTo>
                      <a:pt x="527519" y="1504772"/>
                    </a:lnTo>
                    <a:lnTo>
                      <a:pt x="565569" y="1534172"/>
                    </a:lnTo>
                    <a:lnTo>
                      <a:pt x="604532" y="1563306"/>
                    </a:lnTo>
                    <a:lnTo>
                      <a:pt x="644436" y="1592097"/>
                    </a:lnTo>
                    <a:lnTo>
                      <a:pt x="685241" y="1620456"/>
                    </a:lnTo>
                    <a:lnTo>
                      <a:pt x="726973" y="1648320"/>
                    </a:lnTo>
                    <a:lnTo>
                      <a:pt x="769607" y="1675599"/>
                    </a:lnTo>
                    <a:lnTo>
                      <a:pt x="813155" y="1702219"/>
                    </a:lnTo>
                    <a:lnTo>
                      <a:pt x="857605" y="1728089"/>
                    </a:lnTo>
                    <a:lnTo>
                      <a:pt x="902944" y="1753133"/>
                    </a:lnTo>
                    <a:lnTo>
                      <a:pt x="949185" y="1777276"/>
                    </a:lnTo>
                    <a:lnTo>
                      <a:pt x="996302" y="1800440"/>
                    </a:lnTo>
                    <a:lnTo>
                      <a:pt x="1044308" y="1822551"/>
                    </a:lnTo>
                    <a:lnTo>
                      <a:pt x="1093203" y="1843506"/>
                    </a:lnTo>
                    <a:lnTo>
                      <a:pt x="1142961" y="1863255"/>
                    </a:lnTo>
                    <a:lnTo>
                      <a:pt x="1193596" y="1881695"/>
                    </a:lnTo>
                    <a:lnTo>
                      <a:pt x="1245108" y="1898764"/>
                    </a:lnTo>
                    <a:lnTo>
                      <a:pt x="1297470" y="1914359"/>
                    </a:lnTo>
                    <a:lnTo>
                      <a:pt x="1350695" y="1928431"/>
                    </a:lnTo>
                    <a:lnTo>
                      <a:pt x="1404772" y="1940877"/>
                    </a:lnTo>
                    <a:lnTo>
                      <a:pt x="1459699" y="1951634"/>
                    </a:lnTo>
                    <a:lnTo>
                      <a:pt x="1515465" y="1960613"/>
                    </a:lnTo>
                    <a:lnTo>
                      <a:pt x="1572082" y="1967725"/>
                    </a:lnTo>
                    <a:lnTo>
                      <a:pt x="1629537" y="1972906"/>
                    </a:lnTo>
                    <a:lnTo>
                      <a:pt x="1687817" y="1976081"/>
                    </a:lnTo>
                    <a:lnTo>
                      <a:pt x="1746935" y="1977148"/>
                    </a:lnTo>
                    <a:lnTo>
                      <a:pt x="1795653" y="1976412"/>
                    </a:lnTo>
                    <a:lnTo>
                      <a:pt x="1844382" y="1974189"/>
                    </a:lnTo>
                    <a:lnTo>
                      <a:pt x="1893100" y="1970493"/>
                    </a:lnTo>
                    <a:lnTo>
                      <a:pt x="1941791" y="1965325"/>
                    </a:lnTo>
                    <a:lnTo>
                      <a:pt x="1990471" y="1958682"/>
                    </a:lnTo>
                    <a:lnTo>
                      <a:pt x="2039099" y="1950580"/>
                    </a:lnTo>
                    <a:lnTo>
                      <a:pt x="2087689" y="1941004"/>
                    </a:lnTo>
                    <a:lnTo>
                      <a:pt x="2136216" y="1929955"/>
                    </a:lnTo>
                    <a:lnTo>
                      <a:pt x="2184679" y="1917458"/>
                    </a:lnTo>
                    <a:lnTo>
                      <a:pt x="2233053" y="1903501"/>
                    </a:lnTo>
                    <a:lnTo>
                      <a:pt x="2281326" y="1888083"/>
                    </a:lnTo>
                    <a:lnTo>
                      <a:pt x="2329510" y="1871218"/>
                    </a:lnTo>
                    <a:lnTo>
                      <a:pt x="2377579" y="1852891"/>
                    </a:lnTo>
                    <a:lnTo>
                      <a:pt x="2425535" y="1833130"/>
                    </a:lnTo>
                    <a:lnTo>
                      <a:pt x="2473337" y="1811909"/>
                    </a:lnTo>
                    <a:lnTo>
                      <a:pt x="2521013" y="1789252"/>
                    </a:lnTo>
                    <a:lnTo>
                      <a:pt x="2552611" y="1753336"/>
                    </a:lnTo>
                    <a:lnTo>
                      <a:pt x="2555875" y="1729600"/>
                    </a:lnTo>
                    <a:lnTo>
                      <a:pt x="2549563" y="1705584"/>
                    </a:lnTo>
                    <a:lnTo>
                      <a:pt x="2513634" y="1673974"/>
                    </a:lnTo>
                    <a:lnTo>
                      <a:pt x="2465895" y="1677035"/>
                    </a:lnTo>
                    <a:lnTo>
                      <a:pt x="2418511" y="1699514"/>
                    </a:lnTo>
                    <a:lnTo>
                      <a:pt x="2371013" y="1720456"/>
                    </a:lnTo>
                    <a:lnTo>
                      <a:pt x="2323388" y="1739861"/>
                    </a:lnTo>
                    <a:lnTo>
                      <a:pt x="2275649" y="1757730"/>
                    </a:lnTo>
                    <a:lnTo>
                      <a:pt x="2227821" y="1774063"/>
                    </a:lnTo>
                    <a:lnTo>
                      <a:pt x="2179917" y="1788858"/>
                    </a:lnTo>
                    <a:lnTo>
                      <a:pt x="2131936" y="1802104"/>
                    </a:lnTo>
                    <a:lnTo>
                      <a:pt x="2083892" y="1813801"/>
                    </a:lnTo>
                    <a:lnTo>
                      <a:pt x="2035797" y="1823948"/>
                    </a:lnTo>
                    <a:lnTo>
                      <a:pt x="1987677" y="1832546"/>
                    </a:lnTo>
                    <a:lnTo>
                      <a:pt x="1939531" y="1839582"/>
                    </a:lnTo>
                    <a:lnTo>
                      <a:pt x="1891372" y="1845068"/>
                    </a:lnTo>
                    <a:lnTo>
                      <a:pt x="1843201" y="1848980"/>
                    </a:lnTo>
                    <a:lnTo>
                      <a:pt x="1795056" y="1851342"/>
                    </a:lnTo>
                    <a:lnTo>
                      <a:pt x="1746935" y="1852117"/>
                    </a:lnTo>
                    <a:lnTo>
                      <a:pt x="1698980" y="1851342"/>
                    </a:lnTo>
                    <a:lnTo>
                      <a:pt x="1651000" y="1848993"/>
                    </a:lnTo>
                    <a:lnTo>
                      <a:pt x="1603019" y="1845081"/>
                    </a:lnTo>
                    <a:lnTo>
                      <a:pt x="1555038" y="1839620"/>
                    </a:lnTo>
                    <a:lnTo>
                      <a:pt x="1507058" y="1832584"/>
                    </a:lnTo>
                    <a:lnTo>
                      <a:pt x="1459090" y="1824012"/>
                    </a:lnTo>
                    <a:lnTo>
                      <a:pt x="1411135" y="1813877"/>
                    </a:lnTo>
                    <a:lnTo>
                      <a:pt x="1363205" y="1802180"/>
                    </a:lnTo>
                    <a:lnTo>
                      <a:pt x="1315300" y="1788947"/>
                    </a:lnTo>
                    <a:lnTo>
                      <a:pt x="1267434" y="1774177"/>
                    </a:lnTo>
                    <a:lnTo>
                      <a:pt x="1219606" y="1757845"/>
                    </a:lnTo>
                    <a:lnTo>
                      <a:pt x="1171829" y="1739976"/>
                    </a:lnTo>
                    <a:lnTo>
                      <a:pt x="1124115" y="1720570"/>
                    </a:lnTo>
                    <a:lnTo>
                      <a:pt x="1076464" y="1699628"/>
                    </a:lnTo>
                    <a:lnTo>
                      <a:pt x="1028877" y="1677136"/>
                    </a:lnTo>
                    <a:lnTo>
                      <a:pt x="981379" y="1653120"/>
                    </a:lnTo>
                    <a:lnTo>
                      <a:pt x="933945" y="1627581"/>
                    </a:lnTo>
                    <a:lnTo>
                      <a:pt x="886612" y="1600504"/>
                    </a:lnTo>
                    <a:lnTo>
                      <a:pt x="839381" y="1571904"/>
                    </a:lnTo>
                    <a:lnTo>
                      <a:pt x="792251" y="1541767"/>
                    </a:lnTo>
                    <a:lnTo>
                      <a:pt x="745515" y="1510360"/>
                    </a:lnTo>
                    <a:lnTo>
                      <a:pt x="699973" y="1478292"/>
                    </a:lnTo>
                    <a:lnTo>
                      <a:pt x="655637" y="1445704"/>
                    </a:lnTo>
                    <a:lnTo>
                      <a:pt x="612495" y="1412684"/>
                    </a:lnTo>
                    <a:lnTo>
                      <a:pt x="570547" y="1379372"/>
                    </a:lnTo>
                    <a:lnTo>
                      <a:pt x="529780" y="1345882"/>
                    </a:lnTo>
                    <a:lnTo>
                      <a:pt x="490220" y="1312316"/>
                    </a:lnTo>
                    <a:lnTo>
                      <a:pt x="451853" y="1278788"/>
                    </a:lnTo>
                    <a:lnTo>
                      <a:pt x="414667" y="1245412"/>
                    </a:lnTo>
                    <a:lnTo>
                      <a:pt x="378663" y="1212316"/>
                    </a:lnTo>
                    <a:lnTo>
                      <a:pt x="343865" y="1179614"/>
                    </a:lnTo>
                    <a:lnTo>
                      <a:pt x="310235" y="1147406"/>
                    </a:lnTo>
                    <a:lnTo>
                      <a:pt x="277799" y="1115809"/>
                    </a:lnTo>
                    <a:lnTo>
                      <a:pt x="216471" y="1054950"/>
                    </a:lnTo>
                    <a:lnTo>
                      <a:pt x="150596" y="988593"/>
                    </a:lnTo>
                    <a:lnTo>
                      <a:pt x="216306" y="922401"/>
                    </a:lnTo>
                    <a:lnTo>
                      <a:pt x="277634" y="861517"/>
                    </a:lnTo>
                    <a:lnTo>
                      <a:pt x="310070" y="829932"/>
                    </a:lnTo>
                    <a:lnTo>
                      <a:pt x="343687" y="797712"/>
                    </a:lnTo>
                    <a:lnTo>
                      <a:pt x="378498" y="764997"/>
                    </a:lnTo>
                    <a:lnTo>
                      <a:pt x="414489" y="731901"/>
                    </a:lnTo>
                    <a:lnTo>
                      <a:pt x="451675" y="698525"/>
                    </a:lnTo>
                    <a:lnTo>
                      <a:pt x="490054" y="664984"/>
                    </a:lnTo>
                    <a:lnTo>
                      <a:pt x="529615" y="631405"/>
                    </a:lnTo>
                    <a:lnTo>
                      <a:pt x="570382" y="597903"/>
                    </a:lnTo>
                    <a:lnTo>
                      <a:pt x="612330" y="564578"/>
                    </a:lnTo>
                    <a:lnTo>
                      <a:pt x="655472" y="531571"/>
                    </a:lnTo>
                    <a:lnTo>
                      <a:pt x="699820" y="498957"/>
                    </a:lnTo>
                    <a:lnTo>
                      <a:pt x="745363" y="466890"/>
                    </a:lnTo>
                    <a:lnTo>
                      <a:pt x="792099" y="435470"/>
                    </a:lnTo>
                    <a:lnTo>
                      <a:pt x="839241" y="405333"/>
                    </a:lnTo>
                    <a:lnTo>
                      <a:pt x="886485" y="376720"/>
                    </a:lnTo>
                    <a:lnTo>
                      <a:pt x="933818" y="349631"/>
                    </a:lnTo>
                    <a:lnTo>
                      <a:pt x="981252" y="324078"/>
                    </a:lnTo>
                    <a:lnTo>
                      <a:pt x="1028763" y="300050"/>
                    </a:lnTo>
                    <a:lnTo>
                      <a:pt x="1076350" y="277571"/>
                    </a:lnTo>
                    <a:lnTo>
                      <a:pt x="1124013" y="256616"/>
                    </a:lnTo>
                    <a:lnTo>
                      <a:pt x="1171740" y="237197"/>
                    </a:lnTo>
                    <a:lnTo>
                      <a:pt x="1219517" y="219329"/>
                    </a:lnTo>
                    <a:lnTo>
                      <a:pt x="1267345" y="202996"/>
                    </a:lnTo>
                    <a:lnTo>
                      <a:pt x="1315224" y="188214"/>
                    </a:lnTo>
                    <a:lnTo>
                      <a:pt x="1363129" y="174980"/>
                    </a:lnTo>
                    <a:lnTo>
                      <a:pt x="1411071" y="163283"/>
                    </a:lnTo>
                    <a:lnTo>
                      <a:pt x="1459039" y="153149"/>
                    </a:lnTo>
                    <a:lnTo>
                      <a:pt x="1507020" y="144564"/>
                    </a:lnTo>
                    <a:lnTo>
                      <a:pt x="1555013" y="137541"/>
                    </a:lnTo>
                    <a:lnTo>
                      <a:pt x="1603006" y="132067"/>
                    </a:lnTo>
                    <a:lnTo>
                      <a:pt x="1650987" y="128155"/>
                    </a:lnTo>
                    <a:lnTo>
                      <a:pt x="1698967" y="125806"/>
                    </a:lnTo>
                    <a:lnTo>
                      <a:pt x="1746935" y="125031"/>
                    </a:lnTo>
                    <a:lnTo>
                      <a:pt x="1794903" y="125806"/>
                    </a:lnTo>
                    <a:lnTo>
                      <a:pt x="1842884" y="128143"/>
                    </a:lnTo>
                    <a:lnTo>
                      <a:pt x="1890864" y="132054"/>
                    </a:lnTo>
                    <a:lnTo>
                      <a:pt x="1938858" y="137528"/>
                    </a:lnTo>
                    <a:lnTo>
                      <a:pt x="1986851" y="144551"/>
                    </a:lnTo>
                    <a:lnTo>
                      <a:pt x="2034832" y="153136"/>
                    </a:lnTo>
                    <a:lnTo>
                      <a:pt x="2082787" y="163271"/>
                    </a:lnTo>
                    <a:lnTo>
                      <a:pt x="2130729" y="174955"/>
                    </a:lnTo>
                    <a:lnTo>
                      <a:pt x="2178634" y="188201"/>
                    </a:lnTo>
                    <a:lnTo>
                      <a:pt x="2226513" y="202984"/>
                    </a:lnTo>
                    <a:lnTo>
                      <a:pt x="2274341" y="219303"/>
                    </a:lnTo>
                    <a:lnTo>
                      <a:pt x="2322118" y="237172"/>
                    </a:lnTo>
                    <a:lnTo>
                      <a:pt x="2369845" y="256590"/>
                    </a:lnTo>
                    <a:lnTo>
                      <a:pt x="2417495" y="277533"/>
                    </a:lnTo>
                    <a:lnTo>
                      <a:pt x="2465095" y="300024"/>
                    </a:lnTo>
                    <a:lnTo>
                      <a:pt x="2512606" y="324040"/>
                    </a:lnTo>
                    <a:lnTo>
                      <a:pt x="2560028" y="349592"/>
                    </a:lnTo>
                    <a:lnTo>
                      <a:pt x="2607373" y="376669"/>
                    </a:lnTo>
                    <a:lnTo>
                      <a:pt x="2654617" y="405269"/>
                    </a:lnTo>
                    <a:lnTo>
                      <a:pt x="2701747" y="435406"/>
                    </a:lnTo>
                    <a:lnTo>
                      <a:pt x="2748483" y="466826"/>
                    </a:lnTo>
                    <a:lnTo>
                      <a:pt x="2794025" y="498894"/>
                    </a:lnTo>
                    <a:lnTo>
                      <a:pt x="2838373" y="531495"/>
                    </a:lnTo>
                    <a:lnTo>
                      <a:pt x="2881515" y="564515"/>
                    </a:lnTo>
                    <a:lnTo>
                      <a:pt x="2923476" y="597827"/>
                    </a:lnTo>
                    <a:lnTo>
                      <a:pt x="2964230" y="631329"/>
                    </a:lnTo>
                    <a:lnTo>
                      <a:pt x="3003804" y="664908"/>
                    </a:lnTo>
                    <a:lnTo>
                      <a:pt x="3042183" y="698436"/>
                    </a:lnTo>
                    <a:lnTo>
                      <a:pt x="3079369" y="731812"/>
                    </a:lnTo>
                    <a:lnTo>
                      <a:pt x="3115360" y="764908"/>
                    </a:lnTo>
                    <a:lnTo>
                      <a:pt x="3150184" y="797623"/>
                    </a:lnTo>
                    <a:lnTo>
                      <a:pt x="3183801" y="829830"/>
                    </a:lnTo>
                    <a:lnTo>
                      <a:pt x="3216237" y="861428"/>
                    </a:lnTo>
                    <a:lnTo>
                      <a:pt x="3277565" y="922299"/>
                    </a:lnTo>
                    <a:lnTo>
                      <a:pt x="3387267" y="1032802"/>
                    </a:lnTo>
                    <a:lnTo>
                      <a:pt x="3407956" y="1046543"/>
                    </a:lnTo>
                    <a:lnTo>
                      <a:pt x="3431476" y="1051115"/>
                    </a:lnTo>
                    <a:lnTo>
                      <a:pt x="3454997" y="1046543"/>
                    </a:lnTo>
                    <a:lnTo>
                      <a:pt x="3475672" y="1032802"/>
                    </a:lnTo>
                    <a:lnTo>
                      <a:pt x="3489414" y="1012126"/>
                    </a:lnTo>
                    <a:lnTo>
                      <a:pt x="3493986" y="988593"/>
                    </a:lnTo>
                    <a:close/>
                  </a:path>
                </a:pathLst>
              </a:custGeom>
              <a:solidFill>
                <a:srgbClr val="4C98CA"/>
              </a:solidFill>
            </p:spPr>
            <p:txBody>
              <a:bodyPr wrap="square" lIns="0" tIns="0" rIns="0" bIns="0" rtlCol="0"/>
              <a:lstStyle/>
              <a:p>
                <a:endParaRPr/>
              </a:p>
            </p:txBody>
          </p:sp>
          <p:sp>
            <p:nvSpPr>
              <p:cNvPr id="18" name="object 18"/>
              <p:cNvSpPr/>
              <p:nvPr/>
            </p:nvSpPr>
            <p:spPr>
              <a:xfrm>
                <a:off x="8946261" y="2261958"/>
                <a:ext cx="2441575" cy="2449195"/>
              </a:xfrm>
              <a:custGeom>
                <a:avLst/>
                <a:gdLst/>
                <a:ahLst/>
                <a:cxnLst/>
                <a:rect l="l" t="t" r="r" b="b"/>
                <a:pathLst>
                  <a:path w="2441575" h="2449195">
                    <a:moveTo>
                      <a:pt x="331063" y="2172563"/>
                    </a:moveTo>
                    <a:lnTo>
                      <a:pt x="326491" y="2149043"/>
                    </a:lnTo>
                    <a:lnTo>
                      <a:pt x="312762" y="2128367"/>
                    </a:lnTo>
                    <a:lnTo>
                      <a:pt x="292074" y="2114639"/>
                    </a:lnTo>
                    <a:lnTo>
                      <a:pt x="268554" y="2110054"/>
                    </a:lnTo>
                    <a:lnTo>
                      <a:pt x="245033" y="2114639"/>
                    </a:lnTo>
                    <a:lnTo>
                      <a:pt x="224345" y="2128367"/>
                    </a:lnTo>
                    <a:lnTo>
                      <a:pt x="18313" y="2334399"/>
                    </a:lnTo>
                    <a:lnTo>
                      <a:pt x="4584" y="2355075"/>
                    </a:lnTo>
                    <a:lnTo>
                      <a:pt x="0" y="2378595"/>
                    </a:lnTo>
                    <a:lnTo>
                      <a:pt x="4584" y="2402128"/>
                    </a:lnTo>
                    <a:lnTo>
                      <a:pt x="18313" y="2422804"/>
                    </a:lnTo>
                    <a:lnTo>
                      <a:pt x="38989" y="2436533"/>
                    </a:lnTo>
                    <a:lnTo>
                      <a:pt x="62522" y="2441105"/>
                    </a:lnTo>
                    <a:lnTo>
                      <a:pt x="86042" y="2436533"/>
                    </a:lnTo>
                    <a:lnTo>
                      <a:pt x="106718" y="2422804"/>
                    </a:lnTo>
                    <a:lnTo>
                      <a:pt x="312750" y="2216772"/>
                    </a:lnTo>
                    <a:lnTo>
                      <a:pt x="326491" y="2196096"/>
                    </a:lnTo>
                    <a:lnTo>
                      <a:pt x="331063" y="2172563"/>
                    </a:lnTo>
                    <a:close/>
                  </a:path>
                  <a:path w="2441575" h="2449195">
                    <a:moveTo>
                      <a:pt x="331063" y="276275"/>
                    </a:moveTo>
                    <a:lnTo>
                      <a:pt x="312750" y="232067"/>
                    </a:lnTo>
                    <a:lnTo>
                      <a:pt x="106718" y="26047"/>
                    </a:lnTo>
                    <a:lnTo>
                      <a:pt x="62522" y="7734"/>
                    </a:lnTo>
                    <a:lnTo>
                      <a:pt x="38989" y="12319"/>
                    </a:lnTo>
                    <a:lnTo>
                      <a:pt x="18313" y="26047"/>
                    </a:lnTo>
                    <a:lnTo>
                      <a:pt x="4584" y="46736"/>
                    </a:lnTo>
                    <a:lnTo>
                      <a:pt x="0" y="70256"/>
                    </a:lnTo>
                    <a:lnTo>
                      <a:pt x="4584" y="93776"/>
                    </a:lnTo>
                    <a:lnTo>
                      <a:pt x="18313" y="114452"/>
                    </a:lnTo>
                    <a:lnTo>
                      <a:pt x="224345" y="320484"/>
                    </a:lnTo>
                    <a:lnTo>
                      <a:pt x="245033" y="334225"/>
                    </a:lnTo>
                    <a:lnTo>
                      <a:pt x="268554" y="338797"/>
                    </a:lnTo>
                    <a:lnTo>
                      <a:pt x="292074" y="334225"/>
                    </a:lnTo>
                    <a:lnTo>
                      <a:pt x="312762" y="320484"/>
                    </a:lnTo>
                    <a:lnTo>
                      <a:pt x="326491" y="299808"/>
                    </a:lnTo>
                    <a:lnTo>
                      <a:pt x="331063" y="276275"/>
                    </a:lnTo>
                    <a:close/>
                  </a:path>
                  <a:path w="2441575" h="2449195">
                    <a:moveTo>
                      <a:pt x="2441041" y="2386330"/>
                    </a:moveTo>
                    <a:lnTo>
                      <a:pt x="2422728" y="2342134"/>
                    </a:lnTo>
                    <a:lnTo>
                      <a:pt x="2216683" y="2136102"/>
                    </a:lnTo>
                    <a:lnTo>
                      <a:pt x="2172487" y="2117788"/>
                    </a:lnTo>
                    <a:lnTo>
                      <a:pt x="2148967" y="2122373"/>
                    </a:lnTo>
                    <a:lnTo>
                      <a:pt x="2128278" y="2136102"/>
                    </a:lnTo>
                    <a:lnTo>
                      <a:pt x="2114550" y="2156777"/>
                    </a:lnTo>
                    <a:lnTo>
                      <a:pt x="2109978" y="2180298"/>
                    </a:lnTo>
                    <a:lnTo>
                      <a:pt x="2114550" y="2203831"/>
                    </a:lnTo>
                    <a:lnTo>
                      <a:pt x="2128278" y="2224506"/>
                    </a:lnTo>
                    <a:lnTo>
                      <a:pt x="2334323" y="2430538"/>
                    </a:lnTo>
                    <a:lnTo>
                      <a:pt x="2355011" y="2444280"/>
                    </a:lnTo>
                    <a:lnTo>
                      <a:pt x="2378532" y="2448852"/>
                    </a:lnTo>
                    <a:lnTo>
                      <a:pt x="2402052" y="2444280"/>
                    </a:lnTo>
                    <a:lnTo>
                      <a:pt x="2422728" y="2430538"/>
                    </a:lnTo>
                    <a:lnTo>
                      <a:pt x="2436457" y="2409863"/>
                    </a:lnTo>
                    <a:lnTo>
                      <a:pt x="2441041" y="2386330"/>
                    </a:lnTo>
                    <a:close/>
                  </a:path>
                  <a:path w="2441575" h="2449195">
                    <a:moveTo>
                      <a:pt x="2441041" y="62522"/>
                    </a:moveTo>
                    <a:lnTo>
                      <a:pt x="2436457" y="39001"/>
                    </a:lnTo>
                    <a:lnTo>
                      <a:pt x="2422728" y="18313"/>
                    </a:lnTo>
                    <a:lnTo>
                      <a:pt x="2402052" y="4584"/>
                    </a:lnTo>
                    <a:lnTo>
                      <a:pt x="2378519" y="0"/>
                    </a:lnTo>
                    <a:lnTo>
                      <a:pt x="2354999" y="4584"/>
                    </a:lnTo>
                    <a:lnTo>
                      <a:pt x="2334323" y="18313"/>
                    </a:lnTo>
                    <a:lnTo>
                      <a:pt x="2128278" y="224345"/>
                    </a:lnTo>
                    <a:lnTo>
                      <a:pt x="2114550" y="245021"/>
                    </a:lnTo>
                    <a:lnTo>
                      <a:pt x="2109965" y="268541"/>
                    </a:lnTo>
                    <a:lnTo>
                      <a:pt x="2114550" y="292074"/>
                    </a:lnTo>
                    <a:lnTo>
                      <a:pt x="2128278" y="312750"/>
                    </a:lnTo>
                    <a:lnTo>
                      <a:pt x="2148967" y="326491"/>
                    </a:lnTo>
                    <a:lnTo>
                      <a:pt x="2172487" y="331063"/>
                    </a:lnTo>
                    <a:lnTo>
                      <a:pt x="2196020" y="326491"/>
                    </a:lnTo>
                    <a:lnTo>
                      <a:pt x="2216696" y="312762"/>
                    </a:lnTo>
                    <a:lnTo>
                      <a:pt x="2422728" y="106718"/>
                    </a:lnTo>
                    <a:lnTo>
                      <a:pt x="2436457" y="86042"/>
                    </a:lnTo>
                    <a:lnTo>
                      <a:pt x="2441041" y="62522"/>
                    </a:lnTo>
                    <a:close/>
                  </a:path>
                </a:pathLst>
              </a:custGeom>
              <a:solidFill>
                <a:srgbClr val="D2DBDD"/>
              </a:solidFill>
            </p:spPr>
            <p:txBody>
              <a:bodyPr wrap="square" lIns="0" tIns="0" rIns="0" bIns="0" rtlCol="0"/>
              <a:lstStyle/>
              <a:p>
                <a:endParaRPr/>
              </a:p>
            </p:txBody>
          </p:sp>
        </p:grpSp>
        <p:sp>
          <p:nvSpPr>
            <p:cNvPr id="19" name="object 19"/>
            <p:cNvSpPr/>
            <p:nvPr/>
          </p:nvSpPr>
          <p:spPr>
            <a:xfrm>
              <a:off x="10112661" y="4627006"/>
              <a:ext cx="125095" cy="416559"/>
            </a:xfrm>
            <a:custGeom>
              <a:avLst/>
              <a:gdLst/>
              <a:ahLst/>
              <a:cxnLst/>
              <a:rect l="l" t="t" r="r" b="b"/>
              <a:pathLst>
                <a:path w="125095" h="416560">
                  <a:moveTo>
                    <a:pt x="62509" y="0"/>
                  </a:moveTo>
                  <a:lnTo>
                    <a:pt x="38179" y="4913"/>
                  </a:lnTo>
                  <a:lnTo>
                    <a:pt x="18310" y="18311"/>
                  </a:lnTo>
                  <a:lnTo>
                    <a:pt x="4912" y="38185"/>
                  </a:lnTo>
                  <a:lnTo>
                    <a:pt x="0" y="62522"/>
                  </a:lnTo>
                  <a:lnTo>
                    <a:pt x="0" y="353872"/>
                  </a:lnTo>
                  <a:lnTo>
                    <a:pt x="4912" y="378202"/>
                  </a:lnTo>
                  <a:lnTo>
                    <a:pt x="18310" y="398071"/>
                  </a:lnTo>
                  <a:lnTo>
                    <a:pt x="38179" y="411469"/>
                  </a:lnTo>
                  <a:lnTo>
                    <a:pt x="62509" y="416382"/>
                  </a:lnTo>
                  <a:lnTo>
                    <a:pt x="86846" y="411469"/>
                  </a:lnTo>
                  <a:lnTo>
                    <a:pt x="106719" y="398071"/>
                  </a:lnTo>
                  <a:lnTo>
                    <a:pt x="120118" y="378202"/>
                  </a:lnTo>
                  <a:lnTo>
                    <a:pt x="125031" y="353872"/>
                  </a:lnTo>
                  <a:lnTo>
                    <a:pt x="125031" y="62522"/>
                  </a:lnTo>
                  <a:lnTo>
                    <a:pt x="120118" y="38185"/>
                  </a:lnTo>
                  <a:lnTo>
                    <a:pt x="106719" y="18311"/>
                  </a:lnTo>
                  <a:lnTo>
                    <a:pt x="86846" y="4913"/>
                  </a:lnTo>
                  <a:lnTo>
                    <a:pt x="62509" y="0"/>
                  </a:lnTo>
                  <a:close/>
                </a:path>
              </a:pathLst>
            </a:custGeom>
            <a:solidFill>
              <a:srgbClr val="ACC3C8"/>
            </a:solidFill>
          </p:spPr>
          <p:txBody>
            <a:bodyPr wrap="square" lIns="0" tIns="0" rIns="0" bIns="0" rtlCol="0"/>
            <a:lstStyle/>
            <a:p>
              <a:endParaRPr/>
            </a:p>
          </p:txBody>
        </p:sp>
        <p:sp>
          <p:nvSpPr>
            <p:cNvPr id="20" name="object 20"/>
            <p:cNvSpPr/>
            <p:nvPr/>
          </p:nvSpPr>
          <p:spPr>
            <a:xfrm>
              <a:off x="10112661" y="1929372"/>
              <a:ext cx="125095" cy="416559"/>
            </a:xfrm>
            <a:custGeom>
              <a:avLst/>
              <a:gdLst/>
              <a:ahLst/>
              <a:cxnLst/>
              <a:rect l="l" t="t" r="r" b="b"/>
              <a:pathLst>
                <a:path w="125095" h="416560">
                  <a:moveTo>
                    <a:pt x="62509" y="0"/>
                  </a:moveTo>
                  <a:lnTo>
                    <a:pt x="38179" y="4911"/>
                  </a:lnTo>
                  <a:lnTo>
                    <a:pt x="18310" y="18305"/>
                  </a:lnTo>
                  <a:lnTo>
                    <a:pt x="4912" y="38174"/>
                  </a:lnTo>
                  <a:lnTo>
                    <a:pt x="0" y="62509"/>
                  </a:lnTo>
                  <a:lnTo>
                    <a:pt x="0" y="353872"/>
                  </a:lnTo>
                  <a:lnTo>
                    <a:pt x="4912" y="378202"/>
                  </a:lnTo>
                  <a:lnTo>
                    <a:pt x="18310" y="398071"/>
                  </a:lnTo>
                  <a:lnTo>
                    <a:pt x="38179" y="411469"/>
                  </a:lnTo>
                  <a:lnTo>
                    <a:pt x="62509" y="416382"/>
                  </a:lnTo>
                  <a:lnTo>
                    <a:pt x="86846" y="411469"/>
                  </a:lnTo>
                  <a:lnTo>
                    <a:pt x="106719" y="398071"/>
                  </a:lnTo>
                  <a:lnTo>
                    <a:pt x="120118" y="378202"/>
                  </a:lnTo>
                  <a:lnTo>
                    <a:pt x="125031" y="353872"/>
                  </a:lnTo>
                  <a:lnTo>
                    <a:pt x="125031" y="62509"/>
                  </a:lnTo>
                  <a:lnTo>
                    <a:pt x="120118" y="38174"/>
                  </a:lnTo>
                  <a:lnTo>
                    <a:pt x="106719" y="18305"/>
                  </a:lnTo>
                  <a:lnTo>
                    <a:pt x="86846" y="4911"/>
                  </a:lnTo>
                  <a:lnTo>
                    <a:pt x="62509" y="0"/>
                  </a:lnTo>
                  <a:close/>
                </a:path>
              </a:pathLst>
            </a:custGeom>
            <a:solidFill>
              <a:srgbClr val="ACC3C8"/>
            </a:solidFill>
          </p:spPr>
          <p:txBody>
            <a:bodyPr wrap="square" lIns="0" tIns="0" rIns="0" bIns="0" rtlCol="0"/>
            <a:lstStyle/>
            <a:p>
              <a:endParaRPr/>
            </a:p>
          </p:txBody>
        </p:sp>
      </p:grpSp>
      <p:sp>
        <p:nvSpPr>
          <p:cNvPr id="26"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7"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8"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9"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7"/>
              </a:rPr>
              <a:t>www.npkcg.com</a:t>
            </a:r>
            <a:endParaRPr sz="2000">
              <a:latin typeface="Archivo Thin"/>
              <a:cs typeface="Archivo Thin"/>
            </a:endParaRPr>
          </a:p>
        </p:txBody>
      </p:sp>
      <p:sp>
        <p:nvSpPr>
          <p:cNvPr id="30"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1" name="object 11"/>
          <p:cNvGrpSpPr/>
          <p:nvPr/>
        </p:nvGrpSpPr>
        <p:grpSpPr>
          <a:xfrm>
            <a:off x="11273538" y="6458522"/>
            <a:ext cx="310515" cy="310515"/>
            <a:chOff x="11273538" y="6458522"/>
            <a:chExt cx="310515" cy="310515"/>
          </a:xfrm>
        </p:grpSpPr>
        <p:sp>
          <p:nvSpPr>
            <p:cNvPr id="32"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3"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4" name="TextBox 33"/>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21</a:t>
            </a:r>
          </a:p>
        </p:txBody>
      </p:sp>
      <p:grpSp>
        <p:nvGrpSpPr>
          <p:cNvPr id="35" name="object 8"/>
          <p:cNvGrpSpPr/>
          <p:nvPr/>
        </p:nvGrpSpPr>
        <p:grpSpPr>
          <a:xfrm>
            <a:off x="8527662" y="-1286"/>
            <a:ext cx="736600" cy="777875"/>
            <a:chOff x="8527662" y="-1286"/>
            <a:chExt cx="736600" cy="777875"/>
          </a:xfrm>
        </p:grpSpPr>
        <p:sp>
          <p:nvSpPr>
            <p:cNvPr id="36"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7"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
        <p:nvSpPr>
          <p:cNvPr id="4" name="TextBox 3">
            <a:extLst>
              <a:ext uri="{FF2B5EF4-FFF2-40B4-BE49-F238E27FC236}">
                <a16:creationId xmlns:a16="http://schemas.microsoft.com/office/drawing/2014/main" id="{C494C56B-8BC1-7F43-E46D-71C69EF26EDE}"/>
              </a:ext>
            </a:extLst>
          </p:cNvPr>
          <p:cNvSpPr txBox="1"/>
          <p:nvPr/>
        </p:nvSpPr>
        <p:spPr>
          <a:xfrm>
            <a:off x="695300" y="1144291"/>
            <a:ext cx="9103882" cy="4770537"/>
          </a:xfrm>
          <a:prstGeom prst="rect">
            <a:avLst/>
          </a:prstGeom>
          <a:noFill/>
        </p:spPr>
        <p:txBody>
          <a:bodyPr wrap="square">
            <a:spAutoFit/>
          </a:bodyPr>
          <a:lstStyle/>
          <a:p>
            <a:r>
              <a:rPr lang="en-US" sz="1600" b="1" dirty="0">
                <a:solidFill>
                  <a:srgbClr val="4D99CB"/>
                </a:solidFill>
                <a:latin typeface="Archivo Thin" panose="020B0604020202020204" charset="0"/>
                <a:cs typeface="Archivo Thin" panose="020B0604020202020204" charset="0"/>
              </a:rPr>
              <a:t>Comprehensive Collaboration</a:t>
            </a:r>
          </a:p>
          <a:p>
            <a:r>
              <a:rPr lang="en-US" sz="1600" dirty="0">
                <a:latin typeface="Archivo Thin" panose="020B0604020202020204" charset="0"/>
                <a:cs typeface="Archivo Thin" panose="020B0604020202020204" charset="0"/>
              </a:rPr>
              <a:t>Establishing strong partnerships with local addiction treatment providers is crucial for tribal housing authorities. This collaboration allows for seamless referrals, shared resources, and a coordinated approach to supporting tenants struggling with substance abuse.</a:t>
            </a:r>
          </a:p>
          <a:p>
            <a:endParaRPr lang="en-US" sz="1600" b="1" dirty="0">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Customized Treatment Plans</a:t>
            </a:r>
          </a:p>
          <a:p>
            <a:r>
              <a:rPr lang="en-US" sz="1600" dirty="0">
                <a:latin typeface="Archivo Thin" panose="020B0604020202020204" charset="0"/>
                <a:cs typeface="Archivo Thin" panose="020B0604020202020204" charset="0"/>
              </a:rPr>
              <a:t>Housing managers should work closely with treatment professionals to develop individualized plans that address the unique needs and cultural considerations of tribal community members. This holistic approach can improve treatment outcomes and foster long-term recovery.</a:t>
            </a:r>
          </a:p>
          <a:p>
            <a:endParaRPr lang="en-US" sz="1600" b="1" dirty="0">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Ongoing Communication</a:t>
            </a:r>
          </a:p>
          <a:p>
            <a:r>
              <a:rPr lang="en-US" sz="1600" dirty="0">
                <a:latin typeface="Archivo Thin" panose="020B0604020202020204" charset="0"/>
                <a:cs typeface="Archivo Thin" panose="020B0604020202020204" charset="0"/>
              </a:rPr>
              <a:t>Regular communication and information-sharing between housing authorities and addiction treatment providers can help monitor tenant progress, identify relapse risks, and ensure a continuum of care. This collaboration is essential for maintaining a safe and supportive living environment.</a:t>
            </a:r>
          </a:p>
          <a:p>
            <a:endParaRPr lang="en-US" sz="1600" b="1" dirty="0">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Embedded Services</a:t>
            </a:r>
          </a:p>
          <a:p>
            <a:r>
              <a:rPr lang="en-US" sz="1600" dirty="0">
                <a:latin typeface="Archivo Thin" panose="020B0604020202020204" charset="0"/>
                <a:cs typeface="Archivo Thin" panose="020B0604020202020204" charset="0"/>
              </a:rPr>
              <a:t>Integrating addiction treatment services directly within tribal housing communities can improve accessibility and engagement. This may include on-site counseling, support groups, and transitional living programs tailored to the needs of residents.</a:t>
            </a:r>
          </a:p>
        </p:txBody>
      </p:sp>
      <p:pic>
        <p:nvPicPr>
          <p:cNvPr id="5" name="object 11">
            <a:extLst>
              <a:ext uri="{FF2B5EF4-FFF2-40B4-BE49-F238E27FC236}">
                <a16:creationId xmlns:a16="http://schemas.microsoft.com/office/drawing/2014/main" id="{FD913E77-BDAF-2C62-CC03-AD81AADA8844}"/>
              </a:ext>
            </a:extLst>
          </p:cNvPr>
          <p:cNvPicPr/>
          <p:nvPr/>
        </p:nvPicPr>
        <p:blipFill>
          <a:blip r:embed="rId5" cstate="print"/>
          <a:stretch>
            <a:fillRect/>
          </a:stretch>
        </p:blipFill>
        <p:spPr>
          <a:xfrm>
            <a:off x="468357" y="2441201"/>
            <a:ext cx="232351" cy="232299"/>
          </a:xfrm>
          <a:prstGeom prst="rect">
            <a:avLst/>
          </a:prstGeom>
        </p:spPr>
      </p:pic>
    </p:spTree>
    <p:extLst>
      <p:ext uri="{BB962C8B-B14F-4D97-AF65-F5344CB8AC3E}">
        <p14:creationId xmlns:p14="http://schemas.microsoft.com/office/powerpoint/2010/main" val="1500323994"/>
      </p:ext>
    </p:extLst>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object 2"/>
          <p:cNvSpPr txBox="1">
            <a:spLocks noGrp="1"/>
          </p:cNvSpPr>
          <p:nvPr>
            <p:ph idx="4294967295" type="title"/>
          </p:nvPr>
        </p:nvSpPr>
        <p:spPr>
          <a:xfrm>
            <a:off x="905941" y="97159"/>
            <a:ext cx="6838315" cy="1551707"/>
          </a:xfrm>
          <a:prstGeom prst="rect">
            <a:avLst/>
          </a:prstGeom>
        </p:spPr>
        <p:txBody>
          <a:bodyPr bIns="0" lIns="0" rIns="0" rtlCol="0" tIns="12700" vert="horz" wrap="square">
            <a:spAutoFit/>
          </a:bodyPr>
          <a:lstStyle/>
          <a:p>
            <a:pPr algn="ctr" marL="12700">
              <a:spcBef>
                <a:spcPts val="100"/>
              </a:spcBef>
            </a:pPr>
            <a:r>
              <a:rPr b="1" dirty="0" lang="en-US" sz="5400"/>
              <a:t>Harm Reduction Strategies</a:t>
            </a:r>
            <a:br>
              <a:rPr b="1" dirty="0" lang="en-US"/>
            </a:br>
            <a:endParaRPr dirty="0" spc="-90"/>
          </a:p>
        </p:txBody>
      </p:sp>
      <p:pic>
        <p:nvPicPr>
          <p:cNvPr id="7" name="object 7"/>
          <p:cNvPicPr/>
          <p:nvPr/>
        </p:nvPicPr>
        <p:blipFill>
          <a:blip cstate="print" r:embed="rId3"/>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b="b" l="l" r="r" t="t"/>
            <a:pathLst>
              <a:path h="638810" w="60325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bIns="0" lIns="0" rIns="0" rtlCol="0" tIns="0" wrap="square"/>
          <a:lstStyle/>
          <a:p>
            <a:endParaRPr/>
          </a:p>
        </p:txBody>
      </p:sp>
      <p:sp>
        <p:nvSpPr>
          <p:cNvPr id="9" name="object 9"/>
          <p:cNvSpPr txBox="1">
            <a:spLocks noGrp="1"/>
          </p:cNvSpPr>
          <p:nvPr>
            <p:ph idx="4294967295" sz="half"/>
          </p:nvPr>
        </p:nvSpPr>
        <p:spPr>
          <a:xfrm>
            <a:off x="906276" y="1625072"/>
            <a:ext cx="7932924" cy="5473293"/>
          </a:xfrm>
          <a:prstGeom prst="rect">
            <a:avLst/>
          </a:prstGeom>
        </p:spPr>
        <p:txBody>
          <a:bodyPr bIns="0" lIns="0" rIns="0" rtlCol="0" tIns="12700" vert="horz" wrap="square">
            <a:spAutoFit/>
          </a:bodyPr>
          <a:lstStyle/>
          <a:p>
            <a:endParaRPr b="1" dirty="0" lang="en-US" sz="1600"/>
          </a:p>
          <a:p>
            <a:r>
              <a:rPr b="1" dirty="0" lang="en-US" sz="1600">
                <a:solidFill>
                  <a:srgbClr val="4D99CB"/>
                </a:solidFill>
              </a:rPr>
              <a:t>Compassionate Interventions</a:t>
            </a:r>
          </a:p>
          <a:p>
            <a:r>
              <a:rPr dirty="0" lang="en-US" sz="1600"/>
              <a:t>Harm reduction strategies prioritize the well-being and dignity of individuals struggling with substance abuse. This client-centered approach focuses on minimizing the negative consequences of drug use through non-judgmental support, education, and connecting tenants to appropriate resources and services.</a:t>
            </a:r>
          </a:p>
          <a:p>
            <a:endParaRPr b="1" dirty="0" lang="en-US" sz="1600"/>
          </a:p>
          <a:p>
            <a:r>
              <a:rPr b="1" dirty="0" lang="en-US" sz="1600">
                <a:solidFill>
                  <a:srgbClr val="4D99CB"/>
                </a:solidFill>
              </a:rPr>
              <a:t>Reducing Risky Behaviors</a:t>
            </a:r>
          </a:p>
          <a:p>
            <a:r>
              <a:rPr dirty="0" lang="en-US" sz="1600"/>
              <a:t>Implementing harm reduction initiatives, such as needle exchange programs and safe injection sites, can help prevent the spread of infectious diseases and reduce the risk of overdose within tribal housing communities. These evidence-based strategies empower tenants to make informed choices and protect their health.</a:t>
            </a:r>
          </a:p>
          <a:p>
            <a:endParaRPr b="1" dirty="0" lang="en-US" sz="1600"/>
          </a:p>
          <a:p>
            <a:r>
              <a:rPr b="1" dirty="0" lang="en-US" sz="1600">
                <a:solidFill>
                  <a:srgbClr val="4D99CB"/>
                </a:solidFill>
              </a:rPr>
              <a:t>Medication-Assisted Treatment</a:t>
            </a:r>
          </a:p>
          <a:p>
            <a:r>
              <a:rPr dirty="0" lang="en-US" sz="1600"/>
              <a:t>Collaborating with addiction treatment providers to offer medication-assisted treatments, like methadone or buprenorphine, can be a crucial component of harm reduction. These interventions help manage withdrawal symptoms and cravings, improving the chances of long-term recovery and reducing the risk of relapse.</a:t>
            </a:r>
          </a:p>
          <a:p>
            <a:pPr algn="l"/>
            <a:endParaRPr dirty="0" lang="en-US"/>
          </a:p>
          <a:p>
            <a:endParaRPr dirty="0" lang="en-US"/>
          </a:p>
          <a:p>
            <a:pPr marL="12700" marR="280035">
              <a:lnSpc>
                <a:spcPct val="100000"/>
              </a:lnSpc>
              <a:spcBef>
                <a:spcPts val="100"/>
              </a:spcBef>
            </a:pPr>
            <a:endParaRPr dirty="0" spc="-10"/>
          </a:p>
        </p:txBody>
      </p:sp>
      <p:pic>
        <p:nvPicPr>
          <p:cNvPr id="11" name="object 11"/>
          <p:cNvPicPr/>
          <p:nvPr/>
        </p:nvPicPr>
        <p:blipFill>
          <a:blip cstate="print" r:embed="rId4"/>
          <a:stretch>
            <a:fillRect/>
          </a:stretch>
        </p:blipFill>
        <p:spPr>
          <a:xfrm>
            <a:off x="487074" y="1915695"/>
            <a:ext cx="232351" cy="232299"/>
          </a:xfrm>
          <a:prstGeom prst="rect">
            <a:avLst/>
          </a:prstGeom>
        </p:spPr>
      </p:pic>
      <p:pic>
        <p:nvPicPr>
          <p:cNvPr id="24" name="object 24"/>
          <p:cNvPicPr/>
          <p:nvPr/>
        </p:nvPicPr>
        <p:blipFill>
          <a:blip cstate="print" r:embed="rId5"/>
          <a:stretch>
            <a:fillRect/>
          </a:stretch>
        </p:blipFill>
        <p:spPr>
          <a:xfrm>
            <a:off x="8543455" y="1994484"/>
            <a:ext cx="3645496" cy="3645496"/>
          </a:xfrm>
          <a:prstGeom prst="rect">
            <a:avLst/>
          </a:prstGeom>
        </p:spPr>
      </p:pic>
      <p:sp>
        <p:nvSpPr>
          <p:cNvPr id="29" name="object 3"/>
          <p:cNvSpPr/>
          <p:nvPr/>
        </p:nvSpPr>
        <p:spPr>
          <a:xfrm>
            <a:off x="4865984" y="6369744"/>
            <a:ext cx="7322820" cy="487680"/>
          </a:xfrm>
          <a:custGeom>
            <a:avLst/>
            <a:gdLst/>
            <a:ahLst/>
            <a:cxnLst/>
            <a:rect b="b" l="l" r="r" t="t"/>
            <a:pathLst>
              <a:path h="487679" w="7322820">
                <a:moveTo>
                  <a:pt x="7322527" y="0"/>
                </a:moveTo>
                <a:lnTo>
                  <a:pt x="461721" y="0"/>
                </a:lnTo>
                <a:lnTo>
                  <a:pt x="0" y="487578"/>
                </a:lnTo>
                <a:lnTo>
                  <a:pt x="7322527" y="487578"/>
                </a:lnTo>
                <a:lnTo>
                  <a:pt x="7322527" y="0"/>
                </a:lnTo>
                <a:close/>
              </a:path>
            </a:pathLst>
          </a:custGeom>
          <a:solidFill>
            <a:srgbClr val="2B3C73"/>
          </a:solidFill>
        </p:spPr>
        <p:txBody>
          <a:bodyPr bIns="0" lIns="0" rIns="0" rtlCol="0" tIns="0" wrap="square"/>
          <a:lstStyle/>
          <a:p>
            <a:endParaRPr/>
          </a:p>
        </p:txBody>
      </p:sp>
      <p:sp>
        <p:nvSpPr>
          <p:cNvPr id="30" name="object 4"/>
          <p:cNvSpPr/>
          <p:nvPr/>
        </p:nvSpPr>
        <p:spPr>
          <a:xfrm>
            <a:off x="0" y="6369744"/>
            <a:ext cx="5220970" cy="487680"/>
          </a:xfrm>
          <a:custGeom>
            <a:avLst/>
            <a:gdLst/>
            <a:ahLst/>
            <a:cxnLst/>
            <a:rect b="b" l="l" r="r" t="t"/>
            <a:pathLst>
              <a:path h="487679" w="5220970">
                <a:moveTo>
                  <a:pt x="5220385" y="0"/>
                </a:moveTo>
                <a:lnTo>
                  <a:pt x="0" y="0"/>
                </a:lnTo>
                <a:lnTo>
                  <a:pt x="0" y="487578"/>
                </a:lnTo>
                <a:lnTo>
                  <a:pt x="4758677" y="487578"/>
                </a:lnTo>
                <a:lnTo>
                  <a:pt x="5220385" y="0"/>
                </a:lnTo>
                <a:close/>
              </a:path>
            </a:pathLst>
          </a:custGeom>
          <a:solidFill>
            <a:srgbClr val="4C98CA"/>
          </a:solidFill>
        </p:spPr>
        <p:txBody>
          <a:bodyPr bIns="0" lIns="0" rIns="0" rtlCol="0" tIns="0" wrap="square"/>
          <a:lstStyle/>
          <a:p>
            <a:endParaRPr/>
          </a:p>
        </p:txBody>
      </p:sp>
      <p:sp>
        <p:nvSpPr>
          <p:cNvPr id="31" name="object 9"/>
          <p:cNvSpPr/>
          <p:nvPr/>
        </p:nvSpPr>
        <p:spPr>
          <a:xfrm>
            <a:off x="419110" y="6473876"/>
            <a:ext cx="278765" cy="278765"/>
          </a:xfrm>
          <a:custGeom>
            <a:avLst/>
            <a:gdLst/>
            <a:ahLst/>
            <a:cxnLst/>
            <a:rect b="b" l="l" r="r" t="t"/>
            <a:pathLst>
              <a:path h="278765" w="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h="278765" w="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h="278765" w="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h="278765" w="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h="278765" w="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h="278765" w="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h="278765" w="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h="278765" w="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h="278765" w="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h="278765" w="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h="278765" w="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h="278765" w="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h="278765" w="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h="278765" w="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h="278765" w="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h="278765" w="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h="278765" w="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h="278765" w="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bIns="0" lIns="0" rIns="0" rtlCol="0" tIns="0" wrap="square"/>
          <a:lstStyle/>
          <a:p>
            <a:endParaRPr/>
          </a:p>
        </p:txBody>
      </p:sp>
      <p:sp>
        <p:nvSpPr>
          <p:cNvPr id="32" name="object 24"/>
          <p:cNvSpPr txBox="1"/>
          <p:nvPr/>
        </p:nvSpPr>
        <p:spPr>
          <a:xfrm>
            <a:off x="853100" y="6471096"/>
            <a:ext cx="1760220" cy="302260"/>
          </a:xfrm>
          <a:prstGeom prst="rect">
            <a:avLst/>
          </a:prstGeom>
        </p:spPr>
        <p:txBody>
          <a:bodyPr bIns="0" lIns="0" rIns="0" rtlCol="0" tIns="0" vert="horz" wrap="square">
            <a:spAutoFit/>
          </a:bodyPr>
          <a:lstStyle/>
          <a:p>
            <a:pPr marL="12700">
              <a:lnSpc>
                <a:spcPts val="2255"/>
              </a:lnSpc>
            </a:pPr>
            <a:r>
              <a:rPr b="0" dirty="0" spc="-25" sz="2000">
                <a:solidFill>
                  <a:srgbClr val="FFFFFF"/>
                </a:solidFill>
                <a:latin typeface="Archivo Thin"/>
                <a:cs typeface="Archivo Thin"/>
                <a:hlinkClick r:id="rId6"/>
              </a:rPr>
              <a:t>www.npkcg.com</a:t>
            </a:r>
            <a:endParaRPr sz="2000">
              <a:latin typeface="Archivo Thin"/>
              <a:cs typeface="Archivo Thin"/>
            </a:endParaRPr>
          </a:p>
        </p:txBody>
      </p:sp>
      <p:sp>
        <p:nvSpPr>
          <p:cNvPr id="33" name="object 25"/>
          <p:cNvSpPr txBox="1">
            <a:spLocks/>
          </p:cNvSpPr>
          <p:nvPr/>
        </p:nvSpPr>
        <p:spPr>
          <a:xfrm>
            <a:off x="5428548" y="6532045"/>
            <a:ext cx="4491355" cy="163829"/>
          </a:xfrm>
          <a:prstGeom prst="rect">
            <a:avLst/>
          </a:prstGeom>
        </p:spPr>
        <p:txBody>
          <a:bodyPr bIns="0" lIns="0" rIns="0" rtlCol="0" tIns="0" vert="horz" wrap="square">
            <a:spAutoFit/>
          </a:bodyPr>
          <a:lstStyle>
            <a:defPPr>
              <a:defRPr kern="0"/>
            </a:defPPr>
            <a:lvl1pPr>
              <a:defRPr b="0" i="0" sz="1000">
                <a:solidFill>
                  <a:schemeClr val="bg1"/>
                </a:solidFill>
                <a:latin typeface="Archivo Medium"/>
                <a:cs typeface="Archivo Medium"/>
              </a:defRPr>
            </a:lvl1pPr>
          </a:lstStyle>
          <a:p>
            <a:pPr marL="12700">
              <a:lnSpc>
                <a:spcPts val="1180"/>
              </a:lnSpc>
            </a:pPr>
            <a:r>
              <a:rPr dirty="0" lang="en-US"/>
              <a:t>Copyright ©</a:t>
            </a:r>
            <a:r>
              <a:rPr dirty="0" lang="en-US" spc="5"/>
              <a:t> </a:t>
            </a:r>
            <a:r>
              <a:rPr dirty="0" lang="en-US"/>
              <a:t>2024</a:t>
            </a:r>
            <a:r>
              <a:rPr dirty="0" lang="en-US" spc="5"/>
              <a:t> </a:t>
            </a:r>
            <a:r>
              <a:rPr dirty="0" lang="en-US"/>
              <a:t>Native</a:t>
            </a:r>
            <a:r>
              <a:rPr dirty="0" lang="en-US" spc="5"/>
              <a:t> </a:t>
            </a:r>
            <a:r>
              <a:rPr dirty="0" lang="en-US" spc="-10"/>
              <a:t>Peacekeeper</a:t>
            </a:r>
            <a:r>
              <a:rPr dirty="0" lang="en-US" spc="-15"/>
              <a:t> </a:t>
            </a:r>
            <a:r>
              <a:rPr dirty="0" lang="en-US"/>
              <a:t>Consulting</a:t>
            </a:r>
            <a:r>
              <a:rPr dirty="0" lang="en-US" spc="5"/>
              <a:t> </a:t>
            </a:r>
            <a:r>
              <a:rPr dirty="0" lang="en-US"/>
              <a:t>Group</a:t>
            </a:r>
            <a:r>
              <a:rPr dirty="0" lang="en-US" spc="5"/>
              <a:t> </a:t>
            </a:r>
            <a:r>
              <a:rPr dirty="0" lang="en-US"/>
              <a:t>-</a:t>
            </a:r>
            <a:r>
              <a:rPr dirty="0" lang="en-US" spc="5"/>
              <a:t> </a:t>
            </a:r>
            <a:r>
              <a:rPr dirty="0" lang="en-US"/>
              <a:t>All</a:t>
            </a:r>
            <a:r>
              <a:rPr dirty="0" lang="en-US" spc="5"/>
              <a:t> </a:t>
            </a:r>
            <a:r>
              <a:rPr dirty="0" lang="en-US"/>
              <a:t>Rights</a:t>
            </a:r>
            <a:r>
              <a:rPr dirty="0" lang="en-US" spc="5"/>
              <a:t> </a:t>
            </a:r>
            <a:r>
              <a:rPr dirty="0" lang="en-US" spc="-10"/>
              <a:t>Reserved.</a:t>
            </a:r>
          </a:p>
        </p:txBody>
      </p:sp>
      <p:grpSp>
        <p:nvGrpSpPr>
          <p:cNvPr id="34" name="object 11"/>
          <p:cNvGrpSpPr/>
          <p:nvPr/>
        </p:nvGrpSpPr>
        <p:grpSpPr>
          <a:xfrm>
            <a:off x="11273538" y="6458522"/>
            <a:ext cx="310515" cy="310515"/>
            <a:chOff x="11273538" y="6458522"/>
            <a:chExt cx="310515" cy="310515"/>
          </a:xfrm>
        </p:grpSpPr>
        <p:sp>
          <p:nvSpPr>
            <p:cNvPr id="35" name="object 12"/>
            <p:cNvSpPr/>
            <p:nvPr/>
          </p:nvSpPr>
          <p:spPr>
            <a:xfrm>
              <a:off x="11273538" y="6458522"/>
              <a:ext cx="310515" cy="310515"/>
            </a:xfrm>
            <a:custGeom>
              <a:avLst/>
              <a:gdLst/>
              <a:ahLst/>
              <a:cxnLst/>
              <a:rect b="b" l="l" r="r" t="t"/>
              <a:pathLst>
                <a:path h="310515" w="310515">
                  <a:moveTo>
                    <a:pt x="155917" y="0"/>
                  </a:moveTo>
                  <a:lnTo>
                    <a:pt x="0" y="155917"/>
                  </a:lnTo>
                  <a:lnTo>
                    <a:pt x="154114" y="310032"/>
                  </a:lnTo>
                  <a:lnTo>
                    <a:pt x="310032" y="154101"/>
                  </a:lnTo>
                  <a:lnTo>
                    <a:pt x="155917" y="0"/>
                  </a:lnTo>
                  <a:close/>
                </a:path>
              </a:pathLst>
            </a:custGeom>
            <a:solidFill>
              <a:srgbClr val="FFFFFF"/>
            </a:solidFill>
          </p:spPr>
          <p:txBody>
            <a:bodyPr bIns="0" lIns="0" rIns="0" rtlCol="0" tIns="0" wrap="square"/>
            <a:lstStyle/>
            <a:p>
              <a:endParaRPr/>
            </a:p>
          </p:txBody>
        </p:sp>
        <p:sp>
          <p:nvSpPr>
            <p:cNvPr id="36" name="object 13"/>
            <p:cNvSpPr/>
            <p:nvPr/>
          </p:nvSpPr>
          <p:spPr>
            <a:xfrm>
              <a:off x="11302388" y="6487374"/>
              <a:ext cx="252729" cy="252729"/>
            </a:xfrm>
            <a:custGeom>
              <a:avLst/>
              <a:gdLst/>
              <a:ahLst/>
              <a:cxnLst/>
              <a:rect b="b" l="l" r="r" t="t"/>
              <a:pathLst>
                <a:path h="252729" w="252729">
                  <a:moveTo>
                    <a:pt x="126898" y="0"/>
                  </a:moveTo>
                  <a:lnTo>
                    <a:pt x="0" y="126898"/>
                  </a:lnTo>
                  <a:lnTo>
                    <a:pt x="125425" y="252323"/>
                  </a:lnTo>
                  <a:lnTo>
                    <a:pt x="252323" y="125425"/>
                  </a:lnTo>
                  <a:lnTo>
                    <a:pt x="126898" y="0"/>
                  </a:lnTo>
                  <a:close/>
                </a:path>
              </a:pathLst>
            </a:custGeom>
            <a:solidFill>
              <a:srgbClr val="4C98CA"/>
            </a:solidFill>
          </p:spPr>
          <p:txBody>
            <a:bodyPr bIns="0" lIns="0" rIns="0" rtlCol="0" tIns="0" wrap="square"/>
            <a:lstStyle/>
            <a:p>
              <a:endParaRPr/>
            </a:p>
          </p:txBody>
        </p:sp>
      </p:grpSp>
      <p:sp>
        <p:nvSpPr>
          <p:cNvPr id="37" name="TextBox 36"/>
          <p:cNvSpPr txBox="1"/>
          <p:nvPr/>
        </p:nvSpPr>
        <p:spPr>
          <a:xfrm>
            <a:off x="11241187" y="6499731"/>
            <a:ext cx="381000" cy="230832"/>
          </a:xfrm>
          <a:prstGeom prst="rect">
            <a:avLst/>
          </a:prstGeom>
          <a:noFill/>
        </p:spPr>
        <p:txBody>
          <a:bodyPr rtlCol="0" wrap="square">
            <a:spAutoFit/>
          </a:bodyPr>
          <a:lstStyle/>
          <a:p>
            <a:pPr algn="ctr"/>
            <a:r>
              <a:rPr b="1" dirty="0" lang="en-US" sz="900">
                <a:solidFill>
                  <a:schemeClr val="bg1"/>
                </a:solidFill>
                <a:latin charset="0" pitchFamily="2" typeface="Archivo Condensed"/>
                <a:cs charset="0" pitchFamily="2" typeface="Archivo Condensed"/>
              </a:rPr>
              <a:t>22</a:t>
            </a:r>
          </a:p>
        </p:txBody>
      </p:sp>
      <p:sp>
        <p:nvSpPr>
          <p:cNvPr id="38" name="object 7"/>
          <p:cNvSpPr/>
          <p:nvPr/>
        </p:nvSpPr>
        <p:spPr>
          <a:xfrm>
            <a:off x="8530842" y="-1285"/>
            <a:ext cx="730251" cy="771980"/>
          </a:xfrm>
          <a:custGeom>
            <a:avLst/>
            <a:gdLst/>
            <a:ahLst/>
            <a:cxnLst/>
            <a:rect b="b" l="l" r="r" t="t"/>
            <a:pathLst>
              <a:path h="771525" w="730250">
                <a:moveTo>
                  <a:pt x="730123" y="0"/>
                </a:moveTo>
                <a:lnTo>
                  <a:pt x="0" y="771029"/>
                </a:lnTo>
              </a:path>
            </a:pathLst>
          </a:custGeom>
          <a:solidFill>
            <a:srgbClr val="4C98CA"/>
          </a:solidFill>
        </p:spPr>
        <p:txBody>
          <a:bodyPr bIns="0" lIns="0" rIns="0" rtlCol="0" tIns="0" wrap="square"/>
          <a:lstStyle/>
          <a:p>
            <a:endParaRPr/>
          </a:p>
        </p:txBody>
      </p:sp>
      <p:sp>
        <p:nvSpPr>
          <p:cNvPr id="39" name="object 8"/>
          <p:cNvSpPr/>
          <p:nvPr/>
        </p:nvSpPr>
        <p:spPr>
          <a:xfrm>
            <a:off x="8530842" y="-1286"/>
            <a:ext cx="730251" cy="771980"/>
          </a:xfrm>
          <a:custGeom>
            <a:avLst/>
            <a:gdLst/>
            <a:ahLst/>
            <a:cxnLst/>
            <a:rect b="b" l="l" r="r" t="t"/>
            <a:pathLst>
              <a:path h="771525" w="730250">
                <a:moveTo>
                  <a:pt x="0" y="771029"/>
                </a:moveTo>
                <a:lnTo>
                  <a:pt x="730123" y="0"/>
                </a:lnTo>
              </a:path>
            </a:pathLst>
          </a:custGeom>
          <a:ln w="6350">
            <a:solidFill>
              <a:srgbClr val="4C98CA"/>
            </a:solidFill>
          </a:ln>
        </p:spPr>
        <p:txBody>
          <a:bodyPr bIns="0" lIns="0" rIns="0" rtlCol="0" tIns="0" wrap="square"/>
          <a:lstStyle/>
          <a:p>
            <a:endParaRPr/>
          </a:p>
        </p:txBody>
      </p:sp>
      <p:pic>
        <p:nvPicPr>
          <p:cNvPr id="3" name="object 11">
            <a:extLst>
              <a:ext uri="{FF2B5EF4-FFF2-40B4-BE49-F238E27FC236}">
                <a16:creationId xmlns:a16="http://schemas.microsoft.com/office/drawing/2014/main" id="{1C93B61A-1525-9EEF-27A1-F2742A4E0284}"/>
              </a:ext>
            </a:extLst>
          </p:cNvPr>
          <p:cNvPicPr/>
          <p:nvPr/>
        </p:nvPicPr>
        <p:blipFill>
          <a:blip cstate="print" r:embed="rId4"/>
          <a:stretch>
            <a:fillRect/>
          </a:stretch>
        </p:blipFill>
        <p:spPr>
          <a:xfrm>
            <a:off x="547423" y="4860677"/>
            <a:ext cx="232351" cy="232299"/>
          </a:xfrm>
          <a:prstGeom prst="rect">
            <a:avLst/>
          </a:prstGeom>
        </p:spPr>
      </p:pic>
      <p:pic>
        <p:nvPicPr>
          <p:cNvPr id="5" name="object 11">
            <a:extLst>
              <a:ext uri="{FF2B5EF4-FFF2-40B4-BE49-F238E27FC236}">
                <a16:creationId xmlns:a16="http://schemas.microsoft.com/office/drawing/2014/main" id="{A9186C78-318D-5DB4-A5D2-C54A8E75B38E}"/>
              </a:ext>
            </a:extLst>
          </p:cNvPr>
          <p:cNvPicPr/>
          <p:nvPr/>
        </p:nvPicPr>
        <p:blipFill>
          <a:blip cstate="print" r:embed="rId4"/>
          <a:stretch>
            <a:fillRect/>
          </a:stretch>
        </p:blipFill>
        <p:spPr>
          <a:xfrm>
            <a:off x="487074" y="3388186"/>
            <a:ext cx="232351" cy="232299"/>
          </a:xfrm>
          <a:prstGeom prst="rect">
            <a:avLst/>
          </a:prstGeom>
        </p:spPr>
      </p:pic>
      <p:pic>
        <p:nvPicPr>
          <p:cNvPr id="6" name="Picture 5">
            <a:extLst>
              <a:ext uri="{FF2B5EF4-FFF2-40B4-BE49-F238E27FC236}">
                <a16:creationId xmlns:a16="http://schemas.microsoft.com/office/drawing/2014/main" id="{5EAA844C-7B1B-E1BA-39F6-D66B62EEDD28}"/>
              </a:ext>
            </a:extLst>
          </p:cNvPr>
          <p:cNvPicPr>
            <a:picLocks noChangeAspect="1"/>
          </p:cNvPicPr>
          <p:nvPr/>
        </p:nvPicPr>
        <p:blipFill rotWithShape="1">
          <a:blip r:embed="rId7"/>
          <a:srcRect b="276" l="72"/>
          <a:stretch/>
        </p:blipFill>
        <p:spPr>
          <a:xfrm>
            <a:off x="8839200" y="2707872"/>
            <a:ext cx="2865726" cy="1864127"/>
          </a:xfrm>
          <a:prstGeom prst="roundRect">
            <a:avLst>
              <a:gd fmla="val 16667" name="adj"/>
            </a:avLst>
          </a:prstGeom>
          <a:ln>
            <a:noFill/>
          </a:ln>
          <a:effectLst>
            <a:outerShdw algn="tl" blurRad="152400" dir="900000" dist="12000" kx="110000" ky="200000" rotWithShape="0" sy="98000">
              <a:srgbClr val="000000">
                <a:alpha val="30000"/>
              </a:srgbClr>
            </a:outerShdw>
          </a:effectLst>
          <a:scene3d>
            <a:camera prst="perspectiveRelaxed">
              <a:rot lat="19800000" lon="1200000" rev="20820000"/>
            </a:camera>
            <a:lightRig dir="t" rig="threePt"/>
          </a:scene3d>
          <a:sp3d contourW="6350" prstMaterial="matte">
            <a:bevelT h="101600" w="101600"/>
            <a:contourClr>
              <a:srgbClr val="969696"/>
            </a:contourClr>
          </a:sp3d>
        </p:spPr>
      </p:pic>
    </p:spTree>
    <p:extLst>
      <p:ext uri="{BB962C8B-B14F-4D97-AF65-F5344CB8AC3E}">
        <p14:creationId xmlns:p14="http://schemas.microsoft.com/office/powerpoint/2010/main" val="577196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 name="Freeform 202"/>
          <p:cNvSpPr>
            <a:spLocks/>
          </p:cNvSpPr>
          <p:nvPr/>
        </p:nvSpPr>
        <p:spPr bwMode="auto">
          <a:xfrm>
            <a:off x="5392738" y="1441450"/>
            <a:ext cx="6792913" cy="4854575"/>
          </a:xfrm>
          <a:custGeom>
            <a:avLst/>
            <a:gdLst>
              <a:gd name="T0" fmla="*/ 4279 w 4279"/>
              <a:gd name="T1" fmla="*/ 0 h 3058"/>
              <a:gd name="T2" fmla="*/ 2893 w 4279"/>
              <a:gd name="T3" fmla="*/ 0 h 3058"/>
              <a:gd name="T4" fmla="*/ 0 w 4279"/>
              <a:gd name="T5" fmla="*/ 3058 h 3058"/>
              <a:gd name="T6" fmla="*/ 4279 w 4279"/>
              <a:gd name="T7" fmla="*/ 3058 h 3058"/>
              <a:gd name="T8" fmla="*/ 4279 w 4279"/>
              <a:gd name="T9" fmla="*/ 0 h 3058"/>
            </a:gdLst>
            <a:ahLst/>
            <a:cxnLst>
              <a:cxn ang="0">
                <a:pos x="T0" y="T1"/>
              </a:cxn>
              <a:cxn ang="0">
                <a:pos x="T2" y="T3"/>
              </a:cxn>
              <a:cxn ang="0">
                <a:pos x="T4" y="T5"/>
              </a:cxn>
              <a:cxn ang="0">
                <a:pos x="T6" y="T7"/>
              </a:cxn>
              <a:cxn ang="0">
                <a:pos x="T8" y="T9"/>
              </a:cxn>
            </a:cxnLst>
            <a:rect l="0" t="0" r="r" b="b"/>
            <a:pathLst>
              <a:path w="4279" h="3058">
                <a:moveTo>
                  <a:pt x="4279" y="0"/>
                </a:moveTo>
                <a:lnTo>
                  <a:pt x="2893" y="0"/>
                </a:lnTo>
                <a:lnTo>
                  <a:pt x="0" y="3058"/>
                </a:lnTo>
                <a:lnTo>
                  <a:pt x="4279" y="3058"/>
                </a:lnTo>
                <a:lnTo>
                  <a:pt x="4279" y="0"/>
                </a:lnTo>
                <a:close/>
              </a:path>
            </a:pathLst>
          </a:custGeom>
          <a:gradFill>
            <a:gsLst>
              <a:gs pos="59000">
                <a:schemeClr val="bg1">
                  <a:alpha val="0"/>
                </a:schemeClr>
              </a:gs>
              <a:gs pos="100000">
                <a:srgbClr val="4D99CB"/>
              </a:gs>
            </a:gsLst>
            <a:lin ang="7800000" scaled="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8" name="Freeform 197"/>
          <p:cNvSpPr>
            <a:spLocks/>
          </p:cNvSpPr>
          <p:nvPr/>
        </p:nvSpPr>
        <p:spPr bwMode="auto">
          <a:xfrm>
            <a:off x="7335838" y="22225"/>
            <a:ext cx="4849813" cy="6273800"/>
          </a:xfrm>
          <a:custGeom>
            <a:avLst/>
            <a:gdLst>
              <a:gd name="T0" fmla="*/ 3055 w 3055"/>
              <a:gd name="T1" fmla="*/ 0 h 3952"/>
              <a:gd name="T2" fmla="*/ 0 w 3055"/>
              <a:gd name="T3" fmla="*/ 0 h 3952"/>
              <a:gd name="T4" fmla="*/ 0 w 3055"/>
              <a:gd name="T5" fmla="*/ 1057 h 3952"/>
              <a:gd name="T6" fmla="*/ 3055 w 3055"/>
              <a:gd name="T7" fmla="*/ 3952 h 3952"/>
              <a:gd name="T8" fmla="*/ 3055 w 3055"/>
              <a:gd name="T9" fmla="*/ 0 h 3952"/>
            </a:gdLst>
            <a:ahLst/>
            <a:cxnLst>
              <a:cxn ang="0">
                <a:pos x="T0" y="T1"/>
              </a:cxn>
              <a:cxn ang="0">
                <a:pos x="T2" y="T3"/>
              </a:cxn>
              <a:cxn ang="0">
                <a:pos x="T4" y="T5"/>
              </a:cxn>
              <a:cxn ang="0">
                <a:pos x="T6" y="T7"/>
              </a:cxn>
              <a:cxn ang="0">
                <a:pos x="T8" y="T9"/>
              </a:cxn>
            </a:cxnLst>
            <a:rect l="0" t="0" r="r" b="b"/>
            <a:pathLst>
              <a:path w="3055" h="3952">
                <a:moveTo>
                  <a:pt x="3055" y="0"/>
                </a:moveTo>
                <a:lnTo>
                  <a:pt x="0" y="0"/>
                </a:lnTo>
                <a:lnTo>
                  <a:pt x="0" y="1057"/>
                </a:lnTo>
                <a:lnTo>
                  <a:pt x="3055" y="3952"/>
                </a:lnTo>
                <a:lnTo>
                  <a:pt x="3055" y="0"/>
                </a:lnTo>
                <a:close/>
              </a:path>
            </a:pathLst>
          </a:custGeom>
          <a:gradFill>
            <a:gsLst>
              <a:gs pos="41000">
                <a:schemeClr val="bg1">
                  <a:alpha val="0"/>
                </a:schemeClr>
              </a:gs>
              <a:gs pos="100000">
                <a:srgbClr val="4D99CB"/>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7" name="object 7"/>
          <p:cNvSpPr/>
          <p:nvPr/>
        </p:nvSpPr>
        <p:spPr>
          <a:xfrm>
            <a:off x="8530842" y="-1285"/>
            <a:ext cx="730251" cy="771980"/>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8" name="object 8"/>
          <p:cNvSpPr/>
          <p:nvPr/>
        </p:nvSpPr>
        <p:spPr>
          <a:xfrm>
            <a:off x="8530842" y="-1286"/>
            <a:ext cx="730251" cy="771980"/>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dirty="0"/>
          </a:p>
        </p:txBody>
      </p:sp>
      <p:pic>
        <p:nvPicPr>
          <p:cNvPr id="9" name="object 9"/>
          <p:cNvPicPr/>
          <p:nvPr/>
        </p:nvPicPr>
        <p:blipFill>
          <a:blip r:embed="rId3" cstate="print"/>
          <a:stretch>
            <a:fillRect/>
          </a:stretch>
        </p:blipFill>
        <p:spPr>
          <a:xfrm>
            <a:off x="9397054" y="194324"/>
            <a:ext cx="2525154" cy="592930"/>
          </a:xfrm>
          <a:prstGeom prst="rect">
            <a:avLst/>
          </a:prstGeom>
        </p:spPr>
      </p:pic>
      <p:sp>
        <p:nvSpPr>
          <p:cNvPr id="16" name="object 16"/>
          <p:cNvSpPr txBox="1">
            <a:spLocks noGrp="1"/>
          </p:cNvSpPr>
          <p:nvPr>
            <p:ph type="title" idx="4294967295"/>
          </p:nvPr>
        </p:nvSpPr>
        <p:spPr>
          <a:xfrm>
            <a:off x="695301" y="97159"/>
            <a:ext cx="8475688" cy="689932"/>
          </a:xfrm>
          <a:prstGeom prst="rect">
            <a:avLst/>
          </a:prstGeom>
        </p:spPr>
        <p:txBody>
          <a:bodyPr vert="horz" wrap="square" lIns="0" tIns="12700" rIns="0" bIns="0" rtlCol="0">
            <a:spAutoFit/>
          </a:bodyPr>
          <a:lstStyle/>
          <a:p>
            <a:pPr marL="12700">
              <a:lnSpc>
                <a:spcPct val="100000"/>
              </a:lnSpc>
              <a:spcBef>
                <a:spcPts val="100"/>
              </a:spcBef>
            </a:pPr>
            <a:r>
              <a:rPr lang="en-US" sz="4400" b="1" spc="-70" dirty="0"/>
              <a:t>Educating Tenants on Substance Abuse</a:t>
            </a:r>
            <a:endParaRPr sz="4400" b="1" spc="-90" dirty="0"/>
          </a:p>
        </p:txBody>
      </p:sp>
      <p:sp>
        <p:nvSpPr>
          <p:cNvPr id="21" name="object 21"/>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22" name="object 22"/>
          <p:cNvSpPr txBox="1"/>
          <p:nvPr/>
        </p:nvSpPr>
        <p:spPr>
          <a:xfrm>
            <a:off x="764067" y="1265004"/>
            <a:ext cx="10284933" cy="5288627"/>
          </a:xfrm>
          <a:prstGeom prst="rect">
            <a:avLst/>
          </a:prstGeom>
        </p:spPr>
        <p:txBody>
          <a:bodyPr vert="horz" wrap="square" lIns="0" tIns="12700" rIns="0" bIns="0" rtlCol="0">
            <a:spAutoFit/>
          </a:bodyPr>
          <a:lstStyle/>
          <a:p>
            <a:r>
              <a:rPr lang="en-US" sz="1600" b="1" dirty="0">
                <a:solidFill>
                  <a:srgbClr val="4D99CB"/>
                </a:solidFill>
                <a:latin typeface="Archivo Thin" panose="020B0604020202020204" charset="0"/>
                <a:cs typeface="Archivo Thin" panose="020B0604020202020204" charset="0"/>
              </a:rPr>
              <a:t>Substance Abuse Awareness</a:t>
            </a:r>
          </a:p>
          <a:p>
            <a:r>
              <a:rPr lang="en-US" sz="1600" dirty="0">
                <a:latin typeface="Archivo Thin" panose="020B0604020202020204" charset="0"/>
                <a:cs typeface="Archivo Thin" panose="020B0604020202020204" charset="0"/>
              </a:rPr>
              <a:t>Conduct regular educational workshops and information sessions to help tenants understand the dangers and warning signs of substance abuse. This proactive approach can empower residents to recognize problematic behaviors and seek help early on.</a:t>
            </a:r>
          </a:p>
          <a:p>
            <a:endParaRPr lang="en-US" sz="1600" b="1" dirty="0">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Healthy Coping Strategies</a:t>
            </a:r>
          </a:p>
          <a:p>
            <a:r>
              <a:rPr lang="en-US" sz="1600" dirty="0">
                <a:latin typeface="Archivo Thin" panose="020B0604020202020204" charset="0"/>
                <a:cs typeface="Archivo Thin" panose="020B0604020202020204" charset="0"/>
              </a:rPr>
              <a:t>Provide tenants with practical resources and guidance on developing healthy coping mechanisms to manage stress, anxiety, and other underlying issues that may contribute to substance abuse. Encourage the adoption of positive lifestyle habits and community-based support systems.</a:t>
            </a:r>
          </a:p>
          <a:p>
            <a:endParaRPr lang="en-US" sz="1600" b="1" dirty="0">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Overdose Prevention</a:t>
            </a:r>
          </a:p>
          <a:p>
            <a:r>
              <a:rPr lang="en-US" sz="1600" dirty="0">
                <a:latin typeface="Archivo Thin" panose="020B0604020202020204" charset="0"/>
                <a:cs typeface="Archivo Thin" panose="020B0604020202020204" charset="0"/>
              </a:rPr>
              <a:t>Train tenants on the proper use of naloxone, a life-saving medication that can reverse opioid overdoses. Distribute naloxone kits and educate residents on how to recognize and respond to an overdose emergency within the housing community.</a:t>
            </a:r>
          </a:p>
          <a:p>
            <a:endParaRPr lang="en-US" sz="1600" b="1" dirty="0">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Tenant-Led Initiatives</a:t>
            </a:r>
          </a:p>
          <a:p>
            <a:r>
              <a:rPr lang="en-US" sz="1600" dirty="0">
                <a:latin typeface="Archivo Thin" panose="020B0604020202020204" charset="0"/>
                <a:cs typeface="Archivo Thin" panose="020B0604020202020204" charset="0"/>
              </a:rPr>
              <a:t>Empower tenants to take an active role in substance abuse prevention and education efforts. Support the formation of tenant-led support groups, peer-to-peer mentoring programs, and community-driven awareness campaigns to foster a strong culture of mutual support and accountability.</a:t>
            </a:r>
          </a:p>
          <a:p>
            <a:endParaRPr lang="en-US" sz="1600" dirty="0">
              <a:latin typeface="Archivo Thin" panose="020B0604020202020204" charset="0"/>
              <a:cs typeface="Archivo Thin" panose="020B0604020202020204" charset="0"/>
            </a:endParaRPr>
          </a:p>
          <a:p>
            <a:pPr marL="12700" marR="614680">
              <a:lnSpc>
                <a:spcPct val="100000"/>
              </a:lnSpc>
              <a:spcBef>
                <a:spcPts val="100"/>
              </a:spcBef>
            </a:pPr>
            <a:endParaRPr sz="2200" dirty="0">
              <a:latin typeface="Archivo Thin"/>
              <a:cs typeface="Archivo Thin"/>
            </a:endParaRPr>
          </a:p>
        </p:txBody>
      </p:sp>
      <p:pic>
        <p:nvPicPr>
          <p:cNvPr id="23" name="object 23"/>
          <p:cNvPicPr/>
          <p:nvPr/>
        </p:nvPicPr>
        <p:blipFill>
          <a:blip r:embed="rId4" cstate="print"/>
          <a:stretch>
            <a:fillRect/>
          </a:stretch>
        </p:blipFill>
        <p:spPr>
          <a:xfrm>
            <a:off x="439178" y="1309194"/>
            <a:ext cx="232351" cy="232299"/>
          </a:xfrm>
          <a:prstGeom prst="rect">
            <a:avLst/>
          </a:prstGeom>
        </p:spPr>
      </p:pic>
      <p:pic>
        <p:nvPicPr>
          <p:cNvPr id="24" name="object 24"/>
          <p:cNvPicPr/>
          <p:nvPr/>
        </p:nvPicPr>
        <p:blipFill>
          <a:blip r:embed="rId5" cstate="print"/>
          <a:stretch>
            <a:fillRect/>
          </a:stretch>
        </p:blipFill>
        <p:spPr>
          <a:xfrm>
            <a:off x="439178" y="2538787"/>
            <a:ext cx="232351" cy="232298"/>
          </a:xfrm>
          <a:prstGeom prst="rect">
            <a:avLst/>
          </a:prstGeom>
        </p:spPr>
      </p:pic>
      <p:pic>
        <p:nvPicPr>
          <p:cNvPr id="25" name="object 25"/>
          <p:cNvPicPr/>
          <p:nvPr/>
        </p:nvPicPr>
        <p:blipFill>
          <a:blip r:embed="rId6" cstate="print"/>
          <a:stretch>
            <a:fillRect/>
          </a:stretch>
        </p:blipFill>
        <p:spPr>
          <a:xfrm>
            <a:off x="454329" y="3723319"/>
            <a:ext cx="232351" cy="232299"/>
          </a:xfrm>
          <a:prstGeom prst="rect">
            <a:avLst/>
          </a:prstGeom>
        </p:spPr>
      </p:pic>
      <p:pic>
        <p:nvPicPr>
          <p:cNvPr id="26" name="object 26"/>
          <p:cNvPicPr/>
          <p:nvPr/>
        </p:nvPicPr>
        <p:blipFill>
          <a:blip r:embed="rId7" cstate="print"/>
          <a:stretch>
            <a:fillRect/>
          </a:stretch>
        </p:blipFill>
        <p:spPr>
          <a:xfrm>
            <a:off x="419110" y="4961099"/>
            <a:ext cx="232351" cy="232299"/>
          </a:xfrm>
          <a:prstGeom prst="rect">
            <a:avLst/>
          </a:prstGeom>
        </p:spPr>
      </p:pic>
      <p:sp>
        <p:nvSpPr>
          <p:cNvPr id="31"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32"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33"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34"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8"/>
              </a:rPr>
              <a:t>www.npkcg.com</a:t>
            </a:r>
            <a:endParaRPr sz="2000">
              <a:latin typeface="Archivo Thin"/>
              <a:cs typeface="Archivo Thin"/>
            </a:endParaRPr>
          </a:p>
        </p:txBody>
      </p:sp>
      <p:sp>
        <p:nvSpPr>
          <p:cNvPr id="35"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6" name="object 11"/>
          <p:cNvGrpSpPr/>
          <p:nvPr/>
        </p:nvGrpSpPr>
        <p:grpSpPr>
          <a:xfrm>
            <a:off x="11273538" y="6458522"/>
            <a:ext cx="310515" cy="310515"/>
            <a:chOff x="11273538" y="6458522"/>
            <a:chExt cx="310515" cy="310515"/>
          </a:xfrm>
        </p:grpSpPr>
        <p:sp>
          <p:nvSpPr>
            <p:cNvPr id="37"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8"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dirty="0"/>
            </a:p>
          </p:txBody>
        </p:sp>
      </p:grpSp>
      <p:sp>
        <p:nvSpPr>
          <p:cNvPr id="39" name="TextBox 38"/>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23</a:t>
            </a:r>
          </a:p>
        </p:txBody>
      </p:sp>
      <p:grpSp>
        <p:nvGrpSpPr>
          <p:cNvPr id="233" name="Group 232"/>
          <p:cNvGrpSpPr/>
          <p:nvPr/>
        </p:nvGrpSpPr>
        <p:grpSpPr>
          <a:xfrm>
            <a:off x="7837488" y="1627188"/>
            <a:ext cx="876300" cy="1003300"/>
            <a:chOff x="7837488" y="1627188"/>
            <a:chExt cx="876300" cy="1003300"/>
          </a:xfrm>
        </p:grpSpPr>
        <p:sp>
          <p:nvSpPr>
            <p:cNvPr id="214" name="Freeform 176"/>
            <p:cNvSpPr>
              <a:spLocks/>
            </p:cNvSpPr>
            <p:nvPr/>
          </p:nvSpPr>
          <p:spPr bwMode="auto">
            <a:xfrm>
              <a:off x="8005763" y="2538413"/>
              <a:ext cx="47625" cy="60325"/>
            </a:xfrm>
            <a:custGeom>
              <a:avLst/>
              <a:gdLst>
                <a:gd name="T0" fmla="*/ 0 w 30"/>
                <a:gd name="T1" fmla="*/ 6 h 38"/>
                <a:gd name="T2" fmla="*/ 12 w 30"/>
                <a:gd name="T3" fmla="*/ 0 h 38"/>
                <a:gd name="T4" fmla="*/ 30 w 30"/>
                <a:gd name="T5" fmla="*/ 32 h 38"/>
                <a:gd name="T6" fmla="*/ 16 w 30"/>
                <a:gd name="T7" fmla="*/ 38 h 38"/>
                <a:gd name="T8" fmla="*/ 0 w 30"/>
                <a:gd name="T9" fmla="*/ 6 h 38"/>
              </a:gdLst>
              <a:ahLst/>
              <a:cxnLst>
                <a:cxn ang="0">
                  <a:pos x="T0" y="T1"/>
                </a:cxn>
                <a:cxn ang="0">
                  <a:pos x="T2" y="T3"/>
                </a:cxn>
                <a:cxn ang="0">
                  <a:pos x="T4" y="T5"/>
                </a:cxn>
                <a:cxn ang="0">
                  <a:pos x="T6" y="T7"/>
                </a:cxn>
                <a:cxn ang="0">
                  <a:pos x="T8" y="T9"/>
                </a:cxn>
              </a:cxnLst>
              <a:rect l="0" t="0" r="r" b="b"/>
              <a:pathLst>
                <a:path w="30" h="38">
                  <a:moveTo>
                    <a:pt x="0" y="6"/>
                  </a:moveTo>
                  <a:lnTo>
                    <a:pt x="12" y="0"/>
                  </a:lnTo>
                  <a:lnTo>
                    <a:pt x="30" y="32"/>
                  </a:lnTo>
                  <a:lnTo>
                    <a:pt x="16" y="38"/>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177"/>
            <p:cNvSpPr>
              <a:spLocks/>
            </p:cNvSpPr>
            <p:nvPr/>
          </p:nvSpPr>
          <p:spPr bwMode="auto">
            <a:xfrm>
              <a:off x="7837488" y="2538413"/>
              <a:ext cx="47625" cy="63500"/>
            </a:xfrm>
            <a:custGeom>
              <a:avLst/>
              <a:gdLst>
                <a:gd name="T0" fmla="*/ 0 w 30"/>
                <a:gd name="T1" fmla="*/ 32 h 40"/>
                <a:gd name="T2" fmla="*/ 16 w 30"/>
                <a:gd name="T3" fmla="*/ 0 h 40"/>
                <a:gd name="T4" fmla="*/ 30 w 30"/>
                <a:gd name="T5" fmla="*/ 6 h 40"/>
                <a:gd name="T6" fmla="*/ 12 w 30"/>
                <a:gd name="T7" fmla="*/ 40 h 40"/>
                <a:gd name="T8" fmla="*/ 0 w 30"/>
                <a:gd name="T9" fmla="*/ 32 h 40"/>
              </a:gdLst>
              <a:ahLst/>
              <a:cxnLst>
                <a:cxn ang="0">
                  <a:pos x="T0" y="T1"/>
                </a:cxn>
                <a:cxn ang="0">
                  <a:pos x="T2" y="T3"/>
                </a:cxn>
                <a:cxn ang="0">
                  <a:pos x="T4" y="T5"/>
                </a:cxn>
                <a:cxn ang="0">
                  <a:pos x="T6" y="T7"/>
                </a:cxn>
                <a:cxn ang="0">
                  <a:pos x="T8" y="T9"/>
                </a:cxn>
              </a:cxnLst>
              <a:rect l="0" t="0" r="r" b="b"/>
              <a:pathLst>
                <a:path w="30" h="40">
                  <a:moveTo>
                    <a:pt x="0" y="32"/>
                  </a:moveTo>
                  <a:lnTo>
                    <a:pt x="16" y="0"/>
                  </a:lnTo>
                  <a:lnTo>
                    <a:pt x="30" y="6"/>
                  </a:lnTo>
                  <a:lnTo>
                    <a:pt x="12" y="40"/>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78"/>
            <p:cNvSpPr>
              <a:spLocks/>
            </p:cNvSpPr>
            <p:nvPr/>
          </p:nvSpPr>
          <p:spPr bwMode="auto">
            <a:xfrm>
              <a:off x="7932738" y="2570163"/>
              <a:ext cx="22225" cy="60325"/>
            </a:xfrm>
            <a:custGeom>
              <a:avLst/>
              <a:gdLst>
                <a:gd name="T0" fmla="*/ 0 w 14"/>
                <a:gd name="T1" fmla="*/ 38 h 38"/>
                <a:gd name="T2" fmla="*/ 0 w 14"/>
                <a:gd name="T3" fmla="*/ 0 h 38"/>
                <a:gd name="T4" fmla="*/ 14 w 14"/>
                <a:gd name="T5" fmla="*/ 2 h 38"/>
                <a:gd name="T6" fmla="*/ 14 w 14"/>
                <a:gd name="T7" fmla="*/ 38 h 38"/>
                <a:gd name="T8" fmla="*/ 0 w 14"/>
                <a:gd name="T9" fmla="*/ 38 h 38"/>
              </a:gdLst>
              <a:ahLst/>
              <a:cxnLst>
                <a:cxn ang="0">
                  <a:pos x="T0" y="T1"/>
                </a:cxn>
                <a:cxn ang="0">
                  <a:pos x="T2" y="T3"/>
                </a:cxn>
                <a:cxn ang="0">
                  <a:pos x="T4" y="T5"/>
                </a:cxn>
                <a:cxn ang="0">
                  <a:pos x="T6" y="T7"/>
                </a:cxn>
                <a:cxn ang="0">
                  <a:pos x="T8" y="T9"/>
                </a:cxn>
              </a:cxnLst>
              <a:rect l="0" t="0" r="r" b="b"/>
              <a:pathLst>
                <a:path w="14" h="38">
                  <a:moveTo>
                    <a:pt x="0" y="38"/>
                  </a:moveTo>
                  <a:lnTo>
                    <a:pt x="0" y="0"/>
                  </a:lnTo>
                  <a:lnTo>
                    <a:pt x="14" y="2"/>
                  </a:lnTo>
                  <a:lnTo>
                    <a:pt x="14"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79"/>
            <p:cNvSpPr>
              <a:spLocks/>
            </p:cNvSpPr>
            <p:nvPr/>
          </p:nvSpPr>
          <p:spPr bwMode="auto">
            <a:xfrm>
              <a:off x="8497888" y="1658938"/>
              <a:ext cx="47625" cy="63500"/>
            </a:xfrm>
            <a:custGeom>
              <a:avLst/>
              <a:gdLst>
                <a:gd name="T0" fmla="*/ 0 w 30"/>
                <a:gd name="T1" fmla="*/ 6 h 40"/>
                <a:gd name="T2" fmla="*/ 12 w 30"/>
                <a:gd name="T3" fmla="*/ 0 h 40"/>
                <a:gd name="T4" fmla="*/ 30 w 30"/>
                <a:gd name="T5" fmla="*/ 32 h 40"/>
                <a:gd name="T6" fmla="*/ 16 w 30"/>
                <a:gd name="T7" fmla="*/ 40 h 40"/>
                <a:gd name="T8" fmla="*/ 0 w 30"/>
                <a:gd name="T9" fmla="*/ 6 h 40"/>
              </a:gdLst>
              <a:ahLst/>
              <a:cxnLst>
                <a:cxn ang="0">
                  <a:pos x="T0" y="T1"/>
                </a:cxn>
                <a:cxn ang="0">
                  <a:pos x="T2" y="T3"/>
                </a:cxn>
                <a:cxn ang="0">
                  <a:pos x="T4" y="T5"/>
                </a:cxn>
                <a:cxn ang="0">
                  <a:pos x="T6" y="T7"/>
                </a:cxn>
                <a:cxn ang="0">
                  <a:pos x="T8" y="T9"/>
                </a:cxn>
              </a:cxnLst>
              <a:rect l="0" t="0" r="r" b="b"/>
              <a:pathLst>
                <a:path w="30" h="40">
                  <a:moveTo>
                    <a:pt x="0" y="6"/>
                  </a:moveTo>
                  <a:lnTo>
                    <a:pt x="12" y="0"/>
                  </a:lnTo>
                  <a:lnTo>
                    <a:pt x="30" y="32"/>
                  </a:lnTo>
                  <a:lnTo>
                    <a:pt x="16" y="4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80"/>
            <p:cNvSpPr>
              <a:spLocks/>
            </p:cNvSpPr>
            <p:nvPr/>
          </p:nvSpPr>
          <p:spPr bwMode="auto">
            <a:xfrm>
              <a:off x="8666163" y="1658938"/>
              <a:ext cx="47625" cy="63500"/>
            </a:xfrm>
            <a:custGeom>
              <a:avLst/>
              <a:gdLst>
                <a:gd name="T0" fmla="*/ 0 w 30"/>
                <a:gd name="T1" fmla="*/ 32 h 40"/>
                <a:gd name="T2" fmla="*/ 16 w 30"/>
                <a:gd name="T3" fmla="*/ 0 h 40"/>
                <a:gd name="T4" fmla="*/ 30 w 30"/>
                <a:gd name="T5" fmla="*/ 6 h 40"/>
                <a:gd name="T6" fmla="*/ 12 w 30"/>
                <a:gd name="T7" fmla="*/ 40 h 40"/>
                <a:gd name="T8" fmla="*/ 0 w 30"/>
                <a:gd name="T9" fmla="*/ 32 h 40"/>
              </a:gdLst>
              <a:ahLst/>
              <a:cxnLst>
                <a:cxn ang="0">
                  <a:pos x="T0" y="T1"/>
                </a:cxn>
                <a:cxn ang="0">
                  <a:pos x="T2" y="T3"/>
                </a:cxn>
                <a:cxn ang="0">
                  <a:pos x="T4" y="T5"/>
                </a:cxn>
                <a:cxn ang="0">
                  <a:pos x="T6" y="T7"/>
                </a:cxn>
                <a:cxn ang="0">
                  <a:pos x="T8" y="T9"/>
                </a:cxn>
              </a:cxnLst>
              <a:rect l="0" t="0" r="r" b="b"/>
              <a:pathLst>
                <a:path w="30" h="40">
                  <a:moveTo>
                    <a:pt x="0" y="32"/>
                  </a:moveTo>
                  <a:lnTo>
                    <a:pt x="16" y="0"/>
                  </a:lnTo>
                  <a:lnTo>
                    <a:pt x="30" y="6"/>
                  </a:lnTo>
                  <a:lnTo>
                    <a:pt x="12" y="40"/>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81"/>
            <p:cNvSpPr>
              <a:spLocks/>
            </p:cNvSpPr>
            <p:nvPr/>
          </p:nvSpPr>
          <p:spPr bwMode="auto">
            <a:xfrm>
              <a:off x="8589963" y="1627188"/>
              <a:ext cx="25400" cy="60325"/>
            </a:xfrm>
            <a:custGeom>
              <a:avLst/>
              <a:gdLst>
                <a:gd name="T0" fmla="*/ 0 w 16"/>
                <a:gd name="T1" fmla="*/ 38 h 38"/>
                <a:gd name="T2" fmla="*/ 2 w 16"/>
                <a:gd name="T3" fmla="*/ 0 h 38"/>
                <a:gd name="T4" fmla="*/ 16 w 16"/>
                <a:gd name="T5" fmla="*/ 0 h 38"/>
                <a:gd name="T6" fmla="*/ 16 w 16"/>
                <a:gd name="T7" fmla="*/ 38 h 38"/>
                <a:gd name="T8" fmla="*/ 0 w 16"/>
                <a:gd name="T9" fmla="*/ 38 h 38"/>
              </a:gdLst>
              <a:ahLst/>
              <a:cxnLst>
                <a:cxn ang="0">
                  <a:pos x="T0" y="T1"/>
                </a:cxn>
                <a:cxn ang="0">
                  <a:pos x="T2" y="T3"/>
                </a:cxn>
                <a:cxn ang="0">
                  <a:pos x="T4" y="T5"/>
                </a:cxn>
                <a:cxn ang="0">
                  <a:pos x="T6" y="T7"/>
                </a:cxn>
                <a:cxn ang="0">
                  <a:pos x="T8" y="T9"/>
                </a:cxn>
              </a:cxnLst>
              <a:rect l="0" t="0" r="r" b="b"/>
              <a:pathLst>
                <a:path w="16" h="38">
                  <a:moveTo>
                    <a:pt x="0" y="38"/>
                  </a:moveTo>
                  <a:lnTo>
                    <a:pt x="2" y="0"/>
                  </a:lnTo>
                  <a:lnTo>
                    <a:pt x="16" y="0"/>
                  </a:lnTo>
                  <a:lnTo>
                    <a:pt x="16"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9" name="Freeform 198"/>
          <p:cNvSpPr>
            <a:spLocks/>
          </p:cNvSpPr>
          <p:nvPr/>
        </p:nvSpPr>
        <p:spPr bwMode="auto">
          <a:xfrm>
            <a:off x="7335838" y="22225"/>
            <a:ext cx="4849813" cy="6273800"/>
          </a:xfrm>
          <a:custGeom>
            <a:avLst/>
            <a:gdLst>
              <a:gd name="T0" fmla="*/ 3055 w 3055"/>
              <a:gd name="T1" fmla="*/ 0 h 3952"/>
              <a:gd name="T2" fmla="*/ 0 w 3055"/>
              <a:gd name="T3" fmla="*/ 0 h 3952"/>
              <a:gd name="T4" fmla="*/ 0 w 3055"/>
              <a:gd name="T5" fmla="*/ 1057 h 3952"/>
              <a:gd name="T6" fmla="*/ 3055 w 3055"/>
              <a:gd name="T7" fmla="*/ 3952 h 3952"/>
              <a:gd name="T8" fmla="*/ 3055 w 3055"/>
              <a:gd name="T9" fmla="*/ 0 h 3952"/>
            </a:gdLst>
            <a:ahLst/>
            <a:cxnLst>
              <a:cxn ang="0">
                <a:pos x="T0" y="T1"/>
              </a:cxn>
              <a:cxn ang="0">
                <a:pos x="T2" y="T3"/>
              </a:cxn>
              <a:cxn ang="0">
                <a:pos x="T4" y="T5"/>
              </a:cxn>
              <a:cxn ang="0">
                <a:pos x="T6" y="T7"/>
              </a:cxn>
              <a:cxn ang="0">
                <a:pos x="T8" y="T9"/>
              </a:cxn>
            </a:cxnLst>
            <a:rect l="0" t="0" r="r" b="b"/>
            <a:pathLst>
              <a:path w="3055" h="3952">
                <a:moveTo>
                  <a:pt x="3055" y="0"/>
                </a:moveTo>
                <a:lnTo>
                  <a:pt x="0" y="0"/>
                </a:lnTo>
                <a:lnTo>
                  <a:pt x="0" y="1057"/>
                </a:lnTo>
                <a:lnTo>
                  <a:pt x="3055" y="3952"/>
                </a:lnTo>
                <a:lnTo>
                  <a:pt x="30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92801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 name="Freeform 202"/>
          <p:cNvSpPr>
            <a:spLocks/>
          </p:cNvSpPr>
          <p:nvPr/>
        </p:nvSpPr>
        <p:spPr bwMode="auto">
          <a:xfrm>
            <a:off x="5392738" y="1441450"/>
            <a:ext cx="6792913" cy="4854575"/>
          </a:xfrm>
          <a:custGeom>
            <a:avLst/>
            <a:gdLst>
              <a:gd name="T0" fmla="*/ 4279 w 4279"/>
              <a:gd name="T1" fmla="*/ 0 h 3058"/>
              <a:gd name="T2" fmla="*/ 2893 w 4279"/>
              <a:gd name="T3" fmla="*/ 0 h 3058"/>
              <a:gd name="T4" fmla="*/ 0 w 4279"/>
              <a:gd name="T5" fmla="*/ 3058 h 3058"/>
              <a:gd name="T6" fmla="*/ 4279 w 4279"/>
              <a:gd name="T7" fmla="*/ 3058 h 3058"/>
              <a:gd name="T8" fmla="*/ 4279 w 4279"/>
              <a:gd name="T9" fmla="*/ 0 h 3058"/>
            </a:gdLst>
            <a:ahLst/>
            <a:cxnLst>
              <a:cxn ang="0">
                <a:pos x="T0" y="T1"/>
              </a:cxn>
              <a:cxn ang="0">
                <a:pos x="T2" y="T3"/>
              </a:cxn>
              <a:cxn ang="0">
                <a:pos x="T4" y="T5"/>
              </a:cxn>
              <a:cxn ang="0">
                <a:pos x="T6" y="T7"/>
              </a:cxn>
              <a:cxn ang="0">
                <a:pos x="T8" y="T9"/>
              </a:cxn>
            </a:cxnLst>
            <a:rect l="0" t="0" r="r" b="b"/>
            <a:pathLst>
              <a:path w="4279" h="3058">
                <a:moveTo>
                  <a:pt x="4279" y="0"/>
                </a:moveTo>
                <a:lnTo>
                  <a:pt x="2893" y="0"/>
                </a:lnTo>
                <a:lnTo>
                  <a:pt x="0" y="3058"/>
                </a:lnTo>
                <a:lnTo>
                  <a:pt x="4279" y="3058"/>
                </a:lnTo>
                <a:lnTo>
                  <a:pt x="4279" y="0"/>
                </a:lnTo>
                <a:close/>
              </a:path>
            </a:pathLst>
          </a:custGeom>
          <a:gradFill>
            <a:gsLst>
              <a:gs pos="59000">
                <a:schemeClr val="bg1">
                  <a:alpha val="0"/>
                </a:schemeClr>
              </a:gs>
              <a:gs pos="100000">
                <a:srgbClr val="4D99CB"/>
              </a:gs>
            </a:gsLst>
            <a:lin ang="7800000" scaled="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8" name="Freeform 197"/>
          <p:cNvSpPr>
            <a:spLocks/>
          </p:cNvSpPr>
          <p:nvPr/>
        </p:nvSpPr>
        <p:spPr bwMode="auto">
          <a:xfrm>
            <a:off x="7335838" y="22225"/>
            <a:ext cx="4849813" cy="6273800"/>
          </a:xfrm>
          <a:custGeom>
            <a:avLst/>
            <a:gdLst>
              <a:gd name="T0" fmla="*/ 3055 w 3055"/>
              <a:gd name="T1" fmla="*/ 0 h 3952"/>
              <a:gd name="T2" fmla="*/ 0 w 3055"/>
              <a:gd name="T3" fmla="*/ 0 h 3952"/>
              <a:gd name="T4" fmla="*/ 0 w 3055"/>
              <a:gd name="T5" fmla="*/ 1057 h 3952"/>
              <a:gd name="T6" fmla="*/ 3055 w 3055"/>
              <a:gd name="T7" fmla="*/ 3952 h 3952"/>
              <a:gd name="T8" fmla="*/ 3055 w 3055"/>
              <a:gd name="T9" fmla="*/ 0 h 3952"/>
            </a:gdLst>
            <a:ahLst/>
            <a:cxnLst>
              <a:cxn ang="0">
                <a:pos x="T0" y="T1"/>
              </a:cxn>
              <a:cxn ang="0">
                <a:pos x="T2" y="T3"/>
              </a:cxn>
              <a:cxn ang="0">
                <a:pos x="T4" y="T5"/>
              </a:cxn>
              <a:cxn ang="0">
                <a:pos x="T6" y="T7"/>
              </a:cxn>
              <a:cxn ang="0">
                <a:pos x="T8" y="T9"/>
              </a:cxn>
            </a:cxnLst>
            <a:rect l="0" t="0" r="r" b="b"/>
            <a:pathLst>
              <a:path w="3055" h="3952">
                <a:moveTo>
                  <a:pt x="3055" y="0"/>
                </a:moveTo>
                <a:lnTo>
                  <a:pt x="0" y="0"/>
                </a:lnTo>
                <a:lnTo>
                  <a:pt x="0" y="1057"/>
                </a:lnTo>
                <a:lnTo>
                  <a:pt x="3055" y="3952"/>
                </a:lnTo>
                <a:lnTo>
                  <a:pt x="3055" y="0"/>
                </a:lnTo>
                <a:close/>
              </a:path>
            </a:pathLst>
          </a:custGeom>
          <a:gradFill>
            <a:gsLst>
              <a:gs pos="41000">
                <a:schemeClr val="bg1">
                  <a:alpha val="0"/>
                </a:schemeClr>
              </a:gs>
              <a:gs pos="100000">
                <a:srgbClr val="4D99CB"/>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7" name="object 7"/>
          <p:cNvSpPr/>
          <p:nvPr/>
        </p:nvSpPr>
        <p:spPr>
          <a:xfrm>
            <a:off x="8530842" y="-1285"/>
            <a:ext cx="730251" cy="771980"/>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8" name="object 8"/>
          <p:cNvSpPr/>
          <p:nvPr/>
        </p:nvSpPr>
        <p:spPr>
          <a:xfrm>
            <a:off x="8530842" y="-1286"/>
            <a:ext cx="730251" cy="771980"/>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dirty="0"/>
          </a:p>
        </p:txBody>
      </p:sp>
      <p:pic>
        <p:nvPicPr>
          <p:cNvPr id="9" name="object 9"/>
          <p:cNvPicPr/>
          <p:nvPr/>
        </p:nvPicPr>
        <p:blipFill>
          <a:blip r:embed="rId3" cstate="print"/>
          <a:stretch>
            <a:fillRect/>
          </a:stretch>
        </p:blipFill>
        <p:spPr>
          <a:xfrm>
            <a:off x="9397054" y="194324"/>
            <a:ext cx="2525154" cy="592930"/>
          </a:xfrm>
          <a:prstGeom prst="rect">
            <a:avLst/>
          </a:prstGeom>
        </p:spPr>
      </p:pic>
      <p:sp>
        <p:nvSpPr>
          <p:cNvPr id="16" name="object 16"/>
          <p:cNvSpPr txBox="1">
            <a:spLocks noGrp="1"/>
          </p:cNvSpPr>
          <p:nvPr>
            <p:ph type="title" idx="4294967295"/>
          </p:nvPr>
        </p:nvSpPr>
        <p:spPr>
          <a:xfrm>
            <a:off x="695301" y="97159"/>
            <a:ext cx="8475688" cy="843821"/>
          </a:xfrm>
          <a:prstGeom prst="rect">
            <a:avLst/>
          </a:prstGeom>
        </p:spPr>
        <p:txBody>
          <a:bodyPr vert="horz" wrap="square" lIns="0" tIns="12700" rIns="0" bIns="0" rtlCol="0">
            <a:spAutoFit/>
          </a:bodyPr>
          <a:lstStyle/>
          <a:p>
            <a:pPr marL="12700">
              <a:lnSpc>
                <a:spcPct val="100000"/>
              </a:lnSpc>
              <a:spcBef>
                <a:spcPts val="100"/>
              </a:spcBef>
            </a:pPr>
            <a:r>
              <a:rPr lang="en-US" sz="5400" b="1" spc="-70" dirty="0"/>
              <a:t>Providing Resources and Support</a:t>
            </a:r>
            <a:endParaRPr sz="5400" b="1" spc="-90" dirty="0"/>
          </a:p>
        </p:txBody>
      </p:sp>
      <p:sp>
        <p:nvSpPr>
          <p:cNvPr id="21" name="object 21"/>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22" name="object 22"/>
          <p:cNvSpPr txBox="1"/>
          <p:nvPr/>
        </p:nvSpPr>
        <p:spPr>
          <a:xfrm>
            <a:off x="1007435" y="959353"/>
            <a:ext cx="10284933" cy="6088846"/>
          </a:xfrm>
          <a:prstGeom prst="rect">
            <a:avLst/>
          </a:prstGeom>
        </p:spPr>
        <p:txBody>
          <a:bodyPr vert="horz" wrap="square" lIns="0" tIns="12700" rIns="0" bIns="0" rtlCol="0">
            <a:spAutoFit/>
          </a:bodyPr>
          <a:lstStyle/>
          <a:p>
            <a:r>
              <a:rPr lang="en-US" sz="2000" b="1" dirty="0">
                <a:solidFill>
                  <a:srgbClr val="4D99CB"/>
                </a:solidFill>
                <a:latin typeface="Archivo Thin" panose="020B0604020202020204" charset="0"/>
                <a:cs typeface="Archivo Thin" panose="020B0604020202020204" charset="0"/>
              </a:rPr>
              <a:t>Resource Center</a:t>
            </a:r>
          </a:p>
          <a:p>
            <a:pPr algn="l"/>
            <a:r>
              <a:rPr lang="en-US" sz="2000" dirty="0">
                <a:latin typeface="Archivo Thin" panose="020B0604020202020204" charset="0"/>
                <a:cs typeface="Archivo Thin" panose="020B0604020202020204" charset="0"/>
              </a:rPr>
              <a:t>Establish a dedicated resource center within tribal housing communities that provides tenants with easy access to information on substance abuse treatment, counseling services, and community support groups. Ensure this hub is well-stocked with relevant materials and regularly updated.</a:t>
            </a:r>
          </a:p>
          <a:p>
            <a:endParaRPr lang="en-US" sz="2000" b="1" dirty="0">
              <a:latin typeface="Archivo Thin" panose="020B0604020202020204" charset="0"/>
              <a:cs typeface="Archivo Thin" panose="020B0604020202020204" charset="0"/>
            </a:endParaRPr>
          </a:p>
          <a:p>
            <a:r>
              <a:rPr lang="en-US" sz="2000" b="1" dirty="0">
                <a:solidFill>
                  <a:srgbClr val="4D99CB"/>
                </a:solidFill>
                <a:latin typeface="Archivo Thin" panose="020B0604020202020204" charset="0"/>
                <a:cs typeface="Archivo Thin" panose="020B0604020202020204" charset="0"/>
              </a:rPr>
              <a:t>Peer Support Groups</a:t>
            </a:r>
          </a:p>
          <a:p>
            <a:r>
              <a:rPr lang="en-US" sz="2000" dirty="0">
                <a:latin typeface="Archivo Thin" panose="020B0604020202020204" charset="0"/>
                <a:cs typeface="Archivo Thin" panose="020B0604020202020204" charset="0"/>
              </a:rPr>
              <a:t>Facilitate the creation of peer-led support groups, where tenants can share their experiences, offer encouragement, and build a strong network of mutual understanding and accountability. These groups can play a vital role in the recovery process and help reduce the stigma associated with substance abuse.</a:t>
            </a:r>
          </a:p>
          <a:p>
            <a:endParaRPr lang="en-US" sz="2000" b="1" dirty="0">
              <a:latin typeface="Archivo Thin" panose="020B0604020202020204" charset="0"/>
              <a:cs typeface="Archivo Thin" panose="020B0604020202020204" charset="0"/>
            </a:endParaRPr>
          </a:p>
          <a:p>
            <a:r>
              <a:rPr lang="en-US" sz="2000" b="1" dirty="0">
                <a:solidFill>
                  <a:srgbClr val="4D99CB"/>
                </a:solidFill>
                <a:latin typeface="Archivo Thin" panose="020B0604020202020204" charset="0"/>
                <a:cs typeface="Archivo Thin" panose="020B0604020202020204" charset="0"/>
              </a:rPr>
              <a:t>Holistic Approach</a:t>
            </a:r>
          </a:p>
          <a:p>
            <a:r>
              <a:rPr lang="en-US" sz="2000" dirty="0">
                <a:latin typeface="Archivo Thin" panose="020B0604020202020204" charset="0"/>
                <a:cs typeface="Archivo Thin" panose="020B0604020202020204" charset="0"/>
              </a:rPr>
              <a:t>Adopt a comprehensive, holistic approach to supporting tenants struggling with substance abuse. In addition to clinical treatment, provide access to alternative therapies, such as mindfulness practices, art workshops, and traditional cultural activities, which can help address the underlying emotional and spiritual needs of individuals.</a:t>
            </a:r>
          </a:p>
          <a:p>
            <a:endParaRPr lang="en-US" sz="1600" dirty="0">
              <a:latin typeface="Archivo Thin" panose="020B0604020202020204" charset="0"/>
              <a:cs typeface="Archivo Thin" panose="020B0604020202020204" charset="0"/>
            </a:endParaRPr>
          </a:p>
          <a:p>
            <a:endParaRPr lang="en-US" sz="1600" dirty="0">
              <a:latin typeface="Archivo Thin" panose="020B0604020202020204" charset="0"/>
              <a:cs typeface="Archivo Thin" panose="020B0604020202020204" charset="0"/>
            </a:endParaRPr>
          </a:p>
          <a:p>
            <a:pPr marL="12700" marR="614680">
              <a:lnSpc>
                <a:spcPct val="100000"/>
              </a:lnSpc>
              <a:spcBef>
                <a:spcPts val="100"/>
              </a:spcBef>
            </a:pPr>
            <a:endParaRPr sz="2200" dirty="0">
              <a:latin typeface="Archivo Thin"/>
              <a:cs typeface="Archivo Thin"/>
            </a:endParaRPr>
          </a:p>
        </p:txBody>
      </p:sp>
      <p:pic>
        <p:nvPicPr>
          <p:cNvPr id="23" name="object 23"/>
          <p:cNvPicPr/>
          <p:nvPr/>
        </p:nvPicPr>
        <p:blipFill>
          <a:blip r:embed="rId4" cstate="print"/>
          <a:stretch>
            <a:fillRect/>
          </a:stretch>
        </p:blipFill>
        <p:spPr>
          <a:xfrm>
            <a:off x="442331" y="998895"/>
            <a:ext cx="232351" cy="232299"/>
          </a:xfrm>
          <a:prstGeom prst="rect">
            <a:avLst/>
          </a:prstGeom>
        </p:spPr>
      </p:pic>
      <p:pic>
        <p:nvPicPr>
          <p:cNvPr id="24" name="object 24"/>
          <p:cNvPicPr/>
          <p:nvPr/>
        </p:nvPicPr>
        <p:blipFill>
          <a:blip r:embed="rId5" cstate="print"/>
          <a:stretch>
            <a:fillRect/>
          </a:stretch>
        </p:blipFill>
        <p:spPr>
          <a:xfrm>
            <a:off x="456408" y="2872132"/>
            <a:ext cx="232351" cy="232298"/>
          </a:xfrm>
          <a:prstGeom prst="rect">
            <a:avLst/>
          </a:prstGeom>
        </p:spPr>
      </p:pic>
      <p:pic>
        <p:nvPicPr>
          <p:cNvPr id="26" name="object 26"/>
          <p:cNvPicPr/>
          <p:nvPr/>
        </p:nvPicPr>
        <p:blipFill>
          <a:blip r:embed="rId6" cstate="print"/>
          <a:stretch>
            <a:fillRect/>
          </a:stretch>
        </p:blipFill>
        <p:spPr>
          <a:xfrm>
            <a:off x="442331" y="4708792"/>
            <a:ext cx="232351" cy="232299"/>
          </a:xfrm>
          <a:prstGeom prst="rect">
            <a:avLst/>
          </a:prstGeom>
        </p:spPr>
      </p:pic>
      <p:sp>
        <p:nvSpPr>
          <p:cNvPr id="31"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32"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33"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34"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7"/>
              </a:rPr>
              <a:t>www.npkcg.com</a:t>
            </a:r>
            <a:endParaRPr sz="2000">
              <a:latin typeface="Archivo Thin"/>
              <a:cs typeface="Archivo Thin"/>
            </a:endParaRPr>
          </a:p>
        </p:txBody>
      </p:sp>
      <p:sp>
        <p:nvSpPr>
          <p:cNvPr id="35"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6" name="object 11"/>
          <p:cNvGrpSpPr/>
          <p:nvPr/>
        </p:nvGrpSpPr>
        <p:grpSpPr>
          <a:xfrm>
            <a:off x="11273538" y="6458522"/>
            <a:ext cx="310515" cy="310515"/>
            <a:chOff x="11273538" y="6458522"/>
            <a:chExt cx="310515" cy="310515"/>
          </a:xfrm>
        </p:grpSpPr>
        <p:sp>
          <p:nvSpPr>
            <p:cNvPr id="37"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8"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dirty="0"/>
            </a:p>
          </p:txBody>
        </p:sp>
      </p:grpSp>
      <p:sp>
        <p:nvSpPr>
          <p:cNvPr id="39" name="TextBox 38"/>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24</a:t>
            </a:r>
          </a:p>
        </p:txBody>
      </p:sp>
      <p:grpSp>
        <p:nvGrpSpPr>
          <p:cNvPr id="233" name="Group 232"/>
          <p:cNvGrpSpPr/>
          <p:nvPr/>
        </p:nvGrpSpPr>
        <p:grpSpPr>
          <a:xfrm>
            <a:off x="7837488" y="1627188"/>
            <a:ext cx="876300" cy="1003300"/>
            <a:chOff x="7837488" y="1627188"/>
            <a:chExt cx="876300" cy="1003300"/>
          </a:xfrm>
        </p:grpSpPr>
        <p:sp>
          <p:nvSpPr>
            <p:cNvPr id="214" name="Freeform 176"/>
            <p:cNvSpPr>
              <a:spLocks/>
            </p:cNvSpPr>
            <p:nvPr/>
          </p:nvSpPr>
          <p:spPr bwMode="auto">
            <a:xfrm>
              <a:off x="8005763" y="2538413"/>
              <a:ext cx="47625" cy="60325"/>
            </a:xfrm>
            <a:custGeom>
              <a:avLst/>
              <a:gdLst>
                <a:gd name="T0" fmla="*/ 0 w 30"/>
                <a:gd name="T1" fmla="*/ 6 h 38"/>
                <a:gd name="T2" fmla="*/ 12 w 30"/>
                <a:gd name="T3" fmla="*/ 0 h 38"/>
                <a:gd name="T4" fmla="*/ 30 w 30"/>
                <a:gd name="T5" fmla="*/ 32 h 38"/>
                <a:gd name="T6" fmla="*/ 16 w 30"/>
                <a:gd name="T7" fmla="*/ 38 h 38"/>
                <a:gd name="T8" fmla="*/ 0 w 30"/>
                <a:gd name="T9" fmla="*/ 6 h 38"/>
              </a:gdLst>
              <a:ahLst/>
              <a:cxnLst>
                <a:cxn ang="0">
                  <a:pos x="T0" y="T1"/>
                </a:cxn>
                <a:cxn ang="0">
                  <a:pos x="T2" y="T3"/>
                </a:cxn>
                <a:cxn ang="0">
                  <a:pos x="T4" y="T5"/>
                </a:cxn>
                <a:cxn ang="0">
                  <a:pos x="T6" y="T7"/>
                </a:cxn>
                <a:cxn ang="0">
                  <a:pos x="T8" y="T9"/>
                </a:cxn>
              </a:cxnLst>
              <a:rect l="0" t="0" r="r" b="b"/>
              <a:pathLst>
                <a:path w="30" h="38">
                  <a:moveTo>
                    <a:pt x="0" y="6"/>
                  </a:moveTo>
                  <a:lnTo>
                    <a:pt x="12" y="0"/>
                  </a:lnTo>
                  <a:lnTo>
                    <a:pt x="30" y="32"/>
                  </a:lnTo>
                  <a:lnTo>
                    <a:pt x="16" y="38"/>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177"/>
            <p:cNvSpPr>
              <a:spLocks/>
            </p:cNvSpPr>
            <p:nvPr/>
          </p:nvSpPr>
          <p:spPr bwMode="auto">
            <a:xfrm>
              <a:off x="7837488" y="2538413"/>
              <a:ext cx="47625" cy="63500"/>
            </a:xfrm>
            <a:custGeom>
              <a:avLst/>
              <a:gdLst>
                <a:gd name="T0" fmla="*/ 0 w 30"/>
                <a:gd name="T1" fmla="*/ 32 h 40"/>
                <a:gd name="T2" fmla="*/ 16 w 30"/>
                <a:gd name="T3" fmla="*/ 0 h 40"/>
                <a:gd name="T4" fmla="*/ 30 w 30"/>
                <a:gd name="T5" fmla="*/ 6 h 40"/>
                <a:gd name="T6" fmla="*/ 12 w 30"/>
                <a:gd name="T7" fmla="*/ 40 h 40"/>
                <a:gd name="T8" fmla="*/ 0 w 30"/>
                <a:gd name="T9" fmla="*/ 32 h 40"/>
              </a:gdLst>
              <a:ahLst/>
              <a:cxnLst>
                <a:cxn ang="0">
                  <a:pos x="T0" y="T1"/>
                </a:cxn>
                <a:cxn ang="0">
                  <a:pos x="T2" y="T3"/>
                </a:cxn>
                <a:cxn ang="0">
                  <a:pos x="T4" y="T5"/>
                </a:cxn>
                <a:cxn ang="0">
                  <a:pos x="T6" y="T7"/>
                </a:cxn>
                <a:cxn ang="0">
                  <a:pos x="T8" y="T9"/>
                </a:cxn>
              </a:cxnLst>
              <a:rect l="0" t="0" r="r" b="b"/>
              <a:pathLst>
                <a:path w="30" h="40">
                  <a:moveTo>
                    <a:pt x="0" y="32"/>
                  </a:moveTo>
                  <a:lnTo>
                    <a:pt x="16" y="0"/>
                  </a:lnTo>
                  <a:lnTo>
                    <a:pt x="30" y="6"/>
                  </a:lnTo>
                  <a:lnTo>
                    <a:pt x="12" y="40"/>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78"/>
            <p:cNvSpPr>
              <a:spLocks/>
            </p:cNvSpPr>
            <p:nvPr/>
          </p:nvSpPr>
          <p:spPr bwMode="auto">
            <a:xfrm>
              <a:off x="7932738" y="2570163"/>
              <a:ext cx="22225" cy="60325"/>
            </a:xfrm>
            <a:custGeom>
              <a:avLst/>
              <a:gdLst>
                <a:gd name="T0" fmla="*/ 0 w 14"/>
                <a:gd name="T1" fmla="*/ 38 h 38"/>
                <a:gd name="T2" fmla="*/ 0 w 14"/>
                <a:gd name="T3" fmla="*/ 0 h 38"/>
                <a:gd name="T4" fmla="*/ 14 w 14"/>
                <a:gd name="T5" fmla="*/ 2 h 38"/>
                <a:gd name="T6" fmla="*/ 14 w 14"/>
                <a:gd name="T7" fmla="*/ 38 h 38"/>
                <a:gd name="T8" fmla="*/ 0 w 14"/>
                <a:gd name="T9" fmla="*/ 38 h 38"/>
              </a:gdLst>
              <a:ahLst/>
              <a:cxnLst>
                <a:cxn ang="0">
                  <a:pos x="T0" y="T1"/>
                </a:cxn>
                <a:cxn ang="0">
                  <a:pos x="T2" y="T3"/>
                </a:cxn>
                <a:cxn ang="0">
                  <a:pos x="T4" y="T5"/>
                </a:cxn>
                <a:cxn ang="0">
                  <a:pos x="T6" y="T7"/>
                </a:cxn>
                <a:cxn ang="0">
                  <a:pos x="T8" y="T9"/>
                </a:cxn>
              </a:cxnLst>
              <a:rect l="0" t="0" r="r" b="b"/>
              <a:pathLst>
                <a:path w="14" h="38">
                  <a:moveTo>
                    <a:pt x="0" y="38"/>
                  </a:moveTo>
                  <a:lnTo>
                    <a:pt x="0" y="0"/>
                  </a:lnTo>
                  <a:lnTo>
                    <a:pt x="14" y="2"/>
                  </a:lnTo>
                  <a:lnTo>
                    <a:pt x="14"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79"/>
            <p:cNvSpPr>
              <a:spLocks/>
            </p:cNvSpPr>
            <p:nvPr/>
          </p:nvSpPr>
          <p:spPr bwMode="auto">
            <a:xfrm>
              <a:off x="8497888" y="1658938"/>
              <a:ext cx="47625" cy="63500"/>
            </a:xfrm>
            <a:custGeom>
              <a:avLst/>
              <a:gdLst>
                <a:gd name="T0" fmla="*/ 0 w 30"/>
                <a:gd name="T1" fmla="*/ 6 h 40"/>
                <a:gd name="T2" fmla="*/ 12 w 30"/>
                <a:gd name="T3" fmla="*/ 0 h 40"/>
                <a:gd name="T4" fmla="*/ 30 w 30"/>
                <a:gd name="T5" fmla="*/ 32 h 40"/>
                <a:gd name="T6" fmla="*/ 16 w 30"/>
                <a:gd name="T7" fmla="*/ 40 h 40"/>
                <a:gd name="T8" fmla="*/ 0 w 30"/>
                <a:gd name="T9" fmla="*/ 6 h 40"/>
              </a:gdLst>
              <a:ahLst/>
              <a:cxnLst>
                <a:cxn ang="0">
                  <a:pos x="T0" y="T1"/>
                </a:cxn>
                <a:cxn ang="0">
                  <a:pos x="T2" y="T3"/>
                </a:cxn>
                <a:cxn ang="0">
                  <a:pos x="T4" y="T5"/>
                </a:cxn>
                <a:cxn ang="0">
                  <a:pos x="T6" y="T7"/>
                </a:cxn>
                <a:cxn ang="0">
                  <a:pos x="T8" y="T9"/>
                </a:cxn>
              </a:cxnLst>
              <a:rect l="0" t="0" r="r" b="b"/>
              <a:pathLst>
                <a:path w="30" h="40">
                  <a:moveTo>
                    <a:pt x="0" y="6"/>
                  </a:moveTo>
                  <a:lnTo>
                    <a:pt x="12" y="0"/>
                  </a:lnTo>
                  <a:lnTo>
                    <a:pt x="30" y="32"/>
                  </a:lnTo>
                  <a:lnTo>
                    <a:pt x="16" y="4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80"/>
            <p:cNvSpPr>
              <a:spLocks/>
            </p:cNvSpPr>
            <p:nvPr/>
          </p:nvSpPr>
          <p:spPr bwMode="auto">
            <a:xfrm>
              <a:off x="8666163" y="1658938"/>
              <a:ext cx="47625" cy="63500"/>
            </a:xfrm>
            <a:custGeom>
              <a:avLst/>
              <a:gdLst>
                <a:gd name="T0" fmla="*/ 0 w 30"/>
                <a:gd name="T1" fmla="*/ 32 h 40"/>
                <a:gd name="T2" fmla="*/ 16 w 30"/>
                <a:gd name="T3" fmla="*/ 0 h 40"/>
                <a:gd name="T4" fmla="*/ 30 w 30"/>
                <a:gd name="T5" fmla="*/ 6 h 40"/>
                <a:gd name="T6" fmla="*/ 12 w 30"/>
                <a:gd name="T7" fmla="*/ 40 h 40"/>
                <a:gd name="T8" fmla="*/ 0 w 30"/>
                <a:gd name="T9" fmla="*/ 32 h 40"/>
              </a:gdLst>
              <a:ahLst/>
              <a:cxnLst>
                <a:cxn ang="0">
                  <a:pos x="T0" y="T1"/>
                </a:cxn>
                <a:cxn ang="0">
                  <a:pos x="T2" y="T3"/>
                </a:cxn>
                <a:cxn ang="0">
                  <a:pos x="T4" y="T5"/>
                </a:cxn>
                <a:cxn ang="0">
                  <a:pos x="T6" y="T7"/>
                </a:cxn>
                <a:cxn ang="0">
                  <a:pos x="T8" y="T9"/>
                </a:cxn>
              </a:cxnLst>
              <a:rect l="0" t="0" r="r" b="b"/>
              <a:pathLst>
                <a:path w="30" h="40">
                  <a:moveTo>
                    <a:pt x="0" y="32"/>
                  </a:moveTo>
                  <a:lnTo>
                    <a:pt x="16" y="0"/>
                  </a:lnTo>
                  <a:lnTo>
                    <a:pt x="30" y="6"/>
                  </a:lnTo>
                  <a:lnTo>
                    <a:pt x="12" y="40"/>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81"/>
            <p:cNvSpPr>
              <a:spLocks/>
            </p:cNvSpPr>
            <p:nvPr/>
          </p:nvSpPr>
          <p:spPr bwMode="auto">
            <a:xfrm>
              <a:off x="8589963" y="1627188"/>
              <a:ext cx="25400" cy="60325"/>
            </a:xfrm>
            <a:custGeom>
              <a:avLst/>
              <a:gdLst>
                <a:gd name="T0" fmla="*/ 0 w 16"/>
                <a:gd name="T1" fmla="*/ 38 h 38"/>
                <a:gd name="T2" fmla="*/ 2 w 16"/>
                <a:gd name="T3" fmla="*/ 0 h 38"/>
                <a:gd name="T4" fmla="*/ 16 w 16"/>
                <a:gd name="T5" fmla="*/ 0 h 38"/>
                <a:gd name="T6" fmla="*/ 16 w 16"/>
                <a:gd name="T7" fmla="*/ 38 h 38"/>
                <a:gd name="T8" fmla="*/ 0 w 16"/>
                <a:gd name="T9" fmla="*/ 38 h 38"/>
              </a:gdLst>
              <a:ahLst/>
              <a:cxnLst>
                <a:cxn ang="0">
                  <a:pos x="T0" y="T1"/>
                </a:cxn>
                <a:cxn ang="0">
                  <a:pos x="T2" y="T3"/>
                </a:cxn>
                <a:cxn ang="0">
                  <a:pos x="T4" y="T5"/>
                </a:cxn>
                <a:cxn ang="0">
                  <a:pos x="T6" y="T7"/>
                </a:cxn>
                <a:cxn ang="0">
                  <a:pos x="T8" y="T9"/>
                </a:cxn>
              </a:cxnLst>
              <a:rect l="0" t="0" r="r" b="b"/>
              <a:pathLst>
                <a:path w="16" h="38">
                  <a:moveTo>
                    <a:pt x="0" y="38"/>
                  </a:moveTo>
                  <a:lnTo>
                    <a:pt x="2" y="0"/>
                  </a:lnTo>
                  <a:lnTo>
                    <a:pt x="16" y="0"/>
                  </a:lnTo>
                  <a:lnTo>
                    <a:pt x="16"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9" name="Freeform 198"/>
          <p:cNvSpPr>
            <a:spLocks/>
          </p:cNvSpPr>
          <p:nvPr/>
        </p:nvSpPr>
        <p:spPr bwMode="auto">
          <a:xfrm>
            <a:off x="7335838" y="22225"/>
            <a:ext cx="4849813" cy="6273800"/>
          </a:xfrm>
          <a:custGeom>
            <a:avLst/>
            <a:gdLst>
              <a:gd name="T0" fmla="*/ 3055 w 3055"/>
              <a:gd name="T1" fmla="*/ 0 h 3952"/>
              <a:gd name="T2" fmla="*/ 0 w 3055"/>
              <a:gd name="T3" fmla="*/ 0 h 3952"/>
              <a:gd name="T4" fmla="*/ 0 w 3055"/>
              <a:gd name="T5" fmla="*/ 1057 h 3952"/>
              <a:gd name="T6" fmla="*/ 3055 w 3055"/>
              <a:gd name="T7" fmla="*/ 3952 h 3952"/>
              <a:gd name="T8" fmla="*/ 3055 w 3055"/>
              <a:gd name="T9" fmla="*/ 0 h 3952"/>
            </a:gdLst>
            <a:ahLst/>
            <a:cxnLst>
              <a:cxn ang="0">
                <a:pos x="T0" y="T1"/>
              </a:cxn>
              <a:cxn ang="0">
                <a:pos x="T2" y="T3"/>
              </a:cxn>
              <a:cxn ang="0">
                <a:pos x="T4" y="T5"/>
              </a:cxn>
              <a:cxn ang="0">
                <a:pos x="T6" y="T7"/>
              </a:cxn>
              <a:cxn ang="0">
                <a:pos x="T8" y="T9"/>
              </a:cxn>
            </a:cxnLst>
            <a:rect l="0" t="0" r="r" b="b"/>
            <a:pathLst>
              <a:path w="3055" h="3952">
                <a:moveTo>
                  <a:pt x="3055" y="0"/>
                </a:moveTo>
                <a:lnTo>
                  <a:pt x="0" y="0"/>
                </a:lnTo>
                <a:lnTo>
                  <a:pt x="0" y="1057"/>
                </a:lnTo>
                <a:lnTo>
                  <a:pt x="3055" y="3952"/>
                </a:lnTo>
                <a:lnTo>
                  <a:pt x="30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781060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object 6"/>
          <p:cNvGrpSpPr/>
          <p:nvPr/>
        </p:nvGrpSpPr>
        <p:grpSpPr>
          <a:xfrm>
            <a:off x="8527662" y="-2499"/>
            <a:ext cx="736600" cy="777875"/>
            <a:chOff x="8527662" y="-2499"/>
            <a:chExt cx="736600" cy="777875"/>
          </a:xfrm>
        </p:grpSpPr>
        <p:sp>
          <p:nvSpPr>
            <p:cNvPr id="7" name="object 7"/>
            <p:cNvSpPr/>
            <p:nvPr/>
          </p:nvSpPr>
          <p:spPr>
            <a:xfrm>
              <a:off x="8530837" y="678"/>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8" name="object 8"/>
            <p:cNvSpPr/>
            <p:nvPr/>
          </p:nvSpPr>
          <p:spPr>
            <a:xfrm>
              <a:off x="8530837" y="675"/>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
        <p:nvSpPr>
          <p:cNvPr id="9" name="object 9"/>
          <p:cNvSpPr txBox="1">
            <a:spLocks noGrp="1"/>
          </p:cNvSpPr>
          <p:nvPr>
            <p:ph type="title" idx="4294967295"/>
          </p:nvPr>
        </p:nvSpPr>
        <p:spPr>
          <a:xfrm>
            <a:off x="603251" y="97842"/>
            <a:ext cx="8540750" cy="628377"/>
          </a:xfrm>
          <a:prstGeom prst="rect">
            <a:avLst/>
          </a:prstGeom>
        </p:spPr>
        <p:txBody>
          <a:bodyPr vert="horz" wrap="square" lIns="0" tIns="12700" rIns="0" bIns="0" rtlCol="0">
            <a:spAutoFit/>
          </a:bodyPr>
          <a:lstStyle/>
          <a:p>
            <a:pPr marL="12700">
              <a:lnSpc>
                <a:spcPct val="100000"/>
              </a:lnSpc>
              <a:spcBef>
                <a:spcPts val="100"/>
              </a:spcBef>
            </a:pPr>
            <a:r>
              <a:rPr lang="en-US" sz="4000" b="1" spc="-80" dirty="0"/>
              <a:t>Developing a Substance Abuse Intervention Plan</a:t>
            </a:r>
            <a:endParaRPr sz="4000" b="1" spc="-80" dirty="0"/>
          </a:p>
        </p:txBody>
      </p:sp>
      <p:pic>
        <p:nvPicPr>
          <p:cNvPr id="14" name="object 14"/>
          <p:cNvPicPr/>
          <p:nvPr/>
        </p:nvPicPr>
        <p:blipFill>
          <a:blip r:embed="rId2" cstate="print"/>
          <a:stretch>
            <a:fillRect/>
          </a:stretch>
        </p:blipFill>
        <p:spPr>
          <a:xfrm>
            <a:off x="9397048" y="196164"/>
            <a:ext cx="2525150" cy="592581"/>
          </a:xfrm>
          <a:prstGeom prst="rect">
            <a:avLst/>
          </a:prstGeom>
        </p:spPr>
      </p:pic>
      <p:sp>
        <p:nvSpPr>
          <p:cNvPr id="15" name="object 15"/>
          <p:cNvSpPr/>
          <p:nvPr/>
        </p:nvSpPr>
        <p:spPr>
          <a:xfrm>
            <a:off x="0" y="-1094"/>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16" name="object 16"/>
          <p:cNvSpPr txBox="1"/>
          <p:nvPr/>
        </p:nvSpPr>
        <p:spPr>
          <a:xfrm>
            <a:off x="417828" y="1441450"/>
            <a:ext cx="10218608" cy="5018746"/>
          </a:xfrm>
          <a:prstGeom prst="rect">
            <a:avLst/>
          </a:prstGeom>
        </p:spPr>
        <p:txBody>
          <a:bodyPr vert="horz" wrap="square" lIns="0" tIns="53975" rIns="0" bIns="0" rtlCol="0">
            <a:spAutoFit/>
          </a:bodyPr>
          <a:lstStyle/>
          <a:p>
            <a:endParaRPr lang="en-US" sz="1600" b="1" spc="-45" dirty="0">
              <a:solidFill>
                <a:schemeClr val="accent1">
                  <a:lumMod val="50000"/>
                </a:schemeClr>
              </a:solidFill>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Assess Needs</a:t>
            </a:r>
          </a:p>
          <a:p>
            <a:r>
              <a:rPr lang="en-US" sz="1600" dirty="0">
                <a:latin typeface="Archivo Thin" panose="020B0604020202020204" charset="0"/>
                <a:cs typeface="Archivo Thin" panose="020B0604020202020204" charset="0"/>
              </a:rPr>
              <a:t>Conduct a thorough assessment of the substance abuse issues within the tribal housing community, including prevalence, patterns, and underlying factors. This comprehensive analysis will guide the development of a targeted intervention plan.</a:t>
            </a:r>
          </a:p>
          <a:p>
            <a:endParaRPr lang="en-US" sz="1600" b="1" dirty="0">
              <a:latin typeface="Archivo Thin" panose="020B0604020202020204" charset="0"/>
              <a:cs typeface="Archivo Thin" panose="020B0604020202020204" charset="0"/>
            </a:endParaRPr>
          </a:p>
          <a:p>
            <a:endParaRPr lang="en-US" sz="1600" b="1" dirty="0">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Establish Protocols</a:t>
            </a:r>
          </a:p>
          <a:p>
            <a:r>
              <a:rPr lang="en-US" sz="1600" dirty="0">
                <a:latin typeface="Archivo Thin" panose="020B0604020202020204" charset="0"/>
                <a:cs typeface="Archivo Thin" panose="020B0604020202020204" charset="0"/>
              </a:rPr>
              <a:t>Collaborate with key stakeholders, such as property managers, social workers, and addiction treatment providers, to establish clear protocols for identifying, reporting, and addressing substance abuse cases. Ensure all policies and procedures are aligned with tribal and federal regulations.</a:t>
            </a:r>
          </a:p>
          <a:p>
            <a:endParaRPr lang="en-US" sz="1600" dirty="0">
              <a:latin typeface="Archivo Thin" panose="020B0604020202020204" charset="0"/>
              <a:cs typeface="Archivo Thin" panose="020B0604020202020204" charset="0"/>
            </a:endParaRPr>
          </a:p>
          <a:p>
            <a:endParaRPr lang="en-US" sz="1600" dirty="0">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Implement Interventions</a:t>
            </a:r>
          </a:p>
          <a:p>
            <a:r>
              <a:rPr lang="en-US" sz="1600" dirty="0">
                <a:latin typeface="Archivo Thin" panose="020B0604020202020204" charset="0"/>
                <a:cs typeface="Archivo Thin" panose="020B0604020202020204" charset="0"/>
              </a:rPr>
              <a:t>Develop a multifaceted intervention plan that combines compassionate tenant support, harm reduction strategies, and targeted enforcement measures. This balanced approach should address the complex nature of substance abuse and promote long-term recovery within the community.</a:t>
            </a:r>
          </a:p>
          <a:p>
            <a:pPr marL="12700" marR="1767839">
              <a:lnSpc>
                <a:spcPts val="2840"/>
              </a:lnSpc>
              <a:spcBef>
                <a:spcPts val="425"/>
              </a:spcBef>
            </a:pPr>
            <a:endParaRPr lang="en-US" sz="1600" spc="-45" dirty="0">
              <a:latin typeface="Archivo Thin" panose="020B0604020202020204" charset="0"/>
              <a:cs typeface="Archivo Thin" panose="020B0604020202020204" charset="0"/>
            </a:endParaRPr>
          </a:p>
          <a:p>
            <a:pPr marL="12700" marR="1767839">
              <a:lnSpc>
                <a:spcPts val="2840"/>
              </a:lnSpc>
              <a:spcBef>
                <a:spcPts val="425"/>
              </a:spcBef>
            </a:pPr>
            <a:r>
              <a:rPr lang="en-US" sz="1600" b="1" dirty="0">
                <a:solidFill>
                  <a:schemeClr val="accent1">
                    <a:lumMod val="50000"/>
                  </a:schemeClr>
                </a:solidFill>
                <a:latin typeface="Archivo Thin" panose="020B0604020202020204" charset="0"/>
                <a:cs typeface="Archivo Thin" panose="020B0604020202020204" charset="0"/>
              </a:rPr>
              <a:t> </a:t>
            </a:r>
            <a:endParaRPr sz="1600" dirty="0">
              <a:latin typeface="Archivo Thin" panose="020B0604020202020204" charset="0"/>
              <a:cs typeface="Archivo Thin" panose="020B0604020202020204" charset="0"/>
            </a:endParaRPr>
          </a:p>
        </p:txBody>
      </p:sp>
      <p:sp>
        <p:nvSpPr>
          <p:cNvPr id="17" name="object 17"/>
          <p:cNvSpPr/>
          <p:nvPr/>
        </p:nvSpPr>
        <p:spPr>
          <a:xfrm>
            <a:off x="255270" y="1752600"/>
            <a:ext cx="92710" cy="612140"/>
          </a:xfrm>
          <a:custGeom>
            <a:avLst/>
            <a:gdLst/>
            <a:ahLst/>
            <a:cxnLst/>
            <a:rect l="l" t="t" r="r" b="b"/>
            <a:pathLst>
              <a:path w="92709" h="612139">
                <a:moveTo>
                  <a:pt x="92125" y="0"/>
                </a:moveTo>
                <a:lnTo>
                  <a:pt x="0" y="0"/>
                </a:lnTo>
                <a:lnTo>
                  <a:pt x="0" y="611974"/>
                </a:lnTo>
                <a:lnTo>
                  <a:pt x="92125" y="611974"/>
                </a:lnTo>
                <a:lnTo>
                  <a:pt x="92125" y="0"/>
                </a:lnTo>
                <a:close/>
              </a:path>
            </a:pathLst>
          </a:custGeom>
          <a:solidFill>
            <a:srgbClr val="4C98CA"/>
          </a:solidFill>
        </p:spPr>
        <p:txBody>
          <a:bodyPr wrap="square" lIns="0" tIns="0" rIns="0" bIns="0" rtlCol="0"/>
          <a:lstStyle/>
          <a:p>
            <a:endParaRPr/>
          </a:p>
        </p:txBody>
      </p:sp>
      <p:sp>
        <p:nvSpPr>
          <p:cNvPr id="18" name="object 18"/>
          <p:cNvSpPr/>
          <p:nvPr/>
        </p:nvSpPr>
        <p:spPr>
          <a:xfrm>
            <a:off x="417828" y="2990790"/>
            <a:ext cx="6314563" cy="45719"/>
          </a:xfrm>
          <a:custGeom>
            <a:avLst/>
            <a:gdLst/>
            <a:ahLst/>
            <a:cxnLst/>
            <a:rect l="l" t="t" r="r" b="b"/>
            <a:pathLst>
              <a:path w="4668520" h="16510">
                <a:moveTo>
                  <a:pt x="4667910" y="0"/>
                </a:moveTo>
                <a:lnTo>
                  <a:pt x="0" y="0"/>
                </a:lnTo>
                <a:lnTo>
                  <a:pt x="0" y="16382"/>
                </a:lnTo>
                <a:lnTo>
                  <a:pt x="4667910" y="16382"/>
                </a:lnTo>
                <a:lnTo>
                  <a:pt x="4667910" y="0"/>
                </a:lnTo>
                <a:close/>
              </a:path>
            </a:pathLst>
          </a:custGeom>
          <a:solidFill>
            <a:srgbClr val="4C98CA"/>
          </a:solidFill>
        </p:spPr>
        <p:txBody>
          <a:bodyPr wrap="square" lIns="0" tIns="0" rIns="0" bIns="0" rtlCol="0"/>
          <a:lstStyle/>
          <a:p>
            <a:endParaRPr/>
          </a:p>
        </p:txBody>
      </p:sp>
      <p:sp>
        <p:nvSpPr>
          <p:cNvPr id="25"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6"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7"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8"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3"/>
              </a:rPr>
              <a:t>www.npkcg.com</a:t>
            </a:r>
            <a:endParaRPr sz="2000">
              <a:latin typeface="Archivo Thin"/>
              <a:cs typeface="Archivo Thin"/>
            </a:endParaRPr>
          </a:p>
        </p:txBody>
      </p:sp>
      <p:sp>
        <p:nvSpPr>
          <p:cNvPr id="29"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0" name="object 11"/>
          <p:cNvGrpSpPr/>
          <p:nvPr/>
        </p:nvGrpSpPr>
        <p:grpSpPr>
          <a:xfrm>
            <a:off x="11273538" y="6458522"/>
            <a:ext cx="310515" cy="310515"/>
            <a:chOff x="11273538" y="6458522"/>
            <a:chExt cx="310515" cy="310515"/>
          </a:xfrm>
        </p:grpSpPr>
        <p:sp>
          <p:nvSpPr>
            <p:cNvPr id="31"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2"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3" name="TextBox 32"/>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25</a:t>
            </a:r>
          </a:p>
        </p:txBody>
      </p:sp>
      <p:sp>
        <p:nvSpPr>
          <p:cNvPr id="2" name="object 18">
            <a:extLst>
              <a:ext uri="{FF2B5EF4-FFF2-40B4-BE49-F238E27FC236}">
                <a16:creationId xmlns:a16="http://schemas.microsoft.com/office/drawing/2014/main" id="{CBF43B1F-2AAB-3CDB-9657-21EA3EE10A66}"/>
              </a:ext>
            </a:extLst>
          </p:cNvPr>
          <p:cNvSpPr/>
          <p:nvPr/>
        </p:nvSpPr>
        <p:spPr>
          <a:xfrm>
            <a:off x="417827" y="4539891"/>
            <a:ext cx="6314563" cy="45719"/>
          </a:xfrm>
          <a:custGeom>
            <a:avLst/>
            <a:gdLst/>
            <a:ahLst/>
            <a:cxnLst/>
            <a:rect l="l" t="t" r="r" b="b"/>
            <a:pathLst>
              <a:path w="4668520" h="16510">
                <a:moveTo>
                  <a:pt x="4667910" y="0"/>
                </a:moveTo>
                <a:lnTo>
                  <a:pt x="0" y="0"/>
                </a:lnTo>
                <a:lnTo>
                  <a:pt x="0" y="16382"/>
                </a:lnTo>
                <a:lnTo>
                  <a:pt x="4667910" y="16382"/>
                </a:lnTo>
                <a:lnTo>
                  <a:pt x="4667910" y="0"/>
                </a:lnTo>
                <a:close/>
              </a:path>
            </a:pathLst>
          </a:custGeom>
          <a:solidFill>
            <a:srgbClr val="4C98CA"/>
          </a:solidFill>
        </p:spPr>
        <p:txBody>
          <a:bodyPr wrap="square" lIns="0" tIns="0" rIns="0" bIns="0" rtlCol="0"/>
          <a:lstStyle/>
          <a:p>
            <a:endParaRPr/>
          </a:p>
        </p:txBody>
      </p:sp>
      <p:sp>
        <p:nvSpPr>
          <p:cNvPr id="3" name="object 17">
            <a:extLst>
              <a:ext uri="{FF2B5EF4-FFF2-40B4-BE49-F238E27FC236}">
                <a16:creationId xmlns:a16="http://schemas.microsoft.com/office/drawing/2014/main" id="{91246789-5F14-A057-3848-8DFA2B6FC769}"/>
              </a:ext>
            </a:extLst>
          </p:cNvPr>
          <p:cNvSpPr/>
          <p:nvPr/>
        </p:nvSpPr>
        <p:spPr>
          <a:xfrm>
            <a:off x="255270" y="3197660"/>
            <a:ext cx="92710" cy="612140"/>
          </a:xfrm>
          <a:custGeom>
            <a:avLst/>
            <a:gdLst/>
            <a:ahLst/>
            <a:cxnLst/>
            <a:rect l="l" t="t" r="r" b="b"/>
            <a:pathLst>
              <a:path w="92709" h="612139">
                <a:moveTo>
                  <a:pt x="92125" y="0"/>
                </a:moveTo>
                <a:lnTo>
                  <a:pt x="0" y="0"/>
                </a:lnTo>
                <a:lnTo>
                  <a:pt x="0" y="611974"/>
                </a:lnTo>
                <a:lnTo>
                  <a:pt x="92125" y="611974"/>
                </a:lnTo>
                <a:lnTo>
                  <a:pt x="92125" y="0"/>
                </a:lnTo>
                <a:close/>
              </a:path>
            </a:pathLst>
          </a:custGeom>
          <a:solidFill>
            <a:srgbClr val="4C98CA"/>
          </a:solidFill>
        </p:spPr>
        <p:txBody>
          <a:bodyPr wrap="square" lIns="0" tIns="0" rIns="0" bIns="0" rtlCol="0"/>
          <a:lstStyle/>
          <a:p>
            <a:endParaRPr/>
          </a:p>
        </p:txBody>
      </p:sp>
      <p:sp>
        <p:nvSpPr>
          <p:cNvPr id="4" name="object 17">
            <a:extLst>
              <a:ext uri="{FF2B5EF4-FFF2-40B4-BE49-F238E27FC236}">
                <a16:creationId xmlns:a16="http://schemas.microsoft.com/office/drawing/2014/main" id="{C8119DAA-CA21-1649-AA62-6F8DDDEF4F11}"/>
              </a:ext>
            </a:extLst>
          </p:cNvPr>
          <p:cNvSpPr/>
          <p:nvPr/>
        </p:nvSpPr>
        <p:spPr>
          <a:xfrm>
            <a:off x="258270" y="4775794"/>
            <a:ext cx="92710" cy="612140"/>
          </a:xfrm>
          <a:custGeom>
            <a:avLst/>
            <a:gdLst/>
            <a:ahLst/>
            <a:cxnLst/>
            <a:rect l="l" t="t" r="r" b="b"/>
            <a:pathLst>
              <a:path w="92709" h="612139">
                <a:moveTo>
                  <a:pt x="92125" y="0"/>
                </a:moveTo>
                <a:lnTo>
                  <a:pt x="0" y="0"/>
                </a:lnTo>
                <a:lnTo>
                  <a:pt x="0" y="611974"/>
                </a:lnTo>
                <a:lnTo>
                  <a:pt x="92125" y="611974"/>
                </a:lnTo>
                <a:lnTo>
                  <a:pt x="92125" y="0"/>
                </a:lnTo>
                <a:close/>
              </a:path>
            </a:pathLst>
          </a:custGeom>
          <a:solidFill>
            <a:srgbClr val="4C98CA"/>
          </a:solidFill>
        </p:spPr>
        <p:txBody>
          <a:bodyPr wrap="square" lIns="0" tIns="0" rIns="0" bIns="0" rtlCol="0"/>
          <a:lstStyle/>
          <a:p>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6276" y="99044"/>
            <a:ext cx="7624566" cy="1336263"/>
          </a:xfrm>
          <a:prstGeom prst="rect">
            <a:avLst/>
          </a:prstGeom>
        </p:spPr>
        <p:txBody>
          <a:bodyPr vert="horz" wrap="square" lIns="0" tIns="12700" rIns="0" bIns="0" rtlCol="0">
            <a:spAutoFit/>
          </a:bodyPr>
          <a:lstStyle/>
          <a:p>
            <a:pPr marL="12700">
              <a:spcBef>
                <a:spcPts val="100"/>
              </a:spcBef>
            </a:pPr>
            <a:r>
              <a:rPr lang="en-US" sz="4000" b="1" dirty="0"/>
              <a:t>Maintaining a Safe and Healthy Community </a:t>
            </a:r>
            <a:br>
              <a:rPr lang="en-US" b="1" dirty="0"/>
            </a:br>
            <a:endParaRPr spc="-75" dirty="0"/>
          </a:p>
        </p:txBody>
      </p:sp>
      <p:pic>
        <p:nvPicPr>
          <p:cNvPr id="7" name="object 7"/>
          <p:cNvPicPr/>
          <p:nvPr/>
        </p:nvPicPr>
        <p:blipFill>
          <a:blip r:embed="rId2"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a:spLocks noGrp="1"/>
          </p:cNvSpPr>
          <p:nvPr>
            <p:ph type="body" idx="4294967295"/>
          </p:nvPr>
        </p:nvSpPr>
        <p:spPr>
          <a:xfrm>
            <a:off x="569813" y="767175"/>
            <a:ext cx="9945787" cy="7673896"/>
          </a:xfrm>
          <a:prstGeom prst="rect">
            <a:avLst/>
          </a:prstGeom>
        </p:spPr>
        <p:txBody>
          <a:bodyPr vert="horz" wrap="square" lIns="0" tIns="12700" rIns="0" bIns="0" rtlCol="0">
            <a:spAutoFit/>
          </a:bodyPr>
          <a:lstStyle/>
          <a:p>
            <a:endParaRPr lang="en-US" sz="2000" b="1" dirty="0"/>
          </a:p>
          <a:p>
            <a:r>
              <a:rPr lang="en-US" sz="2000" b="1" dirty="0">
                <a:solidFill>
                  <a:srgbClr val="4D99CB"/>
                </a:solidFill>
              </a:rPr>
              <a:t>Proactive Monitoring</a:t>
            </a:r>
          </a:p>
          <a:p>
            <a:r>
              <a:rPr lang="en-US" sz="2000" dirty="0"/>
              <a:t>Implement regular property inspections and security patrols to swiftly identify and address any signs of substance abuse or related criminal activity. This proactive approach helps maintain the safety and well-being of all tenants.</a:t>
            </a:r>
          </a:p>
          <a:p>
            <a:endParaRPr lang="en-US" sz="2000" b="1" dirty="0"/>
          </a:p>
          <a:p>
            <a:r>
              <a:rPr lang="en-US" sz="2000" b="1" dirty="0">
                <a:solidFill>
                  <a:srgbClr val="4D99CB"/>
                </a:solidFill>
              </a:rPr>
              <a:t>Collaborative Partnerships</a:t>
            </a:r>
          </a:p>
          <a:p>
            <a:r>
              <a:rPr lang="en-US" sz="2000" dirty="0"/>
              <a:t>Foster strong partnerships with local law enforcement, addiction treatment providers, and community organizations to coordinate a comprehensive response to substance abuse issues. This collaborative effort ensures a consistent and effective strategy across the housing community.</a:t>
            </a:r>
          </a:p>
          <a:p>
            <a:endParaRPr lang="en-US" sz="2000" b="1" dirty="0"/>
          </a:p>
          <a:p>
            <a:r>
              <a:rPr lang="en-US" sz="2000" b="1" dirty="0">
                <a:solidFill>
                  <a:srgbClr val="4D99CB"/>
                </a:solidFill>
              </a:rPr>
              <a:t>Tenant Engagement</a:t>
            </a:r>
          </a:p>
          <a:p>
            <a:r>
              <a:rPr lang="en-US" sz="2000" dirty="0"/>
              <a:t>Actively engage tenants in community-building activities, educational workshops, and support groups. By empowering residents to take an active role in maintaining a healthy and drug-free environment, tribal housing authorities can strengthen the sense of community and shared responsibility.</a:t>
            </a:r>
          </a:p>
          <a:p>
            <a:endParaRPr lang="en-US" dirty="0"/>
          </a:p>
          <a:p>
            <a:pPr marL="12700" marR="20955">
              <a:spcBef>
                <a:spcPts val="100"/>
              </a:spcBef>
            </a:pPr>
            <a:endParaRPr lang="en-US" sz="1600" dirty="0"/>
          </a:p>
          <a:p>
            <a:pPr marL="12700" marR="20955">
              <a:spcBef>
                <a:spcPts val="100"/>
              </a:spcBef>
            </a:pPr>
            <a:r>
              <a:rPr lang="en-US" sz="1600" b="1" dirty="0">
                <a:solidFill>
                  <a:schemeClr val="accent1">
                    <a:lumMod val="75000"/>
                  </a:schemeClr>
                </a:solidFill>
              </a:rPr>
              <a:t> </a:t>
            </a:r>
            <a:endParaRPr lang="en-US" sz="1600" dirty="0"/>
          </a:p>
          <a:p>
            <a:pPr marL="12700" marR="20955">
              <a:spcBef>
                <a:spcPts val="100"/>
              </a:spcBef>
            </a:pPr>
            <a:endParaRPr lang="en-US" sz="1600" dirty="0"/>
          </a:p>
          <a:p>
            <a:pPr marL="12700" marR="20955">
              <a:spcBef>
                <a:spcPts val="100"/>
              </a:spcBef>
            </a:pPr>
            <a:r>
              <a:rPr lang="en-US" sz="1600" b="1" dirty="0">
                <a:solidFill>
                  <a:schemeClr val="accent5"/>
                </a:solidFill>
              </a:rPr>
              <a:t> </a:t>
            </a:r>
            <a:endParaRPr lang="en-US" sz="1600" dirty="0"/>
          </a:p>
          <a:p>
            <a:pPr marL="12700" marR="20955">
              <a:spcBef>
                <a:spcPts val="100"/>
              </a:spcBef>
            </a:pPr>
            <a:endParaRPr lang="en-US" dirty="0"/>
          </a:p>
          <a:p>
            <a:pPr marL="12700" marR="20955">
              <a:spcBef>
                <a:spcPts val="100"/>
              </a:spcBef>
            </a:pPr>
            <a:endParaRPr lang="en-US" dirty="0"/>
          </a:p>
          <a:p>
            <a:pPr marL="12700" marR="20955">
              <a:lnSpc>
                <a:spcPct val="100000"/>
              </a:lnSpc>
              <a:spcBef>
                <a:spcPts val="100"/>
              </a:spcBef>
            </a:pPr>
            <a:endParaRPr spc="-10" dirty="0"/>
          </a:p>
        </p:txBody>
      </p:sp>
      <p:sp>
        <p:nvSpPr>
          <p:cNvPr id="23"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4"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5"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6"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3"/>
              </a:rPr>
              <a:t>www.npkcg.com</a:t>
            </a:r>
            <a:endParaRPr sz="2000">
              <a:latin typeface="Archivo Thin"/>
              <a:cs typeface="Archivo Thin"/>
            </a:endParaRPr>
          </a:p>
        </p:txBody>
      </p:sp>
      <p:sp>
        <p:nvSpPr>
          <p:cNvPr id="27"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28" name="object 11"/>
          <p:cNvGrpSpPr/>
          <p:nvPr/>
        </p:nvGrpSpPr>
        <p:grpSpPr>
          <a:xfrm>
            <a:off x="11273538" y="6458522"/>
            <a:ext cx="310515" cy="310515"/>
            <a:chOff x="11273538" y="6458522"/>
            <a:chExt cx="310515" cy="310515"/>
          </a:xfrm>
        </p:grpSpPr>
        <p:sp>
          <p:nvSpPr>
            <p:cNvPr id="29"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0"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1" name="TextBox 30"/>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26</a:t>
            </a:r>
          </a:p>
        </p:txBody>
      </p:sp>
      <p:sp>
        <p:nvSpPr>
          <p:cNvPr id="32" name="object 7"/>
          <p:cNvSpPr/>
          <p:nvPr/>
        </p:nvSpPr>
        <p:spPr>
          <a:xfrm>
            <a:off x="8530842" y="-1285"/>
            <a:ext cx="730251" cy="771980"/>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3" name="object 8"/>
          <p:cNvSpPr/>
          <p:nvPr/>
        </p:nvSpPr>
        <p:spPr>
          <a:xfrm>
            <a:off x="8530842" y="-1286"/>
            <a:ext cx="730251" cy="771980"/>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spTree>
    <p:extLst>
      <p:ext uri="{BB962C8B-B14F-4D97-AF65-F5344CB8AC3E}">
        <p14:creationId xmlns:p14="http://schemas.microsoft.com/office/powerpoint/2010/main" val="4048987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25930" y="951485"/>
            <a:ext cx="8126589" cy="947054"/>
          </a:xfrm>
          <a:prstGeom prst="rect">
            <a:avLst/>
          </a:prstGeom>
        </p:spPr>
        <p:txBody>
          <a:bodyPr vert="horz" wrap="square" lIns="0" tIns="53975" rIns="0" bIns="0" rtlCol="0">
            <a:spAutoFit/>
          </a:bodyPr>
          <a:lstStyle/>
          <a:p>
            <a:pPr marL="33020" marR="5080" algn="ctr">
              <a:lnSpc>
                <a:spcPct val="150000"/>
              </a:lnSpc>
              <a:spcBef>
                <a:spcPts val="425"/>
              </a:spcBef>
            </a:pPr>
            <a:r>
              <a:rPr lang="en-US" sz="2400" i="1" dirty="0">
                <a:solidFill>
                  <a:schemeClr val="accent1">
                    <a:lumMod val="75000"/>
                  </a:schemeClr>
                </a:solidFill>
                <a:latin typeface="Archivo Thin"/>
                <a:cs typeface="Archivo Thin"/>
              </a:rPr>
              <a:t> </a:t>
            </a:r>
          </a:p>
          <a:p>
            <a:pPr marL="12700" marR="2007235">
              <a:lnSpc>
                <a:spcPct val="100000"/>
              </a:lnSpc>
            </a:pPr>
            <a:endParaRPr sz="2200" dirty="0">
              <a:latin typeface="Archivo Thin"/>
              <a:cs typeface="Archivo Thin"/>
            </a:endParaRPr>
          </a:p>
        </p:txBody>
      </p:sp>
      <p:grpSp>
        <p:nvGrpSpPr>
          <p:cNvPr id="8" name="object 8"/>
          <p:cNvGrpSpPr/>
          <p:nvPr/>
        </p:nvGrpSpPr>
        <p:grpSpPr>
          <a:xfrm>
            <a:off x="8527662" y="-1286"/>
            <a:ext cx="736600" cy="777875"/>
            <a:chOff x="8527662" y="-1286"/>
            <a:chExt cx="736600" cy="777875"/>
          </a:xfrm>
        </p:grpSpPr>
        <p:sp>
          <p:nvSpPr>
            <p:cNvPr id="9"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10"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
        <p:nvSpPr>
          <p:cNvPr id="11" name="object 11"/>
          <p:cNvSpPr txBox="1">
            <a:spLocks noGrp="1"/>
          </p:cNvSpPr>
          <p:nvPr>
            <p:ph type="title" idx="4294967295"/>
          </p:nvPr>
        </p:nvSpPr>
        <p:spPr>
          <a:xfrm>
            <a:off x="905941" y="97159"/>
            <a:ext cx="6838315" cy="726440"/>
          </a:xfrm>
          <a:prstGeom prst="rect">
            <a:avLst/>
          </a:prstGeom>
        </p:spPr>
        <p:txBody>
          <a:bodyPr vert="horz" wrap="square" lIns="0" tIns="12700" rIns="0" bIns="0" rtlCol="0">
            <a:spAutoFit/>
          </a:bodyPr>
          <a:lstStyle/>
          <a:p>
            <a:pPr marL="12700" algn="ctr">
              <a:lnSpc>
                <a:spcPct val="100000"/>
              </a:lnSpc>
              <a:spcBef>
                <a:spcPts val="100"/>
              </a:spcBef>
            </a:pPr>
            <a:r>
              <a:rPr lang="en-US" b="1" spc="-70" dirty="0">
                <a:solidFill>
                  <a:srgbClr val="4D99CB"/>
                </a:solidFill>
              </a:rPr>
              <a:t>Navigating Legal Considerations</a:t>
            </a:r>
            <a:endParaRPr b="1" spc="-90" dirty="0">
              <a:solidFill>
                <a:srgbClr val="4D99CB"/>
              </a:solidFill>
            </a:endParaRPr>
          </a:p>
        </p:txBody>
      </p:sp>
      <p:pic>
        <p:nvPicPr>
          <p:cNvPr id="12" name="object 12"/>
          <p:cNvPicPr/>
          <p:nvPr/>
        </p:nvPicPr>
        <p:blipFill>
          <a:blip r:embed="rId2" cstate="print"/>
          <a:stretch>
            <a:fillRect/>
          </a:stretch>
        </p:blipFill>
        <p:spPr>
          <a:xfrm>
            <a:off x="9397048" y="197383"/>
            <a:ext cx="2525150" cy="592581"/>
          </a:xfrm>
          <a:prstGeom prst="rect">
            <a:avLst/>
          </a:prstGeom>
        </p:spPr>
      </p:pic>
      <p:sp>
        <p:nvSpPr>
          <p:cNvPr id="17" name="object 17"/>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20" name="object 20"/>
          <p:cNvSpPr/>
          <p:nvPr/>
        </p:nvSpPr>
        <p:spPr>
          <a:xfrm>
            <a:off x="10137916" y="2035594"/>
            <a:ext cx="1637030" cy="3320415"/>
          </a:xfrm>
          <a:custGeom>
            <a:avLst/>
            <a:gdLst/>
            <a:ahLst/>
            <a:cxnLst/>
            <a:rect l="l" t="t" r="r" b="b"/>
            <a:pathLst>
              <a:path w="1637029" h="3320415">
                <a:moveTo>
                  <a:pt x="818248" y="0"/>
                </a:moveTo>
                <a:lnTo>
                  <a:pt x="807577" y="139"/>
                </a:lnTo>
                <a:lnTo>
                  <a:pt x="796940" y="557"/>
                </a:lnTo>
                <a:lnTo>
                  <a:pt x="786337" y="1248"/>
                </a:lnTo>
                <a:lnTo>
                  <a:pt x="775766" y="2209"/>
                </a:lnTo>
                <a:lnTo>
                  <a:pt x="503542" y="0"/>
                </a:lnTo>
                <a:lnTo>
                  <a:pt x="503542" y="127317"/>
                </a:lnTo>
                <a:lnTo>
                  <a:pt x="477682" y="150274"/>
                </a:lnTo>
                <a:lnTo>
                  <a:pt x="452297" y="174967"/>
                </a:lnTo>
                <a:lnTo>
                  <a:pt x="403022" y="229417"/>
                </a:lnTo>
                <a:lnTo>
                  <a:pt x="355864" y="290370"/>
                </a:lnTo>
                <a:lnTo>
                  <a:pt x="333125" y="323191"/>
                </a:lnTo>
                <a:lnTo>
                  <a:pt x="310970" y="357528"/>
                </a:lnTo>
                <a:lnTo>
                  <a:pt x="289418" y="393341"/>
                </a:lnTo>
                <a:lnTo>
                  <a:pt x="268486" y="430594"/>
                </a:lnTo>
                <a:lnTo>
                  <a:pt x="248193" y="469250"/>
                </a:lnTo>
                <a:lnTo>
                  <a:pt x="228558" y="509272"/>
                </a:lnTo>
                <a:lnTo>
                  <a:pt x="209599" y="550622"/>
                </a:lnTo>
                <a:lnTo>
                  <a:pt x="191333" y="593264"/>
                </a:lnTo>
                <a:lnTo>
                  <a:pt x="173781" y="637160"/>
                </a:lnTo>
                <a:lnTo>
                  <a:pt x="156958" y="682274"/>
                </a:lnTo>
                <a:lnTo>
                  <a:pt x="140885" y="728567"/>
                </a:lnTo>
                <a:lnTo>
                  <a:pt x="125580" y="776003"/>
                </a:lnTo>
                <a:lnTo>
                  <a:pt x="111060" y="824545"/>
                </a:lnTo>
                <a:lnTo>
                  <a:pt x="97344" y="874155"/>
                </a:lnTo>
                <a:lnTo>
                  <a:pt x="84450" y="924797"/>
                </a:lnTo>
                <a:lnTo>
                  <a:pt x="72397" y="976433"/>
                </a:lnTo>
                <a:lnTo>
                  <a:pt x="61203" y="1029026"/>
                </a:lnTo>
                <a:lnTo>
                  <a:pt x="50886" y="1082540"/>
                </a:lnTo>
                <a:lnTo>
                  <a:pt x="41465" y="1136936"/>
                </a:lnTo>
                <a:lnTo>
                  <a:pt x="32958" y="1192178"/>
                </a:lnTo>
                <a:lnTo>
                  <a:pt x="25383" y="1248229"/>
                </a:lnTo>
                <a:lnTo>
                  <a:pt x="18758" y="1305051"/>
                </a:lnTo>
                <a:lnTo>
                  <a:pt x="13103" y="1362608"/>
                </a:lnTo>
                <a:lnTo>
                  <a:pt x="8434" y="1420861"/>
                </a:lnTo>
                <a:lnTo>
                  <a:pt x="4772" y="1479775"/>
                </a:lnTo>
                <a:lnTo>
                  <a:pt x="2133" y="1539312"/>
                </a:lnTo>
                <a:lnTo>
                  <a:pt x="536" y="1599434"/>
                </a:lnTo>
                <a:lnTo>
                  <a:pt x="0" y="1660105"/>
                </a:lnTo>
                <a:lnTo>
                  <a:pt x="536" y="1720777"/>
                </a:lnTo>
                <a:lnTo>
                  <a:pt x="2133" y="1780899"/>
                </a:lnTo>
                <a:lnTo>
                  <a:pt x="4772" y="1840436"/>
                </a:lnTo>
                <a:lnTo>
                  <a:pt x="8434" y="1899350"/>
                </a:lnTo>
                <a:lnTo>
                  <a:pt x="13103" y="1957603"/>
                </a:lnTo>
                <a:lnTo>
                  <a:pt x="18758" y="2015160"/>
                </a:lnTo>
                <a:lnTo>
                  <a:pt x="25383" y="2071982"/>
                </a:lnTo>
                <a:lnTo>
                  <a:pt x="32958" y="2128033"/>
                </a:lnTo>
                <a:lnTo>
                  <a:pt x="41465" y="2183275"/>
                </a:lnTo>
                <a:lnTo>
                  <a:pt x="50886" y="2237671"/>
                </a:lnTo>
                <a:lnTo>
                  <a:pt x="61203" y="2291184"/>
                </a:lnTo>
                <a:lnTo>
                  <a:pt x="72397" y="2343778"/>
                </a:lnTo>
                <a:lnTo>
                  <a:pt x="84450" y="2395414"/>
                </a:lnTo>
                <a:lnTo>
                  <a:pt x="97344" y="2446056"/>
                </a:lnTo>
                <a:lnTo>
                  <a:pt x="111060" y="2495666"/>
                </a:lnTo>
                <a:lnTo>
                  <a:pt x="125580" y="2544208"/>
                </a:lnTo>
                <a:lnTo>
                  <a:pt x="140885" y="2591644"/>
                </a:lnTo>
                <a:lnTo>
                  <a:pt x="156958" y="2637937"/>
                </a:lnTo>
                <a:lnTo>
                  <a:pt x="173781" y="2683050"/>
                </a:lnTo>
                <a:lnTo>
                  <a:pt x="191333" y="2726947"/>
                </a:lnTo>
                <a:lnTo>
                  <a:pt x="209599" y="2769588"/>
                </a:lnTo>
                <a:lnTo>
                  <a:pt x="228558" y="2810939"/>
                </a:lnTo>
                <a:lnTo>
                  <a:pt x="248193" y="2850961"/>
                </a:lnTo>
                <a:lnTo>
                  <a:pt x="268486" y="2889617"/>
                </a:lnTo>
                <a:lnTo>
                  <a:pt x="289418" y="2926870"/>
                </a:lnTo>
                <a:lnTo>
                  <a:pt x="310970" y="2962683"/>
                </a:lnTo>
                <a:lnTo>
                  <a:pt x="333125" y="2997019"/>
                </a:lnTo>
                <a:lnTo>
                  <a:pt x="355864" y="3029841"/>
                </a:lnTo>
                <a:lnTo>
                  <a:pt x="379170" y="3061112"/>
                </a:lnTo>
                <a:lnTo>
                  <a:pt x="427404" y="3118850"/>
                </a:lnTo>
                <a:lnTo>
                  <a:pt x="477682" y="3169937"/>
                </a:lnTo>
                <a:lnTo>
                  <a:pt x="503542" y="3192894"/>
                </a:lnTo>
                <a:lnTo>
                  <a:pt x="503542" y="3320211"/>
                </a:lnTo>
                <a:lnTo>
                  <a:pt x="775766" y="3318002"/>
                </a:lnTo>
                <a:lnTo>
                  <a:pt x="786337" y="3318963"/>
                </a:lnTo>
                <a:lnTo>
                  <a:pt x="796940" y="3319654"/>
                </a:lnTo>
                <a:lnTo>
                  <a:pt x="807577" y="3320071"/>
                </a:lnTo>
                <a:lnTo>
                  <a:pt x="818248" y="3320211"/>
                </a:lnTo>
                <a:lnTo>
                  <a:pt x="849634" y="3319013"/>
                </a:lnTo>
                <a:lnTo>
                  <a:pt x="911488" y="3309551"/>
                </a:lnTo>
                <a:lnTo>
                  <a:pt x="971977" y="3290959"/>
                </a:lnTo>
                <a:lnTo>
                  <a:pt x="1030932" y="3263578"/>
                </a:lnTo>
                <a:lnTo>
                  <a:pt x="1088183" y="3227754"/>
                </a:lnTo>
                <a:lnTo>
                  <a:pt x="1143560" y="3183830"/>
                </a:lnTo>
                <a:lnTo>
                  <a:pt x="1196895" y="3132150"/>
                </a:lnTo>
                <a:lnTo>
                  <a:pt x="1222743" y="3103509"/>
                </a:lnTo>
                <a:lnTo>
                  <a:pt x="1248017" y="3073059"/>
                </a:lnTo>
                <a:lnTo>
                  <a:pt x="1272695" y="3040841"/>
                </a:lnTo>
                <a:lnTo>
                  <a:pt x="1296757" y="3006899"/>
                </a:lnTo>
                <a:lnTo>
                  <a:pt x="1320181" y="2971276"/>
                </a:lnTo>
                <a:lnTo>
                  <a:pt x="1342946" y="2934015"/>
                </a:lnTo>
                <a:lnTo>
                  <a:pt x="1365031" y="2895158"/>
                </a:lnTo>
                <a:lnTo>
                  <a:pt x="1386414" y="2854750"/>
                </a:lnTo>
                <a:lnTo>
                  <a:pt x="1407075" y="2812833"/>
                </a:lnTo>
                <a:lnTo>
                  <a:pt x="1426991" y="2769450"/>
                </a:lnTo>
                <a:lnTo>
                  <a:pt x="1446143" y="2724643"/>
                </a:lnTo>
                <a:lnTo>
                  <a:pt x="1464509" y="2678456"/>
                </a:lnTo>
                <a:lnTo>
                  <a:pt x="1482067" y="2630933"/>
                </a:lnTo>
                <a:lnTo>
                  <a:pt x="1498797" y="2582115"/>
                </a:lnTo>
                <a:lnTo>
                  <a:pt x="1514677" y="2532046"/>
                </a:lnTo>
                <a:lnTo>
                  <a:pt x="1529686" y="2480769"/>
                </a:lnTo>
                <a:lnTo>
                  <a:pt x="1543803" y="2428326"/>
                </a:lnTo>
                <a:lnTo>
                  <a:pt x="1557006" y="2374762"/>
                </a:lnTo>
                <a:lnTo>
                  <a:pt x="1569275" y="2320118"/>
                </a:lnTo>
                <a:lnTo>
                  <a:pt x="1580588" y="2264438"/>
                </a:lnTo>
                <a:lnTo>
                  <a:pt x="1590925" y="2207765"/>
                </a:lnTo>
                <a:lnTo>
                  <a:pt x="1600263" y="2150142"/>
                </a:lnTo>
                <a:lnTo>
                  <a:pt x="1608582" y="2091611"/>
                </a:lnTo>
                <a:lnTo>
                  <a:pt x="1615861" y="2032216"/>
                </a:lnTo>
                <a:lnTo>
                  <a:pt x="1622078" y="1972000"/>
                </a:lnTo>
                <a:lnTo>
                  <a:pt x="1627212" y="1911006"/>
                </a:lnTo>
                <a:lnTo>
                  <a:pt x="1631242" y="1849276"/>
                </a:lnTo>
                <a:lnTo>
                  <a:pt x="1634147" y="1786854"/>
                </a:lnTo>
                <a:lnTo>
                  <a:pt x="1635905" y="1723783"/>
                </a:lnTo>
                <a:lnTo>
                  <a:pt x="1636496" y="1660105"/>
                </a:lnTo>
                <a:lnTo>
                  <a:pt x="1635905" y="1596428"/>
                </a:lnTo>
                <a:lnTo>
                  <a:pt x="1634147" y="1533357"/>
                </a:lnTo>
                <a:lnTo>
                  <a:pt x="1631242" y="1470935"/>
                </a:lnTo>
                <a:lnTo>
                  <a:pt x="1627212" y="1409205"/>
                </a:lnTo>
                <a:lnTo>
                  <a:pt x="1622078" y="1348211"/>
                </a:lnTo>
                <a:lnTo>
                  <a:pt x="1615861" y="1287995"/>
                </a:lnTo>
                <a:lnTo>
                  <a:pt x="1608582" y="1228600"/>
                </a:lnTo>
                <a:lnTo>
                  <a:pt x="1600263" y="1170069"/>
                </a:lnTo>
                <a:lnTo>
                  <a:pt x="1590925" y="1112446"/>
                </a:lnTo>
                <a:lnTo>
                  <a:pt x="1580588" y="1055773"/>
                </a:lnTo>
                <a:lnTo>
                  <a:pt x="1569275" y="1000093"/>
                </a:lnTo>
                <a:lnTo>
                  <a:pt x="1557006" y="945449"/>
                </a:lnTo>
                <a:lnTo>
                  <a:pt x="1543803" y="891885"/>
                </a:lnTo>
                <a:lnTo>
                  <a:pt x="1529686" y="839442"/>
                </a:lnTo>
                <a:lnTo>
                  <a:pt x="1514677" y="788165"/>
                </a:lnTo>
                <a:lnTo>
                  <a:pt x="1498797" y="738096"/>
                </a:lnTo>
                <a:lnTo>
                  <a:pt x="1482067" y="689278"/>
                </a:lnTo>
                <a:lnTo>
                  <a:pt x="1464509" y="641754"/>
                </a:lnTo>
                <a:lnTo>
                  <a:pt x="1446143" y="595568"/>
                </a:lnTo>
                <a:lnTo>
                  <a:pt x="1426991" y="550761"/>
                </a:lnTo>
                <a:lnTo>
                  <a:pt x="1407075" y="507378"/>
                </a:lnTo>
                <a:lnTo>
                  <a:pt x="1386414" y="465461"/>
                </a:lnTo>
                <a:lnTo>
                  <a:pt x="1365031" y="425052"/>
                </a:lnTo>
                <a:lnTo>
                  <a:pt x="1342946" y="386196"/>
                </a:lnTo>
                <a:lnTo>
                  <a:pt x="1320181" y="348935"/>
                </a:lnTo>
                <a:lnTo>
                  <a:pt x="1296757" y="313312"/>
                </a:lnTo>
                <a:lnTo>
                  <a:pt x="1272695" y="279370"/>
                </a:lnTo>
                <a:lnTo>
                  <a:pt x="1248017" y="247152"/>
                </a:lnTo>
                <a:lnTo>
                  <a:pt x="1222743" y="216701"/>
                </a:lnTo>
                <a:lnTo>
                  <a:pt x="1196895" y="188060"/>
                </a:lnTo>
                <a:lnTo>
                  <a:pt x="1143560" y="136381"/>
                </a:lnTo>
                <a:lnTo>
                  <a:pt x="1088183" y="92457"/>
                </a:lnTo>
                <a:lnTo>
                  <a:pt x="1030932" y="56633"/>
                </a:lnTo>
                <a:lnTo>
                  <a:pt x="971977" y="29252"/>
                </a:lnTo>
                <a:lnTo>
                  <a:pt x="911488" y="10659"/>
                </a:lnTo>
                <a:lnTo>
                  <a:pt x="849634" y="1198"/>
                </a:lnTo>
                <a:lnTo>
                  <a:pt x="818248" y="0"/>
                </a:lnTo>
                <a:close/>
              </a:path>
            </a:pathLst>
          </a:custGeom>
          <a:solidFill>
            <a:srgbClr val="2B3C73"/>
          </a:solidFill>
        </p:spPr>
        <p:txBody>
          <a:bodyPr wrap="square" lIns="0" tIns="0" rIns="0" bIns="0" rtlCol="0"/>
          <a:lstStyle/>
          <a:p>
            <a:endParaRPr/>
          </a:p>
        </p:txBody>
      </p:sp>
      <p:sp>
        <p:nvSpPr>
          <p:cNvPr id="21" name="object 21"/>
          <p:cNvSpPr/>
          <p:nvPr/>
        </p:nvSpPr>
        <p:spPr>
          <a:xfrm>
            <a:off x="9823204" y="2035594"/>
            <a:ext cx="1637030" cy="3320415"/>
          </a:xfrm>
          <a:custGeom>
            <a:avLst/>
            <a:gdLst/>
            <a:ahLst/>
            <a:cxnLst/>
            <a:rect l="l" t="t" r="r" b="b"/>
            <a:pathLst>
              <a:path w="1637029" h="3320415">
                <a:moveTo>
                  <a:pt x="818248" y="0"/>
                </a:moveTo>
                <a:lnTo>
                  <a:pt x="755775" y="4766"/>
                </a:lnTo>
                <a:lnTo>
                  <a:pt x="694582" y="18836"/>
                </a:lnTo>
                <a:lnTo>
                  <a:pt x="634839" y="41865"/>
                </a:lnTo>
                <a:lnTo>
                  <a:pt x="576715" y="73511"/>
                </a:lnTo>
                <a:lnTo>
                  <a:pt x="520380" y="113428"/>
                </a:lnTo>
                <a:lnTo>
                  <a:pt x="466002" y="161272"/>
                </a:lnTo>
                <a:lnTo>
                  <a:pt x="413753" y="216701"/>
                </a:lnTo>
                <a:lnTo>
                  <a:pt x="388479" y="247152"/>
                </a:lnTo>
                <a:lnTo>
                  <a:pt x="363800" y="279370"/>
                </a:lnTo>
                <a:lnTo>
                  <a:pt x="339738" y="313312"/>
                </a:lnTo>
                <a:lnTo>
                  <a:pt x="316314" y="348935"/>
                </a:lnTo>
                <a:lnTo>
                  <a:pt x="293549" y="386196"/>
                </a:lnTo>
                <a:lnTo>
                  <a:pt x="271465" y="425052"/>
                </a:lnTo>
                <a:lnTo>
                  <a:pt x="250082" y="465461"/>
                </a:lnTo>
                <a:lnTo>
                  <a:pt x="229421" y="507378"/>
                </a:lnTo>
                <a:lnTo>
                  <a:pt x="209504" y="550761"/>
                </a:lnTo>
                <a:lnTo>
                  <a:pt x="190352" y="595568"/>
                </a:lnTo>
                <a:lnTo>
                  <a:pt x="171987" y="641754"/>
                </a:lnTo>
                <a:lnTo>
                  <a:pt x="154428" y="689278"/>
                </a:lnTo>
                <a:lnTo>
                  <a:pt x="137699" y="738096"/>
                </a:lnTo>
                <a:lnTo>
                  <a:pt x="121819" y="788165"/>
                </a:lnTo>
                <a:lnTo>
                  <a:pt x="106810" y="839442"/>
                </a:lnTo>
                <a:lnTo>
                  <a:pt x="92693" y="891885"/>
                </a:lnTo>
                <a:lnTo>
                  <a:pt x="79490" y="945449"/>
                </a:lnTo>
                <a:lnTo>
                  <a:pt x="67221" y="1000093"/>
                </a:lnTo>
                <a:lnTo>
                  <a:pt x="55907" y="1055773"/>
                </a:lnTo>
                <a:lnTo>
                  <a:pt x="45571" y="1112446"/>
                </a:lnTo>
                <a:lnTo>
                  <a:pt x="36232" y="1170069"/>
                </a:lnTo>
                <a:lnTo>
                  <a:pt x="27913" y="1228600"/>
                </a:lnTo>
                <a:lnTo>
                  <a:pt x="20635" y="1287995"/>
                </a:lnTo>
                <a:lnTo>
                  <a:pt x="14418" y="1348211"/>
                </a:lnTo>
                <a:lnTo>
                  <a:pt x="9284" y="1409205"/>
                </a:lnTo>
                <a:lnTo>
                  <a:pt x="5254" y="1470935"/>
                </a:lnTo>
                <a:lnTo>
                  <a:pt x="2349" y="1533357"/>
                </a:lnTo>
                <a:lnTo>
                  <a:pt x="590" y="1596428"/>
                </a:lnTo>
                <a:lnTo>
                  <a:pt x="0" y="1660105"/>
                </a:lnTo>
                <a:lnTo>
                  <a:pt x="590" y="1723783"/>
                </a:lnTo>
                <a:lnTo>
                  <a:pt x="2349" y="1786854"/>
                </a:lnTo>
                <a:lnTo>
                  <a:pt x="5254" y="1849276"/>
                </a:lnTo>
                <a:lnTo>
                  <a:pt x="9284" y="1911006"/>
                </a:lnTo>
                <a:lnTo>
                  <a:pt x="14418" y="1972000"/>
                </a:lnTo>
                <a:lnTo>
                  <a:pt x="20635" y="2032216"/>
                </a:lnTo>
                <a:lnTo>
                  <a:pt x="27913" y="2091611"/>
                </a:lnTo>
                <a:lnTo>
                  <a:pt x="36232" y="2150142"/>
                </a:lnTo>
                <a:lnTo>
                  <a:pt x="45571" y="2207765"/>
                </a:lnTo>
                <a:lnTo>
                  <a:pt x="55907" y="2264438"/>
                </a:lnTo>
                <a:lnTo>
                  <a:pt x="67221" y="2320118"/>
                </a:lnTo>
                <a:lnTo>
                  <a:pt x="79490" y="2374762"/>
                </a:lnTo>
                <a:lnTo>
                  <a:pt x="92693" y="2428326"/>
                </a:lnTo>
                <a:lnTo>
                  <a:pt x="106810" y="2480769"/>
                </a:lnTo>
                <a:lnTo>
                  <a:pt x="121819" y="2532046"/>
                </a:lnTo>
                <a:lnTo>
                  <a:pt x="137699" y="2582115"/>
                </a:lnTo>
                <a:lnTo>
                  <a:pt x="154428" y="2630933"/>
                </a:lnTo>
                <a:lnTo>
                  <a:pt x="171987" y="2678456"/>
                </a:lnTo>
                <a:lnTo>
                  <a:pt x="190352" y="2724643"/>
                </a:lnTo>
                <a:lnTo>
                  <a:pt x="209504" y="2769450"/>
                </a:lnTo>
                <a:lnTo>
                  <a:pt x="229421" y="2812833"/>
                </a:lnTo>
                <a:lnTo>
                  <a:pt x="250082" y="2854750"/>
                </a:lnTo>
                <a:lnTo>
                  <a:pt x="271465" y="2895158"/>
                </a:lnTo>
                <a:lnTo>
                  <a:pt x="293549" y="2934015"/>
                </a:lnTo>
                <a:lnTo>
                  <a:pt x="316314" y="2971276"/>
                </a:lnTo>
                <a:lnTo>
                  <a:pt x="339738" y="3006899"/>
                </a:lnTo>
                <a:lnTo>
                  <a:pt x="363800" y="3040841"/>
                </a:lnTo>
                <a:lnTo>
                  <a:pt x="388479" y="3073059"/>
                </a:lnTo>
                <a:lnTo>
                  <a:pt x="413753" y="3103509"/>
                </a:lnTo>
                <a:lnTo>
                  <a:pt x="439601" y="3132150"/>
                </a:lnTo>
                <a:lnTo>
                  <a:pt x="492936" y="3183830"/>
                </a:lnTo>
                <a:lnTo>
                  <a:pt x="548313" y="3227754"/>
                </a:lnTo>
                <a:lnTo>
                  <a:pt x="605564" y="3263578"/>
                </a:lnTo>
                <a:lnTo>
                  <a:pt x="664519" y="3290959"/>
                </a:lnTo>
                <a:lnTo>
                  <a:pt x="725008" y="3309551"/>
                </a:lnTo>
                <a:lnTo>
                  <a:pt x="786862" y="3319013"/>
                </a:lnTo>
                <a:lnTo>
                  <a:pt x="818248" y="3320211"/>
                </a:lnTo>
                <a:lnTo>
                  <a:pt x="849634" y="3319013"/>
                </a:lnTo>
                <a:lnTo>
                  <a:pt x="911490" y="3309551"/>
                </a:lnTo>
                <a:lnTo>
                  <a:pt x="971980" y="3290959"/>
                </a:lnTo>
                <a:lnTo>
                  <a:pt x="1030936" y="3263578"/>
                </a:lnTo>
                <a:lnTo>
                  <a:pt x="1088188" y="3227754"/>
                </a:lnTo>
                <a:lnTo>
                  <a:pt x="1143565" y="3183830"/>
                </a:lnTo>
                <a:lnTo>
                  <a:pt x="1196900" y="3132150"/>
                </a:lnTo>
                <a:lnTo>
                  <a:pt x="1222749" y="3103509"/>
                </a:lnTo>
                <a:lnTo>
                  <a:pt x="1248023" y="3073059"/>
                </a:lnTo>
                <a:lnTo>
                  <a:pt x="1272701" y="3040841"/>
                </a:lnTo>
                <a:lnTo>
                  <a:pt x="1296763" y="3006899"/>
                </a:lnTo>
                <a:lnTo>
                  <a:pt x="1320187" y="2971276"/>
                </a:lnTo>
                <a:lnTo>
                  <a:pt x="1342951" y="2934015"/>
                </a:lnTo>
                <a:lnTo>
                  <a:pt x="1365036" y="2895158"/>
                </a:lnTo>
                <a:lnTo>
                  <a:pt x="1386419" y="2854750"/>
                </a:lnTo>
                <a:lnTo>
                  <a:pt x="1407079" y="2812833"/>
                </a:lnTo>
                <a:lnTo>
                  <a:pt x="1426996" y="2769450"/>
                </a:lnTo>
                <a:lnTo>
                  <a:pt x="1446147" y="2724643"/>
                </a:lnTo>
                <a:lnTo>
                  <a:pt x="1464513" y="2678456"/>
                </a:lnTo>
                <a:lnTo>
                  <a:pt x="1482071" y="2630933"/>
                </a:lnTo>
                <a:lnTo>
                  <a:pt x="1498800" y="2582115"/>
                </a:lnTo>
                <a:lnTo>
                  <a:pt x="1514680" y="2532046"/>
                </a:lnTo>
                <a:lnTo>
                  <a:pt x="1529688" y="2480769"/>
                </a:lnTo>
                <a:lnTo>
                  <a:pt x="1543805" y="2428326"/>
                </a:lnTo>
                <a:lnTo>
                  <a:pt x="1557008" y="2374762"/>
                </a:lnTo>
                <a:lnTo>
                  <a:pt x="1569277" y="2320118"/>
                </a:lnTo>
                <a:lnTo>
                  <a:pt x="1580590" y="2264438"/>
                </a:lnTo>
                <a:lnTo>
                  <a:pt x="1590926" y="2207765"/>
                </a:lnTo>
                <a:lnTo>
                  <a:pt x="1600264" y="2150142"/>
                </a:lnTo>
                <a:lnTo>
                  <a:pt x="1608583" y="2091611"/>
                </a:lnTo>
                <a:lnTo>
                  <a:pt x="1615861" y="2032216"/>
                </a:lnTo>
                <a:lnTo>
                  <a:pt x="1622078" y="1972000"/>
                </a:lnTo>
                <a:lnTo>
                  <a:pt x="1627212" y="1911006"/>
                </a:lnTo>
                <a:lnTo>
                  <a:pt x="1631242" y="1849276"/>
                </a:lnTo>
                <a:lnTo>
                  <a:pt x="1634147" y="1786854"/>
                </a:lnTo>
                <a:lnTo>
                  <a:pt x="1635905" y="1723783"/>
                </a:lnTo>
                <a:lnTo>
                  <a:pt x="1636496" y="1660105"/>
                </a:lnTo>
                <a:lnTo>
                  <a:pt x="1635905" y="1596428"/>
                </a:lnTo>
                <a:lnTo>
                  <a:pt x="1634147" y="1533357"/>
                </a:lnTo>
                <a:lnTo>
                  <a:pt x="1631242" y="1470935"/>
                </a:lnTo>
                <a:lnTo>
                  <a:pt x="1627212" y="1409205"/>
                </a:lnTo>
                <a:lnTo>
                  <a:pt x="1622078" y="1348211"/>
                </a:lnTo>
                <a:lnTo>
                  <a:pt x="1615861" y="1287995"/>
                </a:lnTo>
                <a:lnTo>
                  <a:pt x="1608583" y="1228600"/>
                </a:lnTo>
                <a:lnTo>
                  <a:pt x="1600264" y="1170069"/>
                </a:lnTo>
                <a:lnTo>
                  <a:pt x="1590926" y="1112446"/>
                </a:lnTo>
                <a:lnTo>
                  <a:pt x="1580590" y="1055773"/>
                </a:lnTo>
                <a:lnTo>
                  <a:pt x="1569277" y="1000093"/>
                </a:lnTo>
                <a:lnTo>
                  <a:pt x="1557008" y="945449"/>
                </a:lnTo>
                <a:lnTo>
                  <a:pt x="1543805" y="891885"/>
                </a:lnTo>
                <a:lnTo>
                  <a:pt x="1529688" y="839442"/>
                </a:lnTo>
                <a:lnTo>
                  <a:pt x="1514680" y="788165"/>
                </a:lnTo>
                <a:lnTo>
                  <a:pt x="1498800" y="738096"/>
                </a:lnTo>
                <a:lnTo>
                  <a:pt x="1482071" y="689278"/>
                </a:lnTo>
                <a:lnTo>
                  <a:pt x="1464513" y="641754"/>
                </a:lnTo>
                <a:lnTo>
                  <a:pt x="1446147" y="595568"/>
                </a:lnTo>
                <a:lnTo>
                  <a:pt x="1426996" y="550761"/>
                </a:lnTo>
                <a:lnTo>
                  <a:pt x="1407079" y="507378"/>
                </a:lnTo>
                <a:lnTo>
                  <a:pt x="1386419" y="465461"/>
                </a:lnTo>
                <a:lnTo>
                  <a:pt x="1365036" y="425052"/>
                </a:lnTo>
                <a:lnTo>
                  <a:pt x="1342951" y="386196"/>
                </a:lnTo>
                <a:lnTo>
                  <a:pt x="1320187" y="348935"/>
                </a:lnTo>
                <a:lnTo>
                  <a:pt x="1296763" y="313312"/>
                </a:lnTo>
                <a:lnTo>
                  <a:pt x="1272701" y="279370"/>
                </a:lnTo>
                <a:lnTo>
                  <a:pt x="1248023" y="247152"/>
                </a:lnTo>
                <a:lnTo>
                  <a:pt x="1222749" y="216701"/>
                </a:lnTo>
                <a:lnTo>
                  <a:pt x="1196900" y="188060"/>
                </a:lnTo>
                <a:lnTo>
                  <a:pt x="1143565" y="136381"/>
                </a:lnTo>
                <a:lnTo>
                  <a:pt x="1088188" y="92457"/>
                </a:lnTo>
                <a:lnTo>
                  <a:pt x="1030936" y="56633"/>
                </a:lnTo>
                <a:lnTo>
                  <a:pt x="971980" y="29252"/>
                </a:lnTo>
                <a:lnTo>
                  <a:pt x="911490" y="10659"/>
                </a:lnTo>
                <a:lnTo>
                  <a:pt x="849634" y="1198"/>
                </a:lnTo>
                <a:lnTo>
                  <a:pt x="818248" y="0"/>
                </a:lnTo>
                <a:close/>
              </a:path>
            </a:pathLst>
          </a:custGeom>
          <a:solidFill>
            <a:srgbClr val="4C98CA"/>
          </a:solidFill>
        </p:spPr>
        <p:txBody>
          <a:bodyPr wrap="square" lIns="0" tIns="0" rIns="0" bIns="0" rtlCol="0"/>
          <a:lstStyle/>
          <a:p>
            <a:endParaRPr/>
          </a:p>
        </p:txBody>
      </p:sp>
      <p:sp>
        <p:nvSpPr>
          <p:cNvPr id="22" name="object 22"/>
          <p:cNvSpPr/>
          <p:nvPr/>
        </p:nvSpPr>
        <p:spPr>
          <a:xfrm>
            <a:off x="10033746" y="2462758"/>
            <a:ext cx="1157605" cy="2466340"/>
          </a:xfrm>
          <a:custGeom>
            <a:avLst/>
            <a:gdLst/>
            <a:ahLst/>
            <a:cxnLst/>
            <a:rect l="l" t="t" r="r" b="b"/>
            <a:pathLst>
              <a:path w="1157604" h="2466340">
                <a:moveTo>
                  <a:pt x="578751" y="0"/>
                </a:moveTo>
                <a:lnTo>
                  <a:pt x="519578" y="6365"/>
                </a:lnTo>
                <a:lnTo>
                  <a:pt x="462113" y="25048"/>
                </a:lnTo>
                <a:lnTo>
                  <a:pt x="406649" y="55430"/>
                </a:lnTo>
                <a:lnTo>
                  <a:pt x="353476" y="96890"/>
                </a:lnTo>
                <a:lnTo>
                  <a:pt x="302885" y="148809"/>
                </a:lnTo>
                <a:lnTo>
                  <a:pt x="278648" y="178496"/>
                </a:lnTo>
                <a:lnTo>
                  <a:pt x="255167" y="210566"/>
                </a:lnTo>
                <a:lnTo>
                  <a:pt x="232476" y="244941"/>
                </a:lnTo>
                <a:lnTo>
                  <a:pt x="210612" y="281543"/>
                </a:lnTo>
                <a:lnTo>
                  <a:pt x="189612" y="320295"/>
                </a:lnTo>
                <a:lnTo>
                  <a:pt x="169513" y="361119"/>
                </a:lnTo>
                <a:lnTo>
                  <a:pt x="150349" y="403938"/>
                </a:lnTo>
                <a:lnTo>
                  <a:pt x="132159" y="448675"/>
                </a:lnTo>
                <a:lnTo>
                  <a:pt x="114978" y="495252"/>
                </a:lnTo>
                <a:lnTo>
                  <a:pt x="98842" y="543591"/>
                </a:lnTo>
                <a:lnTo>
                  <a:pt x="83788" y="593615"/>
                </a:lnTo>
                <a:lnTo>
                  <a:pt x="69852" y="645247"/>
                </a:lnTo>
                <a:lnTo>
                  <a:pt x="57071" y="698409"/>
                </a:lnTo>
                <a:lnTo>
                  <a:pt x="45481" y="753024"/>
                </a:lnTo>
                <a:lnTo>
                  <a:pt x="35118" y="809014"/>
                </a:lnTo>
                <a:lnTo>
                  <a:pt x="26019" y="866301"/>
                </a:lnTo>
                <a:lnTo>
                  <a:pt x="18220" y="924809"/>
                </a:lnTo>
                <a:lnTo>
                  <a:pt x="11758" y="984460"/>
                </a:lnTo>
                <a:lnTo>
                  <a:pt x="6668" y="1045176"/>
                </a:lnTo>
                <a:lnTo>
                  <a:pt x="2988" y="1106880"/>
                </a:lnTo>
                <a:lnTo>
                  <a:pt x="753" y="1169494"/>
                </a:lnTo>
                <a:lnTo>
                  <a:pt x="0" y="1232941"/>
                </a:lnTo>
                <a:lnTo>
                  <a:pt x="753" y="1296388"/>
                </a:lnTo>
                <a:lnTo>
                  <a:pt x="2988" y="1359002"/>
                </a:lnTo>
                <a:lnTo>
                  <a:pt x="6668" y="1420706"/>
                </a:lnTo>
                <a:lnTo>
                  <a:pt x="11758" y="1481422"/>
                </a:lnTo>
                <a:lnTo>
                  <a:pt x="18220" y="1541073"/>
                </a:lnTo>
                <a:lnTo>
                  <a:pt x="26019" y="1599582"/>
                </a:lnTo>
                <a:lnTo>
                  <a:pt x="35118" y="1656870"/>
                </a:lnTo>
                <a:lnTo>
                  <a:pt x="45481" y="1712860"/>
                </a:lnTo>
                <a:lnTo>
                  <a:pt x="57071" y="1767475"/>
                </a:lnTo>
                <a:lnTo>
                  <a:pt x="69852" y="1820637"/>
                </a:lnTo>
                <a:lnTo>
                  <a:pt x="83788" y="1872270"/>
                </a:lnTo>
                <a:lnTo>
                  <a:pt x="98842" y="1922295"/>
                </a:lnTo>
                <a:lnTo>
                  <a:pt x="114978" y="1970634"/>
                </a:lnTo>
                <a:lnTo>
                  <a:pt x="132159" y="2017212"/>
                </a:lnTo>
                <a:lnTo>
                  <a:pt x="150349" y="2061949"/>
                </a:lnTo>
                <a:lnTo>
                  <a:pt x="169513" y="2104769"/>
                </a:lnTo>
                <a:lnTo>
                  <a:pt x="189612" y="2145594"/>
                </a:lnTo>
                <a:lnTo>
                  <a:pt x="210612" y="2184346"/>
                </a:lnTo>
                <a:lnTo>
                  <a:pt x="232476" y="2220949"/>
                </a:lnTo>
                <a:lnTo>
                  <a:pt x="255167" y="2255324"/>
                </a:lnTo>
                <a:lnTo>
                  <a:pt x="278648" y="2287395"/>
                </a:lnTo>
                <a:lnTo>
                  <a:pt x="302885" y="2317083"/>
                </a:lnTo>
                <a:lnTo>
                  <a:pt x="353476" y="2369003"/>
                </a:lnTo>
                <a:lnTo>
                  <a:pt x="406649" y="2410463"/>
                </a:lnTo>
                <a:lnTo>
                  <a:pt x="462113" y="2440846"/>
                </a:lnTo>
                <a:lnTo>
                  <a:pt x="519578" y="2459529"/>
                </a:lnTo>
                <a:lnTo>
                  <a:pt x="578751" y="2465895"/>
                </a:lnTo>
                <a:lnTo>
                  <a:pt x="608535" y="2464291"/>
                </a:lnTo>
                <a:lnTo>
                  <a:pt x="666892" y="2451688"/>
                </a:lnTo>
                <a:lnTo>
                  <a:pt x="723395" y="2427078"/>
                </a:lnTo>
                <a:lnTo>
                  <a:pt x="777751" y="2391079"/>
                </a:lnTo>
                <a:lnTo>
                  <a:pt x="829671" y="2344311"/>
                </a:lnTo>
                <a:lnTo>
                  <a:pt x="878863" y="2287395"/>
                </a:lnTo>
                <a:lnTo>
                  <a:pt x="902345" y="2255324"/>
                </a:lnTo>
                <a:lnTo>
                  <a:pt x="925037" y="2220949"/>
                </a:lnTo>
                <a:lnTo>
                  <a:pt x="946901" y="2184346"/>
                </a:lnTo>
                <a:lnTo>
                  <a:pt x="967901" y="2145594"/>
                </a:lnTo>
                <a:lnTo>
                  <a:pt x="988001" y="2104769"/>
                </a:lnTo>
                <a:lnTo>
                  <a:pt x="1007164" y="2061949"/>
                </a:lnTo>
                <a:lnTo>
                  <a:pt x="1025355" y="2017212"/>
                </a:lnTo>
                <a:lnTo>
                  <a:pt x="1042537" y="1970634"/>
                </a:lnTo>
                <a:lnTo>
                  <a:pt x="1058673" y="1922295"/>
                </a:lnTo>
                <a:lnTo>
                  <a:pt x="1073727" y="1872270"/>
                </a:lnTo>
                <a:lnTo>
                  <a:pt x="1087663" y="1820637"/>
                </a:lnTo>
                <a:lnTo>
                  <a:pt x="1100444" y="1767475"/>
                </a:lnTo>
                <a:lnTo>
                  <a:pt x="1112034" y="1712860"/>
                </a:lnTo>
                <a:lnTo>
                  <a:pt x="1122397" y="1656870"/>
                </a:lnTo>
                <a:lnTo>
                  <a:pt x="1131496" y="1599582"/>
                </a:lnTo>
                <a:lnTo>
                  <a:pt x="1139295" y="1541073"/>
                </a:lnTo>
                <a:lnTo>
                  <a:pt x="1145757" y="1481422"/>
                </a:lnTo>
                <a:lnTo>
                  <a:pt x="1150847" y="1420706"/>
                </a:lnTo>
                <a:lnTo>
                  <a:pt x="1154528" y="1359002"/>
                </a:lnTo>
                <a:lnTo>
                  <a:pt x="1156763" y="1296388"/>
                </a:lnTo>
                <a:lnTo>
                  <a:pt x="1157516" y="1232941"/>
                </a:lnTo>
                <a:lnTo>
                  <a:pt x="1156763" y="1169494"/>
                </a:lnTo>
                <a:lnTo>
                  <a:pt x="1154528" y="1106880"/>
                </a:lnTo>
                <a:lnTo>
                  <a:pt x="1150847" y="1045176"/>
                </a:lnTo>
                <a:lnTo>
                  <a:pt x="1145757" y="984460"/>
                </a:lnTo>
                <a:lnTo>
                  <a:pt x="1139295" y="924809"/>
                </a:lnTo>
                <a:lnTo>
                  <a:pt x="1131496" y="866301"/>
                </a:lnTo>
                <a:lnTo>
                  <a:pt x="1122397" y="809014"/>
                </a:lnTo>
                <a:lnTo>
                  <a:pt x="1112034" y="753024"/>
                </a:lnTo>
                <a:lnTo>
                  <a:pt x="1100444" y="698409"/>
                </a:lnTo>
                <a:lnTo>
                  <a:pt x="1087663" y="645247"/>
                </a:lnTo>
                <a:lnTo>
                  <a:pt x="1073727" y="593615"/>
                </a:lnTo>
                <a:lnTo>
                  <a:pt x="1058673" y="543591"/>
                </a:lnTo>
                <a:lnTo>
                  <a:pt x="1042537" y="495252"/>
                </a:lnTo>
                <a:lnTo>
                  <a:pt x="1025355" y="448675"/>
                </a:lnTo>
                <a:lnTo>
                  <a:pt x="1007164" y="403938"/>
                </a:lnTo>
                <a:lnTo>
                  <a:pt x="988001" y="361119"/>
                </a:lnTo>
                <a:lnTo>
                  <a:pt x="967901" y="320295"/>
                </a:lnTo>
                <a:lnTo>
                  <a:pt x="946901" y="281543"/>
                </a:lnTo>
                <a:lnTo>
                  <a:pt x="925037" y="244941"/>
                </a:lnTo>
                <a:lnTo>
                  <a:pt x="902345" y="210566"/>
                </a:lnTo>
                <a:lnTo>
                  <a:pt x="878863" y="178496"/>
                </a:lnTo>
                <a:lnTo>
                  <a:pt x="854626" y="148809"/>
                </a:lnTo>
                <a:lnTo>
                  <a:pt x="804034" y="96890"/>
                </a:lnTo>
                <a:lnTo>
                  <a:pt x="750859" y="55430"/>
                </a:lnTo>
                <a:lnTo>
                  <a:pt x="695393" y="25048"/>
                </a:lnTo>
                <a:lnTo>
                  <a:pt x="637927" y="6365"/>
                </a:lnTo>
                <a:lnTo>
                  <a:pt x="578751" y="0"/>
                </a:lnTo>
                <a:close/>
              </a:path>
            </a:pathLst>
          </a:custGeom>
          <a:solidFill>
            <a:srgbClr val="FFFFFF"/>
          </a:solidFill>
        </p:spPr>
        <p:txBody>
          <a:bodyPr wrap="square" lIns="0" tIns="0" rIns="0" bIns="0" rtlCol="0"/>
          <a:lstStyle/>
          <a:p>
            <a:endParaRPr/>
          </a:p>
        </p:txBody>
      </p:sp>
      <p:sp>
        <p:nvSpPr>
          <p:cNvPr id="23" name="object 23"/>
          <p:cNvSpPr/>
          <p:nvPr/>
        </p:nvSpPr>
        <p:spPr>
          <a:xfrm>
            <a:off x="10244050" y="2904070"/>
            <a:ext cx="682625" cy="1583690"/>
          </a:xfrm>
          <a:custGeom>
            <a:avLst/>
            <a:gdLst/>
            <a:ahLst/>
            <a:cxnLst/>
            <a:rect l="l" t="t" r="r" b="b"/>
            <a:pathLst>
              <a:path w="682625" h="1583689">
                <a:moveTo>
                  <a:pt x="341071" y="0"/>
                </a:moveTo>
                <a:lnTo>
                  <a:pt x="285748" y="10360"/>
                </a:lnTo>
                <a:lnTo>
                  <a:pt x="233267" y="40357"/>
                </a:lnTo>
                <a:lnTo>
                  <a:pt x="184330" y="88359"/>
                </a:lnTo>
                <a:lnTo>
                  <a:pt x="139639" y="152736"/>
                </a:lnTo>
                <a:lnTo>
                  <a:pt x="119106" y="190557"/>
                </a:lnTo>
                <a:lnTo>
                  <a:pt x="99898" y="231860"/>
                </a:lnTo>
                <a:lnTo>
                  <a:pt x="82102" y="276443"/>
                </a:lnTo>
                <a:lnTo>
                  <a:pt x="65807" y="324100"/>
                </a:lnTo>
                <a:lnTo>
                  <a:pt x="51100" y="374630"/>
                </a:lnTo>
                <a:lnTo>
                  <a:pt x="38070" y="427827"/>
                </a:lnTo>
                <a:lnTo>
                  <a:pt x="26803" y="483488"/>
                </a:lnTo>
                <a:lnTo>
                  <a:pt x="17388" y="541410"/>
                </a:lnTo>
                <a:lnTo>
                  <a:pt x="9912" y="601389"/>
                </a:lnTo>
                <a:lnTo>
                  <a:pt x="4464" y="663221"/>
                </a:lnTo>
                <a:lnTo>
                  <a:pt x="1130" y="726702"/>
                </a:lnTo>
                <a:lnTo>
                  <a:pt x="0" y="791629"/>
                </a:lnTo>
                <a:lnTo>
                  <a:pt x="1130" y="856555"/>
                </a:lnTo>
                <a:lnTo>
                  <a:pt x="4464" y="920036"/>
                </a:lnTo>
                <a:lnTo>
                  <a:pt x="9912" y="981868"/>
                </a:lnTo>
                <a:lnTo>
                  <a:pt x="17388" y="1041847"/>
                </a:lnTo>
                <a:lnTo>
                  <a:pt x="26803" y="1099769"/>
                </a:lnTo>
                <a:lnTo>
                  <a:pt x="38070" y="1155430"/>
                </a:lnTo>
                <a:lnTo>
                  <a:pt x="51100" y="1208627"/>
                </a:lnTo>
                <a:lnTo>
                  <a:pt x="65807" y="1259157"/>
                </a:lnTo>
                <a:lnTo>
                  <a:pt x="82102" y="1306815"/>
                </a:lnTo>
                <a:lnTo>
                  <a:pt x="99898" y="1351397"/>
                </a:lnTo>
                <a:lnTo>
                  <a:pt x="119106" y="1392700"/>
                </a:lnTo>
                <a:lnTo>
                  <a:pt x="139639" y="1430521"/>
                </a:lnTo>
                <a:lnTo>
                  <a:pt x="161410" y="1464655"/>
                </a:lnTo>
                <a:lnTo>
                  <a:pt x="208311" y="1521048"/>
                </a:lnTo>
                <a:lnTo>
                  <a:pt x="259108" y="1560251"/>
                </a:lnTo>
                <a:lnTo>
                  <a:pt x="313098" y="1580634"/>
                </a:lnTo>
                <a:lnTo>
                  <a:pt x="341071" y="1583258"/>
                </a:lnTo>
                <a:lnTo>
                  <a:pt x="369044" y="1580634"/>
                </a:lnTo>
                <a:lnTo>
                  <a:pt x="423033" y="1560251"/>
                </a:lnTo>
                <a:lnTo>
                  <a:pt x="473830" y="1521048"/>
                </a:lnTo>
                <a:lnTo>
                  <a:pt x="520732" y="1464655"/>
                </a:lnTo>
                <a:lnTo>
                  <a:pt x="542502" y="1430521"/>
                </a:lnTo>
                <a:lnTo>
                  <a:pt x="563035" y="1392700"/>
                </a:lnTo>
                <a:lnTo>
                  <a:pt x="582244" y="1351397"/>
                </a:lnTo>
                <a:lnTo>
                  <a:pt x="600039" y="1306815"/>
                </a:lnTo>
                <a:lnTo>
                  <a:pt x="616334" y="1259157"/>
                </a:lnTo>
                <a:lnTo>
                  <a:pt x="631041" y="1208627"/>
                </a:lnTo>
                <a:lnTo>
                  <a:pt x="644072" y="1155430"/>
                </a:lnTo>
                <a:lnTo>
                  <a:pt x="655339" y="1099769"/>
                </a:lnTo>
                <a:lnTo>
                  <a:pt x="664754" y="1041847"/>
                </a:lnTo>
                <a:lnTo>
                  <a:pt x="672229" y="981868"/>
                </a:lnTo>
                <a:lnTo>
                  <a:pt x="677678" y="920036"/>
                </a:lnTo>
                <a:lnTo>
                  <a:pt x="681011" y="856555"/>
                </a:lnTo>
                <a:lnTo>
                  <a:pt x="682142" y="791629"/>
                </a:lnTo>
                <a:lnTo>
                  <a:pt x="681011" y="726702"/>
                </a:lnTo>
                <a:lnTo>
                  <a:pt x="677678" y="663221"/>
                </a:lnTo>
                <a:lnTo>
                  <a:pt x="672229" y="601389"/>
                </a:lnTo>
                <a:lnTo>
                  <a:pt x="664754" y="541410"/>
                </a:lnTo>
                <a:lnTo>
                  <a:pt x="655339" y="483488"/>
                </a:lnTo>
                <a:lnTo>
                  <a:pt x="644072" y="427827"/>
                </a:lnTo>
                <a:lnTo>
                  <a:pt x="631041" y="374630"/>
                </a:lnTo>
                <a:lnTo>
                  <a:pt x="616334" y="324100"/>
                </a:lnTo>
                <a:lnTo>
                  <a:pt x="600039" y="276443"/>
                </a:lnTo>
                <a:lnTo>
                  <a:pt x="582244" y="231860"/>
                </a:lnTo>
                <a:lnTo>
                  <a:pt x="563035" y="190557"/>
                </a:lnTo>
                <a:lnTo>
                  <a:pt x="542502" y="152736"/>
                </a:lnTo>
                <a:lnTo>
                  <a:pt x="520732" y="118602"/>
                </a:lnTo>
                <a:lnTo>
                  <a:pt x="473830" y="62209"/>
                </a:lnTo>
                <a:lnTo>
                  <a:pt x="423033" y="23006"/>
                </a:lnTo>
                <a:lnTo>
                  <a:pt x="369044" y="2624"/>
                </a:lnTo>
                <a:lnTo>
                  <a:pt x="341071" y="0"/>
                </a:lnTo>
                <a:close/>
              </a:path>
            </a:pathLst>
          </a:custGeom>
          <a:solidFill>
            <a:srgbClr val="4C98CA"/>
          </a:solidFill>
        </p:spPr>
        <p:txBody>
          <a:bodyPr wrap="square" lIns="0" tIns="0" rIns="0" bIns="0" rtlCol="0"/>
          <a:lstStyle/>
          <a:p>
            <a:endParaRPr/>
          </a:p>
        </p:txBody>
      </p:sp>
      <p:sp>
        <p:nvSpPr>
          <p:cNvPr id="24" name="object 24"/>
          <p:cNvSpPr/>
          <p:nvPr/>
        </p:nvSpPr>
        <p:spPr>
          <a:xfrm>
            <a:off x="10443500" y="3366998"/>
            <a:ext cx="249554" cy="657860"/>
          </a:xfrm>
          <a:custGeom>
            <a:avLst/>
            <a:gdLst/>
            <a:ahLst/>
            <a:cxnLst/>
            <a:rect l="l" t="t" r="r" b="b"/>
            <a:pathLst>
              <a:path w="249554" h="657860">
                <a:moveTo>
                  <a:pt x="124625" y="0"/>
                </a:moveTo>
                <a:lnTo>
                  <a:pt x="76113" y="25831"/>
                </a:lnTo>
                <a:lnTo>
                  <a:pt x="36499" y="96275"/>
                </a:lnTo>
                <a:lnTo>
                  <a:pt x="21282" y="144922"/>
                </a:lnTo>
                <a:lnTo>
                  <a:pt x="9792" y="200757"/>
                </a:lnTo>
                <a:lnTo>
                  <a:pt x="2531" y="262457"/>
                </a:lnTo>
                <a:lnTo>
                  <a:pt x="0" y="328701"/>
                </a:lnTo>
                <a:lnTo>
                  <a:pt x="2531" y="394945"/>
                </a:lnTo>
                <a:lnTo>
                  <a:pt x="9792" y="456645"/>
                </a:lnTo>
                <a:lnTo>
                  <a:pt x="21282" y="512480"/>
                </a:lnTo>
                <a:lnTo>
                  <a:pt x="36499" y="561127"/>
                </a:lnTo>
                <a:lnTo>
                  <a:pt x="54943" y="601264"/>
                </a:lnTo>
                <a:lnTo>
                  <a:pt x="99507" y="650724"/>
                </a:lnTo>
                <a:lnTo>
                  <a:pt x="124625" y="657402"/>
                </a:lnTo>
                <a:lnTo>
                  <a:pt x="149742" y="650724"/>
                </a:lnTo>
                <a:lnTo>
                  <a:pt x="194306" y="601264"/>
                </a:lnTo>
                <a:lnTo>
                  <a:pt x="212750" y="561127"/>
                </a:lnTo>
                <a:lnTo>
                  <a:pt x="227967" y="512480"/>
                </a:lnTo>
                <a:lnTo>
                  <a:pt x="239457" y="456645"/>
                </a:lnTo>
                <a:lnTo>
                  <a:pt x="246718" y="394945"/>
                </a:lnTo>
                <a:lnTo>
                  <a:pt x="249250" y="328701"/>
                </a:lnTo>
                <a:lnTo>
                  <a:pt x="246718" y="262457"/>
                </a:lnTo>
                <a:lnTo>
                  <a:pt x="239457" y="200757"/>
                </a:lnTo>
                <a:lnTo>
                  <a:pt x="227967" y="144922"/>
                </a:lnTo>
                <a:lnTo>
                  <a:pt x="212750" y="96275"/>
                </a:lnTo>
                <a:lnTo>
                  <a:pt x="194306" y="56137"/>
                </a:lnTo>
                <a:lnTo>
                  <a:pt x="149742" y="6678"/>
                </a:lnTo>
                <a:lnTo>
                  <a:pt x="124625" y="0"/>
                </a:lnTo>
                <a:close/>
              </a:path>
            </a:pathLst>
          </a:custGeom>
          <a:solidFill>
            <a:srgbClr val="FFFFFF"/>
          </a:solidFill>
        </p:spPr>
        <p:txBody>
          <a:bodyPr wrap="square" lIns="0" tIns="0" rIns="0" bIns="0" rtlCol="0"/>
          <a:lstStyle/>
          <a:p>
            <a:endParaRPr/>
          </a:p>
        </p:txBody>
      </p:sp>
      <p:sp>
        <p:nvSpPr>
          <p:cNvPr id="25" name="object 25"/>
          <p:cNvSpPr/>
          <p:nvPr/>
        </p:nvSpPr>
        <p:spPr>
          <a:xfrm>
            <a:off x="10568125" y="3663950"/>
            <a:ext cx="688340" cy="1692275"/>
          </a:xfrm>
          <a:custGeom>
            <a:avLst/>
            <a:gdLst/>
            <a:ahLst/>
            <a:cxnLst/>
            <a:rect l="l" t="t" r="r" b="b"/>
            <a:pathLst>
              <a:path w="688340" h="1692275">
                <a:moveTo>
                  <a:pt x="0" y="0"/>
                </a:moveTo>
                <a:lnTo>
                  <a:pt x="0" y="1685150"/>
                </a:lnTo>
                <a:lnTo>
                  <a:pt x="18178" y="1688035"/>
                </a:lnTo>
                <a:lnTo>
                  <a:pt x="36460" y="1690136"/>
                </a:lnTo>
                <a:lnTo>
                  <a:pt x="54844" y="1691420"/>
                </a:lnTo>
                <a:lnTo>
                  <a:pt x="73329" y="1691855"/>
                </a:lnTo>
                <a:lnTo>
                  <a:pt x="113942" y="1689846"/>
                </a:lnTo>
                <a:lnTo>
                  <a:pt x="154042" y="1683879"/>
                </a:lnTo>
                <a:lnTo>
                  <a:pt x="193583" y="1674048"/>
                </a:lnTo>
                <a:lnTo>
                  <a:pt x="232519" y="1660448"/>
                </a:lnTo>
                <a:lnTo>
                  <a:pt x="270804" y="1643171"/>
                </a:lnTo>
                <a:lnTo>
                  <a:pt x="308392" y="1622312"/>
                </a:lnTo>
                <a:lnTo>
                  <a:pt x="345237" y="1597964"/>
                </a:lnTo>
                <a:lnTo>
                  <a:pt x="381293" y="1570221"/>
                </a:lnTo>
                <a:lnTo>
                  <a:pt x="416513" y="1539176"/>
                </a:lnTo>
                <a:lnTo>
                  <a:pt x="450853" y="1504923"/>
                </a:lnTo>
                <a:lnTo>
                  <a:pt x="484266" y="1467556"/>
                </a:lnTo>
                <a:lnTo>
                  <a:pt x="516705" y="1427169"/>
                </a:lnTo>
                <a:lnTo>
                  <a:pt x="548125" y="1383854"/>
                </a:lnTo>
                <a:lnTo>
                  <a:pt x="578480" y="1337706"/>
                </a:lnTo>
                <a:lnTo>
                  <a:pt x="607724" y="1288819"/>
                </a:lnTo>
                <a:lnTo>
                  <a:pt x="635810" y="1237285"/>
                </a:lnTo>
                <a:lnTo>
                  <a:pt x="662693" y="1183199"/>
                </a:lnTo>
                <a:lnTo>
                  <a:pt x="688327" y="1126655"/>
                </a:lnTo>
                <a:lnTo>
                  <a:pt x="0" y="0"/>
                </a:lnTo>
                <a:close/>
              </a:path>
            </a:pathLst>
          </a:custGeom>
          <a:solidFill>
            <a:schemeClr val="tx1">
              <a:alpha val="18000"/>
            </a:schemeClr>
          </a:solidFill>
        </p:spPr>
        <p:txBody>
          <a:bodyPr wrap="square" lIns="0" tIns="0" rIns="0" bIns="0" rtlCol="0"/>
          <a:lstStyle/>
          <a:p>
            <a:endParaRPr/>
          </a:p>
        </p:txBody>
      </p:sp>
      <p:sp>
        <p:nvSpPr>
          <p:cNvPr id="26" name="object 26"/>
          <p:cNvSpPr/>
          <p:nvPr/>
        </p:nvSpPr>
        <p:spPr>
          <a:xfrm>
            <a:off x="9083039" y="3663950"/>
            <a:ext cx="1485265" cy="63500"/>
          </a:xfrm>
          <a:custGeom>
            <a:avLst/>
            <a:gdLst/>
            <a:ahLst/>
            <a:cxnLst/>
            <a:rect l="l" t="t" r="r" b="b"/>
            <a:pathLst>
              <a:path w="1485265" h="63500">
                <a:moveTo>
                  <a:pt x="1485087" y="0"/>
                </a:moveTo>
                <a:lnTo>
                  <a:pt x="0" y="0"/>
                </a:lnTo>
                <a:lnTo>
                  <a:pt x="0" y="63500"/>
                </a:lnTo>
                <a:lnTo>
                  <a:pt x="1485087" y="63500"/>
                </a:lnTo>
                <a:lnTo>
                  <a:pt x="1485087" y="0"/>
                </a:lnTo>
                <a:close/>
              </a:path>
            </a:pathLst>
          </a:custGeom>
          <a:solidFill>
            <a:srgbClr val="3D7BA3"/>
          </a:solidFill>
        </p:spPr>
        <p:txBody>
          <a:bodyPr wrap="square" lIns="0" tIns="0" rIns="0" bIns="0" rtlCol="0"/>
          <a:lstStyle/>
          <a:p>
            <a:endParaRPr/>
          </a:p>
        </p:txBody>
      </p:sp>
      <p:sp>
        <p:nvSpPr>
          <p:cNvPr id="27" name="object 27"/>
          <p:cNvSpPr/>
          <p:nvPr/>
        </p:nvSpPr>
        <p:spPr>
          <a:xfrm>
            <a:off x="10556089" y="3663950"/>
            <a:ext cx="24130" cy="63500"/>
          </a:xfrm>
          <a:custGeom>
            <a:avLst/>
            <a:gdLst/>
            <a:ahLst/>
            <a:cxnLst/>
            <a:rect l="l" t="t" r="r" b="b"/>
            <a:pathLst>
              <a:path w="24129" h="63500">
                <a:moveTo>
                  <a:pt x="12039" y="0"/>
                </a:moveTo>
                <a:lnTo>
                  <a:pt x="7350" y="2494"/>
                </a:lnTo>
                <a:lnTo>
                  <a:pt x="3524" y="9297"/>
                </a:lnTo>
                <a:lnTo>
                  <a:pt x="945" y="19389"/>
                </a:lnTo>
                <a:lnTo>
                  <a:pt x="0" y="31750"/>
                </a:lnTo>
                <a:lnTo>
                  <a:pt x="945" y="44110"/>
                </a:lnTo>
                <a:lnTo>
                  <a:pt x="3524" y="54202"/>
                </a:lnTo>
                <a:lnTo>
                  <a:pt x="7350" y="61005"/>
                </a:lnTo>
                <a:lnTo>
                  <a:pt x="12039" y="63500"/>
                </a:lnTo>
                <a:lnTo>
                  <a:pt x="16722" y="61005"/>
                </a:lnTo>
                <a:lnTo>
                  <a:pt x="20550" y="54202"/>
                </a:lnTo>
                <a:lnTo>
                  <a:pt x="23132" y="44110"/>
                </a:lnTo>
                <a:lnTo>
                  <a:pt x="24079" y="31750"/>
                </a:lnTo>
                <a:lnTo>
                  <a:pt x="23132" y="19389"/>
                </a:lnTo>
                <a:lnTo>
                  <a:pt x="20550" y="9297"/>
                </a:lnTo>
                <a:lnTo>
                  <a:pt x="16722" y="2494"/>
                </a:lnTo>
                <a:lnTo>
                  <a:pt x="12039" y="0"/>
                </a:lnTo>
                <a:close/>
              </a:path>
            </a:pathLst>
          </a:custGeom>
          <a:solidFill>
            <a:srgbClr val="2C698D"/>
          </a:solidFill>
        </p:spPr>
        <p:txBody>
          <a:bodyPr wrap="square" lIns="0" tIns="0" rIns="0" bIns="0" rtlCol="0"/>
          <a:lstStyle/>
          <a:p>
            <a:endParaRPr/>
          </a:p>
        </p:txBody>
      </p:sp>
      <p:sp>
        <p:nvSpPr>
          <p:cNvPr id="28" name="object 28"/>
          <p:cNvSpPr/>
          <p:nvPr/>
        </p:nvSpPr>
        <p:spPr>
          <a:xfrm>
            <a:off x="9071000" y="3468052"/>
            <a:ext cx="418465" cy="460375"/>
          </a:xfrm>
          <a:custGeom>
            <a:avLst/>
            <a:gdLst/>
            <a:ahLst/>
            <a:cxnLst/>
            <a:rect l="l" t="t" r="r" b="b"/>
            <a:pathLst>
              <a:path w="418465" h="460375">
                <a:moveTo>
                  <a:pt x="24079" y="227647"/>
                </a:moveTo>
                <a:lnTo>
                  <a:pt x="23126" y="215290"/>
                </a:lnTo>
                <a:lnTo>
                  <a:pt x="20548" y="205206"/>
                </a:lnTo>
                <a:lnTo>
                  <a:pt x="16713" y="198399"/>
                </a:lnTo>
                <a:lnTo>
                  <a:pt x="12039" y="195897"/>
                </a:lnTo>
                <a:lnTo>
                  <a:pt x="7340" y="198399"/>
                </a:lnTo>
                <a:lnTo>
                  <a:pt x="3517" y="205206"/>
                </a:lnTo>
                <a:lnTo>
                  <a:pt x="939" y="215290"/>
                </a:lnTo>
                <a:lnTo>
                  <a:pt x="0" y="227647"/>
                </a:lnTo>
                <a:lnTo>
                  <a:pt x="939" y="240017"/>
                </a:lnTo>
                <a:lnTo>
                  <a:pt x="3517" y="250101"/>
                </a:lnTo>
                <a:lnTo>
                  <a:pt x="7340" y="256908"/>
                </a:lnTo>
                <a:lnTo>
                  <a:pt x="12039" y="259397"/>
                </a:lnTo>
                <a:lnTo>
                  <a:pt x="16713" y="256908"/>
                </a:lnTo>
                <a:lnTo>
                  <a:pt x="20548" y="250101"/>
                </a:lnTo>
                <a:lnTo>
                  <a:pt x="23126" y="240017"/>
                </a:lnTo>
                <a:lnTo>
                  <a:pt x="24079" y="227647"/>
                </a:lnTo>
                <a:close/>
              </a:path>
              <a:path w="418465" h="460375">
                <a:moveTo>
                  <a:pt x="418439" y="259397"/>
                </a:moveTo>
                <a:lnTo>
                  <a:pt x="40805" y="259397"/>
                </a:lnTo>
                <a:lnTo>
                  <a:pt x="29095" y="285064"/>
                </a:lnTo>
                <a:lnTo>
                  <a:pt x="9055" y="343115"/>
                </a:lnTo>
                <a:lnTo>
                  <a:pt x="3225" y="405193"/>
                </a:lnTo>
                <a:lnTo>
                  <a:pt x="34201" y="442874"/>
                </a:lnTo>
                <a:lnTo>
                  <a:pt x="110477" y="459841"/>
                </a:lnTo>
                <a:lnTo>
                  <a:pt x="175933" y="446379"/>
                </a:lnTo>
                <a:lnTo>
                  <a:pt x="266573" y="385305"/>
                </a:lnTo>
                <a:lnTo>
                  <a:pt x="418439" y="259397"/>
                </a:lnTo>
                <a:close/>
              </a:path>
              <a:path w="418465" h="460375">
                <a:moveTo>
                  <a:pt x="418439" y="195897"/>
                </a:moveTo>
                <a:lnTo>
                  <a:pt x="266573" y="72847"/>
                </a:lnTo>
                <a:lnTo>
                  <a:pt x="175933" y="13157"/>
                </a:lnTo>
                <a:lnTo>
                  <a:pt x="110477" y="0"/>
                </a:lnTo>
                <a:lnTo>
                  <a:pt x="34201" y="16560"/>
                </a:lnTo>
                <a:lnTo>
                  <a:pt x="3225" y="53416"/>
                </a:lnTo>
                <a:lnTo>
                  <a:pt x="9055" y="114084"/>
                </a:lnTo>
                <a:lnTo>
                  <a:pt x="29095" y="170827"/>
                </a:lnTo>
                <a:lnTo>
                  <a:pt x="40805" y="195897"/>
                </a:lnTo>
                <a:lnTo>
                  <a:pt x="418439" y="195897"/>
                </a:lnTo>
                <a:close/>
              </a:path>
            </a:pathLst>
          </a:custGeom>
          <a:solidFill>
            <a:srgbClr val="2B3C73"/>
          </a:solidFill>
        </p:spPr>
        <p:txBody>
          <a:bodyPr wrap="square" lIns="0" tIns="0" rIns="0" bIns="0" rtlCol="0"/>
          <a:lstStyle/>
          <a:p>
            <a:endParaRPr/>
          </a:p>
        </p:txBody>
      </p:sp>
      <p:sp>
        <p:nvSpPr>
          <p:cNvPr id="29" name="object 29"/>
          <p:cNvSpPr/>
          <p:nvPr/>
        </p:nvSpPr>
        <p:spPr>
          <a:xfrm>
            <a:off x="9073177" y="3695700"/>
            <a:ext cx="415290" cy="172720"/>
          </a:xfrm>
          <a:custGeom>
            <a:avLst/>
            <a:gdLst/>
            <a:ahLst/>
            <a:cxnLst/>
            <a:rect l="l" t="t" r="r" b="b"/>
            <a:pathLst>
              <a:path w="415290" h="172720">
                <a:moveTo>
                  <a:pt x="415203" y="0"/>
                </a:moveTo>
                <a:lnTo>
                  <a:pt x="37568" y="0"/>
                </a:lnTo>
                <a:lnTo>
                  <a:pt x="25871" y="22110"/>
                </a:lnTo>
                <a:lnTo>
                  <a:pt x="5825" y="72134"/>
                </a:lnTo>
                <a:lnTo>
                  <a:pt x="0" y="125613"/>
                </a:lnTo>
                <a:lnTo>
                  <a:pt x="30964" y="158089"/>
                </a:lnTo>
                <a:lnTo>
                  <a:pt x="107248" y="172700"/>
                </a:lnTo>
                <a:lnTo>
                  <a:pt x="172701" y="161102"/>
                </a:lnTo>
                <a:lnTo>
                  <a:pt x="263345" y="108476"/>
                </a:lnTo>
                <a:lnTo>
                  <a:pt x="415203" y="0"/>
                </a:lnTo>
                <a:close/>
              </a:path>
            </a:pathLst>
          </a:custGeom>
          <a:solidFill>
            <a:srgbClr val="4C98CA"/>
          </a:solidFill>
        </p:spPr>
        <p:txBody>
          <a:bodyPr wrap="square" lIns="0" tIns="0" rIns="0" bIns="0" rtlCol="0"/>
          <a:lstStyle/>
          <a:p>
            <a:endParaRPr/>
          </a:p>
        </p:txBody>
      </p:sp>
      <p:sp>
        <p:nvSpPr>
          <p:cNvPr id="30" name="object 30"/>
          <p:cNvSpPr/>
          <p:nvPr/>
        </p:nvSpPr>
        <p:spPr>
          <a:xfrm>
            <a:off x="10424607" y="3683000"/>
            <a:ext cx="102870" cy="0"/>
          </a:xfrm>
          <a:custGeom>
            <a:avLst/>
            <a:gdLst/>
            <a:ahLst/>
            <a:cxnLst/>
            <a:rect l="l" t="t" r="r" b="b"/>
            <a:pathLst>
              <a:path w="102870">
                <a:moveTo>
                  <a:pt x="102527" y="0"/>
                </a:moveTo>
                <a:lnTo>
                  <a:pt x="0" y="0"/>
                </a:lnTo>
              </a:path>
            </a:pathLst>
          </a:custGeom>
          <a:ln w="9525">
            <a:solidFill>
              <a:srgbClr val="FFFFFF"/>
            </a:solidFill>
          </a:ln>
        </p:spPr>
        <p:txBody>
          <a:bodyPr wrap="square" lIns="0" tIns="0" rIns="0" bIns="0" rtlCol="0"/>
          <a:lstStyle/>
          <a:p>
            <a:endParaRPr/>
          </a:p>
        </p:txBody>
      </p:sp>
      <p:sp>
        <p:nvSpPr>
          <p:cNvPr id="31" name="object 31"/>
          <p:cNvSpPr/>
          <p:nvPr/>
        </p:nvSpPr>
        <p:spPr>
          <a:xfrm>
            <a:off x="10549029" y="3683000"/>
            <a:ext cx="7620" cy="0"/>
          </a:xfrm>
          <a:custGeom>
            <a:avLst/>
            <a:gdLst/>
            <a:ahLst/>
            <a:cxnLst/>
            <a:rect l="l" t="t" r="r" b="b"/>
            <a:pathLst>
              <a:path w="7620">
                <a:moveTo>
                  <a:pt x="7340" y="0"/>
                </a:moveTo>
                <a:lnTo>
                  <a:pt x="0" y="0"/>
                </a:lnTo>
              </a:path>
            </a:pathLst>
          </a:custGeom>
          <a:ln w="9525">
            <a:solidFill>
              <a:srgbClr val="FFFFFF"/>
            </a:solidFill>
          </a:ln>
        </p:spPr>
        <p:txBody>
          <a:bodyPr wrap="square" lIns="0" tIns="0" rIns="0" bIns="0" rtlCol="0"/>
          <a:lstStyle/>
          <a:p>
            <a:endParaRPr/>
          </a:p>
        </p:txBody>
      </p:sp>
      <p:sp>
        <p:nvSpPr>
          <p:cNvPr id="35"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36"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37"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38"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3"/>
              </a:rPr>
              <a:t>www.npkcg.com</a:t>
            </a:r>
            <a:endParaRPr sz="2000">
              <a:latin typeface="Archivo Thin"/>
              <a:cs typeface="Archivo Thin"/>
            </a:endParaRPr>
          </a:p>
        </p:txBody>
      </p:sp>
      <p:sp>
        <p:nvSpPr>
          <p:cNvPr id="39" name="object 25"/>
          <p:cNvSpPr txBox="1">
            <a:spLocks noGrp="1"/>
          </p:cNvSpPr>
          <p:nvPr>
            <p:ph type="ftr" sz="quarter" idx="4294967295"/>
          </p:nvPr>
        </p:nvSpPr>
        <p:spPr>
          <a:xfrm>
            <a:off x="5428548" y="6532045"/>
            <a:ext cx="4491355" cy="163829"/>
          </a:xfrm>
          <a:prstGeom prst="rect">
            <a:avLst/>
          </a:prstGeom>
        </p:spPr>
        <p:txBody>
          <a:bodyPr vert="horz" wrap="square" lIns="0" tIns="0" rIns="0" bIns="0" rtlCol="0">
            <a:spAutoFit/>
          </a:bodyPr>
          <a:lstStyle/>
          <a:p>
            <a:pPr marL="12700">
              <a:lnSpc>
                <a:spcPts val="1180"/>
              </a:lnSpc>
            </a:pPr>
            <a:r>
              <a:rPr dirty="0"/>
              <a:t>Copyright ©</a:t>
            </a:r>
            <a:r>
              <a:rPr spc="5" dirty="0"/>
              <a:t> </a:t>
            </a:r>
            <a:r>
              <a:rPr dirty="0"/>
              <a:t>2024</a:t>
            </a:r>
            <a:r>
              <a:rPr spc="5" dirty="0"/>
              <a:t> </a:t>
            </a:r>
            <a:r>
              <a:rPr dirty="0"/>
              <a:t>Native</a:t>
            </a:r>
            <a:r>
              <a:rPr spc="5" dirty="0"/>
              <a:t> </a:t>
            </a:r>
            <a:r>
              <a:rPr spc="-10" dirty="0"/>
              <a:t>Peacekeeper</a:t>
            </a:r>
            <a:r>
              <a:rPr spc="-15" dirty="0"/>
              <a:t> </a:t>
            </a:r>
            <a:r>
              <a:rPr dirty="0"/>
              <a:t>Consulting</a:t>
            </a:r>
            <a:r>
              <a:rPr spc="5" dirty="0"/>
              <a:t> </a:t>
            </a:r>
            <a:r>
              <a:rPr dirty="0"/>
              <a:t>Group</a:t>
            </a:r>
            <a:r>
              <a:rPr spc="5" dirty="0"/>
              <a:t> </a:t>
            </a:r>
            <a:r>
              <a:rPr dirty="0"/>
              <a:t>-</a:t>
            </a:r>
            <a:r>
              <a:rPr spc="5" dirty="0"/>
              <a:t> </a:t>
            </a:r>
            <a:r>
              <a:rPr dirty="0"/>
              <a:t>All</a:t>
            </a:r>
            <a:r>
              <a:rPr spc="5" dirty="0"/>
              <a:t> </a:t>
            </a:r>
            <a:r>
              <a:rPr dirty="0"/>
              <a:t>Rights</a:t>
            </a:r>
            <a:r>
              <a:rPr spc="5" dirty="0"/>
              <a:t> </a:t>
            </a:r>
            <a:r>
              <a:rPr spc="-10" dirty="0"/>
              <a:t>Reserved.</a:t>
            </a:r>
          </a:p>
        </p:txBody>
      </p:sp>
      <p:grpSp>
        <p:nvGrpSpPr>
          <p:cNvPr id="40" name="object 11"/>
          <p:cNvGrpSpPr/>
          <p:nvPr/>
        </p:nvGrpSpPr>
        <p:grpSpPr>
          <a:xfrm>
            <a:off x="11273538" y="6458522"/>
            <a:ext cx="310515" cy="310515"/>
            <a:chOff x="11273538" y="6458522"/>
            <a:chExt cx="310515" cy="310515"/>
          </a:xfrm>
        </p:grpSpPr>
        <p:sp>
          <p:nvSpPr>
            <p:cNvPr id="41"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42"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43" name="TextBox 42"/>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27</a:t>
            </a:r>
          </a:p>
        </p:txBody>
      </p:sp>
      <p:sp>
        <p:nvSpPr>
          <p:cNvPr id="4" name="TextBox 3">
            <a:extLst>
              <a:ext uri="{FF2B5EF4-FFF2-40B4-BE49-F238E27FC236}">
                <a16:creationId xmlns:a16="http://schemas.microsoft.com/office/drawing/2014/main" id="{D337F20B-68FF-D921-1609-22F89520FE3F}"/>
              </a:ext>
            </a:extLst>
          </p:cNvPr>
          <p:cNvSpPr txBox="1"/>
          <p:nvPr/>
        </p:nvSpPr>
        <p:spPr>
          <a:xfrm>
            <a:off x="192309" y="1000077"/>
            <a:ext cx="9112414" cy="4770537"/>
          </a:xfrm>
          <a:prstGeom prst="rect">
            <a:avLst/>
          </a:prstGeom>
          <a:noFill/>
        </p:spPr>
        <p:txBody>
          <a:bodyPr wrap="square">
            <a:spAutoFit/>
          </a:bodyPr>
          <a:lstStyle/>
          <a:p>
            <a:r>
              <a:rPr lang="en-US" sz="1600" b="1" dirty="0">
                <a:solidFill>
                  <a:srgbClr val="4D99CB"/>
                </a:solidFill>
                <a:latin typeface="Archivo Thin" panose="020B0604020202020204" charset="0"/>
                <a:cs typeface="Archivo Thin" panose="020B0604020202020204" charset="0"/>
              </a:rPr>
              <a:t>Regulatory Compliance</a:t>
            </a:r>
          </a:p>
          <a:p>
            <a:r>
              <a:rPr lang="en-US" sz="1600" dirty="0">
                <a:latin typeface="Archivo Thin" panose="020B0604020202020204" charset="0"/>
                <a:cs typeface="Archivo Thin" panose="020B0604020202020204" charset="0"/>
              </a:rPr>
              <a:t>Tribal housing authorities must navigate a complex web of regulations, including federal laws, tribal codes, and local ordinances. Maintaining strict compliance is crucial to avoid legal issues and ensure the safety and wellbeing of tenants.</a:t>
            </a:r>
          </a:p>
          <a:p>
            <a:endParaRPr lang="en-US" sz="1600" b="1" dirty="0">
              <a:solidFill>
                <a:srgbClr val="4D99CB"/>
              </a:solidFill>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Tenant Privacy and Rights</a:t>
            </a:r>
          </a:p>
          <a:p>
            <a:r>
              <a:rPr lang="en-US" sz="1600" dirty="0">
                <a:latin typeface="Archivo Thin" panose="020B0604020202020204" charset="0"/>
                <a:cs typeface="Archivo Thin" panose="020B0604020202020204" charset="0"/>
              </a:rPr>
              <a:t>Balancing the need for proactive substance abuse interventions with tenants' rights to privacy and due process can be a delicate challenge. Tribal housing authorities must carefully review policies and procedures to protect individual liberties while addressing community-wide issues.</a:t>
            </a:r>
          </a:p>
          <a:p>
            <a:endParaRPr lang="en-US" sz="1600" b="1" dirty="0">
              <a:solidFill>
                <a:srgbClr val="4D99CB"/>
              </a:solidFill>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Eviction Procedures</a:t>
            </a:r>
          </a:p>
          <a:p>
            <a:r>
              <a:rPr lang="en-US" sz="1600" dirty="0">
                <a:latin typeface="Archivo Thin" panose="020B0604020202020204" charset="0"/>
                <a:cs typeface="Archivo Thin" panose="020B0604020202020204" charset="0"/>
              </a:rPr>
              <a:t>Developing clear and legally-sound eviction protocols is essential when dealing with substance abuse-related lease violations. Tribal housing authorities must ensure their processes are transparent, fair, and aligned with applicable laws to withstand potential legal scrutiny.</a:t>
            </a:r>
          </a:p>
          <a:p>
            <a:endParaRPr lang="en-US" sz="1600" b="1" dirty="0">
              <a:solidFill>
                <a:srgbClr val="4D99CB"/>
              </a:solidFill>
              <a:latin typeface="Archivo Thin" panose="020B0604020202020204" charset="0"/>
              <a:cs typeface="Archivo Thin" panose="020B0604020202020204" charset="0"/>
            </a:endParaRPr>
          </a:p>
          <a:p>
            <a:r>
              <a:rPr lang="en-US" sz="1600" b="1" dirty="0">
                <a:solidFill>
                  <a:srgbClr val="4D99CB"/>
                </a:solidFill>
                <a:latin typeface="Archivo Thin" panose="020B0604020202020204" charset="0"/>
                <a:cs typeface="Archivo Thin" panose="020B0604020202020204" charset="0"/>
              </a:rPr>
              <a:t>Liability Considerations</a:t>
            </a:r>
          </a:p>
          <a:p>
            <a:r>
              <a:rPr lang="en-US" sz="1600" dirty="0">
                <a:latin typeface="Archivo Thin" panose="020B0604020202020204" charset="0"/>
                <a:cs typeface="Archivo Thin" panose="020B0604020202020204" charset="0"/>
              </a:rPr>
              <a:t>Tribal housing authorities may face liability concerns if they fail to adequately address substance abuse issues within their communities. Proactive risk management and liability mitigation strategies can help protect the organization and its leadership from potential legal consequences.</a:t>
            </a:r>
          </a:p>
        </p:txBody>
      </p:sp>
    </p:spTree>
    <p:extLst>
      <p:ext uri="{BB962C8B-B14F-4D97-AF65-F5344CB8AC3E}">
        <p14:creationId xmlns:p14="http://schemas.microsoft.com/office/powerpoint/2010/main" val="10174532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5940" y="97159"/>
            <a:ext cx="8619059" cy="566822"/>
          </a:xfrm>
          <a:prstGeom prst="rect">
            <a:avLst/>
          </a:prstGeom>
        </p:spPr>
        <p:txBody>
          <a:bodyPr vert="horz" wrap="square" lIns="0" tIns="12700" rIns="0" bIns="0" rtlCol="0">
            <a:spAutoFit/>
          </a:bodyPr>
          <a:lstStyle/>
          <a:p>
            <a:pPr marL="12700">
              <a:lnSpc>
                <a:spcPct val="100000"/>
              </a:lnSpc>
              <a:spcBef>
                <a:spcPts val="100"/>
              </a:spcBef>
            </a:pPr>
            <a:r>
              <a:rPr lang="en-US" sz="3600" b="1" spc="-95" dirty="0">
                <a:latin typeface="Archivo Thin" panose="020B0604020202020204" charset="0"/>
                <a:cs typeface="Archivo Thin" panose="020B0604020202020204" charset="0"/>
              </a:rPr>
              <a:t>Fostering Transparency and Communication</a:t>
            </a:r>
            <a:endParaRPr sz="3600" b="1" spc="-95" dirty="0">
              <a:latin typeface="Archivo Thin" panose="020B0604020202020204" charset="0"/>
              <a:cs typeface="Archivo Thin" panose="020B0604020202020204" charset="0"/>
            </a:endParaRPr>
          </a:p>
        </p:txBody>
      </p:sp>
      <p:pic>
        <p:nvPicPr>
          <p:cNvPr id="7" name="object 7"/>
          <p:cNvPicPr/>
          <p:nvPr/>
        </p:nvPicPr>
        <p:blipFill>
          <a:blip r:embed="rId2"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pic>
        <p:nvPicPr>
          <p:cNvPr id="10" name="object 10"/>
          <p:cNvPicPr/>
          <p:nvPr/>
        </p:nvPicPr>
        <p:blipFill>
          <a:blip r:embed="rId3" cstate="print"/>
          <a:stretch>
            <a:fillRect/>
          </a:stretch>
        </p:blipFill>
        <p:spPr>
          <a:xfrm>
            <a:off x="785675" y="2100587"/>
            <a:ext cx="2938195" cy="2938183"/>
          </a:xfrm>
          <a:prstGeom prst="rect">
            <a:avLst/>
          </a:prstGeom>
        </p:spPr>
      </p:pic>
      <p:pic>
        <p:nvPicPr>
          <p:cNvPr id="13" name="object 13"/>
          <p:cNvPicPr/>
          <p:nvPr/>
        </p:nvPicPr>
        <p:blipFill>
          <a:blip r:embed="rId4" cstate="print"/>
          <a:stretch>
            <a:fillRect/>
          </a:stretch>
        </p:blipFill>
        <p:spPr>
          <a:xfrm>
            <a:off x="4850713" y="1689392"/>
            <a:ext cx="2938195" cy="2938183"/>
          </a:xfrm>
          <a:prstGeom prst="rect">
            <a:avLst/>
          </a:prstGeom>
        </p:spPr>
      </p:pic>
      <p:sp>
        <p:nvSpPr>
          <p:cNvPr id="24"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5"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6"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7"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5"/>
              </a:rPr>
              <a:t>www.npkcg.com</a:t>
            </a:r>
            <a:endParaRPr sz="2000">
              <a:latin typeface="Archivo Thin"/>
              <a:cs typeface="Archivo Thin"/>
            </a:endParaRPr>
          </a:p>
        </p:txBody>
      </p:sp>
      <p:sp>
        <p:nvSpPr>
          <p:cNvPr id="28"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29" name="object 11"/>
          <p:cNvGrpSpPr/>
          <p:nvPr/>
        </p:nvGrpSpPr>
        <p:grpSpPr>
          <a:xfrm>
            <a:off x="11273538" y="6458522"/>
            <a:ext cx="310515" cy="310515"/>
            <a:chOff x="11273538" y="6458522"/>
            <a:chExt cx="310515" cy="310515"/>
          </a:xfrm>
        </p:grpSpPr>
        <p:sp>
          <p:nvSpPr>
            <p:cNvPr id="30"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1"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2" name="TextBox 31"/>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28</a:t>
            </a:r>
          </a:p>
        </p:txBody>
      </p:sp>
      <p:sp>
        <p:nvSpPr>
          <p:cNvPr id="33" name="object 7"/>
          <p:cNvSpPr/>
          <p:nvPr/>
        </p:nvSpPr>
        <p:spPr>
          <a:xfrm>
            <a:off x="8530842" y="-1285"/>
            <a:ext cx="730251" cy="771980"/>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4" name="object 8"/>
          <p:cNvSpPr/>
          <p:nvPr/>
        </p:nvSpPr>
        <p:spPr>
          <a:xfrm>
            <a:off x="8530842" y="-1286"/>
            <a:ext cx="730251" cy="771980"/>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sp>
        <p:nvSpPr>
          <p:cNvPr id="4" name="TextBox 3">
            <a:extLst>
              <a:ext uri="{FF2B5EF4-FFF2-40B4-BE49-F238E27FC236}">
                <a16:creationId xmlns:a16="http://schemas.microsoft.com/office/drawing/2014/main" id="{79BE7190-4D70-763D-4644-21525B177B54}"/>
              </a:ext>
            </a:extLst>
          </p:cNvPr>
          <p:cNvSpPr txBox="1"/>
          <p:nvPr/>
        </p:nvSpPr>
        <p:spPr>
          <a:xfrm>
            <a:off x="673491" y="885027"/>
            <a:ext cx="8443839" cy="4801314"/>
          </a:xfrm>
          <a:prstGeom prst="rect">
            <a:avLst/>
          </a:prstGeom>
          <a:noFill/>
        </p:spPr>
        <p:txBody>
          <a:bodyPr wrap="square">
            <a:spAutoFit/>
          </a:bodyPr>
          <a:lstStyle/>
          <a:p>
            <a:r>
              <a:rPr lang="en-US" b="1" dirty="0">
                <a:solidFill>
                  <a:srgbClr val="4D99CB"/>
                </a:solidFill>
                <a:latin typeface="Archivo Thin" panose="020B0604020202020204" charset="0"/>
                <a:cs typeface="Archivo Thin" panose="020B0604020202020204" charset="0"/>
              </a:rPr>
              <a:t>Open Dialogue</a:t>
            </a:r>
          </a:p>
          <a:p>
            <a:r>
              <a:rPr lang="en-US" dirty="0">
                <a:latin typeface="Archivo Thin" panose="020B0604020202020204" charset="0"/>
                <a:cs typeface="Archivo Thin" panose="020B0604020202020204" charset="0"/>
              </a:rPr>
              <a:t>Establish regular town hall meetings and feedback sessions where tenants can openly discuss substance abuse concerns, share their experiences, and provide input on intervention strategies. Fostering transparent communication builds trust and collaboration within the community.</a:t>
            </a:r>
          </a:p>
          <a:p>
            <a:endParaRPr lang="en-US" dirty="0">
              <a:latin typeface="Archivo Thin" panose="020B0604020202020204" charset="0"/>
              <a:cs typeface="Archivo Thin" panose="020B0604020202020204" charset="0"/>
            </a:endParaRPr>
          </a:p>
          <a:p>
            <a:r>
              <a:rPr lang="en-US" b="1" dirty="0">
                <a:solidFill>
                  <a:srgbClr val="4D99CB"/>
                </a:solidFill>
                <a:latin typeface="Archivo Thin" panose="020B0604020202020204" charset="0"/>
                <a:cs typeface="Archivo Thin" panose="020B0604020202020204" charset="0"/>
              </a:rPr>
              <a:t>Timely Updates</a:t>
            </a:r>
          </a:p>
          <a:p>
            <a:r>
              <a:rPr lang="en-US" dirty="0">
                <a:latin typeface="Archivo Thin" panose="020B0604020202020204" charset="0"/>
                <a:cs typeface="Archivo Thin" panose="020B0604020202020204" charset="0"/>
              </a:rPr>
              <a:t>Regularly inform tenants about the progress of substance abuse intervention efforts, changes in policies, and available resources. Proactive communication helps create a sense of accountability and demonstrates the housing authority's commitment to addressing the issue effectively.</a:t>
            </a:r>
          </a:p>
          <a:p>
            <a:endParaRPr lang="en-US" b="1" dirty="0">
              <a:solidFill>
                <a:srgbClr val="4D99CB"/>
              </a:solidFill>
              <a:latin typeface="Archivo Thin" panose="020B0604020202020204" charset="0"/>
              <a:cs typeface="Archivo Thin" panose="020B0604020202020204" charset="0"/>
            </a:endParaRPr>
          </a:p>
          <a:p>
            <a:r>
              <a:rPr lang="en-US" b="1" dirty="0">
                <a:solidFill>
                  <a:srgbClr val="4D99CB"/>
                </a:solidFill>
                <a:latin typeface="Archivo Thin" panose="020B0604020202020204" charset="0"/>
                <a:cs typeface="Archivo Thin" panose="020B0604020202020204" charset="0"/>
              </a:rPr>
              <a:t>Collaborative Approach</a:t>
            </a:r>
          </a:p>
          <a:p>
            <a:r>
              <a:rPr lang="en-US" dirty="0">
                <a:latin typeface="Archivo Thin" panose="020B0604020202020204" charset="0"/>
                <a:cs typeface="Archivo Thin" panose="020B0604020202020204" charset="0"/>
              </a:rPr>
              <a:t>Actively engage tenants, community leaders, and partner organizations in the decision-making process when developing and refining substance abuse policies and protocols. This collaborative approach ensures that the unique needs and perspectives of the tribal community are taken into account.</a:t>
            </a:r>
          </a:p>
        </p:txBody>
      </p:sp>
      <p:pic>
        <p:nvPicPr>
          <p:cNvPr id="1028" name="Picture 4">
            <a:extLst>
              <a:ext uri="{FF2B5EF4-FFF2-40B4-BE49-F238E27FC236}">
                <a16:creationId xmlns:a16="http://schemas.microsoft.com/office/drawing/2014/main" id="{46CC8502-E68F-1DF8-9C3B-DD254FD9CB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02798" y="1685947"/>
            <a:ext cx="2819400" cy="3624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6276" y="99044"/>
            <a:ext cx="7624566" cy="1336263"/>
          </a:xfrm>
          <a:prstGeom prst="rect">
            <a:avLst/>
          </a:prstGeom>
        </p:spPr>
        <p:txBody>
          <a:bodyPr vert="horz" wrap="square" lIns="0" tIns="12700" rIns="0" bIns="0" rtlCol="0">
            <a:spAutoFit/>
          </a:bodyPr>
          <a:lstStyle/>
          <a:p>
            <a:pPr marL="12700">
              <a:spcBef>
                <a:spcPts val="100"/>
              </a:spcBef>
            </a:pPr>
            <a:r>
              <a:rPr lang="en-US" sz="4000" b="1" dirty="0"/>
              <a:t>Empowering Tribal Housing Authority</a:t>
            </a:r>
            <a:br>
              <a:rPr lang="en-US" b="1" dirty="0"/>
            </a:br>
            <a:endParaRPr spc="-75" dirty="0"/>
          </a:p>
        </p:txBody>
      </p:sp>
      <p:pic>
        <p:nvPicPr>
          <p:cNvPr id="7" name="object 7"/>
          <p:cNvPicPr/>
          <p:nvPr/>
        </p:nvPicPr>
        <p:blipFill>
          <a:blip r:embed="rId2"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a:spLocks noGrp="1"/>
          </p:cNvSpPr>
          <p:nvPr>
            <p:ph type="body" idx="4294967295"/>
          </p:nvPr>
        </p:nvSpPr>
        <p:spPr>
          <a:xfrm>
            <a:off x="569813" y="767175"/>
            <a:ext cx="9945787" cy="8289449"/>
          </a:xfrm>
          <a:prstGeom prst="rect">
            <a:avLst/>
          </a:prstGeom>
        </p:spPr>
        <p:txBody>
          <a:bodyPr vert="horz" wrap="square" lIns="0" tIns="12700" rIns="0" bIns="0" rtlCol="0">
            <a:spAutoFit/>
          </a:bodyPr>
          <a:lstStyle/>
          <a:p>
            <a:endParaRPr lang="en-US" sz="2000" b="1" dirty="0"/>
          </a:p>
          <a:p>
            <a:r>
              <a:rPr lang="en-US" sz="2000" b="1" dirty="0">
                <a:solidFill>
                  <a:srgbClr val="4D99CB"/>
                </a:solidFill>
              </a:rPr>
              <a:t>Empowered Leadership</a:t>
            </a:r>
          </a:p>
          <a:p>
            <a:r>
              <a:rPr lang="en-US" sz="2000" dirty="0"/>
              <a:t>Tribal housing authorities play a critical role in addressing substance abuse within their communities. By empowering their leaders with the knowledge, resources, and support they need, these authorities can develop and implement effective strategies to tackle this complex issue head-on.</a:t>
            </a:r>
          </a:p>
          <a:p>
            <a:endParaRPr lang="en-US" sz="2000" b="1" dirty="0"/>
          </a:p>
          <a:p>
            <a:r>
              <a:rPr lang="en-US" sz="2000" b="1" dirty="0">
                <a:solidFill>
                  <a:srgbClr val="4D99CB"/>
                </a:solidFill>
              </a:rPr>
              <a:t>Collaborative Partnerships</a:t>
            </a:r>
          </a:p>
          <a:p>
            <a:r>
              <a:rPr lang="en-US" sz="2000" dirty="0"/>
              <a:t>Fostering strong partnerships with local organizations, government agencies, and community stakeholders is essential for tribal housing authorities to leverage expertise, access resources, and coordinate a comprehensive response to substance abuse. Collaborative efforts amplify the impact and ensure a united front.</a:t>
            </a:r>
          </a:p>
          <a:p>
            <a:endParaRPr lang="en-US" sz="2000" b="1" dirty="0"/>
          </a:p>
          <a:p>
            <a:r>
              <a:rPr lang="en-US" sz="2000" b="1" dirty="0">
                <a:solidFill>
                  <a:srgbClr val="4D99CB"/>
                </a:solidFill>
              </a:rPr>
              <a:t>Ongoing Education and Training</a:t>
            </a:r>
          </a:p>
          <a:p>
            <a:r>
              <a:rPr lang="en-US" sz="2000" dirty="0"/>
              <a:t>Equipping tribal housing authority staff with continuous education and training on best practices, emerging trends, and evidence-based interventions empowers them to stay ahead of the curve and respond proactively to substance abuse challenges. Investing in professional development enhances their ability to effectively support tenants.</a:t>
            </a:r>
          </a:p>
          <a:p>
            <a:endParaRPr lang="en-US" sz="2000" dirty="0"/>
          </a:p>
          <a:p>
            <a:endParaRPr lang="en-US" dirty="0"/>
          </a:p>
          <a:p>
            <a:pPr marL="12700" marR="20955">
              <a:spcBef>
                <a:spcPts val="100"/>
              </a:spcBef>
            </a:pPr>
            <a:endParaRPr lang="en-US" sz="1600" dirty="0"/>
          </a:p>
          <a:p>
            <a:pPr marL="12700" marR="20955">
              <a:spcBef>
                <a:spcPts val="100"/>
              </a:spcBef>
            </a:pPr>
            <a:r>
              <a:rPr lang="en-US" sz="1600" b="1" dirty="0">
                <a:solidFill>
                  <a:schemeClr val="accent1">
                    <a:lumMod val="75000"/>
                  </a:schemeClr>
                </a:solidFill>
              </a:rPr>
              <a:t> </a:t>
            </a:r>
            <a:endParaRPr lang="en-US" sz="1600" dirty="0"/>
          </a:p>
          <a:p>
            <a:pPr marL="12700" marR="20955">
              <a:spcBef>
                <a:spcPts val="100"/>
              </a:spcBef>
            </a:pPr>
            <a:endParaRPr lang="en-US" sz="1600" dirty="0"/>
          </a:p>
          <a:p>
            <a:pPr marL="12700" marR="20955">
              <a:spcBef>
                <a:spcPts val="100"/>
              </a:spcBef>
            </a:pPr>
            <a:r>
              <a:rPr lang="en-US" sz="1600" b="1" dirty="0">
                <a:solidFill>
                  <a:schemeClr val="accent5"/>
                </a:solidFill>
              </a:rPr>
              <a:t> </a:t>
            </a:r>
            <a:endParaRPr lang="en-US" sz="1600" dirty="0"/>
          </a:p>
          <a:p>
            <a:pPr marL="12700" marR="20955">
              <a:spcBef>
                <a:spcPts val="100"/>
              </a:spcBef>
            </a:pPr>
            <a:endParaRPr lang="en-US" dirty="0"/>
          </a:p>
          <a:p>
            <a:pPr marL="12700" marR="20955">
              <a:spcBef>
                <a:spcPts val="100"/>
              </a:spcBef>
            </a:pPr>
            <a:endParaRPr lang="en-US" dirty="0"/>
          </a:p>
          <a:p>
            <a:pPr marL="12700" marR="20955">
              <a:lnSpc>
                <a:spcPct val="100000"/>
              </a:lnSpc>
              <a:spcBef>
                <a:spcPts val="100"/>
              </a:spcBef>
            </a:pPr>
            <a:endParaRPr spc="-10" dirty="0"/>
          </a:p>
        </p:txBody>
      </p:sp>
      <p:sp>
        <p:nvSpPr>
          <p:cNvPr id="23"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4"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5"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6"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3"/>
              </a:rPr>
              <a:t>www.npkcg.com</a:t>
            </a:r>
            <a:endParaRPr sz="2000">
              <a:latin typeface="Archivo Thin"/>
              <a:cs typeface="Archivo Thin"/>
            </a:endParaRPr>
          </a:p>
        </p:txBody>
      </p:sp>
      <p:sp>
        <p:nvSpPr>
          <p:cNvPr id="27"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28" name="object 11"/>
          <p:cNvGrpSpPr/>
          <p:nvPr/>
        </p:nvGrpSpPr>
        <p:grpSpPr>
          <a:xfrm>
            <a:off x="11273538" y="6458522"/>
            <a:ext cx="310515" cy="310515"/>
            <a:chOff x="11273538" y="6458522"/>
            <a:chExt cx="310515" cy="310515"/>
          </a:xfrm>
        </p:grpSpPr>
        <p:sp>
          <p:nvSpPr>
            <p:cNvPr id="29"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0"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1" name="TextBox 30"/>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29</a:t>
            </a:r>
          </a:p>
        </p:txBody>
      </p:sp>
      <p:sp>
        <p:nvSpPr>
          <p:cNvPr id="32" name="object 7"/>
          <p:cNvSpPr/>
          <p:nvPr/>
        </p:nvSpPr>
        <p:spPr>
          <a:xfrm>
            <a:off x="8530842" y="-1285"/>
            <a:ext cx="730251" cy="771980"/>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3" name="object 8"/>
          <p:cNvSpPr/>
          <p:nvPr/>
        </p:nvSpPr>
        <p:spPr>
          <a:xfrm>
            <a:off x="8530842" y="-1286"/>
            <a:ext cx="730251" cy="771980"/>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spTree>
    <p:extLst>
      <p:ext uri="{BB962C8B-B14F-4D97-AF65-F5344CB8AC3E}">
        <p14:creationId xmlns:p14="http://schemas.microsoft.com/office/powerpoint/2010/main" val="276938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5941" y="97159"/>
            <a:ext cx="6838315" cy="720710"/>
          </a:xfrm>
          <a:prstGeom prst="rect">
            <a:avLst/>
          </a:prstGeom>
        </p:spPr>
        <p:txBody>
          <a:bodyPr vert="horz" wrap="square" lIns="0" tIns="12700" rIns="0" bIns="0" rtlCol="0">
            <a:spAutoFit/>
          </a:bodyPr>
          <a:lstStyle/>
          <a:p>
            <a:pPr marL="12700">
              <a:lnSpc>
                <a:spcPct val="100000"/>
              </a:lnSpc>
              <a:spcBef>
                <a:spcPts val="100"/>
              </a:spcBef>
            </a:pPr>
            <a:r>
              <a:rPr spc="-85" dirty="0"/>
              <a:t>S</a:t>
            </a:r>
            <a:r>
              <a:rPr lang="en-US" spc="-85" dirty="0"/>
              <a:t>afety and Solutions</a:t>
            </a:r>
            <a:endParaRPr spc="-85" dirty="0"/>
          </a:p>
        </p:txBody>
      </p:sp>
      <p:pic>
        <p:nvPicPr>
          <p:cNvPr id="7" name="object 7"/>
          <p:cNvPicPr/>
          <p:nvPr/>
        </p:nvPicPr>
        <p:blipFill>
          <a:blip r:embed="rId3"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pic>
        <p:nvPicPr>
          <p:cNvPr id="10" name="object 10"/>
          <p:cNvPicPr/>
          <p:nvPr/>
        </p:nvPicPr>
        <p:blipFill>
          <a:blip r:embed="rId4" cstate="print"/>
          <a:stretch>
            <a:fillRect/>
          </a:stretch>
        </p:blipFill>
        <p:spPr>
          <a:xfrm>
            <a:off x="462949" y="1627392"/>
            <a:ext cx="232351" cy="232299"/>
          </a:xfrm>
          <a:prstGeom prst="rect">
            <a:avLst/>
          </a:prstGeom>
        </p:spPr>
      </p:pic>
      <p:pic>
        <p:nvPicPr>
          <p:cNvPr id="11" name="object 11"/>
          <p:cNvPicPr/>
          <p:nvPr/>
        </p:nvPicPr>
        <p:blipFill>
          <a:blip r:embed="rId5" cstate="print"/>
          <a:stretch>
            <a:fillRect/>
          </a:stretch>
        </p:blipFill>
        <p:spPr>
          <a:xfrm>
            <a:off x="462949" y="2171619"/>
            <a:ext cx="232351" cy="232298"/>
          </a:xfrm>
          <a:prstGeom prst="rect">
            <a:avLst/>
          </a:prstGeom>
        </p:spPr>
      </p:pic>
      <p:pic>
        <p:nvPicPr>
          <p:cNvPr id="12" name="object 12"/>
          <p:cNvPicPr/>
          <p:nvPr/>
        </p:nvPicPr>
        <p:blipFill>
          <a:blip r:embed="rId6" cstate="print"/>
          <a:stretch>
            <a:fillRect/>
          </a:stretch>
        </p:blipFill>
        <p:spPr>
          <a:xfrm>
            <a:off x="462949" y="3209592"/>
            <a:ext cx="232351" cy="232299"/>
          </a:xfrm>
          <a:prstGeom prst="rect">
            <a:avLst/>
          </a:prstGeom>
        </p:spPr>
      </p:pic>
      <p:pic>
        <p:nvPicPr>
          <p:cNvPr id="13" name="object 13"/>
          <p:cNvPicPr/>
          <p:nvPr/>
        </p:nvPicPr>
        <p:blipFill>
          <a:blip r:embed="rId7" cstate="print"/>
          <a:stretch>
            <a:fillRect/>
          </a:stretch>
        </p:blipFill>
        <p:spPr>
          <a:xfrm>
            <a:off x="462949" y="2685815"/>
            <a:ext cx="232351" cy="232299"/>
          </a:xfrm>
          <a:prstGeom prst="rect">
            <a:avLst/>
          </a:prstGeom>
        </p:spPr>
      </p:pic>
      <p:pic>
        <p:nvPicPr>
          <p:cNvPr id="14" name="object 14"/>
          <p:cNvPicPr/>
          <p:nvPr/>
        </p:nvPicPr>
        <p:blipFill>
          <a:blip r:embed="rId8" cstate="print"/>
          <a:stretch>
            <a:fillRect/>
          </a:stretch>
        </p:blipFill>
        <p:spPr>
          <a:xfrm>
            <a:off x="462949" y="4263501"/>
            <a:ext cx="232351" cy="232299"/>
          </a:xfrm>
          <a:prstGeom prst="rect">
            <a:avLst/>
          </a:prstGeom>
        </p:spPr>
      </p:pic>
      <p:pic>
        <p:nvPicPr>
          <p:cNvPr id="15" name="object 15"/>
          <p:cNvPicPr/>
          <p:nvPr/>
        </p:nvPicPr>
        <p:blipFill>
          <a:blip r:embed="rId9" cstate="print"/>
          <a:stretch>
            <a:fillRect/>
          </a:stretch>
        </p:blipFill>
        <p:spPr>
          <a:xfrm>
            <a:off x="462949" y="3722827"/>
            <a:ext cx="232351" cy="232299"/>
          </a:xfrm>
          <a:prstGeom prst="rect">
            <a:avLst/>
          </a:prstGeom>
        </p:spPr>
      </p:pic>
      <p:grpSp>
        <p:nvGrpSpPr>
          <p:cNvPr id="16" name="object 16"/>
          <p:cNvGrpSpPr/>
          <p:nvPr/>
        </p:nvGrpSpPr>
        <p:grpSpPr>
          <a:xfrm>
            <a:off x="7909621" y="1502993"/>
            <a:ext cx="3645496" cy="3645496"/>
            <a:chOff x="8543455" y="1994484"/>
            <a:chExt cx="3645496" cy="3645496"/>
          </a:xfrm>
        </p:grpSpPr>
        <p:pic>
          <p:nvPicPr>
            <p:cNvPr id="17" name="object 17"/>
            <p:cNvPicPr/>
            <p:nvPr/>
          </p:nvPicPr>
          <p:blipFill>
            <a:blip r:embed="rId10" cstate="print"/>
            <a:stretch>
              <a:fillRect/>
            </a:stretch>
          </p:blipFill>
          <p:spPr>
            <a:xfrm>
              <a:off x="8543455" y="1994484"/>
              <a:ext cx="3645496" cy="3645496"/>
            </a:xfrm>
            <a:prstGeom prst="rect">
              <a:avLst/>
            </a:prstGeom>
          </p:spPr>
        </p:pic>
        <p:pic>
          <p:nvPicPr>
            <p:cNvPr id="18" name="object 18"/>
            <p:cNvPicPr/>
            <p:nvPr/>
          </p:nvPicPr>
          <p:blipFill>
            <a:blip r:embed="rId11" cstate="print">
              <a:extLst>
                <a:ext uri="{28A0092B-C50C-407E-A947-70E740481C1C}">
                  <a14:useLocalDpi xmlns:a14="http://schemas.microsoft.com/office/drawing/2010/main" val="0"/>
                </a:ext>
              </a:extLst>
            </a:blip>
            <a:srcRect/>
            <a:stretch/>
          </p:blipFill>
          <p:spPr>
            <a:xfrm>
              <a:off x="8543455" y="2360326"/>
              <a:ext cx="3420343" cy="2788997"/>
            </a:xfrm>
            <a:prstGeom prst="rect">
              <a:avLst/>
            </a:prstGeom>
          </p:spPr>
        </p:pic>
      </p:grpSp>
      <p:sp>
        <p:nvSpPr>
          <p:cNvPr id="22"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3"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4"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5"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12"/>
              </a:rPr>
              <a:t>www.npkcg.com</a:t>
            </a:r>
            <a:endParaRPr sz="2000">
              <a:latin typeface="Archivo Thin"/>
              <a:cs typeface="Archivo Thin"/>
            </a:endParaRPr>
          </a:p>
        </p:txBody>
      </p:sp>
      <p:sp>
        <p:nvSpPr>
          <p:cNvPr id="26"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27" name="object 11"/>
          <p:cNvGrpSpPr/>
          <p:nvPr/>
        </p:nvGrpSpPr>
        <p:grpSpPr>
          <a:xfrm>
            <a:off x="11273538" y="6458522"/>
            <a:ext cx="310515" cy="310515"/>
            <a:chOff x="11273538" y="6458522"/>
            <a:chExt cx="310515" cy="310515"/>
          </a:xfrm>
        </p:grpSpPr>
        <p:sp>
          <p:nvSpPr>
            <p:cNvPr id="28"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29"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0" name="TextBox 29"/>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3</a:t>
            </a:r>
          </a:p>
        </p:txBody>
      </p:sp>
      <p:sp>
        <p:nvSpPr>
          <p:cNvPr id="31" name="object 7"/>
          <p:cNvSpPr/>
          <p:nvPr/>
        </p:nvSpPr>
        <p:spPr>
          <a:xfrm>
            <a:off x="8530842" y="-1285"/>
            <a:ext cx="730251" cy="771980"/>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2" name="object 8"/>
          <p:cNvSpPr/>
          <p:nvPr/>
        </p:nvSpPr>
        <p:spPr>
          <a:xfrm>
            <a:off x="8530842" y="-1286"/>
            <a:ext cx="730251" cy="771980"/>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sp>
        <p:nvSpPr>
          <p:cNvPr id="3" name="object 9">
            <a:extLst>
              <a:ext uri="{FF2B5EF4-FFF2-40B4-BE49-F238E27FC236}">
                <a16:creationId xmlns:a16="http://schemas.microsoft.com/office/drawing/2014/main" id="{E595F170-B31E-9326-95C4-6231E350BA21}"/>
              </a:ext>
            </a:extLst>
          </p:cNvPr>
          <p:cNvSpPr txBox="1"/>
          <p:nvPr/>
        </p:nvSpPr>
        <p:spPr>
          <a:xfrm>
            <a:off x="882003" y="1343015"/>
            <a:ext cx="4736465" cy="4655826"/>
          </a:xfrm>
          <a:prstGeom prst="rect">
            <a:avLst/>
          </a:prstGeom>
        </p:spPr>
        <p:txBody>
          <a:bodyPr vert="horz" wrap="square" lIns="0" tIns="12700" rIns="0" bIns="0" rtlCol="0">
            <a:spAutoFit/>
          </a:bodyPr>
          <a:lstStyle/>
          <a:p>
            <a:pPr marL="0" marR="0">
              <a:spcBef>
                <a:spcPts val="0"/>
              </a:spcBef>
              <a:spcAft>
                <a:spcPts val="0"/>
              </a:spcAft>
            </a:pPr>
            <a:r>
              <a:rPr lang="en-US" sz="1200" dirty="0">
                <a:solidFill>
                  <a:srgbClr val="2A3C73"/>
                </a:solidFill>
                <a:latin typeface="Archivo Thin"/>
                <a:cs typeface="Archivo Thin"/>
              </a:rPr>
              <a:t>Program Development and Compliance Review  </a:t>
            </a:r>
          </a:p>
          <a:p>
            <a:pPr marL="12700" marR="5080">
              <a:lnSpc>
                <a:spcPct val="156800"/>
              </a:lnSpc>
            </a:pPr>
            <a:r>
              <a:rPr lang="en-US" sz="1200" dirty="0">
                <a:solidFill>
                  <a:srgbClr val="2A3C73"/>
                </a:solidFill>
                <a:latin typeface="Archivo Thin"/>
                <a:cs typeface="Archivo Thin"/>
              </a:rPr>
              <a:t>Community Partnership Programs </a:t>
            </a:r>
          </a:p>
          <a:p>
            <a:pPr marL="12700" marR="5080">
              <a:lnSpc>
                <a:spcPct val="156800"/>
              </a:lnSpc>
            </a:pPr>
            <a:r>
              <a:rPr lang="en-US" sz="1200" dirty="0">
                <a:solidFill>
                  <a:srgbClr val="2A3C73"/>
                </a:solidFill>
                <a:latin typeface="Archivo Thin"/>
                <a:cs typeface="Archivo Thin"/>
              </a:rPr>
              <a:t>Patchwork Partnership-Public Safety Approach </a:t>
            </a:r>
          </a:p>
          <a:p>
            <a:pPr marL="12700" marR="5080">
              <a:lnSpc>
                <a:spcPct val="156800"/>
              </a:lnSpc>
            </a:pPr>
            <a:r>
              <a:rPr lang="en-US" sz="1200" dirty="0">
                <a:solidFill>
                  <a:srgbClr val="2A3C73"/>
                </a:solidFill>
                <a:latin typeface="Archivo Thin"/>
                <a:cs typeface="Archivo Thin"/>
              </a:rPr>
              <a:t>Leadership Development, Training and Education  </a:t>
            </a:r>
          </a:p>
          <a:p>
            <a:pPr marL="12700" marR="5080">
              <a:lnSpc>
                <a:spcPct val="156800"/>
              </a:lnSpc>
            </a:pPr>
            <a:r>
              <a:rPr lang="en-US" sz="1200" dirty="0">
                <a:solidFill>
                  <a:srgbClr val="2A3C73"/>
                </a:solidFill>
                <a:latin typeface="Archivo Thin"/>
                <a:cs typeface="Archivo Thin"/>
              </a:rPr>
              <a:t>Policy and Procedure Development </a:t>
            </a:r>
          </a:p>
          <a:p>
            <a:pPr marL="12700" marR="5080">
              <a:lnSpc>
                <a:spcPct val="156800"/>
              </a:lnSpc>
            </a:pPr>
            <a:r>
              <a:rPr lang="en-US" sz="1200" dirty="0">
                <a:solidFill>
                  <a:srgbClr val="2A3C73"/>
                </a:solidFill>
                <a:latin typeface="Archivo Thin"/>
                <a:cs typeface="Archivo Thin"/>
              </a:rPr>
              <a:t>Emergency Management Planning </a:t>
            </a:r>
          </a:p>
          <a:p>
            <a:pPr marL="12700" marR="5080">
              <a:lnSpc>
                <a:spcPct val="156800"/>
              </a:lnSpc>
            </a:pPr>
            <a:r>
              <a:rPr lang="en-US" sz="1200" dirty="0">
                <a:solidFill>
                  <a:srgbClr val="2A3C73"/>
                </a:solidFill>
                <a:latin typeface="Archivo Thin"/>
                <a:cs typeface="Archivo Thin"/>
              </a:rPr>
              <a:t>Risk and Vulnerability Assessments  </a:t>
            </a:r>
          </a:p>
          <a:p>
            <a:pPr marL="12700" marR="5080">
              <a:lnSpc>
                <a:spcPct val="156800"/>
              </a:lnSpc>
            </a:pPr>
            <a:r>
              <a:rPr lang="en-US" sz="1200" dirty="0">
                <a:solidFill>
                  <a:srgbClr val="2A3C73"/>
                </a:solidFill>
                <a:latin typeface="Archivo Thin"/>
                <a:cs typeface="Archivo Thin"/>
              </a:rPr>
              <a:t>Comprehensive Public Safety Planning </a:t>
            </a:r>
          </a:p>
          <a:p>
            <a:pPr marL="12700" marR="5080">
              <a:lnSpc>
                <a:spcPct val="156800"/>
              </a:lnSpc>
            </a:pPr>
            <a:r>
              <a:rPr lang="en-US" sz="1200" dirty="0">
                <a:solidFill>
                  <a:srgbClr val="2A3C73"/>
                </a:solidFill>
                <a:latin typeface="Archivo Thin"/>
                <a:cs typeface="Archivo Thin"/>
              </a:rPr>
              <a:t>Research Services </a:t>
            </a:r>
          </a:p>
          <a:p>
            <a:pPr marL="12700" marR="5080">
              <a:lnSpc>
                <a:spcPct val="156800"/>
              </a:lnSpc>
            </a:pPr>
            <a:r>
              <a:rPr lang="en-US" sz="1200" dirty="0">
                <a:solidFill>
                  <a:srgbClr val="2A3C73"/>
                </a:solidFill>
                <a:latin typeface="Archivo Thin"/>
                <a:cs typeface="Archivo Thin"/>
              </a:rPr>
              <a:t>Technical Assistance </a:t>
            </a:r>
          </a:p>
          <a:p>
            <a:pPr marL="12700" marR="5080">
              <a:lnSpc>
                <a:spcPct val="156800"/>
              </a:lnSpc>
            </a:pPr>
            <a:r>
              <a:rPr lang="en-US" sz="1200" dirty="0">
                <a:solidFill>
                  <a:srgbClr val="2A3C73"/>
                </a:solidFill>
                <a:latin typeface="Archivo Thin"/>
                <a:cs typeface="Archivo Thin"/>
              </a:rPr>
              <a:t>Management Assessments  </a:t>
            </a:r>
          </a:p>
          <a:p>
            <a:pPr marL="12700" marR="5080">
              <a:lnSpc>
                <a:spcPct val="156800"/>
              </a:lnSpc>
            </a:pPr>
            <a:r>
              <a:rPr lang="en-US" sz="1200" dirty="0">
                <a:solidFill>
                  <a:srgbClr val="2A3C73"/>
                </a:solidFill>
                <a:latin typeface="Archivo Thin"/>
                <a:cs typeface="Archivo Thin"/>
              </a:rPr>
              <a:t>Public Safety Law Enforcement Liaison </a:t>
            </a:r>
          </a:p>
          <a:p>
            <a:pPr marL="12700" marR="5080">
              <a:lnSpc>
                <a:spcPct val="156800"/>
              </a:lnSpc>
            </a:pPr>
            <a:r>
              <a:rPr sz="1200" dirty="0">
                <a:solidFill>
                  <a:srgbClr val="2A3C73"/>
                </a:solidFill>
                <a:latin typeface="Archivo Thin"/>
                <a:cs typeface="Archivo Thin"/>
              </a:rPr>
              <a:t>Special</a:t>
            </a:r>
            <a:r>
              <a:rPr sz="1200" spc="-10" dirty="0">
                <a:solidFill>
                  <a:srgbClr val="2A3C73"/>
                </a:solidFill>
                <a:latin typeface="Archivo Thin"/>
                <a:cs typeface="Archivo Thin"/>
              </a:rPr>
              <a:t> </a:t>
            </a:r>
            <a:r>
              <a:rPr sz="1200" dirty="0">
                <a:solidFill>
                  <a:srgbClr val="2A3C73"/>
                </a:solidFill>
                <a:latin typeface="Archivo Thin"/>
                <a:cs typeface="Archivo Thin"/>
              </a:rPr>
              <a:t>Event</a:t>
            </a:r>
            <a:r>
              <a:rPr sz="1200" spc="-10" dirty="0">
                <a:solidFill>
                  <a:srgbClr val="2A3C73"/>
                </a:solidFill>
                <a:latin typeface="Archivo Thin"/>
                <a:cs typeface="Archivo Thin"/>
              </a:rPr>
              <a:t> </a:t>
            </a:r>
            <a:r>
              <a:rPr sz="1200" dirty="0">
                <a:solidFill>
                  <a:srgbClr val="2A3C73"/>
                </a:solidFill>
                <a:latin typeface="Archivo Thin"/>
                <a:cs typeface="Archivo Thin"/>
              </a:rPr>
              <a:t>Planning</a:t>
            </a:r>
            <a:r>
              <a:rPr sz="1200" spc="-5" dirty="0">
                <a:solidFill>
                  <a:srgbClr val="2A3C73"/>
                </a:solidFill>
                <a:latin typeface="Archivo Thin"/>
                <a:cs typeface="Archivo Thin"/>
              </a:rPr>
              <a:t> </a:t>
            </a:r>
            <a:r>
              <a:rPr sz="1200" dirty="0">
                <a:solidFill>
                  <a:srgbClr val="2A3C73"/>
                </a:solidFill>
                <a:latin typeface="Archivo Thin"/>
                <a:cs typeface="Archivo Thin"/>
              </a:rPr>
              <a:t>for</a:t>
            </a:r>
            <a:r>
              <a:rPr sz="1200" spc="-55" dirty="0">
                <a:solidFill>
                  <a:srgbClr val="2A3C73"/>
                </a:solidFill>
                <a:latin typeface="Archivo Thin"/>
                <a:cs typeface="Archivo Thin"/>
              </a:rPr>
              <a:t> </a:t>
            </a:r>
            <a:r>
              <a:rPr sz="1200" dirty="0">
                <a:solidFill>
                  <a:srgbClr val="2A3C73"/>
                </a:solidFill>
                <a:latin typeface="Archivo Thin"/>
                <a:cs typeface="Archivo Thin"/>
              </a:rPr>
              <a:t>Major</a:t>
            </a:r>
            <a:r>
              <a:rPr sz="1200" spc="-50" dirty="0">
                <a:solidFill>
                  <a:srgbClr val="2A3C73"/>
                </a:solidFill>
                <a:latin typeface="Archivo Thin"/>
                <a:cs typeface="Archivo Thin"/>
              </a:rPr>
              <a:t> </a:t>
            </a:r>
            <a:r>
              <a:rPr sz="1200" spc="-10" dirty="0">
                <a:solidFill>
                  <a:srgbClr val="2A3C73"/>
                </a:solidFill>
                <a:latin typeface="Archivo Thin"/>
                <a:cs typeface="Archivo Thin"/>
              </a:rPr>
              <a:t>Events</a:t>
            </a:r>
            <a:endParaRPr lang="en-US" sz="1200" spc="-10" dirty="0">
              <a:solidFill>
                <a:srgbClr val="2A3C73"/>
              </a:solidFill>
              <a:latin typeface="Archivo Thin"/>
              <a:cs typeface="Archivo Thin"/>
            </a:endParaRPr>
          </a:p>
          <a:p>
            <a:pPr marL="12700" marR="5080">
              <a:lnSpc>
                <a:spcPct val="156800"/>
              </a:lnSpc>
            </a:pPr>
            <a:r>
              <a:rPr lang="en-US" sz="1200" spc="-10" dirty="0">
                <a:solidFill>
                  <a:srgbClr val="2A3C73"/>
                </a:solidFill>
                <a:latin typeface="Archivo Thin"/>
                <a:cs typeface="Archivo Thin"/>
              </a:rPr>
              <a:t>Executive Coaching and Mentoring</a:t>
            </a:r>
          </a:p>
          <a:p>
            <a:pPr marL="12700" marR="5080">
              <a:lnSpc>
                <a:spcPct val="156800"/>
              </a:lnSpc>
            </a:pPr>
            <a:r>
              <a:rPr sz="1200" dirty="0">
                <a:solidFill>
                  <a:srgbClr val="2A3C73"/>
                </a:solidFill>
                <a:latin typeface="Archivo Thin"/>
                <a:cs typeface="Archivo Thin"/>
              </a:rPr>
              <a:t>Mental</a:t>
            </a:r>
            <a:r>
              <a:rPr sz="1200" spc="-25" dirty="0">
                <a:solidFill>
                  <a:srgbClr val="2A3C73"/>
                </a:solidFill>
                <a:latin typeface="Archivo Thin"/>
                <a:cs typeface="Archivo Thin"/>
              </a:rPr>
              <a:t> </a:t>
            </a:r>
            <a:r>
              <a:rPr sz="1200" dirty="0">
                <a:solidFill>
                  <a:srgbClr val="2A3C73"/>
                </a:solidFill>
                <a:latin typeface="Archivo Thin"/>
                <a:cs typeface="Archivo Thin"/>
              </a:rPr>
              <a:t>Health</a:t>
            </a:r>
            <a:r>
              <a:rPr sz="1200" spc="-20" dirty="0">
                <a:solidFill>
                  <a:srgbClr val="2A3C73"/>
                </a:solidFill>
                <a:latin typeface="Archivo Thin"/>
                <a:cs typeface="Archivo Thin"/>
              </a:rPr>
              <a:t> </a:t>
            </a:r>
            <a:r>
              <a:rPr sz="1200" dirty="0">
                <a:solidFill>
                  <a:srgbClr val="2A3C73"/>
                </a:solidFill>
                <a:latin typeface="Archivo Thin"/>
                <a:cs typeface="Archivo Thin"/>
              </a:rPr>
              <a:t>and</a:t>
            </a:r>
            <a:r>
              <a:rPr sz="1200" spc="-25" dirty="0">
                <a:solidFill>
                  <a:srgbClr val="2A3C73"/>
                </a:solidFill>
                <a:latin typeface="Archivo Thin"/>
                <a:cs typeface="Archivo Thin"/>
              </a:rPr>
              <a:t> </a:t>
            </a:r>
            <a:r>
              <a:rPr sz="1200" dirty="0">
                <a:solidFill>
                  <a:srgbClr val="2A3C73"/>
                </a:solidFill>
                <a:latin typeface="Archivo Thin"/>
                <a:cs typeface="Archivo Thin"/>
              </a:rPr>
              <a:t>Wellness</a:t>
            </a:r>
            <a:r>
              <a:rPr sz="1200" spc="-20" dirty="0">
                <a:solidFill>
                  <a:srgbClr val="2A3C73"/>
                </a:solidFill>
                <a:latin typeface="Archivo Thin"/>
                <a:cs typeface="Archivo Thin"/>
              </a:rPr>
              <a:t> </a:t>
            </a:r>
            <a:r>
              <a:rPr sz="1200" spc="-10" dirty="0">
                <a:solidFill>
                  <a:srgbClr val="2A3C73"/>
                </a:solidFill>
                <a:latin typeface="Archivo Thin"/>
                <a:cs typeface="Archivo Thin"/>
              </a:rPr>
              <a:t>Support</a:t>
            </a:r>
            <a:endParaRPr lang="en-US" sz="1200" spc="-10" dirty="0">
              <a:solidFill>
                <a:srgbClr val="2A3C73"/>
              </a:solidFill>
              <a:latin typeface="Archivo Thin"/>
              <a:cs typeface="Archivo Thin"/>
            </a:endParaRPr>
          </a:p>
          <a:p>
            <a:pPr marL="12700" marR="5080">
              <a:lnSpc>
                <a:spcPct val="156800"/>
              </a:lnSpc>
            </a:pPr>
            <a:r>
              <a:rPr lang="en-US" sz="1200" spc="-10" dirty="0">
                <a:solidFill>
                  <a:srgbClr val="2A3C73"/>
                </a:solidFill>
                <a:latin typeface="Archivo Thin"/>
                <a:cs typeface="Archivo Thin"/>
              </a:rPr>
              <a:t>Crisis Management Assistance </a:t>
            </a:r>
            <a:endParaRPr sz="1200" dirty="0">
              <a:solidFill>
                <a:srgbClr val="2A3C73"/>
              </a:solidFill>
              <a:latin typeface="Archivo Thin"/>
              <a:cs typeface="Archivo Thin"/>
            </a:endParaRPr>
          </a:p>
        </p:txBody>
      </p:sp>
      <p:pic>
        <p:nvPicPr>
          <p:cNvPr id="4" name="object 14">
            <a:extLst>
              <a:ext uri="{FF2B5EF4-FFF2-40B4-BE49-F238E27FC236}">
                <a16:creationId xmlns:a16="http://schemas.microsoft.com/office/drawing/2014/main" id="{64FC7153-19A5-E914-DD32-62A0CD690D3C}"/>
              </a:ext>
            </a:extLst>
          </p:cNvPr>
          <p:cNvPicPr/>
          <p:nvPr/>
        </p:nvPicPr>
        <p:blipFill>
          <a:blip r:embed="rId8" cstate="print"/>
          <a:stretch>
            <a:fillRect/>
          </a:stretch>
        </p:blipFill>
        <p:spPr>
          <a:xfrm>
            <a:off x="468204" y="4752873"/>
            <a:ext cx="232351" cy="232299"/>
          </a:xfrm>
          <a:prstGeom prst="rect">
            <a:avLst/>
          </a:prstGeom>
        </p:spPr>
      </p:pic>
      <p:pic>
        <p:nvPicPr>
          <p:cNvPr id="5" name="object 14">
            <a:extLst>
              <a:ext uri="{FF2B5EF4-FFF2-40B4-BE49-F238E27FC236}">
                <a16:creationId xmlns:a16="http://schemas.microsoft.com/office/drawing/2014/main" id="{F0E460BA-BE60-B764-269D-D32B4022551A}"/>
              </a:ext>
            </a:extLst>
          </p:cNvPr>
          <p:cNvPicPr/>
          <p:nvPr/>
        </p:nvPicPr>
        <p:blipFill>
          <a:blip r:embed="rId8" cstate="print"/>
          <a:stretch>
            <a:fillRect/>
          </a:stretch>
        </p:blipFill>
        <p:spPr>
          <a:xfrm>
            <a:off x="474284" y="5215620"/>
            <a:ext cx="232351" cy="232299"/>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695300" y="23387"/>
            <a:ext cx="8009459" cy="1428596"/>
          </a:xfrm>
          <a:prstGeom prst="rect">
            <a:avLst/>
          </a:prstGeom>
        </p:spPr>
        <p:txBody>
          <a:bodyPr vert="horz" wrap="square" lIns="0" tIns="12700" rIns="0" bIns="0" rtlCol="0">
            <a:spAutoFit/>
          </a:bodyPr>
          <a:lstStyle/>
          <a:p>
            <a:pPr marL="12700" algn="ctr">
              <a:spcBef>
                <a:spcPts val="100"/>
              </a:spcBef>
            </a:pPr>
            <a:r>
              <a:rPr lang="en-US" b="1" dirty="0"/>
              <a:t>Overcoming Stigma and Misconceptions</a:t>
            </a:r>
            <a:br>
              <a:rPr lang="en-US" b="1" dirty="0"/>
            </a:br>
            <a:endParaRPr b="1" spc="-90" dirty="0"/>
          </a:p>
        </p:txBody>
      </p:sp>
      <p:pic>
        <p:nvPicPr>
          <p:cNvPr id="7" name="object 7"/>
          <p:cNvPicPr/>
          <p:nvPr/>
        </p:nvPicPr>
        <p:blipFill>
          <a:blip r:embed="rId3"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p:nvPr/>
        </p:nvSpPr>
        <p:spPr>
          <a:xfrm>
            <a:off x="906288" y="1625072"/>
            <a:ext cx="7322820" cy="979755"/>
          </a:xfrm>
          <a:prstGeom prst="rect">
            <a:avLst/>
          </a:prstGeom>
        </p:spPr>
        <p:txBody>
          <a:bodyPr vert="horz" wrap="square" lIns="0" tIns="12700" rIns="0" bIns="0" rtlCol="0">
            <a:spAutoFit/>
          </a:bodyPr>
          <a:lstStyle/>
          <a:p>
            <a:pPr marL="0" marR="0">
              <a:spcBef>
                <a:spcPts val="0"/>
              </a:spcBef>
              <a:spcAft>
                <a:spcPts val="0"/>
              </a:spcAft>
            </a:pPr>
            <a:r>
              <a:rPr lang="en-US" sz="1800" b="1" kern="0" dirty="0">
                <a:effectLst/>
                <a:latin typeface="Aptos" panose="020B0004020202020204" pitchFamily="34" charset="0"/>
                <a:ea typeface="Times New Roman" panose="02020603050405020304" pitchFamily="18" charset="0"/>
                <a:cs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sz="2200" dirty="0">
              <a:latin typeface="Archivo Thin" panose="020B0604020202020204" charset="0"/>
              <a:cs typeface="Archivo Thin" panose="020B0604020202020204" charset="0"/>
            </a:endParaRPr>
          </a:p>
          <a:p>
            <a:pPr marL="12700" marR="125095" algn="just">
              <a:lnSpc>
                <a:spcPct val="100000"/>
              </a:lnSpc>
              <a:spcBef>
                <a:spcPts val="100"/>
              </a:spcBef>
            </a:pPr>
            <a:r>
              <a:rPr lang="en-US" sz="2200" dirty="0">
                <a:latin typeface="Archivo Thin"/>
                <a:cs typeface="Archivo Thin"/>
              </a:rPr>
              <a:t> </a:t>
            </a:r>
            <a:endParaRPr sz="2200" dirty="0">
              <a:latin typeface="Archivo Thin"/>
              <a:cs typeface="Archivo Thin"/>
            </a:endParaRPr>
          </a:p>
        </p:txBody>
      </p:sp>
      <p:pic>
        <p:nvPicPr>
          <p:cNvPr id="10" name="object 10"/>
          <p:cNvPicPr/>
          <p:nvPr/>
        </p:nvPicPr>
        <p:blipFill>
          <a:blip r:embed="rId4" cstate="print"/>
          <a:stretch>
            <a:fillRect/>
          </a:stretch>
        </p:blipFill>
        <p:spPr>
          <a:xfrm>
            <a:off x="462949" y="1598278"/>
            <a:ext cx="232351" cy="232299"/>
          </a:xfrm>
          <a:prstGeom prst="rect">
            <a:avLst/>
          </a:prstGeom>
        </p:spPr>
      </p:pic>
      <p:pic>
        <p:nvPicPr>
          <p:cNvPr id="13" name="object 13"/>
          <p:cNvPicPr/>
          <p:nvPr/>
        </p:nvPicPr>
        <p:blipFill>
          <a:blip r:embed="rId5" cstate="print"/>
          <a:stretch>
            <a:fillRect/>
          </a:stretch>
        </p:blipFill>
        <p:spPr>
          <a:xfrm>
            <a:off x="487074" y="4834968"/>
            <a:ext cx="232351" cy="232299"/>
          </a:xfrm>
          <a:prstGeom prst="rect">
            <a:avLst/>
          </a:prstGeom>
        </p:spPr>
      </p:pic>
      <p:pic>
        <p:nvPicPr>
          <p:cNvPr id="21" name="object 21"/>
          <p:cNvPicPr/>
          <p:nvPr/>
        </p:nvPicPr>
        <p:blipFill>
          <a:blip r:embed="rId6" cstate="print"/>
          <a:stretch>
            <a:fillRect/>
          </a:stretch>
        </p:blipFill>
        <p:spPr>
          <a:xfrm rot="18297091">
            <a:off x="7932820" y="3008456"/>
            <a:ext cx="4779363" cy="1389690"/>
          </a:xfrm>
          <a:prstGeom prst="rect">
            <a:avLst/>
          </a:prstGeom>
        </p:spPr>
      </p:pic>
      <p:sp>
        <p:nvSpPr>
          <p:cNvPr id="26"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7"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8"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9"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7"/>
              </a:rPr>
              <a:t>www.npkcg.com</a:t>
            </a:r>
            <a:endParaRPr sz="2000">
              <a:latin typeface="Archivo Thin"/>
              <a:cs typeface="Archivo Thin"/>
            </a:endParaRPr>
          </a:p>
        </p:txBody>
      </p:sp>
      <p:sp>
        <p:nvSpPr>
          <p:cNvPr id="30"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1" name="object 11"/>
          <p:cNvGrpSpPr/>
          <p:nvPr/>
        </p:nvGrpSpPr>
        <p:grpSpPr>
          <a:xfrm>
            <a:off x="11273538" y="6458522"/>
            <a:ext cx="310515" cy="310515"/>
            <a:chOff x="11273538" y="6458522"/>
            <a:chExt cx="310515" cy="310515"/>
          </a:xfrm>
        </p:grpSpPr>
        <p:sp>
          <p:nvSpPr>
            <p:cNvPr id="32"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3"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4" name="TextBox 33"/>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30</a:t>
            </a:r>
          </a:p>
        </p:txBody>
      </p:sp>
      <p:grpSp>
        <p:nvGrpSpPr>
          <p:cNvPr id="35" name="object 8"/>
          <p:cNvGrpSpPr/>
          <p:nvPr/>
        </p:nvGrpSpPr>
        <p:grpSpPr>
          <a:xfrm>
            <a:off x="8527662" y="-1286"/>
            <a:ext cx="736600" cy="777875"/>
            <a:chOff x="8527662" y="-1286"/>
            <a:chExt cx="736600" cy="777875"/>
          </a:xfrm>
        </p:grpSpPr>
        <p:sp>
          <p:nvSpPr>
            <p:cNvPr id="36"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7"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pic>
        <p:nvPicPr>
          <p:cNvPr id="3" name="object 13">
            <a:extLst>
              <a:ext uri="{FF2B5EF4-FFF2-40B4-BE49-F238E27FC236}">
                <a16:creationId xmlns:a16="http://schemas.microsoft.com/office/drawing/2014/main" id="{633A72D8-34A4-944A-908C-856AE18F6A24}"/>
              </a:ext>
            </a:extLst>
          </p:cNvPr>
          <p:cNvPicPr/>
          <p:nvPr/>
        </p:nvPicPr>
        <p:blipFill>
          <a:blip r:embed="rId5" cstate="print"/>
          <a:stretch>
            <a:fillRect/>
          </a:stretch>
        </p:blipFill>
        <p:spPr>
          <a:xfrm>
            <a:off x="487074" y="3254525"/>
            <a:ext cx="232351" cy="232299"/>
          </a:xfrm>
          <a:prstGeom prst="rect">
            <a:avLst/>
          </a:prstGeom>
        </p:spPr>
      </p:pic>
      <p:sp>
        <p:nvSpPr>
          <p:cNvPr id="5" name="TextBox 4">
            <a:extLst>
              <a:ext uri="{FF2B5EF4-FFF2-40B4-BE49-F238E27FC236}">
                <a16:creationId xmlns:a16="http://schemas.microsoft.com/office/drawing/2014/main" id="{87BDEF41-0E18-6A28-5810-FB719AA9F862}"/>
              </a:ext>
            </a:extLst>
          </p:cNvPr>
          <p:cNvSpPr txBox="1"/>
          <p:nvPr/>
        </p:nvSpPr>
        <p:spPr>
          <a:xfrm>
            <a:off x="906288" y="1503013"/>
            <a:ext cx="8310453" cy="4801314"/>
          </a:xfrm>
          <a:prstGeom prst="rect">
            <a:avLst/>
          </a:prstGeom>
          <a:noFill/>
        </p:spPr>
        <p:txBody>
          <a:bodyPr wrap="square">
            <a:spAutoFit/>
          </a:bodyPr>
          <a:lstStyle/>
          <a:p>
            <a:r>
              <a:rPr lang="en-US" b="1" dirty="0">
                <a:solidFill>
                  <a:srgbClr val="4D99CB"/>
                </a:solidFill>
              </a:rPr>
              <a:t>Addressing Stigma</a:t>
            </a:r>
          </a:p>
          <a:p>
            <a:r>
              <a:rPr lang="en-US" dirty="0"/>
              <a:t>Substance abuse within tribal housing communities is often shrouded in stigma and misconceptions. It's crucial to proactively address these negative attitudes through open dialogues, educational campaigns, and by emphasizing the humanity and dignity of those affected.</a:t>
            </a:r>
          </a:p>
          <a:p>
            <a:endParaRPr lang="en-US" b="1" dirty="0"/>
          </a:p>
          <a:p>
            <a:r>
              <a:rPr lang="en-US" b="1" dirty="0">
                <a:solidFill>
                  <a:srgbClr val="4D99CB"/>
                </a:solidFill>
              </a:rPr>
              <a:t>Debunking Myths</a:t>
            </a:r>
          </a:p>
          <a:p>
            <a:r>
              <a:rPr lang="en-US" dirty="0"/>
              <a:t>Many common myths about substance abuse, such as the belief that it's a moral failing or a lack of willpower, can hinder effective interventions. Tribal housing authorities must dispel these myths and promote a deeper understanding of addiction as a complex, multifaceted issue requiring compassionate support.</a:t>
            </a:r>
          </a:p>
          <a:p>
            <a:endParaRPr lang="en-US" b="1" dirty="0"/>
          </a:p>
          <a:p>
            <a:r>
              <a:rPr lang="en-US" b="1" dirty="0">
                <a:solidFill>
                  <a:srgbClr val="4D99CB"/>
                </a:solidFill>
              </a:rPr>
              <a:t>Empowering Tenants</a:t>
            </a:r>
          </a:p>
          <a:p>
            <a:r>
              <a:rPr lang="en-US" dirty="0"/>
              <a:t>By empowering tenants to share their personal stories and experiences, tribal housing authorities can humanize the issue of substance abuse and foster a sense of community-wide empathy and support. This can help break down the stigma and encourage more residents to seek the help they need.</a:t>
            </a:r>
          </a:p>
        </p:txBody>
      </p:sp>
    </p:spTree>
    <p:extLst>
      <p:ext uri="{BB962C8B-B14F-4D97-AF65-F5344CB8AC3E}">
        <p14:creationId xmlns:p14="http://schemas.microsoft.com/office/powerpoint/2010/main" val="29528343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 name="Freeform 202"/>
          <p:cNvSpPr>
            <a:spLocks/>
          </p:cNvSpPr>
          <p:nvPr/>
        </p:nvSpPr>
        <p:spPr bwMode="auto">
          <a:xfrm>
            <a:off x="5392738" y="1441450"/>
            <a:ext cx="6792913" cy="4854575"/>
          </a:xfrm>
          <a:custGeom>
            <a:avLst/>
            <a:gdLst>
              <a:gd name="T0" fmla="*/ 4279 w 4279"/>
              <a:gd name="T1" fmla="*/ 0 h 3058"/>
              <a:gd name="T2" fmla="*/ 2893 w 4279"/>
              <a:gd name="T3" fmla="*/ 0 h 3058"/>
              <a:gd name="T4" fmla="*/ 0 w 4279"/>
              <a:gd name="T5" fmla="*/ 3058 h 3058"/>
              <a:gd name="T6" fmla="*/ 4279 w 4279"/>
              <a:gd name="T7" fmla="*/ 3058 h 3058"/>
              <a:gd name="T8" fmla="*/ 4279 w 4279"/>
              <a:gd name="T9" fmla="*/ 0 h 3058"/>
            </a:gdLst>
            <a:ahLst/>
            <a:cxnLst>
              <a:cxn ang="0">
                <a:pos x="T0" y="T1"/>
              </a:cxn>
              <a:cxn ang="0">
                <a:pos x="T2" y="T3"/>
              </a:cxn>
              <a:cxn ang="0">
                <a:pos x="T4" y="T5"/>
              </a:cxn>
              <a:cxn ang="0">
                <a:pos x="T6" y="T7"/>
              </a:cxn>
              <a:cxn ang="0">
                <a:pos x="T8" y="T9"/>
              </a:cxn>
            </a:cxnLst>
            <a:rect l="0" t="0" r="r" b="b"/>
            <a:pathLst>
              <a:path w="4279" h="3058">
                <a:moveTo>
                  <a:pt x="4279" y="0"/>
                </a:moveTo>
                <a:lnTo>
                  <a:pt x="2893" y="0"/>
                </a:lnTo>
                <a:lnTo>
                  <a:pt x="0" y="3058"/>
                </a:lnTo>
                <a:lnTo>
                  <a:pt x="4279" y="3058"/>
                </a:lnTo>
                <a:lnTo>
                  <a:pt x="4279" y="0"/>
                </a:lnTo>
                <a:close/>
              </a:path>
            </a:pathLst>
          </a:custGeom>
          <a:gradFill>
            <a:gsLst>
              <a:gs pos="59000">
                <a:schemeClr val="bg1">
                  <a:alpha val="0"/>
                </a:schemeClr>
              </a:gs>
              <a:gs pos="100000">
                <a:srgbClr val="4D99CB"/>
              </a:gs>
            </a:gsLst>
            <a:lin ang="7800000" scaled="0"/>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8" name="Freeform 197"/>
          <p:cNvSpPr>
            <a:spLocks/>
          </p:cNvSpPr>
          <p:nvPr/>
        </p:nvSpPr>
        <p:spPr bwMode="auto">
          <a:xfrm>
            <a:off x="7335838" y="22225"/>
            <a:ext cx="4849813" cy="6273800"/>
          </a:xfrm>
          <a:custGeom>
            <a:avLst/>
            <a:gdLst>
              <a:gd name="T0" fmla="*/ 3055 w 3055"/>
              <a:gd name="T1" fmla="*/ 0 h 3952"/>
              <a:gd name="T2" fmla="*/ 0 w 3055"/>
              <a:gd name="T3" fmla="*/ 0 h 3952"/>
              <a:gd name="T4" fmla="*/ 0 w 3055"/>
              <a:gd name="T5" fmla="*/ 1057 h 3952"/>
              <a:gd name="T6" fmla="*/ 3055 w 3055"/>
              <a:gd name="T7" fmla="*/ 3952 h 3952"/>
              <a:gd name="T8" fmla="*/ 3055 w 3055"/>
              <a:gd name="T9" fmla="*/ 0 h 3952"/>
            </a:gdLst>
            <a:ahLst/>
            <a:cxnLst>
              <a:cxn ang="0">
                <a:pos x="T0" y="T1"/>
              </a:cxn>
              <a:cxn ang="0">
                <a:pos x="T2" y="T3"/>
              </a:cxn>
              <a:cxn ang="0">
                <a:pos x="T4" y="T5"/>
              </a:cxn>
              <a:cxn ang="0">
                <a:pos x="T6" y="T7"/>
              </a:cxn>
              <a:cxn ang="0">
                <a:pos x="T8" y="T9"/>
              </a:cxn>
            </a:cxnLst>
            <a:rect l="0" t="0" r="r" b="b"/>
            <a:pathLst>
              <a:path w="3055" h="3952">
                <a:moveTo>
                  <a:pt x="3055" y="0"/>
                </a:moveTo>
                <a:lnTo>
                  <a:pt x="0" y="0"/>
                </a:lnTo>
                <a:lnTo>
                  <a:pt x="0" y="1057"/>
                </a:lnTo>
                <a:lnTo>
                  <a:pt x="3055" y="3952"/>
                </a:lnTo>
                <a:lnTo>
                  <a:pt x="3055" y="0"/>
                </a:lnTo>
                <a:close/>
              </a:path>
            </a:pathLst>
          </a:custGeom>
          <a:gradFill>
            <a:gsLst>
              <a:gs pos="41000">
                <a:schemeClr val="bg1">
                  <a:alpha val="0"/>
                </a:schemeClr>
              </a:gs>
              <a:gs pos="100000">
                <a:srgbClr val="4D99CB"/>
              </a:gs>
            </a:gsLst>
            <a:lin ang="5400000" scaled="0"/>
          </a:gradFill>
          <a:ln>
            <a:noFill/>
          </a:ln>
        </p:spPr>
        <p:txBody>
          <a:bodyPr vert="horz" wrap="square" lIns="91440" tIns="45720" rIns="91440" bIns="45720" numCol="1" anchor="t" anchorCtr="0" compatLnSpc="1">
            <a:prstTxWarp prst="textNoShape">
              <a:avLst/>
            </a:prstTxWarp>
          </a:bodyPr>
          <a:lstStyle/>
          <a:p>
            <a:endParaRPr lang="en-US"/>
          </a:p>
        </p:txBody>
      </p:sp>
      <p:sp>
        <p:nvSpPr>
          <p:cNvPr id="7" name="object 7"/>
          <p:cNvSpPr/>
          <p:nvPr/>
        </p:nvSpPr>
        <p:spPr>
          <a:xfrm>
            <a:off x="8530842" y="-1285"/>
            <a:ext cx="730251" cy="771980"/>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8" name="object 8"/>
          <p:cNvSpPr/>
          <p:nvPr/>
        </p:nvSpPr>
        <p:spPr>
          <a:xfrm>
            <a:off x="8530842" y="-1286"/>
            <a:ext cx="730251" cy="771980"/>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dirty="0"/>
          </a:p>
        </p:txBody>
      </p:sp>
      <p:pic>
        <p:nvPicPr>
          <p:cNvPr id="9" name="object 9"/>
          <p:cNvPicPr/>
          <p:nvPr/>
        </p:nvPicPr>
        <p:blipFill>
          <a:blip r:embed="rId3" cstate="print"/>
          <a:stretch>
            <a:fillRect/>
          </a:stretch>
        </p:blipFill>
        <p:spPr>
          <a:xfrm>
            <a:off x="9397054" y="194324"/>
            <a:ext cx="2525154" cy="592930"/>
          </a:xfrm>
          <a:prstGeom prst="rect">
            <a:avLst/>
          </a:prstGeom>
        </p:spPr>
      </p:pic>
      <p:sp>
        <p:nvSpPr>
          <p:cNvPr id="16" name="object 16"/>
          <p:cNvSpPr txBox="1">
            <a:spLocks noGrp="1"/>
          </p:cNvSpPr>
          <p:nvPr>
            <p:ph type="title" idx="4294967295"/>
          </p:nvPr>
        </p:nvSpPr>
        <p:spPr>
          <a:xfrm>
            <a:off x="558491" y="98403"/>
            <a:ext cx="10353699" cy="566822"/>
          </a:xfrm>
          <a:prstGeom prst="rect">
            <a:avLst/>
          </a:prstGeom>
        </p:spPr>
        <p:txBody>
          <a:bodyPr vert="horz" wrap="square" lIns="0" tIns="12700" rIns="0" bIns="0" rtlCol="0">
            <a:spAutoFit/>
          </a:bodyPr>
          <a:lstStyle/>
          <a:p>
            <a:pPr marL="12700">
              <a:lnSpc>
                <a:spcPct val="100000"/>
              </a:lnSpc>
              <a:spcBef>
                <a:spcPts val="100"/>
              </a:spcBef>
            </a:pPr>
            <a:r>
              <a:rPr lang="en-US" sz="3600" b="1" spc="-70" dirty="0">
                <a:latin typeface="Archivo Thin" panose="020B0604020202020204" charset="0"/>
                <a:cs typeface="Archivo Thin" panose="020B0604020202020204" charset="0"/>
              </a:rPr>
              <a:t>Continuous Staff Training and Development</a:t>
            </a:r>
            <a:endParaRPr sz="3600" b="1" spc="-90" dirty="0">
              <a:latin typeface="Archivo Thin" panose="020B0604020202020204" charset="0"/>
              <a:cs typeface="Archivo Thin" panose="020B0604020202020204" charset="0"/>
            </a:endParaRPr>
          </a:p>
        </p:txBody>
      </p:sp>
      <p:sp>
        <p:nvSpPr>
          <p:cNvPr id="21" name="object 21"/>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22" name="object 22"/>
          <p:cNvSpPr txBox="1"/>
          <p:nvPr/>
        </p:nvSpPr>
        <p:spPr>
          <a:xfrm>
            <a:off x="739912" y="914804"/>
            <a:ext cx="10882275" cy="5627181"/>
          </a:xfrm>
          <a:prstGeom prst="rect">
            <a:avLst/>
          </a:prstGeom>
        </p:spPr>
        <p:txBody>
          <a:bodyPr vert="horz" wrap="square" lIns="0" tIns="12700" rIns="0" bIns="0" rtlCol="0">
            <a:spAutoFit/>
          </a:bodyPr>
          <a:lstStyle/>
          <a:p>
            <a:endParaRPr lang="en-US" sz="2000" b="1" dirty="0">
              <a:solidFill>
                <a:srgbClr val="4D99CB"/>
              </a:solidFill>
              <a:latin typeface="Archivo Thin" panose="020B0604020202020204" charset="0"/>
              <a:cs typeface="Archivo Thin" panose="020B0604020202020204" charset="0"/>
            </a:endParaRPr>
          </a:p>
          <a:p>
            <a:r>
              <a:rPr lang="en-US" sz="2000" b="1" dirty="0">
                <a:solidFill>
                  <a:srgbClr val="4D99CB"/>
                </a:solidFill>
                <a:latin typeface="Archivo Thin" panose="020B0604020202020204" charset="0"/>
                <a:cs typeface="Archivo Thin" panose="020B0604020202020204" charset="0"/>
              </a:rPr>
              <a:t>Ongoing Education</a:t>
            </a:r>
          </a:p>
          <a:p>
            <a:r>
              <a:rPr lang="en-US" sz="2000" dirty="0">
                <a:latin typeface="Archivo Thin" panose="020B0604020202020204" charset="0"/>
                <a:cs typeface="Archivo Thin" panose="020B0604020202020204" charset="0"/>
              </a:rPr>
              <a:t>Ensure your tribal housing authority staff members receive continuous training and educational opportunities to stay up-to-date on the latest strategies, regulations, and best practices for addressing substance abuse within your community. This keeps their knowledge and skills sharp.</a:t>
            </a:r>
          </a:p>
          <a:p>
            <a:endParaRPr lang="en-US" sz="2000" b="1" dirty="0">
              <a:solidFill>
                <a:srgbClr val="4D99CB"/>
              </a:solidFill>
              <a:latin typeface="Archivo Thin" panose="020B0604020202020204" charset="0"/>
              <a:cs typeface="Archivo Thin" panose="020B0604020202020204" charset="0"/>
            </a:endParaRPr>
          </a:p>
          <a:p>
            <a:r>
              <a:rPr lang="en-US" sz="2000" b="1" dirty="0">
                <a:solidFill>
                  <a:srgbClr val="4D99CB"/>
                </a:solidFill>
                <a:latin typeface="Archivo Thin" panose="020B0604020202020204" charset="0"/>
                <a:cs typeface="Archivo Thin" panose="020B0604020202020204" charset="0"/>
              </a:rPr>
              <a:t>Professional Development</a:t>
            </a:r>
          </a:p>
          <a:p>
            <a:r>
              <a:rPr lang="en-US" sz="2000" dirty="0">
                <a:latin typeface="Archivo Thin" panose="020B0604020202020204" charset="0"/>
                <a:cs typeface="Archivo Thin" panose="020B0604020202020204" charset="0"/>
              </a:rPr>
              <a:t>Invest in the professional development of your staff by sending them to relevant conferences, workshops, and certification programs. This not only enhances their expertise but also fosters a culture of continuous learning and growth within your organization.</a:t>
            </a:r>
          </a:p>
          <a:p>
            <a:endParaRPr lang="en-US" sz="2000" b="1" dirty="0">
              <a:solidFill>
                <a:srgbClr val="4D99CB"/>
              </a:solidFill>
              <a:latin typeface="Archivo Thin" panose="020B0604020202020204" charset="0"/>
              <a:cs typeface="Archivo Thin" panose="020B0604020202020204" charset="0"/>
            </a:endParaRPr>
          </a:p>
          <a:p>
            <a:r>
              <a:rPr lang="en-US" sz="2000" b="1" dirty="0">
                <a:solidFill>
                  <a:srgbClr val="4D99CB"/>
                </a:solidFill>
                <a:latin typeface="Archivo Thin" panose="020B0604020202020204" charset="0"/>
                <a:cs typeface="Archivo Thin" panose="020B0604020202020204" charset="0"/>
              </a:rPr>
              <a:t>Collaborative Approach</a:t>
            </a:r>
          </a:p>
          <a:p>
            <a:r>
              <a:rPr lang="en-US" sz="2000" dirty="0">
                <a:latin typeface="Archivo Thin" panose="020B0604020202020204" charset="0"/>
                <a:cs typeface="Archivo Thin" panose="020B0604020202020204" charset="0"/>
              </a:rPr>
              <a:t>Encourage your staff to work collaboratively, sharing knowledge and best practices with one another. Foster a supportive environment where team members can learn from each other's experiences and develop innovative solutions to the complex challenges of substance abuse in tribal housing.</a:t>
            </a:r>
          </a:p>
          <a:p>
            <a:endParaRPr lang="en-US" sz="2200" dirty="0">
              <a:latin typeface="Archivo Thin" panose="020B0604020202020204" charset="0"/>
              <a:cs typeface="Archivo Thin" panose="020B0604020202020204" charset="0"/>
            </a:endParaRPr>
          </a:p>
          <a:p>
            <a:endParaRPr lang="en-US" sz="2000" dirty="0">
              <a:latin typeface="Archivo Thin" panose="020B0604020202020204" charset="0"/>
              <a:cs typeface="Archivo Thin" panose="020B0604020202020204" charset="0"/>
            </a:endParaRPr>
          </a:p>
          <a:p>
            <a:pPr marL="12700" marR="614680">
              <a:lnSpc>
                <a:spcPct val="100000"/>
              </a:lnSpc>
              <a:spcBef>
                <a:spcPts val="100"/>
              </a:spcBef>
            </a:pPr>
            <a:endParaRPr sz="2200" dirty="0">
              <a:latin typeface="Archivo Thin"/>
              <a:cs typeface="Archivo Thin"/>
            </a:endParaRPr>
          </a:p>
        </p:txBody>
      </p:sp>
      <p:pic>
        <p:nvPicPr>
          <p:cNvPr id="23" name="object 23"/>
          <p:cNvPicPr/>
          <p:nvPr/>
        </p:nvPicPr>
        <p:blipFill>
          <a:blip r:embed="rId4" cstate="print"/>
          <a:stretch>
            <a:fillRect/>
          </a:stretch>
        </p:blipFill>
        <p:spPr>
          <a:xfrm>
            <a:off x="442315" y="1325300"/>
            <a:ext cx="232351" cy="232299"/>
          </a:xfrm>
          <a:prstGeom prst="rect">
            <a:avLst/>
          </a:prstGeom>
        </p:spPr>
      </p:pic>
      <p:pic>
        <p:nvPicPr>
          <p:cNvPr id="24" name="object 24"/>
          <p:cNvPicPr/>
          <p:nvPr/>
        </p:nvPicPr>
        <p:blipFill>
          <a:blip r:embed="rId5" cstate="print"/>
          <a:stretch>
            <a:fillRect/>
          </a:stretch>
        </p:blipFill>
        <p:spPr>
          <a:xfrm>
            <a:off x="442315" y="2838999"/>
            <a:ext cx="232351" cy="232298"/>
          </a:xfrm>
          <a:prstGeom prst="rect">
            <a:avLst/>
          </a:prstGeom>
        </p:spPr>
      </p:pic>
      <p:pic>
        <p:nvPicPr>
          <p:cNvPr id="26" name="object 26"/>
          <p:cNvPicPr/>
          <p:nvPr/>
        </p:nvPicPr>
        <p:blipFill>
          <a:blip r:embed="rId6" cstate="print"/>
          <a:stretch>
            <a:fillRect/>
          </a:stretch>
        </p:blipFill>
        <p:spPr>
          <a:xfrm>
            <a:off x="442314" y="4352697"/>
            <a:ext cx="232351" cy="232299"/>
          </a:xfrm>
          <a:prstGeom prst="rect">
            <a:avLst/>
          </a:prstGeom>
        </p:spPr>
      </p:pic>
      <p:sp>
        <p:nvSpPr>
          <p:cNvPr id="31"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32"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33"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34"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7"/>
              </a:rPr>
              <a:t>www.npkcg.com</a:t>
            </a:r>
            <a:endParaRPr sz="2000">
              <a:latin typeface="Archivo Thin"/>
              <a:cs typeface="Archivo Thin"/>
            </a:endParaRPr>
          </a:p>
        </p:txBody>
      </p:sp>
      <p:sp>
        <p:nvSpPr>
          <p:cNvPr id="35"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6" name="object 11"/>
          <p:cNvGrpSpPr/>
          <p:nvPr/>
        </p:nvGrpSpPr>
        <p:grpSpPr>
          <a:xfrm>
            <a:off x="11273538" y="6458522"/>
            <a:ext cx="310515" cy="310515"/>
            <a:chOff x="11273538" y="6458522"/>
            <a:chExt cx="310515" cy="310515"/>
          </a:xfrm>
        </p:grpSpPr>
        <p:sp>
          <p:nvSpPr>
            <p:cNvPr id="37"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8"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dirty="0"/>
            </a:p>
          </p:txBody>
        </p:sp>
      </p:grpSp>
      <p:sp>
        <p:nvSpPr>
          <p:cNvPr id="39" name="TextBox 38"/>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31</a:t>
            </a:r>
          </a:p>
        </p:txBody>
      </p:sp>
      <p:grpSp>
        <p:nvGrpSpPr>
          <p:cNvPr id="233" name="Group 232"/>
          <p:cNvGrpSpPr/>
          <p:nvPr/>
        </p:nvGrpSpPr>
        <p:grpSpPr>
          <a:xfrm>
            <a:off x="7837488" y="1627188"/>
            <a:ext cx="876300" cy="1003300"/>
            <a:chOff x="7837488" y="1627188"/>
            <a:chExt cx="876300" cy="1003300"/>
          </a:xfrm>
        </p:grpSpPr>
        <p:sp>
          <p:nvSpPr>
            <p:cNvPr id="214" name="Freeform 176"/>
            <p:cNvSpPr>
              <a:spLocks/>
            </p:cNvSpPr>
            <p:nvPr/>
          </p:nvSpPr>
          <p:spPr bwMode="auto">
            <a:xfrm>
              <a:off x="8005763" y="2538413"/>
              <a:ext cx="47625" cy="60325"/>
            </a:xfrm>
            <a:custGeom>
              <a:avLst/>
              <a:gdLst>
                <a:gd name="T0" fmla="*/ 0 w 30"/>
                <a:gd name="T1" fmla="*/ 6 h 38"/>
                <a:gd name="T2" fmla="*/ 12 w 30"/>
                <a:gd name="T3" fmla="*/ 0 h 38"/>
                <a:gd name="T4" fmla="*/ 30 w 30"/>
                <a:gd name="T5" fmla="*/ 32 h 38"/>
                <a:gd name="T6" fmla="*/ 16 w 30"/>
                <a:gd name="T7" fmla="*/ 38 h 38"/>
                <a:gd name="T8" fmla="*/ 0 w 30"/>
                <a:gd name="T9" fmla="*/ 6 h 38"/>
              </a:gdLst>
              <a:ahLst/>
              <a:cxnLst>
                <a:cxn ang="0">
                  <a:pos x="T0" y="T1"/>
                </a:cxn>
                <a:cxn ang="0">
                  <a:pos x="T2" y="T3"/>
                </a:cxn>
                <a:cxn ang="0">
                  <a:pos x="T4" y="T5"/>
                </a:cxn>
                <a:cxn ang="0">
                  <a:pos x="T6" y="T7"/>
                </a:cxn>
                <a:cxn ang="0">
                  <a:pos x="T8" y="T9"/>
                </a:cxn>
              </a:cxnLst>
              <a:rect l="0" t="0" r="r" b="b"/>
              <a:pathLst>
                <a:path w="30" h="38">
                  <a:moveTo>
                    <a:pt x="0" y="6"/>
                  </a:moveTo>
                  <a:lnTo>
                    <a:pt x="12" y="0"/>
                  </a:lnTo>
                  <a:lnTo>
                    <a:pt x="30" y="32"/>
                  </a:lnTo>
                  <a:lnTo>
                    <a:pt x="16" y="38"/>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5" name="Freeform 177"/>
            <p:cNvSpPr>
              <a:spLocks/>
            </p:cNvSpPr>
            <p:nvPr/>
          </p:nvSpPr>
          <p:spPr bwMode="auto">
            <a:xfrm>
              <a:off x="7837488" y="2538413"/>
              <a:ext cx="47625" cy="63500"/>
            </a:xfrm>
            <a:custGeom>
              <a:avLst/>
              <a:gdLst>
                <a:gd name="T0" fmla="*/ 0 w 30"/>
                <a:gd name="T1" fmla="*/ 32 h 40"/>
                <a:gd name="T2" fmla="*/ 16 w 30"/>
                <a:gd name="T3" fmla="*/ 0 h 40"/>
                <a:gd name="T4" fmla="*/ 30 w 30"/>
                <a:gd name="T5" fmla="*/ 6 h 40"/>
                <a:gd name="T6" fmla="*/ 12 w 30"/>
                <a:gd name="T7" fmla="*/ 40 h 40"/>
                <a:gd name="T8" fmla="*/ 0 w 30"/>
                <a:gd name="T9" fmla="*/ 32 h 40"/>
              </a:gdLst>
              <a:ahLst/>
              <a:cxnLst>
                <a:cxn ang="0">
                  <a:pos x="T0" y="T1"/>
                </a:cxn>
                <a:cxn ang="0">
                  <a:pos x="T2" y="T3"/>
                </a:cxn>
                <a:cxn ang="0">
                  <a:pos x="T4" y="T5"/>
                </a:cxn>
                <a:cxn ang="0">
                  <a:pos x="T6" y="T7"/>
                </a:cxn>
                <a:cxn ang="0">
                  <a:pos x="T8" y="T9"/>
                </a:cxn>
              </a:cxnLst>
              <a:rect l="0" t="0" r="r" b="b"/>
              <a:pathLst>
                <a:path w="30" h="40">
                  <a:moveTo>
                    <a:pt x="0" y="32"/>
                  </a:moveTo>
                  <a:lnTo>
                    <a:pt x="16" y="0"/>
                  </a:lnTo>
                  <a:lnTo>
                    <a:pt x="30" y="6"/>
                  </a:lnTo>
                  <a:lnTo>
                    <a:pt x="12" y="40"/>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6" name="Freeform 178"/>
            <p:cNvSpPr>
              <a:spLocks/>
            </p:cNvSpPr>
            <p:nvPr/>
          </p:nvSpPr>
          <p:spPr bwMode="auto">
            <a:xfrm>
              <a:off x="7932738" y="2570163"/>
              <a:ext cx="22225" cy="60325"/>
            </a:xfrm>
            <a:custGeom>
              <a:avLst/>
              <a:gdLst>
                <a:gd name="T0" fmla="*/ 0 w 14"/>
                <a:gd name="T1" fmla="*/ 38 h 38"/>
                <a:gd name="T2" fmla="*/ 0 w 14"/>
                <a:gd name="T3" fmla="*/ 0 h 38"/>
                <a:gd name="T4" fmla="*/ 14 w 14"/>
                <a:gd name="T5" fmla="*/ 2 h 38"/>
                <a:gd name="T6" fmla="*/ 14 w 14"/>
                <a:gd name="T7" fmla="*/ 38 h 38"/>
                <a:gd name="T8" fmla="*/ 0 w 14"/>
                <a:gd name="T9" fmla="*/ 38 h 38"/>
              </a:gdLst>
              <a:ahLst/>
              <a:cxnLst>
                <a:cxn ang="0">
                  <a:pos x="T0" y="T1"/>
                </a:cxn>
                <a:cxn ang="0">
                  <a:pos x="T2" y="T3"/>
                </a:cxn>
                <a:cxn ang="0">
                  <a:pos x="T4" y="T5"/>
                </a:cxn>
                <a:cxn ang="0">
                  <a:pos x="T6" y="T7"/>
                </a:cxn>
                <a:cxn ang="0">
                  <a:pos x="T8" y="T9"/>
                </a:cxn>
              </a:cxnLst>
              <a:rect l="0" t="0" r="r" b="b"/>
              <a:pathLst>
                <a:path w="14" h="38">
                  <a:moveTo>
                    <a:pt x="0" y="38"/>
                  </a:moveTo>
                  <a:lnTo>
                    <a:pt x="0" y="0"/>
                  </a:lnTo>
                  <a:lnTo>
                    <a:pt x="14" y="2"/>
                  </a:lnTo>
                  <a:lnTo>
                    <a:pt x="14"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79"/>
            <p:cNvSpPr>
              <a:spLocks/>
            </p:cNvSpPr>
            <p:nvPr/>
          </p:nvSpPr>
          <p:spPr bwMode="auto">
            <a:xfrm>
              <a:off x="8497888" y="1658938"/>
              <a:ext cx="47625" cy="63500"/>
            </a:xfrm>
            <a:custGeom>
              <a:avLst/>
              <a:gdLst>
                <a:gd name="T0" fmla="*/ 0 w 30"/>
                <a:gd name="T1" fmla="*/ 6 h 40"/>
                <a:gd name="T2" fmla="*/ 12 w 30"/>
                <a:gd name="T3" fmla="*/ 0 h 40"/>
                <a:gd name="T4" fmla="*/ 30 w 30"/>
                <a:gd name="T5" fmla="*/ 32 h 40"/>
                <a:gd name="T6" fmla="*/ 16 w 30"/>
                <a:gd name="T7" fmla="*/ 40 h 40"/>
                <a:gd name="T8" fmla="*/ 0 w 30"/>
                <a:gd name="T9" fmla="*/ 6 h 40"/>
              </a:gdLst>
              <a:ahLst/>
              <a:cxnLst>
                <a:cxn ang="0">
                  <a:pos x="T0" y="T1"/>
                </a:cxn>
                <a:cxn ang="0">
                  <a:pos x="T2" y="T3"/>
                </a:cxn>
                <a:cxn ang="0">
                  <a:pos x="T4" y="T5"/>
                </a:cxn>
                <a:cxn ang="0">
                  <a:pos x="T6" y="T7"/>
                </a:cxn>
                <a:cxn ang="0">
                  <a:pos x="T8" y="T9"/>
                </a:cxn>
              </a:cxnLst>
              <a:rect l="0" t="0" r="r" b="b"/>
              <a:pathLst>
                <a:path w="30" h="40">
                  <a:moveTo>
                    <a:pt x="0" y="6"/>
                  </a:moveTo>
                  <a:lnTo>
                    <a:pt x="12" y="0"/>
                  </a:lnTo>
                  <a:lnTo>
                    <a:pt x="30" y="32"/>
                  </a:lnTo>
                  <a:lnTo>
                    <a:pt x="16" y="40"/>
                  </a:ln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80"/>
            <p:cNvSpPr>
              <a:spLocks/>
            </p:cNvSpPr>
            <p:nvPr/>
          </p:nvSpPr>
          <p:spPr bwMode="auto">
            <a:xfrm>
              <a:off x="8666163" y="1658938"/>
              <a:ext cx="47625" cy="63500"/>
            </a:xfrm>
            <a:custGeom>
              <a:avLst/>
              <a:gdLst>
                <a:gd name="T0" fmla="*/ 0 w 30"/>
                <a:gd name="T1" fmla="*/ 32 h 40"/>
                <a:gd name="T2" fmla="*/ 16 w 30"/>
                <a:gd name="T3" fmla="*/ 0 h 40"/>
                <a:gd name="T4" fmla="*/ 30 w 30"/>
                <a:gd name="T5" fmla="*/ 6 h 40"/>
                <a:gd name="T6" fmla="*/ 12 w 30"/>
                <a:gd name="T7" fmla="*/ 40 h 40"/>
                <a:gd name="T8" fmla="*/ 0 w 30"/>
                <a:gd name="T9" fmla="*/ 32 h 40"/>
              </a:gdLst>
              <a:ahLst/>
              <a:cxnLst>
                <a:cxn ang="0">
                  <a:pos x="T0" y="T1"/>
                </a:cxn>
                <a:cxn ang="0">
                  <a:pos x="T2" y="T3"/>
                </a:cxn>
                <a:cxn ang="0">
                  <a:pos x="T4" y="T5"/>
                </a:cxn>
                <a:cxn ang="0">
                  <a:pos x="T6" y="T7"/>
                </a:cxn>
                <a:cxn ang="0">
                  <a:pos x="T8" y="T9"/>
                </a:cxn>
              </a:cxnLst>
              <a:rect l="0" t="0" r="r" b="b"/>
              <a:pathLst>
                <a:path w="30" h="40">
                  <a:moveTo>
                    <a:pt x="0" y="32"/>
                  </a:moveTo>
                  <a:lnTo>
                    <a:pt x="16" y="0"/>
                  </a:lnTo>
                  <a:lnTo>
                    <a:pt x="30" y="6"/>
                  </a:lnTo>
                  <a:lnTo>
                    <a:pt x="12" y="40"/>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81"/>
            <p:cNvSpPr>
              <a:spLocks/>
            </p:cNvSpPr>
            <p:nvPr/>
          </p:nvSpPr>
          <p:spPr bwMode="auto">
            <a:xfrm>
              <a:off x="8589963" y="1627188"/>
              <a:ext cx="25400" cy="60325"/>
            </a:xfrm>
            <a:custGeom>
              <a:avLst/>
              <a:gdLst>
                <a:gd name="T0" fmla="*/ 0 w 16"/>
                <a:gd name="T1" fmla="*/ 38 h 38"/>
                <a:gd name="T2" fmla="*/ 2 w 16"/>
                <a:gd name="T3" fmla="*/ 0 h 38"/>
                <a:gd name="T4" fmla="*/ 16 w 16"/>
                <a:gd name="T5" fmla="*/ 0 h 38"/>
                <a:gd name="T6" fmla="*/ 16 w 16"/>
                <a:gd name="T7" fmla="*/ 38 h 38"/>
                <a:gd name="T8" fmla="*/ 0 w 16"/>
                <a:gd name="T9" fmla="*/ 38 h 38"/>
              </a:gdLst>
              <a:ahLst/>
              <a:cxnLst>
                <a:cxn ang="0">
                  <a:pos x="T0" y="T1"/>
                </a:cxn>
                <a:cxn ang="0">
                  <a:pos x="T2" y="T3"/>
                </a:cxn>
                <a:cxn ang="0">
                  <a:pos x="T4" y="T5"/>
                </a:cxn>
                <a:cxn ang="0">
                  <a:pos x="T6" y="T7"/>
                </a:cxn>
                <a:cxn ang="0">
                  <a:pos x="T8" y="T9"/>
                </a:cxn>
              </a:cxnLst>
              <a:rect l="0" t="0" r="r" b="b"/>
              <a:pathLst>
                <a:path w="16" h="38">
                  <a:moveTo>
                    <a:pt x="0" y="38"/>
                  </a:moveTo>
                  <a:lnTo>
                    <a:pt x="2" y="0"/>
                  </a:lnTo>
                  <a:lnTo>
                    <a:pt x="16" y="0"/>
                  </a:lnTo>
                  <a:lnTo>
                    <a:pt x="16" y="38"/>
                  </a:lnTo>
                  <a:lnTo>
                    <a:pt x="0"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39" name="Freeform 198"/>
          <p:cNvSpPr>
            <a:spLocks/>
          </p:cNvSpPr>
          <p:nvPr/>
        </p:nvSpPr>
        <p:spPr bwMode="auto">
          <a:xfrm>
            <a:off x="7335838" y="22225"/>
            <a:ext cx="4849813" cy="6273800"/>
          </a:xfrm>
          <a:custGeom>
            <a:avLst/>
            <a:gdLst>
              <a:gd name="T0" fmla="*/ 3055 w 3055"/>
              <a:gd name="T1" fmla="*/ 0 h 3952"/>
              <a:gd name="T2" fmla="*/ 0 w 3055"/>
              <a:gd name="T3" fmla="*/ 0 h 3952"/>
              <a:gd name="T4" fmla="*/ 0 w 3055"/>
              <a:gd name="T5" fmla="*/ 1057 h 3952"/>
              <a:gd name="T6" fmla="*/ 3055 w 3055"/>
              <a:gd name="T7" fmla="*/ 3952 h 3952"/>
              <a:gd name="T8" fmla="*/ 3055 w 3055"/>
              <a:gd name="T9" fmla="*/ 0 h 3952"/>
            </a:gdLst>
            <a:ahLst/>
            <a:cxnLst>
              <a:cxn ang="0">
                <a:pos x="T0" y="T1"/>
              </a:cxn>
              <a:cxn ang="0">
                <a:pos x="T2" y="T3"/>
              </a:cxn>
              <a:cxn ang="0">
                <a:pos x="T4" y="T5"/>
              </a:cxn>
              <a:cxn ang="0">
                <a:pos x="T6" y="T7"/>
              </a:cxn>
              <a:cxn ang="0">
                <a:pos x="T8" y="T9"/>
              </a:cxn>
            </a:cxnLst>
            <a:rect l="0" t="0" r="r" b="b"/>
            <a:pathLst>
              <a:path w="3055" h="3952">
                <a:moveTo>
                  <a:pt x="3055" y="0"/>
                </a:moveTo>
                <a:lnTo>
                  <a:pt x="0" y="0"/>
                </a:lnTo>
                <a:lnTo>
                  <a:pt x="0" y="1057"/>
                </a:lnTo>
                <a:lnTo>
                  <a:pt x="3055" y="3952"/>
                </a:lnTo>
                <a:lnTo>
                  <a:pt x="305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999190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5941" y="97159"/>
            <a:ext cx="7780859" cy="720710"/>
          </a:xfrm>
          <a:prstGeom prst="rect">
            <a:avLst/>
          </a:prstGeom>
        </p:spPr>
        <p:txBody>
          <a:bodyPr vert="horz" wrap="square" lIns="0" tIns="12700" rIns="0" bIns="0" rtlCol="0">
            <a:spAutoFit/>
          </a:bodyPr>
          <a:lstStyle/>
          <a:p>
            <a:pPr marL="12700">
              <a:lnSpc>
                <a:spcPct val="100000"/>
              </a:lnSpc>
              <a:spcBef>
                <a:spcPts val="100"/>
              </a:spcBef>
            </a:pPr>
            <a:r>
              <a:rPr lang="en-US" b="1" spc="-70" dirty="0"/>
              <a:t>Training and Professional Development</a:t>
            </a:r>
            <a:endParaRPr b="1" spc="-114" dirty="0"/>
          </a:p>
        </p:txBody>
      </p:sp>
      <p:pic>
        <p:nvPicPr>
          <p:cNvPr id="7" name="object 7"/>
          <p:cNvPicPr/>
          <p:nvPr/>
        </p:nvPicPr>
        <p:blipFill>
          <a:blip r:embed="rId3"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pic>
        <p:nvPicPr>
          <p:cNvPr id="10" name="object 10"/>
          <p:cNvPicPr/>
          <p:nvPr/>
        </p:nvPicPr>
        <p:blipFill>
          <a:blip r:embed="rId4" cstate="print"/>
          <a:stretch>
            <a:fillRect/>
          </a:stretch>
        </p:blipFill>
        <p:spPr>
          <a:xfrm>
            <a:off x="7651584" y="2886532"/>
            <a:ext cx="3081134" cy="3081134"/>
          </a:xfrm>
          <a:prstGeom prst="rect">
            <a:avLst/>
          </a:prstGeom>
        </p:spPr>
      </p:pic>
      <p:sp>
        <p:nvSpPr>
          <p:cNvPr id="11" name="object 11"/>
          <p:cNvSpPr/>
          <p:nvPr/>
        </p:nvSpPr>
        <p:spPr>
          <a:xfrm>
            <a:off x="7938306" y="3173252"/>
            <a:ext cx="2508250" cy="2508250"/>
          </a:xfrm>
          <a:custGeom>
            <a:avLst/>
            <a:gdLst/>
            <a:ahLst/>
            <a:cxnLst/>
            <a:rect l="l" t="t" r="r" b="b"/>
            <a:pathLst>
              <a:path w="2508250" h="2508250">
                <a:moveTo>
                  <a:pt x="1261173" y="0"/>
                </a:moveTo>
                <a:lnTo>
                  <a:pt x="0" y="1261173"/>
                </a:lnTo>
                <a:lnTo>
                  <a:pt x="1246517" y="2507691"/>
                </a:lnTo>
                <a:lnTo>
                  <a:pt x="2507691" y="1246530"/>
                </a:lnTo>
                <a:lnTo>
                  <a:pt x="1261173" y="0"/>
                </a:lnTo>
                <a:close/>
              </a:path>
            </a:pathLst>
          </a:custGeom>
          <a:solidFill>
            <a:srgbClr val="FFFFFF"/>
          </a:solidFill>
        </p:spPr>
        <p:txBody>
          <a:bodyPr wrap="square" lIns="0" tIns="0" rIns="0" bIns="0" rtlCol="0"/>
          <a:lstStyle/>
          <a:p>
            <a:endParaRPr dirty="0"/>
          </a:p>
        </p:txBody>
      </p:sp>
      <p:pic>
        <p:nvPicPr>
          <p:cNvPr id="12" name="object 12"/>
          <p:cNvPicPr/>
          <p:nvPr/>
        </p:nvPicPr>
        <p:blipFill>
          <a:blip r:embed="rId5" cstate="print"/>
          <a:stretch>
            <a:fillRect/>
          </a:stretch>
        </p:blipFill>
        <p:spPr>
          <a:xfrm>
            <a:off x="4566729" y="2886532"/>
            <a:ext cx="3081134" cy="3081134"/>
          </a:xfrm>
          <a:prstGeom prst="rect">
            <a:avLst/>
          </a:prstGeom>
        </p:spPr>
      </p:pic>
      <p:sp>
        <p:nvSpPr>
          <p:cNvPr id="13" name="object 13"/>
          <p:cNvSpPr/>
          <p:nvPr/>
        </p:nvSpPr>
        <p:spPr>
          <a:xfrm>
            <a:off x="4853457" y="3173252"/>
            <a:ext cx="2508250" cy="2508250"/>
          </a:xfrm>
          <a:custGeom>
            <a:avLst/>
            <a:gdLst/>
            <a:ahLst/>
            <a:cxnLst/>
            <a:rect l="l" t="t" r="r" b="b"/>
            <a:pathLst>
              <a:path w="2508250" h="2508250">
                <a:moveTo>
                  <a:pt x="1261173" y="0"/>
                </a:moveTo>
                <a:lnTo>
                  <a:pt x="0" y="1261173"/>
                </a:lnTo>
                <a:lnTo>
                  <a:pt x="1246517" y="2507691"/>
                </a:lnTo>
                <a:lnTo>
                  <a:pt x="2507691" y="1246530"/>
                </a:lnTo>
                <a:lnTo>
                  <a:pt x="1261173" y="0"/>
                </a:lnTo>
                <a:close/>
              </a:path>
            </a:pathLst>
          </a:custGeom>
          <a:solidFill>
            <a:srgbClr val="FFFFFF"/>
          </a:solidFill>
        </p:spPr>
        <p:txBody>
          <a:bodyPr wrap="square" lIns="0" tIns="0" rIns="0" bIns="0" rtlCol="0"/>
          <a:lstStyle/>
          <a:p>
            <a:endParaRPr/>
          </a:p>
        </p:txBody>
      </p:sp>
      <p:pic>
        <p:nvPicPr>
          <p:cNvPr id="14" name="object 14"/>
          <p:cNvPicPr/>
          <p:nvPr/>
        </p:nvPicPr>
        <p:blipFill>
          <a:blip r:embed="rId6" cstate="print"/>
          <a:stretch>
            <a:fillRect/>
          </a:stretch>
        </p:blipFill>
        <p:spPr>
          <a:xfrm>
            <a:off x="1456232" y="2886532"/>
            <a:ext cx="3081134" cy="3081134"/>
          </a:xfrm>
          <a:prstGeom prst="rect">
            <a:avLst/>
          </a:prstGeom>
        </p:spPr>
      </p:pic>
      <p:sp>
        <p:nvSpPr>
          <p:cNvPr id="15" name="object 15"/>
          <p:cNvSpPr/>
          <p:nvPr/>
        </p:nvSpPr>
        <p:spPr>
          <a:xfrm>
            <a:off x="1742953" y="3173252"/>
            <a:ext cx="2508250" cy="2508250"/>
          </a:xfrm>
          <a:custGeom>
            <a:avLst/>
            <a:gdLst/>
            <a:ahLst/>
            <a:cxnLst/>
            <a:rect l="l" t="t" r="r" b="b"/>
            <a:pathLst>
              <a:path w="2508250" h="2508250">
                <a:moveTo>
                  <a:pt x="1261173" y="0"/>
                </a:moveTo>
                <a:lnTo>
                  <a:pt x="0" y="1261173"/>
                </a:lnTo>
                <a:lnTo>
                  <a:pt x="1246517" y="2507691"/>
                </a:lnTo>
                <a:lnTo>
                  <a:pt x="2507691" y="1246530"/>
                </a:lnTo>
                <a:lnTo>
                  <a:pt x="1261173" y="0"/>
                </a:lnTo>
                <a:close/>
              </a:path>
            </a:pathLst>
          </a:custGeom>
          <a:solidFill>
            <a:srgbClr val="FFFFFF"/>
          </a:solidFill>
        </p:spPr>
        <p:txBody>
          <a:bodyPr wrap="square" lIns="0" tIns="0" rIns="0" bIns="0" rtlCol="0"/>
          <a:lstStyle/>
          <a:p>
            <a:endParaRPr/>
          </a:p>
        </p:txBody>
      </p:sp>
      <p:pic>
        <p:nvPicPr>
          <p:cNvPr id="16" name="object 16"/>
          <p:cNvPicPr/>
          <p:nvPr/>
        </p:nvPicPr>
        <p:blipFill>
          <a:blip r:embed="rId7" cstate="print"/>
          <a:stretch>
            <a:fillRect/>
          </a:stretch>
        </p:blipFill>
        <p:spPr>
          <a:xfrm>
            <a:off x="6149745" y="1136726"/>
            <a:ext cx="3081134" cy="3081134"/>
          </a:xfrm>
          <a:prstGeom prst="rect">
            <a:avLst/>
          </a:prstGeom>
        </p:spPr>
      </p:pic>
      <p:sp>
        <p:nvSpPr>
          <p:cNvPr id="17" name="object 17"/>
          <p:cNvSpPr/>
          <p:nvPr/>
        </p:nvSpPr>
        <p:spPr>
          <a:xfrm>
            <a:off x="6386262" y="1441631"/>
            <a:ext cx="2508250" cy="2508250"/>
          </a:xfrm>
          <a:custGeom>
            <a:avLst/>
            <a:gdLst/>
            <a:ahLst/>
            <a:cxnLst/>
            <a:rect l="l" t="t" r="r" b="b"/>
            <a:pathLst>
              <a:path w="2508250" h="2508250">
                <a:moveTo>
                  <a:pt x="1261173" y="0"/>
                </a:moveTo>
                <a:lnTo>
                  <a:pt x="0" y="1261173"/>
                </a:lnTo>
                <a:lnTo>
                  <a:pt x="1246517" y="2507691"/>
                </a:lnTo>
                <a:lnTo>
                  <a:pt x="2507691" y="1246530"/>
                </a:lnTo>
                <a:lnTo>
                  <a:pt x="1261173" y="0"/>
                </a:lnTo>
                <a:close/>
              </a:path>
            </a:pathLst>
          </a:custGeom>
          <a:solidFill>
            <a:srgbClr val="FFFFFF"/>
          </a:solidFill>
        </p:spPr>
        <p:txBody>
          <a:bodyPr wrap="square" lIns="0" tIns="0" rIns="0" bIns="0" rtlCol="0"/>
          <a:lstStyle/>
          <a:p>
            <a:endParaRPr/>
          </a:p>
        </p:txBody>
      </p:sp>
      <p:pic>
        <p:nvPicPr>
          <p:cNvPr id="18" name="object 18"/>
          <p:cNvPicPr/>
          <p:nvPr/>
        </p:nvPicPr>
        <p:blipFill>
          <a:blip r:embed="rId7" cstate="print"/>
          <a:stretch>
            <a:fillRect/>
          </a:stretch>
        </p:blipFill>
        <p:spPr>
          <a:xfrm>
            <a:off x="3014687" y="1154912"/>
            <a:ext cx="3081134" cy="3081134"/>
          </a:xfrm>
          <a:prstGeom prst="rect">
            <a:avLst/>
          </a:prstGeom>
        </p:spPr>
      </p:pic>
      <p:sp>
        <p:nvSpPr>
          <p:cNvPr id="19" name="object 19"/>
          <p:cNvSpPr/>
          <p:nvPr/>
        </p:nvSpPr>
        <p:spPr>
          <a:xfrm>
            <a:off x="3301412" y="1441631"/>
            <a:ext cx="2508250" cy="2508250"/>
          </a:xfrm>
          <a:custGeom>
            <a:avLst/>
            <a:gdLst/>
            <a:ahLst/>
            <a:cxnLst/>
            <a:rect l="l" t="t" r="r" b="b"/>
            <a:pathLst>
              <a:path w="2508250" h="2508250">
                <a:moveTo>
                  <a:pt x="1261173" y="0"/>
                </a:moveTo>
                <a:lnTo>
                  <a:pt x="0" y="1261173"/>
                </a:lnTo>
                <a:lnTo>
                  <a:pt x="1246517" y="2507691"/>
                </a:lnTo>
                <a:lnTo>
                  <a:pt x="2507691" y="1246530"/>
                </a:lnTo>
                <a:lnTo>
                  <a:pt x="1261173" y="0"/>
                </a:lnTo>
                <a:close/>
              </a:path>
            </a:pathLst>
          </a:custGeom>
          <a:solidFill>
            <a:srgbClr val="FFFFFF"/>
          </a:solidFill>
        </p:spPr>
        <p:txBody>
          <a:bodyPr wrap="square" lIns="0" tIns="0" rIns="0" bIns="0" rtlCol="0"/>
          <a:lstStyle/>
          <a:p>
            <a:endParaRPr/>
          </a:p>
        </p:txBody>
      </p:sp>
      <p:sp>
        <p:nvSpPr>
          <p:cNvPr id="20" name="object 20"/>
          <p:cNvSpPr txBox="1"/>
          <p:nvPr/>
        </p:nvSpPr>
        <p:spPr>
          <a:xfrm>
            <a:off x="3798773" y="2296869"/>
            <a:ext cx="1370965" cy="689932"/>
          </a:xfrm>
          <a:prstGeom prst="rect">
            <a:avLst/>
          </a:prstGeom>
        </p:spPr>
        <p:txBody>
          <a:bodyPr vert="horz" wrap="square" lIns="0" tIns="12700" rIns="0" bIns="0" rtlCol="0">
            <a:spAutoFit/>
          </a:bodyPr>
          <a:lstStyle/>
          <a:p>
            <a:pPr marL="12700" algn="ctr">
              <a:lnSpc>
                <a:spcPct val="100000"/>
              </a:lnSpc>
              <a:spcBef>
                <a:spcPts val="100"/>
              </a:spcBef>
            </a:pPr>
            <a:r>
              <a:rPr lang="en-US" sz="2200" b="1" dirty="0">
                <a:latin typeface="Archivo Thin"/>
                <a:cs typeface="Archivo Thin"/>
              </a:rPr>
              <a:t>Ongoing Education</a:t>
            </a:r>
            <a:endParaRPr sz="2200" b="1" dirty="0">
              <a:latin typeface="Archivo Thin"/>
              <a:cs typeface="Archivo Thin"/>
            </a:endParaRPr>
          </a:p>
        </p:txBody>
      </p:sp>
      <p:sp>
        <p:nvSpPr>
          <p:cNvPr id="21" name="object 21"/>
          <p:cNvSpPr txBox="1"/>
          <p:nvPr/>
        </p:nvSpPr>
        <p:spPr>
          <a:xfrm>
            <a:off x="6688353" y="2468054"/>
            <a:ext cx="1903730" cy="689932"/>
          </a:xfrm>
          <a:prstGeom prst="rect">
            <a:avLst/>
          </a:prstGeom>
        </p:spPr>
        <p:txBody>
          <a:bodyPr vert="horz" wrap="square" lIns="0" tIns="12700" rIns="0" bIns="0" rtlCol="0">
            <a:spAutoFit/>
          </a:bodyPr>
          <a:lstStyle/>
          <a:p>
            <a:pPr marL="12700" algn="ctr">
              <a:lnSpc>
                <a:spcPct val="100000"/>
              </a:lnSpc>
              <a:spcBef>
                <a:spcPts val="100"/>
              </a:spcBef>
            </a:pPr>
            <a:r>
              <a:rPr lang="en-US" sz="2200" b="1" spc="-10" dirty="0">
                <a:latin typeface="Archivo Thin"/>
                <a:cs typeface="Archivo Thin"/>
              </a:rPr>
              <a:t>Coaching and Mentoring</a:t>
            </a:r>
            <a:endParaRPr sz="2200" b="1" dirty="0">
              <a:latin typeface="Archivo Thin"/>
              <a:cs typeface="Archivo Thin"/>
            </a:endParaRPr>
          </a:p>
        </p:txBody>
      </p:sp>
      <p:sp>
        <p:nvSpPr>
          <p:cNvPr id="22" name="object 22"/>
          <p:cNvSpPr txBox="1"/>
          <p:nvPr/>
        </p:nvSpPr>
        <p:spPr>
          <a:xfrm>
            <a:off x="2031683" y="4174479"/>
            <a:ext cx="1677035" cy="689932"/>
          </a:xfrm>
          <a:prstGeom prst="rect">
            <a:avLst/>
          </a:prstGeom>
        </p:spPr>
        <p:txBody>
          <a:bodyPr vert="horz" wrap="square" lIns="0" tIns="12700" rIns="0" bIns="0" rtlCol="0">
            <a:spAutoFit/>
          </a:bodyPr>
          <a:lstStyle/>
          <a:p>
            <a:pPr marL="12700" algn="ctr">
              <a:lnSpc>
                <a:spcPct val="100000"/>
              </a:lnSpc>
              <a:spcBef>
                <a:spcPts val="100"/>
              </a:spcBef>
            </a:pPr>
            <a:r>
              <a:rPr lang="en-US" sz="2200" b="1" spc="-10" dirty="0">
                <a:latin typeface="Archivo Thin"/>
                <a:cs typeface="Archivo Thin"/>
              </a:rPr>
              <a:t>Collaborative Learning</a:t>
            </a:r>
            <a:endParaRPr sz="2200" b="1" dirty="0">
              <a:latin typeface="Archivo Thin"/>
              <a:cs typeface="Archivo Thin"/>
            </a:endParaRPr>
          </a:p>
        </p:txBody>
      </p:sp>
      <p:sp>
        <p:nvSpPr>
          <p:cNvPr id="23" name="object 23"/>
          <p:cNvSpPr txBox="1"/>
          <p:nvPr/>
        </p:nvSpPr>
        <p:spPr>
          <a:xfrm>
            <a:off x="5239497" y="4051355"/>
            <a:ext cx="1712647" cy="751488"/>
          </a:xfrm>
          <a:prstGeom prst="rect">
            <a:avLst/>
          </a:prstGeom>
        </p:spPr>
        <p:txBody>
          <a:bodyPr vert="horz" wrap="square" lIns="0" tIns="12700" rIns="0" bIns="0" rtlCol="0">
            <a:spAutoFit/>
          </a:bodyPr>
          <a:lstStyle/>
          <a:p>
            <a:pPr marL="12700" algn="ctr">
              <a:lnSpc>
                <a:spcPct val="100000"/>
              </a:lnSpc>
              <a:spcBef>
                <a:spcPts val="100"/>
              </a:spcBef>
            </a:pPr>
            <a:r>
              <a:rPr lang="en-US" sz="2400" b="1" spc="-10" dirty="0">
                <a:latin typeface="Archivo Thin"/>
                <a:cs typeface="Archivo Thin"/>
              </a:rPr>
              <a:t>Specialized Certifications</a:t>
            </a:r>
            <a:endParaRPr sz="2400" b="1" dirty="0">
              <a:latin typeface="Archivo Thin"/>
              <a:cs typeface="Archivo Thin"/>
            </a:endParaRPr>
          </a:p>
        </p:txBody>
      </p:sp>
      <p:sp>
        <p:nvSpPr>
          <p:cNvPr id="24" name="object 24"/>
          <p:cNvSpPr txBox="1"/>
          <p:nvPr/>
        </p:nvSpPr>
        <p:spPr>
          <a:xfrm>
            <a:off x="8477606" y="3872840"/>
            <a:ext cx="1733193" cy="1028487"/>
          </a:xfrm>
          <a:prstGeom prst="rect">
            <a:avLst/>
          </a:prstGeom>
        </p:spPr>
        <p:txBody>
          <a:bodyPr vert="horz" wrap="square" lIns="0" tIns="12700" rIns="0" bIns="0" rtlCol="0">
            <a:spAutoFit/>
          </a:bodyPr>
          <a:lstStyle/>
          <a:p>
            <a:pPr marL="12700" algn="ctr">
              <a:lnSpc>
                <a:spcPct val="100000"/>
              </a:lnSpc>
              <a:spcBef>
                <a:spcPts val="100"/>
              </a:spcBef>
            </a:pPr>
            <a:r>
              <a:rPr lang="en-US" sz="2200" b="1" spc="-10" dirty="0">
                <a:latin typeface="Archivo Thin"/>
                <a:cs typeface="Archivo Thin"/>
              </a:rPr>
              <a:t>Table-Top and Hands-On Exercises</a:t>
            </a:r>
            <a:endParaRPr sz="2200" b="1" dirty="0">
              <a:latin typeface="Archivo Thin"/>
              <a:cs typeface="Archivo Thin"/>
            </a:endParaRPr>
          </a:p>
        </p:txBody>
      </p:sp>
      <p:sp>
        <p:nvSpPr>
          <p:cNvPr id="26" name="object 26"/>
          <p:cNvSpPr/>
          <p:nvPr/>
        </p:nvSpPr>
        <p:spPr>
          <a:xfrm>
            <a:off x="4431045" y="1571113"/>
            <a:ext cx="255904" cy="255904"/>
          </a:xfrm>
          <a:custGeom>
            <a:avLst/>
            <a:gdLst/>
            <a:ahLst/>
            <a:cxnLst/>
            <a:rect l="l" t="t" r="r" b="b"/>
            <a:pathLst>
              <a:path w="255904" h="255905">
                <a:moveTo>
                  <a:pt x="127736" y="0"/>
                </a:moveTo>
                <a:lnTo>
                  <a:pt x="0" y="127749"/>
                </a:lnTo>
                <a:lnTo>
                  <a:pt x="127736" y="255485"/>
                </a:lnTo>
                <a:lnTo>
                  <a:pt x="255473" y="127749"/>
                </a:lnTo>
                <a:lnTo>
                  <a:pt x="127736" y="0"/>
                </a:lnTo>
                <a:close/>
              </a:path>
            </a:pathLst>
          </a:custGeom>
          <a:solidFill>
            <a:srgbClr val="FFFFFF"/>
          </a:solidFill>
        </p:spPr>
        <p:txBody>
          <a:bodyPr wrap="square" lIns="0" tIns="0" rIns="0" bIns="0" rtlCol="0"/>
          <a:lstStyle/>
          <a:p>
            <a:endParaRPr/>
          </a:p>
        </p:txBody>
      </p:sp>
      <p:pic>
        <p:nvPicPr>
          <p:cNvPr id="27" name="object 27"/>
          <p:cNvPicPr/>
          <p:nvPr/>
        </p:nvPicPr>
        <p:blipFill>
          <a:blip r:embed="rId8" cstate="print"/>
          <a:stretch>
            <a:fillRect/>
          </a:stretch>
        </p:blipFill>
        <p:spPr>
          <a:xfrm>
            <a:off x="4442608" y="1582704"/>
            <a:ext cx="232351" cy="232299"/>
          </a:xfrm>
          <a:prstGeom prst="rect">
            <a:avLst/>
          </a:prstGeom>
        </p:spPr>
      </p:pic>
      <p:sp>
        <p:nvSpPr>
          <p:cNvPr id="28" name="object 28"/>
          <p:cNvSpPr/>
          <p:nvPr/>
        </p:nvSpPr>
        <p:spPr>
          <a:xfrm>
            <a:off x="2870201" y="3306128"/>
            <a:ext cx="255904" cy="255904"/>
          </a:xfrm>
          <a:custGeom>
            <a:avLst/>
            <a:gdLst/>
            <a:ahLst/>
            <a:cxnLst/>
            <a:rect l="l" t="t" r="r" b="b"/>
            <a:pathLst>
              <a:path w="255905" h="255904">
                <a:moveTo>
                  <a:pt x="127736" y="0"/>
                </a:moveTo>
                <a:lnTo>
                  <a:pt x="0" y="127749"/>
                </a:lnTo>
                <a:lnTo>
                  <a:pt x="127736" y="255485"/>
                </a:lnTo>
                <a:lnTo>
                  <a:pt x="255473" y="127749"/>
                </a:lnTo>
                <a:lnTo>
                  <a:pt x="127736" y="0"/>
                </a:lnTo>
                <a:close/>
              </a:path>
            </a:pathLst>
          </a:custGeom>
          <a:solidFill>
            <a:srgbClr val="FFFFFF"/>
          </a:solidFill>
        </p:spPr>
        <p:txBody>
          <a:bodyPr wrap="square" lIns="0" tIns="0" rIns="0" bIns="0" rtlCol="0"/>
          <a:lstStyle/>
          <a:p>
            <a:endParaRPr/>
          </a:p>
        </p:txBody>
      </p:sp>
      <p:pic>
        <p:nvPicPr>
          <p:cNvPr id="29" name="object 29"/>
          <p:cNvPicPr/>
          <p:nvPr/>
        </p:nvPicPr>
        <p:blipFill>
          <a:blip r:embed="rId9" cstate="print"/>
          <a:stretch>
            <a:fillRect/>
          </a:stretch>
        </p:blipFill>
        <p:spPr>
          <a:xfrm>
            <a:off x="2881764" y="3317720"/>
            <a:ext cx="232351" cy="232299"/>
          </a:xfrm>
          <a:prstGeom prst="rect">
            <a:avLst/>
          </a:prstGeom>
        </p:spPr>
      </p:pic>
      <p:sp>
        <p:nvSpPr>
          <p:cNvPr id="30" name="object 30"/>
          <p:cNvSpPr/>
          <p:nvPr/>
        </p:nvSpPr>
        <p:spPr>
          <a:xfrm>
            <a:off x="5985191" y="3306128"/>
            <a:ext cx="255904" cy="255904"/>
          </a:xfrm>
          <a:custGeom>
            <a:avLst/>
            <a:gdLst/>
            <a:ahLst/>
            <a:cxnLst/>
            <a:rect l="l" t="t" r="r" b="b"/>
            <a:pathLst>
              <a:path w="255904" h="255904">
                <a:moveTo>
                  <a:pt x="127736" y="0"/>
                </a:moveTo>
                <a:lnTo>
                  <a:pt x="0" y="127749"/>
                </a:lnTo>
                <a:lnTo>
                  <a:pt x="127736" y="255485"/>
                </a:lnTo>
                <a:lnTo>
                  <a:pt x="255473" y="127749"/>
                </a:lnTo>
                <a:lnTo>
                  <a:pt x="127736" y="0"/>
                </a:lnTo>
                <a:close/>
              </a:path>
            </a:pathLst>
          </a:custGeom>
          <a:solidFill>
            <a:srgbClr val="FFFFFF"/>
          </a:solidFill>
        </p:spPr>
        <p:txBody>
          <a:bodyPr wrap="square" lIns="0" tIns="0" rIns="0" bIns="0" rtlCol="0"/>
          <a:lstStyle/>
          <a:p>
            <a:endParaRPr/>
          </a:p>
        </p:txBody>
      </p:sp>
      <p:pic>
        <p:nvPicPr>
          <p:cNvPr id="31" name="object 31"/>
          <p:cNvPicPr/>
          <p:nvPr/>
        </p:nvPicPr>
        <p:blipFill>
          <a:blip r:embed="rId10" cstate="print"/>
          <a:stretch>
            <a:fillRect/>
          </a:stretch>
        </p:blipFill>
        <p:spPr>
          <a:xfrm>
            <a:off x="5996753" y="3317720"/>
            <a:ext cx="232351" cy="232299"/>
          </a:xfrm>
          <a:prstGeom prst="rect">
            <a:avLst/>
          </a:prstGeom>
        </p:spPr>
      </p:pic>
      <p:sp>
        <p:nvSpPr>
          <p:cNvPr id="32" name="object 32"/>
          <p:cNvSpPr/>
          <p:nvPr/>
        </p:nvSpPr>
        <p:spPr>
          <a:xfrm>
            <a:off x="9078069" y="3306128"/>
            <a:ext cx="255904" cy="255904"/>
          </a:xfrm>
          <a:custGeom>
            <a:avLst/>
            <a:gdLst/>
            <a:ahLst/>
            <a:cxnLst/>
            <a:rect l="l" t="t" r="r" b="b"/>
            <a:pathLst>
              <a:path w="255904" h="255904">
                <a:moveTo>
                  <a:pt x="127749" y="0"/>
                </a:moveTo>
                <a:lnTo>
                  <a:pt x="0" y="127749"/>
                </a:lnTo>
                <a:lnTo>
                  <a:pt x="127749" y="255485"/>
                </a:lnTo>
                <a:lnTo>
                  <a:pt x="255485" y="127749"/>
                </a:lnTo>
                <a:lnTo>
                  <a:pt x="127749" y="0"/>
                </a:lnTo>
                <a:close/>
              </a:path>
            </a:pathLst>
          </a:custGeom>
          <a:solidFill>
            <a:srgbClr val="FFFFFF"/>
          </a:solidFill>
        </p:spPr>
        <p:txBody>
          <a:bodyPr wrap="square" lIns="0" tIns="0" rIns="0" bIns="0" rtlCol="0"/>
          <a:lstStyle/>
          <a:p>
            <a:endParaRPr/>
          </a:p>
        </p:txBody>
      </p:sp>
      <p:pic>
        <p:nvPicPr>
          <p:cNvPr id="33" name="object 33"/>
          <p:cNvPicPr/>
          <p:nvPr/>
        </p:nvPicPr>
        <p:blipFill>
          <a:blip r:embed="rId11" cstate="print"/>
          <a:stretch>
            <a:fillRect/>
          </a:stretch>
        </p:blipFill>
        <p:spPr>
          <a:xfrm>
            <a:off x="9089644" y="3317720"/>
            <a:ext cx="232351" cy="232299"/>
          </a:xfrm>
          <a:prstGeom prst="rect">
            <a:avLst/>
          </a:prstGeom>
        </p:spPr>
      </p:pic>
      <p:sp>
        <p:nvSpPr>
          <p:cNvPr id="34" name="object 34"/>
          <p:cNvSpPr/>
          <p:nvPr/>
        </p:nvSpPr>
        <p:spPr>
          <a:xfrm>
            <a:off x="2870201" y="5283888"/>
            <a:ext cx="255904" cy="255904"/>
          </a:xfrm>
          <a:custGeom>
            <a:avLst/>
            <a:gdLst/>
            <a:ahLst/>
            <a:cxnLst/>
            <a:rect l="l" t="t" r="r" b="b"/>
            <a:pathLst>
              <a:path w="255905" h="255904">
                <a:moveTo>
                  <a:pt x="127736" y="0"/>
                </a:moveTo>
                <a:lnTo>
                  <a:pt x="0" y="127749"/>
                </a:lnTo>
                <a:lnTo>
                  <a:pt x="127736" y="255485"/>
                </a:lnTo>
                <a:lnTo>
                  <a:pt x="255473" y="127749"/>
                </a:lnTo>
                <a:lnTo>
                  <a:pt x="127736" y="0"/>
                </a:lnTo>
                <a:close/>
              </a:path>
            </a:pathLst>
          </a:custGeom>
          <a:solidFill>
            <a:srgbClr val="FFFFFF"/>
          </a:solidFill>
        </p:spPr>
        <p:txBody>
          <a:bodyPr wrap="square" lIns="0" tIns="0" rIns="0" bIns="0" rtlCol="0"/>
          <a:lstStyle/>
          <a:p>
            <a:endParaRPr/>
          </a:p>
        </p:txBody>
      </p:sp>
      <p:pic>
        <p:nvPicPr>
          <p:cNvPr id="35" name="object 35"/>
          <p:cNvPicPr/>
          <p:nvPr/>
        </p:nvPicPr>
        <p:blipFill>
          <a:blip r:embed="rId12" cstate="print"/>
          <a:stretch>
            <a:fillRect/>
          </a:stretch>
        </p:blipFill>
        <p:spPr>
          <a:xfrm>
            <a:off x="2881764" y="5295480"/>
            <a:ext cx="232351" cy="232298"/>
          </a:xfrm>
          <a:prstGeom prst="rect">
            <a:avLst/>
          </a:prstGeom>
        </p:spPr>
      </p:pic>
      <p:sp>
        <p:nvSpPr>
          <p:cNvPr id="36" name="object 36"/>
          <p:cNvSpPr/>
          <p:nvPr/>
        </p:nvSpPr>
        <p:spPr>
          <a:xfrm>
            <a:off x="5985191" y="5283888"/>
            <a:ext cx="255904" cy="255904"/>
          </a:xfrm>
          <a:custGeom>
            <a:avLst/>
            <a:gdLst/>
            <a:ahLst/>
            <a:cxnLst/>
            <a:rect l="l" t="t" r="r" b="b"/>
            <a:pathLst>
              <a:path w="255904" h="255904">
                <a:moveTo>
                  <a:pt x="127736" y="0"/>
                </a:moveTo>
                <a:lnTo>
                  <a:pt x="0" y="127749"/>
                </a:lnTo>
                <a:lnTo>
                  <a:pt x="127736" y="255485"/>
                </a:lnTo>
                <a:lnTo>
                  <a:pt x="255473" y="127749"/>
                </a:lnTo>
                <a:lnTo>
                  <a:pt x="127736" y="0"/>
                </a:lnTo>
                <a:close/>
              </a:path>
            </a:pathLst>
          </a:custGeom>
          <a:solidFill>
            <a:srgbClr val="FFFFFF"/>
          </a:solidFill>
        </p:spPr>
        <p:txBody>
          <a:bodyPr wrap="square" lIns="0" tIns="0" rIns="0" bIns="0" rtlCol="0"/>
          <a:lstStyle/>
          <a:p>
            <a:endParaRPr/>
          </a:p>
        </p:txBody>
      </p:sp>
      <p:pic>
        <p:nvPicPr>
          <p:cNvPr id="37" name="object 37"/>
          <p:cNvPicPr/>
          <p:nvPr/>
        </p:nvPicPr>
        <p:blipFill>
          <a:blip r:embed="rId13" cstate="print"/>
          <a:stretch>
            <a:fillRect/>
          </a:stretch>
        </p:blipFill>
        <p:spPr>
          <a:xfrm>
            <a:off x="5996753" y="5295480"/>
            <a:ext cx="232351" cy="232298"/>
          </a:xfrm>
          <a:prstGeom prst="rect">
            <a:avLst/>
          </a:prstGeom>
        </p:spPr>
      </p:pic>
      <p:sp>
        <p:nvSpPr>
          <p:cNvPr id="38" name="object 38"/>
          <p:cNvSpPr/>
          <p:nvPr/>
        </p:nvSpPr>
        <p:spPr>
          <a:xfrm>
            <a:off x="9078069" y="5283888"/>
            <a:ext cx="255904" cy="255904"/>
          </a:xfrm>
          <a:custGeom>
            <a:avLst/>
            <a:gdLst/>
            <a:ahLst/>
            <a:cxnLst/>
            <a:rect l="l" t="t" r="r" b="b"/>
            <a:pathLst>
              <a:path w="255904" h="255904">
                <a:moveTo>
                  <a:pt x="127749" y="0"/>
                </a:moveTo>
                <a:lnTo>
                  <a:pt x="0" y="127749"/>
                </a:lnTo>
                <a:lnTo>
                  <a:pt x="127749" y="255485"/>
                </a:lnTo>
                <a:lnTo>
                  <a:pt x="255485" y="127749"/>
                </a:lnTo>
                <a:lnTo>
                  <a:pt x="127749" y="0"/>
                </a:lnTo>
                <a:close/>
              </a:path>
            </a:pathLst>
          </a:custGeom>
          <a:solidFill>
            <a:srgbClr val="FFFFFF"/>
          </a:solidFill>
        </p:spPr>
        <p:txBody>
          <a:bodyPr wrap="square" lIns="0" tIns="0" rIns="0" bIns="0" rtlCol="0"/>
          <a:lstStyle/>
          <a:p>
            <a:endParaRPr/>
          </a:p>
        </p:txBody>
      </p:sp>
      <p:pic>
        <p:nvPicPr>
          <p:cNvPr id="39" name="object 39"/>
          <p:cNvPicPr/>
          <p:nvPr/>
        </p:nvPicPr>
        <p:blipFill>
          <a:blip r:embed="rId14" cstate="print"/>
          <a:stretch>
            <a:fillRect/>
          </a:stretch>
        </p:blipFill>
        <p:spPr>
          <a:xfrm>
            <a:off x="9089644" y="5295480"/>
            <a:ext cx="232351" cy="232298"/>
          </a:xfrm>
          <a:prstGeom prst="rect">
            <a:avLst/>
          </a:prstGeom>
        </p:spPr>
      </p:pic>
      <p:sp>
        <p:nvSpPr>
          <p:cNvPr id="40" name="object 40"/>
          <p:cNvSpPr/>
          <p:nvPr/>
        </p:nvSpPr>
        <p:spPr>
          <a:xfrm>
            <a:off x="7506912" y="1571113"/>
            <a:ext cx="255904" cy="255904"/>
          </a:xfrm>
          <a:custGeom>
            <a:avLst/>
            <a:gdLst/>
            <a:ahLst/>
            <a:cxnLst/>
            <a:rect l="l" t="t" r="r" b="b"/>
            <a:pathLst>
              <a:path w="255904" h="255905">
                <a:moveTo>
                  <a:pt x="127736" y="0"/>
                </a:moveTo>
                <a:lnTo>
                  <a:pt x="0" y="127749"/>
                </a:lnTo>
                <a:lnTo>
                  <a:pt x="127736" y="255485"/>
                </a:lnTo>
                <a:lnTo>
                  <a:pt x="255473" y="127749"/>
                </a:lnTo>
                <a:lnTo>
                  <a:pt x="127736" y="0"/>
                </a:lnTo>
                <a:close/>
              </a:path>
            </a:pathLst>
          </a:custGeom>
          <a:solidFill>
            <a:srgbClr val="FFFFFF"/>
          </a:solidFill>
        </p:spPr>
        <p:txBody>
          <a:bodyPr wrap="square" lIns="0" tIns="0" rIns="0" bIns="0" rtlCol="0"/>
          <a:lstStyle/>
          <a:p>
            <a:endParaRPr/>
          </a:p>
        </p:txBody>
      </p:sp>
      <p:pic>
        <p:nvPicPr>
          <p:cNvPr id="41" name="object 41"/>
          <p:cNvPicPr/>
          <p:nvPr/>
        </p:nvPicPr>
        <p:blipFill>
          <a:blip r:embed="rId15" cstate="print"/>
          <a:stretch>
            <a:fillRect/>
          </a:stretch>
        </p:blipFill>
        <p:spPr>
          <a:xfrm>
            <a:off x="7518476" y="1582704"/>
            <a:ext cx="232350" cy="232299"/>
          </a:xfrm>
          <a:prstGeom prst="rect">
            <a:avLst/>
          </a:prstGeom>
        </p:spPr>
      </p:pic>
      <p:sp>
        <p:nvSpPr>
          <p:cNvPr id="42" name="object 42"/>
          <p:cNvSpPr/>
          <p:nvPr/>
        </p:nvSpPr>
        <p:spPr>
          <a:xfrm>
            <a:off x="4431045" y="3586113"/>
            <a:ext cx="255904" cy="255904"/>
          </a:xfrm>
          <a:custGeom>
            <a:avLst/>
            <a:gdLst/>
            <a:ahLst/>
            <a:cxnLst/>
            <a:rect l="l" t="t" r="r" b="b"/>
            <a:pathLst>
              <a:path w="255904" h="255904">
                <a:moveTo>
                  <a:pt x="127736" y="0"/>
                </a:moveTo>
                <a:lnTo>
                  <a:pt x="0" y="127749"/>
                </a:lnTo>
                <a:lnTo>
                  <a:pt x="127736" y="255485"/>
                </a:lnTo>
                <a:lnTo>
                  <a:pt x="255473" y="127749"/>
                </a:lnTo>
                <a:lnTo>
                  <a:pt x="127736" y="0"/>
                </a:lnTo>
                <a:close/>
              </a:path>
            </a:pathLst>
          </a:custGeom>
          <a:solidFill>
            <a:srgbClr val="FFFFFF"/>
          </a:solidFill>
        </p:spPr>
        <p:txBody>
          <a:bodyPr wrap="square" lIns="0" tIns="0" rIns="0" bIns="0" rtlCol="0"/>
          <a:lstStyle/>
          <a:p>
            <a:endParaRPr/>
          </a:p>
        </p:txBody>
      </p:sp>
      <p:pic>
        <p:nvPicPr>
          <p:cNvPr id="43" name="object 43"/>
          <p:cNvPicPr/>
          <p:nvPr/>
        </p:nvPicPr>
        <p:blipFill>
          <a:blip r:embed="rId16" cstate="print"/>
          <a:stretch>
            <a:fillRect/>
          </a:stretch>
        </p:blipFill>
        <p:spPr>
          <a:xfrm>
            <a:off x="4442608" y="3597704"/>
            <a:ext cx="232351" cy="232298"/>
          </a:xfrm>
          <a:prstGeom prst="rect">
            <a:avLst/>
          </a:prstGeom>
        </p:spPr>
      </p:pic>
      <p:sp>
        <p:nvSpPr>
          <p:cNvPr id="44" name="object 44"/>
          <p:cNvSpPr/>
          <p:nvPr/>
        </p:nvSpPr>
        <p:spPr>
          <a:xfrm>
            <a:off x="7506912" y="3586113"/>
            <a:ext cx="255904" cy="255904"/>
          </a:xfrm>
          <a:custGeom>
            <a:avLst/>
            <a:gdLst/>
            <a:ahLst/>
            <a:cxnLst/>
            <a:rect l="l" t="t" r="r" b="b"/>
            <a:pathLst>
              <a:path w="255904" h="255904">
                <a:moveTo>
                  <a:pt x="127736" y="0"/>
                </a:moveTo>
                <a:lnTo>
                  <a:pt x="0" y="127749"/>
                </a:lnTo>
                <a:lnTo>
                  <a:pt x="127736" y="255485"/>
                </a:lnTo>
                <a:lnTo>
                  <a:pt x="255473" y="127749"/>
                </a:lnTo>
                <a:lnTo>
                  <a:pt x="127736" y="0"/>
                </a:lnTo>
                <a:close/>
              </a:path>
            </a:pathLst>
          </a:custGeom>
          <a:solidFill>
            <a:srgbClr val="FFFFFF"/>
          </a:solidFill>
        </p:spPr>
        <p:txBody>
          <a:bodyPr wrap="square" lIns="0" tIns="0" rIns="0" bIns="0" rtlCol="0"/>
          <a:lstStyle/>
          <a:p>
            <a:endParaRPr/>
          </a:p>
        </p:txBody>
      </p:sp>
      <p:pic>
        <p:nvPicPr>
          <p:cNvPr id="45" name="object 45"/>
          <p:cNvPicPr/>
          <p:nvPr/>
        </p:nvPicPr>
        <p:blipFill>
          <a:blip r:embed="rId17" cstate="print"/>
          <a:stretch>
            <a:fillRect/>
          </a:stretch>
        </p:blipFill>
        <p:spPr>
          <a:xfrm>
            <a:off x="7518476" y="3597704"/>
            <a:ext cx="232350" cy="232298"/>
          </a:xfrm>
          <a:prstGeom prst="rect">
            <a:avLst/>
          </a:prstGeom>
        </p:spPr>
      </p:pic>
      <p:sp>
        <p:nvSpPr>
          <p:cNvPr id="49"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50"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51"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52"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18"/>
              </a:rPr>
              <a:t>www.npkcg.com</a:t>
            </a:r>
            <a:endParaRPr sz="2000">
              <a:latin typeface="Archivo Thin"/>
              <a:cs typeface="Archivo Thin"/>
            </a:endParaRPr>
          </a:p>
        </p:txBody>
      </p:sp>
      <p:sp>
        <p:nvSpPr>
          <p:cNvPr id="53"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54" name="object 11"/>
          <p:cNvGrpSpPr/>
          <p:nvPr/>
        </p:nvGrpSpPr>
        <p:grpSpPr>
          <a:xfrm>
            <a:off x="11273538" y="6458522"/>
            <a:ext cx="310515" cy="310515"/>
            <a:chOff x="11273538" y="6458522"/>
            <a:chExt cx="310515" cy="310515"/>
          </a:xfrm>
        </p:grpSpPr>
        <p:sp>
          <p:nvSpPr>
            <p:cNvPr id="55"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56"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57" name="TextBox 56"/>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32</a:t>
            </a:r>
          </a:p>
        </p:txBody>
      </p:sp>
      <p:grpSp>
        <p:nvGrpSpPr>
          <p:cNvPr id="58" name="object 8"/>
          <p:cNvGrpSpPr/>
          <p:nvPr/>
        </p:nvGrpSpPr>
        <p:grpSpPr>
          <a:xfrm>
            <a:off x="8527662" y="-1286"/>
            <a:ext cx="736600" cy="777875"/>
            <a:chOff x="8527662" y="-1286"/>
            <a:chExt cx="736600" cy="777875"/>
          </a:xfrm>
        </p:grpSpPr>
        <p:sp>
          <p:nvSpPr>
            <p:cNvPr id="59"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60"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748275" y="603398"/>
            <a:ext cx="10219259" cy="5860579"/>
          </a:xfrm>
          <a:prstGeom prst="rect">
            <a:avLst/>
          </a:prstGeom>
        </p:spPr>
        <p:txBody>
          <a:bodyPr vert="horz" wrap="square" lIns="0" tIns="12700" rIns="0" bIns="0" rtlCol="0">
            <a:spAutoFit/>
          </a:bodyPr>
          <a:lstStyle/>
          <a:p>
            <a:r>
              <a:rPr lang="en-US" sz="2000" b="1" dirty="0">
                <a:latin typeface="Archivo Thin" panose="020B0604020202020204" charset="0"/>
                <a:cs typeface="Archivo Thin" panose="020B0604020202020204" charset="0"/>
              </a:rPr>
              <a:t> </a:t>
            </a:r>
            <a:br>
              <a:rPr lang="en-US" sz="2000" b="1" dirty="0">
                <a:latin typeface="Archivo Thin" panose="020B0604020202020204" charset="0"/>
                <a:cs typeface="Archivo Thin" panose="020B0604020202020204" charset="0"/>
              </a:rPr>
            </a:br>
            <a:r>
              <a:rPr lang="en-US" sz="1800" b="1" dirty="0">
                <a:latin typeface="Archivo Thin" panose="020B0604020202020204" charset="0"/>
                <a:cs typeface="Archivo Thin" panose="020B0604020202020204" charset="0"/>
              </a:rPr>
              <a:t>Streamlined Reporting</a:t>
            </a:r>
            <a:br>
              <a:rPr lang="en-US" sz="1800" b="1" dirty="0">
                <a:latin typeface="Archivo Thin" panose="020B0604020202020204" charset="0"/>
                <a:cs typeface="Archivo Thin" panose="020B0604020202020204" charset="0"/>
              </a:rPr>
            </a:br>
            <a:r>
              <a:rPr lang="en-US" sz="1800" dirty="0">
                <a:latin typeface="Archivo Thin" panose="020B0604020202020204" charset="0"/>
                <a:cs typeface="Archivo Thin" panose="020B0604020202020204" charset="0"/>
              </a:rPr>
              <a:t>Implement a clear and straightforward process for tenants to report suspected substance abuse or related issues within their housing units. This could include a dedicated hotline, online submission form, or in-person reporting options.</a:t>
            </a:r>
            <a:br>
              <a:rPr lang="en-US" sz="1800" dirty="0">
                <a:latin typeface="Archivo Thin" panose="020B0604020202020204" charset="0"/>
                <a:cs typeface="Archivo Thin" panose="020B0604020202020204" charset="0"/>
              </a:rPr>
            </a:br>
            <a:br>
              <a:rPr lang="en-US" sz="1800" dirty="0">
                <a:latin typeface="Archivo Thin" panose="020B0604020202020204" charset="0"/>
                <a:cs typeface="Archivo Thin" panose="020B0604020202020204" charset="0"/>
              </a:rPr>
            </a:br>
            <a:r>
              <a:rPr lang="en-US" sz="1800" b="1" dirty="0">
                <a:latin typeface="Archivo Thin" panose="020B0604020202020204" charset="0"/>
                <a:cs typeface="Archivo Thin" panose="020B0604020202020204" charset="0"/>
              </a:rPr>
              <a:t>Confidentiality and Trust</a:t>
            </a:r>
            <a:br>
              <a:rPr lang="en-US" sz="1800" b="1" dirty="0">
                <a:latin typeface="Archivo Thin" panose="020B0604020202020204" charset="0"/>
                <a:cs typeface="Archivo Thin" panose="020B0604020202020204" charset="0"/>
              </a:rPr>
            </a:br>
            <a:r>
              <a:rPr lang="en-US" sz="1800" dirty="0">
                <a:latin typeface="Archivo Thin" panose="020B0604020202020204" charset="0"/>
                <a:cs typeface="Archivo Thin" panose="020B0604020202020204" charset="0"/>
              </a:rPr>
              <a:t>Ensure that all tenant reports are handled with the utmost confidentiality to protect individuals and foster a sense of trust. Establish protocols to safeguard sensitive information and prevent retaliation against those who come forward.</a:t>
            </a:r>
            <a:br>
              <a:rPr lang="en-US" sz="1800" dirty="0">
                <a:latin typeface="Archivo Thin" panose="020B0604020202020204" charset="0"/>
                <a:cs typeface="Archivo Thin" panose="020B0604020202020204" charset="0"/>
              </a:rPr>
            </a:br>
            <a:br>
              <a:rPr lang="en-US" sz="1800" dirty="0">
                <a:latin typeface="Archivo Thin" panose="020B0604020202020204" charset="0"/>
                <a:cs typeface="Archivo Thin" panose="020B0604020202020204" charset="0"/>
              </a:rPr>
            </a:br>
            <a:r>
              <a:rPr lang="en-US" sz="1800" b="1" dirty="0">
                <a:latin typeface="Archivo Thin" panose="020B0604020202020204" charset="0"/>
                <a:cs typeface="Archivo Thin" panose="020B0604020202020204" charset="0"/>
              </a:rPr>
              <a:t>Prompt Response</a:t>
            </a:r>
            <a:br>
              <a:rPr lang="en-US" sz="1800" b="1" dirty="0">
                <a:latin typeface="Archivo Thin" panose="020B0604020202020204" charset="0"/>
                <a:cs typeface="Archivo Thin" panose="020B0604020202020204" charset="0"/>
              </a:rPr>
            </a:br>
            <a:r>
              <a:rPr lang="en-US" sz="1800" dirty="0">
                <a:latin typeface="Archivo Thin" panose="020B0604020202020204" charset="0"/>
                <a:cs typeface="Archivo Thin" panose="020B0604020202020204" charset="0"/>
              </a:rPr>
              <a:t>Develop a system to quickly triage and respond to all reported incidents, demonstrating to tenants that their concerns are being taken seriously. Proactive follow-up and timely action can help address substance abuse problems before they escalate.</a:t>
            </a:r>
            <a:br>
              <a:rPr lang="en-US" sz="1800" dirty="0">
                <a:latin typeface="Archivo Thin" panose="020B0604020202020204" charset="0"/>
                <a:cs typeface="Archivo Thin" panose="020B0604020202020204" charset="0"/>
              </a:rPr>
            </a:br>
            <a:br>
              <a:rPr lang="en-US" sz="1800" dirty="0">
                <a:latin typeface="Archivo Thin" panose="020B0604020202020204" charset="0"/>
                <a:cs typeface="Archivo Thin" panose="020B0604020202020204" charset="0"/>
              </a:rPr>
            </a:br>
            <a:r>
              <a:rPr lang="en-US" sz="1800" b="1" dirty="0">
                <a:latin typeface="Archivo Thin" panose="020B0604020202020204" charset="0"/>
                <a:cs typeface="Archivo Thin" panose="020B0604020202020204" charset="0"/>
              </a:rPr>
              <a:t>Collaborative Feedback</a:t>
            </a:r>
            <a:br>
              <a:rPr lang="en-US" sz="1800" b="1" dirty="0">
                <a:latin typeface="Archivo Thin" panose="020B0604020202020204" charset="0"/>
                <a:cs typeface="Archivo Thin" panose="020B0604020202020204" charset="0"/>
              </a:rPr>
            </a:br>
            <a:r>
              <a:rPr lang="en-US" sz="1800" dirty="0">
                <a:latin typeface="Archivo Thin" panose="020B0604020202020204" charset="0"/>
                <a:cs typeface="Archivo Thin" panose="020B0604020202020204" charset="0"/>
              </a:rPr>
              <a:t>Encourage tenants to provide ongoing feedback on the effectiveness of the reporting mechanisms and any areas for improvement. This collaborative approach ensures the system remains responsive to the community's needs and concerns.</a:t>
            </a:r>
            <a:br>
              <a:rPr lang="en-US" sz="1800" dirty="0">
                <a:latin typeface="Archivo Thin" panose="020B0604020202020204" charset="0"/>
                <a:cs typeface="Archivo Thin" panose="020B0604020202020204" charset="0"/>
              </a:rPr>
            </a:br>
            <a:endParaRPr sz="1800" spc="-90" dirty="0">
              <a:latin typeface="Archivo Thin" panose="020B0604020202020204" charset="0"/>
              <a:cs typeface="Archivo Thin" panose="020B0604020202020204" charset="0"/>
            </a:endParaRPr>
          </a:p>
        </p:txBody>
      </p:sp>
      <p:pic>
        <p:nvPicPr>
          <p:cNvPr id="7" name="object 7"/>
          <p:cNvPicPr/>
          <p:nvPr/>
        </p:nvPicPr>
        <p:blipFill>
          <a:blip r:embed="rId3"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p:nvPr/>
        </p:nvSpPr>
        <p:spPr>
          <a:xfrm>
            <a:off x="850514" y="853790"/>
            <a:ext cx="7704312" cy="1072088"/>
          </a:xfrm>
          <a:prstGeom prst="rect">
            <a:avLst/>
          </a:prstGeom>
        </p:spPr>
        <p:txBody>
          <a:bodyPr vert="horz" wrap="square" lIns="0" tIns="12700" rIns="0" bIns="0" rtlCol="0">
            <a:spAutoFit/>
          </a:bodyPr>
          <a:lstStyle/>
          <a:p>
            <a:r>
              <a:rPr lang="en-US" sz="2400" b="1" dirty="0">
                <a:solidFill>
                  <a:schemeClr val="accent1">
                    <a:lumMod val="50000"/>
                  </a:schemeClr>
                </a:solidFill>
                <a:latin typeface="Archivo Thin" panose="020B0604020202020204" charset="0"/>
                <a:cs typeface="Archivo Thin" panose="020B0604020202020204" charset="0"/>
              </a:rPr>
              <a:t> </a:t>
            </a:r>
            <a:endParaRPr lang="en-US" sz="2400" dirty="0">
              <a:latin typeface="Archivo Thin" panose="020B0604020202020204" charset="0"/>
              <a:cs typeface="Archivo Thin" panose="020B0604020202020204" charset="0"/>
            </a:endParaRPr>
          </a:p>
          <a:p>
            <a:endParaRPr lang="en-US" sz="2200" dirty="0">
              <a:latin typeface="Archivo Thin" panose="020B0604020202020204" charset="0"/>
              <a:cs typeface="Archivo Thin" panose="020B0604020202020204" charset="0"/>
            </a:endParaRPr>
          </a:p>
          <a:p>
            <a:pPr marL="12700" marR="125095" algn="just">
              <a:lnSpc>
                <a:spcPct val="100000"/>
              </a:lnSpc>
              <a:spcBef>
                <a:spcPts val="100"/>
              </a:spcBef>
            </a:pPr>
            <a:r>
              <a:rPr lang="en-US" sz="2200" dirty="0">
                <a:latin typeface="Archivo Thin"/>
                <a:cs typeface="Archivo Thin"/>
              </a:rPr>
              <a:t> </a:t>
            </a:r>
            <a:endParaRPr sz="2200" dirty="0">
              <a:latin typeface="Archivo Thin"/>
              <a:cs typeface="Archivo Thin"/>
            </a:endParaRPr>
          </a:p>
        </p:txBody>
      </p:sp>
      <p:pic>
        <p:nvPicPr>
          <p:cNvPr id="10" name="object 10"/>
          <p:cNvPicPr/>
          <p:nvPr/>
        </p:nvPicPr>
        <p:blipFill>
          <a:blip r:embed="rId4" cstate="print"/>
          <a:stretch>
            <a:fillRect/>
          </a:stretch>
        </p:blipFill>
        <p:spPr>
          <a:xfrm>
            <a:off x="487074" y="939216"/>
            <a:ext cx="232351" cy="232299"/>
          </a:xfrm>
          <a:prstGeom prst="rect">
            <a:avLst/>
          </a:prstGeom>
        </p:spPr>
      </p:pic>
      <p:pic>
        <p:nvPicPr>
          <p:cNvPr id="11" name="object 11"/>
          <p:cNvPicPr/>
          <p:nvPr/>
        </p:nvPicPr>
        <p:blipFill>
          <a:blip r:embed="rId5" cstate="print"/>
          <a:stretch>
            <a:fillRect/>
          </a:stretch>
        </p:blipFill>
        <p:spPr>
          <a:xfrm>
            <a:off x="465524" y="2343873"/>
            <a:ext cx="232351" cy="232299"/>
          </a:xfrm>
          <a:prstGeom prst="rect">
            <a:avLst/>
          </a:prstGeom>
        </p:spPr>
      </p:pic>
      <p:pic>
        <p:nvPicPr>
          <p:cNvPr id="12" name="object 12"/>
          <p:cNvPicPr/>
          <p:nvPr/>
        </p:nvPicPr>
        <p:blipFill>
          <a:blip r:embed="rId6" cstate="print"/>
          <a:stretch>
            <a:fillRect/>
          </a:stretch>
        </p:blipFill>
        <p:spPr>
          <a:xfrm>
            <a:off x="480982" y="3715792"/>
            <a:ext cx="232351" cy="232299"/>
          </a:xfrm>
          <a:prstGeom prst="rect">
            <a:avLst/>
          </a:prstGeom>
        </p:spPr>
      </p:pic>
      <p:sp>
        <p:nvSpPr>
          <p:cNvPr id="26"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7"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8"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9"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7"/>
              </a:rPr>
              <a:t>www.npkcg.com</a:t>
            </a:r>
            <a:endParaRPr sz="2000">
              <a:latin typeface="Archivo Thin"/>
              <a:cs typeface="Archivo Thin"/>
            </a:endParaRPr>
          </a:p>
        </p:txBody>
      </p:sp>
      <p:sp>
        <p:nvSpPr>
          <p:cNvPr id="30"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1" name="object 11"/>
          <p:cNvGrpSpPr/>
          <p:nvPr/>
        </p:nvGrpSpPr>
        <p:grpSpPr>
          <a:xfrm>
            <a:off x="11273538" y="6458522"/>
            <a:ext cx="310515" cy="310515"/>
            <a:chOff x="11273538" y="6458522"/>
            <a:chExt cx="310515" cy="310515"/>
          </a:xfrm>
        </p:grpSpPr>
        <p:sp>
          <p:nvSpPr>
            <p:cNvPr id="32"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3"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4" name="TextBox 33"/>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33</a:t>
            </a:r>
          </a:p>
        </p:txBody>
      </p:sp>
      <p:grpSp>
        <p:nvGrpSpPr>
          <p:cNvPr id="35" name="object 8"/>
          <p:cNvGrpSpPr/>
          <p:nvPr/>
        </p:nvGrpSpPr>
        <p:grpSpPr>
          <a:xfrm>
            <a:off x="8527662" y="-1286"/>
            <a:ext cx="736600" cy="777875"/>
            <a:chOff x="8527662" y="-1286"/>
            <a:chExt cx="736600" cy="777875"/>
          </a:xfrm>
        </p:grpSpPr>
        <p:sp>
          <p:nvSpPr>
            <p:cNvPr id="36"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7"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
        <p:nvSpPr>
          <p:cNvPr id="4" name="TextBox 3">
            <a:extLst>
              <a:ext uri="{FF2B5EF4-FFF2-40B4-BE49-F238E27FC236}">
                <a16:creationId xmlns:a16="http://schemas.microsoft.com/office/drawing/2014/main" id="{1889E1BC-D711-0EE7-8725-02F650D18D41}"/>
              </a:ext>
            </a:extLst>
          </p:cNvPr>
          <p:cNvSpPr txBox="1"/>
          <p:nvPr/>
        </p:nvSpPr>
        <p:spPr>
          <a:xfrm>
            <a:off x="836089" y="15063"/>
            <a:ext cx="8546534" cy="584775"/>
          </a:xfrm>
          <a:prstGeom prst="rect">
            <a:avLst/>
          </a:prstGeom>
          <a:noFill/>
        </p:spPr>
        <p:txBody>
          <a:bodyPr wrap="square">
            <a:spAutoFit/>
          </a:bodyPr>
          <a:lstStyle/>
          <a:p>
            <a:r>
              <a:rPr lang="en-US" sz="3200" b="1" dirty="0">
                <a:solidFill>
                  <a:srgbClr val="4D99CB"/>
                </a:solidFill>
                <a:latin typeface="Archivo Thin" panose="020B0604020202020204" charset="0"/>
                <a:cs typeface="Archivo Thin" panose="020B0604020202020204" charset="0"/>
              </a:rPr>
              <a:t>Establishing Effective Reporting Mechanisms</a:t>
            </a:r>
          </a:p>
        </p:txBody>
      </p:sp>
      <p:pic>
        <p:nvPicPr>
          <p:cNvPr id="5" name="object 12">
            <a:extLst>
              <a:ext uri="{FF2B5EF4-FFF2-40B4-BE49-F238E27FC236}">
                <a16:creationId xmlns:a16="http://schemas.microsoft.com/office/drawing/2014/main" id="{9CE3CDC1-0EC8-F54B-026F-BD70D5BC6F46}"/>
              </a:ext>
            </a:extLst>
          </p:cNvPr>
          <p:cNvPicPr/>
          <p:nvPr/>
        </p:nvPicPr>
        <p:blipFill>
          <a:blip r:embed="rId6" cstate="print"/>
          <a:stretch>
            <a:fillRect/>
          </a:stretch>
        </p:blipFill>
        <p:spPr>
          <a:xfrm>
            <a:off x="480981" y="5046005"/>
            <a:ext cx="232351" cy="232299"/>
          </a:xfrm>
          <a:prstGeom prst="rect">
            <a:avLst/>
          </a:prstGeom>
        </p:spPr>
      </p:pic>
    </p:spTree>
    <p:extLst>
      <p:ext uri="{BB962C8B-B14F-4D97-AF65-F5344CB8AC3E}">
        <p14:creationId xmlns:p14="http://schemas.microsoft.com/office/powerpoint/2010/main" val="2107503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748275" y="603398"/>
            <a:ext cx="10219259" cy="874598"/>
          </a:xfrm>
          <a:prstGeom prst="rect">
            <a:avLst/>
          </a:prstGeom>
        </p:spPr>
        <p:txBody>
          <a:bodyPr vert="horz" wrap="square" lIns="0" tIns="12700" rIns="0" bIns="0" rtlCol="0">
            <a:spAutoFit/>
          </a:bodyPr>
          <a:lstStyle/>
          <a:p>
            <a:r>
              <a:rPr lang="en-US" sz="2000" b="1" dirty="0">
                <a:latin typeface="Archivo Thin" panose="020B0604020202020204" charset="0"/>
                <a:cs typeface="Archivo Thin" panose="020B0604020202020204" charset="0"/>
              </a:rPr>
              <a:t> </a:t>
            </a:r>
            <a:br>
              <a:rPr lang="en-US" sz="2000" b="1" dirty="0">
                <a:latin typeface="Archivo Thin" panose="020B0604020202020204" charset="0"/>
                <a:cs typeface="Archivo Thin" panose="020B0604020202020204" charset="0"/>
              </a:rPr>
            </a:br>
            <a:r>
              <a:rPr lang="en-US" sz="1800" b="1" dirty="0">
                <a:latin typeface="Archivo Thin" panose="020B0604020202020204" charset="0"/>
                <a:cs typeface="Archivo Thin" panose="020B0604020202020204" charset="0"/>
              </a:rPr>
              <a:t> </a:t>
            </a:r>
            <a:br>
              <a:rPr lang="en-US" sz="1800" dirty="0">
                <a:latin typeface="Archivo Thin" panose="020B0604020202020204" charset="0"/>
                <a:cs typeface="Archivo Thin" panose="020B0604020202020204" charset="0"/>
              </a:rPr>
            </a:br>
            <a:endParaRPr sz="1800" spc="-90" dirty="0">
              <a:latin typeface="Archivo Thin" panose="020B0604020202020204" charset="0"/>
              <a:cs typeface="Archivo Thin" panose="020B0604020202020204" charset="0"/>
            </a:endParaRPr>
          </a:p>
        </p:txBody>
      </p:sp>
      <p:pic>
        <p:nvPicPr>
          <p:cNvPr id="7" name="object 7"/>
          <p:cNvPicPr/>
          <p:nvPr/>
        </p:nvPicPr>
        <p:blipFill>
          <a:blip r:embed="rId3"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p:nvPr/>
        </p:nvSpPr>
        <p:spPr>
          <a:xfrm>
            <a:off x="864450" y="1126653"/>
            <a:ext cx="10593211" cy="5688737"/>
          </a:xfrm>
          <a:prstGeom prst="rect">
            <a:avLst/>
          </a:prstGeom>
        </p:spPr>
        <p:txBody>
          <a:bodyPr vert="horz" wrap="square" lIns="0" tIns="12700" rIns="0" bIns="0" rtlCol="0">
            <a:spAutoFit/>
          </a:bodyPr>
          <a:lstStyle/>
          <a:p>
            <a:r>
              <a:rPr lang="en-US" sz="2000" b="1" dirty="0">
                <a:solidFill>
                  <a:srgbClr val="4D99CB"/>
                </a:solidFill>
                <a:latin typeface="Archivo Thin" panose="020B0604020202020204" charset="0"/>
                <a:cs typeface="Archivo Thin" panose="020B0604020202020204" charset="0"/>
              </a:rPr>
              <a:t>Performance Tracking</a:t>
            </a:r>
          </a:p>
          <a:p>
            <a:r>
              <a:rPr lang="en-US" sz="2000" dirty="0">
                <a:latin typeface="Archivo Thin" panose="020B0604020202020204" charset="0"/>
                <a:cs typeface="Archivo Thin" panose="020B0604020202020204" charset="0"/>
              </a:rPr>
              <a:t>Establish a comprehensive system to monitor the performance and impact of your substance abuse intervention programs. Regularly collect and analyze data on key metrics like tenant satisfaction, reduction in reported incidents, and successful referrals to treatment services.</a:t>
            </a:r>
          </a:p>
          <a:p>
            <a:endParaRPr lang="en-US" sz="2000" b="1" dirty="0">
              <a:latin typeface="Archivo Thin" panose="020B0604020202020204" charset="0"/>
              <a:cs typeface="Archivo Thin" panose="020B0604020202020204" charset="0"/>
            </a:endParaRPr>
          </a:p>
          <a:p>
            <a:r>
              <a:rPr lang="en-US" sz="2000" b="1" dirty="0">
                <a:solidFill>
                  <a:srgbClr val="4D99CB"/>
                </a:solidFill>
                <a:latin typeface="Archivo Thin" panose="020B0604020202020204" charset="0"/>
                <a:cs typeface="Archivo Thin" panose="020B0604020202020204" charset="0"/>
              </a:rPr>
              <a:t>Program Evaluation</a:t>
            </a:r>
          </a:p>
          <a:p>
            <a:r>
              <a:rPr lang="en-US" sz="2000" dirty="0">
                <a:latin typeface="Archivo Thin" panose="020B0604020202020204" charset="0"/>
                <a:cs typeface="Archivo Thin" panose="020B0604020202020204" charset="0"/>
              </a:rPr>
              <a:t>Conduct thorough evaluations of your substance abuse intervention initiatives to assess their effectiveness, identify areas for improvement, and make data-driven decisions. Gather feedback from tenants, staff, and community partners to gain a well-rounded perspective.</a:t>
            </a:r>
          </a:p>
          <a:p>
            <a:endParaRPr lang="en-US" sz="2000" b="1" dirty="0">
              <a:latin typeface="Archivo Thin" panose="020B0604020202020204" charset="0"/>
              <a:cs typeface="Archivo Thin" panose="020B0604020202020204" charset="0"/>
            </a:endParaRPr>
          </a:p>
          <a:p>
            <a:r>
              <a:rPr lang="en-US" sz="2000" b="1" dirty="0">
                <a:solidFill>
                  <a:srgbClr val="4D99CB"/>
                </a:solidFill>
                <a:latin typeface="Archivo Thin" panose="020B0604020202020204" charset="0"/>
                <a:cs typeface="Archivo Thin" panose="020B0604020202020204" charset="0"/>
              </a:rPr>
              <a:t>Continuous Improvement</a:t>
            </a:r>
          </a:p>
          <a:p>
            <a:r>
              <a:rPr lang="en-US" sz="2000" dirty="0">
                <a:latin typeface="Archivo Thin" panose="020B0604020202020204" charset="0"/>
                <a:cs typeface="Archivo Thin" panose="020B0604020202020204" charset="0"/>
              </a:rPr>
              <a:t>Use the insights gained from monitoring and evaluation to continuously refine and enhance your substance abuse intervention strategies. Foster a culture of learning and adaptability within your tribal housing authority, ensuring your programs stay responsive to the evolving needs of the community.</a:t>
            </a:r>
          </a:p>
          <a:p>
            <a:endParaRPr lang="en-US" sz="2400" dirty="0">
              <a:latin typeface="Archivo Thin" panose="020B0604020202020204" charset="0"/>
              <a:cs typeface="Archivo Thin" panose="020B0604020202020204" charset="0"/>
            </a:endParaRPr>
          </a:p>
          <a:p>
            <a:endParaRPr lang="en-US" sz="2200" dirty="0">
              <a:latin typeface="Archivo Thin" panose="020B0604020202020204" charset="0"/>
              <a:cs typeface="Archivo Thin" panose="020B0604020202020204" charset="0"/>
            </a:endParaRPr>
          </a:p>
          <a:p>
            <a:pPr marL="12700" marR="125095" algn="just">
              <a:lnSpc>
                <a:spcPct val="100000"/>
              </a:lnSpc>
              <a:spcBef>
                <a:spcPts val="100"/>
              </a:spcBef>
            </a:pPr>
            <a:r>
              <a:rPr lang="en-US" sz="2200" dirty="0">
                <a:latin typeface="Archivo Thin"/>
                <a:cs typeface="Archivo Thin"/>
              </a:rPr>
              <a:t> </a:t>
            </a:r>
            <a:endParaRPr sz="2200" dirty="0">
              <a:latin typeface="Archivo Thin"/>
              <a:cs typeface="Archivo Thin"/>
            </a:endParaRPr>
          </a:p>
        </p:txBody>
      </p:sp>
      <p:pic>
        <p:nvPicPr>
          <p:cNvPr id="10" name="object 10"/>
          <p:cNvPicPr/>
          <p:nvPr/>
        </p:nvPicPr>
        <p:blipFill>
          <a:blip r:embed="rId4" cstate="print"/>
          <a:stretch>
            <a:fillRect/>
          </a:stretch>
        </p:blipFill>
        <p:spPr>
          <a:xfrm>
            <a:off x="505707" y="1226068"/>
            <a:ext cx="232351" cy="232299"/>
          </a:xfrm>
          <a:prstGeom prst="rect">
            <a:avLst/>
          </a:prstGeom>
        </p:spPr>
      </p:pic>
      <p:pic>
        <p:nvPicPr>
          <p:cNvPr id="11" name="object 11"/>
          <p:cNvPicPr/>
          <p:nvPr/>
        </p:nvPicPr>
        <p:blipFill>
          <a:blip r:embed="rId5" cstate="print"/>
          <a:stretch>
            <a:fillRect/>
          </a:stretch>
        </p:blipFill>
        <p:spPr>
          <a:xfrm>
            <a:off x="510249" y="2743200"/>
            <a:ext cx="232351" cy="232299"/>
          </a:xfrm>
          <a:prstGeom prst="rect">
            <a:avLst/>
          </a:prstGeom>
        </p:spPr>
      </p:pic>
      <p:pic>
        <p:nvPicPr>
          <p:cNvPr id="12" name="object 12"/>
          <p:cNvPicPr/>
          <p:nvPr/>
        </p:nvPicPr>
        <p:blipFill>
          <a:blip r:embed="rId6" cstate="print"/>
          <a:stretch>
            <a:fillRect/>
          </a:stretch>
        </p:blipFill>
        <p:spPr>
          <a:xfrm>
            <a:off x="487074" y="4200200"/>
            <a:ext cx="232351" cy="232299"/>
          </a:xfrm>
          <a:prstGeom prst="rect">
            <a:avLst/>
          </a:prstGeom>
        </p:spPr>
      </p:pic>
      <p:sp>
        <p:nvSpPr>
          <p:cNvPr id="26"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7"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8"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9"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7"/>
              </a:rPr>
              <a:t>www.npkcg.com</a:t>
            </a:r>
            <a:endParaRPr sz="2000">
              <a:latin typeface="Archivo Thin"/>
              <a:cs typeface="Archivo Thin"/>
            </a:endParaRPr>
          </a:p>
        </p:txBody>
      </p:sp>
      <p:sp>
        <p:nvSpPr>
          <p:cNvPr id="30"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1" name="object 11"/>
          <p:cNvGrpSpPr/>
          <p:nvPr/>
        </p:nvGrpSpPr>
        <p:grpSpPr>
          <a:xfrm>
            <a:off x="11273538" y="6458522"/>
            <a:ext cx="310515" cy="310515"/>
            <a:chOff x="11273538" y="6458522"/>
            <a:chExt cx="310515" cy="310515"/>
          </a:xfrm>
        </p:grpSpPr>
        <p:sp>
          <p:nvSpPr>
            <p:cNvPr id="32"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3"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4" name="TextBox 33"/>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34</a:t>
            </a:r>
          </a:p>
        </p:txBody>
      </p:sp>
      <p:grpSp>
        <p:nvGrpSpPr>
          <p:cNvPr id="35" name="object 8"/>
          <p:cNvGrpSpPr/>
          <p:nvPr/>
        </p:nvGrpSpPr>
        <p:grpSpPr>
          <a:xfrm>
            <a:off x="8527662" y="-1286"/>
            <a:ext cx="736600" cy="777875"/>
            <a:chOff x="8527662" y="-1286"/>
            <a:chExt cx="736600" cy="777875"/>
          </a:xfrm>
        </p:grpSpPr>
        <p:sp>
          <p:nvSpPr>
            <p:cNvPr id="36"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7"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
        <p:nvSpPr>
          <p:cNvPr id="4" name="TextBox 3">
            <a:extLst>
              <a:ext uri="{FF2B5EF4-FFF2-40B4-BE49-F238E27FC236}">
                <a16:creationId xmlns:a16="http://schemas.microsoft.com/office/drawing/2014/main" id="{1889E1BC-D711-0EE7-8725-02F650D18D41}"/>
              </a:ext>
            </a:extLst>
          </p:cNvPr>
          <p:cNvSpPr txBox="1"/>
          <p:nvPr/>
        </p:nvSpPr>
        <p:spPr>
          <a:xfrm>
            <a:off x="836089" y="15063"/>
            <a:ext cx="8546534" cy="584775"/>
          </a:xfrm>
          <a:prstGeom prst="rect">
            <a:avLst/>
          </a:prstGeom>
          <a:noFill/>
        </p:spPr>
        <p:txBody>
          <a:bodyPr wrap="square">
            <a:spAutoFit/>
          </a:bodyPr>
          <a:lstStyle/>
          <a:p>
            <a:r>
              <a:rPr lang="en-US" sz="3200" b="1" dirty="0">
                <a:solidFill>
                  <a:srgbClr val="4D99CB"/>
                </a:solidFill>
                <a:latin typeface="Archivo Thin" panose="020B0604020202020204" charset="0"/>
                <a:cs typeface="Archivo Thin" panose="020B0604020202020204" charset="0"/>
              </a:rPr>
              <a:t>Monitoring and Evaluating Outcomes</a:t>
            </a:r>
          </a:p>
        </p:txBody>
      </p:sp>
    </p:spTree>
    <p:extLst>
      <p:ext uri="{BB962C8B-B14F-4D97-AF65-F5344CB8AC3E}">
        <p14:creationId xmlns:p14="http://schemas.microsoft.com/office/powerpoint/2010/main" val="25226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3670487" y="617663"/>
            <a:ext cx="4724400" cy="720710"/>
          </a:xfrm>
          <a:prstGeom prst="rect">
            <a:avLst/>
          </a:prstGeom>
        </p:spPr>
        <p:txBody>
          <a:bodyPr vert="horz" wrap="square" lIns="0" tIns="12700" rIns="0" bIns="0" rtlCol="0">
            <a:spAutoFit/>
          </a:bodyPr>
          <a:lstStyle/>
          <a:p>
            <a:pPr marL="12700">
              <a:lnSpc>
                <a:spcPct val="100000"/>
              </a:lnSpc>
              <a:spcBef>
                <a:spcPts val="100"/>
              </a:spcBef>
            </a:pPr>
            <a:r>
              <a:rPr lang="en-US" b="1" spc="-85" dirty="0"/>
              <a:t>Questions / Discussion </a:t>
            </a:r>
            <a:endParaRPr b="1" spc="-85" dirty="0"/>
          </a:p>
        </p:txBody>
      </p:sp>
      <p:pic>
        <p:nvPicPr>
          <p:cNvPr id="7" name="object 7"/>
          <p:cNvPicPr/>
          <p:nvPr/>
        </p:nvPicPr>
        <p:blipFill>
          <a:blip r:embed="rId2"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22"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3"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4"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5"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3"/>
              </a:rPr>
              <a:t>www.npkcg.com</a:t>
            </a:r>
            <a:endParaRPr sz="2000">
              <a:latin typeface="Archivo Thin"/>
              <a:cs typeface="Archivo Thin"/>
            </a:endParaRPr>
          </a:p>
        </p:txBody>
      </p:sp>
      <p:sp>
        <p:nvSpPr>
          <p:cNvPr id="26"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27" name="object 11"/>
          <p:cNvGrpSpPr/>
          <p:nvPr/>
        </p:nvGrpSpPr>
        <p:grpSpPr>
          <a:xfrm>
            <a:off x="11273538" y="6458522"/>
            <a:ext cx="310515" cy="310515"/>
            <a:chOff x="11273538" y="6458522"/>
            <a:chExt cx="310515" cy="310515"/>
          </a:xfrm>
        </p:grpSpPr>
        <p:sp>
          <p:nvSpPr>
            <p:cNvPr id="28"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29"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0" name="TextBox 29"/>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35</a:t>
            </a:r>
          </a:p>
        </p:txBody>
      </p:sp>
      <p:sp>
        <p:nvSpPr>
          <p:cNvPr id="31" name="object 7"/>
          <p:cNvSpPr/>
          <p:nvPr/>
        </p:nvSpPr>
        <p:spPr>
          <a:xfrm>
            <a:off x="8530842" y="-1285"/>
            <a:ext cx="730251" cy="771980"/>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2" name="object 8"/>
          <p:cNvSpPr/>
          <p:nvPr/>
        </p:nvSpPr>
        <p:spPr>
          <a:xfrm>
            <a:off x="8530842" y="-1286"/>
            <a:ext cx="730251" cy="771980"/>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pic>
        <p:nvPicPr>
          <p:cNvPr id="11" name="Picture 10">
            <a:extLst>
              <a:ext uri="{FF2B5EF4-FFF2-40B4-BE49-F238E27FC236}">
                <a16:creationId xmlns:a16="http://schemas.microsoft.com/office/drawing/2014/main" id="{637160C2-93AC-A12B-7FB2-DF60BA11ABEC}"/>
              </a:ext>
            </a:extLst>
          </p:cNvPr>
          <p:cNvPicPr>
            <a:picLocks noChangeAspect="1"/>
          </p:cNvPicPr>
          <p:nvPr/>
        </p:nvPicPr>
        <p:blipFill>
          <a:blip r:embed="rId4"/>
          <a:stretch>
            <a:fillRect/>
          </a:stretch>
        </p:blipFill>
        <p:spPr>
          <a:xfrm>
            <a:off x="2326189" y="1731057"/>
            <a:ext cx="7070859" cy="3757086"/>
          </a:xfrm>
          <a:prstGeom prst="rect">
            <a:avLst/>
          </a:prstGeom>
          <a:ln>
            <a:noFill/>
          </a:ln>
          <a:effectLst>
            <a:softEdge rad="112500"/>
          </a:effectLst>
        </p:spPr>
      </p:pic>
    </p:spTree>
    <p:extLst>
      <p:ext uri="{BB962C8B-B14F-4D97-AF65-F5344CB8AC3E}">
        <p14:creationId xmlns:p14="http://schemas.microsoft.com/office/powerpoint/2010/main" val="4111735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8387"/>
            <a:ext cx="12188952" cy="6859715"/>
          </a:xfrm>
          <a:prstGeom prst="rect">
            <a:avLst/>
          </a:prstGeom>
        </p:spPr>
      </p:pic>
      <p:sp>
        <p:nvSpPr>
          <p:cNvPr id="11" name="object 11"/>
          <p:cNvSpPr txBox="1">
            <a:spLocks noGrp="1"/>
          </p:cNvSpPr>
          <p:nvPr>
            <p:ph type="title" idx="4294967295"/>
          </p:nvPr>
        </p:nvSpPr>
        <p:spPr>
          <a:xfrm>
            <a:off x="471493" y="3421470"/>
            <a:ext cx="11239490" cy="2772554"/>
          </a:xfrm>
          <a:prstGeom prst="rect">
            <a:avLst/>
          </a:prstGeom>
        </p:spPr>
        <p:txBody>
          <a:bodyPr vert="horz" wrap="square" lIns="0" tIns="78740" rIns="0" bIns="0" rtlCol="0">
            <a:spAutoFit/>
          </a:bodyPr>
          <a:lstStyle/>
          <a:p>
            <a:pPr marL="12065" marR="5080" algn="ctr">
              <a:lnSpc>
                <a:spcPts val="3510"/>
              </a:lnSpc>
              <a:spcBef>
                <a:spcPts val="620"/>
              </a:spcBef>
            </a:pPr>
            <a:r>
              <a:rPr lang="en-US" sz="3300" i="1" dirty="0">
                <a:solidFill>
                  <a:srgbClr val="FFFFFF"/>
                </a:solidFill>
                <a:latin typeface="Archivo Condensed Thin"/>
                <a:cs typeface="Archivo Condensed Thin"/>
              </a:rPr>
              <a:t>As we conclude this comprehensive training on prioritizing safety and well-being in tribal </a:t>
            </a:r>
            <a:r>
              <a:rPr lang="en-US" sz="3300" i="1" dirty="0">
                <a:solidFill>
                  <a:srgbClr val="FFFFFF"/>
                </a:solidFill>
              </a:rPr>
              <a:t>housing</a:t>
            </a:r>
            <a:r>
              <a:rPr lang="en-US" sz="3300" i="1" dirty="0">
                <a:solidFill>
                  <a:srgbClr val="FFFFFF"/>
                </a:solidFill>
                <a:latin typeface="Archivo Condensed Thin"/>
                <a:cs typeface="Archivo Condensed Thin"/>
              </a:rPr>
              <a:t>, we encourage you to take the knowledge and strategies shared here and bring them back to your own communities for evaluation. Together, we can foster a culture of preparedness, resilience, and </a:t>
            </a:r>
            <a:r>
              <a:rPr lang="en-US" sz="3300" i="1" dirty="0">
                <a:solidFill>
                  <a:srgbClr val="FFFFFF"/>
                </a:solidFill>
              </a:rPr>
              <a:t>community</a:t>
            </a:r>
            <a:r>
              <a:rPr lang="en-US" sz="3300" i="1" dirty="0">
                <a:solidFill>
                  <a:srgbClr val="FFFFFF"/>
                </a:solidFill>
                <a:latin typeface="Archivo Condensed Thin"/>
                <a:cs typeface="Archivo Condensed Thin"/>
              </a:rPr>
              <a:t>-centered care. </a:t>
            </a:r>
            <a:r>
              <a:rPr sz="3300" i="1" dirty="0">
                <a:solidFill>
                  <a:srgbClr val="FFFFFF"/>
                </a:solidFill>
                <a:latin typeface="Archivo Condensed Thin"/>
                <a:cs typeface="Archivo Condensed Thin"/>
              </a:rPr>
              <a:t>Let</a:t>
            </a:r>
            <a:r>
              <a:rPr sz="3300" i="1" spc="-10" dirty="0">
                <a:solidFill>
                  <a:srgbClr val="FFFFFF"/>
                </a:solidFill>
                <a:latin typeface="Archivo Condensed Thin"/>
                <a:cs typeface="Archivo Condensed Thin"/>
              </a:rPr>
              <a:t> </a:t>
            </a:r>
            <a:r>
              <a:rPr sz="3300" i="1" dirty="0">
                <a:solidFill>
                  <a:srgbClr val="FFFFFF"/>
                </a:solidFill>
                <a:latin typeface="Archivo Condensed Thin"/>
                <a:cs typeface="Archivo Condensed Thin"/>
              </a:rPr>
              <a:t>us journey together</a:t>
            </a:r>
            <a:r>
              <a:rPr sz="3300" i="1" spc="-70" dirty="0">
                <a:solidFill>
                  <a:srgbClr val="FFFFFF"/>
                </a:solidFill>
                <a:latin typeface="Archivo Condensed Thin"/>
                <a:cs typeface="Archivo Condensed Thin"/>
              </a:rPr>
              <a:t> </a:t>
            </a:r>
            <a:r>
              <a:rPr sz="3300" i="1" dirty="0">
                <a:solidFill>
                  <a:srgbClr val="FFFFFF"/>
                </a:solidFill>
                <a:latin typeface="Archivo Condensed Thin"/>
                <a:cs typeface="Archivo Condensed Thin"/>
              </a:rPr>
              <a:t>in promoting</a:t>
            </a:r>
            <a:r>
              <a:rPr sz="3300" i="1" spc="5" dirty="0">
                <a:solidFill>
                  <a:srgbClr val="FFFFFF"/>
                </a:solidFill>
                <a:latin typeface="Archivo Condensed Thin"/>
                <a:cs typeface="Archivo Condensed Thin"/>
              </a:rPr>
              <a:t> </a:t>
            </a:r>
            <a:r>
              <a:rPr sz="3300" i="1" spc="-10" dirty="0">
                <a:solidFill>
                  <a:srgbClr val="FFFFFF"/>
                </a:solidFill>
                <a:latin typeface="Archivo Condensed Thin"/>
                <a:cs typeface="Archivo Condensed Thin"/>
              </a:rPr>
              <a:t>safety </a:t>
            </a:r>
            <a:r>
              <a:rPr sz="3300" i="1" dirty="0">
                <a:solidFill>
                  <a:srgbClr val="FFFFFF"/>
                </a:solidFill>
                <a:latin typeface="Archivo Condensed Thin"/>
                <a:cs typeface="Archivo Condensed Thin"/>
              </a:rPr>
              <a:t>across</a:t>
            </a:r>
            <a:r>
              <a:rPr sz="3300" i="1" spc="-10" dirty="0">
                <a:solidFill>
                  <a:srgbClr val="FFFFFF"/>
                </a:solidFill>
                <a:latin typeface="Archivo Condensed Thin"/>
                <a:cs typeface="Archivo Condensed Thin"/>
              </a:rPr>
              <a:t> </a:t>
            </a:r>
            <a:r>
              <a:rPr sz="3300" i="1" dirty="0">
                <a:solidFill>
                  <a:srgbClr val="FFFFFF"/>
                </a:solidFill>
                <a:latin typeface="Archivo Condensed Thin"/>
                <a:cs typeface="Archivo Condensed Thin"/>
              </a:rPr>
              <a:t>Indian</a:t>
            </a:r>
            <a:r>
              <a:rPr sz="3300" i="1" spc="-5" dirty="0">
                <a:solidFill>
                  <a:srgbClr val="FFFFFF"/>
                </a:solidFill>
                <a:latin typeface="Archivo Condensed Thin"/>
                <a:cs typeface="Archivo Condensed Thin"/>
              </a:rPr>
              <a:t> </a:t>
            </a:r>
            <a:r>
              <a:rPr sz="3300" i="1" spc="-10" dirty="0">
                <a:solidFill>
                  <a:srgbClr val="FFFFFF"/>
                </a:solidFill>
                <a:latin typeface="Archivo Condensed Thin"/>
                <a:cs typeface="Archivo Condensed Thin"/>
              </a:rPr>
              <a:t>Country,</a:t>
            </a:r>
            <a:endParaRPr sz="3300" dirty="0">
              <a:latin typeface="Archivo Condensed Thin"/>
              <a:cs typeface="Archivo Condensed Thin"/>
            </a:endParaRPr>
          </a:p>
          <a:p>
            <a:pPr algn="ctr">
              <a:lnSpc>
                <a:spcPts val="3465"/>
              </a:lnSpc>
            </a:pPr>
            <a:r>
              <a:rPr sz="3300" i="1" dirty="0">
                <a:solidFill>
                  <a:srgbClr val="FFFFFF"/>
                </a:solidFill>
                <a:latin typeface="Archivo Condensed Thin"/>
                <a:cs typeface="Archivo Condensed Thin"/>
              </a:rPr>
              <a:t>for</a:t>
            </a:r>
            <a:r>
              <a:rPr sz="3300" i="1" spc="-75" dirty="0">
                <a:solidFill>
                  <a:srgbClr val="FFFFFF"/>
                </a:solidFill>
                <a:latin typeface="Archivo Condensed Thin"/>
                <a:cs typeface="Archivo Condensed Thin"/>
              </a:rPr>
              <a:t> </a:t>
            </a:r>
            <a:r>
              <a:rPr sz="3300" i="1" dirty="0">
                <a:solidFill>
                  <a:srgbClr val="FFFFFF"/>
                </a:solidFill>
                <a:latin typeface="Archivo Condensed Thin"/>
                <a:cs typeface="Archivo Condensed Thin"/>
              </a:rPr>
              <a:t>a</a:t>
            </a:r>
            <a:r>
              <a:rPr sz="3300" i="1" spc="-5" dirty="0">
                <a:solidFill>
                  <a:srgbClr val="FFFFFF"/>
                </a:solidFill>
                <a:latin typeface="Archivo Condensed Thin"/>
                <a:cs typeface="Archivo Condensed Thin"/>
              </a:rPr>
              <a:t> </a:t>
            </a:r>
            <a:r>
              <a:rPr sz="3300" i="1" dirty="0">
                <a:solidFill>
                  <a:srgbClr val="FFFFFF"/>
                </a:solidFill>
                <a:latin typeface="Archivo Condensed Thin"/>
                <a:cs typeface="Archivo Condensed Thin"/>
              </a:rPr>
              <a:t>safer</a:t>
            </a:r>
            <a:r>
              <a:rPr sz="3300" i="1" spc="-75" dirty="0">
                <a:solidFill>
                  <a:srgbClr val="FFFFFF"/>
                </a:solidFill>
                <a:latin typeface="Archivo Condensed Thin"/>
                <a:cs typeface="Archivo Condensed Thin"/>
              </a:rPr>
              <a:t> </a:t>
            </a:r>
            <a:r>
              <a:rPr sz="3300" i="1" dirty="0">
                <a:solidFill>
                  <a:srgbClr val="FFFFFF"/>
                </a:solidFill>
                <a:latin typeface="Archivo Condensed Thin"/>
                <a:cs typeface="Archivo Condensed Thin"/>
              </a:rPr>
              <a:t>and</a:t>
            </a:r>
            <a:r>
              <a:rPr sz="3300" i="1" spc="-5" dirty="0">
                <a:solidFill>
                  <a:srgbClr val="FFFFFF"/>
                </a:solidFill>
                <a:latin typeface="Archivo Condensed Thin"/>
                <a:cs typeface="Archivo Condensed Thin"/>
              </a:rPr>
              <a:t> </a:t>
            </a:r>
            <a:r>
              <a:rPr sz="3300" i="1" dirty="0">
                <a:solidFill>
                  <a:srgbClr val="FFFFFF"/>
                </a:solidFill>
                <a:latin typeface="Archivo Condensed Thin"/>
                <a:cs typeface="Archivo Condensed Thin"/>
              </a:rPr>
              <a:t>promising </a:t>
            </a:r>
            <a:r>
              <a:rPr sz="3300" i="1" spc="-10" dirty="0">
                <a:solidFill>
                  <a:srgbClr val="FFFFFF"/>
                </a:solidFill>
                <a:latin typeface="Archivo Condensed Thin"/>
                <a:cs typeface="Archivo Condensed Thin"/>
              </a:rPr>
              <a:t>tomorrow.</a:t>
            </a:r>
            <a:endParaRPr sz="3300" dirty="0">
              <a:latin typeface="Archivo Condensed Thin"/>
              <a:cs typeface="Archivo Condensed Thin"/>
            </a:endParaRPr>
          </a:p>
        </p:txBody>
      </p:sp>
      <p:sp>
        <p:nvSpPr>
          <p:cNvPr id="16"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17"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18"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19"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3"/>
              </a:rPr>
              <a:t>www.npkcg.com</a:t>
            </a:r>
            <a:endParaRPr sz="2000">
              <a:latin typeface="Archivo Thin"/>
              <a:cs typeface="Archivo Thin"/>
            </a:endParaRPr>
          </a:p>
        </p:txBody>
      </p:sp>
      <p:sp>
        <p:nvSpPr>
          <p:cNvPr id="20"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21" name="object 11"/>
          <p:cNvGrpSpPr/>
          <p:nvPr/>
        </p:nvGrpSpPr>
        <p:grpSpPr>
          <a:xfrm>
            <a:off x="11273538" y="6458522"/>
            <a:ext cx="310515" cy="310515"/>
            <a:chOff x="11273538" y="6458522"/>
            <a:chExt cx="310515" cy="310515"/>
          </a:xfrm>
        </p:grpSpPr>
        <p:sp>
          <p:nvSpPr>
            <p:cNvPr id="22"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23"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24" name="TextBox 23"/>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36</a:t>
            </a:r>
          </a:p>
        </p:txBody>
      </p:sp>
      <p:sp>
        <p:nvSpPr>
          <p:cNvPr id="29" name="Freeform 5"/>
          <p:cNvSpPr>
            <a:spLocks noEditPoints="1"/>
          </p:cNvSpPr>
          <p:nvPr/>
        </p:nvSpPr>
        <p:spPr bwMode="auto">
          <a:xfrm>
            <a:off x="4402138" y="1076325"/>
            <a:ext cx="3378200" cy="2351088"/>
          </a:xfrm>
          <a:custGeom>
            <a:avLst/>
            <a:gdLst>
              <a:gd name="T0" fmla="*/ 457 w 1064"/>
              <a:gd name="T1" fmla="*/ 628 h 740"/>
              <a:gd name="T2" fmla="*/ 521 w 1064"/>
              <a:gd name="T3" fmla="*/ 671 h 740"/>
              <a:gd name="T4" fmla="*/ 564 w 1064"/>
              <a:gd name="T5" fmla="*/ 677 h 740"/>
              <a:gd name="T6" fmla="*/ 591 w 1064"/>
              <a:gd name="T7" fmla="*/ 621 h 740"/>
              <a:gd name="T8" fmla="*/ 347 w 1064"/>
              <a:gd name="T9" fmla="*/ 636 h 740"/>
              <a:gd name="T10" fmla="*/ 379 w 1064"/>
              <a:gd name="T11" fmla="*/ 552 h 740"/>
              <a:gd name="T12" fmla="*/ 432 w 1064"/>
              <a:gd name="T13" fmla="*/ 615 h 740"/>
              <a:gd name="T14" fmla="*/ 395 w 1064"/>
              <a:gd name="T15" fmla="*/ 660 h 740"/>
              <a:gd name="T16" fmla="*/ 248 w 1064"/>
              <a:gd name="T17" fmla="*/ 572 h 740"/>
              <a:gd name="T18" fmla="*/ 345 w 1064"/>
              <a:gd name="T19" fmla="*/ 473 h 740"/>
              <a:gd name="T20" fmla="*/ 325 w 1064"/>
              <a:gd name="T21" fmla="*/ 592 h 740"/>
              <a:gd name="T22" fmla="*/ 209 w 1064"/>
              <a:gd name="T23" fmla="*/ 543 h 740"/>
              <a:gd name="T24" fmla="*/ 197 w 1064"/>
              <a:gd name="T25" fmla="*/ 445 h 740"/>
              <a:gd name="T26" fmla="*/ 268 w 1064"/>
              <a:gd name="T27" fmla="*/ 475 h 740"/>
              <a:gd name="T28" fmla="*/ 448 w 1064"/>
              <a:gd name="T29" fmla="*/ 183 h 740"/>
              <a:gd name="T30" fmla="*/ 757 w 1064"/>
              <a:gd name="T31" fmla="*/ 129 h 740"/>
              <a:gd name="T32" fmla="*/ 665 w 1064"/>
              <a:gd name="T33" fmla="*/ 253 h 740"/>
              <a:gd name="T34" fmla="*/ 357 w 1064"/>
              <a:gd name="T35" fmla="*/ 95 h 740"/>
              <a:gd name="T36" fmla="*/ 361 w 1064"/>
              <a:gd name="T37" fmla="*/ 239 h 740"/>
              <a:gd name="T38" fmla="*/ 648 w 1064"/>
              <a:gd name="T39" fmla="*/ 276 h 740"/>
              <a:gd name="T40" fmla="*/ 843 w 1064"/>
              <a:gd name="T41" fmla="*/ 452 h 740"/>
              <a:gd name="T42" fmla="*/ 764 w 1064"/>
              <a:gd name="T43" fmla="*/ 433 h 740"/>
              <a:gd name="T44" fmla="*/ 753 w 1064"/>
              <a:gd name="T45" fmla="*/ 459 h 740"/>
              <a:gd name="T46" fmla="*/ 713 w 1064"/>
              <a:gd name="T47" fmla="*/ 530 h 740"/>
              <a:gd name="T48" fmla="*/ 554 w 1064"/>
              <a:gd name="T49" fmla="*/ 461 h 740"/>
              <a:gd name="T50" fmla="*/ 674 w 1064"/>
              <a:gd name="T51" fmla="*/ 587 h 740"/>
              <a:gd name="T52" fmla="*/ 596 w 1064"/>
              <a:gd name="T53" fmla="*/ 591 h 740"/>
              <a:gd name="T54" fmla="*/ 516 w 1064"/>
              <a:gd name="T55" fmla="*/ 581 h 740"/>
              <a:gd name="T56" fmla="*/ 393 w 1064"/>
              <a:gd name="T57" fmla="*/ 506 h 740"/>
              <a:gd name="T58" fmla="*/ 275 w 1064"/>
              <a:gd name="T59" fmla="*/ 385 h 740"/>
              <a:gd name="T60" fmla="*/ 279 w 1064"/>
              <a:gd name="T61" fmla="*/ 102 h 740"/>
              <a:gd name="T62" fmla="*/ 36 w 1064"/>
              <a:gd name="T63" fmla="*/ 362 h 740"/>
              <a:gd name="T64" fmla="*/ 163 w 1064"/>
              <a:gd name="T65" fmla="*/ 34 h 740"/>
              <a:gd name="T66" fmla="*/ 173 w 1064"/>
              <a:gd name="T67" fmla="*/ 339 h 740"/>
              <a:gd name="T68" fmla="*/ 932 w 1064"/>
              <a:gd name="T69" fmla="*/ 408 h 740"/>
              <a:gd name="T70" fmla="*/ 887 w 1064"/>
              <a:gd name="T71" fmla="*/ 29 h 740"/>
              <a:gd name="T72" fmla="*/ 1016 w 1064"/>
              <a:gd name="T73" fmla="*/ 378 h 740"/>
              <a:gd name="T74" fmla="*/ 799 w 1064"/>
              <a:gd name="T75" fmla="*/ 31 h 740"/>
              <a:gd name="T76" fmla="*/ 606 w 1064"/>
              <a:gd name="T77" fmla="*/ 60 h 740"/>
              <a:gd name="T78" fmla="*/ 284 w 1064"/>
              <a:gd name="T79" fmla="*/ 74 h 740"/>
              <a:gd name="T80" fmla="*/ 135 w 1064"/>
              <a:gd name="T81" fmla="*/ 10 h 740"/>
              <a:gd name="T82" fmla="*/ 134 w 1064"/>
              <a:gd name="T83" fmla="*/ 443 h 740"/>
              <a:gd name="T84" fmla="*/ 145 w 1064"/>
              <a:gd name="T85" fmla="*/ 525 h 740"/>
              <a:gd name="T86" fmla="*/ 251 w 1064"/>
              <a:gd name="T87" fmla="*/ 649 h 740"/>
              <a:gd name="T88" fmla="*/ 383 w 1064"/>
              <a:gd name="T89" fmla="*/ 690 h 740"/>
              <a:gd name="T90" fmla="*/ 537 w 1064"/>
              <a:gd name="T91" fmla="*/ 702 h 740"/>
              <a:gd name="T92" fmla="*/ 629 w 1064"/>
              <a:gd name="T93" fmla="*/ 678 h 740"/>
              <a:gd name="T94" fmla="*/ 706 w 1064"/>
              <a:gd name="T95" fmla="*/ 558 h 740"/>
              <a:gd name="T96" fmla="*/ 825 w 1064"/>
              <a:gd name="T97" fmla="*/ 489 h 740"/>
              <a:gd name="T98" fmla="*/ 886 w 1064"/>
              <a:gd name="T99" fmla="*/ 405 h 740"/>
              <a:gd name="T100" fmla="*/ 1055 w 1064"/>
              <a:gd name="T101" fmla="*/ 342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64" h="740">
                <a:moveTo>
                  <a:pt x="482" y="711"/>
                </a:moveTo>
                <a:cubicBezTo>
                  <a:pt x="475" y="711"/>
                  <a:pt x="470" y="709"/>
                  <a:pt x="466" y="707"/>
                </a:cubicBezTo>
                <a:cubicBezTo>
                  <a:pt x="447" y="697"/>
                  <a:pt x="434" y="672"/>
                  <a:pt x="444" y="652"/>
                </a:cubicBezTo>
                <a:cubicBezTo>
                  <a:pt x="457" y="628"/>
                  <a:pt x="457" y="628"/>
                  <a:pt x="457" y="628"/>
                </a:cubicBezTo>
                <a:cubicBezTo>
                  <a:pt x="457" y="628"/>
                  <a:pt x="457" y="628"/>
                  <a:pt x="457" y="628"/>
                </a:cubicBezTo>
                <a:cubicBezTo>
                  <a:pt x="462" y="619"/>
                  <a:pt x="471" y="612"/>
                  <a:pt x="481" y="608"/>
                </a:cubicBezTo>
                <a:cubicBezTo>
                  <a:pt x="486" y="606"/>
                  <a:pt x="491" y="605"/>
                  <a:pt x="495" y="605"/>
                </a:cubicBezTo>
                <a:cubicBezTo>
                  <a:pt x="501" y="605"/>
                  <a:pt x="506" y="607"/>
                  <a:pt x="511" y="609"/>
                </a:cubicBezTo>
                <a:cubicBezTo>
                  <a:pt x="529" y="619"/>
                  <a:pt x="533" y="628"/>
                  <a:pt x="533" y="634"/>
                </a:cubicBezTo>
                <a:cubicBezTo>
                  <a:pt x="534" y="642"/>
                  <a:pt x="530" y="654"/>
                  <a:pt x="521" y="671"/>
                </a:cubicBezTo>
                <a:cubicBezTo>
                  <a:pt x="521" y="671"/>
                  <a:pt x="521" y="671"/>
                  <a:pt x="521" y="671"/>
                </a:cubicBezTo>
                <a:cubicBezTo>
                  <a:pt x="512" y="688"/>
                  <a:pt x="512" y="688"/>
                  <a:pt x="512" y="688"/>
                </a:cubicBezTo>
                <a:cubicBezTo>
                  <a:pt x="502" y="706"/>
                  <a:pt x="491" y="711"/>
                  <a:pt x="482" y="711"/>
                </a:cubicBezTo>
                <a:moveTo>
                  <a:pt x="579" y="681"/>
                </a:moveTo>
                <a:cubicBezTo>
                  <a:pt x="574" y="681"/>
                  <a:pt x="569" y="680"/>
                  <a:pt x="564" y="677"/>
                </a:cubicBezTo>
                <a:cubicBezTo>
                  <a:pt x="557" y="673"/>
                  <a:pt x="557" y="673"/>
                  <a:pt x="557" y="673"/>
                </a:cubicBezTo>
                <a:cubicBezTo>
                  <a:pt x="555" y="672"/>
                  <a:pt x="554" y="672"/>
                  <a:pt x="553" y="671"/>
                </a:cubicBezTo>
                <a:cubicBezTo>
                  <a:pt x="559" y="658"/>
                  <a:pt x="563" y="644"/>
                  <a:pt x="561" y="631"/>
                </a:cubicBezTo>
                <a:cubicBezTo>
                  <a:pt x="560" y="615"/>
                  <a:pt x="551" y="602"/>
                  <a:pt x="535" y="591"/>
                </a:cubicBezTo>
                <a:cubicBezTo>
                  <a:pt x="591" y="621"/>
                  <a:pt x="591" y="621"/>
                  <a:pt x="591" y="621"/>
                </a:cubicBezTo>
                <a:cubicBezTo>
                  <a:pt x="610" y="634"/>
                  <a:pt x="610" y="652"/>
                  <a:pt x="604" y="665"/>
                </a:cubicBezTo>
                <a:cubicBezTo>
                  <a:pt x="599" y="674"/>
                  <a:pt x="590" y="681"/>
                  <a:pt x="579" y="681"/>
                </a:cubicBezTo>
                <a:moveTo>
                  <a:pt x="384" y="662"/>
                </a:moveTo>
                <a:cubicBezTo>
                  <a:pt x="377" y="662"/>
                  <a:pt x="371" y="660"/>
                  <a:pt x="365" y="657"/>
                </a:cubicBezTo>
                <a:cubicBezTo>
                  <a:pt x="357" y="653"/>
                  <a:pt x="350" y="645"/>
                  <a:pt x="347" y="636"/>
                </a:cubicBezTo>
                <a:cubicBezTo>
                  <a:pt x="344" y="626"/>
                  <a:pt x="345" y="615"/>
                  <a:pt x="350" y="606"/>
                </a:cubicBezTo>
                <a:cubicBezTo>
                  <a:pt x="350" y="606"/>
                  <a:pt x="350" y="606"/>
                  <a:pt x="350" y="606"/>
                </a:cubicBezTo>
                <a:cubicBezTo>
                  <a:pt x="378" y="552"/>
                  <a:pt x="378" y="552"/>
                  <a:pt x="378" y="552"/>
                </a:cubicBezTo>
                <a:cubicBezTo>
                  <a:pt x="379" y="552"/>
                  <a:pt x="379" y="552"/>
                  <a:pt x="379" y="552"/>
                </a:cubicBezTo>
                <a:cubicBezTo>
                  <a:pt x="379" y="552"/>
                  <a:pt x="379" y="552"/>
                  <a:pt x="379" y="552"/>
                </a:cubicBezTo>
                <a:cubicBezTo>
                  <a:pt x="383" y="543"/>
                  <a:pt x="391" y="536"/>
                  <a:pt x="401" y="533"/>
                </a:cubicBezTo>
                <a:cubicBezTo>
                  <a:pt x="405" y="532"/>
                  <a:pt x="409" y="531"/>
                  <a:pt x="413" y="531"/>
                </a:cubicBezTo>
                <a:cubicBezTo>
                  <a:pt x="419" y="531"/>
                  <a:pt x="425" y="533"/>
                  <a:pt x="431" y="536"/>
                </a:cubicBezTo>
                <a:cubicBezTo>
                  <a:pt x="449" y="546"/>
                  <a:pt x="456" y="569"/>
                  <a:pt x="446" y="588"/>
                </a:cubicBezTo>
                <a:cubicBezTo>
                  <a:pt x="432" y="615"/>
                  <a:pt x="432" y="615"/>
                  <a:pt x="432" y="615"/>
                </a:cubicBezTo>
                <a:cubicBezTo>
                  <a:pt x="419" y="639"/>
                  <a:pt x="419" y="639"/>
                  <a:pt x="419" y="639"/>
                </a:cubicBezTo>
                <a:cubicBezTo>
                  <a:pt x="419" y="639"/>
                  <a:pt x="419" y="639"/>
                  <a:pt x="419" y="639"/>
                </a:cubicBezTo>
                <a:cubicBezTo>
                  <a:pt x="417" y="642"/>
                  <a:pt x="417" y="642"/>
                  <a:pt x="417" y="642"/>
                </a:cubicBezTo>
                <a:cubicBezTo>
                  <a:pt x="413" y="651"/>
                  <a:pt x="405" y="657"/>
                  <a:pt x="395" y="660"/>
                </a:cubicBezTo>
                <a:cubicBezTo>
                  <a:pt x="395" y="660"/>
                  <a:pt x="395" y="660"/>
                  <a:pt x="395" y="660"/>
                </a:cubicBezTo>
                <a:cubicBezTo>
                  <a:pt x="391" y="661"/>
                  <a:pt x="387" y="662"/>
                  <a:pt x="384" y="662"/>
                </a:cubicBezTo>
                <a:moveTo>
                  <a:pt x="282" y="629"/>
                </a:moveTo>
                <a:cubicBezTo>
                  <a:pt x="276" y="629"/>
                  <a:pt x="269" y="627"/>
                  <a:pt x="264" y="624"/>
                </a:cubicBezTo>
                <a:cubicBezTo>
                  <a:pt x="255" y="620"/>
                  <a:pt x="249" y="612"/>
                  <a:pt x="246" y="602"/>
                </a:cubicBezTo>
                <a:cubicBezTo>
                  <a:pt x="242" y="592"/>
                  <a:pt x="243" y="581"/>
                  <a:pt x="248" y="572"/>
                </a:cubicBezTo>
                <a:cubicBezTo>
                  <a:pt x="268" y="536"/>
                  <a:pt x="268" y="536"/>
                  <a:pt x="268" y="536"/>
                </a:cubicBezTo>
                <a:cubicBezTo>
                  <a:pt x="293" y="489"/>
                  <a:pt x="293" y="489"/>
                  <a:pt x="293" y="489"/>
                </a:cubicBezTo>
                <a:cubicBezTo>
                  <a:pt x="298" y="480"/>
                  <a:pt x="306" y="473"/>
                  <a:pt x="316" y="470"/>
                </a:cubicBezTo>
                <a:cubicBezTo>
                  <a:pt x="319" y="469"/>
                  <a:pt x="323" y="468"/>
                  <a:pt x="327" y="468"/>
                </a:cubicBezTo>
                <a:cubicBezTo>
                  <a:pt x="333" y="468"/>
                  <a:pt x="339" y="470"/>
                  <a:pt x="345" y="473"/>
                </a:cubicBezTo>
                <a:cubicBezTo>
                  <a:pt x="354" y="478"/>
                  <a:pt x="360" y="486"/>
                  <a:pt x="363" y="496"/>
                </a:cubicBezTo>
                <a:cubicBezTo>
                  <a:pt x="366" y="506"/>
                  <a:pt x="365" y="516"/>
                  <a:pt x="361" y="525"/>
                </a:cubicBezTo>
                <a:cubicBezTo>
                  <a:pt x="353" y="538"/>
                  <a:pt x="353" y="538"/>
                  <a:pt x="353" y="538"/>
                </a:cubicBezTo>
                <a:cubicBezTo>
                  <a:pt x="353" y="538"/>
                  <a:pt x="353" y="538"/>
                  <a:pt x="353" y="538"/>
                </a:cubicBezTo>
                <a:cubicBezTo>
                  <a:pt x="325" y="592"/>
                  <a:pt x="325" y="592"/>
                  <a:pt x="325" y="592"/>
                </a:cubicBezTo>
                <a:cubicBezTo>
                  <a:pt x="325" y="592"/>
                  <a:pt x="325" y="592"/>
                  <a:pt x="325" y="592"/>
                </a:cubicBezTo>
                <a:cubicBezTo>
                  <a:pt x="316" y="608"/>
                  <a:pt x="316" y="608"/>
                  <a:pt x="316" y="608"/>
                </a:cubicBezTo>
                <a:cubicBezTo>
                  <a:pt x="311" y="617"/>
                  <a:pt x="303" y="624"/>
                  <a:pt x="293" y="627"/>
                </a:cubicBezTo>
                <a:cubicBezTo>
                  <a:pt x="290" y="628"/>
                  <a:pt x="286" y="629"/>
                  <a:pt x="282" y="629"/>
                </a:cubicBezTo>
                <a:moveTo>
                  <a:pt x="209" y="543"/>
                </a:moveTo>
                <a:cubicBezTo>
                  <a:pt x="202" y="543"/>
                  <a:pt x="196" y="541"/>
                  <a:pt x="190" y="538"/>
                </a:cubicBezTo>
                <a:cubicBezTo>
                  <a:pt x="182" y="534"/>
                  <a:pt x="175" y="526"/>
                  <a:pt x="172" y="516"/>
                </a:cubicBezTo>
                <a:cubicBezTo>
                  <a:pt x="169" y="506"/>
                  <a:pt x="170" y="495"/>
                  <a:pt x="175" y="486"/>
                </a:cubicBezTo>
                <a:cubicBezTo>
                  <a:pt x="197" y="445"/>
                  <a:pt x="197" y="445"/>
                  <a:pt x="197" y="445"/>
                </a:cubicBezTo>
                <a:cubicBezTo>
                  <a:pt x="197" y="445"/>
                  <a:pt x="197" y="445"/>
                  <a:pt x="197" y="445"/>
                </a:cubicBezTo>
                <a:cubicBezTo>
                  <a:pt x="207" y="425"/>
                  <a:pt x="207" y="425"/>
                  <a:pt x="207" y="425"/>
                </a:cubicBezTo>
                <a:cubicBezTo>
                  <a:pt x="214" y="412"/>
                  <a:pt x="228" y="405"/>
                  <a:pt x="241" y="405"/>
                </a:cubicBezTo>
                <a:cubicBezTo>
                  <a:pt x="247" y="405"/>
                  <a:pt x="253" y="406"/>
                  <a:pt x="259" y="409"/>
                </a:cubicBezTo>
                <a:cubicBezTo>
                  <a:pt x="271" y="417"/>
                  <a:pt x="289" y="435"/>
                  <a:pt x="275" y="461"/>
                </a:cubicBezTo>
                <a:cubicBezTo>
                  <a:pt x="268" y="475"/>
                  <a:pt x="268" y="475"/>
                  <a:pt x="268" y="475"/>
                </a:cubicBezTo>
                <a:cubicBezTo>
                  <a:pt x="242" y="522"/>
                  <a:pt x="242" y="522"/>
                  <a:pt x="242" y="522"/>
                </a:cubicBezTo>
                <a:cubicBezTo>
                  <a:pt x="236" y="535"/>
                  <a:pt x="222" y="543"/>
                  <a:pt x="209" y="543"/>
                </a:cubicBezTo>
                <a:moveTo>
                  <a:pt x="456" y="276"/>
                </a:moveTo>
                <a:cubicBezTo>
                  <a:pt x="433" y="276"/>
                  <a:pt x="411" y="268"/>
                  <a:pt x="391" y="243"/>
                </a:cubicBezTo>
                <a:cubicBezTo>
                  <a:pt x="401" y="229"/>
                  <a:pt x="425" y="205"/>
                  <a:pt x="448" y="183"/>
                </a:cubicBezTo>
                <a:cubicBezTo>
                  <a:pt x="456" y="174"/>
                  <a:pt x="465" y="165"/>
                  <a:pt x="474" y="156"/>
                </a:cubicBezTo>
                <a:cubicBezTo>
                  <a:pt x="489" y="141"/>
                  <a:pt x="505" y="128"/>
                  <a:pt x="519" y="118"/>
                </a:cubicBezTo>
                <a:cubicBezTo>
                  <a:pt x="552" y="96"/>
                  <a:pt x="580" y="88"/>
                  <a:pt x="606" y="88"/>
                </a:cubicBezTo>
                <a:cubicBezTo>
                  <a:pt x="638" y="88"/>
                  <a:pt x="665" y="100"/>
                  <a:pt x="691" y="110"/>
                </a:cubicBezTo>
                <a:cubicBezTo>
                  <a:pt x="713" y="120"/>
                  <a:pt x="735" y="129"/>
                  <a:pt x="757" y="129"/>
                </a:cubicBezTo>
                <a:cubicBezTo>
                  <a:pt x="766" y="129"/>
                  <a:pt x="774" y="127"/>
                  <a:pt x="782" y="124"/>
                </a:cubicBezTo>
                <a:cubicBezTo>
                  <a:pt x="874" y="374"/>
                  <a:pt x="874" y="374"/>
                  <a:pt x="874" y="374"/>
                </a:cubicBezTo>
                <a:cubicBezTo>
                  <a:pt x="872" y="374"/>
                  <a:pt x="870" y="375"/>
                  <a:pt x="868" y="376"/>
                </a:cubicBezTo>
                <a:cubicBezTo>
                  <a:pt x="843" y="342"/>
                  <a:pt x="773" y="308"/>
                  <a:pt x="716" y="280"/>
                </a:cubicBezTo>
                <a:cubicBezTo>
                  <a:pt x="696" y="270"/>
                  <a:pt x="678" y="261"/>
                  <a:pt x="665" y="253"/>
                </a:cubicBezTo>
                <a:cubicBezTo>
                  <a:pt x="648" y="241"/>
                  <a:pt x="631" y="236"/>
                  <a:pt x="613" y="236"/>
                </a:cubicBezTo>
                <a:cubicBezTo>
                  <a:pt x="587" y="236"/>
                  <a:pt x="560" y="246"/>
                  <a:pt x="533" y="256"/>
                </a:cubicBezTo>
                <a:cubicBezTo>
                  <a:pt x="505" y="267"/>
                  <a:pt x="480" y="276"/>
                  <a:pt x="456" y="276"/>
                </a:cubicBezTo>
                <a:moveTo>
                  <a:pt x="297" y="103"/>
                </a:moveTo>
                <a:cubicBezTo>
                  <a:pt x="318" y="103"/>
                  <a:pt x="338" y="99"/>
                  <a:pt x="357" y="95"/>
                </a:cubicBezTo>
                <a:cubicBezTo>
                  <a:pt x="376" y="91"/>
                  <a:pt x="395" y="87"/>
                  <a:pt x="415" y="87"/>
                </a:cubicBezTo>
                <a:cubicBezTo>
                  <a:pt x="437" y="87"/>
                  <a:pt x="460" y="92"/>
                  <a:pt x="487" y="107"/>
                </a:cubicBezTo>
                <a:cubicBezTo>
                  <a:pt x="476" y="115"/>
                  <a:pt x="465" y="125"/>
                  <a:pt x="454" y="136"/>
                </a:cubicBezTo>
                <a:cubicBezTo>
                  <a:pt x="445" y="145"/>
                  <a:pt x="436" y="154"/>
                  <a:pt x="428" y="162"/>
                </a:cubicBezTo>
                <a:cubicBezTo>
                  <a:pt x="396" y="193"/>
                  <a:pt x="369" y="220"/>
                  <a:pt x="361" y="239"/>
                </a:cubicBezTo>
                <a:cubicBezTo>
                  <a:pt x="359" y="244"/>
                  <a:pt x="360" y="249"/>
                  <a:pt x="363" y="253"/>
                </a:cubicBezTo>
                <a:cubicBezTo>
                  <a:pt x="391" y="292"/>
                  <a:pt x="423" y="304"/>
                  <a:pt x="455" y="304"/>
                </a:cubicBezTo>
                <a:cubicBezTo>
                  <a:pt x="486" y="304"/>
                  <a:pt x="516" y="293"/>
                  <a:pt x="543" y="283"/>
                </a:cubicBezTo>
                <a:cubicBezTo>
                  <a:pt x="568" y="273"/>
                  <a:pt x="592" y="264"/>
                  <a:pt x="613" y="264"/>
                </a:cubicBezTo>
                <a:cubicBezTo>
                  <a:pt x="625" y="264"/>
                  <a:pt x="637" y="268"/>
                  <a:pt x="648" y="276"/>
                </a:cubicBezTo>
                <a:cubicBezTo>
                  <a:pt x="649" y="277"/>
                  <a:pt x="649" y="277"/>
                  <a:pt x="650" y="277"/>
                </a:cubicBezTo>
                <a:cubicBezTo>
                  <a:pt x="663" y="285"/>
                  <a:pt x="682" y="295"/>
                  <a:pt x="704" y="305"/>
                </a:cubicBezTo>
                <a:cubicBezTo>
                  <a:pt x="756" y="331"/>
                  <a:pt x="828" y="366"/>
                  <a:pt x="846" y="395"/>
                </a:cubicBezTo>
                <a:cubicBezTo>
                  <a:pt x="859" y="414"/>
                  <a:pt x="855" y="440"/>
                  <a:pt x="843" y="452"/>
                </a:cubicBezTo>
                <a:cubicBezTo>
                  <a:pt x="843" y="452"/>
                  <a:pt x="843" y="452"/>
                  <a:pt x="843" y="452"/>
                </a:cubicBezTo>
                <a:cubicBezTo>
                  <a:pt x="838" y="458"/>
                  <a:pt x="832" y="460"/>
                  <a:pt x="825" y="460"/>
                </a:cubicBezTo>
                <a:cubicBezTo>
                  <a:pt x="819" y="460"/>
                  <a:pt x="813" y="459"/>
                  <a:pt x="806" y="455"/>
                </a:cubicBezTo>
                <a:cubicBezTo>
                  <a:pt x="765" y="433"/>
                  <a:pt x="765" y="433"/>
                  <a:pt x="765" y="433"/>
                </a:cubicBezTo>
                <a:cubicBezTo>
                  <a:pt x="765" y="433"/>
                  <a:pt x="765" y="433"/>
                  <a:pt x="765" y="433"/>
                </a:cubicBezTo>
                <a:cubicBezTo>
                  <a:pt x="765" y="433"/>
                  <a:pt x="764" y="433"/>
                  <a:pt x="764" y="433"/>
                </a:cubicBezTo>
                <a:cubicBezTo>
                  <a:pt x="633" y="362"/>
                  <a:pt x="633" y="362"/>
                  <a:pt x="633" y="362"/>
                </a:cubicBezTo>
                <a:cubicBezTo>
                  <a:pt x="631" y="360"/>
                  <a:pt x="629" y="360"/>
                  <a:pt x="627" y="360"/>
                </a:cubicBezTo>
                <a:cubicBezTo>
                  <a:pt x="621" y="360"/>
                  <a:pt x="617" y="363"/>
                  <a:pt x="614" y="367"/>
                </a:cubicBezTo>
                <a:cubicBezTo>
                  <a:pt x="610" y="374"/>
                  <a:pt x="613" y="383"/>
                  <a:pt x="620" y="387"/>
                </a:cubicBezTo>
                <a:cubicBezTo>
                  <a:pt x="753" y="459"/>
                  <a:pt x="753" y="459"/>
                  <a:pt x="753" y="459"/>
                </a:cubicBezTo>
                <a:cubicBezTo>
                  <a:pt x="762" y="464"/>
                  <a:pt x="769" y="472"/>
                  <a:pt x="772" y="482"/>
                </a:cubicBezTo>
                <a:cubicBezTo>
                  <a:pt x="775" y="493"/>
                  <a:pt x="774" y="504"/>
                  <a:pt x="769" y="513"/>
                </a:cubicBezTo>
                <a:cubicBezTo>
                  <a:pt x="764" y="523"/>
                  <a:pt x="755" y="530"/>
                  <a:pt x="744" y="533"/>
                </a:cubicBezTo>
                <a:cubicBezTo>
                  <a:pt x="740" y="534"/>
                  <a:pt x="736" y="535"/>
                  <a:pt x="732" y="535"/>
                </a:cubicBezTo>
                <a:cubicBezTo>
                  <a:pt x="726" y="535"/>
                  <a:pt x="719" y="533"/>
                  <a:pt x="713" y="530"/>
                </a:cubicBezTo>
                <a:cubicBezTo>
                  <a:pt x="673" y="509"/>
                  <a:pt x="673" y="509"/>
                  <a:pt x="673" y="509"/>
                </a:cubicBezTo>
                <a:cubicBezTo>
                  <a:pt x="672" y="508"/>
                  <a:pt x="672" y="507"/>
                  <a:pt x="671" y="507"/>
                </a:cubicBezTo>
                <a:cubicBezTo>
                  <a:pt x="573" y="455"/>
                  <a:pt x="573" y="455"/>
                  <a:pt x="573" y="455"/>
                </a:cubicBezTo>
                <a:cubicBezTo>
                  <a:pt x="571" y="454"/>
                  <a:pt x="569" y="453"/>
                  <a:pt x="567" y="453"/>
                </a:cubicBezTo>
                <a:cubicBezTo>
                  <a:pt x="562" y="453"/>
                  <a:pt x="557" y="456"/>
                  <a:pt x="554" y="461"/>
                </a:cubicBezTo>
                <a:cubicBezTo>
                  <a:pt x="551" y="468"/>
                  <a:pt x="553" y="476"/>
                  <a:pt x="560" y="480"/>
                </a:cubicBezTo>
                <a:cubicBezTo>
                  <a:pt x="655" y="531"/>
                  <a:pt x="655" y="531"/>
                  <a:pt x="655" y="531"/>
                </a:cubicBezTo>
                <a:cubicBezTo>
                  <a:pt x="656" y="531"/>
                  <a:pt x="656" y="532"/>
                  <a:pt x="657" y="532"/>
                </a:cubicBezTo>
                <a:cubicBezTo>
                  <a:pt x="667" y="537"/>
                  <a:pt x="674" y="546"/>
                  <a:pt x="677" y="556"/>
                </a:cubicBezTo>
                <a:cubicBezTo>
                  <a:pt x="680" y="566"/>
                  <a:pt x="679" y="577"/>
                  <a:pt x="674" y="587"/>
                </a:cubicBezTo>
                <a:cubicBezTo>
                  <a:pt x="669" y="596"/>
                  <a:pt x="660" y="603"/>
                  <a:pt x="650" y="606"/>
                </a:cubicBezTo>
                <a:cubicBezTo>
                  <a:pt x="646" y="607"/>
                  <a:pt x="642" y="608"/>
                  <a:pt x="638" y="608"/>
                </a:cubicBezTo>
                <a:cubicBezTo>
                  <a:pt x="632" y="608"/>
                  <a:pt x="625" y="606"/>
                  <a:pt x="619" y="603"/>
                </a:cubicBezTo>
                <a:cubicBezTo>
                  <a:pt x="599" y="592"/>
                  <a:pt x="599" y="592"/>
                  <a:pt x="599" y="592"/>
                </a:cubicBezTo>
                <a:cubicBezTo>
                  <a:pt x="598" y="592"/>
                  <a:pt x="597" y="591"/>
                  <a:pt x="596" y="591"/>
                </a:cubicBezTo>
                <a:cubicBezTo>
                  <a:pt x="512" y="546"/>
                  <a:pt x="512" y="546"/>
                  <a:pt x="512" y="546"/>
                </a:cubicBezTo>
                <a:cubicBezTo>
                  <a:pt x="510" y="545"/>
                  <a:pt x="508" y="545"/>
                  <a:pt x="506" y="545"/>
                </a:cubicBezTo>
                <a:cubicBezTo>
                  <a:pt x="501" y="545"/>
                  <a:pt x="496" y="548"/>
                  <a:pt x="493" y="552"/>
                </a:cubicBezTo>
                <a:cubicBezTo>
                  <a:pt x="489" y="559"/>
                  <a:pt x="492" y="568"/>
                  <a:pt x="499" y="572"/>
                </a:cubicBezTo>
                <a:cubicBezTo>
                  <a:pt x="516" y="581"/>
                  <a:pt x="516" y="581"/>
                  <a:pt x="516" y="581"/>
                </a:cubicBezTo>
                <a:cubicBezTo>
                  <a:pt x="509" y="578"/>
                  <a:pt x="502" y="577"/>
                  <a:pt x="494" y="577"/>
                </a:cubicBezTo>
                <a:cubicBezTo>
                  <a:pt x="489" y="577"/>
                  <a:pt x="484" y="578"/>
                  <a:pt x="479" y="579"/>
                </a:cubicBezTo>
                <a:cubicBezTo>
                  <a:pt x="482" y="552"/>
                  <a:pt x="469" y="524"/>
                  <a:pt x="444" y="511"/>
                </a:cubicBezTo>
                <a:cubicBezTo>
                  <a:pt x="434" y="506"/>
                  <a:pt x="423" y="503"/>
                  <a:pt x="413" y="503"/>
                </a:cubicBezTo>
                <a:cubicBezTo>
                  <a:pt x="406" y="503"/>
                  <a:pt x="400" y="504"/>
                  <a:pt x="393" y="506"/>
                </a:cubicBezTo>
                <a:cubicBezTo>
                  <a:pt x="393" y="500"/>
                  <a:pt x="392" y="494"/>
                  <a:pt x="391" y="487"/>
                </a:cubicBezTo>
                <a:cubicBezTo>
                  <a:pt x="385" y="470"/>
                  <a:pt x="374" y="456"/>
                  <a:pt x="358" y="448"/>
                </a:cubicBezTo>
                <a:cubicBezTo>
                  <a:pt x="348" y="443"/>
                  <a:pt x="337" y="440"/>
                  <a:pt x="327" y="440"/>
                </a:cubicBezTo>
                <a:cubicBezTo>
                  <a:pt x="321" y="440"/>
                  <a:pt x="315" y="441"/>
                  <a:pt x="309" y="442"/>
                </a:cubicBezTo>
                <a:cubicBezTo>
                  <a:pt x="308" y="418"/>
                  <a:pt x="293" y="398"/>
                  <a:pt x="275" y="385"/>
                </a:cubicBezTo>
                <a:cubicBezTo>
                  <a:pt x="274" y="385"/>
                  <a:pt x="274" y="385"/>
                  <a:pt x="273" y="384"/>
                </a:cubicBezTo>
                <a:cubicBezTo>
                  <a:pt x="263" y="379"/>
                  <a:pt x="252" y="376"/>
                  <a:pt x="241" y="376"/>
                </a:cubicBezTo>
                <a:cubicBezTo>
                  <a:pt x="223" y="376"/>
                  <a:pt x="205" y="384"/>
                  <a:pt x="192" y="397"/>
                </a:cubicBezTo>
                <a:cubicBezTo>
                  <a:pt x="192" y="383"/>
                  <a:pt x="194" y="368"/>
                  <a:pt x="198" y="353"/>
                </a:cubicBezTo>
                <a:cubicBezTo>
                  <a:pt x="279" y="102"/>
                  <a:pt x="279" y="102"/>
                  <a:pt x="279" y="102"/>
                </a:cubicBezTo>
                <a:cubicBezTo>
                  <a:pt x="285" y="102"/>
                  <a:pt x="291" y="103"/>
                  <a:pt x="297" y="103"/>
                </a:cubicBezTo>
                <a:moveTo>
                  <a:pt x="134" y="415"/>
                </a:moveTo>
                <a:cubicBezTo>
                  <a:pt x="131" y="415"/>
                  <a:pt x="129" y="414"/>
                  <a:pt x="127" y="414"/>
                </a:cubicBezTo>
                <a:cubicBezTo>
                  <a:pt x="49" y="388"/>
                  <a:pt x="49" y="388"/>
                  <a:pt x="49" y="388"/>
                </a:cubicBezTo>
                <a:cubicBezTo>
                  <a:pt x="38" y="385"/>
                  <a:pt x="32" y="373"/>
                  <a:pt x="36" y="362"/>
                </a:cubicBezTo>
                <a:cubicBezTo>
                  <a:pt x="137" y="47"/>
                  <a:pt x="137" y="47"/>
                  <a:pt x="137" y="47"/>
                </a:cubicBezTo>
                <a:cubicBezTo>
                  <a:pt x="139" y="42"/>
                  <a:pt x="143" y="38"/>
                  <a:pt x="147" y="35"/>
                </a:cubicBezTo>
                <a:cubicBezTo>
                  <a:pt x="150" y="34"/>
                  <a:pt x="154" y="33"/>
                  <a:pt x="157" y="33"/>
                </a:cubicBezTo>
                <a:cubicBezTo>
                  <a:pt x="159" y="33"/>
                  <a:pt x="161" y="33"/>
                  <a:pt x="163" y="34"/>
                </a:cubicBezTo>
                <a:cubicBezTo>
                  <a:pt x="163" y="34"/>
                  <a:pt x="163" y="34"/>
                  <a:pt x="163" y="34"/>
                </a:cubicBezTo>
                <a:cubicBezTo>
                  <a:pt x="242" y="59"/>
                  <a:pt x="242" y="59"/>
                  <a:pt x="242" y="59"/>
                </a:cubicBezTo>
                <a:cubicBezTo>
                  <a:pt x="247" y="61"/>
                  <a:pt x="251" y="64"/>
                  <a:pt x="254" y="69"/>
                </a:cubicBezTo>
                <a:cubicBezTo>
                  <a:pt x="256" y="74"/>
                  <a:pt x="257" y="80"/>
                  <a:pt x="255" y="85"/>
                </a:cubicBezTo>
                <a:cubicBezTo>
                  <a:pt x="174" y="337"/>
                  <a:pt x="174" y="337"/>
                  <a:pt x="174" y="337"/>
                </a:cubicBezTo>
                <a:cubicBezTo>
                  <a:pt x="173" y="337"/>
                  <a:pt x="173" y="338"/>
                  <a:pt x="173" y="339"/>
                </a:cubicBezTo>
                <a:cubicBezTo>
                  <a:pt x="172" y="341"/>
                  <a:pt x="172" y="343"/>
                  <a:pt x="171" y="345"/>
                </a:cubicBezTo>
                <a:cubicBezTo>
                  <a:pt x="153" y="400"/>
                  <a:pt x="153" y="400"/>
                  <a:pt x="153" y="400"/>
                </a:cubicBezTo>
                <a:cubicBezTo>
                  <a:pt x="152" y="405"/>
                  <a:pt x="148" y="410"/>
                  <a:pt x="143" y="412"/>
                </a:cubicBezTo>
                <a:cubicBezTo>
                  <a:pt x="140" y="414"/>
                  <a:pt x="137" y="415"/>
                  <a:pt x="134" y="415"/>
                </a:cubicBezTo>
                <a:moveTo>
                  <a:pt x="932" y="408"/>
                </a:moveTo>
                <a:cubicBezTo>
                  <a:pt x="923" y="408"/>
                  <a:pt x="916" y="403"/>
                  <a:pt x="912" y="395"/>
                </a:cubicBezTo>
                <a:cubicBezTo>
                  <a:pt x="797" y="85"/>
                  <a:pt x="797" y="85"/>
                  <a:pt x="797" y="85"/>
                </a:cubicBezTo>
                <a:cubicBezTo>
                  <a:pt x="795" y="79"/>
                  <a:pt x="795" y="74"/>
                  <a:pt x="798" y="69"/>
                </a:cubicBezTo>
                <a:cubicBezTo>
                  <a:pt x="800" y="64"/>
                  <a:pt x="804" y="60"/>
                  <a:pt x="809" y="58"/>
                </a:cubicBezTo>
                <a:cubicBezTo>
                  <a:pt x="887" y="29"/>
                  <a:pt x="887" y="29"/>
                  <a:pt x="887" y="29"/>
                </a:cubicBezTo>
                <a:cubicBezTo>
                  <a:pt x="889" y="28"/>
                  <a:pt x="891" y="28"/>
                  <a:pt x="894" y="28"/>
                </a:cubicBezTo>
                <a:cubicBezTo>
                  <a:pt x="897" y="28"/>
                  <a:pt x="900" y="29"/>
                  <a:pt x="902" y="30"/>
                </a:cubicBezTo>
                <a:cubicBezTo>
                  <a:pt x="907" y="32"/>
                  <a:pt x="911" y="36"/>
                  <a:pt x="913" y="42"/>
                </a:cubicBezTo>
                <a:cubicBezTo>
                  <a:pt x="1028" y="352"/>
                  <a:pt x="1028" y="352"/>
                  <a:pt x="1028" y="352"/>
                </a:cubicBezTo>
                <a:cubicBezTo>
                  <a:pt x="1032" y="363"/>
                  <a:pt x="1027" y="374"/>
                  <a:pt x="1016" y="378"/>
                </a:cubicBezTo>
                <a:cubicBezTo>
                  <a:pt x="939" y="407"/>
                  <a:pt x="939" y="407"/>
                  <a:pt x="939" y="407"/>
                </a:cubicBezTo>
                <a:cubicBezTo>
                  <a:pt x="937" y="408"/>
                  <a:pt x="934" y="408"/>
                  <a:pt x="932" y="408"/>
                </a:cubicBezTo>
                <a:moveTo>
                  <a:pt x="894" y="0"/>
                </a:moveTo>
                <a:cubicBezTo>
                  <a:pt x="888" y="0"/>
                  <a:pt x="882" y="1"/>
                  <a:pt x="877" y="3"/>
                </a:cubicBezTo>
                <a:cubicBezTo>
                  <a:pt x="799" y="31"/>
                  <a:pt x="799" y="31"/>
                  <a:pt x="799" y="31"/>
                </a:cubicBezTo>
                <a:cubicBezTo>
                  <a:pt x="774" y="41"/>
                  <a:pt x="761" y="69"/>
                  <a:pt x="771" y="94"/>
                </a:cubicBezTo>
                <a:cubicBezTo>
                  <a:pt x="772" y="98"/>
                  <a:pt x="772" y="98"/>
                  <a:pt x="772" y="98"/>
                </a:cubicBezTo>
                <a:cubicBezTo>
                  <a:pt x="767" y="100"/>
                  <a:pt x="762" y="100"/>
                  <a:pt x="757" y="100"/>
                </a:cubicBezTo>
                <a:cubicBezTo>
                  <a:pt x="742" y="100"/>
                  <a:pt x="725" y="94"/>
                  <a:pt x="702" y="84"/>
                </a:cubicBezTo>
                <a:cubicBezTo>
                  <a:pt x="675" y="73"/>
                  <a:pt x="643" y="60"/>
                  <a:pt x="606" y="60"/>
                </a:cubicBezTo>
                <a:cubicBezTo>
                  <a:pt x="578" y="60"/>
                  <a:pt x="547" y="67"/>
                  <a:pt x="512" y="89"/>
                </a:cubicBezTo>
                <a:cubicBezTo>
                  <a:pt x="476" y="66"/>
                  <a:pt x="444" y="59"/>
                  <a:pt x="415" y="59"/>
                </a:cubicBezTo>
                <a:cubicBezTo>
                  <a:pt x="392" y="59"/>
                  <a:pt x="371" y="63"/>
                  <a:pt x="351" y="67"/>
                </a:cubicBezTo>
                <a:cubicBezTo>
                  <a:pt x="333" y="71"/>
                  <a:pt x="315" y="74"/>
                  <a:pt x="297" y="74"/>
                </a:cubicBezTo>
                <a:cubicBezTo>
                  <a:pt x="293" y="74"/>
                  <a:pt x="288" y="74"/>
                  <a:pt x="284" y="74"/>
                </a:cubicBezTo>
                <a:cubicBezTo>
                  <a:pt x="283" y="68"/>
                  <a:pt x="282" y="62"/>
                  <a:pt x="279" y="56"/>
                </a:cubicBezTo>
                <a:cubicBezTo>
                  <a:pt x="273" y="45"/>
                  <a:pt x="263" y="36"/>
                  <a:pt x="250" y="32"/>
                </a:cubicBezTo>
                <a:cubicBezTo>
                  <a:pt x="172" y="7"/>
                  <a:pt x="172" y="7"/>
                  <a:pt x="172" y="7"/>
                </a:cubicBezTo>
                <a:cubicBezTo>
                  <a:pt x="167" y="5"/>
                  <a:pt x="162" y="4"/>
                  <a:pt x="157" y="4"/>
                </a:cubicBezTo>
                <a:cubicBezTo>
                  <a:pt x="149" y="4"/>
                  <a:pt x="142" y="6"/>
                  <a:pt x="135" y="10"/>
                </a:cubicBezTo>
                <a:cubicBezTo>
                  <a:pt x="123" y="16"/>
                  <a:pt x="114" y="26"/>
                  <a:pt x="110" y="38"/>
                </a:cubicBezTo>
                <a:cubicBezTo>
                  <a:pt x="9" y="353"/>
                  <a:pt x="9" y="353"/>
                  <a:pt x="9" y="353"/>
                </a:cubicBezTo>
                <a:cubicBezTo>
                  <a:pt x="0" y="379"/>
                  <a:pt x="14" y="407"/>
                  <a:pt x="40" y="415"/>
                </a:cubicBezTo>
                <a:cubicBezTo>
                  <a:pt x="118" y="441"/>
                  <a:pt x="118" y="441"/>
                  <a:pt x="118" y="441"/>
                </a:cubicBezTo>
                <a:cubicBezTo>
                  <a:pt x="123" y="442"/>
                  <a:pt x="129" y="443"/>
                  <a:pt x="134" y="443"/>
                </a:cubicBezTo>
                <a:cubicBezTo>
                  <a:pt x="141" y="443"/>
                  <a:pt x="149" y="441"/>
                  <a:pt x="156" y="438"/>
                </a:cubicBezTo>
                <a:cubicBezTo>
                  <a:pt x="160" y="435"/>
                  <a:pt x="164" y="432"/>
                  <a:pt x="168" y="429"/>
                </a:cubicBezTo>
                <a:cubicBezTo>
                  <a:pt x="168" y="431"/>
                  <a:pt x="169" y="434"/>
                  <a:pt x="169" y="436"/>
                </a:cubicBezTo>
                <a:cubicBezTo>
                  <a:pt x="150" y="473"/>
                  <a:pt x="150" y="473"/>
                  <a:pt x="150" y="473"/>
                </a:cubicBezTo>
                <a:cubicBezTo>
                  <a:pt x="141" y="489"/>
                  <a:pt x="140" y="508"/>
                  <a:pt x="145" y="525"/>
                </a:cubicBezTo>
                <a:cubicBezTo>
                  <a:pt x="151" y="542"/>
                  <a:pt x="162" y="556"/>
                  <a:pt x="177" y="563"/>
                </a:cubicBezTo>
                <a:cubicBezTo>
                  <a:pt x="187" y="569"/>
                  <a:pt x="198" y="571"/>
                  <a:pt x="208" y="571"/>
                </a:cubicBezTo>
                <a:cubicBezTo>
                  <a:pt x="212" y="571"/>
                  <a:pt x="215" y="571"/>
                  <a:pt x="218" y="570"/>
                </a:cubicBezTo>
                <a:cubicBezTo>
                  <a:pt x="214" y="583"/>
                  <a:pt x="214" y="598"/>
                  <a:pt x="219" y="611"/>
                </a:cubicBezTo>
                <a:cubicBezTo>
                  <a:pt x="224" y="628"/>
                  <a:pt x="236" y="642"/>
                  <a:pt x="251" y="649"/>
                </a:cubicBezTo>
                <a:cubicBezTo>
                  <a:pt x="260" y="654"/>
                  <a:pt x="271" y="657"/>
                  <a:pt x="282" y="657"/>
                </a:cubicBezTo>
                <a:cubicBezTo>
                  <a:pt x="288" y="657"/>
                  <a:pt x="295" y="656"/>
                  <a:pt x="301" y="654"/>
                </a:cubicBezTo>
                <a:cubicBezTo>
                  <a:pt x="308" y="652"/>
                  <a:pt x="315" y="649"/>
                  <a:pt x="320" y="645"/>
                </a:cubicBezTo>
                <a:cubicBezTo>
                  <a:pt x="326" y="662"/>
                  <a:pt x="337" y="675"/>
                  <a:pt x="352" y="683"/>
                </a:cubicBezTo>
                <a:cubicBezTo>
                  <a:pt x="362" y="688"/>
                  <a:pt x="373" y="690"/>
                  <a:pt x="383" y="690"/>
                </a:cubicBezTo>
                <a:cubicBezTo>
                  <a:pt x="390" y="690"/>
                  <a:pt x="397" y="690"/>
                  <a:pt x="403" y="688"/>
                </a:cubicBezTo>
                <a:cubicBezTo>
                  <a:pt x="407" y="686"/>
                  <a:pt x="410" y="685"/>
                  <a:pt x="414" y="683"/>
                </a:cubicBezTo>
                <a:cubicBezTo>
                  <a:pt x="419" y="704"/>
                  <a:pt x="434" y="722"/>
                  <a:pt x="452" y="732"/>
                </a:cubicBezTo>
                <a:cubicBezTo>
                  <a:pt x="461" y="737"/>
                  <a:pt x="471" y="740"/>
                  <a:pt x="482" y="740"/>
                </a:cubicBezTo>
                <a:cubicBezTo>
                  <a:pt x="501" y="740"/>
                  <a:pt x="522" y="730"/>
                  <a:pt x="537" y="702"/>
                </a:cubicBezTo>
                <a:cubicBezTo>
                  <a:pt x="540" y="696"/>
                  <a:pt x="540" y="696"/>
                  <a:pt x="540" y="696"/>
                </a:cubicBezTo>
                <a:cubicBezTo>
                  <a:pt x="541" y="697"/>
                  <a:pt x="542" y="698"/>
                  <a:pt x="543" y="698"/>
                </a:cubicBezTo>
                <a:cubicBezTo>
                  <a:pt x="551" y="702"/>
                  <a:pt x="551" y="702"/>
                  <a:pt x="551" y="702"/>
                </a:cubicBezTo>
                <a:cubicBezTo>
                  <a:pt x="561" y="707"/>
                  <a:pt x="570" y="709"/>
                  <a:pt x="579" y="709"/>
                </a:cubicBezTo>
                <a:cubicBezTo>
                  <a:pt x="601" y="709"/>
                  <a:pt x="619" y="696"/>
                  <a:pt x="629" y="678"/>
                </a:cubicBezTo>
                <a:cubicBezTo>
                  <a:pt x="635" y="665"/>
                  <a:pt x="638" y="651"/>
                  <a:pt x="634" y="636"/>
                </a:cubicBezTo>
                <a:cubicBezTo>
                  <a:pt x="636" y="636"/>
                  <a:pt x="637" y="636"/>
                  <a:pt x="638" y="636"/>
                </a:cubicBezTo>
                <a:cubicBezTo>
                  <a:pt x="645" y="636"/>
                  <a:pt x="651" y="635"/>
                  <a:pt x="658" y="633"/>
                </a:cubicBezTo>
                <a:cubicBezTo>
                  <a:pt x="676" y="628"/>
                  <a:pt x="690" y="616"/>
                  <a:pt x="699" y="600"/>
                </a:cubicBezTo>
                <a:cubicBezTo>
                  <a:pt x="706" y="587"/>
                  <a:pt x="708" y="573"/>
                  <a:pt x="706" y="558"/>
                </a:cubicBezTo>
                <a:cubicBezTo>
                  <a:pt x="715" y="562"/>
                  <a:pt x="723" y="563"/>
                  <a:pt x="732" y="563"/>
                </a:cubicBezTo>
                <a:cubicBezTo>
                  <a:pt x="739" y="563"/>
                  <a:pt x="746" y="562"/>
                  <a:pt x="753" y="560"/>
                </a:cubicBezTo>
                <a:cubicBezTo>
                  <a:pt x="770" y="555"/>
                  <a:pt x="785" y="543"/>
                  <a:pt x="794" y="527"/>
                </a:cubicBezTo>
                <a:cubicBezTo>
                  <a:pt x="801" y="513"/>
                  <a:pt x="803" y="499"/>
                  <a:pt x="801" y="484"/>
                </a:cubicBezTo>
                <a:cubicBezTo>
                  <a:pt x="809" y="487"/>
                  <a:pt x="818" y="489"/>
                  <a:pt x="825" y="489"/>
                </a:cubicBezTo>
                <a:cubicBezTo>
                  <a:pt x="840" y="489"/>
                  <a:pt x="854" y="483"/>
                  <a:pt x="864" y="471"/>
                </a:cubicBezTo>
                <a:cubicBezTo>
                  <a:pt x="881" y="454"/>
                  <a:pt x="886" y="426"/>
                  <a:pt x="880" y="402"/>
                </a:cubicBezTo>
                <a:cubicBezTo>
                  <a:pt x="881" y="401"/>
                  <a:pt x="882" y="401"/>
                  <a:pt x="884" y="400"/>
                </a:cubicBezTo>
                <a:cubicBezTo>
                  <a:pt x="884" y="400"/>
                  <a:pt x="884" y="400"/>
                  <a:pt x="884" y="400"/>
                </a:cubicBezTo>
                <a:cubicBezTo>
                  <a:pt x="886" y="405"/>
                  <a:pt x="886" y="405"/>
                  <a:pt x="886" y="405"/>
                </a:cubicBezTo>
                <a:cubicBezTo>
                  <a:pt x="893" y="425"/>
                  <a:pt x="912" y="437"/>
                  <a:pt x="932" y="437"/>
                </a:cubicBezTo>
                <a:cubicBezTo>
                  <a:pt x="938" y="437"/>
                  <a:pt x="943" y="436"/>
                  <a:pt x="949" y="434"/>
                </a:cubicBezTo>
                <a:cubicBezTo>
                  <a:pt x="1026" y="405"/>
                  <a:pt x="1026" y="405"/>
                  <a:pt x="1026" y="405"/>
                </a:cubicBezTo>
                <a:cubicBezTo>
                  <a:pt x="1051" y="396"/>
                  <a:pt x="1064" y="367"/>
                  <a:pt x="1055" y="342"/>
                </a:cubicBezTo>
                <a:cubicBezTo>
                  <a:pt x="1055" y="342"/>
                  <a:pt x="1055" y="342"/>
                  <a:pt x="1055" y="342"/>
                </a:cubicBezTo>
                <a:cubicBezTo>
                  <a:pt x="940" y="32"/>
                  <a:pt x="940" y="32"/>
                  <a:pt x="940" y="32"/>
                </a:cubicBezTo>
                <a:cubicBezTo>
                  <a:pt x="935" y="19"/>
                  <a:pt x="926" y="10"/>
                  <a:pt x="914" y="4"/>
                </a:cubicBezTo>
                <a:cubicBezTo>
                  <a:pt x="908" y="1"/>
                  <a:pt x="901" y="0"/>
                  <a:pt x="894" y="0"/>
                </a:cubicBezTo>
              </a:path>
            </a:pathLst>
          </a:custGeom>
          <a:solidFill>
            <a:srgbClr val="FFFFFF">
              <a:alpha val="30000"/>
            </a:srgbClr>
          </a:solidFill>
          <a:ln>
            <a:noFill/>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5941" y="97159"/>
            <a:ext cx="6838315" cy="720710"/>
          </a:xfrm>
          <a:prstGeom prst="rect">
            <a:avLst/>
          </a:prstGeom>
        </p:spPr>
        <p:txBody>
          <a:bodyPr vert="horz" wrap="square" lIns="0" tIns="12700" rIns="0" bIns="0" rtlCol="0">
            <a:spAutoFit/>
          </a:bodyPr>
          <a:lstStyle/>
          <a:p>
            <a:pPr marL="12700">
              <a:lnSpc>
                <a:spcPct val="100000"/>
              </a:lnSpc>
              <a:spcBef>
                <a:spcPts val="100"/>
              </a:spcBef>
            </a:pPr>
            <a:r>
              <a:rPr spc="-85" dirty="0"/>
              <a:t>S</a:t>
            </a:r>
            <a:r>
              <a:rPr lang="en-US" spc="-85" dirty="0"/>
              <a:t>afety and Solutions</a:t>
            </a:r>
            <a:endParaRPr spc="-85" dirty="0"/>
          </a:p>
        </p:txBody>
      </p:sp>
      <p:pic>
        <p:nvPicPr>
          <p:cNvPr id="7" name="object 7"/>
          <p:cNvPicPr/>
          <p:nvPr/>
        </p:nvPicPr>
        <p:blipFill>
          <a:blip r:embed="rId3"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pic>
        <p:nvPicPr>
          <p:cNvPr id="10" name="object 10"/>
          <p:cNvPicPr/>
          <p:nvPr/>
        </p:nvPicPr>
        <p:blipFill>
          <a:blip r:embed="rId4" cstate="print"/>
          <a:stretch>
            <a:fillRect/>
          </a:stretch>
        </p:blipFill>
        <p:spPr>
          <a:xfrm>
            <a:off x="462949" y="1627392"/>
            <a:ext cx="232351" cy="232299"/>
          </a:xfrm>
          <a:prstGeom prst="rect">
            <a:avLst/>
          </a:prstGeom>
        </p:spPr>
      </p:pic>
      <p:pic>
        <p:nvPicPr>
          <p:cNvPr id="11" name="object 11"/>
          <p:cNvPicPr/>
          <p:nvPr/>
        </p:nvPicPr>
        <p:blipFill>
          <a:blip r:embed="rId5" cstate="print"/>
          <a:stretch>
            <a:fillRect/>
          </a:stretch>
        </p:blipFill>
        <p:spPr>
          <a:xfrm>
            <a:off x="462949" y="2171619"/>
            <a:ext cx="232351" cy="232298"/>
          </a:xfrm>
          <a:prstGeom prst="rect">
            <a:avLst/>
          </a:prstGeom>
        </p:spPr>
      </p:pic>
      <p:pic>
        <p:nvPicPr>
          <p:cNvPr id="12" name="object 12"/>
          <p:cNvPicPr/>
          <p:nvPr/>
        </p:nvPicPr>
        <p:blipFill>
          <a:blip r:embed="rId6" cstate="print"/>
          <a:stretch>
            <a:fillRect/>
          </a:stretch>
        </p:blipFill>
        <p:spPr>
          <a:xfrm>
            <a:off x="462949" y="3209592"/>
            <a:ext cx="232351" cy="232299"/>
          </a:xfrm>
          <a:prstGeom prst="rect">
            <a:avLst/>
          </a:prstGeom>
        </p:spPr>
      </p:pic>
      <p:pic>
        <p:nvPicPr>
          <p:cNvPr id="13" name="object 13"/>
          <p:cNvPicPr/>
          <p:nvPr/>
        </p:nvPicPr>
        <p:blipFill>
          <a:blip r:embed="rId7" cstate="print"/>
          <a:stretch>
            <a:fillRect/>
          </a:stretch>
        </p:blipFill>
        <p:spPr>
          <a:xfrm>
            <a:off x="462949" y="2685815"/>
            <a:ext cx="232351" cy="232299"/>
          </a:xfrm>
          <a:prstGeom prst="rect">
            <a:avLst/>
          </a:prstGeom>
        </p:spPr>
      </p:pic>
      <p:pic>
        <p:nvPicPr>
          <p:cNvPr id="14" name="object 14"/>
          <p:cNvPicPr/>
          <p:nvPr/>
        </p:nvPicPr>
        <p:blipFill>
          <a:blip r:embed="rId8" cstate="print"/>
          <a:stretch>
            <a:fillRect/>
          </a:stretch>
        </p:blipFill>
        <p:spPr>
          <a:xfrm>
            <a:off x="462949" y="4263501"/>
            <a:ext cx="232351" cy="232299"/>
          </a:xfrm>
          <a:prstGeom prst="rect">
            <a:avLst/>
          </a:prstGeom>
        </p:spPr>
      </p:pic>
      <p:pic>
        <p:nvPicPr>
          <p:cNvPr id="15" name="object 15"/>
          <p:cNvPicPr/>
          <p:nvPr/>
        </p:nvPicPr>
        <p:blipFill>
          <a:blip r:embed="rId9" cstate="print"/>
          <a:stretch>
            <a:fillRect/>
          </a:stretch>
        </p:blipFill>
        <p:spPr>
          <a:xfrm>
            <a:off x="462949" y="3722827"/>
            <a:ext cx="232351" cy="232299"/>
          </a:xfrm>
          <a:prstGeom prst="rect">
            <a:avLst/>
          </a:prstGeom>
        </p:spPr>
      </p:pic>
      <p:grpSp>
        <p:nvGrpSpPr>
          <p:cNvPr id="16" name="object 16"/>
          <p:cNvGrpSpPr/>
          <p:nvPr/>
        </p:nvGrpSpPr>
        <p:grpSpPr>
          <a:xfrm>
            <a:off x="7909621" y="1502993"/>
            <a:ext cx="3645496" cy="3645496"/>
            <a:chOff x="8543455" y="1994484"/>
            <a:chExt cx="3645496" cy="3645496"/>
          </a:xfrm>
        </p:grpSpPr>
        <p:pic>
          <p:nvPicPr>
            <p:cNvPr id="17" name="object 17"/>
            <p:cNvPicPr/>
            <p:nvPr/>
          </p:nvPicPr>
          <p:blipFill>
            <a:blip r:embed="rId10" cstate="print"/>
            <a:stretch>
              <a:fillRect/>
            </a:stretch>
          </p:blipFill>
          <p:spPr>
            <a:xfrm>
              <a:off x="8543455" y="1994484"/>
              <a:ext cx="3645496" cy="3645496"/>
            </a:xfrm>
            <a:prstGeom prst="rect">
              <a:avLst/>
            </a:prstGeom>
          </p:spPr>
        </p:pic>
        <p:pic>
          <p:nvPicPr>
            <p:cNvPr id="18" name="object 18"/>
            <p:cNvPicPr/>
            <p:nvPr/>
          </p:nvPicPr>
          <p:blipFill>
            <a:blip r:embed="rId11" cstate="print">
              <a:extLst>
                <a:ext uri="{28A0092B-C50C-407E-A947-70E740481C1C}">
                  <a14:useLocalDpi xmlns:a14="http://schemas.microsoft.com/office/drawing/2010/main" val="0"/>
                </a:ext>
              </a:extLst>
            </a:blip>
            <a:srcRect/>
            <a:stretch/>
          </p:blipFill>
          <p:spPr>
            <a:xfrm>
              <a:off x="8870559" y="2626534"/>
              <a:ext cx="2991287" cy="2558549"/>
            </a:xfrm>
            <a:prstGeom prst="rect">
              <a:avLst/>
            </a:prstGeom>
          </p:spPr>
        </p:pic>
      </p:grpSp>
      <p:sp>
        <p:nvSpPr>
          <p:cNvPr id="22"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3"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4"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5"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12"/>
              </a:rPr>
              <a:t>www.npkcg.com</a:t>
            </a:r>
            <a:endParaRPr sz="2000">
              <a:latin typeface="Archivo Thin"/>
              <a:cs typeface="Archivo Thin"/>
            </a:endParaRPr>
          </a:p>
        </p:txBody>
      </p:sp>
      <p:sp>
        <p:nvSpPr>
          <p:cNvPr id="26"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27" name="object 11"/>
          <p:cNvGrpSpPr/>
          <p:nvPr/>
        </p:nvGrpSpPr>
        <p:grpSpPr>
          <a:xfrm>
            <a:off x="11273538" y="6458522"/>
            <a:ext cx="310515" cy="310515"/>
            <a:chOff x="11273538" y="6458522"/>
            <a:chExt cx="310515" cy="310515"/>
          </a:xfrm>
        </p:grpSpPr>
        <p:sp>
          <p:nvSpPr>
            <p:cNvPr id="28"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29"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0" name="TextBox 29"/>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37</a:t>
            </a:r>
          </a:p>
        </p:txBody>
      </p:sp>
      <p:sp>
        <p:nvSpPr>
          <p:cNvPr id="31" name="object 7"/>
          <p:cNvSpPr/>
          <p:nvPr/>
        </p:nvSpPr>
        <p:spPr>
          <a:xfrm>
            <a:off x="8530842" y="-1285"/>
            <a:ext cx="730251" cy="771980"/>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2" name="object 8"/>
          <p:cNvSpPr/>
          <p:nvPr/>
        </p:nvSpPr>
        <p:spPr>
          <a:xfrm>
            <a:off x="8530842" y="-1286"/>
            <a:ext cx="730251" cy="771980"/>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sp>
        <p:nvSpPr>
          <p:cNvPr id="3" name="object 9">
            <a:extLst>
              <a:ext uri="{FF2B5EF4-FFF2-40B4-BE49-F238E27FC236}">
                <a16:creationId xmlns:a16="http://schemas.microsoft.com/office/drawing/2014/main" id="{E595F170-B31E-9326-95C4-6231E350BA21}"/>
              </a:ext>
            </a:extLst>
          </p:cNvPr>
          <p:cNvSpPr txBox="1"/>
          <p:nvPr/>
        </p:nvSpPr>
        <p:spPr>
          <a:xfrm>
            <a:off x="882003" y="1343015"/>
            <a:ext cx="4736465" cy="4655826"/>
          </a:xfrm>
          <a:prstGeom prst="rect">
            <a:avLst/>
          </a:prstGeom>
        </p:spPr>
        <p:txBody>
          <a:bodyPr vert="horz" wrap="square" lIns="0" tIns="12700" rIns="0" bIns="0" rtlCol="0">
            <a:spAutoFit/>
          </a:bodyPr>
          <a:lstStyle/>
          <a:p>
            <a:pPr marL="0" marR="0">
              <a:spcBef>
                <a:spcPts val="0"/>
              </a:spcBef>
              <a:spcAft>
                <a:spcPts val="0"/>
              </a:spcAft>
            </a:pPr>
            <a:r>
              <a:rPr lang="en-US" sz="1200" dirty="0">
                <a:solidFill>
                  <a:srgbClr val="2A3C73"/>
                </a:solidFill>
                <a:latin typeface="Archivo Thin"/>
                <a:cs typeface="Archivo Thin"/>
              </a:rPr>
              <a:t>Program Development and Compliance Review  </a:t>
            </a:r>
          </a:p>
          <a:p>
            <a:pPr marL="12700" marR="5080">
              <a:lnSpc>
                <a:spcPct val="156800"/>
              </a:lnSpc>
            </a:pPr>
            <a:r>
              <a:rPr lang="en-US" sz="1200" dirty="0">
                <a:solidFill>
                  <a:srgbClr val="2A3C73"/>
                </a:solidFill>
                <a:latin typeface="Archivo Thin"/>
                <a:cs typeface="Archivo Thin"/>
              </a:rPr>
              <a:t>Community Partnership Programs </a:t>
            </a:r>
          </a:p>
          <a:p>
            <a:pPr marL="12700" marR="5080">
              <a:lnSpc>
                <a:spcPct val="156800"/>
              </a:lnSpc>
            </a:pPr>
            <a:r>
              <a:rPr lang="en-US" sz="1200" dirty="0">
                <a:solidFill>
                  <a:srgbClr val="2A3C73"/>
                </a:solidFill>
                <a:latin typeface="Archivo Thin"/>
                <a:cs typeface="Archivo Thin"/>
              </a:rPr>
              <a:t>Patchwork Partnership-Public Safety Approach </a:t>
            </a:r>
          </a:p>
          <a:p>
            <a:pPr marL="12700" marR="5080">
              <a:lnSpc>
                <a:spcPct val="156800"/>
              </a:lnSpc>
            </a:pPr>
            <a:r>
              <a:rPr lang="en-US" sz="1200" dirty="0">
                <a:solidFill>
                  <a:srgbClr val="2A3C73"/>
                </a:solidFill>
                <a:latin typeface="Archivo Thin"/>
                <a:cs typeface="Archivo Thin"/>
              </a:rPr>
              <a:t>Leadership Development, Training and Education  </a:t>
            </a:r>
          </a:p>
          <a:p>
            <a:pPr marL="12700" marR="5080">
              <a:lnSpc>
                <a:spcPct val="156800"/>
              </a:lnSpc>
            </a:pPr>
            <a:r>
              <a:rPr lang="en-US" sz="1200" dirty="0">
                <a:solidFill>
                  <a:srgbClr val="2A3C73"/>
                </a:solidFill>
                <a:latin typeface="Archivo Thin"/>
                <a:cs typeface="Archivo Thin"/>
              </a:rPr>
              <a:t>Policy and Procedure Development </a:t>
            </a:r>
          </a:p>
          <a:p>
            <a:pPr marL="12700" marR="5080">
              <a:lnSpc>
                <a:spcPct val="156800"/>
              </a:lnSpc>
            </a:pPr>
            <a:r>
              <a:rPr lang="en-US" sz="1200" dirty="0">
                <a:solidFill>
                  <a:srgbClr val="2A3C73"/>
                </a:solidFill>
                <a:latin typeface="Archivo Thin"/>
                <a:cs typeface="Archivo Thin"/>
              </a:rPr>
              <a:t>Emergency Management Planning </a:t>
            </a:r>
          </a:p>
          <a:p>
            <a:pPr marL="12700" marR="5080">
              <a:lnSpc>
                <a:spcPct val="156800"/>
              </a:lnSpc>
            </a:pPr>
            <a:r>
              <a:rPr lang="en-US" sz="1200" dirty="0">
                <a:solidFill>
                  <a:srgbClr val="2A3C73"/>
                </a:solidFill>
                <a:latin typeface="Archivo Thin"/>
                <a:cs typeface="Archivo Thin"/>
              </a:rPr>
              <a:t>Risk and Vulnerability Assessments  </a:t>
            </a:r>
          </a:p>
          <a:p>
            <a:pPr marL="12700" marR="5080">
              <a:lnSpc>
                <a:spcPct val="156800"/>
              </a:lnSpc>
            </a:pPr>
            <a:r>
              <a:rPr lang="en-US" sz="1200" dirty="0">
                <a:solidFill>
                  <a:srgbClr val="2A3C73"/>
                </a:solidFill>
                <a:latin typeface="Archivo Thin"/>
                <a:cs typeface="Archivo Thin"/>
              </a:rPr>
              <a:t>Comprehensive Public Safety Planning </a:t>
            </a:r>
          </a:p>
          <a:p>
            <a:pPr marL="12700" marR="5080">
              <a:lnSpc>
                <a:spcPct val="156800"/>
              </a:lnSpc>
            </a:pPr>
            <a:r>
              <a:rPr lang="en-US" sz="1200" dirty="0">
                <a:solidFill>
                  <a:srgbClr val="2A3C73"/>
                </a:solidFill>
                <a:latin typeface="Archivo Thin"/>
                <a:cs typeface="Archivo Thin"/>
              </a:rPr>
              <a:t>Research Services </a:t>
            </a:r>
          </a:p>
          <a:p>
            <a:pPr marL="12700" marR="5080">
              <a:lnSpc>
                <a:spcPct val="156800"/>
              </a:lnSpc>
            </a:pPr>
            <a:r>
              <a:rPr lang="en-US" sz="1200" dirty="0">
                <a:solidFill>
                  <a:srgbClr val="2A3C73"/>
                </a:solidFill>
                <a:latin typeface="Archivo Thin"/>
                <a:cs typeface="Archivo Thin"/>
              </a:rPr>
              <a:t>Technical Assistance </a:t>
            </a:r>
          </a:p>
          <a:p>
            <a:pPr marL="12700" marR="5080">
              <a:lnSpc>
                <a:spcPct val="156800"/>
              </a:lnSpc>
            </a:pPr>
            <a:r>
              <a:rPr lang="en-US" sz="1200" dirty="0">
                <a:solidFill>
                  <a:srgbClr val="2A3C73"/>
                </a:solidFill>
                <a:latin typeface="Archivo Thin"/>
                <a:cs typeface="Archivo Thin"/>
              </a:rPr>
              <a:t>Management Assessments  </a:t>
            </a:r>
          </a:p>
          <a:p>
            <a:pPr marL="12700" marR="5080">
              <a:lnSpc>
                <a:spcPct val="156800"/>
              </a:lnSpc>
            </a:pPr>
            <a:r>
              <a:rPr lang="en-US" sz="1200" dirty="0">
                <a:solidFill>
                  <a:srgbClr val="2A3C73"/>
                </a:solidFill>
                <a:latin typeface="Archivo Thin"/>
                <a:cs typeface="Archivo Thin"/>
              </a:rPr>
              <a:t>Public Safety Law Enforcement Liaison </a:t>
            </a:r>
          </a:p>
          <a:p>
            <a:pPr marL="12700" marR="5080">
              <a:lnSpc>
                <a:spcPct val="156800"/>
              </a:lnSpc>
            </a:pPr>
            <a:r>
              <a:rPr sz="1200" dirty="0">
                <a:solidFill>
                  <a:srgbClr val="2A3C73"/>
                </a:solidFill>
                <a:latin typeface="Archivo Thin"/>
                <a:cs typeface="Archivo Thin"/>
              </a:rPr>
              <a:t>Special</a:t>
            </a:r>
            <a:r>
              <a:rPr sz="1200" spc="-10" dirty="0">
                <a:solidFill>
                  <a:srgbClr val="2A3C73"/>
                </a:solidFill>
                <a:latin typeface="Archivo Thin"/>
                <a:cs typeface="Archivo Thin"/>
              </a:rPr>
              <a:t> </a:t>
            </a:r>
            <a:r>
              <a:rPr sz="1200" dirty="0">
                <a:solidFill>
                  <a:srgbClr val="2A3C73"/>
                </a:solidFill>
                <a:latin typeface="Archivo Thin"/>
                <a:cs typeface="Archivo Thin"/>
              </a:rPr>
              <a:t>Event</a:t>
            </a:r>
            <a:r>
              <a:rPr sz="1200" spc="-10" dirty="0">
                <a:solidFill>
                  <a:srgbClr val="2A3C73"/>
                </a:solidFill>
                <a:latin typeface="Archivo Thin"/>
                <a:cs typeface="Archivo Thin"/>
              </a:rPr>
              <a:t> </a:t>
            </a:r>
            <a:r>
              <a:rPr sz="1200" dirty="0">
                <a:solidFill>
                  <a:srgbClr val="2A3C73"/>
                </a:solidFill>
                <a:latin typeface="Archivo Thin"/>
                <a:cs typeface="Archivo Thin"/>
              </a:rPr>
              <a:t>Planning</a:t>
            </a:r>
            <a:r>
              <a:rPr sz="1200" spc="-5" dirty="0">
                <a:solidFill>
                  <a:srgbClr val="2A3C73"/>
                </a:solidFill>
                <a:latin typeface="Archivo Thin"/>
                <a:cs typeface="Archivo Thin"/>
              </a:rPr>
              <a:t> </a:t>
            </a:r>
            <a:r>
              <a:rPr sz="1200" dirty="0">
                <a:solidFill>
                  <a:srgbClr val="2A3C73"/>
                </a:solidFill>
                <a:latin typeface="Archivo Thin"/>
                <a:cs typeface="Archivo Thin"/>
              </a:rPr>
              <a:t>for</a:t>
            </a:r>
            <a:r>
              <a:rPr sz="1200" spc="-55" dirty="0">
                <a:solidFill>
                  <a:srgbClr val="2A3C73"/>
                </a:solidFill>
                <a:latin typeface="Archivo Thin"/>
                <a:cs typeface="Archivo Thin"/>
              </a:rPr>
              <a:t> </a:t>
            </a:r>
            <a:r>
              <a:rPr sz="1200" dirty="0">
                <a:solidFill>
                  <a:srgbClr val="2A3C73"/>
                </a:solidFill>
                <a:latin typeface="Archivo Thin"/>
                <a:cs typeface="Archivo Thin"/>
              </a:rPr>
              <a:t>Major</a:t>
            </a:r>
            <a:r>
              <a:rPr sz="1200" spc="-50" dirty="0">
                <a:solidFill>
                  <a:srgbClr val="2A3C73"/>
                </a:solidFill>
                <a:latin typeface="Archivo Thin"/>
                <a:cs typeface="Archivo Thin"/>
              </a:rPr>
              <a:t> </a:t>
            </a:r>
            <a:r>
              <a:rPr sz="1200" spc="-10" dirty="0">
                <a:solidFill>
                  <a:srgbClr val="2A3C73"/>
                </a:solidFill>
                <a:latin typeface="Archivo Thin"/>
                <a:cs typeface="Archivo Thin"/>
              </a:rPr>
              <a:t>Events</a:t>
            </a:r>
            <a:endParaRPr lang="en-US" sz="1200" spc="-10" dirty="0">
              <a:solidFill>
                <a:srgbClr val="2A3C73"/>
              </a:solidFill>
              <a:latin typeface="Archivo Thin"/>
              <a:cs typeface="Archivo Thin"/>
            </a:endParaRPr>
          </a:p>
          <a:p>
            <a:pPr marL="12700" marR="5080">
              <a:lnSpc>
                <a:spcPct val="156800"/>
              </a:lnSpc>
            </a:pPr>
            <a:r>
              <a:rPr lang="en-US" sz="1200" spc="-10" dirty="0">
                <a:solidFill>
                  <a:srgbClr val="2A3C73"/>
                </a:solidFill>
                <a:latin typeface="Archivo Thin"/>
                <a:cs typeface="Archivo Thin"/>
              </a:rPr>
              <a:t>Executive Coaching and Mentoring</a:t>
            </a:r>
          </a:p>
          <a:p>
            <a:pPr marL="12700" marR="5080">
              <a:lnSpc>
                <a:spcPct val="156800"/>
              </a:lnSpc>
            </a:pPr>
            <a:r>
              <a:rPr sz="1200" dirty="0">
                <a:solidFill>
                  <a:srgbClr val="2A3C73"/>
                </a:solidFill>
                <a:latin typeface="Archivo Thin"/>
                <a:cs typeface="Archivo Thin"/>
              </a:rPr>
              <a:t>Mental</a:t>
            </a:r>
            <a:r>
              <a:rPr sz="1200" spc="-25" dirty="0">
                <a:solidFill>
                  <a:srgbClr val="2A3C73"/>
                </a:solidFill>
                <a:latin typeface="Archivo Thin"/>
                <a:cs typeface="Archivo Thin"/>
              </a:rPr>
              <a:t> </a:t>
            </a:r>
            <a:r>
              <a:rPr sz="1200" dirty="0">
                <a:solidFill>
                  <a:srgbClr val="2A3C73"/>
                </a:solidFill>
                <a:latin typeface="Archivo Thin"/>
                <a:cs typeface="Archivo Thin"/>
              </a:rPr>
              <a:t>Health</a:t>
            </a:r>
            <a:r>
              <a:rPr sz="1200" spc="-20" dirty="0">
                <a:solidFill>
                  <a:srgbClr val="2A3C73"/>
                </a:solidFill>
                <a:latin typeface="Archivo Thin"/>
                <a:cs typeface="Archivo Thin"/>
              </a:rPr>
              <a:t> </a:t>
            </a:r>
            <a:r>
              <a:rPr sz="1200" dirty="0">
                <a:solidFill>
                  <a:srgbClr val="2A3C73"/>
                </a:solidFill>
                <a:latin typeface="Archivo Thin"/>
                <a:cs typeface="Archivo Thin"/>
              </a:rPr>
              <a:t>and</a:t>
            </a:r>
            <a:r>
              <a:rPr sz="1200" spc="-25" dirty="0">
                <a:solidFill>
                  <a:srgbClr val="2A3C73"/>
                </a:solidFill>
                <a:latin typeface="Archivo Thin"/>
                <a:cs typeface="Archivo Thin"/>
              </a:rPr>
              <a:t> </a:t>
            </a:r>
            <a:r>
              <a:rPr sz="1200" dirty="0">
                <a:solidFill>
                  <a:srgbClr val="2A3C73"/>
                </a:solidFill>
                <a:latin typeface="Archivo Thin"/>
                <a:cs typeface="Archivo Thin"/>
              </a:rPr>
              <a:t>Wellness</a:t>
            </a:r>
            <a:r>
              <a:rPr sz="1200" spc="-20" dirty="0">
                <a:solidFill>
                  <a:srgbClr val="2A3C73"/>
                </a:solidFill>
                <a:latin typeface="Archivo Thin"/>
                <a:cs typeface="Archivo Thin"/>
              </a:rPr>
              <a:t> </a:t>
            </a:r>
            <a:r>
              <a:rPr sz="1200" spc="-10" dirty="0">
                <a:solidFill>
                  <a:srgbClr val="2A3C73"/>
                </a:solidFill>
                <a:latin typeface="Archivo Thin"/>
                <a:cs typeface="Archivo Thin"/>
              </a:rPr>
              <a:t>Support</a:t>
            </a:r>
            <a:endParaRPr lang="en-US" sz="1200" spc="-10" dirty="0">
              <a:solidFill>
                <a:srgbClr val="2A3C73"/>
              </a:solidFill>
              <a:latin typeface="Archivo Thin"/>
              <a:cs typeface="Archivo Thin"/>
            </a:endParaRPr>
          </a:p>
          <a:p>
            <a:pPr marL="12700" marR="5080">
              <a:lnSpc>
                <a:spcPct val="156800"/>
              </a:lnSpc>
            </a:pPr>
            <a:r>
              <a:rPr lang="en-US" sz="1200" spc="-10" dirty="0">
                <a:solidFill>
                  <a:srgbClr val="2A3C73"/>
                </a:solidFill>
                <a:latin typeface="Archivo Thin"/>
                <a:cs typeface="Archivo Thin"/>
              </a:rPr>
              <a:t>Crisis Management Assistance </a:t>
            </a:r>
            <a:endParaRPr sz="1200" dirty="0">
              <a:solidFill>
                <a:srgbClr val="2A3C73"/>
              </a:solidFill>
              <a:latin typeface="Archivo Thin"/>
              <a:cs typeface="Archivo Thin"/>
            </a:endParaRPr>
          </a:p>
        </p:txBody>
      </p:sp>
      <p:pic>
        <p:nvPicPr>
          <p:cNvPr id="4" name="object 14">
            <a:extLst>
              <a:ext uri="{FF2B5EF4-FFF2-40B4-BE49-F238E27FC236}">
                <a16:creationId xmlns:a16="http://schemas.microsoft.com/office/drawing/2014/main" id="{64FC7153-19A5-E914-DD32-62A0CD690D3C}"/>
              </a:ext>
            </a:extLst>
          </p:cNvPr>
          <p:cNvPicPr/>
          <p:nvPr/>
        </p:nvPicPr>
        <p:blipFill>
          <a:blip r:embed="rId8" cstate="print"/>
          <a:stretch>
            <a:fillRect/>
          </a:stretch>
        </p:blipFill>
        <p:spPr>
          <a:xfrm>
            <a:off x="468204" y="4752873"/>
            <a:ext cx="232351" cy="232299"/>
          </a:xfrm>
          <a:prstGeom prst="rect">
            <a:avLst/>
          </a:prstGeom>
        </p:spPr>
      </p:pic>
      <p:pic>
        <p:nvPicPr>
          <p:cNvPr id="5" name="object 14">
            <a:extLst>
              <a:ext uri="{FF2B5EF4-FFF2-40B4-BE49-F238E27FC236}">
                <a16:creationId xmlns:a16="http://schemas.microsoft.com/office/drawing/2014/main" id="{F0E460BA-BE60-B764-269D-D32B4022551A}"/>
              </a:ext>
            </a:extLst>
          </p:cNvPr>
          <p:cNvPicPr/>
          <p:nvPr/>
        </p:nvPicPr>
        <p:blipFill>
          <a:blip r:embed="rId8" cstate="print"/>
          <a:stretch>
            <a:fillRect/>
          </a:stretch>
        </p:blipFill>
        <p:spPr>
          <a:xfrm>
            <a:off x="474284" y="5215620"/>
            <a:ext cx="232351" cy="232299"/>
          </a:xfrm>
          <a:prstGeom prst="rect">
            <a:avLst/>
          </a:prstGeom>
        </p:spPr>
      </p:pic>
    </p:spTree>
    <p:extLst>
      <p:ext uri="{BB962C8B-B14F-4D97-AF65-F5344CB8AC3E}">
        <p14:creationId xmlns:p14="http://schemas.microsoft.com/office/powerpoint/2010/main" val="389453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48986" y="6516569"/>
            <a:ext cx="4491355" cy="177800"/>
          </a:xfrm>
          <a:prstGeom prst="rect">
            <a:avLst/>
          </a:prstGeom>
        </p:spPr>
        <p:txBody>
          <a:bodyPr vert="horz" wrap="square" lIns="0" tIns="12700" rIns="0" bIns="0" rtlCol="0">
            <a:spAutoFit/>
          </a:bodyPr>
          <a:lstStyle/>
          <a:p>
            <a:pPr marL="12700">
              <a:lnSpc>
                <a:spcPct val="100000"/>
              </a:lnSpc>
              <a:spcBef>
                <a:spcPts val="100"/>
              </a:spcBef>
            </a:pPr>
            <a:r>
              <a:rPr sz="1000" b="0" dirty="0">
                <a:solidFill>
                  <a:srgbClr val="FFFFFF"/>
                </a:solidFill>
                <a:latin typeface="Archivo Medium"/>
                <a:cs typeface="Archivo Medium"/>
              </a:rPr>
              <a:t>Copyright ©</a:t>
            </a:r>
            <a:r>
              <a:rPr sz="1000" b="0" spc="5" dirty="0">
                <a:solidFill>
                  <a:srgbClr val="FFFFFF"/>
                </a:solidFill>
                <a:latin typeface="Archivo Medium"/>
                <a:cs typeface="Archivo Medium"/>
              </a:rPr>
              <a:t> </a:t>
            </a:r>
            <a:r>
              <a:rPr sz="1000" b="0" dirty="0">
                <a:solidFill>
                  <a:srgbClr val="FFFFFF"/>
                </a:solidFill>
                <a:latin typeface="Archivo Medium"/>
                <a:cs typeface="Archivo Medium"/>
              </a:rPr>
              <a:t>2024</a:t>
            </a:r>
            <a:r>
              <a:rPr sz="1000" b="0" spc="5" dirty="0">
                <a:solidFill>
                  <a:srgbClr val="FFFFFF"/>
                </a:solidFill>
                <a:latin typeface="Archivo Medium"/>
                <a:cs typeface="Archivo Medium"/>
              </a:rPr>
              <a:t> </a:t>
            </a:r>
            <a:r>
              <a:rPr sz="1000" b="0" dirty="0">
                <a:solidFill>
                  <a:srgbClr val="FFFFFF"/>
                </a:solidFill>
                <a:latin typeface="Archivo Medium"/>
                <a:cs typeface="Archivo Medium"/>
              </a:rPr>
              <a:t>Native</a:t>
            </a:r>
            <a:r>
              <a:rPr sz="1000" b="0" spc="5" dirty="0">
                <a:solidFill>
                  <a:srgbClr val="FFFFFF"/>
                </a:solidFill>
                <a:latin typeface="Archivo Medium"/>
                <a:cs typeface="Archivo Medium"/>
              </a:rPr>
              <a:t> </a:t>
            </a:r>
            <a:r>
              <a:rPr sz="1000" b="0" spc="-10" dirty="0">
                <a:solidFill>
                  <a:srgbClr val="FFFFFF"/>
                </a:solidFill>
                <a:latin typeface="Archivo Medium"/>
                <a:cs typeface="Archivo Medium"/>
              </a:rPr>
              <a:t>Peacekeeper</a:t>
            </a:r>
            <a:r>
              <a:rPr sz="1000" b="0" spc="-15" dirty="0">
                <a:solidFill>
                  <a:srgbClr val="FFFFFF"/>
                </a:solidFill>
                <a:latin typeface="Archivo Medium"/>
                <a:cs typeface="Archivo Medium"/>
              </a:rPr>
              <a:t> </a:t>
            </a:r>
            <a:r>
              <a:rPr sz="1000" b="0" dirty="0">
                <a:solidFill>
                  <a:srgbClr val="FFFFFF"/>
                </a:solidFill>
                <a:latin typeface="Archivo Medium"/>
                <a:cs typeface="Archivo Medium"/>
              </a:rPr>
              <a:t>Consulting</a:t>
            </a:r>
            <a:r>
              <a:rPr sz="1000" b="0" spc="5" dirty="0">
                <a:solidFill>
                  <a:srgbClr val="FFFFFF"/>
                </a:solidFill>
                <a:latin typeface="Archivo Medium"/>
                <a:cs typeface="Archivo Medium"/>
              </a:rPr>
              <a:t> </a:t>
            </a:r>
            <a:r>
              <a:rPr sz="1000" b="0" dirty="0">
                <a:solidFill>
                  <a:srgbClr val="FFFFFF"/>
                </a:solidFill>
                <a:latin typeface="Archivo Medium"/>
                <a:cs typeface="Archivo Medium"/>
              </a:rPr>
              <a:t>Group</a:t>
            </a:r>
            <a:r>
              <a:rPr sz="1000" b="0" spc="5" dirty="0">
                <a:solidFill>
                  <a:srgbClr val="FFFFFF"/>
                </a:solidFill>
                <a:latin typeface="Archivo Medium"/>
                <a:cs typeface="Archivo Medium"/>
              </a:rPr>
              <a:t> </a:t>
            </a:r>
            <a:r>
              <a:rPr sz="1000" b="0" dirty="0">
                <a:solidFill>
                  <a:srgbClr val="FFFFFF"/>
                </a:solidFill>
                <a:latin typeface="Archivo Medium"/>
                <a:cs typeface="Archivo Medium"/>
              </a:rPr>
              <a:t>-</a:t>
            </a:r>
            <a:r>
              <a:rPr sz="1000" b="0" spc="5" dirty="0">
                <a:solidFill>
                  <a:srgbClr val="FFFFFF"/>
                </a:solidFill>
                <a:latin typeface="Archivo Medium"/>
                <a:cs typeface="Archivo Medium"/>
              </a:rPr>
              <a:t> </a:t>
            </a:r>
            <a:r>
              <a:rPr sz="1000" b="0" dirty="0">
                <a:solidFill>
                  <a:srgbClr val="FFFFFF"/>
                </a:solidFill>
                <a:latin typeface="Archivo Medium"/>
                <a:cs typeface="Archivo Medium"/>
              </a:rPr>
              <a:t>All</a:t>
            </a:r>
            <a:r>
              <a:rPr sz="1000" b="0" spc="5" dirty="0">
                <a:solidFill>
                  <a:srgbClr val="FFFFFF"/>
                </a:solidFill>
                <a:latin typeface="Archivo Medium"/>
                <a:cs typeface="Archivo Medium"/>
              </a:rPr>
              <a:t> </a:t>
            </a:r>
            <a:r>
              <a:rPr sz="1000" b="0" dirty="0">
                <a:solidFill>
                  <a:srgbClr val="FFFFFF"/>
                </a:solidFill>
                <a:latin typeface="Archivo Medium"/>
                <a:cs typeface="Archivo Medium"/>
              </a:rPr>
              <a:t>Rights</a:t>
            </a:r>
            <a:r>
              <a:rPr sz="1000" b="0" spc="5" dirty="0">
                <a:solidFill>
                  <a:srgbClr val="FFFFFF"/>
                </a:solidFill>
                <a:latin typeface="Archivo Medium"/>
                <a:cs typeface="Archivo Medium"/>
              </a:rPr>
              <a:t> </a:t>
            </a:r>
            <a:r>
              <a:rPr sz="1000" b="0" spc="-10" dirty="0">
                <a:solidFill>
                  <a:srgbClr val="FFFFFF"/>
                </a:solidFill>
                <a:latin typeface="Archivo Medium"/>
                <a:cs typeface="Archivo Medium"/>
              </a:rPr>
              <a:t>Reserved.</a:t>
            </a:r>
            <a:endParaRPr sz="1000" dirty="0">
              <a:latin typeface="Archivo Medium"/>
              <a:cs typeface="Archivo Medium"/>
            </a:endParaRPr>
          </a:p>
        </p:txBody>
      </p:sp>
      <p:pic>
        <p:nvPicPr>
          <p:cNvPr id="3" name="object 3"/>
          <p:cNvPicPr/>
          <p:nvPr/>
        </p:nvPicPr>
        <p:blipFill>
          <a:blip r:embed="rId2" cstate="print"/>
          <a:stretch>
            <a:fillRect/>
          </a:stretch>
        </p:blipFill>
        <p:spPr>
          <a:xfrm>
            <a:off x="3733800" y="526373"/>
            <a:ext cx="3657600" cy="953133"/>
          </a:xfrm>
          <a:prstGeom prst="rect">
            <a:avLst/>
          </a:prstGeom>
        </p:spPr>
      </p:pic>
      <p:sp>
        <p:nvSpPr>
          <p:cNvPr id="4" name="object 4"/>
          <p:cNvSpPr txBox="1">
            <a:spLocks noGrp="1"/>
          </p:cNvSpPr>
          <p:nvPr>
            <p:ph type="ctrTitle"/>
          </p:nvPr>
        </p:nvSpPr>
        <p:spPr>
          <a:xfrm>
            <a:off x="3618163" y="2269853"/>
            <a:ext cx="4953000" cy="1546577"/>
          </a:xfrm>
          <a:prstGeom prst="rect">
            <a:avLst/>
          </a:prstGeom>
        </p:spPr>
        <p:txBody>
          <a:bodyPr vert="horz" wrap="square" lIns="0" tIns="15240" rIns="0" bIns="0" rtlCol="0">
            <a:spAutoFit/>
          </a:bodyPr>
          <a:lstStyle/>
          <a:p>
            <a:pPr marL="12700">
              <a:lnSpc>
                <a:spcPct val="100000"/>
              </a:lnSpc>
              <a:spcBef>
                <a:spcPts val="120"/>
              </a:spcBef>
            </a:pPr>
            <a:r>
              <a:rPr sz="9950" b="1" dirty="0"/>
              <a:t>Thank</a:t>
            </a:r>
            <a:r>
              <a:rPr sz="9950" b="1" spc="-290" dirty="0"/>
              <a:t> </a:t>
            </a:r>
            <a:r>
              <a:rPr sz="9950" b="1" spc="-805" dirty="0"/>
              <a:t>Y</a:t>
            </a:r>
            <a:r>
              <a:rPr sz="9950" b="1" spc="25" dirty="0"/>
              <a:t>ou!</a:t>
            </a:r>
            <a:endParaRPr sz="9950" b="1" dirty="0"/>
          </a:p>
        </p:txBody>
      </p:sp>
      <p:sp>
        <p:nvSpPr>
          <p:cNvPr id="5" name="object 5"/>
          <p:cNvSpPr txBox="1"/>
          <p:nvPr/>
        </p:nvSpPr>
        <p:spPr>
          <a:xfrm>
            <a:off x="1711926" y="5099127"/>
            <a:ext cx="8765540" cy="627095"/>
          </a:xfrm>
          <a:prstGeom prst="rect">
            <a:avLst/>
          </a:prstGeom>
        </p:spPr>
        <p:txBody>
          <a:bodyPr vert="horz" wrap="square" lIns="0" tIns="11430" rIns="0" bIns="0" rtlCol="0">
            <a:spAutoFit/>
          </a:bodyPr>
          <a:lstStyle/>
          <a:p>
            <a:pPr marL="12700">
              <a:lnSpc>
                <a:spcPct val="100000"/>
              </a:lnSpc>
              <a:spcBef>
                <a:spcPts val="90"/>
              </a:spcBef>
              <a:tabLst>
                <a:tab pos="2931160" algn="l"/>
                <a:tab pos="3148330" algn="l"/>
                <a:tab pos="5996305" algn="l"/>
                <a:tab pos="6213475" algn="l"/>
              </a:tabLst>
            </a:pPr>
            <a:r>
              <a:rPr sz="2000" b="1" dirty="0">
                <a:solidFill>
                  <a:srgbClr val="4C98CA"/>
                </a:solidFill>
                <a:latin typeface="Archivo"/>
                <a:cs typeface="Archivo"/>
              </a:rPr>
              <a:t>Email:</a:t>
            </a:r>
            <a:r>
              <a:rPr sz="2000" b="1" spc="-50" dirty="0">
                <a:solidFill>
                  <a:srgbClr val="4C98CA"/>
                </a:solidFill>
                <a:latin typeface="Archivo"/>
                <a:cs typeface="Archivo"/>
              </a:rPr>
              <a:t> </a:t>
            </a:r>
            <a:r>
              <a:rPr lang="en-US" sz="2000" b="1" spc="-10" dirty="0">
                <a:solidFill>
                  <a:srgbClr val="FFFFFF"/>
                </a:solidFill>
                <a:latin typeface="Archivo Medium"/>
                <a:cs typeface="Archivo Medium"/>
                <a:hlinkClick r:id="rId3"/>
              </a:rPr>
              <a:t>williamlatchford</a:t>
            </a:r>
            <a:r>
              <a:rPr sz="2000" b="0" spc="-10" dirty="0">
                <a:solidFill>
                  <a:srgbClr val="FFFFFF"/>
                </a:solidFill>
                <a:latin typeface="Archivo Medium"/>
                <a:cs typeface="Archivo Medium"/>
                <a:hlinkClick r:id="rId3"/>
              </a:rPr>
              <a:t>@npkcg.com</a:t>
            </a:r>
            <a:r>
              <a:rPr lang="en-US" sz="2000" spc="-10" dirty="0">
                <a:solidFill>
                  <a:srgbClr val="FFFFFF"/>
                </a:solidFill>
                <a:latin typeface="Archivo Medium"/>
                <a:cs typeface="Archivo Medium"/>
              </a:rPr>
              <a:t>                                   </a:t>
            </a:r>
            <a:r>
              <a:rPr sz="2000" b="0" spc="-50" dirty="0">
                <a:solidFill>
                  <a:srgbClr val="FFFFFF"/>
                </a:solidFill>
                <a:latin typeface="Archivo Medium"/>
                <a:cs typeface="Archivo Medium"/>
              </a:rPr>
              <a:t>|</a:t>
            </a:r>
            <a:r>
              <a:rPr sz="2000" b="0" dirty="0">
                <a:solidFill>
                  <a:srgbClr val="FFFFFF"/>
                </a:solidFill>
                <a:latin typeface="Archivo Medium"/>
                <a:cs typeface="Archivo Medium"/>
              </a:rPr>
              <a:t>	</a:t>
            </a:r>
            <a:r>
              <a:rPr sz="2000" b="1" dirty="0">
                <a:solidFill>
                  <a:srgbClr val="4C98CA"/>
                </a:solidFill>
                <a:latin typeface="Archivo"/>
                <a:cs typeface="Archivo"/>
              </a:rPr>
              <a:t>Phone:</a:t>
            </a:r>
            <a:r>
              <a:rPr sz="2000" b="1" spc="10" dirty="0">
                <a:solidFill>
                  <a:srgbClr val="4C98CA"/>
                </a:solidFill>
                <a:latin typeface="Archivo"/>
                <a:cs typeface="Archivo"/>
              </a:rPr>
              <a:t> </a:t>
            </a:r>
            <a:r>
              <a:rPr sz="2000" b="0" dirty="0">
                <a:solidFill>
                  <a:srgbClr val="FFFFFF"/>
                </a:solidFill>
                <a:latin typeface="Archivo Medium"/>
                <a:cs typeface="Archivo Medium"/>
              </a:rPr>
              <a:t>(954)</a:t>
            </a:r>
            <a:r>
              <a:rPr sz="2000" b="0" spc="-10" dirty="0">
                <a:solidFill>
                  <a:srgbClr val="FFFFFF"/>
                </a:solidFill>
                <a:latin typeface="Archivo Medium"/>
                <a:cs typeface="Archivo Medium"/>
              </a:rPr>
              <a:t> </a:t>
            </a:r>
            <a:r>
              <a:rPr sz="2000" b="0" dirty="0">
                <a:solidFill>
                  <a:srgbClr val="FFFFFF"/>
                </a:solidFill>
                <a:latin typeface="Archivo Medium"/>
                <a:cs typeface="Archivo Medium"/>
              </a:rPr>
              <a:t>444-</a:t>
            </a:r>
            <a:r>
              <a:rPr sz="2000" b="0" spc="-20" dirty="0">
                <a:solidFill>
                  <a:srgbClr val="FFFFFF"/>
                </a:solidFill>
                <a:latin typeface="Archivo Medium"/>
                <a:cs typeface="Archivo Medium"/>
              </a:rPr>
              <a:t>0972</a:t>
            </a:r>
            <a:r>
              <a:rPr sz="2000" b="0" dirty="0">
                <a:solidFill>
                  <a:srgbClr val="FFFFFF"/>
                </a:solidFill>
                <a:latin typeface="Archivo Medium"/>
                <a:cs typeface="Archivo Medium"/>
              </a:rPr>
              <a:t>	</a:t>
            </a:r>
            <a:r>
              <a:rPr sz="2000" b="0" spc="-50" dirty="0">
                <a:solidFill>
                  <a:srgbClr val="FFFFFF"/>
                </a:solidFill>
                <a:latin typeface="Archivo Medium"/>
                <a:cs typeface="Archivo Medium"/>
              </a:rPr>
              <a:t>|</a:t>
            </a:r>
            <a:r>
              <a:rPr sz="2000" b="0" dirty="0">
                <a:solidFill>
                  <a:srgbClr val="FFFFFF"/>
                </a:solidFill>
                <a:latin typeface="Archivo Medium"/>
                <a:cs typeface="Archivo Medium"/>
              </a:rPr>
              <a:t>	</a:t>
            </a:r>
            <a:r>
              <a:rPr sz="2000" b="1" spc="-25" dirty="0">
                <a:solidFill>
                  <a:srgbClr val="4C98CA"/>
                </a:solidFill>
                <a:latin typeface="Archivo"/>
                <a:cs typeface="Archivo"/>
              </a:rPr>
              <a:t>Web:</a:t>
            </a:r>
            <a:r>
              <a:rPr sz="2000" b="1" spc="-60" dirty="0">
                <a:solidFill>
                  <a:srgbClr val="4C98CA"/>
                </a:solidFill>
                <a:latin typeface="Archivo"/>
                <a:cs typeface="Archivo"/>
              </a:rPr>
              <a:t> </a:t>
            </a:r>
            <a:r>
              <a:rPr sz="2000" b="0" spc="-30" dirty="0">
                <a:solidFill>
                  <a:srgbClr val="FFFFFF"/>
                </a:solidFill>
                <a:latin typeface="Archivo Medium"/>
                <a:cs typeface="Archivo Medium"/>
                <a:hlinkClick r:id="rId4"/>
              </a:rPr>
              <a:t>www.npkcg.com</a:t>
            </a:r>
            <a:endParaRPr sz="2000" dirty="0">
              <a:latin typeface="Archivo Medium"/>
              <a:cs typeface="Archivo Medium"/>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4"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grpSp>
        <p:nvGrpSpPr>
          <p:cNvPr id="5" name="object 5"/>
          <p:cNvGrpSpPr/>
          <p:nvPr/>
        </p:nvGrpSpPr>
        <p:grpSpPr>
          <a:xfrm>
            <a:off x="8527324" y="-3168"/>
            <a:ext cx="736600" cy="777875"/>
            <a:chOff x="8527324" y="-3168"/>
            <a:chExt cx="736600" cy="777875"/>
          </a:xfrm>
        </p:grpSpPr>
        <p:sp>
          <p:nvSpPr>
            <p:cNvPr id="6" name="object 6"/>
            <p:cNvSpPr/>
            <p:nvPr/>
          </p:nvSpPr>
          <p:spPr>
            <a:xfrm>
              <a:off x="8530495" y="0"/>
              <a:ext cx="730250" cy="771525"/>
            </a:xfrm>
            <a:custGeom>
              <a:avLst/>
              <a:gdLst/>
              <a:ahLst/>
              <a:cxnLst/>
              <a:rect l="l" t="t" r="r" b="b"/>
              <a:pathLst>
                <a:path w="730250" h="771525">
                  <a:moveTo>
                    <a:pt x="730135" y="0"/>
                  </a:moveTo>
                  <a:lnTo>
                    <a:pt x="0" y="771029"/>
                  </a:lnTo>
                </a:path>
              </a:pathLst>
            </a:custGeom>
            <a:solidFill>
              <a:srgbClr val="4C98CA"/>
            </a:solidFill>
          </p:spPr>
          <p:txBody>
            <a:bodyPr wrap="square" lIns="0" tIns="0" rIns="0" bIns="0" rtlCol="0"/>
            <a:lstStyle/>
            <a:p>
              <a:endParaRPr/>
            </a:p>
          </p:txBody>
        </p:sp>
        <p:sp>
          <p:nvSpPr>
            <p:cNvPr id="7" name="object 7"/>
            <p:cNvSpPr/>
            <p:nvPr/>
          </p:nvSpPr>
          <p:spPr>
            <a:xfrm>
              <a:off x="8530499" y="6"/>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
        <p:nvSpPr>
          <p:cNvPr id="8" name="object 8"/>
          <p:cNvSpPr txBox="1">
            <a:spLocks noGrp="1"/>
          </p:cNvSpPr>
          <p:nvPr>
            <p:ph type="title" idx="4294967295"/>
          </p:nvPr>
        </p:nvSpPr>
        <p:spPr>
          <a:xfrm>
            <a:off x="905941" y="97159"/>
            <a:ext cx="6838315" cy="628377"/>
          </a:xfrm>
          <a:prstGeom prst="rect">
            <a:avLst/>
          </a:prstGeom>
        </p:spPr>
        <p:txBody>
          <a:bodyPr vert="horz" wrap="square" lIns="0" tIns="12700" rIns="0" bIns="0" rtlCol="0">
            <a:spAutoFit/>
          </a:bodyPr>
          <a:lstStyle/>
          <a:p>
            <a:pPr marL="12700" algn="l">
              <a:lnSpc>
                <a:spcPct val="100000"/>
              </a:lnSpc>
              <a:spcBef>
                <a:spcPts val="100"/>
              </a:spcBef>
            </a:pPr>
            <a:r>
              <a:rPr lang="en-US" sz="4000" b="1" spc="-70" dirty="0"/>
              <a:t>NPKCG Law Enforcement Consultants</a:t>
            </a:r>
            <a:endParaRPr sz="4000" b="1" spc="-90" dirty="0"/>
          </a:p>
        </p:txBody>
      </p:sp>
      <p:sp>
        <p:nvSpPr>
          <p:cNvPr id="9"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pic>
        <p:nvPicPr>
          <p:cNvPr id="14" name="object 14"/>
          <p:cNvPicPr/>
          <p:nvPr/>
        </p:nvPicPr>
        <p:blipFill>
          <a:blip r:embed="rId3" cstate="print"/>
          <a:stretch>
            <a:fillRect/>
          </a:stretch>
        </p:blipFill>
        <p:spPr>
          <a:xfrm>
            <a:off x="7943545" y="1689391"/>
            <a:ext cx="4245406" cy="4255693"/>
          </a:xfrm>
          <a:prstGeom prst="rect">
            <a:avLst/>
          </a:prstGeom>
          <a:solidFill>
            <a:schemeClr val="bg1"/>
          </a:solidFill>
        </p:spPr>
      </p:pic>
      <p:pic>
        <p:nvPicPr>
          <p:cNvPr id="15" name="object 15"/>
          <p:cNvPicPr/>
          <p:nvPr/>
        </p:nvPicPr>
        <p:blipFill>
          <a:blip r:embed="rId4">
            <a:extLst>
              <a:ext uri="{28A0092B-C50C-407E-A947-70E740481C1C}">
                <a14:useLocalDpi xmlns:a14="http://schemas.microsoft.com/office/drawing/2010/main" val="0"/>
              </a:ext>
            </a:extLst>
          </a:blip>
          <a:srcRect/>
          <a:stretch/>
        </p:blipFill>
        <p:spPr>
          <a:xfrm>
            <a:off x="8882482" y="2436132"/>
            <a:ext cx="2158021" cy="2708104"/>
          </a:xfrm>
          <a:prstGeom prst="rect">
            <a:avLst/>
          </a:prstGeom>
          <a:ln>
            <a:noFill/>
          </a:ln>
          <a:effectLst>
            <a:softEdge rad="112500"/>
          </a:effectLst>
        </p:spPr>
      </p:pic>
      <p:pic>
        <p:nvPicPr>
          <p:cNvPr id="16" name="object 16"/>
          <p:cNvPicPr/>
          <p:nvPr/>
        </p:nvPicPr>
        <p:blipFill>
          <a:blip r:embed="rId5" cstate="print"/>
          <a:stretch>
            <a:fillRect/>
          </a:stretch>
        </p:blipFill>
        <p:spPr>
          <a:xfrm>
            <a:off x="9396710" y="195488"/>
            <a:ext cx="2525150" cy="592595"/>
          </a:xfrm>
          <a:prstGeom prst="rect">
            <a:avLst/>
          </a:prstGeom>
        </p:spPr>
      </p:pic>
      <p:sp>
        <p:nvSpPr>
          <p:cNvPr id="17" name="object 17"/>
          <p:cNvSpPr txBox="1"/>
          <p:nvPr/>
        </p:nvSpPr>
        <p:spPr>
          <a:xfrm>
            <a:off x="808118" y="749708"/>
            <a:ext cx="8195600" cy="5691110"/>
          </a:xfrm>
          <a:prstGeom prst="rect">
            <a:avLst/>
          </a:prstGeom>
        </p:spPr>
        <p:txBody>
          <a:bodyPr vert="horz" wrap="square" lIns="0" tIns="12700" rIns="0" bIns="0" rtlCol="0">
            <a:spAutoFit/>
          </a:bodyPr>
          <a:lstStyle/>
          <a:p>
            <a:pPr marL="12700" marR="5080" algn="ctr">
              <a:lnSpc>
                <a:spcPct val="100000"/>
              </a:lnSpc>
              <a:spcBef>
                <a:spcPts val="100"/>
              </a:spcBef>
            </a:pPr>
            <a:r>
              <a:rPr lang="en-US" sz="2400" b="1" spc="-10" dirty="0">
                <a:solidFill>
                  <a:schemeClr val="accent5">
                    <a:lumMod val="75000"/>
                  </a:schemeClr>
                </a:solidFill>
                <a:latin typeface="Archivo Thin"/>
                <a:cs typeface="Archivo Thin"/>
              </a:rPr>
              <a:t>OWNERSHIP</a:t>
            </a:r>
          </a:p>
          <a:p>
            <a:pPr marL="12700" marR="5080" algn="ctr">
              <a:lnSpc>
                <a:spcPct val="100000"/>
              </a:lnSpc>
              <a:spcBef>
                <a:spcPts val="100"/>
              </a:spcBef>
            </a:pPr>
            <a:r>
              <a:rPr lang="en-US" sz="2400" b="1" spc="-10" dirty="0">
                <a:solidFill>
                  <a:schemeClr val="accent5">
                    <a:lumMod val="75000"/>
                  </a:schemeClr>
                </a:solidFill>
                <a:latin typeface="Archivo Thin"/>
                <a:cs typeface="Archivo Thin"/>
              </a:rPr>
              <a:t>AMY OSCEOLA LATCHFORD</a:t>
            </a:r>
          </a:p>
          <a:p>
            <a:pPr marL="12700" marR="5080" algn="ctr">
              <a:lnSpc>
                <a:spcPct val="100000"/>
              </a:lnSpc>
              <a:spcBef>
                <a:spcPts val="100"/>
              </a:spcBef>
            </a:pPr>
            <a:r>
              <a:rPr lang="en-US" sz="2400" b="1" spc="-10" dirty="0">
                <a:solidFill>
                  <a:schemeClr val="accent5">
                    <a:lumMod val="75000"/>
                  </a:schemeClr>
                </a:solidFill>
                <a:latin typeface="Archivo Thin"/>
                <a:cs typeface="Archivo Thin"/>
              </a:rPr>
              <a:t>SEMINOLE TRIBE OF FLORIDA</a:t>
            </a:r>
          </a:p>
          <a:p>
            <a:pPr marL="12700" marR="5080" algn="ctr">
              <a:lnSpc>
                <a:spcPct val="100000"/>
              </a:lnSpc>
              <a:spcBef>
                <a:spcPts val="100"/>
              </a:spcBef>
            </a:pPr>
            <a:endParaRPr lang="en-US" sz="2400" b="1" spc="-10" dirty="0">
              <a:solidFill>
                <a:schemeClr val="accent5">
                  <a:lumMod val="75000"/>
                </a:schemeClr>
              </a:solidFill>
              <a:latin typeface="Archivo Thin"/>
              <a:cs typeface="Archivo Thin"/>
            </a:endParaRPr>
          </a:p>
          <a:p>
            <a:pPr marL="12700" marR="5080" algn="ctr">
              <a:lnSpc>
                <a:spcPct val="100000"/>
              </a:lnSpc>
              <a:spcBef>
                <a:spcPts val="100"/>
              </a:spcBef>
            </a:pPr>
            <a:r>
              <a:rPr lang="en-US" sz="2400" b="1" spc="-10" dirty="0">
                <a:solidFill>
                  <a:schemeClr val="accent5">
                    <a:lumMod val="75000"/>
                  </a:schemeClr>
                </a:solidFill>
                <a:latin typeface="Archivo Thin"/>
                <a:cs typeface="Archivo Thin"/>
              </a:rPr>
              <a:t>“PUBLIC SAFETY IS THE FOUNDATION OF TRUST AND HARMONY IN EVERY COMMUNITY. AT NATIVE PEACEKEEPER CONSULTING GROUP, WE ARE DEDICATED TO EMPOWERING EVERY COMMUNITY BY ELEVATING PUBLIC SAFETY TODAY FOR A SAFER TOMORROW”</a:t>
            </a:r>
          </a:p>
          <a:p>
            <a:pPr marL="12700" marR="5080" algn="ctr">
              <a:lnSpc>
                <a:spcPct val="100000"/>
              </a:lnSpc>
              <a:spcBef>
                <a:spcPts val="100"/>
              </a:spcBef>
            </a:pPr>
            <a:endParaRPr lang="en-US" sz="2400" b="1" spc="-10" dirty="0">
              <a:solidFill>
                <a:schemeClr val="accent5">
                  <a:lumMod val="75000"/>
                </a:schemeClr>
              </a:solidFill>
              <a:latin typeface="Archivo Thin"/>
              <a:cs typeface="Archivo Thin"/>
            </a:endParaRPr>
          </a:p>
          <a:p>
            <a:pPr marL="12700" marR="5080" algn="ctr">
              <a:lnSpc>
                <a:spcPct val="100000"/>
              </a:lnSpc>
              <a:spcBef>
                <a:spcPts val="100"/>
              </a:spcBef>
            </a:pPr>
            <a:r>
              <a:rPr lang="en-US" sz="2400" b="1" spc="-10" dirty="0">
                <a:solidFill>
                  <a:schemeClr val="accent5">
                    <a:lumMod val="75000"/>
                  </a:schemeClr>
                </a:solidFill>
                <a:latin typeface="Archivo Thin"/>
                <a:cs typeface="Archivo Thin"/>
              </a:rPr>
              <a:t>AMY O. LATCHFORD</a:t>
            </a:r>
          </a:p>
          <a:p>
            <a:pPr marL="12700" marR="5080" algn="ctr">
              <a:lnSpc>
                <a:spcPct val="100000"/>
              </a:lnSpc>
              <a:spcBef>
                <a:spcPts val="100"/>
              </a:spcBef>
            </a:pPr>
            <a:r>
              <a:rPr lang="en-US" sz="2400" b="1" spc="-10" dirty="0">
                <a:solidFill>
                  <a:schemeClr val="accent5">
                    <a:lumMod val="75000"/>
                  </a:schemeClr>
                </a:solidFill>
                <a:latin typeface="Archivo Thin"/>
                <a:cs typeface="Archivo Thin"/>
              </a:rPr>
              <a:t>“OTTER CLAN”</a:t>
            </a:r>
          </a:p>
          <a:p>
            <a:pPr algn="l">
              <a:lnSpc>
                <a:spcPct val="150000"/>
              </a:lnSpc>
            </a:pPr>
            <a:r>
              <a:rPr lang="en-US" sz="1400" b="0" i="0" dirty="0">
                <a:solidFill>
                  <a:srgbClr val="080A0D"/>
                </a:solidFill>
                <a:effectLst/>
                <a:latin typeface="Archivo Thin" panose="020B0604020202020204" charset="0"/>
                <a:cs typeface="Archivo Thin" panose="020B0604020202020204" charset="0"/>
              </a:rPr>
              <a:t> </a:t>
            </a:r>
          </a:p>
          <a:p>
            <a:pPr marL="12700" marR="590550">
              <a:lnSpc>
                <a:spcPct val="156800"/>
              </a:lnSpc>
            </a:pPr>
            <a:endParaRPr sz="2200" dirty="0">
              <a:latin typeface="Archivo Thin"/>
              <a:cs typeface="Archivo Thin"/>
            </a:endParaRPr>
          </a:p>
        </p:txBody>
      </p:sp>
      <p:pic>
        <p:nvPicPr>
          <p:cNvPr id="18" name="object 18"/>
          <p:cNvPicPr/>
          <p:nvPr/>
        </p:nvPicPr>
        <p:blipFill>
          <a:blip r:embed="rId6" cstate="print"/>
          <a:stretch>
            <a:fillRect/>
          </a:stretch>
        </p:blipFill>
        <p:spPr>
          <a:xfrm>
            <a:off x="486737" y="1598558"/>
            <a:ext cx="232351" cy="232299"/>
          </a:xfrm>
          <a:prstGeom prst="rect">
            <a:avLst/>
          </a:prstGeom>
        </p:spPr>
      </p:pic>
      <p:pic>
        <p:nvPicPr>
          <p:cNvPr id="19" name="object 19"/>
          <p:cNvPicPr/>
          <p:nvPr/>
        </p:nvPicPr>
        <p:blipFill>
          <a:blip r:embed="rId7" cstate="print"/>
          <a:stretch>
            <a:fillRect/>
          </a:stretch>
        </p:blipFill>
        <p:spPr>
          <a:xfrm>
            <a:off x="496319" y="1918923"/>
            <a:ext cx="232351" cy="232299"/>
          </a:xfrm>
          <a:prstGeom prst="rect">
            <a:avLst/>
          </a:prstGeom>
        </p:spPr>
      </p:pic>
      <p:pic>
        <p:nvPicPr>
          <p:cNvPr id="20" name="object 20"/>
          <p:cNvPicPr/>
          <p:nvPr/>
        </p:nvPicPr>
        <p:blipFill>
          <a:blip r:embed="rId8" cstate="print"/>
          <a:stretch>
            <a:fillRect/>
          </a:stretch>
        </p:blipFill>
        <p:spPr>
          <a:xfrm>
            <a:off x="493611" y="2222541"/>
            <a:ext cx="232351" cy="232299"/>
          </a:xfrm>
          <a:prstGeom prst="rect">
            <a:avLst/>
          </a:prstGeom>
        </p:spPr>
      </p:pic>
      <p:pic>
        <p:nvPicPr>
          <p:cNvPr id="21" name="object 21"/>
          <p:cNvPicPr/>
          <p:nvPr/>
        </p:nvPicPr>
        <p:blipFill>
          <a:blip r:embed="rId9" cstate="print"/>
          <a:stretch>
            <a:fillRect/>
          </a:stretch>
        </p:blipFill>
        <p:spPr>
          <a:xfrm>
            <a:off x="489436" y="2572671"/>
            <a:ext cx="232351" cy="232299"/>
          </a:xfrm>
          <a:prstGeom prst="rect">
            <a:avLst/>
          </a:prstGeom>
        </p:spPr>
      </p:pic>
      <p:pic>
        <p:nvPicPr>
          <p:cNvPr id="22" name="object 22"/>
          <p:cNvPicPr/>
          <p:nvPr/>
        </p:nvPicPr>
        <p:blipFill>
          <a:blip r:embed="rId10" cstate="print"/>
          <a:stretch>
            <a:fillRect/>
          </a:stretch>
        </p:blipFill>
        <p:spPr>
          <a:xfrm>
            <a:off x="489436" y="2860508"/>
            <a:ext cx="232351" cy="232299"/>
          </a:xfrm>
          <a:prstGeom prst="rect">
            <a:avLst/>
          </a:prstGeom>
        </p:spPr>
      </p:pic>
      <p:sp>
        <p:nvSpPr>
          <p:cNvPr id="23" name="object 23"/>
          <p:cNvSpPr/>
          <p:nvPr/>
        </p:nvSpPr>
        <p:spPr>
          <a:xfrm>
            <a:off x="-337" y="-1763"/>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24"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11"/>
              </a:rPr>
              <a:t>www.npkcg.com</a:t>
            </a:r>
            <a:endParaRPr sz="2000">
              <a:latin typeface="Archivo Thin"/>
              <a:cs typeface="Archivo Thin"/>
            </a:endParaRPr>
          </a:p>
        </p:txBody>
      </p:sp>
      <p:sp>
        <p:nvSpPr>
          <p:cNvPr id="25" name="object 25"/>
          <p:cNvSpPr txBox="1">
            <a:spLocks noGrp="1"/>
          </p:cNvSpPr>
          <p:nvPr>
            <p:ph type="ftr" sz="quarter" idx="4294967295"/>
          </p:nvPr>
        </p:nvSpPr>
        <p:spPr>
          <a:xfrm>
            <a:off x="5428548" y="6532045"/>
            <a:ext cx="4491355" cy="163829"/>
          </a:xfrm>
          <a:prstGeom prst="rect">
            <a:avLst/>
          </a:prstGeom>
        </p:spPr>
        <p:txBody>
          <a:bodyPr vert="horz" wrap="square" lIns="0" tIns="0" rIns="0" bIns="0" rtlCol="0">
            <a:spAutoFit/>
          </a:bodyPr>
          <a:lstStyle/>
          <a:p>
            <a:pPr marL="12700">
              <a:lnSpc>
                <a:spcPts val="1180"/>
              </a:lnSpc>
            </a:pPr>
            <a:r>
              <a:rPr dirty="0"/>
              <a:t>Copyright ©</a:t>
            </a:r>
            <a:r>
              <a:rPr spc="5" dirty="0"/>
              <a:t> </a:t>
            </a:r>
            <a:r>
              <a:rPr dirty="0"/>
              <a:t>2024</a:t>
            </a:r>
            <a:r>
              <a:rPr spc="5" dirty="0"/>
              <a:t> </a:t>
            </a:r>
            <a:r>
              <a:rPr dirty="0"/>
              <a:t>Native</a:t>
            </a:r>
            <a:r>
              <a:rPr spc="5" dirty="0"/>
              <a:t> </a:t>
            </a:r>
            <a:r>
              <a:rPr spc="-10" dirty="0"/>
              <a:t>Peacekeeper</a:t>
            </a:r>
            <a:r>
              <a:rPr spc="-15" dirty="0"/>
              <a:t> </a:t>
            </a:r>
            <a:r>
              <a:rPr dirty="0"/>
              <a:t>Consulting</a:t>
            </a:r>
            <a:r>
              <a:rPr spc="5" dirty="0"/>
              <a:t> </a:t>
            </a:r>
            <a:r>
              <a:rPr dirty="0"/>
              <a:t>Group</a:t>
            </a:r>
            <a:r>
              <a:rPr spc="5" dirty="0"/>
              <a:t> </a:t>
            </a:r>
            <a:r>
              <a:rPr dirty="0"/>
              <a:t>-</a:t>
            </a:r>
            <a:r>
              <a:rPr spc="5" dirty="0"/>
              <a:t> </a:t>
            </a:r>
            <a:r>
              <a:rPr dirty="0"/>
              <a:t>All</a:t>
            </a:r>
            <a:r>
              <a:rPr spc="5" dirty="0"/>
              <a:t> </a:t>
            </a:r>
            <a:r>
              <a:rPr dirty="0"/>
              <a:t>Rights</a:t>
            </a:r>
            <a:r>
              <a:rPr spc="5" dirty="0"/>
              <a:t> </a:t>
            </a:r>
            <a:r>
              <a:rPr spc="-10" dirty="0"/>
              <a:t>Reserved.</a:t>
            </a:r>
          </a:p>
        </p:txBody>
      </p:sp>
      <p:grpSp>
        <p:nvGrpSpPr>
          <p:cNvPr id="27" name="object 11"/>
          <p:cNvGrpSpPr/>
          <p:nvPr/>
        </p:nvGrpSpPr>
        <p:grpSpPr>
          <a:xfrm>
            <a:off x="11273538" y="6458522"/>
            <a:ext cx="310515" cy="310515"/>
            <a:chOff x="11273538" y="6458522"/>
            <a:chExt cx="310515" cy="310515"/>
          </a:xfrm>
        </p:grpSpPr>
        <p:sp>
          <p:nvSpPr>
            <p:cNvPr id="28"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29"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dirty="0"/>
            </a:p>
          </p:txBody>
        </p:sp>
      </p:grpSp>
      <p:sp>
        <p:nvSpPr>
          <p:cNvPr id="30" name="TextBox 29"/>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4</a:t>
            </a:r>
          </a:p>
        </p:txBody>
      </p:sp>
      <p:pic>
        <p:nvPicPr>
          <p:cNvPr id="10" name="object 18">
            <a:extLst>
              <a:ext uri="{FF2B5EF4-FFF2-40B4-BE49-F238E27FC236}">
                <a16:creationId xmlns:a16="http://schemas.microsoft.com/office/drawing/2014/main" id="{DC295D43-E8DE-45F0-1F92-4472EA917619}"/>
              </a:ext>
            </a:extLst>
          </p:cNvPr>
          <p:cNvPicPr/>
          <p:nvPr/>
        </p:nvPicPr>
        <p:blipFill>
          <a:blip r:embed="rId6" cstate="print"/>
          <a:stretch>
            <a:fillRect/>
          </a:stretch>
        </p:blipFill>
        <p:spPr>
          <a:xfrm>
            <a:off x="496319" y="3154947"/>
            <a:ext cx="232351" cy="232299"/>
          </a:xfrm>
          <a:prstGeom prst="rect">
            <a:avLst/>
          </a:prstGeom>
        </p:spPr>
      </p:pic>
      <p:pic>
        <p:nvPicPr>
          <p:cNvPr id="11" name="Picture 10">
            <a:extLst>
              <a:ext uri="{FF2B5EF4-FFF2-40B4-BE49-F238E27FC236}">
                <a16:creationId xmlns:a16="http://schemas.microsoft.com/office/drawing/2014/main" id="{A304CF05-59A9-433C-B6A6-412E4FAB2C64}"/>
              </a:ext>
            </a:extLst>
          </p:cNvPr>
          <p:cNvPicPr>
            <a:picLocks noChangeAspect="1"/>
          </p:cNvPicPr>
          <p:nvPr/>
        </p:nvPicPr>
        <p:blipFill>
          <a:blip r:embed="rId12"/>
          <a:stretch>
            <a:fillRect/>
          </a:stretch>
        </p:blipFill>
        <p:spPr>
          <a:xfrm>
            <a:off x="490905" y="3823968"/>
            <a:ext cx="237765" cy="231668"/>
          </a:xfrm>
          <a:prstGeom prst="rect">
            <a:avLst/>
          </a:prstGeom>
        </p:spPr>
      </p:pic>
      <p:pic>
        <p:nvPicPr>
          <p:cNvPr id="13" name="object 18">
            <a:extLst>
              <a:ext uri="{FF2B5EF4-FFF2-40B4-BE49-F238E27FC236}">
                <a16:creationId xmlns:a16="http://schemas.microsoft.com/office/drawing/2014/main" id="{1E88C41F-2A0B-9E3C-29E6-C2AE418060C8}"/>
              </a:ext>
            </a:extLst>
          </p:cNvPr>
          <p:cNvPicPr/>
          <p:nvPr/>
        </p:nvPicPr>
        <p:blipFill>
          <a:blip r:embed="rId6" cstate="print"/>
          <a:stretch>
            <a:fillRect/>
          </a:stretch>
        </p:blipFill>
        <p:spPr>
          <a:xfrm>
            <a:off x="496319" y="4133711"/>
            <a:ext cx="232351" cy="232299"/>
          </a:xfrm>
          <a:prstGeom prst="rect">
            <a:avLst/>
          </a:prstGeom>
        </p:spPr>
      </p:pic>
      <p:pic>
        <p:nvPicPr>
          <p:cNvPr id="26" name="object 18">
            <a:extLst>
              <a:ext uri="{FF2B5EF4-FFF2-40B4-BE49-F238E27FC236}">
                <a16:creationId xmlns:a16="http://schemas.microsoft.com/office/drawing/2014/main" id="{7A504AE1-E5B5-4E84-75CD-89E2F71330AA}"/>
              </a:ext>
            </a:extLst>
          </p:cNvPr>
          <p:cNvPicPr/>
          <p:nvPr/>
        </p:nvPicPr>
        <p:blipFill>
          <a:blip r:embed="rId6" cstate="print"/>
          <a:stretch>
            <a:fillRect/>
          </a:stretch>
        </p:blipFill>
        <p:spPr>
          <a:xfrm>
            <a:off x="489436" y="4477085"/>
            <a:ext cx="232351" cy="232299"/>
          </a:xfrm>
          <a:prstGeom prst="rect">
            <a:avLst/>
          </a:prstGeom>
        </p:spPr>
      </p:pic>
      <p:pic>
        <p:nvPicPr>
          <p:cNvPr id="31" name="object 18">
            <a:extLst>
              <a:ext uri="{FF2B5EF4-FFF2-40B4-BE49-F238E27FC236}">
                <a16:creationId xmlns:a16="http://schemas.microsoft.com/office/drawing/2014/main" id="{4A605742-D84F-4F8E-D067-2CB7FD9165D5}"/>
              </a:ext>
            </a:extLst>
          </p:cNvPr>
          <p:cNvPicPr/>
          <p:nvPr/>
        </p:nvPicPr>
        <p:blipFill>
          <a:blip r:embed="rId6" cstate="print"/>
          <a:stretch>
            <a:fillRect/>
          </a:stretch>
        </p:blipFill>
        <p:spPr>
          <a:xfrm>
            <a:off x="496320" y="4787459"/>
            <a:ext cx="232351" cy="232299"/>
          </a:xfrm>
          <a:prstGeom prst="rect">
            <a:avLst/>
          </a:prstGeom>
        </p:spPr>
      </p:pic>
      <p:pic>
        <p:nvPicPr>
          <p:cNvPr id="32" name="object 18">
            <a:extLst>
              <a:ext uri="{FF2B5EF4-FFF2-40B4-BE49-F238E27FC236}">
                <a16:creationId xmlns:a16="http://schemas.microsoft.com/office/drawing/2014/main" id="{AB838400-3A0F-A12C-6BEC-F778F617A380}"/>
              </a:ext>
            </a:extLst>
          </p:cNvPr>
          <p:cNvPicPr/>
          <p:nvPr/>
        </p:nvPicPr>
        <p:blipFill>
          <a:blip r:embed="rId6" cstate="print"/>
          <a:stretch>
            <a:fillRect/>
          </a:stretch>
        </p:blipFill>
        <p:spPr>
          <a:xfrm>
            <a:off x="489436" y="5114333"/>
            <a:ext cx="232351" cy="232299"/>
          </a:xfrm>
          <a:prstGeom prst="rect">
            <a:avLst/>
          </a:prstGeom>
        </p:spPr>
      </p:pic>
      <p:pic>
        <p:nvPicPr>
          <p:cNvPr id="33" name="object 18">
            <a:extLst>
              <a:ext uri="{FF2B5EF4-FFF2-40B4-BE49-F238E27FC236}">
                <a16:creationId xmlns:a16="http://schemas.microsoft.com/office/drawing/2014/main" id="{24CAFD2D-1F72-202C-8013-1EF308D8F2A7}"/>
              </a:ext>
            </a:extLst>
          </p:cNvPr>
          <p:cNvPicPr/>
          <p:nvPr/>
        </p:nvPicPr>
        <p:blipFill>
          <a:blip r:embed="rId6" cstate="print"/>
          <a:stretch>
            <a:fillRect/>
          </a:stretch>
        </p:blipFill>
        <p:spPr>
          <a:xfrm>
            <a:off x="496320" y="5423065"/>
            <a:ext cx="232351" cy="232299"/>
          </a:xfrm>
          <a:prstGeom prst="rect">
            <a:avLst/>
          </a:prstGeom>
        </p:spPr>
      </p:pic>
      <p:pic>
        <p:nvPicPr>
          <p:cNvPr id="36" name="object 18">
            <a:extLst>
              <a:ext uri="{FF2B5EF4-FFF2-40B4-BE49-F238E27FC236}">
                <a16:creationId xmlns:a16="http://schemas.microsoft.com/office/drawing/2014/main" id="{3ADDFCB9-C8CF-8C68-C554-B472359E1090}"/>
              </a:ext>
            </a:extLst>
          </p:cNvPr>
          <p:cNvPicPr/>
          <p:nvPr/>
        </p:nvPicPr>
        <p:blipFill>
          <a:blip r:embed="rId6" cstate="print"/>
          <a:stretch>
            <a:fillRect/>
          </a:stretch>
        </p:blipFill>
        <p:spPr>
          <a:xfrm>
            <a:off x="496320" y="5715996"/>
            <a:ext cx="232351" cy="232299"/>
          </a:xfrm>
          <a:prstGeom prst="rect">
            <a:avLst/>
          </a:prstGeom>
        </p:spPr>
      </p:pic>
      <p:pic>
        <p:nvPicPr>
          <p:cNvPr id="37" name="object 18">
            <a:extLst>
              <a:ext uri="{FF2B5EF4-FFF2-40B4-BE49-F238E27FC236}">
                <a16:creationId xmlns:a16="http://schemas.microsoft.com/office/drawing/2014/main" id="{810BEDC6-310D-D7E3-5A57-E770E076A501}"/>
              </a:ext>
            </a:extLst>
          </p:cNvPr>
          <p:cNvPicPr/>
          <p:nvPr/>
        </p:nvPicPr>
        <p:blipFill>
          <a:blip r:embed="rId6" cstate="print"/>
          <a:stretch>
            <a:fillRect/>
          </a:stretch>
        </p:blipFill>
        <p:spPr>
          <a:xfrm>
            <a:off x="489437" y="6051885"/>
            <a:ext cx="232351" cy="23229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4"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grpSp>
        <p:nvGrpSpPr>
          <p:cNvPr id="5" name="object 5"/>
          <p:cNvGrpSpPr/>
          <p:nvPr/>
        </p:nvGrpSpPr>
        <p:grpSpPr>
          <a:xfrm>
            <a:off x="8527324" y="-3168"/>
            <a:ext cx="736600" cy="777875"/>
            <a:chOff x="8527324" y="-3168"/>
            <a:chExt cx="736600" cy="777875"/>
          </a:xfrm>
        </p:grpSpPr>
        <p:sp>
          <p:nvSpPr>
            <p:cNvPr id="6" name="object 6"/>
            <p:cNvSpPr/>
            <p:nvPr/>
          </p:nvSpPr>
          <p:spPr>
            <a:xfrm>
              <a:off x="8530495" y="0"/>
              <a:ext cx="730250" cy="771525"/>
            </a:xfrm>
            <a:custGeom>
              <a:avLst/>
              <a:gdLst/>
              <a:ahLst/>
              <a:cxnLst/>
              <a:rect l="l" t="t" r="r" b="b"/>
              <a:pathLst>
                <a:path w="730250" h="771525">
                  <a:moveTo>
                    <a:pt x="730135" y="0"/>
                  </a:moveTo>
                  <a:lnTo>
                    <a:pt x="0" y="771029"/>
                  </a:lnTo>
                </a:path>
              </a:pathLst>
            </a:custGeom>
            <a:solidFill>
              <a:srgbClr val="4C98CA"/>
            </a:solidFill>
          </p:spPr>
          <p:txBody>
            <a:bodyPr wrap="square" lIns="0" tIns="0" rIns="0" bIns="0" rtlCol="0"/>
            <a:lstStyle/>
            <a:p>
              <a:endParaRPr/>
            </a:p>
          </p:txBody>
        </p:sp>
        <p:sp>
          <p:nvSpPr>
            <p:cNvPr id="7" name="object 7"/>
            <p:cNvSpPr/>
            <p:nvPr/>
          </p:nvSpPr>
          <p:spPr>
            <a:xfrm>
              <a:off x="8530499" y="6"/>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
        <p:nvSpPr>
          <p:cNvPr id="8" name="object 8"/>
          <p:cNvSpPr txBox="1">
            <a:spLocks noGrp="1"/>
          </p:cNvSpPr>
          <p:nvPr>
            <p:ph type="title" idx="4294967295"/>
          </p:nvPr>
        </p:nvSpPr>
        <p:spPr>
          <a:xfrm>
            <a:off x="905941" y="97159"/>
            <a:ext cx="6838315" cy="628377"/>
          </a:xfrm>
          <a:prstGeom prst="rect">
            <a:avLst/>
          </a:prstGeom>
        </p:spPr>
        <p:txBody>
          <a:bodyPr vert="horz" wrap="square" lIns="0" tIns="12700" rIns="0" bIns="0" rtlCol="0">
            <a:spAutoFit/>
          </a:bodyPr>
          <a:lstStyle/>
          <a:p>
            <a:pPr marL="12700" algn="l">
              <a:lnSpc>
                <a:spcPct val="100000"/>
              </a:lnSpc>
              <a:spcBef>
                <a:spcPts val="100"/>
              </a:spcBef>
            </a:pPr>
            <a:r>
              <a:rPr lang="en-US" sz="4000" b="1" spc="-70" dirty="0"/>
              <a:t>NPKCG Law Enforcement Consultants</a:t>
            </a:r>
            <a:endParaRPr sz="4000" b="1" spc="-90" dirty="0"/>
          </a:p>
        </p:txBody>
      </p:sp>
      <p:sp>
        <p:nvSpPr>
          <p:cNvPr id="9"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pic>
        <p:nvPicPr>
          <p:cNvPr id="14" name="object 14"/>
          <p:cNvPicPr/>
          <p:nvPr/>
        </p:nvPicPr>
        <p:blipFill>
          <a:blip r:embed="rId2" cstate="print"/>
          <a:stretch>
            <a:fillRect/>
          </a:stretch>
        </p:blipFill>
        <p:spPr>
          <a:xfrm>
            <a:off x="7943545" y="1689391"/>
            <a:ext cx="4245406" cy="4255693"/>
          </a:xfrm>
          <a:prstGeom prst="rect">
            <a:avLst/>
          </a:prstGeom>
          <a:solidFill>
            <a:schemeClr val="bg1"/>
          </a:solidFill>
        </p:spPr>
      </p:pic>
      <p:pic>
        <p:nvPicPr>
          <p:cNvPr id="15" name="object 15"/>
          <p:cNvPicPr/>
          <p:nvPr/>
        </p:nvPicPr>
        <p:blipFill>
          <a:blip r:embed="rId3" cstate="print">
            <a:extLst>
              <a:ext uri="{28A0092B-C50C-407E-A947-70E740481C1C}">
                <a14:useLocalDpi xmlns:a14="http://schemas.microsoft.com/office/drawing/2010/main" val="0"/>
              </a:ext>
            </a:extLst>
          </a:blip>
          <a:srcRect/>
          <a:stretch/>
        </p:blipFill>
        <p:spPr>
          <a:xfrm>
            <a:off x="8882482" y="2329368"/>
            <a:ext cx="2158021" cy="2921633"/>
          </a:xfrm>
          <a:prstGeom prst="rect">
            <a:avLst/>
          </a:prstGeom>
          <a:ln>
            <a:noFill/>
          </a:ln>
          <a:effectLst>
            <a:softEdge rad="112500"/>
          </a:effectLst>
        </p:spPr>
      </p:pic>
      <p:pic>
        <p:nvPicPr>
          <p:cNvPr id="16" name="object 16"/>
          <p:cNvPicPr/>
          <p:nvPr/>
        </p:nvPicPr>
        <p:blipFill>
          <a:blip r:embed="rId4" cstate="print"/>
          <a:stretch>
            <a:fillRect/>
          </a:stretch>
        </p:blipFill>
        <p:spPr>
          <a:xfrm>
            <a:off x="9396710" y="195488"/>
            <a:ext cx="2525150" cy="592595"/>
          </a:xfrm>
          <a:prstGeom prst="rect">
            <a:avLst/>
          </a:prstGeom>
        </p:spPr>
      </p:pic>
      <p:sp>
        <p:nvSpPr>
          <p:cNvPr id="17" name="object 17"/>
          <p:cNvSpPr txBox="1"/>
          <p:nvPr/>
        </p:nvSpPr>
        <p:spPr>
          <a:xfrm>
            <a:off x="808118" y="749708"/>
            <a:ext cx="8195600" cy="6075830"/>
          </a:xfrm>
          <a:prstGeom prst="rect">
            <a:avLst/>
          </a:prstGeom>
        </p:spPr>
        <p:txBody>
          <a:bodyPr vert="horz" wrap="square" lIns="0" tIns="12700" rIns="0" bIns="0" rtlCol="0">
            <a:spAutoFit/>
          </a:bodyPr>
          <a:lstStyle/>
          <a:p>
            <a:pPr marL="12700" marR="5080" algn="ctr">
              <a:lnSpc>
                <a:spcPct val="100000"/>
              </a:lnSpc>
              <a:spcBef>
                <a:spcPts val="100"/>
              </a:spcBef>
            </a:pPr>
            <a:r>
              <a:rPr lang="en-US" sz="2400" b="1" spc="-10" dirty="0">
                <a:solidFill>
                  <a:schemeClr val="accent5">
                    <a:lumMod val="75000"/>
                  </a:schemeClr>
                </a:solidFill>
                <a:latin typeface="Archivo Thin"/>
                <a:cs typeface="Archivo Thin"/>
              </a:rPr>
              <a:t>Retired Executive Director/Chief of Police </a:t>
            </a:r>
          </a:p>
          <a:p>
            <a:pPr marL="12700" marR="5080" algn="ctr">
              <a:lnSpc>
                <a:spcPct val="100000"/>
              </a:lnSpc>
              <a:spcBef>
                <a:spcPts val="100"/>
              </a:spcBef>
            </a:pPr>
            <a:r>
              <a:rPr lang="en-US" sz="2400" b="1" spc="-10" dirty="0">
                <a:solidFill>
                  <a:schemeClr val="accent5">
                    <a:lumMod val="75000"/>
                  </a:schemeClr>
                </a:solidFill>
                <a:latin typeface="Archivo Thin"/>
                <a:cs typeface="Archivo Thin"/>
              </a:rPr>
              <a:t>William R. Latchford (Will)</a:t>
            </a:r>
          </a:p>
          <a:p>
            <a:pPr algn="l">
              <a:lnSpc>
                <a:spcPct val="150000"/>
              </a:lnSpc>
            </a:pPr>
            <a:r>
              <a:rPr lang="en-US" sz="1400" b="0" i="0" dirty="0">
                <a:solidFill>
                  <a:srgbClr val="080A0D"/>
                </a:solidFill>
                <a:effectLst/>
                <a:latin typeface="Archivo Thin" panose="020B0604020202020204" charset="0"/>
                <a:cs typeface="Archivo Thin" panose="020B0604020202020204" charset="0"/>
              </a:rPr>
              <a:t>President of Native Peacekeeper Consultant Group, LLC</a:t>
            </a:r>
          </a:p>
          <a:p>
            <a:pPr algn="l">
              <a:lnSpc>
                <a:spcPct val="150000"/>
              </a:lnSpc>
            </a:pPr>
            <a:r>
              <a:rPr lang="en-US" sz="1400" b="0" i="0" dirty="0">
                <a:solidFill>
                  <a:srgbClr val="080A0D"/>
                </a:solidFill>
                <a:effectLst/>
                <a:latin typeface="Archivo Thin" panose="020B0604020202020204" charset="0"/>
                <a:cs typeface="Archivo Thin" panose="020B0604020202020204" charset="0"/>
              </a:rPr>
              <a:t>Over 30 years safeguarding and serving the Native American community</a:t>
            </a:r>
          </a:p>
          <a:p>
            <a:pPr algn="l">
              <a:lnSpc>
                <a:spcPct val="150000"/>
              </a:lnSpc>
            </a:pPr>
            <a:r>
              <a:rPr lang="en-US" sz="1400" b="0" i="0" dirty="0">
                <a:solidFill>
                  <a:srgbClr val="080A0D"/>
                </a:solidFill>
                <a:effectLst/>
                <a:latin typeface="Archivo Thin" panose="020B0604020202020204" charset="0"/>
                <a:cs typeface="Archivo Thin" panose="020B0604020202020204" charset="0"/>
              </a:rPr>
              <a:t>Recently retired as Executive Director of Public Safety for the Seminole Tribe of Florida</a:t>
            </a:r>
          </a:p>
          <a:p>
            <a:pPr algn="l">
              <a:lnSpc>
                <a:spcPct val="150000"/>
              </a:lnSpc>
            </a:pPr>
            <a:r>
              <a:rPr lang="en-US" sz="1400" b="0" i="0" dirty="0">
                <a:solidFill>
                  <a:srgbClr val="080A0D"/>
                </a:solidFill>
                <a:effectLst/>
                <a:latin typeface="Archivo Thin" panose="020B0604020202020204" charset="0"/>
                <a:cs typeface="Archivo Thin" panose="020B0604020202020204" charset="0"/>
              </a:rPr>
              <a:t>Managed over $75 million in departmental budgets, overseeing Police, Fire, and Emergency Management</a:t>
            </a:r>
          </a:p>
          <a:p>
            <a:pPr marL="0" marR="0" lvl="0" indent="0" algn="l" defTabSz="914400" eaLnBrk="1" fontAlgn="auto" latinLnBrk="0" hangingPunct="1">
              <a:lnSpc>
                <a:spcPct val="15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80A0D"/>
                </a:solidFill>
                <a:effectLst/>
                <a:uLnTx/>
                <a:uFillTx/>
                <a:latin typeface="Archivo Thin" panose="020B0604020202020204" charset="0"/>
                <a:cs typeface="Archivo Thin" panose="020B0604020202020204" charset="0"/>
              </a:rPr>
              <a:t>Experienced subject-matter expert and classroom instructor</a:t>
            </a:r>
          </a:p>
          <a:p>
            <a:pPr algn="l">
              <a:lnSpc>
                <a:spcPct val="150000"/>
              </a:lnSpc>
            </a:pPr>
            <a:r>
              <a:rPr lang="en-US" sz="1400" b="0" i="0" dirty="0">
                <a:solidFill>
                  <a:srgbClr val="080A0D"/>
                </a:solidFill>
                <a:effectLst/>
                <a:latin typeface="Archivo Thin" panose="020B0604020202020204" charset="0"/>
                <a:cs typeface="Archivo Thin" panose="020B0604020202020204" charset="0"/>
              </a:rPr>
              <a:t>Former Chief of Police with a track record of implementing strategies to improve public safety and reduce crime</a:t>
            </a:r>
          </a:p>
          <a:p>
            <a:pPr algn="l">
              <a:lnSpc>
                <a:spcPct val="150000"/>
              </a:lnSpc>
            </a:pPr>
            <a:r>
              <a:rPr lang="en-US" sz="1400" b="0" i="0" dirty="0">
                <a:solidFill>
                  <a:srgbClr val="080A0D"/>
                </a:solidFill>
                <a:effectLst/>
                <a:latin typeface="Archivo Thin" panose="020B0604020202020204" charset="0"/>
                <a:cs typeface="Archivo Thin" panose="020B0604020202020204" charset="0"/>
              </a:rPr>
              <a:t>Specialized knowledge in security, risk management, and critical incident management for Tribal Government Facilities, Tribal Gaming Facilities, Entertainment Facilities and Education Institutions.</a:t>
            </a:r>
          </a:p>
          <a:p>
            <a:pPr algn="l">
              <a:lnSpc>
                <a:spcPct val="150000"/>
              </a:lnSpc>
            </a:pPr>
            <a:r>
              <a:rPr lang="en-US" sz="1400" b="0" i="0" dirty="0">
                <a:solidFill>
                  <a:srgbClr val="080A0D"/>
                </a:solidFill>
                <a:effectLst/>
                <a:latin typeface="Archivo Thin" panose="020B0604020202020204" charset="0"/>
                <a:cs typeface="Archivo Thin" panose="020B0604020202020204" charset="0"/>
              </a:rPr>
              <a:t>Co-Director of FSU Native American Crime and Justice Policy Institute</a:t>
            </a:r>
          </a:p>
          <a:p>
            <a:pPr algn="l">
              <a:lnSpc>
                <a:spcPct val="150000"/>
              </a:lnSpc>
            </a:pPr>
            <a:r>
              <a:rPr lang="en-US" sz="1400" b="0" i="0" dirty="0">
                <a:solidFill>
                  <a:srgbClr val="080A0D"/>
                </a:solidFill>
                <a:effectLst/>
                <a:latin typeface="Archivo Thin" panose="020B0604020202020204" charset="0"/>
                <a:cs typeface="Archivo Thin" panose="020B0604020202020204" charset="0"/>
              </a:rPr>
              <a:t>Over 26 years in leadership roles</a:t>
            </a:r>
          </a:p>
          <a:p>
            <a:pPr algn="l">
              <a:lnSpc>
                <a:spcPct val="150000"/>
              </a:lnSpc>
            </a:pPr>
            <a:r>
              <a:rPr lang="en-US" sz="1400" b="0" i="0" dirty="0">
                <a:solidFill>
                  <a:srgbClr val="080A0D"/>
                </a:solidFill>
                <a:effectLst/>
                <a:latin typeface="Archivo Thin" panose="020B0604020202020204" charset="0"/>
                <a:cs typeface="Archivo Thin" panose="020B0604020202020204" charset="0"/>
              </a:rPr>
              <a:t>Attended FBI National Academy, FBI LEEDA, and various other law enforcement leadership programs</a:t>
            </a:r>
          </a:p>
          <a:p>
            <a:pPr algn="l">
              <a:lnSpc>
                <a:spcPct val="150000"/>
              </a:lnSpc>
            </a:pPr>
            <a:r>
              <a:rPr lang="en-US" sz="1400" b="0" i="0" dirty="0">
                <a:solidFill>
                  <a:srgbClr val="080A0D"/>
                </a:solidFill>
                <a:effectLst/>
                <a:latin typeface="Archivo Thin" panose="020B0604020202020204" charset="0"/>
                <a:cs typeface="Archivo Thin" panose="020B0604020202020204" charset="0"/>
              </a:rPr>
              <a:t>Holds a Bachelor's degree in Public Administration</a:t>
            </a:r>
          </a:p>
          <a:p>
            <a:pPr algn="l">
              <a:lnSpc>
                <a:spcPct val="150000"/>
              </a:lnSpc>
            </a:pPr>
            <a:r>
              <a:rPr lang="en-US" sz="1400" b="0" i="0" dirty="0">
                <a:solidFill>
                  <a:srgbClr val="080A0D"/>
                </a:solidFill>
                <a:effectLst/>
                <a:latin typeface="Archivo Thin" panose="020B0604020202020204" charset="0"/>
                <a:cs typeface="Archivo Thin" panose="020B0604020202020204" charset="0"/>
              </a:rPr>
              <a:t>Master's degree in Criminal Justice and Emergency Management</a:t>
            </a:r>
          </a:p>
          <a:p>
            <a:pPr algn="l">
              <a:lnSpc>
                <a:spcPct val="150000"/>
              </a:lnSpc>
            </a:pPr>
            <a:r>
              <a:rPr lang="en-US" sz="1400" b="0" i="0" dirty="0">
                <a:solidFill>
                  <a:srgbClr val="080A0D"/>
                </a:solidFill>
                <a:effectLst/>
                <a:latin typeface="Archivo Thin" panose="020B0604020202020204" charset="0"/>
                <a:cs typeface="Archivo Thin" panose="020B0604020202020204" charset="0"/>
              </a:rPr>
              <a:t>Doctorate candidate in Homeland Security (Completion December 2024)</a:t>
            </a:r>
          </a:p>
          <a:p>
            <a:pPr marL="12700" marR="590550">
              <a:lnSpc>
                <a:spcPct val="156800"/>
              </a:lnSpc>
            </a:pPr>
            <a:endParaRPr sz="2200" dirty="0">
              <a:latin typeface="Archivo Thin"/>
              <a:cs typeface="Archivo Thin"/>
            </a:endParaRPr>
          </a:p>
        </p:txBody>
      </p:sp>
      <p:pic>
        <p:nvPicPr>
          <p:cNvPr id="18" name="object 18"/>
          <p:cNvPicPr/>
          <p:nvPr/>
        </p:nvPicPr>
        <p:blipFill>
          <a:blip r:embed="rId5" cstate="print"/>
          <a:stretch>
            <a:fillRect/>
          </a:stretch>
        </p:blipFill>
        <p:spPr>
          <a:xfrm>
            <a:off x="486737" y="1598558"/>
            <a:ext cx="232351" cy="232299"/>
          </a:xfrm>
          <a:prstGeom prst="rect">
            <a:avLst/>
          </a:prstGeom>
        </p:spPr>
      </p:pic>
      <p:pic>
        <p:nvPicPr>
          <p:cNvPr id="19" name="object 19"/>
          <p:cNvPicPr/>
          <p:nvPr/>
        </p:nvPicPr>
        <p:blipFill>
          <a:blip r:embed="rId6" cstate="print"/>
          <a:stretch>
            <a:fillRect/>
          </a:stretch>
        </p:blipFill>
        <p:spPr>
          <a:xfrm>
            <a:off x="496319" y="1918923"/>
            <a:ext cx="232351" cy="232299"/>
          </a:xfrm>
          <a:prstGeom prst="rect">
            <a:avLst/>
          </a:prstGeom>
        </p:spPr>
      </p:pic>
      <p:pic>
        <p:nvPicPr>
          <p:cNvPr id="20" name="object 20"/>
          <p:cNvPicPr/>
          <p:nvPr/>
        </p:nvPicPr>
        <p:blipFill>
          <a:blip r:embed="rId7" cstate="print"/>
          <a:stretch>
            <a:fillRect/>
          </a:stretch>
        </p:blipFill>
        <p:spPr>
          <a:xfrm>
            <a:off x="493611" y="2222541"/>
            <a:ext cx="232351" cy="232299"/>
          </a:xfrm>
          <a:prstGeom prst="rect">
            <a:avLst/>
          </a:prstGeom>
        </p:spPr>
      </p:pic>
      <p:pic>
        <p:nvPicPr>
          <p:cNvPr id="21" name="object 21"/>
          <p:cNvPicPr/>
          <p:nvPr/>
        </p:nvPicPr>
        <p:blipFill>
          <a:blip r:embed="rId8" cstate="print"/>
          <a:stretch>
            <a:fillRect/>
          </a:stretch>
        </p:blipFill>
        <p:spPr>
          <a:xfrm>
            <a:off x="489436" y="2572671"/>
            <a:ext cx="232351" cy="232299"/>
          </a:xfrm>
          <a:prstGeom prst="rect">
            <a:avLst/>
          </a:prstGeom>
        </p:spPr>
      </p:pic>
      <p:pic>
        <p:nvPicPr>
          <p:cNvPr id="22" name="object 22"/>
          <p:cNvPicPr/>
          <p:nvPr/>
        </p:nvPicPr>
        <p:blipFill>
          <a:blip r:embed="rId9" cstate="print"/>
          <a:stretch>
            <a:fillRect/>
          </a:stretch>
        </p:blipFill>
        <p:spPr>
          <a:xfrm>
            <a:off x="489436" y="2860508"/>
            <a:ext cx="232351" cy="232299"/>
          </a:xfrm>
          <a:prstGeom prst="rect">
            <a:avLst/>
          </a:prstGeom>
        </p:spPr>
      </p:pic>
      <p:sp>
        <p:nvSpPr>
          <p:cNvPr id="23" name="object 23"/>
          <p:cNvSpPr/>
          <p:nvPr/>
        </p:nvSpPr>
        <p:spPr>
          <a:xfrm>
            <a:off x="-337" y="-1763"/>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24"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10"/>
              </a:rPr>
              <a:t>www.npkcg.com</a:t>
            </a:r>
            <a:endParaRPr sz="2000">
              <a:latin typeface="Archivo Thin"/>
              <a:cs typeface="Archivo Thin"/>
            </a:endParaRPr>
          </a:p>
        </p:txBody>
      </p:sp>
      <p:sp>
        <p:nvSpPr>
          <p:cNvPr id="25" name="object 25"/>
          <p:cNvSpPr txBox="1">
            <a:spLocks noGrp="1"/>
          </p:cNvSpPr>
          <p:nvPr>
            <p:ph type="ftr" sz="quarter" idx="4294967295"/>
          </p:nvPr>
        </p:nvSpPr>
        <p:spPr>
          <a:xfrm>
            <a:off x="5428548" y="6532045"/>
            <a:ext cx="4491355" cy="163829"/>
          </a:xfrm>
          <a:prstGeom prst="rect">
            <a:avLst/>
          </a:prstGeom>
        </p:spPr>
        <p:txBody>
          <a:bodyPr vert="horz" wrap="square" lIns="0" tIns="0" rIns="0" bIns="0" rtlCol="0">
            <a:spAutoFit/>
          </a:bodyPr>
          <a:lstStyle/>
          <a:p>
            <a:pPr marL="12700">
              <a:lnSpc>
                <a:spcPts val="1180"/>
              </a:lnSpc>
            </a:pPr>
            <a:r>
              <a:rPr dirty="0"/>
              <a:t>Copyright ©</a:t>
            </a:r>
            <a:r>
              <a:rPr spc="5" dirty="0"/>
              <a:t> </a:t>
            </a:r>
            <a:r>
              <a:rPr dirty="0"/>
              <a:t>2024</a:t>
            </a:r>
            <a:r>
              <a:rPr spc="5" dirty="0"/>
              <a:t> </a:t>
            </a:r>
            <a:r>
              <a:rPr dirty="0"/>
              <a:t>Native</a:t>
            </a:r>
            <a:r>
              <a:rPr spc="5" dirty="0"/>
              <a:t> </a:t>
            </a:r>
            <a:r>
              <a:rPr spc="-10" dirty="0"/>
              <a:t>Peacekeeper</a:t>
            </a:r>
            <a:r>
              <a:rPr spc="-15" dirty="0"/>
              <a:t> </a:t>
            </a:r>
            <a:r>
              <a:rPr dirty="0"/>
              <a:t>Consulting</a:t>
            </a:r>
            <a:r>
              <a:rPr spc="5" dirty="0"/>
              <a:t> </a:t>
            </a:r>
            <a:r>
              <a:rPr dirty="0"/>
              <a:t>Group</a:t>
            </a:r>
            <a:r>
              <a:rPr spc="5" dirty="0"/>
              <a:t> </a:t>
            </a:r>
            <a:r>
              <a:rPr dirty="0"/>
              <a:t>-</a:t>
            </a:r>
            <a:r>
              <a:rPr spc="5" dirty="0"/>
              <a:t> </a:t>
            </a:r>
            <a:r>
              <a:rPr dirty="0"/>
              <a:t>All</a:t>
            </a:r>
            <a:r>
              <a:rPr spc="5" dirty="0"/>
              <a:t> </a:t>
            </a:r>
            <a:r>
              <a:rPr dirty="0"/>
              <a:t>Rights</a:t>
            </a:r>
            <a:r>
              <a:rPr spc="5" dirty="0"/>
              <a:t> </a:t>
            </a:r>
            <a:r>
              <a:rPr spc="-10" dirty="0"/>
              <a:t>Reserved.</a:t>
            </a:r>
          </a:p>
        </p:txBody>
      </p:sp>
      <p:grpSp>
        <p:nvGrpSpPr>
          <p:cNvPr id="27" name="object 11"/>
          <p:cNvGrpSpPr/>
          <p:nvPr/>
        </p:nvGrpSpPr>
        <p:grpSpPr>
          <a:xfrm>
            <a:off x="11273538" y="6458522"/>
            <a:ext cx="310515" cy="310515"/>
            <a:chOff x="11273538" y="6458522"/>
            <a:chExt cx="310515" cy="310515"/>
          </a:xfrm>
        </p:grpSpPr>
        <p:sp>
          <p:nvSpPr>
            <p:cNvPr id="28"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29"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dirty="0"/>
            </a:p>
          </p:txBody>
        </p:sp>
      </p:grpSp>
      <p:sp>
        <p:nvSpPr>
          <p:cNvPr id="30" name="TextBox 29"/>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5</a:t>
            </a:r>
          </a:p>
        </p:txBody>
      </p:sp>
      <p:pic>
        <p:nvPicPr>
          <p:cNvPr id="10" name="object 18">
            <a:extLst>
              <a:ext uri="{FF2B5EF4-FFF2-40B4-BE49-F238E27FC236}">
                <a16:creationId xmlns:a16="http://schemas.microsoft.com/office/drawing/2014/main" id="{DC295D43-E8DE-45F0-1F92-4472EA917619}"/>
              </a:ext>
            </a:extLst>
          </p:cNvPr>
          <p:cNvPicPr/>
          <p:nvPr/>
        </p:nvPicPr>
        <p:blipFill>
          <a:blip r:embed="rId5" cstate="print"/>
          <a:stretch>
            <a:fillRect/>
          </a:stretch>
        </p:blipFill>
        <p:spPr>
          <a:xfrm>
            <a:off x="496319" y="3154947"/>
            <a:ext cx="232351" cy="232299"/>
          </a:xfrm>
          <a:prstGeom prst="rect">
            <a:avLst/>
          </a:prstGeom>
        </p:spPr>
      </p:pic>
      <p:pic>
        <p:nvPicPr>
          <p:cNvPr id="11" name="Picture 10">
            <a:extLst>
              <a:ext uri="{FF2B5EF4-FFF2-40B4-BE49-F238E27FC236}">
                <a16:creationId xmlns:a16="http://schemas.microsoft.com/office/drawing/2014/main" id="{A304CF05-59A9-433C-B6A6-412E4FAB2C64}"/>
              </a:ext>
            </a:extLst>
          </p:cNvPr>
          <p:cNvPicPr>
            <a:picLocks noChangeAspect="1"/>
          </p:cNvPicPr>
          <p:nvPr/>
        </p:nvPicPr>
        <p:blipFill>
          <a:blip r:embed="rId11"/>
          <a:stretch>
            <a:fillRect/>
          </a:stretch>
        </p:blipFill>
        <p:spPr>
          <a:xfrm>
            <a:off x="490905" y="3823968"/>
            <a:ext cx="237765" cy="231668"/>
          </a:xfrm>
          <a:prstGeom prst="rect">
            <a:avLst/>
          </a:prstGeom>
        </p:spPr>
      </p:pic>
      <p:pic>
        <p:nvPicPr>
          <p:cNvPr id="13" name="object 18">
            <a:extLst>
              <a:ext uri="{FF2B5EF4-FFF2-40B4-BE49-F238E27FC236}">
                <a16:creationId xmlns:a16="http://schemas.microsoft.com/office/drawing/2014/main" id="{1E88C41F-2A0B-9E3C-29E6-C2AE418060C8}"/>
              </a:ext>
            </a:extLst>
          </p:cNvPr>
          <p:cNvPicPr/>
          <p:nvPr/>
        </p:nvPicPr>
        <p:blipFill>
          <a:blip r:embed="rId5" cstate="print"/>
          <a:stretch>
            <a:fillRect/>
          </a:stretch>
        </p:blipFill>
        <p:spPr>
          <a:xfrm>
            <a:off x="496319" y="4133711"/>
            <a:ext cx="232351" cy="232299"/>
          </a:xfrm>
          <a:prstGeom prst="rect">
            <a:avLst/>
          </a:prstGeom>
        </p:spPr>
      </p:pic>
      <p:pic>
        <p:nvPicPr>
          <p:cNvPr id="26" name="object 18">
            <a:extLst>
              <a:ext uri="{FF2B5EF4-FFF2-40B4-BE49-F238E27FC236}">
                <a16:creationId xmlns:a16="http://schemas.microsoft.com/office/drawing/2014/main" id="{7A504AE1-E5B5-4E84-75CD-89E2F71330AA}"/>
              </a:ext>
            </a:extLst>
          </p:cNvPr>
          <p:cNvPicPr/>
          <p:nvPr/>
        </p:nvPicPr>
        <p:blipFill>
          <a:blip r:embed="rId5" cstate="print"/>
          <a:stretch>
            <a:fillRect/>
          </a:stretch>
        </p:blipFill>
        <p:spPr>
          <a:xfrm>
            <a:off x="489436" y="4477085"/>
            <a:ext cx="232351" cy="232299"/>
          </a:xfrm>
          <a:prstGeom prst="rect">
            <a:avLst/>
          </a:prstGeom>
        </p:spPr>
      </p:pic>
      <p:pic>
        <p:nvPicPr>
          <p:cNvPr id="31" name="object 18">
            <a:extLst>
              <a:ext uri="{FF2B5EF4-FFF2-40B4-BE49-F238E27FC236}">
                <a16:creationId xmlns:a16="http://schemas.microsoft.com/office/drawing/2014/main" id="{4A605742-D84F-4F8E-D067-2CB7FD9165D5}"/>
              </a:ext>
            </a:extLst>
          </p:cNvPr>
          <p:cNvPicPr/>
          <p:nvPr/>
        </p:nvPicPr>
        <p:blipFill>
          <a:blip r:embed="rId5" cstate="print"/>
          <a:stretch>
            <a:fillRect/>
          </a:stretch>
        </p:blipFill>
        <p:spPr>
          <a:xfrm>
            <a:off x="496320" y="4787459"/>
            <a:ext cx="232351" cy="232299"/>
          </a:xfrm>
          <a:prstGeom prst="rect">
            <a:avLst/>
          </a:prstGeom>
        </p:spPr>
      </p:pic>
      <p:pic>
        <p:nvPicPr>
          <p:cNvPr id="32" name="object 18">
            <a:extLst>
              <a:ext uri="{FF2B5EF4-FFF2-40B4-BE49-F238E27FC236}">
                <a16:creationId xmlns:a16="http://schemas.microsoft.com/office/drawing/2014/main" id="{AB838400-3A0F-A12C-6BEC-F778F617A380}"/>
              </a:ext>
            </a:extLst>
          </p:cNvPr>
          <p:cNvPicPr/>
          <p:nvPr/>
        </p:nvPicPr>
        <p:blipFill>
          <a:blip r:embed="rId5" cstate="print"/>
          <a:stretch>
            <a:fillRect/>
          </a:stretch>
        </p:blipFill>
        <p:spPr>
          <a:xfrm>
            <a:off x="489436" y="5114333"/>
            <a:ext cx="232351" cy="232299"/>
          </a:xfrm>
          <a:prstGeom prst="rect">
            <a:avLst/>
          </a:prstGeom>
        </p:spPr>
      </p:pic>
      <p:pic>
        <p:nvPicPr>
          <p:cNvPr id="33" name="object 18">
            <a:extLst>
              <a:ext uri="{FF2B5EF4-FFF2-40B4-BE49-F238E27FC236}">
                <a16:creationId xmlns:a16="http://schemas.microsoft.com/office/drawing/2014/main" id="{24CAFD2D-1F72-202C-8013-1EF308D8F2A7}"/>
              </a:ext>
            </a:extLst>
          </p:cNvPr>
          <p:cNvPicPr/>
          <p:nvPr/>
        </p:nvPicPr>
        <p:blipFill>
          <a:blip r:embed="rId5" cstate="print"/>
          <a:stretch>
            <a:fillRect/>
          </a:stretch>
        </p:blipFill>
        <p:spPr>
          <a:xfrm>
            <a:off x="496320" y="5423065"/>
            <a:ext cx="232351" cy="232299"/>
          </a:xfrm>
          <a:prstGeom prst="rect">
            <a:avLst/>
          </a:prstGeom>
        </p:spPr>
      </p:pic>
      <p:pic>
        <p:nvPicPr>
          <p:cNvPr id="36" name="object 18">
            <a:extLst>
              <a:ext uri="{FF2B5EF4-FFF2-40B4-BE49-F238E27FC236}">
                <a16:creationId xmlns:a16="http://schemas.microsoft.com/office/drawing/2014/main" id="{3ADDFCB9-C8CF-8C68-C554-B472359E1090}"/>
              </a:ext>
            </a:extLst>
          </p:cNvPr>
          <p:cNvPicPr/>
          <p:nvPr/>
        </p:nvPicPr>
        <p:blipFill>
          <a:blip r:embed="rId5" cstate="print"/>
          <a:stretch>
            <a:fillRect/>
          </a:stretch>
        </p:blipFill>
        <p:spPr>
          <a:xfrm>
            <a:off x="496320" y="5715996"/>
            <a:ext cx="232351" cy="232299"/>
          </a:xfrm>
          <a:prstGeom prst="rect">
            <a:avLst/>
          </a:prstGeom>
        </p:spPr>
      </p:pic>
      <p:pic>
        <p:nvPicPr>
          <p:cNvPr id="37" name="object 18">
            <a:extLst>
              <a:ext uri="{FF2B5EF4-FFF2-40B4-BE49-F238E27FC236}">
                <a16:creationId xmlns:a16="http://schemas.microsoft.com/office/drawing/2014/main" id="{810BEDC6-310D-D7E3-5A57-E770E076A501}"/>
              </a:ext>
            </a:extLst>
          </p:cNvPr>
          <p:cNvPicPr/>
          <p:nvPr/>
        </p:nvPicPr>
        <p:blipFill>
          <a:blip r:embed="rId5" cstate="print"/>
          <a:stretch>
            <a:fillRect/>
          </a:stretch>
        </p:blipFill>
        <p:spPr>
          <a:xfrm>
            <a:off x="489437" y="6051885"/>
            <a:ext cx="232351" cy="232299"/>
          </a:xfrm>
          <a:prstGeom prst="rect">
            <a:avLst/>
          </a:prstGeom>
        </p:spPr>
      </p:pic>
    </p:spTree>
    <p:extLst>
      <p:ext uri="{BB962C8B-B14F-4D97-AF65-F5344CB8AC3E}">
        <p14:creationId xmlns:p14="http://schemas.microsoft.com/office/powerpoint/2010/main" val="1731866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4"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grpSp>
        <p:nvGrpSpPr>
          <p:cNvPr id="5" name="object 5"/>
          <p:cNvGrpSpPr/>
          <p:nvPr/>
        </p:nvGrpSpPr>
        <p:grpSpPr>
          <a:xfrm>
            <a:off x="8527324" y="-3168"/>
            <a:ext cx="736600" cy="777875"/>
            <a:chOff x="8527324" y="-3168"/>
            <a:chExt cx="736600" cy="777875"/>
          </a:xfrm>
        </p:grpSpPr>
        <p:sp>
          <p:nvSpPr>
            <p:cNvPr id="6" name="object 6"/>
            <p:cNvSpPr/>
            <p:nvPr/>
          </p:nvSpPr>
          <p:spPr>
            <a:xfrm>
              <a:off x="8530495" y="0"/>
              <a:ext cx="730250" cy="771525"/>
            </a:xfrm>
            <a:custGeom>
              <a:avLst/>
              <a:gdLst/>
              <a:ahLst/>
              <a:cxnLst/>
              <a:rect l="l" t="t" r="r" b="b"/>
              <a:pathLst>
                <a:path w="730250" h="771525">
                  <a:moveTo>
                    <a:pt x="730135" y="0"/>
                  </a:moveTo>
                  <a:lnTo>
                    <a:pt x="0" y="771029"/>
                  </a:lnTo>
                </a:path>
              </a:pathLst>
            </a:custGeom>
            <a:solidFill>
              <a:srgbClr val="4C98CA"/>
            </a:solidFill>
          </p:spPr>
          <p:txBody>
            <a:bodyPr wrap="square" lIns="0" tIns="0" rIns="0" bIns="0" rtlCol="0"/>
            <a:lstStyle/>
            <a:p>
              <a:endParaRPr/>
            </a:p>
          </p:txBody>
        </p:sp>
        <p:sp>
          <p:nvSpPr>
            <p:cNvPr id="7" name="object 7"/>
            <p:cNvSpPr/>
            <p:nvPr/>
          </p:nvSpPr>
          <p:spPr>
            <a:xfrm>
              <a:off x="8530499" y="6"/>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
        <p:nvSpPr>
          <p:cNvPr id="8" name="object 8"/>
          <p:cNvSpPr txBox="1">
            <a:spLocks noGrp="1"/>
          </p:cNvSpPr>
          <p:nvPr>
            <p:ph type="title" idx="4294967295"/>
          </p:nvPr>
        </p:nvSpPr>
        <p:spPr>
          <a:xfrm>
            <a:off x="905941" y="97159"/>
            <a:ext cx="6838315" cy="628377"/>
          </a:xfrm>
          <a:prstGeom prst="rect">
            <a:avLst/>
          </a:prstGeom>
        </p:spPr>
        <p:txBody>
          <a:bodyPr vert="horz" wrap="square" lIns="0" tIns="12700" rIns="0" bIns="0" rtlCol="0">
            <a:spAutoFit/>
          </a:bodyPr>
          <a:lstStyle/>
          <a:p>
            <a:pPr marL="12700">
              <a:lnSpc>
                <a:spcPct val="100000"/>
              </a:lnSpc>
              <a:spcBef>
                <a:spcPts val="100"/>
              </a:spcBef>
            </a:pPr>
            <a:r>
              <a:rPr lang="en-US" sz="4000" b="1" spc="-70" dirty="0"/>
              <a:t>NPKCG Law Enforcement Consultants</a:t>
            </a:r>
            <a:endParaRPr sz="4000" b="1" spc="-90" dirty="0"/>
          </a:p>
        </p:txBody>
      </p:sp>
      <p:sp>
        <p:nvSpPr>
          <p:cNvPr id="9"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pic>
        <p:nvPicPr>
          <p:cNvPr id="14" name="object 14"/>
          <p:cNvPicPr/>
          <p:nvPr/>
        </p:nvPicPr>
        <p:blipFill>
          <a:blip r:embed="rId2" cstate="print"/>
          <a:stretch>
            <a:fillRect/>
          </a:stretch>
        </p:blipFill>
        <p:spPr>
          <a:xfrm>
            <a:off x="7943545" y="1689391"/>
            <a:ext cx="4245406" cy="4255693"/>
          </a:xfrm>
          <a:prstGeom prst="rect">
            <a:avLst/>
          </a:prstGeom>
          <a:solidFill>
            <a:schemeClr val="bg1"/>
          </a:solidFill>
        </p:spPr>
      </p:pic>
      <p:pic>
        <p:nvPicPr>
          <p:cNvPr id="15" name="object 15"/>
          <p:cNvPicPr/>
          <p:nvPr/>
        </p:nvPicPr>
        <p:blipFill>
          <a:blip r:embed="rId3">
            <a:extLst>
              <a:ext uri="{28A0092B-C50C-407E-A947-70E740481C1C}">
                <a14:useLocalDpi xmlns:a14="http://schemas.microsoft.com/office/drawing/2010/main" val="0"/>
              </a:ext>
            </a:extLst>
          </a:blip>
          <a:srcRect/>
          <a:stretch/>
        </p:blipFill>
        <p:spPr>
          <a:xfrm>
            <a:off x="9163062" y="1853162"/>
            <a:ext cx="2266937" cy="3633238"/>
          </a:xfrm>
          <a:prstGeom prst="rect">
            <a:avLst/>
          </a:prstGeom>
          <a:ln>
            <a:noFill/>
          </a:ln>
          <a:effectLst>
            <a:softEdge rad="112500"/>
          </a:effectLst>
        </p:spPr>
      </p:pic>
      <p:pic>
        <p:nvPicPr>
          <p:cNvPr id="16" name="object 16"/>
          <p:cNvPicPr/>
          <p:nvPr/>
        </p:nvPicPr>
        <p:blipFill>
          <a:blip r:embed="rId4" cstate="print"/>
          <a:stretch>
            <a:fillRect/>
          </a:stretch>
        </p:blipFill>
        <p:spPr>
          <a:xfrm>
            <a:off x="9396710" y="195488"/>
            <a:ext cx="2525150" cy="592595"/>
          </a:xfrm>
          <a:prstGeom prst="rect">
            <a:avLst/>
          </a:prstGeom>
        </p:spPr>
      </p:pic>
      <p:sp>
        <p:nvSpPr>
          <p:cNvPr id="17" name="object 17"/>
          <p:cNvSpPr txBox="1"/>
          <p:nvPr/>
        </p:nvSpPr>
        <p:spPr>
          <a:xfrm>
            <a:off x="818539" y="912916"/>
            <a:ext cx="8325461" cy="4816831"/>
          </a:xfrm>
          <a:prstGeom prst="rect">
            <a:avLst/>
          </a:prstGeom>
        </p:spPr>
        <p:txBody>
          <a:bodyPr vert="horz" wrap="square" lIns="0" tIns="12700" rIns="0" bIns="0" rtlCol="0">
            <a:spAutoFit/>
          </a:bodyPr>
          <a:lstStyle/>
          <a:p>
            <a:pPr marL="12700" marR="5080" algn="ctr">
              <a:lnSpc>
                <a:spcPct val="100000"/>
              </a:lnSpc>
              <a:spcBef>
                <a:spcPts val="100"/>
              </a:spcBef>
            </a:pPr>
            <a:r>
              <a:rPr lang="en-US" sz="2200" b="1" spc="-10" dirty="0">
                <a:solidFill>
                  <a:schemeClr val="accent5">
                    <a:lumMod val="75000"/>
                  </a:schemeClr>
                </a:solidFill>
                <a:latin typeface="Archivo Thin"/>
                <a:cs typeface="Archivo Thin"/>
              </a:rPr>
              <a:t>Retired Chief of Police David L. Perry</a:t>
            </a:r>
          </a:p>
          <a:p>
            <a:pPr algn="l">
              <a:lnSpc>
                <a:spcPct val="150000"/>
              </a:lnSpc>
            </a:pPr>
            <a:r>
              <a:rPr lang="en-US" sz="1500" b="0" i="0" dirty="0">
                <a:solidFill>
                  <a:srgbClr val="080A0D"/>
                </a:solidFill>
                <a:effectLst/>
                <a:latin typeface="Archivo Thin" panose="020B0604020202020204" charset="0"/>
                <a:cs typeface="Archivo Thin" panose="020B0604020202020204" charset="0"/>
              </a:rPr>
              <a:t>Senior research associate for IIR</a:t>
            </a:r>
          </a:p>
          <a:p>
            <a:pPr algn="l">
              <a:lnSpc>
                <a:spcPct val="150000"/>
              </a:lnSpc>
            </a:pPr>
            <a:r>
              <a:rPr lang="en-US" sz="1500" b="0" i="0" dirty="0">
                <a:solidFill>
                  <a:srgbClr val="080A0D"/>
                </a:solidFill>
                <a:effectLst/>
                <a:latin typeface="Archivo Thin" panose="020B0604020202020204" charset="0"/>
                <a:cs typeface="Archivo Thin" panose="020B0604020202020204" charset="0"/>
              </a:rPr>
              <a:t>Retired after 25 years of campus public safety law enforcement </a:t>
            </a:r>
          </a:p>
          <a:p>
            <a:pPr algn="l">
              <a:lnSpc>
                <a:spcPct val="150000"/>
              </a:lnSpc>
            </a:pPr>
            <a:r>
              <a:rPr lang="en-US" sz="1500" b="0" i="0" dirty="0">
                <a:solidFill>
                  <a:srgbClr val="080A0D"/>
                </a:solidFill>
                <a:effectLst/>
                <a:latin typeface="Archivo Thin" panose="020B0604020202020204" charset="0"/>
                <a:cs typeface="Archivo Thin" panose="020B0604020202020204" charset="0"/>
              </a:rPr>
              <a:t>Florida State University Assistant Vice President and Chief of Police</a:t>
            </a:r>
          </a:p>
          <a:p>
            <a:pPr algn="l">
              <a:lnSpc>
                <a:spcPct val="150000"/>
              </a:lnSpc>
            </a:pPr>
            <a:r>
              <a:rPr lang="en-US" sz="1500" b="0" i="0" dirty="0">
                <a:solidFill>
                  <a:srgbClr val="080A0D"/>
                </a:solidFill>
                <a:effectLst/>
                <a:latin typeface="Archivo Thin" panose="020B0604020202020204" charset="0"/>
                <a:cs typeface="Archivo Thin" panose="020B0604020202020204" charset="0"/>
              </a:rPr>
              <a:t>University of North Carolina Vice Chancellor and Chief of Police </a:t>
            </a:r>
          </a:p>
          <a:p>
            <a:pPr algn="l">
              <a:lnSpc>
                <a:spcPct val="150000"/>
              </a:lnSpc>
            </a:pPr>
            <a:r>
              <a:rPr lang="en-US" sz="1500" b="0" i="0" dirty="0">
                <a:solidFill>
                  <a:srgbClr val="080A0D"/>
                </a:solidFill>
                <a:effectLst/>
                <a:latin typeface="Archivo Thin" panose="020B0604020202020204" charset="0"/>
                <a:cs typeface="Archivo Thin" panose="020B0604020202020204" charset="0"/>
              </a:rPr>
              <a:t>Experienced subject-matter expert and classroom instructor / IADLEST Certified </a:t>
            </a:r>
          </a:p>
          <a:p>
            <a:pPr algn="l">
              <a:lnSpc>
                <a:spcPct val="150000"/>
              </a:lnSpc>
            </a:pPr>
            <a:r>
              <a:rPr lang="en-US" sz="1500" dirty="0">
                <a:solidFill>
                  <a:srgbClr val="080A0D"/>
                </a:solidFill>
                <a:latin typeface="Archivo Thin" panose="020B0604020202020204" charset="0"/>
                <a:cs typeface="Archivo Thin" panose="020B0604020202020204" charset="0"/>
              </a:rPr>
              <a:t>Campus Safety subject matter expert</a:t>
            </a:r>
          </a:p>
          <a:p>
            <a:pPr algn="l">
              <a:lnSpc>
                <a:spcPct val="150000"/>
              </a:lnSpc>
            </a:pPr>
            <a:r>
              <a:rPr lang="en-US" sz="1500" b="0" i="0" dirty="0">
                <a:solidFill>
                  <a:srgbClr val="080A0D"/>
                </a:solidFill>
                <a:effectLst/>
                <a:latin typeface="Archivo Thin" panose="020B0604020202020204" charset="0"/>
                <a:cs typeface="Archivo Thin" panose="020B0604020202020204" charset="0"/>
              </a:rPr>
              <a:t>Past President of the International Association of Campus Law Enforcement Administrators 	</a:t>
            </a:r>
          </a:p>
          <a:p>
            <a:pPr algn="l">
              <a:lnSpc>
                <a:spcPct val="150000"/>
              </a:lnSpc>
            </a:pPr>
            <a:r>
              <a:rPr lang="en-US" sz="1500" b="0" i="0" dirty="0">
                <a:solidFill>
                  <a:srgbClr val="080A0D"/>
                </a:solidFill>
                <a:effectLst/>
                <a:latin typeface="Archivo Thin" panose="020B0604020202020204" charset="0"/>
                <a:cs typeface="Archivo Thin" panose="020B0604020202020204" charset="0"/>
              </a:rPr>
              <a:t>Past President of the Florida Police Chiefs Association</a:t>
            </a:r>
          </a:p>
          <a:p>
            <a:pPr algn="l">
              <a:lnSpc>
                <a:spcPct val="150000"/>
              </a:lnSpc>
            </a:pPr>
            <a:r>
              <a:rPr lang="en-US" sz="1500" b="0" i="0" dirty="0">
                <a:solidFill>
                  <a:srgbClr val="080A0D"/>
                </a:solidFill>
                <a:effectLst/>
                <a:latin typeface="Archivo Thin" panose="020B0604020202020204" charset="0"/>
                <a:cs typeface="Archivo Thin" panose="020B0604020202020204" charset="0"/>
              </a:rPr>
              <a:t>Past President of the North Florida Chapter of the National Organization for Black Law Enforcement Executives</a:t>
            </a:r>
          </a:p>
          <a:p>
            <a:pPr algn="l">
              <a:lnSpc>
                <a:spcPct val="150000"/>
              </a:lnSpc>
            </a:pPr>
            <a:r>
              <a:rPr lang="en-US" sz="1500" b="0" i="0" dirty="0">
                <a:solidFill>
                  <a:srgbClr val="080A0D"/>
                </a:solidFill>
                <a:effectLst/>
                <a:latin typeface="Archivo Thin" panose="020B0604020202020204" charset="0"/>
                <a:cs typeface="Archivo Thin" panose="020B0604020202020204" charset="0"/>
              </a:rPr>
              <a:t>Master’s degree in public administration from Albany State University </a:t>
            </a:r>
            <a:endParaRPr lang="en-US" sz="1500" dirty="0">
              <a:solidFill>
                <a:srgbClr val="080A0D"/>
              </a:solidFill>
              <a:latin typeface="Archivo Thin" panose="020B0604020202020204" charset="0"/>
              <a:cs typeface="Archivo Thin" panose="020B0604020202020204" charset="0"/>
            </a:endParaRPr>
          </a:p>
          <a:p>
            <a:pPr algn="l">
              <a:lnSpc>
                <a:spcPct val="150000"/>
              </a:lnSpc>
            </a:pPr>
            <a:r>
              <a:rPr lang="en-US" sz="1500" b="0" i="0" dirty="0">
                <a:solidFill>
                  <a:srgbClr val="080A0D"/>
                </a:solidFill>
                <a:effectLst/>
                <a:latin typeface="Archivo Thin" panose="020B0604020202020204" charset="0"/>
                <a:cs typeface="Archivo Thin" panose="020B0604020202020204" charset="0"/>
              </a:rPr>
              <a:t>Conducted over 50 Campus Safety Reviews of Major University’s, Community, and Technical Colleges for Safety Assessments and Emergency Management Reviews</a:t>
            </a:r>
          </a:p>
        </p:txBody>
      </p:sp>
      <p:pic>
        <p:nvPicPr>
          <p:cNvPr id="18" name="object 18"/>
          <p:cNvPicPr/>
          <p:nvPr/>
        </p:nvPicPr>
        <p:blipFill>
          <a:blip r:embed="rId5" cstate="print"/>
          <a:stretch>
            <a:fillRect/>
          </a:stretch>
        </p:blipFill>
        <p:spPr>
          <a:xfrm>
            <a:off x="498245" y="1352296"/>
            <a:ext cx="232351" cy="232299"/>
          </a:xfrm>
          <a:prstGeom prst="rect">
            <a:avLst/>
          </a:prstGeom>
        </p:spPr>
      </p:pic>
      <p:pic>
        <p:nvPicPr>
          <p:cNvPr id="19" name="object 19"/>
          <p:cNvPicPr/>
          <p:nvPr/>
        </p:nvPicPr>
        <p:blipFill>
          <a:blip r:embed="rId6" cstate="print"/>
          <a:stretch>
            <a:fillRect/>
          </a:stretch>
        </p:blipFill>
        <p:spPr>
          <a:xfrm>
            <a:off x="498245" y="1675075"/>
            <a:ext cx="232351" cy="232299"/>
          </a:xfrm>
          <a:prstGeom prst="rect">
            <a:avLst/>
          </a:prstGeom>
        </p:spPr>
      </p:pic>
      <p:pic>
        <p:nvPicPr>
          <p:cNvPr id="20" name="object 20"/>
          <p:cNvPicPr/>
          <p:nvPr/>
        </p:nvPicPr>
        <p:blipFill>
          <a:blip r:embed="rId7" cstate="print"/>
          <a:stretch>
            <a:fillRect/>
          </a:stretch>
        </p:blipFill>
        <p:spPr>
          <a:xfrm>
            <a:off x="482960" y="2040363"/>
            <a:ext cx="232351" cy="232299"/>
          </a:xfrm>
          <a:prstGeom prst="rect">
            <a:avLst/>
          </a:prstGeom>
        </p:spPr>
      </p:pic>
      <p:pic>
        <p:nvPicPr>
          <p:cNvPr id="21" name="object 21"/>
          <p:cNvPicPr/>
          <p:nvPr/>
        </p:nvPicPr>
        <p:blipFill>
          <a:blip r:embed="rId8" cstate="print"/>
          <a:stretch>
            <a:fillRect/>
          </a:stretch>
        </p:blipFill>
        <p:spPr>
          <a:xfrm>
            <a:off x="489442" y="2390506"/>
            <a:ext cx="232351" cy="232299"/>
          </a:xfrm>
          <a:prstGeom prst="rect">
            <a:avLst/>
          </a:prstGeom>
        </p:spPr>
      </p:pic>
      <p:pic>
        <p:nvPicPr>
          <p:cNvPr id="22" name="object 22"/>
          <p:cNvPicPr/>
          <p:nvPr/>
        </p:nvPicPr>
        <p:blipFill>
          <a:blip r:embed="rId9" cstate="print"/>
          <a:stretch>
            <a:fillRect/>
          </a:stretch>
        </p:blipFill>
        <p:spPr>
          <a:xfrm>
            <a:off x="482959" y="2713533"/>
            <a:ext cx="232351" cy="232299"/>
          </a:xfrm>
          <a:prstGeom prst="rect">
            <a:avLst/>
          </a:prstGeom>
        </p:spPr>
      </p:pic>
      <p:sp>
        <p:nvSpPr>
          <p:cNvPr id="23" name="object 23"/>
          <p:cNvSpPr/>
          <p:nvPr/>
        </p:nvSpPr>
        <p:spPr>
          <a:xfrm>
            <a:off x="-337" y="-1763"/>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24"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10"/>
              </a:rPr>
              <a:t>www.npkcg.com</a:t>
            </a:r>
            <a:endParaRPr sz="2000">
              <a:latin typeface="Archivo Thin"/>
              <a:cs typeface="Archivo Thin"/>
            </a:endParaRPr>
          </a:p>
        </p:txBody>
      </p:sp>
      <p:sp>
        <p:nvSpPr>
          <p:cNvPr id="25" name="object 25"/>
          <p:cNvSpPr txBox="1">
            <a:spLocks noGrp="1"/>
          </p:cNvSpPr>
          <p:nvPr>
            <p:ph type="ftr" sz="quarter" idx="4294967295"/>
          </p:nvPr>
        </p:nvSpPr>
        <p:spPr>
          <a:xfrm>
            <a:off x="5428548" y="6532045"/>
            <a:ext cx="4491355" cy="163829"/>
          </a:xfrm>
          <a:prstGeom prst="rect">
            <a:avLst/>
          </a:prstGeom>
        </p:spPr>
        <p:txBody>
          <a:bodyPr vert="horz" wrap="square" lIns="0" tIns="0" rIns="0" bIns="0" rtlCol="0">
            <a:spAutoFit/>
          </a:bodyPr>
          <a:lstStyle/>
          <a:p>
            <a:pPr marL="12700">
              <a:lnSpc>
                <a:spcPts val="1180"/>
              </a:lnSpc>
            </a:pPr>
            <a:r>
              <a:rPr dirty="0"/>
              <a:t>Copyright ©</a:t>
            </a:r>
            <a:r>
              <a:rPr spc="5" dirty="0"/>
              <a:t> </a:t>
            </a:r>
            <a:r>
              <a:rPr dirty="0"/>
              <a:t>2024</a:t>
            </a:r>
            <a:r>
              <a:rPr spc="5" dirty="0"/>
              <a:t> </a:t>
            </a:r>
            <a:r>
              <a:rPr dirty="0"/>
              <a:t>Native</a:t>
            </a:r>
            <a:r>
              <a:rPr spc="5" dirty="0"/>
              <a:t> </a:t>
            </a:r>
            <a:r>
              <a:rPr spc="-10" dirty="0"/>
              <a:t>Peacekeeper</a:t>
            </a:r>
            <a:r>
              <a:rPr spc="-15" dirty="0"/>
              <a:t> </a:t>
            </a:r>
            <a:r>
              <a:rPr dirty="0"/>
              <a:t>Consulting</a:t>
            </a:r>
            <a:r>
              <a:rPr spc="5" dirty="0"/>
              <a:t> </a:t>
            </a:r>
            <a:r>
              <a:rPr dirty="0"/>
              <a:t>Group</a:t>
            </a:r>
            <a:r>
              <a:rPr spc="5" dirty="0"/>
              <a:t> </a:t>
            </a:r>
            <a:r>
              <a:rPr dirty="0"/>
              <a:t>-</a:t>
            </a:r>
            <a:r>
              <a:rPr spc="5" dirty="0"/>
              <a:t> </a:t>
            </a:r>
            <a:r>
              <a:rPr dirty="0"/>
              <a:t>All</a:t>
            </a:r>
            <a:r>
              <a:rPr spc="5" dirty="0"/>
              <a:t> </a:t>
            </a:r>
            <a:r>
              <a:rPr dirty="0"/>
              <a:t>Rights</a:t>
            </a:r>
            <a:r>
              <a:rPr spc="5" dirty="0"/>
              <a:t> </a:t>
            </a:r>
            <a:r>
              <a:rPr spc="-10" dirty="0"/>
              <a:t>Reserved.</a:t>
            </a:r>
          </a:p>
        </p:txBody>
      </p:sp>
      <p:grpSp>
        <p:nvGrpSpPr>
          <p:cNvPr id="27" name="object 11"/>
          <p:cNvGrpSpPr/>
          <p:nvPr/>
        </p:nvGrpSpPr>
        <p:grpSpPr>
          <a:xfrm>
            <a:off x="11273538" y="6458522"/>
            <a:ext cx="310515" cy="310515"/>
            <a:chOff x="11273538" y="6458522"/>
            <a:chExt cx="310515" cy="310515"/>
          </a:xfrm>
        </p:grpSpPr>
        <p:sp>
          <p:nvSpPr>
            <p:cNvPr id="28"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29"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0" name="TextBox 29"/>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6</a:t>
            </a:r>
          </a:p>
        </p:txBody>
      </p:sp>
      <p:pic>
        <p:nvPicPr>
          <p:cNvPr id="10" name="object 18">
            <a:extLst>
              <a:ext uri="{FF2B5EF4-FFF2-40B4-BE49-F238E27FC236}">
                <a16:creationId xmlns:a16="http://schemas.microsoft.com/office/drawing/2014/main" id="{DC295D43-E8DE-45F0-1F92-4472EA917619}"/>
              </a:ext>
            </a:extLst>
          </p:cNvPr>
          <p:cNvPicPr/>
          <p:nvPr/>
        </p:nvPicPr>
        <p:blipFill>
          <a:blip r:embed="rId5" cstate="print"/>
          <a:stretch>
            <a:fillRect/>
          </a:stretch>
        </p:blipFill>
        <p:spPr>
          <a:xfrm>
            <a:off x="498243" y="3056181"/>
            <a:ext cx="232351" cy="232299"/>
          </a:xfrm>
          <a:prstGeom prst="rect">
            <a:avLst/>
          </a:prstGeom>
        </p:spPr>
      </p:pic>
      <p:pic>
        <p:nvPicPr>
          <p:cNvPr id="11" name="Picture 10">
            <a:extLst>
              <a:ext uri="{FF2B5EF4-FFF2-40B4-BE49-F238E27FC236}">
                <a16:creationId xmlns:a16="http://schemas.microsoft.com/office/drawing/2014/main" id="{A304CF05-59A9-433C-B6A6-412E4FAB2C64}"/>
              </a:ext>
            </a:extLst>
          </p:cNvPr>
          <p:cNvPicPr>
            <a:picLocks noChangeAspect="1"/>
          </p:cNvPicPr>
          <p:nvPr/>
        </p:nvPicPr>
        <p:blipFill>
          <a:blip r:embed="rId11"/>
          <a:stretch>
            <a:fillRect/>
          </a:stretch>
        </p:blipFill>
        <p:spPr>
          <a:xfrm>
            <a:off x="477545" y="3751388"/>
            <a:ext cx="237765" cy="231668"/>
          </a:xfrm>
          <a:prstGeom prst="rect">
            <a:avLst/>
          </a:prstGeom>
        </p:spPr>
      </p:pic>
      <p:pic>
        <p:nvPicPr>
          <p:cNvPr id="13" name="object 18">
            <a:extLst>
              <a:ext uri="{FF2B5EF4-FFF2-40B4-BE49-F238E27FC236}">
                <a16:creationId xmlns:a16="http://schemas.microsoft.com/office/drawing/2014/main" id="{1E88C41F-2A0B-9E3C-29E6-C2AE418060C8}"/>
              </a:ext>
            </a:extLst>
          </p:cNvPr>
          <p:cNvPicPr/>
          <p:nvPr/>
        </p:nvPicPr>
        <p:blipFill>
          <a:blip r:embed="rId5" cstate="print"/>
          <a:stretch>
            <a:fillRect/>
          </a:stretch>
        </p:blipFill>
        <p:spPr>
          <a:xfrm>
            <a:off x="479070" y="4101531"/>
            <a:ext cx="232351" cy="232299"/>
          </a:xfrm>
          <a:prstGeom prst="rect">
            <a:avLst/>
          </a:prstGeom>
        </p:spPr>
      </p:pic>
      <p:pic>
        <p:nvPicPr>
          <p:cNvPr id="26" name="object 18">
            <a:extLst>
              <a:ext uri="{FF2B5EF4-FFF2-40B4-BE49-F238E27FC236}">
                <a16:creationId xmlns:a16="http://schemas.microsoft.com/office/drawing/2014/main" id="{7A504AE1-E5B5-4E84-75CD-89E2F71330AA}"/>
              </a:ext>
            </a:extLst>
          </p:cNvPr>
          <p:cNvPicPr/>
          <p:nvPr/>
        </p:nvPicPr>
        <p:blipFill>
          <a:blip r:embed="rId5" cstate="print"/>
          <a:stretch>
            <a:fillRect/>
          </a:stretch>
        </p:blipFill>
        <p:spPr>
          <a:xfrm>
            <a:off x="488850" y="3434889"/>
            <a:ext cx="232351" cy="232299"/>
          </a:xfrm>
          <a:prstGeom prst="rect">
            <a:avLst/>
          </a:prstGeom>
        </p:spPr>
      </p:pic>
      <p:pic>
        <p:nvPicPr>
          <p:cNvPr id="31" name="object 18">
            <a:extLst>
              <a:ext uri="{FF2B5EF4-FFF2-40B4-BE49-F238E27FC236}">
                <a16:creationId xmlns:a16="http://schemas.microsoft.com/office/drawing/2014/main" id="{4A605742-D84F-4F8E-D067-2CB7FD9165D5}"/>
              </a:ext>
            </a:extLst>
          </p:cNvPr>
          <p:cNvPicPr/>
          <p:nvPr/>
        </p:nvPicPr>
        <p:blipFill>
          <a:blip r:embed="rId5" cstate="print"/>
          <a:stretch>
            <a:fillRect/>
          </a:stretch>
        </p:blipFill>
        <p:spPr>
          <a:xfrm>
            <a:off x="498243" y="4760651"/>
            <a:ext cx="232351" cy="232299"/>
          </a:xfrm>
          <a:prstGeom prst="rect">
            <a:avLst/>
          </a:prstGeom>
        </p:spPr>
      </p:pic>
      <p:pic>
        <p:nvPicPr>
          <p:cNvPr id="32" name="object 18">
            <a:extLst>
              <a:ext uri="{FF2B5EF4-FFF2-40B4-BE49-F238E27FC236}">
                <a16:creationId xmlns:a16="http://schemas.microsoft.com/office/drawing/2014/main" id="{AB838400-3A0F-A12C-6BEC-F778F617A380}"/>
              </a:ext>
            </a:extLst>
          </p:cNvPr>
          <p:cNvPicPr/>
          <p:nvPr/>
        </p:nvPicPr>
        <p:blipFill>
          <a:blip r:embed="rId5" cstate="print"/>
          <a:stretch>
            <a:fillRect/>
          </a:stretch>
        </p:blipFill>
        <p:spPr>
          <a:xfrm>
            <a:off x="505923" y="5115740"/>
            <a:ext cx="232351" cy="232299"/>
          </a:xfrm>
          <a:prstGeom prst="rect">
            <a:avLst/>
          </a:prstGeom>
        </p:spPr>
      </p:pic>
    </p:spTree>
    <p:extLst>
      <p:ext uri="{BB962C8B-B14F-4D97-AF65-F5344CB8AC3E}">
        <p14:creationId xmlns:p14="http://schemas.microsoft.com/office/powerpoint/2010/main" val="14329573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5941" y="97159"/>
            <a:ext cx="6838315" cy="2198038"/>
          </a:xfrm>
          <a:prstGeom prst="rect">
            <a:avLst/>
          </a:prstGeom>
        </p:spPr>
        <p:txBody>
          <a:bodyPr vert="horz" wrap="square" lIns="0" tIns="12700" rIns="0" bIns="0" rtlCol="0">
            <a:spAutoFit/>
          </a:bodyPr>
          <a:lstStyle/>
          <a:p>
            <a:pPr marL="12700" algn="ctr">
              <a:spcBef>
                <a:spcPts val="100"/>
              </a:spcBef>
            </a:pPr>
            <a:r>
              <a:rPr lang="en-US" sz="4800" b="1" dirty="0">
                <a:solidFill>
                  <a:schemeClr val="accent1">
                    <a:lumMod val="75000"/>
                  </a:schemeClr>
                </a:solidFill>
                <a:latin typeface="Archivo Thin" panose="020B0604020202020204" charset="0"/>
                <a:cs typeface="Archivo Thin" panose="020B0604020202020204" charset="0"/>
              </a:rPr>
              <a:t>NPKCG Disclaimer: Training Purposes Only</a:t>
            </a:r>
            <a:br>
              <a:rPr lang="en-US" sz="4800" b="1" dirty="0">
                <a:solidFill>
                  <a:schemeClr val="accent1">
                    <a:lumMod val="75000"/>
                  </a:schemeClr>
                </a:solidFill>
                <a:latin typeface="Archivo Thin" panose="020B0604020202020204" charset="0"/>
                <a:cs typeface="Archivo Thin" panose="020B0604020202020204" charset="0"/>
              </a:rPr>
            </a:br>
            <a:endParaRPr b="1" spc="-90" dirty="0"/>
          </a:p>
        </p:txBody>
      </p:sp>
      <p:pic>
        <p:nvPicPr>
          <p:cNvPr id="7" name="object 7"/>
          <p:cNvPicPr/>
          <p:nvPr/>
        </p:nvPicPr>
        <p:blipFill>
          <a:blip r:embed="rId3"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p:nvPr/>
        </p:nvSpPr>
        <p:spPr>
          <a:xfrm>
            <a:off x="569755" y="1870865"/>
            <a:ext cx="10985362" cy="3195747"/>
          </a:xfrm>
          <a:prstGeom prst="rect">
            <a:avLst/>
          </a:prstGeom>
        </p:spPr>
        <p:txBody>
          <a:bodyPr vert="horz" wrap="square" lIns="0" tIns="12700" rIns="0" bIns="0" rtlCol="0">
            <a:spAutoFit/>
          </a:bodyPr>
          <a:lstStyle/>
          <a:p>
            <a:r>
              <a:rPr lang="en-US" sz="2200" b="1" dirty="0">
                <a:solidFill>
                  <a:schemeClr val="accent1">
                    <a:lumMod val="75000"/>
                  </a:schemeClr>
                </a:solidFill>
                <a:latin typeface="Archivo Thin" panose="020B0604020202020204" charset="0"/>
                <a:cs typeface="Archivo Thin" panose="020B0604020202020204" charset="0"/>
              </a:rPr>
              <a:t> </a:t>
            </a:r>
          </a:p>
          <a:p>
            <a:pPr algn="ctr"/>
            <a:r>
              <a:rPr lang="en-US" sz="2800" b="1" dirty="0">
                <a:solidFill>
                  <a:srgbClr val="FF0000"/>
                </a:solidFill>
                <a:latin typeface="Archivo Thin" panose="020B0604020202020204" charset="0"/>
                <a:cs typeface="Archivo Thin" panose="020B0604020202020204" charset="0"/>
              </a:rPr>
              <a:t>The information presented in this training session is intended solely for educational purposes. It should not be considered as official policy or guideline of any specific organization. Attendees should consult their respective organizational policies and procedures before implementing any practices discussed during this training.</a:t>
            </a:r>
          </a:p>
          <a:p>
            <a:endParaRPr lang="en-US" sz="2200" dirty="0">
              <a:latin typeface="Archivo Thin" panose="020B0604020202020204" charset="0"/>
              <a:cs typeface="Archivo Thin" panose="020B0604020202020204" charset="0"/>
            </a:endParaRPr>
          </a:p>
          <a:p>
            <a:pPr marL="12700" marR="125095" algn="just">
              <a:lnSpc>
                <a:spcPct val="100000"/>
              </a:lnSpc>
              <a:spcBef>
                <a:spcPts val="100"/>
              </a:spcBef>
            </a:pPr>
            <a:r>
              <a:rPr lang="en-US" sz="2200" dirty="0">
                <a:latin typeface="Archivo Thin"/>
                <a:cs typeface="Archivo Thin"/>
              </a:rPr>
              <a:t> </a:t>
            </a:r>
            <a:endParaRPr sz="2200" dirty="0">
              <a:latin typeface="Archivo Thin"/>
              <a:cs typeface="Archivo Thin"/>
            </a:endParaRPr>
          </a:p>
        </p:txBody>
      </p:sp>
      <p:pic>
        <p:nvPicPr>
          <p:cNvPr id="10" name="object 10"/>
          <p:cNvPicPr/>
          <p:nvPr/>
        </p:nvPicPr>
        <p:blipFill>
          <a:blip r:embed="rId4" cstate="print"/>
          <a:stretch>
            <a:fillRect/>
          </a:stretch>
        </p:blipFill>
        <p:spPr>
          <a:xfrm>
            <a:off x="462949" y="1707499"/>
            <a:ext cx="232351" cy="232299"/>
          </a:xfrm>
          <a:prstGeom prst="rect">
            <a:avLst/>
          </a:prstGeom>
        </p:spPr>
      </p:pic>
      <p:pic>
        <p:nvPicPr>
          <p:cNvPr id="12" name="object 12"/>
          <p:cNvPicPr/>
          <p:nvPr/>
        </p:nvPicPr>
        <p:blipFill>
          <a:blip r:embed="rId5" cstate="print"/>
          <a:stretch>
            <a:fillRect/>
          </a:stretch>
        </p:blipFill>
        <p:spPr>
          <a:xfrm>
            <a:off x="462949" y="3370240"/>
            <a:ext cx="232351" cy="232299"/>
          </a:xfrm>
          <a:prstGeom prst="rect">
            <a:avLst/>
          </a:prstGeom>
        </p:spPr>
      </p:pic>
      <p:pic>
        <p:nvPicPr>
          <p:cNvPr id="13" name="object 13"/>
          <p:cNvPicPr/>
          <p:nvPr/>
        </p:nvPicPr>
        <p:blipFill>
          <a:blip r:embed="rId6" cstate="print"/>
          <a:stretch>
            <a:fillRect/>
          </a:stretch>
        </p:blipFill>
        <p:spPr>
          <a:xfrm>
            <a:off x="487074" y="4719135"/>
            <a:ext cx="232351" cy="232299"/>
          </a:xfrm>
          <a:prstGeom prst="rect">
            <a:avLst/>
          </a:prstGeom>
        </p:spPr>
      </p:pic>
      <p:pic>
        <p:nvPicPr>
          <p:cNvPr id="21" name="object 21"/>
          <p:cNvPicPr/>
          <p:nvPr/>
        </p:nvPicPr>
        <p:blipFill>
          <a:blip r:embed="rId7" cstate="print"/>
          <a:stretch>
            <a:fillRect/>
          </a:stretch>
        </p:blipFill>
        <p:spPr>
          <a:xfrm rot="10800000">
            <a:off x="3383902" y="4642280"/>
            <a:ext cx="5424196" cy="1539493"/>
          </a:xfrm>
          <a:prstGeom prst="rect">
            <a:avLst/>
          </a:prstGeom>
        </p:spPr>
      </p:pic>
      <p:sp>
        <p:nvSpPr>
          <p:cNvPr id="26"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7"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8"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9"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8"/>
              </a:rPr>
              <a:t>www.npkcg.com</a:t>
            </a:r>
            <a:endParaRPr sz="2000">
              <a:latin typeface="Archivo Thin"/>
              <a:cs typeface="Archivo Thin"/>
            </a:endParaRPr>
          </a:p>
        </p:txBody>
      </p:sp>
      <p:sp>
        <p:nvSpPr>
          <p:cNvPr id="30"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1" name="object 11"/>
          <p:cNvGrpSpPr/>
          <p:nvPr/>
        </p:nvGrpSpPr>
        <p:grpSpPr>
          <a:xfrm>
            <a:off x="11273538" y="6458522"/>
            <a:ext cx="310515" cy="310515"/>
            <a:chOff x="11273538" y="6458522"/>
            <a:chExt cx="310515" cy="310515"/>
          </a:xfrm>
        </p:grpSpPr>
        <p:sp>
          <p:nvSpPr>
            <p:cNvPr id="32"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3"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4" name="TextBox 33"/>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7</a:t>
            </a:r>
          </a:p>
        </p:txBody>
      </p:sp>
      <p:grpSp>
        <p:nvGrpSpPr>
          <p:cNvPr id="35" name="object 8"/>
          <p:cNvGrpSpPr/>
          <p:nvPr/>
        </p:nvGrpSpPr>
        <p:grpSpPr>
          <a:xfrm>
            <a:off x="8527662" y="-1286"/>
            <a:ext cx="736600" cy="777875"/>
            <a:chOff x="8527662" y="-1286"/>
            <a:chExt cx="736600" cy="777875"/>
          </a:xfrm>
        </p:grpSpPr>
        <p:sp>
          <p:nvSpPr>
            <p:cNvPr id="36"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7"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pic>
        <p:nvPicPr>
          <p:cNvPr id="3" name="object 12">
            <a:extLst>
              <a:ext uri="{FF2B5EF4-FFF2-40B4-BE49-F238E27FC236}">
                <a16:creationId xmlns:a16="http://schemas.microsoft.com/office/drawing/2014/main" id="{8259D3BC-003D-F5D3-097C-9BFEE6419CFF}"/>
              </a:ext>
            </a:extLst>
          </p:cNvPr>
          <p:cNvPicPr/>
          <p:nvPr/>
        </p:nvPicPr>
        <p:blipFill>
          <a:blip r:embed="rId5" cstate="print"/>
          <a:stretch>
            <a:fillRect/>
          </a:stretch>
        </p:blipFill>
        <p:spPr>
          <a:xfrm>
            <a:off x="11496700" y="3370240"/>
            <a:ext cx="232351" cy="232299"/>
          </a:xfrm>
          <a:prstGeom prst="rect">
            <a:avLst/>
          </a:prstGeom>
        </p:spPr>
      </p:pic>
      <p:pic>
        <p:nvPicPr>
          <p:cNvPr id="4" name="object 12">
            <a:extLst>
              <a:ext uri="{FF2B5EF4-FFF2-40B4-BE49-F238E27FC236}">
                <a16:creationId xmlns:a16="http://schemas.microsoft.com/office/drawing/2014/main" id="{45CF931D-7E80-6137-AD71-ECE9644CC255}"/>
              </a:ext>
            </a:extLst>
          </p:cNvPr>
          <p:cNvPicPr/>
          <p:nvPr/>
        </p:nvPicPr>
        <p:blipFill>
          <a:blip r:embed="rId5" cstate="print"/>
          <a:stretch>
            <a:fillRect/>
          </a:stretch>
        </p:blipFill>
        <p:spPr>
          <a:xfrm>
            <a:off x="11496699" y="4719134"/>
            <a:ext cx="232351" cy="232299"/>
          </a:xfrm>
          <a:prstGeom prst="rect">
            <a:avLst/>
          </a:prstGeom>
        </p:spPr>
      </p:pic>
      <p:pic>
        <p:nvPicPr>
          <p:cNvPr id="5" name="object 12">
            <a:extLst>
              <a:ext uri="{FF2B5EF4-FFF2-40B4-BE49-F238E27FC236}">
                <a16:creationId xmlns:a16="http://schemas.microsoft.com/office/drawing/2014/main" id="{5266A093-8D56-5C0A-3453-55A1A3143369}"/>
              </a:ext>
            </a:extLst>
          </p:cNvPr>
          <p:cNvPicPr/>
          <p:nvPr/>
        </p:nvPicPr>
        <p:blipFill>
          <a:blip r:embed="rId5" cstate="print"/>
          <a:stretch>
            <a:fillRect/>
          </a:stretch>
        </p:blipFill>
        <p:spPr>
          <a:xfrm>
            <a:off x="11496698" y="1825118"/>
            <a:ext cx="232351" cy="232299"/>
          </a:xfrm>
          <a:prstGeom prst="rect">
            <a:avLst/>
          </a:prstGeom>
        </p:spPr>
      </p:pic>
    </p:spTree>
    <p:extLst>
      <p:ext uri="{BB962C8B-B14F-4D97-AF65-F5344CB8AC3E}">
        <p14:creationId xmlns:p14="http://schemas.microsoft.com/office/powerpoint/2010/main" val="2899614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5941" y="97159"/>
            <a:ext cx="6838315" cy="1459374"/>
          </a:xfrm>
          <a:prstGeom prst="rect">
            <a:avLst/>
          </a:prstGeom>
        </p:spPr>
        <p:txBody>
          <a:bodyPr vert="horz" wrap="square" lIns="0" tIns="12700" rIns="0" bIns="0" rtlCol="0">
            <a:spAutoFit/>
          </a:bodyPr>
          <a:lstStyle/>
          <a:p>
            <a:pPr marL="12700" algn="ctr">
              <a:spcBef>
                <a:spcPts val="100"/>
              </a:spcBef>
            </a:pPr>
            <a:br>
              <a:rPr lang="en-US" sz="4800" b="1" dirty="0">
                <a:solidFill>
                  <a:schemeClr val="accent1">
                    <a:lumMod val="75000"/>
                  </a:schemeClr>
                </a:solidFill>
                <a:latin typeface="Archivo Thin" panose="020B0604020202020204" charset="0"/>
                <a:cs typeface="Archivo Thin" panose="020B0604020202020204" charset="0"/>
              </a:rPr>
            </a:br>
            <a:endParaRPr b="1" spc="-90" dirty="0"/>
          </a:p>
        </p:txBody>
      </p:sp>
      <p:pic>
        <p:nvPicPr>
          <p:cNvPr id="7" name="object 7"/>
          <p:cNvPicPr/>
          <p:nvPr/>
        </p:nvPicPr>
        <p:blipFill>
          <a:blip r:embed="rId5"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p:nvPr/>
        </p:nvSpPr>
        <p:spPr>
          <a:xfrm>
            <a:off x="569755" y="1870865"/>
            <a:ext cx="10985362" cy="1041311"/>
          </a:xfrm>
          <a:prstGeom prst="rect">
            <a:avLst/>
          </a:prstGeom>
        </p:spPr>
        <p:txBody>
          <a:bodyPr vert="horz" wrap="square" lIns="0" tIns="12700" rIns="0" bIns="0" rtlCol="0">
            <a:spAutoFit/>
          </a:bodyPr>
          <a:lstStyle/>
          <a:p>
            <a:r>
              <a:rPr lang="en-US" sz="2200" b="1" dirty="0">
                <a:solidFill>
                  <a:schemeClr val="accent1">
                    <a:lumMod val="75000"/>
                  </a:schemeClr>
                </a:solidFill>
                <a:latin typeface="Archivo Thin" panose="020B0604020202020204" charset="0"/>
                <a:cs typeface="Archivo Thin" panose="020B0604020202020204" charset="0"/>
              </a:rPr>
              <a:t> </a:t>
            </a:r>
          </a:p>
          <a:p>
            <a:endParaRPr lang="en-US" sz="2200" dirty="0">
              <a:latin typeface="Archivo Thin" panose="020B0604020202020204" charset="0"/>
              <a:cs typeface="Archivo Thin" panose="020B0604020202020204" charset="0"/>
            </a:endParaRPr>
          </a:p>
          <a:p>
            <a:pPr marL="12700" marR="125095" algn="just">
              <a:lnSpc>
                <a:spcPct val="100000"/>
              </a:lnSpc>
              <a:spcBef>
                <a:spcPts val="100"/>
              </a:spcBef>
            </a:pPr>
            <a:r>
              <a:rPr lang="en-US" sz="2200" dirty="0">
                <a:latin typeface="Archivo Thin"/>
                <a:cs typeface="Archivo Thin"/>
              </a:rPr>
              <a:t> </a:t>
            </a:r>
            <a:endParaRPr sz="2200" dirty="0">
              <a:latin typeface="Archivo Thin"/>
              <a:cs typeface="Archivo Thin"/>
            </a:endParaRPr>
          </a:p>
        </p:txBody>
      </p:sp>
      <p:sp>
        <p:nvSpPr>
          <p:cNvPr id="26"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7"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8"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9"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6"/>
              </a:rPr>
              <a:t>www.npkcg.com</a:t>
            </a:r>
            <a:endParaRPr sz="2000">
              <a:latin typeface="Archivo Thin"/>
              <a:cs typeface="Archivo Thin"/>
            </a:endParaRPr>
          </a:p>
        </p:txBody>
      </p:sp>
      <p:sp>
        <p:nvSpPr>
          <p:cNvPr id="30"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1" name="object 11"/>
          <p:cNvGrpSpPr/>
          <p:nvPr/>
        </p:nvGrpSpPr>
        <p:grpSpPr>
          <a:xfrm>
            <a:off x="11273538" y="6458522"/>
            <a:ext cx="310515" cy="310515"/>
            <a:chOff x="11273538" y="6458522"/>
            <a:chExt cx="310515" cy="310515"/>
          </a:xfrm>
        </p:grpSpPr>
        <p:sp>
          <p:nvSpPr>
            <p:cNvPr id="32"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3"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4" name="TextBox 33"/>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8</a:t>
            </a:r>
          </a:p>
        </p:txBody>
      </p:sp>
      <p:grpSp>
        <p:nvGrpSpPr>
          <p:cNvPr id="35" name="object 8"/>
          <p:cNvGrpSpPr/>
          <p:nvPr/>
        </p:nvGrpSpPr>
        <p:grpSpPr>
          <a:xfrm>
            <a:off x="8527662" y="-1286"/>
            <a:ext cx="736600" cy="777875"/>
            <a:chOff x="8527662" y="-1286"/>
            <a:chExt cx="736600" cy="777875"/>
          </a:xfrm>
        </p:grpSpPr>
        <p:sp>
          <p:nvSpPr>
            <p:cNvPr id="36"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7"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pic>
        <p:nvPicPr>
          <p:cNvPr id="6" name="Facing the Giants Movie _ Death Crawl Scene _ Give Me Your Very Best">
            <a:hlinkClick r:id="" action="ppaction://media"/>
            <a:extLst>
              <a:ext uri="{FF2B5EF4-FFF2-40B4-BE49-F238E27FC236}">
                <a16:creationId xmlns:a16="http://schemas.microsoft.com/office/drawing/2014/main" id="{0DD1DB9F-3BDE-CF23-3F2A-871BB5DC028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1"/>
            <a:ext cx="12192000" cy="6096000"/>
          </a:xfrm>
          <a:prstGeom prst="rect">
            <a:avLst/>
          </a:prstGeom>
        </p:spPr>
      </p:pic>
    </p:spTree>
    <p:extLst>
      <p:ext uri="{BB962C8B-B14F-4D97-AF65-F5344CB8AC3E}">
        <p14:creationId xmlns:p14="http://schemas.microsoft.com/office/powerpoint/2010/main" val="164311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8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idx="4294967295"/>
          </p:nvPr>
        </p:nvSpPr>
        <p:spPr>
          <a:xfrm>
            <a:off x="905941" y="97159"/>
            <a:ext cx="6838315" cy="1459374"/>
          </a:xfrm>
          <a:prstGeom prst="rect">
            <a:avLst/>
          </a:prstGeom>
        </p:spPr>
        <p:txBody>
          <a:bodyPr vert="horz" wrap="square" lIns="0" tIns="12700" rIns="0" bIns="0" rtlCol="0">
            <a:spAutoFit/>
          </a:bodyPr>
          <a:lstStyle/>
          <a:p>
            <a:pPr marL="12700" algn="ctr">
              <a:spcBef>
                <a:spcPts val="100"/>
              </a:spcBef>
            </a:pPr>
            <a:r>
              <a:rPr lang="en-US" sz="4800" b="1" dirty="0">
                <a:solidFill>
                  <a:schemeClr val="accent1">
                    <a:lumMod val="75000"/>
                  </a:schemeClr>
                </a:solidFill>
                <a:latin typeface="Archivo Thin" panose="020B0604020202020204" charset="0"/>
                <a:cs typeface="Archivo Thin" panose="020B0604020202020204" charset="0"/>
              </a:rPr>
              <a:t>FACING THE GIANTS</a:t>
            </a:r>
            <a:br>
              <a:rPr lang="en-US" sz="4800" b="1" dirty="0">
                <a:solidFill>
                  <a:schemeClr val="accent1">
                    <a:lumMod val="75000"/>
                  </a:schemeClr>
                </a:solidFill>
                <a:latin typeface="Archivo Thin" panose="020B0604020202020204" charset="0"/>
                <a:cs typeface="Archivo Thin" panose="020B0604020202020204" charset="0"/>
              </a:rPr>
            </a:br>
            <a:endParaRPr b="1" spc="-90" dirty="0"/>
          </a:p>
        </p:txBody>
      </p:sp>
      <p:pic>
        <p:nvPicPr>
          <p:cNvPr id="7" name="object 7"/>
          <p:cNvPicPr/>
          <p:nvPr/>
        </p:nvPicPr>
        <p:blipFill>
          <a:blip r:embed="rId3" cstate="print"/>
          <a:stretch>
            <a:fillRect/>
          </a:stretch>
        </p:blipFill>
        <p:spPr>
          <a:xfrm>
            <a:off x="9397048" y="197383"/>
            <a:ext cx="2525150" cy="592581"/>
          </a:xfrm>
          <a:prstGeom prst="rect">
            <a:avLst/>
          </a:prstGeom>
        </p:spPr>
      </p:pic>
      <p:sp>
        <p:nvSpPr>
          <p:cNvPr id="8" name="object 8"/>
          <p:cNvSpPr/>
          <p:nvPr/>
        </p:nvSpPr>
        <p:spPr>
          <a:xfrm>
            <a:off x="0" y="118"/>
            <a:ext cx="603250" cy="638810"/>
          </a:xfrm>
          <a:custGeom>
            <a:avLst/>
            <a:gdLst/>
            <a:ahLst/>
            <a:cxnLst/>
            <a:rect l="l" t="t" r="r" b="b"/>
            <a:pathLst>
              <a:path w="603250" h="638810">
                <a:moveTo>
                  <a:pt x="209800" y="0"/>
                </a:moveTo>
                <a:lnTo>
                  <a:pt x="0" y="461"/>
                </a:lnTo>
                <a:lnTo>
                  <a:pt x="0" y="638687"/>
                </a:lnTo>
                <a:lnTo>
                  <a:pt x="603135" y="1769"/>
                </a:lnTo>
                <a:lnTo>
                  <a:pt x="596000" y="1214"/>
                </a:lnTo>
                <a:lnTo>
                  <a:pt x="576687" y="768"/>
                </a:lnTo>
                <a:lnTo>
                  <a:pt x="506730" y="172"/>
                </a:lnTo>
                <a:lnTo>
                  <a:pt x="209800" y="0"/>
                </a:lnTo>
                <a:close/>
              </a:path>
            </a:pathLst>
          </a:custGeom>
          <a:solidFill>
            <a:srgbClr val="2B3C73"/>
          </a:solidFill>
        </p:spPr>
        <p:txBody>
          <a:bodyPr wrap="square" lIns="0" tIns="0" rIns="0" bIns="0" rtlCol="0"/>
          <a:lstStyle/>
          <a:p>
            <a:endParaRPr/>
          </a:p>
        </p:txBody>
      </p:sp>
      <p:sp>
        <p:nvSpPr>
          <p:cNvPr id="9" name="object 9"/>
          <p:cNvSpPr txBox="1"/>
          <p:nvPr/>
        </p:nvSpPr>
        <p:spPr>
          <a:xfrm>
            <a:off x="228600" y="1012484"/>
            <a:ext cx="11811000" cy="7042954"/>
          </a:xfrm>
          <a:prstGeom prst="rect">
            <a:avLst/>
          </a:prstGeom>
        </p:spPr>
        <p:txBody>
          <a:bodyPr vert="horz" wrap="square" lIns="0" tIns="12700" rIns="0" bIns="0" rtlCol="0">
            <a:spAutoFit/>
          </a:bodyPr>
          <a:lstStyle/>
          <a:p>
            <a:r>
              <a:rPr lang="en-US" sz="2000" b="1" dirty="0">
                <a:solidFill>
                  <a:schemeClr val="accent1">
                    <a:lumMod val="75000"/>
                  </a:schemeClr>
                </a:solidFill>
                <a:latin typeface="Archivo Thin" panose="020B0604020202020204" charset="0"/>
                <a:cs typeface="Archivo Thin" panose="020B0604020202020204" charset="0"/>
              </a:rPr>
              <a:t>NAHASDA</a:t>
            </a:r>
          </a:p>
          <a:p>
            <a:r>
              <a:rPr lang="en-US" sz="1400" dirty="0">
                <a:solidFill>
                  <a:schemeClr val="accent1">
                    <a:lumMod val="75000"/>
                  </a:schemeClr>
                </a:solidFill>
                <a:latin typeface="Archivo Thin" panose="020B0604020202020204" charset="0"/>
                <a:cs typeface="Archivo Thin" panose="020B0604020202020204" charset="0"/>
              </a:rPr>
              <a:t>NAHASDA, although there is no direct connection between the movie scene and the act, both emphasize similar values and principles. NAHASDA aims to improve housing conditions and infrastructure in Native American communities, promoting self-sufficiency, self-determination, and community well-being. The movie scene highlights the importance of individual effort and community support in overcoming challenges, which resonates with the objectives of NAHASDA. Both emphasize the need for perseverance, determination, and teamwork to achieve success and improve the lives of individuals and communities.</a:t>
            </a:r>
          </a:p>
          <a:p>
            <a:endParaRPr lang="en-US" sz="1400" dirty="0">
              <a:solidFill>
                <a:schemeClr val="accent1">
                  <a:lumMod val="75000"/>
                </a:schemeClr>
              </a:solidFill>
              <a:latin typeface="Archivo Thin" panose="020B0604020202020204" charset="0"/>
              <a:cs typeface="Archivo Thin" panose="020B0604020202020204" charset="0"/>
            </a:endParaRPr>
          </a:p>
          <a:p>
            <a:r>
              <a:rPr lang="en-US" sz="2000" b="1" dirty="0">
                <a:solidFill>
                  <a:schemeClr val="accent1">
                    <a:lumMod val="75000"/>
                  </a:schemeClr>
                </a:solidFill>
                <a:latin typeface="Archivo Thin" panose="020B0604020202020204" charset="0"/>
                <a:cs typeface="Archivo Thin" panose="020B0604020202020204" charset="0"/>
              </a:rPr>
              <a:t>TRIBAL HOUSING AUTHORITY AND PUBLIC SAFETY</a:t>
            </a:r>
            <a:endParaRPr lang="en-US" sz="2000" dirty="0">
              <a:solidFill>
                <a:schemeClr val="accent1">
                  <a:lumMod val="75000"/>
                </a:schemeClr>
              </a:solidFill>
              <a:latin typeface="Archivo Thin" panose="020B0604020202020204" charset="0"/>
              <a:cs typeface="Archivo Thin" panose="020B0604020202020204" charset="0"/>
            </a:endParaRPr>
          </a:p>
          <a:p>
            <a:r>
              <a:rPr lang="en-US" sz="1400" dirty="0">
                <a:solidFill>
                  <a:schemeClr val="accent1">
                    <a:lumMod val="75000"/>
                  </a:schemeClr>
                </a:solidFill>
                <a:latin typeface="Archivo Thin" panose="020B0604020202020204" charset="0"/>
                <a:cs typeface="Archivo Thin" panose="020B0604020202020204" charset="0"/>
              </a:rPr>
              <a:t>Tribal Housing, Public Safety and "Facing the Giants" can also draw some parallels. Cooperation, collaboration, and teamwork are crucial in both housing and public safety and in the movie scene. In Tribal Housing and Public Safety, various agencies and individuals need to work together, just like the importance of teamwork portrayed in the scene. Effective response and preparedness require coordination, communication, and collaboration to ensure the safety and well-being of the public. It reflects the importance of overcoming challenges in the field of housing and public safety. Tribal Housing professionals and Public safety professionals often face difficult and demanding situations, and they must have the resilience and determination to overcome these challenges to protect and serve the community effectively. The movie scene, where Brock pushes himself beyond his limits, symbolizes the perseverance and resilience that are vital in the field of tribal housing and public safety.</a:t>
            </a:r>
          </a:p>
          <a:p>
            <a:endParaRPr lang="en-US" sz="1400" dirty="0">
              <a:solidFill>
                <a:schemeClr val="accent1">
                  <a:lumMod val="75000"/>
                </a:schemeClr>
              </a:solidFill>
              <a:latin typeface="Archivo Thin" panose="020B0604020202020204" charset="0"/>
              <a:cs typeface="Archivo Thin" panose="020B0604020202020204" charset="0"/>
            </a:endParaRPr>
          </a:p>
          <a:p>
            <a:r>
              <a:rPr lang="en-US" sz="2000" b="1" dirty="0">
                <a:solidFill>
                  <a:schemeClr val="accent1">
                    <a:lumMod val="75000"/>
                  </a:schemeClr>
                </a:solidFill>
                <a:latin typeface="Archivo Thin" panose="020B0604020202020204" charset="0"/>
                <a:cs typeface="Archivo Thin" panose="020B0604020202020204" charset="0"/>
              </a:rPr>
              <a:t>THE REASON WE ALL SERVE</a:t>
            </a:r>
          </a:p>
          <a:p>
            <a:r>
              <a:rPr lang="en-US" sz="1400" dirty="0">
                <a:solidFill>
                  <a:schemeClr val="accent1">
                    <a:lumMod val="75000"/>
                  </a:schemeClr>
                </a:solidFill>
                <a:latin typeface="Archivo Thin" panose="020B0604020202020204" charset="0"/>
                <a:cs typeface="Archivo Thin" panose="020B0604020202020204" charset="0"/>
              </a:rPr>
              <a:t>"Facing the Giants" highlights the significance of personal growth and pushing boundaries. Public safety organizations continually strive for improvement, adaptability, and growth to address evolving risks and challenges effectively. Like Brock in the scene, public safety professionals need to push themselves beyond perceived limits to enhance safety measures and response capabilities for the benefit of the community.</a:t>
            </a:r>
          </a:p>
          <a:p>
            <a:r>
              <a:rPr lang="en-US" sz="1400" dirty="0">
                <a:solidFill>
                  <a:schemeClr val="accent1">
                    <a:lumMod val="75000"/>
                  </a:schemeClr>
                </a:solidFill>
                <a:latin typeface="Archivo Thin" panose="020B0604020202020204" charset="0"/>
                <a:cs typeface="Archivo Thin" panose="020B0604020202020204" charset="0"/>
              </a:rPr>
              <a:t>NAHASDA and public safety must collaborate, the themes and values portrayed in the movie scene align with the principles of both NAHASDA and public safety. Both underscore the importance of perseverance, determination, teamwork, overcoming challenges, and personal growth to strengthen the service to the community and improve the well-being and safety of individuals in Native American communities.</a:t>
            </a:r>
          </a:p>
          <a:p>
            <a:endParaRPr lang="en-US" sz="1400" dirty="0">
              <a:solidFill>
                <a:schemeClr val="accent1">
                  <a:lumMod val="75000"/>
                </a:schemeClr>
              </a:solidFill>
              <a:latin typeface="Archivo Thin" panose="020B0604020202020204" charset="0"/>
              <a:cs typeface="Archivo Thin" panose="020B0604020202020204" charset="0"/>
            </a:endParaRPr>
          </a:p>
          <a:p>
            <a:endParaRPr lang="en-US" sz="2200" b="1" dirty="0">
              <a:solidFill>
                <a:schemeClr val="accent1">
                  <a:lumMod val="75000"/>
                </a:schemeClr>
              </a:solidFill>
              <a:latin typeface="Archivo Thin" panose="020B0604020202020204" charset="0"/>
              <a:cs typeface="Archivo Thin" panose="020B0604020202020204" charset="0"/>
            </a:endParaRPr>
          </a:p>
          <a:p>
            <a:endParaRPr lang="en-US" sz="2200" b="1" dirty="0">
              <a:solidFill>
                <a:schemeClr val="accent1">
                  <a:lumMod val="75000"/>
                </a:schemeClr>
              </a:solidFill>
              <a:latin typeface="Archivo Thin" panose="020B0604020202020204" charset="0"/>
              <a:cs typeface="Archivo Thin" panose="020B0604020202020204" charset="0"/>
            </a:endParaRPr>
          </a:p>
          <a:p>
            <a:pPr algn="ctr"/>
            <a:r>
              <a:rPr lang="en-US" sz="2800" b="1" dirty="0">
                <a:solidFill>
                  <a:srgbClr val="FF0000"/>
                </a:solidFill>
                <a:latin typeface="Archivo Thin" panose="020B0604020202020204" charset="0"/>
                <a:cs typeface="Archivo Thin" panose="020B0604020202020204" charset="0"/>
              </a:rPr>
              <a:t> </a:t>
            </a:r>
          </a:p>
          <a:p>
            <a:endParaRPr lang="en-US" sz="2200" dirty="0">
              <a:latin typeface="Archivo Thin" panose="020B0604020202020204" charset="0"/>
              <a:cs typeface="Archivo Thin" panose="020B0604020202020204" charset="0"/>
            </a:endParaRPr>
          </a:p>
          <a:p>
            <a:pPr marL="12700" marR="125095" algn="just">
              <a:lnSpc>
                <a:spcPct val="100000"/>
              </a:lnSpc>
              <a:spcBef>
                <a:spcPts val="100"/>
              </a:spcBef>
            </a:pPr>
            <a:r>
              <a:rPr lang="en-US" sz="2200" dirty="0">
                <a:latin typeface="Archivo Thin"/>
                <a:cs typeface="Archivo Thin"/>
              </a:rPr>
              <a:t> </a:t>
            </a:r>
            <a:endParaRPr sz="2200" dirty="0">
              <a:latin typeface="Archivo Thin"/>
              <a:cs typeface="Archivo Thin"/>
            </a:endParaRPr>
          </a:p>
        </p:txBody>
      </p:sp>
      <p:sp>
        <p:nvSpPr>
          <p:cNvPr id="26" name="object 3"/>
          <p:cNvSpPr/>
          <p:nvPr/>
        </p:nvSpPr>
        <p:spPr>
          <a:xfrm>
            <a:off x="4865984" y="6369744"/>
            <a:ext cx="7322820" cy="487680"/>
          </a:xfrm>
          <a:custGeom>
            <a:avLst/>
            <a:gdLst/>
            <a:ahLst/>
            <a:cxnLst/>
            <a:rect l="l" t="t" r="r" b="b"/>
            <a:pathLst>
              <a:path w="7322820" h="487679">
                <a:moveTo>
                  <a:pt x="7322527" y="0"/>
                </a:moveTo>
                <a:lnTo>
                  <a:pt x="461721" y="0"/>
                </a:lnTo>
                <a:lnTo>
                  <a:pt x="0" y="487578"/>
                </a:lnTo>
                <a:lnTo>
                  <a:pt x="7322527" y="487578"/>
                </a:lnTo>
                <a:lnTo>
                  <a:pt x="7322527" y="0"/>
                </a:lnTo>
                <a:close/>
              </a:path>
            </a:pathLst>
          </a:custGeom>
          <a:solidFill>
            <a:srgbClr val="2B3C73"/>
          </a:solidFill>
        </p:spPr>
        <p:txBody>
          <a:bodyPr wrap="square" lIns="0" tIns="0" rIns="0" bIns="0" rtlCol="0"/>
          <a:lstStyle/>
          <a:p>
            <a:endParaRPr/>
          </a:p>
        </p:txBody>
      </p:sp>
      <p:sp>
        <p:nvSpPr>
          <p:cNvPr id="27" name="object 4"/>
          <p:cNvSpPr/>
          <p:nvPr/>
        </p:nvSpPr>
        <p:spPr>
          <a:xfrm>
            <a:off x="0" y="6369744"/>
            <a:ext cx="5220970" cy="487680"/>
          </a:xfrm>
          <a:custGeom>
            <a:avLst/>
            <a:gdLst/>
            <a:ahLst/>
            <a:cxnLst/>
            <a:rect l="l" t="t" r="r" b="b"/>
            <a:pathLst>
              <a:path w="5220970" h="487679">
                <a:moveTo>
                  <a:pt x="5220385" y="0"/>
                </a:moveTo>
                <a:lnTo>
                  <a:pt x="0" y="0"/>
                </a:lnTo>
                <a:lnTo>
                  <a:pt x="0" y="487578"/>
                </a:lnTo>
                <a:lnTo>
                  <a:pt x="4758677" y="487578"/>
                </a:lnTo>
                <a:lnTo>
                  <a:pt x="5220385" y="0"/>
                </a:lnTo>
                <a:close/>
              </a:path>
            </a:pathLst>
          </a:custGeom>
          <a:solidFill>
            <a:srgbClr val="4C98CA"/>
          </a:solidFill>
        </p:spPr>
        <p:txBody>
          <a:bodyPr wrap="square" lIns="0" tIns="0" rIns="0" bIns="0" rtlCol="0"/>
          <a:lstStyle/>
          <a:p>
            <a:endParaRPr/>
          </a:p>
        </p:txBody>
      </p:sp>
      <p:sp>
        <p:nvSpPr>
          <p:cNvPr id="28" name="object 9"/>
          <p:cNvSpPr/>
          <p:nvPr/>
        </p:nvSpPr>
        <p:spPr>
          <a:xfrm>
            <a:off x="419110" y="6473876"/>
            <a:ext cx="278765" cy="278765"/>
          </a:xfrm>
          <a:custGeom>
            <a:avLst/>
            <a:gdLst/>
            <a:ahLst/>
            <a:cxnLst/>
            <a:rect l="l" t="t" r="r" b="b"/>
            <a:pathLst>
              <a:path w="278765" h="278765">
                <a:moveTo>
                  <a:pt x="115290" y="1549"/>
                </a:moveTo>
                <a:lnTo>
                  <a:pt x="73599" y="16473"/>
                </a:lnTo>
                <a:lnTo>
                  <a:pt x="25734" y="58650"/>
                </a:lnTo>
                <a:lnTo>
                  <a:pt x="7797" y="92824"/>
                </a:lnTo>
                <a:lnTo>
                  <a:pt x="79171" y="92824"/>
                </a:lnTo>
                <a:lnTo>
                  <a:pt x="79730" y="89293"/>
                </a:lnTo>
                <a:lnTo>
                  <a:pt x="80703" y="84467"/>
                </a:lnTo>
                <a:lnTo>
                  <a:pt x="20358" y="84467"/>
                </a:lnTo>
                <a:lnTo>
                  <a:pt x="33593" y="62044"/>
                </a:lnTo>
                <a:lnTo>
                  <a:pt x="50842" y="42806"/>
                </a:lnTo>
                <a:lnTo>
                  <a:pt x="71480" y="27305"/>
                </a:lnTo>
                <a:lnTo>
                  <a:pt x="94881" y="16090"/>
                </a:lnTo>
                <a:lnTo>
                  <a:pt x="105088" y="16090"/>
                </a:lnTo>
                <a:lnTo>
                  <a:pt x="108140" y="11137"/>
                </a:lnTo>
                <a:lnTo>
                  <a:pt x="115290" y="1549"/>
                </a:lnTo>
                <a:close/>
              </a:path>
              <a:path w="278765" h="278765">
                <a:moveTo>
                  <a:pt x="145059" y="0"/>
                </a:moveTo>
                <a:lnTo>
                  <a:pt x="133565" y="0"/>
                </a:lnTo>
                <a:lnTo>
                  <a:pt x="127660" y="2844"/>
                </a:lnTo>
                <a:lnTo>
                  <a:pt x="103136" y="36995"/>
                </a:lnTo>
                <a:lnTo>
                  <a:pt x="91310" y="73997"/>
                </a:lnTo>
                <a:lnTo>
                  <a:pt x="87769" y="92824"/>
                </a:lnTo>
                <a:lnTo>
                  <a:pt x="190868" y="92824"/>
                </a:lnTo>
                <a:lnTo>
                  <a:pt x="190042" y="87960"/>
                </a:lnTo>
                <a:lnTo>
                  <a:pt x="189361" y="84467"/>
                </a:lnTo>
                <a:lnTo>
                  <a:pt x="97688" y="84467"/>
                </a:lnTo>
                <a:lnTo>
                  <a:pt x="100253" y="72394"/>
                </a:lnTo>
                <a:lnTo>
                  <a:pt x="114663" y="32389"/>
                </a:lnTo>
                <a:lnTo>
                  <a:pt x="135775" y="8356"/>
                </a:lnTo>
                <a:lnTo>
                  <a:pt x="156776" y="8356"/>
                </a:lnTo>
                <a:lnTo>
                  <a:pt x="150964" y="2844"/>
                </a:lnTo>
                <a:lnTo>
                  <a:pt x="145059" y="0"/>
                </a:lnTo>
                <a:close/>
              </a:path>
              <a:path w="278765" h="278765">
                <a:moveTo>
                  <a:pt x="163347" y="1549"/>
                </a:moveTo>
                <a:lnTo>
                  <a:pt x="187731" y="44586"/>
                </a:lnTo>
                <a:lnTo>
                  <a:pt x="198907" y="89293"/>
                </a:lnTo>
                <a:lnTo>
                  <a:pt x="199453" y="92824"/>
                </a:lnTo>
                <a:lnTo>
                  <a:pt x="270840" y="92824"/>
                </a:lnTo>
                <a:lnTo>
                  <a:pt x="268503" y="87071"/>
                </a:lnTo>
                <a:lnTo>
                  <a:pt x="267073" y="84467"/>
                </a:lnTo>
                <a:lnTo>
                  <a:pt x="206578" y="84467"/>
                </a:lnTo>
                <a:lnTo>
                  <a:pt x="202538" y="64863"/>
                </a:lnTo>
                <a:lnTo>
                  <a:pt x="197323" y="46759"/>
                </a:lnTo>
                <a:lnTo>
                  <a:pt x="191026" y="30416"/>
                </a:lnTo>
                <a:lnTo>
                  <a:pt x="183743" y="16090"/>
                </a:lnTo>
                <a:lnTo>
                  <a:pt x="204051" y="16090"/>
                </a:lnTo>
                <a:lnTo>
                  <a:pt x="174904" y="4597"/>
                </a:lnTo>
                <a:lnTo>
                  <a:pt x="163347" y="1549"/>
                </a:lnTo>
                <a:close/>
              </a:path>
              <a:path w="278765" h="278765">
                <a:moveTo>
                  <a:pt x="105088" y="16090"/>
                </a:moveTo>
                <a:lnTo>
                  <a:pt x="94881" y="16090"/>
                </a:lnTo>
                <a:lnTo>
                  <a:pt x="87606" y="30416"/>
                </a:lnTo>
                <a:lnTo>
                  <a:pt x="81311" y="46759"/>
                </a:lnTo>
                <a:lnTo>
                  <a:pt x="76093" y="64863"/>
                </a:lnTo>
                <a:lnTo>
                  <a:pt x="72047" y="84467"/>
                </a:lnTo>
                <a:lnTo>
                  <a:pt x="80703" y="84467"/>
                </a:lnTo>
                <a:lnTo>
                  <a:pt x="84471" y="65773"/>
                </a:lnTo>
                <a:lnTo>
                  <a:pt x="90901" y="44586"/>
                </a:lnTo>
                <a:lnTo>
                  <a:pt x="98849" y="26214"/>
                </a:lnTo>
                <a:lnTo>
                  <a:pt x="105088" y="16090"/>
                </a:lnTo>
                <a:close/>
              </a:path>
              <a:path w="278765" h="278765">
                <a:moveTo>
                  <a:pt x="156776" y="8356"/>
                </a:moveTo>
                <a:lnTo>
                  <a:pt x="142849" y="8356"/>
                </a:lnTo>
                <a:lnTo>
                  <a:pt x="146824" y="10426"/>
                </a:lnTo>
                <a:lnTo>
                  <a:pt x="151116" y="14503"/>
                </a:lnTo>
                <a:lnTo>
                  <a:pt x="171794" y="50216"/>
                </a:lnTo>
                <a:lnTo>
                  <a:pt x="180949" y="84467"/>
                </a:lnTo>
                <a:lnTo>
                  <a:pt x="189361" y="84467"/>
                </a:lnTo>
                <a:lnTo>
                  <a:pt x="175488" y="36982"/>
                </a:lnTo>
                <a:lnTo>
                  <a:pt x="161860" y="13908"/>
                </a:lnTo>
                <a:lnTo>
                  <a:pt x="156776" y="8356"/>
                </a:lnTo>
                <a:close/>
              </a:path>
              <a:path w="278765" h="278765">
                <a:moveTo>
                  <a:pt x="204051" y="16090"/>
                </a:moveTo>
                <a:lnTo>
                  <a:pt x="183743" y="16090"/>
                </a:lnTo>
                <a:lnTo>
                  <a:pt x="207139" y="27305"/>
                </a:lnTo>
                <a:lnTo>
                  <a:pt x="227779" y="42806"/>
                </a:lnTo>
                <a:lnTo>
                  <a:pt x="245035" y="62044"/>
                </a:lnTo>
                <a:lnTo>
                  <a:pt x="258279" y="84467"/>
                </a:lnTo>
                <a:lnTo>
                  <a:pt x="267073" y="84467"/>
                </a:lnTo>
                <a:lnTo>
                  <a:pt x="252889" y="58650"/>
                </a:lnTo>
                <a:lnTo>
                  <a:pt x="231371" y="34804"/>
                </a:lnTo>
                <a:lnTo>
                  <a:pt x="205020" y="16473"/>
                </a:lnTo>
                <a:lnTo>
                  <a:pt x="204051" y="16090"/>
                </a:lnTo>
                <a:close/>
              </a:path>
              <a:path w="278765" h="278765">
                <a:moveTo>
                  <a:pt x="78054" y="101358"/>
                </a:moveTo>
                <a:lnTo>
                  <a:pt x="5194" y="101358"/>
                </a:lnTo>
                <a:lnTo>
                  <a:pt x="4381" y="104495"/>
                </a:lnTo>
                <a:lnTo>
                  <a:pt x="2469" y="113067"/>
                </a:lnTo>
                <a:lnTo>
                  <a:pt x="1100" y="121750"/>
                </a:lnTo>
                <a:lnTo>
                  <a:pt x="275" y="130511"/>
                </a:lnTo>
                <a:lnTo>
                  <a:pt x="0" y="139319"/>
                </a:lnTo>
                <a:lnTo>
                  <a:pt x="275" y="148132"/>
                </a:lnTo>
                <a:lnTo>
                  <a:pt x="1100" y="156892"/>
                </a:lnTo>
                <a:lnTo>
                  <a:pt x="2469" y="165572"/>
                </a:lnTo>
                <a:lnTo>
                  <a:pt x="4381" y="174142"/>
                </a:lnTo>
                <a:lnTo>
                  <a:pt x="5194" y="177279"/>
                </a:lnTo>
                <a:lnTo>
                  <a:pt x="78054" y="177279"/>
                </a:lnTo>
                <a:lnTo>
                  <a:pt x="77222" y="168935"/>
                </a:lnTo>
                <a:lnTo>
                  <a:pt x="11709" y="168935"/>
                </a:lnTo>
                <a:lnTo>
                  <a:pt x="10230" y="161550"/>
                </a:lnTo>
                <a:lnTo>
                  <a:pt x="9176" y="154098"/>
                </a:lnTo>
                <a:lnTo>
                  <a:pt x="8551" y="146661"/>
                </a:lnTo>
                <a:lnTo>
                  <a:pt x="8343" y="139319"/>
                </a:lnTo>
                <a:lnTo>
                  <a:pt x="8555" y="131843"/>
                </a:lnTo>
                <a:lnTo>
                  <a:pt x="9206" y="124274"/>
                </a:lnTo>
                <a:lnTo>
                  <a:pt x="10261" y="116917"/>
                </a:lnTo>
                <a:lnTo>
                  <a:pt x="11709" y="109715"/>
                </a:lnTo>
                <a:lnTo>
                  <a:pt x="77218" y="109715"/>
                </a:lnTo>
                <a:lnTo>
                  <a:pt x="78054" y="101358"/>
                </a:lnTo>
                <a:close/>
              </a:path>
              <a:path w="278765" h="278765">
                <a:moveTo>
                  <a:pt x="77218" y="109715"/>
                </a:moveTo>
                <a:lnTo>
                  <a:pt x="68821" y="109715"/>
                </a:lnTo>
                <a:lnTo>
                  <a:pt x="68152" y="117019"/>
                </a:lnTo>
                <a:lnTo>
                  <a:pt x="67603" y="124402"/>
                </a:lnTo>
                <a:lnTo>
                  <a:pt x="67231" y="131843"/>
                </a:lnTo>
                <a:lnTo>
                  <a:pt x="67094" y="139319"/>
                </a:lnTo>
                <a:lnTo>
                  <a:pt x="67231" y="146661"/>
                </a:lnTo>
                <a:lnTo>
                  <a:pt x="67615" y="154236"/>
                </a:lnTo>
                <a:lnTo>
                  <a:pt x="68161" y="161623"/>
                </a:lnTo>
                <a:lnTo>
                  <a:pt x="68821" y="168935"/>
                </a:lnTo>
                <a:lnTo>
                  <a:pt x="77222" y="168935"/>
                </a:lnTo>
                <a:lnTo>
                  <a:pt x="76784" y="164393"/>
                </a:lnTo>
                <a:lnTo>
                  <a:pt x="76103" y="155981"/>
                </a:lnTo>
                <a:lnTo>
                  <a:pt x="75659" y="148132"/>
                </a:lnTo>
                <a:lnTo>
                  <a:pt x="75608" y="146661"/>
                </a:lnTo>
                <a:lnTo>
                  <a:pt x="75450" y="139319"/>
                </a:lnTo>
                <a:lnTo>
                  <a:pt x="75648" y="130511"/>
                </a:lnTo>
                <a:lnTo>
                  <a:pt x="76112" y="122356"/>
                </a:lnTo>
                <a:lnTo>
                  <a:pt x="76795" y="114056"/>
                </a:lnTo>
                <a:lnTo>
                  <a:pt x="77218" y="109715"/>
                </a:lnTo>
                <a:close/>
              </a:path>
              <a:path w="278765" h="278765">
                <a:moveTo>
                  <a:pt x="192024" y="101358"/>
                </a:moveTo>
                <a:lnTo>
                  <a:pt x="86614" y="101358"/>
                </a:lnTo>
                <a:lnTo>
                  <a:pt x="86220" y="105105"/>
                </a:lnTo>
                <a:lnTo>
                  <a:pt x="85356" y="113856"/>
                </a:lnTo>
                <a:lnTo>
                  <a:pt x="84645" y="122359"/>
                </a:lnTo>
                <a:lnTo>
                  <a:pt x="84162" y="130788"/>
                </a:lnTo>
                <a:lnTo>
                  <a:pt x="83985" y="139319"/>
                </a:lnTo>
                <a:lnTo>
                  <a:pt x="84162" y="147851"/>
                </a:lnTo>
                <a:lnTo>
                  <a:pt x="84656" y="156411"/>
                </a:lnTo>
                <a:lnTo>
                  <a:pt x="85376" y="164984"/>
                </a:lnTo>
                <a:lnTo>
                  <a:pt x="86220" y="173532"/>
                </a:lnTo>
                <a:lnTo>
                  <a:pt x="86614" y="177279"/>
                </a:lnTo>
                <a:lnTo>
                  <a:pt x="192024" y="177279"/>
                </a:lnTo>
                <a:lnTo>
                  <a:pt x="192405" y="173532"/>
                </a:lnTo>
                <a:lnTo>
                  <a:pt x="192818" y="168935"/>
                </a:lnTo>
                <a:lnTo>
                  <a:pt x="94157" y="168935"/>
                </a:lnTo>
                <a:lnTo>
                  <a:pt x="93440" y="161389"/>
                </a:lnTo>
                <a:lnTo>
                  <a:pt x="92863" y="154012"/>
                </a:lnTo>
                <a:lnTo>
                  <a:pt x="92480" y="146693"/>
                </a:lnTo>
                <a:lnTo>
                  <a:pt x="92341" y="139319"/>
                </a:lnTo>
                <a:lnTo>
                  <a:pt x="92480" y="131944"/>
                </a:lnTo>
                <a:lnTo>
                  <a:pt x="92870" y="124540"/>
                </a:lnTo>
                <a:lnTo>
                  <a:pt x="93452" y="117125"/>
                </a:lnTo>
                <a:lnTo>
                  <a:pt x="94157" y="109715"/>
                </a:lnTo>
                <a:lnTo>
                  <a:pt x="192819" y="109715"/>
                </a:lnTo>
                <a:lnTo>
                  <a:pt x="192405" y="105105"/>
                </a:lnTo>
                <a:lnTo>
                  <a:pt x="192024" y="101358"/>
                </a:lnTo>
                <a:close/>
              </a:path>
              <a:path w="278765" h="278765">
                <a:moveTo>
                  <a:pt x="192819" y="109715"/>
                </a:moveTo>
                <a:lnTo>
                  <a:pt x="184454" y="109715"/>
                </a:lnTo>
                <a:lnTo>
                  <a:pt x="185054" y="117253"/>
                </a:lnTo>
                <a:lnTo>
                  <a:pt x="185475" y="124626"/>
                </a:lnTo>
                <a:lnTo>
                  <a:pt x="185688" y="130788"/>
                </a:lnTo>
                <a:lnTo>
                  <a:pt x="185688" y="147851"/>
                </a:lnTo>
                <a:lnTo>
                  <a:pt x="185472" y="154103"/>
                </a:lnTo>
                <a:lnTo>
                  <a:pt x="185047" y="161523"/>
                </a:lnTo>
                <a:lnTo>
                  <a:pt x="184454" y="168935"/>
                </a:lnTo>
                <a:lnTo>
                  <a:pt x="192818" y="168935"/>
                </a:lnTo>
                <a:lnTo>
                  <a:pt x="193186" y="164786"/>
                </a:lnTo>
                <a:lnTo>
                  <a:pt x="193725" y="156411"/>
                </a:lnTo>
                <a:lnTo>
                  <a:pt x="194058" y="147851"/>
                </a:lnTo>
                <a:lnTo>
                  <a:pt x="194058" y="130788"/>
                </a:lnTo>
                <a:lnTo>
                  <a:pt x="193725" y="122231"/>
                </a:lnTo>
                <a:lnTo>
                  <a:pt x="193173" y="113658"/>
                </a:lnTo>
                <a:lnTo>
                  <a:pt x="192819" y="109715"/>
                </a:lnTo>
                <a:close/>
              </a:path>
              <a:path w="278765" h="278765">
                <a:moveTo>
                  <a:pt x="273418" y="101358"/>
                </a:moveTo>
                <a:lnTo>
                  <a:pt x="200571" y="101358"/>
                </a:lnTo>
                <a:lnTo>
                  <a:pt x="201041" y="105956"/>
                </a:lnTo>
                <a:lnTo>
                  <a:pt x="201767" y="114164"/>
                </a:lnTo>
                <a:lnTo>
                  <a:pt x="202239" y="121721"/>
                </a:lnTo>
                <a:lnTo>
                  <a:pt x="202359" y="124412"/>
                </a:lnTo>
                <a:lnTo>
                  <a:pt x="202585" y="130489"/>
                </a:lnTo>
                <a:lnTo>
                  <a:pt x="202582" y="148148"/>
                </a:lnTo>
                <a:lnTo>
                  <a:pt x="200571" y="177279"/>
                </a:lnTo>
                <a:lnTo>
                  <a:pt x="273418" y="177279"/>
                </a:lnTo>
                <a:lnTo>
                  <a:pt x="274218" y="174155"/>
                </a:lnTo>
                <a:lnTo>
                  <a:pt x="275394" y="168935"/>
                </a:lnTo>
                <a:lnTo>
                  <a:pt x="209791" y="168935"/>
                </a:lnTo>
                <a:lnTo>
                  <a:pt x="210337" y="161618"/>
                </a:lnTo>
                <a:lnTo>
                  <a:pt x="210735" y="154193"/>
                </a:lnTo>
                <a:lnTo>
                  <a:pt x="210978" y="146736"/>
                </a:lnTo>
                <a:lnTo>
                  <a:pt x="210936" y="130489"/>
                </a:lnTo>
                <a:lnTo>
                  <a:pt x="210740" y="124412"/>
                </a:lnTo>
                <a:lnTo>
                  <a:pt x="210341" y="117005"/>
                </a:lnTo>
                <a:lnTo>
                  <a:pt x="209791" y="109715"/>
                </a:lnTo>
                <a:lnTo>
                  <a:pt x="275395" y="109715"/>
                </a:lnTo>
                <a:lnTo>
                  <a:pt x="274218" y="104495"/>
                </a:lnTo>
                <a:lnTo>
                  <a:pt x="273418" y="101358"/>
                </a:lnTo>
                <a:close/>
              </a:path>
              <a:path w="278765" h="278765">
                <a:moveTo>
                  <a:pt x="275395" y="109715"/>
                </a:moveTo>
                <a:lnTo>
                  <a:pt x="266903" y="109715"/>
                </a:lnTo>
                <a:lnTo>
                  <a:pt x="268377" y="117026"/>
                </a:lnTo>
                <a:lnTo>
                  <a:pt x="269432" y="124412"/>
                </a:lnTo>
                <a:lnTo>
                  <a:pt x="270068" y="131850"/>
                </a:lnTo>
                <a:lnTo>
                  <a:pt x="270281" y="139319"/>
                </a:lnTo>
                <a:lnTo>
                  <a:pt x="270069" y="146736"/>
                </a:lnTo>
                <a:lnTo>
                  <a:pt x="269430" y="154255"/>
                </a:lnTo>
                <a:lnTo>
                  <a:pt x="268374" y="161637"/>
                </a:lnTo>
                <a:lnTo>
                  <a:pt x="266903" y="168935"/>
                </a:lnTo>
                <a:lnTo>
                  <a:pt x="275394" y="168935"/>
                </a:lnTo>
                <a:lnTo>
                  <a:pt x="276146" y="165597"/>
                </a:lnTo>
                <a:lnTo>
                  <a:pt x="277528" y="156918"/>
                </a:lnTo>
                <a:lnTo>
                  <a:pt x="278359" y="148148"/>
                </a:lnTo>
                <a:lnTo>
                  <a:pt x="278638" y="139319"/>
                </a:lnTo>
                <a:lnTo>
                  <a:pt x="278359" y="130489"/>
                </a:lnTo>
                <a:lnTo>
                  <a:pt x="277528" y="121721"/>
                </a:lnTo>
                <a:lnTo>
                  <a:pt x="276146" y="113046"/>
                </a:lnTo>
                <a:lnTo>
                  <a:pt x="275395" y="109715"/>
                </a:lnTo>
                <a:close/>
              </a:path>
              <a:path w="278765" h="278765">
                <a:moveTo>
                  <a:pt x="190868" y="185826"/>
                </a:moveTo>
                <a:lnTo>
                  <a:pt x="87769" y="185826"/>
                </a:lnTo>
                <a:lnTo>
                  <a:pt x="88582" y="190690"/>
                </a:lnTo>
                <a:lnTo>
                  <a:pt x="98637" y="230299"/>
                </a:lnTo>
                <a:lnTo>
                  <a:pt x="116756" y="264733"/>
                </a:lnTo>
                <a:lnTo>
                  <a:pt x="135115" y="278638"/>
                </a:lnTo>
                <a:lnTo>
                  <a:pt x="144970" y="278638"/>
                </a:lnTo>
                <a:lnTo>
                  <a:pt x="150863" y="275882"/>
                </a:lnTo>
                <a:lnTo>
                  <a:pt x="156776" y="270281"/>
                </a:lnTo>
                <a:lnTo>
                  <a:pt x="137388" y="270281"/>
                </a:lnTo>
                <a:lnTo>
                  <a:pt x="133362" y="269684"/>
                </a:lnTo>
                <a:lnTo>
                  <a:pt x="110769" y="238252"/>
                </a:lnTo>
                <a:lnTo>
                  <a:pt x="97688" y="194170"/>
                </a:lnTo>
                <a:lnTo>
                  <a:pt x="189364" y="194170"/>
                </a:lnTo>
                <a:lnTo>
                  <a:pt x="190042" y="190690"/>
                </a:lnTo>
                <a:lnTo>
                  <a:pt x="190868" y="185826"/>
                </a:lnTo>
                <a:close/>
              </a:path>
              <a:path w="278765" h="278765">
                <a:moveTo>
                  <a:pt x="79171" y="185826"/>
                </a:moveTo>
                <a:lnTo>
                  <a:pt x="7797" y="185826"/>
                </a:lnTo>
                <a:lnTo>
                  <a:pt x="10121" y="191566"/>
                </a:lnTo>
                <a:lnTo>
                  <a:pt x="47246" y="243832"/>
                </a:lnTo>
                <a:lnTo>
                  <a:pt x="103720" y="274066"/>
                </a:lnTo>
                <a:lnTo>
                  <a:pt x="115290" y="277126"/>
                </a:lnTo>
                <a:lnTo>
                  <a:pt x="108140" y="267538"/>
                </a:lnTo>
                <a:lnTo>
                  <a:pt x="105074" y="262559"/>
                </a:lnTo>
                <a:lnTo>
                  <a:pt x="94881" y="262559"/>
                </a:lnTo>
                <a:lnTo>
                  <a:pt x="71473" y="251338"/>
                </a:lnTo>
                <a:lnTo>
                  <a:pt x="50833" y="235832"/>
                </a:lnTo>
                <a:lnTo>
                  <a:pt x="33586" y="216593"/>
                </a:lnTo>
                <a:lnTo>
                  <a:pt x="20358" y="194170"/>
                </a:lnTo>
                <a:lnTo>
                  <a:pt x="80699" y="194170"/>
                </a:lnTo>
                <a:lnTo>
                  <a:pt x="79730" y="189357"/>
                </a:lnTo>
                <a:lnTo>
                  <a:pt x="79171" y="185826"/>
                </a:lnTo>
                <a:close/>
              </a:path>
              <a:path w="278765" h="278765">
                <a:moveTo>
                  <a:pt x="270840" y="185826"/>
                </a:moveTo>
                <a:lnTo>
                  <a:pt x="199453" y="185826"/>
                </a:lnTo>
                <a:lnTo>
                  <a:pt x="198907" y="189357"/>
                </a:lnTo>
                <a:lnTo>
                  <a:pt x="194164" y="212877"/>
                </a:lnTo>
                <a:lnTo>
                  <a:pt x="187729" y="234067"/>
                </a:lnTo>
                <a:lnTo>
                  <a:pt x="179778" y="252447"/>
                </a:lnTo>
                <a:lnTo>
                  <a:pt x="170484" y="267538"/>
                </a:lnTo>
                <a:lnTo>
                  <a:pt x="163347" y="277126"/>
                </a:lnTo>
                <a:lnTo>
                  <a:pt x="174904" y="274066"/>
                </a:lnTo>
                <a:lnTo>
                  <a:pt x="204055" y="262559"/>
                </a:lnTo>
                <a:lnTo>
                  <a:pt x="183743" y="262559"/>
                </a:lnTo>
                <a:lnTo>
                  <a:pt x="191026" y="248232"/>
                </a:lnTo>
                <a:lnTo>
                  <a:pt x="197323" y="231884"/>
                </a:lnTo>
                <a:lnTo>
                  <a:pt x="202538" y="213776"/>
                </a:lnTo>
                <a:lnTo>
                  <a:pt x="206578" y="194170"/>
                </a:lnTo>
                <a:lnTo>
                  <a:pt x="267073" y="194170"/>
                </a:lnTo>
                <a:lnTo>
                  <a:pt x="268503" y="191566"/>
                </a:lnTo>
                <a:lnTo>
                  <a:pt x="270840" y="185826"/>
                </a:lnTo>
                <a:close/>
              </a:path>
              <a:path w="278765" h="278765">
                <a:moveTo>
                  <a:pt x="189364" y="194170"/>
                </a:moveTo>
                <a:lnTo>
                  <a:pt x="180949" y="194170"/>
                </a:lnTo>
                <a:lnTo>
                  <a:pt x="178378" y="206240"/>
                </a:lnTo>
                <a:lnTo>
                  <a:pt x="175246" y="217912"/>
                </a:lnTo>
                <a:lnTo>
                  <a:pt x="159856" y="253272"/>
                </a:lnTo>
                <a:lnTo>
                  <a:pt x="141325" y="270281"/>
                </a:lnTo>
                <a:lnTo>
                  <a:pt x="156776" y="270281"/>
                </a:lnTo>
                <a:lnTo>
                  <a:pt x="179989" y="230299"/>
                </a:lnTo>
                <a:lnTo>
                  <a:pt x="187320" y="204650"/>
                </a:lnTo>
                <a:lnTo>
                  <a:pt x="189364" y="194170"/>
                </a:lnTo>
                <a:close/>
              </a:path>
              <a:path w="278765" h="278765">
                <a:moveTo>
                  <a:pt x="80699" y="194170"/>
                </a:moveTo>
                <a:lnTo>
                  <a:pt x="72047" y="194170"/>
                </a:lnTo>
                <a:lnTo>
                  <a:pt x="76091" y="213776"/>
                </a:lnTo>
                <a:lnTo>
                  <a:pt x="81306" y="231884"/>
                </a:lnTo>
                <a:lnTo>
                  <a:pt x="87600" y="248232"/>
                </a:lnTo>
                <a:lnTo>
                  <a:pt x="94881" y="262559"/>
                </a:lnTo>
                <a:lnTo>
                  <a:pt x="105074" y="262559"/>
                </a:lnTo>
                <a:lnTo>
                  <a:pt x="98847" y="252447"/>
                </a:lnTo>
                <a:lnTo>
                  <a:pt x="90897" y="234067"/>
                </a:lnTo>
                <a:lnTo>
                  <a:pt x="84466" y="212877"/>
                </a:lnTo>
                <a:lnTo>
                  <a:pt x="80699" y="194170"/>
                </a:lnTo>
                <a:close/>
              </a:path>
              <a:path w="278765" h="278765">
                <a:moveTo>
                  <a:pt x="267073" y="194170"/>
                </a:moveTo>
                <a:lnTo>
                  <a:pt x="258279" y="194170"/>
                </a:lnTo>
                <a:lnTo>
                  <a:pt x="245044" y="216593"/>
                </a:lnTo>
                <a:lnTo>
                  <a:pt x="227793" y="235832"/>
                </a:lnTo>
                <a:lnTo>
                  <a:pt x="207152" y="251338"/>
                </a:lnTo>
                <a:lnTo>
                  <a:pt x="183743" y="262559"/>
                </a:lnTo>
                <a:lnTo>
                  <a:pt x="204055" y="262559"/>
                </a:lnTo>
                <a:lnTo>
                  <a:pt x="205040" y="262168"/>
                </a:lnTo>
                <a:lnTo>
                  <a:pt x="231390" y="243827"/>
                </a:lnTo>
                <a:lnTo>
                  <a:pt x="252899" y="219980"/>
                </a:lnTo>
                <a:lnTo>
                  <a:pt x="267073" y="194170"/>
                </a:lnTo>
                <a:close/>
              </a:path>
            </a:pathLst>
          </a:custGeom>
          <a:solidFill>
            <a:srgbClr val="FFFFFF"/>
          </a:solidFill>
        </p:spPr>
        <p:txBody>
          <a:bodyPr wrap="square" lIns="0" tIns="0" rIns="0" bIns="0" rtlCol="0"/>
          <a:lstStyle/>
          <a:p>
            <a:endParaRPr/>
          </a:p>
        </p:txBody>
      </p:sp>
      <p:sp>
        <p:nvSpPr>
          <p:cNvPr id="29" name="object 24"/>
          <p:cNvSpPr txBox="1"/>
          <p:nvPr/>
        </p:nvSpPr>
        <p:spPr>
          <a:xfrm>
            <a:off x="853100" y="6471096"/>
            <a:ext cx="1760220" cy="302260"/>
          </a:xfrm>
          <a:prstGeom prst="rect">
            <a:avLst/>
          </a:prstGeom>
        </p:spPr>
        <p:txBody>
          <a:bodyPr vert="horz" wrap="square" lIns="0" tIns="0" rIns="0" bIns="0" rtlCol="0">
            <a:spAutoFit/>
          </a:bodyPr>
          <a:lstStyle/>
          <a:p>
            <a:pPr marL="12700">
              <a:lnSpc>
                <a:spcPts val="2255"/>
              </a:lnSpc>
            </a:pPr>
            <a:r>
              <a:rPr sz="2000" b="0" spc="-25" dirty="0">
                <a:solidFill>
                  <a:srgbClr val="FFFFFF"/>
                </a:solidFill>
                <a:latin typeface="Archivo Thin"/>
                <a:cs typeface="Archivo Thin"/>
                <a:hlinkClick r:id="rId4"/>
              </a:rPr>
              <a:t>www.npkcg.com</a:t>
            </a:r>
            <a:endParaRPr sz="2000">
              <a:latin typeface="Archivo Thin"/>
              <a:cs typeface="Archivo Thin"/>
            </a:endParaRPr>
          </a:p>
        </p:txBody>
      </p:sp>
      <p:sp>
        <p:nvSpPr>
          <p:cNvPr id="30" name="object 25"/>
          <p:cNvSpPr txBox="1">
            <a:spLocks/>
          </p:cNvSpPr>
          <p:nvPr/>
        </p:nvSpPr>
        <p:spPr>
          <a:xfrm>
            <a:off x="5428548" y="6532045"/>
            <a:ext cx="4491355" cy="163829"/>
          </a:xfrm>
          <a:prstGeom prst="rect">
            <a:avLst/>
          </a:prstGeom>
        </p:spPr>
        <p:txBody>
          <a:bodyPr vert="horz" wrap="square" lIns="0" tIns="0" rIns="0" bIns="0" rtlCol="0">
            <a:spAutoFit/>
          </a:bodyPr>
          <a:lstStyle>
            <a:defPPr>
              <a:defRPr kern="0"/>
            </a:defPPr>
            <a:lvl1pPr>
              <a:defRPr sz="1000" b="0" i="0">
                <a:solidFill>
                  <a:schemeClr val="bg1"/>
                </a:solidFill>
                <a:latin typeface="Archivo Medium"/>
                <a:cs typeface="Archivo Medium"/>
              </a:defRPr>
            </a:lvl1pPr>
          </a:lstStyle>
          <a:p>
            <a:pPr marL="12700">
              <a:lnSpc>
                <a:spcPts val="1180"/>
              </a:lnSpc>
            </a:pPr>
            <a:r>
              <a:rPr lang="en-US" dirty="0"/>
              <a:t>Copyright ©</a:t>
            </a:r>
            <a:r>
              <a:rPr lang="en-US" spc="5" dirty="0"/>
              <a:t> </a:t>
            </a:r>
            <a:r>
              <a:rPr lang="en-US" dirty="0"/>
              <a:t>2024</a:t>
            </a:r>
            <a:r>
              <a:rPr lang="en-US" spc="5" dirty="0"/>
              <a:t> </a:t>
            </a:r>
            <a:r>
              <a:rPr lang="en-US" dirty="0"/>
              <a:t>Native</a:t>
            </a:r>
            <a:r>
              <a:rPr lang="en-US" spc="5" dirty="0"/>
              <a:t> </a:t>
            </a:r>
            <a:r>
              <a:rPr lang="en-US" spc="-10" dirty="0"/>
              <a:t>Peacekeeper</a:t>
            </a:r>
            <a:r>
              <a:rPr lang="en-US" spc="-15" dirty="0"/>
              <a:t> </a:t>
            </a:r>
            <a:r>
              <a:rPr lang="en-US" dirty="0"/>
              <a:t>Consulting</a:t>
            </a:r>
            <a:r>
              <a:rPr lang="en-US" spc="5" dirty="0"/>
              <a:t> </a:t>
            </a:r>
            <a:r>
              <a:rPr lang="en-US" dirty="0"/>
              <a:t>Group</a:t>
            </a:r>
            <a:r>
              <a:rPr lang="en-US" spc="5" dirty="0"/>
              <a:t> </a:t>
            </a:r>
            <a:r>
              <a:rPr lang="en-US" dirty="0"/>
              <a:t>-</a:t>
            </a:r>
            <a:r>
              <a:rPr lang="en-US" spc="5" dirty="0"/>
              <a:t> </a:t>
            </a:r>
            <a:r>
              <a:rPr lang="en-US" dirty="0"/>
              <a:t>All</a:t>
            </a:r>
            <a:r>
              <a:rPr lang="en-US" spc="5" dirty="0"/>
              <a:t> </a:t>
            </a:r>
            <a:r>
              <a:rPr lang="en-US" dirty="0"/>
              <a:t>Rights</a:t>
            </a:r>
            <a:r>
              <a:rPr lang="en-US" spc="5" dirty="0"/>
              <a:t> </a:t>
            </a:r>
            <a:r>
              <a:rPr lang="en-US" spc="-10" dirty="0"/>
              <a:t>Reserved.</a:t>
            </a:r>
          </a:p>
        </p:txBody>
      </p:sp>
      <p:grpSp>
        <p:nvGrpSpPr>
          <p:cNvPr id="31" name="object 11"/>
          <p:cNvGrpSpPr/>
          <p:nvPr/>
        </p:nvGrpSpPr>
        <p:grpSpPr>
          <a:xfrm>
            <a:off x="11273538" y="6458522"/>
            <a:ext cx="310515" cy="310515"/>
            <a:chOff x="11273538" y="6458522"/>
            <a:chExt cx="310515" cy="310515"/>
          </a:xfrm>
        </p:grpSpPr>
        <p:sp>
          <p:nvSpPr>
            <p:cNvPr id="32" name="object 12"/>
            <p:cNvSpPr/>
            <p:nvPr/>
          </p:nvSpPr>
          <p:spPr>
            <a:xfrm>
              <a:off x="11273538" y="6458522"/>
              <a:ext cx="310515" cy="310515"/>
            </a:xfrm>
            <a:custGeom>
              <a:avLst/>
              <a:gdLst/>
              <a:ahLst/>
              <a:cxnLst/>
              <a:rect l="l" t="t" r="r" b="b"/>
              <a:pathLst>
                <a:path w="310515" h="310515">
                  <a:moveTo>
                    <a:pt x="155917" y="0"/>
                  </a:moveTo>
                  <a:lnTo>
                    <a:pt x="0" y="155917"/>
                  </a:lnTo>
                  <a:lnTo>
                    <a:pt x="154114" y="310032"/>
                  </a:lnTo>
                  <a:lnTo>
                    <a:pt x="310032" y="154101"/>
                  </a:lnTo>
                  <a:lnTo>
                    <a:pt x="155917" y="0"/>
                  </a:lnTo>
                  <a:close/>
                </a:path>
              </a:pathLst>
            </a:custGeom>
            <a:solidFill>
              <a:srgbClr val="FFFFFF"/>
            </a:solidFill>
          </p:spPr>
          <p:txBody>
            <a:bodyPr wrap="square" lIns="0" tIns="0" rIns="0" bIns="0" rtlCol="0"/>
            <a:lstStyle/>
            <a:p>
              <a:endParaRPr/>
            </a:p>
          </p:txBody>
        </p:sp>
        <p:sp>
          <p:nvSpPr>
            <p:cNvPr id="33" name="object 13"/>
            <p:cNvSpPr/>
            <p:nvPr/>
          </p:nvSpPr>
          <p:spPr>
            <a:xfrm>
              <a:off x="11302388" y="6487374"/>
              <a:ext cx="252729" cy="252729"/>
            </a:xfrm>
            <a:custGeom>
              <a:avLst/>
              <a:gdLst/>
              <a:ahLst/>
              <a:cxnLst/>
              <a:rect l="l" t="t" r="r" b="b"/>
              <a:pathLst>
                <a:path w="252729" h="252729">
                  <a:moveTo>
                    <a:pt x="126898" y="0"/>
                  </a:moveTo>
                  <a:lnTo>
                    <a:pt x="0" y="126898"/>
                  </a:lnTo>
                  <a:lnTo>
                    <a:pt x="125425" y="252323"/>
                  </a:lnTo>
                  <a:lnTo>
                    <a:pt x="252323" y="125425"/>
                  </a:lnTo>
                  <a:lnTo>
                    <a:pt x="126898" y="0"/>
                  </a:lnTo>
                  <a:close/>
                </a:path>
              </a:pathLst>
            </a:custGeom>
            <a:solidFill>
              <a:srgbClr val="4C98CA"/>
            </a:solidFill>
          </p:spPr>
          <p:txBody>
            <a:bodyPr wrap="square" lIns="0" tIns="0" rIns="0" bIns="0" rtlCol="0"/>
            <a:lstStyle/>
            <a:p>
              <a:endParaRPr/>
            </a:p>
          </p:txBody>
        </p:sp>
      </p:grpSp>
      <p:sp>
        <p:nvSpPr>
          <p:cNvPr id="34" name="TextBox 33"/>
          <p:cNvSpPr txBox="1"/>
          <p:nvPr/>
        </p:nvSpPr>
        <p:spPr>
          <a:xfrm>
            <a:off x="11241187" y="6499731"/>
            <a:ext cx="381000" cy="230832"/>
          </a:xfrm>
          <a:prstGeom prst="rect">
            <a:avLst/>
          </a:prstGeom>
          <a:noFill/>
        </p:spPr>
        <p:txBody>
          <a:bodyPr wrap="square" rtlCol="0">
            <a:spAutoFit/>
          </a:bodyPr>
          <a:lstStyle/>
          <a:p>
            <a:pPr algn="ctr"/>
            <a:r>
              <a:rPr lang="en-US" sz="900" b="1" dirty="0">
                <a:solidFill>
                  <a:schemeClr val="bg1"/>
                </a:solidFill>
                <a:latin typeface="Archivo Condensed" pitchFamily="2" charset="0"/>
                <a:cs typeface="Archivo Condensed" pitchFamily="2" charset="0"/>
              </a:rPr>
              <a:t>9</a:t>
            </a:r>
          </a:p>
        </p:txBody>
      </p:sp>
      <p:grpSp>
        <p:nvGrpSpPr>
          <p:cNvPr id="35" name="object 8"/>
          <p:cNvGrpSpPr/>
          <p:nvPr/>
        </p:nvGrpSpPr>
        <p:grpSpPr>
          <a:xfrm>
            <a:off x="8527662" y="-1286"/>
            <a:ext cx="736600" cy="777875"/>
            <a:chOff x="8527662" y="-1286"/>
            <a:chExt cx="736600" cy="777875"/>
          </a:xfrm>
        </p:grpSpPr>
        <p:sp>
          <p:nvSpPr>
            <p:cNvPr id="36" name="object 9"/>
            <p:cNvSpPr/>
            <p:nvPr/>
          </p:nvSpPr>
          <p:spPr>
            <a:xfrm>
              <a:off x="8530837" y="1889"/>
              <a:ext cx="730250" cy="771525"/>
            </a:xfrm>
            <a:custGeom>
              <a:avLst/>
              <a:gdLst/>
              <a:ahLst/>
              <a:cxnLst/>
              <a:rect l="l" t="t" r="r" b="b"/>
              <a:pathLst>
                <a:path w="730250" h="771525">
                  <a:moveTo>
                    <a:pt x="730123" y="0"/>
                  </a:moveTo>
                  <a:lnTo>
                    <a:pt x="0" y="771029"/>
                  </a:lnTo>
                </a:path>
              </a:pathLst>
            </a:custGeom>
            <a:solidFill>
              <a:srgbClr val="4C98CA"/>
            </a:solidFill>
          </p:spPr>
          <p:txBody>
            <a:bodyPr wrap="square" lIns="0" tIns="0" rIns="0" bIns="0" rtlCol="0"/>
            <a:lstStyle/>
            <a:p>
              <a:endParaRPr/>
            </a:p>
          </p:txBody>
        </p:sp>
        <p:sp>
          <p:nvSpPr>
            <p:cNvPr id="37" name="object 10"/>
            <p:cNvSpPr/>
            <p:nvPr/>
          </p:nvSpPr>
          <p:spPr>
            <a:xfrm>
              <a:off x="8530837" y="1888"/>
              <a:ext cx="730250" cy="771525"/>
            </a:xfrm>
            <a:custGeom>
              <a:avLst/>
              <a:gdLst/>
              <a:ahLst/>
              <a:cxnLst/>
              <a:rect l="l" t="t" r="r" b="b"/>
              <a:pathLst>
                <a:path w="730250" h="771525">
                  <a:moveTo>
                    <a:pt x="0" y="771029"/>
                  </a:moveTo>
                  <a:lnTo>
                    <a:pt x="730123" y="0"/>
                  </a:lnTo>
                </a:path>
              </a:pathLst>
            </a:custGeom>
            <a:ln w="6350">
              <a:solidFill>
                <a:srgbClr val="4C98CA"/>
              </a:solidFill>
            </a:ln>
          </p:spPr>
          <p:txBody>
            <a:bodyPr wrap="square" lIns="0" tIns="0" rIns="0" bIns="0" rtlCol="0"/>
            <a:lstStyle/>
            <a:p>
              <a:endParaRPr/>
            </a:p>
          </p:txBody>
        </p:sp>
      </p:grpSp>
    </p:spTree>
    <p:extLst>
      <p:ext uri="{BB962C8B-B14F-4D97-AF65-F5344CB8AC3E}">
        <p14:creationId xmlns:p14="http://schemas.microsoft.com/office/powerpoint/2010/main" val="40914641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fff71f34-32e3-48eb-a180-ec3b174eddb9"/>
</p:tagLst>
</file>

<file path=ppt/tags/tag2.xml><?xml version="1.0" encoding="utf-8"?>
<p:tagLst xmlns:a="http://schemas.openxmlformats.org/drawingml/2006/main" xmlns:r="http://schemas.openxmlformats.org/officeDocument/2006/relationships" xmlns:p="http://schemas.openxmlformats.org/presentationml/2006/main">
  <p:tag name="__PE_POLL_EMBED_ID" val="36898082-c44e-43c9-8c6e-f8fcd387985b"/>
</p:tagLst>
</file>

<file path=ppt/theme/theme1.xml><?xml version="1.0" encoding="utf-8"?>
<a:theme xmlns:a="http://schemas.openxmlformats.org/drawingml/2006/main" name="Office Theme">
  <a:themeElements>
    <a:clrScheme name="Custom 3">
      <a:dk1>
        <a:srgbClr val="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7665</TotalTime>
  <Words>5559</Words>
  <Application>Microsoft Office PowerPoint</Application>
  <PresentationFormat>Widescreen</PresentationFormat>
  <Paragraphs>506</Paragraphs>
  <Slides>38</Slides>
  <Notes>21</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Aptos</vt:lpstr>
      <vt:lpstr>Archivo Thin</vt:lpstr>
      <vt:lpstr>Archivo</vt:lpstr>
      <vt:lpstr>Archivo Medium</vt:lpstr>
      <vt:lpstr>Archivo Condensed</vt:lpstr>
      <vt:lpstr>Archivo Condensed Thin</vt:lpstr>
      <vt:lpstr>Roboto Light</vt:lpstr>
      <vt:lpstr>Calibri</vt:lpstr>
      <vt:lpstr>Arial</vt:lpstr>
      <vt:lpstr>Office Theme</vt:lpstr>
      <vt:lpstr>PowerPoint Presentation</vt:lpstr>
      <vt:lpstr>Introduction</vt:lpstr>
      <vt:lpstr>Safety and Solutions</vt:lpstr>
      <vt:lpstr>NPKCG Law Enforcement Consultants</vt:lpstr>
      <vt:lpstr>NPKCG Law Enforcement Consultants</vt:lpstr>
      <vt:lpstr>NPKCG Law Enforcement Consultants</vt:lpstr>
      <vt:lpstr>NPKCG Disclaimer: Training Purposes Only </vt:lpstr>
      <vt:lpstr> </vt:lpstr>
      <vt:lpstr>FACING THE GIANTS </vt:lpstr>
      <vt:lpstr>PATCHWORK PARTNERSHIP </vt:lpstr>
      <vt:lpstr>Our Purpose Statement</vt:lpstr>
      <vt:lpstr>Understanding Substance Abuse</vt:lpstr>
      <vt:lpstr>Recognizing the Signs of Substance Abuse/Distribution </vt:lpstr>
      <vt:lpstr>Tenant Screening and Background Checks </vt:lpstr>
      <vt:lpstr> Lease Agreements and Policies </vt:lpstr>
      <vt:lpstr>Eviction Procedures for Substance Abuse </vt:lpstr>
      <vt:lpstr> </vt:lpstr>
      <vt:lpstr>PowerPoint Presentation</vt:lpstr>
      <vt:lpstr>PowerPoint Presentation</vt:lpstr>
      <vt:lpstr> Open Communication Channels Establish strong communication channels between tribal housing authorities and local law enforcement agencies. Referrals, regular meetings and information-sharing can help both parties stay informed about emerging substance abuse trends and coordinate effective interventions.   Reporting Protocols Develop clear reporting protocols that allow housing managers to quickly notify law enforcement about suspected drug-related activities or incidents within the community. Ensure timely response and follow-up to address substance abuse issues.  Joint Investigations Collaborate with law enforcement on joint investigations to identify and apprehend individuals involved in the manufacture, distribution, or possession of illegal drugs within tribal housing. This coordinated approach can disrupt drug networks and make the community safer. Have them present during inspections.  Enforcement Assistance Leverage law enforcement resources, such as K-9 units and surveillance capabilities, to assist in conducting thorough searches and enforcing eviction orders related to substance abuse violations. This can help ensure the safety and integrity of the housing community.  Technology Coordinate technology through camera’s license, plate readers, fusion centers </vt:lpstr>
      <vt:lpstr>Partnering with Social Service Programs </vt:lpstr>
      <vt:lpstr>Harm Reduction Strategies </vt:lpstr>
      <vt:lpstr>Educating Tenants on Substance Abuse</vt:lpstr>
      <vt:lpstr>Providing Resources and Support</vt:lpstr>
      <vt:lpstr>Developing a Substance Abuse Intervention Plan</vt:lpstr>
      <vt:lpstr>Maintaining a Safe and Healthy Community  </vt:lpstr>
      <vt:lpstr>Navigating Legal Considerations</vt:lpstr>
      <vt:lpstr>Fostering Transparency and Communication</vt:lpstr>
      <vt:lpstr>Empowering Tribal Housing Authority </vt:lpstr>
      <vt:lpstr>Overcoming Stigma and Misconceptions </vt:lpstr>
      <vt:lpstr>Continuous Staff Training and Development</vt:lpstr>
      <vt:lpstr>Training and Professional Development</vt:lpstr>
      <vt:lpstr>  Streamlined Reporting Implement a clear and straightforward process for tenants to report suspected substance abuse or related issues within their housing units. This could include a dedicated hotline, online submission form, or in-person reporting options.  Confidentiality and Trust Ensure that all tenant reports are handled with the utmost confidentiality to protect individuals and foster a sense of trust. Establish protocols to safeguard sensitive information and prevent retaliation against those who come forward.  Prompt Response Develop a system to quickly triage and respond to all reported incidents, demonstrating to tenants that their concerns are being taken seriously. Proactive follow-up and timely action can help address substance abuse problems before they escalate.  Collaborative Feedback Encourage tenants to provide ongoing feedback on the effectiveness of the reporting mechanisms and any areas for improvement. This collaborative approach ensures the system remains responsive to the community's needs and concerns. </vt:lpstr>
      <vt:lpstr>    </vt:lpstr>
      <vt:lpstr>Questions / Discussion </vt:lpstr>
      <vt:lpstr>As we conclude this comprehensive training on prioritizing safety and well-being in tribal housing, we encourage you to take the knowledge and strategies shared here and bring them back to your own communities for evaluation. Together, we can foster a culture of preparedness, resilience, and community-centered care. Let us journey together in promoting safety across Indian Country, for a safer and promising tomorrow.</vt:lpstr>
      <vt:lpstr>Safety and Solutions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npcg-pitch-deck-design</dc:title>
  <dc:creator>William</dc:creator>
  <cp:lastModifiedBy>William Latchford</cp:lastModifiedBy>
  <cp:revision>34</cp:revision>
  <dcterms:created xsi:type="dcterms:W3CDTF">2024-05-06T17:45:57Z</dcterms:created>
  <dcterms:modified xsi:type="dcterms:W3CDTF">2024-06-21T13:47:19Z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Created" pid="2">
    <vt:filetime>2024-05-06T00:00:00Z</vt:filetime>
  </property>
  <property fmtid="{D5CDD505-2E9C-101B-9397-08002B2CF9AE}" name="Creator" pid="3">
    <vt:lpwstr>Adobe Illustrator 27.3 (Windows)</vt:lpwstr>
  </property>
  <property fmtid="{D5CDD505-2E9C-101B-9397-08002B2CF9AE}" name="LastSaved" pid="4">
    <vt:filetime>2024-05-06T00:00:00Z</vt:filetime>
  </property>
  <property fmtid="{D5CDD505-2E9C-101B-9397-08002B2CF9AE}" name="NXPowerLiteLastOptimized" pid="5">
    <vt:lpwstr>51952139</vt:lpwstr>
  </property>
  <property fmtid="{D5CDD505-2E9C-101B-9397-08002B2CF9AE}" name="NXPowerLiteSettings" pid="6">
    <vt:lpwstr>F7C0031C027800</vt:lpwstr>
  </property>
  <property fmtid="{D5CDD505-2E9C-101B-9397-08002B2CF9AE}" name="NXPowerLiteVersion" pid="7">
    <vt:lpwstr>D10.0.2</vt:lpwstr>
  </property>
  <property fmtid="{D5CDD505-2E9C-101B-9397-08002B2CF9AE}" name="Producer" pid="8">
    <vt:lpwstr>Adobe PDF library 17.00</vt:lpwstr>
  </property>
</Properties>
</file>