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42.xml"/>
  <Override ContentType="application/vnd.openxmlformats-officedocument.presentationml.slide+xml" PartName="/ppt/slides/slide43.xml"/>
  <Override ContentType="application/vnd.openxmlformats-officedocument.presentationml.slide+xml" PartName="/ppt/slides/slide44.xml"/>
  <Override ContentType="application/vnd.openxmlformats-officedocument.presentationml.slide+xml" PartName="/ppt/slides/slide45.xml"/>
  <Override ContentType="application/vnd.openxmlformats-officedocument.presentationml.slide+xml" PartName="/ppt/slides/slide46.xml"/>
  <Override ContentType="application/vnd.openxmlformats-officedocument.presentationml.slide+xml" PartName="/ppt/slides/slide47.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theme+xml" PartName="/ppt/theme/theme2.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drawingml.diagramData+xml" PartName="/ppt/diagrams/data2.xml"/>
  <Override ContentType="application/vnd.openxmlformats-officedocument.drawingml.diagramLayout+xml" PartName="/ppt/diagrams/layout2.xml"/>
  <Override ContentType="application/vnd.openxmlformats-officedocument.drawingml.diagramStyle+xml" PartName="/ppt/diagrams/quickStyle2.xml"/>
  <Override ContentType="application/vnd.openxmlformats-officedocument.drawingml.diagramColors+xml" PartName="/ppt/diagrams/colors2.xml"/>
  <Override ContentType="application/vnd.ms-office.drawingml.diagramDrawing+xml" PartName="/ppt/diagrams/drawing2.xml"/>
  <Override ContentType="application/vnd.openxmlformats-officedocument.presentationml.notesSlide+xml" PartName="/ppt/notesSlides/notesSlide3.xml"/>
  <Override ContentType="application/vnd.openxmlformats-officedocument.drawingml.diagramData+xml" PartName="/ppt/diagrams/data3.xml"/>
  <Override ContentType="application/vnd.openxmlformats-officedocument.drawingml.diagramLayout+xml" PartName="/ppt/diagrams/layout3.xml"/>
  <Override ContentType="application/vnd.openxmlformats-officedocument.drawingml.diagramStyle+xml" PartName="/ppt/diagrams/quickStyle3.xml"/>
  <Override ContentType="application/vnd.openxmlformats-officedocument.drawingml.diagramColors+xml" PartName="/ppt/diagrams/colors3.xml"/>
  <Override ContentType="application/vnd.ms-office.drawingml.diagramDrawing+xml" PartName="/ppt/diagrams/drawing3.xml"/>
  <Override ContentType="application/vnd.openxmlformats-officedocument.presentationml.notesSlide+xml" PartName="/ppt/notesSlides/notesSlide4.xml"/>
  <Override ContentType="application/vnd.openxmlformats-officedocument.drawingml.diagramData+xml" PartName="/ppt/diagrams/data4.xml"/>
  <Override ContentType="application/vnd.openxmlformats-officedocument.drawingml.diagramLayout+xml" PartName="/ppt/diagrams/layout4.xml"/>
  <Override ContentType="application/vnd.openxmlformats-officedocument.drawingml.diagramStyle+xml" PartName="/ppt/diagrams/quickStyle4.xml"/>
  <Override ContentType="application/vnd.openxmlformats-officedocument.drawingml.diagramColors+xml" PartName="/ppt/diagrams/colors4.xml"/>
  <Override ContentType="application/vnd.ms-office.drawingml.diagramDrawing+xml" PartName="/ppt/diagrams/drawing4.xml"/>
  <Override ContentType="application/vnd.openxmlformats-officedocument.presentationml.notesSlide+xml" PartName="/ppt/notesSlides/notesSlide5.xml"/>
  <Override ContentType="application/vnd.openxmlformats-officedocument.drawingml.diagramData+xml" PartName="/ppt/diagrams/data5.xml"/>
  <Override ContentType="application/vnd.openxmlformats-officedocument.drawingml.diagramLayout+xml" PartName="/ppt/diagrams/layout5.xml"/>
  <Override ContentType="application/vnd.openxmlformats-officedocument.drawingml.diagramStyle+xml" PartName="/ppt/diagrams/quickStyle5.xml"/>
  <Override ContentType="application/vnd.openxmlformats-officedocument.drawingml.diagramColors+xml" PartName="/ppt/diagrams/colors5.xml"/>
  <Override ContentType="application/vnd.ms-office.drawingml.diagramDrawing+xml" PartName="/ppt/diagrams/drawing5.xml"/>
  <Override ContentType="application/vnd.openxmlformats-officedocument.presentationml.notesSlide+xml" PartName="/ppt/notesSlides/notesSlide6.xml"/>
  <Override ContentType="application/vnd.openxmlformats-officedocument.drawingml.diagramData+xml" PartName="/ppt/diagrams/data6.xml"/>
  <Override ContentType="application/vnd.openxmlformats-officedocument.drawingml.diagramLayout+xml" PartName="/ppt/diagrams/layout6.xml"/>
  <Override ContentType="application/vnd.openxmlformats-officedocument.drawingml.diagramStyle+xml" PartName="/ppt/diagrams/quickStyle6.xml"/>
  <Override ContentType="application/vnd.openxmlformats-officedocument.drawingml.diagramColors+xml" PartName="/ppt/diagrams/colors6.xml"/>
  <Override ContentType="application/vnd.ms-office.drawingml.diagramDrawing+xml" PartName="/ppt/diagrams/drawing6.xml"/>
  <Override ContentType="application/vnd.openxmlformats-officedocument.presentationml.notesSlide+xml" PartName="/ppt/notesSlides/notesSlide7.xml"/>
  <Override ContentType="application/vnd.openxmlformats-officedocument.drawingml.diagramData+xml" PartName="/ppt/diagrams/data7.xml"/>
  <Override ContentType="application/vnd.openxmlformats-officedocument.drawingml.diagramLayout+xml" PartName="/ppt/diagrams/layout7.xml"/>
  <Override ContentType="application/vnd.openxmlformats-officedocument.drawingml.diagramStyle+xml" PartName="/ppt/diagrams/quickStyle7.xml"/>
  <Override ContentType="application/vnd.openxmlformats-officedocument.drawingml.diagramColors+xml" PartName="/ppt/diagrams/colors7.xml"/>
  <Override ContentType="application/vnd.ms-office.drawingml.diagramDrawing+xml" PartName="/ppt/diagrams/drawing7.xml"/>
  <Override ContentType="application/vnd.openxmlformats-officedocument.presentationml.notesSlide+xml" PartName="/ppt/notesSlides/notesSlide8.xml"/>
  <Override ContentType="application/vnd.openxmlformats-officedocument.drawingml.diagramData+xml" PartName="/ppt/diagrams/data8.xml"/>
  <Override ContentType="application/vnd.openxmlformats-officedocument.drawingml.diagramLayout+xml" PartName="/ppt/diagrams/layout8.xml"/>
  <Override ContentType="application/vnd.openxmlformats-officedocument.drawingml.diagramStyle+xml" PartName="/ppt/diagrams/quickStyle8.xml"/>
  <Override ContentType="application/vnd.openxmlformats-officedocument.drawingml.diagramColors+xml" PartName="/ppt/diagrams/colors8.xml"/>
  <Override ContentType="application/vnd.ms-office.drawingml.diagramDrawing+xml" PartName="/ppt/diagrams/drawing8.xml"/>
  <Override ContentType="application/vnd.openxmlformats-officedocument.presentationml.notesSlide+xml" PartName="/ppt/notesSlides/notesSlide9.xml"/>
  <Override ContentType="application/vnd.openxmlformats-officedocument.drawingml.diagramData+xml" PartName="/ppt/diagrams/data9.xml"/>
  <Override ContentType="application/vnd.openxmlformats-officedocument.drawingml.diagramLayout+xml" PartName="/ppt/diagrams/layout9.xml"/>
  <Override ContentType="application/vnd.openxmlformats-officedocument.drawingml.diagramStyle+xml" PartName="/ppt/diagrams/quickStyle9.xml"/>
  <Override ContentType="application/vnd.openxmlformats-officedocument.drawingml.diagramColors+xml" PartName="/ppt/diagrams/colors9.xml"/>
  <Override ContentType="application/vnd.ms-office.drawingml.diagramDrawing+xml" PartName="/ppt/diagrams/drawing9.xml"/>
  <Override ContentType="application/vnd.openxmlformats-officedocument.presentationml.notesSlide+xml" PartName="/ppt/notesSlides/notesSlide10.xml"/>
  <Override ContentType="application/vnd.openxmlformats-officedocument.drawingml.chart+xml" PartName="/ppt/charts/chart1.xml"/>
  <Override ContentType="application/vnd.ms-office.chartstyle+xml" PartName="/ppt/charts/style1.xml"/>
  <Override ContentType="application/vnd.ms-office.chartcolorstyle+xml" PartName="/ppt/charts/colors1.xml"/>
  <Override ContentType="application/vnd.openxmlformats-officedocument.drawingml.chartshapes+xml" PartName="/ppt/drawings/drawing1.xml"/>
  <Override ContentType="application/vnd.openxmlformats-officedocument.presentationml.notesSlide+xml" PartName="/ppt/notesSlides/notesSlide11.xml"/>
  <Override ContentType="application/vnd.openxmlformats-officedocument.drawingml.diagramData+xml" PartName="/ppt/diagrams/data10.xml"/>
  <Override ContentType="application/vnd.openxmlformats-officedocument.drawingml.diagramLayout+xml" PartName="/ppt/diagrams/layout10.xml"/>
  <Override ContentType="application/vnd.openxmlformats-officedocument.drawingml.diagramStyle+xml" PartName="/ppt/diagrams/quickStyle10.xml"/>
  <Override ContentType="application/vnd.openxmlformats-officedocument.drawingml.diagramColors+xml" PartName="/ppt/diagrams/colors10.xml"/>
  <Override ContentType="application/vnd.ms-office.drawingml.diagramDrawing+xml" PartName="/ppt/diagrams/drawing10.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drawingml.diagramData+xml" PartName="/ppt/diagrams/data11.xml"/>
  <Override ContentType="application/vnd.openxmlformats-officedocument.drawingml.diagramLayout+xml" PartName="/ppt/diagrams/layout11.xml"/>
  <Override ContentType="application/vnd.openxmlformats-officedocument.drawingml.diagramStyle+xml" PartName="/ppt/diagrams/quickStyle11.xml"/>
  <Override ContentType="application/vnd.openxmlformats-officedocument.drawingml.diagramColors+xml" PartName="/ppt/diagrams/colors11.xml"/>
  <Override ContentType="application/vnd.ms-office.drawingml.diagramDrawing+xml" PartName="/ppt/diagrams/drawing11.xml"/>
  <Override ContentType="application/vnd.openxmlformats-officedocument.presentationml.notesSlide+xml" PartName="/ppt/notesSlides/notesSlide15.xml"/>
  <Override ContentType="application/vnd.openxmlformats-officedocument.drawingml.diagramData+xml" PartName="/ppt/diagrams/data12.xml"/>
  <Override ContentType="application/vnd.openxmlformats-officedocument.drawingml.diagramLayout+xml" PartName="/ppt/diagrams/layout12.xml"/>
  <Override ContentType="application/vnd.openxmlformats-officedocument.drawingml.diagramStyle+xml" PartName="/ppt/diagrams/quickStyle12.xml"/>
  <Override ContentType="application/vnd.openxmlformats-officedocument.drawingml.diagramColors+xml" PartName="/ppt/diagrams/colors12.xml"/>
  <Override ContentType="application/vnd.ms-office.drawingml.diagramDrawing+xml" PartName="/ppt/diagrams/drawing12.xml"/>
  <Override ContentType="application/vnd.openxmlformats-officedocument.presentationml.notesSlide+xml" PartName="/ppt/notesSlides/notesSlide16.xml"/>
  <Override ContentType="application/vnd.openxmlformats-officedocument.drawingml.diagramData+xml" PartName="/ppt/diagrams/data13.xml"/>
  <Override ContentType="application/vnd.openxmlformats-officedocument.drawingml.diagramLayout+xml" PartName="/ppt/diagrams/layout13.xml"/>
  <Override ContentType="application/vnd.openxmlformats-officedocument.drawingml.diagramStyle+xml" PartName="/ppt/diagrams/quickStyle13.xml"/>
  <Override ContentType="application/vnd.openxmlformats-officedocument.drawingml.diagramColors+xml" PartName="/ppt/diagrams/colors13.xml"/>
  <Override ContentType="application/vnd.ms-office.drawingml.diagramDrawing+xml" PartName="/ppt/diagrams/drawing13.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drawingml.diagramData+xml" PartName="/ppt/diagrams/data14.xml"/>
  <Override ContentType="application/vnd.openxmlformats-officedocument.drawingml.diagramLayout+xml" PartName="/ppt/diagrams/layout14.xml"/>
  <Override ContentType="application/vnd.openxmlformats-officedocument.drawingml.diagramStyle+xml" PartName="/ppt/diagrams/quickStyle14.xml"/>
  <Override ContentType="application/vnd.openxmlformats-officedocument.drawingml.diagramColors+xml" PartName="/ppt/diagrams/colors14.xml"/>
  <Override ContentType="application/vnd.ms-office.drawingml.diagramDrawing+xml" PartName="/ppt/diagrams/drawing14.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drawingml.diagramData+xml" PartName="/ppt/diagrams/data15.xml"/>
  <Override ContentType="application/vnd.openxmlformats-officedocument.drawingml.diagramLayout+xml" PartName="/ppt/diagrams/layout15.xml"/>
  <Override ContentType="application/vnd.openxmlformats-officedocument.drawingml.diagramStyle+xml" PartName="/ppt/diagrams/quickStyle15.xml"/>
  <Override ContentType="application/vnd.openxmlformats-officedocument.drawingml.diagramColors+xml" PartName="/ppt/diagrams/colors15.xml"/>
  <Override ContentType="application/vnd.ms-office.drawingml.diagramDrawing+xml" PartName="/ppt/diagrams/drawing15.xml"/>
  <Override ContentType="application/vnd.openxmlformats-officedocument.presentationml.notesSlide+xml" PartName="/ppt/notesSlides/notesSlide21.xml"/>
  <Override ContentType="application/vnd.openxmlformats-officedocument.drawingml.diagramData+xml" PartName="/ppt/diagrams/data16.xml"/>
  <Override ContentType="application/vnd.openxmlformats-officedocument.drawingml.diagramLayout+xml" PartName="/ppt/diagrams/layout16.xml"/>
  <Override ContentType="application/vnd.openxmlformats-officedocument.drawingml.diagramStyle+xml" PartName="/ppt/diagrams/quickStyle16.xml"/>
  <Override ContentType="application/vnd.openxmlformats-officedocument.drawingml.diagramColors+xml" PartName="/ppt/diagrams/colors16.xml"/>
  <Override ContentType="application/vnd.ms-office.drawingml.diagramDrawing+xml" PartName="/ppt/diagrams/drawing16.xml"/>
  <Override ContentType="application/vnd.openxmlformats-officedocument.presentationml.notesSlide+xml" PartName="/ppt/notesSlides/notesSlide22.xml"/>
  <Override ContentType="application/vnd.openxmlformats-officedocument.drawingml.diagramData+xml" PartName="/ppt/diagrams/data17.xml"/>
  <Override ContentType="application/vnd.openxmlformats-officedocument.drawingml.diagramLayout+xml" PartName="/ppt/diagrams/layout17.xml"/>
  <Override ContentType="application/vnd.openxmlformats-officedocument.drawingml.diagramStyle+xml" PartName="/ppt/diagrams/quickStyle17.xml"/>
  <Override ContentType="application/vnd.openxmlformats-officedocument.drawingml.diagramColors+xml" PartName="/ppt/diagrams/colors17.xml"/>
  <Override ContentType="application/vnd.ms-office.drawingml.diagramDrawing+xml" PartName="/ppt/diagrams/drawing17.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no" ?><Relationships xmlns="http://schemas.openxmlformats.org/package/2006/relationships"><Relationship Id="rId3" Target="docProps/core.xml" Type="http://schemas.openxmlformats.org/package/2006/relationships/metadata/core-properties"/><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p15="http://schemas.microsoft.com/office/powerpoint/2012/mai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49"/>
  </p:notesMasterIdLst>
  <p:sldIdLst>
    <p:sldId id="258" r:id="rId2"/>
    <p:sldId id="290" r:id="rId3"/>
    <p:sldId id="292" r:id="rId4"/>
    <p:sldId id="294" r:id="rId5"/>
    <p:sldId id="297" r:id="rId6"/>
    <p:sldId id="299" r:id="rId7"/>
    <p:sldId id="301" r:id="rId8"/>
    <p:sldId id="303" r:id="rId9"/>
    <p:sldId id="289" r:id="rId10"/>
    <p:sldId id="259" r:id="rId11"/>
    <p:sldId id="318" r:id="rId12"/>
    <p:sldId id="260" r:id="rId13"/>
    <p:sldId id="261" r:id="rId14"/>
    <p:sldId id="322" r:id="rId15"/>
    <p:sldId id="326" r:id="rId16"/>
    <p:sldId id="320" r:id="rId17"/>
    <p:sldId id="263" r:id="rId18"/>
    <p:sldId id="264" r:id="rId19"/>
    <p:sldId id="270" r:id="rId20"/>
    <p:sldId id="317" r:id="rId21"/>
    <p:sldId id="274" r:id="rId22"/>
    <p:sldId id="307" r:id="rId23"/>
    <p:sldId id="278" r:id="rId24"/>
    <p:sldId id="313" r:id="rId25"/>
    <p:sldId id="310" r:id="rId26"/>
    <p:sldId id="312" r:id="rId27"/>
    <p:sldId id="273" r:id="rId28"/>
    <p:sldId id="305" r:id="rId29"/>
    <p:sldId id="275" r:id="rId30"/>
    <p:sldId id="277" r:id="rId31"/>
    <p:sldId id="279" r:id="rId32"/>
    <p:sldId id="280" r:id="rId33"/>
    <p:sldId id="281" r:id="rId34"/>
    <p:sldId id="319" r:id="rId35"/>
    <p:sldId id="282" r:id="rId36"/>
    <p:sldId id="285" r:id="rId37"/>
    <p:sldId id="284" r:id="rId38"/>
    <p:sldId id="283" r:id="rId39"/>
    <p:sldId id="286" r:id="rId40"/>
    <p:sldId id="287" r:id="rId41"/>
    <p:sldId id="309" r:id="rId42"/>
    <p:sldId id="325" r:id="rId43"/>
    <p:sldId id="314" r:id="rId44"/>
    <p:sldId id="315" r:id="rId45"/>
    <p:sldId id="316" r:id="rId46"/>
    <p:sldId id="323" r:id="rId47"/>
    <p:sldId id="308"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76092"/>
    <a:srgbClr val="0071BC"/>
    <a:srgbClr val="003A5D"/>
    <a:srgbClr val="BDE200"/>
    <a:srgbClr val="392465"/>
    <a:srgbClr val="5632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61" autoAdjust="0"/>
    <p:restoredTop sz="91498" autoAdjust="0"/>
  </p:normalViewPr>
  <p:slideViewPr>
    <p:cSldViewPr snapToGrid="0">
      <p:cViewPr varScale="1">
        <p:scale>
          <a:sx n="79" d="100"/>
          <a:sy n="79" d="100"/>
        </p:scale>
        <p:origin x="108"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arget="NULL" TargetMode="External" Type="http://schemas.openxmlformats.org/officeDocument/2006/relationships/oleObject"/><Relationship Id="rId2" Target="colors1.xml" Type="http://schemas.microsoft.com/office/2011/relationships/chartColorStyle"/><Relationship Id="rId1" Target="style1.xml" Type="http://schemas.microsoft.com/office/2011/relationships/chartStyle"/><Relationship Id="rId4" Target="../drawings/drawing1.xml" Type="http://schemas.openxmlformats.org/officeDocument/2006/relationships/chartUserShapes"/></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8833385826771655"/>
          <c:y val="3.68154571581134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IHGB</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7A4-49E3-84CB-F7E09082B4E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D7A4-49E3-84CB-F7E09082B4E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EBF5-4E24-96E4-00EA5FFE843A}"/>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EBF5-4E24-96E4-00EA5FFE843A}"/>
              </c:ext>
            </c:extLst>
          </c:dPt>
          <c:dLbls>
            <c:dLbl>
              <c:idx val="0"/>
              <c:tx>
                <c:rich>
                  <a:bodyPr/>
                  <a:lstStyle/>
                  <a:p>
                    <a:r>
                      <a:rPr lang="en-US"/>
                      <a:t>20%</a:t>
                    </a:r>
                    <a:endParaRPr lang="en-US" dirty="0"/>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1-D7A4-49E3-84CB-F7E09082B4E3}"/>
                </c:ext>
              </c:extLst>
            </c:dLbl>
            <c:dLbl>
              <c:idx val="1"/>
              <c:tx>
                <c:rich>
                  <a:bodyPr/>
                  <a:lstStyle/>
                  <a:p>
                    <a:r>
                      <a:rPr lang="en-US"/>
                      <a:t>80%</a:t>
                    </a:r>
                    <a:endParaRPr lang="en-US" dirty="0"/>
                  </a:p>
                </c:rich>
              </c:tx>
              <c:dLblPos val="ctr"/>
              <c:showLegendKey val="0"/>
              <c:showVal val="0"/>
              <c:showCatName val="0"/>
              <c:showSerName val="0"/>
              <c:showPercent val="1"/>
              <c:showBubbleSize val="0"/>
              <c:extLst>
                <c:ext xmlns:c15="http://schemas.microsoft.com/office/drawing/2012/chart" uri="{CE6537A1-D6FC-4f65-9D91-7224C49458BB}">
                  <c15:showDataLabelsRange val="0"/>
                </c:ext>
                <c:ext xmlns:c16="http://schemas.microsoft.com/office/drawing/2014/chart" uri="{C3380CC4-5D6E-409C-BE32-E72D297353CC}">
                  <c16:uniqueId val="{00000002-D7A4-49E3-84CB-F7E09082B4E3}"/>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2"/>
                <c:pt idx="0">
                  <c:v>Opiod Cleanup</c:v>
                </c:pt>
                <c:pt idx="1">
                  <c:v>Other Expenses</c:v>
                </c:pt>
              </c:strCache>
            </c:strRef>
          </c:cat>
          <c:val>
            <c:numRef>
              <c:f>Sheet1!$B$2:$B$5</c:f>
              <c:numCache>
                <c:formatCode>General</c:formatCode>
                <c:ptCount val="4"/>
                <c:pt idx="0">
                  <c:v>2</c:v>
                </c:pt>
                <c:pt idx="1">
                  <c:v>8</c:v>
                </c:pt>
              </c:numCache>
            </c:numRef>
          </c:val>
          <c:extLst>
            <c:ext xmlns:c16="http://schemas.microsoft.com/office/drawing/2014/chart" uri="{C3380CC4-5D6E-409C-BE32-E72D297353CC}">
              <c16:uniqueId val="{00000000-D7A4-49E3-84CB-F7E09082B4E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ayout>
        <c:manualLayout>
          <c:xMode val="edge"/>
          <c:yMode val="edge"/>
          <c:x val="0.73950729366905665"/>
          <c:y val="0.64592081835833204"/>
          <c:w val="0.15902886423269585"/>
          <c:h val="0.21808897049487511"/>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diagrams/_rels/data11.xml.rels><?xml version="1.0" encoding="UTF-8" standalone="yes"?>
<Relationships xmlns="http://schemas.openxmlformats.org/package/2006/relationships"><Relationship Id="rId1" Type="http://schemas.openxmlformats.org/officeDocument/2006/relationships/hyperlink" Target="https://www.nbcsandiego.com/news/local/sdso-releases-body-cam-footage-of-officer-exposed-to-fentanyl-to-raise-awareness/2685105/" TargetMode="External"/></Relationships>
</file>

<file path=ppt/diagrams/_rels/data16.xml.rels><?xml version="1.0" encoding="UTF-8" standalone="yes"?>
<Relationships xmlns="http://schemas.openxmlformats.org/package/2006/relationships"><Relationship Id="rId1" Type="http://schemas.openxmlformats.org/officeDocument/2006/relationships/hyperlink" Target="https://www.npr.org/sections/health-shots/2019/03/21/704557684/fentanyl-linked-deaths-the-u-s-opioid-epidemics-third-wave-begins" TargetMode="External"/></Relationships>
</file>

<file path=ppt/diagrams/_rels/data8.xml.rels><?xml version="1.0" encoding="UTF-8" standalone="yes"?>
<Relationships xmlns="http://schemas.openxmlformats.org/package/2006/relationships"><Relationship Id="rId1" Type="http://schemas.openxmlformats.org/officeDocument/2006/relationships/hyperlink" Target="https://www.csh.org/wp-content/uploads/2021/01/SUPPORTIVE-HOUSING-AND-THE-OPIOID-CRISIS-update.pdf"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s://www.nbcsandiego.com/news/local/sdso-releases-body-cam-footage-of-officer-exposed-to-fentanyl-to-raise-awareness/2685105/" TargetMode="External"/></Relationships>
</file>

<file path=ppt/diagrams/_rels/drawing16.xml.rels><?xml version="1.0" encoding="UTF-8" standalone="yes"?>
<Relationships xmlns="http://schemas.openxmlformats.org/package/2006/relationships"><Relationship Id="rId1" Type="http://schemas.openxmlformats.org/officeDocument/2006/relationships/hyperlink" Target="https://www.npr.org/sections/health-shots/2019/03/21/704557684/fentanyl-linked-deaths-the-u-s-opioid-epidemics-third-wave-begins" TargetMode="External"/></Relationships>
</file>

<file path=ppt/diagrams/_rels/drawing8.xml.rels><?xml version="1.0" encoding="UTF-8" standalone="yes"?>
<Relationships xmlns="http://schemas.openxmlformats.org/package/2006/relationships"><Relationship Id="rId1" Type="http://schemas.openxmlformats.org/officeDocument/2006/relationships/hyperlink" Target="https://www.csh.org/wp-content/uploads/2021/01/SUPPORTIVE-HOUSING-AND-THE-OPIOID-CRISIS-update.pdf"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sp="http://schemas.microsoft.com/office/drawing/2008/diagram" xmlns:dgm="http://schemas.openxmlformats.org/drawingml/2006/diagram" xmlns:a="http://schemas.openxmlformats.org/drawingml/2006/main">
  <dgm:ptLst>
    <dgm:pt modelId="{5BF9C466-8E6A-46C4-AD06-FF28D5EDE67F}"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C7F858EC-C02B-4C89-954B-460319F976B9}">
      <dgm:prSet/>
      <dgm:spPr/>
      <dgm:t>
        <a:bodyPr/>
        <a:lstStyle/>
        <a:p>
          <a:r>
            <a:rPr lang="en-US" dirty="0"/>
            <a:t>What is Fentanyl? </a:t>
          </a:r>
        </a:p>
      </dgm:t>
    </dgm:pt>
    <dgm:pt modelId="{364511C5-AE19-49D2-AC7F-544C11448888}" type="parTrans" cxnId="{F9248862-94E9-4D4A-917F-A3D8F6EC76E1}">
      <dgm:prSet/>
      <dgm:spPr/>
      <dgm:t>
        <a:bodyPr/>
        <a:lstStyle/>
        <a:p>
          <a:endParaRPr lang="en-US"/>
        </a:p>
      </dgm:t>
    </dgm:pt>
    <dgm:pt modelId="{F590474E-1B45-49AC-829C-1D0471E20BF8}" type="sibTrans" cxnId="{F9248862-94E9-4D4A-917F-A3D8F6EC76E1}">
      <dgm:prSet/>
      <dgm:spPr/>
      <dgm:t>
        <a:bodyPr/>
        <a:lstStyle/>
        <a:p>
          <a:endParaRPr lang="en-US"/>
        </a:p>
      </dgm:t>
    </dgm:pt>
    <dgm:pt modelId="{C68FA612-D4D3-43F8-8CB7-4FECABBCB2C2}">
      <dgm:prSet/>
      <dgm:spPr/>
      <dgm:t>
        <a:bodyPr/>
        <a:lstStyle/>
        <a:p>
          <a:r>
            <a:rPr lang="en-US" dirty="0"/>
            <a:t>Why is it so Dangerous? </a:t>
          </a:r>
        </a:p>
      </dgm:t>
    </dgm:pt>
    <dgm:pt modelId="{1049AC38-86CE-4453-B6F3-FB0BE57DFFA3}" type="parTrans" cxnId="{1A663508-F34D-437F-A5CE-1A809872B083}">
      <dgm:prSet/>
      <dgm:spPr/>
      <dgm:t>
        <a:bodyPr/>
        <a:lstStyle/>
        <a:p>
          <a:endParaRPr lang="en-US"/>
        </a:p>
      </dgm:t>
    </dgm:pt>
    <dgm:pt modelId="{CD22CBCE-A600-4BC5-8DD7-6B6E57B54BAE}" type="sibTrans" cxnId="{1A663508-F34D-437F-A5CE-1A809872B083}">
      <dgm:prSet/>
      <dgm:spPr/>
      <dgm:t>
        <a:bodyPr/>
        <a:lstStyle/>
        <a:p>
          <a:endParaRPr lang="en-US"/>
        </a:p>
      </dgm:t>
    </dgm:pt>
    <dgm:pt modelId="{63FEEC8A-E366-4B21-B317-CEC4FE18F7FC}">
      <dgm:prSet/>
      <dgm:spPr/>
      <dgm:t>
        <a:bodyPr/>
        <a:lstStyle/>
        <a:p>
          <a:r>
            <a:rPr lang="en-US" dirty="0"/>
            <a:t>How do you clean this mess up?</a:t>
          </a:r>
        </a:p>
      </dgm:t>
    </dgm:pt>
    <dgm:pt modelId="{8D207984-55CD-40AF-B95D-CDEE4A0EB7BB}" type="parTrans" cxnId="{8839360E-CCCF-459F-9264-5D29A9EA01AA}">
      <dgm:prSet/>
      <dgm:spPr/>
      <dgm:t>
        <a:bodyPr/>
        <a:lstStyle/>
        <a:p>
          <a:endParaRPr lang="en-US"/>
        </a:p>
      </dgm:t>
    </dgm:pt>
    <dgm:pt modelId="{68698A7A-A7A7-44DE-A774-EF9870A7EDA3}" type="sibTrans" cxnId="{8839360E-CCCF-459F-9264-5D29A9EA01AA}">
      <dgm:prSet/>
      <dgm:spPr/>
      <dgm:t>
        <a:bodyPr/>
        <a:lstStyle/>
        <a:p>
          <a:endParaRPr lang="en-US"/>
        </a:p>
      </dgm:t>
    </dgm:pt>
    <dgm:pt modelId="{F2530D50-B80E-4BB0-B3B4-0ABC4C930E14}">
      <dgm:prSet/>
      <dgm:spPr/>
      <dgm:t>
        <a:bodyPr/>
        <a:lstStyle/>
        <a:p>
          <a:r>
            <a:rPr lang="en-US" baseline="0" dirty="0"/>
            <a:t>Is it expensive?</a:t>
          </a:r>
          <a:endParaRPr lang="en-US" dirty="0"/>
        </a:p>
      </dgm:t>
    </dgm:pt>
    <dgm:pt modelId="{4EC52FE8-1048-404E-AAA7-F4AD5C0372E2}" type="parTrans" cxnId="{7D471EAE-C6E5-4254-BF30-381451AB1981}">
      <dgm:prSet/>
      <dgm:spPr/>
      <dgm:t>
        <a:bodyPr/>
        <a:lstStyle/>
        <a:p>
          <a:endParaRPr lang="en-US"/>
        </a:p>
      </dgm:t>
    </dgm:pt>
    <dgm:pt modelId="{5140CABB-448A-41F3-91F1-B8C48CE9784A}" type="sibTrans" cxnId="{7D471EAE-C6E5-4254-BF30-381451AB1981}">
      <dgm:prSet/>
      <dgm:spPr/>
      <dgm:t>
        <a:bodyPr/>
        <a:lstStyle/>
        <a:p>
          <a:endParaRPr lang="en-US"/>
        </a:p>
      </dgm:t>
    </dgm:pt>
    <dgm:pt modelId="{CE34F280-1A9E-4464-B9E2-DB4575912474}">
      <dgm:prSet/>
      <dgm:spPr/>
      <dgm:t>
        <a:bodyPr/>
        <a:lstStyle/>
        <a:p>
          <a:r>
            <a:rPr lang="en-US" baseline="0" dirty="0"/>
            <a:t>What happens if you don’t clean this up? </a:t>
          </a:r>
          <a:endParaRPr lang="en-US" dirty="0"/>
        </a:p>
      </dgm:t>
    </dgm:pt>
    <dgm:pt modelId="{1FEDF28F-61F4-4D54-90C7-8C77BA8B2533}" type="parTrans" cxnId="{5E4182E4-8A3B-4C78-A3EF-34782A4EE7F1}">
      <dgm:prSet/>
      <dgm:spPr/>
      <dgm:t>
        <a:bodyPr/>
        <a:lstStyle/>
        <a:p>
          <a:endParaRPr lang="en-US"/>
        </a:p>
      </dgm:t>
    </dgm:pt>
    <dgm:pt modelId="{0040C8D2-6F9E-4168-9601-0273D4D2FCE1}" type="sibTrans" cxnId="{5E4182E4-8A3B-4C78-A3EF-34782A4EE7F1}">
      <dgm:prSet/>
      <dgm:spPr/>
      <dgm:t>
        <a:bodyPr/>
        <a:lstStyle/>
        <a:p>
          <a:endParaRPr lang="en-US"/>
        </a:p>
      </dgm:t>
    </dgm:pt>
    <dgm:pt modelId="{2A61E9CF-F7CF-473D-A1A0-EE1E18B1DCEA}">
      <dgm:prSet/>
      <dgm:spPr/>
      <dgm:t>
        <a:bodyPr/>
        <a:lstStyle/>
        <a:p>
          <a:r>
            <a:rPr lang="en-US"/>
            <a:t>Funding Opportunities </a:t>
          </a:r>
        </a:p>
      </dgm:t>
    </dgm:pt>
    <dgm:pt modelId="{742969B3-CCC1-4920-8BA2-9E3887F71B1C}" type="parTrans" cxnId="{115F27C4-1904-4DEA-8E77-05BCACBB4943}">
      <dgm:prSet/>
      <dgm:spPr/>
      <dgm:t>
        <a:bodyPr/>
        <a:lstStyle/>
        <a:p>
          <a:endParaRPr lang="en-US"/>
        </a:p>
      </dgm:t>
    </dgm:pt>
    <dgm:pt modelId="{CB89FF94-D889-4518-98A8-6FF190933A22}" type="sibTrans" cxnId="{115F27C4-1904-4DEA-8E77-05BCACBB4943}">
      <dgm:prSet/>
      <dgm:spPr/>
      <dgm:t>
        <a:bodyPr/>
        <a:lstStyle/>
        <a:p>
          <a:endParaRPr lang="en-US"/>
        </a:p>
      </dgm:t>
    </dgm:pt>
    <dgm:pt modelId="{E09C8B5D-8C85-4699-A2E9-232E8F87BD9B}" type="pres">
      <dgm:prSet presAssocID="{5BF9C466-8E6A-46C4-AD06-FF28D5EDE67F}" presName="linear" presStyleCnt="0">
        <dgm:presLayoutVars>
          <dgm:animLvl val="lvl"/>
          <dgm:resizeHandles val="exact"/>
        </dgm:presLayoutVars>
      </dgm:prSet>
      <dgm:spPr/>
    </dgm:pt>
    <dgm:pt modelId="{4DA58849-029A-4081-8435-075A8F4BDCDA}" type="pres">
      <dgm:prSet presAssocID="{C7F858EC-C02B-4C89-954B-460319F976B9}" presName="parentText" presStyleLbl="node1" presStyleIdx="0" presStyleCnt="4" custLinFactNeighborY="-34216">
        <dgm:presLayoutVars>
          <dgm:chMax val="0"/>
          <dgm:bulletEnabled val="1"/>
        </dgm:presLayoutVars>
      </dgm:prSet>
      <dgm:spPr/>
    </dgm:pt>
    <dgm:pt modelId="{4635D596-4D00-45D1-9A2D-3D657BEF15CF}" type="pres">
      <dgm:prSet presAssocID="{F590474E-1B45-49AC-829C-1D0471E20BF8}" presName="spacer" presStyleCnt="0"/>
      <dgm:spPr/>
    </dgm:pt>
    <dgm:pt modelId="{5E64275A-4D82-462C-B702-19FA4D97158B}" type="pres">
      <dgm:prSet presAssocID="{C68FA612-D4D3-43F8-8CB7-4FECABBCB2C2}" presName="parentText" presStyleLbl="node1" presStyleIdx="1" presStyleCnt="4">
        <dgm:presLayoutVars>
          <dgm:chMax val="0"/>
          <dgm:bulletEnabled val="1"/>
        </dgm:presLayoutVars>
      </dgm:prSet>
      <dgm:spPr/>
    </dgm:pt>
    <dgm:pt modelId="{92EA1409-0520-49DF-A6E1-3CEFB6031C1E}" type="pres">
      <dgm:prSet presAssocID="{CD22CBCE-A600-4BC5-8DD7-6B6E57B54BAE}" presName="spacer" presStyleCnt="0"/>
      <dgm:spPr/>
    </dgm:pt>
    <dgm:pt modelId="{DFFE037D-2221-40A0-A032-C3E683F7B4FA}" type="pres">
      <dgm:prSet presAssocID="{63FEEC8A-E366-4B21-B317-CEC4FE18F7FC}" presName="parentText" presStyleLbl="node1" presStyleIdx="2" presStyleCnt="4" custLinFactNeighborX="711">
        <dgm:presLayoutVars>
          <dgm:chMax val="0"/>
          <dgm:bulletEnabled val="1"/>
        </dgm:presLayoutVars>
      </dgm:prSet>
      <dgm:spPr/>
    </dgm:pt>
    <dgm:pt modelId="{90387AB9-BC0B-4A67-AC5F-1EDF7053FE6B}" type="pres">
      <dgm:prSet presAssocID="{63FEEC8A-E366-4B21-B317-CEC4FE18F7FC}" presName="childText" presStyleLbl="revTx" presStyleIdx="0" presStyleCnt="1">
        <dgm:presLayoutVars>
          <dgm:bulletEnabled val="1"/>
        </dgm:presLayoutVars>
      </dgm:prSet>
      <dgm:spPr/>
    </dgm:pt>
    <dgm:pt modelId="{69EE67C6-8A72-4087-9D6F-8BB5FB41FBC4}" type="pres">
      <dgm:prSet presAssocID="{2A61E9CF-F7CF-473D-A1A0-EE1E18B1DCEA}" presName="parentText" presStyleLbl="node1" presStyleIdx="3" presStyleCnt="4">
        <dgm:presLayoutVars>
          <dgm:chMax val="0"/>
          <dgm:bulletEnabled val="1"/>
        </dgm:presLayoutVars>
      </dgm:prSet>
      <dgm:spPr/>
    </dgm:pt>
  </dgm:ptLst>
  <dgm:cxnLst>
    <dgm:cxn modelId="{1A663508-F34D-437F-A5CE-1A809872B083}" srcId="{5BF9C466-8E6A-46C4-AD06-FF28D5EDE67F}" destId="{C68FA612-D4D3-43F8-8CB7-4FECABBCB2C2}" srcOrd="1" destOrd="0" parTransId="{1049AC38-86CE-4453-B6F3-FB0BE57DFFA3}" sibTransId="{CD22CBCE-A600-4BC5-8DD7-6B6E57B54BAE}"/>
    <dgm:cxn modelId="{8839360E-CCCF-459F-9264-5D29A9EA01AA}" srcId="{5BF9C466-8E6A-46C4-AD06-FF28D5EDE67F}" destId="{63FEEC8A-E366-4B21-B317-CEC4FE18F7FC}" srcOrd="2" destOrd="0" parTransId="{8D207984-55CD-40AF-B95D-CDEE4A0EB7BB}" sibTransId="{68698A7A-A7A7-44DE-A774-EF9870A7EDA3}"/>
    <dgm:cxn modelId="{CDC9862A-6C31-40F9-AFB0-82D86FA47F13}" type="presOf" srcId="{C7F858EC-C02B-4C89-954B-460319F976B9}" destId="{4DA58849-029A-4081-8435-075A8F4BDCDA}" srcOrd="0" destOrd="0" presId="urn:microsoft.com/office/officeart/2005/8/layout/vList2"/>
    <dgm:cxn modelId="{0A85D05D-ACE5-40EF-9B22-FB05AEA7FEAE}" type="presOf" srcId="{5BF9C466-8E6A-46C4-AD06-FF28D5EDE67F}" destId="{E09C8B5D-8C85-4699-A2E9-232E8F87BD9B}" srcOrd="0" destOrd="0" presId="urn:microsoft.com/office/officeart/2005/8/layout/vList2"/>
    <dgm:cxn modelId="{F9248862-94E9-4D4A-917F-A3D8F6EC76E1}" srcId="{5BF9C466-8E6A-46C4-AD06-FF28D5EDE67F}" destId="{C7F858EC-C02B-4C89-954B-460319F976B9}" srcOrd="0" destOrd="0" parTransId="{364511C5-AE19-49D2-AC7F-544C11448888}" sibTransId="{F590474E-1B45-49AC-829C-1D0471E20BF8}"/>
    <dgm:cxn modelId="{4C856696-427A-4921-B0F9-34768435B239}" type="presOf" srcId="{CE34F280-1A9E-4464-B9E2-DB4575912474}" destId="{90387AB9-BC0B-4A67-AC5F-1EDF7053FE6B}" srcOrd="0" destOrd="1" presId="urn:microsoft.com/office/officeart/2005/8/layout/vList2"/>
    <dgm:cxn modelId="{76208096-8173-4888-910F-E301192FDA1F}" type="presOf" srcId="{2A61E9CF-F7CF-473D-A1A0-EE1E18B1DCEA}" destId="{69EE67C6-8A72-4087-9D6F-8BB5FB41FBC4}" srcOrd="0" destOrd="0" presId="urn:microsoft.com/office/officeart/2005/8/layout/vList2"/>
    <dgm:cxn modelId="{39BE19A9-9AE9-495E-81BA-BADF26BE2040}" type="presOf" srcId="{C68FA612-D4D3-43F8-8CB7-4FECABBCB2C2}" destId="{5E64275A-4D82-462C-B702-19FA4D97158B}" srcOrd="0" destOrd="0" presId="urn:microsoft.com/office/officeart/2005/8/layout/vList2"/>
    <dgm:cxn modelId="{162401AA-3659-4860-9717-63D183A07382}" type="presOf" srcId="{63FEEC8A-E366-4B21-B317-CEC4FE18F7FC}" destId="{DFFE037D-2221-40A0-A032-C3E683F7B4FA}" srcOrd="0" destOrd="0" presId="urn:microsoft.com/office/officeart/2005/8/layout/vList2"/>
    <dgm:cxn modelId="{7D471EAE-C6E5-4254-BF30-381451AB1981}" srcId="{63FEEC8A-E366-4B21-B317-CEC4FE18F7FC}" destId="{F2530D50-B80E-4BB0-B3B4-0ABC4C930E14}" srcOrd="0" destOrd="0" parTransId="{4EC52FE8-1048-404E-AAA7-F4AD5C0372E2}" sibTransId="{5140CABB-448A-41F3-91F1-B8C48CE9784A}"/>
    <dgm:cxn modelId="{41245EBA-26EC-4FEC-8C11-FFE304E326AE}" type="presOf" srcId="{F2530D50-B80E-4BB0-B3B4-0ABC4C930E14}" destId="{90387AB9-BC0B-4A67-AC5F-1EDF7053FE6B}" srcOrd="0" destOrd="0" presId="urn:microsoft.com/office/officeart/2005/8/layout/vList2"/>
    <dgm:cxn modelId="{115F27C4-1904-4DEA-8E77-05BCACBB4943}" srcId="{5BF9C466-8E6A-46C4-AD06-FF28D5EDE67F}" destId="{2A61E9CF-F7CF-473D-A1A0-EE1E18B1DCEA}" srcOrd="3" destOrd="0" parTransId="{742969B3-CCC1-4920-8BA2-9E3887F71B1C}" sibTransId="{CB89FF94-D889-4518-98A8-6FF190933A22}"/>
    <dgm:cxn modelId="{5E4182E4-8A3B-4C78-A3EF-34782A4EE7F1}" srcId="{63FEEC8A-E366-4B21-B317-CEC4FE18F7FC}" destId="{CE34F280-1A9E-4464-B9E2-DB4575912474}" srcOrd="1" destOrd="0" parTransId="{1FEDF28F-61F4-4D54-90C7-8C77BA8B2533}" sibTransId="{0040C8D2-6F9E-4168-9601-0273D4D2FCE1}"/>
    <dgm:cxn modelId="{9D80C449-BF29-4381-AA1F-63871A834C66}" type="presParOf" srcId="{E09C8B5D-8C85-4699-A2E9-232E8F87BD9B}" destId="{4DA58849-029A-4081-8435-075A8F4BDCDA}" srcOrd="0" destOrd="0" presId="urn:microsoft.com/office/officeart/2005/8/layout/vList2"/>
    <dgm:cxn modelId="{41F0FD43-89E5-41B9-89FD-296E04CDF232}" type="presParOf" srcId="{E09C8B5D-8C85-4699-A2E9-232E8F87BD9B}" destId="{4635D596-4D00-45D1-9A2D-3D657BEF15CF}" srcOrd="1" destOrd="0" presId="urn:microsoft.com/office/officeart/2005/8/layout/vList2"/>
    <dgm:cxn modelId="{B17C3755-8FFE-4598-A48A-954125835FF4}" type="presParOf" srcId="{E09C8B5D-8C85-4699-A2E9-232E8F87BD9B}" destId="{5E64275A-4D82-462C-B702-19FA4D97158B}" srcOrd="2" destOrd="0" presId="urn:microsoft.com/office/officeart/2005/8/layout/vList2"/>
    <dgm:cxn modelId="{A3EC69A0-B5DB-4EBC-9025-D742D7138E22}" type="presParOf" srcId="{E09C8B5D-8C85-4699-A2E9-232E8F87BD9B}" destId="{92EA1409-0520-49DF-A6E1-3CEFB6031C1E}" srcOrd="3" destOrd="0" presId="urn:microsoft.com/office/officeart/2005/8/layout/vList2"/>
    <dgm:cxn modelId="{185536BB-D81D-405A-8E8A-C9EF78FB913E}" type="presParOf" srcId="{E09C8B5D-8C85-4699-A2E9-232E8F87BD9B}" destId="{DFFE037D-2221-40A0-A032-C3E683F7B4FA}" srcOrd="4" destOrd="0" presId="urn:microsoft.com/office/officeart/2005/8/layout/vList2"/>
    <dgm:cxn modelId="{EE713A97-45DD-4917-8A31-96D4BF7A0705}" type="presParOf" srcId="{E09C8B5D-8C85-4699-A2E9-232E8F87BD9B}" destId="{90387AB9-BC0B-4A67-AC5F-1EDF7053FE6B}" srcOrd="5" destOrd="0" presId="urn:microsoft.com/office/officeart/2005/8/layout/vList2"/>
    <dgm:cxn modelId="{DD07616A-7627-4988-8330-DD2D9D96D176}" type="presParOf" srcId="{E09C8B5D-8C85-4699-A2E9-232E8F87BD9B}" destId="{69EE67C6-8A72-4087-9D6F-8BB5FB41FBC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sp="http://schemas.microsoft.com/office/drawing/2008/diagram" xmlns:dgm="http://schemas.openxmlformats.org/drawingml/2006/diagram" xmlns:a="http://schemas.openxmlformats.org/drawingml/2006/main">
  <dgm:ptLst>
    <dgm:pt modelId="{BCF2B923-C4C6-453E-A391-6EC010217CBB}"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B9438961-FD5E-4495-BE72-B8741345441B}">
      <dgm:prSet/>
      <dgm:spPr/>
      <dgm:t>
        <a:bodyPr/>
        <a:lstStyle/>
        <a:p>
          <a:r>
            <a:rPr lang="en-US"/>
            <a:t>As of August 2021, there are currently no state or federal standards in the United States for determining when the site of a closed fentanyl drug laboratory has been</a:t>
          </a:r>
          <a:br>
            <a:rPr lang="en-US"/>
          </a:br>
          <a:r>
            <a:rPr lang="en-US"/>
            <a:t>successfully remediated.</a:t>
          </a:r>
        </a:p>
      </dgm:t>
    </dgm:pt>
    <dgm:pt modelId="{8D70916F-E1C0-4B8F-8721-F89763E65C31}" type="parTrans" cxnId="{B4F59002-722A-4DE1-980E-432C52E9D29B}">
      <dgm:prSet/>
      <dgm:spPr/>
      <dgm:t>
        <a:bodyPr/>
        <a:lstStyle/>
        <a:p>
          <a:endParaRPr lang="en-US"/>
        </a:p>
      </dgm:t>
    </dgm:pt>
    <dgm:pt modelId="{ACA3F379-000F-40EE-A810-954830F8D4EA}" type="sibTrans" cxnId="{B4F59002-722A-4DE1-980E-432C52E9D29B}">
      <dgm:prSet/>
      <dgm:spPr/>
      <dgm:t>
        <a:bodyPr/>
        <a:lstStyle/>
        <a:p>
          <a:endParaRPr lang="en-US"/>
        </a:p>
      </dgm:t>
    </dgm:pt>
    <dgm:pt modelId="{B0126658-E8F8-4367-AAA0-F8E34BB6D201}">
      <dgm:prSet/>
      <dgm:spPr/>
      <dgm:t>
        <a:bodyPr/>
        <a:lstStyle/>
        <a:p>
          <a:r>
            <a:rPr lang="en-US"/>
            <a:t>While many of the remediation considerations and techniques for fentanyl are similar to those for the remediation of meth, the particle size, toxicity and production of fentanyl means a few different procedures should be followed. </a:t>
          </a:r>
        </a:p>
      </dgm:t>
    </dgm:pt>
    <dgm:pt modelId="{443CDA41-BB3E-4999-94D1-8C4DB29E94CE}" type="parTrans" cxnId="{522400BF-EC91-4FAD-B39E-E59AB9D06313}">
      <dgm:prSet/>
      <dgm:spPr/>
      <dgm:t>
        <a:bodyPr/>
        <a:lstStyle/>
        <a:p>
          <a:endParaRPr lang="en-US"/>
        </a:p>
      </dgm:t>
    </dgm:pt>
    <dgm:pt modelId="{226F7EC4-230F-49E1-B52E-CA23D5712B14}" type="sibTrans" cxnId="{522400BF-EC91-4FAD-B39E-E59AB9D06313}">
      <dgm:prSet/>
      <dgm:spPr/>
      <dgm:t>
        <a:bodyPr/>
        <a:lstStyle/>
        <a:p>
          <a:endParaRPr lang="en-US"/>
        </a:p>
      </dgm:t>
    </dgm:pt>
    <dgm:pt modelId="{ADD46E83-29F3-4B63-A2D5-7D900D8FAA4C}" type="pres">
      <dgm:prSet presAssocID="{BCF2B923-C4C6-453E-A391-6EC010217CBB}" presName="linear" presStyleCnt="0">
        <dgm:presLayoutVars>
          <dgm:animLvl val="lvl"/>
          <dgm:resizeHandles val="exact"/>
        </dgm:presLayoutVars>
      </dgm:prSet>
      <dgm:spPr/>
    </dgm:pt>
    <dgm:pt modelId="{27837462-3C5A-4762-A6B0-1D253BAF9DC0}" type="pres">
      <dgm:prSet presAssocID="{B9438961-FD5E-4495-BE72-B8741345441B}" presName="parentText" presStyleLbl="node1" presStyleIdx="0" presStyleCnt="2">
        <dgm:presLayoutVars>
          <dgm:chMax val="0"/>
          <dgm:bulletEnabled val="1"/>
        </dgm:presLayoutVars>
      </dgm:prSet>
      <dgm:spPr/>
    </dgm:pt>
    <dgm:pt modelId="{2D7A88B3-90C5-46B9-8577-AACD9E722444}" type="pres">
      <dgm:prSet presAssocID="{ACA3F379-000F-40EE-A810-954830F8D4EA}" presName="spacer" presStyleCnt="0"/>
      <dgm:spPr/>
    </dgm:pt>
    <dgm:pt modelId="{E5126123-583F-4772-9C37-A61E31C59CE3}" type="pres">
      <dgm:prSet presAssocID="{B0126658-E8F8-4367-AAA0-F8E34BB6D201}" presName="parentText" presStyleLbl="node1" presStyleIdx="1" presStyleCnt="2">
        <dgm:presLayoutVars>
          <dgm:chMax val="0"/>
          <dgm:bulletEnabled val="1"/>
        </dgm:presLayoutVars>
      </dgm:prSet>
      <dgm:spPr/>
    </dgm:pt>
  </dgm:ptLst>
  <dgm:cxnLst>
    <dgm:cxn modelId="{B4F59002-722A-4DE1-980E-432C52E9D29B}" srcId="{BCF2B923-C4C6-453E-A391-6EC010217CBB}" destId="{B9438961-FD5E-4495-BE72-B8741345441B}" srcOrd="0" destOrd="0" parTransId="{8D70916F-E1C0-4B8F-8721-F89763E65C31}" sibTransId="{ACA3F379-000F-40EE-A810-954830F8D4EA}"/>
    <dgm:cxn modelId="{EE2D7D50-9272-4457-9636-E403ECC58BA1}" type="presOf" srcId="{BCF2B923-C4C6-453E-A391-6EC010217CBB}" destId="{ADD46E83-29F3-4B63-A2D5-7D900D8FAA4C}" srcOrd="0" destOrd="0" presId="urn:microsoft.com/office/officeart/2005/8/layout/vList2"/>
    <dgm:cxn modelId="{8E06B8A0-8E5A-43E6-83E4-2FD740DA78CD}" type="presOf" srcId="{B0126658-E8F8-4367-AAA0-F8E34BB6D201}" destId="{E5126123-583F-4772-9C37-A61E31C59CE3}" srcOrd="0" destOrd="0" presId="urn:microsoft.com/office/officeart/2005/8/layout/vList2"/>
    <dgm:cxn modelId="{522400BF-EC91-4FAD-B39E-E59AB9D06313}" srcId="{BCF2B923-C4C6-453E-A391-6EC010217CBB}" destId="{B0126658-E8F8-4367-AAA0-F8E34BB6D201}" srcOrd="1" destOrd="0" parTransId="{443CDA41-BB3E-4999-94D1-8C4DB29E94CE}" sibTransId="{226F7EC4-230F-49E1-B52E-CA23D5712B14}"/>
    <dgm:cxn modelId="{2FE292EF-146B-476C-8711-D552D99E8762}" type="presOf" srcId="{B9438961-FD5E-4495-BE72-B8741345441B}" destId="{27837462-3C5A-4762-A6B0-1D253BAF9DC0}" srcOrd="0" destOrd="0" presId="urn:microsoft.com/office/officeart/2005/8/layout/vList2"/>
    <dgm:cxn modelId="{75DDBC73-123B-487A-8997-A3F1A998F271}" type="presParOf" srcId="{ADD46E83-29F3-4B63-A2D5-7D900D8FAA4C}" destId="{27837462-3C5A-4762-A6B0-1D253BAF9DC0}" srcOrd="0" destOrd="0" presId="urn:microsoft.com/office/officeart/2005/8/layout/vList2"/>
    <dgm:cxn modelId="{681AE61A-C3BB-4925-85BA-D854A361134F}" type="presParOf" srcId="{ADD46E83-29F3-4B63-A2D5-7D900D8FAA4C}" destId="{2D7A88B3-90C5-46B9-8577-AACD9E722444}" srcOrd="1" destOrd="0" presId="urn:microsoft.com/office/officeart/2005/8/layout/vList2"/>
    <dgm:cxn modelId="{5E4A159D-B5B7-4B1B-A3FC-7003BD84D5E5}" type="presParOf" srcId="{ADD46E83-29F3-4B63-A2D5-7D900D8FAA4C}" destId="{E5126123-583F-4772-9C37-A61E31C59CE3}"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r="http://schemas.openxmlformats.org/officeDocument/2006/relationships" xmlns:dsp="http://schemas.microsoft.com/office/drawing/2008/diagram" xmlns:dgm="http://schemas.openxmlformats.org/drawingml/2006/diagram" xmlns:a="http://schemas.openxmlformats.org/drawingml/2006/main">
  <dgm:ptLst>
    <dgm:pt modelId="{5EBF5B49-3A00-4B0D-9775-F98E836BA79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79FD74B-6757-4264-98AA-4E3D1E5BA06B}">
      <dgm:prSet/>
      <dgm:spPr/>
      <dgm:t>
        <a:bodyPr/>
        <a:lstStyle/>
        <a:p>
          <a:r>
            <a:rPr lang="en-US" u="none" dirty="0"/>
            <a:t>Lockport officers fall ill after exposure to suspected fentanyl during arrest</a:t>
          </a:r>
        </a:p>
      </dgm:t>
    </dgm:pt>
    <dgm:pt modelId="{B898D845-EABA-41B7-BA0F-1F12F6C72426}" type="parTrans" cxnId="{02579D2C-A464-4683-8BC2-6C5331A5E2B3}">
      <dgm:prSet/>
      <dgm:spPr/>
      <dgm:t>
        <a:bodyPr/>
        <a:lstStyle/>
        <a:p>
          <a:endParaRPr lang="en-US"/>
        </a:p>
      </dgm:t>
    </dgm:pt>
    <dgm:pt modelId="{6DB65565-EC37-418F-B100-E237B2C46726}" type="sibTrans" cxnId="{02579D2C-A464-4683-8BC2-6C5331A5E2B3}">
      <dgm:prSet/>
      <dgm:spPr/>
      <dgm:t>
        <a:bodyPr/>
        <a:lstStyle/>
        <a:p>
          <a:endParaRPr lang="en-US"/>
        </a:p>
      </dgm:t>
    </dgm:pt>
    <dgm:pt modelId="{9A7C5A11-1DFD-4F3E-93BB-F2FB2F92AE1E}">
      <dgm:prSet/>
      <dgm:spPr/>
      <dgm:t>
        <a:bodyPr/>
        <a:lstStyle/>
        <a:p>
          <a:r>
            <a:rPr lang="en-US" dirty="0"/>
            <a:t>2 SWAT officers sick after exposure to heroin, fentanyl during raid</a:t>
          </a:r>
        </a:p>
      </dgm:t>
    </dgm:pt>
    <dgm:pt modelId="{D904FA21-0C94-40BB-8949-4C38D7C4D51E}" type="parTrans" cxnId="{F4EF07C7-63D4-43BC-9249-37250D36CBDE}">
      <dgm:prSet/>
      <dgm:spPr/>
      <dgm:t>
        <a:bodyPr/>
        <a:lstStyle/>
        <a:p>
          <a:endParaRPr lang="en-US"/>
        </a:p>
      </dgm:t>
    </dgm:pt>
    <dgm:pt modelId="{FABA8A51-9C5F-47DF-A7DE-2137A61F63C0}" type="sibTrans" cxnId="{F4EF07C7-63D4-43BC-9249-37250D36CBDE}">
      <dgm:prSet/>
      <dgm:spPr/>
      <dgm:t>
        <a:bodyPr/>
        <a:lstStyle/>
        <a:p>
          <a:endParaRPr lang="en-US"/>
        </a:p>
      </dgm:t>
    </dgm:pt>
    <dgm:pt modelId="{5FE4BF12-50C4-4038-B21A-B689A06C7683}">
      <dgm:prSet/>
      <dgm:spPr/>
      <dgm:t>
        <a:bodyPr/>
        <a:lstStyle/>
        <a:p>
          <a:r>
            <a:rPr lang="en-US"/>
            <a:t>Viral video of San Diego deputy's fentanyl exposure raises questions</a:t>
          </a:r>
        </a:p>
      </dgm:t>
    </dgm:pt>
    <dgm:pt modelId="{A51F8D98-DE59-442C-A48F-4AAAA0634E64}" type="parTrans" cxnId="{FEF0284B-7261-4F33-9B16-0448233F5040}">
      <dgm:prSet/>
      <dgm:spPr/>
      <dgm:t>
        <a:bodyPr/>
        <a:lstStyle/>
        <a:p>
          <a:endParaRPr lang="en-US"/>
        </a:p>
      </dgm:t>
    </dgm:pt>
    <dgm:pt modelId="{0BEEAC18-3267-422A-B727-51FB3ED3A4C8}" type="sibTrans" cxnId="{FEF0284B-7261-4F33-9B16-0448233F5040}">
      <dgm:prSet/>
      <dgm:spPr/>
      <dgm:t>
        <a:bodyPr/>
        <a:lstStyle/>
        <a:p>
          <a:endParaRPr lang="en-US"/>
        </a:p>
      </dgm:t>
    </dgm:pt>
    <dgm:pt modelId="{BCA893EC-2983-4653-A465-E75E162774A7}">
      <dgm:prSet/>
      <dgm:spPr/>
      <dgm:t>
        <a:bodyPr/>
        <a:lstStyle/>
        <a:p>
          <a:r>
            <a:rPr lang="en-US" dirty="0"/>
            <a:t>Sheriff's body camera video of </a:t>
          </a:r>
          <a:r>
            <a:rPr lang="en-US" dirty="0">
              <a:hlinkClick xmlns:r="http://schemas.openxmlformats.org/officeDocument/2006/relationships" r:id="rId1"/>
            </a:rPr>
            <a:t>a deputy apparently passing out</a:t>
          </a:r>
          <a:r>
            <a:rPr lang="en-US" dirty="0"/>
            <a:t> after a superior cautioned him that the drugs he had seized were "super dangerous" went viral with national news coverage, but not before some experts expressed doubts about the scenario.</a:t>
          </a:r>
        </a:p>
      </dgm:t>
    </dgm:pt>
    <dgm:pt modelId="{CCCF1827-2864-4BCA-B5D9-C7A70C47A16A}" type="parTrans" cxnId="{76263FA6-BC21-4B60-98AB-644A464EAF5A}">
      <dgm:prSet/>
      <dgm:spPr/>
      <dgm:t>
        <a:bodyPr/>
        <a:lstStyle/>
        <a:p>
          <a:endParaRPr lang="en-US"/>
        </a:p>
      </dgm:t>
    </dgm:pt>
    <dgm:pt modelId="{84E49566-22DF-4D84-95EF-AD1657728EE1}" type="sibTrans" cxnId="{76263FA6-BC21-4B60-98AB-644A464EAF5A}">
      <dgm:prSet/>
      <dgm:spPr/>
      <dgm:t>
        <a:bodyPr/>
        <a:lstStyle/>
        <a:p>
          <a:endParaRPr lang="en-US"/>
        </a:p>
      </dgm:t>
    </dgm:pt>
    <dgm:pt modelId="{EC3D99E0-8EA6-4143-A32C-EEE53A8474E2}" type="pres">
      <dgm:prSet presAssocID="{5EBF5B49-3A00-4B0D-9775-F98E836BA791}" presName="linear" presStyleCnt="0">
        <dgm:presLayoutVars>
          <dgm:animLvl val="lvl"/>
          <dgm:resizeHandles val="exact"/>
        </dgm:presLayoutVars>
      </dgm:prSet>
      <dgm:spPr/>
    </dgm:pt>
    <dgm:pt modelId="{E94C6D2D-A804-4929-BF21-AB67A360D9BD}" type="pres">
      <dgm:prSet presAssocID="{379FD74B-6757-4264-98AA-4E3D1E5BA06B}" presName="parentText" presStyleLbl="node1" presStyleIdx="0" presStyleCnt="4">
        <dgm:presLayoutVars>
          <dgm:chMax val="0"/>
          <dgm:bulletEnabled val="1"/>
        </dgm:presLayoutVars>
      </dgm:prSet>
      <dgm:spPr/>
    </dgm:pt>
    <dgm:pt modelId="{1FF033AC-2ED2-4B79-A212-E3DB2EA6BA83}" type="pres">
      <dgm:prSet presAssocID="{6DB65565-EC37-418F-B100-E237B2C46726}" presName="spacer" presStyleCnt="0"/>
      <dgm:spPr/>
    </dgm:pt>
    <dgm:pt modelId="{DE1FE63E-686C-480F-8B37-B3A19FE83C33}" type="pres">
      <dgm:prSet presAssocID="{9A7C5A11-1DFD-4F3E-93BB-F2FB2F92AE1E}" presName="parentText" presStyleLbl="node1" presStyleIdx="1" presStyleCnt="4">
        <dgm:presLayoutVars>
          <dgm:chMax val="0"/>
          <dgm:bulletEnabled val="1"/>
        </dgm:presLayoutVars>
      </dgm:prSet>
      <dgm:spPr/>
    </dgm:pt>
    <dgm:pt modelId="{BB6F9FD5-912E-45C1-A365-E6FE9A77F740}" type="pres">
      <dgm:prSet presAssocID="{FABA8A51-9C5F-47DF-A7DE-2137A61F63C0}" presName="spacer" presStyleCnt="0"/>
      <dgm:spPr/>
    </dgm:pt>
    <dgm:pt modelId="{0CFEAFB1-DDC0-423B-AAEA-DB8BA1B79CA2}" type="pres">
      <dgm:prSet presAssocID="{5FE4BF12-50C4-4038-B21A-B689A06C7683}" presName="parentText" presStyleLbl="node1" presStyleIdx="2" presStyleCnt="4">
        <dgm:presLayoutVars>
          <dgm:chMax val="0"/>
          <dgm:bulletEnabled val="1"/>
        </dgm:presLayoutVars>
      </dgm:prSet>
      <dgm:spPr/>
    </dgm:pt>
    <dgm:pt modelId="{1E54DD05-C063-49F4-B0DB-E6D675F64002}" type="pres">
      <dgm:prSet presAssocID="{0BEEAC18-3267-422A-B727-51FB3ED3A4C8}" presName="spacer" presStyleCnt="0"/>
      <dgm:spPr/>
    </dgm:pt>
    <dgm:pt modelId="{FE7BC38C-B668-408A-9FD4-6FF4C9FD5C0B}" type="pres">
      <dgm:prSet presAssocID="{BCA893EC-2983-4653-A465-E75E162774A7}" presName="parentText" presStyleLbl="node1" presStyleIdx="3" presStyleCnt="4">
        <dgm:presLayoutVars>
          <dgm:chMax val="0"/>
          <dgm:bulletEnabled val="1"/>
        </dgm:presLayoutVars>
      </dgm:prSet>
      <dgm:spPr/>
    </dgm:pt>
  </dgm:ptLst>
  <dgm:cxnLst>
    <dgm:cxn modelId="{95837B27-A557-4C73-8AA9-BB2D5629A87B}" type="presOf" srcId="{5FE4BF12-50C4-4038-B21A-B689A06C7683}" destId="{0CFEAFB1-DDC0-423B-AAEA-DB8BA1B79CA2}" srcOrd="0" destOrd="0" presId="urn:microsoft.com/office/officeart/2005/8/layout/vList2"/>
    <dgm:cxn modelId="{02579D2C-A464-4683-8BC2-6C5331A5E2B3}" srcId="{5EBF5B49-3A00-4B0D-9775-F98E836BA791}" destId="{379FD74B-6757-4264-98AA-4E3D1E5BA06B}" srcOrd="0" destOrd="0" parTransId="{B898D845-EABA-41B7-BA0F-1F12F6C72426}" sibTransId="{6DB65565-EC37-418F-B100-E237B2C46726}"/>
    <dgm:cxn modelId="{42AC823B-7295-4DD2-9605-FB6EDB8A5697}" type="presOf" srcId="{379FD74B-6757-4264-98AA-4E3D1E5BA06B}" destId="{E94C6D2D-A804-4929-BF21-AB67A360D9BD}" srcOrd="0" destOrd="0" presId="urn:microsoft.com/office/officeart/2005/8/layout/vList2"/>
    <dgm:cxn modelId="{ECCA0D67-B8BE-485E-8C19-1AE46934FEDB}" type="presOf" srcId="{9A7C5A11-1DFD-4F3E-93BB-F2FB2F92AE1E}" destId="{DE1FE63E-686C-480F-8B37-B3A19FE83C33}" srcOrd="0" destOrd="0" presId="urn:microsoft.com/office/officeart/2005/8/layout/vList2"/>
    <dgm:cxn modelId="{FEF0284B-7261-4F33-9B16-0448233F5040}" srcId="{5EBF5B49-3A00-4B0D-9775-F98E836BA791}" destId="{5FE4BF12-50C4-4038-B21A-B689A06C7683}" srcOrd="2" destOrd="0" parTransId="{A51F8D98-DE59-442C-A48F-4AAAA0634E64}" sibTransId="{0BEEAC18-3267-422A-B727-51FB3ED3A4C8}"/>
    <dgm:cxn modelId="{76263FA6-BC21-4B60-98AB-644A464EAF5A}" srcId="{5EBF5B49-3A00-4B0D-9775-F98E836BA791}" destId="{BCA893EC-2983-4653-A465-E75E162774A7}" srcOrd="3" destOrd="0" parTransId="{CCCF1827-2864-4BCA-B5D9-C7A70C47A16A}" sibTransId="{84E49566-22DF-4D84-95EF-AD1657728EE1}"/>
    <dgm:cxn modelId="{F4EF07C7-63D4-43BC-9249-37250D36CBDE}" srcId="{5EBF5B49-3A00-4B0D-9775-F98E836BA791}" destId="{9A7C5A11-1DFD-4F3E-93BB-F2FB2F92AE1E}" srcOrd="1" destOrd="0" parTransId="{D904FA21-0C94-40BB-8949-4C38D7C4D51E}" sibTransId="{FABA8A51-9C5F-47DF-A7DE-2137A61F63C0}"/>
    <dgm:cxn modelId="{521F03CF-C7ED-41BA-8AA2-FFB20D9AC748}" type="presOf" srcId="{BCA893EC-2983-4653-A465-E75E162774A7}" destId="{FE7BC38C-B668-408A-9FD4-6FF4C9FD5C0B}" srcOrd="0" destOrd="0" presId="urn:microsoft.com/office/officeart/2005/8/layout/vList2"/>
    <dgm:cxn modelId="{3F2702FD-E725-490B-92C6-A78815A8BA9B}" type="presOf" srcId="{5EBF5B49-3A00-4B0D-9775-F98E836BA791}" destId="{EC3D99E0-8EA6-4143-A32C-EEE53A8474E2}" srcOrd="0" destOrd="0" presId="urn:microsoft.com/office/officeart/2005/8/layout/vList2"/>
    <dgm:cxn modelId="{4C92E530-0CD3-4679-A863-6BFF85BDE12C}" type="presParOf" srcId="{EC3D99E0-8EA6-4143-A32C-EEE53A8474E2}" destId="{E94C6D2D-A804-4929-BF21-AB67A360D9BD}" srcOrd="0" destOrd="0" presId="urn:microsoft.com/office/officeart/2005/8/layout/vList2"/>
    <dgm:cxn modelId="{12802C66-B2AB-436D-B648-DD463E655CF9}" type="presParOf" srcId="{EC3D99E0-8EA6-4143-A32C-EEE53A8474E2}" destId="{1FF033AC-2ED2-4B79-A212-E3DB2EA6BA83}" srcOrd="1" destOrd="0" presId="urn:microsoft.com/office/officeart/2005/8/layout/vList2"/>
    <dgm:cxn modelId="{92E63462-ACCB-4FE2-8D44-E6627BDDAF22}" type="presParOf" srcId="{EC3D99E0-8EA6-4143-A32C-EEE53A8474E2}" destId="{DE1FE63E-686C-480F-8B37-B3A19FE83C33}" srcOrd="2" destOrd="0" presId="urn:microsoft.com/office/officeart/2005/8/layout/vList2"/>
    <dgm:cxn modelId="{3D7B4821-1437-4332-A8EA-70384F058B27}" type="presParOf" srcId="{EC3D99E0-8EA6-4143-A32C-EEE53A8474E2}" destId="{BB6F9FD5-912E-45C1-A365-E6FE9A77F740}" srcOrd="3" destOrd="0" presId="urn:microsoft.com/office/officeart/2005/8/layout/vList2"/>
    <dgm:cxn modelId="{4EC8A583-A0E6-4E9D-BBD5-43EA3C11BB2A}" type="presParOf" srcId="{EC3D99E0-8EA6-4143-A32C-EEE53A8474E2}" destId="{0CFEAFB1-DDC0-423B-AAEA-DB8BA1B79CA2}" srcOrd="4" destOrd="0" presId="urn:microsoft.com/office/officeart/2005/8/layout/vList2"/>
    <dgm:cxn modelId="{83A61BA6-1065-46A0-ABB6-ACC28023E5D5}" type="presParOf" srcId="{EC3D99E0-8EA6-4143-A32C-EEE53A8474E2}" destId="{1E54DD05-C063-49F4-B0DB-E6D675F64002}" srcOrd="5" destOrd="0" presId="urn:microsoft.com/office/officeart/2005/8/layout/vList2"/>
    <dgm:cxn modelId="{42C822DA-FE4B-4FDA-BFED-803D095BBB81}" type="presParOf" srcId="{EC3D99E0-8EA6-4143-A32C-EEE53A8474E2}" destId="{FE7BC38C-B668-408A-9FD4-6FF4C9FD5C0B}"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sp="http://schemas.microsoft.com/office/drawing/2008/diagram" xmlns:dgm="http://schemas.openxmlformats.org/drawingml/2006/diagram" xmlns:a="http://schemas.openxmlformats.org/drawingml/2006/main">
  <dgm:ptLst>
    <dgm:pt modelId="{10ED63BC-0ADB-4E38-81FE-C4BC35F36A5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297584F8-1C1D-4297-A783-C6F5D56CCE4B}">
      <dgm:prSet/>
      <dgm:spPr/>
      <dgm:t>
        <a:bodyPr/>
        <a:lstStyle/>
        <a:p>
          <a:r>
            <a:rPr lang="en-US"/>
            <a:t>On June 7, 2019, a victim of fentanyl poisoning is found seated in front of a TV with the remote still in-hand in his 2,800-square-foot residence in Northern California. The potent dose of the illicit opioid hit this victim so fast he had no time to call for help as his life came to a tragic end.</a:t>
          </a:r>
        </a:p>
      </dgm:t>
    </dgm:pt>
    <dgm:pt modelId="{82751096-7F5B-4C28-A7CF-7C99157140F1}" type="parTrans" cxnId="{81FC991E-EAF4-40CC-AAF3-D48A2C11D9E0}">
      <dgm:prSet/>
      <dgm:spPr/>
      <dgm:t>
        <a:bodyPr/>
        <a:lstStyle/>
        <a:p>
          <a:endParaRPr lang="en-US"/>
        </a:p>
      </dgm:t>
    </dgm:pt>
    <dgm:pt modelId="{D52ACC43-4832-4D53-B1EC-67724C57F909}" type="sibTrans" cxnId="{81FC991E-EAF4-40CC-AAF3-D48A2C11D9E0}">
      <dgm:prSet/>
      <dgm:spPr/>
      <dgm:t>
        <a:bodyPr/>
        <a:lstStyle/>
        <a:p>
          <a:endParaRPr lang="en-US"/>
        </a:p>
      </dgm:t>
    </dgm:pt>
    <dgm:pt modelId="{61A6331C-4C30-4286-9219-C5FA03DBC07A}">
      <dgm:prSet/>
      <dgm:spPr/>
      <dgm:t>
        <a:bodyPr/>
        <a:lstStyle/>
        <a:p>
          <a:r>
            <a:rPr lang="en-US" dirty="0"/>
            <a:t>Local police and the Coroner’s Office examine the death site. After a brief inspection, they conclude it was a run-of-the-mill overdose or cardiac arrest. No crime was involved. Case closed. The autopsy was minimal, and the lab tests were sent to a testing site in Pennsylvania, but the results were not readily available. </a:t>
          </a:r>
        </a:p>
      </dgm:t>
    </dgm:pt>
    <dgm:pt modelId="{A20B1511-9CCE-4CC9-A473-7057A21D70E7}" type="parTrans" cxnId="{1BF9094C-9522-4008-9E44-808649D66818}">
      <dgm:prSet/>
      <dgm:spPr/>
      <dgm:t>
        <a:bodyPr/>
        <a:lstStyle/>
        <a:p>
          <a:endParaRPr lang="en-US"/>
        </a:p>
      </dgm:t>
    </dgm:pt>
    <dgm:pt modelId="{C71D737A-485A-40DC-83B2-683D49FB12E2}" type="sibTrans" cxnId="{1BF9094C-9522-4008-9E44-808649D66818}">
      <dgm:prSet/>
      <dgm:spPr/>
      <dgm:t>
        <a:bodyPr/>
        <a:lstStyle/>
        <a:p>
          <a:endParaRPr lang="en-US"/>
        </a:p>
      </dgm:t>
    </dgm:pt>
    <dgm:pt modelId="{DC7E6CA0-9AD6-4659-8DCD-2A12D87EB744}">
      <dgm:prSet/>
      <dgm:spPr/>
      <dgm:t>
        <a:bodyPr/>
        <a:lstStyle/>
        <a:p>
          <a:r>
            <a:rPr lang="en-US"/>
            <a:t>A week after his death, the case is reopened after an unsuspecting house cleaner loses her life while vacuuming the site where he died. It was later discovered that fentanyl was the source of the original overdose as well as the cause of death of the house cleaner.</a:t>
          </a:r>
        </a:p>
      </dgm:t>
    </dgm:pt>
    <dgm:pt modelId="{9A27CA8F-064B-4F54-853A-995559221C26}" type="parTrans" cxnId="{02E7F4CA-49C4-4E7E-9583-1675ECCE6637}">
      <dgm:prSet/>
      <dgm:spPr/>
      <dgm:t>
        <a:bodyPr/>
        <a:lstStyle/>
        <a:p>
          <a:endParaRPr lang="en-US"/>
        </a:p>
      </dgm:t>
    </dgm:pt>
    <dgm:pt modelId="{E86E8454-2961-4A11-9E37-AC4C6895E056}" type="sibTrans" cxnId="{02E7F4CA-49C4-4E7E-9583-1675ECCE6637}">
      <dgm:prSet/>
      <dgm:spPr/>
      <dgm:t>
        <a:bodyPr/>
        <a:lstStyle/>
        <a:p>
          <a:endParaRPr lang="en-US"/>
        </a:p>
      </dgm:t>
    </dgm:pt>
    <dgm:pt modelId="{1672C421-9A23-4EBE-B1AD-5C1F0826B023}">
      <dgm:prSet/>
      <dgm:spPr/>
      <dgm:t>
        <a:bodyPr/>
        <a:lstStyle/>
        <a:p>
          <a:r>
            <a:rPr lang="en-US"/>
            <a:t>After the home is red tagged by local authorities, testing begins by a Certified Industrial Hygienist which shows that traces of fentanyl is found throughout the home. </a:t>
          </a:r>
        </a:p>
      </dgm:t>
    </dgm:pt>
    <dgm:pt modelId="{5E2548BA-2C8B-4910-AB3B-B15207332CFD}" type="parTrans" cxnId="{6668FD60-4773-4463-8C20-6DE32FF8BB5A}">
      <dgm:prSet/>
      <dgm:spPr/>
      <dgm:t>
        <a:bodyPr/>
        <a:lstStyle/>
        <a:p>
          <a:endParaRPr lang="en-US"/>
        </a:p>
      </dgm:t>
    </dgm:pt>
    <dgm:pt modelId="{C8BA316A-81C8-4E39-ADA3-3B9BFF27064C}" type="sibTrans" cxnId="{6668FD60-4773-4463-8C20-6DE32FF8BB5A}">
      <dgm:prSet/>
      <dgm:spPr/>
      <dgm:t>
        <a:bodyPr/>
        <a:lstStyle/>
        <a:p>
          <a:endParaRPr lang="en-US"/>
        </a:p>
      </dgm:t>
    </dgm:pt>
    <dgm:pt modelId="{2B066F3A-7FCD-4609-AB0A-C24D22DA5716}" type="pres">
      <dgm:prSet presAssocID="{10ED63BC-0ADB-4E38-81FE-C4BC35F36A56}" presName="linear" presStyleCnt="0">
        <dgm:presLayoutVars>
          <dgm:animLvl val="lvl"/>
          <dgm:resizeHandles val="exact"/>
        </dgm:presLayoutVars>
      </dgm:prSet>
      <dgm:spPr/>
    </dgm:pt>
    <dgm:pt modelId="{F286B27B-48B1-48E5-8692-8CE8319FBAD9}" type="pres">
      <dgm:prSet presAssocID="{297584F8-1C1D-4297-A783-C6F5D56CCE4B}" presName="parentText" presStyleLbl="node1" presStyleIdx="0" presStyleCnt="4">
        <dgm:presLayoutVars>
          <dgm:chMax val="0"/>
          <dgm:bulletEnabled val="1"/>
        </dgm:presLayoutVars>
      </dgm:prSet>
      <dgm:spPr/>
    </dgm:pt>
    <dgm:pt modelId="{D7AAA8E7-234A-42FA-8E77-5BD13B417EEA}" type="pres">
      <dgm:prSet presAssocID="{D52ACC43-4832-4D53-B1EC-67724C57F909}" presName="spacer" presStyleCnt="0"/>
      <dgm:spPr/>
    </dgm:pt>
    <dgm:pt modelId="{3B88ADF8-C68A-4BB7-9230-626D61C7C22C}" type="pres">
      <dgm:prSet presAssocID="{61A6331C-4C30-4286-9219-C5FA03DBC07A}" presName="parentText" presStyleLbl="node1" presStyleIdx="1" presStyleCnt="4">
        <dgm:presLayoutVars>
          <dgm:chMax val="0"/>
          <dgm:bulletEnabled val="1"/>
        </dgm:presLayoutVars>
      </dgm:prSet>
      <dgm:spPr/>
    </dgm:pt>
    <dgm:pt modelId="{D842A248-01CC-444A-B3AD-4873791F205C}" type="pres">
      <dgm:prSet presAssocID="{C71D737A-485A-40DC-83B2-683D49FB12E2}" presName="spacer" presStyleCnt="0"/>
      <dgm:spPr/>
    </dgm:pt>
    <dgm:pt modelId="{42C283F2-2BF9-42FF-8529-DB41D17D699C}" type="pres">
      <dgm:prSet presAssocID="{DC7E6CA0-9AD6-4659-8DCD-2A12D87EB744}" presName="parentText" presStyleLbl="node1" presStyleIdx="2" presStyleCnt="4">
        <dgm:presLayoutVars>
          <dgm:chMax val="0"/>
          <dgm:bulletEnabled val="1"/>
        </dgm:presLayoutVars>
      </dgm:prSet>
      <dgm:spPr/>
    </dgm:pt>
    <dgm:pt modelId="{3F908734-F915-470A-912E-A784DAA503F5}" type="pres">
      <dgm:prSet presAssocID="{E86E8454-2961-4A11-9E37-AC4C6895E056}" presName="spacer" presStyleCnt="0"/>
      <dgm:spPr/>
    </dgm:pt>
    <dgm:pt modelId="{22FB7031-A900-4436-9294-3F7C833F0990}" type="pres">
      <dgm:prSet presAssocID="{1672C421-9A23-4EBE-B1AD-5C1F0826B023}" presName="parentText" presStyleLbl="node1" presStyleIdx="3" presStyleCnt="4">
        <dgm:presLayoutVars>
          <dgm:chMax val="0"/>
          <dgm:bulletEnabled val="1"/>
        </dgm:presLayoutVars>
      </dgm:prSet>
      <dgm:spPr/>
    </dgm:pt>
  </dgm:ptLst>
  <dgm:cxnLst>
    <dgm:cxn modelId="{81FC991E-EAF4-40CC-AAF3-D48A2C11D9E0}" srcId="{10ED63BC-0ADB-4E38-81FE-C4BC35F36A56}" destId="{297584F8-1C1D-4297-A783-C6F5D56CCE4B}" srcOrd="0" destOrd="0" parTransId="{82751096-7F5B-4C28-A7CF-7C99157140F1}" sibTransId="{D52ACC43-4832-4D53-B1EC-67724C57F909}"/>
    <dgm:cxn modelId="{F6F3D73D-14CB-49D3-B45B-2C6A63675A7B}" type="presOf" srcId="{1672C421-9A23-4EBE-B1AD-5C1F0826B023}" destId="{22FB7031-A900-4436-9294-3F7C833F0990}" srcOrd="0" destOrd="0" presId="urn:microsoft.com/office/officeart/2005/8/layout/vList2"/>
    <dgm:cxn modelId="{6668FD60-4773-4463-8C20-6DE32FF8BB5A}" srcId="{10ED63BC-0ADB-4E38-81FE-C4BC35F36A56}" destId="{1672C421-9A23-4EBE-B1AD-5C1F0826B023}" srcOrd="3" destOrd="0" parTransId="{5E2548BA-2C8B-4910-AB3B-B15207332CFD}" sibTransId="{C8BA316A-81C8-4E39-ADA3-3B9BFF27064C}"/>
    <dgm:cxn modelId="{FEBB7C44-448D-4FF2-9A94-E410606F80EF}" type="presOf" srcId="{61A6331C-4C30-4286-9219-C5FA03DBC07A}" destId="{3B88ADF8-C68A-4BB7-9230-626D61C7C22C}" srcOrd="0" destOrd="0" presId="urn:microsoft.com/office/officeart/2005/8/layout/vList2"/>
    <dgm:cxn modelId="{F80D6B45-6DE0-4F2D-912E-7693D3A76ABE}" type="presOf" srcId="{DC7E6CA0-9AD6-4659-8DCD-2A12D87EB744}" destId="{42C283F2-2BF9-42FF-8529-DB41D17D699C}" srcOrd="0" destOrd="0" presId="urn:microsoft.com/office/officeart/2005/8/layout/vList2"/>
    <dgm:cxn modelId="{1BF9094C-9522-4008-9E44-808649D66818}" srcId="{10ED63BC-0ADB-4E38-81FE-C4BC35F36A56}" destId="{61A6331C-4C30-4286-9219-C5FA03DBC07A}" srcOrd="1" destOrd="0" parTransId="{A20B1511-9CCE-4CC9-A473-7057A21D70E7}" sibTransId="{C71D737A-485A-40DC-83B2-683D49FB12E2}"/>
    <dgm:cxn modelId="{8214B9BC-704E-4C27-8784-9FFCD7E59EA1}" type="presOf" srcId="{297584F8-1C1D-4297-A783-C6F5D56CCE4B}" destId="{F286B27B-48B1-48E5-8692-8CE8319FBAD9}" srcOrd="0" destOrd="0" presId="urn:microsoft.com/office/officeart/2005/8/layout/vList2"/>
    <dgm:cxn modelId="{02E7F4CA-49C4-4E7E-9583-1675ECCE6637}" srcId="{10ED63BC-0ADB-4E38-81FE-C4BC35F36A56}" destId="{DC7E6CA0-9AD6-4659-8DCD-2A12D87EB744}" srcOrd="2" destOrd="0" parTransId="{9A27CA8F-064B-4F54-853A-995559221C26}" sibTransId="{E86E8454-2961-4A11-9E37-AC4C6895E056}"/>
    <dgm:cxn modelId="{B979F6F1-F32D-4604-AEF2-DE253168B442}" type="presOf" srcId="{10ED63BC-0ADB-4E38-81FE-C4BC35F36A56}" destId="{2B066F3A-7FCD-4609-AB0A-C24D22DA5716}" srcOrd="0" destOrd="0" presId="urn:microsoft.com/office/officeart/2005/8/layout/vList2"/>
    <dgm:cxn modelId="{3FF573DA-7452-4813-ABB9-5D24F5DF4CD9}" type="presParOf" srcId="{2B066F3A-7FCD-4609-AB0A-C24D22DA5716}" destId="{F286B27B-48B1-48E5-8692-8CE8319FBAD9}" srcOrd="0" destOrd="0" presId="urn:microsoft.com/office/officeart/2005/8/layout/vList2"/>
    <dgm:cxn modelId="{D4D663FE-16A3-42BD-B311-5BE62E8DF784}" type="presParOf" srcId="{2B066F3A-7FCD-4609-AB0A-C24D22DA5716}" destId="{D7AAA8E7-234A-42FA-8E77-5BD13B417EEA}" srcOrd="1" destOrd="0" presId="urn:microsoft.com/office/officeart/2005/8/layout/vList2"/>
    <dgm:cxn modelId="{BD0C951F-02A7-4CB6-8F0D-BF8E29F29709}" type="presParOf" srcId="{2B066F3A-7FCD-4609-AB0A-C24D22DA5716}" destId="{3B88ADF8-C68A-4BB7-9230-626D61C7C22C}" srcOrd="2" destOrd="0" presId="urn:microsoft.com/office/officeart/2005/8/layout/vList2"/>
    <dgm:cxn modelId="{C5F37A38-CACA-4190-A95B-3D05C3DEEC0B}" type="presParOf" srcId="{2B066F3A-7FCD-4609-AB0A-C24D22DA5716}" destId="{D842A248-01CC-444A-B3AD-4873791F205C}" srcOrd="3" destOrd="0" presId="urn:microsoft.com/office/officeart/2005/8/layout/vList2"/>
    <dgm:cxn modelId="{B5101EBD-7AC9-49CD-8065-B62870AA03D1}" type="presParOf" srcId="{2B066F3A-7FCD-4609-AB0A-C24D22DA5716}" destId="{42C283F2-2BF9-42FF-8529-DB41D17D699C}" srcOrd="4" destOrd="0" presId="urn:microsoft.com/office/officeart/2005/8/layout/vList2"/>
    <dgm:cxn modelId="{07FF3EB6-4DE8-47B0-AA72-1EFF40C09C93}" type="presParOf" srcId="{2B066F3A-7FCD-4609-AB0A-C24D22DA5716}" destId="{3F908734-F915-470A-912E-A784DAA503F5}" srcOrd="5" destOrd="0" presId="urn:microsoft.com/office/officeart/2005/8/layout/vList2"/>
    <dgm:cxn modelId="{0AFDCA5C-FCFA-4B22-B9DF-0B63B689E57C}" type="presParOf" srcId="{2B066F3A-7FCD-4609-AB0A-C24D22DA5716}" destId="{22FB7031-A900-4436-9294-3F7C833F099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sp="http://schemas.microsoft.com/office/drawing/2008/diagram" xmlns:dgm="http://schemas.openxmlformats.org/drawingml/2006/diagram" xmlns:a="http://schemas.openxmlformats.org/drawingml/2006/main">
  <dgm:ptLst>
    <dgm:pt modelId="{7F9F934D-EC6C-4270-8D49-3EA05E4DAEBB}" type="doc">
      <dgm:prSet loTypeId="urn:microsoft.com/office/officeart/2005/8/layout/process1" loCatId="process" qsTypeId="urn:microsoft.com/office/officeart/2005/8/quickstyle/simple4" qsCatId="simple" csTypeId="urn:microsoft.com/office/officeart/2005/8/colors/accent1_2" csCatId="accent1" phldr="1"/>
      <dgm:spPr/>
      <dgm:t>
        <a:bodyPr/>
        <a:lstStyle/>
        <a:p>
          <a:endParaRPr lang="en-US"/>
        </a:p>
      </dgm:t>
    </dgm:pt>
    <dgm:pt modelId="{4B486CB5-7FE2-4EB2-A005-E2F811D12014}">
      <dgm:prSet/>
      <dgm:spPr/>
      <dgm:t>
        <a:bodyPr/>
        <a:lstStyle/>
        <a:p>
          <a:r>
            <a:rPr lang="en-US"/>
            <a:t>Cleaning up fentanyl at a contaminated property is a daunting challenge riddled with complex issues. Making a place safe again entails adhering to strict safety protocols, including testing, hiring a certified industrial hygienist and a qualified hazmat trained cleanup crew. </a:t>
          </a:r>
        </a:p>
      </dgm:t>
    </dgm:pt>
    <dgm:pt modelId="{93ECC70C-1F90-47ED-95A8-68F2C8EEF146}" type="parTrans" cxnId="{E6444312-AFEC-4158-99AE-98E2EAEA643E}">
      <dgm:prSet/>
      <dgm:spPr/>
      <dgm:t>
        <a:bodyPr/>
        <a:lstStyle/>
        <a:p>
          <a:endParaRPr lang="en-US"/>
        </a:p>
      </dgm:t>
    </dgm:pt>
    <dgm:pt modelId="{6BEAA346-D45F-49FB-A821-3CD85329C6C9}" type="sibTrans" cxnId="{E6444312-AFEC-4158-99AE-98E2EAEA643E}">
      <dgm:prSet/>
      <dgm:spPr/>
      <dgm:t>
        <a:bodyPr/>
        <a:lstStyle/>
        <a:p>
          <a:endParaRPr lang="en-US"/>
        </a:p>
      </dgm:t>
    </dgm:pt>
    <dgm:pt modelId="{F6EA4FB2-6802-4DC9-902E-D785944D1014}">
      <dgm:prSet/>
      <dgm:spPr/>
      <dgm:t>
        <a:bodyPr/>
        <a:lstStyle/>
        <a:p>
          <a:r>
            <a:rPr lang="en-US"/>
            <a:t>The most important factor is to hire a crew of professionals to make certain that the remediation is done safely. That’s the main challenge companies in the remediation business face. </a:t>
          </a:r>
        </a:p>
      </dgm:t>
    </dgm:pt>
    <dgm:pt modelId="{F1EFD354-6F46-429C-B4BD-A95DCE6FF6B6}" type="parTrans" cxnId="{EF4478D3-BFE8-4585-8508-28BC13A72D39}">
      <dgm:prSet/>
      <dgm:spPr/>
      <dgm:t>
        <a:bodyPr/>
        <a:lstStyle/>
        <a:p>
          <a:endParaRPr lang="en-US"/>
        </a:p>
      </dgm:t>
    </dgm:pt>
    <dgm:pt modelId="{F6B8EAAB-3FCB-4888-8861-BD6D5DF05D45}" type="sibTrans" cxnId="{EF4478D3-BFE8-4585-8508-28BC13A72D39}">
      <dgm:prSet/>
      <dgm:spPr/>
      <dgm:t>
        <a:bodyPr/>
        <a:lstStyle/>
        <a:p>
          <a:endParaRPr lang="en-US"/>
        </a:p>
      </dgm:t>
    </dgm:pt>
    <dgm:pt modelId="{0BEB585D-3D3D-455C-A7C8-4879D049FE07}">
      <dgm:prSet/>
      <dgm:spPr/>
      <dgm:t>
        <a:bodyPr/>
        <a:lstStyle/>
        <a:p>
          <a:r>
            <a:rPr lang="en-US" dirty="0"/>
            <a:t>Such a substantial cost for a hotel, for example, means loss of rental income. If a site is red tagged, the law states no further occupation is allowed until the remediation is completed. The whole process could easily take up to 90 or more days.</a:t>
          </a:r>
        </a:p>
      </dgm:t>
    </dgm:pt>
    <dgm:pt modelId="{110E90E0-61C2-4B61-8886-EC49F09B8680}" type="parTrans" cxnId="{6EAE3E19-F2CE-42E3-AA28-FA8C85C18691}">
      <dgm:prSet/>
      <dgm:spPr/>
      <dgm:t>
        <a:bodyPr/>
        <a:lstStyle/>
        <a:p>
          <a:endParaRPr lang="en-US"/>
        </a:p>
      </dgm:t>
    </dgm:pt>
    <dgm:pt modelId="{8BF0D5E5-ECA2-4DFA-9E7E-54E183891194}" type="sibTrans" cxnId="{6EAE3E19-F2CE-42E3-AA28-FA8C85C18691}">
      <dgm:prSet/>
      <dgm:spPr/>
      <dgm:t>
        <a:bodyPr/>
        <a:lstStyle/>
        <a:p>
          <a:endParaRPr lang="en-US"/>
        </a:p>
      </dgm:t>
    </dgm:pt>
    <dgm:pt modelId="{89488590-FB95-4A4B-87DF-1013E44D9659}">
      <dgm:prSet/>
      <dgm:spPr/>
      <dgm:t>
        <a:bodyPr/>
        <a:lstStyle/>
        <a:p>
          <a:r>
            <a:rPr lang="en-US" dirty="0"/>
            <a:t>Once a site has been red tagged due to fentanyl, a Preliminary Site Assessment is created by a trained professional such as a certified industrial hygienist. The hygienist takes samples of the site and provides recommendations on cleaning. If it isn’t done correctly, it can lead to a much higher cleanup cost.</a:t>
          </a:r>
        </a:p>
      </dgm:t>
    </dgm:pt>
    <dgm:pt modelId="{2CFD3D05-4896-46C7-B7C0-77F28552650F}" type="parTrans" cxnId="{E444016E-4D02-458E-9270-2DD243816045}">
      <dgm:prSet/>
      <dgm:spPr/>
      <dgm:t>
        <a:bodyPr/>
        <a:lstStyle/>
        <a:p>
          <a:endParaRPr lang="en-US"/>
        </a:p>
      </dgm:t>
    </dgm:pt>
    <dgm:pt modelId="{573DE85A-E381-4B63-B4BB-8BCA1444CCDC}" type="sibTrans" cxnId="{E444016E-4D02-458E-9270-2DD243816045}">
      <dgm:prSet/>
      <dgm:spPr/>
      <dgm:t>
        <a:bodyPr/>
        <a:lstStyle/>
        <a:p>
          <a:endParaRPr lang="en-US"/>
        </a:p>
      </dgm:t>
    </dgm:pt>
    <dgm:pt modelId="{A131F3AF-2639-445D-AAA4-7E768AFCE544}" type="pres">
      <dgm:prSet presAssocID="{7F9F934D-EC6C-4270-8D49-3EA05E4DAEBB}" presName="Name0" presStyleCnt="0">
        <dgm:presLayoutVars>
          <dgm:dir/>
          <dgm:resizeHandles val="exact"/>
        </dgm:presLayoutVars>
      </dgm:prSet>
      <dgm:spPr/>
    </dgm:pt>
    <dgm:pt modelId="{196B55A8-AAF8-4D1C-A5D8-A96F6196F79B}" type="pres">
      <dgm:prSet presAssocID="{4B486CB5-7FE2-4EB2-A005-E2F811D12014}" presName="node" presStyleLbl="node1" presStyleIdx="0" presStyleCnt="4">
        <dgm:presLayoutVars>
          <dgm:bulletEnabled val="1"/>
        </dgm:presLayoutVars>
      </dgm:prSet>
      <dgm:spPr/>
    </dgm:pt>
    <dgm:pt modelId="{83D3477A-8B91-4F48-83DD-F237C563AF83}" type="pres">
      <dgm:prSet presAssocID="{6BEAA346-D45F-49FB-A821-3CD85329C6C9}" presName="sibTrans" presStyleLbl="sibTrans2D1" presStyleIdx="0" presStyleCnt="3"/>
      <dgm:spPr/>
    </dgm:pt>
    <dgm:pt modelId="{ADFBF075-8936-450F-AE0B-E3E7CD37B2A7}" type="pres">
      <dgm:prSet presAssocID="{6BEAA346-D45F-49FB-A821-3CD85329C6C9}" presName="connectorText" presStyleLbl="sibTrans2D1" presStyleIdx="0" presStyleCnt="3"/>
      <dgm:spPr/>
    </dgm:pt>
    <dgm:pt modelId="{E151714B-8593-4019-B0C9-1CDA4EB3B167}" type="pres">
      <dgm:prSet presAssocID="{F6EA4FB2-6802-4DC9-902E-D785944D1014}" presName="node" presStyleLbl="node1" presStyleIdx="1" presStyleCnt="4">
        <dgm:presLayoutVars>
          <dgm:bulletEnabled val="1"/>
        </dgm:presLayoutVars>
      </dgm:prSet>
      <dgm:spPr/>
    </dgm:pt>
    <dgm:pt modelId="{56D6BA04-2C22-4849-80C8-0FDAE8C60CFF}" type="pres">
      <dgm:prSet presAssocID="{F6B8EAAB-3FCB-4888-8861-BD6D5DF05D45}" presName="sibTrans" presStyleLbl="sibTrans2D1" presStyleIdx="1" presStyleCnt="3"/>
      <dgm:spPr/>
    </dgm:pt>
    <dgm:pt modelId="{4212589B-3573-4601-B5CB-063617BE98F6}" type="pres">
      <dgm:prSet presAssocID="{F6B8EAAB-3FCB-4888-8861-BD6D5DF05D45}" presName="connectorText" presStyleLbl="sibTrans2D1" presStyleIdx="1" presStyleCnt="3"/>
      <dgm:spPr/>
    </dgm:pt>
    <dgm:pt modelId="{A0E8CF38-7B3D-4832-8983-DA164D500688}" type="pres">
      <dgm:prSet presAssocID="{0BEB585D-3D3D-455C-A7C8-4879D049FE07}" presName="node" presStyleLbl="node1" presStyleIdx="2" presStyleCnt="4">
        <dgm:presLayoutVars>
          <dgm:bulletEnabled val="1"/>
        </dgm:presLayoutVars>
      </dgm:prSet>
      <dgm:spPr/>
    </dgm:pt>
    <dgm:pt modelId="{FDD1AFB6-816F-46CB-A471-F6AC0EA86E8B}" type="pres">
      <dgm:prSet presAssocID="{8BF0D5E5-ECA2-4DFA-9E7E-54E183891194}" presName="sibTrans" presStyleLbl="sibTrans2D1" presStyleIdx="2" presStyleCnt="3"/>
      <dgm:spPr/>
    </dgm:pt>
    <dgm:pt modelId="{9647F8C1-022A-4CDF-827B-8291C152E309}" type="pres">
      <dgm:prSet presAssocID="{8BF0D5E5-ECA2-4DFA-9E7E-54E183891194}" presName="connectorText" presStyleLbl="sibTrans2D1" presStyleIdx="2" presStyleCnt="3"/>
      <dgm:spPr/>
    </dgm:pt>
    <dgm:pt modelId="{3F682611-99A9-40C3-B979-7ACCEFE58A81}" type="pres">
      <dgm:prSet presAssocID="{89488590-FB95-4A4B-87DF-1013E44D9659}" presName="node" presStyleLbl="node1" presStyleIdx="3" presStyleCnt="4">
        <dgm:presLayoutVars>
          <dgm:bulletEnabled val="1"/>
        </dgm:presLayoutVars>
      </dgm:prSet>
      <dgm:spPr/>
    </dgm:pt>
  </dgm:ptLst>
  <dgm:cxnLst>
    <dgm:cxn modelId="{B481BC04-E259-4D5C-A516-3E8BDFFF925F}" type="presOf" srcId="{F6B8EAAB-3FCB-4888-8861-BD6D5DF05D45}" destId="{56D6BA04-2C22-4849-80C8-0FDAE8C60CFF}" srcOrd="0" destOrd="0" presId="urn:microsoft.com/office/officeart/2005/8/layout/process1"/>
    <dgm:cxn modelId="{E6444312-AFEC-4158-99AE-98E2EAEA643E}" srcId="{7F9F934D-EC6C-4270-8D49-3EA05E4DAEBB}" destId="{4B486CB5-7FE2-4EB2-A005-E2F811D12014}" srcOrd="0" destOrd="0" parTransId="{93ECC70C-1F90-47ED-95A8-68F2C8EEF146}" sibTransId="{6BEAA346-D45F-49FB-A821-3CD85329C6C9}"/>
    <dgm:cxn modelId="{E0911E15-B2D3-4F1B-A1DD-738476EC556F}" type="presOf" srcId="{4B486CB5-7FE2-4EB2-A005-E2F811D12014}" destId="{196B55A8-AAF8-4D1C-A5D8-A96F6196F79B}" srcOrd="0" destOrd="0" presId="urn:microsoft.com/office/officeart/2005/8/layout/process1"/>
    <dgm:cxn modelId="{6EAE3E19-F2CE-42E3-AA28-FA8C85C18691}" srcId="{7F9F934D-EC6C-4270-8D49-3EA05E4DAEBB}" destId="{0BEB585D-3D3D-455C-A7C8-4879D049FE07}" srcOrd="2" destOrd="0" parTransId="{110E90E0-61C2-4B61-8886-EC49F09B8680}" sibTransId="{8BF0D5E5-ECA2-4DFA-9E7E-54E183891194}"/>
    <dgm:cxn modelId="{B8DBE919-2940-4C40-8707-0A2EE7FABE63}" type="presOf" srcId="{89488590-FB95-4A4B-87DF-1013E44D9659}" destId="{3F682611-99A9-40C3-B979-7ACCEFE58A81}" srcOrd="0" destOrd="0" presId="urn:microsoft.com/office/officeart/2005/8/layout/process1"/>
    <dgm:cxn modelId="{7DF82524-88DD-4182-9DA5-17FC03C4D775}" type="presOf" srcId="{6BEAA346-D45F-49FB-A821-3CD85329C6C9}" destId="{ADFBF075-8936-450F-AE0B-E3E7CD37B2A7}" srcOrd="1" destOrd="0" presId="urn:microsoft.com/office/officeart/2005/8/layout/process1"/>
    <dgm:cxn modelId="{2E005B64-518B-4D16-9EA5-9F76F9BB3562}" type="presOf" srcId="{6BEAA346-D45F-49FB-A821-3CD85329C6C9}" destId="{83D3477A-8B91-4F48-83DD-F237C563AF83}" srcOrd="0" destOrd="0" presId="urn:microsoft.com/office/officeart/2005/8/layout/process1"/>
    <dgm:cxn modelId="{E444016E-4D02-458E-9270-2DD243816045}" srcId="{7F9F934D-EC6C-4270-8D49-3EA05E4DAEBB}" destId="{89488590-FB95-4A4B-87DF-1013E44D9659}" srcOrd="3" destOrd="0" parTransId="{2CFD3D05-4896-46C7-B7C0-77F28552650F}" sibTransId="{573DE85A-E381-4B63-B4BB-8BCA1444CCDC}"/>
    <dgm:cxn modelId="{13D31E9C-A0FA-4A75-AB2B-343505E5611A}" type="presOf" srcId="{F6B8EAAB-3FCB-4888-8861-BD6D5DF05D45}" destId="{4212589B-3573-4601-B5CB-063617BE98F6}" srcOrd="1" destOrd="0" presId="urn:microsoft.com/office/officeart/2005/8/layout/process1"/>
    <dgm:cxn modelId="{7C82D99D-8975-4122-9694-1B6B4EE5DC57}" type="presOf" srcId="{F6EA4FB2-6802-4DC9-902E-D785944D1014}" destId="{E151714B-8593-4019-B0C9-1CDA4EB3B167}" srcOrd="0" destOrd="0" presId="urn:microsoft.com/office/officeart/2005/8/layout/process1"/>
    <dgm:cxn modelId="{41B799AC-52C4-4336-8942-4B562B887F56}" type="presOf" srcId="{8BF0D5E5-ECA2-4DFA-9E7E-54E183891194}" destId="{FDD1AFB6-816F-46CB-A471-F6AC0EA86E8B}" srcOrd="0" destOrd="0" presId="urn:microsoft.com/office/officeart/2005/8/layout/process1"/>
    <dgm:cxn modelId="{58DD64AF-B5AD-4E6D-A3A8-CFBE500D6D0E}" type="presOf" srcId="{7F9F934D-EC6C-4270-8D49-3EA05E4DAEBB}" destId="{A131F3AF-2639-445D-AAA4-7E768AFCE544}" srcOrd="0" destOrd="0" presId="urn:microsoft.com/office/officeart/2005/8/layout/process1"/>
    <dgm:cxn modelId="{BD2F57CD-8CA7-4C6B-9D6D-DD503BC69C46}" type="presOf" srcId="{8BF0D5E5-ECA2-4DFA-9E7E-54E183891194}" destId="{9647F8C1-022A-4CDF-827B-8291C152E309}" srcOrd="1" destOrd="0" presId="urn:microsoft.com/office/officeart/2005/8/layout/process1"/>
    <dgm:cxn modelId="{EF4478D3-BFE8-4585-8508-28BC13A72D39}" srcId="{7F9F934D-EC6C-4270-8D49-3EA05E4DAEBB}" destId="{F6EA4FB2-6802-4DC9-902E-D785944D1014}" srcOrd="1" destOrd="0" parTransId="{F1EFD354-6F46-429C-B4BD-A95DCE6FF6B6}" sibTransId="{F6B8EAAB-3FCB-4888-8861-BD6D5DF05D45}"/>
    <dgm:cxn modelId="{275510F9-5571-4C83-A42F-966A71D0C99F}" type="presOf" srcId="{0BEB585D-3D3D-455C-A7C8-4879D049FE07}" destId="{A0E8CF38-7B3D-4832-8983-DA164D500688}" srcOrd="0" destOrd="0" presId="urn:microsoft.com/office/officeart/2005/8/layout/process1"/>
    <dgm:cxn modelId="{DA956018-9D5E-46F9-9B78-2D6D487BA341}" type="presParOf" srcId="{A131F3AF-2639-445D-AAA4-7E768AFCE544}" destId="{196B55A8-AAF8-4D1C-A5D8-A96F6196F79B}" srcOrd="0" destOrd="0" presId="urn:microsoft.com/office/officeart/2005/8/layout/process1"/>
    <dgm:cxn modelId="{189E34D7-07EB-4AA6-BDCB-E35505CABADD}" type="presParOf" srcId="{A131F3AF-2639-445D-AAA4-7E768AFCE544}" destId="{83D3477A-8B91-4F48-83DD-F237C563AF83}" srcOrd="1" destOrd="0" presId="urn:microsoft.com/office/officeart/2005/8/layout/process1"/>
    <dgm:cxn modelId="{E88DE19F-5294-46D9-90C5-8C715E0B28C5}" type="presParOf" srcId="{83D3477A-8B91-4F48-83DD-F237C563AF83}" destId="{ADFBF075-8936-450F-AE0B-E3E7CD37B2A7}" srcOrd="0" destOrd="0" presId="urn:microsoft.com/office/officeart/2005/8/layout/process1"/>
    <dgm:cxn modelId="{A9B84381-8FA4-4F6C-B9D2-6EE5D143DE75}" type="presParOf" srcId="{A131F3AF-2639-445D-AAA4-7E768AFCE544}" destId="{E151714B-8593-4019-B0C9-1CDA4EB3B167}" srcOrd="2" destOrd="0" presId="urn:microsoft.com/office/officeart/2005/8/layout/process1"/>
    <dgm:cxn modelId="{D1174F9C-8B5C-48CB-8E7A-8154005E441C}" type="presParOf" srcId="{A131F3AF-2639-445D-AAA4-7E768AFCE544}" destId="{56D6BA04-2C22-4849-80C8-0FDAE8C60CFF}" srcOrd="3" destOrd="0" presId="urn:microsoft.com/office/officeart/2005/8/layout/process1"/>
    <dgm:cxn modelId="{F51D0E24-739D-4BAB-96AF-0BEEB1443B27}" type="presParOf" srcId="{56D6BA04-2C22-4849-80C8-0FDAE8C60CFF}" destId="{4212589B-3573-4601-B5CB-063617BE98F6}" srcOrd="0" destOrd="0" presId="urn:microsoft.com/office/officeart/2005/8/layout/process1"/>
    <dgm:cxn modelId="{1C369485-129A-461A-8FDA-7803594306DA}" type="presParOf" srcId="{A131F3AF-2639-445D-AAA4-7E768AFCE544}" destId="{A0E8CF38-7B3D-4832-8983-DA164D500688}" srcOrd="4" destOrd="0" presId="urn:microsoft.com/office/officeart/2005/8/layout/process1"/>
    <dgm:cxn modelId="{89767BAD-89E1-474E-BC7C-124D0FEA87C2}" type="presParOf" srcId="{A131F3AF-2639-445D-AAA4-7E768AFCE544}" destId="{FDD1AFB6-816F-46CB-A471-F6AC0EA86E8B}" srcOrd="5" destOrd="0" presId="urn:microsoft.com/office/officeart/2005/8/layout/process1"/>
    <dgm:cxn modelId="{C734188D-476B-42C8-B2A6-F1B6B47F9289}" type="presParOf" srcId="{FDD1AFB6-816F-46CB-A471-F6AC0EA86E8B}" destId="{9647F8C1-022A-4CDF-827B-8291C152E309}" srcOrd="0" destOrd="0" presId="urn:microsoft.com/office/officeart/2005/8/layout/process1"/>
    <dgm:cxn modelId="{E61AC6AE-B2C9-449F-9058-D5816356134A}" type="presParOf" srcId="{A131F3AF-2639-445D-AAA4-7E768AFCE544}" destId="{3F682611-99A9-40C3-B979-7ACCEFE58A81}"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sp="http://schemas.microsoft.com/office/drawing/2008/diagram" xmlns:dgm="http://schemas.openxmlformats.org/drawingml/2006/diagram" xmlns:a="http://schemas.openxmlformats.org/drawingml/2006/main">
  <dgm:ptLst>
    <dgm:pt modelId="{54D028B3-389F-4551-A57B-DC5D5C2C2D3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FFAEB4FC-92F2-4159-9769-3DC06A967B3B}">
      <dgm:prSet/>
      <dgm:spPr/>
      <dgm:t>
        <a:bodyPr/>
        <a:lstStyle/>
        <a:p>
          <a:r>
            <a:rPr lang="en-US" dirty="0"/>
            <a:t>Agencies were asked to estimate the total number of fatal and nonfatal suspected overdoses involving opioids among their supportive housing tenants in 2021.</a:t>
          </a:r>
        </a:p>
      </dgm:t>
    </dgm:pt>
    <dgm:pt modelId="{93C8FA28-B77E-4CAF-91A5-8FCB535C79A6}" type="parTrans" cxnId="{DADBB0A4-6F50-4B44-8BD9-83B1CF15371E}">
      <dgm:prSet/>
      <dgm:spPr/>
      <dgm:t>
        <a:bodyPr/>
        <a:lstStyle/>
        <a:p>
          <a:endParaRPr lang="en-US"/>
        </a:p>
      </dgm:t>
    </dgm:pt>
    <dgm:pt modelId="{0FF9D1DB-785C-4D81-B604-5C5C971380DC}" type="sibTrans" cxnId="{DADBB0A4-6F50-4B44-8BD9-83B1CF15371E}">
      <dgm:prSet/>
      <dgm:spPr/>
      <dgm:t>
        <a:bodyPr/>
        <a:lstStyle/>
        <a:p>
          <a:endParaRPr lang="en-US"/>
        </a:p>
      </dgm:t>
    </dgm:pt>
    <dgm:pt modelId="{10B4284A-A89B-48D7-AB39-5B033C3A93EB}">
      <dgm:prSet/>
      <dgm:spPr/>
      <dgm:t>
        <a:bodyPr/>
        <a:lstStyle/>
        <a:p>
          <a:r>
            <a:rPr lang="en-US" dirty="0"/>
            <a:t>Overall, (63.3%) agencies reported at least one opioid-involved overdose among supportive housing in that year.  Across agencies responding that there was an overdose, at least 42 suspected opioid-involved overdoses were reported, including fatal and nonfatal, among </a:t>
          </a:r>
          <a:r>
            <a:rPr lang="en-US" u="none" dirty="0"/>
            <a:t>tenants in 2021.</a:t>
          </a:r>
        </a:p>
      </dgm:t>
    </dgm:pt>
    <dgm:pt modelId="{745BB078-A261-404F-AFCC-62437CE896CE}" type="parTrans" cxnId="{A034E269-5EFB-4D46-8E63-548755410A92}">
      <dgm:prSet/>
      <dgm:spPr/>
      <dgm:t>
        <a:bodyPr/>
        <a:lstStyle/>
        <a:p>
          <a:endParaRPr lang="en-US"/>
        </a:p>
      </dgm:t>
    </dgm:pt>
    <dgm:pt modelId="{A958F0F4-5A7B-4EDE-8267-9314773AF49F}" type="sibTrans" cxnId="{A034E269-5EFB-4D46-8E63-548755410A92}">
      <dgm:prSet/>
      <dgm:spPr/>
      <dgm:t>
        <a:bodyPr/>
        <a:lstStyle/>
        <a:p>
          <a:endParaRPr lang="en-US"/>
        </a:p>
      </dgm:t>
    </dgm:pt>
    <dgm:pt modelId="{66EC0A63-094F-4329-8DE1-B6ED37B03A91}">
      <dgm:prSet/>
      <dgm:spPr/>
      <dgm:t>
        <a:bodyPr/>
        <a:lstStyle/>
        <a:p>
          <a:r>
            <a:rPr lang="en-US" dirty="0"/>
            <a:t>Overall, (47.9%) agencies reported between 1-5 opioid-involved overdoses among tenants in the past year, while (16.7%) agencies reported more than five overdoses among their tenants in that year</a:t>
          </a:r>
          <a:r>
            <a:rPr lang="en-US" u="sng" dirty="0"/>
            <a:t> </a:t>
          </a:r>
        </a:p>
      </dgm:t>
    </dgm:pt>
    <dgm:pt modelId="{4770DD9A-BC1C-4003-9740-F15C5611B5AD}" type="parTrans" cxnId="{63B187EF-1351-47C7-95F3-9CE0C9F1C661}">
      <dgm:prSet/>
      <dgm:spPr/>
      <dgm:t>
        <a:bodyPr/>
        <a:lstStyle/>
        <a:p>
          <a:endParaRPr lang="en-US"/>
        </a:p>
      </dgm:t>
    </dgm:pt>
    <dgm:pt modelId="{5C815754-994C-4B2E-B2BF-8837854B2EA8}" type="sibTrans" cxnId="{63B187EF-1351-47C7-95F3-9CE0C9F1C661}">
      <dgm:prSet/>
      <dgm:spPr/>
      <dgm:t>
        <a:bodyPr/>
        <a:lstStyle/>
        <a:p>
          <a:endParaRPr lang="en-US"/>
        </a:p>
      </dgm:t>
    </dgm:pt>
    <dgm:pt modelId="{893A9A2A-49E3-47D0-A0D0-32745387D785}" type="pres">
      <dgm:prSet presAssocID="{54D028B3-389F-4551-A57B-DC5D5C2C2D3E}" presName="linear" presStyleCnt="0">
        <dgm:presLayoutVars>
          <dgm:animLvl val="lvl"/>
          <dgm:resizeHandles val="exact"/>
        </dgm:presLayoutVars>
      </dgm:prSet>
      <dgm:spPr/>
    </dgm:pt>
    <dgm:pt modelId="{ED7A5221-B8BF-40FF-B7EA-0FB7B76A7F47}" type="pres">
      <dgm:prSet presAssocID="{FFAEB4FC-92F2-4159-9769-3DC06A967B3B}" presName="parentText" presStyleLbl="node1" presStyleIdx="0" presStyleCnt="3">
        <dgm:presLayoutVars>
          <dgm:chMax val="0"/>
          <dgm:bulletEnabled val="1"/>
        </dgm:presLayoutVars>
      </dgm:prSet>
      <dgm:spPr/>
    </dgm:pt>
    <dgm:pt modelId="{47AFE8D8-BFB5-4728-ADCD-119F672996BC}" type="pres">
      <dgm:prSet presAssocID="{0FF9D1DB-785C-4D81-B604-5C5C971380DC}" presName="spacer" presStyleCnt="0"/>
      <dgm:spPr/>
    </dgm:pt>
    <dgm:pt modelId="{543B40B3-306F-4A18-888F-891EA42742A8}" type="pres">
      <dgm:prSet presAssocID="{10B4284A-A89B-48D7-AB39-5B033C3A93EB}" presName="parentText" presStyleLbl="node1" presStyleIdx="1" presStyleCnt="3">
        <dgm:presLayoutVars>
          <dgm:chMax val="0"/>
          <dgm:bulletEnabled val="1"/>
        </dgm:presLayoutVars>
      </dgm:prSet>
      <dgm:spPr/>
    </dgm:pt>
    <dgm:pt modelId="{ABA07B91-91A3-4A72-A632-3BC868C3D819}" type="pres">
      <dgm:prSet presAssocID="{A958F0F4-5A7B-4EDE-8267-9314773AF49F}" presName="spacer" presStyleCnt="0"/>
      <dgm:spPr/>
    </dgm:pt>
    <dgm:pt modelId="{3061C30C-1664-4F36-BC96-480B0BDFDA3F}" type="pres">
      <dgm:prSet presAssocID="{66EC0A63-094F-4329-8DE1-B6ED37B03A91}" presName="parentText" presStyleLbl="node1" presStyleIdx="2" presStyleCnt="3">
        <dgm:presLayoutVars>
          <dgm:chMax val="0"/>
          <dgm:bulletEnabled val="1"/>
        </dgm:presLayoutVars>
      </dgm:prSet>
      <dgm:spPr/>
    </dgm:pt>
  </dgm:ptLst>
  <dgm:cxnLst>
    <dgm:cxn modelId="{A034E269-5EFB-4D46-8E63-548755410A92}" srcId="{54D028B3-389F-4551-A57B-DC5D5C2C2D3E}" destId="{10B4284A-A89B-48D7-AB39-5B033C3A93EB}" srcOrd="1" destOrd="0" parTransId="{745BB078-A261-404F-AFCC-62437CE896CE}" sibTransId="{A958F0F4-5A7B-4EDE-8267-9314773AF49F}"/>
    <dgm:cxn modelId="{955AE259-058C-4D0D-9237-9333DDA127B4}" type="presOf" srcId="{FFAEB4FC-92F2-4159-9769-3DC06A967B3B}" destId="{ED7A5221-B8BF-40FF-B7EA-0FB7B76A7F47}" srcOrd="0" destOrd="0" presId="urn:microsoft.com/office/officeart/2005/8/layout/vList2"/>
    <dgm:cxn modelId="{DADBB0A4-6F50-4B44-8BD9-83B1CF15371E}" srcId="{54D028B3-389F-4551-A57B-DC5D5C2C2D3E}" destId="{FFAEB4FC-92F2-4159-9769-3DC06A967B3B}" srcOrd="0" destOrd="0" parTransId="{93C8FA28-B77E-4CAF-91A5-8FCB535C79A6}" sibTransId="{0FF9D1DB-785C-4D81-B604-5C5C971380DC}"/>
    <dgm:cxn modelId="{70D9F2AC-DDF6-4F7E-81AB-D9D50612567C}" type="presOf" srcId="{54D028B3-389F-4551-A57B-DC5D5C2C2D3E}" destId="{893A9A2A-49E3-47D0-A0D0-32745387D785}" srcOrd="0" destOrd="0" presId="urn:microsoft.com/office/officeart/2005/8/layout/vList2"/>
    <dgm:cxn modelId="{A2A505C9-80E9-4DEE-91E7-47F088A5463E}" type="presOf" srcId="{66EC0A63-094F-4329-8DE1-B6ED37B03A91}" destId="{3061C30C-1664-4F36-BC96-480B0BDFDA3F}" srcOrd="0" destOrd="0" presId="urn:microsoft.com/office/officeart/2005/8/layout/vList2"/>
    <dgm:cxn modelId="{63B187EF-1351-47C7-95F3-9CE0C9F1C661}" srcId="{54D028B3-389F-4551-A57B-DC5D5C2C2D3E}" destId="{66EC0A63-094F-4329-8DE1-B6ED37B03A91}" srcOrd="2" destOrd="0" parTransId="{4770DD9A-BC1C-4003-9740-F15C5611B5AD}" sibTransId="{5C815754-994C-4B2E-B2BF-8837854B2EA8}"/>
    <dgm:cxn modelId="{DA38F5F9-A7A2-4ECD-A18F-94D9F35FAD3C}" type="presOf" srcId="{10B4284A-A89B-48D7-AB39-5B033C3A93EB}" destId="{543B40B3-306F-4A18-888F-891EA42742A8}" srcOrd="0" destOrd="0" presId="urn:microsoft.com/office/officeart/2005/8/layout/vList2"/>
    <dgm:cxn modelId="{F458195A-6145-40E5-BBAD-E04252E8B285}" type="presParOf" srcId="{893A9A2A-49E3-47D0-A0D0-32745387D785}" destId="{ED7A5221-B8BF-40FF-B7EA-0FB7B76A7F47}" srcOrd="0" destOrd="0" presId="urn:microsoft.com/office/officeart/2005/8/layout/vList2"/>
    <dgm:cxn modelId="{0E4F7517-8D2B-416D-B766-879CDDD978AD}" type="presParOf" srcId="{893A9A2A-49E3-47D0-A0D0-32745387D785}" destId="{47AFE8D8-BFB5-4728-ADCD-119F672996BC}" srcOrd="1" destOrd="0" presId="urn:microsoft.com/office/officeart/2005/8/layout/vList2"/>
    <dgm:cxn modelId="{96F54D85-C2BC-4412-BC2F-CB150A4EE465}" type="presParOf" srcId="{893A9A2A-49E3-47D0-A0D0-32745387D785}" destId="{543B40B3-306F-4A18-888F-891EA42742A8}" srcOrd="2" destOrd="0" presId="urn:microsoft.com/office/officeart/2005/8/layout/vList2"/>
    <dgm:cxn modelId="{5AFAD90A-8BD4-4F91-8713-6FC5D735F26E}" type="presParOf" srcId="{893A9A2A-49E3-47D0-A0D0-32745387D785}" destId="{ABA07B91-91A3-4A72-A632-3BC868C3D819}" srcOrd="3" destOrd="0" presId="urn:microsoft.com/office/officeart/2005/8/layout/vList2"/>
    <dgm:cxn modelId="{EB890E5B-CD1C-41BA-80B5-38609FBCEEE1}" type="presParOf" srcId="{893A9A2A-49E3-47D0-A0D0-32745387D785}" destId="{3061C30C-1664-4F36-BC96-480B0BDFDA3F}"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sp="http://schemas.microsoft.com/office/drawing/2008/diagram" xmlns:dgm="http://schemas.openxmlformats.org/drawingml/2006/diagram" xmlns:a="http://schemas.openxmlformats.org/drawingml/2006/main">
  <dgm:ptLst>
    <dgm:pt modelId="{7BFFC391-AA1E-439C-9B98-DEBB285A15F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9187DFF6-D735-4337-8E7B-49DF240AD567}">
      <dgm:prSet/>
      <dgm:spPr/>
      <dgm:t>
        <a:bodyPr/>
        <a:lstStyle/>
        <a:p>
          <a:r>
            <a:rPr lang="en-US" b="1" dirty="0"/>
            <a:t>North Dakota</a:t>
          </a:r>
          <a:r>
            <a:rPr lang="en-US" dirty="0"/>
            <a:t>: The overdose rate for American Indian population was 8.42 per 10,000 compared to the white population at 1.12 per 10,000 from 2019-2022.</a:t>
          </a:r>
        </a:p>
      </dgm:t>
    </dgm:pt>
    <dgm:pt modelId="{3C3CD6CB-4F64-4259-97DA-BDF8DBCA4364}" type="parTrans" cxnId="{4E809BD5-91B4-4E2F-ACB9-C8A9082FE754}">
      <dgm:prSet/>
      <dgm:spPr/>
      <dgm:t>
        <a:bodyPr/>
        <a:lstStyle/>
        <a:p>
          <a:endParaRPr lang="en-US"/>
        </a:p>
      </dgm:t>
    </dgm:pt>
    <dgm:pt modelId="{76DF04C9-4759-48F3-B48B-9F1718533E00}" type="sibTrans" cxnId="{4E809BD5-91B4-4E2F-ACB9-C8A9082FE754}">
      <dgm:prSet/>
      <dgm:spPr/>
      <dgm:t>
        <a:bodyPr/>
        <a:lstStyle/>
        <a:p>
          <a:endParaRPr lang="en-US"/>
        </a:p>
      </dgm:t>
    </dgm:pt>
    <dgm:pt modelId="{0DF6240A-2568-4026-BE0B-1FBF968C80F8}">
      <dgm:prSet/>
      <dgm:spPr/>
      <dgm:t>
        <a:bodyPr/>
        <a:lstStyle/>
        <a:p>
          <a:endParaRPr lang="en-US" dirty="0"/>
        </a:p>
      </dgm:t>
    </dgm:pt>
    <dgm:pt modelId="{B475D79B-B024-4E2D-B2F3-3259E3A89067}" type="parTrans" cxnId="{D749A7DB-B436-43B6-84B6-E2D4FBBDBB64}">
      <dgm:prSet/>
      <dgm:spPr/>
      <dgm:t>
        <a:bodyPr/>
        <a:lstStyle/>
        <a:p>
          <a:endParaRPr lang="en-US"/>
        </a:p>
      </dgm:t>
    </dgm:pt>
    <dgm:pt modelId="{9E664B2D-D524-475E-86BD-554394BD2837}" type="sibTrans" cxnId="{D749A7DB-B436-43B6-84B6-E2D4FBBDBB64}">
      <dgm:prSet/>
      <dgm:spPr/>
      <dgm:t>
        <a:bodyPr/>
        <a:lstStyle/>
        <a:p>
          <a:endParaRPr lang="en-US"/>
        </a:p>
      </dgm:t>
    </dgm:pt>
    <dgm:pt modelId="{8AB03A89-D67F-496D-8565-8E98A1F105B6}">
      <dgm:prSet/>
      <dgm:spPr/>
      <dgm:t>
        <a:bodyPr/>
        <a:lstStyle/>
        <a:p>
          <a:r>
            <a:rPr lang="en-US" b="1" dirty="0"/>
            <a:t>Arizona: </a:t>
          </a:r>
          <a:r>
            <a:rPr lang="en-US" b="0" dirty="0"/>
            <a:t>The rate of opioid overdose deaths among American Indian was 22.1 per 100,000 in 2022. </a:t>
          </a:r>
          <a:endParaRPr lang="en-US" b="1" dirty="0"/>
        </a:p>
      </dgm:t>
    </dgm:pt>
    <dgm:pt modelId="{A9BD9759-8309-4318-8662-E13032F06537}" type="parTrans" cxnId="{B04F0B39-5AFC-4E22-9074-6A863F2E813D}">
      <dgm:prSet/>
      <dgm:spPr/>
      <dgm:t>
        <a:bodyPr/>
        <a:lstStyle/>
        <a:p>
          <a:endParaRPr lang="en-US"/>
        </a:p>
      </dgm:t>
    </dgm:pt>
    <dgm:pt modelId="{99063574-AA9C-4AEB-9D63-508274D48E4D}" type="sibTrans" cxnId="{B04F0B39-5AFC-4E22-9074-6A863F2E813D}">
      <dgm:prSet/>
      <dgm:spPr/>
      <dgm:t>
        <a:bodyPr/>
        <a:lstStyle/>
        <a:p>
          <a:endParaRPr lang="en-US"/>
        </a:p>
      </dgm:t>
    </dgm:pt>
    <dgm:pt modelId="{1CED41DC-A0AA-459F-9CDD-240A1EE57F45}">
      <dgm:prSet/>
      <dgm:spPr/>
      <dgm:t>
        <a:bodyPr/>
        <a:lstStyle/>
        <a:p>
          <a:r>
            <a:rPr lang="en-US" b="1" dirty="0"/>
            <a:t>New Mexico: </a:t>
          </a:r>
          <a:r>
            <a:rPr lang="en-US" b="0" dirty="0"/>
            <a:t>The rate of overdose deaths among American Indians was 37.2 per 100,000 persons in 2021. </a:t>
          </a:r>
          <a:endParaRPr lang="en-US" b="1" dirty="0"/>
        </a:p>
      </dgm:t>
    </dgm:pt>
    <dgm:pt modelId="{C4DD5A05-EE82-4E38-BEE7-4D47539298A2}" type="parTrans" cxnId="{565FB685-2A3D-4B8C-BCDB-105AF8C01436}">
      <dgm:prSet/>
      <dgm:spPr/>
      <dgm:t>
        <a:bodyPr/>
        <a:lstStyle/>
        <a:p>
          <a:endParaRPr lang="en-US"/>
        </a:p>
      </dgm:t>
    </dgm:pt>
    <dgm:pt modelId="{197B3317-03E1-40C6-9CD0-CC5E0FD6248B}" type="sibTrans" cxnId="{565FB685-2A3D-4B8C-BCDB-105AF8C01436}">
      <dgm:prSet/>
      <dgm:spPr/>
      <dgm:t>
        <a:bodyPr/>
        <a:lstStyle/>
        <a:p>
          <a:endParaRPr lang="en-US"/>
        </a:p>
      </dgm:t>
    </dgm:pt>
    <dgm:pt modelId="{32FB4B15-E1BD-4912-8E43-3E487CCBCA1F}">
      <dgm:prSet/>
      <dgm:spPr/>
      <dgm:t>
        <a:bodyPr/>
        <a:lstStyle/>
        <a:p>
          <a:r>
            <a:rPr lang="en-US" b="1" dirty="0"/>
            <a:t>South Dakota: </a:t>
          </a:r>
          <a:r>
            <a:rPr lang="en-US" dirty="0"/>
            <a:t>28% of unintentional overdose deaths were American Indian from 2020-2022. </a:t>
          </a:r>
        </a:p>
      </dgm:t>
    </dgm:pt>
    <dgm:pt modelId="{7EDB7F0F-52DC-4E69-AD86-851A8B1C6BE8}" type="parTrans" cxnId="{AAD9E2DB-250B-4504-8AE2-323A66D58DE1}">
      <dgm:prSet/>
      <dgm:spPr/>
      <dgm:t>
        <a:bodyPr/>
        <a:lstStyle/>
        <a:p>
          <a:endParaRPr lang="en-US"/>
        </a:p>
      </dgm:t>
    </dgm:pt>
    <dgm:pt modelId="{CDEB82A0-6C72-4CC7-814E-F9A378D8AB87}" type="sibTrans" cxnId="{AAD9E2DB-250B-4504-8AE2-323A66D58DE1}">
      <dgm:prSet/>
      <dgm:spPr/>
      <dgm:t>
        <a:bodyPr/>
        <a:lstStyle/>
        <a:p>
          <a:endParaRPr lang="en-US"/>
        </a:p>
      </dgm:t>
    </dgm:pt>
    <dgm:pt modelId="{A01A4F98-E063-4DDB-BC34-F1A3107994D9}" type="pres">
      <dgm:prSet presAssocID="{7BFFC391-AA1E-439C-9B98-DEBB285A15FB}" presName="linear" presStyleCnt="0">
        <dgm:presLayoutVars>
          <dgm:animLvl val="lvl"/>
          <dgm:resizeHandles val="exact"/>
        </dgm:presLayoutVars>
      </dgm:prSet>
      <dgm:spPr/>
    </dgm:pt>
    <dgm:pt modelId="{D92AE23B-B6B5-4459-915D-7CDB64B0AF57}" type="pres">
      <dgm:prSet presAssocID="{9187DFF6-D735-4337-8E7B-49DF240AD567}" presName="parentText" presStyleLbl="node1" presStyleIdx="0" presStyleCnt="4" custScaleY="153974" custLinFactY="-20115" custLinFactNeighborY="-100000">
        <dgm:presLayoutVars>
          <dgm:chMax val="0"/>
          <dgm:bulletEnabled val="1"/>
        </dgm:presLayoutVars>
      </dgm:prSet>
      <dgm:spPr/>
    </dgm:pt>
    <dgm:pt modelId="{610D49D6-2453-4D3E-899C-50510FB781FE}" type="pres">
      <dgm:prSet presAssocID="{76DF04C9-4759-48F3-B48B-9F1718533E00}" presName="spacer" presStyleCnt="0"/>
      <dgm:spPr/>
    </dgm:pt>
    <dgm:pt modelId="{A8D47ED2-A43F-4CB0-8012-5BAE778DDE8E}" type="pres">
      <dgm:prSet presAssocID="{32FB4B15-E1BD-4912-8E43-3E487CCBCA1F}" presName="parentText" presStyleLbl="node1" presStyleIdx="1" presStyleCnt="4" custScaleY="142261" custLinFactNeighborX="410" custLinFactNeighborY="-38929">
        <dgm:presLayoutVars>
          <dgm:chMax val="0"/>
          <dgm:bulletEnabled val="1"/>
        </dgm:presLayoutVars>
      </dgm:prSet>
      <dgm:spPr/>
    </dgm:pt>
    <dgm:pt modelId="{95FE2B01-CA10-4CF7-B673-C65E421DF3C9}" type="pres">
      <dgm:prSet presAssocID="{32FB4B15-E1BD-4912-8E43-3E487CCBCA1F}" presName="childText" presStyleLbl="revTx" presStyleIdx="0" presStyleCnt="1">
        <dgm:presLayoutVars>
          <dgm:bulletEnabled val="1"/>
        </dgm:presLayoutVars>
      </dgm:prSet>
      <dgm:spPr/>
    </dgm:pt>
    <dgm:pt modelId="{60577C9F-3AA5-4B66-B6F3-B8A78B1EAE77}" type="pres">
      <dgm:prSet presAssocID="{8AB03A89-D67F-496D-8565-8E98A1F105B6}" presName="parentText" presStyleLbl="node1" presStyleIdx="2" presStyleCnt="4" custScaleY="143096" custLinFactY="-34618" custLinFactNeighborY="-100000">
        <dgm:presLayoutVars>
          <dgm:chMax val="0"/>
          <dgm:bulletEnabled val="1"/>
        </dgm:presLayoutVars>
      </dgm:prSet>
      <dgm:spPr/>
    </dgm:pt>
    <dgm:pt modelId="{4ED71901-5570-4158-AA41-16DF43901576}" type="pres">
      <dgm:prSet presAssocID="{99063574-AA9C-4AEB-9D63-508274D48E4D}" presName="spacer" presStyleCnt="0"/>
      <dgm:spPr/>
    </dgm:pt>
    <dgm:pt modelId="{0FB16250-8671-499C-B833-72D23DA84EFC}" type="pres">
      <dgm:prSet presAssocID="{1CED41DC-A0AA-459F-9CDD-240A1EE57F45}" presName="parentText" presStyleLbl="node1" presStyleIdx="3" presStyleCnt="4" custScaleY="150149" custLinFactY="-22921" custLinFactNeighborY="-100000">
        <dgm:presLayoutVars>
          <dgm:chMax val="0"/>
          <dgm:bulletEnabled val="1"/>
        </dgm:presLayoutVars>
      </dgm:prSet>
      <dgm:spPr/>
    </dgm:pt>
  </dgm:ptLst>
  <dgm:cxnLst>
    <dgm:cxn modelId="{33D41C35-CC9F-413A-93CC-2E01D1920130}" type="presOf" srcId="{7BFFC391-AA1E-439C-9B98-DEBB285A15FB}" destId="{A01A4F98-E063-4DDB-BC34-F1A3107994D9}" srcOrd="0" destOrd="0" presId="urn:microsoft.com/office/officeart/2005/8/layout/vList2"/>
    <dgm:cxn modelId="{B04F0B39-5AFC-4E22-9074-6A863F2E813D}" srcId="{7BFFC391-AA1E-439C-9B98-DEBB285A15FB}" destId="{8AB03A89-D67F-496D-8565-8E98A1F105B6}" srcOrd="2" destOrd="0" parTransId="{A9BD9759-8309-4318-8662-E13032F06537}" sibTransId="{99063574-AA9C-4AEB-9D63-508274D48E4D}"/>
    <dgm:cxn modelId="{60559B41-EC35-41D0-BD2D-B89206008648}" type="presOf" srcId="{9187DFF6-D735-4337-8E7B-49DF240AD567}" destId="{D92AE23B-B6B5-4459-915D-7CDB64B0AF57}" srcOrd="0" destOrd="0" presId="urn:microsoft.com/office/officeart/2005/8/layout/vList2"/>
    <dgm:cxn modelId="{51A7536A-3908-4DCB-A50E-19F9C8D7F706}" type="presOf" srcId="{0DF6240A-2568-4026-BE0B-1FBF968C80F8}" destId="{95FE2B01-CA10-4CF7-B673-C65E421DF3C9}" srcOrd="0" destOrd="0" presId="urn:microsoft.com/office/officeart/2005/8/layout/vList2"/>
    <dgm:cxn modelId="{132A2457-0A4A-4D19-BC05-BD349993F568}" type="presOf" srcId="{32FB4B15-E1BD-4912-8E43-3E487CCBCA1F}" destId="{A8D47ED2-A43F-4CB0-8012-5BAE778DDE8E}" srcOrd="0" destOrd="0" presId="urn:microsoft.com/office/officeart/2005/8/layout/vList2"/>
    <dgm:cxn modelId="{565FB685-2A3D-4B8C-BCDB-105AF8C01436}" srcId="{7BFFC391-AA1E-439C-9B98-DEBB285A15FB}" destId="{1CED41DC-A0AA-459F-9CDD-240A1EE57F45}" srcOrd="3" destOrd="0" parTransId="{C4DD5A05-EE82-4E38-BEE7-4D47539298A2}" sibTransId="{197B3317-03E1-40C6-9CD0-CC5E0FD6248B}"/>
    <dgm:cxn modelId="{A11F84B0-4E89-46A6-94A3-B9C1839CE011}" type="presOf" srcId="{1CED41DC-A0AA-459F-9CDD-240A1EE57F45}" destId="{0FB16250-8671-499C-B833-72D23DA84EFC}" srcOrd="0" destOrd="0" presId="urn:microsoft.com/office/officeart/2005/8/layout/vList2"/>
    <dgm:cxn modelId="{4E809BD5-91B4-4E2F-ACB9-C8A9082FE754}" srcId="{7BFFC391-AA1E-439C-9B98-DEBB285A15FB}" destId="{9187DFF6-D735-4337-8E7B-49DF240AD567}" srcOrd="0" destOrd="0" parTransId="{3C3CD6CB-4F64-4259-97DA-BDF8DBCA4364}" sibTransId="{76DF04C9-4759-48F3-B48B-9F1718533E00}"/>
    <dgm:cxn modelId="{D749A7DB-B436-43B6-84B6-E2D4FBBDBB64}" srcId="{32FB4B15-E1BD-4912-8E43-3E487CCBCA1F}" destId="{0DF6240A-2568-4026-BE0B-1FBF968C80F8}" srcOrd="0" destOrd="0" parTransId="{B475D79B-B024-4E2D-B2F3-3259E3A89067}" sibTransId="{9E664B2D-D524-475E-86BD-554394BD2837}"/>
    <dgm:cxn modelId="{AAD9E2DB-250B-4504-8AE2-323A66D58DE1}" srcId="{7BFFC391-AA1E-439C-9B98-DEBB285A15FB}" destId="{32FB4B15-E1BD-4912-8E43-3E487CCBCA1F}" srcOrd="1" destOrd="0" parTransId="{7EDB7F0F-52DC-4E69-AD86-851A8B1C6BE8}" sibTransId="{CDEB82A0-6C72-4CC7-814E-F9A378D8AB87}"/>
    <dgm:cxn modelId="{E7ED03EA-7356-43DA-BDE8-59EF3520BBE6}" type="presOf" srcId="{8AB03A89-D67F-496D-8565-8E98A1F105B6}" destId="{60577C9F-3AA5-4B66-B6F3-B8A78B1EAE77}" srcOrd="0" destOrd="0" presId="urn:microsoft.com/office/officeart/2005/8/layout/vList2"/>
    <dgm:cxn modelId="{AF122431-2491-4CBD-A83A-6889FA42BFA3}" type="presParOf" srcId="{A01A4F98-E063-4DDB-BC34-F1A3107994D9}" destId="{D92AE23B-B6B5-4459-915D-7CDB64B0AF57}" srcOrd="0" destOrd="0" presId="urn:microsoft.com/office/officeart/2005/8/layout/vList2"/>
    <dgm:cxn modelId="{60D472EF-6BA7-4531-8CE5-221CE92B1532}" type="presParOf" srcId="{A01A4F98-E063-4DDB-BC34-F1A3107994D9}" destId="{610D49D6-2453-4D3E-899C-50510FB781FE}" srcOrd="1" destOrd="0" presId="urn:microsoft.com/office/officeart/2005/8/layout/vList2"/>
    <dgm:cxn modelId="{D78EA828-D4F0-4DA7-B8F5-36D95801C941}" type="presParOf" srcId="{A01A4F98-E063-4DDB-BC34-F1A3107994D9}" destId="{A8D47ED2-A43F-4CB0-8012-5BAE778DDE8E}" srcOrd="2" destOrd="0" presId="urn:microsoft.com/office/officeart/2005/8/layout/vList2"/>
    <dgm:cxn modelId="{231FE54B-A11A-4E33-8853-2F7B2FBAF957}" type="presParOf" srcId="{A01A4F98-E063-4DDB-BC34-F1A3107994D9}" destId="{95FE2B01-CA10-4CF7-B673-C65E421DF3C9}" srcOrd="3" destOrd="0" presId="urn:microsoft.com/office/officeart/2005/8/layout/vList2"/>
    <dgm:cxn modelId="{644E273D-C496-4AD5-8839-4DE95DCC1E1A}" type="presParOf" srcId="{A01A4F98-E063-4DDB-BC34-F1A3107994D9}" destId="{60577C9F-3AA5-4B66-B6F3-B8A78B1EAE77}" srcOrd="4" destOrd="0" presId="urn:microsoft.com/office/officeart/2005/8/layout/vList2"/>
    <dgm:cxn modelId="{6E7A64C5-1ED9-41CE-A690-C7B212DE5690}" type="presParOf" srcId="{A01A4F98-E063-4DDB-BC34-F1A3107994D9}" destId="{4ED71901-5570-4158-AA41-16DF43901576}" srcOrd="5" destOrd="0" presId="urn:microsoft.com/office/officeart/2005/8/layout/vList2"/>
    <dgm:cxn modelId="{7CC1BBA7-D74F-42BD-A113-585116153818}" type="presParOf" srcId="{A01A4F98-E063-4DDB-BC34-F1A3107994D9}" destId="{0FB16250-8671-499C-B833-72D23DA84EFC}"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r="http://schemas.openxmlformats.org/officeDocument/2006/relationships" xmlns:ahyp="http://schemas.microsoft.com/office/drawing/2018/hyperlinkcolor" xmlns:dsp="http://schemas.microsoft.com/office/drawing/2008/diagram" xmlns:dgm="http://schemas.openxmlformats.org/drawingml/2006/diagram" xmlns:a="http://schemas.openxmlformats.org/drawingml/2006/main">
  <dgm:ptLst>
    <dgm:pt modelId="{00C21C39-50BF-4F86-9B3E-182C27D93788}"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3A6077CC-E4FB-4B18-9380-9C28416203FC}">
      <dgm:prSet/>
      <dgm:spPr/>
      <dgm:t>
        <a:bodyPr/>
        <a:lstStyle/>
        <a:p>
          <a:r>
            <a:rPr lang="en-US" b="1"/>
            <a:t>Roundtable explores solutions to fentanyl crisis in California Native American communities</a:t>
          </a:r>
          <a:endParaRPr lang="en-US"/>
        </a:p>
      </dgm:t>
    </dgm:pt>
    <dgm:pt modelId="{A0438229-BD8A-4098-B1AC-8F2E4D8EB654}" type="parTrans" cxnId="{3C2C96F7-D074-4E59-B21E-72471E42844A}">
      <dgm:prSet/>
      <dgm:spPr/>
      <dgm:t>
        <a:bodyPr/>
        <a:lstStyle/>
        <a:p>
          <a:endParaRPr lang="en-US"/>
        </a:p>
      </dgm:t>
    </dgm:pt>
    <dgm:pt modelId="{BD08DAE9-D567-402E-878F-0FE98C7CF0D0}" type="sibTrans" cxnId="{3C2C96F7-D074-4E59-B21E-72471E42844A}">
      <dgm:prSet/>
      <dgm:spPr/>
      <dgm:t>
        <a:bodyPr/>
        <a:lstStyle/>
        <a:p>
          <a:endParaRPr lang="en-US"/>
        </a:p>
      </dgm:t>
    </dgm:pt>
    <dgm:pt modelId="{44FAFFCF-D03F-4DA4-9D4C-0A9AA9EB46C0}">
      <dgm:prSet/>
      <dgm:spPr/>
      <dgm:t>
        <a:bodyPr/>
        <a:lstStyle/>
        <a:p>
          <a:r>
            <a:rPr lang="en-US" b="0"/>
            <a:t>Native American overdose deaths are above the national average and [Native people] are disproportionately impacted, per capita-wise,” “Drug related activity in Indian Country is a major contributor to violent crime and imposes serious health and economic hardships on tribal communities.”</a:t>
          </a:r>
          <a:endParaRPr lang="en-US"/>
        </a:p>
      </dgm:t>
    </dgm:pt>
    <dgm:pt modelId="{7A6E42E2-AF04-46F2-8E05-439EDEC557A5}" type="parTrans" cxnId="{EBCF453F-555E-48C7-860E-41CF58EB2558}">
      <dgm:prSet/>
      <dgm:spPr/>
      <dgm:t>
        <a:bodyPr/>
        <a:lstStyle/>
        <a:p>
          <a:endParaRPr lang="en-US"/>
        </a:p>
      </dgm:t>
    </dgm:pt>
    <dgm:pt modelId="{AB8EFB7D-DFDB-4B87-9C00-8A65541FF9D1}" type="sibTrans" cxnId="{EBCF453F-555E-48C7-860E-41CF58EB2558}">
      <dgm:prSet/>
      <dgm:spPr/>
      <dgm:t>
        <a:bodyPr/>
        <a:lstStyle/>
        <a:p>
          <a:endParaRPr lang="en-US"/>
        </a:p>
      </dgm:t>
    </dgm:pt>
    <dgm:pt modelId="{70EABE60-DDED-4D01-9F6B-7FC62342CC65}">
      <dgm:prSet/>
      <dgm:spPr/>
      <dgm:t>
        <a:bodyPr/>
        <a:lstStyle/>
        <a:p>
          <a:r>
            <a:rPr lang="en-US" b="0" dirty="0"/>
            <a:t>For the past decade, illicitly manufactured fentanyl, which is often combined with heroin or cocaine, </a:t>
          </a:r>
          <a:r>
            <a:rPr lang="en-US" b="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has fueled a surge in the opioid epidemic and in related overdoses and deaths. </a:t>
          </a:r>
          <a:endParaRPr lang="en-US" dirty="0">
            <a:solidFill>
              <a:schemeClr val="bg1"/>
            </a:solidFill>
          </a:endParaRPr>
        </a:p>
      </dgm:t>
    </dgm:pt>
    <dgm:pt modelId="{32FA3A06-7553-40E3-9A3B-EB7F36621F6A}" type="parTrans" cxnId="{F008646A-10A4-4AEF-83C5-11F8C6DDA649}">
      <dgm:prSet/>
      <dgm:spPr/>
      <dgm:t>
        <a:bodyPr/>
        <a:lstStyle/>
        <a:p>
          <a:endParaRPr lang="en-US"/>
        </a:p>
      </dgm:t>
    </dgm:pt>
    <dgm:pt modelId="{FC468EE4-CB0A-481C-A0CE-8F237EEBCD91}" type="sibTrans" cxnId="{F008646A-10A4-4AEF-83C5-11F8C6DDA649}">
      <dgm:prSet/>
      <dgm:spPr/>
      <dgm:t>
        <a:bodyPr/>
        <a:lstStyle/>
        <a:p>
          <a:endParaRPr lang="en-US"/>
        </a:p>
      </dgm:t>
    </dgm:pt>
    <dgm:pt modelId="{32DA21B9-F1DA-4375-A4D7-284BF8F1A40F}">
      <dgm:prSet/>
      <dgm:spPr/>
      <dgm:t>
        <a:bodyPr/>
        <a:lstStyle/>
        <a:p>
          <a:r>
            <a:rPr lang="en-US" b="0" dirty="0">
              <a:solidFill>
                <a:schemeClr val="bg1"/>
              </a:solidFill>
            </a:rPr>
            <a:t>According to </a:t>
          </a:r>
          <a:r>
            <a:rPr lang="en-US" b="0" dirty="0">
              <a:solidFill>
                <a:schemeClr val="bg1"/>
              </a:solidFill>
              <a:hlinkClick xmlns:r="http://schemas.openxmlformats.org/officeDocument/2006/relationships" r:id="" action="ppaction://noaction">
                <a:extLst>
                  <a:ext uri="{A12FA001-AC4F-418D-AE19-62706E023703}">
                    <ahyp:hlinkClr xmlns:ahyp="http://schemas.microsoft.com/office/drawing/2018/hyperlinkcolor" val="tx"/>
                  </a:ext>
                </a:extLst>
              </a:hlinkClick>
            </a:rPr>
            <a:t>data from the California Department of Public Health</a:t>
          </a:r>
          <a:r>
            <a:rPr lang="en-US" b="0" dirty="0">
              <a:solidFill>
                <a:schemeClr val="bg1"/>
              </a:solidFill>
            </a:rPr>
            <a:t>, there were 7,175 opioid-related overdose deaths in the state in 2021; 5,961 of these deaths were related to fentanyl. In 2020, American Indian and Alaska Native people were the demographic with the highest opioid-related overdoses, with </a:t>
          </a:r>
          <a:r>
            <a:rPr lang="en-US" b="0" dirty="0">
              <a:solidFill>
                <a:schemeClr val="bg1"/>
              </a:solidFill>
              <a:hlinkClick xmlns:r="http://schemas.openxmlformats.org/officeDocument/2006/relationships" r:id="" action="ppaction://noaction">
                <a:extLst>
                  <a:ext uri="{A12FA001-AC4F-418D-AE19-62706E023703}">
                    <ahyp:hlinkClr xmlns:ahyp="http://schemas.microsoft.com/office/drawing/2018/hyperlinkcolor" val="tx"/>
                  </a:ext>
                </a:extLst>
              </a:hlinkClick>
            </a:rPr>
            <a:t>26.2 people overdosing per 100,000</a:t>
          </a:r>
          <a:r>
            <a:rPr lang="en-US" b="0" dirty="0">
              <a:solidFill>
                <a:schemeClr val="bg1"/>
              </a:solidFill>
            </a:rPr>
            <a:t>. Although the state doesn’t have complete data from 2022 or 2023, information shared by some counties during the </a:t>
          </a:r>
          <a:r>
            <a:rPr lang="en-US" b="0" dirty="0"/>
            <a:t>roundtable showed fentanyl usage has surged even higher in some tribal regions over the past year. </a:t>
          </a:r>
          <a:endParaRPr lang="en-US" dirty="0"/>
        </a:p>
      </dgm:t>
    </dgm:pt>
    <dgm:pt modelId="{73B2C27C-2ACE-44C5-91FF-E753E0A41B2A}" type="parTrans" cxnId="{4AD4509D-3C17-4DE1-B54A-1AD2462745CB}">
      <dgm:prSet/>
      <dgm:spPr/>
      <dgm:t>
        <a:bodyPr/>
        <a:lstStyle/>
        <a:p>
          <a:endParaRPr lang="en-US"/>
        </a:p>
      </dgm:t>
    </dgm:pt>
    <dgm:pt modelId="{1BE5EAC6-ADBE-4B78-8FF5-D5CD9D0218B8}" type="sibTrans" cxnId="{4AD4509D-3C17-4DE1-B54A-1AD2462745CB}">
      <dgm:prSet/>
      <dgm:spPr/>
      <dgm:t>
        <a:bodyPr/>
        <a:lstStyle/>
        <a:p>
          <a:endParaRPr lang="en-US"/>
        </a:p>
      </dgm:t>
    </dgm:pt>
    <dgm:pt modelId="{AA2BAA15-466A-41FA-9FD0-BC29941A26C6}" type="pres">
      <dgm:prSet presAssocID="{00C21C39-50BF-4F86-9B3E-182C27D93788}" presName="linear" presStyleCnt="0">
        <dgm:presLayoutVars>
          <dgm:animLvl val="lvl"/>
          <dgm:resizeHandles val="exact"/>
        </dgm:presLayoutVars>
      </dgm:prSet>
      <dgm:spPr/>
    </dgm:pt>
    <dgm:pt modelId="{1D94A0C8-19E9-408C-97DB-2C15A038DAD9}" type="pres">
      <dgm:prSet presAssocID="{3A6077CC-E4FB-4B18-9380-9C28416203FC}" presName="parentText" presStyleLbl="node1" presStyleIdx="0" presStyleCnt="4">
        <dgm:presLayoutVars>
          <dgm:chMax val="0"/>
          <dgm:bulletEnabled val="1"/>
        </dgm:presLayoutVars>
      </dgm:prSet>
      <dgm:spPr/>
    </dgm:pt>
    <dgm:pt modelId="{4BD09B53-CBD8-4F36-BCBB-7057377B3992}" type="pres">
      <dgm:prSet presAssocID="{BD08DAE9-D567-402E-878F-0FE98C7CF0D0}" presName="spacer" presStyleCnt="0"/>
      <dgm:spPr/>
    </dgm:pt>
    <dgm:pt modelId="{A5CE9EAA-DF9A-4339-B19B-E14D707BF083}" type="pres">
      <dgm:prSet presAssocID="{44FAFFCF-D03F-4DA4-9D4C-0A9AA9EB46C0}" presName="parentText" presStyleLbl="node1" presStyleIdx="1" presStyleCnt="4">
        <dgm:presLayoutVars>
          <dgm:chMax val="0"/>
          <dgm:bulletEnabled val="1"/>
        </dgm:presLayoutVars>
      </dgm:prSet>
      <dgm:spPr/>
    </dgm:pt>
    <dgm:pt modelId="{710E0AC6-E433-4D7B-90BA-DCF8A3CB8946}" type="pres">
      <dgm:prSet presAssocID="{AB8EFB7D-DFDB-4B87-9C00-8A65541FF9D1}" presName="spacer" presStyleCnt="0"/>
      <dgm:spPr/>
    </dgm:pt>
    <dgm:pt modelId="{E02C105E-289C-47FB-BEE1-D2F6BE1AEAFE}" type="pres">
      <dgm:prSet presAssocID="{70EABE60-DDED-4D01-9F6B-7FC62342CC65}" presName="parentText" presStyleLbl="node1" presStyleIdx="2" presStyleCnt="4">
        <dgm:presLayoutVars>
          <dgm:chMax val="0"/>
          <dgm:bulletEnabled val="1"/>
        </dgm:presLayoutVars>
      </dgm:prSet>
      <dgm:spPr/>
    </dgm:pt>
    <dgm:pt modelId="{7BA2F585-13E0-4A59-8788-BF28AFCC53CC}" type="pres">
      <dgm:prSet presAssocID="{FC468EE4-CB0A-481C-A0CE-8F237EEBCD91}" presName="spacer" presStyleCnt="0"/>
      <dgm:spPr/>
    </dgm:pt>
    <dgm:pt modelId="{FFE57E27-0579-44FD-9D81-4040B95DFB89}" type="pres">
      <dgm:prSet presAssocID="{32DA21B9-F1DA-4375-A4D7-284BF8F1A40F}" presName="parentText" presStyleLbl="node1" presStyleIdx="3" presStyleCnt="4">
        <dgm:presLayoutVars>
          <dgm:chMax val="0"/>
          <dgm:bulletEnabled val="1"/>
        </dgm:presLayoutVars>
      </dgm:prSet>
      <dgm:spPr/>
    </dgm:pt>
  </dgm:ptLst>
  <dgm:cxnLst>
    <dgm:cxn modelId="{EBCF453F-555E-48C7-860E-41CF58EB2558}" srcId="{00C21C39-50BF-4F86-9B3E-182C27D93788}" destId="{44FAFFCF-D03F-4DA4-9D4C-0A9AA9EB46C0}" srcOrd="1" destOrd="0" parTransId="{7A6E42E2-AF04-46F2-8E05-439EDEC557A5}" sibTransId="{AB8EFB7D-DFDB-4B87-9C00-8A65541FF9D1}"/>
    <dgm:cxn modelId="{41A51A66-E33D-4900-8533-95273550BD07}" type="presOf" srcId="{44FAFFCF-D03F-4DA4-9D4C-0A9AA9EB46C0}" destId="{A5CE9EAA-DF9A-4339-B19B-E14D707BF083}" srcOrd="0" destOrd="0" presId="urn:microsoft.com/office/officeart/2005/8/layout/vList2"/>
    <dgm:cxn modelId="{F008646A-10A4-4AEF-83C5-11F8C6DDA649}" srcId="{00C21C39-50BF-4F86-9B3E-182C27D93788}" destId="{70EABE60-DDED-4D01-9F6B-7FC62342CC65}" srcOrd="2" destOrd="0" parTransId="{32FA3A06-7553-40E3-9A3B-EB7F36621F6A}" sibTransId="{FC468EE4-CB0A-481C-A0CE-8F237EEBCD91}"/>
    <dgm:cxn modelId="{0EB72C6F-66D5-48A7-9AB9-706E5C991ED2}" type="presOf" srcId="{3A6077CC-E4FB-4B18-9380-9C28416203FC}" destId="{1D94A0C8-19E9-408C-97DB-2C15A038DAD9}" srcOrd="0" destOrd="0" presId="urn:microsoft.com/office/officeart/2005/8/layout/vList2"/>
    <dgm:cxn modelId="{1DD26B8B-EA24-4262-B343-515B61486DE3}" type="presOf" srcId="{00C21C39-50BF-4F86-9B3E-182C27D93788}" destId="{AA2BAA15-466A-41FA-9FD0-BC29941A26C6}" srcOrd="0" destOrd="0" presId="urn:microsoft.com/office/officeart/2005/8/layout/vList2"/>
    <dgm:cxn modelId="{4AD4509D-3C17-4DE1-B54A-1AD2462745CB}" srcId="{00C21C39-50BF-4F86-9B3E-182C27D93788}" destId="{32DA21B9-F1DA-4375-A4D7-284BF8F1A40F}" srcOrd="3" destOrd="0" parTransId="{73B2C27C-2ACE-44C5-91FF-E753E0A41B2A}" sibTransId="{1BE5EAC6-ADBE-4B78-8FF5-D5CD9D0218B8}"/>
    <dgm:cxn modelId="{0CE6E0BA-E016-4259-89FE-62B0A46BDC47}" type="presOf" srcId="{70EABE60-DDED-4D01-9F6B-7FC62342CC65}" destId="{E02C105E-289C-47FB-BEE1-D2F6BE1AEAFE}" srcOrd="0" destOrd="0" presId="urn:microsoft.com/office/officeart/2005/8/layout/vList2"/>
    <dgm:cxn modelId="{3C2C96F7-D074-4E59-B21E-72471E42844A}" srcId="{00C21C39-50BF-4F86-9B3E-182C27D93788}" destId="{3A6077CC-E4FB-4B18-9380-9C28416203FC}" srcOrd="0" destOrd="0" parTransId="{A0438229-BD8A-4098-B1AC-8F2E4D8EB654}" sibTransId="{BD08DAE9-D567-402E-878F-0FE98C7CF0D0}"/>
    <dgm:cxn modelId="{FFE98AFD-43A4-461D-920A-039601A80C86}" type="presOf" srcId="{32DA21B9-F1DA-4375-A4D7-284BF8F1A40F}" destId="{FFE57E27-0579-44FD-9D81-4040B95DFB89}" srcOrd="0" destOrd="0" presId="urn:microsoft.com/office/officeart/2005/8/layout/vList2"/>
    <dgm:cxn modelId="{A114C8FA-9F7F-4F0C-AC6E-708ACD59949F}" type="presParOf" srcId="{AA2BAA15-466A-41FA-9FD0-BC29941A26C6}" destId="{1D94A0C8-19E9-408C-97DB-2C15A038DAD9}" srcOrd="0" destOrd="0" presId="urn:microsoft.com/office/officeart/2005/8/layout/vList2"/>
    <dgm:cxn modelId="{A6C4DB78-9C96-4B08-BFE4-B4D511222467}" type="presParOf" srcId="{AA2BAA15-466A-41FA-9FD0-BC29941A26C6}" destId="{4BD09B53-CBD8-4F36-BCBB-7057377B3992}" srcOrd="1" destOrd="0" presId="urn:microsoft.com/office/officeart/2005/8/layout/vList2"/>
    <dgm:cxn modelId="{A79FD28F-F513-43B6-9EE2-F4C23EBCC60A}" type="presParOf" srcId="{AA2BAA15-466A-41FA-9FD0-BC29941A26C6}" destId="{A5CE9EAA-DF9A-4339-B19B-E14D707BF083}" srcOrd="2" destOrd="0" presId="urn:microsoft.com/office/officeart/2005/8/layout/vList2"/>
    <dgm:cxn modelId="{0770C641-9299-474F-ABBB-B153F22B62CA}" type="presParOf" srcId="{AA2BAA15-466A-41FA-9FD0-BC29941A26C6}" destId="{710E0AC6-E433-4D7B-90BA-DCF8A3CB8946}" srcOrd="3" destOrd="0" presId="urn:microsoft.com/office/officeart/2005/8/layout/vList2"/>
    <dgm:cxn modelId="{69D2B31E-4486-4AA3-BCDB-BCF5D23689EE}" type="presParOf" srcId="{AA2BAA15-466A-41FA-9FD0-BC29941A26C6}" destId="{E02C105E-289C-47FB-BEE1-D2F6BE1AEAFE}" srcOrd="4" destOrd="0" presId="urn:microsoft.com/office/officeart/2005/8/layout/vList2"/>
    <dgm:cxn modelId="{EFC3A4EE-0F9B-4BA7-B61A-B961F0715D63}" type="presParOf" srcId="{AA2BAA15-466A-41FA-9FD0-BC29941A26C6}" destId="{7BA2F585-13E0-4A59-8788-BF28AFCC53CC}" srcOrd="5" destOrd="0" presId="urn:microsoft.com/office/officeart/2005/8/layout/vList2"/>
    <dgm:cxn modelId="{9D14B9B4-0BD9-45E6-9437-92E529C3FC2B}" type="presParOf" srcId="{AA2BAA15-466A-41FA-9FD0-BC29941A26C6}" destId="{FFE57E27-0579-44FD-9D81-4040B95DFB89}"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sp="http://schemas.microsoft.com/office/drawing/2008/diagram" xmlns:dgm="http://schemas.openxmlformats.org/drawingml/2006/diagram" xmlns:a="http://schemas.openxmlformats.org/drawingml/2006/main">
  <dgm:ptLst>
    <dgm:pt modelId="{7BFFC391-AA1E-439C-9B98-DEBB285A15FB}"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49647C6-375F-4590-9A12-AD7EB58D498A}">
      <dgm:prSet/>
      <dgm:spPr/>
      <dgm:t>
        <a:bodyPr/>
        <a:lstStyle/>
        <a:p>
          <a:r>
            <a:rPr lang="en-US"/>
            <a:t>Department of Health and Human Services</a:t>
          </a:r>
        </a:p>
      </dgm:t>
    </dgm:pt>
    <dgm:pt modelId="{E049BCE7-BE19-447E-9693-DFD9D232C9FA}" type="parTrans" cxnId="{039D0CD7-553B-4936-9ACA-4A4244329576}">
      <dgm:prSet/>
      <dgm:spPr/>
      <dgm:t>
        <a:bodyPr/>
        <a:lstStyle/>
        <a:p>
          <a:endParaRPr lang="en-US"/>
        </a:p>
      </dgm:t>
    </dgm:pt>
    <dgm:pt modelId="{CB0B6356-605F-4FDE-8296-B3CBDF72DD81}" type="sibTrans" cxnId="{039D0CD7-553B-4936-9ACA-4A4244329576}">
      <dgm:prSet/>
      <dgm:spPr/>
      <dgm:t>
        <a:bodyPr/>
        <a:lstStyle/>
        <a:p>
          <a:endParaRPr lang="en-US"/>
        </a:p>
      </dgm:t>
    </dgm:pt>
    <dgm:pt modelId="{6D5C9CBF-D149-42A9-8A44-506F481FA17A}">
      <dgm:prSet/>
      <dgm:spPr/>
      <dgm:t>
        <a:bodyPr/>
        <a:lstStyle/>
        <a:p>
          <a:r>
            <a:rPr lang="en-US" baseline="0" dirty="0"/>
            <a:t>Dept of Indian Health Service for rehabilitation services related to opioid addiction.</a:t>
          </a:r>
          <a:endParaRPr lang="en-US" dirty="0"/>
        </a:p>
      </dgm:t>
    </dgm:pt>
    <dgm:pt modelId="{442C8083-E8CB-47E9-B937-23C7E53C53DE}" type="parTrans" cxnId="{49997640-F128-4511-B534-9C0258E79C3E}">
      <dgm:prSet/>
      <dgm:spPr/>
      <dgm:t>
        <a:bodyPr/>
        <a:lstStyle/>
        <a:p>
          <a:endParaRPr lang="en-US"/>
        </a:p>
      </dgm:t>
    </dgm:pt>
    <dgm:pt modelId="{817DB8F7-8EE3-43BA-ACE7-EF4DB5978DBB}" type="sibTrans" cxnId="{49997640-F128-4511-B534-9C0258E79C3E}">
      <dgm:prSet/>
      <dgm:spPr/>
      <dgm:t>
        <a:bodyPr/>
        <a:lstStyle/>
        <a:p>
          <a:endParaRPr lang="en-US"/>
        </a:p>
      </dgm:t>
    </dgm:pt>
    <dgm:pt modelId="{B7BC80E3-D944-4260-8131-7520AB75C8E3}">
      <dgm:prSet/>
      <dgm:spPr/>
      <dgm:t>
        <a:bodyPr/>
        <a:lstStyle/>
        <a:p>
          <a:r>
            <a:rPr lang="en-US" baseline="0"/>
            <a:t>Environmental Protection Agency</a:t>
          </a:r>
          <a:endParaRPr lang="en-US"/>
        </a:p>
      </dgm:t>
    </dgm:pt>
    <dgm:pt modelId="{7EF020BE-FD7B-4D1B-9EAF-3ED6132DF7DD}" type="parTrans" cxnId="{E32437F2-C29B-43FF-9083-49A42C48BB1C}">
      <dgm:prSet/>
      <dgm:spPr/>
      <dgm:t>
        <a:bodyPr/>
        <a:lstStyle/>
        <a:p>
          <a:endParaRPr lang="en-US"/>
        </a:p>
      </dgm:t>
    </dgm:pt>
    <dgm:pt modelId="{5B28912B-CF94-444B-9938-4058690130F1}" type="sibTrans" cxnId="{E32437F2-C29B-43FF-9083-49A42C48BB1C}">
      <dgm:prSet/>
      <dgm:spPr/>
      <dgm:t>
        <a:bodyPr/>
        <a:lstStyle/>
        <a:p>
          <a:endParaRPr lang="en-US"/>
        </a:p>
      </dgm:t>
    </dgm:pt>
    <dgm:pt modelId="{F402C792-04B1-49A0-AE92-FEB1DE3F776E}">
      <dgm:prSet/>
      <dgm:spPr/>
      <dgm:t>
        <a:bodyPr/>
        <a:lstStyle/>
        <a:p>
          <a:r>
            <a:rPr lang="en-US" dirty="0"/>
            <a:t>Grant money for hazardous material clean up. </a:t>
          </a:r>
          <a:r>
            <a:rPr lang="en-US" dirty="0" err="1"/>
            <a:t>Fentanlyl</a:t>
          </a:r>
          <a:r>
            <a:rPr lang="en-US" dirty="0"/>
            <a:t> and Meth would fall into these categories.</a:t>
          </a:r>
        </a:p>
      </dgm:t>
    </dgm:pt>
    <dgm:pt modelId="{BA1DBE49-7D91-4A20-9955-864121232C16}" type="parTrans" cxnId="{C6FA56C8-E6A9-4CAC-B71E-99049FB37E13}">
      <dgm:prSet/>
      <dgm:spPr/>
      <dgm:t>
        <a:bodyPr/>
        <a:lstStyle/>
        <a:p>
          <a:endParaRPr lang="en-US"/>
        </a:p>
      </dgm:t>
    </dgm:pt>
    <dgm:pt modelId="{816F97C0-3443-4F64-B6AB-8FF2B1DCCC97}" type="sibTrans" cxnId="{C6FA56C8-E6A9-4CAC-B71E-99049FB37E13}">
      <dgm:prSet/>
      <dgm:spPr/>
      <dgm:t>
        <a:bodyPr/>
        <a:lstStyle/>
        <a:p>
          <a:endParaRPr lang="en-US"/>
        </a:p>
      </dgm:t>
    </dgm:pt>
    <dgm:pt modelId="{9187DFF6-D735-4337-8E7B-49DF240AD567}">
      <dgm:prSet/>
      <dgm:spPr/>
      <dgm:t>
        <a:bodyPr/>
        <a:lstStyle/>
        <a:p>
          <a:r>
            <a:rPr lang="en-US" dirty="0"/>
            <a:t>Department of Justice, DEA has an Opioids Clean Up Division</a:t>
          </a:r>
        </a:p>
      </dgm:t>
    </dgm:pt>
    <dgm:pt modelId="{3C3CD6CB-4F64-4259-97DA-BDF8DBCA4364}" type="parTrans" cxnId="{4E809BD5-91B4-4E2F-ACB9-C8A9082FE754}">
      <dgm:prSet/>
      <dgm:spPr/>
      <dgm:t>
        <a:bodyPr/>
        <a:lstStyle/>
        <a:p>
          <a:endParaRPr lang="en-US"/>
        </a:p>
      </dgm:t>
    </dgm:pt>
    <dgm:pt modelId="{76DF04C9-4759-48F3-B48B-9F1718533E00}" type="sibTrans" cxnId="{4E809BD5-91B4-4E2F-ACB9-C8A9082FE754}">
      <dgm:prSet/>
      <dgm:spPr/>
      <dgm:t>
        <a:bodyPr/>
        <a:lstStyle/>
        <a:p>
          <a:endParaRPr lang="en-US"/>
        </a:p>
      </dgm:t>
    </dgm:pt>
    <dgm:pt modelId="{F91EE0C0-6C4F-4219-AB93-DC2A2D0CBBCF}">
      <dgm:prSet/>
      <dgm:spPr/>
      <dgm:t>
        <a:bodyPr/>
        <a:lstStyle/>
        <a:p>
          <a:r>
            <a:rPr lang="en-US"/>
            <a:t>Department of Housing and Urban Development </a:t>
          </a:r>
        </a:p>
      </dgm:t>
    </dgm:pt>
    <dgm:pt modelId="{CA152762-FEEE-4F22-9950-3B949A9959B0}" type="parTrans" cxnId="{784BBAFF-DE52-47A9-8560-BE64E3CAC29E}">
      <dgm:prSet/>
      <dgm:spPr/>
      <dgm:t>
        <a:bodyPr/>
        <a:lstStyle/>
        <a:p>
          <a:endParaRPr lang="en-US"/>
        </a:p>
      </dgm:t>
    </dgm:pt>
    <dgm:pt modelId="{31340476-B736-4F53-8109-50D8A43EA8F6}" type="sibTrans" cxnId="{784BBAFF-DE52-47A9-8560-BE64E3CAC29E}">
      <dgm:prSet/>
      <dgm:spPr/>
      <dgm:t>
        <a:bodyPr/>
        <a:lstStyle/>
        <a:p>
          <a:endParaRPr lang="en-US"/>
        </a:p>
      </dgm:t>
    </dgm:pt>
    <dgm:pt modelId="{0DF6240A-2568-4026-BE0B-1FBF968C80F8}">
      <dgm:prSet/>
      <dgm:spPr/>
      <dgm:t>
        <a:bodyPr/>
        <a:lstStyle/>
        <a:p>
          <a:r>
            <a:rPr lang="en-US" dirty="0"/>
            <a:t>Indian Community Development Block Grant (ICDBG) Funding- eligible use.</a:t>
          </a:r>
        </a:p>
      </dgm:t>
    </dgm:pt>
    <dgm:pt modelId="{B475D79B-B024-4E2D-B2F3-3259E3A89067}" type="parTrans" cxnId="{D749A7DB-B436-43B6-84B6-E2D4FBBDBB64}">
      <dgm:prSet/>
      <dgm:spPr/>
      <dgm:t>
        <a:bodyPr/>
        <a:lstStyle/>
        <a:p>
          <a:endParaRPr lang="en-US"/>
        </a:p>
      </dgm:t>
    </dgm:pt>
    <dgm:pt modelId="{9E664B2D-D524-475E-86BD-554394BD2837}" type="sibTrans" cxnId="{D749A7DB-B436-43B6-84B6-E2D4FBBDBB64}">
      <dgm:prSet/>
      <dgm:spPr/>
      <dgm:t>
        <a:bodyPr/>
        <a:lstStyle/>
        <a:p>
          <a:endParaRPr lang="en-US"/>
        </a:p>
      </dgm:t>
    </dgm:pt>
    <dgm:pt modelId="{31780E21-F92A-4533-BC20-F4B40665B755}">
      <dgm:prSet/>
      <dgm:spPr/>
      <dgm:t>
        <a:bodyPr/>
        <a:lstStyle/>
        <a:p>
          <a:r>
            <a:rPr lang="en-US"/>
            <a:t>Indian Housing Block Grant (IHBG) Program- eligible use </a:t>
          </a:r>
        </a:p>
      </dgm:t>
    </dgm:pt>
    <dgm:pt modelId="{898763F1-EAB6-413F-A16B-51A90BBFD9E8}" type="parTrans" cxnId="{0EC20324-D90F-4B2C-9307-F45EA09D0712}">
      <dgm:prSet/>
      <dgm:spPr/>
      <dgm:t>
        <a:bodyPr/>
        <a:lstStyle/>
        <a:p>
          <a:endParaRPr lang="en-US"/>
        </a:p>
      </dgm:t>
    </dgm:pt>
    <dgm:pt modelId="{B6E6A46A-6072-446A-86F4-923ECCC2ADE2}" type="sibTrans" cxnId="{0EC20324-D90F-4B2C-9307-F45EA09D0712}">
      <dgm:prSet/>
      <dgm:spPr/>
      <dgm:t>
        <a:bodyPr/>
        <a:lstStyle/>
        <a:p>
          <a:endParaRPr lang="en-US"/>
        </a:p>
      </dgm:t>
    </dgm:pt>
    <dgm:pt modelId="{8AB03A89-D67F-496D-8565-8E98A1F105B6}">
      <dgm:prSet/>
      <dgm:spPr/>
      <dgm:t>
        <a:bodyPr/>
        <a:lstStyle/>
        <a:p>
          <a:r>
            <a:rPr lang="en-US"/>
            <a:t>Opioid Settlements</a:t>
          </a:r>
        </a:p>
      </dgm:t>
    </dgm:pt>
    <dgm:pt modelId="{A9BD9759-8309-4318-8662-E13032F06537}" type="parTrans" cxnId="{B04F0B39-5AFC-4E22-9074-6A863F2E813D}">
      <dgm:prSet/>
      <dgm:spPr/>
      <dgm:t>
        <a:bodyPr/>
        <a:lstStyle/>
        <a:p>
          <a:endParaRPr lang="en-US"/>
        </a:p>
      </dgm:t>
    </dgm:pt>
    <dgm:pt modelId="{99063574-AA9C-4AEB-9D63-508274D48E4D}" type="sibTrans" cxnId="{B04F0B39-5AFC-4E22-9074-6A863F2E813D}">
      <dgm:prSet/>
      <dgm:spPr/>
      <dgm:t>
        <a:bodyPr/>
        <a:lstStyle/>
        <a:p>
          <a:endParaRPr lang="en-US"/>
        </a:p>
      </dgm:t>
    </dgm:pt>
    <dgm:pt modelId="{1CED41DC-A0AA-459F-9CDD-240A1EE57F45}">
      <dgm:prSet/>
      <dgm:spPr/>
      <dgm:t>
        <a:bodyPr/>
        <a:lstStyle/>
        <a:p>
          <a:r>
            <a:rPr lang="en-US"/>
            <a:t>State and local funding </a:t>
          </a:r>
        </a:p>
      </dgm:t>
    </dgm:pt>
    <dgm:pt modelId="{C4DD5A05-EE82-4E38-BEE7-4D47539298A2}" type="parTrans" cxnId="{565FB685-2A3D-4B8C-BCDB-105AF8C01436}">
      <dgm:prSet/>
      <dgm:spPr/>
      <dgm:t>
        <a:bodyPr/>
        <a:lstStyle/>
        <a:p>
          <a:endParaRPr lang="en-US"/>
        </a:p>
      </dgm:t>
    </dgm:pt>
    <dgm:pt modelId="{197B3317-03E1-40C6-9CD0-CC5E0FD6248B}" type="sibTrans" cxnId="{565FB685-2A3D-4B8C-BCDB-105AF8C01436}">
      <dgm:prSet/>
      <dgm:spPr/>
      <dgm:t>
        <a:bodyPr/>
        <a:lstStyle/>
        <a:p>
          <a:endParaRPr lang="en-US"/>
        </a:p>
      </dgm:t>
    </dgm:pt>
    <dgm:pt modelId="{A01A4F98-E063-4DDB-BC34-F1A3107994D9}" type="pres">
      <dgm:prSet presAssocID="{7BFFC391-AA1E-439C-9B98-DEBB285A15FB}" presName="linear" presStyleCnt="0">
        <dgm:presLayoutVars>
          <dgm:animLvl val="lvl"/>
          <dgm:resizeHandles val="exact"/>
        </dgm:presLayoutVars>
      </dgm:prSet>
      <dgm:spPr/>
    </dgm:pt>
    <dgm:pt modelId="{87888A3A-6D45-4ECE-B228-13BC437A0E2C}" type="pres">
      <dgm:prSet presAssocID="{E49647C6-375F-4590-9A12-AD7EB58D498A}" presName="parentText" presStyleLbl="node1" presStyleIdx="0" presStyleCnt="5">
        <dgm:presLayoutVars>
          <dgm:chMax val="0"/>
          <dgm:bulletEnabled val="1"/>
        </dgm:presLayoutVars>
      </dgm:prSet>
      <dgm:spPr/>
    </dgm:pt>
    <dgm:pt modelId="{3B9EEF76-69DB-4D43-997F-F1FB5218EBFD}" type="pres">
      <dgm:prSet presAssocID="{E49647C6-375F-4590-9A12-AD7EB58D498A}" presName="childText" presStyleLbl="revTx" presStyleIdx="0" presStyleCnt="2">
        <dgm:presLayoutVars>
          <dgm:bulletEnabled val="1"/>
        </dgm:presLayoutVars>
      </dgm:prSet>
      <dgm:spPr/>
    </dgm:pt>
    <dgm:pt modelId="{D92AE23B-B6B5-4459-915D-7CDB64B0AF57}" type="pres">
      <dgm:prSet presAssocID="{9187DFF6-D735-4337-8E7B-49DF240AD567}" presName="parentText" presStyleLbl="node1" presStyleIdx="1" presStyleCnt="5">
        <dgm:presLayoutVars>
          <dgm:chMax val="0"/>
          <dgm:bulletEnabled val="1"/>
        </dgm:presLayoutVars>
      </dgm:prSet>
      <dgm:spPr/>
    </dgm:pt>
    <dgm:pt modelId="{7CFB174E-2919-495F-9EE5-DD6FBE58DBE4}" type="pres">
      <dgm:prSet presAssocID="{76DF04C9-4759-48F3-B48B-9F1718533E00}" presName="spacer" presStyleCnt="0"/>
      <dgm:spPr/>
    </dgm:pt>
    <dgm:pt modelId="{AFA9CFF9-29B0-436B-848E-3F3B95E2FD86}" type="pres">
      <dgm:prSet presAssocID="{F91EE0C0-6C4F-4219-AB93-DC2A2D0CBBCF}" presName="parentText" presStyleLbl="node1" presStyleIdx="2" presStyleCnt="5">
        <dgm:presLayoutVars>
          <dgm:chMax val="0"/>
          <dgm:bulletEnabled val="1"/>
        </dgm:presLayoutVars>
      </dgm:prSet>
      <dgm:spPr/>
    </dgm:pt>
    <dgm:pt modelId="{E1E4F1DB-7ED0-4A43-A440-67272266FE2D}" type="pres">
      <dgm:prSet presAssocID="{F91EE0C0-6C4F-4219-AB93-DC2A2D0CBBCF}" presName="childText" presStyleLbl="revTx" presStyleIdx="1" presStyleCnt="2">
        <dgm:presLayoutVars>
          <dgm:bulletEnabled val="1"/>
        </dgm:presLayoutVars>
      </dgm:prSet>
      <dgm:spPr/>
    </dgm:pt>
    <dgm:pt modelId="{60577C9F-3AA5-4B66-B6F3-B8A78B1EAE77}" type="pres">
      <dgm:prSet presAssocID="{8AB03A89-D67F-496D-8565-8E98A1F105B6}" presName="parentText" presStyleLbl="node1" presStyleIdx="3" presStyleCnt="5">
        <dgm:presLayoutVars>
          <dgm:chMax val="0"/>
          <dgm:bulletEnabled val="1"/>
        </dgm:presLayoutVars>
      </dgm:prSet>
      <dgm:spPr/>
    </dgm:pt>
    <dgm:pt modelId="{4ED71901-5570-4158-AA41-16DF43901576}" type="pres">
      <dgm:prSet presAssocID="{99063574-AA9C-4AEB-9D63-508274D48E4D}" presName="spacer" presStyleCnt="0"/>
      <dgm:spPr/>
    </dgm:pt>
    <dgm:pt modelId="{0FB16250-8671-499C-B833-72D23DA84EFC}" type="pres">
      <dgm:prSet presAssocID="{1CED41DC-A0AA-459F-9CDD-240A1EE57F45}" presName="parentText" presStyleLbl="node1" presStyleIdx="4" presStyleCnt="5">
        <dgm:presLayoutVars>
          <dgm:chMax val="0"/>
          <dgm:bulletEnabled val="1"/>
        </dgm:presLayoutVars>
      </dgm:prSet>
      <dgm:spPr/>
    </dgm:pt>
  </dgm:ptLst>
  <dgm:cxnLst>
    <dgm:cxn modelId="{5024001D-1231-498C-837E-DAC603116295}" type="presOf" srcId="{E49647C6-375F-4590-9A12-AD7EB58D498A}" destId="{87888A3A-6D45-4ECE-B228-13BC437A0E2C}" srcOrd="0" destOrd="0" presId="urn:microsoft.com/office/officeart/2005/8/layout/vList2"/>
    <dgm:cxn modelId="{0EC20324-D90F-4B2C-9307-F45EA09D0712}" srcId="{F91EE0C0-6C4F-4219-AB93-DC2A2D0CBBCF}" destId="{31780E21-F92A-4533-BC20-F4B40665B755}" srcOrd="1" destOrd="0" parTransId="{898763F1-EAB6-413F-A16B-51A90BBFD9E8}" sibTransId="{B6E6A46A-6072-446A-86F4-923ECCC2ADE2}"/>
    <dgm:cxn modelId="{4CD02629-1FED-4391-9191-54231E04384C}" type="presOf" srcId="{F402C792-04B1-49A0-AE92-FEB1DE3F776E}" destId="{3B9EEF76-69DB-4D43-997F-F1FB5218EBFD}" srcOrd="0" destOrd="2" presId="urn:microsoft.com/office/officeart/2005/8/layout/vList2"/>
    <dgm:cxn modelId="{22A66A34-12D2-4334-A821-5A8B89263E48}" type="presOf" srcId="{F91EE0C0-6C4F-4219-AB93-DC2A2D0CBBCF}" destId="{AFA9CFF9-29B0-436B-848E-3F3B95E2FD86}" srcOrd="0" destOrd="0" presId="urn:microsoft.com/office/officeart/2005/8/layout/vList2"/>
    <dgm:cxn modelId="{33D41C35-CC9F-413A-93CC-2E01D1920130}" type="presOf" srcId="{7BFFC391-AA1E-439C-9B98-DEBB285A15FB}" destId="{A01A4F98-E063-4DDB-BC34-F1A3107994D9}" srcOrd="0" destOrd="0" presId="urn:microsoft.com/office/officeart/2005/8/layout/vList2"/>
    <dgm:cxn modelId="{BF8F0137-1715-4039-B984-901039669470}" type="presOf" srcId="{B7BC80E3-D944-4260-8131-7520AB75C8E3}" destId="{3B9EEF76-69DB-4D43-997F-F1FB5218EBFD}" srcOrd="0" destOrd="1" presId="urn:microsoft.com/office/officeart/2005/8/layout/vList2"/>
    <dgm:cxn modelId="{B04F0B39-5AFC-4E22-9074-6A863F2E813D}" srcId="{7BFFC391-AA1E-439C-9B98-DEBB285A15FB}" destId="{8AB03A89-D67F-496D-8565-8E98A1F105B6}" srcOrd="3" destOrd="0" parTransId="{A9BD9759-8309-4318-8662-E13032F06537}" sibTransId="{99063574-AA9C-4AEB-9D63-508274D48E4D}"/>
    <dgm:cxn modelId="{49997640-F128-4511-B534-9C0258E79C3E}" srcId="{E49647C6-375F-4590-9A12-AD7EB58D498A}" destId="{6D5C9CBF-D149-42A9-8A44-506F481FA17A}" srcOrd="0" destOrd="0" parTransId="{442C8083-E8CB-47E9-B937-23C7E53C53DE}" sibTransId="{817DB8F7-8EE3-43BA-ACE7-EF4DB5978DBB}"/>
    <dgm:cxn modelId="{60559B41-EC35-41D0-BD2D-B89206008648}" type="presOf" srcId="{9187DFF6-D735-4337-8E7B-49DF240AD567}" destId="{D92AE23B-B6B5-4459-915D-7CDB64B0AF57}" srcOrd="0" destOrd="0" presId="urn:microsoft.com/office/officeart/2005/8/layout/vList2"/>
    <dgm:cxn modelId="{D3688480-83A9-4A34-9431-C200CE8D79C0}" type="presOf" srcId="{6D5C9CBF-D149-42A9-8A44-506F481FA17A}" destId="{3B9EEF76-69DB-4D43-997F-F1FB5218EBFD}" srcOrd="0" destOrd="0" presId="urn:microsoft.com/office/officeart/2005/8/layout/vList2"/>
    <dgm:cxn modelId="{565FB685-2A3D-4B8C-BCDB-105AF8C01436}" srcId="{7BFFC391-AA1E-439C-9B98-DEBB285A15FB}" destId="{1CED41DC-A0AA-459F-9CDD-240A1EE57F45}" srcOrd="4" destOrd="0" parTransId="{C4DD5A05-EE82-4E38-BEE7-4D47539298A2}" sibTransId="{197B3317-03E1-40C6-9CD0-CC5E0FD6248B}"/>
    <dgm:cxn modelId="{D1C76493-FBC7-469E-A61E-1E78ABCD6A08}" type="presOf" srcId="{31780E21-F92A-4533-BC20-F4B40665B755}" destId="{E1E4F1DB-7ED0-4A43-A440-67272266FE2D}" srcOrd="0" destOrd="1" presId="urn:microsoft.com/office/officeart/2005/8/layout/vList2"/>
    <dgm:cxn modelId="{A11F84B0-4E89-46A6-94A3-B9C1839CE011}" type="presOf" srcId="{1CED41DC-A0AA-459F-9CDD-240A1EE57F45}" destId="{0FB16250-8671-499C-B833-72D23DA84EFC}" srcOrd="0" destOrd="0" presId="urn:microsoft.com/office/officeart/2005/8/layout/vList2"/>
    <dgm:cxn modelId="{C6FA56C8-E6A9-4CAC-B71E-99049FB37E13}" srcId="{B7BC80E3-D944-4260-8131-7520AB75C8E3}" destId="{F402C792-04B1-49A0-AE92-FEB1DE3F776E}" srcOrd="0" destOrd="0" parTransId="{BA1DBE49-7D91-4A20-9955-864121232C16}" sibTransId="{816F97C0-3443-4F64-B6AB-8FF2B1DCCC97}"/>
    <dgm:cxn modelId="{4E809BD5-91B4-4E2F-ACB9-C8A9082FE754}" srcId="{7BFFC391-AA1E-439C-9B98-DEBB285A15FB}" destId="{9187DFF6-D735-4337-8E7B-49DF240AD567}" srcOrd="1" destOrd="0" parTransId="{3C3CD6CB-4F64-4259-97DA-BDF8DBCA4364}" sibTransId="{76DF04C9-4759-48F3-B48B-9F1718533E00}"/>
    <dgm:cxn modelId="{039D0CD7-553B-4936-9ACA-4A4244329576}" srcId="{7BFFC391-AA1E-439C-9B98-DEBB285A15FB}" destId="{E49647C6-375F-4590-9A12-AD7EB58D498A}" srcOrd="0" destOrd="0" parTransId="{E049BCE7-BE19-447E-9693-DFD9D232C9FA}" sibTransId="{CB0B6356-605F-4FDE-8296-B3CBDF72DD81}"/>
    <dgm:cxn modelId="{D749A7DB-B436-43B6-84B6-E2D4FBBDBB64}" srcId="{F91EE0C0-6C4F-4219-AB93-DC2A2D0CBBCF}" destId="{0DF6240A-2568-4026-BE0B-1FBF968C80F8}" srcOrd="0" destOrd="0" parTransId="{B475D79B-B024-4E2D-B2F3-3259E3A89067}" sibTransId="{9E664B2D-D524-475E-86BD-554394BD2837}"/>
    <dgm:cxn modelId="{9912AFE7-D276-477A-AF06-C10F2746B730}" type="presOf" srcId="{0DF6240A-2568-4026-BE0B-1FBF968C80F8}" destId="{E1E4F1DB-7ED0-4A43-A440-67272266FE2D}" srcOrd="0" destOrd="0" presId="urn:microsoft.com/office/officeart/2005/8/layout/vList2"/>
    <dgm:cxn modelId="{E7ED03EA-7356-43DA-BDE8-59EF3520BBE6}" type="presOf" srcId="{8AB03A89-D67F-496D-8565-8E98A1F105B6}" destId="{60577C9F-3AA5-4B66-B6F3-B8A78B1EAE77}" srcOrd="0" destOrd="0" presId="urn:microsoft.com/office/officeart/2005/8/layout/vList2"/>
    <dgm:cxn modelId="{E32437F2-C29B-43FF-9083-49A42C48BB1C}" srcId="{E49647C6-375F-4590-9A12-AD7EB58D498A}" destId="{B7BC80E3-D944-4260-8131-7520AB75C8E3}" srcOrd="1" destOrd="0" parTransId="{7EF020BE-FD7B-4D1B-9EAF-3ED6132DF7DD}" sibTransId="{5B28912B-CF94-444B-9938-4058690130F1}"/>
    <dgm:cxn modelId="{784BBAFF-DE52-47A9-8560-BE64E3CAC29E}" srcId="{7BFFC391-AA1E-439C-9B98-DEBB285A15FB}" destId="{F91EE0C0-6C4F-4219-AB93-DC2A2D0CBBCF}" srcOrd="2" destOrd="0" parTransId="{CA152762-FEEE-4F22-9950-3B949A9959B0}" sibTransId="{31340476-B736-4F53-8109-50D8A43EA8F6}"/>
    <dgm:cxn modelId="{04313FC6-6085-4D14-AB1B-AA4AA750E23C}" type="presParOf" srcId="{A01A4F98-E063-4DDB-BC34-F1A3107994D9}" destId="{87888A3A-6D45-4ECE-B228-13BC437A0E2C}" srcOrd="0" destOrd="0" presId="urn:microsoft.com/office/officeart/2005/8/layout/vList2"/>
    <dgm:cxn modelId="{55AE5320-A00D-466C-9D77-2546E76653B9}" type="presParOf" srcId="{A01A4F98-E063-4DDB-BC34-F1A3107994D9}" destId="{3B9EEF76-69DB-4D43-997F-F1FB5218EBFD}" srcOrd="1" destOrd="0" presId="urn:microsoft.com/office/officeart/2005/8/layout/vList2"/>
    <dgm:cxn modelId="{AF122431-2491-4CBD-A83A-6889FA42BFA3}" type="presParOf" srcId="{A01A4F98-E063-4DDB-BC34-F1A3107994D9}" destId="{D92AE23B-B6B5-4459-915D-7CDB64B0AF57}" srcOrd="2" destOrd="0" presId="urn:microsoft.com/office/officeart/2005/8/layout/vList2"/>
    <dgm:cxn modelId="{44813C81-3234-4F68-AEA0-19099450139A}" type="presParOf" srcId="{A01A4F98-E063-4DDB-BC34-F1A3107994D9}" destId="{7CFB174E-2919-495F-9EE5-DD6FBE58DBE4}" srcOrd="3" destOrd="0" presId="urn:microsoft.com/office/officeart/2005/8/layout/vList2"/>
    <dgm:cxn modelId="{8ABCE893-9EAF-4AFF-91DE-FC1EB4ECDCCD}" type="presParOf" srcId="{A01A4F98-E063-4DDB-BC34-F1A3107994D9}" destId="{AFA9CFF9-29B0-436B-848E-3F3B95E2FD86}" srcOrd="4" destOrd="0" presId="urn:microsoft.com/office/officeart/2005/8/layout/vList2"/>
    <dgm:cxn modelId="{1D0C99EF-EBFB-47B6-9704-D9333EFA3945}" type="presParOf" srcId="{A01A4F98-E063-4DDB-BC34-F1A3107994D9}" destId="{E1E4F1DB-7ED0-4A43-A440-67272266FE2D}" srcOrd="5" destOrd="0" presId="urn:microsoft.com/office/officeart/2005/8/layout/vList2"/>
    <dgm:cxn modelId="{644E273D-C496-4AD5-8839-4DE95DCC1E1A}" type="presParOf" srcId="{A01A4F98-E063-4DDB-BC34-F1A3107994D9}" destId="{60577C9F-3AA5-4B66-B6F3-B8A78B1EAE77}" srcOrd="6" destOrd="0" presId="urn:microsoft.com/office/officeart/2005/8/layout/vList2"/>
    <dgm:cxn modelId="{6E7A64C5-1ED9-41CE-A690-C7B212DE5690}" type="presParOf" srcId="{A01A4F98-E063-4DDB-BC34-F1A3107994D9}" destId="{4ED71901-5570-4158-AA41-16DF43901576}" srcOrd="7" destOrd="0" presId="urn:microsoft.com/office/officeart/2005/8/layout/vList2"/>
    <dgm:cxn modelId="{7CC1BBA7-D74F-42BD-A113-585116153818}" type="presParOf" srcId="{A01A4F98-E063-4DDB-BC34-F1A3107994D9}" destId="{0FB16250-8671-499C-B833-72D23DA84EF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sp="http://schemas.microsoft.com/office/drawing/2008/diagram" xmlns:dgm="http://schemas.openxmlformats.org/drawingml/2006/diagram" xmlns:a="http://schemas.openxmlformats.org/drawingml/2006/main">
  <dgm:ptLst>
    <dgm:pt modelId="{678FFEE9-FA70-408A-8914-3FEE924B0D86}"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E1BAD9E-EF03-4667-8623-D2EDC85B2624}">
      <dgm:prSet/>
      <dgm:spPr/>
      <dgm:t>
        <a:bodyPr/>
        <a:lstStyle/>
        <a:p>
          <a:r>
            <a:rPr lang="en-US" dirty="0"/>
            <a:t>Fentanyl is a Schedule II controlled substance that is similar to morphine but about 100 times more potent. </a:t>
          </a:r>
        </a:p>
      </dgm:t>
    </dgm:pt>
    <dgm:pt modelId="{4D038C43-9877-4522-91C9-010E808299A3}" type="parTrans" cxnId="{02791C8B-8DE4-4A46-9D3C-919725BB55FA}">
      <dgm:prSet/>
      <dgm:spPr/>
      <dgm:t>
        <a:bodyPr/>
        <a:lstStyle/>
        <a:p>
          <a:endParaRPr lang="en-US"/>
        </a:p>
      </dgm:t>
    </dgm:pt>
    <dgm:pt modelId="{28A7542A-988C-4D0D-B9B4-5E67C8319C95}" type="sibTrans" cxnId="{02791C8B-8DE4-4A46-9D3C-919725BB55FA}">
      <dgm:prSet/>
      <dgm:spPr/>
      <dgm:t>
        <a:bodyPr/>
        <a:lstStyle/>
        <a:p>
          <a:endParaRPr lang="en-US"/>
        </a:p>
      </dgm:t>
    </dgm:pt>
    <dgm:pt modelId="{63F22357-D70B-4D21-ABF1-B3CFD9B29C75}">
      <dgm:prSet/>
      <dgm:spPr/>
      <dgm:t>
        <a:bodyPr/>
        <a:lstStyle/>
        <a:p>
          <a:r>
            <a:rPr lang="en-US"/>
            <a:t>Illicit fentanyl, primarily manufactured in foreign clandestine labs and smuggled into the United States through Mexico.</a:t>
          </a:r>
        </a:p>
      </dgm:t>
    </dgm:pt>
    <dgm:pt modelId="{9091466F-CA5B-4595-A57F-F32FD9A40532}" type="parTrans" cxnId="{BD7D5753-DD66-4937-9F84-0707804860CF}">
      <dgm:prSet/>
      <dgm:spPr/>
      <dgm:t>
        <a:bodyPr/>
        <a:lstStyle/>
        <a:p>
          <a:endParaRPr lang="en-US"/>
        </a:p>
      </dgm:t>
    </dgm:pt>
    <dgm:pt modelId="{1B9A4C5D-19F0-438E-8D9D-A6B9D1AD0434}" type="sibTrans" cxnId="{BD7D5753-DD66-4937-9F84-0707804860CF}">
      <dgm:prSet/>
      <dgm:spPr/>
      <dgm:t>
        <a:bodyPr/>
        <a:lstStyle/>
        <a:p>
          <a:endParaRPr lang="en-US"/>
        </a:p>
      </dgm:t>
    </dgm:pt>
    <dgm:pt modelId="{7B8605EA-D561-4FB0-BE8E-6BC58918CCC0}">
      <dgm:prSet/>
      <dgm:spPr/>
      <dgm:t>
        <a:bodyPr/>
        <a:lstStyle/>
        <a:p>
          <a:r>
            <a:rPr lang="en-US" dirty="0"/>
            <a:t>7 out of every 10 pills seized by the DEA contain the lethal dose of 2mg of fentanyl. </a:t>
          </a:r>
        </a:p>
      </dgm:t>
    </dgm:pt>
    <dgm:pt modelId="{2BB185D4-B494-45ED-B2D9-0C13507FA3A7}" type="parTrans" cxnId="{E17040F0-D1D6-4BAB-BCFC-5BE13601F297}">
      <dgm:prSet/>
      <dgm:spPr/>
      <dgm:t>
        <a:bodyPr/>
        <a:lstStyle/>
        <a:p>
          <a:endParaRPr lang="en-US"/>
        </a:p>
      </dgm:t>
    </dgm:pt>
    <dgm:pt modelId="{0C8151EF-0D37-476B-AE07-41DAD4FB619E}" type="sibTrans" cxnId="{E17040F0-D1D6-4BAB-BCFC-5BE13601F297}">
      <dgm:prSet/>
      <dgm:spPr/>
      <dgm:t>
        <a:bodyPr/>
        <a:lstStyle/>
        <a:p>
          <a:endParaRPr lang="en-US"/>
        </a:p>
      </dgm:t>
    </dgm:pt>
    <dgm:pt modelId="{72C25C30-86BB-4C38-9BA8-522EB607DDD7}">
      <dgm:prSet/>
      <dgm:spPr/>
      <dgm:t>
        <a:bodyPr/>
        <a:lstStyle/>
        <a:p>
          <a:r>
            <a:rPr lang="en-US"/>
            <a:t>Source: U.S. Drug Enforcement Administration </a:t>
          </a:r>
        </a:p>
      </dgm:t>
    </dgm:pt>
    <dgm:pt modelId="{69AB8C3B-A454-443B-85D2-EA95CCC84C04}" type="parTrans" cxnId="{FA111C66-2802-42FB-AE27-2BB91B7DCDE0}">
      <dgm:prSet/>
      <dgm:spPr/>
      <dgm:t>
        <a:bodyPr/>
        <a:lstStyle/>
        <a:p>
          <a:endParaRPr lang="en-US"/>
        </a:p>
      </dgm:t>
    </dgm:pt>
    <dgm:pt modelId="{8D5C87F0-6DF2-42D8-AF14-1FC123A12B2B}" type="sibTrans" cxnId="{FA111C66-2802-42FB-AE27-2BB91B7DCDE0}">
      <dgm:prSet/>
      <dgm:spPr/>
      <dgm:t>
        <a:bodyPr/>
        <a:lstStyle/>
        <a:p>
          <a:endParaRPr lang="en-US"/>
        </a:p>
      </dgm:t>
    </dgm:pt>
    <dgm:pt modelId="{A2DD2B69-C83A-4E3A-B02B-D515122BE015}" type="pres">
      <dgm:prSet presAssocID="{678FFEE9-FA70-408A-8914-3FEE924B0D86}" presName="linear" presStyleCnt="0">
        <dgm:presLayoutVars>
          <dgm:animLvl val="lvl"/>
          <dgm:resizeHandles val="exact"/>
        </dgm:presLayoutVars>
      </dgm:prSet>
      <dgm:spPr/>
    </dgm:pt>
    <dgm:pt modelId="{93A67802-CBFB-41A4-8E50-43E3B1846B5F}" type="pres">
      <dgm:prSet presAssocID="{AE1BAD9E-EF03-4667-8623-D2EDC85B2624}" presName="parentText" presStyleLbl="node1" presStyleIdx="0" presStyleCnt="4">
        <dgm:presLayoutVars>
          <dgm:chMax val="0"/>
          <dgm:bulletEnabled val="1"/>
        </dgm:presLayoutVars>
      </dgm:prSet>
      <dgm:spPr/>
    </dgm:pt>
    <dgm:pt modelId="{374A9EB3-C641-4F33-950E-F94B1731135A}" type="pres">
      <dgm:prSet presAssocID="{28A7542A-988C-4D0D-B9B4-5E67C8319C95}" presName="spacer" presStyleCnt="0"/>
      <dgm:spPr/>
    </dgm:pt>
    <dgm:pt modelId="{42D11624-2254-430D-855E-45D3B801C729}" type="pres">
      <dgm:prSet presAssocID="{63F22357-D70B-4D21-ABF1-B3CFD9B29C75}" presName="parentText" presStyleLbl="node1" presStyleIdx="1" presStyleCnt="4">
        <dgm:presLayoutVars>
          <dgm:chMax val="0"/>
          <dgm:bulletEnabled val="1"/>
        </dgm:presLayoutVars>
      </dgm:prSet>
      <dgm:spPr/>
    </dgm:pt>
    <dgm:pt modelId="{25A1E93E-7325-4F28-8BAF-EFE8B206D666}" type="pres">
      <dgm:prSet presAssocID="{1B9A4C5D-19F0-438E-8D9D-A6B9D1AD0434}" presName="spacer" presStyleCnt="0"/>
      <dgm:spPr/>
    </dgm:pt>
    <dgm:pt modelId="{C9B872C6-D8C1-440D-85E6-BC67C6629DAC}" type="pres">
      <dgm:prSet presAssocID="{7B8605EA-D561-4FB0-BE8E-6BC58918CCC0}" presName="parentText" presStyleLbl="node1" presStyleIdx="2" presStyleCnt="4">
        <dgm:presLayoutVars>
          <dgm:chMax val="0"/>
          <dgm:bulletEnabled val="1"/>
        </dgm:presLayoutVars>
      </dgm:prSet>
      <dgm:spPr/>
    </dgm:pt>
    <dgm:pt modelId="{ED487008-41CE-4EE2-812A-63364667C94D}" type="pres">
      <dgm:prSet presAssocID="{0C8151EF-0D37-476B-AE07-41DAD4FB619E}" presName="spacer" presStyleCnt="0"/>
      <dgm:spPr/>
    </dgm:pt>
    <dgm:pt modelId="{D66B09F7-BE9C-4547-B2E9-AD8D4F02D020}" type="pres">
      <dgm:prSet presAssocID="{72C25C30-86BB-4C38-9BA8-522EB607DDD7}" presName="parentText" presStyleLbl="node1" presStyleIdx="3" presStyleCnt="4">
        <dgm:presLayoutVars>
          <dgm:chMax val="0"/>
          <dgm:bulletEnabled val="1"/>
        </dgm:presLayoutVars>
      </dgm:prSet>
      <dgm:spPr/>
    </dgm:pt>
  </dgm:ptLst>
  <dgm:cxnLst>
    <dgm:cxn modelId="{FA111C66-2802-42FB-AE27-2BB91B7DCDE0}" srcId="{678FFEE9-FA70-408A-8914-3FEE924B0D86}" destId="{72C25C30-86BB-4C38-9BA8-522EB607DDD7}" srcOrd="3" destOrd="0" parTransId="{69AB8C3B-A454-443B-85D2-EA95CCC84C04}" sibTransId="{8D5C87F0-6DF2-42D8-AF14-1FC123A12B2B}"/>
    <dgm:cxn modelId="{02DF4572-B850-47F7-982C-BE2EE36CEDD3}" type="presOf" srcId="{72C25C30-86BB-4C38-9BA8-522EB607DDD7}" destId="{D66B09F7-BE9C-4547-B2E9-AD8D4F02D020}" srcOrd="0" destOrd="0" presId="urn:microsoft.com/office/officeart/2005/8/layout/vList2"/>
    <dgm:cxn modelId="{BD7D5753-DD66-4937-9F84-0707804860CF}" srcId="{678FFEE9-FA70-408A-8914-3FEE924B0D86}" destId="{63F22357-D70B-4D21-ABF1-B3CFD9B29C75}" srcOrd="1" destOrd="0" parTransId="{9091466F-CA5B-4595-A57F-F32FD9A40532}" sibTransId="{1B9A4C5D-19F0-438E-8D9D-A6B9D1AD0434}"/>
    <dgm:cxn modelId="{02791C8B-8DE4-4A46-9D3C-919725BB55FA}" srcId="{678FFEE9-FA70-408A-8914-3FEE924B0D86}" destId="{AE1BAD9E-EF03-4667-8623-D2EDC85B2624}" srcOrd="0" destOrd="0" parTransId="{4D038C43-9877-4522-91C9-010E808299A3}" sibTransId="{28A7542A-988C-4D0D-B9B4-5E67C8319C95}"/>
    <dgm:cxn modelId="{7B4C679C-3A29-4EE9-B71A-9D04AC7D4A0E}" type="presOf" srcId="{63F22357-D70B-4D21-ABF1-B3CFD9B29C75}" destId="{42D11624-2254-430D-855E-45D3B801C729}" srcOrd="0" destOrd="0" presId="urn:microsoft.com/office/officeart/2005/8/layout/vList2"/>
    <dgm:cxn modelId="{F32FE2B9-07AF-4617-9DC5-5DAF16BFC456}" type="presOf" srcId="{AE1BAD9E-EF03-4667-8623-D2EDC85B2624}" destId="{93A67802-CBFB-41A4-8E50-43E3B1846B5F}" srcOrd="0" destOrd="0" presId="urn:microsoft.com/office/officeart/2005/8/layout/vList2"/>
    <dgm:cxn modelId="{153A6EE6-C6A0-45D0-87BF-37E7F73ED109}" type="presOf" srcId="{678FFEE9-FA70-408A-8914-3FEE924B0D86}" destId="{A2DD2B69-C83A-4E3A-B02B-D515122BE015}" srcOrd="0" destOrd="0" presId="urn:microsoft.com/office/officeart/2005/8/layout/vList2"/>
    <dgm:cxn modelId="{E17040F0-D1D6-4BAB-BCFC-5BE13601F297}" srcId="{678FFEE9-FA70-408A-8914-3FEE924B0D86}" destId="{7B8605EA-D561-4FB0-BE8E-6BC58918CCC0}" srcOrd="2" destOrd="0" parTransId="{2BB185D4-B494-45ED-B2D9-0C13507FA3A7}" sibTransId="{0C8151EF-0D37-476B-AE07-41DAD4FB619E}"/>
    <dgm:cxn modelId="{A1BCD2F2-8FB9-4237-A417-1568B95E0B6F}" type="presOf" srcId="{7B8605EA-D561-4FB0-BE8E-6BC58918CCC0}" destId="{C9B872C6-D8C1-440D-85E6-BC67C6629DAC}" srcOrd="0" destOrd="0" presId="urn:microsoft.com/office/officeart/2005/8/layout/vList2"/>
    <dgm:cxn modelId="{F4EC2F86-83D8-4FD2-B7BB-1DDBA689B24B}" type="presParOf" srcId="{A2DD2B69-C83A-4E3A-B02B-D515122BE015}" destId="{93A67802-CBFB-41A4-8E50-43E3B1846B5F}" srcOrd="0" destOrd="0" presId="urn:microsoft.com/office/officeart/2005/8/layout/vList2"/>
    <dgm:cxn modelId="{C7153971-66F3-432D-B2C3-121A080BA0E9}" type="presParOf" srcId="{A2DD2B69-C83A-4E3A-B02B-D515122BE015}" destId="{374A9EB3-C641-4F33-950E-F94B1731135A}" srcOrd="1" destOrd="0" presId="urn:microsoft.com/office/officeart/2005/8/layout/vList2"/>
    <dgm:cxn modelId="{DDF360F8-CD89-4EE5-9860-D5022FA9B92A}" type="presParOf" srcId="{A2DD2B69-C83A-4E3A-B02B-D515122BE015}" destId="{42D11624-2254-430D-855E-45D3B801C729}" srcOrd="2" destOrd="0" presId="urn:microsoft.com/office/officeart/2005/8/layout/vList2"/>
    <dgm:cxn modelId="{E548B399-C9EE-4D8E-B2A4-F1520BE0DC24}" type="presParOf" srcId="{A2DD2B69-C83A-4E3A-B02B-D515122BE015}" destId="{25A1E93E-7325-4F28-8BAF-EFE8B206D666}" srcOrd="3" destOrd="0" presId="urn:microsoft.com/office/officeart/2005/8/layout/vList2"/>
    <dgm:cxn modelId="{CBDB4DE4-BCBE-4362-A1B5-0D4C1482453F}" type="presParOf" srcId="{A2DD2B69-C83A-4E3A-B02B-D515122BE015}" destId="{C9B872C6-D8C1-440D-85E6-BC67C6629DAC}" srcOrd="4" destOrd="0" presId="urn:microsoft.com/office/officeart/2005/8/layout/vList2"/>
    <dgm:cxn modelId="{D186FA02-2F25-448F-AB47-3EE1624325A8}" type="presParOf" srcId="{A2DD2B69-C83A-4E3A-B02B-D515122BE015}" destId="{ED487008-41CE-4EE2-812A-63364667C94D}" srcOrd="5" destOrd="0" presId="urn:microsoft.com/office/officeart/2005/8/layout/vList2"/>
    <dgm:cxn modelId="{86F5EEBE-DCFC-49DD-A378-1C0EF2D35EF3}" type="presParOf" srcId="{A2DD2B69-C83A-4E3A-B02B-D515122BE015}" destId="{D66B09F7-BE9C-4547-B2E9-AD8D4F02D020}"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sp="http://schemas.microsoft.com/office/drawing/2008/diagram" xmlns:dgm="http://schemas.openxmlformats.org/drawingml/2006/diagram" xmlns:a="http://schemas.openxmlformats.org/drawingml/2006/main">
  <dgm:ptLst>
    <dgm:pt modelId="{193BE5FF-6F81-4F7C-8391-570B76B9197D}"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DD9156F4-398E-4AEB-8F4B-BA2103E0E27A}">
      <dgm:prSet/>
      <dgm:spPr/>
      <dgm:t>
        <a:bodyPr/>
        <a:lstStyle/>
        <a:p>
          <a:r>
            <a:rPr lang="en-US"/>
            <a:t>According to the CDC, synthetic opioids (like fentanyl) are the primary driver of overdose deaths in the United States.</a:t>
          </a:r>
        </a:p>
      </dgm:t>
    </dgm:pt>
    <dgm:pt modelId="{092F370F-99C4-4C61-98BC-8FF375FE0D2E}" type="parTrans" cxnId="{1F91DBE3-9205-469F-8720-455EAD28919D}">
      <dgm:prSet/>
      <dgm:spPr/>
      <dgm:t>
        <a:bodyPr/>
        <a:lstStyle/>
        <a:p>
          <a:endParaRPr lang="en-US"/>
        </a:p>
      </dgm:t>
    </dgm:pt>
    <dgm:pt modelId="{F229B365-4BD5-4FF2-BF6B-F9461A72366A}" type="sibTrans" cxnId="{1F91DBE3-9205-469F-8720-455EAD28919D}">
      <dgm:prSet/>
      <dgm:spPr/>
      <dgm:t>
        <a:bodyPr/>
        <a:lstStyle/>
        <a:p>
          <a:endParaRPr lang="en-US"/>
        </a:p>
      </dgm:t>
    </dgm:pt>
    <dgm:pt modelId="{965C595A-812A-467D-B58D-E2921F70DF07}">
      <dgm:prSet/>
      <dgm:spPr/>
      <dgm:t>
        <a:bodyPr/>
        <a:lstStyle/>
        <a:p>
          <a:r>
            <a:rPr lang="en-US"/>
            <a:t>From 2020 to 2021, overdose deaths involving opioids rose 38.1 percent and overdose deaths involving synthetic opioids rose 55.6 percent.</a:t>
          </a:r>
          <a:br>
            <a:rPr lang="en-US"/>
          </a:br>
          <a:endParaRPr lang="en-US"/>
        </a:p>
      </dgm:t>
    </dgm:pt>
    <dgm:pt modelId="{CDC21716-73B2-45E8-AC99-EF20011492C3}" type="parTrans" cxnId="{E0E64DB6-71B7-4618-9C41-7610DCF88DFE}">
      <dgm:prSet/>
      <dgm:spPr/>
      <dgm:t>
        <a:bodyPr/>
        <a:lstStyle/>
        <a:p>
          <a:endParaRPr lang="en-US"/>
        </a:p>
      </dgm:t>
    </dgm:pt>
    <dgm:pt modelId="{8F29F96E-9438-4487-AF4F-F0DAC2493ED8}" type="sibTrans" cxnId="{E0E64DB6-71B7-4618-9C41-7610DCF88DFE}">
      <dgm:prSet/>
      <dgm:spPr/>
      <dgm:t>
        <a:bodyPr/>
        <a:lstStyle/>
        <a:p>
          <a:endParaRPr lang="en-US"/>
        </a:p>
      </dgm:t>
    </dgm:pt>
    <dgm:pt modelId="{5A121931-14D1-443A-8025-F7C798528D7F}">
      <dgm:prSet/>
      <dgm:spPr/>
      <dgm:t>
        <a:bodyPr/>
        <a:lstStyle/>
        <a:p>
          <a:r>
            <a:rPr lang="en-US"/>
            <a:t>Drug trafficking organizations typically distribute fentanyl by the kilogram. One kilogram of fentanyl has the potential to kill 500,000 people. </a:t>
          </a:r>
        </a:p>
      </dgm:t>
    </dgm:pt>
    <dgm:pt modelId="{C6F1C05A-54BA-47FF-B8EB-D7791C2EF869}" type="parTrans" cxnId="{F9C15D94-2780-4908-B875-7C2A69585BD6}">
      <dgm:prSet/>
      <dgm:spPr/>
      <dgm:t>
        <a:bodyPr/>
        <a:lstStyle/>
        <a:p>
          <a:endParaRPr lang="en-US"/>
        </a:p>
      </dgm:t>
    </dgm:pt>
    <dgm:pt modelId="{2E683B31-5E33-49F7-B8F3-6014FB716253}" type="sibTrans" cxnId="{F9C15D94-2780-4908-B875-7C2A69585BD6}">
      <dgm:prSet/>
      <dgm:spPr/>
      <dgm:t>
        <a:bodyPr/>
        <a:lstStyle/>
        <a:p>
          <a:endParaRPr lang="en-US"/>
        </a:p>
      </dgm:t>
    </dgm:pt>
    <dgm:pt modelId="{33D5314F-8DFD-49F9-BCEA-3ED370093931}">
      <dgm:prSet/>
      <dgm:spPr/>
      <dgm:t>
        <a:bodyPr/>
        <a:lstStyle/>
        <a:p>
          <a:r>
            <a:rPr lang="en-US"/>
            <a:t>Source: U.S. Drug Enforcement Administration </a:t>
          </a:r>
        </a:p>
      </dgm:t>
    </dgm:pt>
    <dgm:pt modelId="{63EBAA52-C283-4EA7-BF87-15436DC60705}" type="parTrans" cxnId="{3FE3EB76-F439-4FC0-90A3-6027BAED5538}">
      <dgm:prSet/>
      <dgm:spPr/>
      <dgm:t>
        <a:bodyPr/>
        <a:lstStyle/>
        <a:p>
          <a:endParaRPr lang="en-US"/>
        </a:p>
      </dgm:t>
    </dgm:pt>
    <dgm:pt modelId="{C929C785-818F-4320-B1B2-E7C1400B9C3D}" type="sibTrans" cxnId="{3FE3EB76-F439-4FC0-90A3-6027BAED5538}">
      <dgm:prSet/>
      <dgm:spPr/>
      <dgm:t>
        <a:bodyPr/>
        <a:lstStyle/>
        <a:p>
          <a:endParaRPr lang="en-US"/>
        </a:p>
      </dgm:t>
    </dgm:pt>
    <dgm:pt modelId="{2E1CE76F-743E-4BAB-AF35-8FC8106E7ED5}" type="pres">
      <dgm:prSet presAssocID="{193BE5FF-6F81-4F7C-8391-570B76B9197D}" presName="linear" presStyleCnt="0">
        <dgm:presLayoutVars>
          <dgm:animLvl val="lvl"/>
          <dgm:resizeHandles val="exact"/>
        </dgm:presLayoutVars>
      </dgm:prSet>
      <dgm:spPr/>
    </dgm:pt>
    <dgm:pt modelId="{FF7F1A60-28C5-4A4E-B586-0C25B680EAA0}" type="pres">
      <dgm:prSet presAssocID="{DD9156F4-398E-4AEB-8F4B-BA2103E0E27A}" presName="parentText" presStyleLbl="node1" presStyleIdx="0" presStyleCnt="4">
        <dgm:presLayoutVars>
          <dgm:chMax val="0"/>
          <dgm:bulletEnabled val="1"/>
        </dgm:presLayoutVars>
      </dgm:prSet>
      <dgm:spPr/>
    </dgm:pt>
    <dgm:pt modelId="{8C270339-B91E-4A23-977D-2379689A83EC}" type="pres">
      <dgm:prSet presAssocID="{F229B365-4BD5-4FF2-BF6B-F9461A72366A}" presName="spacer" presStyleCnt="0"/>
      <dgm:spPr/>
    </dgm:pt>
    <dgm:pt modelId="{2E4673AD-1E7A-42DB-AFB7-12981F92C75A}" type="pres">
      <dgm:prSet presAssocID="{965C595A-812A-467D-B58D-E2921F70DF07}" presName="parentText" presStyleLbl="node1" presStyleIdx="1" presStyleCnt="4">
        <dgm:presLayoutVars>
          <dgm:chMax val="0"/>
          <dgm:bulletEnabled val="1"/>
        </dgm:presLayoutVars>
      </dgm:prSet>
      <dgm:spPr/>
    </dgm:pt>
    <dgm:pt modelId="{1908BA3F-49A6-4FCC-91F8-060E02977D91}" type="pres">
      <dgm:prSet presAssocID="{8F29F96E-9438-4487-AF4F-F0DAC2493ED8}" presName="spacer" presStyleCnt="0"/>
      <dgm:spPr/>
    </dgm:pt>
    <dgm:pt modelId="{6DBC0CB3-0869-4121-99BF-CF06105A2F60}" type="pres">
      <dgm:prSet presAssocID="{5A121931-14D1-443A-8025-F7C798528D7F}" presName="parentText" presStyleLbl="node1" presStyleIdx="2" presStyleCnt="4">
        <dgm:presLayoutVars>
          <dgm:chMax val="0"/>
          <dgm:bulletEnabled val="1"/>
        </dgm:presLayoutVars>
      </dgm:prSet>
      <dgm:spPr/>
    </dgm:pt>
    <dgm:pt modelId="{091F6850-F30E-4B1D-AAE0-4B7B3B816B44}" type="pres">
      <dgm:prSet presAssocID="{2E683B31-5E33-49F7-B8F3-6014FB716253}" presName="spacer" presStyleCnt="0"/>
      <dgm:spPr/>
    </dgm:pt>
    <dgm:pt modelId="{F7F9778D-B578-43A0-9B26-F194297F04AF}" type="pres">
      <dgm:prSet presAssocID="{33D5314F-8DFD-49F9-BCEA-3ED370093931}" presName="parentText" presStyleLbl="node1" presStyleIdx="3" presStyleCnt="4">
        <dgm:presLayoutVars>
          <dgm:chMax val="0"/>
          <dgm:bulletEnabled val="1"/>
        </dgm:presLayoutVars>
      </dgm:prSet>
      <dgm:spPr/>
    </dgm:pt>
  </dgm:ptLst>
  <dgm:cxnLst>
    <dgm:cxn modelId="{50297211-73B9-4E13-8B56-93AC550A0109}" type="presOf" srcId="{965C595A-812A-467D-B58D-E2921F70DF07}" destId="{2E4673AD-1E7A-42DB-AFB7-12981F92C75A}" srcOrd="0" destOrd="0" presId="urn:microsoft.com/office/officeart/2005/8/layout/vList2"/>
    <dgm:cxn modelId="{1D432250-28E6-4794-AC69-9441FCF85F76}" type="presOf" srcId="{5A121931-14D1-443A-8025-F7C798528D7F}" destId="{6DBC0CB3-0869-4121-99BF-CF06105A2F60}" srcOrd="0" destOrd="0" presId="urn:microsoft.com/office/officeart/2005/8/layout/vList2"/>
    <dgm:cxn modelId="{3FE3EB76-F439-4FC0-90A3-6027BAED5538}" srcId="{193BE5FF-6F81-4F7C-8391-570B76B9197D}" destId="{33D5314F-8DFD-49F9-BCEA-3ED370093931}" srcOrd="3" destOrd="0" parTransId="{63EBAA52-C283-4EA7-BF87-15436DC60705}" sibTransId="{C929C785-818F-4320-B1B2-E7C1400B9C3D}"/>
    <dgm:cxn modelId="{F9C15D94-2780-4908-B875-7C2A69585BD6}" srcId="{193BE5FF-6F81-4F7C-8391-570B76B9197D}" destId="{5A121931-14D1-443A-8025-F7C798528D7F}" srcOrd="2" destOrd="0" parTransId="{C6F1C05A-54BA-47FF-B8EB-D7791C2EF869}" sibTransId="{2E683B31-5E33-49F7-B8F3-6014FB716253}"/>
    <dgm:cxn modelId="{68AFF4A8-4011-4B0E-84C0-1DB53AE8014A}" type="presOf" srcId="{33D5314F-8DFD-49F9-BCEA-3ED370093931}" destId="{F7F9778D-B578-43A0-9B26-F194297F04AF}" srcOrd="0" destOrd="0" presId="urn:microsoft.com/office/officeart/2005/8/layout/vList2"/>
    <dgm:cxn modelId="{E0E64DB6-71B7-4618-9C41-7610DCF88DFE}" srcId="{193BE5FF-6F81-4F7C-8391-570B76B9197D}" destId="{965C595A-812A-467D-B58D-E2921F70DF07}" srcOrd="1" destOrd="0" parTransId="{CDC21716-73B2-45E8-AC99-EF20011492C3}" sibTransId="{8F29F96E-9438-4487-AF4F-F0DAC2493ED8}"/>
    <dgm:cxn modelId="{6B3BB6D7-0F80-462C-B0B0-7FDE2DA4E8E6}" type="presOf" srcId="{DD9156F4-398E-4AEB-8F4B-BA2103E0E27A}" destId="{FF7F1A60-28C5-4A4E-B586-0C25B680EAA0}" srcOrd="0" destOrd="0" presId="urn:microsoft.com/office/officeart/2005/8/layout/vList2"/>
    <dgm:cxn modelId="{1F91DBE3-9205-469F-8720-455EAD28919D}" srcId="{193BE5FF-6F81-4F7C-8391-570B76B9197D}" destId="{DD9156F4-398E-4AEB-8F4B-BA2103E0E27A}" srcOrd="0" destOrd="0" parTransId="{092F370F-99C4-4C61-98BC-8FF375FE0D2E}" sibTransId="{F229B365-4BD5-4FF2-BF6B-F9461A72366A}"/>
    <dgm:cxn modelId="{1C943CF2-D635-434B-900C-D40528AF98C7}" type="presOf" srcId="{193BE5FF-6F81-4F7C-8391-570B76B9197D}" destId="{2E1CE76F-743E-4BAB-AF35-8FC8106E7ED5}" srcOrd="0" destOrd="0" presId="urn:microsoft.com/office/officeart/2005/8/layout/vList2"/>
    <dgm:cxn modelId="{A9BD8D03-E41B-444C-9EA5-EEE21D5B3CCB}" type="presParOf" srcId="{2E1CE76F-743E-4BAB-AF35-8FC8106E7ED5}" destId="{FF7F1A60-28C5-4A4E-B586-0C25B680EAA0}" srcOrd="0" destOrd="0" presId="urn:microsoft.com/office/officeart/2005/8/layout/vList2"/>
    <dgm:cxn modelId="{77E3CAFC-F74C-4427-931D-5F8FF15C37D2}" type="presParOf" srcId="{2E1CE76F-743E-4BAB-AF35-8FC8106E7ED5}" destId="{8C270339-B91E-4A23-977D-2379689A83EC}" srcOrd="1" destOrd="0" presId="urn:microsoft.com/office/officeart/2005/8/layout/vList2"/>
    <dgm:cxn modelId="{75B5CB64-6A9E-4453-B93D-40BFCFAE1D39}" type="presParOf" srcId="{2E1CE76F-743E-4BAB-AF35-8FC8106E7ED5}" destId="{2E4673AD-1E7A-42DB-AFB7-12981F92C75A}" srcOrd="2" destOrd="0" presId="urn:microsoft.com/office/officeart/2005/8/layout/vList2"/>
    <dgm:cxn modelId="{071A698A-403A-4B99-A891-7753C7C4476D}" type="presParOf" srcId="{2E1CE76F-743E-4BAB-AF35-8FC8106E7ED5}" destId="{1908BA3F-49A6-4FCC-91F8-060E02977D91}" srcOrd="3" destOrd="0" presId="urn:microsoft.com/office/officeart/2005/8/layout/vList2"/>
    <dgm:cxn modelId="{1EA58B37-7671-46C9-89D1-FFF069289147}" type="presParOf" srcId="{2E1CE76F-743E-4BAB-AF35-8FC8106E7ED5}" destId="{6DBC0CB3-0869-4121-99BF-CF06105A2F60}" srcOrd="4" destOrd="0" presId="urn:microsoft.com/office/officeart/2005/8/layout/vList2"/>
    <dgm:cxn modelId="{738659D2-DA87-47EE-86A4-CE51F7D8EE34}" type="presParOf" srcId="{2E1CE76F-743E-4BAB-AF35-8FC8106E7ED5}" destId="{091F6850-F30E-4B1D-AAE0-4B7B3B816B44}" srcOrd="5" destOrd="0" presId="urn:microsoft.com/office/officeart/2005/8/layout/vList2"/>
    <dgm:cxn modelId="{09AE6694-4493-4104-9B35-EC2B8FCB4C2F}" type="presParOf" srcId="{2E1CE76F-743E-4BAB-AF35-8FC8106E7ED5}" destId="{F7F9778D-B578-43A0-9B26-F194297F04A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sp="http://schemas.microsoft.com/office/drawing/2008/diagram" xmlns:dgm="http://schemas.openxmlformats.org/drawingml/2006/diagram" xmlns:a="http://schemas.openxmlformats.org/drawingml/2006/main">
  <dgm:ptLst>
    <dgm:pt modelId="{193BE5FF-6F81-4F7C-8391-570B76B9197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D9156F4-398E-4AEB-8F4B-BA2103E0E27A}">
      <dgm:prSet custT="1"/>
      <dgm:spPr/>
      <dgm:t>
        <a:bodyPr/>
        <a:lstStyle/>
        <a:p>
          <a:r>
            <a:rPr lang="en-US" sz="2000" dirty="0"/>
            <a:t>Methamphetamine (meth) is a schedule II-controlled substance that has high potential for abuse.  </a:t>
          </a:r>
        </a:p>
      </dgm:t>
    </dgm:pt>
    <dgm:pt modelId="{092F370F-99C4-4C61-98BC-8FF375FE0D2E}" type="parTrans" cxnId="{1F91DBE3-9205-469F-8720-455EAD28919D}">
      <dgm:prSet/>
      <dgm:spPr/>
      <dgm:t>
        <a:bodyPr/>
        <a:lstStyle/>
        <a:p>
          <a:endParaRPr lang="en-US"/>
        </a:p>
      </dgm:t>
    </dgm:pt>
    <dgm:pt modelId="{F229B365-4BD5-4FF2-BF6B-F9461A72366A}" type="sibTrans" cxnId="{1F91DBE3-9205-469F-8720-455EAD28919D}">
      <dgm:prSet/>
      <dgm:spPr/>
      <dgm:t>
        <a:bodyPr/>
        <a:lstStyle/>
        <a:p>
          <a:endParaRPr lang="en-US"/>
        </a:p>
      </dgm:t>
    </dgm:pt>
    <dgm:pt modelId="{965C595A-812A-467D-B58D-E2921F70DF07}">
      <dgm:prSet/>
      <dgm:spPr/>
      <dgm:t>
        <a:bodyPr/>
        <a:lstStyle/>
        <a:p>
          <a:pPr algn="l"/>
          <a:r>
            <a:rPr lang="en-US" dirty="0"/>
            <a:t>Mexican drug trafficking organizations are the primary meth manufacturers in the United States.</a:t>
          </a:r>
          <a:br>
            <a:rPr lang="en-US" dirty="0"/>
          </a:br>
          <a:endParaRPr lang="en-US" dirty="0"/>
        </a:p>
      </dgm:t>
    </dgm:pt>
    <dgm:pt modelId="{CDC21716-73B2-45E8-AC99-EF20011492C3}" type="parTrans" cxnId="{E0E64DB6-71B7-4618-9C41-7610DCF88DFE}">
      <dgm:prSet/>
      <dgm:spPr/>
      <dgm:t>
        <a:bodyPr/>
        <a:lstStyle/>
        <a:p>
          <a:endParaRPr lang="en-US"/>
        </a:p>
      </dgm:t>
    </dgm:pt>
    <dgm:pt modelId="{8F29F96E-9438-4487-AF4F-F0DAC2493ED8}" type="sibTrans" cxnId="{E0E64DB6-71B7-4618-9C41-7610DCF88DFE}">
      <dgm:prSet/>
      <dgm:spPr/>
      <dgm:t>
        <a:bodyPr/>
        <a:lstStyle/>
        <a:p>
          <a:endParaRPr lang="en-US"/>
        </a:p>
      </dgm:t>
    </dgm:pt>
    <dgm:pt modelId="{5A121931-14D1-443A-8025-F7C798528D7F}">
      <dgm:prSet/>
      <dgm:spPr/>
      <dgm:t>
        <a:bodyPr/>
        <a:lstStyle/>
        <a:p>
          <a:r>
            <a:rPr lang="en-US" dirty="0"/>
            <a:t>Meth use can result in paranoia that leads to homicidal or suicidal thoughts. As much as 50% of dopamine producing cells in the brain can be damaged.  </a:t>
          </a:r>
        </a:p>
      </dgm:t>
    </dgm:pt>
    <dgm:pt modelId="{C6F1C05A-54BA-47FF-B8EB-D7791C2EF869}" type="parTrans" cxnId="{F9C15D94-2780-4908-B875-7C2A69585BD6}">
      <dgm:prSet/>
      <dgm:spPr/>
      <dgm:t>
        <a:bodyPr/>
        <a:lstStyle/>
        <a:p>
          <a:endParaRPr lang="en-US"/>
        </a:p>
      </dgm:t>
    </dgm:pt>
    <dgm:pt modelId="{2E683B31-5E33-49F7-B8F3-6014FB716253}" type="sibTrans" cxnId="{F9C15D94-2780-4908-B875-7C2A69585BD6}">
      <dgm:prSet/>
      <dgm:spPr/>
      <dgm:t>
        <a:bodyPr/>
        <a:lstStyle/>
        <a:p>
          <a:endParaRPr lang="en-US"/>
        </a:p>
      </dgm:t>
    </dgm:pt>
    <dgm:pt modelId="{33D5314F-8DFD-49F9-BCEA-3ED370093931}">
      <dgm:prSet/>
      <dgm:spPr/>
      <dgm:t>
        <a:bodyPr/>
        <a:lstStyle/>
        <a:p>
          <a:r>
            <a:rPr lang="en-US"/>
            <a:t>Source: U.S. Drug Enforcement Administration </a:t>
          </a:r>
        </a:p>
      </dgm:t>
    </dgm:pt>
    <dgm:pt modelId="{63EBAA52-C283-4EA7-BF87-15436DC60705}" type="parTrans" cxnId="{3FE3EB76-F439-4FC0-90A3-6027BAED5538}">
      <dgm:prSet/>
      <dgm:spPr/>
      <dgm:t>
        <a:bodyPr/>
        <a:lstStyle/>
        <a:p>
          <a:endParaRPr lang="en-US"/>
        </a:p>
      </dgm:t>
    </dgm:pt>
    <dgm:pt modelId="{C929C785-818F-4320-B1B2-E7C1400B9C3D}" type="sibTrans" cxnId="{3FE3EB76-F439-4FC0-90A3-6027BAED5538}">
      <dgm:prSet/>
      <dgm:spPr/>
      <dgm:t>
        <a:bodyPr/>
        <a:lstStyle/>
        <a:p>
          <a:endParaRPr lang="en-US"/>
        </a:p>
      </dgm:t>
    </dgm:pt>
    <dgm:pt modelId="{2E1CE76F-743E-4BAB-AF35-8FC8106E7ED5}" type="pres">
      <dgm:prSet presAssocID="{193BE5FF-6F81-4F7C-8391-570B76B9197D}" presName="linear" presStyleCnt="0">
        <dgm:presLayoutVars>
          <dgm:animLvl val="lvl"/>
          <dgm:resizeHandles val="exact"/>
        </dgm:presLayoutVars>
      </dgm:prSet>
      <dgm:spPr/>
    </dgm:pt>
    <dgm:pt modelId="{FF7F1A60-28C5-4A4E-B586-0C25B680EAA0}" type="pres">
      <dgm:prSet presAssocID="{DD9156F4-398E-4AEB-8F4B-BA2103E0E27A}" presName="parentText" presStyleLbl="node1" presStyleIdx="0" presStyleCnt="4">
        <dgm:presLayoutVars>
          <dgm:chMax val="0"/>
          <dgm:bulletEnabled val="1"/>
        </dgm:presLayoutVars>
      </dgm:prSet>
      <dgm:spPr/>
    </dgm:pt>
    <dgm:pt modelId="{8C270339-B91E-4A23-977D-2379689A83EC}" type="pres">
      <dgm:prSet presAssocID="{F229B365-4BD5-4FF2-BF6B-F9461A72366A}" presName="spacer" presStyleCnt="0"/>
      <dgm:spPr/>
    </dgm:pt>
    <dgm:pt modelId="{2E4673AD-1E7A-42DB-AFB7-12981F92C75A}" type="pres">
      <dgm:prSet presAssocID="{965C595A-812A-467D-B58D-E2921F70DF07}" presName="parentText" presStyleLbl="node1" presStyleIdx="1" presStyleCnt="4" custScaleY="98491">
        <dgm:presLayoutVars>
          <dgm:chMax val="0"/>
          <dgm:bulletEnabled val="1"/>
        </dgm:presLayoutVars>
      </dgm:prSet>
      <dgm:spPr/>
    </dgm:pt>
    <dgm:pt modelId="{1908BA3F-49A6-4FCC-91F8-060E02977D91}" type="pres">
      <dgm:prSet presAssocID="{8F29F96E-9438-4487-AF4F-F0DAC2493ED8}" presName="spacer" presStyleCnt="0"/>
      <dgm:spPr/>
    </dgm:pt>
    <dgm:pt modelId="{6DBC0CB3-0869-4121-99BF-CF06105A2F60}" type="pres">
      <dgm:prSet presAssocID="{5A121931-14D1-443A-8025-F7C798528D7F}" presName="parentText" presStyleLbl="node1" presStyleIdx="2" presStyleCnt="4">
        <dgm:presLayoutVars>
          <dgm:chMax val="0"/>
          <dgm:bulletEnabled val="1"/>
        </dgm:presLayoutVars>
      </dgm:prSet>
      <dgm:spPr/>
    </dgm:pt>
    <dgm:pt modelId="{091F6850-F30E-4B1D-AAE0-4B7B3B816B44}" type="pres">
      <dgm:prSet presAssocID="{2E683B31-5E33-49F7-B8F3-6014FB716253}" presName="spacer" presStyleCnt="0"/>
      <dgm:spPr/>
    </dgm:pt>
    <dgm:pt modelId="{F7F9778D-B578-43A0-9B26-F194297F04AF}" type="pres">
      <dgm:prSet presAssocID="{33D5314F-8DFD-49F9-BCEA-3ED370093931}" presName="parentText" presStyleLbl="node1" presStyleIdx="3" presStyleCnt="4">
        <dgm:presLayoutVars>
          <dgm:chMax val="0"/>
          <dgm:bulletEnabled val="1"/>
        </dgm:presLayoutVars>
      </dgm:prSet>
      <dgm:spPr/>
    </dgm:pt>
  </dgm:ptLst>
  <dgm:cxnLst>
    <dgm:cxn modelId="{50297211-73B9-4E13-8B56-93AC550A0109}" type="presOf" srcId="{965C595A-812A-467D-B58D-E2921F70DF07}" destId="{2E4673AD-1E7A-42DB-AFB7-12981F92C75A}" srcOrd="0" destOrd="0" presId="urn:microsoft.com/office/officeart/2005/8/layout/vList2"/>
    <dgm:cxn modelId="{1D432250-28E6-4794-AC69-9441FCF85F76}" type="presOf" srcId="{5A121931-14D1-443A-8025-F7C798528D7F}" destId="{6DBC0CB3-0869-4121-99BF-CF06105A2F60}" srcOrd="0" destOrd="0" presId="urn:microsoft.com/office/officeart/2005/8/layout/vList2"/>
    <dgm:cxn modelId="{3FE3EB76-F439-4FC0-90A3-6027BAED5538}" srcId="{193BE5FF-6F81-4F7C-8391-570B76B9197D}" destId="{33D5314F-8DFD-49F9-BCEA-3ED370093931}" srcOrd="3" destOrd="0" parTransId="{63EBAA52-C283-4EA7-BF87-15436DC60705}" sibTransId="{C929C785-818F-4320-B1B2-E7C1400B9C3D}"/>
    <dgm:cxn modelId="{F9C15D94-2780-4908-B875-7C2A69585BD6}" srcId="{193BE5FF-6F81-4F7C-8391-570B76B9197D}" destId="{5A121931-14D1-443A-8025-F7C798528D7F}" srcOrd="2" destOrd="0" parTransId="{C6F1C05A-54BA-47FF-B8EB-D7791C2EF869}" sibTransId="{2E683B31-5E33-49F7-B8F3-6014FB716253}"/>
    <dgm:cxn modelId="{68AFF4A8-4011-4B0E-84C0-1DB53AE8014A}" type="presOf" srcId="{33D5314F-8DFD-49F9-BCEA-3ED370093931}" destId="{F7F9778D-B578-43A0-9B26-F194297F04AF}" srcOrd="0" destOrd="0" presId="urn:microsoft.com/office/officeart/2005/8/layout/vList2"/>
    <dgm:cxn modelId="{E0E64DB6-71B7-4618-9C41-7610DCF88DFE}" srcId="{193BE5FF-6F81-4F7C-8391-570B76B9197D}" destId="{965C595A-812A-467D-B58D-E2921F70DF07}" srcOrd="1" destOrd="0" parTransId="{CDC21716-73B2-45E8-AC99-EF20011492C3}" sibTransId="{8F29F96E-9438-4487-AF4F-F0DAC2493ED8}"/>
    <dgm:cxn modelId="{6B3BB6D7-0F80-462C-B0B0-7FDE2DA4E8E6}" type="presOf" srcId="{DD9156F4-398E-4AEB-8F4B-BA2103E0E27A}" destId="{FF7F1A60-28C5-4A4E-B586-0C25B680EAA0}" srcOrd="0" destOrd="0" presId="urn:microsoft.com/office/officeart/2005/8/layout/vList2"/>
    <dgm:cxn modelId="{1F91DBE3-9205-469F-8720-455EAD28919D}" srcId="{193BE5FF-6F81-4F7C-8391-570B76B9197D}" destId="{DD9156F4-398E-4AEB-8F4B-BA2103E0E27A}" srcOrd="0" destOrd="0" parTransId="{092F370F-99C4-4C61-98BC-8FF375FE0D2E}" sibTransId="{F229B365-4BD5-4FF2-BF6B-F9461A72366A}"/>
    <dgm:cxn modelId="{1C943CF2-D635-434B-900C-D40528AF98C7}" type="presOf" srcId="{193BE5FF-6F81-4F7C-8391-570B76B9197D}" destId="{2E1CE76F-743E-4BAB-AF35-8FC8106E7ED5}" srcOrd="0" destOrd="0" presId="urn:microsoft.com/office/officeart/2005/8/layout/vList2"/>
    <dgm:cxn modelId="{A9BD8D03-E41B-444C-9EA5-EEE21D5B3CCB}" type="presParOf" srcId="{2E1CE76F-743E-4BAB-AF35-8FC8106E7ED5}" destId="{FF7F1A60-28C5-4A4E-B586-0C25B680EAA0}" srcOrd="0" destOrd="0" presId="urn:microsoft.com/office/officeart/2005/8/layout/vList2"/>
    <dgm:cxn modelId="{77E3CAFC-F74C-4427-931D-5F8FF15C37D2}" type="presParOf" srcId="{2E1CE76F-743E-4BAB-AF35-8FC8106E7ED5}" destId="{8C270339-B91E-4A23-977D-2379689A83EC}" srcOrd="1" destOrd="0" presId="urn:microsoft.com/office/officeart/2005/8/layout/vList2"/>
    <dgm:cxn modelId="{75B5CB64-6A9E-4453-B93D-40BFCFAE1D39}" type="presParOf" srcId="{2E1CE76F-743E-4BAB-AF35-8FC8106E7ED5}" destId="{2E4673AD-1E7A-42DB-AFB7-12981F92C75A}" srcOrd="2" destOrd="0" presId="urn:microsoft.com/office/officeart/2005/8/layout/vList2"/>
    <dgm:cxn modelId="{071A698A-403A-4B99-A891-7753C7C4476D}" type="presParOf" srcId="{2E1CE76F-743E-4BAB-AF35-8FC8106E7ED5}" destId="{1908BA3F-49A6-4FCC-91F8-060E02977D91}" srcOrd="3" destOrd="0" presId="urn:microsoft.com/office/officeart/2005/8/layout/vList2"/>
    <dgm:cxn modelId="{1EA58B37-7671-46C9-89D1-FFF069289147}" type="presParOf" srcId="{2E1CE76F-743E-4BAB-AF35-8FC8106E7ED5}" destId="{6DBC0CB3-0869-4121-99BF-CF06105A2F60}" srcOrd="4" destOrd="0" presId="urn:microsoft.com/office/officeart/2005/8/layout/vList2"/>
    <dgm:cxn modelId="{738659D2-DA87-47EE-86A4-CE51F7D8EE34}" type="presParOf" srcId="{2E1CE76F-743E-4BAB-AF35-8FC8106E7ED5}" destId="{091F6850-F30E-4B1D-AAE0-4B7B3B816B44}" srcOrd="5" destOrd="0" presId="urn:microsoft.com/office/officeart/2005/8/layout/vList2"/>
    <dgm:cxn modelId="{09AE6694-4493-4104-9B35-EC2B8FCB4C2F}" type="presParOf" srcId="{2E1CE76F-743E-4BAB-AF35-8FC8106E7ED5}" destId="{F7F9778D-B578-43A0-9B26-F194297F04A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sp="http://schemas.microsoft.com/office/drawing/2008/diagram" xmlns:dgm="http://schemas.openxmlformats.org/drawingml/2006/diagram" xmlns:a="http://schemas.openxmlformats.org/drawingml/2006/main">
  <dgm:ptLst>
    <dgm:pt modelId="{ABAB67CA-BF2C-4305-A76F-86D3E961EE93}" type="doc">
      <dgm:prSet loTypeId="urn:microsoft.com/office/officeart/2005/8/layout/process4" loCatId="process" qsTypeId="urn:microsoft.com/office/officeart/2005/8/quickstyle/simple4" qsCatId="simple" csTypeId="urn:microsoft.com/office/officeart/2005/8/colors/colorful2" csCatId="colorful" phldr="1"/>
      <dgm:spPr/>
      <dgm:t>
        <a:bodyPr/>
        <a:lstStyle/>
        <a:p>
          <a:endParaRPr lang="en-US"/>
        </a:p>
      </dgm:t>
    </dgm:pt>
    <dgm:pt modelId="{3399C558-7C1B-4D29-BD41-3AA3F2FD56D6}">
      <dgm:prSet/>
      <dgm:spPr/>
      <dgm:t>
        <a:bodyPr/>
        <a:lstStyle/>
        <a:p>
          <a:r>
            <a:rPr lang="en-US" dirty="0"/>
            <a:t>CBP has reported that in 2022, 92 percent of U.S. border authorities’ fentanyl seizures have occurred at ports of entry.</a:t>
          </a:r>
        </a:p>
      </dgm:t>
    </dgm:pt>
    <dgm:pt modelId="{B439E148-F03B-46DE-ADFA-F6D96D1D6733}" type="parTrans" cxnId="{F675F82B-2C75-455E-B661-2249AEC8FEF6}">
      <dgm:prSet/>
      <dgm:spPr/>
      <dgm:t>
        <a:bodyPr/>
        <a:lstStyle/>
        <a:p>
          <a:endParaRPr lang="en-US"/>
        </a:p>
      </dgm:t>
    </dgm:pt>
    <dgm:pt modelId="{CB67CC67-3443-4EEF-A99D-29FADAAA51BD}" type="sibTrans" cxnId="{F675F82B-2C75-455E-B661-2249AEC8FEF6}">
      <dgm:prSet/>
      <dgm:spPr/>
      <dgm:t>
        <a:bodyPr/>
        <a:lstStyle/>
        <a:p>
          <a:endParaRPr lang="en-US"/>
        </a:p>
      </dgm:t>
    </dgm:pt>
    <dgm:pt modelId="{08FC5FFC-8E5F-40CA-8CB9-D576360A8B27}">
      <dgm:prSet/>
      <dgm:spPr/>
      <dgm:t>
        <a:bodyPr/>
        <a:lstStyle/>
        <a:p>
          <a:r>
            <a:rPr lang="en-US" dirty="0"/>
            <a:t>In fiscal year 2023, 26,718 pounds of fentanyl were seized along the Mexican border which were detected by officers of the U.S. Customs and Border Protection enough fentanyl to kill every single American. </a:t>
          </a:r>
        </a:p>
      </dgm:t>
    </dgm:pt>
    <dgm:pt modelId="{D16E3538-0207-4088-8AC0-D71E31796E0D}" type="parTrans" cxnId="{CA27501D-334A-47AA-9F55-0D5D783FFF90}">
      <dgm:prSet/>
      <dgm:spPr/>
      <dgm:t>
        <a:bodyPr/>
        <a:lstStyle/>
        <a:p>
          <a:endParaRPr lang="en-US"/>
        </a:p>
      </dgm:t>
    </dgm:pt>
    <dgm:pt modelId="{DA0E6657-046F-4264-8156-FB7A9CEE8068}" type="sibTrans" cxnId="{CA27501D-334A-47AA-9F55-0D5D783FFF90}">
      <dgm:prSet/>
      <dgm:spPr/>
      <dgm:t>
        <a:bodyPr/>
        <a:lstStyle/>
        <a:p>
          <a:endParaRPr lang="en-US"/>
        </a:p>
      </dgm:t>
    </dgm:pt>
    <dgm:pt modelId="{2FE40D1C-857B-4D7D-95C5-399AD168952B}">
      <dgm:prSet/>
      <dgm:spPr/>
      <dgm:t>
        <a:bodyPr/>
        <a:lstStyle/>
        <a:p>
          <a:r>
            <a:rPr lang="en-US"/>
            <a:t>It is important to note that the number of seizures may not reflect the total amount of fentanyl that is smuggled into the United States, as many shipments may go undetected. </a:t>
          </a:r>
        </a:p>
      </dgm:t>
    </dgm:pt>
    <dgm:pt modelId="{6D029148-752B-48F8-80DB-2996AF1A94E0}" type="parTrans" cxnId="{6BD6C0C2-059D-4534-9E3C-E50092E1D013}">
      <dgm:prSet/>
      <dgm:spPr/>
      <dgm:t>
        <a:bodyPr/>
        <a:lstStyle/>
        <a:p>
          <a:endParaRPr lang="en-US"/>
        </a:p>
      </dgm:t>
    </dgm:pt>
    <dgm:pt modelId="{6C3AEC60-0EB9-453F-A680-4E5158EE74E6}" type="sibTrans" cxnId="{6BD6C0C2-059D-4534-9E3C-E50092E1D013}">
      <dgm:prSet/>
      <dgm:spPr/>
      <dgm:t>
        <a:bodyPr/>
        <a:lstStyle/>
        <a:p>
          <a:endParaRPr lang="en-US"/>
        </a:p>
      </dgm:t>
    </dgm:pt>
    <dgm:pt modelId="{8D2453B6-2749-451F-ACEE-9596985CECCF}" type="pres">
      <dgm:prSet presAssocID="{ABAB67CA-BF2C-4305-A76F-86D3E961EE93}" presName="Name0" presStyleCnt="0">
        <dgm:presLayoutVars>
          <dgm:dir/>
          <dgm:animLvl val="lvl"/>
          <dgm:resizeHandles val="exact"/>
        </dgm:presLayoutVars>
      </dgm:prSet>
      <dgm:spPr/>
    </dgm:pt>
    <dgm:pt modelId="{CAF5D187-3D36-428C-B42C-84DD519302A2}" type="pres">
      <dgm:prSet presAssocID="{2FE40D1C-857B-4D7D-95C5-399AD168952B}" presName="boxAndChildren" presStyleCnt="0"/>
      <dgm:spPr/>
    </dgm:pt>
    <dgm:pt modelId="{8D4DC44D-CC0A-452D-802D-9311AD37BDD2}" type="pres">
      <dgm:prSet presAssocID="{2FE40D1C-857B-4D7D-95C5-399AD168952B}" presName="parentTextBox" presStyleLbl="node1" presStyleIdx="0" presStyleCnt="3"/>
      <dgm:spPr/>
    </dgm:pt>
    <dgm:pt modelId="{8ECCFB22-D336-4198-8FAA-27EEAACA88B3}" type="pres">
      <dgm:prSet presAssocID="{DA0E6657-046F-4264-8156-FB7A9CEE8068}" presName="sp" presStyleCnt="0"/>
      <dgm:spPr/>
    </dgm:pt>
    <dgm:pt modelId="{0D0D6475-050D-4299-A10F-EE868E9C7928}" type="pres">
      <dgm:prSet presAssocID="{08FC5FFC-8E5F-40CA-8CB9-D576360A8B27}" presName="arrowAndChildren" presStyleCnt="0"/>
      <dgm:spPr/>
    </dgm:pt>
    <dgm:pt modelId="{2D1D2F6C-6E53-4C3B-988C-29FA70C76130}" type="pres">
      <dgm:prSet presAssocID="{08FC5FFC-8E5F-40CA-8CB9-D576360A8B27}" presName="parentTextArrow" presStyleLbl="node1" presStyleIdx="1" presStyleCnt="3"/>
      <dgm:spPr/>
    </dgm:pt>
    <dgm:pt modelId="{4C439CFF-6DB3-45E7-BB98-425304034277}" type="pres">
      <dgm:prSet presAssocID="{CB67CC67-3443-4EEF-A99D-29FADAAA51BD}" presName="sp" presStyleCnt="0"/>
      <dgm:spPr/>
    </dgm:pt>
    <dgm:pt modelId="{4B406293-DCCD-4C04-8E37-7003BA4B33E5}" type="pres">
      <dgm:prSet presAssocID="{3399C558-7C1B-4D29-BD41-3AA3F2FD56D6}" presName="arrowAndChildren" presStyleCnt="0"/>
      <dgm:spPr/>
    </dgm:pt>
    <dgm:pt modelId="{A669AE4F-7192-4339-8E65-0D4B697EBD36}" type="pres">
      <dgm:prSet presAssocID="{3399C558-7C1B-4D29-BD41-3AA3F2FD56D6}" presName="parentTextArrow" presStyleLbl="node1" presStyleIdx="2" presStyleCnt="3"/>
      <dgm:spPr/>
    </dgm:pt>
  </dgm:ptLst>
  <dgm:cxnLst>
    <dgm:cxn modelId="{E6AB2D02-2A20-49EF-9ABB-31EAEDB54180}" type="presOf" srcId="{2FE40D1C-857B-4D7D-95C5-399AD168952B}" destId="{8D4DC44D-CC0A-452D-802D-9311AD37BDD2}" srcOrd="0" destOrd="0" presId="urn:microsoft.com/office/officeart/2005/8/layout/process4"/>
    <dgm:cxn modelId="{3024111C-A6B1-416C-8064-EB63FD82C385}" type="presOf" srcId="{08FC5FFC-8E5F-40CA-8CB9-D576360A8B27}" destId="{2D1D2F6C-6E53-4C3B-988C-29FA70C76130}" srcOrd="0" destOrd="0" presId="urn:microsoft.com/office/officeart/2005/8/layout/process4"/>
    <dgm:cxn modelId="{CA27501D-334A-47AA-9F55-0D5D783FFF90}" srcId="{ABAB67CA-BF2C-4305-A76F-86D3E961EE93}" destId="{08FC5FFC-8E5F-40CA-8CB9-D576360A8B27}" srcOrd="1" destOrd="0" parTransId="{D16E3538-0207-4088-8AC0-D71E31796E0D}" sibTransId="{DA0E6657-046F-4264-8156-FB7A9CEE8068}"/>
    <dgm:cxn modelId="{F675F82B-2C75-455E-B661-2249AEC8FEF6}" srcId="{ABAB67CA-BF2C-4305-A76F-86D3E961EE93}" destId="{3399C558-7C1B-4D29-BD41-3AA3F2FD56D6}" srcOrd="0" destOrd="0" parTransId="{B439E148-F03B-46DE-ADFA-F6D96D1D6733}" sibTransId="{CB67CC67-3443-4EEF-A99D-29FADAAA51BD}"/>
    <dgm:cxn modelId="{412E0E4D-476C-4758-A593-7E60AC20755A}" type="presOf" srcId="{3399C558-7C1B-4D29-BD41-3AA3F2FD56D6}" destId="{A669AE4F-7192-4339-8E65-0D4B697EBD36}" srcOrd="0" destOrd="0" presId="urn:microsoft.com/office/officeart/2005/8/layout/process4"/>
    <dgm:cxn modelId="{E6963A90-1164-4776-9681-8C6607C69FF6}" type="presOf" srcId="{ABAB67CA-BF2C-4305-A76F-86D3E961EE93}" destId="{8D2453B6-2749-451F-ACEE-9596985CECCF}" srcOrd="0" destOrd="0" presId="urn:microsoft.com/office/officeart/2005/8/layout/process4"/>
    <dgm:cxn modelId="{6BD6C0C2-059D-4534-9E3C-E50092E1D013}" srcId="{ABAB67CA-BF2C-4305-A76F-86D3E961EE93}" destId="{2FE40D1C-857B-4D7D-95C5-399AD168952B}" srcOrd="2" destOrd="0" parTransId="{6D029148-752B-48F8-80DB-2996AF1A94E0}" sibTransId="{6C3AEC60-0EB9-453F-A680-4E5158EE74E6}"/>
    <dgm:cxn modelId="{52991C4B-FD66-411D-A05C-264B42F629C0}" type="presParOf" srcId="{8D2453B6-2749-451F-ACEE-9596985CECCF}" destId="{CAF5D187-3D36-428C-B42C-84DD519302A2}" srcOrd="0" destOrd="0" presId="urn:microsoft.com/office/officeart/2005/8/layout/process4"/>
    <dgm:cxn modelId="{C31B3128-5E25-4879-9DDD-26AACD59DA08}" type="presParOf" srcId="{CAF5D187-3D36-428C-B42C-84DD519302A2}" destId="{8D4DC44D-CC0A-452D-802D-9311AD37BDD2}" srcOrd="0" destOrd="0" presId="urn:microsoft.com/office/officeart/2005/8/layout/process4"/>
    <dgm:cxn modelId="{EEA9EE0A-97D2-4144-989A-421E91C0AA3D}" type="presParOf" srcId="{8D2453B6-2749-451F-ACEE-9596985CECCF}" destId="{8ECCFB22-D336-4198-8FAA-27EEAACA88B3}" srcOrd="1" destOrd="0" presId="urn:microsoft.com/office/officeart/2005/8/layout/process4"/>
    <dgm:cxn modelId="{51034ECE-9F47-402C-A751-14EA24AFC077}" type="presParOf" srcId="{8D2453B6-2749-451F-ACEE-9596985CECCF}" destId="{0D0D6475-050D-4299-A10F-EE868E9C7928}" srcOrd="2" destOrd="0" presId="urn:microsoft.com/office/officeart/2005/8/layout/process4"/>
    <dgm:cxn modelId="{20CA3A14-A0E7-44DC-B0C8-8BF4F70B2143}" type="presParOf" srcId="{0D0D6475-050D-4299-A10F-EE868E9C7928}" destId="{2D1D2F6C-6E53-4C3B-988C-29FA70C76130}" srcOrd="0" destOrd="0" presId="urn:microsoft.com/office/officeart/2005/8/layout/process4"/>
    <dgm:cxn modelId="{5C27EBBB-F6FA-4B22-AD0C-90E55FF963A6}" type="presParOf" srcId="{8D2453B6-2749-451F-ACEE-9596985CECCF}" destId="{4C439CFF-6DB3-45E7-BB98-425304034277}" srcOrd="3" destOrd="0" presId="urn:microsoft.com/office/officeart/2005/8/layout/process4"/>
    <dgm:cxn modelId="{D85DCB5E-4128-4098-829E-3ED7B0D0A085}" type="presParOf" srcId="{8D2453B6-2749-451F-ACEE-9596985CECCF}" destId="{4B406293-DCCD-4C04-8E37-7003BA4B33E5}" srcOrd="4" destOrd="0" presId="urn:microsoft.com/office/officeart/2005/8/layout/process4"/>
    <dgm:cxn modelId="{A4B4E142-7977-410D-B900-67B6A9838E5E}" type="presParOf" srcId="{4B406293-DCCD-4C04-8E37-7003BA4B33E5}" destId="{A669AE4F-7192-4339-8E65-0D4B697EBD3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sp="http://schemas.microsoft.com/office/drawing/2008/diagram" xmlns:dgm="http://schemas.openxmlformats.org/drawingml/2006/diagram" xmlns:a="http://schemas.openxmlformats.org/drawingml/2006/main">
  <dgm:ptLst>
    <dgm:pt modelId="{782F74B7-AF08-47A3-B664-1920910FDF1C}"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82031CB-F716-4A93-B1C0-D5522B7154FD}">
      <dgm:prSet/>
      <dgm:spPr/>
      <dgm:t>
        <a:bodyPr/>
        <a:lstStyle/>
        <a:p>
          <a:r>
            <a:rPr lang="en-US" dirty="0"/>
            <a:t>According to the DEA 2024 National Drug Threat Assessment report, fentanyl seizures at the U.S.-Mexico border increased significantly from 2021 to 2023. </a:t>
          </a:r>
        </a:p>
      </dgm:t>
    </dgm:pt>
    <dgm:pt modelId="{BBBAE315-C65E-4190-A284-29AA5B7DF630}" type="parTrans" cxnId="{76760614-BB24-408E-9A63-1EA92F806A39}">
      <dgm:prSet/>
      <dgm:spPr/>
      <dgm:t>
        <a:bodyPr/>
        <a:lstStyle/>
        <a:p>
          <a:endParaRPr lang="en-US"/>
        </a:p>
      </dgm:t>
    </dgm:pt>
    <dgm:pt modelId="{03E90A53-B4C8-40CE-946C-6484C330E543}" type="sibTrans" cxnId="{76760614-BB24-408E-9A63-1EA92F806A39}">
      <dgm:prSet/>
      <dgm:spPr/>
      <dgm:t>
        <a:bodyPr/>
        <a:lstStyle/>
        <a:p>
          <a:endParaRPr lang="en-US"/>
        </a:p>
      </dgm:t>
    </dgm:pt>
    <dgm:pt modelId="{9896D12F-19C6-450C-A12B-C608A4C95E61}">
      <dgm:prSet/>
      <dgm:spPr/>
      <dgm:t>
        <a:bodyPr/>
        <a:lstStyle/>
        <a:p>
          <a:r>
            <a:rPr lang="en-US" dirty="0"/>
            <a:t>In 2023, there were 32,996 pounds of fentanyl seized by the U.S. Customs and Border Protection along the U.S.-Mexico border, compared to 15,853 pounds in 2021. This represents a 48% increase in fentanyl seizures from 2021 to 2023.</a:t>
          </a:r>
        </a:p>
      </dgm:t>
    </dgm:pt>
    <dgm:pt modelId="{34328F64-600D-4EF3-98C6-9BF767EC723B}" type="parTrans" cxnId="{BA9137E1-DC24-46D6-98B4-E11721BE7511}">
      <dgm:prSet/>
      <dgm:spPr/>
      <dgm:t>
        <a:bodyPr/>
        <a:lstStyle/>
        <a:p>
          <a:endParaRPr lang="en-US"/>
        </a:p>
      </dgm:t>
    </dgm:pt>
    <dgm:pt modelId="{709DE196-9355-4F89-8FD6-3866241D1689}" type="sibTrans" cxnId="{BA9137E1-DC24-46D6-98B4-E11721BE7511}">
      <dgm:prSet/>
      <dgm:spPr/>
      <dgm:t>
        <a:bodyPr/>
        <a:lstStyle/>
        <a:p>
          <a:endParaRPr lang="en-US"/>
        </a:p>
      </dgm:t>
    </dgm:pt>
    <dgm:pt modelId="{DF994B47-E243-40A8-A528-58510A903B9D}" type="pres">
      <dgm:prSet presAssocID="{782F74B7-AF08-47A3-B664-1920910FDF1C}" presName="linear" presStyleCnt="0">
        <dgm:presLayoutVars>
          <dgm:animLvl val="lvl"/>
          <dgm:resizeHandles val="exact"/>
        </dgm:presLayoutVars>
      </dgm:prSet>
      <dgm:spPr/>
    </dgm:pt>
    <dgm:pt modelId="{56B0C360-70DC-440F-860A-D957D445CCA7}" type="pres">
      <dgm:prSet presAssocID="{D82031CB-F716-4A93-B1C0-D5522B7154FD}" presName="parentText" presStyleLbl="node1" presStyleIdx="0" presStyleCnt="2">
        <dgm:presLayoutVars>
          <dgm:chMax val="0"/>
          <dgm:bulletEnabled val="1"/>
        </dgm:presLayoutVars>
      </dgm:prSet>
      <dgm:spPr/>
    </dgm:pt>
    <dgm:pt modelId="{04BDF51F-0B45-414E-999C-8F0EFCD7CA7E}" type="pres">
      <dgm:prSet presAssocID="{03E90A53-B4C8-40CE-946C-6484C330E543}" presName="spacer" presStyleCnt="0"/>
      <dgm:spPr/>
    </dgm:pt>
    <dgm:pt modelId="{9CED90E8-BA75-4D5D-BE55-10EEABA7C398}" type="pres">
      <dgm:prSet presAssocID="{9896D12F-19C6-450C-A12B-C608A4C95E61}" presName="parentText" presStyleLbl="node1" presStyleIdx="1" presStyleCnt="2">
        <dgm:presLayoutVars>
          <dgm:chMax val="0"/>
          <dgm:bulletEnabled val="1"/>
        </dgm:presLayoutVars>
      </dgm:prSet>
      <dgm:spPr/>
    </dgm:pt>
  </dgm:ptLst>
  <dgm:cxnLst>
    <dgm:cxn modelId="{76760614-BB24-408E-9A63-1EA92F806A39}" srcId="{782F74B7-AF08-47A3-B664-1920910FDF1C}" destId="{D82031CB-F716-4A93-B1C0-D5522B7154FD}" srcOrd="0" destOrd="0" parTransId="{BBBAE315-C65E-4190-A284-29AA5B7DF630}" sibTransId="{03E90A53-B4C8-40CE-946C-6484C330E543}"/>
    <dgm:cxn modelId="{8182ED7F-0957-46AB-9AA7-7E1C46BFF50C}" type="presOf" srcId="{9896D12F-19C6-450C-A12B-C608A4C95E61}" destId="{9CED90E8-BA75-4D5D-BE55-10EEABA7C398}" srcOrd="0" destOrd="0" presId="urn:microsoft.com/office/officeart/2005/8/layout/vList2"/>
    <dgm:cxn modelId="{19D7FE89-8099-462C-8B69-1B5FE27713E1}" type="presOf" srcId="{782F74B7-AF08-47A3-B664-1920910FDF1C}" destId="{DF994B47-E243-40A8-A528-58510A903B9D}" srcOrd="0" destOrd="0" presId="urn:microsoft.com/office/officeart/2005/8/layout/vList2"/>
    <dgm:cxn modelId="{BA9137E1-DC24-46D6-98B4-E11721BE7511}" srcId="{782F74B7-AF08-47A3-B664-1920910FDF1C}" destId="{9896D12F-19C6-450C-A12B-C608A4C95E61}" srcOrd="1" destOrd="0" parTransId="{34328F64-600D-4EF3-98C6-9BF767EC723B}" sibTransId="{709DE196-9355-4F89-8FD6-3866241D1689}"/>
    <dgm:cxn modelId="{35074EE1-DC0E-494F-88DC-608A51B22033}" type="presOf" srcId="{D82031CB-F716-4A93-B1C0-D5522B7154FD}" destId="{56B0C360-70DC-440F-860A-D957D445CCA7}" srcOrd="0" destOrd="0" presId="urn:microsoft.com/office/officeart/2005/8/layout/vList2"/>
    <dgm:cxn modelId="{53DDDC90-79BC-4621-A2C7-9DB737547C3D}" type="presParOf" srcId="{DF994B47-E243-40A8-A528-58510A903B9D}" destId="{56B0C360-70DC-440F-860A-D957D445CCA7}" srcOrd="0" destOrd="0" presId="urn:microsoft.com/office/officeart/2005/8/layout/vList2"/>
    <dgm:cxn modelId="{73928191-888E-4268-97CA-036635C603BD}" type="presParOf" srcId="{DF994B47-E243-40A8-A528-58510A903B9D}" destId="{04BDF51F-0B45-414E-999C-8F0EFCD7CA7E}" srcOrd="1" destOrd="0" presId="urn:microsoft.com/office/officeart/2005/8/layout/vList2"/>
    <dgm:cxn modelId="{E0634A56-8D76-4A1E-8DD9-E66488FE6598}" type="presParOf" srcId="{DF994B47-E243-40A8-A528-58510A903B9D}" destId="{9CED90E8-BA75-4D5D-BE55-10EEABA7C39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sp="http://schemas.microsoft.com/office/drawing/2008/diagram" xmlns:dgm="http://schemas.openxmlformats.org/drawingml/2006/diagram" xmlns:a="http://schemas.openxmlformats.org/drawingml/2006/main">
  <dgm:ptLst>
    <dgm:pt modelId="{193BE5FF-6F81-4F7C-8391-570B76B9197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D9156F4-398E-4AEB-8F4B-BA2103E0E27A}">
      <dgm:prSet custT="1"/>
      <dgm:spPr/>
      <dgm:t>
        <a:bodyPr/>
        <a:lstStyle/>
        <a:p>
          <a:r>
            <a:rPr kumimoji="0" lang="en-US" altLang="en-US" sz="2000" i="0" u="none" strike="noStrike" cap="none" normalizeH="0" baseline="0" dirty="0">
              <a:ln>
                <a:noFill/>
              </a:ln>
              <a:solidFill>
                <a:schemeClr val="bg1"/>
              </a:solidFill>
              <a:effectLst/>
              <a:latin typeface="Gill Sans MT" panose="020B0502020104020203" pitchFamily="34" charset="0"/>
            </a:rPr>
            <a:t>“Cartels infiltrating native reservations with fentanyl”</a:t>
          </a:r>
          <a:r>
            <a:rPr lang="en-US" altLang="en-US" sz="2000" dirty="0">
              <a:solidFill>
                <a:schemeClr val="bg1"/>
              </a:solidFill>
              <a:latin typeface="Gill Sans MT" panose="020B0502020104020203" pitchFamily="34" charset="0"/>
            </a:rPr>
            <a:t> </a:t>
          </a:r>
        </a:p>
        <a:p>
          <a:r>
            <a:rPr lang="en-US" altLang="en-US" sz="2000" dirty="0">
              <a:solidFill>
                <a:schemeClr val="bg1"/>
              </a:solidFill>
              <a:latin typeface="Gill Sans MT" panose="020B0502020104020203" pitchFamily="34" charset="0"/>
            </a:rPr>
            <a:t>-</a:t>
          </a:r>
          <a:r>
            <a:rPr kumimoji="0" lang="en-US" altLang="en-US" sz="2000" i="0" u="none" strike="noStrike" cap="none" normalizeH="0" baseline="0" dirty="0">
              <a:ln>
                <a:noFill/>
              </a:ln>
              <a:solidFill>
                <a:schemeClr val="bg1"/>
              </a:solidFill>
              <a:effectLst/>
              <a:latin typeface="Gill Sans MT" panose="020B0502020104020203" pitchFamily="34" charset="0"/>
            </a:rPr>
            <a:t>Tribal leader </a:t>
          </a:r>
          <a:endParaRPr lang="en-US" sz="2000" dirty="0">
            <a:solidFill>
              <a:schemeClr val="bg1"/>
            </a:solidFill>
          </a:endParaRPr>
        </a:p>
      </dgm:t>
    </dgm:pt>
    <dgm:pt modelId="{092F370F-99C4-4C61-98BC-8FF375FE0D2E}" type="parTrans" cxnId="{1F91DBE3-9205-469F-8720-455EAD28919D}">
      <dgm:prSet/>
      <dgm:spPr/>
      <dgm:t>
        <a:bodyPr/>
        <a:lstStyle/>
        <a:p>
          <a:endParaRPr lang="en-US"/>
        </a:p>
      </dgm:t>
    </dgm:pt>
    <dgm:pt modelId="{F229B365-4BD5-4FF2-BF6B-F9461A72366A}" type="sibTrans" cxnId="{1F91DBE3-9205-469F-8720-455EAD28919D}">
      <dgm:prSet/>
      <dgm:spPr/>
      <dgm:t>
        <a:bodyPr/>
        <a:lstStyle/>
        <a:p>
          <a:endParaRPr lang="en-US"/>
        </a:p>
      </dgm:t>
    </dgm:pt>
    <dgm:pt modelId="{965C595A-812A-467D-B58D-E2921F70DF07}">
      <dgm:prSet custT="1"/>
      <dgm:spPr/>
      <dgm:t>
        <a:bodyPr/>
        <a:lstStyle/>
        <a:p>
          <a:pPr algn="l"/>
          <a:r>
            <a:rPr kumimoji="0" lang="en-US" altLang="en-US" sz="2000" i="0" u="none" strike="noStrike" cap="none" normalizeH="0" baseline="0" dirty="0">
              <a:ln>
                <a:noFill/>
              </a:ln>
              <a:solidFill>
                <a:schemeClr val="bg1"/>
              </a:solidFill>
              <a:effectLst/>
              <a:latin typeface="Gill Sans MT" panose="020B0502020104020203" pitchFamily="34" charset="0"/>
            </a:rPr>
            <a:t>Underfunded police overwhelmed by drug running, violence on tribal lands.</a:t>
          </a:r>
          <a:endParaRPr lang="en-US" sz="2000" dirty="0"/>
        </a:p>
      </dgm:t>
    </dgm:pt>
    <dgm:pt modelId="{CDC21716-73B2-45E8-AC99-EF20011492C3}" type="parTrans" cxnId="{E0E64DB6-71B7-4618-9C41-7610DCF88DFE}">
      <dgm:prSet/>
      <dgm:spPr/>
      <dgm:t>
        <a:bodyPr/>
        <a:lstStyle/>
        <a:p>
          <a:endParaRPr lang="en-US"/>
        </a:p>
      </dgm:t>
    </dgm:pt>
    <dgm:pt modelId="{8F29F96E-9438-4487-AF4F-F0DAC2493ED8}" type="sibTrans" cxnId="{E0E64DB6-71B7-4618-9C41-7610DCF88DFE}">
      <dgm:prSet/>
      <dgm:spPr/>
      <dgm:t>
        <a:bodyPr/>
        <a:lstStyle/>
        <a:p>
          <a:endParaRPr lang="en-US"/>
        </a:p>
      </dgm:t>
    </dgm:pt>
    <dgm:pt modelId="{5A121931-14D1-443A-8025-F7C798528D7F}">
      <dgm:prSet custT="1"/>
      <dgm:spPr/>
      <dgm:t>
        <a:bodyPr/>
        <a:lstStyle/>
        <a:p>
          <a:r>
            <a:rPr kumimoji="0" lang="en-US" altLang="en-US" sz="2000" i="0" u="none" strike="noStrike" cap="none" normalizeH="0" baseline="0" dirty="0">
              <a:ln>
                <a:noFill/>
              </a:ln>
              <a:solidFill>
                <a:schemeClr val="bg1"/>
              </a:solidFill>
              <a:effectLst/>
              <a:latin typeface="Gill Sans MT" panose="020B0502020104020203" pitchFamily="34" charset="0"/>
            </a:rPr>
            <a:t>"They know we're short-staffed,” the Fort Belknap president said.</a:t>
          </a:r>
          <a:endParaRPr lang="en-US" sz="2000" dirty="0">
            <a:solidFill>
              <a:schemeClr val="bg1"/>
            </a:solidFill>
          </a:endParaRPr>
        </a:p>
      </dgm:t>
    </dgm:pt>
    <dgm:pt modelId="{C6F1C05A-54BA-47FF-B8EB-D7791C2EF869}" type="parTrans" cxnId="{F9C15D94-2780-4908-B875-7C2A69585BD6}">
      <dgm:prSet/>
      <dgm:spPr/>
      <dgm:t>
        <a:bodyPr/>
        <a:lstStyle/>
        <a:p>
          <a:endParaRPr lang="en-US"/>
        </a:p>
      </dgm:t>
    </dgm:pt>
    <dgm:pt modelId="{2E683B31-5E33-49F7-B8F3-6014FB716253}" type="sibTrans" cxnId="{F9C15D94-2780-4908-B875-7C2A69585BD6}">
      <dgm:prSet/>
      <dgm:spPr/>
      <dgm:t>
        <a:bodyPr/>
        <a:lstStyle/>
        <a:p>
          <a:endParaRPr lang="en-US"/>
        </a:p>
      </dgm:t>
    </dgm:pt>
    <dgm:pt modelId="{33D5314F-8DFD-49F9-BCEA-3ED370093931}">
      <dgm:prSet custT="1"/>
      <dgm:spPr/>
      <dgm:t>
        <a:bodyPr/>
        <a:lstStyle/>
        <a:p>
          <a:r>
            <a:rPr kumimoji="0" lang="en-US" altLang="en-US" sz="2000" i="0" u="none" strike="noStrike" cap="none" normalizeH="0" baseline="0" dirty="0">
              <a:ln>
                <a:noFill/>
              </a:ln>
              <a:solidFill>
                <a:schemeClr val="bg1"/>
              </a:solidFill>
              <a:effectLst/>
              <a:latin typeface="Gill Sans MT" panose="020B0502020104020203" pitchFamily="34" charset="0"/>
            </a:rPr>
            <a:t>"$95 billion to kill people overseas but can't spare pennies" – Tribal leader </a:t>
          </a:r>
          <a:endParaRPr lang="en-US" sz="2000" dirty="0">
            <a:solidFill>
              <a:schemeClr val="bg1"/>
            </a:solidFill>
          </a:endParaRPr>
        </a:p>
      </dgm:t>
    </dgm:pt>
    <dgm:pt modelId="{63EBAA52-C283-4EA7-BF87-15436DC60705}" type="parTrans" cxnId="{3FE3EB76-F439-4FC0-90A3-6027BAED5538}">
      <dgm:prSet/>
      <dgm:spPr/>
      <dgm:t>
        <a:bodyPr/>
        <a:lstStyle/>
        <a:p>
          <a:endParaRPr lang="en-US"/>
        </a:p>
      </dgm:t>
    </dgm:pt>
    <dgm:pt modelId="{C929C785-818F-4320-B1B2-E7C1400B9C3D}" type="sibTrans" cxnId="{3FE3EB76-F439-4FC0-90A3-6027BAED5538}">
      <dgm:prSet/>
      <dgm:spPr/>
      <dgm:t>
        <a:bodyPr/>
        <a:lstStyle/>
        <a:p>
          <a:endParaRPr lang="en-US"/>
        </a:p>
      </dgm:t>
    </dgm:pt>
    <dgm:pt modelId="{2E1CE76F-743E-4BAB-AF35-8FC8106E7ED5}" type="pres">
      <dgm:prSet presAssocID="{193BE5FF-6F81-4F7C-8391-570B76B9197D}" presName="linear" presStyleCnt="0">
        <dgm:presLayoutVars>
          <dgm:animLvl val="lvl"/>
          <dgm:resizeHandles val="exact"/>
        </dgm:presLayoutVars>
      </dgm:prSet>
      <dgm:spPr/>
    </dgm:pt>
    <dgm:pt modelId="{FF7F1A60-28C5-4A4E-B586-0C25B680EAA0}" type="pres">
      <dgm:prSet presAssocID="{DD9156F4-398E-4AEB-8F4B-BA2103E0E27A}" presName="parentText" presStyleLbl="node1" presStyleIdx="0" presStyleCnt="4">
        <dgm:presLayoutVars>
          <dgm:chMax val="0"/>
          <dgm:bulletEnabled val="1"/>
        </dgm:presLayoutVars>
      </dgm:prSet>
      <dgm:spPr/>
    </dgm:pt>
    <dgm:pt modelId="{8C270339-B91E-4A23-977D-2379689A83EC}" type="pres">
      <dgm:prSet presAssocID="{F229B365-4BD5-4FF2-BF6B-F9461A72366A}" presName="spacer" presStyleCnt="0"/>
      <dgm:spPr/>
    </dgm:pt>
    <dgm:pt modelId="{2E4673AD-1E7A-42DB-AFB7-12981F92C75A}" type="pres">
      <dgm:prSet presAssocID="{965C595A-812A-467D-B58D-E2921F70DF07}" presName="parentText" presStyleLbl="node1" presStyleIdx="1" presStyleCnt="4" custScaleY="98491">
        <dgm:presLayoutVars>
          <dgm:chMax val="0"/>
          <dgm:bulletEnabled val="1"/>
        </dgm:presLayoutVars>
      </dgm:prSet>
      <dgm:spPr/>
    </dgm:pt>
    <dgm:pt modelId="{1908BA3F-49A6-4FCC-91F8-060E02977D91}" type="pres">
      <dgm:prSet presAssocID="{8F29F96E-9438-4487-AF4F-F0DAC2493ED8}" presName="spacer" presStyleCnt="0"/>
      <dgm:spPr/>
    </dgm:pt>
    <dgm:pt modelId="{6DBC0CB3-0869-4121-99BF-CF06105A2F60}" type="pres">
      <dgm:prSet presAssocID="{5A121931-14D1-443A-8025-F7C798528D7F}" presName="parentText" presStyleLbl="node1" presStyleIdx="2" presStyleCnt="4">
        <dgm:presLayoutVars>
          <dgm:chMax val="0"/>
          <dgm:bulletEnabled val="1"/>
        </dgm:presLayoutVars>
      </dgm:prSet>
      <dgm:spPr/>
    </dgm:pt>
    <dgm:pt modelId="{091F6850-F30E-4B1D-AAE0-4B7B3B816B44}" type="pres">
      <dgm:prSet presAssocID="{2E683B31-5E33-49F7-B8F3-6014FB716253}" presName="spacer" presStyleCnt="0"/>
      <dgm:spPr/>
    </dgm:pt>
    <dgm:pt modelId="{F7F9778D-B578-43A0-9B26-F194297F04AF}" type="pres">
      <dgm:prSet presAssocID="{33D5314F-8DFD-49F9-BCEA-3ED370093931}" presName="parentText" presStyleLbl="node1" presStyleIdx="3" presStyleCnt="4">
        <dgm:presLayoutVars>
          <dgm:chMax val="0"/>
          <dgm:bulletEnabled val="1"/>
        </dgm:presLayoutVars>
      </dgm:prSet>
      <dgm:spPr/>
    </dgm:pt>
  </dgm:ptLst>
  <dgm:cxnLst>
    <dgm:cxn modelId="{50297211-73B9-4E13-8B56-93AC550A0109}" type="presOf" srcId="{965C595A-812A-467D-B58D-E2921F70DF07}" destId="{2E4673AD-1E7A-42DB-AFB7-12981F92C75A}" srcOrd="0" destOrd="0" presId="urn:microsoft.com/office/officeart/2005/8/layout/vList2"/>
    <dgm:cxn modelId="{1D432250-28E6-4794-AC69-9441FCF85F76}" type="presOf" srcId="{5A121931-14D1-443A-8025-F7C798528D7F}" destId="{6DBC0CB3-0869-4121-99BF-CF06105A2F60}" srcOrd="0" destOrd="0" presId="urn:microsoft.com/office/officeart/2005/8/layout/vList2"/>
    <dgm:cxn modelId="{3FE3EB76-F439-4FC0-90A3-6027BAED5538}" srcId="{193BE5FF-6F81-4F7C-8391-570B76B9197D}" destId="{33D5314F-8DFD-49F9-BCEA-3ED370093931}" srcOrd="3" destOrd="0" parTransId="{63EBAA52-C283-4EA7-BF87-15436DC60705}" sibTransId="{C929C785-818F-4320-B1B2-E7C1400B9C3D}"/>
    <dgm:cxn modelId="{F9C15D94-2780-4908-B875-7C2A69585BD6}" srcId="{193BE5FF-6F81-4F7C-8391-570B76B9197D}" destId="{5A121931-14D1-443A-8025-F7C798528D7F}" srcOrd="2" destOrd="0" parTransId="{C6F1C05A-54BA-47FF-B8EB-D7791C2EF869}" sibTransId="{2E683B31-5E33-49F7-B8F3-6014FB716253}"/>
    <dgm:cxn modelId="{68AFF4A8-4011-4B0E-84C0-1DB53AE8014A}" type="presOf" srcId="{33D5314F-8DFD-49F9-BCEA-3ED370093931}" destId="{F7F9778D-B578-43A0-9B26-F194297F04AF}" srcOrd="0" destOrd="0" presId="urn:microsoft.com/office/officeart/2005/8/layout/vList2"/>
    <dgm:cxn modelId="{E0E64DB6-71B7-4618-9C41-7610DCF88DFE}" srcId="{193BE5FF-6F81-4F7C-8391-570B76B9197D}" destId="{965C595A-812A-467D-B58D-E2921F70DF07}" srcOrd="1" destOrd="0" parTransId="{CDC21716-73B2-45E8-AC99-EF20011492C3}" sibTransId="{8F29F96E-9438-4487-AF4F-F0DAC2493ED8}"/>
    <dgm:cxn modelId="{6B3BB6D7-0F80-462C-B0B0-7FDE2DA4E8E6}" type="presOf" srcId="{DD9156F4-398E-4AEB-8F4B-BA2103E0E27A}" destId="{FF7F1A60-28C5-4A4E-B586-0C25B680EAA0}" srcOrd="0" destOrd="0" presId="urn:microsoft.com/office/officeart/2005/8/layout/vList2"/>
    <dgm:cxn modelId="{1F91DBE3-9205-469F-8720-455EAD28919D}" srcId="{193BE5FF-6F81-4F7C-8391-570B76B9197D}" destId="{DD9156F4-398E-4AEB-8F4B-BA2103E0E27A}" srcOrd="0" destOrd="0" parTransId="{092F370F-99C4-4C61-98BC-8FF375FE0D2E}" sibTransId="{F229B365-4BD5-4FF2-BF6B-F9461A72366A}"/>
    <dgm:cxn modelId="{1C943CF2-D635-434B-900C-D40528AF98C7}" type="presOf" srcId="{193BE5FF-6F81-4F7C-8391-570B76B9197D}" destId="{2E1CE76F-743E-4BAB-AF35-8FC8106E7ED5}" srcOrd="0" destOrd="0" presId="urn:microsoft.com/office/officeart/2005/8/layout/vList2"/>
    <dgm:cxn modelId="{A9BD8D03-E41B-444C-9EA5-EEE21D5B3CCB}" type="presParOf" srcId="{2E1CE76F-743E-4BAB-AF35-8FC8106E7ED5}" destId="{FF7F1A60-28C5-4A4E-B586-0C25B680EAA0}" srcOrd="0" destOrd="0" presId="urn:microsoft.com/office/officeart/2005/8/layout/vList2"/>
    <dgm:cxn modelId="{77E3CAFC-F74C-4427-931D-5F8FF15C37D2}" type="presParOf" srcId="{2E1CE76F-743E-4BAB-AF35-8FC8106E7ED5}" destId="{8C270339-B91E-4A23-977D-2379689A83EC}" srcOrd="1" destOrd="0" presId="urn:microsoft.com/office/officeart/2005/8/layout/vList2"/>
    <dgm:cxn modelId="{75B5CB64-6A9E-4453-B93D-40BFCFAE1D39}" type="presParOf" srcId="{2E1CE76F-743E-4BAB-AF35-8FC8106E7ED5}" destId="{2E4673AD-1E7A-42DB-AFB7-12981F92C75A}" srcOrd="2" destOrd="0" presId="urn:microsoft.com/office/officeart/2005/8/layout/vList2"/>
    <dgm:cxn modelId="{071A698A-403A-4B99-A891-7753C7C4476D}" type="presParOf" srcId="{2E1CE76F-743E-4BAB-AF35-8FC8106E7ED5}" destId="{1908BA3F-49A6-4FCC-91F8-060E02977D91}" srcOrd="3" destOrd="0" presId="urn:microsoft.com/office/officeart/2005/8/layout/vList2"/>
    <dgm:cxn modelId="{1EA58B37-7671-46C9-89D1-FFF069289147}" type="presParOf" srcId="{2E1CE76F-743E-4BAB-AF35-8FC8106E7ED5}" destId="{6DBC0CB3-0869-4121-99BF-CF06105A2F60}" srcOrd="4" destOrd="0" presId="urn:microsoft.com/office/officeart/2005/8/layout/vList2"/>
    <dgm:cxn modelId="{738659D2-DA87-47EE-86A4-CE51F7D8EE34}" type="presParOf" srcId="{2E1CE76F-743E-4BAB-AF35-8FC8106E7ED5}" destId="{091F6850-F30E-4B1D-AAE0-4B7B3B816B44}" srcOrd="5" destOrd="0" presId="urn:microsoft.com/office/officeart/2005/8/layout/vList2"/>
    <dgm:cxn modelId="{09AE6694-4493-4104-9B35-EC2B8FCB4C2F}" type="presParOf" srcId="{2E1CE76F-743E-4BAB-AF35-8FC8106E7ED5}" destId="{F7F9778D-B578-43A0-9B26-F194297F04AF}"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r="http://schemas.openxmlformats.org/officeDocument/2006/relationships" xmlns:dsp="http://schemas.microsoft.com/office/drawing/2008/diagram" xmlns:dgm="http://schemas.openxmlformats.org/drawingml/2006/diagram" xmlns:a="http://schemas.openxmlformats.org/drawingml/2006/main">
  <dgm:ptLst>
    <dgm:pt modelId="{CD3E156A-F7EC-44C7-9FD5-13ED68396D61}"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0279500C-0654-49C5-899D-8CB22987FC3D}">
      <dgm:prSet/>
      <dgm:spPr/>
      <dgm:t>
        <a:bodyPr/>
        <a:lstStyle/>
        <a:p>
          <a:r>
            <a:rPr lang="en-US"/>
            <a:t>While there is limited data on the use of fentanyl in public housing, several studies have been conducted over the past couple of years.</a:t>
          </a:r>
        </a:p>
      </dgm:t>
    </dgm:pt>
    <dgm:pt modelId="{4AD47565-B285-4F33-B839-4B930A2491A9}" type="parTrans" cxnId="{02801D84-9183-48B2-8DC2-04645A1B4B2B}">
      <dgm:prSet/>
      <dgm:spPr/>
      <dgm:t>
        <a:bodyPr/>
        <a:lstStyle/>
        <a:p>
          <a:endParaRPr lang="en-US"/>
        </a:p>
      </dgm:t>
    </dgm:pt>
    <dgm:pt modelId="{87CDD208-85FD-409F-8F5C-50FB39796F02}" type="sibTrans" cxnId="{02801D84-9183-48B2-8DC2-04645A1B4B2B}">
      <dgm:prSet/>
      <dgm:spPr/>
      <dgm:t>
        <a:bodyPr/>
        <a:lstStyle/>
        <a:p>
          <a:endParaRPr lang="en-US"/>
        </a:p>
      </dgm:t>
    </dgm:pt>
    <dgm:pt modelId="{EE3CD070-7A12-442B-83CA-DA10A643749B}">
      <dgm:prSet/>
      <dgm:spPr/>
      <dgm:t>
        <a:bodyPr/>
        <a:lstStyle/>
        <a:p>
          <a:r>
            <a:rPr lang="en-US" dirty="0"/>
            <a:t>A recent </a:t>
          </a:r>
          <a:r>
            <a:rPr lang="en-US" dirty="0">
              <a:hlinkClick xmlns:r="http://schemas.openxmlformats.org/officeDocument/2006/relationships" r:id="rId1"/>
            </a:rPr>
            <a:t>study</a:t>
          </a:r>
          <a:r>
            <a:rPr lang="en-US" dirty="0"/>
            <a:t> conducted by the Corporation for Supportive Housing found that 63% of state public housing agencies have reported significant opioid-involved overdose cases from their tenants. </a:t>
          </a:r>
        </a:p>
      </dgm:t>
    </dgm:pt>
    <dgm:pt modelId="{47FC148D-90E2-4A3A-9CA1-EE68EA1D72C4}" type="parTrans" cxnId="{9DD654E2-61E0-40CA-94EC-7DC46333168C}">
      <dgm:prSet/>
      <dgm:spPr/>
      <dgm:t>
        <a:bodyPr/>
        <a:lstStyle/>
        <a:p>
          <a:endParaRPr lang="en-US"/>
        </a:p>
      </dgm:t>
    </dgm:pt>
    <dgm:pt modelId="{45AD062D-0A5F-40B1-A625-B631E21974B0}" type="sibTrans" cxnId="{9DD654E2-61E0-40CA-94EC-7DC46333168C}">
      <dgm:prSet/>
      <dgm:spPr/>
      <dgm:t>
        <a:bodyPr/>
        <a:lstStyle/>
        <a:p>
          <a:endParaRPr lang="en-US"/>
        </a:p>
      </dgm:t>
    </dgm:pt>
    <dgm:pt modelId="{6C2B5BFD-E9E9-4F9E-A8A2-1D3CBAAD5974}">
      <dgm:prSet/>
      <dgm:spPr/>
      <dgm:t>
        <a:bodyPr/>
        <a:lstStyle/>
        <a:p>
          <a:r>
            <a:rPr lang="en-US"/>
            <a:t>In 2019, at least 142 suspected opioid-involved overdoses, fatal and nonfatal, occurred among supportive housing tenants across 46 different state public housing agencies.</a:t>
          </a:r>
        </a:p>
      </dgm:t>
    </dgm:pt>
    <dgm:pt modelId="{C78C3B8D-C611-4660-9A37-173F8DDC1DC3}" type="parTrans" cxnId="{B8BA34F1-56AA-474F-9D33-34CC150AC34C}">
      <dgm:prSet/>
      <dgm:spPr/>
      <dgm:t>
        <a:bodyPr/>
        <a:lstStyle/>
        <a:p>
          <a:endParaRPr lang="en-US"/>
        </a:p>
      </dgm:t>
    </dgm:pt>
    <dgm:pt modelId="{EFF6E0A5-E711-4612-B501-1FB0B19C1A2E}" type="sibTrans" cxnId="{B8BA34F1-56AA-474F-9D33-34CC150AC34C}">
      <dgm:prSet/>
      <dgm:spPr/>
      <dgm:t>
        <a:bodyPr/>
        <a:lstStyle/>
        <a:p>
          <a:endParaRPr lang="en-US"/>
        </a:p>
      </dgm:t>
    </dgm:pt>
    <dgm:pt modelId="{276099DF-122A-43B2-A097-2DE2AC636E6B}" type="pres">
      <dgm:prSet presAssocID="{CD3E156A-F7EC-44C7-9FD5-13ED68396D61}" presName="outerComposite" presStyleCnt="0">
        <dgm:presLayoutVars>
          <dgm:chMax val="5"/>
          <dgm:dir/>
          <dgm:resizeHandles val="exact"/>
        </dgm:presLayoutVars>
      </dgm:prSet>
      <dgm:spPr/>
    </dgm:pt>
    <dgm:pt modelId="{F378F46C-2293-4732-AC78-C8F3E0E29112}" type="pres">
      <dgm:prSet presAssocID="{CD3E156A-F7EC-44C7-9FD5-13ED68396D61}" presName="dummyMaxCanvas" presStyleCnt="0">
        <dgm:presLayoutVars/>
      </dgm:prSet>
      <dgm:spPr/>
    </dgm:pt>
    <dgm:pt modelId="{3C61CFAF-BA69-470E-AA23-68B210E12AEB}" type="pres">
      <dgm:prSet presAssocID="{CD3E156A-F7EC-44C7-9FD5-13ED68396D61}" presName="ThreeNodes_1" presStyleLbl="node1" presStyleIdx="0" presStyleCnt="3">
        <dgm:presLayoutVars>
          <dgm:bulletEnabled val="1"/>
        </dgm:presLayoutVars>
      </dgm:prSet>
      <dgm:spPr/>
    </dgm:pt>
    <dgm:pt modelId="{CF8F9AE5-4D4E-4CB0-92E4-C54BB8FBBF3D}" type="pres">
      <dgm:prSet presAssocID="{CD3E156A-F7EC-44C7-9FD5-13ED68396D61}" presName="ThreeNodes_2" presStyleLbl="node1" presStyleIdx="1" presStyleCnt="3">
        <dgm:presLayoutVars>
          <dgm:bulletEnabled val="1"/>
        </dgm:presLayoutVars>
      </dgm:prSet>
      <dgm:spPr/>
    </dgm:pt>
    <dgm:pt modelId="{F4E9CE56-F402-4824-BECC-15265882D94E}" type="pres">
      <dgm:prSet presAssocID="{CD3E156A-F7EC-44C7-9FD5-13ED68396D61}" presName="ThreeNodes_3" presStyleLbl="node1" presStyleIdx="2" presStyleCnt="3">
        <dgm:presLayoutVars>
          <dgm:bulletEnabled val="1"/>
        </dgm:presLayoutVars>
      </dgm:prSet>
      <dgm:spPr/>
    </dgm:pt>
    <dgm:pt modelId="{7021DE90-4F6D-4F81-9F7B-51B59A263BD3}" type="pres">
      <dgm:prSet presAssocID="{CD3E156A-F7EC-44C7-9FD5-13ED68396D61}" presName="ThreeConn_1-2" presStyleLbl="fgAccFollowNode1" presStyleIdx="0" presStyleCnt="2">
        <dgm:presLayoutVars>
          <dgm:bulletEnabled val="1"/>
        </dgm:presLayoutVars>
      </dgm:prSet>
      <dgm:spPr/>
    </dgm:pt>
    <dgm:pt modelId="{9D8BF52F-9C20-4DD5-8F41-957EB4B67341}" type="pres">
      <dgm:prSet presAssocID="{CD3E156A-F7EC-44C7-9FD5-13ED68396D61}" presName="ThreeConn_2-3" presStyleLbl="fgAccFollowNode1" presStyleIdx="1" presStyleCnt="2">
        <dgm:presLayoutVars>
          <dgm:bulletEnabled val="1"/>
        </dgm:presLayoutVars>
      </dgm:prSet>
      <dgm:spPr/>
    </dgm:pt>
    <dgm:pt modelId="{8B9D00CD-4761-4573-9089-0E3F77F350D4}" type="pres">
      <dgm:prSet presAssocID="{CD3E156A-F7EC-44C7-9FD5-13ED68396D61}" presName="ThreeNodes_1_text" presStyleLbl="node1" presStyleIdx="2" presStyleCnt="3">
        <dgm:presLayoutVars>
          <dgm:bulletEnabled val="1"/>
        </dgm:presLayoutVars>
      </dgm:prSet>
      <dgm:spPr/>
    </dgm:pt>
    <dgm:pt modelId="{A0939A27-2EC0-48E7-AE53-E51DBB9E5EF5}" type="pres">
      <dgm:prSet presAssocID="{CD3E156A-F7EC-44C7-9FD5-13ED68396D61}" presName="ThreeNodes_2_text" presStyleLbl="node1" presStyleIdx="2" presStyleCnt="3">
        <dgm:presLayoutVars>
          <dgm:bulletEnabled val="1"/>
        </dgm:presLayoutVars>
      </dgm:prSet>
      <dgm:spPr/>
    </dgm:pt>
    <dgm:pt modelId="{E9FC8AA7-9369-4296-98F2-53A899B52AC6}" type="pres">
      <dgm:prSet presAssocID="{CD3E156A-F7EC-44C7-9FD5-13ED68396D61}" presName="ThreeNodes_3_text" presStyleLbl="node1" presStyleIdx="2" presStyleCnt="3">
        <dgm:presLayoutVars>
          <dgm:bulletEnabled val="1"/>
        </dgm:presLayoutVars>
      </dgm:prSet>
      <dgm:spPr/>
    </dgm:pt>
  </dgm:ptLst>
  <dgm:cxnLst>
    <dgm:cxn modelId="{394F7B13-BFEF-494C-AA77-01FAFB4B69D0}" type="presOf" srcId="{0279500C-0654-49C5-899D-8CB22987FC3D}" destId="{3C61CFAF-BA69-470E-AA23-68B210E12AEB}" srcOrd="0" destOrd="0" presId="urn:microsoft.com/office/officeart/2005/8/layout/vProcess5"/>
    <dgm:cxn modelId="{F6EFCA5E-D71C-48ED-BEBF-C414C94C0649}" type="presOf" srcId="{45AD062D-0A5F-40B1-A625-B631E21974B0}" destId="{9D8BF52F-9C20-4DD5-8F41-957EB4B67341}" srcOrd="0" destOrd="0" presId="urn:microsoft.com/office/officeart/2005/8/layout/vProcess5"/>
    <dgm:cxn modelId="{3A0DC847-E0C6-41DB-BD05-3A3628FB3404}" type="presOf" srcId="{EE3CD070-7A12-442B-83CA-DA10A643749B}" destId="{CF8F9AE5-4D4E-4CB0-92E4-C54BB8FBBF3D}" srcOrd="0" destOrd="0" presId="urn:microsoft.com/office/officeart/2005/8/layout/vProcess5"/>
    <dgm:cxn modelId="{E5B91956-DCF8-4CEF-990D-57F87C96D5C0}" type="presOf" srcId="{0279500C-0654-49C5-899D-8CB22987FC3D}" destId="{8B9D00CD-4761-4573-9089-0E3F77F350D4}" srcOrd="1" destOrd="0" presId="urn:microsoft.com/office/officeart/2005/8/layout/vProcess5"/>
    <dgm:cxn modelId="{02801D84-9183-48B2-8DC2-04645A1B4B2B}" srcId="{CD3E156A-F7EC-44C7-9FD5-13ED68396D61}" destId="{0279500C-0654-49C5-899D-8CB22987FC3D}" srcOrd="0" destOrd="0" parTransId="{4AD47565-B285-4F33-B839-4B930A2491A9}" sibTransId="{87CDD208-85FD-409F-8F5C-50FB39796F02}"/>
    <dgm:cxn modelId="{103B5796-4047-470C-B1BA-3905BF52CA9E}" type="presOf" srcId="{87CDD208-85FD-409F-8F5C-50FB39796F02}" destId="{7021DE90-4F6D-4F81-9F7B-51B59A263BD3}" srcOrd="0" destOrd="0" presId="urn:microsoft.com/office/officeart/2005/8/layout/vProcess5"/>
    <dgm:cxn modelId="{4F19129E-25DD-4308-81D9-08B5DD94F1E8}" type="presOf" srcId="{EE3CD070-7A12-442B-83CA-DA10A643749B}" destId="{A0939A27-2EC0-48E7-AE53-E51DBB9E5EF5}" srcOrd="1" destOrd="0" presId="urn:microsoft.com/office/officeart/2005/8/layout/vProcess5"/>
    <dgm:cxn modelId="{58A730AB-F8AE-40F8-8BDD-4ACC0E88D420}" type="presOf" srcId="{6C2B5BFD-E9E9-4F9E-A8A2-1D3CBAAD5974}" destId="{F4E9CE56-F402-4824-BECC-15265882D94E}" srcOrd="0" destOrd="0" presId="urn:microsoft.com/office/officeart/2005/8/layout/vProcess5"/>
    <dgm:cxn modelId="{99977ECB-86D4-4B19-9687-C90BD013D0FC}" type="presOf" srcId="{CD3E156A-F7EC-44C7-9FD5-13ED68396D61}" destId="{276099DF-122A-43B2-A097-2DE2AC636E6B}" srcOrd="0" destOrd="0" presId="urn:microsoft.com/office/officeart/2005/8/layout/vProcess5"/>
    <dgm:cxn modelId="{9DD654E2-61E0-40CA-94EC-7DC46333168C}" srcId="{CD3E156A-F7EC-44C7-9FD5-13ED68396D61}" destId="{EE3CD070-7A12-442B-83CA-DA10A643749B}" srcOrd="1" destOrd="0" parTransId="{47FC148D-90E2-4A3A-9CA1-EE68EA1D72C4}" sibTransId="{45AD062D-0A5F-40B1-A625-B631E21974B0}"/>
    <dgm:cxn modelId="{B8BA34F1-56AA-474F-9D33-34CC150AC34C}" srcId="{CD3E156A-F7EC-44C7-9FD5-13ED68396D61}" destId="{6C2B5BFD-E9E9-4F9E-A8A2-1D3CBAAD5974}" srcOrd="2" destOrd="0" parTransId="{C78C3B8D-C611-4660-9A37-173F8DDC1DC3}" sibTransId="{EFF6E0A5-E711-4612-B501-1FB0B19C1A2E}"/>
    <dgm:cxn modelId="{CABAE0F1-D5FF-451E-AED8-67C984875155}" type="presOf" srcId="{6C2B5BFD-E9E9-4F9E-A8A2-1D3CBAAD5974}" destId="{E9FC8AA7-9369-4296-98F2-53A899B52AC6}" srcOrd="1" destOrd="0" presId="urn:microsoft.com/office/officeart/2005/8/layout/vProcess5"/>
    <dgm:cxn modelId="{A6FE4EDA-7D25-4E4C-A2B8-BCF5EB1AC631}" type="presParOf" srcId="{276099DF-122A-43B2-A097-2DE2AC636E6B}" destId="{F378F46C-2293-4732-AC78-C8F3E0E29112}" srcOrd="0" destOrd="0" presId="urn:microsoft.com/office/officeart/2005/8/layout/vProcess5"/>
    <dgm:cxn modelId="{B3ACB594-FD45-4EC4-9921-78D722FA35FD}" type="presParOf" srcId="{276099DF-122A-43B2-A097-2DE2AC636E6B}" destId="{3C61CFAF-BA69-470E-AA23-68B210E12AEB}" srcOrd="1" destOrd="0" presId="urn:microsoft.com/office/officeart/2005/8/layout/vProcess5"/>
    <dgm:cxn modelId="{F84AA7DC-7CC6-4BBE-ABE5-CD7AF7F4AD17}" type="presParOf" srcId="{276099DF-122A-43B2-A097-2DE2AC636E6B}" destId="{CF8F9AE5-4D4E-4CB0-92E4-C54BB8FBBF3D}" srcOrd="2" destOrd="0" presId="urn:microsoft.com/office/officeart/2005/8/layout/vProcess5"/>
    <dgm:cxn modelId="{95D80C31-1689-4636-BE1C-B4482A5369BF}" type="presParOf" srcId="{276099DF-122A-43B2-A097-2DE2AC636E6B}" destId="{F4E9CE56-F402-4824-BECC-15265882D94E}" srcOrd="3" destOrd="0" presId="urn:microsoft.com/office/officeart/2005/8/layout/vProcess5"/>
    <dgm:cxn modelId="{F8ECEAE9-C855-475B-A915-18C633BE5A98}" type="presParOf" srcId="{276099DF-122A-43B2-A097-2DE2AC636E6B}" destId="{7021DE90-4F6D-4F81-9F7B-51B59A263BD3}" srcOrd="4" destOrd="0" presId="urn:microsoft.com/office/officeart/2005/8/layout/vProcess5"/>
    <dgm:cxn modelId="{334BE1C9-00D5-422E-9D53-7871D8DA8390}" type="presParOf" srcId="{276099DF-122A-43B2-A097-2DE2AC636E6B}" destId="{9D8BF52F-9C20-4DD5-8F41-957EB4B67341}" srcOrd="5" destOrd="0" presId="urn:microsoft.com/office/officeart/2005/8/layout/vProcess5"/>
    <dgm:cxn modelId="{C357496D-3B35-479A-BC07-97A50C10160B}" type="presParOf" srcId="{276099DF-122A-43B2-A097-2DE2AC636E6B}" destId="{8B9D00CD-4761-4573-9089-0E3F77F350D4}" srcOrd="6" destOrd="0" presId="urn:microsoft.com/office/officeart/2005/8/layout/vProcess5"/>
    <dgm:cxn modelId="{B09C5482-705C-46F2-A4B5-4070B2DEE2DA}" type="presParOf" srcId="{276099DF-122A-43B2-A097-2DE2AC636E6B}" destId="{A0939A27-2EC0-48E7-AE53-E51DBB9E5EF5}" srcOrd="7" destOrd="0" presId="urn:microsoft.com/office/officeart/2005/8/layout/vProcess5"/>
    <dgm:cxn modelId="{5D57EE2A-E279-4D9B-8897-47B3A985E50A}" type="presParOf" srcId="{276099DF-122A-43B2-A097-2DE2AC636E6B}" destId="{E9FC8AA7-9369-4296-98F2-53A899B52AC6}"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sp="http://schemas.microsoft.com/office/drawing/2008/diagram" xmlns:dgm="http://schemas.openxmlformats.org/drawingml/2006/diagram" xmlns:a="http://schemas.openxmlformats.org/drawingml/2006/main">
  <dgm:ptLst>
    <dgm:pt modelId="{985B4925-AB1A-4421-92FF-2A09EBAFE904}"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38AB9317-3794-4B52-8F57-488AAF5A9F43}">
      <dgm:prSet/>
      <dgm:spPr/>
      <dgm:t>
        <a:bodyPr/>
        <a:lstStyle/>
        <a:p>
          <a:r>
            <a:rPr lang="en-US"/>
            <a:t>In addition to the danger and uncertainties of fentanyl, the process of handling fentanyl is further complicated by the cost of cleaning it up. </a:t>
          </a:r>
        </a:p>
      </dgm:t>
    </dgm:pt>
    <dgm:pt modelId="{84928505-1B11-4E3F-B870-C516863B3064}" type="parTrans" cxnId="{BB4C461C-84CC-4C68-BA91-18B7650B4950}">
      <dgm:prSet/>
      <dgm:spPr/>
      <dgm:t>
        <a:bodyPr/>
        <a:lstStyle/>
        <a:p>
          <a:endParaRPr lang="en-US"/>
        </a:p>
      </dgm:t>
    </dgm:pt>
    <dgm:pt modelId="{295FAE4F-05B5-4187-AAB6-3E14387792C5}" type="sibTrans" cxnId="{BB4C461C-84CC-4C68-BA91-18B7650B4950}">
      <dgm:prSet/>
      <dgm:spPr/>
      <dgm:t>
        <a:bodyPr/>
        <a:lstStyle/>
        <a:p>
          <a:endParaRPr lang="en-US"/>
        </a:p>
      </dgm:t>
    </dgm:pt>
    <dgm:pt modelId="{AD17EFB3-038D-4C39-B982-5829C7F88C3B}">
      <dgm:prSet/>
      <dgm:spPr/>
      <dgm:t>
        <a:bodyPr/>
        <a:lstStyle/>
        <a:p>
          <a:r>
            <a:rPr lang="en-US"/>
            <a:t>Clean-up jobs can cost $400 per hour, with a total price tag ranging from $30,000 to $50,000 per job. The work requires breaks every 20 minutes due to the heat associated with wearing hazmat suits. </a:t>
          </a:r>
        </a:p>
      </dgm:t>
    </dgm:pt>
    <dgm:pt modelId="{ED3FF848-9F66-4C80-9616-9126CDE15B0E}" type="parTrans" cxnId="{D550BABC-12C5-467E-BF90-2E211960A349}">
      <dgm:prSet/>
      <dgm:spPr/>
      <dgm:t>
        <a:bodyPr/>
        <a:lstStyle/>
        <a:p>
          <a:endParaRPr lang="en-US"/>
        </a:p>
      </dgm:t>
    </dgm:pt>
    <dgm:pt modelId="{5DE1E732-8B72-4612-8FD7-3520CA4AC819}" type="sibTrans" cxnId="{D550BABC-12C5-467E-BF90-2E211960A349}">
      <dgm:prSet/>
      <dgm:spPr/>
      <dgm:t>
        <a:bodyPr/>
        <a:lstStyle/>
        <a:p>
          <a:endParaRPr lang="en-US"/>
        </a:p>
      </dgm:t>
    </dgm:pt>
    <dgm:pt modelId="{7572BB2B-E40D-40B5-BD7F-465046BC0743}">
      <dgm:prSet/>
      <dgm:spPr/>
      <dgm:t>
        <a:bodyPr/>
        <a:lstStyle/>
        <a:p>
          <a:r>
            <a:rPr lang="en-US"/>
            <a:t>A high efficiency vacuum needed to remove tiny particles cost an additional $1,200 and must be incinerated afterwards. </a:t>
          </a:r>
        </a:p>
      </dgm:t>
    </dgm:pt>
    <dgm:pt modelId="{03858612-2F4B-4F65-B0E0-906AB835370C}" type="parTrans" cxnId="{A4B75CF3-43E4-4C7D-B6A4-E636935861A6}">
      <dgm:prSet/>
      <dgm:spPr/>
      <dgm:t>
        <a:bodyPr/>
        <a:lstStyle/>
        <a:p>
          <a:endParaRPr lang="en-US"/>
        </a:p>
      </dgm:t>
    </dgm:pt>
    <dgm:pt modelId="{BF902FFB-9306-4CA4-9BF9-14F86C99519A}" type="sibTrans" cxnId="{A4B75CF3-43E4-4C7D-B6A4-E636935861A6}">
      <dgm:prSet/>
      <dgm:spPr/>
      <dgm:t>
        <a:bodyPr/>
        <a:lstStyle/>
        <a:p>
          <a:endParaRPr lang="en-US"/>
        </a:p>
      </dgm:t>
    </dgm:pt>
    <dgm:pt modelId="{07D9F82F-4EB3-4D02-8CAD-B33B309084C1}" type="pres">
      <dgm:prSet presAssocID="{985B4925-AB1A-4421-92FF-2A09EBAFE904}" presName="outerComposite" presStyleCnt="0">
        <dgm:presLayoutVars>
          <dgm:chMax val="5"/>
          <dgm:dir/>
          <dgm:resizeHandles val="exact"/>
        </dgm:presLayoutVars>
      </dgm:prSet>
      <dgm:spPr/>
    </dgm:pt>
    <dgm:pt modelId="{D6274EC7-A798-46DE-A874-0A29225B0639}" type="pres">
      <dgm:prSet presAssocID="{985B4925-AB1A-4421-92FF-2A09EBAFE904}" presName="dummyMaxCanvas" presStyleCnt="0">
        <dgm:presLayoutVars/>
      </dgm:prSet>
      <dgm:spPr/>
    </dgm:pt>
    <dgm:pt modelId="{20C6019C-2C39-4214-A187-0131DE7E8B33}" type="pres">
      <dgm:prSet presAssocID="{985B4925-AB1A-4421-92FF-2A09EBAFE904}" presName="ThreeNodes_1" presStyleLbl="node1" presStyleIdx="0" presStyleCnt="3">
        <dgm:presLayoutVars>
          <dgm:bulletEnabled val="1"/>
        </dgm:presLayoutVars>
      </dgm:prSet>
      <dgm:spPr/>
    </dgm:pt>
    <dgm:pt modelId="{CECDAA76-D2D4-4089-BA2D-F1F966653209}" type="pres">
      <dgm:prSet presAssocID="{985B4925-AB1A-4421-92FF-2A09EBAFE904}" presName="ThreeNodes_2" presStyleLbl="node1" presStyleIdx="1" presStyleCnt="3">
        <dgm:presLayoutVars>
          <dgm:bulletEnabled val="1"/>
        </dgm:presLayoutVars>
      </dgm:prSet>
      <dgm:spPr/>
    </dgm:pt>
    <dgm:pt modelId="{6557FEC6-99A9-4F59-A2C2-7A15011C13BE}" type="pres">
      <dgm:prSet presAssocID="{985B4925-AB1A-4421-92FF-2A09EBAFE904}" presName="ThreeNodes_3" presStyleLbl="node1" presStyleIdx="2" presStyleCnt="3">
        <dgm:presLayoutVars>
          <dgm:bulletEnabled val="1"/>
        </dgm:presLayoutVars>
      </dgm:prSet>
      <dgm:spPr/>
    </dgm:pt>
    <dgm:pt modelId="{2135DB23-7B82-4FCA-A1CC-0B5E1E9AA9AC}" type="pres">
      <dgm:prSet presAssocID="{985B4925-AB1A-4421-92FF-2A09EBAFE904}" presName="ThreeConn_1-2" presStyleLbl="fgAccFollowNode1" presStyleIdx="0" presStyleCnt="2">
        <dgm:presLayoutVars>
          <dgm:bulletEnabled val="1"/>
        </dgm:presLayoutVars>
      </dgm:prSet>
      <dgm:spPr/>
    </dgm:pt>
    <dgm:pt modelId="{FCC4FF89-7801-4D3A-8D43-79AAF4C2DA51}" type="pres">
      <dgm:prSet presAssocID="{985B4925-AB1A-4421-92FF-2A09EBAFE904}" presName="ThreeConn_2-3" presStyleLbl="fgAccFollowNode1" presStyleIdx="1" presStyleCnt="2">
        <dgm:presLayoutVars>
          <dgm:bulletEnabled val="1"/>
        </dgm:presLayoutVars>
      </dgm:prSet>
      <dgm:spPr/>
    </dgm:pt>
    <dgm:pt modelId="{B9074074-175A-4A62-920F-00A1DACC5C7A}" type="pres">
      <dgm:prSet presAssocID="{985B4925-AB1A-4421-92FF-2A09EBAFE904}" presName="ThreeNodes_1_text" presStyleLbl="node1" presStyleIdx="2" presStyleCnt="3">
        <dgm:presLayoutVars>
          <dgm:bulletEnabled val="1"/>
        </dgm:presLayoutVars>
      </dgm:prSet>
      <dgm:spPr/>
    </dgm:pt>
    <dgm:pt modelId="{576E8394-62FE-450B-BAB4-9D1E18EAD7D8}" type="pres">
      <dgm:prSet presAssocID="{985B4925-AB1A-4421-92FF-2A09EBAFE904}" presName="ThreeNodes_2_text" presStyleLbl="node1" presStyleIdx="2" presStyleCnt="3">
        <dgm:presLayoutVars>
          <dgm:bulletEnabled val="1"/>
        </dgm:presLayoutVars>
      </dgm:prSet>
      <dgm:spPr/>
    </dgm:pt>
    <dgm:pt modelId="{DE37325A-7669-4C2D-8A3F-5B0312996996}" type="pres">
      <dgm:prSet presAssocID="{985B4925-AB1A-4421-92FF-2A09EBAFE904}" presName="ThreeNodes_3_text" presStyleLbl="node1" presStyleIdx="2" presStyleCnt="3">
        <dgm:presLayoutVars>
          <dgm:bulletEnabled val="1"/>
        </dgm:presLayoutVars>
      </dgm:prSet>
      <dgm:spPr/>
    </dgm:pt>
  </dgm:ptLst>
  <dgm:cxnLst>
    <dgm:cxn modelId="{866B300B-DE66-4959-95D9-514FD924B31B}" type="presOf" srcId="{5DE1E732-8B72-4612-8FD7-3520CA4AC819}" destId="{FCC4FF89-7801-4D3A-8D43-79AAF4C2DA51}" srcOrd="0" destOrd="0" presId="urn:microsoft.com/office/officeart/2005/8/layout/vProcess5"/>
    <dgm:cxn modelId="{BB4C461C-84CC-4C68-BA91-18B7650B4950}" srcId="{985B4925-AB1A-4421-92FF-2A09EBAFE904}" destId="{38AB9317-3794-4B52-8F57-488AAF5A9F43}" srcOrd="0" destOrd="0" parTransId="{84928505-1B11-4E3F-B870-C516863B3064}" sibTransId="{295FAE4F-05B5-4187-AAB6-3E14387792C5}"/>
    <dgm:cxn modelId="{3EBB865C-AD35-4C2C-BFE7-64EB9F68EBF4}" type="presOf" srcId="{985B4925-AB1A-4421-92FF-2A09EBAFE904}" destId="{07D9F82F-4EB3-4D02-8CAD-B33B309084C1}" srcOrd="0" destOrd="0" presId="urn:microsoft.com/office/officeart/2005/8/layout/vProcess5"/>
    <dgm:cxn modelId="{413BEF67-F9C7-437F-9994-A3CF4C6CD267}" type="presOf" srcId="{7572BB2B-E40D-40B5-BD7F-465046BC0743}" destId="{6557FEC6-99A9-4F59-A2C2-7A15011C13BE}" srcOrd="0" destOrd="0" presId="urn:microsoft.com/office/officeart/2005/8/layout/vProcess5"/>
    <dgm:cxn modelId="{69B27249-14B3-4A76-A201-12DA09667509}" type="presOf" srcId="{38AB9317-3794-4B52-8F57-488AAF5A9F43}" destId="{20C6019C-2C39-4214-A187-0131DE7E8B33}" srcOrd="0" destOrd="0" presId="urn:microsoft.com/office/officeart/2005/8/layout/vProcess5"/>
    <dgm:cxn modelId="{5BA39D6D-F15E-42B9-B7C2-1256A8D35391}" type="presOf" srcId="{7572BB2B-E40D-40B5-BD7F-465046BC0743}" destId="{DE37325A-7669-4C2D-8A3F-5B0312996996}" srcOrd="1" destOrd="0" presId="urn:microsoft.com/office/officeart/2005/8/layout/vProcess5"/>
    <dgm:cxn modelId="{981B8B58-70C9-43A2-9E13-56C41EED9603}" type="presOf" srcId="{AD17EFB3-038D-4C39-B982-5829C7F88C3B}" destId="{576E8394-62FE-450B-BAB4-9D1E18EAD7D8}" srcOrd="1" destOrd="0" presId="urn:microsoft.com/office/officeart/2005/8/layout/vProcess5"/>
    <dgm:cxn modelId="{77EAABBB-6737-4173-AB79-E1D2DE4D4ED2}" type="presOf" srcId="{38AB9317-3794-4B52-8F57-488AAF5A9F43}" destId="{B9074074-175A-4A62-920F-00A1DACC5C7A}" srcOrd="1" destOrd="0" presId="urn:microsoft.com/office/officeart/2005/8/layout/vProcess5"/>
    <dgm:cxn modelId="{D550BABC-12C5-467E-BF90-2E211960A349}" srcId="{985B4925-AB1A-4421-92FF-2A09EBAFE904}" destId="{AD17EFB3-038D-4C39-B982-5829C7F88C3B}" srcOrd="1" destOrd="0" parTransId="{ED3FF848-9F66-4C80-9616-9126CDE15B0E}" sibTransId="{5DE1E732-8B72-4612-8FD7-3520CA4AC819}"/>
    <dgm:cxn modelId="{A9477BDA-A61A-46CF-BE9E-190F5D734D68}" type="presOf" srcId="{295FAE4F-05B5-4187-AAB6-3E14387792C5}" destId="{2135DB23-7B82-4FCA-A1CC-0B5E1E9AA9AC}" srcOrd="0" destOrd="0" presId="urn:microsoft.com/office/officeart/2005/8/layout/vProcess5"/>
    <dgm:cxn modelId="{A4B75CF3-43E4-4C7D-B6A4-E636935861A6}" srcId="{985B4925-AB1A-4421-92FF-2A09EBAFE904}" destId="{7572BB2B-E40D-40B5-BD7F-465046BC0743}" srcOrd="2" destOrd="0" parTransId="{03858612-2F4B-4F65-B0E0-906AB835370C}" sibTransId="{BF902FFB-9306-4CA4-9BF9-14F86C99519A}"/>
    <dgm:cxn modelId="{A3D3EAFE-0090-46B0-9F6D-CCD0A7A664CA}" type="presOf" srcId="{AD17EFB3-038D-4C39-B982-5829C7F88C3B}" destId="{CECDAA76-D2D4-4089-BA2D-F1F966653209}" srcOrd="0" destOrd="0" presId="urn:microsoft.com/office/officeart/2005/8/layout/vProcess5"/>
    <dgm:cxn modelId="{87A54A07-FA48-4C92-A284-6A01B1045FFF}" type="presParOf" srcId="{07D9F82F-4EB3-4D02-8CAD-B33B309084C1}" destId="{D6274EC7-A798-46DE-A874-0A29225B0639}" srcOrd="0" destOrd="0" presId="urn:microsoft.com/office/officeart/2005/8/layout/vProcess5"/>
    <dgm:cxn modelId="{835FE881-0A1C-4EE2-BA24-3C2D6CCA6392}" type="presParOf" srcId="{07D9F82F-4EB3-4D02-8CAD-B33B309084C1}" destId="{20C6019C-2C39-4214-A187-0131DE7E8B33}" srcOrd="1" destOrd="0" presId="urn:microsoft.com/office/officeart/2005/8/layout/vProcess5"/>
    <dgm:cxn modelId="{0B7F28D5-4505-4604-973C-3F2D8FADB296}" type="presParOf" srcId="{07D9F82F-4EB3-4D02-8CAD-B33B309084C1}" destId="{CECDAA76-D2D4-4089-BA2D-F1F966653209}" srcOrd="2" destOrd="0" presId="urn:microsoft.com/office/officeart/2005/8/layout/vProcess5"/>
    <dgm:cxn modelId="{08167CC3-04D9-405D-A000-7ED3D551638C}" type="presParOf" srcId="{07D9F82F-4EB3-4D02-8CAD-B33B309084C1}" destId="{6557FEC6-99A9-4F59-A2C2-7A15011C13BE}" srcOrd="3" destOrd="0" presId="urn:microsoft.com/office/officeart/2005/8/layout/vProcess5"/>
    <dgm:cxn modelId="{D22FF7CC-12EA-4735-9CE9-834FECC17819}" type="presParOf" srcId="{07D9F82F-4EB3-4D02-8CAD-B33B309084C1}" destId="{2135DB23-7B82-4FCA-A1CC-0B5E1E9AA9AC}" srcOrd="4" destOrd="0" presId="urn:microsoft.com/office/officeart/2005/8/layout/vProcess5"/>
    <dgm:cxn modelId="{6748DF6E-A893-4517-84C1-0920AA702C4D}" type="presParOf" srcId="{07D9F82F-4EB3-4D02-8CAD-B33B309084C1}" destId="{FCC4FF89-7801-4D3A-8D43-79AAF4C2DA51}" srcOrd="5" destOrd="0" presId="urn:microsoft.com/office/officeart/2005/8/layout/vProcess5"/>
    <dgm:cxn modelId="{D840AB46-5181-4B7F-98CD-C9EF73425B0C}" type="presParOf" srcId="{07D9F82F-4EB3-4D02-8CAD-B33B309084C1}" destId="{B9074074-175A-4A62-920F-00A1DACC5C7A}" srcOrd="6" destOrd="0" presId="urn:microsoft.com/office/officeart/2005/8/layout/vProcess5"/>
    <dgm:cxn modelId="{DD5E277F-E47A-478E-88BA-186E0ADBA286}" type="presParOf" srcId="{07D9F82F-4EB3-4D02-8CAD-B33B309084C1}" destId="{576E8394-62FE-450B-BAB4-9D1E18EAD7D8}" srcOrd="7" destOrd="0" presId="urn:microsoft.com/office/officeart/2005/8/layout/vProcess5"/>
    <dgm:cxn modelId="{11BFF445-E2A7-4CD4-AA22-D1BEB02F835D}" type="presParOf" srcId="{07D9F82F-4EB3-4D02-8CAD-B33B309084C1}" destId="{DE37325A-7669-4C2D-8A3F-5B0312996996}"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A58849-029A-4081-8435-075A8F4BDCDA}">
      <dsp:nvSpPr>
        <dsp:cNvPr id="0" name=""/>
        <dsp:cNvSpPr/>
      </dsp:nvSpPr>
      <dsp:spPr>
        <a:xfrm>
          <a:off x="0" y="48872"/>
          <a:ext cx="5913437" cy="7722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What is Fentanyl? </a:t>
          </a:r>
        </a:p>
      </dsp:txBody>
      <dsp:txXfrm>
        <a:off x="37696" y="86568"/>
        <a:ext cx="5838045" cy="696808"/>
      </dsp:txXfrm>
    </dsp:sp>
    <dsp:sp modelId="{5E64275A-4D82-462C-B702-19FA4D97158B}">
      <dsp:nvSpPr>
        <dsp:cNvPr id="0" name=""/>
        <dsp:cNvSpPr/>
      </dsp:nvSpPr>
      <dsp:spPr>
        <a:xfrm>
          <a:off x="0" y="948631"/>
          <a:ext cx="5913437" cy="77220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Why is it so Dangerous? </a:t>
          </a:r>
        </a:p>
      </dsp:txBody>
      <dsp:txXfrm>
        <a:off x="37696" y="986327"/>
        <a:ext cx="5838045" cy="696808"/>
      </dsp:txXfrm>
    </dsp:sp>
    <dsp:sp modelId="{DFFE037D-2221-40A0-A032-C3E683F7B4FA}">
      <dsp:nvSpPr>
        <dsp:cNvPr id="0" name=""/>
        <dsp:cNvSpPr/>
      </dsp:nvSpPr>
      <dsp:spPr>
        <a:xfrm>
          <a:off x="0" y="1815871"/>
          <a:ext cx="5913437" cy="77220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How do you clean this mess up?</a:t>
          </a:r>
        </a:p>
      </dsp:txBody>
      <dsp:txXfrm>
        <a:off x="37696" y="1853567"/>
        <a:ext cx="5838045" cy="696808"/>
      </dsp:txXfrm>
    </dsp:sp>
    <dsp:sp modelId="{90387AB9-BC0B-4A67-AC5F-1EDF7053FE6B}">
      <dsp:nvSpPr>
        <dsp:cNvPr id="0" name=""/>
        <dsp:cNvSpPr/>
      </dsp:nvSpPr>
      <dsp:spPr>
        <a:xfrm>
          <a:off x="0" y="2588071"/>
          <a:ext cx="5913437" cy="119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n-US" sz="2600" kern="1200" baseline="0" dirty="0"/>
            <a:t>Is it expensive?</a:t>
          </a:r>
          <a:endParaRPr lang="en-US" sz="2600" kern="1200" dirty="0"/>
        </a:p>
        <a:p>
          <a:pPr marL="228600" lvl="1" indent="-228600" algn="l" defTabSz="1155700">
            <a:lnSpc>
              <a:spcPct val="90000"/>
            </a:lnSpc>
            <a:spcBef>
              <a:spcPct val="0"/>
            </a:spcBef>
            <a:spcAft>
              <a:spcPct val="20000"/>
            </a:spcAft>
            <a:buChar char="•"/>
          </a:pPr>
          <a:r>
            <a:rPr lang="en-US" sz="2600" kern="1200" baseline="0" dirty="0"/>
            <a:t>What happens if you don’t clean this up? </a:t>
          </a:r>
          <a:endParaRPr lang="en-US" sz="2600" kern="1200" dirty="0"/>
        </a:p>
      </dsp:txBody>
      <dsp:txXfrm>
        <a:off x="0" y="2588071"/>
        <a:ext cx="5913437" cy="1195424"/>
      </dsp:txXfrm>
    </dsp:sp>
    <dsp:sp modelId="{69EE67C6-8A72-4087-9D6F-8BB5FB41FBC4}">
      <dsp:nvSpPr>
        <dsp:cNvPr id="0" name=""/>
        <dsp:cNvSpPr/>
      </dsp:nvSpPr>
      <dsp:spPr>
        <a:xfrm>
          <a:off x="0" y="3783496"/>
          <a:ext cx="5913437" cy="7722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Funding Opportunities </a:t>
          </a:r>
        </a:p>
      </dsp:txBody>
      <dsp:txXfrm>
        <a:off x="37696" y="3821192"/>
        <a:ext cx="5838045" cy="6968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837462-3C5A-4762-A6B0-1D253BAF9DC0}">
      <dsp:nvSpPr>
        <dsp:cNvPr id="0" name=""/>
        <dsp:cNvSpPr/>
      </dsp:nvSpPr>
      <dsp:spPr>
        <a:xfrm>
          <a:off x="0" y="401723"/>
          <a:ext cx="5913437" cy="18837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As of August 2021, there are currently no state or federal standards in the United States for determining when the site of a closed fentanyl drug laboratory has been</a:t>
          </a:r>
          <a:br>
            <a:rPr lang="en-US" sz="2300" kern="1200"/>
          </a:br>
          <a:r>
            <a:rPr lang="en-US" sz="2300" kern="1200"/>
            <a:t>successfully remediated.</a:t>
          </a:r>
        </a:p>
      </dsp:txBody>
      <dsp:txXfrm>
        <a:off x="91955" y="493678"/>
        <a:ext cx="5729527" cy="1699790"/>
      </dsp:txXfrm>
    </dsp:sp>
    <dsp:sp modelId="{E5126123-583F-4772-9C37-A61E31C59CE3}">
      <dsp:nvSpPr>
        <dsp:cNvPr id="0" name=""/>
        <dsp:cNvSpPr/>
      </dsp:nvSpPr>
      <dsp:spPr>
        <a:xfrm>
          <a:off x="0" y="2351664"/>
          <a:ext cx="5913437" cy="18837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While many of the remediation considerations and techniques for fentanyl are similar to those for the remediation of meth, the particle size, toxicity and production of fentanyl means a few different procedures should be followed. </a:t>
          </a:r>
        </a:p>
      </dsp:txBody>
      <dsp:txXfrm>
        <a:off x="91955" y="2443619"/>
        <a:ext cx="5729527" cy="1699790"/>
      </dsp:txXfrm>
    </dsp:sp>
  </dsp:spTree>
</dsp:drawing>
</file>

<file path=ppt/diagrams/drawing11.xml><?xml version="1.0" encoding="utf-8"?>
<dsp:drawing xmlns:r="http://schemas.openxmlformats.org/officeDocument/2006/relationships" xmlns:dgm="http://schemas.openxmlformats.org/drawingml/2006/diagram" xmlns:dsp="http://schemas.microsoft.com/office/drawing/2008/diagram" xmlns:a="http://schemas.openxmlformats.org/drawingml/2006/main">
  <dsp:spTree>
    <dsp:nvGrpSpPr>
      <dsp:cNvPr id="0" name=""/>
      <dsp:cNvGrpSpPr/>
    </dsp:nvGrpSpPr>
    <dsp:grpSpPr/>
    <dsp:sp modelId="{E94C6D2D-A804-4929-BF21-AB67A360D9BD}">
      <dsp:nvSpPr>
        <dsp:cNvPr id="0" name=""/>
        <dsp:cNvSpPr/>
      </dsp:nvSpPr>
      <dsp:spPr>
        <a:xfrm>
          <a:off x="0" y="87263"/>
          <a:ext cx="5913437" cy="108108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u="none" kern="1200" dirty="0"/>
            <a:t>Lockport officers fall ill after exposure to suspected fentanyl during arrest</a:t>
          </a:r>
        </a:p>
      </dsp:txBody>
      <dsp:txXfrm>
        <a:off x="52774" y="140037"/>
        <a:ext cx="5807889" cy="975532"/>
      </dsp:txXfrm>
    </dsp:sp>
    <dsp:sp modelId="{DE1FE63E-686C-480F-8B37-B3A19FE83C33}">
      <dsp:nvSpPr>
        <dsp:cNvPr id="0" name=""/>
        <dsp:cNvSpPr/>
      </dsp:nvSpPr>
      <dsp:spPr>
        <a:xfrm>
          <a:off x="0" y="1214423"/>
          <a:ext cx="5913437" cy="108108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2 SWAT officers sick after exposure to heroin, fentanyl during raid</a:t>
          </a:r>
        </a:p>
      </dsp:txBody>
      <dsp:txXfrm>
        <a:off x="52774" y="1267197"/>
        <a:ext cx="5807889" cy="975532"/>
      </dsp:txXfrm>
    </dsp:sp>
    <dsp:sp modelId="{0CFEAFB1-DDC0-423B-AAEA-DB8BA1B79CA2}">
      <dsp:nvSpPr>
        <dsp:cNvPr id="0" name=""/>
        <dsp:cNvSpPr/>
      </dsp:nvSpPr>
      <dsp:spPr>
        <a:xfrm>
          <a:off x="0" y="2341584"/>
          <a:ext cx="5913437" cy="108108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Viral video of San Diego deputy's fentanyl exposure raises questions</a:t>
          </a:r>
        </a:p>
      </dsp:txBody>
      <dsp:txXfrm>
        <a:off x="52774" y="2394358"/>
        <a:ext cx="5807889" cy="975532"/>
      </dsp:txXfrm>
    </dsp:sp>
    <dsp:sp modelId="{FE7BC38C-B668-408A-9FD4-6FF4C9FD5C0B}">
      <dsp:nvSpPr>
        <dsp:cNvPr id="0" name=""/>
        <dsp:cNvSpPr/>
      </dsp:nvSpPr>
      <dsp:spPr>
        <a:xfrm>
          <a:off x="0" y="3468744"/>
          <a:ext cx="5913437" cy="108108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Sheriff's body camera video of </a:t>
          </a:r>
          <a:r>
            <a:rPr lang="en-US" sz="1600" kern="1200" dirty="0">
              <a:hlinkClick xmlns:r="http://schemas.openxmlformats.org/officeDocument/2006/relationships" r:id="rId1"/>
            </a:rPr>
            <a:t>a deputy apparently passing out</a:t>
          </a:r>
          <a:r>
            <a:rPr lang="en-US" sz="1600" kern="1200" dirty="0"/>
            <a:t> after a superior cautioned him that the drugs he had seized were "super dangerous" went viral with national news coverage, but not before some experts expressed doubts about the scenario.</a:t>
          </a:r>
        </a:p>
      </dsp:txBody>
      <dsp:txXfrm>
        <a:off x="52774" y="3521518"/>
        <a:ext cx="5807889" cy="97553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86B27B-48B1-48E5-8692-8CE8319FBAD9}">
      <dsp:nvSpPr>
        <dsp:cNvPr id="0" name=""/>
        <dsp:cNvSpPr/>
      </dsp:nvSpPr>
      <dsp:spPr>
        <a:xfrm>
          <a:off x="0" y="498023"/>
          <a:ext cx="5913437" cy="88218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On June 7, 2019, a victim of fentanyl poisoning is found seated in front of a TV with the remote still in-hand in his 2,800-square-foot residence in Northern California. The potent dose of the illicit opioid hit this victim so fast he had no time to call for help as his life came to a tragic end.</a:t>
          </a:r>
        </a:p>
      </dsp:txBody>
      <dsp:txXfrm>
        <a:off x="43064" y="541087"/>
        <a:ext cx="5827309" cy="796052"/>
      </dsp:txXfrm>
    </dsp:sp>
    <dsp:sp modelId="{3B88ADF8-C68A-4BB7-9230-626D61C7C22C}">
      <dsp:nvSpPr>
        <dsp:cNvPr id="0" name=""/>
        <dsp:cNvSpPr/>
      </dsp:nvSpPr>
      <dsp:spPr>
        <a:xfrm>
          <a:off x="0" y="1417643"/>
          <a:ext cx="5913437" cy="88218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Local police and the Coroner’s Office examine the death site. After a brief inspection, they conclude it was a run-of-the-mill overdose or cardiac arrest. No crime was involved. Case closed. The autopsy was minimal, and the lab tests were sent to a testing site in Pennsylvania, but the results were not readily available. </a:t>
          </a:r>
        </a:p>
      </dsp:txBody>
      <dsp:txXfrm>
        <a:off x="43064" y="1460707"/>
        <a:ext cx="5827309" cy="796052"/>
      </dsp:txXfrm>
    </dsp:sp>
    <dsp:sp modelId="{42C283F2-2BF9-42FF-8529-DB41D17D699C}">
      <dsp:nvSpPr>
        <dsp:cNvPr id="0" name=""/>
        <dsp:cNvSpPr/>
      </dsp:nvSpPr>
      <dsp:spPr>
        <a:xfrm>
          <a:off x="0" y="2337263"/>
          <a:ext cx="5913437" cy="88218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 week after his death, the case is reopened after an unsuspecting house cleaner loses her life while vacuuming the site where he died. It was later discovered that fentanyl was the source of the original overdose as well as the cause of death of the house cleaner.</a:t>
          </a:r>
        </a:p>
      </dsp:txBody>
      <dsp:txXfrm>
        <a:off x="43064" y="2380327"/>
        <a:ext cx="5827309" cy="796052"/>
      </dsp:txXfrm>
    </dsp:sp>
    <dsp:sp modelId="{22FB7031-A900-4436-9294-3F7C833F0990}">
      <dsp:nvSpPr>
        <dsp:cNvPr id="0" name=""/>
        <dsp:cNvSpPr/>
      </dsp:nvSpPr>
      <dsp:spPr>
        <a:xfrm>
          <a:off x="0" y="3256883"/>
          <a:ext cx="5913437" cy="88218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After the home is red tagged by local authorities, testing begins by a Certified Industrial Hygienist which shows that traces of fentanyl is found throughout the home. </a:t>
          </a:r>
        </a:p>
      </dsp:txBody>
      <dsp:txXfrm>
        <a:off x="43064" y="3299947"/>
        <a:ext cx="5827309" cy="79605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6B55A8-AAF8-4D1C-A5D8-A96F6196F79B}">
      <dsp:nvSpPr>
        <dsp:cNvPr id="0" name=""/>
        <dsp:cNvSpPr/>
      </dsp:nvSpPr>
      <dsp:spPr>
        <a:xfrm>
          <a:off x="4573" y="809515"/>
          <a:ext cx="1999712" cy="247230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Cleaning up fentanyl at a contaminated property is a daunting challenge riddled with complex issues. Making a place safe again entails adhering to strict safety protocols, including testing, hiring a certified industrial hygienist and a qualified hazmat trained cleanup crew. </a:t>
          </a:r>
        </a:p>
      </dsp:txBody>
      <dsp:txXfrm>
        <a:off x="63143" y="868085"/>
        <a:ext cx="1882572" cy="2355160"/>
      </dsp:txXfrm>
    </dsp:sp>
    <dsp:sp modelId="{83D3477A-8B91-4F48-83DD-F237C563AF83}">
      <dsp:nvSpPr>
        <dsp:cNvPr id="0" name=""/>
        <dsp:cNvSpPr/>
      </dsp:nvSpPr>
      <dsp:spPr>
        <a:xfrm>
          <a:off x="2204256" y="1797701"/>
          <a:ext cx="423938" cy="495928"/>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2204256" y="1896887"/>
        <a:ext cx="296757" cy="297556"/>
      </dsp:txXfrm>
    </dsp:sp>
    <dsp:sp modelId="{E151714B-8593-4019-B0C9-1CDA4EB3B167}">
      <dsp:nvSpPr>
        <dsp:cNvPr id="0" name=""/>
        <dsp:cNvSpPr/>
      </dsp:nvSpPr>
      <dsp:spPr>
        <a:xfrm>
          <a:off x="2804170" y="809515"/>
          <a:ext cx="1999712" cy="247230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a:t>The most important factor is to hire a crew of professionals to make certain that the remediation is done safely. That’s the main challenge companies in the remediation business face. </a:t>
          </a:r>
        </a:p>
      </dsp:txBody>
      <dsp:txXfrm>
        <a:off x="2862740" y="868085"/>
        <a:ext cx="1882572" cy="2355160"/>
      </dsp:txXfrm>
    </dsp:sp>
    <dsp:sp modelId="{56D6BA04-2C22-4849-80C8-0FDAE8C60CFF}">
      <dsp:nvSpPr>
        <dsp:cNvPr id="0" name=""/>
        <dsp:cNvSpPr/>
      </dsp:nvSpPr>
      <dsp:spPr>
        <a:xfrm>
          <a:off x="5003853" y="1797701"/>
          <a:ext cx="423938" cy="495928"/>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5003853" y="1896887"/>
        <a:ext cx="296757" cy="297556"/>
      </dsp:txXfrm>
    </dsp:sp>
    <dsp:sp modelId="{A0E8CF38-7B3D-4832-8983-DA164D500688}">
      <dsp:nvSpPr>
        <dsp:cNvPr id="0" name=""/>
        <dsp:cNvSpPr/>
      </dsp:nvSpPr>
      <dsp:spPr>
        <a:xfrm>
          <a:off x="5603767" y="809515"/>
          <a:ext cx="1999712" cy="247230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Such a substantial cost for a hotel, for example, means loss of rental income. If a site is red tagged, the law states no further occupation is allowed until the remediation is completed. The whole process could easily take up to 90 or more days.</a:t>
          </a:r>
        </a:p>
      </dsp:txBody>
      <dsp:txXfrm>
        <a:off x="5662337" y="868085"/>
        <a:ext cx="1882572" cy="2355160"/>
      </dsp:txXfrm>
    </dsp:sp>
    <dsp:sp modelId="{FDD1AFB6-816F-46CB-A471-F6AC0EA86E8B}">
      <dsp:nvSpPr>
        <dsp:cNvPr id="0" name=""/>
        <dsp:cNvSpPr/>
      </dsp:nvSpPr>
      <dsp:spPr>
        <a:xfrm>
          <a:off x="7803450" y="1797701"/>
          <a:ext cx="423938" cy="495928"/>
        </a:xfrm>
        <a:prstGeom prst="rightArrow">
          <a:avLst>
            <a:gd name="adj1" fmla="val 60000"/>
            <a:gd name="adj2" fmla="val 50000"/>
          </a:avLst>
        </a:prstGeom>
        <a:gradFill rotWithShape="0">
          <a:gsLst>
            <a:gs pos="0">
              <a:schemeClr val="accent1">
                <a:tint val="60000"/>
                <a:hueOff val="0"/>
                <a:satOff val="0"/>
                <a:lumOff val="0"/>
                <a:alphaOff val="0"/>
                <a:tint val="98000"/>
                <a:satMod val="110000"/>
                <a:lumMod val="104000"/>
              </a:schemeClr>
            </a:gs>
            <a:gs pos="69000">
              <a:schemeClr val="accent1">
                <a:tint val="60000"/>
                <a:hueOff val="0"/>
                <a:satOff val="0"/>
                <a:lumOff val="0"/>
                <a:alphaOff val="0"/>
                <a:shade val="88000"/>
                <a:satMod val="130000"/>
                <a:lumMod val="92000"/>
              </a:schemeClr>
            </a:gs>
            <a:gs pos="100000">
              <a:schemeClr val="accent1">
                <a:tint val="60000"/>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7803450" y="1896887"/>
        <a:ext cx="296757" cy="297556"/>
      </dsp:txXfrm>
    </dsp:sp>
    <dsp:sp modelId="{3F682611-99A9-40C3-B979-7ACCEFE58A81}">
      <dsp:nvSpPr>
        <dsp:cNvPr id="0" name=""/>
        <dsp:cNvSpPr/>
      </dsp:nvSpPr>
      <dsp:spPr>
        <a:xfrm>
          <a:off x="8403364" y="809515"/>
          <a:ext cx="1999712" cy="2472300"/>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Once a site has been red tagged due to fentanyl, a Preliminary Site Assessment is created by a trained professional such as a certified industrial hygienist. The hygienist takes samples of the site and provides recommendations on cleaning. If it isn’t done correctly, it can lead to a much higher cleanup cost.</a:t>
          </a:r>
        </a:p>
      </dsp:txBody>
      <dsp:txXfrm>
        <a:off x="8461934" y="868085"/>
        <a:ext cx="1882572" cy="235516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7A5221-B8BF-40FF-B7EA-0FB7B76A7F47}">
      <dsp:nvSpPr>
        <dsp:cNvPr id="0" name=""/>
        <dsp:cNvSpPr/>
      </dsp:nvSpPr>
      <dsp:spPr>
        <a:xfrm>
          <a:off x="0" y="45532"/>
          <a:ext cx="5913437" cy="1480781"/>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Agencies were asked to estimate the total number of fatal and nonfatal suspected overdoses involving opioids among their supportive housing tenants in 2021.</a:t>
          </a:r>
        </a:p>
      </dsp:txBody>
      <dsp:txXfrm>
        <a:off x="72286" y="117818"/>
        <a:ext cx="5768865" cy="1336209"/>
      </dsp:txXfrm>
    </dsp:sp>
    <dsp:sp modelId="{543B40B3-306F-4A18-888F-891EA42742A8}">
      <dsp:nvSpPr>
        <dsp:cNvPr id="0" name=""/>
        <dsp:cNvSpPr/>
      </dsp:nvSpPr>
      <dsp:spPr>
        <a:xfrm>
          <a:off x="0" y="1578153"/>
          <a:ext cx="5913437" cy="1480781"/>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Overall, (63.3%) agencies reported at least one opioid-involved overdose among supportive housing in that year.  Across agencies responding that there was an overdose, at least 42 suspected opioid-involved overdoses were reported, including fatal and nonfatal, among </a:t>
          </a:r>
          <a:r>
            <a:rPr lang="en-US" sz="1800" u="none" kern="1200" dirty="0"/>
            <a:t>tenants in 2021.</a:t>
          </a:r>
        </a:p>
      </dsp:txBody>
      <dsp:txXfrm>
        <a:off x="72286" y="1650439"/>
        <a:ext cx="5768865" cy="1336209"/>
      </dsp:txXfrm>
    </dsp:sp>
    <dsp:sp modelId="{3061C30C-1664-4F36-BC96-480B0BDFDA3F}">
      <dsp:nvSpPr>
        <dsp:cNvPr id="0" name=""/>
        <dsp:cNvSpPr/>
      </dsp:nvSpPr>
      <dsp:spPr>
        <a:xfrm>
          <a:off x="0" y="3110774"/>
          <a:ext cx="5913437" cy="1480781"/>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Overall, (47.9%) agencies reported between 1-5 opioid-involved overdoses among tenants in the past year, while (16.7%) agencies reported more than five overdoses among their tenants in that year</a:t>
          </a:r>
          <a:r>
            <a:rPr lang="en-US" sz="1800" u="sng" kern="1200" dirty="0"/>
            <a:t> </a:t>
          </a:r>
        </a:p>
      </dsp:txBody>
      <dsp:txXfrm>
        <a:off x="72286" y="3183060"/>
        <a:ext cx="5768865" cy="133620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2AE23B-B6B5-4459-915D-7CDB64B0AF57}">
      <dsp:nvSpPr>
        <dsp:cNvPr id="0" name=""/>
        <dsp:cNvSpPr/>
      </dsp:nvSpPr>
      <dsp:spPr>
        <a:xfrm>
          <a:off x="0" y="0"/>
          <a:ext cx="6639395" cy="89174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North Dakota</a:t>
          </a:r>
          <a:r>
            <a:rPr lang="en-US" sz="1500" kern="1200" dirty="0"/>
            <a:t>: The overdose rate for American Indian population was 8.42 per 10,000 compared to the white population at 1.12 per 10,000 from 2019-2022.</a:t>
          </a:r>
        </a:p>
      </dsp:txBody>
      <dsp:txXfrm>
        <a:off x="43531" y="43531"/>
        <a:ext cx="6552333" cy="804678"/>
      </dsp:txXfrm>
    </dsp:sp>
    <dsp:sp modelId="{A8D47ED2-A43F-4CB0-8012-5BAE778DDE8E}">
      <dsp:nvSpPr>
        <dsp:cNvPr id="0" name=""/>
        <dsp:cNvSpPr/>
      </dsp:nvSpPr>
      <dsp:spPr>
        <a:xfrm>
          <a:off x="0" y="993542"/>
          <a:ext cx="6639395" cy="823904"/>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South Dakota: </a:t>
          </a:r>
          <a:r>
            <a:rPr lang="en-US" sz="1500" kern="1200" dirty="0"/>
            <a:t>28% of unintentional overdose deaths were American Indian from 2020-2022. </a:t>
          </a:r>
        </a:p>
      </dsp:txBody>
      <dsp:txXfrm>
        <a:off x="40220" y="1033762"/>
        <a:ext cx="6558955" cy="743464"/>
      </dsp:txXfrm>
    </dsp:sp>
    <dsp:sp modelId="{95FE2B01-CA10-4CF7-B673-C65E421DF3C9}">
      <dsp:nvSpPr>
        <dsp:cNvPr id="0" name=""/>
        <dsp:cNvSpPr/>
      </dsp:nvSpPr>
      <dsp:spPr>
        <a:xfrm>
          <a:off x="0" y="1914146"/>
          <a:ext cx="6639395" cy="248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0801" tIns="19050" rIns="106680" bIns="19050" numCol="1" spcCol="1270" anchor="t" anchorCtr="0">
          <a:noAutofit/>
        </a:bodyPr>
        <a:lstStyle/>
        <a:p>
          <a:pPr marL="114300" lvl="1" indent="-114300" algn="l" defTabSz="533400">
            <a:lnSpc>
              <a:spcPct val="90000"/>
            </a:lnSpc>
            <a:spcBef>
              <a:spcPct val="0"/>
            </a:spcBef>
            <a:spcAft>
              <a:spcPct val="20000"/>
            </a:spcAft>
            <a:buChar char="•"/>
          </a:pPr>
          <a:endParaRPr lang="en-US" sz="1200" kern="1200" dirty="0"/>
        </a:p>
      </dsp:txBody>
      <dsp:txXfrm>
        <a:off x="0" y="1914146"/>
        <a:ext cx="6639395" cy="248400"/>
      </dsp:txXfrm>
    </dsp:sp>
    <dsp:sp modelId="{60577C9F-3AA5-4B66-B6F3-B8A78B1EAE77}">
      <dsp:nvSpPr>
        <dsp:cNvPr id="0" name=""/>
        <dsp:cNvSpPr/>
      </dsp:nvSpPr>
      <dsp:spPr>
        <a:xfrm>
          <a:off x="0" y="1918856"/>
          <a:ext cx="6639395" cy="82874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Arizona: </a:t>
          </a:r>
          <a:r>
            <a:rPr lang="en-US" sz="1500" b="0" kern="1200" dirty="0"/>
            <a:t>The rate of opioid overdose deaths among American Indian was 22.1 per 100,000 in 2022. </a:t>
          </a:r>
          <a:endParaRPr lang="en-US" sz="1500" b="1" kern="1200" dirty="0"/>
        </a:p>
      </dsp:txBody>
      <dsp:txXfrm>
        <a:off x="40456" y="1959312"/>
        <a:ext cx="6558483" cy="747828"/>
      </dsp:txXfrm>
    </dsp:sp>
    <dsp:sp modelId="{0FB16250-8671-499C-B833-72D23DA84EFC}">
      <dsp:nvSpPr>
        <dsp:cNvPr id="0" name=""/>
        <dsp:cNvSpPr/>
      </dsp:nvSpPr>
      <dsp:spPr>
        <a:xfrm>
          <a:off x="0" y="2858539"/>
          <a:ext cx="6639395" cy="869587"/>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New Mexico: </a:t>
          </a:r>
          <a:r>
            <a:rPr lang="en-US" sz="1500" b="0" kern="1200" dirty="0"/>
            <a:t>The rate of overdose deaths among American Indians was 37.2 per 100,000 persons in 2021. </a:t>
          </a:r>
          <a:endParaRPr lang="en-US" sz="1500" b="1" kern="1200" dirty="0"/>
        </a:p>
      </dsp:txBody>
      <dsp:txXfrm>
        <a:off x="42450" y="2900989"/>
        <a:ext cx="6554495" cy="784687"/>
      </dsp:txXfrm>
    </dsp:sp>
  </dsp:spTree>
</dsp:drawing>
</file>

<file path=ppt/diagrams/drawing16.xml><?xml version="1.0" encoding="utf-8"?>
<dsp:drawing xmlns:r="http://schemas.openxmlformats.org/officeDocument/2006/relationships" xmlns:ahyp="http://schemas.microsoft.com/office/drawing/2018/hyperlinkcolor" xmlns:dgm="http://schemas.openxmlformats.org/drawingml/2006/diagram" xmlns:dsp="http://schemas.microsoft.com/office/drawing/2008/diagram" xmlns:a="http://schemas.openxmlformats.org/drawingml/2006/main">
  <dsp:spTree>
    <dsp:nvGrpSpPr>
      <dsp:cNvPr id="0" name=""/>
      <dsp:cNvGrpSpPr/>
    </dsp:nvGrpSpPr>
    <dsp:grpSpPr/>
    <dsp:sp modelId="{1D94A0C8-19E9-408C-97DB-2C15A038DAD9}">
      <dsp:nvSpPr>
        <dsp:cNvPr id="0" name=""/>
        <dsp:cNvSpPr/>
      </dsp:nvSpPr>
      <dsp:spPr>
        <a:xfrm>
          <a:off x="0" y="134201"/>
          <a:ext cx="5913437" cy="1068411"/>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1" kern="1200"/>
            <a:t>Roundtable explores solutions to fentanyl crisis in California Native American communities</a:t>
          </a:r>
          <a:endParaRPr lang="en-US" sz="1100" kern="1200"/>
        </a:p>
      </dsp:txBody>
      <dsp:txXfrm>
        <a:off x="52156" y="186357"/>
        <a:ext cx="5809125" cy="964099"/>
      </dsp:txXfrm>
    </dsp:sp>
    <dsp:sp modelId="{A5CE9EAA-DF9A-4339-B19B-E14D707BF083}">
      <dsp:nvSpPr>
        <dsp:cNvPr id="0" name=""/>
        <dsp:cNvSpPr/>
      </dsp:nvSpPr>
      <dsp:spPr>
        <a:xfrm>
          <a:off x="0" y="1234292"/>
          <a:ext cx="5913437" cy="1068411"/>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a:t>Native American overdose deaths are above the national average and [Native people] are disproportionately impacted, per capita-wise,” “Drug related activity in Indian Country is a major contributor to violent crime and imposes serious health and economic hardships on tribal communities.”</a:t>
          </a:r>
          <a:endParaRPr lang="en-US" sz="1100" kern="1200"/>
        </a:p>
      </dsp:txBody>
      <dsp:txXfrm>
        <a:off x="52156" y="1286448"/>
        <a:ext cx="5809125" cy="964099"/>
      </dsp:txXfrm>
    </dsp:sp>
    <dsp:sp modelId="{E02C105E-289C-47FB-BEE1-D2F6BE1AEAFE}">
      <dsp:nvSpPr>
        <dsp:cNvPr id="0" name=""/>
        <dsp:cNvSpPr/>
      </dsp:nvSpPr>
      <dsp:spPr>
        <a:xfrm>
          <a:off x="0" y="2334383"/>
          <a:ext cx="5913437" cy="1068411"/>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t>For the past decade, illicitly manufactured fentanyl, which is often combined with heroin or cocaine, </a:t>
          </a:r>
          <a:r>
            <a:rPr lang="en-US" sz="1100" b="0" kern="120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has fueled a surge in the opioid epidemic and in related overdoses and deaths. </a:t>
          </a:r>
          <a:endParaRPr lang="en-US" sz="1100" kern="1200" dirty="0">
            <a:solidFill>
              <a:schemeClr val="bg1"/>
            </a:solidFill>
          </a:endParaRPr>
        </a:p>
      </dsp:txBody>
      <dsp:txXfrm>
        <a:off x="52156" y="2386539"/>
        <a:ext cx="5809125" cy="964099"/>
      </dsp:txXfrm>
    </dsp:sp>
    <dsp:sp modelId="{FFE57E27-0579-44FD-9D81-4040B95DFB89}">
      <dsp:nvSpPr>
        <dsp:cNvPr id="0" name=""/>
        <dsp:cNvSpPr/>
      </dsp:nvSpPr>
      <dsp:spPr>
        <a:xfrm>
          <a:off x="0" y="3434475"/>
          <a:ext cx="5913437" cy="1068411"/>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dirty="0">
              <a:solidFill>
                <a:schemeClr val="bg1"/>
              </a:solidFill>
            </a:rPr>
            <a:t>According to </a:t>
          </a:r>
          <a:r>
            <a:rPr lang="en-US" sz="1100" b="0" kern="1200" dirty="0">
              <a:solidFill>
                <a:schemeClr val="bg1"/>
              </a:solidFill>
              <a:hlinkClick xmlns:r="http://schemas.openxmlformats.org/officeDocument/2006/relationships" r:id="" action="ppaction://noaction">
                <a:extLst>
                  <a:ext uri="{A12FA001-AC4F-418D-AE19-62706E023703}">
                    <ahyp:hlinkClr xmlns:ahyp="http://schemas.microsoft.com/office/drawing/2018/hyperlinkcolor" val="tx"/>
                  </a:ext>
                </a:extLst>
              </a:hlinkClick>
            </a:rPr>
            <a:t>data from the California Department of Public Health</a:t>
          </a:r>
          <a:r>
            <a:rPr lang="en-US" sz="1100" b="0" kern="1200" dirty="0">
              <a:solidFill>
                <a:schemeClr val="bg1"/>
              </a:solidFill>
            </a:rPr>
            <a:t>, there were 7,175 opioid-related overdose deaths in the state in 2021; 5,961 of these deaths were related to fentanyl. In 2020, American Indian and Alaska Native people were the demographic with the highest opioid-related overdoses, with </a:t>
          </a:r>
          <a:r>
            <a:rPr lang="en-US" sz="1100" b="0" kern="1200" dirty="0">
              <a:solidFill>
                <a:schemeClr val="bg1"/>
              </a:solidFill>
              <a:hlinkClick xmlns:r="http://schemas.openxmlformats.org/officeDocument/2006/relationships" r:id="" action="ppaction://noaction">
                <a:extLst>
                  <a:ext uri="{A12FA001-AC4F-418D-AE19-62706E023703}">
                    <ahyp:hlinkClr xmlns:ahyp="http://schemas.microsoft.com/office/drawing/2018/hyperlinkcolor" val="tx"/>
                  </a:ext>
                </a:extLst>
              </a:hlinkClick>
            </a:rPr>
            <a:t>26.2 people overdosing per 100,000</a:t>
          </a:r>
          <a:r>
            <a:rPr lang="en-US" sz="1100" b="0" kern="1200" dirty="0">
              <a:solidFill>
                <a:schemeClr val="bg1"/>
              </a:solidFill>
            </a:rPr>
            <a:t>. Although the state doesn’t have complete data from 2022 or 2023, information shared by some counties during the </a:t>
          </a:r>
          <a:r>
            <a:rPr lang="en-US" sz="1100" b="0" kern="1200" dirty="0"/>
            <a:t>roundtable showed fentanyl usage has surged even higher in some tribal regions over the past year. </a:t>
          </a:r>
          <a:endParaRPr lang="en-US" sz="1100" kern="1200" dirty="0"/>
        </a:p>
      </dsp:txBody>
      <dsp:txXfrm>
        <a:off x="52156" y="3486631"/>
        <a:ext cx="5809125" cy="9640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888A3A-6D45-4ECE-B228-13BC437A0E2C}">
      <dsp:nvSpPr>
        <dsp:cNvPr id="0" name=""/>
        <dsp:cNvSpPr/>
      </dsp:nvSpPr>
      <dsp:spPr>
        <a:xfrm>
          <a:off x="0" y="566885"/>
          <a:ext cx="5913437" cy="3978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Department of Health and Human Services</a:t>
          </a:r>
        </a:p>
      </dsp:txBody>
      <dsp:txXfrm>
        <a:off x="19419" y="586304"/>
        <a:ext cx="5874599" cy="358962"/>
      </dsp:txXfrm>
    </dsp:sp>
    <dsp:sp modelId="{3B9EEF76-69DB-4D43-997F-F1FB5218EBFD}">
      <dsp:nvSpPr>
        <dsp:cNvPr id="0" name=""/>
        <dsp:cNvSpPr/>
      </dsp:nvSpPr>
      <dsp:spPr>
        <a:xfrm>
          <a:off x="0" y="964685"/>
          <a:ext cx="5913437" cy="985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baseline="0" dirty="0"/>
            <a:t>Dept of Indian Health Service for rehabilitation services related to opioid addiction.</a:t>
          </a:r>
          <a:endParaRPr lang="en-US" sz="1300" kern="1200" dirty="0"/>
        </a:p>
        <a:p>
          <a:pPr marL="114300" lvl="1" indent="-114300" algn="l" defTabSz="577850">
            <a:lnSpc>
              <a:spcPct val="90000"/>
            </a:lnSpc>
            <a:spcBef>
              <a:spcPct val="0"/>
            </a:spcBef>
            <a:spcAft>
              <a:spcPct val="20000"/>
            </a:spcAft>
            <a:buChar char="•"/>
          </a:pPr>
          <a:r>
            <a:rPr lang="en-US" sz="1300" kern="1200" baseline="0"/>
            <a:t>Environmental Protection Agency</a:t>
          </a:r>
          <a:endParaRPr lang="en-US" sz="1300" kern="1200"/>
        </a:p>
        <a:p>
          <a:pPr marL="228600" lvl="2" indent="-114300" algn="l" defTabSz="577850">
            <a:lnSpc>
              <a:spcPct val="90000"/>
            </a:lnSpc>
            <a:spcBef>
              <a:spcPct val="0"/>
            </a:spcBef>
            <a:spcAft>
              <a:spcPct val="20000"/>
            </a:spcAft>
            <a:buChar char="•"/>
          </a:pPr>
          <a:r>
            <a:rPr lang="en-US" sz="1300" kern="1200" dirty="0"/>
            <a:t>Grant money for hazardous material clean up. </a:t>
          </a:r>
          <a:r>
            <a:rPr lang="en-US" sz="1300" kern="1200" dirty="0" err="1"/>
            <a:t>Fentanlyl</a:t>
          </a:r>
          <a:r>
            <a:rPr lang="en-US" sz="1300" kern="1200" dirty="0"/>
            <a:t> and Meth would fall into these categories.</a:t>
          </a:r>
        </a:p>
      </dsp:txBody>
      <dsp:txXfrm>
        <a:off x="0" y="964685"/>
        <a:ext cx="5913437" cy="985320"/>
      </dsp:txXfrm>
    </dsp:sp>
    <dsp:sp modelId="{D92AE23B-B6B5-4459-915D-7CDB64B0AF57}">
      <dsp:nvSpPr>
        <dsp:cNvPr id="0" name=""/>
        <dsp:cNvSpPr/>
      </dsp:nvSpPr>
      <dsp:spPr>
        <a:xfrm>
          <a:off x="0" y="1950005"/>
          <a:ext cx="5913437" cy="397800"/>
        </a:xfrm>
        <a:prstGeom prst="roundRect">
          <a:avLst/>
        </a:prstGeom>
        <a:gradFill rotWithShape="0">
          <a:gsLst>
            <a:gs pos="0">
              <a:schemeClr val="accent2">
                <a:hueOff val="-848244"/>
                <a:satOff val="2796"/>
                <a:lumOff val="2990"/>
                <a:alphaOff val="0"/>
                <a:tint val="98000"/>
                <a:satMod val="110000"/>
                <a:lumMod val="104000"/>
              </a:schemeClr>
            </a:gs>
            <a:gs pos="69000">
              <a:schemeClr val="accent2">
                <a:hueOff val="-848244"/>
                <a:satOff val="2796"/>
                <a:lumOff val="2990"/>
                <a:alphaOff val="0"/>
                <a:shade val="88000"/>
                <a:satMod val="130000"/>
                <a:lumMod val="92000"/>
              </a:schemeClr>
            </a:gs>
            <a:gs pos="100000">
              <a:schemeClr val="accent2">
                <a:hueOff val="-848244"/>
                <a:satOff val="2796"/>
                <a:lumOff val="299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Department of Justice, DEA has an Opioids Clean Up Division</a:t>
          </a:r>
        </a:p>
      </dsp:txBody>
      <dsp:txXfrm>
        <a:off x="19419" y="1969424"/>
        <a:ext cx="5874599" cy="358962"/>
      </dsp:txXfrm>
    </dsp:sp>
    <dsp:sp modelId="{AFA9CFF9-29B0-436B-848E-3F3B95E2FD86}">
      <dsp:nvSpPr>
        <dsp:cNvPr id="0" name=""/>
        <dsp:cNvSpPr/>
      </dsp:nvSpPr>
      <dsp:spPr>
        <a:xfrm>
          <a:off x="0" y="2396765"/>
          <a:ext cx="5913437" cy="397800"/>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Department of Housing and Urban Development </a:t>
          </a:r>
        </a:p>
      </dsp:txBody>
      <dsp:txXfrm>
        <a:off x="19419" y="2416184"/>
        <a:ext cx="5874599" cy="358962"/>
      </dsp:txXfrm>
    </dsp:sp>
    <dsp:sp modelId="{E1E4F1DB-7ED0-4A43-A440-67272266FE2D}">
      <dsp:nvSpPr>
        <dsp:cNvPr id="0" name=""/>
        <dsp:cNvSpPr/>
      </dsp:nvSpPr>
      <dsp:spPr>
        <a:xfrm>
          <a:off x="0" y="2794565"/>
          <a:ext cx="5913437" cy="4310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752"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US" sz="1300" kern="1200" dirty="0"/>
            <a:t>Indian Community Development Block Grant (ICDBG) Funding- eligible use.</a:t>
          </a:r>
        </a:p>
        <a:p>
          <a:pPr marL="114300" lvl="1" indent="-114300" algn="l" defTabSz="577850">
            <a:lnSpc>
              <a:spcPct val="90000"/>
            </a:lnSpc>
            <a:spcBef>
              <a:spcPct val="0"/>
            </a:spcBef>
            <a:spcAft>
              <a:spcPct val="20000"/>
            </a:spcAft>
            <a:buChar char="•"/>
          </a:pPr>
          <a:r>
            <a:rPr lang="en-US" sz="1300" kern="1200"/>
            <a:t>Indian Housing Block Grant (IHBG) Program- eligible use </a:t>
          </a:r>
        </a:p>
      </dsp:txBody>
      <dsp:txXfrm>
        <a:off x="0" y="2794565"/>
        <a:ext cx="5913437" cy="431077"/>
      </dsp:txXfrm>
    </dsp:sp>
    <dsp:sp modelId="{60577C9F-3AA5-4B66-B6F3-B8A78B1EAE77}">
      <dsp:nvSpPr>
        <dsp:cNvPr id="0" name=""/>
        <dsp:cNvSpPr/>
      </dsp:nvSpPr>
      <dsp:spPr>
        <a:xfrm>
          <a:off x="0" y="3225642"/>
          <a:ext cx="5913437" cy="397800"/>
        </a:xfrm>
        <a:prstGeom prst="roundRect">
          <a:avLst/>
        </a:prstGeom>
        <a:gradFill rotWithShape="0">
          <a:gsLst>
            <a:gs pos="0">
              <a:schemeClr val="accent2">
                <a:hueOff val="-2544732"/>
                <a:satOff val="8389"/>
                <a:lumOff val="8971"/>
                <a:alphaOff val="0"/>
                <a:tint val="98000"/>
                <a:satMod val="110000"/>
                <a:lumMod val="104000"/>
              </a:schemeClr>
            </a:gs>
            <a:gs pos="69000">
              <a:schemeClr val="accent2">
                <a:hueOff val="-2544732"/>
                <a:satOff val="8389"/>
                <a:lumOff val="8971"/>
                <a:alphaOff val="0"/>
                <a:shade val="88000"/>
                <a:satMod val="130000"/>
                <a:lumMod val="92000"/>
              </a:schemeClr>
            </a:gs>
            <a:gs pos="100000">
              <a:schemeClr val="accent2">
                <a:hueOff val="-2544732"/>
                <a:satOff val="8389"/>
                <a:lumOff val="897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Opioid Settlements</a:t>
          </a:r>
        </a:p>
      </dsp:txBody>
      <dsp:txXfrm>
        <a:off x="19419" y="3245061"/>
        <a:ext cx="5874599" cy="358962"/>
      </dsp:txXfrm>
    </dsp:sp>
    <dsp:sp modelId="{0FB16250-8671-499C-B833-72D23DA84EFC}">
      <dsp:nvSpPr>
        <dsp:cNvPr id="0" name=""/>
        <dsp:cNvSpPr/>
      </dsp:nvSpPr>
      <dsp:spPr>
        <a:xfrm>
          <a:off x="0" y="3672402"/>
          <a:ext cx="5913437" cy="3978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State and local funding </a:t>
          </a:r>
        </a:p>
      </dsp:txBody>
      <dsp:txXfrm>
        <a:off x="19419" y="3691821"/>
        <a:ext cx="5874599" cy="3589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67802-CBFB-41A4-8E50-43E3B1846B5F}">
      <dsp:nvSpPr>
        <dsp:cNvPr id="0" name=""/>
        <dsp:cNvSpPr/>
      </dsp:nvSpPr>
      <dsp:spPr>
        <a:xfrm>
          <a:off x="0" y="16524"/>
          <a:ext cx="5913437" cy="110564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Fentanyl is a Schedule II controlled substance that is similar to morphine but about 100 times more potent. </a:t>
          </a:r>
        </a:p>
      </dsp:txBody>
      <dsp:txXfrm>
        <a:off x="53973" y="70497"/>
        <a:ext cx="5805491" cy="997703"/>
      </dsp:txXfrm>
    </dsp:sp>
    <dsp:sp modelId="{42D11624-2254-430D-855E-45D3B801C729}">
      <dsp:nvSpPr>
        <dsp:cNvPr id="0" name=""/>
        <dsp:cNvSpPr/>
      </dsp:nvSpPr>
      <dsp:spPr>
        <a:xfrm>
          <a:off x="0" y="1182654"/>
          <a:ext cx="5913437" cy="1105649"/>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Illicit fentanyl, primarily manufactured in foreign clandestine labs and smuggled into the United States through Mexico.</a:t>
          </a:r>
        </a:p>
      </dsp:txBody>
      <dsp:txXfrm>
        <a:off x="53973" y="1236627"/>
        <a:ext cx="5805491" cy="997703"/>
      </dsp:txXfrm>
    </dsp:sp>
    <dsp:sp modelId="{C9B872C6-D8C1-440D-85E6-BC67C6629DAC}">
      <dsp:nvSpPr>
        <dsp:cNvPr id="0" name=""/>
        <dsp:cNvSpPr/>
      </dsp:nvSpPr>
      <dsp:spPr>
        <a:xfrm>
          <a:off x="0" y="2348784"/>
          <a:ext cx="5913437" cy="1105649"/>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7 out of every 10 pills seized by the DEA contain the lethal dose of 2mg of fentanyl. </a:t>
          </a:r>
        </a:p>
      </dsp:txBody>
      <dsp:txXfrm>
        <a:off x="53973" y="2402757"/>
        <a:ext cx="5805491" cy="997703"/>
      </dsp:txXfrm>
    </dsp:sp>
    <dsp:sp modelId="{D66B09F7-BE9C-4547-B2E9-AD8D4F02D020}">
      <dsp:nvSpPr>
        <dsp:cNvPr id="0" name=""/>
        <dsp:cNvSpPr/>
      </dsp:nvSpPr>
      <dsp:spPr>
        <a:xfrm>
          <a:off x="0" y="3514914"/>
          <a:ext cx="5913437" cy="110564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Source: U.S. Drug Enforcement Administration </a:t>
          </a:r>
        </a:p>
      </dsp:txBody>
      <dsp:txXfrm>
        <a:off x="53973" y="3568887"/>
        <a:ext cx="5805491" cy="997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7F1A60-28C5-4A4E-B586-0C25B680EAA0}">
      <dsp:nvSpPr>
        <dsp:cNvPr id="0" name=""/>
        <dsp:cNvSpPr/>
      </dsp:nvSpPr>
      <dsp:spPr>
        <a:xfrm>
          <a:off x="0" y="87263"/>
          <a:ext cx="5913437" cy="108108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According to the CDC, synthetic opioids (like fentanyl) are the primary driver of overdose deaths in the United States.</a:t>
          </a:r>
        </a:p>
      </dsp:txBody>
      <dsp:txXfrm>
        <a:off x="52774" y="140037"/>
        <a:ext cx="5807889" cy="975532"/>
      </dsp:txXfrm>
    </dsp:sp>
    <dsp:sp modelId="{2E4673AD-1E7A-42DB-AFB7-12981F92C75A}">
      <dsp:nvSpPr>
        <dsp:cNvPr id="0" name=""/>
        <dsp:cNvSpPr/>
      </dsp:nvSpPr>
      <dsp:spPr>
        <a:xfrm>
          <a:off x="0" y="1214423"/>
          <a:ext cx="5913437" cy="1081080"/>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From 2020 to 2021, overdose deaths involving opioids rose 38.1 percent and overdose deaths involving synthetic opioids rose 55.6 percent.</a:t>
          </a:r>
          <a:br>
            <a:rPr lang="en-US" sz="1600" kern="1200"/>
          </a:br>
          <a:endParaRPr lang="en-US" sz="1600" kern="1200"/>
        </a:p>
      </dsp:txBody>
      <dsp:txXfrm>
        <a:off x="52774" y="1267197"/>
        <a:ext cx="5807889" cy="975532"/>
      </dsp:txXfrm>
    </dsp:sp>
    <dsp:sp modelId="{6DBC0CB3-0869-4121-99BF-CF06105A2F60}">
      <dsp:nvSpPr>
        <dsp:cNvPr id="0" name=""/>
        <dsp:cNvSpPr/>
      </dsp:nvSpPr>
      <dsp:spPr>
        <a:xfrm>
          <a:off x="0" y="2341584"/>
          <a:ext cx="5913437" cy="108108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Drug trafficking organizations typically distribute fentanyl by the kilogram. One kilogram of fentanyl has the potential to kill 500,000 people. </a:t>
          </a:r>
        </a:p>
      </dsp:txBody>
      <dsp:txXfrm>
        <a:off x="52774" y="2394358"/>
        <a:ext cx="5807889" cy="975532"/>
      </dsp:txXfrm>
    </dsp:sp>
    <dsp:sp modelId="{F7F9778D-B578-43A0-9B26-F194297F04AF}">
      <dsp:nvSpPr>
        <dsp:cNvPr id="0" name=""/>
        <dsp:cNvSpPr/>
      </dsp:nvSpPr>
      <dsp:spPr>
        <a:xfrm>
          <a:off x="0" y="3468744"/>
          <a:ext cx="5913437" cy="108108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a:t>Source: U.S. Drug Enforcement Administration </a:t>
          </a:r>
        </a:p>
      </dsp:txBody>
      <dsp:txXfrm>
        <a:off x="52774" y="3521518"/>
        <a:ext cx="5807889" cy="9755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7F1A60-28C5-4A4E-B586-0C25B680EAA0}">
      <dsp:nvSpPr>
        <dsp:cNvPr id="0" name=""/>
        <dsp:cNvSpPr/>
      </dsp:nvSpPr>
      <dsp:spPr>
        <a:xfrm>
          <a:off x="0" y="116605"/>
          <a:ext cx="5913437" cy="1061775"/>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Methamphetamine (meth) is a schedule II-controlled substance that has high potential for abuse.  </a:t>
          </a:r>
        </a:p>
      </dsp:txBody>
      <dsp:txXfrm>
        <a:off x="51832" y="168437"/>
        <a:ext cx="5809773" cy="958111"/>
      </dsp:txXfrm>
    </dsp:sp>
    <dsp:sp modelId="{2E4673AD-1E7A-42DB-AFB7-12981F92C75A}">
      <dsp:nvSpPr>
        <dsp:cNvPr id="0" name=""/>
        <dsp:cNvSpPr/>
      </dsp:nvSpPr>
      <dsp:spPr>
        <a:xfrm>
          <a:off x="0" y="1235980"/>
          <a:ext cx="5913437" cy="1045752"/>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Mexican drug trafficking organizations are the primary meth manufacturers in the United States.</a:t>
          </a:r>
          <a:br>
            <a:rPr lang="en-US" sz="1900" kern="1200" dirty="0"/>
          </a:br>
          <a:endParaRPr lang="en-US" sz="1900" kern="1200" dirty="0"/>
        </a:p>
      </dsp:txBody>
      <dsp:txXfrm>
        <a:off x="51049" y="1287029"/>
        <a:ext cx="5811339" cy="943654"/>
      </dsp:txXfrm>
    </dsp:sp>
    <dsp:sp modelId="{6DBC0CB3-0869-4121-99BF-CF06105A2F60}">
      <dsp:nvSpPr>
        <dsp:cNvPr id="0" name=""/>
        <dsp:cNvSpPr/>
      </dsp:nvSpPr>
      <dsp:spPr>
        <a:xfrm>
          <a:off x="0" y="2339332"/>
          <a:ext cx="5913437" cy="1061775"/>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Meth use can result in paranoia that leads to homicidal or suicidal thoughts. As much as 50% of dopamine producing cells in the brain can be damaged.  </a:t>
          </a:r>
        </a:p>
      </dsp:txBody>
      <dsp:txXfrm>
        <a:off x="51832" y="2391164"/>
        <a:ext cx="5809773" cy="958111"/>
      </dsp:txXfrm>
    </dsp:sp>
    <dsp:sp modelId="{F7F9778D-B578-43A0-9B26-F194297F04AF}">
      <dsp:nvSpPr>
        <dsp:cNvPr id="0" name=""/>
        <dsp:cNvSpPr/>
      </dsp:nvSpPr>
      <dsp:spPr>
        <a:xfrm>
          <a:off x="0" y="3458707"/>
          <a:ext cx="5913437" cy="1061775"/>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Source: U.S. Drug Enforcement Administration </a:t>
          </a:r>
        </a:p>
      </dsp:txBody>
      <dsp:txXfrm>
        <a:off x="51832" y="3510539"/>
        <a:ext cx="5809773" cy="95811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DC44D-CC0A-452D-802D-9311AD37BDD2}">
      <dsp:nvSpPr>
        <dsp:cNvPr id="0" name=""/>
        <dsp:cNvSpPr/>
      </dsp:nvSpPr>
      <dsp:spPr>
        <a:xfrm>
          <a:off x="0" y="3490581"/>
          <a:ext cx="5913437" cy="1145686"/>
        </a:xfrm>
        <a:prstGeom prst="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a:t>It is important to note that the number of seizures may not reflect the total amount of fentanyl that is smuggled into the United States, as many shipments may go undetected. </a:t>
          </a:r>
        </a:p>
      </dsp:txBody>
      <dsp:txXfrm>
        <a:off x="0" y="3490581"/>
        <a:ext cx="5913437" cy="1145686"/>
      </dsp:txXfrm>
    </dsp:sp>
    <dsp:sp modelId="{2D1D2F6C-6E53-4C3B-988C-29FA70C76130}">
      <dsp:nvSpPr>
        <dsp:cNvPr id="0" name=""/>
        <dsp:cNvSpPr/>
      </dsp:nvSpPr>
      <dsp:spPr>
        <a:xfrm rot="10800000">
          <a:off x="0" y="1745700"/>
          <a:ext cx="5913437" cy="1762066"/>
        </a:xfrm>
        <a:prstGeom prst="upArrowCallou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In fiscal year 2023, 26,718 pounds of fentanyl were seized along the Mexican border which were detected by officers of the U.S. Customs and Border Protection enough fentanyl to kill every single American. </a:t>
          </a:r>
        </a:p>
      </dsp:txBody>
      <dsp:txXfrm rot="10800000">
        <a:off x="0" y="1745700"/>
        <a:ext cx="5913437" cy="1144938"/>
      </dsp:txXfrm>
    </dsp:sp>
    <dsp:sp modelId="{A669AE4F-7192-4339-8E65-0D4B697EBD36}">
      <dsp:nvSpPr>
        <dsp:cNvPr id="0" name=""/>
        <dsp:cNvSpPr/>
      </dsp:nvSpPr>
      <dsp:spPr>
        <a:xfrm rot="10800000">
          <a:off x="0" y="819"/>
          <a:ext cx="5913437" cy="1762066"/>
        </a:xfrm>
        <a:prstGeom prst="upArrowCallou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CBP has reported that in 2022, 92 percent of U.S. border authorities’ fentanyl seizures have occurred at ports of entry.</a:t>
          </a:r>
        </a:p>
      </dsp:txBody>
      <dsp:txXfrm rot="10800000">
        <a:off x="0" y="819"/>
        <a:ext cx="5913437" cy="114493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0C360-70DC-440F-860A-D957D445CCA7}">
      <dsp:nvSpPr>
        <dsp:cNvPr id="0" name=""/>
        <dsp:cNvSpPr/>
      </dsp:nvSpPr>
      <dsp:spPr>
        <a:xfrm>
          <a:off x="0" y="41802"/>
          <a:ext cx="5913437" cy="2243621"/>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According to the DEA 2024 National Drug Threat Assessment report, fentanyl seizures at the U.S.-Mexico border increased significantly from 2021 to 2023. </a:t>
          </a:r>
        </a:p>
      </dsp:txBody>
      <dsp:txXfrm>
        <a:off x="109525" y="151327"/>
        <a:ext cx="5694387" cy="2024571"/>
      </dsp:txXfrm>
    </dsp:sp>
    <dsp:sp modelId="{9CED90E8-BA75-4D5D-BE55-10EEABA7C398}">
      <dsp:nvSpPr>
        <dsp:cNvPr id="0" name=""/>
        <dsp:cNvSpPr/>
      </dsp:nvSpPr>
      <dsp:spPr>
        <a:xfrm>
          <a:off x="0" y="2351664"/>
          <a:ext cx="5913437" cy="2243621"/>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dirty="0"/>
            <a:t>In 2023, there were 32,996 pounds of fentanyl seized by the U.S. Customs and Border Protection along the U.S.-Mexico border, compared to 15,853 pounds in 2021. This represents a 48% increase in fentanyl seizures from 2021 to 2023.</a:t>
          </a:r>
        </a:p>
      </dsp:txBody>
      <dsp:txXfrm>
        <a:off x="109525" y="2461189"/>
        <a:ext cx="5694387" cy="202457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7F1A60-28C5-4A4E-B586-0C25B680EAA0}">
      <dsp:nvSpPr>
        <dsp:cNvPr id="0" name=""/>
        <dsp:cNvSpPr/>
      </dsp:nvSpPr>
      <dsp:spPr>
        <a:xfrm>
          <a:off x="0" y="29512"/>
          <a:ext cx="5913437" cy="102960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0" lang="en-US" altLang="en-US" sz="2000" i="0" u="none" strike="noStrike" kern="1200" cap="none" normalizeH="0" baseline="0" dirty="0">
              <a:ln>
                <a:noFill/>
              </a:ln>
              <a:solidFill>
                <a:schemeClr val="bg1"/>
              </a:solidFill>
              <a:effectLst/>
              <a:latin typeface="Gill Sans MT" panose="020B0502020104020203" pitchFamily="34" charset="0"/>
            </a:rPr>
            <a:t>“Cartels infiltrating native reservations with fentanyl”</a:t>
          </a:r>
          <a:r>
            <a:rPr lang="en-US" altLang="en-US" sz="2000" kern="1200" dirty="0">
              <a:solidFill>
                <a:schemeClr val="bg1"/>
              </a:solidFill>
              <a:latin typeface="Gill Sans MT" panose="020B0502020104020203" pitchFamily="34" charset="0"/>
            </a:rPr>
            <a:t> </a:t>
          </a:r>
        </a:p>
        <a:p>
          <a:pPr marL="0" lvl="0" indent="0" algn="l" defTabSz="889000">
            <a:lnSpc>
              <a:spcPct val="90000"/>
            </a:lnSpc>
            <a:spcBef>
              <a:spcPct val="0"/>
            </a:spcBef>
            <a:spcAft>
              <a:spcPct val="35000"/>
            </a:spcAft>
            <a:buNone/>
          </a:pPr>
          <a:r>
            <a:rPr lang="en-US" altLang="en-US" sz="2000" kern="1200" dirty="0">
              <a:solidFill>
                <a:schemeClr val="bg1"/>
              </a:solidFill>
              <a:latin typeface="Gill Sans MT" panose="020B0502020104020203" pitchFamily="34" charset="0"/>
            </a:rPr>
            <a:t>-</a:t>
          </a:r>
          <a:r>
            <a:rPr kumimoji="0" lang="en-US" altLang="en-US" sz="2000" i="0" u="none" strike="noStrike" kern="1200" cap="none" normalizeH="0" baseline="0" dirty="0">
              <a:ln>
                <a:noFill/>
              </a:ln>
              <a:solidFill>
                <a:schemeClr val="bg1"/>
              </a:solidFill>
              <a:effectLst/>
              <a:latin typeface="Gill Sans MT" panose="020B0502020104020203" pitchFamily="34" charset="0"/>
            </a:rPr>
            <a:t>Tribal leader </a:t>
          </a:r>
          <a:endParaRPr lang="en-US" sz="2000" kern="1200" dirty="0">
            <a:solidFill>
              <a:schemeClr val="bg1"/>
            </a:solidFill>
          </a:endParaRPr>
        </a:p>
      </dsp:txBody>
      <dsp:txXfrm>
        <a:off x="50261" y="79773"/>
        <a:ext cx="5812915" cy="929078"/>
      </dsp:txXfrm>
    </dsp:sp>
    <dsp:sp modelId="{2E4673AD-1E7A-42DB-AFB7-12981F92C75A}">
      <dsp:nvSpPr>
        <dsp:cNvPr id="0" name=""/>
        <dsp:cNvSpPr/>
      </dsp:nvSpPr>
      <dsp:spPr>
        <a:xfrm>
          <a:off x="0" y="1217512"/>
          <a:ext cx="5913437" cy="1014063"/>
        </a:xfrm>
        <a:prstGeom prst="roundRect">
          <a:avLst/>
        </a:prstGeom>
        <a:gradFill rotWithShape="0">
          <a:gsLst>
            <a:gs pos="0">
              <a:schemeClr val="accent2">
                <a:hueOff val="-1130992"/>
                <a:satOff val="3728"/>
                <a:lumOff val="3987"/>
                <a:alphaOff val="0"/>
                <a:tint val="98000"/>
                <a:satMod val="110000"/>
                <a:lumMod val="104000"/>
              </a:schemeClr>
            </a:gs>
            <a:gs pos="69000">
              <a:schemeClr val="accent2">
                <a:hueOff val="-1130992"/>
                <a:satOff val="3728"/>
                <a:lumOff val="3987"/>
                <a:alphaOff val="0"/>
                <a:shade val="88000"/>
                <a:satMod val="130000"/>
                <a:lumMod val="92000"/>
              </a:schemeClr>
            </a:gs>
            <a:gs pos="100000">
              <a:schemeClr val="accent2">
                <a:hueOff val="-1130992"/>
                <a:satOff val="3728"/>
                <a:lumOff val="398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0" lang="en-US" altLang="en-US" sz="2000" i="0" u="none" strike="noStrike" kern="1200" cap="none" normalizeH="0" baseline="0" dirty="0">
              <a:ln>
                <a:noFill/>
              </a:ln>
              <a:solidFill>
                <a:schemeClr val="bg1"/>
              </a:solidFill>
              <a:effectLst/>
              <a:latin typeface="Gill Sans MT" panose="020B0502020104020203" pitchFamily="34" charset="0"/>
            </a:rPr>
            <a:t>Underfunded police overwhelmed by drug running, violence on tribal lands.</a:t>
          </a:r>
          <a:endParaRPr lang="en-US" sz="2000" kern="1200" dirty="0"/>
        </a:p>
      </dsp:txBody>
      <dsp:txXfrm>
        <a:off x="49502" y="1267014"/>
        <a:ext cx="5814433" cy="915059"/>
      </dsp:txXfrm>
    </dsp:sp>
    <dsp:sp modelId="{6DBC0CB3-0869-4121-99BF-CF06105A2F60}">
      <dsp:nvSpPr>
        <dsp:cNvPr id="0" name=""/>
        <dsp:cNvSpPr/>
      </dsp:nvSpPr>
      <dsp:spPr>
        <a:xfrm>
          <a:off x="0" y="2389975"/>
          <a:ext cx="5913437" cy="1029600"/>
        </a:xfrm>
        <a:prstGeom prst="roundRect">
          <a:avLst/>
        </a:prstGeom>
        <a:gradFill rotWithShape="0">
          <a:gsLst>
            <a:gs pos="0">
              <a:schemeClr val="accent2">
                <a:hueOff val="-2261984"/>
                <a:satOff val="7457"/>
                <a:lumOff val="7974"/>
                <a:alphaOff val="0"/>
                <a:tint val="98000"/>
                <a:satMod val="110000"/>
                <a:lumMod val="104000"/>
              </a:schemeClr>
            </a:gs>
            <a:gs pos="69000">
              <a:schemeClr val="accent2">
                <a:hueOff val="-2261984"/>
                <a:satOff val="7457"/>
                <a:lumOff val="7974"/>
                <a:alphaOff val="0"/>
                <a:shade val="88000"/>
                <a:satMod val="130000"/>
                <a:lumMod val="92000"/>
              </a:schemeClr>
            </a:gs>
            <a:gs pos="100000">
              <a:schemeClr val="accent2">
                <a:hueOff val="-2261984"/>
                <a:satOff val="7457"/>
                <a:lumOff val="797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0" lang="en-US" altLang="en-US" sz="2000" i="0" u="none" strike="noStrike" kern="1200" cap="none" normalizeH="0" baseline="0" dirty="0">
              <a:ln>
                <a:noFill/>
              </a:ln>
              <a:solidFill>
                <a:schemeClr val="bg1"/>
              </a:solidFill>
              <a:effectLst/>
              <a:latin typeface="Gill Sans MT" panose="020B0502020104020203" pitchFamily="34" charset="0"/>
            </a:rPr>
            <a:t>"They know we're short-staffed,” the Fort Belknap president said.</a:t>
          </a:r>
          <a:endParaRPr lang="en-US" sz="2000" kern="1200" dirty="0">
            <a:solidFill>
              <a:schemeClr val="bg1"/>
            </a:solidFill>
          </a:endParaRPr>
        </a:p>
      </dsp:txBody>
      <dsp:txXfrm>
        <a:off x="50261" y="2440236"/>
        <a:ext cx="5812915" cy="929078"/>
      </dsp:txXfrm>
    </dsp:sp>
    <dsp:sp modelId="{F7F9778D-B578-43A0-9B26-F194297F04AF}">
      <dsp:nvSpPr>
        <dsp:cNvPr id="0" name=""/>
        <dsp:cNvSpPr/>
      </dsp:nvSpPr>
      <dsp:spPr>
        <a:xfrm>
          <a:off x="0" y="3577975"/>
          <a:ext cx="5913437" cy="102960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0" lang="en-US" altLang="en-US" sz="2000" i="0" u="none" strike="noStrike" kern="1200" cap="none" normalizeH="0" baseline="0" dirty="0">
              <a:ln>
                <a:noFill/>
              </a:ln>
              <a:solidFill>
                <a:schemeClr val="bg1"/>
              </a:solidFill>
              <a:effectLst/>
              <a:latin typeface="Gill Sans MT" panose="020B0502020104020203" pitchFamily="34" charset="0"/>
            </a:rPr>
            <a:t>"$95 billion to kill people overseas but can't spare pennies" – Tribal leader </a:t>
          </a:r>
          <a:endParaRPr lang="en-US" sz="2000" kern="1200" dirty="0">
            <a:solidFill>
              <a:schemeClr val="bg1"/>
            </a:solidFill>
          </a:endParaRPr>
        </a:p>
      </dsp:txBody>
      <dsp:txXfrm>
        <a:off x="50261" y="3628236"/>
        <a:ext cx="5812915" cy="929078"/>
      </dsp:txXfrm>
    </dsp:sp>
  </dsp:spTree>
</dsp:drawing>
</file>

<file path=ppt/diagrams/drawing8.xml><?xml version="1.0" encoding="utf-8"?>
<dsp:drawing xmlns:r="http://schemas.openxmlformats.org/officeDocument/2006/relationships" xmlns:dgm="http://schemas.openxmlformats.org/drawingml/2006/diagram" xmlns:dsp="http://schemas.microsoft.com/office/drawing/2008/diagram" xmlns:a="http://schemas.openxmlformats.org/drawingml/2006/main">
  <dsp:spTree>
    <dsp:nvGrpSpPr>
      <dsp:cNvPr id="0" name=""/>
      <dsp:cNvGrpSpPr/>
    </dsp:nvGrpSpPr>
    <dsp:grpSpPr/>
    <dsp:sp modelId="{3C61CFAF-BA69-470E-AA23-68B210E12AEB}">
      <dsp:nvSpPr>
        <dsp:cNvPr id="0" name=""/>
        <dsp:cNvSpPr/>
      </dsp:nvSpPr>
      <dsp:spPr>
        <a:xfrm>
          <a:off x="0" y="0"/>
          <a:ext cx="8163718" cy="1116968"/>
        </a:xfrm>
        <a:prstGeom prst="roundRect">
          <a:avLst>
            <a:gd name="adj" fmla="val 10000"/>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While there is limited data on the use of fentanyl in public housing, several studies have been conducted over the past couple of years.</a:t>
          </a:r>
        </a:p>
      </dsp:txBody>
      <dsp:txXfrm>
        <a:off x="32715" y="32715"/>
        <a:ext cx="6958422" cy="1051538"/>
      </dsp:txXfrm>
    </dsp:sp>
    <dsp:sp modelId="{CF8F9AE5-4D4E-4CB0-92E4-C54BB8FBBF3D}">
      <dsp:nvSpPr>
        <dsp:cNvPr id="0" name=""/>
        <dsp:cNvSpPr/>
      </dsp:nvSpPr>
      <dsp:spPr>
        <a:xfrm>
          <a:off x="720328" y="1303129"/>
          <a:ext cx="8163718" cy="1116968"/>
        </a:xfrm>
        <a:prstGeom prst="roundRect">
          <a:avLst>
            <a:gd name="adj" fmla="val 10000"/>
          </a:avLst>
        </a:prstGeom>
        <a:solidFill>
          <a:schemeClr val="accent5">
            <a:hueOff val="-842315"/>
            <a:satOff val="-3972"/>
            <a:lumOff val="98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A recent </a:t>
          </a:r>
          <a:r>
            <a:rPr lang="en-US" sz="1800" kern="1200" dirty="0">
              <a:hlinkClick xmlns:r="http://schemas.openxmlformats.org/officeDocument/2006/relationships" r:id="rId1"/>
            </a:rPr>
            <a:t>study</a:t>
          </a:r>
          <a:r>
            <a:rPr lang="en-US" sz="1800" kern="1200" dirty="0"/>
            <a:t> conducted by the Corporation for Supportive Housing found that 63% of state public housing agencies have reported significant opioid-involved overdose cases from their tenants. </a:t>
          </a:r>
        </a:p>
      </dsp:txBody>
      <dsp:txXfrm>
        <a:off x="753043" y="1335844"/>
        <a:ext cx="6651931" cy="1051538"/>
      </dsp:txXfrm>
    </dsp:sp>
    <dsp:sp modelId="{F4E9CE56-F402-4824-BECC-15265882D94E}">
      <dsp:nvSpPr>
        <dsp:cNvPr id="0" name=""/>
        <dsp:cNvSpPr/>
      </dsp:nvSpPr>
      <dsp:spPr>
        <a:xfrm>
          <a:off x="1440656" y="2606258"/>
          <a:ext cx="8163718" cy="1116968"/>
        </a:xfrm>
        <a:prstGeom prst="roundRect">
          <a:avLst>
            <a:gd name="adj" fmla="val 10000"/>
          </a:avLst>
        </a:prstGeom>
        <a:solidFill>
          <a:schemeClr val="accent5">
            <a:hueOff val="-1684631"/>
            <a:satOff val="-7944"/>
            <a:lumOff val="196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In 2019, at least 142 suspected opioid-involved overdoses, fatal and nonfatal, occurred among supportive housing tenants across 46 different state public housing agencies.</a:t>
          </a:r>
        </a:p>
      </dsp:txBody>
      <dsp:txXfrm>
        <a:off x="1473371" y="2638973"/>
        <a:ext cx="6651931" cy="1051538"/>
      </dsp:txXfrm>
    </dsp:sp>
    <dsp:sp modelId="{7021DE90-4F6D-4F81-9F7B-51B59A263BD3}">
      <dsp:nvSpPr>
        <dsp:cNvPr id="0" name=""/>
        <dsp:cNvSpPr/>
      </dsp:nvSpPr>
      <dsp:spPr>
        <a:xfrm>
          <a:off x="7437689" y="847034"/>
          <a:ext cx="726029" cy="726029"/>
        </a:xfrm>
        <a:prstGeom prst="downArrow">
          <a:avLst>
            <a:gd name="adj1" fmla="val 55000"/>
            <a:gd name="adj2" fmla="val 45000"/>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601046" y="847034"/>
        <a:ext cx="399315" cy="546337"/>
      </dsp:txXfrm>
    </dsp:sp>
    <dsp:sp modelId="{9D8BF52F-9C20-4DD5-8F41-957EB4B67341}">
      <dsp:nvSpPr>
        <dsp:cNvPr id="0" name=""/>
        <dsp:cNvSpPr/>
      </dsp:nvSpPr>
      <dsp:spPr>
        <a:xfrm>
          <a:off x="8158017" y="2142717"/>
          <a:ext cx="726029" cy="726029"/>
        </a:xfrm>
        <a:prstGeom prst="downArrow">
          <a:avLst>
            <a:gd name="adj1" fmla="val 55000"/>
            <a:gd name="adj2" fmla="val 45000"/>
          </a:avLst>
        </a:prstGeom>
        <a:solidFill>
          <a:schemeClr val="accent5">
            <a:tint val="40000"/>
            <a:alpha val="90000"/>
            <a:hueOff val="-1775408"/>
            <a:satOff val="-5040"/>
            <a:lumOff val="151"/>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321374" y="2142717"/>
        <a:ext cx="399315" cy="54633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6019C-2C39-4214-A187-0131DE7E8B33}">
      <dsp:nvSpPr>
        <dsp:cNvPr id="0" name=""/>
        <dsp:cNvSpPr/>
      </dsp:nvSpPr>
      <dsp:spPr>
        <a:xfrm>
          <a:off x="0" y="0"/>
          <a:ext cx="8163718" cy="1116968"/>
        </a:xfrm>
        <a:prstGeom prst="roundRect">
          <a:avLst>
            <a:gd name="adj" fmla="val 10000"/>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In addition to the danger and uncertainties of fentanyl, the process of handling fentanyl is further complicated by the cost of cleaning it up. </a:t>
          </a:r>
        </a:p>
      </dsp:txBody>
      <dsp:txXfrm>
        <a:off x="32715" y="32715"/>
        <a:ext cx="6958422" cy="1051538"/>
      </dsp:txXfrm>
    </dsp:sp>
    <dsp:sp modelId="{CECDAA76-D2D4-4089-BA2D-F1F966653209}">
      <dsp:nvSpPr>
        <dsp:cNvPr id="0" name=""/>
        <dsp:cNvSpPr/>
      </dsp:nvSpPr>
      <dsp:spPr>
        <a:xfrm>
          <a:off x="720328" y="1303129"/>
          <a:ext cx="8163718" cy="1116968"/>
        </a:xfrm>
        <a:prstGeom prst="roundRect">
          <a:avLst>
            <a:gd name="adj" fmla="val 10000"/>
          </a:avLst>
        </a:prstGeom>
        <a:solidFill>
          <a:schemeClr val="accent2">
            <a:hueOff val="-1696488"/>
            <a:satOff val="5592"/>
            <a:lumOff val="598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Clean-up jobs can cost $400 per hour, with a total price tag ranging from $30,000 to $50,000 per job. The work requires breaks every 20 minutes due to the heat associated with wearing hazmat suits. </a:t>
          </a:r>
        </a:p>
      </dsp:txBody>
      <dsp:txXfrm>
        <a:off x="753043" y="1335844"/>
        <a:ext cx="6651931" cy="1051538"/>
      </dsp:txXfrm>
    </dsp:sp>
    <dsp:sp modelId="{6557FEC6-99A9-4F59-A2C2-7A15011C13BE}">
      <dsp:nvSpPr>
        <dsp:cNvPr id="0" name=""/>
        <dsp:cNvSpPr/>
      </dsp:nvSpPr>
      <dsp:spPr>
        <a:xfrm>
          <a:off x="1440656" y="2606258"/>
          <a:ext cx="8163718" cy="1116968"/>
        </a:xfrm>
        <a:prstGeom prst="roundRect">
          <a:avLst>
            <a:gd name="adj" fmla="val 10000"/>
          </a:avLst>
        </a:prstGeom>
        <a:solidFill>
          <a:schemeClr val="accent2">
            <a:hueOff val="-3392975"/>
            <a:satOff val="11185"/>
            <a:lumOff val="1196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a:t>A high efficiency vacuum needed to remove tiny particles cost an additional $1,200 and must be incinerated afterwards. </a:t>
          </a:r>
        </a:p>
      </dsp:txBody>
      <dsp:txXfrm>
        <a:off x="1473371" y="2638973"/>
        <a:ext cx="6651931" cy="1051538"/>
      </dsp:txXfrm>
    </dsp:sp>
    <dsp:sp modelId="{2135DB23-7B82-4FCA-A1CC-0B5E1E9AA9AC}">
      <dsp:nvSpPr>
        <dsp:cNvPr id="0" name=""/>
        <dsp:cNvSpPr/>
      </dsp:nvSpPr>
      <dsp:spPr>
        <a:xfrm>
          <a:off x="7437689" y="847034"/>
          <a:ext cx="726029" cy="726029"/>
        </a:xfrm>
        <a:prstGeom prst="downArrow">
          <a:avLst>
            <a:gd name="adj1" fmla="val 55000"/>
            <a:gd name="adj2" fmla="val 45000"/>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7601046" y="847034"/>
        <a:ext cx="399315" cy="546337"/>
      </dsp:txXfrm>
    </dsp:sp>
    <dsp:sp modelId="{FCC4FF89-7801-4D3A-8D43-79AAF4C2DA51}">
      <dsp:nvSpPr>
        <dsp:cNvPr id="0" name=""/>
        <dsp:cNvSpPr/>
      </dsp:nvSpPr>
      <dsp:spPr>
        <a:xfrm>
          <a:off x="8158017" y="2142717"/>
          <a:ext cx="726029" cy="726029"/>
        </a:xfrm>
        <a:prstGeom prst="downArrow">
          <a:avLst>
            <a:gd name="adj1" fmla="val 55000"/>
            <a:gd name="adj2" fmla="val 45000"/>
          </a:avLst>
        </a:prstGeom>
        <a:solidFill>
          <a:schemeClr val="accent2">
            <a:tint val="40000"/>
            <a:alpha val="90000"/>
            <a:hueOff val="-4192819"/>
            <a:satOff val="16804"/>
            <a:lumOff val="2495"/>
            <a:alphaOff val="0"/>
          </a:schemeClr>
        </a:solidFill>
        <a:ln w="15875" cap="flat" cmpd="sng" algn="ctr">
          <a:solidFill>
            <a:schemeClr val="accent2">
              <a:tint val="40000"/>
              <a:alpha val="90000"/>
              <a:hueOff val="-4192819"/>
              <a:satOff val="16804"/>
              <a:lumOff val="24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marL="0" lvl="0" indent="0" algn="ctr" defTabSz="1511300">
            <a:lnSpc>
              <a:spcPct val="90000"/>
            </a:lnSpc>
            <a:spcBef>
              <a:spcPct val="0"/>
            </a:spcBef>
            <a:spcAft>
              <a:spcPct val="35000"/>
            </a:spcAft>
            <a:buNone/>
          </a:pPr>
          <a:endParaRPr lang="en-US" sz="3400" kern="1200"/>
        </a:p>
      </dsp:txBody>
      <dsp:txXfrm>
        <a:off x="8321374" y="2142717"/>
        <a:ext cx="399315" cy="54633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0.87189</cdr:x>
      <cdr:y>0.57313</cdr:y>
    </cdr:from>
    <cdr:to>
      <cdr:x>0.9671</cdr:x>
      <cdr:y>0.8382</cdr:y>
    </cdr:to>
    <cdr:sp macro="" textlink="">
      <cdr:nvSpPr>
        <cdr:cNvPr id="2" name="TextBox 1">
          <a:extLst xmlns:a="http://schemas.openxmlformats.org/drawingml/2006/main">
            <a:ext uri="{FF2B5EF4-FFF2-40B4-BE49-F238E27FC236}">
              <a16:creationId xmlns:a16="http://schemas.microsoft.com/office/drawing/2014/main" id="{B97F37A3-C57F-A9B1-5D9C-D612A87484C2}"/>
            </a:ext>
          </a:extLst>
        </cdr:cNvPr>
        <cdr:cNvSpPr txBox="1"/>
      </cdr:nvSpPr>
      <cdr:spPr>
        <a:xfrm xmlns:a="http://schemas.openxmlformats.org/drawingml/2006/main">
          <a:off x="8373961" y="197707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0.86615</cdr:x>
      <cdr:y>0.53065</cdr:y>
    </cdr:from>
    <cdr:to>
      <cdr:x>0.96136</cdr:x>
      <cdr:y>0.79572</cdr:y>
    </cdr:to>
    <cdr:sp macro="" textlink="">
      <cdr:nvSpPr>
        <cdr:cNvPr id="3" name="TextBox 2">
          <a:extLst xmlns:a="http://schemas.openxmlformats.org/drawingml/2006/main">
            <a:ext uri="{FF2B5EF4-FFF2-40B4-BE49-F238E27FC236}">
              <a16:creationId xmlns:a16="http://schemas.microsoft.com/office/drawing/2014/main" id="{3137253B-4F40-975A-7A8F-48AC63EAD068}"/>
            </a:ext>
          </a:extLst>
        </cdr:cNvPr>
        <cdr:cNvSpPr txBox="1"/>
      </cdr:nvSpPr>
      <cdr:spPr>
        <a:xfrm xmlns:a="http://schemas.openxmlformats.org/drawingml/2006/main">
          <a:off x="8318816" y="183054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2444FC-823C-4BBC-8E0A-B95ED2D7B91E}" type="datetimeFigureOut">
              <a:rPr lang="en-US" smtClean="0"/>
              <a:t>6/20/2024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B2026D-DC1F-43F1-B77C-21C8859B7FB2}" type="slidenum">
              <a:rPr lang="en-US" smtClean="0"/>
              <a:t>‹#›</a:t>
            </a:fld>
            <a:endParaRPr lang="en-US"/>
          </a:p>
        </p:txBody>
      </p:sp>
    </p:spTree>
    <p:extLst>
      <p:ext uri="{BB962C8B-B14F-4D97-AF65-F5344CB8AC3E}">
        <p14:creationId xmlns:p14="http://schemas.microsoft.com/office/powerpoint/2010/main" val="1232697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a:t>
            </a:fld>
            <a:endParaRPr lang="en-US"/>
          </a:p>
        </p:txBody>
      </p:sp>
    </p:spTree>
    <p:extLst>
      <p:ext uri="{BB962C8B-B14F-4D97-AF65-F5344CB8AC3E}">
        <p14:creationId xmlns:p14="http://schemas.microsoft.com/office/powerpoint/2010/main" val="909340043"/>
      </p:ext>
    </p:extLst>
  </p:cSld>
  <p:clrMapOvr>
    <a:masterClrMapping/>
  </p:clrMapOvr>
</p:notes>
</file>

<file path=ppt/notesSlides/notesSlide1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19</a:t>
            </a:fld>
            <a:endParaRPr lang="en-US"/>
          </a:p>
        </p:txBody>
      </p:sp>
    </p:spTree>
    <p:extLst>
      <p:ext uri="{BB962C8B-B14F-4D97-AF65-F5344CB8AC3E}">
        <p14:creationId xmlns:p14="http://schemas.microsoft.com/office/powerpoint/2010/main" val="3858034994"/>
      </p:ext>
    </p:extLst>
  </p:cSld>
  <p:clrMapOvr>
    <a:masterClrMapping/>
  </p:clrMapOvr>
</p:notes>
</file>

<file path=ppt/notesSlides/notesSlide1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21</a:t>
            </a:fld>
            <a:endParaRPr lang="en-US"/>
          </a:p>
        </p:txBody>
      </p:sp>
    </p:spTree>
    <p:extLst>
      <p:ext uri="{BB962C8B-B14F-4D97-AF65-F5344CB8AC3E}">
        <p14:creationId xmlns:p14="http://schemas.microsoft.com/office/powerpoint/2010/main" val="2270981324"/>
      </p:ext>
    </p:extLst>
  </p:cSld>
  <p:clrMapOvr>
    <a:masterClrMapping/>
  </p:clrMapOvr>
</p:notes>
</file>

<file path=ppt/notesSlides/notesSlide1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23</a:t>
            </a:fld>
            <a:endParaRPr lang="en-US"/>
          </a:p>
        </p:txBody>
      </p:sp>
    </p:spTree>
    <p:extLst>
      <p:ext uri="{BB962C8B-B14F-4D97-AF65-F5344CB8AC3E}">
        <p14:creationId xmlns:p14="http://schemas.microsoft.com/office/powerpoint/2010/main" val="1800232018"/>
      </p:ext>
    </p:extLst>
  </p:cSld>
  <p:clrMapOvr>
    <a:masterClrMapping/>
  </p:clrMapOvr>
</p:notes>
</file>

<file path=ppt/notesSlides/notesSlide1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26</a:t>
            </a:fld>
            <a:endParaRPr lang="en-US"/>
          </a:p>
        </p:txBody>
      </p:sp>
    </p:spTree>
    <p:extLst>
      <p:ext uri="{BB962C8B-B14F-4D97-AF65-F5344CB8AC3E}">
        <p14:creationId xmlns:p14="http://schemas.microsoft.com/office/powerpoint/2010/main" val="884964697"/>
      </p:ext>
    </p:extLst>
  </p:cSld>
  <p:clrMapOvr>
    <a:masterClrMapping/>
  </p:clrMapOvr>
</p:notes>
</file>

<file path=ppt/notesSlides/notesSlide1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27</a:t>
            </a:fld>
            <a:endParaRPr lang="en-US"/>
          </a:p>
        </p:txBody>
      </p:sp>
    </p:spTree>
    <p:extLst>
      <p:ext uri="{BB962C8B-B14F-4D97-AF65-F5344CB8AC3E}">
        <p14:creationId xmlns:p14="http://schemas.microsoft.com/office/powerpoint/2010/main" val="2821251333"/>
      </p:ext>
    </p:extLst>
  </p:cSld>
  <p:clrMapOvr>
    <a:masterClrMapping/>
  </p:clrMapOvr>
</p:notes>
</file>

<file path=ppt/notesSlides/notesSlide1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29</a:t>
            </a:fld>
            <a:endParaRPr lang="en-US"/>
          </a:p>
        </p:txBody>
      </p:sp>
    </p:spTree>
    <p:extLst>
      <p:ext uri="{BB962C8B-B14F-4D97-AF65-F5344CB8AC3E}">
        <p14:creationId xmlns:p14="http://schemas.microsoft.com/office/powerpoint/2010/main" val="1314045552"/>
      </p:ext>
    </p:extLst>
  </p:cSld>
  <p:clrMapOvr>
    <a:masterClrMapping/>
  </p:clrMapOvr>
</p:notes>
</file>

<file path=ppt/notesSlides/notesSlide1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30</a:t>
            </a:fld>
            <a:endParaRPr lang="en-US"/>
          </a:p>
        </p:txBody>
      </p:sp>
    </p:spTree>
    <p:extLst>
      <p:ext uri="{BB962C8B-B14F-4D97-AF65-F5344CB8AC3E}">
        <p14:creationId xmlns:p14="http://schemas.microsoft.com/office/powerpoint/2010/main" val="1494321623"/>
      </p:ext>
    </p:extLst>
  </p:cSld>
  <p:clrMapOvr>
    <a:masterClrMapping/>
  </p:clrMapOvr>
</p:notes>
</file>

<file path=ppt/notesSlides/notesSlide1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31</a:t>
            </a:fld>
            <a:endParaRPr lang="en-US"/>
          </a:p>
        </p:txBody>
      </p:sp>
    </p:spTree>
    <p:extLst>
      <p:ext uri="{BB962C8B-B14F-4D97-AF65-F5344CB8AC3E}">
        <p14:creationId xmlns:p14="http://schemas.microsoft.com/office/powerpoint/2010/main" val="1791237669"/>
      </p:ext>
    </p:extLst>
  </p:cSld>
  <p:clrMapOvr>
    <a:masterClrMapping/>
  </p:clrMapOvr>
</p:notes>
</file>

<file path=ppt/notesSlides/notesSlide1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32</a:t>
            </a:fld>
            <a:endParaRPr lang="en-US"/>
          </a:p>
        </p:txBody>
      </p:sp>
    </p:spTree>
    <p:extLst>
      <p:ext uri="{BB962C8B-B14F-4D97-AF65-F5344CB8AC3E}">
        <p14:creationId xmlns:p14="http://schemas.microsoft.com/office/powerpoint/2010/main" val="2945571877"/>
      </p:ext>
    </p:extLst>
  </p:cSld>
  <p:clrMapOvr>
    <a:masterClrMapping/>
  </p:clrMapOvr>
</p:notes>
</file>

<file path=ppt/notesSlides/notesSlide1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33</a:t>
            </a:fld>
            <a:endParaRPr lang="en-US"/>
          </a:p>
        </p:txBody>
      </p:sp>
    </p:spTree>
    <p:extLst>
      <p:ext uri="{BB962C8B-B14F-4D97-AF65-F5344CB8AC3E}">
        <p14:creationId xmlns:p14="http://schemas.microsoft.com/office/powerpoint/2010/main" val="2036158293"/>
      </p:ext>
    </p:extLst>
  </p:cSld>
  <p:clrMapOvr>
    <a:masterClrMapping/>
  </p:clrMapOvr>
</p:notes>
</file>

<file path=ppt/notesSlides/notesSlide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9</a:t>
            </a:fld>
            <a:endParaRPr lang="en-US"/>
          </a:p>
        </p:txBody>
      </p:sp>
    </p:spTree>
    <p:extLst>
      <p:ext uri="{BB962C8B-B14F-4D97-AF65-F5344CB8AC3E}">
        <p14:creationId xmlns:p14="http://schemas.microsoft.com/office/powerpoint/2010/main" val="113213968"/>
      </p:ext>
    </p:extLst>
  </p:cSld>
  <p:clrMapOvr>
    <a:masterClrMapping/>
  </p:clrMapOvr>
</p:notes>
</file>

<file path=ppt/notesSlides/notesSlide20.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34</a:t>
            </a:fld>
            <a:endParaRPr lang="en-US"/>
          </a:p>
        </p:txBody>
      </p:sp>
    </p:spTree>
    <p:extLst>
      <p:ext uri="{BB962C8B-B14F-4D97-AF65-F5344CB8AC3E}">
        <p14:creationId xmlns:p14="http://schemas.microsoft.com/office/powerpoint/2010/main" val="279046520"/>
      </p:ext>
    </p:extLst>
  </p:cSld>
  <p:clrMapOvr>
    <a:masterClrMapping/>
  </p:clrMapOvr>
</p:notes>
</file>

<file path=ppt/notesSlides/notesSlide21.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35</a:t>
            </a:fld>
            <a:endParaRPr lang="en-US"/>
          </a:p>
        </p:txBody>
      </p:sp>
    </p:spTree>
    <p:extLst>
      <p:ext uri="{BB962C8B-B14F-4D97-AF65-F5344CB8AC3E}">
        <p14:creationId xmlns:p14="http://schemas.microsoft.com/office/powerpoint/2010/main" val="2155720392"/>
      </p:ext>
    </p:extLst>
  </p:cSld>
  <p:clrMapOvr>
    <a:masterClrMapping/>
  </p:clrMapOvr>
</p:notes>
</file>

<file path=ppt/notesSlides/notesSlide22.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36</a:t>
            </a:fld>
            <a:endParaRPr lang="en-US"/>
          </a:p>
        </p:txBody>
      </p:sp>
    </p:spTree>
    <p:extLst>
      <p:ext uri="{BB962C8B-B14F-4D97-AF65-F5344CB8AC3E}">
        <p14:creationId xmlns:p14="http://schemas.microsoft.com/office/powerpoint/2010/main" val="3731319866"/>
      </p:ext>
    </p:extLst>
  </p:cSld>
  <p:clrMapOvr>
    <a:masterClrMapping/>
  </p:clrMapOvr>
</p:notes>
</file>

<file path=ppt/notesSlides/notesSlide2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39</a:t>
            </a:fld>
            <a:endParaRPr lang="en-US"/>
          </a:p>
        </p:txBody>
      </p:sp>
    </p:spTree>
    <p:extLst>
      <p:ext uri="{BB962C8B-B14F-4D97-AF65-F5344CB8AC3E}">
        <p14:creationId xmlns:p14="http://schemas.microsoft.com/office/powerpoint/2010/main" val="388300872"/>
      </p:ext>
    </p:extLst>
  </p:cSld>
  <p:clrMapOvr>
    <a:masterClrMapping/>
  </p:clrMapOvr>
</p:notes>
</file>

<file path=ppt/notesSlides/notesSlide2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40</a:t>
            </a:fld>
            <a:endParaRPr lang="en-US"/>
          </a:p>
        </p:txBody>
      </p:sp>
    </p:spTree>
    <p:extLst>
      <p:ext uri="{BB962C8B-B14F-4D97-AF65-F5344CB8AC3E}">
        <p14:creationId xmlns:p14="http://schemas.microsoft.com/office/powerpoint/2010/main" val="1823728725"/>
      </p:ext>
    </p:extLst>
  </p:cSld>
  <p:clrMapOvr>
    <a:masterClrMapping/>
  </p:clrMapOvr>
</p:notes>
</file>

<file path=ppt/notesSlides/notesSlide2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41</a:t>
            </a:fld>
            <a:endParaRPr lang="en-US"/>
          </a:p>
        </p:txBody>
      </p:sp>
    </p:spTree>
    <p:extLst>
      <p:ext uri="{BB962C8B-B14F-4D97-AF65-F5344CB8AC3E}">
        <p14:creationId xmlns:p14="http://schemas.microsoft.com/office/powerpoint/2010/main" val="948970666"/>
      </p:ext>
    </p:extLst>
  </p:cSld>
  <p:clrMapOvr>
    <a:masterClrMapping/>
  </p:clrMapOvr>
</p:notes>
</file>

<file path=ppt/notesSlides/notesSlide2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43</a:t>
            </a:fld>
            <a:endParaRPr lang="en-US"/>
          </a:p>
        </p:txBody>
      </p:sp>
    </p:spTree>
    <p:extLst>
      <p:ext uri="{BB962C8B-B14F-4D97-AF65-F5344CB8AC3E}">
        <p14:creationId xmlns:p14="http://schemas.microsoft.com/office/powerpoint/2010/main" val="1186751982"/>
      </p:ext>
    </p:extLst>
  </p:cSld>
  <p:clrMapOvr>
    <a:masterClrMapping/>
  </p:clrMapOvr>
</p:notes>
</file>

<file path=ppt/notesSlides/notesSlide3.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10</a:t>
            </a:fld>
            <a:endParaRPr lang="en-US"/>
          </a:p>
        </p:txBody>
      </p:sp>
    </p:spTree>
    <p:extLst>
      <p:ext uri="{BB962C8B-B14F-4D97-AF65-F5344CB8AC3E}">
        <p14:creationId xmlns:p14="http://schemas.microsoft.com/office/powerpoint/2010/main" val="3798756418"/>
      </p:ext>
    </p:extLst>
  </p:cSld>
  <p:clrMapOvr>
    <a:masterClrMapping/>
  </p:clrMapOvr>
</p:notes>
</file>

<file path=ppt/notesSlides/notesSlide4.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11</a:t>
            </a:fld>
            <a:endParaRPr lang="en-US"/>
          </a:p>
        </p:txBody>
      </p:sp>
    </p:spTree>
    <p:extLst>
      <p:ext uri="{BB962C8B-B14F-4D97-AF65-F5344CB8AC3E}">
        <p14:creationId xmlns:p14="http://schemas.microsoft.com/office/powerpoint/2010/main" val="2312258301"/>
      </p:ext>
    </p:extLst>
  </p:cSld>
  <p:clrMapOvr>
    <a:masterClrMapping/>
  </p:clrMapOvr>
</p:notes>
</file>

<file path=ppt/notesSlides/notesSlide5.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12</a:t>
            </a:fld>
            <a:endParaRPr lang="en-US"/>
          </a:p>
        </p:txBody>
      </p:sp>
    </p:spTree>
    <p:extLst>
      <p:ext uri="{BB962C8B-B14F-4D97-AF65-F5344CB8AC3E}">
        <p14:creationId xmlns:p14="http://schemas.microsoft.com/office/powerpoint/2010/main" val="2667432494"/>
      </p:ext>
    </p:extLst>
  </p:cSld>
  <p:clrMapOvr>
    <a:masterClrMapping/>
  </p:clrMapOvr>
</p:notes>
</file>

<file path=ppt/notesSlides/notesSlide6.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13</a:t>
            </a:fld>
            <a:endParaRPr lang="en-US"/>
          </a:p>
        </p:txBody>
      </p:sp>
    </p:spTree>
    <p:extLst>
      <p:ext uri="{BB962C8B-B14F-4D97-AF65-F5344CB8AC3E}">
        <p14:creationId xmlns:p14="http://schemas.microsoft.com/office/powerpoint/2010/main" val="2499596957"/>
      </p:ext>
    </p:extLst>
  </p:cSld>
  <p:clrMapOvr>
    <a:masterClrMapping/>
  </p:clrMapOvr>
</p:notes>
</file>

<file path=ppt/notesSlides/notesSlide7.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15</a:t>
            </a:fld>
            <a:endParaRPr lang="en-US"/>
          </a:p>
        </p:txBody>
      </p:sp>
    </p:spTree>
    <p:extLst>
      <p:ext uri="{BB962C8B-B14F-4D97-AF65-F5344CB8AC3E}">
        <p14:creationId xmlns:p14="http://schemas.microsoft.com/office/powerpoint/2010/main" val="2188792776"/>
      </p:ext>
    </p:extLst>
  </p:cSld>
  <p:clrMapOvr>
    <a:masterClrMapping/>
  </p:clrMapOvr>
</p:notes>
</file>

<file path=ppt/notesSlides/notesSlide8.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17</a:t>
            </a:fld>
            <a:endParaRPr lang="en-US"/>
          </a:p>
        </p:txBody>
      </p:sp>
    </p:spTree>
    <p:extLst>
      <p:ext uri="{BB962C8B-B14F-4D97-AF65-F5344CB8AC3E}">
        <p14:creationId xmlns:p14="http://schemas.microsoft.com/office/powerpoint/2010/main" val="2740443580"/>
      </p:ext>
    </p:extLst>
  </p:cSld>
  <p:clrMapOvr>
    <a:masterClrMapping/>
  </p:clrMapOvr>
</p:notes>
</file>

<file path=ppt/notesSlides/notesSlide9.xml><?xml version="1.0" encoding="utf-8"?>
<p:notes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81B2026D-DC1F-43F1-B77C-21C8859B7FB2}" type="slidenum">
              <a:rPr lang="en-US" smtClean="0"/>
              <a:t>18</a:t>
            </a:fld>
            <a:endParaRPr lang="en-US"/>
          </a:p>
        </p:txBody>
      </p:sp>
    </p:spTree>
    <p:extLst>
      <p:ext uri="{BB962C8B-B14F-4D97-AF65-F5344CB8AC3E}">
        <p14:creationId xmlns:p14="http://schemas.microsoft.com/office/powerpoint/2010/main" val="15613617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arget="../media/image3.png" Type="http://schemas.openxmlformats.org/officeDocument/2006/relationships/image"/><Relationship Id="rId2" Target="../media/image6.jpeg" Type="http://schemas.openxmlformats.org/officeDocument/2006/relationships/image"/><Relationship Id="rId1" Target="../slideMasters/slideMaster1.xml" Type="http://schemas.openxmlformats.org/officeDocument/2006/relationships/slideMaster"/></Relationships>
</file>

<file path=ppt/slideLayouts/_rels/slideLayout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arget="../media/image8.jpeg" Type="http://schemas.openxmlformats.org/officeDocument/2006/relationships/image"/><Relationship Id="rId1" Target="../slideMasters/slideMaster1.xml" Type="http://schemas.openxmlformats.org/officeDocument/2006/relationships/slideMaster"/></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arget="../media/image6.jpeg" Type="http://schemas.openxmlformats.org/officeDocument/2006/relationships/image"/><Relationship Id="rId1" Target="../slideMasters/slideMaster1.xml" Type="http://schemas.openxmlformats.org/officeDocument/2006/relationships/slideMaster"/></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1ECA92-BDB2-4208-A805-FFEA62651A8B}" type="datetimeFigureOut">
              <a:rPr lang="en-US" smtClean="0"/>
              <a:t>6/20/2024</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A8FCE4A2-7F52-4F1C-A573-08D4EBAFD78E}"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6" descr="Background pattern&#10;&#10;Description automatically generated">
            <a:extLst>
              <a:ext uri="{FF2B5EF4-FFF2-40B4-BE49-F238E27FC236}">
                <a16:creationId xmlns:a16="http://schemas.microsoft.com/office/drawing/2014/main" id="{887D5C37-3CE4-3B01-ADD9-9A565C366C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picture containing text, clipart&#10;&#10;Description automatically generated">
            <a:extLst>
              <a:ext uri="{FF2B5EF4-FFF2-40B4-BE49-F238E27FC236}">
                <a16:creationId xmlns:a16="http://schemas.microsoft.com/office/drawing/2014/main" id="{63DD4856-E256-7054-8E12-29C1B4F7AF9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60083" y="438374"/>
            <a:ext cx="3080011" cy="931166"/>
          </a:xfrm>
          <a:prstGeom prst="rect">
            <a:avLst/>
          </a:prstGeom>
        </p:spPr>
      </p:pic>
    </p:spTree>
    <p:extLst>
      <p:ext uri="{BB962C8B-B14F-4D97-AF65-F5344CB8AC3E}">
        <p14:creationId xmlns:p14="http://schemas.microsoft.com/office/powerpoint/2010/main" val="2651841568"/>
      </p:ext>
    </p:extLst>
  </p:cSld>
  <p:clrMapOvr>
    <a:masterClrMapping/>
  </p:clrMapOvr>
</p:sldLayout>
</file>

<file path=ppt/slideLayouts/slideLayout10.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1ECA92-BDB2-4208-A805-FFEA62651A8B}" type="datetimeFigureOut">
              <a:rPr lang="en-US" smtClean="0"/>
              <a:pPr/>
              <a:t>6/20/2024</a:t>
            </a:fld>
            <a:endParaRPr lang="en-US"/>
          </a:p>
        </p:txBody>
      </p:sp>
      <p:sp>
        <p:nvSpPr>
          <p:cNvPr id="5" name="Footer Placeholder 4"/>
          <p:cNvSpPr>
            <a:spLocks noGrp="1"/>
          </p:cNvSpPr>
          <p:nvPr>
            <p:ph type="ftr" sz="quarter" idx="11"/>
          </p:nvPr>
        </p:nvSpPr>
        <p:spPr/>
        <p:txBody>
          <a:bodyPr/>
          <a:lstStyle/>
          <a:p>
            <a:r>
              <a:rPr lang="en-US"/>
              <a:t>CONFIDENTIAL</a:t>
            </a:r>
            <a:endParaRPr lang="en-US" dirty="0"/>
          </a:p>
        </p:txBody>
      </p:sp>
      <p:sp>
        <p:nvSpPr>
          <p:cNvPr id="6" name="Slide Number Placeholder 5"/>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2102910"/>
      </p:ext>
    </p:extLst>
  </p:cSld>
  <p:clrMapOvr>
    <a:masterClrMapping/>
  </p:clrMapOvr>
</p:sldLayout>
</file>

<file path=ppt/slideLayouts/slideLayout11.xml><?xml version="1.0" encoding="utf-8"?>
<p:sldLayout xmlns:p14="http://schemas.microsoft.com/office/powerpoint/2010/main"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1ECA92-BDB2-4208-A805-FFEA62651A8B}" type="datetimeFigureOut">
              <a:rPr lang="en-US" smtClean="0"/>
              <a:pPr/>
              <a:t>6/20/2024</a:t>
            </a:fld>
            <a:endParaRPr lang="en-US"/>
          </a:p>
        </p:txBody>
      </p:sp>
      <p:sp>
        <p:nvSpPr>
          <p:cNvPr id="5" name="Footer Placeholder 4"/>
          <p:cNvSpPr>
            <a:spLocks noGrp="1"/>
          </p:cNvSpPr>
          <p:nvPr>
            <p:ph type="ftr" sz="quarter" idx="11"/>
          </p:nvPr>
        </p:nvSpPr>
        <p:spPr/>
        <p:txBody>
          <a:bodyPr/>
          <a:lstStyle/>
          <a:p>
            <a:r>
              <a:rPr lang="en-US"/>
              <a:t>CONFIDENTIAL</a:t>
            </a:r>
            <a:endParaRPr lang="en-US" dirty="0"/>
          </a:p>
        </p:txBody>
      </p:sp>
      <p:sp>
        <p:nvSpPr>
          <p:cNvPr id="6" name="Slide Number Placeholder 5"/>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95925911"/>
      </p:ext>
    </p:extLst>
  </p:cSld>
  <p:clrMapOvr>
    <a:masterClrMapping/>
  </p:clrMapOvr>
</p:sldLayout>
</file>

<file path=ppt/slideLayouts/slideLayout12.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Picture 6" descr="Text&#10;&#10;Description automatically generated">
            <a:extLst>
              <a:ext uri="{FF2B5EF4-FFF2-40B4-BE49-F238E27FC236}">
                <a16:creationId xmlns:a16="http://schemas.microsoft.com/office/drawing/2014/main" id="{2CBA9DFD-9C29-4C13-975F-73346501AB3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a:extLst>
              <a:ext uri="{FF2B5EF4-FFF2-40B4-BE49-F238E27FC236}">
                <a16:creationId xmlns:a16="http://schemas.microsoft.com/office/drawing/2014/main" id="{F355876E-AB5B-4CD6-9BE6-1D75E6A02AEF}"/>
              </a:ext>
            </a:extLst>
          </p:cNvPr>
          <p:cNvSpPr>
            <a:spLocks noGrp="1"/>
          </p:cNvSpPr>
          <p:nvPr>
            <p:ph type="dt" sz="half" idx="10"/>
          </p:nvPr>
        </p:nvSpPr>
        <p:spPr/>
        <p:txBody>
          <a:bodyPr/>
          <a:lstStyle/>
          <a:p>
            <a:fld id="{FF1ECA92-BDB2-4208-A805-FFEA62651A8B}" type="datetimeFigureOut">
              <a:rPr lang="en-US" smtClean="0"/>
              <a:t>6/20/2024</a:t>
            </a:fld>
            <a:endParaRPr lang="en-US"/>
          </a:p>
        </p:txBody>
      </p:sp>
      <p:sp>
        <p:nvSpPr>
          <p:cNvPr id="5" name="Footer Placeholder 4">
            <a:extLst>
              <a:ext uri="{FF2B5EF4-FFF2-40B4-BE49-F238E27FC236}">
                <a16:creationId xmlns:a16="http://schemas.microsoft.com/office/drawing/2014/main" id="{7C0A58BD-0F8E-49D2-9E52-7CCB3AB3DF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9D65B1-19AB-410B-9A99-5AEF5B144BEC}"/>
              </a:ext>
            </a:extLst>
          </p:cNvPr>
          <p:cNvSpPr>
            <a:spLocks noGrp="1"/>
          </p:cNvSpPr>
          <p:nvPr>
            <p:ph type="sldNum" sz="quarter" idx="12"/>
          </p:nvPr>
        </p:nvSpPr>
        <p:spPr/>
        <p:txBody>
          <a:bodyPr/>
          <a:lstStyle/>
          <a:p>
            <a:fld id="{A8FCE4A2-7F52-4F1C-A573-08D4EBAFD78E}" type="slidenum">
              <a:rPr lang="en-US" smtClean="0"/>
              <a:t>‹#›</a:t>
            </a:fld>
            <a:endParaRPr lang="en-US"/>
          </a:p>
        </p:txBody>
      </p:sp>
    </p:spTree>
    <p:extLst>
      <p:ext uri="{BB962C8B-B14F-4D97-AF65-F5344CB8AC3E}">
        <p14:creationId xmlns:p14="http://schemas.microsoft.com/office/powerpoint/2010/main" val="2296870250"/>
      </p:ext>
    </p:extLst>
  </p:cSld>
  <p:clrMapOvr>
    <a:masterClrMapping/>
  </p:clrMapOvr>
</p:sldLayout>
</file>

<file path=ppt/slideLayouts/slideLayout13.xml><?xml version="1.0" encoding="utf-8"?>
<p:sldLayout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8" name="Picture 7" descr="Background pattern&#10;&#10;Description automatically generated">
            <a:extLst>
              <a:ext uri="{FF2B5EF4-FFF2-40B4-BE49-F238E27FC236}">
                <a16:creationId xmlns:a16="http://schemas.microsoft.com/office/drawing/2014/main" id="{24C1DCD5-523A-44D6-A262-3030041491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602E1CE-278F-474A-B93C-5D549F06D08A}"/>
              </a:ext>
            </a:extLst>
          </p:cNvPr>
          <p:cNvSpPr>
            <a:spLocks noGrp="1"/>
          </p:cNvSpPr>
          <p:nvPr>
            <p:ph type="title"/>
          </p:nvPr>
        </p:nvSpPr>
        <p:spPr>
          <a:xfrm>
            <a:off x="831850" y="1219518"/>
            <a:ext cx="10515600" cy="3236025"/>
          </a:xfrm>
        </p:spPr>
        <p:txBody>
          <a:bodyPr anchor="ctr">
            <a:normAutofit/>
          </a:bodyPr>
          <a:lstStyle>
            <a:lvl1pPr algn="ctr">
              <a:defRPr sz="5400">
                <a:solidFill>
                  <a:srgbClr val="BDE200"/>
                </a:solidFill>
              </a:defRPr>
            </a:lvl1pPr>
          </a:lstStyle>
          <a:p>
            <a:r>
              <a:rPr lang="en-US"/>
              <a:t>Click to edit Master title style</a:t>
            </a:r>
            <a:endParaRPr lang="en-US" dirty="0"/>
          </a:p>
        </p:txBody>
      </p:sp>
      <p:sp>
        <p:nvSpPr>
          <p:cNvPr id="4" name="Date Placeholder 3">
            <a:extLst>
              <a:ext uri="{FF2B5EF4-FFF2-40B4-BE49-F238E27FC236}">
                <a16:creationId xmlns:a16="http://schemas.microsoft.com/office/drawing/2014/main" id="{AF3D89D1-D65A-4B7E-BF89-4DBFE9D0277F}"/>
              </a:ext>
            </a:extLst>
          </p:cNvPr>
          <p:cNvSpPr>
            <a:spLocks noGrp="1"/>
          </p:cNvSpPr>
          <p:nvPr>
            <p:ph type="dt" sz="half" idx="10"/>
          </p:nvPr>
        </p:nvSpPr>
        <p:spPr/>
        <p:txBody>
          <a:bodyPr/>
          <a:lstStyle/>
          <a:p>
            <a:fld id="{FF1ECA92-BDB2-4208-A805-FFEA62651A8B}" type="datetimeFigureOut">
              <a:rPr lang="en-US" smtClean="0"/>
              <a:t>6/20/2024</a:t>
            </a:fld>
            <a:endParaRPr lang="en-US"/>
          </a:p>
        </p:txBody>
      </p:sp>
      <p:sp>
        <p:nvSpPr>
          <p:cNvPr id="5" name="Footer Placeholder 4">
            <a:extLst>
              <a:ext uri="{FF2B5EF4-FFF2-40B4-BE49-F238E27FC236}">
                <a16:creationId xmlns:a16="http://schemas.microsoft.com/office/drawing/2014/main" id="{D6728B97-E82F-49FA-AD3F-B58601BE299E}"/>
              </a:ext>
            </a:extLst>
          </p:cNvPr>
          <p:cNvSpPr>
            <a:spLocks noGrp="1"/>
          </p:cNvSpPr>
          <p:nvPr>
            <p:ph type="ftr" sz="quarter" idx="11"/>
          </p:nvPr>
        </p:nvSpPr>
        <p:spPr>
          <a:xfrm>
            <a:off x="3771899" y="6302562"/>
            <a:ext cx="7818738" cy="365125"/>
          </a:xfrm>
        </p:spPr>
        <p:txBody>
          <a:bodyPr/>
          <a:lstStyle/>
          <a:p>
            <a:endParaRPr lang="en-US" dirty="0"/>
          </a:p>
        </p:txBody>
      </p:sp>
      <p:sp>
        <p:nvSpPr>
          <p:cNvPr id="6" name="Slide Number Placeholder 5">
            <a:extLst>
              <a:ext uri="{FF2B5EF4-FFF2-40B4-BE49-F238E27FC236}">
                <a16:creationId xmlns:a16="http://schemas.microsoft.com/office/drawing/2014/main" id="{2B6C422E-B445-42D9-B6D5-07C6C8151246}"/>
              </a:ext>
            </a:extLst>
          </p:cNvPr>
          <p:cNvSpPr>
            <a:spLocks noGrp="1"/>
          </p:cNvSpPr>
          <p:nvPr>
            <p:ph type="sldNum" sz="quarter" idx="12"/>
          </p:nvPr>
        </p:nvSpPr>
        <p:spPr>
          <a:xfrm>
            <a:off x="11590637" y="6302561"/>
            <a:ext cx="423219" cy="365125"/>
          </a:xfrm>
        </p:spPr>
        <p:txBody>
          <a:bodyPr/>
          <a:lstStyle>
            <a:lvl1pPr>
              <a:defRPr sz="1050"/>
            </a:lvl1pPr>
          </a:lstStyle>
          <a:p>
            <a:fld id="{A8FCE4A2-7F52-4F1C-A573-08D4EBAFD78E}" type="slidenum">
              <a:rPr lang="en-US" smtClean="0"/>
              <a:pPr/>
              <a:t>‹#›</a:t>
            </a:fld>
            <a:endParaRPr lang="en-US" dirty="0"/>
          </a:p>
        </p:txBody>
      </p:sp>
      <p:pic>
        <p:nvPicPr>
          <p:cNvPr id="9" name="Picture 8" descr="A picture containing text, clipart&#10;&#10;Description automatically generated">
            <a:extLst>
              <a:ext uri="{FF2B5EF4-FFF2-40B4-BE49-F238E27FC236}">
                <a16:creationId xmlns:a16="http://schemas.microsoft.com/office/drawing/2014/main" id="{6C1DFE87-B061-46B6-99E1-B2C262AE402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454" y="6212659"/>
            <a:ext cx="1605437" cy="485365"/>
          </a:xfrm>
          <a:prstGeom prst="rect">
            <a:avLst/>
          </a:prstGeom>
        </p:spPr>
      </p:pic>
    </p:spTree>
    <p:extLst>
      <p:ext uri="{BB962C8B-B14F-4D97-AF65-F5344CB8AC3E}">
        <p14:creationId xmlns:p14="http://schemas.microsoft.com/office/powerpoint/2010/main" val="234148330"/>
      </p:ext>
    </p:extLst>
  </p:cSld>
  <p:clrMapOvr>
    <a:masterClrMapping/>
  </p:clrMapOvr>
</p:sldLayout>
</file>

<file path=ppt/slideLayouts/slideLayout14.xml><?xml version="1.0" encoding="utf-8"?>
<p:sldLayout xmlns:a14="http://schemas.microsoft.com/office/drawing/2010/main"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reserve="1" userDrawn="1">
  <p:cSld name="1_Agenda/Overview">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7"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mj-lt"/>
              </a:rPr>
              <a:pPr algn="r">
                <a:spcBef>
                  <a:spcPct val="50000"/>
                </a:spcBef>
                <a:defRPr/>
              </a:pPr>
              <a:t>‹#›</a:t>
            </a:fld>
            <a:r>
              <a:rPr lang="en-US" sz="850" b="1" dirty="0">
                <a:solidFill>
                  <a:schemeClr val="bg1">
                    <a:lumMod val="65000"/>
                  </a:schemeClr>
                </a:solidFill>
                <a:latin typeface="+mj-lt"/>
              </a:rPr>
              <a:t> </a:t>
            </a:r>
          </a:p>
        </p:txBody>
      </p:sp>
      <p:sp>
        <p:nvSpPr>
          <p:cNvPr id="8"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mj-lt"/>
              </a:rPr>
              <a:t>CONFIDENTIAL</a:t>
            </a:r>
          </a:p>
        </p:txBody>
      </p:sp>
      <p:sp>
        <p:nvSpPr>
          <p:cNvPr id="11" name="Text Placeholder 9"/>
          <p:cNvSpPr>
            <a:spLocks noGrp="1"/>
          </p:cNvSpPr>
          <p:nvPr>
            <p:ph type="body" sz="quarter" idx="11" hasCustomPrompt="1"/>
          </p:nvPr>
        </p:nvSpPr>
        <p:spPr>
          <a:xfrm>
            <a:off x="842481" y="1389140"/>
            <a:ext cx="10554064" cy="4518365"/>
          </a:xfrm>
        </p:spPr>
        <p:txBody>
          <a:bodyPr/>
          <a:lstStyle>
            <a:lvl1pPr marL="342900" indent="-342900">
              <a:buClr>
                <a:schemeClr val="bg1">
                  <a:lumMod val="75000"/>
                </a:schemeClr>
              </a:buClr>
              <a:buFont typeface="Wingdings" panose="05000000000000000000" pitchFamily="2" charset="2"/>
              <a:buChar char="§"/>
              <a:defRPr sz="2800">
                <a:solidFill>
                  <a:schemeClr val="bg1"/>
                </a:solidFill>
                <a:latin typeface="Arial" panose="020B0604020202020204" pitchFamily="34" charset="0"/>
                <a:cs typeface="Arial" panose="020B0604020202020204" pitchFamily="34" charset="0"/>
              </a:defRPr>
            </a:lvl1pPr>
            <a:lvl2pPr marL="742950" indent="-285750">
              <a:buFont typeface="Arial" panose="020B0604020202020204" pitchFamily="34" charset="0"/>
              <a:buChar char="•"/>
              <a:defRPr>
                <a:solidFill>
                  <a:schemeClr val="bg1"/>
                </a:solidFill>
                <a:latin typeface="Arial" panose="020B0604020202020204" pitchFamily="34" charset="0"/>
                <a:cs typeface="Arial" panose="020B0604020202020204" pitchFamily="34" charset="0"/>
              </a:defRPr>
            </a:lvl2pPr>
            <a:lvl3pPr marL="1143000" indent="-228600">
              <a:buFont typeface="Arial" panose="020B0604020202020204" pitchFamily="34" charset="0"/>
              <a:buChar char="‒"/>
              <a:defRPr baseline="0">
                <a:solidFill>
                  <a:schemeClr val="bg1"/>
                </a:solidFill>
                <a:latin typeface="Arial" panose="020B0604020202020204" pitchFamily="34" charset="0"/>
                <a:cs typeface="Arial" panose="020B0604020202020204" pitchFamily="34" charset="0"/>
              </a:defRPr>
            </a:lvl3pPr>
            <a:lvl4pPr>
              <a:defRPr>
                <a:solidFill>
                  <a:schemeClr val="bg1"/>
                </a:solidFill>
                <a:latin typeface="+mj-lt"/>
              </a:defRPr>
            </a:lvl4pPr>
            <a:lvl5pPr>
              <a:defRPr>
                <a:solidFill>
                  <a:schemeClr val="bg1"/>
                </a:solidFill>
                <a:latin typeface="+mj-lt"/>
              </a:defRPr>
            </a:lvl5pPr>
          </a:lstStyle>
          <a:p>
            <a:pPr lvl="0"/>
            <a:r>
              <a:rPr lang="en-US" dirty="0"/>
              <a:t>Click to edit Master text styles</a:t>
            </a:r>
          </a:p>
          <a:p>
            <a:pPr lvl="1"/>
            <a:r>
              <a:rPr lang="en-US" dirty="0"/>
              <a:t>Level 2</a:t>
            </a:r>
          </a:p>
          <a:p>
            <a:pPr lvl="2"/>
            <a:r>
              <a:rPr lang="en-US" dirty="0"/>
              <a:t>Level 3</a:t>
            </a:r>
          </a:p>
        </p:txBody>
      </p:sp>
      <p:sp>
        <p:nvSpPr>
          <p:cNvPr id="2" name="Title 1"/>
          <p:cNvSpPr>
            <a:spLocks noGrp="1"/>
          </p:cNvSpPr>
          <p:nvPr>
            <p:ph type="title" hasCustomPrompt="1"/>
          </p:nvPr>
        </p:nvSpPr>
        <p:spPr/>
        <p:txBody>
          <a:bodyPr/>
          <a:lstStyle>
            <a:lvl1pPr>
              <a:defRPr>
                <a:solidFill>
                  <a:srgbClr val="D2F700"/>
                </a:solidFill>
              </a:defRPr>
            </a:lvl1pPr>
          </a:lstStyle>
          <a:p>
            <a:r>
              <a:rPr lang="en-US" dirty="0"/>
              <a:t>Agenda</a:t>
            </a:r>
          </a:p>
        </p:txBody>
      </p:sp>
      <p:pic>
        <p:nvPicPr>
          <p:cNvPr id="9" name="Picture 8" descr="A picture containing text, clipart&#10;&#10;Description automatically generated">
            <a:extLst>
              <a:ext uri="{FF2B5EF4-FFF2-40B4-BE49-F238E27FC236}">
                <a16:creationId xmlns:a16="http://schemas.microsoft.com/office/drawing/2014/main" id="{43482448-4A97-4311-936B-7AE2B0A4BB9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30454" y="6212659"/>
            <a:ext cx="1605437" cy="485365"/>
          </a:xfrm>
          <a:prstGeom prst="rect">
            <a:avLst/>
          </a:prstGeom>
        </p:spPr>
      </p:pic>
    </p:spTree>
    <p:extLst>
      <p:ext uri="{BB962C8B-B14F-4D97-AF65-F5344CB8AC3E}">
        <p14:creationId xmlns:p14="http://schemas.microsoft.com/office/powerpoint/2010/main" val="4154219969"/>
      </p:ext>
    </p:extLst>
  </p:cSld>
  <p:clrMapOvr>
    <a:masterClrMapping/>
  </p:clrMapOvr>
</p:sldLayout>
</file>

<file path=ppt/slideLayouts/slideLayout15.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3_Large Tear Out Box">
    <p:spTree>
      <p:nvGrpSpPr>
        <p:cNvPr id="1" name=""/>
        <p:cNvGrpSpPr/>
        <p:nvPr/>
      </p:nvGrpSpPr>
      <p:grpSpPr>
        <a:xfrm>
          <a:off x="0" y="0"/>
          <a:ext cx="0" cy="0"/>
          <a:chOff x="0" y="0"/>
          <a:chExt cx="0" cy="0"/>
        </a:xfrm>
      </p:grpSpPr>
      <p:sp>
        <p:nvSpPr>
          <p:cNvPr id="3" name="Rectangle 2"/>
          <p:cNvSpPr/>
          <p:nvPr userDrawn="1"/>
        </p:nvSpPr>
        <p:spPr bwMode="auto">
          <a:xfrm>
            <a:off x="0" y="0"/>
            <a:ext cx="12192000" cy="685800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2" name="Rectangle 1"/>
          <p:cNvSpPr/>
          <p:nvPr userDrawn="1"/>
        </p:nvSpPr>
        <p:spPr bwMode="auto">
          <a:xfrm>
            <a:off x="0" y="0"/>
            <a:ext cx="12192000" cy="6858000"/>
          </a:xfrm>
          <a:prstGeom prst="rect">
            <a:avLst/>
          </a:prstGeom>
          <a:solidFill>
            <a:schemeClr val="bg1">
              <a:lumMod val="9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 name="Text Placeholder 3"/>
          <p:cNvSpPr>
            <a:spLocks noGrp="1"/>
          </p:cNvSpPr>
          <p:nvPr>
            <p:ph type="body" sz="quarter" idx="10" hasCustomPrompt="1"/>
          </p:nvPr>
        </p:nvSpPr>
        <p:spPr>
          <a:xfrm>
            <a:off x="844550" y="719170"/>
            <a:ext cx="10502900" cy="505078"/>
          </a:xfrm>
        </p:spPr>
        <p:txBody>
          <a:bodyPr tIns="0"/>
          <a:lstStyle>
            <a:lvl1pPr marL="0" indent="0">
              <a:spcBef>
                <a:spcPts val="0"/>
              </a:spcBef>
              <a:buFontTx/>
              <a:buNone/>
              <a:defRPr sz="3200" b="1">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Tear Out Slide #1 - Click to edit</a:t>
            </a:r>
          </a:p>
        </p:txBody>
      </p:sp>
      <p:pic>
        <p:nvPicPr>
          <p:cNvPr id="9" name="Picture 8"/>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278044" y="1464214"/>
            <a:ext cx="9656064" cy="4484523"/>
          </a:xfrm>
          <a:prstGeom prst="rect">
            <a:avLst/>
          </a:prstGeom>
          <a:effectLst>
            <a:outerShdw blurRad="50800" dist="38100" dir="16200000" rotWithShape="0">
              <a:prstClr val="black">
                <a:alpha val="40000"/>
              </a:prstClr>
            </a:outerShdw>
          </a:effectLst>
        </p:spPr>
      </p:pic>
      <p:sp>
        <p:nvSpPr>
          <p:cNvPr id="4" name="Text Placeholder 3"/>
          <p:cNvSpPr>
            <a:spLocks noGrp="1"/>
          </p:cNvSpPr>
          <p:nvPr>
            <p:ph type="body" sz="quarter" idx="11" hasCustomPrompt="1"/>
          </p:nvPr>
        </p:nvSpPr>
        <p:spPr>
          <a:xfrm>
            <a:off x="1930951" y="2100261"/>
            <a:ext cx="8350250" cy="3139559"/>
          </a:xfrm>
        </p:spPr>
        <p:txBody>
          <a:bodyPr/>
          <a:lstStyle>
            <a:lvl1pPr marL="0" indent="0" algn="l">
              <a:buNone/>
              <a:defRPr sz="3000">
                <a:solidFill>
                  <a:srgbClr val="165788"/>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Large tear out box</a:t>
            </a:r>
          </a:p>
        </p:txBody>
      </p:sp>
      <p:sp>
        <p:nvSpPr>
          <p:cNvPr id="8"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mj-lt"/>
              </a:rPr>
              <a:pPr algn="r">
                <a:spcBef>
                  <a:spcPct val="50000"/>
                </a:spcBef>
                <a:defRPr/>
              </a:pPr>
              <a:t>‹#›</a:t>
            </a:fld>
            <a:r>
              <a:rPr lang="en-US" sz="850" b="1" dirty="0">
                <a:solidFill>
                  <a:schemeClr val="bg1">
                    <a:lumMod val="65000"/>
                  </a:schemeClr>
                </a:solidFill>
                <a:latin typeface="+mj-lt"/>
              </a:rPr>
              <a:t> </a:t>
            </a:r>
          </a:p>
        </p:txBody>
      </p:sp>
      <p:sp>
        <p:nvSpPr>
          <p:cNvPr id="12"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mj-lt"/>
              </a:rPr>
              <a:t>CONFIDENTIAL</a:t>
            </a:r>
          </a:p>
        </p:txBody>
      </p:sp>
    </p:spTree>
    <p:extLst>
      <p:ext uri="{BB962C8B-B14F-4D97-AF65-F5344CB8AC3E}">
        <p14:creationId xmlns:p14="http://schemas.microsoft.com/office/powerpoint/2010/main" val="1096314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16.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4_Small Tear Out Box">
    <p:spTree>
      <p:nvGrpSpPr>
        <p:cNvPr id="1" name=""/>
        <p:cNvGrpSpPr/>
        <p:nvPr/>
      </p:nvGrpSpPr>
      <p:grpSpPr>
        <a:xfrm>
          <a:off x="0" y="0"/>
          <a:ext cx="0" cy="0"/>
          <a:chOff x="0" y="0"/>
          <a:chExt cx="0" cy="0"/>
        </a:xfrm>
      </p:grpSpPr>
      <p:sp>
        <p:nvSpPr>
          <p:cNvPr id="9" name="Rectangle 8"/>
          <p:cNvSpPr/>
          <p:nvPr userDrawn="1"/>
        </p:nvSpPr>
        <p:spPr bwMode="auto">
          <a:xfrm>
            <a:off x="0" y="0"/>
            <a:ext cx="12192000" cy="6858000"/>
          </a:xfrm>
          <a:prstGeom prst="rect">
            <a:avLst/>
          </a:prstGeom>
          <a:solidFill>
            <a:schemeClr val="bg1">
              <a:lumMod val="9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6" name="Text Placeholder 3"/>
          <p:cNvSpPr>
            <a:spLocks noGrp="1"/>
          </p:cNvSpPr>
          <p:nvPr>
            <p:ph type="body" sz="quarter" idx="10" hasCustomPrompt="1"/>
          </p:nvPr>
        </p:nvSpPr>
        <p:spPr>
          <a:xfrm>
            <a:off x="844550" y="704726"/>
            <a:ext cx="10502900" cy="505078"/>
          </a:xfrm>
        </p:spPr>
        <p:txBody>
          <a:bodyPr tIns="0"/>
          <a:lstStyle>
            <a:lvl1pPr marL="0" indent="0">
              <a:spcBef>
                <a:spcPts val="0"/>
              </a:spcBef>
              <a:buFontTx/>
              <a:buNone/>
              <a:defRPr sz="3200" b="1" baseline="0">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Tear Out Slide #2 - Click to edit</a:t>
            </a:r>
          </a:p>
        </p:txBody>
      </p:sp>
      <p:pic>
        <p:nvPicPr>
          <p:cNvPr id="12" name="Picture 11"/>
          <p:cNvPicPr>
            <a:picLocks noChangeAspect="1"/>
          </p:cNvPicPr>
          <p:nvPr userDrawn="1"/>
        </p:nvPicPr>
        <p:blipFill>
          <a:blip r:embed="rId2" cstate="print">
            <a:extLst>
              <a:ext uri="{BEBA8EAE-BF5A-486C-A8C5-ECC9F3942E4B}">
                <a14:imgProps xmlns:a14="http://schemas.microsoft.com/office/drawing/2010/main">
                  <a14:imgLayer r:embed="rId3">
                    <a14:imgEffect>
                      <a14:brightnessContrast bright="20000" contrast="20000"/>
                    </a14:imgEffect>
                  </a14:imgLayer>
                </a14:imgProps>
              </a:ext>
              <a:ext uri="{28A0092B-C50C-407E-A947-70E740481C1C}">
                <a14:useLocalDpi xmlns:a14="http://schemas.microsoft.com/office/drawing/2010/main" val="0"/>
              </a:ext>
            </a:extLst>
          </a:blip>
          <a:stretch>
            <a:fillRect/>
          </a:stretch>
        </p:blipFill>
        <p:spPr>
          <a:xfrm>
            <a:off x="1853262" y="1919162"/>
            <a:ext cx="8600793" cy="3369498"/>
          </a:xfrm>
          <a:prstGeom prst="rect">
            <a:avLst/>
          </a:prstGeom>
          <a:effectLst>
            <a:outerShdw blurRad="63500" sx="102000" sy="102000" algn="ctr" rotWithShape="0">
              <a:prstClr val="black">
                <a:alpha val="20000"/>
              </a:prstClr>
            </a:outerShdw>
          </a:effectLst>
        </p:spPr>
      </p:pic>
      <p:sp>
        <p:nvSpPr>
          <p:cNvPr id="8" name="Content Placeholder 2"/>
          <p:cNvSpPr>
            <a:spLocks noGrp="1"/>
          </p:cNvSpPr>
          <p:nvPr>
            <p:ph idx="1" hasCustomPrompt="1"/>
          </p:nvPr>
        </p:nvSpPr>
        <p:spPr>
          <a:xfrm>
            <a:off x="2303542" y="2523491"/>
            <a:ext cx="7365975" cy="2160839"/>
          </a:xfrm>
        </p:spPr>
        <p:txBody>
          <a:bodyPr/>
          <a:lstStyle>
            <a:lvl1pPr marL="0" indent="0">
              <a:buClr>
                <a:schemeClr val="bg2">
                  <a:lumMod val="60000"/>
                  <a:lumOff val="40000"/>
                </a:schemeClr>
              </a:buClr>
              <a:buNone/>
              <a:defRPr sz="2400" baseline="0">
                <a:solidFill>
                  <a:srgbClr val="165788"/>
                </a:solidFill>
                <a:latin typeface="Arial" panose="020B0604020202020204" pitchFamily="34" charset="0"/>
                <a:cs typeface="Arial" panose="020B0604020202020204" pitchFamily="34" charset="0"/>
              </a:defRPr>
            </a:lvl1pPr>
            <a:lvl2pPr marL="457200" indent="0">
              <a:buClr>
                <a:schemeClr val="bg2">
                  <a:lumMod val="60000"/>
                  <a:lumOff val="40000"/>
                </a:schemeClr>
              </a:buClr>
              <a:buNone/>
              <a:defRPr sz="2000"/>
            </a:lvl2pPr>
            <a:lvl3pPr marL="914400" indent="0">
              <a:buClr>
                <a:schemeClr val="bg2">
                  <a:lumMod val="60000"/>
                  <a:lumOff val="40000"/>
                </a:schemeClr>
              </a:buClr>
              <a:buNone/>
              <a:defRPr sz="1800"/>
            </a:lvl3pPr>
            <a:lvl4pPr marL="1371600" indent="0">
              <a:buClr>
                <a:schemeClr val="bg2">
                  <a:lumMod val="60000"/>
                  <a:lumOff val="40000"/>
                </a:schemeClr>
              </a:buClr>
              <a:buNone/>
              <a:defRPr sz="1600"/>
            </a:lvl4pPr>
            <a:lvl5pPr>
              <a:buClr>
                <a:schemeClr val="bg2">
                  <a:lumMod val="75000"/>
                </a:schemeClr>
              </a:buClr>
              <a:defRPr sz="1400"/>
            </a:lvl5pPr>
          </a:lstStyle>
          <a:p>
            <a:pPr lvl="0"/>
            <a:r>
              <a:rPr lang="en-US" dirty="0"/>
              <a:t>Medium tear out box</a:t>
            </a:r>
          </a:p>
        </p:txBody>
      </p:sp>
      <p:sp>
        <p:nvSpPr>
          <p:cNvPr id="10"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mj-lt"/>
              </a:rPr>
              <a:pPr algn="r">
                <a:spcBef>
                  <a:spcPct val="50000"/>
                </a:spcBef>
                <a:defRPr/>
              </a:pPr>
              <a:t>‹#›</a:t>
            </a:fld>
            <a:r>
              <a:rPr lang="en-US" sz="850" b="1" dirty="0">
                <a:solidFill>
                  <a:schemeClr val="bg1">
                    <a:lumMod val="65000"/>
                  </a:schemeClr>
                </a:solidFill>
                <a:latin typeface="+mj-lt"/>
              </a:rPr>
              <a:t> </a:t>
            </a:r>
          </a:p>
        </p:txBody>
      </p:sp>
      <p:sp>
        <p:nvSpPr>
          <p:cNvPr id="11"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mj-lt"/>
              </a:rPr>
              <a:t>CONFIDENTIAL</a:t>
            </a:r>
          </a:p>
        </p:txBody>
      </p:sp>
    </p:spTree>
    <p:extLst>
      <p:ext uri="{BB962C8B-B14F-4D97-AF65-F5344CB8AC3E}">
        <p14:creationId xmlns:p14="http://schemas.microsoft.com/office/powerpoint/2010/main" val="15578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25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17.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5_Timeline">
    <p:spTree>
      <p:nvGrpSpPr>
        <p:cNvPr id="1" name=""/>
        <p:cNvGrpSpPr/>
        <p:nvPr/>
      </p:nvGrpSpPr>
      <p:grpSpPr>
        <a:xfrm>
          <a:off x="0" y="0"/>
          <a:ext cx="0" cy="0"/>
          <a:chOff x="0" y="0"/>
          <a:chExt cx="0" cy="0"/>
        </a:xfrm>
      </p:grpSpPr>
      <p:sp>
        <p:nvSpPr>
          <p:cNvPr id="6" name="Text Placeholder 3"/>
          <p:cNvSpPr>
            <a:spLocks noGrp="1"/>
          </p:cNvSpPr>
          <p:nvPr>
            <p:ph type="body" sz="quarter" idx="10" hasCustomPrompt="1"/>
          </p:nvPr>
        </p:nvSpPr>
        <p:spPr>
          <a:xfrm>
            <a:off x="835864" y="704146"/>
            <a:ext cx="10502900" cy="505078"/>
          </a:xfrm>
        </p:spPr>
        <p:txBody>
          <a:bodyPr tIns="0"/>
          <a:lstStyle>
            <a:lvl1pPr marL="0" indent="0">
              <a:spcBef>
                <a:spcPts val="0"/>
              </a:spcBef>
              <a:buFontTx/>
              <a:buNone/>
              <a:defRPr sz="3200" b="1">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Timeline - Click to edit</a:t>
            </a:r>
          </a:p>
        </p:txBody>
      </p:sp>
      <p:cxnSp>
        <p:nvCxnSpPr>
          <p:cNvPr id="9" name="Straight Connector 8"/>
          <p:cNvCxnSpPr/>
          <p:nvPr userDrawn="1"/>
        </p:nvCxnSpPr>
        <p:spPr bwMode="auto">
          <a:xfrm>
            <a:off x="7545043" y="3228970"/>
            <a:ext cx="0" cy="578076"/>
          </a:xfrm>
          <a:prstGeom prst="line">
            <a:avLst/>
          </a:prstGeom>
          <a:solidFill>
            <a:schemeClr val="accent1"/>
          </a:solidFill>
          <a:ln w="22225" cap="flat" cmpd="sng" algn="ctr">
            <a:solidFill>
              <a:schemeClr val="bg1">
                <a:lumMod val="50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userDrawn="1"/>
        </p:nvCxnSpPr>
        <p:spPr bwMode="auto">
          <a:xfrm flipV="1">
            <a:off x="729465" y="3032886"/>
            <a:ext cx="10849510" cy="20137"/>
          </a:xfrm>
          <a:prstGeom prst="line">
            <a:avLst/>
          </a:prstGeom>
          <a:solidFill>
            <a:schemeClr val="accent1"/>
          </a:solidFill>
          <a:ln w="34925" cap="flat" cmpd="sng" algn="ctr">
            <a:solidFill>
              <a:schemeClr val="tx1">
                <a:lumMod val="75000"/>
                <a:lumOff val="25000"/>
              </a:schemeClr>
            </a:solidFill>
            <a:prstDash val="solid"/>
            <a:round/>
            <a:headEnd type="oval"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Straight Connector 15"/>
          <p:cNvCxnSpPr/>
          <p:nvPr userDrawn="1"/>
        </p:nvCxnSpPr>
        <p:spPr bwMode="auto">
          <a:xfrm>
            <a:off x="1433509"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userDrawn="1"/>
        </p:nvCxnSpPr>
        <p:spPr bwMode="auto">
          <a:xfrm>
            <a:off x="2268129"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userDrawn="1"/>
        </p:nvCxnSpPr>
        <p:spPr bwMode="auto">
          <a:xfrm>
            <a:off x="3086355"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userDrawn="1"/>
        </p:nvCxnSpPr>
        <p:spPr bwMode="auto">
          <a:xfrm>
            <a:off x="3904581"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Connector 19"/>
          <p:cNvCxnSpPr/>
          <p:nvPr userDrawn="1"/>
        </p:nvCxnSpPr>
        <p:spPr bwMode="auto">
          <a:xfrm>
            <a:off x="4722807"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Connector 20"/>
          <p:cNvCxnSpPr/>
          <p:nvPr userDrawn="1"/>
        </p:nvCxnSpPr>
        <p:spPr bwMode="auto">
          <a:xfrm>
            <a:off x="5541033"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userDrawn="1"/>
        </p:nvCxnSpPr>
        <p:spPr bwMode="auto">
          <a:xfrm>
            <a:off x="6359259"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userDrawn="1"/>
        </p:nvCxnSpPr>
        <p:spPr bwMode="auto">
          <a:xfrm>
            <a:off x="7177485"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Straight Connector 23"/>
          <p:cNvCxnSpPr/>
          <p:nvPr userDrawn="1"/>
        </p:nvCxnSpPr>
        <p:spPr bwMode="auto">
          <a:xfrm>
            <a:off x="7995711"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p:cNvCxnSpPr/>
          <p:nvPr userDrawn="1"/>
        </p:nvCxnSpPr>
        <p:spPr bwMode="auto">
          <a:xfrm>
            <a:off x="9632167"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Straight Connector 34"/>
          <p:cNvCxnSpPr/>
          <p:nvPr userDrawn="1"/>
        </p:nvCxnSpPr>
        <p:spPr bwMode="auto">
          <a:xfrm>
            <a:off x="8813937" y="2959466"/>
            <a:ext cx="0" cy="182880"/>
          </a:xfrm>
          <a:prstGeom prst="line">
            <a:avLst/>
          </a:prstGeom>
          <a:solidFill>
            <a:schemeClr val="accent1"/>
          </a:solidFill>
          <a:ln w="9525" cap="flat" cmpd="sng" algn="ctr">
            <a:solidFill>
              <a:schemeClr val="bg1">
                <a:lumMod val="50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Oval 38"/>
          <p:cNvSpPr/>
          <p:nvPr userDrawn="1"/>
        </p:nvSpPr>
        <p:spPr bwMode="auto">
          <a:xfrm>
            <a:off x="7430217" y="2954998"/>
            <a:ext cx="209501" cy="209501"/>
          </a:xfrm>
          <a:prstGeom prst="ellipse">
            <a:avLst/>
          </a:prstGeom>
          <a:solidFill>
            <a:srgbClr val="FFA40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cxnSp>
        <p:nvCxnSpPr>
          <p:cNvPr id="47" name="Straight Connector 46"/>
          <p:cNvCxnSpPr/>
          <p:nvPr userDrawn="1"/>
        </p:nvCxnSpPr>
        <p:spPr bwMode="auto">
          <a:xfrm>
            <a:off x="3092010" y="2458871"/>
            <a:ext cx="0" cy="543230"/>
          </a:xfrm>
          <a:prstGeom prst="line">
            <a:avLst/>
          </a:prstGeom>
          <a:solidFill>
            <a:schemeClr val="accent1"/>
          </a:solidFill>
          <a:ln w="22225" cap="flat" cmpd="sng" algn="ctr">
            <a:solidFill>
              <a:schemeClr val="bg1">
                <a:lumMod val="50000"/>
              </a:schemeClr>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Oval 47"/>
          <p:cNvSpPr/>
          <p:nvPr userDrawn="1"/>
        </p:nvSpPr>
        <p:spPr bwMode="auto">
          <a:xfrm>
            <a:off x="2976539" y="2932845"/>
            <a:ext cx="209501" cy="209501"/>
          </a:xfrm>
          <a:prstGeom prst="ellipse">
            <a:avLst/>
          </a:prstGeom>
          <a:solidFill>
            <a:srgbClr val="A4D11C"/>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3" name="Text Placeholder 2"/>
          <p:cNvSpPr>
            <a:spLocks noGrp="1"/>
          </p:cNvSpPr>
          <p:nvPr>
            <p:ph type="body" sz="quarter" idx="11"/>
          </p:nvPr>
        </p:nvSpPr>
        <p:spPr>
          <a:xfrm>
            <a:off x="2627621" y="1942161"/>
            <a:ext cx="2001837" cy="560098"/>
          </a:xfrm>
          <a:solidFill>
            <a:schemeClr val="tx1">
              <a:lumMod val="75000"/>
              <a:lumOff val="25000"/>
            </a:schemeClr>
          </a:solidFill>
          <a:ln>
            <a:noFill/>
          </a:ln>
        </p:spPr>
        <p:txBody>
          <a:bodyPr lIns="91440" anchor="ctr"/>
          <a:lstStyle>
            <a:lvl1pPr marL="0" indent="0">
              <a:buNone/>
              <a:defRPr sz="1200" b="1">
                <a:solidFill>
                  <a:schemeClr val="bg1"/>
                </a:solidFill>
                <a:latin typeface="Arial" panose="020B0604020202020204" pitchFamily="34" charset="0"/>
                <a:cs typeface="Arial" panose="020B060402020202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US"/>
              <a:t>Click to edit Master text styles</a:t>
            </a:r>
          </a:p>
        </p:txBody>
      </p:sp>
      <p:sp>
        <p:nvSpPr>
          <p:cNvPr id="37" name="Text Placeholder 2"/>
          <p:cNvSpPr>
            <a:spLocks noGrp="1"/>
          </p:cNvSpPr>
          <p:nvPr>
            <p:ph type="body" sz="quarter" idx="12"/>
          </p:nvPr>
        </p:nvSpPr>
        <p:spPr>
          <a:xfrm>
            <a:off x="6602189" y="3763658"/>
            <a:ext cx="2001837" cy="560098"/>
          </a:xfrm>
          <a:solidFill>
            <a:schemeClr val="tx1">
              <a:lumMod val="75000"/>
              <a:lumOff val="25000"/>
            </a:schemeClr>
          </a:solidFill>
          <a:ln>
            <a:noFill/>
          </a:ln>
        </p:spPr>
        <p:txBody>
          <a:bodyPr lIns="91440" anchor="ctr"/>
          <a:lstStyle>
            <a:lvl1pPr marL="0" indent="0">
              <a:buNone/>
              <a:defRPr sz="1200" b="1">
                <a:solidFill>
                  <a:schemeClr val="bg1"/>
                </a:solidFill>
                <a:latin typeface="Arial" panose="020B0604020202020204" pitchFamily="34" charset="0"/>
                <a:cs typeface="Arial" panose="020B0604020202020204" pitchFamily="34" charset="0"/>
              </a:defRPr>
            </a:lvl1pPr>
            <a:lvl2pPr marL="457200" indent="0">
              <a:buNone/>
              <a:defRPr sz="1200">
                <a:latin typeface="+mj-lt"/>
              </a:defRPr>
            </a:lvl2pPr>
            <a:lvl3pPr marL="914400" indent="0">
              <a:buNone/>
              <a:defRPr sz="1200">
                <a:latin typeface="+mj-lt"/>
              </a:defRPr>
            </a:lvl3pPr>
            <a:lvl4pPr marL="1371600" indent="0">
              <a:buNone/>
              <a:defRPr sz="1200">
                <a:latin typeface="+mj-lt"/>
              </a:defRPr>
            </a:lvl4pPr>
            <a:lvl5pPr marL="1828800" indent="0">
              <a:buNone/>
              <a:defRPr sz="1200">
                <a:latin typeface="+mj-lt"/>
              </a:defRPr>
            </a:lvl5pPr>
          </a:lstStyle>
          <a:p>
            <a:pPr lvl="0"/>
            <a:r>
              <a:rPr lang="en-US"/>
              <a:t>Click to edit Master text styles</a:t>
            </a:r>
          </a:p>
        </p:txBody>
      </p:sp>
      <p:sp>
        <p:nvSpPr>
          <p:cNvPr id="8" name="Text Placeholder 7"/>
          <p:cNvSpPr>
            <a:spLocks noGrp="1"/>
          </p:cNvSpPr>
          <p:nvPr>
            <p:ph type="body" sz="quarter" idx="14" hasCustomPrompt="1"/>
          </p:nvPr>
        </p:nvSpPr>
        <p:spPr>
          <a:xfrm>
            <a:off x="1081526" y="3219559"/>
            <a:ext cx="683419" cy="392094"/>
          </a:xfrm>
        </p:spPr>
        <p:txBody>
          <a:bodyPr/>
          <a:lstStyle>
            <a:lvl1pPr marL="0" indent="0" algn="ctr">
              <a:buNone/>
              <a:defRPr sz="950" b="1">
                <a:latin typeface="Arial" panose="020B0604020202020204" pitchFamily="34" charset="0"/>
                <a:cs typeface="Arial" panose="020B0604020202020204" pitchFamily="34" charset="0"/>
              </a:defRPr>
            </a:lvl1pPr>
            <a:lvl2pPr marL="457200" indent="0">
              <a:buNone/>
              <a:defRPr sz="1000" b="1">
                <a:latin typeface="+mj-lt"/>
              </a:defRPr>
            </a:lvl2pPr>
            <a:lvl3pPr marL="914400" indent="0">
              <a:buNone/>
              <a:defRPr sz="1000" b="1">
                <a:latin typeface="+mj-lt"/>
              </a:defRPr>
            </a:lvl3pPr>
            <a:lvl4pPr marL="1371600" indent="0">
              <a:buNone/>
              <a:defRPr sz="1000" b="1">
                <a:latin typeface="+mj-lt"/>
              </a:defRPr>
            </a:lvl4pPr>
            <a:lvl5pPr marL="1828800" indent="0">
              <a:buNone/>
              <a:defRPr sz="1000" b="1">
                <a:latin typeface="+mj-lt"/>
              </a:defRPr>
            </a:lvl5pPr>
          </a:lstStyle>
          <a:p>
            <a:pPr lvl="0"/>
            <a:r>
              <a:rPr lang="en-US" dirty="0"/>
              <a:t>DATE</a:t>
            </a:r>
          </a:p>
        </p:txBody>
      </p:sp>
    </p:spTree>
    <p:extLst>
      <p:ext uri="{BB962C8B-B14F-4D97-AF65-F5344CB8AC3E}">
        <p14:creationId xmlns:p14="http://schemas.microsoft.com/office/powerpoint/2010/main" val="876628158"/>
      </p:ext>
    </p:extLst>
  </p:cSld>
  <p:clrMapOvr>
    <a:masterClrMapping/>
  </p:clrMapOvr>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18.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7_Diversity Background">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67" y="1332"/>
            <a:ext cx="12187263" cy="6855335"/>
          </a:xfrm>
          <a:prstGeom prst="rect">
            <a:avLst/>
          </a:prstGeom>
        </p:spPr>
      </p:pic>
      <p:sp>
        <p:nvSpPr>
          <p:cNvPr id="6" name="Text Placeholder 3"/>
          <p:cNvSpPr>
            <a:spLocks noGrp="1"/>
          </p:cNvSpPr>
          <p:nvPr>
            <p:ph type="body" sz="quarter" idx="10" hasCustomPrompt="1"/>
          </p:nvPr>
        </p:nvSpPr>
        <p:spPr>
          <a:xfrm>
            <a:off x="822246" y="672139"/>
            <a:ext cx="10502900" cy="505078"/>
          </a:xfrm>
        </p:spPr>
        <p:txBody>
          <a:bodyPr tIns="0"/>
          <a:lstStyle>
            <a:lvl1pPr marL="0" indent="0">
              <a:spcBef>
                <a:spcPts val="0"/>
              </a:spcBef>
              <a:buFontTx/>
              <a:buNone/>
              <a:defRPr sz="3200" b="1">
                <a:solidFill>
                  <a:srgbClr val="D2F700"/>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Diversity Slide - Click to edit</a:t>
            </a:r>
          </a:p>
        </p:txBody>
      </p:sp>
      <p:sp>
        <p:nvSpPr>
          <p:cNvPr id="8" name="Content Placeholder 2"/>
          <p:cNvSpPr>
            <a:spLocks noGrp="1"/>
          </p:cNvSpPr>
          <p:nvPr>
            <p:ph idx="1"/>
          </p:nvPr>
        </p:nvSpPr>
        <p:spPr>
          <a:xfrm>
            <a:off x="824152" y="1956890"/>
            <a:ext cx="10502900" cy="4228971"/>
          </a:xfrm>
        </p:spPr>
        <p:txBody>
          <a:bodyPr tIns="0"/>
          <a:lstStyle>
            <a:lvl1pPr>
              <a:buClr>
                <a:schemeClr val="bg2">
                  <a:lumMod val="60000"/>
                  <a:lumOff val="40000"/>
                </a:schemeClr>
              </a:buClr>
              <a:defRPr sz="2400">
                <a:solidFill>
                  <a:schemeClr val="bg1"/>
                </a:solidFill>
                <a:latin typeface="Arial" panose="020B0604020202020204" pitchFamily="34" charset="0"/>
                <a:cs typeface="Arial" panose="020B0604020202020204" pitchFamily="34" charset="0"/>
              </a:defRPr>
            </a:lvl1pPr>
            <a:lvl2pPr>
              <a:buClr>
                <a:schemeClr val="bg2">
                  <a:lumMod val="60000"/>
                  <a:lumOff val="40000"/>
                </a:schemeClr>
              </a:buClr>
              <a:defRPr sz="2000">
                <a:solidFill>
                  <a:schemeClr val="bg1"/>
                </a:solidFill>
                <a:latin typeface="Arial" panose="020B0604020202020204" pitchFamily="34" charset="0"/>
                <a:cs typeface="Arial" panose="020B0604020202020204" pitchFamily="34" charset="0"/>
              </a:defRPr>
            </a:lvl2pPr>
            <a:lvl3pPr>
              <a:buClr>
                <a:schemeClr val="bg2">
                  <a:lumMod val="60000"/>
                  <a:lumOff val="40000"/>
                </a:schemeClr>
              </a:buClr>
              <a:defRPr sz="1800">
                <a:solidFill>
                  <a:schemeClr val="bg1"/>
                </a:solidFill>
                <a:latin typeface="Arial" panose="020B0604020202020204" pitchFamily="34" charset="0"/>
                <a:cs typeface="Arial" panose="020B0604020202020204" pitchFamily="34" charset="0"/>
              </a:defRPr>
            </a:lvl3pPr>
            <a:lvl4pPr>
              <a:buClr>
                <a:schemeClr val="bg2">
                  <a:lumMod val="60000"/>
                  <a:lumOff val="40000"/>
                </a:schemeClr>
              </a:buClr>
              <a:defRPr sz="1600">
                <a:solidFill>
                  <a:schemeClr val="bg1"/>
                </a:solidFill>
                <a:latin typeface="Arial" panose="020B0604020202020204" pitchFamily="34" charset="0"/>
                <a:cs typeface="Arial" panose="020B0604020202020204" pitchFamily="34" charset="0"/>
              </a:defRPr>
            </a:lvl4pPr>
            <a:lvl5pPr>
              <a:buClr>
                <a:schemeClr val="bg2">
                  <a:lumMod val="75000"/>
                </a:schemeClr>
              </a:buClr>
              <a:defRPr sz="14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Text Placeholder 3"/>
          <p:cNvSpPr>
            <a:spLocks noGrp="1"/>
          </p:cNvSpPr>
          <p:nvPr>
            <p:ph type="body" sz="quarter" idx="11" hasCustomPrompt="1"/>
          </p:nvPr>
        </p:nvSpPr>
        <p:spPr>
          <a:xfrm>
            <a:off x="822246" y="1336702"/>
            <a:ext cx="10502900" cy="417407"/>
          </a:xfrm>
        </p:spPr>
        <p:txBody>
          <a:bodyPr tIns="0"/>
          <a:lstStyle>
            <a:lvl1pPr marL="0" indent="0">
              <a:buFontTx/>
              <a:buNone/>
              <a:defRPr sz="2600">
                <a:solidFill>
                  <a:schemeClr val="bg1"/>
                </a:solidFill>
                <a:latin typeface="Arial" panose="020B0604020202020204" pitchFamily="34" charset="0"/>
                <a:cs typeface="Arial" panose="020B0604020202020204" pitchFamily="34" charset="0"/>
              </a:defRPr>
            </a:lvl1pPr>
            <a:lvl3pPr marL="914400" indent="0">
              <a:buNone/>
              <a:defRPr sz="3000" baseline="0">
                <a:solidFill>
                  <a:srgbClr val="F99C25"/>
                </a:solidFill>
              </a:defRPr>
            </a:lvl3pPr>
          </a:lstStyle>
          <a:p>
            <a:pPr lvl="0"/>
            <a:r>
              <a:rPr lang="en-US" dirty="0"/>
              <a:t>Subhead here if needed</a:t>
            </a:r>
          </a:p>
        </p:txBody>
      </p:sp>
    </p:spTree>
    <p:extLst>
      <p:ext uri="{BB962C8B-B14F-4D97-AF65-F5344CB8AC3E}">
        <p14:creationId xmlns:p14="http://schemas.microsoft.com/office/powerpoint/2010/main" val="449064480"/>
      </p:ext>
    </p:extLst>
  </p:cSld>
  <p:clrMapOvr>
    <a:masterClrMapping/>
  </p:clrMapOvr>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19.xml><?xml version="1.0" encoding="utf-8"?>
<p:sldLayout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6_Team Photos &amp; Names">
    <p:spTree>
      <p:nvGrpSpPr>
        <p:cNvPr id="1" name=""/>
        <p:cNvGrpSpPr/>
        <p:nvPr/>
      </p:nvGrpSpPr>
      <p:grpSpPr>
        <a:xfrm>
          <a:off x="0" y="0"/>
          <a:ext cx="0" cy="0"/>
          <a:chOff x="0" y="0"/>
          <a:chExt cx="0" cy="0"/>
        </a:xfrm>
      </p:grpSpPr>
      <p:sp>
        <p:nvSpPr>
          <p:cNvPr id="6" name="Text Placeholder 3"/>
          <p:cNvSpPr>
            <a:spLocks noGrp="1"/>
          </p:cNvSpPr>
          <p:nvPr>
            <p:ph type="body" sz="quarter" idx="10" hasCustomPrompt="1"/>
          </p:nvPr>
        </p:nvSpPr>
        <p:spPr>
          <a:xfrm>
            <a:off x="0" y="160496"/>
            <a:ext cx="12192000" cy="505078"/>
          </a:xfrm>
        </p:spPr>
        <p:txBody>
          <a:bodyPr/>
          <a:lstStyle>
            <a:lvl1pPr marL="0" indent="0" algn="ctr">
              <a:spcBef>
                <a:spcPts val="0"/>
              </a:spcBef>
              <a:buFontTx/>
              <a:buNone/>
              <a:defRPr sz="3200" b="1" baseline="0">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The </a:t>
            </a:r>
            <a:r>
              <a:rPr lang="en-US" dirty="0" err="1"/>
              <a:t>McGuireWoods</a:t>
            </a:r>
            <a:r>
              <a:rPr lang="en-US" dirty="0"/>
              <a:t> Team</a:t>
            </a:r>
          </a:p>
        </p:txBody>
      </p:sp>
      <p:sp>
        <p:nvSpPr>
          <p:cNvPr id="7" name="Picture Placeholder 6"/>
          <p:cNvSpPr>
            <a:spLocks noGrp="1"/>
          </p:cNvSpPr>
          <p:nvPr>
            <p:ph type="pic" sz="quarter" idx="11"/>
          </p:nvPr>
        </p:nvSpPr>
        <p:spPr>
          <a:xfrm>
            <a:off x="1321626" y="768573"/>
            <a:ext cx="1900237" cy="1900238"/>
          </a:xfrm>
          <a:ln>
            <a:solidFill>
              <a:schemeClr val="bg1">
                <a:lumMod val="85000"/>
              </a:schemeClr>
            </a:solidFill>
          </a:ln>
          <a:effectLst/>
        </p:spPr>
        <p:txBody>
          <a:bodyPr/>
          <a:lstStyle/>
          <a:p>
            <a:r>
              <a:rPr lang="en-US"/>
              <a:t>Click icon to add picture</a:t>
            </a:r>
            <a:endParaRPr lang="en-US" dirty="0"/>
          </a:p>
        </p:txBody>
      </p:sp>
      <p:sp>
        <p:nvSpPr>
          <p:cNvPr id="13" name="Picture Placeholder 6"/>
          <p:cNvSpPr>
            <a:spLocks noGrp="1"/>
          </p:cNvSpPr>
          <p:nvPr>
            <p:ph type="pic" sz="quarter" idx="12"/>
          </p:nvPr>
        </p:nvSpPr>
        <p:spPr>
          <a:xfrm>
            <a:off x="3883804" y="768573"/>
            <a:ext cx="1900237" cy="1900238"/>
          </a:xfrm>
          <a:ln>
            <a:solidFill>
              <a:schemeClr val="bg1">
                <a:lumMod val="85000"/>
              </a:schemeClr>
            </a:solidFill>
          </a:ln>
          <a:effectLst/>
        </p:spPr>
        <p:txBody>
          <a:bodyPr/>
          <a:lstStyle/>
          <a:p>
            <a:r>
              <a:rPr lang="en-US"/>
              <a:t>Click icon to add picture</a:t>
            </a:r>
          </a:p>
        </p:txBody>
      </p:sp>
      <p:sp>
        <p:nvSpPr>
          <p:cNvPr id="14" name="Picture Placeholder 6"/>
          <p:cNvSpPr>
            <a:spLocks noGrp="1"/>
          </p:cNvSpPr>
          <p:nvPr>
            <p:ph type="pic" sz="quarter" idx="13"/>
          </p:nvPr>
        </p:nvSpPr>
        <p:spPr>
          <a:xfrm>
            <a:off x="6445982" y="768573"/>
            <a:ext cx="1900237" cy="1900238"/>
          </a:xfrm>
          <a:ln>
            <a:solidFill>
              <a:schemeClr val="bg1">
                <a:lumMod val="85000"/>
              </a:schemeClr>
            </a:solidFill>
          </a:ln>
          <a:effectLst/>
        </p:spPr>
        <p:txBody>
          <a:bodyPr/>
          <a:lstStyle/>
          <a:p>
            <a:r>
              <a:rPr lang="en-US"/>
              <a:t>Click icon to add picture</a:t>
            </a:r>
          </a:p>
        </p:txBody>
      </p:sp>
      <p:sp>
        <p:nvSpPr>
          <p:cNvPr id="15" name="Picture Placeholder 6"/>
          <p:cNvSpPr>
            <a:spLocks noGrp="1"/>
          </p:cNvSpPr>
          <p:nvPr>
            <p:ph type="pic" sz="quarter" idx="14"/>
          </p:nvPr>
        </p:nvSpPr>
        <p:spPr>
          <a:xfrm>
            <a:off x="9008160" y="768573"/>
            <a:ext cx="1900237" cy="1900238"/>
          </a:xfrm>
          <a:ln>
            <a:solidFill>
              <a:schemeClr val="bg1">
                <a:lumMod val="85000"/>
              </a:schemeClr>
            </a:solidFill>
          </a:ln>
          <a:effectLst/>
        </p:spPr>
        <p:txBody>
          <a:bodyPr/>
          <a:lstStyle/>
          <a:p>
            <a:r>
              <a:rPr lang="en-US"/>
              <a:t>Click icon to add picture</a:t>
            </a:r>
          </a:p>
        </p:txBody>
      </p:sp>
      <p:sp>
        <p:nvSpPr>
          <p:cNvPr id="16" name="Picture Placeholder 6"/>
          <p:cNvSpPr>
            <a:spLocks noGrp="1"/>
          </p:cNvSpPr>
          <p:nvPr>
            <p:ph type="pic" sz="quarter" idx="15"/>
          </p:nvPr>
        </p:nvSpPr>
        <p:spPr>
          <a:xfrm>
            <a:off x="1321626" y="3456146"/>
            <a:ext cx="1900237" cy="1900238"/>
          </a:xfrm>
          <a:ln>
            <a:solidFill>
              <a:schemeClr val="bg1">
                <a:lumMod val="85000"/>
              </a:schemeClr>
            </a:solidFill>
          </a:ln>
          <a:effectLst/>
        </p:spPr>
        <p:txBody>
          <a:bodyPr/>
          <a:lstStyle/>
          <a:p>
            <a:r>
              <a:rPr lang="en-US"/>
              <a:t>Click icon to add picture</a:t>
            </a:r>
            <a:endParaRPr lang="en-US" dirty="0"/>
          </a:p>
        </p:txBody>
      </p:sp>
      <p:sp>
        <p:nvSpPr>
          <p:cNvPr id="17" name="Picture Placeholder 6"/>
          <p:cNvSpPr>
            <a:spLocks noGrp="1"/>
          </p:cNvSpPr>
          <p:nvPr>
            <p:ph type="pic" sz="quarter" idx="16"/>
          </p:nvPr>
        </p:nvSpPr>
        <p:spPr>
          <a:xfrm>
            <a:off x="3883804" y="3456146"/>
            <a:ext cx="1900237" cy="1900238"/>
          </a:xfrm>
          <a:ln>
            <a:solidFill>
              <a:schemeClr val="bg1">
                <a:lumMod val="85000"/>
              </a:schemeClr>
            </a:solidFill>
          </a:ln>
          <a:effectLst/>
        </p:spPr>
        <p:txBody>
          <a:bodyPr/>
          <a:lstStyle/>
          <a:p>
            <a:r>
              <a:rPr lang="en-US"/>
              <a:t>Click icon to add picture</a:t>
            </a:r>
          </a:p>
        </p:txBody>
      </p:sp>
      <p:sp>
        <p:nvSpPr>
          <p:cNvPr id="18" name="Picture Placeholder 6"/>
          <p:cNvSpPr>
            <a:spLocks noGrp="1"/>
          </p:cNvSpPr>
          <p:nvPr>
            <p:ph type="pic" sz="quarter" idx="17"/>
          </p:nvPr>
        </p:nvSpPr>
        <p:spPr>
          <a:xfrm>
            <a:off x="6445982" y="3456146"/>
            <a:ext cx="1900237" cy="1900238"/>
          </a:xfrm>
          <a:ln>
            <a:solidFill>
              <a:schemeClr val="bg1">
                <a:lumMod val="85000"/>
              </a:schemeClr>
            </a:solidFill>
          </a:ln>
          <a:effectLst/>
        </p:spPr>
        <p:txBody>
          <a:bodyPr/>
          <a:lstStyle/>
          <a:p>
            <a:r>
              <a:rPr lang="en-US"/>
              <a:t>Click icon to add picture</a:t>
            </a:r>
          </a:p>
        </p:txBody>
      </p:sp>
      <p:sp>
        <p:nvSpPr>
          <p:cNvPr id="19" name="Picture Placeholder 6"/>
          <p:cNvSpPr>
            <a:spLocks noGrp="1"/>
          </p:cNvSpPr>
          <p:nvPr>
            <p:ph type="pic" sz="quarter" idx="18"/>
          </p:nvPr>
        </p:nvSpPr>
        <p:spPr>
          <a:xfrm>
            <a:off x="9008160" y="3456146"/>
            <a:ext cx="1900237" cy="1900238"/>
          </a:xfrm>
          <a:ln>
            <a:solidFill>
              <a:schemeClr val="bg1">
                <a:lumMod val="85000"/>
              </a:schemeClr>
            </a:solidFill>
          </a:ln>
          <a:effectLst/>
        </p:spPr>
        <p:txBody>
          <a:bodyPr/>
          <a:lstStyle/>
          <a:p>
            <a:r>
              <a:rPr lang="en-US"/>
              <a:t>Click icon to add picture</a:t>
            </a:r>
          </a:p>
        </p:txBody>
      </p:sp>
      <p:sp>
        <p:nvSpPr>
          <p:cNvPr id="24" name="Text Placeholder 23"/>
          <p:cNvSpPr>
            <a:spLocks noGrp="1"/>
          </p:cNvSpPr>
          <p:nvPr>
            <p:ph type="body" sz="quarter" idx="19"/>
          </p:nvPr>
        </p:nvSpPr>
        <p:spPr>
          <a:xfrm>
            <a:off x="1322388" y="2679412"/>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3" name="Text Placeholder 2"/>
          <p:cNvSpPr>
            <a:spLocks noGrp="1"/>
          </p:cNvSpPr>
          <p:nvPr>
            <p:ph type="body" sz="quarter" idx="27" hasCustomPrompt="1"/>
          </p:nvPr>
        </p:nvSpPr>
        <p:spPr>
          <a:xfrm>
            <a:off x="1322388" y="3014949"/>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20" name="Text Placeholder 23"/>
          <p:cNvSpPr>
            <a:spLocks noGrp="1"/>
          </p:cNvSpPr>
          <p:nvPr>
            <p:ph type="body" sz="quarter" idx="28"/>
          </p:nvPr>
        </p:nvSpPr>
        <p:spPr>
          <a:xfrm>
            <a:off x="3883803" y="2690214"/>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21" name="Text Placeholder 2"/>
          <p:cNvSpPr>
            <a:spLocks noGrp="1"/>
          </p:cNvSpPr>
          <p:nvPr>
            <p:ph type="body" sz="quarter" idx="29" hasCustomPrompt="1"/>
          </p:nvPr>
        </p:nvSpPr>
        <p:spPr>
          <a:xfrm>
            <a:off x="3883803" y="3025751"/>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22" name="Text Placeholder 23"/>
          <p:cNvSpPr>
            <a:spLocks noGrp="1"/>
          </p:cNvSpPr>
          <p:nvPr>
            <p:ph type="body" sz="quarter" idx="30"/>
          </p:nvPr>
        </p:nvSpPr>
        <p:spPr>
          <a:xfrm>
            <a:off x="6445218" y="2684958"/>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23" name="Text Placeholder 2"/>
          <p:cNvSpPr>
            <a:spLocks noGrp="1"/>
          </p:cNvSpPr>
          <p:nvPr>
            <p:ph type="body" sz="quarter" idx="31" hasCustomPrompt="1"/>
          </p:nvPr>
        </p:nvSpPr>
        <p:spPr>
          <a:xfrm>
            <a:off x="6445218" y="3020495"/>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32" name="Text Placeholder 23"/>
          <p:cNvSpPr>
            <a:spLocks noGrp="1"/>
          </p:cNvSpPr>
          <p:nvPr>
            <p:ph type="body" sz="quarter" idx="32"/>
          </p:nvPr>
        </p:nvSpPr>
        <p:spPr>
          <a:xfrm>
            <a:off x="9033233" y="2686331"/>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33" name="Text Placeholder 2"/>
          <p:cNvSpPr>
            <a:spLocks noGrp="1"/>
          </p:cNvSpPr>
          <p:nvPr>
            <p:ph type="body" sz="quarter" idx="33" hasCustomPrompt="1"/>
          </p:nvPr>
        </p:nvSpPr>
        <p:spPr>
          <a:xfrm>
            <a:off x="9033233" y="3021868"/>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34" name="Text Placeholder 23"/>
          <p:cNvSpPr>
            <a:spLocks noGrp="1"/>
          </p:cNvSpPr>
          <p:nvPr>
            <p:ph type="body" sz="quarter" idx="34"/>
          </p:nvPr>
        </p:nvSpPr>
        <p:spPr>
          <a:xfrm>
            <a:off x="1331900" y="5358853"/>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35" name="Text Placeholder 2"/>
          <p:cNvSpPr>
            <a:spLocks noGrp="1"/>
          </p:cNvSpPr>
          <p:nvPr>
            <p:ph type="body" sz="quarter" idx="35" hasCustomPrompt="1"/>
          </p:nvPr>
        </p:nvSpPr>
        <p:spPr>
          <a:xfrm>
            <a:off x="1331900" y="5694390"/>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36" name="Text Placeholder 23"/>
          <p:cNvSpPr>
            <a:spLocks noGrp="1"/>
          </p:cNvSpPr>
          <p:nvPr>
            <p:ph type="body" sz="quarter" idx="36"/>
          </p:nvPr>
        </p:nvSpPr>
        <p:spPr>
          <a:xfrm>
            <a:off x="3883803" y="5369655"/>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37" name="Text Placeholder 2"/>
          <p:cNvSpPr>
            <a:spLocks noGrp="1"/>
          </p:cNvSpPr>
          <p:nvPr>
            <p:ph type="body" sz="quarter" idx="37" hasCustomPrompt="1"/>
          </p:nvPr>
        </p:nvSpPr>
        <p:spPr>
          <a:xfrm>
            <a:off x="3883803" y="5705192"/>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38" name="Text Placeholder 23"/>
          <p:cNvSpPr>
            <a:spLocks noGrp="1"/>
          </p:cNvSpPr>
          <p:nvPr>
            <p:ph type="body" sz="quarter" idx="38"/>
          </p:nvPr>
        </p:nvSpPr>
        <p:spPr>
          <a:xfrm>
            <a:off x="6445218" y="5358853"/>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39" name="Text Placeholder 2"/>
          <p:cNvSpPr>
            <a:spLocks noGrp="1"/>
          </p:cNvSpPr>
          <p:nvPr>
            <p:ph type="body" sz="quarter" idx="39" hasCustomPrompt="1"/>
          </p:nvPr>
        </p:nvSpPr>
        <p:spPr>
          <a:xfrm>
            <a:off x="6445218" y="5694390"/>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
        <p:nvSpPr>
          <p:cNvPr id="40" name="Text Placeholder 23"/>
          <p:cNvSpPr>
            <a:spLocks noGrp="1"/>
          </p:cNvSpPr>
          <p:nvPr>
            <p:ph type="body" sz="quarter" idx="40"/>
          </p:nvPr>
        </p:nvSpPr>
        <p:spPr>
          <a:xfrm>
            <a:off x="9033233" y="5359909"/>
            <a:ext cx="1900237" cy="314461"/>
          </a:xfrm>
        </p:spPr>
        <p:txBody>
          <a:bodyPr lIns="0" rIns="0"/>
          <a:lstStyle>
            <a:lvl1pPr marL="0" indent="0">
              <a:buNone/>
              <a:defRPr sz="1600" b="1">
                <a:solidFill>
                  <a:srgbClr val="012639"/>
                </a:solidFill>
                <a:latin typeface="Arial" panose="020B0604020202020204" pitchFamily="34" charset="0"/>
                <a:cs typeface="Arial" panose="020B0604020202020204" pitchFamily="34" charset="0"/>
              </a:defRPr>
            </a:lvl1pPr>
            <a:lvl2pPr marL="457200" indent="0">
              <a:buNone/>
              <a:defRPr>
                <a:solidFill>
                  <a:schemeClr val="tx1"/>
                </a:solidFill>
                <a:latin typeface="+mj-lt"/>
              </a:defRPr>
            </a:lvl2pPr>
            <a:lvl3pPr marL="914400" indent="0">
              <a:buNone/>
              <a:defRPr>
                <a:solidFill>
                  <a:schemeClr val="tx1"/>
                </a:solidFill>
                <a:latin typeface="+mj-lt"/>
              </a:defRPr>
            </a:lvl3pPr>
            <a:lvl4pPr marL="1371600" indent="0">
              <a:buNone/>
              <a:defRPr>
                <a:solidFill>
                  <a:schemeClr val="tx1"/>
                </a:solidFill>
                <a:latin typeface="+mj-lt"/>
              </a:defRPr>
            </a:lvl4pPr>
            <a:lvl5pPr marL="1828800" indent="0">
              <a:buNone/>
              <a:defRPr>
                <a:solidFill>
                  <a:schemeClr val="tx1"/>
                </a:solidFill>
                <a:latin typeface="+mj-lt"/>
              </a:defRPr>
            </a:lvl5pPr>
          </a:lstStyle>
          <a:p>
            <a:pPr lvl="0"/>
            <a:r>
              <a:rPr lang="en-US"/>
              <a:t>Click to edit Master text styles</a:t>
            </a:r>
          </a:p>
        </p:txBody>
      </p:sp>
      <p:sp>
        <p:nvSpPr>
          <p:cNvPr id="41" name="Text Placeholder 2"/>
          <p:cNvSpPr>
            <a:spLocks noGrp="1"/>
          </p:cNvSpPr>
          <p:nvPr>
            <p:ph type="body" sz="quarter" idx="41" hasCustomPrompt="1"/>
          </p:nvPr>
        </p:nvSpPr>
        <p:spPr>
          <a:xfrm>
            <a:off x="9033233" y="5695446"/>
            <a:ext cx="1900237" cy="269082"/>
          </a:xfrm>
        </p:spPr>
        <p:txBody>
          <a:bodyPr lIns="0"/>
          <a:lstStyle>
            <a:lvl1pPr marL="0" indent="0">
              <a:buNone/>
              <a:defRPr sz="1100" baseline="0">
                <a:solidFill>
                  <a:srgbClr val="165788"/>
                </a:solidFill>
                <a:latin typeface="Arial" panose="020B0604020202020204" pitchFamily="34" charset="0"/>
                <a:cs typeface="Arial" panose="020B0604020202020204" pitchFamily="34" charset="0"/>
              </a:defRPr>
            </a:lvl1pPr>
            <a:lvl2pPr marL="457200" indent="0">
              <a:buNone/>
              <a:defRPr sz="1000">
                <a:latin typeface="+mj-lt"/>
              </a:defRPr>
            </a:lvl2pPr>
            <a:lvl3pPr marL="914400" indent="0">
              <a:buNone/>
              <a:defRPr sz="1000">
                <a:latin typeface="+mj-lt"/>
              </a:defRPr>
            </a:lvl3pPr>
            <a:lvl4pPr marL="1371600" indent="0">
              <a:buNone/>
              <a:defRPr sz="1000">
                <a:latin typeface="+mj-lt"/>
              </a:defRPr>
            </a:lvl4pPr>
            <a:lvl5pPr marL="1828800" indent="0">
              <a:buNone/>
              <a:defRPr sz="1000">
                <a:latin typeface="+mj-lt"/>
              </a:defRPr>
            </a:lvl5pPr>
          </a:lstStyle>
          <a:p>
            <a:pPr lvl="0"/>
            <a:r>
              <a:rPr lang="en-US" dirty="0"/>
              <a:t>CLICK TO EDIT MASTER</a:t>
            </a:r>
          </a:p>
        </p:txBody>
      </p:sp>
    </p:spTree>
    <p:extLst>
      <p:ext uri="{BB962C8B-B14F-4D97-AF65-F5344CB8AC3E}">
        <p14:creationId xmlns:p14="http://schemas.microsoft.com/office/powerpoint/2010/main" val="2038151728"/>
      </p:ext>
    </p:extLst>
  </p:cSld>
  <p:clrMapOvr>
    <a:masterClrMapping/>
  </p:clrMapOvr>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2.xml><?xml version="1.0" encoding="utf-8"?>
<p:sldLayout xmlns:p14="http://schemas.microsoft.com/office/powerpoint/2010/main"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1ECA92-BDB2-4208-A805-FFEA62651A8B}" type="datetimeFigureOut">
              <a:rPr lang="en-US" smtClean="0"/>
              <a:t>6/20/2024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29405430"/>
      </p:ext>
    </p:extLst>
  </p:cSld>
  <p:clrMapOvr>
    <a:masterClrMapping/>
  </p:clrMapOvr>
</p:sldLayout>
</file>

<file path=ppt/slideLayouts/slideLayout20.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Accolades">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1999" cy="6858000"/>
          </a:xfrm>
          <a:prstGeom prst="rect">
            <a:avLst/>
          </a:prstGeom>
        </p:spPr>
      </p:pic>
      <p:sp>
        <p:nvSpPr>
          <p:cNvPr id="9" name="TextBox 8"/>
          <p:cNvSpPr txBox="1"/>
          <p:nvPr userDrawn="1"/>
        </p:nvSpPr>
        <p:spPr bwMode="auto">
          <a:xfrm>
            <a:off x="0" y="354132"/>
            <a:ext cx="121920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rtlCol="0" anchor="b">
            <a:spAutoFit/>
          </a:bodyPr>
          <a:lstStyle/>
          <a:p>
            <a:pPr algn="ctr" eaLnBrk="0" hangingPunct="0"/>
            <a:r>
              <a:rPr lang="en-US" sz="5000" b="1" baseline="30000" dirty="0">
                <a:solidFill>
                  <a:schemeClr val="bg1"/>
                </a:solidFill>
                <a:latin typeface="Arial" panose="020B0604020202020204" pitchFamily="34" charset="0"/>
                <a:cs typeface="Arial" panose="020B0604020202020204" pitchFamily="34" charset="0"/>
              </a:rPr>
              <a:t>What Others Are Saying</a:t>
            </a:r>
            <a:endParaRPr lang="en-US" sz="5000" b="1" dirty="0">
              <a:solidFill>
                <a:schemeClr val="bg1"/>
              </a:solidFill>
              <a:latin typeface="Arial" panose="020B0604020202020204" pitchFamily="34" charset="0"/>
              <a:cs typeface="Arial" panose="020B0604020202020204" pitchFamily="34" charset="0"/>
            </a:endParaRPr>
          </a:p>
        </p:txBody>
      </p:sp>
      <p:sp>
        <p:nvSpPr>
          <p:cNvPr id="8"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mj-lt"/>
              </a:rPr>
              <a:pPr algn="r">
                <a:spcBef>
                  <a:spcPct val="50000"/>
                </a:spcBef>
                <a:defRPr/>
              </a:pPr>
              <a:t>‹#›</a:t>
            </a:fld>
            <a:r>
              <a:rPr lang="en-US" sz="850" b="1" dirty="0">
                <a:solidFill>
                  <a:schemeClr val="bg1">
                    <a:lumMod val="65000"/>
                  </a:schemeClr>
                </a:solidFill>
                <a:latin typeface="+mj-lt"/>
              </a:rPr>
              <a:t> </a:t>
            </a:r>
          </a:p>
        </p:txBody>
      </p:sp>
      <p:sp>
        <p:nvSpPr>
          <p:cNvPr id="10"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mj-lt"/>
              </a:rPr>
              <a:t>CONFIDENTIAL</a:t>
            </a:r>
          </a:p>
        </p:txBody>
      </p:sp>
      <p:sp>
        <p:nvSpPr>
          <p:cNvPr id="12" name="Text Placeholder 11"/>
          <p:cNvSpPr>
            <a:spLocks noGrp="1"/>
          </p:cNvSpPr>
          <p:nvPr>
            <p:ph type="body" sz="quarter" idx="10" hasCustomPrompt="1"/>
          </p:nvPr>
        </p:nvSpPr>
        <p:spPr>
          <a:xfrm>
            <a:off x="0" y="981574"/>
            <a:ext cx="12192000" cy="599199"/>
          </a:xfrm>
        </p:spPr>
        <p:txBody>
          <a:bodyPr/>
          <a:lstStyle>
            <a:lvl1pPr marL="0" indent="0" algn="ctr">
              <a:buNone/>
              <a:defRPr sz="2600" b="1">
                <a:solidFill>
                  <a:srgbClr val="D2F700"/>
                </a:solidFill>
                <a:latin typeface="Arial" panose="020B0604020202020204" pitchFamily="34" charset="0"/>
                <a:cs typeface="Arial" panose="020B0604020202020204" pitchFamily="34" charset="0"/>
              </a:defRPr>
            </a:lvl1pPr>
          </a:lstStyle>
          <a:p>
            <a:pPr lvl="0"/>
            <a:r>
              <a:rPr lang="en-US" dirty="0" err="1"/>
              <a:t>Accasdfa</a:t>
            </a:r>
            <a:r>
              <a:rPr lang="en-US" dirty="0"/>
              <a:t> </a:t>
            </a:r>
            <a:r>
              <a:rPr lang="en-US" dirty="0" err="1"/>
              <a:t>asdf</a:t>
            </a:r>
            <a:r>
              <a:rPr lang="en-US" dirty="0"/>
              <a:t> </a:t>
            </a:r>
            <a:r>
              <a:rPr lang="en-US" dirty="0" err="1"/>
              <a:t>sd</a:t>
            </a:r>
            <a:r>
              <a:rPr lang="en-US" dirty="0"/>
              <a:t> </a:t>
            </a:r>
            <a:r>
              <a:rPr lang="en-US" dirty="0" err="1"/>
              <a:t>ayysdf</a:t>
            </a:r>
            <a:r>
              <a:rPr lang="en-US" dirty="0"/>
              <a:t> ads </a:t>
            </a:r>
            <a:r>
              <a:rPr lang="en-US" dirty="0" err="1"/>
              <a:t>aoggglade</a:t>
            </a:r>
            <a:endParaRPr lang="en-US" dirty="0"/>
          </a:p>
        </p:txBody>
      </p:sp>
      <p:sp>
        <p:nvSpPr>
          <p:cNvPr id="23" name="Text Placeholder 11"/>
          <p:cNvSpPr>
            <a:spLocks noGrp="1"/>
          </p:cNvSpPr>
          <p:nvPr>
            <p:ph type="body" sz="quarter" idx="11" hasCustomPrompt="1"/>
          </p:nvPr>
        </p:nvSpPr>
        <p:spPr>
          <a:xfrm>
            <a:off x="-1" y="2040154"/>
            <a:ext cx="12192000" cy="599199"/>
          </a:xfrm>
        </p:spPr>
        <p:txBody>
          <a:bodyPr/>
          <a:lstStyle>
            <a:lvl1pPr marL="0" indent="0" algn="ctr">
              <a:buNone/>
              <a:defRPr sz="2600" b="1">
                <a:solidFill>
                  <a:srgbClr val="D2F700"/>
                </a:solidFill>
                <a:latin typeface="Arial" panose="020B0604020202020204" pitchFamily="34" charset="0"/>
                <a:cs typeface="Arial" panose="020B0604020202020204" pitchFamily="34" charset="0"/>
              </a:defRPr>
            </a:lvl1pPr>
          </a:lstStyle>
          <a:p>
            <a:pPr lvl="0"/>
            <a:r>
              <a:rPr lang="en-US" dirty="0" err="1"/>
              <a:t>Accggggolade</a:t>
            </a:r>
            <a:r>
              <a:rPr lang="en-US" dirty="0"/>
              <a:t> </a:t>
            </a:r>
            <a:r>
              <a:rPr lang="en-US" dirty="0" err="1"/>
              <a:t>asdf</a:t>
            </a:r>
            <a:r>
              <a:rPr lang="en-US" dirty="0"/>
              <a:t> </a:t>
            </a:r>
            <a:r>
              <a:rPr lang="en-US" dirty="0" err="1"/>
              <a:t>asdf</a:t>
            </a:r>
            <a:r>
              <a:rPr lang="en-US" dirty="0"/>
              <a:t> as</a:t>
            </a:r>
          </a:p>
        </p:txBody>
      </p:sp>
      <p:sp>
        <p:nvSpPr>
          <p:cNvPr id="24" name="Text Placeholder 11"/>
          <p:cNvSpPr>
            <a:spLocks noGrp="1"/>
          </p:cNvSpPr>
          <p:nvPr>
            <p:ph type="body" sz="quarter" idx="12" hasCustomPrompt="1"/>
          </p:nvPr>
        </p:nvSpPr>
        <p:spPr>
          <a:xfrm>
            <a:off x="0" y="3109244"/>
            <a:ext cx="12192000" cy="599199"/>
          </a:xfrm>
        </p:spPr>
        <p:txBody>
          <a:bodyPr/>
          <a:lstStyle>
            <a:lvl1pPr marL="0" indent="0" algn="ctr">
              <a:buNone/>
              <a:defRPr sz="2600" b="1">
                <a:solidFill>
                  <a:srgbClr val="D2F700"/>
                </a:solidFill>
                <a:latin typeface="Arial" panose="020B0604020202020204" pitchFamily="34" charset="0"/>
                <a:cs typeface="Arial" panose="020B0604020202020204" pitchFamily="34" charset="0"/>
              </a:defRPr>
            </a:lvl1pPr>
          </a:lstStyle>
          <a:p>
            <a:pPr lvl="0"/>
            <a:r>
              <a:rPr lang="en-US" dirty="0"/>
              <a:t>Accolade </a:t>
            </a:r>
            <a:r>
              <a:rPr lang="en-US" dirty="0" err="1"/>
              <a:t>asdf</a:t>
            </a:r>
            <a:r>
              <a:rPr lang="en-US" dirty="0"/>
              <a:t> as </a:t>
            </a:r>
            <a:r>
              <a:rPr lang="en-US" dirty="0" err="1"/>
              <a:t>asdf</a:t>
            </a:r>
            <a:r>
              <a:rPr lang="en-US" dirty="0"/>
              <a:t> </a:t>
            </a:r>
            <a:r>
              <a:rPr lang="en-US" dirty="0" err="1"/>
              <a:t>asdf</a:t>
            </a:r>
            <a:r>
              <a:rPr lang="en-US" dirty="0"/>
              <a:t>  </a:t>
            </a:r>
            <a:r>
              <a:rPr lang="en-US" dirty="0" err="1"/>
              <a:t>asdf</a:t>
            </a:r>
            <a:r>
              <a:rPr lang="en-US" dirty="0"/>
              <a:t> </a:t>
            </a:r>
            <a:r>
              <a:rPr lang="en-US" dirty="0" err="1"/>
              <a:t>asdf</a:t>
            </a:r>
            <a:r>
              <a:rPr lang="en-US" dirty="0"/>
              <a:t> </a:t>
            </a:r>
            <a:r>
              <a:rPr lang="en-US" dirty="0" err="1"/>
              <a:t>gggg</a:t>
            </a:r>
            <a:endParaRPr lang="en-US" dirty="0"/>
          </a:p>
        </p:txBody>
      </p:sp>
      <p:sp>
        <p:nvSpPr>
          <p:cNvPr id="25" name="Text Placeholder 11"/>
          <p:cNvSpPr>
            <a:spLocks noGrp="1"/>
          </p:cNvSpPr>
          <p:nvPr>
            <p:ph type="body" sz="quarter" idx="13" hasCustomPrompt="1"/>
          </p:nvPr>
        </p:nvSpPr>
        <p:spPr>
          <a:xfrm>
            <a:off x="0" y="4188839"/>
            <a:ext cx="12192000" cy="599199"/>
          </a:xfrm>
        </p:spPr>
        <p:txBody>
          <a:bodyPr/>
          <a:lstStyle>
            <a:lvl1pPr marL="0" indent="0" algn="ctr">
              <a:buNone/>
              <a:defRPr sz="2600" b="1">
                <a:solidFill>
                  <a:srgbClr val="D2F700"/>
                </a:solidFill>
                <a:latin typeface="Arial" panose="020B0604020202020204" pitchFamily="34" charset="0"/>
                <a:cs typeface="Arial" panose="020B0604020202020204" pitchFamily="34" charset="0"/>
              </a:defRPr>
            </a:lvl1pPr>
          </a:lstStyle>
          <a:p>
            <a:pPr lvl="0"/>
            <a:r>
              <a:rPr lang="en-US" dirty="0" err="1"/>
              <a:t>Accolagasdf</a:t>
            </a:r>
            <a:r>
              <a:rPr lang="en-US" dirty="0"/>
              <a:t> de </a:t>
            </a:r>
            <a:r>
              <a:rPr lang="en-US" dirty="0" err="1"/>
              <a:t>asdf</a:t>
            </a:r>
            <a:r>
              <a:rPr lang="en-US" dirty="0"/>
              <a:t> </a:t>
            </a:r>
            <a:r>
              <a:rPr lang="en-US" dirty="0" err="1"/>
              <a:t>asf</a:t>
            </a:r>
            <a:r>
              <a:rPr lang="en-US" dirty="0"/>
              <a:t> </a:t>
            </a:r>
            <a:r>
              <a:rPr lang="en-US" dirty="0" err="1"/>
              <a:t>adf</a:t>
            </a:r>
            <a:r>
              <a:rPr lang="en-US" dirty="0"/>
              <a:t> as </a:t>
            </a:r>
            <a:r>
              <a:rPr lang="en-US" dirty="0" err="1"/>
              <a:t>asdf</a:t>
            </a:r>
            <a:r>
              <a:rPr lang="en-US" dirty="0"/>
              <a:t> </a:t>
            </a:r>
            <a:r>
              <a:rPr lang="en-US" dirty="0" err="1"/>
              <a:t>asdf</a:t>
            </a:r>
            <a:r>
              <a:rPr lang="en-US" dirty="0"/>
              <a:t> </a:t>
            </a:r>
          </a:p>
        </p:txBody>
      </p:sp>
      <p:sp>
        <p:nvSpPr>
          <p:cNvPr id="26" name="Text Placeholder 11"/>
          <p:cNvSpPr>
            <a:spLocks noGrp="1"/>
          </p:cNvSpPr>
          <p:nvPr>
            <p:ph type="body" sz="quarter" idx="14" hasCustomPrompt="1"/>
          </p:nvPr>
        </p:nvSpPr>
        <p:spPr>
          <a:xfrm>
            <a:off x="0" y="5310477"/>
            <a:ext cx="12192000" cy="599199"/>
          </a:xfrm>
        </p:spPr>
        <p:txBody>
          <a:bodyPr/>
          <a:lstStyle>
            <a:lvl1pPr marL="0" indent="0" algn="ctr">
              <a:buNone/>
              <a:defRPr sz="2600" b="1">
                <a:solidFill>
                  <a:srgbClr val="D2F700"/>
                </a:solidFill>
                <a:latin typeface="Arial" panose="020B0604020202020204" pitchFamily="34" charset="0"/>
                <a:cs typeface="Arial" panose="020B0604020202020204" pitchFamily="34" charset="0"/>
              </a:defRPr>
            </a:lvl1pPr>
          </a:lstStyle>
          <a:p>
            <a:pPr lvl="0"/>
            <a:r>
              <a:rPr lang="en-US" dirty="0" err="1"/>
              <a:t>Accoasdfsdfaslade</a:t>
            </a:r>
            <a:endParaRPr lang="en-US" dirty="0"/>
          </a:p>
        </p:txBody>
      </p:sp>
      <p:sp>
        <p:nvSpPr>
          <p:cNvPr id="28" name="Text Placeholder 27"/>
          <p:cNvSpPr>
            <a:spLocks noGrp="1"/>
          </p:cNvSpPr>
          <p:nvPr>
            <p:ph type="body" sz="quarter" idx="15" hasCustomPrompt="1"/>
          </p:nvPr>
        </p:nvSpPr>
        <p:spPr>
          <a:xfrm>
            <a:off x="0" y="1525923"/>
            <a:ext cx="12192000" cy="327025"/>
          </a:xfrm>
        </p:spPr>
        <p:txBody>
          <a:bodyPr/>
          <a:lstStyle>
            <a:lvl1pPr marL="0" indent="0" algn="ctr">
              <a:buNone/>
              <a:defRPr sz="1300" i="1" baseline="0">
                <a:solidFill>
                  <a:schemeClr val="bg1">
                    <a:lumMod val="95000"/>
                  </a:schemeClr>
                </a:solidFill>
                <a:latin typeface="Arial" panose="020B0604020202020204" pitchFamily="34" charset="0"/>
                <a:cs typeface="Arial" panose="020B0604020202020204" pitchFamily="34" charset="0"/>
              </a:defRPr>
            </a:lvl1pPr>
          </a:lstStyle>
          <a:p>
            <a:pPr lvl="0"/>
            <a:r>
              <a:rPr lang="en-US" dirty="0"/>
              <a:t>- Organization</a:t>
            </a:r>
          </a:p>
        </p:txBody>
      </p:sp>
      <p:sp>
        <p:nvSpPr>
          <p:cNvPr id="29" name="Text Placeholder 27"/>
          <p:cNvSpPr>
            <a:spLocks noGrp="1"/>
          </p:cNvSpPr>
          <p:nvPr>
            <p:ph type="body" sz="quarter" idx="16" hasCustomPrompt="1"/>
          </p:nvPr>
        </p:nvSpPr>
        <p:spPr>
          <a:xfrm>
            <a:off x="0" y="2565723"/>
            <a:ext cx="12192000" cy="327025"/>
          </a:xfrm>
        </p:spPr>
        <p:txBody>
          <a:bodyPr/>
          <a:lstStyle>
            <a:lvl1pPr marL="0" indent="0" algn="ctr">
              <a:buNone/>
              <a:defRPr sz="1300" i="1" baseline="0">
                <a:solidFill>
                  <a:schemeClr val="bg1">
                    <a:lumMod val="95000"/>
                  </a:schemeClr>
                </a:solidFill>
                <a:latin typeface="Arial" panose="020B0604020202020204" pitchFamily="34" charset="0"/>
                <a:cs typeface="Arial" panose="020B0604020202020204" pitchFamily="34" charset="0"/>
              </a:defRPr>
            </a:lvl1pPr>
          </a:lstStyle>
          <a:p>
            <a:pPr lvl="0"/>
            <a:r>
              <a:rPr lang="en-US" dirty="0"/>
              <a:t>- Organization</a:t>
            </a:r>
          </a:p>
        </p:txBody>
      </p:sp>
      <p:sp>
        <p:nvSpPr>
          <p:cNvPr id="30" name="Text Placeholder 27"/>
          <p:cNvSpPr>
            <a:spLocks noGrp="1"/>
          </p:cNvSpPr>
          <p:nvPr>
            <p:ph type="body" sz="quarter" idx="17" hasCustomPrompt="1"/>
          </p:nvPr>
        </p:nvSpPr>
        <p:spPr>
          <a:xfrm>
            <a:off x="0" y="3640121"/>
            <a:ext cx="12192000" cy="327025"/>
          </a:xfrm>
        </p:spPr>
        <p:txBody>
          <a:bodyPr/>
          <a:lstStyle>
            <a:lvl1pPr marL="0" indent="0" algn="ctr">
              <a:buNone/>
              <a:defRPr sz="1300" i="1" baseline="0">
                <a:solidFill>
                  <a:schemeClr val="bg1">
                    <a:lumMod val="95000"/>
                  </a:schemeClr>
                </a:solidFill>
                <a:latin typeface="Arial" panose="020B0604020202020204" pitchFamily="34" charset="0"/>
                <a:cs typeface="Arial" panose="020B0604020202020204" pitchFamily="34" charset="0"/>
              </a:defRPr>
            </a:lvl1pPr>
          </a:lstStyle>
          <a:p>
            <a:pPr lvl="0"/>
            <a:r>
              <a:rPr lang="en-US" dirty="0"/>
              <a:t>- Organization</a:t>
            </a:r>
          </a:p>
        </p:txBody>
      </p:sp>
      <p:sp>
        <p:nvSpPr>
          <p:cNvPr id="31" name="Text Placeholder 27"/>
          <p:cNvSpPr>
            <a:spLocks noGrp="1"/>
          </p:cNvSpPr>
          <p:nvPr>
            <p:ph type="body" sz="quarter" idx="18" hasCustomPrompt="1"/>
          </p:nvPr>
        </p:nvSpPr>
        <p:spPr>
          <a:xfrm>
            <a:off x="-3" y="4719716"/>
            <a:ext cx="12192000" cy="327025"/>
          </a:xfrm>
        </p:spPr>
        <p:txBody>
          <a:bodyPr/>
          <a:lstStyle>
            <a:lvl1pPr marL="0" indent="0" algn="ctr">
              <a:buNone/>
              <a:defRPr sz="1300" i="1" baseline="0">
                <a:solidFill>
                  <a:schemeClr val="bg1">
                    <a:lumMod val="95000"/>
                  </a:schemeClr>
                </a:solidFill>
                <a:latin typeface="Arial" panose="020B0604020202020204" pitchFamily="34" charset="0"/>
                <a:cs typeface="Arial" panose="020B0604020202020204" pitchFamily="34" charset="0"/>
              </a:defRPr>
            </a:lvl1pPr>
          </a:lstStyle>
          <a:p>
            <a:pPr lvl="0"/>
            <a:r>
              <a:rPr lang="en-US" dirty="0"/>
              <a:t>- Organization</a:t>
            </a:r>
          </a:p>
        </p:txBody>
      </p:sp>
      <p:sp>
        <p:nvSpPr>
          <p:cNvPr id="32" name="Text Placeholder 27"/>
          <p:cNvSpPr>
            <a:spLocks noGrp="1"/>
          </p:cNvSpPr>
          <p:nvPr>
            <p:ph type="body" sz="quarter" idx="19" hasCustomPrompt="1"/>
          </p:nvPr>
        </p:nvSpPr>
        <p:spPr>
          <a:xfrm>
            <a:off x="-3" y="5841354"/>
            <a:ext cx="12192000" cy="327025"/>
          </a:xfrm>
        </p:spPr>
        <p:txBody>
          <a:bodyPr/>
          <a:lstStyle>
            <a:lvl1pPr marL="0" indent="0" algn="ctr">
              <a:buNone/>
              <a:defRPr sz="1300" i="1" baseline="0">
                <a:solidFill>
                  <a:schemeClr val="bg1">
                    <a:lumMod val="95000"/>
                  </a:schemeClr>
                </a:solidFill>
                <a:latin typeface="Arial" panose="020B0604020202020204" pitchFamily="34" charset="0"/>
                <a:cs typeface="Arial" panose="020B0604020202020204" pitchFamily="34" charset="0"/>
              </a:defRPr>
            </a:lvl1pPr>
          </a:lstStyle>
          <a:p>
            <a:pPr lvl="0"/>
            <a:r>
              <a:rPr lang="en-US" dirty="0"/>
              <a:t>- Organization</a:t>
            </a:r>
          </a:p>
        </p:txBody>
      </p:sp>
    </p:spTree>
    <p:extLst>
      <p:ext uri="{BB962C8B-B14F-4D97-AF65-F5344CB8AC3E}">
        <p14:creationId xmlns:p14="http://schemas.microsoft.com/office/powerpoint/2010/main" val="2964684621"/>
      </p:ext>
    </p:extLst>
  </p:cSld>
  <p:clrMapOvr>
    <a:masterClrMapping/>
  </p:clrMapOvr>
</p:sldLayout>
</file>

<file path=ppt/slideLayouts/slideLayout21.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2_Big Statement Impact Slide #2">
    <p:spTree>
      <p:nvGrpSpPr>
        <p:cNvPr id="1" name=""/>
        <p:cNvGrpSpPr/>
        <p:nvPr/>
      </p:nvGrpSpPr>
      <p:grpSpPr>
        <a:xfrm>
          <a:off x="0" y="0"/>
          <a:ext cx="0" cy="0"/>
          <a:chOff x="0" y="0"/>
          <a:chExt cx="0" cy="0"/>
        </a:xfrm>
      </p:grpSpPr>
      <p:sp>
        <p:nvSpPr>
          <p:cNvPr id="9"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Arial" panose="020B0604020202020204" pitchFamily="34" charset="0"/>
                <a:cs typeface="Arial" panose="020B0604020202020204" pitchFamily="34" charset="0"/>
              </a:rPr>
              <a:pPr algn="r">
                <a:spcBef>
                  <a:spcPct val="50000"/>
                </a:spcBef>
                <a:defRPr/>
              </a:pPr>
              <a:t>‹#›</a:t>
            </a:fld>
            <a:r>
              <a:rPr lang="en-US" sz="850" b="1" dirty="0">
                <a:solidFill>
                  <a:schemeClr val="bg1">
                    <a:lumMod val="65000"/>
                  </a:schemeClr>
                </a:solidFill>
                <a:latin typeface="Arial" panose="020B0604020202020204" pitchFamily="34" charset="0"/>
                <a:cs typeface="Arial" panose="020B0604020202020204" pitchFamily="34" charset="0"/>
              </a:rPr>
              <a:t> </a:t>
            </a:r>
          </a:p>
        </p:txBody>
      </p:sp>
      <p:sp>
        <p:nvSpPr>
          <p:cNvPr id="10"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Arial" panose="020B0604020202020204" pitchFamily="34" charset="0"/>
                <a:cs typeface="Arial" panose="020B0604020202020204" pitchFamily="34" charset="0"/>
              </a:rPr>
              <a:t>CONFIDENTIAL</a:t>
            </a:r>
          </a:p>
        </p:txBody>
      </p:sp>
      <p:sp>
        <p:nvSpPr>
          <p:cNvPr id="17" name="Text Placeholder 3"/>
          <p:cNvSpPr>
            <a:spLocks noGrp="1"/>
          </p:cNvSpPr>
          <p:nvPr>
            <p:ph type="body" sz="quarter" idx="10" hasCustomPrompt="1"/>
          </p:nvPr>
        </p:nvSpPr>
        <p:spPr>
          <a:xfrm>
            <a:off x="826132" y="705136"/>
            <a:ext cx="10543593" cy="511861"/>
          </a:xfrm>
        </p:spPr>
        <p:txBody>
          <a:bodyPr tIns="0"/>
          <a:lstStyle>
            <a:lvl1pPr marL="0" indent="0">
              <a:lnSpc>
                <a:spcPct val="100000"/>
              </a:lnSpc>
              <a:spcBef>
                <a:spcPts val="0"/>
              </a:spcBef>
              <a:buFontTx/>
              <a:buNone/>
              <a:defRPr sz="3200" b="1" baseline="0">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Our Clients</a:t>
            </a:r>
          </a:p>
        </p:txBody>
      </p:sp>
      <p:sp>
        <p:nvSpPr>
          <p:cNvPr id="5" name="Text Placeholder 4"/>
          <p:cNvSpPr>
            <a:spLocks noGrp="1"/>
          </p:cNvSpPr>
          <p:nvPr>
            <p:ph type="body" sz="quarter" idx="11"/>
          </p:nvPr>
        </p:nvSpPr>
        <p:spPr>
          <a:xfrm>
            <a:off x="825502" y="5197650"/>
            <a:ext cx="10544224" cy="690794"/>
          </a:xfrm>
        </p:spPr>
        <p:txBody>
          <a:bodyPr/>
          <a:lstStyle>
            <a:lvl1pPr marL="0" indent="0" algn="ctr">
              <a:buNone/>
              <a:defRPr sz="2000">
                <a:solidFill>
                  <a:schemeClr val="tx1">
                    <a:lumMod val="50000"/>
                    <a:lumOff val="50000"/>
                  </a:schemeClr>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7" name="Picture Placeholder 6"/>
          <p:cNvSpPr>
            <a:spLocks noGrp="1"/>
          </p:cNvSpPr>
          <p:nvPr>
            <p:ph type="pic" sz="quarter" idx="12" hasCustomPrompt="1"/>
          </p:nvPr>
        </p:nvSpPr>
        <p:spPr>
          <a:xfrm>
            <a:off x="825501" y="1651001"/>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26" name="Picture Placeholder 6"/>
          <p:cNvSpPr>
            <a:spLocks noGrp="1"/>
          </p:cNvSpPr>
          <p:nvPr>
            <p:ph type="pic" sz="quarter" idx="13" hasCustomPrompt="1"/>
          </p:nvPr>
        </p:nvSpPr>
        <p:spPr>
          <a:xfrm>
            <a:off x="3522590" y="1651001"/>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27" name="Picture Placeholder 6"/>
          <p:cNvSpPr>
            <a:spLocks noGrp="1"/>
          </p:cNvSpPr>
          <p:nvPr>
            <p:ph type="pic" sz="quarter" idx="14" hasCustomPrompt="1"/>
          </p:nvPr>
        </p:nvSpPr>
        <p:spPr>
          <a:xfrm>
            <a:off x="6219679" y="1651001"/>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28" name="Picture Placeholder 6"/>
          <p:cNvSpPr>
            <a:spLocks noGrp="1"/>
          </p:cNvSpPr>
          <p:nvPr>
            <p:ph type="pic" sz="quarter" idx="15" hasCustomPrompt="1"/>
          </p:nvPr>
        </p:nvSpPr>
        <p:spPr>
          <a:xfrm>
            <a:off x="8916767" y="1651001"/>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29" name="Picture Placeholder 6"/>
          <p:cNvSpPr>
            <a:spLocks noGrp="1"/>
          </p:cNvSpPr>
          <p:nvPr>
            <p:ph type="pic" sz="quarter" idx="16" hasCustomPrompt="1"/>
          </p:nvPr>
        </p:nvSpPr>
        <p:spPr>
          <a:xfrm>
            <a:off x="825501" y="2759889"/>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0" name="Picture Placeholder 6"/>
          <p:cNvSpPr>
            <a:spLocks noGrp="1"/>
          </p:cNvSpPr>
          <p:nvPr>
            <p:ph type="pic" sz="quarter" idx="17" hasCustomPrompt="1"/>
          </p:nvPr>
        </p:nvSpPr>
        <p:spPr>
          <a:xfrm>
            <a:off x="3522590" y="2759889"/>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1" name="Picture Placeholder 6"/>
          <p:cNvSpPr>
            <a:spLocks noGrp="1"/>
          </p:cNvSpPr>
          <p:nvPr>
            <p:ph type="pic" sz="quarter" idx="18" hasCustomPrompt="1"/>
          </p:nvPr>
        </p:nvSpPr>
        <p:spPr>
          <a:xfrm>
            <a:off x="6219679" y="2759889"/>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2" name="Picture Placeholder 6"/>
          <p:cNvSpPr>
            <a:spLocks noGrp="1"/>
          </p:cNvSpPr>
          <p:nvPr>
            <p:ph type="pic" sz="quarter" idx="19" hasCustomPrompt="1"/>
          </p:nvPr>
        </p:nvSpPr>
        <p:spPr>
          <a:xfrm>
            <a:off x="8916767" y="2759889"/>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3" name="Picture Placeholder 6"/>
          <p:cNvSpPr>
            <a:spLocks noGrp="1"/>
          </p:cNvSpPr>
          <p:nvPr>
            <p:ph type="pic" sz="quarter" idx="20" hasCustomPrompt="1"/>
          </p:nvPr>
        </p:nvSpPr>
        <p:spPr>
          <a:xfrm>
            <a:off x="825501" y="3868777"/>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4" name="Picture Placeholder 6"/>
          <p:cNvSpPr>
            <a:spLocks noGrp="1"/>
          </p:cNvSpPr>
          <p:nvPr>
            <p:ph type="pic" sz="quarter" idx="21" hasCustomPrompt="1"/>
          </p:nvPr>
        </p:nvSpPr>
        <p:spPr>
          <a:xfrm>
            <a:off x="3522590" y="3868777"/>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5" name="Picture Placeholder 6"/>
          <p:cNvSpPr>
            <a:spLocks noGrp="1"/>
          </p:cNvSpPr>
          <p:nvPr>
            <p:ph type="pic" sz="quarter" idx="22" hasCustomPrompt="1"/>
          </p:nvPr>
        </p:nvSpPr>
        <p:spPr>
          <a:xfrm>
            <a:off x="6219679" y="3868777"/>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
        <p:nvSpPr>
          <p:cNvPr id="36" name="Picture Placeholder 6"/>
          <p:cNvSpPr>
            <a:spLocks noGrp="1"/>
          </p:cNvSpPr>
          <p:nvPr>
            <p:ph type="pic" sz="quarter" idx="23" hasCustomPrompt="1"/>
          </p:nvPr>
        </p:nvSpPr>
        <p:spPr>
          <a:xfrm>
            <a:off x="8916767" y="3868777"/>
            <a:ext cx="2452958" cy="891478"/>
          </a:xfrm>
          <a:noFill/>
        </p:spPr>
        <p:txBody>
          <a:bodyPr anchor="ctr"/>
          <a:lstStyle>
            <a:lvl1pPr marL="0" indent="0" algn="ctr">
              <a:spcBef>
                <a:spcPts val="0"/>
              </a:spcBef>
              <a:buNone/>
              <a:defRPr sz="2000">
                <a:latin typeface="Arial" panose="020B0604020202020204" pitchFamily="34" charset="0"/>
                <a:cs typeface="Arial" panose="020B0604020202020204" pitchFamily="34" charset="0"/>
              </a:defRPr>
            </a:lvl1pPr>
          </a:lstStyle>
          <a:p>
            <a:r>
              <a:rPr lang="en-US" dirty="0"/>
              <a:t>Click to Add  </a:t>
            </a:r>
          </a:p>
          <a:p>
            <a:r>
              <a:rPr lang="en-US" dirty="0"/>
              <a:t>Client Logo</a:t>
            </a:r>
          </a:p>
        </p:txBody>
      </p:sp>
    </p:spTree>
    <p:extLst>
      <p:ext uri="{BB962C8B-B14F-4D97-AF65-F5344CB8AC3E}">
        <p14:creationId xmlns:p14="http://schemas.microsoft.com/office/powerpoint/2010/main" val="3708047610"/>
      </p:ext>
    </p:extLst>
  </p:cSld>
  <p:clrMapOvr>
    <a:masterClrMapping/>
  </p:clrMapOvr>
</p:sldLayout>
</file>

<file path=ppt/slideLayouts/slideLayout22.xml><?xml version="1.0" encoding="utf-8"?>
<p:sldLayout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reserve="1" userDrawn="1">
  <p:cSld name="4_Big Statement Impact Slide #2">
    <p:spTree>
      <p:nvGrpSpPr>
        <p:cNvPr id="1" name=""/>
        <p:cNvGrpSpPr/>
        <p:nvPr/>
      </p:nvGrpSpPr>
      <p:grpSpPr>
        <a:xfrm>
          <a:off x="0" y="0"/>
          <a:ext cx="0" cy="0"/>
          <a:chOff x="0" y="0"/>
          <a:chExt cx="0" cy="0"/>
        </a:xfrm>
      </p:grpSpPr>
      <p:sp>
        <p:nvSpPr>
          <p:cNvPr id="23" name="Rectangle 22"/>
          <p:cNvSpPr/>
          <p:nvPr userDrawn="1"/>
        </p:nvSpPr>
        <p:spPr bwMode="auto">
          <a:xfrm>
            <a:off x="0" y="0"/>
            <a:ext cx="12192000" cy="6858000"/>
          </a:xfrm>
          <a:prstGeom prst="rect">
            <a:avLst/>
          </a:prstGeom>
          <a:solidFill>
            <a:schemeClr val="bg1">
              <a:lumMod val="95000"/>
            </a:schemeClr>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9"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Arial" panose="020B0604020202020204" pitchFamily="34" charset="0"/>
                <a:cs typeface="Arial" panose="020B0604020202020204" pitchFamily="34" charset="0"/>
              </a:rPr>
              <a:pPr algn="r">
                <a:spcBef>
                  <a:spcPct val="50000"/>
                </a:spcBef>
                <a:defRPr/>
              </a:pPr>
              <a:t>‹#›</a:t>
            </a:fld>
            <a:r>
              <a:rPr lang="en-US" sz="850" b="1" dirty="0">
                <a:solidFill>
                  <a:schemeClr val="bg1">
                    <a:lumMod val="65000"/>
                  </a:schemeClr>
                </a:solidFill>
                <a:latin typeface="Arial" panose="020B0604020202020204" pitchFamily="34" charset="0"/>
                <a:cs typeface="Arial" panose="020B0604020202020204" pitchFamily="34" charset="0"/>
              </a:rPr>
              <a:t> </a:t>
            </a:r>
          </a:p>
        </p:txBody>
      </p:sp>
      <p:sp>
        <p:nvSpPr>
          <p:cNvPr id="10"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Arial" panose="020B0604020202020204" pitchFamily="34" charset="0"/>
                <a:cs typeface="Arial" panose="020B0604020202020204" pitchFamily="34" charset="0"/>
              </a:rPr>
              <a:t>CONFIDENTIAL</a:t>
            </a:r>
          </a:p>
        </p:txBody>
      </p:sp>
      <p:sp>
        <p:nvSpPr>
          <p:cNvPr id="17" name="Text Placeholder 3"/>
          <p:cNvSpPr>
            <a:spLocks noGrp="1"/>
          </p:cNvSpPr>
          <p:nvPr>
            <p:ph type="body" sz="quarter" idx="10" hasCustomPrompt="1"/>
          </p:nvPr>
        </p:nvSpPr>
        <p:spPr>
          <a:xfrm>
            <a:off x="801891" y="701687"/>
            <a:ext cx="10683867" cy="511861"/>
          </a:xfrm>
        </p:spPr>
        <p:txBody>
          <a:bodyPr tIns="0"/>
          <a:lstStyle>
            <a:lvl1pPr marL="0" indent="0">
              <a:lnSpc>
                <a:spcPct val="100000"/>
              </a:lnSpc>
              <a:spcBef>
                <a:spcPts val="0"/>
              </a:spcBef>
              <a:buFontTx/>
              <a:buNone/>
              <a:defRPr sz="3200" b="1" baseline="0">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Four Boxes</a:t>
            </a:r>
          </a:p>
        </p:txBody>
      </p:sp>
      <p:sp>
        <p:nvSpPr>
          <p:cNvPr id="2" name="Rectangle 1"/>
          <p:cNvSpPr/>
          <p:nvPr userDrawn="1"/>
        </p:nvSpPr>
        <p:spPr bwMode="auto">
          <a:xfrm>
            <a:off x="824193" y="1360450"/>
            <a:ext cx="5119407" cy="2274849"/>
          </a:xfrm>
          <a:prstGeom prst="rect">
            <a:avLst/>
          </a:prstGeom>
          <a:solidFill>
            <a:schemeClr val="bg1"/>
          </a:solidFill>
          <a:ln w="6350" cap="flat" cmpd="sng" algn="ctr">
            <a:solidFill>
              <a:schemeClr val="bg1">
                <a:lumMod val="85000"/>
              </a:schemeClr>
            </a:solidFill>
            <a:prstDash val="solid"/>
            <a:round/>
            <a:headEnd type="none" w="med" len="med"/>
            <a:tailEnd type="none" w="med" len="med"/>
          </a:ln>
          <a:effectLst>
            <a:outerShdw blurRad="50800" dist="38100" dir="5400000" algn="t" rotWithShape="0">
              <a:prstClr val="black">
                <a:alpha val="2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1" name="Rectangle 20"/>
          <p:cNvSpPr/>
          <p:nvPr userDrawn="1"/>
        </p:nvSpPr>
        <p:spPr bwMode="auto">
          <a:xfrm>
            <a:off x="6228818" y="1360449"/>
            <a:ext cx="5119407" cy="2274849"/>
          </a:xfrm>
          <a:prstGeom prst="rect">
            <a:avLst/>
          </a:prstGeom>
          <a:solidFill>
            <a:schemeClr val="bg1"/>
          </a:solidFill>
          <a:ln w="6350" cap="flat" cmpd="sng" algn="ctr">
            <a:solidFill>
              <a:schemeClr val="bg1">
                <a:lumMod val="85000"/>
              </a:schemeClr>
            </a:solidFill>
            <a:prstDash val="solid"/>
            <a:round/>
            <a:headEnd type="none" w="med" len="med"/>
            <a:tailEnd type="none" w="med" len="med"/>
          </a:ln>
          <a:effectLst>
            <a:outerShdw blurRad="50800" dist="38100" dir="5400000" algn="t" rotWithShape="0">
              <a:prstClr val="black">
                <a:alpha val="2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2" name="Rectangle 21"/>
          <p:cNvSpPr/>
          <p:nvPr userDrawn="1"/>
        </p:nvSpPr>
        <p:spPr bwMode="auto">
          <a:xfrm>
            <a:off x="835344" y="3893710"/>
            <a:ext cx="5119407" cy="2274849"/>
          </a:xfrm>
          <a:prstGeom prst="rect">
            <a:avLst/>
          </a:prstGeom>
          <a:solidFill>
            <a:schemeClr val="bg1"/>
          </a:solidFill>
          <a:ln w="6350" cap="flat" cmpd="sng" algn="ctr">
            <a:solidFill>
              <a:schemeClr val="bg1">
                <a:lumMod val="85000"/>
              </a:schemeClr>
            </a:solidFill>
            <a:prstDash val="solid"/>
            <a:round/>
            <a:headEnd type="none" w="med" len="med"/>
            <a:tailEnd type="none" w="med" len="med"/>
          </a:ln>
          <a:effectLst>
            <a:outerShdw blurRad="50800" dist="38100" dir="5400000" algn="t" rotWithShape="0">
              <a:prstClr val="black">
                <a:alpha val="2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29" name="Rectangle 28"/>
          <p:cNvSpPr/>
          <p:nvPr userDrawn="1"/>
        </p:nvSpPr>
        <p:spPr bwMode="auto">
          <a:xfrm>
            <a:off x="6239969" y="3893709"/>
            <a:ext cx="5119407" cy="2274849"/>
          </a:xfrm>
          <a:prstGeom prst="rect">
            <a:avLst/>
          </a:prstGeom>
          <a:solidFill>
            <a:schemeClr val="bg1"/>
          </a:solidFill>
          <a:ln w="6350" cap="flat" cmpd="sng" algn="ctr">
            <a:solidFill>
              <a:schemeClr val="bg1">
                <a:lumMod val="85000"/>
              </a:schemeClr>
            </a:solidFill>
            <a:prstDash val="solid"/>
            <a:round/>
            <a:headEnd type="none" w="med" len="med"/>
            <a:tailEnd type="none" w="med" len="med"/>
          </a:ln>
          <a:effectLst>
            <a:outerShdw blurRad="50800" dist="38100" dir="5400000" algn="t" rotWithShape="0">
              <a:prstClr val="black">
                <a:alpha val="2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6" name="Rectangle 5"/>
          <p:cNvSpPr/>
          <p:nvPr userDrawn="1"/>
        </p:nvSpPr>
        <p:spPr bwMode="auto">
          <a:xfrm>
            <a:off x="835344" y="1360449"/>
            <a:ext cx="5108256" cy="443276"/>
          </a:xfrm>
          <a:prstGeom prst="rect">
            <a:avLst/>
          </a:prstGeom>
          <a:solidFill>
            <a:srgbClr val="D2F7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0" name="Rectangle 29"/>
          <p:cNvSpPr/>
          <p:nvPr userDrawn="1"/>
        </p:nvSpPr>
        <p:spPr bwMode="auto">
          <a:xfrm>
            <a:off x="6239969" y="1360449"/>
            <a:ext cx="5108256" cy="443276"/>
          </a:xfrm>
          <a:prstGeom prst="rect">
            <a:avLst/>
          </a:prstGeom>
          <a:solidFill>
            <a:srgbClr val="D2F7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1" name="Rectangle 30"/>
          <p:cNvSpPr/>
          <p:nvPr userDrawn="1"/>
        </p:nvSpPr>
        <p:spPr bwMode="auto">
          <a:xfrm>
            <a:off x="846495" y="3886170"/>
            <a:ext cx="5108256" cy="443276"/>
          </a:xfrm>
          <a:prstGeom prst="rect">
            <a:avLst/>
          </a:prstGeom>
          <a:solidFill>
            <a:srgbClr val="D2F7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32" name="Rectangle 31"/>
          <p:cNvSpPr/>
          <p:nvPr userDrawn="1"/>
        </p:nvSpPr>
        <p:spPr bwMode="auto">
          <a:xfrm>
            <a:off x="6251120" y="3886170"/>
            <a:ext cx="5108256" cy="443276"/>
          </a:xfrm>
          <a:prstGeom prst="rect">
            <a:avLst/>
          </a:prstGeom>
          <a:solidFill>
            <a:srgbClr val="D2F7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8" name="Text Placeholder 7"/>
          <p:cNvSpPr>
            <a:spLocks noGrp="1"/>
          </p:cNvSpPr>
          <p:nvPr>
            <p:ph type="body" sz="quarter" idx="11" hasCustomPrompt="1"/>
          </p:nvPr>
        </p:nvSpPr>
        <p:spPr>
          <a:xfrm>
            <a:off x="970244" y="1369327"/>
            <a:ext cx="4973356" cy="423248"/>
          </a:xfrm>
        </p:spPr>
        <p:txBody>
          <a:bodyPr anchor="ctr"/>
          <a:lstStyle>
            <a:lvl1pPr marL="0" indent="0">
              <a:buNone/>
              <a:defRPr sz="1800" b="1">
                <a:solidFill>
                  <a:schemeClr val="tx1">
                    <a:lumMod val="75000"/>
                    <a:lumOff val="25000"/>
                  </a:schemeClr>
                </a:solidFill>
                <a:latin typeface="Arial" panose="020B0604020202020204" pitchFamily="34" charset="0"/>
                <a:cs typeface="Arial" panose="020B0604020202020204" pitchFamily="34" charset="0"/>
              </a:defRPr>
            </a:lvl1pPr>
          </a:lstStyle>
          <a:p>
            <a:pPr lvl="0"/>
            <a:r>
              <a:rPr lang="en-US" dirty="0"/>
              <a:t>CLICK TO EDIT MASTER TEXT</a:t>
            </a:r>
          </a:p>
        </p:txBody>
      </p:sp>
      <p:sp>
        <p:nvSpPr>
          <p:cNvPr id="33" name="Text Placeholder 7"/>
          <p:cNvSpPr>
            <a:spLocks noGrp="1"/>
          </p:cNvSpPr>
          <p:nvPr>
            <p:ph type="body" sz="quarter" idx="12" hasCustomPrompt="1"/>
          </p:nvPr>
        </p:nvSpPr>
        <p:spPr>
          <a:xfrm>
            <a:off x="6374869" y="1380477"/>
            <a:ext cx="4973356" cy="423248"/>
          </a:xfrm>
        </p:spPr>
        <p:txBody>
          <a:bodyPr anchor="ctr"/>
          <a:lstStyle>
            <a:lvl1pPr marL="0" indent="0">
              <a:buNone/>
              <a:defRPr sz="1800" b="1">
                <a:solidFill>
                  <a:schemeClr val="tx1">
                    <a:lumMod val="75000"/>
                    <a:lumOff val="25000"/>
                  </a:schemeClr>
                </a:solidFill>
                <a:latin typeface="Arial" panose="020B0604020202020204" pitchFamily="34" charset="0"/>
                <a:cs typeface="Arial" panose="020B0604020202020204" pitchFamily="34" charset="0"/>
              </a:defRPr>
            </a:lvl1pPr>
          </a:lstStyle>
          <a:p>
            <a:pPr lvl="0"/>
            <a:r>
              <a:rPr lang="en-US" dirty="0"/>
              <a:t>CLICK TO EDIT MASTER TEXT</a:t>
            </a:r>
          </a:p>
        </p:txBody>
      </p:sp>
      <p:sp>
        <p:nvSpPr>
          <p:cNvPr id="34" name="Text Placeholder 7"/>
          <p:cNvSpPr>
            <a:spLocks noGrp="1"/>
          </p:cNvSpPr>
          <p:nvPr>
            <p:ph type="body" sz="quarter" idx="13" hasCustomPrompt="1"/>
          </p:nvPr>
        </p:nvSpPr>
        <p:spPr>
          <a:xfrm>
            <a:off x="981395" y="3885033"/>
            <a:ext cx="4973356" cy="423248"/>
          </a:xfrm>
        </p:spPr>
        <p:txBody>
          <a:bodyPr anchor="ctr"/>
          <a:lstStyle>
            <a:lvl1pPr marL="0" indent="0">
              <a:buNone/>
              <a:defRPr sz="1800" b="1">
                <a:solidFill>
                  <a:schemeClr val="tx1">
                    <a:lumMod val="75000"/>
                    <a:lumOff val="25000"/>
                  </a:schemeClr>
                </a:solidFill>
                <a:latin typeface="Arial" panose="020B0604020202020204" pitchFamily="34" charset="0"/>
                <a:cs typeface="Arial" panose="020B0604020202020204" pitchFamily="34" charset="0"/>
              </a:defRPr>
            </a:lvl1pPr>
          </a:lstStyle>
          <a:p>
            <a:pPr lvl="0"/>
            <a:r>
              <a:rPr lang="en-US" dirty="0"/>
              <a:t>CLICK TO EDIT MASTER TEXT</a:t>
            </a:r>
          </a:p>
        </p:txBody>
      </p:sp>
      <p:sp>
        <p:nvSpPr>
          <p:cNvPr id="35" name="Text Placeholder 7"/>
          <p:cNvSpPr>
            <a:spLocks noGrp="1"/>
          </p:cNvSpPr>
          <p:nvPr>
            <p:ph type="body" sz="quarter" idx="14" hasCustomPrompt="1"/>
          </p:nvPr>
        </p:nvSpPr>
        <p:spPr>
          <a:xfrm>
            <a:off x="6397171" y="3896184"/>
            <a:ext cx="4973356" cy="423248"/>
          </a:xfrm>
        </p:spPr>
        <p:txBody>
          <a:bodyPr anchor="ctr"/>
          <a:lstStyle>
            <a:lvl1pPr marL="0" indent="0">
              <a:buNone/>
              <a:defRPr sz="1800" b="1">
                <a:solidFill>
                  <a:schemeClr val="tx1">
                    <a:lumMod val="75000"/>
                    <a:lumOff val="25000"/>
                  </a:schemeClr>
                </a:solidFill>
                <a:latin typeface="Arial" panose="020B0604020202020204" pitchFamily="34" charset="0"/>
                <a:cs typeface="Arial" panose="020B0604020202020204" pitchFamily="34" charset="0"/>
              </a:defRPr>
            </a:lvl1pPr>
          </a:lstStyle>
          <a:p>
            <a:pPr lvl="0"/>
            <a:r>
              <a:rPr lang="en-US" dirty="0"/>
              <a:t>CLICK TO EDIT MASTER TEXT</a:t>
            </a:r>
          </a:p>
        </p:txBody>
      </p:sp>
      <p:sp>
        <p:nvSpPr>
          <p:cNvPr id="12" name="Text Placeholder 11"/>
          <p:cNvSpPr>
            <a:spLocks noGrp="1"/>
          </p:cNvSpPr>
          <p:nvPr>
            <p:ph type="body" sz="quarter" idx="15"/>
          </p:nvPr>
        </p:nvSpPr>
        <p:spPr>
          <a:xfrm>
            <a:off x="981076" y="1915234"/>
            <a:ext cx="4750652" cy="1586249"/>
          </a:xfr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a:defRPr sz="1600">
                <a:latin typeface="+mj-lt"/>
              </a:defRPr>
            </a:lvl2pPr>
            <a:lvl3pPr>
              <a:defRPr sz="1600">
                <a:latin typeface="+mj-lt"/>
              </a:defRPr>
            </a:lvl3pPr>
            <a:lvl4pPr>
              <a:defRPr sz="1600">
                <a:latin typeface="+mj-lt"/>
              </a:defRPr>
            </a:lvl4pPr>
            <a:lvl5pPr>
              <a:defRPr sz="1600">
                <a:latin typeface="+mj-lt"/>
              </a:defRPr>
            </a:lvl5pPr>
          </a:lstStyle>
          <a:p>
            <a:pPr lvl="0"/>
            <a:r>
              <a:rPr lang="en-US"/>
              <a:t>Click to edit Master text styles</a:t>
            </a:r>
          </a:p>
        </p:txBody>
      </p:sp>
      <p:sp>
        <p:nvSpPr>
          <p:cNvPr id="36" name="Text Placeholder 11"/>
          <p:cNvSpPr>
            <a:spLocks noGrp="1"/>
          </p:cNvSpPr>
          <p:nvPr>
            <p:ph type="body" sz="quarter" idx="16"/>
          </p:nvPr>
        </p:nvSpPr>
        <p:spPr>
          <a:xfrm>
            <a:off x="6374869" y="1894865"/>
            <a:ext cx="4750652" cy="1586249"/>
          </a:xfr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a:defRPr sz="1600">
                <a:latin typeface="+mj-lt"/>
              </a:defRPr>
            </a:lvl2pPr>
            <a:lvl3pPr>
              <a:defRPr sz="1600">
                <a:latin typeface="+mj-lt"/>
              </a:defRPr>
            </a:lvl3pPr>
            <a:lvl4pPr>
              <a:defRPr sz="1600">
                <a:latin typeface="+mj-lt"/>
              </a:defRPr>
            </a:lvl4pPr>
            <a:lvl5pPr>
              <a:defRPr sz="1600">
                <a:latin typeface="+mj-lt"/>
              </a:defRPr>
            </a:lvl5pPr>
          </a:lstStyle>
          <a:p>
            <a:pPr lvl="0"/>
            <a:r>
              <a:rPr lang="en-US"/>
              <a:t>Click to edit Master text styles</a:t>
            </a:r>
          </a:p>
        </p:txBody>
      </p:sp>
      <p:sp>
        <p:nvSpPr>
          <p:cNvPr id="37" name="Text Placeholder 11"/>
          <p:cNvSpPr>
            <a:spLocks noGrp="1"/>
          </p:cNvSpPr>
          <p:nvPr>
            <p:ph type="body" sz="quarter" idx="17"/>
          </p:nvPr>
        </p:nvSpPr>
        <p:spPr>
          <a:xfrm>
            <a:off x="981076" y="4436349"/>
            <a:ext cx="4750652" cy="1586249"/>
          </a:xfr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a:defRPr sz="1600">
                <a:latin typeface="+mj-lt"/>
              </a:defRPr>
            </a:lvl2pPr>
            <a:lvl3pPr>
              <a:defRPr sz="1600">
                <a:latin typeface="+mj-lt"/>
              </a:defRPr>
            </a:lvl3pPr>
            <a:lvl4pPr>
              <a:defRPr sz="1600">
                <a:latin typeface="+mj-lt"/>
              </a:defRPr>
            </a:lvl4pPr>
            <a:lvl5pPr>
              <a:defRPr sz="1600">
                <a:latin typeface="+mj-lt"/>
              </a:defRPr>
            </a:lvl5pPr>
          </a:lstStyle>
          <a:p>
            <a:pPr lvl="0"/>
            <a:r>
              <a:rPr lang="en-US"/>
              <a:t>Click to edit Master text styles</a:t>
            </a:r>
          </a:p>
        </p:txBody>
      </p:sp>
      <p:sp>
        <p:nvSpPr>
          <p:cNvPr id="38" name="Text Placeholder 11"/>
          <p:cNvSpPr>
            <a:spLocks noGrp="1"/>
          </p:cNvSpPr>
          <p:nvPr>
            <p:ph type="body" sz="quarter" idx="18"/>
          </p:nvPr>
        </p:nvSpPr>
        <p:spPr>
          <a:xfrm>
            <a:off x="6374869" y="4453205"/>
            <a:ext cx="4750652" cy="1586249"/>
          </a:xfrm>
        </p:spPr>
        <p:txBody>
          <a:bodyPr/>
          <a:lstStyle>
            <a:lvl1pPr marL="285750" indent="-285750">
              <a:buFont typeface="Arial" panose="020B0604020202020204" pitchFamily="34" charset="0"/>
              <a:buChar char="•"/>
              <a:defRPr sz="1800">
                <a:latin typeface="Arial" panose="020B0604020202020204" pitchFamily="34" charset="0"/>
                <a:cs typeface="Arial" panose="020B0604020202020204" pitchFamily="34" charset="0"/>
              </a:defRPr>
            </a:lvl1pPr>
            <a:lvl2pPr>
              <a:defRPr sz="1600">
                <a:latin typeface="+mj-lt"/>
              </a:defRPr>
            </a:lvl2pPr>
            <a:lvl3pPr>
              <a:defRPr sz="1600">
                <a:latin typeface="+mj-lt"/>
              </a:defRPr>
            </a:lvl3pPr>
            <a:lvl4pPr>
              <a:defRPr sz="1600">
                <a:latin typeface="+mj-lt"/>
              </a:defRPr>
            </a:lvl4pPr>
            <a:lvl5pPr>
              <a:defRPr sz="1600">
                <a:latin typeface="+mj-lt"/>
              </a:defRPr>
            </a:lvl5pPr>
          </a:lstStyle>
          <a:p>
            <a:pPr lvl="0"/>
            <a:r>
              <a:rPr lang="en-US"/>
              <a:t>Click to edit Master text styles</a:t>
            </a:r>
          </a:p>
        </p:txBody>
      </p:sp>
    </p:spTree>
    <p:extLst>
      <p:ext uri="{BB962C8B-B14F-4D97-AF65-F5344CB8AC3E}">
        <p14:creationId xmlns:p14="http://schemas.microsoft.com/office/powerpoint/2010/main" val="2954986054"/>
      </p:ext>
    </p:extLst>
  </p:cSld>
  <p:clrMapOvr>
    <a:masterClrMapping/>
  </p:clrMapOvr>
</p:sldLayout>
</file>

<file path=ppt/slideLayouts/slideLayout23.xml><?xml version="1.0" encoding="utf-8"?>
<p:sldLayout xmlns:a14="http://schemas.microsoft.com/office/drawing/2010/main" xmlns:p14="http://schemas.microsoft.com/office/powerpoint/2010/main" xmlns:p15="http://schemas.microsoft.com/office/powerpoint/2012/main" xmlns:a="http://schemas.openxmlformats.org/drawingml/2006/main" xmlns:r="http://schemas.openxmlformats.org/officeDocument/2006/relationships" xmlns:p="http://schemas.openxmlformats.org/presentationml/2006/main" preserve="1" userDrawn="1">
  <p:cSld name="4_Large Tear Out Box">
    <p:spTree>
      <p:nvGrpSpPr>
        <p:cNvPr id="1" name=""/>
        <p:cNvGrpSpPr/>
        <p:nvPr/>
      </p:nvGrpSpPr>
      <p:grpSpPr>
        <a:xfrm>
          <a:off x="0" y="0"/>
          <a:ext cx="0" cy="0"/>
          <a:chOff x="0" y="0"/>
          <a:chExt cx="0" cy="0"/>
        </a:xfrm>
      </p:grpSpPr>
      <p:sp>
        <p:nvSpPr>
          <p:cNvPr id="6" name="Text Placeholder 3"/>
          <p:cNvSpPr>
            <a:spLocks noGrp="1"/>
          </p:cNvSpPr>
          <p:nvPr>
            <p:ph type="body" sz="quarter" idx="10" hasCustomPrompt="1"/>
          </p:nvPr>
        </p:nvSpPr>
        <p:spPr>
          <a:xfrm>
            <a:off x="858326" y="309075"/>
            <a:ext cx="10502900" cy="505078"/>
          </a:xfrm>
        </p:spPr>
        <p:txBody>
          <a:bodyPr tIns="0"/>
          <a:lstStyle>
            <a:lvl1pPr marL="0" indent="0">
              <a:spcBef>
                <a:spcPts val="0"/>
              </a:spcBef>
              <a:buFontTx/>
              <a:buNone/>
              <a:defRPr sz="3200" b="1" baseline="0">
                <a:solidFill>
                  <a:srgbClr val="013C5A"/>
                </a:solidFill>
                <a:latin typeface="Arial" panose="020B0604020202020204" pitchFamily="34" charset="0"/>
                <a:cs typeface="Arial" panose="020B0604020202020204" pitchFamily="34" charset="0"/>
              </a:defRPr>
            </a:lvl1pPr>
            <a:lvl2pPr>
              <a:defRPr sz="3400" b="1">
                <a:solidFill>
                  <a:srgbClr val="F99C25"/>
                </a:solidFill>
                <a:latin typeface="+mj-lt"/>
              </a:defRPr>
            </a:lvl2pPr>
            <a:lvl3pPr>
              <a:defRPr sz="3400" b="1">
                <a:solidFill>
                  <a:srgbClr val="F99C25"/>
                </a:solidFill>
                <a:latin typeface="+mj-lt"/>
              </a:defRPr>
            </a:lvl3pPr>
            <a:lvl4pPr>
              <a:defRPr sz="3400" b="1">
                <a:solidFill>
                  <a:srgbClr val="F99C25"/>
                </a:solidFill>
                <a:latin typeface="+mj-lt"/>
              </a:defRPr>
            </a:lvl4pPr>
            <a:lvl5pPr>
              <a:defRPr sz="3400" b="1">
                <a:solidFill>
                  <a:srgbClr val="F99C25"/>
                </a:solidFill>
                <a:latin typeface="+mj-lt"/>
              </a:defRPr>
            </a:lvl5pPr>
          </a:lstStyle>
          <a:p>
            <a:pPr lvl="0"/>
            <a:r>
              <a:rPr lang="en-US" dirty="0"/>
              <a:t>U.S. Map With Editable States</a:t>
            </a:r>
          </a:p>
        </p:txBody>
      </p:sp>
      <p:sp>
        <p:nvSpPr>
          <p:cNvPr id="8" name="Text Box 25"/>
          <p:cNvSpPr txBox="1">
            <a:spLocks noChangeArrowheads="1"/>
          </p:cNvSpPr>
          <p:nvPr userDrawn="1"/>
        </p:nvSpPr>
        <p:spPr bwMode="auto">
          <a:xfrm>
            <a:off x="9528783" y="6581153"/>
            <a:ext cx="2438400" cy="130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a:spcBef>
                <a:spcPct val="50000"/>
              </a:spcBef>
              <a:defRPr/>
            </a:pPr>
            <a:fld id="{3FCCEE33-571D-444D-8C82-78626ACB028F}" type="slidenum">
              <a:rPr lang="en-US" sz="850" b="1" smtClean="0">
                <a:solidFill>
                  <a:schemeClr val="bg1">
                    <a:lumMod val="65000"/>
                  </a:schemeClr>
                </a:solidFill>
                <a:latin typeface="Arial" panose="020B0604020202020204" pitchFamily="34" charset="0"/>
                <a:cs typeface="Arial" panose="020B0604020202020204" pitchFamily="34" charset="0"/>
              </a:rPr>
              <a:pPr algn="r">
                <a:spcBef>
                  <a:spcPct val="50000"/>
                </a:spcBef>
                <a:defRPr/>
              </a:pPr>
              <a:t>‹#›</a:t>
            </a:fld>
            <a:r>
              <a:rPr lang="en-US" sz="850" b="1" dirty="0">
                <a:solidFill>
                  <a:schemeClr val="bg1">
                    <a:lumMod val="65000"/>
                  </a:schemeClr>
                </a:solidFill>
                <a:latin typeface="Arial" panose="020B0604020202020204" pitchFamily="34" charset="0"/>
                <a:cs typeface="Arial" panose="020B0604020202020204" pitchFamily="34" charset="0"/>
              </a:rPr>
              <a:t> </a:t>
            </a:r>
          </a:p>
        </p:txBody>
      </p:sp>
      <p:sp>
        <p:nvSpPr>
          <p:cNvPr id="12" name="Text Box 25"/>
          <p:cNvSpPr txBox="1">
            <a:spLocks noChangeArrowheads="1"/>
          </p:cNvSpPr>
          <p:nvPr userDrawn="1"/>
        </p:nvSpPr>
        <p:spPr bwMode="auto">
          <a:xfrm>
            <a:off x="8536696" y="6581153"/>
            <a:ext cx="3213100"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r"/>
            <a:r>
              <a:rPr lang="en-US" sz="900" b="0" dirty="0">
                <a:solidFill>
                  <a:srgbClr val="F89510"/>
                </a:solidFill>
                <a:latin typeface="Arial" panose="020B0604020202020204" pitchFamily="34" charset="0"/>
                <a:cs typeface="Arial" panose="020B0604020202020204" pitchFamily="34" charset="0"/>
              </a:rPr>
              <a:t>CONFIDENTIAL</a:t>
            </a:r>
          </a:p>
        </p:txBody>
      </p:sp>
      <p:sp>
        <p:nvSpPr>
          <p:cNvPr id="11" name="Shape 6"/>
          <p:cNvSpPr/>
          <p:nvPr/>
        </p:nvSpPr>
        <p:spPr>
          <a:xfrm>
            <a:off x="4504035" y="3704358"/>
            <a:ext cx="2115601" cy="2056601"/>
          </a:xfrm>
          <a:custGeom>
            <a:avLst/>
            <a:gdLst/>
            <a:ahLst/>
            <a:cxnLst>
              <a:cxn ang="0">
                <a:pos x="wd2" y="hd2"/>
              </a:cxn>
              <a:cxn ang="5400000">
                <a:pos x="wd2" y="hd2"/>
              </a:cxn>
              <a:cxn ang="10800000">
                <a:pos x="wd2" y="hd2"/>
              </a:cxn>
              <a:cxn ang="16200000">
                <a:pos x="wd2" y="hd2"/>
              </a:cxn>
            </a:cxnLst>
            <a:rect l="0" t="0" r="r" b="b"/>
            <a:pathLst>
              <a:path w="21459" h="21573" extrusionOk="0">
                <a:moveTo>
                  <a:pt x="20991" y="13709"/>
                </a:moveTo>
                <a:cubicBezTo>
                  <a:pt x="20947" y="13682"/>
                  <a:pt x="20887" y="13655"/>
                  <a:pt x="20922" y="13583"/>
                </a:cubicBezTo>
                <a:cubicBezTo>
                  <a:pt x="20956" y="13512"/>
                  <a:pt x="21000" y="13458"/>
                  <a:pt x="21086" y="13378"/>
                </a:cubicBezTo>
                <a:cubicBezTo>
                  <a:pt x="21173" y="13297"/>
                  <a:pt x="21138" y="13181"/>
                  <a:pt x="21190" y="13119"/>
                </a:cubicBezTo>
                <a:cubicBezTo>
                  <a:pt x="21243" y="13056"/>
                  <a:pt x="21286" y="13074"/>
                  <a:pt x="21286" y="13002"/>
                </a:cubicBezTo>
                <a:cubicBezTo>
                  <a:pt x="21286" y="12931"/>
                  <a:pt x="21303" y="12833"/>
                  <a:pt x="21251" y="12743"/>
                </a:cubicBezTo>
                <a:cubicBezTo>
                  <a:pt x="21199" y="12654"/>
                  <a:pt x="21147" y="12591"/>
                  <a:pt x="21164" y="12529"/>
                </a:cubicBezTo>
                <a:cubicBezTo>
                  <a:pt x="21182" y="12466"/>
                  <a:pt x="21208" y="12341"/>
                  <a:pt x="21251" y="12341"/>
                </a:cubicBezTo>
                <a:cubicBezTo>
                  <a:pt x="21294" y="12341"/>
                  <a:pt x="21294" y="12260"/>
                  <a:pt x="21260" y="12189"/>
                </a:cubicBezTo>
                <a:cubicBezTo>
                  <a:pt x="21225" y="12117"/>
                  <a:pt x="21077" y="12153"/>
                  <a:pt x="21190" y="12037"/>
                </a:cubicBezTo>
                <a:cubicBezTo>
                  <a:pt x="21303" y="11921"/>
                  <a:pt x="21321" y="11965"/>
                  <a:pt x="21390" y="11805"/>
                </a:cubicBezTo>
                <a:cubicBezTo>
                  <a:pt x="21460" y="11644"/>
                  <a:pt x="21445" y="11265"/>
                  <a:pt x="21452" y="11154"/>
                </a:cubicBezTo>
                <a:cubicBezTo>
                  <a:pt x="21459" y="11037"/>
                  <a:pt x="21477" y="10911"/>
                  <a:pt x="21408" y="10776"/>
                </a:cubicBezTo>
                <a:cubicBezTo>
                  <a:pt x="21338" y="10642"/>
                  <a:pt x="21225" y="10740"/>
                  <a:pt x="21234" y="10553"/>
                </a:cubicBezTo>
                <a:cubicBezTo>
                  <a:pt x="21243" y="10365"/>
                  <a:pt x="21173" y="10267"/>
                  <a:pt x="21104" y="10204"/>
                </a:cubicBezTo>
                <a:cubicBezTo>
                  <a:pt x="21034" y="10141"/>
                  <a:pt x="20965" y="10150"/>
                  <a:pt x="20982" y="10043"/>
                </a:cubicBezTo>
                <a:cubicBezTo>
                  <a:pt x="21000" y="9936"/>
                  <a:pt x="21061" y="9918"/>
                  <a:pt x="21008" y="9766"/>
                </a:cubicBezTo>
                <a:cubicBezTo>
                  <a:pt x="20956" y="9614"/>
                  <a:pt x="20574" y="9283"/>
                  <a:pt x="20574" y="9283"/>
                </a:cubicBezTo>
                <a:lnTo>
                  <a:pt x="20519" y="6139"/>
                </a:lnTo>
                <a:cubicBezTo>
                  <a:pt x="20519" y="6139"/>
                  <a:pt x="20473" y="6056"/>
                  <a:pt x="20357" y="6056"/>
                </a:cubicBezTo>
                <a:cubicBezTo>
                  <a:pt x="20241" y="6056"/>
                  <a:pt x="20149" y="6020"/>
                  <a:pt x="20103" y="6032"/>
                </a:cubicBezTo>
                <a:cubicBezTo>
                  <a:pt x="20056" y="6044"/>
                  <a:pt x="20068" y="6246"/>
                  <a:pt x="19975" y="6163"/>
                </a:cubicBezTo>
                <a:cubicBezTo>
                  <a:pt x="19882" y="6079"/>
                  <a:pt x="19940" y="5912"/>
                  <a:pt x="19825" y="5901"/>
                </a:cubicBezTo>
                <a:cubicBezTo>
                  <a:pt x="19708" y="5889"/>
                  <a:pt x="19722" y="5953"/>
                  <a:pt x="19583" y="5953"/>
                </a:cubicBezTo>
                <a:cubicBezTo>
                  <a:pt x="19445" y="5953"/>
                  <a:pt x="18711" y="5338"/>
                  <a:pt x="18667" y="5340"/>
                </a:cubicBezTo>
                <a:cubicBezTo>
                  <a:pt x="18574" y="5345"/>
                  <a:pt x="18528" y="5448"/>
                  <a:pt x="18482" y="5507"/>
                </a:cubicBezTo>
                <a:cubicBezTo>
                  <a:pt x="18435" y="5567"/>
                  <a:pt x="18366" y="5686"/>
                  <a:pt x="18239" y="5579"/>
                </a:cubicBezTo>
                <a:cubicBezTo>
                  <a:pt x="18111" y="5472"/>
                  <a:pt x="18134" y="5400"/>
                  <a:pt x="18053" y="5400"/>
                </a:cubicBezTo>
                <a:cubicBezTo>
                  <a:pt x="17972" y="5400"/>
                  <a:pt x="17799" y="5400"/>
                  <a:pt x="17776" y="5519"/>
                </a:cubicBezTo>
                <a:cubicBezTo>
                  <a:pt x="17752" y="5638"/>
                  <a:pt x="17683" y="5746"/>
                  <a:pt x="17579" y="5662"/>
                </a:cubicBezTo>
                <a:cubicBezTo>
                  <a:pt x="17475" y="5579"/>
                  <a:pt x="17538" y="5521"/>
                  <a:pt x="17394" y="5543"/>
                </a:cubicBezTo>
                <a:cubicBezTo>
                  <a:pt x="17076" y="5592"/>
                  <a:pt x="16939" y="6068"/>
                  <a:pt x="16780" y="5925"/>
                </a:cubicBezTo>
                <a:cubicBezTo>
                  <a:pt x="16674" y="5829"/>
                  <a:pt x="16270" y="5412"/>
                  <a:pt x="16236" y="5507"/>
                </a:cubicBezTo>
                <a:cubicBezTo>
                  <a:pt x="16201" y="5602"/>
                  <a:pt x="16166" y="5722"/>
                  <a:pt x="16097" y="5627"/>
                </a:cubicBezTo>
                <a:cubicBezTo>
                  <a:pt x="16028" y="5531"/>
                  <a:pt x="15715" y="5519"/>
                  <a:pt x="15715" y="5638"/>
                </a:cubicBezTo>
                <a:cubicBezTo>
                  <a:pt x="15715" y="5757"/>
                  <a:pt x="15680" y="5901"/>
                  <a:pt x="15623" y="5877"/>
                </a:cubicBezTo>
                <a:cubicBezTo>
                  <a:pt x="15564" y="5853"/>
                  <a:pt x="15472" y="5841"/>
                  <a:pt x="15495" y="5710"/>
                </a:cubicBezTo>
                <a:cubicBezTo>
                  <a:pt x="15518" y="5579"/>
                  <a:pt x="15564" y="5495"/>
                  <a:pt x="15507" y="5495"/>
                </a:cubicBezTo>
                <a:cubicBezTo>
                  <a:pt x="15449" y="5495"/>
                  <a:pt x="15154" y="5474"/>
                  <a:pt x="15136" y="5555"/>
                </a:cubicBezTo>
                <a:cubicBezTo>
                  <a:pt x="15114" y="5651"/>
                  <a:pt x="15100" y="5740"/>
                  <a:pt x="14799" y="5458"/>
                </a:cubicBezTo>
                <a:cubicBezTo>
                  <a:pt x="14574" y="5247"/>
                  <a:pt x="14335" y="5777"/>
                  <a:pt x="14256" y="5591"/>
                </a:cubicBezTo>
                <a:cubicBezTo>
                  <a:pt x="14204" y="5466"/>
                  <a:pt x="14280" y="5328"/>
                  <a:pt x="14198" y="5293"/>
                </a:cubicBezTo>
                <a:cubicBezTo>
                  <a:pt x="14117" y="5257"/>
                  <a:pt x="14083" y="5281"/>
                  <a:pt x="14083" y="5185"/>
                </a:cubicBezTo>
                <a:cubicBezTo>
                  <a:pt x="14083" y="5090"/>
                  <a:pt x="14117" y="5006"/>
                  <a:pt x="14002" y="5006"/>
                </a:cubicBezTo>
                <a:cubicBezTo>
                  <a:pt x="13886" y="5006"/>
                  <a:pt x="13781" y="4971"/>
                  <a:pt x="13770" y="5031"/>
                </a:cubicBezTo>
                <a:cubicBezTo>
                  <a:pt x="13759" y="5090"/>
                  <a:pt x="13666" y="4971"/>
                  <a:pt x="13631" y="5102"/>
                </a:cubicBezTo>
                <a:cubicBezTo>
                  <a:pt x="13596" y="5233"/>
                  <a:pt x="13458" y="5293"/>
                  <a:pt x="13446" y="5185"/>
                </a:cubicBezTo>
                <a:cubicBezTo>
                  <a:pt x="13434" y="5078"/>
                  <a:pt x="13446" y="5043"/>
                  <a:pt x="13307" y="5019"/>
                </a:cubicBezTo>
                <a:cubicBezTo>
                  <a:pt x="13168" y="4995"/>
                  <a:pt x="13052" y="5126"/>
                  <a:pt x="12937" y="5031"/>
                </a:cubicBezTo>
                <a:cubicBezTo>
                  <a:pt x="12937" y="5031"/>
                  <a:pt x="12890" y="4893"/>
                  <a:pt x="12717" y="4911"/>
                </a:cubicBezTo>
                <a:cubicBezTo>
                  <a:pt x="12543" y="4929"/>
                  <a:pt x="12508" y="4875"/>
                  <a:pt x="12369" y="4840"/>
                </a:cubicBezTo>
                <a:cubicBezTo>
                  <a:pt x="12230" y="4804"/>
                  <a:pt x="12230" y="4289"/>
                  <a:pt x="12039" y="4339"/>
                </a:cubicBezTo>
                <a:cubicBezTo>
                  <a:pt x="11949" y="4363"/>
                  <a:pt x="12022" y="4536"/>
                  <a:pt x="11848" y="4482"/>
                </a:cubicBezTo>
                <a:cubicBezTo>
                  <a:pt x="11675" y="4428"/>
                  <a:pt x="11675" y="4571"/>
                  <a:pt x="11518" y="4446"/>
                </a:cubicBezTo>
                <a:cubicBezTo>
                  <a:pt x="11362" y="4321"/>
                  <a:pt x="11345" y="4160"/>
                  <a:pt x="11206" y="4071"/>
                </a:cubicBezTo>
                <a:cubicBezTo>
                  <a:pt x="11067" y="3981"/>
                  <a:pt x="11131" y="250"/>
                  <a:pt x="11131" y="250"/>
                </a:cubicBezTo>
                <a:lnTo>
                  <a:pt x="6477" y="0"/>
                </a:lnTo>
                <a:lnTo>
                  <a:pt x="5898" y="8833"/>
                </a:lnTo>
                <a:cubicBezTo>
                  <a:pt x="5898" y="8833"/>
                  <a:pt x="5887" y="9036"/>
                  <a:pt x="5771" y="9036"/>
                </a:cubicBezTo>
                <a:cubicBezTo>
                  <a:pt x="5655" y="9036"/>
                  <a:pt x="52" y="8535"/>
                  <a:pt x="52" y="8535"/>
                </a:cubicBezTo>
                <a:cubicBezTo>
                  <a:pt x="52" y="8535"/>
                  <a:pt x="-123" y="8375"/>
                  <a:pt x="170" y="8985"/>
                </a:cubicBezTo>
                <a:cubicBezTo>
                  <a:pt x="252" y="8994"/>
                  <a:pt x="631" y="9214"/>
                  <a:pt x="631" y="9501"/>
                </a:cubicBezTo>
                <a:cubicBezTo>
                  <a:pt x="631" y="9787"/>
                  <a:pt x="677" y="9608"/>
                  <a:pt x="909" y="9763"/>
                </a:cubicBezTo>
                <a:cubicBezTo>
                  <a:pt x="1141" y="9918"/>
                  <a:pt x="1638" y="10407"/>
                  <a:pt x="1696" y="10669"/>
                </a:cubicBezTo>
                <a:cubicBezTo>
                  <a:pt x="1754" y="10931"/>
                  <a:pt x="1951" y="10836"/>
                  <a:pt x="2124" y="11003"/>
                </a:cubicBezTo>
                <a:cubicBezTo>
                  <a:pt x="2298" y="11170"/>
                  <a:pt x="2807" y="11694"/>
                  <a:pt x="2807" y="11849"/>
                </a:cubicBezTo>
                <a:cubicBezTo>
                  <a:pt x="2807" y="12004"/>
                  <a:pt x="2738" y="11945"/>
                  <a:pt x="3004" y="12278"/>
                </a:cubicBezTo>
                <a:cubicBezTo>
                  <a:pt x="3270" y="12612"/>
                  <a:pt x="2992" y="12493"/>
                  <a:pt x="2912" y="12708"/>
                </a:cubicBezTo>
                <a:cubicBezTo>
                  <a:pt x="2830" y="12922"/>
                  <a:pt x="3097" y="13196"/>
                  <a:pt x="3155" y="13399"/>
                </a:cubicBezTo>
                <a:cubicBezTo>
                  <a:pt x="3212" y="13601"/>
                  <a:pt x="3317" y="13625"/>
                  <a:pt x="3490" y="13685"/>
                </a:cubicBezTo>
                <a:cubicBezTo>
                  <a:pt x="3664" y="13745"/>
                  <a:pt x="3583" y="13780"/>
                  <a:pt x="3675" y="13923"/>
                </a:cubicBezTo>
                <a:cubicBezTo>
                  <a:pt x="3768" y="14067"/>
                  <a:pt x="4023" y="14185"/>
                  <a:pt x="4162" y="14185"/>
                </a:cubicBezTo>
                <a:cubicBezTo>
                  <a:pt x="4301" y="14185"/>
                  <a:pt x="5134" y="14793"/>
                  <a:pt x="5377" y="14960"/>
                </a:cubicBezTo>
                <a:cubicBezTo>
                  <a:pt x="5620" y="15127"/>
                  <a:pt x="5528" y="14817"/>
                  <a:pt x="5725" y="14710"/>
                </a:cubicBezTo>
                <a:cubicBezTo>
                  <a:pt x="5921" y="14603"/>
                  <a:pt x="5910" y="14364"/>
                  <a:pt x="5956" y="14198"/>
                </a:cubicBezTo>
                <a:cubicBezTo>
                  <a:pt x="6003" y="14031"/>
                  <a:pt x="6130" y="13470"/>
                  <a:pt x="6466" y="13434"/>
                </a:cubicBezTo>
                <a:cubicBezTo>
                  <a:pt x="6801" y="13399"/>
                  <a:pt x="6801" y="13232"/>
                  <a:pt x="6998" y="13256"/>
                </a:cubicBezTo>
                <a:cubicBezTo>
                  <a:pt x="7195" y="13279"/>
                  <a:pt x="7218" y="13446"/>
                  <a:pt x="7334" y="13458"/>
                </a:cubicBezTo>
                <a:cubicBezTo>
                  <a:pt x="7449" y="13470"/>
                  <a:pt x="7449" y="13446"/>
                  <a:pt x="7600" y="13399"/>
                </a:cubicBezTo>
                <a:cubicBezTo>
                  <a:pt x="7750" y="13351"/>
                  <a:pt x="7774" y="13423"/>
                  <a:pt x="7855" y="13506"/>
                </a:cubicBezTo>
                <a:cubicBezTo>
                  <a:pt x="7936" y="13589"/>
                  <a:pt x="8075" y="13542"/>
                  <a:pt x="8156" y="13470"/>
                </a:cubicBezTo>
                <a:cubicBezTo>
                  <a:pt x="8237" y="13399"/>
                  <a:pt x="9186" y="14484"/>
                  <a:pt x="9383" y="14614"/>
                </a:cubicBezTo>
                <a:cubicBezTo>
                  <a:pt x="9580" y="14746"/>
                  <a:pt x="10031" y="16188"/>
                  <a:pt x="10158" y="16343"/>
                </a:cubicBezTo>
                <a:cubicBezTo>
                  <a:pt x="10286" y="16498"/>
                  <a:pt x="10066" y="16546"/>
                  <a:pt x="10251" y="16641"/>
                </a:cubicBezTo>
                <a:cubicBezTo>
                  <a:pt x="10436" y="16737"/>
                  <a:pt x="11003" y="17762"/>
                  <a:pt x="11166" y="17786"/>
                </a:cubicBezTo>
                <a:cubicBezTo>
                  <a:pt x="11328" y="17809"/>
                  <a:pt x="11478" y="18107"/>
                  <a:pt x="11455" y="18251"/>
                </a:cubicBezTo>
                <a:cubicBezTo>
                  <a:pt x="11432" y="18394"/>
                  <a:pt x="11374" y="18501"/>
                  <a:pt x="11582" y="18620"/>
                </a:cubicBezTo>
                <a:cubicBezTo>
                  <a:pt x="11791" y="18739"/>
                  <a:pt x="11432" y="18894"/>
                  <a:pt x="11571" y="19061"/>
                </a:cubicBezTo>
                <a:cubicBezTo>
                  <a:pt x="11709" y="19228"/>
                  <a:pt x="11883" y="19627"/>
                  <a:pt x="11982" y="19728"/>
                </a:cubicBezTo>
                <a:cubicBezTo>
                  <a:pt x="12080" y="19830"/>
                  <a:pt x="11924" y="20021"/>
                  <a:pt x="12028" y="20087"/>
                </a:cubicBezTo>
                <a:cubicBezTo>
                  <a:pt x="12132" y="20152"/>
                  <a:pt x="12086" y="20289"/>
                  <a:pt x="12161" y="20301"/>
                </a:cubicBezTo>
                <a:cubicBezTo>
                  <a:pt x="12236" y="20313"/>
                  <a:pt x="14934" y="21392"/>
                  <a:pt x="15009" y="21469"/>
                </a:cubicBezTo>
                <a:cubicBezTo>
                  <a:pt x="15084" y="21547"/>
                  <a:pt x="15032" y="21600"/>
                  <a:pt x="15165" y="21558"/>
                </a:cubicBezTo>
                <a:cubicBezTo>
                  <a:pt x="15298" y="21517"/>
                  <a:pt x="15379" y="21326"/>
                  <a:pt x="15408" y="21278"/>
                </a:cubicBezTo>
                <a:cubicBezTo>
                  <a:pt x="15435" y="21234"/>
                  <a:pt x="15506" y="21272"/>
                  <a:pt x="15516" y="21277"/>
                </a:cubicBezTo>
                <a:cubicBezTo>
                  <a:pt x="15516" y="21269"/>
                  <a:pt x="15514" y="21261"/>
                  <a:pt x="15512" y="21254"/>
                </a:cubicBezTo>
                <a:cubicBezTo>
                  <a:pt x="15460" y="21022"/>
                  <a:pt x="15434" y="21094"/>
                  <a:pt x="15400" y="21138"/>
                </a:cubicBezTo>
                <a:cubicBezTo>
                  <a:pt x="15365" y="21183"/>
                  <a:pt x="15365" y="21299"/>
                  <a:pt x="15322" y="21228"/>
                </a:cubicBezTo>
                <a:cubicBezTo>
                  <a:pt x="15278" y="21156"/>
                  <a:pt x="15400" y="21138"/>
                  <a:pt x="15313" y="20995"/>
                </a:cubicBezTo>
                <a:cubicBezTo>
                  <a:pt x="15226" y="20852"/>
                  <a:pt x="15209" y="20888"/>
                  <a:pt x="15182" y="20682"/>
                </a:cubicBezTo>
                <a:cubicBezTo>
                  <a:pt x="15157" y="20476"/>
                  <a:pt x="15026" y="20539"/>
                  <a:pt x="15026" y="20307"/>
                </a:cubicBezTo>
                <a:cubicBezTo>
                  <a:pt x="15026" y="20074"/>
                  <a:pt x="14835" y="19475"/>
                  <a:pt x="14809" y="19377"/>
                </a:cubicBezTo>
                <a:cubicBezTo>
                  <a:pt x="14783" y="19279"/>
                  <a:pt x="15009" y="19073"/>
                  <a:pt x="15000" y="19020"/>
                </a:cubicBezTo>
                <a:cubicBezTo>
                  <a:pt x="14992" y="18966"/>
                  <a:pt x="15078" y="19055"/>
                  <a:pt x="15078" y="19216"/>
                </a:cubicBezTo>
                <a:cubicBezTo>
                  <a:pt x="15078" y="19377"/>
                  <a:pt x="15130" y="19940"/>
                  <a:pt x="15200" y="20029"/>
                </a:cubicBezTo>
                <a:cubicBezTo>
                  <a:pt x="15269" y="20119"/>
                  <a:pt x="15417" y="20933"/>
                  <a:pt x="15452" y="20861"/>
                </a:cubicBezTo>
                <a:cubicBezTo>
                  <a:pt x="15486" y="20790"/>
                  <a:pt x="15504" y="20799"/>
                  <a:pt x="15460" y="20611"/>
                </a:cubicBezTo>
                <a:cubicBezTo>
                  <a:pt x="15417" y="20423"/>
                  <a:pt x="15130" y="19091"/>
                  <a:pt x="15104" y="18993"/>
                </a:cubicBezTo>
                <a:cubicBezTo>
                  <a:pt x="15078" y="18894"/>
                  <a:pt x="15096" y="18868"/>
                  <a:pt x="15043" y="18796"/>
                </a:cubicBezTo>
                <a:cubicBezTo>
                  <a:pt x="14992" y="18725"/>
                  <a:pt x="14965" y="18706"/>
                  <a:pt x="14870" y="18706"/>
                </a:cubicBezTo>
                <a:cubicBezTo>
                  <a:pt x="14774" y="18706"/>
                  <a:pt x="14800" y="18546"/>
                  <a:pt x="14879" y="18581"/>
                </a:cubicBezTo>
                <a:cubicBezTo>
                  <a:pt x="14957" y="18617"/>
                  <a:pt x="14983" y="18653"/>
                  <a:pt x="15043" y="18599"/>
                </a:cubicBezTo>
                <a:cubicBezTo>
                  <a:pt x="15104" y="18546"/>
                  <a:pt x="15122" y="18429"/>
                  <a:pt x="15139" y="18501"/>
                </a:cubicBezTo>
                <a:cubicBezTo>
                  <a:pt x="15157" y="18572"/>
                  <a:pt x="15087" y="18698"/>
                  <a:pt x="15157" y="18689"/>
                </a:cubicBezTo>
                <a:cubicBezTo>
                  <a:pt x="15226" y="18680"/>
                  <a:pt x="15209" y="18635"/>
                  <a:pt x="15226" y="18527"/>
                </a:cubicBezTo>
                <a:cubicBezTo>
                  <a:pt x="15243" y="18421"/>
                  <a:pt x="15486" y="17911"/>
                  <a:pt x="15547" y="17803"/>
                </a:cubicBezTo>
                <a:cubicBezTo>
                  <a:pt x="15608" y="17696"/>
                  <a:pt x="15590" y="17571"/>
                  <a:pt x="15521" y="17652"/>
                </a:cubicBezTo>
                <a:cubicBezTo>
                  <a:pt x="15452" y="17732"/>
                  <a:pt x="15391" y="17768"/>
                  <a:pt x="15391" y="17857"/>
                </a:cubicBezTo>
                <a:cubicBezTo>
                  <a:pt x="15391" y="17946"/>
                  <a:pt x="15356" y="18045"/>
                  <a:pt x="15322" y="18072"/>
                </a:cubicBezTo>
                <a:cubicBezTo>
                  <a:pt x="15287" y="18099"/>
                  <a:pt x="15261" y="18107"/>
                  <a:pt x="15261" y="17964"/>
                </a:cubicBezTo>
                <a:cubicBezTo>
                  <a:pt x="15261" y="17821"/>
                  <a:pt x="15287" y="17848"/>
                  <a:pt x="15182" y="17759"/>
                </a:cubicBezTo>
                <a:cubicBezTo>
                  <a:pt x="15078" y="17669"/>
                  <a:pt x="14983" y="17705"/>
                  <a:pt x="14983" y="17616"/>
                </a:cubicBezTo>
                <a:cubicBezTo>
                  <a:pt x="14983" y="17526"/>
                  <a:pt x="15209" y="17445"/>
                  <a:pt x="15261" y="17482"/>
                </a:cubicBezTo>
                <a:cubicBezTo>
                  <a:pt x="15313" y="17517"/>
                  <a:pt x="15295" y="17607"/>
                  <a:pt x="15365" y="17616"/>
                </a:cubicBezTo>
                <a:cubicBezTo>
                  <a:pt x="15434" y="17625"/>
                  <a:pt x="15781" y="17061"/>
                  <a:pt x="15686" y="17070"/>
                </a:cubicBezTo>
                <a:cubicBezTo>
                  <a:pt x="15590" y="17079"/>
                  <a:pt x="15730" y="16847"/>
                  <a:pt x="15816" y="16918"/>
                </a:cubicBezTo>
                <a:cubicBezTo>
                  <a:pt x="15903" y="16990"/>
                  <a:pt x="15903" y="17017"/>
                  <a:pt x="15964" y="16963"/>
                </a:cubicBezTo>
                <a:cubicBezTo>
                  <a:pt x="16025" y="16909"/>
                  <a:pt x="16133" y="16727"/>
                  <a:pt x="16020" y="16709"/>
                </a:cubicBezTo>
                <a:cubicBezTo>
                  <a:pt x="15908" y="16691"/>
                  <a:pt x="15896" y="16597"/>
                  <a:pt x="15905" y="16517"/>
                </a:cubicBezTo>
                <a:cubicBezTo>
                  <a:pt x="15913" y="16437"/>
                  <a:pt x="16059" y="16319"/>
                  <a:pt x="16189" y="16453"/>
                </a:cubicBezTo>
                <a:cubicBezTo>
                  <a:pt x="16320" y="16588"/>
                  <a:pt x="16225" y="16632"/>
                  <a:pt x="16355" y="16623"/>
                </a:cubicBezTo>
                <a:cubicBezTo>
                  <a:pt x="16485" y="16614"/>
                  <a:pt x="16606" y="16453"/>
                  <a:pt x="16589" y="16543"/>
                </a:cubicBezTo>
                <a:cubicBezTo>
                  <a:pt x="16572" y="16632"/>
                  <a:pt x="16146" y="16874"/>
                  <a:pt x="16172" y="16945"/>
                </a:cubicBezTo>
                <a:cubicBezTo>
                  <a:pt x="16198" y="17017"/>
                  <a:pt x="16268" y="16954"/>
                  <a:pt x="16355" y="16883"/>
                </a:cubicBezTo>
                <a:cubicBezTo>
                  <a:pt x="16441" y="16811"/>
                  <a:pt x="16884" y="16543"/>
                  <a:pt x="16789" y="16498"/>
                </a:cubicBezTo>
                <a:cubicBezTo>
                  <a:pt x="16693" y="16453"/>
                  <a:pt x="16823" y="16355"/>
                  <a:pt x="16667" y="16293"/>
                </a:cubicBezTo>
                <a:cubicBezTo>
                  <a:pt x="16511" y="16230"/>
                  <a:pt x="16589" y="16194"/>
                  <a:pt x="16511" y="16114"/>
                </a:cubicBezTo>
                <a:cubicBezTo>
                  <a:pt x="16433" y="16033"/>
                  <a:pt x="16363" y="15917"/>
                  <a:pt x="16450" y="15881"/>
                </a:cubicBezTo>
                <a:cubicBezTo>
                  <a:pt x="16537" y="15846"/>
                  <a:pt x="17197" y="16105"/>
                  <a:pt x="17292" y="16087"/>
                </a:cubicBezTo>
                <a:cubicBezTo>
                  <a:pt x="17388" y="16069"/>
                  <a:pt x="17336" y="16149"/>
                  <a:pt x="17240" y="16176"/>
                </a:cubicBezTo>
                <a:cubicBezTo>
                  <a:pt x="17145" y="16203"/>
                  <a:pt x="17092" y="16355"/>
                  <a:pt x="17127" y="16355"/>
                </a:cubicBezTo>
                <a:cubicBezTo>
                  <a:pt x="17162" y="16355"/>
                  <a:pt x="17852" y="15966"/>
                  <a:pt x="17796" y="15913"/>
                </a:cubicBezTo>
                <a:cubicBezTo>
                  <a:pt x="17739" y="15859"/>
                  <a:pt x="17757" y="15846"/>
                  <a:pt x="17852" y="15827"/>
                </a:cubicBezTo>
                <a:cubicBezTo>
                  <a:pt x="17948" y="15810"/>
                  <a:pt x="18056" y="15792"/>
                  <a:pt x="18134" y="15725"/>
                </a:cubicBezTo>
                <a:cubicBezTo>
                  <a:pt x="18212" y="15658"/>
                  <a:pt x="18733" y="15371"/>
                  <a:pt x="18833" y="15179"/>
                </a:cubicBezTo>
                <a:cubicBezTo>
                  <a:pt x="18933" y="14987"/>
                  <a:pt x="18842" y="14916"/>
                  <a:pt x="18968" y="14853"/>
                </a:cubicBezTo>
                <a:cubicBezTo>
                  <a:pt x="19094" y="14790"/>
                  <a:pt x="19215" y="14688"/>
                  <a:pt x="19255" y="14647"/>
                </a:cubicBezTo>
                <a:cubicBezTo>
                  <a:pt x="19294" y="14607"/>
                  <a:pt x="19345" y="14455"/>
                  <a:pt x="19272" y="14375"/>
                </a:cubicBezTo>
                <a:cubicBezTo>
                  <a:pt x="19198" y="14294"/>
                  <a:pt x="19037" y="13847"/>
                  <a:pt x="19111" y="13874"/>
                </a:cubicBezTo>
                <a:cubicBezTo>
                  <a:pt x="19185" y="13901"/>
                  <a:pt x="19523" y="13695"/>
                  <a:pt x="19549" y="13735"/>
                </a:cubicBezTo>
                <a:cubicBezTo>
                  <a:pt x="19575" y="13776"/>
                  <a:pt x="19684" y="13861"/>
                  <a:pt x="19606" y="13896"/>
                </a:cubicBezTo>
                <a:cubicBezTo>
                  <a:pt x="19528" y="13932"/>
                  <a:pt x="19523" y="14026"/>
                  <a:pt x="19537" y="14053"/>
                </a:cubicBezTo>
                <a:cubicBezTo>
                  <a:pt x="19549" y="14080"/>
                  <a:pt x="19480" y="14236"/>
                  <a:pt x="19593" y="14227"/>
                </a:cubicBezTo>
                <a:cubicBezTo>
                  <a:pt x="19706" y="14218"/>
                  <a:pt x="19754" y="14232"/>
                  <a:pt x="19684" y="14263"/>
                </a:cubicBezTo>
                <a:cubicBezTo>
                  <a:pt x="19615" y="14294"/>
                  <a:pt x="19476" y="14473"/>
                  <a:pt x="19445" y="14545"/>
                </a:cubicBezTo>
                <a:cubicBezTo>
                  <a:pt x="19415" y="14616"/>
                  <a:pt x="19072" y="14835"/>
                  <a:pt x="19064" y="14889"/>
                </a:cubicBezTo>
                <a:cubicBezTo>
                  <a:pt x="19055" y="14942"/>
                  <a:pt x="18994" y="15023"/>
                  <a:pt x="19146" y="14942"/>
                </a:cubicBezTo>
                <a:cubicBezTo>
                  <a:pt x="19298" y="14862"/>
                  <a:pt x="19441" y="14750"/>
                  <a:pt x="19476" y="14674"/>
                </a:cubicBezTo>
                <a:cubicBezTo>
                  <a:pt x="19510" y="14598"/>
                  <a:pt x="19580" y="14429"/>
                  <a:pt x="19802" y="14330"/>
                </a:cubicBezTo>
                <a:cubicBezTo>
                  <a:pt x="20023" y="14232"/>
                  <a:pt x="21052" y="13780"/>
                  <a:pt x="21052" y="13780"/>
                </a:cubicBezTo>
                <a:cubicBezTo>
                  <a:pt x="21052" y="13780"/>
                  <a:pt x="21034" y="13735"/>
                  <a:pt x="20991" y="1370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3" name="Shape 7"/>
          <p:cNvSpPr/>
          <p:nvPr/>
        </p:nvSpPr>
        <p:spPr>
          <a:xfrm>
            <a:off x="5150330" y="3604416"/>
            <a:ext cx="1303055" cy="664550"/>
          </a:xfrm>
          <a:custGeom>
            <a:avLst/>
            <a:gdLst/>
            <a:ahLst/>
            <a:cxnLst>
              <a:cxn ang="0">
                <a:pos x="wd2" y="hd2"/>
              </a:cxn>
              <a:cxn ang="5400000">
                <a:pos x="wd2" y="hd2"/>
              </a:cxn>
              <a:cxn ang="10800000">
                <a:pos x="wd2" y="hd2"/>
              </a:cxn>
              <a:cxn ang="16200000">
                <a:pos x="wd2" y="hd2"/>
              </a:cxn>
            </a:cxnLst>
            <a:rect l="0" t="0" r="r" b="b"/>
            <a:pathLst>
              <a:path w="21600" h="21417" extrusionOk="0">
                <a:moveTo>
                  <a:pt x="21582" y="9734"/>
                </a:moveTo>
                <a:cubicBezTo>
                  <a:pt x="20958" y="4899"/>
                  <a:pt x="20901" y="907"/>
                  <a:pt x="20901" y="907"/>
                </a:cubicBezTo>
                <a:cubicBezTo>
                  <a:pt x="13038" y="1094"/>
                  <a:pt x="6063" y="694"/>
                  <a:pt x="30" y="0"/>
                </a:cubicBezTo>
                <a:lnTo>
                  <a:pt x="0" y="3155"/>
                </a:lnTo>
                <a:lnTo>
                  <a:pt x="7469" y="3910"/>
                </a:lnTo>
                <a:cubicBezTo>
                  <a:pt x="7469" y="3910"/>
                  <a:pt x="7365" y="15373"/>
                  <a:pt x="7592" y="15648"/>
                </a:cubicBezTo>
                <a:cubicBezTo>
                  <a:pt x="7819" y="15923"/>
                  <a:pt x="7847" y="16417"/>
                  <a:pt x="8103" y="16802"/>
                </a:cubicBezTo>
                <a:cubicBezTo>
                  <a:pt x="8358" y="17186"/>
                  <a:pt x="8358" y="16747"/>
                  <a:pt x="8642" y="16912"/>
                </a:cubicBezTo>
                <a:cubicBezTo>
                  <a:pt x="8926" y="17077"/>
                  <a:pt x="8812" y="16582"/>
                  <a:pt x="8954" y="16473"/>
                </a:cubicBezTo>
                <a:cubicBezTo>
                  <a:pt x="9096" y="16363"/>
                  <a:pt x="9266" y="17901"/>
                  <a:pt x="9493" y="18010"/>
                </a:cubicBezTo>
                <a:cubicBezTo>
                  <a:pt x="9720" y="18120"/>
                  <a:pt x="9777" y="18285"/>
                  <a:pt x="10061" y="18231"/>
                </a:cubicBezTo>
                <a:cubicBezTo>
                  <a:pt x="10344" y="18176"/>
                  <a:pt x="10420" y="18597"/>
                  <a:pt x="10420" y="18597"/>
                </a:cubicBezTo>
                <a:cubicBezTo>
                  <a:pt x="10609" y="18889"/>
                  <a:pt x="10798" y="18487"/>
                  <a:pt x="11026" y="18560"/>
                </a:cubicBezTo>
                <a:cubicBezTo>
                  <a:pt x="11253" y="18634"/>
                  <a:pt x="11234" y="18743"/>
                  <a:pt x="11253" y="19073"/>
                </a:cubicBezTo>
                <a:cubicBezTo>
                  <a:pt x="11272" y="19402"/>
                  <a:pt x="11499" y="19219"/>
                  <a:pt x="11555" y="18817"/>
                </a:cubicBezTo>
                <a:cubicBezTo>
                  <a:pt x="11612" y="18414"/>
                  <a:pt x="11764" y="18779"/>
                  <a:pt x="11782" y="18597"/>
                </a:cubicBezTo>
                <a:cubicBezTo>
                  <a:pt x="11801" y="18414"/>
                  <a:pt x="12293" y="18779"/>
                  <a:pt x="12293" y="19073"/>
                </a:cubicBezTo>
                <a:cubicBezTo>
                  <a:pt x="12293" y="19366"/>
                  <a:pt x="12350" y="19293"/>
                  <a:pt x="12482" y="19402"/>
                </a:cubicBezTo>
                <a:cubicBezTo>
                  <a:pt x="12615" y="19512"/>
                  <a:pt x="12520" y="19916"/>
                  <a:pt x="12577" y="20318"/>
                </a:cubicBezTo>
                <a:cubicBezTo>
                  <a:pt x="12634" y="20721"/>
                  <a:pt x="12880" y="20208"/>
                  <a:pt x="12955" y="19952"/>
                </a:cubicBezTo>
                <a:cubicBezTo>
                  <a:pt x="13031" y="19695"/>
                  <a:pt x="13182" y="19622"/>
                  <a:pt x="13390" y="19731"/>
                </a:cubicBezTo>
                <a:cubicBezTo>
                  <a:pt x="13599" y="19841"/>
                  <a:pt x="13656" y="20062"/>
                  <a:pt x="13731" y="20281"/>
                </a:cubicBezTo>
                <a:cubicBezTo>
                  <a:pt x="13807" y="20501"/>
                  <a:pt x="14015" y="20465"/>
                  <a:pt x="14015" y="20208"/>
                </a:cubicBezTo>
                <a:cubicBezTo>
                  <a:pt x="14015" y="19952"/>
                  <a:pt x="14526" y="20025"/>
                  <a:pt x="14620" y="20025"/>
                </a:cubicBezTo>
                <a:cubicBezTo>
                  <a:pt x="14714" y="20025"/>
                  <a:pt x="14639" y="20281"/>
                  <a:pt x="14601" y="20684"/>
                </a:cubicBezTo>
                <a:cubicBezTo>
                  <a:pt x="14563" y="21087"/>
                  <a:pt x="14714" y="21124"/>
                  <a:pt x="14810" y="21197"/>
                </a:cubicBezTo>
                <a:cubicBezTo>
                  <a:pt x="14904" y="21270"/>
                  <a:pt x="14961" y="20830"/>
                  <a:pt x="14961" y="20465"/>
                </a:cubicBezTo>
                <a:cubicBezTo>
                  <a:pt x="14961" y="20098"/>
                  <a:pt x="15472" y="20135"/>
                  <a:pt x="15585" y="20428"/>
                </a:cubicBezTo>
                <a:cubicBezTo>
                  <a:pt x="15698" y="20721"/>
                  <a:pt x="15756" y="20354"/>
                  <a:pt x="15812" y="20062"/>
                </a:cubicBezTo>
                <a:cubicBezTo>
                  <a:pt x="15869" y="19769"/>
                  <a:pt x="16512" y="21087"/>
                  <a:pt x="16701" y="21344"/>
                </a:cubicBezTo>
                <a:cubicBezTo>
                  <a:pt x="16890" y="21600"/>
                  <a:pt x="17477" y="20318"/>
                  <a:pt x="17704" y="20171"/>
                </a:cubicBezTo>
                <a:cubicBezTo>
                  <a:pt x="17931" y="20025"/>
                  <a:pt x="17837" y="20281"/>
                  <a:pt x="18007" y="20538"/>
                </a:cubicBezTo>
                <a:cubicBezTo>
                  <a:pt x="18177" y="20795"/>
                  <a:pt x="18290" y="20465"/>
                  <a:pt x="18328" y="20098"/>
                </a:cubicBezTo>
                <a:cubicBezTo>
                  <a:pt x="18366" y="19731"/>
                  <a:pt x="18650" y="19731"/>
                  <a:pt x="18782" y="19731"/>
                </a:cubicBezTo>
                <a:cubicBezTo>
                  <a:pt x="18915" y="19731"/>
                  <a:pt x="18865" y="19983"/>
                  <a:pt x="19085" y="20281"/>
                </a:cubicBezTo>
                <a:cubicBezTo>
                  <a:pt x="19343" y="20630"/>
                  <a:pt x="19543" y="19690"/>
                  <a:pt x="19784" y="19549"/>
                </a:cubicBezTo>
                <a:cubicBezTo>
                  <a:pt x="19931" y="19464"/>
                  <a:pt x="21091" y="21417"/>
                  <a:pt x="21317" y="21417"/>
                </a:cubicBezTo>
                <a:cubicBezTo>
                  <a:pt x="21507" y="21417"/>
                  <a:pt x="21499" y="21291"/>
                  <a:pt x="21600" y="21269"/>
                </a:cubicBezTo>
                <a:cubicBezTo>
                  <a:pt x="21600" y="21269"/>
                  <a:pt x="21582" y="9734"/>
                  <a:pt x="21582" y="973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4" name="Shape 8"/>
          <p:cNvSpPr/>
          <p:nvPr/>
        </p:nvSpPr>
        <p:spPr>
          <a:xfrm>
            <a:off x="4110929" y="3524461"/>
            <a:ext cx="1044906" cy="1087905"/>
          </a:xfrm>
          <a:custGeom>
            <a:avLst/>
            <a:gdLst/>
            <a:ahLst/>
            <a:cxnLst>
              <a:cxn ang="0">
                <a:pos x="wd2" y="hd2"/>
              </a:cxn>
              <a:cxn ang="5400000">
                <a:pos x="wd2" y="hd2"/>
              </a:cxn>
              <a:cxn ang="10800000">
                <a:pos x="wd2" y="hd2"/>
              </a:cxn>
              <a:cxn ang="16200000">
                <a:pos x="wd2" y="hd2"/>
              </a:cxn>
            </a:cxnLst>
            <a:rect l="0" t="0" r="r" b="b"/>
            <a:pathLst>
              <a:path w="21600" h="21455" extrusionOk="0">
                <a:moveTo>
                  <a:pt x="18545" y="1428"/>
                </a:moveTo>
                <a:cubicBezTo>
                  <a:pt x="12443" y="1027"/>
                  <a:pt x="7194" y="516"/>
                  <a:pt x="2844" y="0"/>
                </a:cubicBezTo>
                <a:lnTo>
                  <a:pt x="0" y="21077"/>
                </a:lnTo>
                <a:cubicBezTo>
                  <a:pt x="1227" y="21198"/>
                  <a:pt x="2290" y="21316"/>
                  <a:pt x="2472" y="21398"/>
                </a:cubicBezTo>
                <a:cubicBezTo>
                  <a:pt x="2919" y="21600"/>
                  <a:pt x="2967" y="21196"/>
                  <a:pt x="2967" y="21196"/>
                </a:cubicBezTo>
                <a:cubicBezTo>
                  <a:pt x="2967" y="21196"/>
                  <a:pt x="3013" y="20636"/>
                  <a:pt x="3108" y="20143"/>
                </a:cubicBezTo>
                <a:cubicBezTo>
                  <a:pt x="3203" y="19650"/>
                  <a:pt x="3674" y="19874"/>
                  <a:pt x="3674" y="19874"/>
                </a:cubicBezTo>
                <a:cubicBezTo>
                  <a:pt x="3674" y="19874"/>
                  <a:pt x="7471" y="20310"/>
                  <a:pt x="8540" y="20428"/>
                </a:cubicBezTo>
                <a:cubicBezTo>
                  <a:pt x="7942" y="19282"/>
                  <a:pt x="8298" y="19583"/>
                  <a:pt x="8298" y="19583"/>
                </a:cubicBezTo>
                <a:cubicBezTo>
                  <a:pt x="8298" y="19583"/>
                  <a:pt x="19717" y="20524"/>
                  <a:pt x="19953" y="20524"/>
                </a:cubicBezTo>
                <a:cubicBezTo>
                  <a:pt x="20189" y="20524"/>
                  <a:pt x="20213" y="20143"/>
                  <a:pt x="20213" y="20143"/>
                </a:cubicBezTo>
                <a:lnTo>
                  <a:pt x="21392" y="3536"/>
                </a:lnTo>
                <a:lnTo>
                  <a:pt x="21562" y="3545"/>
                </a:lnTo>
                <a:lnTo>
                  <a:pt x="21600" y="1614"/>
                </a:lnTo>
                <a:cubicBezTo>
                  <a:pt x="20578" y="1556"/>
                  <a:pt x="19578" y="1495"/>
                  <a:pt x="18600" y="1431"/>
                </a:cubicBezTo>
                <a:cubicBezTo>
                  <a:pt x="18581" y="1430"/>
                  <a:pt x="18564" y="1429"/>
                  <a:pt x="18545" y="142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5" name="Shape 9"/>
          <p:cNvSpPr/>
          <p:nvPr/>
        </p:nvSpPr>
        <p:spPr>
          <a:xfrm>
            <a:off x="2178708" y="2151919"/>
            <a:ext cx="1224650" cy="2044856"/>
          </a:xfrm>
          <a:custGeom>
            <a:avLst/>
            <a:gdLst/>
            <a:ahLst/>
            <a:cxnLst>
              <a:cxn ang="0">
                <a:pos x="wd2" y="hd2"/>
              </a:cxn>
              <a:cxn ang="5400000">
                <a:pos x="wd2" y="hd2"/>
              </a:cxn>
              <a:cxn ang="10800000">
                <a:pos x="wd2" y="hd2"/>
              </a:cxn>
              <a:cxn ang="16200000">
                <a:pos x="wd2" y="hd2"/>
              </a:cxn>
            </a:cxnLst>
            <a:rect l="0" t="0" r="r" b="b"/>
            <a:pathLst>
              <a:path w="21525" h="21600" extrusionOk="0">
                <a:moveTo>
                  <a:pt x="12099" y="21119"/>
                </a:moveTo>
                <a:cubicBezTo>
                  <a:pt x="13187" y="21192"/>
                  <a:pt x="18482" y="21544"/>
                  <a:pt x="18751" y="21576"/>
                </a:cubicBezTo>
                <a:cubicBezTo>
                  <a:pt x="18834" y="21586"/>
                  <a:pt x="19109" y="21600"/>
                  <a:pt x="19192" y="21600"/>
                </a:cubicBezTo>
                <a:cubicBezTo>
                  <a:pt x="19281" y="21600"/>
                  <a:pt x="19573" y="21591"/>
                  <a:pt x="19588" y="21479"/>
                </a:cubicBezTo>
                <a:cubicBezTo>
                  <a:pt x="19595" y="21418"/>
                  <a:pt x="19662" y="21399"/>
                  <a:pt x="19720" y="21381"/>
                </a:cubicBezTo>
                <a:cubicBezTo>
                  <a:pt x="19789" y="21361"/>
                  <a:pt x="19795" y="21084"/>
                  <a:pt x="19632" y="21035"/>
                </a:cubicBezTo>
                <a:cubicBezTo>
                  <a:pt x="19568" y="21016"/>
                  <a:pt x="19503" y="21012"/>
                  <a:pt x="19446" y="21009"/>
                </a:cubicBezTo>
                <a:cubicBezTo>
                  <a:pt x="19354" y="21004"/>
                  <a:pt x="19261" y="20999"/>
                  <a:pt x="19272" y="20912"/>
                </a:cubicBezTo>
                <a:cubicBezTo>
                  <a:pt x="19279" y="20856"/>
                  <a:pt x="19301" y="20841"/>
                  <a:pt x="19330" y="20826"/>
                </a:cubicBezTo>
                <a:cubicBezTo>
                  <a:pt x="19352" y="20816"/>
                  <a:pt x="19377" y="20803"/>
                  <a:pt x="19392" y="20722"/>
                </a:cubicBezTo>
                <a:cubicBezTo>
                  <a:pt x="19405" y="20652"/>
                  <a:pt x="19361" y="20604"/>
                  <a:pt x="19318" y="20557"/>
                </a:cubicBezTo>
                <a:cubicBezTo>
                  <a:pt x="19267" y="20502"/>
                  <a:pt x="19219" y="20449"/>
                  <a:pt x="19290" y="20374"/>
                </a:cubicBezTo>
                <a:cubicBezTo>
                  <a:pt x="19360" y="20301"/>
                  <a:pt x="19472" y="20279"/>
                  <a:pt x="19572" y="20259"/>
                </a:cubicBezTo>
                <a:cubicBezTo>
                  <a:pt x="19652" y="20244"/>
                  <a:pt x="19720" y="20230"/>
                  <a:pt x="19757" y="20194"/>
                </a:cubicBezTo>
                <a:cubicBezTo>
                  <a:pt x="19774" y="20176"/>
                  <a:pt x="20202" y="19789"/>
                  <a:pt x="20250" y="19632"/>
                </a:cubicBezTo>
                <a:cubicBezTo>
                  <a:pt x="20272" y="19560"/>
                  <a:pt x="20254" y="19495"/>
                  <a:pt x="20239" y="19439"/>
                </a:cubicBezTo>
                <a:cubicBezTo>
                  <a:pt x="20212" y="19341"/>
                  <a:pt x="20189" y="19256"/>
                  <a:pt x="20383" y="19189"/>
                </a:cubicBezTo>
                <a:cubicBezTo>
                  <a:pt x="20528" y="19139"/>
                  <a:pt x="20933" y="18883"/>
                  <a:pt x="21059" y="18838"/>
                </a:cubicBezTo>
                <a:cubicBezTo>
                  <a:pt x="21171" y="18799"/>
                  <a:pt x="21251" y="18783"/>
                  <a:pt x="21314" y="18771"/>
                </a:cubicBezTo>
                <a:cubicBezTo>
                  <a:pt x="21395" y="18755"/>
                  <a:pt x="21440" y="18746"/>
                  <a:pt x="21487" y="18699"/>
                </a:cubicBezTo>
                <a:cubicBezTo>
                  <a:pt x="21528" y="18658"/>
                  <a:pt x="21537" y="18598"/>
                  <a:pt x="21510" y="18540"/>
                </a:cubicBezTo>
                <a:cubicBezTo>
                  <a:pt x="21484" y="18483"/>
                  <a:pt x="21430" y="18437"/>
                  <a:pt x="21361" y="18415"/>
                </a:cubicBezTo>
                <a:cubicBezTo>
                  <a:pt x="21181" y="18356"/>
                  <a:pt x="21031" y="18067"/>
                  <a:pt x="21002" y="17963"/>
                </a:cubicBezTo>
                <a:cubicBezTo>
                  <a:pt x="20980" y="17882"/>
                  <a:pt x="20689" y="17573"/>
                  <a:pt x="20645" y="17546"/>
                </a:cubicBezTo>
                <a:cubicBezTo>
                  <a:pt x="20559" y="17492"/>
                  <a:pt x="20484" y="17446"/>
                  <a:pt x="20536" y="17309"/>
                </a:cubicBezTo>
                <a:cubicBezTo>
                  <a:pt x="20562" y="17240"/>
                  <a:pt x="20564" y="17186"/>
                  <a:pt x="20563" y="17140"/>
                </a:cubicBezTo>
                <a:lnTo>
                  <a:pt x="9290" y="7442"/>
                </a:lnTo>
                <a:lnTo>
                  <a:pt x="11782" y="1529"/>
                </a:lnTo>
                <a:cubicBezTo>
                  <a:pt x="7204" y="860"/>
                  <a:pt x="3728" y="287"/>
                  <a:pt x="2039" y="0"/>
                </a:cubicBezTo>
                <a:cubicBezTo>
                  <a:pt x="2041" y="29"/>
                  <a:pt x="2027" y="55"/>
                  <a:pt x="1999" y="75"/>
                </a:cubicBezTo>
                <a:cubicBezTo>
                  <a:pt x="1938" y="121"/>
                  <a:pt x="1636" y="188"/>
                  <a:pt x="1599" y="266"/>
                </a:cubicBezTo>
                <a:cubicBezTo>
                  <a:pt x="1579" y="307"/>
                  <a:pt x="1778" y="505"/>
                  <a:pt x="1837" y="539"/>
                </a:cubicBezTo>
                <a:cubicBezTo>
                  <a:pt x="1936" y="595"/>
                  <a:pt x="2008" y="635"/>
                  <a:pt x="1939" y="734"/>
                </a:cubicBezTo>
                <a:cubicBezTo>
                  <a:pt x="1897" y="794"/>
                  <a:pt x="1715" y="1119"/>
                  <a:pt x="1723" y="1145"/>
                </a:cubicBezTo>
                <a:cubicBezTo>
                  <a:pt x="1737" y="1188"/>
                  <a:pt x="1331" y="1414"/>
                  <a:pt x="1299" y="1512"/>
                </a:cubicBezTo>
                <a:cubicBezTo>
                  <a:pt x="1284" y="1557"/>
                  <a:pt x="1161" y="1922"/>
                  <a:pt x="1131" y="1941"/>
                </a:cubicBezTo>
                <a:cubicBezTo>
                  <a:pt x="1101" y="1960"/>
                  <a:pt x="1077" y="1976"/>
                  <a:pt x="1037" y="2042"/>
                </a:cubicBezTo>
                <a:cubicBezTo>
                  <a:pt x="1007" y="2090"/>
                  <a:pt x="248" y="2686"/>
                  <a:pt x="202" y="2704"/>
                </a:cubicBezTo>
                <a:cubicBezTo>
                  <a:pt x="116" y="2737"/>
                  <a:pt x="35" y="2769"/>
                  <a:pt x="35" y="2913"/>
                </a:cubicBezTo>
                <a:cubicBezTo>
                  <a:pt x="35" y="2997"/>
                  <a:pt x="-63" y="3224"/>
                  <a:pt x="71" y="3348"/>
                </a:cubicBezTo>
                <a:cubicBezTo>
                  <a:pt x="162" y="3432"/>
                  <a:pt x="221" y="3464"/>
                  <a:pt x="267" y="3489"/>
                </a:cubicBezTo>
                <a:cubicBezTo>
                  <a:pt x="335" y="3525"/>
                  <a:pt x="672" y="3969"/>
                  <a:pt x="717" y="4110"/>
                </a:cubicBezTo>
                <a:cubicBezTo>
                  <a:pt x="784" y="4323"/>
                  <a:pt x="769" y="4689"/>
                  <a:pt x="786" y="4739"/>
                </a:cubicBezTo>
                <a:cubicBezTo>
                  <a:pt x="816" y="4824"/>
                  <a:pt x="580" y="5013"/>
                  <a:pt x="539" y="5029"/>
                </a:cubicBezTo>
                <a:cubicBezTo>
                  <a:pt x="419" y="5074"/>
                  <a:pt x="387" y="5086"/>
                  <a:pt x="455" y="5200"/>
                </a:cubicBezTo>
                <a:cubicBezTo>
                  <a:pt x="455" y="5200"/>
                  <a:pt x="569" y="5388"/>
                  <a:pt x="455" y="5560"/>
                </a:cubicBezTo>
                <a:cubicBezTo>
                  <a:pt x="455" y="5560"/>
                  <a:pt x="264" y="5841"/>
                  <a:pt x="315" y="5933"/>
                </a:cubicBezTo>
                <a:cubicBezTo>
                  <a:pt x="326" y="5952"/>
                  <a:pt x="211" y="6061"/>
                  <a:pt x="371" y="6193"/>
                </a:cubicBezTo>
                <a:cubicBezTo>
                  <a:pt x="601" y="6381"/>
                  <a:pt x="610" y="6477"/>
                  <a:pt x="616" y="6547"/>
                </a:cubicBezTo>
                <a:cubicBezTo>
                  <a:pt x="620" y="6593"/>
                  <a:pt x="623" y="6627"/>
                  <a:pt x="691" y="6672"/>
                </a:cubicBezTo>
                <a:cubicBezTo>
                  <a:pt x="734" y="6701"/>
                  <a:pt x="971" y="6838"/>
                  <a:pt x="1018" y="6979"/>
                </a:cubicBezTo>
                <a:cubicBezTo>
                  <a:pt x="1060" y="7108"/>
                  <a:pt x="1090" y="7120"/>
                  <a:pt x="1167" y="7151"/>
                </a:cubicBezTo>
                <a:cubicBezTo>
                  <a:pt x="1195" y="7163"/>
                  <a:pt x="1475" y="7555"/>
                  <a:pt x="1501" y="7569"/>
                </a:cubicBezTo>
                <a:cubicBezTo>
                  <a:pt x="1536" y="7588"/>
                  <a:pt x="1422" y="8065"/>
                  <a:pt x="1405" y="8072"/>
                </a:cubicBezTo>
                <a:cubicBezTo>
                  <a:pt x="1344" y="8102"/>
                  <a:pt x="1573" y="8184"/>
                  <a:pt x="1606" y="8184"/>
                </a:cubicBezTo>
                <a:cubicBezTo>
                  <a:pt x="1710" y="8184"/>
                  <a:pt x="1781" y="8229"/>
                  <a:pt x="1859" y="8345"/>
                </a:cubicBezTo>
                <a:cubicBezTo>
                  <a:pt x="2007" y="8566"/>
                  <a:pt x="2309" y="8726"/>
                  <a:pt x="2356" y="8726"/>
                </a:cubicBezTo>
                <a:cubicBezTo>
                  <a:pt x="2405" y="8726"/>
                  <a:pt x="2471" y="8717"/>
                  <a:pt x="2471" y="8639"/>
                </a:cubicBezTo>
                <a:cubicBezTo>
                  <a:pt x="2471" y="8595"/>
                  <a:pt x="2434" y="8468"/>
                  <a:pt x="2515" y="8379"/>
                </a:cubicBezTo>
                <a:cubicBezTo>
                  <a:pt x="2567" y="8322"/>
                  <a:pt x="2690" y="8141"/>
                  <a:pt x="2705" y="8144"/>
                </a:cubicBezTo>
                <a:cubicBezTo>
                  <a:pt x="2850" y="8169"/>
                  <a:pt x="3153" y="8352"/>
                  <a:pt x="3126" y="8397"/>
                </a:cubicBezTo>
                <a:cubicBezTo>
                  <a:pt x="3091" y="8454"/>
                  <a:pt x="2789" y="8514"/>
                  <a:pt x="2754" y="8542"/>
                </a:cubicBezTo>
                <a:cubicBezTo>
                  <a:pt x="2717" y="8572"/>
                  <a:pt x="2705" y="8610"/>
                  <a:pt x="2722" y="8647"/>
                </a:cubicBezTo>
                <a:cubicBezTo>
                  <a:pt x="2737" y="8677"/>
                  <a:pt x="2899" y="8735"/>
                  <a:pt x="2924" y="8816"/>
                </a:cubicBezTo>
                <a:cubicBezTo>
                  <a:pt x="2940" y="8869"/>
                  <a:pt x="3118" y="9388"/>
                  <a:pt x="3136" y="9426"/>
                </a:cubicBezTo>
                <a:cubicBezTo>
                  <a:pt x="3168" y="9495"/>
                  <a:pt x="3193" y="9549"/>
                  <a:pt x="3154" y="9580"/>
                </a:cubicBezTo>
                <a:cubicBezTo>
                  <a:pt x="3136" y="9595"/>
                  <a:pt x="2933" y="9624"/>
                  <a:pt x="2916" y="9624"/>
                </a:cubicBezTo>
                <a:cubicBezTo>
                  <a:pt x="2862" y="9624"/>
                  <a:pt x="2829" y="9594"/>
                  <a:pt x="2694" y="9426"/>
                </a:cubicBezTo>
                <a:cubicBezTo>
                  <a:pt x="2629" y="9344"/>
                  <a:pt x="2470" y="9124"/>
                  <a:pt x="2363" y="9084"/>
                </a:cubicBezTo>
                <a:cubicBezTo>
                  <a:pt x="2312" y="9065"/>
                  <a:pt x="2202" y="9070"/>
                  <a:pt x="2202" y="9179"/>
                </a:cubicBezTo>
                <a:cubicBezTo>
                  <a:pt x="2202" y="9231"/>
                  <a:pt x="2286" y="9426"/>
                  <a:pt x="2221" y="9544"/>
                </a:cubicBezTo>
                <a:cubicBezTo>
                  <a:pt x="2181" y="9614"/>
                  <a:pt x="2149" y="9652"/>
                  <a:pt x="2122" y="9682"/>
                </a:cubicBezTo>
                <a:cubicBezTo>
                  <a:pt x="2082" y="9728"/>
                  <a:pt x="2061" y="9751"/>
                  <a:pt x="2061" y="9851"/>
                </a:cubicBezTo>
                <a:cubicBezTo>
                  <a:pt x="2061" y="9889"/>
                  <a:pt x="2026" y="10223"/>
                  <a:pt x="2175" y="10321"/>
                </a:cubicBezTo>
                <a:cubicBezTo>
                  <a:pt x="2258" y="10376"/>
                  <a:pt x="2416" y="10456"/>
                  <a:pt x="2557" y="10562"/>
                </a:cubicBezTo>
                <a:cubicBezTo>
                  <a:pt x="2688" y="10659"/>
                  <a:pt x="2706" y="10671"/>
                  <a:pt x="2740" y="10671"/>
                </a:cubicBezTo>
                <a:cubicBezTo>
                  <a:pt x="2748" y="10671"/>
                  <a:pt x="3267" y="10703"/>
                  <a:pt x="3299" y="10731"/>
                </a:cubicBezTo>
                <a:cubicBezTo>
                  <a:pt x="3335" y="10763"/>
                  <a:pt x="3322" y="10816"/>
                  <a:pt x="3285" y="10923"/>
                </a:cubicBezTo>
                <a:cubicBezTo>
                  <a:pt x="3272" y="10957"/>
                  <a:pt x="3167" y="11309"/>
                  <a:pt x="2841" y="11331"/>
                </a:cubicBezTo>
                <a:cubicBezTo>
                  <a:pt x="2801" y="11334"/>
                  <a:pt x="2769" y="11336"/>
                  <a:pt x="2743" y="11337"/>
                </a:cubicBezTo>
                <a:cubicBezTo>
                  <a:pt x="2702" y="11340"/>
                  <a:pt x="2700" y="11419"/>
                  <a:pt x="2683" y="11498"/>
                </a:cubicBezTo>
                <a:cubicBezTo>
                  <a:pt x="2630" y="11752"/>
                  <a:pt x="2621" y="12053"/>
                  <a:pt x="2756" y="12133"/>
                </a:cubicBezTo>
                <a:cubicBezTo>
                  <a:pt x="2923" y="12233"/>
                  <a:pt x="2983" y="12283"/>
                  <a:pt x="3063" y="12427"/>
                </a:cubicBezTo>
                <a:cubicBezTo>
                  <a:pt x="3157" y="12595"/>
                  <a:pt x="3256" y="12687"/>
                  <a:pt x="3367" y="12705"/>
                </a:cubicBezTo>
                <a:cubicBezTo>
                  <a:pt x="3481" y="12725"/>
                  <a:pt x="3459" y="12966"/>
                  <a:pt x="3466" y="13007"/>
                </a:cubicBezTo>
                <a:cubicBezTo>
                  <a:pt x="3485" y="13138"/>
                  <a:pt x="3524" y="13156"/>
                  <a:pt x="3617" y="13200"/>
                </a:cubicBezTo>
                <a:cubicBezTo>
                  <a:pt x="3683" y="13232"/>
                  <a:pt x="3854" y="13535"/>
                  <a:pt x="3905" y="13615"/>
                </a:cubicBezTo>
                <a:cubicBezTo>
                  <a:pt x="3935" y="13662"/>
                  <a:pt x="4056" y="13916"/>
                  <a:pt x="4174" y="13955"/>
                </a:cubicBezTo>
                <a:cubicBezTo>
                  <a:pt x="4338" y="14010"/>
                  <a:pt x="4493" y="14071"/>
                  <a:pt x="4524" y="14150"/>
                </a:cubicBezTo>
                <a:cubicBezTo>
                  <a:pt x="4537" y="14185"/>
                  <a:pt x="4524" y="14220"/>
                  <a:pt x="4484" y="14254"/>
                </a:cubicBezTo>
                <a:cubicBezTo>
                  <a:pt x="4343" y="14374"/>
                  <a:pt x="4218" y="14505"/>
                  <a:pt x="4358" y="14569"/>
                </a:cubicBezTo>
                <a:cubicBezTo>
                  <a:pt x="4397" y="14586"/>
                  <a:pt x="4785" y="14698"/>
                  <a:pt x="4770" y="14870"/>
                </a:cubicBezTo>
                <a:cubicBezTo>
                  <a:pt x="4759" y="14986"/>
                  <a:pt x="4697" y="15021"/>
                  <a:pt x="4646" y="15050"/>
                </a:cubicBezTo>
                <a:cubicBezTo>
                  <a:pt x="4602" y="15074"/>
                  <a:pt x="4571" y="15092"/>
                  <a:pt x="4589" y="15167"/>
                </a:cubicBezTo>
                <a:cubicBezTo>
                  <a:pt x="4612" y="15266"/>
                  <a:pt x="4570" y="15314"/>
                  <a:pt x="4525" y="15364"/>
                </a:cubicBezTo>
                <a:cubicBezTo>
                  <a:pt x="4492" y="15402"/>
                  <a:pt x="4410" y="15616"/>
                  <a:pt x="4386" y="15653"/>
                </a:cubicBezTo>
                <a:cubicBezTo>
                  <a:pt x="4348" y="15711"/>
                  <a:pt x="4326" y="15744"/>
                  <a:pt x="4402" y="15795"/>
                </a:cubicBezTo>
                <a:cubicBezTo>
                  <a:pt x="4445" y="15824"/>
                  <a:pt x="4654" y="15926"/>
                  <a:pt x="4669" y="16032"/>
                </a:cubicBezTo>
                <a:cubicBezTo>
                  <a:pt x="4687" y="16162"/>
                  <a:pt x="4803" y="16174"/>
                  <a:pt x="5105" y="16174"/>
                </a:cubicBezTo>
                <a:cubicBezTo>
                  <a:pt x="5409" y="16174"/>
                  <a:pt x="5722" y="16174"/>
                  <a:pt x="5850" y="16314"/>
                </a:cubicBezTo>
                <a:cubicBezTo>
                  <a:pt x="5950" y="16425"/>
                  <a:pt x="6286" y="16578"/>
                  <a:pt x="6605" y="16578"/>
                </a:cubicBezTo>
                <a:cubicBezTo>
                  <a:pt x="6646" y="16578"/>
                  <a:pt x="6817" y="16562"/>
                  <a:pt x="6860" y="16562"/>
                </a:cubicBezTo>
                <a:cubicBezTo>
                  <a:pt x="7071" y="16562"/>
                  <a:pt x="7309" y="16721"/>
                  <a:pt x="7328" y="16730"/>
                </a:cubicBezTo>
                <a:cubicBezTo>
                  <a:pt x="7429" y="16779"/>
                  <a:pt x="7716" y="16998"/>
                  <a:pt x="7877" y="17228"/>
                </a:cubicBezTo>
                <a:cubicBezTo>
                  <a:pt x="7992" y="17391"/>
                  <a:pt x="8148" y="17426"/>
                  <a:pt x="8286" y="17458"/>
                </a:cubicBezTo>
                <a:cubicBezTo>
                  <a:pt x="8337" y="17470"/>
                  <a:pt x="8858" y="17691"/>
                  <a:pt x="9153" y="17691"/>
                </a:cubicBezTo>
                <a:cubicBezTo>
                  <a:pt x="9224" y="17691"/>
                  <a:pt x="9297" y="17685"/>
                  <a:pt x="9372" y="17675"/>
                </a:cubicBezTo>
                <a:cubicBezTo>
                  <a:pt x="9549" y="17651"/>
                  <a:pt x="9657" y="17657"/>
                  <a:pt x="9709" y="17696"/>
                </a:cubicBezTo>
                <a:cubicBezTo>
                  <a:pt x="9763" y="17736"/>
                  <a:pt x="9707" y="17978"/>
                  <a:pt x="9705" y="18018"/>
                </a:cubicBezTo>
                <a:cubicBezTo>
                  <a:pt x="9699" y="18136"/>
                  <a:pt x="9690" y="18333"/>
                  <a:pt x="9817" y="18411"/>
                </a:cubicBezTo>
                <a:cubicBezTo>
                  <a:pt x="9858" y="18437"/>
                  <a:pt x="10334" y="18408"/>
                  <a:pt x="10386" y="18408"/>
                </a:cubicBezTo>
                <a:cubicBezTo>
                  <a:pt x="10517" y="18408"/>
                  <a:pt x="10590" y="18451"/>
                  <a:pt x="10666" y="18573"/>
                </a:cubicBezTo>
                <a:cubicBezTo>
                  <a:pt x="10798" y="18788"/>
                  <a:pt x="11310" y="19187"/>
                  <a:pt x="11719" y="19346"/>
                </a:cubicBezTo>
                <a:cubicBezTo>
                  <a:pt x="12135" y="19508"/>
                  <a:pt x="12233" y="20419"/>
                  <a:pt x="12192" y="20705"/>
                </a:cubicBezTo>
                <a:cubicBezTo>
                  <a:pt x="12175" y="20819"/>
                  <a:pt x="12127" y="20897"/>
                  <a:pt x="12092" y="20953"/>
                </a:cubicBezTo>
                <a:cubicBezTo>
                  <a:pt x="12046" y="21027"/>
                  <a:pt x="12023" y="21065"/>
                  <a:pt x="12099" y="2111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6" name="Shape 10"/>
          <p:cNvSpPr/>
          <p:nvPr/>
        </p:nvSpPr>
        <p:spPr>
          <a:xfrm>
            <a:off x="3238098" y="3411194"/>
            <a:ext cx="1006100" cy="1182852"/>
          </a:xfrm>
          <a:custGeom>
            <a:avLst/>
            <a:gdLst/>
            <a:ahLst/>
            <a:cxnLst>
              <a:cxn ang="0">
                <a:pos x="wd2" y="hd2"/>
              </a:cxn>
              <a:cxn ang="5400000">
                <a:pos x="wd2" y="hd2"/>
              </a:cxn>
              <a:cxn ang="10800000">
                <a:pos x="wd2" y="hd2"/>
              </a:cxn>
              <a:cxn ang="16200000">
                <a:pos x="wd2" y="hd2"/>
              </a:cxn>
            </a:cxnLst>
            <a:rect l="0" t="0" r="r" b="b"/>
            <a:pathLst>
              <a:path w="21596" h="21600" extrusionOk="0">
                <a:moveTo>
                  <a:pt x="12066" y="20925"/>
                </a:moveTo>
                <a:cubicBezTo>
                  <a:pt x="12206" y="20936"/>
                  <a:pt x="18155" y="21556"/>
                  <a:pt x="18650" y="21600"/>
                </a:cubicBezTo>
                <a:lnTo>
                  <a:pt x="21596" y="2136"/>
                </a:lnTo>
                <a:cubicBezTo>
                  <a:pt x="13860" y="1316"/>
                  <a:pt x="5882" y="1"/>
                  <a:pt x="5876" y="0"/>
                </a:cubicBezTo>
                <a:cubicBezTo>
                  <a:pt x="5829" y="309"/>
                  <a:pt x="5130" y="2762"/>
                  <a:pt x="5030" y="2959"/>
                </a:cubicBezTo>
                <a:cubicBezTo>
                  <a:pt x="4924" y="3168"/>
                  <a:pt x="4389" y="3434"/>
                  <a:pt x="4345" y="3434"/>
                </a:cubicBezTo>
                <a:cubicBezTo>
                  <a:pt x="4249" y="3434"/>
                  <a:pt x="4154" y="3098"/>
                  <a:pt x="4093" y="3009"/>
                </a:cubicBezTo>
                <a:cubicBezTo>
                  <a:pt x="3971" y="2834"/>
                  <a:pt x="3357" y="2780"/>
                  <a:pt x="3222" y="2788"/>
                </a:cubicBezTo>
                <a:cubicBezTo>
                  <a:pt x="3064" y="2798"/>
                  <a:pt x="2967" y="2826"/>
                  <a:pt x="2930" y="2874"/>
                </a:cubicBezTo>
                <a:cubicBezTo>
                  <a:pt x="2884" y="2930"/>
                  <a:pt x="3114" y="3637"/>
                  <a:pt x="3004" y="3744"/>
                </a:cubicBezTo>
                <a:cubicBezTo>
                  <a:pt x="2902" y="3845"/>
                  <a:pt x="2885" y="4012"/>
                  <a:pt x="2938" y="4362"/>
                </a:cubicBezTo>
                <a:cubicBezTo>
                  <a:pt x="2968" y="4558"/>
                  <a:pt x="2885" y="4639"/>
                  <a:pt x="2806" y="4717"/>
                </a:cubicBezTo>
                <a:cubicBezTo>
                  <a:pt x="2732" y="4789"/>
                  <a:pt x="2663" y="4856"/>
                  <a:pt x="2663" y="5018"/>
                </a:cubicBezTo>
                <a:cubicBezTo>
                  <a:pt x="2663" y="5201"/>
                  <a:pt x="2847" y="5668"/>
                  <a:pt x="2865" y="5857"/>
                </a:cubicBezTo>
                <a:cubicBezTo>
                  <a:pt x="2890" y="6122"/>
                  <a:pt x="2552" y="6285"/>
                  <a:pt x="2489" y="6344"/>
                </a:cubicBezTo>
                <a:cubicBezTo>
                  <a:pt x="2378" y="6446"/>
                  <a:pt x="2388" y="6857"/>
                  <a:pt x="2350" y="7001"/>
                </a:cubicBezTo>
                <a:cubicBezTo>
                  <a:pt x="2294" y="7211"/>
                  <a:pt x="2366" y="7275"/>
                  <a:pt x="2467" y="7362"/>
                </a:cubicBezTo>
                <a:cubicBezTo>
                  <a:pt x="2523" y="7413"/>
                  <a:pt x="2891" y="7964"/>
                  <a:pt x="2919" y="8112"/>
                </a:cubicBezTo>
                <a:cubicBezTo>
                  <a:pt x="2955" y="8294"/>
                  <a:pt x="3137" y="8768"/>
                  <a:pt x="3326" y="8855"/>
                </a:cubicBezTo>
                <a:cubicBezTo>
                  <a:pt x="3425" y="8900"/>
                  <a:pt x="3503" y="8991"/>
                  <a:pt x="3539" y="9103"/>
                </a:cubicBezTo>
                <a:cubicBezTo>
                  <a:pt x="3576" y="9219"/>
                  <a:pt x="3562" y="9338"/>
                  <a:pt x="3504" y="9421"/>
                </a:cubicBezTo>
                <a:cubicBezTo>
                  <a:pt x="3434" y="9519"/>
                  <a:pt x="3090" y="9615"/>
                  <a:pt x="2960" y="9679"/>
                </a:cubicBezTo>
                <a:cubicBezTo>
                  <a:pt x="2813" y="9753"/>
                  <a:pt x="2317" y="10197"/>
                  <a:pt x="2133" y="10287"/>
                </a:cubicBezTo>
                <a:cubicBezTo>
                  <a:pt x="1934" y="10384"/>
                  <a:pt x="1955" y="10495"/>
                  <a:pt x="1988" y="10664"/>
                </a:cubicBezTo>
                <a:cubicBezTo>
                  <a:pt x="2007" y="10766"/>
                  <a:pt x="2030" y="10883"/>
                  <a:pt x="2001" y="11015"/>
                </a:cubicBezTo>
                <a:cubicBezTo>
                  <a:pt x="1941" y="11297"/>
                  <a:pt x="1411" y="11976"/>
                  <a:pt x="1390" y="12005"/>
                </a:cubicBezTo>
                <a:cubicBezTo>
                  <a:pt x="1335" y="12085"/>
                  <a:pt x="1235" y="12112"/>
                  <a:pt x="1131" y="12141"/>
                </a:cubicBezTo>
                <a:cubicBezTo>
                  <a:pt x="1015" y="12173"/>
                  <a:pt x="895" y="12206"/>
                  <a:pt x="821" y="12316"/>
                </a:cubicBezTo>
                <a:cubicBezTo>
                  <a:pt x="752" y="12419"/>
                  <a:pt x="797" y="12490"/>
                  <a:pt x="856" y="12580"/>
                </a:cubicBezTo>
                <a:cubicBezTo>
                  <a:pt x="910" y="12664"/>
                  <a:pt x="972" y="12758"/>
                  <a:pt x="954" y="12897"/>
                </a:cubicBezTo>
                <a:cubicBezTo>
                  <a:pt x="934" y="13047"/>
                  <a:pt x="814" y="13141"/>
                  <a:pt x="807" y="13223"/>
                </a:cubicBezTo>
                <a:cubicBezTo>
                  <a:pt x="798" y="13322"/>
                  <a:pt x="1123" y="13346"/>
                  <a:pt x="1212" y="13384"/>
                </a:cubicBezTo>
                <a:cubicBezTo>
                  <a:pt x="1442" y="13481"/>
                  <a:pt x="1404" y="14042"/>
                  <a:pt x="1320" y="14078"/>
                </a:cubicBezTo>
                <a:cubicBezTo>
                  <a:pt x="1252" y="14106"/>
                  <a:pt x="1200" y="14128"/>
                  <a:pt x="1192" y="14203"/>
                </a:cubicBezTo>
                <a:cubicBezTo>
                  <a:pt x="1171" y="14443"/>
                  <a:pt x="769" y="14461"/>
                  <a:pt x="647" y="14461"/>
                </a:cubicBezTo>
                <a:cubicBezTo>
                  <a:pt x="556" y="14461"/>
                  <a:pt x="2" y="14869"/>
                  <a:pt x="0" y="14907"/>
                </a:cubicBezTo>
                <a:cubicBezTo>
                  <a:pt x="-4" y="15024"/>
                  <a:pt x="193" y="15160"/>
                  <a:pt x="195" y="15162"/>
                </a:cubicBezTo>
                <a:cubicBezTo>
                  <a:pt x="195" y="15162"/>
                  <a:pt x="12066" y="20925"/>
                  <a:pt x="12066" y="20925"/>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7" name="Shape 11"/>
          <p:cNvSpPr/>
          <p:nvPr/>
        </p:nvSpPr>
        <p:spPr>
          <a:xfrm>
            <a:off x="4244185" y="2758236"/>
            <a:ext cx="1094871" cy="853885"/>
          </a:xfrm>
          <a:custGeom>
            <a:avLst/>
            <a:gdLst/>
            <a:ahLst/>
            <a:cxnLst>
              <a:cxn ang="0">
                <a:pos x="wd2" y="hd2"/>
              </a:cxn>
              <a:cxn ang="5400000">
                <a:pos x="wd2" y="hd2"/>
              </a:cxn>
              <a:cxn ang="10800000">
                <a:pos x="wd2" y="hd2"/>
              </a:cxn>
              <a:cxn ang="16200000">
                <a:pos x="wd2" y="hd2"/>
              </a:cxn>
            </a:cxnLst>
            <a:rect l="0" t="0" r="r" b="b"/>
            <a:pathLst>
              <a:path w="21554" h="21600" extrusionOk="0">
                <a:moveTo>
                  <a:pt x="21550" y="2759"/>
                </a:moveTo>
                <a:cubicBezTo>
                  <a:pt x="21483" y="2070"/>
                  <a:pt x="20944" y="2242"/>
                  <a:pt x="20944" y="2242"/>
                </a:cubicBezTo>
                <a:cubicBezTo>
                  <a:pt x="17978" y="2759"/>
                  <a:pt x="1937" y="0"/>
                  <a:pt x="1937" y="0"/>
                </a:cubicBezTo>
                <a:lnTo>
                  <a:pt x="0" y="19324"/>
                </a:lnTo>
                <a:cubicBezTo>
                  <a:pt x="4143" y="19986"/>
                  <a:pt x="16888" y="21321"/>
                  <a:pt x="17861" y="21395"/>
                </a:cubicBezTo>
                <a:lnTo>
                  <a:pt x="17861" y="21395"/>
                </a:lnTo>
                <a:cubicBezTo>
                  <a:pt x="18816" y="21467"/>
                  <a:pt x="19790" y="21536"/>
                  <a:pt x="20785" y="21600"/>
                </a:cubicBezTo>
                <a:cubicBezTo>
                  <a:pt x="21072" y="15222"/>
                  <a:pt x="21600" y="3265"/>
                  <a:pt x="21550" y="275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8" name="Shape 12"/>
          <p:cNvSpPr/>
          <p:nvPr/>
        </p:nvSpPr>
        <p:spPr>
          <a:xfrm>
            <a:off x="5010410" y="3597752"/>
            <a:ext cx="145149" cy="92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7045" y="7503"/>
                  <a:pt x="14241" y="14790"/>
                  <a:pt x="21600" y="21600"/>
                </a:cubicBezTo>
                <a:lnTo>
                  <a:pt x="21600" y="21600"/>
                </a:lnTo>
                <a:cubicBezTo>
                  <a:pt x="14241" y="14790"/>
                  <a:pt x="7045" y="7503"/>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19" name="Shape 13"/>
          <p:cNvSpPr/>
          <p:nvPr/>
        </p:nvSpPr>
        <p:spPr>
          <a:xfrm>
            <a:off x="5010410" y="3597752"/>
            <a:ext cx="145149" cy="926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7045" y="7503"/>
                  <a:pt x="14241" y="14790"/>
                  <a:pt x="21600" y="21600"/>
                </a:cubicBezTo>
                <a:lnTo>
                  <a:pt x="21600" y="21600"/>
                </a:lnTo>
                <a:cubicBezTo>
                  <a:pt x="14241" y="14790"/>
                  <a:pt x="7045" y="7503"/>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0" name="Shape 14"/>
          <p:cNvSpPr/>
          <p:nvPr/>
        </p:nvSpPr>
        <p:spPr>
          <a:xfrm>
            <a:off x="2705072" y="2298501"/>
            <a:ext cx="969085" cy="1478559"/>
          </a:xfrm>
          <a:custGeom>
            <a:avLst/>
            <a:gdLst/>
            <a:ahLst/>
            <a:cxnLst>
              <a:cxn ang="0">
                <a:pos x="wd2" y="hd2"/>
              </a:cxn>
              <a:cxn ang="5400000">
                <a:pos x="wd2" y="hd2"/>
              </a:cxn>
              <a:cxn ang="10800000">
                <a:pos x="wd2" y="hd2"/>
              </a:cxn>
              <a:cxn ang="16200000">
                <a:pos x="wd2" y="hd2"/>
              </a:cxn>
            </a:cxnLst>
            <a:rect l="0" t="0" r="r" b="b"/>
            <a:pathLst>
              <a:path w="21600" h="21600" extrusionOk="0">
                <a:moveTo>
                  <a:pt x="3164" y="0"/>
                </a:moveTo>
                <a:lnTo>
                  <a:pt x="0" y="8189"/>
                </a:lnTo>
                <a:lnTo>
                  <a:pt x="14293" y="21600"/>
                </a:lnTo>
                <a:cubicBezTo>
                  <a:pt x="14290" y="21484"/>
                  <a:pt x="14277" y="21403"/>
                  <a:pt x="14411" y="21308"/>
                </a:cubicBezTo>
                <a:cubicBezTo>
                  <a:pt x="14620" y="21159"/>
                  <a:pt x="14831" y="21246"/>
                  <a:pt x="14792" y="20935"/>
                </a:cubicBezTo>
                <a:cubicBezTo>
                  <a:pt x="14754" y="20624"/>
                  <a:pt x="14582" y="20549"/>
                  <a:pt x="14582" y="20262"/>
                </a:cubicBezTo>
                <a:cubicBezTo>
                  <a:pt x="14582" y="19976"/>
                  <a:pt x="14926" y="20026"/>
                  <a:pt x="14869" y="19740"/>
                </a:cubicBezTo>
                <a:cubicBezTo>
                  <a:pt x="14811" y="19453"/>
                  <a:pt x="14831" y="19316"/>
                  <a:pt x="14945" y="19229"/>
                </a:cubicBezTo>
                <a:cubicBezTo>
                  <a:pt x="15060" y="19141"/>
                  <a:pt x="15002" y="19042"/>
                  <a:pt x="14926" y="18843"/>
                </a:cubicBezTo>
                <a:cubicBezTo>
                  <a:pt x="14849" y="18644"/>
                  <a:pt x="14678" y="18482"/>
                  <a:pt x="15193" y="18457"/>
                </a:cubicBezTo>
                <a:cubicBezTo>
                  <a:pt x="15708" y="18432"/>
                  <a:pt x="15937" y="18432"/>
                  <a:pt x="16127" y="18644"/>
                </a:cubicBezTo>
                <a:cubicBezTo>
                  <a:pt x="16318" y="18855"/>
                  <a:pt x="16184" y="19067"/>
                  <a:pt x="16528" y="18930"/>
                </a:cubicBezTo>
                <a:cubicBezTo>
                  <a:pt x="16872" y="18793"/>
                  <a:pt x="16929" y="18781"/>
                  <a:pt x="17044" y="18606"/>
                </a:cubicBezTo>
                <a:cubicBezTo>
                  <a:pt x="17158" y="18432"/>
                  <a:pt x="17921" y="16340"/>
                  <a:pt x="17921" y="16228"/>
                </a:cubicBezTo>
                <a:cubicBezTo>
                  <a:pt x="17921" y="16226"/>
                  <a:pt x="17927" y="16226"/>
                  <a:pt x="17936" y="16226"/>
                </a:cubicBezTo>
                <a:cubicBezTo>
                  <a:pt x="17939" y="16226"/>
                  <a:pt x="17943" y="16226"/>
                  <a:pt x="17946" y="16226"/>
                </a:cubicBezTo>
                <a:cubicBezTo>
                  <a:pt x="17956" y="16226"/>
                  <a:pt x="17967" y="16227"/>
                  <a:pt x="17981" y="16228"/>
                </a:cubicBezTo>
                <a:lnTo>
                  <a:pt x="21600" y="2605"/>
                </a:lnTo>
                <a:cubicBezTo>
                  <a:pt x="14830" y="1780"/>
                  <a:pt x="8432" y="838"/>
                  <a:pt x="3164" y="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1" name="Shape 15"/>
          <p:cNvSpPr/>
          <p:nvPr/>
        </p:nvSpPr>
        <p:spPr>
          <a:xfrm>
            <a:off x="3511274" y="2471734"/>
            <a:ext cx="829742" cy="1049554"/>
          </a:xfrm>
          <a:custGeom>
            <a:avLst/>
            <a:gdLst/>
            <a:ahLst/>
            <a:cxnLst>
              <a:cxn ang="0">
                <a:pos x="wd2" y="hd2"/>
              </a:cxn>
              <a:cxn ang="5400000">
                <a:pos x="wd2" y="hd2"/>
              </a:cxn>
              <a:cxn ang="10800000">
                <a:pos x="wd2" y="hd2"/>
              </a:cxn>
              <a:cxn ang="16200000">
                <a:pos x="wd2" y="hd2"/>
              </a:cxn>
            </a:cxnLst>
            <a:rect l="0" t="0" r="r" b="b"/>
            <a:pathLst>
              <a:path w="21600" h="21600" extrusionOk="0">
                <a:moveTo>
                  <a:pt x="8108" y="3843"/>
                </a:moveTo>
                <a:cubicBezTo>
                  <a:pt x="8052" y="3703"/>
                  <a:pt x="7952" y="3782"/>
                  <a:pt x="7774" y="4028"/>
                </a:cubicBezTo>
                <a:cubicBezTo>
                  <a:pt x="7595" y="4273"/>
                  <a:pt x="7573" y="4089"/>
                  <a:pt x="7507" y="3861"/>
                </a:cubicBezTo>
                <a:cubicBezTo>
                  <a:pt x="7439" y="3633"/>
                  <a:pt x="7551" y="3352"/>
                  <a:pt x="7539" y="3089"/>
                </a:cubicBezTo>
                <a:cubicBezTo>
                  <a:pt x="7529" y="2826"/>
                  <a:pt x="7406" y="2843"/>
                  <a:pt x="7194" y="2624"/>
                </a:cubicBezTo>
                <a:cubicBezTo>
                  <a:pt x="6983" y="2405"/>
                  <a:pt x="7139" y="1993"/>
                  <a:pt x="7139" y="1835"/>
                </a:cubicBezTo>
                <a:cubicBezTo>
                  <a:pt x="7139" y="1677"/>
                  <a:pt x="7484" y="1397"/>
                  <a:pt x="7584" y="1274"/>
                </a:cubicBezTo>
                <a:cubicBezTo>
                  <a:pt x="7684" y="1151"/>
                  <a:pt x="7942" y="1247"/>
                  <a:pt x="8119" y="1352"/>
                </a:cubicBezTo>
                <a:cubicBezTo>
                  <a:pt x="8297" y="1458"/>
                  <a:pt x="8174" y="1502"/>
                  <a:pt x="8052" y="1554"/>
                </a:cubicBezTo>
                <a:cubicBezTo>
                  <a:pt x="7930" y="1607"/>
                  <a:pt x="7974" y="1712"/>
                  <a:pt x="7974" y="1712"/>
                </a:cubicBezTo>
                <a:cubicBezTo>
                  <a:pt x="7852" y="1984"/>
                  <a:pt x="8342" y="2423"/>
                  <a:pt x="8598" y="2598"/>
                </a:cubicBezTo>
                <a:cubicBezTo>
                  <a:pt x="8855" y="2774"/>
                  <a:pt x="8710" y="2870"/>
                  <a:pt x="8732" y="3133"/>
                </a:cubicBezTo>
                <a:cubicBezTo>
                  <a:pt x="8754" y="3396"/>
                  <a:pt x="8855" y="3335"/>
                  <a:pt x="8999" y="3291"/>
                </a:cubicBezTo>
                <a:cubicBezTo>
                  <a:pt x="9144" y="3247"/>
                  <a:pt x="9311" y="3291"/>
                  <a:pt x="9356" y="3396"/>
                </a:cubicBezTo>
                <a:cubicBezTo>
                  <a:pt x="9400" y="3502"/>
                  <a:pt x="9602" y="3879"/>
                  <a:pt x="9801" y="4132"/>
                </a:cubicBezTo>
                <a:cubicBezTo>
                  <a:pt x="10002" y="4387"/>
                  <a:pt x="9913" y="4536"/>
                  <a:pt x="9868" y="4685"/>
                </a:cubicBezTo>
                <a:cubicBezTo>
                  <a:pt x="9823" y="4834"/>
                  <a:pt x="9735" y="4642"/>
                  <a:pt x="9590" y="4317"/>
                </a:cubicBezTo>
                <a:cubicBezTo>
                  <a:pt x="9445" y="3993"/>
                  <a:pt x="9468" y="4089"/>
                  <a:pt x="9278" y="4045"/>
                </a:cubicBezTo>
                <a:cubicBezTo>
                  <a:pt x="9088" y="4001"/>
                  <a:pt x="9278" y="4387"/>
                  <a:pt x="9345" y="4738"/>
                </a:cubicBezTo>
                <a:cubicBezTo>
                  <a:pt x="9411" y="5089"/>
                  <a:pt x="9390" y="4940"/>
                  <a:pt x="9311" y="5211"/>
                </a:cubicBezTo>
                <a:cubicBezTo>
                  <a:pt x="9233" y="5483"/>
                  <a:pt x="8932" y="5387"/>
                  <a:pt x="8699" y="5475"/>
                </a:cubicBezTo>
                <a:cubicBezTo>
                  <a:pt x="8464" y="5562"/>
                  <a:pt x="8564" y="5256"/>
                  <a:pt x="8521" y="5124"/>
                </a:cubicBezTo>
                <a:cubicBezTo>
                  <a:pt x="8476" y="4992"/>
                  <a:pt x="8397" y="4940"/>
                  <a:pt x="8409" y="4738"/>
                </a:cubicBezTo>
                <a:cubicBezTo>
                  <a:pt x="8420" y="4536"/>
                  <a:pt x="8364" y="4475"/>
                  <a:pt x="8275" y="4422"/>
                </a:cubicBezTo>
                <a:moveTo>
                  <a:pt x="21367" y="5878"/>
                </a:moveTo>
                <a:lnTo>
                  <a:pt x="14117" y="5200"/>
                </a:lnTo>
                <a:lnTo>
                  <a:pt x="14830" y="1411"/>
                </a:lnTo>
                <a:cubicBezTo>
                  <a:pt x="11262" y="990"/>
                  <a:pt x="7703" y="511"/>
                  <a:pt x="4227" y="0"/>
                </a:cubicBezTo>
                <a:lnTo>
                  <a:pt x="0" y="19192"/>
                </a:lnTo>
                <a:cubicBezTo>
                  <a:pt x="6" y="19192"/>
                  <a:pt x="8527" y="20563"/>
                  <a:pt x="19073" y="21600"/>
                </a:cubicBezTo>
                <a:lnTo>
                  <a:pt x="21600" y="6087"/>
                </a:lnTo>
                <a:cubicBezTo>
                  <a:pt x="21600" y="6087"/>
                  <a:pt x="21367" y="5878"/>
                  <a:pt x="21367" y="587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2" name="Shape 16"/>
          <p:cNvSpPr/>
          <p:nvPr/>
        </p:nvSpPr>
        <p:spPr>
          <a:xfrm>
            <a:off x="3517937" y="3404531"/>
            <a:ext cx="8344" cy="13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002" y="3982"/>
                  <a:pt x="12211" y="10954"/>
                  <a:pt x="21600" y="21600"/>
                </a:cubicBezTo>
                <a:cubicBezTo>
                  <a:pt x="12238" y="10954"/>
                  <a:pt x="5002" y="3982"/>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3" name="Shape 17"/>
          <p:cNvSpPr/>
          <p:nvPr/>
        </p:nvSpPr>
        <p:spPr>
          <a:xfrm>
            <a:off x="3517937" y="3404531"/>
            <a:ext cx="8344" cy="133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002" y="3982"/>
                  <a:pt x="12211" y="10954"/>
                  <a:pt x="21600" y="21600"/>
                </a:cubicBezTo>
                <a:cubicBezTo>
                  <a:pt x="12238" y="10954"/>
                  <a:pt x="5002" y="3982"/>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4" name="Shape 18"/>
          <p:cNvSpPr/>
          <p:nvPr/>
        </p:nvSpPr>
        <p:spPr>
          <a:xfrm>
            <a:off x="3511274" y="3404531"/>
            <a:ext cx="678" cy="1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8742"/>
                  <a:pt x="8863" y="1466"/>
                  <a:pt x="21600" y="0"/>
                </a:cubicBezTo>
                <a:cubicBezTo>
                  <a:pt x="8863" y="1466"/>
                  <a:pt x="0" y="8742"/>
                  <a:pt x="0" y="2160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5" name="Shape 19"/>
          <p:cNvSpPr/>
          <p:nvPr/>
        </p:nvSpPr>
        <p:spPr>
          <a:xfrm>
            <a:off x="3511274" y="3404531"/>
            <a:ext cx="678" cy="1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8742"/>
                  <a:pt x="8863" y="1466"/>
                  <a:pt x="21600" y="0"/>
                </a:cubicBezTo>
                <a:cubicBezTo>
                  <a:pt x="8863" y="1466"/>
                  <a:pt x="0" y="8742"/>
                  <a:pt x="0" y="2160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6" name="Shape 20"/>
          <p:cNvSpPr/>
          <p:nvPr/>
        </p:nvSpPr>
        <p:spPr>
          <a:xfrm>
            <a:off x="3511274" y="3404531"/>
            <a:ext cx="1554" cy="14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852" y="3130"/>
                  <a:pt x="12734" y="17120"/>
                  <a:pt x="21600" y="21600"/>
                </a:cubicBezTo>
                <a:cubicBezTo>
                  <a:pt x="12734" y="17120"/>
                  <a:pt x="5852" y="3130"/>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7" name="Shape 21"/>
          <p:cNvSpPr/>
          <p:nvPr/>
        </p:nvSpPr>
        <p:spPr>
          <a:xfrm>
            <a:off x="3511274" y="3404531"/>
            <a:ext cx="1554" cy="14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852" y="3130"/>
                  <a:pt x="12734" y="17120"/>
                  <a:pt x="21600" y="21600"/>
                </a:cubicBezTo>
                <a:cubicBezTo>
                  <a:pt x="12734" y="17120"/>
                  <a:pt x="5852" y="3130"/>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8" name="Shape 22"/>
          <p:cNvSpPr/>
          <p:nvPr/>
        </p:nvSpPr>
        <p:spPr>
          <a:xfrm>
            <a:off x="3531262" y="3411194"/>
            <a:ext cx="716240" cy="114202"/>
          </a:xfrm>
          <a:custGeom>
            <a:avLst/>
            <a:gdLst/>
            <a:ahLst/>
            <a:cxnLst>
              <a:cxn ang="0">
                <a:pos x="wd2" y="hd2"/>
              </a:cxn>
              <a:cxn ang="5400000">
                <a:pos x="wd2" y="hd2"/>
              </a:cxn>
              <a:cxn ang="10800000">
                <a:pos x="wd2" y="hd2"/>
              </a:cxn>
              <a:cxn ang="16200000">
                <a:pos x="wd2" y="hd2"/>
              </a:cxn>
            </a:cxnLst>
            <a:rect l="0" t="0" r="r" b="b"/>
            <a:pathLst>
              <a:path w="21600" h="21600" extrusionOk="0">
                <a:moveTo>
                  <a:pt x="21600" y="21594"/>
                </a:moveTo>
                <a:cubicBezTo>
                  <a:pt x="9382" y="12067"/>
                  <a:pt x="2027" y="2403"/>
                  <a:pt x="0" y="0"/>
                </a:cubicBezTo>
                <a:cubicBezTo>
                  <a:pt x="2029" y="2407"/>
                  <a:pt x="9388" y="12071"/>
                  <a:pt x="21600" y="21600"/>
                </a:cubicBezTo>
                <a:cubicBezTo>
                  <a:pt x="21600" y="21600"/>
                  <a:pt x="21600" y="21594"/>
                  <a:pt x="21600" y="21594"/>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29" name="Shape 23"/>
          <p:cNvSpPr/>
          <p:nvPr/>
        </p:nvSpPr>
        <p:spPr>
          <a:xfrm>
            <a:off x="3531262" y="3411194"/>
            <a:ext cx="716240" cy="114202"/>
          </a:xfrm>
          <a:custGeom>
            <a:avLst/>
            <a:gdLst/>
            <a:ahLst/>
            <a:cxnLst>
              <a:cxn ang="0">
                <a:pos x="wd2" y="hd2"/>
              </a:cxn>
              <a:cxn ang="5400000">
                <a:pos x="wd2" y="hd2"/>
              </a:cxn>
              <a:cxn ang="10800000">
                <a:pos x="wd2" y="hd2"/>
              </a:cxn>
              <a:cxn ang="16200000">
                <a:pos x="wd2" y="hd2"/>
              </a:cxn>
            </a:cxnLst>
            <a:rect l="0" t="0" r="r" b="b"/>
            <a:pathLst>
              <a:path w="21600" h="21600" extrusionOk="0">
                <a:moveTo>
                  <a:pt x="21600" y="21594"/>
                </a:moveTo>
                <a:cubicBezTo>
                  <a:pt x="9382" y="12067"/>
                  <a:pt x="2027" y="2403"/>
                  <a:pt x="0" y="0"/>
                </a:cubicBezTo>
                <a:cubicBezTo>
                  <a:pt x="2029" y="2407"/>
                  <a:pt x="9388" y="12071"/>
                  <a:pt x="21600" y="21600"/>
                </a:cubicBezTo>
                <a:cubicBezTo>
                  <a:pt x="21600" y="21600"/>
                  <a:pt x="21600" y="21594"/>
                  <a:pt x="21600" y="21594"/>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0" name="Shape 24"/>
          <p:cNvSpPr/>
          <p:nvPr/>
        </p:nvSpPr>
        <p:spPr>
          <a:xfrm>
            <a:off x="3524600" y="3411194"/>
            <a:ext cx="5623" cy="10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6591" y="6764"/>
                  <a:pt x="13698" y="13579"/>
                  <a:pt x="21600" y="21600"/>
                </a:cubicBezTo>
                <a:cubicBezTo>
                  <a:pt x="13739" y="13579"/>
                  <a:pt x="6558" y="6764"/>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1" name="Shape 25"/>
          <p:cNvSpPr/>
          <p:nvPr/>
        </p:nvSpPr>
        <p:spPr>
          <a:xfrm>
            <a:off x="3524600" y="3411194"/>
            <a:ext cx="5623" cy="104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6591" y="6764"/>
                  <a:pt x="13698" y="13579"/>
                  <a:pt x="21600" y="21600"/>
                </a:cubicBezTo>
                <a:cubicBezTo>
                  <a:pt x="13739" y="13579"/>
                  <a:pt x="6558" y="6764"/>
                  <a:pt x="0" y="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2" name="Shape 26"/>
          <p:cNvSpPr/>
          <p:nvPr/>
        </p:nvSpPr>
        <p:spPr>
          <a:xfrm>
            <a:off x="4244185" y="3524461"/>
            <a:ext cx="759542" cy="7243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3204" y="15546"/>
                  <a:pt x="5984" y="7807"/>
                  <a:pt x="0" y="0"/>
                </a:cubicBezTo>
                <a:lnTo>
                  <a:pt x="0" y="9"/>
                </a:lnTo>
                <a:cubicBezTo>
                  <a:pt x="5984" y="7813"/>
                  <a:pt x="13204" y="15546"/>
                  <a:pt x="21600" y="2160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3" name="Shape 27"/>
          <p:cNvSpPr/>
          <p:nvPr/>
        </p:nvSpPr>
        <p:spPr>
          <a:xfrm>
            <a:off x="4244185" y="3524461"/>
            <a:ext cx="759542" cy="7243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3204" y="15546"/>
                  <a:pt x="5984" y="7807"/>
                  <a:pt x="0" y="0"/>
                </a:cubicBezTo>
                <a:lnTo>
                  <a:pt x="0" y="9"/>
                </a:lnTo>
                <a:cubicBezTo>
                  <a:pt x="5984" y="7813"/>
                  <a:pt x="13204" y="15546"/>
                  <a:pt x="21600" y="21600"/>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4" name="Shape 28"/>
          <p:cNvSpPr/>
          <p:nvPr/>
        </p:nvSpPr>
        <p:spPr>
          <a:xfrm>
            <a:off x="2278650" y="1385694"/>
            <a:ext cx="1188267" cy="1006610"/>
          </a:xfrm>
          <a:custGeom>
            <a:avLst/>
            <a:gdLst/>
            <a:ahLst/>
            <a:cxnLst>
              <a:cxn ang="0">
                <a:pos x="wd2" y="hd2"/>
              </a:cxn>
              <a:cxn ang="5400000">
                <a:pos x="wd2" y="hd2"/>
              </a:cxn>
              <a:cxn ang="10800000">
                <a:pos x="wd2" y="hd2"/>
              </a:cxn>
              <a:cxn ang="16200000">
                <a:pos x="wd2" y="hd2"/>
              </a:cxn>
            </a:cxnLst>
            <a:rect l="0" t="0" r="r" b="b"/>
            <a:pathLst>
              <a:path w="21526" h="21600" extrusionOk="0">
                <a:moveTo>
                  <a:pt x="256" y="16493"/>
                </a:moveTo>
                <a:cubicBezTo>
                  <a:pt x="2745" y="17326"/>
                  <a:pt x="9381" y="19479"/>
                  <a:pt x="17637" y="21600"/>
                </a:cubicBezTo>
                <a:cubicBezTo>
                  <a:pt x="18260" y="18426"/>
                  <a:pt x="18924" y="15000"/>
                  <a:pt x="18924" y="14869"/>
                </a:cubicBezTo>
                <a:cubicBezTo>
                  <a:pt x="18924" y="14685"/>
                  <a:pt x="19279" y="14024"/>
                  <a:pt x="19279" y="14024"/>
                </a:cubicBezTo>
                <a:cubicBezTo>
                  <a:pt x="19326" y="13935"/>
                  <a:pt x="19317" y="13853"/>
                  <a:pt x="19306" y="13766"/>
                </a:cubicBezTo>
                <a:cubicBezTo>
                  <a:pt x="19296" y="13675"/>
                  <a:pt x="19548" y="13150"/>
                  <a:pt x="19512" y="12975"/>
                </a:cubicBezTo>
                <a:cubicBezTo>
                  <a:pt x="19492" y="12878"/>
                  <a:pt x="19424" y="12794"/>
                  <a:pt x="19310" y="12727"/>
                </a:cubicBezTo>
                <a:cubicBezTo>
                  <a:pt x="18962" y="12521"/>
                  <a:pt x="18932" y="11899"/>
                  <a:pt x="18924" y="11825"/>
                </a:cubicBezTo>
                <a:cubicBezTo>
                  <a:pt x="18898" y="11581"/>
                  <a:pt x="19323" y="11117"/>
                  <a:pt x="19839" y="10580"/>
                </a:cubicBezTo>
                <a:cubicBezTo>
                  <a:pt x="20016" y="10395"/>
                  <a:pt x="20218" y="10186"/>
                  <a:pt x="20226" y="10140"/>
                </a:cubicBezTo>
                <a:lnTo>
                  <a:pt x="20226" y="10138"/>
                </a:lnTo>
                <a:cubicBezTo>
                  <a:pt x="20205" y="10014"/>
                  <a:pt x="20165" y="9782"/>
                  <a:pt x="20358" y="9555"/>
                </a:cubicBezTo>
                <a:cubicBezTo>
                  <a:pt x="20418" y="9485"/>
                  <a:pt x="20867" y="9045"/>
                  <a:pt x="20867" y="8944"/>
                </a:cubicBezTo>
                <a:cubicBezTo>
                  <a:pt x="20867" y="8759"/>
                  <a:pt x="21330" y="8018"/>
                  <a:pt x="21476" y="7871"/>
                </a:cubicBezTo>
                <a:cubicBezTo>
                  <a:pt x="21509" y="7838"/>
                  <a:pt x="21528" y="7757"/>
                  <a:pt x="21527" y="7649"/>
                </a:cubicBezTo>
                <a:cubicBezTo>
                  <a:pt x="21523" y="7361"/>
                  <a:pt x="21388" y="6936"/>
                  <a:pt x="21166" y="6725"/>
                </a:cubicBezTo>
                <a:cubicBezTo>
                  <a:pt x="20964" y="6529"/>
                  <a:pt x="20742" y="5828"/>
                  <a:pt x="20742" y="5828"/>
                </a:cubicBezTo>
                <a:cubicBezTo>
                  <a:pt x="20639" y="5812"/>
                  <a:pt x="18132" y="5410"/>
                  <a:pt x="17719" y="5168"/>
                </a:cubicBezTo>
                <a:cubicBezTo>
                  <a:pt x="17344" y="4947"/>
                  <a:pt x="16387" y="4643"/>
                  <a:pt x="16065" y="4643"/>
                </a:cubicBezTo>
                <a:cubicBezTo>
                  <a:pt x="16014" y="4643"/>
                  <a:pt x="15735" y="4735"/>
                  <a:pt x="15544" y="4735"/>
                </a:cubicBezTo>
                <a:cubicBezTo>
                  <a:pt x="15389" y="4735"/>
                  <a:pt x="15244" y="4715"/>
                  <a:pt x="15158" y="4681"/>
                </a:cubicBezTo>
                <a:cubicBezTo>
                  <a:pt x="15064" y="4644"/>
                  <a:pt x="14844" y="4558"/>
                  <a:pt x="14694" y="4558"/>
                </a:cubicBezTo>
                <a:cubicBezTo>
                  <a:pt x="14632" y="4558"/>
                  <a:pt x="14589" y="4572"/>
                  <a:pt x="14565" y="4601"/>
                </a:cubicBezTo>
                <a:cubicBezTo>
                  <a:pt x="14544" y="4626"/>
                  <a:pt x="14550" y="4641"/>
                  <a:pt x="14565" y="4671"/>
                </a:cubicBezTo>
                <a:cubicBezTo>
                  <a:pt x="14573" y="4689"/>
                  <a:pt x="14585" y="4714"/>
                  <a:pt x="14573" y="4738"/>
                </a:cubicBezTo>
                <a:cubicBezTo>
                  <a:pt x="14561" y="4763"/>
                  <a:pt x="14533" y="4771"/>
                  <a:pt x="14465" y="4771"/>
                </a:cubicBezTo>
                <a:cubicBezTo>
                  <a:pt x="14413" y="4771"/>
                  <a:pt x="13762" y="4724"/>
                  <a:pt x="13593" y="4724"/>
                </a:cubicBezTo>
                <a:cubicBezTo>
                  <a:pt x="13263" y="4724"/>
                  <a:pt x="13151" y="4764"/>
                  <a:pt x="13115" y="4798"/>
                </a:cubicBezTo>
                <a:cubicBezTo>
                  <a:pt x="13046" y="4864"/>
                  <a:pt x="12848" y="4933"/>
                  <a:pt x="12663" y="4933"/>
                </a:cubicBezTo>
                <a:cubicBezTo>
                  <a:pt x="12496" y="4933"/>
                  <a:pt x="12367" y="4877"/>
                  <a:pt x="12293" y="4769"/>
                </a:cubicBezTo>
                <a:cubicBezTo>
                  <a:pt x="12151" y="4565"/>
                  <a:pt x="11927" y="4454"/>
                  <a:pt x="11787" y="4454"/>
                </a:cubicBezTo>
                <a:cubicBezTo>
                  <a:pt x="11745" y="4454"/>
                  <a:pt x="11711" y="4464"/>
                  <a:pt x="11688" y="4483"/>
                </a:cubicBezTo>
                <a:cubicBezTo>
                  <a:pt x="11592" y="4558"/>
                  <a:pt x="11358" y="4666"/>
                  <a:pt x="11186" y="4666"/>
                </a:cubicBezTo>
                <a:cubicBezTo>
                  <a:pt x="11109" y="4666"/>
                  <a:pt x="11050" y="4644"/>
                  <a:pt x="11013" y="4601"/>
                </a:cubicBezTo>
                <a:cubicBezTo>
                  <a:pt x="10954" y="4532"/>
                  <a:pt x="10535" y="4501"/>
                  <a:pt x="10478" y="4512"/>
                </a:cubicBezTo>
                <a:cubicBezTo>
                  <a:pt x="10355" y="4536"/>
                  <a:pt x="10317" y="4472"/>
                  <a:pt x="10222" y="4324"/>
                </a:cubicBezTo>
                <a:cubicBezTo>
                  <a:pt x="10205" y="4296"/>
                  <a:pt x="10129" y="4180"/>
                  <a:pt x="10129" y="4180"/>
                </a:cubicBezTo>
                <a:cubicBezTo>
                  <a:pt x="10012" y="4001"/>
                  <a:pt x="9965" y="3927"/>
                  <a:pt x="9750" y="3927"/>
                </a:cubicBezTo>
                <a:cubicBezTo>
                  <a:pt x="9673" y="3927"/>
                  <a:pt x="9467" y="3969"/>
                  <a:pt x="9417" y="3969"/>
                </a:cubicBezTo>
                <a:cubicBezTo>
                  <a:pt x="9328" y="3969"/>
                  <a:pt x="9236" y="3940"/>
                  <a:pt x="9118" y="3875"/>
                </a:cubicBezTo>
                <a:cubicBezTo>
                  <a:pt x="9033" y="3828"/>
                  <a:pt x="8967" y="3806"/>
                  <a:pt x="8912" y="3806"/>
                </a:cubicBezTo>
                <a:cubicBezTo>
                  <a:pt x="8844" y="3806"/>
                  <a:pt x="8793" y="3840"/>
                  <a:pt x="8723" y="3885"/>
                </a:cubicBezTo>
                <a:cubicBezTo>
                  <a:pt x="8671" y="3919"/>
                  <a:pt x="8606" y="3961"/>
                  <a:pt x="8518" y="3998"/>
                </a:cubicBezTo>
                <a:cubicBezTo>
                  <a:pt x="8404" y="4047"/>
                  <a:pt x="8261" y="4073"/>
                  <a:pt x="8118" y="4073"/>
                </a:cubicBezTo>
                <a:cubicBezTo>
                  <a:pt x="7872" y="4073"/>
                  <a:pt x="7662" y="3999"/>
                  <a:pt x="7540" y="3870"/>
                </a:cubicBezTo>
                <a:cubicBezTo>
                  <a:pt x="7421" y="3743"/>
                  <a:pt x="7224" y="3701"/>
                  <a:pt x="7066" y="3666"/>
                </a:cubicBezTo>
                <a:cubicBezTo>
                  <a:pt x="6953" y="3642"/>
                  <a:pt x="6864" y="3622"/>
                  <a:pt x="6818" y="3578"/>
                </a:cubicBezTo>
                <a:cubicBezTo>
                  <a:pt x="6710" y="3476"/>
                  <a:pt x="6682" y="3280"/>
                  <a:pt x="6726" y="2940"/>
                </a:cubicBezTo>
                <a:cubicBezTo>
                  <a:pt x="6738" y="2848"/>
                  <a:pt x="6770" y="2733"/>
                  <a:pt x="6808" y="2601"/>
                </a:cubicBezTo>
                <a:cubicBezTo>
                  <a:pt x="6901" y="2273"/>
                  <a:pt x="6830" y="1512"/>
                  <a:pt x="6809" y="1471"/>
                </a:cubicBezTo>
                <a:cubicBezTo>
                  <a:pt x="6637" y="1140"/>
                  <a:pt x="6501" y="879"/>
                  <a:pt x="6276" y="879"/>
                </a:cubicBezTo>
                <a:cubicBezTo>
                  <a:pt x="6187" y="879"/>
                  <a:pt x="5996" y="958"/>
                  <a:pt x="5967" y="958"/>
                </a:cubicBezTo>
                <a:cubicBezTo>
                  <a:pt x="5891" y="958"/>
                  <a:pt x="5779" y="377"/>
                  <a:pt x="5607" y="317"/>
                </a:cubicBezTo>
                <a:cubicBezTo>
                  <a:pt x="5498" y="278"/>
                  <a:pt x="5170" y="126"/>
                  <a:pt x="4899" y="0"/>
                </a:cubicBezTo>
                <a:cubicBezTo>
                  <a:pt x="4895" y="30"/>
                  <a:pt x="4841" y="298"/>
                  <a:pt x="4835" y="376"/>
                </a:cubicBezTo>
                <a:cubicBezTo>
                  <a:pt x="4828" y="466"/>
                  <a:pt x="4718" y="788"/>
                  <a:pt x="4710" y="830"/>
                </a:cubicBezTo>
                <a:cubicBezTo>
                  <a:pt x="4679" y="988"/>
                  <a:pt x="4349" y="2109"/>
                  <a:pt x="4296" y="2343"/>
                </a:cubicBezTo>
                <a:cubicBezTo>
                  <a:pt x="4187" y="2832"/>
                  <a:pt x="3690" y="4280"/>
                  <a:pt x="3612" y="4427"/>
                </a:cubicBezTo>
                <a:cubicBezTo>
                  <a:pt x="3505" y="4629"/>
                  <a:pt x="3404" y="4819"/>
                  <a:pt x="3346" y="5099"/>
                </a:cubicBezTo>
                <a:cubicBezTo>
                  <a:pt x="3292" y="5349"/>
                  <a:pt x="3232" y="5434"/>
                  <a:pt x="3187" y="5495"/>
                </a:cubicBezTo>
                <a:cubicBezTo>
                  <a:pt x="3145" y="5555"/>
                  <a:pt x="3119" y="5590"/>
                  <a:pt x="3119" y="5749"/>
                </a:cubicBezTo>
                <a:cubicBezTo>
                  <a:pt x="3119" y="5846"/>
                  <a:pt x="3146" y="6267"/>
                  <a:pt x="3049" y="6381"/>
                </a:cubicBezTo>
                <a:cubicBezTo>
                  <a:pt x="2969" y="6475"/>
                  <a:pt x="2964" y="6544"/>
                  <a:pt x="2954" y="6682"/>
                </a:cubicBezTo>
                <a:cubicBezTo>
                  <a:pt x="2950" y="6739"/>
                  <a:pt x="2883" y="7057"/>
                  <a:pt x="2840" y="7080"/>
                </a:cubicBezTo>
                <a:cubicBezTo>
                  <a:pt x="2802" y="7099"/>
                  <a:pt x="2751" y="7125"/>
                  <a:pt x="2684" y="7415"/>
                </a:cubicBezTo>
                <a:cubicBezTo>
                  <a:pt x="2610" y="7735"/>
                  <a:pt x="2096" y="9044"/>
                  <a:pt x="2064" y="9173"/>
                </a:cubicBezTo>
                <a:cubicBezTo>
                  <a:pt x="2045" y="9245"/>
                  <a:pt x="2027" y="9326"/>
                  <a:pt x="2007" y="9412"/>
                </a:cubicBezTo>
                <a:cubicBezTo>
                  <a:pt x="1945" y="9699"/>
                  <a:pt x="1873" y="10025"/>
                  <a:pt x="1723" y="10163"/>
                </a:cubicBezTo>
                <a:cubicBezTo>
                  <a:pt x="1530" y="10341"/>
                  <a:pt x="1399" y="10480"/>
                  <a:pt x="1340" y="10780"/>
                </a:cubicBezTo>
                <a:cubicBezTo>
                  <a:pt x="1319" y="10887"/>
                  <a:pt x="1167" y="10936"/>
                  <a:pt x="1151" y="10932"/>
                </a:cubicBezTo>
                <a:cubicBezTo>
                  <a:pt x="1137" y="10929"/>
                  <a:pt x="1081" y="10965"/>
                  <a:pt x="1092" y="11061"/>
                </a:cubicBezTo>
                <a:cubicBezTo>
                  <a:pt x="1132" y="11413"/>
                  <a:pt x="787" y="11809"/>
                  <a:pt x="639" y="11978"/>
                </a:cubicBezTo>
                <a:cubicBezTo>
                  <a:pt x="628" y="11992"/>
                  <a:pt x="316" y="12525"/>
                  <a:pt x="286" y="12873"/>
                </a:cubicBezTo>
                <a:cubicBezTo>
                  <a:pt x="267" y="13092"/>
                  <a:pt x="319" y="13275"/>
                  <a:pt x="361" y="13421"/>
                </a:cubicBezTo>
                <a:cubicBezTo>
                  <a:pt x="409" y="13597"/>
                  <a:pt x="452" y="13750"/>
                  <a:pt x="339" y="13869"/>
                </a:cubicBezTo>
                <a:cubicBezTo>
                  <a:pt x="141" y="14077"/>
                  <a:pt x="18" y="14339"/>
                  <a:pt x="18" y="14552"/>
                </a:cubicBezTo>
                <a:cubicBezTo>
                  <a:pt x="18" y="14600"/>
                  <a:pt x="-72" y="15836"/>
                  <a:pt x="158" y="16242"/>
                </a:cubicBezTo>
                <a:cubicBezTo>
                  <a:pt x="211" y="16335"/>
                  <a:pt x="243" y="16417"/>
                  <a:pt x="256" y="16493"/>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5" name="Shape 29"/>
          <p:cNvSpPr/>
          <p:nvPr/>
        </p:nvSpPr>
        <p:spPr>
          <a:xfrm>
            <a:off x="2558489" y="932621"/>
            <a:ext cx="976040" cy="720072"/>
          </a:xfrm>
          <a:custGeom>
            <a:avLst/>
            <a:gdLst/>
            <a:ahLst/>
            <a:cxnLst>
              <a:cxn ang="0">
                <a:pos x="wd2" y="hd2"/>
              </a:cxn>
              <a:cxn ang="5400000">
                <a:pos x="wd2" y="hd2"/>
              </a:cxn>
              <a:cxn ang="10800000">
                <a:pos x="wd2" y="hd2"/>
              </a:cxn>
              <a:cxn ang="16200000">
                <a:pos x="wd2" y="hd2"/>
              </a:cxn>
            </a:cxnLst>
            <a:rect l="0" t="0" r="r" b="b"/>
            <a:pathLst>
              <a:path w="21576" h="21571" extrusionOk="0">
                <a:moveTo>
                  <a:pt x="13695" y="19914"/>
                </a:moveTo>
                <a:cubicBezTo>
                  <a:pt x="14093" y="19914"/>
                  <a:pt x="15279" y="20345"/>
                  <a:pt x="15741" y="20657"/>
                </a:cubicBezTo>
                <a:cubicBezTo>
                  <a:pt x="16235" y="20989"/>
                  <a:pt x="19382" y="21566"/>
                  <a:pt x="19415" y="21571"/>
                </a:cubicBezTo>
                <a:cubicBezTo>
                  <a:pt x="19415" y="21571"/>
                  <a:pt x="19467" y="21068"/>
                  <a:pt x="19478" y="20962"/>
                </a:cubicBezTo>
                <a:cubicBezTo>
                  <a:pt x="19486" y="20895"/>
                  <a:pt x="19626" y="20161"/>
                  <a:pt x="19559" y="20003"/>
                </a:cubicBezTo>
                <a:cubicBezTo>
                  <a:pt x="19448" y="19741"/>
                  <a:pt x="19430" y="17990"/>
                  <a:pt x="19609" y="17609"/>
                </a:cubicBezTo>
                <a:cubicBezTo>
                  <a:pt x="19729" y="17355"/>
                  <a:pt x="20120" y="14851"/>
                  <a:pt x="20353" y="13355"/>
                </a:cubicBezTo>
                <a:cubicBezTo>
                  <a:pt x="20462" y="12650"/>
                  <a:pt x="21347" y="6581"/>
                  <a:pt x="21576" y="4929"/>
                </a:cubicBezTo>
                <a:cubicBezTo>
                  <a:pt x="13288" y="2589"/>
                  <a:pt x="6038" y="-29"/>
                  <a:pt x="6044" y="1"/>
                </a:cubicBezTo>
                <a:cubicBezTo>
                  <a:pt x="6067" y="100"/>
                  <a:pt x="6075" y="206"/>
                  <a:pt x="6081" y="311"/>
                </a:cubicBezTo>
                <a:cubicBezTo>
                  <a:pt x="6094" y="506"/>
                  <a:pt x="6106" y="690"/>
                  <a:pt x="6213" y="834"/>
                </a:cubicBezTo>
                <a:cubicBezTo>
                  <a:pt x="6288" y="935"/>
                  <a:pt x="6357" y="995"/>
                  <a:pt x="6419" y="1047"/>
                </a:cubicBezTo>
                <a:cubicBezTo>
                  <a:pt x="6498" y="1115"/>
                  <a:pt x="6567" y="1173"/>
                  <a:pt x="6599" y="1293"/>
                </a:cubicBezTo>
                <a:cubicBezTo>
                  <a:pt x="6612" y="1339"/>
                  <a:pt x="6709" y="1608"/>
                  <a:pt x="6689" y="1873"/>
                </a:cubicBezTo>
                <a:cubicBezTo>
                  <a:pt x="6670" y="2131"/>
                  <a:pt x="6615" y="2349"/>
                  <a:pt x="6520" y="2541"/>
                </a:cubicBezTo>
                <a:cubicBezTo>
                  <a:pt x="6471" y="2639"/>
                  <a:pt x="6426" y="2732"/>
                  <a:pt x="6437" y="2904"/>
                </a:cubicBezTo>
                <a:cubicBezTo>
                  <a:pt x="6444" y="3006"/>
                  <a:pt x="6447" y="3048"/>
                  <a:pt x="6426" y="3080"/>
                </a:cubicBezTo>
                <a:cubicBezTo>
                  <a:pt x="6408" y="3105"/>
                  <a:pt x="6204" y="3104"/>
                  <a:pt x="6204" y="3104"/>
                </a:cubicBezTo>
                <a:cubicBezTo>
                  <a:pt x="6083" y="3104"/>
                  <a:pt x="6057" y="3121"/>
                  <a:pt x="6053" y="3132"/>
                </a:cubicBezTo>
                <a:lnTo>
                  <a:pt x="6053" y="3132"/>
                </a:lnTo>
                <a:cubicBezTo>
                  <a:pt x="6053" y="3132"/>
                  <a:pt x="6051" y="3157"/>
                  <a:pt x="6111" y="3233"/>
                </a:cubicBezTo>
                <a:cubicBezTo>
                  <a:pt x="6239" y="3393"/>
                  <a:pt x="6278" y="3495"/>
                  <a:pt x="6316" y="3593"/>
                </a:cubicBezTo>
                <a:cubicBezTo>
                  <a:pt x="6332" y="3634"/>
                  <a:pt x="6638" y="3966"/>
                  <a:pt x="6600" y="4161"/>
                </a:cubicBezTo>
                <a:cubicBezTo>
                  <a:pt x="6577" y="4281"/>
                  <a:pt x="6536" y="4343"/>
                  <a:pt x="6505" y="4394"/>
                </a:cubicBezTo>
                <a:cubicBezTo>
                  <a:pt x="6464" y="4459"/>
                  <a:pt x="6437" y="4502"/>
                  <a:pt x="6449" y="4639"/>
                </a:cubicBezTo>
                <a:cubicBezTo>
                  <a:pt x="6475" y="4919"/>
                  <a:pt x="6574" y="5131"/>
                  <a:pt x="6622" y="5234"/>
                </a:cubicBezTo>
                <a:cubicBezTo>
                  <a:pt x="6692" y="5388"/>
                  <a:pt x="6558" y="6066"/>
                  <a:pt x="6558" y="6066"/>
                </a:cubicBezTo>
                <a:cubicBezTo>
                  <a:pt x="6489" y="6255"/>
                  <a:pt x="6451" y="6358"/>
                  <a:pt x="6310" y="6501"/>
                </a:cubicBezTo>
                <a:cubicBezTo>
                  <a:pt x="6205" y="6608"/>
                  <a:pt x="6131" y="6739"/>
                  <a:pt x="6054" y="6879"/>
                </a:cubicBezTo>
                <a:cubicBezTo>
                  <a:pt x="6024" y="6931"/>
                  <a:pt x="5793" y="7304"/>
                  <a:pt x="5843" y="7561"/>
                </a:cubicBezTo>
                <a:cubicBezTo>
                  <a:pt x="5906" y="7881"/>
                  <a:pt x="5923" y="8002"/>
                  <a:pt x="5840" y="8205"/>
                </a:cubicBezTo>
                <a:cubicBezTo>
                  <a:pt x="5781" y="8353"/>
                  <a:pt x="5770" y="8433"/>
                  <a:pt x="5748" y="8608"/>
                </a:cubicBezTo>
                <a:cubicBezTo>
                  <a:pt x="5743" y="8646"/>
                  <a:pt x="5689" y="9030"/>
                  <a:pt x="5520" y="9286"/>
                </a:cubicBezTo>
                <a:cubicBezTo>
                  <a:pt x="5471" y="9360"/>
                  <a:pt x="5297" y="9700"/>
                  <a:pt x="4990" y="9842"/>
                </a:cubicBezTo>
                <a:cubicBezTo>
                  <a:pt x="4833" y="9916"/>
                  <a:pt x="4771" y="10000"/>
                  <a:pt x="4727" y="10061"/>
                </a:cubicBezTo>
                <a:cubicBezTo>
                  <a:pt x="4659" y="10154"/>
                  <a:pt x="4609" y="10217"/>
                  <a:pt x="4339" y="10098"/>
                </a:cubicBezTo>
                <a:cubicBezTo>
                  <a:pt x="4255" y="10062"/>
                  <a:pt x="3734" y="9858"/>
                  <a:pt x="3691" y="9727"/>
                </a:cubicBezTo>
                <a:cubicBezTo>
                  <a:pt x="3671" y="9670"/>
                  <a:pt x="3836" y="9292"/>
                  <a:pt x="3913" y="9210"/>
                </a:cubicBezTo>
                <a:cubicBezTo>
                  <a:pt x="3990" y="9129"/>
                  <a:pt x="4063" y="9053"/>
                  <a:pt x="4104" y="8917"/>
                </a:cubicBezTo>
                <a:cubicBezTo>
                  <a:pt x="4133" y="8824"/>
                  <a:pt x="4207" y="8608"/>
                  <a:pt x="4292" y="8608"/>
                </a:cubicBezTo>
                <a:cubicBezTo>
                  <a:pt x="4326" y="8608"/>
                  <a:pt x="4369" y="8641"/>
                  <a:pt x="4369" y="8797"/>
                </a:cubicBezTo>
                <a:cubicBezTo>
                  <a:pt x="4369" y="8900"/>
                  <a:pt x="4441" y="9054"/>
                  <a:pt x="4505" y="8984"/>
                </a:cubicBezTo>
                <a:cubicBezTo>
                  <a:pt x="4549" y="8936"/>
                  <a:pt x="4576" y="8875"/>
                  <a:pt x="4594" y="8831"/>
                </a:cubicBezTo>
                <a:cubicBezTo>
                  <a:pt x="4615" y="8783"/>
                  <a:pt x="4717" y="8786"/>
                  <a:pt x="4744" y="8864"/>
                </a:cubicBezTo>
                <a:cubicBezTo>
                  <a:pt x="4775" y="8956"/>
                  <a:pt x="4773" y="9034"/>
                  <a:pt x="4772" y="9089"/>
                </a:cubicBezTo>
                <a:cubicBezTo>
                  <a:pt x="4770" y="9174"/>
                  <a:pt x="4770" y="9197"/>
                  <a:pt x="4882" y="9214"/>
                </a:cubicBezTo>
                <a:cubicBezTo>
                  <a:pt x="5086" y="9244"/>
                  <a:pt x="5238" y="8907"/>
                  <a:pt x="5249" y="8591"/>
                </a:cubicBezTo>
                <a:cubicBezTo>
                  <a:pt x="5254" y="8467"/>
                  <a:pt x="5280" y="8340"/>
                  <a:pt x="5302" y="8227"/>
                </a:cubicBezTo>
                <a:cubicBezTo>
                  <a:pt x="5349" y="7988"/>
                  <a:pt x="5362" y="7882"/>
                  <a:pt x="5286" y="7853"/>
                </a:cubicBezTo>
                <a:cubicBezTo>
                  <a:pt x="5147" y="7799"/>
                  <a:pt x="5021" y="7741"/>
                  <a:pt x="5004" y="7630"/>
                </a:cubicBezTo>
                <a:cubicBezTo>
                  <a:pt x="4995" y="7567"/>
                  <a:pt x="5281" y="6957"/>
                  <a:pt x="5334" y="6879"/>
                </a:cubicBezTo>
                <a:cubicBezTo>
                  <a:pt x="5388" y="6797"/>
                  <a:pt x="5463" y="6768"/>
                  <a:pt x="5530" y="6743"/>
                </a:cubicBezTo>
                <a:cubicBezTo>
                  <a:pt x="5624" y="6707"/>
                  <a:pt x="5673" y="6683"/>
                  <a:pt x="5679" y="6582"/>
                </a:cubicBezTo>
                <a:cubicBezTo>
                  <a:pt x="5689" y="6403"/>
                  <a:pt x="5426" y="6085"/>
                  <a:pt x="5411" y="6085"/>
                </a:cubicBezTo>
                <a:cubicBezTo>
                  <a:pt x="5354" y="6085"/>
                  <a:pt x="5340" y="5996"/>
                  <a:pt x="5313" y="5775"/>
                </a:cubicBezTo>
                <a:cubicBezTo>
                  <a:pt x="5286" y="5552"/>
                  <a:pt x="5293" y="5035"/>
                  <a:pt x="5275" y="4890"/>
                </a:cubicBezTo>
                <a:cubicBezTo>
                  <a:pt x="5249" y="4660"/>
                  <a:pt x="5137" y="4514"/>
                  <a:pt x="5073" y="4514"/>
                </a:cubicBezTo>
                <a:cubicBezTo>
                  <a:pt x="5051" y="4514"/>
                  <a:pt x="5034" y="4529"/>
                  <a:pt x="5021" y="4563"/>
                </a:cubicBezTo>
                <a:cubicBezTo>
                  <a:pt x="4971" y="4684"/>
                  <a:pt x="4914" y="4710"/>
                  <a:pt x="4875" y="4710"/>
                </a:cubicBezTo>
                <a:cubicBezTo>
                  <a:pt x="4802" y="4710"/>
                  <a:pt x="4462" y="4040"/>
                  <a:pt x="4248" y="4040"/>
                </a:cubicBezTo>
                <a:cubicBezTo>
                  <a:pt x="4054" y="4040"/>
                  <a:pt x="3327" y="3624"/>
                  <a:pt x="3165" y="3554"/>
                </a:cubicBezTo>
                <a:cubicBezTo>
                  <a:pt x="2484" y="3257"/>
                  <a:pt x="513" y="1587"/>
                  <a:pt x="467" y="1703"/>
                </a:cubicBezTo>
                <a:cubicBezTo>
                  <a:pt x="453" y="1737"/>
                  <a:pt x="431" y="1783"/>
                  <a:pt x="403" y="1842"/>
                </a:cubicBezTo>
                <a:cubicBezTo>
                  <a:pt x="272" y="2113"/>
                  <a:pt x="28" y="2620"/>
                  <a:pt x="79" y="3054"/>
                </a:cubicBezTo>
                <a:cubicBezTo>
                  <a:pt x="112" y="3334"/>
                  <a:pt x="189" y="3509"/>
                  <a:pt x="264" y="3678"/>
                </a:cubicBezTo>
                <a:cubicBezTo>
                  <a:pt x="332" y="3830"/>
                  <a:pt x="477" y="4666"/>
                  <a:pt x="445" y="4982"/>
                </a:cubicBezTo>
                <a:cubicBezTo>
                  <a:pt x="438" y="5054"/>
                  <a:pt x="439" y="6446"/>
                  <a:pt x="489" y="6931"/>
                </a:cubicBezTo>
                <a:cubicBezTo>
                  <a:pt x="489" y="6931"/>
                  <a:pt x="569" y="7317"/>
                  <a:pt x="537" y="7539"/>
                </a:cubicBezTo>
                <a:cubicBezTo>
                  <a:pt x="537" y="7539"/>
                  <a:pt x="494" y="7884"/>
                  <a:pt x="482" y="8013"/>
                </a:cubicBezTo>
                <a:cubicBezTo>
                  <a:pt x="465" y="8197"/>
                  <a:pt x="451" y="8356"/>
                  <a:pt x="405" y="8539"/>
                </a:cubicBezTo>
                <a:cubicBezTo>
                  <a:pt x="379" y="8648"/>
                  <a:pt x="343" y="8733"/>
                  <a:pt x="315" y="8802"/>
                </a:cubicBezTo>
                <a:cubicBezTo>
                  <a:pt x="262" y="8931"/>
                  <a:pt x="431" y="9077"/>
                  <a:pt x="472" y="9077"/>
                </a:cubicBezTo>
                <a:cubicBezTo>
                  <a:pt x="491" y="9077"/>
                  <a:pt x="929" y="9464"/>
                  <a:pt x="968" y="9496"/>
                </a:cubicBezTo>
                <a:cubicBezTo>
                  <a:pt x="1023" y="9540"/>
                  <a:pt x="1067" y="9573"/>
                  <a:pt x="1065" y="9631"/>
                </a:cubicBezTo>
                <a:cubicBezTo>
                  <a:pt x="1065" y="9678"/>
                  <a:pt x="1032" y="9705"/>
                  <a:pt x="1008" y="9722"/>
                </a:cubicBezTo>
                <a:cubicBezTo>
                  <a:pt x="968" y="9748"/>
                  <a:pt x="846" y="9981"/>
                  <a:pt x="677" y="9981"/>
                </a:cubicBezTo>
                <a:cubicBezTo>
                  <a:pt x="532" y="9981"/>
                  <a:pt x="296" y="10080"/>
                  <a:pt x="319" y="10428"/>
                </a:cubicBezTo>
                <a:cubicBezTo>
                  <a:pt x="329" y="10575"/>
                  <a:pt x="632" y="11000"/>
                  <a:pt x="694" y="10977"/>
                </a:cubicBezTo>
                <a:cubicBezTo>
                  <a:pt x="776" y="10947"/>
                  <a:pt x="937" y="11192"/>
                  <a:pt x="918" y="11248"/>
                </a:cubicBezTo>
                <a:cubicBezTo>
                  <a:pt x="901" y="11307"/>
                  <a:pt x="843" y="11329"/>
                  <a:pt x="785" y="11343"/>
                </a:cubicBezTo>
                <a:cubicBezTo>
                  <a:pt x="726" y="11358"/>
                  <a:pt x="542" y="11297"/>
                  <a:pt x="517" y="11297"/>
                </a:cubicBezTo>
                <a:cubicBezTo>
                  <a:pt x="491" y="11297"/>
                  <a:pt x="477" y="11307"/>
                  <a:pt x="470" y="11358"/>
                </a:cubicBezTo>
                <a:cubicBezTo>
                  <a:pt x="445" y="11564"/>
                  <a:pt x="433" y="11710"/>
                  <a:pt x="445" y="11891"/>
                </a:cubicBezTo>
                <a:cubicBezTo>
                  <a:pt x="453" y="12017"/>
                  <a:pt x="278" y="12222"/>
                  <a:pt x="254" y="12303"/>
                </a:cubicBezTo>
                <a:cubicBezTo>
                  <a:pt x="230" y="12380"/>
                  <a:pt x="227" y="12494"/>
                  <a:pt x="226" y="12579"/>
                </a:cubicBezTo>
                <a:cubicBezTo>
                  <a:pt x="223" y="12684"/>
                  <a:pt x="223" y="12755"/>
                  <a:pt x="175" y="12755"/>
                </a:cubicBezTo>
                <a:cubicBezTo>
                  <a:pt x="150" y="12755"/>
                  <a:pt x="-24" y="12930"/>
                  <a:pt x="3" y="13094"/>
                </a:cubicBezTo>
                <a:cubicBezTo>
                  <a:pt x="19" y="13189"/>
                  <a:pt x="36" y="13248"/>
                  <a:pt x="49" y="13295"/>
                </a:cubicBezTo>
                <a:cubicBezTo>
                  <a:pt x="62" y="13341"/>
                  <a:pt x="846" y="13837"/>
                  <a:pt x="952" y="13879"/>
                </a:cubicBezTo>
                <a:cubicBezTo>
                  <a:pt x="1199" y="13979"/>
                  <a:pt x="1203" y="14010"/>
                  <a:pt x="1258" y="14392"/>
                </a:cubicBezTo>
                <a:cubicBezTo>
                  <a:pt x="1264" y="14432"/>
                  <a:pt x="1353" y="14771"/>
                  <a:pt x="1373" y="14771"/>
                </a:cubicBezTo>
                <a:cubicBezTo>
                  <a:pt x="1397" y="14771"/>
                  <a:pt x="1630" y="14661"/>
                  <a:pt x="1750" y="14661"/>
                </a:cubicBezTo>
                <a:cubicBezTo>
                  <a:pt x="2060" y="14661"/>
                  <a:pt x="2243" y="15062"/>
                  <a:pt x="2455" y="15529"/>
                </a:cubicBezTo>
                <a:cubicBezTo>
                  <a:pt x="2481" y="15585"/>
                  <a:pt x="2577" y="16703"/>
                  <a:pt x="2460" y="17178"/>
                </a:cubicBezTo>
                <a:cubicBezTo>
                  <a:pt x="2415" y="17361"/>
                  <a:pt x="2340" y="18329"/>
                  <a:pt x="2451" y="18449"/>
                </a:cubicBezTo>
                <a:cubicBezTo>
                  <a:pt x="2495" y="18496"/>
                  <a:pt x="3177" y="18665"/>
                  <a:pt x="3335" y="18858"/>
                </a:cubicBezTo>
                <a:cubicBezTo>
                  <a:pt x="3470" y="19023"/>
                  <a:pt x="3718" y="19120"/>
                  <a:pt x="3998" y="19120"/>
                </a:cubicBezTo>
                <a:cubicBezTo>
                  <a:pt x="4165" y="19120"/>
                  <a:pt x="4640" y="18916"/>
                  <a:pt x="4705" y="18868"/>
                </a:cubicBezTo>
                <a:cubicBezTo>
                  <a:pt x="4795" y="18801"/>
                  <a:pt x="4867" y="18747"/>
                  <a:pt x="4967" y="18747"/>
                </a:cubicBezTo>
                <a:cubicBezTo>
                  <a:pt x="5043" y="18747"/>
                  <a:pt x="5484" y="18975"/>
                  <a:pt x="5582" y="18975"/>
                </a:cubicBezTo>
                <a:cubicBezTo>
                  <a:pt x="5638" y="18975"/>
                  <a:pt x="5889" y="18916"/>
                  <a:pt x="5988" y="18916"/>
                </a:cubicBezTo>
                <a:cubicBezTo>
                  <a:pt x="6283" y="18916"/>
                  <a:pt x="6356" y="19045"/>
                  <a:pt x="6503" y="19303"/>
                </a:cubicBezTo>
                <a:cubicBezTo>
                  <a:pt x="6503" y="19303"/>
                  <a:pt x="6764" y="19756"/>
                  <a:pt x="6866" y="19734"/>
                </a:cubicBezTo>
                <a:cubicBezTo>
                  <a:pt x="6902" y="19725"/>
                  <a:pt x="7469" y="19737"/>
                  <a:pt x="7575" y="19882"/>
                </a:cubicBezTo>
                <a:cubicBezTo>
                  <a:pt x="7608" y="19926"/>
                  <a:pt x="7664" y="19949"/>
                  <a:pt x="7741" y="19949"/>
                </a:cubicBezTo>
                <a:cubicBezTo>
                  <a:pt x="7931" y="19949"/>
                  <a:pt x="8410" y="19653"/>
                  <a:pt x="8475" y="19653"/>
                </a:cubicBezTo>
                <a:cubicBezTo>
                  <a:pt x="8664" y="19653"/>
                  <a:pt x="8954" y="19814"/>
                  <a:pt x="9142" y="20123"/>
                </a:cubicBezTo>
                <a:cubicBezTo>
                  <a:pt x="9241" y="20286"/>
                  <a:pt x="9416" y="20320"/>
                  <a:pt x="9544" y="20320"/>
                </a:cubicBezTo>
                <a:cubicBezTo>
                  <a:pt x="9763" y="20320"/>
                  <a:pt x="9990" y="20222"/>
                  <a:pt x="10055" y="20151"/>
                </a:cubicBezTo>
                <a:cubicBezTo>
                  <a:pt x="10132" y="20069"/>
                  <a:pt x="10335" y="20028"/>
                  <a:pt x="10678" y="20028"/>
                </a:cubicBezTo>
                <a:cubicBezTo>
                  <a:pt x="10875" y="20028"/>
                  <a:pt x="11683" y="20090"/>
                  <a:pt x="11797" y="20090"/>
                </a:cubicBezTo>
                <a:cubicBezTo>
                  <a:pt x="11803" y="20090"/>
                  <a:pt x="11808" y="20090"/>
                  <a:pt x="11809" y="20090"/>
                </a:cubicBezTo>
                <a:cubicBezTo>
                  <a:pt x="11808" y="20088"/>
                  <a:pt x="11756" y="19965"/>
                  <a:pt x="11818" y="19882"/>
                </a:cubicBezTo>
                <a:cubicBezTo>
                  <a:pt x="11861" y="19826"/>
                  <a:pt x="11929" y="19797"/>
                  <a:pt x="12022" y="19797"/>
                </a:cubicBezTo>
                <a:cubicBezTo>
                  <a:pt x="12194" y="19797"/>
                  <a:pt x="12426" y="19891"/>
                  <a:pt x="12609" y="19973"/>
                </a:cubicBezTo>
                <a:cubicBezTo>
                  <a:pt x="12705" y="20016"/>
                  <a:pt x="12869" y="20043"/>
                  <a:pt x="13049" y="20044"/>
                </a:cubicBezTo>
                <a:cubicBezTo>
                  <a:pt x="13052" y="20044"/>
                  <a:pt x="13637" y="19914"/>
                  <a:pt x="13695" y="1991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6" name="Shape 30"/>
          <p:cNvSpPr/>
          <p:nvPr/>
        </p:nvSpPr>
        <p:spPr>
          <a:xfrm>
            <a:off x="3251424" y="1092529"/>
            <a:ext cx="907230" cy="1450261"/>
          </a:xfrm>
          <a:custGeom>
            <a:avLst/>
            <a:gdLst/>
            <a:ahLst/>
            <a:cxnLst>
              <a:cxn ang="0">
                <a:pos x="wd2" y="hd2"/>
              </a:cxn>
              <a:cxn ang="5400000">
                <a:pos x="wd2" y="hd2"/>
              </a:cxn>
              <a:cxn ang="10800000">
                <a:pos x="wd2" y="hd2"/>
              </a:cxn>
              <a:cxn ang="16200000">
                <a:pos x="wd2" y="hd2"/>
              </a:cxn>
            </a:cxnLst>
            <a:rect l="0" t="0" r="r" b="b"/>
            <a:pathLst>
              <a:path w="21600" h="21600" extrusionOk="0">
                <a:moveTo>
                  <a:pt x="21211" y="14203"/>
                </a:moveTo>
                <a:cubicBezTo>
                  <a:pt x="21129" y="13915"/>
                  <a:pt x="20858" y="13881"/>
                  <a:pt x="20558" y="13780"/>
                </a:cubicBezTo>
                <a:cubicBezTo>
                  <a:pt x="20259" y="13678"/>
                  <a:pt x="20369" y="14084"/>
                  <a:pt x="19906" y="14355"/>
                </a:cubicBezTo>
                <a:cubicBezTo>
                  <a:pt x="19444" y="14626"/>
                  <a:pt x="19906" y="14355"/>
                  <a:pt x="19553" y="14220"/>
                </a:cubicBezTo>
                <a:cubicBezTo>
                  <a:pt x="19200" y="14084"/>
                  <a:pt x="19390" y="14203"/>
                  <a:pt x="19064" y="14237"/>
                </a:cubicBezTo>
                <a:cubicBezTo>
                  <a:pt x="18738" y="14271"/>
                  <a:pt x="18521" y="14237"/>
                  <a:pt x="18222" y="14084"/>
                </a:cubicBezTo>
                <a:cubicBezTo>
                  <a:pt x="17923" y="13932"/>
                  <a:pt x="17705" y="14017"/>
                  <a:pt x="17570" y="14051"/>
                </a:cubicBezTo>
                <a:cubicBezTo>
                  <a:pt x="17433" y="14084"/>
                  <a:pt x="17298" y="14237"/>
                  <a:pt x="17026" y="14220"/>
                </a:cubicBezTo>
                <a:cubicBezTo>
                  <a:pt x="16754" y="14203"/>
                  <a:pt x="16700" y="14135"/>
                  <a:pt x="16374" y="14068"/>
                </a:cubicBezTo>
                <a:cubicBezTo>
                  <a:pt x="16047" y="14000"/>
                  <a:pt x="16075" y="14119"/>
                  <a:pt x="15858" y="14305"/>
                </a:cubicBezTo>
                <a:cubicBezTo>
                  <a:pt x="15640" y="14491"/>
                  <a:pt x="15640" y="14220"/>
                  <a:pt x="15532" y="14119"/>
                </a:cubicBezTo>
                <a:cubicBezTo>
                  <a:pt x="15423" y="14017"/>
                  <a:pt x="15232" y="13628"/>
                  <a:pt x="15232" y="13373"/>
                </a:cubicBezTo>
                <a:cubicBezTo>
                  <a:pt x="15232" y="13120"/>
                  <a:pt x="15097" y="13001"/>
                  <a:pt x="14526" y="12933"/>
                </a:cubicBezTo>
                <a:cubicBezTo>
                  <a:pt x="13956" y="12866"/>
                  <a:pt x="14200" y="12748"/>
                  <a:pt x="14336" y="12477"/>
                </a:cubicBezTo>
                <a:cubicBezTo>
                  <a:pt x="14472" y="12206"/>
                  <a:pt x="14417" y="11986"/>
                  <a:pt x="14146" y="11749"/>
                </a:cubicBezTo>
                <a:cubicBezTo>
                  <a:pt x="13874" y="11512"/>
                  <a:pt x="13792" y="11342"/>
                  <a:pt x="13657" y="11123"/>
                </a:cubicBezTo>
                <a:cubicBezTo>
                  <a:pt x="13521" y="10903"/>
                  <a:pt x="13792" y="10716"/>
                  <a:pt x="13765" y="10463"/>
                </a:cubicBezTo>
                <a:cubicBezTo>
                  <a:pt x="13738" y="10208"/>
                  <a:pt x="13276" y="10361"/>
                  <a:pt x="13004" y="10513"/>
                </a:cubicBezTo>
                <a:cubicBezTo>
                  <a:pt x="12733" y="10666"/>
                  <a:pt x="12597" y="10682"/>
                  <a:pt x="12026" y="10750"/>
                </a:cubicBezTo>
                <a:cubicBezTo>
                  <a:pt x="11456" y="10818"/>
                  <a:pt x="12026" y="10750"/>
                  <a:pt x="11727" y="10615"/>
                </a:cubicBezTo>
                <a:cubicBezTo>
                  <a:pt x="11428" y="10480"/>
                  <a:pt x="11319" y="10513"/>
                  <a:pt x="11374" y="10428"/>
                </a:cubicBezTo>
                <a:cubicBezTo>
                  <a:pt x="11428" y="10344"/>
                  <a:pt x="11510" y="10225"/>
                  <a:pt x="11483" y="10022"/>
                </a:cubicBezTo>
                <a:cubicBezTo>
                  <a:pt x="11456" y="9819"/>
                  <a:pt x="11700" y="9853"/>
                  <a:pt x="11890" y="9853"/>
                </a:cubicBezTo>
                <a:cubicBezTo>
                  <a:pt x="12080" y="9853"/>
                  <a:pt x="12135" y="9515"/>
                  <a:pt x="12080" y="9379"/>
                </a:cubicBezTo>
                <a:cubicBezTo>
                  <a:pt x="12027" y="9244"/>
                  <a:pt x="11945" y="9007"/>
                  <a:pt x="12026" y="8753"/>
                </a:cubicBezTo>
                <a:cubicBezTo>
                  <a:pt x="12108" y="8499"/>
                  <a:pt x="12407" y="8296"/>
                  <a:pt x="12543" y="8194"/>
                </a:cubicBezTo>
                <a:cubicBezTo>
                  <a:pt x="12679" y="8093"/>
                  <a:pt x="12868" y="7772"/>
                  <a:pt x="12814" y="7501"/>
                </a:cubicBezTo>
                <a:cubicBezTo>
                  <a:pt x="12760" y="7230"/>
                  <a:pt x="12515" y="7551"/>
                  <a:pt x="12189" y="7501"/>
                </a:cubicBezTo>
                <a:cubicBezTo>
                  <a:pt x="11863" y="7450"/>
                  <a:pt x="11863" y="7179"/>
                  <a:pt x="11428" y="6993"/>
                </a:cubicBezTo>
                <a:cubicBezTo>
                  <a:pt x="10994" y="6807"/>
                  <a:pt x="11293" y="6789"/>
                  <a:pt x="11238" y="6502"/>
                </a:cubicBezTo>
                <a:cubicBezTo>
                  <a:pt x="11184" y="6214"/>
                  <a:pt x="11075" y="6231"/>
                  <a:pt x="10695" y="6078"/>
                </a:cubicBezTo>
                <a:cubicBezTo>
                  <a:pt x="10315" y="5926"/>
                  <a:pt x="10559" y="5740"/>
                  <a:pt x="10477" y="5503"/>
                </a:cubicBezTo>
                <a:cubicBezTo>
                  <a:pt x="10396" y="5266"/>
                  <a:pt x="10097" y="5368"/>
                  <a:pt x="9907" y="5215"/>
                </a:cubicBezTo>
                <a:cubicBezTo>
                  <a:pt x="9717" y="5063"/>
                  <a:pt x="9445" y="5029"/>
                  <a:pt x="9445" y="4826"/>
                </a:cubicBezTo>
                <a:cubicBezTo>
                  <a:pt x="9445" y="4623"/>
                  <a:pt x="9635" y="4437"/>
                  <a:pt x="9608" y="4200"/>
                </a:cubicBezTo>
                <a:cubicBezTo>
                  <a:pt x="9581" y="3963"/>
                  <a:pt x="9010" y="3489"/>
                  <a:pt x="8901" y="3303"/>
                </a:cubicBezTo>
                <a:cubicBezTo>
                  <a:pt x="8793" y="3117"/>
                  <a:pt x="9228" y="2000"/>
                  <a:pt x="9363" y="1763"/>
                </a:cubicBezTo>
                <a:cubicBezTo>
                  <a:pt x="9499" y="1525"/>
                  <a:pt x="9571" y="520"/>
                  <a:pt x="9603" y="402"/>
                </a:cubicBezTo>
                <a:cubicBezTo>
                  <a:pt x="8514" y="267"/>
                  <a:pt x="7458" y="133"/>
                  <a:pt x="6438" y="0"/>
                </a:cubicBezTo>
                <a:cubicBezTo>
                  <a:pt x="6235" y="675"/>
                  <a:pt x="5413" y="3409"/>
                  <a:pt x="5342" y="3557"/>
                </a:cubicBezTo>
                <a:cubicBezTo>
                  <a:pt x="5260" y="3726"/>
                  <a:pt x="4499" y="6146"/>
                  <a:pt x="4309" y="6333"/>
                </a:cubicBezTo>
                <a:cubicBezTo>
                  <a:pt x="4119" y="6519"/>
                  <a:pt x="4146" y="7382"/>
                  <a:pt x="4255" y="7501"/>
                </a:cubicBezTo>
                <a:cubicBezTo>
                  <a:pt x="4364" y="7619"/>
                  <a:pt x="4200" y="7873"/>
                  <a:pt x="4174" y="7992"/>
                </a:cubicBezTo>
                <a:cubicBezTo>
                  <a:pt x="4146" y="8110"/>
                  <a:pt x="4200" y="8719"/>
                  <a:pt x="4635" y="8939"/>
                </a:cubicBezTo>
                <a:cubicBezTo>
                  <a:pt x="5070" y="9160"/>
                  <a:pt x="5233" y="9667"/>
                  <a:pt x="5043" y="9769"/>
                </a:cubicBezTo>
                <a:cubicBezTo>
                  <a:pt x="4853" y="9870"/>
                  <a:pt x="4255" y="10378"/>
                  <a:pt x="4255" y="10497"/>
                </a:cubicBezTo>
                <a:cubicBezTo>
                  <a:pt x="4255" y="10615"/>
                  <a:pt x="3820" y="10784"/>
                  <a:pt x="3576" y="10936"/>
                </a:cubicBezTo>
                <a:cubicBezTo>
                  <a:pt x="3331" y="11089"/>
                  <a:pt x="3385" y="11241"/>
                  <a:pt x="3412" y="11326"/>
                </a:cubicBezTo>
                <a:cubicBezTo>
                  <a:pt x="3440" y="11410"/>
                  <a:pt x="1646" y="12223"/>
                  <a:pt x="1701" y="12494"/>
                </a:cubicBezTo>
                <a:cubicBezTo>
                  <a:pt x="1755" y="12764"/>
                  <a:pt x="1646" y="12933"/>
                  <a:pt x="2190" y="13103"/>
                </a:cubicBezTo>
                <a:cubicBezTo>
                  <a:pt x="2733" y="13272"/>
                  <a:pt x="2380" y="13543"/>
                  <a:pt x="2244" y="13661"/>
                </a:cubicBezTo>
                <a:cubicBezTo>
                  <a:pt x="2108" y="13780"/>
                  <a:pt x="2298" y="13898"/>
                  <a:pt x="2163" y="14034"/>
                </a:cubicBezTo>
                <a:cubicBezTo>
                  <a:pt x="2027" y="14170"/>
                  <a:pt x="1701" y="14474"/>
                  <a:pt x="1701" y="14609"/>
                </a:cubicBezTo>
                <a:cubicBezTo>
                  <a:pt x="1701" y="14729"/>
                  <a:pt x="320" y="18446"/>
                  <a:pt x="0" y="19307"/>
                </a:cubicBezTo>
                <a:cubicBezTo>
                  <a:pt x="6134" y="20139"/>
                  <a:pt x="12934" y="20961"/>
                  <a:pt x="19770" y="21600"/>
                </a:cubicBezTo>
                <a:lnTo>
                  <a:pt x="21600" y="14543"/>
                </a:lnTo>
                <a:cubicBezTo>
                  <a:pt x="21403" y="14487"/>
                  <a:pt x="21265" y="14393"/>
                  <a:pt x="21211" y="14203"/>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7" name="Shape 31"/>
          <p:cNvSpPr/>
          <p:nvPr/>
        </p:nvSpPr>
        <p:spPr>
          <a:xfrm>
            <a:off x="3624542" y="1119181"/>
            <a:ext cx="1544065" cy="957300"/>
          </a:xfrm>
          <a:custGeom>
            <a:avLst/>
            <a:gdLst/>
            <a:ahLst/>
            <a:cxnLst>
              <a:cxn ang="0">
                <a:pos x="wd2" y="hd2"/>
              </a:cxn>
              <a:cxn ang="5400000">
                <a:pos x="wd2" y="hd2"/>
              </a:cxn>
              <a:cxn ang="10800000">
                <a:pos x="wd2" y="hd2"/>
              </a:cxn>
              <a:cxn ang="16200000">
                <a:pos x="wd2" y="hd2"/>
              </a:cxn>
            </a:cxnLst>
            <a:rect l="0" t="0" r="r" b="b"/>
            <a:pathLst>
              <a:path w="21558" h="21322" extrusionOk="0">
                <a:moveTo>
                  <a:pt x="433" y="0"/>
                </a:moveTo>
                <a:cubicBezTo>
                  <a:pt x="414" y="175"/>
                  <a:pt x="388" y="445"/>
                  <a:pt x="388" y="591"/>
                </a:cubicBezTo>
                <a:cubicBezTo>
                  <a:pt x="388" y="819"/>
                  <a:pt x="372" y="1680"/>
                  <a:pt x="292" y="2034"/>
                </a:cubicBezTo>
                <a:cubicBezTo>
                  <a:pt x="213" y="2389"/>
                  <a:pt x="117" y="3173"/>
                  <a:pt x="86" y="3477"/>
                </a:cubicBezTo>
                <a:cubicBezTo>
                  <a:pt x="53" y="3781"/>
                  <a:pt x="-42" y="4059"/>
                  <a:pt x="22" y="4338"/>
                </a:cubicBezTo>
                <a:cubicBezTo>
                  <a:pt x="86" y="4616"/>
                  <a:pt x="420" y="5325"/>
                  <a:pt x="436" y="5680"/>
                </a:cubicBezTo>
                <a:cubicBezTo>
                  <a:pt x="452" y="6034"/>
                  <a:pt x="340" y="6312"/>
                  <a:pt x="340" y="6616"/>
                </a:cubicBezTo>
                <a:cubicBezTo>
                  <a:pt x="340" y="6919"/>
                  <a:pt x="500" y="6970"/>
                  <a:pt x="612" y="7198"/>
                </a:cubicBezTo>
                <a:cubicBezTo>
                  <a:pt x="723" y="7426"/>
                  <a:pt x="898" y="7274"/>
                  <a:pt x="946" y="7628"/>
                </a:cubicBezTo>
                <a:cubicBezTo>
                  <a:pt x="994" y="7982"/>
                  <a:pt x="851" y="8261"/>
                  <a:pt x="1073" y="8488"/>
                </a:cubicBezTo>
                <a:cubicBezTo>
                  <a:pt x="1296" y="8717"/>
                  <a:pt x="1360" y="8692"/>
                  <a:pt x="1392" y="9121"/>
                </a:cubicBezTo>
                <a:cubicBezTo>
                  <a:pt x="1424" y="9551"/>
                  <a:pt x="1249" y="9577"/>
                  <a:pt x="1504" y="9855"/>
                </a:cubicBezTo>
                <a:cubicBezTo>
                  <a:pt x="1759" y="10134"/>
                  <a:pt x="1759" y="10539"/>
                  <a:pt x="1950" y="10615"/>
                </a:cubicBezTo>
                <a:cubicBezTo>
                  <a:pt x="2141" y="10691"/>
                  <a:pt x="2284" y="10210"/>
                  <a:pt x="2316" y="10615"/>
                </a:cubicBezTo>
                <a:cubicBezTo>
                  <a:pt x="2348" y="11020"/>
                  <a:pt x="2237" y="11501"/>
                  <a:pt x="2157" y="11653"/>
                </a:cubicBezTo>
                <a:cubicBezTo>
                  <a:pt x="2077" y="11805"/>
                  <a:pt x="1902" y="12109"/>
                  <a:pt x="1854" y="12488"/>
                </a:cubicBezTo>
                <a:cubicBezTo>
                  <a:pt x="1806" y="12867"/>
                  <a:pt x="1854" y="13222"/>
                  <a:pt x="1886" y="13424"/>
                </a:cubicBezTo>
                <a:cubicBezTo>
                  <a:pt x="1918" y="13627"/>
                  <a:pt x="1886" y="14133"/>
                  <a:pt x="1774" y="14133"/>
                </a:cubicBezTo>
                <a:cubicBezTo>
                  <a:pt x="1663" y="14133"/>
                  <a:pt x="1520" y="14083"/>
                  <a:pt x="1535" y="14386"/>
                </a:cubicBezTo>
                <a:cubicBezTo>
                  <a:pt x="1551" y="14690"/>
                  <a:pt x="1504" y="14868"/>
                  <a:pt x="1472" y="14993"/>
                </a:cubicBezTo>
                <a:cubicBezTo>
                  <a:pt x="1440" y="15120"/>
                  <a:pt x="1503" y="15070"/>
                  <a:pt x="1679" y="15272"/>
                </a:cubicBezTo>
                <a:cubicBezTo>
                  <a:pt x="1854" y="15475"/>
                  <a:pt x="1520" y="15576"/>
                  <a:pt x="1854" y="15475"/>
                </a:cubicBezTo>
                <a:cubicBezTo>
                  <a:pt x="2189" y="15373"/>
                  <a:pt x="2269" y="15348"/>
                  <a:pt x="2428" y="15120"/>
                </a:cubicBezTo>
                <a:cubicBezTo>
                  <a:pt x="2587" y="14892"/>
                  <a:pt x="2858" y="14664"/>
                  <a:pt x="2874" y="15045"/>
                </a:cubicBezTo>
                <a:cubicBezTo>
                  <a:pt x="2889" y="15424"/>
                  <a:pt x="2730" y="15702"/>
                  <a:pt x="2810" y="16032"/>
                </a:cubicBezTo>
                <a:cubicBezTo>
                  <a:pt x="2889" y="16360"/>
                  <a:pt x="2938" y="16614"/>
                  <a:pt x="3097" y="16968"/>
                </a:cubicBezTo>
                <a:cubicBezTo>
                  <a:pt x="3256" y="17322"/>
                  <a:pt x="3289" y="17651"/>
                  <a:pt x="3209" y="18056"/>
                </a:cubicBezTo>
                <a:cubicBezTo>
                  <a:pt x="3129" y="18461"/>
                  <a:pt x="2986" y="18639"/>
                  <a:pt x="3320" y="18739"/>
                </a:cubicBezTo>
                <a:cubicBezTo>
                  <a:pt x="3655" y="18841"/>
                  <a:pt x="3734" y="19018"/>
                  <a:pt x="3734" y="19397"/>
                </a:cubicBezTo>
                <a:cubicBezTo>
                  <a:pt x="3734" y="19778"/>
                  <a:pt x="3846" y="20359"/>
                  <a:pt x="3910" y="20512"/>
                </a:cubicBezTo>
                <a:cubicBezTo>
                  <a:pt x="3973" y="20664"/>
                  <a:pt x="3973" y="21069"/>
                  <a:pt x="4101" y="20790"/>
                </a:cubicBezTo>
                <a:cubicBezTo>
                  <a:pt x="4228" y="20512"/>
                  <a:pt x="4212" y="20334"/>
                  <a:pt x="4404" y="20435"/>
                </a:cubicBezTo>
                <a:cubicBezTo>
                  <a:pt x="4595" y="20537"/>
                  <a:pt x="4627" y="20638"/>
                  <a:pt x="4786" y="20664"/>
                </a:cubicBezTo>
                <a:cubicBezTo>
                  <a:pt x="4946" y="20689"/>
                  <a:pt x="5025" y="20461"/>
                  <a:pt x="5105" y="20411"/>
                </a:cubicBezTo>
                <a:cubicBezTo>
                  <a:pt x="5184" y="20359"/>
                  <a:pt x="5312" y="20233"/>
                  <a:pt x="5487" y="20461"/>
                </a:cubicBezTo>
                <a:cubicBezTo>
                  <a:pt x="5663" y="20689"/>
                  <a:pt x="5790" y="20739"/>
                  <a:pt x="5981" y="20689"/>
                </a:cubicBezTo>
                <a:cubicBezTo>
                  <a:pt x="6172" y="20638"/>
                  <a:pt x="6061" y="20461"/>
                  <a:pt x="6268" y="20664"/>
                </a:cubicBezTo>
                <a:cubicBezTo>
                  <a:pt x="6475" y="20866"/>
                  <a:pt x="6204" y="21271"/>
                  <a:pt x="6475" y="20866"/>
                </a:cubicBezTo>
                <a:cubicBezTo>
                  <a:pt x="6746" y="20461"/>
                  <a:pt x="6682" y="19853"/>
                  <a:pt x="6857" y="20005"/>
                </a:cubicBezTo>
                <a:cubicBezTo>
                  <a:pt x="7033" y="20157"/>
                  <a:pt x="7192" y="20208"/>
                  <a:pt x="7240" y="20638"/>
                </a:cubicBezTo>
                <a:cubicBezTo>
                  <a:pt x="7272" y="20922"/>
                  <a:pt x="7353" y="21062"/>
                  <a:pt x="7468" y="21146"/>
                </a:cubicBezTo>
                <a:lnTo>
                  <a:pt x="7630" y="19550"/>
                </a:lnTo>
                <a:cubicBezTo>
                  <a:pt x="7630" y="19550"/>
                  <a:pt x="7654" y="19132"/>
                  <a:pt x="7774" y="19132"/>
                </a:cubicBezTo>
                <a:cubicBezTo>
                  <a:pt x="7893" y="19132"/>
                  <a:pt x="19557" y="21600"/>
                  <a:pt x="20752" y="21296"/>
                </a:cubicBezTo>
                <a:lnTo>
                  <a:pt x="21558" y="4698"/>
                </a:lnTo>
                <a:cubicBezTo>
                  <a:pt x="13691" y="3764"/>
                  <a:pt x="6254" y="1841"/>
                  <a:pt x="433" y="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8" name="Shape 32"/>
          <p:cNvSpPr/>
          <p:nvPr/>
        </p:nvSpPr>
        <p:spPr>
          <a:xfrm>
            <a:off x="4057625" y="1978686"/>
            <a:ext cx="1058937" cy="864852"/>
          </a:xfrm>
          <a:custGeom>
            <a:avLst/>
            <a:gdLst/>
            <a:ahLst/>
            <a:cxnLst>
              <a:cxn ang="0">
                <a:pos x="wd2" y="hd2"/>
              </a:cxn>
              <a:cxn ang="5400000">
                <a:pos x="wd2" y="hd2"/>
              </a:cxn>
              <a:cxn ang="10800000">
                <a:pos x="wd2" y="hd2"/>
              </a:cxn>
              <a:cxn ang="16200000">
                <a:pos x="wd2" y="hd2"/>
              </a:cxn>
            </a:cxnLst>
            <a:rect l="0" t="0" r="r" b="b"/>
            <a:pathLst>
              <a:path w="21600" h="21600" extrusionOk="0">
                <a:moveTo>
                  <a:pt x="20526" y="21600"/>
                </a:moveTo>
                <a:lnTo>
                  <a:pt x="0" y="18758"/>
                </a:lnTo>
                <a:lnTo>
                  <a:pt x="2367" y="498"/>
                </a:lnTo>
                <a:cubicBezTo>
                  <a:pt x="2370" y="450"/>
                  <a:pt x="2410" y="0"/>
                  <a:pt x="2606" y="0"/>
                </a:cubicBezTo>
                <a:cubicBezTo>
                  <a:pt x="2637" y="0"/>
                  <a:pt x="21600" y="2420"/>
                  <a:pt x="21600" y="2420"/>
                </a:cubicBezTo>
                <a:cubicBezTo>
                  <a:pt x="21600" y="2420"/>
                  <a:pt x="20526" y="21600"/>
                  <a:pt x="20526" y="2160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39" name="Shape 33"/>
          <p:cNvSpPr/>
          <p:nvPr/>
        </p:nvSpPr>
        <p:spPr>
          <a:xfrm>
            <a:off x="5123678" y="1332392"/>
            <a:ext cx="991957" cy="609900"/>
          </a:xfrm>
          <a:custGeom>
            <a:avLst/>
            <a:gdLst/>
            <a:ahLst/>
            <a:cxnLst>
              <a:cxn ang="0">
                <a:pos x="wd2" y="hd2"/>
              </a:cxn>
              <a:cxn ang="5400000">
                <a:pos x="wd2" y="hd2"/>
              </a:cxn>
              <a:cxn ang="10800000">
                <a:pos x="wd2" y="hd2"/>
              </a:cxn>
              <a:cxn ang="16200000">
                <a:pos x="wd2" y="hd2"/>
              </a:cxn>
            </a:cxnLst>
            <a:rect l="0" t="0" r="r" b="b"/>
            <a:pathLst>
              <a:path w="21536" h="21444" extrusionOk="0">
                <a:moveTo>
                  <a:pt x="21515" y="21428"/>
                </a:moveTo>
                <a:cubicBezTo>
                  <a:pt x="21537" y="21244"/>
                  <a:pt x="21543" y="21070"/>
                  <a:pt x="21525" y="20926"/>
                </a:cubicBezTo>
                <a:cubicBezTo>
                  <a:pt x="21451" y="20328"/>
                  <a:pt x="21600" y="18830"/>
                  <a:pt x="21451" y="18590"/>
                </a:cubicBezTo>
                <a:cubicBezTo>
                  <a:pt x="21302" y="18350"/>
                  <a:pt x="21042" y="18350"/>
                  <a:pt x="21042" y="17811"/>
                </a:cubicBezTo>
                <a:cubicBezTo>
                  <a:pt x="21042" y="17271"/>
                  <a:pt x="20782" y="15473"/>
                  <a:pt x="20782" y="14755"/>
                </a:cubicBezTo>
                <a:cubicBezTo>
                  <a:pt x="20782" y="14035"/>
                  <a:pt x="20634" y="13616"/>
                  <a:pt x="20708" y="12597"/>
                </a:cubicBezTo>
                <a:cubicBezTo>
                  <a:pt x="20782" y="11577"/>
                  <a:pt x="20856" y="10499"/>
                  <a:pt x="20708" y="10019"/>
                </a:cubicBezTo>
                <a:cubicBezTo>
                  <a:pt x="20559" y="9540"/>
                  <a:pt x="20187" y="7861"/>
                  <a:pt x="19927" y="6543"/>
                </a:cubicBezTo>
                <a:cubicBezTo>
                  <a:pt x="19667" y="5224"/>
                  <a:pt x="19964" y="3786"/>
                  <a:pt x="20038" y="3487"/>
                </a:cubicBezTo>
                <a:cubicBezTo>
                  <a:pt x="20113" y="3187"/>
                  <a:pt x="20113" y="2828"/>
                  <a:pt x="19927" y="2467"/>
                </a:cubicBezTo>
                <a:cubicBezTo>
                  <a:pt x="19774" y="2173"/>
                  <a:pt x="19647" y="1393"/>
                  <a:pt x="19648" y="825"/>
                </a:cubicBezTo>
                <a:cubicBezTo>
                  <a:pt x="13406" y="1084"/>
                  <a:pt x="7100" y="739"/>
                  <a:pt x="961" y="0"/>
                </a:cubicBezTo>
                <a:lnTo>
                  <a:pt x="0" y="20109"/>
                </a:lnTo>
                <a:cubicBezTo>
                  <a:pt x="1918" y="20289"/>
                  <a:pt x="16146" y="21600"/>
                  <a:pt x="21515" y="2142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0" name="Shape 34"/>
          <p:cNvSpPr/>
          <p:nvPr/>
        </p:nvSpPr>
        <p:spPr>
          <a:xfrm>
            <a:off x="5083701" y="1905395"/>
            <a:ext cx="1056397" cy="694069"/>
          </a:xfrm>
          <a:custGeom>
            <a:avLst/>
            <a:gdLst/>
            <a:ahLst/>
            <a:cxnLst>
              <a:cxn ang="0">
                <a:pos x="wd2" y="hd2"/>
              </a:cxn>
              <a:cxn ang="5400000">
                <a:pos x="wd2" y="hd2"/>
              </a:cxn>
              <a:cxn ang="10800000">
                <a:pos x="wd2" y="hd2"/>
              </a:cxn>
              <a:cxn ang="16200000">
                <a:pos x="wd2" y="hd2"/>
              </a:cxn>
            </a:cxnLst>
            <a:rect l="0" t="0" r="r" b="b"/>
            <a:pathLst>
              <a:path w="21563" h="21503" extrusionOk="0">
                <a:moveTo>
                  <a:pt x="15741" y="18255"/>
                </a:moveTo>
                <a:cubicBezTo>
                  <a:pt x="15741" y="18255"/>
                  <a:pt x="16137" y="18641"/>
                  <a:pt x="16207" y="18889"/>
                </a:cubicBezTo>
                <a:cubicBezTo>
                  <a:pt x="16277" y="19135"/>
                  <a:pt x="16300" y="19275"/>
                  <a:pt x="16580" y="19311"/>
                </a:cubicBezTo>
                <a:cubicBezTo>
                  <a:pt x="16859" y="19346"/>
                  <a:pt x="16999" y="19628"/>
                  <a:pt x="17069" y="19733"/>
                </a:cubicBezTo>
                <a:cubicBezTo>
                  <a:pt x="17138" y="19839"/>
                  <a:pt x="17162" y="19803"/>
                  <a:pt x="17302" y="19486"/>
                </a:cubicBezTo>
                <a:cubicBezTo>
                  <a:pt x="17442" y="19170"/>
                  <a:pt x="17442" y="19030"/>
                  <a:pt x="17675" y="19064"/>
                </a:cubicBezTo>
                <a:cubicBezTo>
                  <a:pt x="17908" y="19100"/>
                  <a:pt x="18980" y="18924"/>
                  <a:pt x="19119" y="19170"/>
                </a:cubicBezTo>
                <a:cubicBezTo>
                  <a:pt x="19259" y="19416"/>
                  <a:pt x="19236" y="19628"/>
                  <a:pt x="19468" y="19628"/>
                </a:cubicBezTo>
                <a:cubicBezTo>
                  <a:pt x="19701" y="19628"/>
                  <a:pt x="20238" y="19839"/>
                  <a:pt x="20377" y="20157"/>
                </a:cubicBezTo>
                <a:cubicBezTo>
                  <a:pt x="20516" y="20472"/>
                  <a:pt x="20773" y="20720"/>
                  <a:pt x="20843" y="20720"/>
                </a:cubicBezTo>
                <a:cubicBezTo>
                  <a:pt x="20913" y="20720"/>
                  <a:pt x="21052" y="21600"/>
                  <a:pt x="21356" y="21494"/>
                </a:cubicBezTo>
                <a:cubicBezTo>
                  <a:pt x="21415" y="21473"/>
                  <a:pt x="21486" y="21471"/>
                  <a:pt x="21563" y="21478"/>
                </a:cubicBezTo>
                <a:cubicBezTo>
                  <a:pt x="21511" y="21239"/>
                  <a:pt x="21441" y="20922"/>
                  <a:pt x="21321" y="20526"/>
                </a:cubicBezTo>
                <a:cubicBezTo>
                  <a:pt x="21111" y="19839"/>
                  <a:pt x="20726" y="20050"/>
                  <a:pt x="20867" y="19522"/>
                </a:cubicBezTo>
                <a:cubicBezTo>
                  <a:pt x="21006" y="18994"/>
                  <a:pt x="21286" y="19153"/>
                  <a:pt x="21356" y="18518"/>
                </a:cubicBezTo>
                <a:cubicBezTo>
                  <a:pt x="21426" y="17886"/>
                  <a:pt x="21321" y="17886"/>
                  <a:pt x="21460" y="17621"/>
                </a:cubicBezTo>
                <a:cubicBezTo>
                  <a:pt x="21600" y="17357"/>
                  <a:pt x="21460" y="17251"/>
                  <a:pt x="21250" y="17040"/>
                </a:cubicBezTo>
                <a:cubicBezTo>
                  <a:pt x="21041" y="16829"/>
                  <a:pt x="20831" y="16670"/>
                  <a:pt x="21076" y="16460"/>
                </a:cubicBezTo>
                <a:cubicBezTo>
                  <a:pt x="21321" y="16247"/>
                  <a:pt x="20971" y="15773"/>
                  <a:pt x="21111" y="15455"/>
                </a:cubicBezTo>
                <a:cubicBezTo>
                  <a:pt x="21250" y="15139"/>
                  <a:pt x="21391" y="15244"/>
                  <a:pt x="21391" y="15244"/>
                </a:cubicBezTo>
                <a:lnTo>
                  <a:pt x="21391" y="4629"/>
                </a:lnTo>
                <a:cubicBezTo>
                  <a:pt x="21391" y="4629"/>
                  <a:pt x="21146" y="4365"/>
                  <a:pt x="20971" y="4365"/>
                </a:cubicBezTo>
                <a:cubicBezTo>
                  <a:pt x="20797" y="4365"/>
                  <a:pt x="20587" y="4312"/>
                  <a:pt x="20587" y="3890"/>
                </a:cubicBezTo>
                <a:cubicBezTo>
                  <a:pt x="20587" y="3467"/>
                  <a:pt x="20482" y="3467"/>
                  <a:pt x="20377" y="3256"/>
                </a:cubicBezTo>
                <a:cubicBezTo>
                  <a:pt x="20272" y="3045"/>
                  <a:pt x="20307" y="2675"/>
                  <a:pt x="20552" y="2464"/>
                </a:cubicBezTo>
                <a:cubicBezTo>
                  <a:pt x="20739" y="2303"/>
                  <a:pt x="20965" y="1683"/>
                  <a:pt x="21032" y="1163"/>
                </a:cubicBezTo>
                <a:cubicBezTo>
                  <a:pt x="15983" y="1314"/>
                  <a:pt x="2606" y="159"/>
                  <a:pt x="803" y="0"/>
                </a:cubicBezTo>
                <a:lnTo>
                  <a:pt x="529" y="5368"/>
                </a:lnTo>
                <a:lnTo>
                  <a:pt x="0" y="17087"/>
                </a:lnTo>
                <a:cubicBezTo>
                  <a:pt x="1823" y="17291"/>
                  <a:pt x="12672" y="18481"/>
                  <a:pt x="15741" y="18255"/>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1" name="Shape 35"/>
          <p:cNvSpPr/>
          <p:nvPr/>
        </p:nvSpPr>
        <p:spPr>
          <a:xfrm>
            <a:off x="5057050" y="2451746"/>
            <a:ext cx="1245846" cy="613185"/>
          </a:xfrm>
          <a:custGeom>
            <a:avLst/>
            <a:gdLst/>
            <a:ahLst/>
            <a:cxnLst>
              <a:cxn ang="0">
                <a:pos x="wd2" y="hd2"/>
              </a:cxn>
              <a:cxn ang="5400000">
                <a:pos x="wd2" y="hd2"/>
              </a:cxn>
              <a:cxn ang="10800000">
                <a:pos x="wd2" y="hd2"/>
              </a:cxn>
              <a:cxn ang="16200000">
                <a:pos x="wd2" y="hd2"/>
              </a:cxn>
            </a:cxnLst>
            <a:rect l="0" t="0" r="r" b="b"/>
            <a:pathLst>
              <a:path w="21600" h="21216" extrusionOk="0">
                <a:moveTo>
                  <a:pt x="21600" y="21069"/>
                </a:moveTo>
                <a:cubicBezTo>
                  <a:pt x="21559" y="20989"/>
                  <a:pt x="21211" y="20847"/>
                  <a:pt x="21211" y="20415"/>
                </a:cubicBezTo>
                <a:cubicBezTo>
                  <a:pt x="21211" y="19981"/>
                  <a:pt x="21349" y="19786"/>
                  <a:pt x="21112" y="19313"/>
                </a:cubicBezTo>
                <a:cubicBezTo>
                  <a:pt x="20874" y="18842"/>
                  <a:pt x="20617" y="18685"/>
                  <a:pt x="20578" y="18173"/>
                </a:cubicBezTo>
                <a:cubicBezTo>
                  <a:pt x="20538" y="17661"/>
                  <a:pt x="20677" y="18055"/>
                  <a:pt x="20538" y="17661"/>
                </a:cubicBezTo>
                <a:cubicBezTo>
                  <a:pt x="20400" y="17268"/>
                  <a:pt x="20459" y="16679"/>
                  <a:pt x="20360" y="16679"/>
                </a:cubicBezTo>
                <a:cubicBezTo>
                  <a:pt x="20261" y="16679"/>
                  <a:pt x="20162" y="16875"/>
                  <a:pt x="20162" y="16521"/>
                </a:cubicBezTo>
                <a:cubicBezTo>
                  <a:pt x="20162" y="16168"/>
                  <a:pt x="20459" y="15106"/>
                  <a:pt x="20261" y="14595"/>
                </a:cubicBezTo>
                <a:cubicBezTo>
                  <a:pt x="20063" y="14083"/>
                  <a:pt x="20043" y="14124"/>
                  <a:pt x="20143" y="13808"/>
                </a:cubicBezTo>
                <a:cubicBezTo>
                  <a:pt x="20241" y="13495"/>
                  <a:pt x="20221" y="13062"/>
                  <a:pt x="20143" y="12943"/>
                </a:cubicBezTo>
                <a:cubicBezTo>
                  <a:pt x="20063" y="12825"/>
                  <a:pt x="20063" y="12551"/>
                  <a:pt x="20102" y="12275"/>
                </a:cubicBezTo>
                <a:cubicBezTo>
                  <a:pt x="20143" y="12000"/>
                  <a:pt x="19905" y="12117"/>
                  <a:pt x="19925" y="11843"/>
                </a:cubicBezTo>
                <a:cubicBezTo>
                  <a:pt x="19945" y="11567"/>
                  <a:pt x="19925" y="11253"/>
                  <a:pt x="19925" y="11253"/>
                </a:cubicBezTo>
                <a:cubicBezTo>
                  <a:pt x="19925" y="11253"/>
                  <a:pt x="19846" y="10819"/>
                  <a:pt x="19707" y="10898"/>
                </a:cubicBezTo>
                <a:cubicBezTo>
                  <a:pt x="19568" y="10977"/>
                  <a:pt x="19568" y="10937"/>
                  <a:pt x="19568" y="10663"/>
                </a:cubicBezTo>
                <a:cubicBezTo>
                  <a:pt x="19568" y="10387"/>
                  <a:pt x="19647" y="9090"/>
                  <a:pt x="19450" y="8618"/>
                </a:cubicBezTo>
                <a:cubicBezTo>
                  <a:pt x="19252" y="8147"/>
                  <a:pt x="19331" y="7752"/>
                  <a:pt x="19193" y="7360"/>
                </a:cubicBezTo>
                <a:cubicBezTo>
                  <a:pt x="19054" y="6966"/>
                  <a:pt x="19074" y="6887"/>
                  <a:pt x="18975" y="6418"/>
                </a:cubicBezTo>
                <a:cubicBezTo>
                  <a:pt x="18876" y="5944"/>
                  <a:pt x="18915" y="5591"/>
                  <a:pt x="18856" y="5354"/>
                </a:cubicBezTo>
                <a:cubicBezTo>
                  <a:pt x="18831" y="5254"/>
                  <a:pt x="18807" y="5102"/>
                  <a:pt x="18775" y="4904"/>
                </a:cubicBezTo>
                <a:cubicBezTo>
                  <a:pt x="18710" y="4896"/>
                  <a:pt x="18650" y="4898"/>
                  <a:pt x="18599" y="4922"/>
                </a:cubicBezTo>
                <a:cubicBezTo>
                  <a:pt x="18341" y="5040"/>
                  <a:pt x="18223" y="4057"/>
                  <a:pt x="18164" y="4057"/>
                </a:cubicBezTo>
                <a:cubicBezTo>
                  <a:pt x="18104" y="4057"/>
                  <a:pt x="17886" y="3781"/>
                  <a:pt x="17768" y="3428"/>
                </a:cubicBezTo>
                <a:cubicBezTo>
                  <a:pt x="17649" y="3074"/>
                  <a:pt x="17194" y="2838"/>
                  <a:pt x="16996" y="2838"/>
                </a:cubicBezTo>
                <a:cubicBezTo>
                  <a:pt x="16799" y="2838"/>
                  <a:pt x="16818" y="2602"/>
                  <a:pt x="16699" y="2326"/>
                </a:cubicBezTo>
                <a:cubicBezTo>
                  <a:pt x="16581" y="2052"/>
                  <a:pt x="15670" y="2248"/>
                  <a:pt x="15472" y="2208"/>
                </a:cubicBezTo>
                <a:cubicBezTo>
                  <a:pt x="15275" y="2170"/>
                  <a:pt x="15275" y="2326"/>
                  <a:pt x="15156" y="2680"/>
                </a:cubicBezTo>
                <a:cubicBezTo>
                  <a:pt x="15037" y="3034"/>
                  <a:pt x="15017" y="3074"/>
                  <a:pt x="14958" y="2955"/>
                </a:cubicBezTo>
                <a:cubicBezTo>
                  <a:pt x="14899" y="2838"/>
                  <a:pt x="14780" y="2523"/>
                  <a:pt x="14543" y="2484"/>
                </a:cubicBezTo>
                <a:cubicBezTo>
                  <a:pt x="14305" y="2444"/>
                  <a:pt x="14285" y="2287"/>
                  <a:pt x="14226" y="2012"/>
                </a:cubicBezTo>
                <a:cubicBezTo>
                  <a:pt x="14166" y="1736"/>
                  <a:pt x="13830" y="1305"/>
                  <a:pt x="13830" y="1305"/>
                </a:cubicBezTo>
                <a:cubicBezTo>
                  <a:pt x="11223" y="1557"/>
                  <a:pt x="2008" y="228"/>
                  <a:pt x="460" y="0"/>
                </a:cubicBezTo>
                <a:lnTo>
                  <a:pt x="0" y="13371"/>
                </a:lnTo>
                <a:cubicBezTo>
                  <a:pt x="1979" y="13695"/>
                  <a:pt x="3619" y="13850"/>
                  <a:pt x="4352" y="13652"/>
                </a:cubicBezTo>
                <a:cubicBezTo>
                  <a:pt x="4352" y="13652"/>
                  <a:pt x="4827" y="13415"/>
                  <a:pt x="4886" y="14359"/>
                </a:cubicBezTo>
                <a:cubicBezTo>
                  <a:pt x="4902" y="14614"/>
                  <a:pt x="4848" y="17013"/>
                  <a:pt x="4762" y="20376"/>
                </a:cubicBezTo>
                <a:cubicBezTo>
                  <a:pt x="6377" y="20538"/>
                  <a:pt x="17278" y="21600"/>
                  <a:pt x="21600" y="2106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2" name="Shape 36"/>
          <p:cNvSpPr/>
          <p:nvPr/>
        </p:nvSpPr>
        <p:spPr>
          <a:xfrm>
            <a:off x="5303575" y="3044738"/>
            <a:ext cx="1110586" cy="592317"/>
          </a:xfrm>
          <a:custGeom>
            <a:avLst/>
            <a:gdLst/>
            <a:ahLst/>
            <a:cxnLst>
              <a:cxn ang="0">
                <a:pos x="wd2" y="hd2"/>
              </a:cxn>
              <a:cxn ang="5400000">
                <a:pos x="wd2" y="hd2"/>
              </a:cxn>
              <a:cxn ang="10800000">
                <a:pos x="wd2" y="hd2"/>
              </a:cxn>
              <a:cxn ang="16200000">
                <a:pos x="wd2" y="hd2"/>
              </a:cxn>
            </a:cxnLst>
            <a:rect l="0" t="0" r="r" b="b"/>
            <a:pathLst>
              <a:path w="21556" h="21469" extrusionOk="0">
                <a:moveTo>
                  <a:pt x="21534" y="7784"/>
                </a:moveTo>
                <a:cubicBezTo>
                  <a:pt x="21600" y="5931"/>
                  <a:pt x="21289" y="6466"/>
                  <a:pt x="21135" y="6136"/>
                </a:cubicBezTo>
                <a:cubicBezTo>
                  <a:pt x="20980" y="5807"/>
                  <a:pt x="20714" y="5641"/>
                  <a:pt x="20736" y="5188"/>
                </a:cubicBezTo>
                <a:cubicBezTo>
                  <a:pt x="20758" y="4736"/>
                  <a:pt x="20758" y="4776"/>
                  <a:pt x="20470" y="4406"/>
                </a:cubicBezTo>
                <a:cubicBezTo>
                  <a:pt x="20182" y="4035"/>
                  <a:pt x="19783" y="3994"/>
                  <a:pt x="20005" y="3541"/>
                </a:cubicBezTo>
                <a:cubicBezTo>
                  <a:pt x="20226" y="3088"/>
                  <a:pt x="20382" y="2758"/>
                  <a:pt x="20559" y="2675"/>
                </a:cubicBezTo>
                <a:cubicBezTo>
                  <a:pt x="20736" y="2593"/>
                  <a:pt x="20869" y="2593"/>
                  <a:pt x="20758" y="2223"/>
                </a:cubicBezTo>
                <a:cubicBezTo>
                  <a:pt x="20647" y="1852"/>
                  <a:pt x="20470" y="1811"/>
                  <a:pt x="20470" y="1482"/>
                </a:cubicBezTo>
                <a:cubicBezTo>
                  <a:pt x="20470" y="1152"/>
                  <a:pt x="20160" y="1070"/>
                  <a:pt x="20160" y="1399"/>
                </a:cubicBezTo>
                <a:cubicBezTo>
                  <a:pt x="20160" y="1729"/>
                  <a:pt x="20160" y="2017"/>
                  <a:pt x="20005" y="1729"/>
                </a:cubicBezTo>
                <a:cubicBezTo>
                  <a:pt x="19885" y="1506"/>
                  <a:pt x="19621" y="1015"/>
                  <a:pt x="19466" y="726"/>
                </a:cubicBezTo>
                <a:cubicBezTo>
                  <a:pt x="14627" y="1282"/>
                  <a:pt x="2423" y="170"/>
                  <a:pt x="616" y="0"/>
                </a:cubicBezTo>
                <a:cubicBezTo>
                  <a:pt x="451" y="6001"/>
                  <a:pt x="178" y="14932"/>
                  <a:pt x="0" y="20692"/>
                </a:cubicBezTo>
                <a:cubicBezTo>
                  <a:pt x="6377" y="21287"/>
                  <a:pt x="13576" y="21600"/>
                  <a:pt x="21556" y="21417"/>
                </a:cubicBezTo>
                <a:cubicBezTo>
                  <a:pt x="21556" y="21417"/>
                  <a:pt x="21468" y="9638"/>
                  <a:pt x="21534" y="778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3" name="Shape 37"/>
          <p:cNvSpPr/>
          <p:nvPr/>
        </p:nvSpPr>
        <p:spPr>
          <a:xfrm>
            <a:off x="7582262" y="4630491"/>
            <a:ext cx="1372432" cy="1057975"/>
          </a:xfrm>
          <a:custGeom>
            <a:avLst/>
            <a:gdLst/>
            <a:ahLst/>
            <a:cxnLst>
              <a:cxn ang="0">
                <a:pos x="wd2" y="hd2"/>
              </a:cxn>
              <a:cxn ang="5400000">
                <a:pos x="wd2" y="hd2"/>
              </a:cxn>
              <a:cxn ang="10800000">
                <a:pos x="wd2" y="hd2"/>
              </a:cxn>
              <a:cxn ang="16200000">
                <a:pos x="wd2" y="hd2"/>
              </a:cxn>
            </a:cxnLst>
            <a:rect l="0" t="0" r="r" b="b"/>
            <a:pathLst>
              <a:path w="21484" h="21473" extrusionOk="0">
                <a:moveTo>
                  <a:pt x="20781" y="15057"/>
                </a:moveTo>
                <a:cubicBezTo>
                  <a:pt x="20688" y="15160"/>
                  <a:pt x="20621" y="15195"/>
                  <a:pt x="20621" y="15541"/>
                </a:cubicBezTo>
                <a:cubicBezTo>
                  <a:pt x="20621" y="15887"/>
                  <a:pt x="20567" y="15714"/>
                  <a:pt x="20313" y="15680"/>
                </a:cubicBezTo>
                <a:cubicBezTo>
                  <a:pt x="20058" y="15645"/>
                  <a:pt x="20112" y="15524"/>
                  <a:pt x="20005" y="15316"/>
                </a:cubicBezTo>
                <a:cubicBezTo>
                  <a:pt x="19898" y="15109"/>
                  <a:pt x="19857" y="15126"/>
                  <a:pt x="19656" y="15057"/>
                </a:cubicBezTo>
                <a:cubicBezTo>
                  <a:pt x="19455" y="14988"/>
                  <a:pt x="19603" y="14832"/>
                  <a:pt x="19630" y="14693"/>
                </a:cubicBezTo>
                <a:cubicBezTo>
                  <a:pt x="19656" y="14555"/>
                  <a:pt x="19898" y="14278"/>
                  <a:pt x="19991" y="14192"/>
                </a:cubicBezTo>
                <a:cubicBezTo>
                  <a:pt x="20085" y="14106"/>
                  <a:pt x="20153" y="13984"/>
                  <a:pt x="20153" y="13880"/>
                </a:cubicBezTo>
                <a:cubicBezTo>
                  <a:pt x="20153" y="13777"/>
                  <a:pt x="20273" y="13690"/>
                  <a:pt x="20273" y="13690"/>
                </a:cubicBezTo>
                <a:cubicBezTo>
                  <a:pt x="20380" y="13639"/>
                  <a:pt x="20661" y="14209"/>
                  <a:pt x="20741" y="14417"/>
                </a:cubicBezTo>
                <a:cubicBezTo>
                  <a:pt x="20822" y="14625"/>
                  <a:pt x="20876" y="14952"/>
                  <a:pt x="20781" y="15057"/>
                </a:cubicBezTo>
                <a:close/>
                <a:moveTo>
                  <a:pt x="21278" y="19786"/>
                </a:moveTo>
                <a:cubicBezTo>
                  <a:pt x="21215" y="19831"/>
                  <a:pt x="21188" y="19750"/>
                  <a:pt x="21260" y="19531"/>
                </a:cubicBezTo>
                <a:cubicBezTo>
                  <a:pt x="21331" y="19313"/>
                  <a:pt x="21054" y="18851"/>
                  <a:pt x="21206" y="18575"/>
                </a:cubicBezTo>
                <a:cubicBezTo>
                  <a:pt x="21358" y="18297"/>
                  <a:pt x="21492" y="17064"/>
                  <a:pt x="21483" y="16753"/>
                </a:cubicBezTo>
                <a:cubicBezTo>
                  <a:pt x="21474" y="16440"/>
                  <a:pt x="21233" y="13165"/>
                  <a:pt x="20679" y="12600"/>
                </a:cubicBezTo>
                <a:cubicBezTo>
                  <a:pt x="20125" y="12035"/>
                  <a:pt x="20036" y="10675"/>
                  <a:pt x="19125" y="9314"/>
                </a:cubicBezTo>
                <a:cubicBezTo>
                  <a:pt x="19125" y="9314"/>
                  <a:pt x="19081" y="8720"/>
                  <a:pt x="18986" y="8754"/>
                </a:cubicBezTo>
                <a:cubicBezTo>
                  <a:pt x="18892" y="8789"/>
                  <a:pt x="18886" y="8927"/>
                  <a:pt x="18853" y="8781"/>
                </a:cubicBezTo>
                <a:cubicBezTo>
                  <a:pt x="18819" y="8633"/>
                  <a:pt x="18752" y="8590"/>
                  <a:pt x="18665" y="8331"/>
                </a:cubicBezTo>
                <a:cubicBezTo>
                  <a:pt x="18578" y="8071"/>
                  <a:pt x="18223" y="7311"/>
                  <a:pt x="18276" y="7223"/>
                </a:cubicBezTo>
                <a:cubicBezTo>
                  <a:pt x="18330" y="7137"/>
                  <a:pt x="18491" y="7664"/>
                  <a:pt x="18585" y="7673"/>
                </a:cubicBezTo>
                <a:cubicBezTo>
                  <a:pt x="18679" y="7682"/>
                  <a:pt x="18665" y="7526"/>
                  <a:pt x="18712" y="7578"/>
                </a:cubicBezTo>
                <a:cubicBezTo>
                  <a:pt x="18758" y="7630"/>
                  <a:pt x="18906" y="7812"/>
                  <a:pt x="18966" y="8053"/>
                </a:cubicBezTo>
                <a:cubicBezTo>
                  <a:pt x="19027" y="8296"/>
                  <a:pt x="19073" y="8539"/>
                  <a:pt x="19107" y="8365"/>
                </a:cubicBezTo>
                <a:cubicBezTo>
                  <a:pt x="19140" y="8192"/>
                  <a:pt x="19167" y="8088"/>
                  <a:pt x="18892" y="7492"/>
                </a:cubicBezTo>
                <a:cubicBezTo>
                  <a:pt x="18618" y="6894"/>
                  <a:pt x="18524" y="6878"/>
                  <a:pt x="18410" y="6800"/>
                </a:cubicBezTo>
                <a:cubicBezTo>
                  <a:pt x="18296" y="6722"/>
                  <a:pt x="16038" y="1212"/>
                  <a:pt x="15878" y="953"/>
                </a:cubicBezTo>
                <a:cubicBezTo>
                  <a:pt x="15717" y="693"/>
                  <a:pt x="15690" y="780"/>
                  <a:pt x="15730" y="451"/>
                </a:cubicBezTo>
                <a:cubicBezTo>
                  <a:pt x="15771" y="122"/>
                  <a:pt x="15797" y="122"/>
                  <a:pt x="15636" y="1"/>
                </a:cubicBezTo>
                <a:cubicBezTo>
                  <a:pt x="15626" y="-7"/>
                  <a:pt x="15591" y="21"/>
                  <a:pt x="15583" y="41"/>
                </a:cubicBezTo>
                <a:cubicBezTo>
                  <a:pt x="15462" y="353"/>
                  <a:pt x="14363" y="-62"/>
                  <a:pt x="14229" y="41"/>
                </a:cubicBezTo>
                <a:cubicBezTo>
                  <a:pt x="14095" y="145"/>
                  <a:pt x="14149" y="335"/>
                  <a:pt x="14270" y="578"/>
                </a:cubicBezTo>
                <a:cubicBezTo>
                  <a:pt x="14391" y="820"/>
                  <a:pt x="14296" y="1235"/>
                  <a:pt x="14296" y="1546"/>
                </a:cubicBezTo>
                <a:cubicBezTo>
                  <a:pt x="14296" y="1858"/>
                  <a:pt x="14163" y="1771"/>
                  <a:pt x="13962" y="1754"/>
                </a:cubicBezTo>
                <a:cubicBezTo>
                  <a:pt x="13760" y="1736"/>
                  <a:pt x="13841" y="1425"/>
                  <a:pt x="13787" y="1218"/>
                </a:cubicBezTo>
                <a:cubicBezTo>
                  <a:pt x="13734" y="1010"/>
                  <a:pt x="13667" y="993"/>
                  <a:pt x="13667" y="993"/>
                </a:cubicBezTo>
                <a:cubicBezTo>
                  <a:pt x="13667" y="993"/>
                  <a:pt x="7155" y="1685"/>
                  <a:pt x="7074" y="1685"/>
                </a:cubicBezTo>
                <a:cubicBezTo>
                  <a:pt x="6994" y="1685"/>
                  <a:pt x="6512" y="613"/>
                  <a:pt x="6512" y="613"/>
                </a:cubicBezTo>
                <a:cubicBezTo>
                  <a:pt x="6512" y="613"/>
                  <a:pt x="161" y="1633"/>
                  <a:pt x="27" y="1858"/>
                </a:cubicBezTo>
                <a:cubicBezTo>
                  <a:pt x="-108" y="2083"/>
                  <a:pt x="294" y="2360"/>
                  <a:pt x="482" y="2567"/>
                </a:cubicBezTo>
                <a:cubicBezTo>
                  <a:pt x="670" y="2775"/>
                  <a:pt x="576" y="2896"/>
                  <a:pt x="536" y="3085"/>
                </a:cubicBezTo>
                <a:cubicBezTo>
                  <a:pt x="496" y="3276"/>
                  <a:pt x="696" y="3519"/>
                  <a:pt x="709" y="3656"/>
                </a:cubicBezTo>
                <a:cubicBezTo>
                  <a:pt x="718" y="3737"/>
                  <a:pt x="627" y="3966"/>
                  <a:pt x="550" y="4156"/>
                </a:cubicBezTo>
                <a:cubicBezTo>
                  <a:pt x="640" y="4265"/>
                  <a:pt x="714" y="4339"/>
                  <a:pt x="804" y="4205"/>
                </a:cubicBezTo>
                <a:cubicBezTo>
                  <a:pt x="920" y="4032"/>
                  <a:pt x="1027" y="4043"/>
                  <a:pt x="1143" y="3801"/>
                </a:cubicBezTo>
                <a:cubicBezTo>
                  <a:pt x="1259" y="3559"/>
                  <a:pt x="1160" y="3328"/>
                  <a:pt x="1268" y="3270"/>
                </a:cubicBezTo>
                <a:cubicBezTo>
                  <a:pt x="1375" y="3213"/>
                  <a:pt x="1474" y="3420"/>
                  <a:pt x="1527" y="3385"/>
                </a:cubicBezTo>
                <a:cubicBezTo>
                  <a:pt x="1581" y="3351"/>
                  <a:pt x="1518" y="3063"/>
                  <a:pt x="1697" y="3201"/>
                </a:cubicBezTo>
                <a:cubicBezTo>
                  <a:pt x="1876" y="3340"/>
                  <a:pt x="2028" y="3559"/>
                  <a:pt x="1822" y="3593"/>
                </a:cubicBezTo>
                <a:cubicBezTo>
                  <a:pt x="1616" y="3628"/>
                  <a:pt x="1607" y="3709"/>
                  <a:pt x="1509" y="3824"/>
                </a:cubicBezTo>
                <a:cubicBezTo>
                  <a:pt x="1411" y="3939"/>
                  <a:pt x="1027" y="4008"/>
                  <a:pt x="1223" y="4067"/>
                </a:cubicBezTo>
                <a:cubicBezTo>
                  <a:pt x="1420" y="4124"/>
                  <a:pt x="2724" y="3663"/>
                  <a:pt x="2831" y="3455"/>
                </a:cubicBezTo>
                <a:cubicBezTo>
                  <a:pt x="2938" y="3247"/>
                  <a:pt x="2867" y="3132"/>
                  <a:pt x="3108" y="3132"/>
                </a:cubicBezTo>
                <a:cubicBezTo>
                  <a:pt x="3350" y="3132"/>
                  <a:pt x="3421" y="3028"/>
                  <a:pt x="3626" y="3074"/>
                </a:cubicBezTo>
                <a:cubicBezTo>
                  <a:pt x="3832" y="3120"/>
                  <a:pt x="3912" y="3270"/>
                  <a:pt x="3725" y="3270"/>
                </a:cubicBezTo>
                <a:cubicBezTo>
                  <a:pt x="3537" y="3270"/>
                  <a:pt x="3448" y="3201"/>
                  <a:pt x="3323" y="3317"/>
                </a:cubicBezTo>
                <a:cubicBezTo>
                  <a:pt x="3197" y="3432"/>
                  <a:pt x="2876" y="3374"/>
                  <a:pt x="2983" y="3490"/>
                </a:cubicBezTo>
                <a:cubicBezTo>
                  <a:pt x="3090" y="3605"/>
                  <a:pt x="3144" y="3571"/>
                  <a:pt x="3421" y="3571"/>
                </a:cubicBezTo>
                <a:cubicBezTo>
                  <a:pt x="3698" y="3571"/>
                  <a:pt x="4895" y="4008"/>
                  <a:pt x="5020" y="4205"/>
                </a:cubicBezTo>
                <a:cubicBezTo>
                  <a:pt x="5145" y="4401"/>
                  <a:pt x="5136" y="4274"/>
                  <a:pt x="5082" y="4077"/>
                </a:cubicBezTo>
                <a:cubicBezTo>
                  <a:pt x="5029" y="3882"/>
                  <a:pt x="4751" y="3939"/>
                  <a:pt x="4868" y="3720"/>
                </a:cubicBezTo>
                <a:cubicBezTo>
                  <a:pt x="4984" y="3501"/>
                  <a:pt x="4957" y="3582"/>
                  <a:pt x="5109" y="3605"/>
                </a:cubicBezTo>
                <a:cubicBezTo>
                  <a:pt x="5261" y="3628"/>
                  <a:pt x="5377" y="3397"/>
                  <a:pt x="5377" y="3547"/>
                </a:cubicBezTo>
                <a:cubicBezTo>
                  <a:pt x="5377" y="3697"/>
                  <a:pt x="5145" y="3663"/>
                  <a:pt x="5199" y="3847"/>
                </a:cubicBezTo>
                <a:cubicBezTo>
                  <a:pt x="5252" y="4032"/>
                  <a:pt x="5270" y="4043"/>
                  <a:pt x="5315" y="4135"/>
                </a:cubicBezTo>
                <a:cubicBezTo>
                  <a:pt x="5359" y="4228"/>
                  <a:pt x="5172" y="4320"/>
                  <a:pt x="5234" y="4367"/>
                </a:cubicBezTo>
                <a:cubicBezTo>
                  <a:pt x="5297" y="4412"/>
                  <a:pt x="6101" y="4978"/>
                  <a:pt x="6101" y="5162"/>
                </a:cubicBezTo>
                <a:cubicBezTo>
                  <a:pt x="6101" y="5347"/>
                  <a:pt x="5913" y="5254"/>
                  <a:pt x="5976" y="5416"/>
                </a:cubicBezTo>
                <a:cubicBezTo>
                  <a:pt x="6038" y="5577"/>
                  <a:pt x="6137" y="5750"/>
                  <a:pt x="6244" y="5796"/>
                </a:cubicBezTo>
                <a:cubicBezTo>
                  <a:pt x="6351" y="5842"/>
                  <a:pt x="7619" y="5138"/>
                  <a:pt x="7691" y="5185"/>
                </a:cubicBezTo>
                <a:cubicBezTo>
                  <a:pt x="7762" y="5231"/>
                  <a:pt x="7727" y="5370"/>
                  <a:pt x="7530" y="5496"/>
                </a:cubicBezTo>
                <a:cubicBezTo>
                  <a:pt x="7333" y="5623"/>
                  <a:pt x="7199" y="5716"/>
                  <a:pt x="7092" y="5831"/>
                </a:cubicBezTo>
                <a:cubicBezTo>
                  <a:pt x="6985" y="5946"/>
                  <a:pt x="7110" y="6050"/>
                  <a:pt x="7262" y="5934"/>
                </a:cubicBezTo>
                <a:cubicBezTo>
                  <a:pt x="7414" y="5819"/>
                  <a:pt x="7816" y="5474"/>
                  <a:pt x="7834" y="5162"/>
                </a:cubicBezTo>
                <a:cubicBezTo>
                  <a:pt x="7852" y="4850"/>
                  <a:pt x="7896" y="4896"/>
                  <a:pt x="8003" y="4804"/>
                </a:cubicBezTo>
                <a:cubicBezTo>
                  <a:pt x="8110" y="4712"/>
                  <a:pt x="8209" y="4516"/>
                  <a:pt x="8432" y="4516"/>
                </a:cubicBezTo>
                <a:cubicBezTo>
                  <a:pt x="8656" y="4516"/>
                  <a:pt x="8763" y="4551"/>
                  <a:pt x="8718" y="4401"/>
                </a:cubicBezTo>
                <a:cubicBezTo>
                  <a:pt x="8673" y="4251"/>
                  <a:pt x="8441" y="4205"/>
                  <a:pt x="8673" y="3997"/>
                </a:cubicBezTo>
                <a:cubicBezTo>
                  <a:pt x="8906" y="3790"/>
                  <a:pt x="11541" y="5750"/>
                  <a:pt x="11818" y="5957"/>
                </a:cubicBezTo>
                <a:cubicBezTo>
                  <a:pt x="12094" y="6165"/>
                  <a:pt x="12104" y="6615"/>
                  <a:pt x="12514" y="6626"/>
                </a:cubicBezTo>
                <a:cubicBezTo>
                  <a:pt x="12926" y="6638"/>
                  <a:pt x="12979" y="6626"/>
                  <a:pt x="13051" y="6926"/>
                </a:cubicBezTo>
                <a:cubicBezTo>
                  <a:pt x="13122" y="7226"/>
                  <a:pt x="13185" y="7445"/>
                  <a:pt x="13345" y="7515"/>
                </a:cubicBezTo>
                <a:cubicBezTo>
                  <a:pt x="13507" y="7584"/>
                  <a:pt x="13328" y="10536"/>
                  <a:pt x="13381" y="10824"/>
                </a:cubicBezTo>
                <a:cubicBezTo>
                  <a:pt x="13435" y="11113"/>
                  <a:pt x="13515" y="11158"/>
                  <a:pt x="13507" y="11482"/>
                </a:cubicBezTo>
                <a:cubicBezTo>
                  <a:pt x="13497" y="11805"/>
                  <a:pt x="13587" y="12082"/>
                  <a:pt x="13756" y="12059"/>
                </a:cubicBezTo>
                <a:cubicBezTo>
                  <a:pt x="13926" y="12035"/>
                  <a:pt x="14087" y="12035"/>
                  <a:pt x="14042" y="11805"/>
                </a:cubicBezTo>
                <a:cubicBezTo>
                  <a:pt x="13998" y="11574"/>
                  <a:pt x="13836" y="11355"/>
                  <a:pt x="13836" y="11090"/>
                </a:cubicBezTo>
                <a:cubicBezTo>
                  <a:pt x="13836" y="10824"/>
                  <a:pt x="13944" y="10790"/>
                  <a:pt x="14060" y="11032"/>
                </a:cubicBezTo>
                <a:cubicBezTo>
                  <a:pt x="14176" y="11274"/>
                  <a:pt x="14176" y="11251"/>
                  <a:pt x="14328" y="11274"/>
                </a:cubicBezTo>
                <a:cubicBezTo>
                  <a:pt x="14480" y="11297"/>
                  <a:pt x="14551" y="11216"/>
                  <a:pt x="14507" y="11516"/>
                </a:cubicBezTo>
                <a:cubicBezTo>
                  <a:pt x="14462" y="11816"/>
                  <a:pt x="14229" y="12243"/>
                  <a:pt x="14229" y="12415"/>
                </a:cubicBezTo>
                <a:cubicBezTo>
                  <a:pt x="14229" y="12589"/>
                  <a:pt x="14167" y="12682"/>
                  <a:pt x="14051" y="12716"/>
                </a:cubicBezTo>
                <a:cubicBezTo>
                  <a:pt x="13935" y="12750"/>
                  <a:pt x="13729" y="12762"/>
                  <a:pt x="13891" y="12900"/>
                </a:cubicBezTo>
                <a:cubicBezTo>
                  <a:pt x="14051" y="13039"/>
                  <a:pt x="14346" y="13673"/>
                  <a:pt x="14569" y="14146"/>
                </a:cubicBezTo>
                <a:cubicBezTo>
                  <a:pt x="14792" y="14618"/>
                  <a:pt x="15150" y="15103"/>
                  <a:pt x="15310" y="15184"/>
                </a:cubicBezTo>
                <a:cubicBezTo>
                  <a:pt x="15471" y="15264"/>
                  <a:pt x="15722" y="15288"/>
                  <a:pt x="15623" y="15022"/>
                </a:cubicBezTo>
                <a:cubicBezTo>
                  <a:pt x="15525" y="14757"/>
                  <a:pt x="15337" y="14572"/>
                  <a:pt x="15525" y="14642"/>
                </a:cubicBezTo>
                <a:cubicBezTo>
                  <a:pt x="15712" y="14711"/>
                  <a:pt x="16052" y="14768"/>
                  <a:pt x="15980" y="14999"/>
                </a:cubicBezTo>
                <a:cubicBezTo>
                  <a:pt x="15909" y="15230"/>
                  <a:pt x="15882" y="15530"/>
                  <a:pt x="15954" y="15748"/>
                </a:cubicBezTo>
                <a:cubicBezTo>
                  <a:pt x="16025" y="15968"/>
                  <a:pt x="16248" y="16302"/>
                  <a:pt x="16311" y="16221"/>
                </a:cubicBezTo>
                <a:cubicBezTo>
                  <a:pt x="16373" y="16142"/>
                  <a:pt x="16400" y="16175"/>
                  <a:pt x="16400" y="16337"/>
                </a:cubicBezTo>
                <a:cubicBezTo>
                  <a:pt x="16400" y="16498"/>
                  <a:pt x="16436" y="16487"/>
                  <a:pt x="16561" y="16545"/>
                </a:cubicBezTo>
                <a:cubicBezTo>
                  <a:pt x="16686" y="16603"/>
                  <a:pt x="16892" y="17490"/>
                  <a:pt x="17061" y="17801"/>
                </a:cubicBezTo>
                <a:cubicBezTo>
                  <a:pt x="17231" y="18113"/>
                  <a:pt x="17204" y="18517"/>
                  <a:pt x="17419" y="18482"/>
                </a:cubicBezTo>
                <a:cubicBezTo>
                  <a:pt x="17633" y="18447"/>
                  <a:pt x="19018" y="19843"/>
                  <a:pt x="19125" y="19958"/>
                </a:cubicBezTo>
                <a:cubicBezTo>
                  <a:pt x="19232" y="20073"/>
                  <a:pt x="19455" y="20189"/>
                  <a:pt x="19554" y="20119"/>
                </a:cubicBezTo>
                <a:cubicBezTo>
                  <a:pt x="19652" y="20051"/>
                  <a:pt x="19706" y="20142"/>
                  <a:pt x="19625" y="20282"/>
                </a:cubicBezTo>
                <a:cubicBezTo>
                  <a:pt x="19545" y="20419"/>
                  <a:pt x="19571" y="20524"/>
                  <a:pt x="19429" y="20373"/>
                </a:cubicBezTo>
                <a:cubicBezTo>
                  <a:pt x="19285" y="20224"/>
                  <a:pt x="19170" y="20108"/>
                  <a:pt x="19089" y="20282"/>
                </a:cubicBezTo>
                <a:cubicBezTo>
                  <a:pt x="19009" y="20454"/>
                  <a:pt x="18758" y="20627"/>
                  <a:pt x="19151" y="20812"/>
                </a:cubicBezTo>
                <a:cubicBezTo>
                  <a:pt x="19545" y="20996"/>
                  <a:pt x="19410" y="20903"/>
                  <a:pt x="19598" y="20800"/>
                </a:cubicBezTo>
                <a:cubicBezTo>
                  <a:pt x="19786" y="20696"/>
                  <a:pt x="19714" y="20592"/>
                  <a:pt x="20000" y="20661"/>
                </a:cubicBezTo>
                <a:cubicBezTo>
                  <a:pt x="20286" y="20731"/>
                  <a:pt x="20349" y="20754"/>
                  <a:pt x="20411" y="20570"/>
                </a:cubicBezTo>
                <a:cubicBezTo>
                  <a:pt x="20474" y="20385"/>
                  <a:pt x="20572" y="20096"/>
                  <a:pt x="20769" y="20166"/>
                </a:cubicBezTo>
                <a:cubicBezTo>
                  <a:pt x="20965" y="20234"/>
                  <a:pt x="21099" y="20212"/>
                  <a:pt x="21054" y="20397"/>
                </a:cubicBezTo>
                <a:cubicBezTo>
                  <a:pt x="21009" y="20581"/>
                  <a:pt x="20536" y="21538"/>
                  <a:pt x="20670" y="21469"/>
                </a:cubicBezTo>
                <a:cubicBezTo>
                  <a:pt x="20804" y="21399"/>
                  <a:pt x="20867" y="21331"/>
                  <a:pt x="20992" y="21089"/>
                </a:cubicBezTo>
                <a:cubicBezTo>
                  <a:pt x="21117" y="20846"/>
                  <a:pt x="21465" y="19589"/>
                  <a:pt x="21412" y="19624"/>
                </a:cubicBezTo>
                <a:cubicBezTo>
                  <a:pt x="21358" y="19659"/>
                  <a:pt x="21340" y="19739"/>
                  <a:pt x="21278" y="19786"/>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4" name="Shape 38"/>
          <p:cNvSpPr/>
          <p:nvPr/>
        </p:nvSpPr>
        <p:spPr>
          <a:xfrm>
            <a:off x="6929305" y="3950883"/>
            <a:ext cx="531936" cy="939843"/>
          </a:xfrm>
          <a:custGeom>
            <a:avLst/>
            <a:gdLst/>
            <a:ahLst/>
            <a:cxnLst>
              <a:cxn ang="0">
                <a:pos x="wd2" y="hd2"/>
              </a:cxn>
              <a:cxn ang="5400000">
                <a:pos x="wd2" y="hd2"/>
              </a:cxn>
              <a:cxn ang="10800000">
                <a:pos x="wd2" y="hd2"/>
              </a:cxn>
              <a:cxn ang="16200000">
                <a:pos x="wd2" y="hd2"/>
              </a:cxn>
            </a:cxnLst>
            <a:rect l="0" t="0" r="r" b="b"/>
            <a:pathLst>
              <a:path w="21377" h="21600" extrusionOk="0">
                <a:moveTo>
                  <a:pt x="20481" y="781"/>
                </a:moveTo>
                <a:cubicBezTo>
                  <a:pt x="20481" y="650"/>
                  <a:pt x="20709" y="520"/>
                  <a:pt x="20205" y="311"/>
                </a:cubicBezTo>
                <a:cubicBezTo>
                  <a:pt x="20037" y="241"/>
                  <a:pt x="19900" y="124"/>
                  <a:pt x="19791" y="0"/>
                </a:cubicBezTo>
                <a:cubicBezTo>
                  <a:pt x="15054" y="252"/>
                  <a:pt x="10597" y="455"/>
                  <a:pt x="7133" y="546"/>
                </a:cubicBezTo>
                <a:cubicBezTo>
                  <a:pt x="7133" y="546"/>
                  <a:pt x="6823" y="624"/>
                  <a:pt x="6823" y="957"/>
                </a:cubicBezTo>
                <a:cubicBezTo>
                  <a:pt x="6823" y="1290"/>
                  <a:pt x="6755" y="1231"/>
                  <a:pt x="6480" y="1251"/>
                </a:cubicBezTo>
                <a:cubicBezTo>
                  <a:pt x="6204" y="1270"/>
                  <a:pt x="5861" y="1251"/>
                  <a:pt x="5791" y="1564"/>
                </a:cubicBezTo>
                <a:cubicBezTo>
                  <a:pt x="5723" y="1878"/>
                  <a:pt x="5654" y="2407"/>
                  <a:pt x="5378" y="2524"/>
                </a:cubicBezTo>
                <a:cubicBezTo>
                  <a:pt x="5104" y="2642"/>
                  <a:pt x="5069" y="2877"/>
                  <a:pt x="5069" y="3151"/>
                </a:cubicBezTo>
                <a:cubicBezTo>
                  <a:pt x="5069" y="3425"/>
                  <a:pt x="4966" y="3562"/>
                  <a:pt x="4485" y="3641"/>
                </a:cubicBezTo>
                <a:cubicBezTo>
                  <a:pt x="4003" y="3719"/>
                  <a:pt x="3280" y="3915"/>
                  <a:pt x="3349" y="4170"/>
                </a:cubicBezTo>
                <a:cubicBezTo>
                  <a:pt x="3418" y="4424"/>
                  <a:pt x="3556" y="4483"/>
                  <a:pt x="3349" y="4601"/>
                </a:cubicBezTo>
                <a:cubicBezTo>
                  <a:pt x="3142" y="4718"/>
                  <a:pt x="3178" y="4817"/>
                  <a:pt x="3315" y="4894"/>
                </a:cubicBezTo>
                <a:cubicBezTo>
                  <a:pt x="3453" y="4973"/>
                  <a:pt x="3349" y="5169"/>
                  <a:pt x="2972" y="5169"/>
                </a:cubicBezTo>
                <a:cubicBezTo>
                  <a:pt x="2593" y="5169"/>
                  <a:pt x="2248" y="5149"/>
                  <a:pt x="2318" y="5443"/>
                </a:cubicBezTo>
                <a:cubicBezTo>
                  <a:pt x="2386" y="5737"/>
                  <a:pt x="2799" y="6070"/>
                  <a:pt x="2351" y="6207"/>
                </a:cubicBezTo>
                <a:cubicBezTo>
                  <a:pt x="1904" y="6344"/>
                  <a:pt x="1871" y="6638"/>
                  <a:pt x="1871" y="6794"/>
                </a:cubicBezTo>
                <a:cubicBezTo>
                  <a:pt x="1871" y="6951"/>
                  <a:pt x="2145" y="7304"/>
                  <a:pt x="1904" y="7422"/>
                </a:cubicBezTo>
                <a:cubicBezTo>
                  <a:pt x="1663" y="7539"/>
                  <a:pt x="1733" y="7754"/>
                  <a:pt x="2111" y="8029"/>
                </a:cubicBezTo>
                <a:cubicBezTo>
                  <a:pt x="2490" y="8303"/>
                  <a:pt x="2730" y="8362"/>
                  <a:pt x="2593" y="8597"/>
                </a:cubicBezTo>
                <a:cubicBezTo>
                  <a:pt x="2454" y="8832"/>
                  <a:pt x="2284" y="8930"/>
                  <a:pt x="2454" y="9126"/>
                </a:cubicBezTo>
                <a:cubicBezTo>
                  <a:pt x="2627" y="9322"/>
                  <a:pt x="2214" y="9184"/>
                  <a:pt x="2386" y="9635"/>
                </a:cubicBezTo>
                <a:cubicBezTo>
                  <a:pt x="2558" y="10085"/>
                  <a:pt x="2765" y="10045"/>
                  <a:pt x="2868" y="10222"/>
                </a:cubicBezTo>
                <a:cubicBezTo>
                  <a:pt x="2972" y="10399"/>
                  <a:pt x="2284" y="10693"/>
                  <a:pt x="2558" y="10849"/>
                </a:cubicBezTo>
                <a:cubicBezTo>
                  <a:pt x="2833" y="11006"/>
                  <a:pt x="2386" y="11633"/>
                  <a:pt x="3142" y="11593"/>
                </a:cubicBezTo>
                <a:cubicBezTo>
                  <a:pt x="3142" y="11593"/>
                  <a:pt x="3418" y="11770"/>
                  <a:pt x="3315" y="11966"/>
                </a:cubicBezTo>
                <a:cubicBezTo>
                  <a:pt x="3212" y="12162"/>
                  <a:pt x="2902" y="12182"/>
                  <a:pt x="3487" y="12338"/>
                </a:cubicBezTo>
                <a:cubicBezTo>
                  <a:pt x="4072" y="12495"/>
                  <a:pt x="4347" y="12671"/>
                  <a:pt x="4003" y="12730"/>
                </a:cubicBezTo>
                <a:cubicBezTo>
                  <a:pt x="3660" y="12789"/>
                  <a:pt x="1871" y="12946"/>
                  <a:pt x="2593" y="13161"/>
                </a:cubicBezTo>
                <a:cubicBezTo>
                  <a:pt x="3315" y="13377"/>
                  <a:pt x="3591" y="13318"/>
                  <a:pt x="3487" y="13533"/>
                </a:cubicBezTo>
                <a:cubicBezTo>
                  <a:pt x="3384" y="13748"/>
                  <a:pt x="2833" y="14356"/>
                  <a:pt x="2627" y="14434"/>
                </a:cubicBezTo>
                <a:cubicBezTo>
                  <a:pt x="2420" y="14512"/>
                  <a:pt x="2008" y="14453"/>
                  <a:pt x="2111" y="14728"/>
                </a:cubicBezTo>
                <a:cubicBezTo>
                  <a:pt x="2214" y="15002"/>
                  <a:pt x="2145" y="15120"/>
                  <a:pt x="2008" y="15139"/>
                </a:cubicBezTo>
                <a:cubicBezTo>
                  <a:pt x="1871" y="15159"/>
                  <a:pt x="1458" y="15100"/>
                  <a:pt x="1492" y="15296"/>
                </a:cubicBezTo>
                <a:cubicBezTo>
                  <a:pt x="1526" y="15492"/>
                  <a:pt x="1733" y="15649"/>
                  <a:pt x="1526" y="15687"/>
                </a:cubicBezTo>
                <a:cubicBezTo>
                  <a:pt x="1320" y="15727"/>
                  <a:pt x="838" y="15707"/>
                  <a:pt x="838" y="15923"/>
                </a:cubicBezTo>
                <a:cubicBezTo>
                  <a:pt x="838" y="16138"/>
                  <a:pt x="942" y="16471"/>
                  <a:pt x="769" y="16491"/>
                </a:cubicBezTo>
                <a:cubicBezTo>
                  <a:pt x="598" y="16511"/>
                  <a:pt x="391" y="16667"/>
                  <a:pt x="529" y="16824"/>
                </a:cubicBezTo>
                <a:cubicBezTo>
                  <a:pt x="666" y="16981"/>
                  <a:pt x="666" y="17391"/>
                  <a:pt x="426" y="17451"/>
                </a:cubicBezTo>
                <a:cubicBezTo>
                  <a:pt x="185" y="17509"/>
                  <a:pt x="-160" y="17647"/>
                  <a:pt x="82" y="17823"/>
                </a:cubicBezTo>
                <a:cubicBezTo>
                  <a:pt x="323" y="17999"/>
                  <a:pt x="495" y="18215"/>
                  <a:pt x="356" y="18312"/>
                </a:cubicBezTo>
                <a:cubicBezTo>
                  <a:pt x="219" y="18411"/>
                  <a:pt x="150" y="18450"/>
                  <a:pt x="460" y="18489"/>
                </a:cubicBezTo>
                <a:cubicBezTo>
                  <a:pt x="769" y="18528"/>
                  <a:pt x="12328" y="18137"/>
                  <a:pt x="12328" y="18137"/>
                </a:cubicBezTo>
                <a:cubicBezTo>
                  <a:pt x="12328" y="18137"/>
                  <a:pt x="12946" y="18234"/>
                  <a:pt x="12706" y="18371"/>
                </a:cubicBezTo>
                <a:cubicBezTo>
                  <a:pt x="12465" y="18509"/>
                  <a:pt x="11433" y="19017"/>
                  <a:pt x="12122" y="19547"/>
                </a:cubicBezTo>
                <a:cubicBezTo>
                  <a:pt x="12810" y="20076"/>
                  <a:pt x="13154" y="20036"/>
                  <a:pt x="13326" y="20389"/>
                </a:cubicBezTo>
                <a:cubicBezTo>
                  <a:pt x="13496" y="20738"/>
                  <a:pt x="14572" y="21526"/>
                  <a:pt x="14629" y="21600"/>
                </a:cubicBezTo>
                <a:cubicBezTo>
                  <a:pt x="14712" y="21579"/>
                  <a:pt x="15459" y="21061"/>
                  <a:pt x="15825" y="20866"/>
                </a:cubicBezTo>
                <a:cubicBezTo>
                  <a:pt x="16193" y="20669"/>
                  <a:pt x="17980" y="20225"/>
                  <a:pt x="18576" y="20343"/>
                </a:cubicBezTo>
                <a:cubicBezTo>
                  <a:pt x="19173" y="20461"/>
                  <a:pt x="19908" y="20591"/>
                  <a:pt x="20343" y="20435"/>
                </a:cubicBezTo>
                <a:cubicBezTo>
                  <a:pt x="20778" y="20278"/>
                  <a:pt x="20963" y="20657"/>
                  <a:pt x="21374" y="20461"/>
                </a:cubicBezTo>
                <a:cubicBezTo>
                  <a:pt x="21440" y="20430"/>
                  <a:pt x="20205" y="14205"/>
                  <a:pt x="20205" y="14205"/>
                </a:cubicBezTo>
                <a:cubicBezTo>
                  <a:pt x="20205" y="14205"/>
                  <a:pt x="20481" y="911"/>
                  <a:pt x="20481" y="781"/>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5" name="Shape 39"/>
          <p:cNvSpPr/>
          <p:nvPr/>
        </p:nvSpPr>
        <p:spPr>
          <a:xfrm>
            <a:off x="8175253" y="3784312"/>
            <a:ext cx="754950" cy="579160"/>
          </a:xfrm>
          <a:custGeom>
            <a:avLst/>
            <a:gdLst/>
            <a:ahLst/>
            <a:cxnLst>
              <a:cxn ang="0">
                <a:pos x="wd2" y="hd2"/>
              </a:cxn>
              <a:cxn ang="5400000">
                <a:pos x="wd2" y="hd2"/>
              </a:cxn>
              <a:cxn ang="10800000">
                <a:pos x="wd2" y="hd2"/>
              </a:cxn>
              <a:cxn ang="16200000">
                <a:pos x="wd2" y="hd2"/>
              </a:cxn>
            </a:cxnLst>
            <a:rect l="0" t="0" r="r" b="b"/>
            <a:pathLst>
              <a:path w="21559" h="21600" extrusionOk="0">
                <a:moveTo>
                  <a:pt x="1820" y="6552"/>
                </a:moveTo>
                <a:cubicBezTo>
                  <a:pt x="2051" y="6552"/>
                  <a:pt x="2179" y="6853"/>
                  <a:pt x="2391" y="7351"/>
                </a:cubicBezTo>
                <a:cubicBezTo>
                  <a:pt x="2446" y="7477"/>
                  <a:pt x="3554" y="9790"/>
                  <a:pt x="4116" y="10074"/>
                </a:cubicBezTo>
                <a:cubicBezTo>
                  <a:pt x="4700" y="10369"/>
                  <a:pt x="4876" y="10458"/>
                  <a:pt x="5243" y="11109"/>
                </a:cubicBezTo>
                <a:cubicBezTo>
                  <a:pt x="5610" y="11758"/>
                  <a:pt x="5873" y="11909"/>
                  <a:pt x="6233" y="12066"/>
                </a:cubicBezTo>
                <a:cubicBezTo>
                  <a:pt x="6623" y="12234"/>
                  <a:pt x="6930" y="12367"/>
                  <a:pt x="7168" y="12806"/>
                </a:cubicBezTo>
                <a:cubicBezTo>
                  <a:pt x="7237" y="12938"/>
                  <a:pt x="7572" y="13801"/>
                  <a:pt x="7974" y="14236"/>
                </a:cubicBezTo>
                <a:cubicBezTo>
                  <a:pt x="8464" y="14768"/>
                  <a:pt x="8730" y="15006"/>
                  <a:pt x="8987" y="15236"/>
                </a:cubicBezTo>
                <a:cubicBezTo>
                  <a:pt x="9040" y="15283"/>
                  <a:pt x="9092" y="15329"/>
                  <a:pt x="9145" y="15378"/>
                </a:cubicBezTo>
                <a:cubicBezTo>
                  <a:pt x="9468" y="15671"/>
                  <a:pt x="10040" y="16616"/>
                  <a:pt x="10075" y="16985"/>
                </a:cubicBezTo>
                <a:cubicBezTo>
                  <a:pt x="10085" y="17086"/>
                  <a:pt x="10054" y="17971"/>
                  <a:pt x="10222" y="18134"/>
                </a:cubicBezTo>
                <a:cubicBezTo>
                  <a:pt x="10317" y="18227"/>
                  <a:pt x="10832" y="18507"/>
                  <a:pt x="10980" y="18783"/>
                </a:cubicBezTo>
                <a:cubicBezTo>
                  <a:pt x="11053" y="18916"/>
                  <a:pt x="11504" y="19886"/>
                  <a:pt x="11651" y="19995"/>
                </a:cubicBezTo>
                <a:cubicBezTo>
                  <a:pt x="11776" y="20089"/>
                  <a:pt x="11727" y="20319"/>
                  <a:pt x="11673" y="20562"/>
                </a:cubicBezTo>
                <a:cubicBezTo>
                  <a:pt x="11605" y="20877"/>
                  <a:pt x="11534" y="21201"/>
                  <a:pt x="11748" y="21352"/>
                </a:cubicBezTo>
                <a:cubicBezTo>
                  <a:pt x="12055" y="21566"/>
                  <a:pt x="12811" y="21598"/>
                  <a:pt x="13175" y="21600"/>
                </a:cubicBezTo>
                <a:cubicBezTo>
                  <a:pt x="13175" y="21599"/>
                  <a:pt x="13175" y="21596"/>
                  <a:pt x="13174" y="21594"/>
                </a:cubicBezTo>
                <a:cubicBezTo>
                  <a:pt x="13149" y="21430"/>
                  <a:pt x="13145" y="20985"/>
                  <a:pt x="13427" y="20912"/>
                </a:cubicBezTo>
                <a:cubicBezTo>
                  <a:pt x="13461" y="20903"/>
                  <a:pt x="13840" y="20818"/>
                  <a:pt x="13890" y="20711"/>
                </a:cubicBezTo>
                <a:cubicBezTo>
                  <a:pt x="13912" y="20666"/>
                  <a:pt x="13820" y="20282"/>
                  <a:pt x="13756" y="20213"/>
                </a:cubicBezTo>
                <a:cubicBezTo>
                  <a:pt x="13722" y="20176"/>
                  <a:pt x="13515" y="19905"/>
                  <a:pt x="13466" y="19848"/>
                </a:cubicBezTo>
                <a:cubicBezTo>
                  <a:pt x="13364" y="19731"/>
                  <a:pt x="13284" y="19641"/>
                  <a:pt x="13303" y="19537"/>
                </a:cubicBezTo>
                <a:cubicBezTo>
                  <a:pt x="13315" y="19464"/>
                  <a:pt x="13689" y="19304"/>
                  <a:pt x="13750" y="19304"/>
                </a:cubicBezTo>
                <a:cubicBezTo>
                  <a:pt x="13872" y="19304"/>
                  <a:pt x="13925" y="19384"/>
                  <a:pt x="14014" y="19518"/>
                </a:cubicBezTo>
                <a:cubicBezTo>
                  <a:pt x="14014" y="19518"/>
                  <a:pt x="14159" y="19827"/>
                  <a:pt x="14171" y="19827"/>
                </a:cubicBezTo>
                <a:cubicBezTo>
                  <a:pt x="14204" y="19827"/>
                  <a:pt x="14277" y="19789"/>
                  <a:pt x="14336" y="19754"/>
                </a:cubicBezTo>
                <a:cubicBezTo>
                  <a:pt x="14607" y="19600"/>
                  <a:pt x="14762" y="19317"/>
                  <a:pt x="14762" y="18977"/>
                </a:cubicBezTo>
                <a:cubicBezTo>
                  <a:pt x="14762" y="18885"/>
                  <a:pt x="14663" y="18585"/>
                  <a:pt x="14590" y="18570"/>
                </a:cubicBezTo>
                <a:cubicBezTo>
                  <a:pt x="14487" y="18551"/>
                  <a:pt x="14398" y="18545"/>
                  <a:pt x="14325" y="18541"/>
                </a:cubicBezTo>
                <a:cubicBezTo>
                  <a:pt x="14154" y="18529"/>
                  <a:pt x="14028" y="18521"/>
                  <a:pt x="14028" y="18326"/>
                </a:cubicBezTo>
                <a:cubicBezTo>
                  <a:pt x="14028" y="18108"/>
                  <a:pt x="14264" y="17830"/>
                  <a:pt x="14527" y="17830"/>
                </a:cubicBezTo>
                <a:cubicBezTo>
                  <a:pt x="14562" y="17830"/>
                  <a:pt x="14772" y="17892"/>
                  <a:pt x="14820" y="17911"/>
                </a:cubicBezTo>
                <a:cubicBezTo>
                  <a:pt x="14939" y="17959"/>
                  <a:pt x="14991" y="17975"/>
                  <a:pt x="15129" y="17896"/>
                </a:cubicBezTo>
                <a:cubicBezTo>
                  <a:pt x="15227" y="17837"/>
                  <a:pt x="16428" y="16915"/>
                  <a:pt x="16520" y="16879"/>
                </a:cubicBezTo>
                <a:cubicBezTo>
                  <a:pt x="16696" y="16811"/>
                  <a:pt x="16899" y="16268"/>
                  <a:pt x="16886" y="16146"/>
                </a:cubicBezTo>
                <a:cubicBezTo>
                  <a:pt x="16869" y="16003"/>
                  <a:pt x="17071" y="15525"/>
                  <a:pt x="17182" y="15512"/>
                </a:cubicBezTo>
                <a:cubicBezTo>
                  <a:pt x="17209" y="15509"/>
                  <a:pt x="17246" y="15505"/>
                  <a:pt x="17296" y="15496"/>
                </a:cubicBezTo>
                <a:cubicBezTo>
                  <a:pt x="17365" y="15484"/>
                  <a:pt x="17544" y="15499"/>
                  <a:pt x="17570" y="15307"/>
                </a:cubicBezTo>
                <a:cubicBezTo>
                  <a:pt x="17596" y="15117"/>
                  <a:pt x="18124" y="14485"/>
                  <a:pt x="18124" y="14322"/>
                </a:cubicBezTo>
                <a:cubicBezTo>
                  <a:pt x="18124" y="14213"/>
                  <a:pt x="18106" y="14101"/>
                  <a:pt x="18088" y="13993"/>
                </a:cubicBezTo>
                <a:cubicBezTo>
                  <a:pt x="18058" y="13819"/>
                  <a:pt x="18034" y="13668"/>
                  <a:pt x="18092" y="13570"/>
                </a:cubicBezTo>
                <a:cubicBezTo>
                  <a:pt x="18123" y="13516"/>
                  <a:pt x="18448" y="13521"/>
                  <a:pt x="18535" y="13562"/>
                </a:cubicBezTo>
                <a:cubicBezTo>
                  <a:pt x="18602" y="13595"/>
                  <a:pt x="18665" y="13624"/>
                  <a:pt x="18720" y="13624"/>
                </a:cubicBezTo>
                <a:cubicBezTo>
                  <a:pt x="18769" y="13624"/>
                  <a:pt x="18833" y="13602"/>
                  <a:pt x="18894" y="13430"/>
                </a:cubicBezTo>
                <a:cubicBezTo>
                  <a:pt x="18951" y="13261"/>
                  <a:pt x="19421" y="12252"/>
                  <a:pt x="19440" y="12052"/>
                </a:cubicBezTo>
                <a:cubicBezTo>
                  <a:pt x="19455" y="11889"/>
                  <a:pt x="19431" y="11736"/>
                  <a:pt x="19371" y="11643"/>
                </a:cubicBezTo>
                <a:cubicBezTo>
                  <a:pt x="19325" y="11570"/>
                  <a:pt x="19231" y="11236"/>
                  <a:pt x="19290" y="11236"/>
                </a:cubicBezTo>
                <a:cubicBezTo>
                  <a:pt x="19343" y="11236"/>
                  <a:pt x="19554" y="11183"/>
                  <a:pt x="19542" y="10998"/>
                </a:cubicBezTo>
                <a:cubicBezTo>
                  <a:pt x="19511" y="10532"/>
                  <a:pt x="21473" y="6622"/>
                  <a:pt x="21559" y="6529"/>
                </a:cubicBezTo>
                <a:lnTo>
                  <a:pt x="16020" y="1070"/>
                </a:lnTo>
                <a:lnTo>
                  <a:pt x="10916" y="2176"/>
                </a:lnTo>
                <a:lnTo>
                  <a:pt x="10906" y="2129"/>
                </a:lnTo>
                <a:cubicBezTo>
                  <a:pt x="10903" y="2117"/>
                  <a:pt x="10646" y="953"/>
                  <a:pt x="10460" y="712"/>
                </a:cubicBezTo>
                <a:cubicBezTo>
                  <a:pt x="10353" y="573"/>
                  <a:pt x="10268" y="575"/>
                  <a:pt x="10099" y="581"/>
                </a:cubicBezTo>
                <a:cubicBezTo>
                  <a:pt x="10060" y="582"/>
                  <a:pt x="10016" y="584"/>
                  <a:pt x="9967" y="584"/>
                </a:cubicBezTo>
                <a:cubicBezTo>
                  <a:pt x="9856" y="584"/>
                  <a:pt x="9750" y="576"/>
                  <a:pt x="9637" y="557"/>
                </a:cubicBezTo>
                <a:cubicBezTo>
                  <a:pt x="9429" y="524"/>
                  <a:pt x="9329" y="476"/>
                  <a:pt x="9291" y="393"/>
                </a:cubicBezTo>
                <a:cubicBezTo>
                  <a:pt x="9257" y="319"/>
                  <a:pt x="9283" y="242"/>
                  <a:pt x="9306" y="166"/>
                </a:cubicBezTo>
                <a:cubicBezTo>
                  <a:pt x="9320" y="118"/>
                  <a:pt x="9336" y="69"/>
                  <a:pt x="9339" y="18"/>
                </a:cubicBezTo>
                <a:cubicBezTo>
                  <a:pt x="9321" y="11"/>
                  <a:pt x="9274" y="0"/>
                  <a:pt x="9159" y="0"/>
                </a:cubicBezTo>
                <a:cubicBezTo>
                  <a:pt x="8255" y="0"/>
                  <a:pt x="4853" y="622"/>
                  <a:pt x="4565" y="685"/>
                </a:cubicBezTo>
                <a:cubicBezTo>
                  <a:pt x="4189" y="765"/>
                  <a:pt x="2563" y="1836"/>
                  <a:pt x="1988" y="2267"/>
                </a:cubicBezTo>
                <a:cubicBezTo>
                  <a:pt x="1841" y="2377"/>
                  <a:pt x="809" y="3338"/>
                  <a:pt x="774" y="3382"/>
                </a:cubicBezTo>
                <a:cubicBezTo>
                  <a:pt x="749" y="3415"/>
                  <a:pt x="699" y="3459"/>
                  <a:pt x="630" y="3521"/>
                </a:cubicBezTo>
                <a:cubicBezTo>
                  <a:pt x="431" y="3700"/>
                  <a:pt x="60" y="4033"/>
                  <a:pt x="37" y="4365"/>
                </a:cubicBezTo>
                <a:lnTo>
                  <a:pt x="27" y="4498"/>
                </a:lnTo>
                <a:cubicBezTo>
                  <a:pt x="-4" y="4904"/>
                  <a:pt x="-41" y="5408"/>
                  <a:pt x="116" y="5545"/>
                </a:cubicBezTo>
                <a:cubicBezTo>
                  <a:pt x="148" y="5571"/>
                  <a:pt x="1275" y="6703"/>
                  <a:pt x="1342" y="6703"/>
                </a:cubicBezTo>
                <a:cubicBezTo>
                  <a:pt x="1404" y="6703"/>
                  <a:pt x="1472" y="6671"/>
                  <a:pt x="1546" y="6637"/>
                </a:cubicBezTo>
                <a:cubicBezTo>
                  <a:pt x="1632" y="6596"/>
                  <a:pt x="1722" y="6552"/>
                  <a:pt x="1820" y="6552"/>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6" name="Shape 40"/>
          <p:cNvSpPr/>
          <p:nvPr/>
        </p:nvSpPr>
        <p:spPr>
          <a:xfrm>
            <a:off x="7815460" y="3870929"/>
            <a:ext cx="838064" cy="848496"/>
          </a:xfrm>
          <a:custGeom>
            <a:avLst/>
            <a:gdLst/>
            <a:ahLst/>
            <a:cxnLst>
              <a:cxn ang="0">
                <a:pos x="wd2" y="hd2"/>
              </a:cxn>
              <a:cxn ang="5400000">
                <a:pos x="wd2" y="hd2"/>
              </a:cxn>
              <a:cxn ang="10800000">
                <a:pos x="wd2" y="hd2"/>
              </a:cxn>
              <a:cxn ang="16200000">
                <a:pos x="wd2" y="hd2"/>
              </a:cxn>
            </a:cxnLst>
            <a:rect l="0" t="0" r="r" b="b"/>
            <a:pathLst>
              <a:path w="21498" h="21500" extrusionOk="0">
                <a:moveTo>
                  <a:pt x="19814" y="12449"/>
                </a:moveTo>
                <a:cubicBezTo>
                  <a:pt x="19433" y="12248"/>
                  <a:pt x="19931" y="11643"/>
                  <a:pt x="19726" y="11528"/>
                </a:cubicBezTo>
                <a:cubicBezTo>
                  <a:pt x="19521" y="11413"/>
                  <a:pt x="19317" y="10981"/>
                  <a:pt x="19111" y="10693"/>
                </a:cubicBezTo>
                <a:cubicBezTo>
                  <a:pt x="18906" y="10405"/>
                  <a:pt x="18672" y="10434"/>
                  <a:pt x="18439" y="10262"/>
                </a:cubicBezTo>
                <a:cubicBezTo>
                  <a:pt x="18204" y="10088"/>
                  <a:pt x="18321" y="9686"/>
                  <a:pt x="18292" y="9455"/>
                </a:cubicBezTo>
                <a:cubicBezTo>
                  <a:pt x="18263" y="9224"/>
                  <a:pt x="17765" y="8591"/>
                  <a:pt x="17472" y="8390"/>
                </a:cubicBezTo>
                <a:cubicBezTo>
                  <a:pt x="17179" y="8188"/>
                  <a:pt x="16945" y="8044"/>
                  <a:pt x="16418" y="7612"/>
                </a:cubicBezTo>
                <a:cubicBezTo>
                  <a:pt x="15891" y="7180"/>
                  <a:pt x="15891" y="6920"/>
                  <a:pt x="15686" y="6632"/>
                </a:cubicBezTo>
                <a:cubicBezTo>
                  <a:pt x="15481" y="6345"/>
                  <a:pt x="15218" y="6258"/>
                  <a:pt x="14866" y="6143"/>
                </a:cubicBezTo>
                <a:cubicBezTo>
                  <a:pt x="14515" y="6028"/>
                  <a:pt x="14281" y="5913"/>
                  <a:pt x="13959" y="5481"/>
                </a:cubicBezTo>
                <a:cubicBezTo>
                  <a:pt x="13637" y="5049"/>
                  <a:pt x="13491" y="4991"/>
                  <a:pt x="12963" y="4790"/>
                </a:cubicBezTo>
                <a:cubicBezTo>
                  <a:pt x="12436" y="4589"/>
                  <a:pt x="11851" y="3695"/>
                  <a:pt x="11558" y="3206"/>
                </a:cubicBezTo>
                <a:cubicBezTo>
                  <a:pt x="11265" y="2716"/>
                  <a:pt x="11148" y="2399"/>
                  <a:pt x="10914" y="2399"/>
                </a:cubicBezTo>
                <a:cubicBezTo>
                  <a:pt x="10681" y="2399"/>
                  <a:pt x="10475" y="2630"/>
                  <a:pt x="10299" y="2399"/>
                </a:cubicBezTo>
                <a:cubicBezTo>
                  <a:pt x="10124" y="2169"/>
                  <a:pt x="9538" y="1824"/>
                  <a:pt x="9363" y="1708"/>
                </a:cubicBezTo>
                <a:cubicBezTo>
                  <a:pt x="9187" y="1593"/>
                  <a:pt x="9246" y="1190"/>
                  <a:pt x="9275" y="874"/>
                </a:cubicBezTo>
                <a:cubicBezTo>
                  <a:pt x="9304" y="557"/>
                  <a:pt x="9861" y="269"/>
                  <a:pt x="9948" y="183"/>
                </a:cubicBezTo>
                <a:cubicBezTo>
                  <a:pt x="9976" y="155"/>
                  <a:pt x="9984" y="84"/>
                  <a:pt x="9981" y="0"/>
                </a:cubicBezTo>
                <a:cubicBezTo>
                  <a:pt x="9878" y="20"/>
                  <a:pt x="9762" y="33"/>
                  <a:pt x="9626" y="38"/>
                </a:cubicBezTo>
                <a:cubicBezTo>
                  <a:pt x="9255" y="51"/>
                  <a:pt x="5158" y="545"/>
                  <a:pt x="0" y="1110"/>
                </a:cubicBezTo>
                <a:lnTo>
                  <a:pt x="3712" y="12623"/>
                </a:lnTo>
                <a:cubicBezTo>
                  <a:pt x="3712" y="12623"/>
                  <a:pt x="3976" y="12708"/>
                  <a:pt x="4122" y="12824"/>
                </a:cubicBezTo>
                <a:cubicBezTo>
                  <a:pt x="4269" y="12939"/>
                  <a:pt x="4122" y="13111"/>
                  <a:pt x="4211" y="13428"/>
                </a:cubicBezTo>
                <a:cubicBezTo>
                  <a:pt x="4298" y="13745"/>
                  <a:pt x="4474" y="13601"/>
                  <a:pt x="4474" y="13860"/>
                </a:cubicBezTo>
                <a:cubicBezTo>
                  <a:pt x="4474" y="14119"/>
                  <a:pt x="4386" y="14235"/>
                  <a:pt x="4211" y="14350"/>
                </a:cubicBezTo>
                <a:cubicBezTo>
                  <a:pt x="4034" y="14465"/>
                  <a:pt x="3830" y="14581"/>
                  <a:pt x="3948" y="14753"/>
                </a:cubicBezTo>
                <a:cubicBezTo>
                  <a:pt x="4064" y="14925"/>
                  <a:pt x="4093" y="15357"/>
                  <a:pt x="3948" y="15501"/>
                </a:cubicBezTo>
                <a:cubicBezTo>
                  <a:pt x="3801" y="15646"/>
                  <a:pt x="3654" y="16279"/>
                  <a:pt x="3801" y="16452"/>
                </a:cubicBezTo>
                <a:cubicBezTo>
                  <a:pt x="3948" y="16625"/>
                  <a:pt x="4327" y="16913"/>
                  <a:pt x="4327" y="17288"/>
                </a:cubicBezTo>
                <a:cubicBezTo>
                  <a:pt x="4327" y="17662"/>
                  <a:pt x="4151" y="18526"/>
                  <a:pt x="4211" y="18756"/>
                </a:cubicBezTo>
                <a:cubicBezTo>
                  <a:pt x="4269" y="18986"/>
                  <a:pt x="4737" y="19800"/>
                  <a:pt x="4737" y="20045"/>
                </a:cubicBezTo>
                <a:cubicBezTo>
                  <a:pt x="4737" y="20045"/>
                  <a:pt x="5527" y="21384"/>
                  <a:pt x="5659" y="21384"/>
                </a:cubicBezTo>
                <a:cubicBezTo>
                  <a:pt x="5791" y="21384"/>
                  <a:pt x="16462" y="20519"/>
                  <a:pt x="16462" y="20519"/>
                </a:cubicBezTo>
                <a:cubicBezTo>
                  <a:pt x="16462" y="20519"/>
                  <a:pt x="16571" y="20541"/>
                  <a:pt x="16659" y="20800"/>
                </a:cubicBezTo>
                <a:cubicBezTo>
                  <a:pt x="16747" y="21060"/>
                  <a:pt x="16615" y="21448"/>
                  <a:pt x="16945" y="21470"/>
                </a:cubicBezTo>
                <a:cubicBezTo>
                  <a:pt x="17275" y="21491"/>
                  <a:pt x="17494" y="21600"/>
                  <a:pt x="17494" y="21211"/>
                </a:cubicBezTo>
                <a:cubicBezTo>
                  <a:pt x="17494" y="20822"/>
                  <a:pt x="17648" y="20304"/>
                  <a:pt x="17450" y="20001"/>
                </a:cubicBezTo>
                <a:cubicBezTo>
                  <a:pt x="17252" y="19699"/>
                  <a:pt x="17164" y="19461"/>
                  <a:pt x="17384" y="19331"/>
                </a:cubicBezTo>
                <a:cubicBezTo>
                  <a:pt x="17603" y="19203"/>
                  <a:pt x="19404" y="19721"/>
                  <a:pt x="19602" y="19331"/>
                </a:cubicBezTo>
                <a:cubicBezTo>
                  <a:pt x="19615" y="19306"/>
                  <a:pt x="19630" y="19281"/>
                  <a:pt x="19647" y="19255"/>
                </a:cubicBezTo>
                <a:cubicBezTo>
                  <a:pt x="19433" y="19125"/>
                  <a:pt x="19450" y="19062"/>
                  <a:pt x="19492" y="18677"/>
                </a:cubicBezTo>
                <a:cubicBezTo>
                  <a:pt x="19536" y="18266"/>
                  <a:pt x="19602" y="18245"/>
                  <a:pt x="19426" y="17986"/>
                </a:cubicBezTo>
                <a:cubicBezTo>
                  <a:pt x="19250" y="17727"/>
                  <a:pt x="19756" y="17618"/>
                  <a:pt x="19602" y="17489"/>
                </a:cubicBezTo>
                <a:cubicBezTo>
                  <a:pt x="19449" y="17359"/>
                  <a:pt x="19492" y="17144"/>
                  <a:pt x="19778" y="17100"/>
                </a:cubicBezTo>
                <a:cubicBezTo>
                  <a:pt x="20063" y="17057"/>
                  <a:pt x="20348" y="16690"/>
                  <a:pt x="20150" y="16561"/>
                </a:cubicBezTo>
                <a:cubicBezTo>
                  <a:pt x="19953" y="16431"/>
                  <a:pt x="19778" y="16712"/>
                  <a:pt x="19865" y="16388"/>
                </a:cubicBezTo>
                <a:cubicBezTo>
                  <a:pt x="19953" y="16064"/>
                  <a:pt x="19756" y="16084"/>
                  <a:pt x="19964" y="15999"/>
                </a:cubicBezTo>
                <a:cubicBezTo>
                  <a:pt x="20173" y="15912"/>
                  <a:pt x="20436" y="15730"/>
                  <a:pt x="20283" y="15566"/>
                </a:cubicBezTo>
                <a:cubicBezTo>
                  <a:pt x="20129" y="15405"/>
                  <a:pt x="20085" y="15405"/>
                  <a:pt x="19942" y="15362"/>
                </a:cubicBezTo>
                <a:cubicBezTo>
                  <a:pt x="19800" y="15319"/>
                  <a:pt x="19734" y="15189"/>
                  <a:pt x="19910" y="15092"/>
                </a:cubicBezTo>
                <a:cubicBezTo>
                  <a:pt x="20085" y="14995"/>
                  <a:pt x="20283" y="15070"/>
                  <a:pt x="20359" y="14832"/>
                </a:cubicBezTo>
                <a:cubicBezTo>
                  <a:pt x="20436" y="14595"/>
                  <a:pt x="20359" y="14531"/>
                  <a:pt x="20195" y="14531"/>
                </a:cubicBezTo>
                <a:cubicBezTo>
                  <a:pt x="20030" y="14531"/>
                  <a:pt x="19822" y="14574"/>
                  <a:pt x="19986" y="14444"/>
                </a:cubicBezTo>
                <a:cubicBezTo>
                  <a:pt x="20150" y="14314"/>
                  <a:pt x="20381" y="14347"/>
                  <a:pt x="20502" y="14206"/>
                </a:cubicBezTo>
                <a:cubicBezTo>
                  <a:pt x="20623" y="14066"/>
                  <a:pt x="20832" y="13904"/>
                  <a:pt x="20535" y="13807"/>
                </a:cubicBezTo>
                <a:cubicBezTo>
                  <a:pt x="20239" y="13710"/>
                  <a:pt x="20042" y="13720"/>
                  <a:pt x="20184" y="13634"/>
                </a:cubicBezTo>
                <a:cubicBezTo>
                  <a:pt x="20327" y="13547"/>
                  <a:pt x="20557" y="13461"/>
                  <a:pt x="20700" y="13504"/>
                </a:cubicBezTo>
                <a:cubicBezTo>
                  <a:pt x="20843" y="13547"/>
                  <a:pt x="21018" y="13569"/>
                  <a:pt x="20918" y="13428"/>
                </a:cubicBezTo>
                <a:cubicBezTo>
                  <a:pt x="20821" y="13288"/>
                  <a:pt x="20722" y="13137"/>
                  <a:pt x="20886" y="13137"/>
                </a:cubicBezTo>
                <a:cubicBezTo>
                  <a:pt x="21051" y="13137"/>
                  <a:pt x="21249" y="13148"/>
                  <a:pt x="21172" y="13072"/>
                </a:cubicBezTo>
                <a:cubicBezTo>
                  <a:pt x="21095" y="12996"/>
                  <a:pt x="21600" y="12954"/>
                  <a:pt x="21479" y="12814"/>
                </a:cubicBezTo>
                <a:cubicBezTo>
                  <a:pt x="21381" y="12699"/>
                  <a:pt x="21239" y="12684"/>
                  <a:pt x="21178" y="12624"/>
                </a:cubicBezTo>
                <a:cubicBezTo>
                  <a:pt x="20875" y="12625"/>
                  <a:pt x="20116" y="12609"/>
                  <a:pt x="19814" y="1244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7" name="Shape 41"/>
          <p:cNvSpPr/>
          <p:nvPr/>
        </p:nvSpPr>
        <p:spPr>
          <a:xfrm>
            <a:off x="7422353" y="3910906"/>
            <a:ext cx="578675" cy="946517"/>
          </a:xfrm>
          <a:custGeom>
            <a:avLst/>
            <a:gdLst/>
            <a:ahLst/>
            <a:cxnLst>
              <a:cxn ang="0">
                <a:pos x="wd2" y="hd2"/>
              </a:cxn>
              <a:cxn ang="5400000">
                <a:pos x="wd2" y="hd2"/>
              </a:cxn>
              <a:cxn ang="10800000">
                <a:pos x="wd2" y="hd2"/>
              </a:cxn>
              <a:cxn ang="16200000">
                <a:pos x="wd2" y="hd2"/>
              </a:cxn>
            </a:cxnLst>
            <a:rect l="0" t="0" r="r" b="b"/>
            <a:pathLst>
              <a:path w="21600" h="21564" extrusionOk="0">
                <a:moveTo>
                  <a:pt x="21003" y="14545"/>
                </a:moveTo>
                <a:cubicBezTo>
                  <a:pt x="21003" y="14208"/>
                  <a:pt x="20451" y="13949"/>
                  <a:pt x="20237" y="13793"/>
                </a:cubicBezTo>
                <a:cubicBezTo>
                  <a:pt x="20023" y="13638"/>
                  <a:pt x="20237" y="13069"/>
                  <a:pt x="20451" y="12939"/>
                </a:cubicBezTo>
                <a:cubicBezTo>
                  <a:pt x="20662" y="12809"/>
                  <a:pt x="20621" y="12421"/>
                  <a:pt x="20451" y="12266"/>
                </a:cubicBezTo>
                <a:cubicBezTo>
                  <a:pt x="20280" y="12111"/>
                  <a:pt x="20576" y="12007"/>
                  <a:pt x="20834" y="11903"/>
                </a:cubicBezTo>
                <a:cubicBezTo>
                  <a:pt x="21089" y="11800"/>
                  <a:pt x="21217" y="11696"/>
                  <a:pt x="21217" y="11463"/>
                </a:cubicBezTo>
                <a:cubicBezTo>
                  <a:pt x="21217" y="11230"/>
                  <a:pt x="20960" y="11360"/>
                  <a:pt x="20834" y="11075"/>
                </a:cubicBezTo>
                <a:cubicBezTo>
                  <a:pt x="20705" y="10790"/>
                  <a:pt x="20919" y="10635"/>
                  <a:pt x="20705" y="10532"/>
                </a:cubicBezTo>
                <a:cubicBezTo>
                  <a:pt x="20492" y="10428"/>
                  <a:pt x="20109" y="10351"/>
                  <a:pt x="20109" y="10351"/>
                </a:cubicBezTo>
                <a:lnTo>
                  <a:pt x="14707" y="0"/>
                </a:lnTo>
                <a:cubicBezTo>
                  <a:pt x="10087" y="314"/>
                  <a:pt x="4883" y="652"/>
                  <a:pt x="0" y="929"/>
                </a:cubicBezTo>
                <a:cubicBezTo>
                  <a:pt x="101" y="1052"/>
                  <a:pt x="229" y="1168"/>
                  <a:pt x="385" y="1237"/>
                </a:cubicBezTo>
                <a:cubicBezTo>
                  <a:pt x="853" y="1444"/>
                  <a:pt x="640" y="1574"/>
                  <a:pt x="640" y="1703"/>
                </a:cubicBezTo>
                <a:cubicBezTo>
                  <a:pt x="640" y="1832"/>
                  <a:pt x="385" y="15010"/>
                  <a:pt x="385" y="15010"/>
                </a:cubicBezTo>
                <a:lnTo>
                  <a:pt x="1655" y="21132"/>
                </a:lnTo>
                <a:cubicBezTo>
                  <a:pt x="1982" y="21009"/>
                  <a:pt x="2339" y="20991"/>
                  <a:pt x="2876" y="21056"/>
                </a:cubicBezTo>
                <a:cubicBezTo>
                  <a:pt x="3516" y="21134"/>
                  <a:pt x="3451" y="21095"/>
                  <a:pt x="3473" y="20771"/>
                </a:cubicBezTo>
                <a:cubicBezTo>
                  <a:pt x="3495" y="20448"/>
                  <a:pt x="3367" y="19632"/>
                  <a:pt x="3707" y="19554"/>
                </a:cubicBezTo>
                <a:cubicBezTo>
                  <a:pt x="4048" y="19476"/>
                  <a:pt x="4815" y="19593"/>
                  <a:pt x="4645" y="19878"/>
                </a:cubicBezTo>
                <a:cubicBezTo>
                  <a:pt x="4473" y="20163"/>
                  <a:pt x="4069" y="20201"/>
                  <a:pt x="4326" y="20421"/>
                </a:cubicBezTo>
                <a:cubicBezTo>
                  <a:pt x="4580" y="20641"/>
                  <a:pt x="5306" y="20693"/>
                  <a:pt x="5347" y="20940"/>
                </a:cubicBezTo>
                <a:cubicBezTo>
                  <a:pt x="5390" y="21186"/>
                  <a:pt x="5667" y="21276"/>
                  <a:pt x="5008" y="21340"/>
                </a:cubicBezTo>
                <a:cubicBezTo>
                  <a:pt x="4346" y="21405"/>
                  <a:pt x="3750" y="21496"/>
                  <a:pt x="4197" y="21548"/>
                </a:cubicBezTo>
                <a:cubicBezTo>
                  <a:pt x="4645" y="21600"/>
                  <a:pt x="4900" y="21509"/>
                  <a:pt x="5561" y="21470"/>
                </a:cubicBezTo>
                <a:cubicBezTo>
                  <a:pt x="6222" y="21431"/>
                  <a:pt x="6370" y="21548"/>
                  <a:pt x="6626" y="21224"/>
                </a:cubicBezTo>
                <a:cubicBezTo>
                  <a:pt x="6881" y="20901"/>
                  <a:pt x="6859" y="20720"/>
                  <a:pt x="7179" y="20888"/>
                </a:cubicBezTo>
                <a:cubicBezTo>
                  <a:pt x="7252" y="20925"/>
                  <a:pt x="7318" y="20965"/>
                  <a:pt x="7383" y="21001"/>
                </a:cubicBezTo>
                <a:cubicBezTo>
                  <a:pt x="7568" y="20788"/>
                  <a:pt x="7784" y="20531"/>
                  <a:pt x="7764" y="20440"/>
                </a:cubicBezTo>
                <a:cubicBezTo>
                  <a:pt x="7732" y="20286"/>
                  <a:pt x="7254" y="20014"/>
                  <a:pt x="7350" y="19800"/>
                </a:cubicBezTo>
                <a:cubicBezTo>
                  <a:pt x="7446" y="19587"/>
                  <a:pt x="7670" y="19451"/>
                  <a:pt x="7222" y="19217"/>
                </a:cubicBezTo>
                <a:cubicBezTo>
                  <a:pt x="6774" y="18985"/>
                  <a:pt x="5815" y="18674"/>
                  <a:pt x="6136" y="18422"/>
                </a:cubicBezTo>
                <a:cubicBezTo>
                  <a:pt x="6456" y="18169"/>
                  <a:pt x="21600" y="17024"/>
                  <a:pt x="21600" y="17024"/>
                </a:cubicBezTo>
                <a:cubicBezTo>
                  <a:pt x="21600" y="16804"/>
                  <a:pt x="20919" y="16072"/>
                  <a:pt x="20834" y="15865"/>
                </a:cubicBezTo>
                <a:cubicBezTo>
                  <a:pt x="20747" y="15658"/>
                  <a:pt x="21003" y="14881"/>
                  <a:pt x="21003" y="14545"/>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8" name="Shape 42"/>
          <p:cNvSpPr/>
          <p:nvPr/>
        </p:nvSpPr>
        <p:spPr>
          <a:xfrm>
            <a:off x="6529535" y="4377304"/>
            <a:ext cx="852145" cy="753611"/>
          </a:xfrm>
          <a:custGeom>
            <a:avLst/>
            <a:gdLst/>
            <a:ahLst/>
            <a:cxnLst>
              <a:cxn ang="0">
                <a:pos x="wd2" y="hd2"/>
              </a:cxn>
              <a:cxn ang="5400000">
                <a:pos x="wd2" y="hd2"/>
              </a:cxn>
              <a:cxn ang="10800000">
                <a:pos x="wd2" y="hd2"/>
              </a:cxn>
              <a:cxn ang="16200000">
                <a:pos x="wd2" y="hd2"/>
              </a:cxn>
            </a:cxnLst>
            <a:rect l="0" t="0" r="r" b="b"/>
            <a:pathLst>
              <a:path w="21478" h="21405" extrusionOk="0">
                <a:moveTo>
                  <a:pt x="90" y="5986"/>
                </a:moveTo>
                <a:cubicBezTo>
                  <a:pt x="90" y="5986"/>
                  <a:pt x="1039" y="6881"/>
                  <a:pt x="1169" y="7292"/>
                </a:cubicBezTo>
                <a:cubicBezTo>
                  <a:pt x="1298" y="7704"/>
                  <a:pt x="1147" y="7753"/>
                  <a:pt x="1104" y="8043"/>
                </a:cubicBezTo>
                <a:cubicBezTo>
                  <a:pt x="1061" y="8334"/>
                  <a:pt x="1751" y="8915"/>
                  <a:pt x="1730" y="9423"/>
                </a:cubicBezTo>
                <a:cubicBezTo>
                  <a:pt x="1708" y="9931"/>
                  <a:pt x="1988" y="9665"/>
                  <a:pt x="2161" y="10029"/>
                </a:cubicBezTo>
                <a:cubicBezTo>
                  <a:pt x="2333" y="10391"/>
                  <a:pt x="2290" y="12376"/>
                  <a:pt x="2117" y="12812"/>
                </a:cubicBezTo>
                <a:cubicBezTo>
                  <a:pt x="1945" y="13248"/>
                  <a:pt x="1902" y="13127"/>
                  <a:pt x="1621" y="13442"/>
                </a:cubicBezTo>
                <a:cubicBezTo>
                  <a:pt x="1341" y="13757"/>
                  <a:pt x="1708" y="13660"/>
                  <a:pt x="1795" y="13853"/>
                </a:cubicBezTo>
                <a:cubicBezTo>
                  <a:pt x="1880" y="14047"/>
                  <a:pt x="1880" y="14265"/>
                  <a:pt x="1772" y="14265"/>
                </a:cubicBezTo>
                <a:cubicBezTo>
                  <a:pt x="1665" y="14265"/>
                  <a:pt x="1600" y="14604"/>
                  <a:pt x="1556" y="14773"/>
                </a:cubicBezTo>
                <a:cubicBezTo>
                  <a:pt x="1514" y="14943"/>
                  <a:pt x="1859" y="15863"/>
                  <a:pt x="1859" y="16057"/>
                </a:cubicBezTo>
                <a:cubicBezTo>
                  <a:pt x="1859" y="16250"/>
                  <a:pt x="1751" y="16202"/>
                  <a:pt x="1621" y="16372"/>
                </a:cubicBezTo>
                <a:cubicBezTo>
                  <a:pt x="1492" y="16540"/>
                  <a:pt x="1579" y="16856"/>
                  <a:pt x="1362" y="17073"/>
                </a:cubicBezTo>
                <a:cubicBezTo>
                  <a:pt x="1147" y="17291"/>
                  <a:pt x="1039" y="17437"/>
                  <a:pt x="953" y="17630"/>
                </a:cubicBezTo>
                <a:cubicBezTo>
                  <a:pt x="866" y="17823"/>
                  <a:pt x="1286" y="18197"/>
                  <a:pt x="1286" y="18197"/>
                </a:cubicBezTo>
                <a:cubicBezTo>
                  <a:pt x="1514" y="18113"/>
                  <a:pt x="1666" y="17894"/>
                  <a:pt x="2161" y="17872"/>
                </a:cubicBezTo>
                <a:cubicBezTo>
                  <a:pt x="2722" y="17848"/>
                  <a:pt x="3208" y="17908"/>
                  <a:pt x="3251" y="17727"/>
                </a:cubicBezTo>
                <a:cubicBezTo>
                  <a:pt x="3293" y="17545"/>
                  <a:pt x="3121" y="17207"/>
                  <a:pt x="3088" y="17194"/>
                </a:cubicBezTo>
                <a:cubicBezTo>
                  <a:pt x="3056" y="17182"/>
                  <a:pt x="3305" y="17207"/>
                  <a:pt x="3326" y="17013"/>
                </a:cubicBezTo>
                <a:cubicBezTo>
                  <a:pt x="3348" y="16819"/>
                  <a:pt x="3239" y="16758"/>
                  <a:pt x="3305" y="16565"/>
                </a:cubicBezTo>
                <a:cubicBezTo>
                  <a:pt x="3370" y="16372"/>
                  <a:pt x="3737" y="16758"/>
                  <a:pt x="3769" y="16843"/>
                </a:cubicBezTo>
                <a:cubicBezTo>
                  <a:pt x="3802" y="16928"/>
                  <a:pt x="3811" y="17061"/>
                  <a:pt x="3639" y="17097"/>
                </a:cubicBezTo>
                <a:cubicBezTo>
                  <a:pt x="3466" y="17134"/>
                  <a:pt x="3261" y="17121"/>
                  <a:pt x="3423" y="17376"/>
                </a:cubicBezTo>
                <a:cubicBezTo>
                  <a:pt x="3584" y="17630"/>
                  <a:pt x="3413" y="17727"/>
                  <a:pt x="3606" y="17739"/>
                </a:cubicBezTo>
                <a:cubicBezTo>
                  <a:pt x="3802" y="17751"/>
                  <a:pt x="8655" y="19034"/>
                  <a:pt x="8579" y="18224"/>
                </a:cubicBezTo>
                <a:cubicBezTo>
                  <a:pt x="8504" y="17412"/>
                  <a:pt x="9453" y="16977"/>
                  <a:pt x="9453" y="17279"/>
                </a:cubicBezTo>
                <a:cubicBezTo>
                  <a:pt x="9453" y="17581"/>
                  <a:pt x="9453" y="17896"/>
                  <a:pt x="9712" y="17751"/>
                </a:cubicBezTo>
                <a:cubicBezTo>
                  <a:pt x="9971" y="17606"/>
                  <a:pt x="10619" y="17800"/>
                  <a:pt x="10694" y="18138"/>
                </a:cubicBezTo>
                <a:cubicBezTo>
                  <a:pt x="10769" y="18477"/>
                  <a:pt x="12150" y="18974"/>
                  <a:pt x="12333" y="19131"/>
                </a:cubicBezTo>
                <a:cubicBezTo>
                  <a:pt x="12517" y="19289"/>
                  <a:pt x="12452" y="19470"/>
                  <a:pt x="12236" y="19470"/>
                </a:cubicBezTo>
                <a:cubicBezTo>
                  <a:pt x="12021" y="19470"/>
                  <a:pt x="11772" y="19470"/>
                  <a:pt x="11891" y="19724"/>
                </a:cubicBezTo>
                <a:cubicBezTo>
                  <a:pt x="12011" y="19979"/>
                  <a:pt x="12011" y="20123"/>
                  <a:pt x="12322" y="20184"/>
                </a:cubicBezTo>
                <a:cubicBezTo>
                  <a:pt x="12635" y="20245"/>
                  <a:pt x="14674" y="20789"/>
                  <a:pt x="14804" y="20487"/>
                </a:cubicBezTo>
                <a:cubicBezTo>
                  <a:pt x="14933" y="20184"/>
                  <a:pt x="14643" y="19905"/>
                  <a:pt x="14836" y="19724"/>
                </a:cubicBezTo>
                <a:cubicBezTo>
                  <a:pt x="15030" y="19543"/>
                  <a:pt x="15742" y="19591"/>
                  <a:pt x="15807" y="19699"/>
                </a:cubicBezTo>
                <a:cubicBezTo>
                  <a:pt x="15872" y="19808"/>
                  <a:pt x="15958" y="19941"/>
                  <a:pt x="16109" y="19845"/>
                </a:cubicBezTo>
                <a:cubicBezTo>
                  <a:pt x="16260" y="19748"/>
                  <a:pt x="16357" y="19724"/>
                  <a:pt x="16335" y="19966"/>
                </a:cubicBezTo>
                <a:cubicBezTo>
                  <a:pt x="16314" y="20208"/>
                  <a:pt x="16120" y="20487"/>
                  <a:pt x="16368" y="20547"/>
                </a:cubicBezTo>
                <a:cubicBezTo>
                  <a:pt x="16616" y="20608"/>
                  <a:pt x="16961" y="20862"/>
                  <a:pt x="17037" y="20414"/>
                </a:cubicBezTo>
                <a:cubicBezTo>
                  <a:pt x="17112" y="19966"/>
                  <a:pt x="17361" y="19289"/>
                  <a:pt x="17263" y="18998"/>
                </a:cubicBezTo>
                <a:cubicBezTo>
                  <a:pt x="17166" y="18708"/>
                  <a:pt x="16282" y="17993"/>
                  <a:pt x="16529" y="18054"/>
                </a:cubicBezTo>
                <a:cubicBezTo>
                  <a:pt x="16778" y="18114"/>
                  <a:pt x="17835" y="18477"/>
                  <a:pt x="18019" y="18599"/>
                </a:cubicBezTo>
                <a:cubicBezTo>
                  <a:pt x="18202" y="18720"/>
                  <a:pt x="18665" y="19119"/>
                  <a:pt x="18762" y="19239"/>
                </a:cubicBezTo>
                <a:cubicBezTo>
                  <a:pt x="18859" y="19361"/>
                  <a:pt x="18687" y="19578"/>
                  <a:pt x="18958" y="19627"/>
                </a:cubicBezTo>
                <a:cubicBezTo>
                  <a:pt x="19226" y="19676"/>
                  <a:pt x="19657" y="19349"/>
                  <a:pt x="19657" y="19506"/>
                </a:cubicBezTo>
                <a:cubicBezTo>
                  <a:pt x="19657" y="19664"/>
                  <a:pt x="19604" y="19796"/>
                  <a:pt x="19766" y="20002"/>
                </a:cubicBezTo>
                <a:cubicBezTo>
                  <a:pt x="19928" y="20208"/>
                  <a:pt x="20057" y="20075"/>
                  <a:pt x="20121" y="20220"/>
                </a:cubicBezTo>
                <a:cubicBezTo>
                  <a:pt x="20186" y="20365"/>
                  <a:pt x="20305" y="20439"/>
                  <a:pt x="20154" y="20632"/>
                </a:cubicBezTo>
                <a:cubicBezTo>
                  <a:pt x="20003" y="20825"/>
                  <a:pt x="19917" y="20898"/>
                  <a:pt x="19981" y="21067"/>
                </a:cubicBezTo>
                <a:cubicBezTo>
                  <a:pt x="20046" y="21237"/>
                  <a:pt x="19928" y="21600"/>
                  <a:pt x="20165" y="21274"/>
                </a:cubicBezTo>
                <a:cubicBezTo>
                  <a:pt x="20402" y="20947"/>
                  <a:pt x="20445" y="20656"/>
                  <a:pt x="20563" y="20475"/>
                </a:cubicBezTo>
                <a:cubicBezTo>
                  <a:pt x="20683" y="20293"/>
                  <a:pt x="20693" y="20329"/>
                  <a:pt x="20748" y="20499"/>
                </a:cubicBezTo>
                <a:cubicBezTo>
                  <a:pt x="20802" y="20669"/>
                  <a:pt x="20910" y="20922"/>
                  <a:pt x="21017" y="20777"/>
                </a:cubicBezTo>
                <a:cubicBezTo>
                  <a:pt x="21125" y="20632"/>
                  <a:pt x="21298" y="20172"/>
                  <a:pt x="21449" y="19929"/>
                </a:cubicBezTo>
                <a:cubicBezTo>
                  <a:pt x="21600" y="19687"/>
                  <a:pt x="21136" y="18962"/>
                  <a:pt x="20769" y="18889"/>
                </a:cubicBezTo>
                <a:cubicBezTo>
                  <a:pt x="20402" y="18816"/>
                  <a:pt x="18515" y="17956"/>
                  <a:pt x="18580" y="17763"/>
                </a:cubicBezTo>
                <a:cubicBezTo>
                  <a:pt x="18644" y="17569"/>
                  <a:pt x="18806" y="17291"/>
                  <a:pt x="18892" y="17097"/>
                </a:cubicBezTo>
                <a:cubicBezTo>
                  <a:pt x="18979" y="16904"/>
                  <a:pt x="19140" y="16723"/>
                  <a:pt x="19346" y="16710"/>
                </a:cubicBezTo>
                <a:cubicBezTo>
                  <a:pt x="19551" y="16698"/>
                  <a:pt x="19766" y="16965"/>
                  <a:pt x="19841" y="16770"/>
                </a:cubicBezTo>
                <a:cubicBezTo>
                  <a:pt x="19917" y="16577"/>
                  <a:pt x="19539" y="16008"/>
                  <a:pt x="19518" y="15766"/>
                </a:cubicBezTo>
                <a:cubicBezTo>
                  <a:pt x="19497" y="15524"/>
                  <a:pt x="19604" y="15161"/>
                  <a:pt x="19398" y="15076"/>
                </a:cubicBezTo>
                <a:cubicBezTo>
                  <a:pt x="19195" y="14991"/>
                  <a:pt x="19011" y="15330"/>
                  <a:pt x="19011" y="15330"/>
                </a:cubicBezTo>
                <a:cubicBezTo>
                  <a:pt x="19011" y="15330"/>
                  <a:pt x="18881" y="16214"/>
                  <a:pt x="18709" y="16166"/>
                </a:cubicBezTo>
                <a:cubicBezTo>
                  <a:pt x="18536" y="16117"/>
                  <a:pt x="18386" y="16286"/>
                  <a:pt x="18364" y="15959"/>
                </a:cubicBezTo>
                <a:cubicBezTo>
                  <a:pt x="18342" y="15632"/>
                  <a:pt x="17985" y="15838"/>
                  <a:pt x="18072" y="15620"/>
                </a:cubicBezTo>
                <a:cubicBezTo>
                  <a:pt x="18159" y="15403"/>
                  <a:pt x="18386" y="15330"/>
                  <a:pt x="18483" y="15185"/>
                </a:cubicBezTo>
                <a:cubicBezTo>
                  <a:pt x="18580" y="15040"/>
                  <a:pt x="18342" y="14882"/>
                  <a:pt x="18245" y="14882"/>
                </a:cubicBezTo>
                <a:cubicBezTo>
                  <a:pt x="18148" y="14882"/>
                  <a:pt x="17688" y="14692"/>
                  <a:pt x="17501" y="14837"/>
                </a:cubicBezTo>
                <a:cubicBezTo>
                  <a:pt x="17313" y="14984"/>
                  <a:pt x="17011" y="15305"/>
                  <a:pt x="17213" y="15531"/>
                </a:cubicBezTo>
                <a:cubicBezTo>
                  <a:pt x="17414" y="15758"/>
                  <a:pt x="17688" y="16145"/>
                  <a:pt x="17328" y="15984"/>
                </a:cubicBezTo>
                <a:cubicBezTo>
                  <a:pt x="16969" y="15822"/>
                  <a:pt x="16896" y="15370"/>
                  <a:pt x="16680" y="15355"/>
                </a:cubicBezTo>
                <a:cubicBezTo>
                  <a:pt x="16465" y="15338"/>
                  <a:pt x="15645" y="15709"/>
                  <a:pt x="15559" y="15176"/>
                </a:cubicBezTo>
                <a:cubicBezTo>
                  <a:pt x="15473" y="14644"/>
                  <a:pt x="15933" y="13467"/>
                  <a:pt x="16508" y="13804"/>
                </a:cubicBezTo>
                <a:cubicBezTo>
                  <a:pt x="17084" y="14144"/>
                  <a:pt x="18622" y="14806"/>
                  <a:pt x="18853" y="14724"/>
                </a:cubicBezTo>
                <a:cubicBezTo>
                  <a:pt x="19008" y="14670"/>
                  <a:pt x="19072" y="14733"/>
                  <a:pt x="19181" y="14680"/>
                </a:cubicBezTo>
                <a:cubicBezTo>
                  <a:pt x="19146" y="14588"/>
                  <a:pt x="18040" y="12796"/>
                  <a:pt x="17609" y="12142"/>
                </a:cubicBezTo>
                <a:cubicBezTo>
                  <a:pt x="17177" y="11488"/>
                  <a:pt x="17824" y="10860"/>
                  <a:pt x="17975" y="10689"/>
                </a:cubicBezTo>
                <a:cubicBezTo>
                  <a:pt x="18126" y="10521"/>
                  <a:pt x="17738" y="10400"/>
                  <a:pt x="17738" y="10400"/>
                </a:cubicBezTo>
                <a:cubicBezTo>
                  <a:pt x="17738" y="10400"/>
                  <a:pt x="10489" y="10884"/>
                  <a:pt x="10295" y="10835"/>
                </a:cubicBezTo>
                <a:cubicBezTo>
                  <a:pt x="10100" y="10787"/>
                  <a:pt x="10144" y="10738"/>
                  <a:pt x="10230" y="10617"/>
                </a:cubicBezTo>
                <a:cubicBezTo>
                  <a:pt x="10317" y="10497"/>
                  <a:pt x="10209" y="10230"/>
                  <a:pt x="10058" y="10012"/>
                </a:cubicBezTo>
                <a:cubicBezTo>
                  <a:pt x="9906" y="9795"/>
                  <a:pt x="10123" y="9624"/>
                  <a:pt x="10274" y="9553"/>
                </a:cubicBezTo>
                <a:cubicBezTo>
                  <a:pt x="10424" y="9479"/>
                  <a:pt x="10424" y="8972"/>
                  <a:pt x="10338" y="8777"/>
                </a:cubicBezTo>
                <a:cubicBezTo>
                  <a:pt x="10252" y="8584"/>
                  <a:pt x="10382" y="8391"/>
                  <a:pt x="10489" y="8366"/>
                </a:cubicBezTo>
                <a:cubicBezTo>
                  <a:pt x="10597" y="8342"/>
                  <a:pt x="10532" y="7930"/>
                  <a:pt x="10532" y="7664"/>
                </a:cubicBezTo>
                <a:cubicBezTo>
                  <a:pt x="10532" y="7397"/>
                  <a:pt x="10834" y="7421"/>
                  <a:pt x="10963" y="7373"/>
                </a:cubicBezTo>
                <a:cubicBezTo>
                  <a:pt x="11093" y="7325"/>
                  <a:pt x="10963" y="7131"/>
                  <a:pt x="10942" y="6889"/>
                </a:cubicBezTo>
                <a:cubicBezTo>
                  <a:pt x="10920" y="6647"/>
                  <a:pt x="11179" y="6720"/>
                  <a:pt x="11266" y="6695"/>
                </a:cubicBezTo>
                <a:cubicBezTo>
                  <a:pt x="11351" y="6671"/>
                  <a:pt x="11395" y="6526"/>
                  <a:pt x="11330" y="6187"/>
                </a:cubicBezTo>
                <a:cubicBezTo>
                  <a:pt x="11266" y="5848"/>
                  <a:pt x="11524" y="5920"/>
                  <a:pt x="11654" y="5824"/>
                </a:cubicBezTo>
                <a:cubicBezTo>
                  <a:pt x="11783" y="5727"/>
                  <a:pt x="12128" y="4976"/>
                  <a:pt x="12193" y="4710"/>
                </a:cubicBezTo>
                <a:cubicBezTo>
                  <a:pt x="12259" y="4444"/>
                  <a:pt x="12085" y="4517"/>
                  <a:pt x="11633" y="4250"/>
                </a:cubicBezTo>
                <a:cubicBezTo>
                  <a:pt x="11179" y="3985"/>
                  <a:pt x="12302" y="3790"/>
                  <a:pt x="12517" y="3718"/>
                </a:cubicBezTo>
                <a:cubicBezTo>
                  <a:pt x="12733" y="3645"/>
                  <a:pt x="12560" y="3427"/>
                  <a:pt x="12193" y="3233"/>
                </a:cubicBezTo>
                <a:cubicBezTo>
                  <a:pt x="11826" y="3040"/>
                  <a:pt x="12021" y="3016"/>
                  <a:pt x="12085" y="2774"/>
                </a:cubicBezTo>
                <a:cubicBezTo>
                  <a:pt x="12150" y="2532"/>
                  <a:pt x="11783" y="1587"/>
                  <a:pt x="11611" y="1393"/>
                </a:cubicBezTo>
                <a:cubicBezTo>
                  <a:pt x="11439" y="1200"/>
                  <a:pt x="11870" y="837"/>
                  <a:pt x="11805" y="618"/>
                </a:cubicBezTo>
                <a:cubicBezTo>
                  <a:pt x="11745" y="416"/>
                  <a:pt x="11629" y="443"/>
                  <a:pt x="11526" y="0"/>
                </a:cubicBezTo>
                <a:lnTo>
                  <a:pt x="0" y="398"/>
                </a:lnTo>
                <a:cubicBezTo>
                  <a:pt x="0" y="398"/>
                  <a:pt x="90" y="5986"/>
                  <a:pt x="90" y="5986"/>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49" name="Shape 43"/>
          <p:cNvSpPr/>
          <p:nvPr/>
        </p:nvSpPr>
        <p:spPr>
          <a:xfrm>
            <a:off x="6029823" y="1279089"/>
            <a:ext cx="984071" cy="1113175"/>
          </a:xfrm>
          <a:custGeom>
            <a:avLst/>
            <a:gdLst/>
            <a:ahLst/>
            <a:cxnLst>
              <a:cxn ang="0">
                <a:pos x="wd2" y="hd2"/>
              </a:cxn>
              <a:cxn ang="5400000">
                <a:pos x="wd2" y="hd2"/>
              </a:cxn>
              <a:cxn ang="10800000">
                <a:pos x="wd2" y="hd2"/>
              </a:cxn>
              <a:cxn ang="16200000">
                <a:pos x="wd2" y="hd2"/>
              </a:cxn>
            </a:cxnLst>
            <a:rect l="0" t="0" r="r" b="b"/>
            <a:pathLst>
              <a:path w="21599" h="21490" extrusionOk="0">
                <a:moveTo>
                  <a:pt x="18109" y="21057"/>
                </a:moveTo>
                <a:cubicBezTo>
                  <a:pt x="17978" y="20806"/>
                  <a:pt x="17833" y="20509"/>
                  <a:pt x="17867" y="20211"/>
                </a:cubicBezTo>
                <a:cubicBezTo>
                  <a:pt x="17924" y="19718"/>
                  <a:pt x="17398" y="19240"/>
                  <a:pt x="17116" y="19207"/>
                </a:cubicBezTo>
                <a:cubicBezTo>
                  <a:pt x="16835" y="19175"/>
                  <a:pt x="16233" y="18450"/>
                  <a:pt x="15688" y="18006"/>
                </a:cubicBezTo>
                <a:cubicBezTo>
                  <a:pt x="15143" y="17562"/>
                  <a:pt x="14768" y="17974"/>
                  <a:pt x="14674" y="17677"/>
                </a:cubicBezTo>
                <a:cubicBezTo>
                  <a:pt x="14579" y="17381"/>
                  <a:pt x="14354" y="17463"/>
                  <a:pt x="14110" y="17332"/>
                </a:cubicBezTo>
                <a:cubicBezTo>
                  <a:pt x="13865" y="17200"/>
                  <a:pt x="13490" y="17200"/>
                  <a:pt x="13358" y="16904"/>
                </a:cubicBezTo>
                <a:cubicBezTo>
                  <a:pt x="13227" y="16608"/>
                  <a:pt x="12813" y="16608"/>
                  <a:pt x="13001" y="16098"/>
                </a:cubicBezTo>
                <a:cubicBezTo>
                  <a:pt x="13189" y="15588"/>
                  <a:pt x="13208" y="15637"/>
                  <a:pt x="13170" y="15308"/>
                </a:cubicBezTo>
                <a:cubicBezTo>
                  <a:pt x="13133" y="14979"/>
                  <a:pt x="12945" y="14897"/>
                  <a:pt x="13208" y="14682"/>
                </a:cubicBezTo>
                <a:cubicBezTo>
                  <a:pt x="13471" y="14469"/>
                  <a:pt x="13396" y="14057"/>
                  <a:pt x="13133" y="13893"/>
                </a:cubicBezTo>
                <a:cubicBezTo>
                  <a:pt x="12870" y="13728"/>
                  <a:pt x="12401" y="13778"/>
                  <a:pt x="12701" y="13366"/>
                </a:cubicBezTo>
                <a:cubicBezTo>
                  <a:pt x="13001" y="12955"/>
                  <a:pt x="12738" y="12823"/>
                  <a:pt x="13152" y="12544"/>
                </a:cubicBezTo>
                <a:cubicBezTo>
                  <a:pt x="13565" y="12264"/>
                  <a:pt x="13922" y="12379"/>
                  <a:pt x="14241" y="11968"/>
                </a:cubicBezTo>
                <a:cubicBezTo>
                  <a:pt x="14561" y="11556"/>
                  <a:pt x="14280" y="10849"/>
                  <a:pt x="14241" y="10553"/>
                </a:cubicBezTo>
                <a:cubicBezTo>
                  <a:pt x="14204" y="10256"/>
                  <a:pt x="14016" y="9763"/>
                  <a:pt x="14167" y="9714"/>
                </a:cubicBezTo>
                <a:cubicBezTo>
                  <a:pt x="14313" y="9665"/>
                  <a:pt x="14749" y="9142"/>
                  <a:pt x="14955" y="8984"/>
                </a:cubicBezTo>
                <a:cubicBezTo>
                  <a:pt x="15256" y="8754"/>
                  <a:pt x="17994" y="6680"/>
                  <a:pt x="18268" y="6154"/>
                </a:cubicBezTo>
                <a:cubicBezTo>
                  <a:pt x="18544" y="5627"/>
                  <a:pt x="21016" y="4895"/>
                  <a:pt x="21599" y="4425"/>
                </a:cubicBezTo>
                <a:cubicBezTo>
                  <a:pt x="21290" y="4440"/>
                  <a:pt x="20850" y="4459"/>
                  <a:pt x="20686" y="4459"/>
                </a:cubicBezTo>
                <a:cubicBezTo>
                  <a:pt x="20423" y="4459"/>
                  <a:pt x="20273" y="4196"/>
                  <a:pt x="20028" y="4064"/>
                </a:cubicBezTo>
                <a:cubicBezTo>
                  <a:pt x="19784" y="3933"/>
                  <a:pt x="18225" y="4393"/>
                  <a:pt x="18187" y="4213"/>
                </a:cubicBezTo>
                <a:cubicBezTo>
                  <a:pt x="18149" y="4031"/>
                  <a:pt x="18018" y="3817"/>
                  <a:pt x="17736" y="3653"/>
                </a:cubicBezTo>
                <a:cubicBezTo>
                  <a:pt x="17454" y="3488"/>
                  <a:pt x="16778" y="4443"/>
                  <a:pt x="16458" y="4673"/>
                </a:cubicBezTo>
                <a:cubicBezTo>
                  <a:pt x="16139" y="4904"/>
                  <a:pt x="14485" y="3538"/>
                  <a:pt x="14298" y="3422"/>
                </a:cubicBezTo>
                <a:cubicBezTo>
                  <a:pt x="14110" y="3307"/>
                  <a:pt x="14110" y="3850"/>
                  <a:pt x="13828" y="3916"/>
                </a:cubicBezTo>
                <a:cubicBezTo>
                  <a:pt x="13546" y="3982"/>
                  <a:pt x="13452" y="3751"/>
                  <a:pt x="13247" y="3390"/>
                </a:cubicBezTo>
                <a:cubicBezTo>
                  <a:pt x="13039" y="3028"/>
                  <a:pt x="12588" y="2797"/>
                  <a:pt x="11931" y="2551"/>
                </a:cubicBezTo>
                <a:cubicBezTo>
                  <a:pt x="11273" y="2304"/>
                  <a:pt x="9657" y="3290"/>
                  <a:pt x="9451" y="3011"/>
                </a:cubicBezTo>
                <a:cubicBezTo>
                  <a:pt x="9244" y="2731"/>
                  <a:pt x="8605" y="2797"/>
                  <a:pt x="8436" y="2748"/>
                </a:cubicBezTo>
                <a:cubicBezTo>
                  <a:pt x="8267" y="2699"/>
                  <a:pt x="8417" y="2402"/>
                  <a:pt x="7948" y="2583"/>
                </a:cubicBezTo>
                <a:cubicBezTo>
                  <a:pt x="7478" y="2764"/>
                  <a:pt x="7384" y="2484"/>
                  <a:pt x="7084" y="2336"/>
                </a:cubicBezTo>
                <a:cubicBezTo>
                  <a:pt x="6783" y="2188"/>
                  <a:pt x="6801" y="659"/>
                  <a:pt x="6764" y="378"/>
                </a:cubicBezTo>
                <a:cubicBezTo>
                  <a:pt x="6727" y="99"/>
                  <a:pt x="6350" y="0"/>
                  <a:pt x="5994" y="0"/>
                </a:cubicBezTo>
                <a:cubicBezTo>
                  <a:pt x="5637" y="0"/>
                  <a:pt x="5693" y="626"/>
                  <a:pt x="5731" y="905"/>
                </a:cubicBezTo>
                <a:cubicBezTo>
                  <a:pt x="5768" y="1185"/>
                  <a:pt x="5593" y="1174"/>
                  <a:pt x="5593" y="1174"/>
                </a:cubicBezTo>
                <a:cubicBezTo>
                  <a:pt x="3738" y="1278"/>
                  <a:pt x="1872" y="1348"/>
                  <a:pt x="0" y="1391"/>
                </a:cubicBezTo>
                <a:cubicBezTo>
                  <a:pt x="-1" y="1703"/>
                  <a:pt x="128" y="2131"/>
                  <a:pt x="282" y="2293"/>
                </a:cubicBezTo>
                <a:cubicBezTo>
                  <a:pt x="470" y="2490"/>
                  <a:pt x="470" y="2688"/>
                  <a:pt x="395" y="2852"/>
                </a:cubicBezTo>
                <a:cubicBezTo>
                  <a:pt x="320" y="3017"/>
                  <a:pt x="20" y="3806"/>
                  <a:pt x="282" y="4530"/>
                </a:cubicBezTo>
                <a:cubicBezTo>
                  <a:pt x="545" y="5254"/>
                  <a:pt x="921" y="6176"/>
                  <a:pt x="1071" y="6439"/>
                </a:cubicBezTo>
                <a:cubicBezTo>
                  <a:pt x="1222" y="6703"/>
                  <a:pt x="1146" y="7294"/>
                  <a:pt x="1071" y="7854"/>
                </a:cubicBezTo>
                <a:cubicBezTo>
                  <a:pt x="997" y="8414"/>
                  <a:pt x="1409" y="10421"/>
                  <a:pt x="1409" y="10717"/>
                </a:cubicBezTo>
                <a:cubicBezTo>
                  <a:pt x="1409" y="11013"/>
                  <a:pt x="1672" y="11013"/>
                  <a:pt x="1823" y="11145"/>
                </a:cubicBezTo>
                <a:cubicBezTo>
                  <a:pt x="1974" y="11277"/>
                  <a:pt x="1823" y="12100"/>
                  <a:pt x="1898" y="12428"/>
                </a:cubicBezTo>
                <a:cubicBezTo>
                  <a:pt x="1974" y="12757"/>
                  <a:pt x="1636" y="13383"/>
                  <a:pt x="1372" y="13514"/>
                </a:cubicBezTo>
                <a:cubicBezTo>
                  <a:pt x="1109" y="13646"/>
                  <a:pt x="1071" y="13876"/>
                  <a:pt x="1184" y="14008"/>
                </a:cubicBezTo>
                <a:cubicBezTo>
                  <a:pt x="1297" y="14140"/>
                  <a:pt x="1409" y="14140"/>
                  <a:pt x="1409" y="14403"/>
                </a:cubicBezTo>
                <a:cubicBezTo>
                  <a:pt x="1409" y="14666"/>
                  <a:pt x="1636" y="14699"/>
                  <a:pt x="1823" y="14699"/>
                </a:cubicBezTo>
                <a:cubicBezTo>
                  <a:pt x="2011" y="14699"/>
                  <a:pt x="2274" y="14863"/>
                  <a:pt x="2274" y="14863"/>
                </a:cubicBezTo>
                <a:lnTo>
                  <a:pt x="2274" y="21478"/>
                </a:lnTo>
                <a:cubicBezTo>
                  <a:pt x="2274" y="21478"/>
                  <a:pt x="12712" y="21600"/>
                  <a:pt x="18109" y="21057"/>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0" name="Shape 44"/>
          <p:cNvSpPr/>
          <p:nvPr/>
        </p:nvSpPr>
        <p:spPr>
          <a:xfrm>
            <a:off x="6109776" y="2371792"/>
            <a:ext cx="920556" cy="599285"/>
          </a:xfrm>
          <a:custGeom>
            <a:avLst/>
            <a:gdLst/>
            <a:ahLst/>
            <a:cxnLst>
              <a:cxn ang="0">
                <a:pos x="wd2" y="hd2"/>
              </a:cxn>
              <a:cxn ang="5400000">
                <a:pos x="wd2" y="hd2"/>
              </a:cxn>
              <a:cxn ang="10800000">
                <a:pos x="wd2" y="hd2"/>
              </a:cxn>
              <a:cxn ang="16200000">
                <a:pos x="wd2" y="hd2"/>
              </a:cxn>
            </a:cxnLst>
            <a:rect l="0" t="0" r="r" b="b"/>
            <a:pathLst>
              <a:path w="21410" h="21600" extrusionOk="0">
                <a:moveTo>
                  <a:pt x="16623" y="20139"/>
                </a:moveTo>
                <a:cubicBezTo>
                  <a:pt x="16743" y="20402"/>
                  <a:pt x="17200" y="21119"/>
                  <a:pt x="17513" y="21600"/>
                </a:cubicBezTo>
                <a:cubicBezTo>
                  <a:pt x="17519" y="21584"/>
                  <a:pt x="17525" y="21565"/>
                  <a:pt x="17533" y="21553"/>
                </a:cubicBezTo>
                <a:cubicBezTo>
                  <a:pt x="17732" y="21215"/>
                  <a:pt x="17751" y="20908"/>
                  <a:pt x="17672" y="20662"/>
                </a:cubicBezTo>
                <a:cubicBezTo>
                  <a:pt x="17592" y="20416"/>
                  <a:pt x="17294" y="20324"/>
                  <a:pt x="17572" y="20108"/>
                </a:cubicBezTo>
                <a:cubicBezTo>
                  <a:pt x="17851" y="19893"/>
                  <a:pt x="18568" y="19586"/>
                  <a:pt x="18568" y="18972"/>
                </a:cubicBezTo>
                <a:cubicBezTo>
                  <a:pt x="18568" y="18357"/>
                  <a:pt x="18448" y="18266"/>
                  <a:pt x="18647" y="18081"/>
                </a:cubicBezTo>
                <a:cubicBezTo>
                  <a:pt x="18846" y="17897"/>
                  <a:pt x="19046" y="16945"/>
                  <a:pt x="18985" y="16545"/>
                </a:cubicBezTo>
                <a:cubicBezTo>
                  <a:pt x="18926" y="16146"/>
                  <a:pt x="18528" y="16115"/>
                  <a:pt x="18528" y="15685"/>
                </a:cubicBezTo>
                <a:cubicBezTo>
                  <a:pt x="18528" y="15255"/>
                  <a:pt x="18209" y="14457"/>
                  <a:pt x="18588" y="14333"/>
                </a:cubicBezTo>
                <a:cubicBezTo>
                  <a:pt x="18965" y="14210"/>
                  <a:pt x="19404" y="14488"/>
                  <a:pt x="19623" y="14149"/>
                </a:cubicBezTo>
                <a:cubicBezTo>
                  <a:pt x="19842" y="13811"/>
                  <a:pt x="19981" y="13811"/>
                  <a:pt x="20280" y="13565"/>
                </a:cubicBezTo>
                <a:cubicBezTo>
                  <a:pt x="20579" y="13320"/>
                  <a:pt x="20837" y="13350"/>
                  <a:pt x="20837" y="12552"/>
                </a:cubicBezTo>
                <a:cubicBezTo>
                  <a:pt x="20837" y="11753"/>
                  <a:pt x="21116" y="11845"/>
                  <a:pt x="21295" y="11322"/>
                </a:cubicBezTo>
                <a:cubicBezTo>
                  <a:pt x="21474" y="10801"/>
                  <a:pt x="21434" y="9633"/>
                  <a:pt x="21235" y="9387"/>
                </a:cubicBezTo>
                <a:cubicBezTo>
                  <a:pt x="21036" y="9142"/>
                  <a:pt x="20558" y="8988"/>
                  <a:pt x="20519" y="8497"/>
                </a:cubicBezTo>
                <a:cubicBezTo>
                  <a:pt x="20478" y="8005"/>
                  <a:pt x="19722" y="7206"/>
                  <a:pt x="19662" y="6930"/>
                </a:cubicBezTo>
                <a:cubicBezTo>
                  <a:pt x="19603" y="6653"/>
                  <a:pt x="19543" y="5609"/>
                  <a:pt x="18468" y="5578"/>
                </a:cubicBezTo>
                <a:cubicBezTo>
                  <a:pt x="17393" y="5548"/>
                  <a:pt x="18209" y="5055"/>
                  <a:pt x="18130" y="4502"/>
                </a:cubicBezTo>
                <a:cubicBezTo>
                  <a:pt x="18050" y="3950"/>
                  <a:pt x="17652" y="4564"/>
                  <a:pt x="17751" y="3520"/>
                </a:cubicBezTo>
                <a:cubicBezTo>
                  <a:pt x="17851" y="2475"/>
                  <a:pt x="17772" y="2660"/>
                  <a:pt x="17951" y="1860"/>
                </a:cubicBezTo>
                <a:cubicBezTo>
                  <a:pt x="18130" y="1062"/>
                  <a:pt x="17672" y="1308"/>
                  <a:pt x="17612" y="786"/>
                </a:cubicBezTo>
                <a:cubicBezTo>
                  <a:pt x="17588" y="579"/>
                  <a:pt x="17502" y="308"/>
                  <a:pt x="17410" y="0"/>
                </a:cubicBezTo>
                <a:cubicBezTo>
                  <a:pt x="11691" y="1013"/>
                  <a:pt x="631" y="786"/>
                  <a:pt x="631" y="786"/>
                </a:cubicBezTo>
                <a:cubicBezTo>
                  <a:pt x="631" y="786"/>
                  <a:pt x="471" y="663"/>
                  <a:pt x="313" y="1031"/>
                </a:cubicBezTo>
                <a:cubicBezTo>
                  <a:pt x="153" y="1400"/>
                  <a:pt x="552" y="1952"/>
                  <a:pt x="272" y="2199"/>
                </a:cubicBezTo>
                <a:cubicBezTo>
                  <a:pt x="-6" y="2444"/>
                  <a:pt x="233" y="2629"/>
                  <a:pt x="471" y="2874"/>
                </a:cubicBezTo>
                <a:cubicBezTo>
                  <a:pt x="710" y="3120"/>
                  <a:pt x="870" y="3243"/>
                  <a:pt x="710" y="3550"/>
                </a:cubicBezTo>
                <a:cubicBezTo>
                  <a:pt x="552" y="3858"/>
                  <a:pt x="671" y="3858"/>
                  <a:pt x="591" y="4594"/>
                </a:cubicBezTo>
                <a:cubicBezTo>
                  <a:pt x="512" y="5333"/>
                  <a:pt x="193" y="5148"/>
                  <a:pt x="34" y="5762"/>
                </a:cubicBezTo>
                <a:cubicBezTo>
                  <a:pt x="-126" y="6377"/>
                  <a:pt x="313" y="6131"/>
                  <a:pt x="552" y="6930"/>
                </a:cubicBezTo>
                <a:cubicBezTo>
                  <a:pt x="790" y="7728"/>
                  <a:pt x="963" y="9121"/>
                  <a:pt x="1096" y="9615"/>
                </a:cubicBezTo>
                <a:cubicBezTo>
                  <a:pt x="1228" y="10104"/>
                  <a:pt x="1891" y="13749"/>
                  <a:pt x="1891" y="14036"/>
                </a:cubicBezTo>
                <a:cubicBezTo>
                  <a:pt x="1891" y="14323"/>
                  <a:pt x="1891" y="14364"/>
                  <a:pt x="2078" y="14282"/>
                </a:cubicBezTo>
                <a:cubicBezTo>
                  <a:pt x="2263" y="14200"/>
                  <a:pt x="2369" y="14651"/>
                  <a:pt x="2369" y="14651"/>
                </a:cubicBezTo>
                <a:cubicBezTo>
                  <a:pt x="2369" y="14651"/>
                  <a:pt x="2397" y="14979"/>
                  <a:pt x="2369" y="15266"/>
                </a:cubicBezTo>
                <a:cubicBezTo>
                  <a:pt x="2343" y="15551"/>
                  <a:pt x="2662" y="15429"/>
                  <a:pt x="2608" y="15716"/>
                </a:cubicBezTo>
                <a:cubicBezTo>
                  <a:pt x="2555" y="16003"/>
                  <a:pt x="2555" y="16289"/>
                  <a:pt x="2662" y="16412"/>
                </a:cubicBezTo>
                <a:cubicBezTo>
                  <a:pt x="2768" y="16535"/>
                  <a:pt x="2794" y="16987"/>
                  <a:pt x="2662" y="17313"/>
                </a:cubicBezTo>
                <a:cubicBezTo>
                  <a:pt x="2529" y="17642"/>
                  <a:pt x="2555" y="17600"/>
                  <a:pt x="2821" y="18133"/>
                </a:cubicBezTo>
                <a:cubicBezTo>
                  <a:pt x="3086" y="18665"/>
                  <a:pt x="2688" y="19771"/>
                  <a:pt x="2688" y="20139"/>
                </a:cubicBezTo>
                <a:cubicBezTo>
                  <a:pt x="2688" y="20508"/>
                  <a:pt x="2821" y="20304"/>
                  <a:pt x="2954" y="20304"/>
                </a:cubicBezTo>
                <a:cubicBezTo>
                  <a:pt x="3042" y="20304"/>
                  <a:pt x="3037" y="20574"/>
                  <a:pt x="3077" y="20875"/>
                </a:cubicBezTo>
                <a:cubicBezTo>
                  <a:pt x="4235" y="20852"/>
                  <a:pt x="13279" y="20660"/>
                  <a:pt x="16358" y="19893"/>
                </a:cubicBezTo>
                <a:cubicBezTo>
                  <a:pt x="16358" y="19893"/>
                  <a:pt x="16437" y="19730"/>
                  <a:pt x="16623" y="2013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1" name="Shape 45"/>
          <p:cNvSpPr/>
          <p:nvPr/>
        </p:nvSpPr>
        <p:spPr>
          <a:xfrm>
            <a:off x="6422930" y="3697695"/>
            <a:ext cx="751795" cy="690532"/>
          </a:xfrm>
          <a:custGeom>
            <a:avLst/>
            <a:gdLst/>
            <a:ahLst/>
            <a:cxnLst>
              <a:cxn ang="0">
                <a:pos x="wd2" y="hd2"/>
              </a:cxn>
              <a:cxn ang="5400000">
                <a:pos x="wd2" y="hd2"/>
              </a:cxn>
              <a:cxn ang="10800000">
                <a:pos x="wd2" y="hd2"/>
              </a:cxn>
              <a:cxn ang="16200000">
                <a:pos x="wd2" y="hd2"/>
              </a:cxn>
            </a:cxnLst>
            <a:rect l="0" t="0" r="r" b="b"/>
            <a:pathLst>
              <a:path w="21588" h="21600" extrusionOk="0">
                <a:moveTo>
                  <a:pt x="18985" y="2524"/>
                </a:moveTo>
                <a:cubicBezTo>
                  <a:pt x="19214" y="2132"/>
                  <a:pt x="19574" y="1955"/>
                  <a:pt x="19804" y="1065"/>
                </a:cubicBezTo>
                <a:cubicBezTo>
                  <a:pt x="20033" y="178"/>
                  <a:pt x="18985" y="0"/>
                  <a:pt x="18985" y="0"/>
                </a:cubicBezTo>
                <a:cubicBezTo>
                  <a:pt x="16008" y="451"/>
                  <a:pt x="2457" y="962"/>
                  <a:pt x="0" y="1052"/>
                </a:cubicBezTo>
                <a:cubicBezTo>
                  <a:pt x="171" y="2535"/>
                  <a:pt x="455" y="4424"/>
                  <a:pt x="927" y="6470"/>
                </a:cubicBezTo>
                <a:lnTo>
                  <a:pt x="958" y="17665"/>
                </a:lnTo>
                <a:cubicBezTo>
                  <a:pt x="993" y="17662"/>
                  <a:pt x="1035" y="17662"/>
                  <a:pt x="1091" y="17666"/>
                </a:cubicBezTo>
                <a:cubicBezTo>
                  <a:pt x="1419" y="17702"/>
                  <a:pt x="1254" y="18200"/>
                  <a:pt x="1516" y="18449"/>
                </a:cubicBezTo>
                <a:cubicBezTo>
                  <a:pt x="1779" y="18698"/>
                  <a:pt x="1747" y="18094"/>
                  <a:pt x="1878" y="18058"/>
                </a:cubicBezTo>
                <a:cubicBezTo>
                  <a:pt x="2008" y="18023"/>
                  <a:pt x="2271" y="18129"/>
                  <a:pt x="2598" y="18129"/>
                </a:cubicBezTo>
                <a:cubicBezTo>
                  <a:pt x="2927" y="18129"/>
                  <a:pt x="3057" y="18377"/>
                  <a:pt x="3057" y="18377"/>
                </a:cubicBezTo>
                <a:lnTo>
                  <a:pt x="3110" y="21600"/>
                </a:lnTo>
                <a:lnTo>
                  <a:pt x="16241" y="21162"/>
                </a:lnTo>
                <a:cubicBezTo>
                  <a:pt x="16233" y="21126"/>
                  <a:pt x="16224" y="21087"/>
                  <a:pt x="16215" y="21044"/>
                </a:cubicBezTo>
                <a:cubicBezTo>
                  <a:pt x="16092" y="20430"/>
                  <a:pt x="16387" y="20618"/>
                  <a:pt x="16264" y="20351"/>
                </a:cubicBezTo>
                <a:cubicBezTo>
                  <a:pt x="16142" y="20084"/>
                  <a:pt x="16264" y="19951"/>
                  <a:pt x="16363" y="19631"/>
                </a:cubicBezTo>
                <a:cubicBezTo>
                  <a:pt x="16461" y="19312"/>
                  <a:pt x="16289" y="19231"/>
                  <a:pt x="16018" y="18859"/>
                </a:cubicBezTo>
                <a:cubicBezTo>
                  <a:pt x="15748" y="18485"/>
                  <a:pt x="15699" y="18191"/>
                  <a:pt x="15871" y="18032"/>
                </a:cubicBezTo>
                <a:cubicBezTo>
                  <a:pt x="16043" y="17871"/>
                  <a:pt x="15847" y="17391"/>
                  <a:pt x="15847" y="17178"/>
                </a:cubicBezTo>
                <a:cubicBezTo>
                  <a:pt x="15847" y="16965"/>
                  <a:pt x="15871" y="16565"/>
                  <a:pt x="16190" y="16378"/>
                </a:cubicBezTo>
                <a:cubicBezTo>
                  <a:pt x="16510" y="16192"/>
                  <a:pt x="16215" y="15739"/>
                  <a:pt x="16167" y="15339"/>
                </a:cubicBezTo>
                <a:cubicBezTo>
                  <a:pt x="16117" y="14939"/>
                  <a:pt x="16363" y="14965"/>
                  <a:pt x="16634" y="14965"/>
                </a:cubicBezTo>
                <a:cubicBezTo>
                  <a:pt x="16903" y="14965"/>
                  <a:pt x="16977" y="14699"/>
                  <a:pt x="16879" y="14592"/>
                </a:cubicBezTo>
                <a:cubicBezTo>
                  <a:pt x="16781" y="14486"/>
                  <a:pt x="16756" y="14352"/>
                  <a:pt x="16903" y="14192"/>
                </a:cubicBezTo>
                <a:cubicBezTo>
                  <a:pt x="17051" y="14032"/>
                  <a:pt x="16952" y="13952"/>
                  <a:pt x="16903" y="13606"/>
                </a:cubicBezTo>
                <a:cubicBezTo>
                  <a:pt x="16854" y="13259"/>
                  <a:pt x="17370" y="12992"/>
                  <a:pt x="17715" y="12886"/>
                </a:cubicBezTo>
                <a:cubicBezTo>
                  <a:pt x="18058" y="12779"/>
                  <a:pt x="18132" y="12593"/>
                  <a:pt x="18132" y="12219"/>
                </a:cubicBezTo>
                <a:cubicBezTo>
                  <a:pt x="18132" y="11846"/>
                  <a:pt x="18158" y="11527"/>
                  <a:pt x="18353" y="11366"/>
                </a:cubicBezTo>
                <a:cubicBezTo>
                  <a:pt x="18550" y="11206"/>
                  <a:pt x="18600" y="10487"/>
                  <a:pt x="18648" y="10059"/>
                </a:cubicBezTo>
                <a:cubicBezTo>
                  <a:pt x="18698" y="9633"/>
                  <a:pt x="18943" y="9660"/>
                  <a:pt x="19140" y="9633"/>
                </a:cubicBezTo>
                <a:cubicBezTo>
                  <a:pt x="19337" y="9607"/>
                  <a:pt x="19386" y="9686"/>
                  <a:pt x="19386" y="9233"/>
                </a:cubicBezTo>
                <a:cubicBezTo>
                  <a:pt x="19386" y="8780"/>
                  <a:pt x="19607" y="8674"/>
                  <a:pt x="19607" y="8674"/>
                </a:cubicBezTo>
                <a:cubicBezTo>
                  <a:pt x="19607" y="8674"/>
                  <a:pt x="19755" y="8326"/>
                  <a:pt x="20049" y="8086"/>
                </a:cubicBezTo>
                <a:cubicBezTo>
                  <a:pt x="20345" y="7847"/>
                  <a:pt x="20590" y="8007"/>
                  <a:pt x="20492" y="7393"/>
                </a:cubicBezTo>
                <a:cubicBezTo>
                  <a:pt x="20394" y="6781"/>
                  <a:pt x="19902" y="6941"/>
                  <a:pt x="19902" y="6647"/>
                </a:cubicBezTo>
                <a:cubicBezTo>
                  <a:pt x="19902" y="6354"/>
                  <a:pt x="19828" y="6168"/>
                  <a:pt x="20147" y="6008"/>
                </a:cubicBezTo>
                <a:cubicBezTo>
                  <a:pt x="20468" y="5848"/>
                  <a:pt x="20468" y="5608"/>
                  <a:pt x="20517" y="5314"/>
                </a:cubicBezTo>
                <a:cubicBezTo>
                  <a:pt x="20565" y="5021"/>
                  <a:pt x="20615" y="5208"/>
                  <a:pt x="20787" y="4995"/>
                </a:cubicBezTo>
                <a:cubicBezTo>
                  <a:pt x="20959" y="4781"/>
                  <a:pt x="20542" y="4408"/>
                  <a:pt x="20909" y="4300"/>
                </a:cubicBezTo>
                <a:cubicBezTo>
                  <a:pt x="21245" y="4203"/>
                  <a:pt x="21600" y="3290"/>
                  <a:pt x="21587" y="2867"/>
                </a:cubicBezTo>
                <a:cubicBezTo>
                  <a:pt x="20873" y="2935"/>
                  <a:pt x="19738" y="3045"/>
                  <a:pt x="19344" y="3093"/>
                </a:cubicBezTo>
                <a:cubicBezTo>
                  <a:pt x="18755" y="3163"/>
                  <a:pt x="18755" y="2915"/>
                  <a:pt x="18985" y="252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2" name="Shape 46"/>
          <p:cNvSpPr/>
          <p:nvPr/>
        </p:nvSpPr>
        <p:spPr>
          <a:xfrm>
            <a:off x="6236370" y="2924807"/>
            <a:ext cx="1011751" cy="876364"/>
          </a:xfrm>
          <a:custGeom>
            <a:avLst/>
            <a:gdLst/>
            <a:ahLst/>
            <a:cxnLst>
              <a:cxn ang="0">
                <a:pos x="wd2" y="hd2"/>
              </a:cxn>
              <a:cxn ang="5400000">
                <a:pos x="wd2" y="hd2"/>
              </a:cxn>
              <a:cxn ang="10800000">
                <a:pos x="wd2" y="hd2"/>
              </a:cxn>
              <a:cxn ang="16200000">
                <a:pos x="wd2" y="hd2"/>
              </a:cxn>
            </a:cxnLst>
            <a:rect l="0" t="0" r="r" b="b"/>
            <a:pathLst>
              <a:path w="21452" h="21465" extrusionOk="0">
                <a:moveTo>
                  <a:pt x="21310" y="16390"/>
                </a:moveTo>
                <a:cubicBezTo>
                  <a:pt x="21237" y="16306"/>
                  <a:pt x="20675" y="16578"/>
                  <a:pt x="20511" y="16118"/>
                </a:cubicBezTo>
                <a:cubicBezTo>
                  <a:pt x="20348" y="15659"/>
                  <a:pt x="19876" y="15325"/>
                  <a:pt x="20039" y="15095"/>
                </a:cubicBezTo>
                <a:cubicBezTo>
                  <a:pt x="20203" y="14865"/>
                  <a:pt x="20439" y="15012"/>
                  <a:pt x="20275" y="14573"/>
                </a:cubicBezTo>
                <a:cubicBezTo>
                  <a:pt x="20112" y="14135"/>
                  <a:pt x="19840" y="13759"/>
                  <a:pt x="19858" y="13467"/>
                </a:cubicBezTo>
                <a:cubicBezTo>
                  <a:pt x="19876" y="13175"/>
                  <a:pt x="19531" y="13363"/>
                  <a:pt x="19331" y="13049"/>
                </a:cubicBezTo>
                <a:cubicBezTo>
                  <a:pt x="19132" y="12736"/>
                  <a:pt x="18660" y="12779"/>
                  <a:pt x="18515" y="12444"/>
                </a:cubicBezTo>
                <a:cubicBezTo>
                  <a:pt x="18370" y="12110"/>
                  <a:pt x="16483" y="11066"/>
                  <a:pt x="16972" y="10106"/>
                </a:cubicBezTo>
                <a:cubicBezTo>
                  <a:pt x="17462" y="9145"/>
                  <a:pt x="17752" y="8164"/>
                  <a:pt x="17462" y="7872"/>
                </a:cubicBezTo>
                <a:cubicBezTo>
                  <a:pt x="17172" y="7580"/>
                  <a:pt x="16918" y="7433"/>
                  <a:pt x="16918" y="7580"/>
                </a:cubicBezTo>
                <a:cubicBezTo>
                  <a:pt x="16918" y="7726"/>
                  <a:pt x="16718" y="7788"/>
                  <a:pt x="16664" y="7642"/>
                </a:cubicBezTo>
                <a:cubicBezTo>
                  <a:pt x="16609" y="7496"/>
                  <a:pt x="16501" y="7433"/>
                  <a:pt x="16283" y="7559"/>
                </a:cubicBezTo>
                <a:cubicBezTo>
                  <a:pt x="16065" y="7684"/>
                  <a:pt x="15974" y="7893"/>
                  <a:pt x="15829" y="7454"/>
                </a:cubicBezTo>
                <a:cubicBezTo>
                  <a:pt x="15684" y="7016"/>
                  <a:pt x="15648" y="6202"/>
                  <a:pt x="15466" y="6119"/>
                </a:cubicBezTo>
                <a:cubicBezTo>
                  <a:pt x="15285" y="6034"/>
                  <a:pt x="14431" y="5618"/>
                  <a:pt x="14395" y="5158"/>
                </a:cubicBezTo>
                <a:cubicBezTo>
                  <a:pt x="14359" y="4699"/>
                  <a:pt x="13197" y="3780"/>
                  <a:pt x="13125" y="3237"/>
                </a:cubicBezTo>
                <a:cubicBezTo>
                  <a:pt x="13055" y="2714"/>
                  <a:pt x="13003" y="1477"/>
                  <a:pt x="13161" y="1182"/>
                </a:cubicBezTo>
                <a:cubicBezTo>
                  <a:pt x="12876" y="855"/>
                  <a:pt x="12459" y="368"/>
                  <a:pt x="12350" y="189"/>
                </a:cubicBezTo>
                <a:cubicBezTo>
                  <a:pt x="12181" y="-89"/>
                  <a:pt x="12109" y="22"/>
                  <a:pt x="12109" y="22"/>
                </a:cubicBezTo>
                <a:cubicBezTo>
                  <a:pt x="9301" y="543"/>
                  <a:pt x="1056" y="674"/>
                  <a:pt x="0" y="689"/>
                </a:cubicBezTo>
                <a:cubicBezTo>
                  <a:pt x="19" y="793"/>
                  <a:pt x="106" y="996"/>
                  <a:pt x="154" y="1359"/>
                </a:cubicBezTo>
                <a:cubicBezTo>
                  <a:pt x="202" y="1721"/>
                  <a:pt x="517" y="1832"/>
                  <a:pt x="807" y="2166"/>
                </a:cubicBezTo>
                <a:cubicBezTo>
                  <a:pt x="1098" y="2500"/>
                  <a:pt x="928" y="2639"/>
                  <a:pt x="928" y="2945"/>
                </a:cubicBezTo>
                <a:cubicBezTo>
                  <a:pt x="928" y="3252"/>
                  <a:pt x="1194" y="3168"/>
                  <a:pt x="1291" y="3279"/>
                </a:cubicBezTo>
                <a:cubicBezTo>
                  <a:pt x="1388" y="3390"/>
                  <a:pt x="1824" y="3891"/>
                  <a:pt x="1993" y="4086"/>
                </a:cubicBezTo>
                <a:cubicBezTo>
                  <a:pt x="2163" y="4281"/>
                  <a:pt x="2163" y="4086"/>
                  <a:pt x="2163" y="3864"/>
                </a:cubicBezTo>
                <a:cubicBezTo>
                  <a:pt x="2163" y="3641"/>
                  <a:pt x="2501" y="3697"/>
                  <a:pt x="2501" y="3920"/>
                </a:cubicBezTo>
                <a:cubicBezTo>
                  <a:pt x="2501" y="4142"/>
                  <a:pt x="2695" y="4170"/>
                  <a:pt x="2816" y="4420"/>
                </a:cubicBezTo>
                <a:cubicBezTo>
                  <a:pt x="2937" y="4671"/>
                  <a:pt x="2792" y="4671"/>
                  <a:pt x="2598" y="4726"/>
                </a:cubicBezTo>
                <a:cubicBezTo>
                  <a:pt x="2405" y="4782"/>
                  <a:pt x="2235" y="5005"/>
                  <a:pt x="1993" y="5311"/>
                </a:cubicBezTo>
                <a:cubicBezTo>
                  <a:pt x="1751" y="5618"/>
                  <a:pt x="2187" y="5645"/>
                  <a:pt x="2501" y="5896"/>
                </a:cubicBezTo>
                <a:cubicBezTo>
                  <a:pt x="2816" y="6146"/>
                  <a:pt x="2816" y="6119"/>
                  <a:pt x="2792" y="6424"/>
                </a:cubicBezTo>
                <a:cubicBezTo>
                  <a:pt x="2768" y="6730"/>
                  <a:pt x="3058" y="6842"/>
                  <a:pt x="3227" y="7065"/>
                </a:cubicBezTo>
                <a:cubicBezTo>
                  <a:pt x="3396" y="7287"/>
                  <a:pt x="3736" y="6926"/>
                  <a:pt x="3663" y="8178"/>
                </a:cubicBezTo>
                <a:cubicBezTo>
                  <a:pt x="3591" y="9431"/>
                  <a:pt x="3710" y="18357"/>
                  <a:pt x="3874" y="19858"/>
                </a:cubicBezTo>
                <a:cubicBezTo>
                  <a:pt x="5688" y="19788"/>
                  <a:pt x="15694" y="19388"/>
                  <a:pt x="17892" y="19034"/>
                </a:cubicBezTo>
                <a:cubicBezTo>
                  <a:pt x="17892" y="19034"/>
                  <a:pt x="18666" y="19174"/>
                  <a:pt x="18497" y="19869"/>
                </a:cubicBezTo>
                <a:cubicBezTo>
                  <a:pt x="18328" y="20565"/>
                  <a:pt x="18061" y="20704"/>
                  <a:pt x="17892" y="21011"/>
                </a:cubicBezTo>
                <a:cubicBezTo>
                  <a:pt x="17722" y="21317"/>
                  <a:pt x="17722" y="21511"/>
                  <a:pt x="18158" y="21456"/>
                </a:cubicBezTo>
                <a:cubicBezTo>
                  <a:pt x="18448" y="21419"/>
                  <a:pt x="19287" y="21332"/>
                  <a:pt x="19814" y="21279"/>
                </a:cubicBezTo>
                <a:cubicBezTo>
                  <a:pt x="19813" y="21246"/>
                  <a:pt x="19604" y="20837"/>
                  <a:pt x="19767" y="20670"/>
                </a:cubicBezTo>
                <a:cubicBezTo>
                  <a:pt x="19930" y="20502"/>
                  <a:pt x="19713" y="20085"/>
                  <a:pt x="19930" y="19896"/>
                </a:cubicBezTo>
                <a:cubicBezTo>
                  <a:pt x="20149" y="19709"/>
                  <a:pt x="20076" y="19500"/>
                  <a:pt x="20149" y="19312"/>
                </a:cubicBezTo>
                <a:cubicBezTo>
                  <a:pt x="20221" y="19125"/>
                  <a:pt x="19749" y="18477"/>
                  <a:pt x="20112" y="18582"/>
                </a:cubicBezTo>
                <a:cubicBezTo>
                  <a:pt x="20475" y="18686"/>
                  <a:pt x="20602" y="18665"/>
                  <a:pt x="20602" y="18540"/>
                </a:cubicBezTo>
                <a:cubicBezTo>
                  <a:pt x="20602" y="18415"/>
                  <a:pt x="20766" y="18248"/>
                  <a:pt x="20893" y="18289"/>
                </a:cubicBezTo>
                <a:cubicBezTo>
                  <a:pt x="21019" y="18331"/>
                  <a:pt x="21002" y="18498"/>
                  <a:pt x="21128" y="18039"/>
                </a:cubicBezTo>
                <a:cubicBezTo>
                  <a:pt x="21256" y="17579"/>
                  <a:pt x="20984" y="17371"/>
                  <a:pt x="21292" y="17350"/>
                </a:cubicBezTo>
                <a:cubicBezTo>
                  <a:pt x="21600" y="17329"/>
                  <a:pt x="21382" y="16473"/>
                  <a:pt x="21310" y="1639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3" name="Shape 47"/>
          <p:cNvSpPr/>
          <p:nvPr/>
        </p:nvSpPr>
        <p:spPr>
          <a:xfrm>
            <a:off x="7102538" y="3531124"/>
            <a:ext cx="1262912" cy="445356"/>
          </a:xfrm>
          <a:custGeom>
            <a:avLst/>
            <a:gdLst/>
            <a:ahLst/>
            <a:cxnLst>
              <a:cxn ang="0">
                <a:pos x="wd2" y="hd2"/>
              </a:cxn>
              <a:cxn ang="5400000">
                <a:pos x="wd2" y="hd2"/>
              </a:cxn>
              <a:cxn ang="10800000">
                <a:pos x="wd2" y="hd2"/>
              </a:cxn>
              <a:cxn ang="16200000">
                <a:pos x="wd2" y="hd2"/>
              </a:cxn>
            </a:cxnLst>
            <a:rect l="0" t="0" r="r" b="b"/>
            <a:pathLst>
              <a:path w="21574" h="21600" extrusionOk="0">
                <a:moveTo>
                  <a:pt x="16065" y="14599"/>
                </a:moveTo>
                <a:cubicBezTo>
                  <a:pt x="16221" y="14214"/>
                  <a:pt x="16124" y="13609"/>
                  <a:pt x="16085" y="12947"/>
                </a:cubicBezTo>
                <a:cubicBezTo>
                  <a:pt x="16046" y="12286"/>
                  <a:pt x="16221" y="12891"/>
                  <a:pt x="16611" y="12010"/>
                </a:cubicBezTo>
                <a:cubicBezTo>
                  <a:pt x="17001" y="11129"/>
                  <a:pt x="17196" y="12174"/>
                  <a:pt x="17411" y="11568"/>
                </a:cubicBezTo>
                <a:cubicBezTo>
                  <a:pt x="17625" y="10963"/>
                  <a:pt x="18151" y="9088"/>
                  <a:pt x="18425" y="9034"/>
                </a:cubicBezTo>
                <a:cubicBezTo>
                  <a:pt x="18697" y="8977"/>
                  <a:pt x="18717" y="8095"/>
                  <a:pt x="18717" y="7655"/>
                </a:cubicBezTo>
                <a:cubicBezTo>
                  <a:pt x="18717" y="7215"/>
                  <a:pt x="19048" y="7380"/>
                  <a:pt x="19165" y="6938"/>
                </a:cubicBezTo>
                <a:cubicBezTo>
                  <a:pt x="19282" y="6497"/>
                  <a:pt x="19126" y="6057"/>
                  <a:pt x="19302" y="6057"/>
                </a:cubicBezTo>
                <a:cubicBezTo>
                  <a:pt x="19477" y="6057"/>
                  <a:pt x="19321" y="6938"/>
                  <a:pt x="19672" y="6828"/>
                </a:cubicBezTo>
                <a:cubicBezTo>
                  <a:pt x="20023" y="6718"/>
                  <a:pt x="19769" y="5616"/>
                  <a:pt x="20062" y="4788"/>
                </a:cubicBezTo>
                <a:cubicBezTo>
                  <a:pt x="20354" y="3963"/>
                  <a:pt x="20647" y="4788"/>
                  <a:pt x="20667" y="5175"/>
                </a:cubicBezTo>
                <a:cubicBezTo>
                  <a:pt x="20686" y="5562"/>
                  <a:pt x="21017" y="4293"/>
                  <a:pt x="21135" y="3413"/>
                </a:cubicBezTo>
                <a:cubicBezTo>
                  <a:pt x="21251" y="2530"/>
                  <a:pt x="21349" y="3024"/>
                  <a:pt x="21505" y="2143"/>
                </a:cubicBezTo>
                <a:cubicBezTo>
                  <a:pt x="21600" y="1606"/>
                  <a:pt x="21579" y="659"/>
                  <a:pt x="21548" y="0"/>
                </a:cubicBezTo>
                <a:cubicBezTo>
                  <a:pt x="21294" y="22"/>
                  <a:pt x="20871" y="229"/>
                  <a:pt x="20491" y="434"/>
                </a:cubicBezTo>
                <a:cubicBezTo>
                  <a:pt x="19984" y="710"/>
                  <a:pt x="11230" y="4293"/>
                  <a:pt x="6493" y="4898"/>
                </a:cubicBezTo>
                <a:cubicBezTo>
                  <a:pt x="6493" y="4898"/>
                  <a:pt x="6200" y="5175"/>
                  <a:pt x="6141" y="5506"/>
                </a:cubicBezTo>
                <a:cubicBezTo>
                  <a:pt x="6083" y="5835"/>
                  <a:pt x="5927" y="5451"/>
                  <a:pt x="5790" y="5175"/>
                </a:cubicBezTo>
                <a:cubicBezTo>
                  <a:pt x="5654" y="4898"/>
                  <a:pt x="5206" y="4845"/>
                  <a:pt x="5206" y="5284"/>
                </a:cubicBezTo>
                <a:cubicBezTo>
                  <a:pt x="5206" y="5727"/>
                  <a:pt x="5459" y="6828"/>
                  <a:pt x="5206" y="6885"/>
                </a:cubicBezTo>
                <a:cubicBezTo>
                  <a:pt x="4985" y="6932"/>
                  <a:pt x="1631" y="7406"/>
                  <a:pt x="1419" y="7256"/>
                </a:cubicBezTo>
                <a:cubicBezTo>
                  <a:pt x="1126" y="7048"/>
                  <a:pt x="1506" y="8331"/>
                  <a:pt x="1448" y="8701"/>
                </a:cubicBezTo>
                <a:cubicBezTo>
                  <a:pt x="1389" y="9074"/>
                  <a:pt x="1448" y="9487"/>
                  <a:pt x="1272" y="9859"/>
                </a:cubicBezTo>
                <a:cubicBezTo>
                  <a:pt x="1097" y="10232"/>
                  <a:pt x="1272" y="11059"/>
                  <a:pt x="1140" y="11390"/>
                </a:cubicBezTo>
                <a:cubicBezTo>
                  <a:pt x="1009" y="11721"/>
                  <a:pt x="1111" y="11885"/>
                  <a:pt x="1170" y="12423"/>
                </a:cubicBezTo>
                <a:cubicBezTo>
                  <a:pt x="1228" y="12960"/>
                  <a:pt x="994" y="14654"/>
                  <a:pt x="775" y="14819"/>
                </a:cubicBezTo>
                <a:cubicBezTo>
                  <a:pt x="556" y="14986"/>
                  <a:pt x="804" y="15564"/>
                  <a:pt x="702" y="15896"/>
                </a:cubicBezTo>
                <a:cubicBezTo>
                  <a:pt x="599" y="16226"/>
                  <a:pt x="570" y="15937"/>
                  <a:pt x="541" y="16391"/>
                </a:cubicBezTo>
                <a:cubicBezTo>
                  <a:pt x="512" y="16846"/>
                  <a:pt x="512" y="17219"/>
                  <a:pt x="321" y="17466"/>
                </a:cubicBezTo>
                <a:cubicBezTo>
                  <a:pt x="131" y="17715"/>
                  <a:pt x="175" y="18003"/>
                  <a:pt x="175" y="18458"/>
                </a:cubicBezTo>
                <a:cubicBezTo>
                  <a:pt x="175" y="18913"/>
                  <a:pt x="468" y="18665"/>
                  <a:pt x="526" y="19615"/>
                </a:cubicBezTo>
                <a:cubicBezTo>
                  <a:pt x="585" y="20566"/>
                  <a:pt x="439" y="20318"/>
                  <a:pt x="263" y="20690"/>
                </a:cubicBezTo>
                <a:cubicBezTo>
                  <a:pt x="88" y="21062"/>
                  <a:pt x="0" y="21600"/>
                  <a:pt x="0" y="21600"/>
                </a:cubicBezTo>
                <a:cubicBezTo>
                  <a:pt x="4055" y="21076"/>
                  <a:pt x="11312" y="18750"/>
                  <a:pt x="15441" y="17398"/>
                </a:cubicBezTo>
                <a:cubicBezTo>
                  <a:pt x="15449" y="16505"/>
                  <a:pt x="15461" y="15507"/>
                  <a:pt x="15461" y="15261"/>
                </a:cubicBezTo>
                <a:cubicBezTo>
                  <a:pt x="15461" y="14821"/>
                  <a:pt x="15909" y="14986"/>
                  <a:pt x="16065" y="14599"/>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4" name="Shape 48"/>
          <p:cNvSpPr/>
          <p:nvPr/>
        </p:nvSpPr>
        <p:spPr>
          <a:xfrm>
            <a:off x="8008683" y="3371217"/>
            <a:ext cx="1309499" cy="589838"/>
          </a:xfrm>
          <a:custGeom>
            <a:avLst/>
            <a:gdLst/>
            <a:ahLst/>
            <a:cxnLst>
              <a:cxn ang="0">
                <a:pos x="wd2" y="hd2"/>
              </a:cxn>
              <a:cxn ang="5400000">
                <a:pos x="wd2" y="hd2"/>
              </a:cxn>
              <a:cxn ang="10800000">
                <a:pos x="wd2" y="hd2"/>
              </a:cxn>
              <a:cxn ang="16200000">
                <a:pos x="wd2" y="hd2"/>
              </a:cxn>
            </a:cxnLst>
            <a:rect l="0" t="0" r="r" b="b"/>
            <a:pathLst>
              <a:path w="21504" h="21596" extrusionOk="0">
                <a:moveTo>
                  <a:pt x="21449" y="4510"/>
                </a:moveTo>
                <a:cubicBezTo>
                  <a:pt x="21300" y="4136"/>
                  <a:pt x="21216" y="3887"/>
                  <a:pt x="21075" y="3408"/>
                </a:cubicBezTo>
                <a:cubicBezTo>
                  <a:pt x="20935" y="2929"/>
                  <a:pt x="20757" y="2034"/>
                  <a:pt x="20644" y="1744"/>
                </a:cubicBezTo>
                <a:cubicBezTo>
                  <a:pt x="20531" y="1452"/>
                  <a:pt x="20504" y="1016"/>
                  <a:pt x="20335" y="349"/>
                </a:cubicBezTo>
                <a:cubicBezTo>
                  <a:pt x="20287" y="159"/>
                  <a:pt x="20254" y="62"/>
                  <a:pt x="20228" y="0"/>
                </a:cubicBezTo>
                <a:cubicBezTo>
                  <a:pt x="19116" y="600"/>
                  <a:pt x="12780" y="3719"/>
                  <a:pt x="6997" y="5391"/>
                </a:cubicBezTo>
                <a:cubicBezTo>
                  <a:pt x="6997" y="5391"/>
                  <a:pt x="5952" y="5862"/>
                  <a:pt x="5870" y="5867"/>
                </a:cubicBezTo>
                <a:cubicBezTo>
                  <a:pt x="5900" y="6364"/>
                  <a:pt x="5920" y="7079"/>
                  <a:pt x="5829" y="7485"/>
                </a:cubicBezTo>
                <a:cubicBezTo>
                  <a:pt x="5679" y="8150"/>
                  <a:pt x="5585" y="7777"/>
                  <a:pt x="5473" y="8443"/>
                </a:cubicBezTo>
                <a:cubicBezTo>
                  <a:pt x="5360" y="9107"/>
                  <a:pt x="5042" y="10066"/>
                  <a:pt x="5023" y="9774"/>
                </a:cubicBezTo>
                <a:cubicBezTo>
                  <a:pt x="5004" y="9481"/>
                  <a:pt x="4723" y="8859"/>
                  <a:pt x="4442" y="9481"/>
                </a:cubicBezTo>
                <a:cubicBezTo>
                  <a:pt x="4161" y="10106"/>
                  <a:pt x="4404" y="10938"/>
                  <a:pt x="4067" y="11022"/>
                </a:cubicBezTo>
                <a:cubicBezTo>
                  <a:pt x="3730" y="11105"/>
                  <a:pt x="3880" y="10440"/>
                  <a:pt x="3711" y="10440"/>
                </a:cubicBezTo>
                <a:cubicBezTo>
                  <a:pt x="3542" y="10440"/>
                  <a:pt x="3692" y="10772"/>
                  <a:pt x="3580" y="11105"/>
                </a:cubicBezTo>
                <a:cubicBezTo>
                  <a:pt x="3467" y="11438"/>
                  <a:pt x="3149" y="11314"/>
                  <a:pt x="3149" y="11646"/>
                </a:cubicBezTo>
                <a:cubicBezTo>
                  <a:pt x="3149" y="11978"/>
                  <a:pt x="3130" y="12644"/>
                  <a:pt x="2868" y="12687"/>
                </a:cubicBezTo>
                <a:cubicBezTo>
                  <a:pt x="2605" y="12727"/>
                  <a:pt x="2099" y="14143"/>
                  <a:pt x="1893" y="14599"/>
                </a:cubicBezTo>
                <a:cubicBezTo>
                  <a:pt x="1687" y="15057"/>
                  <a:pt x="1499" y="14268"/>
                  <a:pt x="1125" y="14934"/>
                </a:cubicBezTo>
                <a:cubicBezTo>
                  <a:pt x="750" y="15599"/>
                  <a:pt x="581" y="15142"/>
                  <a:pt x="619" y="15641"/>
                </a:cubicBezTo>
                <a:cubicBezTo>
                  <a:pt x="656" y="16140"/>
                  <a:pt x="750" y="16597"/>
                  <a:pt x="599" y="16888"/>
                </a:cubicBezTo>
                <a:cubicBezTo>
                  <a:pt x="450" y="17180"/>
                  <a:pt x="19" y="17056"/>
                  <a:pt x="19" y="17388"/>
                </a:cubicBezTo>
                <a:cubicBezTo>
                  <a:pt x="19" y="17573"/>
                  <a:pt x="8" y="18327"/>
                  <a:pt x="0" y="19001"/>
                </a:cubicBezTo>
                <a:cubicBezTo>
                  <a:pt x="1670" y="18573"/>
                  <a:pt x="2809" y="18274"/>
                  <a:pt x="2961" y="18261"/>
                </a:cubicBezTo>
                <a:cubicBezTo>
                  <a:pt x="3477" y="18220"/>
                  <a:pt x="3561" y="17762"/>
                  <a:pt x="3871" y="17367"/>
                </a:cubicBezTo>
                <a:cubicBezTo>
                  <a:pt x="4180" y="16972"/>
                  <a:pt x="5135" y="15890"/>
                  <a:pt x="5360" y="15806"/>
                </a:cubicBezTo>
                <a:cubicBezTo>
                  <a:pt x="5585" y="15723"/>
                  <a:pt x="8134" y="14934"/>
                  <a:pt x="8134" y="15183"/>
                </a:cubicBezTo>
                <a:cubicBezTo>
                  <a:pt x="8134" y="15431"/>
                  <a:pt x="7984" y="15599"/>
                  <a:pt x="8284" y="15682"/>
                </a:cubicBezTo>
                <a:cubicBezTo>
                  <a:pt x="8584" y="15765"/>
                  <a:pt x="8659" y="15599"/>
                  <a:pt x="8771" y="15848"/>
                </a:cubicBezTo>
                <a:cubicBezTo>
                  <a:pt x="8883" y="16098"/>
                  <a:pt x="9033" y="17263"/>
                  <a:pt x="9033" y="17263"/>
                </a:cubicBezTo>
                <a:lnTo>
                  <a:pt x="11958" y="16181"/>
                </a:lnTo>
                <a:lnTo>
                  <a:pt x="15175" y="21596"/>
                </a:lnTo>
                <a:cubicBezTo>
                  <a:pt x="15229" y="21507"/>
                  <a:pt x="16624" y="21173"/>
                  <a:pt x="16652" y="20093"/>
                </a:cubicBezTo>
                <a:cubicBezTo>
                  <a:pt x="16680" y="19011"/>
                  <a:pt x="17524" y="16430"/>
                  <a:pt x="17721" y="16161"/>
                </a:cubicBezTo>
                <a:cubicBezTo>
                  <a:pt x="17917" y="15890"/>
                  <a:pt x="17757" y="15723"/>
                  <a:pt x="17721" y="15536"/>
                </a:cubicBezTo>
                <a:cubicBezTo>
                  <a:pt x="17683" y="15349"/>
                  <a:pt x="17655" y="14975"/>
                  <a:pt x="17721" y="14934"/>
                </a:cubicBezTo>
                <a:cubicBezTo>
                  <a:pt x="17786" y="14891"/>
                  <a:pt x="17711" y="14995"/>
                  <a:pt x="17767" y="15225"/>
                </a:cubicBezTo>
                <a:cubicBezTo>
                  <a:pt x="17823" y="15453"/>
                  <a:pt x="17973" y="15682"/>
                  <a:pt x="18011" y="15516"/>
                </a:cubicBezTo>
                <a:cubicBezTo>
                  <a:pt x="18048" y="15349"/>
                  <a:pt x="18160" y="15057"/>
                  <a:pt x="18199" y="14683"/>
                </a:cubicBezTo>
                <a:cubicBezTo>
                  <a:pt x="18236" y="14309"/>
                  <a:pt x="18301" y="14059"/>
                  <a:pt x="18376" y="14245"/>
                </a:cubicBezTo>
                <a:cubicBezTo>
                  <a:pt x="18452" y="14433"/>
                  <a:pt x="18648" y="14538"/>
                  <a:pt x="18723" y="14414"/>
                </a:cubicBezTo>
                <a:cubicBezTo>
                  <a:pt x="18799" y="14289"/>
                  <a:pt x="19135" y="14143"/>
                  <a:pt x="19219" y="13996"/>
                </a:cubicBezTo>
                <a:cubicBezTo>
                  <a:pt x="19304" y="13852"/>
                  <a:pt x="19210" y="13519"/>
                  <a:pt x="19266" y="13352"/>
                </a:cubicBezTo>
                <a:cubicBezTo>
                  <a:pt x="19323" y="13185"/>
                  <a:pt x="19660" y="13102"/>
                  <a:pt x="19744" y="13309"/>
                </a:cubicBezTo>
                <a:cubicBezTo>
                  <a:pt x="19829" y="13519"/>
                  <a:pt x="19773" y="13852"/>
                  <a:pt x="19829" y="14017"/>
                </a:cubicBezTo>
                <a:cubicBezTo>
                  <a:pt x="19885" y="14184"/>
                  <a:pt x="19857" y="14392"/>
                  <a:pt x="19969" y="13706"/>
                </a:cubicBezTo>
                <a:cubicBezTo>
                  <a:pt x="20082" y="13019"/>
                  <a:pt x="20250" y="12333"/>
                  <a:pt x="20363" y="12103"/>
                </a:cubicBezTo>
                <a:cubicBezTo>
                  <a:pt x="20476" y="11875"/>
                  <a:pt x="20419" y="11625"/>
                  <a:pt x="20316" y="11748"/>
                </a:cubicBezTo>
                <a:cubicBezTo>
                  <a:pt x="20213" y="11875"/>
                  <a:pt x="20175" y="12124"/>
                  <a:pt x="20185" y="11708"/>
                </a:cubicBezTo>
                <a:cubicBezTo>
                  <a:pt x="20194" y="11292"/>
                  <a:pt x="20288" y="10731"/>
                  <a:pt x="20147" y="11001"/>
                </a:cubicBezTo>
                <a:cubicBezTo>
                  <a:pt x="20007" y="11271"/>
                  <a:pt x="20025" y="12040"/>
                  <a:pt x="19913" y="11748"/>
                </a:cubicBezTo>
                <a:cubicBezTo>
                  <a:pt x="19800" y="11459"/>
                  <a:pt x="19800" y="11479"/>
                  <a:pt x="19800" y="11125"/>
                </a:cubicBezTo>
                <a:cubicBezTo>
                  <a:pt x="19800" y="10772"/>
                  <a:pt x="19678" y="10294"/>
                  <a:pt x="19660" y="10813"/>
                </a:cubicBezTo>
                <a:cubicBezTo>
                  <a:pt x="19641" y="11334"/>
                  <a:pt x="19707" y="11605"/>
                  <a:pt x="19520" y="11708"/>
                </a:cubicBezTo>
                <a:cubicBezTo>
                  <a:pt x="19332" y="11812"/>
                  <a:pt x="19313" y="12083"/>
                  <a:pt x="19079" y="12145"/>
                </a:cubicBezTo>
                <a:cubicBezTo>
                  <a:pt x="18845" y="12208"/>
                  <a:pt x="18611" y="12186"/>
                  <a:pt x="18770" y="12063"/>
                </a:cubicBezTo>
                <a:cubicBezTo>
                  <a:pt x="18929" y="11937"/>
                  <a:pt x="19032" y="12166"/>
                  <a:pt x="19173" y="11646"/>
                </a:cubicBezTo>
                <a:cubicBezTo>
                  <a:pt x="19313" y="11125"/>
                  <a:pt x="19275" y="11064"/>
                  <a:pt x="19388" y="10585"/>
                </a:cubicBezTo>
                <a:cubicBezTo>
                  <a:pt x="19501" y="10106"/>
                  <a:pt x="19725" y="9982"/>
                  <a:pt x="19548" y="9733"/>
                </a:cubicBezTo>
                <a:cubicBezTo>
                  <a:pt x="19370" y="9481"/>
                  <a:pt x="18423" y="9046"/>
                  <a:pt x="18554" y="8900"/>
                </a:cubicBezTo>
                <a:cubicBezTo>
                  <a:pt x="18685" y="8754"/>
                  <a:pt x="19069" y="8193"/>
                  <a:pt x="19229" y="8339"/>
                </a:cubicBezTo>
                <a:cubicBezTo>
                  <a:pt x="19388" y="8484"/>
                  <a:pt x="20101" y="8796"/>
                  <a:pt x="20175" y="8774"/>
                </a:cubicBezTo>
                <a:cubicBezTo>
                  <a:pt x="20250" y="8754"/>
                  <a:pt x="20644" y="8150"/>
                  <a:pt x="20672" y="7174"/>
                </a:cubicBezTo>
                <a:cubicBezTo>
                  <a:pt x="20700" y="6195"/>
                  <a:pt x="20785" y="6653"/>
                  <a:pt x="20897" y="6632"/>
                </a:cubicBezTo>
                <a:cubicBezTo>
                  <a:pt x="21009" y="6612"/>
                  <a:pt x="21113" y="6611"/>
                  <a:pt x="21084" y="6195"/>
                </a:cubicBezTo>
                <a:cubicBezTo>
                  <a:pt x="21056" y="5779"/>
                  <a:pt x="21001" y="5280"/>
                  <a:pt x="20991" y="4801"/>
                </a:cubicBezTo>
                <a:cubicBezTo>
                  <a:pt x="20981" y="4323"/>
                  <a:pt x="20513" y="4136"/>
                  <a:pt x="20504" y="4448"/>
                </a:cubicBezTo>
                <a:cubicBezTo>
                  <a:pt x="20494" y="4759"/>
                  <a:pt x="20541" y="5737"/>
                  <a:pt x="20382" y="6028"/>
                </a:cubicBezTo>
                <a:cubicBezTo>
                  <a:pt x="20223" y="6320"/>
                  <a:pt x="20119" y="6403"/>
                  <a:pt x="20175" y="5717"/>
                </a:cubicBezTo>
                <a:cubicBezTo>
                  <a:pt x="20232" y="5030"/>
                  <a:pt x="20409" y="4967"/>
                  <a:pt x="20250" y="4593"/>
                </a:cubicBezTo>
                <a:cubicBezTo>
                  <a:pt x="20091" y="4218"/>
                  <a:pt x="20054" y="3906"/>
                  <a:pt x="19923" y="4156"/>
                </a:cubicBezTo>
                <a:cubicBezTo>
                  <a:pt x="19791" y="4406"/>
                  <a:pt x="19585" y="4406"/>
                  <a:pt x="19557" y="4782"/>
                </a:cubicBezTo>
                <a:cubicBezTo>
                  <a:pt x="19529" y="5155"/>
                  <a:pt x="19182" y="4323"/>
                  <a:pt x="19126" y="4614"/>
                </a:cubicBezTo>
                <a:cubicBezTo>
                  <a:pt x="19069" y="4906"/>
                  <a:pt x="18901" y="5404"/>
                  <a:pt x="18658" y="5155"/>
                </a:cubicBezTo>
                <a:cubicBezTo>
                  <a:pt x="18414" y="4906"/>
                  <a:pt x="18292" y="4553"/>
                  <a:pt x="18255" y="4282"/>
                </a:cubicBezTo>
                <a:cubicBezTo>
                  <a:pt x="18217" y="4011"/>
                  <a:pt x="18648" y="4759"/>
                  <a:pt x="18789" y="4572"/>
                </a:cubicBezTo>
                <a:cubicBezTo>
                  <a:pt x="18929" y="4385"/>
                  <a:pt x="19435" y="3533"/>
                  <a:pt x="19651" y="3449"/>
                </a:cubicBezTo>
                <a:cubicBezTo>
                  <a:pt x="19866" y="3366"/>
                  <a:pt x="20044" y="3033"/>
                  <a:pt x="19885" y="2825"/>
                </a:cubicBezTo>
                <a:cubicBezTo>
                  <a:pt x="19725" y="2617"/>
                  <a:pt x="19697" y="2159"/>
                  <a:pt x="19876" y="2387"/>
                </a:cubicBezTo>
                <a:cubicBezTo>
                  <a:pt x="20054" y="2617"/>
                  <a:pt x="20232" y="2928"/>
                  <a:pt x="20316" y="2825"/>
                </a:cubicBezTo>
                <a:cubicBezTo>
                  <a:pt x="20400" y="2722"/>
                  <a:pt x="20409" y="2804"/>
                  <a:pt x="20476" y="2908"/>
                </a:cubicBezTo>
                <a:cubicBezTo>
                  <a:pt x="20541" y="3011"/>
                  <a:pt x="20757" y="3239"/>
                  <a:pt x="20578" y="2825"/>
                </a:cubicBezTo>
                <a:cubicBezTo>
                  <a:pt x="20400" y="2408"/>
                  <a:pt x="20382" y="1847"/>
                  <a:pt x="20260" y="1556"/>
                </a:cubicBezTo>
                <a:cubicBezTo>
                  <a:pt x="20138" y="1265"/>
                  <a:pt x="19969" y="1181"/>
                  <a:pt x="19913" y="849"/>
                </a:cubicBezTo>
                <a:cubicBezTo>
                  <a:pt x="19857" y="515"/>
                  <a:pt x="19791" y="-4"/>
                  <a:pt x="19988" y="245"/>
                </a:cubicBezTo>
                <a:cubicBezTo>
                  <a:pt x="20185" y="495"/>
                  <a:pt x="20223" y="453"/>
                  <a:pt x="20307" y="995"/>
                </a:cubicBezTo>
                <a:cubicBezTo>
                  <a:pt x="20391" y="1536"/>
                  <a:pt x="20531" y="1763"/>
                  <a:pt x="20607" y="2076"/>
                </a:cubicBezTo>
                <a:cubicBezTo>
                  <a:pt x="20682" y="2387"/>
                  <a:pt x="20747" y="2658"/>
                  <a:pt x="20906" y="3262"/>
                </a:cubicBezTo>
                <a:cubicBezTo>
                  <a:pt x="21066" y="3865"/>
                  <a:pt x="21178" y="4240"/>
                  <a:pt x="21291" y="4469"/>
                </a:cubicBezTo>
                <a:cubicBezTo>
                  <a:pt x="21403" y="4697"/>
                  <a:pt x="21600" y="4884"/>
                  <a:pt x="21449" y="451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5" name="Shape 49"/>
          <p:cNvSpPr/>
          <p:nvPr/>
        </p:nvSpPr>
        <p:spPr>
          <a:xfrm>
            <a:off x="7935392" y="2451746"/>
            <a:ext cx="57065" cy="56839"/>
          </a:xfrm>
          <a:custGeom>
            <a:avLst/>
            <a:gdLst/>
            <a:ahLst/>
            <a:cxnLst>
              <a:cxn ang="0">
                <a:pos x="wd2" y="hd2"/>
              </a:cxn>
              <a:cxn ang="5400000">
                <a:pos x="wd2" y="hd2"/>
              </a:cxn>
              <a:cxn ang="10800000">
                <a:pos x="wd2" y="hd2"/>
              </a:cxn>
              <a:cxn ang="16200000">
                <a:pos x="wd2" y="hd2"/>
              </a:cxn>
            </a:cxnLst>
            <a:rect l="0" t="0" r="r" b="b"/>
            <a:pathLst>
              <a:path w="21600" h="21600" extrusionOk="0">
                <a:moveTo>
                  <a:pt x="21600" y="10808"/>
                </a:moveTo>
                <a:cubicBezTo>
                  <a:pt x="21600" y="16772"/>
                  <a:pt x="16760" y="21600"/>
                  <a:pt x="10796" y="21600"/>
                </a:cubicBezTo>
                <a:cubicBezTo>
                  <a:pt x="4825" y="21600"/>
                  <a:pt x="0" y="16772"/>
                  <a:pt x="0" y="10808"/>
                </a:cubicBezTo>
                <a:cubicBezTo>
                  <a:pt x="0" y="4836"/>
                  <a:pt x="4825" y="0"/>
                  <a:pt x="10796" y="0"/>
                </a:cubicBezTo>
                <a:cubicBezTo>
                  <a:pt x="16760" y="0"/>
                  <a:pt x="21600" y="4836"/>
                  <a:pt x="21600" y="10808"/>
                </a:cubicBezTo>
                <a:close/>
              </a:path>
            </a:pathLst>
          </a:custGeom>
          <a:solidFill>
            <a:srgbClr val="DBDBDB"/>
          </a:solidFill>
          <a:ln w="12700">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6" name="Shape 50"/>
          <p:cNvSpPr/>
          <p:nvPr/>
        </p:nvSpPr>
        <p:spPr>
          <a:xfrm>
            <a:off x="7482318" y="1858755"/>
            <a:ext cx="594059" cy="793698"/>
          </a:xfrm>
          <a:custGeom>
            <a:avLst/>
            <a:gdLst/>
            <a:ahLst/>
            <a:cxnLst>
              <a:cxn ang="0">
                <a:pos x="wd2" y="hd2"/>
              </a:cxn>
              <a:cxn ang="5400000">
                <a:pos x="wd2" y="hd2"/>
              </a:cxn>
              <a:cxn ang="10800000">
                <a:pos x="wd2" y="hd2"/>
              </a:cxn>
              <a:cxn ang="16200000">
                <a:pos x="wd2" y="hd2"/>
              </a:cxn>
            </a:cxnLst>
            <a:rect l="0" t="0" r="r" b="b"/>
            <a:pathLst>
              <a:path w="21384" h="21499" extrusionOk="0">
                <a:moveTo>
                  <a:pt x="10631" y="20908"/>
                </a:moveTo>
                <a:cubicBezTo>
                  <a:pt x="10874" y="21165"/>
                  <a:pt x="15395" y="20293"/>
                  <a:pt x="17275" y="19918"/>
                </a:cubicBezTo>
                <a:cubicBezTo>
                  <a:pt x="17282" y="19878"/>
                  <a:pt x="18542" y="18364"/>
                  <a:pt x="18844" y="18262"/>
                </a:cubicBezTo>
                <a:cubicBezTo>
                  <a:pt x="18710" y="17945"/>
                  <a:pt x="18620" y="17649"/>
                  <a:pt x="18548" y="17506"/>
                </a:cubicBezTo>
                <a:cubicBezTo>
                  <a:pt x="18456" y="17323"/>
                  <a:pt x="19015" y="16840"/>
                  <a:pt x="19638" y="16370"/>
                </a:cubicBezTo>
                <a:cubicBezTo>
                  <a:pt x="19635" y="16334"/>
                  <a:pt x="19626" y="16273"/>
                  <a:pt x="19585" y="16122"/>
                </a:cubicBezTo>
                <a:cubicBezTo>
                  <a:pt x="19484" y="15737"/>
                  <a:pt x="19422" y="14829"/>
                  <a:pt x="20038" y="14906"/>
                </a:cubicBezTo>
                <a:cubicBezTo>
                  <a:pt x="20625" y="14979"/>
                  <a:pt x="21213" y="15011"/>
                  <a:pt x="21247" y="15160"/>
                </a:cubicBezTo>
                <a:cubicBezTo>
                  <a:pt x="21320" y="15031"/>
                  <a:pt x="21199" y="14990"/>
                  <a:pt x="21199" y="14990"/>
                </a:cubicBezTo>
                <a:cubicBezTo>
                  <a:pt x="21159" y="14552"/>
                  <a:pt x="21253" y="13744"/>
                  <a:pt x="21384" y="12922"/>
                </a:cubicBezTo>
                <a:cubicBezTo>
                  <a:pt x="21363" y="12977"/>
                  <a:pt x="19278" y="9088"/>
                  <a:pt x="19216" y="8719"/>
                </a:cubicBezTo>
                <a:cubicBezTo>
                  <a:pt x="19155" y="8349"/>
                  <a:pt x="18128" y="7888"/>
                  <a:pt x="17614" y="7918"/>
                </a:cubicBezTo>
                <a:cubicBezTo>
                  <a:pt x="17100" y="7949"/>
                  <a:pt x="16217" y="8395"/>
                  <a:pt x="16053" y="8657"/>
                </a:cubicBezTo>
                <a:cubicBezTo>
                  <a:pt x="16053" y="8657"/>
                  <a:pt x="15949" y="8811"/>
                  <a:pt x="15785" y="8765"/>
                </a:cubicBezTo>
                <a:cubicBezTo>
                  <a:pt x="15621" y="8719"/>
                  <a:pt x="15621" y="8949"/>
                  <a:pt x="15642" y="9180"/>
                </a:cubicBezTo>
                <a:cubicBezTo>
                  <a:pt x="15663" y="9411"/>
                  <a:pt x="15458" y="9550"/>
                  <a:pt x="15231" y="9811"/>
                </a:cubicBezTo>
                <a:cubicBezTo>
                  <a:pt x="15005" y="10073"/>
                  <a:pt x="14676" y="10273"/>
                  <a:pt x="14573" y="10443"/>
                </a:cubicBezTo>
                <a:cubicBezTo>
                  <a:pt x="14470" y="10612"/>
                  <a:pt x="13731" y="10534"/>
                  <a:pt x="13341" y="10211"/>
                </a:cubicBezTo>
                <a:cubicBezTo>
                  <a:pt x="12951" y="9889"/>
                  <a:pt x="12868" y="9072"/>
                  <a:pt x="13238" y="8873"/>
                </a:cubicBezTo>
                <a:cubicBezTo>
                  <a:pt x="13608" y="8672"/>
                  <a:pt x="13937" y="8933"/>
                  <a:pt x="14184" y="8503"/>
                </a:cubicBezTo>
                <a:cubicBezTo>
                  <a:pt x="14429" y="8072"/>
                  <a:pt x="14513" y="7779"/>
                  <a:pt x="14513" y="7595"/>
                </a:cubicBezTo>
                <a:cubicBezTo>
                  <a:pt x="14513" y="7410"/>
                  <a:pt x="14554" y="7071"/>
                  <a:pt x="14882" y="6964"/>
                </a:cubicBezTo>
                <a:cubicBezTo>
                  <a:pt x="15211" y="6856"/>
                  <a:pt x="15293" y="6933"/>
                  <a:pt x="15395" y="6564"/>
                </a:cubicBezTo>
                <a:cubicBezTo>
                  <a:pt x="15498" y="6194"/>
                  <a:pt x="15559" y="5963"/>
                  <a:pt x="15333" y="5609"/>
                </a:cubicBezTo>
                <a:cubicBezTo>
                  <a:pt x="15108" y="5255"/>
                  <a:pt x="15272" y="5055"/>
                  <a:pt x="15293" y="4670"/>
                </a:cubicBezTo>
                <a:cubicBezTo>
                  <a:pt x="15313" y="4286"/>
                  <a:pt x="14821" y="3762"/>
                  <a:pt x="14635" y="3639"/>
                </a:cubicBezTo>
                <a:cubicBezTo>
                  <a:pt x="14451" y="3516"/>
                  <a:pt x="14040" y="3254"/>
                  <a:pt x="14327" y="3100"/>
                </a:cubicBezTo>
                <a:cubicBezTo>
                  <a:pt x="14615" y="2946"/>
                  <a:pt x="14964" y="2623"/>
                  <a:pt x="14778" y="2516"/>
                </a:cubicBezTo>
                <a:cubicBezTo>
                  <a:pt x="14594" y="2407"/>
                  <a:pt x="14286" y="2377"/>
                  <a:pt x="14205" y="2177"/>
                </a:cubicBezTo>
                <a:cubicBezTo>
                  <a:pt x="14121" y="1977"/>
                  <a:pt x="13917" y="1684"/>
                  <a:pt x="13485" y="1608"/>
                </a:cubicBezTo>
                <a:cubicBezTo>
                  <a:pt x="13053" y="1531"/>
                  <a:pt x="11101" y="976"/>
                  <a:pt x="10876" y="992"/>
                </a:cubicBezTo>
                <a:cubicBezTo>
                  <a:pt x="10650" y="1007"/>
                  <a:pt x="10547" y="1069"/>
                  <a:pt x="10383" y="776"/>
                </a:cubicBezTo>
                <a:cubicBezTo>
                  <a:pt x="10219" y="484"/>
                  <a:pt x="9500" y="438"/>
                  <a:pt x="9171" y="469"/>
                </a:cubicBezTo>
                <a:cubicBezTo>
                  <a:pt x="8843" y="499"/>
                  <a:pt x="8473" y="422"/>
                  <a:pt x="8309" y="268"/>
                </a:cubicBezTo>
                <a:cubicBezTo>
                  <a:pt x="8145" y="115"/>
                  <a:pt x="7467" y="-101"/>
                  <a:pt x="7036" y="53"/>
                </a:cubicBezTo>
                <a:cubicBezTo>
                  <a:pt x="6604" y="207"/>
                  <a:pt x="6357" y="700"/>
                  <a:pt x="6194" y="761"/>
                </a:cubicBezTo>
                <a:cubicBezTo>
                  <a:pt x="6029" y="822"/>
                  <a:pt x="5556" y="1130"/>
                  <a:pt x="5803" y="1438"/>
                </a:cubicBezTo>
                <a:cubicBezTo>
                  <a:pt x="6049" y="1746"/>
                  <a:pt x="6418" y="1700"/>
                  <a:pt x="6398" y="1931"/>
                </a:cubicBezTo>
                <a:cubicBezTo>
                  <a:pt x="6377" y="2161"/>
                  <a:pt x="6398" y="2177"/>
                  <a:pt x="5988" y="2177"/>
                </a:cubicBezTo>
                <a:cubicBezTo>
                  <a:pt x="5575" y="2177"/>
                  <a:pt x="5248" y="2269"/>
                  <a:pt x="5104" y="2439"/>
                </a:cubicBezTo>
                <a:cubicBezTo>
                  <a:pt x="4960" y="2608"/>
                  <a:pt x="4754" y="2377"/>
                  <a:pt x="4693" y="2869"/>
                </a:cubicBezTo>
                <a:cubicBezTo>
                  <a:pt x="4633" y="3362"/>
                  <a:pt x="4817" y="3855"/>
                  <a:pt x="4837" y="4255"/>
                </a:cubicBezTo>
                <a:cubicBezTo>
                  <a:pt x="4858" y="4656"/>
                  <a:pt x="4817" y="5241"/>
                  <a:pt x="4549" y="5117"/>
                </a:cubicBezTo>
                <a:cubicBezTo>
                  <a:pt x="4283" y="4993"/>
                  <a:pt x="4487" y="4455"/>
                  <a:pt x="4303" y="4394"/>
                </a:cubicBezTo>
                <a:cubicBezTo>
                  <a:pt x="4118" y="4332"/>
                  <a:pt x="4180" y="4624"/>
                  <a:pt x="4201" y="4793"/>
                </a:cubicBezTo>
                <a:cubicBezTo>
                  <a:pt x="4220" y="4963"/>
                  <a:pt x="4365" y="5455"/>
                  <a:pt x="4118" y="5179"/>
                </a:cubicBezTo>
                <a:cubicBezTo>
                  <a:pt x="3872" y="4901"/>
                  <a:pt x="3892" y="4656"/>
                  <a:pt x="3933" y="4317"/>
                </a:cubicBezTo>
                <a:cubicBezTo>
                  <a:pt x="3975" y="3978"/>
                  <a:pt x="3976" y="3439"/>
                  <a:pt x="3893" y="3332"/>
                </a:cubicBezTo>
                <a:cubicBezTo>
                  <a:pt x="3810" y="3224"/>
                  <a:pt x="3584" y="3224"/>
                  <a:pt x="3543" y="3424"/>
                </a:cubicBezTo>
                <a:cubicBezTo>
                  <a:pt x="3502" y="3624"/>
                  <a:pt x="3234" y="4132"/>
                  <a:pt x="3008" y="4301"/>
                </a:cubicBezTo>
                <a:cubicBezTo>
                  <a:pt x="2783" y="4471"/>
                  <a:pt x="3153" y="4886"/>
                  <a:pt x="2516" y="4763"/>
                </a:cubicBezTo>
                <a:cubicBezTo>
                  <a:pt x="1879" y="4639"/>
                  <a:pt x="2064" y="4656"/>
                  <a:pt x="1920" y="4979"/>
                </a:cubicBezTo>
                <a:cubicBezTo>
                  <a:pt x="1776" y="5301"/>
                  <a:pt x="1694" y="5748"/>
                  <a:pt x="1509" y="5763"/>
                </a:cubicBezTo>
                <a:cubicBezTo>
                  <a:pt x="1324" y="5778"/>
                  <a:pt x="750" y="5948"/>
                  <a:pt x="934" y="6241"/>
                </a:cubicBezTo>
                <a:cubicBezTo>
                  <a:pt x="1118" y="6533"/>
                  <a:pt x="1489" y="7995"/>
                  <a:pt x="1242" y="8211"/>
                </a:cubicBezTo>
                <a:cubicBezTo>
                  <a:pt x="997" y="8426"/>
                  <a:pt x="708" y="8811"/>
                  <a:pt x="483" y="9042"/>
                </a:cubicBezTo>
                <a:cubicBezTo>
                  <a:pt x="256" y="9272"/>
                  <a:pt x="-216" y="9518"/>
                  <a:pt x="113" y="9750"/>
                </a:cubicBezTo>
                <a:cubicBezTo>
                  <a:pt x="441" y="9980"/>
                  <a:pt x="770" y="11197"/>
                  <a:pt x="544" y="11350"/>
                </a:cubicBezTo>
                <a:cubicBezTo>
                  <a:pt x="318" y="11504"/>
                  <a:pt x="483" y="12196"/>
                  <a:pt x="688" y="12428"/>
                </a:cubicBezTo>
                <a:cubicBezTo>
                  <a:pt x="893" y="12658"/>
                  <a:pt x="1141" y="12890"/>
                  <a:pt x="1489" y="13336"/>
                </a:cubicBezTo>
                <a:cubicBezTo>
                  <a:pt x="1838" y="13782"/>
                  <a:pt x="3193" y="16368"/>
                  <a:pt x="2413" y="17938"/>
                </a:cubicBezTo>
                <a:cubicBezTo>
                  <a:pt x="1632" y="19508"/>
                  <a:pt x="934" y="21079"/>
                  <a:pt x="441" y="21416"/>
                </a:cubicBezTo>
                <a:cubicBezTo>
                  <a:pt x="403" y="21443"/>
                  <a:pt x="361" y="21471"/>
                  <a:pt x="317" y="21499"/>
                </a:cubicBezTo>
                <a:lnTo>
                  <a:pt x="10014" y="20631"/>
                </a:lnTo>
                <a:cubicBezTo>
                  <a:pt x="10014" y="20631"/>
                  <a:pt x="10322" y="20585"/>
                  <a:pt x="10631" y="2090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7" name="Shape 51"/>
          <p:cNvSpPr/>
          <p:nvPr/>
        </p:nvSpPr>
        <p:spPr>
          <a:xfrm>
            <a:off x="6935967" y="1592242"/>
            <a:ext cx="901928" cy="424152"/>
          </a:xfrm>
          <a:custGeom>
            <a:avLst/>
            <a:gdLst/>
            <a:ahLst/>
            <a:cxnLst>
              <a:cxn ang="0">
                <a:pos x="wd2" y="hd2"/>
              </a:cxn>
              <a:cxn ang="5400000">
                <a:pos x="wd2" y="hd2"/>
              </a:cxn>
              <a:cxn ang="10800000">
                <a:pos x="wd2" y="hd2"/>
              </a:cxn>
              <a:cxn ang="16200000">
                <a:pos x="wd2" y="hd2"/>
              </a:cxn>
            </a:cxnLst>
            <a:rect l="0" t="0" r="r" b="b"/>
            <a:pathLst>
              <a:path w="21577" h="21323" extrusionOk="0">
                <a:moveTo>
                  <a:pt x="6409" y="13953"/>
                </a:moveTo>
                <a:cubicBezTo>
                  <a:pt x="6491" y="14145"/>
                  <a:pt x="6680" y="14164"/>
                  <a:pt x="6865" y="14176"/>
                </a:cubicBezTo>
                <a:cubicBezTo>
                  <a:pt x="7123" y="14194"/>
                  <a:pt x="7414" y="14214"/>
                  <a:pt x="7440" y="14763"/>
                </a:cubicBezTo>
                <a:cubicBezTo>
                  <a:pt x="7440" y="14763"/>
                  <a:pt x="7406" y="15923"/>
                  <a:pt x="7563" y="15988"/>
                </a:cubicBezTo>
                <a:cubicBezTo>
                  <a:pt x="7563" y="15988"/>
                  <a:pt x="8424" y="16301"/>
                  <a:pt x="8424" y="17942"/>
                </a:cubicBezTo>
                <a:cubicBezTo>
                  <a:pt x="8424" y="18740"/>
                  <a:pt x="8240" y="19700"/>
                  <a:pt x="8250" y="19740"/>
                </a:cubicBezTo>
                <a:cubicBezTo>
                  <a:pt x="8262" y="19792"/>
                  <a:pt x="8956" y="20015"/>
                  <a:pt x="8956" y="20512"/>
                </a:cubicBezTo>
                <a:cubicBezTo>
                  <a:pt x="8956" y="20572"/>
                  <a:pt x="9334" y="21600"/>
                  <a:pt x="9445" y="21251"/>
                </a:cubicBezTo>
                <a:cubicBezTo>
                  <a:pt x="9519" y="21015"/>
                  <a:pt x="9600" y="20796"/>
                  <a:pt x="9671" y="20603"/>
                </a:cubicBezTo>
                <a:cubicBezTo>
                  <a:pt x="9810" y="20222"/>
                  <a:pt x="10676" y="15085"/>
                  <a:pt x="10781" y="15085"/>
                </a:cubicBezTo>
                <a:cubicBezTo>
                  <a:pt x="10820" y="15085"/>
                  <a:pt x="10853" y="15153"/>
                  <a:pt x="10878" y="15286"/>
                </a:cubicBezTo>
                <a:cubicBezTo>
                  <a:pt x="10905" y="15424"/>
                  <a:pt x="10949" y="15992"/>
                  <a:pt x="10984" y="15992"/>
                </a:cubicBezTo>
                <a:cubicBezTo>
                  <a:pt x="11007" y="15992"/>
                  <a:pt x="11898" y="14152"/>
                  <a:pt x="11978" y="14152"/>
                </a:cubicBezTo>
                <a:cubicBezTo>
                  <a:pt x="12017" y="14152"/>
                  <a:pt x="12345" y="14673"/>
                  <a:pt x="12349" y="14885"/>
                </a:cubicBezTo>
                <a:cubicBezTo>
                  <a:pt x="12351" y="15016"/>
                  <a:pt x="12318" y="15145"/>
                  <a:pt x="12249" y="15282"/>
                </a:cubicBezTo>
                <a:cubicBezTo>
                  <a:pt x="12195" y="15384"/>
                  <a:pt x="11838" y="16000"/>
                  <a:pt x="11863" y="16210"/>
                </a:cubicBezTo>
                <a:cubicBezTo>
                  <a:pt x="11899" y="16514"/>
                  <a:pt x="11942" y="16624"/>
                  <a:pt x="11962" y="16624"/>
                </a:cubicBezTo>
                <a:cubicBezTo>
                  <a:pt x="11974" y="16624"/>
                  <a:pt x="12500" y="15347"/>
                  <a:pt x="12552" y="15299"/>
                </a:cubicBezTo>
                <a:cubicBezTo>
                  <a:pt x="12724" y="15141"/>
                  <a:pt x="12886" y="14990"/>
                  <a:pt x="12886" y="14685"/>
                </a:cubicBezTo>
                <a:cubicBezTo>
                  <a:pt x="12886" y="14271"/>
                  <a:pt x="15130" y="12596"/>
                  <a:pt x="15151" y="12107"/>
                </a:cubicBezTo>
                <a:cubicBezTo>
                  <a:pt x="15182" y="11477"/>
                  <a:pt x="15313" y="11184"/>
                  <a:pt x="15569" y="11184"/>
                </a:cubicBezTo>
                <a:cubicBezTo>
                  <a:pt x="15675" y="11184"/>
                  <a:pt x="17501" y="12455"/>
                  <a:pt x="17555" y="12584"/>
                </a:cubicBezTo>
                <a:cubicBezTo>
                  <a:pt x="17627" y="12759"/>
                  <a:pt x="17661" y="12836"/>
                  <a:pt x="17716" y="12836"/>
                </a:cubicBezTo>
                <a:cubicBezTo>
                  <a:pt x="17746" y="12836"/>
                  <a:pt x="17979" y="12462"/>
                  <a:pt x="17983" y="12241"/>
                </a:cubicBezTo>
                <a:cubicBezTo>
                  <a:pt x="17987" y="12097"/>
                  <a:pt x="17991" y="11933"/>
                  <a:pt x="18037" y="11765"/>
                </a:cubicBezTo>
                <a:cubicBezTo>
                  <a:pt x="18168" y="11285"/>
                  <a:pt x="18342" y="11135"/>
                  <a:pt x="18533" y="11335"/>
                </a:cubicBezTo>
                <a:cubicBezTo>
                  <a:pt x="18622" y="11426"/>
                  <a:pt x="21343" y="11430"/>
                  <a:pt x="21379" y="11430"/>
                </a:cubicBezTo>
                <a:cubicBezTo>
                  <a:pt x="21523" y="11430"/>
                  <a:pt x="21569" y="10984"/>
                  <a:pt x="21573" y="10947"/>
                </a:cubicBezTo>
                <a:cubicBezTo>
                  <a:pt x="21600" y="10708"/>
                  <a:pt x="21473" y="9995"/>
                  <a:pt x="21449" y="9989"/>
                </a:cubicBezTo>
                <a:cubicBezTo>
                  <a:pt x="21325" y="9950"/>
                  <a:pt x="21275" y="10005"/>
                  <a:pt x="21087" y="10354"/>
                </a:cubicBezTo>
                <a:cubicBezTo>
                  <a:pt x="21043" y="10437"/>
                  <a:pt x="20518" y="10641"/>
                  <a:pt x="20485" y="10570"/>
                </a:cubicBezTo>
                <a:cubicBezTo>
                  <a:pt x="20435" y="10462"/>
                  <a:pt x="19663" y="9404"/>
                  <a:pt x="19641" y="9371"/>
                </a:cubicBezTo>
                <a:cubicBezTo>
                  <a:pt x="19489" y="9137"/>
                  <a:pt x="19351" y="8243"/>
                  <a:pt x="19344" y="8078"/>
                </a:cubicBezTo>
                <a:cubicBezTo>
                  <a:pt x="19323" y="7619"/>
                  <a:pt x="19302" y="7144"/>
                  <a:pt x="19147" y="7117"/>
                </a:cubicBezTo>
                <a:cubicBezTo>
                  <a:pt x="19106" y="7111"/>
                  <a:pt x="18598" y="7189"/>
                  <a:pt x="18469" y="7323"/>
                </a:cubicBezTo>
                <a:cubicBezTo>
                  <a:pt x="18414" y="7380"/>
                  <a:pt x="16863" y="7157"/>
                  <a:pt x="16779" y="6978"/>
                </a:cubicBezTo>
                <a:cubicBezTo>
                  <a:pt x="16673" y="6751"/>
                  <a:pt x="16607" y="4491"/>
                  <a:pt x="16531" y="4504"/>
                </a:cubicBezTo>
                <a:cubicBezTo>
                  <a:pt x="16272" y="4542"/>
                  <a:pt x="15970" y="4885"/>
                  <a:pt x="15728" y="5161"/>
                </a:cubicBezTo>
                <a:cubicBezTo>
                  <a:pt x="15728" y="5161"/>
                  <a:pt x="15089" y="5928"/>
                  <a:pt x="14635" y="5928"/>
                </a:cubicBezTo>
                <a:cubicBezTo>
                  <a:pt x="14554" y="5928"/>
                  <a:pt x="14286" y="5877"/>
                  <a:pt x="14234" y="5877"/>
                </a:cubicBezTo>
                <a:cubicBezTo>
                  <a:pt x="13556" y="5877"/>
                  <a:pt x="12609" y="6824"/>
                  <a:pt x="12370" y="7556"/>
                </a:cubicBezTo>
                <a:cubicBezTo>
                  <a:pt x="12117" y="8330"/>
                  <a:pt x="11231" y="8815"/>
                  <a:pt x="11139" y="8815"/>
                </a:cubicBezTo>
                <a:cubicBezTo>
                  <a:pt x="10980" y="8815"/>
                  <a:pt x="10795" y="8780"/>
                  <a:pt x="10781" y="8509"/>
                </a:cubicBezTo>
                <a:cubicBezTo>
                  <a:pt x="10760" y="8129"/>
                  <a:pt x="10364" y="8319"/>
                  <a:pt x="10283" y="8422"/>
                </a:cubicBezTo>
                <a:cubicBezTo>
                  <a:pt x="10119" y="8633"/>
                  <a:pt x="9933" y="8872"/>
                  <a:pt x="9788" y="8872"/>
                </a:cubicBezTo>
                <a:cubicBezTo>
                  <a:pt x="9749" y="8872"/>
                  <a:pt x="9069" y="8210"/>
                  <a:pt x="8889" y="7462"/>
                </a:cubicBezTo>
                <a:cubicBezTo>
                  <a:pt x="8757" y="6910"/>
                  <a:pt x="7950" y="5823"/>
                  <a:pt x="7883" y="5680"/>
                </a:cubicBezTo>
                <a:cubicBezTo>
                  <a:pt x="7740" y="5382"/>
                  <a:pt x="7402" y="5203"/>
                  <a:pt x="7158" y="5203"/>
                </a:cubicBezTo>
                <a:cubicBezTo>
                  <a:pt x="7070" y="5203"/>
                  <a:pt x="6780" y="5372"/>
                  <a:pt x="6690" y="5419"/>
                </a:cubicBezTo>
                <a:cubicBezTo>
                  <a:pt x="6486" y="5527"/>
                  <a:pt x="6083" y="6317"/>
                  <a:pt x="6053" y="6490"/>
                </a:cubicBezTo>
                <a:cubicBezTo>
                  <a:pt x="6008" y="6747"/>
                  <a:pt x="5986" y="6877"/>
                  <a:pt x="5937" y="6877"/>
                </a:cubicBezTo>
                <a:cubicBezTo>
                  <a:pt x="5893" y="6877"/>
                  <a:pt x="5823" y="6304"/>
                  <a:pt x="5803" y="6173"/>
                </a:cubicBezTo>
                <a:cubicBezTo>
                  <a:pt x="5739" y="5734"/>
                  <a:pt x="6065" y="4260"/>
                  <a:pt x="6151" y="3929"/>
                </a:cubicBezTo>
                <a:cubicBezTo>
                  <a:pt x="6272" y="3458"/>
                  <a:pt x="6940" y="1720"/>
                  <a:pt x="7034" y="1415"/>
                </a:cubicBezTo>
                <a:cubicBezTo>
                  <a:pt x="7082" y="1262"/>
                  <a:pt x="7255" y="791"/>
                  <a:pt x="7537" y="759"/>
                </a:cubicBezTo>
                <a:cubicBezTo>
                  <a:pt x="7695" y="740"/>
                  <a:pt x="7800" y="651"/>
                  <a:pt x="7818" y="518"/>
                </a:cubicBezTo>
                <a:cubicBezTo>
                  <a:pt x="7832" y="420"/>
                  <a:pt x="7796" y="290"/>
                  <a:pt x="7724" y="184"/>
                </a:cubicBezTo>
                <a:cubicBezTo>
                  <a:pt x="7650" y="74"/>
                  <a:pt x="7428" y="0"/>
                  <a:pt x="7183" y="0"/>
                </a:cubicBezTo>
                <a:cubicBezTo>
                  <a:pt x="6845" y="0"/>
                  <a:pt x="5564" y="1516"/>
                  <a:pt x="5420" y="2086"/>
                </a:cubicBezTo>
                <a:cubicBezTo>
                  <a:pt x="5320" y="2476"/>
                  <a:pt x="5154" y="3509"/>
                  <a:pt x="5114" y="3509"/>
                </a:cubicBezTo>
                <a:cubicBezTo>
                  <a:pt x="5064" y="3509"/>
                  <a:pt x="4955" y="2975"/>
                  <a:pt x="4945" y="2908"/>
                </a:cubicBezTo>
                <a:cubicBezTo>
                  <a:pt x="4940" y="2878"/>
                  <a:pt x="4771" y="3240"/>
                  <a:pt x="4684" y="3458"/>
                </a:cubicBezTo>
                <a:cubicBezTo>
                  <a:pt x="4585" y="3701"/>
                  <a:pt x="4475" y="3976"/>
                  <a:pt x="4383" y="4238"/>
                </a:cubicBezTo>
                <a:cubicBezTo>
                  <a:pt x="4319" y="4416"/>
                  <a:pt x="4323" y="4503"/>
                  <a:pt x="4326" y="4577"/>
                </a:cubicBezTo>
                <a:cubicBezTo>
                  <a:pt x="4332" y="4749"/>
                  <a:pt x="3977" y="5213"/>
                  <a:pt x="3923" y="5270"/>
                </a:cubicBezTo>
                <a:cubicBezTo>
                  <a:pt x="3592" y="5632"/>
                  <a:pt x="1967" y="6961"/>
                  <a:pt x="1809" y="7111"/>
                </a:cubicBezTo>
                <a:cubicBezTo>
                  <a:pt x="1587" y="7322"/>
                  <a:pt x="907" y="8237"/>
                  <a:pt x="657" y="8972"/>
                </a:cubicBezTo>
                <a:cubicBezTo>
                  <a:pt x="428" y="9643"/>
                  <a:pt x="266" y="9798"/>
                  <a:pt x="0" y="9829"/>
                </a:cubicBezTo>
                <a:cubicBezTo>
                  <a:pt x="57" y="9982"/>
                  <a:pt x="572" y="11000"/>
                  <a:pt x="698" y="11411"/>
                </a:cubicBezTo>
                <a:cubicBezTo>
                  <a:pt x="737" y="11539"/>
                  <a:pt x="1062" y="12469"/>
                  <a:pt x="1713" y="12469"/>
                </a:cubicBezTo>
                <a:cubicBezTo>
                  <a:pt x="2435" y="12469"/>
                  <a:pt x="4354" y="12910"/>
                  <a:pt x="4687" y="13604"/>
                </a:cubicBezTo>
                <a:cubicBezTo>
                  <a:pt x="4737" y="13710"/>
                  <a:pt x="5000" y="14297"/>
                  <a:pt x="5138" y="14297"/>
                </a:cubicBezTo>
                <a:cubicBezTo>
                  <a:pt x="5212" y="14297"/>
                  <a:pt x="5797" y="13975"/>
                  <a:pt x="5909" y="13880"/>
                </a:cubicBezTo>
                <a:cubicBezTo>
                  <a:pt x="6022" y="13782"/>
                  <a:pt x="6269" y="13627"/>
                  <a:pt x="6409" y="13953"/>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8" name="Shape 52"/>
          <p:cNvSpPr/>
          <p:nvPr/>
        </p:nvSpPr>
        <p:spPr>
          <a:xfrm>
            <a:off x="6602825" y="1712173"/>
            <a:ext cx="794700" cy="844734"/>
          </a:xfrm>
          <a:custGeom>
            <a:avLst/>
            <a:gdLst/>
            <a:ahLst/>
            <a:cxnLst>
              <a:cxn ang="0">
                <a:pos x="wd2" y="hd2"/>
              </a:cxn>
              <a:cxn ang="5400000">
                <a:pos x="wd2" y="hd2"/>
              </a:cxn>
              <a:cxn ang="10800000">
                <a:pos x="wd2" y="hd2"/>
              </a:cxn>
              <a:cxn ang="16200000">
                <a:pos x="wd2" y="hd2"/>
              </a:cxn>
            </a:cxnLst>
            <a:rect l="0" t="0" r="r" b="b"/>
            <a:pathLst>
              <a:path w="21334" h="21552" extrusionOk="0">
                <a:moveTo>
                  <a:pt x="19398" y="15330"/>
                </a:moveTo>
                <a:cubicBezTo>
                  <a:pt x="19705" y="15069"/>
                  <a:pt x="19643" y="14721"/>
                  <a:pt x="19460" y="14199"/>
                </a:cubicBezTo>
                <a:cubicBezTo>
                  <a:pt x="19276" y="13678"/>
                  <a:pt x="19521" y="12924"/>
                  <a:pt x="19735" y="12721"/>
                </a:cubicBezTo>
                <a:cubicBezTo>
                  <a:pt x="19949" y="12518"/>
                  <a:pt x="20133" y="12489"/>
                  <a:pt x="20041" y="12054"/>
                </a:cubicBezTo>
                <a:cubicBezTo>
                  <a:pt x="19949" y="11620"/>
                  <a:pt x="19735" y="11300"/>
                  <a:pt x="19980" y="10721"/>
                </a:cubicBezTo>
                <a:cubicBezTo>
                  <a:pt x="20225" y="10140"/>
                  <a:pt x="20624" y="9821"/>
                  <a:pt x="20471" y="9502"/>
                </a:cubicBezTo>
                <a:cubicBezTo>
                  <a:pt x="20317" y="9183"/>
                  <a:pt x="20256" y="9357"/>
                  <a:pt x="20562" y="9010"/>
                </a:cubicBezTo>
                <a:cubicBezTo>
                  <a:pt x="20868" y="8661"/>
                  <a:pt x="21305" y="7346"/>
                  <a:pt x="21328" y="7193"/>
                </a:cubicBezTo>
                <a:cubicBezTo>
                  <a:pt x="21351" y="7041"/>
                  <a:pt x="21305" y="6879"/>
                  <a:pt x="21179" y="6955"/>
                </a:cubicBezTo>
                <a:cubicBezTo>
                  <a:pt x="21052" y="7031"/>
                  <a:pt x="20846" y="7074"/>
                  <a:pt x="20776" y="7303"/>
                </a:cubicBezTo>
                <a:cubicBezTo>
                  <a:pt x="20708" y="7530"/>
                  <a:pt x="20030" y="8629"/>
                  <a:pt x="20019" y="8835"/>
                </a:cubicBezTo>
                <a:cubicBezTo>
                  <a:pt x="20008" y="9042"/>
                  <a:pt x="20064" y="9150"/>
                  <a:pt x="19926" y="9140"/>
                </a:cubicBezTo>
                <a:cubicBezTo>
                  <a:pt x="19788" y="9129"/>
                  <a:pt x="19582" y="9010"/>
                  <a:pt x="19421" y="9271"/>
                </a:cubicBezTo>
                <a:cubicBezTo>
                  <a:pt x="19260" y="9532"/>
                  <a:pt x="19099" y="10183"/>
                  <a:pt x="18916" y="10227"/>
                </a:cubicBezTo>
                <a:cubicBezTo>
                  <a:pt x="18731" y="10271"/>
                  <a:pt x="18536" y="10347"/>
                  <a:pt x="18468" y="10553"/>
                </a:cubicBezTo>
                <a:cubicBezTo>
                  <a:pt x="18398" y="10759"/>
                  <a:pt x="17870" y="11206"/>
                  <a:pt x="18054" y="10358"/>
                </a:cubicBezTo>
                <a:cubicBezTo>
                  <a:pt x="18237" y="9510"/>
                  <a:pt x="18548" y="9520"/>
                  <a:pt x="18593" y="9238"/>
                </a:cubicBezTo>
                <a:cubicBezTo>
                  <a:pt x="18639" y="8955"/>
                  <a:pt x="19076" y="9357"/>
                  <a:pt x="19179" y="8803"/>
                </a:cubicBezTo>
                <a:cubicBezTo>
                  <a:pt x="19233" y="8520"/>
                  <a:pt x="19241" y="8307"/>
                  <a:pt x="19270" y="8120"/>
                </a:cubicBezTo>
                <a:cubicBezTo>
                  <a:pt x="19236" y="8109"/>
                  <a:pt x="18846" y="7517"/>
                  <a:pt x="18846" y="7212"/>
                </a:cubicBezTo>
                <a:cubicBezTo>
                  <a:pt x="18846" y="6907"/>
                  <a:pt x="18570" y="6994"/>
                  <a:pt x="18203" y="6907"/>
                </a:cubicBezTo>
                <a:cubicBezTo>
                  <a:pt x="17835" y="6820"/>
                  <a:pt x="18249" y="6733"/>
                  <a:pt x="18249" y="5907"/>
                </a:cubicBezTo>
                <a:cubicBezTo>
                  <a:pt x="18249" y="5080"/>
                  <a:pt x="17652" y="4994"/>
                  <a:pt x="17421" y="4951"/>
                </a:cubicBezTo>
                <a:cubicBezTo>
                  <a:pt x="17192" y="4907"/>
                  <a:pt x="17192" y="4733"/>
                  <a:pt x="17146" y="4298"/>
                </a:cubicBezTo>
                <a:cubicBezTo>
                  <a:pt x="17100" y="3863"/>
                  <a:pt x="16227" y="4168"/>
                  <a:pt x="15997" y="3907"/>
                </a:cubicBezTo>
                <a:cubicBezTo>
                  <a:pt x="15767" y="3645"/>
                  <a:pt x="15583" y="3907"/>
                  <a:pt x="14985" y="4037"/>
                </a:cubicBezTo>
                <a:cubicBezTo>
                  <a:pt x="14388" y="4168"/>
                  <a:pt x="14434" y="4081"/>
                  <a:pt x="14067" y="3733"/>
                </a:cubicBezTo>
                <a:cubicBezTo>
                  <a:pt x="13699" y="3384"/>
                  <a:pt x="11539" y="3167"/>
                  <a:pt x="10757" y="3167"/>
                </a:cubicBezTo>
                <a:cubicBezTo>
                  <a:pt x="9977" y="3167"/>
                  <a:pt x="9839" y="2950"/>
                  <a:pt x="9701" y="2776"/>
                </a:cubicBezTo>
                <a:cubicBezTo>
                  <a:pt x="9563" y="2602"/>
                  <a:pt x="8708" y="1757"/>
                  <a:pt x="8678" y="1757"/>
                </a:cubicBezTo>
                <a:cubicBezTo>
                  <a:pt x="8276" y="1757"/>
                  <a:pt x="8081" y="1778"/>
                  <a:pt x="7886" y="1605"/>
                </a:cubicBezTo>
                <a:cubicBezTo>
                  <a:pt x="7690" y="1431"/>
                  <a:pt x="8034" y="1279"/>
                  <a:pt x="7506" y="1431"/>
                </a:cubicBezTo>
                <a:cubicBezTo>
                  <a:pt x="6978" y="1583"/>
                  <a:pt x="6966" y="1812"/>
                  <a:pt x="6886" y="1649"/>
                </a:cubicBezTo>
                <a:cubicBezTo>
                  <a:pt x="6805" y="1486"/>
                  <a:pt x="7012" y="1202"/>
                  <a:pt x="7070" y="985"/>
                </a:cubicBezTo>
                <a:cubicBezTo>
                  <a:pt x="7127" y="768"/>
                  <a:pt x="7012" y="571"/>
                  <a:pt x="7161" y="409"/>
                </a:cubicBezTo>
                <a:cubicBezTo>
                  <a:pt x="7310" y="246"/>
                  <a:pt x="7495" y="61"/>
                  <a:pt x="7185" y="7"/>
                </a:cubicBezTo>
                <a:cubicBezTo>
                  <a:pt x="6875" y="-48"/>
                  <a:pt x="6357" y="224"/>
                  <a:pt x="6277" y="312"/>
                </a:cubicBezTo>
                <a:cubicBezTo>
                  <a:pt x="6196" y="398"/>
                  <a:pt x="4725" y="1202"/>
                  <a:pt x="4174" y="1279"/>
                </a:cubicBezTo>
                <a:cubicBezTo>
                  <a:pt x="3623" y="1355"/>
                  <a:pt x="3335" y="1724"/>
                  <a:pt x="3094" y="1561"/>
                </a:cubicBezTo>
                <a:cubicBezTo>
                  <a:pt x="2853" y="1399"/>
                  <a:pt x="2686" y="1127"/>
                  <a:pt x="2667" y="1104"/>
                </a:cubicBezTo>
                <a:cubicBezTo>
                  <a:pt x="2644" y="1129"/>
                  <a:pt x="2091" y="1733"/>
                  <a:pt x="1911" y="1797"/>
                </a:cubicBezTo>
                <a:cubicBezTo>
                  <a:pt x="1726" y="1863"/>
                  <a:pt x="1956" y="2515"/>
                  <a:pt x="2002" y="2906"/>
                </a:cubicBezTo>
                <a:cubicBezTo>
                  <a:pt x="2050" y="3297"/>
                  <a:pt x="2393" y="4233"/>
                  <a:pt x="2002" y="4776"/>
                </a:cubicBezTo>
                <a:cubicBezTo>
                  <a:pt x="1612" y="5320"/>
                  <a:pt x="1175" y="5168"/>
                  <a:pt x="670" y="5538"/>
                </a:cubicBezTo>
                <a:cubicBezTo>
                  <a:pt x="164" y="5907"/>
                  <a:pt x="486" y="6081"/>
                  <a:pt x="118" y="6625"/>
                </a:cubicBezTo>
                <a:cubicBezTo>
                  <a:pt x="-249" y="7168"/>
                  <a:pt x="325" y="7103"/>
                  <a:pt x="647" y="7320"/>
                </a:cubicBezTo>
                <a:cubicBezTo>
                  <a:pt x="968" y="7538"/>
                  <a:pt x="1060" y="8082"/>
                  <a:pt x="739" y="8364"/>
                </a:cubicBezTo>
                <a:cubicBezTo>
                  <a:pt x="417" y="8648"/>
                  <a:pt x="647" y="8756"/>
                  <a:pt x="692" y="9191"/>
                </a:cubicBezTo>
                <a:cubicBezTo>
                  <a:pt x="739" y="9626"/>
                  <a:pt x="716" y="9560"/>
                  <a:pt x="486" y="10235"/>
                </a:cubicBezTo>
                <a:cubicBezTo>
                  <a:pt x="256" y="10909"/>
                  <a:pt x="761" y="10909"/>
                  <a:pt x="923" y="11300"/>
                </a:cubicBezTo>
                <a:cubicBezTo>
                  <a:pt x="1084" y="11691"/>
                  <a:pt x="2416" y="11931"/>
                  <a:pt x="2531" y="12322"/>
                </a:cubicBezTo>
                <a:cubicBezTo>
                  <a:pt x="2646" y="12714"/>
                  <a:pt x="3106" y="12170"/>
                  <a:pt x="3772" y="12757"/>
                </a:cubicBezTo>
                <a:cubicBezTo>
                  <a:pt x="4439" y="13344"/>
                  <a:pt x="5174" y="14302"/>
                  <a:pt x="5519" y="14344"/>
                </a:cubicBezTo>
                <a:cubicBezTo>
                  <a:pt x="5863" y="14388"/>
                  <a:pt x="6506" y="15019"/>
                  <a:pt x="6437" y="15671"/>
                </a:cubicBezTo>
                <a:cubicBezTo>
                  <a:pt x="6369" y="16323"/>
                  <a:pt x="6897" y="16976"/>
                  <a:pt x="6966" y="17345"/>
                </a:cubicBezTo>
                <a:cubicBezTo>
                  <a:pt x="7035" y="17715"/>
                  <a:pt x="7564" y="17541"/>
                  <a:pt x="7357" y="18106"/>
                </a:cubicBezTo>
                <a:cubicBezTo>
                  <a:pt x="7150" y="18672"/>
                  <a:pt x="7242" y="18541"/>
                  <a:pt x="7127" y="19281"/>
                </a:cubicBezTo>
                <a:cubicBezTo>
                  <a:pt x="7012" y="20020"/>
                  <a:pt x="7472" y="19585"/>
                  <a:pt x="7564" y="19976"/>
                </a:cubicBezTo>
                <a:cubicBezTo>
                  <a:pt x="7655" y="20368"/>
                  <a:pt x="6713" y="20716"/>
                  <a:pt x="7955" y="20737"/>
                </a:cubicBezTo>
                <a:cubicBezTo>
                  <a:pt x="8984" y="20756"/>
                  <a:pt x="9206" y="21267"/>
                  <a:pt x="9292" y="21552"/>
                </a:cubicBezTo>
                <a:cubicBezTo>
                  <a:pt x="11277" y="21408"/>
                  <a:pt x="18003" y="20907"/>
                  <a:pt x="19905" y="20637"/>
                </a:cubicBezTo>
                <a:cubicBezTo>
                  <a:pt x="19877" y="19940"/>
                  <a:pt x="19092" y="15591"/>
                  <a:pt x="19398" y="1533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59" name="Shape 53"/>
          <p:cNvSpPr/>
          <p:nvPr/>
        </p:nvSpPr>
        <p:spPr>
          <a:xfrm>
            <a:off x="6856013" y="2525037"/>
            <a:ext cx="602550" cy="1069586"/>
          </a:xfrm>
          <a:custGeom>
            <a:avLst/>
            <a:gdLst/>
            <a:ahLst/>
            <a:cxnLst>
              <a:cxn ang="0">
                <a:pos x="wd2" y="hd2"/>
              </a:cxn>
              <a:cxn ang="5400000">
                <a:pos x="wd2" y="hd2"/>
              </a:cxn>
              <a:cxn ang="10800000">
                <a:pos x="wd2" y="hd2"/>
              </a:cxn>
              <a:cxn ang="16200000">
                <a:pos x="wd2" y="hd2"/>
              </a:cxn>
            </a:cxnLst>
            <a:rect l="0" t="0" r="r" b="b"/>
            <a:pathLst>
              <a:path w="21265" h="21450" extrusionOk="0">
                <a:moveTo>
                  <a:pt x="16245" y="20967"/>
                </a:moveTo>
                <a:cubicBezTo>
                  <a:pt x="16789" y="21224"/>
                  <a:pt x="17243" y="20882"/>
                  <a:pt x="17332" y="20659"/>
                </a:cubicBezTo>
                <a:cubicBezTo>
                  <a:pt x="17423" y="20438"/>
                  <a:pt x="17092" y="20369"/>
                  <a:pt x="16880" y="19873"/>
                </a:cubicBezTo>
                <a:cubicBezTo>
                  <a:pt x="16668" y="19377"/>
                  <a:pt x="18753" y="19360"/>
                  <a:pt x="19024" y="19292"/>
                </a:cubicBezTo>
                <a:cubicBezTo>
                  <a:pt x="19296" y="19224"/>
                  <a:pt x="18964" y="19053"/>
                  <a:pt x="18661" y="18882"/>
                </a:cubicBezTo>
                <a:cubicBezTo>
                  <a:pt x="18361" y="18711"/>
                  <a:pt x="18753" y="18592"/>
                  <a:pt x="18964" y="18420"/>
                </a:cubicBezTo>
                <a:cubicBezTo>
                  <a:pt x="19175" y="18249"/>
                  <a:pt x="18873" y="18061"/>
                  <a:pt x="18843" y="17788"/>
                </a:cubicBezTo>
                <a:cubicBezTo>
                  <a:pt x="18812" y="17514"/>
                  <a:pt x="18843" y="17361"/>
                  <a:pt x="19024" y="17207"/>
                </a:cubicBezTo>
                <a:cubicBezTo>
                  <a:pt x="19206" y="17053"/>
                  <a:pt x="19236" y="16831"/>
                  <a:pt x="19206" y="16728"/>
                </a:cubicBezTo>
                <a:cubicBezTo>
                  <a:pt x="19175" y="16625"/>
                  <a:pt x="18994" y="16284"/>
                  <a:pt x="19357" y="16215"/>
                </a:cubicBezTo>
                <a:cubicBezTo>
                  <a:pt x="19719" y="16147"/>
                  <a:pt x="20504" y="15292"/>
                  <a:pt x="20504" y="15139"/>
                </a:cubicBezTo>
                <a:cubicBezTo>
                  <a:pt x="20504" y="14985"/>
                  <a:pt x="20716" y="14797"/>
                  <a:pt x="21079" y="14677"/>
                </a:cubicBezTo>
                <a:cubicBezTo>
                  <a:pt x="21442" y="14557"/>
                  <a:pt x="21199" y="14130"/>
                  <a:pt x="20989" y="14061"/>
                </a:cubicBezTo>
                <a:cubicBezTo>
                  <a:pt x="20776" y="13993"/>
                  <a:pt x="20776" y="13805"/>
                  <a:pt x="20746" y="13396"/>
                </a:cubicBezTo>
                <a:cubicBezTo>
                  <a:pt x="20716" y="12985"/>
                  <a:pt x="20444" y="13173"/>
                  <a:pt x="20203" y="12934"/>
                </a:cubicBezTo>
                <a:cubicBezTo>
                  <a:pt x="19961" y="12694"/>
                  <a:pt x="20233" y="12386"/>
                  <a:pt x="20414" y="12250"/>
                </a:cubicBezTo>
                <a:cubicBezTo>
                  <a:pt x="20595" y="12113"/>
                  <a:pt x="20655" y="11430"/>
                  <a:pt x="20655" y="11430"/>
                </a:cubicBezTo>
                <a:lnTo>
                  <a:pt x="19213" y="3045"/>
                </a:lnTo>
                <a:cubicBezTo>
                  <a:pt x="18994" y="2956"/>
                  <a:pt x="18823" y="2839"/>
                  <a:pt x="18723" y="2689"/>
                </a:cubicBezTo>
                <a:cubicBezTo>
                  <a:pt x="18480" y="2325"/>
                  <a:pt x="18441" y="1960"/>
                  <a:pt x="17998" y="1618"/>
                </a:cubicBezTo>
                <a:cubicBezTo>
                  <a:pt x="17555" y="1276"/>
                  <a:pt x="17354" y="1436"/>
                  <a:pt x="17354" y="889"/>
                </a:cubicBezTo>
                <a:cubicBezTo>
                  <a:pt x="17354" y="674"/>
                  <a:pt x="17358" y="354"/>
                  <a:pt x="17335" y="0"/>
                </a:cubicBezTo>
                <a:cubicBezTo>
                  <a:pt x="14834" y="212"/>
                  <a:pt x="5993" y="606"/>
                  <a:pt x="3382" y="719"/>
                </a:cubicBezTo>
                <a:cubicBezTo>
                  <a:pt x="3406" y="767"/>
                  <a:pt x="3421" y="806"/>
                  <a:pt x="3436" y="832"/>
                </a:cubicBezTo>
                <a:cubicBezTo>
                  <a:pt x="3527" y="985"/>
                  <a:pt x="4675" y="1430"/>
                  <a:pt x="4736" y="1703"/>
                </a:cubicBezTo>
                <a:cubicBezTo>
                  <a:pt x="4796" y="1977"/>
                  <a:pt x="5521" y="2062"/>
                  <a:pt x="5823" y="2199"/>
                </a:cubicBezTo>
                <a:cubicBezTo>
                  <a:pt x="6125" y="2335"/>
                  <a:pt x="6186" y="2985"/>
                  <a:pt x="5913" y="3276"/>
                </a:cubicBezTo>
                <a:cubicBezTo>
                  <a:pt x="5642" y="3567"/>
                  <a:pt x="5219" y="3515"/>
                  <a:pt x="5219" y="3960"/>
                </a:cubicBezTo>
                <a:cubicBezTo>
                  <a:pt x="5219" y="4404"/>
                  <a:pt x="4827" y="4387"/>
                  <a:pt x="4373" y="4523"/>
                </a:cubicBezTo>
                <a:cubicBezTo>
                  <a:pt x="3920" y="4661"/>
                  <a:pt x="3709" y="4661"/>
                  <a:pt x="3377" y="4848"/>
                </a:cubicBezTo>
                <a:cubicBezTo>
                  <a:pt x="3044" y="5037"/>
                  <a:pt x="2379" y="4883"/>
                  <a:pt x="1805" y="4951"/>
                </a:cubicBezTo>
                <a:cubicBezTo>
                  <a:pt x="1231" y="5020"/>
                  <a:pt x="1715" y="5464"/>
                  <a:pt x="1715" y="5703"/>
                </a:cubicBezTo>
                <a:cubicBezTo>
                  <a:pt x="1715" y="5942"/>
                  <a:pt x="2319" y="5960"/>
                  <a:pt x="2409" y="6182"/>
                </a:cubicBezTo>
                <a:cubicBezTo>
                  <a:pt x="2501" y="6404"/>
                  <a:pt x="2198" y="6934"/>
                  <a:pt x="1896" y="7036"/>
                </a:cubicBezTo>
                <a:cubicBezTo>
                  <a:pt x="1594" y="7139"/>
                  <a:pt x="1775" y="7190"/>
                  <a:pt x="1775" y="7532"/>
                </a:cubicBezTo>
                <a:cubicBezTo>
                  <a:pt x="1775" y="7874"/>
                  <a:pt x="688" y="8044"/>
                  <a:pt x="265" y="8164"/>
                </a:cubicBezTo>
                <a:cubicBezTo>
                  <a:pt x="-158" y="8284"/>
                  <a:pt x="295" y="8335"/>
                  <a:pt x="416" y="8472"/>
                </a:cubicBezTo>
                <a:cubicBezTo>
                  <a:pt x="537" y="8609"/>
                  <a:pt x="507" y="8780"/>
                  <a:pt x="205" y="8968"/>
                </a:cubicBezTo>
                <a:cubicBezTo>
                  <a:pt x="-98" y="9156"/>
                  <a:pt x="-8" y="10233"/>
                  <a:pt x="114" y="10677"/>
                </a:cubicBezTo>
                <a:cubicBezTo>
                  <a:pt x="235" y="11121"/>
                  <a:pt x="2168" y="11874"/>
                  <a:pt x="2228" y="12250"/>
                </a:cubicBezTo>
                <a:cubicBezTo>
                  <a:pt x="2289" y="12626"/>
                  <a:pt x="3709" y="12967"/>
                  <a:pt x="4010" y="13036"/>
                </a:cubicBezTo>
                <a:cubicBezTo>
                  <a:pt x="4313" y="13104"/>
                  <a:pt x="4373" y="13771"/>
                  <a:pt x="4615" y="14130"/>
                </a:cubicBezTo>
                <a:cubicBezTo>
                  <a:pt x="4857" y="14489"/>
                  <a:pt x="5007" y="14318"/>
                  <a:pt x="5370" y="14215"/>
                </a:cubicBezTo>
                <a:cubicBezTo>
                  <a:pt x="5733" y="14113"/>
                  <a:pt x="5913" y="14164"/>
                  <a:pt x="6005" y="14284"/>
                </a:cubicBezTo>
                <a:cubicBezTo>
                  <a:pt x="6095" y="14403"/>
                  <a:pt x="6427" y="14353"/>
                  <a:pt x="6427" y="14233"/>
                </a:cubicBezTo>
                <a:cubicBezTo>
                  <a:pt x="6427" y="14113"/>
                  <a:pt x="6850" y="14233"/>
                  <a:pt x="7333" y="14472"/>
                </a:cubicBezTo>
                <a:cubicBezTo>
                  <a:pt x="7816" y="14711"/>
                  <a:pt x="7333" y="15514"/>
                  <a:pt x="6517" y="16301"/>
                </a:cubicBezTo>
                <a:cubicBezTo>
                  <a:pt x="5703" y="17087"/>
                  <a:pt x="8844" y="17942"/>
                  <a:pt x="9085" y="18216"/>
                </a:cubicBezTo>
                <a:cubicBezTo>
                  <a:pt x="9327" y="18489"/>
                  <a:pt x="10113" y="18455"/>
                  <a:pt x="10445" y="18711"/>
                </a:cubicBezTo>
                <a:cubicBezTo>
                  <a:pt x="10777" y="18968"/>
                  <a:pt x="11351" y="18814"/>
                  <a:pt x="11322" y="19053"/>
                </a:cubicBezTo>
                <a:cubicBezTo>
                  <a:pt x="11291" y="19292"/>
                  <a:pt x="11745" y="19600"/>
                  <a:pt x="12016" y="19959"/>
                </a:cubicBezTo>
                <a:cubicBezTo>
                  <a:pt x="12288" y="20318"/>
                  <a:pt x="11895" y="20198"/>
                  <a:pt x="11623" y="20386"/>
                </a:cubicBezTo>
                <a:cubicBezTo>
                  <a:pt x="11351" y="20574"/>
                  <a:pt x="12137" y="20848"/>
                  <a:pt x="12408" y="21224"/>
                </a:cubicBezTo>
                <a:cubicBezTo>
                  <a:pt x="12680" y="21600"/>
                  <a:pt x="13617" y="21378"/>
                  <a:pt x="13738" y="21446"/>
                </a:cubicBezTo>
                <a:cubicBezTo>
                  <a:pt x="13678" y="20455"/>
                  <a:pt x="15701" y="20711"/>
                  <a:pt x="16245" y="20967"/>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0" name="Shape 54"/>
          <p:cNvSpPr/>
          <p:nvPr/>
        </p:nvSpPr>
        <p:spPr>
          <a:xfrm>
            <a:off x="6856013" y="2518375"/>
            <a:ext cx="605440" cy="1072711"/>
          </a:xfrm>
          <a:custGeom>
            <a:avLst/>
            <a:gdLst/>
            <a:ahLst/>
            <a:cxnLst>
              <a:cxn ang="0">
                <a:pos x="wd2" y="hd2"/>
              </a:cxn>
              <a:cxn ang="5400000">
                <a:pos x="wd2" y="hd2"/>
              </a:cxn>
              <a:cxn ang="10800000">
                <a:pos x="wd2" y="hd2"/>
              </a:cxn>
              <a:cxn ang="16200000">
                <a:pos x="wd2" y="hd2"/>
              </a:cxn>
            </a:cxnLst>
            <a:rect l="0" t="0" r="r" b="b"/>
            <a:pathLst>
              <a:path w="21491" h="21600" extrusionOk="0">
                <a:moveTo>
                  <a:pt x="13575" y="21588"/>
                </a:moveTo>
                <a:cubicBezTo>
                  <a:pt x="13480" y="21594"/>
                  <a:pt x="13371" y="21600"/>
                  <a:pt x="13256" y="21600"/>
                </a:cubicBezTo>
                <a:cubicBezTo>
                  <a:pt x="12856" y="21600"/>
                  <a:pt x="11515" y="20612"/>
                  <a:pt x="11702" y="20484"/>
                </a:cubicBezTo>
                <a:cubicBezTo>
                  <a:pt x="11802" y="20414"/>
                  <a:pt x="11918" y="20383"/>
                  <a:pt x="12011" y="20359"/>
                </a:cubicBezTo>
                <a:cubicBezTo>
                  <a:pt x="12174" y="20316"/>
                  <a:pt x="12249" y="20296"/>
                  <a:pt x="12088" y="20085"/>
                </a:cubicBezTo>
                <a:cubicBezTo>
                  <a:pt x="11992" y="19958"/>
                  <a:pt x="11365" y="19325"/>
                  <a:pt x="11386" y="19162"/>
                </a:cubicBezTo>
                <a:cubicBezTo>
                  <a:pt x="11398" y="19067"/>
                  <a:pt x="11308" y="19051"/>
                  <a:pt x="11104" y="19025"/>
                </a:cubicBezTo>
                <a:cubicBezTo>
                  <a:pt x="10918" y="19001"/>
                  <a:pt x="10106" y="18666"/>
                  <a:pt x="9857" y="18613"/>
                </a:cubicBezTo>
                <a:cubicBezTo>
                  <a:pt x="9572" y="18553"/>
                  <a:pt x="9279" y="18490"/>
                  <a:pt x="9142" y="18336"/>
                </a:cubicBezTo>
                <a:cubicBezTo>
                  <a:pt x="9080" y="18265"/>
                  <a:pt x="5949" y="16975"/>
                  <a:pt x="6562" y="16385"/>
                </a:cubicBezTo>
                <a:cubicBezTo>
                  <a:pt x="7469" y="15513"/>
                  <a:pt x="7803" y="14789"/>
                  <a:pt x="7393" y="14586"/>
                </a:cubicBezTo>
                <a:cubicBezTo>
                  <a:pt x="7001" y="14393"/>
                  <a:pt x="6713" y="14306"/>
                  <a:pt x="6599" y="14306"/>
                </a:cubicBezTo>
                <a:cubicBezTo>
                  <a:pt x="6571" y="14306"/>
                  <a:pt x="6568" y="14310"/>
                  <a:pt x="6568" y="14324"/>
                </a:cubicBezTo>
                <a:cubicBezTo>
                  <a:pt x="6568" y="14416"/>
                  <a:pt x="6417" y="14473"/>
                  <a:pt x="6278" y="14473"/>
                </a:cubicBezTo>
                <a:cubicBezTo>
                  <a:pt x="6172" y="14473"/>
                  <a:pt x="6083" y="14441"/>
                  <a:pt x="6042" y="14387"/>
                </a:cubicBezTo>
                <a:cubicBezTo>
                  <a:pt x="5948" y="14263"/>
                  <a:pt x="5769" y="14250"/>
                  <a:pt x="5475" y="14333"/>
                </a:cubicBezTo>
                <a:cubicBezTo>
                  <a:pt x="5403" y="14354"/>
                  <a:pt x="5088" y="14469"/>
                  <a:pt x="4997" y="14469"/>
                </a:cubicBezTo>
                <a:cubicBezTo>
                  <a:pt x="4860" y="14469"/>
                  <a:pt x="4758" y="14400"/>
                  <a:pt x="4645" y="14232"/>
                </a:cubicBezTo>
                <a:cubicBezTo>
                  <a:pt x="4548" y="14089"/>
                  <a:pt x="4225" y="13186"/>
                  <a:pt x="4065" y="13150"/>
                </a:cubicBezTo>
                <a:cubicBezTo>
                  <a:pt x="3772" y="13084"/>
                  <a:pt x="2305" y="12733"/>
                  <a:pt x="2241" y="12336"/>
                </a:cubicBezTo>
                <a:cubicBezTo>
                  <a:pt x="2212" y="12163"/>
                  <a:pt x="179" y="10996"/>
                  <a:pt x="114" y="10758"/>
                </a:cubicBezTo>
                <a:cubicBezTo>
                  <a:pt x="-3" y="10331"/>
                  <a:pt x="-108" y="9221"/>
                  <a:pt x="218" y="9018"/>
                </a:cubicBezTo>
                <a:cubicBezTo>
                  <a:pt x="479" y="8857"/>
                  <a:pt x="549" y="8696"/>
                  <a:pt x="423" y="8553"/>
                </a:cubicBezTo>
                <a:cubicBezTo>
                  <a:pt x="387" y="8513"/>
                  <a:pt x="313" y="8479"/>
                  <a:pt x="247" y="8448"/>
                </a:cubicBezTo>
                <a:cubicBezTo>
                  <a:pt x="159" y="8408"/>
                  <a:pt x="78" y="8369"/>
                  <a:pt x="89" y="8319"/>
                </a:cubicBezTo>
                <a:cubicBezTo>
                  <a:pt x="96" y="8278"/>
                  <a:pt x="159" y="8243"/>
                  <a:pt x="294" y="8205"/>
                </a:cubicBezTo>
                <a:cubicBezTo>
                  <a:pt x="379" y="8181"/>
                  <a:pt x="1784" y="7853"/>
                  <a:pt x="1784" y="7596"/>
                </a:cubicBezTo>
                <a:cubicBezTo>
                  <a:pt x="1784" y="7482"/>
                  <a:pt x="1764" y="7399"/>
                  <a:pt x="1748" y="7339"/>
                </a:cubicBezTo>
                <a:cubicBezTo>
                  <a:pt x="1717" y="7214"/>
                  <a:pt x="1701" y="7152"/>
                  <a:pt x="1931" y="7074"/>
                </a:cubicBezTo>
                <a:cubicBezTo>
                  <a:pt x="2204" y="6981"/>
                  <a:pt x="2513" y="6464"/>
                  <a:pt x="2423" y="6247"/>
                </a:cubicBezTo>
                <a:cubicBezTo>
                  <a:pt x="2386" y="6154"/>
                  <a:pt x="2242" y="6100"/>
                  <a:pt x="2091" y="6043"/>
                </a:cubicBezTo>
                <a:cubicBezTo>
                  <a:pt x="1911" y="5974"/>
                  <a:pt x="1724" y="5904"/>
                  <a:pt x="1724" y="5760"/>
                </a:cubicBezTo>
                <a:cubicBezTo>
                  <a:pt x="1724" y="5691"/>
                  <a:pt x="1474" y="5180"/>
                  <a:pt x="1590" y="5072"/>
                </a:cubicBezTo>
                <a:cubicBezTo>
                  <a:pt x="1644" y="5023"/>
                  <a:pt x="1733" y="4991"/>
                  <a:pt x="1855" y="4976"/>
                </a:cubicBezTo>
                <a:cubicBezTo>
                  <a:pt x="1967" y="4963"/>
                  <a:pt x="2782" y="4971"/>
                  <a:pt x="2877" y="4971"/>
                </a:cubicBezTo>
                <a:cubicBezTo>
                  <a:pt x="3140" y="4971"/>
                  <a:pt x="3299" y="4944"/>
                  <a:pt x="3411" y="4881"/>
                </a:cubicBezTo>
                <a:cubicBezTo>
                  <a:pt x="3641" y="4750"/>
                  <a:pt x="4607" y="4501"/>
                  <a:pt x="4693" y="4480"/>
                </a:cubicBezTo>
                <a:cubicBezTo>
                  <a:pt x="5028" y="4400"/>
                  <a:pt x="5248" y="4346"/>
                  <a:pt x="5248" y="4009"/>
                </a:cubicBezTo>
                <a:cubicBezTo>
                  <a:pt x="5248" y="3716"/>
                  <a:pt x="5431" y="3624"/>
                  <a:pt x="5627" y="3527"/>
                </a:cubicBezTo>
                <a:cubicBezTo>
                  <a:pt x="5740" y="3471"/>
                  <a:pt x="5856" y="3413"/>
                  <a:pt x="5953" y="3309"/>
                </a:cubicBezTo>
                <a:cubicBezTo>
                  <a:pt x="6227" y="3017"/>
                  <a:pt x="6138" y="2383"/>
                  <a:pt x="5875" y="2265"/>
                </a:cubicBezTo>
                <a:cubicBezTo>
                  <a:pt x="5784" y="2224"/>
                  <a:pt x="5652" y="2187"/>
                  <a:pt x="5509" y="2148"/>
                </a:cubicBezTo>
                <a:cubicBezTo>
                  <a:pt x="5181" y="2056"/>
                  <a:pt x="4807" y="1953"/>
                  <a:pt x="4762" y="1748"/>
                </a:cubicBezTo>
                <a:cubicBezTo>
                  <a:pt x="4728" y="1593"/>
                  <a:pt x="4297" y="1367"/>
                  <a:pt x="3951" y="1185"/>
                </a:cubicBezTo>
                <a:cubicBezTo>
                  <a:pt x="3699" y="1052"/>
                  <a:pt x="3498" y="946"/>
                  <a:pt x="3458" y="878"/>
                </a:cubicBezTo>
                <a:cubicBezTo>
                  <a:pt x="3448" y="862"/>
                  <a:pt x="3385" y="731"/>
                  <a:pt x="3385" y="731"/>
                </a:cubicBezTo>
                <a:lnTo>
                  <a:pt x="17535" y="0"/>
                </a:lnTo>
                <a:lnTo>
                  <a:pt x="17557" y="926"/>
                </a:lnTo>
                <a:cubicBezTo>
                  <a:pt x="17557" y="1285"/>
                  <a:pt x="17637" y="1325"/>
                  <a:pt x="17832" y="1421"/>
                </a:cubicBezTo>
                <a:cubicBezTo>
                  <a:pt x="17927" y="1469"/>
                  <a:pt x="18048" y="1528"/>
                  <a:pt x="18194" y="1641"/>
                </a:cubicBezTo>
                <a:cubicBezTo>
                  <a:pt x="18500" y="1876"/>
                  <a:pt x="18621" y="2126"/>
                  <a:pt x="18737" y="2368"/>
                </a:cubicBezTo>
                <a:cubicBezTo>
                  <a:pt x="18793" y="2484"/>
                  <a:pt x="18852" y="2605"/>
                  <a:pt x="18930" y="2724"/>
                </a:cubicBezTo>
                <a:cubicBezTo>
                  <a:pt x="19022" y="2862"/>
                  <a:pt x="19182" y="2978"/>
                  <a:pt x="19405" y="3067"/>
                </a:cubicBezTo>
                <a:lnTo>
                  <a:pt x="19424" y="3075"/>
                </a:lnTo>
                <a:lnTo>
                  <a:pt x="19427" y="3088"/>
                </a:lnTo>
                <a:lnTo>
                  <a:pt x="20878" y="11506"/>
                </a:lnTo>
                <a:cubicBezTo>
                  <a:pt x="20871" y="11582"/>
                  <a:pt x="20811" y="12210"/>
                  <a:pt x="20624" y="12351"/>
                </a:cubicBezTo>
                <a:cubicBezTo>
                  <a:pt x="20440" y="12489"/>
                  <a:pt x="20190" y="12783"/>
                  <a:pt x="20416" y="13005"/>
                </a:cubicBezTo>
                <a:cubicBezTo>
                  <a:pt x="20504" y="13093"/>
                  <a:pt x="20593" y="13117"/>
                  <a:pt x="20680" y="13141"/>
                </a:cubicBezTo>
                <a:cubicBezTo>
                  <a:pt x="20847" y="13187"/>
                  <a:pt x="20951" y="13234"/>
                  <a:pt x="20969" y="13482"/>
                </a:cubicBezTo>
                <a:lnTo>
                  <a:pt x="20974" y="13555"/>
                </a:lnTo>
                <a:cubicBezTo>
                  <a:pt x="20999" y="13898"/>
                  <a:pt x="21011" y="14071"/>
                  <a:pt x="21186" y="14127"/>
                </a:cubicBezTo>
                <a:cubicBezTo>
                  <a:pt x="21344" y="14178"/>
                  <a:pt x="21490" y="14375"/>
                  <a:pt x="21490" y="14539"/>
                </a:cubicBezTo>
                <a:cubicBezTo>
                  <a:pt x="21492" y="14661"/>
                  <a:pt x="21419" y="14750"/>
                  <a:pt x="21278" y="14796"/>
                </a:cubicBezTo>
                <a:cubicBezTo>
                  <a:pt x="20948" y="14905"/>
                  <a:pt x="20727" y="15080"/>
                  <a:pt x="20727" y="15234"/>
                </a:cubicBezTo>
                <a:cubicBezTo>
                  <a:pt x="20727" y="15395"/>
                  <a:pt x="19930" y="16269"/>
                  <a:pt x="19536" y="16343"/>
                </a:cubicBezTo>
                <a:cubicBezTo>
                  <a:pt x="19260" y="16395"/>
                  <a:pt x="19415" y="16812"/>
                  <a:pt x="19418" y="16825"/>
                </a:cubicBezTo>
                <a:cubicBezTo>
                  <a:pt x="19452" y="16939"/>
                  <a:pt x="19415" y="17168"/>
                  <a:pt x="19229" y="17327"/>
                </a:cubicBezTo>
                <a:cubicBezTo>
                  <a:pt x="19065" y="17465"/>
                  <a:pt x="19022" y="17603"/>
                  <a:pt x="19055" y="17892"/>
                </a:cubicBezTo>
                <a:cubicBezTo>
                  <a:pt x="19067" y="17995"/>
                  <a:pt x="19119" y="18089"/>
                  <a:pt x="19166" y="18170"/>
                </a:cubicBezTo>
                <a:cubicBezTo>
                  <a:pt x="19244" y="18309"/>
                  <a:pt x="19311" y="18429"/>
                  <a:pt x="19167" y="18546"/>
                </a:cubicBezTo>
                <a:cubicBezTo>
                  <a:pt x="19111" y="18591"/>
                  <a:pt x="19044" y="18632"/>
                  <a:pt x="18980" y="18671"/>
                </a:cubicBezTo>
                <a:cubicBezTo>
                  <a:pt x="18774" y="18798"/>
                  <a:pt x="18674" y="18868"/>
                  <a:pt x="18858" y="18972"/>
                </a:cubicBezTo>
                <a:lnTo>
                  <a:pt x="18919" y="19006"/>
                </a:lnTo>
                <a:cubicBezTo>
                  <a:pt x="19159" y="19140"/>
                  <a:pt x="19365" y="19257"/>
                  <a:pt x="19336" y="19349"/>
                </a:cubicBezTo>
                <a:cubicBezTo>
                  <a:pt x="19324" y="19385"/>
                  <a:pt x="19281" y="19412"/>
                  <a:pt x="19206" y="19431"/>
                </a:cubicBezTo>
                <a:cubicBezTo>
                  <a:pt x="19137" y="19448"/>
                  <a:pt x="18980" y="19461"/>
                  <a:pt x="18764" y="19479"/>
                </a:cubicBezTo>
                <a:cubicBezTo>
                  <a:pt x="18245" y="19521"/>
                  <a:pt x="17378" y="19592"/>
                  <a:pt x="17131" y="19797"/>
                </a:cubicBezTo>
                <a:cubicBezTo>
                  <a:pt x="17067" y="19852"/>
                  <a:pt x="17049" y="19912"/>
                  <a:pt x="17079" y="19981"/>
                </a:cubicBezTo>
                <a:cubicBezTo>
                  <a:pt x="17178" y="20215"/>
                  <a:pt x="17308" y="20355"/>
                  <a:pt x="17403" y="20457"/>
                </a:cubicBezTo>
                <a:cubicBezTo>
                  <a:pt x="17509" y="20573"/>
                  <a:pt x="17586" y="20656"/>
                  <a:pt x="17535" y="20784"/>
                </a:cubicBezTo>
                <a:cubicBezTo>
                  <a:pt x="17465" y="20954"/>
                  <a:pt x="17177" y="21207"/>
                  <a:pt x="16783" y="21207"/>
                </a:cubicBezTo>
                <a:cubicBezTo>
                  <a:pt x="16639" y="21207"/>
                  <a:pt x="16495" y="21174"/>
                  <a:pt x="16357" y="21108"/>
                </a:cubicBezTo>
                <a:cubicBezTo>
                  <a:pt x="16123" y="20999"/>
                  <a:pt x="15590" y="20882"/>
                  <a:pt x="15063" y="20882"/>
                </a:cubicBezTo>
                <a:cubicBezTo>
                  <a:pt x="14803" y="20882"/>
                  <a:pt x="14443" y="20912"/>
                  <a:pt x="14198" y="21055"/>
                </a:cubicBezTo>
                <a:cubicBezTo>
                  <a:pt x="14000" y="21170"/>
                  <a:pt x="13648" y="21585"/>
                  <a:pt x="13575" y="2158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1" name="Shape 55"/>
          <p:cNvSpPr/>
          <p:nvPr/>
        </p:nvSpPr>
        <p:spPr>
          <a:xfrm>
            <a:off x="9487830" y="1112518"/>
            <a:ext cx="557402" cy="905576"/>
          </a:xfrm>
          <a:custGeom>
            <a:avLst/>
            <a:gdLst/>
            <a:ahLst/>
            <a:cxnLst>
              <a:cxn ang="0">
                <a:pos x="wd2" y="hd2"/>
              </a:cxn>
              <a:cxn ang="5400000">
                <a:pos x="wd2" y="hd2"/>
              </a:cxn>
              <a:cxn ang="10800000">
                <a:pos x="wd2" y="hd2"/>
              </a:cxn>
              <a:cxn ang="16200000">
                <a:pos x="wd2" y="hd2"/>
              </a:cxn>
            </a:cxnLst>
            <a:rect l="0" t="0" r="r" b="b"/>
            <a:pathLst>
              <a:path w="21528" h="21600" extrusionOk="0">
                <a:moveTo>
                  <a:pt x="21498" y="9794"/>
                </a:moveTo>
                <a:cubicBezTo>
                  <a:pt x="21440" y="9685"/>
                  <a:pt x="21291" y="9617"/>
                  <a:pt x="21081" y="9602"/>
                </a:cubicBezTo>
                <a:cubicBezTo>
                  <a:pt x="20939" y="9592"/>
                  <a:pt x="20809" y="9590"/>
                  <a:pt x="20694" y="9589"/>
                </a:cubicBezTo>
                <a:cubicBezTo>
                  <a:pt x="20524" y="9586"/>
                  <a:pt x="20475" y="9316"/>
                  <a:pt x="20475" y="9316"/>
                </a:cubicBezTo>
                <a:cubicBezTo>
                  <a:pt x="20665" y="9097"/>
                  <a:pt x="20788" y="8952"/>
                  <a:pt x="20727" y="8841"/>
                </a:cubicBezTo>
                <a:cubicBezTo>
                  <a:pt x="20697" y="8788"/>
                  <a:pt x="20623" y="8744"/>
                  <a:pt x="20503" y="8711"/>
                </a:cubicBezTo>
                <a:cubicBezTo>
                  <a:pt x="20393" y="8680"/>
                  <a:pt x="19510" y="8767"/>
                  <a:pt x="19358" y="8813"/>
                </a:cubicBezTo>
                <a:cubicBezTo>
                  <a:pt x="19166" y="8813"/>
                  <a:pt x="18007" y="8010"/>
                  <a:pt x="17974" y="7987"/>
                </a:cubicBezTo>
                <a:cubicBezTo>
                  <a:pt x="17850" y="7901"/>
                  <a:pt x="17917" y="7001"/>
                  <a:pt x="17712" y="6831"/>
                </a:cubicBezTo>
                <a:cubicBezTo>
                  <a:pt x="17624" y="6755"/>
                  <a:pt x="17502" y="6719"/>
                  <a:pt x="17341" y="6719"/>
                </a:cubicBezTo>
                <a:cubicBezTo>
                  <a:pt x="17186" y="6719"/>
                  <a:pt x="17017" y="6752"/>
                  <a:pt x="16836" y="6787"/>
                </a:cubicBezTo>
                <a:cubicBezTo>
                  <a:pt x="16647" y="6825"/>
                  <a:pt x="16043" y="6843"/>
                  <a:pt x="15950" y="6802"/>
                </a:cubicBezTo>
                <a:cubicBezTo>
                  <a:pt x="15413" y="6570"/>
                  <a:pt x="13022" y="2096"/>
                  <a:pt x="12697" y="1553"/>
                </a:cubicBezTo>
                <a:cubicBezTo>
                  <a:pt x="12355" y="987"/>
                  <a:pt x="9727" y="0"/>
                  <a:pt x="9591" y="0"/>
                </a:cubicBezTo>
                <a:cubicBezTo>
                  <a:pt x="9284" y="0"/>
                  <a:pt x="8981" y="364"/>
                  <a:pt x="8957" y="390"/>
                </a:cubicBezTo>
                <a:cubicBezTo>
                  <a:pt x="8757" y="619"/>
                  <a:pt x="7152" y="1264"/>
                  <a:pt x="6544" y="1264"/>
                </a:cubicBezTo>
                <a:cubicBezTo>
                  <a:pt x="6494" y="1264"/>
                  <a:pt x="5191" y="337"/>
                  <a:pt x="5124" y="337"/>
                </a:cubicBezTo>
                <a:cubicBezTo>
                  <a:pt x="4706" y="337"/>
                  <a:pt x="4356" y="990"/>
                  <a:pt x="4258" y="1190"/>
                </a:cubicBezTo>
                <a:cubicBezTo>
                  <a:pt x="4216" y="1275"/>
                  <a:pt x="3145" y="3674"/>
                  <a:pt x="2812" y="4008"/>
                </a:cubicBezTo>
                <a:cubicBezTo>
                  <a:pt x="2529" y="4287"/>
                  <a:pt x="2627" y="4497"/>
                  <a:pt x="2743" y="4740"/>
                </a:cubicBezTo>
                <a:cubicBezTo>
                  <a:pt x="2812" y="4883"/>
                  <a:pt x="2888" y="5045"/>
                  <a:pt x="2901" y="5246"/>
                </a:cubicBezTo>
                <a:cubicBezTo>
                  <a:pt x="2903" y="5271"/>
                  <a:pt x="2133" y="6253"/>
                  <a:pt x="2049" y="6347"/>
                </a:cubicBezTo>
                <a:cubicBezTo>
                  <a:pt x="1840" y="6575"/>
                  <a:pt x="2089" y="6685"/>
                  <a:pt x="2292" y="6774"/>
                </a:cubicBezTo>
                <a:cubicBezTo>
                  <a:pt x="2406" y="6826"/>
                  <a:pt x="2474" y="7036"/>
                  <a:pt x="2378" y="7090"/>
                </a:cubicBezTo>
                <a:cubicBezTo>
                  <a:pt x="2263" y="7158"/>
                  <a:pt x="2130" y="7234"/>
                  <a:pt x="2133" y="7347"/>
                </a:cubicBezTo>
                <a:cubicBezTo>
                  <a:pt x="2137" y="7450"/>
                  <a:pt x="2957" y="8139"/>
                  <a:pt x="2912" y="8274"/>
                </a:cubicBezTo>
                <a:cubicBezTo>
                  <a:pt x="2887" y="8350"/>
                  <a:pt x="2862" y="8422"/>
                  <a:pt x="2944" y="8497"/>
                </a:cubicBezTo>
                <a:cubicBezTo>
                  <a:pt x="3033" y="8579"/>
                  <a:pt x="2784" y="8723"/>
                  <a:pt x="2519" y="8876"/>
                </a:cubicBezTo>
                <a:cubicBezTo>
                  <a:pt x="2313" y="8997"/>
                  <a:pt x="1280" y="10007"/>
                  <a:pt x="1583" y="10443"/>
                </a:cubicBezTo>
                <a:cubicBezTo>
                  <a:pt x="1754" y="10687"/>
                  <a:pt x="1055" y="11151"/>
                  <a:pt x="910" y="11222"/>
                </a:cubicBezTo>
                <a:cubicBezTo>
                  <a:pt x="866" y="11100"/>
                  <a:pt x="770" y="10913"/>
                  <a:pt x="622" y="10913"/>
                </a:cubicBezTo>
                <a:cubicBezTo>
                  <a:pt x="512" y="10913"/>
                  <a:pt x="0" y="11612"/>
                  <a:pt x="0" y="11612"/>
                </a:cubicBezTo>
                <a:lnTo>
                  <a:pt x="4110" y="19244"/>
                </a:lnTo>
                <a:cubicBezTo>
                  <a:pt x="4144" y="19275"/>
                  <a:pt x="4920" y="20014"/>
                  <a:pt x="5331" y="20098"/>
                </a:cubicBezTo>
                <a:cubicBezTo>
                  <a:pt x="5473" y="20127"/>
                  <a:pt x="5480" y="20463"/>
                  <a:pt x="5492" y="20759"/>
                </a:cubicBezTo>
                <a:cubicBezTo>
                  <a:pt x="5501" y="21080"/>
                  <a:pt x="5511" y="21413"/>
                  <a:pt x="5651" y="21600"/>
                </a:cubicBezTo>
                <a:cubicBezTo>
                  <a:pt x="5651" y="21600"/>
                  <a:pt x="6684" y="21153"/>
                  <a:pt x="6684" y="20858"/>
                </a:cubicBezTo>
                <a:cubicBezTo>
                  <a:pt x="6684" y="20703"/>
                  <a:pt x="7074" y="20057"/>
                  <a:pt x="6909" y="19866"/>
                </a:cubicBezTo>
                <a:cubicBezTo>
                  <a:pt x="6784" y="19723"/>
                  <a:pt x="7133" y="19390"/>
                  <a:pt x="7414" y="19122"/>
                </a:cubicBezTo>
                <a:cubicBezTo>
                  <a:pt x="7689" y="18859"/>
                  <a:pt x="7784" y="18545"/>
                  <a:pt x="7747" y="18531"/>
                </a:cubicBezTo>
                <a:cubicBezTo>
                  <a:pt x="7635" y="18490"/>
                  <a:pt x="7638" y="18487"/>
                  <a:pt x="7678" y="18435"/>
                </a:cubicBezTo>
                <a:cubicBezTo>
                  <a:pt x="7730" y="18367"/>
                  <a:pt x="7817" y="18252"/>
                  <a:pt x="7707" y="18003"/>
                </a:cubicBezTo>
                <a:cubicBezTo>
                  <a:pt x="7643" y="17861"/>
                  <a:pt x="7576" y="17768"/>
                  <a:pt x="7529" y="17700"/>
                </a:cubicBezTo>
                <a:cubicBezTo>
                  <a:pt x="7430" y="17559"/>
                  <a:pt x="7425" y="17553"/>
                  <a:pt x="7685" y="17430"/>
                </a:cubicBezTo>
                <a:cubicBezTo>
                  <a:pt x="7883" y="17337"/>
                  <a:pt x="8260" y="16824"/>
                  <a:pt x="8380" y="16782"/>
                </a:cubicBezTo>
                <a:cubicBezTo>
                  <a:pt x="8429" y="16766"/>
                  <a:pt x="8747" y="16854"/>
                  <a:pt x="8782" y="16955"/>
                </a:cubicBezTo>
                <a:cubicBezTo>
                  <a:pt x="8799" y="17017"/>
                  <a:pt x="8823" y="17085"/>
                  <a:pt x="8932" y="17085"/>
                </a:cubicBezTo>
                <a:cubicBezTo>
                  <a:pt x="8986" y="17085"/>
                  <a:pt x="9050" y="17066"/>
                  <a:pt x="9142" y="17023"/>
                </a:cubicBezTo>
                <a:cubicBezTo>
                  <a:pt x="9184" y="17002"/>
                  <a:pt x="9543" y="17111"/>
                  <a:pt x="9642" y="17198"/>
                </a:cubicBezTo>
                <a:cubicBezTo>
                  <a:pt x="9721" y="17271"/>
                  <a:pt x="9776" y="17321"/>
                  <a:pt x="9845" y="17321"/>
                </a:cubicBezTo>
                <a:cubicBezTo>
                  <a:pt x="9895" y="17321"/>
                  <a:pt x="9932" y="17297"/>
                  <a:pt x="9956" y="17249"/>
                </a:cubicBezTo>
                <a:cubicBezTo>
                  <a:pt x="10015" y="17114"/>
                  <a:pt x="9941" y="17029"/>
                  <a:pt x="9882" y="16960"/>
                </a:cubicBezTo>
                <a:cubicBezTo>
                  <a:pt x="9834" y="16905"/>
                  <a:pt x="9884" y="16731"/>
                  <a:pt x="9926" y="16714"/>
                </a:cubicBezTo>
                <a:cubicBezTo>
                  <a:pt x="10017" y="16673"/>
                  <a:pt x="10072" y="16636"/>
                  <a:pt x="9986" y="16477"/>
                </a:cubicBezTo>
                <a:cubicBezTo>
                  <a:pt x="9918" y="16350"/>
                  <a:pt x="10173" y="16136"/>
                  <a:pt x="10214" y="16180"/>
                </a:cubicBezTo>
                <a:cubicBezTo>
                  <a:pt x="10417" y="16394"/>
                  <a:pt x="10552" y="16523"/>
                  <a:pt x="10709" y="16523"/>
                </a:cubicBezTo>
                <a:cubicBezTo>
                  <a:pt x="10766" y="16523"/>
                  <a:pt x="10941" y="16424"/>
                  <a:pt x="10975" y="16406"/>
                </a:cubicBezTo>
                <a:cubicBezTo>
                  <a:pt x="11124" y="16329"/>
                  <a:pt x="11206" y="16263"/>
                  <a:pt x="11078" y="16009"/>
                </a:cubicBezTo>
                <a:cubicBezTo>
                  <a:pt x="11060" y="15975"/>
                  <a:pt x="11383" y="15688"/>
                  <a:pt x="11481" y="15718"/>
                </a:cubicBezTo>
                <a:cubicBezTo>
                  <a:pt x="11582" y="15747"/>
                  <a:pt x="11685" y="15777"/>
                  <a:pt x="11828" y="15777"/>
                </a:cubicBezTo>
                <a:cubicBezTo>
                  <a:pt x="11932" y="15777"/>
                  <a:pt x="12279" y="15698"/>
                  <a:pt x="12323" y="15686"/>
                </a:cubicBezTo>
                <a:cubicBezTo>
                  <a:pt x="12721" y="15581"/>
                  <a:pt x="12763" y="15562"/>
                  <a:pt x="12699" y="15343"/>
                </a:cubicBezTo>
                <a:cubicBezTo>
                  <a:pt x="12687" y="15303"/>
                  <a:pt x="12665" y="15248"/>
                  <a:pt x="12639" y="15180"/>
                </a:cubicBezTo>
                <a:cubicBezTo>
                  <a:pt x="12509" y="14878"/>
                  <a:pt x="12279" y="14316"/>
                  <a:pt x="12594" y="13942"/>
                </a:cubicBezTo>
                <a:cubicBezTo>
                  <a:pt x="12743" y="13767"/>
                  <a:pt x="13003" y="13569"/>
                  <a:pt x="13058" y="13509"/>
                </a:cubicBezTo>
                <a:cubicBezTo>
                  <a:pt x="13114" y="13448"/>
                  <a:pt x="13196" y="13365"/>
                  <a:pt x="13228" y="13178"/>
                </a:cubicBezTo>
                <a:cubicBezTo>
                  <a:pt x="13243" y="13104"/>
                  <a:pt x="13377" y="13186"/>
                  <a:pt x="13413" y="13247"/>
                </a:cubicBezTo>
                <a:cubicBezTo>
                  <a:pt x="13436" y="13284"/>
                  <a:pt x="13760" y="13732"/>
                  <a:pt x="14019" y="13732"/>
                </a:cubicBezTo>
                <a:cubicBezTo>
                  <a:pt x="14062" y="13732"/>
                  <a:pt x="14951" y="13841"/>
                  <a:pt x="15102" y="13841"/>
                </a:cubicBezTo>
                <a:cubicBezTo>
                  <a:pt x="15246" y="13841"/>
                  <a:pt x="15340" y="13818"/>
                  <a:pt x="15378" y="13773"/>
                </a:cubicBezTo>
                <a:cubicBezTo>
                  <a:pt x="15413" y="13728"/>
                  <a:pt x="15387" y="13672"/>
                  <a:pt x="15300" y="13600"/>
                </a:cubicBezTo>
                <a:cubicBezTo>
                  <a:pt x="15268" y="13574"/>
                  <a:pt x="15237" y="13548"/>
                  <a:pt x="15205" y="13522"/>
                </a:cubicBezTo>
                <a:cubicBezTo>
                  <a:pt x="15029" y="13381"/>
                  <a:pt x="14846" y="13235"/>
                  <a:pt x="14883" y="13159"/>
                </a:cubicBezTo>
                <a:cubicBezTo>
                  <a:pt x="14891" y="13136"/>
                  <a:pt x="15235" y="13134"/>
                  <a:pt x="15286" y="13256"/>
                </a:cubicBezTo>
                <a:cubicBezTo>
                  <a:pt x="15303" y="13286"/>
                  <a:pt x="15464" y="13458"/>
                  <a:pt x="15600" y="13458"/>
                </a:cubicBezTo>
                <a:cubicBezTo>
                  <a:pt x="15758" y="13458"/>
                  <a:pt x="16154" y="13337"/>
                  <a:pt x="16424" y="13134"/>
                </a:cubicBezTo>
                <a:cubicBezTo>
                  <a:pt x="16642" y="12970"/>
                  <a:pt x="16724" y="12869"/>
                  <a:pt x="16704" y="12781"/>
                </a:cubicBezTo>
                <a:cubicBezTo>
                  <a:pt x="16693" y="12727"/>
                  <a:pt x="16639" y="12679"/>
                  <a:pt x="16545" y="12637"/>
                </a:cubicBezTo>
                <a:cubicBezTo>
                  <a:pt x="16062" y="12426"/>
                  <a:pt x="15745" y="12384"/>
                  <a:pt x="15605" y="12503"/>
                </a:cubicBezTo>
                <a:cubicBezTo>
                  <a:pt x="15522" y="12573"/>
                  <a:pt x="15387" y="12570"/>
                  <a:pt x="15373" y="12545"/>
                </a:cubicBezTo>
                <a:cubicBezTo>
                  <a:pt x="15366" y="12532"/>
                  <a:pt x="15387" y="12490"/>
                  <a:pt x="15519" y="12429"/>
                </a:cubicBezTo>
                <a:cubicBezTo>
                  <a:pt x="15580" y="12401"/>
                  <a:pt x="16061" y="12168"/>
                  <a:pt x="16201" y="12168"/>
                </a:cubicBezTo>
                <a:cubicBezTo>
                  <a:pt x="16275" y="12168"/>
                  <a:pt x="16339" y="12191"/>
                  <a:pt x="16402" y="12240"/>
                </a:cubicBezTo>
                <a:cubicBezTo>
                  <a:pt x="16502" y="12319"/>
                  <a:pt x="16492" y="12354"/>
                  <a:pt x="16480" y="12391"/>
                </a:cubicBezTo>
                <a:cubicBezTo>
                  <a:pt x="16458" y="12461"/>
                  <a:pt x="17133" y="12840"/>
                  <a:pt x="17226" y="12840"/>
                </a:cubicBezTo>
                <a:cubicBezTo>
                  <a:pt x="17363" y="12840"/>
                  <a:pt x="17418" y="12748"/>
                  <a:pt x="17459" y="12611"/>
                </a:cubicBezTo>
                <a:cubicBezTo>
                  <a:pt x="17561" y="12278"/>
                  <a:pt x="17779" y="12295"/>
                  <a:pt x="17788" y="12295"/>
                </a:cubicBezTo>
                <a:cubicBezTo>
                  <a:pt x="18017" y="12295"/>
                  <a:pt x="18088" y="11774"/>
                  <a:pt x="18088" y="11774"/>
                </a:cubicBezTo>
                <a:cubicBezTo>
                  <a:pt x="18111" y="11599"/>
                  <a:pt x="18224" y="11600"/>
                  <a:pt x="18350" y="11710"/>
                </a:cubicBezTo>
                <a:cubicBezTo>
                  <a:pt x="18491" y="11834"/>
                  <a:pt x="18608" y="11915"/>
                  <a:pt x="18736" y="11915"/>
                </a:cubicBezTo>
                <a:cubicBezTo>
                  <a:pt x="18879" y="11915"/>
                  <a:pt x="18959" y="11817"/>
                  <a:pt x="19011" y="11744"/>
                </a:cubicBezTo>
                <a:cubicBezTo>
                  <a:pt x="19062" y="11667"/>
                  <a:pt x="19126" y="11500"/>
                  <a:pt x="19458" y="11308"/>
                </a:cubicBezTo>
                <a:cubicBezTo>
                  <a:pt x="19706" y="11167"/>
                  <a:pt x="19760" y="11031"/>
                  <a:pt x="19799" y="10933"/>
                </a:cubicBezTo>
                <a:cubicBezTo>
                  <a:pt x="19844" y="10822"/>
                  <a:pt x="20650" y="10697"/>
                  <a:pt x="21113" y="10434"/>
                </a:cubicBezTo>
                <a:cubicBezTo>
                  <a:pt x="21431" y="10252"/>
                  <a:pt x="21600" y="9977"/>
                  <a:pt x="21498" y="979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2" name="Shape 56"/>
          <p:cNvSpPr/>
          <p:nvPr/>
        </p:nvSpPr>
        <p:spPr>
          <a:xfrm>
            <a:off x="9407876" y="1598905"/>
            <a:ext cx="228919" cy="511904"/>
          </a:xfrm>
          <a:custGeom>
            <a:avLst/>
            <a:gdLst/>
            <a:ahLst/>
            <a:cxnLst>
              <a:cxn ang="0">
                <a:pos x="wd2" y="hd2"/>
              </a:cxn>
              <a:cxn ang="5400000">
                <a:pos x="wd2" y="hd2"/>
              </a:cxn>
              <a:cxn ang="10800000">
                <a:pos x="wd2" y="hd2"/>
              </a:cxn>
              <a:cxn ang="16200000">
                <a:pos x="wd2" y="hd2"/>
              </a:cxn>
            </a:cxnLst>
            <a:rect l="0" t="0" r="r" b="b"/>
            <a:pathLst>
              <a:path w="19380" h="21578" extrusionOk="0">
                <a:moveTo>
                  <a:pt x="3916" y="2991"/>
                </a:moveTo>
                <a:cubicBezTo>
                  <a:pt x="3867" y="3350"/>
                  <a:pt x="2418" y="4571"/>
                  <a:pt x="3386" y="5098"/>
                </a:cubicBezTo>
                <a:cubicBezTo>
                  <a:pt x="4350" y="5626"/>
                  <a:pt x="5510" y="6104"/>
                  <a:pt x="4883" y="6464"/>
                </a:cubicBezTo>
                <a:cubicBezTo>
                  <a:pt x="4255" y="6824"/>
                  <a:pt x="-2220" y="8979"/>
                  <a:pt x="1117" y="9697"/>
                </a:cubicBezTo>
                <a:cubicBezTo>
                  <a:pt x="4450" y="10415"/>
                  <a:pt x="1599" y="11350"/>
                  <a:pt x="1164" y="12069"/>
                </a:cubicBezTo>
                <a:cubicBezTo>
                  <a:pt x="730" y="12787"/>
                  <a:pt x="-672" y="14990"/>
                  <a:pt x="387" y="16403"/>
                </a:cubicBezTo>
                <a:cubicBezTo>
                  <a:pt x="1451" y="17816"/>
                  <a:pt x="1356" y="18128"/>
                  <a:pt x="1213" y="18751"/>
                </a:cubicBezTo>
                <a:cubicBezTo>
                  <a:pt x="1063" y="19372"/>
                  <a:pt x="148" y="19709"/>
                  <a:pt x="628" y="20332"/>
                </a:cubicBezTo>
                <a:cubicBezTo>
                  <a:pt x="1117" y="20954"/>
                  <a:pt x="1289" y="21542"/>
                  <a:pt x="1792" y="21577"/>
                </a:cubicBezTo>
                <a:cubicBezTo>
                  <a:pt x="2130" y="21600"/>
                  <a:pt x="11549" y="20499"/>
                  <a:pt x="13291" y="20380"/>
                </a:cubicBezTo>
                <a:cubicBezTo>
                  <a:pt x="15027" y="20260"/>
                  <a:pt x="15270" y="20283"/>
                  <a:pt x="15800" y="19804"/>
                </a:cubicBezTo>
                <a:cubicBezTo>
                  <a:pt x="16334" y="19325"/>
                  <a:pt x="19380" y="17604"/>
                  <a:pt x="19380" y="17604"/>
                </a:cubicBezTo>
                <a:cubicBezTo>
                  <a:pt x="18750" y="16933"/>
                  <a:pt x="19347" y="15041"/>
                  <a:pt x="18601" y="14918"/>
                </a:cubicBezTo>
                <a:cubicBezTo>
                  <a:pt x="17735" y="14775"/>
                  <a:pt x="15992" y="13433"/>
                  <a:pt x="15992" y="13433"/>
                </a:cubicBezTo>
                <a:lnTo>
                  <a:pt x="7025" y="0"/>
                </a:lnTo>
                <a:cubicBezTo>
                  <a:pt x="6346" y="269"/>
                  <a:pt x="5448" y="128"/>
                  <a:pt x="4955" y="152"/>
                </a:cubicBezTo>
                <a:cubicBezTo>
                  <a:pt x="4230" y="188"/>
                  <a:pt x="3796" y="1410"/>
                  <a:pt x="3722" y="2163"/>
                </a:cubicBezTo>
                <a:cubicBezTo>
                  <a:pt x="3722" y="2163"/>
                  <a:pt x="3962" y="2631"/>
                  <a:pt x="3916" y="2991"/>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3" name="Shape 57"/>
          <p:cNvSpPr/>
          <p:nvPr/>
        </p:nvSpPr>
        <p:spPr>
          <a:xfrm>
            <a:off x="9214654" y="1652207"/>
            <a:ext cx="254653" cy="487993"/>
          </a:xfrm>
          <a:custGeom>
            <a:avLst/>
            <a:gdLst/>
            <a:ahLst/>
            <a:cxnLst>
              <a:cxn ang="0">
                <a:pos x="wd2" y="hd2"/>
              </a:cxn>
              <a:cxn ang="5400000">
                <a:pos x="wd2" y="hd2"/>
              </a:cxn>
              <a:cxn ang="10800000">
                <a:pos x="wd2" y="hd2"/>
              </a:cxn>
              <a:cxn ang="16200000">
                <a:pos x="wd2" y="hd2"/>
              </a:cxn>
            </a:cxnLst>
            <a:rect l="0" t="0" r="r" b="b"/>
            <a:pathLst>
              <a:path w="21159" h="21494" extrusionOk="0">
                <a:moveTo>
                  <a:pt x="360" y="4782"/>
                </a:moveTo>
                <a:cubicBezTo>
                  <a:pt x="784" y="5082"/>
                  <a:pt x="500" y="5833"/>
                  <a:pt x="784" y="6434"/>
                </a:cubicBezTo>
                <a:cubicBezTo>
                  <a:pt x="1070" y="7034"/>
                  <a:pt x="1709" y="7071"/>
                  <a:pt x="2135" y="7447"/>
                </a:cubicBezTo>
                <a:cubicBezTo>
                  <a:pt x="2564" y="7823"/>
                  <a:pt x="3133" y="8873"/>
                  <a:pt x="3202" y="9361"/>
                </a:cubicBezTo>
                <a:cubicBezTo>
                  <a:pt x="3274" y="9850"/>
                  <a:pt x="2635" y="10337"/>
                  <a:pt x="3059" y="10976"/>
                </a:cubicBezTo>
                <a:cubicBezTo>
                  <a:pt x="3488" y="11614"/>
                  <a:pt x="3985" y="12740"/>
                  <a:pt x="3985" y="13154"/>
                </a:cubicBezTo>
                <a:cubicBezTo>
                  <a:pt x="3985" y="13567"/>
                  <a:pt x="4058" y="14730"/>
                  <a:pt x="4909" y="14843"/>
                </a:cubicBezTo>
                <a:cubicBezTo>
                  <a:pt x="5761" y="14955"/>
                  <a:pt x="5832" y="14317"/>
                  <a:pt x="6333" y="14843"/>
                </a:cubicBezTo>
                <a:cubicBezTo>
                  <a:pt x="6832" y="15368"/>
                  <a:pt x="7399" y="16569"/>
                  <a:pt x="7825" y="17546"/>
                </a:cubicBezTo>
                <a:cubicBezTo>
                  <a:pt x="8252" y="18522"/>
                  <a:pt x="9390" y="21375"/>
                  <a:pt x="9534" y="21487"/>
                </a:cubicBezTo>
                <a:cubicBezTo>
                  <a:pt x="9675" y="21600"/>
                  <a:pt x="17952" y="20287"/>
                  <a:pt x="17952" y="20287"/>
                </a:cubicBezTo>
                <a:cubicBezTo>
                  <a:pt x="17458" y="20250"/>
                  <a:pt x="17289" y="19635"/>
                  <a:pt x="16809" y="18985"/>
                </a:cubicBezTo>
                <a:cubicBezTo>
                  <a:pt x="16337" y="18334"/>
                  <a:pt x="17236" y="17982"/>
                  <a:pt x="17383" y="17333"/>
                </a:cubicBezTo>
                <a:cubicBezTo>
                  <a:pt x="17524" y="16682"/>
                  <a:pt x="17617" y="16356"/>
                  <a:pt x="16572" y="14879"/>
                </a:cubicBezTo>
                <a:cubicBezTo>
                  <a:pt x="15533" y="13403"/>
                  <a:pt x="16909" y="11102"/>
                  <a:pt x="17335" y="10350"/>
                </a:cubicBezTo>
                <a:cubicBezTo>
                  <a:pt x="17762" y="9600"/>
                  <a:pt x="20560" y="8622"/>
                  <a:pt x="17289" y="7873"/>
                </a:cubicBezTo>
                <a:cubicBezTo>
                  <a:pt x="14014" y="7122"/>
                  <a:pt x="20368" y="4870"/>
                  <a:pt x="20985" y="4494"/>
                </a:cubicBezTo>
                <a:cubicBezTo>
                  <a:pt x="21600" y="4118"/>
                  <a:pt x="20462" y="3618"/>
                  <a:pt x="19515" y="3067"/>
                </a:cubicBezTo>
                <a:cubicBezTo>
                  <a:pt x="18566" y="2516"/>
                  <a:pt x="19988" y="1240"/>
                  <a:pt x="20035" y="865"/>
                </a:cubicBezTo>
                <a:cubicBezTo>
                  <a:pt x="20081" y="489"/>
                  <a:pt x="19846" y="0"/>
                  <a:pt x="19846" y="0"/>
                </a:cubicBezTo>
                <a:cubicBezTo>
                  <a:pt x="19810" y="428"/>
                  <a:pt x="9592" y="1859"/>
                  <a:pt x="0" y="3105"/>
                </a:cubicBezTo>
                <a:cubicBezTo>
                  <a:pt x="0" y="3564"/>
                  <a:pt x="34" y="4553"/>
                  <a:pt x="360" y="4782"/>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4" name="Shape 58"/>
          <p:cNvSpPr/>
          <p:nvPr/>
        </p:nvSpPr>
        <p:spPr>
          <a:xfrm>
            <a:off x="9327922" y="2025325"/>
            <a:ext cx="514697" cy="270759"/>
          </a:xfrm>
          <a:custGeom>
            <a:avLst/>
            <a:gdLst/>
            <a:ahLst/>
            <a:cxnLst>
              <a:cxn ang="0">
                <a:pos x="wd2" y="hd2"/>
              </a:cxn>
              <a:cxn ang="5400000">
                <a:pos x="wd2" y="hd2"/>
              </a:cxn>
              <a:cxn ang="10800000">
                <a:pos x="wd2" y="hd2"/>
              </a:cxn>
              <a:cxn ang="16200000">
                <a:pos x="wd2" y="hd2"/>
              </a:cxn>
            </a:cxnLst>
            <a:rect l="0" t="0" r="r" b="b"/>
            <a:pathLst>
              <a:path w="21526" h="21355" extrusionOk="0">
                <a:moveTo>
                  <a:pt x="20955" y="12447"/>
                </a:moveTo>
                <a:cubicBezTo>
                  <a:pt x="20454" y="10902"/>
                  <a:pt x="20489" y="10367"/>
                  <a:pt x="19988" y="10095"/>
                </a:cubicBezTo>
                <a:cubicBezTo>
                  <a:pt x="19485" y="9825"/>
                  <a:pt x="18665" y="8885"/>
                  <a:pt x="18665" y="9626"/>
                </a:cubicBezTo>
                <a:cubicBezTo>
                  <a:pt x="18665" y="10367"/>
                  <a:pt x="18807" y="10367"/>
                  <a:pt x="19165" y="10432"/>
                </a:cubicBezTo>
                <a:cubicBezTo>
                  <a:pt x="19525" y="10499"/>
                  <a:pt x="19739" y="10633"/>
                  <a:pt x="19700" y="11304"/>
                </a:cubicBezTo>
                <a:cubicBezTo>
                  <a:pt x="19666" y="11978"/>
                  <a:pt x="19916" y="12045"/>
                  <a:pt x="20171" y="12045"/>
                </a:cubicBezTo>
                <a:cubicBezTo>
                  <a:pt x="20420" y="12045"/>
                  <a:pt x="20814" y="12581"/>
                  <a:pt x="20599" y="13254"/>
                </a:cubicBezTo>
                <a:cubicBezTo>
                  <a:pt x="20383" y="13927"/>
                  <a:pt x="19916" y="13522"/>
                  <a:pt x="19774" y="14129"/>
                </a:cubicBezTo>
                <a:cubicBezTo>
                  <a:pt x="19630" y="14735"/>
                  <a:pt x="19485" y="15272"/>
                  <a:pt x="19130" y="15137"/>
                </a:cubicBezTo>
                <a:cubicBezTo>
                  <a:pt x="18774" y="15002"/>
                  <a:pt x="18270" y="14533"/>
                  <a:pt x="18091" y="14936"/>
                </a:cubicBezTo>
                <a:cubicBezTo>
                  <a:pt x="17912" y="15339"/>
                  <a:pt x="17949" y="15676"/>
                  <a:pt x="17589" y="14533"/>
                </a:cubicBezTo>
                <a:cubicBezTo>
                  <a:pt x="17232" y="13390"/>
                  <a:pt x="17411" y="13052"/>
                  <a:pt x="16910" y="12987"/>
                </a:cubicBezTo>
                <a:cubicBezTo>
                  <a:pt x="16408" y="12920"/>
                  <a:pt x="15943" y="13122"/>
                  <a:pt x="16267" y="12447"/>
                </a:cubicBezTo>
                <a:cubicBezTo>
                  <a:pt x="16587" y="11777"/>
                  <a:pt x="16875" y="11777"/>
                  <a:pt x="16516" y="11170"/>
                </a:cubicBezTo>
                <a:cubicBezTo>
                  <a:pt x="16158" y="10567"/>
                  <a:pt x="15050" y="9356"/>
                  <a:pt x="14404" y="9087"/>
                </a:cubicBezTo>
                <a:cubicBezTo>
                  <a:pt x="13759" y="8817"/>
                  <a:pt x="13725" y="8885"/>
                  <a:pt x="14010" y="7810"/>
                </a:cubicBezTo>
                <a:cubicBezTo>
                  <a:pt x="14297" y="6734"/>
                  <a:pt x="14010" y="5055"/>
                  <a:pt x="14547" y="4719"/>
                </a:cubicBezTo>
                <a:cubicBezTo>
                  <a:pt x="15084" y="4383"/>
                  <a:pt x="15369" y="3979"/>
                  <a:pt x="15406" y="3506"/>
                </a:cubicBezTo>
                <a:cubicBezTo>
                  <a:pt x="15443" y="3035"/>
                  <a:pt x="15335" y="2432"/>
                  <a:pt x="14977" y="2633"/>
                </a:cubicBezTo>
                <a:cubicBezTo>
                  <a:pt x="14620" y="2836"/>
                  <a:pt x="14116" y="3641"/>
                  <a:pt x="13903" y="2366"/>
                </a:cubicBezTo>
                <a:cubicBezTo>
                  <a:pt x="13690" y="1086"/>
                  <a:pt x="13175" y="68"/>
                  <a:pt x="13140" y="1"/>
                </a:cubicBezTo>
                <a:cubicBezTo>
                  <a:pt x="13050" y="-78"/>
                  <a:pt x="11541" y="2946"/>
                  <a:pt x="11277" y="3843"/>
                </a:cubicBezTo>
                <a:cubicBezTo>
                  <a:pt x="11015" y="4739"/>
                  <a:pt x="10895" y="4695"/>
                  <a:pt x="10037" y="4920"/>
                </a:cubicBezTo>
                <a:cubicBezTo>
                  <a:pt x="9177" y="5143"/>
                  <a:pt x="191" y="9513"/>
                  <a:pt x="120" y="9311"/>
                </a:cubicBezTo>
                <a:lnTo>
                  <a:pt x="0" y="19530"/>
                </a:lnTo>
                <a:cubicBezTo>
                  <a:pt x="0" y="19530"/>
                  <a:pt x="48" y="20045"/>
                  <a:pt x="287" y="19865"/>
                </a:cubicBezTo>
                <a:cubicBezTo>
                  <a:pt x="526" y="19685"/>
                  <a:pt x="8049" y="16438"/>
                  <a:pt x="8551" y="15867"/>
                </a:cubicBezTo>
                <a:cubicBezTo>
                  <a:pt x="9053" y="15295"/>
                  <a:pt x="9768" y="15798"/>
                  <a:pt x="9913" y="15899"/>
                </a:cubicBezTo>
                <a:cubicBezTo>
                  <a:pt x="10055" y="16002"/>
                  <a:pt x="11414" y="14556"/>
                  <a:pt x="11880" y="14891"/>
                </a:cubicBezTo>
                <a:cubicBezTo>
                  <a:pt x="12193" y="15117"/>
                  <a:pt x="12936" y="17136"/>
                  <a:pt x="13081" y="17423"/>
                </a:cubicBezTo>
                <a:cubicBezTo>
                  <a:pt x="13653" y="18566"/>
                  <a:pt x="14080" y="17693"/>
                  <a:pt x="14154" y="19171"/>
                </a:cubicBezTo>
                <a:cubicBezTo>
                  <a:pt x="14224" y="20651"/>
                  <a:pt x="13690" y="20851"/>
                  <a:pt x="14331" y="21188"/>
                </a:cubicBezTo>
                <a:cubicBezTo>
                  <a:pt x="14977" y="21522"/>
                  <a:pt x="14977" y="21455"/>
                  <a:pt x="15658" y="20045"/>
                </a:cubicBezTo>
                <a:cubicBezTo>
                  <a:pt x="16338" y="18633"/>
                  <a:pt x="15692" y="17423"/>
                  <a:pt x="16550" y="17153"/>
                </a:cubicBezTo>
                <a:cubicBezTo>
                  <a:pt x="17411" y="16885"/>
                  <a:pt x="17304" y="17491"/>
                  <a:pt x="17341" y="18230"/>
                </a:cubicBezTo>
                <a:cubicBezTo>
                  <a:pt x="17376" y="18969"/>
                  <a:pt x="18020" y="19373"/>
                  <a:pt x="18234" y="18500"/>
                </a:cubicBezTo>
                <a:cubicBezTo>
                  <a:pt x="18449" y="17624"/>
                  <a:pt x="18914" y="16617"/>
                  <a:pt x="19021" y="16617"/>
                </a:cubicBezTo>
                <a:cubicBezTo>
                  <a:pt x="19130" y="16617"/>
                  <a:pt x="19165" y="17624"/>
                  <a:pt x="19485" y="16617"/>
                </a:cubicBezTo>
                <a:cubicBezTo>
                  <a:pt x="19810" y="15608"/>
                  <a:pt x="19559" y="15407"/>
                  <a:pt x="20130" y="15676"/>
                </a:cubicBezTo>
                <a:cubicBezTo>
                  <a:pt x="20705" y="15943"/>
                  <a:pt x="20741" y="16280"/>
                  <a:pt x="20775" y="15676"/>
                </a:cubicBezTo>
                <a:cubicBezTo>
                  <a:pt x="20814" y="15070"/>
                  <a:pt x="21205" y="14129"/>
                  <a:pt x="21243" y="14936"/>
                </a:cubicBezTo>
                <a:cubicBezTo>
                  <a:pt x="21279" y="15743"/>
                  <a:pt x="21134" y="16682"/>
                  <a:pt x="21279" y="17288"/>
                </a:cubicBezTo>
                <a:cubicBezTo>
                  <a:pt x="21419" y="17894"/>
                  <a:pt x="21385" y="17624"/>
                  <a:pt x="21493" y="16682"/>
                </a:cubicBezTo>
                <a:cubicBezTo>
                  <a:pt x="21600" y="15743"/>
                  <a:pt x="21458" y="13993"/>
                  <a:pt x="20955" y="12447"/>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5" name="Shape 59"/>
          <p:cNvSpPr/>
          <p:nvPr/>
        </p:nvSpPr>
        <p:spPr>
          <a:xfrm>
            <a:off x="9567784" y="2211884"/>
            <a:ext cx="75452" cy="135382"/>
          </a:xfrm>
          <a:custGeom>
            <a:avLst/>
            <a:gdLst/>
            <a:ahLst/>
            <a:cxnLst>
              <a:cxn ang="0">
                <a:pos x="wd2" y="hd2"/>
              </a:cxn>
              <a:cxn ang="5400000">
                <a:pos x="wd2" y="hd2"/>
              </a:cxn>
              <a:cxn ang="10800000">
                <a:pos x="wd2" y="hd2"/>
              </a:cxn>
              <a:cxn ang="16200000">
                <a:pos x="wd2" y="hd2"/>
              </a:cxn>
            </a:cxnLst>
            <a:rect l="0" t="0" r="r" b="b"/>
            <a:pathLst>
              <a:path w="21164" h="21084" extrusionOk="0">
                <a:moveTo>
                  <a:pt x="18230" y="8288"/>
                </a:moveTo>
                <a:cubicBezTo>
                  <a:pt x="18048" y="6500"/>
                  <a:pt x="17469" y="4341"/>
                  <a:pt x="18795" y="4314"/>
                </a:cubicBezTo>
                <a:cubicBezTo>
                  <a:pt x="17394" y="2847"/>
                  <a:pt x="14926" y="548"/>
                  <a:pt x="12827" y="102"/>
                </a:cubicBezTo>
                <a:cubicBezTo>
                  <a:pt x="9947" y="-516"/>
                  <a:pt x="1958" y="1874"/>
                  <a:pt x="0" y="2082"/>
                </a:cubicBezTo>
                <a:cubicBezTo>
                  <a:pt x="257" y="3558"/>
                  <a:pt x="655" y="5351"/>
                  <a:pt x="1090" y="5900"/>
                </a:cubicBezTo>
                <a:cubicBezTo>
                  <a:pt x="1753" y="6679"/>
                  <a:pt x="5994" y="15413"/>
                  <a:pt x="7234" y="21084"/>
                </a:cubicBezTo>
                <a:cubicBezTo>
                  <a:pt x="11760" y="19826"/>
                  <a:pt x="15756" y="18773"/>
                  <a:pt x="16788" y="18773"/>
                </a:cubicBezTo>
                <a:cubicBezTo>
                  <a:pt x="19187" y="18773"/>
                  <a:pt x="20637" y="18108"/>
                  <a:pt x="21113" y="15454"/>
                </a:cubicBezTo>
                <a:cubicBezTo>
                  <a:pt x="21600" y="12796"/>
                  <a:pt x="18466" y="10675"/>
                  <a:pt x="18230" y="828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6" name="Shape 60"/>
          <p:cNvSpPr/>
          <p:nvPr/>
        </p:nvSpPr>
        <p:spPr>
          <a:xfrm>
            <a:off x="9334585" y="2218546"/>
            <a:ext cx="257142" cy="257148"/>
          </a:xfrm>
          <a:custGeom>
            <a:avLst/>
            <a:gdLst/>
            <a:ahLst/>
            <a:cxnLst>
              <a:cxn ang="0">
                <a:pos x="wd2" y="hd2"/>
              </a:cxn>
              <a:cxn ang="5400000">
                <a:pos x="wd2" y="hd2"/>
              </a:cxn>
              <a:cxn ang="10800000">
                <a:pos x="wd2" y="hd2"/>
              </a:cxn>
              <a:cxn ang="16200000">
                <a:pos x="wd2" y="hd2"/>
              </a:cxn>
            </a:cxnLst>
            <a:rect l="0" t="0" r="r" b="b"/>
            <a:pathLst>
              <a:path w="21600" h="21494" extrusionOk="0">
                <a:moveTo>
                  <a:pt x="0" y="4558"/>
                </a:moveTo>
                <a:cubicBezTo>
                  <a:pt x="20" y="4690"/>
                  <a:pt x="702" y="9704"/>
                  <a:pt x="1122" y="10544"/>
                </a:cubicBezTo>
                <a:cubicBezTo>
                  <a:pt x="1789" y="11863"/>
                  <a:pt x="2069" y="14327"/>
                  <a:pt x="2069" y="15087"/>
                </a:cubicBezTo>
                <a:cubicBezTo>
                  <a:pt x="2069" y="15576"/>
                  <a:pt x="2216" y="15786"/>
                  <a:pt x="2384" y="16033"/>
                </a:cubicBezTo>
                <a:cubicBezTo>
                  <a:pt x="2470" y="16158"/>
                  <a:pt x="2560" y="16289"/>
                  <a:pt x="2636" y="16463"/>
                </a:cubicBezTo>
                <a:cubicBezTo>
                  <a:pt x="2843" y="16944"/>
                  <a:pt x="3042" y="17888"/>
                  <a:pt x="2460" y="18384"/>
                </a:cubicBezTo>
                <a:cubicBezTo>
                  <a:pt x="1929" y="18838"/>
                  <a:pt x="1147" y="19850"/>
                  <a:pt x="1205" y="20269"/>
                </a:cubicBezTo>
                <a:cubicBezTo>
                  <a:pt x="1219" y="20368"/>
                  <a:pt x="1341" y="20680"/>
                  <a:pt x="2170" y="21494"/>
                </a:cubicBezTo>
                <a:cubicBezTo>
                  <a:pt x="2295" y="21394"/>
                  <a:pt x="3671" y="20310"/>
                  <a:pt x="4227" y="19684"/>
                </a:cubicBezTo>
                <a:cubicBezTo>
                  <a:pt x="5354" y="18419"/>
                  <a:pt x="7296" y="16723"/>
                  <a:pt x="9067" y="15464"/>
                </a:cubicBezTo>
                <a:cubicBezTo>
                  <a:pt x="10528" y="14419"/>
                  <a:pt x="21235" y="10500"/>
                  <a:pt x="21600" y="10319"/>
                </a:cubicBezTo>
                <a:cubicBezTo>
                  <a:pt x="21209" y="7226"/>
                  <a:pt x="19958" y="2656"/>
                  <a:pt x="19787" y="2290"/>
                </a:cubicBezTo>
                <a:cubicBezTo>
                  <a:pt x="19677" y="2050"/>
                  <a:pt x="19568" y="1388"/>
                  <a:pt x="19460" y="322"/>
                </a:cubicBezTo>
                <a:cubicBezTo>
                  <a:pt x="19440" y="318"/>
                  <a:pt x="19425" y="315"/>
                  <a:pt x="19412" y="312"/>
                </a:cubicBezTo>
                <a:cubicBezTo>
                  <a:pt x="18346" y="-85"/>
                  <a:pt x="17404" y="-106"/>
                  <a:pt x="16789" y="264"/>
                </a:cubicBezTo>
                <a:cubicBezTo>
                  <a:pt x="16077" y="691"/>
                  <a:pt x="8817" y="2424"/>
                  <a:pt x="4016" y="3571"/>
                </a:cubicBezTo>
                <a:cubicBezTo>
                  <a:pt x="1947" y="4066"/>
                  <a:pt x="55" y="4552"/>
                  <a:pt x="0" y="455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7" name="Shape 61"/>
          <p:cNvSpPr/>
          <p:nvPr/>
        </p:nvSpPr>
        <p:spPr>
          <a:xfrm>
            <a:off x="8461755" y="1725498"/>
            <a:ext cx="1127838" cy="838784"/>
          </a:xfrm>
          <a:custGeom>
            <a:avLst/>
            <a:gdLst/>
            <a:ahLst/>
            <a:cxnLst>
              <a:cxn ang="0">
                <a:pos x="wd2" y="hd2"/>
              </a:cxn>
              <a:cxn ang="5400000">
                <a:pos x="wd2" y="hd2"/>
              </a:cxn>
              <a:cxn ang="10800000">
                <a:pos x="wd2" y="hd2"/>
              </a:cxn>
              <a:cxn ang="16200000">
                <a:pos x="wd2" y="hd2"/>
              </a:cxn>
            </a:cxnLst>
            <a:rect l="0" t="0" r="r" b="b"/>
            <a:pathLst>
              <a:path w="21502" h="21531" extrusionOk="0">
                <a:moveTo>
                  <a:pt x="21485" y="17488"/>
                </a:moveTo>
                <a:cubicBezTo>
                  <a:pt x="21371" y="17378"/>
                  <a:pt x="21175" y="17706"/>
                  <a:pt x="20914" y="17531"/>
                </a:cubicBezTo>
                <a:cubicBezTo>
                  <a:pt x="20653" y="17357"/>
                  <a:pt x="20636" y="17729"/>
                  <a:pt x="20604" y="17860"/>
                </a:cubicBezTo>
                <a:cubicBezTo>
                  <a:pt x="20571" y="17991"/>
                  <a:pt x="20228" y="18581"/>
                  <a:pt x="20130" y="18516"/>
                </a:cubicBezTo>
                <a:cubicBezTo>
                  <a:pt x="20032" y="18451"/>
                  <a:pt x="20294" y="18079"/>
                  <a:pt x="20375" y="17816"/>
                </a:cubicBezTo>
                <a:cubicBezTo>
                  <a:pt x="20458" y="17553"/>
                  <a:pt x="20392" y="17072"/>
                  <a:pt x="20327" y="17357"/>
                </a:cubicBezTo>
                <a:cubicBezTo>
                  <a:pt x="20261" y="17641"/>
                  <a:pt x="19985" y="18166"/>
                  <a:pt x="19722" y="18363"/>
                </a:cubicBezTo>
                <a:cubicBezTo>
                  <a:pt x="19461" y="18560"/>
                  <a:pt x="19087" y="18626"/>
                  <a:pt x="18874" y="18647"/>
                </a:cubicBezTo>
                <a:cubicBezTo>
                  <a:pt x="18662" y="18669"/>
                  <a:pt x="18417" y="18735"/>
                  <a:pt x="18303" y="19041"/>
                </a:cubicBezTo>
                <a:cubicBezTo>
                  <a:pt x="18189" y="19347"/>
                  <a:pt x="17895" y="19304"/>
                  <a:pt x="17666" y="19391"/>
                </a:cubicBezTo>
                <a:cubicBezTo>
                  <a:pt x="17439" y="19479"/>
                  <a:pt x="17259" y="19763"/>
                  <a:pt x="17063" y="19873"/>
                </a:cubicBezTo>
                <a:cubicBezTo>
                  <a:pt x="16866" y="19982"/>
                  <a:pt x="16720" y="19982"/>
                  <a:pt x="16900" y="19697"/>
                </a:cubicBezTo>
                <a:cubicBezTo>
                  <a:pt x="16957" y="19606"/>
                  <a:pt x="17023" y="19526"/>
                  <a:pt x="17094" y="19447"/>
                </a:cubicBezTo>
                <a:cubicBezTo>
                  <a:pt x="16997" y="19319"/>
                  <a:pt x="16861" y="19124"/>
                  <a:pt x="16851" y="19026"/>
                </a:cubicBezTo>
                <a:cubicBezTo>
                  <a:pt x="16834" y="18873"/>
                  <a:pt x="17030" y="18545"/>
                  <a:pt x="17144" y="18414"/>
                </a:cubicBezTo>
                <a:cubicBezTo>
                  <a:pt x="17259" y="18283"/>
                  <a:pt x="17226" y="18020"/>
                  <a:pt x="17177" y="17867"/>
                </a:cubicBezTo>
                <a:cubicBezTo>
                  <a:pt x="17128" y="17713"/>
                  <a:pt x="17046" y="17670"/>
                  <a:pt x="17046" y="17430"/>
                </a:cubicBezTo>
                <a:cubicBezTo>
                  <a:pt x="17046" y="17189"/>
                  <a:pt x="16981" y="16445"/>
                  <a:pt x="16834" y="16050"/>
                </a:cubicBezTo>
                <a:cubicBezTo>
                  <a:pt x="16688" y="15657"/>
                  <a:pt x="16666" y="14994"/>
                  <a:pt x="16633" y="14932"/>
                </a:cubicBezTo>
                <a:cubicBezTo>
                  <a:pt x="16600" y="14870"/>
                  <a:pt x="16586" y="14180"/>
                  <a:pt x="16570" y="14162"/>
                </a:cubicBezTo>
                <a:cubicBezTo>
                  <a:pt x="16570" y="14161"/>
                  <a:pt x="16571" y="14158"/>
                  <a:pt x="16571" y="14156"/>
                </a:cubicBezTo>
                <a:cubicBezTo>
                  <a:pt x="16516" y="14137"/>
                  <a:pt x="16502" y="14039"/>
                  <a:pt x="16502" y="14039"/>
                </a:cubicBezTo>
                <a:lnTo>
                  <a:pt x="16557" y="10713"/>
                </a:lnTo>
                <a:cubicBezTo>
                  <a:pt x="16524" y="10647"/>
                  <a:pt x="16263" y="8984"/>
                  <a:pt x="16165" y="8415"/>
                </a:cubicBezTo>
                <a:cubicBezTo>
                  <a:pt x="16067" y="7847"/>
                  <a:pt x="15937" y="7146"/>
                  <a:pt x="15822" y="6840"/>
                </a:cubicBezTo>
                <a:cubicBezTo>
                  <a:pt x="15708" y="6534"/>
                  <a:pt x="15691" y="6906"/>
                  <a:pt x="15496" y="6840"/>
                </a:cubicBezTo>
                <a:cubicBezTo>
                  <a:pt x="15301" y="6775"/>
                  <a:pt x="15284" y="6097"/>
                  <a:pt x="15284" y="5856"/>
                </a:cubicBezTo>
                <a:cubicBezTo>
                  <a:pt x="15284" y="5615"/>
                  <a:pt x="15170" y="4959"/>
                  <a:pt x="15071" y="4587"/>
                </a:cubicBezTo>
                <a:cubicBezTo>
                  <a:pt x="14974" y="4215"/>
                  <a:pt x="15121" y="3931"/>
                  <a:pt x="15104" y="3646"/>
                </a:cubicBezTo>
                <a:cubicBezTo>
                  <a:pt x="15088" y="3361"/>
                  <a:pt x="14958" y="2749"/>
                  <a:pt x="14859" y="2530"/>
                </a:cubicBezTo>
                <a:cubicBezTo>
                  <a:pt x="14762" y="2311"/>
                  <a:pt x="14615" y="2290"/>
                  <a:pt x="14549" y="1940"/>
                </a:cubicBezTo>
                <a:cubicBezTo>
                  <a:pt x="14484" y="1590"/>
                  <a:pt x="14549" y="1152"/>
                  <a:pt x="14452" y="977"/>
                </a:cubicBezTo>
                <a:cubicBezTo>
                  <a:pt x="14377" y="844"/>
                  <a:pt x="14369" y="267"/>
                  <a:pt x="14369" y="0"/>
                </a:cubicBezTo>
                <a:cubicBezTo>
                  <a:pt x="12492" y="618"/>
                  <a:pt x="10719" y="1158"/>
                  <a:pt x="10584" y="1189"/>
                </a:cubicBezTo>
                <a:cubicBezTo>
                  <a:pt x="10290" y="1254"/>
                  <a:pt x="8577" y="4251"/>
                  <a:pt x="8577" y="4667"/>
                </a:cubicBezTo>
                <a:cubicBezTo>
                  <a:pt x="8577" y="5000"/>
                  <a:pt x="8010" y="5805"/>
                  <a:pt x="7968" y="5842"/>
                </a:cubicBezTo>
                <a:cubicBezTo>
                  <a:pt x="7848" y="5943"/>
                  <a:pt x="7468" y="6512"/>
                  <a:pt x="7468" y="6629"/>
                </a:cubicBezTo>
                <a:cubicBezTo>
                  <a:pt x="7468" y="6745"/>
                  <a:pt x="7761" y="6862"/>
                  <a:pt x="7815" y="6789"/>
                </a:cubicBezTo>
                <a:cubicBezTo>
                  <a:pt x="7870" y="6717"/>
                  <a:pt x="8077" y="6658"/>
                  <a:pt x="8044" y="6847"/>
                </a:cubicBezTo>
                <a:cubicBezTo>
                  <a:pt x="8011" y="7037"/>
                  <a:pt x="8022" y="7081"/>
                  <a:pt x="8153" y="6964"/>
                </a:cubicBezTo>
                <a:cubicBezTo>
                  <a:pt x="8283" y="6847"/>
                  <a:pt x="8446" y="7022"/>
                  <a:pt x="8305" y="7110"/>
                </a:cubicBezTo>
                <a:cubicBezTo>
                  <a:pt x="8164" y="7198"/>
                  <a:pt x="8044" y="7606"/>
                  <a:pt x="8034" y="7810"/>
                </a:cubicBezTo>
                <a:cubicBezTo>
                  <a:pt x="8022" y="8014"/>
                  <a:pt x="8098" y="8146"/>
                  <a:pt x="8164" y="8365"/>
                </a:cubicBezTo>
                <a:cubicBezTo>
                  <a:pt x="8229" y="8584"/>
                  <a:pt x="8273" y="9444"/>
                  <a:pt x="8120" y="9444"/>
                </a:cubicBezTo>
                <a:cubicBezTo>
                  <a:pt x="7968" y="9444"/>
                  <a:pt x="7837" y="9342"/>
                  <a:pt x="7772" y="9531"/>
                </a:cubicBezTo>
                <a:cubicBezTo>
                  <a:pt x="7707" y="9721"/>
                  <a:pt x="7380" y="9984"/>
                  <a:pt x="7347" y="10129"/>
                </a:cubicBezTo>
                <a:cubicBezTo>
                  <a:pt x="7315" y="10275"/>
                  <a:pt x="7261" y="10479"/>
                  <a:pt x="7109" y="10596"/>
                </a:cubicBezTo>
                <a:cubicBezTo>
                  <a:pt x="6956" y="10713"/>
                  <a:pt x="6825" y="10859"/>
                  <a:pt x="6771" y="10975"/>
                </a:cubicBezTo>
                <a:cubicBezTo>
                  <a:pt x="6717" y="11092"/>
                  <a:pt x="6760" y="11209"/>
                  <a:pt x="6641" y="11165"/>
                </a:cubicBezTo>
                <a:cubicBezTo>
                  <a:pt x="6521" y="11121"/>
                  <a:pt x="5303" y="11413"/>
                  <a:pt x="5216" y="11559"/>
                </a:cubicBezTo>
                <a:cubicBezTo>
                  <a:pt x="5128" y="11705"/>
                  <a:pt x="5009" y="11792"/>
                  <a:pt x="4867" y="11632"/>
                </a:cubicBezTo>
                <a:cubicBezTo>
                  <a:pt x="4726" y="11472"/>
                  <a:pt x="4552" y="11267"/>
                  <a:pt x="4399" y="11325"/>
                </a:cubicBezTo>
                <a:cubicBezTo>
                  <a:pt x="4247" y="11384"/>
                  <a:pt x="2572" y="11223"/>
                  <a:pt x="1549" y="12273"/>
                </a:cubicBezTo>
                <a:cubicBezTo>
                  <a:pt x="1421" y="12405"/>
                  <a:pt x="1348" y="13246"/>
                  <a:pt x="1381" y="13462"/>
                </a:cubicBezTo>
                <a:cubicBezTo>
                  <a:pt x="1418" y="13715"/>
                  <a:pt x="1815" y="14365"/>
                  <a:pt x="1810" y="14330"/>
                </a:cubicBezTo>
                <a:cubicBezTo>
                  <a:pt x="1810" y="14330"/>
                  <a:pt x="2072" y="14345"/>
                  <a:pt x="2017" y="14520"/>
                </a:cubicBezTo>
                <a:cubicBezTo>
                  <a:pt x="1962" y="14695"/>
                  <a:pt x="1941" y="15103"/>
                  <a:pt x="1756" y="15279"/>
                </a:cubicBezTo>
                <a:cubicBezTo>
                  <a:pt x="1571" y="15454"/>
                  <a:pt x="318" y="17530"/>
                  <a:pt x="0" y="17913"/>
                </a:cubicBezTo>
                <a:lnTo>
                  <a:pt x="189" y="19056"/>
                </a:lnTo>
                <a:cubicBezTo>
                  <a:pt x="189" y="19056"/>
                  <a:pt x="10807" y="16314"/>
                  <a:pt x="11025" y="16197"/>
                </a:cubicBezTo>
                <a:cubicBezTo>
                  <a:pt x="11242" y="16081"/>
                  <a:pt x="11427" y="15745"/>
                  <a:pt x="11797" y="16139"/>
                </a:cubicBezTo>
                <a:cubicBezTo>
                  <a:pt x="12168" y="16532"/>
                  <a:pt x="12352" y="16532"/>
                  <a:pt x="12580" y="16547"/>
                </a:cubicBezTo>
                <a:cubicBezTo>
                  <a:pt x="12809" y="16562"/>
                  <a:pt x="13015" y="17743"/>
                  <a:pt x="13157" y="18050"/>
                </a:cubicBezTo>
                <a:cubicBezTo>
                  <a:pt x="13299" y="18355"/>
                  <a:pt x="13332" y="18107"/>
                  <a:pt x="13658" y="18209"/>
                </a:cubicBezTo>
                <a:cubicBezTo>
                  <a:pt x="13984" y="18313"/>
                  <a:pt x="14184" y="18428"/>
                  <a:pt x="14431" y="18618"/>
                </a:cubicBezTo>
                <a:cubicBezTo>
                  <a:pt x="14718" y="18840"/>
                  <a:pt x="15942" y="19413"/>
                  <a:pt x="16116" y="19457"/>
                </a:cubicBezTo>
                <a:cubicBezTo>
                  <a:pt x="16291" y="19500"/>
                  <a:pt x="16404" y="19617"/>
                  <a:pt x="16454" y="19771"/>
                </a:cubicBezTo>
                <a:cubicBezTo>
                  <a:pt x="16502" y="19923"/>
                  <a:pt x="16356" y="20558"/>
                  <a:pt x="16329" y="20719"/>
                </a:cubicBezTo>
                <a:cubicBezTo>
                  <a:pt x="16310" y="20825"/>
                  <a:pt x="16254" y="21075"/>
                  <a:pt x="16218" y="21232"/>
                </a:cubicBezTo>
                <a:cubicBezTo>
                  <a:pt x="16358" y="21344"/>
                  <a:pt x="16251" y="21600"/>
                  <a:pt x="16606" y="21513"/>
                </a:cubicBezTo>
                <a:cubicBezTo>
                  <a:pt x="16965" y="21426"/>
                  <a:pt x="17830" y="20747"/>
                  <a:pt x="18434" y="20397"/>
                </a:cubicBezTo>
                <a:cubicBezTo>
                  <a:pt x="19037" y="20047"/>
                  <a:pt x="20604" y="18626"/>
                  <a:pt x="20849" y="18341"/>
                </a:cubicBezTo>
                <a:cubicBezTo>
                  <a:pt x="21094" y="18057"/>
                  <a:pt x="21600" y="17597"/>
                  <a:pt x="21485" y="1748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8" name="Shape 62"/>
          <p:cNvSpPr/>
          <p:nvPr/>
        </p:nvSpPr>
        <p:spPr>
          <a:xfrm>
            <a:off x="9148026" y="2438421"/>
            <a:ext cx="199754" cy="458190"/>
          </a:xfrm>
          <a:custGeom>
            <a:avLst/>
            <a:gdLst/>
            <a:ahLst/>
            <a:cxnLst>
              <a:cxn ang="0">
                <a:pos x="wd2" y="hd2"/>
              </a:cxn>
              <a:cxn ang="5400000">
                <a:pos x="wd2" y="hd2"/>
              </a:cxn>
              <a:cxn ang="10800000">
                <a:pos x="wd2" y="hd2"/>
              </a:cxn>
              <a:cxn ang="16200000">
                <a:pos x="wd2" y="hd2"/>
              </a:cxn>
            </a:cxnLst>
            <a:rect l="0" t="0" r="r" b="b"/>
            <a:pathLst>
              <a:path w="19095" h="21574" extrusionOk="0">
                <a:moveTo>
                  <a:pt x="16349" y="7071"/>
                </a:moveTo>
                <a:cubicBezTo>
                  <a:pt x="12093" y="7433"/>
                  <a:pt x="13977" y="7071"/>
                  <a:pt x="13977" y="6389"/>
                </a:cubicBezTo>
                <a:cubicBezTo>
                  <a:pt x="13977" y="5708"/>
                  <a:pt x="15846" y="4404"/>
                  <a:pt x="15941" y="4209"/>
                </a:cubicBezTo>
                <a:cubicBezTo>
                  <a:pt x="16077" y="3914"/>
                  <a:pt x="16810" y="2750"/>
                  <a:pt x="16568" y="2470"/>
                </a:cubicBezTo>
                <a:cubicBezTo>
                  <a:pt x="16320" y="2188"/>
                  <a:pt x="15751" y="1974"/>
                  <a:pt x="14875" y="1895"/>
                </a:cubicBezTo>
                <a:cubicBezTo>
                  <a:pt x="14003" y="1814"/>
                  <a:pt x="5044" y="116"/>
                  <a:pt x="4689" y="0"/>
                </a:cubicBezTo>
                <a:cubicBezTo>
                  <a:pt x="4106" y="280"/>
                  <a:pt x="2503" y="1078"/>
                  <a:pt x="2547" y="1320"/>
                </a:cubicBezTo>
                <a:cubicBezTo>
                  <a:pt x="2600" y="1613"/>
                  <a:pt x="2874" y="2390"/>
                  <a:pt x="2221" y="2630"/>
                </a:cubicBezTo>
                <a:cubicBezTo>
                  <a:pt x="1567" y="2871"/>
                  <a:pt x="-997" y="4369"/>
                  <a:pt x="422" y="4664"/>
                </a:cubicBezTo>
                <a:cubicBezTo>
                  <a:pt x="1837" y="4957"/>
                  <a:pt x="1895" y="4664"/>
                  <a:pt x="1895" y="5092"/>
                </a:cubicBezTo>
                <a:cubicBezTo>
                  <a:pt x="1895" y="5519"/>
                  <a:pt x="1733" y="5733"/>
                  <a:pt x="1071" y="6000"/>
                </a:cubicBezTo>
                <a:cubicBezTo>
                  <a:pt x="422" y="6269"/>
                  <a:pt x="147" y="6937"/>
                  <a:pt x="637" y="7151"/>
                </a:cubicBezTo>
                <a:cubicBezTo>
                  <a:pt x="1128" y="7366"/>
                  <a:pt x="8273" y="10254"/>
                  <a:pt x="8383" y="10363"/>
                </a:cubicBezTo>
                <a:cubicBezTo>
                  <a:pt x="8493" y="10469"/>
                  <a:pt x="7018" y="11457"/>
                  <a:pt x="6421" y="11806"/>
                </a:cubicBezTo>
                <a:cubicBezTo>
                  <a:pt x="5821" y="12154"/>
                  <a:pt x="5548" y="12957"/>
                  <a:pt x="5165" y="13439"/>
                </a:cubicBezTo>
                <a:cubicBezTo>
                  <a:pt x="4782" y="13922"/>
                  <a:pt x="4292" y="14107"/>
                  <a:pt x="3255" y="14267"/>
                </a:cubicBezTo>
                <a:cubicBezTo>
                  <a:pt x="2221" y="14428"/>
                  <a:pt x="390" y="15192"/>
                  <a:pt x="720" y="16074"/>
                </a:cubicBezTo>
                <a:cubicBezTo>
                  <a:pt x="972" y="16755"/>
                  <a:pt x="1330" y="17578"/>
                  <a:pt x="2263" y="18324"/>
                </a:cubicBezTo>
                <a:cubicBezTo>
                  <a:pt x="2788" y="18184"/>
                  <a:pt x="2438" y="18950"/>
                  <a:pt x="5221" y="19432"/>
                </a:cubicBezTo>
                <a:cubicBezTo>
                  <a:pt x="8001" y="19913"/>
                  <a:pt x="7949" y="19779"/>
                  <a:pt x="8768" y="19646"/>
                </a:cubicBezTo>
                <a:cubicBezTo>
                  <a:pt x="9584" y="19513"/>
                  <a:pt x="10023" y="19192"/>
                  <a:pt x="10079" y="19779"/>
                </a:cubicBezTo>
                <a:cubicBezTo>
                  <a:pt x="10129" y="20368"/>
                  <a:pt x="11929" y="19753"/>
                  <a:pt x="11164" y="20529"/>
                </a:cubicBezTo>
                <a:cubicBezTo>
                  <a:pt x="10400" y="21305"/>
                  <a:pt x="9751" y="21600"/>
                  <a:pt x="11061" y="21572"/>
                </a:cubicBezTo>
                <a:cubicBezTo>
                  <a:pt x="12366" y="21546"/>
                  <a:pt x="12745" y="21438"/>
                  <a:pt x="13130" y="21012"/>
                </a:cubicBezTo>
                <a:cubicBezTo>
                  <a:pt x="13513" y="20582"/>
                  <a:pt x="14383" y="20395"/>
                  <a:pt x="14713" y="19726"/>
                </a:cubicBezTo>
                <a:cubicBezTo>
                  <a:pt x="15038" y="19058"/>
                  <a:pt x="14276" y="18496"/>
                  <a:pt x="15200" y="17880"/>
                </a:cubicBezTo>
                <a:cubicBezTo>
                  <a:pt x="16129" y="17264"/>
                  <a:pt x="16349" y="17024"/>
                  <a:pt x="16731" y="16275"/>
                </a:cubicBezTo>
                <a:cubicBezTo>
                  <a:pt x="17111" y="15526"/>
                  <a:pt x="16459" y="15152"/>
                  <a:pt x="17657" y="14885"/>
                </a:cubicBezTo>
                <a:cubicBezTo>
                  <a:pt x="18859" y="14617"/>
                  <a:pt x="19212" y="10722"/>
                  <a:pt x="18886" y="9761"/>
                </a:cubicBezTo>
                <a:cubicBezTo>
                  <a:pt x="18557" y="8796"/>
                  <a:pt x="20603" y="6710"/>
                  <a:pt x="16349" y="7071"/>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69" name="Shape 63"/>
          <p:cNvSpPr/>
          <p:nvPr/>
        </p:nvSpPr>
        <p:spPr>
          <a:xfrm>
            <a:off x="9121374" y="2751574"/>
            <a:ext cx="162666" cy="271777"/>
          </a:xfrm>
          <a:custGeom>
            <a:avLst/>
            <a:gdLst/>
            <a:ahLst/>
            <a:cxnLst>
              <a:cxn ang="0">
                <a:pos x="wd2" y="hd2"/>
              </a:cxn>
              <a:cxn ang="5400000">
                <a:pos x="wd2" y="hd2"/>
              </a:cxn>
              <a:cxn ang="10800000">
                <a:pos x="wd2" y="hd2"/>
              </a:cxn>
              <a:cxn ang="16200000">
                <a:pos x="wd2" y="hd2"/>
              </a:cxn>
            </a:cxnLst>
            <a:rect l="0" t="0" r="r" b="b"/>
            <a:pathLst>
              <a:path w="21485" h="21600" extrusionOk="0">
                <a:moveTo>
                  <a:pt x="4949" y="0"/>
                </a:moveTo>
                <a:cubicBezTo>
                  <a:pt x="3300" y="0"/>
                  <a:pt x="1845" y="605"/>
                  <a:pt x="1492" y="943"/>
                </a:cubicBezTo>
                <a:cubicBezTo>
                  <a:pt x="1261" y="1164"/>
                  <a:pt x="851" y="1600"/>
                  <a:pt x="523" y="1949"/>
                </a:cubicBezTo>
                <a:cubicBezTo>
                  <a:pt x="326" y="2164"/>
                  <a:pt x="148" y="2346"/>
                  <a:pt x="64" y="2429"/>
                </a:cubicBezTo>
                <a:cubicBezTo>
                  <a:pt x="-115" y="2608"/>
                  <a:pt x="13" y="3829"/>
                  <a:pt x="1358" y="5664"/>
                </a:cubicBezTo>
                <a:cubicBezTo>
                  <a:pt x="2714" y="7519"/>
                  <a:pt x="4915" y="11528"/>
                  <a:pt x="5067" y="12979"/>
                </a:cubicBezTo>
                <a:cubicBezTo>
                  <a:pt x="5213" y="14413"/>
                  <a:pt x="6940" y="19759"/>
                  <a:pt x="7299" y="20151"/>
                </a:cubicBezTo>
                <a:cubicBezTo>
                  <a:pt x="7511" y="20379"/>
                  <a:pt x="19999" y="21334"/>
                  <a:pt x="21476" y="21600"/>
                </a:cubicBezTo>
                <a:cubicBezTo>
                  <a:pt x="21485" y="21463"/>
                  <a:pt x="21485" y="21319"/>
                  <a:pt x="21485" y="21156"/>
                </a:cubicBezTo>
                <a:cubicBezTo>
                  <a:pt x="21485" y="20746"/>
                  <a:pt x="21269" y="20692"/>
                  <a:pt x="20741" y="20560"/>
                </a:cubicBezTo>
                <a:cubicBezTo>
                  <a:pt x="20369" y="20469"/>
                  <a:pt x="19901" y="20353"/>
                  <a:pt x="19367" y="20068"/>
                </a:cubicBezTo>
                <a:cubicBezTo>
                  <a:pt x="18714" y="19726"/>
                  <a:pt x="18945" y="19477"/>
                  <a:pt x="19151" y="19257"/>
                </a:cubicBezTo>
                <a:cubicBezTo>
                  <a:pt x="19412" y="18976"/>
                  <a:pt x="19715" y="18654"/>
                  <a:pt x="18447" y="17849"/>
                </a:cubicBezTo>
                <a:cubicBezTo>
                  <a:pt x="17632" y="17329"/>
                  <a:pt x="17258" y="16916"/>
                  <a:pt x="17300" y="16586"/>
                </a:cubicBezTo>
                <a:cubicBezTo>
                  <a:pt x="17334" y="16293"/>
                  <a:pt x="17684" y="16131"/>
                  <a:pt x="17930" y="16010"/>
                </a:cubicBezTo>
                <a:cubicBezTo>
                  <a:pt x="18017" y="15971"/>
                  <a:pt x="18171" y="15898"/>
                  <a:pt x="18171" y="15873"/>
                </a:cubicBezTo>
                <a:lnTo>
                  <a:pt x="18173" y="15826"/>
                </a:lnTo>
                <a:cubicBezTo>
                  <a:pt x="18173" y="15496"/>
                  <a:pt x="18181" y="14811"/>
                  <a:pt x="16959" y="14198"/>
                </a:cubicBezTo>
                <a:cubicBezTo>
                  <a:pt x="16409" y="13925"/>
                  <a:pt x="15751" y="13631"/>
                  <a:pt x="15109" y="13345"/>
                </a:cubicBezTo>
                <a:cubicBezTo>
                  <a:pt x="14174" y="12922"/>
                  <a:pt x="13287" y="12524"/>
                  <a:pt x="12866" y="12249"/>
                </a:cubicBezTo>
                <a:cubicBezTo>
                  <a:pt x="12609" y="12071"/>
                  <a:pt x="12328" y="11643"/>
                  <a:pt x="11978" y="11098"/>
                </a:cubicBezTo>
                <a:cubicBezTo>
                  <a:pt x="11355" y="10137"/>
                  <a:pt x="10502" y="8819"/>
                  <a:pt x="9272" y="8194"/>
                </a:cubicBezTo>
                <a:cubicBezTo>
                  <a:pt x="7540" y="7318"/>
                  <a:pt x="6783" y="6871"/>
                  <a:pt x="6864" y="6528"/>
                </a:cubicBezTo>
                <a:cubicBezTo>
                  <a:pt x="6889" y="6428"/>
                  <a:pt x="6985" y="6346"/>
                  <a:pt x="7151" y="6283"/>
                </a:cubicBezTo>
                <a:cubicBezTo>
                  <a:pt x="5927" y="5042"/>
                  <a:pt x="5447" y="3706"/>
                  <a:pt x="5090" y="2549"/>
                </a:cubicBezTo>
                <a:cubicBezTo>
                  <a:pt x="4879" y="1841"/>
                  <a:pt x="5296" y="1084"/>
                  <a:pt x="6268" y="416"/>
                </a:cubicBezTo>
                <a:cubicBezTo>
                  <a:pt x="6052" y="141"/>
                  <a:pt x="5608" y="0"/>
                  <a:pt x="4949" y="0"/>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0" name="Shape 64"/>
          <p:cNvSpPr/>
          <p:nvPr/>
        </p:nvSpPr>
        <p:spPr>
          <a:xfrm>
            <a:off x="8361812" y="2345140"/>
            <a:ext cx="876538" cy="568653"/>
          </a:xfrm>
          <a:custGeom>
            <a:avLst/>
            <a:gdLst/>
            <a:ahLst/>
            <a:cxnLst>
              <a:cxn ang="0">
                <a:pos x="wd2" y="hd2"/>
              </a:cxn>
              <a:cxn ang="5400000">
                <a:pos x="wd2" y="hd2"/>
              </a:cxn>
              <a:cxn ang="10800000">
                <a:pos x="wd2" y="hd2"/>
              </a:cxn>
              <a:cxn ang="16200000">
                <a:pos x="wd2" y="hd2"/>
              </a:cxn>
            </a:cxnLst>
            <a:rect l="0" t="0" r="r" b="b"/>
            <a:pathLst>
              <a:path w="21573" h="21297" extrusionOk="0">
                <a:moveTo>
                  <a:pt x="18580" y="16501"/>
                </a:moveTo>
                <a:cubicBezTo>
                  <a:pt x="18578" y="16409"/>
                  <a:pt x="18791" y="15785"/>
                  <a:pt x="18862" y="15614"/>
                </a:cubicBezTo>
                <a:cubicBezTo>
                  <a:pt x="18931" y="15445"/>
                  <a:pt x="19213" y="15146"/>
                  <a:pt x="19536" y="15146"/>
                </a:cubicBezTo>
                <a:cubicBezTo>
                  <a:pt x="19722" y="15146"/>
                  <a:pt x="19794" y="15287"/>
                  <a:pt x="19823" y="15406"/>
                </a:cubicBezTo>
                <a:cubicBezTo>
                  <a:pt x="19960" y="15178"/>
                  <a:pt x="20128" y="15014"/>
                  <a:pt x="20251" y="14954"/>
                </a:cubicBezTo>
                <a:cubicBezTo>
                  <a:pt x="20518" y="14827"/>
                  <a:pt x="20645" y="14679"/>
                  <a:pt x="20743" y="14295"/>
                </a:cubicBezTo>
                <a:cubicBezTo>
                  <a:pt x="20842" y="13912"/>
                  <a:pt x="20912" y="13273"/>
                  <a:pt x="21067" y="12997"/>
                </a:cubicBezTo>
                <a:cubicBezTo>
                  <a:pt x="21220" y="12719"/>
                  <a:pt x="21600" y="11933"/>
                  <a:pt x="21572" y="11849"/>
                </a:cubicBezTo>
                <a:cubicBezTo>
                  <a:pt x="21543" y="11762"/>
                  <a:pt x="19704" y="9465"/>
                  <a:pt x="19577" y="9294"/>
                </a:cubicBezTo>
                <a:cubicBezTo>
                  <a:pt x="19451" y="9124"/>
                  <a:pt x="19522" y="8592"/>
                  <a:pt x="19689" y="8379"/>
                </a:cubicBezTo>
                <a:cubicBezTo>
                  <a:pt x="19859" y="8166"/>
                  <a:pt x="19901" y="7996"/>
                  <a:pt x="19901" y="7656"/>
                </a:cubicBezTo>
                <a:cubicBezTo>
                  <a:pt x="19901" y="7316"/>
                  <a:pt x="19886" y="7548"/>
                  <a:pt x="19522" y="7316"/>
                </a:cubicBezTo>
                <a:cubicBezTo>
                  <a:pt x="19157" y="7081"/>
                  <a:pt x="19817" y="5889"/>
                  <a:pt x="19985" y="5698"/>
                </a:cubicBezTo>
                <a:cubicBezTo>
                  <a:pt x="20153" y="5507"/>
                  <a:pt x="20083" y="4889"/>
                  <a:pt x="20069" y="4655"/>
                </a:cubicBezTo>
                <a:cubicBezTo>
                  <a:pt x="20058" y="4463"/>
                  <a:pt x="20471" y="3829"/>
                  <a:pt x="20621" y="3606"/>
                </a:cubicBezTo>
                <a:cubicBezTo>
                  <a:pt x="20480" y="3466"/>
                  <a:pt x="20323" y="3383"/>
                  <a:pt x="20069" y="3293"/>
                </a:cubicBezTo>
                <a:cubicBezTo>
                  <a:pt x="19648" y="3143"/>
                  <a:pt x="19606" y="3506"/>
                  <a:pt x="19423" y="3060"/>
                </a:cubicBezTo>
                <a:cubicBezTo>
                  <a:pt x="19240" y="2612"/>
                  <a:pt x="18973" y="889"/>
                  <a:pt x="18679" y="867"/>
                </a:cubicBezTo>
                <a:cubicBezTo>
                  <a:pt x="18384" y="845"/>
                  <a:pt x="18146" y="845"/>
                  <a:pt x="17667" y="272"/>
                </a:cubicBezTo>
                <a:cubicBezTo>
                  <a:pt x="17190" y="-303"/>
                  <a:pt x="16951" y="187"/>
                  <a:pt x="16670" y="356"/>
                </a:cubicBezTo>
                <a:cubicBezTo>
                  <a:pt x="16390" y="527"/>
                  <a:pt x="2682" y="4527"/>
                  <a:pt x="2682" y="4527"/>
                </a:cubicBezTo>
                <a:lnTo>
                  <a:pt x="2438" y="2861"/>
                </a:lnTo>
                <a:cubicBezTo>
                  <a:pt x="1821" y="3698"/>
                  <a:pt x="187" y="5304"/>
                  <a:pt x="0" y="5466"/>
                </a:cubicBezTo>
                <a:lnTo>
                  <a:pt x="1951" y="21297"/>
                </a:lnTo>
                <a:cubicBezTo>
                  <a:pt x="1951" y="21297"/>
                  <a:pt x="18580" y="16501"/>
                  <a:pt x="18580" y="16501"/>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1" name="Shape 65"/>
          <p:cNvSpPr/>
          <p:nvPr/>
        </p:nvSpPr>
        <p:spPr>
          <a:xfrm>
            <a:off x="8588349" y="2784887"/>
            <a:ext cx="688840" cy="473474"/>
          </a:xfrm>
          <a:custGeom>
            <a:avLst/>
            <a:gdLst/>
            <a:ahLst/>
            <a:cxnLst>
              <a:cxn ang="0">
                <a:pos x="wd2" y="hd2"/>
              </a:cxn>
              <a:cxn ang="5400000">
                <a:pos x="wd2" y="hd2"/>
              </a:cxn>
              <a:cxn ang="10800000">
                <a:pos x="wd2" y="hd2"/>
              </a:cxn>
              <a:cxn ang="16200000">
                <a:pos x="wd2" y="hd2"/>
              </a:cxn>
            </a:cxnLst>
            <a:rect l="0" t="0" r="r" b="b"/>
            <a:pathLst>
              <a:path w="21600" h="21461" extrusionOk="0">
                <a:moveTo>
                  <a:pt x="19179" y="15327"/>
                </a:moveTo>
                <a:cubicBezTo>
                  <a:pt x="19187" y="15594"/>
                  <a:pt x="18625" y="19127"/>
                  <a:pt x="18659" y="19703"/>
                </a:cubicBezTo>
                <a:cubicBezTo>
                  <a:pt x="18678" y="20017"/>
                  <a:pt x="18669" y="20265"/>
                  <a:pt x="18662" y="20467"/>
                </a:cubicBezTo>
                <a:cubicBezTo>
                  <a:pt x="18648" y="20855"/>
                  <a:pt x="18638" y="21068"/>
                  <a:pt x="18824" y="21335"/>
                </a:cubicBezTo>
                <a:cubicBezTo>
                  <a:pt x="18932" y="21489"/>
                  <a:pt x="19220" y="21600"/>
                  <a:pt x="19231" y="21047"/>
                </a:cubicBezTo>
                <a:cubicBezTo>
                  <a:pt x="19236" y="20712"/>
                  <a:pt x="19226" y="20407"/>
                  <a:pt x="19215" y="20138"/>
                </a:cubicBezTo>
                <a:cubicBezTo>
                  <a:pt x="19196" y="19605"/>
                  <a:pt x="19398" y="18861"/>
                  <a:pt x="19429" y="18816"/>
                </a:cubicBezTo>
                <a:cubicBezTo>
                  <a:pt x="19521" y="18683"/>
                  <a:pt x="19552" y="18638"/>
                  <a:pt x="19552" y="18318"/>
                </a:cubicBezTo>
                <a:cubicBezTo>
                  <a:pt x="19552" y="18178"/>
                  <a:pt x="19604" y="18100"/>
                  <a:pt x="19699" y="18100"/>
                </a:cubicBezTo>
                <a:cubicBezTo>
                  <a:pt x="19747" y="18100"/>
                  <a:pt x="19801" y="18119"/>
                  <a:pt x="19859" y="18138"/>
                </a:cubicBezTo>
                <a:cubicBezTo>
                  <a:pt x="19913" y="18157"/>
                  <a:pt x="19970" y="18175"/>
                  <a:pt x="20016" y="18175"/>
                </a:cubicBezTo>
                <a:lnTo>
                  <a:pt x="20016" y="18175"/>
                </a:lnTo>
                <a:cubicBezTo>
                  <a:pt x="20063" y="18175"/>
                  <a:pt x="20125" y="18037"/>
                  <a:pt x="20107" y="17865"/>
                </a:cubicBezTo>
                <a:cubicBezTo>
                  <a:pt x="20019" y="17053"/>
                  <a:pt x="20372" y="14698"/>
                  <a:pt x="20690" y="14522"/>
                </a:cubicBezTo>
                <a:cubicBezTo>
                  <a:pt x="21148" y="14270"/>
                  <a:pt x="21280" y="14129"/>
                  <a:pt x="21252" y="13927"/>
                </a:cubicBezTo>
                <a:cubicBezTo>
                  <a:pt x="21248" y="13885"/>
                  <a:pt x="20751" y="13505"/>
                  <a:pt x="20722" y="13443"/>
                </a:cubicBezTo>
                <a:cubicBezTo>
                  <a:pt x="20587" y="13159"/>
                  <a:pt x="21577" y="11074"/>
                  <a:pt x="21600" y="10797"/>
                </a:cubicBezTo>
                <a:cubicBezTo>
                  <a:pt x="21253" y="10646"/>
                  <a:pt x="18236" y="10089"/>
                  <a:pt x="18161" y="9903"/>
                </a:cubicBezTo>
                <a:cubicBezTo>
                  <a:pt x="18058" y="9635"/>
                  <a:pt x="16433" y="230"/>
                  <a:pt x="16421" y="0"/>
                </a:cubicBezTo>
                <a:lnTo>
                  <a:pt x="0" y="4499"/>
                </a:lnTo>
                <a:lnTo>
                  <a:pt x="463" y="8640"/>
                </a:lnTo>
                <a:lnTo>
                  <a:pt x="1962" y="6186"/>
                </a:lnTo>
                <a:lnTo>
                  <a:pt x="1972" y="6180"/>
                </a:lnTo>
                <a:cubicBezTo>
                  <a:pt x="1982" y="6172"/>
                  <a:pt x="2593" y="6115"/>
                  <a:pt x="2607" y="6197"/>
                </a:cubicBezTo>
                <a:cubicBezTo>
                  <a:pt x="2614" y="6237"/>
                  <a:pt x="2803" y="5770"/>
                  <a:pt x="2841" y="5614"/>
                </a:cubicBezTo>
                <a:cubicBezTo>
                  <a:pt x="3048" y="4767"/>
                  <a:pt x="3169" y="4362"/>
                  <a:pt x="3294" y="4362"/>
                </a:cubicBezTo>
                <a:cubicBezTo>
                  <a:pt x="3314" y="4362"/>
                  <a:pt x="3344" y="4373"/>
                  <a:pt x="3370" y="4424"/>
                </a:cubicBezTo>
                <a:cubicBezTo>
                  <a:pt x="3398" y="4482"/>
                  <a:pt x="3601" y="4982"/>
                  <a:pt x="3981" y="5040"/>
                </a:cubicBezTo>
                <a:cubicBezTo>
                  <a:pt x="4270" y="5084"/>
                  <a:pt x="5377" y="3873"/>
                  <a:pt x="5465" y="3746"/>
                </a:cubicBezTo>
                <a:cubicBezTo>
                  <a:pt x="5570" y="3594"/>
                  <a:pt x="6164" y="3359"/>
                  <a:pt x="6217" y="3399"/>
                </a:cubicBezTo>
                <a:cubicBezTo>
                  <a:pt x="6439" y="3572"/>
                  <a:pt x="6732" y="3572"/>
                  <a:pt x="7071" y="3572"/>
                </a:cubicBezTo>
                <a:cubicBezTo>
                  <a:pt x="7454" y="3572"/>
                  <a:pt x="7725" y="3959"/>
                  <a:pt x="7796" y="4342"/>
                </a:cubicBezTo>
                <a:cubicBezTo>
                  <a:pt x="7858" y="4674"/>
                  <a:pt x="8214" y="5475"/>
                  <a:pt x="8293" y="5653"/>
                </a:cubicBezTo>
                <a:cubicBezTo>
                  <a:pt x="8377" y="5637"/>
                  <a:pt x="9382" y="5680"/>
                  <a:pt x="9408" y="5866"/>
                </a:cubicBezTo>
                <a:cubicBezTo>
                  <a:pt x="9423" y="5975"/>
                  <a:pt x="9436" y="6127"/>
                  <a:pt x="9451" y="6287"/>
                </a:cubicBezTo>
                <a:cubicBezTo>
                  <a:pt x="9487" y="6676"/>
                  <a:pt x="9535" y="7208"/>
                  <a:pt x="9625" y="7323"/>
                </a:cubicBezTo>
                <a:cubicBezTo>
                  <a:pt x="9661" y="7366"/>
                  <a:pt x="10532" y="7378"/>
                  <a:pt x="10677" y="7524"/>
                </a:cubicBezTo>
                <a:cubicBezTo>
                  <a:pt x="10751" y="7601"/>
                  <a:pt x="11938" y="8543"/>
                  <a:pt x="11967" y="9041"/>
                </a:cubicBezTo>
                <a:cubicBezTo>
                  <a:pt x="11972" y="9138"/>
                  <a:pt x="12064" y="10311"/>
                  <a:pt x="11799" y="10960"/>
                </a:cubicBezTo>
                <a:cubicBezTo>
                  <a:pt x="11397" y="11951"/>
                  <a:pt x="11235" y="12714"/>
                  <a:pt x="11369" y="13002"/>
                </a:cubicBezTo>
                <a:cubicBezTo>
                  <a:pt x="11440" y="13153"/>
                  <a:pt x="11578" y="13240"/>
                  <a:pt x="11750" y="13240"/>
                </a:cubicBezTo>
                <a:cubicBezTo>
                  <a:pt x="11939" y="13240"/>
                  <a:pt x="12129" y="13135"/>
                  <a:pt x="12246" y="12966"/>
                </a:cubicBezTo>
                <a:cubicBezTo>
                  <a:pt x="12352" y="12816"/>
                  <a:pt x="12500" y="12732"/>
                  <a:pt x="12665" y="12732"/>
                </a:cubicBezTo>
                <a:cubicBezTo>
                  <a:pt x="12858" y="12732"/>
                  <a:pt x="13051" y="12846"/>
                  <a:pt x="13122" y="13002"/>
                </a:cubicBezTo>
                <a:cubicBezTo>
                  <a:pt x="13186" y="13136"/>
                  <a:pt x="13130" y="13247"/>
                  <a:pt x="13094" y="13322"/>
                </a:cubicBezTo>
                <a:cubicBezTo>
                  <a:pt x="13073" y="13364"/>
                  <a:pt x="13053" y="13404"/>
                  <a:pt x="13058" y="13433"/>
                </a:cubicBezTo>
                <a:cubicBezTo>
                  <a:pt x="13062" y="13452"/>
                  <a:pt x="13081" y="13496"/>
                  <a:pt x="13167" y="13559"/>
                </a:cubicBezTo>
                <a:cubicBezTo>
                  <a:pt x="13509" y="13805"/>
                  <a:pt x="14605" y="14190"/>
                  <a:pt x="14667" y="14190"/>
                </a:cubicBezTo>
                <a:cubicBezTo>
                  <a:pt x="14828" y="14190"/>
                  <a:pt x="14998" y="14145"/>
                  <a:pt x="15149" y="14104"/>
                </a:cubicBezTo>
                <a:cubicBezTo>
                  <a:pt x="15316" y="14060"/>
                  <a:pt x="15567" y="13964"/>
                  <a:pt x="15574" y="13922"/>
                </a:cubicBezTo>
                <a:cubicBezTo>
                  <a:pt x="15612" y="13703"/>
                  <a:pt x="15494" y="12666"/>
                  <a:pt x="15493" y="12471"/>
                </a:cubicBezTo>
                <a:cubicBezTo>
                  <a:pt x="15491" y="12255"/>
                  <a:pt x="15205" y="11329"/>
                  <a:pt x="15120" y="11225"/>
                </a:cubicBezTo>
                <a:cubicBezTo>
                  <a:pt x="15029" y="11114"/>
                  <a:pt x="14777" y="10321"/>
                  <a:pt x="14707" y="10110"/>
                </a:cubicBezTo>
                <a:cubicBezTo>
                  <a:pt x="14581" y="9740"/>
                  <a:pt x="14334" y="5549"/>
                  <a:pt x="14175" y="5450"/>
                </a:cubicBezTo>
                <a:cubicBezTo>
                  <a:pt x="13918" y="5289"/>
                  <a:pt x="13647" y="4496"/>
                  <a:pt x="13676" y="4294"/>
                </a:cubicBezTo>
                <a:cubicBezTo>
                  <a:pt x="13685" y="4231"/>
                  <a:pt x="13863" y="4284"/>
                  <a:pt x="13898" y="4320"/>
                </a:cubicBezTo>
                <a:cubicBezTo>
                  <a:pt x="13952" y="4369"/>
                  <a:pt x="14108" y="4418"/>
                  <a:pt x="14170" y="4228"/>
                </a:cubicBezTo>
                <a:cubicBezTo>
                  <a:pt x="14309" y="3803"/>
                  <a:pt x="15644" y="2422"/>
                  <a:pt x="15616" y="2235"/>
                </a:cubicBezTo>
                <a:cubicBezTo>
                  <a:pt x="15598" y="2118"/>
                  <a:pt x="15632" y="2006"/>
                  <a:pt x="15668" y="1939"/>
                </a:cubicBezTo>
                <a:cubicBezTo>
                  <a:pt x="15701" y="1880"/>
                  <a:pt x="15741" y="1848"/>
                  <a:pt x="15778" y="1848"/>
                </a:cubicBezTo>
                <a:cubicBezTo>
                  <a:pt x="15811" y="1848"/>
                  <a:pt x="15886" y="1872"/>
                  <a:pt x="15886" y="2093"/>
                </a:cubicBezTo>
                <a:cubicBezTo>
                  <a:pt x="15886" y="2182"/>
                  <a:pt x="15881" y="2275"/>
                  <a:pt x="15877" y="2366"/>
                </a:cubicBezTo>
                <a:cubicBezTo>
                  <a:pt x="15869" y="2557"/>
                  <a:pt x="15912" y="2850"/>
                  <a:pt x="15929" y="2850"/>
                </a:cubicBezTo>
                <a:cubicBezTo>
                  <a:pt x="16029" y="2850"/>
                  <a:pt x="16176" y="2908"/>
                  <a:pt x="16189" y="3037"/>
                </a:cubicBezTo>
                <a:cubicBezTo>
                  <a:pt x="16197" y="3124"/>
                  <a:pt x="15022" y="3586"/>
                  <a:pt x="14932" y="3857"/>
                </a:cubicBezTo>
                <a:cubicBezTo>
                  <a:pt x="14916" y="3902"/>
                  <a:pt x="15256" y="5603"/>
                  <a:pt x="15256" y="5603"/>
                </a:cubicBezTo>
                <a:cubicBezTo>
                  <a:pt x="15335" y="5589"/>
                  <a:pt x="15399" y="5577"/>
                  <a:pt x="15448" y="5577"/>
                </a:cubicBezTo>
                <a:cubicBezTo>
                  <a:pt x="15493" y="5577"/>
                  <a:pt x="15550" y="5585"/>
                  <a:pt x="15586" y="5646"/>
                </a:cubicBezTo>
                <a:cubicBezTo>
                  <a:pt x="15627" y="5720"/>
                  <a:pt x="15621" y="5834"/>
                  <a:pt x="15598" y="5994"/>
                </a:cubicBezTo>
                <a:cubicBezTo>
                  <a:pt x="15565" y="6233"/>
                  <a:pt x="14994" y="6935"/>
                  <a:pt x="14911" y="7057"/>
                </a:cubicBezTo>
                <a:cubicBezTo>
                  <a:pt x="14841" y="7161"/>
                  <a:pt x="14765" y="7425"/>
                  <a:pt x="14842" y="7435"/>
                </a:cubicBezTo>
                <a:cubicBezTo>
                  <a:pt x="15045" y="7461"/>
                  <a:pt x="15455" y="6984"/>
                  <a:pt x="15510" y="6984"/>
                </a:cubicBezTo>
                <a:cubicBezTo>
                  <a:pt x="15533" y="6984"/>
                  <a:pt x="15843" y="7388"/>
                  <a:pt x="15846" y="7514"/>
                </a:cubicBezTo>
                <a:cubicBezTo>
                  <a:pt x="15848" y="7594"/>
                  <a:pt x="15822" y="7673"/>
                  <a:pt x="15765" y="7755"/>
                </a:cubicBezTo>
                <a:cubicBezTo>
                  <a:pt x="15666" y="7896"/>
                  <a:pt x="15561" y="7933"/>
                  <a:pt x="15482" y="7960"/>
                </a:cubicBezTo>
                <a:cubicBezTo>
                  <a:pt x="15387" y="7993"/>
                  <a:pt x="15355" y="8010"/>
                  <a:pt x="15349" y="8125"/>
                </a:cubicBezTo>
                <a:cubicBezTo>
                  <a:pt x="15344" y="8212"/>
                  <a:pt x="15681" y="8681"/>
                  <a:pt x="15746" y="8647"/>
                </a:cubicBezTo>
                <a:cubicBezTo>
                  <a:pt x="15800" y="8618"/>
                  <a:pt x="15850" y="8592"/>
                  <a:pt x="15902" y="8592"/>
                </a:cubicBezTo>
                <a:cubicBezTo>
                  <a:pt x="15967" y="8592"/>
                  <a:pt x="16378" y="9092"/>
                  <a:pt x="16377" y="9199"/>
                </a:cubicBezTo>
                <a:cubicBezTo>
                  <a:pt x="16377" y="9291"/>
                  <a:pt x="16084" y="9523"/>
                  <a:pt x="15997" y="9534"/>
                </a:cubicBezTo>
                <a:cubicBezTo>
                  <a:pt x="15872" y="9549"/>
                  <a:pt x="15796" y="9559"/>
                  <a:pt x="15759" y="9807"/>
                </a:cubicBezTo>
                <a:cubicBezTo>
                  <a:pt x="15741" y="9935"/>
                  <a:pt x="15715" y="10043"/>
                  <a:pt x="15696" y="10130"/>
                </a:cubicBezTo>
                <a:cubicBezTo>
                  <a:pt x="15669" y="10247"/>
                  <a:pt x="15735" y="10434"/>
                  <a:pt x="15826" y="10448"/>
                </a:cubicBezTo>
                <a:cubicBezTo>
                  <a:pt x="15897" y="10460"/>
                  <a:pt x="15957" y="10462"/>
                  <a:pt x="16007" y="10467"/>
                </a:cubicBezTo>
                <a:cubicBezTo>
                  <a:pt x="16215" y="10480"/>
                  <a:pt x="16254" y="12324"/>
                  <a:pt x="16299" y="12403"/>
                </a:cubicBezTo>
                <a:cubicBezTo>
                  <a:pt x="16331" y="12459"/>
                  <a:pt x="16401" y="12493"/>
                  <a:pt x="16524" y="12510"/>
                </a:cubicBezTo>
                <a:cubicBezTo>
                  <a:pt x="16874" y="12558"/>
                  <a:pt x="17056" y="12094"/>
                  <a:pt x="17125" y="11924"/>
                </a:cubicBezTo>
                <a:cubicBezTo>
                  <a:pt x="17169" y="11810"/>
                  <a:pt x="17251" y="11606"/>
                  <a:pt x="17393" y="11606"/>
                </a:cubicBezTo>
                <a:cubicBezTo>
                  <a:pt x="17524" y="11606"/>
                  <a:pt x="18392" y="13330"/>
                  <a:pt x="18299" y="13803"/>
                </a:cubicBezTo>
                <a:cubicBezTo>
                  <a:pt x="18262" y="13995"/>
                  <a:pt x="18642" y="14639"/>
                  <a:pt x="18749" y="14639"/>
                </a:cubicBezTo>
                <a:cubicBezTo>
                  <a:pt x="18794" y="14639"/>
                  <a:pt x="19161" y="14847"/>
                  <a:pt x="19179" y="15327"/>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2" name="Shape 66"/>
          <p:cNvSpPr/>
          <p:nvPr/>
        </p:nvSpPr>
        <p:spPr>
          <a:xfrm>
            <a:off x="8181917" y="2744910"/>
            <a:ext cx="673934" cy="672681"/>
          </a:xfrm>
          <a:custGeom>
            <a:avLst/>
            <a:gdLst/>
            <a:ahLst/>
            <a:cxnLst>
              <a:cxn ang="0">
                <a:pos x="wd2" y="hd2"/>
              </a:cxn>
              <a:cxn ang="5400000">
                <a:pos x="wd2" y="hd2"/>
              </a:cxn>
              <a:cxn ang="10800000">
                <a:pos x="wd2" y="hd2"/>
              </a:cxn>
              <a:cxn ang="16200000">
                <a:pos x="wd2" y="hd2"/>
              </a:cxn>
            </a:cxnLst>
            <a:rect l="0" t="0" r="r" b="b"/>
            <a:pathLst>
              <a:path w="21600" h="21200" extrusionOk="0">
                <a:moveTo>
                  <a:pt x="6941" y="144"/>
                </a:moveTo>
                <a:cubicBezTo>
                  <a:pt x="6996" y="386"/>
                  <a:pt x="7051" y="708"/>
                  <a:pt x="7133" y="1084"/>
                </a:cubicBezTo>
                <a:cubicBezTo>
                  <a:pt x="7215" y="1460"/>
                  <a:pt x="7490" y="1942"/>
                  <a:pt x="7298" y="2023"/>
                </a:cubicBezTo>
                <a:cubicBezTo>
                  <a:pt x="7105" y="2103"/>
                  <a:pt x="7022" y="1942"/>
                  <a:pt x="7051" y="2426"/>
                </a:cubicBezTo>
                <a:cubicBezTo>
                  <a:pt x="7078" y="2908"/>
                  <a:pt x="7270" y="3929"/>
                  <a:pt x="7105" y="4090"/>
                </a:cubicBezTo>
                <a:cubicBezTo>
                  <a:pt x="6941" y="4251"/>
                  <a:pt x="6529" y="3983"/>
                  <a:pt x="6612" y="4734"/>
                </a:cubicBezTo>
                <a:cubicBezTo>
                  <a:pt x="6693" y="5486"/>
                  <a:pt x="6776" y="6238"/>
                  <a:pt x="6501" y="6587"/>
                </a:cubicBezTo>
                <a:cubicBezTo>
                  <a:pt x="6227" y="6936"/>
                  <a:pt x="5788" y="7821"/>
                  <a:pt x="5432" y="7901"/>
                </a:cubicBezTo>
                <a:cubicBezTo>
                  <a:pt x="5075" y="7983"/>
                  <a:pt x="4993" y="8171"/>
                  <a:pt x="4664" y="7955"/>
                </a:cubicBezTo>
                <a:cubicBezTo>
                  <a:pt x="4334" y="7740"/>
                  <a:pt x="4032" y="7445"/>
                  <a:pt x="3950" y="7848"/>
                </a:cubicBezTo>
                <a:cubicBezTo>
                  <a:pt x="3868" y="8251"/>
                  <a:pt x="3895" y="8626"/>
                  <a:pt x="3621" y="8759"/>
                </a:cubicBezTo>
                <a:cubicBezTo>
                  <a:pt x="3347" y="8895"/>
                  <a:pt x="2716" y="8975"/>
                  <a:pt x="2825" y="9405"/>
                </a:cubicBezTo>
                <a:cubicBezTo>
                  <a:pt x="2936" y="9835"/>
                  <a:pt x="3155" y="11231"/>
                  <a:pt x="2880" y="11069"/>
                </a:cubicBezTo>
                <a:cubicBezTo>
                  <a:pt x="2606" y="10909"/>
                  <a:pt x="2223" y="10451"/>
                  <a:pt x="2058" y="10613"/>
                </a:cubicBezTo>
                <a:cubicBezTo>
                  <a:pt x="1893" y="10774"/>
                  <a:pt x="1590" y="11257"/>
                  <a:pt x="1618" y="11606"/>
                </a:cubicBezTo>
                <a:cubicBezTo>
                  <a:pt x="1646" y="11955"/>
                  <a:pt x="1398" y="12385"/>
                  <a:pt x="1536" y="12680"/>
                </a:cubicBezTo>
                <a:cubicBezTo>
                  <a:pt x="1674" y="12975"/>
                  <a:pt x="1810" y="13458"/>
                  <a:pt x="1536" y="13565"/>
                </a:cubicBezTo>
                <a:cubicBezTo>
                  <a:pt x="1262" y="13673"/>
                  <a:pt x="1097" y="13565"/>
                  <a:pt x="1097" y="13995"/>
                </a:cubicBezTo>
                <a:cubicBezTo>
                  <a:pt x="1097" y="14425"/>
                  <a:pt x="1125" y="14532"/>
                  <a:pt x="768" y="14585"/>
                </a:cubicBezTo>
                <a:cubicBezTo>
                  <a:pt x="411" y="14639"/>
                  <a:pt x="0" y="14773"/>
                  <a:pt x="0" y="14881"/>
                </a:cubicBezTo>
                <a:cubicBezTo>
                  <a:pt x="0" y="14988"/>
                  <a:pt x="137" y="16196"/>
                  <a:pt x="494" y="16464"/>
                </a:cubicBezTo>
                <a:cubicBezTo>
                  <a:pt x="850" y="16733"/>
                  <a:pt x="1043" y="17136"/>
                  <a:pt x="1289" y="17592"/>
                </a:cubicBezTo>
                <a:cubicBezTo>
                  <a:pt x="1536" y="18048"/>
                  <a:pt x="1563" y="18612"/>
                  <a:pt x="2359" y="19015"/>
                </a:cubicBezTo>
                <a:cubicBezTo>
                  <a:pt x="3155" y="19418"/>
                  <a:pt x="3457" y="19121"/>
                  <a:pt x="3731" y="19551"/>
                </a:cubicBezTo>
                <a:cubicBezTo>
                  <a:pt x="4005" y="19981"/>
                  <a:pt x="3265" y="20169"/>
                  <a:pt x="4527" y="20437"/>
                </a:cubicBezTo>
                <a:cubicBezTo>
                  <a:pt x="5788" y="20706"/>
                  <a:pt x="5679" y="21592"/>
                  <a:pt x="6118" y="21001"/>
                </a:cubicBezTo>
                <a:cubicBezTo>
                  <a:pt x="6557" y="20410"/>
                  <a:pt x="6063" y="20115"/>
                  <a:pt x="6859" y="20330"/>
                </a:cubicBezTo>
                <a:cubicBezTo>
                  <a:pt x="7655" y="20544"/>
                  <a:pt x="8477" y="20115"/>
                  <a:pt x="8669" y="19927"/>
                </a:cubicBezTo>
                <a:cubicBezTo>
                  <a:pt x="8861" y="19740"/>
                  <a:pt x="8148" y="19605"/>
                  <a:pt x="9026" y="19418"/>
                </a:cubicBezTo>
                <a:cubicBezTo>
                  <a:pt x="9904" y="19230"/>
                  <a:pt x="10561" y="19095"/>
                  <a:pt x="10508" y="18826"/>
                </a:cubicBezTo>
                <a:cubicBezTo>
                  <a:pt x="10452" y="18559"/>
                  <a:pt x="10672" y="18853"/>
                  <a:pt x="11083" y="18665"/>
                </a:cubicBezTo>
                <a:cubicBezTo>
                  <a:pt x="11496" y="18478"/>
                  <a:pt x="11550" y="17673"/>
                  <a:pt x="11825" y="17673"/>
                </a:cubicBezTo>
                <a:cubicBezTo>
                  <a:pt x="12099" y="17673"/>
                  <a:pt x="12482" y="17512"/>
                  <a:pt x="11989" y="17297"/>
                </a:cubicBezTo>
                <a:cubicBezTo>
                  <a:pt x="11496" y="17083"/>
                  <a:pt x="11056" y="17404"/>
                  <a:pt x="11468" y="16760"/>
                </a:cubicBezTo>
                <a:cubicBezTo>
                  <a:pt x="11879" y="16115"/>
                  <a:pt x="12867" y="14075"/>
                  <a:pt x="13059" y="13270"/>
                </a:cubicBezTo>
                <a:cubicBezTo>
                  <a:pt x="13251" y="12465"/>
                  <a:pt x="12895" y="11928"/>
                  <a:pt x="13443" y="11633"/>
                </a:cubicBezTo>
                <a:cubicBezTo>
                  <a:pt x="13992" y="11337"/>
                  <a:pt x="14128" y="11096"/>
                  <a:pt x="14430" y="11364"/>
                </a:cubicBezTo>
                <a:cubicBezTo>
                  <a:pt x="14733" y="11633"/>
                  <a:pt x="15172" y="12035"/>
                  <a:pt x="15309" y="11875"/>
                </a:cubicBezTo>
                <a:cubicBezTo>
                  <a:pt x="15445" y="11714"/>
                  <a:pt x="15418" y="11525"/>
                  <a:pt x="15391" y="11284"/>
                </a:cubicBezTo>
                <a:cubicBezTo>
                  <a:pt x="15364" y="11043"/>
                  <a:pt x="15666" y="10451"/>
                  <a:pt x="15912" y="10613"/>
                </a:cubicBezTo>
                <a:cubicBezTo>
                  <a:pt x="16159" y="10774"/>
                  <a:pt x="16241" y="10720"/>
                  <a:pt x="16241" y="10317"/>
                </a:cubicBezTo>
                <a:cubicBezTo>
                  <a:pt x="16241" y="9915"/>
                  <a:pt x="15857" y="9592"/>
                  <a:pt x="16269" y="9566"/>
                </a:cubicBezTo>
                <a:cubicBezTo>
                  <a:pt x="16680" y="9538"/>
                  <a:pt x="17146" y="9780"/>
                  <a:pt x="17256" y="9431"/>
                </a:cubicBezTo>
                <a:cubicBezTo>
                  <a:pt x="17367" y="9083"/>
                  <a:pt x="17229" y="8599"/>
                  <a:pt x="17668" y="8492"/>
                </a:cubicBezTo>
                <a:cubicBezTo>
                  <a:pt x="18107" y="8385"/>
                  <a:pt x="18162" y="8626"/>
                  <a:pt x="18354" y="7875"/>
                </a:cubicBezTo>
                <a:cubicBezTo>
                  <a:pt x="18546" y="7124"/>
                  <a:pt x="18575" y="6559"/>
                  <a:pt x="18546" y="6049"/>
                </a:cubicBezTo>
                <a:cubicBezTo>
                  <a:pt x="18519" y="5540"/>
                  <a:pt x="18683" y="4949"/>
                  <a:pt x="18984" y="5110"/>
                </a:cubicBezTo>
                <a:cubicBezTo>
                  <a:pt x="19286" y="5272"/>
                  <a:pt x="20274" y="6130"/>
                  <a:pt x="20741" y="6211"/>
                </a:cubicBezTo>
                <a:cubicBezTo>
                  <a:pt x="21109" y="6274"/>
                  <a:pt x="21600" y="5263"/>
                  <a:pt x="21600" y="5263"/>
                </a:cubicBezTo>
                <a:cubicBezTo>
                  <a:pt x="21600" y="5263"/>
                  <a:pt x="21143" y="4582"/>
                  <a:pt x="21070" y="4314"/>
                </a:cubicBezTo>
                <a:cubicBezTo>
                  <a:pt x="20997" y="4045"/>
                  <a:pt x="20722" y="3812"/>
                  <a:pt x="20374" y="3812"/>
                </a:cubicBezTo>
                <a:cubicBezTo>
                  <a:pt x="20027" y="3812"/>
                  <a:pt x="18911" y="3777"/>
                  <a:pt x="18765" y="3920"/>
                </a:cubicBezTo>
                <a:cubicBezTo>
                  <a:pt x="18619" y="4064"/>
                  <a:pt x="17724" y="4886"/>
                  <a:pt x="17210" y="4833"/>
                </a:cubicBezTo>
                <a:cubicBezTo>
                  <a:pt x="16698" y="4780"/>
                  <a:pt x="16698" y="4582"/>
                  <a:pt x="16552" y="4386"/>
                </a:cubicBezTo>
                <a:cubicBezTo>
                  <a:pt x="16406" y="4188"/>
                  <a:pt x="16077" y="5298"/>
                  <a:pt x="16004" y="5441"/>
                </a:cubicBezTo>
                <a:cubicBezTo>
                  <a:pt x="15930" y="5584"/>
                  <a:pt x="15820" y="5817"/>
                  <a:pt x="15766" y="5602"/>
                </a:cubicBezTo>
                <a:cubicBezTo>
                  <a:pt x="15710" y="5387"/>
                  <a:pt x="15180" y="5620"/>
                  <a:pt x="15180" y="5620"/>
                </a:cubicBezTo>
                <a:lnTo>
                  <a:pt x="13589" y="7392"/>
                </a:lnTo>
                <a:lnTo>
                  <a:pt x="13091" y="4374"/>
                </a:lnTo>
                <a:lnTo>
                  <a:pt x="8322" y="5263"/>
                </a:lnTo>
                <a:lnTo>
                  <a:pt x="7317" y="2"/>
                </a:lnTo>
                <a:cubicBezTo>
                  <a:pt x="7121" y="-8"/>
                  <a:pt x="6911" y="11"/>
                  <a:pt x="6941" y="144"/>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3" name="Shape 67"/>
          <p:cNvSpPr/>
          <p:nvPr/>
        </p:nvSpPr>
        <p:spPr>
          <a:xfrm>
            <a:off x="8088636" y="2911480"/>
            <a:ext cx="1148152" cy="661624"/>
          </a:xfrm>
          <a:custGeom>
            <a:avLst/>
            <a:gdLst/>
            <a:ahLst/>
            <a:cxnLst>
              <a:cxn ang="0">
                <a:pos x="wd2" y="hd2"/>
              </a:cxn>
              <a:cxn ang="5400000">
                <a:pos x="wd2" y="hd2"/>
              </a:cxn>
              <a:cxn ang="10800000">
                <a:pos x="wd2" y="hd2"/>
              </a:cxn>
              <a:cxn ang="16200000">
                <a:pos x="wd2" y="hd2"/>
              </a:cxn>
            </a:cxnLst>
            <a:rect l="0" t="0" r="r" b="b"/>
            <a:pathLst>
              <a:path w="21600" h="21585" extrusionOk="0">
                <a:moveTo>
                  <a:pt x="781" y="20592"/>
                </a:moveTo>
                <a:cubicBezTo>
                  <a:pt x="761" y="20592"/>
                  <a:pt x="726" y="20606"/>
                  <a:pt x="661" y="20729"/>
                </a:cubicBezTo>
                <a:cubicBezTo>
                  <a:pt x="573" y="20896"/>
                  <a:pt x="271" y="21266"/>
                  <a:pt x="0" y="21585"/>
                </a:cubicBezTo>
                <a:cubicBezTo>
                  <a:pt x="2188" y="21086"/>
                  <a:pt x="20050" y="15743"/>
                  <a:pt x="21600" y="15095"/>
                </a:cubicBezTo>
                <a:cubicBezTo>
                  <a:pt x="21597" y="15092"/>
                  <a:pt x="21295" y="14084"/>
                  <a:pt x="21279" y="13941"/>
                </a:cubicBezTo>
                <a:cubicBezTo>
                  <a:pt x="21255" y="13750"/>
                  <a:pt x="21243" y="13645"/>
                  <a:pt x="21127" y="13465"/>
                </a:cubicBezTo>
                <a:cubicBezTo>
                  <a:pt x="20920" y="13144"/>
                  <a:pt x="20339" y="13128"/>
                  <a:pt x="20280" y="13128"/>
                </a:cubicBezTo>
                <a:cubicBezTo>
                  <a:pt x="20199" y="13128"/>
                  <a:pt x="20159" y="13193"/>
                  <a:pt x="20159" y="13222"/>
                </a:cubicBezTo>
                <a:cubicBezTo>
                  <a:pt x="20153" y="13310"/>
                  <a:pt x="19881" y="13725"/>
                  <a:pt x="19819" y="13725"/>
                </a:cubicBezTo>
                <a:cubicBezTo>
                  <a:pt x="19777" y="13725"/>
                  <a:pt x="18839" y="12385"/>
                  <a:pt x="18831" y="12373"/>
                </a:cubicBezTo>
                <a:cubicBezTo>
                  <a:pt x="18800" y="12329"/>
                  <a:pt x="18788" y="12271"/>
                  <a:pt x="18798" y="12222"/>
                </a:cubicBezTo>
                <a:cubicBezTo>
                  <a:pt x="18819" y="12122"/>
                  <a:pt x="18917" y="12128"/>
                  <a:pt x="19035" y="12259"/>
                </a:cubicBezTo>
                <a:cubicBezTo>
                  <a:pt x="19109" y="12343"/>
                  <a:pt x="19628" y="12962"/>
                  <a:pt x="19680" y="13024"/>
                </a:cubicBezTo>
                <a:cubicBezTo>
                  <a:pt x="19737" y="13096"/>
                  <a:pt x="19857" y="13118"/>
                  <a:pt x="19892" y="13062"/>
                </a:cubicBezTo>
                <a:cubicBezTo>
                  <a:pt x="19966" y="12944"/>
                  <a:pt x="20054" y="12642"/>
                  <a:pt x="20097" y="12578"/>
                </a:cubicBezTo>
                <a:cubicBezTo>
                  <a:pt x="20130" y="12528"/>
                  <a:pt x="20125" y="12411"/>
                  <a:pt x="20104" y="12319"/>
                </a:cubicBezTo>
                <a:cubicBezTo>
                  <a:pt x="20081" y="12209"/>
                  <a:pt x="20042" y="12143"/>
                  <a:pt x="20019" y="12143"/>
                </a:cubicBezTo>
                <a:cubicBezTo>
                  <a:pt x="19997" y="12143"/>
                  <a:pt x="19863" y="12151"/>
                  <a:pt x="19813" y="12030"/>
                </a:cubicBezTo>
                <a:cubicBezTo>
                  <a:pt x="19681" y="11712"/>
                  <a:pt x="19496" y="11841"/>
                  <a:pt x="19425" y="11841"/>
                </a:cubicBezTo>
                <a:cubicBezTo>
                  <a:pt x="19378" y="11841"/>
                  <a:pt x="19321" y="11794"/>
                  <a:pt x="19239" y="11688"/>
                </a:cubicBezTo>
                <a:cubicBezTo>
                  <a:pt x="19151" y="11574"/>
                  <a:pt x="19196" y="11268"/>
                  <a:pt x="19266" y="11268"/>
                </a:cubicBezTo>
                <a:cubicBezTo>
                  <a:pt x="19349" y="11268"/>
                  <a:pt x="19525" y="11065"/>
                  <a:pt x="19519" y="11012"/>
                </a:cubicBezTo>
                <a:cubicBezTo>
                  <a:pt x="19506" y="10911"/>
                  <a:pt x="19471" y="10804"/>
                  <a:pt x="19441" y="10718"/>
                </a:cubicBezTo>
                <a:cubicBezTo>
                  <a:pt x="19406" y="10613"/>
                  <a:pt x="19583" y="10609"/>
                  <a:pt x="19613" y="10704"/>
                </a:cubicBezTo>
                <a:cubicBezTo>
                  <a:pt x="19647" y="10813"/>
                  <a:pt x="19671" y="10877"/>
                  <a:pt x="19724" y="10861"/>
                </a:cubicBezTo>
                <a:cubicBezTo>
                  <a:pt x="19773" y="10849"/>
                  <a:pt x="19824" y="10764"/>
                  <a:pt x="19856" y="10640"/>
                </a:cubicBezTo>
                <a:cubicBezTo>
                  <a:pt x="19900" y="10475"/>
                  <a:pt x="19728" y="9738"/>
                  <a:pt x="19652" y="9672"/>
                </a:cubicBezTo>
                <a:cubicBezTo>
                  <a:pt x="19603" y="9630"/>
                  <a:pt x="18920" y="9185"/>
                  <a:pt x="18816" y="8955"/>
                </a:cubicBezTo>
                <a:cubicBezTo>
                  <a:pt x="18758" y="8826"/>
                  <a:pt x="18921" y="8641"/>
                  <a:pt x="18955" y="8709"/>
                </a:cubicBezTo>
                <a:cubicBezTo>
                  <a:pt x="18964" y="8725"/>
                  <a:pt x="19101" y="9010"/>
                  <a:pt x="19279" y="9026"/>
                </a:cubicBezTo>
                <a:cubicBezTo>
                  <a:pt x="19313" y="9029"/>
                  <a:pt x="19452" y="8914"/>
                  <a:pt x="19445" y="8784"/>
                </a:cubicBezTo>
                <a:cubicBezTo>
                  <a:pt x="19445" y="8784"/>
                  <a:pt x="19341" y="8107"/>
                  <a:pt x="19369" y="8034"/>
                </a:cubicBezTo>
                <a:cubicBezTo>
                  <a:pt x="19385" y="7995"/>
                  <a:pt x="19410" y="7974"/>
                  <a:pt x="19447" y="7969"/>
                </a:cubicBezTo>
                <a:cubicBezTo>
                  <a:pt x="19539" y="7958"/>
                  <a:pt x="19592" y="7804"/>
                  <a:pt x="19606" y="7758"/>
                </a:cubicBezTo>
                <a:cubicBezTo>
                  <a:pt x="19635" y="7663"/>
                  <a:pt x="19635" y="7596"/>
                  <a:pt x="19629" y="7579"/>
                </a:cubicBezTo>
                <a:cubicBezTo>
                  <a:pt x="19606" y="7511"/>
                  <a:pt x="18778" y="6860"/>
                  <a:pt x="18767" y="6443"/>
                </a:cubicBezTo>
                <a:cubicBezTo>
                  <a:pt x="18765" y="6369"/>
                  <a:pt x="18641" y="6236"/>
                  <a:pt x="18551" y="6264"/>
                </a:cubicBezTo>
                <a:cubicBezTo>
                  <a:pt x="18458" y="6294"/>
                  <a:pt x="18174" y="6322"/>
                  <a:pt x="18140" y="6312"/>
                </a:cubicBezTo>
                <a:cubicBezTo>
                  <a:pt x="17878" y="6232"/>
                  <a:pt x="17537" y="6043"/>
                  <a:pt x="17328" y="5863"/>
                </a:cubicBezTo>
                <a:cubicBezTo>
                  <a:pt x="17271" y="5814"/>
                  <a:pt x="17245" y="5598"/>
                  <a:pt x="17263" y="5552"/>
                </a:cubicBezTo>
                <a:cubicBezTo>
                  <a:pt x="17286" y="5494"/>
                  <a:pt x="17294" y="5468"/>
                  <a:pt x="17279" y="5429"/>
                </a:cubicBezTo>
                <a:cubicBezTo>
                  <a:pt x="17251" y="5356"/>
                  <a:pt x="17162" y="5278"/>
                  <a:pt x="17051" y="5278"/>
                </a:cubicBezTo>
                <a:cubicBezTo>
                  <a:pt x="16991" y="5278"/>
                  <a:pt x="16905" y="5302"/>
                  <a:pt x="16838" y="5418"/>
                </a:cubicBezTo>
                <a:cubicBezTo>
                  <a:pt x="16758" y="5557"/>
                  <a:pt x="16629" y="5643"/>
                  <a:pt x="16501" y="5643"/>
                </a:cubicBezTo>
                <a:cubicBezTo>
                  <a:pt x="16380" y="5643"/>
                  <a:pt x="16279" y="5566"/>
                  <a:pt x="16227" y="5429"/>
                </a:cubicBezTo>
                <a:cubicBezTo>
                  <a:pt x="16095" y="5087"/>
                  <a:pt x="16362" y="4217"/>
                  <a:pt x="16484" y="3859"/>
                </a:cubicBezTo>
                <a:cubicBezTo>
                  <a:pt x="16633" y="3419"/>
                  <a:pt x="16580" y="2603"/>
                  <a:pt x="16577" y="2534"/>
                </a:cubicBezTo>
                <a:cubicBezTo>
                  <a:pt x="16562" y="2227"/>
                  <a:pt x="15874" y="1570"/>
                  <a:pt x="15826" y="1512"/>
                </a:cubicBezTo>
                <a:cubicBezTo>
                  <a:pt x="15752" y="1422"/>
                  <a:pt x="15219" y="1403"/>
                  <a:pt x="15190" y="1361"/>
                </a:cubicBezTo>
                <a:cubicBezTo>
                  <a:pt x="15126" y="1263"/>
                  <a:pt x="15051" y="335"/>
                  <a:pt x="15042" y="259"/>
                </a:cubicBezTo>
                <a:cubicBezTo>
                  <a:pt x="15038" y="223"/>
                  <a:pt x="14545" y="157"/>
                  <a:pt x="14476" y="172"/>
                </a:cubicBezTo>
                <a:cubicBezTo>
                  <a:pt x="14332" y="850"/>
                  <a:pt x="14115" y="1233"/>
                  <a:pt x="13905" y="1168"/>
                </a:cubicBezTo>
                <a:cubicBezTo>
                  <a:pt x="13714" y="1110"/>
                  <a:pt x="12922" y="76"/>
                  <a:pt x="12866" y="23"/>
                </a:cubicBezTo>
                <a:cubicBezTo>
                  <a:pt x="12826" y="-15"/>
                  <a:pt x="12793" y="-5"/>
                  <a:pt x="12761" y="54"/>
                </a:cubicBezTo>
                <a:cubicBezTo>
                  <a:pt x="12684" y="192"/>
                  <a:pt x="12637" y="570"/>
                  <a:pt x="12649" y="952"/>
                </a:cubicBezTo>
                <a:cubicBezTo>
                  <a:pt x="12668" y="1591"/>
                  <a:pt x="12634" y="2179"/>
                  <a:pt x="12535" y="2856"/>
                </a:cubicBezTo>
                <a:cubicBezTo>
                  <a:pt x="12449" y="3449"/>
                  <a:pt x="12174" y="3504"/>
                  <a:pt x="12113" y="3531"/>
                </a:cubicBezTo>
                <a:cubicBezTo>
                  <a:pt x="11951" y="3601"/>
                  <a:pt x="11911" y="4360"/>
                  <a:pt x="11891" y="4472"/>
                </a:cubicBezTo>
                <a:cubicBezTo>
                  <a:pt x="11854" y="4679"/>
                  <a:pt x="11578" y="4689"/>
                  <a:pt x="11519" y="4675"/>
                </a:cubicBezTo>
                <a:cubicBezTo>
                  <a:pt x="11442" y="4655"/>
                  <a:pt x="11363" y="4635"/>
                  <a:pt x="11287" y="4645"/>
                </a:cubicBezTo>
                <a:cubicBezTo>
                  <a:pt x="11243" y="4649"/>
                  <a:pt x="11212" y="4829"/>
                  <a:pt x="11235" y="4932"/>
                </a:cubicBezTo>
                <a:cubicBezTo>
                  <a:pt x="11262" y="5055"/>
                  <a:pt x="11296" y="5209"/>
                  <a:pt x="11296" y="5375"/>
                </a:cubicBezTo>
                <a:cubicBezTo>
                  <a:pt x="11296" y="5588"/>
                  <a:pt x="11118" y="5787"/>
                  <a:pt x="11060" y="5721"/>
                </a:cubicBezTo>
                <a:cubicBezTo>
                  <a:pt x="11021" y="5676"/>
                  <a:pt x="10976" y="5706"/>
                  <a:pt x="10928" y="5801"/>
                </a:cubicBezTo>
                <a:cubicBezTo>
                  <a:pt x="10844" y="5962"/>
                  <a:pt x="10799" y="6398"/>
                  <a:pt x="10799" y="6398"/>
                </a:cubicBezTo>
                <a:cubicBezTo>
                  <a:pt x="10814" y="6637"/>
                  <a:pt x="10700" y="7074"/>
                  <a:pt x="10671" y="7074"/>
                </a:cubicBezTo>
                <a:cubicBezTo>
                  <a:pt x="10556" y="7074"/>
                  <a:pt x="10363" y="6771"/>
                  <a:pt x="10209" y="6528"/>
                </a:cubicBezTo>
                <a:cubicBezTo>
                  <a:pt x="10209" y="6528"/>
                  <a:pt x="10005" y="6385"/>
                  <a:pt x="9844" y="6565"/>
                </a:cubicBezTo>
                <a:cubicBezTo>
                  <a:pt x="9787" y="6629"/>
                  <a:pt x="9722" y="6702"/>
                  <a:pt x="9639" y="6779"/>
                </a:cubicBezTo>
                <a:cubicBezTo>
                  <a:pt x="9455" y="6954"/>
                  <a:pt x="9459" y="7210"/>
                  <a:pt x="9464" y="7598"/>
                </a:cubicBezTo>
                <a:cubicBezTo>
                  <a:pt x="9468" y="7843"/>
                  <a:pt x="9241" y="9294"/>
                  <a:pt x="9219" y="9553"/>
                </a:cubicBezTo>
                <a:cubicBezTo>
                  <a:pt x="9178" y="10027"/>
                  <a:pt x="8393" y="12399"/>
                  <a:pt x="8401" y="12425"/>
                </a:cubicBezTo>
                <a:cubicBezTo>
                  <a:pt x="8408" y="12451"/>
                  <a:pt x="8459" y="12457"/>
                  <a:pt x="8507" y="12462"/>
                </a:cubicBezTo>
                <a:cubicBezTo>
                  <a:pt x="8580" y="12470"/>
                  <a:pt x="8680" y="12481"/>
                  <a:pt x="8784" y="12560"/>
                </a:cubicBezTo>
                <a:cubicBezTo>
                  <a:pt x="8900" y="12650"/>
                  <a:pt x="8951" y="12741"/>
                  <a:pt x="8939" y="12840"/>
                </a:cubicBezTo>
                <a:cubicBezTo>
                  <a:pt x="8922" y="12979"/>
                  <a:pt x="8775" y="13042"/>
                  <a:pt x="8676" y="13042"/>
                </a:cubicBezTo>
                <a:cubicBezTo>
                  <a:pt x="8618" y="13042"/>
                  <a:pt x="8389" y="13957"/>
                  <a:pt x="8253" y="14066"/>
                </a:cubicBezTo>
                <a:cubicBezTo>
                  <a:pt x="8191" y="14116"/>
                  <a:pt x="8130" y="14141"/>
                  <a:pt x="8067" y="14141"/>
                </a:cubicBezTo>
                <a:cubicBezTo>
                  <a:pt x="8026" y="14141"/>
                  <a:pt x="7992" y="14130"/>
                  <a:pt x="7965" y="14122"/>
                </a:cubicBezTo>
                <a:cubicBezTo>
                  <a:pt x="7950" y="14118"/>
                  <a:pt x="7923" y="14124"/>
                  <a:pt x="7930" y="14180"/>
                </a:cubicBezTo>
                <a:cubicBezTo>
                  <a:pt x="7967" y="14499"/>
                  <a:pt x="7612" y="14632"/>
                  <a:pt x="7074" y="14835"/>
                </a:cubicBezTo>
                <a:cubicBezTo>
                  <a:pt x="7074" y="14835"/>
                  <a:pt x="6803" y="14987"/>
                  <a:pt x="6798" y="15010"/>
                </a:cubicBezTo>
                <a:cubicBezTo>
                  <a:pt x="6793" y="15031"/>
                  <a:pt x="6903" y="15262"/>
                  <a:pt x="6843" y="15364"/>
                </a:cubicBezTo>
                <a:cubicBezTo>
                  <a:pt x="6744" y="15534"/>
                  <a:pt x="6403" y="15856"/>
                  <a:pt x="6030" y="15856"/>
                </a:cubicBezTo>
                <a:cubicBezTo>
                  <a:pt x="5934" y="15856"/>
                  <a:pt x="5841" y="15834"/>
                  <a:pt x="5754" y="15792"/>
                </a:cubicBezTo>
                <a:cubicBezTo>
                  <a:pt x="5651" y="15743"/>
                  <a:pt x="5588" y="15721"/>
                  <a:pt x="5548" y="15721"/>
                </a:cubicBezTo>
                <a:cubicBezTo>
                  <a:pt x="5499" y="15721"/>
                  <a:pt x="5494" y="15748"/>
                  <a:pt x="5483" y="15882"/>
                </a:cubicBezTo>
                <a:cubicBezTo>
                  <a:pt x="5472" y="16016"/>
                  <a:pt x="5455" y="16219"/>
                  <a:pt x="5349" y="16469"/>
                </a:cubicBezTo>
                <a:cubicBezTo>
                  <a:pt x="5282" y="16630"/>
                  <a:pt x="5232" y="16696"/>
                  <a:pt x="5181" y="16696"/>
                </a:cubicBezTo>
                <a:cubicBezTo>
                  <a:pt x="5125" y="16696"/>
                  <a:pt x="5079" y="16617"/>
                  <a:pt x="5017" y="16509"/>
                </a:cubicBezTo>
                <a:cubicBezTo>
                  <a:pt x="4909" y="16322"/>
                  <a:pt x="4744" y="16039"/>
                  <a:pt x="4387" y="15904"/>
                </a:cubicBezTo>
                <a:cubicBezTo>
                  <a:pt x="4155" y="15818"/>
                  <a:pt x="4024" y="15735"/>
                  <a:pt x="3962" y="15635"/>
                </a:cubicBezTo>
                <a:cubicBezTo>
                  <a:pt x="3898" y="15532"/>
                  <a:pt x="3912" y="15423"/>
                  <a:pt x="3925" y="15316"/>
                </a:cubicBezTo>
                <a:cubicBezTo>
                  <a:pt x="3938" y="15213"/>
                  <a:pt x="3447" y="15879"/>
                  <a:pt x="3384" y="16026"/>
                </a:cubicBezTo>
                <a:cubicBezTo>
                  <a:pt x="3280" y="16265"/>
                  <a:pt x="2813" y="17011"/>
                  <a:pt x="2667" y="17150"/>
                </a:cubicBezTo>
                <a:cubicBezTo>
                  <a:pt x="2528" y="17284"/>
                  <a:pt x="2214" y="17586"/>
                  <a:pt x="2214" y="17860"/>
                </a:cubicBezTo>
                <a:cubicBezTo>
                  <a:pt x="2214" y="18133"/>
                  <a:pt x="1916" y="18698"/>
                  <a:pt x="1896" y="18701"/>
                </a:cubicBezTo>
                <a:cubicBezTo>
                  <a:pt x="1871" y="18706"/>
                  <a:pt x="1846" y="18710"/>
                  <a:pt x="1827" y="18951"/>
                </a:cubicBezTo>
                <a:cubicBezTo>
                  <a:pt x="1819" y="19056"/>
                  <a:pt x="1816" y="19132"/>
                  <a:pt x="1814" y="19194"/>
                </a:cubicBezTo>
                <a:cubicBezTo>
                  <a:pt x="1807" y="19386"/>
                  <a:pt x="1802" y="19425"/>
                  <a:pt x="1682" y="19516"/>
                </a:cubicBezTo>
                <a:cubicBezTo>
                  <a:pt x="1639" y="19550"/>
                  <a:pt x="1300" y="19648"/>
                  <a:pt x="1247" y="19959"/>
                </a:cubicBezTo>
                <a:cubicBezTo>
                  <a:pt x="1237" y="20017"/>
                  <a:pt x="1127" y="20688"/>
                  <a:pt x="979" y="20688"/>
                </a:cubicBezTo>
                <a:cubicBezTo>
                  <a:pt x="923" y="20688"/>
                  <a:pt x="803" y="20592"/>
                  <a:pt x="781" y="20592"/>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4" name="Shape 68"/>
          <p:cNvSpPr/>
          <p:nvPr/>
        </p:nvSpPr>
        <p:spPr>
          <a:xfrm>
            <a:off x="7209143" y="3118028"/>
            <a:ext cx="1087593" cy="569348"/>
          </a:xfrm>
          <a:custGeom>
            <a:avLst/>
            <a:gdLst/>
            <a:ahLst/>
            <a:cxnLst>
              <a:cxn ang="0">
                <a:pos x="wd2" y="hd2"/>
              </a:cxn>
              <a:cxn ang="5400000">
                <a:pos x="wd2" y="hd2"/>
              </a:cxn>
              <a:cxn ang="10800000">
                <a:pos x="wd2" y="hd2"/>
              </a:cxn>
              <a:cxn ang="16200000">
                <a:pos x="wd2" y="hd2"/>
              </a:cxn>
            </a:cxnLst>
            <a:rect l="0" t="0" r="r" b="b"/>
            <a:pathLst>
              <a:path w="21600" h="21221" extrusionOk="0">
                <a:moveTo>
                  <a:pt x="19172" y="3288"/>
                </a:moveTo>
                <a:cubicBezTo>
                  <a:pt x="19121" y="3082"/>
                  <a:pt x="19138" y="2891"/>
                  <a:pt x="19010" y="2843"/>
                </a:cubicBezTo>
                <a:cubicBezTo>
                  <a:pt x="18883" y="2795"/>
                  <a:pt x="18679" y="2701"/>
                  <a:pt x="18594" y="2510"/>
                </a:cubicBezTo>
                <a:cubicBezTo>
                  <a:pt x="18509" y="2320"/>
                  <a:pt x="18560" y="2239"/>
                  <a:pt x="18475" y="2193"/>
                </a:cubicBezTo>
                <a:cubicBezTo>
                  <a:pt x="18390" y="2144"/>
                  <a:pt x="18305" y="2018"/>
                  <a:pt x="18271" y="1859"/>
                </a:cubicBezTo>
                <a:cubicBezTo>
                  <a:pt x="18237" y="1699"/>
                  <a:pt x="18237" y="1653"/>
                  <a:pt x="18237" y="1653"/>
                </a:cubicBezTo>
                <a:lnTo>
                  <a:pt x="18118" y="1478"/>
                </a:lnTo>
                <a:lnTo>
                  <a:pt x="17931" y="1763"/>
                </a:lnTo>
                <a:cubicBezTo>
                  <a:pt x="17931" y="1763"/>
                  <a:pt x="17761" y="1906"/>
                  <a:pt x="17744" y="1970"/>
                </a:cubicBezTo>
                <a:cubicBezTo>
                  <a:pt x="17727" y="2033"/>
                  <a:pt x="17659" y="2287"/>
                  <a:pt x="17591" y="2255"/>
                </a:cubicBezTo>
                <a:cubicBezTo>
                  <a:pt x="17523" y="2224"/>
                  <a:pt x="17404" y="2176"/>
                  <a:pt x="17370" y="2351"/>
                </a:cubicBezTo>
                <a:cubicBezTo>
                  <a:pt x="17336" y="2525"/>
                  <a:pt x="17259" y="2621"/>
                  <a:pt x="17098" y="2638"/>
                </a:cubicBezTo>
                <a:cubicBezTo>
                  <a:pt x="16936" y="2653"/>
                  <a:pt x="16886" y="2399"/>
                  <a:pt x="16630" y="2287"/>
                </a:cubicBezTo>
                <a:cubicBezTo>
                  <a:pt x="16376" y="2176"/>
                  <a:pt x="16443" y="2843"/>
                  <a:pt x="16248" y="2970"/>
                </a:cubicBezTo>
                <a:cubicBezTo>
                  <a:pt x="16052" y="3098"/>
                  <a:pt x="15679" y="2510"/>
                  <a:pt x="15542" y="2193"/>
                </a:cubicBezTo>
                <a:cubicBezTo>
                  <a:pt x="15406" y="1874"/>
                  <a:pt x="15049" y="2303"/>
                  <a:pt x="14659" y="2207"/>
                </a:cubicBezTo>
                <a:cubicBezTo>
                  <a:pt x="14267" y="2113"/>
                  <a:pt x="14395" y="1573"/>
                  <a:pt x="14216" y="1350"/>
                </a:cubicBezTo>
                <a:cubicBezTo>
                  <a:pt x="14038" y="1128"/>
                  <a:pt x="14004" y="811"/>
                  <a:pt x="13817" y="286"/>
                </a:cubicBezTo>
                <a:cubicBezTo>
                  <a:pt x="13630" y="-238"/>
                  <a:pt x="13579" y="286"/>
                  <a:pt x="13332" y="175"/>
                </a:cubicBezTo>
                <a:cubicBezTo>
                  <a:pt x="13086" y="64"/>
                  <a:pt x="12873" y="17"/>
                  <a:pt x="12661" y="1"/>
                </a:cubicBezTo>
                <a:cubicBezTo>
                  <a:pt x="12448" y="-17"/>
                  <a:pt x="12439" y="588"/>
                  <a:pt x="12380" y="969"/>
                </a:cubicBezTo>
                <a:cubicBezTo>
                  <a:pt x="12321" y="1350"/>
                  <a:pt x="12405" y="1414"/>
                  <a:pt x="12517" y="1716"/>
                </a:cubicBezTo>
                <a:cubicBezTo>
                  <a:pt x="12627" y="2018"/>
                  <a:pt x="12593" y="2399"/>
                  <a:pt x="12576" y="2572"/>
                </a:cubicBezTo>
                <a:cubicBezTo>
                  <a:pt x="12559" y="2747"/>
                  <a:pt x="12304" y="2638"/>
                  <a:pt x="11964" y="2732"/>
                </a:cubicBezTo>
                <a:cubicBezTo>
                  <a:pt x="11624" y="2829"/>
                  <a:pt x="11862" y="3240"/>
                  <a:pt x="11726" y="3542"/>
                </a:cubicBezTo>
                <a:cubicBezTo>
                  <a:pt x="11590" y="3845"/>
                  <a:pt x="11386" y="3288"/>
                  <a:pt x="11284" y="3082"/>
                </a:cubicBezTo>
                <a:cubicBezTo>
                  <a:pt x="11182" y="2876"/>
                  <a:pt x="10953" y="3145"/>
                  <a:pt x="10910" y="3653"/>
                </a:cubicBezTo>
                <a:cubicBezTo>
                  <a:pt x="10867" y="4162"/>
                  <a:pt x="10944" y="4115"/>
                  <a:pt x="11038" y="4559"/>
                </a:cubicBezTo>
                <a:cubicBezTo>
                  <a:pt x="11131" y="5003"/>
                  <a:pt x="10893" y="4893"/>
                  <a:pt x="10800" y="5178"/>
                </a:cubicBezTo>
                <a:cubicBezTo>
                  <a:pt x="10706" y="5465"/>
                  <a:pt x="10697" y="5369"/>
                  <a:pt x="10578" y="5418"/>
                </a:cubicBezTo>
                <a:cubicBezTo>
                  <a:pt x="10459" y="5465"/>
                  <a:pt x="10426" y="5766"/>
                  <a:pt x="10417" y="6051"/>
                </a:cubicBezTo>
                <a:cubicBezTo>
                  <a:pt x="10408" y="6338"/>
                  <a:pt x="10264" y="6767"/>
                  <a:pt x="10128" y="6720"/>
                </a:cubicBezTo>
                <a:cubicBezTo>
                  <a:pt x="9992" y="6670"/>
                  <a:pt x="9661" y="8164"/>
                  <a:pt x="9711" y="8530"/>
                </a:cubicBezTo>
                <a:cubicBezTo>
                  <a:pt x="9763" y="8895"/>
                  <a:pt x="9609" y="8801"/>
                  <a:pt x="9414" y="8910"/>
                </a:cubicBezTo>
                <a:cubicBezTo>
                  <a:pt x="9218" y="9023"/>
                  <a:pt x="9227" y="8801"/>
                  <a:pt x="9142" y="8752"/>
                </a:cubicBezTo>
                <a:cubicBezTo>
                  <a:pt x="9057" y="8704"/>
                  <a:pt x="8904" y="8689"/>
                  <a:pt x="8793" y="8498"/>
                </a:cubicBezTo>
                <a:cubicBezTo>
                  <a:pt x="8683" y="8307"/>
                  <a:pt x="8623" y="8007"/>
                  <a:pt x="8539" y="7989"/>
                </a:cubicBezTo>
                <a:cubicBezTo>
                  <a:pt x="8454" y="7973"/>
                  <a:pt x="8411" y="8387"/>
                  <a:pt x="8308" y="8530"/>
                </a:cubicBezTo>
                <a:cubicBezTo>
                  <a:pt x="8207" y="8673"/>
                  <a:pt x="8105" y="8673"/>
                  <a:pt x="8054" y="9006"/>
                </a:cubicBezTo>
                <a:cubicBezTo>
                  <a:pt x="8003" y="9339"/>
                  <a:pt x="8011" y="9308"/>
                  <a:pt x="7909" y="9419"/>
                </a:cubicBezTo>
                <a:cubicBezTo>
                  <a:pt x="7807" y="9530"/>
                  <a:pt x="7799" y="9673"/>
                  <a:pt x="7799" y="9769"/>
                </a:cubicBezTo>
                <a:cubicBezTo>
                  <a:pt x="7799" y="9865"/>
                  <a:pt x="7816" y="10276"/>
                  <a:pt x="7790" y="10387"/>
                </a:cubicBezTo>
                <a:cubicBezTo>
                  <a:pt x="7764" y="10500"/>
                  <a:pt x="7586" y="10325"/>
                  <a:pt x="7586" y="10325"/>
                </a:cubicBezTo>
                <a:lnTo>
                  <a:pt x="7510" y="9959"/>
                </a:lnTo>
                <a:cubicBezTo>
                  <a:pt x="7510" y="9959"/>
                  <a:pt x="7271" y="9721"/>
                  <a:pt x="7246" y="9626"/>
                </a:cubicBezTo>
                <a:cubicBezTo>
                  <a:pt x="7221" y="9530"/>
                  <a:pt x="7212" y="9403"/>
                  <a:pt x="7136" y="9435"/>
                </a:cubicBezTo>
                <a:cubicBezTo>
                  <a:pt x="7059" y="9467"/>
                  <a:pt x="7042" y="9721"/>
                  <a:pt x="6974" y="9736"/>
                </a:cubicBezTo>
                <a:cubicBezTo>
                  <a:pt x="6906" y="9753"/>
                  <a:pt x="6762" y="9865"/>
                  <a:pt x="6729" y="9976"/>
                </a:cubicBezTo>
                <a:cubicBezTo>
                  <a:pt x="6694" y="10086"/>
                  <a:pt x="6660" y="10230"/>
                  <a:pt x="6549" y="10183"/>
                </a:cubicBezTo>
                <a:cubicBezTo>
                  <a:pt x="6439" y="10134"/>
                  <a:pt x="6397" y="10325"/>
                  <a:pt x="6422" y="10579"/>
                </a:cubicBezTo>
                <a:cubicBezTo>
                  <a:pt x="6447" y="10833"/>
                  <a:pt x="6413" y="11071"/>
                  <a:pt x="6337" y="11103"/>
                </a:cubicBezTo>
                <a:cubicBezTo>
                  <a:pt x="6261" y="11133"/>
                  <a:pt x="6175" y="11056"/>
                  <a:pt x="6056" y="10801"/>
                </a:cubicBezTo>
                <a:cubicBezTo>
                  <a:pt x="5937" y="10547"/>
                  <a:pt x="5954" y="10658"/>
                  <a:pt x="5793" y="10611"/>
                </a:cubicBezTo>
                <a:cubicBezTo>
                  <a:pt x="5632" y="10563"/>
                  <a:pt x="5648" y="10309"/>
                  <a:pt x="5520" y="10245"/>
                </a:cubicBezTo>
                <a:cubicBezTo>
                  <a:pt x="5394" y="10183"/>
                  <a:pt x="5189" y="10404"/>
                  <a:pt x="5054" y="10563"/>
                </a:cubicBezTo>
                <a:cubicBezTo>
                  <a:pt x="4918" y="10722"/>
                  <a:pt x="4892" y="10865"/>
                  <a:pt x="4909" y="11103"/>
                </a:cubicBezTo>
                <a:cubicBezTo>
                  <a:pt x="4926" y="11342"/>
                  <a:pt x="4563" y="10971"/>
                  <a:pt x="4427" y="10928"/>
                </a:cubicBezTo>
                <a:cubicBezTo>
                  <a:pt x="4291" y="10887"/>
                  <a:pt x="4155" y="11141"/>
                  <a:pt x="4155" y="11353"/>
                </a:cubicBezTo>
                <a:cubicBezTo>
                  <a:pt x="4155" y="11563"/>
                  <a:pt x="4110" y="11691"/>
                  <a:pt x="3928" y="11648"/>
                </a:cubicBezTo>
                <a:cubicBezTo>
                  <a:pt x="3853" y="11631"/>
                  <a:pt x="3749" y="11650"/>
                  <a:pt x="3654" y="11679"/>
                </a:cubicBezTo>
                <a:cubicBezTo>
                  <a:pt x="3681" y="11857"/>
                  <a:pt x="3690" y="12016"/>
                  <a:pt x="3634" y="12167"/>
                </a:cubicBezTo>
                <a:cubicBezTo>
                  <a:pt x="3515" y="12485"/>
                  <a:pt x="3294" y="12707"/>
                  <a:pt x="3463" y="13024"/>
                </a:cubicBezTo>
                <a:cubicBezTo>
                  <a:pt x="3634" y="13342"/>
                  <a:pt x="3821" y="13660"/>
                  <a:pt x="3668" y="13787"/>
                </a:cubicBezTo>
                <a:cubicBezTo>
                  <a:pt x="3515" y="13914"/>
                  <a:pt x="2342" y="13946"/>
                  <a:pt x="2461" y="14867"/>
                </a:cubicBezTo>
                <a:cubicBezTo>
                  <a:pt x="2580" y="15789"/>
                  <a:pt x="2767" y="15917"/>
                  <a:pt x="2715" y="16329"/>
                </a:cubicBezTo>
                <a:cubicBezTo>
                  <a:pt x="2665" y="16742"/>
                  <a:pt x="2410" y="17377"/>
                  <a:pt x="2104" y="16901"/>
                </a:cubicBezTo>
                <a:cubicBezTo>
                  <a:pt x="1797" y="16425"/>
                  <a:pt x="659" y="15948"/>
                  <a:pt x="693" y="17790"/>
                </a:cubicBezTo>
                <a:cubicBezTo>
                  <a:pt x="761" y="17917"/>
                  <a:pt x="965" y="19220"/>
                  <a:pt x="676" y="19252"/>
                </a:cubicBezTo>
                <a:cubicBezTo>
                  <a:pt x="387" y="19284"/>
                  <a:pt x="642" y="19601"/>
                  <a:pt x="522" y="20300"/>
                </a:cubicBezTo>
                <a:cubicBezTo>
                  <a:pt x="404" y="20998"/>
                  <a:pt x="421" y="20745"/>
                  <a:pt x="302" y="20681"/>
                </a:cubicBezTo>
                <a:cubicBezTo>
                  <a:pt x="183" y="20617"/>
                  <a:pt x="30" y="20872"/>
                  <a:pt x="30" y="21062"/>
                </a:cubicBezTo>
                <a:cubicBezTo>
                  <a:pt x="30" y="21115"/>
                  <a:pt x="20" y="21153"/>
                  <a:pt x="0" y="21181"/>
                </a:cubicBezTo>
                <a:cubicBezTo>
                  <a:pt x="753" y="21362"/>
                  <a:pt x="3718" y="20877"/>
                  <a:pt x="3974" y="20841"/>
                </a:cubicBezTo>
                <a:cubicBezTo>
                  <a:pt x="4269" y="20798"/>
                  <a:pt x="3974" y="19951"/>
                  <a:pt x="3974" y="19611"/>
                </a:cubicBezTo>
                <a:cubicBezTo>
                  <a:pt x="3974" y="19273"/>
                  <a:pt x="4495" y="19314"/>
                  <a:pt x="4654" y="19527"/>
                </a:cubicBezTo>
                <a:cubicBezTo>
                  <a:pt x="4813" y="19739"/>
                  <a:pt x="4994" y="20035"/>
                  <a:pt x="5062" y="19781"/>
                </a:cubicBezTo>
                <a:cubicBezTo>
                  <a:pt x="5130" y="19527"/>
                  <a:pt x="5470" y="19314"/>
                  <a:pt x="5470" y="19314"/>
                </a:cubicBezTo>
                <a:cubicBezTo>
                  <a:pt x="8778" y="19035"/>
                  <a:pt x="13769" y="17930"/>
                  <a:pt x="17358" y="17048"/>
                </a:cubicBezTo>
                <a:cubicBezTo>
                  <a:pt x="17693" y="16625"/>
                  <a:pt x="18055" y="16147"/>
                  <a:pt x="18152" y="15948"/>
                </a:cubicBezTo>
                <a:cubicBezTo>
                  <a:pt x="18322" y="15598"/>
                  <a:pt x="18355" y="15884"/>
                  <a:pt x="18509" y="15884"/>
                </a:cubicBezTo>
                <a:cubicBezTo>
                  <a:pt x="18662" y="15884"/>
                  <a:pt x="18679" y="15629"/>
                  <a:pt x="18764" y="15090"/>
                </a:cubicBezTo>
                <a:cubicBezTo>
                  <a:pt x="18849" y="14550"/>
                  <a:pt x="19087" y="14677"/>
                  <a:pt x="19240" y="14550"/>
                </a:cubicBezTo>
                <a:cubicBezTo>
                  <a:pt x="19393" y="14423"/>
                  <a:pt x="19342" y="14423"/>
                  <a:pt x="19376" y="13946"/>
                </a:cubicBezTo>
                <a:cubicBezTo>
                  <a:pt x="19410" y="13470"/>
                  <a:pt x="19477" y="13692"/>
                  <a:pt x="19529" y="13565"/>
                </a:cubicBezTo>
                <a:cubicBezTo>
                  <a:pt x="19580" y="13438"/>
                  <a:pt x="19784" y="13057"/>
                  <a:pt x="19784" y="12707"/>
                </a:cubicBezTo>
                <a:cubicBezTo>
                  <a:pt x="19784" y="12358"/>
                  <a:pt x="20124" y="12008"/>
                  <a:pt x="20276" y="11849"/>
                </a:cubicBezTo>
                <a:cubicBezTo>
                  <a:pt x="20430" y="11690"/>
                  <a:pt x="20922" y="10833"/>
                  <a:pt x="21025" y="10579"/>
                </a:cubicBezTo>
                <a:cubicBezTo>
                  <a:pt x="21096" y="10403"/>
                  <a:pt x="21413" y="9719"/>
                  <a:pt x="21600" y="9319"/>
                </a:cubicBezTo>
                <a:cubicBezTo>
                  <a:pt x="21434" y="8892"/>
                  <a:pt x="21244" y="9195"/>
                  <a:pt x="20770" y="8736"/>
                </a:cubicBezTo>
                <a:cubicBezTo>
                  <a:pt x="20276" y="8260"/>
                  <a:pt x="20260" y="7592"/>
                  <a:pt x="20107" y="7053"/>
                </a:cubicBezTo>
                <a:cubicBezTo>
                  <a:pt x="19954" y="6513"/>
                  <a:pt x="19834" y="6036"/>
                  <a:pt x="19614" y="5718"/>
                </a:cubicBezTo>
                <a:cubicBezTo>
                  <a:pt x="19393" y="5400"/>
                  <a:pt x="19308" y="3971"/>
                  <a:pt x="19308" y="3845"/>
                </a:cubicBezTo>
                <a:cubicBezTo>
                  <a:pt x="19308" y="3792"/>
                  <a:pt x="19352" y="3735"/>
                  <a:pt x="19418" y="3681"/>
                </a:cubicBezTo>
                <a:cubicBezTo>
                  <a:pt x="19308" y="3542"/>
                  <a:pt x="19196" y="3386"/>
                  <a:pt x="19172" y="3288"/>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5" name="Shape 69"/>
          <p:cNvSpPr/>
          <p:nvPr/>
        </p:nvSpPr>
        <p:spPr>
          <a:xfrm>
            <a:off x="7389040" y="2624980"/>
            <a:ext cx="454911" cy="806068"/>
          </a:xfrm>
          <a:custGeom>
            <a:avLst/>
            <a:gdLst/>
            <a:ahLst/>
            <a:cxnLst>
              <a:cxn ang="0">
                <a:pos x="wd2" y="hd2"/>
              </a:cxn>
              <a:cxn ang="5400000">
                <a:pos x="wd2" y="hd2"/>
              </a:cxn>
              <a:cxn ang="10800000">
                <a:pos x="wd2" y="hd2"/>
              </a:cxn>
              <a:cxn ang="16200000">
                <a:pos x="wd2" y="hd2"/>
              </a:cxn>
            </a:cxnLst>
            <a:rect l="0" t="0" r="r" b="b"/>
            <a:pathLst>
              <a:path w="21495" h="21555" extrusionOk="0">
                <a:moveTo>
                  <a:pt x="17649" y="1"/>
                </a:moveTo>
                <a:lnTo>
                  <a:pt x="4920" y="858"/>
                </a:lnTo>
                <a:cubicBezTo>
                  <a:pt x="4243" y="1193"/>
                  <a:pt x="3113" y="1658"/>
                  <a:pt x="2117" y="1658"/>
                </a:cubicBezTo>
                <a:cubicBezTo>
                  <a:pt x="1483" y="1658"/>
                  <a:pt x="927" y="1572"/>
                  <a:pt x="509" y="1403"/>
                </a:cubicBezTo>
                <a:lnTo>
                  <a:pt x="2440" y="12583"/>
                </a:lnTo>
                <a:cubicBezTo>
                  <a:pt x="2440" y="12583"/>
                  <a:pt x="2360" y="13495"/>
                  <a:pt x="2117" y="13677"/>
                </a:cubicBezTo>
                <a:cubicBezTo>
                  <a:pt x="1874" y="13859"/>
                  <a:pt x="1511" y="14269"/>
                  <a:pt x="1835" y="14588"/>
                </a:cubicBezTo>
                <a:cubicBezTo>
                  <a:pt x="2158" y="14908"/>
                  <a:pt x="2521" y="14657"/>
                  <a:pt x="2562" y="15205"/>
                </a:cubicBezTo>
                <a:cubicBezTo>
                  <a:pt x="2602" y="15751"/>
                  <a:pt x="2602" y="16001"/>
                  <a:pt x="2886" y="16092"/>
                </a:cubicBezTo>
                <a:cubicBezTo>
                  <a:pt x="3168" y="16184"/>
                  <a:pt x="3494" y="16753"/>
                  <a:pt x="3007" y="16913"/>
                </a:cubicBezTo>
                <a:cubicBezTo>
                  <a:pt x="2521" y="17073"/>
                  <a:pt x="2237" y="17324"/>
                  <a:pt x="2237" y="17529"/>
                </a:cubicBezTo>
                <a:cubicBezTo>
                  <a:pt x="2237" y="17733"/>
                  <a:pt x="1187" y="18873"/>
                  <a:pt x="702" y="18964"/>
                </a:cubicBezTo>
                <a:cubicBezTo>
                  <a:pt x="216" y="19056"/>
                  <a:pt x="458" y="19511"/>
                  <a:pt x="499" y="19648"/>
                </a:cubicBezTo>
                <a:cubicBezTo>
                  <a:pt x="540" y="19785"/>
                  <a:pt x="499" y="20081"/>
                  <a:pt x="256" y="20286"/>
                </a:cubicBezTo>
                <a:cubicBezTo>
                  <a:pt x="14" y="20491"/>
                  <a:pt x="-27" y="20696"/>
                  <a:pt x="14" y="21061"/>
                </a:cubicBezTo>
                <a:cubicBezTo>
                  <a:pt x="36" y="21253"/>
                  <a:pt x="156" y="21411"/>
                  <a:pt x="225" y="21554"/>
                </a:cubicBezTo>
                <a:cubicBezTo>
                  <a:pt x="450" y="21533"/>
                  <a:pt x="696" y="21520"/>
                  <a:pt x="877" y="21532"/>
                </a:cubicBezTo>
                <a:cubicBezTo>
                  <a:pt x="1309" y="21563"/>
                  <a:pt x="1416" y="21471"/>
                  <a:pt x="1416" y="21320"/>
                </a:cubicBezTo>
                <a:cubicBezTo>
                  <a:pt x="1416" y="21168"/>
                  <a:pt x="1739" y="20986"/>
                  <a:pt x="2063" y="21016"/>
                </a:cubicBezTo>
                <a:cubicBezTo>
                  <a:pt x="2387" y="21046"/>
                  <a:pt x="3250" y="21313"/>
                  <a:pt x="3209" y="21141"/>
                </a:cubicBezTo>
                <a:cubicBezTo>
                  <a:pt x="3168" y="20970"/>
                  <a:pt x="3230" y="20868"/>
                  <a:pt x="3554" y="20753"/>
                </a:cubicBezTo>
                <a:cubicBezTo>
                  <a:pt x="3876" y="20640"/>
                  <a:pt x="4362" y="20481"/>
                  <a:pt x="4665" y="20526"/>
                </a:cubicBezTo>
                <a:cubicBezTo>
                  <a:pt x="4968" y="20571"/>
                  <a:pt x="4929" y="20753"/>
                  <a:pt x="5313" y="20788"/>
                </a:cubicBezTo>
                <a:cubicBezTo>
                  <a:pt x="5697" y="20822"/>
                  <a:pt x="5656" y="20742"/>
                  <a:pt x="5939" y="20925"/>
                </a:cubicBezTo>
                <a:cubicBezTo>
                  <a:pt x="6223" y="21107"/>
                  <a:pt x="6426" y="21163"/>
                  <a:pt x="6606" y="21141"/>
                </a:cubicBezTo>
                <a:cubicBezTo>
                  <a:pt x="6789" y="21118"/>
                  <a:pt x="6870" y="20947"/>
                  <a:pt x="6810" y="20765"/>
                </a:cubicBezTo>
                <a:cubicBezTo>
                  <a:pt x="6750" y="20583"/>
                  <a:pt x="6849" y="20446"/>
                  <a:pt x="7112" y="20481"/>
                </a:cubicBezTo>
                <a:cubicBezTo>
                  <a:pt x="7375" y="20515"/>
                  <a:pt x="7456" y="20412"/>
                  <a:pt x="7539" y="20332"/>
                </a:cubicBezTo>
                <a:cubicBezTo>
                  <a:pt x="7619" y="20253"/>
                  <a:pt x="7962" y="20173"/>
                  <a:pt x="8123" y="20160"/>
                </a:cubicBezTo>
                <a:cubicBezTo>
                  <a:pt x="8285" y="20149"/>
                  <a:pt x="8326" y="19967"/>
                  <a:pt x="8508" y="19944"/>
                </a:cubicBezTo>
                <a:cubicBezTo>
                  <a:pt x="8690" y="19921"/>
                  <a:pt x="8711" y="20013"/>
                  <a:pt x="8771" y="20081"/>
                </a:cubicBezTo>
                <a:cubicBezTo>
                  <a:pt x="8830" y="20149"/>
                  <a:pt x="9398" y="20320"/>
                  <a:pt x="9398" y="20320"/>
                </a:cubicBezTo>
                <a:lnTo>
                  <a:pt x="9579" y="20583"/>
                </a:lnTo>
                <a:cubicBezTo>
                  <a:pt x="9579" y="20583"/>
                  <a:pt x="10003" y="20708"/>
                  <a:pt x="10065" y="20627"/>
                </a:cubicBezTo>
                <a:cubicBezTo>
                  <a:pt x="10127" y="20548"/>
                  <a:pt x="10086" y="20253"/>
                  <a:pt x="10086" y="20184"/>
                </a:cubicBezTo>
                <a:cubicBezTo>
                  <a:pt x="10086" y="20115"/>
                  <a:pt x="10105" y="20013"/>
                  <a:pt x="10348" y="19933"/>
                </a:cubicBezTo>
                <a:cubicBezTo>
                  <a:pt x="10590" y="19853"/>
                  <a:pt x="10571" y="19876"/>
                  <a:pt x="10692" y="19637"/>
                </a:cubicBezTo>
                <a:cubicBezTo>
                  <a:pt x="10815" y="19398"/>
                  <a:pt x="11056" y="19398"/>
                  <a:pt x="11297" y="19295"/>
                </a:cubicBezTo>
                <a:cubicBezTo>
                  <a:pt x="11542" y="19192"/>
                  <a:pt x="11643" y="18896"/>
                  <a:pt x="11845" y="18907"/>
                </a:cubicBezTo>
                <a:cubicBezTo>
                  <a:pt x="12047" y="18920"/>
                  <a:pt x="12189" y="19135"/>
                  <a:pt x="12451" y="19272"/>
                </a:cubicBezTo>
                <a:cubicBezTo>
                  <a:pt x="12714" y="19409"/>
                  <a:pt x="13079" y="19420"/>
                  <a:pt x="13281" y="19455"/>
                </a:cubicBezTo>
                <a:cubicBezTo>
                  <a:pt x="13483" y="19489"/>
                  <a:pt x="13463" y="19648"/>
                  <a:pt x="13927" y="19568"/>
                </a:cubicBezTo>
                <a:cubicBezTo>
                  <a:pt x="14393" y="19489"/>
                  <a:pt x="14758" y="19557"/>
                  <a:pt x="14635" y="19295"/>
                </a:cubicBezTo>
                <a:cubicBezTo>
                  <a:pt x="14515" y="19033"/>
                  <a:pt x="15304" y="17961"/>
                  <a:pt x="15626" y="17997"/>
                </a:cubicBezTo>
                <a:cubicBezTo>
                  <a:pt x="15949" y="18030"/>
                  <a:pt x="16293" y="17723"/>
                  <a:pt x="16315" y="17516"/>
                </a:cubicBezTo>
                <a:cubicBezTo>
                  <a:pt x="16335" y="17312"/>
                  <a:pt x="16415" y="17096"/>
                  <a:pt x="16698" y="17062"/>
                </a:cubicBezTo>
                <a:cubicBezTo>
                  <a:pt x="16982" y="17027"/>
                  <a:pt x="17001" y="17096"/>
                  <a:pt x="17225" y="16890"/>
                </a:cubicBezTo>
                <a:cubicBezTo>
                  <a:pt x="17447" y="16686"/>
                  <a:pt x="18014" y="16765"/>
                  <a:pt x="17791" y="16446"/>
                </a:cubicBezTo>
                <a:cubicBezTo>
                  <a:pt x="17568" y="16127"/>
                  <a:pt x="17386" y="16161"/>
                  <a:pt x="17488" y="15796"/>
                </a:cubicBezTo>
                <a:cubicBezTo>
                  <a:pt x="17589" y="15431"/>
                  <a:pt x="18134" y="15238"/>
                  <a:pt x="18377" y="15386"/>
                </a:cubicBezTo>
                <a:cubicBezTo>
                  <a:pt x="18619" y="15534"/>
                  <a:pt x="19105" y="15934"/>
                  <a:pt x="19428" y="15716"/>
                </a:cubicBezTo>
                <a:cubicBezTo>
                  <a:pt x="19753" y="15500"/>
                  <a:pt x="19185" y="15205"/>
                  <a:pt x="19995" y="15135"/>
                </a:cubicBezTo>
                <a:cubicBezTo>
                  <a:pt x="20804" y="15068"/>
                  <a:pt x="21410" y="15146"/>
                  <a:pt x="21451" y="15021"/>
                </a:cubicBezTo>
                <a:cubicBezTo>
                  <a:pt x="21491" y="14896"/>
                  <a:pt x="21573" y="14623"/>
                  <a:pt x="21311" y="14406"/>
                </a:cubicBezTo>
                <a:cubicBezTo>
                  <a:pt x="21045" y="14190"/>
                  <a:pt x="20843" y="14144"/>
                  <a:pt x="20985" y="13870"/>
                </a:cubicBezTo>
                <a:cubicBezTo>
                  <a:pt x="21071" y="13705"/>
                  <a:pt x="21114" y="13481"/>
                  <a:pt x="21245" y="13333"/>
                </a:cubicBezTo>
                <a:lnTo>
                  <a:pt x="18407" y="241"/>
                </a:lnTo>
                <a:cubicBezTo>
                  <a:pt x="18020" y="-37"/>
                  <a:pt x="17649" y="1"/>
                  <a:pt x="17649" y="1"/>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6" name="Shape 70"/>
          <p:cNvSpPr/>
          <p:nvPr/>
        </p:nvSpPr>
        <p:spPr>
          <a:xfrm>
            <a:off x="7775483" y="2491723"/>
            <a:ext cx="633162" cy="723723"/>
          </a:xfrm>
          <a:custGeom>
            <a:avLst/>
            <a:gdLst/>
            <a:ahLst/>
            <a:cxnLst>
              <a:cxn ang="0">
                <a:pos x="wd2" y="hd2"/>
              </a:cxn>
              <a:cxn ang="5400000">
                <a:pos x="wd2" y="hd2"/>
              </a:cxn>
              <a:cxn ang="10800000">
                <a:pos x="wd2" y="hd2"/>
              </a:cxn>
              <a:cxn ang="16200000">
                <a:pos x="wd2" y="hd2"/>
              </a:cxn>
            </a:cxnLst>
            <a:rect l="0" t="0" r="r" b="b"/>
            <a:pathLst>
              <a:path w="21467" h="21600" extrusionOk="0">
                <a:moveTo>
                  <a:pt x="21222" y="8656"/>
                </a:moveTo>
                <a:cubicBezTo>
                  <a:pt x="21135" y="8300"/>
                  <a:pt x="21077" y="7995"/>
                  <a:pt x="21019" y="7766"/>
                </a:cubicBezTo>
                <a:cubicBezTo>
                  <a:pt x="20987" y="7639"/>
                  <a:pt x="21210" y="7621"/>
                  <a:pt x="21417" y="7631"/>
                </a:cubicBezTo>
                <a:lnTo>
                  <a:pt x="19791" y="0"/>
                </a:lnTo>
                <a:cubicBezTo>
                  <a:pt x="18466" y="658"/>
                  <a:pt x="16568" y="1796"/>
                  <a:pt x="16212" y="2237"/>
                </a:cubicBezTo>
                <a:cubicBezTo>
                  <a:pt x="15785" y="2762"/>
                  <a:pt x="14837" y="3712"/>
                  <a:pt x="14354" y="3712"/>
                </a:cubicBezTo>
                <a:cubicBezTo>
                  <a:pt x="13870" y="3712"/>
                  <a:pt x="12980" y="3729"/>
                  <a:pt x="12690" y="3983"/>
                </a:cubicBezTo>
                <a:cubicBezTo>
                  <a:pt x="12399" y="4238"/>
                  <a:pt x="11026" y="4730"/>
                  <a:pt x="10775" y="4527"/>
                </a:cubicBezTo>
                <a:cubicBezTo>
                  <a:pt x="10523" y="4323"/>
                  <a:pt x="9923" y="4289"/>
                  <a:pt x="9904" y="4373"/>
                </a:cubicBezTo>
                <a:cubicBezTo>
                  <a:pt x="9886" y="4458"/>
                  <a:pt x="9459" y="4527"/>
                  <a:pt x="9226" y="4627"/>
                </a:cubicBezTo>
                <a:cubicBezTo>
                  <a:pt x="8994" y="4730"/>
                  <a:pt x="8840" y="4424"/>
                  <a:pt x="9033" y="4357"/>
                </a:cubicBezTo>
                <a:cubicBezTo>
                  <a:pt x="9226" y="4289"/>
                  <a:pt x="9768" y="4339"/>
                  <a:pt x="9691" y="4153"/>
                </a:cubicBezTo>
                <a:cubicBezTo>
                  <a:pt x="9614" y="3966"/>
                  <a:pt x="9517" y="3848"/>
                  <a:pt x="9207" y="3983"/>
                </a:cubicBezTo>
                <a:cubicBezTo>
                  <a:pt x="8897" y="4119"/>
                  <a:pt x="8975" y="4305"/>
                  <a:pt x="8743" y="4086"/>
                </a:cubicBezTo>
                <a:cubicBezTo>
                  <a:pt x="8510" y="3864"/>
                  <a:pt x="8491" y="3933"/>
                  <a:pt x="7930" y="3746"/>
                </a:cubicBezTo>
                <a:cubicBezTo>
                  <a:pt x="7369" y="3559"/>
                  <a:pt x="7389" y="3644"/>
                  <a:pt x="6981" y="3440"/>
                </a:cubicBezTo>
                <a:cubicBezTo>
                  <a:pt x="6652" y="3275"/>
                  <a:pt x="6269" y="3357"/>
                  <a:pt x="6296" y="3163"/>
                </a:cubicBezTo>
                <a:cubicBezTo>
                  <a:pt x="4525" y="3577"/>
                  <a:pt x="266" y="4538"/>
                  <a:pt x="37" y="4255"/>
                </a:cubicBezTo>
                <a:cubicBezTo>
                  <a:pt x="24" y="4240"/>
                  <a:pt x="13" y="4231"/>
                  <a:pt x="0" y="4217"/>
                </a:cubicBezTo>
                <a:lnTo>
                  <a:pt x="2036" y="18829"/>
                </a:lnTo>
                <a:cubicBezTo>
                  <a:pt x="2097" y="18721"/>
                  <a:pt x="2186" y="18648"/>
                  <a:pt x="2329" y="18653"/>
                </a:cubicBezTo>
                <a:cubicBezTo>
                  <a:pt x="2691" y="18666"/>
                  <a:pt x="3054" y="18704"/>
                  <a:pt x="3475" y="18792"/>
                </a:cubicBezTo>
                <a:cubicBezTo>
                  <a:pt x="3896" y="18882"/>
                  <a:pt x="3984" y="18462"/>
                  <a:pt x="4303" y="18882"/>
                </a:cubicBezTo>
                <a:cubicBezTo>
                  <a:pt x="4622" y="19302"/>
                  <a:pt x="4680" y="19556"/>
                  <a:pt x="4985" y="19734"/>
                </a:cubicBezTo>
                <a:cubicBezTo>
                  <a:pt x="5289" y="19912"/>
                  <a:pt x="5071" y="20345"/>
                  <a:pt x="5739" y="20420"/>
                </a:cubicBezTo>
                <a:cubicBezTo>
                  <a:pt x="6406" y="20497"/>
                  <a:pt x="7016" y="20154"/>
                  <a:pt x="7248" y="20409"/>
                </a:cubicBezTo>
                <a:cubicBezTo>
                  <a:pt x="7481" y="20663"/>
                  <a:pt x="8119" y="21133"/>
                  <a:pt x="8453" y="21031"/>
                </a:cubicBezTo>
                <a:cubicBezTo>
                  <a:pt x="8786" y="20929"/>
                  <a:pt x="8671" y="20395"/>
                  <a:pt x="9105" y="20484"/>
                </a:cubicBezTo>
                <a:cubicBezTo>
                  <a:pt x="9541" y="20574"/>
                  <a:pt x="9628" y="20777"/>
                  <a:pt x="9904" y="20765"/>
                </a:cubicBezTo>
                <a:cubicBezTo>
                  <a:pt x="10179" y="20751"/>
                  <a:pt x="10310" y="20675"/>
                  <a:pt x="10368" y="20535"/>
                </a:cubicBezTo>
                <a:cubicBezTo>
                  <a:pt x="10426" y="20395"/>
                  <a:pt x="10629" y="20434"/>
                  <a:pt x="10745" y="20458"/>
                </a:cubicBezTo>
                <a:cubicBezTo>
                  <a:pt x="10862" y="20484"/>
                  <a:pt x="10978" y="20280"/>
                  <a:pt x="11006" y="20230"/>
                </a:cubicBezTo>
                <a:cubicBezTo>
                  <a:pt x="11036" y="20179"/>
                  <a:pt x="11326" y="20064"/>
                  <a:pt x="11326" y="20064"/>
                </a:cubicBezTo>
                <a:lnTo>
                  <a:pt x="11645" y="19836"/>
                </a:lnTo>
                <a:lnTo>
                  <a:pt x="11848" y="19976"/>
                </a:lnTo>
                <a:cubicBezTo>
                  <a:pt x="11848" y="19976"/>
                  <a:pt x="11848" y="20013"/>
                  <a:pt x="11907" y="20141"/>
                </a:cubicBezTo>
                <a:cubicBezTo>
                  <a:pt x="11964" y="20268"/>
                  <a:pt x="12110" y="20370"/>
                  <a:pt x="12255" y="20409"/>
                </a:cubicBezTo>
                <a:cubicBezTo>
                  <a:pt x="12399" y="20446"/>
                  <a:pt x="12312" y="20510"/>
                  <a:pt x="12458" y="20663"/>
                </a:cubicBezTo>
                <a:cubicBezTo>
                  <a:pt x="12603" y="20816"/>
                  <a:pt x="12951" y="20891"/>
                  <a:pt x="13169" y="20929"/>
                </a:cubicBezTo>
                <a:cubicBezTo>
                  <a:pt x="13386" y="20967"/>
                  <a:pt x="13357" y="21120"/>
                  <a:pt x="13444" y="21286"/>
                </a:cubicBezTo>
                <a:cubicBezTo>
                  <a:pt x="13486" y="21364"/>
                  <a:pt x="13677" y="21489"/>
                  <a:pt x="13865" y="21600"/>
                </a:cubicBezTo>
                <a:cubicBezTo>
                  <a:pt x="14027" y="21538"/>
                  <a:pt x="14268" y="21481"/>
                  <a:pt x="14489" y="21451"/>
                </a:cubicBezTo>
                <a:cubicBezTo>
                  <a:pt x="14866" y="21400"/>
                  <a:pt x="14837" y="21299"/>
                  <a:pt x="14837" y="20891"/>
                </a:cubicBezTo>
                <a:cubicBezTo>
                  <a:pt x="14837" y="20484"/>
                  <a:pt x="15011" y="20586"/>
                  <a:pt x="15302" y="20484"/>
                </a:cubicBezTo>
                <a:cubicBezTo>
                  <a:pt x="15591" y="20383"/>
                  <a:pt x="15447" y="19925"/>
                  <a:pt x="15302" y="19645"/>
                </a:cubicBezTo>
                <a:cubicBezTo>
                  <a:pt x="15156" y="19365"/>
                  <a:pt x="15417" y="18958"/>
                  <a:pt x="15389" y="18627"/>
                </a:cubicBezTo>
                <a:cubicBezTo>
                  <a:pt x="15359" y="18296"/>
                  <a:pt x="15679" y="17839"/>
                  <a:pt x="15854" y="17686"/>
                </a:cubicBezTo>
                <a:cubicBezTo>
                  <a:pt x="16028" y="17533"/>
                  <a:pt x="16433" y="17966"/>
                  <a:pt x="16724" y="18119"/>
                </a:cubicBezTo>
                <a:cubicBezTo>
                  <a:pt x="17014" y="18272"/>
                  <a:pt x="16782" y="16949"/>
                  <a:pt x="16665" y="16541"/>
                </a:cubicBezTo>
                <a:cubicBezTo>
                  <a:pt x="16550" y="16134"/>
                  <a:pt x="17217" y="16059"/>
                  <a:pt x="17507" y="15930"/>
                </a:cubicBezTo>
                <a:cubicBezTo>
                  <a:pt x="17797" y="15804"/>
                  <a:pt x="17769" y="15448"/>
                  <a:pt x="17855" y="15066"/>
                </a:cubicBezTo>
                <a:cubicBezTo>
                  <a:pt x="17942" y="14684"/>
                  <a:pt x="18261" y="14964"/>
                  <a:pt x="18610" y="15168"/>
                </a:cubicBezTo>
                <a:cubicBezTo>
                  <a:pt x="18959" y="15372"/>
                  <a:pt x="19046" y="15194"/>
                  <a:pt x="19423" y="15116"/>
                </a:cubicBezTo>
                <a:cubicBezTo>
                  <a:pt x="19799" y="15040"/>
                  <a:pt x="20264" y="14202"/>
                  <a:pt x="20554" y="13871"/>
                </a:cubicBezTo>
                <a:cubicBezTo>
                  <a:pt x="20844" y="13540"/>
                  <a:pt x="20757" y="12828"/>
                  <a:pt x="20671" y="12115"/>
                </a:cubicBezTo>
                <a:cubicBezTo>
                  <a:pt x="20583" y="11403"/>
                  <a:pt x="21019" y="11657"/>
                  <a:pt x="21193" y="11505"/>
                </a:cubicBezTo>
                <a:cubicBezTo>
                  <a:pt x="21367" y="11352"/>
                  <a:pt x="21164" y="10385"/>
                  <a:pt x="21135" y="9927"/>
                </a:cubicBezTo>
                <a:cubicBezTo>
                  <a:pt x="21105" y="9469"/>
                  <a:pt x="21193" y="9622"/>
                  <a:pt x="21396" y="9546"/>
                </a:cubicBezTo>
                <a:cubicBezTo>
                  <a:pt x="21600" y="9469"/>
                  <a:pt x="21309" y="9012"/>
                  <a:pt x="21222" y="8656"/>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7" name="Shape 71"/>
          <p:cNvSpPr/>
          <p:nvPr/>
        </p:nvSpPr>
        <p:spPr>
          <a:xfrm>
            <a:off x="2331953" y="4817050"/>
            <a:ext cx="773646" cy="474690"/>
          </a:xfrm>
          <a:custGeom>
            <a:avLst/>
            <a:gdLst/>
            <a:ahLst/>
            <a:cxnLst>
              <a:cxn ang="0">
                <a:pos x="wd2" y="hd2"/>
              </a:cxn>
              <a:cxn ang="5400000">
                <a:pos x="wd2" y="hd2"/>
              </a:cxn>
              <a:cxn ang="10800000">
                <a:pos x="wd2" y="hd2"/>
              </a:cxn>
              <a:cxn ang="16200000">
                <a:pos x="wd2" y="hd2"/>
              </a:cxn>
            </a:cxnLst>
            <a:rect l="0" t="0" r="r" b="b"/>
            <a:pathLst>
              <a:path w="21600" h="21600" extrusionOk="0">
                <a:moveTo>
                  <a:pt x="17029" y="16551"/>
                </a:moveTo>
                <a:lnTo>
                  <a:pt x="17599" y="17794"/>
                </a:lnTo>
                <a:lnTo>
                  <a:pt x="17700" y="20852"/>
                </a:lnTo>
                <a:lnTo>
                  <a:pt x="18675" y="21600"/>
                </a:lnTo>
                <a:lnTo>
                  <a:pt x="19917" y="18627"/>
                </a:lnTo>
                <a:lnTo>
                  <a:pt x="21372" y="17328"/>
                </a:lnTo>
                <a:lnTo>
                  <a:pt x="21600" y="16329"/>
                </a:lnTo>
                <a:lnTo>
                  <a:pt x="20815" y="15542"/>
                </a:lnTo>
                <a:lnTo>
                  <a:pt x="20378" y="15633"/>
                </a:lnTo>
                <a:lnTo>
                  <a:pt x="20567" y="14502"/>
                </a:lnTo>
                <a:lnTo>
                  <a:pt x="19744" y="13225"/>
                </a:lnTo>
                <a:lnTo>
                  <a:pt x="18875" y="13496"/>
                </a:lnTo>
                <a:lnTo>
                  <a:pt x="18498" y="12576"/>
                </a:lnTo>
                <a:lnTo>
                  <a:pt x="17519" y="11782"/>
                </a:lnTo>
                <a:lnTo>
                  <a:pt x="17190" y="12214"/>
                </a:lnTo>
                <a:lnTo>
                  <a:pt x="17424" y="13073"/>
                </a:lnTo>
                <a:lnTo>
                  <a:pt x="17253" y="14783"/>
                </a:lnTo>
                <a:lnTo>
                  <a:pt x="16953" y="15573"/>
                </a:lnTo>
                <a:cubicBezTo>
                  <a:pt x="16953" y="15573"/>
                  <a:pt x="17029" y="16551"/>
                  <a:pt x="17029" y="16551"/>
                </a:cubicBezTo>
                <a:close/>
                <a:moveTo>
                  <a:pt x="15449" y="9133"/>
                </a:moveTo>
                <a:lnTo>
                  <a:pt x="14658" y="8256"/>
                </a:lnTo>
                <a:lnTo>
                  <a:pt x="13907" y="7552"/>
                </a:lnTo>
                <a:lnTo>
                  <a:pt x="13855" y="6882"/>
                </a:lnTo>
                <a:lnTo>
                  <a:pt x="14333" y="6603"/>
                </a:lnTo>
                <a:lnTo>
                  <a:pt x="14905" y="7160"/>
                </a:lnTo>
                <a:lnTo>
                  <a:pt x="15933" y="7131"/>
                </a:lnTo>
                <a:lnTo>
                  <a:pt x="16543" y="8182"/>
                </a:lnTo>
                <a:lnTo>
                  <a:pt x="16164" y="9028"/>
                </a:lnTo>
                <a:lnTo>
                  <a:pt x="15449" y="9133"/>
                </a:lnTo>
                <a:cubicBezTo>
                  <a:pt x="15449" y="9133"/>
                  <a:pt x="15449" y="9133"/>
                  <a:pt x="15449" y="9133"/>
                </a:cubicBezTo>
                <a:close/>
                <a:moveTo>
                  <a:pt x="13677" y="6375"/>
                </a:moveTo>
                <a:lnTo>
                  <a:pt x="12993" y="6153"/>
                </a:lnTo>
                <a:lnTo>
                  <a:pt x="12604" y="6508"/>
                </a:lnTo>
                <a:lnTo>
                  <a:pt x="12041" y="6080"/>
                </a:lnTo>
                <a:lnTo>
                  <a:pt x="12968" y="5841"/>
                </a:lnTo>
                <a:lnTo>
                  <a:pt x="13931" y="5371"/>
                </a:lnTo>
                <a:lnTo>
                  <a:pt x="13677" y="6375"/>
                </a:lnTo>
                <a:cubicBezTo>
                  <a:pt x="13677" y="6375"/>
                  <a:pt x="13677" y="6375"/>
                  <a:pt x="13677" y="6375"/>
                </a:cubicBezTo>
                <a:close/>
                <a:moveTo>
                  <a:pt x="10196" y="4879"/>
                </a:moveTo>
                <a:lnTo>
                  <a:pt x="9512" y="4294"/>
                </a:lnTo>
                <a:lnTo>
                  <a:pt x="8962" y="2958"/>
                </a:lnTo>
                <a:lnTo>
                  <a:pt x="8377" y="3305"/>
                </a:lnTo>
                <a:lnTo>
                  <a:pt x="8306" y="4180"/>
                </a:lnTo>
                <a:lnTo>
                  <a:pt x="9178" y="5721"/>
                </a:lnTo>
                <a:lnTo>
                  <a:pt x="10119" y="5662"/>
                </a:lnTo>
                <a:lnTo>
                  <a:pt x="10196" y="4879"/>
                </a:lnTo>
                <a:cubicBezTo>
                  <a:pt x="10196" y="4879"/>
                  <a:pt x="10196" y="4879"/>
                  <a:pt x="10196" y="4879"/>
                </a:cubicBezTo>
                <a:close/>
                <a:moveTo>
                  <a:pt x="3758" y="1819"/>
                </a:moveTo>
                <a:lnTo>
                  <a:pt x="4019" y="542"/>
                </a:lnTo>
                <a:lnTo>
                  <a:pt x="3783" y="0"/>
                </a:lnTo>
                <a:lnTo>
                  <a:pt x="2935" y="176"/>
                </a:lnTo>
                <a:lnTo>
                  <a:pt x="2513" y="1533"/>
                </a:lnTo>
                <a:lnTo>
                  <a:pt x="3169" y="2123"/>
                </a:lnTo>
                <a:lnTo>
                  <a:pt x="3758" y="1819"/>
                </a:lnTo>
                <a:cubicBezTo>
                  <a:pt x="3758" y="1819"/>
                  <a:pt x="3758" y="1819"/>
                  <a:pt x="3758" y="1819"/>
                </a:cubicBezTo>
                <a:close/>
                <a:moveTo>
                  <a:pt x="340" y="3616"/>
                </a:moveTo>
                <a:lnTo>
                  <a:pt x="721" y="2449"/>
                </a:lnTo>
                <a:lnTo>
                  <a:pt x="208" y="2284"/>
                </a:lnTo>
                <a:lnTo>
                  <a:pt x="0" y="3187"/>
                </a:lnTo>
                <a:lnTo>
                  <a:pt x="340" y="3616"/>
                </a:lnTo>
                <a:cubicBezTo>
                  <a:pt x="340" y="3616"/>
                  <a:pt x="340" y="3616"/>
                  <a:pt x="340" y="3616"/>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
        <p:nvSpPr>
          <p:cNvPr id="78" name="Shape 72"/>
          <p:cNvSpPr/>
          <p:nvPr/>
        </p:nvSpPr>
        <p:spPr>
          <a:xfrm>
            <a:off x="2964931" y="4810387"/>
            <a:ext cx="1751899" cy="976587"/>
          </a:xfrm>
          <a:custGeom>
            <a:avLst/>
            <a:gdLst/>
            <a:ahLst/>
            <a:cxnLst>
              <a:cxn ang="0">
                <a:pos x="wd2" y="hd2"/>
              </a:cxn>
              <a:cxn ang="5400000">
                <a:pos x="wd2" y="hd2"/>
              </a:cxn>
              <a:cxn ang="10800000">
                <a:pos x="wd2" y="hd2"/>
              </a:cxn>
              <a:cxn ang="16200000">
                <a:pos x="wd2" y="hd2"/>
              </a:cxn>
            </a:cxnLst>
            <a:rect l="0" t="0" r="r" b="b"/>
            <a:pathLst>
              <a:path w="21562" h="21463" extrusionOk="0">
                <a:moveTo>
                  <a:pt x="13540" y="0"/>
                </a:moveTo>
                <a:cubicBezTo>
                  <a:pt x="13300" y="5"/>
                  <a:pt x="13211" y="638"/>
                  <a:pt x="12820" y="563"/>
                </a:cubicBezTo>
                <a:cubicBezTo>
                  <a:pt x="12429" y="487"/>
                  <a:pt x="12371" y="624"/>
                  <a:pt x="12174" y="879"/>
                </a:cubicBezTo>
                <a:cubicBezTo>
                  <a:pt x="11978" y="1133"/>
                  <a:pt x="11526" y="1574"/>
                  <a:pt x="11526" y="1574"/>
                </a:cubicBezTo>
                <a:lnTo>
                  <a:pt x="10868" y="1574"/>
                </a:lnTo>
                <a:lnTo>
                  <a:pt x="10627" y="2279"/>
                </a:lnTo>
                <a:cubicBezTo>
                  <a:pt x="10627" y="2279"/>
                  <a:pt x="11067" y="2636"/>
                  <a:pt x="11042" y="3144"/>
                </a:cubicBezTo>
                <a:cubicBezTo>
                  <a:pt x="11017" y="3652"/>
                  <a:pt x="11301" y="4585"/>
                  <a:pt x="11301" y="4585"/>
                </a:cubicBezTo>
                <a:lnTo>
                  <a:pt x="11301" y="5098"/>
                </a:lnTo>
                <a:cubicBezTo>
                  <a:pt x="11301" y="5098"/>
                  <a:pt x="11449" y="5730"/>
                  <a:pt x="11172" y="5711"/>
                </a:cubicBezTo>
                <a:cubicBezTo>
                  <a:pt x="10896" y="5692"/>
                  <a:pt x="11257" y="4444"/>
                  <a:pt x="10806" y="4585"/>
                </a:cubicBezTo>
                <a:cubicBezTo>
                  <a:pt x="10355" y="4726"/>
                  <a:pt x="9576" y="4673"/>
                  <a:pt x="9576" y="5020"/>
                </a:cubicBezTo>
                <a:cubicBezTo>
                  <a:pt x="9576" y="5367"/>
                  <a:pt x="9934" y="5248"/>
                  <a:pt x="9814" y="5711"/>
                </a:cubicBezTo>
                <a:cubicBezTo>
                  <a:pt x="9694" y="6173"/>
                  <a:pt x="9921" y="7094"/>
                  <a:pt x="10078" y="7198"/>
                </a:cubicBezTo>
                <a:cubicBezTo>
                  <a:pt x="10235" y="7302"/>
                  <a:pt x="10356" y="7544"/>
                  <a:pt x="10627" y="7610"/>
                </a:cubicBezTo>
                <a:cubicBezTo>
                  <a:pt x="10897" y="7676"/>
                  <a:pt x="10878" y="7651"/>
                  <a:pt x="11172" y="7610"/>
                </a:cubicBezTo>
                <a:cubicBezTo>
                  <a:pt x="11467" y="7569"/>
                  <a:pt x="11298" y="8042"/>
                  <a:pt x="11172" y="8287"/>
                </a:cubicBezTo>
                <a:cubicBezTo>
                  <a:pt x="11046" y="8532"/>
                  <a:pt x="10622" y="8747"/>
                  <a:pt x="10519" y="8855"/>
                </a:cubicBezTo>
                <a:cubicBezTo>
                  <a:pt x="10416" y="8962"/>
                  <a:pt x="10535" y="9389"/>
                  <a:pt x="10265" y="9175"/>
                </a:cubicBezTo>
                <a:cubicBezTo>
                  <a:pt x="9996" y="8960"/>
                  <a:pt x="9726" y="8641"/>
                  <a:pt x="9576" y="8909"/>
                </a:cubicBezTo>
                <a:cubicBezTo>
                  <a:pt x="9426" y="9178"/>
                  <a:pt x="9245" y="10006"/>
                  <a:pt x="9035" y="10209"/>
                </a:cubicBezTo>
                <a:cubicBezTo>
                  <a:pt x="8825" y="10413"/>
                  <a:pt x="9095" y="10740"/>
                  <a:pt x="9035" y="11165"/>
                </a:cubicBezTo>
                <a:cubicBezTo>
                  <a:pt x="8975" y="11591"/>
                  <a:pt x="8962" y="11643"/>
                  <a:pt x="8953" y="11966"/>
                </a:cubicBezTo>
                <a:cubicBezTo>
                  <a:pt x="8945" y="12289"/>
                  <a:pt x="8945" y="12773"/>
                  <a:pt x="9245" y="12827"/>
                </a:cubicBezTo>
                <a:cubicBezTo>
                  <a:pt x="9546" y="12880"/>
                  <a:pt x="9846" y="12505"/>
                  <a:pt x="9876" y="12827"/>
                </a:cubicBezTo>
                <a:cubicBezTo>
                  <a:pt x="9906" y="13148"/>
                  <a:pt x="9515" y="14571"/>
                  <a:pt x="9545" y="14689"/>
                </a:cubicBezTo>
                <a:cubicBezTo>
                  <a:pt x="9575" y="14807"/>
                  <a:pt x="9665" y="14839"/>
                  <a:pt x="9965" y="14689"/>
                </a:cubicBezTo>
                <a:cubicBezTo>
                  <a:pt x="10266" y="14539"/>
                  <a:pt x="10411" y="14320"/>
                  <a:pt x="10519" y="14913"/>
                </a:cubicBezTo>
                <a:cubicBezTo>
                  <a:pt x="10627" y="15507"/>
                  <a:pt x="10595" y="15220"/>
                  <a:pt x="10775" y="15256"/>
                </a:cubicBezTo>
                <a:cubicBezTo>
                  <a:pt x="10955" y="15293"/>
                  <a:pt x="11172" y="15293"/>
                  <a:pt x="11172" y="15293"/>
                </a:cubicBezTo>
                <a:lnTo>
                  <a:pt x="11042" y="15934"/>
                </a:lnTo>
                <a:cubicBezTo>
                  <a:pt x="11042" y="15934"/>
                  <a:pt x="10952" y="17048"/>
                  <a:pt x="10519" y="17430"/>
                </a:cubicBezTo>
                <a:cubicBezTo>
                  <a:pt x="10086" y="17812"/>
                  <a:pt x="9996" y="17367"/>
                  <a:pt x="9576" y="17750"/>
                </a:cubicBezTo>
                <a:cubicBezTo>
                  <a:pt x="9155" y="18134"/>
                  <a:pt x="9137" y="17877"/>
                  <a:pt x="8951" y="18007"/>
                </a:cubicBezTo>
                <a:cubicBezTo>
                  <a:pt x="8764" y="18136"/>
                  <a:pt x="8555" y="19132"/>
                  <a:pt x="8343" y="18981"/>
                </a:cubicBezTo>
                <a:cubicBezTo>
                  <a:pt x="8132" y="18831"/>
                  <a:pt x="7682" y="18702"/>
                  <a:pt x="7562" y="18981"/>
                </a:cubicBezTo>
                <a:cubicBezTo>
                  <a:pt x="7442" y="19260"/>
                  <a:pt x="7922" y="19480"/>
                  <a:pt x="8538" y="19210"/>
                </a:cubicBezTo>
                <a:cubicBezTo>
                  <a:pt x="9154" y="18940"/>
                  <a:pt x="9635" y="19292"/>
                  <a:pt x="9965" y="18981"/>
                </a:cubicBezTo>
                <a:cubicBezTo>
                  <a:pt x="10296" y="18670"/>
                  <a:pt x="10655" y="18199"/>
                  <a:pt x="10896" y="18007"/>
                </a:cubicBezTo>
                <a:cubicBezTo>
                  <a:pt x="11136" y="17814"/>
                  <a:pt x="11196" y="17692"/>
                  <a:pt x="11526" y="17430"/>
                </a:cubicBezTo>
                <a:cubicBezTo>
                  <a:pt x="11857" y="17168"/>
                  <a:pt x="13029" y="15936"/>
                  <a:pt x="12774" y="15668"/>
                </a:cubicBezTo>
                <a:cubicBezTo>
                  <a:pt x="12519" y="15400"/>
                  <a:pt x="12518" y="15398"/>
                  <a:pt x="12518" y="15398"/>
                </a:cubicBezTo>
                <a:cubicBezTo>
                  <a:pt x="12518" y="15398"/>
                  <a:pt x="13141" y="14587"/>
                  <a:pt x="13251" y="14080"/>
                </a:cubicBezTo>
                <a:cubicBezTo>
                  <a:pt x="13361" y="13573"/>
                  <a:pt x="13991" y="12904"/>
                  <a:pt x="14201" y="13106"/>
                </a:cubicBezTo>
                <a:cubicBezTo>
                  <a:pt x="14412" y="13307"/>
                  <a:pt x="13691" y="13729"/>
                  <a:pt x="13571" y="14080"/>
                </a:cubicBezTo>
                <a:cubicBezTo>
                  <a:pt x="13451" y="14432"/>
                  <a:pt x="12962" y="15336"/>
                  <a:pt x="13251" y="15449"/>
                </a:cubicBezTo>
                <a:cubicBezTo>
                  <a:pt x="13540" y="15561"/>
                  <a:pt x="13930" y="15434"/>
                  <a:pt x="14171" y="15256"/>
                </a:cubicBezTo>
                <a:cubicBezTo>
                  <a:pt x="14411" y="15079"/>
                  <a:pt x="14591" y="14913"/>
                  <a:pt x="14591" y="14913"/>
                </a:cubicBezTo>
                <a:lnTo>
                  <a:pt x="14737" y="14080"/>
                </a:lnTo>
                <a:lnTo>
                  <a:pt x="15042" y="13682"/>
                </a:lnTo>
                <a:lnTo>
                  <a:pt x="15383" y="14080"/>
                </a:lnTo>
                <a:cubicBezTo>
                  <a:pt x="15383" y="14080"/>
                  <a:pt x="15647" y="14356"/>
                  <a:pt x="15990" y="14689"/>
                </a:cubicBezTo>
                <a:cubicBezTo>
                  <a:pt x="16333" y="15022"/>
                  <a:pt x="16073" y="14843"/>
                  <a:pt x="16639" y="15014"/>
                </a:cubicBezTo>
                <a:cubicBezTo>
                  <a:pt x="17204" y="15185"/>
                  <a:pt x="17510" y="15883"/>
                  <a:pt x="17510" y="15883"/>
                </a:cubicBezTo>
                <a:lnTo>
                  <a:pt x="17894" y="16313"/>
                </a:lnTo>
                <a:lnTo>
                  <a:pt x="18496" y="17027"/>
                </a:lnTo>
                <a:lnTo>
                  <a:pt x="18886" y="17430"/>
                </a:lnTo>
                <a:cubicBezTo>
                  <a:pt x="18886" y="17430"/>
                  <a:pt x="19366" y="17263"/>
                  <a:pt x="19637" y="17430"/>
                </a:cubicBezTo>
                <a:cubicBezTo>
                  <a:pt x="19907" y="17598"/>
                  <a:pt x="20208" y="18675"/>
                  <a:pt x="20208" y="18675"/>
                </a:cubicBezTo>
                <a:lnTo>
                  <a:pt x="20480" y="19686"/>
                </a:lnTo>
                <a:lnTo>
                  <a:pt x="20780" y="20386"/>
                </a:lnTo>
                <a:cubicBezTo>
                  <a:pt x="20780" y="20386"/>
                  <a:pt x="20891" y="20948"/>
                  <a:pt x="21210" y="21123"/>
                </a:cubicBezTo>
                <a:cubicBezTo>
                  <a:pt x="21529" y="21298"/>
                  <a:pt x="21562" y="20547"/>
                  <a:pt x="21561" y="20011"/>
                </a:cubicBezTo>
                <a:cubicBezTo>
                  <a:pt x="21561" y="19475"/>
                  <a:pt x="21210" y="18981"/>
                  <a:pt x="21210" y="18981"/>
                </a:cubicBezTo>
                <a:cubicBezTo>
                  <a:pt x="21210" y="18981"/>
                  <a:pt x="20808" y="19334"/>
                  <a:pt x="20508" y="18386"/>
                </a:cubicBezTo>
                <a:cubicBezTo>
                  <a:pt x="20208" y="17439"/>
                  <a:pt x="19819" y="16313"/>
                  <a:pt x="19819" y="16313"/>
                </a:cubicBezTo>
                <a:cubicBezTo>
                  <a:pt x="19819" y="16313"/>
                  <a:pt x="19225" y="15112"/>
                  <a:pt x="19070" y="15256"/>
                </a:cubicBezTo>
                <a:cubicBezTo>
                  <a:pt x="18916" y="15401"/>
                  <a:pt x="18826" y="16044"/>
                  <a:pt x="18555" y="15883"/>
                </a:cubicBezTo>
                <a:cubicBezTo>
                  <a:pt x="18285" y="15722"/>
                  <a:pt x="17986" y="15060"/>
                  <a:pt x="17986" y="15060"/>
                </a:cubicBezTo>
                <a:cubicBezTo>
                  <a:pt x="17986" y="15060"/>
                  <a:pt x="18136" y="14378"/>
                  <a:pt x="17746" y="14378"/>
                </a:cubicBezTo>
                <a:cubicBezTo>
                  <a:pt x="17355" y="14378"/>
                  <a:pt x="16972" y="14757"/>
                  <a:pt x="17028" y="14327"/>
                </a:cubicBezTo>
                <a:cubicBezTo>
                  <a:pt x="17084" y="13898"/>
                  <a:pt x="17236" y="3144"/>
                  <a:pt x="17236" y="3144"/>
                </a:cubicBezTo>
                <a:cubicBezTo>
                  <a:pt x="17236" y="3144"/>
                  <a:pt x="16873" y="2516"/>
                  <a:pt x="16513" y="2521"/>
                </a:cubicBezTo>
                <a:cubicBezTo>
                  <a:pt x="16153" y="2527"/>
                  <a:pt x="15734" y="2050"/>
                  <a:pt x="15613" y="2100"/>
                </a:cubicBezTo>
                <a:cubicBezTo>
                  <a:pt x="15493" y="2151"/>
                  <a:pt x="15191" y="1774"/>
                  <a:pt x="14891" y="1721"/>
                </a:cubicBezTo>
                <a:cubicBezTo>
                  <a:pt x="14590" y="1667"/>
                  <a:pt x="14531" y="999"/>
                  <a:pt x="14291" y="879"/>
                </a:cubicBezTo>
                <a:cubicBezTo>
                  <a:pt x="14051" y="758"/>
                  <a:pt x="13781" y="-5"/>
                  <a:pt x="13540" y="0"/>
                </a:cubicBezTo>
                <a:close/>
                <a:moveTo>
                  <a:pt x="8443" y="11275"/>
                </a:moveTo>
                <a:cubicBezTo>
                  <a:pt x="8306" y="11289"/>
                  <a:pt x="8168" y="11391"/>
                  <a:pt x="8131" y="11536"/>
                </a:cubicBezTo>
                <a:cubicBezTo>
                  <a:pt x="8055" y="11829"/>
                  <a:pt x="8332" y="12392"/>
                  <a:pt x="8495" y="12392"/>
                </a:cubicBezTo>
                <a:cubicBezTo>
                  <a:pt x="8657" y="12392"/>
                  <a:pt x="8857" y="12277"/>
                  <a:pt x="8746" y="11536"/>
                </a:cubicBezTo>
                <a:cubicBezTo>
                  <a:pt x="8716" y="11337"/>
                  <a:pt x="8580" y="11262"/>
                  <a:pt x="8443" y="11275"/>
                </a:cubicBezTo>
                <a:close/>
                <a:moveTo>
                  <a:pt x="84" y="14936"/>
                </a:moveTo>
                <a:cubicBezTo>
                  <a:pt x="58" y="14940"/>
                  <a:pt x="32" y="14961"/>
                  <a:pt x="5" y="14996"/>
                </a:cubicBezTo>
                <a:cubicBezTo>
                  <a:pt x="5" y="14996"/>
                  <a:pt x="-38" y="15308"/>
                  <a:pt x="125" y="15394"/>
                </a:cubicBezTo>
                <a:cubicBezTo>
                  <a:pt x="288" y="15480"/>
                  <a:pt x="415" y="15449"/>
                  <a:pt x="310" y="15215"/>
                </a:cubicBezTo>
                <a:cubicBezTo>
                  <a:pt x="230" y="15040"/>
                  <a:pt x="161" y="14924"/>
                  <a:pt x="84" y="14936"/>
                </a:cubicBezTo>
                <a:close/>
                <a:moveTo>
                  <a:pt x="463" y="16112"/>
                </a:moveTo>
                <a:cubicBezTo>
                  <a:pt x="463" y="16112"/>
                  <a:pt x="343" y="16351"/>
                  <a:pt x="463" y="16565"/>
                </a:cubicBezTo>
                <a:cubicBezTo>
                  <a:pt x="583" y="16780"/>
                  <a:pt x="703" y="16860"/>
                  <a:pt x="673" y="16565"/>
                </a:cubicBezTo>
                <a:cubicBezTo>
                  <a:pt x="643" y="16270"/>
                  <a:pt x="598" y="16085"/>
                  <a:pt x="463" y="16112"/>
                </a:cubicBezTo>
                <a:close/>
                <a:moveTo>
                  <a:pt x="13012" y="16272"/>
                </a:moveTo>
                <a:cubicBezTo>
                  <a:pt x="12993" y="16240"/>
                  <a:pt x="12963" y="16244"/>
                  <a:pt x="12918" y="16309"/>
                </a:cubicBezTo>
                <a:cubicBezTo>
                  <a:pt x="12918" y="16309"/>
                  <a:pt x="12783" y="16525"/>
                  <a:pt x="12602" y="16739"/>
                </a:cubicBezTo>
                <a:cubicBezTo>
                  <a:pt x="12422" y="16954"/>
                  <a:pt x="12105" y="17048"/>
                  <a:pt x="12074" y="17430"/>
                </a:cubicBezTo>
                <a:cubicBezTo>
                  <a:pt x="12044" y="17812"/>
                  <a:pt x="12016" y="18158"/>
                  <a:pt x="12210" y="18158"/>
                </a:cubicBezTo>
                <a:cubicBezTo>
                  <a:pt x="12405" y="18158"/>
                  <a:pt x="12662" y="17742"/>
                  <a:pt x="12813" y="17750"/>
                </a:cubicBezTo>
                <a:cubicBezTo>
                  <a:pt x="12963" y="17759"/>
                  <a:pt x="12918" y="17233"/>
                  <a:pt x="12918" y="17233"/>
                </a:cubicBezTo>
                <a:cubicBezTo>
                  <a:pt x="12918" y="17233"/>
                  <a:pt x="12794" y="17033"/>
                  <a:pt x="12923" y="16899"/>
                </a:cubicBezTo>
                <a:cubicBezTo>
                  <a:pt x="13019" y="16799"/>
                  <a:pt x="13070" y="16370"/>
                  <a:pt x="13012" y="16272"/>
                </a:cubicBezTo>
                <a:close/>
                <a:moveTo>
                  <a:pt x="1729" y="17133"/>
                </a:moveTo>
                <a:cubicBezTo>
                  <a:pt x="1679" y="17133"/>
                  <a:pt x="1640" y="17204"/>
                  <a:pt x="1640" y="17293"/>
                </a:cubicBezTo>
                <a:cubicBezTo>
                  <a:pt x="1640" y="17381"/>
                  <a:pt x="1679" y="17453"/>
                  <a:pt x="1729" y="17453"/>
                </a:cubicBezTo>
                <a:cubicBezTo>
                  <a:pt x="1779" y="17453"/>
                  <a:pt x="1819" y="17381"/>
                  <a:pt x="1819" y="17293"/>
                </a:cubicBezTo>
                <a:cubicBezTo>
                  <a:pt x="1819" y="17204"/>
                  <a:pt x="1779" y="17133"/>
                  <a:pt x="1729" y="17133"/>
                </a:cubicBezTo>
                <a:close/>
                <a:moveTo>
                  <a:pt x="1962" y="17425"/>
                </a:moveTo>
                <a:cubicBezTo>
                  <a:pt x="1875" y="17425"/>
                  <a:pt x="1804" y="17502"/>
                  <a:pt x="1804" y="17595"/>
                </a:cubicBezTo>
                <a:cubicBezTo>
                  <a:pt x="1804" y="17688"/>
                  <a:pt x="1875" y="17764"/>
                  <a:pt x="1962" y="17764"/>
                </a:cubicBezTo>
                <a:cubicBezTo>
                  <a:pt x="2049" y="17764"/>
                  <a:pt x="2119" y="17688"/>
                  <a:pt x="2119" y="17595"/>
                </a:cubicBezTo>
                <a:cubicBezTo>
                  <a:pt x="2119" y="17502"/>
                  <a:pt x="2049" y="17425"/>
                  <a:pt x="1962" y="17425"/>
                </a:cubicBezTo>
                <a:close/>
                <a:moveTo>
                  <a:pt x="19045" y="17425"/>
                </a:moveTo>
                <a:cubicBezTo>
                  <a:pt x="18940" y="17419"/>
                  <a:pt x="18853" y="17426"/>
                  <a:pt x="18860" y="17467"/>
                </a:cubicBezTo>
                <a:cubicBezTo>
                  <a:pt x="18875" y="17547"/>
                  <a:pt x="19462" y="19362"/>
                  <a:pt x="19642" y="19581"/>
                </a:cubicBezTo>
                <a:cubicBezTo>
                  <a:pt x="19642" y="19581"/>
                  <a:pt x="19747" y="19587"/>
                  <a:pt x="19642" y="18890"/>
                </a:cubicBezTo>
                <a:cubicBezTo>
                  <a:pt x="19537" y="18192"/>
                  <a:pt x="19477" y="17493"/>
                  <a:pt x="19342" y="17467"/>
                </a:cubicBezTo>
                <a:cubicBezTo>
                  <a:pt x="19275" y="17453"/>
                  <a:pt x="19150" y="17432"/>
                  <a:pt x="19045" y="17425"/>
                </a:cubicBezTo>
                <a:close/>
                <a:moveTo>
                  <a:pt x="2275" y="17865"/>
                </a:moveTo>
                <a:cubicBezTo>
                  <a:pt x="2196" y="17865"/>
                  <a:pt x="2132" y="17930"/>
                  <a:pt x="2132" y="18011"/>
                </a:cubicBezTo>
                <a:cubicBezTo>
                  <a:pt x="2132" y="18093"/>
                  <a:pt x="2196" y="18158"/>
                  <a:pt x="2275" y="18158"/>
                </a:cubicBezTo>
                <a:cubicBezTo>
                  <a:pt x="2354" y="18158"/>
                  <a:pt x="2416" y="18093"/>
                  <a:pt x="2416" y="18011"/>
                </a:cubicBezTo>
                <a:cubicBezTo>
                  <a:pt x="2416" y="17930"/>
                  <a:pt x="2354" y="17865"/>
                  <a:pt x="2275" y="17865"/>
                </a:cubicBezTo>
                <a:close/>
                <a:moveTo>
                  <a:pt x="2823" y="18171"/>
                </a:moveTo>
                <a:cubicBezTo>
                  <a:pt x="2688" y="18279"/>
                  <a:pt x="2959" y="18628"/>
                  <a:pt x="3210" y="18684"/>
                </a:cubicBezTo>
                <a:cubicBezTo>
                  <a:pt x="3462" y="18740"/>
                  <a:pt x="3754" y="19036"/>
                  <a:pt x="3754" y="19036"/>
                </a:cubicBezTo>
                <a:cubicBezTo>
                  <a:pt x="3874" y="18854"/>
                  <a:pt x="3740" y="18789"/>
                  <a:pt x="3695" y="18684"/>
                </a:cubicBezTo>
                <a:cubicBezTo>
                  <a:pt x="3650" y="18579"/>
                  <a:pt x="2959" y="18064"/>
                  <a:pt x="2823" y="18171"/>
                </a:cubicBezTo>
                <a:close/>
                <a:moveTo>
                  <a:pt x="6793" y="18743"/>
                </a:moveTo>
                <a:cubicBezTo>
                  <a:pt x="6793" y="18743"/>
                  <a:pt x="6566" y="19078"/>
                  <a:pt x="6416" y="19160"/>
                </a:cubicBezTo>
                <a:cubicBezTo>
                  <a:pt x="6266" y="19242"/>
                  <a:pt x="6188" y="19235"/>
                  <a:pt x="6257" y="19453"/>
                </a:cubicBezTo>
                <a:cubicBezTo>
                  <a:pt x="6327" y="19671"/>
                  <a:pt x="6431" y="19716"/>
                  <a:pt x="6642" y="19613"/>
                </a:cubicBezTo>
                <a:cubicBezTo>
                  <a:pt x="6852" y="19510"/>
                  <a:pt x="7138" y="18810"/>
                  <a:pt x="6793" y="18743"/>
                </a:cubicBezTo>
                <a:close/>
                <a:moveTo>
                  <a:pt x="7180" y="18743"/>
                </a:moveTo>
                <a:cubicBezTo>
                  <a:pt x="7180" y="18743"/>
                  <a:pt x="7053" y="18769"/>
                  <a:pt x="7001" y="18890"/>
                </a:cubicBezTo>
                <a:cubicBezTo>
                  <a:pt x="6948" y="19010"/>
                  <a:pt x="6955" y="19050"/>
                  <a:pt x="7090" y="19064"/>
                </a:cubicBezTo>
                <a:cubicBezTo>
                  <a:pt x="7225" y="19077"/>
                  <a:pt x="7221" y="19265"/>
                  <a:pt x="7280" y="19064"/>
                </a:cubicBezTo>
                <a:cubicBezTo>
                  <a:pt x="7339" y="18863"/>
                  <a:pt x="7180" y="18743"/>
                  <a:pt x="7180" y="18743"/>
                </a:cubicBezTo>
                <a:close/>
                <a:moveTo>
                  <a:pt x="6042" y="19036"/>
                </a:moveTo>
                <a:cubicBezTo>
                  <a:pt x="5999" y="19013"/>
                  <a:pt x="5621" y="19301"/>
                  <a:pt x="5591" y="19462"/>
                </a:cubicBezTo>
                <a:cubicBezTo>
                  <a:pt x="5561" y="19623"/>
                  <a:pt x="5563" y="19796"/>
                  <a:pt x="5742" y="19695"/>
                </a:cubicBezTo>
                <a:cubicBezTo>
                  <a:pt x="5922" y="19594"/>
                  <a:pt x="6252" y="19150"/>
                  <a:pt x="6042" y="19036"/>
                </a:cubicBezTo>
                <a:close/>
                <a:moveTo>
                  <a:pt x="20126" y="19476"/>
                </a:moveTo>
                <a:cubicBezTo>
                  <a:pt x="20126" y="19476"/>
                  <a:pt x="19980" y="19768"/>
                  <a:pt x="20280" y="20414"/>
                </a:cubicBezTo>
                <a:cubicBezTo>
                  <a:pt x="20580" y="21060"/>
                  <a:pt x="20820" y="21595"/>
                  <a:pt x="20880" y="21434"/>
                </a:cubicBezTo>
                <a:cubicBezTo>
                  <a:pt x="20940" y="21273"/>
                  <a:pt x="20558" y="19512"/>
                  <a:pt x="20126" y="19476"/>
                </a:cubicBezTo>
                <a:close/>
              </a:path>
            </a:pathLst>
          </a:custGeom>
          <a:solidFill>
            <a:srgbClr val="DBDBDB"/>
          </a:solidFill>
          <a:ln w="12700">
            <a:solidFill>
              <a:srgbClr val="FFFFFF"/>
            </a:solidFill>
            <a:miter lim="400000"/>
          </a:ln>
        </p:spPr>
        <p:txBody>
          <a:bodyPr lIns="0" tIns="0" rIns="0" bIns="0" anchor="ctr"/>
          <a:lstStyle/>
          <a:p>
            <a:pPr defTabSz="457200" fontAlgn="auto" hangingPunct="1">
              <a:spcBef>
                <a:spcPts val="0"/>
              </a:spcBef>
              <a:spcAft>
                <a:spcPts val="0"/>
              </a:spcAft>
              <a:defRPr sz="3000">
                <a:solidFill>
                  <a:srgbClr val="FFFFFF"/>
                </a:solidFill>
                <a:effectLst>
                  <a:outerShdw blurRad="38100" dist="12700" dir="5400000" rotWithShape="0">
                    <a:srgbClr val="000000">
                      <a:alpha val="50000"/>
                    </a:srgbClr>
                  </a:outerShdw>
                </a:effectLst>
              </a:defRPr>
            </a:pPr>
            <a:endParaRPr sz="3000" kern="0">
              <a:solidFill>
                <a:srgbClr val="FFFFFF"/>
              </a:solidFill>
              <a:effectLst>
                <a:outerShdw blurRad="38100" dist="12700" dir="5400000" rotWithShape="0">
                  <a:srgbClr val="000000">
                    <a:alpha val="50000"/>
                  </a:srgbClr>
                </a:outerShdw>
              </a:effectLst>
              <a:latin typeface="Arial" panose="020B0604020202020204" pitchFamily="34" charset="0"/>
              <a:cs typeface="Arial" panose="020B0604020202020204" pitchFamily="34" charset="0"/>
              <a:sym typeface="Source Sans Pro Light"/>
            </a:endParaRPr>
          </a:p>
        </p:txBody>
      </p:sp>
    </p:spTree>
    <p:extLst>
      <p:ext uri="{BB962C8B-B14F-4D97-AF65-F5344CB8AC3E}">
        <p14:creationId xmlns:p14="http://schemas.microsoft.com/office/powerpoint/2010/main" val="654152591"/>
      </p:ext>
    </p:extLst>
  </p:cSld>
  <p:clrMapOvr>
    <a:masterClrMapping/>
  </p:clrMapOvr>
  <p:extLst>
    <p:ext uri="{DCECCB84-F9BA-43D5-87BE-67443E8EF086}">
      <p15:sldGuideLst xmlns:p15="http://schemas.microsoft.com/office/powerpoint/2012/main">
        <p15:guide id="1" orient="horz" pos="1224">
          <p15:clr>
            <a:srgbClr val="FBAE40"/>
          </p15:clr>
        </p15:guide>
        <p15:guide id="2" pos="704">
          <p15:clr>
            <a:srgbClr val="FBAE40"/>
          </p15:clr>
        </p15:guide>
      </p15:sldGuideLst>
    </p:ext>
  </p:extLst>
</p:sldLayout>
</file>

<file path=ppt/slideLayouts/slideLayout3.xml><?xml version="1.0" encoding="utf-8"?>
<p:sldLayout xmlns:p14="http://schemas.microsoft.com/office/powerpoint/2010/main"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1ECA92-BDB2-4208-A805-FFEA62651A8B}" type="datetimeFigureOut">
              <a:rPr lang="en-US" smtClean="0"/>
              <a:pPr/>
              <a:t>6/20/2024</a:t>
            </a:fld>
            <a:endParaRPr lang="en-US"/>
          </a:p>
        </p:txBody>
      </p:sp>
      <p:sp>
        <p:nvSpPr>
          <p:cNvPr id="5" name="Footer Placeholder 4"/>
          <p:cNvSpPr>
            <a:spLocks noGrp="1"/>
          </p:cNvSpPr>
          <p:nvPr>
            <p:ph type="ftr" sz="quarter" idx="11"/>
          </p:nvPr>
        </p:nvSpPr>
        <p:spPr/>
        <p:txBody>
          <a:bodyPr/>
          <a:lstStyle/>
          <a:p>
            <a:r>
              <a:rPr lang="en-US"/>
              <a:t>CONFIDENTIAL</a:t>
            </a:r>
            <a:endParaRPr lang="en-US" dirty="0"/>
          </a:p>
        </p:txBody>
      </p:sp>
      <p:sp>
        <p:nvSpPr>
          <p:cNvPr id="6" name="Slide Number Placeholder 5"/>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7194969"/>
      </p:ext>
    </p:extLst>
  </p:cSld>
  <p:clrMapOvr>
    <a:masterClrMapping/>
  </p:clrMapOvr>
</p:sldLayout>
</file>

<file path=ppt/slideLayouts/slideLayout4.xml><?xml version="1.0" encoding="utf-8"?>
<p:sldLayout xmlns:p14="http://schemas.microsoft.com/office/powerpoint/2010/main"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1ECA92-BDB2-4208-A805-FFEA62651A8B}" type="datetimeFigureOut">
              <a:rPr lang="en-US" smtClean="0"/>
              <a:t>6/20/2024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CE4A2-7F52-4F1C-A573-08D4EBAFD78E}"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86039"/>
      </p:ext>
    </p:extLst>
  </p:cSld>
  <p:clrMapOvr>
    <a:masterClrMapping/>
  </p:clrMapOvr>
</p:sldLayout>
</file>

<file path=ppt/slideLayouts/slideLayout5.xml><?xml version="1.0" encoding="utf-8"?>
<p:sldLayout xmlns:p14="http://schemas.microsoft.com/office/powerpoint/2010/main"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1ECA92-BDB2-4208-A805-FFEA62651A8B}" type="datetimeFigureOut">
              <a:rPr lang="en-US" smtClean="0"/>
              <a:t>6/20/2024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FCE4A2-7F52-4F1C-A573-08D4EBAFD78E}"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66680762"/>
      </p:ext>
    </p:extLst>
  </p:cSld>
  <p:clrMapOvr>
    <a:masterClrMapping/>
  </p:clrMapOvr>
</p:sldLayout>
</file>

<file path=ppt/slideLayouts/slideLayout6.xml><?xml version="1.0" encoding="utf-8"?>
<p:sldLayout xmlns:p14="http://schemas.microsoft.com/office/powerpoint/2010/main"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1ECA92-BDB2-4208-A805-FFEA62651A8B}" type="datetimeFigureOut">
              <a:rPr lang="en-US" smtClean="0"/>
              <a:t>6/20/2024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FCE4A2-7F52-4F1C-A573-08D4EBAFD78E}"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1190702"/>
      </p:ext>
    </p:extLst>
  </p:cSld>
  <p:clrMapOvr>
    <a:masterClrMapping/>
  </p:clrMapOvr>
</p:sldLayout>
</file>

<file path=ppt/slideLayouts/slideLayout7.xml><?xml version="1.0" encoding="utf-8"?>
<p:sldLayout xmlns:p14="http://schemas.microsoft.com/office/powerpoint/2010/main"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ECA92-BDB2-4208-A805-FFEA62651A8B}" type="datetimeFigureOut">
              <a:rPr lang="en-US" smtClean="0"/>
              <a:t>6/20/2024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FCE4A2-7F52-4F1C-A573-08D4EBAFD78E}" type="slidenum">
              <a:rPr lang="en-US" smtClean="0"/>
              <a:t>‹#›</a:t>
            </a:fld>
            <a:endParaRPr lang="en-US"/>
          </a:p>
        </p:txBody>
      </p:sp>
    </p:spTree>
    <p:extLst>
      <p:ext uri="{BB962C8B-B14F-4D97-AF65-F5344CB8AC3E}">
        <p14:creationId xmlns:p14="http://schemas.microsoft.com/office/powerpoint/2010/main" val="1526301757"/>
      </p:ext>
    </p:extLst>
  </p:cSld>
  <p:clrMapOvr>
    <a:masterClrMapping/>
  </p:clrMapOvr>
</p:sldLayout>
</file>

<file path=ppt/slideLayouts/slideLayout8.xml><?xml version="1.0" encoding="utf-8"?>
<p:sldLayout xmlns:p14="http://schemas.microsoft.com/office/powerpoint/2010/main"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F1ECA92-BDB2-4208-A805-FFEA62651A8B}" type="datetimeFigureOut">
              <a:rPr lang="en-US" smtClean="0"/>
              <a:pPr/>
              <a:t>6/20/2024</a:t>
            </a:fld>
            <a:endParaRPr lang="en-US"/>
          </a:p>
        </p:txBody>
      </p:sp>
      <p:sp>
        <p:nvSpPr>
          <p:cNvPr id="6" name="Footer Placeholder 5"/>
          <p:cNvSpPr>
            <a:spLocks noGrp="1"/>
          </p:cNvSpPr>
          <p:nvPr>
            <p:ph type="ftr" sz="quarter" idx="11"/>
          </p:nvPr>
        </p:nvSpPr>
        <p:spPr/>
        <p:txBody>
          <a:bodyPr/>
          <a:lstStyle/>
          <a:p>
            <a:r>
              <a:rPr lang="en-US"/>
              <a:t>CONFIDENTIAL</a:t>
            </a:r>
            <a:endParaRPr lang="en-US" dirty="0"/>
          </a:p>
        </p:txBody>
      </p:sp>
      <p:sp>
        <p:nvSpPr>
          <p:cNvPr id="7" name="Slide Number Placeholder 6"/>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67146074"/>
      </p:ext>
    </p:extLst>
  </p:cSld>
  <p:clrMapOvr>
    <a:masterClrMapping/>
  </p:clrMapOvr>
</p:sldLayout>
</file>

<file path=ppt/slideLayouts/slideLayout9.xml><?xml version="1.0" encoding="utf-8"?>
<p:sldLayout xmlns:p14="http://schemas.microsoft.com/office/powerpoint/2010/main"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FF1ECA92-BDB2-4208-A805-FFEA62651A8B}" type="datetimeFigureOut">
              <a:rPr lang="en-US" smtClean="0"/>
              <a:pPr/>
              <a:t>6/20/2024</a:t>
            </a:fld>
            <a:endParaRPr lang="en-US"/>
          </a:p>
        </p:txBody>
      </p:sp>
      <p:sp>
        <p:nvSpPr>
          <p:cNvPr id="6" name="Footer Placeholder 5"/>
          <p:cNvSpPr>
            <a:spLocks noGrp="1"/>
          </p:cNvSpPr>
          <p:nvPr>
            <p:ph type="ftr" sz="quarter" idx="11"/>
          </p:nvPr>
        </p:nvSpPr>
        <p:spPr>
          <a:xfrm>
            <a:off x="1447382" y="318640"/>
            <a:ext cx="5541004" cy="320931"/>
          </a:xfrm>
        </p:spPr>
        <p:txBody>
          <a:bodyPr/>
          <a:lstStyle/>
          <a:p>
            <a:r>
              <a:rPr lang="en-US"/>
              <a:t>CONFIDENTIAL</a:t>
            </a:r>
            <a:endParaRPr lang="en-US" dirty="0"/>
          </a:p>
        </p:txBody>
      </p:sp>
      <p:sp>
        <p:nvSpPr>
          <p:cNvPr id="7" name="Slide Number Placeholder 6"/>
          <p:cNvSpPr>
            <a:spLocks noGrp="1"/>
          </p:cNvSpPr>
          <p:nvPr>
            <p:ph type="sldNum" sz="quarter" idx="12"/>
          </p:nvPr>
        </p:nvSpPr>
        <p:spPr/>
        <p:txBody>
          <a:bodyPr/>
          <a:lstStyle/>
          <a:p>
            <a:fld id="{A8FCE4A2-7F52-4F1C-A573-08D4EBAFD78E}"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15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jp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3.png"/></Relationships>
</file>

<file path=ppt/slideMasters/slideMaster1.xml><?xml version="1.0" encoding="utf-8"?>
<p:sldMaster xmlns:p="http://schemas.openxmlformats.org/presentationml/2006/main" xmlns:a="http://schemas.openxmlformats.org/drawingml/2006/main" xmlns:a14="http://schemas.microsoft.com/office/drawing/2010/main" xmlns:a16="http://schemas.microsoft.com/office/drawing/2014/main" xmlns:p14="http://schemas.microsoft.com/office/powerpoint/2010/main" xmlns:r="http://schemas.openxmlformats.org/officeDocument/2006/relationships">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25">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anchor="t" bIns="45720" lIns="91440" rIns="91440" rtlCol="0" tIns="45720" vert="horz">
            <a:normAutofit/>
          </a:bodyPr>
          <a:lstStyle/>
          <a:p>
            <a:r>
              <a:rPr lang="en-US"/>
              <a:t>Click to edit Master title style</a:t>
            </a:r>
            <a:endParaRPr dirty="0" lang="en-US"/>
          </a:p>
        </p:txBody>
      </p:sp>
      <p:sp>
        <p:nvSpPr>
          <p:cNvPr id="3" name="Text Placeholder 2"/>
          <p:cNvSpPr>
            <a:spLocks noGrp="1"/>
          </p:cNvSpPr>
          <p:nvPr>
            <p:ph idx="1" type="body"/>
          </p:nvPr>
        </p:nvSpPr>
        <p:spPr>
          <a:xfrm>
            <a:off x="1451579" y="2015732"/>
            <a:ext cx="9603275" cy="3450613"/>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lang="en-US"/>
          </a:p>
        </p:txBody>
      </p:sp>
      <p:sp>
        <p:nvSpPr>
          <p:cNvPr id="4" name="Date Placeholder 3"/>
          <p:cNvSpPr>
            <a:spLocks noGrp="1"/>
          </p:cNvSpPr>
          <p:nvPr>
            <p:ph idx="2" sz="half" type="dt"/>
          </p:nvPr>
        </p:nvSpPr>
        <p:spPr>
          <a:xfrm>
            <a:off x="7554138" y="330370"/>
            <a:ext cx="3500715" cy="309201"/>
          </a:xfrm>
          <a:prstGeom prst="rect">
            <a:avLst/>
          </a:prstGeom>
        </p:spPr>
        <p:txBody>
          <a:bodyPr anchor="ctr" bIns="45720" lIns="91440" rIns="91440" rtlCol="0" tIns="45720" vert="horz"/>
          <a:lstStyle>
            <a:lvl1pPr algn="r">
              <a:defRPr sz="1000">
                <a:solidFill>
                  <a:schemeClr val="tx1">
                    <a:tint val="75000"/>
                  </a:schemeClr>
                </a:solidFill>
              </a:defRPr>
            </a:lvl1pPr>
          </a:lstStyle>
          <a:p>
            <a:fld id="{FF1ECA92-BDB2-4208-A805-FFEA62651A8B}" type="datetimeFigureOut">
              <a:rPr lang="en-US" smtClean="0"/>
              <a:pPr/>
              <a:t>6/20/2024</a:t>
            </a:fld>
            <a:endParaRPr lang="en-US"/>
          </a:p>
        </p:txBody>
      </p:sp>
      <p:sp>
        <p:nvSpPr>
          <p:cNvPr id="5" name="Footer Placeholder 4"/>
          <p:cNvSpPr>
            <a:spLocks noGrp="1"/>
          </p:cNvSpPr>
          <p:nvPr>
            <p:ph idx="3" sz="quarter" type="ftr"/>
          </p:nvPr>
        </p:nvSpPr>
        <p:spPr>
          <a:xfrm>
            <a:off x="1451579" y="329307"/>
            <a:ext cx="5938836" cy="309201"/>
          </a:xfrm>
          <a:prstGeom prst="rect">
            <a:avLst/>
          </a:prstGeom>
        </p:spPr>
        <p:txBody>
          <a:bodyPr anchor="ctr" bIns="45720" lIns="91440" rIns="91440" rtlCol="0" tIns="45720" vert="horz"/>
          <a:lstStyle>
            <a:lvl1pPr algn="l">
              <a:defRPr sz="1000">
                <a:solidFill>
                  <a:schemeClr val="tx1">
                    <a:tint val="75000"/>
                  </a:schemeClr>
                </a:solidFill>
              </a:defRPr>
            </a:lvl1pPr>
          </a:lstStyle>
          <a:p>
            <a:r>
              <a:rPr lang="en-US"/>
              <a:t>CONFIDENTIAL</a:t>
            </a:r>
            <a:endParaRPr dirty="0" lang="en-US"/>
          </a:p>
        </p:txBody>
      </p:sp>
      <p:sp>
        <p:nvSpPr>
          <p:cNvPr id="6" name="Slide Number Placeholder 5"/>
          <p:cNvSpPr>
            <a:spLocks noGrp="1"/>
          </p:cNvSpPr>
          <p:nvPr>
            <p:ph idx="4" sz="quarter" type="sldNum"/>
          </p:nvPr>
        </p:nvSpPr>
        <p:spPr>
          <a:xfrm>
            <a:off x="480060" y="798973"/>
            <a:ext cx="811019" cy="503578"/>
          </a:xfrm>
          <a:prstGeom prst="rect">
            <a:avLst/>
          </a:prstGeom>
        </p:spPr>
        <p:txBody>
          <a:bodyPr anchor="t" bIns="45720" lIns="91440" rIns="91440" rtlCol="0" tIns="45720" vert="horz"/>
          <a:lstStyle>
            <a:lvl1pPr algn="r">
              <a:defRPr sz="2800">
                <a:solidFill>
                  <a:schemeClr val="accent1"/>
                </a:solidFill>
              </a:defRPr>
            </a:lvl1pPr>
          </a:lstStyle>
          <a:p>
            <a:fld id="{A8FCE4A2-7F52-4F1C-A573-08D4EBAFD78E}" type="slidenum">
              <a:rPr lang="en-US" smtClean="0"/>
              <a:pPr/>
              <a:t>‹#›</a:t>
            </a:fld>
            <a:endParaRPr dirty="0"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descr="Shape&#10;&#10;Description automatically generated" id="9" name="Picture 8">
            <a:extLst>
              <a:ext uri="{FF2B5EF4-FFF2-40B4-BE49-F238E27FC236}">
                <a16:creationId xmlns:a16="http://schemas.microsoft.com/office/drawing/2014/main" id="{57BD3CCE-F741-C993-A5E0-9D47CC497C90}"/>
              </a:ext>
            </a:extLst>
          </p:cNvPr>
          <p:cNvPicPr>
            <a:picLocks noChangeAspect="1"/>
          </p:cNvPicPr>
          <p:nvPr userDrawn="1"/>
        </p:nvPicPr>
        <p:blipFill>
          <a:blip r:embed="rId2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descr="A picture containing text, clipart&#10;&#10;Description automatically generated" id="11" name="Picture 10">
            <a:extLst>
              <a:ext uri="{FF2B5EF4-FFF2-40B4-BE49-F238E27FC236}">
                <a16:creationId xmlns:a16="http://schemas.microsoft.com/office/drawing/2014/main" id="{64CDDF31-7BCC-A704-2217-B4DD122835B6}"/>
              </a:ext>
            </a:extLst>
          </p:cNvPr>
          <p:cNvPicPr>
            <a:picLocks noChangeAspect="1"/>
          </p:cNvPicPr>
          <p:nvPr userDrawn="1"/>
        </p:nvPicPr>
        <p:blipFill>
          <a:blip r:embed="rId27">
            <a:extLst>
              <a:ext uri="{28A0092B-C50C-407E-A947-70E740481C1C}">
                <a14:useLocalDpi xmlns:a14="http://schemas.microsoft.com/office/drawing/2010/main" val="0"/>
              </a:ext>
            </a:extLst>
          </a:blip>
          <a:stretch>
            <a:fillRect/>
          </a:stretch>
        </p:blipFill>
        <p:spPr>
          <a:xfrm>
            <a:off x="330454" y="6212659"/>
            <a:ext cx="1605437" cy="485365"/>
          </a:xfrm>
          <a:prstGeom prst="rect">
            <a:avLst/>
          </a:prstGeom>
        </p:spPr>
      </p:pic>
    </p:spTree>
    <p:extLst>
      <p:ext uri="{BB962C8B-B14F-4D97-AF65-F5344CB8AC3E}">
        <p14:creationId xmlns:p14="http://schemas.microsoft.com/office/powerpoint/2010/main" val="2672289321"/>
      </p:ext>
    </p:extLst>
  </p:cSld>
  <p:clrMap accent1="accent1" accent2="accent2" accent3="accent3" accent4="accent4" accent5="accent5" accent6="accent6" bg1="lt1" bg2="lt2" folHlink="folHlink" hlink="hlink" tx1="dk1" tx2="dk2"/>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660" r:id="rId12"/>
    <p:sldLayoutId id="2147483651"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Lst>
  <p:txStyles>
    <p:titleStyle>
      <a:lvl1pPr algn="l" defTabSz="914400" eaLnBrk="1" hangingPunct="1" latinLnBrk="0" rtl="0">
        <a:lnSpc>
          <a:spcPct val="90000"/>
        </a:lnSpc>
        <a:spcBef>
          <a:spcPct val="0"/>
        </a:spcBef>
        <a:buNone/>
        <a:defRPr b="0" cap="all" i="0" kern="1200" sz="3200">
          <a:solidFill>
            <a:schemeClr val="tx1"/>
          </a:solidFill>
          <a:effectLst/>
          <a:latin typeface="+mj-lt"/>
          <a:ea typeface="+mj-ea"/>
          <a:cs typeface="+mj-cs"/>
        </a:defRPr>
      </a:lvl1pPr>
    </p:titleStyle>
    <p:bodyStyle>
      <a:lvl1pPr algn="l" defTabSz="914400" eaLnBrk="1" hangingPunct="1" indent="-228600" latinLnBrk="0" marL="228600" rtl="0">
        <a:lnSpc>
          <a:spcPct val="120000"/>
        </a:lnSpc>
        <a:spcBef>
          <a:spcPts val="1000"/>
        </a:spcBef>
        <a:buClr>
          <a:schemeClr val="accent1"/>
        </a:buClr>
        <a:buSzPct val="100000"/>
        <a:buFont charset="0" panose="020B0604020202020204" pitchFamily="34" typeface="Arial"/>
        <a:buChar char="•"/>
        <a:defRPr kern="1200" sz="2000">
          <a:solidFill>
            <a:schemeClr val="tx1"/>
          </a:solidFill>
          <a:effectLst/>
          <a:latin typeface="+mn-lt"/>
          <a:ea typeface="+mn-ea"/>
          <a:cs typeface="+mn-cs"/>
        </a:defRPr>
      </a:lvl1pPr>
      <a:lvl2pPr algn="l" defTabSz="914400" eaLnBrk="1" hangingPunct="1" indent="-228600" latinLnBrk="0" marL="685800" rtl="0">
        <a:lnSpc>
          <a:spcPct val="120000"/>
        </a:lnSpc>
        <a:spcBef>
          <a:spcPts val="500"/>
        </a:spcBef>
        <a:buClr>
          <a:schemeClr val="accent1"/>
        </a:buClr>
        <a:buSzPct val="100000"/>
        <a:buFont charset="0" panose="020B0604020202020204" pitchFamily="34" typeface="Arial"/>
        <a:buChar char="•"/>
        <a:defRPr baseline="0" cap="none" kern="1200" sz="1800">
          <a:solidFill>
            <a:schemeClr val="tx1"/>
          </a:solidFill>
          <a:effectLst/>
          <a:latin typeface="+mn-lt"/>
          <a:ea typeface="+mn-ea"/>
          <a:cs typeface="+mn-cs"/>
        </a:defRPr>
      </a:lvl2pPr>
      <a:lvl3pPr algn="l" defTabSz="914400" eaLnBrk="1" hangingPunct="1" indent="-228600" latinLnBrk="0" marL="1143000" rtl="0">
        <a:lnSpc>
          <a:spcPct val="120000"/>
        </a:lnSpc>
        <a:spcBef>
          <a:spcPts val="500"/>
        </a:spcBef>
        <a:buClr>
          <a:schemeClr val="accent1"/>
        </a:buClr>
        <a:buSzPct val="100000"/>
        <a:buFont charset="0" panose="020B0604020202020204" pitchFamily="34" typeface="Arial"/>
        <a:buChar char="•"/>
        <a:defRPr kern="1200" sz="1600">
          <a:solidFill>
            <a:schemeClr val="tx1"/>
          </a:solidFill>
          <a:effectLst/>
          <a:latin typeface="+mn-lt"/>
          <a:ea typeface="+mn-ea"/>
          <a:cs typeface="+mn-cs"/>
        </a:defRPr>
      </a:lvl3pPr>
      <a:lvl4pPr algn="l" defTabSz="914400" eaLnBrk="1" hangingPunct="1" indent="-228600" latinLnBrk="0" marL="1600200" rtl="0">
        <a:lnSpc>
          <a:spcPct val="120000"/>
        </a:lnSpc>
        <a:spcBef>
          <a:spcPts val="500"/>
        </a:spcBef>
        <a:buClr>
          <a:schemeClr val="accent1"/>
        </a:buClr>
        <a:buSzPct val="100000"/>
        <a:buFont charset="0" panose="020B0604020202020204" pitchFamily="34" typeface="Arial"/>
        <a:buChar char="•"/>
        <a:defRPr baseline="0" cap="none" kern="1200" sz="1400">
          <a:solidFill>
            <a:schemeClr val="tx1"/>
          </a:solidFill>
          <a:effectLst/>
          <a:latin typeface="+mn-lt"/>
          <a:ea typeface="+mn-ea"/>
          <a:cs typeface="+mn-cs"/>
        </a:defRPr>
      </a:lvl4pPr>
      <a:lvl5pPr algn="l" defTabSz="914400" eaLnBrk="1" hangingPunct="1" indent="-228600" latinLnBrk="0" marL="2057400" rtl="0">
        <a:lnSpc>
          <a:spcPct val="120000"/>
        </a:lnSpc>
        <a:spcBef>
          <a:spcPts val="500"/>
        </a:spcBef>
        <a:buClr>
          <a:schemeClr val="accent1"/>
        </a:buClr>
        <a:buSzPct val="100000"/>
        <a:buFont charset="0" panose="020B0604020202020204" pitchFamily="34" typeface="Arial"/>
        <a:buChar char="•"/>
        <a:defRPr kern="1200" sz="1200">
          <a:solidFill>
            <a:schemeClr val="tx1"/>
          </a:solidFill>
          <a:effectLst/>
          <a:latin typeface="+mn-lt"/>
          <a:ea typeface="+mn-ea"/>
          <a:cs typeface="+mn-cs"/>
        </a:defRPr>
      </a:lvl5pPr>
      <a:lvl6pPr algn="l" defTabSz="914400" eaLnBrk="1" hangingPunct="1" indent="-228600" latinLnBrk="0" marL="2514600" rtl="0">
        <a:lnSpc>
          <a:spcPct val="120000"/>
        </a:lnSpc>
        <a:spcBef>
          <a:spcPts val="500"/>
        </a:spcBef>
        <a:buClr>
          <a:schemeClr val="accent1"/>
        </a:buClr>
        <a:buSzPct val="100000"/>
        <a:buFont charset="0" panose="020B0604020202020204" pitchFamily="34" typeface="Arial"/>
        <a:buChar char="•"/>
        <a:defRPr kern="1200" sz="1200">
          <a:solidFill>
            <a:schemeClr val="tx1"/>
          </a:solidFill>
          <a:effectLst/>
          <a:latin typeface="+mn-lt"/>
          <a:ea typeface="+mn-ea"/>
          <a:cs typeface="+mn-cs"/>
        </a:defRPr>
      </a:lvl6pPr>
      <a:lvl7pPr algn="l" defTabSz="914400" eaLnBrk="1" hangingPunct="1" indent="-228600" latinLnBrk="0" marL="2971800" rtl="0">
        <a:lnSpc>
          <a:spcPct val="120000"/>
        </a:lnSpc>
        <a:spcBef>
          <a:spcPts val="500"/>
        </a:spcBef>
        <a:buClr>
          <a:schemeClr val="accent1"/>
        </a:buClr>
        <a:buSzPct val="100000"/>
        <a:buFont charset="0" panose="020B0604020202020204" pitchFamily="34" typeface="Arial"/>
        <a:buChar char="•"/>
        <a:defRPr kern="1200" sz="1200">
          <a:solidFill>
            <a:schemeClr val="tx1"/>
          </a:solidFill>
          <a:effectLst/>
          <a:latin typeface="+mn-lt"/>
          <a:ea typeface="+mn-ea"/>
          <a:cs typeface="+mn-cs"/>
        </a:defRPr>
      </a:lvl7pPr>
      <a:lvl8pPr algn="l" defTabSz="914400" eaLnBrk="1" hangingPunct="1" indent="-228600" latinLnBrk="0" marL="3429000" rtl="0">
        <a:lnSpc>
          <a:spcPct val="120000"/>
        </a:lnSpc>
        <a:spcBef>
          <a:spcPts val="500"/>
        </a:spcBef>
        <a:buClr>
          <a:schemeClr val="accent1"/>
        </a:buClr>
        <a:buSzPct val="100000"/>
        <a:buFont charset="0" panose="020B0604020202020204" pitchFamily="34" typeface="Arial"/>
        <a:buChar char="•"/>
        <a:defRPr baseline="0" kern="1200" sz="1200">
          <a:solidFill>
            <a:schemeClr val="tx1"/>
          </a:solidFill>
          <a:effectLst/>
          <a:latin typeface="+mn-lt"/>
          <a:ea typeface="+mn-ea"/>
          <a:cs typeface="+mn-cs"/>
        </a:defRPr>
      </a:lvl8pPr>
      <a:lvl9pPr algn="l" defTabSz="914400" eaLnBrk="1" hangingPunct="1" indent="-228600" latinLnBrk="0" marL="3886200" rtl="0">
        <a:lnSpc>
          <a:spcPct val="120000"/>
        </a:lnSpc>
        <a:spcBef>
          <a:spcPts val="500"/>
        </a:spcBef>
        <a:buClr>
          <a:schemeClr val="accent1"/>
        </a:buClr>
        <a:buSzPct val="100000"/>
        <a:buFont charset="0" panose="020B0604020202020204" pitchFamily="34" typeface="Arial"/>
        <a:buChar char="•"/>
        <a:defRPr baseline="0" kern="1200" sz="1200">
          <a:solidFill>
            <a:schemeClr val="tx1"/>
          </a:solidFill>
          <a:effectLst/>
          <a:latin typeface="+mn-lt"/>
          <a:ea typeface="+mn-ea"/>
          <a:cs typeface="+mn-cs"/>
        </a:defRPr>
      </a:lvl9pPr>
    </p:bodyStyle>
    <p:other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8.xml.rels><?xml version="1.0" encoding="UTF-8" standalone="yes" ?><Relationships xmlns="http://schemas.openxmlformats.org/package/2006/relationships"><Relationship Id="rId2" Target="../media/image17.jpeg" Type="http://schemas.openxmlformats.org/officeDocument/2006/relationships/image"/><Relationship Id="rId1" Target="../slideLayouts/slideLayout2.xml" Type="http://schemas.openxmlformats.org/officeDocument/2006/relationships/slideLayout"/></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jpg"/><Relationship Id="rId7" Type="http://schemas.openxmlformats.org/officeDocument/2006/relationships/diagramColors" Target="../diagrams/colors14.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33.xml.rels><?xml version="1.0" encoding="UTF-8" standalone="yes"?>
<Relationships xmlns="http://schemas.openxmlformats.org/package/2006/relationships"><Relationship Id="rId3" Type="http://schemas.openxmlformats.org/officeDocument/2006/relationships/hyperlink" Target="https://nam04.safelinks.protection.outlook.com/?url=https%3A%2F%2Fdrive.google.com%2Fuc%3Fid%3D1AjJA1gq1KruubON0qRZqsS4v725Bb_xx%26export%3Ddownload&amp;data=05%7C01%7Caaron.bolton%40mso.umt.edu%7Cccfd48f6c8e14a4a13ee08da2300b17a%7C68407ce503da49ffaf0a724be0d37c9d%7C0%7C0%7C637860783266461562%7CUnknown%7CTWFpbGZsb3d8eyJWIjoiMC4wLjAwMDAiLCJQIjoiV2luMzIiLCJBTiI6Ik1haWwiLCJXVCI6Mn0%3D%7C3000%7C%7C%7C&amp;sdata=OePNUIFcJkEn1BePOYXdHaACgu1gSbxoqPmt9Tc8GSs%3D&amp;reserved=0"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1.jpg"/><Relationship Id="rId7" Type="http://schemas.openxmlformats.org/officeDocument/2006/relationships/diagramColors" Target="../diagrams/colors15.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35.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image" Target="../media/image1.jpg"/><Relationship Id="rId7" Type="http://schemas.openxmlformats.org/officeDocument/2006/relationships/diagramColors" Target="../diagrams/colors16.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36.xml.rels><?xml version="1.0" encoding="UTF-8" standalone="yes"?>
<Relationships xmlns="http://schemas.openxmlformats.org/package/2006/relationships"><Relationship Id="rId3" Type="http://schemas.openxmlformats.org/officeDocument/2006/relationships/hyperlink" Target="https://health.alaska.gov/dph/VitalStats/Documents/PDFs/DrugOverdoseMortalityUpdate_2021.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37.xml.rels><?xml version="1.0" encoding="UTF-8" standalone="yes"?>
<Relationships xmlns="http://schemas.openxmlformats.org/package/2006/relationships"><Relationship Id="rId3" Type="http://schemas.openxmlformats.org/officeDocument/2006/relationships/hyperlink" Target="https://www.cnn.com/2021/02/04/us/horse-tranquilizer-street-drug-trnd/index.html" TargetMode="External"/><Relationship Id="rId2" Type="http://schemas.openxmlformats.org/officeDocument/2006/relationships/hyperlink" Target="https://www.whitehouse.gov/ondcp/briefing-room/2023/04/12/biden-harris-administration-designates-fentanyl-combined-with-xylazine-as-an-emerging-threat-to-the-united-states/" TargetMode="External"/><Relationship Id="rId1" Type="http://schemas.openxmlformats.org/officeDocument/2006/relationships/slideLayout" Target="../slideLayouts/slideLayout2.xml"/><Relationship Id="rId4" Type="http://schemas.openxmlformats.org/officeDocument/2006/relationships/hyperlink" Target="https://www.aafp.org/pubs/afp/afp-community-blog/entry/opioid-epidemic-updates-frankenstein-opioids-and-xylazine-induced-skin-ulcers.html" TargetMode="External"/></Relationships>
</file>

<file path=ppt/slides/_rels/slide3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39.xml.rels><?xml version="1.0" encoding="UTF-8" standalone="yes"?>
<Relationships xmlns="http://schemas.openxmlformats.org/package/2006/relationships"><Relationship Id="rId3" Type="http://schemas.openxmlformats.org/officeDocument/2006/relationships/hyperlink" Target="https://www.whitehouse.gov/briefing-room/statements-releases/2022/09/23/fact-sheet-biden-harris-administration-announces-new-actions-and-funding-to-address-the-overdose-epidemic-and-support-recover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www.cdc.gov/overdose-prevention/health-equity/tribal-communities.html"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www.congress.gov/bill/118th-congress/house-bill/467?s=1&amp;r=28"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congress.gov/bill/118th-congress/house-bill/335?s=5&amp;r=3&amp;q=%7B%22search%22%3A%5B%22Fentanyl%22%5D%7D"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www.congress.gov/bill/118th-congress/house-bill/801?q=%7B%22search%22%3A%5B%22Fentanyl%22%5D%7D&amp;s=1&amp;r=5" TargetMode="External"/><Relationship Id="rId2" Type="http://schemas.openxmlformats.org/officeDocument/2006/relationships/hyperlink" Target="https://www.congress.gov/bill/118th-congress/house-bill/568?q=%7B%22search%22%3A%5B%22Fentanyl%22%5D%7D&amp;s=1&amp;r=4"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congress.gov/bill/118th-congress/house-bill/1210?q=%7B%22search%22%3A%5B%22Fentanyl%22%5D%7D&amp;s=3&amp;r=6" TargetMode="External"/><Relationship Id="rId2" Type="http://schemas.openxmlformats.org/officeDocument/2006/relationships/hyperlink" Target="https://www.congress.gov/bill/118th-congress/house-bill/1401"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arget="../media/image13.jpeg" Type="http://schemas.openxmlformats.org/officeDocument/2006/relationships/image"/><Relationship Id="rId1" Target="../slideLayouts/slideLayout7.xml" Type="http://schemas.openxmlformats.org/officeDocument/2006/relationships/slideLayout"/></Relationships>
</file>

<file path=ppt/slides/_rels/slide8.xml.rels><?xml version="1.0" encoding="UTF-8" standalone="yes" ?><Relationships xmlns="http://schemas.openxmlformats.org/package/2006/relationships"><Relationship Id="rId2" Target="../media/image14.jpeg" Type="http://schemas.openxmlformats.org/officeDocument/2006/relationships/image"/><Relationship Id="rId1" Target="../slideLayouts/slideLayout7.xml" Type="http://schemas.openxmlformats.org/officeDocument/2006/relationships/slideLayout"/></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50000" l="50000" r="50000" t="50000"/>
          </a:path>
        </a:gradFill>
        <a:effectLst/>
      </p:bgPr>
    </p:bg>
    <p:spTree>
      <p:nvGrpSpPr>
        <p:cNvPr descr="" id="1" name="" title=""/>
        <p:cNvGrpSpPr/>
        <p:nvPr/>
      </p:nvGrpSpPr>
      <p:grpSpPr>
        <a:xfrm>
          <a:off x="0" y="0"/>
          <a:ext cx="0" cy="0"/>
          <a:chOff x="0" y="0"/>
          <a:chExt cx="0" cy="0"/>
        </a:xfrm>
      </p:grpSpPr>
      <p:sp useBgFill="1">
        <p:nvSpPr>
          <p:cNvPr descr="" id="18" name="Rectangle 17" title="">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20" name="Rectangle 19" title="">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5" name="Rectangle 21" title="">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cmpd="sng" w="76200">
            <a:noFill/>
            <a:miter lim="800000"/>
          </a:ln>
          <a:effectLst>
            <a:outerShdw algn="tl" blurRad="127000" dir="4740000" dist="228600" rotWithShape="0" sx="98000" sy="98000">
              <a:srgbClr val="000000">
                <a:alpha val="34000"/>
              </a:srgbClr>
            </a:outerShdw>
          </a:effectLst>
          <a:scene3d>
            <a:camera prst="orthographicFront"/>
            <a:lightRig dir="t" rig="threePt"/>
          </a:scene3d>
          <a:sp3d>
            <a:bevelT h="50800" prst="softRound" w="152400"/>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sp>
        <p:nvSpPr>
          <p:cNvPr descr="" id="24" name="Rectangle 23" title="">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cmpd="sng" w="50800">
            <a:solidFill>
              <a:srgbClr val="191919"/>
            </a:solidFill>
            <a:miter lim="800000"/>
          </a:ln>
          <a:effectLst>
            <a:innerShdw blurRad="63500" dir="14100000" dist="88900">
              <a:srgbClr val="000000">
                <a:alpha val="30000"/>
              </a:srgbClr>
            </a:innerShdw>
          </a:effectLst>
          <a:scene3d>
            <a:camera prst="orthographicFront"/>
            <a:lightRig dir="t" rig="threePt"/>
          </a:scene3d>
          <a:sp3d>
            <a:bevelT prst="relaxedInset"/>
          </a:sp3d>
        </p:spPr>
        <p:style>
          <a:lnRef idx="1">
            <a:schemeClr val="accent1"/>
          </a:lnRef>
          <a:fillRef idx="1002">
            <a:schemeClr val="dk2"/>
          </a:fillRef>
          <a:effectRef idx="2">
            <a:schemeClr val="accent1"/>
          </a:effectRef>
          <a:fontRef idx="minor">
            <a:schemeClr val="lt1"/>
          </a:fontRef>
        </p:style>
        <p:txBody>
          <a:bodyPr anchor="ctr" rtlCol="0"/>
          <a:lstStyle/>
          <a:p>
            <a:pPr algn="ctr"/>
            <a:endParaRPr lang="en-US"/>
          </a:p>
        </p:txBody>
      </p:sp>
      <p:sp>
        <p:nvSpPr>
          <p:cNvPr descr="" id="26" name="Rectangle 25" title="">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2" name="Title 11" title="">
            <a:extLst>
              <a:ext uri="{FF2B5EF4-FFF2-40B4-BE49-F238E27FC236}">
                <a16:creationId xmlns:a16="http://schemas.microsoft.com/office/drawing/2014/main" id="{161DC6B0-BB65-4403-99BD-3215B0BC6393}"/>
              </a:ext>
            </a:extLst>
          </p:cNvPr>
          <p:cNvSpPr>
            <a:spLocks noGrp="1"/>
          </p:cNvSpPr>
          <p:nvPr>
            <p:ph type="title"/>
          </p:nvPr>
        </p:nvSpPr>
        <p:spPr>
          <a:xfrm>
            <a:off x="1451579" y="1376053"/>
            <a:ext cx="9405891" cy="1002990"/>
          </a:xfrm>
        </p:spPr>
        <p:txBody>
          <a:bodyPr anchor="ctr">
            <a:normAutofit/>
          </a:bodyPr>
          <a:lstStyle/>
          <a:p>
            <a:r>
              <a:rPr dirty="0" lang="en-US">
                <a:solidFill>
                  <a:srgbClr val="FFFFFF"/>
                </a:solidFill>
              </a:rPr>
              <a:t>opioids in Community Housing Units</a:t>
            </a:r>
            <a:br>
              <a:rPr dirty="0" lang="en-US">
                <a:solidFill>
                  <a:srgbClr val="FFFFFF"/>
                </a:solidFill>
              </a:rPr>
            </a:br>
            <a:r>
              <a:rPr dirty="0" lang="en-US">
                <a:solidFill>
                  <a:srgbClr val="FFFFFF"/>
                </a:solidFill>
              </a:rPr>
              <a:t>What you need to know and prepare for</a:t>
            </a:r>
          </a:p>
        </p:txBody>
      </p:sp>
      <p:sp>
        <p:nvSpPr>
          <p:cNvPr descr="" id="13" name="Content Placeholder 12" title="">
            <a:extLst>
              <a:ext uri="{FF2B5EF4-FFF2-40B4-BE49-F238E27FC236}">
                <a16:creationId xmlns:a16="http://schemas.microsoft.com/office/drawing/2014/main" id="{203FC94F-12E8-4AEB-B831-C4E277228AD1}"/>
              </a:ext>
            </a:extLst>
          </p:cNvPr>
          <p:cNvSpPr>
            <a:spLocks noGrp="1"/>
          </p:cNvSpPr>
          <p:nvPr>
            <p:ph idx="1"/>
          </p:nvPr>
        </p:nvSpPr>
        <p:spPr>
          <a:xfrm>
            <a:off x="1451579" y="2464991"/>
            <a:ext cx="9405891" cy="2403571"/>
          </a:xfrm>
        </p:spPr>
        <p:txBody>
          <a:bodyPr>
            <a:normAutofit fontScale="92500" lnSpcReduction="10000"/>
          </a:bodyPr>
          <a:lstStyle/>
          <a:p>
            <a:endParaRPr dirty="0" lang="en-US">
              <a:solidFill>
                <a:srgbClr val="FFFFFF"/>
              </a:solidFill>
            </a:endParaRPr>
          </a:p>
          <a:p>
            <a:endParaRPr dirty="0" lang="en-US">
              <a:solidFill>
                <a:srgbClr val="FFFFFF"/>
              </a:solidFill>
            </a:endParaRPr>
          </a:p>
          <a:p>
            <a:r>
              <a:rPr dirty="0" lang="en-US">
                <a:solidFill>
                  <a:srgbClr val="FFFFFF"/>
                </a:solidFill>
              </a:rPr>
              <a:t>By Mike Andrews</a:t>
            </a:r>
          </a:p>
          <a:p>
            <a:pPr lvl="1"/>
            <a:r>
              <a:rPr dirty="0" lang="en-US">
                <a:solidFill>
                  <a:srgbClr val="FFFFFF"/>
                </a:solidFill>
              </a:rPr>
              <a:t>Sr.  Vice President, McGuireWoods, LLC</a:t>
            </a:r>
          </a:p>
          <a:p>
            <a:pPr lvl="1"/>
            <a:r>
              <a:rPr dirty="0" lang="en-US">
                <a:solidFill>
                  <a:srgbClr val="FFFFFF"/>
                </a:solidFill>
              </a:rPr>
              <a:t>NAIHC Summer Conference- Hollywood, Florida. </a:t>
            </a:r>
          </a:p>
          <a:p>
            <a:pPr indent="0" lvl="1" marL="457200">
              <a:buNone/>
            </a:pPr>
            <a:r>
              <a:rPr dirty="0" lang="en-US">
                <a:solidFill>
                  <a:srgbClr val="FFFFFF"/>
                </a:solidFill>
              </a:rPr>
              <a:t>    June 25th, 2024</a:t>
            </a:r>
          </a:p>
        </p:txBody>
      </p:sp>
      <p:sp>
        <p:nvSpPr>
          <p:cNvPr descr="" id="2" name="Slide Number Placeholder 1" title="">
            <a:extLst>
              <a:ext uri="{FF2B5EF4-FFF2-40B4-BE49-F238E27FC236}">
                <a16:creationId xmlns:a16="http://schemas.microsoft.com/office/drawing/2014/main" id="{7C88CC33-F970-4744-A1F4-EF1B50232355}"/>
              </a:ext>
            </a:extLst>
          </p:cNvPr>
          <p:cNvSpPr>
            <a:spLocks noGrp="1"/>
          </p:cNvSpPr>
          <p:nvPr>
            <p:ph idx="12" sz="quarter" type="sldNum"/>
          </p:nvPr>
        </p:nvSpPr>
        <p:spPr>
          <a:xfrm>
            <a:off x="480060" y="5551893"/>
            <a:ext cx="811019" cy="503578"/>
          </a:xfrm>
        </p:spPr>
        <p:txBody>
          <a:bodyPr>
            <a:normAutofit/>
          </a:bodyPr>
          <a:lstStyle/>
          <a:p>
            <a:pPr>
              <a:lnSpc>
                <a:spcPct val="90000"/>
              </a:lnSpc>
              <a:spcAft>
                <a:spcPts val="600"/>
              </a:spcAft>
            </a:pPr>
            <a:fld id="{A8FCE4A2-7F52-4F1C-A573-08D4EBAFD78E}" type="slidenum">
              <a:rPr lang="en-US"/>
              <a:pPr>
                <a:lnSpc>
                  <a:spcPct val="90000"/>
                </a:lnSpc>
                <a:spcAft>
                  <a:spcPts val="600"/>
                </a:spcAft>
              </a:pPr>
              <a:t>1</a:t>
            </a:fld>
            <a:endParaRPr lang="en-US"/>
          </a:p>
        </p:txBody>
      </p:sp>
      <p:sp>
        <p:nvSpPr>
          <p:cNvPr descr="" id="3" name="Footer Placeholder 2" title="">
            <a:extLst>
              <a:ext uri="{FF2B5EF4-FFF2-40B4-BE49-F238E27FC236}">
                <a16:creationId xmlns:a16="http://schemas.microsoft.com/office/drawing/2014/main" id="{72BBAAC9-B02B-4DD2-80B0-E9C7162A4806}"/>
              </a:ext>
            </a:extLst>
          </p:cNvPr>
          <p:cNvSpPr>
            <a:spLocks noGrp="1"/>
          </p:cNvSpPr>
          <p:nvPr>
            <p:ph idx="11" sz="quarter" type="ftr"/>
          </p:nvPr>
        </p:nvSpPr>
        <p:spPr>
          <a:xfrm>
            <a:off x="1451579" y="5672077"/>
            <a:ext cx="5938836" cy="309201"/>
          </a:xfrm>
        </p:spPr>
        <p:txBody>
          <a:bodyPr>
            <a:normAutofit/>
          </a:bodyPr>
          <a:lstStyle/>
          <a:p>
            <a:pPr>
              <a:spcAft>
                <a:spcPts val="600"/>
              </a:spcAft>
            </a:pPr>
            <a:r>
              <a:rPr dirty="0" lang="en-US"/>
              <a:t>CONFIDENTIAL</a:t>
            </a:r>
          </a:p>
        </p:txBody>
      </p:sp>
      <p:pic>
        <p:nvPicPr>
          <p:cNvPr descr="" id="28" name="Picture 27" title="">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spTree>
    <p:extLst>
      <p:ext uri="{BB962C8B-B14F-4D97-AF65-F5344CB8AC3E}">
        <p14:creationId xmlns:p14="http://schemas.microsoft.com/office/powerpoint/2010/main" val="3392306370"/>
      </p:ext>
    </p:extLst>
  </p:cSld>
  <p:clrMapOvr>
    <a:masterClrMapping/>
  </p:clrMapOvr>
</p:sld>
</file>

<file path=ppt/slides/slide10.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A3D75E8-C318-B845-64D3-DB68785215C7}"/>
              </a:ext>
            </a:extLst>
          </p:cNvPr>
          <p:cNvSpPr>
            <a:spLocks noGrp="1"/>
          </p:cNvSpPr>
          <p:nvPr>
            <p:ph type="title"/>
          </p:nvPr>
        </p:nvSpPr>
        <p:spPr>
          <a:xfrm>
            <a:off x="1451579" y="2303047"/>
            <a:ext cx="3272093" cy="2674198"/>
          </a:xfrm>
        </p:spPr>
        <p:txBody>
          <a:bodyPr anchor="t">
            <a:normAutofit/>
          </a:bodyPr>
          <a:lstStyle/>
          <a:p>
            <a:r>
              <a:rPr lang="en-US" dirty="0"/>
              <a:t>Facts on Fentanyl - continued</a:t>
            </a:r>
          </a:p>
        </p:txBody>
      </p:sp>
      <p:graphicFrame>
        <p:nvGraphicFramePr>
          <p:cNvPr id="7" name="Content Placeholder 2" descr="" title="">
            <a:extLst>
              <a:ext uri="{FF2B5EF4-FFF2-40B4-BE49-F238E27FC236}">
                <a16:creationId xmlns:a16="http://schemas.microsoft.com/office/drawing/2014/main" id="{E1508C77-4F54-B5FF-A2E6-9A5C20F9DDCB}"/>
              </a:ext>
            </a:extLst>
          </p:cNvPr>
          <p:cNvGraphicFramePr>
            <a:graphicFrameLocks noGrp="1"/>
          </p:cNvGraphicFramePr>
          <p:nvPr>
            <p:ph idx="1"/>
            <p:extLst>
              <p:ext uri="{D42A27DB-BD31-4B8C-83A1-F6EECF244321}">
                <p14:modId xmlns:p14="http://schemas.microsoft.com/office/powerpoint/2010/main" val="935159763"/>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3558611"/>
      </p:ext>
    </p:extLst>
  </p:cSld>
  <p:clrMapOvr>
    <a:masterClrMapping/>
  </p:clrMapOvr>
</p:sld>
</file>

<file path=ppt/slides/slide11.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A3D75E8-C318-B845-64D3-DB68785215C7}"/>
              </a:ext>
            </a:extLst>
          </p:cNvPr>
          <p:cNvSpPr>
            <a:spLocks noGrp="1"/>
          </p:cNvSpPr>
          <p:nvPr>
            <p:ph type="title"/>
          </p:nvPr>
        </p:nvSpPr>
        <p:spPr>
          <a:xfrm>
            <a:off x="1266851" y="2293812"/>
            <a:ext cx="4182603" cy="2674198"/>
          </a:xfrm>
        </p:spPr>
        <p:txBody>
          <a:bodyPr anchor="t">
            <a:normAutofit/>
          </a:bodyPr>
          <a:lstStyle/>
          <a:p>
            <a:r>
              <a:rPr lang="en-US" dirty="0"/>
              <a:t>Facts on Methamphetamine</a:t>
            </a:r>
          </a:p>
        </p:txBody>
      </p:sp>
      <p:graphicFrame>
        <p:nvGraphicFramePr>
          <p:cNvPr id="7" name="Content Placeholder 2" descr="" title="">
            <a:extLst>
              <a:ext uri="{FF2B5EF4-FFF2-40B4-BE49-F238E27FC236}">
                <a16:creationId xmlns:a16="http://schemas.microsoft.com/office/drawing/2014/main" id="{E1508C77-4F54-B5FF-A2E6-9A5C20F9DDCB}"/>
              </a:ext>
            </a:extLst>
          </p:cNvPr>
          <p:cNvGraphicFramePr>
            <a:graphicFrameLocks noGrp="1"/>
          </p:cNvGraphicFramePr>
          <p:nvPr>
            <p:ph idx="1"/>
            <p:extLst>
              <p:ext uri="{D42A27DB-BD31-4B8C-83A1-F6EECF244321}">
                <p14:modId xmlns:p14="http://schemas.microsoft.com/office/powerpoint/2010/main" val="3494995586"/>
              </p:ext>
            </p:extLst>
          </p:nvPr>
        </p:nvGraphicFramePr>
        <p:xfrm>
          <a:off x="5548313" y="83098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9506067"/>
      </p:ext>
    </p:extLst>
  </p:cSld>
  <p:clrMapOvr>
    <a:masterClrMapping/>
  </p:clrMapOvr>
</p:sld>
</file>

<file path=ppt/slides/slide12.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D111F4BC-6852-1C95-8DFB-273A610BFD59}"/>
              </a:ext>
            </a:extLst>
          </p:cNvPr>
          <p:cNvSpPr>
            <a:spLocks noGrp="1"/>
          </p:cNvSpPr>
          <p:nvPr>
            <p:ph type="title"/>
          </p:nvPr>
        </p:nvSpPr>
        <p:spPr>
          <a:xfrm>
            <a:off x="1451579" y="2303047"/>
            <a:ext cx="3272093" cy="2674198"/>
          </a:xfrm>
        </p:spPr>
        <p:txBody>
          <a:bodyPr anchor="t">
            <a:normAutofit/>
          </a:bodyPr>
          <a:lstStyle/>
          <a:p>
            <a:r>
              <a:rPr lang="en-US" dirty="0"/>
              <a:t>Fentanyl Seizures at Border 	</a:t>
            </a:r>
          </a:p>
        </p:txBody>
      </p:sp>
      <p:graphicFrame>
        <p:nvGraphicFramePr>
          <p:cNvPr id="5" name="Content Placeholder 2" descr="" title="">
            <a:extLst>
              <a:ext uri="{FF2B5EF4-FFF2-40B4-BE49-F238E27FC236}">
                <a16:creationId xmlns:a16="http://schemas.microsoft.com/office/drawing/2014/main" id="{872936A1-BCA8-7FE7-A771-39E8CD863175}"/>
              </a:ext>
            </a:extLst>
          </p:cNvPr>
          <p:cNvGraphicFramePr>
            <a:graphicFrameLocks noGrp="1"/>
          </p:cNvGraphicFramePr>
          <p:nvPr>
            <p:ph idx="1"/>
            <p:extLst>
              <p:ext uri="{D42A27DB-BD31-4B8C-83A1-F6EECF244321}">
                <p14:modId xmlns:p14="http://schemas.microsoft.com/office/powerpoint/2010/main" val="1218670279"/>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2729610"/>
      </p:ext>
    </p:extLst>
  </p:cSld>
  <p:clrMapOvr>
    <a:masterClrMapping/>
  </p:clrMapOvr>
</p:sld>
</file>

<file path=ppt/slides/slide13.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A6BCFBC-EBC5-9BC6-E94D-56BD225C1FC0}"/>
              </a:ext>
            </a:extLst>
          </p:cNvPr>
          <p:cNvSpPr>
            <a:spLocks noGrp="1"/>
          </p:cNvSpPr>
          <p:nvPr>
            <p:ph type="title"/>
          </p:nvPr>
        </p:nvSpPr>
        <p:spPr>
          <a:xfrm>
            <a:off x="1451579" y="2303047"/>
            <a:ext cx="3272093" cy="2674198"/>
          </a:xfrm>
        </p:spPr>
        <p:txBody>
          <a:bodyPr anchor="t">
            <a:normAutofit/>
          </a:bodyPr>
          <a:lstStyle/>
          <a:p>
            <a:r>
              <a:rPr lang="en-US" dirty="0"/>
              <a:t>Fentanyl Seizures at Border (Recent History)</a:t>
            </a:r>
          </a:p>
        </p:txBody>
      </p:sp>
      <p:graphicFrame>
        <p:nvGraphicFramePr>
          <p:cNvPr id="5" name="Content Placeholder 2" descr="" title="">
            <a:extLst>
              <a:ext uri="{FF2B5EF4-FFF2-40B4-BE49-F238E27FC236}">
                <a16:creationId xmlns:a16="http://schemas.microsoft.com/office/drawing/2014/main" id="{76DBC861-8F0E-36DF-6DB8-0B8A69273013}"/>
              </a:ext>
            </a:extLst>
          </p:cNvPr>
          <p:cNvGraphicFramePr>
            <a:graphicFrameLocks noGrp="1"/>
          </p:cNvGraphicFramePr>
          <p:nvPr>
            <p:ph idx="1"/>
            <p:extLst>
              <p:ext uri="{D42A27DB-BD31-4B8C-83A1-F6EECF244321}">
                <p14:modId xmlns:p14="http://schemas.microsoft.com/office/powerpoint/2010/main" val="220317170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42987478"/>
      </p:ext>
    </p:extLst>
  </p:cSld>
  <p:clrMapOvr>
    <a:masterClrMapping/>
  </p:clrMapOvr>
</p:sld>
</file>

<file path=ppt/slides/slide1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48CC031-B55B-328B-BE8F-B391BE885577}"/>
              </a:ext>
            </a:extLst>
          </p:cNvPr>
          <p:cNvSpPr>
            <a:spLocks noGrp="1"/>
          </p:cNvSpPr>
          <p:nvPr>
            <p:ph type="title"/>
          </p:nvPr>
        </p:nvSpPr>
        <p:spPr/>
        <p:txBody>
          <a:bodyPr/>
          <a:lstStyle/>
          <a:p>
            <a:r>
              <a:rPr lang="en-US" dirty="0"/>
              <a:t>States with the highest Drug overdose rate</a:t>
            </a:r>
          </a:p>
        </p:txBody>
      </p:sp>
      <p:sp>
        <p:nvSpPr>
          <p:cNvPr id="3" name="Content Placeholder 2" descr="" title="">
            <a:extLst>
              <a:ext uri="{FF2B5EF4-FFF2-40B4-BE49-F238E27FC236}">
                <a16:creationId xmlns:a16="http://schemas.microsoft.com/office/drawing/2014/main" id="{B45CB5B5-9F5D-F6C1-B588-71718C5F09C4}"/>
              </a:ext>
            </a:extLst>
          </p:cNvPr>
          <p:cNvSpPr>
            <a:spLocks noGrp="1"/>
          </p:cNvSpPr>
          <p:nvPr>
            <p:ph idx="1"/>
          </p:nvPr>
        </p:nvSpPr>
        <p:spPr>
          <a:xfrm>
            <a:off x="4267776" y="2000899"/>
            <a:ext cx="3656447" cy="3450613"/>
          </a:xfrm>
        </p:spPr>
        <p:txBody>
          <a:bodyPr>
            <a:noAutofit/>
          </a:bodyPr>
          <a:lstStyle/>
          <a:p>
            <a:r>
              <a:rPr lang="en-US" sz="2800" dirty="0"/>
              <a:t>West Virginia 80%</a:t>
            </a:r>
          </a:p>
          <a:p>
            <a:r>
              <a:rPr lang="en-US" sz="2800" dirty="0"/>
              <a:t>New Mexico  50%</a:t>
            </a:r>
          </a:p>
          <a:p>
            <a:r>
              <a:rPr lang="en-US" sz="2800" dirty="0"/>
              <a:t>Arizona         40%</a:t>
            </a:r>
          </a:p>
          <a:p>
            <a:r>
              <a:rPr lang="en-US" sz="2800" dirty="0"/>
              <a:t>Maine            47%</a:t>
            </a:r>
          </a:p>
          <a:p>
            <a:r>
              <a:rPr lang="en-US" sz="2800" dirty="0"/>
              <a:t>Louisiana        48%</a:t>
            </a:r>
          </a:p>
          <a:p>
            <a:r>
              <a:rPr lang="en-US" sz="2800" dirty="0"/>
              <a:t>Connecticut   43%</a:t>
            </a:r>
          </a:p>
        </p:txBody>
      </p:sp>
    </p:spTree>
    <p:extLst>
      <p:ext uri="{BB962C8B-B14F-4D97-AF65-F5344CB8AC3E}">
        <p14:creationId xmlns:p14="http://schemas.microsoft.com/office/powerpoint/2010/main" val="4131956437"/>
      </p:ext>
    </p:extLst>
  </p:cSld>
  <p:clrMapOvr>
    <a:masterClrMapping/>
  </p:clrMapOvr>
</p:sld>
</file>

<file path=ppt/slides/slide15.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A3D75E8-C318-B845-64D3-DB68785215C7}"/>
              </a:ext>
            </a:extLst>
          </p:cNvPr>
          <p:cNvSpPr>
            <a:spLocks noGrp="1"/>
          </p:cNvSpPr>
          <p:nvPr>
            <p:ph type="title"/>
          </p:nvPr>
        </p:nvSpPr>
        <p:spPr>
          <a:xfrm>
            <a:off x="1522883" y="2232852"/>
            <a:ext cx="4182603" cy="2674198"/>
          </a:xfrm>
        </p:spPr>
        <p:txBody>
          <a:bodyPr anchor="t">
            <a:normAutofit/>
          </a:bodyPr>
          <a:lstStyle/>
          <a:p>
            <a:r>
              <a:rPr lang="en-US" dirty="0"/>
              <a:t>Frustrations within Indian Country</a:t>
            </a:r>
          </a:p>
        </p:txBody>
      </p:sp>
      <p:graphicFrame>
        <p:nvGraphicFramePr>
          <p:cNvPr id="7" name="Content Placeholder 2" descr="" title="">
            <a:extLst>
              <a:ext uri="{FF2B5EF4-FFF2-40B4-BE49-F238E27FC236}">
                <a16:creationId xmlns:a16="http://schemas.microsoft.com/office/drawing/2014/main" id="{E1508C77-4F54-B5FF-A2E6-9A5C20F9DDCB}"/>
              </a:ext>
            </a:extLst>
          </p:cNvPr>
          <p:cNvGraphicFramePr>
            <a:graphicFrameLocks noGrp="1"/>
          </p:cNvGraphicFramePr>
          <p:nvPr>
            <p:ph idx="1"/>
            <p:extLst>
              <p:ext uri="{D42A27DB-BD31-4B8C-83A1-F6EECF244321}">
                <p14:modId xmlns:p14="http://schemas.microsoft.com/office/powerpoint/2010/main" val="8416866"/>
              </p:ext>
            </p:extLst>
          </p:nvPr>
        </p:nvGraphicFramePr>
        <p:xfrm>
          <a:off x="5548313" y="83098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44077627"/>
      </p:ext>
    </p:extLst>
  </p:cSld>
  <p:clrMapOvr>
    <a:masterClrMapping/>
  </p:clrMapOvr>
</p:sld>
</file>

<file path=ppt/slides/slide1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13E86B17-305A-EDD3-BD02-B1C3C4EFDADF}"/>
              </a:ext>
            </a:extLst>
          </p:cNvPr>
          <p:cNvSpPr>
            <a:spLocks noGrp="1"/>
          </p:cNvSpPr>
          <p:nvPr>
            <p:ph type="title"/>
          </p:nvPr>
        </p:nvSpPr>
        <p:spPr/>
        <p:txBody>
          <a:bodyPr/>
          <a:lstStyle/>
          <a:p>
            <a:r>
              <a:rPr lang="en-US" dirty="0"/>
              <a:t>Fentanyl In Indian country</a:t>
            </a:r>
          </a:p>
        </p:txBody>
      </p:sp>
      <p:sp>
        <p:nvSpPr>
          <p:cNvPr id="3" name="Content Placeholder 2" descr="" title="">
            <a:extLst>
              <a:ext uri="{FF2B5EF4-FFF2-40B4-BE49-F238E27FC236}">
                <a16:creationId xmlns:a16="http://schemas.microsoft.com/office/drawing/2014/main" id="{880B5081-38AB-07AA-BE3D-0957843FA1C2}"/>
              </a:ext>
            </a:extLst>
          </p:cNvPr>
          <p:cNvSpPr>
            <a:spLocks noGrp="1"/>
          </p:cNvSpPr>
          <p:nvPr>
            <p:ph idx="1"/>
          </p:nvPr>
        </p:nvSpPr>
        <p:spPr/>
        <p:txBody>
          <a:bodyPr/>
          <a:lstStyle/>
          <a:p>
            <a:r>
              <a:rPr lang="en-US" dirty="0"/>
              <a:t>Senate Committee on Indian Affairs held 2 hearing and 1 roundtable in 2023-2024</a:t>
            </a:r>
          </a:p>
          <a:p>
            <a:pPr lvl="1"/>
            <a:r>
              <a:rPr lang="en-US" dirty="0"/>
              <a:t>“The Deputy Bureau Director of the Office of Justice Services (OJS) within the BIA, explained that </a:t>
            </a:r>
            <a:r>
              <a:rPr lang="en-US" b="1" dirty="0"/>
              <a:t>methamphetamine and fentanyl are the biggest emerging drug threats to Tribal communities</a:t>
            </a:r>
            <a:r>
              <a:rPr lang="en-US" dirty="0"/>
              <a:t>. 1,590 overdose deaths occurred in Indian Country during FY 23 and 899 non-fatal overdoses in the same year.”</a:t>
            </a:r>
          </a:p>
          <a:p>
            <a:pPr lvl="1"/>
            <a:endParaRPr lang="en-US" b="1" dirty="0"/>
          </a:p>
          <a:p>
            <a:pPr lvl="1"/>
            <a:r>
              <a:rPr lang="en-US" b="1" dirty="0"/>
              <a:t>“Fatal Fentanyl Overdose in Indian Country Lands Four Defendants in Federal Prison for More Than 33 Years Collectively.”</a:t>
            </a:r>
          </a:p>
          <a:p>
            <a:pPr lvl="1"/>
            <a:endParaRPr lang="en-US" dirty="0"/>
          </a:p>
        </p:txBody>
      </p:sp>
    </p:spTree>
    <p:extLst>
      <p:ext uri="{BB962C8B-B14F-4D97-AF65-F5344CB8AC3E}">
        <p14:creationId xmlns:p14="http://schemas.microsoft.com/office/powerpoint/2010/main" val="1607710547"/>
      </p:ext>
    </p:extLst>
  </p:cSld>
  <p:clrMapOvr>
    <a:masterClrMapping/>
  </p:clrMapOvr>
</p:sld>
</file>

<file path=ppt/slides/slide17.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C4A73F5-6309-D93E-838D-D020BBCA26A5}"/>
              </a:ext>
            </a:extLst>
          </p:cNvPr>
          <p:cNvSpPr>
            <a:spLocks noGrp="1"/>
          </p:cNvSpPr>
          <p:nvPr>
            <p:ph type="title"/>
          </p:nvPr>
        </p:nvSpPr>
        <p:spPr/>
        <p:txBody>
          <a:bodyPr>
            <a:normAutofit/>
          </a:bodyPr>
          <a:lstStyle/>
          <a:p>
            <a:r>
              <a:rPr lang="en-US" dirty="0"/>
              <a:t>Fentanyl Use in Public Housing </a:t>
            </a:r>
          </a:p>
        </p:txBody>
      </p:sp>
      <p:graphicFrame>
        <p:nvGraphicFramePr>
          <p:cNvPr id="5" name="Content Placeholder 2" descr="" title="">
            <a:extLst>
              <a:ext uri="{FF2B5EF4-FFF2-40B4-BE49-F238E27FC236}">
                <a16:creationId xmlns:a16="http://schemas.microsoft.com/office/drawing/2014/main" id="{591400F0-54C0-21BF-8A3F-ACDC7D5147CE}"/>
              </a:ext>
            </a:extLst>
          </p:cNvPr>
          <p:cNvGraphicFramePr>
            <a:graphicFrameLocks noGrp="1"/>
          </p:cNvGraphicFramePr>
          <p:nvPr>
            <p:ph idx="1"/>
            <p:extLst>
              <p:ext uri="{D42A27DB-BD31-4B8C-83A1-F6EECF244321}">
                <p14:modId xmlns:p14="http://schemas.microsoft.com/office/powerpoint/2010/main" val="2017945772"/>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4036619"/>
      </p:ext>
    </p:extLst>
  </p:cSld>
  <p:clrMapOvr>
    <a:masterClrMapping/>
  </p:clrMapOvr>
</p:sld>
</file>

<file path=ppt/slides/slide18.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D58875A-42B5-5DC2-20F8-A169E2318809}"/>
              </a:ext>
            </a:extLst>
          </p:cNvPr>
          <p:cNvSpPr>
            <a:spLocks noGrp="1"/>
          </p:cNvSpPr>
          <p:nvPr>
            <p:ph type="title"/>
          </p:nvPr>
        </p:nvSpPr>
        <p:spPr/>
        <p:txBody>
          <a:bodyPr>
            <a:normAutofit/>
          </a:bodyPr>
          <a:lstStyle/>
          <a:p>
            <a:r>
              <a:rPr lang="en-US" dirty="0"/>
              <a:t>Fentanyl Cleanup Costs </a:t>
            </a:r>
          </a:p>
        </p:txBody>
      </p:sp>
      <p:graphicFrame>
        <p:nvGraphicFramePr>
          <p:cNvPr id="5" name="Content Placeholder 2" descr="" title="">
            <a:extLst>
              <a:ext uri="{FF2B5EF4-FFF2-40B4-BE49-F238E27FC236}">
                <a16:creationId xmlns:a16="http://schemas.microsoft.com/office/drawing/2014/main" id="{75B50B89-F026-AC17-7A1F-5CE15DC7489F}"/>
              </a:ext>
            </a:extLst>
          </p:cNvPr>
          <p:cNvGraphicFramePr>
            <a:graphicFrameLocks noGrp="1"/>
          </p:cNvGraphicFramePr>
          <p:nvPr>
            <p:ph idx="1"/>
            <p:extLst>
              <p:ext uri="{D42A27DB-BD31-4B8C-83A1-F6EECF244321}">
                <p14:modId xmlns:p14="http://schemas.microsoft.com/office/powerpoint/2010/main" val="555107198"/>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72531638"/>
      </p:ext>
    </p:extLst>
  </p:cSld>
  <p:clrMapOvr>
    <a:masterClrMapping/>
  </p:clrMapOvr>
</p:sld>
</file>

<file path=ppt/slides/slide19.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4059A43D-BDC5-C0D9-5867-59E612DE14BD}"/>
              </a:ext>
            </a:extLst>
          </p:cNvPr>
          <p:cNvSpPr>
            <a:spLocks noGrp="1"/>
          </p:cNvSpPr>
          <p:nvPr>
            <p:ph type="title"/>
          </p:nvPr>
        </p:nvSpPr>
        <p:spPr>
          <a:xfrm>
            <a:off x="844476" y="1600199"/>
            <a:ext cx="3539266" cy="4297680"/>
          </a:xfrm>
        </p:spPr>
        <p:txBody>
          <a:bodyPr anchor="ctr">
            <a:normAutofit/>
          </a:bodyPr>
          <a:lstStyle/>
          <a:p>
            <a:r>
              <a:rPr lang="en-US"/>
              <a:t>Cost of Cleaning Up Meth comparatively </a:t>
            </a:r>
          </a:p>
        </p:txBody>
      </p:sp>
      <p:cxnSp>
        <p:nvCxnSpPr>
          <p:cNvPr id="10" name="Straight Connector 9" descr="" title="">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descr="" title="">
            <a:extLst>
              <a:ext uri="{FF2B5EF4-FFF2-40B4-BE49-F238E27FC236}">
                <a16:creationId xmlns:a16="http://schemas.microsoft.com/office/drawing/2014/main" id="{74EA7B92-1727-A27A-F2F9-3B76329B1958}"/>
              </a:ext>
            </a:extLst>
          </p:cNvPr>
          <p:cNvSpPr>
            <a:spLocks noGrp="1"/>
          </p:cNvSpPr>
          <p:nvPr>
            <p:ph idx="1"/>
          </p:nvPr>
        </p:nvSpPr>
        <p:spPr>
          <a:xfrm>
            <a:off x="4924851" y="1600199"/>
            <a:ext cx="6130003" cy="4297680"/>
          </a:xfrm>
        </p:spPr>
        <p:txBody>
          <a:bodyPr anchor="ctr">
            <a:normAutofit/>
          </a:bodyPr>
          <a:lstStyle/>
          <a:p>
            <a:pPr>
              <a:lnSpc>
                <a:spcPct val="110000"/>
              </a:lnSpc>
            </a:pPr>
            <a:r>
              <a:rPr lang="en-US" sz="1600" dirty="0"/>
              <a:t>The cost of contamination can vary widely depending on the size of the home, the level of contamination, and if it was used for smoking meth or a meth lab. </a:t>
            </a:r>
          </a:p>
          <a:p>
            <a:pPr>
              <a:lnSpc>
                <a:spcPct val="110000"/>
              </a:lnSpc>
            </a:pPr>
            <a:r>
              <a:rPr lang="en-US" sz="1600" dirty="0"/>
              <a:t>Average is between $15,000 and $20,000. </a:t>
            </a:r>
          </a:p>
          <a:p>
            <a:pPr>
              <a:lnSpc>
                <a:spcPct val="110000"/>
              </a:lnSpc>
            </a:pPr>
            <a:r>
              <a:rPr lang="en-US" sz="1600" dirty="0"/>
              <a:t>Cleaning and remediating a meth site can also cost more than $200,000, depending on the magnitude of contamination. State and local governments that incur expenses cleaning a site can apply to the U.S. Environmental Protection Agency (EPA) for reimbursement, up to $25,000 per incident. Alternatively, rather than incur costs and apply for a capped reimbursement, state and local governments can notify DEA of a site, and DEA will perform and pay for cleaning. In addition, funds have been available from the Department of Housing and Urban Development (HUD) to redevelop a former meth production site. </a:t>
            </a:r>
          </a:p>
        </p:txBody>
      </p:sp>
    </p:spTree>
    <p:extLst>
      <p:ext uri="{BB962C8B-B14F-4D97-AF65-F5344CB8AC3E}">
        <p14:creationId xmlns:p14="http://schemas.microsoft.com/office/powerpoint/2010/main" val="1234004912"/>
      </p:ext>
    </p:extLst>
  </p:cSld>
  <p:clrMapOvr>
    <a:masterClrMapping/>
  </p:clrMapOvr>
</p:sld>
</file>

<file path=ppt/slides/slide2.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2FFE8AB-1FAA-678B-F4FD-23913CF1C5A0}"/>
              </a:ext>
            </a:extLst>
          </p:cNvPr>
          <p:cNvSpPr>
            <a:spLocks noGrp="1"/>
          </p:cNvSpPr>
          <p:nvPr>
            <p:ph type="title"/>
          </p:nvPr>
        </p:nvSpPr>
        <p:spPr>
          <a:xfrm>
            <a:off x="1451579" y="2303047"/>
            <a:ext cx="3272093" cy="2674198"/>
          </a:xfrm>
        </p:spPr>
        <p:txBody>
          <a:bodyPr anchor="t">
            <a:normAutofit/>
          </a:bodyPr>
          <a:lstStyle/>
          <a:p>
            <a:r>
              <a:rPr lang="en-US" dirty="0"/>
              <a:t>Agenda</a:t>
            </a:r>
          </a:p>
        </p:txBody>
      </p:sp>
      <p:graphicFrame>
        <p:nvGraphicFramePr>
          <p:cNvPr id="5" name="Content Placeholder 2" descr="" title="">
            <a:extLst>
              <a:ext uri="{FF2B5EF4-FFF2-40B4-BE49-F238E27FC236}">
                <a16:creationId xmlns:a16="http://schemas.microsoft.com/office/drawing/2014/main" id="{A0D1A6C7-410D-39F4-8703-4D005EB8C13A}"/>
              </a:ext>
            </a:extLst>
          </p:cNvPr>
          <p:cNvGraphicFramePr>
            <a:graphicFrameLocks noGrp="1"/>
          </p:cNvGraphicFramePr>
          <p:nvPr>
            <p:ph idx="1"/>
            <p:extLst>
              <p:ext uri="{D42A27DB-BD31-4B8C-83A1-F6EECF244321}">
                <p14:modId xmlns:p14="http://schemas.microsoft.com/office/powerpoint/2010/main" val="1971648288"/>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6187391"/>
      </p:ext>
    </p:extLst>
  </p:cSld>
  <p:clrMapOvr>
    <a:masterClrMapping/>
  </p:clrMapOvr>
</p:sld>
</file>

<file path=ppt/slides/slide20.xml><?xml version="1.0" encoding="utf-8"?>
<p:sld xmlns:a16="http://schemas.microsoft.com/office/drawing/2014/main" xmlns:p14="http://schemas.microsoft.com/office/powerpoint/2010/main" xmlns:c="http://schemas.openxmlformats.org/drawingml/2006/chart"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937EAEF7-3528-677A-F531-F3DDDFD2C552}"/>
              </a:ext>
            </a:extLst>
          </p:cNvPr>
          <p:cNvSpPr>
            <a:spLocks noGrp="1"/>
          </p:cNvSpPr>
          <p:nvPr>
            <p:ph type="title"/>
          </p:nvPr>
        </p:nvSpPr>
        <p:spPr>
          <a:xfrm>
            <a:off x="1450975" y="719459"/>
            <a:ext cx="9776457" cy="1049235"/>
          </a:xfrm>
        </p:spPr>
        <p:txBody>
          <a:bodyPr>
            <a:normAutofit fontScale="90000"/>
          </a:bodyPr>
          <a:lstStyle/>
          <a:p>
            <a:r>
              <a:rPr lang="en-US" dirty="0"/>
              <a:t>IHGB Example: Tribe with $4.7M in formula funding will spend on average $940K on clean up</a:t>
            </a:r>
          </a:p>
        </p:txBody>
      </p:sp>
      <p:graphicFrame>
        <p:nvGraphicFramePr>
          <p:cNvPr id="6" name="Content Placeholder 5" descr="" title="">
            <a:extLst>
              <a:ext uri="{FF2B5EF4-FFF2-40B4-BE49-F238E27FC236}">
                <a16:creationId xmlns:a16="http://schemas.microsoft.com/office/drawing/2014/main" id="{621F1710-9143-18A7-4E48-D1F46A0506DE}"/>
              </a:ext>
            </a:extLst>
          </p:cNvPr>
          <p:cNvGraphicFramePr>
            <a:graphicFrameLocks noGrp="1"/>
          </p:cNvGraphicFramePr>
          <p:nvPr>
            <p:ph idx="1"/>
            <p:extLst>
              <p:ext uri="{D42A27DB-BD31-4B8C-83A1-F6EECF244321}">
                <p14:modId xmlns:p14="http://schemas.microsoft.com/office/powerpoint/2010/main" val="3885336651"/>
              </p:ext>
            </p:extLst>
          </p:nvPr>
        </p:nvGraphicFramePr>
        <p:xfrm>
          <a:off x="1450975" y="2229699"/>
          <a:ext cx="9122432"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51217148"/>
      </p:ext>
    </p:extLst>
  </p:cSld>
  <p:clrMapOvr>
    <a:masterClrMapping/>
  </p:clrMapOvr>
</p:sld>
</file>

<file path=ppt/slides/slide21.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DFA965A-E5F0-9EAE-A7A6-A82AD1CEC2FA}"/>
              </a:ext>
            </a:extLst>
          </p:cNvPr>
          <p:cNvSpPr>
            <a:spLocks noGrp="1"/>
          </p:cNvSpPr>
          <p:nvPr>
            <p:ph type="title"/>
          </p:nvPr>
        </p:nvSpPr>
        <p:spPr>
          <a:xfrm>
            <a:off x="1451579" y="2303047"/>
            <a:ext cx="3272093" cy="2674198"/>
          </a:xfrm>
        </p:spPr>
        <p:txBody>
          <a:bodyPr anchor="t">
            <a:normAutofit/>
          </a:bodyPr>
          <a:lstStyle/>
          <a:p>
            <a:r>
              <a:rPr lang="en-US" dirty="0"/>
              <a:t>EPA Guidelines as of 2021</a:t>
            </a:r>
          </a:p>
        </p:txBody>
      </p:sp>
      <p:graphicFrame>
        <p:nvGraphicFramePr>
          <p:cNvPr id="5" name="Content Placeholder 2" descr="" title="">
            <a:extLst>
              <a:ext uri="{FF2B5EF4-FFF2-40B4-BE49-F238E27FC236}">
                <a16:creationId xmlns:a16="http://schemas.microsoft.com/office/drawing/2014/main" id="{7B746D8F-3BA4-086F-6B7B-6D79F5EFC0D3}"/>
              </a:ext>
            </a:extLst>
          </p:cNvPr>
          <p:cNvGraphicFramePr>
            <a:graphicFrameLocks noGrp="1"/>
          </p:cNvGraphicFramePr>
          <p:nvPr>
            <p:ph idx="1"/>
            <p:extLst>
              <p:ext uri="{D42A27DB-BD31-4B8C-83A1-F6EECF244321}">
                <p14:modId xmlns:p14="http://schemas.microsoft.com/office/powerpoint/2010/main" val="38545861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3130857"/>
      </p:ext>
    </p:extLst>
  </p:cSld>
  <p:clrMapOvr>
    <a:masterClrMapping/>
  </p:clrMapOvr>
</p:sld>
</file>

<file path=ppt/slides/slide22.xml><?xml version="1.0" encoding="utf-8"?>
<p:sld xmlns:p="http://schemas.openxmlformats.org/presentationml/2006/main" xmlns:a="http://schemas.openxmlformats.org/drawingml/2006/main" xmlns:a14="http://schemas.microsoft.com/office/drawing/2010/main" xmlns:a16="http://schemas.microsoft.com/office/drawing/2014/main" xmlns:p14="http://schemas.microsoft.com/office/powerpoint/2010/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pic>
        <p:nvPicPr>
          <p:cNvPr descr="" id="1026" name="Picture 2" title="">
            <a:extLst>
              <a:ext uri="{FF2B5EF4-FFF2-40B4-BE49-F238E27FC236}">
                <a16:creationId xmlns:a16="http://schemas.microsoft.com/office/drawing/2014/main" id="{49734AD1-96CC-7146-3C22-8194E66A43D5}"/>
              </a:ext>
            </a:extLst>
          </p:cNvPr>
          <p:cNvPicPr>
            <a:picLocks noChangeArrowheads="1" noChangeAspect="1" noGrp="1"/>
          </p:cNvPicPr>
          <p:nvPr>
            <p:ph idx="1"/>
          </p:nvPr>
        </p:nvPicPr>
        <p:blipFill rotWithShape="1">
          <a:blip r:embed="rId2">
            <a:extLst>
              <a:ext uri="{28A0092B-C50C-407E-A947-70E740481C1C}">
                <a14:useLocalDpi xmlns:a14="http://schemas.microsoft.com/office/drawing/2010/main" val="0"/>
              </a:ext>
            </a:extLst>
          </a:blip>
          <a:srcRect b="157" t="60"/>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4396660"/>
      </p:ext>
    </p:extLst>
  </p:cSld>
  <p:clrMapOvr>
    <a:masterClrMapping/>
  </p:clrMapOvr>
</p:sld>
</file>

<file path=ppt/slides/slide23.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p:nvSpPr>
          <p:cNvPr descr="" id="10" name="Rectangle 9" title="">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descr="" id="12" name="Picture 11" title="">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4" name="Straight Connector 13" title="">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descr="" id="16" name="Straight Connector 15" title="">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descr="" id="18" name="Rectangle 17" title="">
            <a:extLst>
              <a:ext uri="{FF2B5EF4-FFF2-40B4-BE49-F238E27FC236}">
                <a16:creationId xmlns:a16="http://schemas.microsoft.com/office/drawing/2014/main" id="{9B09DD69-E2AC-47D5-B3B5-80B971B9E89A}"/>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20" name="Rectangle 19" title="">
            <a:extLst>
              <a:ext uri="{FF2B5EF4-FFF2-40B4-BE49-F238E27FC236}">
                <a16:creationId xmlns:a16="http://schemas.microsoft.com/office/drawing/2014/main" id="{24C39113-0D11-44C0-ABE5-101E972E106E}"/>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39D9175C-186E-A5B4-D75C-7A9DB5D7FDEF}"/>
              </a:ext>
            </a:extLst>
          </p:cNvPr>
          <p:cNvSpPr>
            <a:spLocks noGrp="1"/>
          </p:cNvSpPr>
          <p:nvPr>
            <p:ph type="title"/>
          </p:nvPr>
        </p:nvSpPr>
        <p:spPr>
          <a:xfrm>
            <a:off x="1452617" y="963699"/>
            <a:ext cx="4960388" cy="2380031"/>
          </a:xfrm>
        </p:spPr>
        <p:txBody>
          <a:bodyPr anchor="b" bIns="0" lIns="91440" rIns="91440" rtlCol="0" tIns="45720" vert="horz">
            <a:normAutofit/>
          </a:bodyPr>
          <a:lstStyle/>
          <a:p>
            <a:r>
              <a:rPr lang="en-US" sz="4200"/>
              <a:t>Voluntary Guidelines for Laboratory Cleanup</a:t>
            </a:r>
          </a:p>
        </p:txBody>
      </p:sp>
      <p:cxnSp>
        <p:nvCxnSpPr>
          <p:cNvPr descr="" id="22" name="Straight Connector 21" title="">
            <a:extLst>
              <a:ext uri="{FF2B5EF4-FFF2-40B4-BE49-F238E27FC236}">
                <a16:creationId xmlns:a16="http://schemas.microsoft.com/office/drawing/2014/main" id="{1A5BCC0E-6850-40CA-929A-62CF5720FDB0}"/>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1452617" y="3528543"/>
            <a:ext cx="4960388"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descr="" id="24" name="Group 23" title="">
            <a:extLst>
              <a:ext uri="{FF2B5EF4-FFF2-40B4-BE49-F238E27FC236}">
                <a16:creationId xmlns:a16="http://schemas.microsoft.com/office/drawing/2014/main" id="{06ADD6B1-009A-456B-8A78-75EA83876FAE}"/>
              </a:ext>
              <a:ext uri="{C183D7F6-B498-43B3-948B-1728B52AA6E4}">
                <adec:decorative xmlns:adec="http://schemas.microsoft.com/office/drawing/2017/decorative" val="1"/>
              </a:ext>
            </a:extLst>
          </p:cNvPr>
          <p:cNvGrpSpPr>
            <a:grpSpLocks noChangeAspect="1" noGrp="1" noMove="1" noResize="1" noRot="1" noUngrp="1"/>
          </p:cNvGrpSpPr>
          <p:nvPr>
            <p:extLst>
              <p:ext uri="{386F3935-93C4-4BCD-93E2-E3B085C9AB24}">
                <p16:designElem xmlns:p16="http://schemas.microsoft.com/office/powerpoint/2015/main" val="1"/>
              </p:ext>
            </p:extLst>
          </p:nvPr>
        </p:nvGrpSpPr>
        <p:grpSpPr>
          <a:xfrm>
            <a:off x="6899254" y="482171"/>
            <a:ext cx="4652668" cy="5149101"/>
            <a:chOff x="6899254" y="482171"/>
            <a:chExt cx="4652668" cy="5149101"/>
          </a:xfrm>
        </p:grpSpPr>
        <p:sp>
          <p:nvSpPr>
            <p:cNvPr descr="" id="25" name="Rectangle 24" title="">
              <a:extLst>
                <a:ext uri="{FF2B5EF4-FFF2-40B4-BE49-F238E27FC236}">
                  <a16:creationId xmlns:a16="http://schemas.microsoft.com/office/drawing/2014/main" id="{CEAFD8A5-EB41-4F11-AF42-CA8837F115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99254" y="482171"/>
              <a:ext cx="4652668" cy="5149101"/>
            </a:xfrm>
            <a:prstGeom prst="rect">
              <a:avLst/>
            </a:prstGeom>
            <a:gradFill>
              <a:gsLst>
                <a:gs pos="0">
                  <a:srgbClr val="000001"/>
                </a:gs>
                <a:gs pos="100000">
                  <a:srgbClr val="191919"/>
                </a:gs>
              </a:gsLst>
            </a:gradFill>
            <a:ln cmpd="sng" w="76200">
              <a:noFill/>
              <a:miter lim="800000"/>
            </a:ln>
            <a:effectLst>
              <a:outerShdw algn="tl" blurRad="127000" dir="4740000" dist="228600" rotWithShape="0" sx="98000" sy="98000">
                <a:srgbClr val="000000">
                  <a:alpha val="34000"/>
                </a:srgbClr>
              </a:outerShdw>
            </a:effectLst>
            <a:scene3d>
              <a:camera prst="orthographicFront"/>
              <a:lightRig dir="t" rig="threePt"/>
            </a:scene3d>
            <a:sp3d>
              <a:bevelT h="50800" prst="softRound" w="152400"/>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sp>
          <p:nvSpPr>
            <p:cNvPr descr="" id="26" name="Rectangle 25" title="">
              <a:extLst>
                <a:ext uri="{FF2B5EF4-FFF2-40B4-BE49-F238E27FC236}">
                  <a16:creationId xmlns:a16="http://schemas.microsoft.com/office/drawing/2014/main" id="{8C857F11-7480-408F-A9DB-BC8CCFC596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239487" y="812507"/>
              <a:ext cx="4001249" cy="4466452"/>
            </a:xfrm>
            <a:prstGeom prst="rect">
              <a:avLst/>
            </a:prstGeom>
            <a:gradFill>
              <a:gsLst>
                <a:gs pos="0">
                  <a:srgbClr val="DADADA"/>
                </a:gs>
                <a:gs pos="100000">
                  <a:srgbClr val="FFFFFE"/>
                </a:gs>
              </a:gsLst>
              <a:lin ang="16200000" scaled="0"/>
            </a:gradFill>
            <a:ln cmpd="sng" w="50800">
              <a:solidFill>
                <a:srgbClr val="191919"/>
              </a:solidFill>
              <a:miter lim="800000"/>
            </a:ln>
            <a:effectLst>
              <a:innerShdw blurRad="63500" dir="14100000" dist="88900">
                <a:srgbClr val="000000">
                  <a:alpha val="30000"/>
                </a:srgbClr>
              </a:innerShdw>
            </a:effectLst>
            <a:scene3d>
              <a:camera prst="orthographicFront"/>
              <a:lightRig dir="t" rig="threePt"/>
            </a:scene3d>
            <a:sp3d>
              <a:bevelT prst="relaxedInset"/>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grpSp>
      <p:sp>
        <p:nvSpPr>
          <p:cNvPr descr="" id="28" name="Rectangle 27" title="">
            <a:extLst>
              <a:ext uri="{FF2B5EF4-FFF2-40B4-BE49-F238E27FC236}">
                <a16:creationId xmlns:a16="http://schemas.microsoft.com/office/drawing/2014/main" id="{4EAA3CF1-AFD3-42F1-885B-0D04A9E01CE9}"/>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7399857" y="977965"/>
            <a:ext cx="3671211"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 id="5" name="Content Placeholder 4" title="">
            <a:extLst>
              <a:ext uri="{FF2B5EF4-FFF2-40B4-BE49-F238E27FC236}">
                <a16:creationId xmlns:a16="http://schemas.microsoft.com/office/drawing/2014/main" id="{5E0DBA61-89CA-199D-F7DE-486E24E5AF65}"/>
              </a:ext>
            </a:extLst>
          </p:cNvPr>
          <p:cNvPicPr>
            <a:picLocks noChangeAspect="1" noGrp="1"/>
          </p:cNvPicPr>
          <p:nvPr>
            <p:ph idx="1"/>
          </p:nvPr>
        </p:nvPicPr>
        <p:blipFill rotWithShape="1">
          <a:blip r:embed="rId4">
            <a:extLst>
              <a:ext uri="{28A0092B-C50C-407E-A947-70E740481C1C}">
                <a14:useLocalDpi xmlns:a14="http://schemas.microsoft.com/office/drawing/2010/main" val="0"/>
              </a:ext>
            </a:extLst>
          </a:blip>
          <a:srcRect l="67" r="75"/>
          <a:stretch/>
        </p:blipFill>
        <p:spPr>
          <a:xfrm>
            <a:off x="7926687" y="1116345"/>
            <a:ext cx="2617551" cy="3859545"/>
          </a:xfrm>
          <a:prstGeom prst="rect">
            <a:avLst/>
          </a:prstGeom>
        </p:spPr>
      </p:pic>
      <p:pic>
        <p:nvPicPr>
          <p:cNvPr descr="" id="30" name="Picture 29" title="">
            <a:extLst>
              <a:ext uri="{FF2B5EF4-FFF2-40B4-BE49-F238E27FC236}">
                <a16:creationId xmlns:a16="http://schemas.microsoft.com/office/drawing/2014/main" id="{CA9C5271-6015-44A6-B7AD-CFDA24379BCA}"/>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32" name="Straight Connector 31" title="">
            <a:extLst>
              <a:ext uri="{FF2B5EF4-FFF2-40B4-BE49-F238E27FC236}">
                <a16:creationId xmlns:a16="http://schemas.microsoft.com/office/drawing/2014/main" id="{E8FA8677-6FC4-4B57-9473-EE811D27495D}"/>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7119042"/>
      </p:ext>
    </p:extLst>
  </p:cSld>
  <p:clrMapOvr>
    <a:masterClrMapping/>
  </p:clrMapOvr>
</p:sld>
</file>

<file path=ppt/slides/slide2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751953E-2351-A94B-BA19-817C507029EA}"/>
              </a:ext>
            </a:extLst>
          </p:cNvPr>
          <p:cNvSpPr>
            <a:spLocks noGrp="1"/>
          </p:cNvSpPr>
          <p:nvPr>
            <p:ph type="title"/>
          </p:nvPr>
        </p:nvSpPr>
        <p:spPr/>
        <p:txBody>
          <a:bodyPr>
            <a:normAutofit fontScale="90000"/>
          </a:bodyPr>
          <a:lstStyle/>
          <a:p>
            <a:r>
              <a:rPr lang="en-US" dirty="0" err="1"/>
              <a:t>Epa</a:t>
            </a:r>
            <a:r>
              <a:rPr lang="en-US" dirty="0"/>
              <a:t> voluntary guidelines for methamphetamine and fentanyl laboratory cleanup </a:t>
            </a:r>
          </a:p>
        </p:txBody>
      </p:sp>
      <p:sp>
        <p:nvSpPr>
          <p:cNvPr id="3" name="Content Placeholder 2" descr="" title="">
            <a:extLst>
              <a:ext uri="{FF2B5EF4-FFF2-40B4-BE49-F238E27FC236}">
                <a16:creationId xmlns:a16="http://schemas.microsoft.com/office/drawing/2014/main" id="{C48EAB8F-359D-3F94-7107-CE18AF83CC2B}"/>
              </a:ext>
            </a:extLst>
          </p:cNvPr>
          <p:cNvSpPr>
            <a:spLocks noGrp="1"/>
          </p:cNvSpPr>
          <p:nvPr>
            <p:ph idx="1"/>
          </p:nvPr>
        </p:nvSpPr>
        <p:spPr/>
        <p:txBody>
          <a:bodyPr>
            <a:normAutofit lnSpcReduction="10000"/>
          </a:bodyPr>
          <a:lstStyle/>
          <a:p>
            <a:pPr algn="l"/>
            <a:r>
              <a:rPr lang="en-US" sz="2100" dirty="0">
                <a:solidFill>
                  <a:srgbClr val="1B1B1B"/>
                </a:solidFill>
                <a:latin typeface="Source Sans Pro Web"/>
              </a:rPr>
              <a:t>The Voluntary Guidelines for Methamphetamine and Fentanyl Laboratory Cleanup provides technical guidance for state and local personnel responsible for methamphetamine (meth) and fentanyl lab cleanup. </a:t>
            </a:r>
          </a:p>
          <a:p>
            <a:pPr algn="l"/>
            <a:r>
              <a:rPr lang="en-US" sz="2100" dirty="0">
                <a:solidFill>
                  <a:srgbClr val="1B1B1B"/>
                </a:solidFill>
                <a:latin typeface="Source Sans Pro Web"/>
              </a:rPr>
              <a:t>The Guidelines are based on an extensive review of the best available science and practices and addresses general cleanup activities, identifies best practices for specific items or materials, discusses sampling procedures, and provides additional technical resources. EPA recognizes the emerging threat of fentanyl, and the significant hazards fentanyl poses to the public and updated this document to include a new chapter on fentanyl remediation.</a:t>
            </a:r>
          </a:p>
          <a:p>
            <a:endParaRPr lang="en-US" dirty="0"/>
          </a:p>
        </p:txBody>
      </p:sp>
    </p:spTree>
    <p:extLst>
      <p:ext uri="{BB962C8B-B14F-4D97-AF65-F5344CB8AC3E}">
        <p14:creationId xmlns:p14="http://schemas.microsoft.com/office/powerpoint/2010/main" val="1572400439"/>
      </p:ext>
    </p:extLst>
  </p:cSld>
  <p:clrMapOvr>
    <a:masterClrMapping/>
  </p:clrMapOvr>
</p:sld>
</file>

<file path=ppt/slides/slide2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B751953E-2351-A94B-BA19-817C507029EA}"/>
              </a:ext>
            </a:extLst>
          </p:cNvPr>
          <p:cNvSpPr>
            <a:spLocks noGrp="1"/>
          </p:cNvSpPr>
          <p:nvPr>
            <p:ph type="title"/>
          </p:nvPr>
        </p:nvSpPr>
        <p:spPr/>
        <p:txBody>
          <a:bodyPr>
            <a:normAutofit fontScale="90000"/>
          </a:bodyPr>
          <a:lstStyle/>
          <a:p>
            <a:r>
              <a:rPr lang="en-US" dirty="0" err="1"/>
              <a:t>Epa</a:t>
            </a:r>
            <a:r>
              <a:rPr lang="en-US" dirty="0"/>
              <a:t> voluntary guidelines for methamphetamine and fentanyl laboratory cleanup </a:t>
            </a:r>
          </a:p>
        </p:txBody>
      </p:sp>
      <p:sp>
        <p:nvSpPr>
          <p:cNvPr id="3" name="Content Placeholder 2" descr="" title="">
            <a:extLst>
              <a:ext uri="{FF2B5EF4-FFF2-40B4-BE49-F238E27FC236}">
                <a16:creationId xmlns:a16="http://schemas.microsoft.com/office/drawing/2014/main" id="{C48EAB8F-359D-3F94-7107-CE18AF83CC2B}"/>
              </a:ext>
            </a:extLst>
          </p:cNvPr>
          <p:cNvSpPr>
            <a:spLocks noGrp="1"/>
          </p:cNvSpPr>
          <p:nvPr>
            <p:ph idx="1"/>
          </p:nvPr>
        </p:nvSpPr>
        <p:spPr/>
        <p:txBody>
          <a:bodyPr/>
          <a:lstStyle/>
          <a:p>
            <a:pPr marL="0" indent="0">
              <a:buNone/>
            </a:pPr>
            <a:r>
              <a:rPr lang="en-US" sz="1900" b="1" dirty="0">
                <a:solidFill>
                  <a:srgbClr val="1B1B1B"/>
                </a:solidFill>
                <a:latin typeface="Merriweather Web"/>
              </a:rPr>
              <a:t>Who should use these guidelines?</a:t>
            </a:r>
          </a:p>
          <a:p>
            <a:r>
              <a:rPr lang="en-US" sz="1900" dirty="0">
                <a:solidFill>
                  <a:srgbClr val="1B1B1B"/>
                </a:solidFill>
                <a:latin typeface="Source Sans Pro Web"/>
              </a:rPr>
              <a:t>The guidelines are geared towards, tribal state and local government personnel charged with remediating or otherwise addressing former methamphetamine (meth) and fentanyl labs. This document helps disseminate the best available knowledge and research on meth and fentanyl lab remediation and will also prove useful to cleanup contractors and could be a resource for homeowners.</a:t>
            </a:r>
          </a:p>
        </p:txBody>
      </p:sp>
    </p:spTree>
    <p:extLst>
      <p:ext uri="{BB962C8B-B14F-4D97-AF65-F5344CB8AC3E}">
        <p14:creationId xmlns:p14="http://schemas.microsoft.com/office/powerpoint/2010/main" val="425585230"/>
      </p:ext>
    </p:extLst>
  </p:cSld>
  <p:clrMapOvr>
    <a:masterClrMapping/>
  </p:clrMapOvr>
</p:sld>
</file>

<file path=ppt/slides/slide2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4E35A91-80CC-2E6F-7810-7D8D68549ED8}"/>
              </a:ext>
            </a:extLst>
          </p:cNvPr>
          <p:cNvSpPr>
            <a:spLocks noGrp="1"/>
          </p:cNvSpPr>
          <p:nvPr>
            <p:ph type="title"/>
          </p:nvPr>
        </p:nvSpPr>
        <p:spPr/>
        <p:txBody>
          <a:bodyPr>
            <a:normAutofit fontScale="90000"/>
          </a:bodyPr>
          <a:lstStyle/>
          <a:p>
            <a:r>
              <a:rPr lang="en-US" dirty="0" err="1"/>
              <a:t>Epa</a:t>
            </a:r>
            <a:r>
              <a:rPr lang="en-US" dirty="0"/>
              <a:t> voluntary guidelines for methamphetamine and fentanyl laboratory cleanup </a:t>
            </a:r>
          </a:p>
        </p:txBody>
      </p:sp>
      <p:sp>
        <p:nvSpPr>
          <p:cNvPr id="3" name="Content Placeholder 2" descr="" title="">
            <a:extLst>
              <a:ext uri="{FF2B5EF4-FFF2-40B4-BE49-F238E27FC236}">
                <a16:creationId xmlns:a16="http://schemas.microsoft.com/office/drawing/2014/main" id="{EE34C40F-5EF0-433E-7EDE-D3DD8D7CFDF3}"/>
              </a:ext>
            </a:extLst>
          </p:cNvPr>
          <p:cNvSpPr>
            <a:spLocks noGrp="1"/>
          </p:cNvSpPr>
          <p:nvPr>
            <p:ph idx="1"/>
          </p:nvPr>
        </p:nvSpPr>
        <p:spPr>
          <a:xfrm>
            <a:off x="1525590" y="1853754"/>
            <a:ext cx="9603275" cy="2775697"/>
          </a:xfrm>
        </p:spPr>
        <p:txBody>
          <a:bodyPr>
            <a:normAutofit/>
          </a:bodyPr>
          <a:lstStyle/>
          <a:p>
            <a:pPr marL="0" indent="0" algn="l">
              <a:buNone/>
            </a:pPr>
            <a:endParaRPr lang="en-US" b="1" i="0" dirty="0">
              <a:solidFill>
                <a:srgbClr val="1B1B1B"/>
              </a:solidFill>
              <a:effectLst/>
              <a:latin typeface="Merriweather Web"/>
            </a:endParaRPr>
          </a:p>
          <a:p>
            <a:pPr algn="l"/>
            <a:r>
              <a:rPr lang="en-US" sz="1800" b="0" i="0" dirty="0">
                <a:solidFill>
                  <a:srgbClr val="1B1B1B"/>
                </a:solidFill>
                <a:effectLst/>
                <a:latin typeface="Source Sans Pro Web"/>
              </a:rPr>
              <a:t>A new chapter about fentanyl cleanup is included due to increasing clandestine fentanyl lab encounters in the United States. </a:t>
            </a:r>
          </a:p>
          <a:p>
            <a:pPr algn="l"/>
            <a:r>
              <a:rPr lang="en-US" sz="1800" b="0" i="0" dirty="0">
                <a:solidFill>
                  <a:srgbClr val="1B1B1B"/>
                </a:solidFill>
                <a:effectLst/>
                <a:latin typeface="Source Sans Pro Web"/>
              </a:rPr>
              <a:t>Properties may be contaminated by hazardous chemicals used or produced in the manufacture or packaging of fentanyl where those chemicals remain and where the contamination has not been remediated.</a:t>
            </a:r>
            <a:endParaRPr lang="en-US" dirty="0"/>
          </a:p>
        </p:txBody>
      </p:sp>
    </p:spTree>
    <p:extLst>
      <p:ext uri="{BB962C8B-B14F-4D97-AF65-F5344CB8AC3E}">
        <p14:creationId xmlns:p14="http://schemas.microsoft.com/office/powerpoint/2010/main" val="3202783141"/>
      </p:ext>
    </p:extLst>
  </p:cSld>
  <p:clrMapOvr>
    <a:masterClrMapping/>
  </p:clrMapOvr>
</p:sld>
</file>

<file path=ppt/slides/slide27.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74A57A42-699C-8626-4A6F-347A46A3DDF6}"/>
              </a:ext>
            </a:extLst>
          </p:cNvPr>
          <p:cNvSpPr>
            <a:spLocks noGrp="1"/>
          </p:cNvSpPr>
          <p:nvPr>
            <p:ph type="title"/>
          </p:nvPr>
        </p:nvSpPr>
        <p:spPr>
          <a:xfrm>
            <a:off x="1451579" y="2303047"/>
            <a:ext cx="3272093" cy="2674198"/>
          </a:xfrm>
        </p:spPr>
        <p:txBody>
          <a:bodyPr anchor="t">
            <a:normAutofit/>
          </a:bodyPr>
          <a:lstStyle/>
          <a:p>
            <a:r>
              <a:rPr lang="en-US" dirty="0"/>
              <a:t>The physical cost associated with Fentanyl</a:t>
            </a:r>
          </a:p>
        </p:txBody>
      </p:sp>
      <p:graphicFrame>
        <p:nvGraphicFramePr>
          <p:cNvPr id="5" name="Content Placeholder 2" descr="" title="">
            <a:extLst>
              <a:ext uri="{FF2B5EF4-FFF2-40B4-BE49-F238E27FC236}">
                <a16:creationId xmlns:a16="http://schemas.microsoft.com/office/drawing/2014/main" id="{5375DE60-EBC9-45A0-5434-F973F6D10481}"/>
              </a:ext>
            </a:extLst>
          </p:cNvPr>
          <p:cNvGraphicFramePr>
            <a:graphicFrameLocks noGrp="1"/>
          </p:cNvGraphicFramePr>
          <p:nvPr>
            <p:ph idx="1"/>
            <p:extLst>
              <p:ext uri="{D42A27DB-BD31-4B8C-83A1-F6EECF244321}">
                <p14:modId xmlns:p14="http://schemas.microsoft.com/office/powerpoint/2010/main" val="2574719990"/>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4448019"/>
      </p:ext>
    </p:extLst>
  </p:cSld>
  <p:clrMapOvr>
    <a:masterClrMapping/>
  </p:clrMapOvr>
</p:sld>
</file>

<file path=ppt/slides/slide28.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3" name="Content Placeholder 2" descr="" title="">
            <a:extLst>
              <a:ext uri="{FF2B5EF4-FFF2-40B4-BE49-F238E27FC236}">
                <a16:creationId xmlns:a16="http://schemas.microsoft.com/office/drawing/2014/main" id="{6D767238-2FDC-FB5B-3C4C-28C7496B47E0}"/>
              </a:ext>
            </a:extLst>
          </p:cNvPr>
          <p:cNvSpPr>
            <a:spLocks noGrp="1"/>
          </p:cNvSpPr>
          <p:nvPr>
            <p:ph idx="1"/>
          </p:nvPr>
        </p:nvSpPr>
        <p:spPr>
          <a:xfrm>
            <a:off x="444019" y="343931"/>
            <a:ext cx="11055179" cy="4860324"/>
          </a:xfrm>
        </p:spPr>
        <p:txBody>
          <a:bodyPr/>
          <a:lstStyle/>
          <a:p>
            <a:r>
              <a:rPr lang="en-US" b="1" dirty="0"/>
              <a:t>Police Officer Overdoses after Brushing Fentanyl Powder Off His Uniform </a:t>
            </a:r>
          </a:p>
          <a:p>
            <a:endParaRPr lang="en-US" dirty="0"/>
          </a:p>
        </p:txBody>
      </p:sp>
      <p:pic>
        <p:nvPicPr>
          <p:cNvPr id="5" name="Picture 4" descr="" title="">
            <a:extLst>
              <a:ext uri="{FF2B5EF4-FFF2-40B4-BE49-F238E27FC236}">
                <a16:creationId xmlns:a16="http://schemas.microsoft.com/office/drawing/2014/main" id="{E2B61DDB-4D1A-EF1D-C7E5-D0B202C67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383" y="1124146"/>
            <a:ext cx="10014817" cy="4609707"/>
          </a:xfrm>
          <a:prstGeom prst="rect">
            <a:avLst/>
          </a:prstGeom>
        </p:spPr>
      </p:pic>
    </p:spTree>
    <p:extLst>
      <p:ext uri="{BB962C8B-B14F-4D97-AF65-F5344CB8AC3E}">
        <p14:creationId xmlns:p14="http://schemas.microsoft.com/office/powerpoint/2010/main" val="4171554446"/>
      </p:ext>
    </p:extLst>
  </p:cSld>
  <p:clrMapOvr>
    <a:masterClrMapping/>
  </p:clrMapOvr>
</p:sld>
</file>

<file path=ppt/slides/slide29.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27CF9434-1EF0-C67A-B2F8-752397700DBC}"/>
              </a:ext>
            </a:extLst>
          </p:cNvPr>
          <p:cNvSpPr>
            <a:spLocks noGrp="1"/>
          </p:cNvSpPr>
          <p:nvPr>
            <p:ph type="title"/>
          </p:nvPr>
        </p:nvSpPr>
        <p:spPr>
          <a:xfrm>
            <a:off x="1451579" y="2303047"/>
            <a:ext cx="3272093" cy="2674198"/>
          </a:xfrm>
        </p:spPr>
        <p:txBody>
          <a:bodyPr anchor="t">
            <a:normAutofit/>
          </a:bodyPr>
          <a:lstStyle/>
          <a:p>
            <a:r>
              <a:rPr lang="en-US" dirty="0"/>
              <a:t>Physical cost associated with Fentanyl- continued</a:t>
            </a:r>
          </a:p>
        </p:txBody>
      </p:sp>
      <p:graphicFrame>
        <p:nvGraphicFramePr>
          <p:cNvPr id="7" name="Content Placeholder 2" descr="" title="">
            <a:extLst>
              <a:ext uri="{FF2B5EF4-FFF2-40B4-BE49-F238E27FC236}">
                <a16:creationId xmlns:a16="http://schemas.microsoft.com/office/drawing/2014/main" id="{58EE1965-6318-26A7-AD89-5855768510D6}"/>
              </a:ext>
            </a:extLst>
          </p:cNvPr>
          <p:cNvGraphicFramePr>
            <a:graphicFrameLocks noGrp="1"/>
          </p:cNvGraphicFramePr>
          <p:nvPr>
            <p:ph idx="1"/>
            <p:extLst>
              <p:ext uri="{D42A27DB-BD31-4B8C-83A1-F6EECF244321}">
                <p14:modId xmlns:p14="http://schemas.microsoft.com/office/powerpoint/2010/main" val="453655047"/>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6956562"/>
      </p:ext>
    </p:extLst>
  </p:cSld>
  <p:clrMapOvr>
    <a:masterClrMapping/>
  </p:clrMapOvr>
</p:sld>
</file>

<file path=ppt/slides/slide3.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p:nvSpPr>
          <p:cNvPr descr="" id="10" name="Rectangle 9" title="">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descr="" id="12" name="Picture 11" title="">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4" name="Straight Connector 13" title="">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descr="" id="16" name="Rectangle 15" title="">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8" name="Rectangle 17" title="">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0356C9"/>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pic>
        <p:nvPicPr>
          <p:cNvPr descr="" id="5" name="Content Placeholder 4" title="">
            <a:extLst>
              <a:ext uri="{FF2B5EF4-FFF2-40B4-BE49-F238E27FC236}">
                <a16:creationId xmlns:a16="http://schemas.microsoft.com/office/drawing/2014/main" id="{4BF85A8D-2B7F-214A-1940-2965AA4D5ECB}"/>
              </a:ext>
            </a:extLst>
          </p:cNvPr>
          <p:cNvPicPr>
            <a:picLocks noChangeAspect="1" noGrp="1"/>
          </p:cNvPicPr>
          <p:nvPr>
            <p:ph idx="1"/>
          </p:nvPr>
        </p:nvPicPr>
        <p:blipFill>
          <a:blip r:embed="rId4">
            <a:extLst>
              <a:ext uri="{28A0092B-C50C-407E-A947-70E740481C1C}">
                <a14:useLocalDpi xmlns:a14="http://schemas.microsoft.com/office/drawing/2010/main" val="0"/>
              </a:ext>
            </a:extLst>
          </a:blip>
          <a:stretch>
            <a:fillRect/>
          </a:stretch>
        </p:blipFill>
        <p:spPr>
          <a:xfrm>
            <a:off x="3125998" y="468630"/>
            <a:ext cx="5940003" cy="5897880"/>
          </a:xfrm>
          <a:prstGeom prst="rect">
            <a:avLst/>
          </a:prstGeom>
        </p:spPr>
      </p:pic>
    </p:spTree>
    <p:extLst>
      <p:ext uri="{BB962C8B-B14F-4D97-AF65-F5344CB8AC3E}">
        <p14:creationId xmlns:p14="http://schemas.microsoft.com/office/powerpoint/2010/main" val="49755744"/>
      </p:ext>
    </p:extLst>
  </p:cSld>
  <p:clrMapOvr>
    <a:masterClrMapping/>
  </p:clrMapOvr>
</p:sld>
</file>

<file path=ppt/slides/slide30.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6093FE0F-33AA-7390-5ECB-EF2BA1053E76}"/>
              </a:ext>
            </a:extLst>
          </p:cNvPr>
          <p:cNvSpPr>
            <a:spLocks noGrp="1"/>
          </p:cNvSpPr>
          <p:nvPr>
            <p:ph type="title"/>
          </p:nvPr>
        </p:nvSpPr>
        <p:spPr/>
        <p:txBody>
          <a:bodyPr>
            <a:normAutofit/>
          </a:bodyPr>
          <a:lstStyle/>
          <a:p>
            <a:r>
              <a:rPr lang="en-US" dirty="0"/>
              <a:t>Fentanyl Cleanup </a:t>
            </a:r>
          </a:p>
        </p:txBody>
      </p:sp>
      <p:graphicFrame>
        <p:nvGraphicFramePr>
          <p:cNvPr id="22" name="Content Placeholder 2" descr="" title="">
            <a:extLst>
              <a:ext uri="{FF2B5EF4-FFF2-40B4-BE49-F238E27FC236}">
                <a16:creationId xmlns:a16="http://schemas.microsoft.com/office/drawing/2014/main" id="{159E61E0-6339-B84A-BD5A-9BF050B00B61}"/>
              </a:ext>
            </a:extLst>
          </p:cNvPr>
          <p:cNvGraphicFramePr>
            <a:graphicFrameLocks noGrp="1"/>
          </p:cNvGraphicFramePr>
          <p:nvPr>
            <p:ph idx="1"/>
            <p:extLst>
              <p:ext uri="{D42A27DB-BD31-4B8C-83A1-F6EECF244321}">
                <p14:modId xmlns:p14="http://schemas.microsoft.com/office/powerpoint/2010/main" val="1342199502"/>
              </p:ext>
            </p:extLst>
          </p:nvPr>
        </p:nvGraphicFramePr>
        <p:xfrm>
          <a:off x="1450975" y="1962150"/>
          <a:ext cx="10407650" cy="4091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52973287"/>
      </p:ext>
    </p:extLst>
  </p:cSld>
  <p:clrMapOvr>
    <a:masterClrMapping/>
  </p:clrMapOvr>
</p:sld>
</file>

<file path=ppt/slides/slide31.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5" name="Rectangle 7" descr="" title="">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descr="" title="">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22790EB7-8BC6-38D7-1F7D-43BF3D102CC6}"/>
              </a:ext>
            </a:extLst>
          </p:cNvPr>
          <p:cNvSpPr>
            <a:spLocks noGrp="1"/>
          </p:cNvSpPr>
          <p:nvPr>
            <p:ph type="title"/>
          </p:nvPr>
        </p:nvSpPr>
        <p:spPr>
          <a:xfrm>
            <a:off x="424841" y="1572015"/>
            <a:ext cx="3212444" cy="4584527"/>
          </a:xfrm>
        </p:spPr>
        <p:txBody>
          <a:bodyPr>
            <a:normAutofit/>
          </a:bodyPr>
          <a:lstStyle/>
          <a:p>
            <a:r>
              <a:rPr lang="en-US" dirty="0">
                <a:solidFill>
                  <a:srgbClr val="FFFFFF"/>
                </a:solidFill>
              </a:rPr>
              <a:t>Tenant Use of Opioids from the Corporation  Supportive Housing Survey </a:t>
            </a:r>
          </a:p>
        </p:txBody>
      </p:sp>
      <p:sp>
        <p:nvSpPr>
          <p:cNvPr id="3" name="Content Placeholder 2" descr="" title="">
            <a:extLst>
              <a:ext uri="{FF2B5EF4-FFF2-40B4-BE49-F238E27FC236}">
                <a16:creationId xmlns:a16="http://schemas.microsoft.com/office/drawing/2014/main" id="{5015DC19-36A2-803B-4612-46B6D5CF24A5}"/>
              </a:ext>
            </a:extLst>
          </p:cNvPr>
          <p:cNvSpPr>
            <a:spLocks noGrp="1"/>
          </p:cNvSpPr>
          <p:nvPr>
            <p:ph idx="1"/>
          </p:nvPr>
        </p:nvSpPr>
        <p:spPr>
          <a:xfrm>
            <a:off x="4705594" y="1240077"/>
            <a:ext cx="6034827" cy="4916465"/>
          </a:xfrm>
        </p:spPr>
        <p:txBody>
          <a:bodyPr anchor="t">
            <a:normAutofit/>
          </a:bodyPr>
          <a:lstStyle/>
          <a:p>
            <a:r>
              <a:rPr lang="en-US" dirty="0">
                <a:effectLst/>
                <a:latin typeface="Arial" panose="020B0604020202020204" pitchFamily="34" charset="0"/>
              </a:rPr>
              <a:t>Agencies were asked to approximate what percentage of their agency’s total supportive housing tenants “used illicit opioids including heroin, fentanyl, or prescription opioids other than as prescribed” (43.8%) estimated their tenants used illicit opioids, (43.8%) estimated that their tenants used them, and (6.3%) estimated that over 50% of their tenants used them. </a:t>
            </a:r>
            <a:endParaRPr lang="en-US" dirty="0"/>
          </a:p>
        </p:txBody>
      </p:sp>
    </p:spTree>
    <p:extLst>
      <p:ext uri="{BB962C8B-B14F-4D97-AF65-F5344CB8AC3E}">
        <p14:creationId xmlns:p14="http://schemas.microsoft.com/office/powerpoint/2010/main" val="1997621199"/>
      </p:ext>
    </p:extLst>
  </p:cSld>
  <p:clrMapOvr>
    <a:masterClrMapping/>
  </p:clrMapOvr>
</p:sld>
</file>

<file path=ppt/slides/slide32.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dgm="http://schemas.openxmlformats.org/drawingml/2006/diagram"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useBgFill="1">
        <p:nvSpPr>
          <p:cNvPr descr="" id="9" name="Rectangle 8" title="">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1" name="Rectangle 10" title="">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6075350B-B54D-18CB-A31B-7B8739D05AF7}"/>
              </a:ext>
            </a:extLst>
          </p:cNvPr>
          <p:cNvSpPr>
            <a:spLocks noGrp="1"/>
          </p:cNvSpPr>
          <p:nvPr>
            <p:ph type="title"/>
          </p:nvPr>
        </p:nvSpPr>
        <p:spPr>
          <a:xfrm>
            <a:off x="1451579" y="2303047"/>
            <a:ext cx="3272093" cy="2674198"/>
          </a:xfrm>
        </p:spPr>
        <p:txBody>
          <a:bodyPr anchor="t">
            <a:normAutofit/>
          </a:bodyPr>
          <a:lstStyle/>
          <a:p>
            <a:r>
              <a:rPr dirty="0" lang="en-US"/>
              <a:t>Fentanyl Related Fatalities </a:t>
            </a:r>
          </a:p>
        </p:txBody>
      </p:sp>
      <p:cxnSp>
        <p:nvCxnSpPr>
          <p:cNvPr descr="" id="13" name="Straight Connector 12" title="">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descr="" id="15" name="Title 1" title="">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anchor="t" bIns="45720" lIns="91440" rIns="91440" rtlCol="0" tIns="45720" vert="horz">
            <a:normAutofit/>
          </a:bodyPr>
          <a:lstStyle>
            <a:lvl1pPr algn="l" defTabSz="914400" eaLnBrk="1" hangingPunct="1" latinLnBrk="0" rtl="0">
              <a:lnSpc>
                <a:spcPct val="90000"/>
              </a:lnSpc>
              <a:spcBef>
                <a:spcPct val="0"/>
              </a:spcBef>
              <a:buNone/>
              <a:defRPr b="0" cap="all" i="0" kern="1200" sz="3200">
                <a:solidFill>
                  <a:schemeClr val="tx1"/>
                </a:solidFill>
                <a:effectLst/>
                <a:latin typeface="+mj-lt"/>
                <a:ea typeface="+mj-ea"/>
                <a:cs typeface="+mj-cs"/>
              </a:defRPr>
            </a:lvl1pPr>
          </a:lstStyle>
          <a:p>
            <a:endParaRPr dirty="0" lang="en-US"/>
          </a:p>
        </p:txBody>
      </p:sp>
      <p:pic>
        <p:nvPicPr>
          <p:cNvPr descr="" id="17" name="Picture 16" title="">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9" name="Straight Connector 18" title="">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descr="" id="5" name="Content Placeholder 2" title="">
            <a:extLst>
              <a:ext uri="{FF2B5EF4-FFF2-40B4-BE49-F238E27FC236}">
                <a16:creationId xmlns:a16="http://schemas.microsoft.com/office/drawing/2014/main" id="{EBA365BF-BA60-0F6D-E6ED-30120CC3B024}"/>
              </a:ext>
            </a:extLst>
          </p:cNvPr>
          <p:cNvGraphicFramePr>
            <a:graphicFrameLocks noGrp="1"/>
          </p:cNvGraphicFramePr>
          <p:nvPr>
            <p:ph idx="1"/>
            <p:extLst>
              <p:ext uri="{D42A27DB-BD31-4B8C-83A1-F6EECF244321}">
                <p14:modId xmlns:p14="http://schemas.microsoft.com/office/powerpoint/2010/main" val="444264578"/>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cs="rId7" r:dm="rId4" r:lo="rId5" r:qs="rId6"/>
          </a:graphicData>
        </a:graphic>
      </p:graphicFrame>
    </p:spTree>
    <p:extLst>
      <p:ext uri="{BB962C8B-B14F-4D97-AF65-F5344CB8AC3E}">
        <p14:creationId xmlns:p14="http://schemas.microsoft.com/office/powerpoint/2010/main" val="1103937264"/>
      </p:ext>
    </p:extLst>
  </p:cSld>
  <p:clrMapOvr>
    <a:masterClrMapping/>
  </p:clrMapOvr>
</p:sld>
</file>

<file path=ppt/slides/slide33.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 title="">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9343982D-CA10-80AB-8FBC-E34ABA3872C2}"/>
              </a:ext>
            </a:extLst>
          </p:cNvPr>
          <p:cNvSpPr>
            <a:spLocks noGrp="1"/>
          </p:cNvSpPr>
          <p:nvPr>
            <p:ph type="title"/>
          </p:nvPr>
        </p:nvSpPr>
        <p:spPr>
          <a:xfrm>
            <a:off x="849683" y="1240076"/>
            <a:ext cx="2727813" cy="4584527"/>
          </a:xfrm>
        </p:spPr>
        <p:txBody>
          <a:bodyPr>
            <a:normAutofit/>
          </a:bodyPr>
          <a:lstStyle/>
          <a:p>
            <a:r>
              <a:rPr lang="en-US" sz="2700" b="1">
                <a:solidFill>
                  <a:srgbClr val="FFFFFF"/>
                </a:solidFill>
              </a:rPr>
              <a:t>Tribal leaders sound the alarm after fentanyl overdoses spike at Blackfeet Nation</a:t>
            </a:r>
            <a:br>
              <a:rPr lang="en-US" sz="2700" b="1">
                <a:solidFill>
                  <a:srgbClr val="FFFFFF"/>
                </a:solidFill>
              </a:rPr>
            </a:br>
            <a:endParaRPr lang="en-US" sz="2700">
              <a:solidFill>
                <a:srgbClr val="FFFFFF"/>
              </a:solidFill>
            </a:endParaRPr>
          </a:p>
        </p:txBody>
      </p:sp>
      <p:sp>
        <p:nvSpPr>
          <p:cNvPr id="3" name="Content Placeholder 2" descr="" title="">
            <a:extLst>
              <a:ext uri="{FF2B5EF4-FFF2-40B4-BE49-F238E27FC236}">
                <a16:creationId xmlns:a16="http://schemas.microsoft.com/office/drawing/2014/main" id="{02440D03-B221-132D-B38D-34CFDC559E09}"/>
              </a:ext>
            </a:extLst>
          </p:cNvPr>
          <p:cNvSpPr>
            <a:spLocks noGrp="1"/>
          </p:cNvSpPr>
          <p:nvPr>
            <p:ph idx="1"/>
          </p:nvPr>
        </p:nvSpPr>
        <p:spPr>
          <a:xfrm>
            <a:off x="4743301" y="905198"/>
            <a:ext cx="6034827" cy="5047601"/>
          </a:xfrm>
        </p:spPr>
        <p:txBody>
          <a:bodyPr anchor="t">
            <a:normAutofit/>
          </a:bodyPr>
          <a:lstStyle/>
          <a:p>
            <a:r>
              <a:rPr lang="en-US" dirty="0"/>
              <a:t>Overdose deaths disproportionately affect Native Americans. The overdose death rate among Indigenous people was the highest of all racial groups in the first year of the pandemic — and was about 30% higher than the rate among white people, </a:t>
            </a:r>
            <a:r>
              <a:rPr lang="en-US" dirty="0">
                <a:hlinkClick r:id="rId3"/>
              </a:rPr>
              <a:t>according to a March study</a:t>
            </a:r>
            <a:r>
              <a:rPr lang="en-US" dirty="0"/>
              <a:t> published in </a:t>
            </a:r>
            <a:r>
              <a:rPr lang="en-US" i="1" dirty="0"/>
              <a:t>JAMA Psychiatry</a:t>
            </a:r>
            <a:r>
              <a:rPr lang="en-US" dirty="0"/>
              <a:t>, co-authored by Joe Friedman, a researcher at the University of California, Los Angeles.</a:t>
            </a:r>
          </a:p>
          <a:p>
            <a:r>
              <a:rPr lang="en-US" dirty="0"/>
              <a:t>In Montana, the opioid overdose death rate for Indigenous people was twice that of white people from 2019 to 2021, according to the state's Department of Public Health and Human Services.</a:t>
            </a:r>
          </a:p>
        </p:txBody>
      </p:sp>
    </p:spTree>
    <p:extLst>
      <p:ext uri="{BB962C8B-B14F-4D97-AF65-F5344CB8AC3E}">
        <p14:creationId xmlns:p14="http://schemas.microsoft.com/office/powerpoint/2010/main" val="1395141162"/>
      </p:ext>
    </p:extLst>
  </p:cSld>
  <p:clrMapOvr>
    <a:masterClrMapping/>
  </p:clrMapOvr>
</p:sld>
</file>

<file path=ppt/slides/slide34.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dgm="http://schemas.openxmlformats.org/drawingml/2006/diagram"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useBgFill="1">
        <p:nvSpPr>
          <p:cNvPr descr="" id="9" name="Rectangle 8" title="">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1" name="Rectangle 10" title="">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6075350B-B54D-18CB-A31B-7B8739D05AF7}"/>
              </a:ext>
            </a:extLst>
          </p:cNvPr>
          <p:cNvSpPr>
            <a:spLocks noGrp="1"/>
          </p:cNvSpPr>
          <p:nvPr>
            <p:ph type="title"/>
          </p:nvPr>
        </p:nvSpPr>
        <p:spPr>
          <a:xfrm>
            <a:off x="1451579" y="2303046"/>
            <a:ext cx="3272093" cy="3266479"/>
          </a:xfrm>
        </p:spPr>
        <p:txBody>
          <a:bodyPr anchor="t">
            <a:normAutofit/>
          </a:bodyPr>
          <a:lstStyle/>
          <a:p>
            <a:r>
              <a:rPr dirty="0" lang="en-US"/>
              <a:t>Overdose Rates among native Americans </a:t>
            </a:r>
            <a:br>
              <a:rPr dirty="0" lang="en-US"/>
            </a:br>
            <a:br>
              <a:rPr dirty="0" lang="en-US"/>
            </a:br>
            <a:r>
              <a:rPr dirty="0" lang="en-US" sz="2000"/>
              <a:t>in states with high fentanyl usage</a:t>
            </a:r>
          </a:p>
        </p:txBody>
      </p:sp>
      <p:cxnSp>
        <p:nvCxnSpPr>
          <p:cNvPr descr="" id="13" name="Straight Connector 12" title="">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descr="" id="15" name="Title 1" title="">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anchor="t" bIns="45720" lIns="91440" rIns="91440" rtlCol="0" tIns="45720" vert="horz">
            <a:normAutofit/>
          </a:bodyPr>
          <a:lstStyle>
            <a:lvl1pPr algn="l" defTabSz="914400" eaLnBrk="1" hangingPunct="1" latinLnBrk="0" rtl="0">
              <a:lnSpc>
                <a:spcPct val="90000"/>
              </a:lnSpc>
              <a:spcBef>
                <a:spcPct val="0"/>
              </a:spcBef>
              <a:buNone/>
              <a:defRPr b="0" cap="all" i="0" kern="1200" sz="3200">
                <a:solidFill>
                  <a:schemeClr val="tx1"/>
                </a:solidFill>
                <a:effectLst/>
                <a:latin typeface="+mj-lt"/>
                <a:ea typeface="+mj-ea"/>
                <a:cs typeface="+mj-cs"/>
              </a:defRPr>
            </a:lvl1pPr>
          </a:lstStyle>
          <a:p>
            <a:endParaRPr dirty="0" lang="en-US"/>
          </a:p>
        </p:txBody>
      </p:sp>
      <p:pic>
        <p:nvPicPr>
          <p:cNvPr descr="" id="17" name="Picture 16" title="">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9" name="Straight Connector 18" title="">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descr="" id="6" name="Content Placeholder 2" title="">
            <a:extLst>
              <a:ext uri="{FF2B5EF4-FFF2-40B4-BE49-F238E27FC236}">
                <a16:creationId xmlns:a16="http://schemas.microsoft.com/office/drawing/2014/main" id="{41296D39-5632-5A49-C6EE-3F328349738D}"/>
              </a:ext>
            </a:extLst>
          </p:cNvPr>
          <p:cNvGraphicFramePr>
            <a:graphicFrameLocks noGrp="1"/>
          </p:cNvGraphicFramePr>
          <p:nvPr>
            <p:ph idx="1"/>
            <p:extLst>
              <p:ext uri="{D42A27DB-BD31-4B8C-83A1-F6EECF244321}">
                <p14:modId xmlns:p14="http://schemas.microsoft.com/office/powerpoint/2010/main" val="886578863"/>
              </p:ext>
            </p:extLst>
          </p:nvPr>
        </p:nvGraphicFramePr>
        <p:xfrm>
          <a:off x="4981737" y="1510146"/>
          <a:ext cx="6639396" cy="4059376"/>
        </p:xfrm>
        <a:graphic>
          <a:graphicData uri="http://schemas.openxmlformats.org/drawingml/2006/diagram">
            <dgm:relIds xmlns:dgm="http://schemas.openxmlformats.org/drawingml/2006/diagram" xmlns:r="http://schemas.openxmlformats.org/officeDocument/2006/relationships" r:cs="rId7" r:dm="rId4" r:lo="rId5" r:qs="rId6"/>
          </a:graphicData>
        </a:graphic>
      </p:graphicFrame>
    </p:spTree>
    <p:extLst>
      <p:ext uri="{BB962C8B-B14F-4D97-AF65-F5344CB8AC3E}">
        <p14:creationId xmlns:p14="http://schemas.microsoft.com/office/powerpoint/2010/main" val="843886993"/>
      </p:ext>
    </p:extLst>
  </p:cSld>
  <p:clrMapOvr>
    <a:masterClrMapping/>
  </p:clrMapOvr>
</p:sld>
</file>

<file path=ppt/slides/slide35.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dgm="http://schemas.openxmlformats.org/drawingml/2006/diagram"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useBgFill="1">
        <p:nvSpPr>
          <p:cNvPr descr="" id="16" name="Rectangle 8" title="">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8" name="Rectangle 10" title="">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8FFD8641-70D7-F227-627E-C55251494DE3}"/>
              </a:ext>
            </a:extLst>
          </p:cNvPr>
          <p:cNvSpPr>
            <a:spLocks noGrp="1"/>
          </p:cNvSpPr>
          <p:nvPr>
            <p:ph type="title"/>
          </p:nvPr>
        </p:nvSpPr>
        <p:spPr>
          <a:xfrm>
            <a:off x="1451579" y="2303047"/>
            <a:ext cx="3272093" cy="2674198"/>
          </a:xfrm>
        </p:spPr>
        <p:txBody>
          <a:bodyPr anchor="t">
            <a:normAutofit/>
          </a:bodyPr>
          <a:lstStyle/>
          <a:p>
            <a:r>
              <a:rPr dirty="0" lang="en-US"/>
              <a:t>California Tribal Roundtable Findings </a:t>
            </a:r>
          </a:p>
        </p:txBody>
      </p:sp>
      <p:cxnSp>
        <p:nvCxnSpPr>
          <p:cNvPr descr="" id="20" name="Straight Connector 12" title="">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descr="" id="15" name="Title 1" title="">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anchor="t" bIns="45720" lIns="91440" rIns="91440" rtlCol="0" tIns="45720" vert="horz">
            <a:normAutofit/>
          </a:bodyPr>
          <a:lstStyle>
            <a:lvl1pPr algn="l" defTabSz="914400" eaLnBrk="1" hangingPunct="1" latinLnBrk="0" rtl="0">
              <a:lnSpc>
                <a:spcPct val="90000"/>
              </a:lnSpc>
              <a:spcBef>
                <a:spcPct val="0"/>
              </a:spcBef>
              <a:buNone/>
              <a:defRPr b="0" cap="all" i="0" kern="1200" sz="3200">
                <a:solidFill>
                  <a:schemeClr val="tx1"/>
                </a:solidFill>
                <a:effectLst/>
                <a:latin typeface="+mj-lt"/>
                <a:ea typeface="+mj-ea"/>
                <a:cs typeface="+mj-cs"/>
              </a:defRPr>
            </a:lvl1pPr>
          </a:lstStyle>
          <a:p>
            <a:endParaRPr dirty="0" lang="en-US"/>
          </a:p>
        </p:txBody>
      </p:sp>
      <p:pic>
        <p:nvPicPr>
          <p:cNvPr descr="" id="17" name="Picture 16" title="">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9" name="Straight Connector 18" title="">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descr="" id="21" name="Content Placeholder 2" title="">
            <a:extLst>
              <a:ext uri="{FF2B5EF4-FFF2-40B4-BE49-F238E27FC236}">
                <a16:creationId xmlns:a16="http://schemas.microsoft.com/office/drawing/2014/main" id="{E9654F1E-1D2E-9A67-41ED-8F42A23F065E}"/>
              </a:ext>
            </a:extLst>
          </p:cNvPr>
          <p:cNvGraphicFramePr>
            <a:graphicFrameLocks noGrp="1"/>
          </p:cNvGraphicFramePr>
          <p:nvPr>
            <p:ph idx="1"/>
            <p:extLst>
              <p:ext uri="{D42A27DB-BD31-4B8C-83A1-F6EECF244321}">
                <p14:modId xmlns:p14="http://schemas.microsoft.com/office/powerpoint/2010/main" val="3471253219"/>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cs="rId7" r:dm="rId4" r:lo="rId5" r:qs="rId6"/>
          </a:graphicData>
        </a:graphic>
      </p:graphicFrame>
    </p:spTree>
    <p:extLst>
      <p:ext uri="{BB962C8B-B14F-4D97-AF65-F5344CB8AC3E}">
        <p14:creationId xmlns:p14="http://schemas.microsoft.com/office/powerpoint/2010/main" val="953227853"/>
      </p:ext>
    </p:extLst>
  </p:cSld>
  <p:clrMapOvr>
    <a:masterClrMapping/>
  </p:clrMapOvr>
</p:sld>
</file>

<file path=ppt/slides/slide36.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50000" l="50000" r="50000" t="50000"/>
          </a:path>
        </a:gradFill>
        <a:effectLst/>
      </p:bgPr>
    </p:bg>
    <p:spTree>
      <p:nvGrpSpPr>
        <p:cNvPr descr="" id="1" name="" title=""/>
        <p:cNvGrpSpPr/>
        <p:nvPr/>
      </p:nvGrpSpPr>
      <p:grpSpPr>
        <a:xfrm>
          <a:off x="0" y="0"/>
          <a:ext cx="0" cy="0"/>
          <a:chOff x="0" y="0"/>
          <a:chExt cx="0" cy="0"/>
        </a:xfrm>
      </p:grpSpPr>
      <p:sp useBgFill="1">
        <p:nvSpPr>
          <p:cNvPr descr="" id="8" name="Rectangle 7" title="">
            <a:extLst>
              <a:ext uri="{FF2B5EF4-FFF2-40B4-BE49-F238E27FC236}">
                <a16:creationId xmlns:a16="http://schemas.microsoft.com/office/drawing/2014/main" id="{08E7A6F0-5CD3-481E-B0F2-E7F99FE675B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0" name="Rectangle 9" title="">
            <a:extLst>
              <a:ext uri="{FF2B5EF4-FFF2-40B4-BE49-F238E27FC236}">
                <a16:creationId xmlns:a16="http://schemas.microsoft.com/office/drawing/2014/main" id="{511290DF-4975-4FCD-8B8D-BBC86B836668}"/>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5BED96F6-6876-C7F7-E96B-1FB45DD0B008}"/>
              </a:ext>
            </a:extLst>
          </p:cNvPr>
          <p:cNvSpPr>
            <a:spLocks noGrp="1"/>
          </p:cNvSpPr>
          <p:nvPr>
            <p:ph type="title"/>
          </p:nvPr>
        </p:nvSpPr>
        <p:spPr>
          <a:xfrm>
            <a:off x="860612" y="1138228"/>
            <a:ext cx="3793685" cy="3858767"/>
          </a:xfrm>
        </p:spPr>
        <p:txBody>
          <a:bodyPr anchor="ctr">
            <a:normAutofit/>
          </a:bodyPr>
          <a:lstStyle/>
          <a:p>
            <a:r>
              <a:rPr lang="en-US" sz="3600"/>
              <a:t>Fentanyl in Alaska </a:t>
            </a:r>
          </a:p>
        </p:txBody>
      </p:sp>
      <p:grpSp>
        <p:nvGrpSpPr>
          <p:cNvPr descr="" id="12" name="Group 11" title="">
            <a:extLst>
              <a:ext uri="{FF2B5EF4-FFF2-40B4-BE49-F238E27FC236}">
                <a16:creationId xmlns:a16="http://schemas.microsoft.com/office/drawing/2014/main" id="{357CA18A-A333-4DCB-842B-76827D2ECB24}"/>
              </a:ext>
              <a:ext uri="{C183D7F6-B498-43B3-948B-1728B52AA6E4}">
                <adec:decorative xmlns:adec="http://schemas.microsoft.com/office/drawing/2017/decorative" val="1"/>
              </a:ext>
            </a:extLst>
          </p:cNvPr>
          <p:cNvGrpSpPr>
            <a:grpSpLocks noChangeAspect="1" noGrp="1" noMove="1" noResize="1" noRot="1" noUngrp="1"/>
          </p:cNvGrpSpPr>
          <p:nvPr>
            <p:extLst>
              <p:ext uri="{386F3935-93C4-4BCD-93E2-E3B085C9AB24}">
                <p16:designElem xmlns:p16="http://schemas.microsoft.com/office/powerpoint/2015/main" val="1"/>
              </p:ext>
            </p:extLst>
          </p:nvPr>
        </p:nvGrpSpPr>
        <p:grpSpPr>
          <a:xfrm>
            <a:off x="5100021" y="638300"/>
            <a:ext cx="6409605" cy="4858625"/>
            <a:chOff x="7807230" y="2012810"/>
            <a:chExt cx="3251252" cy="3459865"/>
          </a:xfrm>
        </p:grpSpPr>
        <p:sp>
          <p:nvSpPr>
            <p:cNvPr descr="" id="13" name="Rectangle 12" title="">
              <a:extLst>
                <a:ext uri="{FF2B5EF4-FFF2-40B4-BE49-F238E27FC236}">
                  <a16:creationId xmlns:a16="http://schemas.microsoft.com/office/drawing/2014/main" id="{6E785FC3-CE7B-46F8-8C7A-EBBF001EDB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cmpd="sng" w="76200">
              <a:noFill/>
              <a:miter lim="800000"/>
            </a:ln>
            <a:effectLst>
              <a:outerShdw algn="tl" blurRad="127000" dir="4740000" dist="190500" rotWithShape="0" sx="98000" sy="98000">
                <a:srgbClr val="000000">
                  <a:alpha val="34000"/>
                </a:srgbClr>
              </a:outerShdw>
            </a:effectLst>
            <a:scene3d>
              <a:camera prst="orthographicFront"/>
              <a:lightRig dir="t" rig="threePt"/>
            </a:scene3d>
            <a:sp3d>
              <a:bevelT h="50800" prst="softRound" w="152400"/>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sp>
          <p:nvSpPr>
            <p:cNvPr descr="" id="14" name="Rectangle 13" title="">
              <a:extLst>
                <a:ext uri="{FF2B5EF4-FFF2-40B4-BE49-F238E27FC236}">
                  <a16:creationId xmlns:a16="http://schemas.microsoft.com/office/drawing/2014/main" id="{75069D9A-30C7-4159-880C-DD2BDC5100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gradFill>
              <a:gsLst>
                <a:gs pos="0">
                  <a:srgbClr val="DADADA"/>
                </a:gs>
                <a:gs pos="100000">
                  <a:srgbClr val="FFFFFE"/>
                </a:gs>
              </a:gsLst>
              <a:lin ang="16200000" scaled="0"/>
            </a:gradFill>
            <a:ln cmpd="sng" w="76200">
              <a:solidFill>
                <a:srgbClr val="191919"/>
              </a:solidFill>
              <a:miter lim="800000"/>
            </a:ln>
            <a:effectLst>
              <a:innerShdw blurRad="63500" dir="14100000" dist="88900">
                <a:srgbClr val="000000">
                  <a:alpha val="30000"/>
                </a:srgbClr>
              </a:innerShdw>
            </a:effectLst>
            <a:scene3d>
              <a:camera prst="orthographicFront"/>
              <a:lightRig dir="t" rig="threePt"/>
            </a:scene3d>
            <a:sp3d>
              <a:bevelT h="38100" prst="relaxedInset" w="38100"/>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grpSp>
      <p:sp>
        <p:nvSpPr>
          <p:cNvPr descr="" id="16" name="Rectangle 15" title="">
            <a:extLst>
              <a:ext uri="{FF2B5EF4-FFF2-40B4-BE49-F238E27FC236}">
                <a16:creationId xmlns:a16="http://schemas.microsoft.com/office/drawing/2014/main" id="{D9FE1511-6E1B-4F0E-8FF0-958527181CC9}"/>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5419891" y="973636"/>
            <a:ext cx="5769864" cy="4187952"/>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3" name="Content Placeholder 2" title="">
            <a:extLst>
              <a:ext uri="{FF2B5EF4-FFF2-40B4-BE49-F238E27FC236}">
                <a16:creationId xmlns:a16="http://schemas.microsoft.com/office/drawing/2014/main" id="{147F0AAE-3682-DB1B-3C31-B7AFDB4A60D9}"/>
              </a:ext>
            </a:extLst>
          </p:cNvPr>
          <p:cNvSpPr>
            <a:spLocks noGrp="1"/>
          </p:cNvSpPr>
          <p:nvPr>
            <p:ph idx="1"/>
          </p:nvPr>
        </p:nvSpPr>
        <p:spPr>
          <a:xfrm>
            <a:off x="5584483" y="1138228"/>
            <a:ext cx="5440680" cy="3858768"/>
          </a:xfrm>
        </p:spPr>
        <p:txBody>
          <a:bodyPr anchor="ctr">
            <a:normAutofit/>
          </a:bodyPr>
          <a:lstStyle/>
          <a:p>
            <a:pPr>
              <a:lnSpc>
                <a:spcPct val="110000"/>
              </a:lnSpc>
            </a:pPr>
            <a:r>
              <a:rPr dirty="0" lang="en-US">
                <a:solidFill>
                  <a:srgbClr val="000000"/>
                </a:solidFill>
              </a:rPr>
              <a:t>An influx of fentanyl into Alaska in the last few years has vexed law enforcement, overwhelmed health systems and deeply affected struggling Native communities.</a:t>
            </a:r>
          </a:p>
          <a:p>
            <a:pPr>
              <a:lnSpc>
                <a:spcPct val="110000"/>
              </a:lnSpc>
            </a:pPr>
            <a:r>
              <a:rPr dirty="0" lang="en-US">
                <a:solidFill>
                  <a:srgbClr val="000000"/>
                </a:solidFill>
              </a:rPr>
              <a:t>In 2020 and 2021, the synthetic opioid was a major contributor in a spike in overdoses – the nation's largest, </a:t>
            </a:r>
            <a:r>
              <a:rPr dirty="0" lang="en-US">
                <a:solidFill>
                  <a:srgbClr val="000000"/>
                </a:solidFill>
                <a:hlinkClick r:id="rId3"/>
              </a:rPr>
              <a:t>according to Alaska's</a:t>
            </a:r>
            <a:r>
              <a:rPr dirty="0" lang="en-US">
                <a:solidFill>
                  <a:srgbClr val="000000"/>
                </a:solidFill>
              </a:rPr>
              <a:t> public health department. In 2021, overdose deaths jumped by 74% in one year, with fentanyl deaths spiking by 150%, the report said.</a:t>
            </a:r>
          </a:p>
          <a:p>
            <a:pPr>
              <a:lnSpc>
                <a:spcPct val="110000"/>
              </a:lnSpc>
            </a:pPr>
            <a:endParaRPr dirty="0" lang="en-US">
              <a:solidFill>
                <a:srgbClr val="000000"/>
              </a:solidFill>
            </a:endParaRPr>
          </a:p>
        </p:txBody>
      </p:sp>
      <p:pic>
        <p:nvPicPr>
          <p:cNvPr descr="" id="18" name="Picture 17" title="">
            <a:extLst>
              <a:ext uri="{FF2B5EF4-FFF2-40B4-BE49-F238E27FC236}">
                <a16:creationId xmlns:a16="http://schemas.microsoft.com/office/drawing/2014/main" id="{025CEF6D-5E98-4B5C-A10F-7459C1EEF10E}"/>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20" name="Straight Connector 19" title="">
            <a:extLst>
              <a:ext uri="{FF2B5EF4-FFF2-40B4-BE49-F238E27FC236}">
                <a16:creationId xmlns:a16="http://schemas.microsoft.com/office/drawing/2014/main" id="{05C73161-1E4E-4E6A-91B2-E885CF8FFBA6}"/>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134772"/>
      </p:ext>
    </p:extLst>
  </p:cSld>
  <p:clrMapOvr>
    <a:masterClrMapping/>
  </p:clrMapOvr>
</p:sld>
</file>

<file path=ppt/slides/slide37.xml><?xml version="1.0" encoding="utf-8"?>
<p:sld xmlns:a16="http://schemas.microsoft.com/office/drawing/2014/main" xmlns:adec="http://schemas.microsoft.com/office/drawing/2017/decorative" xmlns:p16="http://schemas.microsoft.com/office/powerpoint/2015/main" xmlns:ahyp="http://schemas.microsoft.com/office/drawing/2018/hyperlinkcolor"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E9E5E629-7060-41F9-8B50-02B2E85F7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6A9B6825-6892-97FC-19D5-41D5A5FEE191}"/>
              </a:ext>
            </a:extLst>
          </p:cNvPr>
          <p:cNvSpPr>
            <a:spLocks noGrp="1"/>
          </p:cNvSpPr>
          <p:nvPr>
            <p:ph type="title"/>
          </p:nvPr>
        </p:nvSpPr>
        <p:spPr>
          <a:xfrm>
            <a:off x="941455" y="1268898"/>
            <a:ext cx="3441845" cy="4361688"/>
          </a:xfrm>
        </p:spPr>
        <p:txBody>
          <a:bodyPr anchor="ctr">
            <a:normAutofit/>
          </a:bodyPr>
          <a:lstStyle/>
          <a:p>
            <a:r>
              <a:rPr lang="en-US" dirty="0"/>
              <a:t>Emerging Threat </a:t>
            </a:r>
          </a:p>
        </p:txBody>
      </p:sp>
      <p:grpSp>
        <p:nvGrpSpPr>
          <p:cNvPr id="10" name="Group 9" descr="" title="">
            <a:extLst>
              <a:ext uri="{FF2B5EF4-FFF2-40B4-BE49-F238E27FC236}">
                <a16:creationId xmlns:a16="http://schemas.microsoft.com/office/drawing/2014/main" id="{F0A74D93-ED7F-4633-8594-99D9FA43DA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03005" y="676656"/>
            <a:ext cx="6945528" cy="5546173"/>
            <a:chOff x="4603005" y="1286439"/>
            <a:chExt cx="6292376" cy="4289488"/>
          </a:xfrm>
        </p:grpSpPr>
        <p:sp>
          <p:nvSpPr>
            <p:cNvPr id="11" name="Rectangle 10" descr="" title="">
              <a:extLst>
                <a:ext uri="{FF2B5EF4-FFF2-40B4-BE49-F238E27FC236}">
                  <a16:creationId xmlns:a16="http://schemas.microsoft.com/office/drawing/2014/main" id="{88493448-FE74-4227-AC61-AF38A22278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603005" y="1286439"/>
              <a:ext cx="6292376" cy="428948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descr="" title="">
              <a:extLst>
                <a:ext uri="{FF2B5EF4-FFF2-40B4-BE49-F238E27FC236}">
                  <a16:creationId xmlns:a16="http://schemas.microsoft.com/office/drawing/2014/main" id="{1BDA5412-7A0F-451B-86FE-5B4B38E05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802049" y="1490915"/>
              <a:ext cx="5894288" cy="3880536"/>
            </a:xfrm>
            <a:prstGeom prst="rect">
              <a:avLst/>
            </a:prstGeom>
            <a:solidFill>
              <a:schemeClr val="bg1">
                <a:alpha val="98000"/>
              </a:schemeClr>
            </a:soli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 name="Rectangle 13" descr="" title="">
            <a:extLst>
              <a:ext uri="{FF2B5EF4-FFF2-40B4-BE49-F238E27FC236}">
                <a16:creationId xmlns:a16="http://schemas.microsoft.com/office/drawing/2014/main" id="{D1598E19-BACC-4AD6-8E51-F08B186A0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5097" y="1104306"/>
            <a:ext cx="6181344" cy="4690872"/>
          </a:xfrm>
          <a:prstGeom prst="rect">
            <a:avLst/>
          </a:prstGeom>
          <a:solidFill>
            <a:schemeClr val="tx2"/>
          </a:solidFill>
          <a:ln w="6350">
            <a:solidFill>
              <a:schemeClr val="bg2"/>
            </a:solidFill>
          </a:ln>
          <a:effectLst>
            <a:innerShdw blurRad="114300">
              <a:prstClr val="black">
                <a:alpha val="78000"/>
              </a:prstClr>
            </a:innerShdw>
          </a:effectLst>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3" name="Content Placeholder 2" descr="" title="">
            <a:extLst>
              <a:ext uri="{FF2B5EF4-FFF2-40B4-BE49-F238E27FC236}">
                <a16:creationId xmlns:a16="http://schemas.microsoft.com/office/drawing/2014/main" id="{CDA43F03-EFE7-B72F-DE2C-A6B4A64E1C04}"/>
              </a:ext>
            </a:extLst>
          </p:cNvPr>
          <p:cNvSpPr>
            <a:spLocks noGrp="1"/>
          </p:cNvSpPr>
          <p:nvPr>
            <p:ph idx="1"/>
          </p:nvPr>
        </p:nvSpPr>
        <p:spPr>
          <a:xfrm>
            <a:off x="5149689" y="1268898"/>
            <a:ext cx="5852160" cy="4361688"/>
          </a:xfrm>
        </p:spPr>
        <p:txBody>
          <a:bodyPr anchor="ctr">
            <a:normAutofit/>
          </a:bodyPr>
          <a:lstStyle/>
          <a:p>
            <a:pPr>
              <a:lnSpc>
                <a:spcPct val="110000"/>
              </a:lnSpc>
            </a:pPr>
            <a:r>
              <a:rPr lang="en-US" sz="1400" dirty="0">
                <a:solidFill>
                  <a:schemeClr val="bg1"/>
                </a:solidFill>
              </a:rPr>
              <a:t>The White House has declared that the powerful synthetic opioid fentanyl combined with xylazine – an animal tranquilizer that’s increasingly being used in illicit drugs – is </a:t>
            </a:r>
            <a:r>
              <a:rPr lang="en-US" sz="1400" dirty="0">
                <a:solidFill>
                  <a:schemeClr val="bg1"/>
                </a:solidFill>
                <a:hlinkClick r:id="rId2">
                  <a:extLst>
                    <a:ext uri="{A12FA001-AC4F-418D-AE19-62706E023703}">
                      <ahyp:hlinkClr xmlns:ahyp="http://schemas.microsoft.com/office/drawing/2018/hyperlinkcolor" val="tx"/>
                    </a:ext>
                  </a:extLst>
                </a:hlinkClick>
              </a:rPr>
              <a:t>an “emerging threat” facing the United States</a:t>
            </a:r>
            <a:r>
              <a:rPr lang="en-US" sz="1400" dirty="0">
                <a:solidFill>
                  <a:schemeClr val="bg1"/>
                </a:solidFill>
              </a:rPr>
              <a:t> due to its role in the ongoing opioid crisis. </a:t>
            </a:r>
          </a:p>
          <a:p>
            <a:pPr>
              <a:lnSpc>
                <a:spcPct val="110000"/>
              </a:lnSpc>
            </a:pPr>
            <a:r>
              <a:rPr lang="en-US" sz="1400" dirty="0">
                <a:solidFill>
                  <a:schemeClr val="bg1"/>
                </a:solidFill>
              </a:rPr>
              <a:t>This drug, which is an animal sedative, is being mixed with fentanyl and is being found in almost all 50 states now,” Gupta said Tuesday. “It’s become an important part for us to make sure that we’re declaring it an emerging threat.” </a:t>
            </a:r>
          </a:p>
          <a:p>
            <a:pPr>
              <a:lnSpc>
                <a:spcPct val="110000"/>
              </a:lnSpc>
            </a:pPr>
            <a:r>
              <a:rPr lang="en-US" sz="1400" dirty="0">
                <a:solidFill>
                  <a:schemeClr val="bg1"/>
                </a:solidFill>
              </a:rPr>
              <a:t>Xylazine is not an opioid. It is approved by the US Food and Drug Administration for use as a tranquilizer in veterinary medicine, </a:t>
            </a:r>
            <a:r>
              <a:rPr lang="en-US" sz="1400" dirty="0">
                <a:solidFill>
                  <a:schemeClr val="bg1"/>
                </a:solidFill>
                <a:hlinkClick r:id="rId3">
                  <a:extLst>
                    <a:ext uri="{A12FA001-AC4F-418D-AE19-62706E023703}">
                      <ahyp:hlinkClr xmlns:ahyp="http://schemas.microsoft.com/office/drawing/2018/hyperlinkcolor" val="tx"/>
                    </a:ext>
                  </a:extLst>
                </a:hlinkClick>
              </a:rPr>
              <a:t>typically in horses</a:t>
            </a:r>
            <a:r>
              <a:rPr lang="en-US" sz="1400" dirty="0">
                <a:solidFill>
                  <a:schemeClr val="bg1"/>
                </a:solidFill>
              </a:rPr>
              <a:t>, but it is not approved for use in humans.  And xylazine can do major damage to the human body, including leaving drug users with </a:t>
            </a:r>
            <a:r>
              <a:rPr lang="en-US" sz="1400" dirty="0">
                <a:solidFill>
                  <a:schemeClr val="bg1"/>
                </a:solidFill>
                <a:hlinkClick r:id="rId4">
                  <a:extLst>
                    <a:ext uri="{A12FA001-AC4F-418D-AE19-62706E023703}">
                      <ahyp:hlinkClr xmlns:ahyp="http://schemas.microsoft.com/office/drawing/2018/hyperlinkcolor" val="tx"/>
                    </a:ext>
                  </a:extLst>
                </a:hlinkClick>
              </a:rPr>
              <a:t>severe skin ulcers</a:t>
            </a:r>
            <a:r>
              <a:rPr lang="en-US" sz="1400" dirty="0">
                <a:solidFill>
                  <a:schemeClr val="bg1"/>
                </a:solidFill>
              </a:rPr>
              <a:t>, soft-tissue wounds and necrosis – sometimes described as rotting skin – that can lead to amputation. </a:t>
            </a:r>
          </a:p>
          <a:p>
            <a:pPr>
              <a:lnSpc>
                <a:spcPct val="110000"/>
              </a:lnSpc>
            </a:pPr>
            <a:endParaRPr lang="en-US" sz="1400" dirty="0">
              <a:solidFill>
                <a:schemeClr val="bg1"/>
              </a:solidFill>
            </a:endParaRPr>
          </a:p>
          <a:p>
            <a:pPr>
              <a:lnSpc>
                <a:spcPct val="110000"/>
              </a:lnSpc>
            </a:pPr>
            <a:endParaRPr lang="en-US" sz="1400" dirty="0">
              <a:solidFill>
                <a:schemeClr val="bg1"/>
              </a:solidFill>
            </a:endParaRPr>
          </a:p>
        </p:txBody>
      </p:sp>
    </p:spTree>
    <p:extLst>
      <p:ext uri="{BB962C8B-B14F-4D97-AF65-F5344CB8AC3E}">
        <p14:creationId xmlns:p14="http://schemas.microsoft.com/office/powerpoint/2010/main" val="1718532914"/>
      </p:ext>
    </p:extLst>
  </p:cSld>
  <p:clrMapOvr>
    <a:masterClrMapping/>
  </p:clrMapOvr>
</p:sld>
</file>

<file path=ppt/slides/slide38.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dgm="http://schemas.openxmlformats.org/drawingml/2006/diagram"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sp useBgFill="1">
        <p:nvSpPr>
          <p:cNvPr descr="" id="9" name="Rectangle 8" title="">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1" name="Rectangle 10" title="">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2" name="Title 1" title="">
            <a:extLst>
              <a:ext uri="{FF2B5EF4-FFF2-40B4-BE49-F238E27FC236}">
                <a16:creationId xmlns:a16="http://schemas.microsoft.com/office/drawing/2014/main" id="{076D6D8C-F153-446E-1AF3-7C3F32797F55}"/>
              </a:ext>
            </a:extLst>
          </p:cNvPr>
          <p:cNvSpPr>
            <a:spLocks noGrp="1"/>
          </p:cNvSpPr>
          <p:nvPr>
            <p:ph type="title"/>
          </p:nvPr>
        </p:nvSpPr>
        <p:spPr>
          <a:xfrm>
            <a:off x="1451579" y="2303047"/>
            <a:ext cx="3272093" cy="2674198"/>
          </a:xfrm>
        </p:spPr>
        <p:txBody>
          <a:bodyPr anchor="t">
            <a:normAutofit/>
          </a:bodyPr>
          <a:lstStyle/>
          <a:p>
            <a:r>
              <a:rPr dirty="0" lang="en-US"/>
              <a:t>Funding Opportunities </a:t>
            </a:r>
          </a:p>
        </p:txBody>
      </p:sp>
      <p:cxnSp>
        <p:nvCxnSpPr>
          <p:cNvPr descr="" id="13" name="Straight Connector 12" title="">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descr="" id="15" name="Title 1" title="">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anchor="t" bIns="45720" lIns="91440" rIns="91440" rtlCol="0" tIns="45720" vert="horz">
            <a:normAutofit/>
          </a:bodyPr>
          <a:lstStyle>
            <a:lvl1pPr algn="l" defTabSz="914400" eaLnBrk="1" hangingPunct="1" latinLnBrk="0" rtl="0">
              <a:lnSpc>
                <a:spcPct val="90000"/>
              </a:lnSpc>
              <a:spcBef>
                <a:spcPct val="0"/>
              </a:spcBef>
              <a:buNone/>
              <a:defRPr b="0" cap="all" i="0" kern="1200" sz="3200">
                <a:solidFill>
                  <a:schemeClr val="tx1"/>
                </a:solidFill>
                <a:effectLst/>
                <a:latin typeface="+mj-lt"/>
                <a:ea typeface="+mj-ea"/>
                <a:cs typeface="+mj-cs"/>
              </a:defRPr>
            </a:lvl1pPr>
          </a:lstStyle>
          <a:p>
            <a:endParaRPr dirty="0" lang="en-US"/>
          </a:p>
        </p:txBody>
      </p:sp>
      <p:pic>
        <p:nvPicPr>
          <p:cNvPr descr="" id="17" name="Picture 16" title="">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cxnSp>
        <p:nvCxnSpPr>
          <p:cNvPr descr="" id="19" name="Straight Connector 18" title="">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AdjustHandles="1" noChangeArrowheads="1" noChangeAspect="1" noChangeShapeType="1" noEditPoints="1" noGrp="1" noMove="1" noResize="1" noRot="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descr="" id="5" name="Content Placeholder 2" title="">
            <a:extLst>
              <a:ext uri="{FF2B5EF4-FFF2-40B4-BE49-F238E27FC236}">
                <a16:creationId xmlns:a16="http://schemas.microsoft.com/office/drawing/2014/main" id="{C5CA7967-63B1-52C8-A71A-F9B20DF1E5B6}"/>
              </a:ext>
            </a:extLst>
          </p:cNvPr>
          <p:cNvGraphicFramePr>
            <a:graphicFrameLocks noGrp="1"/>
          </p:cNvGraphicFramePr>
          <p:nvPr>
            <p:ph idx="1"/>
            <p:extLst>
              <p:ext uri="{D42A27DB-BD31-4B8C-83A1-F6EECF244321}">
                <p14:modId xmlns:p14="http://schemas.microsoft.com/office/powerpoint/2010/main" val="3126582885"/>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cs="rId6" r:dm="rId3" r:lo="rId4" r:qs="rId5"/>
          </a:graphicData>
        </a:graphic>
      </p:graphicFrame>
    </p:spTree>
    <p:extLst>
      <p:ext uri="{BB962C8B-B14F-4D97-AF65-F5344CB8AC3E}">
        <p14:creationId xmlns:p14="http://schemas.microsoft.com/office/powerpoint/2010/main" val="3592943614"/>
      </p:ext>
    </p:extLst>
  </p:cSld>
  <p:clrMapOvr>
    <a:masterClrMapping/>
  </p:clrMapOvr>
</p:sld>
</file>

<file path=ppt/slides/slide39.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 title="">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29873"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BF24F80F-C43E-32B6-1529-868961F4668C}"/>
              </a:ext>
            </a:extLst>
          </p:cNvPr>
          <p:cNvSpPr>
            <a:spLocks noGrp="1"/>
          </p:cNvSpPr>
          <p:nvPr>
            <p:ph type="title"/>
          </p:nvPr>
        </p:nvSpPr>
        <p:spPr>
          <a:xfrm>
            <a:off x="8614504" y="1240076"/>
            <a:ext cx="2727813" cy="4584527"/>
          </a:xfrm>
        </p:spPr>
        <p:txBody>
          <a:bodyPr>
            <a:normAutofit/>
          </a:bodyPr>
          <a:lstStyle/>
          <a:p>
            <a:r>
              <a:rPr lang="en-US" sz="2700">
                <a:solidFill>
                  <a:srgbClr val="FFFFFF"/>
                </a:solidFill>
              </a:rPr>
              <a:t>Funding Opportunities </a:t>
            </a:r>
          </a:p>
        </p:txBody>
      </p:sp>
      <p:sp>
        <p:nvSpPr>
          <p:cNvPr id="3" name="Content Placeholder 2" descr="" title="">
            <a:extLst>
              <a:ext uri="{FF2B5EF4-FFF2-40B4-BE49-F238E27FC236}">
                <a16:creationId xmlns:a16="http://schemas.microsoft.com/office/drawing/2014/main" id="{6854C7E1-3E3F-D1D5-5567-7814034C447C}"/>
              </a:ext>
            </a:extLst>
          </p:cNvPr>
          <p:cNvSpPr>
            <a:spLocks noGrp="1"/>
          </p:cNvSpPr>
          <p:nvPr>
            <p:ph idx="1"/>
          </p:nvPr>
        </p:nvSpPr>
        <p:spPr>
          <a:xfrm>
            <a:off x="1451579" y="1240077"/>
            <a:ext cx="6034827" cy="4916465"/>
          </a:xfrm>
        </p:spPr>
        <p:txBody>
          <a:bodyPr anchor="t">
            <a:normAutofit/>
          </a:bodyPr>
          <a:lstStyle/>
          <a:p>
            <a:r>
              <a:rPr lang="en-US" sz="1800" dirty="0"/>
              <a:t>The Biden Administration says it is </a:t>
            </a:r>
            <a:r>
              <a:rPr lang="en-US" sz="1800" dirty="0">
                <a:hlinkClick r:id="rId3"/>
              </a:rPr>
              <a:t>investing</a:t>
            </a:r>
            <a:r>
              <a:rPr lang="en-US" sz="1800" dirty="0"/>
              <a:t> in overdose and addiction efforts; $1.5 billion is being distributed throughout all states for opioid and addiction issues, with $104 million to expand substance abuse prevention in rural communities. In 2023 the CDC increased its original investment of $13 million to </a:t>
            </a:r>
            <a:r>
              <a:rPr lang="en-US" sz="1800" dirty="0">
                <a:hlinkClick r:id="rId4"/>
              </a:rPr>
              <a:t>$17 million </a:t>
            </a:r>
            <a:r>
              <a:rPr lang="en-US" sz="1800" dirty="0"/>
              <a:t>to continue assisting with overdose prevention efforts in tribal communities.  </a:t>
            </a:r>
          </a:p>
        </p:txBody>
      </p:sp>
    </p:spTree>
    <p:extLst>
      <p:ext uri="{BB962C8B-B14F-4D97-AF65-F5344CB8AC3E}">
        <p14:creationId xmlns:p14="http://schemas.microsoft.com/office/powerpoint/2010/main" val="1328913954"/>
      </p:ext>
    </p:extLst>
  </p:cSld>
  <p:clrMapOvr>
    <a:masterClrMapping/>
  </p:clrMapOvr>
</p:sld>
</file>

<file path=ppt/slides/slide4.xml><?xml version="1.0" encoding="utf-8"?>
<p:sld xmlns:p="http://schemas.openxmlformats.org/presentationml/2006/main" xmlns:a="http://schemas.openxmlformats.org/drawingml/2006/main" xmlns:a14="http://schemas.microsoft.com/office/drawing/2010/main" xmlns:a16="http://schemas.microsoft.com/office/drawing/2014/main" xmlns:p14="http://schemas.microsoft.com/office/powerpoint/2010/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pic>
        <p:nvPicPr>
          <p:cNvPr descr="" id="5" name="Content Placeholder 4" title="">
            <a:extLst>
              <a:ext uri="{FF2B5EF4-FFF2-40B4-BE49-F238E27FC236}">
                <a16:creationId xmlns:a16="http://schemas.microsoft.com/office/drawing/2014/main" id="{3C261278-62C8-54B6-75B1-BD72A6BA1961}"/>
              </a:ext>
            </a:extLst>
          </p:cNvPr>
          <p:cNvPicPr>
            <a:picLocks noChangeAspect="1"/>
          </p:cNvPicPr>
          <p:nvPr/>
        </p:nvPicPr>
        <p:blipFill rotWithShape="1">
          <a:blip r:embed="rId2">
            <a:extLst>
              <a:ext uri="{28A0092B-C50C-407E-A947-70E740481C1C}">
                <a14:useLocalDpi xmlns:a14="http://schemas.microsoft.com/office/drawing/2010/main" val="0"/>
              </a:ext>
            </a:extLst>
          </a:blip>
          <a:srcRect l="279"/>
          <a:stretch/>
        </p:blipFill>
        <p:spPr>
          <a:xfrm>
            <a:off x="1947564" y="387647"/>
            <a:ext cx="7986599" cy="5408242"/>
          </a:xfrm>
          <a:prstGeom prst="rect">
            <a:avLst/>
          </a:prstGeom>
        </p:spPr>
      </p:pic>
    </p:spTree>
    <p:extLst>
      <p:ext uri="{BB962C8B-B14F-4D97-AF65-F5344CB8AC3E}">
        <p14:creationId xmlns:p14="http://schemas.microsoft.com/office/powerpoint/2010/main" val="2220018756"/>
      </p:ext>
    </p:extLst>
  </p:cSld>
  <p:clrMapOvr>
    <a:masterClrMapping/>
  </p:clrMapOvr>
</p:sld>
</file>

<file path=ppt/slides/slide40.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 title="">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1F8AA40D-8FC9-10D4-927C-F082652978FE}"/>
              </a:ext>
            </a:extLst>
          </p:cNvPr>
          <p:cNvSpPr>
            <a:spLocks noGrp="1"/>
          </p:cNvSpPr>
          <p:nvPr>
            <p:ph type="title"/>
          </p:nvPr>
        </p:nvSpPr>
        <p:spPr>
          <a:xfrm>
            <a:off x="849683" y="1240076"/>
            <a:ext cx="2727813" cy="4584527"/>
          </a:xfrm>
        </p:spPr>
        <p:txBody>
          <a:bodyPr>
            <a:normAutofit/>
          </a:bodyPr>
          <a:lstStyle/>
          <a:p>
            <a:r>
              <a:rPr lang="en-US">
                <a:solidFill>
                  <a:srgbClr val="FFFFFF"/>
                </a:solidFill>
              </a:rPr>
              <a:t>Fentanyl Test Strips</a:t>
            </a:r>
          </a:p>
        </p:txBody>
      </p:sp>
      <p:sp>
        <p:nvSpPr>
          <p:cNvPr id="3" name="Content Placeholder 2" descr="" title="">
            <a:extLst>
              <a:ext uri="{FF2B5EF4-FFF2-40B4-BE49-F238E27FC236}">
                <a16:creationId xmlns:a16="http://schemas.microsoft.com/office/drawing/2014/main" id="{B7A37B75-A85E-FA09-07F3-AF5F37722733}"/>
              </a:ext>
            </a:extLst>
          </p:cNvPr>
          <p:cNvSpPr>
            <a:spLocks noGrp="1"/>
          </p:cNvSpPr>
          <p:nvPr>
            <p:ph idx="1"/>
          </p:nvPr>
        </p:nvSpPr>
        <p:spPr>
          <a:xfrm>
            <a:off x="4705594" y="1240077"/>
            <a:ext cx="6034827" cy="4916465"/>
          </a:xfrm>
        </p:spPr>
        <p:txBody>
          <a:bodyPr anchor="t">
            <a:normAutofit/>
          </a:bodyPr>
          <a:lstStyle/>
          <a:p>
            <a:pPr marL="0" indent="0">
              <a:buNone/>
            </a:pPr>
            <a:r>
              <a:rPr lang="en-US" b="1" dirty="0"/>
              <a:t>What are fentanyl test strips?</a:t>
            </a:r>
          </a:p>
          <a:p>
            <a:r>
              <a:rPr lang="en-US" dirty="0"/>
              <a:t>Fentanyl test strips (FTS) are a low-cost method of helping prevent drug overdoses and reducing harm. FTS are small strips of paper that can detect the presence of fentanyl in all different kinds of drugs (cocaine, methamphetamine, heroin, etc.) and drug forms (pills, powder, and injectables). FTS provide people who use drugs and communities with important information about fentanyl in the illicit drug supply so they can take steps to reduce risk of overdose</a:t>
            </a:r>
          </a:p>
          <a:p>
            <a:endParaRPr lang="en-US" dirty="0"/>
          </a:p>
        </p:txBody>
      </p:sp>
    </p:spTree>
    <p:extLst>
      <p:ext uri="{BB962C8B-B14F-4D97-AF65-F5344CB8AC3E}">
        <p14:creationId xmlns:p14="http://schemas.microsoft.com/office/powerpoint/2010/main" val="4008590652"/>
      </p:ext>
    </p:extLst>
  </p:cSld>
  <p:clrMapOvr>
    <a:masterClrMapping/>
  </p:clrMapOvr>
</p:sld>
</file>

<file path=ppt/slides/slide41.xml><?xml version="1.0" encoding="utf-8"?>
<p:sld xmlns:a16="http://schemas.microsoft.com/office/drawing/2014/main" xmlns:adec="http://schemas.microsoft.com/office/drawing/2017/decorative" xmlns:p16="http://schemas.microsoft.com/office/powerpoint/2015/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descr="" title=""/>
        <p:cNvGrpSpPr/>
        <p:nvPr/>
      </p:nvGrpSpPr>
      <p:grpSpPr>
        <a:xfrm>
          <a:off x="0" y="0"/>
          <a:ext cx="0" cy="0"/>
          <a:chOff x="0" y="0"/>
          <a:chExt cx="0" cy="0"/>
        </a:xfrm>
      </p:grpSpPr>
      <p:sp useBgFill="1">
        <p:nvSpPr>
          <p:cNvPr id="8" name="Rectangle 7" descr="" title="">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descr="" title="">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descr="" title="">
            <a:extLst>
              <a:ext uri="{FF2B5EF4-FFF2-40B4-BE49-F238E27FC236}">
                <a16:creationId xmlns:a16="http://schemas.microsoft.com/office/drawing/2014/main" id="{1F8AA40D-8FC9-10D4-927C-F082652978FE}"/>
              </a:ext>
            </a:extLst>
          </p:cNvPr>
          <p:cNvSpPr>
            <a:spLocks noGrp="1"/>
          </p:cNvSpPr>
          <p:nvPr>
            <p:ph type="title"/>
          </p:nvPr>
        </p:nvSpPr>
        <p:spPr>
          <a:xfrm>
            <a:off x="849683" y="1240076"/>
            <a:ext cx="2727813" cy="4584527"/>
          </a:xfrm>
        </p:spPr>
        <p:txBody>
          <a:bodyPr>
            <a:normAutofit/>
          </a:bodyPr>
          <a:lstStyle/>
          <a:p>
            <a:r>
              <a:rPr lang="en-US">
                <a:solidFill>
                  <a:srgbClr val="FFFFFF"/>
                </a:solidFill>
              </a:rPr>
              <a:t>Fentanyl Test Strips</a:t>
            </a:r>
          </a:p>
        </p:txBody>
      </p:sp>
      <p:sp>
        <p:nvSpPr>
          <p:cNvPr id="3" name="Content Placeholder 2" descr="" title="">
            <a:extLst>
              <a:ext uri="{FF2B5EF4-FFF2-40B4-BE49-F238E27FC236}">
                <a16:creationId xmlns:a16="http://schemas.microsoft.com/office/drawing/2014/main" id="{B7A37B75-A85E-FA09-07F3-AF5F37722733}"/>
              </a:ext>
            </a:extLst>
          </p:cNvPr>
          <p:cNvSpPr>
            <a:spLocks noGrp="1"/>
          </p:cNvSpPr>
          <p:nvPr>
            <p:ph idx="1"/>
          </p:nvPr>
        </p:nvSpPr>
        <p:spPr>
          <a:xfrm>
            <a:off x="4705594" y="1240077"/>
            <a:ext cx="6034827" cy="4916465"/>
          </a:xfrm>
        </p:spPr>
        <p:txBody>
          <a:bodyPr anchor="t">
            <a:normAutofit lnSpcReduction="10000"/>
          </a:bodyPr>
          <a:lstStyle/>
          <a:p>
            <a:pPr marL="0" indent="0">
              <a:buNone/>
            </a:pPr>
            <a:r>
              <a:rPr lang="en-US" b="1" dirty="0"/>
              <a:t>How to Use Fentanyl Test Strips?</a:t>
            </a:r>
          </a:p>
          <a:p>
            <a:pPr marL="0" indent="0">
              <a:buNone/>
            </a:pPr>
            <a:r>
              <a:rPr lang="en-US" dirty="0"/>
              <a:t>In order to use fentanyl test strips:</a:t>
            </a:r>
            <a:br>
              <a:rPr lang="en-US" dirty="0"/>
            </a:br>
            <a:endParaRPr lang="en-US" dirty="0"/>
          </a:p>
          <a:p>
            <a:pPr marL="457200" indent="-457200">
              <a:buFont typeface="+mj-lt"/>
              <a:buAutoNum type="arabicPeriod"/>
            </a:pPr>
            <a:r>
              <a:rPr lang="en-US" dirty="0"/>
              <a:t>Dissolve a small amount of drug supply in water, and then dip the test strip into the liquid for 15 seconds. Because the test strips are highly sensitive, a minimal amount of drug residue is sufficient to obtain a result.</a:t>
            </a:r>
          </a:p>
          <a:p>
            <a:pPr marL="457200" indent="-457200">
              <a:buFont typeface="+mj-lt"/>
              <a:buAutoNum type="arabicPeriod"/>
            </a:pPr>
            <a:r>
              <a:rPr lang="en-US" dirty="0"/>
              <a:t>Set the test strip on a flat surface until results appear, typically within 5 minutes.</a:t>
            </a:r>
          </a:p>
          <a:p>
            <a:pPr marL="457200" indent="-457200">
              <a:buFont typeface="+mj-lt"/>
              <a:buAutoNum type="arabicPeriod"/>
            </a:pPr>
            <a:r>
              <a:rPr lang="en-US" dirty="0"/>
              <a:t>One line indicates fentanyl is present in the sample; two lines indicate a negative result.</a:t>
            </a:r>
          </a:p>
        </p:txBody>
      </p:sp>
    </p:spTree>
    <p:extLst>
      <p:ext uri="{BB962C8B-B14F-4D97-AF65-F5344CB8AC3E}">
        <p14:creationId xmlns:p14="http://schemas.microsoft.com/office/powerpoint/2010/main" val="2478393013"/>
      </p:ext>
    </p:extLst>
  </p:cSld>
  <p:clrMapOvr>
    <a:masterClrMapping/>
  </p:clrMapOvr>
</p:sld>
</file>

<file path=ppt/slides/slide4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pic>
        <p:nvPicPr>
          <p:cNvPr id="3074" name="Picture 2" descr="" title="">
            <a:extLst>
              <a:ext uri="{FF2B5EF4-FFF2-40B4-BE49-F238E27FC236}">
                <a16:creationId xmlns:a16="http://schemas.microsoft.com/office/drawing/2014/main" id="{C7B29EBE-BB9B-1918-8245-7AD5A16476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54" y="1157656"/>
            <a:ext cx="11984091" cy="42750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568219"/>
      </p:ext>
    </p:extLst>
  </p:cSld>
  <p:clrMapOvr>
    <a:masterClrMapping/>
  </p:clrMapOvr>
</p:sld>
</file>

<file path=ppt/slides/slide4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89B1BE4E-AC6A-EE85-0517-6566FC5FAE46}"/>
              </a:ext>
            </a:extLst>
          </p:cNvPr>
          <p:cNvSpPr>
            <a:spLocks noGrp="1"/>
          </p:cNvSpPr>
          <p:nvPr>
            <p:ph type="title"/>
          </p:nvPr>
        </p:nvSpPr>
        <p:spPr/>
        <p:txBody>
          <a:bodyPr/>
          <a:lstStyle/>
          <a:p>
            <a:r>
              <a:rPr lang="en-US" dirty="0"/>
              <a:t>Fentanyl Legislation Introduced in the 118th Congress</a:t>
            </a:r>
          </a:p>
        </p:txBody>
      </p:sp>
      <p:sp>
        <p:nvSpPr>
          <p:cNvPr id="3" name="Content Placeholder 2" descr="" title="">
            <a:extLst>
              <a:ext uri="{FF2B5EF4-FFF2-40B4-BE49-F238E27FC236}">
                <a16:creationId xmlns:a16="http://schemas.microsoft.com/office/drawing/2014/main" id="{F15B5117-5793-E8A8-D71A-760B48D4D0BB}"/>
              </a:ext>
            </a:extLst>
          </p:cNvPr>
          <p:cNvSpPr>
            <a:spLocks noGrp="1"/>
          </p:cNvSpPr>
          <p:nvPr>
            <p:ph idx="1"/>
          </p:nvPr>
        </p:nvSpPr>
        <p:spPr/>
        <p:txBody>
          <a:bodyPr>
            <a:normAutofit lnSpcReduction="10000"/>
          </a:bodyPr>
          <a:lstStyle/>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H.R. 467 - HALT Fentanyl Act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Griffith (R-VA-09)</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HALT Fentanyl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Place fentanyl-related substances on the Controlled Substances Act Schedule I list.</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Establish a new registration process for Schedule I drug research that is funded through the Department of Health and Human Services (HHS), Department of Veterans Affairs (VA), or Food and Drug Administration (FDA).</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Make additional changes to controlled substance research registration requirements.</a:t>
            </a:r>
          </a:p>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4"/>
              </a:rPr>
              <a:t>H.R. 335 - STOP Fentanyl Act</a:t>
            </a:r>
            <a:endPar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Grothman</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(R-WI-06)</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STOP Fentanyl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Reduce the threshold for mandatory minimum penalties for fentanyl-related offenses. It would do so by reducing the 10-year mandatory minimum threshold for fentanyl offenses from 400 grams to 5 grams and fentanyl analogue offenses from 10 grams to 0.05 grams.</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Reduce the 5-year mandatory minimum threshold for fentanyl offenses from 40 grams to 0.5 grams and fentanyl analogue offenses from 10 grams to 0.005 grams.</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Create a mandatory minimum sentence of 20 years imprisonment for importing any amount of fentanyl and analogues across the Southern border.</a:t>
            </a:r>
          </a:p>
          <a:p>
            <a:endParaRPr lang="en-US" dirty="0"/>
          </a:p>
        </p:txBody>
      </p:sp>
    </p:spTree>
    <p:extLst>
      <p:ext uri="{BB962C8B-B14F-4D97-AF65-F5344CB8AC3E}">
        <p14:creationId xmlns:p14="http://schemas.microsoft.com/office/powerpoint/2010/main" val="1696666049"/>
      </p:ext>
    </p:extLst>
  </p:cSld>
  <p:clrMapOvr>
    <a:masterClrMapping/>
  </p:clrMapOvr>
</p:sld>
</file>

<file path=ppt/slides/slide44.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C43FC148-0CF7-5C1E-7612-EBA9A8FA022E}"/>
              </a:ext>
            </a:extLst>
          </p:cNvPr>
          <p:cNvSpPr>
            <a:spLocks noGrp="1"/>
          </p:cNvSpPr>
          <p:nvPr>
            <p:ph type="title"/>
          </p:nvPr>
        </p:nvSpPr>
        <p:spPr/>
        <p:txBody>
          <a:bodyPr>
            <a:normAutofit fontScale="90000"/>
          </a:bodyPr>
          <a:lstStyle/>
          <a:p>
            <a:r>
              <a:rPr lang="en-US" dirty="0"/>
              <a:t>Fentanyl Legislation Introduced in the 118th Congress</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4000" dirty="0"/>
          </a:p>
        </p:txBody>
      </p:sp>
      <p:sp>
        <p:nvSpPr>
          <p:cNvPr id="3" name="Content Placeholder 2" descr="" title="">
            <a:extLst>
              <a:ext uri="{FF2B5EF4-FFF2-40B4-BE49-F238E27FC236}">
                <a16:creationId xmlns:a16="http://schemas.microsoft.com/office/drawing/2014/main" id="{91956D26-719F-649D-654B-22BD0026B019}"/>
              </a:ext>
            </a:extLst>
          </p:cNvPr>
          <p:cNvSpPr>
            <a:spLocks noGrp="1"/>
          </p:cNvSpPr>
          <p:nvPr>
            <p:ph idx="1"/>
          </p:nvPr>
        </p:nvSpPr>
        <p:spPr/>
        <p:txBody>
          <a:bodyPr/>
          <a:lstStyle/>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H.R. 568 – SAFE Act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Pappas (D-NH-01)</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SAFE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Amend Section 202(c) of the Controlled Substances Act and permanently schedule all fentanyl-substances as Schedule I drugs unless it is listed in another schedule or granted an exemption.</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Specifically defines the compound and molecular variations of a fentanyl analogue.</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Require the Attorney General to publish a list of fentanyl-related substances on the Federal Register within 60 days of their determination.</a:t>
            </a:r>
          </a:p>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H.R. 801 – Securing the Border for Public Health Act of 2023</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Lesko (R-AZ-08)</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Securing the Border for Public Health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Authorize the Department of Health and Human Services (HHS) to restrict migration and imports from foreign countries if HHS determines that the introduction of certain controlled substances such as opiates, stimulants, or fentanyl-related substances from those countries pose a risk to the public health of the U.S.</a:t>
            </a:r>
          </a:p>
          <a:p>
            <a:endParaRPr lang="en-US" dirty="0"/>
          </a:p>
        </p:txBody>
      </p:sp>
    </p:spTree>
    <p:extLst>
      <p:ext uri="{BB962C8B-B14F-4D97-AF65-F5344CB8AC3E}">
        <p14:creationId xmlns:p14="http://schemas.microsoft.com/office/powerpoint/2010/main" val="1166414526"/>
      </p:ext>
    </p:extLst>
  </p:cSld>
  <p:clrMapOvr>
    <a:masterClrMapping/>
  </p:clrMapOvr>
</p:sld>
</file>

<file path=ppt/slides/slide45.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373AC93B-3C69-5B5D-AAD3-B10FBBD9F739}"/>
              </a:ext>
            </a:extLst>
          </p:cNvPr>
          <p:cNvSpPr>
            <a:spLocks noGrp="1"/>
          </p:cNvSpPr>
          <p:nvPr>
            <p:ph type="title"/>
          </p:nvPr>
        </p:nvSpPr>
        <p:spPr/>
        <p:txBody>
          <a:bodyPr>
            <a:normAutofit fontScale="90000"/>
          </a:bodyPr>
          <a:lstStyle/>
          <a:p>
            <a:r>
              <a:rPr lang="en-US" dirty="0"/>
              <a:t>Fentanyl Legislation Introduced in the 118th Congress</a:t>
            </a:r>
            <a:br>
              <a:rPr lang="en-US" sz="2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p>
        </p:txBody>
      </p:sp>
      <p:sp>
        <p:nvSpPr>
          <p:cNvPr id="3" name="Content Placeholder 2" descr="" title="">
            <a:extLst>
              <a:ext uri="{FF2B5EF4-FFF2-40B4-BE49-F238E27FC236}">
                <a16:creationId xmlns:a16="http://schemas.microsoft.com/office/drawing/2014/main" id="{A4799823-0A4F-64C6-4B5C-55D394F02C6C}"/>
              </a:ext>
            </a:extLst>
          </p:cNvPr>
          <p:cNvSpPr>
            <a:spLocks noGrp="1"/>
          </p:cNvSpPr>
          <p:nvPr>
            <p:ph idx="1"/>
          </p:nvPr>
        </p:nvSpPr>
        <p:spPr/>
        <p:txBody>
          <a:bodyPr/>
          <a:lstStyle/>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2"/>
              </a:rPr>
              <a:t>H.R. 1401 – END FENTANYL Act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Guest (R-MS-03)</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END FENTANYL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Require the Commissioner of the U.S. Customs and Border Protection to regularly review and update policies and manuals related to inspections at U.S. ports of entry, to identify the manners in which illegal drugs and humans are being smuggled into the country. </a:t>
            </a:r>
          </a:p>
          <a:p>
            <a:pPr marL="0" marR="0" lvl="0" indent="0">
              <a:spcBef>
                <a:spcPts val="0"/>
              </a:spcBef>
              <a:spcAft>
                <a:spcPts val="0"/>
              </a:spcAft>
              <a:buNone/>
            </a:pPr>
            <a:r>
              <a:rPr lang="en-US" sz="12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H.R. 1210 – Stop Fentanyl Border Crossings Act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spcBef>
                <a:spcPts val="0"/>
              </a:spcBef>
              <a:spcAft>
                <a:spcPts val="0"/>
              </a:spcAft>
              <a:buNone/>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Sponsor</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Rep. </a:t>
            </a:r>
            <a:r>
              <a:rPr lang="en-US" sz="1200" dirty="0" err="1">
                <a:effectLst/>
                <a:latin typeface="Times New Roman" panose="02020603050405020304" pitchFamily="18" charset="0"/>
                <a:ea typeface="Calibri" panose="020F0502020204030204" pitchFamily="34" charset="0"/>
                <a:cs typeface="Times New Roman" panose="02020603050405020304" pitchFamily="18" charset="0"/>
              </a:rPr>
              <a:t>DesJarlais</a:t>
            </a: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 (R-TN-04)</a:t>
            </a:r>
          </a:p>
          <a:p>
            <a:pPr marL="0" marR="0" lvl="0" indent="0">
              <a:spcBef>
                <a:spcPts val="0"/>
              </a:spcBef>
              <a:spcAft>
                <a:spcPts val="0"/>
              </a:spcAft>
              <a:buNone/>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The Stop Fentanyl Border Crossing Act would:</a:t>
            </a:r>
          </a:p>
          <a:p>
            <a:pPr marL="742950" marR="0" lvl="1" indent="-285750">
              <a:spcBef>
                <a:spcPts val="0"/>
              </a:spcBef>
              <a:spcAft>
                <a:spcPts val="0"/>
              </a:spcAft>
              <a:buFont typeface="Courier New" panose="02070309020205020404" pitchFamily="49" charset="0"/>
              <a:buChar char="o"/>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Authorize the Department of Health and Human Services (HHS) to restrict migration and imports from foreign countries if HHS determines that these countries are importing illicit drugs into the U.S. that place the public health of Americans at risk.  </a:t>
            </a:r>
          </a:p>
          <a:p>
            <a:endParaRPr lang="en-US" dirty="0"/>
          </a:p>
        </p:txBody>
      </p:sp>
    </p:spTree>
    <p:extLst>
      <p:ext uri="{BB962C8B-B14F-4D97-AF65-F5344CB8AC3E}">
        <p14:creationId xmlns:p14="http://schemas.microsoft.com/office/powerpoint/2010/main" val="4183473882"/>
      </p:ext>
    </p:extLst>
  </p:cSld>
  <p:clrMapOvr>
    <a:masterClrMapping/>
  </p:clrMapOvr>
</p:sld>
</file>

<file path=ppt/slides/slide4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descr="" title=""/>
        <p:cNvGrpSpPr/>
        <p:nvPr/>
      </p:nvGrpSpPr>
      <p:grpSpPr>
        <a:xfrm>
          <a:off x="0" y="0"/>
          <a:ext cx="0" cy="0"/>
          <a:chOff x="0" y="0"/>
          <a:chExt cx="0" cy="0"/>
        </a:xfrm>
      </p:grpSpPr>
      <p:sp>
        <p:nvSpPr>
          <p:cNvPr id="2" name="Title 1" descr="" title="">
            <a:extLst>
              <a:ext uri="{FF2B5EF4-FFF2-40B4-BE49-F238E27FC236}">
                <a16:creationId xmlns:a16="http://schemas.microsoft.com/office/drawing/2014/main" id="{44B4B5FC-F9BB-BB4E-E4A5-83B9AC84B962}"/>
              </a:ext>
            </a:extLst>
          </p:cNvPr>
          <p:cNvSpPr>
            <a:spLocks noGrp="1"/>
          </p:cNvSpPr>
          <p:nvPr>
            <p:ph type="title"/>
          </p:nvPr>
        </p:nvSpPr>
        <p:spPr/>
        <p:txBody>
          <a:bodyPr/>
          <a:lstStyle/>
          <a:p>
            <a:r>
              <a:rPr lang="en-US" dirty="0"/>
              <a:t>Final thoughts</a:t>
            </a:r>
          </a:p>
        </p:txBody>
      </p:sp>
      <p:sp>
        <p:nvSpPr>
          <p:cNvPr id="3" name="Content Placeholder 2" descr="" title="">
            <a:extLst>
              <a:ext uri="{FF2B5EF4-FFF2-40B4-BE49-F238E27FC236}">
                <a16:creationId xmlns:a16="http://schemas.microsoft.com/office/drawing/2014/main" id="{2610355C-EA1B-0876-8105-5C3AD5DA4587}"/>
              </a:ext>
            </a:extLst>
          </p:cNvPr>
          <p:cNvSpPr>
            <a:spLocks noGrp="1"/>
          </p:cNvSpPr>
          <p:nvPr>
            <p:ph idx="1"/>
          </p:nvPr>
        </p:nvSpPr>
        <p:spPr/>
        <p:txBody>
          <a:bodyPr/>
          <a:lstStyle/>
          <a:p>
            <a:r>
              <a:rPr lang="en-US" dirty="0"/>
              <a:t>If you suspect Opioids such as Meth and Fentanyl use in a Tribal home or rental unit. </a:t>
            </a:r>
          </a:p>
          <a:p>
            <a:pPr lvl="2"/>
            <a:r>
              <a:rPr lang="en-US" dirty="0"/>
              <a:t>STOP</a:t>
            </a:r>
          </a:p>
          <a:p>
            <a:r>
              <a:rPr lang="en-US" dirty="0"/>
              <a:t>Call in the experts</a:t>
            </a:r>
          </a:p>
          <a:p>
            <a:r>
              <a:rPr lang="en-US" dirty="0"/>
              <a:t>Wear protective equipment at all times</a:t>
            </a:r>
          </a:p>
          <a:p>
            <a:r>
              <a:rPr lang="en-US" dirty="0"/>
              <a:t>Use test strips </a:t>
            </a:r>
          </a:p>
          <a:p>
            <a:r>
              <a:rPr lang="en-US" dirty="0"/>
              <a:t>Hire professionals to clean up the toxic and deadly substances. </a:t>
            </a:r>
          </a:p>
        </p:txBody>
      </p:sp>
    </p:spTree>
    <p:extLst>
      <p:ext uri="{BB962C8B-B14F-4D97-AF65-F5344CB8AC3E}">
        <p14:creationId xmlns:p14="http://schemas.microsoft.com/office/powerpoint/2010/main" val="2038042635"/>
      </p:ext>
    </p:extLst>
  </p:cSld>
  <p:clrMapOvr>
    <a:masterClrMapping/>
  </p:clrMapOvr>
</p:sld>
</file>

<file path=ppt/slides/slide47.xml><?xml version="1.0" encoding="utf-8"?>
<p:sld xmlns:p="http://schemas.openxmlformats.org/presentationml/2006/main" xmlns:a="http://schemas.openxmlformats.org/drawingml/2006/main" xmlns:a14="http://schemas.microsoft.com/office/drawing/2010/main" xmlns:a16="http://schemas.microsoft.com/office/drawing/2014/main" xmlns:adec="http://schemas.microsoft.com/office/drawing/2017/decorative" xmlns:p14="http://schemas.microsoft.com/office/powerpoint/2010/main" xmlns:p16="http://schemas.microsoft.com/office/powerpoint/2015/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50000" l="50000" r="50000" t="50000"/>
          </a:path>
        </a:gradFill>
        <a:effectLst/>
      </p:bgPr>
    </p:bg>
    <p:spTree>
      <p:nvGrpSpPr>
        <p:cNvPr descr="" id="1" name="" title=""/>
        <p:cNvGrpSpPr/>
        <p:nvPr/>
      </p:nvGrpSpPr>
      <p:grpSpPr>
        <a:xfrm>
          <a:off x="0" y="0"/>
          <a:ext cx="0" cy="0"/>
          <a:chOff x="0" y="0"/>
          <a:chExt cx="0" cy="0"/>
        </a:xfrm>
      </p:grpSpPr>
      <p:sp useBgFill="1">
        <p:nvSpPr>
          <p:cNvPr descr="" id="8" name="Rectangle 7" title="">
            <a:extLst>
              <a:ext uri="{FF2B5EF4-FFF2-40B4-BE49-F238E27FC236}">
                <a16:creationId xmlns:a16="http://schemas.microsoft.com/office/drawing/2014/main" id="{FD6EDB49-211E-499D-9A08-6C5FF3D060F7}"/>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10" name="Rectangle 9" title="">
            <a:extLst>
              <a:ext uri="{FF2B5EF4-FFF2-40B4-BE49-F238E27FC236}">
                <a16:creationId xmlns:a16="http://schemas.microsoft.com/office/drawing/2014/main" id="{38F9F37E-D3CF-4F3D-96C2-25307819DF2D}"/>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lvl="0"/>
            <a:endParaRPr lang="en-US"/>
          </a:p>
        </p:txBody>
      </p:sp>
      <p:sp>
        <p:nvSpPr>
          <p:cNvPr descr="" id="12" name="Rectangle 11" title="">
            <a:extLst>
              <a:ext uri="{FF2B5EF4-FFF2-40B4-BE49-F238E27FC236}">
                <a16:creationId xmlns:a16="http://schemas.microsoft.com/office/drawing/2014/main" id="{C5FFF17D-767C-40E7-8C89-962F1F54BCD0}"/>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643331" y="638508"/>
            <a:ext cx="10905339" cy="4843439"/>
          </a:xfrm>
          <a:prstGeom prst="rect">
            <a:avLst/>
          </a:prstGeom>
          <a:gradFill>
            <a:gsLst>
              <a:gs pos="0">
                <a:srgbClr val="000001"/>
              </a:gs>
              <a:gs pos="100000">
                <a:srgbClr val="191919"/>
              </a:gs>
            </a:gsLst>
          </a:gradFill>
          <a:ln cmpd="sng" w="76200">
            <a:noFill/>
            <a:miter lim="800000"/>
          </a:ln>
          <a:effectLst>
            <a:outerShdw algn="tl" blurRad="127000" dir="4740000" dist="228600" rotWithShape="0" sx="98000" sy="98000">
              <a:srgbClr val="000000">
                <a:alpha val="34000"/>
              </a:srgbClr>
            </a:outerShdw>
          </a:effectLst>
          <a:scene3d>
            <a:camera prst="orthographicFront"/>
            <a:lightRig dir="t" rig="threePt"/>
          </a:scene3d>
          <a:sp3d>
            <a:bevelT h="50800" prst="softRound" w="152400"/>
          </a:sp3d>
        </p:spPr>
        <p:style>
          <a:lnRef idx="1">
            <a:schemeClr val="accent1"/>
          </a:lnRef>
          <a:fillRef idx="3">
            <a:schemeClr val="accent1"/>
          </a:fillRef>
          <a:effectRef idx="2">
            <a:schemeClr val="accent1"/>
          </a:effectRef>
          <a:fontRef idx="minor">
            <a:schemeClr val="lt1"/>
          </a:fontRef>
        </p:style>
        <p:txBody>
          <a:bodyPr anchor="ctr" rtlCol="0"/>
          <a:lstStyle/>
          <a:p>
            <a:pPr algn="ctr"/>
            <a:endParaRPr lang="en-US"/>
          </a:p>
        </p:txBody>
      </p:sp>
      <p:sp>
        <p:nvSpPr>
          <p:cNvPr descr="" id="14" name="Rectangle 13" title="">
            <a:extLst>
              <a:ext uri="{FF2B5EF4-FFF2-40B4-BE49-F238E27FC236}">
                <a16:creationId xmlns:a16="http://schemas.microsoft.com/office/drawing/2014/main" id="{E69F39E1-619D-4D9E-8823-8BD8CC3206B6}"/>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870204" y="865667"/>
            <a:ext cx="10451592" cy="4389120"/>
          </a:xfrm>
          <a:prstGeom prst="rect">
            <a:avLst/>
          </a:prstGeom>
          <a:ln cmpd="sng" w="50800">
            <a:solidFill>
              <a:srgbClr val="191919"/>
            </a:solidFill>
            <a:miter lim="800000"/>
          </a:ln>
          <a:effectLst>
            <a:innerShdw blurRad="63500" dir="14100000" dist="88900">
              <a:srgbClr val="000000">
                <a:alpha val="30000"/>
              </a:srgbClr>
            </a:innerShdw>
          </a:effectLst>
          <a:scene3d>
            <a:camera prst="orthographicFront"/>
            <a:lightRig dir="t" rig="threePt"/>
          </a:scene3d>
          <a:sp3d>
            <a:bevelT prst="relaxedInset"/>
          </a:sp3d>
        </p:spPr>
        <p:style>
          <a:lnRef idx="1">
            <a:schemeClr val="accent1"/>
          </a:lnRef>
          <a:fillRef idx="1003">
            <a:schemeClr val="lt1"/>
          </a:fillRef>
          <a:effectRef idx="2">
            <a:schemeClr val="accent1"/>
          </a:effectRef>
          <a:fontRef idx="minor">
            <a:schemeClr val="lt1"/>
          </a:fontRef>
        </p:style>
        <p:txBody>
          <a:bodyPr anchor="ctr" rtlCol="0"/>
          <a:lstStyle/>
          <a:p>
            <a:pPr algn="ctr"/>
            <a:endParaRPr lang="en-US"/>
          </a:p>
        </p:txBody>
      </p:sp>
      <p:sp>
        <p:nvSpPr>
          <p:cNvPr descr="" id="16" name="Rectangle 15" title="">
            <a:extLst>
              <a:ext uri="{FF2B5EF4-FFF2-40B4-BE49-F238E27FC236}">
                <a16:creationId xmlns:a16="http://schemas.microsoft.com/office/drawing/2014/main" id="{C8C53F47-DF50-454F-A5A6-6B969748D972}"/>
              </a:ext>
              <a:ext uri="{C183D7F6-B498-43B3-948B-1728B52AA6E4}">
                <adec:decorative xmlns:adec="http://schemas.microsoft.com/office/drawing/2017/decorative" val="1"/>
              </a:ext>
            </a:extLst>
          </p:cNvPr>
          <p:cNvSpPr>
            <a:spLocks noAdjustHandles="1" noChangeArrowheads="1" noChangeAspect="1" noChangeShapeType="1" noEditPoints="1" noGrp="1" noMove="1" noResize="1" noRot="1" noTextEdit="1"/>
          </p:cNvSpPr>
          <p:nvPr>
            <p:extLst>
              <p:ext uri="{386F3935-93C4-4BCD-93E2-E3B085C9AB24}">
                <p16:designElem xmlns:p16="http://schemas.microsoft.com/office/powerpoint/2015/main" val="1"/>
              </p:ext>
            </p:extLst>
          </p:nvPr>
        </p:nvSpPr>
        <p:spPr>
          <a:xfrm>
            <a:off x="1034796" y="1030259"/>
            <a:ext cx="10122408" cy="4059936"/>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descr="" id="2" name="Title 1" title="">
            <a:extLst>
              <a:ext uri="{FF2B5EF4-FFF2-40B4-BE49-F238E27FC236}">
                <a16:creationId xmlns:a16="http://schemas.microsoft.com/office/drawing/2014/main" id="{6F9AE0FD-804C-5717-691D-89B91443B181}"/>
              </a:ext>
            </a:extLst>
          </p:cNvPr>
          <p:cNvSpPr>
            <a:spLocks noGrp="1"/>
          </p:cNvSpPr>
          <p:nvPr>
            <p:ph type="title"/>
          </p:nvPr>
        </p:nvSpPr>
        <p:spPr>
          <a:xfrm>
            <a:off x="1451579" y="1376053"/>
            <a:ext cx="9405891" cy="1002990"/>
          </a:xfrm>
        </p:spPr>
        <p:txBody>
          <a:bodyPr anchor="ctr">
            <a:normAutofit/>
          </a:bodyPr>
          <a:lstStyle/>
          <a:p>
            <a:r>
              <a:rPr dirty="0" lang="en-US"/>
              <a:t>Questions??</a:t>
            </a:r>
          </a:p>
        </p:txBody>
      </p:sp>
      <p:sp>
        <p:nvSpPr>
          <p:cNvPr descr="" id="3" name="Content Placeholder 2" title="">
            <a:extLst>
              <a:ext uri="{FF2B5EF4-FFF2-40B4-BE49-F238E27FC236}">
                <a16:creationId xmlns:a16="http://schemas.microsoft.com/office/drawing/2014/main" id="{E2B2DE0E-B9D2-B0C5-996D-B8DD371F583D}"/>
              </a:ext>
            </a:extLst>
          </p:cNvPr>
          <p:cNvSpPr>
            <a:spLocks noGrp="1"/>
          </p:cNvSpPr>
          <p:nvPr>
            <p:ph idx="1"/>
          </p:nvPr>
        </p:nvSpPr>
        <p:spPr>
          <a:xfrm>
            <a:off x="1451579" y="2464991"/>
            <a:ext cx="9405891" cy="2403571"/>
          </a:xfrm>
        </p:spPr>
        <p:txBody>
          <a:bodyPr>
            <a:normAutofit/>
          </a:bodyPr>
          <a:lstStyle/>
          <a:p>
            <a:r>
              <a:rPr dirty="0" lang="en-US"/>
              <a:t>Mike Andrews</a:t>
            </a:r>
          </a:p>
          <a:p>
            <a:pPr indent="0" marL="0">
              <a:buNone/>
            </a:pPr>
            <a:r>
              <a:rPr dirty="0" lang="en-US"/>
              <a:t>    202 531-3346</a:t>
            </a:r>
          </a:p>
          <a:p>
            <a:pPr indent="0" marL="0">
              <a:buNone/>
            </a:pPr>
            <a:r>
              <a:rPr dirty="0" lang="en-US"/>
              <a:t>    mandrews@mwcllc.com</a:t>
            </a:r>
          </a:p>
        </p:txBody>
      </p:sp>
      <p:pic>
        <p:nvPicPr>
          <p:cNvPr descr="" id="18" name="Picture 17" title="">
            <a:extLst>
              <a:ext uri="{FF2B5EF4-FFF2-40B4-BE49-F238E27FC236}">
                <a16:creationId xmlns:a16="http://schemas.microsoft.com/office/drawing/2014/main" id="{6A26901A-BC62-4A3A-A07A-65E1F3DDDEC6}"/>
              </a:ext>
              <a:ext uri="{C183D7F6-B498-43B3-948B-1728B52AA6E4}">
                <adec:decorative xmlns:adec="http://schemas.microsoft.com/office/drawing/2017/decorative" val="1"/>
              </a:ext>
            </a:extLst>
          </p:cNvPr>
          <p:cNvPicPr>
            <a:picLocks noAdjustHandles="1" noChangeArrowheads="1" noChangeAspect="1" noChangeShapeType="1" noCrop="1" noEditPoints="1" noGrp="1" noMove="1" noResize="1" noRot="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b="-1558" t="259"/>
          <a:stretch/>
        </p:blipFill>
        <p:spPr bwMode="black">
          <a:xfrm>
            <a:off x="0" y="6126480"/>
            <a:ext cx="12192000" cy="742950"/>
          </a:xfrm>
          <a:prstGeom prst="rect">
            <a:avLst/>
          </a:prstGeom>
        </p:spPr>
      </p:pic>
    </p:spTree>
    <p:extLst>
      <p:ext uri="{BB962C8B-B14F-4D97-AF65-F5344CB8AC3E}">
        <p14:creationId xmlns:p14="http://schemas.microsoft.com/office/powerpoint/2010/main" val="1595356461"/>
      </p:ext>
    </p:extLst>
  </p:cSld>
  <p:clrMapOvr>
    <a:masterClrMapping/>
  </p:clrMapOvr>
</p:sld>
</file>

<file path=ppt/slides/slide5.xml><?xml version="1.0" encoding="utf-8"?>
<p:sld xmlns:p="http://schemas.openxmlformats.org/presentationml/2006/main" xmlns:a="http://schemas.openxmlformats.org/drawingml/2006/main" xmlns:a14="http://schemas.microsoft.com/office/drawing/2010/main" xmlns:a16="http://schemas.microsoft.com/office/drawing/2014/main" xmlns:p14="http://schemas.microsoft.com/office/powerpoint/2010/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pic>
        <p:nvPicPr>
          <p:cNvPr descr="" id="5" name="Content Placeholder 4" title="">
            <a:extLst>
              <a:ext uri="{FF2B5EF4-FFF2-40B4-BE49-F238E27FC236}">
                <a16:creationId xmlns:a16="http://schemas.microsoft.com/office/drawing/2014/main" id="{6DF40DF1-F1B7-F86C-EF10-788FA993AF0E}"/>
              </a:ext>
            </a:extLst>
          </p:cNvPr>
          <p:cNvPicPr>
            <a:picLocks noChangeAspect="1" noGrp="1"/>
          </p:cNvPicPr>
          <p:nvPr>
            <p:ph idx="4294967295"/>
          </p:nvPr>
        </p:nvPicPr>
        <p:blipFill rotWithShape="1">
          <a:blip r:embed="rId2">
            <a:extLst>
              <a:ext uri="{28A0092B-C50C-407E-A947-70E740481C1C}">
                <a14:useLocalDpi xmlns:a14="http://schemas.microsoft.com/office/drawing/2010/main" val="0"/>
              </a:ext>
            </a:extLst>
          </a:blip>
          <a:srcRect b="532" r="-2" t="69"/>
          <a:stretch/>
        </p:blipFill>
        <p:spPr>
          <a:xfrm>
            <a:off x="1428523" y="924217"/>
            <a:ext cx="9334953" cy="4449641"/>
          </a:xfrm>
          <a:prstGeom prst="rect">
            <a:avLst/>
          </a:prstGeom>
        </p:spPr>
      </p:pic>
    </p:spTree>
    <p:extLst>
      <p:ext uri="{BB962C8B-B14F-4D97-AF65-F5344CB8AC3E}">
        <p14:creationId xmlns:p14="http://schemas.microsoft.com/office/powerpoint/2010/main" val="1038773056"/>
      </p:ext>
    </p:extLst>
  </p:cSld>
  <p:clrMapOvr>
    <a:masterClrMapping/>
  </p:clrMapOvr>
</p:sld>
</file>

<file path=ppt/slides/slide6.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pic>
        <p:nvPicPr>
          <p:cNvPr id="5" name="Content Placeholder 4" descr="" title="">
            <a:extLst>
              <a:ext uri="{FF2B5EF4-FFF2-40B4-BE49-F238E27FC236}">
                <a16:creationId xmlns:a16="http://schemas.microsoft.com/office/drawing/2014/main" id="{1C81FE3B-6EF0-39AE-85D2-810E938A1742}"/>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706965" y="420761"/>
            <a:ext cx="8778069" cy="5333029"/>
          </a:xfrm>
          <a:prstGeom prst="rect">
            <a:avLst/>
          </a:prstGeom>
        </p:spPr>
      </p:pic>
    </p:spTree>
    <p:extLst>
      <p:ext uri="{BB962C8B-B14F-4D97-AF65-F5344CB8AC3E}">
        <p14:creationId xmlns:p14="http://schemas.microsoft.com/office/powerpoint/2010/main" val="104933498"/>
      </p:ext>
    </p:extLst>
  </p:cSld>
  <p:clrMapOvr>
    <a:masterClrMapping/>
  </p:clrMapOvr>
</p:sld>
</file>

<file path=ppt/slides/slide7.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pic>
        <p:nvPicPr>
          <p:cNvPr id="5" name="Content Placeholder 4" descr="" title="">
            <a:extLst>
              <a:ext uri="{FF2B5EF4-FFF2-40B4-BE49-F238E27FC236}">
                <a16:creationId xmlns:a16="http://schemas.microsoft.com/office/drawing/2014/main" id="{49DBE52D-AB55-660D-2C88-3A5C2F6AE0CE}"/>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998815" y="333717"/>
            <a:ext cx="8194370" cy="5448105"/>
          </a:xfrm>
          <a:prstGeom prst="rect">
            <a:avLst/>
          </a:prstGeom>
        </p:spPr>
      </p:pic>
    </p:spTree>
    <p:extLst>
      <p:ext uri="{BB962C8B-B14F-4D97-AF65-F5344CB8AC3E}">
        <p14:creationId xmlns:p14="http://schemas.microsoft.com/office/powerpoint/2010/main" val="952966929"/>
      </p:ext>
    </p:extLst>
  </p:cSld>
  <p:clrMapOvr>
    <a:masterClrMapping/>
  </p:clrMapOvr>
</p:sld>
</file>

<file path=ppt/slides/slide8.xml><?xml version="1.0" encoding="utf-8"?>
<p:sld xmlns:p="http://schemas.openxmlformats.org/presentationml/2006/main" xmlns:a="http://schemas.openxmlformats.org/drawingml/2006/main" xmlns:a14="http://schemas.microsoft.com/office/drawing/2010/main" xmlns:a16="http://schemas.microsoft.com/office/drawing/2014/main" xmlns:p14="http://schemas.microsoft.com/office/powerpoint/2010/main" xmlns:r="http://schemas.openxmlformats.org/officeDocument/2006/relationships">
  <p:cSld>
    <p:bg>
      <p:bgPr>
        <a:gradFill rotWithShape="1">
          <a:gsLst>
            <a:gs pos="0">
              <a:schemeClr val="bg2">
                <a:tint val="94000"/>
                <a:satMod val="80000"/>
                <a:lumMod val="106000"/>
              </a:schemeClr>
            </a:gs>
            <a:gs pos="100000">
              <a:schemeClr val="bg2">
                <a:shade val="80000"/>
              </a:schemeClr>
            </a:gs>
          </a:gsLst>
          <a:path path="circle">
            <a:fillToRect b="100000" l="43000" r="43000"/>
          </a:path>
        </a:gradFill>
        <a:effectLst/>
      </p:bgPr>
    </p:bg>
    <p:spTree>
      <p:nvGrpSpPr>
        <p:cNvPr descr="" id="1" name="" title=""/>
        <p:cNvGrpSpPr/>
        <p:nvPr/>
      </p:nvGrpSpPr>
      <p:grpSpPr>
        <a:xfrm>
          <a:off x="0" y="0"/>
          <a:ext cx="0" cy="0"/>
          <a:chOff x="0" y="0"/>
          <a:chExt cx="0" cy="0"/>
        </a:xfrm>
      </p:grpSpPr>
      <p:pic>
        <p:nvPicPr>
          <p:cNvPr descr="" id="5" name="Content Placeholder 4" title="">
            <a:extLst>
              <a:ext uri="{FF2B5EF4-FFF2-40B4-BE49-F238E27FC236}">
                <a16:creationId xmlns:a16="http://schemas.microsoft.com/office/drawing/2014/main" id="{79EB5F75-A918-8FBC-0083-64961285C917}"/>
              </a:ext>
            </a:extLst>
          </p:cNvPr>
          <p:cNvPicPr>
            <a:picLocks noChangeAspect="1" noGrp="1"/>
          </p:cNvPicPr>
          <p:nvPr>
            <p:ph idx="4294967295"/>
          </p:nvPr>
        </p:nvPicPr>
        <p:blipFill rotWithShape="1">
          <a:blip r:embed="rId2">
            <a:extLst>
              <a:ext uri="{28A0092B-C50C-407E-A947-70E740481C1C}">
                <a14:useLocalDpi xmlns:a14="http://schemas.microsoft.com/office/drawing/2010/main" val="0"/>
              </a:ext>
            </a:extLst>
          </a:blip>
          <a:srcRect b="221" t="207"/>
          <a:stretch/>
        </p:blipFill>
        <p:spPr>
          <a:xfrm>
            <a:off x="1717821" y="545881"/>
            <a:ext cx="9325317" cy="5089848"/>
          </a:xfrm>
          <a:prstGeom prst="rect">
            <a:avLst/>
          </a:prstGeom>
        </p:spPr>
      </p:pic>
    </p:spTree>
    <p:extLst>
      <p:ext uri="{BB962C8B-B14F-4D97-AF65-F5344CB8AC3E}">
        <p14:creationId xmlns:p14="http://schemas.microsoft.com/office/powerpoint/2010/main" val="3416425872"/>
      </p:ext>
    </p:extLst>
  </p:cSld>
  <p:clrMapOvr>
    <a:masterClrMapping/>
  </p:clrMapOvr>
</p:sld>
</file>

<file path=ppt/slides/slide9.xml><?xml version="1.0" encoding="utf-8"?>
<p:sld xmlns:a16="http://schemas.microsoft.com/office/drawing/2014/main" xmlns:p14="http://schemas.microsoft.com/office/powerpoint/2010/main" xmlns:dgm="http://schemas.openxmlformats.org/drawingml/2006/diagram"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descr="" title=""/>
        <p:cNvGrpSpPr/>
        <p:nvPr/>
      </p:nvGrpSpPr>
      <p:grpSpPr>
        <a:xfrm>
          <a:off x="0" y="0"/>
          <a:ext cx="0" cy="0"/>
          <a:chOff x="0" y="0"/>
          <a:chExt cx="0" cy="0"/>
        </a:xfrm>
      </p:grpSpPr>
      <p:sp>
        <p:nvSpPr>
          <p:cNvPr id="12" name="Title 11" descr="" title="">
            <a:extLst>
              <a:ext uri="{FF2B5EF4-FFF2-40B4-BE49-F238E27FC236}">
                <a16:creationId xmlns:a16="http://schemas.microsoft.com/office/drawing/2014/main" id="{161DC6B0-BB65-4403-99BD-3215B0BC6393}"/>
              </a:ext>
            </a:extLst>
          </p:cNvPr>
          <p:cNvSpPr>
            <a:spLocks noGrp="1"/>
          </p:cNvSpPr>
          <p:nvPr>
            <p:ph type="title"/>
          </p:nvPr>
        </p:nvSpPr>
        <p:spPr>
          <a:xfrm>
            <a:off x="1451579" y="2303047"/>
            <a:ext cx="3272093" cy="2674198"/>
          </a:xfrm>
        </p:spPr>
        <p:txBody>
          <a:bodyPr anchor="t">
            <a:normAutofit/>
          </a:bodyPr>
          <a:lstStyle/>
          <a:p>
            <a:r>
              <a:rPr lang="en-US" dirty="0"/>
              <a:t>Facts on Fentanyl </a:t>
            </a:r>
          </a:p>
        </p:txBody>
      </p:sp>
      <p:graphicFrame>
        <p:nvGraphicFramePr>
          <p:cNvPr id="15" name="Content Placeholder 12" descr="" title="">
            <a:extLst>
              <a:ext uri="{FF2B5EF4-FFF2-40B4-BE49-F238E27FC236}">
                <a16:creationId xmlns:a16="http://schemas.microsoft.com/office/drawing/2014/main" id="{0775158D-970F-28E5-43BE-5CA3006A7336}"/>
              </a:ext>
            </a:extLst>
          </p:cNvPr>
          <p:cNvGraphicFramePr>
            <a:graphicFrameLocks noGrp="1"/>
          </p:cNvGraphicFramePr>
          <p:nvPr>
            <p:ph idx="1"/>
            <p:extLst>
              <p:ext uri="{D42A27DB-BD31-4B8C-83A1-F6EECF244321}">
                <p14:modId xmlns:p14="http://schemas.microsoft.com/office/powerpoint/2010/main" val="2153309881"/>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Footer Placeholder 2" descr="" title="">
            <a:extLst>
              <a:ext uri="{FF2B5EF4-FFF2-40B4-BE49-F238E27FC236}">
                <a16:creationId xmlns:a16="http://schemas.microsoft.com/office/drawing/2014/main" id="{72BBAAC9-B02B-4DD2-80B0-E9C7162A4806}"/>
              </a:ext>
            </a:extLst>
          </p:cNvPr>
          <p:cNvSpPr>
            <a:spLocks noGrp="1"/>
          </p:cNvSpPr>
          <p:nvPr>
            <p:ph type="ftr" sz="quarter" idx="11"/>
          </p:nvPr>
        </p:nvSpPr>
        <p:spPr/>
        <p:txBody>
          <a:bodyPr>
            <a:normAutofit/>
          </a:bodyPr>
          <a:lstStyle/>
          <a:p>
            <a:pPr>
              <a:spcAft>
                <a:spcPts val="600"/>
              </a:spcAft>
            </a:pPr>
            <a:r>
              <a:rPr lang="en-US"/>
              <a:t>CONFIDENTIAL</a:t>
            </a:r>
          </a:p>
        </p:txBody>
      </p:sp>
    </p:spTree>
    <p:extLst>
      <p:ext uri="{BB962C8B-B14F-4D97-AF65-F5344CB8AC3E}">
        <p14:creationId xmlns:p14="http://schemas.microsoft.com/office/powerpoint/2010/main" val="3418221730"/>
      </p:ext>
    </p:extLst>
  </p:cSld>
  <p:clrMapOvr>
    <a:masterClrMapping/>
  </p:clrMapOvr>
</p:sld>
</file>

<file path=ppt/theme/theme1.xml><?xml version="1.0" encoding="utf-8"?>
<a:theme xmlns:thm15="http://schemas.microsoft.com/office/thememl/2012/main"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ap:Properties xmlns:vt="http://schemas.openxmlformats.org/officeDocument/2006/docPropsVTypes" xmlns:ap="http://schemas.openxmlformats.org/officeDocument/2006/extended-properties"/>
</file>

<file path=docProps/core.xml><?xml version="1.0" encoding="utf-8"?>
<coreProperties xmlns:dc="http://purl.org/dc/elements/1.1/" xmlns:dcterms="http://purl.org/dc/terms/" xmlns:xsi="http://www.w3.org/2001/XMLSchema-instance" xmlns="http://schemas.openxmlformats.org/package/2006/metadata/core-properties">
  <dcterms:created xsi:type="dcterms:W3CDTF">1900-01-01T05:00:00.0000000Z</dcterms:created>
  <dcterms:modified xsi:type="dcterms:W3CDTF">2024-06-21T21:06:32.0000000Z</dcterms:modified>
</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924575</vt:lpwstr>
  </property>
  <property fmtid="{D5CDD505-2E9C-101B-9397-08002B2CF9AE}" name="NXPowerLiteSettings" pid="3">
    <vt:lpwstr>F7C0031C027800</vt:lpwstr>
  </property>
  <property fmtid="{D5CDD505-2E9C-101B-9397-08002B2CF9AE}" name="NXPowerLiteVersion" pid="4">
    <vt:lpwstr>D10.0.2</vt:lpwstr>
  </property>
</Properties>
</file>