
<file path=[Content_Types].xml><?xml version="1.0" encoding="utf-8"?>
<Types xmlns="http://schemas.openxmlformats.org/package/2006/content-types">
  <Default ContentType="image/jpeg" Extension="jpeg"/>
  <Default ContentType="audio/mp4" Extension="m4a"/>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57" r:id="rId3"/>
    <p:sldId id="259" r:id="rId4"/>
    <p:sldId id="260" r:id="rId5"/>
    <p:sldId id="261" r:id="rId6"/>
    <p:sldId id="273" r:id="rId7"/>
    <p:sldId id="258" r:id="rId8"/>
    <p:sldId id="262" r:id="rId9"/>
    <p:sldId id="264" r:id="rId10"/>
    <p:sldId id="263" r:id="rId11"/>
    <p:sldId id="265" r:id="rId12"/>
    <p:sldId id="266" r:id="rId13"/>
    <p:sldId id="267" r:id="rId14"/>
    <p:sldId id="268" r:id="rId15"/>
    <p:sldId id="270" r:id="rId16"/>
    <p:sldId id="271" r:id="rId17"/>
    <p:sldId id="274" r:id="rId18"/>
    <p:sldId id="269" r:id="rId19"/>
    <p:sldId id="275"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84AF"/>
    <a:srgbClr val="FFFFC4"/>
    <a:srgbClr val="5A5572"/>
    <a:srgbClr val="F7F2EE"/>
    <a:srgbClr val="A5C3D1"/>
    <a:srgbClr val="C3D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25"/>
    <p:restoredTop sz="94694"/>
  </p:normalViewPr>
  <p:slideViewPr>
    <p:cSldViewPr snapToGrid="0">
      <p:cViewPr>
        <p:scale>
          <a:sx n="120" d="100"/>
          <a:sy n="120" d="100"/>
        </p:scale>
        <p:origin x="24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963AE-F98C-D843-A30A-055AC7666453}" type="datetimeFigureOut">
              <a:rPr lang="en-US" smtClean="0"/>
              <a:t>6/11/24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CF1FC-E06E-0043-8EA5-E7958912DE9C}" type="slidenum">
              <a:rPr lang="en-US" smtClean="0"/>
              <a:t>‹#›</a:t>
            </a:fld>
            <a:endParaRPr lang="en-US"/>
          </a:p>
        </p:txBody>
      </p:sp>
    </p:spTree>
    <p:extLst>
      <p:ext uri="{BB962C8B-B14F-4D97-AF65-F5344CB8AC3E}">
        <p14:creationId xmlns:p14="http://schemas.microsoft.com/office/powerpoint/2010/main" val="135272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CF1FC-E06E-0043-8EA5-E7958912DE9C}" type="slidenum">
              <a:rPr lang="en-US" smtClean="0"/>
              <a:t>4</a:t>
            </a:fld>
            <a:endParaRPr lang="en-US"/>
          </a:p>
        </p:txBody>
      </p:sp>
    </p:spTree>
    <p:extLst>
      <p:ext uri="{BB962C8B-B14F-4D97-AF65-F5344CB8AC3E}">
        <p14:creationId xmlns:p14="http://schemas.microsoft.com/office/powerpoint/2010/main" val="28438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CF1FC-E06E-0043-8EA5-E7958912DE9C}" type="slidenum">
              <a:rPr lang="en-US" smtClean="0"/>
              <a:t>6</a:t>
            </a:fld>
            <a:endParaRPr lang="en-US"/>
          </a:p>
        </p:txBody>
      </p:sp>
    </p:spTree>
    <p:extLst>
      <p:ext uri="{BB962C8B-B14F-4D97-AF65-F5344CB8AC3E}">
        <p14:creationId xmlns:p14="http://schemas.microsoft.com/office/powerpoint/2010/main" val="364549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CF1FC-E06E-0043-8EA5-E7958912DE9C}" type="slidenum">
              <a:rPr lang="en-US" smtClean="0"/>
              <a:t>15</a:t>
            </a:fld>
            <a:endParaRPr lang="en-US"/>
          </a:p>
        </p:txBody>
      </p:sp>
    </p:spTree>
    <p:extLst>
      <p:ext uri="{BB962C8B-B14F-4D97-AF65-F5344CB8AC3E}">
        <p14:creationId xmlns:p14="http://schemas.microsoft.com/office/powerpoint/2010/main" val="95986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CF1FC-E06E-0043-8EA5-E7958912DE9C}" type="slidenum">
              <a:rPr lang="en-US" smtClean="0"/>
              <a:t>20</a:t>
            </a:fld>
            <a:endParaRPr lang="en-US"/>
          </a:p>
        </p:txBody>
      </p:sp>
    </p:spTree>
    <p:extLst>
      <p:ext uri="{BB962C8B-B14F-4D97-AF65-F5344CB8AC3E}">
        <p14:creationId xmlns:p14="http://schemas.microsoft.com/office/powerpoint/2010/main" val="3465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3D8594-473B-E64C-954C-10687AD7081C}"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3A7DC-F756-2F47-AD26-4101418A25BC}" type="slidenum">
              <a:rPr lang="en-US" smtClean="0"/>
              <a:t>‹#›</a:t>
            </a:fld>
            <a:endParaRPr lang="en-US"/>
          </a:p>
        </p:txBody>
      </p:sp>
    </p:spTree>
    <p:extLst>
      <p:ext uri="{BB962C8B-B14F-4D97-AF65-F5344CB8AC3E}">
        <p14:creationId xmlns:p14="http://schemas.microsoft.com/office/powerpoint/2010/main" val="245352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D8594-473B-E64C-954C-10687AD7081C}"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3A7DC-F756-2F47-AD26-4101418A25BC}" type="slidenum">
              <a:rPr lang="en-US" smtClean="0"/>
              <a:t>‹#›</a:t>
            </a:fld>
            <a:endParaRPr lang="en-US"/>
          </a:p>
        </p:txBody>
      </p:sp>
    </p:spTree>
    <p:extLst>
      <p:ext uri="{BB962C8B-B14F-4D97-AF65-F5344CB8AC3E}">
        <p14:creationId xmlns:p14="http://schemas.microsoft.com/office/powerpoint/2010/main" val="411091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D8594-473B-E64C-954C-10687AD7081C}"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3A7DC-F756-2F47-AD26-4101418A25BC}" type="slidenum">
              <a:rPr lang="en-US" smtClean="0"/>
              <a:t>‹#›</a:t>
            </a:fld>
            <a:endParaRPr lang="en-US"/>
          </a:p>
        </p:txBody>
      </p:sp>
    </p:spTree>
    <p:extLst>
      <p:ext uri="{BB962C8B-B14F-4D97-AF65-F5344CB8AC3E}">
        <p14:creationId xmlns:p14="http://schemas.microsoft.com/office/powerpoint/2010/main" val="30353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D8594-473B-E64C-954C-10687AD7081C}"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3A7DC-F756-2F47-AD26-4101418A25BC}" type="slidenum">
              <a:rPr lang="en-US" smtClean="0"/>
              <a:t>‹#›</a:t>
            </a:fld>
            <a:endParaRPr lang="en-US"/>
          </a:p>
        </p:txBody>
      </p:sp>
    </p:spTree>
    <p:extLst>
      <p:ext uri="{BB962C8B-B14F-4D97-AF65-F5344CB8AC3E}">
        <p14:creationId xmlns:p14="http://schemas.microsoft.com/office/powerpoint/2010/main" val="359829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D8594-473B-E64C-954C-10687AD7081C}" type="datetimeFigureOut">
              <a:rPr lang="en-US" smtClean="0"/>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3A7DC-F756-2F47-AD26-4101418A25BC}" type="slidenum">
              <a:rPr lang="en-US" smtClean="0"/>
              <a:t>‹#›</a:t>
            </a:fld>
            <a:endParaRPr lang="en-US"/>
          </a:p>
        </p:txBody>
      </p:sp>
    </p:spTree>
    <p:extLst>
      <p:ext uri="{BB962C8B-B14F-4D97-AF65-F5344CB8AC3E}">
        <p14:creationId xmlns:p14="http://schemas.microsoft.com/office/powerpoint/2010/main" val="19184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3D8594-473B-E64C-954C-10687AD7081C}" type="datetimeFigureOut">
              <a:rPr lang="en-US" smtClean="0"/>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3A7DC-F756-2F47-AD26-4101418A25BC}" type="slidenum">
              <a:rPr lang="en-US" smtClean="0"/>
              <a:t>‹#›</a:t>
            </a:fld>
            <a:endParaRPr lang="en-US"/>
          </a:p>
        </p:txBody>
      </p:sp>
    </p:spTree>
    <p:extLst>
      <p:ext uri="{BB962C8B-B14F-4D97-AF65-F5344CB8AC3E}">
        <p14:creationId xmlns:p14="http://schemas.microsoft.com/office/powerpoint/2010/main" val="334591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3D8594-473B-E64C-954C-10687AD7081C}" type="datetimeFigureOut">
              <a:rPr lang="en-US" smtClean="0"/>
              <a:t>6/11/24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3A7DC-F756-2F47-AD26-4101418A25BC}" type="slidenum">
              <a:rPr lang="en-US" smtClean="0"/>
              <a:t>‹#›</a:t>
            </a:fld>
            <a:endParaRPr lang="en-US"/>
          </a:p>
        </p:txBody>
      </p:sp>
    </p:spTree>
    <p:extLst>
      <p:ext uri="{BB962C8B-B14F-4D97-AF65-F5344CB8AC3E}">
        <p14:creationId xmlns:p14="http://schemas.microsoft.com/office/powerpoint/2010/main" val="177815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3D8594-473B-E64C-954C-10687AD7081C}" type="datetimeFigureOut">
              <a:rPr lang="en-US" smtClean="0"/>
              <a:t>6/11/24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3A7DC-F756-2F47-AD26-4101418A25BC}" type="slidenum">
              <a:rPr lang="en-US" smtClean="0"/>
              <a:t>‹#›</a:t>
            </a:fld>
            <a:endParaRPr lang="en-US"/>
          </a:p>
        </p:txBody>
      </p:sp>
    </p:spTree>
    <p:extLst>
      <p:ext uri="{BB962C8B-B14F-4D97-AF65-F5344CB8AC3E}">
        <p14:creationId xmlns:p14="http://schemas.microsoft.com/office/powerpoint/2010/main" val="221390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D8594-473B-E64C-954C-10687AD7081C}" type="datetimeFigureOut">
              <a:rPr lang="en-US" smtClean="0"/>
              <a:t>6/11/24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3A7DC-F756-2F47-AD26-4101418A25BC}" type="slidenum">
              <a:rPr lang="en-US" smtClean="0"/>
              <a:t>‹#›</a:t>
            </a:fld>
            <a:endParaRPr lang="en-US"/>
          </a:p>
        </p:txBody>
      </p:sp>
    </p:spTree>
    <p:extLst>
      <p:ext uri="{BB962C8B-B14F-4D97-AF65-F5344CB8AC3E}">
        <p14:creationId xmlns:p14="http://schemas.microsoft.com/office/powerpoint/2010/main" val="353221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3D8594-473B-E64C-954C-10687AD7081C}" type="datetimeFigureOut">
              <a:rPr lang="en-US" smtClean="0"/>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3A7DC-F756-2F47-AD26-4101418A25BC}" type="slidenum">
              <a:rPr lang="en-US" smtClean="0"/>
              <a:t>‹#›</a:t>
            </a:fld>
            <a:endParaRPr lang="en-US"/>
          </a:p>
        </p:txBody>
      </p:sp>
    </p:spTree>
    <p:extLst>
      <p:ext uri="{BB962C8B-B14F-4D97-AF65-F5344CB8AC3E}">
        <p14:creationId xmlns:p14="http://schemas.microsoft.com/office/powerpoint/2010/main" val="1555236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3D8594-473B-E64C-954C-10687AD7081C}" type="datetimeFigureOut">
              <a:rPr lang="en-US" smtClean="0"/>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3A7DC-F756-2F47-AD26-4101418A25BC}" type="slidenum">
              <a:rPr lang="en-US" smtClean="0"/>
              <a:t>‹#›</a:t>
            </a:fld>
            <a:endParaRPr lang="en-US"/>
          </a:p>
        </p:txBody>
      </p:sp>
    </p:spTree>
    <p:extLst>
      <p:ext uri="{BB962C8B-B14F-4D97-AF65-F5344CB8AC3E}">
        <p14:creationId xmlns:p14="http://schemas.microsoft.com/office/powerpoint/2010/main" val="381726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3D8594-473B-E64C-954C-10687AD7081C}" type="datetimeFigureOut">
              <a:rPr lang="en-US" smtClean="0"/>
              <a:t>6/11/24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93A7DC-F756-2F47-AD26-4101418A25BC}" type="slidenum">
              <a:rPr lang="en-US" smtClean="0"/>
              <a:t>‹#›</a:t>
            </a:fld>
            <a:endParaRPr lang="en-US"/>
          </a:p>
        </p:txBody>
      </p:sp>
    </p:spTree>
    <p:extLst>
      <p:ext uri="{BB962C8B-B14F-4D97-AF65-F5344CB8AC3E}">
        <p14:creationId xmlns:p14="http://schemas.microsoft.com/office/powerpoint/2010/main" val="2748999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8.jpeg" Type="http://schemas.openxmlformats.org/officeDocument/2006/relationships/image"/><Relationship Id="rId2" Target="../media/image3.jpeg" Type="http://schemas.openxmlformats.org/officeDocument/2006/relationships/image"/><Relationship Id="rId1" Target="../slideLayouts/slideLayout2.xml" Type="http://schemas.openxmlformats.org/officeDocument/2006/relationships/slideLayout"/><Relationship Id="rId5" Target="../media/hdphoto1.wdp" Type="http://schemas.microsoft.com/office/2007/relationships/hdphoto"/><Relationship Id="rId4" Target="../media/image9.png" Type="http://schemas.openxmlformats.org/officeDocument/2006/relationships/image"/></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arget="../media/image10.jpeg" Type="http://schemas.openxmlformats.org/officeDocument/2006/relationships/image"/><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5.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 Id="rId5" Target="../media/image12.png" Type="http://schemas.openxmlformats.org/officeDocument/2006/relationships/image"/><Relationship Id="rId4" Target="../media/image3.jpeg" Type="http://schemas.openxmlformats.org/officeDocument/2006/relationships/image"/></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2.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1.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5" Target="../media/image16.png" Type="http://schemas.openxmlformats.org/officeDocument/2006/relationships/image"/><Relationship Id="rId4" Target="../media/image6.png" Type="http://schemas.openxmlformats.org/officeDocument/2006/relationships/image"/></Relationships>
</file>

<file path=ppt/slides/_rels/slide3.xml.rels><?xml version="1.0" encoding="UTF-8" standalone="yes" ?><Relationships xmlns="http://schemas.openxmlformats.org/package/2006/relationships"><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slideLayouts/slideLayout2.xml" Type="http://schemas.openxmlformats.org/officeDocument/2006/relationships/slideLayout"/><Relationship Id="rId2" Target="../media/media1.m4a" Type="http://schemas.openxmlformats.org/officeDocument/2006/relationships/audio"/><Relationship Id="rId1" Target="../media/media1.m4a" Type="http://schemas.microsoft.com/office/2007/relationships/media"/><Relationship Id="rId5" Target="../media/image7.png" Type="http://schemas.openxmlformats.org/officeDocument/2006/relationships/image"/><Relationship Id="rId4" Target="../media/image2.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B57EC9C-61A5-40EF-1C39-66F98FE77F66}"/>
              </a:ext>
            </a:extLst>
          </p:cNvPr>
          <p:cNvPicPr>
            <a:picLocks noChangeAspect="1"/>
          </p:cNvPicPr>
          <p:nvPr/>
        </p:nvPicPr>
        <p:blipFill rotWithShape="1">
          <a:blip r:embed="rId2"/>
          <a:srcRect b="881"/>
          <a:stretch/>
        </p:blipFill>
        <p:spPr>
          <a:xfrm>
            <a:off x="-3047" y="10"/>
            <a:ext cx="12191999" cy="6857990"/>
          </a:xfrm>
          <a:prstGeom prst="rect">
            <a:avLst/>
          </a:prstGeom>
        </p:spPr>
      </p:pic>
      <p:sp>
        <p:nvSpPr>
          <p:cNvPr id="2" name="Title 1">
            <a:extLst>
              <a:ext uri="{FF2B5EF4-FFF2-40B4-BE49-F238E27FC236}">
                <a16:creationId xmlns:a16="http://schemas.microsoft.com/office/drawing/2014/main" id="{11A5B044-7E65-7382-F1C5-E3A9F0CD869C}"/>
              </a:ext>
            </a:extLst>
          </p:cNvPr>
          <p:cNvSpPr>
            <a:spLocks noGrp="1"/>
          </p:cNvSpPr>
          <p:nvPr>
            <p:ph type="ctrTitle"/>
          </p:nvPr>
        </p:nvSpPr>
        <p:spPr>
          <a:xfrm>
            <a:off x="304801" y="817419"/>
            <a:ext cx="11651672" cy="2611582"/>
          </a:xfrm>
          <a:effectLst>
            <a:outerShdw blurRad="50800" dist="38100" dir="2700000" algn="tl" rotWithShape="0">
              <a:prstClr val="black">
                <a:alpha val="40000"/>
              </a:prstClr>
            </a:outerShdw>
          </a:effectLst>
        </p:spPr>
        <p:txBody>
          <a:bodyPr>
            <a:normAutofit/>
          </a:bodyPr>
          <a:lstStyle/>
          <a:p>
            <a:r>
              <a:rPr lang="en-US" sz="6600" b="1" dirty="0">
                <a:ln>
                  <a:solidFill>
                    <a:schemeClr val="tx1"/>
                  </a:solidFill>
                </a:ln>
                <a:solidFill>
                  <a:srgbClr val="FFFFFF"/>
                </a:solidFill>
              </a:rPr>
              <a:t>Using ARP Funds: Safe Housing Options for Survivors</a:t>
            </a:r>
          </a:p>
        </p:txBody>
      </p:sp>
      <p:sp>
        <p:nvSpPr>
          <p:cNvPr id="3" name="Subtitle 2">
            <a:extLst>
              <a:ext uri="{FF2B5EF4-FFF2-40B4-BE49-F238E27FC236}">
                <a16:creationId xmlns:a16="http://schemas.microsoft.com/office/drawing/2014/main" id="{ABB79A2D-FD31-EB2B-FE81-07B7499A631A}"/>
              </a:ext>
            </a:extLst>
          </p:cNvPr>
          <p:cNvSpPr>
            <a:spLocks noGrp="1"/>
          </p:cNvSpPr>
          <p:nvPr>
            <p:ph type="subTitle" idx="1"/>
          </p:nvPr>
        </p:nvSpPr>
        <p:spPr>
          <a:xfrm>
            <a:off x="1100051" y="3782292"/>
            <a:ext cx="10058400" cy="1856510"/>
          </a:xfrm>
          <a:effectLst>
            <a:outerShdw blurRad="50800" dist="38100" dir="2700000" algn="tl" rotWithShape="0">
              <a:prstClr val="black">
                <a:alpha val="40000"/>
              </a:prstClr>
            </a:outerShdw>
          </a:effectLst>
        </p:spPr>
        <p:txBody>
          <a:bodyPr>
            <a:normAutofit/>
          </a:bodyPr>
          <a:lstStyle/>
          <a:p>
            <a:endParaRPr lang="en-US" sz="2800" b="1" dirty="0">
              <a:ln>
                <a:solidFill>
                  <a:sysClr val="windowText" lastClr="000000"/>
                </a:solidFill>
              </a:ln>
              <a:solidFill>
                <a:srgbClr val="FFFFFF"/>
              </a:solidFill>
              <a:effectLst>
                <a:outerShdw blurRad="50800" dist="38100" dir="13500000" algn="br" rotWithShape="0">
                  <a:prstClr val="black">
                    <a:alpha val="40000"/>
                  </a:prstClr>
                </a:outerShdw>
              </a:effectLst>
            </a:endParaRPr>
          </a:p>
          <a:p>
            <a:r>
              <a:rPr lang="en-US" sz="2800" b="1" dirty="0">
                <a:ln>
                  <a:solidFill>
                    <a:schemeClr val="bg1"/>
                  </a:solidFill>
                </a:ln>
                <a:solidFill>
                  <a:srgbClr val="FFFFFF"/>
                </a:solidFill>
                <a:effectLst>
                  <a:outerShdw blurRad="50800" dist="38100" dir="13500000" algn="br" rotWithShape="0">
                    <a:prstClr val="black">
                      <a:alpha val="40000"/>
                    </a:prstClr>
                  </a:outerShdw>
                </a:effectLst>
              </a:rPr>
              <a:t>Paloma Sánchez, STTARS ARP Coordinator and Specialist</a:t>
            </a:r>
          </a:p>
          <a:p>
            <a:r>
              <a:rPr lang="en-US" sz="2800" b="1" dirty="0">
                <a:ln>
                  <a:solidFill>
                    <a:schemeClr val="bg1"/>
                  </a:solidFill>
                </a:ln>
                <a:solidFill>
                  <a:srgbClr val="FFFFFF"/>
                </a:solidFill>
                <a:effectLst>
                  <a:outerShdw blurRad="50800" dist="38100" dir="13500000" algn="br" rotWithShape="0">
                    <a:prstClr val="black">
                      <a:alpha val="40000"/>
                    </a:prstClr>
                  </a:outerShdw>
                </a:effectLst>
              </a:rPr>
              <a:t>STTARS Indigenous Safe Housing Center</a:t>
            </a:r>
          </a:p>
        </p:txBody>
      </p:sp>
      <p:sp>
        <p:nvSpPr>
          <p:cNvPr id="5" name="TextBox 4">
            <a:extLst>
              <a:ext uri="{FF2B5EF4-FFF2-40B4-BE49-F238E27FC236}">
                <a16:creationId xmlns:a16="http://schemas.microsoft.com/office/drawing/2014/main" id="{A6B60179-E813-110C-4B90-9CF41056541A}"/>
              </a:ext>
            </a:extLst>
          </p:cNvPr>
          <p:cNvSpPr txBox="1"/>
          <p:nvPr/>
        </p:nvSpPr>
        <p:spPr>
          <a:xfrm>
            <a:off x="3049030" y="3244335"/>
            <a:ext cx="6098058"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08566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descr="A blue and white sky with stars&#10;&#10;Description automatically generated">
            <a:extLst>
              <a:ext uri="{FF2B5EF4-FFF2-40B4-BE49-F238E27FC236}">
                <a16:creationId xmlns:a16="http://schemas.microsoft.com/office/drawing/2014/main" id="{133D5674-C1A4-4DE7-47BA-A5EC7086DF9A}"/>
              </a:ext>
            </a:extLst>
          </p:cNvPr>
          <p:cNvPicPr>
            <a:picLocks noChangeAspect="1"/>
          </p:cNvPicPr>
          <p:nvPr/>
        </p:nvPicPr>
        <p:blipFill rotWithShape="1">
          <a:blip r:embed="rId2"/>
          <a:srcRect l="10344" r="10344"/>
          <a:stretch/>
        </p:blipFill>
        <p:spPr>
          <a:xfrm>
            <a:off x="2522356" y="10"/>
            <a:ext cx="9669642" cy="6857990"/>
          </a:xfrm>
          <a:prstGeom prst="rect">
            <a:avLst/>
          </a:prstGeom>
        </p:spPr>
      </p:pic>
      <p:pic>
        <p:nvPicPr>
          <p:cNvPr id="6" name="Content Placeholder 5" descr="A person wearing a lei and smiling at another person&#10;&#10;Description automatically generated">
            <a:extLst>
              <a:ext uri="{FF2B5EF4-FFF2-40B4-BE49-F238E27FC236}">
                <a16:creationId xmlns:a16="http://schemas.microsoft.com/office/drawing/2014/main" id="{ACB6B549-56DF-9ED2-B706-63C90E40141D}"/>
              </a:ext>
            </a:extLst>
          </p:cNvPr>
          <p:cNvPicPr>
            <a:picLocks noGrp="1" noChangeAspect="1"/>
          </p:cNvPicPr>
          <p:nvPr>
            <p:ph idx="1"/>
          </p:nvPr>
        </p:nvPicPr>
        <p:blipFill>
          <a:blip r:embed="rId3"/>
          <a:stretch>
            <a:fillRect/>
          </a:stretch>
        </p:blipFill>
        <p:spPr>
          <a:xfrm>
            <a:off x="0" y="0"/>
            <a:ext cx="5067391" cy="6857990"/>
          </a:xfrm>
        </p:spPr>
      </p:pic>
      <p:pic>
        <p:nvPicPr>
          <p:cNvPr id="8" name="Picture 7" descr="A white text on a black background&#10;&#10;Description automatically generated">
            <a:extLst>
              <a:ext uri="{FF2B5EF4-FFF2-40B4-BE49-F238E27FC236}">
                <a16:creationId xmlns:a16="http://schemas.microsoft.com/office/drawing/2014/main" id="{14D885A5-61B1-BFC2-3638-FF6DDA99006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351" b="99155" l="1335" r="96708">
                        <a14:foregroundMark x1="3203" y1="3716" x2="2847" y2="15541"/>
                        <a14:foregroundMark x1="1690" y1="3378" x2="4626" y2="37500"/>
                        <a14:foregroundMark x1="4626" y1="37500" x2="11388" y2="53041"/>
                        <a14:foregroundMark x1="11388" y1="53041" x2="25000" y2="57939"/>
                        <a14:foregroundMark x1="25000" y1="57939" x2="62900" y2="51520"/>
                        <a14:foregroundMark x1="62900" y1="51520" x2="64769" y2="22128"/>
                        <a14:foregroundMark x1="64769" y1="22128" x2="63523" y2="19257"/>
                        <a14:foregroundMark x1="63523" y1="1858" x2="74288" y2="6250"/>
                        <a14:foregroundMark x1="74288" y1="6250" x2="82740" y2="21453"/>
                        <a14:foregroundMark x1="82740" y1="21453" x2="89502" y2="55236"/>
                        <a14:foregroundMark x1="89502" y1="55236" x2="86388" y2="75000"/>
                        <a14:foregroundMark x1="86388" y1="75000" x2="64235" y2="87162"/>
                        <a14:foregroundMark x1="64235" y1="87162" x2="32206" y2="80068"/>
                        <a14:foregroundMark x1="32206" y1="80068" x2="31584" y2="79561"/>
                        <a14:foregroundMark x1="85765" y1="2703" x2="94484" y2="8615"/>
                        <a14:foregroundMark x1="94484" y1="8615" x2="98488" y2="26520"/>
                        <a14:foregroundMark x1="98488" y1="26520" x2="98843" y2="63345"/>
                        <a14:foregroundMark x1="98843" y1="63345" x2="95285" y2="81926"/>
                        <a14:foregroundMark x1="95285" y1="81926" x2="88078" y2="92568"/>
                        <a14:foregroundMark x1="88078" y1="92568" x2="39947" y2="78378"/>
                        <a14:foregroundMark x1="39947" y1="78378" x2="28025" y2="87331"/>
                        <a14:foregroundMark x1="96708" y1="7095" x2="97242" y2="93581"/>
                        <a14:foregroundMark x1="97242" y1="93581" x2="87278" y2="99324"/>
                        <a14:foregroundMark x1="87278" y1="99324" x2="14324" y2="94257"/>
                        <a14:foregroundMark x1="97064" y1="4223" x2="96530" y2="98480"/>
                        <a14:foregroundMark x1="96530" y1="98480" x2="96708" y2="99155"/>
                      </a14:backgroundRemoval>
                    </a14:imgEffect>
                  </a14:imgLayer>
                </a14:imgProps>
              </a:ext>
            </a:extLst>
          </a:blip>
          <a:stretch>
            <a:fillRect/>
          </a:stretch>
        </p:blipFill>
        <p:spPr>
          <a:xfrm>
            <a:off x="5295798" y="548639"/>
            <a:ext cx="6692181" cy="3524708"/>
          </a:xfrm>
          <a:prstGeom prst="rect">
            <a:avLst/>
          </a:prstGeom>
        </p:spPr>
      </p:pic>
      <p:sp>
        <p:nvSpPr>
          <p:cNvPr id="10" name="TextBox 9">
            <a:extLst>
              <a:ext uri="{FF2B5EF4-FFF2-40B4-BE49-F238E27FC236}">
                <a16:creationId xmlns:a16="http://schemas.microsoft.com/office/drawing/2014/main" id="{1C1860F7-FF9A-A815-236E-8A99AFE876A9}"/>
              </a:ext>
            </a:extLst>
          </p:cNvPr>
          <p:cNvSpPr txBox="1"/>
          <p:nvPr/>
        </p:nvSpPr>
        <p:spPr>
          <a:xfrm>
            <a:off x="5295798" y="4544252"/>
            <a:ext cx="6692181" cy="2246769"/>
          </a:xfrm>
          <a:prstGeom prst="rect">
            <a:avLst/>
          </a:prstGeom>
          <a:noFill/>
        </p:spPr>
        <p:txBody>
          <a:bodyPr wrap="square" rtlCol="0">
            <a:spAutoFit/>
          </a:bodyPr>
          <a:lstStyle/>
          <a:p>
            <a:pPr algn="ctr"/>
            <a:r>
              <a:rPr lang="en-US" sz="2800" dirty="0"/>
              <a:t>Join our listserv </a:t>
            </a:r>
          </a:p>
          <a:p>
            <a:pPr algn="ctr"/>
            <a:endParaRPr lang="en-US" sz="2800" dirty="0"/>
          </a:p>
          <a:p>
            <a:pPr algn="ctr"/>
            <a:r>
              <a:rPr lang="en-US" sz="2800" dirty="0"/>
              <a:t>https://www.niwrc.org/mailing-list</a:t>
            </a:r>
          </a:p>
          <a:p>
            <a:pPr algn="ctr"/>
            <a:endParaRPr lang="en-US" sz="2800" dirty="0"/>
          </a:p>
          <a:p>
            <a:pPr algn="ctr"/>
            <a:r>
              <a:rPr lang="en-US" sz="2800" dirty="0"/>
              <a:t>✔️ next to STTARS</a:t>
            </a:r>
          </a:p>
        </p:txBody>
      </p:sp>
    </p:spTree>
    <p:extLst>
      <p:ext uri="{BB962C8B-B14F-4D97-AF65-F5344CB8AC3E}">
        <p14:creationId xmlns:p14="http://schemas.microsoft.com/office/powerpoint/2010/main" val="2586097760"/>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BC97-9F0F-6A49-AD6A-91BA6B9E28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A0CEE8-121A-49C9-A8E0-9DD07907E19A}"/>
              </a:ext>
            </a:extLst>
          </p:cNvPr>
          <p:cNvSpPr>
            <a:spLocks noGrp="1"/>
          </p:cNvSpPr>
          <p:nvPr>
            <p:ph idx="1"/>
          </p:nvPr>
        </p:nvSpPr>
        <p:spPr/>
        <p:txBody>
          <a:bodyPr/>
          <a:lstStyle/>
          <a:p>
            <a:endParaRPr lang="en-US"/>
          </a:p>
        </p:txBody>
      </p:sp>
      <p:pic>
        <p:nvPicPr>
          <p:cNvPr descr="A rainbow colored background with white stars&#10;&#10;Description automatically generated" id="4" name="Content Placeholder 4">
            <a:extLst>
              <a:ext uri="{FF2B5EF4-FFF2-40B4-BE49-F238E27FC236}">
                <a16:creationId xmlns:a16="http://schemas.microsoft.com/office/drawing/2014/main" id="{7DD6A5AB-F098-8D7C-5F75-99BE596C2A56}"/>
              </a:ext>
            </a:extLst>
          </p:cNvPr>
          <p:cNvPicPr>
            <a:picLocks noChangeAspect="1"/>
          </p:cNvPicPr>
          <p:nvPr/>
        </p:nvPicPr>
        <p:blipFill rotWithShape="1">
          <a:blip r:embed="rId2"/>
          <a:srcRect t="35"/>
          <a:stretch/>
        </p:blipFill>
        <p:spPr>
          <a:xfrm>
            <a:off x="0" y="0"/>
            <a:ext cx="12191980" cy="6856718"/>
          </a:xfrm>
          <a:prstGeom prst="rect">
            <a:avLst/>
          </a:prstGeom>
        </p:spPr>
      </p:pic>
      <p:sp>
        <p:nvSpPr>
          <p:cNvPr id="5" name="TextBox 4">
            <a:extLst>
              <a:ext uri="{FF2B5EF4-FFF2-40B4-BE49-F238E27FC236}">
                <a16:creationId xmlns:a16="http://schemas.microsoft.com/office/drawing/2014/main" id="{3C7BC827-9B7C-8414-C870-88385F04BD17}"/>
              </a:ext>
            </a:extLst>
          </p:cNvPr>
          <p:cNvSpPr txBox="1"/>
          <p:nvPr/>
        </p:nvSpPr>
        <p:spPr>
          <a:xfrm>
            <a:off x="172124" y="66826"/>
            <a:ext cx="11847758" cy="584775"/>
          </a:xfrm>
          <a:prstGeom prst="rect">
            <a:avLst/>
          </a:prstGeom>
          <a:noFill/>
        </p:spPr>
        <p:txBody>
          <a:bodyPr rtlCol="0" wrap="square">
            <a:spAutoFit/>
          </a:bodyPr>
          <a:lstStyle/>
          <a:p>
            <a:pPr algn="ctr"/>
            <a:r>
              <a:rPr b="1" dirty="0" lang="en-US" sz="3200"/>
              <a:t>Successes Continued</a:t>
            </a:r>
          </a:p>
        </p:txBody>
      </p:sp>
      <p:sp>
        <p:nvSpPr>
          <p:cNvPr id="6" name="TextBox 5">
            <a:extLst>
              <a:ext uri="{FF2B5EF4-FFF2-40B4-BE49-F238E27FC236}">
                <a16:creationId xmlns:a16="http://schemas.microsoft.com/office/drawing/2014/main" id="{8527786C-D872-AF1C-8A7B-4F3008505A5B}"/>
              </a:ext>
            </a:extLst>
          </p:cNvPr>
          <p:cNvSpPr txBox="1"/>
          <p:nvPr/>
        </p:nvSpPr>
        <p:spPr>
          <a:xfrm>
            <a:off x="172123" y="892335"/>
            <a:ext cx="11672046" cy="3477875"/>
          </a:xfrm>
          <a:prstGeom prst="rect">
            <a:avLst/>
          </a:prstGeom>
          <a:noFill/>
        </p:spPr>
        <p:txBody>
          <a:bodyPr rtlCol="0" wrap="square">
            <a:spAutoFit/>
          </a:bodyPr>
          <a:lstStyle/>
          <a:p>
            <a:pPr indent="-285750" marL="285750">
              <a:buFont charset="2" pitchFamily="2" typeface="Wingdings"/>
              <a:buChar char="ü"/>
            </a:pPr>
            <a:r>
              <a:rPr b="1" dirty="0" lang="en-US" sz="2000">
                <a:effectLst>
                  <a:innerShdw blurRad="63500" dir="16200000" dist="50800">
                    <a:prstClr val="black">
                      <a:alpha val="50000"/>
                    </a:prstClr>
                  </a:innerShdw>
                </a:effectLst>
              </a:rPr>
              <a:t>Increased award amount based on program requests and demonstrated need (up to $40,000 per year). </a:t>
            </a:r>
          </a:p>
          <a:p>
            <a:pPr indent="-285750" marL="285750">
              <a:buFont charset="2" pitchFamily="2" typeface="Wingdings"/>
              <a:buChar char="ü"/>
            </a:pPr>
            <a:r>
              <a:rPr b="1" dirty="0" lang="en-US" sz="2000">
                <a:effectLst>
                  <a:innerShdw blurRad="63500" dir="16200000" dist="50800">
                    <a:prstClr val="black">
                      <a:alpha val="50000"/>
                    </a:prstClr>
                  </a:innerShdw>
                </a:effectLst>
              </a:rPr>
              <a:t>Developed process for proposal submission</a:t>
            </a:r>
          </a:p>
          <a:p>
            <a:pPr indent="-285750" lvl="1" marL="742950">
              <a:buFont charset="2" pitchFamily="2" typeface="Wingdings"/>
              <a:buChar char="ü"/>
            </a:pPr>
            <a:r>
              <a:rPr b="1" dirty="0" lang="en-US" sz="2000">
                <a:effectLst>
                  <a:innerShdw blurRad="63500" dir="16200000" dist="50800">
                    <a:prstClr val="black">
                      <a:alpha val="50000"/>
                    </a:prstClr>
                  </a:innerShdw>
                </a:effectLst>
              </a:rPr>
              <a:t>Submittable: easy to navigate and use for applicants and staff </a:t>
            </a:r>
          </a:p>
          <a:p>
            <a:pPr indent="-285750" lvl="1" marL="742950">
              <a:buFont charset="2" pitchFamily="2" typeface="Wingdings"/>
              <a:buChar char="ü"/>
            </a:pPr>
            <a:r>
              <a:rPr b="1" dirty="0" lang="en-US" sz="2000">
                <a:effectLst>
                  <a:innerShdw blurRad="63500" dir="16200000" dist="50800">
                    <a:prstClr val="black">
                      <a:alpha val="50000"/>
                    </a:prstClr>
                  </a:innerShdw>
                </a:effectLst>
              </a:rPr>
              <a:t>Program Coordinator and Specialist follow-up if proposal requires additional information. </a:t>
            </a:r>
          </a:p>
          <a:p>
            <a:pPr indent="-285750" lvl="1" marL="742950">
              <a:buFont charset="2" pitchFamily="2" typeface="Wingdings"/>
              <a:buChar char="ü"/>
            </a:pPr>
            <a:r>
              <a:rPr b="1" dirty="0" lang="en-US" sz="2000">
                <a:effectLst>
                  <a:innerShdw blurRad="63500" dir="16200000" dist="50800">
                    <a:prstClr val="black">
                      <a:alpha val="50000"/>
                    </a:prstClr>
                  </a:innerShdw>
                </a:effectLst>
              </a:rPr>
              <a:t>Collaborative process with applicant. </a:t>
            </a:r>
          </a:p>
          <a:p>
            <a:pPr indent="-285750" marL="285750">
              <a:buFont charset="2" pitchFamily="2" typeface="Wingdings"/>
              <a:buChar char="ü"/>
            </a:pPr>
            <a:r>
              <a:rPr b="1" dirty="0" lang="en-US" sz="2000">
                <a:effectLst>
                  <a:innerShdw blurRad="63500" dir="16200000" dist="50800">
                    <a:prstClr val="black">
                      <a:alpha val="50000"/>
                    </a:prstClr>
                  </a:innerShdw>
                </a:effectLst>
              </a:rPr>
              <a:t>Updated website to include critical information for applicants</a:t>
            </a:r>
          </a:p>
          <a:p>
            <a:pPr indent="-285750" lvl="1" marL="742950">
              <a:buFont charset="2" pitchFamily="2" typeface="Wingdings"/>
              <a:buChar char="ü"/>
            </a:pPr>
            <a:r>
              <a:rPr b="1" dirty="0" lang="en-US" sz="2000">
                <a:effectLst>
                  <a:innerShdw blurRad="63500" dir="16200000" dist="50800">
                    <a:prstClr val="black">
                      <a:alpha val="50000"/>
                    </a:prstClr>
                  </a:innerShdw>
                </a:effectLst>
              </a:rPr>
              <a:t>Possible uses and relation to housing/covid-19 mitigation.</a:t>
            </a:r>
          </a:p>
          <a:p>
            <a:pPr indent="-285750" lvl="1" marL="742950">
              <a:buFont charset="2" pitchFamily="2" typeface="Wingdings"/>
              <a:buChar char="ü"/>
            </a:pPr>
            <a:r>
              <a:rPr b="1" dirty="0" lang="en-US" sz="2000">
                <a:effectLst>
                  <a:innerShdw blurRad="63500" dir="16200000" dist="50800">
                    <a:prstClr val="black">
                      <a:alpha val="50000"/>
                    </a:prstClr>
                  </a:innerShdw>
                </a:effectLst>
              </a:rPr>
              <a:t>Eligibility requirements </a:t>
            </a:r>
          </a:p>
          <a:p>
            <a:pPr indent="-285750" lvl="1" marL="742950">
              <a:buFont charset="2" pitchFamily="2" typeface="Wingdings"/>
              <a:buChar char="ü"/>
            </a:pPr>
            <a:r>
              <a:rPr b="1" dirty="0" lang="en-US" sz="2000">
                <a:effectLst>
                  <a:innerShdw blurRad="63500" dir="16200000" dist="50800">
                    <a:prstClr val="black">
                      <a:alpha val="50000"/>
                    </a:prstClr>
                  </a:innerShdw>
                </a:effectLst>
              </a:rPr>
              <a:t>Contact information for the Program Coordinator and Specialist</a:t>
            </a:r>
          </a:p>
          <a:p>
            <a:pPr indent="-285750" lvl="1" marL="742950">
              <a:buFont charset="2" pitchFamily="2" typeface="Wingdings"/>
              <a:buChar char="ü"/>
            </a:pPr>
            <a:r>
              <a:rPr b="1" dirty="0" lang="en-US" sz="2000">
                <a:effectLst>
                  <a:innerShdw blurRad="63500" dir="16200000" dist="50800">
                    <a:prstClr val="black">
                      <a:alpha val="50000"/>
                    </a:prstClr>
                  </a:innerShdw>
                </a:effectLst>
              </a:rPr>
              <a:t>Link to Submittable</a:t>
            </a:r>
          </a:p>
        </p:txBody>
      </p:sp>
    </p:spTree>
    <p:extLst>
      <p:ext uri="{BB962C8B-B14F-4D97-AF65-F5344CB8AC3E}">
        <p14:creationId xmlns:p14="http://schemas.microsoft.com/office/powerpoint/2010/main" val="3315619958"/>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A blue sky with white stars&#10;&#10;Description automatically generated" id="4" name="Content Placeholder 4">
            <a:extLst>
              <a:ext uri="{FF2B5EF4-FFF2-40B4-BE49-F238E27FC236}">
                <a16:creationId xmlns:a16="http://schemas.microsoft.com/office/drawing/2014/main" id="{93BC30EF-A45A-A58D-8130-7E32EA84ABAD}"/>
              </a:ext>
            </a:extLst>
          </p:cNvPr>
          <p:cNvPicPr>
            <a:picLocks noChangeAspect="1"/>
          </p:cNvPicPr>
          <p:nvPr/>
        </p:nvPicPr>
        <p:blipFill rotWithShape="1">
          <a:blip r:embed="rId2"/>
          <a:srcRect l="10347" r="10399"/>
          <a:stretch/>
        </p:blipFill>
        <p:spPr>
          <a:xfrm>
            <a:off x="1" y="10"/>
            <a:ext cx="9669642" cy="6857990"/>
          </a:xfrm>
          <a:prstGeom prst="rect">
            <a:avLst/>
          </a:prstGeom>
        </p:spPr>
      </p:pic>
      <p:sp>
        <p:nvSpPr>
          <p:cNvPr id="2" name="Title 1">
            <a:extLst>
              <a:ext uri="{FF2B5EF4-FFF2-40B4-BE49-F238E27FC236}">
                <a16:creationId xmlns:a16="http://schemas.microsoft.com/office/drawing/2014/main" id="{86B6B1E4-E2B5-022A-6851-8759A6616426}"/>
              </a:ext>
            </a:extLst>
          </p:cNvPr>
          <p:cNvSpPr>
            <a:spLocks noGrp="1"/>
          </p:cNvSpPr>
          <p:nvPr>
            <p:ph type="title"/>
          </p:nvPr>
        </p:nvSpPr>
        <p:spPr>
          <a:xfrm>
            <a:off x="0" y="0"/>
            <a:ext cx="6696455" cy="882127"/>
          </a:xfrm>
        </p:spPr>
        <p:txBody>
          <a:bodyPr>
            <a:normAutofit/>
          </a:bodyPr>
          <a:lstStyle/>
          <a:p>
            <a:r>
              <a:rPr dirty="0" lang="en-US" sz="4000">
                <a:ln>
                  <a:solidFill>
                    <a:schemeClr val="bg2"/>
                  </a:solidFill>
                </a:ln>
                <a:solidFill>
                  <a:schemeClr val="bg1"/>
                </a:solidFill>
                <a:effectLst>
                  <a:innerShdw blurRad="63500" dist="50800">
                    <a:prstClr val="black">
                      <a:alpha val="50000"/>
                    </a:prstClr>
                  </a:innerShdw>
                </a:effectLst>
              </a:rPr>
              <a:t>Submittable</a:t>
            </a:r>
          </a:p>
        </p:txBody>
      </p:sp>
      <p:pic>
        <p:nvPicPr>
          <p:cNvPr descr="A screenshot of a website&#10;&#10;Description automatically generated" id="6" name="Content Placeholder 5">
            <a:extLst>
              <a:ext uri="{FF2B5EF4-FFF2-40B4-BE49-F238E27FC236}">
                <a16:creationId xmlns:a16="http://schemas.microsoft.com/office/drawing/2014/main" id="{8025C49C-46B9-AB14-2064-21BCB80629AB}"/>
              </a:ext>
            </a:extLst>
          </p:cNvPr>
          <p:cNvPicPr>
            <a:picLocks noChangeAspect="1" noGrp="1"/>
          </p:cNvPicPr>
          <p:nvPr>
            <p:ph idx="1"/>
          </p:nvPr>
        </p:nvPicPr>
        <p:blipFill>
          <a:blip r:embed="rId3"/>
          <a:stretch>
            <a:fillRect/>
          </a:stretch>
        </p:blipFill>
        <p:spPr>
          <a:xfrm>
            <a:off x="4447074" y="10"/>
            <a:ext cx="7744925" cy="6857980"/>
          </a:xfrm>
        </p:spPr>
      </p:pic>
      <p:sp>
        <p:nvSpPr>
          <p:cNvPr id="7" name="TextBox 6">
            <a:extLst>
              <a:ext uri="{FF2B5EF4-FFF2-40B4-BE49-F238E27FC236}">
                <a16:creationId xmlns:a16="http://schemas.microsoft.com/office/drawing/2014/main" id="{A116CD01-8CE4-4975-C8BB-73D35D411765}"/>
              </a:ext>
            </a:extLst>
          </p:cNvPr>
          <p:cNvSpPr txBox="1"/>
          <p:nvPr/>
        </p:nvSpPr>
        <p:spPr>
          <a:xfrm>
            <a:off x="3047" y="957430"/>
            <a:ext cx="4444027" cy="5170646"/>
          </a:xfrm>
          <a:prstGeom prst="rect">
            <a:avLst/>
          </a:prstGeom>
          <a:noFill/>
        </p:spPr>
        <p:txBody>
          <a:bodyPr rtlCol="0" wrap="square">
            <a:spAutoFit/>
          </a:bodyPr>
          <a:lstStyle/>
          <a:p>
            <a:pPr indent="-342900" marL="342900">
              <a:buFont charset="2" pitchFamily="2" typeface="Wingdings"/>
              <a:buChar char="Ø"/>
            </a:pPr>
            <a:r>
              <a:rPr dirty="0" lang="en-US" sz="2200">
                <a:ln>
                  <a:solidFill>
                    <a:schemeClr val="bg2"/>
                  </a:solidFill>
                </a:ln>
                <a:solidFill>
                  <a:schemeClr val="bg1"/>
                </a:solidFill>
                <a:effectLst>
                  <a:innerShdw blurRad="63500" dist="50800">
                    <a:prstClr val="black">
                      <a:alpha val="50000"/>
                    </a:prstClr>
                  </a:innerShdw>
                </a:effectLst>
              </a:rPr>
              <a:t>Save a draft to complete later</a:t>
            </a:r>
          </a:p>
          <a:p>
            <a:pPr indent="-342900" marL="342900">
              <a:buFont charset="2" pitchFamily="2" typeface="Wingdings"/>
              <a:buChar char="Ø"/>
            </a:pPr>
            <a:endParaRPr dirty="0" lang="en-US" sz="2200">
              <a:ln>
                <a:solidFill>
                  <a:schemeClr val="bg2"/>
                </a:solidFill>
              </a:ln>
              <a:solidFill>
                <a:schemeClr val="bg1"/>
              </a:solidFill>
              <a:effectLst>
                <a:innerShdw blurRad="63500" dist="50800">
                  <a:prstClr val="black">
                    <a:alpha val="50000"/>
                  </a:prstClr>
                </a:innerShdw>
              </a:effectLst>
            </a:endParaRPr>
          </a:p>
          <a:p>
            <a:pPr indent="-342900" marL="342900">
              <a:buFont charset="2" pitchFamily="2" typeface="Wingdings"/>
              <a:buChar char="Ø"/>
            </a:pPr>
            <a:r>
              <a:rPr dirty="0" lang="en-US" sz="2200">
                <a:ln>
                  <a:solidFill>
                    <a:schemeClr val="bg2"/>
                  </a:solidFill>
                </a:ln>
                <a:solidFill>
                  <a:schemeClr val="bg1"/>
                </a:solidFill>
                <a:effectLst>
                  <a:innerShdw blurRad="63500" dist="50800">
                    <a:prstClr val="black">
                      <a:alpha val="50000"/>
                    </a:prstClr>
                  </a:innerShdw>
                </a:effectLst>
              </a:rPr>
              <a:t>Easily edit submission</a:t>
            </a:r>
          </a:p>
          <a:p>
            <a:pPr indent="-342900" marL="342900">
              <a:buFont charset="2" pitchFamily="2" typeface="Wingdings"/>
              <a:buChar char="Ø"/>
            </a:pPr>
            <a:endParaRPr dirty="0" lang="en-US" sz="2200">
              <a:ln>
                <a:solidFill>
                  <a:schemeClr val="bg2"/>
                </a:solidFill>
              </a:ln>
              <a:solidFill>
                <a:schemeClr val="bg1"/>
              </a:solidFill>
              <a:effectLst>
                <a:innerShdw blurRad="63500" dist="50800">
                  <a:prstClr val="black">
                    <a:alpha val="50000"/>
                  </a:prstClr>
                </a:innerShdw>
              </a:effectLst>
            </a:endParaRPr>
          </a:p>
          <a:p>
            <a:pPr indent="-342900" marL="342900">
              <a:buFont charset="2" pitchFamily="2" typeface="Wingdings"/>
              <a:buChar char="Ø"/>
            </a:pPr>
            <a:r>
              <a:rPr dirty="0" lang="en-US" sz="2200">
                <a:ln>
                  <a:solidFill>
                    <a:schemeClr val="bg2"/>
                  </a:solidFill>
                </a:ln>
                <a:solidFill>
                  <a:schemeClr val="bg1"/>
                </a:solidFill>
                <a:effectLst>
                  <a:innerShdw blurRad="63500" dist="50800">
                    <a:prstClr val="black">
                      <a:alpha val="50000"/>
                    </a:prstClr>
                  </a:innerShdw>
                </a:effectLst>
              </a:rPr>
              <a:t>Email notifications from Submittable</a:t>
            </a:r>
          </a:p>
          <a:p>
            <a:pPr indent="-342900" marL="342900">
              <a:buFont charset="2" pitchFamily="2" typeface="Wingdings"/>
              <a:buChar char="Ø"/>
            </a:pPr>
            <a:endParaRPr dirty="0" lang="en-US" sz="2200">
              <a:ln>
                <a:solidFill>
                  <a:schemeClr val="bg2"/>
                </a:solidFill>
              </a:ln>
              <a:solidFill>
                <a:schemeClr val="bg1"/>
              </a:solidFill>
              <a:effectLst>
                <a:innerShdw blurRad="63500" dist="50800">
                  <a:prstClr val="black">
                    <a:alpha val="50000"/>
                  </a:prstClr>
                </a:innerShdw>
              </a:effectLst>
            </a:endParaRPr>
          </a:p>
          <a:p>
            <a:pPr indent="-342900" marL="342900">
              <a:buFont charset="2" pitchFamily="2" typeface="Wingdings"/>
              <a:buChar char="Ø"/>
            </a:pPr>
            <a:r>
              <a:rPr dirty="0" lang="en-US" sz="2200">
                <a:ln>
                  <a:solidFill>
                    <a:schemeClr val="bg2"/>
                  </a:solidFill>
                </a:ln>
                <a:solidFill>
                  <a:schemeClr val="bg1"/>
                </a:solidFill>
                <a:effectLst>
                  <a:innerShdw blurRad="63500" dist="50800">
                    <a:prstClr val="black">
                      <a:alpha val="50000"/>
                    </a:prstClr>
                  </a:innerShdw>
                </a:effectLst>
              </a:rPr>
              <a:t>Submittable customer support</a:t>
            </a:r>
          </a:p>
          <a:p>
            <a:pPr indent="-342900" marL="342900">
              <a:buFont charset="2" pitchFamily="2" typeface="Wingdings"/>
              <a:buChar char="Ø"/>
            </a:pPr>
            <a:endParaRPr dirty="0" lang="en-US" sz="2200">
              <a:ln>
                <a:solidFill>
                  <a:schemeClr val="bg2"/>
                </a:solidFill>
              </a:ln>
              <a:solidFill>
                <a:schemeClr val="bg1"/>
              </a:solidFill>
              <a:effectLst>
                <a:innerShdw blurRad="63500" dist="50800">
                  <a:prstClr val="black">
                    <a:alpha val="50000"/>
                  </a:prstClr>
                </a:innerShdw>
              </a:effectLst>
            </a:endParaRPr>
          </a:p>
          <a:p>
            <a:pPr indent="-342900" marL="342900">
              <a:buFont charset="2" pitchFamily="2" typeface="Wingdings"/>
              <a:buChar char="Ø"/>
            </a:pPr>
            <a:r>
              <a:rPr dirty="0" lang="en-US" sz="2200">
                <a:ln>
                  <a:solidFill>
                    <a:schemeClr val="bg2"/>
                  </a:solidFill>
                </a:ln>
                <a:solidFill>
                  <a:schemeClr val="bg1"/>
                </a:solidFill>
                <a:effectLst>
                  <a:innerShdw blurRad="63500" dist="50800">
                    <a:prstClr val="black">
                      <a:alpha val="50000"/>
                    </a:prstClr>
                  </a:innerShdw>
                </a:effectLst>
              </a:rPr>
              <a:t>Review and submit comments to other staff in Submittable</a:t>
            </a:r>
          </a:p>
          <a:p>
            <a:pPr indent="-342900" marL="342900">
              <a:buFont charset="2" pitchFamily="2" typeface="Wingdings"/>
              <a:buChar char="Ø"/>
            </a:pPr>
            <a:endParaRPr dirty="0" lang="en-US" sz="2200">
              <a:ln>
                <a:solidFill>
                  <a:schemeClr val="bg2"/>
                </a:solidFill>
              </a:ln>
              <a:solidFill>
                <a:schemeClr val="bg1"/>
              </a:solidFill>
              <a:effectLst>
                <a:innerShdw blurRad="63500" dist="50800">
                  <a:prstClr val="black">
                    <a:alpha val="50000"/>
                  </a:prstClr>
                </a:innerShdw>
              </a:effectLst>
            </a:endParaRPr>
          </a:p>
          <a:p>
            <a:pPr indent="-342900" marL="342900">
              <a:buFont charset="2" pitchFamily="2" typeface="Wingdings"/>
              <a:buChar char="Ø"/>
            </a:pPr>
            <a:r>
              <a:rPr dirty="0" lang="en-US" sz="2200">
                <a:ln>
                  <a:solidFill>
                    <a:schemeClr val="bg2"/>
                  </a:solidFill>
                </a:ln>
                <a:solidFill>
                  <a:schemeClr val="bg1"/>
                </a:solidFill>
                <a:effectLst>
                  <a:innerShdw blurRad="63500" dist="50800">
                    <a:prstClr val="black">
                      <a:alpha val="50000"/>
                    </a:prstClr>
                  </a:innerShdw>
                </a:effectLst>
              </a:rPr>
              <a:t>Easily download completed applications and attached documents from Submittable</a:t>
            </a:r>
          </a:p>
        </p:txBody>
      </p:sp>
    </p:spTree>
    <p:extLst>
      <p:ext uri="{BB962C8B-B14F-4D97-AF65-F5344CB8AC3E}">
        <p14:creationId xmlns:p14="http://schemas.microsoft.com/office/powerpoint/2010/main" val="356512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B298-91CE-B243-CB8F-570ED3FE87DC}"/>
              </a:ext>
            </a:extLst>
          </p:cNvPr>
          <p:cNvSpPr>
            <a:spLocks noGrp="1"/>
          </p:cNvSpPr>
          <p:nvPr>
            <p:ph type="title"/>
          </p:nvPr>
        </p:nvSpPr>
        <p:spPr>
          <a:xfrm>
            <a:off x="0" y="148856"/>
            <a:ext cx="6539023" cy="1169581"/>
          </a:xfrm>
        </p:spPr>
        <p:txBody>
          <a:bodyPr anchor="b">
            <a:noAutofit/>
          </a:bodyPr>
          <a:lstStyle/>
          <a:p>
            <a:pPr algn="ctr"/>
            <a:r>
              <a:rPr lang="en-US" sz="3800" dirty="0"/>
              <a:t>Listening Session with Survivors in a Rural Midwest Area</a:t>
            </a:r>
          </a:p>
        </p:txBody>
      </p:sp>
      <p:sp>
        <p:nvSpPr>
          <p:cNvPr id="3" name="Content Placeholder 2">
            <a:extLst>
              <a:ext uri="{FF2B5EF4-FFF2-40B4-BE49-F238E27FC236}">
                <a16:creationId xmlns:a16="http://schemas.microsoft.com/office/drawing/2014/main" id="{68743DF0-C3ED-7772-B80D-4C3D7C513947}"/>
              </a:ext>
            </a:extLst>
          </p:cNvPr>
          <p:cNvSpPr>
            <a:spLocks noGrp="1"/>
          </p:cNvSpPr>
          <p:nvPr>
            <p:ph idx="1"/>
          </p:nvPr>
        </p:nvSpPr>
        <p:spPr>
          <a:xfrm>
            <a:off x="118773" y="1472864"/>
            <a:ext cx="6115450" cy="5236280"/>
          </a:xfrm>
        </p:spPr>
        <p:txBody>
          <a:bodyPr anchor="t">
            <a:noAutofit/>
          </a:bodyPr>
          <a:lstStyle/>
          <a:p>
            <a:pPr marL="0" indent="0" algn="ctr">
              <a:buNone/>
            </a:pPr>
            <a:r>
              <a:rPr lang="en-US" sz="1800" b="1" i="1" dirty="0"/>
              <a:t>What are some solutions/suggestions/recommendations to address housing insecurity/homelessness in your community?</a:t>
            </a:r>
          </a:p>
          <a:p>
            <a:pPr marL="0" indent="0" algn="ctr">
              <a:buNone/>
            </a:pPr>
            <a:endParaRPr lang="en-US" sz="1800" b="1" i="1" dirty="0"/>
          </a:p>
          <a:p>
            <a:r>
              <a:rPr lang="en-US" sz="1800" dirty="0"/>
              <a:t>Emergency Financial Assistance: 1st months rent, deposit, application fees, utility assistance, and car repairs.</a:t>
            </a:r>
          </a:p>
          <a:p>
            <a:r>
              <a:rPr lang="en-US" sz="1800" dirty="0"/>
              <a:t>Affordable and easily accessible childcare.</a:t>
            </a:r>
          </a:p>
          <a:p>
            <a:r>
              <a:rPr lang="en-US" sz="1800" dirty="0"/>
              <a:t>Supportive services focused on life skills before and after moving into housing.</a:t>
            </a:r>
            <a:endParaRPr lang="en-US" sz="1400" dirty="0"/>
          </a:p>
          <a:p>
            <a:r>
              <a:rPr lang="en-US" sz="1800" dirty="0"/>
              <a:t>Transportation in rural areas to access employment, healthcare, and treatment.</a:t>
            </a:r>
          </a:p>
          <a:p>
            <a:r>
              <a:rPr lang="en-US" sz="1800" dirty="0"/>
              <a:t>More shelters/transitional housing for Indigenous survivors, male and female, as well as families. </a:t>
            </a:r>
          </a:p>
          <a:p>
            <a:r>
              <a:rPr lang="en-US" sz="1800" dirty="0"/>
              <a:t>More traditional activities for children to learn about their cultural practices.</a:t>
            </a:r>
          </a:p>
          <a:p>
            <a:pPr lvl="1"/>
            <a:r>
              <a:rPr lang="en-US" sz="1800" dirty="0"/>
              <a:t>Improved communication</a:t>
            </a:r>
          </a:p>
        </p:txBody>
      </p:sp>
      <p:pic>
        <p:nvPicPr>
          <p:cNvPr id="4" name="Content Placeholder 16" descr="A logo with a triangle and buildings&#10;&#10;Description automatically generated">
            <a:extLst>
              <a:ext uri="{FF2B5EF4-FFF2-40B4-BE49-F238E27FC236}">
                <a16:creationId xmlns:a16="http://schemas.microsoft.com/office/drawing/2014/main" id="{ED438EA1-65C8-9BD2-61E9-C22C7205FD2E}"/>
              </a:ext>
            </a:extLst>
          </p:cNvPr>
          <p:cNvPicPr>
            <a:picLocks noChangeAspect="1"/>
          </p:cNvPicPr>
          <p:nvPr/>
        </p:nvPicPr>
        <p:blipFill>
          <a:blip r:embed="rId2"/>
          <a:stretch>
            <a:fillRect/>
          </a:stretch>
        </p:blipFill>
        <p:spPr>
          <a:xfrm>
            <a:off x="6628051" y="1472863"/>
            <a:ext cx="5216362" cy="3912273"/>
          </a:xfrm>
          <a:prstGeom prst="rect">
            <a:avLst/>
          </a:prstGeom>
        </p:spPr>
      </p:pic>
      <p:sp>
        <p:nvSpPr>
          <p:cNvPr id="7" name="TextBox 6">
            <a:extLst>
              <a:ext uri="{FF2B5EF4-FFF2-40B4-BE49-F238E27FC236}">
                <a16:creationId xmlns:a16="http://schemas.microsoft.com/office/drawing/2014/main" id="{0F591B4D-8CC5-B288-191D-E31102B44210}"/>
              </a:ext>
            </a:extLst>
          </p:cNvPr>
          <p:cNvSpPr txBox="1"/>
          <p:nvPr/>
        </p:nvSpPr>
        <p:spPr>
          <a:xfrm>
            <a:off x="-191386" y="58585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7096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C3D1"/>
        </a:solidFill>
        <a:effectLst/>
      </p:bgPr>
    </p:bg>
    <p:spTree>
      <p:nvGrpSpPr>
        <p:cNvPr id="1" name=""/>
        <p:cNvGrpSpPr/>
        <p:nvPr/>
      </p:nvGrpSpPr>
      <p:grpSpPr>
        <a:xfrm>
          <a:off x="0" y="0"/>
          <a:ext cx="0" cy="0"/>
          <a:chOff x="0" y="0"/>
          <a:chExt cx="0" cy="0"/>
        </a:xfrm>
      </p:grpSpPr>
      <p:pic>
        <p:nvPicPr>
          <p:cNvPr id="16" name="Content Placeholder 15" descr="A list of health care&#10;&#10;Description automatically generated with medium confidence">
            <a:extLst>
              <a:ext uri="{FF2B5EF4-FFF2-40B4-BE49-F238E27FC236}">
                <a16:creationId xmlns:a16="http://schemas.microsoft.com/office/drawing/2014/main" id="{B4B796C9-E58D-F295-6C5A-706B6869E300}"/>
              </a:ext>
            </a:extLst>
          </p:cNvPr>
          <p:cNvPicPr>
            <a:picLocks noGrp="1" noChangeAspect="1"/>
          </p:cNvPicPr>
          <p:nvPr>
            <p:ph idx="1"/>
          </p:nvPr>
        </p:nvPicPr>
        <p:blipFill>
          <a:blip r:embed="rId2"/>
          <a:stretch>
            <a:fillRect/>
          </a:stretch>
        </p:blipFill>
        <p:spPr>
          <a:xfrm>
            <a:off x="806689" y="0"/>
            <a:ext cx="10578621" cy="6858000"/>
          </a:xfrm>
        </p:spPr>
      </p:pic>
    </p:spTree>
    <p:extLst>
      <p:ext uri="{BB962C8B-B14F-4D97-AF65-F5344CB8AC3E}">
        <p14:creationId xmlns:p14="http://schemas.microsoft.com/office/powerpoint/2010/main" val="3476085550"/>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A blue sky with white stars&#10;&#10;Description automatically generated" id="7" name="Content Placeholder 4">
            <a:extLst>
              <a:ext uri="{FF2B5EF4-FFF2-40B4-BE49-F238E27FC236}">
                <a16:creationId xmlns:a16="http://schemas.microsoft.com/office/drawing/2014/main" id="{E5D879A3-2FD0-D790-D776-5D78A0A1A1B2}"/>
              </a:ext>
            </a:extLst>
          </p:cNvPr>
          <p:cNvPicPr>
            <a:picLocks noChangeAspect="1"/>
          </p:cNvPicPr>
          <p:nvPr/>
        </p:nvPicPr>
        <p:blipFill rotWithShape="1">
          <a:blip r:embed="rId3"/>
          <a:srcRect l="6900" r="13846"/>
          <a:stretch/>
        </p:blipFill>
        <p:spPr>
          <a:xfrm>
            <a:off x="1" y="0"/>
            <a:ext cx="12192000" cy="6858000"/>
          </a:xfrm>
          <a:prstGeom prst="rect">
            <a:avLst/>
          </a:prstGeom>
        </p:spPr>
      </p:pic>
      <p:pic>
        <p:nvPicPr>
          <p:cNvPr descr="A blue and white sky with stars&#10;&#10;Description automatically generated" id="8" name="Content Placeholder 4">
            <a:extLst>
              <a:ext uri="{FF2B5EF4-FFF2-40B4-BE49-F238E27FC236}">
                <a16:creationId xmlns:a16="http://schemas.microsoft.com/office/drawing/2014/main" id="{6E77A7BB-CDC2-4191-8BA3-982FD6C117B8}"/>
              </a:ext>
            </a:extLst>
          </p:cNvPr>
          <p:cNvPicPr>
            <a:picLocks noChangeAspect="1"/>
          </p:cNvPicPr>
          <p:nvPr/>
        </p:nvPicPr>
        <p:blipFill rotWithShape="1">
          <a:blip r:embed="rId4"/>
          <a:srcRect b="19"/>
          <a:stretch/>
        </p:blipFill>
        <p:spPr>
          <a:xfrm>
            <a:off x="-1504" y="1282"/>
            <a:ext cx="12191980" cy="6856718"/>
          </a:xfrm>
          <a:prstGeom prst="rect">
            <a:avLst/>
          </a:prstGeom>
          <a:ln w="12700">
            <a:solidFill>
              <a:srgbClr val="FFFFC4"/>
            </a:solidFill>
          </a:ln>
        </p:spPr>
      </p:pic>
      <p:pic>
        <p:nvPicPr>
          <p:cNvPr descr="A diagram of a circular chart&#10;&#10;Description automatically generated with medium confidence" id="6" name="Content Placeholder 5">
            <a:extLst>
              <a:ext uri="{FF2B5EF4-FFF2-40B4-BE49-F238E27FC236}">
                <a16:creationId xmlns:a16="http://schemas.microsoft.com/office/drawing/2014/main" id="{36877AE4-DA85-F7E4-58E7-B54C49D27941}"/>
              </a:ext>
            </a:extLst>
          </p:cNvPr>
          <p:cNvPicPr>
            <a:picLocks noChangeAspect="1" noGrp="1"/>
          </p:cNvPicPr>
          <p:nvPr>
            <p:ph idx="1"/>
          </p:nvPr>
        </p:nvPicPr>
        <p:blipFill>
          <a:blip r:embed="rId5"/>
          <a:stretch>
            <a:fillRect/>
          </a:stretch>
        </p:blipFill>
        <p:spPr>
          <a:xfrm>
            <a:off x="1638403" y="82094"/>
            <a:ext cx="8912165" cy="6693811"/>
          </a:xfrm>
          <a:ln w="28575">
            <a:solidFill>
              <a:srgbClr val="7B84AF"/>
            </a:solidFill>
          </a:ln>
        </p:spPr>
      </p:pic>
    </p:spTree>
    <p:extLst>
      <p:ext uri="{BB962C8B-B14F-4D97-AF65-F5344CB8AC3E}">
        <p14:creationId xmlns:p14="http://schemas.microsoft.com/office/powerpoint/2010/main" val="28473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2EE">
            <a:alpha val="65103"/>
          </a:srgbClr>
        </a:solidFill>
        <a:effectLst/>
      </p:bgPr>
    </p:bg>
    <p:spTree>
      <p:nvGrpSpPr>
        <p:cNvPr id="1" name=""/>
        <p:cNvGrpSpPr/>
        <p:nvPr/>
      </p:nvGrpSpPr>
      <p:grpSpPr>
        <a:xfrm>
          <a:off x="0" y="0"/>
          <a:ext cx="0" cy="0"/>
          <a:chOff x="0" y="0"/>
          <a:chExt cx="0" cy="0"/>
        </a:xfrm>
      </p:grpSpPr>
      <p:pic>
        <p:nvPicPr>
          <p:cNvPr id="6" name="Content Placeholder 5" descr="A diagram of a group of people&#10;&#10;Description automatically generated with medium confidence">
            <a:extLst>
              <a:ext uri="{FF2B5EF4-FFF2-40B4-BE49-F238E27FC236}">
                <a16:creationId xmlns:a16="http://schemas.microsoft.com/office/drawing/2014/main" id="{0DC4717E-6EC0-B562-AEF1-6F85F4B34536}"/>
              </a:ext>
            </a:extLst>
          </p:cNvPr>
          <p:cNvPicPr>
            <a:picLocks noGrp="1" noChangeAspect="1"/>
          </p:cNvPicPr>
          <p:nvPr>
            <p:ph idx="1"/>
          </p:nvPr>
        </p:nvPicPr>
        <p:blipFill>
          <a:blip r:embed="rId2"/>
          <a:stretch>
            <a:fillRect/>
          </a:stretch>
        </p:blipFill>
        <p:spPr>
          <a:xfrm>
            <a:off x="1628227" y="76050"/>
            <a:ext cx="8935546" cy="6705900"/>
          </a:xfrm>
          <a:ln w="38100">
            <a:solidFill>
              <a:schemeClr val="tx1">
                <a:lumMod val="50000"/>
                <a:lumOff val="50000"/>
              </a:schemeClr>
            </a:solidFill>
          </a:ln>
        </p:spPr>
      </p:pic>
    </p:spTree>
    <p:extLst>
      <p:ext uri="{BB962C8B-B14F-4D97-AF65-F5344CB8AC3E}">
        <p14:creationId xmlns:p14="http://schemas.microsoft.com/office/powerpoint/2010/main" val="259885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5572"/>
        </a:solidFill>
        <a:effectLst/>
      </p:bgPr>
    </p:bg>
    <p:spTree>
      <p:nvGrpSpPr>
        <p:cNvPr id="1" name=""/>
        <p:cNvGrpSpPr/>
        <p:nvPr/>
      </p:nvGrpSpPr>
      <p:grpSpPr>
        <a:xfrm>
          <a:off x="0" y="0"/>
          <a:ext cx="0" cy="0"/>
          <a:chOff x="0" y="0"/>
          <a:chExt cx="0" cy="0"/>
        </a:xfrm>
      </p:grpSpPr>
      <p:pic>
        <p:nvPicPr>
          <p:cNvPr id="5" name="Content Placeholder 4" descr="A group of colorful rectangular shapes&#10;&#10;Description automatically generated with medium confidence">
            <a:extLst>
              <a:ext uri="{FF2B5EF4-FFF2-40B4-BE49-F238E27FC236}">
                <a16:creationId xmlns:a16="http://schemas.microsoft.com/office/drawing/2014/main" id="{32F33A71-0BAD-6511-B3D9-DAB11A98AD29}"/>
              </a:ext>
            </a:extLst>
          </p:cNvPr>
          <p:cNvPicPr>
            <a:picLocks noGrp="1" noChangeAspect="1"/>
          </p:cNvPicPr>
          <p:nvPr>
            <p:ph idx="1"/>
          </p:nvPr>
        </p:nvPicPr>
        <p:blipFill>
          <a:blip r:embed="rId2"/>
          <a:stretch>
            <a:fillRect/>
          </a:stretch>
        </p:blipFill>
        <p:spPr>
          <a:xfrm>
            <a:off x="1686069" y="131484"/>
            <a:ext cx="8819861" cy="6595032"/>
          </a:xfrm>
          <a:ln w="28575">
            <a:solidFill>
              <a:schemeClr val="tx1"/>
            </a:solidFill>
          </a:ln>
        </p:spPr>
      </p:pic>
    </p:spTree>
    <p:extLst>
      <p:ext uri="{BB962C8B-B14F-4D97-AF65-F5344CB8AC3E}">
        <p14:creationId xmlns:p14="http://schemas.microsoft.com/office/powerpoint/2010/main" val="1123163971"/>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A rainbow over water with a rainbow and a webinar&#10;&#10;Description automatically generated" id="6" name="Content Placeholder 7">
            <a:extLst>
              <a:ext uri="{FF2B5EF4-FFF2-40B4-BE49-F238E27FC236}">
                <a16:creationId xmlns:a16="http://schemas.microsoft.com/office/drawing/2014/main" id="{486F0ABF-0DE8-4029-5A94-6CE555479EAB}"/>
              </a:ext>
            </a:extLst>
          </p:cNvPr>
          <p:cNvPicPr>
            <a:picLocks noChangeAspect="1" noGrp="1"/>
          </p:cNvPicPr>
          <p:nvPr>
            <p:ph idx="1"/>
          </p:nvPr>
        </p:nvPicPr>
        <p:blipFill>
          <a:blip r:embed="rId2"/>
          <a:stretch>
            <a:fillRect/>
          </a:stretch>
        </p:blipFill>
        <p:spPr>
          <a:xfrm>
            <a:off x="643467" y="781641"/>
            <a:ext cx="5294716" cy="5294716"/>
          </a:xfrm>
          <a:prstGeom prst="rect">
            <a:avLst/>
          </a:prstGeom>
        </p:spPr>
      </p:pic>
      <p:pic>
        <p:nvPicPr>
          <p:cNvPr descr="A cartoon of a ufo&#10;&#10;Description automatically generated" id="4" name="Picture 3">
            <a:extLst>
              <a:ext uri="{FF2B5EF4-FFF2-40B4-BE49-F238E27FC236}">
                <a16:creationId xmlns:a16="http://schemas.microsoft.com/office/drawing/2014/main" id="{21E379AA-28F7-C13C-2A2E-71721407D7AC}"/>
              </a:ext>
            </a:extLst>
          </p:cNvPr>
          <p:cNvPicPr>
            <a:picLocks noChangeAspect="1"/>
          </p:cNvPicPr>
          <p:nvPr/>
        </p:nvPicPr>
        <p:blipFill rotWithShape="1">
          <a:blip r:embed="rId3"/>
          <a:srcRect b="11280" r="2" t="11456"/>
          <a:stretch/>
        </p:blipFill>
        <p:spPr>
          <a:xfrm>
            <a:off x="6253817" y="789650"/>
            <a:ext cx="5294715" cy="5278700"/>
          </a:xfrm>
          <a:prstGeom prst="rect">
            <a:avLst/>
          </a:prstGeom>
        </p:spPr>
      </p:pic>
    </p:spTree>
    <p:extLst>
      <p:ext uri="{BB962C8B-B14F-4D97-AF65-F5344CB8AC3E}">
        <p14:creationId xmlns:p14="http://schemas.microsoft.com/office/powerpoint/2010/main" val="852089030"/>
      </p:ext>
    </p:extLst>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pic>
        <p:nvPicPr>
          <p:cNvPr descr="A rainbow colored background with white stars&#10;&#10;Description automatically generated" id="5" name="Content Placeholder 4">
            <a:extLst>
              <a:ext uri="{FF2B5EF4-FFF2-40B4-BE49-F238E27FC236}">
                <a16:creationId xmlns:a16="http://schemas.microsoft.com/office/drawing/2014/main" id="{1AC440FC-5325-EC93-4821-D57868209688}"/>
              </a:ext>
            </a:extLst>
          </p:cNvPr>
          <p:cNvPicPr>
            <a:picLocks noChangeAspect="1" noGrp="1"/>
          </p:cNvPicPr>
          <p:nvPr>
            <p:ph idx="1"/>
          </p:nvPr>
        </p:nvPicPr>
        <p:blipFill rotWithShape="1">
          <a:blip r:embed="rId2"/>
          <a:srcRect t="35"/>
          <a:stretch/>
        </p:blipFill>
        <p:spPr>
          <a:xfrm>
            <a:off x="-1504" y="0"/>
            <a:ext cx="12191980" cy="6919137"/>
          </a:xfrm>
          <a:prstGeom prst="rect">
            <a:avLst/>
          </a:prstGeom>
        </p:spPr>
      </p:pic>
      <p:sp>
        <p:nvSpPr>
          <p:cNvPr id="6" name="TextBox 5">
            <a:extLst>
              <a:ext uri="{FF2B5EF4-FFF2-40B4-BE49-F238E27FC236}">
                <a16:creationId xmlns:a16="http://schemas.microsoft.com/office/drawing/2014/main" id="{90D7E0D5-5689-94D3-FAE8-0F5BC82B624A}"/>
              </a:ext>
            </a:extLst>
          </p:cNvPr>
          <p:cNvSpPr txBox="1"/>
          <p:nvPr/>
        </p:nvSpPr>
        <p:spPr>
          <a:xfrm>
            <a:off x="-1504" y="209993"/>
            <a:ext cx="12193504" cy="707886"/>
          </a:xfrm>
          <a:prstGeom prst="rect">
            <a:avLst/>
          </a:prstGeom>
          <a:noFill/>
        </p:spPr>
        <p:txBody>
          <a:bodyPr rtlCol="0" wrap="square">
            <a:spAutoFit/>
          </a:bodyPr>
          <a:lstStyle/>
          <a:p>
            <a:r>
              <a:rPr dirty="0" lang="en-US" sz="4000"/>
              <a:t>The Future…</a:t>
            </a:r>
          </a:p>
        </p:txBody>
      </p:sp>
      <p:sp>
        <p:nvSpPr>
          <p:cNvPr id="7" name="TextBox 6">
            <a:extLst>
              <a:ext uri="{FF2B5EF4-FFF2-40B4-BE49-F238E27FC236}">
                <a16:creationId xmlns:a16="http://schemas.microsoft.com/office/drawing/2014/main" id="{C37A3D24-5B7D-C3B0-F202-13DD9ED88CDD}"/>
              </a:ext>
            </a:extLst>
          </p:cNvPr>
          <p:cNvSpPr txBox="1"/>
          <p:nvPr/>
        </p:nvSpPr>
        <p:spPr>
          <a:xfrm>
            <a:off x="-3028" y="1127872"/>
            <a:ext cx="11089757" cy="3570208"/>
          </a:xfrm>
          <a:prstGeom prst="rect">
            <a:avLst/>
          </a:prstGeom>
          <a:noFill/>
        </p:spPr>
        <p:txBody>
          <a:bodyPr rtlCol="0" wrap="square">
            <a:spAutoFit/>
          </a:bodyPr>
          <a:lstStyle/>
          <a:p>
            <a:r>
              <a:rPr dirty="0" lang="en-US" sz="2600"/>
              <a:t>We look forward to: </a:t>
            </a:r>
          </a:p>
          <a:p>
            <a:pPr indent="-285750" marL="285750">
              <a:buFont charset="2" pitchFamily="2" typeface="Wingdings"/>
              <a:buChar char="ü"/>
            </a:pPr>
            <a:r>
              <a:rPr dirty="0" lang="en-US" sz="2600"/>
              <a:t>Spending down all of the funds in accordance with OFVPS allowable costs </a:t>
            </a:r>
          </a:p>
          <a:p>
            <a:pPr indent="-285750" marL="285750">
              <a:buFont charset="2" pitchFamily="2" typeface="Wingdings"/>
              <a:buChar char="ü"/>
            </a:pPr>
            <a:r>
              <a:rPr dirty="0" lang="en-US" sz="2600"/>
              <a:t>Next Peer to Peer Convening in November of 2024</a:t>
            </a:r>
          </a:p>
          <a:p>
            <a:pPr indent="-285750" marL="285750">
              <a:buFont charset="2" pitchFamily="2" typeface="Wingdings"/>
              <a:buChar char="ü"/>
            </a:pPr>
            <a:r>
              <a:rPr dirty="0" lang="en-US" sz="2600"/>
              <a:t>Housing Justice Summit in FY25</a:t>
            </a:r>
          </a:p>
          <a:p>
            <a:pPr indent="-285750" marL="285750">
              <a:buFont charset="2" pitchFamily="2" typeface="Wingdings"/>
              <a:buChar char="ü"/>
            </a:pPr>
            <a:r>
              <a:rPr dirty="0" lang="en-US" sz="2600"/>
              <a:t>Distributing lessons learned </a:t>
            </a:r>
          </a:p>
          <a:p>
            <a:pPr indent="-285750" marL="285750">
              <a:buFont charset="2" pitchFamily="2" typeface="Wingdings"/>
              <a:buChar char="ü"/>
            </a:pPr>
            <a:r>
              <a:rPr dirty="0" lang="en-US" sz="2600"/>
              <a:t>Being prepared and more equipped to help Tribal Nations, tribal domestic violence programs and shelters and off reservation domestic violence programs for the next global health crisis </a:t>
            </a:r>
          </a:p>
          <a:p>
            <a:endParaRPr dirty="0" lang="en-US"/>
          </a:p>
        </p:txBody>
      </p:sp>
    </p:spTree>
    <p:extLst>
      <p:ext uri="{BB962C8B-B14F-4D97-AF65-F5344CB8AC3E}">
        <p14:creationId xmlns:p14="http://schemas.microsoft.com/office/powerpoint/2010/main" val="3188049434"/>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6CBD-CE1E-D59B-611D-46C082EF96F6}"/>
              </a:ext>
            </a:extLst>
          </p:cNvPr>
          <p:cNvSpPr>
            <a:spLocks noGrp="1"/>
          </p:cNvSpPr>
          <p:nvPr>
            <p:ph type="title"/>
          </p:nvPr>
        </p:nvSpPr>
        <p:spPr>
          <a:xfrm>
            <a:off x="5868557" y="1138037"/>
            <a:ext cx="5444382" cy="663046"/>
          </a:xfrm>
        </p:spPr>
        <p:txBody>
          <a:bodyPr anchor="t">
            <a:normAutofit/>
          </a:bodyPr>
          <a:lstStyle/>
          <a:p>
            <a:r>
              <a:rPr b="1" dirty="0" lang="en-US" sz="3200"/>
              <a:t>What is STTARS?</a:t>
            </a:r>
          </a:p>
        </p:txBody>
      </p:sp>
      <p:sp>
        <p:nvSpPr>
          <p:cNvPr id="3" name="Content Placeholder 2">
            <a:extLst>
              <a:ext uri="{FF2B5EF4-FFF2-40B4-BE49-F238E27FC236}">
                <a16:creationId xmlns:a16="http://schemas.microsoft.com/office/drawing/2014/main" id="{C7B96A4E-2BD3-B9CD-D9F6-50DEA8CE9DA2}"/>
              </a:ext>
            </a:extLst>
          </p:cNvPr>
          <p:cNvSpPr>
            <a:spLocks noGrp="1"/>
          </p:cNvSpPr>
          <p:nvPr>
            <p:ph idx="1"/>
          </p:nvPr>
        </p:nvSpPr>
        <p:spPr>
          <a:xfrm>
            <a:off x="5597237" y="2067972"/>
            <a:ext cx="6234545" cy="4512937"/>
          </a:xfrm>
        </p:spPr>
        <p:txBody>
          <a:bodyPr>
            <a:normAutofit fontScale="92500" lnSpcReduction="10000"/>
          </a:bodyPr>
          <a:lstStyle/>
          <a:p>
            <a:pPr algn="ctr" indent="0" marL="0">
              <a:buNone/>
            </a:pPr>
            <a:r>
              <a:rPr dirty="0" lang="en-US" sz="2400"/>
              <a:t>The STTARS Indigenous Safe Housing Center advocates for safe housing for all our relatives. We do this work through centering Indigeneity, acknowledging our relationship to Earth Mother, building on each other’s gifts, resisting oppression and erasure, and acting upon the prayers of our ancestors to honor diversity and create belonging for us all.</a:t>
            </a:r>
          </a:p>
          <a:p>
            <a:pPr algn="ctr" indent="0" marL="0">
              <a:buNone/>
            </a:pPr>
            <a:endParaRPr dirty="0" lang="en-US" sz="2000"/>
          </a:p>
          <a:p>
            <a:pPr algn="ctr" indent="0" marL="0">
              <a:buNone/>
            </a:pPr>
            <a:r>
              <a:rPr dirty="0" lang="en-US" sz="2400"/>
              <a:t>We are one of two resource centers under the NIWRC umbrella.</a:t>
            </a:r>
          </a:p>
          <a:p>
            <a:pPr indent="0" marL="0">
              <a:buNone/>
            </a:pPr>
            <a:endParaRPr dirty="0" lang="en-US" sz="2000"/>
          </a:p>
          <a:p>
            <a:pPr algn="ctr" indent="0" marL="0">
              <a:buNone/>
            </a:pPr>
            <a:r>
              <a:rPr b="1" dirty="0" i="1" lang="en-US" sz="2000"/>
              <a:t>Safety, Training, Technical Assistance and Resources Support </a:t>
            </a:r>
          </a:p>
        </p:txBody>
      </p:sp>
      <p:pic>
        <p:nvPicPr>
          <p:cNvPr descr="A cartoon of a ufo&#10;&#10;Description automatically generated" id="4" name="Picture 3">
            <a:extLst>
              <a:ext uri="{FF2B5EF4-FFF2-40B4-BE49-F238E27FC236}">
                <a16:creationId xmlns:a16="http://schemas.microsoft.com/office/drawing/2014/main" id="{364C61A7-91C8-942E-3946-C0C5A3EE9200}"/>
              </a:ext>
            </a:extLst>
          </p:cNvPr>
          <p:cNvPicPr>
            <a:picLocks noChangeAspect="1"/>
          </p:cNvPicPr>
          <p:nvPr/>
        </p:nvPicPr>
        <p:blipFill rotWithShape="1">
          <a:blip r:embed="rId2"/>
          <a:srcRect r="3081"/>
          <a:stretch/>
        </p:blipFill>
        <p:spPr>
          <a:xfrm>
            <a:off x="-1" y="10"/>
            <a:ext cx="5151179" cy="6857990"/>
          </a:xfrm>
          <a:prstGeom prst="rect">
            <a:avLst/>
          </a:prstGeom>
        </p:spPr>
      </p:pic>
    </p:spTree>
    <p:extLst>
      <p:ext uri="{BB962C8B-B14F-4D97-AF65-F5344CB8AC3E}">
        <p14:creationId xmlns:p14="http://schemas.microsoft.com/office/powerpoint/2010/main" val="3909877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and white sky with stars&#10;&#10;Description automatically generated">
            <a:extLst>
              <a:ext uri="{FF2B5EF4-FFF2-40B4-BE49-F238E27FC236}">
                <a16:creationId xmlns:a16="http://schemas.microsoft.com/office/drawing/2014/main" id="{A58C8CCF-38A2-3842-681F-F0E8FF625B57}"/>
              </a:ext>
            </a:extLst>
          </p:cNvPr>
          <p:cNvPicPr>
            <a:picLocks noChangeAspect="1"/>
          </p:cNvPicPr>
          <p:nvPr/>
        </p:nvPicPr>
        <p:blipFill rotWithShape="1">
          <a:blip r:embed="rId3"/>
          <a:srcRect l="9992" r="9991" b="-1"/>
          <a:stretch/>
        </p:blipFill>
        <p:spPr>
          <a:xfrm>
            <a:off x="0" y="10"/>
            <a:ext cx="12192000" cy="6857990"/>
          </a:xfrm>
          <a:prstGeom prst="rect">
            <a:avLst/>
          </a:prstGeom>
        </p:spPr>
      </p:pic>
      <p:sp>
        <p:nvSpPr>
          <p:cNvPr id="2" name="Title 1">
            <a:extLst>
              <a:ext uri="{FF2B5EF4-FFF2-40B4-BE49-F238E27FC236}">
                <a16:creationId xmlns:a16="http://schemas.microsoft.com/office/drawing/2014/main" id="{E1A2B8F6-BCC6-C8D3-CD5C-14D78A1D13E0}"/>
              </a:ext>
            </a:extLst>
          </p:cNvPr>
          <p:cNvSpPr>
            <a:spLocks noGrp="1"/>
          </p:cNvSpPr>
          <p:nvPr>
            <p:ph type="title"/>
          </p:nvPr>
        </p:nvSpPr>
        <p:spPr>
          <a:xfrm>
            <a:off x="1007435" y="205637"/>
            <a:ext cx="10177130" cy="2863870"/>
          </a:xfrm>
        </p:spPr>
        <p:txBody>
          <a:bodyPr>
            <a:noAutofit/>
          </a:bodyPr>
          <a:lstStyle/>
          <a:p>
            <a:pPr algn="ctr"/>
            <a:r>
              <a:rPr lang="en-US" b="1" dirty="0">
                <a:effectLst>
                  <a:innerShdw blurRad="63500" dist="50800" dir="10800000">
                    <a:prstClr val="black">
                      <a:alpha val="50000"/>
                    </a:prstClr>
                  </a:innerShdw>
                </a:effectLst>
              </a:rPr>
              <a:t>Paloma Sánchez, STTARS ARP Coordinator and Specialist</a:t>
            </a:r>
            <a:br>
              <a:rPr lang="en-US" b="1" dirty="0">
                <a:effectLst>
                  <a:innerShdw blurRad="63500" dist="50800" dir="10800000">
                    <a:prstClr val="black">
                      <a:alpha val="50000"/>
                    </a:prstClr>
                  </a:innerShdw>
                </a:effectLst>
              </a:rPr>
            </a:br>
            <a:br>
              <a:rPr lang="en-US" b="1" dirty="0">
                <a:effectLst>
                  <a:innerShdw blurRad="63500" dist="50800" dir="10800000">
                    <a:prstClr val="black">
                      <a:alpha val="50000"/>
                    </a:prstClr>
                  </a:innerShdw>
                </a:effectLst>
              </a:rPr>
            </a:br>
            <a:r>
              <a:rPr lang="en-US" b="1" dirty="0" err="1">
                <a:effectLst>
                  <a:innerShdw blurRad="63500" dist="50800" dir="10800000">
                    <a:prstClr val="black">
                      <a:alpha val="50000"/>
                    </a:prstClr>
                  </a:innerShdw>
                </a:effectLst>
              </a:rPr>
              <a:t>psanchez@niwrc.org</a:t>
            </a:r>
            <a:endParaRPr lang="en-US" b="1" dirty="0">
              <a:effectLst>
                <a:innerShdw blurRad="63500" dist="50800" dir="10800000">
                  <a:prstClr val="black">
                    <a:alpha val="50000"/>
                  </a:prstClr>
                </a:innerShdw>
              </a:effectLst>
            </a:endParaRPr>
          </a:p>
        </p:txBody>
      </p:sp>
      <p:pic>
        <p:nvPicPr>
          <p:cNvPr id="5" name="Content Placeholder 16" descr="A logo with a triangle and buildings&#10;&#10;Description automatically generated">
            <a:extLst>
              <a:ext uri="{FF2B5EF4-FFF2-40B4-BE49-F238E27FC236}">
                <a16:creationId xmlns:a16="http://schemas.microsoft.com/office/drawing/2014/main" id="{15891A26-BD17-4C96-BD37-2ADD8A906481}"/>
              </a:ext>
            </a:extLst>
          </p:cNvPr>
          <p:cNvPicPr>
            <a:picLocks noGrp="1" noChangeAspect="1"/>
          </p:cNvPicPr>
          <p:nvPr>
            <p:ph idx="1"/>
          </p:nvPr>
        </p:nvPicPr>
        <p:blipFill>
          <a:blip r:embed="rId4"/>
          <a:stretch>
            <a:fillRect/>
          </a:stretch>
        </p:blipFill>
        <p:spPr>
          <a:xfrm>
            <a:off x="0" y="4917702"/>
            <a:ext cx="2589914" cy="1940298"/>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855BFF6-2DD9-D7F6-2678-A95A6F998568}"/>
              </a:ext>
            </a:extLst>
          </p:cNvPr>
          <p:cNvPicPr>
            <a:picLocks noChangeAspect="1"/>
          </p:cNvPicPr>
          <p:nvPr/>
        </p:nvPicPr>
        <p:blipFill>
          <a:blip r:embed="rId5"/>
          <a:stretch>
            <a:fillRect/>
          </a:stretch>
        </p:blipFill>
        <p:spPr>
          <a:xfrm>
            <a:off x="10042134" y="4987167"/>
            <a:ext cx="2132089" cy="1801368"/>
          </a:xfrm>
          <a:prstGeom prst="rect">
            <a:avLst/>
          </a:prstGeom>
        </p:spPr>
      </p:pic>
      <p:sp>
        <p:nvSpPr>
          <p:cNvPr id="14" name="TextBox 13">
            <a:extLst>
              <a:ext uri="{FF2B5EF4-FFF2-40B4-BE49-F238E27FC236}">
                <a16:creationId xmlns:a16="http://schemas.microsoft.com/office/drawing/2014/main" id="{AD37EAA4-7003-BA76-38BE-3C4CB31636DE}"/>
              </a:ext>
            </a:extLst>
          </p:cNvPr>
          <p:cNvSpPr txBox="1"/>
          <p:nvPr/>
        </p:nvSpPr>
        <p:spPr>
          <a:xfrm>
            <a:off x="3119918" y="3364665"/>
            <a:ext cx="5952166" cy="2862322"/>
          </a:xfrm>
          <a:prstGeom prst="rect">
            <a:avLst/>
          </a:prstGeom>
          <a:noFill/>
        </p:spPr>
        <p:txBody>
          <a:bodyPr wrap="square" rtlCol="0">
            <a:spAutoFit/>
          </a:bodyPr>
          <a:lstStyle/>
          <a:p>
            <a:pPr algn="ctr"/>
            <a:r>
              <a:rPr lang="en-US" sz="3600" b="1" dirty="0" err="1"/>
              <a:t>niwrc.org</a:t>
            </a:r>
            <a:r>
              <a:rPr lang="en-US" sz="3600" b="1" dirty="0"/>
              <a:t>/housing</a:t>
            </a:r>
          </a:p>
          <a:p>
            <a:pPr algn="ctr"/>
            <a:endParaRPr lang="en-US" sz="3600" b="1" dirty="0"/>
          </a:p>
          <a:p>
            <a:pPr algn="ctr"/>
            <a:r>
              <a:rPr lang="en-US" sz="3600" b="1" dirty="0"/>
              <a:t>Follow us on</a:t>
            </a:r>
          </a:p>
          <a:p>
            <a:pPr algn="ctr"/>
            <a:r>
              <a:rPr lang="en-US" sz="3600" b="1" dirty="0"/>
              <a:t>Instagram &amp; Facebook: @safehousing4all</a:t>
            </a:r>
          </a:p>
        </p:txBody>
      </p:sp>
    </p:spTree>
    <p:extLst>
      <p:ext uri="{BB962C8B-B14F-4D97-AF65-F5344CB8AC3E}">
        <p14:creationId xmlns:p14="http://schemas.microsoft.com/office/powerpoint/2010/main" val="326427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lue and white sky with stars&#10;&#10;Description automatically generated">
            <a:extLst>
              <a:ext uri="{FF2B5EF4-FFF2-40B4-BE49-F238E27FC236}">
                <a16:creationId xmlns:a16="http://schemas.microsoft.com/office/drawing/2014/main" id="{A42BBD72-2AA3-A2A8-FA36-D0B4DAF8B0F1}"/>
              </a:ext>
            </a:extLst>
          </p:cNvPr>
          <p:cNvPicPr>
            <a:picLocks noGrp="1" noChangeAspect="1"/>
          </p:cNvPicPr>
          <p:nvPr>
            <p:ph idx="1"/>
          </p:nvPr>
        </p:nvPicPr>
        <p:blipFill rotWithShape="1">
          <a:blip r:embed="rId2"/>
          <a:srcRect b="19"/>
          <a:stretch/>
        </p:blipFill>
        <p:spPr>
          <a:xfrm>
            <a:off x="-1504" y="1282"/>
            <a:ext cx="12191980" cy="6856718"/>
          </a:xfrm>
          <a:prstGeom prst="rect">
            <a:avLst/>
          </a:prstGeom>
        </p:spPr>
      </p:pic>
      <p:sp>
        <p:nvSpPr>
          <p:cNvPr id="7" name="TextBox 6">
            <a:extLst>
              <a:ext uri="{FF2B5EF4-FFF2-40B4-BE49-F238E27FC236}">
                <a16:creationId xmlns:a16="http://schemas.microsoft.com/office/drawing/2014/main" id="{469411F0-6334-B929-AD0F-F15430A62C5B}"/>
              </a:ext>
            </a:extLst>
          </p:cNvPr>
          <p:cNvSpPr txBox="1"/>
          <p:nvPr/>
        </p:nvSpPr>
        <p:spPr>
          <a:xfrm>
            <a:off x="498764" y="290947"/>
            <a:ext cx="11194473" cy="1015663"/>
          </a:xfrm>
          <a:prstGeom prst="rect">
            <a:avLst/>
          </a:prstGeom>
          <a:noFill/>
        </p:spPr>
        <p:txBody>
          <a:bodyPr wrap="square" rtlCol="0">
            <a:spAutoFit/>
          </a:bodyPr>
          <a:lstStyle/>
          <a:p>
            <a:pPr algn="ctr"/>
            <a:r>
              <a:rPr lang="en-US" sz="6000" b="1" dirty="0">
                <a:ln>
                  <a:solidFill>
                    <a:schemeClr val="bg2">
                      <a:lumMod val="75000"/>
                    </a:schemeClr>
                  </a:solidFill>
                </a:ln>
                <a:solidFill>
                  <a:sysClr val="windowText" lastClr="000000"/>
                </a:solidFill>
                <a:effectLst>
                  <a:outerShdw blurRad="50800" dist="38100" dir="2700000" algn="tl" rotWithShape="0">
                    <a:prstClr val="black">
                      <a:alpha val="40000"/>
                    </a:prstClr>
                  </a:outerShdw>
                </a:effectLst>
              </a:rPr>
              <a:t>Who am I?</a:t>
            </a:r>
          </a:p>
        </p:txBody>
      </p:sp>
      <p:sp>
        <p:nvSpPr>
          <p:cNvPr id="8" name="TextBox 7">
            <a:extLst>
              <a:ext uri="{FF2B5EF4-FFF2-40B4-BE49-F238E27FC236}">
                <a16:creationId xmlns:a16="http://schemas.microsoft.com/office/drawing/2014/main" id="{BBCB5A3E-1C41-AF1B-9180-D14CB285DFBE}"/>
              </a:ext>
            </a:extLst>
          </p:cNvPr>
          <p:cNvSpPr txBox="1"/>
          <p:nvPr/>
        </p:nvSpPr>
        <p:spPr>
          <a:xfrm>
            <a:off x="290946" y="1454728"/>
            <a:ext cx="11720945" cy="5170646"/>
          </a:xfrm>
          <a:prstGeom prst="rect">
            <a:avLst/>
          </a:prstGeom>
          <a:noFill/>
        </p:spPr>
        <p:txBody>
          <a:bodyPr wrap="square" rtlCol="0">
            <a:spAutoFit/>
          </a:bodyPr>
          <a:lstStyle/>
          <a:p>
            <a:pPr marL="285743" indent="-285743">
              <a:buFont typeface="Wingdings" pitchFamily="2" charset="2"/>
              <a:buChar char="ü"/>
            </a:pPr>
            <a:r>
              <a:rPr lang="en-US" sz="2600" b="1" dirty="0">
                <a:ln>
                  <a:solidFill>
                    <a:schemeClr val="bg2">
                      <a:lumMod val="75000"/>
                    </a:schemeClr>
                  </a:solidFill>
                </a:ln>
                <a:solidFill>
                  <a:sysClr val="windowText" lastClr="000000"/>
                </a:solidFill>
                <a:effectLst>
                  <a:innerShdw blurRad="63500" dist="50800" dir="16200000">
                    <a:prstClr val="black">
                      <a:alpha val="50000"/>
                    </a:prstClr>
                  </a:innerShdw>
                </a:effectLst>
              </a:rPr>
              <a:t>Ho-Chunk, Winnebago, Latinx</a:t>
            </a:r>
          </a:p>
          <a:p>
            <a:pPr marL="285743" indent="-285743">
              <a:buFont typeface="Wingdings" pitchFamily="2" charset="2"/>
              <a:buChar char="ü"/>
            </a:pPr>
            <a:r>
              <a:rPr lang="en-US" sz="2600" b="1" dirty="0">
                <a:ln>
                  <a:solidFill>
                    <a:schemeClr val="bg2">
                      <a:lumMod val="75000"/>
                    </a:schemeClr>
                  </a:solidFill>
                </a:ln>
                <a:solidFill>
                  <a:sysClr val="windowText" lastClr="000000"/>
                </a:solidFill>
                <a:effectLst>
                  <a:innerShdw blurRad="63500" dist="50800" dir="16200000">
                    <a:prstClr val="black">
                      <a:alpha val="50000"/>
                    </a:prstClr>
                  </a:innerShdw>
                </a:effectLst>
              </a:rPr>
              <a:t>Thunder clan </a:t>
            </a:r>
          </a:p>
          <a:p>
            <a:pPr marL="285743" indent="-285743">
              <a:buFont typeface="Wingdings" pitchFamily="2" charset="2"/>
              <a:buChar char="ü"/>
            </a:pPr>
            <a:r>
              <a:rPr lang="en-US" sz="2600" b="1" dirty="0">
                <a:ln>
                  <a:solidFill>
                    <a:schemeClr val="bg2">
                      <a:lumMod val="75000"/>
                    </a:schemeClr>
                  </a:solidFill>
                </a:ln>
                <a:solidFill>
                  <a:sysClr val="windowText" lastClr="000000"/>
                </a:solidFill>
                <a:effectLst>
                  <a:innerShdw blurRad="63500" dist="50800" dir="16200000">
                    <a:prstClr val="black">
                      <a:alpha val="50000"/>
                    </a:prstClr>
                  </a:innerShdw>
                </a:effectLst>
              </a:rPr>
              <a:t>Two-Spirit </a:t>
            </a:r>
          </a:p>
          <a:p>
            <a:pPr marL="285743" indent="-285743">
              <a:buFont typeface="Wingdings" pitchFamily="2" charset="2"/>
              <a:buChar char="ü"/>
            </a:pPr>
            <a:r>
              <a:rPr lang="en-US" sz="2600" b="1" dirty="0">
                <a:ln>
                  <a:solidFill>
                    <a:schemeClr val="bg2">
                      <a:lumMod val="75000"/>
                    </a:schemeClr>
                  </a:solidFill>
                </a:ln>
                <a:solidFill>
                  <a:sysClr val="windowText" lastClr="000000"/>
                </a:solidFill>
                <a:effectLst>
                  <a:innerShdw blurRad="63500" dist="50800" dir="16200000">
                    <a:prstClr val="black">
                      <a:alpha val="50000"/>
                    </a:prstClr>
                  </a:innerShdw>
                </a:effectLst>
              </a:rPr>
              <a:t>Pronouns: they/them</a:t>
            </a:r>
          </a:p>
          <a:p>
            <a:pPr marL="285743" indent="-285743">
              <a:buFont typeface="Wingdings" pitchFamily="2" charset="2"/>
              <a:buChar char="ü"/>
            </a:pPr>
            <a:r>
              <a:rPr lang="en-US" sz="2600" b="1" dirty="0">
                <a:ln>
                  <a:solidFill>
                    <a:schemeClr val="bg2">
                      <a:lumMod val="75000"/>
                    </a:schemeClr>
                  </a:solidFill>
                </a:ln>
                <a:solidFill>
                  <a:sysClr val="windowText" lastClr="000000"/>
                </a:solidFill>
                <a:effectLst>
                  <a:innerShdw blurRad="63500" dist="50800" dir="16200000">
                    <a:prstClr val="black">
                      <a:alpha val="50000"/>
                    </a:prstClr>
                  </a:innerShdw>
                </a:effectLst>
              </a:rPr>
              <a:t>Queer</a:t>
            </a:r>
          </a:p>
          <a:p>
            <a:pPr marL="285743" indent="-285743">
              <a:buFont typeface="Wingdings" pitchFamily="2" charset="2"/>
              <a:buChar char="ü"/>
            </a:pPr>
            <a:r>
              <a:rPr lang="en-US" sz="2600" b="1" dirty="0">
                <a:ln>
                  <a:solidFill>
                    <a:schemeClr val="bg2">
                      <a:lumMod val="75000"/>
                    </a:schemeClr>
                  </a:solidFill>
                </a:ln>
                <a:solidFill>
                  <a:sysClr val="windowText" lastClr="000000"/>
                </a:solidFill>
                <a:effectLst>
                  <a:innerShdw blurRad="63500" dist="50800" dir="16200000">
                    <a:prstClr val="black">
                      <a:alpha val="50000"/>
                    </a:prstClr>
                  </a:innerShdw>
                </a:effectLst>
              </a:rPr>
              <a:t>Survivor of child abuse, SA, IPV, and stalking. </a:t>
            </a:r>
          </a:p>
          <a:p>
            <a:pPr marL="285743" indent="-285743">
              <a:buFont typeface="Wingdings" pitchFamily="2" charset="2"/>
              <a:buChar char="ü"/>
            </a:pPr>
            <a:r>
              <a:rPr lang="en-US" sz="2600" b="1" dirty="0">
                <a:ln>
                  <a:solidFill>
                    <a:schemeClr val="bg2">
                      <a:lumMod val="75000"/>
                    </a:schemeClr>
                  </a:solidFill>
                </a:ln>
                <a:solidFill>
                  <a:sysClr val="windowText" lastClr="000000"/>
                </a:solidFill>
                <a:effectLst>
                  <a:innerShdw blurRad="63500" dist="50800" dir="16200000">
                    <a:prstClr val="black">
                      <a:alpha val="50000"/>
                    </a:prstClr>
                  </a:innerShdw>
                </a:effectLst>
              </a:rPr>
              <a:t>Masters in Anthropology, UC Berkeley </a:t>
            </a:r>
          </a:p>
          <a:p>
            <a:pPr marL="285743" indent="-285743">
              <a:buFont typeface="Wingdings" pitchFamily="2" charset="2"/>
              <a:buChar char="ü"/>
            </a:pPr>
            <a:r>
              <a:rPr lang="en-US" sz="2600" b="1" dirty="0">
                <a:ln>
                  <a:solidFill>
                    <a:schemeClr val="bg2">
                      <a:lumMod val="75000"/>
                    </a:schemeClr>
                  </a:solidFill>
                </a:ln>
                <a:solidFill>
                  <a:sysClr val="windowText" lastClr="000000"/>
                </a:solidFill>
                <a:effectLst>
                  <a:innerShdw blurRad="63500" dist="50800" dir="16200000">
                    <a:prstClr val="black">
                      <a:alpha val="50000"/>
                    </a:prstClr>
                  </a:innerShdw>
                </a:effectLst>
              </a:rPr>
              <a:t>Masters in Social Work, University of Denver</a:t>
            </a:r>
          </a:p>
          <a:p>
            <a:pPr marL="285743" indent="-285743">
              <a:buFont typeface="Wingdings" pitchFamily="2" charset="2"/>
              <a:buChar char="ü"/>
            </a:pPr>
            <a:r>
              <a:rPr lang="en-US" sz="2600" b="1" dirty="0">
                <a:ln>
                  <a:solidFill>
                    <a:schemeClr val="bg2">
                      <a:lumMod val="75000"/>
                    </a:schemeClr>
                  </a:solidFill>
                </a:ln>
                <a:solidFill>
                  <a:sysClr val="windowText" lastClr="000000"/>
                </a:solidFill>
                <a:effectLst>
                  <a:innerShdw blurRad="63500" dist="50800" dir="16200000">
                    <a:prstClr val="black">
                      <a:alpha val="50000"/>
                    </a:prstClr>
                  </a:innerShdw>
                </a:effectLst>
              </a:rPr>
              <a:t>Served unhoused Indigenous relatives in the Denver metro area before joining STTARS.</a:t>
            </a:r>
          </a:p>
          <a:p>
            <a:pPr marL="285743" indent="-285743">
              <a:buFont typeface="Wingdings" pitchFamily="2" charset="2"/>
              <a:buChar char="ü"/>
            </a:pPr>
            <a:r>
              <a:rPr lang="en-US" sz="2600" b="1" dirty="0">
                <a:ln>
                  <a:solidFill>
                    <a:schemeClr val="bg2">
                      <a:lumMod val="75000"/>
                    </a:schemeClr>
                  </a:solidFill>
                </a:ln>
                <a:solidFill>
                  <a:sysClr val="windowText" lastClr="000000"/>
                </a:solidFill>
                <a:effectLst>
                  <a:innerShdw blurRad="63500" dist="50800" dir="16200000">
                    <a:prstClr val="black">
                      <a:alpha val="50000"/>
                    </a:prstClr>
                  </a:innerShdw>
                </a:effectLst>
              </a:rPr>
              <a:t>Before joining STTARS my program was a subrecipient for STTARS ARP Covid-19 funding. </a:t>
            </a:r>
          </a:p>
          <a:p>
            <a:pPr marL="285743" indent="-285743">
              <a:buFont typeface="Wingdings" pitchFamily="2" charset="2"/>
              <a:buChar char="ü"/>
            </a:pPr>
            <a:endParaRPr lang="en-US" dirty="0"/>
          </a:p>
        </p:txBody>
      </p:sp>
    </p:spTree>
    <p:extLst>
      <p:ext uri="{BB962C8B-B14F-4D97-AF65-F5344CB8AC3E}">
        <p14:creationId xmlns:p14="http://schemas.microsoft.com/office/powerpoint/2010/main" val="537102818"/>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A rainbow colored background with white stars&#10;&#10;Description automatically generated" id="5" name="Content Placeholder 4">
            <a:extLst>
              <a:ext uri="{FF2B5EF4-FFF2-40B4-BE49-F238E27FC236}">
                <a16:creationId xmlns:a16="http://schemas.microsoft.com/office/drawing/2014/main" id="{4D62E44C-7F37-5B4B-D0A4-C438FFC47F1A}"/>
              </a:ext>
            </a:extLst>
          </p:cNvPr>
          <p:cNvPicPr>
            <a:picLocks noChangeAspect="1" noGrp="1"/>
          </p:cNvPicPr>
          <p:nvPr>
            <p:ph idx="1"/>
          </p:nvPr>
        </p:nvPicPr>
        <p:blipFill rotWithShape="1">
          <a:blip r:embed="rId3"/>
          <a:srcRect t="35"/>
          <a:stretch/>
        </p:blipFill>
        <p:spPr>
          <a:xfrm>
            <a:off x="21" y="1282"/>
            <a:ext cx="12191980" cy="6856718"/>
          </a:xfrm>
          <a:prstGeom prst="rect">
            <a:avLst/>
          </a:prstGeom>
        </p:spPr>
      </p:pic>
      <p:sp>
        <p:nvSpPr>
          <p:cNvPr id="6" name="TextBox 5">
            <a:extLst>
              <a:ext uri="{FF2B5EF4-FFF2-40B4-BE49-F238E27FC236}">
                <a16:creationId xmlns:a16="http://schemas.microsoft.com/office/drawing/2014/main" id="{3BBD2414-CF96-AE88-CCB6-C58BD783F1CF}"/>
              </a:ext>
            </a:extLst>
          </p:cNvPr>
          <p:cNvSpPr txBox="1"/>
          <p:nvPr/>
        </p:nvSpPr>
        <p:spPr>
          <a:xfrm>
            <a:off x="0" y="124691"/>
            <a:ext cx="12188952" cy="707886"/>
          </a:xfrm>
          <a:prstGeom prst="rect">
            <a:avLst/>
          </a:prstGeom>
          <a:noFill/>
        </p:spPr>
        <p:txBody>
          <a:bodyPr rtlCol="0" wrap="square">
            <a:spAutoFit/>
          </a:bodyPr>
          <a:lstStyle/>
          <a:p>
            <a:pPr algn="ctr"/>
            <a:r>
              <a:rPr b="1" dirty="0" lang="en-US" sz="4000"/>
              <a:t>What This ARP Funding Meant</a:t>
            </a:r>
          </a:p>
        </p:txBody>
      </p:sp>
      <p:sp>
        <p:nvSpPr>
          <p:cNvPr id="7" name="TextBox 6">
            <a:extLst>
              <a:ext uri="{FF2B5EF4-FFF2-40B4-BE49-F238E27FC236}">
                <a16:creationId xmlns:a16="http://schemas.microsoft.com/office/drawing/2014/main" id="{2C48C252-9473-4EA5-DF02-3D216185155D}"/>
              </a:ext>
            </a:extLst>
          </p:cNvPr>
          <p:cNvSpPr txBox="1"/>
          <p:nvPr/>
        </p:nvSpPr>
        <p:spPr>
          <a:xfrm>
            <a:off x="159343" y="955986"/>
            <a:ext cx="11870266" cy="3108543"/>
          </a:xfrm>
          <a:prstGeom prst="rect">
            <a:avLst/>
          </a:prstGeom>
          <a:noFill/>
        </p:spPr>
        <p:txBody>
          <a:bodyPr rtlCol="0" wrap="square">
            <a:spAutoFit/>
          </a:bodyPr>
          <a:lstStyle/>
          <a:p>
            <a:r>
              <a:rPr dirty="0" lang="en-US" sz="2800"/>
              <a:t>ARP funding for DVRN Resource Centers gave National Organizations a clear way to connect broader public health, emergency response, and gender-based violence more directly.</a:t>
            </a:r>
          </a:p>
          <a:p>
            <a:endParaRPr dirty="0" lang="en-US" sz="2800"/>
          </a:p>
          <a:p>
            <a:r>
              <a:rPr dirty="0" lang="en-US" sz="2800"/>
              <a:t>It also gave us the ability to fund sub-recipients directly, meaning we were able to more meaningfully engage in and support community work in addition to our typical TTA.</a:t>
            </a:r>
          </a:p>
        </p:txBody>
      </p:sp>
    </p:spTree>
    <p:extLst>
      <p:ext uri="{BB962C8B-B14F-4D97-AF65-F5344CB8AC3E}">
        <p14:creationId xmlns:p14="http://schemas.microsoft.com/office/powerpoint/2010/main" val="3448659234"/>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A blue sky with white stars&#10;&#10;Description automatically generated" id="5" name="Content Placeholder 4">
            <a:extLst>
              <a:ext uri="{FF2B5EF4-FFF2-40B4-BE49-F238E27FC236}">
                <a16:creationId xmlns:a16="http://schemas.microsoft.com/office/drawing/2014/main" id="{C712E922-5EC3-7237-0DF0-2BE188FB2A7F}"/>
              </a:ext>
            </a:extLst>
          </p:cNvPr>
          <p:cNvPicPr>
            <a:picLocks noChangeAspect="1" noGrp="1"/>
          </p:cNvPicPr>
          <p:nvPr>
            <p:ph idx="1"/>
          </p:nvPr>
        </p:nvPicPr>
        <p:blipFill rotWithShape="1">
          <a:blip r:embed="rId2"/>
          <a:srcRect b="-1" r="52"/>
          <a:stretch/>
        </p:blipFill>
        <p:spPr>
          <a:xfrm>
            <a:off x="21" y="1282"/>
            <a:ext cx="12191980" cy="6856718"/>
          </a:xfrm>
          <a:prstGeom prst="rect">
            <a:avLst/>
          </a:prstGeom>
        </p:spPr>
      </p:pic>
      <p:sp>
        <p:nvSpPr>
          <p:cNvPr id="6" name="TextBox 5">
            <a:extLst>
              <a:ext uri="{FF2B5EF4-FFF2-40B4-BE49-F238E27FC236}">
                <a16:creationId xmlns:a16="http://schemas.microsoft.com/office/drawing/2014/main" id="{982340F3-E432-A5CC-3DB2-3E7EDD857DBA}"/>
              </a:ext>
            </a:extLst>
          </p:cNvPr>
          <p:cNvSpPr txBox="1"/>
          <p:nvPr/>
        </p:nvSpPr>
        <p:spPr>
          <a:xfrm>
            <a:off x="270933" y="304800"/>
            <a:ext cx="11599334" cy="830997"/>
          </a:xfrm>
          <a:prstGeom prst="rect">
            <a:avLst/>
          </a:prstGeom>
          <a:noFill/>
        </p:spPr>
        <p:txBody>
          <a:bodyPr rtlCol="0" wrap="square">
            <a:spAutoFit/>
          </a:bodyPr>
          <a:lstStyle/>
          <a:p>
            <a:pPr algn="ctr"/>
            <a:r>
              <a:rPr b="1" dirty="0" lang="en-US" sz="4800">
                <a:effectLst>
                  <a:innerShdw blurRad="63500" dir="16200000" dist="50800">
                    <a:prstClr val="black">
                      <a:alpha val="50000"/>
                    </a:prstClr>
                  </a:innerShdw>
                </a:effectLst>
              </a:rPr>
              <a:t>Implementation</a:t>
            </a:r>
            <a:r>
              <a:rPr dirty="0" lang="en-US">
                <a:effectLst>
                  <a:innerShdw blurRad="63500" dir="16200000" dist="50800">
                    <a:prstClr val="black">
                      <a:alpha val="50000"/>
                    </a:prstClr>
                  </a:innerShdw>
                </a:effectLst>
              </a:rPr>
              <a:t> </a:t>
            </a:r>
          </a:p>
        </p:txBody>
      </p:sp>
      <p:sp>
        <p:nvSpPr>
          <p:cNvPr id="7" name="TextBox 6">
            <a:extLst>
              <a:ext uri="{FF2B5EF4-FFF2-40B4-BE49-F238E27FC236}">
                <a16:creationId xmlns:a16="http://schemas.microsoft.com/office/drawing/2014/main" id="{CDEF734D-0CFA-8624-6300-F9FA939C4E16}"/>
              </a:ext>
            </a:extLst>
          </p:cNvPr>
          <p:cNvSpPr txBox="1"/>
          <p:nvPr/>
        </p:nvSpPr>
        <p:spPr>
          <a:xfrm>
            <a:off x="152400" y="1439315"/>
            <a:ext cx="11870267" cy="5693866"/>
          </a:xfrm>
          <a:prstGeom prst="rect">
            <a:avLst/>
          </a:prstGeom>
          <a:noFill/>
        </p:spPr>
        <p:txBody>
          <a:bodyPr rtlCol="0" wrap="square">
            <a:spAutoFit/>
          </a:bodyPr>
          <a:lstStyle/>
          <a:p>
            <a:r>
              <a:rPr b="1" dirty="0" lang="en-US" sz="2400">
                <a:effectLst>
                  <a:innerShdw blurRad="63500" dir="16200000" dist="50800">
                    <a:prstClr val="black">
                      <a:alpha val="50000"/>
                    </a:prstClr>
                  </a:innerShdw>
                </a:effectLst>
              </a:rPr>
              <a:t>STTARS was funded as a new resource center starting in FY22. With our original funding from OFVPS, we were also awarded a $1 Million Dollar 4 year ARP grant. </a:t>
            </a:r>
          </a:p>
          <a:p>
            <a:endParaRPr b="1" dirty="0" lang="en-US" sz="2400">
              <a:effectLst>
                <a:innerShdw blurRad="63500" dir="16200000" dist="50800">
                  <a:prstClr val="black">
                    <a:alpha val="50000"/>
                  </a:prstClr>
                </a:innerShdw>
              </a:effectLst>
            </a:endParaRPr>
          </a:p>
          <a:p>
            <a:r>
              <a:rPr b="1" dirty="0" lang="en-US" sz="2400">
                <a:effectLst>
                  <a:innerShdw blurRad="63500" dir="16200000" dist="50800">
                    <a:prstClr val="black">
                      <a:alpha val="50000"/>
                    </a:prstClr>
                  </a:innerShdw>
                </a:effectLst>
              </a:rPr>
              <a:t>2 staff originally and we committed to ensuring that $150,000 of our annual $250,000 award went to sub-recipients— to Tribes and programs doing direct service work with survivors of gender-based violence, housing insecurity/homelessness and COVID-19 mitigation.  </a:t>
            </a:r>
          </a:p>
          <a:p>
            <a:endParaRPr b="1" dirty="0" lang="en-US" sz="2400">
              <a:effectLst>
                <a:innerShdw blurRad="63500" dir="16200000" dist="50800">
                  <a:prstClr val="black">
                    <a:alpha val="50000"/>
                  </a:prstClr>
                </a:innerShdw>
              </a:effectLst>
            </a:endParaRPr>
          </a:p>
          <a:p>
            <a:r>
              <a:rPr b="1" dirty="0" lang="en-US" sz="2400">
                <a:effectLst>
                  <a:innerShdw blurRad="63500" dir="16200000" dist="50800">
                    <a:prstClr val="black">
                      <a:alpha val="50000"/>
                    </a:prstClr>
                  </a:innerShdw>
                </a:effectLst>
              </a:rPr>
              <a:t>NIWRC hired a grants compliance manager to oversee the submission process. STTARS staff developed a template letter for appropriate spending purposes and we did concentrated outreach to our National Workgroup Members and others for first year applications. </a:t>
            </a:r>
          </a:p>
          <a:p>
            <a:endParaRPr b="1" dirty="0" lang="en-US" sz="2400">
              <a:effectLst>
                <a:innerShdw blurRad="63500" dir="16200000" dist="50800">
                  <a:prstClr val="black">
                    <a:alpha val="50000"/>
                  </a:prstClr>
                </a:innerShdw>
              </a:effectLst>
            </a:endParaRPr>
          </a:p>
          <a:p>
            <a:pPr algn="ctr"/>
            <a:r>
              <a:rPr b="1" dirty="0" err="1" lang="en-US" sz="2800">
                <a:effectLst>
                  <a:innerShdw blurRad="63500" dir="16200000" dist="50800">
                    <a:prstClr val="black">
                      <a:alpha val="50000"/>
                    </a:prstClr>
                  </a:innerShdw>
                </a:effectLst>
              </a:rPr>
              <a:t>niwrc.org</a:t>
            </a:r>
            <a:r>
              <a:rPr b="1" dirty="0" lang="en-US" sz="2800">
                <a:effectLst>
                  <a:innerShdw blurRad="63500" dir="16200000" dist="50800">
                    <a:prstClr val="black">
                      <a:alpha val="50000"/>
                    </a:prstClr>
                  </a:innerShdw>
                </a:effectLst>
              </a:rPr>
              <a:t>/proposals</a:t>
            </a:r>
          </a:p>
          <a:p>
            <a:endParaRPr dirty="0" lang="en-US" sz="2400"/>
          </a:p>
        </p:txBody>
      </p:sp>
    </p:spTree>
    <p:extLst>
      <p:ext uri="{BB962C8B-B14F-4D97-AF65-F5344CB8AC3E}">
        <p14:creationId xmlns:p14="http://schemas.microsoft.com/office/powerpoint/2010/main" val="55362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4EE6206-5F1B-136B-2771-FD17F4740D63}"/>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8" eaLnBrk="0" fontAlgn="base" hangingPunct="0">
              <a:spcBef>
                <a:spcPct val="0"/>
              </a:spcBef>
              <a:spcAft>
                <a:spcPts val="600"/>
              </a:spcAft>
            </a:pPr>
            <a:br>
              <a:rPr lang="en-US" altLang="en-US">
                <a:latin typeface="Arial" panose="020B0604020202020204" pitchFamily="34" charset="0"/>
              </a:rPr>
            </a:br>
            <a:endParaRPr lang="en-US" altLang="en-US">
              <a:latin typeface="Arial" panose="020B0604020202020204" pitchFamily="34" charset="0"/>
            </a:endParaRPr>
          </a:p>
        </p:txBody>
      </p:sp>
      <p:sp>
        <p:nvSpPr>
          <p:cNvPr id="10" name="Rectangle 2">
            <a:extLst>
              <a:ext uri="{FF2B5EF4-FFF2-40B4-BE49-F238E27FC236}">
                <a16:creationId xmlns:a16="http://schemas.microsoft.com/office/drawing/2014/main" id="{A9669606-63B0-AB16-E7DA-CD17496C3543}"/>
              </a:ext>
            </a:extLst>
          </p:cNvPr>
          <p:cNvSpPr>
            <a:spLocks noChangeArrowheads="1"/>
          </p:cNvSpPr>
          <p:nvPr/>
        </p:nvSpPr>
        <p:spPr bwMode="auto">
          <a:xfrm>
            <a:off x="-12987272" y="-94565"/>
            <a:ext cx="384771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8" eaLnBrk="0" fontAlgn="base" hangingPunct="0">
              <a:spcBef>
                <a:spcPct val="0"/>
              </a:spcBef>
              <a:spcAft>
                <a:spcPts val="600"/>
              </a:spcAft>
            </a:pPr>
            <a:br>
              <a:rPr lang="en-US" altLang="en-US">
                <a:latin typeface="Arial" panose="020B0604020202020204" pitchFamily="34" charset="0"/>
              </a:rPr>
            </a:br>
            <a:endParaRPr lang="en-US" altLang="en-US">
              <a:latin typeface="Arial" panose="020B0604020202020204" pitchFamily="34" charset="0"/>
            </a:endParaRPr>
          </a:p>
        </p:txBody>
      </p:sp>
      <p:graphicFrame>
        <p:nvGraphicFramePr>
          <p:cNvPr id="9" name="Content Placeholder 8">
            <a:extLst>
              <a:ext uri="{FF2B5EF4-FFF2-40B4-BE49-F238E27FC236}">
                <a16:creationId xmlns:a16="http://schemas.microsoft.com/office/drawing/2014/main" id="{C1D40E28-8B76-D8E9-D062-8E40300A2A9B}"/>
              </a:ext>
            </a:extLst>
          </p:cNvPr>
          <p:cNvGraphicFramePr>
            <a:graphicFrameLocks noGrp="1"/>
          </p:cNvGraphicFramePr>
          <p:nvPr>
            <p:ph idx="1"/>
            <p:extLst>
              <p:ext uri="{D42A27DB-BD31-4B8C-83A1-F6EECF244321}">
                <p14:modId xmlns:p14="http://schemas.microsoft.com/office/powerpoint/2010/main" val="3499106954"/>
              </p:ext>
            </p:extLst>
          </p:nvPr>
        </p:nvGraphicFramePr>
        <p:xfrm>
          <a:off x="96819" y="139848"/>
          <a:ext cx="11984020" cy="6572926"/>
        </p:xfrm>
        <a:graphic>
          <a:graphicData uri="http://schemas.openxmlformats.org/drawingml/2006/table">
            <a:tbl>
              <a:tblPr>
                <a:solidFill>
                  <a:schemeClr val="bg1"/>
                </a:solidFill>
              </a:tblPr>
              <a:tblGrid>
                <a:gridCol w="4526119">
                  <a:extLst>
                    <a:ext uri="{9D8B030D-6E8A-4147-A177-3AD203B41FA5}">
                      <a16:colId xmlns:a16="http://schemas.microsoft.com/office/drawing/2014/main" val="155972582"/>
                    </a:ext>
                  </a:extLst>
                </a:gridCol>
                <a:gridCol w="7457901">
                  <a:extLst>
                    <a:ext uri="{9D8B030D-6E8A-4147-A177-3AD203B41FA5}">
                      <a16:colId xmlns:a16="http://schemas.microsoft.com/office/drawing/2014/main" val="3049962712"/>
                    </a:ext>
                  </a:extLst>
                </a:gridCol>
              </a:tblGrid>
              <a:tr h="344666">
                <a:tc>
                  <a:txBody>
                    <a:bodyPr/>
                    <a:lstStyle/>
                    <a:p>
                      <a:pPr rtl="0" fontAlgn="t">
                        <a:spcBef>
                          <a:spcPts val="0"/>
                        </a:spcBef>
                        <a:spcAft>
                          <a:spcPts val="0"/>
                        </a:spcAft>
                      </a:pPr>
                      <a:r>
                        <a:rPr lang="en-US" sz="1050" b="1" i="0" u="none" strike="noStrike" cap="none" spc="0" dirty="0">
                          <a:solidFill>
                            <a:schemeClr val="tx1"/>
                          </a:solidFill>
                          <a:effectLst/>
                          <a:latin typeface="Times New Roman" panose="02020603050405020304" pitchFamily="18" charset="0"/>
                        </a:rPr>
                        <a:t>Possible Uses</a:t>
                      </a:r>
                      <a:endParaRPr lang="en-US" sz="1050" b="1" cap="none" spc="0" dirty="0">
                        <a:solidFill>
                          <a:schemeClr val="tx1"/>
                        </a:solidFill>
                        <a:effectLst/>
                      </a:endParaRPr>
                    </a:p>
                  </a:txBody>
                  <a:tcPr marL="75077" marR="28289" marT="57751" marB="577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rtl="0" fontAlgn="t">
                        <a:spcBef>
                          <a:spcPts val="0"/>
                        </a:spcBef>
                        <a:spcAft>
                          <a:spcPts val="0"/>
                        </a:spcAft>
                      </a:pPr>
                      <a:r>
                        <a:rPr lang="en-US" sz="1050" b="1" i="0" u="none" strike="noStrike" cap="none" spc="0" dirty="0">
                          <a:solidFill>
                            <a:schemeClr val="tx1"/>
                          </a:solidFill>
                          <a:effectLst/>
                          <a:latin typeface="Times New Roman" panose="02020603050405020304" pitchFamily="18" charset="0"/>
                        </a:rPr>
                        <a:t>Relation to Housing/Covid-19 Mitigation</a:t>
                      </a:r>
                      <a:endParaRPr lang="en-US" sz="1050" b="1" cap="none" spc="0" dirty="0">
                        <a:solidFill>
                          <a:schemeClr val="tx1"/>
                        </a:solidFill>
                        <a:effectLst/>
                      </a:endParaRPr>
                    </a:p>
                  </a:txBody>
                  <a:tcPr marL="75077" marR="28289" marT="57751" marB="57751">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1408709542"/>
                  </a:ext>
                </a:extLst>
              </a:tr>
              <a:tr h="1050823">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Housing Application Fees/First and Last Month’s Rent/Utility Deposits/Rental Assistance for Housing Subsidies</a:t>
                      </a:r>
                      <a:endParaRPr lang="en-US" sz="1000" cap="none" spc="0" dirty="0">
                        <a:solidFill>
                          <a:schemeClr val="tx1"/>
                        </a:solidFill>
                        <a:effectLst/>
                      </a:endParaRPr>
                    </a:p>
                  </a:txBody>
                  <a:tcPr marL="75077" marR="28289" marT="57751" marB="577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Can be used for application fees, to cover first/last month’s rent, to cover utility deposits or for rental assistance for housing subsidies for homeless prevention, which creates better public health outcomes (as keeping individuals housed is a strong mitigating factor related to Covid-19). </a:t>
                      </a:r>
                      <a:endParaRPr lang="en-US" sz="1000" cap="none" spc="0" dirty="0">
                        <a:solidFill>
                          <a:schemeClr val="tx1"/>
                        </a:solidFill>
                        <a:effectLst/>
                      </a:endParaRPr>
                    </a:p>
                    <a:p>
                      <a:pPr rtl="0" fontAlgn="t">
                        <a:spcBef>
                          <a:spcPts val="0"/>
                        </a:spcBef>
                        <a:spcAft>
                          <a:spcPts val="0"/>
                        </a:spcAft>
                      </a:pPr>
                      <a:br>
                        <a:rPr lang="en-US" sz="1000" cap="none" spc="0" dirty="0">
                          <a:solidFill>
                            <a:schemeClr val="tx1"/>
                          </a:solidFill>
                          <a:effectLst/>
                        </a:rPr>
                      </a:br>
                      <a:r>
                        <a:rPr lang="en-US" sz="1000" b="0" i="0" u="none" strike="noStrike" cap="none" spc="0" dirty="0">
                          <a:solidFill>
                            <a:schemeClr val="tx1"/>
                          </a:solidFill>
                          <a:effectLst/>
                          <a:latin typeface="Times New Roman" panose="02020603050405020304" pitchFamily="18" charset="0"/>
                        </a:rPr>
                        <a:t>The unhoused/those at risk for homelessness are at a heightened risk for pandemic related complications including, but not limited to, increased risk of contraction and lack of appropriate medical care.</a:t>
                      </a:r>
                      <a:endParaRPr lang="en-US" sz="1000" cap="none" spc="0" dirty="0">
                        <a:solidFill>
                          <a:schemeClr val="tx1"/>
                        </a:solidFill>
                        <a:effectLst/>
                      </a:endParaRPr>
                    </a:p>
                  </a:txBody>
                  <a:tcPr marL="75077" marR="28289" marT="57751" marB="57751">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432174390"/>
                  </a:ext>
                </a:extLst>
              </a:tr>
              <a:tr h="514570">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Test Kits/PPE</a:t>
                      </a:r>
                      <a:endParaRPr lang="en-US" sz="1000" cap="none" spc="0" dirty="0">
                        <a:solidFill>
                          <a:schemeClr val="tx1"/>
                        </a:solidFill>
                        <a:effectLst/>
                      </a:endParaRPr>
                    </a:p>
                  </a:txBody>
                  <a:tcPr marL="75077" marR="28289" marT="57751" marB="577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Can be used to purchase test kits and PPE for staff/individuals your program works with. Access to adequate testing and PPE materials are essential Covid-19 mitigation tools. Having access to both increases health outcomes and reduces risk of contraction in housing/shelter. </a:t>
                      </a:r>
                      <a:endParaRPr lang="en-US" sz="1000" cap="none" spc="0" dirty="0">
                        <a:solidFill>
                          <a:schemeClr val="tx1"/>
                        </a:solidFill>
                        <a:effectLst/>
                      </a:endParaRPr>
                    </a:p>
                  </a:txBody>
                  <a:tcPr marL="75077" marR="28289" marT="57751" marB="57751">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1031180147"/>
                  </a:ext>
                </a:extLst>
              </a:tr>
              <a:tr h="684477">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Transportation Vouchers</a:t>
                      </a:r>
                      <a:endParaRPr lang="en-US" sz="1000" cap="none" spc="0" dirty="0">
                        <a:solidFill>
                          <a:schemeClr val="tx1"/>
                        </a:solidFill>
                        <a:effectLst/>
                      </a:endParaRPr>
                    </a:p>
                  </a:txBody>
                  <a:tcPr marL="75077" marR="28289" marT="57751" marB="577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Can be used for transportation vouchers as a Covid-19 mitigation tool. Provides increased ability to access services (and even to assist with transportation to employment), such as housing, which decrease risk of contraction and increase support/care and access to healthcare during Covid-19 times.</a:t>
                      </a:r>
                      <a:endParaRPr lang="en-US" sz="1000" cap="none" spc="0" dirty="0">
                        <a:solidFill>
                          <a:schemeClr val="tx1"/>
                        </a:solidFill>
                        <a:effectLst/>
                      </a:endParaRPr>
                    </a:p>
                  </a:txBody>
                  <a:tcPr marL="75077" marR="28289" marT="57751" marB="57751">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018639037"/>
                  </a:ext>
                </a:extLst>
              </a:tr>
              <a:tr h="452934">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Hotel Vouchers</a:t>
                      </a:r>
                      <a:endParaRPr lang="en-US" sz="1000" cap="none" spc="0" dirty="0">
                        <a:solidFill>
                          <a:schemeClr val="tx1"/>
                        </a:solidFill>
                        <a:effectLst/>
                      </a:endParaRPr>
                    </a:p>
                  </a:txBody>
                  <a:tcPr marL="75077" marR="28289" marT="57751" marB="577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Can be used as a form of quarantine or during times of reduced capacity (beds/space) due to Covid-19 concerns and as a way to mitigate Covid-19 impacts. </a:t>
                      </a:r>
                      <a:endParaRPr lang="en-US" sz="1000" cap="none" spc="0" dirty="0">
                        <a:solidFill>
                          <a:schemeClr val="tx1"/>
                        </a:solidFill>
                        <a:effectLst/>
                      </a:endParaRPr>
                    </a:p>
                  </a:txBody>
                  <a:tcPr marL="75077" marR="28289" marT="57751" marB="57751">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1173465027"/>
                  </a:ext>
                </a:extLst>
              </a:tr>
              <a:tr h="514570">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Emergency Food Support/ Water</a:t>
                      </a:r>
                      <a:endParaRPr lang="en-US" sz="1000" cap="none" spc="0" dirty="0">
                        <a:solidFill>
                          <a:schemeClr val="tx1"/>
                        </a:solidFill>
                        <a:effectLst/>
                      </a:endParaRPr>
                    </a:p>
                  </a:txBody>
                  <a:tcPr marL="75077" marR="28289" marT="57751" marB="577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Can be used during periods of quarantine or food insecurity. Could be used to limit exposure, especially for those who are vulnerable to the pandemic. Potable water is an essential Covid-19 mitigation resource.</a:t>
                      </a:r>
                      <a:endParaRPr lang="en-US" sz="1000" cap="none" spc="0" dirty="0">
                        <a:solidFill>
                          <a:schemeClr val="tx1"/>
                        </a:solidFill>
                        <a:effectLst/>
                      </a:endParaRPr>
                    </a:p>
                  </a:txBody>
                  <a:tcPr marL="75077" marR="28289" marT="57751" marB="57751">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934950763"/>
                  </a:ext>
                </a:extLst>
              </a:tr>
              <a:tr h="429380">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Care Kits for the Unhoused /those in Shelter/</a:t>
                      </a:r>
                      <a:endParaRPr lang="en-US" sz="1000" cap="none" spc="0" dirty="0">
                        <a:solidFill>
                          <a:schemeClr val="tx1"/>
                        </a:solidFill>
                        <a:effectLst/>
                      </a:endParaRPr>
                    </a:p>
                  </a:txBody>
                  <a:tcPr marL="75077" marR="28289" marT="57751" marB="577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Can include traditional medicines, thermometers, testing kits, PPE, essential oils, cleaning supplies, clothing, masks, hygienic supplies, medication, gloves, hand sanitizer, Covid keys, etc. </a:t>
                      </a:r>
                      <a:endParaRPr lang="en-US" sz="1000" cap="none" spc="0" dirty="0">
                        <a:solidFill>
                          <a:schemeClr val="tx1"/>
                        </a:solidFill>
                        <a:effectLst/>
                      </a:endParaRPr>
                    </a:p>
                  </a:txBody>
                  <a:tcPr marL="75077" marR="28289" marT="57751" marB="57751">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1269517009"/>
                  </a:ext>
                </a:extLst>
              </a:tr>
              <a:tr h="439048">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Ceremony/Healing/ Mental Health Services</a:t>
                      </a:r>
                      <a:r>
                        <a:rPr lang="en-US" sz="1000" b="0" i="0" u="none" strike="noStrike" cap="none" spc="0" dirty="0">
                          <a:solidFill>
                            <a:schemeClr val="tx1"/>
                          </a:solidFill>
                          <a:effectLst/>
                          <a:latin typeface="+mn-lt"/>
                        </a:rPr>
                        <a:t> </a:t>
                      </a:r>
                      <a:r>
                        <a:rPr lang="en-US" sz="1000" b="0" i="0" u="none" strike="noStrike" cap="none" spc="0" dirty="0">
                          <a:solidFill>
                            <a:schemeClr val="tx1"/>
                          </a:solidFill>
                          <a:effectLst/>
                          <a:latin typeface="Times New Roman" panose="02020603050405020304" pitchFamily="18" charset="0"/>
                        </a:rPr>
                        <a:t>(Pandemic Related)</a:t>
                      </a:r>
                      <a:endParaRPr lang="en-US" sz="1000" cap="none" spc="0" dirty="0">
                        <a:solidFill>
                          <a:schemeClr val="tx1"/>
                        </a:solidFill>
                        <a:effectLst/>
                      </a:endParaRPr>
                    </a:p>
                  </a:txBody>
                  <a:tcPr marL="75077" marR="28289" marT="57751" marB="577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Can be used to facilitate access to ceremony/traditional healing or for therapy-related expenses (for staff or clients experiencing pandemic related mental health stresses).</a:t>
                      </a:r>
                      <a:endParaRPr lang="en-US" sz="1000" cap="none" spc="0" dirty="0">
                        <a:solidFill>
                          <a:schemeClr val="tx1"/>
                        </a:solidFill>
                        <a:effectLst/>
                      </a:endParaRPr>
                    </a:p>
                  </a:txBody>
                  <a:tcPr marL="75077" marR="28289" marT="57751" marB="57751">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098385951"/>
                  </a:ext>
                </a:extLst>
              </a:tr>
              <a:tr h="428841">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Cleaning Supplies/ Air Purifiers</a:t>
                      </a:r>
                      <a:endParaRPr lang="en-US" sz="1000" cap="none" spc="0" dirty="0">
                        <a:solidFill>
                          <a:schemeClr val="tx1"/>
                        </a:solidFill>
                        <a:effectLst/>
                      </a:endParaRPr>
                    </a:p>
                  </a:txBody>
                  <a:tcPr marL="75077" marR="28289" marT="57751" marB="577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Cleaning supplies are essential for Covid-19 mitigation. Can include Lysol/disinfectants/wipes/bleach/brooms/mops/sponges/trash bags/air-purifiers. </a:t>
                      </a:r>
                      <a:endParaRPr lang="en-US" sz="1000" cap="none" spc="0" dirty="0">
                        <a:solidFill>
                          <a:schemeClr val="tx1"/>
                        </a:solidFill>
                        <a:effectLst/>
                      </a:endParaRPr>
                    </a:p>
                  </a:txBody>
                  <a:tcPr marL="75077" marR="28289" marT="57751" marB="57751">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886742993"/>
                  </a:ext>
                </a:extLst>
              </a:tr>
              <a:tr h="684477">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Technology to Assist with Remote Work/Case Management as required by Pandemic</a:t>
                      </a:r>
                      <a:endParaRPr lang="en-US" sz="1000" cap="none" spc="0" dirty="0">
                        <a:solidFill>
                          <a:schemeClr val="tx1"/>
                        </a:solidFill>
                        <a:effectLst/>
                      </a:endParaRPr>
                    </a:p>
                  </a:txBody>
                  <a:tcPr marL="75077" marR="28289" marT="57751" marB="577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To address Covid-19 (both to make sure services are uninterrupted and to reduce staff/client risk of contraction) many organizations needed to adjust to remote work. This placed an undue burden on organizations without funding to provide staff with laptops/routers/tablets/cell phones/internet connections and related costs/licenses for video conferencing, etc. </a:t>
                      </a:r>
                      <a:endParaRPr lang="en-US" sz="1000" cap="none" spc="0" dirty="0">
                        <a:solidFill>
                          <a:schemeClr val="tx1"/>
                        </a:solidFill>
                        <a:effectLst/>
                      </a:endParaRPr>
                    </a:p>
                  </a:txBody>
                  <a:tcPr marL="75077" marR="28289" marT="57751" marB="57751">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002859069"/>
                  </a:ext>
                </a:extLst>
              </a:tr>
              <a:tr h="514570">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Wellness Activities</a:t>
                      </a:r>
                      <a:endParaRPr lang="en-US" sz="1000" cap="none" spc="0" dirty="0">
                        <a:solidFill>
                          <a:schemeClr val="tx1"/>
                        </a:solidFill>
                        <a:effectLst/>
                      </a:endParaRPr>
                    </a:p>
                  </a:txBody>
                  <a:tcPr marL="75077" marR="28289" marT="57751" marB="577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To address pandemic related fatigue, sub-awardees may consider utilizing these funds for wellness activities with their staff and the relatives (individuals) they work with. </a:t>
                      </a:r>
                      <a:endParaRPr lang="en-US" sz="1000" cap="none" spc="0" dirty="0">
                        <a:solidFill>
                          <a:schemeClr val="tx1"/>
                        </a:solidFill>
                        <a:effectLst/>
                      </a:endParaRPr>
                    </a:p>
                  </a:txBody>
                  <a:tcPr marL="75077" marR="28289" marT="57751" marB="57751">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626720288"/>
                  </a:ext>
                </a:extLst>
              </a:tr>
              <a:tr h="514570">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Emergency Funds</a:t>
                      </a:r>
                      <a:endParaRPr lang="en-US" sz="1000" cap="none" spc="0" dirty="0">
                        <a:solidFill>
                          <a:schemeClr val="tx1"/>
                        </a:solidFill>
                        <a:effectLst/>
                      </a:endParaRPr>
                    </a:p>
                  </a:txBody>
                  <a:tcPr marL="75077" marR="28289" marT="57751" marB="5775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rtl="0" fontAlgn="t">
                        <a:spcBef>
                          <a:spcPts val="0"/>
                        </a:spcBef>
                        <a:spcAft>
                          <a:spcPts val="0"/>
                        </a:spcAft>
                      </a:pPr>
                      <a:r>
                        <a:rPr lang="en-US" sz="1000" b="0" i="0" u="none" strike="noStrike" cap="none" spc="0" dirty="0">
                          <a:solidFill>
                            <a:schemeClr val="tx1"/>
                          </a:solidFill>
                          <a:effectLst/>
                          <a:latin typeface="Times New Roman" panose="02020603050405020304" pitchFamily="18" charset="0"/>
                        </a:rPr>
                        <a:t>To address pandemic related depletions of employee/staff time-off requests, these funds can be utilized to cover an employee who is facing unpaid leave for covid-19 illness (or family illness). </a:t>
                      </a:r>
                      <a:endParaRPr lang="en-US" sz="1000" cap="none" spc="0" dirty="0">
                        <a:solidFill>
                          <a:schemeClr val="tx1"/>
                        </a:solidFill>
                        <a:effectLst/>
                      </a:endParaRPr>
                    </a:p>
                  </a:txBody>
                  <a:tcPr marL="75077" marR="28289" marT="57751" marB="57751">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3408981426"/>
                  </a:ext>
                </a:extLst>
              </a:tr>
            </a:tbl>
          </a:graphicData>
        </a:graphic>
      </p:graphicFrame>
    </p:spTree>
    <p:extLst>
      <p:ext uri="{BB962C8B-B14F-4D97-AF65-F5344CB8AC3E}">
        <p14:creationId xmlns:p14="http://schemas.microsoft.com/office/powerpoint/2010/main" val="209500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B4D9-AD74-49E9-84C2-0D73DAFC5A88}"/>
              </a:ext>
            </a:extLst>
          </p:cNvPr>
          <p:cNvSpPr>
            <a:spLocks noGrp="1"/>
          </p:cNvSpPr>
          <p:nvPr>
            <p:ph type="title"/>
          </p:nvPr>
        </p:nvSpPr>
        <p:spPr>
          <a:xfrm>
            <a:off x="7392473" y="231821"/>
            <a:ext cx="3961326" cy="1094703"/>
          </a:xfrm>
        </p:spPr>
        <p:txBody>
          <a:bodyPr anchor="b">
            <a:normAutofit/>
          </a:bodyPr>
          <a:lstStyle/>
          <a:p>
            <a:r>
              <a:rPr lang="en-US" sz="3200" b="1" dirty="0"/>
              <a:t>Additional Use of Funds</a:t>
            </a:r>
          </a:p>
        </p:txBody>
      </p:sp>
      <p:sp>
        <p:nvSpPr>
          <p:cNvPr id="21" name="Content Placeholder 20">
            <a:extLst>
              <a:ext uri="{FF2B5EF4-FFF2-40B4-BE49-F238E27FC236}">
                <a16:creationId xmlns:a16="http://schemas.microsoft.com/office/drawing/2014/main" id="{BB6871E3-3AC4-C76D-D706-E010B5954ABF}"/>
              </a:ext>
            </a:extLst>
          </p:cNvPr>
          <p:cNvSpPr>
            <a:spLocks noGrp="1"/>
          </p:cNvSpPr>
          <p:nvPr>
            <p:ph idx="1"/>
          </p:nvPr>
        </p:nvSpPr>
        <p:spPr>
          <a:xfrm>
            <a:off x="7392474" y="1532586"/>
            <a:ext cx="4649273" cy="5093593"/>
          </a:xfrm>
        </p:spPr>
        <p:txBody>
          <a:bodyPr anchor="t">
            <a:normAutofit fontScale="92500" lnSpcReduction="10000"/>
          </a:bodyPr>
          <a:lstStyle/>
          <a:p>
            <a:pPr>
              <a:buFont typeface="Wingdings" pitchFamily="2" charset="2"/>
              <a:buChar char="ü"/>
            </a:pPr>
            <a:r>
              <a:rPr lang="en-US" sz="2000" dirty="0"/>
              <a:t>Supported National Workgroup Meetings to address Covid-19</a:t>
            </a:r>
          </a:p>
          <a:p>
            <a:pPr>
              <a:buFont typeface="Wingdings" pitchFamily="2" charset="2"/>
              <a:buChar char="ü"/>
            </a:pPr>
            <a:r>
              <a:rPr lang="en-US" sz="2000" dirty="0"/>
              <a:t>Developed Shelter/Covid Recommendations and Policies</a:t>
            </a:r>
          </a:p>
          <a:p>
            <a:pPr>
              <a:buFont typeface="Wingdings" pitchFamily="2" charset="2"/>
              <a:buChar char="ü"/>
            </a:pPr>
            <a:r>
              <a:rPr lang="en-US" sz="2000" dirty="0"/>
              <a:t>Housing Justice Summit with City of ABQ</a:t>
            </a:r>
          </a:p>
          <a:p>
            <a:pPr>
              <a:buFont typeface="Wingdings" pitchFamily="2" charset="2"/>
              <a:buChar char="ü"/>
            </a:pPr>
            <a:r>
              <a:rPr lang="en-US" sz="2000" dirty="0"/>
              <a:t>Promotion of ARP Funding Generally </a:t>
            </a:r>
          </a:p>
          <a:p>
            <a:pPr>
              <a:buFont typeface="Wingdings" pitchFamily="2" charset="2"/>
              <a:buChar char="ü"/>
            </a:pPr>
            <a:r>
              <a:rPr lang="en-US" sz="2000" dirty="0"/>
              <a:t>Housing Roundtable in Washington DC</a:t>
            </a:r>
          </a:p>
          <a:p>
            <a:pPr>
              <a:buFont typeface="Wingdings" pitchFamily="2" charset="2"/>
              <a:buChar char="ü"/>
            </a:pPr>
            <a:r>
              <a:rPr lang="en-US" sz="2000" dirty="0"/>
              <a:t>Housing Private and Public Partnerships Policy Brief with NNEDV and NRCDV</a:t>
            </a:r>
          </a:p>
          <a:p>
            <a:pPr>
              <a:buFont typeface="Wingdings" pitchFamily="2" charset="2"/>
              <a:buChar char="ü"/>
            </a:pPr>
            <a:r>
              <a:rPr lang="en-US" sz="2000" dirty="0"/>
              <a:t>Provide Ongoing TTA </a:t>
            </a:r>
          </a:p>
          <a:p>
            <a:pPr>
              <a:buFont typeface="Wingdings" pitchFamily="2" charset="2"/>
              <a:buChar char="ü"/>
            </a:pPr>
            <a:r>
              <a:rPr lang="en-US" sz="2000" dirty="0"/>
              <a:t>Peer to Peer in Washington DC </a:t>
            </a:r>
          </a:p>
          <a:p>
            <a:pPr>
              <a:buFont typeface="Wingdings" pitchFamily="2" charset="2"/>
              <a:buChar char="ü"/>
            </a:pPr>
            <a:r>
              <a:rPr lang="en-US" sz="2000" dirty="0"/>
              <a:t>Helped to support listening sessions with survivors who were compensated for their time and provided key insight into the impacts of Covid-19 on their experiences of gender-based violence and housing insecurity. </a:t>
            </a:r>
          </a:p>
          <a:p>
            <a:pPr>
              <a:buFont typeface="Wingdings" pitchFamily="2" charset="2"/>
              <a:buChar char="ü"/>
            </a:pPr>
            <a:endParaRPr lang="en-US" sz="2000" dirty="0"/>
          </a:p>
        </p:txBody>
      </p:sp>
      <p:pic>
        <p:nvPicPr>
          <p:cNvPr id="17" name="Content Placeholder 16" descr="A logo with a triangle and buildings&#10;&#10;Description automatically generated">
            <a:extLst>
              <a:ext uri="{FF2B5EF4-FFF2-40B4-BE49-F238E27FC236}">
                <a16:creationId xmlns:a16="http://schemas.microsoft.com/office/drawing/2014/main" id="{FA657D43-F1DC-320E-2EF9-D408782DAEBB}"/>
              </a:ext>
            </a:extLst>
          </p:cNvPr>
          <p:cNvPicPr>
            <a:picLocks noChangeAspect="1"/>
          </p:cNvPicPr>
          <p:nvPr/>
        </p:nvPicPr>
        <p:blipFill>
          <a:blip r:embed="rId2"/>
          <a:stretch>
            <a:fillRect/>
          </a:stretch>
        </p:blipFill>
        <p:spPr>
          <a:xfrm>
            <a:off x="696962" y="962218"/>
            <a:ext cx="5688802" cy="4266604"/>
          </a:xfrm>
          <a:prstGeom prst="rect">
            <a:avLst/>
          </a:prstGeom>
        </p:spPr>
      </p:pic>
    </p:spTree>
    <p:extLst>
      <p:ext uri="{BB962C8B-B14F-4D97-AF65-F5344CB8AC3E}">
        <p14:creationId xmlns:p14="http://schemas.microsoft.com/office/powerpoint/2010/main" val="254311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white sky with stars&#10;&#10;Description automatically generated">
            <a:extLst>
              <a:ext uri="{FF2B5EF4-FFF2-40B4-BE49-F238E27FC236}">
                <a16:creationId xmlns:a16="http://schemas.microsoft.com/office/drawing/2014/main" id="{8EA0B997-494B-22E7-B607-46EE00D990A2}"/>
              </a:ext>
            </a:extLst>
          </p:cNvPr>
          <p:cNvPicPr>
            <a:picLocks noChangeAspect="1"/>
          </p:cNvPicPr>
          <p:nvPr/>
        </p:nvPicPr>
        <p:blipFill rotWithShape="1">
          <a:blip r:embed="rId2"/>
          <a:srcRect l="9992" r="9990" b="-1"/>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D1AF51-FB25-DC4E-0945-446D8969F044}"/>
              </a:ext>
            </a:extLst>
          </p:cNvPr>
          <p:cNvSpPr>
            <a:spLocks noGrp="1"/>
          </p:cNvSpPr>
          <p:nvPr>
            <p:ph type="title"/>
          </p:nvPr>
        </p:nvSpPr>
        <p:spPr>
          <a:xfrm>
            <a:off x="0" y="1"/>
            <a:ext cx="4660389" cy="1212112"/>
          </a:xfrm>
        </p:spPr>
        <p:txBody>
          <a:bodyPr>
            <a:normAutofit/>
          </a:bodyPr>
          <a:lstStyle/>
          <a:p>
            <a:r>
              <a:rPr lang="en-US" sz="4000" b="1" dirty="0">
                <a:effectLst>
                  <a:innerShdw blurRad="63500" dist="50800" dir="16200000">
                    <a:prstClr val="black">
                      <a:alpha val="50000"/>
                    </a:prstClr>
                  </a:innerShdw>
                </a:effectLst>
              </a:rPr>
              <a:t>Successes</a:t>
            </a:r>
          </a:p>
        </p:txBody>
      </p:sp>
      <p:sp>
        <p:nvSpPr>
          <p:cNvPr id="3" name="Content Placeholder 2">
            <a:extLst>
              <a:ext uri="{FF2B5EF4-FFF2-40B4-BE49-F238E27FC236}">
                <a16:creationId xmlns:a16="http://schemas.microsoft.com/office/drawing/2014/main" id="{BE23B776-98A9-BF0D-F765-FF9E4F8BE2E7}"/>
              </a:ext>
            </a:extLst>
          </p:cNvPr>
          <p:cNvSpPr>
            <a:spLocks noGrp="1"/>
          </p:cNvSpPr>
          <p:nvPr>
            <p:ph idx="1"/>
          </p:nvPr>
        </p:nvSpPr>
        <p:spPr>
          <a:xfrm>
            <a:off x="0" y="1212112"/>
            <a:ext cx="7176977" cy="5645887"/>
          </a:xfrm>
        </p:spPr>
        <p:txBody>
          <a:bodyPr>
            <a:normAutofit/>
          </a:bodyPr>
          <a:lstStyle/>
          <a:p>
            <a:pPr>
              <a:buFont typeface="Wingdings" pitchFamily="2" charset="2"/>
              <a:buChar char="ü"/>
            </a:pPr>
            <a:r>
              <a:rPr lang="en-US" sz="2000" b="1" dirty="0">
                <a:effectLst>
                  <a:innerShdw blurRad="63500" dist="50800" dir="16200000">
                    <a:prstClr val="black">
                      <a:alpha val="50000"/>
                    </a:prstClr>
                  </a:innerShdw>
                </a:effectLst>
              </a:rPr>
              <a:t>Hired full-time Program Coordinator and Specialist</a:t>
            </a:r>
          </a:p>
          <a:p>
            <a:pPr>
              <a:buFont typeface="Wingdings" pitchFamily="2" charset="2"/>
              <a:buChar char="ü"/>
            </a:pPr>
            <a:r>
              <a:rPr lang="en-US" sz="2000" b="1" dirty="0">
                <a:effectLst>
                  <a:innerShdw blurRad="63500" dist="50800" dir="16200000">
                    <a:prstClr val="black">
                      <a:alpha val="50000"/>
                    </a:prstClr>
                  </a:innerShdw>
                </a:effectLst>
              </a:rPr>
              <a:t>Outreached for potential applicants</a:t>
            </a:r>
          </a:p>
          <a:p>
            <a:pPr lvl="1">
              <a:buFont typeface="Wingdings" pitchFamily="2" charset="2"/>
              <a:buChar char="ü"/>
            </a:pPr>
            <a:r>
              <a:rPr lang="en-US" sz="2000" b="1" dirty="0">
                <a:effectLst>
                  <a:innerShdw blurRad="63500" dist="50800" dir="16200000">
                    <a:prstClr val="black">
                      <a:alpha val="50000"/>
                    </a:prstClr>
                  </a:innerShdw>
                </a:effectLst>
              </a:rPr>
              <a:t>National workgroup meetings</a:t>
            </a:r>
          </a:p>
          <a:p>
            <a:pPr lvl="1">
              <a:buFont typeface="Wingdings" pitchFamily="2" charset="2"/>
              <a:buChar char="ü"/>
            </a:pPr>
            <a:r>
              <a:rPr lang="en-US" sz="2000" b="1" dirty="0">
                <a:effectLst>
                  <a:innerShdw blurRad="63500" dist="50800" dir="16200000">
                    <a:prstClr val="black">
                      <a:alpha val="50000"/>
                    </a:prstClr>
                  </a:innerShdw>
                </a:effectLst>
              </a:rPr>
              <a:t>Professional contacts </a:t>
            </a:r>
          </a:p>
          <a:p>
            <a:pPr lvl="1">
              <a:buFont typeface="Wingdings" pitchFamily="2" charset="2"/>
              <a:buChar char="ü"/>
            </a:pPr>
            <a:r>
              <a:rPr lang="en-US" sz="2000" b="1" dirty="0">
                <a:effectLst>
                  <a:innerShdw blurRad="63500" dist="50800" dir="16200000">
                    <a:prstClr val="black">
                      <a:alpha val="50000"/>
                    </a:prstClr>
                  </a:innerShdw>
                </a:effectLst>
              </a:rPr>
              <a:t>Conferences </a:t>
            </a:r>
          </a:p>
          <a:p>
            <a:pPr>
              <a:buFont typeface="Wingdings" pitchFamily="2" charset="2"/>
              <a:buChar char="ü"/>
            </a:pPr>
            <a:r>
              <a:rPr lang="en-US" sz="2000" b="1" dirty="0">
                <a:effectLst>
                  <a:innerShdw blurRad="63500" dist="50800" dir="16200000">
                    <a:prstClr val="black">
                      <a:alpha val="50000"/>
                    </a:prstClr>
                  </a:innerShdw>
                </a:effectLst>
              </a:rPr>
              <a:t>Summer Legal Fellows (Funded) with Human Rights Clinical Partner </a:t>
            </a:r>
          </a:p>
          <a:p>
            <a:pPr lvl="1">
              <a:buFont typeface="Wingdings" pitchFamily="2" charset="2"/>
              <a:buChar char="ü"/>
            </a:pPr>
            <a:r>
              <a:rPr lang="en-US" sz="2000" b="1" dirty="0">
                <a:effectLst>
                  <a:innerShdw blurRad="63500" dist="50800" dir="16200000">
                    <a:prstClr val="black">
                      <a:alpha val="50000"/>
                    </a:prstClr>
                  </a:innerShdw>
                </a:effectLst>
              </a:rPr>
              <a:t>White Papers etc.</a:t>
            </a:r>
          </a:p>
          <a:p>
            <a:pPr>
              <a:buFont typeface="Wingdings" pitchFamily="2" charset="2"/>
              <a:buChar char="ü"/>
            </a:pPr>
            <a:r>
              <a:rPr lang="en-US" sz="2000" b="1" dirty="0">
                <a:effectLst>
                  <a:innerShdw blurRad="63500" dist="50800" dir="16200000">
                    <a:prstClr val="black">
                      <a:alpha val="50000"/>
                    </a:prstClr>
                  </a:innerShdw>
                </a:effectLst>
              </a:rPr>
              <a:t>Sub-awarded funds to 20 subrecipients across the nation</a:t>
            </a:r>
          </a:p>
          <a:p>
            <a:pPr lvl="1">
              <a:buFont typeface="Wingdings" pitchFamily="2" charset="2"/>
              <a:buChar char="ü"/>
            </a:pPr>
            <a:r>
              <a:rPr lang="en-US" sz="2000" b="1" dirty="0">
                <a:effectLst>
                  <a:innerShdw blurRad="63500" dist="50800" dir="16200000">
                    <a:prstClr val="black">
                      <a:alpha val="50000"/>
                    </a:prstClr>
                  </a:innerShdw>
                </a:effectLst>
              </a:rPr>
              <a:t>Urban and rural</a:t>
            </a:r>
          </a:p>
          <a:p>
            <a:pPr>
              <a:buFont typeface="Wingdings" pitchFamily="2" charset="2"/>
              <a:buChar char="ü"/>
            </a:pPr>
            <a:r>
              <a:rPr lang="en-US" sz="2000" b="1" dirty="0">
                <a:effectLst>
                  <a:innerShdw blurRad="63500" dist="50800" dir="16200000">
                    <a:prstClr val="black">
                      <a:alpha val="50000"/>
                    </a:prstClr>
                  </a:innerShdw>
                </a:effectLst>
              </a:rPr>
              <a:t>Created a progress report to reflect the work of STTARS housing subrecipients and distributed end of grant period progress reports.</a:t>
            </a:r>
          </a:p>
          <a:p>
            <a:pPr lvl="1">
              <a:buFont typeface="Wingdings" pitchFamily="2" charset="2"/>
              <a:buChar char="ü"/>
            </a:pPr>
            <a:r>
              <a:rPr lang="en-US" sz="2000" b="1" dirty="0">
                <a:effectLst>
                  <a:innerShdw blurRad="63500" dist="50800" dir="16200000">
                    <a:prstClr val="black">
                      <a:alpha val="50000"/>
                    </a:prstClr>
                  </a:innerShdw>
                </a:effectLst>
              </a:rPr>
              <a:t>Priorities: to make this process accessible and efficient. </a:t>
            </a:r>
          </a:p>
          <a:p>
            <a:pPr lvl="1">
              <a:buFont typeface="Wingdings" pitchFamily="2" charset="2"/>
              <a:buChar char="ü"/>
            </a:pPr>
            <a:r>
              <a:rPr lang="en-US" sz="2000" b="1" dirty="0">
                <a:effectLst>
                  <a:innerShdw blurRad="63500" dist="50800" dir="16200000">
                    <a:prstClr val="black">
                      <a:alpha val="50000"/>
                    </a:prstClr>
                  </a:innerShdw>
                </a:effectLst>
              </a:rPr>
              <a:t>Ex. distributing a printable form </a:t>
            </a:r>
          </a:p>
        </p:txBody>
      </p:sp>
    </p:spTree>
    <p:extLst>
      <p:ext uri="{BB962C8B-B14F-4D97-AF65-F5344CB8AC3E}">
        <p14:creationId xmlns:p14="http://schemas.microsoft.com/office/powerpoint/2010/main" val="2575917350"/>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6CBD-CE1E-D59B-611D-46C082EF96F6}"/>
              </a:ext>
            </a:extLst>
          </p:cNvPr>
          <p:cNvSpPr>
            <a:spLocks noGrp="1"/>
          </p:cNvSpPr>
          <p:nvPr>
            <p:ph type="title"/>
          </p:nvPr>
        </p:nvSpPr>
        <p:spPr>
          <a:xfrm>
            <a:off x="836679" y="340242"/>
            <a:ext cx="6002110" cy="1079767"/>
          </a:xfrm>
        </p:spPr>
        <p:txBody>
          <a:bodyPr>
            <a:normAutofit fontScale="90000"/>
          </a:bodyPr>
          <a:lstStyle/>
          <a:p>
            <a:pPr algn="ctr"/>
            <a:r>
              <a:rPr dirty="0" lang="en-US" sz="4000"/>
              <a:t>2023 Impact Story from Subrecipient</a:t>
            </a:r>
          </a:p>
        </p:txBody>
      </p:sp>
      <p:sp>
        <p:nvSpPr>
          <p:cNvPr id="3" name="Content Placeholder 2">
            <a:extLst>
              <a:ext uri="{FF2B5EF4-FFF2-40B4-BE49-F238E27FC236}">
                <a16:creationId xmlns:a16="http://schemas.microsoft.com/office/drawing/2014/main" id="{C7B96A4E-2BD3-B9CD-D9F6-50DEA8CE9DA2}"/>
              </a:ext>
            </a:extLst>
          </p:cNvPr>
          <p:cNvSpPr>
            <a:spLocks noGrp="1"/>
          </p:cNvSpPr>
          <p:nvPr>
            <p:ph idx="1"/>
          </p:nvPr>
        </p:nvSpPr>
        <p:spPr>
          <a:xfrm>
            <a:off x="836680" y="1903227"/>
            <a:ext cx="6002110" cy="4230873"/>
          </a:xfrm>
        </p:spPr>
        <p:txBody>
          <a:bodyPr>
            <a:normAutofit/>
          </a:bodyPr>
          <a:lstStyle/>
          <a:p>
            <a:pPr indent="0" marL="0">
              <a:buNone/>
            </a:pPr>
            <a:r>
              <a:rPr dirty="0" lang="en-US" sz="2400"/>
              <a:t>Please share a program accomplishment or survivor impact story on how ARP supplemental funds were able to support survivors of sexual assault and/or domestic violence and/or gender-based violence, people experiencing housing insecurity and/or hardships due to COVID-19  during this reporting period. </a:t>
            </a:r>
          </a:p>
        </p:txBody>
      </p:sp>
      <p:pic>
        <p:nvPicPr>
          <p:cNvPr descr="A cartoon of a ufo&#10;&#10;Description automatically generated" id="4" name="Picture 3">
            <a:extLst>
              <a:ext uri="{FF2B5EF4-FFF2-40B4-BE49-F238E27FC236}">
                <a16:creationId xmlns:a16="http://schemas.microsoft.com/office/drawing/2014/main" id="{364C61A7-91C8-942E-3946-C0C5A3EE9200}"/>
              </a:ext>
            </a:extLst>
          </p:cNvPr>
          <p:cNvPicPr>
            <a:picLocks noChangeAspect="1"/>
          </p:cNvPicPr>
          <p:nvPr/>
        </p:nvPicPr>
        <p:blipFill rotWithShape="1">
          <a:blip r:embed="rId4"/>
          <a:srcRect l="616" r="5449"/>
          <a:stretch/>
        </p:blipFill>
        <p:spPr>
          <a:xfrm>
            <a:off x="7199440" y="10"/>
            <a:ext cx="4992560" cy="6857990"/>
          </a:xfrm>
          <a:prstGeom prst="rect">
            <a:avLst/>
          </a:prstGeom>
          <a:effectLst/>
        </p:spPr>
      </p:pic>
      <p:pic>
        <p:nvPicPr>
          <p:cNvPr id="5" name="Audio Recording Jun 20, 2024 at 4:36:34 PM">
            <a:hlinkClick action="ppaction://media" r:id=""/>
            <a:extLst>
              <a:ext uri="{FF2B5EF4-FFF2-40B4-BE49-F238E27FC236}">
                <a16:creationId xmlns:a16="http://schemas.microsoft.com/office/drawing/2014/main" id="{70DB7C1B-6C93-C6B8-0BCE-2BE47A79B3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31334" y="4776973"/>
            <a:ext cx="812800" cy="812800"/>
          </a:xfrm>
          <a:prstGeom prst="rect">
            <a:avLst/>
          </a:prstGeom>
        </p:spPr>
      </p:pic>
    </p:spTree>
    <p:extLst>
      <p:ext uri="{BB962C8B-B14F-4D97-AF65-F5344CB8AC3E}">
        <p14:creationId xmlns:p14="http://schemas.microsoft.com/office/powerpoint/2010/main" val="318976209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mediacall" presetID="1" presetSubtype="0">
                                  <p:stCondLst>
                                    <p:cond delay="0"/>
                                  </p:stCondLst>
                                  <p:childTnLst>
                                    <p:cmd cmd="playFrom(0.0)" type="call">
                                      <p:cBhvr>
                                        <p:cTn dur="116604" fill="hold" id="6"/>
                                        <p:tgtEl>
                                          <p:spTgt spid="5"/>
                                        </p:tgtEl>
                                      </p:cBhvr>
                                    </p:cmd>
                                  </p:childTnLst>
                                </p:cTn>
                              </p:par>
                            </p:childTnLst>
                          </p:cTn>
                        </p:par>
                      </p:childTnLst>
                    </p:cTn>
                  </p:par>
                </p:childTnLst>
              </p:cTn>
              <p:prevCondLst>
                <p:cond delay="0" evt="onPrev">
                  <p:tgtEl>
                    <p:sldTgt/>
                  </p:tgtEl>
                </p:cond>
              </p:prevCondLst>
              <p:nextCondLst>
                <p:cond delay="0" evt="onNext">
                  <p:tgtEl>
                    <p:sldTgt/>
                  </p:tgtEl>
                </p:cond>
              </p:nextCondLst>
            </p:seq>
            <p:audio>
              <p:cMediaNode vol="96970">
                <p:cTn display="0" fill="hold" id="7">
                  <p:stCondLst>
                    <p:cond delay="indefinite"/>
                  </p:stCondLst>
                  <p:endCondLst>
                    <p:cond delay="0" evt="onStopAudio">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13403</TotalTime>
  <Words>1482</Words>
  <Application>Microsoft Macintosh PowerPoint</Application>
  <PresentationFormat>Widescreen</PresentationFormat>
  <Paragraphs>139</Paragraphs>
  <Slides>20</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Times New Roman</vt:lpstr>
      <vt:lpstr>Wingdings</vt:lpstr>
      <vt:lpstr>Office Theme</vt:lpstr>
      <vt:lpstr>Using ARP Funds: Safe Housing Options for Survivors</vt:lpstr>
      <vt:lpstr>What is STTARS?</vt:lpstr>
      <vt:lpstr>PowerPoint Presentation</vt:lpstr>
      <vt:lpstr>PowerPoint Presentation</vt:lpstr>
      <vt:lpstr>PowerPoint Presentation</vt:lpstr>
      <vt:lpstr>PowerPoint Presentation</vt:lpstr>
      <vt:lpstr>Additional Use of Funds</vt:lpstr>
      <vt:lpstr>Successes</vt:lpstr>
      <vt:lpstr>2023 Impact Story from Subrecipient</vt:lpstr>
      <vt:lpstr>PowerPoint Presentation</vt:lpstr>
      <vt:lpstr>PowerPoint Presentation</vt:lpstr>
      <vt:lpstr>Submittable</vt:lpstr>
      <vt:lpstr>Listening Session with Survivors in a Rural Midwest Area</vt:lpstr>
      <vt:lpstr>PowerPoint Presentation</vt:lpstr>
      <vt:lpstr>PowerPoint Presentation</vt:lpstr>
      <vt:lpstr>PowerPoint Presentation</vt:lpstr>
      <vt:lpstr>PowerPoint Presentation</vt:lpstr>
      <vt:lpstr>PowerPoint Presentation</vt:lpstr>
      <vt:lpstr>PowerPoint Presentation</vt:lpstr>
      <vt:lpstr>Paloma Sánchez, STTARS ARP Coordinator and Specialist  psanchez@niwrc.org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Paloma Sanchez</dc:creator>
  <cp:lastModifiedBy>Paloma Sanchez</cp:lastModifiedBy>
  <cp:revision>5</cp:revision>
  <dcterms:created xsi:type="dcterms:W3CDTF">2024-06-11T13:43:20Z</dcterms:created>
  <dcterms:modified xsi:type="dcterms:W3CDTF">2024-06-20T21:06:36Z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1649149</vt:lpwstr>
  </property>
  <property fmtid="{D5CDD505-2E9C-101B-9397-08002B2CF9AE}" name="NXPowerLiteSettings" pid="3">
    <vt:lpwstr>F7C0031C027800</vt:lpwstr>
  </property>
  <property fmtid="{D5CDD505-2E9C-101B-9397-08002B2CF9AE}" name="NXPowerLiteVersion" pid="4">
    <vt:lpwstr>D10.0.2</vt:lpwstr>
  </property>
</Properties>
</file>