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617" r:id="rId3"/>
    <p:sldId id="624" r:id="rId4"/>
    <p:sldId id="278" r:id="rId5"/>
    <p:sldId id="625" r:id="rId6"/>
    <p:sldId id="626" r:id="rId7"/>
    <p:sldId id="633" r:id="rId8"/>
    <p:sldId id="627" r:id="rId9"/>
    <p:sldId id="634" r:id="rId10"/>
    <p:sldId id="628" r:id="rId11"/>
    <p:sldId id="629" r:id="rId12"/>
    <p:sldId id="630" r:id="rId13"/>
    <p:sldId id="631" r:id="rId14"/>
    <p:sldId id="632" r:id="rId15"/>
    <p:sldId id="559" r:id="rId16"/>
    <p:sldId id="26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8" d="100"/>
          <a:sy n="118" d="100"/>
        </p:scale>
        <p:origin x="14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C16EB181-7D68-4042-A460-F286BB5F59A4}" type="datetimeFigureOut">
              <a:rPr lang="en-US" smtClean="0"/>
              <a:pPr/>
              <a:t>6/20/2024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1803220D-D07B-4E49-814F-8808D9935A7E}" type="slidenum">
              <a:rPr lang="en-US" smtClean="0"/>
              <a:pPr/>
              <a:t>‹#›</a:t>
            </a:fld>
            <a:endParaRPr lang="en-US" dirty="0"/>
          </a:p>
        </p:txBody>
      </p:sp>
    </p:spTree>
    <p:extLst>
      <p:ext uri="{BB962C8B-B14F-4D97-AF65-F5344CB8AC3E}">
        <p14:creationId xmlns:p14="http://schemas.microsoft.com/office/powerpoint/2010/main" val="3360917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03220D-D07B-4E49-814F-8808D9935A7E}" type="slidenum">
              <a:rPr lang="en-US" smtClean="0"/>
              <a:pPr/>
              <a:t>16</a:t>
            </a:fld>
            <a:endParaRPr lang="en-US" dirty="0"/>
          </a:p>
        </p:txBody>
      </p:sp>
    </p:spTree>
    <p:extLst>
      <p:ext uri="{BB962C8B-B14F-4D97-AF65-F5344CB8AC3E}">
        <p14:creationId xmlns:p14="http://schemas.microsoft.com/office/powerpoint/2010/main" val="4293338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4495800"/>
            <a:ext cx="9144000" cy="762000"/>
          </a:xfrm>
        </p:spPr>
        <p:txBody>
          <a:bodyPr anchor="t"/>
          <a:lstStyle>
            <a:lvl1pPr algn="ctr">
              <a:defRPr sz="4000" b="1" cap="all">
                <a:latin typeface="Arial" panose="020B0604020202020204" pitchFamily="34" charset="0"/>
              </a:defRPr>
            </a:lvl1pPr>
          </a:lstStyle>
          <a:p>
            <a:r>
              <a:rPr lang="en-US" dirty="0"/>
              <a:t>Click to edit Master title style</a:t>
            </a:r>
          </a:p>
        </p:txBody>
      </p:sp>
      <p:sp>
        <p:nvSpPr>
          <p:cNvPr id="8" name="Text Placeholder 7"/>
          <p:cNvSpPr>
            <a:spLocks noGrp="1"/>
          </p:cNvSpPr>
          <p:nvPr>
            <p:ph type="body" sz="quarter" idx="10" hasCustomPrompt="1"/>
          </p:nvPr>
        </p:nvSpPr>
        <p:spPr>
          <a:xfrm>
            <a:off x="0" y="5334000"/>
            <a:ext cx="9144000" cy="762000"/>
          </a:xfrm>
        </p:spPr>
        <p:txBody>
          <a:bodyPr>
            <a:normAutofit/>
          </a:bodyPr>
          <a:lstStyle>
            <a:lvl1pPr marL="0" indent="0" algn="ctr">
              <a:buNone/>
              <a:defRPr sz="2800" baseline="0">
                <a:latin typeface="Arial" panose="020B0604020202020204" pitchFamily="34" charset="0"/>
              </a:defRPr>
            </a:lvl1pPr>
          </a:lstStyle>
          <a:p>
            <a:pPr lvl="0"/>
            <a:r>
              <a:rPr lang="en-US" dirty="0"/>
              <a:t>Click to add Trainer Name or Sub-Title</a:t>
            </a:r>
          </a:p>
        </p:txBody>
      </p:sp>
    </p:spTree>
    <p:extLst>
      <p:ext uri="{BB962C8B-B14F-4D97-AF65-F5344CB8AC3E}">
        <p14:creationId xmlns:p14="http://schemas.microsoft.com/office/powerpoint/2010/main" val="316533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9" name="Chart Placeholder 8"/>
          <p:cNvSpPr>
            <a:spLocks noGrp="1"/>
          </p:cNvSpPr>
          <p:nvPr>
            <p:ph type="chart" sz="quarter" idx="10"/>
          </p:nvPr>
        </p:nvSpPr>
        <p:spPr>
          <a:xfrm>
            <a:off x="152400" y="990600"/>
            <a:ext cx="8839200" cy="4495800"/>
          </a:xfrm>
        </p:spPr>
        <p:txBody>
          <a:bodyPr/>
          <a:lstStyle>
            <a:lvl1pPr>
              <a:defRPr>
                <a:latin typeface="Arial" panose="020B0604020202020204" pitchFamily="34" charset="0"/>
              </a:defRPr>
            </a:lvl1pPr>
          </a:lstStyle>
          <a:p>
            <a:endParaRPr lang="en-US" dirty="0"/>
          </a:p>
        </p:txBody>
      </p:sp>
    </p:spTree>
    <p:extLst>
      <p:ext uri="{BB962C8B-B14F-4D97-AF65-F5344CB8AC3E}">
        <p14:creationId xmlns:p14="http://schemas.microsoft.com/office/powerpoint/2010/main" val="163387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Table Placeholder 8"/>
          <p:cNvSpPr>
            <a:spLocks noGrp="1"/>
          </p:cNvSpPr>
          <p:nvPr>
            <p:ph type="tbl" sz="quarter" idx="10"/>
          </p:nvPr>
        </p:nvSpPr>
        <p:spPr>
          <a:xfrm>
            <a:off x="152400" y="1371600"/>
            <a:ext cx="8839200" cy="4038600"/>
          </a:xfrm>
        </p:spPr>
        <p:txBody>
          <a:bodyPr/>
          <a:lstStyle>
            <a:lvl1pPr marL="0" indent="0">
              <a:buNone/>
              <a:defRPr>
                <a:latin typeface="Arial" panose="020B0604020202020204" pitchFamily="34" charset="0"/>
              </a:defRPr>
            </a:lvl1pPr>
          </a:lstStyle>
          <a:p>
            <a:endParaRPr lang="en-US" dirty="0"/>
          </a:p>
        </p:txBody>
      </p:sp>
      <p:sp>
        <p:nvSpPr>
          <p:cNvPr id="11" name="Text Placeholder 10"/>
          <p:cNvSpPr>
            <a:spLocks noGrp="1"/>
          </p:cNvSpPr>
          <p:nvPr>
            <p:ph type="body" sz="quarter" idx="11" hasCustomPrompt="1"/>
          </p:nvPr>
        </p:nvSpPr>
        <p:spPr>
          <a:xfrm>
            <a:off x="152400" y="609600"/>
            <a:ext cx="5029200" cy="609600"/>
          </a:xfrm>
        </p:spPr>
        <p:txBody>
          <a:bodyPr/>
          <a:lstStyle>
            <a:lvl1pPr marL="0" indent="0">
              <a:buNone/>
              <a:defRPr baseline="0">
                <a:latin typeface="Arial" panose="020B0604020202020204" pitchFamily="34" charset="0"/>
              </a:defRPr>
            </a:lvl1pPr>
          </a:lstStyle>
          <a:p>
            <a:pPr lvl="0"/>
            <a:r>
              <a:rPr lang="en-US" dirty="0"/>
              <a:t>Add text</a:t>
            </a:r>
          </a:p>
        </p:txBody>
      </p:sp>
    </p:spTree>
    <p:extLst>
      <p:ext uri="{BB962C8B-B14F-4D97-AF65-F5344CB8AC3E}">
        <p14:creationId xmlns:p14="http://schemas.microsoft.com/office/powerpoint/2010/main" val="3797153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10" name="SmartArt Placeholder 9"/>
          <p:cNvSpPr>
            <a:spLocks noGrp="1"/>
          </p:cNvSpPr>
          <p:nvPr>
            <p:ph type="dgm" sz="quarter" idx="10"/>
          </p:nvPr>
        </p:nvSpPr>
        <p:spPr>
          <a:xfrm>
            <a:off x="381000" y="1447800"/>
            <a:ext cx="8382000" cy="3810000"/>
          </a:xfrm>
        </p:spPr>
        <p:txBody>
          <a:bodyPr/>
          <a:lstStyle>
            <a:lvl1pPr>
              <a:defRPr>
                <a:latin typeface="Arial" panose="020B0604020202020204" pitchFamily="34" charset="0"/>
              </a:defRPr>
            </a:lvl1pPr>
          </a:lstStyle>
          <a:p>
            <a:endParaRPr lang="en-US" dirty="0"/>
          </a:p>
        </p:txBody>
      </p:sp>
    </p:spTree>
    <p:extLst>
      <p:ext uri="{BB962C8B-B14F-4D97-AF65-F5344CB8AC3E}">
        <p14:creationId xmlns:p14="http://schemas.microsoft.com/office/powerpoint/2010/main" val="546366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8" name="ClipArt Placeholder 7"/>
          <p:cNvSpPr>
            <a:spLocks noGrp="1"/>
          </p:cNvSpPr>
          <p:nvPr>
            <p:ph type="clipArt" sz="quarter" idx="10"/>
          </p:nvPr>
        </p:nvSpPr>
        <p:spPr>
          <a:xfrm>
            <a:off x="381000" y="990600"/>
            <a:ext cx="8458200" cy="4419600"/>
          </a:xfrm>
        </p:spPr>
        <p:txBody>
          <a:bodyPr/>
          <a:lstStyle>
            <a:lvl1pPr>
              <a:defRPr>
                <a:latin typeface="Arial" panose="020B0604020202020204" pitchFamily="34" charset="0"/>
              </a:defRPr>
            </a:lvl1pPr>
          </a:lstStyle>
          <a:p>
            <a:endParaRPr lang="en-US" dirty="0"/>
          </a:p>
        </p:txBody>
      </p:sp>
    </p:spTree>
    <p:extLst>
      <p:ext uri="{BB962C8B-B14F-4D97-AF65-F5344CB8AC3E}">
        <p14:creationId xmlns:p14="http://schemas.microsoft.com/office/powerpoint/2010/main" val="757781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152400" y="1143000"/>
            <a:ext cx="8839200" cy="4343400"/>
          </a:xfrm>
        </p:spPr>
        <p:txBody>
          <a:bodyPr/>
          <a:lstStyle>
            <a:lvl1pPr>
              <a:defRPr>
                <a:latin typeface="Arial" panose="020B0604020202020204" pitchFamily="34" charset="0"/>
              </a:defRPr>
            </a:lvl1pPr>
          </a:lstStyle>
          <a:p>
            <a:endParaRPr lang="en-US" dirty="0"/>
          </a:p>
        </p:txBody>
      </p:sp>
    </p:spTree>
    <p:extLst>
      <p:ext uri="{BB962C8B-B14F-4D97-AF65-F5344CB8AC3E}">
        <p14:creationId xmlns:p14="http://schemas.microsoft.com/office/powerpoint/2010/main" val="146992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4" name="ClipArt Placeholder 3"/>
          <p:cNvSpPr>
            <a:spLocks noGrp="1"/>
          </p:cNvSpPr>
          <p:nvPr>
            <p:ph type="clipArt" sz="quarter" idx="10"/>
          </p:nvPr>
        </p:nvSpPr>
        <p:spPr>
          <a:xfrm>
            <a:off x="6172200" y="1981200"/>
            <a:ext cx="2667000" cy="2895600"/>
          </a:xfrm>
        </p:spPr>
        <p:txBody>
          <a:bodyPr/>
          <a:lstStyle>
            <a:lvl1pPr>
              <a:defRPr>
                <a:latin typeface="Arial" panose="020B0604020202020204" pitchFamily="34" charset="0"/>
              </a:defRPr>
            </a:lvl1pPr>
          </a:lstStyle>
          <a:p>
            <a:endParaRPr lang="en-US" dirty="0"/>
          </a:p>
        </p:txBody>
      </p:sp>
      <p:sp>
        <p:nvSpPr>
          <p:cNvPr id="6" name="Text Placeholder 5"/>
          <p:cNvSpPr>
            <a:spLocks noGrp="1"/>
          </p:cNvSpPr>
          <p:nvPr>
            <p:ph type="body" sz="quarter" idx="11" hasCustomPrompt="1"/>
          </p:nvPr>
        </p:nvSpPr>
        <p:spPr>
          <a:xfrm>
            <a:off x="304800" y="838200"/>
            <a:ext cx="5410200" cy="4495800"/>
          </a:xfrm>
        </p:spPr>
        <p:txBody>
          <a:bodyPr/>
          <a:lstStyle>
            <a:lvl1pPr marL="0" indent="0">
              <a:buNone/>
              <a:defRPr>
                <a:latin typeface="Arial" panose="020B0604020202020204" pitchFamily="34" charset="0"/>
              </a:defRPr>
            </a:lvl1pPr>
          </a:lstStyle>
          <a:p>
            <a:pPr lvl="0"/>
            <a:r>
              <a:rPr lang="en-US" dirty="0"/>
              <a:t>Add text</a:t>
            </a:r>
          </a:p>
        </p:txBody>
      </p:sp>
    </p:spTree>
    <p:extLst>
      <p:ext uri="{BB962C8B-B14F-4D97-AF65-F5344CB8AC3E}">
        <p14:creationId xmlns:p14="http://schemas.microsoft.com/office/powerpoint/2010/main" val="2701637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lipArt Placeholder 3"/>
          <p:cNvSpPr>
            <a:spLocks noGrp="1"/>
          </p:cNvSpPr>
          <p:nvPr>
            <p:ph type="clipArt" sz="quarter" idx="10"/>
          </p:nvPr>
        </p:nvSpPr>
        <p:spPr>
          <a:xfrm>
            <a:off x="6172200" y="1981200"/>
            <a:ext cx="2667000" cy="2895600"/>
          </a:xfrm>
        </p:spPr>
        <p:txBody>
          <a:bodyPr/>
          <a:lstStyle>
            <a:lvl1pPr>
              <a:defRPr>
                <a:latin typeface="Arial" panose="020B0604020202020204" pitchFamily="34" charset="0"/>
              </a:defRPr>
            </a:lvl1pPr>
          </a:lstStyle>
          <a:p>
            <a:endParaRPr lang="en-US" dirty="0"/>
          </a:p>
        </p:txBody>
      </p:sp>
      <p:sp>
        <p:nvSpPr>
          <p:cNvPr id="6" name="Text Placeholder 5"/>
          <p:cNvSpPr>
            <a:spLocks noGrp="1"/>
          </p:cNvSpPr>
          <p:nvPr>
            <p:ph type="body" sz="quarter" idx="11" hasCustomPrompt="1"/>
          </p:nvPr>
        </p:nvSpPr>
        <p:spPr>
          <a:xfrm>
            <a:off x="304800" y="838200"/>
            <a:ext cx="5410200" cy="4495800"/>
          </a:xfrm>
        </p:spPr>
        <p:txBody>
          <a:bodyPr/>
          <a:lstStyle>
            <a:lvl1pPr marL="0" indent="0">
              <a:buNone/>
              <a:defRPr>
                <a:latin typeface="Arial" panose="020B0604020202020204" pitchFamily="34" charset="0"/>
              </a:defRPr>
            </a:lvl1pPr>
          </a:lstStyle>
          <a:p>
            <a:pPr lvl="0"/>
            <a:r>
              <a:rPr lang="en-US" dirty="0"/>
              <a:t>Add text</a:t>
            </a:r>
          </a:p>
        </p:txBody>
      </p:sp>
    </p:spTree>
    <p:extLst>
      <p:ext uri="{BB962C8B-B14F-4D97-AF65-F5344CB8AC3E}">
        <p14:creationId xmlns:p14="http://schemas.microsoft.com/office/powerpoint/2010/main" val="2801212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2027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4495800"/>
            <a:ext cx="9144000" cy="762000"/>
          </a:xfrm>
        </p:spPr>
        <p:txBody>
          <a:bodyPr anchor="t"/>
          <a:lstStyle>
            <a:lvl1pPr algn="ctr">
              <a:defRPr sz="4000" b="1" cap="all">
                <a:latin typeface="Arial" panose="020B0604020202020204" pitchFamily="34" charset="0"/>
              </a:defRPr>
            </a:lvl1pPr>
          </a:lstStyle>
          <a:p>
            <a:r>
              <a:rPr lang="en-US" dirty="0"/>
              <a:t>Thank You</a:t>
            </a:r>
          </a:p>
        </p:txBody>
      </p:sp>
      <p:sp>
        <p:nvSpPr>
          <p:cNvPr id="8" name="Text Placeholder 7"/>
          <p:cNvSpPr>
            <a:spLocks noGrp="1"/>
          </p:cNvSpPr>
          <p:nvPr>
            <p:ph type="body" sz="quarter" idx="10" hasCustomPrompt="1"/>
          </p:nvPr>
        </p:nvSpPr>
        <p:spPr>
          <a:xfrm>
            <a:off x="0" y="5334000"/>
            <a:ext cx="9144000" cy="762000"/>
          </a:xfrm>
        </p:spPr>
        <p:txBody>
          <a:bodyPr>
            <a:normAutofit/>
          </a:bodyPr>
          <a:lstStyle>
            <a:lvl1pPr marL="0" indent="0" algn="ctr">
              <a:buNone/>
              <a:defRPr sz="2800" baseline="0">
                <a:latin typeface="Arial" panose="020B0604020202020204" pitchFamily="34" charset="0"/>
              </a:defRPr>
            </a:lvl1pPr>
          </a:lstStyle>
          <a:p>
            <a:pPr lvl="0"/>
            <a:r>
              <a:rPr lang="en-US" dirty="0"/>
              <a:t>www.RTHawkHousing.com</a:t>
            </a:r>
          </a:p>
        </p:txBody>
      </p:sp>
    </p:spTree>
    <p:extLst>
      <p:ext uri="{BB962C8B-B14F-4D97-AF65-F5344CB8AC3E}">
        <p14:creationId xmlns:p14="http://schemas.microsoft.com/office/powerpoint/2010/main" val="1587772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228600" y="685800"/>
            <a:ext cx="1905000" cy="1524000"/>
          </a:xfrm>
        </p:spPr>
        <p:txBody>
          <a:bodyPr/>
          <a:lstStyle>
            <a:lvl1pPr>
              <a:defRPr>
                <a:latin typeface="Arial" panose="020B0604020202020204" pitchFamily="34" charset="0"/>
              </a:defRPr>
            </a:lvl1pPr>
          </a:lstStyle>
          <a:p>
            <a:endParaRPr lang="en-US" dirty="0"/>
          </a:p>
        </p:txBody>
      </p:sp>
      <p:sp>
        <p:nvSpPr>
          <p:cNvPr id="10" name="Text Placeholder 9"/>
          <p:cNvSpPr>
            <a:spLocks noGrp="1"/>
          </p:cNvSpPr>
          <p:nvPr>
            <p:ph type="body" sz="quarter" idx="11" hasCustomPrompt="1"/>
          </p:nvPr>
        </p:nvSpPr>
        <p:spPr>
          <a:xfrm>
            <a:off x="2438400" y="914400"/>
            <a:ext cx="6553200" cy="4572000"/>
          </a:xfrm>
        </p:spPr>
        <p:txBody>
          <a:bodyPr/>
          <a:lstStyle>
            <a:lvl1pPr marL="0" indent="0">
              <a:buNone/>
              <a:defRPr baseline="0">
                <a:latin typeface="Arial" panose="020B0604020202020204" pitchFamily="34" charset="0"/>
              </a:defRPr>
            </a:lvl1pPr>
          </a:lstStyle>
          <a:p>
            <a:pPr lvl="0"/>
            <a:r>
              <a:rPr lang="en-US" dirty="0"/>
              <a:t>Click to add bio</a:t>
            </a:r>
          </a:p>
        </p:txBody>
      </p:sp>
      <p:sp>
        <p:nvSpPr>
          <p:cNvPr id="12" name="Text Placeholder 11"/>
          <p:cNvSpPr>
            <a:spLocks noGrp="1"/>
          </p:cNvSpPr>
          <p:nvPr>
            <p:ph type="body" sz="quarter" idx="12" hasCustomPrompt="1"/>
          </p:nvPr>
        </p:nvSpPr>
        <p:spPr>
          <a:xfrm>
            <a:off x="228600" y="2362200"/>
            <a:ext cx="1905000" cy="914400"/>
          </a:xfrm>
        </p:spPr>
        <p:txBody>
          <a:bodyPr/>
          <a:lstStyle>
            <a:lvl1pPr marL="0" indent="0" algn="ctr">
              <a:buNone/>
              <a:defRPr>
                <a:latin typeface="Arial" panose="020B0604020202020204" pitchFamily="34" charset="0"/>
              </a:defRPr>
            </a:lvl1pPr>
          </a:lstStyle>
          <a:p>
            <a:pPr lvl="0"/>
            <a:r>
              <a:rPr lang="en-US" dirty="0"/>
              <a:t>Name</a:t>
            </a:r>
          </a:p>
          <a:p>
            <a:pPr lvl="0"/>
            <a:r>
              <a:rPr lang="en-US" dirty="0"/>
              <a:t>Title</a:t>
            </a:r>
          </a:p>
        </p:txBody>
      </p:sp>
      <p:sp>
        <p:nvSpPr>
          <p:cNvPr id="14" name="Text Placeholder 13"/>
          <p:cNvSpPr>
            <a:spLocks noGrp="1"/>
          </p:cNvSpPr>
          <p:nvPr>
            <p:ph type="body" sz="quarter" idx="13" hasCustomPrompt="1"/>
          </p:nvPr>
        </p:nvSpPr>
        <p:spPr>
          <a:xfrm>
            <a:off x="228600" y="3429000"/>
            <a:ext cx="1905000" cy="2514600"/>
          </a:xfrm>
        </p:spPr>
        <p:txBody>
          <a:bodyPr/>
          <a:lstStyle>
            <a:lvl1pPr marL="0" indent="0" algn="ctr">
              <a:buNone/>
              <a:defRPr baseline="0">
                <a:latin typeface="Arial" panose="020B0604020202020204" pitchFamily="34" charset="0"/>
              </a:defRPr>
            </a:lvl1pPr>
          </a:lstStyle>
          <a:p>
            <a:pPr lvl="0"/>
            <a:r>
              <a:rPr lang="en-US" dirty="0"/>
              <a:t>Add text</a:t>
            </a:r>
          </a:p>
        </p:txBody>
      </p:sp>
    </p:spTree>
    <p:extLst>
      <p:ext uri="{BB962C8B-B14F-4D97-AF65-F5344CB8AC3E}">
        <p14:creationId xmlns:p14="http://schemas.microsoft.com/office/powerpoint/2010/main" val="389301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5410200" cy="762000"/>
          </a:xfrm>
        </p:spPr>
        <p:txBody>
          <a:bodyPr/>
          <a:lstStyle>
            <a:lvl1pPr>
              <a:defRPr>
                <a:latin typeface="Arial" panose="020B0604020202020204" pitchFamily="34" charset="0"/>
              </a:defRPr>
            </a:lvl1pPr>
          </a:lstStyle>
          <a:p>
            <a:r>
              <a:rPr lang="en-US" dirty="0"/>
              <a:t>Click to edit Master title style</a:t>
            </a:r>
          </a:p>
        </p:txBody>
      </p:sp>
      <p:sp>
        <p:nvSpPr>
          <p:cNvPr id="7" name="Text Placeholder 6"/>
          <p:cNvSpPr>
            <a:spLocks noGrp="1"/>
          </p:cNvSpPr>
          <p:nvPr>
            <p:ph type="body" sz="quarter" idx="10"/>
          </p:nvPr>
        </p:nvSpPr>
        <p:spPr>
          <a:xfrm>
            <a:off x="228600" y="1600200"/>
            <a:ext cx="8763000" cy="3810000"/>
          </a:xfrm>
        </p:spPr>
        <p:txBody>
          <a:bodyPr/>
          <a:lstStyle>
            <a:lvl1pPr>
              <a:defRPr>
                <a:latin typeface="Arial" panose="020B0604020202020204" pitchFamily="34" charset="0"/>
              </a:defRPr>
            </a:lvl1pPr>
            <a:lvl2pPr>
              <a:defRPr>
                <a:latin typeface="Arial" panose="020B0604020202020204" pitchFamily="34" charset="0"/>
              </a:defRPr>
            </a:lvl2pPr>
            <a:lvl3pPr>
              <a:defRPr>
                <a:latin typeface="Arial" panose="020B0604020202020204" pitchFamily="34" charset="0"/>
              </a:defRPr>
            </a:lvl3pPr>
            <a:lvl4pPr>
              <a:defRPr>
                <a:latin typeface="Arial" panose="020B0604020202020204" pitchFamily="34" charset="0"/>
              </a:defRPr>
            </a:lvl4pPr>
            <a:lvl5pPr>
              <a:defRPr>
                <a:latin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5403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5410200" cy="762000"/>
          </a:xfrm>
        </p:spPr>
        <p:txBody>
          <a:bodyPr/>
          <a:lstStyle>
            <a:lvl1pPr>
              <a:defRPr>
                <a:latin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04765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0" y="2819400"/>
            <a:ext cx="8610600" cy="762000"/>
          </a:xfrm>
        </p:spPr>
        <p:txBody>
          <a:bodyPr>
            <a:normAutofit/>
          </a:bodyPr>
          <a:lstStyle>
            <a:lvl1pPr algn="ctr">
              <a:defRPr sz="3600">
                <a:latin typeface="Arial" panose="020B0604020202020204" pitchFamily="34" charset="0"/>
              </a:defRPr>
            </a:lvl1pPr>
          </a:lstStyle>
          <a:p>
            <a:r>
              <a:rPr lang="en-US" dirty="0"/>
              <a:t>Add text</a:t>
            </a:r>
          </a:p>
        </p:txBody>
      </p:sp>
    </p:spTree>
    <p:extLst>
      <p:ext uri="{BB962C8B-B14F-4D97-AF65-F5344CB8AC3E}">
        <p14:creationId xmlns:p14="http://schemas.microsoft.com/office/powerpoint/2010/main" val="1930312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7620000" cy="914400"/>
          </a:xfrm>
        </p:spPr>
        <p:txBody>
          <a:bodyPr/>
          <a:lstStyle>
            <a:lvl1pPr>
              <a:defRPr>
                <a:latin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28600" y="1905000"/>
            <a:ext cx="8686800" cy="3581400"/>
          </a:xfrm>
        </p:spPr>
        <p:txBody>
          <a:bodyPr/>
          <a:lstStyle>
            <a:lvl1pPr marL="0" indent="0">
              <a:buNone/>
              <a:defRPr>
                <a:latin typeface="Arial" panose="020B0604020202020204" pitchFamily="34" charset="0"/>
              </a:defRPr>
            </a:lvl1pPr>
          </a:lstStyle>
          <a:p>
            <a:pPr lvl="0"/>
            <a:endParaRPr lang="en-US" dirty="0"/>
          </a:p>
        </p:txBody>
      </p:sp>
    </p:spTree>
    <p:extLst>
      <p:ext uri="{BB962C8B-B14F-4D97-AF65-F5344CB8AC3E}">
        <p14:creationId xmlns:p14="http://schemas.microsoft.com/office/powerpoint/2010/main" val="2898831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6172200" cy="762000"/>
          </a:xfrm>
        </p:spPr>
        <p:txBody>
          <a:bodyPr/>
          <a:lstStyle>
            <a:lvl1pPr>
              <a:defRPr>
                <a:latin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371601"/>
            <a:ext cx="4038600" cy="4343400"/>
          </a:xfrm>
        </p:spPr>
        <p:txBody>
          <a:bodyPr>
            <a:normAutofit/>
          </a:bodyPr>
          <a:lstStyle>
            <a:lvl1pPr marL="0" indent="0">
              <a:buNone/>
              <a:defRPr sz="2400">
                <a:latin typeface="Arial" panose="020B0604020202020204" pitchFamily="34" charset="0"/>
              </a:defRPr>
            </a:lvl1pPr>
            <a:lvl2pPr>
              <a:defRPr sz="2400">
                <a:latin typeface="Arial" panose="020B0604020202020204" pitchFamily="34" charset="0"/>
              </a:defRPr>
            </a:lvl2pPr>
            <a:lvl3pPr>
              <a:defRPr sz="2400">
                <a:latin typeface="Arial" panose="020B0604020202020204" pitchFamily="34" charset="0"/>
              </a:defRPr>
            </a:lvl3pPr>
            <a:lvl4pPr>
              <a:defRPr sz="2400">
                <a:latin typeface="Arial" panose="020B0604020202020204" pitchFamily="34" charset="0"/>
              </a:defRPr>
            </a:lvl4pPr>
            <a:lvl5pPr>
              <a:defRPr sz="2400">
                <a:latin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371601"/>
            <a:ext cx="4038600" cy="4114800"/>
          </a:xfrm>
        </p:spPr>
        <p:txBody>
          <a:bodyPr>
            <a:normAutofit/>
          </a:bodyPr>
          <a:lstStyle>
            <a:lvl1pPr marL="0" indent="0">
              <a:buNone/>
              <a:defRPr sz="2400">
                <a:latin typeface="Arial" panose="020B0604020202020204" pitchFamily="34" charset="0"/>
              </a:defRPr>
            </a:lvl1pPr>
            <a:lvl2pPr>
              <a:defRPr sz="2400">
                <a:latin typeface="Arial" panose="020B0604020202020204" pitchFamily="34" charset="0"/>
              </a:defRPr>
            </a:lvl2pPr>
            <a:lvl3pPr>
              <a:defRPr sz="2400">
                <a:latin typeface="Arial" panose="020B0604020202020204" pitchFamily="34" charset="0"/>
              </a:defRPr>
            </a:lvl3pPr>
            <a:lvl4pPr>
              <a:defRPr sz="2400">
                <a:latin typeface="Arial" panose="020B0604020202020204" pitchFamily="34" charset="0"/>
              </a:defRPr>
            </a:lvl4pPr>
            <a:lvl5pPr>
              <a:defRPr sz="2400">
                <a:latin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6464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7239000" cy="685800"/>
          </a:xfrm>
        </p:spPr>
        <p:txBody>
          <a:bodyPr/>
          <a:lstStyle>
            <a:lvl1pPr>
              <a:defRPr>
                <a:latin typeface="Arial" panose="020B0604020202020204"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457200" y="1371600"/>
            <a:ext cx="4040188" cy="639762"/>
          </a:xfrm>
        </p:spPr>
        <p:txBody>
          <a:bodyPr anchor="b"/>
          <a:lstStyle>
            <a:lvl1pPr marL="0" indent="0" algn="ctr">
              <a:buNone/>
              <a:defRPr sz="2400" b="1">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text</a:t>
            </a:r>
          </a:p>
        </p:txBody>
      </p:sp>
      <p:sp>
        <p:nvSpPr>
          <p:cNvPr id="4" name="Content Placeholder 3"/>
          <p:cNvSpPr>
            <a:spLocks noGrp="1"/>
          </p:cNvSpPr>
          <p:nvPr>
            <p:ph sz="half" idx="2" hasCustomPrompt="1"/>
          </p:nvPr>
        </p:nvSpPr>
        <p:spPr>
          <a:xfrm>
            <a:off x="457200" y="2174875"/>
            <a:ext cx="4040188" cy="3540125"/>
          </a:xfrm>
        </p:spPr>
        <p:txBody>
          <a:bodyPr>
            <a:normAutofit/>
          </a:bodyPr>
          <a:lstStyle>
            <a:lvl1pPr marL="0" indent="0">
              <a:buNone/>
              <a:defRPr sz="2400" baseline="0">
                <a:latin typeface="Arial" panose="020B0604020202020204" pitchFamily="34" charset="0"/>
              </a:defRPr>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a:t>Add text or object</a:t>
            </a:r>
          </a:p>
        </p:txBody>
      </p:sp>
      <p:sp>
        <p:nvSpPr>
          <p:cNvPr id="5" name="Text Placeholder 4"/>
          <p:cNvSpPr>
            <a:spLocks noGrp="1"/>
          </p:cNvSpPr>
          <p:nvPr>
            <p:ph type="body" sz="quarter" idx="3" hasCustomPrompt="1"/>
          </p:nvPr>
        </p:nvSpPr>
        <p:spPr>
          <a:xfrm>
            <a:off x="4648200" y="1371600"/>
            <a:ext cx="4041775" cy="639762"/>
          </a:xfrm>
        </p:spPr>
        <p:txBody>
          <a:bodyPr anchor="b"/>
          <a:lstStyle>
            <a:lvl1pPr marL="0" indent="0" algn="ctr">
              <a:buNone/>
              <a:defRPr sz="2400" b="1">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text</a:t>
            </a:r>
          </a:p>
        </p:txBody>
      </p:sp>
      <p:sp>
        <p:nvSpPr>
          <p:cNvPr id="6" name="Content Placeholder 5"/>
          <p:cNvSpPr>
            <a:spLocks noGrp="1"/>
          </p:cNvSpPr>
          <p:nvPr>
            <p:ph sz="quarter" idx="4" hasCustomPrompt="1"/>
          </p:nvPr>
        </p:nvSpPr>
        <p:spPr>
          <a:xfrm>
            <a:off x="4645025" y="2174875"/>
            <a:ext cx="4041775" cy="3311525"/>
          </a:xfrm>
        </p:spPr>
        <p:txBody>
          <a:bodyPr>
            <a:normAutofit/>
          </a:bodyPr>
          <a:lstStyle>
            <a:lvl1pPr marL="0" indent="0">
              <a:buNone/>
              <a:defRPr sz="2400">
                <a:latin typeface="Arial" panose="020B0604020202020204" pitchFamily="34" charset="0"/>
              </a:defRPr>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a:t>Add text or object</a:t>
            </a:r>
          </a:p>
        </p:txBody>
      </p:sp>
    </p:spTree>
    <p:extLst>
      <p:ext uri="{BB962C8B-B14F-4D97-AF65-F5344CB8AC3E}">
        <p14:creationId xmlns:p14="http://schemas.microsoft.com/office/powerpoint/2010/main" val="150121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533400" y="990600"/>
            <a:ext cx="8229600" cy="4343400"/>
          </a:xfrm>
        </p:spPr>
        <p:txBody>
          <a:bodyPr/>
          <a:lstStyle>
            <a:lvl1pPr>
              <a:defRPr>
                <a:latin typeface="Arial" panose="020B0604020202020204" pitchFamily="34" charset="0"/>
              </a:defRPr>
            </a:lvl1pPr>
          </a:lstStyle>
          <a:p>
            <a:endParaRPr lang="en-US" dirty="0"/>
          </a:p>
        </p:txBody>
      </p:sp>
    </p:spTree>
    <p:extLst>
      <p:ext uri="{BB962C8B-B14F-4D97-AF65-F5344CB8AC3E}">
        <p14:creationId xmlns:p14="http://schemas.microsoft.com/office/powerpoint/2010/main" val="315188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533400"/>
            <a:ext cx="8153400" cy="914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28600" y="1676400"/>
            <a:ext cx="8763000" cy="3810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189015902"/>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54" r:id="rId3"/>
    <p:sldLayoutId id="2147483662" r:id="rId4"/>
    <p:sldLayoutId id="2147483663" r:id="rId5"/>
    <p:sldLayoutId id="2147483650" r:id="rId6"/>
    <p:sldLayoutId id="2147483652" r:id="rId7"/>
    <p:sldLayoutId id="2147483653" r:id="rId8"/>
    <p:sldLayoutId id="2147483655" r:id="rId9"/>
    <p:sldLayoutId id="2147483656" r:id="rId10"/>
    <p:sldLayoutId id="2147483657" r:id="rId11"/>
    <p:sldLayoutId id="2147483658" r:id="rId12"/>
    <p:sldLayoutId id="2147483659" r:id="rId13"/>
    <p:sldLayoutId id="2147483660" r:id="rId14"/>
    <p:sldLayoutId id="2147483661" r:id="rId15"/>
    <p:sldLayoutId id="2147483665" r:id="rId16"/>
    <p:sldLayoutId id="2147483666" r:id="rId17"/>
    <p:sldLayoutId id="2147483664" r:id="rId18"/>
  </p:sldLayoutIdLst>
  <p:txStyles>
    <p:titleStyle>
      <a:lvl1pPr algn="l" defTabSz="914400" rtl="0" eaLnBrk="1" latinLnBrk="0" hangingPunct="1">
        <a:spcBef>
          <a:spcPct val="0"/>
        </a:spcBef>
        <a:buNone/>
        <a:defRPr sz="28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billy@rthawkhousing.com" TargetMode="External"/><Relationship Id="rId2" Type="http://schemas.openxmlformats.org/officeDocument/2006/relationships/hyperlink" Target="http://www.rthawkhousing.com/" TargetMode="External"/><Relationship Id="rId1" Type="http://schemas.openxmlformats.org/officeDocument/2006/relationships/slideLayout" Target="../slideLayouts/slideLayout6.xml"/><Relationship Id="rId4" Type="http://schemas.openxmlformats.org/officeDocument/2006/relationships/hyperlink" Target="mailto:lorna@rthawkhousing.com"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hyperlink" Target="https://pixabay.com/fr/clown-cirque-peinture-art-67804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hyperlink" Target="https://pixabay.com/fr/clown-cirque-peinture-art-678042/"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hyperlink" Target="https://pixabay.com/fr/clown-cirque-peinture-art-67804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4495800"/>
            <a:ext cx="9144000" cy="1981200"/>
          </a:xfrm>
          <a:gradFill>
            <a:gsLst>
              <a:gs pos="0">
                <a:schemeClr val="bg1"/>
              </a:gs>
              <a:gs pos="11000">
                <a:srgbClr val="FFFF00"/>
              </a:gs>
              <a:gs pos="66000">
                <a:srgbClr val="FFC000"/>
              </a:gs>
              <a:gs pos="86000">
                <a:srgbClr val="7030A0"/>
              </a:gs>
              <a:gs pos="100000">
                <a:srgbClr val="002060"/>
              </a:gs>
            </a:gsLst>
            <a:lin ang="5400000" scaled="1"/>
          </a:gradFill>
          <a:ln>
            <a:noFill/>
          </a:ln>
          <a:effectLst/>
        </p:spPr>
        <p:txBody>
          <a:bodyPr>
            <a:normAutofit/>
          </a:bodyPr>
          <a:lstStyle/>
          <a:p>
            <a:r>
              <a:rPr lang="en-US" dirty="0"/>
              <a:t>Tips and Tricks for Handling Funding Gaps</a:t>
            </a:r>
          </a:p>
        </p:txBody>
      </p:sp>
    </p:spTree>
    <p:extLst>
      <p:ext uri="{BB962C8B-B14F-4D97-AF65-F5344CB8AC3E}">
        <p14:creationId xmlns:p14="http://schemas.microsoft.com/office/powerpoint/2010/main" val="4063820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AE353-49FD-A8C5-9AC4-4D31E3289205}"/>
              </a:ext>
            </a:extLst>
          </p:cNvPr>
          <p:cNvSpPr>
            <a:spLocks noGrp="1"/>
          </p:cNvSpPr>
          <p:nvPr>
            <p:ph type="title"/>
          </p:nvPr>
        </p:nvSpPr>
        <p:spPr>
          <a:xfrm>
            <a:off x="228600" y="533400"/>
            <a:ext cx="7239000" cy="685800"/>
          </a:xfrm>
        </p:spPr>
        <p:txBody>
          <a:bodyPr anchor="ctr">
            <a:normAutofit/>
          </a:bodyPr>
          <a:lstStyle/>
          <a:p>
            <a:r>
              <a:rPr lang="en-US" b="1" dirty="0"/>
              <a:t>Balancing Sources and Project Elements</a:t>
            </a:r>
          </a:p>
        </p:txBody>
      </p:sp>
      <p:sp>
        <p:nvSpPr>
          <p:cNvPr id="13" name="Text Placeholder 2">
            <a:extLst>
              <a:ext uri="{FF2B5EF4-FFF2-40B4-BE49-F238E27FC236}">
                <a16:creationId xmlns:a16="http://schemas.microsoft.com/office/drawing/2014/main" id="{B44BAD08-26AF-5A83-A4D0-892FACBF1928}"/>
              </a:ext>
            </a:extLst>
          </p:cNvPr>
          <p:cNvSpPr>
            <a:spLocks noGrp="1"/>
          </p:cNvSpPr>
          <p:nvPr>
            <p:ph type="body" idx="1"/>
          </p:nvPr>
        </p:nvSpPr>
        <p:spPr>
          <a:xfrm>
            <a:off x="457200" y="1371600"/>
            <a:ext cx="4040188" cy="639762"/>
          </a:xfrm>
        </p:spPr>
        <p:txBody>
          <a:bodyPr>
            <a:noAutofit/>
          </a:bodyPr>
          <a:lstStyle/>
          <a:p>
            <a:r>
              <a:rPr lang="en-US" sz="1800" dirty="0"/>
              <a:t>Balance is priority between assistance and burdens. </a:t>
            </a:r>
          </a:p>
        </p:txBody>
      </p:sp>
      <p:sp>
        <p:nvSpPr>
          <p:cNvPr id="3" name="Content Placeholder 2">
            <a:extLst>
              <a:ext uri="{FF2B5EF4-FFF2-40B4-BE49-F238E27FC236}">
                <a16:creationId xmlns:a16="http://schemas.microsoft.com/office/drawing/2014/main" id="{3712A211-B622-EB80-7C96-B4BD4D4FBBB5}"/>
              </a:ext>
            </a:extLst>
          </p:cNvPr>
          <p:cNvSpPr>
            <a:spLocks noGrp="1"/>
          </p:cNvSpPr>
          <p:nvPr>
            <p:ph sz="half" idx="2"/>
          </p:nvPr>
        </p:nvSpPr>
        <p:spPr>
          <a:xfrm>
            <a:off x="228600" y="2174875"/>
            <a:ext cx="4419600" cy="3540125"/>
          </a:xfrm>
        </p:spPr>
        <p:txBody>
          <a:bodyPr>
            <a:normAutofit fontScale="92500"/>
          </a:bodyPr>
          <a:lstStyle/>
          <a:p>
            <a:pPr>
              <a:lnSpc>
                <a:spcPct val="90000"/>
              </a:lnSpc>
            </a:pPr>
            <a:r>
              <a:rPr lang="en-US" sz="1700" dirty="0"/>
              <a:t>Common compromises of multiple </a:t>
            </a:r>
            <a:r>
              <a:rPr lang="en-US" sz="1700" u="sng" dirty="0"/>
              <a:t>sources:</a:t>
            </a:r>
            <a:br>
              <a:rPr lang="en-US" sz="1700" u="sng" dirty="0"/>
            </a:br>
            <a:endParaRPr lang="en-US" sz="1700" u="sng" dirty="0"/>
          </a:p>
          <a:p>
            <a:pPr marL="342900" indent="-342900">
              <a:lnSpc>
                <a:spcPct val="90000"/>
              </a:lnSpc>
              <a:buFont typeface="Arial" panose="020B0604020202020204" pitchFamily="34" charset="0"/>
              <a:buChar char="•"/>
            </a:pPr>
            <a:r>
              <a:rPr lang="en-US" sz="1700" dirty="0"/>
              <a:t>Project type (rehab vs. new construction)</a:t>
            </a:r>
          </a:p>
          <a:p>
            <a:pPr marL="342900" indent="-342900">
              <a:lnSpc>
                <a:spcPct val="90000"/>
              </a:lnSpc>
              <a:buFont typeface="Arial" panose="020B0604020202020204" pitchFamily="34" charset="0"/>
              <a:buChar char="•"/>
            </a:pPr>
            <a:r>
              <a:rPr lang="en-US" sz="1700" dirty="0"/>
              <a:t>Project Size (scoring, cost caps, efficiency)</a:t>
            </a:r>
          </a:p>
          <a:p>
            <a:pPr marL="342900" indent="-342900">
              <a:lnSpc>
                <a:spcPct val="90000"/>
              </a:lnSpc>
              <a:buFont typeface="Arial" panose="020B0604020202020204" pitchFamily="34" charset="0"/>
              <a:buChar char="•"/>
            </a:pPr>
            <a:r>
              <a:rPr lang="en-US" sz="1700" dirty="0"/>
              <a:t>Tenant targeting (Homeless, special needs, veterans, agricultural workers, etc.)</a:t>
            </a:r>
          </a:p>
          <a:p>
            <a:pPr marL="342900" indent="-342900">
              <a:lnSpc>
                <a:spcPct val="90000"/>
              </a:lnSpc>
              <a:buFont typeface="Arial" panose="020B0604020202020204" pitchFamily="34" charset="0"/>
              <a:buChar char="•"/>
            </a:pPr>
            <a:r>
              <a:rPr lang="en-US" sz="1700" dirty="0"/>
              <a:t>Income restrictions (Serving low &amp; extremely low-income tenants)</a:t>
            </a:r>
          </a:p>
          <a:p>
            <a:pPr marL="342900" indent="-342900">
              <a:lnSpc>
                <a:spcPct val="90000"/>
              </a:lnSpc>
              <a:buFont typeface="Arial" panose="020B0604020202020204" pitchFamily="34" charset="0"/>
              <a:buChar char="•"/>
            </a:pPr>
            <a:r>
              <a:rPr lang="en-US" sz="1700" dirty="0"/>
              <a:t>Financial history (Audits and statements)</a:t>
            </a:r>
          </a:p>
          <a:p>
            <a:pPr marL="342900" indent="-342900">
              <a:lnSpc>
                <a:spcPct val="90000"/>
              </a:lnSpc>
              <a:buFont typeface="Arial" panose="020B0604020202020204" pitchFamily="34" charset="0"/>
              <a:buChar char="•"/>
            </a:pPr>
            <a:r>
              <a:rPr lang="en-US" sz="1700" dirty="0"/>
              <a:t>Energy efficiency and design standards</a:t>
            </a:r>
          </a:p>
          <a:p>
            <a:pPr marL="342900" indent="-342900">
              <a:lnSpc>
                <a:spcPct val="90000"/>
              </a:lnSpc>
              <a:buFont typeface="Arial" panose="020B0604020202020204" pitchFamily="34" charset="0"/>
              <a:buChar char="•"/>
            </a:pPr>
            <a:r>
              <a:rPr lang="en-US" sz="1700" dirty="0"/>
              <a:t>Location effectiveness (Census tracts &amp; amenities)</a:t>
            </a:r>
          </a:p>
          <a:p>
            <a:pPr>
              <a:lnSpc>
                <a:spcPct val="90000"/>
              </a:lnSpc>
            </a:pPr>
            <a:endParaRPr lang="en-US" sz="1300" dirty="0"/>
          </a:p>
        </p:txBody>
      </p:sp>
      <p:sp>
        <p:nvSpPr>
          <p:cNvPr id="12" name="Text Placeholder 4">
            <a:extLst>
              <a:ext uri="{FF2B5EF4-FFF2-40B4-BE49-F238E27FC236}">
                <a16:creationId xmlns:a16="http://schemas.microsoft.com/office/drawing/2014/main" id="{D7EF5146-7823-0AE2-919D-8315D3A5D5C6}"/>
              </a:ext>
            </a:extLst>
          </p:cNvPr>
          <p:cNvSpPr>
            <a:spLocks noGrp="1"/>
          </p:cNvSpPr>
          <p:nvPr>
            <p:ph type="body" sz="quarter" idx="3"/>
          </p:nvPr>
        </p:nvSpPr>
        <p:spPr>
          <a:xfrm>
            <a:off x="4648200" y="1371600"/>
            <a:ext cx="4041775" cy="639762"/>
          </a:xfrm>
        </p:spPr>
        <p:txBody>
          <a:bodyPr>
            <a:noAutofit/>
          </a:bodyPr>
          <a:lstStyle/>
          <a:p>
            <a:r>
              <a:rPr lang="en-US" sz="1400" dirty="0">
                <a:highlight>
                  <a:srgbClr val="FFFF00"/>
                </a:highlight>
              </a:rPr>
              <a:t>Caution: Supplemental financing can be pricey… but sometimes can be leveraged as a scoring benefit to your project!</a:t>
            </a:r>
          </a:p>
        </p:txBody>
      </p:sp>
      <p:pic>
        <p:nvPicPr>
          <p:cNvPr id="5" name="Picture 4" descr="Business man walking a red tight rope">
            <a:extLst>
              <a:ext uri="{FF2B5EF4-FFF2-40B4-BE49-F238E27FC236}">
                <a16:creationId xmlns:a16="http://schemas.microsoft.com/office/drawing/2014/main" id="{1C34B739-7C2F-533C-2DC6-4DE7D60CAEB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6800" y="2590800"/>
            <a:ext cx="4041775" cy="2465482"/>
          </a:xfrm>
          <a:prstGeom prst="rect">
            <a:avLst/>
          </a:prstGeom>
          <a:noFill/>
        </p:spPr>
      </p:pic>
    </p:spTree>
    <p:extLst>
      <p:ext uri="{BB962C8B-B14F-4D97-AF65-F5344CB8AC3E}">
        <p14:creationId xmlns:p14="http://schemas.microsoft.com/office/powerpoint/2010/main" val="320433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137E9-C96C-5C3F-5E02-78984F7232D6}"/>
              </a:ext>
            </a:extLst>
          </p:cNvPr>
          <p:cNvSpPr>
            <a:spLocks noGrp="1"/>
          </p:cNvSpPr>
          <p:nvPr>
            <p:ph type="title"/>
          </p:nvPr>
        </p:nvSpPr>
        <p:spPr/>
        <p:txBody>
          <a:bodyPr/>
          <a:lstStyle/>
          <a:p>
            <a:r>
              <a:rPr lang="en-US" b="1" dirty="0"/>
              <a:t>Budgeting for Gaps</a:t>
            </a:r>
          </a:p>
        </p:txBody>
      </p:sp>
      <p:sp>
        <p:nvSpPr>
          <p:cNvPr id="3" name="Content Placeholder 2">
            <a:extLst>
              <a:ext uri="{FF2B5EF4-FFF2-40B4-BE49-F238E27FC236}">
                <a16:creationId xmlns:a16="http://schemas.microsoft.com/office/drawing/2014/main" id="{9E8AAF8E-E1FC-B650-EFA8-1945645B989D}"/>
              </a:ext>
            </a:extLst>
          </p:cNvPr>
          <p:cNvSpPr>
            <a:spLocks noGrp="1"/>
          </p:cNvSpPr>
          <p:nvPr>
            <p:ph idx="1"/>
          </p:nvPr>
        </p:nvSpPr>
        <p:spPr>
          <a:xfrm>
            <a:off x="228600" y="2516571"/>
            <a:ext cx="8686800" cy="3048000"/>
          </a:xfrm>
        </p:spPr>
        <p:txBody>
          <a:bodyPr>
            <a:normAutofit/>
          </a:bodyPr>
          <a:lstStyle/>
          <a:p>
            <a:r>
              <a:rPr lang="en-US" u="sng" dirty="0"/>
              <a:t>Budgeting Tips:</a:t>
            </a:r>
          </a:p>
          <a:p>
            <a:endParaRPr lang="en-US" dirty="0"/>
          </a:p>
          <a:p>
            <a:pPr marL="342900" indent="-342900">
              <a:buFont typeface="Arial" panose="020B0604020202020204" pitchFamily="34" charset="0"/>
              <a:buChar char="•"/>
            </a:pPr>
            <a:r>
              <a:rPr lang="en-US" sz="1800" dirty="0"/>
              <a:t>Use prior projects and data to estimate costs</a:t>
            </a:r>
          </a:p>
          <a:p>
            <a:pPr marL="342900" indent="-342900">
              <a:buFont typeface="Arial" panose="020B0604020202020204" pitchFamily="34" charset="0"/>
              <a:buChar char="•"/>
            </a:pPr>
            <a:r>
              <a:rPr lang="en-US" sz="1800" dirty="0"/>
              <a:t>Market conditions, contractor pools, and schedules are big factors</a:t>
            </a:r>
          </a:p>
          <a:p>
            <a:pPr marL="342900" indent="-342900">
              <a:buFont typeface="Arial" panose="020B0604020202020204" pitchFamily="34" charset="0"/>
              <a:buChar char="•"/>
            </a:pPr>
            <a:r>
              <a:rPr lang="en-US" sz="1800" dirty="0"/>
              <a:t>Budgets will continuously be adjusted, and are based on the information available at the time</a:t>
            </a:r>
          </a:p>
          <a:p>
            <a:pPr marL="342900" indent="-342900">
              <a:buFont typeface="Arial" panose="020B0604020202020204" pitchFamily="34" charset="0"/>
              <a:buChar char="•"/>
            </a:pPr>
            <a:r>
              <a:rPr lang="en-US" sz="1800" dirty="0"/>
              <a:t>Prepare your budget to meet your funding source(s)</a:t>
            </a:r>
          </a:p>
          <a:p>
            <a:pPr marL="342900" indent="-342900">
              <a:buFont typeface="Arial" panose="020B0604020202020204" pitchFamily="34" charset="0"/>
              <a:buChar char="•"/>
            </a:pPr>
            <a:r>
              <a:rPr lang="en-US" sz="1800" dirty="0"/>
              <a:t>Keep in mind caps and restrictions</a:t>
            </a:r>
          </a:p>
        </p:txBody>
      </p:sp>
      <p:pic>
        <p:nvPicPr>
          <p:cNvPr id="5" name="Picture 4" descr="Three mini houses made of legos">
            <a:extLst>
              <a:ext uri="{FF2B5EF4-FFF2-40B4-BE49-F238E27FC236}">
                <a16:creationId xmlns:a16="http://schemas.microsoft.com/office/drawing/2014/main" id="{BAA25169-E09E-6672-BBF2-C6474459F49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81600" y="985205"/>
            <a:ext cx="3428261" cy="2284029"/>
          </a:xfrm>
          <a:prstGeom prst="rect">
            <a:avLst/>
          </a:prstGeom>
        </p:spPr>
      </p:pic>
      <p:sp>
        <p:nvSpPr>
          <p:cNvPr id="7" name="TextBox 6">
            <a:extLst>
              <a:ext uri="{FF2B5EF4-FFF2-40B4-BE49-F238E27FC236}">
                <a16:creationId xmlns:a16="http://schemas.microsoft.com/office/drawing/2014/main" id="{41EA240D-D7B7-8733-9055-3BD324023A28}"/>
              </a:ext>
            </a:extLst>
          </p:cNvPr>
          <p:cNvSpPr txBox="1"/>
          <p:nvPr/>
        </p:nvSpPr>
        <p:spPr>
          <a:xfrm>
            <a:off x="304800" y="1429256"/>
            <a:ext cx="4876800" cy="830997"/>
          </a:xfrm>
          <a:prstGeom prst="rect">
            <a:avLst/>
          </a:prstGeom>
          <a:noFill/>
        </p:spPr>
        <p:txBody>
          <a:bodyPr wrap="square">
            <a:spAutoFit/>
          </a:bodyPr>
          <a:lstStyle/>
          <a:p>
            <a:r>
              <a:rPr lang="en-US" sz="2400" dirty="0"/>
              <a:t>Budgets need to be created once the project components are nailed down.</a:t>
            </a:r>
          </a:p>
        </p:txBody>
      </p:sp>
    </p:spTree>
    <p:extLst>
      <p:ext uri="{BB962C8B-B14F-4D97-AF65-F5344CB8AC3E}">
        <p14:creationId xmlns:p14="http://schemas.microsoft.com/office/powerpoint/2010/main" val="3327658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B69FB-D1C7-F42F-6BF1-1B35199B21C5}"/>
              </a:ext>
            </a:extLst>
          </p:cNvPr>
          <p:cNvSpPr>
            <a:spLocks noGrp="1"/>
          </p:cNvSpPr>
          <p:nvPr>
            <p:ph type="title"/>
          </p:nvPr>
        </p:nvSpPr>
        <p:spPr/>
        <p:txBody>
          <a:bodyPr/>
          <a:lstStyle/>
          <a:p>
            <a:r>
              <a:rPr lang="en-US" b="1" dirty="0"/>
              <a:t>Planning and Budgeting in Practice</a:t>
            </a:r>
          </a:p>
        </p:txBody>
      </p:sp>
      <p:sp>
        <p:nvSpPr>
          <p:cNvPr id="3" name="Content Placeholder 2">
            <a:extLst>
              <a:ext uri="{FF2B5EF4-FFF2-40B4-BE49-F238E27FC236}">
                <a16:creationId xmlns:a16="http://schemas.microsoft.com/office/drawing/2014/main" id="{ED89E493-F278-298E-A064-81258E34D467}"/>
              </a:ext>
            </a:extLst>
          </p:cNvPr>
          <p:cNvSpPr>
            <a:spLocks noGrp="1"/>
          </p:cNvSpPr>
          <p:nvPr>
            <p:ph idx="1"/>
          </p:nvPr>
        </p:nvSpPr>
        <p:spPr/>
        <p:txBody>
          <a:bodyPr>
            <a:normAutofit fontScale="77500" lnSpcReduction="20000"/>
          </a:bodyPr>
          <a:lstStyle/>
          <a:p>
            <a:pPr marL="342900" indent="-342900">
              <a:buFont typeface="Arial" panose="020B0604020202020204" pitchFamily="34" charset="0"/>
              <a:buChar char="•"/>
            </a:pPr>
            <a:r>
              <a:rPr lang="en-US" dirty="0"/>
              <a:t>24-unit new construction project – Budget estimated at $11M due to energy and infrastructure costs</a:t>
            </a:r>
          </a:p>
          <a:p>
            <a:pPr marL="342900" indent="-342900">
              <a:buFont typeface="Arial" panose="020B0604020202020204" pitchFamily="34" charset="0"/>
              <a:buChar char="•"/>
            </a:pPr>
            <a:r>
              <a:rPr lang="en-US" dirty="0"/>
              <a:t>LIHTC is capped but will allow an equity investment of ~$7.5M, which leaves a gap of $3.5M</a:t>
            </a:r>
          </a:p>
          <a:p>
            <a:pPr marL="342900" indent="-342900">
              <a:buFont typeface="Arial" panose="020B0604020202020204" pitchFamily="34" charset="0"/>
              <a:buChar char="•"/>
            </a:pPr>
            <a:r>
              <a:rPr lang="en-US" dirty="0"/>
              <a:t>FHLBDM allows up to a $3M request of AHP but there is still a gap of $500K</a:t>
            </a:r>
          </a:p>
          <a:p>
            <a:pPr marL="342900" indent="-342900">
              <a:buFont typeface="Arial" panose="020B0604020202020204" pitchFamily="34" charset="0"/>
              <a:buChar char="•"/>
            </a:pPr>
            <a:r>
              <a:rPr lang="en-US" dirty="0"/>
              <a:t>Capital Magnet Funds allows requests up to 10% of TDC, which would be $1.1M as it stands, but the gap does not justify the ask…</a:t>
            </a:r>
          </a:p>
          <a:p>
            <a:pPr marL="342900" indent="-342900">
              <a:buFont typeface="Arial" panose="020B0604020202020204" pitchFamily="34" charset="0"/>
              <a:buChar char="•"/>
            </a:pPr>
            <a:r>
              <a:rPr lang="en-US" dirty="0"/>
              <a:t>Let's increase the total budget to $11.5M for the CMF to justify seeking $1M of gap financing and now the project will be fully funded if awarded and there is additional room for cost increases or upgrades.</a:t>
            </a:r>
          </a:p>
          <a:p>
            <a:pPr marL="342900" indent="-342900">
              <a:buFont typeface="Arial" panose="020B0604020202020204" pitchFamily="34" charset="0"/>
              <a:buChar char="•"/>
            </a:pPr>
            <a:r>
              <a:rPr lang="en-US" dirty="0"/>
              <a:t>Any variables to add?</a:t>
            </a:r>
          </a:p>
          <a:p>
            <a:pPr marL="342900" indent="-342900">
              <a:buFont typeface="Arial" panose="020B0604020202020204" pitchFamily="34" charset="0"/>
              <a:buChar char="•"/>
            </a:pPr>
            <a:r>
              <a:rPr lang="en-US" dirty="0"/>
              <a:t>Risk factors?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637238289"/>
      </p:ext>
    </p:extLst>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2647F-EE2F-A9C8-6848-22CA5A846F50}"/>
              </a:ext>
            </a:extLst>
          </p:cNvPr>
          <p:cNvSpPr>
            <a:spLocks noGrp="1"/>
          </p:cNvSpPr>
          <p:nvPr>
            <p:ph type="title"/>
          </p:nvPr>
        </p:nvSpPr>
        <p:spPr>
          <a:xfrm>
            <a:off x="228600" y="457200"/>
            <a:ext cx="6172200" cy="762000"/>
          </a:xfrm>
        </p:spPr>
        <p:txBody>
          <a:bodyPr anchor="ctr">
            <a:normAutofit/>
          </a:bodyPr>
          <a:lstStyle/>
          <a:p>
            <a:r>
              <a:rPr b="1" dirty="0" lang="en-US"/>
              <a:t>Time Factors</a:t>
            </a:r>
          </a:p>
        </p:txBody>
      </p:sp>
      <p:sp>
        <p:nvSpPr>
          <p:cNvPr id="3" name="Content Placeholder 2">
            <a:extLst>
              <a:ext uri="{FF2B5EF4-FFF2-40B4-BE49-F238E27FC236}">
                <a16:creationId xmlns:a16="http://schemas.microsoft.com/office/drawing/2014/main" id="{EB2159EE-05D0-EB0B-3382-E91C324CB0BE}"/>
              </a:ext>
            </a:extLst>
          </p:cNvPr>
          <p:cNvSpPr>
            <a:spLocks noGrp="1"/>
          </p:cNvSpPr>
          <p:nvPr>
            <p:ph idx="1" sz="half"/>
          </p:nvPr>
        </p:nvSpPr>
        <p:spPr>
          <a:xfrm>
            <a:off x="228600" y="1371601"/>
            <a:ext cx="4267200" cy="4343400"/>
          </a:xfrm>
        </p:spPr>
        <p:txBody>
          <a:bodyPr>
            <a:normAutofit/>
          </a:bodyPr>
          <a:lstStyle/>
          <a:p>
            <a:pPr>
              <a:lnSpc>
                <a:spcPct val="90000"/>
              </a:lnSpc>
            </a:pPr>
            <a:r>
              <a:rPr dirty="0" lang="en-US" sz="1700"/>
              <a:t>Many times, there are unforeseen costs and timing becomes another issue.</a:t>
            </a:r>
          </a:p>
          <a:p>
            <a:pPr>
              <a:lnSpc>
                <a:spcPct val="90000"/>
              </a:lnSpc>
            </a:pPr>
            <a:endParaRPr dirty="0" lang="en-US" sz="1700"/>
          </a:p>
          <a:p>
            <a:pPr>
              <a:lnSpc>
                <a:spcPct val="90000"/>
              </a:lnSpc>
            </a:pPr>
            <a:r>
              <a:rPr dirty="0" lang="en-US" sz="1700"/>
              <a:t>This can result in increased costs for tougher schedules to obtain materials and higher capacity mobilizations.</a:t>
            </a:r>
          </a:p>
          <a:p>
            <a:pPr>
              <a:lnSpc>
                <a:spcPct val="90000"/>
              </a:lnSpc>
            </a:pPr>
            <a:endParaRPr dirty="0" lang="en-US" sz="1700"/>
          </a:p>
          <a:p>
            <a:pPr>
              <a:lnSpc>
                <a:spcPct val="90000"/>
              </a:lnSpc>
            </a:pPr>
            <a:r>
              <a:rPr dirty="0" lang="en-US" sz="1700"/>
              <a:t>This may also eliminate the availability of some resources.</a:t>
            </a:r>
          </a:p>
          <a:p>
            <a:pPr>
              <a:lnSpc>
                <a:spcPct val="90000"/>
              </a:lnSpc>
            </a:pPr>
            <a:endParaRPr dirty="0" lang="en-US" sz="1700"/>
          </a:p>
          <a:p>
            <a:pPr>
              <a:lnSpc>
                <a:spcPct val="90000"/>
              </a:lnSpc>
            </a:pPr>
            <a:r>
              <a:rPr dirty="0" lang="en-US" sz="1700"/>
              <a:t>There may also be limiting factors on funding sources such as funding deadlines where the funds must be spent, or even funding limits for what costs can be covered by the source of funding.</a:t>
            </a:r>
          </a:p>
        </p:txBody>
      </p:sp>
      <p:pic>
        <p:nvPicPr>
          <p:cNvPr descr="Alarm clocks with mouths" id="5" name="Picture 4">
            <a:extLst>
              <a:ext uri="{FF2B5EF4-FFF2-40B4-BE49-F238E27FC236}">
                <a16:creationId xmlns:a16="http://schemas.microsoft.com/office/drawing/2014/main" id="{4BE9695B-59E8-637A-E290-7E8EF5B409B5}"/>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 l="58" r="55"/>
          <a:stretch/>
        </p:blipFill>
        <p:spPr>
          <a:xfrm>
            <a:off x="4648200" y="1371601"/>
            <a:ext cx="4038600" cy="4114800"/>
          </a:xfrm>
          <a:prstGeom prst="rect">
            <a:avLst/>
          </a:prstGeom>
          <a:noFill/>
        </p:spPr>
      </p:pic>
    </p:spTree>
    <p:extLst>
      <p:ext uri="{BB962C8B-B14F-4D97-AF65-F5344CB8AC3E}">
        <p14:creationId xmlns:p14="http://schemas.microsoft.com/office/powerpoint/2010/main" val="2394837513"/>
      </p:ext>
    </p:extLst>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55328-9672-E58A-9890-2907D4BBD4F2}"/>
              </a:ext>
            </a:extLst>
          </p:cNvPr>
          <p:cNvSpPr>
            <a:spLocks noGrp="1"/>
          </p:cNvSpPr>
          <p:nvPr>
            <p:ph type="title"/>
          </p:nvPr>
        </p:nvSpPr>
        <p:spPr>
          <a:xfrm>
            <a:off x="228600" y="457200"/>
            <a:ext cx="6172200" cy="762000"/>
          </a:xfrm>
        </p:spPr>
        <p:txBody>
          <a:bodyPr anchor="ctr">
            <a:normAutofit/>
          </a:bodyPr>
          <a:lstStyle/>
          <a:p>
            <a:r>
              <a:rPr b="1" dirty="0" lang="en-US"/>
              <a:t>Key Takeaways</a:t>
            </a:r>
          </a:p>
        </p:txBody>
      </p:sp>
      <p:pic>
        <p:nvPicPr>
          <p:cNvPr descr="Key with key ring and keychain, inserted into lock" id="5" name="Picture 4">
            <a:extLst>
              <a:ext uri="{FF2B5EF4-FFF2-40B4-BE49-F238E27FC236}">
                <a16:creationId xmlns:a16="http://schemas.microsoft.com/office/drawing/2014/main" id="{6BCEF69D-3F17-2C4D-D669-97EE75FE02AA}"/>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3" l="6" r="-5"/>
          <a:stretch/>
        </p:blipFill>
        <p:spPr>
          <a:xfrm>
            <a:off x="457200" y="1371601"/>
            <a:ext cx="4038600" cy="4343400"/>
          </a:xfrm>
          <a:prstGeom prst="rect">
            <a:avLst/>
          </a:prstGeom>
          <a:noFill/>
        </p:spPr>
      </p:pic>
      <p:sp>
        <p:nvSpPr>
          <p:cNvPr id="3" name="Content Placeholder 2">
            <a:extLst>
              <a:ext uri="{FF2B5EF4-FFF2-40B4-BE49-F238E27FC236}">
                <a16:creationId xmlns:a16="http://schemas.microsoft.com/office/drawing/2014/main" id="{6676F749-E8AE-58A9-0861-172FDFE442A8}"/>
              </a:ext>
            </a:extLst>
          </p:cNvPr>
          <p:cNvSpPr>
            <a:spLocks noGrp="1"/>
          </p:cNvSpPr>
          <p:nvPr>
            <p:ph idx="2" sz="half"/>
          </p:nvPr>
        </p:nvSpPr>
        <p:spPr>
          <a:xfrm>
            <a:off x="4648200" y="1371601"/>
            <a:ext cx="4038600" cy="4114800"/>
          </a:xfrm>
        </p:spPr>
        <p:txBody>
          <a:bodyPr>
            <a:normAutofit/>
          </a:bodyPr>
          <a:lstStyle/>
          <a:p>
            <a:pPr indent="-342900" marL="342900">
              <a:lnSpc>
                <a:spcPct val="90000"/>
              </a:lnSpc>
              <a:buFont charset="0" panose="020B0604020202020204" pitchFamily="34" typeface="Arial"/>
              <a:buChar char="•"/>
            </a:pPr>
            <a:r>
              <a:rPr dirty="0" lang="en-US" sz="2000"/>
              <a:t>Plan early and plan often.</a:t>
            </a:r>
          </a:p>
          <a:p>
            <a:pPr indent="-342900" marL="342900">
              <a:lnSpc>
                <a:spcPct val="90000"/>
              </a:lnSpc>
              <a:buFont charset="0" panose="020B0604020202020204" pitchFamily="34" typeface="Arial"/>
              <a:buChar char="•"/>
            </a:pPr>
            <a:r>
              <a:rPr dirty="0" lang="en-US" sz="2000"/>
              <a:t>Budgets are best guesses and can be a tool to justify funding requests.</a:t>
            </a:r>
          </a:p>
          <a:p>
            <a:pPr indent="-342900" marL="342900">
              <a:lnSpc>
                <a:spcPct val="90000"/>
              </a:lnSpc>
              <a:buFont charset="0" panose="020B0604020202020204" pitchFamily="34" typeface="Arial"/>
              <a:buChar char="•"/>
            </a:pPr>
            <a:r>
              <a:rPr dirty="0" lang="en-US" sz="2000"/>
              <a:t>Time is a big factor and becomes a bigger factor if the above elements are not effectively managed.</a:t>
            </a:r>
          </a:p>
          <a:p>
            <a:pPr indent="-342900" marL="342900">
              <a:lnSpc>
                <a:spcPct val="90000"/>
              </a:lnSpc>
              <a:buFont charset="0" panose="020B0604020202020204" pitchFamily="34" typeface="Arial"/>
              <a:buChar char="•"/>
            </a:pPr>
            <a:r>
              <a:rPr dirty="0" lang="en-US" sz="2000"/>
              <a:t>Do not rely on supplemental financing.</a:t>
            </a:r>
          </a:p>
          <a:p>
            <a:pPr indent="-342900" marL="342900">
              <a:lnSpc>
                <a:spcPct val="90000"/>
              </a:lnSpc>
              <a:buFont charset="0" panose="020B0604020202020204" pitchFamily="34" typeface="Arial"/>
              <a:buChar char="•"/>
            </a:pPr>
            <a:r>
              <a:rPr dirty="0" lang="en-US" sz="2000"/>
              <a:t>Find a consultant or expert to help identify and plan your projects.</a:t>
            </a:r>
          </a:p>
        </p:txBody>
      </p:sp>
    </p:spTree>
    <p:extLst>
      <p:ext uri="{BB962C8B-B14F-4D97-AF65-F5344CB8AC3E}">
        <p14:creationId xmlns:p14="http://schemas.microsoft.com/office/powerpoint/2010/main" val="2235882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60" name="TextBox 5"/>
          <p:cNvSpPr txBox="1">
            <a:spLocks noChangeArrowheads="1"/>
          </p:cNvSpPr>
          <p:nvPr/>
        </p:nvSpPr>
        <p:spPr bwMode="auto">
          <a:xfrm>
            <a:off x="647700" y="1028461"/>
            <a:ext cx="78486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ea typeface="MS PGothic" pitchFamily="34" charset="-128"/>
              </a:defRPr>
            </a:lvl1pPr>
            <a:lvl2pPr marL="742950" indent="-285750">
              <a:spcBef>
                <a:spcPct val="20000"/>
              </a:spcBef>
              <a:buFont typeface="Arial" pitchFamily="34" charset="0"/>
              <a:buChar char="–"/>
              <a:defRPr sz="2800">
                <a:solidFill>
                  <a:schemeClr val="tx1"/>
                </a:solidFill>
                <a:latin typeface="Calibri"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Calibri"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9pPr>
          </a:lstStyle>
          <a:p>
            <a:pPr algn="ctr" eaLnBrk="1" hangingPunct="1">
              <a:lnSpc>
                <a:spcPts val="3600"/>
              </a:lnSpc>
              <a:spcBef>
                <a:spcPct val="0"/>
              </a:spcBef>
              <a:buFont typeface="Arial" pitchFamily="34" charset="0"/>
              <a:buNone/>
            </a:pPr>
            <a:r>
              <a:rPr lang="en-US" altLang="en-US" sz="3600" b="1" dirty="0">
                <a:solidFill>
                  <a:schemeClr val="tx2">
                    <a:lumMod val="75000"/>
                  </a:schemeClr>
                </a:solidFill>
                <a:latin typeface="Arial" panose="020B0604020202020204" pitchFamily="34" charset="0"/>
                <a:cs typeface="Arial" panose="020B0604020202020204" pitchFamily="34" charset="0"/>
              </a:rPr>
              <a:t>Questions?</a:t>
            </a:r>
          </a:p>
        </p:txBody>
      </p:sp>
      <p:graphicFrame>
        <p:nvGraphicFramePr>
          <p:cNvPr id="2" name="Table 1">
            <a:extLst>
              <a:ext uri="{FF2B5EF4-FFF2-40B4-BE49-F238E27FC236}">
                <a16:creationId xmlns:a16="http://schemas.microsoft.com/office/drawing/2014/main" id="{4B59B348-6E86-91F0-950B-78B22039E1CF}"/>
              </a:ext>
            </a:extLst>
          </p:cNvPr>
          <p:cNvGraphicFramePr>
            <a:graphicFrameLocks noGrp="1"/>
          </p:cNvGraphicFramePr>
          <p:nvPr>
            <p:extLst>
              <p:ext uri="{D42A27DB-BD31-4B8C-83A1-F6EECF244321}">
                <p14:modId xmlns:p14="http://schemas.microsoft.com/office/powerpoint/2010/main" val="3609245364"/>
              </p:ext>
            </p:extLst>
          </p:nvPr>
        </p:nvGraphicFramePr>
        <p:xfrm>
          <a:off x="1066800" y="1752600"/>
          <a:ext cx="7010400" cy="3358100"/>
        </p:xfrm>
        <a:graphic>
          <a:graphicData uri="http://schemas.openxmlformats.org/drawingml/2006/table">
            <a:tbl>
              <a:tblPr firstRow="1" bandRow="1">
                <a:tableStyleId>{5C22544A-7EE6-4342-B048-85BDC9FD1C3A}</a:tableStyleId>
              </a:tblPr>
              <a:tblGrid>
                <a:gridCol w="3460830">
                  <a:extLst>
                    <a:ext uri="{9D8B030D-6E8A-4147-A177-3AD203B41FA5}">
                      <a16:colId xmlns:a16="http://schemas.microsoft.com/office/drawing/2014/main" val="1924853041"/>
                    </a:ext>
                  </a:extLst>
                </a:gridCol>
                <a:gridCol w="3549570">
                  <a:extLst>
                    <a:ext uri="{9D8B030D-6E8A-4147-A177-3AD203B41FA5}">
                      <a16:colId xmlns:a16="http://schemas.microsoft.com/office/drawing/2014/main" val="1958566447"/>
                    </a:ext>
                  </a:extLst>
                </a:gridCol>
              </a:tblGrid>
              <a:tr h="1457740">
                <a:tc gridSpan="2">
                  <a:txBody>
                    <a:bodyPr/>
                    <a:lstStyle/>
                    <a:p>
                      <a:pPr algn="ctr" eaLnBrk="1" hangingPunct="1">
                        <a:spcBef>
                          <a:spcPct val="0"/>
                        </a:spcBef>
                        <a:buFontTx/>
                        <a:buNone/>
                      </a:pPr>
                      <a:endParaRPr lang="en-US" altLang="en-US" sz="1800" dirty="0">
                        <a:latin typeface="Arial" pitchFamily="34" charset="0"/>
                      </a:endParaRPr>
                    </a:p>
                    <a:p>
                      <a:pPr algn="ctr" eaLnBrk="1" hangingPunct="1">
                        <a:spcBef>
                          <a:spcPct val="0"/>
                        </a:spcBef>
                        <a:buFontTx/>
                        <a:buNone/>
                      </a:pPr>
                      <a:r>
                        <a:rPr lang="en-US" altLang="en-US" sz="1800" dirty="0">
                          <a:solidFill>
                            <a:schemeClr val="tx1"/>
                          </a:solidFill>
                          <a:latin typeface="Arial" pitchFamily="34" charset="0"/>
                        </a:rPr>
                        <a:t>RTHawk Housing Alliance</a:t>
                      </a:r>
                    </a:p>
                    <a:p>
                      <a:pPr algn="ctr" eaLnBrk="1" hangingPunct="1">
                        <a:spcBef>
                          <a:spcPct val="0"/>
                        </a:spcBef>
                        <a:buFontTx/>
                        <a:buNone/>
                      </a:pPr>
                      <a:endParaRPr lang="en-US" altLang="en-US" sz="1800" dirty="0">
                        <a:solidFill>
                          <a:schemeClr val="tx1"/>
                        </a:solidFill>
                        <a:latin typeface="Arial" pitchFamily="34" charset="0"/>
                      </a:endParaRPr>
                    </a:p>
                    <a:p>
                      <a:pPr algn="ctr" eaLnBrk="1" hangingPunct="1">
                        <a:spcBef>
                          <a:spcPct val="0"/>
                        </a:spcBef>
                        <a:buFontTx/>
                        <a:buNone/>
                      </a:pPr>
                      <a:r>
                        <a:rPr lang="en-US" altLang="en-US" sz="1800" dirty="0">
                          <a:latin typeface="Arial" pitchFamily="34" charset="0"/>
                          <a:hlinkClick r:id="rId2"/>
                        </a:rPr>
                        <a:t>www.rthawkhousing.com</a:t>
                      </a:r>
                      <a:endParaRPr lang="en-US" altLang="en-US" sz="1800" dirty="0">
                        <a:latin typeface="Arial" pitchFamily="34" charset="0"/>
                      </a:endParaRPr>
                    </a:p>
                    <a:p>
                      <a:endParaRPr lang="en-US" dirty="0"/>
                    </a:p>
                  </a:txBody>
                  <a:tcPr>
                    <a:noFill/>
                  </a:tcPr>
                </a:tc>
                <a:tc hMerge="1">
                  <a:txBody>
                    <a:bodyPr/>
                    <a:lstStyle/>
                    <a:p>
                      <a:endParaRPr lang="en-US" dirty="0"/>
                    </a:p>
                  </a:txBody>
                  <a:tcPr/>
                </a:tc>
                <a:extLst>
                  <a:ext uri="{0D108BD9-81ED-4DB2-BD59-A6C34878D82A}">
                    <a16:rowId xmlns:a16="http://schemas.microsoft.com/office/drawing/2014/main" val="2924784341"/>
                  </a:ext>
                </a:extLst>
              </a:tr>
              <a:tr h="1895060">
                <a:tc>
                  <a:txBody>
                    <a:bodyPr/>
                    <a:lstStyle/>
                    <a:p>
                      <a:pPr algn="ctr" eaLnBrk="1" hangingPunct="1">
                        <a:spcBef>
                          <a:spcPct val="0"/>
                        </a:spcBef>
                        <a:buFontTx/>
                        <a:buNone/>
                      </a:pPr>
                      <a:endParaRPr lang="en-US" altLang="en-US" sz="1800" dirty="0">
                        <a:latin typeface="Arial" pitchFamily="34" charset="0"/>
                      </a:endParaRPr>
                    </a:p>
                    <a:p>
                      <a:pPr algn="ctr" eaLnBrk="1" hangingPunct="1">
                        <a:spcBef>
                          <a:spcPct val="0"/>
                        </a:spcBef>
                        <a:buFontTx/>
                        <a:buNone/>
                      </a:pPr>
                      <a:r>
                        <a:rPr lang="en-US" altLang="en-US" sz="1800" dirty="0">
                          <a:latin typeface="Arial" pitchFamily="34" charset="0"/>
                        </a:rPr>
                        <a:t>Billy Lummus</a:t>
                      </a:r>
                    </a:p>
                    <a:p>
                      <a:pPr algn="ctr" eaLnBrk="1" hangingPunct="1">
                        <a:spcBef>
                          <a:spcPct val="0"/>
                        </a:spcBef>
                        <a:buFontTx/>
                        <a:buNone/>
                      </a:pPr>
                      <a:r>
                        <a:rPr lang="en-US" altLang="en-US" sz="1800" dirty="0">
                          <a:latin typeface="Arial" panose="020B0604020202020204" pitchFamily="34" charset="0"/>
                          <a:hlinkClick r:id="rId3"/>
                        </a:rPr>
                        <a:t>billy@rthawkhousing.com</a:t>
                      </a:r>
                      <a:endParaRPr lang="en-US" altLang="en-US" sz="1800" dirty="0">
                        <a:latin typeface="Arial" pitchFamily="34" charset="0"/>
                      </a:endParaRPr>
                    </a:p>
                    <a:p>
                      <a:pPr algn="ctr" eaLnBrk="1" hangingPunct="1">
                        <a:spcBef>
                          <a:spcPct val="0"/>
                        </a:spcBef>
                        <a:buFontTx/>
                        <a:buNone/>
                      </a:pPr>
                      <a:r>
                        <a:rPr lang="en-US" altLang="en-US" sz="1800" dirty="0">
                          <a:latin typeface="Arial" pitchFamily="34" charset="0"/>
                        </a:rPr>
                        <a:t>352-556-6747</a:t>
                      </a:r>
                    </a:p>
                    <a:p>
                      <a:endParaRPr lang="en-US" dirty="0"/>
                    </a:p>
                  </a:txBody>
                  <a:tcPr>
                    <a:gradFill flip="none" rotWithShape="1">
                      <a:gsLst>
                        <a:gs pos="0">
                          <a:schemeClr val="accent1">
                            <a:alpha val="70000"/>
                          </a:schemeClr>
                        </a:gs>
                        <a:gs pos="50000">
                          <a:schemeClr val="accent4">
                            <a:alpha val="70000"/>
                          </a:schemeClr>
                        </a:gs>
                        <a:gs pos="100000">
                          <a:schemeClr val="accent2">
                            <a:alpha val="30000"/>
                          </a:schemeClr>
                        </a:gs>
                      </a:gsLst>
                      <a:lin ang="2400000" scaled="0"/>
                      <a:tileRect/>
                    </a:gradFill>
                  </a:tcPr>
                </a:tc>
                <a:tc>
                  <a:txBody>
                    <a:bodyPr/>
                    <a:lstStyle/>
                    <a:p>
                      <a:pPr algn="ctr" eaLnBrk="1" hangingPunct="1">
                        <a:spcBef>
                          <a:spcPct val="0"/>
                        </a:spcBef>
                        <a:buFontTx/>
                        <a:buNone/>
                      </a:pPr>
                      <a:endParaRPr lang="en-US" altLang="en-US" sz="1800" dirty="0">
                        <a:latin typeface="Arial" pitchFamily="34" charset="0"/>
                      </a:endParaRPr>
                    </a:p>
                    <a:p>
                      <a:pPr algn="ctr" eaLnBrk="1" hangingPunct="1">
                        <a:spcBef>
                          <a:spcPct val="0"/>
                        </a:spcBef>
                        <a:buFontTx/>
                        <a:buNone/>
                      </a:pPr>
                      <a:r>
                        <a:rPr lang="en-US" altLang="en-US" sz="1800" dirty="0">
                          <a:latin typeface="Arial" pitchFamily="34" charset="0"/>
                        </a:rPr>
                        <a:t>Lorna Fogg</a:t>
                      </a:r>
                    </a:p>
                    <a:p>
                      <a:pPr algn="ctr" eaLnBrk="1" hangingPunct="1">
                        <a:spcBef>
                          <a:spcPct val="0"/>
                        </a:spcBef>
                        <a:buFontTx/>
                        <a:buNone/>
                      </a:pPr>
                      <a:r>
                        <a:rPr lang="en-US" altLang="en-US" sz="1800" dirty="0">
                          <a:latin typeface="Arial" panose="020B0604020202020204" pitchFamily="34" charset="0"/>
                          <a:hlinkClick r:id="rId4"/>
                        </a:rPr>
                        <a:t>lorna@rthawkhousing.com</a:t>
                      </a:r>
                      <a:endParaRPr lang="en-US" altLang="en-US" sz="1800" dirty="0">
                        <a:latin typeface="Arial" pitchFamily="34" charset="0"/>
                      </a:endParaRPr>
                    </a:p>
                    <a:p>
                      <a:pPr algn="ctr" eaLnBrk="1" hangingPunct="1">
                        <a:spcBef>
                          <a:spcPct val="0"/>
                        </a:spcBef>
                        <a:buFontTx/>
                        <a:buNone/>
                      </a:pPr>
                      <a:r>
                        <a:rPr lang="en-US" altLang="en-US" sz="1800" dirty="0">
                          <a:latin typeface="Arial" pitchFamily="34" charset="0"/>
                        </a:rPr>
                        <a:t>727-514-2730</a:t>
                      </a:r>
                    </a:p>
                    <a:p>
                      <a:endParaRPr lang="en-US" dirty="0"/>
                    </a:p>
                  </a:txBody>
                  <a:tcPr>
                    <a:gradFill flip="none" rotWithShape="1">
                      <a:gsLst>
                        <a:gs pos="21000">
                          <a:srgbClr val="DC734A"/>
                        </a:gs>
                        <a:gs pos="4000">
                          <a:schemeClr val="accent4">
                            <a:alpha val="70000"/>
                          </a:schemeClr>
                        </a:gs>
                        <a:gs pos="73000">
                          <a:schemeClr val="accent6">
                            <a:alpha val="70000"/>
                          </a:schemeClr>
                        </a:gs>
                        <a:gs pos="100000">
                          <a:srgbClr val="FFC000">
                            <a:alpha val="70000"/>
                          </a:srgbClr>
                        </a:gs>
                      </a:gsLst>
                      <a:lin ang="1200000" scaled="0"/>
                      <a:tileRect/>
                    </a:gradFill>
                  </a:tcPr>
                </a:tc>
                <a:extLst>
                  <a:ext uri="{0D108BD9-81ED-4DB2-BD59-A6C34878D82A}">
                    <a16:rowId xmlns:a16="http://schemas.microsoft.com/office/drawing/2014/main" val="950658086"/>
                  </a:ext>
                </a:extLst>
              </a:tr>
            </a:tbl>
          </a:graphicData>
        </a:graphic>
      </p:graphicFrame>
    </p:spTree>
    <p:extLst>
      <p:ext uri="{BB962C8B-B14F-4D97-AF65-F5344CB8AC3E}">
        <p14:creationId xmlns:p14="http://schemas.microsoft.com/office/powerpoint/2010/main" val="2621809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0" y="4495800"/>
            <a:ext cx="9144000" cy="1600200"/>
          </a:xfrm>
        </p:spPr>
        <p:txBody>
          <a:bodyPr/>
          <a:lstStyle/>
          <a:p>
            <a:r>
              <a:rPr lang="en-US" b="1" dirty="0">
                <a:solidFill>
                  <a:schemeClr val="tx2">
                    <a:lumMod val="75000"/>
                  </a:schemeClr>
                </a:solidFill>
              </a:rPr>
              <a:t>THANK YOU!</a:t>
            </a:r>
          </a:p>
          <a:p>
            <a:endParaRPr lang="en-US" b="1" dirty="0">
              <a:solidFill>
                <a:schemeClr val="tx2">
                  <a:lumMod val="75000"/>
                </a:schemeClr>
              </a:solidFill>
            </a:endParaRPr>
          </a:p>
          <a:p>
            <a:r>
              <a:rPr lang="en-US" b="1" dirty="0">
                <a:solidFill>
                  <a:schemeClr val="tx2">
                    <a:lumMod val="75000"/>
                  </a:schemeClr>
                </a:solidFill>
              </a:rPr>
              <a:t>www.RTHawkHousing.com</a:t>
            </a:r>
          </a:p>
        </p:txBody>
      </p:sp>
    </p:spTree>
    <p:extLst>
      <p:ext uri="{BB962C8B-B14F-4D97-AF65-F5344CB8AC3E}">
        <p14:creationId xmlns:p14="http://schemas.microsoft.com/office/powerpoint/2010/main" val="4060722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5">
            <a:extLst>
              <a:ext uri="{FF2B5EF4-FFF2-40B4-BE49-F238E27FC236}">
                <a16:creationId xmlns:a16="http://schemas.microsoft.com/office/drawing/2014/main" id="{5B811CBD-6B49-4222-9169-B96C4D68C2E7}"/>
              </a:ext>
            </a:extLst>
          </p:cNvPr>
          <p:cNvSpPr txBox="1">
            <a:spLocks noChangeArrowheads="1"/>
          </p:cNvSpPr>
          <p:nvPr/>
        </p:nvSpPr>
        <p:spPr bwMode="auto">
          <a:xfrm>
            <a:off x="228599" y="617538"/>
            <a:ext cx="760614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lnSpc>
                <a:spcPts val="3600"/>
              </a:lnSpc>
              <a:spcBef>
                <a:spcPct val="0"/>
              </a:spcBef>
              <a:buFont typeface="Arial" panose="020B0604020202020204" pitchFamily="34" charset="0"/>
              <a:buNone/>
              <a:defRPr/>
            </a:pPr>
            <a:r>
              <a:rPr lang="en-US" sz="2800" b="1" dirty="0">
                <a:solidFill>
                  <a:schemeClr val="accent1">
                    <a:lumMod val="75000"/>
                  </a:schemeClr>
                </a:solidFill>
                <a:latin typeface="Arial" panose="020B0604020202020204" pitchFamily="34" charset="0"/>
                <a:cs typeface="Arial" panose="020B0604020202020204" pitchFamily="34" charset="0"/>
              </a:rPr>
              <a:t>RTHawk Housing Alliance LLC</a:t>
            </a:r>
            <a:endParaRPr lang="en-US" altLang="en-US" sz="2800" b="1" dirty="0">
              <a:latin typeface="Arial" panose="020B0604020202020204" pitchFamily="34" charset="0"/>
              <a:cs typeface="Arial" panose="020B0604020202020204" pitchFamily="34" charset="0"/>
            </a:endParaRPr>
          </a:p>
        </p:txBody>
      </p:sp>
      <p:sp>
        <p:nvSpPr>
          <p:cNvPr id="5125" name="TextBox 6"/>
          <p:cNvSpPr txBox="1">
            <a:spLocks noChangeArrowheads="1"/>
          </p:cNvSpPr>
          <p:nvPr/>
        </p:nvSpPr>
        <p:spPr bwMode="auto">
          <a:xfrm>
            <a:off x="667820" y="1351002"/>
            <a:ext cx="8018980"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Font typeface="Arial" pitchFamily="34" charset="0"/>
              <a:buChar char="•"/>
              <a:defRPr sz="3200">
                <a:solidFill>
                  <a:schemeClr val="tx1"/>
                </a:solidFill>
                <a:latin typeface="Calibri" pitchFamily="34" charset="0"/>
                <a:ea typeface="MS PGothic" pitchFamily="34" charset="-128"/>
              </a:defRPr>
            </a:lvl1pPr>
            <a:lvl2pPr indent="-457200">
              <a:spcBef>
                <a:spcPct val="20000"/>
              </a:spcBef>
              <a:buFont typeface="Arial" pitchFamily="34" charset="0"/>
              <a:buChar char="–"/>
              <a:defRPr sz="2800">
                <a:solidFill>
                  <a:schemeClr val="tx1"/>
                </a:solidFill>
                <a:latin typeface="Calibri" pitchFamily="34" charset="0"/>
                <a:ea typeface="MS PGothic" pitchFamily="34" charset="-128"/>
              </a:defRPr>
            </a:lvl2pPr>
            <a:lvl3pPr marL="1143000" indent="-228600">
              <a:spcBef>
                <a:spcPct val="20000"/>
              </a:spcBef>
              <a:buFont typeface="Arial" pitchFamily="34" charset="0"/>
              <a:buChar char="•"/>
              <a:defRPr sz="2400">
                <a:solidFill>
                  <a:schemeClr val="tx1"/>
                </a:solidFill>
                <a:latin typeface="Calibri" pitchFamily="34" charset="0"/>
                <a:ea typeface="MS PGothic" pitchFamily="34" charset="-128"/>
              </a:defRPr>
            </a:lvl3pPr>
            <a:lvl4pPr marL="1600200" indent="-228600">
              <a:spcBef>
                <a:spcPct val="20000"/>
              </a:spcBef>
              <a:buFont typeface="Arial" pitchFamily="34" charset="0"/>
              <a:buChar char="–"/>
              <a:defRPr sz="2000">
                <a:solidFill>
                  <a:schemeClr val="tx1"/>
                </a:solidFill>
                <a:latin typeface="Calibri" pitchFamily="34" charset="0"/>
                <a:ea typeface="MS PGothic" pitchFamily="34" charset="-128"/>
              </a:defRPr>
            </a:lvl4pPr>
            <a:lvl5pPr marL="2057400" indent="-228600">
              <a:spcBef>
                <a:spcPct val="20000"/>
              </a:spcBef>
              <a:buFont typeface="Arial" pitchFamily="34" charset="0"/>
              <a:buChar char="»"/>
              <a:defRPr sz="2000">
                <a:solidFill>
                  <a:schemeClr val="tx1"/>
                </a:solidFill>
                <a:latin typeface="Calibri" pitchFamily="34"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ea typeface="MS PGothic" pitchFamily="34" charset="-128"/>
              </a:defRPr>
            </a:lvl9pPr>
          </a:lstStyle>
          <a:p>
            <a:pPr lvl="1">
              <a:spcBef>
                <a:spcPct val="0"/>
              </a:spcBef>
              <a:buFont typeface="Arial" pitchFamily="34" charset="0"/>
              <a:buChar char="•"/>
            </a:pPr>
            <a:r>
              <a:rPr lang="en-US" altLang="en-US" sz="2400" dirty="0">
                <a:solidFill>
                  <a:srgbClr val="000000"/>
                </a:solidFill>
                <a:latin typeface="Arial" panose="020B0604020202020204" pitchFamily="34" charset="0"/>
                <a:cs typeface="Arial" panose="020B0604020202020204" pitchFamily="34" charset="0"/>
              </a:rPr>
              <a:t>100% owned by Wilbur Red Tomahawk</a:t>
            </a:r>
          </a:p>
          <a:p>
            <a:pPr marL="685800" lvl="2" indent="0">
              <a:spcBef>
                <a:spcPct val="0"/>
              </a:spcBef>
              <a:buNone/>
            </a:pPr>
            <a:r>
              <a:rPr lang="en-US" altLang="en-US" dirty="0">
                <a:solidFill>
                  <a:srgbClr val="000000"/>
                </a:solidFill>
                <a:latin typeface="Arial" panose="020B0604020202020204" pitchFamily="34" charset="0"/>
                <a:cs typeface="Arial" panose="020B0604020202020204" pitchFamily="34" charset="0"/>
              </a:rPr>
              <a:t>(Standing Rock Sioux)</a:t>
            </a:r>
            <a:br>
              <a:rPr lang="en-US" altLang="en-US" sz="2000" dirty="0">
                <a:solidFill>
                  <a:srgbClr val="000000"/>
                </a:solidFill>
                <a:latin typeface="Arial" panose="020B0604020202020204" pitchFamily="34" charset="0"/>
                <a:cs typeface="Arial" panose="020B0604020202020204" pitchFamily="34" charset="0"/>
              </a:rPr>
            </a:br>
            <a:endParaRPr lang="en-US" altLang="en-US" sz="2000" dirty="0">
              <a:solidFill>
                <a:srgbClr val="000000"/>
              </a:solidFill>
              <a:latin typeface="Arial" panose="020B0604020202020204" pitchFamily="34" charset="0"/>
              <a:cs typeface="Arial" panose="020B0604020202020204" pitchFamily="34" charset="0"/>
            </a:endParaRPr>
          </a:p>
          <a:p>
            <a:pPr lvl="1">
              <a:spcBef>
                <a:spcPct val="0"/>
              </a:spcBef>
              <a:buFont typeface="Arial" pitchFamily="34" charset="0"/>
              <a:buChar char="•"/>
            </a:pPr>
            <a:r>
              <a:rPr lang="en-US" altLang="en-US" sz="2400" dirty="0">
                <a:solidFill>
                  <a:srgbClr val="000000"/>
                </a:solidFill>
                <a:latin typeface="Arial" pitchFamily="34" charset="0"/>
                <a:cs typeface="Arial" pitchFamily="34" charset="0"/>
              </a:rPr>
              <a:t>Tribally Chartered Corporation – Standing Rock Sioux</a:t>
            </a:r>
            <a:br>
              <a:rPr lang="en-US" altLang="en-US" sz="2400" dirty="0">
                <a:solidFill>
                  <a:srgbClr val="000000"/>
                </a:solidFill>
                <a:latin typeface="Arial" pitchFamily="34" charset="0"/>
                <a:cs typeface="Arial" pitchFamily="34" charset="0"/>
              </a:rPr>
            </a:br>
            <a:endParaRPr lang="en-US" altLang="en-US" sz="2400" dirty="0">
              <a:solidFill>
                <a:srgbClr val="000000"/>
              </a:solidFill>
              <a:latin typeface="Arial" pitchFamily="34" charset="0"/>
              <a:cs typeface="Arial" pitchFamily="34" charset="0"/>
            </a:endParaRPr>
          </a:p>
          <a:p>
            <a:pPr lvl="1">
              <a:spcBef>
                <a:spcPct val="0"/>
              </a:spcBef>
              <a:buFont typeface="Arial" pitchFamily="34" charset="0"/>
              <a:buChar char="•"/>
            </a:pPr>
            <a:r>
              <a:rPr lang="en-US" altLang="en-US" sz="2400" dirty="0">
                <a:solidFill>
                  <a:srgbClr val="000000"/>
                </a:solidFill>
                <a:latin typeface="Arial" pitchFamily="34" charset="0"/>
                <a:cs typeface="Arial" pitchFamily="34" charset="0"/>
              </a:rPr>
              <a:t>Specializing in LIHTC financed development and management and other affordable housing programs including AHP, CDFI, IHBG, and ICDBG.</a:t>
            </a:r>
            <a:br>
              <a:rPr lang="en-US" altLang="en-US" sz="2400" dirty="0">
                <a:solidFill>
                  <a:srgbClr val="000000"/>
                </a:solidFill>
                <a:latin typeface="Arial" pitchFamily="34" charset="0"/>
                <a:cs typeface="Arial" pitchFamily="34" charset="0"/>
              </a:rPr>
            </a:br>
            <a:endParaRPr lang="en-US" altLang="en-US" sz="2400" dirty="0">
              <a:solidFill>
                <a:srgbClr val="000000"/>
              </a:solidFill>
              <a:latin typeface="Arial" pitchFamily="34" charset="0"/>
              <a:cs typeface="Arial" pitchFamily="34" charset="0"/>
            </a:endParaRPr>
          </a:p>
          <a:p>
            <a:pPr lvl="1">
              <a:spcBef>
                <a:spcPct val="0"/>
              </a:spcBef>
              <a:buFont typeface="Arial" pitchFamily="34" charset="0"/>
              <a:buChar char="•"/>
            </a:pPr>
            <a:r>
              <a:rPr lang="en-US" sz="2400" dirty="0">
                <a:latin typeface="Arial" panose="020B0604020202020204" pitchFamily="34" charset="0"/>
                <a:ea typeface="Calibri" panose="020F0502020204030204" pitchFamily="34" charset="0"/>
              </a:rPr>
              <a:t>T</a:t>
            </a:r>
            <a:r>
              <a:rPr lang="en-US" sz="2400" dirty="0">
                <a:effectLst/>
                <a:latin typeface="Arial" panose="020B0604020202020204" pitchFamily="34" charset="0"/>
                <a:ea typeface="Calibri" panose="020F0502020204030204" pitchFamily="34" charset="0"/>
              </a:rPr>
              <a:t>eam of professionals with a combined total of over eighty (80) years of experience working with LIHTC projects sponsored by Tribal entities </a:t>
            </a:r>
            <a:endParaRPr lang="en-US"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9497571"/>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5124" name="TextBox 5">
            <a:extLst>
              <a:ext uri="{FF2B5EF4-FFF2-40B4-BE49-F238E27FC236}">
                <a16:creationId xmlns:a16="http://schemas.microsoft.com/office/drawing/2014/main" id="{5B811CBD-6B49-4222-9169-B96C4D68C2E7}"/>
              </a:ext>
            </a:extLst>
          </p:cNvPr>
          <p:cNvSpPr txBox="1">
            <a:spLocks noChangeArrowheads="1"/>
          </p:cNvSpPr>
          <p:nvPr/>
        </p:nvSpPr>
        <p:spPr bwMode="auto">
          <a:xfrm>
            <a:off x="228600" y="457200"/>
            <a:ext cx="6172200" cy="7620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bIns="45720" lIns="91440" rIns="91440" rtlCol="0" tIns="45720" vert="horz">
            <a:normAutofit/>
          </a:bodyPr>
          <a:lstStyle>
            <a:lvl1pPr>
              <a:spcBef>
                <a:spcPct val="20000"/>
              </a:spcBef>
              <a:buFont charset="0" panose="020B0604020202020204" pitchFamily="34" typeface="Arial"/>
              <a:buChar char="•"/>
              <a:defRPr sz="3200">
                <a:solidFill>
                  <a:schemeClr val="tx1"/>
                </a:solidFill>
                <a:latin charset="0" panose="020F0502020204030204" pitchFamily="34" typeface="Calibri"/>
                <a:ea charset="-128" panose="020B0600070205080204" pitchFamily="34" typeface="ＭＳ Ｐゴシック"/>
              </a:defRPr>
            </a:lvl1pPr>
            <a:lvl2pPr indent="-285750" marL="742950">
              <a:spcBef>
                <a:spcPct val="20000"/>
              </a:spcBef>
              <a:buFont charset="0" panose="020B0604020202020204" pitchFamily="34" typeface="Arial"/>
              <a:buChar char="–"/>
              <a:defRPr sz="2800">
                <a:solidFill>
                  <a:schemeClr val="tx1"/>
                </a:solidFill>
                <a:latin charset="0" panose="020F0502020204030204" pitchFamily="34" typeface="Calibri"/>
                <a:ea charset="-128" panose="020B0600070205080204" pitchFamily="34" typeface="ＭＳ Ｐゴシック"/>
              </a:defRPr>
            </a:lvl2pPr>
            <a:lvl3pPr indent="-228600" marL="1143000">
              <a:spcBef>
                <a:spcPct val="20000"/>
              </a:spcBef>
              <a:buFont charset="0" panose="020B0604020202020204" pitchFamily="34" typeface="Arial"/>
              <a:buChar char="•"/>
              <a:defRPr sz="2400">
                <a:solidFill>
                  <a:schemeClr val="tx1"/>
                </a:solidFill>
                <a:latin charset="0" panose="020F0502020204030204" pitchFamily="34" typeface="Calibri"/>
                <a:ea charset="-128" panose="020B0600070205080204" pitchFamily="34" typeface="ＭＳ Ｐゴシック"/>
              </a:defRPr>
            </a:lvl3pPr>
            <a:lvl4pPr indent="-228600" marL="1600200">
              <a:spcBef>
                <a:spcPct val="20000"/>
              </a:spcBef>
              <a:buFont charset="0" panose="020B0604020202020204" pitchFamily="34" typeface="Arial"/>
              <a:buChar char="–"/>
              <a:defRPr sz="2000">
                <a:solidFill>
                  <a:schemeClr val="tx1"/>
                </a:solidFill>
                <a:latin charset="0" panose="020F0502020204030204" pitchFamily="34" typeface="Calibri"/>
                <a:ea charset="-128" panose="020B0600070205080204" pitchFamily="34" typeface="ＭＳ Ｐゴシック"/>
              </a:defRPr>
            </a:lvl4pPr>
            <a:lvl5pPr indent="-228600" marL="2057400">
              <a:spcBef>
                <a:spcPct val="20000"/>
              </a:spcBef>
              <a:buFont charset="0" panose="020B0604020202020204" pitchFamily="34" typeface="Arial"/>
              <a:buChar char="»"/>
              <a:defRPr sz="2000">
                <a:solidFill>
                  <a:schemeClr val="tx1"/>
                </a:solidFill>
                <a:latin charset="0" panose="020F0502020204030204" pitchFamily="34" typeface="Calibri"/>
                <a:ea charset="-128" panose="020B0600070205080204" pitchFamily="34" typeface="ＭＳ Ｐゴシック"/>
              </a:defRPr>
            </a:lvl5pPr>
            <a:lvl6pPr defTabSz="457200" eaLnBrk="0" fontAlgn="base" hangingPunct="0" indent="-228600" marL="25146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8" panose="020B0600070205080204" pitchFamily="34" typeface="ＭＳ Ｐゴシック"/>
              </a:defRPr>
            </a:lvl6pPr>
            <a:lvl7pPr defTabSz="457200" eaLnBrk="0" fontAlgn="base" hangingPunct="0" indent="-228600" marL="29718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8" panose="020B0600070205080204" pitchFamily="34" typeface="ＭＳ Ｐゴシック"/>
              </a:defRPr>
            </a:lvl7pPr>
            <a:lvl8pPr defTabSz="457200" eaLnBrk="0" fontAlgn="base" hangingPunct="0" indent="-228600" marL="34290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8" panose="020B0600070205080204" pitchFamily="34" typeface="ＭＳ Ｐゴシック"/>
              </a:defRPr>
            </a:lvl8pPr>
            <a:lvl9pPr defTabSz="457200" eaLnBrk="0" fontAlgn="base" hangingPunct="0" indent="-228600" marL="3886200">
              <a:spcBef>
                <a:spcPct val="20000"/>
              </a:spcBef>
              <a:spcAft>
                <a:spcPct val="0"/>
              </a:spcAft>
              <a:buFont charset="0" panose="020B0604020202020204" pitchFamily="34" typeface="Arial"/>
              <a:buChar char="»"/>
              <a:defRPr sz="2000">
                <a:solidFill>
                  <a:schemeClr val="tx1"/>
                </a:solidFill>
                <a:latin charset="0" panose="020F0502020204030204" pitchFamily="34" typeface="Calibri"/>
                <a:ea charset="-128" panose="020B0600070205080204" pitchFamily="34" typeface="ＭＳ Ｐゴシック"/>
              </a:defRPr>
            </a:lvl9pPr>
          </a:lstStyle>
          <a:p>
            <a:pPr>
              <a:spcBef>
                <a:spcPct val="0"/>
              </a:spcBef>
              <a:spcAft>
                <a:spcPts val="600"/>
              </a:spcAft>
              <a:buNone/>
              <a:defRPr/>
            </a:pPr>
            <a:r>
              <a:rPr b="1" dirty="0" kern="1200" lang="en-US" sz="2800">
                <a:latin charset="0" panose="020B0604020202020204" pitchFamily="34" typeface="Arial"/>
                <a:ea typeface="+mj-ea"/>
                <a:cs typeface="+mj-cs"/>
              </a:rPr>
              <a:t>Fun Facts about us</a:t>
            </a:r>
            <a:endParaRPr altLang="en-US" b="1" dirty="0" kern="1200" lang="en-US" sz="2800">
              <a:latin charset="0" panose="020B0604020202020204" pitchFamily="34" typeface="Arial"/>
              <a:ea typeface="+mj-ea"/>
              <a:cs typeface="+mj-cs"/>
            </a:endParaRPr>
          </a:p>
        </p:txBody>
      </p:sp>
      <p:sp>
        <p:nvSpPr>
          <p:cNvPr id="5125" name="TextBox 6"/>
          <p:cNvSpPr txBox="1">
            <a:spLocks noChangeArrowheads="1"/>
          </p:cNvSpPr>
          <p:nvPr/>
        </p:nvSpPr>
        <p:spPr bwMode="auto">
          <a:xfrm>
            <a:off x="381000" y="3757068"/>
            <a:ext cx="4038600" cy="1975926"/>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45720" lIns="91440" rIns="91440" rtlCol="0" tIns="45720" vert="horz">
            <a:normAutofit fontScale="92500" lnSpcReduction="20000"/>
          </a:bodyPr>
          <a:lstStyle>
            <a:lvl1pPr indent="-342900" marL="342900">
              <a:spcBef>
                <a:spcPct val="20000"/>
              </a:spcBef>
              <a:buFont charset="0" pitchFamily="34" typeface="Arial"/>
              <a:buChar char="•"/>
              <a:defRPr sz="3200">
                <a:solidFill>
                  <a:schemeClr val="tx1"/>
                </a:solidFill>
                <a:latin charset="0" pitchFamily="34" typeface="Calibri"/>
                <a:ea charset="-128" pitchFamily="34" typeface="MS PGothic"/>
              </a:defRPr>
            </a:lvl1pPr>
            <a:lvl2pPr indent="-457200">
              <a:spcBef>
                <a:spcPct val="20000"/>
              </a:spcBef>
              <a:buFont charset="0" pitchFamily="34" typeface="Arial"/>
              <a:buChar char="–"/>
              <a:defRPr sz="2800">
                <a:solidFill>
                  <a:schemeClr val="tx1"/>
                </a:solidFill>
                <a:latin charset="0" pitchFamily="34" typeface="Calibri"/>
                <a:ea charset="-128" pitchFamily="34" typeface="MS PGothic"/>
              </a:defRPr>
            </a:lvl2pPr>
            <a:lvl3pPr indent="-228600" marL="1143000">
              <a:spcBef>
                <a:spcPct val="20000"/>
              </a:spcBef>
              <a:buFont charset="0" pitchFamily="34" typeface="Arial"/>
              <a:buChar char="•"/>
              <a:defRPr sz="2400">
                <a:solidFill>
                  <a:schemeClr val="tx1"/>
                </a:solidFill>
                <a:latin charset="0" pitchFamily="34" typeface="Calibri"/>
                <a:ea charset="-128" pitchFamily="34" typeface="MS PGothic"/>
              </a:defRPr>
            </a:lvl3pPr>
            <a:lvl4pPr indent="-228600" marL="1600200">
              <a:spcBef>
                <a:spcPct val="20000"/>
              </a:spcBef>
              <a:buFont charset="0" pitchFamily="34" typeface="Arial"/>
              <a:buChar char="–"/>
              <a:defRPr sz="2000">
                <a:solidFill>
                  <a:schemeClr val="tx1"/>
                </a:solidFill>
                <a:latin charset="0" pitchFamily="34" typeface="Calibri"/>
                <a:ea charset="-128" pitchFamily="34" typeface="MS PGothic"/>
              </a:defRPr>
            </a:lvl4pPr>
            <a:lvl5pPr indent="-228600" marL="2057400">
              <a:spcBef>
                <a:spcPct val="20000"/>
              </a:spcBef>
              <a:buFont charset="0" pitchFamily="34" typeface="Arial"/>
              <a:buChar char="»"/>
              <a:defRPr sz="2000">
                <a:solidFill>
                  <a:schemeClr val="tx1"/>
                </a:solidFill>
                <a:latin charset="0" pitchFamily="34" typeface="Calibri"/>
                <a:ea charset="-128" pitchFamily="34" typeface="MS PGothic"/>
              </a:defRPr>
            </a:lvl5pPr>
            <a:lvl6pPr defTabSz="457200"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6pPr>
            <a:lvl7pPr defTabSz="457200"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7pPr>
            <a:lvl8pPr defTabSz="457200"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8pPr>
            <a:lvl9pPr defTabSz="457200"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9pPr>
          </a:lstStyle>
          <a:p>
            <a:pPr indent="0" lvl="1" marL="0">
              <a:lnSpc>
                <a:spcPct val="90000"/>
              </a:lnSpc>
              <a:buFont charset="0" panose="020B0604020202020204" pitchFamily="34" typeface="Arial"/>
              <a:buNone/>
            </a:pPr>
            <a:r>
              <a:rPr altLang="en-US" dirty="0" lang="en-US" sz="2600">
                <a:latin charset="0" panose="020B0604020202020204" pitchFamily="34" typeface="Arial"/>
                <a:ea typeface="+mn-ea"/>
              </a:rPr>
              <a:t>Billy Lummus</a:t>
            </a:r>
          </a:p>
          <a:p>
            <a:pPr indent="-285750" lvl="2" marL="285750">
              <a:lnSpc>
                <a:spcPct val="90000"/>
              </a:lnSpc>
            </a:pPr>
            <a:r>
              <a:rPr altLang="en-US" dirty="0" lang="en-US" sz="1400">
                <a:latin charset="0" panose="020B0604020202020204" pitchFamily="34" typeface="Arial"/>
                <a:ea typeface="+mn-ea"/>
              </a:rPr>
              <a:t>State championship bowler in high school</a:t>
            </a:r>
          </a:p>
          <a:p>
            <a:pPr indent="-285750" lvl="2" marL="285750">
              <a:lnSpc>
                <a:spcPct val="90000"/>
              </a:lnSpc>
            </a:pPr>
            <a:r>
              <a:rPr altLang="en-US" dirty="0" lang="en-US" sz="1400">
                <a:latin charset="0" panose="020B0604020202020204" pitchFamily="34" typeface="Arial"/>
                <a:ea typeface="+mn-ea"/>
              </a:rPr>
              <a:t>Has 3 young girls and a loving wife who is a PCT</a:t>
            </a:r>
          </a:p>
          <a:p>
            <a:pPr indent="-285750" lvl="2" marL="285750">
              <a:lnSpc>
                <a:spcPct val="90000"/>
              </a:lnSpc>
            </a:pPr>
            <a:r>
              <a:rPr altLang="en-US" dirty="0" lang="en-US" sz="1400">
                <a:latin charset="0" panose="020B0604020202020204" pitchFamily="34" typeface="Arial"/>
                <a:ea typeface="+mn-ea"/>
              </a:rPr>
              <a:t>Enjoys video games in his down time</a:t>
            </a:r>
            <a:br>
              <a:rPr altLang="en-US" dirty="0" lang="en-US" sz="1700">
                <a:latin charset="0" panose="020B0604020202020204" pitchFamily="34" typeface="Arial"/>
                <a:ea typeface="+mn-ea"/>
              </a:rPr>
            </a:br>
            <a:endParaRPr altLang="en-US" dirty="0" lang="en-US" sz="1700">
              <a:latin charset="0" panose="020B0604020202020204" pitchFamily="34" typeface="Arial"/>
              <a:ea typeface="+mn-ea"/>
            </a:endParaRPr>
          </a:p>
          <a:p>
            <a:pPr indent="0" lvl="2" marL="0">
              <a:lnSpc>
                <a:spcPct val="90000"/>
              </a:lnSpc>
              <a:buNone/>
            </a:pPr>
            <a:endParaRPr altLang="en-US" dirty="0" lang="en-US" sz="1700">
              <a:latin charset="0" panose="020B0604020202020204" pitchFamily="34" typeface="Arial"/>
              <a:ea typeface="+mn-ea"/>
            </a:endParaRPr>
          </a:p>
          <a:p>
            <a:pPr indent="0" lvl="2" marL="0">
              <a:lnSpc>
                <a:spcPct val="90000"/>
              </a:lnSpc>
              <a:buNone/>
            </a:pPr>
            <a:r>
              <a:rPr altLang="en-US" dirty="0" lang="en-US" sz="1900">
                <a:latin charset="0" panose="020B0604020202020204" pitchFamily="34" typeface="Arial"/>
                <a:ea typeface="+mn-ea"/>
              </a:rPr>
              <a:t>Would anyone like to introduce themselves or share a fun fact?</a:t>
            </a:r>
          </a:p>
          <a:p>
            <a:pPr indent="-285750" lvl="2" marL="285750">
              <a:lnSpc>
                <a:spcPct val="90000"/>
              </a:lnSpc>
            </a:pPr>
            <a:endParaRPr altLang="en-US" dirty="0" lang="en-US" sz="1700">
              <a:latin charset="0" panose="020B0604020202020204" pitchFamily="34" typeface="Arial"/>
              <a:ea typeface="+mn-ea"/>
            </a:endParaRPr>
          </a:p>
          <a:p>
            <a:pPr indent="0" lvl="1" marL="0">
              <a:lnSpc>
                <a:spcPct val="90000"/>
              </a:lnSpc>
              <a:buFont charset="0" panose="020B0604020202020204" pitchFamily="34" typeface="Arial"/>
              <a:buNone/>
            </a:pPr>
            <a:endParaRPr altLang="en-US" dirty="0" lang="en-US" sz="1700">
              <a:latin charset="0" panose="020B0604020202020204" pitchFamily="34" typeface="Arial"/>
              <a:ea typeface="+mn-ea"/>
            </a:endParaRPr>
          </a:p>
          <a:p>
            <a:pPr indent="0" lvl="1" marL="0">
              <a:lnSpc>
                <a:spcPct val="90000"/>
              </a:lnSpc>
              <a:buFont charset="0" panose="020B0604020202020204" pitchFamily="34" typeface="Arial"/>
              <a:buNone/>
            </a:pPr>
            <a:endParaRPr altLang="en-US" dirty="0" lang="en-US" sz="1700">
              <a:latin charset="0" panose="020B0604020202020204" pitchFamily="34" typeface="Arial"/>
              <a:ea typeface="+mn-ea"/>
            </a:endParaRPr>
          </a:p>
        </p:txBody>
      </p:sp>
      <p:pic>
        <p:nvPicPr>
          <p:cNvPr descr="A person smiling for a picture&#10;&#10;Description automatically generated" id="3" name="Picture 2">
            <a:extLst>
              <a:ext uri="{FF2B5EF4-FFF2-40B4-BE49-F238E27FC236}">
                <a16:creationId xmlns:a16="http://schemas.microsoft.com/office/drawing/2014/main" id="{2C54C2A5-65BB-9165-5FC1-AB4D859E73C7}"/>
              </a:ext>
            </a:extLst>
          </p:cNvPr>
          <p:cNvPicPr>
            <a:picLocks noChangeAspect="1"/>
          </p:cNvPicPr>
          <p:nvPr/>
        </p:nvPicPr>
        <p:blipFill rotWithShape="1">
          <a:blip r:embed="rId2">
            <a:extLst>
              <a:ext uri="{28A0092B-C50C-407E-A947-70E740481C1C}">
                <a14:useLocalDpi xmlns:a14="http://schemas.microsoft.com/office/drawing/2010/main" val="0"/>
              </a:ext>
            </a:extLst>
          </a:blip>
          <a:srcRect b="293" r="-3"/>
          <a:stretch/>
        </p:blipFill>
        <p:spPr>
          <a:xfrm>
            <a:off x="1066800" y="1371600"/>
            <a:ext cx="2134013" cy="2141693"/>
          </a:xfrm>
          <a:prstGeom prst="rect">
            <a:avLst/>
          </a:prstGeom>
          <a:noFill/>
        </p:spPr>
      </p:pic>
      <p:pic>
        <p:nvPicPr>
          <p:cNvPr descr="A person in a blue shirt&#10;&#10;Description automatically generated" id="5" name="Picture 4">
            <a:extLst>
              <a:ext uri="{FF2B5EF4-FFF2-40B4-BE49-F238E27FC236}">
                <a16:creationId xmlns:a16="http://schemas.microsoft.com/office/drawing/2014/main" id="{C4043F85-88B4-0375-240D-93C6273452D1}"/>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5715000" y="1264722"/>
            <a:ext cx="1630479" cy="2446824"/>
          </a:xfrm>
          <a:prstGeom prst="rect">
            <a:avLst/>
          </a:prstGeom>
        </p:spPr>
      </p:pic>
      <p:sp>
        <p:nvSpPr>
          <p:cNvPr id="7" name="TextBox 6">
            <a:extLst>
              <a:ext uri="{FF2B5EF4-FFF2-40B4-BE49-F238E27FC236}">
                <a16:creationId xmlns:a16="http://schemas.microsoft.com/office/drawing/2014/main" id="{566A4C03-A7B5-F4BF-9D17-ED575C459348}"/>
              </a:ext>
            </a:extLst>
          </p:cNvPr>
          <p:cNvSpPr txBox="1"/>
          <p:nvPr/>
        </p:nvSpPr>
        <p:spPr>
          <a:xfrm>
            <a:off x="4320439" y="3757068"/>
            <a:ext cx="4572000" cy="1726627"/>
          </a:xfrm>
          <a:prstGeom prst="rect">
            <a:avLst/>
          </a:prstGeom>
          <a:noFill/>
        </p:spPr>
        <p:txBody>
          <a:bodyPr wrap="square">
            <a:spAutoFit/>
          </a:bodyPr>
          <a:lstStyle/>
          <a:p>
            <a:pPr indent="0" lvl="1" marL="0">
              <a:lnSpc>
                <a:spcPct val="90000"/>
              </a:lnSpc>
              <a:buFont charset="0" panose="020B0604020202020204" pitchFamily="34" typeface="Arial"/>
              <a:buNone/>
            </a:pPr>
            <a:r>
              <a:rPr altLang="en-US" dirty="0" lang="en-US" sz="2400">
                <a:latin charset="0" panose="020B0604020202020204" pitchFamily="34" typeface="Arial"/>
                <a:ea typeface="+mn-ea"/>
              </a:rPr>
              <a:t>Lorna Fogg</a:t>
            </a:r>
          </a:p>
          <a:p>
            <a:pPr indent="-285750" lvl="2" marL="285750">
              <a:lnSpc>
                <a:spcPct val="90000"/>
              </a:lnSpc>
              <a:buFont charset="0" panose="020B0604020202020204" pitchFamily="34" typeface="Arial"/>
              <a:buChar char="•"/>
            </a:pPr>
            <a:r>
              <a:rPr altLang="en-US" dirty="0" lang="en-US" sz="1200">
                <a:latin charset="0" panose="020B0604020202020204" pitchFamily="34" typeface="Arial"/>
                <a:ea typeface="+mn-ea"/>
              </a:rPr>
              <a:t>Can hold 10 beers(mugs) in one hand</a:t>
            </a:r>
          </a:p>
          <a:p>
            <a:pPr indent="-285750" lvl="2" marL="285750">
              <a:lnSpc>
                <a:spcPct val="90000"/>
              </a:lnSpc>
              <a:buFont charset="0" panose="020B0604020202020204" pitchFamily="34" typeface="Arial"/>
              <a:buChar char="•"/>
            </a:pPr>
            <a:r>
              <a:rPr altLang="en-US" dirty="0" lang="en-US" sz="1200">
                <a:latin charset="0" panose="020B0604020202020204" pitchFamily="34" typeface="Arial"/>
                <a:ea typeface="+mn-ea"/>
              </a:rPr>
              <a:t>Has 2 grown kids and her husband also works for RTHawk</a:t>
            </a:r>
          </a:p>
          <a:p>
            <a:pPr indent="-285750" lvl="2" marL="285750">
              <a:lnSpc>
                <a:spcPct val="90000"/>
              </a:lnSpc>
              <a:buFont charset="0" panose="020B0604020202020204" pitchFamily="34" typeface="Arial"/>
              <a:buChar char="•"/>
            </a:pPr>
            <a:r>
              <a:rPr altLang="en-US" dirty="0" lang="en-US" sz="1200">
                <a:latin charset="0" panose="020B0604020202020204" pitchFamily="34" typeface="Arial"/>
                <a:ea typeface="+mn-ea"/>
              </a:rPr>
              <a:t>Enjoys all things horse related and likes to ride any time she can</a:t>
            </a:r>
          </a:p>
          <a:p>
            <a:pPr lvl="2" marL="0">
              <a:lnSpc>
                <a:spcPct val="90000"/>
              </a:lnSpc>
            </a:pPr>
            <a:endParaRPr altLang="en-US" dirty="0" lang="en-US" sz="1200">
              <a:latin charset="0" panose="020B0604020202020204" pitchFamily="34" typeface="Arial"/>
              <a:ea typeface="+mn-ea"/>
            </a:endParaRPr>
          </a:p>
          <a:p>
            <a:pPr indent="-285750" lvl="2" marL="285750">
              <a:lnSpc>
                <a:spcPct val="90000"/>
              </a:lnSpc>
            </a:pPr>
            <a:endParaRPr altLang="en-US" dirty="0" lang="en-US" sz="1700">
              <a:latin charset="0" panose="020B0604020202020204" pitchFamily="34" typeface="Arial"/>
              <a:ea typeface="+mn-ea"/>
            </a:endParaRPr>
          </a:p>
          <a:p>
            <a:pPr indent="-285750" lvl="2" marL="285750">
              <a:lnSpc>
                <a:spcPct val="90000"/>
              </a:lnSpc>
            </a:pPr>
            <a:endParaRPr altLang="en-US" dirty="0" lang="en-US" sz="1700">
              <a:latin charset="0" panose="020B0604020202020204" pitchFamily="34" typeface="Arial"/>
              <a:ea typeface="+mn-ea"/>
            </a:endParaRPr>
          </a:p>
        </p:txBody>
      </p:sp>
    </p:spTree>
    <p:extLst>
      <p:ext uri="{BB962C8B-B14F-4D97-AF65-F5344CB8AC3E}">
        <p14:creationId xmlns:p14="http://schemas.microsoft.com/office/powerpoint/2010/main" val="3319965492"/>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18436" name="TextBox 5"/>
          <p:cNvSpPr txBox="1">
            <a:spLocks noChangeArrowheads="1"/>
          </p:cNvSpPr>
          <p:nvPr/>
        </p:nvSpPr>
        <p:spPr bwMode="auto">
          <a:xfrm>
            <a:off x="228600" y="457200"/>
            <a:ext cx="7315200" cy="7620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bIns="45720" lIns="91440" rIns="91440" rtlCol="0" tIns="45720" vert="horz">
            <a:normAutofit/>
          </a:bodyPr>
          <a:lstStyle>
            <a:lvl1pPr>
              <a:spcBef>
                <a:spcPct val="20000"/>
              </a:spcBef>
              <a:buFont charset="0" pitchFamily="34" typeface="Arial"/>
              <a:buChar char="•"/>
              <a:defRPr sz="3200">
                <a:solidFill>
                  <a:schemeClr val="tx1"/>
                </a:solidFill>
                <a:latin charset="0" pitchFamily="34" typeface="Calibri"/>
                <a:ea charset="-128" pitchFamily="34" typeface="MS PGothic"/>
              </a:defRPr>
            </a:lvl1pPr>
            <a:lvl2pPr indent="-285750" marL="742950">
              <a:spcBef>
                <a:spcPct val="20000"/>
              </a:spcBef>
              <a:buFont charset="0" pitchFamily="34" typeface="Arial"/>
              <a:buChar char="–"/>
              <a:defRPr sz="2800">
                <a:solidFill>
                  <a:schemeClr val="tx1"/>
                </a:solidFill>
                <a:latin charset="0" pitchFamily="34" typeface="Calibri"/>
                <a:ea charset="-128" pitchFamily="34" typeface="MS PGothic"/>
              </a:defRPr>
            </a:lvl2pPr>
            <a:lvl3pPr indent="-228600" marL="1143000">
              <a:spcBef>
                <a:spcPct val="20000"/>
              </a:spcBef>
              <a:buFont charset="0" pitchFamily="34" typeface="Arial"/>
              <a:buChar char="•"/>
              <a:defRPr sz="2400">
                <a:solidFill>
                  <a:schemeClr val="tx1"/>
                </a:solidFill>
                <a:latin charset="0" pitchFamily="34" typeface="Calibri"/>
                <a:ea charset="-128" pitchFamily="34" typeface="MS PGothic"/>
              </a:defRPr>
            </a:lvl3pPr>
            <a:lvl4pPr indent="-228600" marL="1600200">
              <a:spcBef>
                <a:spcPct val="20000"/>
              </a:spcBef>
              <a:buFont charset="0" pitchFamily="34" typeface="Arial"/>
              <a:buChar char="–"/>
              <a:defRPr sz="2000">
                <a:solidFill>
                  <a:schemeClr val="tx1"/>
                </a:solidFill>
                <a:latin charset="0" pitchFamily="34" typeface="Calibri"/>
                <a:ea charset="-128" pitchFamily="34" typeface="MS PGothic"/>
              </a:defRPr>
            </a:lvl4pPr>
            <a:lvl5pPr indent="-228600" marL="2057400">
              <a:spcBef>
                <a:spcPct val="20000"/>
              </a:spcBef>
              <a:buFont charset="0" pitchFamily="34" typeface="Arial"/>
              <a:buChar char="»"/>
              <a:defRPr sz="2000">
                <a:solidFill>
                  <a:schemeClr val="tx1"/>
                </a:solidFill>
                <a:latin charset="0" pitchFamily="34" typeface="Calibri"/>
                <a:ea charset="-128" pitchFamily="34" typeface="MS PGothic"/>
              </a:defRPr>
            </a:lvl5pPr>
            <a:lvl6pPr defTabSz="457200"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6pPr>
            <a:lvl7pPr defTabSz="457200"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7pPr>
            <a:lvl8pPr defTabSz="457200"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8pPr>
            <a:lvl9pPr defTabSz="457200"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9pPr>
          </a:lstStyle>
          <a:p>
            <a:pPr>
              <a:spcBef>
                <a:spcPct val="0"/>
              </a:spcBef>
              <a:spcAft>
                <a:spcPts val="600"/>
              </a:spcAft>
              <a:buNone/>
            </a:pPr>
            <a:r>
              <a:rPr altLang="en-US" b="1" dirty="0" kern="1200" lang="en-US" sz="2800">
                <a:latin charset="0" panose="020B0604020202020204" pitchFamily="34" typeface="Arial"/>
                <a:ea typeface="+mj-ea"/>
                <a:cs typeface="+mj-cs"/>
              </a:rPr>
              <a:t>Background</a:t>
            </a:r>
          </a:p>
        </p:txBody>
      </p:sp>
      <p:pic>
        <p:nvPicPr>
          <p:cNvPr descr="Money under the table" id="3" name="Picture 2">
            <a:extLst>
              <a:ext uri="{FF2B5EF4-FFF2-40B4-BE49-F238E27FC236}">
                <a16:creationId xmlns:a16="http://schemas.microsoft.com/office/drawing/2014/main" id="{C8DB9E42-46F9-A0A0-3C95-A1D373FB042C}"/>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3" l="15" r="13"/>
          <a:stretch/>
        </p:blipFill>
        <p:spPr>
          <a:xfrm>
            <a:off x="457200" y="1371601"/>
            <a:ext cx="4038600" cy="4343400"/>
          </a:xfrm>
          <a:prstGeom prst="rect">
            <a:avLst/>
          </a:prstGeom>
          <a:noFill/>
        </p:spPr>
      </p:pic>
      <p:sp>
        <p:nvSpPr>
          <p:cNvPr id="18437" name="TextBox 6"/>
          <p:cNvSpPr txBox="1">
            <a:spLocks noChangeArrowheads="1"/>
          </p:cNvSpPr>
          <p:nvPr/>
        </p:nvSpPr>
        <p:spPr bwMode="auto">
          <a:xfrm>
            <a:off x="4648200" y="1371601"/>
            <a:ext cx="4038600" cy="41148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45720" lIns="91440" rIns="91440" rtlCol="0" tIns="45720" vert="horz">
            <a:normAutofit/>
          </a:bodyPr>
          <a:lstStyle>
            <a:lvl1pPr indent="-214313" marL="214313">
              <a:spcBef>
                <a:spcPct val="20000"/>
              </a:spcBef>
              <a:buFont charset="0" pitchFamily="34" typeface="Arial"/>
              <a:buChar char="•"/>
              <a:defRPr sz="3200">
                <a:solidFill>
                  <a:schemeClr val="tx1"/>
                </a:solidFill>
                <a:latin charset="0" pitchFamily="34" typeface="Calibri"/>
                <a:ea charset="-128" pitchFamily="34" typeface="MS PGothic"/>
              </a:defRPr>
            </a:lvl1pPr>
            <a:lvl2pPr>
              <a:spcBef>
                <a:spcPct val="20000"/>
              </a:spcBef>
              <a:buFont charset="0" pitchFamily="34" typeface="Arial"/>
              <a:buChar char="–"/>
              <a:defRPr sz="2800">
                <a:solidFill>
                  <a:schemeClr val="tx1"/>
                </a:solidFill>
                <a:latin charset="0" pitchFamily="34" typeface="Calibri"/>
                <a:ea charset="-128" pitchFamily="34" typeface="MS PGothic"/>
              </a:defRPr>
            </a:lvl2pPr>
            <a:lvl3pPr indent="-228600" marL="1143000">
              <a:spcBef>
                <a:spcPct val="20000"/>
              </a:spcBef>
              <a:buFont charset="0" pitchFamily="34" typeface="Arial"/>
              <a:buChar char="•"/>
              <a:defRPr sz="2400">
                <a:solidFill>
                  <a:schemeClr val="tx1"/>
                </a:solidFill>
                <a:latin charset="0" pitchFamily="34" typeface="Calibri"/>
                <a:ea charset="-128" pitchFamily="34" typeface="MS PGothic"/>
              </a:defRPr>
            </a:lvl3pPr>
            <a:lvl4pPr indent="-228600" marL="1600200">
              <a:spcBef>
                <a:spcPct val="20000"/>
              </a:spcBef>
              <a:buFont charset="0" pitchFamily="34" typeface="Arial"/>
              <a:buChar char="–"/>
              <a:defRPr sz="2000">
                <a:solidFill>
                  <a:schemeClr val="tx1"/>
                </a:solidFill>
                <a:latin charset="0" pitchFamily="34" typeface="Calibri"/>
                <a:ea charset="-128" pitchFamily="34" typeface="MS PGothic"/>
              </a:defRPr>
            </a:lvl4pPr>
            <a:lvl5pPr indent="-228600" marL="2057400">
              <a:spcBef>
                <a:spcPct val="20000"/>
              </a:spcBef>
              <a:buFont charset="0" pitchFamily="34" typeface="Arial"/>
              <a:buChar char="»"/>
              <a:defRPr sz="2000">
                <a:solidFill>
                  <a:schemeClr val="tx1"/>
                </a:solidFill>
                <a:latin charset="0" pitchFamily="34" typeface="Calibri"/>
                <a:ea charset="-128" pitchFamily="34" typeface="MS PGothic"/>
              </a:defRPr>
            </a:lvl5pPr>
            <a:lvl6pPr defTabSz="457200" eaLnBrk="0" fontAlgn="base" hangingPunct="0" indent="-228600" marL="25146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6pPr>
            <a:lvl7pPr defTabSz="457200" eaLnBrk="0" fontAlgn="base" hangingPunct="0" indent="-228600" marL="29718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7pPr>
            <a:lvl8pPr defTabSz="457200" eaLnBrk="0" fontAlgn="base" hangingPunct="0" indent="-228600" marL="34290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8pPr>
            <a:lvl9pPr defTabSz="457200" eaLnBrk="0" fontAlgn="base" hangingPunct="0" indent="-228600" marL="3886200">
              <a:spcBef>
                <a:spcPct val="20000"/>
              </a:spcBef>
              <a:spcAft>
                <a:spcPct val="0"/>
              </a:spcAft>
              <a:buFont charset="0" pitchFamily="34" typeface="Arial"/>
              <a:buChar char="»"/>
              <a:defRPr sz="2000">
                <a:solidFill>
                  <a:schemeClr val="tx1"/>
                </a:solidFill>
                <a:latin charset="0" pitchFamily="34" typeface="Calibri"/>
                <a:ea charset="-128" pitchFamily="34" typeface="MS PGothic"/>
              </a:defRPr>
            </a:lvl9pPr>
          </a:lstStyle>
          <a:p>
            <a:pPr indent="0" marL="0">
              <a:lnSpc>
                <a:spcPct val="90000"/>
              </a:lnSpc>
              <a:buFont charset="0" panose="020B0604020202020204" pitchFamily="34" typeface="Arial"/>
              <a:buNone/>
            </a:pPr>
            <a:r>
              <a:rPr altLang="en-US" dirty="0" lang="en-US" sz="1500">
                <a:latin charset="0" panose="020B0604020202020204" pitchFamily="34" typeface="Arial"/>
                <a:ea typeface="+mn-ea"/>
              </a:rPr>
              <a:t>What do we mean when we say funding gap?</a:t>
            </a:r>
          </a:p>
          <a:p>
            <a:pPr indent="0" marL="0">
              <a:lnSpc>
                <a:spcPct val="90000"/>
              </a:lnSpc>
              <a:buFont charset="0" panose="020B0604020202020204" pitchFamily="34" typeface="Arial"/>
              <a:buNone/>
            </a:pPr>
            <a:endParaRPr altLang="en-US" dirty="0" lang="en-US" sz="1500">
              <a:latin charset="0" panose="020B0604020202020204" pitchFamily="34" typeface="Arial"/>
              <a:ea typeface="+mn-ea"/>
            </a:endParaRPr>
          </a:p>
          <a:p>
            <a:pPr indent="0" marL="0">
              <a:lnSpc>
                <a:spcPct val="90000"/>
              </a:lnSpc>
              <a:buFont charset="0" panose="020B0604020202020204" pitchFamily="34" typeface="Arial"/>
              <a:buNone/>
            </a:pPr>
            <a:r>
              <a:rPr altLang="en-US" dirty="0" lang="en-US" sz="1500">
                <a:latin charset="0" panose="020B0604020202020204" pitchFamily="34" typeface="Arial"/>
                <a:ea typeface="+mn-ea"/>
              </a:rPr>
              <a:t>What sources are anticipated versus committed?</a:t>
            </a:r>
          </a:p>
          <a:p>
            <a:pPr indent="0" marL="0">
              <a:lnSpc>
                <a:spcPct val="90000"/>
              </a:lnSpc>
              <a:buFont charset="0" panose="020B0604020202020204" pitchFamily="34" typeface="Arial"/>
              <a:buNone/>
            </a:pPr>
            <a:endParaRPr altLang="en-US" dirty="0" lang="en-US" sz="1500">
              <a:latin charset="0" panose="020B0604020202020204" pitchFamily="34" typeface="Arial"/>
              <a:ea typeface="+mn-ea"/>
            </a:endParaRPr>
          </a:p>
          <a:p>
            <a:pPr indent="0" marL="0">
              <a:lnSpc>
                <a:spcPct val="90000"/>
              </a:lnSpc>
              <a:buFont charset="0" panose="020B0604020202020204" pitchFamily="34" typeface="Arial"/>
              <a:buNone/>
            </a:pPr>
            <a:r>
              <a:rPr altLang="en-US" dirty="0" lang="en-US" sz="1500">
                <a:latin charset="0" panose="020B0604020202020204" pitchFamily="34" typeface="Arial"/>
                <a:ea typeface="+mn-ea"/>
              </a:rPr>
              <a:t>What is the project timeline?</a:t>
            </a:r>
          </a:p>
          <a:p>
            <a:pPr indent="0" marL="0">
              <a:lnSpc>
                <a:spcPct val="90000"/>
              </a:lnSpc>
              <a:buFont charset="0" panose="020B0604020202020204" pitchFamily="34" typeface="Arial"/>
              <a:buNone/>
            </a:pPr>
            <a:endParaRPr altLang="en-US" dirty="0" lang="en-US" sz="1500">
              <a:latin charset="0" panose="020B0604020202020204" pitchFamily="34" typeface="Arial"/>
              <a:ea typeface="+mn-ea"/>
            </a:endParaRPr>
          </a:p>
          <a:p>
            <a:pPr indent="0" marL="0">
              <a:lnSpc>
                <a:spcPct val="90000"/>
              </a:lnSpc>
              <a:buFont charset="0" panose="020B0604020202020204" pitchFamily="34" typeface="Arial"/>
              <a:buNone/>
            </a:pPr>
            <a:r>
              <a:rPr altLang="en-US" dirty="0" lang="en-US" sz="1500">
                <a:latin charset="0" panose="020B0604020202020204" pitchFamily="34" typeface="Arial"/>
                <a:ea typeface="+mn-ea"/>
              </a:rPr>
              <a:t>What is the available use of potential funds?</a:t>
            </a:r>
          </a:p>
          <a:p>
            <a:pPr indent="0" marL="0">
              <a:lnSpc>
                <a:spcPct val="90000"/>
              </a:lnSpc>
              <a:buFont charset="0" panose="020B0604020202020204" pitchFamily="34" typeface="Arial"/>
              <a:buNone/>
            </a:pPr>
            <a:endParaRPr altLang="en-US" dirty="0" lang="en-US" sz="1500">
              <a:latin charset="0" panose="020B0604020202020204" pitchFamily="34" typeface="Arial"/>
              <a:ea typeface="+mn-ea"/>
            </a:endParaRPr>
          </a:p>
          <a:p>
            <a:pPr indent="0" marL="0">
              <a:lnSpc>
                <a:spcPct val="90000"/>
              </a:lnSpc>
              <a:buFont charset="0" panose="020B0604020202020204" pitchFamily="34" typeface="Arial"/>
              <a:buNone/>
            </a:pPr>
            <a:r>
              <a:rPr altLang="en-US" dirty="0" lang="en-US" sz="1500">
                <a:latin charset="0" panose="020B0604020202020204" pitchFamily="34" typeface="Arial"/>
                <a:ea typeface="+mn-ea"/>
              </a:rPr>
              <a:t>What are the program requirements?</a:t>
            </a:r>
          </a:p>
          <a:p>
            <a:pPr indent="0" marL="0">
              <a:lnSpc>
                <a:spcPct val="90000"/>
              </a:lnSpc>
              <a:buFont charset="0" panose="020B0604020202020204" pitchFamily="34" typeface="Arial"/>
              <a:buNone/>
            </a:pPr>
            <a:endParaRPr altLang="en-US" dirty="0" lang="en-US" sz="1500">
              <a:latin charset="0" panose="020B0604020202020204" pitchFamily="34" typeface="Arial"/>
              <a:ea typeface="+mn-ea"/>
            </a:endParaRPr>
          </a:p>
          <a:p>
            <a:pPr indent="0" marL="0">
              <a:lnSpc>
                <a:spcPct val="90000"/>
              </a:lnSpc>
              <a:buFont charset="0" panose="020B0604020202020204" pitchFamily="34" typeface="Arial"/>
              <a:buNone/>
            </a:pPr>
            <a:r>
              <a:rPr altLang="en-US" dirty="0" lang="en-US" sz="1500">
                <a:latin charset="0" panose="020B0604020202020204" pitchFamily="34" typeface="Arial"/>
                <a:ea typeface="+mn-ea"/>
              </a:rPr>
              <a:t>Can the project and its stakeholders accept new restrictions or make adjustments if necessary?</a:t>
            </a:r>
          </a:p>
        </p:txBody>
      </p:sp>
      <p:pic>
        <p:nvPicPr>
          <p:cNvPr descr="A clown face with red nose and white hair&#10;&#10;Description automatically generated" id="5" name="Picture 4">
            <a:extLst>
              <a:ext uri="{FF2B5EF4-FFF2-40B4-BE49-F238E27FC236}">
                <a16:creationId xmlns:a16="http://schemas.microsoft.com/office/drawing/2014/main" id="{B3A463B2-AE61-C2B0-1A5B-E80F451BF48C}"/>
              </a:ext>
            </a:extLst>
          </p:cNvPr>
          <p:cNvPicPr>
            <a:picLocks noChangeAspect="1"/>
          </p:cNvPicPr>
          <p:nvPr/>
        </p:nvPicPr>
        <p:blipFill>
          <a:blip cstate="print"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200400" y="3292446"/>
            <a:ext cx="431409" cy="288954"/>
          </a:xfrm>
          <a:prstGeom prst="rect">
            <a:avLst/>
          </a:prstGeom>
          <a:effectLst>
            <a:softEdge rad="76200"/>
          </a:effectLst>
        </p:spPr>
      </p:pic>
    </p:spTree>
    <p:extLst>
      <p:ext uri="{BB962C8B-B14F-4D97-AF65-F5344CB8AC3E}">
        <p14:creationId xmlns:p14="http://schemas.microsoft.com/office/powerpoint/2010/main" val="2001556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A9280-B27E-C5FA-3104-CC5E2B897648}"/>
              </a:ext>
            </a:extLst>
          </p:cNvPr>
          <p:cNvSpPr>
            <a:spLocks noGrp="1"/>
          </p:cNvSpPr>
          <p:nvPr>
            <p:ph type="title"/>
          </p:nvPr>
        </p:nvSpPr>
        <p:spPr/>
        <p:txBody>
          <a:bodyPr/>
          <a:lstStyle/>
          <a:p>
            <a:r>
              <a:rPr lang="en-US" b="1" dirty="0"/>
              <a:t>What is the Funding Gap?</a:t>
            </a:r>
          </a:p>
        </p:txBody>
      </p:sp>
      <p:sp>
        <p:nvSpPr>
          <p:cNvPr id="3" name="Content Placeholder 2">
            <a:extLst>
              <a:ext uri="{FF2B5EF4-FFF2-40B4-BE49-F238E27FC236}">
                <a16:creationId xmlns:a16="http://schemas.microsoft.com/office/drawing/2014/main" id="{D1488B9C-CAB8-7C75-281B-033EE1CDA491}"/>
              </a:ext>
            </a:extLst>
          </p:cNvPr>
          <p:cNvSpPr>
            <a:spLocks noGrp="1"/>
          </p:cNvSpPr>
          <p:nvPr>
            <p:ph idx="1"/>
          </p:nvPr>
        </p:nvSpPr>
        <p:spPr/>
        <p:txBody>
          <a:bodyPr>
            <a:normAutofit fontScale="92500" lnSpcReduction="10000"/>
          </a:bodyPr>
          <a:lstStyle/>
          <a:p>
            <a:r>
              <a:rPr lang="en-US" dirty="0"/>
              <a:t>A gap is determined once the identified sources for a project are not enough to cover the budget for the project. Sometimes the gap is artificial to request funds or is being used to reduce owner equity into a project.</a:t>
            </a:r>
          </a:p>
          <a:p>
            <a:endParaRPr lang="en-US" dirty="0"/>
          </a:p>
          <a:p>
            <a:r>
              <a:rPr lang="en-US" u="sng" dirty="0"/>
              <a:t>Key items to keep in mind:</a:t>
            </a:r>
          </a:p>
          <a:p>
            <a:pPr marL="457200" indent="-457200">
              <a:buFont typeface="Arial" panose="020B0604020202020204" pitchFamily="34" charset="0"/>
              <a:buAutoNum type="arabicPeriod"/>
            </a:pPr>
            <a:r>
              <a:rPr lang="en-US" dirty="0"/>
              <a:t>Planning - Design the project for multiple sources</a:t>
            </a:r>
          </a:p>
          <a:p>
            <a:pPr marL="457200" indent="-457200">
              <a:buAutoNum type="arabicPeriod"/>
            </a:pPr>
            <a:r>
              <a:rPr lang="en-US" dirty="0"/>
              <a:t>Budgeting - Always expect a funding gap, and don’t fully rely on sources</a:t>
            </a:r>
          </a:p>
          <a:p>
            <a:pPr marL="457200" indent="-457200">
              <a:buAutoNum type="arabicPeriod"/>
            </a:pPr>
            <a:r>
              <a:rPr lang="en-US" dirty="0"/>
              <a:t>Scheduling - Schedule the project appropriately </a:t>
            </a:r>
          </a:p>
          <a:p>
            <a:pPr marL="457200" indent="-457200">
              <a:buAutoNum type="arabicPeriod"/>
            </a:pPr>
            <a:endParaRPr lang="en-US" dirty="0"/>
          </a:p>
          <a:p>
            <a:endParaRPr lang="en-US" dirty="0"/>
          </a:p>
        </p:txBody>
      </p:sp>
    </p:spTree>
    <p:extLst>
      <p:ext uri="{BB962C8B-B14F-4D97-AF65-F5344CB8AC3E}">
        <p14:creationId xmlns:p14="http://schemas.microsoft.com/office/powerpoint/2010/main" val="1969055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F7CC-2384-4535-6EAB-C78CA64F6618}"/>
              </a:ext>
            </a:extLst>
          </p:cNvPr>
          <p:cNvSpPr>
            <a:spLocks noGrp="1"/>
          </p:cNvSpPr>
          <p:nvPr>
            <p:ph type="title"/>
          </p:nvPr>
        </p:nvSpPr>
        <p:spPr/>
        <p:txBody>
          <a:bodyPr/>
          <a:lstStyle/>
          <a:p>
            <a:r>
              <a:rPr lang="en-US" b="1" dirty="0"/>
              <a:t>Planning for a Gap</a:t>
            </a:r>
          </a:p>
        </p:txBody>
      </p:sp>
      <p:sp>
        <p:nvSpPr>
          <p:cNvPr id="3" name="Content Placeholder 2">
            <a:extLst>
              <a:ext uri="{FF2B5EF4-FFF2-40B4-BE49-F238E27FC236}">
                <a16:creationId xmlns:a16="http://schemas.microsoft.com/office/drawing/2014/main" id="{9532FEEF-0B20-CF2D-B796-C4F7DF6FB0E6}"/>
              </a:ext>
            </a:extLst>
          </p:cNvPr>
          <p:cNvSpPr>
            <a:spLocks noGrp="1"/>
          </p:cNvSpPr>
          <p:nvPr>
            <p:ph idx="1"/>
          </p:nvPr>
        </p:nvSpPr>
        <p:spPr/>
        <p:txBody>
          <a:bodyPr>
            <a:normAutofit lnSpcReduction="10000"/>
          </a:bodyPr>
          <a:lstStyle/>
          <a:p>
            <a:r>
              <a:rPr lang="en-US" dirty="0"/>
              <a:t>The easiest way to navigate a funding gap is to prepare for a gap from the conception of a project.</a:t>
            </a:r>
          </a:p>
          <a:p>
            <a:r>
              <a:rPr lang="en-US" dirty="0"/>
              <a:t> </a:t>
            </a:r>
          </a:p>
          <a:p>
            <a:r>
              <a:rPr lang="en-US" u="sng" dirty="0"/>
              <a:t>Ask yourself:</a:t>
            </a:r>
          </a:p>
          <a:p>
            <a:pPr marL="342900" indent="-342900">
              <a:buFont typeface="Arial" panose="020B0604020202020204" pitchFamily="34" charset="0"/>
              <a:buChar char="•"/>
            </a:pPr>
            <a:r>
              <a:rPr lang="en-US" dirty="0"/>
              <a:t>What is the need in my community and my desired outcome?</a:t>
            </a:r>
          </a:p>
          <a:p>
            <a:pPr marL="342900" indent="-342900">
              <a:buFont typeface="Arial" panose="020B0604020202020204" pitchFamily="34" charset="0"/>
              <a:buChar char="•"/>
            </a:pPr>
            <a:r>
              <a:rPr lang="en-US" dirty="0"/>
              <a:t>What funding sources are available to achieve it?</a:t>
            </a:r>
          </a:p>
          <a:p>
            <a:pPr marL="342900" indent="-342900">
              <a:buFont typeface="Arial" panose="020B0604020202020204" pitchFamily="34" charset="0"/>
              <a:buChar char="•"/>
            </a:pPr>
            <a:r>
              <a:rPr lang="en-US" dirty="0"/>
              <a:t>What will be the compromises of each source? (i.e. project size, tenant/income restrictions, location, activity type)</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703897468"/>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6F460-B5BB-F504-0B0F-1DB47C9A83FC}"/>
              </a:ext>
            </a:extLst>
          </p:cNvPr>
          <p:cNvSpPr>
            <a:spLocks noGrp="1"/>
          </p:cNvSpPr>
          <p:nvPr>
            <p:ph type="title"/>
          </p:nvPr>
        </p:nvSpPr>
        <p:spPr>
          <a:xfrm>
            <a:off x="228600" y="457200"/>
            <a:ext cx="7848600" cy="762000"/>
          </a:xfrm>
        </p:spPr>
        <p:txBody>
          <a:bodyPr anchor="ctr">
            <a:normAutofit/>
          </a:bodyPr>
          <a:lstStyle/>
          <a:p>
            <a:r>
              <a:rPr b="1" dirty="0" lang="en-US"/>
              <a:t>Project Checkpoints</a:t>
            </a:r>
          </a:p>
        </p:txBody>
      </p:sp>
      <p:pic>
        <p:nvPicPr>
          <p:cNvPr descr="Cartoon checklist and pencil" id="6" name="Picture 5">
            <a:extLst>
              <a:ext uri="{FF2B5EF4-FFF2-40B4-BE49-F238E27FC236}">
                <a16:creationId xmlns:a16="http://schemas.microsoft.com/office/drawing/2014/main" id="{2D1C4C96-CE52-E196-47E0-97D43DBAD35D}"/>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l="86" r="3"/>
          <a:stretch/>
        </p:blipFill>
        <p:spPr>
          <a:xfrm>
            <a:off x="457200" y="1371601"/>
            <a:ext cx="4038600" cy="4343400"/>
          </a:xfrm>
          <a:prstGeom prst="rect">
            <a:avLst/>
          </a:prstGeom>
          <a:noFill/>
        </p:spPr>
      </p:pic>
      <p:sp>
        <p:nvSpPr>
          <p:cNvPr id="3" name="Content Placeholder 2">
            <a:extLst>
              <a:ext uri="{FF2B5EF4-FFF2-40B4-BE49-F238E27FC236}">
                <a16:creationId xmlns:a16="http://schemas.microsoft.com/office/drawing/2014/main" id="{2A904BFB-613D-B4B8-D37F-2D16350C3923}"/>
              </a:ext>
            </a:extLst>
          </p:cNvPr>
          <p:cNvSpPr>
            <a:spLocks noGrp="1"/>
          </p:cNvSpPr>
          <p:nvPr>
            <p:ph idx="2" sz="half"/>
          </p:nvPr>
        </p:nvSpPr>
        <p:spPr>
          <a:xfrm>
            <a:off x="4648200" y="1371601"/>
            <a:ext cx="4038600" cy="4114800"/>
          </a:xfrm>
        </p:spPr>
        <p:txBody>
          <a:bodyPr>
            <a:normAutofit/>
          </a:bodyPr>
          <a:lstStyle/>
          <a:p>
            <a:pPr>
              <a:lnSpc>
                <a:spcPct val="90000"/>
              </a:lnSpc>
            </a:pPr>
            <a:r>
              <a:rPr dirty="0" lang="en-US" sz="2000"/>
              <a:t>You can’t plan for everything, but you can adapt and respond.</a:t>
            </a:r>
          </a:p>
          <a:p>
            <a:pPr>
              <a:lnSpc>
                <a:spcPct val="90000"/>
              </a:lnSpc>
            </a:pPr>
            <a:endParaRPr dirty="0" lang="en-US" sz="2000"/>
          </a:p>
          <a:p>
            <a:pPr>
              <a:lnSpc>
                <a:spcPct val="90000"/>
              </a:lnSpc>
            </a:pPr>
            <a:r>
              <a:rPr dirty="0" lang="en-US" sz="2000"/>
              <a:t>Projects naturally have cliff moments where a gap can be considered, and the following 5 key moments are crucial for estimating and resolving gaps:</a:t>
            </a:r>
          </a:p>
          <a:p>
            <a:pPr indent="-342900" marL="342900">
              <a:lnSpc>
                <a:spcPct val="90000"/>
              </a:lnSpc>
              <a:buFont charset="0" panose="020B0604020202020204" pitchFamily="34" typeface="Arial"/>
              <a:buChar char="•"/>
            </a:pPr>
            <a:r>
              <a:rPr dirty="0" lang="en-US" sz="2000"/>
              <a:t>Planning</a:t>
            </a:r>
          </a:p>
          <a:p>
            <a:pPr indent="-342900" marL="342900">
              <a:lnSpc>
                <a:spcPct val="90000"/>
              </a:lnSpc>
              <a:buFont charset="0" panose="020B0604020202020204" pitchFamily="34" typeface="Arial"/>
              <a:buChar char="•"/>
            </a:pPr>
            <a:r>
              <a:rPr dirty="0" lang="en-US" sz="2000"/>
              <a:t>Application</a:t>
            </a:r>
          </a:p>
          <a:p>
            <a:pPr indent="-342900" marL="342900">
              <a:lnSpc>
                <a:spcPct val="90000"/>
              </a:lnSpc>
              <a:buFont charset="0" panose="020B0604020202020204" pitchFamily="34" typeface="Arial"/>
              <a:buChar char="•"/>
            </a:pPr>
            <a:r>
              <a:rPr dirty="0" lang="en-US" sz="2000"/>
              <a:t>Award</a:t>
            </a:r>
          </a:p>
          <a:p>
            <a:pPr indent="-342900" marL="342900">
              <a:lnSpc>
                <a:spcPct val="90000"/>
              </a:lnSpc>
              <a:buFont charset="0" panose="020B0604020202020204" pitchFamily="34" typeface="Arial"/>
              <a:buChar char="•"/>
            </a:pPr>
            <a:r>
              <a:rPr dirty="0" lang="en-US" sz="2000"/>
              <a:t>Closing</a:t>
            </a:r>
          </a:p>
          <a:p>
            <a:pPr indent="-342900" marL="342900">
              <a:lnSpc>
                <a:spcPct val="90000"/>
              </a:lnSpc>
              <a:buFont charset="0" panose="020B0604020202020204" pitchFamily="34" typeface="Arial"/>
              <a:buChar char="•"/>
            </a:pPr>
            <a:r>
              <a:rPr dirty="0" lang="en-US" sz="2000"/>
              <a:t>Construction</a:t>
            </a:r>
          </a:p>
          <a:p>
            <a:pPr>
              <a:lnSpc>
                <a:spcPct val="90000"/>
              </a:lnSpc>
            </a:pPr>
            <a:endParaRPr dirty="0" lang="en-US" sz="2000"/>
          </a:p>
        </p:txBody>
      </p:sp>
    </p:spTree>
    <p:extLst>
      <p:ext uri="{BB962C8B-B14F-4D97-AF65-F5344CB8AC3E}">
        <p14:creationId xmlns:p14="http://schemas.microsoft.com/office/powerpoint/2010/main" val="4198377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413D-C0ED-CB56-EEC0-09ED2503AEA0}"/>
              </a:ext>
            </a:extLst>
          </p:cNvPr>
          <p:cNvSpPr>
            <a:spLocks noGrp="1"/>
          </p:cNvSpPr>
          <p:nvPr>
            <p:ph type="title"/>
          </p:nvPr>
        </p:nvSpPr>
        <p:spPr>
          <a:xfrm>
            <a:off x="228600" y="457200"/>
            <a:ext cx="6172200" cy="762000"/>
          </a:xfrm>
        </p:spPr>
        <p:txBody>
          <a:bodyPr anchor="ctr">
            <a:normAutofit/>
          </a:bodyPr>
          <a:lstStyle/>
          <a:p>
            <a:r>
              <a:rPr lang="en-US" b="1" dirty="0"/>
              <a:t>Planning Resources</a:t>
            </a:r>
          </a:p>
        </p:txBody>
      </p:sp>
      <p:pic>
        <p:nvPicPr>
          <p:cNvPr id="5" name="Picture 4" descr="Piggy bank illustration">
            <a:extLst>
              <a:ext uri="{FF2B5EF4-FFF2-40B4-BE49-F238E27FC236}">
                <a16:creationId xmlns:a16="http://schemas.microsoft.com/office/drawing/2014/main" id="{02CA2155-BB8F-0850-A425-5B9451FCBB8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7800" y="1143000"/>
            <a:ext cx="2899219" cy="4343400"/>
          </a:xfrm>
          <a:prstGeom prst="rect">
            <a:avLst/>
          </a:prstGeom>
          <a:noFill/>
        </p:spPr>
      </p:pic>
      <p:sp>
        <p:nvSpPr>
          <p:cNvPr id="3" name="Content Placeholder 2">
            <a:extLst>
              <a:ext uri="{FF2B5EF4-FFF2-40B4-BE49-F238E27FC236}">
                <a16:creationId xmlns:a16="http://schemas.microsoft.com/office/drawing/2014/main" id="{40112435-DFCE-370B-62EF-28D473E0DE4E}"/>
              </a:ext>
            </a:extLst>
          </p:cNvPr>
          <p:cNvSpPr>
            <a:spLocks noGrp="1"/>
          </p:cNvSpPr>
          <p:nvPr>
            <p:ph sz="half" idx="2"/>
          </p:nvPr>
        </p:nvSpPr>
        <p:spPr>
          <a:xfrm>
            <a:off x="538120" y="1312933"/>
            <a:ext cx="4338680" cy="4114800"/>
          </a:xfrm>
        </p:spPr>
        <p:txBody>
          <a:bodyPr>
            <a:noAutofit/>
          </a:bodyPr>
          <a:lstStyle/>
          <a:p>
            <a:pPr marL="342900" indent="-342900">
              <a:lnSpc>
                <a:spcPct val="90000"/>
              </a:lnSpc>
              <a:buFont typeface="Arial" panose="020B0604020202020204" pitchFamily="34" charset="0"/>
              <a:buChar char="•"/>
            </a:pPr>
            <a:r>
              <a:rPr lang="en-US" sz="1600" dirty="0"/>
              <a:t>9% Low-Income Housing Tax Credit (LIHTC) </a:t>
            </a:r>
          </a:p>
          <a:p>
            <a:pPr marL="1085850" lvl="1" indent="-342900">
              <a:lnSpc>
                <a:spcPct val="90000"/>
              </a:lnSpc>
              <a:buFont typeface="Arial" panose="020B0604020202020204" pitchFamily="34" charset="0"/>
              <a:buChar char="•"/>
            </a:pPr>
            <a:r>
              <a:rPr lang="en-US" sz="1600" dirty="0"/>
              <a:t>Offered by State Allocating Agencies</a:t>
            </a:r>
          </a:p>
          <a:p>
            <a:pPr marL="1085850" lvl="1" indent="-342900">
              <a:lnSpc>
                <a:spcPct val="90000"/>
              </a:lnSpc>
              <a:buFont typeface="Arial" panose="020B0604020202020204" pitchFamily="34" charset="0"/>
              <a:buChar char="•"/>
            </a:pPr>
            <a:r>
              <a:rPr lang="en-US" sz="1600" dirty="0"/>
              <a:t>Annual competition</a:t>
            </a:r>
          </a:p>
          <a:p>
            <a:pPr marL="342900" indent="-342900">
              <a:lnSpc>
                <a:spcPct val="90000"/>
              </a:lnSpc>
              <a:buFont typeface="Arial" panose="020B0604020202020204" pitchFamily="34" charset="0"/>
              <a:buChar char="•"/>
            </a:pPr>
            <a:r>
              <a:rPr lang="en-US" sz="1600" dirty="0"/>
              <a:t>Affordable Housing Program Grant (AHP)</a:t>
            </a:r>
          </a:p>
          <a:p>
            <a:pPr marL="1085850" lvl="1" indent="-342900">
              <a:lnSpc>
                <a:spcPct val="90000"/>
              </a:lnSpc>
              <a:buFont typeface="Arial" panose="020B0604020202020204" pitchFamily="34" charset="0"/>
              <a:buChar char="•"/>
            </a:pPr>
            <a:r>
              <a:rPr lang="en-US" sz="1600" dirty="0"/>
              <a:t>Offered by Federal Home Loan Banks within various regions</a:t>
            </a:r>
          </a:p>
          <a:p>
            <a:pPr marL="1085850" lvl="1" indent="-342900">
              <a:lnSpc>
                <a:spcPct val="90000"/>
              </a:lnSpc>
              <a:buFont typeface="Arial" panose="020B0604020202020204" pitchFamily="34" charset="0"/>
              <a:buChar char="•"/>
            </a:pPr>
            <a:r>
              <a:rPr lang="en-US" sz="1600" dirty="0"/>
              <a:t>Annual competition</a:t>
            </a:r>
          </a:p>
          <a:p>
            <a:pPr marL="1085850" lvl="1" indent="-342900">
              <a:lnSpc>
                <a:spcPct val="90000"/>
              </a:lnSpc>
              <a:buFont typeface="Arial" panose="020B0604020202020204" pitchFamily="34" charset="0"/>
              <a:buChar char="•"/>
            </a:pPr>
            <a:r>
              <a:rPr lang="en-US" sz="1600" dirty="0"/>
              <a:t>Need to work with a Member bank and compete within regions.</a:t>
            </a:r>
          </a:p>
          <a:p>
            <a:pPr marL="342900" indent="-342900">
              <a:lnSpc>
                <a:spcPct val="90000"/>
              </a:lnSpc>
              <a:buFont typeface="Arial" panose="020B0604020202020204" pitchFamily="34" charset="0"/>
              <a:buChar char="•"/>
            </a:pPr>
            <a:r>
              <a:rPr lang="en-US" sz="1600" dirty="0"/>
              <a:t>IHBG/ICDBG</a:t>
            </a:r>
          </a:p>
          <a:p>
            <a:pPr marL="1085850" lvl="1" indent="-342900">
              <a:lnSpc>
                <a:spcPct val="90000"/>
              </a:lnSpc>
              <a:buFont typeface="Arial" panose="020B0604020202020204" pitchFamily="34" charset="0"/>
              <a:buChar char="•"/>
            </a:pPr>
            <a:r>
              <a:rPr lang="en-US" sz="1600" dirty="0"/>
              <a:t>Competitive / Non-Competitive</a:t>
            </a:r>
          </a:p>
          <a:p>
            <a:pPr marL="1085850" lvl="1" indent="-342900">
              <a:lnSpc>
                <a:spcPct val="90000"/>
              </a:lnSpc>
              <a:buFont typeface="Arial" panose="020B0604020202020204" pitchFamily="34" charset="0"/>
              <a:buChar char="•"/>
            </a:pPr>
            <a:r>
              <a:rPr lang="en-US" sz="1600" dirty="0"/>
              <a:t>Offered through Grants.gov</a:t>
            </a:r>
          </a:p>
          <a:p>
            <a:pPr marL="342900" indent="-342900">
              <a:lnSpc>
                <a:spcPct val="90000"/>
              </a:lnSpc>
              <a:buFont typeface="Arial" panose="020B0604020202020204" pitchFamily="34" charset="0"/>
              <a:buChar char="•"/>
            </a:pPr>
            <a:r>
              <a:rPr lang="en-US" sz="1600" dirty="0"/>
              <a:t>Title VI Loans</a:t>
            </a:r>
          </a:p>
          <a:p>
            <a:pPr marL="1085850" lvl="1" indent="-342900">
              <a:lnSpc>
                <a:spcPct val="90000"/>
              </a:lnSpc>
              <a:buFont typeface="Arial" panose="020B0604020202020204" pitchFamily="34" charset="0"/>
              <a:buChar char="•"/>
            </a:pPr>
            <a:r>
              <a:rPr lang="en-US" sz="1600" dirty="0"/>
              <a:t>95% Guarantee</a:t>
            </a:r>
          </a:p>
          <a:p>
            <a:pPr marL="1085850" lvl="1" indent="-342900">
              <a:lnSpc>
                <a:spcPct val="90000"/>
              </a:lnSpc>
              <a:buFont typeface="Arial" panose="020B0604020202020204" pitchFamily="34" charset="0"/>
              <a:buChar char="•"/>
            </a:pPr>
            <a:r>
              <a:rPr lang="en-US" sz="1600" dirty="0"/>
              <a:t>Up to 5 times IHBG needs component</a:t>
            </a:r>
          </a:p>
          <a:p>
            <a:pPr marL="1085850" lvl="1" indent="-342900">
              <a:lnSpc>
                <a:spcPct val="90000"/>
              </a:lnSpc>
              <a:buFont typeface="Arial" panose="020B0604020202020204" pitchFamily="34" charset="0"/>
              <a:buChar char="•"/>
            </a:pPr>
            <a:endParaRPr lang="en-US" sz="1600" dirty="0"/>
          </a:p>
        </p:txBody>
      </p:sp>
      <p:pic>
        <p:nvPicPr>
          <p:cNvPr id="6" name="Picture 5" descr="A clown face with red nose and white hair&#10;&#10;Description automatically generated">
            <a:extLst>
              <a:ext uri="{FF2B5EF4-FFF2-40B4-BE49-F238E27FC236}">
                <a16:creationId xmlns:a16="http://schemas.microsoft.com/office/drawing/2014/main" id="{4BB37652-E1BB-5D4B-F452-ED71E5BCB04B}"/>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248400" y="2936227"/>
            <a:ext cx="431409" cy="288954"/>
          </a:xfrm>
          <a:prstGeom prst="rect">
            <a:avLst/>
          </a:prstGeom>
          <a:effectLst>
            <a:softEdge rad="88900"/>
          </a:effectLst>
        </p:spPr>
      </p:pic>
    </p:spTree>
    <p:extLst>
      <p:ext uri="{BB962C8B-B14F-4D97-AF65-F5344CB8AC3E}">
        <p14:creationId xmlns:p14="http://schemas.microsoft.com/office/powerpoint/2010/main" val="656541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413D-C0ED-CB56-EEC0-09ED2503AEA0}"/>
              </a:ext>
            </a:extLst>
          </p:cNvPr>
          <p:cNvSpPr>
            <a:spLocks noGrp="1"/>
          </p:cNvSpPr>
          <p:nvPr>
            <p:ph type="title"/>
          </p:nvPr>
        </p:nvSpPr>
        <p:spPr>
          <a:xfrm>
            <a:off x="228600" y="457200"/>
            <a:ext cx="6172200" cy="762000"/>
          </a:xfrm>
        </p:spPr>
        <p:txBody>
          <a:bodyPr anchor="ctr">
            <a:normAutofit/>
          </a:bodyPr>
          <a:lstStyle/>
          <a:p>
            <a:r>
              <a:rPr lang="en-US" b="1" dirty="0"/>
              <a:t>Planning Resources (cont.)</a:t>
            </a:r>
          </a:p>
        </p:txBody>
      </p:sp>
      <p:pic>
        <p:nvPicPr>
          <p:cNvPr id="5" name="Picture 4" descr="Piggy bank illustration">
            <a:extLst>
              <a:ext uri="{FF2B5EF4-FFF2-40B4-BE49-F238E27FC236}">
                <a16:creationId xmlns:a16="http://schemas.microsoft.com/office/drawing/2014/main" id="{02CA2155-BB8F-0850-A425-5B9451FCBB8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7800" y="1143000"/>
            <a:ext cx="2899219" cy="4343400"/>
          </a:xfrm>
          <a:prstGeom prst="rect">
            <a:avLst/>
          </a:prstGeom>
          <a:noFill/>
        </p:spPr>
      </p:pic>
      <p:sp>
        <p:nvSpPr>
          <p:cNvPr id="3" name="Content Placeholder 2">
            <a:extLst>
              <a:ext uri="{FF2B5EF4-FFF2-40B4-BE49-F238E27FC236}">
                <a16:creationId xmlns:a16="http://schemas.microsoft.com/office/drawing/2014/main" id="{40112435-DFCE-370B-62EF-28D473E0DE4E}"/>
              </a:ext>
            </a:extLst>
          </p:cNvPr>
          <p:cNvSpPr>
            <a:spLocks noGrp="1"/>
          </p:cNvSpPr>
          <p:nvPr>
            <p:ph sz="half" idx="2"/>
          </p:nvPr>
        </p:nvSpPr>
        <p:spPr>
          <a:xfrm>
            <a:off x="228600" y="1312933"/>
            <a:ext cx="4542590" cy="4114800"/>
          </a:xfrm>
        </p:spPr>
        <p:txBody>
          <a:bodyPr>
            <a:noAutofit/>
          </a:bodyPr>
          <a:lstStyle/>
          <a:p>
            <a:pPr marL="342900" indent="-342900">
              <a:lnSpc>
                <a:spcPct val="90000"/>
              </a:lnSpc>
              <a:buFont typeface="Arial" panose="020B0604020202020204" pitchFamily="34" charset="0"/>
              <a:buChar char="•"/>
            </a:pPr>
            <a:r>
              <a:rPr lang="en-US" sz="1600" dirty="0"/>
              <a:t>Capital Magnet Fund</a:t>
            </a:r>
          </a:p>
          <a:p>
            <a:pPr marL="1085850" lvl="1" indent="-342900">
              <a:lnSpc>
                <a:spcPct val="90000"/>
              </a:lnSpc>
              <a:buFont typeface="Arial" panose="020B0604020202020204" pitchFamily="34" charset="0"/>
              <a:buChar char="•"/>
            </a:pPr>
            <a:r>
              <a:rPr lang="en-US" sz="1600" dirty="0"/>
              <a:t>Offered through the Community Development Financial Institutions (U.S. Treasury)</a:t>
            </a:r>
          </a:p>
          <a:p>
            <a:pPr marL="1085850" lvl="1" indent="-342900">
              <a:lnSpc>
                <a:spcPct val="90000"/>
              </a:lnSpc>
              <a:buFont typeface="Arial" panose="020B0604020202020204" pitchFamily="34" charset="0"/>
              <a:buChar char="•"/>
            </a:pPr>
            <a:r>
              <a:rPr lang="en-US" sz="1600" dirty="0"/>
              <a:t>Available only to governmental entities and housing authorities</a:t>
            </a:r>
          </a:p>
          <a:p>
            <a:pPr marL="1085850" lvl="1" indent="-342900">
              <a:lnSpc>
                <a:spcPct val="90000"/>
              </a:lnSpc>
              <a:buFont typeface="Arial" panose="020B0604020202020204" pitchFamily="34" charset="0"/>
              <a:buChar char="•"/>
            </a:pPr>
            <a:r>
              <a:rPr lang="en-US" sz="1600" dirty="0"/>
              <a:t>Available on an annual basis</a:t>
            </a:r>
          </a:p>
          <a:p>
            <a:pPr marL="342900" indent="-342900">
              <a:lnSpc>
                <a:spcPct val="90000"/>
              </a:lnSpc>
              <a:buFont typeface="Arial" panose="020B0604020202020204" pitchFamily="34" charset="0"/>
              <a:buChar char="•"/>
            </a:pPr>
            <a:r>
              <a:rPr lang="en-US" sz="1600" dirty="0"/>
              <a:t>Housing Trust Fund (HTF) &amp; HOME funds</a:t>
            </a:r>
          </a:p>
          <a:p>
            <a:pPr marL="1085850" lvl="1" indent="-342900">
              <a:lnSpc>
                <a:spcPct val="90000"/>
              </a:lnSpc>
              <a:buFont typeface="Arial" panose="020B0604020202020204" pitchFamily="34" charset="0"/>
              <a:buChar char="•"/>
            </a:pPr>
            <a:r>
              <a:rPr lang="en-US" sz="1600" dirty="0"/>
              <a:t>Can be offered by the State Allocating Agencies or other divisions of State commerce</a:t>
            </a:r>
          </a:p>
          <a:p>
            <a:pPr marL="1085850" lvl="1" indent="-342900">
              <a:lnSpc>
                <a:spcPct val="90000"/>
              </a:lnSpc>
              <a:buFont typeface="Arial" panose="020B0604020202020204" pitchFamily="34" charset="0"/>
              <a:buChar char="•"/>
            </a:pPr>
            <a:r>
              <a:rPr lang="en-US" sz="1600" dirty="0"/>
              <a:t>Competed for on an annual basis</a:t>
            </a:r>
          </a:p>
          <a:p>
            <a:pPr marL="1085850" lvl="1" indent="-342900">
              <a:lnSpc>
                <a:spcPct val="90000"/>
              </a:lnSpc>
              <a:buFont typeface="Arial" panose="020B0604020202020204" pitchFamily="34" charset="0"/>
              <a:buChar char="•"/>
            </a:pPr>
            <a:r>
              <a:rPr lang="en-US" sz="1600" dirty="0"/>
              <a:t>Usually structured as deferred loans</a:t>
            </a:r>
          </a:p>
          <a:p>
            <a:pPr marL="342900" indent="-342900">
              <a:lnSpc>
                <a:spcPct val="90000"/>
              </a:lnSpc>
              <a:buFont typeface="Arial" panose="020B0604020202020204" pitchFamily="34" charset="0"/>
              <a:buChar char="•"/>
            </a:pPr>
            <a:r>
              <a:rPr lang="en-US" sz="1600" dirty="0"/>
              <a:t>Additional State/Federal Resources</a:t>
            </a:r>
            <a:br>
              <a:rPr lang="en-US" sz="1600" dirty="0"/>
            </a:br>
            <a:endParaRPr lang="en-US" sz="1600" dirty="0"/>
          </a:p>
          <a:p>
            <a:pPr>
              <a:lnSpc>
                <a:spcPct val="90000"/>
              </a:lnSpc>
            </a:pPr>
            <a:r>
              <a:rPr lang="en-US" sz="1600" dirty="0"/>
              <a:t>**Speak with experts who are knowledgeable about potential resources in your state, such as RTHawk Housing Alliance!!!</a:t>
            </a:r>
          </a:p>
        </p:txBody>
      </p:sp>
      <p:pic>
        <p:nvPicPr>
          <p:cNvPr id="6" name="Picture 5" descr="A clown face with red nose and white hair&#10;&#10;Description automatically generated">
            <a:extLst>
              <a:ext uri="{FF2B5EF4-FFF2-40B4-BE49-F238E27FC236}">
                <a16:creationId xmlns:a16="http://schemas.microsoft.com/office/drawing/2014/main" id="{4BB37652-E1BB-5D4B-F452-ED71E5BCB04B}"/>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248400" y="2936227"/>
            <a:ext cx="431409" cy="288954"/>
          </a:xfrm>
          <a:prstGeom prst="rect">
            <a:avLst/>
          </a:prstGeom>
          <a:effectLst>
            <a:softEdge rad="88900"/>
          </a:effectLst>
        </p:spPr>
      </p:pic>
    </p:spTree>
    <p:extLst>
      <p:ext uri="{BB962C8B-B14F-4D97-AF65-F5344CB8AC3E}">
        <p14:creationId xmlns:p14="http://schemas.microsoft.com/office/powerpoint/2010/main" val="4163463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12A632010D8842BB8E89EE42825D5A" ma:contentTypeVersion="15" ma:contentTypeDescription="Create a new document." ma:contentTypeScope="" ma:versionID="63a01586038fd131f3d357d11fd66bd8">
  <xsd:schema xmlns:xsd="http://www.w3.org/2001/XMLSchema" xmlns:xs="http://www.w3.org/2001/XMLSchema" xmlns:p="http://schemas.microsoft.com/office/2006/metadata/properties" xmlns:ns2="219f3a21-89b1-4dc0-8828-d5f5af791d9a" xmlns:ns3="2f984d44-e95a-4452-8de4-598bd17228fc" targetNamespace="http://schemas.microsoft.com/office/2006/metadata/properties" ma:root="true" ma:fieldsID="bd5a95204b7e247c004859b2beefb5d4" ns2:_="" ns3:_="">
    <xsd:import namespace="219f3a21-89b1-4dc0-8828-d5f5af791d9a"/>
    <xsd:import namespace="2f984d44-e95a-4452-8de4-598bd17228f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9f3a21-89b1-4dc0-8828-d5f5af791d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67650a9b-4f68-415a-876d-219319244983"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f984d44-e95a-4452-8de4-598bd17228fc"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28781015-94ac-4963-86a8-ea32ad588e25}" ma:internalName="TaxCatchAll" ma:showField="CatchAllData" ma:web="2f984d44-e95a-4452-8de4-598bd17228f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f984d44-e95a-4452-8de4-598bd17228fc" xsi:nil="true"/>
    <lcf76f155ced4ddcb4097134ff3c332f xmlns="219f3a21-89b1-4dc0-8828-d5f5af791d9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B82BF1D-90EA-4334-A758-7CE2CF7110B3}"/>
</file>

<file path=customXml/itemProps2.xml><?xml version="1.0" encoding="utf-8"?>
<ds:datastoreItem xmlns:ds="http://schemas.openxmlformats.org/officeDocument/2006/customXml" ds:itemID="{38122B7E-56EC-482C-92F2-C78A3C18BA97}"/>
</file>

<file path=customXml/itemProps3.xml><?xml version="1.0" encoding="utf-8"?>
<ds:datastoreItem xmlns:ds="http://schemas.openxmlformats.org/officeDocument/2006/customXml" ds:itemID="{B58BEE4C-0884-4B0D-A08B-3474071627F2}"/>
</file>

<file path=docProps/app.xml><?xml version="1.0" encoding="utf-8"?>
<Properties xmlns="http://schemas.openxmlformats.org/officeDocument/2006/extended-properties" xmlns:vt="http://schemas.openxmlformats.org/officeDocument/2006/docPropsVTypes">
  <Template/>
  <TotalTime>2298</TotalTime>
  <Words>1074</Words>
  <Application>Microsoft Office PowerPoint</Application>
  <PresentationFormat>On-screen Show (4:3)</PresentationFormat>
  <Paragraphs>140</Paragraphs>
  <Slides>16</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Office Theme</vt:lpstr>
      <vt:lpstr>Tips and Tricks for Handling Funding Gaps</vt:lpstr>
      <vt:lpstr>PowerPoint Presentation</vt:lpstr>
      <vt:lpstr>PowerPoint Presentation</vt:lpstr>
      <vt:lpstr>PowerPoint Presentation</vt:lpstr>
      <vt:lpstr>What is the Funding Gap?</vt:lpstr>
      <vt:lpstr>Planning for a Gap</vt:lpstr>
      <vt:lpstr>Project Checkpoints</vt:lpstr>
      <vt:lpstr>Planning Resources</vt:lpstr>
      <vt:lpstr>Planning Resources (cont.)</vt:lpstr>
      <vt:lpstr>Balancing Sources and Project Elements</vt:lpstr>
      <vt:lpstr>Budgeting for Gaps</vt:lpstr>
      <vt:lpstr>Planning and Budgeting in Practice</vt:lpstr>
      <vt:lpstr>Time Factors</vt:lpstr>
      <vt:lpstr>Key Takeaways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Patti Mitchell</dc:creator>
  <cp:lastModifiedBy>Billy Lummus</cp:lastModifiedBy>
  <cp:revision>80</cp:revision>
  <dcterms:created xsi:type="dcterms:W3CDTF">2019-04-12T01:10:54Z</dcterms:created>
  <dcterms:modified xsi:type="dcterms:W3CDTF">2024-06-20T14:59:37Z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0x0101008712A632010D8842BB8E89EE42825D5A</vt:lpwstr>
  </property>
  <property fmtid="{D5CDD505-2E9C-101B-9397-08002B2CF9AE}" name="NXPowerLiteLastOptimized" pid="3">
    <vt:lpwstr>575327</vt:lpwstr>
  </property>
  <property fmtid="{D5CDD505-2E9C-101B-9397-08002B2CF9AE}" name="NXPowerLiteSettings" pid="4">
    <vt:lpwstr>F7C0031C027800</vt:lpwstr>
  </property>
  <property fmtid="{D5CDD505-2E9C-101B-9397-08002B2CF9AE}" name="NXPowerLiteVersion" pid="5">
    <vt:lpwstr>D10.0.2</vt:lpwstr>
  </property>
</Properties>
</file>