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media/image48.jpg" ContentType="image/jpg"/>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4"/>
    <p:sldMasterId id="2147483705" r:id="rId5"/>
    <p:sldMasterId id="2147483717" r:id="rId6"/>
    <p:sldMasterId id="2147483723" r:id="rId7"/>
  </p:sldMasterIdLst>
  <p:notesMasterIdLst>
    <p:notesMasterId r:id="rId46"/>
  </p:notesMasterIdLst>
  <p:sldIdLst>
    <p:sldId id="1864" r:id="rId8"/>
    <p:sldId id="1846" r:id="rId9"/>
    <p:sldId id="1866" r:id="rId10"/>
    <p:sldId id="1873" r:id="rId11"/>
    <p:sldId id="1869" r:id="rId12"/>
    <p:sldId id="1867" r:id="rId13"/>
    <p:sldId id="1877" r:id="rId14"/>
    <p:sldId id="418" r:id="rId15"/>
    <p:sldId id="256" r:id="rId16"/>
    <p:sldId id="257" r:id="rId17"/>
    <p:sldId id="258" r:id="rId18"/>
    <p:sldId id="275" r:id="rId19"/>
    <p:sldId id="261" r:id="rId20"/>
    <p:sldId id="274" r:id="rId21"/>
    <p:sldId id="264" r:id="rId22"/>
    <p:sldId id="265" r:id="rId23"/>
    <p:sldId id="269" r:id="rId24"/>
    <p:sldId id="278" r:id="rId25"/>
    <p:sldId id="267" r:id="rId26"/>
    <p:sldId id="259" r:id="rId27"/>
    <p:sldId id="279" r:id="rId28"/>
    <p:sldId id="280" r:id="rId29"/>
    <p:sldId id="281" r:id="rId30"/>
    <p:sldId id="282" r:id="rId31"/>
    <p:sldId id="1889" r:id="rId32"/>
    <p:sldId id="1890" r:id="rId33"/>
    <p:sldId id="283" r:id="rId34"/>
    <p:sldId id="284" r:id="rId35"/>
    <p:sldId id="1880" r:id="rId36"/>
    <p:sldId id="1882" r:id="rId37"/>
    <p:sldId id="1884" r:id="rId38"/>
    <p:sldId id="1881" r:id="rId39"/>
    <p:sldId id="1883" r:id="rId40"/>
    <p:sldId id="1879" r:id="rId41"/>
    <p:sldId id="1878" r:id="rId42"/>
    <p:sldId id="1887" r:id="rId43"/>
    <p:sldId id="1888" r:id="rId44"/>
    <p:sldId id="1859" r:id="rId45"/>
  </p:sldIdLst>
  <p:sldSz cx="12192000" cy="6858000"/>
  <p:notesSz cx="7102475" cy="9388475"/>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480" userDrawn="1">
          <p15:clr>
            <a:srgbClr val="A4A3A4"/>
          </p15:clr>
        </p15:guide>
        <p15:guide id="3" pos="7200" userDrawn="1">
          <p15:clr>
            <a:srgbClr val="A4A3A4"/>
          </p15:clr>
        </p15:guide>
        <p15:guide id="4" pos="436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E6DC"/>
    <a:srgbClr val="ECE0D4"/>
    <a:srgbClr val="D1B497"/>
    <a:srgbClr val="E3D1BF"/>
    <a:srgbClr val="AA673C"/>
    <a:srgbClr val="6A6967"/>
    <a:srgbClr val="C19C84"/>
    <a:srgbClr val="F8EBE0"/>
    <a:srgbClr val="FF2625"/>
    <a:srgbClr val="00778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7" autoAdjust="0"/>
    <p:restoredTop sz="94641" autoAdjust="0"/>
  </p:normalViewPr>
  <p:slideViewPr>
    <p:cSldViewPr snapToGrid="0">
      <p:cViewPr varScale="1">
        <p:scale>
          <a:sx n="126" d="100"/>
          <a:sy n="126" d="100"/>
        </p:scale>
        <p:origin x="200" y="240"/>
      </p:cViewPr>
      <p:guideLst>
        <p:guide orient="horz" pos="2160"/>
        <p:guide pos="480"/>
        <p:guide pos="7200"/>
        <p:guide pos="4368"/>
      </p:guideLst>
    </p:cSldViewPr>
  </p:slideViewPr>
  <p:outlineViewPr>
    <p:cViewPr>
      <p:scale>
        <a:sx n="33" d="100"/>
        <a:sy n="33" d="100"/>
      </p:scale>
      <p:origin x="0" y="-1795"/>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viewProps" Target="viewProps.xml"/><Relationship Id="rId8" Type="http://schemas.openxmlformats.org/officeDocument/2006/relationships/slide" Target="slides/slid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notesMaster" Target="notesMasters/notesMaster1.xml"/><Relationship Id="rId20" Type="http://schemas.openxmlformats.org/officeDocument/2006/relationships/slide" Target="slides/slide13.xml"/><Relationship Id="rId41" Type="http://schemas.openxmlformats.org/officeDocument/2006/relationships/slide" Target="slides/slide34.xml"/><Relationship Id="rId1" Type="http://schemas.openxmlformats.org/officeDocument/2006/relationships/customXml" Target="../customXml/item1.xml"/><Relationship Id="rId6"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D9F622F8-1824-4338-8C3C-5529D3BDEF4A}"/>
              </a:ext>
            </a:extLst>
          </p:cNvPr>
          <p:cNvSpPr>
            <a:spLocks noGrp="1" noChangeArrowheads="1"/>
          </p:cNvSpPr>
          <p:nvPr>
            <p:ph type="hdr" sz="quarter"/>
          </p:nvPr>
        </p:nvSpPr>
        <p:spPr bwMode="auto">
          <a:xfrm>
            <a:off x="0" y="0"/>
            <a:ext cx="3077739" cy="469424"/>
          </a:xfrm>
          <a:prstGeom prst="rect">
            <a:avLst/>
          </a:prstGeom>
          <a:noFill/>
          <a:ln w="9525">
            <a:noFill/>
            <a:miter lim="800000"/>
            <a:headEnd/>
            <a:tailEnd/>
          </a:ln>
          <a:effectLst/>
        </p:spPr>
        <p:txBody>
          <a:bodyPr vert="horz" wrap="square" lIns="94229" tIns="47114" rIns="94229" bIns="47114" numCol="1" anchor="t" anchorCtr="0" compatLnSpc="1">
            <a:prstTxWarp prst="textNoShape">
              <a:avLst/>
            </a:prstTxWarp>
          </a:bodyPr>
          <a:lstStyle>
            <a:lvl1pPr>
              <a:defRPr sz="1200" smtClean="0">
                <a:latin typeface="Segoe UI" panose="020B0502040204020203" pitchFamily="34" charset="0"/>
              </a:defRPr>
            </a:lvl1pPr>
          </a:lstStyle>
          <a:p>
            <a:pPr>
              <a:defRPr/>
            </a:pPr>
            <a:endParaRPr lang="en-US" dirty="0"/>
          </a:p>
        </p:txBody>
      </p:sp>
      <p:sp>
        <p:nvSpPr>
          <p:cNvPr id="30723" name="Rectangle 3">
            <a:extLst>
              <a:ext uri="{FF2B5EF4-FFF2-40B4-BE49-F238E27FC236}">
                <a16:creationId xmlns:a16="http://schemas.microsoft.com/office/drawing/2014/main" id="{618DDD53-BB38-4118-BC75-9CE27D49C550}"/>
              </a:ext>
            </a:extLst>
          </p:cNvPr>
          <p:cNvSpPr>
            <a:spLocks noGrp="1" noChangeArrowheads="1"/>
          </p:cNvSpPr>
          <p:nvPr>
            <p:ph type="dt" idx="1"/>
          </p:nvPr>
        </p:nvSpPr>
        <p:spPr bwMode="auto">
          <a:xfrm>
            <a:off x="4023092" y="0"/>
            <a:ext cx="3077739" cy="469424"/>
          </a:xfrm>
          <a:prstGeom prst="rect">
            <a:avLst/>
          </a:prstGeom>
          <a:noFill/>
          <a:ln w="9525">
            <a:noFill/>
            <a:miter lim="800000"/>
            <a:headEnd/>
            <a:tailEnd/>
          </a:ln>
          <a:effectLst/>
        </p:spPr>
        <p:txBody>
          <a:bodyPr vert="horz" wrap="square" lIns="94229" tIns="47114" rIns="94229" bIns="47114" numCol="1" anchor="t" anchorCtr="0" compatLnSpc="1">
            <a:prstTxWarp prst="textNoShape">
              <a:avLst/>
            </a:prstTxWarp>
          </a:bodyPr>
          <a:lstStyle>
            <a:lvl1pPr algn="r">
              <a:defRPr sz="1200" smtClean="0">
                <a:latin typeface="Segoe UI" panose="020B0502040204020203" pitchFamily="34" charset="0"/>
              </a:defRPr>
            </a:lvl1pPr>
          </a:lstStyle>
          <a:p>
            <a:pPr>
              <a:defRPr/>
            </a:pPr>
            <a:endParaRPr lang="en-US" dirty="0"/>
          </a:p>
        </p:txBody>
      </p:sp>
      <p:sp>
        <p:nvSpPr>
          <p:cNvPr id="14340" name="Rectangle 4">
            <a:extLst>
              <a:ext uri="{FF2B5EF4-FFF2-40B4-BE49-F238E27FC236}">
                <a16:creationId xmlns:a16="http://schemas.microsoft.com/office/drawing/2014/main" id="{6C03B6F7-B1AE-4118-ABA2-FFEC9B8F0E9C}"/>
              </a:ext>
            </a:extLst>
          </p:cNvPr>
          <p:cNvSpPr>
            <a:spLocks noGrp="1" noRot="1" noChangeAspect="1" noChangeArrowheads="1" noTextEdit="1"/>
          </p:cNvSpPr>
          <p:nvPr>
            <p:ph type="sldImg" idx="2"/>
          </p:nvPr>
        </p:nvSpPr>
        <p:spPr bwMode="auto">
          <a:xfrm>
            <a:off x="422275" y="704850"/>
            <a:ext cx="6257925" cy="35194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5" name="Rectangle 5">
            <a:extLst>
              <a:ext uri="{FF2B5EF4-FFF2-40B4-BE49-F238E27FC236}">
                <a16:creationId xmlns:a16="http://schemas.microsoft.com/office/drawing/2014/main" id="{646F5356-BDE8-43C1-9587-85323D02B191}"/>
              </a:ext>
            </a:extLst>
          </p:cNvPr>
          <p:cNvSpPr>
            <a:spLocks noGrp="1" noChangeArrowheads="1"/>
          </p:cNvSpPr>
          <p:nvPr>
            <p:ph type="body" sz="quarter" idx="3"/>
          </p:nvPr>
        </p:nvSpPr>
        <p:spPr bwMode="auto">
          <a:xfrm>
            <a:off x="710248" y="4459526"/>
            <a:ext cx="5681980" cy="4224814"/>
          </a:xfrm>
          <a:prstGeom prst="rect">
            <a:avLst/>
          </a:prstGeom>
          <a:noFill/>
          <a:ln w="9525">
            <a:noFill/>
            <a:miter lim="800000"/>
            <a:headEnd/>
            <a:tailEnd/>
          </a:ln>
          <a:effectLst/>
        </p:spPr>
        <p:txBody>
          <a:bodyPr vert="horz" wrap="square" lIns="94229" tIns="47114" rIns="94229" bIns="47114"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30726" name="Rectangle 6">
            <a:extLst>
              <a:ext uri="{FF2B5EF4-FFF2-40B4-BE49-F238E27FC236}">
                <a16:creationId xmlns:a16="http://schemas.microsoft.com/office/drawing/2014/main" id="{89912C35-11A9-4DA7-8476-F1823F658CAA}"/>
              </a:ext>
            </a:extLst>
          </p:cNvPr>
          <p:cNvSpPr>
            <a:spLocks noGrp="1" noChangeArrowheads="1"/>
          </p:cNvSpPr>
          <p:nvPr>
            <p:ph type="ftr" sz="quarter" idx="4"/>
          </p:nvPr>
        </p:nvSpPr>
        <p:spPr bwMode="auto">
          <a:xfrm>
            <a:off x="0" y="8917422"/>
            <a:ext cx="3077739" cy="469424"/>
          </a:xfrm>
          <a:prstGeom prst="rect">
            <a:avLst/>
          </a:prstGeom>
          <a:noFill/>
          <a:ln w="9525">
            <a:noFill/>
            <a:miter lim="800000"/>
            <a:headEnd/>
            <a:tailEnd/>
          </a:ln>
          <a:effectLst/>
        </p:spPr>
        <p:txBody>
          <a:bodyPr vert="horz" wrap="square" lIns="94229" tIns="47114" rIns="94229" bIns="47114" numCol="1" anchor="b" anchorCtr="0" compatLnSpc="1">
            <a:prstTxWarp prst="textNoShape">
              <a:avLst/>
            </a:prstTxWarp>
          </a:bodyPr>
          <a:lstStyle>
            <a:lvl1pPr>
              <a:defRPr sz="1200" smtClean="0">
                <a:latin typeface="Segoe UI" panose="020B0502040204020203" pitchFamily="34" charset="0"/>
              </a:defRPr>
            </a:lvl1pPr>
          </a:lstStyle>
          <a:p>
            <a:pPr>
              <a:defRPr/>
            </a:pPr>
            <a:endParaRPr lang="en-US" dirty="0"/>
          </a:p>
        </p:txBody>
      </p:sp>
      <p:sp>
        <p:nvSpPr>
          <p:cNvPr id="30727" name="Rectangle 7">
            <a:extLst>
              <a:ext uri="{FF2B5EF4-FFF2-40B4-BE49-F238E27FC236}">
                <a16:creationId xmlns:a16="http://schemas.microsoft.com/office/drawing/2014/main" id="{7180ED79-CEC3-4FB9-B511-8597B20A0C10}"/>
              </a:ext>
            </a:extLst>
          </p:cNvPr>
          <p:cNvSpPr>
            <a:spLocks noGrp="1" noChangeArrowheads="1"/>
          </p:cNvSpPr>
          <p:nvPr>
            <p:ph type="sldNum" sz="quarter" idx="5"/>
          </p:nvPr>
        </p:nvSpPr>
        <p:spPr bwMode="auto">
          <a:xfrm>
            <a:off x="4023092" y="8917422"/>
            <a:ext cx="3077739" cy="469424"/>
          </a:xfrm>
          <a:prstGeom prst="rect">
            <a:avLst/>
          </a:prstGeom>
          <a:noFill/>
          <a:ln w="9525">
            <a:noFill/>
            <a:miter lim="800000"/>
            <a:headEnd/>
            <a:tailEnd/>
          </a:ln>
          <a:effectLst/>
        </p:spPr>
        <p:txBody>
          <a:bodyPr vert="horz" wrap="square" lIns="94229" tIns="47114" rIns="94229" bIns="47114" numCol="1" anchor="b" anchorCtr="0" compatLnSpc="1">
            <a:prstTxWarp prst="textNoShape">
              <a:avLst/>
            </a:prstTxWarp>
          </a:bodyPr>
          <a:lstStyle>
            <a:lvl1pPr algn="r">
              <a:defRPr sz="1200">
                <a:latin typeface="Segoe UI" panose="020B0502040204020203" pitchFamily="34" charset="0"/>
              </a:defRPr>
            </a:lvl1pPr>
          </a:lstStyle>
          <a:p>
            <a:fld id="{6DEB7EE2-04A2-4FB2-9625-C9C73AC4D32F}" type="slidenum">
              <a:rPr lang="en-US" altLang="en-US" smtClean="0"/>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Segoe UI" panose="020B0502040204020203" pitchFamily="34" charset="0"/>
        <a:ea typeface="+mn-ea"/>
        <a:cs typeface="+mn-cs"/>
      </a:defRPr>
    </a:lvl1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FA4671F7-4D2C-4B1E-AED7-24676BE8B49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65610" indent="-294465" eaLnBrk="0" hangingPunct="0">
              <a:defRPr>
                <a:solidFill>
                  <a:schemeClr val="tx1"/>
                </a:solidFill>
                <a:latin typeface="Arial" panose="020B0604020202020204" pitchFamily="34" charset="0"/>
              </a:defRPr>
            </a:lvl2pPr>
            <a:lvl3pPr marL="1177862" indent="-235572" eaLnBrk="0" hangingPunct="0">
              <a:defRPr>
                <a:solidFill>
                  <a:schemeClr val="tx1"/>
                </a:solidFill>
                <a:latin typeface="Arial" panose="020B0604020202020204" pitchFamily="34" charset="0"/>
              </a:defRPr>
            </a:lvl3pPr>
            <a:lvl4pPr marL="1649006" indent="-235572" eaLnBrk="0" hangingPunct="0">
              <a:defRPr>
                <a:solidFill>
                  <a:schemeClr val="tx1"/>
                </a:solidFill>
                <a:latin typeface="Arial" panose="020B0604020202020204" pitchFamily="34" charset="0"/>
              </a:defRPr>
            </a:lvl4pPr>
            <a:lvl5pPr marL="2120151" indent="-235572" eaLnBrk="0" hangingPunct="0">
              <a:defRPr>
                <a:solidFill>
                  <a:schemeClr val="tx1"/>
                </a:solidFill>
                <a:latin typeface="Arial" panose="020B0604020202020204" pitchFamily="34" charset="0"/>
              </a:defRPr>
            </a:lvl5pPr>
            <a:lvl6pPr marL="2591295" indent="-235572" eaLnBrk="0" fontAlgn="base" hangingPunct="0">
              <a:spcBef>
                <a:spcPct val="0"/>
              </a:spcBef>
              <a:spcAft>
                <a:spcPct val="0"/>
              </a:spcAft>
              <a:defRPr>
                <a:solidFill>
                  <a:schemeClr val="tx1"/>
                </a:solidFill>
                <a:latin typeface="Arial" panose="020B0604020202020204" pitchFamily="34" charset="0"/>
              </a:defRPr>
            </a:lvl6pPr>
            <a:lvl7pPr marL="3062440" indent="-235572" eaLnBrk="0" fontAlgn="base" hangingPunct="0">
              <a:spcBef>
                <a:spcPct val="0"/>
              </a:spcBef>
              <a:spcAft>
                <a:spcPct val="0"/>
              </a:spcAft>
              <a:defRPr>
                <a:solidFill>
                  <a:schemeClr val="tx1"/>
                </a:solidFill>
                <a:latin typeface="Arial" panose="020B0604020202020204" pitchFamily="34" charset="0"/>
              </a:defRPr>
            </a:lvl7pPr>
            <a:lvl8pPr marL="3533585" indent="-235572" eaLnBrk="0" fontAlgn="base" hangingPunct="0">
              <a:spcBef>
                <a:spcPct val="0"/>
              </a:spcBef>
              <a:spcAft>
                <a:spcPct val="0"/>
              </a:spcAft>
              <a:defRPr>
                <a:solidFill>
                  <a:schemeClr val="tx1"/>
                </a:solidFill>
                <a:latin typeface="Arial" panose="020B0604020202020204" pitchFamily="34" charset="0"/>
              </a:defRPr>
            </a:lvl8pPr>
            <a:lvl9pPr marL="4004729" indent="-235572"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47842D7-C728-4EBD-982B-B8BE79E4DBBE}" type="slidenum">
              <a:rPr lang="en-US" altLang="en-US">
                <a:latin typeface="Segoe UI" panose="020B0502040204020203" pitchFamily="34" charset="0"/>
              </a:rPr>
              <a:pPr eaLnBrk="1" hangingPunct="1"/>
              <a:t>1</a:t>
            </a:fld>
            <a:endParaRPr lang="en-US" altLang="en-US" dirty="0">
              <a:latin typeface="Segoe UI" panose="020B0502040204020203" pitchFamily="34" charset="0"/>
            </a:endParaRPr>
          </a:p>
        </p:txBody>
      </p:sp>
      <p:sp>
        <p:nvSpPr>
          <p:cNvPr id="15363" name="Rectangle 2">
            <a:extLst>
              <a:ext uri="{FF2B5EF4-FFF2-40B4-BE49-F238E27FC236}">
                <a16:creationId xmlns:a16="http://schemas.microsoft.com/office/drawing/2014/main" id="{D8E83BD0-7AE4-4323-9047-FC368929C520}"/>
              </a:ext>
            </a:extLst>
          </p:cNvPr>
          <p:cNvSpPr>
            <a:spLocks noGrp="1" noRot="1" noChangeAspect="1" noChangeArrowheads="1" noTextEdit="1"/>
          </p:cNvSpPr>
          <p:nvPr>
            <p:ph type="sldImg"/>
          </p:nvPr>
        </p:nvSpPr>
        <p:spPr>
          <a:ln/>
        </p:spPr>
      </p:sp>
      <p:sp>
        <p:nvSpPr>
          <p:cNvPr id="15364" name="Rectangle 3">
            <a:extLst>
              <a:ext uri="{FF2B5EF4-FFF2-40B4-BE49-F238E27FC236}">
                <a16:creationId xmlns:a16="http://schemas.microsoft.com/office/drawing/2014/main" id="{FDECF5EC-C5EC-4723-8F4F-A75A20018F6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19508148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xfrm>
            <a:off x="735013" y="1173163"/>
            <a:ext cx="5632450" cy="31686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latin typeface="Calibri" panose="020F0502020204030204" pitchFamily="34" charset="0"/>
            </a:endParaRPr>
          </a:p>
        </p:txBody>
      </p:sp>
      <p:sp>
        <p:nvSpPr>
          <p:cNvPr id="737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80334" indent="-299374">
              <a:spcBef>
                <a:spcPct val="30000"/>
              </a:spcBef>
              <a:defRPr sz="1200">
                <a:solidFill>
                  <a:schemeClr val="tx1"/>
                </a:solidFill>
                <a:latin typeface="Arial" panose="020B0604020202020204" pitchFamily="34" charset="0"/>
                <a:ea typeface="MS PGothic" panose="020B0600070205080204" pitchFamily="34" charset="-128"/>
              </a:defRPr>
            </a:lvl2pPr>
            <a:lvl3pPr marL="1200764" indent="-238844">
              <a:spcBef>
                <a:spcPct val="30000"/>
              </a:spcBef>
              <a:defRPr sz="1200">
                <a:solidFill>
                  <a:schemeClr val="tx1"/>
                </a:solidFill>
                <a:latin typeface="Arial" panose="020B0604020202020204" pitchFamily="34" charset="0"/>
                <a:ea typeface="MS PGothic" panose="020B0600070205080204" pitchFamily="34" charset="-128"/>
              </a:defRPr>
            </a:lvl3pPr>
            <a:lvl4pPr marL="1681724" indent="-238844">
              <a:spcBef>
                <a:spcPct val="30000"/>
              </a:spcBef>
              <a:defRPr sz="1200">
                <a:solidFill>
                  <a:schemeClr val="tx1"/>
                </a:solidFill>
                <a:latin typeface="Arial" panose="020B0604020202020204" pitchFamily="34" charset="0"/>
                <a:ea typeface="MS PGothic" panose="020B0600070205080204" pitchFamily="34" charset="-128"/>
              </a:defRPr>
            </a:lvl4pPr>
            <a:lvl5pPr marL="2162685" indent="-238844">
              <a:spcBef>
                <a:spcPct val="30000"/>
              </a:spcBef>
              <a:defRPr sz="1200">
                <a:solidFill>
                  <a:schemeClr val="tx1"/>
                </a:solidFill>
                <a:latin typeface="Arial" panose="020B0604020202020204" pitchFamily="34" charset="0"/>
                <a:ea typeface="MS PGothic" panose="020B0600070205080204" pitchFamily="34" charset="-128"/>
              </a:defRPr>
            </a:lvl5pPr>
            <a:lvl6pPr marL="2633829" indent="-238844" defTabSz="471145"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3104974" indent="-238844" defTabSz="471145"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576118" indent="-238844" defTabSz="471145"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4047263" indent="-238844" defTabSz="471145"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defTabSz="471145" fontAlgn="auto">
              <a:spcBef>
                <a:spcPct val="0"/>
              </a:spcBef>
              <a:spcAft>
                <a:spcPts val="0"/>
              </a:spcAft>
              <a:defRPr/>
            </a:pPr>
            <a:fld id="{BDC82444-47C5-4334-831E-609F0EFFBBBA}" type="slidenum">
              <a:rPr lang="en-US" altLang="en-US">
                <a:solidFill>
                  <a:prstClr val="black"/>
                </a:solidFill>
                <a:latin typeface="Calibri" panose="020F0502020204030204" pitchFamily="34" charset="0"/>
              </a:rPr>
              <a:pPr defTabSz="471145" fontAlgn="auto">
                <a:spcBef>
                  <a:spcPct val="0"/>
                </a:spcBef>
                <a:spcAft>
                  <a:spcPts val="0"/>
                </a:spcAft>
                <a:defRPr/>
              </a:pPr>
              <a:t>8</a:t>
            </a:fld>
            <a:endParaRPr lang="en-US" altLang="en-US" dirty="0">
              <a:solidFill>
                <a:prstClr val="black"/>
              </a:solidFill>
              <a:latin typeface="Calibri" panose="020F0502020204030204" pitchFamily="34" charset="0"/>
            </a:endParaRPr>
          </a:p>
        </p:txBody>
      </p:sp>
    </p:spTree>
    <p:extLst>
      <p:ext uri="{BB962C8B-B14F-4D97-AF65-F5344CB8AC3E}">
        <p14:creationId xmlns:p14="http://schemas.microsoft.com/office/powerpoint/2010/main" val="5798433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42289" fontAlgn="auto">
              <a:spcBef>
                <a:spcPts val="0"/>
              </a:spcBef>
              <a:spcAft>
                <a:spcPts val="0"/>
              </a:spcAft>
              <a:defRPr/>
            </a:pPr>
            <a:fld id="{851878DA-414E-451D-8086-97C0A3A283CE}" type="slidenum">
              <a:rPr lang="en-US">
                <a:solidFill>
                  <a:prstClr val="black"/>
                </a:solidFill>
                <a:latin typeface="Calibri" panose="020F0502020204030204"/>
              </a:rPr>
              <a:pPr defTabSz="942289" fontAlgn="auto">
                <a:spcBef>
                  <a:spcPts val="0"/>
                </a:spcBef>
                <a:spcAft>
                  <a:spcPts val="0"/>
                </a:spcAft>
                <a:defRPr/>
              </a:pPr>
              <a:t>13</a:t>
            </a:fld>
            <a:endParaRPr lang="en-US">
              <a:solidFill>
                <a:prstClr val="black"/>
              </a:solidFill>
              <a:latin typeface="Calibri" panose="020F0502020204030204"/>
            </a:endParaRPr>
          </a:p>
        </p:txBody>
      </p:sp>
    </p:spTree>
    <p:extLst>
      <p:ext uri="{BB962C8B-B14F-4D97-AF65-F5344CB8AC3E}">
        <p14:creationId xmlns:p14="http://schemas.microsoft.com/office/powerpoint/2010/main" val="41419410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EB7EE2-04A2-4FB2-9625-C9C73AC4D32F}" type="slidenum">
              <a:rPr lang="en-US" altLang="en-US" smtClean="0"/>
              <a:pPr/>
              <a:t>38</a:t>
            </a:fld>
            <a:endParaRPr lang="en-US" altLang="en-US" dirty="0"/>
          </a:p>
        </p:txBody>
      </p:sp>
    </p:spTree>
    <p:extLst>
      <p:ext uri="{BB962C8B-B14F-4D97-AF65-F5344CB8AC3E}">
        <p14:creationId xmlns:p14="http://schemas.microsoft.com/office/powerpoint/2010/main" val="40952882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
    <p:bg>
      <p:bgPr>
        <a:solidFill>
          <a:schemeClr val="accent2"/>
        </a:solidFill>
        <a:effectLst/>
      </p:bgPr>
    </p:bg>
    <p:spTree>
      <p:nvGrpSpPr>
        <p:cNvPr id="1" name=""/>
        <p:cNvGrpSpPr/>
        <p:nvPr/>
      </p:nvGrpSpPr>
      <p:grpSpPr>
        <a:xfrm>
          <a:off x="0" y="0"/>
          <a:ext cx="0" cy="0"/>
          <a:chOff x="0" y="0"/>
          <a:chExt cx="0" cy="0"/>
        </a:xfrm>
      </p:grpSpPr>
      <p:pic>
        <p:nvPicPr>
          <p:cNvPr id="2" name="Picture 1" descr="Chart, background pattern&#10;&#10;Description automatically generated">
            <a:extLst>
              <a:ext uri="{FF2B5EF4-FFF2-40B4-BE49-F238E27FC236}">
                <a16:creationId xmlns:a16="http://schemas.microsoft.com/office/drawing/2014/main" id="{F3386FAC-ADFA-41EF-9C49-66952E35CA9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3516198" cy="6858000"/>
          </a:xfrm>
          <a:prstGeom prst="rect">
            <a:avLst/>
          </a:prstGeom>
        </p:spPr>
      </p:pic>
      <p:sp>
        <p:nvSpPr>
          <p:cNvPr id="19" name="Text Placeholder 18">
            <a:extLst>
              <a:ext uri="{FF2B5EF4-FFF2-40B4-BE49-F238E27FC236}">
                <a16:creationId xmlns:a16="http://schemas.microsoft.com/office/drawing/2014/main" id="{69BE3FD0-1382-4F0E-A01F-F6C205E7DCDC}"/>
              </a:ext>
            </a:extLst>
          </p:cNvPr>
          <p:cNvSpPr>
            <a:spLocks noGrp="1"/>
          </p:cNvSpPr>
          <p:nvPr>
            <p:ph type="body" sz="quarter" idx="10"/>
          </p:nvPr>
        </p:nvSpPr>
        <p:spPr>
          <a:xfrm>
            <a:off x="4612641" y="3554917"/>
            <a:ext cx="6438912" cy="763083"/>
          </a:xfrm>
        </p:spPr>
        <p:txBody>
          <a:bodyPr>
            <a:noAutofit/>
          </a:bodyPr>
          <a:lstStyle>
            <a:lvl1pPr marL="0" indent="0">
              <a:buNone/>
              <a:defRPr sz="4000">
                <a:latin typeface="+mj-lt"/>
              </a:defRPr>
            </a:lvl1pPr>
            <a:lvl2pPr>
              <a:buNone/>
              <a:defRPr/>
            </a:lvl2pPr>
            <a:lvl3pPr>
              <a:buNone/>
              <a:defRPr/>
            </a:lvl3pPr>
            <a:lvl4pPr>
              <a:buNone/>
              <a:defRPr/>
            </a:lvl4pPr>
            <a:lvl5pPr>
              <a:buNone/>
              <a:defRPr/>
            </a:lvl5pPr>
          </a:lstStyle>
          <a:p>
            <a:pPr lvl="0"/>
            <a:r>
              <a:rPr lang="en-US"/>
              <a:t>Click to edit Master text styles</a:t>
            </a:r>
          </a:p>
        </p:txBody>
      </p:sp>
      <p:sp>
        <p:nvSpPr>
          <p:cNvPr id="7" name="Rectangle 2">
            <a:extLst>
              <a:ext uri="{FF2B5EF4-FFF2-40B4-BE49-F238E27FC236}">
                <a16:creationId xmlns:a16="http://schemas.microsoft.com/office/drawing/2014/main" id="{2E0BC0C9-E1C8-43B4-B02D-558783360CD4}"/>
              </a:ext>
            </a:extLst>
          </p:cNvPr>
          <p:cNvSpPr>
            <a:spLocks noGrp="1" noChangeArrowheads="1"/>
          </p:cNvSpPr>
          <p:nvPr>
            <p:ph type="ctrTitle" idx="4294967295"/>
          </p:nvPr>
        </p:nvSpPr>
        <p:spPr>
          <a:xfrm>
            <a:off x="4612640" y="2311400"/>
            <a:ext cx="5156200" cy="1117600"/>
          </a:xfrm>
        </p:spPr>
        <p:txBody>
          <a:bodyPr anchor="ctr">
            <a:normAutofit fontScale="90000"/>
          </a:bodyPr>
          <a:lstStyle>
            <a:lvl1pPr>
              <a:defRPr>
                <a:latin typeface="+mj-lt"/>
              </a:defRPr>
            </a:lvl1pPr>
          </a:lstStyle>
          <a:p>
            <a:pPr algn="l" eaLnBrk="1" hangingPunct="1"/>
            <a:r>
              <a:rPr lang="en-US" altLang="en-US" sz="6600" b="1">
                <a:latin typeface="+mn-lt"/>
              </a:rPr>
              <a:t>Click to edit Master title style</a:t>
            </a:r>
            <a:endParaRPr lang="en-US" altLang="en-US" sz="6600" b="1" dirty="0">
              <a:latin typeface="+mn-lt"/>
            </a:endParaRPr>
          </a:p>
        </p:txBody>
      </p:sp>
    </p:spTree>
    <p:extLst>
      <p:ext uri="{BB962C8B-B14F-4D97-AF65-F5344CB8AC3E}">
        <p14:creationId xmlns:p14="http://schemas.microsoft.com/office/powerpoint/2010/main" val="1440679267"/>
      </p:ext>
    </p:extLst>
  </p:cSld>
  <p:clrMapOvr>
    <a:masterClrMapping/>
  </p:clrMapOvr>
  <p:extLst>
    <p:ext uri="{DCECCB84-F9BA-43D5-87BE-67443E8EF086}">
      <p15:sldGuideLst xmlns:p15="http://schemas.microsoft.com/office/powerpoint/2012/main">
        <p15:guide id="1" pos="280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accent2"/>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A1B9BC-7BE7-4893-90FD-CC95830FD8F2}" type="datetimeFigureOut">
              <a:rPr lang="en-US" smtClean="0"/>
              <a:t>7/8/24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715270E-046A-4C23-BC98-E307A7DD6BE8}" type="slidenum">
              <a:rPr lang="en-US" smtClean="0"/>
              <a:t>‹#›</a:t>
            </a:fld>
            <a:endParaRPr lang="en-US" dirty="0"/>
          </a:p>
        </p:txBody>
      </p:sp>
    </p:spTree>
    <p:extLst>
      <p:ext uri="{BB962C8B-B14F-4D97-AF65-F5344CB8AC3E}">
        <p14:creationId xmlns:p14="http://schemas.microsoft.com/office/powerpoint/2010/main" val="41378416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7/8/24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830687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012870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506389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7/8/24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154910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7/8/24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566741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7/8/24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129615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7/8/24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768959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7/8/24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511332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7/8/24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604185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ne Photo Content">
    <p:bg>
      <p:bgPr>
        <a:solidFill>
          <a:schemeClr val="accent2"/>
        </a:solidFill>
        <a:effectLst/>
      </p:bgPr>
    </p:bg>
    <p:spTree>
      <p:nvGrpSpPr>
        <p:cNvPr id="1" name=""/>
        <p:cNvGrpSpPr/>
        <p:nvPr/>
      </p:nvGrpSpPr>
      <p:grpSpPr>
        <a:xfrm>
          <a:off x="0" y="0"/>
          <a:ext cx="0" cy="0"/>
          <a:chOff x="0" y="0"/>
          <a:chExt cx="0" cy="0"/>
        </a:xfrm>
      </p:grpSpPr>
      <p:pic>
        <p:nvPicPr>
          <p:cNvPr id="3" name="Picture 2" descr="Chart, background pattern&#10;&#10;Description automatically generated">
            <a:extLst>
              <a:ext uri="{FF2B5EF4-FFF2-40B4-BE49-F238E27FC236}">
                <a16:creationId xmlns:a16="http://schemas.microsoft.com/office/drawing/2014/main" id="{E9914566-E790-44E9-BF0F-0D38A423F96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6150916"/>
            <a:ext cx="12192000" cy="710520"/>
          </a:xfrm>
          <a:prstGeom prst="rect">
            <a:avLst/>
          </a:prstGeom>
        </p:spPr>
      </p:pic>
      <p:sp>
        <p:nvSpPr>
          <p:cNvPr id="16" name="Text Placeholder 15">
            <a:extLst>
              <a:ext uri="{FF2B5EF4-FFF2-40B4-BE49-F238E27FC236}">
                <a16:creationId xmlns:a16="http://schemas.microsoft.com/office/drawing/2014/main" id="{8498B63D-F60C-4A9D-8D3E-0C7CD748FEDE}"/>
              </a:ext>
            </a:extLst>
          </p:cNvPr>
          <p:cNvSpPr>
            <a:spLocks noGrp="1"/>
          </p:cNvSpPr>
          <p:nvPr>
            <p:ph type="body" sz="quarter" idx="11"/>
          </p:nvPr>
        </p:nvSpPr>
        <p:spPr>
          <a:xfrm>
            <a:off x="762000" y="1905000"/>
            <a:ext cx="5334000" cy="3276600"/>
          </a:xfrm>
        </p:spPr>
        <p:txBody>
          <a:bodyPr/>
          <a:lstStyle>
            <a:lvl1pPr>
              <a:buNone/>
              <a:defRPr sz="2000" b="1"/>
            </a:lvl1pPr>
            <a:lvl2pPr marL="0">
              <a:defRPr sz="1800"/>
            </a:lvl2pPr>
          </a:lstStyle>
          <a:p>
            <a:pPr lvl="0"/>
            <a:r>
              <a:rPr lang="en-US"/>
              <a:t>Click to edit Master text styles</a:t>
            </a:r>
          </a:p>
          <a:p>
            <a:pPr lvl="1"/>
            <a:r>
              <a:rPr lang="en-US"/>
              <a:t>Second level</a:t>
            </a:r>
          </a:p>
        </p:txBody>
      </p:sp>
      <p:sp>
        <p:nvSpPr>
          <p:cNvPr id="14" name="Picture Placeholder 13">
            <a:extLst>
              <a:ext uri="{FF2B5EF4-FFF2-40B4-BE49-F238E27FC236}">
                <a16:creationId xmlns:a16="http://schemas.microsoft.com/office/drawing/2014/main" id="{9B1932CF-F265-4AEE-8704-F42C01AFB479}"/>
              </a:ext>
            </a:extLst>
          </p:cNvPr>
          <p:cNvSpPr>
            <a:spLocks noGrp="1"/>
          </p:cNvSpPr>
          <p:nvPr>
            <p:ph type="pic" sz="quarter" idx="10"/>
          </p:nvPr>
        </p:nvSpPr>
        <p:spPr>
          <a:xfrm>
            <a:off x="6858000" y="715963"/>
            <a:ext cx="4572000" cy="5113336"/>
          </a:xfrm>
        </p:spPr>
        <p:txBody>
          <a:bodyPr/>
          <a:lstStyle>
            <a:lvl1pPr>
              <a:buNone/>
              <a:defRPr/>
            </a:lvl1pPr>
          </a:lstStyle>
          <a:p>
            <a:r>
              <a:rPr lang="en-US"/>
              <a:t>Click icon to add picture</a:t>
            </a:r>
            <a:endParaRPr lang="en-US" dirty="0"/>
          </a:p>
        </p:txBody>
      </p:sp>
      <p:sp>
        <p:nvSpPr>
          <p:cNvPr id="2" name="Title 1">
            <a:extLst>
              <a:ext uri="{FF2B5EF4-FFF2-40B4-BE49-F238E27FC236}">
                <a16:creationId xmlns:a16="http://schemas.microsoft.com/office/drawing/2014/main" id="{891853E6-9C06-4DC2-B8A4-681C3D34BE75}"/>
              </a:ext>
            </a:extLst>
          </p:cNvPr>
          <p:cNvSpPr>
            <a:spLocks noGrp="1"/>
          </p:cNvSpPr>
          <p:nvPr>
            <p:ph type="title" hasCustomPrompt="1"/>
          </p:nvPr>
        </p:nvSpPr>
        <p:spPr>
          <a:xfrm>
            <a:off x="762000" y="715961"/>
            <a:ext cx="5334000" cy="1189038"/>
          </a:xfrm>
        </p:spPr>
        <p:txBody>
          <a:bodyPr vert="horz" lIns="91440" tIns="45720" rIns="91440" bIns="45720" rtlCol="0" anchor="t">
            <a:normAutofit/>
          </a:bodyPr>
          <a:lstStyle>
            <a:lvl1pPr>
              <a:defRPr lang="en-US" sz="4000" b="1">
                <a:ea typeface="+mn-ea"/>
                <a:cs typeface="+mn-cs"/>
              </a:defRPr>
            </a:lvl1pPr>
          </a:lstStyle>
          <a:p>
            <a:pPr marL="0" lvl="0" indent="0">
              <a:spcBef>
                <a:spcPts val="1000"/>
              </a:spcBef>
              <a:buFont typeface="Arial" panose="020B0604020202020204" pitchFamily="34" charset="0"/>
            </a:pPr>
            <a:r>
              <a:rPr lang="en-US" dirty="0"/>
              <a:t>Click to edit Master text styles</a:t>
            </a:r>
          </a:p>
        </p:txBody>
      </p:sp>
    </p:spTree>
    <p:extLst>
      <p:ext uri="{BB962C8B-B14F-4D97-AF65-F5344CB8AC3E}">
        <p14:creationId xmlns:p14="http://schemas.microsoft.com/office/powerpoint/2010/main" val="31049468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496764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521508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461665"/>
          </a:xfrm>
          <a:prstGeom prst="rect">
            <a:avLst/>
          </a:prstGeom>
        </p:spPr>
        <p:txBody>
          <a:bodyPr wrap="square" lIns="0" tIns="0" rIns="0" bIns="0">
            <a:spAutoFit/>
          </a:bodyPr>
          <a:lstStyle>
            <a:lvl1pPr>
              <a:defRPr sz="3000" b="0" i="0">
                <a:solidFill>
                  <a:srgbClr val="231F20"/>
                </a:solidFill>
                <a:latin typeface="Arial Black"/>
                <a:cs typeface="Arial Black"/>
              </a:defRPr>
            </a:lvl1pPr>
          </a:lstStyle>
          <a:p>
            <a:endParaRPr/>
          </a:p>
        </p:txBody>
      </p:sp>
      <p:sp>
        <p:nvSpPr>
          <p:cNvPr id="3" name="Holder 3"/>
          <p:cNvSpPr>
            <a:spLocks noGrp="1"/>
          </p:cNvSpPr>
          <p:nvPr>
            <p:ph type="subTitle" idx="4"/>
          </p:nvPr>
        </p:nvSpPr>
        <p:spPr>
          <a:xfrm>
            <a:off x="1828800" y="3840480"/>
            <a:ext cx="85344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7/8/24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40700613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1" y="1"/>
            <a:ext cx="12191999" cy="6857999"/>
          </a:xfrm>
          <a:prstGeom prst="rect">
            <a:avLst/>
          </a:prstGeom>
        </p:spPr>
      </p:pic>
      <p:sp>
        <p:nvSpPr>
          <p:cNvPr id="2" name="Holder 2"/>
          <p:cNvSpPr>
            <a:spLocks noGrp="1"/>
          </p:cNvSpPr>
          <p:nvPr>
            <p:ph type="title"/>
          </p:nvPr>
        </p:nvSpPr>
        <p:spPr>
          <a:xfrm>
            <a:off x="3529231" y="1833040"/>
            <a:ext cx="5133537" cy="461665"/>
          </a:xfrm>
        </p:spPr>
        <p:txBody>
          <a:bodyPr lIns="0" tIns="0" rIns="0" bIns="0"/>
          <a:lstStyle>
            <a:lvl1pPr>
              <a:defRPr sz="3000" b="0" i="0">
                <a:solidFill>
                  <a:srgbClr val="231F20"/>
                </a:solidFill>
                <a:latin typeface="Arial Black"/>
                <a:cs typeface="Arial Black"/>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7/8/24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6410415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3529231" y="1833040"/>
            <a:ext cx="5133537" cy="461665"/>
          </a:xfrm>
        </p:spPr>
        <p:txBody>
          <a:bodyPr lIns="0" tIns="0" rIns="0" bIns="0"/>
          <a:lstStyle>
            <a:lvl1pPr>
              <a:defRPr sz="3000" b="0" i="0">
                <a:solidFill>
                  <a:srgbClr val="231F20"/>
                </a:solidFill>
                <a:latin typeface="Arial Black"/>
                <a:cs typeface="Arial Black"/>
              </a:defRPr>
            </a:lvl1pPr>
          </a:lstStyle>
          <a:p>
            <a:endParaRPr/>
          </a:p>
        </p:txBody>
      </p:sp>
      <p:sp>
        <p:nvSpPr>
          <p:cNvPr id="3" name="Holder 3"/>
          <p:cNvSpPr>
            <a:spLocks noGrp="1"/>
          </p:cNvSpPr>
          <p:nvPr>
            <p:ph sz="half" idx="2"/>
          </p:nvPr>
        </p:nvSpPr>
        <p:spPr>
          <a:xfrm>
            <a:off x="609600" y="1577340"/>
            <a:ext cx="530352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7/8/24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988447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1" y="1"/>
            <a:ext cx="12191999" cy="6857999"/>
          </a:xfrm>
          <a:prstGeom prst="rect">
            <a:avLst/>
          </a:prstGeom>
        </p:spPr>
      </p:pic>
      <p:sp>
        <p:nvSpPr>
          <p:cNvPr id="2" name="Holder 2"/>
          <p:cNvSpPr>
            <a:spLocks noGrp="1"/>
          </p:cNvSpPr>
          <p:nvPr>
            <p:ph type="title"/>
          </p:nvPr>
        </p:nvSpPr>
        <p:spPr>
          <a:xfrm>
            <a:off x="3529231" y="1833040"/>
            <a:ext cx="5133537" cy="461665"/>
          </a:xfrm>
        </p:spPr>
        <p:txBody>
          <a:bodyPr lIns="0" tIns="0" rIns="0" bIns="0"/>
          <a:lstStyle>
            <a:lvl1pPr>
              <a:defRPr sz="3000" b="0" i="0">
                <a:solidFill>
                  <a:srgbClr val="231F20"/>
                </a:solidFill>
                <a:latin typeface="Arial Black"/>
                <a:cs typeface="Arial Black"/>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7/8/24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9963864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7/8/24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0315229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2E4CA5-652A-423D-93E8-FBF71467239C}" type="datetimeFigureOut">
              <a:rPr lang="en-US" smtClean="0"/>
              <a:t>7/8/24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BC0A12-FE53-470A-9F57-38C03275F160}" type="slidenum">
              <a:rPr lang="en-US" smtClean="0"/>
              <a:t>‹#›</a:t>
            </a:fld>
            <a:endParaRPr lang="en-US" dirty="0"/>
          </a:p>
        </p:txBody>
      </p:sp>
    </p:spTree>
    <p:extLst>
      <p:ext uri="{BB962C8B-B14F-4D97-AF65-F5344CB8AC3E}">
        <p14:creationId xmlns:p14="http://schemas.microsoft.com/office/powerpoint/2010/main" val="22399153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2E4CA5-652A-423D-93E8-FBF71467239C}" type="datetimeFigureOut">
              <a:rPr lang="en-US" smtClean="0"/>
              <a:t>7/8/24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BC0A12-FE53-470A-9F57-38C03275F160}" type="slidenum">
              <a:rPr lang="en-US" smtClean="0"/>
              <a:t>‹#›</a:t>
            </a:fld>
            <a:endParaRPr lang="en-US" dirty="0"/>
          </a:p>
        </p:txBody>
      </p:sp>
    </p:spTree>
    <p:extLst>
      <p:ext uri="{BB962C8B-B14F-4D97-AF65-F5344CB8AC3E}">
        <p14:creationId xmlns:p14="http://schemas.microsoft.com/office/powerpoint/2010/main" val="22861793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2E4CA5-652A-423D-93E8-FBF71467239C}" type="datetimeFigureOut">
              <a:rPr lang="en-US" smtClean="0"/>
              <a:t>7/8/24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BC0A12-FE53-470A-9F57-38C03275F160}" type="slidenum">
              <a:rPr lang="en-US" smtClean="0"/>
              <a:t>‹#›</a:t>
            </a:fld>
            <a:endParaRPr lang="en-US" dirty="0"/>
          </a:p>
        </p:txBody>
      </p:sp>
    </p:spTree>
    <p:extLst>
      <p:ext uri="{BB962C8B-B14F-4D97-AF65-F5344CB8AC3E}">
        <p14:creationId xmlns:p14="http://schemas.microsoft.com/office/powerpoint/2010/main" val="28054608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Photo Content">
    <p:bg>
      <p:bgPr>
        <a:solidFill>
          <a:schemeClr val="accent2"/>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AF0AFCE-F48A-4C35-9245-AFC319274E50}"/>
              </a:ext>
            </a:extLst>
          </p:cNvPr>
          <p:cNvSpPr>
            <a:spLocks noGrp="1"/>
          </p:cNvSpPr>
          <p:nvPr>
            <p:ph type="title" hasCustomPrompt="1"/>
          </p:nvPr>
        </p:nvSpPr>
        <p:spPr>
          <a:xfrm>
            <a:off x="762000" y="715961"/>
            <a:ext cx="5334000" cy="1189038"/>
          </a:xfrm>
        </p:spPr>
        <p:txBody>
          <a:bodyPr vert="horz" lIns="91440" tIns="45720" rIns="91440" bIns="45720" rtlCol="0" anchor="t">
            <a:normAutofit/>
          </a:bodyPr>
          <a:lstStyle>
            <a:lvl1pPr>
              <a:defRPr lang="en-US" sz="4000" b="1">
                <a:ea typeface="+mn-ea"/>
                <a:cs typeface="+mn-cs"/>
              </a:defRPr>
            </a:lvl1pPr>
          </a:lstStyle>
          <a:p>
            <a:pPr marL="0" lvl="0" indent="0">
              <a:spcBef>
                <a:spcPts val="1000"/>
              </a:spcBef>
              <a:buFont typeface="Arial" panose="020B0604020202020204" pitchFamily="34" charset="0"/>
            </a:pPr>
            <a:r>
              <a:rPr lang="en-US" dirty="0"/>
              <a:t>Click to edit Master text styles</a:t>
            </a:r>
          </a:p>
        </p:txBody>
      </p:sp>
      <p:sp>
        <p:nvSpPr>
          <p:cNvPr id="16" name="Text Placeholder 15">
            <a:extLst>
              <a:ext uri="{FF2B5EF4-FFF2-40B4-BE49-F238E27FC236}">
                <a16:creationId xmlns:a16="http://schemas.microsoft.com/office/drawing/2014/main" id="{8498B63D-F60C-4A9D-8D3E-0C7CD748FEDE}"/>
              </a:ext>
            </a:extLst>
          </p:cNvPr>
          <p:cNvSpPr>
            <a:spLocks noGrp="1"/>
          </p:cNvSpPr>
          <p:nvPr>
            <p:ph type="body" sz="quarter" idx="11"/>
          </p:nvPr>
        </p:nvSpPr>
        <p:spPr>
          <a:xfrm>
            <a:off x="762000" y="1905000"/>
            <a:ext cx="5334000" cy="3276600"/>
          </a:xfrm>
        </p:spPr>
        <p:txBody>
          <a:bodyPr/>
          <a:lstStyle>
            <a:lvl1pPr>
              <a:buNone/>
              <a:defRPr sz="2000" b="1"/>
            </a:lvl1pPr>
            <a:lvl2pPr marL="0" indent="-283464">
              <a:defRPr lang="en-US" sz="1800" kern="1200" dirty="0">
                <a:solidFill>
                  <a:schemeClr val="tx1"/>
                </a:solidFill>
                <a:latin typeface="+mn-lt"/>
                <a:ea typeface="+mn-ea"/>
                <a:cs typeface="+mn-cs"/>
              </a:defRPr>
            </a:lvl2pPr>
          </a:lstStyle>
          <a:p>
            <a:pPr lvl="0"/>
            <a:r>
              <a:rPr lang="en-US"/>
              <a:t>Click to edit Master text styles</a:t>
            </a:r>
          </a:p>
          <a:p>
            <a:pPr lvl="1"/>
            <a:r>
              <a:rPr lang="en-US"/>
              <a:t>Second level</a:t>
            </a:r>
          </a:p>
        </p:txBody>
      </p:sp>
      <p:sp>
        <p:nvSpPr>
          <p:cNvPr id="9" name="Picture Placeholder 13" descr="Picture placeholder">
            <a:extLst>
              <a:ext uri="{FF2B5EF4-FFF2-40B4-BE49-F238E27FC236}">
                <a16:creationId xmlns:a16="http://schemas.microsoft.com/office/drawing/2014/main" id="{827A95C0-AE8D-46E1-9EF9-64504CBEF99E}"/>
              </a:ext>
            </a:extLst>
          </p:cNvPr>
          <p:cNvSpPr>
            <a:spLocks noGrp="1"/>
          </p:cNvSpPr>
          <p:nvPr>
            <p:ph type="pic" sz="quarter" idx="14"/>
          </p:nvPr>
        </p:nvSpPr>
        <p:spPr>
          <a:xfrm>
            <a:off x="6858000" y="715963"/>
            <a:ext cx="4572000" cy="2362200"/>
          </a:xfrm>
          <a:solidFill>
            <a:schemeClr val="accent2">
              <a:lumMod val="75000"/>
            </a:schemeClr>
          </a:solidFill>
        </p:spPr>
        <p:txBody>
          <a:bodyPr>
            <a:normAutofit/>
          </a:bodyPr>
          <a:lstStyle>
            <a:lvl1pPr>
              <a:buNone/>
              <a:defRPr sz="1800"/>
            </a:lvl1pPr>
          </a:lstStyle>
          <a:p>
            <a:r>
              <a:rPr lang="en-US"/>
              <a:t>Click icon to add picture</a:t>
            </a:r>
            <a:endParaRPr lang="en-US" dirty="0"/>
          </a:p>
        </p:txBody>
      </p:sp>
      <p:sp>
        <p:nvSpPr>
          <p:cNvPr id="8" name="Picture Placeholder 13" descr="Picture placeholder">
            <a:extLst>
              <a:ext uri="{FF2B5EF4-FFF2-40B4-BE49-F238E27FC236}">
                <a16:creationId xmlns:a16="http://schemas.microsoft.com/office/drawing/2014/main" id="{89E410BA-B0FE-4F0E-8BE5-D33CC016635B}"/>
              </a:ext>
            </a:extLst>
          </p:cNvPr>
          <p:cNvSpPr>
            <a:spLocks noGrp="1"/>
          </p:cNvSpPr>
          <p:nvPr>
            <p:ph type="pic" sz="quarter" idx="13"/>
          </p:nvPr>
        </p:nvSpPr>
        <p:spPr>
          <a:xfrm>
            <a:off x="6858000" y="3444081"/>
            <a:ext cx="4572000" cy="2362200"/>
          </a:xfrm>
          <a:solidFill>
            <a:schemeClr val="accent2">
              <a:lumMod val="75000"/>
            </a:schemeClr>
          </a:solidFill>
        </p:spPr>
        <p:txBody>
          <a:bodyPr>
            <a:normAutofit/>
          </a:bodyPr>
          <a:lstStyle>
            <a:lvl1pPr>
              <a:buNone/>
              <a:defRPr sz="1800"/>
            </a:lvl1pPr>
          </a:lstStyle>
          <a:p>
            <a:r>
              <a:rPr lang="en-US"/>
              <a:t>Click icon to add picture</a:t>
            </a:r>
            <a:endParaRPr lang="en-US" dirty="0"/>
          </a:p>
        </p:txBody>
      </p:sp>
      <p:pic>
        <p:nvPicPr>
          <p:cNvPr id="3" name="Picture 2" descr="Chart, background pattern&#10;&#10;Description automatically generated">
            <a:extLst>
              <a:ext uri="{FF2B5EF4-FFF2-40B4-BE49-F238E27FC236}">
                <a16:creationId xmlns:a16="http://schemas.microsoft.com/office/drawing/2014/main" id="{B4F28166-FA93-42F3-90D5-A5BBE10D86F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6150916"/>
            <a:ext cx="12192000" cy="710520"/>
          </a:xfrm>
          <a:prstGeom prst="rect">
            <a:avLst/>
          </a:prstGeom>
        </p:spPr>
      </p:pic>
    </p:spTree>
    <p:extLst>
      <p:ext uri="{BB962C8B-B14F-4D97-AF65-F5344CB8AC3E}">
        <p14:creationId xmlns:p14="http://schemas.microsoft.com/office/powerpoint/2010/main" val="1586680172"/>
      </p:ext>
    </p:extLst>
  </p:cSld>
  <p:clrMapOvr>
    <a:masterClrMapping/>
  </p:clrMapOvr>
  <p:extLst>
    <p:ext uri="{DCECCB84-F9BA-43D5-87BE-67443E8EF086}">
      <p15:sldGuideLst xmlns:p15="http://schemas.microsoft.com/office/powerpoint/2012/main">
        <p15:guide id="1" orient="horz" pos="3672" userDrawn="1">
          <p15:clr>
            <a:srgbClr val="FBAE40"/>
          </p15:clr>
        </p15:guide>
        <p15:guide id="2" pos="384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2E4CA5-652A-423D-93E8-FBF71467239C}" type="datetimeFigureOut">
              <a:rPr lang="en-US" smtClean="0"/>
              <a:t>7/8/24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2BC0A12-FE53-470A-9F57-38C03275F160}" type="slidenum">
              <a:rPr lang="en-US" smtClean="0"/>
              <a:t>‹#›</a:t>
            </a:fld>
            <a:endParaRPr lang="en-US" dirty="0"/>
          </a:p>
        </p:txBody>
      </p:sp>
    </p:spTree>
    <p:extLst>
      <p:ext uri="{BB962C8B-B14F-4D97-AF65-F5344CB8AC3E}">
        <p14:creationId xmlns:p14="http://schemas.microsoft.com/office/powerpoint/2010/main" val="42630204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2E4CA5-652A-423D-93E8-FBF71467239C}" type="datetimeFigureOut">
              <a:rPr lang="en-US" smtClean="0"/>
              <a:t>7/8/24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2BC0A12-FE53-470A-9F57-38C03275F160}" type="slidenum">
              <a:rPr lang="en-US" smtClean="0"/>
              <a:t>‹#›</a:t>
            </a:fld>
            <a:endParaRPr lang="en-US" dirty="0"/>
          </a:p>
        </p:txBody>
      </p:sp>
    </p:spTree>
    <p:extLst>
      <p:ext uri="{BB962C8B-B14F-4D97-AF65-F5344CB8AC3E}">
        <p14:creationId xmlns:p14="http://schemas.microsoft.com/office/powerpoint/2010/main" val="271026460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2E4CA5-652A-423D-93E8-FBF71467239C}" type="datetimeFigureOut">
              <a:rPr lang="en-US" smtClean="0"/>
              <a:t>7/8/24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2BC0A12-FE53-470A-9F57-38C03275F160}" type="slidenum">
              <a:rPr lang="en-US" smtClean="0"/>
              <a:t>‹#›</a:t>
            </a:fld>
            <a:endParaRPr lang="en-US" dirty="0"/>
          </a:p>
        </p:txBody>
      </p:sp>
    </p:spTree>
    <p:extLst>
      <p:ext uri="{BB962C8B-B14F-4D97-AF65-F5344CB8AC3E}">
        <p14:creationId xmlns:p14="http://schemas.microsoft.com/office/powerpoint/2010/main" val="292561241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2E4CA5-652A-423D-93E8-FBF71467239C}" type="datetimeFigureOut">
              <a:rPr lang="en-US" smtClean="0"/>
              <a:t>7/8/24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2BC0A12-FE53-470A-9F57-38C03275F160}" type="slidenum">
              <a:rPr lang="en-US" smtClean="0"/>
              <a:t>‹#›</a:t>
            </a:fld>
            <a:endParaRPr lang="en-US" dirty="0"/>
          </a:p>
        </p:txBody>
      </p:sp>
    </p:spTree>
    <p:extLst>
      <p:ext uri="{BB962C8B-B14F-4D97-AF65-F5344CB8AC3E}">
        <p14:creationId xmlns:p14="http://schemas.microsoft.com/office/powerpoint/2010/main" val="96536249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D2E4CA5-652A-423D-93E8-FBF71467239C}" type="datetimeFigureOut">
              <a:rPr lang="en-US" smtClean="0"/>
              <a:t>7/8/24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2BC0A12-FE53-470A-9F57-38C03275F160}" type="slidenum">
              <a:rPr lang="en-US" smtClean="0"/>
              <a:t>‹#›</a:t>
            </a:fld>
            <a:endParaRPr lang="en-US" dirty="0"/>
          </a:p>
        </p:txBody>
      </p:sp>
    </p:spTree>
    <p:extLst>
      <p:ext uri="{BB962C8B-B14F-4D97-AF65-F5344CB8AC3E}">
        <p14:creationId xmlns:p14="http://schemas.microsoft.com/office/powerpoint/2010/main" val="86092170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D2E4CA5-652A-423D-93E8-FBF71467239C}" type="datetimeFigureOut">
              <a:rPr lang="en-US" smtClean="0"/>
              <a:t>7/8/24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2BC0A12-FE53-470A-9F57-38C03275F160}" type="slidenum">
              <a:rPr lang="en-US" smtClean="0"/>
              <a:t>‹#›</a:t>
            </a:fld>
            <a:endParaRPr lang="en-US" dirty="0"/>
          </a:p>
        </p:txBody>
      </p:sp>
    </p:spTree>
    <p:extLst>
      <p:ext uri="{BB962C8B-B14F-4D97-AF65-F5344CB8AC3E}">
        <p14:creationId xmlns:p14="http://schemas.microsoft.com/office/powerpoint/2010/main" val="268961676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2E4CA5-652A-423D-93E8-FBF71467239C}" type="datetimeFigureOut">
              <a:rPr lang="en-US" smtClean="0"/>
              <a:t>7/8/24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BC0A12-FE53-470A-9F57-38C03275F160}" type="slidenum">
              <a:rPr lang="en-US" smtClean="0"/>
              <a:t>‹#›</a:t>
            </a:fld>
            <a:endParaRPr lang="en-US" dirty="0"/>
          </a:p>
        </p:txBody>
      </p:sp>
    </p:spTree>
    <p:extLst>
      <p:ext uri="{BB962C8B-B14F-4D97-AF65-F5344CB8AC3E}">
        <p14:creationId xmlns:p14="http://schemas.microsoft.com/office/powerpoint/2010/main" val="236048009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2E4CA5-652A-423D-93E8-FBF71467239C}" type="datetimeFigureOut">
              <a:rPr lang="en-US" smtClean="0"/>
              <a:t>7/8/24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BC0A12-FE53-470A-9F57-38C03275F160}" type="slidenum">
              <a:rPr lang="en-US" smtClean="0"/>
              <a:t>‹#›</a:t>
            </a:fld>
            <a:endParaRPr lang="en-US" dirty="0"/>
          </a:p>
        </p:txBody>
      </p:sp>
    </p:spTree>
    <p:extLst>
      <p:ext uri="{BB962C8B-B14F-4D97-AF65-F5344CB8AC3E}">
        <p14:creationId xmlns:p14="http://schemas.microsoft.com/office/powerpoint/2010/main" val="2334162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ight Pattern Content">
    <p:bg>
      <p:bgRef idx="1001">
        <a:schemeClr val="bg1"/>
      </p:bgRef>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3A82FA-1F05-4BAB-8768-A4575B1AEA6A}"/>
              </a:ext>
            </a:extLst>
          </p:cNvPr>
          <p:cNvSpPr>
            <a:spLocks noGrp="1"/>
          </p:cNvSpPr>
          <p:nvPr>
            <p:ph type="title" hasCustomPrompt="1"/>
          </p:nvPr>
        </p:nvSpPr>
        <p:spPr>
          <a:xfrm>
            <a:off x="762000" y="715961"/>
            <a:ext cx="6477000" cy="1189038"/>
          </a:xfrm>
        </p:spPr>
        <p:txBody>
          <a:bodyPr vert="horz" lIns="91440" tIns="45720" rIns="91440" bIns="45720" rtlCol="0" anchor="t">
            <a:normAutofit/>
          </a:bodyPr>
          <a:lstStyle>
            <a:lvl1pPr>
              <a:defRPr lang="en-US" sz="4000" b="1">
                <a:solidFill>
                  <a:schemeClr val="accent2"/>
                </a:solidFill>
                <a:ea typeface="+mn-ea"/>
                <a:cs typeface="+mn-cs"/>
              </a:defRPr>
            </a:lvl1pPr>
          </a:lstStyle>
          <a:p>
            <a:pPr marL="0" lvl="0" indent="0">
              <a:spcBef>
                <a:spcPts val="1000"/>
              </a:spcBef>
              <a:buFont typeface="Arial" panose="020B0604020202020204" pitchFamily="34" charset="0"/>
            </a:pPr>
            <a:r>
              <a:rPr lang="en-US" dirty="0"/>
              <a:t>Click to edit Master text styles</a:t>
            </a:r>
          </a:p>
        </p:txBody>
      </p:sp>
      <p:sp>
        <p:nvSpPr>
          <p:cNvPr id="12" name="Text Placeholder 15">
            <a:extLst>
              <a:ext uri="{FF2B5EF4-FFF2-40B4-BE49-F238E27FC236}">
                <a16:creationId xmlns:a16="http://schemas.microsoft.com/office/drawing/2014/main" id="{E8DBED36-2461-46D0-AF71-79E0064B3758}"/>
              </a:ext>
            </a:extLst>
          </p:cNvPr>
          <p:cNvSpPr>
            <a:spLocks noGrp="1"/>
          </p:cNvSpPr>
          <p:nvPr>
            <p:ph type="body" sz="quarter" idx="11"/>
          </p:nvPr>
        </p:nvSpPr>
        <p:spPr>
          <a:xfrm>
            <a:off x="762000" y="1905000"/>
            <a:ext cx="6477000" cy="3276600"/>
          </a:xfrm>
        </p:spPr>
        <p:txBody>
          <a:bodyPr/>
          <a:lstStyle>
            <a:lvl1pPr>
              <a:buNone/>
              <a:defRPr sz="2000" b="1">
                <a:solidFill>
                  <a:schemeClr val="accent6">
                    <a:lumMod val="50000"/>
                  </a:schemeClr>
                </a:solidFill>
              </a:defRPr>
            </a:lvl1pPr>
            <a:lvl2pPr marL="0" indent="-283464">
              <a:defRPr lang="en-US" sz="1800" kern="1200" dirty="0">
                <a:solidFill>
                  <a:schemeClr val="tx1"/>
                </a:solidFill>
                <a:latin typeface="+mn-lt"/>
                <a:ea typeface="+mn-ea"/>
                <a:cs typeface="+mn-cs"/>
              </a:defRPr>
            </a:lvl2pPr>
          </a:lstStyle>
          <a:p>
            <a:pPr lvl="0"/>
            <a:r>
              <a:rPr lang="en-US"/>
              <a:t>Click to edit Master text styles</a:t>
            </a:r>
          </a:p>
          <a:p>
            <a:pPr lvl="1"/>
            <a:r>
              <a:rPr lang="en-US"/>
              <a:t>Second level</a:t>
            </a:r>
          </a:p>
        </p:txBody>
      </p:sp>
      <p:pic>
        <p:nvPicPr>
          <p:cNvPr id="2" name="Picture 1" descr="Chart, background pattern&#10;&#10;Description automatically generated">
            <a:extLst>
              <a:ext uri="{FF2B5EF4-FFF2-40B4-BE49-F238E27FC236}">
                <a16:creationId xmlns:a16="http://schemas.microsoft.com/office/drawing/2014/main" id="{570FCE13-E0EE-4C5A-BDB0-04E8FE4D216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7721600" y="-8164"/>
            <a:ext cx="4470400" cy="6877050"/>
          </a:xfrm>
          <a:prstGeom prst="rect">
            <a:avLst/>
          </a:prstGeom>
        </p:spPr>
      </p:pic>
    </p:spTree>
    <p:extLst>
      <p:ext uri="{BB962C8B-B14F-4D97-AF65-F5344CB8AC3E}">
        <p14:creationId xmlns:p14="http://schemas.microsoft.com/office/powerpoint/2010/main" val="17207261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2240" userDrawn="1">
          <p15:clr>
            <a:srgbClr val="5ACBF0"/>
          </p15:clr>
        </p15:guide>
        <p15:guide id="4" orient="horz" pos="2487" userDrawn="1">
          <p15:clr>
            <a:srgbClr val="5ACBF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ft Pattern Content">
    <p:bg>
      <p:bgPr>
        <a:solidFill>
          <a:schemeClr val="tx1"/>
        </a:solidFill>
        <a:effectLst/>
      </p:bgPr>
    </p:bg>
    <p:spTree>
      <p:nvGrpSpPr>
        <p:cNvPr id="1" name=""/>
        <p:cNvGrpSpPr/>
        <p:nvPr/>
      </p:nvGrpSpPr>
      <p:grpSpPr>
        <a:xfrm>
          <a:off x="0" y="0"/>
          <a:ext cx="0" cy="0"/>
          <a:chOff x="0" y="0"/>
          <a:chExt cx="0" cy="0"/>
        </a:xfrm>
      </p:grpSpPr>
      <p:pic>
        <p:nvPicPr>
          <p:cNvPr id="3" name="Picture 2" descr="Chart, background pattern&#10;&#10;Description automatically generated">
            <a:extLst>
              <a:ext uri="{FF2B5EF4-FFF2-40B4-BE49-F238E27FC236}">
                <a16:creationId xmlns:a16="http://schemas.microsoft.com/office/drawing/2014/main" id="{D02F07F5-7B28-4FAB-AE64-9567EE73DE5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11394" y="-14514"/>
            <a:ext cx="4470400" cy="6877050"/>
          </a:xfrm>
          <a:prstGeom prst="rect">
            <a:avLst/>
          </a:prstGeom>
        </p:spPr>
      </p:pic>
      <p:sp>
        <p:nvSpPr>
          <p:cNvPr id="2" name="Title 1">
            <a:extLst>
              <a:ext uri="{FF2B5EF4-FFF2-40B4-BE49-F238E27FC236}">
                <a16:creationId xmlns:a16="http://schemas.microsoft.com/office/drawing/2014/main" id="{13E3504F-F7AC-4961-8027-04414EA28A76}"/>
              </a:ext>
            </a:extLst>
          </p:cNvPr>
          <p:cNvSpPr>
            <a:spLocks noGrp="1"/>
          </p:cNvSpPr>
          <p:nvPr>
            <p:ph type="title"/>
          </p:nvPr>
        </p:nvSpPr>
        <p:spPr>
          <a:xfrm>
            <a:off x="5199742" y="715961"/>
            <a:ext cx="6477000" cy="1189037"/>
          </a:xfrm>
        </p:spPr>
        <p:txBody>
          <a:bodyPr vert="horz" lIns="91440" tIns="45720" rIns="91440" bIns="45720" rtlCol="0" anchor="t">
            <a:normAutofit/>
          </a:bodyPr>
          <a:lstStyle>
            <a:lvl1pPr>
              <a:defRPr lang="en-US" sz="4000" b="1" i="0" cap="none" spc="-50" baseline="0">
                <a:ln w="3175">
                  <a:noFill/>
                </a:ln>
                <a:solidFill>
                  <a:schemeClr val="accent2"/>
                </a:solidFill>
                <a:effectLst/>
                <a:ea typeface="+mn-ea"/>
                <a:cs typeface="Segoe UI" pitchFamily="34" charset="0"/>
              </a:defRPr>
            </a:lvl1pPr>
          </a:lstStyle>
          <a:p>
            <a:pPr marL="0" lvl="0" indent="0">
              <a:spcBef>
                <a:spcPts val="1000"/>
              </a:spcBef>
              <a:buFont typeface="Arial" panose="020B0604020202020204" pitchFamily="34" charset="0"/>
            </a:pPr>
            <a:r>
              <a:rPr lang="en-US"/>
              <a:t>Click to edit Master title style</a:t>
            </a:r>
          </a:p>
        </p:txBody>
      </p:sp>
      <p:sp>
        <p:nvSpPr>
          <p:cNvPr id="12" name="Text Placeholder 15">
            <a:extLst>
              <a:ext uri="{FF2B5EF4-FFF2-40B4-BE49-F238E27FC236}">
                <a16:creationId xmlns:a16="http://schemas.microsoft.com/office/drawing/2014/main" id="{E8DBED36-2461-46D0-AF71-79E0064B3758}"/>
              </a:ext>
            </a:extLst>
          </p:cNvPr>
          <p:cNvSpPr>
            <a:spLocks noGrp="1"/>
          </p:cNvSpPr>
          <p:nvPr>
            <p:ph type="body" sz="quarter" idx="11"/>
          </p:nvPr>
        </p:nvSpPr>
        <p:spPr>
          <a:xfrm>
            <a:off x="5199743" y="1905000"/>
            <a:ext cx="6477000" cy="3276600"/>
          </a:xfrm>
        </p:spPr>
        <p:txBody>
          <a:bodyPr/>
          <a:lstStyle>
            <a:lvl1pPr>
              <a:buNone/>
              <a:defRPr sz="2000" b="1">
                <a:solidFill>
                  <a:schemeClr val="accent6">
                    <a:lumMod val="50000"/>
                  </a:schemeClr>
                </a:solidFill>
              </a:defRPr>
            </a:lvl1pPr>
            <a:lvl2pPr marL="283464" indent="-283464">
              <a:spcBef>
                <a:spcPts val="1900"/>
              </a:spcBef>
              <a:defRPr lang="en-US" sz="1800" kern="1200" dirty="0">
                <a:solidFill>
                  <a:schemeClr val="bg1"/>
                </a:solidFill>
                <a:latin typeface="+mn-lt"/>
                <a:ea typeface="+mn-ea"/>
                <a:cs typeface="+mn-cs"/>
              </a:defRPr>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189876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2808" userDrawn="1">
          <p15:clr>
            <a:srgbClr val="5ACBF0"/>
          </p15:clr>
        </p15:guide>
        <p15:guide id="3" orient="horz" pos="2240" userDrawn="1">
          <p15:clr>
            <a:srgbClr val="5ACBF0"/>
          </p15:clr>
        </p15:guide>
        <p15:guide id="4" orient="horz" pos="2487" userDrawn="1">
          <p15:clr>
            <a:srgbClr val="5ACBF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Break">
    <p:bg>
      <p:bgPr>
        <a:solidFill>
          <a:schemeClr val="accent2"/>
        </a:solidFill>
        <a:effectLst/>
      </p:bgPr>
    </p:bg>
    <p:spTree>
      <p:nvGrpSpPr>
        <p:cNvPr id="1" name=""/>
        <p:cNvGrpSpPr/>
        <p:nvPr/>
      </p:nvGrpSpPr>
      <p:grpSpPr>
        <a:xfrm>
          <a:off x="0" y="0"/>
          <a:ext cx="0" cy="0"/>
          <a:chOff x="0" y="0"/>
          <a:chExt cx="0" cy="0"/>
        </a:xfrm>
      </p:grpSpPr>
      <p:pic>
        <p:nvPicPr>
          <p:cNvPr id="3" name="Picture 2" descr="Shape, arrow&#10;&#10;Description automatically generated">
            <a:extLst>
              <a:ext uri="{FF2B5EF4-FFF2-40B4-BE49-F238E27FC236}">
                <a16:creationId xmlns:a16="http://schemas.microsoft.com/office/drawing/2014/main" id="{028401E1-3B09-44F5-B61D-E811BC24E22A}"/>
              </a:ext>
            </a:extLst>
          </p:cNvPr>
          <p:cNvPicPr>
            <a:picLocks noChangeAspect="1"/>
          </p:cNvPicPr>
          <p:nvPr userDrawn="1"/>
        </p:nvPicPr>
        <p:blipFill rotWithShape="1">
          <a:blip r:embed="rId2">
            <a:alphaModFix amt="35000"/>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5" name="Title 1">
            <a:extLst>
              <a:ext uri="{FF2B5EF4-FFF2-40B4-BE49-F238E27FC236}">
                <a16:creationId xmlns:a16="http://schemas.microsoft.com/office/drawing/2014/main" id="{3D9303A2-B30A-054C-B809-053B909E125F}"/>
              </a:ext>
            </a:extLst>
          </p:cNvPr>
          <p:cNvSpPr>
            <a:spLocks noGrp="1"/>
          </p:cNvSpPr>
          <p:nvPr>
            <p:ph type="title" hasCustomPrompt="1"/>
          </p:nvPr>
        </p:nvSpPr>
        <p:spPr>
          <a:xfrm>
            <a:off x="1525301" y="1995467"/>
            <a:ext cx="9141397" cy="615553"/>
          </a:xfrm>
          <a:noFill/>
        </p:spPr>
        <p:txBody>
          <a:bodyPr wrap="square" lIns="0" tIns="0" rIns="0" bIns="0" anchor="b" anchorCtr="0">
            <a:spAutoFit/>
          </a:bodyPr>
          <a:lstStyle>
            <a:lvl1pPr algn="ctr" defTabSz="932742" rtl="0" eaLnBrk="1" latinLnBrk="0" hangingPunct="1">
              <a:lnSpc>
                <a:spcPct val="100000"/>
              </a:lnSpc>
              <a:spcBef>
                <a:spcPct val="0"/>
              </a:spcBef>
              <a:buNone/>
              <a:defRPr lang="en-US" sz="4000" b="1" i="0" kern="1200" cap="none" spc="-50" baseline="0" dirty="0">
                <a:ln w="3175">
                  <a:noFill/>
                </a:ln>
                <a:solidFill>
                  <a:schemeClr val="tx1"/>
                </a:solidFill>
                <a:effectLst/>
                <a:latin typeface="+mj-lt"/>
                <a:ea typeface="+mn-ea"/>
                <a:cs typeface="Segoe UI" pitchFamily="34" charset="0"/>
              </a:defRPr>
            </a:lvl1pPr>
          </a:lstStyle>
          <a:p>
            <a:r>
              <a:rPr lang="en-US"/>
              <a:t>Section title with border</a:t>
            </a:r>
          </a:p>
        </p:txBody>
      </p:sp>
      <p:sp>
        <p:nvSpPr>
          <p:cNvPr id="6" name="Text Placeholder 4">
            <a:extLst>
              <a:ext uri="{FF2B5EF4-FFF2-40B4-BE49-F238E27FC236}">
                <a16:creationId xmlns:a16="http://schemas.microsoft.com/office/drawing/2014/main" id="{10F58DD1-3970-D84D-8040-EF33B0971D59}"/>
              </a:ext>
            </a:extLst>
          </p:cNvPr>
          <p:cNvSpPr>
            <a:spLocks noGrp="1"/>
          </p:cNvSpPr>
          <p:nvPr>
            <p:ph type="body" sz="quarter" idx="12" hasCustomPrompt="1"/>
          </p:nvPr>
        </p:nvSpPr>
        <p:spPr>
          <a:xfrm>
            <a:off x="2196307" y="3260705"/>
            <a:ext cx="7799387" cy="1534757"/>
          </a:xfrm>
          <a:prstGeom prst="rect">
            <a:avLst/>
          </a:prstGeom>
          <a:noFill/>
        </p:spPr>
        <p:txBody>
          <a:bodyPr wrap="square" lIns="0" tIns="0" rIns="0" bIns="0">
            <a:noAutofit/>
          </a:bodyPr>
          <a:lstStyle>
            <a:lvl1pPr marL="0" indent="0" algn="ctr">
              <a:spcBef>
                <a:spcPts val="0"/>
              </a:spcBef>
              <a:spcAft>
                <a:spcPts val="0"/>
              </a:spcAft>
              <a:buFont typeface="Arial" panose="020B0604020202020204" pitchFamily="34" charset="0"/>
              <a:buNone/>
              <a:defRPr lang="en-US" sz="1800" kern="1200" dirty="0">
                <a:solidFill>
                  <a:schemeClr val="tx1"/>
                </a:solidFill>
                <a:latin typeface="+mn-lt"/>
                <a:ea typeface="+mn-ea"/>
                <a:cs typeface="+mn-cs"/>
              </a:defRPr>
            </a:lvl1pPr>
          </a:lstStyle>
          <a:p>
            <a:pPr lvl="0"/>
            <a:r>
              <a:rPr lang="en-US"/>
              <a:t>Insert content here</a:t>
            </a:r>
          </a:p>
        </p:txBody>
      </p:sp>
    </p:spTree>
    <p:extLst>
      <p:ext uri="{BB962C8B-B14F-4D97-AF65-F5344CB8AC3E}">
        <p14:creationId xmlns:p14="http://schemas.microsoft.com/office/powerpoint/2010/main" val="3240882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2243" userDrawn="1">
          <p15:clr>
            <a:srgbClr val="5ACBF0"/>
          </p15:clr>
        </p15:guide>
        <p15:guide id="4" orient="horz" pos="2488" userDrawn="1">
          <p15:clr>
            <a:srgbClr val="5ACBF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ttom Pattern Black">
    <p:bg>
      <p:bgPr>
        <a:solidFill>
          <a:schemeClr val="accent1"/>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7724906-4405-47F4-B533-7291B003B0A2}"/>
              </a:ext>
            </a:extLst>
          </p:cNvPr>
          <p:cNvSpPr>
            <a:spLocks noGrp="1"/>
          </p:cNvSpPr>
          <p:nvPr>
            <p:ph type="title" hasCustomPrompt="1"/>
          </p:nvPr>
        </p:nvSpPr>
        <p:spPr>
          <a:xfrm>
            <a:off x="1525301" y="1995467"/>
            <a:ext cx="9141397" cy="615553"/>
          </a:xfrm>
          <a:noFill/>
        </p:spPr>
        <p:txBody>
          <a:bodyPr wrap="square" lIns="0" tIns="0" rIns="0" bIns="0" anchor="b" anchorCtr="0">
            <a:spAutoFit/>
          </a:bodyPr>
          <a:lstStyle>
            <a:lvl1pPr algn="ctr" defTabSz="932742" rtl="0" eaLnBrk="1" latinLnBrk="0" hangingPunct="1">
              <a:lnSpc>
                <a:spcPct val="100000"/>
              </a:lnSpc>
              <a:spcBef>
                <a:spcPct val="0"/>
              </a:spcBef>
              <a:buNone/>
              <a:defRPr lang="en-US" sz="4000" b="1" i="0" kern="1200" cap="none" spc="-50" baseline="0" dirty="0">
                <a:ln w="3175">
                  <a:noFill/>
                </a:ln>
                <a:solidFill>
                  <a:schemeClr val="accent2"/>
                </a:solidFill>
                <a:effectLst/>
                <a:latin typeface="+mj-lt"/>
                <a:ea typeface="+mn-ea"/>
                <a:cs typeface="Segoe UI" pitchFamily="34" charset="0"/>
              </a:defRPr>
            </a:lvl1pPr>
          </a:lstStyle>
          <a:p>
            <a:pPr lvl="0"/>
            <a:r>
              <a:rPr lang="en-US" dirty="0"/>
              <a:t>Click to edit Master text styles</a:t>
            </a:r>
          </a:p>
        </p:txBody>
      </p:sp>
      <p:sp>
        <p:nvSpPr>
          <p:cNvPr id="14" name="Text Placeholder 4">
            <a:extLst>
              <a:ext uri="{FF2B5EF4-FFF2-40B4-BE49-F238E27FC236}">
                <a16:creationId xmlns:a16="http://schemas.microsoft.com/office/drawing/2014/main" id="{1EEF53A4-35A6-4E43-B220-67DA381C5910}"/>
              </a:ext>
            </a:extLst>
          </p:cNvPr>
          <p:cNvSpPr>
            <a:spLocks noGrp="1"/>
          </p:cNvSpPr>
          <p:nvPr>
            <p:ph type="body" sz="quarter" idx="12" hasCustomPrompt="1"/>
          </p:nvPr>
        </p:nvSpPr>
        <p:spPr>
          <a:xfrm>
            <a:off x="2196307" y="3260705"/>
            <a:ext cx="7799387" cy="1534757"/>
          </a:xfrm>
          <a:prstGeom prst="rect">
            <a:avLst/>
          </a:prstGeom>
          <a:noFill/>
        </p:spPr>
        <p:txBody>
          <a:bodyPr wrap="square" lIns="0" tIns="0" rIns="0" bIns="0">
            <a:noAutofit/>
          </a:bodyPr>
          <a:lstStyle>
            <a:lvl1pPr marL="0" indent="0" algn="ctr">
              <a:spcBef>
                <a:spcPts val="0"/>
              </a:spcBef>
              <a:spcAft>
                <a:spcPts val="0"/>
              </a:spcAft>
              <a:buFont typeface="Arial" panose="020B0604020202020204" pitchFamily="34" charset="0"/>
              <a:buNone/>
              <a:defRPr lang="en-US" sz="1800" kern="1200" dirty="0">
                <a:solidFill>
                  <a:schemeClr val="accent6">
                    <a:lumMod val="50000"/>
                  </a:schemeClr>
                </a:solidFill>
                <a:latin typeface="+mn-lt"/>
                <a:ea typeface="+mn-ea"/>
                <a:cs typeface="+mn-cs"/>
              </a:defRPr>
            </a:lvl1pPr>
          </a:lstStyle>
          <a:p>
            <a:pPr lvl="0"/>
            <a:r>
              <a:rPr lang="en-US"/>
              <a:t>Insert content here</a:t>
            </a:r>
          </a:p>
        </p:txBody>
      </p:sp>
      <p:pic>
        <p:nvPicPr>
          <p:cNvPr id="2" name="Picture 1" descr="Chart, background pattern&#10;&#10;Description automatically generated">
            <a:extLst>
              <a:ext uri="{FF2B5EF4-FFF2-40B4-BE49-F238E27FC236}">
                <a16:creationId xmlns:a16="http://schemas.microsoft.com/office/drawing/2014/main" id="{F2674189-311A-4AD6-ACED-1AF38642799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6150916"/>
            <a:ext cx="12192000" cy="710520"/>
          </a:xfrm>
          <a:prstGeom prst="rect">
            <a:avLst/>
          </a:prstGeom>
        </p:spPr>
      </p:pic>
    </p:spTree>
    <p:extLst>
      <p:ext uri="{BB962C8B-B14F-4D97-AF65-F5344CB8AC3E}">
        <p14:creationId xmlns:p14="http://schemas.microsoft.com/office/powerpoint/2010/main" val="4955231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ttom Pattern blue">
    <p:bg>
      <p:bgPr>
        <a:solidFill>
          <a:schemeClr val="accent1"/>
        </a:solidFill>
        <a:effectLst/>
      </p:bgPr>
    </p:bg>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BC00585D-E155-409A-899A-29BDF4E57FD3}"/>
              </a:ext>
            </a:extLst>
          </p:cNvPr>
          <p:cNvSpPr>
            <a:spLocks noGrp="1"/>
          </p:cNvSpPr>
          <p:nvPr>
            <p:ph type="title" hasCustomPrompt="1"/>
          </p:nvPr>
        </p:nvSpPr>
        <p:spPr>
          <a:xfrm>
            <a:off x="762000" y="716577"/>
            <a:ext cx="10668000" cy="615553"/>
          </a:xfrm>
          <a:noFill/>
        </p:spPr>
        <p:txBody>
          <a:bodyPr wrap="square" lIns="0" tIns="0" rIns="0" bIns="0" anchor="b" anchorCtr="0">
            <a:noAutofit/>
          </a:bodyPr>
          <a:lstStyle>
            <a:lvl1pPr algn="l" defTabSz="932742" rtl="0" eaLnBrk="1" latinLnBrk="0" hangingPunct="1">
              <a:lnSpc>
                <a:spcPct val="100000"/>
              </a:lnSpc>
              <a:spcBef>
                <a:spcPct val="0"/>
              </a:spcBef>
              <a:buNone/>
              <a:defRPr lang="en-US" sz="4000" b="1" i="0" kern="1200" cap="none" spc="-50" baseline="0" dirty="0">
                <a:ln w="3175">
                  <a:noFill/>
                </a:ln>
                <a:solidFill>
                  <a:schemeClr val="accent2"/>
                </a:solidFill>
                <a:effectLst/>
                <a:latin typeface="+mj-lt"/>
                <a:ea typeface="+mn-ea"/>
                <a:cs typeface="Segoe UI" pitchFamily="34" charset="0"/>
              </a:defRPr>
            </a:lvl1pPr>
          </a:lstStyle>
          <a:p>
            <a:pPr lvl="0"/>
            <a:r>
              <a:rPr lang="en-US" dirty="0"/>
              <a:t>Click to edit Master text styles</a:t>
            </a:r>
          </a:p>
        </p:txBody>
      </p:sp>
      <p:sp>
        <p:nvSpPr>
          <p:cNvPr id="5" name="Text Placeholder 4">
            <a:extLst>
              <a:ext uri="{FF2B5EF4-FFF2-40B4-BE49-F238E27FC236}">
                <a16:creationId xmlns:a16="http://schemas.microsoft.com/office/drawing/2014/main" id="{2D944D9B-AA15-4DB5-AE58-0FA514F6FE87}"/>
              </a:ext>
            </a:extLst>
          </p:cNvPr>
          <p:cNvSpPr>
            <a:spLocks noGrp="1"/>
          </p:cNvSpPr>
          <p:nvPr>
            <p:ph type="body" sz="quarter" idx="13" hasCustomPrompt="1"/>
          </p:nvPr>
        </p:nvSpPr>
        <p:spPr>
          <a:xfrm>
            <a:off x="762000" y="1790699"/>
            <a:ext cx="10668000" cy="685800"/>
          </a:xfrm>
          <a:prstGeom prst="rect">
            <a:avLst/>
          </a:prstGeom>
          <a:noFill/>
        </p:spPr>
        <p:txBody>
          <a:bodyPr wrap="square" lIns="0" tIns="0" rIns="0" bIns="0">
            <a:noAutofit/>
          </a:bodyPr>
          <a:lstStyle>
            <a:lvl1pPr marL="0" indent="0" algn="l">
              <a:spcBef>
                <a:spcPts val="0"/>
              </a:spcBef>
              <a:spcAft>
                <a:spcPts val="0"/>
              </a:spcAft>
              <a:buFont typeface="Arial" panose="020B0604020202020204" pitchFamily="34" charset="0"/>
              <a:buNone/>
              <a:defRPr lang="en-US" sz="1800" kern="1200" dirty="0">
                <a:solidFill>
                  <a:schemeClr val="accent6">
                    <a:lumMod val="50000"/>
                  </a:schemeClr>
                </a:solidFill>
                <a:latin typeface="+mn-lt"/>
                <a:ea typeface="+mn-ea"/>
                <a:cs typeface="+mn-cs"/>
              </a:defRPr>
            </a:lvl1pPr>
          </a:lstStyle>
          <a:p>
            <a:pPr lvl="0"/>
            <a:r>
              <a:rPr lang="en-US" dirty="0"/>
              <a:t>Insert content here</a:t>
            </a:r>
          </a:p>
        </p:txBody>
      </p:sp>
      <p:pic>
        <p:nvPicPr>
          <p:cNvPr id="2" name="Picture 1" descr="Chart, background pattern&#10;&#10;Description automatically generated">
            <a:extLst>
              <a:ext uri="{FF2B5EF4-FFF2-40B4-BE49-F238E27FC236}">
                <a16:creationId xmlns:a16="http://schemas.microsoft.com/office/drawing/2014/main" id="{75AA916B-1CCB-46CB-9D3B-BAF329AD02F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6150916"/>
            <a:ext cx="12192000" cy="710520"/>
          </a:xfrm>
          <a:prstGeom prst="rect">
            <a:avLst/>
          </a:prstGeom>
        </p:spPr>
      </p:pic>
    </p:spTree>
    <p:extLst>
      <p:ext uri="{BB962C8B-B14F-4D97-AF65-F5344CB8AC3E}">
        <p14:creationId xmlns:p14="http://schemas.microsoft.com/office/powerpoint/2010/main" val="24990096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mart Art">
    <p:bg>
      <p:bgPr>
        <a:solidFill>
          <a:schemeClr val="accent1"/>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858EEFF-117E-4B86-B6B2-CD8F71AA8C4A}"/>
              </a:ext>
            </a:extLst>
          </p:cNvPr>
          <p:cNvSpPr>
            <a:spLocks noGrp="1"/>
          </p:cNvSpPr>
          <p:nvPr>
            <p:ph type="title" hasCustomPrompt="1"/>
          </p:nvPr>
        </p:nvSpPr>
        <p:spPr>
          <a:xfrm>
            <a:off x="762000" y="716577"/>
            <a:ext cx="10668000" cy="615553"/>
          </a:xfrm>
          <a:noFill/>
        </p:spPr>
        <p:txBody>
          <a:bodyPr wrap="square" lIns="0" tIns="0" rIns="0" bIns="0" anchor="b" anchorCtr="0">
            <a:spAutoFit/>
          </a:bodyPr>
          <a:lstStyle>
            <a:lvl1pPr algn="l" defTabSz="932742" rtl="0" eaLnBrk="1" latinLnBrk="0" hangingPunct="1">
              <a:lnSpc>
                <a:spcPct val="100000"/>
              </a:lnSpc>
              <a:spcBef>
                <a:spcPct val="0"/>
              </a:spcBef>
              <a:buNone/>
              <a:defRPr lang="en-US" sz="4000" b="1" i="0" kern="1200" cap="none" spc="-50" baseline="0" dirty="0">
                <a:ln w="3175">
                  <a:noFill/>
                </a:ln>
                <a:solidFill>
                  <a:schemeClr val="accent2"/>
                </a:solidFill>
                <a:effectLst/>
                <a:latin typeface="+mj-lt"/>
                <a:ea typeface="+mn-ea"/>
                <a:cs typeface="Segoe UI" pitchFamily="34" charset="0"/>
              </a:defRPr>
            </a:lvl1pPr>
          </a:lstStyle>
          <a:p>
            <a:pPr lvl="0"/>
            <a:r>
              <a:rPr lang="en-US" dirty="0"/>
              <a:t>Click to edit Master text styles</a:t>
            </a:r>
          </a:p>
        </p:txBody>
      </p:sp>
      <p:sp>
        <p:nvSpPr>
          <p:cNvPr id="19" name="Text Placeholder 4">
            <a:extLst>
              <a:ext uri="{FF2B5EF4-FFF2-40B4-BE49-F238E27FC236}">
                <a16:creationId xmlns:a16="http://schemas.microsoft.com/office/drawing/2014/main" id="{3E65ED86-A26C-479A-8393-0BFDCBCD43F2}"/>
              </a:ext>
            </a:extLst>
          </p:cNvPr>
          <p:cNvSpPr>
            <a:spLocks noGrp="1"/>
          </p:cNvSpPr>
          <p:nvPr>
            <p:ph type="body" sz="quarter" idx="13" hasCustomPrompt="1"/>
          </p:nvPr>
        </p:nvSpPr>
        <p:spPr>
          <a:xfrm>
            <a:off x="762000" y="1783952"/>
            <a:ext cx="10668000" cy="1111648"/>
          </a:xfrm>
          <a:prstGeom prst="rect">
            <a:avLst/>
          </a:prstGeom>
          <a:noFill/>
        </p:spPr>
        <p:txBody>
          <a:bodyPr wrap="square" lIns="0" tIns="0" rIns="0" bIns="0">
            <a:noAutofit/>
          </a:bodyPr>
          <a:lstStyle>
            <a:lvl1pPr marL="0" indent="0" algn="l">
              <a:spcBef>
                <a:spcPts val="0"/>
              </a:spcBef>
              <a:spcAft>
                <a:spcPts val="0"/>
              </a:spcAft>
              <a:buFont typeface="Arial" panose="020B0604020202020204" pitchFamily="34" charset="0"/>
              <a:buNone/>
              <a:defRPr lang="en-US" sz="1800" kern="1200" dirty="0">
                <a:solidFill>
                  <a:schemeClr val="accent6">
                    <a:lumMod val="50000"/>
                  </a:schemeClr>
                </a:solidFill>
                <a:latin typeface="+mn-lt"/>
                <a:ea typeface="+mn-ea"/>
                <a:cs typeface="+mn-cs"/>
              </a:defRPr>
            </a:lvl1pPr>
          </a:lstStyle>
          <a:p>
            <a:pPr lvl="0"/>
            <a:r>
              <a:rPr lang="en-US"/>
              <a:t>Insert content here</a:t>
            </a:r>
          </a:p>
        </p:txBody>
      </p:sp>
      <p:sp>
        <p:nvSpPr>
          <p:cNvPr id="16" name="Picture Placeholder 15" descr="Picture placeholder">
            <a:extLst>
              <a:ext uri="{FF2B5EF4-FFF2-40B4-BE49-F238E27FC236}">
                <a16:creationId xmlns:a16="http://schemas.microsoft.com/office/drawing/2014/main" id="{FE42B32E-80DC-4AC0-B306-CE8E5CCD934F}"/>
              </a:ext>
            </a:extLst>
          </p:cNvPr>
          <p:cNvSpPr>
            <a:spLocks noGrp="1"/>
          </p:cNvSpPr>
          <p:nvPr>
            <p:ph type="pic" sz="quarter" idx="14"/>
          </p:nvPr>
        </p:nvSpPr>
        <p:spPr>
          <a:xfrm>
            <a:off x="2024063" y="3232150"/>
            <a:ext cx="1308100" cy="1309688"/>
          </a:xfrm>
          <a:solidFill>
            <a:schemeClr val="accent1">
              <a:lumMod val="90000"/>
            </a:schemeClr>
          </a:solidFill>
        </p:spPr>
        <p:txBody>
          <a:bodyPr>
            <a:normAutofit/>
          </a:bodyPr>
          <a:lstStyle>
            <a:lvl1pPr>
              <a:buNone/>
              <a:defRPr sz="1200"/>
            </a:lvl1pPr>
          </a:lstStyle>
          <a:p>
            <a:r>
              <a:rPr lang="en-US"/>
              <a:t>Click icon to add picture</a:t>
            </a:r>
            <a:endParaRPr lang="en-US" dirty="0"/>
          </a:p>
        </p:txBody>
      </p:sp>
      <p:sp>
        <p:nvSpPr>
          <p:cNvPr id="22" name="Text Placeholder 21">
            <a:extLst>
              <a:ext uri="{FF2B5EF4-FFF2-40B4-BE49-F238E27FC236}">
                <a16:creationId xmlns:a16="http://schemas.microsoft.com/office/drawing/2014/main" id="{CC31B5EA-A920-4B2A-8F05-3C688980E26F}"/>
              </a:ext>
            </a:extLst>
          </p:cNvPr>
          <p:cNvSpPr>
            <a:spLocks noGrp="1"/>
          </p:cNvSpPr>
          <p:nvPr>
            <p:ph type="body" sz="quarter" idx="17"/>
          </p:nvPr>
        </p:nvSpPr>
        <p:spPr>
          <a:xfrm>
            <a:off x="1223963" y="4943475"/>
            <a:ext cx="2908300" cy="968375"/>
          </a:xfrm>
        </p:spPr>
        <p:txBody>
          <a:bodyPr>
            <a:noAutofit/>
          </a:bodyPr>
          <a:lstStyle>
            <a:lvl1pPr algn="ctr">
              <a:defRPr sz="1400">
                <a:solidFill>
                  <a:schemeClr val="accent6">
                    <a:lumMod val="50000"/>
                  </a:schemeClr>
                </a:solidFill>
              </a:defRPr>
            </a:lvl1pPr>
            <a:lvl2pPr>
              <a:defRPr sz="1400">
                <a:solidFill>
                  <a:schemeClr val="accent6">
                    <a:lumMod val="50000"/>
                  </a:schemeClr>
                </a:solidFill>
              </a:defRPr>
            </a:lvl2pPr>
            <a:lvl3pPr>
              <a:defRPr sz="1400">
                <a:solidFill>
                  <a:schemeClr val="accent6">
                    <a:lumMod val="50000"/>
                  </a:schemeClr>
                </a:solidFill>
              </a:defRPr>
            </a:lvl3pPr>
            <a:lvl4pPr>
              <a:defRPr sz="1400">
                <a:solidFill>
                  <a:schemeClr val="accent6">
                    <a:lumMod val="50000"/>
                  </a:schemeClr>
                </a:solidFill>
              </a:defRPr>
            </a:lvl4pPr>
            <a:lvl5pPr>
              <a:defRPr sz="1400">
                <a:solidFill>
                  <a:schemeClr val="accent6">
                    <a:lumMod val="50000"/>
                  </a:schemeClr>
                </a:solidFill>
              </a:defRPr>
            </a:lvl5pPr>
          </a:lstStyle>
          <a:p>
            <a:pPr lvl="0"/>
            <a:r>
              <a:rPr lang="en-US"/>
              <a:t>Click to edit Master text styles</a:t>
            </a:r>
          </a:p>
        </p:txBody>
      </p:sp>
      <p:sp>
        <p:nvSpPr>
          <p:cNvPr id="20" name="Picture Placeholder 15" descr="Picture placeholder">
            <a:extLst>
              <a:ext uri="{FF2B5EF4-FFF2-40B4-BE49-F238E27FC236}">
                <a16:creationId xmlns:a16="http://schemas.microsoft.com/office/drawing/2014/main" id="{A4E97807-A99D-4012-BE47-7B3C54B502FA}"/>
              </a:ext>
            </a:extLst>
          </p:cNvPr>
          <p:cNvSpPr>
            <a:spLocks noGrp="1"/>
          </p:cNvSpPr>
          <p:nvPr>
            <p:ph type="pic" sz="quarter" idx="15"/>
          </p:nvPr>
        </p:nvSpPr>
        <p:spPr>
          <a:xfrm>
            <a:off x="5442311" y="3248540"/>
            <a:ext cx="1308100" cy="1309688"/>
          </a:xfrm>
          <a:solidFill>
            <a:schemeClr val="accent1">
              <a:lumMod val="90000"/>
            </a:schemeClr>
          </a:solidFill>
        </p:spPr>
        <p:txBody>
          <a:bodyPr>
            <a:normAutofit/>
          </a:bodyPr>
          <a:lstStyle>
            <a:lvl1pPr>
              <a:buNone/>
              <a:defRPr sz="1200"/>
            </a:lvl1pPr>
          </a:lstStyle>
          <a:p>
            <a:r>
              <a:rPr lang="en-US"/>
              <a:t>Click icon to add picture</a:t>
            </a:r>
            <a:endParaRPr lang="en-US" dirty="0"/>
          </a:p>
        </p:txBody>
      </p:sp>
      <p:sp>
        <p:nvSpPr>
          <p:cNvPr id="23" name="Text Placeholder 21">
            <a:extLst>
              <a:ext uri="{FF2B5EF4-FFF2-40B4-BE49-F238E27FC236}">
                <a16:creationId xmlns:a16="http://schemas.microsoft.com/office/drawing/2014/main" id="{C073AF55-A66A-4112-A82D-E09A3D14EDBE}"/>
              </a:ext>
            </a:extLst>
          </p:cNvPr>
          <p:cNvSpPr>
            <a:spLocks noGrp="1"/>
          </p:cNvSpPr>
          <p:nvPr>
            <p:ph type="body" sz="quarter" idx="18"/>
          </p:nvPr>
        </p:nvSpPr>
        <p:spPr>
          <a:xfrm>
            <a:off x="4641850" y="4943475"/>
            <a:ext cx="2908300" cy="968375"/>
          </a:xfrm>
        </p:spPr>
        <p:txBody>
          <a:bodyPr>
            <a:noAutofit/>
          </a:bodyPr>
          <a:lstStyle>
            <a:lvl1pPr algn="ctr">
              <a:defRPr sz="1400">
                <a:solidFill>
                  <a:schemeClr val="accent6">
                    <a:lumMod val="50000"/>
                  </a:schemeClr>
                </a:solidFill>
              </a:defRPr>
            </a:lvl1pPr>
            <a:lvl2pPr>
              <a:defRPr sz="1400">
                <a:solidFill>
                  <a:schemeClr val="accent6">
                    <a:lumMod val="50000"/>
                  </a:schemeClr>
                </a:solidFill>
              </a:defRPr>
            </a:lvl2pPr>
            <a:lvl3pPr>
              <a:defRPr sz="1400">
                <a:solidFill>
                  <a:schemeClr val="accent6">
                    <a:lumMod val="50000"/>
                  </a:schemeClr>
                </a:solidFill>
              </a:defRPr>
            </a:lvl3pPr>
            <a:lvl4pPr>
              <a:defRPr sz="1400">
                <a:solidFill>
                  <a:schemeClr val="accent6">
                    <a:lumMod val="50000"/>
                  </a:schemeClr>
                </a:solidFill>
              </a:defRPr>
            </a:lvl4pPr>
            <a:lvl5pPr>
              <a:defRPr sz="1400">
                <a:solidFill>
                  <a:schemeClr val="accent6">
                    <a:lumMod val="50000"/>
                  </a:schemeClr>
                </a:solidFill>
              </a:defRPr>
            </a:lvl5pPr>
          </a:lstStyle>
          <a:p>
            <a:pPr lvl="0"/>
            <a:r>
              <a:rPr lang="en-US"/>
              <a:t>Click to edit Master text styles</a:t>
            </a:r>
          </a:p>
        </p:txBody>
      </p:sp>
      <p:sp>
        <p:nvSpPr>
          <p:cNvPr id="21" name="Picture Placeholder 15" descr="Picture placeholder">
            <a:extLst>
              <a:ext uri="{FF2B5EF4-FFF2-40B4-BE49-F238E27FC236}">
                <a16:creationId xmlns:a16="http://schemas.microsoft.com/office/drawing/2014/main" id="{31025974-D850-4FC0-B6B0-BBF7DFCE1ECE}"/>
              </a:ext>
            </a:extLst>
          </p:cNvPr>
          <p:cNvSpPr>
            <a:spLocks noGrp="1"/>
          </p:cNvSpPr>
          <p:nvPr>
            <p:ph type="pic" sz="quarter" idx="16"/>
          </p:nvPr>
        </p:nvSpPr>
        <p:spPr>
          <a:xfrm>
            <a:off x="8859074" y="3232150"/>
            <a:ext cx="1308100" cy="1309688"/>
          </a:xfrm>
          <a:solidFill>
            <a:schemeClr val="accent1">
              <a:lumMod val="90000"/>
            </a:schemeClr>
          </a:solidFill>
        </p:spPr>
        <p:txBody>
          <a:bodyPr>
            <a:normAutofit/>
          </a:bodyPr>
          <a:lstStyle>
            <a:lvl1pPr>
              <a:buNone/>
              <a:defRPr sz="1200"/>
            </a:lvl1pPr>
          </a:lstStyle>
          <a:p>
            <a:r>
              <a:rPr lang="en-US"/>
              <a:t>Click icon to add picture</a:t>
            </a:r>
            <a:endParaRPr lang="en-US" dirty="0"/>
          </a:p>
        </p:txBody>
      </p:sp>
      <p:sp>
        <p:nvSpPr>
          <p:cNvPr id="24" name="Text Placeholder 21">
            <a:extLst>
              <a:ext uri="{FF2B5EF4-FFF2-40B4-BE49-F238E27FC236}">
                <a16:creationId xmlns:a16="http://schemas.microsoft.com/office/drawing/2014/main" id="{CBC8787E-EB24-4D42-8555-6C6C11DD51B3}"/>
              </a:ext>
            </a:extLst>
          </p:cNvPr>
          <p:cNvSpPr>
            <a:spLocks noGrp="1"/>
          </p:cNvSpPr>
          <p:nvPr>
            <p:ph type="body" sz="quarter" idx="19"/>
          </p:nvPr>
        </p:nvSpPr>
        <p:spPr>
          <a:xfrm>
            <a:off x="8059737" y="4943475"/>
            <a:ext cx="2908300" cy="968375"/>
          </a:xfrm>
        </p:spPr>
        <p:txBody>
          <a:bodyPr>
            <a:noAutofit/>
          </a:bodyPr>
          <a:lstStyle>
            <a:lvl1pPr algn="ctr">
              <a:defRPr sz="1400">
                <a:solidFill>
                  <a:schemeClr val="accent6">
                    <a:lumMod val="50000"/>
                  </a:schemeClr>
                </a:solidFill>
              </a:defRPr>
            </a:lvl1pPr>
            <a:lvl2pPr>
              <a:defRPr sz="1400">
                <a:solidFill>
                  <a:schemeClr val="accent6">
                    <a:lumMod val="50000"/>
                  </a:schemeClr>
                </a:solidFill>
              </a:defRPr>
            </a:lvl2pPr>
            <a:lvl3pPr>
              <a:defRPr sz="1400">
                <a:solidFill>
                  <a:schemeClr val="accent6">
                    <a:lumMod val="50000"/>
                  </a:schemeClr>
                </a:solidFill>
              </a:defRPr>
            </a:lvl3pPr>
            <a:lvl4pPr>
              <a:defRPr sz="1400">
                <a:solidFill>
                  <a:schemeClr val="accent6">
                    <a:lumMod val="50000"/>
                  </a:schemeClr>
                </a:solidFill>
              </a:defRPr>
            </a:lvl4pPr>
            <a:lvl5pPr>
              <a:defRPr sz="1400">
                <a:solidFill>
                  <a:schemeClr val="accent6">
                    <a:lumMod val="50000"/>
                  </a:schemeClr>
                </a:solidFill>
              </a:defRPr>
            </a:lvl5pPr>
          </a:lstStyle>
          <a:p>
            <a:pPr lvl="0"/>
            <a:r>
              <a:rPr lang="en-US"/>
              <a:t>Click to edit Master text styles</a:t>
            </a:r>
          </a:p>
        </p:txBody>
      </p:sp>
    </p:spTree>
    <p:extLst>
      <p:ext uri="{BB962C8B-B14F-4D97-AF65-F5344CB8AC3E}">
        <p14:creationId xmlns:p14="http://schemas.microsoft.com/office/powerpoint/2010/main" val="14229174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theme" Target="../theme/theme3.xml"/><Relationship Id="rId5" Type="http://schemas.openxmlformats.org/officeDocument/2006/relationships/slideLayout" Target="../slideLayouts/slideLayout26.xml"/><Relationship Id="rId4"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image" Target="../media/image8.jpg"/><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4.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defRPr>
            </a:lvl1pPr>
          </a:lstStyle>
          <a:p>
            <a:fld id="{1D364696-E1F3-49EF-AEC8-730A16D9A23F}" type="datetimeFigureOut">
              <a:rPr lang="en-US" altLang="en-US" smtClean="0"/>
              <a:pPr/>
              <a:t>7/8/24</a:t>
            </a:fld>
            <a:endParaRPr lang="en-US" alt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Segoe UI" panose="020B0502040204020203" pitchFamily="34" charset="0"/>
              </a:defRPr>
            </a:lvl1pPr>
          </a:lstStyle>
          <a:p>
            <a:endParaRPr lang="en-US" alt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Segoe UI" panose="020B0502040204020203" pitchFamily="34" charset="0"/>
              </a:defRPr>
            </a:lvl1pPr>
          </a:lstStyle>
          <a:p>
            <a:fld id="{8402A1B0-4691-41D9-84E0-69D594EAA3FE}" type="slidenum">
              <a:rPr lang="en-US" altLang="en-US" smtClean="0"/>
              <a:pPr/>
              <a:t>‹#›</a:t>
            </a:fld>
            <a:endParaRPr lang="en-US" altLang="en-US" dirty="0"/>
          </a:p>
        </p:txBody>
      </p:sp>
    </p:spTree>
    <p:extLst>
      <p:ext uri="{BB962C8B-B14F-4D97-AF65-F5344CB8AC3E}">
        <p14:creationId xmlns:p14="http://schemas.microsoft.com/office/powerpoint/2010/main" val="3429690444"/>
      </p:ext>
    </p:extLst>
  </p:cSld>
  <p:clrMap bg1="dk1" tx1="lt1" bg2="dk2" tx2="lt2" accent1="accent1" accent2="accent2" accent3="accent3" accent4="accent4" accent5="accent5" accent6="accent6" hlink="hlink" folHlink="folHlink"/>
  <p:sldLayoutIdLst>
    <p:sldLayoutId id="2147483689" r:id="rId1"/>
    <p:sldLayoutId id="2147483688" r:id="rId2"/>
    <p:sldLayoutId id="2147483702" r:id="rId3"/>
    <p:sldLayoutId id="2147483699" r:id="rId4"/>
    <p:sldLayoutId id="2147483701" r:id="rId5"/>
    <p:sldLayoutId id="2147483700" r:id="rId6"/>
    <p:sldLayoutId id="2147483690" r:id="rId7"/>
    <p:sldLayoutId id="2147483704" r:id="rId8"/>
    <p:sldLayoutId id="2147483691" r:id="rId9"/>
    <p:sldLayoutId id="2147483694"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283464" indent="-283464" algn="l" defTabSz="914400" rtl="0" eaLnBrk="1" latinLnBrk="0" hangingPunct="1">
        <a:lnSpc>
          <a:spcPct val="90000"/>
        </a:lnSpc>
        <a:spcBef>
          <a:spcPts val="8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7/8/24</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544380931"/>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529231" y="1833040"/>
            <a:ext cx="5133537" cy="553998"/>
          </a:xfrm>
          <a:prstGeom prst="rect">
            <a:avLst/>
          </a:prstGeom>
        </p:spPr>
        <p:txBody>
          <a:bodyPr wrap="square" lIns="0" tIns="0" rIns="0" bIns="0">
            <a:spAutoFit/>
          </a:bodyPr>
          <a:lstStyle>
            <a:lvl1pPr>
              <a:defRPr sz="3600" b="0" i="0">
                <a:solidFill>
                  <a:srgbClr val="231F20"/>
                </a:solidFill>
                <a:latin typeface="Arial Black"/>
                <a:cs typeface="Arial Black"/>
              </a:defRPr>
            </a:lvl1pPr>
          </a:lstStyle>
          <a:p>
            <a:endParaRPr/>
          </a:p>
        </p:txBody>
      </p:sp>
      <p:sp>
        <p:nvSpPr>
          <p:cNvPr id="3" name="Holder 3"/>
          <p:cNvSpPr>
            <a:spLocks noGrp="1"/>
          </p:cNvSpPr>
          <p:nvPr>
            <p:ph type="body" idx="1"/>
          </p:nvPr>
        </p:nvSpPr>
        <p:spPr>
          <a:xfrm>
            <a:off x="609600" y="1577340"/>
            <a:ext cx="109728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4145280" y="6377940"/>
            <a:ext cx="3901440"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7/8/24</a:t>
            </a:fld>
            <a:endParaRPr lang="en-US"/>
          </a:p>
        </p:txBody>
      </p:sp>
      <p:sp>
        <p:nvSpPr>
          <p:cNvPr id="6" name="Holder 6"/>
          <p:cNvSpPr>
            <a:spLocks noGrp="1"/>
          </p:cNvSpPr>
          <p:nvPr>
            <p:ph type="sldNum" sz="quarter" idx="7"/>
          </p:nvPr>
        </p:nvSpPr>
        <p:spPr>
          <a:xfrm>
            <a:off x="8778240" y="6377940"/>
            <a:ext cx="280416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956516596"/>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Lst>
  <p:txStyles>
    <p:titleStyle>
      <a:lvl1pPr>
        <a:defRPr>
          <a:latin typeface="+mj-lt"/>
          <a:ea typeface="+mj-ea"/>
          <a:cs typeface="+mj-cs"/>
        </a:defRPr>
      </a:lvl1pPr>
    </p:titleStyle>
    <p:bodyStyle>
      <a:lvl1pPr marL="0">
        <a:defRPr>
          <a:latin typeface="+mn-lt"/>
          <a:ea typeface="+mn-ea"/>
          <a:cs typeface="+mn-cs"/>
        </a:defRPr>
      </a:lvl1pPr>
      <a:lvl2pPr marL="380985">
        <a:defRPr>
          <a:latin typeface="+mn-lt"/>
          <a:ea typeface="+mn-ea"/>
          <a:cs typeface="+mn-cs"/>
        </a:defRPr>
      </a:lvl2pPr>
      <a:lvl3pPr marL="761970">
        <a:defRPr>
          <a:latin typeface="+mn-lt"/>
          <a:ea typeface="+mn-ea"/>
          <a:cs typeface="+mn-cs"/>
        </a:defRPr>
      </a:lvl3pPr>
      <a:lvl4pPr marL="1142954">
        <a:defRPr>
          <a:latin typeface="+mn-lt"/>
          <a:ea typeface="+mn-ea"/>
          <a:cs typeface="+mn-cs"/>
        </a:defRPr>
      </a:lvl4pPr>
      <a:lvl5pPr marL="1523939">
        <a:defRPr>
          <a:latin typeface="+mn-lt"/>
          <a:ea typeface="+mn-ea"/>
          <a:cs typeface="+mn-cs"/>
        </a:defRPr>
      </a:lvl5pPr>
      <a:lvl6pPr marL="1904924">
        <a:defRPr>
          <a:latin typeface="+mn-lt"/>
          <a:ea typeface="+mn-ea"/>
          <a:cs typeface="+mn-cs"/>
        </a:defRPr>
      </a:lvl6pPr>
      <a:lvl7pPr marL="2285909">
        <a:defRPr>
          <a:latin typeface="+mn-lt"/>
          <a:ea typeface="+mn-ea"/>
          <a:cs typeface="+mn-cs"/>
        </a:defRPr>
      </a:lvl7pPr>
      <a:lvl8pPr marL="2666893">
        <a:defRPr>
          <a:latin typeface="+mn-lt"/>
          <a:ea typeface="+mn-ea"/>
          <a:cs typeface="+mn-cs"/>
        </a:defRPr>
      </a:lvl8pPr>
      <a:lvl9pPr marL="3047878">
        <a:defRPr>
          <a:latin typeface="+mn-lt"/>
          <a:ea typeface="+mn-ea"/>
          <a:cs typeface="+mn-cs"/>
        </a:defRPr>
      </a:lvl9pPr>
    </p:bodyStyle>
    <p:otherStyle>
      <a:lvl1pPr marL="0">
        <a:defRPr>
          <a:latin typeface="+mn-lt"/>
          <a:ea typeface="+mn-ea"/>
          <a:cs typeface="+mn-cs"/>
        </a:defRPr>
      </a:lvl1pPr>
      <a:lvl2pPr marL="380985">
        <a:defRPr>
          <a:latin typeface="+mn-lt"/>
          <a:ea typeface="+mn-ea"/>
          <a:cs typeface="+mn-cs"/>
        </a:defRPr>
      </a:lvl2pPr>
      <a:lvl3pPr marL="761970">
        <a:defRPr>
          <a:latin typeface="+mn-lt"/>
          <a:ea typeface="+mn-ea"/>
          <a:cs typeface="+mn-cs"/>
        </a:defRPr>
      </a:lvl3pPr>
      <a:lvl4pPr marL="1142954">
        <a:defRPr>
          <a:latin typeface="+mn-lt"/>
          <a:ea typeface="+mn-ea"/>
          <a:cs typeface="+mn-cs"/>
        </a:defRPr>
      </a:lvl4pPr>
      <a:lvl5pPr marL="1523939">
        <a:defRPr>
          <a:latin typeface="+mn-lt"/>
          <a:ea typeface="+mn-ea"/>
          <a:cs typeface="+mn-cs"/>
        </a:defRPr>
      </a:lvl5pPr>
      <a:lvl6pPr marL="1904924">
        <a:defRPr>
          <a:latin typeface="+mn-lt"/>
          <a:ea typeface="+mn-ea"/>
          <a:cs typeface="+mn-cs"/>
        </a:defRPr>
      </a:lvl6pPr>
      <a:lvl7pPr marL="2285909">
        <a:defRPr>
          <a:latin typeface="+mn-lt"/>
          <a:ea typeface="+mn-ea"/>
          <a:cs typeface="+mn-cs"/>
        </a:defRPr>
      </a:lvl7pPr>
      <a:lvl8pPr marL="2666893">
        <a:defRPr>
          <a:latin typeface="+mn-lt"/>
          <a:ea typeface="+mn-ea"/>
          <a:cs typeface="+mn-cs"/>
        </a:defRPr>
      </a:lvl8pPr>
      <a:lvl9pPr marL="3047878">
        <a:defRPr>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2E4CA5-652A-423D-93E8-FBF71467239C}" type="datetimeFigureOut">
              <a:rPr lang="en-US" smtClean="0"/>
              <a:t>7/8/24</a:t>
            </a:fld>
            <a:endParaRPr lang="en-US"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BC0A12-FE53-470A-9F57-38C03275F160}" type="slidenum">
              <a:rPr lang="en-US" smtClean="0"/>
              <a:t>‹#›</a:t>
            </a:fld>
            <a:endParaRPr lang="en-US" dirty="0"/>
          </a:p>
        </p:txBody>
      </p:sp>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3048" y="0"/>
            <a:ext cx="12185904" cy="6858000"/>
          </a:xfrm>
          <a:prstGeom prst="rect">
            <a:avLst/>
          </a:prstGeom>
        </p:spPr>
      </p:pic>
    </p:spTree>
    <p:extLst>
      <p:ext uri="{BB962C8B-B14F-4D97-AF65-F5344CB8AC3E}">
        <p14:creationId xmlns:p14="http://schemas.microsoft.com/office/powerpoint/2010/main" val="3176753916"/>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7.xml"/><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7.xml"/><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17.xml"/><Relationship Id="rId6" Type="http://schemas.openxmlformats.org/officeDocument/2006/relationships/image" Target="../media/image27.svg"/><Relationship Id="rId5" Type="http://schemas.openxmlformats.org/officeDocument/2006/relationships/image" Target="../media/image26.png"/><Relationship Id="rId10" Type="http://schemas.openxmlformats.org/officeDocument/2006/relationships/image" Target="../media/image31.svg"/><Relationship Id="rId4" Type="http://schemas.openxmlformats.org/officeDocument/2006/relationships/image" Target="../media/image25.png"/><Relationship Id="rId9" Type="http://schemas.openxmlformats.org/officeDocument/2006/relationships/image" Target="../media/image30.png"/></Relationships>
</file>

<file path=ppt/slides/_rels/slide13.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32.png"/><Relationship Id="rId7"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17.xml"/><Relationship Id="rId6" Type="http://schemas.openxmlformats.org/officeDocument/2006/relationships/image" Target="../media/image23.png"/><Relationship Id="rId5" Type="http://schemas.openxmlformats.org/officeDocument/2006/relationships/image" Target="../media/image34.png"/><Relationship Id="rId4" Type="http://schemas.openxmlformats.org/officeDocument/2006/relationships/image" Target="../media/image33.sv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2.xml"/><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5.jpeg"/><Relationship Id="rId1" Type="http://schemas.openxmlformats.org/officeDocument/2006/relationships/slideLayout" Target="../slideLayouts/slideLayout17.xml"/><Relationship Id="rId5" Type="http://schemas.openxmlformats.org/officeDocument/2006/relationships/image" Target="../media/image25.png"/><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7.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7.xml"/><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43.jpg"/><Relationship Id="rId2" Type="http://schemas.openxmlformats.org/officeDocument/2006/relationships/image" Target="../media/image38.png"/><Relationship Id="rId1" Type="http://schemas.openxmlformats.org/officeDocument/2006/relationships/slideLayout" Target="../slideLayouts/slideLayout17.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png"/></Relationships>
</file>

<file path=ppt/slides/_rels/slide1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jpeg"/><Relationship Id="rId1" Type="http://schemas.openxmlformats.org/officeDocument/2006/relationships/slideLayout" Target="../slideLayouts/slideLayout26.xml"/><Relationship Id="rId5" Type="http://schemas.openxmlformats.org/officeDocument/2006/relationships/image" Target="../media/image47.png"/><Relationship Id="rId4" Type="http://schemas.openxmlformats.org/officeDocument/2006/relationships/image" Target="../media/image46.png"/></Relationships>
</file>

<file path=ppt/slides/_rels/slide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8.jpg"/><Relationship Id="rId1" Type="http://schemas.openxmlformats.org/officeDocument/2006/relationships/slideLayout" Target="../slideLayouts/slideLayout26.xml"/><Relationship Id="rId5" Type="http://schemas.openxmlformats.org/officeDocument/2006/relationships/image" Target="../media/image47.png"/><Relationship Id="rId4" Type="http://schemas.openxmlformats.org/officeDocument/2006/relationships/image" Target="../media/image46.png"/></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7.xml"/><Relationship Id="rId5" Type="http://schemas.openxmlformats.org/officeDocument/2006/relationships/image" Target="../media/image49.jpg"/><Relationship Id="rId4" Type="http://schemas.openxmlformats.org/officeDocument/2006/relationships/image" Target="../media/image40.png"/></Relationships>
</file>

<file path=ppt/slides/_rels/slide2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7.xml"/><Relationship Id="rId5" Type="http://schemas.openxmlformats.org/officeDocument/2006/relationships/image" Target="../media/image50.jpg"/><Relationship Id="rId4" Type="http://schemas.openxmlformats.org/officeDocument/2006/relationships/image" Target="../media/image40.png"/></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7.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0.png"/></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7.xml"/><Relationship Id="rId5" Type="http://schemas.openxmlformats.org/officeDocument/2006/relationships/image" Target="../media/image52.jpeg"/><Relationship Id="rId4" Type="http://schemas.openxmlformats.org/officeDocument/2006/relationships/image" Target="../media/image40.png"/></Relationships>
</file>

<file path=ppt/slides/_rels/slide25.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image" Target="../media/image53.jp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image" Target="../media/image55.jp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7.xml"/><Relationship Id="rId5" Type="http://schemas.openxmlformats.org/officeDocument/2006/relationships/image" Target="../media/image57.jpg"/><Relationship Id="rId4" Type="http://schemas.openxmlformats.org/officeDocument/2006/relationships/image" Target="../media/image40.png"/></Relationships>
</file>

<file path=ppt/slides/_rels/slide2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7.xml"/><Relationship Id="rId5" Type="http://schemas.openxmlformats.org/officeDocument/2006/relationships/image" Target="../media/image58.jpeg"/><Relationship Id="rId4" Type="http://schemas.openxmlformats.org/officeDocument/2006/relationships/image" Target="../media/image40.png"/></Relationships>
</file>

<file path=ppt/slides/_rels/slide29.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pn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2" Type="http://schemas.openxmlformats.org/officeDocument/2006/relationships/image" Target="../media/image64.JPG"/><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hyperlink" Target="mailto:Stucciarelli.vvnfp@gmail.com"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xml"/><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17.xml"/><Relationship Id="rId5" Type="http://schemas.openxmlformats.org/officeDocument/2006/relationships/image" Target="../media/image25.pn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ED2DB031-9003-4F74-A88F-FE2A2ABABC72}"/>
              </a:ext>
            </a:extLst>
          </p:cNvPr>
          <p:cNvSpPr>
            <a:spLocks noGrp="1" noChangeArrowheads="1"/>
          </p:cNvSpPr>
          <p:nvPr>
            <p:ph type="ctrTitle" idx="4294967295"/>
          </p:nvPr>
        </p:nvSpPr>
        <p:spPr>
          <a:xfrm>
            <a:off x="4366727" y="1754155"/>
            <a:ext cx="7586988" cy="2513045"/>
          </a:xfrm>
        </p:spPr>
        <p:txBody>
          <a:bodyPr anchor="ctr">
            <a:noAutofit/>
          </a:bodyPr>
          <a:lstStyle/>
          <a:p>
            <a:pPr algn="ctr" eaLnBrk="1" hangingPunct="1"/>
            <a:br>
              <a:rPr lang="en-US" altLang="en-US" sz="4000" b="1" dirty="0">
                <a:solidFill>
                  <a:schemeClr val="accent2"/>
                </a:solidFill>
              </a:rPr>
            </a:br>
            <a:r>
              <a:rPr lang="en-US" altLang="en-US" sz="3600" b="1" dirty="0">
                <a:solidFill>
                  <a:schemeClr val="accent2"/>
                </a:solidFill>
              </a:rPr>
              <a:t>Urban Native American Housing</a:t>
            </a:r>
            <a:br>
              <a:rPr lang="en-US" altLang="en-US" sz="3600" b="1" dirty="0">
                <a:solidFill>
                  <a:schemeClr val="accent2"/>
                </a:solidFill>
              </a:rPr>
            </a:br>
            <a:r>
              <a:rPr lang="en-US" altLang="en-US" sz="3600" b="1" dirty="0">
                <a:solidFill>
                  <a:schemeClr val="accent2"/>
                </a:solidFill>
              </a:rPr>
              <a:t>At the River’s Edge </a:t>
            </a:r>
            <a:br>
              <a:rPr lang="en-US" altLang="en-US" sz="3600" b="1" dirty="0">
                <a:solidFill>
                  <a:schemeClr val="accent2"/>
                </a:solidFill>
              </a:rPr>
            </a:br>
            <a:r>
              <a:rPr lang="en-US" altLang="en-US" sz="3600" b="1" dirty="0">
                <a:solidFill>
                  <a:schemeClr val="accent2"/>
                </a:solidFill>
              </a:rPr>
              <a:t>Chicago</a:t>
            </a:r>
            <a:endParaRPr lang="en-US" altLang="en-US" sz="3600" b="1" dirty="0">
              <a:solidFill>
                <a:schemeClr val="accent2"/>
              </a:solidFill>
              <a:latin typeface="+mn-lt"/>
            </a:endParaRPr>
          </a:p>
        </p:txBody>
      </p:sp>
      <p:pic>
        <p:nvPicPr>
          <p:cNvPr id="3" name="Picture 2">
            <a:extLst>
              <a:ext uri="{FF2B5EF4-FFF2-40B4-BE49-F238E27FC236}">
                <a16:creationId xmlns:a16="http://schemas.microsoft.com/office/drawing/2014/main" id="{C010D734-C845-AE20-9E36-A82DC6E9E560}"/>
              </a:ext>
            </a:extLst>
          </p:cNvPr>
          <p:cNvPicPr>
            <a:picLocks noChangeAspect="1"/>
          </p:cNvPicPr>
          <p:nvPr/>
        </p:nvPicPr>
        <p:blipFill>
          <a:blip r:embed="rId3"/>
          <a:stretch>
            <a:fillRect/>
          </a:stretch>
        </p:blipFill>
        <p:spPr>
          <a:xfrm>
            <a:off x="5829433" y="6239706"/>
            <a:ext cx="1664352" cy="506012"/>
          </a:xfrm>
          <a:prstGeom prst="rect">
            <a:avLst/>
          </a:prstGeom>
        </p:spPr>
      </p:pic>
      <p:pic>
        <p:nvPicPr>
          <p:cNvPr id="4" name="Picture 3">
            <a:extLst>
              <a:ext uri="{FF2B5EF4-FFF2-40B4-BE49-F238E27FC236}">
                <a16:creationId xmlns:a16="http://schemas.microsoft.com/office/drawing/2014/main" id="{3AB62D9C-D606-40F5-C799-205E31455B29}"/>
              </a:ext>
            </a:extLst>
          </p:cNvPr>
          <p:cNvPicPr>
            <a:picLocks noChangeAspect="1"/>
          </p:cNvPicPr>
          <p:nvPr/>
        </p:nvPicPr>
        <p:blipFill>
          <a:blip r:embed="rId4"/>
          <a:stretch>
            <a:fillRect/>
          </a:stretch>
        </p:blipFill>
        <p:spPr>
          <a:xfrm>
            <a:off x="3683223" y="6239706"/>
            <a:ext cx="1865538" cy="457240"/>
          </a:xfrm>
          <a:prstGeom prst="rect">
            <a:avLst/>
          </a:prstGeom>
        </p:spPr>
      </p:pic>
      <p:pic>
        <p:nvPicPr>
          <p:cNvPr id="5" name="Picture 4">
            <a:extLst>
              <a:ext uri="{FF2B5EF4-FFF2-40B4-BE49-F238E27FC236}">
                <a16:creationId xmlns:a16="http://schemas.microsoft.com/office/drawing/2014/main" id="{62B98254-CF28-6D54-8877-FB528BDB5D1C}"/>
              </a:ext>
            </a:extLst>
          </p:cNvPr>
          <p:cNvPicPr>
            <a:picLocks noChangeAspect="1"/>
          </p:cNvPicPr>
          <p:nvPr/>
        </p:nvPicPr>
        <p:blipFill>
          <a:blip r:embed="rId5"/>
          <a:stretch>
            <a:fillRect/>
          </a:stretch>
        </p:blipFill>
        <p:spPr>
          <a:xfrm>
            <a:off x="7641634" y="6239706"/>
            <a:ext cx="1810669" cy="377985"/>
          </a:xfrm>
          <a:prstGeom prst="rect">
            <a:avLst/>
          </a:prstGeom>
        </p:spPr>
      </p:pic>
      <p:pic>
        <p:nvPicPr>
          <p:cNvPr id="7" name="Picture 6">
            <a:extLst>
              <a:ext uri="{FF2B5EF4-FFF2-40B4-BE49-F238E27FC236}">
                <a16:creationId xmlns:a16="http://schemas.microsoft.com/office/drawing/2014/main" id="{81A365D2-8EC8-95BE-0224-09B8164E9ADD}"/>
              </a:ext>
            </a:extLst>
          </p:cNvPr>
          <p:cNvPicPr>
            <a:picLocks noChangeAspect="1"/>
          </p:cNvPicPr>
          <p:nvPr/>
        </p:nvPicPr>
        <p:blipFill>
          <a:blip r:embed="rId6"/>
          <a:stretch>
            <a:fillRect/>
          </a:stretch>
        </p:blipFill>
        <p:spPr>
          <a:xfrm>
            <a:off x="5037417" y="4291597"/>
            <a:ext cx="6003140" cy="506012"/>
          </a:xfrm>
          <a:prstGeom prst="rect">
            <a:avLst/>
          </a:prstGeom>
        </p:spPr>
      </p:pic>
    </p:spTree>
    <p:extLst>
      <p:ext uri="{BB962C8B-B14F-4D97-AF65-F5344CB8AC3E}">
        <p14:creationId xmlns:p14="http://schemas.microsoft.com/office/powerpoint/2010/main" val="1543265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03576" y="1411485"/>
            <a:ext cx="11843537" cy="540212"/>
          </a:xfrm>
          <a:prstGeom prst="rect">
            <a:avLst/>
          </a:prstGeom>
        </p:spPr>
        <p:txBody>
          <a:bodyPr wrap="square" lIns="0" tIns="0" rIns="0" bIns="0" rtlCol="0" anchor="t">
            <a:spAutoFit/>
          </a:bodyPr>
          <a:lstStyle/>
          <a:p>
            <a:pPr algn="ctr" defTabSz="609630" fontAlgn="auto">
              <a:lnSpc>
                <a:spcPts val="2239"/>
              </a:lnSpc>
              <a:spcBef>
                <a:spcPts val="0"/>
              </a:spcBef>
              <a:spcAft>
                <a:spcPts val="0"/>
              </a:spcAft>
            </a:pPr>
            <a:r>
              <a:rPr lang="en-US" sz="1467" dirty="0">
                <a:solidFill>
                  <a:srgbClr val="0F0F0F"/>
                </a:solidFill>
                <a:latin typeface="Montserrat Light"/>
              </a:rPr>
              <a:t>Visionary Ventures (VV) is partnering with Full Circle Communities (FCC) to offer high-quality, affordable housing for Chicago’s Native American residents that reflects Indigenous culture and addresses the urban Native community’s unique needs.</a:t>
            </a:r>
          </a:p>
        </p:txBody>
      </p:sp>
      <p:sp>
        <p:nvSpPr>
          <p:cNvPr id="3" name="TextBox 3"/>
          <p:cNvSpPr txBox="1"/>
          <p:nvPr/>
        </p:nvSpPr>
        <p:spPr>
          <a:xfrm>
            <a:off x="6451600" y="2140803"/>
            <a:ext cx="3839421" cy="423193"/>
          </a:xfrm>
          <a:prstGeom prst="rect">
            <a:avLst/>
          </a:prstGeom>
        </p:spPr>
        <p:txBody>
          <a:bodyPr wrap="square" lIns="0" tIns="0" rIns="0" bIns="0" rtlCol="0" anchor="t">
            <a:spAutoFit/>
          </a:bodyPr>
          <a:lstStyle/>
          <a:p>
            <a:pPr defTabSz="609630" fontAlgn="auto">
              <a:lnSpc>
                <a:spcPts val="3345"/>
              </a:lnSpc>
              <a:spcAft>
                <a:spcPts val="0"/>
              </a:spcAft>
            </a:pPr>
            <a:r>
              <a:rPr lang="en-US" sz="2787" dirty="0">
                <a:solidFill>
                  <a:srgbClr val="5C8293"/>
                </a:solidFill>
                <a:latin typeface="Kollektif"/>
              </a:rPr>
              <a:t>Full Circle Communities</a:t>
            </a:r>
          </a:p>
        </p:txBody>
      </p:sp>
      <p:sp>
        <p:nvSpPr>
          <p:cNvPr id="4" name="TextBox 4"/>
          <p:cNvSpPr txBox="1"/>
          <p:nvPr/>
        </p:nvSpPr>
        <p:spPr>
          <a:xfrm>
            <a:off x="6451600" y="2752397"/>
            <a:ext cx="5026537" cy="2137765"/>
          </a:xfrm>
          <a:prstGeom prst="rect">
            <a:avLst/>
          </a:prstGeom>
        </p:spPr>
        <p:txBody>
          <a:bodyPr wrap="square" lIns="0" tIns="0" rIns="0" bIns="0" rtlCol="0" anchor="t">
            <a:spAutoFit/>
          </a:bodyPr>
          <a:lstStyle/>
          <a:p>
            <a:pPr defTabSz="609630" fontAlgn="auto">
              <a:lnSpc>
                <a:spcPts val="2091"/>
              </a:lnSpc>
              <a:spcAft>
                <a:spcPts val="0"/>
              </a:spcAft>
            </a:pPr>
            <a:r>
              <a:rPr lang="en-US" sz="1600" dirty="0">
                <a:solidFill>
                  <a:srgbClr val="0F0F0F"/>
                </a:solidFill>
                <a:latin typeface="Montserrat Light"/>
              </a:rPr>
              <a:t>Full Circle’s mission is to expand access to quality affordable housing through preservation and development, thoughtful design, and the provision of significant and targeted supportive services to our residents and the surrounding communities. To achieve this mission, we dedicate 75% of our economics to services for our residents.</a:t>
            </a:r>
          </a:p>
        </p:txBody>
      </p:sp>
      <p:sp>
        <p:nvSpPr>
          <p:cNvPr id="5" name="AutoShape 5"/>
          <p:cNvSpPr/>
          <p:nvPr/>
        </p:nvSpPr>
        <p:spPr>
          <a:xfrm flipH="1">
            <a:off x="5842000" y="2747092"/>
            <a:ext cx="0" cy="2124048"/>
          </a:xfrm>
          <a:prstGeom prst="line">
            <a:avLst/>
          </a:prstGeom>
          <a:ln w="28575" cap="rnd">
            <a:solidFill>
              <a:srgbClr val="233446"/>
            </a:solidFill>
            <a:prstDash val="solid"/>
            <a:headEnd type="none" w="sm" len="sm"/>
            <a:tailEnd type="none" w="sm" len="sm"/>
          </a:ln>
        </p:spPr>
        <p:txBody>
          <a:bodyPr/>
          <a:lstStyle/>
          <a:p>
            <a:pPr defTabSz="609630" fontAlgn="auto">
              <a:spcBef>
                <a:spcPts val="0"/>
              </a:spcBef>
              <a:spcAft>
                <a:spcPts val="0"/>
              </a:spcAft>
            </a:pPr>
            <a:endParaRPr lang="en-US" sz="1200">
              <a:solidFill>
                <a:prstClr val="black"/>
              </a:solidFill>
              <a:latin typeface="Calibri"/>
            </a:endParaRPr>
          </a:p>
        </p:txBody>
      </p:sp>
      <p:sp>
        <p:nvSpPr>
          <p:cNvPr id="6" name="TextBox 6"/>
          <p:cNvSpPr txBox="1"/>
          <p:nvPr/>
        </p:nvSpPr>
        <p:spPr>
          <a:xfrm>
            <a:off x="182266" y="590433"/>
            <a:ext cx="4449663" cy="585994"/>
          </a:xfrm>
          <a:prstGeom prst="rect">
            <a:avLst/>
          </a:prstGeom>
        </p:spPr>
        <p:txBody>
          <a:bodyPr lIns="0" tIns="0" rIns="0" bIns="0" rtlCol="0" anchor="t">
            <a:spAutoFit/>
          </a:bodyPr>
          <a:lstStyle/>
          <a:p>
            <a:pPr defTabSz="609630" fontAlgn="auto">
              <a:lnSpc>
                <a:spcPts val="5040"/>
              </a:lnSpc>
              <a:spcBef>
                <a:spcPts val="0"/>
              </a:spcBef>
              <a:spcAft>
                <a:spcPts val="0"/>
              </a:spcAft>
            </a:pPr>
            <a:r>
              <a:rPr lang="en-US" sz="3600" dirty="0">
                <a:solidFill>
                  <a:srgbClr val="5C8293"/>
                </a:solidFill>
                <a:latin typeface="Kollektif"/>
              </a:rPr>
              <a:t>Development  Team</a:t>
            </a:r>
          </a:p>
        </p:txBody>
      </p:sp>
      <p:sp>
        <p:nvSpPr>
          <p:cNvPr id="7" name="AutoShape 7"/>
          <p:cNvSpPr/>
          <p:nvPr/>
        </p:nvSpPr>
        <p:spPr>
          <a:xfrm>
            <a:off x="-367146" y="-339437"/>
            <a:ext cx="12773891" cy="647748"/>
          </a:xfrm>
          <a:prstGeom prst="rect">
            <a:avLst/>
          </a:prstGeom>
          <a:solidFill>
            <a:srgbClr val="606B92"/>
          </a:solidFill>
        </p:spPr>
        <p:txBody>
          <a:bodyPr/>
          <a:lstStyle/>
          <a:p>
            <a:pPr defTabSz="609630" fontAlgn="auto">
              <a:spcBef>
                <a:spcPts val="0"/>
              </a:spcBef>
              <a:spcAft>
                <a:spcPts val="0"/>
              </a:spcAft>
            </a:pPr>
            <a:endParaRPr lang="en-US" sz="1200">
              <a:solidFill>
                <a:prstClr val="black"/>
              </a:solidFill>
              <a:latin typeface="Calibri"/>
            </a:endParaRPr>
          </a:p>
        </p:txBody>
      </p:sp>
      <p:sp>
        <p:nvSpPr>
          <p:cNvPr id="8" name="TextBox 8"/>
          <p:cNvSpPr txBox="1"/>
          <p:nvPr/>
        </p:nvSpPr>
        <p:spPr>
          <a:xfrm>
            <a:off x="464763" y="2092598"/>
            <a:ext cx="3192837" cy="423193"/>
          </a:xfrm>
          <a:prstGeom prst="rect">
            <a:avLst/>
          </a:prstGeom>
        </p:spPr>
        <p:txBody>
          <a:bodyPr wrap="square" lIns="0" tIns="0" rIns="0" bIns="0" rtlCol="0" anchor="t">
            <a:spAutoFit/>
          </a:bodyPr>
          <a:lstStyle/>
          <a:p>
            <a:pPr algn="r" defTabSz="609630" fontAlgn="auto">
              <a:lnSpc>
                <a:spcPts val="3345"/>
              </a:lnSpc>
              <a:spcAft>
                <a:spcPts val="0"/>
              </a:spcAft>
            </a:pPr>
            <a:r>
              <a:rPr lang="en-US" sz="2787" dirty="0">
                <a:solidFill>
                  <a:srgbClr val="5C8293"/>
                </a:solidFill>
                <a:latin typeface="Kollektif"/>
              </a:rPr>
              <a:t>Visionary Ventures</a:t>
            </a:r>
          </a:p>
        </p:txBody>
      </p:sp>
      <p:sp>
        <p:nvSpPr>
          <p:cNvPr id="9" name="TextBox 9"/>
          <p:cNvSpPr txBox="1"/>
          <p:nvPr/>
        </p:nvSpPr>
        <p:spPr>
          <a:xfrm>
            <a:off x="701456" y="2747093"/>
            <a:ext cx="4937345" cy="1868460"/>
          </a:xfrm>
          <a:prstGeom prst="rect">
            <a:avLst/>
          </a:prstGeom>
        </p:spPr>
        <p:txBody>
          <a:bodyPr wrap="square" lIns="0" tIns="0" rIns="0" bIns="0" rtlCol="0" anchor="t">
            <a:spAutoFit/>
          </a:bodyPr>
          <a:lstStyle/>
          <a:p>
            <a:pPr defTabSz="609630" fontAlgn="auto">
              <a:lnSpc>
                <a:spcPts val="2091"/>
              </a:lnSpc>
              <a:spcAft>
                <a:spcPts val="0"/>
              </a:spcAft>
            </a:pPr>
            <a:r>
              <a:rPr lang="en-US" sz="1600" dirty="0">
                <a:solidFill>
                  <a:srgbClr val="0F0F0F"/>
                </a:solidFill>
                <a:latin typeface="Montserrat Light"/>
              </a:rPr>
              <a:t>Visionary Ventures’ mission is to work with community members to advocate and promote affordable housing, economic development and services to Native American, underserved and low-income communities. In providing these opportunities it helps bring stability and hope to individuals and families.</a:t>
            </a:r>
          </a:p>
        </p:txBody>
      </p:sp>
      <p:sp>
        <p:nvSpPr>
          <p:cNvPr id="10" name="AutoShape 10"/>
          <p:cNvSpPr/>
          <p:nvPr/>
        </p:nvSpPr>
        <p:spPr>
          <a:xfrm flipH="1">
            <a:off x="691296" y="2564130"/>
            <a:ext cx="2032505" cy="8281"/>
          </a:xfrm>
          <a:prstGeom prst="line">
            <a:avLst/>
          </a:prstGeom>
          <a:ln w="19050" cap="rnd">
            <a:solidFill>
              <a:srgbClr val="233446"/>
            </a:solidFill>
            <a:prstDash val="solid"/>
            <a:headEnd type="none" w="sm" len="sm"/>
            <a:tailEnd type="none" w="sm" len="sm"/>
          </a:ln>
        </p:spPr>
        <p:txBody>
          <a:bodyPr/>
          <a:lstStyle/>
          <a:p>
            <a:pPr defTabSz="609630" fontAlgn="auto">
              <a:spcBef>
                <a:spcPts val="0"/>
              </a:spcBef>
              <a:spcAft>
                <a:spcPts val="0"/>
              </a:spcAft>
            </a:pPr>
            <a:endParaRPr lang="en-US" sz="1200">
              <a:solidFill>
                <a:prstClr val="black"/>
              </a:solidFill>
              <a:latin typeface="Calibri"/>
            </a:endParaRPr>
          </a:p>
        </p:txBody>
      </p:sp>
      <p:sp>
        <p:nvSpPr>
          <p:cNvPr id="11" name="AutoShape 11"/>
          <p:cNvSpPr/>
          <p:nvPr/>
        </p:nvSpPr>
        <p:spPr>
          <a:xfrm flipH="1" flipV="1">
            <a:off x="6451600" y="2569236"/>
            <a:ext cx="2032505" cy="6350"/>
          </a:xfrm>
          <a:prstGeom prst="line">
            <a:avLst/>
          </a:prstGeom>
          <a:ln w="19050" cap="rnd">
            <a:solidFill>
              <a:srgbClr val="233446"/>
            </a:solidFill>
            <a:prstDash val="solid"/>
            <a:headEnd type="none" w="sm" len="sm"/>
            <a:tailEnd type="none" w="sm" len="sm"/>
          </a:ln>
        </p:spPr>
        <p:txBody>
          <a:bodyPr/>
          <a:lstStyle/>
          <a:p>
            <a:pPr defTabSz="609630" fontAlgn="auto">
              <a:spcBef>
                <a:spcPts val="0"/>
              </a:spcBef>
              <a:spcAft>
                <a:spcPts val="0"/>
              </a:spcAft>
            </a:pPr>
            <a:endParaRPr lang="en-US" sz="1200">
              <a:solidFill>
                <a:prstClr val="black"/>
              </a:solidFill>
              <a:latin typeface="Calibri"/>
            </a:endParaRPr>
          </a:p>
        </p:txBody>
      </p:sp>
      <p:sp>
        <p:nvSpPr>
          <p:cNvPr id="12" name="AutoShape 12"/>
          <p:cNvSpPr/>
          <p:nvPr/>
        </p:nvSpPr>
        <p:spPr>
          <a:xfrm flipH="1" flipV="1">
            <a:off x="203577" y="1228410"/>
            <a:ext cx="4449663" cy="6449"/>
          </a:xfrm>
          <a:prstGeom prst="line">
            <a:avLst/>
          </a:prstGeom>
          <a:ln w="19050" cap="rnd">
            <a:solidFill>
              <a:srgbClr val="233446"/>
            </a:solidFill>
            <a:prstDash val="solid"/>
            <a:headEnd type="none" w="sm" len="sm"/>
            <a:tailEnd type="none" w="sm" len="sm"/>
          </a:ln>
        </p:spPr>
        <p:txBody>
          <a:bodyPr/>
          <a:lstStyle/>
          <a:p>
            <a:pPr defTabSz="609630" fontAlgn="auto">
              <a:spcBef>
                <a:spcPts val="0"/>
              </a:spcBef>
              <a:spcAft>
                <a:spcPts val="0"/>
              </a:spcAft>
            </a:pPr>
            <a:endParaRPr lang="en-US" sz="1200">
              <a:solidFill>
                <a:prstClr val="black"/>
              </a:solidFill>
              <a:latin typeface="Calibri"/>
            </a:endParaRPr>
          </a:p>
        </p:txBody>
      </p:sp>
      <p:sp>
        <p:nvSpPr>
          <p:cNvPr id="13" name="AutoShape 13"/>
          <p:cNvSpPr/>
          <p:nvPr/>
        </p:nvSpPr>
        <p:spPr>
          <a:xfrm>
            <a:off x="-394855" y="6240437"/>
            <a:ext cx="12981709" cy="963927"/>
          </a:xfrm>
          <a:prstGeom prst="rect">
            <a:avLst/>
          </a:prstGeom>
          <a:solidFill>
            <a:srgbClr val="C7DEFF">
              <a:alpha val="49804"/>
            </a:srgbClr>
          </a:solidFill>
        </p:spPr>
        <p:txBody>
          <a:bodyPr/>
          <a:lstStyle/>
          <a:p>
            <a:pPr defTabSz="609630" fontAlgn="auto">
              <a:spcBef>
                <a:spcPts val="0"/>
              </a:spcBef>
              <a:spcAft>
                <a:spcPts val="0"/>
              </a:spcAft>
            </a:pPr>
            <a:endParaRPr lang="en-US" sz="1200">
              <a:solidFill>
                <a:prstClr val="black"/>
              </a:solidFill>
              <a:latin typeface="Calibri"/>
            </a:endParaRPr>
          </a:p>
        </p:txBody>
      </p:sp>
      <p:sp>
        <p:nvSpPr>
          <p:cNvPr id="14" name="Freeform 14"/>
          <p:cNvSpPr/>
          <p:nvPr/>
        </p:nvSpPr>
        <p:spPr>
          <a:xfrm>
            <a:off x="203576" y="6385853"/>
            <a:ext cx="1110773" cy="336548"/>
          </a:xfrm>
          <a:custGeom>
            <a:avLst/>
            <a:gdLst/>
            <a:ahLst/>
            <a:cxnLst/>
            <a:rect l="l" t="t" r="r" b="b"/>
            <a:pathLst>
              <a:path w="1666160" h="504822">
                <a:moveTo>
                  <a:pt x="0" y="0"/>
                </a:moveTo>
                <a:lnTo>
                  <a:pt x="1666159" y="0"/>
                </a:lnTo>
                <a:lnTo>
                  <a:pt x="1666159" y="504821"/>
                </a:lnTo>
                <a:lnTo>
                  <a:pt x="0" y="504821"/>
                </a:lnTo>
                <a:lnTo>
                  <a:pt x="0" y="0"/>
                </a:lnTo>
                <a:close/>
              </a:path>
            </a:pathLst>
          </a:custGeom>
          <a:blipFill>
            <a:blip r:embed="rId2"/>
            <a:stretch>
              <a:fillRect/>
            </a:stretch>
          </a:blipFill>
        </p:spPr>
        <p:txBody>
          <a:bodyPr/>
          <a:lstStyle/>
          <a:p>
            <a:pPr defTabSz="609630" fontAlgn="auto">
              <a:spcBef>
                <a:spcPts val="0"/>
              </a:spcBef>
              <a:spcAft>
                <a:spcPts val="0"/>
              </a:spcAft>
            </a:pPr>
            <a:endParaRPr lang="en-US" sz="1200">
              <a:solidFill>
                <a:prstClr val="black"/>
              </a:solidFill>
              <a:latin typeface="Calibri"/>
            </a:endParaRPr>
          </a:p>
        </p:txBody>
      </p:sp>
      <p:sp>
        <p:nvSpPr>
          <p:cNvPr id="15" name="Freeform 15"/>
          <p:cNvSpPr/>
          <p:nvPr/>
        </p:nvSpPr>
        <p:spPr>
          <a:xfrm>
            <a:off x="1481016" y="6385853"/>
            <a:ext cx="1242785" cy="303223"/>
          </a:xfrm>
          <a:custGeom>
            <a:avLst/>
            <a:gdLst/>
            <a:ahLst/>
            <a:cxnLst/>
            <a:rect l="l" t="t" r="r" b="b"/>
            <a:pathLst>
              <a:path w="1864178" h="454834">
                <a:moveTo>
                  <a:pt x="0" y="0"/>
                </a:moveTo>
                <a:lnTo>
                  <a:pt x="1864178" y="0"/>
                </a:lnTo>
                <a:lnTo>
                  <a:pt x="1864178" y="454834"/>
                </a:lnTo>
                <a:lnTo>
                  <a:pt x="0" y="454834"/>
                </a:lnTo>
                <a:lnTo>
                  <a:pt x="0" y="0"/>
                </a:lnTo>
                <a:close/>
              </a:path>
            </a:pathLst>
          </a:custGeom>
          <a:blipFill>
            <a:blip r:embed="rId3"/>
            <a:stretch>
              <a:fillRect/>
            </a:stretch>
          </a:blipFill>
        </p:spPr>
        <p:txBody>
          <a:bodyPr/>
          <a:lstStyle/>
          <a:p>
            <a:pPr defTabSz="609630" fontAlgn="auto">
              <a:spcBef>
                <a:spcPts val="0"/>
              </a:spcBef>
              <a:spcAft>
                <a:spcPts val="0"/>
              </a:spcAft>
            </a:pPr>
            <a:endParaRPr lang="en-US" sz="1200">
              <a:solidFill>
                <a:prstClr val="black"/>
              </a:solidFill>
              <a:latin typeface="Calibri"/>
            </a:endParaRPr>
          </a:p>
        </p:txBody>
      </p:sp>
      <p:sp>
        <p:nvSpPr>
          <p:cNvPr id="16" name="Freeform 16"/>
          <p:cNvSpPr/>
          <p:nvPr/>
        </p:nvSpPr>
        <p:spPr>
          <a:xfrm>
            <a:off x="2893627" y="6385853"/>
            <a:ext cx="1207304" cy="249509"/>
          </a:xfrm>
          <a:custGeom>
            <a:avLst/>
            <a:gdLst/>
            <a:ahLst/>
            <a:cxnLst/>
            <a:rect l="l" t="t" r="r" b="b"/>
            <a:pathLst>
              <a:path w="1810956" h="374264">
                <a:moveTo>
                  <a:pt x="0" y="0"/>
                </a:moveTo>
                <a:lnTo>
                  <a:pt x="1810956" y="0"/>
                </a:lnTo>
                <a:lnTo>
                  <a:pt x="1810956" y="374264"/>
                </a:lnTo>
                <a:lnTo>
                  <a:pt x="0" y="374264"/>
                </a:lnTo>
                <a:lnTo>
                  <a:pt x="0" y="0"/>
                </a:lnTo>
                <a:close/>
              </a:path>
            </a:pathLst>
          </a:custGeom>
          <a:blipFill>
            <a:blip r:embed="rId4"/>
            <a:stretch>
              <a:fillRect/>
            </a:stretch>
          </a:blipFill>
        </p:spPr>
        <p:txBody>
          <a:bodyPr/>
          <a:lstStyle/>
          <a:p>
            <a:pPr defTabSz="609630" fontAlgn="auto">
              <a:spcBef>
                <a:spcPts val="0"/>
              </a:spcBef>
              <a:spcAft>
                <a:spcPts val="0"/>
              </a:spcAft>
            </a:pPr>
            <a:endParaRPr lang="en-US" sz="1200">
              <a:solidFill>
                <a:prstClr val="black"/>
              </a:solidFill>
              <a:latin typeface="Calibri"/>
            </a:endParaRPr>
          </a:p>
        </p:txBody>
      </p:sp>
      <p:sp>
        <p:nvSpPr>
          <p:cNvPr id="17" name="TextBox 17"/>
          <p:cNvSpPr txBox="1"/>
          <p:nvPr/>
        </p:nvSpPr>
        <p:spPr>
          <a:xfrm>
            <a:off x="7906913" y="6597650"/>
            <a:ext cx="4140200" cy="163827"/>
          </a:xfrm>
          <a:prstGeom prst="rect">
            <a:avLst/>
          </a:prstGeom>
        </p:spPr>
        <p:txBody>
          <a:bodyPr lIns="0" tIns="0" rIns="0" bIns="0" rtlCol="0" anchor="t">
            <a:spAutoFit/>
          </a:bodyPr>
          <a:lstStyle/>
          <a:p>
            <a:pPr algn="r" defTabSz="609630" fontAlgn="auto">
              <a:lnSpc>
                <a:spcPts val="1400"/>
              </a:lnSpc>
              <a:spcBef>
                <a:spcPts val="0"/>
              </a:spcBef>
              <a:spcAft>
                <a:spcPts val="0"/>
              </a:spcAft>
            </a:pPr>
            <a:r>
              <a:rPr lang="en-US" sz="1000" spc="200">
                <a:solidFill>
                  <a:srgbClr val="000000"/>
                </a:solidFill>
                <a:latin typeface="Lato Bold"/>
              </a:rPr>
              <a:t>2907 W IRVING PARK DEVELOPMENT</a:t>
            </a:r>
          </a:p>
        </p:txBody>
      </p:sp>
      <p:sp>
        <p:nvSpPr>
          <p:cNvPr id="20" name="TextBox 19"/>
          <p:cNvSpPr txBox="1"/>
          <p:nvPr/>
        </p:nvSpPr>
        <p:spPr>
          <a:xfrm>
            <a:off x="4470400" y="5816600"/>
            <a:ext cx="1676400" cy="276999"/>
          </a:xfrm>
          <a:prstGeom prst="rect">
            <a:avLst/>
          </a:prstGeom>
          <a:noFill/>
        </p:spPr>
        <p:txBody>
          <a:bodyPr wrap="square" rtlCol="0">
            <a:spAutoFit/>
          </a:bodyPr>
          <a:lstStyle/>
          <a:p>
            <a:pPr defTabSz="609630" fontAlgn="auto">
              <a:spcBef>
                <a:spcPts val="0"/>
              </a:spcBef>
              <a:spcAft>
                <a:spcPts val="0"/>
              </a:spcAft>
            </a:pPr>
            <a:r>
              <a:rPr lang="en-US" sz="1200" dirty="0">
                <a:solidFill>
                  <a:prstClr val="black"/>
                </a:solidFill>
                <a:latin typeface="Calibri"/>
              </a:rPr>
              <a:t>Architecture + Design</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685800" y="1629516"/>
            <a:ext cx="8449653" cy="789960"/>
          </a:xfrm>
          <a:prstGeom prst="rect">
            <a:avLst/>
          </a:prstGeom>
        </p:spPr>
        <p:txBody>
          <a:bodyPr lIns="0" tIns="0" rIns="0" bIns="0" rtlCol="0" anchor="t">
            <a:spAutoFit/>
          </a:bodyPr>
          <a:lstStyle/>
          <a:p>
            <a:pPr defTabSz="609630" fontAlgn="auto">
              <a:lnSpc>
                <a:spcPts val="3173"/>
              </a:lnSpc>
              <a:spcBef>
                <a:spcPts val="0"/>
              </a:spcBef>
              <a:spcAft>
                <a:spcPts val="0"/>
              </a:spcAft>
            </a:pPr>
            <a:r>
              <a:rPr lang="en-US" sz="2266">
                <a:solidFill>
                  <a:srgbClr val="0F0F0F"/>
                </a:solidFill>
                <a:latin typeface="Montserrat Light"/>
              </a:rPr>
              <a:t>Full Circle dedicates 75% of project economics to providing supportive services</a:t>
            </a:r>
          </a:p>
        </p:txBody>
      </p:sp>
      <p:sp>
        <p:nvSpPr>
          <p:cNvPr id="3" name="TextBox 3"/>
          <p:cNvSpPr txBox="1"/>
          <p:nvPr/>
        </p:nvSpPr>
        <p:spPr>
          <a:xfrm>
            <a:off x="203576" y="593510"/>
            <a:ext cx="10251781" cy="597728"/>
          </a:xfrm>
          <a:prstGeom prst="rect">
            <a:avLst/>
          </a:prstGeom>
        </p:spPr>
        <p:txBody>
          <a:bodyPr lIns="0" tIns="0" rIns="0" bIns="0" rtlCol="0" anchor="t">
            <a:spAutoFit/>
          </a:bodyPr>
          <a:lstStyle/>
          <a:p>
            <a:pPr defTabSz="609630" fontAlgn="auto">
              <a:lnSpc>
                <a:spcPts val="5040"/>
              </a:lnSpc>
              <a:spcBef>
                <a:spcPts val="0"/>
              </a:spcBef>
              <a:spcAft>
                <a:spcPts val="0"/>
              </a:spcAft>
            </a:pPr>
            <a:r>
              <a:rPr lang="en-US" sz="4000" dirty="0">
                <a:solidFill>
                  <a:srgbClr val="5C8293"/>
                </a:solidFill>
                <a:latin typeface="Kollektif"/>
              </a:rPr>
              <a:t>Building Community: More than just housing</a:t>
            </a:r>
          </a:p>
        </p:txBody>
      </p:sp>
      <p:sp>
        <p:nvSpPr>
          <p:cNvPr id="4" name="AutoShape 4"/>
          <p:cNvSpPr/>
          <p:nvPr/>
        </p:nvSpPr>
        <p:spPr>
          <a:xfrm>
            <a:off x="-367146" y="-339437"/>
            <a:ext cx="12773891" cy="647748"/>
          </a:xfrm>
          <a:prstGeom prst="rect">
            <a:avLst/>
          </a:prstGeom>
          <a:solidFill>
            <a:srgbClr val="606B92"/>
          </a:solidFill>
        </p:spPr>
        <p:txBody>
          <a:bodyPr/>
          <a:lstStyle/>
          <a:p>
            <a:pPr defTabSz="609630" fontAlgn="auto">
              <a:spcBef>
                <a:spcPts val="0"/>
              </a:spcBef>
              <a:spcAft>
                <a:spcPts val="0"/>
              </a:spcAft>
            </a:pPr>
            <a:endParaRPr lang="en-US" sz="1200">
              <a:solidFill>
                <a:prstClr val="black"/>
              </a:solidFill>
              <a:latin typeface="Calibri"/>
            </a:endParaRPr>
          </a:p>
        </p:txBody>
      </p:sp>
      <p:sp>
        <p:nvSpPr>
          <p:cNvPr id="5" name="AutoShape 5"/>
          <p:cNvSpPr/>
          <p:nvPr/>
        </p:nvSpPr>
        <p:spPr>
          <a:xfrm flipH="1" flipV="1">
            <a:off x="203576" y="1228410"/>
            <a:ext cx="10251781" cy="6350"/>
          </a:xfrm>
          <a:prstGeom prst="line">
            <a:avLst/>
          </a:prstGeom>
          <a:ln w="19050" cap="rnd">
            <a:solidFill>
              <a:srgbClr val="233446"/>
            </a:solidFill>
            <a:prstDash val="solid"/>
            <a:headEnd type="none" w="sm" len="sm"/>
            <a:tailEnd type="none" w="sm" len="sm"/>
          </a:ln>
        </p:spPr>
        <p:txBody>
          <a:bodyPr/>
          <a:lstStyle/>
          <a:p>
            <a:pPr defTabSz="609630" fontAlgn="auto">
              <a:spcBef>
                <a:spcPts val="0"/>
              </a:spcBef>
              <a:spcAft>
                <a:spcPts val="0"/>
              </a:spcAft>
            </a:pPr>
            <a:endParaRPr lang="en-US" sz="1200">
              <a:solidFill>
                <a:prstClr val="black"/>
              </a:solidFill>
              <a:latin typeface="Calibri"/>
            </a:endParaRPr>
          </a:p>
        </p:txBody>
      </p:sp>
      <p:sp>
        <p:nvSpPr>
          <p:cNvPr id="6" name="TextBox 6"/>
          <p:cNvSpPr txBox="1"/>
          <p:nvPr/>
        </p:nvSpPr>
        <p:spPr>
          <a:xfrm>
            <a:off x="843854" y="2470349"/>
            <a:ext cx="8701102" cy="974626"/>
          </a:xfrm>
          <a:prstGeom prst="rect">
            <a:avLst/>
          </a:prstGeom>
        </p:spPr>
        <p:txBody>
          <a:bodyPr lIns="0" tIns="0" rIns="0" bIns="0" rtlCol="0" anchor="t">
            <a:spAutoFit/>
          </a:bodyPr>
          <a:lstStyle/>
          <a:p>
            <a:pPr marL="345456" lvl="1" indent="-172728" defTabSz="609630" fontAlgn="auto">
              <a:lnSpc>
                <a:spcPts val="1919"/>
              </a:lnSpc>
              <a:spcBef>
                <a:spcPts val="0"/>
              </a:spcBef>
              <a:spcAft>
                <a:spcPts val="0"/>
              </a:spcAft>
              <a:buFont typeface="Arial"/>
              <a:buChar char="•"/>
            </a:pPr>
            <a:r>
              <a:rPr lang="en-US" sz="1599">
                <a:solidFill>
                  <a:srgbClr val="000000"/>
                </a:solidFill>
                <a:latin typeface="Montserrat Light"/>
              </a:rPr>
              <a:t>Services will be individually focused on each household’s needs and can range from case management to health care referrals, to youth programming</a:t>
            </a:r>
          </a:p>
          <a:p>
            <a:pPr marL="345456" lvl="1" indent="-172728" defTabSz="609630" fontAlgn="auto">
              <a:lnSpc>
                <a:spcPts val="1919"/>
              </a:lnSpc>
              <a:spcBef>
                <a:spcPts val="0"/>
              </a:spcBef>
              <a:spcAft>
                <a:spcPts val="0"/>
              </a:spcAft>
              <a:buFont typeface="Arial"/>
              <a:buChar char="•"/>
            </a:pPr>
            <a:r>
              <a:rPr lang="en-US" sz="1599">
                <a:solidFill>
                  <a:srgbClr val="000000"/>
                </a:solidFill>
                <a:latin typeface="Montserrat Light"/>
              </a:rPr>
              <a:t>FCC partners with service organizations already working in the communities we serve</a:t>
            </a:r>
          </a:p>
        </p:txBody>
      </p:sp>
      <p:sp>
        <p:nvSpPr>
          <p:cNvPr id="7" name="TextBox 7"/>
          <p:cNvSpPr txBox="1"/>
          <p:nvPr/>
        </p:nvSpPr>
        <p:spPr>
          <a:xfrm>
            <a:off x="685800" y="3728346"/>
            <a:ext cx="8449653" cy="789960"/>
          </a:xfrm>
          <a:prstGeom prst="rect">
            <a:avLst/>
          </a:prstGeom>
        </p:spPr>
        <p:txBody>
          <a:bodyPr lIns="0" tIns="0" rIns="0" bIns="0" rtlCol="0" anchor="t">
            <a:spAutoFit/>
          </a:bodyPr>
          <a:lstStyle/>
          <a:p>
            <a:pPr defTabSz="609630" fontAlgn="auto">
              <a:lnSpc>
                <a:spcPts val="3173"/>
              </a:lnSpc>
              <a:spcBef>
                <a:spcPts val="0"/>
              </a:spcBef>
              <a:spcAft>
                <a:spcPts val="0"/>
              </a:spcAft>
            </a:pPr>
            <a:r>
              <a:rPr lang="en-US" sz="2266">
                <a:solidFill>
                  <a:srgbClr val="0F0F0F"/>
                </a:solidFill>
                <a:latin typeface="Montserrat Light"/>
              </a:rPr>
              <a:t>Full Circle Management is FCC’s in-house property management group</a:t>
            </a:r>
          </a:p>
        </p:txBody>
      </p:sp>
      <p:sp>
        <p:nvSpPr>
          <p:cNvPr id="8" name="TextBox 8"/>
          <p:cNvSpPr txBox="1"/>
          <p:nvPr/>
        </p:nvSpPr>
        <p:spPr>
          <a:xfrm>
            <a:off x="843854" y="4569178"/>
            <a:ext cx="8701102" cy="730969"/>
          </a:xfrm>
          <a:prstGeom prst="rect">
            <a:avLst/>
          </a:prstGeom>
        </p:spPr>
        <p:txBody>
          <a:bodyPr lIns="0" tIns="0" rIns="0" bIns="0" rtlCol="0" anchor="t">
            <a:spAutoFit/>
          </a:bodyPr>
          <a:lstStyle/>
          <a:p>
            <a:pPr marL="345456" lvl="1" indent="-172728" defTabSz="609630" fontAlgn="auto">
              <a:lnSpc>
                <a:spcPts val="1919"/>
              </a:lnSpc>
              <a:spcBef>
                <a:spcPts val="0"/>
              </a:spcBef>
              <a:spcAft>
                <a:spcPts val="0"/>
              </a:spcAft>
              <a:buFont typeface="Arial"/>
              <a:buChar char="•"/>
            </a:pPr>
            <a:r>
              <a:rPr lang="en-US" sz="1599" dirty="0">
                <a:solidFill>
                  <a:srgbClr val="000000"/>
                </a:solidFill>
                <a:latin typeface="Montserrat Light"/>
              </a:rPr>
              <a:t>On-site property manager</a:t>
            </a:r>
          </a:p>
          <a:p>
            <a:pPr marL="345456" lvl="1" indent="-172728" defTabSz="609630" fontAlgn="auto">
              <a:lnSpc>
                <a:spcPts val="1919"/>
              </a:lnSpc>
              <a:spcBef>
                <a:spcPts val="0"/>
              </a:spcBef>
              <a:spcAft>
                <a:spcPts val="0"/>
              </a:spcAft>
              <a:buFont typeface="Arial"/>
              <a:buChar char="•"/>
            </a:pPr>
            <a:r>
              <a:rPr lang="en-US" sz="1599" dirty="0">
                <a:solidFill>
                  <a:srgbClr val="000000"/>
                </a:solidFill>
                <a:latin typeface="Montserrat Light"/>
              </a:rPr>
              <a:t>On-site maintenance technician</a:t>
            </a:r>
          </a:p>
          <a:p>
            <a:pPr marL="345456" lvl="1" indent="-172728" defTabSz="609630" fontAlgn="auto">
              <a:lnSpc>
                <a:spcPts val="1919"/>
              </a:lnSpc>
              <a:spcBef>
                <a:spcPts val="0"/>
              </a:spcBef>
              <a:spcAft>
                <a:spcPts val="0"/>
              </a:spcAft>
              <a:buFont typeface="Arial"/>
              <a:buChar char="•"/>
            </a:pPr>
            <a:r>
              <a:rPr lang="en-US" sz="1599" dirty="0">
                <a:solidFill>
                  <a:srgbClr val="000000"/>
                </a:solidFill>
                <a:latin typeface="Montserrat Light"/>
              </a:rPr>
              <a:t>Blended Management approach</a:t>
            </a:r>
          </a:p>
        </p:txBody>
      </p:sp>
      <p:sp>
        <p:nvSpPr>
          <p:cNvPr id="9" name="AutoShape 9"/>
          <p:cNvSpPr/>
          <p:nvPr/>
        </p:nvSpPr>
        <p:spPr>
          <a:xfrm>
            <a:off x="-367145" y="6240437"/>
            <a:ext cx="12981709" cy="963927"/>
          </a:xfrm>
          <a:prstGeom prst="rect">
            <a:avLst/>
          </a:prstGeom>
          <a:solidFill>
            <a:srgbClr val="C7DEFF">
              <a:alpha val="49804"/>
            </a:srgbClr>
          </a:solidFill>
        </p:spPr>
        <p:txBody>
          <a:bodyPr/>
          <a:lstStyle/>
          <a:p>
            <a:pPr defTabSz="609630" fontAlgn="auto">
              <a:spcBef>
                <a:spcPts val="0"/>
              </a:spcBef>
              <a:spcAft>
                <a:spcPts val="0"/>
              </a:spcAft>
            </a:pPr>
            <a:endParaRPr lang="en-US" sz="1200">
              <a:solidFill>
                <a:prstClr val="black"/>
              </a:solidFill>
              <a:latin typeface="Calibri"/>
            </a:endParaRPr>
          </a:p>
        </p:txBody>
      </p:sp>
      <p:sp>
        <p:nvSpPr>
          <p:cNvPr id="10" name="Freeform 10"/>
          <p:cNvSpPr/>
          <p:nvPr/>
        </p:nvSpPr>
        <p:spPr>
          <a:xfrm>
            <a:off x="203576" y="6385853"/>
            <a:ext cx="1110773" cy="336548"/>
          </a:xfrm>
          <a:custGeom>
            <a:avLst/>
            <a:gdLst/>
            <a:ahLst/>
            <a:cxnLst/>
            <a:rect l="l" t="t" r="r" b="b"/>
            <a:pathLst>
              <a:path w="1666160" h="504822">
                <a:moveTo>
                  <a:pt x="0" y="0"/>
                </a:moveTo>
                <a:lnTo>
                  <a:pt x="1666159" y="0"/>
                </a:lnTo>
                <a:lnTo>
                  <a:pt x="1666159" y="504821"/>
                </a:lnTo>
                <a:lnTo>
                  <a:pt x="0" y="504821"/>
                </a:lnTo>
                <a:lnTo>
                  <a:pt x="0" y="0"/>
                </a:lnTo>
                <a:close/>
              </a:path>
            </a:pathLst>
          </a:custGeom>
          <a:blipFill>
            <a:blip r:embed="rId2"/>
            <a:stretch>
              <a:fillRect/>
            </a:stretch>
          </a:blipFill>
        </p:spPr>
        <p:txBody>
          <a:bodyPr/>
          <a:lstStyle/>
          <a:p>
            <a:pPr defTabSz="609630" fontAlgn="auto">
              <a:spcBef>
                <a:spcPts val="0"/>
              </a:spcBef>
              <a:spcAft>
                <a:spcPts val="0"/>
              </a:spcAft>
            </a:pPr>
            <a:endParaRPr lang="en-US" sz="1200">
              <a:solidFill>
                <a:prstClr val="black"/>
              </a:solidFill>
              <a:latin typeface="Calibri"/>
            </a:endParaRPr>
          </a:p>
        </p:txBody>
      </p:sp>
      <p:sp>
        <p:nvSpPr>
          <p:cNvPr id="11" name="Freeform 11"/>
          <p:cNvSpPr/>
          <p:nvPr/>
        </p:nvSpPr>
        <p:spPr>
          <a:xfrm>
            <a:off x="1481016" y="6385853"/>
            <a:ext cx="1242785" cy="303223"/>
          </a:xfrm>
          <a:custGeom>
            <a:avLst/>
            <a:gdLst/>
            <a:ahLst/>
            <a:cxnLst/>
            <a:rect l="l" t="t" r="r" b="b"/>
            <a:pathLst>
              <a:path w="1864178" h="454834">
                <a:moveTo>
                  <a:pt x="0" y="0"/>
                </a:moveTo>
                <a:lnTo>
                  <a:pt x="1864178" y="0"/>
                </a:lnTo>
                <a:lnTo>
                  <a:pt x="1864178" y="454834"/>
                </a:lnTo>
                <a:lnTo>
                  <a:pt x="0" y="454834"/>
                </a:lnTo>
                <a:lnTo>
                  <a:pt x="0" y="0"/>
                </a:lnTo>
                <a:close/>
              </a:path>
            </a:pathLst>
          </a:custGeom>
          <a:blipFill>
            <a:blip r:embed="rId3"/>
            <a:stretch>
              <a:fillRect/>
            </a:stretch>
          </a:blipFill>
        </p:spPr>
        <p:txBody>
          <a:bodyPr/>
          <a:lstStyle/>
          <a:p>
            <a:pPr defTabSz="609630" fontAlgn="auto">
              <a:spcBef>
                <a:spcPts val="0"/>
              </a:spcBef>
              <a:spcAft>
                <a:spcPts val="0"/>
              </a:spcAft>
            </a:pPr>
            <a:endParaRPr lang="en-US" sz="1200" dirty="0">
              <a:solidFill>
                <a:prstClr val="black"/>
              </a:solidFill>
              <a:latin typeface="Calibri"/>
            </a:endParaRPr>
          </a:p>
        </p:txBody>
      </p:sp>
      <p:sp>
        <p:nvSpPr>
          <p:cNvPr id="12" name="Freeform 12"/>
          <p:cNvSpPr/>
          <p:nvPr/>
        </p:nvSpPr>
        <p:spPr>
          <a:xfrm>
            <a:off x="2893627" y="6385853"/>
            <a:ext cx="1207304" cy="249509"/>
          </a:xfrm>
          <a:custGeom>
            <a:avLst/>
            <a:gdLst/>
            <a:ahLst/>
            <a:cxnLst/>
            <a:rect l="l" t="t" r="r" b="b"/>
            <a:pathLst>
              <a:path w="1810956" h="374264">
                <a:moveTo>
                  <a:pt x="0" y="0"/>
                </a:moveTo>
                <a:lnTo>
                  <a:pt x="1810956" y="0"/>
                </a:lnTo>
                <a:lnTo>
                  <a:pt x="1810956" y="374264"/>
                </a:lnTo>
                <a:lnTo>
                  <a:pt x="0" y="374264"/>
                </a:lnTo>
                <a:lnTo>
                  <a:pt x="0" y="0"/>
                </a:lnTo>
                <a:close/>
              </a:path>
            </a:pathLst>
          </a:custGeom>
          <a:blipFill>
            <a:blip r:embed="rId4"/>
            <a:stretch>
              <a:fillRect/>
            </a:stretch>
          </a:blipFill>
        </p:spPr>
        <p:txBody>
          <a:bodyPr/>
          <a:lstStyle/>
          <a:p>
            <a:pPr defTabSz="609630" fontAlgn="auto">
              <a:spcBef>
                <a:spcPts val="0"/>
              </a:spcBef>
              <a:spcAft>
                <a:spcPts val="0"/>
              </a:spcAft>
            </a:pPr>
            <a:endParaRPr lang="en-US" sz="1200">
              <a:solidFill>
                <a:prstClr val="black"/>
              </a:solidFill>
              <a:latin typeface="Calibri"/>
            </a:endParaRPr>
          </a:p>
        </p:txBody>
      </p:sp>
      <p:sp>
        <p:nvSpPr>
          <p:cNvPr id="13" name="TextBox 13"/>
          <p:cNvSpPr txBox="1"/>
          <p:nvPr/>
        </p:nvSpPr>
        <p:spPr>
          <a:xfrm>
            <a:off x="7906913" y="6597650"/>
            <a:ext cx="4140200" cy="163827"/>
          </a:xfrm>
          <a:prstGeom prst="rect">
            <a:avLst/>
          </a:prstGeom>
        </p:spPr>
        <p:txBody>
          <a:bodyPr lIns="0" tIns="0" rIns="0" bIns="0" rtlCol="0" anchor="t">
            <a:spAutoFit/>
          </a:bodyPr>
          <a:lstStyle/>
          <a:p>
            <a:pPr algn="r" defTabSz="609630" fontAlgn="auto">
              <a:lnSpc>
                <a:spcPts val="1400"/>
              </a:lnSpc>
              <a:spcBef>
                <a:spcPts val="0"/>
              </a:spcBef>
              <a:spcAft>
                <a:spcPts val="0"/>
              </a:spcAft>
            </a:pPr>
            <a:r>
              <a:rPr lang="en-US" sz="1000" spc="200" dirty="0">
                <a:solidFill>
                  <a:srgbClr val="000000"/>
                </a:solidFill>
                <a:latin typeface="Lato Bold"/>
              </a:rPr>
              <a:t>2907 W IRVING PARK DEVELOPMENT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3577" y="593510"/>
            <a:ext cx="4326991" cy="597728"/>
          </a:xfrm>
          <a:prstGeom prst="rect">
            <a:avLst/>
          </a:prstGeom>
        </p:spPr>
        <p:txBody>
          <a:bodyPr lIns="0" tIns="0" rIns="0" bIns="0" rtlCol="0" anchor="t">
            <a:spAutoFit/>
          </a:bodyPr>
          <a:lstStyle/>
          <a:p>
            <a:pPr defTabSz="609630" fontAlgn="auto">
              <a:lnSpc>
                <a:spcPts val="5040"/>
              </a:lnSpc>
              <a:spcBef>
                <a:spcPts val="0"/>
              </a:spcBef>
              <a:spcAft>
                <a:spcPts val="0"/>
              </a:spcAft>
            </a:pPr>
            <a:r>
              <a:rPr lang="en-US" sz="4000" dirty="0">
                <a:solidFill>
                  <a:srgbClr val="5C8293"/>
                </a:solidFill>
                <a:latin typeface="Kollektif"/>
              </a:rPr>
              <a:t>Outreach Findings</a:t>
            </a:r>
          </a:p>
        </p:txBody>
      </p:sp>
      <p:sp>
        <p:nvSpPr>
          <p:cNvPr id="5" name="AutoShape 4"/>
          <p:cNvSpPr/>
          <p:nvPr/>
        </p:nvSpPr>
        <p:spPr>
          <a:xfrm flipH="1" flipV="1">
            <a:off x="203576" y="1228410"/>
            <a:ext cx="4140200" cy="6350"/>
          </a:xfrm>
          <a:prstGeom prst="line">
            <a:avLst/>
          </a:prstGeom>
          <a:ln w="19050" cap="rnd">
            <a:solidFill>
              <a:srgbClr val="233446"/>
            </a:solidFill>
            <a:prstDash val="solid"/>
            <a:headEnd type="none" w="sm" len="sm"/>
            <a:tailEnd type="none" w="sm" len="sm"/>
          </a:ln>
        </p:spPr>
        <p:txBody>
          <a:bodyPr/>
          <a:lstStyle/>
          <a:p>
            <a:pPr defTabSz="609630" fontAlgn="auto">
              <a:spcBef>
                <a:spcPts val="0"/>
              </a:spcBef>
              <a:spcAft>
                <a:spcPts val="0"/>
              </a:spcAft>
            </a:pPr>
            <a:endParaRPr lang="en-US" sz="1200">
              <a:solidFill>
                <a:prstClr val="black"/>
              </a:solidFill>
              <a:latin typeface="Calibri"/>
            </a:endParaRPr>
          </a:p>
        </p:txBody>
      </p:sp>
      <p:sp>
        <p:nvSpPr>
          <p:cNvPr id="6" name="AutoShape 2"/>
          <p:cNvSpPr/>
          <p:nvPr/>
        </p:nvSpPr>
        <p:spPr>
          <a:xfrm>
            <a:off x="-1344207" y="-339437"/>
            <a:ext cx="13750953" cy="647748"/>
          </a:xfrm>
          <a:prstGeom prst="rect">
            <a:avLst/>
          </a:prstGeom>
          <a:solidFill>
            <a:srgbClr val="606B92"/>
          </a:solidFill>
        </p:spPr>
        <p:txBody>
          <a:bodyPr/>
          <a:lstStyle/>
          <a:p>
            <a:pPr defTabSz="609630" fontAlgn="auto">
              <a:spcBef>
                <a:spcPts val="0"/>
              </a:spcBef>
              <a:spcAft>
                <a:spcPts val="0"/>
              </a:spcAft>
            </a:pPr>
            <a:endParaRPr lang="en-US" sz="1200">
              <a:solidFill>
                <a:prstClr val="black"/>
              </a:solidFill>
              <a:latin typeface="Calibri"/>
            </a:endParaRPr>
          </a:p>
        </p:txBody>
      </p:sp>
      <p:sp>
        <p:nvSpPr>
          <p:cNvPr id="7" name="Freeform 7"/>
          <p:cNvSpPr/>
          <p:nvPr/>
        </p:nvSpPr>
        <p:spPr>
          <a:xfrm>
            <a:off x="203576" y="6385853"/>
            <a:ext cx="1110773" cy="336548"/>
          </a:xfrm>
          <a:custGeom>
            <a:avLst/>
            <a:gdLst/>
            <a:ahLst/>
            <a:cxnLst/>
            <a:rect l="l" t="t" r="r" b="b"/>
            <a:pathLst>
              <a:path w="1666160" h="504822">
                <a:moveTo>
                  <a:pt x="0" y="0"/>
                </a:moveTo>
                <a:lnTo>
                  <a:pt x="1666159" y="0"/>
                </a:lnTo>
                <a:lnTo>
                  <a:pt x="1666159" y="504821"/>
                </a:lnTo>
                <a:lnTo>
                  <a:pt x="0" y="504821"/>
                </a:lnTo>
                <a:lnTo>
                  <a:pt x="0" y="0"/>
                </a:lnTo>
                <a:close/>
              </a:path>
            </a:pathLst>
          </a:custGeom>
          <a:blipFill>
            <a:blip r:embed="rId2"/>
            <a:stretch>
              <a:fillRect/>
            </a:stretch>
          </a:blipFill>
        </p:spPr>
        <p:txBody>
          <a:bodyPr/>
          <a:lstStyle/>
          <a:p>
            <a:pPr defTabSz="609630" fontAlgn="auto">
              <a:spcBef>
                <a:spcPts val="0"/>
              </a:spcBef>
              <a:spcAft>
                <a:spcPts val="0"/>
              </a:spcAft>
            </a:pPr>
            <a:endParaRPr lang="en-US" sz="1200">
              <a:solidFill>
                <a:prstClr val="black"/>
              </a:solidFill>
              <a:latin typeface="Calibri"/>
            </a:endParaRPr>
          </a:p>
        </p:txBody>
      </p:sp>
      <p:sp>
        <p:nvSpPr>
          <p:cNvPr id="8" name="Freeform 8"/>
          <p:cNvSpPr/>
          <p:nvPr/>
        </p:nvSpPr>
        <p:spPr>
          <a:xfrm>
            <a:off x="1481016" y="6385853"/>
            <a:ext cx="1242785" cy="303223"/>
          </a:xfrm>
          <a:custGeom>
            <a:avLst/>
            <a:gdLst/>
            <a:ahLst/>
            <a:cxnLst/>
            <a:rect l="l" t="t" r="r" b="b"/>
            <a:pathLst>
              <a:path w="1864178" h="454834">
                <a:moveTo>
                  <a:pt x="0" y="0"/>
                </a:moveTo>
                <a:lnTo>
                  <a:pt x="1864178" y="0"/>
                </a:lnTo>
                <a:lnTo>
                  <a:pt x="1864178" y="454834"/>
                </a:lnTo>
                <a:lnTo>
                  <a:pt x="0" y="454834"/>
                </a:lnTo>
                <a:lnTo>
                  <a:pt x="0" y="0"/>
                </a:lnTo>
                <a:close/>
              </a:path>
            </a:pathLst>
          </a:custGeom>
          <a:blipFill>
            <a:blip r:embed="rId3"/>
            <a:stretch>
              <a:fillRect/>
            </a:stretch>
          </a:blipFill>
        </p:spPr>
        <p:txBody>
          <a:bodyPr/>
          <a:lstStyle/>
          <a:p>
            <a:pPr defTabSz="609630" fontAlgn="auto">
              <a:spcBef>
                <a:spcPts val="0"/>
              </a:spcBef>
              <a:spcAft>
                <a:spcPts val="0"/>
              </a:spcAft>
            </a:pPr>
            <a:endParaRPr lang="en-US" sz="1200">
              <a:solidFill>
                <a:prstClr val="black"/>
              </a:solidFill>
              <a:latin typeface="Calibri"/>
            </a:endParaRPr>
          </a:p>
        </p:txBody>
      </p:sp>
      <p:sp>
        <p:nvSpPr>
          <p:cNvPr id="9" name="Freeform 9"/>
          <p:cNvSpPr/>
          <p:nvPr/>
        </p:nvSpPr>
        <p:spPr>
          <a:xfrm>
            <a:off x="2893627" y="6385853"/>
            <a:ext cx="1207304" cy="249509"/>
          </a:xfrm>
          <a:custGeom>
            <a:avLst/>
            <a:gdLst/>
            <a:ahLst/>
            <a:cxnLst/>
            <a:rect l="l" t="t" r="r" b="b"/>
            <a:pathLst>
              <a:path w="1810956" h="374264">
                <a:moveTo>
                  <a:pt x="0" y="0"/>
                </a:moveTo>
                <a:lnTo>
                  <a:pt x="1810956" y="0"/>
                </a:lnTo>
                <a:lnTo>
                  <a:pt x="1810956" y="374264"/>
                </a:lnTo>
                <a:lnTo>
                  <a:pt x="0" y="374264"/>
                </a:lnTo>
                <a:lnTo>
                  <a:pt x="0" y="0"/>
                </a:lnTo>
                <a:close/>
              </a:path>
            </a:pathLst>
          </a:custGeom>
          <a:blipFill>
            <a:blip r:embed="rId4"/>
            <a:stretch>
              <a:fillRect/>
            </a:stretch>
          </a:blipFill>
        </p:spPr>
        <p:txBody>
          <a:bodyPr/>
          <a:lstStyle/>
          <a:p>
            <a:pPr defTabSz="609630" fontAlgn="auto">
              <a:spcBef>
                <a:spcPts val="0"/>
              </a:spcBef>
              <a:spcAft>
                <a:spcPts val="0"/>
              </a:spcAft>
            </a:pPr>
            <a:endParaRPr lang="en-US" sz="1200">
              <a:solidFill>
                <a:prstClr val="black"/>
              </a:solidFill>
              <a:latin typeface="Calibri"/>
            </a:endParaRPr>
          </a:p>
        </p:txBody>
      </p:sp>
      <p:sp>
        <p:nvSpPr>
          <p:cNvPr id="10" name="TextBox 10"/>
          <p:cNvSpPr txBox="1"/>
          <p:nvPr/>
        </p:nvSpPr>
        <p:spPr>
          <a:xfrm>
            <a:off x="7906913" y="6597650"/>
            <a:ext cx="4140200" cy="163827"/>
          </a:xfrm>
          <a:prstGeom prst="rect">
            <a:avLst/>
          </a:prstGeom>
        </p:spPr>
        <p:txBody>
          <a:bodyPr lIns="0" tIns="0" rIns="0" bIns="0" rtlCol="0" anchor="t">
            <a:spAutoFit/>
          </a:bodyPr>
          <a:lstStyle/>
          <a:p>
            <a:pPr algn="r" defTabSz="609630" fontAlgn="auto">
              <a:lnSpc>
                <a:spcPts val="1400"/>
              </a:lnSpc>
              <a:spcBef>
                <a:spcPts val="0"/>
              </a:spcBef>
              <a:spcAft>
                <a:spcPts val="0"/>
              </a:spcAft>
            </a:pPr>
            <a:r>
              <a:rPr lang="en-US" sz="1000" spc="200">
                <a:solidFill>
                  <a:srgbClr val="000000"/>
                </a:solidFill>
                <a:latin typeface="Lato Bold"/>
              </a:rPr>
              <a:t>2907 W IRVING PARK DEVELOPMENT</a:t>
            </a:r>
          </a:p>
        </p:txBody>
      </p:sp>
      <p:grpSp>
        <p:nvGrpSpPr>
          <p:cNvPr id="11" name="Group 10"/>
          <p:cNvGrpSpPr/>
          <p:nvPr/>
        </p:nvGrpSpPr>
        <p:grpSpPr>
          <a:xfrm>
            <a:off x="-394855" y="6240437"/>
            <a:ext cx="12981709" cy="963927"/>
            <a:chOff x="-592282" y="9360655"/>
            <a:chExt cx="19472564" cy="1445890"/>
          </a:xfrm>
        </p:grpSpPr>
        <p:sp>
          <p:nvSpPr>
            <p:cNvPr id="12" name="AutoShape 6"/>
            <p:cNvSpPr/>
            <p:nvPr/>
          </p:nvSpPr>
          <p:spPr>
            <a:xfrm>
              <a:off x="-592282" y="9360655"/>
              <a:ext cx="19472564" cy="1445890"/>
            </a:xfrm>
            <a:prstGeom prst="rect">
              <a:avLst/>
            </a:prstGeom>
            <a:solidFill>
              <a:srgbClr val="C7DEFF">
                <a:alpha val="49804"/>
              </a:srgbClr>
            </a:solidFill>
          </p:spPr>
          <p:txBody>
            <a:bodyPr/>
            <a:lstStyle/>
            <a:p>
              <a:pPr defTabSz="609630" fontAlgn="auto">
                <a:spcBef>
                  <a:spcPts val="0"/>
                </a:spcBef>
                <a:spcAft>
                  <a:spcPts val="0"/>
                </a:spcAft>
              </a:pPr>
              <a:endParaRPr lang="en-US" sz="1200">
                <a:solidFill>
                  <a:prstClr val="black"/>
                </a:solidFill>
                <a:latin typeface="Calibri"/>
              </a:endParaRPr>
            </a:p>
          </p:txBody>
        </p:sp>
        <p:sp>
          <p:nvSpPr>
            <p:cNvPr id="13" name="Freeform 7"/>
            <p:cNvSpPr/>
            <p:nvPr/>
          </p:nvSpPr>
          <p:spPr>
            <a:xfrm>
              <a:off x="305364" y="9578779"/>
              <a:ext cx="1666160" cy="504822"/>
            </a:xfrm>
            <a:custGeom>
              <a:avLst/>
              <a:gdLst/>
              <a:ahLst/>
              <a:cxnLst/>
              <a:rect l="l" t="t" r="r" b="b"/>
              <a:pathLst>
                <a:path w="1666160" h="504822">
                  <a:moveTo>
                    <a:pt x="0" y="0"/>
                  </a:moveTo>
                  <a:lnTo>
                    <a:pt x="1666159" y="0"/>
                  </a:lnTo>
                  <a:lnTo>
                    <a:pt x="1666159" y="504821"/>
                  </a:lnTo>
                  <a:lnTo>
                    <a:pt x="0" y="504821"/>
                  </a:lnTo>
                  <a:lnTo>
                    <a:pt x="0" y="0"/>
                  </a:lnTo>
                  <a:close/>
                </a:path>
              </a:pathLst>
            </a:custGeom>
            <a:blipFill>
              <a:blip r:embed="rId2"/>
              <a:stretch>
                <a:fillRect/>
              </a:stretch>
            </a:blipFill>
          </p:spPr>
          <p:txBody>
            <a:bodyPr/>
            <a:lstStyle/>
            <a:p>
              <a:pPr defTabSz="609630" fontAlgn="auto">
                <a:spcBef>
                  <a:spcPts val="0"/>
                </a:spcBef>
                <a:spcAft>
                  <a:spcPts val="0"/>
                </a:spcAft>
              </a:pPr>
              <a:endParaRPr lang="en-US" sz="1200">
                <a:solidFill>
                  <a:prstClr val="black"/>
                </a:solidFill>
                <a:latin typeface="Calibri"/>
              </a:endParaRPr>
            </a:p>
          </p:txBody>
        </p:sp>
        <p:sp>
          <p:nvSpPr>
            <p:cNvPr id="14" name="Freeform 8"/>
            <p:cNvSpPr/>
            <p:nvPr/>
          </p:nvSpPr>
          <p:spPr>
            <a:xfrm>
              <a:off x="2221523" y="9578779"/>
              <a:ext cx="1864178" cy="454834"/>
            </a:xfrm>
            <a:custGeom>
              <a:avLst/>
              <a:gdLst/>
              <a:ahLst/>
              <a:cxnLst/>
              <a:rect l="l" t="t" r="r" b="b"/>
              <a:pathLst>
                <a:path w="1864178" h="454834">
                  <a:moveTo>
                    <a:pt x="0" y="0"/>
                  </a:moveTo>
                  <a:lnTo>
                    <a:pt x="1864178" y="0"/>
                  </a:lnTo>
                  <a:lnTo>
                    <a:pt x="1864178" y="454834"/>
                  </a:lnTo>
                  <a:lnTo>
                    <a:pt x="0" y="454834"/>
                  </a:lnTo>
                  <a:lnTo>
                    <a:pt x="0" y="0"/>
                  </a:lnTo>
                  <a:close/>
                </a:path>
              </a:pathLst>
            </a:custGeom>
            <a:blipFill>
              <a:blip r:embed="rId3"/>
              <a:stretch>
                <a:fillRect/>
              </a:stretch>
            </a:blipFill>
          </p:spPr>
          <p:txBody>
            <a:bodyPr/>
            <a:lstStyle/>
            <a:p>
              <a:pPr defTabSz="609630" fontAlgn="auto">
                <a:spcBef>
                  <a:spcPts val="0"/>
                </a:spcBef>
                <a:spcAft>
                  <a:spcPts val="0"/>
                </a:spcAft>
              </a:pPr>
              <a:endParaRPr lang="en-US" sz="1200">
                <a:solidFill>
                  <a:prstClr val="black"/>
                </a:solidFill>
                <a:latin typeface="Calibri"/>
              </a:endParaRPr>
            </a:p>
          </p:txBody>
        </p:sp>
        <p:sp>
          <p:nvSpPr>
            <p:cNvPr id="15" name="Freeform 9"/>
            <p:cNvSpPr/>
            <p:nvPr/>
          </p:nvSpPr>
          <p:spPr>
            <a:xfrm>
              <a:off x="4340440" y="9578779"/>
              <a:ext cx="1810956" cy="374264"/>
            </a:xfrm>
            <a:custGeom>
              <a:avLst/>
              <a:gdLst/>
              <a:ahLst/>
              <a:cxnLst/>
              <a:rect l="l" t="t" r="r" b="b"/>
              <a:pathLst>
                <a:path w="1810956" h="374264">
                  <a:moveTo>
                    <a:pt x="0" y="0"/>
                  </a:moveTo>
                  <a:lnTo>
                    <a:pt x="1810956" y="0"/>
                  </a:lnTo>
                  <a:lnTo>
                    <a:pt x="1810956" y="374264"/>
                  </a:lnTo>
                  <a:lnTo>
                    <a:pt x="0" y="374264"/>
                  </a:lnTo>
                  <a:lnTo>
                    <a:pt x="0" y="0"/>
                  </a:lnTo>
                  <a:close/>
                </a:path>
              </a:pathLst>
            </a:custGeom>
            <a:blipFill>
              <a:blip r:embed="rId4"/>
              <a:stretch>
                <a:fillRect/>
              </a:stretch>
            </a:blipFill>
          </p:spPr>
          <p:txBody>
            <a:bodyPr/>
            <a:lstStyle/>
            <a:p>
              <a:pPr defTabSz="609630" fontAlgn="auto">
                <a:spcBef>
                  <a:spcPts val="0"/>
                </a:spcBef>
                <a:spcAft>
                  <a:spcPts val="0"/>
                </a:spcAft>
              </a:pPr>
              <a:endParaRPr lang="en-US" sz="1200">
                <a:solidFill>
                  <a:prstClr val="black"/>
                </a:solidFill>
                <a:latin typeface="Calibri"/>
              </a:endParaRPr>
            </a:p>
          </p:txBody>
        </p:sp>
        <p:sp>
          <p:nvSpPr>
            <p:cNvPr id="16" name="TextBox 31"/>
            <p:cNvSpPr txBox="1"/>
            <p:nvPr/>
          </p:nvSpPr>
          <p:spPr>
            <a:xfrm>
              <a:off x="11860370" y="9896474"/>
              <a:ext cx="6210300" cy="245740"/>
            </a:xfrm>
            <a:prstGeom prst="rect">
              <a:avLst/>
            </a:prstGeom>
          </p:spPr>
          <p:txBody>
            <a:bodyPr lIns="0" tIns="0" rIns="0" bIns="0" rtlCol="0" anchor="t">
              <a:spAutoFit/>
            </a:bodyPr>
            <a:lstStyle/>
            <a:p>
              <a:pPr algn="r" defTabSz="609630" fontAlgn="auto">
                <a:lnSpc>
                  <a:spcPts val="1400"/>
                </a:lnSpc>
                <a:spcBef>
                  <a:spcPts val="0"/>
                </a:spcBef>
                <a:spcAft>
                  <a:spcPts val="0"/>
                </a:spcAft>
              </a:pPr>
              <a:r>
                <a:rPr lang="en-US" sz="1000" spc="200">
                  <a:solidFill>
                    <a:srgbClr val="000000"/>
                  </a:solidFill>
                  <a:latin typeface="Lato Bold"/>
                </a:rPr>
                <a:t>2907 W IRVING PARK DEVELOPMENT</a:t>
              </a:r>
            </a:p>
          </p:txBody>
        </p:sp>
      </p:grpSp>
      <p:graphicFrame>
        <p:nvGraphicFramePr>
          <p:cNvPr id="17" name="Table 5"/>
          <p:cNvGraphicFramePr>
            <a:graphicFrameLocks noGrp="1"/>
          </p:cNvGraphicFramePr>
          <p:nvPr>
            <p:extLst>
              <p:ext uri="{D42A27DB-BD31-4B8C-83A1-F6EECF244321}">
                <p14:modId xmlns:p14="http://schemas.microsoft.com/office/powerpoint/2010/main" val="1227091788"/>
              </p:ext>
            </p:extLst>
          </p:nvPr>
        </p:nvGraphicFramePr>
        <p:xfrm>
          <a:off x="57658" y="2437800"/>
          <a:ext cx="12134344" cy="4420200"/>
        </p:xfrm>
        <a:graphic>
          <a:graphicData uri="http://schemas.openxmlformats.org/drawingml/2006/table">
            <a:tbl>
              <a:tblPr/>
              <a:tblGrid>
                <a:gridCol w="3033586">
                  <a:extLst>
                    <a:ext uri="{9D8B030D-6E8A-4147-A177-3AD203B41FA5}">
                      <a16:colId xmlns:a16="http://schemas.microsoft.com/office/drawing/2014/main" val="20000"/>
                    </a:ext>
                  </a:extLst>
                </a:gridCol>
                <a:gridCol w="3033586">
                  <a:extLst>
                    <a:ext uri="{9D8B030D-6E8A-4147-A177-3AD203B41FA5}">
                      <a16:colId xmlns:a16="http://schemas.microsoft.com/office/drawing/2014/main" val="20001"/>
                    </a:ext>
                  </a:extLst>
                </a:gridCol>
                <a:gridCol w="3033586">
                  <a:extLst>
                    <a:ext uri="{9D8B030D-6E8A-4147-A177-3AD203B41FA5}">
                      <a16:colId xmlns:a16="http://schemas.microsoft.com/office/drawing/2014/main" val="20002"/>
                    </a:ext>
                  </a:extLst>
                </a:gridCol>
                <a:gridCol w="3033586">
                  <a:extLst>
                    <a:ext uri="{9D8B030D-6E8A-4147-A177-3AD203B41FA5}">
                      <a16:colId xmlns:a16="http://schemas.microsoft.com/office/drawing/2014/main" val="20003"/>
                    </a:ext>
                  </a:extLst>
                </a:gridCol>
              </a:tblGrid>
              <a:tr h="4420200">
                <a:tc>
                  <a:txBody>
                    <a:bodyPr/>
                    <a:lstStyle/>
                    <a:p>
                      <a:pPr algn="ctr">
                        <a:lnSpc>
                          <a:spcPts val="3120"/>
                        </a:lnSpc>
                        <a:defRPr/>
                      </a:pPr>
                      <a:r>
                        <a:rPr lang="en-US" sz="1700" b="1" spc="36" baseline="0" dirty="0">
                          <a:solidFill>
                            <a:srgbClr val="191919"/>
                          </a:solidFill>
                          <a:latin typeface="Montserrat Light" panose="020B0604020202020204" charset="0"/>
                        </a:rPr>
                        <a:t>Strong Connection to Nature</a:t>
                      </a:r>
                      <a:endParaRPr lang="en-US" sz="800" b="1" dirty="0">
                        <a:latin typeface="Montserrat Light" panose="020B0604020202020204" charset="0"/>
                      </a:endParaRPr>
                    </a:p>
                    <a:p>
                      <a:pPr algn="ctr">
                        <a:lnSpc>
                          <a:spcPts val="2340"/>
                        </a:lnSpc>
                      </a:pPr>
                      <a:endParaRPr lang="en-US" sz="800" dirty="0"/>
                    </a:p>
                    <a:p>
                      <a:pPr marL="285750" indent="-285750" algn="l">
                        <a:lnSpc>
                          <a:spcPts val="2340"/>
                        </a:lnSpc>
                        <a:buFont typeface="Arial" panose="020B0604020202020204" pitchFamily="34" charset="0"/>
                        <a:buChar char="•"/>
                      </a:pPr>
                      <a:r>
                        <a:rPr lang="en-US" sz="1100" spc="26" dirty="0">
                          <a:solidFill>
                            <a:srgbClr val="191919"/>
                          </a:solidFill>
                          <a:latin typeface="Montserrat Light" panose="020B0604020202020204" charset="0"/>
                        </a:rPr>
                        <a:t>Convey</a:t>
                      </a:r>
                      <a:r>
                        <a:rPr lang="en-US" sz="1100" spc="26" baseline="0" dirty="0">
                          <a:solidFill>
                            <a:srgbClr val="191919"/>
                          </a:solidFill>
                          <a:latin typeface="Montserrat Light" panose="020B0604020202020204" charset="0"/>
                        </a:rPr>
                        <a:t> connection to river </a:t>
                      </a:r>
                    </a:p>
                    <a:p>
                      <a:pPr marL="285750" indent="-285750" algn="l">
                        <a:lnSpc>
                          <a:spcPts val="2340"/>
                        </a:lnSpc>
                        <a:buFont typeface="Arial" panose="020B0604020202020204" pitchFamily="34" charset="0"/>
                        <a:buChar char="•"/>
                      </a:pPr>
                      <a:r>
                        <a:rPr lang="en-US" sz="1100" spc="26" baseline="0" dirty="0">
                          <a:solidFill>
                            <a:srgbClr val="191919"/>
                          </a:solidFill>
                          <a:latin typeface="Montserrat Light" panose="020B0604020202020204" charset="0"/>
                        </a:rPr>
                        <a:t>Include </a:t>
                      </a:r>
                      <a:r>
                        <a:rPr lang="en-US" sz="1100" spc="69" dirty="0">
                          <a:solidFill>
                            <a:srgbClr val="0F0F0F"/>
                          </a:solidFill>
                          <a:latin typeface="Montserrat Light" panose="020B0604020202020204" charset="0"/>
                        </a:rPr>
                        <a:t>rooftop deck and garden beds</a:t>
                      </a:r>
                    </a:p>
                    <a:p>
                      <a:pPr marL="285750" indent="-285750" algn="l">
                        <a:lnSpc>
                          <a:spcPts val="2340"/>
                        </a:lnSpc>
                        <a:buFont typeface="Arial" panose="020B0604020202020204" pitchFamily="34" charset="0"/>
                        <a:buChar char="•"/>
                      </a:pPr>
                      <a:r>
                        <a:rPr lang="en-US" sz="1100" spc="69" dirty="0">
                          <a:solidFill>
                            <a:srgbClr val="0F0F0F"/>
                          </a:solidFill>
                          <a:latin typeface="Montserrat Light" panose="020B0604020202020204" charset="0"/>
                        </a:rPr>
                        <a:t>Native plants and grasses</a:t>
                      </a:r>
                    </a:p>
                    <a:p>
                      <a:pPr marL="0" indent="0" algn="l">
                        <a:lnSpc>
                          <a:spcPts val="2340"/>
                        </a:lnSpc>
                        <a:buFont typeface="Arial" panose="020B0604020202020204" pitchFamily="34" charset="0"/>
                        <a:buNone/>
                      </a:pPr>
                      <a:endParaRPr lang="en-US" sz="1100" spc="26" dirty="0">
                        <a:solidFill>
                          <a:srgbClr val="191919"/>
                        </a:solidFill>
                        <a:latin typeface="Montserrat Light" panose="020B0604020202020204" charset="0"/>
                      </a:endParaRPr>
                    </a:p>
                  </a:txBody>
                  <a:tcPr marL="134509" marR="134509" marT="134509" marB="134509" anchor="ctr">
                    <a:lnL w="47625" cap="flat" cmpd="sng" algn="ctr">
                      <a:solidFill>
                        <a:srgbClr val="EDF0F2"/>
                      </a:solidFill>
                      <a:prstDash val="solid"/>
                      <a:round/>
                      <a:headEnd type="none" w="med" len="med"/>
                      <a:tailEnd type="none" w="med" len="med"/>
                    </a:lnL>
                    <a:lnR w="47625" cap="flat" cmpd="sng" algn="ctr">
                      <a:solidFill>
                        <a:srgbClr val="EDF0F2"/>
                      </a:solidFill>
                      <a:prstDash val="solid"/>
                      <a:round/>
                      <a:headEnd type="none" w="med" len="med"/>
                      <a:tailEnd type="none" w="med" len="med"/>
                    </a:lnR>
                    <a:lnT w="47625" cap="flat" cmpd="sng" algn="ctr">
                      <a:solidFill>
                        <a:srgbClr val="EDF0F2"/>
                      </a:solidFill>
                      <a:prstDash val="solid"/>
                      <a:round/>
                      <a:headEnd type="none" w="med" len="med"/>
                      <a:tailEnd type="none" w="med" len="med"/>
                    </a:lnT>
                    <a:lnB w="47625" cap="flat" cmpd="sng" algn="ctr">
                      <a:solidFill>
                        <a:srgbClr val="EDF0F2"/>
                      </a:solidFill>
                      <a:prstDash val="solid"/>
                      <a:round/>
                      <a:headEnd type="none" w="med" len="med"/>
                      <a:tailEnd type="none" w="med" len="med"/>
                    </a:lnB>
                  </a:tcPr>
                </a:tc>
                <a:tc>
                  <a:txBody>
                    <a:bodyPr/>
                    <a:lstStyle/>
                    <a:p>
                      <a:pPr algn="ctr">
                        <a:lnSpc>
                          <a:spcPts val="3120"/>
                        </a:lnSpc>
                        <a:defRPr/>
                      </a:pPr>
                      <a:r>
                        <a:rPr lang="en-US" sz="1700" b="1" spc="36" dirty="0">
                          <a:solidFill>
                            <a:srgbClr val="191919"/>
                          </a:solidFill>
                          <a:latin typeface="Montserrat Light" panose="020B0604020202020204" charset="0"/>
                        </a:rPr>
                        <a:t>Incorporate</a:t>
                      </a:r>
                      <a:r>
                        <a:rPr lang="en-US" sz="1700" b="1" spc="36" baseline="0" dirty="0">
                          <a:solidFill>
                            <a:srgbClr val="191919"/>
                          </a:solidFill>
                          <a:latin typeface="Montserrat Light" panose="020B0604020202020204" charset="0"/>
                        </a:rPr>
                        <a:t> Native Themes in Design</a:t>
                      </a:r>
                      <a:endParaRPr lang="en-US" sz="800" b="1" dirty="0">
                        <a:latin typeface="Montserrat Light" panose="020B0604020202020204" charset="0"/>
                      </a:endParaRPr>
                    </a:p>
                    <a:p>
                      <a:pPr algn="ctr">
                        <a:lnSpc>
                          <a:spcPts val="2340"/>
                        </a:lnSpc>
                      </a:pPr>
                      <a:endParaRPr lang="en-US" sz="800" dirty="0"/>
                    </a:p>
                    <a:p>
                      <a:pPr marL="285750" indent="-285750" algn="l">
                        <a:lnSpc>
                          <a:spcPts val="2340"/>
                        </a:lnSpc>
                        <a:buFont typeface="Arial" panose="020B0604020202020204" pitchFamily="34" charset="0"/>
                        <a:buChar char="•"/>
                      </a:pPr>
                      <a:r>
                        <a:rPr lang="en-US" sz="1100" spc="26" dirty="0">
                          <a:solidFill>
                            <a:srgbClr val="191919"/>
                          </a:solidFill>
                          <a:latin typeface="Montserrat Light" panose="020B0604020202020204" charset="0"/>
                        </a:rPr>
                        <a:t>Inspiration</a:t>
                      </a:r>
                      <a:r>
                        <a:rPr lang="en-US" sz="1100" spc="26" baseline="0" dirty="0">
                          <a:solidFill>
                            <a:srgbClr val="191919"/>
                          </a:solidFill>
                          <a:latin typeface="Montserrat Light" panose="020B0604020202020204" charset="0"/>
                        </a:rPr>
                        <a:t> from Native jingle dancers in design colors</a:t>
                      </a:r>
                    </a:p>
                    <a:p>
                      <a:pPr marL="285750" indent="-285750" algn="l">
                        <a:lnSpc>
                          <a:spcPts val="2340"/>
                        </a:lnSpc>
                        <a:buFont typeface="Arial" panose="020B0604020202020204" pitchFamily="34" charset="0"/>
                        <a:buChar char="•"/>
                      </a:pPr>
                      <a:r>
                        <a:rPr lang="en-US" sz="1100" spc="26" baseline="0" dirty="0">
                          <a:solidFill>
                            <a:srgbClr val="191919"/>
                          </a:solidFill>
                          <a:latin typeface="Montserrat Light" panose="020B0604020202020204" charset="0"/>
                        </a:rPr>
                        <a:t>Balcony orientation and view</a:t>
                      </a:r>
                    </a:p>
                    <a:p>
                      <a:pPr marL="285750" indent="-285750" algn="l">
                        <a:lnSpc>
                          <a:spcPts val="2340"/>
                        </a:lnSpc>
                        <a:buFont typeface="Arial" panose="020B0604020202020204" pitchFamily="34" charset="0"/>
                        <a:buChar char="•"/>
                      </a:pPr>
                      <a:r>
                        <a:rPr lang="en-US" sz="1100" spc="26" baseline="0" dirty="0">
                          <a:solidFill>
                            <a:srgbClr val="191919"/>
                          </a:solidFill>
                          <a:latin typeface="Montserrat Light" panose="020B0604020202020204" charset="0"/>
                        </a:rPr>
                        <a:t>Façade conveys Chicago River</a:t>
                      </a:r>
                    </a:p>
                    <a:p>
                      <a:pPr marL="0" indent="0" algn="l">
                        <a:lnSpc>
                          <a:spcPts val="2340"/>
                        </a:lnSpc>
                        <a:buFont typeface="Arial" panose="020B0604020202020204" pitchFamily="34" charset="0"/>
                        <a:buNone/>
                      </a:pPr>
                      <a:endParaRPr lang="en-US" sz="1100" spc="26" baseline="0" dirty="0">
                        <a:solidFill>
                          <a:srgbClr val="191919"/>
                        </a:solidFill>
                        <a:latin typeface="Montserrat Light" panose="020B0604020202020204" charset="0"/>
                      </a:endParaRPr>
                    </a:p>
                  </a:txBody>
                  <a:tcPr marL="134509" marR="134509" marT="134509" marB="134509" anchor="ctr">
                    <a:lnL w="47625" cap="flat" cmpd="sng" algn="ctr">
                      <a:solidFill>
                        <a:srgbClr val="EDF0F2"/>
                      </a:solidFill>
                      <a:prstDash val="solid"/>
                      <a:round/>
                      <a:headEnd type="none" w="med" len="med"/>
                      <a:tailEnd type="none" w="med" len="med"/>
                    </a:lnL>
                    <a:lnR w="47625" cap="flat" cmpd="sng" algn="ctr">
                      <a:solidFill>
                        <a:srgbClr val="EDF0F2"/>
                      </a:solidFill>
                      <a:prstDash val="solid"/>
                      <a:round/>
                      <a:headEnd type="none" w="med" len="med"/>
                      <a:tailEnd type="none" w="med" len="med"/>
                    </a:lnR>
                    <a:lnT w="47625" cap="flat" cmpd="sng" algn="ctr">
                      <a:solidFill>
                        <a:srgbClr val="EDF0F2"/>
                      </a:solidFill>
                      <a:prstDash val="solid"/>
                      <a:round/>
                      <a:headEnd type="none" w="med" len="med"/>
                      <a:tailEnd type="none" w="med" len="med"/>
                    </a:lnT>
                    <a:lnB w="47625" cap="flat" cmpd="sng" algn="ctr">
                      <a:solidFill>
                        <a:srgbClr val="EDF0F2"/>
                      </a:solidFill>
                      <a:prstDash val="solid"/>
                      <a:round/>
                      <a:headEnd type="none" w="med" len="med"/>
                      <a:tailEnd type="none" w="med" len="med"/>
                    </a:lnB>
                  </a:tcPr>
                </a:tc>
                <a:tc>
                  <a:txBody>
                    <a:bodyPr/>
                    <a:lstStyle/>
                    <a:p>
                      <a:pPr algn="ctr">
                        <a:lnSpc>
                          <a:spcPts val="3120"/>
                        </a:lnSpc>
                        <a:defRPr/>
                      </a:pPr>
                      <a:endParaRPr lang="en-US" sz="1700" b="1" spc="36" dirty="0">
                        <a:solidFill>
                          <a:srgbClr val="191919"/>
                        </a:solidFill>
                        <a:latin typeface="Montserrat Light" panose="020B0604020202020204" charset="0"/>
                      </a:endParaRPr>
                    </a:p>
                    <a:p>
                      <a:pPr algn="ctr">
                        <a:lnSpc>
                          <a:spcPts val="3120"/>
                        </a:lnSpc>
                        <a:defRPr/>
                      </a:pPr>
                      <a:endParaRPr lang="en-US" sz="1700" b="1" spc="36" dirty="0">
                        <a:solidFill>
                          <a:srgbClr val="191919"/>
                        </a:solidFill>
                        <a:latin typeface="Montserrat Light" panose="020B0604020202020204" charset="0"/>
                      </a:endParaRPr>
                    </a:p>
                    <a:p>
                      <a:pPr algn="ctr">
                        <a:lnSpc>
                          <a:spcPts val="3120"/>
                        </a:lnSpc>
                        <a:defRPr/>
                      </a:pPr>
                      <a:r>
                        <a:rPr lang="en-US" sz="1700" b="1" spc="36" dirty="0">
                          <a:solidFill>
                            <a:srgbClr val="191919"/>
                          </a:solidFill>
                          <a:latin typeface="Montserrat Light" panose="020B0604020202020204" charset="0"/>
                        </a:rPr>
                        <a:t>Amenities/</a:t>
                      </a:r>
                      <a:r>
                        <a:rPr lang="en-US" sz="1700" b="1" spc="36" baseline="0" dirty="0">
                          <a:solidFill>
                            <a:srgbClr val="191919"/>
                          </a:solidFill>
                          <a:latin typeface="Montserrat Light" panose="020B0604020202020204" charset="0"/>
                        </a:rPr>
                        <a:t>Features</a:t>
                      </a:r>
                    </a:p>
                    <a:p>
                      <a:pPr algn="ctr">
                        <a:lnSpc>
                          <a:spcPts val="3120"/>
                        </a:lnSpc>
                        <a:defRPr/>
                      </a:pPr>
                      <a:endParaRPr lang="en-US" sz="1400" dirty="0">
                        <a:latin typeface="Montserrat Light" panose="020B0604020202020204" charset="0"/>
                      </a:endParaRPr>
                    </a:p>
                    <a:p>
                      <a:pPr marL="285750" marR="0" lvl="0" indent="-285750" algn="l" defTabSz="914400" rtl="0" eaLnBrk="1" fontAlgn="auto" latinLnBrk="0" hangingPunct="1">
                        <a:lnSpc>
                          <a:spcPts val="2340"/>
                        </a:lnSpc>
                        <a:spcBef>
                          <a:spcPts val="0"/>
                        </a:spcBef>
                        <a:spcAft>
                          <a:spcPts val="0"/>
                        </a:spcAft>
                        <a:buClrTx/>
                        <a:buSzTx/>
                        <a:buFont typeface="Arial" panose="020B0604020202020204" pitchFamily="34" charset="0"/>
                        <a:buChar char="•"/>
                        <a:tabLst/>
                        <a:defRPr/>
                      </a:pPr>
                      <a:r>
                        <a:rPr lang="en-US" sz="1000" spc="69" dirty="0">
                          <a:solidFill>
                            <a:srgbClr val="0F0F0F"/>
                          </a:solidFill>
                          <a:latin typeface="Montserrat Light" panose="020B0604020202020204" charset="0"/>
                        </a:rPr>
                        <a:t>Spaces for Native cultural practices,</a:t>
                      </a:r>
                      <a:r>
                        <a:rPr lang="en-US" sz="1000" spc="69" baseline="0" dirty="0">
                          <a:solidFill>
                            <a:srgbClr val="0F0F0F"/>
                          </a:solidFill>
                          <a:latin typeface="Montserrat Light" panose="020B0604020202020204" charset="0"/>
                        </a:rPr>
                        <a:t> </a:t>
                      </a:r>
                      <a:r>
                        <a:rPr lang="en-US" sz="1000" spc="66" dirty="0">
                          <a:solidFill>
                            <a:srgbClr val="0F0F0F"/>
                          </a:solidFill>
                          <a:latin typeface="Montserrat Light" panose="020B0604020202020204" charset="0"/>
                        </a:rPr>
                        <a:t>traditional gardening, and cooking classes </a:t>
                      </a:r>
                    </a:p>
                    <a:p>
                      <a:pPr marL="285750" marR="0" lvl="0" indent="-285750" algn="l" defTabSz="914400" rtl="0" eaLnBrk="1" fontAlgn="auto" latinLnBrk="0" hangingPunct="1">
                        <a:lnSpc>
                          <a:spcPts val="2340"/>
                        </a:lnSpc>
                        <a:spcBef>
                          <a:spcPts val="0"/>
                        </a:spcBef>
                        <a:spcAft>
                          <a:spcPts val="0"/>
                        </a:spcAft>
                        <a:buClrTx/>
                        <a:buSzTx/>
                        <a:buFont typeface="Arial" panose="020B0604020202020204" pitchFamily="34" charset="0"/>
                        <a:buChar char="•"/>
                        <a:tabLst/>
                        <a:defRPr/>
                      </a:pPr>
                      <a:r>
                        <a:rPr lang="en-US" sz="1000" spc="66" dirty="0">
                          <a:solidFill>
                            <a:srgbClr val="0F0F0F"/>
                          </a:solidFill>
                          <a:latin typeface="Montserrat Light" panose="020B0604020202020204" charset="0"/>
                        </a:rPr>
                        <a:t>Community programs and spaces for business development</a:t>
                      </a:r>
                    </a:p>
                    <a:p>
                      <a:pPr algn="l">
                        <a:lnSpc>
                          <a:spcPts val="2340"/>
                        </a:lnSpc>
                      </a:pPr>
                      <a:endParaRPr lang="en-US" sz="1300" spc="26" dirty="0">
                        <a:solidFill>
                          <a:srgbClr val="191919"/>
                        </a:solidFill>
                        <a:latin typeface="Montserrat Light" panose="020B0604020202020204" charset="0"/>
                      </a:endParaRPr>
                    </a:p>
                  </a:txBody>
                  <a:tcPr marL="134509" marR="134509" marT="134509" marB="134509" anchor="ctr">
                    <a:lnL w="47625" cap="flat" cmpd="sng" algn="ctr">
                      <a:solidFill>
                        <a:srgbClr val="EDF0F2"/>
                      </a:solidFill>
                      <a:prstDash val="solid"/>
                      <a:round/>
                      <a:headEnd type="none" w="med" len="med"/>
                      <a:tailEnd type="none" w="med" len="med"/>
                    </a:lnL>
                    <a:lnR w="47625" cap="flat" cmpd="sng" algn="ctr">
                      <a:solidFill>
                        <a:srgbClr val="EDF0F2"/>
                      </a:solidFill>
                      <a:prstDash val="solid"/>
                      <a:round/>
                      <a:headEnd type="none" w="med" len="med"/>
                      <a:tailEnd type="none" w="med" len="med"/>
                    </a:lnR>
                    <a:lnT w="47625" cap="flat" cmpd="sng" algn="ctr">
                      <a:solidFill>
                        <a:srgbClr val="EDF0F2"/>
                      </a:solidFill>
                      <a:prstDash val="solid"/>
                      <a:round/>
                      <a:headEnd type="none" w="med" len="med"/>
                      <a:tailEnd type="none" w="med" len="med"/>
                    </a:lnT>
                    <a:lnB w="47625" cap="flat" cmpd="sng" algn="ctr">
                      <a:solidFill>
                        <a:srgbClr val="EDF0F2"/>
                      </a:solidFill>
                      <a:prstDash val="solid"/>
                      <a:round/>
                      <a:headEnd type="none" w="med" len="med"/>
                      <a:tailEnd type="none" w="med" len="med"/>
                    </a:lnB>
                  </a:tcPr>
                </a:tc>
                <a:tc>
                  <a:txBody>
                    <a:bodyPr/>
                    <a:lstStyle/>
                    <a:p>
                      <a:pPr algn="ctr">
                        <a:lnSpc>
                          <a:spcPts val="3120"/>
                        </a:lnSpc>
                        <a:defRPr/>
                      </a:pPr>
                      <a:endParaRPr lang="en-US" sz="1700" b="1" spc="36" dirty="0">
                        <a:solidFill>
                          <a:srgbClr val="191919"/>
                        </a:solidFill>
                        <a:latin typeface="Montserrat Light" panose="020B0604020202020204" charset="0"/>
                      </a:endParaRPr>
                    </a:p>
                    <a:p>
                      <a:pPr algn="ctr">
                        <a:lnSpc>
                          <a:spcPts val="3120"/>
                        </a:lnSpc>
                        <a:defRPr/>
                      </a:pPr>
                      <a:r>
                        <a:rPr lang="en-US" sz="1700" b="1" spc="36" dirty="0">
                          <a:solidFill>
                            <a:srgbClr val="191919"/>
                          </a:solidFill>
                          <a:latin typeface="Montserrat Light" panose="020B0604020202020204" charset="0"/>
                        </a:rPr>
                        <a:t>Culturally Responsive Supportive approach</a:t>
                      </a:r>
                    </a:p>
                    <a:p>
                      <a:pPr algn="ctr">
                        <a:lnSpc>
                          <a:spcPts val="2340"/>
                        </a:lnSpc>
                      </a:pPr>
                      <a:endParaRPr lang="en-US" sz="1700" spc="36" dirty="0">
                        <a:solidFill>
                          <a:srgbClr val="191919"/>
                        </a:solidFill>
                        <a:latin typeface="Aileron Bold"/>
                      </a:endParaRPr>
                    </a:p>
                    <a:p>
                      <a:pPr marL="285750" indent="-285750" algn="l">
                        <a:lnSpc>
                          <a:spcPts val="2340"/>
                        </a:lnSpc>
                        <a:buFont typeface="Arial" panose="020B0604020202020204" pitchFamily="34" charset="0"/>
                        <a:buChar char="•"/>
                      </a:pPr>
                      <a:r>
                        <a:rPr lang="en-US" sz="1100" spc="26" dirty="0">
                          <a:solidFill>
                            <a:srgbClr val="191919"/>
                          </a:solidFill>
                          <a:latin typeface="Montserrat Light" panose="020B0604020202020204" charset="0"/>
                        </a:rPr>
                        <a:t>Services &amp; activities to</a:t>
                      </a:r>
                      <a:r>
                        <a:rPr lang="en-US" sz="1100" spc="26" baseline="0" dirty="0">
                          <a:solidFill>
                            <a:srgbClr val="191919"/>
                          </a:solidFill>
                          <a:latin typeface="Montserrat Light" panose="020B0604020202020204" charset="0"/>
                        </a:rPr>
                        <a:t> counter isolation </a:t>
                      </a:r>
                      <a:endParaRPr lang="en-US" sz="1100" spc="26" dirty="0">
                        <a:solidFill>
                          <a:srgbClr val="191919"/>
                        </a:solidFill>
                        <a:latin typeface="Montserrat Light" panose="020B0604020202020204" charset="0"/>
                      </a:endParaRPr>
                    </a:p>
                    <a:p>
                      <a:pPr marL="285750" indent="-285750" algn="l">
                        <a:lnSpc>
                          <a:spcPts val="2340"/>
                        </a:lnSpc>
                        <a:buFont typeface="Arial" panose="020B0604020202020204" pitchFamily="34" charset="0"/>
                        <a:buChar char="•"/>
                      </a:pPr>
                      <a:r>
                        <a:rPr lang="en-US" sz="1100" spc="26" dirty="0">
                          <a:solidFill>
                            <a:srgbClr val="191919"/>
                          </a:solidFill>
                          <a:latin typeface="Montserrat Light" panose="020B0604020202020204" charset="0"/>
                        </a:rPr>
                        <a:t>Connections</a:t>
                      </a:r>
                      <a:r>
                        <a:rPr lang="en-US" sz="1100" spc="26" baseline="0" dirty="0">
                          <a:solidFill>
                            <a:srgbClr val="191919"/>
                          </a:solidFill>
                          <a:latin typeface="Montserrat Light" panose="020B0604020202020204" charset="0"/>
                        </a:rPr>
                        <a:t> to </a:t>
                      </a:r>
                      <a:r>
                        <a:rPr lang="en-US" sz="1100" spc="26" dirty="0">
                          <a:solidFill>
                            <a:srgbClr val="191919"/>
                          </a:solidFill>
                          <a:latin typeface="Montserrat Light" panose="020B0604020202020204" charset="0"/>
                        </a:rPr>
                        <a:t>Mental health services and traditional healing programs </a:t>
                      </a:r>
                    </a:p>
                    <a:p>
                      <a:pPr algn="l">
                        <a:lnSpc>
                          <a:spcPts val="2340"/>
                        </a:lnSpc>
                      </a:pPr>
                      <a:endParaRPr lang="en-US" sz="1300" spc="26" dirty="0">
                        <a:solidFill>
                          <a:srgbClr val="191919"/>
                        </a:solidFill>
                        <a:latin typeface="Montserrat Light" panose="020B0604020202020204" charset="0"/>
                      </a:endParaRPr>
                    </a:p>
                  </a:txBody>
                  <a:tcPr marL="134509" marR="134509" marT="134509" marB="134509" anchor="ctr">
                    <a:lnL w="47625" cap="flat" cmpd="sng" algn="ctr">
                      <a:solidFill>
                        <a:srgbClr val="EDF0F2"/>
                      </a:solidFill>
                      <a:prstDash val="solid"/>
                      <a:round/>
                      <a:headEnd type="none" w="med" len="med"/>
                      <a:tailEnd type="none" w="med" len="med"/>
                    </a:lnL>
                    <a:lnR w="47625" cap="flat" cmpd="sng" algn="ctr">
                      <a:solidFill>
                        <a:srgbClr val="EDF0F2"/>
                      </a:solidFill>
                      <a:prstDash val="solid"/>
                      <a:round/>
                      <a:headEnd type="none" w="med" len="med"/>
                      <a:tailEnd type="none" w="med" len="med"/>
                    </a:lnR>
                    <a:lnT w="47625" cap="flat" cmpd="sng" algn="ctr">
                      <a:solidFill>
                        <a:srgbClr val="EDF0F2"/>
                      </a:solidFill>
                      <a:prstDash val="solid"/>
                      <a:round/>
                      <a:headEnd type="none" w="med" len="med"/>
                      <a:tailEnd type="none" w="med" len="med"/>
                    </a:lnT>
                    <a:lnB w="47625" cap="flat" cmpd="sng" algn="ctr">
                      <a:solidFill>
                        <a:srgbClr val="EDF0F2"/>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pSp>
        <p:nvGrpSpPr>
          <p:cNvPr id="27" name="Group 15"/>
          <p:cNvGrpSpPr/>
          <p:nvPr/>
        </p:nvGrpSpPr>
        <p:grpSpPr>
          <a:xfrm>
            <a:off x="9395878" y="2067213"/>
            <a:ext cx="1162271" cy="910227"/>
            <a:chOff x="0" y="0"/>
            <a:chExt cx="433534" cy="339520"/>
          </a:xfrm>
        </p:grpSpPr>
        <p:sp>
          <p:nvSpPr>
            <p:cNvPr id="28" name="Freeform 16"/>
            <p:cNvSpPr/>
            <p:nvPr/>
          </p:nvSpPr>
          <p:spPr>
            <a:xfrm>
              <a:off x="0" y="0"/>
              <a:ext cx="433534" cy="339520"/>
            </a:xfrm>
            <a:custGeom>
              <a:avLst/>
              <a:gdLst/>
              <a:ahLst/>
              <a:cxnLst/>
              <a:rect l="l" t="t" r="r" b="b"/>
              <a:pathLst>
                <a:path w="433534" h="339520">
                  <a:moveTo>
                    <a:pt x="70549" y="0"/>
                  </a:moveTo>
                  <a:lnTo>
                    <a:pt x="362985" y="0"/>
                  </a:lnTo>
                  <a:cubicBezTo>
                    <a:pt x="381696" y="0"/>
                    <a:pt x="399640" y="7433"/>
                    <a:pt x="412870" y="20663"/>
                  </a:cubicBezTo>
                  <a:cubicBezTo>
                    <a:pt x="426101" y="33894"/>
                    <a:pt x="433534" y="51838"/>
                    <a:pt x="433534" y="70549"/>
                  </a:cubicBezTo>
                  <a:lnTo>
                    <a:pt x="433534" y="268971"/>
                  </a:lnTo>
                  <a:cubicBezTo>
                    <a:pt x="433534" y="307934"/>
                    <a:pt x="401948" y="339520"/>
                    <a:pt x="362985" y="339520"/>
                  </a:cubicBezTo>
                  <a:lnTo>
                    <a:pt x="70549" y="339520"/>
                  </a:lnTo>
                  <a:cubicBezTo>
                    <a:pt x="51838" y="339520"/>
                    <a:pt x="33894" y="332087"/>
                    <a:pt x="20663" y="318857"/>
                  </a:cubicBezTo>
                  <a:cubicBezTo>
                    <a:pt x="7433" y="305626"/>
                    <a:pt x="0" y="287682"/>
                    <a:pt x="0" y="268971"/>
                  </a:cubicBezTo>
                  <a:lnTo>
                    <a:pt x="0" y="70549"/>
                  </a:lnTo>
                  <a:cubicBezTo>
                    <a:pt x="0" y="31586"/>
                    <a:pt x="31586" y="0"/>
                    <a:pt x="70549" y="0"/>
                  </a:cubicBezTo>
                  <a:close/>
                </a:path>
              </a:pathLst>
            </a:custGeom>
            <a:solidFill>
              <a:srgbClr val="606B92"/>
            </a:solidFill>
          </p:spPr>
          <p:txBody>
            <a:bodyPr/>
            <a:lstStyle/>
            <a:p>
              <a:pPr defTabSz="609630" fontAlgn="auto">
                <a:spcBef>
                  <a:spcPts val="0"/>
                </a:spcBef>
                <a:spcAft>
                  <a:spcPts val="0"/>
                </a:spcAft>
              </a:pPr>
              <a:endParaRPr lang="en-US" sz="1200">
                <a:solidFill>
                  <a:prstClr val="black"/>
                </a:solidFill>
                <a:latin typeface="Calibri"/>
              </a:endParaRPr>
            </a:p>
          </p:txBody>
        </p:sp>
        <p:sp>
          <p:nvSpPr>
            <p:cNvPr id="29" name="TextBox 17"/>
            <p:cNvSpPr txBox="1"/>
            <p:nvPr/>
          </p:nvSpPr>
          <p:spPr>
            <a:xfrm>
              <a:off x="0" y="-28575"/>
              <a:ext cx="812800" cy="841375"/>
            </a:xfrm>
            <a:prstGeom prst="rect">
              <a:avLst/>
            </a:prstGeom>
          </p:spPr>
          <p:txBody>
            <a:bodyPr lIns="169333" tIns="169333" rIns="169333" bIns="169333" rtlCol="0" anchor="ctr"/>
            <a:lstStyle/>
            <a:p>
              <a:pPr algn="ctr" defTabSz="609630" fontAlgn="auto">
                <a:lnSpc>
                  <a:spcPts val="2080"/>
                </a:lnSpc>
                <a:spcBef>
                  <a:spcPts val="0"/>
                </a:spcBef>
                <a:spcAft>
                  <a:spcPts val="0"/>
                </a:spcAft>
              </a:pPr>
              <a:endParaRPr sz="1200">
                <a:solidFill>
                  <a:srgbClr val="5C8293"/>
                </a:solidFill>
                <a:latin typeface="Calibri"/>
              </a:endParaRPr>
            </a:p>
          </p:txBody>
        </p:sp>
      </p:grpSp>
      <p:sp>
        <p:nvSpPr>
          <p:cNvPr id="30" name="Freeform 18"/>
          <p:cNvSpPr/>
          <p:nvPr/>
        </p:nvSpPr>
        <p:spPr>
          <a:xfrm>
            <a:off x="9768702" y="2314015"/>
            <a:ext cx="416621" cy="416622"/>
          </a:xfrm>
          <a:custGeom>
            <a:avLst/>
            <a:gdLst/>
            <a:ahLst/>
            <a:cxnLst/>
            <a:rect l="l" t="t" r="r" b="b"/>
            <a:pathLst>
              <a:path w="590043" h="590043">
                <a:moveTo>
                  <a:pt x="0" y="0"/>
                </a:moveTo>
                <a:lnTo>
                  <a:pt x="590043" y="0"/>
                </a:lnTo>
                <a:lnTo>
                  <a:pt x="590043" y="590043"/>
                </a:lnTo>
                <a:lnTo>
                  <a:pt x="0" y="59004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defTabSz="609630" fontAlgn="auto">
              <a:spcBef>
                <a:spcPts val="0"/>
              </a:spcBef>
              <a:spcAft>
                <a:spcPts val="0"/>
              </a:spcAft>
            </a:pPr>
            <a:endParaRPr lang="en-US" sz="1200">
              <a:solidFill>
                <a:prstClr val="black"/>
              </a:solidFill>
              <a:latin typeface="Calibri"/>
            </a:endParaRPr>
          </a:p>
        </p:txBody>
      </p:sp>
      <p:grpSp>
        <p:nvGrpSpPr>
          <p:cNvPr id="18" name="Group 6"/>
          <p:cNvGrpSpPr/>
          <p:nvPr/>
        </p:nvGrpSpPr>
        <p:grpSpPr>
          <a:xfrm>
            <a:off x="1553279" y="2067213"/>
            <a:ext cx="1162271" cy="910227"/>
            <a:chOff x="0" y="0"/>
            <a:chExt cx="433534" cy="339520"/>
          </a:xfrm>
        </p:grpSpPr>
        <p:sp>
          <p:nvSpPr>
            <p:cNvPr id="19" name="Freeform 7"/>
            <p:cNvSpPr/>
            <p:nvPr/>
          </p:nvSpPr>
          <p:spPr>
            <a:xfrm>
              <a:off x="0" y="0"/>
              <a:ext cx="433534" cy="339520"/>
            </a:xfrm>
            <a:custGeom>
              <a:avLst/>
              <a:gdLst/>
              <a:ahLst/>
              <a:cxnLst/>
              <a:rect l="l" t="t" r="r" b="b"/>
              <a:pathLst>
                <a:path w="433534" h="339520">
                  <a:moveTo>
                    <a:pt x="70549" y="0"/>
                  </a:moveTo>
                  <a:lnTo>
                    <a:pt x="362985" y="0"/>
                  </a:lnTo>
                  <a:cubicBezTo>
                    <a:pt x="381696" y="0"/>
                    <a:pt x="399640" y="7433"/>
                    <a:pt x="412870" y="20663"/>
                  </a:cubicBezTo>
                  <a:cubicBezTo>
                    <a:pt x="426101" y="33894"/>
                    <a:pt x="433534" y="51838"/>
                    <a:pt x="433534" y="70549"/>
                  </a:cubicBezTo>
                  <a:lnTo>
                    <a:pt x="433534" y="268971"/>
                  </a:lnTo>
                  <a:cubicBezTo>
                    <a:pt x="433534" y="307934"/>
                    <a:pt x="401948" y="339520"/>
                    <a:pt x="362985" y="339520"/>
                  </a:cubicBezTo>
                  <a:lnTo>
                    <a:pt x="70549" y="339520"/>
                  </a:lnTo>
                  <a:cubicBezTo>
                    <a:pt x="51838" y="339520"/>
                    <a:pt x="33894" y="332087"/>
                    <a:pt x="20663" y="318857"/>
                  </a:cubicBezTo>
                  <a:cubicBezTo>
                    <a:pt x="7433" y="305626"/>
                    <a:pt x="0" y="287682"/>
                    <a:pt x="0" y="268971"/>
                  </a:cubicBezTo>
                  <a:lnTo>
                    <a:pt x="0" y="70549"/>
                  </a:lnTo>
                  <a:cubicBezTo>
                    <a:pt x="0" y="31586"/>
                    <a:pt x="31586" y="0"/>
                    <a:pt x="70549" y="0"/>
                  </a:cubicBezTo>
                  <a:close/>
                </a:path>
              </a:pathLst>
            </a:custGeom>
            <a:solidFill>
              <a:srgbClr val="7CD4D2"/>
            </a:solidFill>
          </p:spPr>
          <p:txBody>
            <a:bodyPr/>
            <a:lstStyle/>
            <a:p>
              <a:pPr defTabSz="609630" fontAlgn="auto">
                <a:spcBef>
                  <a:spcPts val="0"/>
                </a:spcBef>
                <a:spcAft>
                  <a:spcPts val="0"/>
                </a:spcAft>
              </a:pPr>
              <a:endParaRPr lang="en-US" sz="1200">
                <a:solidFill>
                  <a:prstClr val="black"/>
                </a:solidFill>
                <a:latin typeface="Calibri"/>
              </a:endParaRPr>
            </a:p>
          </p:txBody>
        </p:sp>
        <p:sp>
          <p:nvSpPr>
            <p:cNvPr id="20" name="TextBox 8"/>
            <p:cNvSpPr txBox="1"/>
            <p:nvPr/>
          </p:nvSpPr>
          <p:spPr>
            <a:xfrm>
              <a:off x="0" y="-28575"/>
              <a:ext cx="812800" cy="841375"/>
            </a:xfrm>
            <a:prstGeom prst="rect">
              <a:avLst/>
            </a:prstGeom>
          </p:spPr>
          <p:txBody>
            <a:bodyPr lIns="169333" tIns="169333" rIns="169333" bIns="169333" rtlCol="0" anchor="ctr"/>
            <a:lstStyle/>
            <a:p>
              <a:pPr algn="ctr" defTabSz="609630" fontAlgn="auto">
                <a:lnSpc>
                  <a:spcPts val="2080"/>
                </a:lnSpc>
                <a:spcBef>
                  <a:spcPts val="0"/>
                </a:spcBef>
                <a:spcAft>
                  <a:spcPts val="0"/>
                </a:spcAft>
              </a:pPr>
              <a:endParaRPr sz="1200">
                <a:solidFill>
                  <a:prstClr val="black"/>
                </a:solidFill>
                <a:latin typeface="Calibri"/>
              </a:endParaRPr>
            </a:p>
          </p:txBody>
        </p:sp>
      </p:grpSp>
      <p:sp>
        <p:nvSpPr>
          <p:cNvPr id="31" name="Freeform 19"/>
          <p:cNvSpPr/>
          <p:nvPr/>
        </p:nvSpPr>
        <p:spPr>
          <a:xfrm>
            <a:off x="1870904" y="2296037"/>
            <a:ext cx="527021" cy="452579"/>
          </a:xfrm>
          <a:custGeom>
            <a:avLst/>
            <a:gdLst/>
            <a:ahLst/>
            <a:cxnLst/>
            <a:rect l="l" t="t" r="r" b="b"/>
            <a:pathLst>
              <a:path w="746396" h="640968">
                <a:moveTo>
                  <a:pt x="0" y="0"/>
                </a:moveTo>
                <a:lnTo>
                  <a:pt x="746396" y="0"/>
                </a:lnTo>
                <a:lnTo>
                  <a:pt x="746396" y="640967"/>
                </a:lnTo>
                <a:lnTo>
                  <a:pt x="0" y="64096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defTabSz="609630" fontAlgn="auto">
              <a:spcBef>
                <a:spcPts val="0"/>
              </a:spcBef>
              <a:spcAft>
                <a:spcPts val="0"/>
              </a:spcAft>
            </a:pPr>
            <a:endParaRPr lang="en-US" sz="1200">
              <a:solidFill>
                <a:prstClr val="black"/>
              </a:solidFill>
              <a:latin typeface="Calibri"/>
            </a:endParaRPr>
          </a:p>
        </p:txBody>
      </p:sp>
      <p:grpSp>
        <p:nvGrpSpPr>
          <p:cNvPr id="24" name="Group 12"/>
          <p:cNvGrpSpPr/>
          <p:nvPr/>
        </p:nvGrpSpPr>
        <p:grpSpPr>
          <a:xfrm>
            <a:off x="6658487" y="2067213"/>
            <a:ext cx="1162271" cy="910227"/>
            <a:chOff x="0" y="0"/>
            <a:chExt cx="433534" cy="339520"/>
          </a:xfrm>
        </p:grpSpPr>
        <p:sp>
          <p:nvSpPr>
            <p:cNvPr id="25" name="Freeform 13"/>
            <p:cNvSpPr/>
            <p:nvPr/>
          </p:nvSpPr>
          <p:spPr>
            <a:xfrm>
              <a:off x="0" y="0"/>
              <a:ext cx="433534" cy="339520"/>
            </a:xfrm>
            <a:custGeom>
              <a:avLst/>
              <a:gdLst/>
              <a:ahLst/>
              <a:cxnLst/>
              <a:rect l="l" t="t" r="r" b="b"/>
              <a:pathLst>
                <a:path w="433534" h="339520">
                  <a:moveTo>
                    <a:pt x="70549" y="0"/>
                  </a:moveTo>
                  <a:lnTo>
                    <a:pt x="362985" y="0"/>
                  </a:lnTo>
                  <a:cubicBezTo>
                    <a:pt x="381696" y="0"/>
                    <a:pt x="399640" y="7433"/>
                    <a:pt x="412870" y="20663"/>
                  </a:cubicBezTo>
                  <a:cubicBezTo>
                    <a:pt x="426101" y="33894"/>
                    <a:pt x="433534" y="51838"/>
                    <a:pt x="433534" y="70549"/>
                  </a:cubicBezTo>
                  <a:lnTo>
                    <a:pt x="433534" y="268971"/>
                  </a:lnTo>
                  <a:cubicBezTo>
                    <a:pt x="433534" y="307934"/>
                    <a:pt x="401948" y="339520"/>
                    <a:pt x="362985" y="339520"/>
                  </a:cubicBezTo>
                  <a:lnTo>
                    <a:pt x="70549" y="339520"/>
                  </a:lnTo>
                  <a:cubicBezTo>
                    <a:pt x="51838" y="339520"/>
                    <a:pt x="33894" y="332087"/>
                    <a:pt x="20663" y="318857"/>
                  </a:cubicBezTo>
                  <a:cubicBezTo>
                    <a:pt x="7433" y="305626"/>
                    <a:pt x="0" y="287682"/>
                    <a:pt x="0" y="268971"/>
                  </a:cubicBezTo>
                  <a:lnTo>
                    <a:pt x="0" y="70549"/>
                  </a:lnTo>
                  <a:cubicBezTo>
                    <a:pt x="0" y="31586"/>
                    <a:pt x="31586" y="0"/>
                    <a:pt x="70549" y="0"/>
                  </a:cubicBezTo>
                  <a:close/>
                </a:path>
              </a:pathLst>
            </a:custGeom>
            <a:solidFill>
              <a:srgbClr val="5C8293"/>
            </a:solidFill>
          </p:spPr>
          <p:txBody>
            <a:bodyPr/>
            <a:lstStyle/>
            <a:p>
              <a:pPr defTabSz="609630" fontAlgn="auto">
                <a:spcBef>
                  <a:spcPts val="0"/>
                </a:spcBef>
                <a:spcAft>
                  <a:spcPts val="0"/>
                </a:spcAft>
              </a:pPr>
              <a:endParaRPr lang="en-US" sz="1200">
                <a:solidFill>
                  <a:prstClr val="black"/>
                </a:solidFill>
                <a:latin typeface="Calibri"/>
              </a:endParaRPr>
            </a:p>
          </p:txBody>
        </p:sp>
        <p:sp>
          <p:nvSpPr>
            <p:cNvPr id="26" name="TextBox 14"/>
            <p:cNvSpPr txBox="1"/>
            <p:nvPr/>
          </p:nvSpPr>
          <p:spPr>
            <a:xfrm>
              <a:off x="0" y="-28575"/>
              <a:ext cx="812800" cy="841375"/>
            </a:xfrm>
            <a:prstGeom prst="rect">
              <a:avLst/>
            </a:prstGeom>
          </p:spPr>
          <p:txBody>
            <a:bodyPr lIns="169333" tIns="169333" rIns="169333" bIns="169333" rtlCol="0" anchor="ctr"/>
            <a:lstStyle/>
            <a:p>
              <a:pPr algn="ctr" defTabSz="609630" fontAlgn="auto">
                <a:lnSpc>
                  <a:spcPts val="2080"/>
                </a:lnSpc>
                <a:spcBef>
                  <a:spcPts val="0"/>
                </a:spcBef>
                <a:spcAft>
                  <a:spcPts val="0"/>
                </a:spcAft>
              </a:pPr>
              <a:endParaRPr sz="1200">
                <a:solidFill>
                  <a:prstClr val="black"/>
                </a:solidFill>
                <a:latin typeface="Calibri"/>
              </a:endParaRPr>
            </a:p>
          </p:txBody>
        </p:sp>
      </p:grpSp>
      <p:grpSp>
        <p:nvGrpSpPr>
          <p:cNvPr id="21" name="Group 9"/>
          <p:cNvGrpSpPr/>
          <p:nvPr/>
        </p:nvGrpSpPr>
        <p:grpSpPr>
          <a:xfrm>
            <a:off x="4066586" y="2067213"/>
            <a:ext cx="1162271" cy="910227"/>
            <a:chOff x="0" y="0"/>
            <a:chExt cx="433534" cy="339520"/>
          </a:xfrm>
        </p:grpSpPr>
        <p:sp>
          <p:nvSpPr>
            <p:cNvPr id="22" name="Freeform 10"/>
            <p:cNvSpPr/>
            <p:nvPr/>
          </p:nvSpPr>
          <p:spPr>
            <a:xfrm>
              <a:off x="0" y="0"/>
              <a:ext cx="433534" cy="339520"/>
            </a:xfrm>
            <a:custGeom>
              <a:avLst/>
              <a:gdLst/>
              <a:ahLst/>
              <a:cxnLst/>
              <a:rect l="l" t="t" r="r" b="b"/>
              <a:pathLst>
                <a:path w="433534" h="339520">
                  <a:moveTo>
                    <a:pt x="70549" y="0"/>
                  </a:moveTo>
                  <a:lnTo>
                    <a:pt x="362985" y="0"/>
                  </a:lnTo>
                  <a:cubicBezTo>
                    <a:pt x="381696" y="0"/>
                    <a:pt x="399640" y="7433"/>
                    <a:pt x="412870" y="20663"/>
                  </a:cubicBezTo>
                  <a:cubicBezTo>
                    <a:pt x="426101" y="33894"/>
                    <a:pt x="433534" y="51838"/>
                    <a:pt x="433534" y="70549"/>
                  </a:cubicBezTo>
                  <a:lnTo>
                    <a:pt x="433534" y="268971"/>
                  </a:lnTo>
                  <a:cubicBezTo>
                    <a:pt x="433534" y="307934"/>
                    <a:pt x="401948" y="339520"/>
                    <a:pt x="362985" y="339520"/>
                  </a:cubicBezTo>
                  <a:lnTo>
                    <a:pt x="70549" y="339520"/>
                  </a:lnTo>
                  <a:cubicBezTo>
                    <a:pt x="51838" y="339520"/>
                    <a:pt x="33894" y="332087"/>
                    <a:pt x="20663" y="318857"/>
                  </a:cubicBezTo>
                  <a:cubicBezTo>
                    <a:pt x="7433" y="305626"/>
                    <a:pt x="0" y="287682"/>
                    <a:pt x="0" y="268971"/>
                  </a:cubicBezTo>
                  <a:lnTo>
                    <a:pt x="0" y="70549"/>
                  </a:lnTo>
                  <a:cubicBezTo>
                    <a:pt x="0" y="31586"/>
                    <a:pt x="31586" y="0"/>
                    <a:pt x="70549" y="0"/>
                  </a:cubicBezTo>
                  <a:close/>
                </a:path>
              </a:pathLst>
            </a:custGeom>
            <a:solidFill>
              <a:srgbClr val="6AD8BA"/>
            </a:solidFill>
          </p:spPr>
          <p:txBody>
            <a:bodyPr/>
            <a:lstStyle/>
            <a:p>
              <a:pPr defTabSz="609630" fontAlgn="auto">
                <a:spcBef>
                  <a:spcPts val="0"/>
                </a:spcBef>
                <a:spcAft>
                  <a:spcPts val="0"/>
                </a:spcAft>
              </a:pPr>
              <a:endParaRPr lang="en-US" sz="1200">
                <a:solidFill>
                  <a:prstClr val="black"/>
                </a:solidFill>
                <a:latin typeface="Calibri"/>
              </a:endParaRPr>
            </a:p>
          </p:txBody>
        </p:sp>
        <p:sp>
          <p:nvSpPr>
            <p:cNvPr id="23" name="TextBox 11"/>
            <p:cNvSpPr txBox="1"/>
            <p:nvPr/>
          </p:nvSpPr>
          <p:spPr>
            <a:xfrm>
              <a:off x="0" y="-28575"/>
              <a:ext cx="812800" cy="841375"/>
            </a:xfrm>
            <a:prstGeom prst="rect">
              <a:avLst/>
            </a:prstGeom>
          </p:spPr>
          <p:txBody>
            <a:bodyPr lIns="169333" tIns="169333" rIns="169333" bIns="169333" rtlCol="0" anchor="ctr"/>
            <a:lstStyle/>
            <a:p>
              <a:pPr algn="ctr" defTabSz="609630" fontAlgn="auto">
                <a:lnSpc>
                  <a:spcPts val="2080"/>
                </a:lnSpc>
                <a:spcBef>
                  <a:spcPts val="0"/>
                </a:spcBef>
                <a:spcAft>
                  <a:spcPts val="0"/>
                </a:spcAft>
              </a:pPr>
              <a:endParaRPr sz="1200">
                <a:solidFill>
                  <a:prstClr val="black"/>
                </a:solidFill>
                <a:latin typeface="Calibri"/>
              </a:endParaRPr>
            </a:p>
          </p:txBody>
        </p:sp>
      </p:grpSp>
      <p:sp>
        <p:nvSpPr>
          <p:cNvPr id="39" name="Freeform 3"/>
          <p:cNvSpPr/>
          <p:nvPr/>
        </p:nvSpPr>
        <p:spPr>
          <a:xfrm>
            <a:off x="4252172" y="2208410"/>
            <a:ext cx="847677" cy="663307"/>
          </a:xfrm>
          <a:custGeom>
            <a:avLst/>
            <a:gdLst/>
            <a:ahLst/>
            <a:cxnLst/>
            <a:rect l="l" t="t" r="r" b="b"/>
            <a:pathLst>
              <a:path w="5258530" h="4114800">
                <a:moveTo>
                  <a:pt x="0" y="0"/>
                </a:moveTo>
                <a:lnTo>
                  <a:pt x="5258530" y="0"/>
                </a:lnTo>
                <a:lnTo>
                  <a:pt x="5258530" y="4114800"/>
                </a:lnTo>
                <a:lnTo>
                  <a:pt x="0" y="411480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defTabSz="609630" fontAlgn="auto">
              <a:spcBef>
                <a:spcPts val="0"/>
              </a:spcBef>
              <a:spcAft>
                <a:spcPts val="0"/>
              </a:spcAft>
            </a:pPr>
            <a:endParaRPr lang="en-US" sz="1200">
              <a:solidFill>
                <a:prstClr val="black"/>
              </a:solidFill>
              <a:latin typeface="Calibri"/>
            </a:endParaRPr>
          </a:p>
        </p:txBody>
      </p:sp>
      <p:sp>
        <p:nvSpPr>
          <p:cNvPr id="40" name="Freeform 4"/>
          <p:cNvSpPr/>
          <p:nvPr/>
        </p:nvSpPr>
        <p:spPr>
          <a:xfrm>
            <a:off x="6845878" y="2135616"/>
            <a:ext cx="765330" cy="76533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pPr defTabSz="609630" fontAlgn="auto">
              <a:spcBef>
                <a:spcPts val="0"/>
              </a:spcBef>
              <a:spcAft>
                <a:spcPts val="0"/>
              </a:spcAft>
            </a:pPr>
            <a:endParaRPr lang="en-US" sz="1200">
              <a:solidFill>
                <a:prstClr val="black"/>
              </a:solidFill>
              <a:latin typeface="Calibri"/>
            </a:endParaRPr>
          </a:p>
        </p:txBody>
      </p:sp>
      <p:sp>
        <p:nvSpPr>
          <p:cNvPr id="42" name="TextBox 5"/>
          <p:cNvSpPr txBox="1"/>
          <p:nvPr/>
        </p:nvSpPr>
        <p:spPr>
          <a:xfrm>
            <a:off x="203576" y="1330180"/>
            <a:ext cx="5689224" cy="368306"/>
          </a:xfrm>
          <a:prstGeom prst="rect">
            <a:avLst/>
          </a:prstGeom>
        </p:spPr>
        <p:txBody>
          <a:bodyPr wrap="square" lIns="0" tIns="0" rIns="0" bIns="0" rtlCol="0" anchor="t">
            <a:spAutoFit/>
          </a:bodyPr>
          <a:lstStyle/>
          <a:p>
            <a:pPr defTabSz="609630" fontAlgn="auto">
              <a:lnSpc>
                <a:spcPts val="3120"/>
              </a:lnSpc>
              <a:spcBef>
                <a:spcPts val="0"/>
              </a:spcBef>
              <a:spcAft>
                <a:spcPts val="0"/>
              </a:spcAft>
            </a:pPr>
            <a:r>
              <a:rPr lang="en-US" sz="2400" spc="72" dirty="0">
                <a:solidFill>
                  <a:srgbClr val="606B92"/>
                </a:solidFill>
                <a:latin typeface="Kollektif"/>
              </a:rPr>
              <a:t>Advisory Council + Health Action Plan</a:t>
            </a:r>
          </a:p>
        </p:txBody>
      </p:sp>
    </p:spTree>
    <p:extLst>
      <p:ext uri="{BB962C8B-B14F-4D97-AF65-F5344CB8AC3E}">
        <p14:creationId xmlns:p14="http://schemas.microsoft.com/office/powerpoint/2010/main" val="25137184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344207" y="-339437"/>
            <a:ext cx="13750953" cy="647748"/>
          </a:xfrm>
          <a:prstGeom prst="rect">
            <a:avLst/>
          </a:prstGeom>
          <a:solidFill>
            <a:srgbClr val="606B92"/>
          </a:solidFill>
        </p:spPr>
        <p:txBody>
          <a:bodyPr/>
          <a:lstStyle/>
          <a:p>
            <a:pPr defTabSz="609630" fontAlgn="auto">
              <a:spcBef>
                <a:spcPts val="0"/>
              </a:spcBef>
              <a:spcAft>
                <a:spcPts val="0"/>
              </a:spcAft>
            </a:pPr>
            <a:endParaRPr lang="en-US" sz="1200">
              <a:solidFill>
                <a:prstClr val="black"/>
              </a:solidFill>
              <a:latin typeface="Calibri"/>
            </a:endParaRPr>
          </a:p>
        </p:txBody>
      </p:sp>
      <p:sp>
        <p:nvSpPr>
          <p:cNvPr id="3" name="TextBox 3"/>
          <p:cNvSpPr txBox="1"/>
          <p:nvPr/>
        </p:nvSpPr>
        <p:spPr>
          <a:xfrm>
            <a:off x="203576" y="593510"/>
            <a:ext cx="5447739" cy="641201"/>
          </a:xfrm>
          <a:prstGeom prst="rect">
            <a:avLst/>
          </a:prstGeom>
        </p:spPr>
        <p:txBody>
          <a:bodyPr lIns="0" tIns="0" rIns="0" bIns="0" rtlCol="0" anchor="t">
            <a:spAutoFit/>
          </a:bodyPr>
          <a:lstStyle/>
          <a:p>
            <a:pPr defTabSz="609630" fontAlgn="auto">
              <a:lnSpc>
                <a:spcPts val="5040"/>
              </a:lnSpc>
              <a:spcBef>
                <a:spcPts val="0"/>
              </a:spcBef>
              <a:spcAft>
                <a:spcPts val="0"/>
              </a:spcAft>
            </a:pPr>
            <a:r>
              <a:rPr lang="en-US" sz="4200" dirty="0">
                <a:solidFill>
                  <a:srgbClr val="5C8293"/>
                </a:solidFill>
                <a:latin typeface="Kollektif"/>
              </a:rPr>
              <a:t>Local Need</a:t>
            </a:r>
          </a:p>
        </p:txBody>
      </p:sp>
      <p:sp>
        <p:nvSpPr>
          <p:cNvPr id="4" name="AutoShape 4"/>
          <p:cNvSpPr/>
          <p:nvPr/>
        </p:nvSpPr>
        <p:spPr>
          <a:xfrm flipH="1" flipV="1">
            <a:off x="190876" y="1231198"/>
            <a:ext cx="5447739" cy="6350"/>
          </a:xfrm>
          <a:prstGeom prst="line">
            <a:avLst/>
          </a:prstGeom>
          <a:ln w="19050" cap="rnd">
            <a:solidFill>
              <a:srgbClr val="233446"/>
            </a:solidFill>
            <a:prstDash val="solid"/>
            <a:headEnd type="none" w="sm" len="sm"/>
            <a:tailEnd type="none" w="sm" len="sm"/>
          </a:ln>
        </p:spPr>
        <p:txBody>
          <a:bodyPr/>
          <a:lstStyle/>
          <a:p>
            <a:pPr defTabSz="609630" fontAlgn="auto">
              <a:spcBef>
                <a:spcPts val="0"/>
              </a:spcBef>
              <a:spcAft>
                <a:spcPts val="0"/>
              </a:spcAft>
            </a:pPr>
            <a:endParaRPr lang="en-US" sz="1200">
              <a:solidFill>
                <a:prstClr val="black"/>
              </a:solidFill>
              <a:latin typeface="Calibri"/>
            </a:endParaRPr>
          </a:p>
        </p:txBody>
      </p:sp>
      <p:sp>
        <p:nvSpPr>
          <p:cNvPr id="5" name="TextBox 5"/>
          <p:cNvSpPr txBox="1"/>
          <p:nvPr/>
        </p:nvSpPr>
        <p:spPr>
          <a:xfrm>
            <a:off x="3819370" y="4052420"/>
            <a:ext cx="809074" cy="827278"/>
          </a:xfrm>
          <a:prstGeom prst="rect">
            <a:avLst/>
          </a:prstGeom>
        </p:spPr>
        <p:txBody>
          <a:bodyPr lIns="0" tIns="0" rIns="0" bIns="0" rtlCol="0" anchor="t">
            <a:spAutoFit/>
          </a:bodyPr>
          <a:lstStyle/>
          <a:p>
            <a:pPr defTabSz="609630" fontAlgn="auto">
              <a:lnSpc>
                <a:spcPts val="3434"/>
              </a:lnSpc>
              <a:spcBef>
                <a:spcPts val="0"/>
              </a:spcBef>
              <a:spcAft>
                <a:spcPts val="0"/>
              </a:spcAft>
            </a:pPr>
            <a:r>
              <a:rPr lang="en-US" sz="2201" spc="66">
                <a:solidFill>
                  <a:srgbClr val="0F0F0F"/>
                </a:solidFill>
                <a:latin typeface="Kollektif"/>
              </a:rPr>
              <a:t>$1,325</a:t>
            </a:r>
          </a:p>
        </p:txBody>
      </p:sp>
      <p:grpSp>
        <p:nvGrpSpPr>
          <p:cNvPr id="10" name="Group 10"/>
          <p:cNvGrpSpPr/>
          <p:nvPr/>
        </p:nvGrpSpPr>
        <p:grpSpPr>
          <a:xfrm>
            <a:off x="849348" y="1977899"/>
            <a:ext cx="1646569" cy="1646569"/>
            <a:chOff x="0" y="0"/>
            <a:chExt cx="3293137" cy="3293137"/>
          </a:xfrm>
        </p:grpSpPr>
        <p:grpSp>
          <p:nvGrpSpPr>
            <p:cNvPr id="11" name="Group 11"/>
            <p:cNvGrpSpPr>
              <a:grpSpLocks noChangeAspect="1"/>
            </p:cNvGrpSpPr>
            <p:nvPr/>
          </p:nvGrpSpPr>
          <p:grpSpPr>
            <a:xfrm>
              <a:off x="0" y="0"/>
              <a:ext cx="3293137" cy="3293137"/>
              <a:chOff x="0" y="0"/>
              <a:chExt cx="2540000" cy="2540000"/>
            </a:xfrm>
          </p:grpSpPr>
          <p:sp>
            <p:nvSpPr>
              <p:cNvPr id="12" name="Freeform 12"/>
              <p:cNvSpPr/>
              <p:nvPr/>
            </p:nvSpPr>
            <p:spPr>
              <a:xfrm>
                <a:off x="-62725" y="-2035"/>
                <a:ext cx="2665449" cy="2544070"/>
              </a:xfrm>
              <a:custGeom>
                <a:avLst/>
                <a:gdLst/>
                <a:ahLst/>
                <a:cxnLst/>
                <a:rect l="l" t="t" r="r" b="b"/>
                <a:pathLst>
                  <a:path w="2665449" h="2544070">
                    <a:moveTo>
                      <a:pt x="1332725" y="2035"/>
                    </a:moveTo>
                    <a:cubicBezTo>
                      <a:pt x="1787805" y="0"/>
                      <a:pt x="2209190" y="241614"/>
                      <a:pt x="2437320" y="635390"/>
                    </a:cubicBezTo>
                    <a:cubicBezTo>
                      <a:pt x="2665450" y="1029165"/>
                      <a:pt x="2665450" y="1514905"/>
                      <a:pt x="2437320" y="1908680"/>
                    </a:cubicBezTo>
                    <a:cubicBezTo>
                      <a:pt x="2209190" y="2302456"/>
                      <a:pt x="1787805" y="2544070"/>
                      <a:pt x="1332725" y="2542035"/>
                    </a:cubicBezTo>
                    <a:cubicBezTo>
                      <a:pt x="877645" y="2544070"/>
                      <a:pt x="456260" y="2302456"/>
                      <a:pt x="228130" y="1908680"/>
                    </a:cubicBezTo>
                    <a:cubicBezTo>
                      <a:pt x="0" y="1514905"/>
                      <a:pt x="0" y="1029165"/>
                      <a:pt x="228130" y="635390"/>
                    </a:cubicBezTo>
                    <a:cubicBezTo>
                      <a:pt x="456260" y="241614"/>
                      <a:pt x="877645" y="0"/>
                      <a:pt x="1332725" y="2035"/>
                    </a:cubicBezTo>
                    <a:lnTo>
                      <a:pt x="1332725" y="510035"/>
                    </a:lnTo>
                    <a:cubicBezTo>
                      <a:pt x="1059677" y="508814"/>
                      <a:pt x="806846" y="653783"/>
                      <a:pt x="669968" y="890048"/>
                    </a:cubicBezTo>
                    <a:cubicBezTo>
                      <a:pt x="533090" y="1126313"/>
                      <a:pt x="533090" y="1417757"/>
                      <a:pt x="669968" y="1654022"/>
                    </a:cubicBezTo>
                    <a:cubicBezTo>
                      <a:pt x="806846" y="1890287"/>
                      <a:pt x="1059677" y="2035256"/>
                      <a:pt x="1332725" y="2034035"/>
                    </a:cubicBezTo>
                    <a:cubicBezTo>
                      <a:pt x="1605773" y="2035256"/>
                      <a:pt x="1858604" y="1890287"/>
                      <a:pt x="1995482" y="1654022"/>
                    </a:cubicBezTo>
                    <a:cubicBezTo>
                      <a:pt x="2132360" y="1417757"/>
                      <a:pt x="2132360" y="1126313"/>
                      <a:pt x="1995482" y="890048"/>
                    </a:cubicBezTo>
                    <a:cubicBezTo>
                      <a:pt x="1858604" y="653783"/>
                      <a:pt x="1605773" y="508814"/>
                      <a:pt x="1332725" y="510035"/>
                    </a:cubicBezTo>
                    <a:close/>
                  </a:path>
                </a:pathLst>
              </a:custGeom>
              <a:solidFill>
                <a:srgbClr val="E4E4E4"/>
              </a:solidFill>
            </p:spPr>
            <p:txBody>
              <a:bodyPr/>
              <a:lstStyle/>
              <a:p>
                <a:pPr defTabSz="609630" fontAlgn="auto">
                  <a:spcBef>
                    <a:spcPts val="0"/>
                  </a:spcBef>
                  <a:spcAft>
                    <a:spcPts val="0"/>
                  </a:spcAft>
                </a:pPr>
                <a:endParaRPr lang="en-US" sz="1200">
                  <a:solidFill>
                    <a:prstClr val="black"/>
                  </a:solidFill>
                  <a:latin typeface="Calibri"/>
                </a:endParaRPr>
              </a:p>
            </p:txBody>
          </p:sp>
          <p:sp>
            <p:nvSpPr>
              <p:cNvPr id="13" name="Freeform 13"/>
              <p:cNvSpPr/>
              <p:nvPr/>
            </p:nvSpPr>
            <p:spPr>
              <a:xfrm>
                <a:off x="1182294" y="0"/>
                <a:ext cx="1424672" cy="2569026"/>
              </a:xfrm>
              <a:custGeom>
                <a:avLst/>
                <a:gdLst/>
                <a:ahLst/>
                <a:cxnLst/>
                <a:rect l="l" t="t" r="r" b="b"/>
                <a:pathLst>
                  <a:path w="1424672" h="2569026">
                    <a:moveTo>
                      <a:pt x="87706" y="0"/>
                    </a:moveTo>
                    <a:cubicBezTo>
                      <a:pt x="551903" y="0"/>
                      <a:pt x="979119" y="253259"/>
                      <a:pt x="1201895" y="660505"/>
                    </a:cubicBezTo>
                    <a:cubicBezTo>
                      <a:pt x="1424671" y="1067751"/>
                      <a:pt x="1407512" y="1564097"/>
                      <a:pt x="1157143" y="1954986"/>
                    </a:cubicBezTo>
                    <a:cubicBezTo>
                      <a:pt x="906774" y="2345875"/>
                      <a:pt x="463088" y="2569026"/>
                      <a:pt x="0" y="2536968"/>
                    </a:cubicBezTo>
                    <a:lnTo>
                      <a:pt x="35082" y="2030181"/>
                    </a:lnTo>
                    <a:cubicBezTo>
                      <a:pt x="312935" y="2049415"/>
                      <a:pt x="579147" y="1915525"/>
                      <a:pt x="729368" y="1680991"/>
                    </a:cubicBezTo>
                    <a:cubicBezTo>
                      <a:pt x="879589" y="1446458"/>
                      <a:pt x="889885" y="1148651"/>
                      <a:pt x="756219" y="904303"/>
                    </a:cubicBezTo>
                    <a:cubicBezTo>
                      <a:pt x="622553" y="659955"/>
                      <a:pt x="366224" y="508000"/>
                      <a:pt x="87706" y="508000"/>
                    </a:cubicBezTo>
                    <a:close/>
                  </a:path>
                </a:pathLst>
              </a:custGeom>
              <a:solidFill>
                <a:srgbClr val="6AD8BA"/>
              </a:solidFill>
            </p:spPr>
            <p:txBody>
              <a:bodyPr/>
              <a:lstStyle/>
              <a:p>
                <a:pPr defTabSz="609630" fontAlgn="auto">
                  <a:spcBef>
                    <a:spcPts val="0"/>
                  </a:spcBef>
                  <a:spcAft>
                    <a:spcPts val="0"/>
                  </a:spcAft>
                </a:pPr>
                <a:endParaRPr lang="en-US" sz="1200">
                  <a:solidFill>
                    <a:prstClr val="black"/>
                  </a:solidFill>
                  <a:latin typeface="Calibri"/>
                </a:endParaRPr>
              </a:p>
            </p:txBody>
          </p:sp>
        </p:grpSp>
      </p:grpSp>
      <p:grpSp>
        <p:nvGrpSpPr>
          <p:cNvPr id="14" name="Group 14"/>
          <p:cNvGrpSpPr/>
          <p:nvPr/>
        </p:nvGrpSpPr>
        <p:grpSpPr>
          <a:xfrm>
            <a:off x="3400623" y="1977899"/>
            <a:ext cx="1646569" cy="1646569"/>
            <a:chOff x="0" y="0"/>
            <a:chExt cx="3293137" cy="3293137"/>
          </a:xfrm>
        </p:grpSpPr>
        <p:grpSp>
          <p:nvGrpSpPr>
            <p:cNvPr id="15" name="Group 15"/>
            <p:cNvGrpSpPr>
              <a:grpSpLocks noChangeAspect="1"/>
            </p:cNvGrpSpPr>
            <p:nvPr/>
          </p:nvGrpSpPr>
          <p:grpSpPr>
            <a:xfrm>
              <a:off x="0" y="0"/>
              <a:ext cx="3293137" cy="3293137"/>
              <a:chOff x="0" y="0"/>
              <a:chExt cx="2540000" cy="2540000"/>
            </a:xfrm>
          </p:grpSpPr>
          <p:sp>
            <p:nvSpPr>
              <p:cNvPr id="16" name="Freeform 16"/>
              <p:cNvSpPr/>
              <p:nvPr/>
            </p:nvSpPr>
            <p:spPr>
              <a:xfrm>
                <a:off x="-62725" y="-2035"/>
                <a:ext cx="2665449" cy="2544070"/>
              </a:xfrm>
              <a:custGeom>
                <a:avLst/>
                <a:gdLst/>
                <a:ahLst/>
                <a:cxnLst/>
                <a:rect l="l" t="t" r="r" b="b"/>
                <a:pathLst>
                  <a:path w="2665449" h="2544070">
                    <a:moveTo>
                      <a:pt x="1332725" y="2035"/>
                    </a:moveTo>
                    <a:cubicBezTo>
                      <a:pt x="1787805" y="0"/>
                      <a:pt x="2209190" y="241614"/>
                      <a:pt x="2437320" y="635390"/>
                    </a:cubicBezTo>
                    <a:cubicBezTo>
                      <a:pt x="2665450" y="1029165"/>
                      <a:pt x="2665450" y="1514905"/>
                      <a:pt x="2437320" y="1908680"/>
                    </a:cubicBezTo>
                    <a:cubicBezTo>
                      <a:pt x="2209190" y="2302456"/>
                      <a:pt x="1787805" y="2544070"/>
                      <a:pt x="1332725" y="2542035"/>
                    </a:cubicBezTo>
                    <a:cubicBezTo>
                      <a:pt x="877645" y="2544070"/>
                      <a:pt x="456260" y="2302456"/>
                      <a:pt x="228130" y="1908680"/>
                    </a:cubicBezTo>
                    <a:cubicBezTo>
                      <a:pt x="0" y="1514905"/>
                      <a:pt x="0" y="1029165"/>
                      <a:pt x="228130" y="635390"/>
                    </a:cubicBezTo>
                    <a:cubicBezTo>
                      <a:pt x="456260" y="241614"/>
                      <a:pt x="877645" y="0"/>
                      <a:pt x="1332725" y="2035"/>
                    </a:cubicBezTo>
                    <a:lnTo>
                      <a:pt x="1332725" y="510035"/>
                    </a:lnTo>
                    <a:cubicBezTo>
                      <a:pt x="1059677" y="508814"/>
                      <a:pt x="806846" y="653783"/>
                      <a:pt x="669968" y="890048"/>
                    </a:cubicBezTo>
                    <a:cubicBezTo>
                      <a:pt x="533090" y="1126313"/>
                      <a:pt x="533090" y="1417757"/>
                      <a:pt x="669968" y="1654022"/>
                    </a:cubicBezTo>
                    <a:cubicBezTo>
                      <a:pt x="806846" y="1890287"/>
                      <a:pt x="1059677" y="2035256"/>
                      <a:pt x="1332725" y="2034035"/>
                    </a:cubicBezTo>
                    <a:cubicBezTo>
                      <a:pt x="1605773" y="2035256"/>
                      <a:pt x="1858604" y="1890287"/>
                      <a:pt x="1995482" y="1654022"/>
                    </a:cubicBezTo>
                    <a:cubicBezTo>
                      <a:pt x="2132360" y="1417757"/>
                      <a:pt x="2132360" y="1126313"/>
                      <a:pt x="1995482" y="890048"/>
                    </a:cubicBezTo>
                    <a:cubicBezTo>
                      <a:pt x="1858604" y="653783"/>
                      <a:pt x="1605773" y="508814"/>
                      <a:pt x="1332725" y="510035"/>
                    </a:cubicBezTo>
                    <a:close/>
                  </a:path>
                </a:pathLst>
              </a:custGeom>
              <a:solidFill>
                <a:srgbClr val="E4E4E4"/>
              </a:solidFill>
            </p:spPr>
            <p:txBody>
              <a:bodyPr/>
              <a:lstStyle/>
              <a:p>
                <a:pPr defTabSz="609630" fontAlgn="auto">
                  <a:spcBef>
                    <a:spcPts val="0"/>
                  </a:spcBef>
                  <a:spcAft>
                    <a:spcPts val="0"/>
                  </a:spcAft>
                </a:pPr>
                <a:endParaRPr lang="en-US" sz="1200">
                  <a:solidFill>
                    <a:prstClr val="black"/>
                  </a:solidFill>
                  <a:latin typeface="Calibri"/>
                </a:endParaRPr>
              </a:p>
            </p:txBody>
          </p:sp>
          <p:sp>
            <p:nvSpPr>
              <p:cNvPr id="17" name="Freeform 17"/>
              <p:cNvSpPr/>
              <p:nvPr/>
            </p:nvSpPr>
            <p:spPr>
              <a:xfrm>
                <a:off x="1270000" y="0"/>
                <a:ext cx="1377511" cy="2278368"/>
              </a:xfrm>
              <a:custGeom>
                <a:avLst/>
                <a:gdLst/>
                <a:ahLst/>
                <a:cxnLst/>
                <a:rect l="l" t="t" r="r" b="b"/>
                <a:pathLst>
                  <a:path w="1377511" h="2278368">
                    <a:moveTo>
                      <a:pt x="0" y="0"/>
                    </a:moveTo>
                    <a:lnTo>
                      <a:pt x="0" y="0"/>
                    </a:lnTo>
                    <a:cubicBezTo>
                      <a:pt x="544322" y="0"/>
                      <a:pt x="1028118" y="346875"/>
                      <a:pt x="1202815" y="862402"/>
                    </a:cubicBezTo>
                    <a:cubicBezTo>
                      <a:pt x="1377511" y="1377928"/>
                      <a:pt x="1204258" y="1947458"/>
                      <a:pt x="772071" y="2278368"/>
                    </a:cubicBezTo>
                    <a:lnTo>
                      <a:pt x="463243" y="1875021"/>
                    </a:lnTo>
                    <a:cubicBezTo>
                      <a:pt x="722555" y="1676475"/>
                      <a:pt x="826507" y="1334757"/>
                      <a:pt x="721689" y="1025441"/>
                    </a:cubicBezTo>
                    <a:cubicBezTo>
                      <a:pt x="616871" y="716125"/>
                      <a:pt x="326593" y="508000"/>
                      <a:pt x="0" y="508000"/>
                    </a:cubicBezTo>
                    <a:close/>
                  </a:path>
                </a:pathLst>
              </a:custGeom>
              <a:solidFill>
                <a:srgbClr val="5C8293"/>
              </a:solidFill>
            </p:spPr>
            <p:txBody>
              <a:bodyPr/>
              <a:lstStyle/>
              <a:p>
                <a:pPr defTabSz="609630" fontAlgn="auto">
                  <a:spcBef>
                    <a:spcPts val="0"/>
                  </a:spcBef>
                  <a:spcAft>
                    <a:spcPts val="0"/>
                  </a:spcAft>
                </a:pPr>
                <a:endParaRPr lang="en-US" sz="1200">
                  <a:solidFill>
                    <a:prstClr val="black"/>
                  </a:solidFill>
                  <a:latin typeface="Calibri"/>
                </a:endParaRPr>
              </a:p>
            </p:txBody>
          </p:sp>
        </p:grpSp>
      </p:grpSp>
      <p:grpSp>
        <p:nvGrpSpPr>
          <p:cNvPr id="18" name="Group 18"/>
          <p:cNvGrpSpPr/>
          <p:nvPr/>
        </p:nvGrpSpPr>
        <p:grpSpPr>
          <a:xfrm>
            <a:off x="778720" y="4041130"/>
            <a:ext cx="1646569" cy="1646569"/>
            <a:chOff x="0" y="0"/>
            <a:chExt cx="3293137" cy="3293137"/>
          </a:xfrm>
        </p:grpSpPr>
        <p:grpSp>
          <p:nvGrpSpPr>
            <p:cNvPr id="19" name="Group 19"/>
            <p:cNvGrpSpPr>
              <a:grpSpLocks noChangeAspect="1"/>
            </p:cNvGrpSpPr>
            <p:nvPr/>
          </p:nvGrpSpPr>
          <p:grpSpPr>
            <a:xfrm>
              <a:off x="0" y="0"/>
              <a:ext cx="3293137" cy="3293137"/>
              <a:chOff x="0" y="0"/>
              <a:chExt cx="2540000" cy="2540000"/>
            </a:xfrm>
          </p:grpSpPr>
          <p:sp>
            <p:nvSpPr>
              <p:cNvPr id="20" name="Freeform 20"/>
              <p:cNvSpPr/>
              <p:nvPr/>
            </p:nvSpPr>
            <p:spPr>
              <a:xfrm>
                <a:off x="-62725" y="-2035"/>
                <a:ext cx="2665449" cy="2544070"/>
              </a:xfrm>
              <a:custGeom>
                <a:avLst/>
                <a:gdLst/>
                <a:ahLst/>
                <a:cxnLst/>
                <a:rect l="l" t="t" r="r" b="b"/>
                <a:pathLst>
                  <a:path w="2665449" h="2544070">
                    <a:moveTo>
                      <a:pt x="1332725" y="2035"/>
                    </a:moveTo>
                    <a:cubicBezTo>
                      <a:pt x="1787805" y="0"/>
                      <a:pt x="2209190" y="241614"/>
                      <a:pt x="2437320" y="635390"/>
                    </a:cubicBezTo>
                    <a:cubicBezTo>
                      <a:pt x="2665450" y="1029165"/>
                      <a:pt x="2665450" y="1514905"/>
                      <a:pt x="2437320" y="1908680"/>
                    </a:cubicBezTo>
                    <a:cubicBezTo>
                      <a:pt x="2209190" y="2302456"/>
                      <a:pt x="1787805" y="2544070"/>
                      <a:pt x="1332725" y="2542035"/>
                    </a:cubicBezTo>
                    <a:cubicBezTo>
                      <a:pt x="877645" y="2544070"/>
                      <a:pt x="456260" y="2302456"/>
                      <a:pt x="228130" y="1908680"/>
                    </a:cubicBezTo>
                    <a:cubicBezTo>
                      <a:pt x="0" y="1514905"/>
                      <a:pt x="0" y="1029165"/>
                      <a:pt x="228130" y="635390"/>
                    </a:cubicBezTo>
                    <a:cubicBezTo>
                      <a:pt x="456260" y="241614"/>
                      <a:pt x="877645" y="0"/>
                      <a:pt x="1332725" y="2035"/>
                    </a:cubicBezTo>
                    <a:lnTo>
                      <a:pt x="1332725" y="510035"/>
                    </a:lnTo>
                    <a:cubicBezTo>
                      <a:pt x="1059677" y="508814"/>
                      <a:pt x="806846" y="653783"/>
                      <a:pt x="669968" y="890048"/>
                    </a:cubicBezTo>
                    <a:cubicBezTo>
                      <a:pt x="533090" y="1126313"/>
                      <a:pt x="533090" y="1417757"/>
                      <a:pt x="669968" y="1654022"/>
                    </a:cubicBezTo>
                    <a:cubicBezTo>
                      <a:pt x="806846" y="1890287"/>
                      <a:pt x="1059677" y="2035256"/>
                      <a:pt x="1332725" y="2034035"/>
                    </a:cubicBezTo>
                    <a:cubicBezTo>
                      <a:pt x="1605773" y="2035256"/>
                      <a:pt x="1858604" y="1890287"/>
                      <a:pt x="1995482" y="1654022"/>
                    </a:cubicBezTo>
                    <a:cubicBezTo>
                      <a:pt x="2132360" y="1417757"/>
                      <a:pt x="2132360" y="1126313"/>
                      <a:pt x="1995482" y="890048"/>
                    </a:cubicBezTo>
                    <a:cubicBezTo>
                      <a:pt x="1858604" y="653783"/>
                      <a:pt x="1605773" y="508814"/>
                      <a:pt x="1332725" y="510035"/>
                    </a:cubicBezTo>
                    <a:close/>
                  </a:path>
                </a:pathLst>
              </a:custGeom>
              <a:solidFill>
                <a:srgbClr val="E4E4E4"/>
              </a:solidFill>
            </p:spPr>
            <p:txBody>
              <a:bodyPr/>
              <a:lstStyle/>
              <a:p>
                <a:pPr defTabSz="609630" fontAlgn="auto">
                  <a:spcBef>
                    <a:spcPts val="0"/>
                  </a:spcBef>
                  <a:spcAft>
                    <a:spcPts val="0"/>
                  </a:spcAft>
                </a:pPr>
                <a:endParaRPr lang="en-US" sz="1200">
                  <a:solidFill>
                    <a:prstClr val="black"/>
                  </a:solidFill>
                  <a:latin typeface="Calibri"/>
                </a:endParaRPr>
              </a:p>
            </p:txBody>
          </p:sp>
          <p:sp>
            <p:nvSpPr>
              <p:cNvPr id="21" name="Freeform 21"/>
              <p:cNvSpPr/>
              <p:nvPr/>
            </p:nvSpPr>
            <p:spPr>
              <a:xfrm>
                <a:off x="1270000" y="0"/>
                <a:ext cx="1372972" cy="2394244"/>
              </a:xfrm>
              <a:custGeom>
                <a:avLst/>
                <a:gdLst/>
                <a:ahLst/>
                <a:cxnLst/>
                <a:rect l="l" t="t" r="r" b="b"/>
                <a:pathLst>
                  <a:path w="1372972" h="2394244">
                    <a:moveTo>
                      <a:pt x="0" y="0"/>
                    </a:moveTo>
                    <a:cubicBezTo>
                      <a:pt x="584219" y="0"/>
                      <a:pt x="1093073" y="398563"/>
                      <a:pt x="1233023" y="965771"/>
                    </a:cubicBezTo>
                    <a:cubicBezTo>
                      <a:pt x="1372972" y="1532980"/>
                      <a:pt x="1107910" y="2122494"/>
                      <a:pt x="590742" y="2394244"/>
                    </a:cubicBezTo>
                    <a:lnTo>
                      <a:pt x="354445" y="1944546"/>
                    </a:lnTo>
                    <a:cubicBezTo>
                      <a:pt x="664746" y="1781496"/>
                      <a:pt x="823783" y="1427788"/>
                      <a:pt x="739814" y="1087463"/>
                    </a:cubicBezTo>
                    <a:cubicBezTo>
                      <a:pt x="655844" y="747138"/>
                      <a:pt x="350531" y="508000"/>
                      <a:pt x="0" y="508000"/>
                    </a:cubicBezTo>
                    <a:close/>
                  </a:path>
                </a:pathLst>
              </a:custGeom>
              <a:solidFill>
                <a:srgbClr val="606B92"/>
              </a:solidFill>
            </p:spPr>
            <p:txBody>
              <a:bodyPr/>
              <a:lstStyle/>
              <a:p>
                <a:pPr defTabSz="609630" fontAlgn="auto">
                  <a:spcBef>
                    <a:spcPts val="0"/>
                  </a:spcBef>
                  <a:spcAft>
                    <a:spcPts val="0"/>
                  </a:spcAft>
                </a:pPr>
                <a:endParaRPr lang="en-US" sz="1200">
                  <a:solidFill>
                    <a:prstClr val="black"/>
                  </a:solidFill>
                  <a:latin typeface="Calibri"/>
                </a:endParaRPr>
              </a:p>
            </p:txBody>
          </p:sp>
        </p:grpSp>
      </p:grpSp>
      <p:sp>
        <p:nvSpPr>
          <p:cNvPr id="22" name="Freeform 22"/>
          <p:cNvSpPr/>
          <p:nvPr/>
        </p:nvSpPr>
        <p:spPr>
          <a:xfrm>
            <a:off x="3202012" y="4435195"/>
            <a:ext cx="2043790" cy="1256002"/>
          </a:xfrm>
          <a:custGeom>
            <a:avLst/>
            <a:gdLst/>
            <a:ahLst/>
            <a:cxnLst/>
            <a:rect l="l" t="t" r="r" b="b"/>
            <a:pathLst>
              <a:path w="3065685" h="1884003">
                <a:moveTo>
                  <a:pt x="0" y="0"/>
                </a:moveTo>
                <a:lnTo>
                  <a:pt x="3065684" y="0"/>
                </a:lnTo>
                <a:lnTo>
                  <a:pt x="3065684" y="1884002"/>
                </a:lnTo>
                <a:lnTo>
                  <a:pt x="0" y="188400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defTabSz="609630" fontAlgn="auto">
              <a:spcBef>
                <a:spcPts val="0"/>
              </a:spcBef>
              <a:spcAft>
                <a:spcPts val="0"/>
              </a:spcAft>
            </a:pPr>
            <a:endParaRPr lang="en-US" sz="1200">
              <a:solidFill>
                <a:prstClr val="black"/>
              </a:solidFill>
              <a:latin typeface="Calibri"/>
            </a:endParaRPr>
          </a:p>
        </p:txBody>
      </p:sp>
      <p:sp>
        <p:nvSpPr>
          <p:cNvPr id="23" name="TextBox 23"/>
          <p:cNvSpPr txBox="1"/>
          <p:nvPr/>
        </p:nvSpPr>
        <p:spPr>
          <a:xfrm>
            <a:off x="203576" y="1330180"/>
            <a:ext cx="4071243" cy="765851"/>
          </a:xfrm>
          <a:prstGeom prst="rect">
            <a:avLst/>
          </a:prstGeom>
        </p:spPr>
        <p:txBody>
          <a:bodyPr lIns="0" tIns="0" rIns="0" bIns="0" rtlCol="0" anchor="t">
            <a:spAutoFit/>
          </a:bodyPr>
          <a:lstStyle/>
          <a:p>
            <a:pPr defTabSz="609630" fontAlgn="auto">
              <a:lnSpc>
                <a:spcPts val="3120"/>
              </a:lnSpc>
              <a:spcBef>
                <a:spcPts val="0"/>
              </a:spcBef>
              <a:spcAft>
                <a:spcPts val="0"/>
              </a:spcAft>
            </a:pPr>
            <a:r>
              <a:rPr lang="en-US" sz="2400" spc="72">
                <a:solidFill>
                  <a:srgbClr val="606B92"/>
                </a:solidFill>
                <a:latin typeface="Kollektif"/>
              </a:rPr>
              <a:t>Irving Park Community Stats</a:t>
            </a:r>
          </a:p>
        </p:txBody>
      </p:sp>
      <p:grpSp>
        <p:nvGrpSpPr>
          <p:cNvPr id="24" name="Group 24"/>
          <p:cNvGrpSpPr/>
          <p:nvPr/>
        </p:nvGrpSpPr>
        <p:grpSpPr>
          <a:xfrm>
            <a:off x="5638615" y="3046621"/>
            <a:ext cx="6130715" cy="3724627"/>
            <a:chOff x="0" y="-66675"/>
            <a:chExt cx="12261429" cy="7449253"/>
          </a:xfrm>
        </p:grpSpPr>
        <p:sp>
          <p:nvSpPr>
            <p:cNvPr id="25" name="Freeform 25"/>
            <p:cNvSpPr/>
            <p:nvPr/>
          </p:nvSpPr>
          <p:spPr>
            <a:xfrm>
              <a:off x="0" y="931086"/>
              <a:ext cx="12261429" cy="3950368"/>
            </a:xfrm>
            <a:custGeom>
              <a:avLst/>
              <a:gdLst/>
              <a:ahLst/>
              <a:cxnLst/>
              <a:rect l="l" t="t" r="r" b="b"/>
              <a:pathLst>
                <a:path w="12261429" h="3950368">
                  <a:moveTo>
                    <a:pt x="0" y="0"/>
                  </a:moveTo>
                  <a:lnTo>
                    <a:pt x="12261429" y="0"/>
                  </a:lnTo>
                  <a:lnTo>
                    <a:pt x="12261429" y="3950368"/>
                  </a:lnTo>
                  <a:lnTo>
                    <a:pt x="0" y="3950368"/>
                  </a:lnTo>
                  <a:lnTo>
                    <a:pt x="0" y="0"/>
                  </a:lnTo>
                  <a:close/>
                </a:path>
              </a:pathLst>
            </a:custGeom>
            <a:blipFill>
              <a:blip r:embed="rId5"/>
              <a:stretch>
                <a:fillRect l="-7854" t="-33867" b="-68721"/>
              </a:stretch>
            </a:blipFill>
          </p:spPr>
          <p:txBody>
            <a:bodyPr/>
            <a:lstStyle/>
            <a:p>
              <a:pPr defTabSz="609630" fontAlgn="auto">
                <a:spcBef>
                  <a:spcPts val="0"/>
                </a:spcBef>
                <a:spcAft>
                  <a:spcPts val="0"/>
                </a:spcAft>
              </a:pPr>
              <a:endParaRPr lang="en-US" sz="1200">
                <a:solidFill>
                  <a:prstClr val="black"/>
                </a:solidFill>
                <a:latin typeface="Calibri"/>
              </a:endParaRPr>
            </a:p>
          </p:txBody>
        </p:sp>
        <p:grpSp>
          <p:nvGrpSpPr>
            <p:cNvPr id="26" name="Group 26"/>
            <p:cNvGrpSpPr/>
            <p:nvPr/>
          </p:nvGrpSpPr>
          <p:grpSpPr>
            <a:xfrm>
              <a:off x="356331" y="3062714"/>
              <a:ext cx="6060783" cy="4319864"/>
              <a:chOff x="-381015" y="-38100"/>
              <a:chExt cx="1193815" cy="850900"/>
            </a:xfrm>
          </p:grpSpPr>
          <p:sp>
            <p:nvSpPr>
              <p:cNvPr id="27" name="Freeform 27"/>
              <p:cNvSpPr/>
              <p:nvPr/>
            </p:nvSpPr>
            <p:spPr>
              <a:xfrm>
                <a:off x="-381015" y="100231"/>
                <a:ext cx="1150650" cy="108582"/>
              </a:xfrm>
              <a:custGeom>
                <a:avLst/>
                <a:gdLst/>
                <a:ahLst/>
                <a:cxnLst/>
                <a:rect l="l" t="t" r="r" b="b"/>
                <a:pathLst>
                  <a:path w="951319" h="108582">
                    <a:moveTo>
                      <a:pt x="0" y="0"/>
                    </a:moveTo>
                    <a:lnTo>
                      <a:pt x="951319" y="0"/>
                    </a:lnTo>
                    <a:lnTo>
                      <a:pt x="951319" y="108582"/>
                    </a:lnTo>
                    <a:lnTo>
                      <a:pt x="0" y="108582"/>
                    </a:lnTo>
                    <a:close/>
                  </a:path>
                </a:pathLst>
              </a:custGeom>
              <a:solidFill>
                <a:srgbClr val="000000">
                  <a:alpha val="0"/>
                </a:srgbClr>
              </a:solidFill>
              <a:ln w="38100">
                <a:solidFill>
                  <a:srgbClr val="27A786"/>
                </a:solidFill>
              </a:ln>
            </p:spPr>
            <p:txBody>
              <a:bodyPr/>
              <a:lstStyle/>
              <a:p>
                <a:pPr defTabSz="609630" fontAlgn="auto">
                  <a:spcBef>
                    <a:spcPts val="0"/>
                  </a:spcBef>
                  <a:spcAft>
                    <a:spcPts val="0"/>
                  </a:spcAft>
                </a:pPr>
                <a:endParaRPr lang="en-US" sz="1200">
                  <a:solidFill>
                    <a:prstClr val="black"/>
                  </a:solidFill>
                  <a:latin typeface="Calibri"/>
                </a:endParaRPr>
              </a:p>
            </p:txBody>
          </p:sp>
          <p:sp>
            <p:nvSpPr>
              <p:cNvPr id="28" name="TextBox 28"/>
              <p:cNvSpPr txBox="1"/>
              <p:nvPr/>
            </p:nvSpPr>
            <p:spPr>
              <a:xfrm>
                <a:off x="0" y="-38100"/>
                <a:ext cx="812800" cy="850900"/>
              </a:xfrm>
              <a:prstGeom prst="rect">
                <a:avLst/>
              </a:prstGeom>
            </p:spPr>
            <p:txBody>
              <a:bodyPr lIns="33963" tIns="33963" rIns="33963" bIns="33963" rtlCol="0" anchor="ctr"/>
              <a:lstStyle/>
              <a:p>
                <a:pPr algn="ctr" defTabSz="609630" fontAlgn="auto">
                  <a:lnSpc>
                    <a:spcPts val="1400"/>
                  </a:lnSpc>
                  <a:spcBef>
                    <a:spcPts val="0"/>
                  </a:spcBef>
                  <a:spcAft>
                    <a:spcPts val="0"/>
                  </a:spcAft>
                </a:pPr>
                <a:endParaRPr sz="1200">
                  <a:solidFill>
                    <a:prstClr val="black"/>
                  </a:solidFill>
                  <a:latin typeface="Calibri"/>
                </a:endParaRPr>
              </a:p>
            </p:txBody>
          </p:sp>
        </p:grpSp>
        <p:sp>
          <p:nvSpPr>
            <p:cNvPr id="29" name="TextBox 29"/>
            <p:cNvSpPr txBox="1"/>
            <p:nvPr/>
          </p:nvSpPr>
          <p:spPr>
            <a:xfrm>
              <a:off x="2290676" y="4906854"/>
              <a:ext cx="8684349" cy="437556"/>
            </a:xfrm>
            <a:prstGeom prst="rect">
              <a:avLst/>
            </a:prstGeom>
          </p:spPr>
          <p:txBody>
            <a:bodyPr lIns="0" tIns="0" rIns="0" bIns="0" rtlCol="0" anchor="t">
              <a:spAutoFit/>
            </a:bodyPr>
            <a:lstStyle/>
            <a:p>
              <a:pPr algn="ctr" defTabSz="609630" fontAlgn="auto">
                <a:lnSpc>
                  <a:spcPts val="1924"/>
                </a:lnSpc>
                <a:spcBef>
                  <a:spcPts val="0"/>
                </a:spcBef>
                <a:spcAft>
                  <a:spcPts val="0"/>
                </a:spcAft>
              </a:pPr>
              <a:r>
                <a:rPr lang="en-US" sz="1233" spc="37">
                  <a:solidFill>
                    <a:srgbClr val="0F0F0F"/>
                  </a:solidFill>
                  <a:latin typeface="Kollektif"/>
                </a:rPr>
                <a:t>No. 6 of all community areas for loss of 2-4 unit buildings</a:t>
              </a:r>
            </a:p>
          </p:txBody>
        </p:sp>
        <p:sp>
          <p:nvSpPr>
            <p:cNvPr id="30" name="TextBox 30"/>
            <p:cNvSpPr txBox="1"/>
            <p:nvPr/>
          </p:nvSpPr>
          <p:spPr>
            <a:xfrm>
              <a:off x="101766" y="-66675"/>
              <a:ext cx="12057897" cy="922560"/>
            </a:xfrm>
            <a:prstGeom prst="rect">
              <a:avLst/>
            </a:prstGeom>
          </p:spPr>
          <p:txBody>
            <a:bodyPr lIns="0" tIns="0" rIns="0" bIns="0" rtlCol="0" anchor="t">
              <a:spAutoFit/>
            </a:bodyPr>
            <a:lstStyle/>
            <a:p>
              <a:pPr algn="ctr" defTabSz="609630" fontAlgn="auto">
                <a:lnSpc>
                  <a:spcPts val="1862"/>
                </a:lnSpc>
                <a:spcBef>
                  <a:spcPts val="0"/>
                </a:spcBef>
                <a:spcAft>
                  <a:spcPts val="0"/>
                </a:spcAft>
              </a:pPr>
              <a:r>
                <a:rPr lang="en-US" sz="1193" spc="35">
                  <a:solidFill>
                    <a:srgbClr val="0F0F0F"/>
                  </a:solidFill>
                  <a:latin typeface="Kollektif"/>
                </a:rPr>
                <a:t>Distribution of Total Lost 2 to 4s to Vacant Land in the City of Chicago by Top 10 Community Areas, 2013 to 2019</a:t>
              </a:r>
            </a:p>
          </p:txBody>
        </p:sp>
      </p:grpSp>
      <p:grpSp>
        <p:nvGrpSpPr>
          <p:cNvPr id="45" name="Group 44"/>
          <p:cNvGrpSpPr/>
          <p:nvPr/>
        </p:nvGrpSpPr>
        <p:grpSpPr>
          <a:xfrm>
            <a:off x="-394855" y="6240437"/>
            <a:ext cx="12981709" cy="963927"/>
            <a:chOff x="-592282" y="9360655"/>
            <a:chExt cx="19472564" cy="1445890"/>
          </a:xfrm>
        </p:grpSpPr>
        <p:sp>
          <p:nvSpPr>
            <p:cNvPr id="6" name="AutoShape 6"/>
            <p:cNvSpPr/>
            <p:nvPr/>
          </p:nvSpPr>
          <p:spPr>
            <a:xfrm>
              <a:off x="-592282" y="9360655"/>
              <a:ext cx="19472564" cy="1445890"/>
            </a:xfrm>
            <a:prstGeom prst="rect">
              <a:avLst/>
            </a:prstGeom>
            <a:solidFill>
              <a:srgbClr val="C7DEFF">
                <a:alpha val="49804"/>
              </a:srgbClr>
            </a:solidFill>
          </p:spPr>
          <p:txBody>
            <a:bodyPr/>
            <a:lstStyle/>
            <a:p>
              <a:pPr defTabSz="609630" fontAlgn="auto">
                <a:spcBef>
                  <a:spcPts val="0"/>
                </a:spcBef>
                <a:spcAft>
                  <a:spcPts val="0"/>
                </a:spcAft>
              </a:pPr>
              <a:endParaRPr lang="en-US" sz="1200">
                <a:solidFill>
                  <a:prstClr val="black"/>
                </a:solidFill>
                <a:latin typeface="Calibri"/>
              </a:endParaRPr>
            </a:p>
          </p:txBody>
        </p:sp>
        <p:sp>
          <p:nvSpPr>
            <p:cNvPr id="7" name="Freeform 7"/>
            <p:cNvSpPr/>
            <p:nvPr/>
          </p:nvSpPr>
          <p:spPr>
            <a:xfrm>
              <a:off x="305364" y="9578779"/>
              <a:ext cx="1666160" cy="504822"/>
            </a:xfrm>
            <a:custGeom>
              <a:avLst/>
              <a:gdLst/>
              <a:ahLst/>
              <a:cxnLst/>
              <a:rect l="l" t="t" r="r" b="b"/>
              <a:pathLst>
                <a:path w="1666160" h="504822">
                  <a:moveTo>
                    <a:pt x="0" y="0"/>
                  </a:moveTo>
                  <a:lnTo>
                    <a:pt x="1666159" y="0"/>
                  </a:lnTo>
                  <a:lnTo>
                    <a:pt x="1666159" y="504821"/>
                  </a:lnTo>
                  <a:lnTo>
                    <a:pt x="0" y="504821"/>
                  </a:lnTo>
                  <a:lnTo>
                    <a:pt x="0" y="0"/>
                  </a:lnTo>
                  <a:close/>
                </a:path>
              </a:pathLst>
            </a:custGeom>
            <a:blipFill>
              <a:blip r:embed="rId6"/>
              <a:stretch>
                <a:fillRect/>
              </a:stretch>
            </a:blipFill>
          </p:spPr>
          <p:txBody>
            <a:bodyPr/>
            <a:lstStyle/>
            <a:p>
              <a:pPr defTabSz="609630" fontAlgn="auto">
                <a:spcBef>
                  <a:spcPts val="0"/>
                </a:spcBef>
                <a:spcAft>
                  <a:spcPts val="0"/>
                </a:spcAft>
              </a:pPr>
              <a:endParaRPr lang="en-US" sz="1200">
                <a:solidFill>
                  <a:prstClr val="black"/>
                </a:solidFill>
                <a:latin typeface="Calibri"/>
              </a:endParaRPr>
            </a:p>
          </p:txBody>
        </p:sp>
        <p:sp>
          <p:nvSpPr>
            <p:cNvPr id="8" name="Freeform 8"/>
            <p:cNvSpPr/>
            <p:nvPr/>
          </p:nvSpPr>
          <p:spPr>
            <a:xfrm>
              <a:off x="2221523" y="9578779"/>
              <a:ext cx="1864178" cy="454834"/>
            </a:xfrm>
            <a:custGeom>
              <a:avLst/>
              <a:gdLst/>
              <a:ahLst/>
              <a:cxnLst/>
              <a:rect l="l" t="t" r="r" b="b"/>
              <a:pathLst>
                <a:path w="1864178" h="454834">
                  <a:moveTo>
                    <a:pt x="0" y="0"/>
                  </a:moveTo>
                  <a:lnTo>
                    <a:pt x="1864178" y="0"/>
                  </a:lnTo>
                  <a:lnTo>
                    <a:pt x="1864178" y="454834"/>
                  </a:lnTo>
                  <a:lnTo>
                    <a:pt x="0" y="454834"/>
                  </a:lnTo>
                  <a:lnTo>
                    <a:pt x="0" y="0"/>
                  </a:lnTo>
                  <a:close/>
                </a:path>
              </a:pathLst>
            </a:custGeom>
            <a:blipFill>
              <a:blip r:embed="rId7"/>
              <a:stretch>
                <a:fillRect/>
              </a:stretch>
            </a:blipFill>
          </p:spPr>
          <p:txBody>
            <a:bodyPr/>
            <a:lstStyle/>
            <a:p>
              <a:pPr defTabSz="609630" fontAlgn="auto">
                <a:spcBef>
                  <a:spcPts val="0"/>
                </a:spcBef>
                <a:spcAft>
                  <a:spcPts val="0"/>
                </a:spcAft>
              </a:pPr>
              <a:endParaRPr lang="en-US" sz="1200">
                <a:solidFill>
                  <a:prstClr val="black"/>
                </a:solidFill>
                <a:latin typeface="Calibri"/>
              </a:endParaRPr>
            </a:p>
          </p:txBody>
        </p:sp>
        <p:sp>
          <p:nvSpPr>
            <p:cNvPr id="9" name="Freeform 9"/>
            <p:cNvSpPr/>
            <p:nvPr/>
          </p:nvSpPr>
          <p:spPr>
            <a:xfrm>
              <a:off x="4340440" y="9578779"/>
              <a:ext cx="1810956" cy="374264"/>
            </a:xfrm>
            <a:custGeom>
              <a:avLst/>
              <a:gdLst/>
              <a:ahLst/>
              <a:cxnLst/>
              <a:rect l="l" t="t" r="r" b="b"/>
              <a:pathLst>
                <a:path w="1810956" h="374264">
                  <a:moveTo>
                    <a:pt x="0" y="0"/>
                  </a:moveTo>
                  <a:lnTo>
                    <a:pt x="1810956" y="0"/>
                  </a:lnTo>
                  <a:lnTo>
                    <a:pt x="1810956" y="374264"/>
                  </a:lnTo>
                  <a:lnTo>
                    <a:pt x="0" y="374264"/>
                  </a:lnTo>
                  <a:lnTo>
                    <a:pt x="0" y="0"/>
                  </a:lnTo>
                  <a:close/>
                </a:path>
              </a:pathLst>
            </a:custGeom>
            <a:blipFill>
              <a:blip r:embed="rId8"/>
              <a:stretch>
                <a:fillRect/>
              </a:stretch>
            </a:blipFill>
          </p:spPr>
          <p:txBody>
            <a:bodyPr/>
            <a:lstStyle/>
            <a:p>
              <a:pPr defTabSz="609630" fontAlgn="auto">
                <a:spcBef>
                  <a:spcPts val="0"/>
                </a:spcBef>
                <a:spcAft>
                  <a:spcPts val="0"/>
                </a:spcAft>
              </a:pPr>
              <a:endParaRPr lang="en-US" sz="1200">
                <a:solidFill>
                  <a:prstClr val="black"/>
                </a:solidFill>
                <a:latin typeface="Calibri"/>
              </a:endParaRPr>
            </a:p>
          </p:txBody>
        </p:sp>
        <p:sp>
          <p:nvSpPr>
            <p:cNvPr id="31" name="TextBox 31"/>
            <p:cNvSpPr txBox="1"/>
            <p:nvPr/>
          </p:nvSpPr>
          <p:spPr>
            <a:xfrm>
              <a:off x="11860370" y="9896474"/>
              <a:ext cx="6210300" cy="245740"/>
            </a:xfrm>
            <a:prstGeom prst="rect">
              <a:avLst/>
            </a:prstGeom>
          </p:spPr>
          <p:txBody>
            <a:bodyPr lIns="0" tIns="0" rIns="0" bIns="0" rtlCol="0" anchor="t">
              <a:spAutoFit/>
            </a:bodyPr>
            <a:lstStyle/>
            <a:p>
              <a:pPr algn="r" defTabSz="609630" fontAlgn="auto">
                <a:lnSpc>
                  <a:spcPts val="1400"/>
                </a:lnSpc>
                <a:spcBef>
                  <a:spcPts val="0"/>
                </a:spcBef>
                <a:spcAft>
                  <a:spcPts val="0"/>
                </a:spcAft>
              </a:pPr>
              <a:r>
                <a:rPr lang="en-US" sz="1000" spc="200">
                  <a:solidFill>
                    <a:srgbClr val="000000"/>
                  </a:solidFill>
                  <a:latin typeface="Lato Bold"/>
                </a:rPr>
                <a:t>2907 W IRVING PARK DEVELOPMENT</a:t>
              </a:r>
            </a:p>
          </p:txBody>
        </p:sp>
      </p:grpSp>
      <p:sp>
        <p:nvSpPr>
          <p:cNvPr id="32" name="TextBox 32"/>
          <p:cNvSpPr txBox="1"/>
          <p:nvPr/>
        </p:nvSpPr>
        <p:spPr>
          <a:xfrm>
            <a:off x="858691" y="3726231"/>
            <a:ext cx="1627881" cy="372603"/>
          </a:xfrm>
          <a:prstGeom prst="rect">
            <a:avLst/>
          </a:prstGeom>
        </p:spPr>
        <p:txBody>
          <a:bodyPr lIns="0" tIns="0" rIns="0" bIns="0" rtlCol="0" anchor="t">
            <a:spAutoFit/>
          </a:bodyPr>
          <a:lstStyle/>
          <a:p>
            <a:pPr algn="ctr" defTabSz="609630" fontAlgn="auto">
              <a:lnSpc>
                <a:spcPts val="1476"/>
              </a:lnSpc>
              <a:spcBef>
                <a:spcPts val="0"/>
              </a:spcBef>
              <a:spcAft>
                <a:spcPts val="0"/>
              </a:spcAft>
            </a:pPr>
            <a:r>
              <a:rPr lang="en-US" sz="1230">
                <a:solidFill>
                  <a:srgbClr val="191919"/>
                </a:solidFill>
                <a:latin typeface="Kollektif"/>
              </a:rPr>
              <a:t>Households are Renters</a:t>
            </a:r>
          </a:p>
        </p:txBody>
      </p:sp>
      <p:sp>
        <p:nvSpPr>
          <p:cNvPr id="33" name="TextBox 33"/>
          <p:cNvSpPr txBox="1"/>
          <p:nvPr/>
        </p:nvSpPr>
        <p:spPr>
          <a:xfrm>
            <a:off x="3202013" y="3726231"/>
            <a:ext cx="2043789" cy="180242"/>
          </a:xfrm>
          <a:prstGeom prst="rect">
            <a:avLst/>
          </a:prstGeom>
        </p:spPr>
        <p:txBody>
          <a:bodyPr wrap="square" lIns="0" tIns="0" rIns="0" bIns="0" rtlCol="0" anchor="t">
            <a:spAutoFit/>
          </a:bodyPr>
          <a:lstStyle/>
          <a:p>
            <a:pPr algn="ctr" defTabSz="609630" fontAlgn="auto">
              <a:lnSpc>
                <a:spcPts val="1476"/>
              </a:lnSpc>
              <a:spcBef>
                <a:spcPts val="0"/>
              </a:spcBef>
              <a:spcAft>
                <a:spcPts val="0"/>
              </a:spcAft>
            </a:pPr>
            <a:r>
              <a:rPr lang="en-US" sz="1230" dirty="0">
                <a:solidFill>
                  <a:srgbClr val="191919"/>
                </a:solidFill>
                <a:latin typeface="Kollektif"/>
              </a:rPr>
              <a:t>Renters are Cost-Burdened</a:t>
            </a:r>
          </a:p>
        </p:txBody>
      </p:sp>
      <p:sp>
        <p:nvSpPr>
          <p:cNvPr id="34" name="TextBox 34"/>
          <p:cNvSpPr txBox="1"/>
          <p:nvPr/>
        </p:nvSpPr>
        <p:spPr>
          <a:xfrm>
            <a:off x="3824766" y="2648379"/>
            <a:ext cx="798281" cy="333425"/>
          </a:xfrm>
          <a:prstGeom prst="rect">
            <a:avLst/>
          </a:prstGeom>
        </p:spPr>
        <p:txBody>
          <a:bodyPr lIns="0" tIns="0" rIns="0" bIns="0" rtlCol="0" anchor="t">
            <a:spAutoFit/>
          </a:bodyPr>
          <a:lstStyle/>
          <a:p>
            <a:pPr algn="ctr" defTabSz="609630" fontAlgn="auto">
              <a:lnSpc>
                <a:spcPts val="2641"/>
              </a:lnSpc>
              <a:spcBef>
                <a:spcPts val="0"/>
              </a:spcBef>
              <a:spcAft>
                <a:spcPts val="0"/>
              </a:spcAft>
            </a:pPr>
            <a:r>
              <a:rPr lang="en-US" sz="2201" dirty="0">
                <a:solidFill>
                  <a:srgbClr val="191919"/>
                </a:solidFill>
                <a:latin typeface="Kollektif"/>
              </a:rPr>
              <a:t>39.6% </a:t>
            </a:r>
          </a:p>
        </p:txBody>
      </p:sp>
      <p:sp>
        <p:nvSpPr>
          <p:cNvPr id="35" name="TextBox 35"/>
          <p:cNvSpPr txBox="1"/>
          <p:nvPr/>
        </p:nvSpPr>
        <p:spPr>
          <a:xfrm>
            <a:off x="1347451" y="2648379"/>
            <a:ext cx="650363" cy="666849"/>
          </a:xfrm>
          <a:prstGeom prst="rect">
            <a:avLst/>
          </a:prstGeom>
        </p:spPr>
        <p:txBody>
          <a:bodyPr lIns="0" tIns="0" rIns="0" bIns="0" rtlCol="0" anchor="t">
            <a:spAutoFit/>
          </a:bodyPr>
          <a:lstStyle/>
          <a:p>
            <a:pPr algn="ctr" defTabSz="609630" fontAlgn="auto">
              <a:lnSpc>
                <a:spcPts val="2641"/>
              </a:lnSpc>
              <a:spcBef>
                <a:spcPts val="0"/>
              </a:spcBef>
              <a:spcAft>
                <a:spcPts val="0"/>
              </a:spcAft>
            </a:pPr>
            <a:r>
              <a:rPr lang="en-US" sz="2201" dirty="0">
                <a:solidFill>
                  <a:srgbClr val="191919"/>
                </a:solidFill>
                <a:latin typeface="Kollektif"/>
              </a:rPr>
              <a:t>51.1% </a:t>
            </a:r>
          </a:p>
        </p:txBody>
      </p:sp>
      <p:sp>
        <p:nvSpPr>
          <p:cNvPr id="36" name="TextBox 36"/>
          <p:cNvSpPr txBox="1"/>
          <p:nvPr/>
        </p:nvSpPr>
        <p:spPr>
          <a:xfrm>
            <a:off x="609089" y="5789462"/>
            <a:ext cx="1985831" cy="372603"/>
          </a:xfrm>
          <a:prstGeom prst="rect">
            <a:avLst/>
          </a:prstGeom>
        </p:spPr>
        <p:txBody>
          <a:bodyPr lIns="0" tIns="0" rIns="0" bIns="0" rtlCol="0" anchor="t">
            <a:spAutoFit/>
          </a:bodyPr>
          <a:lstStyle/>
          <a:p>
            <a:pPr algn="ctr" defTabSz="609630" fontAlgn="auto">
              <a:lnSpc>
                <a:spcPts val="1476"/>
              </a:lnSpc>
              <a:spcBef>
                <a:spcPts val="0"/>
              </a:spcBef>
              <a:spcAft>
                <a:spcPts val="0"/>
              </a:spcAft>
            </a:pPr>
            <a:r>
              <a:rPr lang="en-US" sz="1230">
                <a:solidFill>
                  <a:srgbClr val="191919"/>
                </a:solidFill>
                <a:latin typeface="Kollektif"/>
              </a:rPr>
              <a:t>Low-Income Households in Unaffordable Units</a:t>
            </a:r>
          </a:p>
        </p:txBody>
      </p:sp>
      <p:sp>
        <p:nvSpPr>
          <p:cNvPr id="37" name="TextBox 37"/>
          <p:cNvSpPr txBox="1"/>
          <p:nvPr/>
        </p:nvSpPr>
        <p:spPr>
          <a:xfrm>
            <a:off x="1248633" y="4711610"/>
            <a:ext cx="817265" cy="333425"/>
          </a:xfrm>
          <a:prstGeom prst="rect">
            <a:avLst/>
          </a:prstGeom>
        </p:spPr>
        <p:txBody>
          <a:bodyPr lIns="0" tIns="0" rIns="0" bIns="0" rtlCol="0" anchor="t">
            <a:spAutoFit/>
          </a:bodyPr>
          <a:lstStyle/>
          <a:p>
            <a:pPr algn="ctr" defTabSz="609630" fontAlgn="auto">
              <a:lnSpc>
                <a:spcPts val="2641"/>
              </a:lnSpc>
              <a:spcBef>
                <a:spcPts val="0"/>
              </a:spcBef>
              <a:spcAft>
                <a:spcPts val="0"/>
              </a:spcAft>
            </a:pPr>
            <a:r>
              <a:rPr lang="en-US" sz="2201" dirty="0">
                <a:solidFill>
                  <a:srgbClr val="191919"/>
                </a:solidFill>
                <a:latin typeface="Kollektif"/>
              </a:rPr>
              <a:t>42.3% </a:t>
            </a:r>
          </a:p>
        </p:txBody>
      </p:sp>
      <p:sp>
        <p:nvSpPr>
          <p:cNvPr id="38" name="TextBox 38"/>
          <p:cNvSpPr txBox="1"/>
          <p:nvPr/>
        </p:nvSpPr>
        <p:spPr>
          <a:xfrm>
            <a:off x="3494912" y="5792960"/>
            <a:ext cx="1457991" cy="372603"/>
          </a:xfrm>
          <a:prstGeom prst="rect">
            <a:avLst/>
          </a:prstGeom>
        </p:spPr>
        <p:txBody>
          <a:bodyPr lIns="0" tIns="0" rIns="0" bIns="0" rtlCol="0" anchor="t">
            <a:spAutoFit/>
          </a:bodyPr>
          <a:lstStyle/>
          <a:p>
            <a:pPr algn="ctr" defTabSz="609630" fontAlgn="auto">
              <a:lnSpc>
                <a:spcPts val="1476"/>
              </a:lnSpc>
              <a:spcBef>
                <a:spcPts val="0"/>
              </a:spcBef>
              <a:spcAft>
                <a:spcPts val="0"/>
              </a:spcAft>
            </a:pPr>
            <a:r>
              <a:rPr lang="en-US" sz="1230">
                <a:solidFill>
                  <a:srgbClr val="191919"/>
                </a:solidFill>
                <a:latin typeface="Kollektif"/>
              </a:rPr>
              <a:t>Median Monthly Rent</a:t>
            </a:r>
          </a:p>
        </p:txBody>
      </p:sp>
      <p:grpSp>
        <p:nvGrpSpPr>
          <p:cNvPr id="39" name="Group 39"/>
          <p:cNvGrpSpPr/>
          <p:nvPr/>
        </p:nvGrpSpPr>
        <p:grpSpPr>
          <a:xfrm>
            <a:off x="6585165" y="1930325"/>
            <a:ext cx="3023084" cy="604617"/>
            <a:chOff x="0" y="0"/>
            <a:chExt cx="6046168" cy="1209234"/>
          </a:xfrm>
        </p:grpSpPr>
        <p:grpSp>
          <p:nvGrpSpPr>
            <p:cNvPr id="40" name="Group 40"/>
            <p:cNvGrpSpPr>
              <a:grpSpLocks noChangeAspect="1"/>
            </p:cNvGrpSpPr>
            <p:nvPr/>
          </p:nvGrpSpPr>
          <p:grpSpPr>
            <a:xfrm>
              <a:off x="0" y="0"/>
              <a:ext cx="6046168" cy="1209234"/>
              <a:chOff x="0" y="0"/>
              <a:chExt cx="1270000" cy="254000"/>
            </a:xfrm>
          </p:grpSpPr>
          <p:sp>
            <p:nvSpPr>
              <p:cNvPr id="41" name="Freeform 41"/>
              <p:cNvSpPr/>
              <p:nvPr/>
            </p:nvSpPr>
            <p:spPr>
              <a:xfrm>
                <a:off x="0" y="0"/>
                <a:ext cx="1270000" cy="254000"/>
              </a:xfrm>
              <a:custGeom>
                <a:avLst/>
                <a:gdLst/>
                <a:ahLst/>
                <a:cxnLst/>
                <a:rect l="l" t="t" r="r" b="b"/>
                <a:pathLst>
                  <a:path w="1270000" h="254000">
                    <a:moveTo>
                      <a:pt x="0" y="0"/>
                    </a:moveTo>
                    <a:lnTo>
                      <a:pt x="1270000" y="0"/>
                    </a:lnTo>
                    <a:lnTo>
                      <a:pt x="1270000" y="254000"/>
                    </a:lnTo>
                    <a:lnTo>
                      <a:pt x="0" y="254000"/>
                    </a:lnTo>
                    <a:lnTo>
                      <a:pt x="0" y="0"/>
                    </a:lnTo>
                    <a:close/>
                  </a:path>
                </a:pathLst>
              </a:custGeom>
              <a:solidFill>
                <a:srgbClr val="E4E4E4"/>
              </a:solidFill>
            </p:spPr>
            <p:txBody>
              <a:bodyPr/>
              <a:lstStyle/>
              <a:p>
                <a:pPr defTabSz="609630" fontAlgn="auto">
                  <a:spcBef>
                    <a:spcPts val="0"/>
                  </a:spcBef>
                  <a:spcAft>
                    <a:spcPts val="0"/>
                  </a:spcAft>
                </a:pPr>
                <a:endParaRPr lang="en-US" sz="1200">
                  <a:solidFill>
                    <a:prstClr val="black"/>
                  </a:solidFill>
                  <a:latin typeface="Calibri"/>
                </a:endParaRPr>
              </a:p>
            </p:txBody>
          </p:sp>
          <p:sp>
            <p:nvSpPr>
              <p:cNvPr id="42" name="Freeform 42"/>
              <p:cNvSpPr/>
              <p:nvPr/>
            </p:nvSpPr>
            <p:spPr>
              <a:xfrm>
                <a:off x="0" y="0"/>
                <a:ext cx="989330" cy="254000"/>
              </a:xfrm>
              <a:custGeom>
                <a:avLst/>
                <a:gdLst/>
                <a:ahLst/>
                <a:cxnLst/>
                <a:rect l="l" t="t" r="r" b="b"/>
                <a:pathLst>
                  <a:path w="989330" h="254000">
                    <a:moveTo>
                      <a:pt x="0" y="0"/>
                    </a:moveTo>
                    <a:lnTo>
                      <a:pt x="989330" y="0"/>
                    </a:lnTo>
                    <a:lnTo>
                      <a:pt x="989330" y="254000"/>
                    </a:lnTo>
                    <a:lnTo>
                      <a:pt x="0" y="254000"/>
                    </a:lnTo>
                    <a:lnTo>
                      <a:pt x="0" y="0"/>
                    </a:lnTo>
                    <a:close/>
                  </a:path>
                </a:pathLst>
              </a:custGeom>
              <a:solidFill>
                <a:srgbClr val="6AD8BA"/>
              </a:solidFill>
            </p:spPr>
            <p:txBody>
              <a:bodyPr/>
              <a:lstStyle/>
              <a:p>
                <a:pPr defTabSz="609630" fontAlgn="auto">
                  <a:spcBef>
                    <a:spcPts val="0"/>
                  </a:spcBef>
                  <a:spcAft>
                    <a:spcPts val="0"/>
                  </a:spcAft>
                </a:pPr>
                <a:endParaRPr lang="en-US" sz="1200">
                  <a:solidFill>
                    <a:prstClr val="black"/>
                  </a:solidFill>
                  <a:latin typeface="Calibri"/>
                </a:endParaRPr>
              </a:p>
            </p:txBody>
          </p:sp>
        </p:grpSp>
      </p:grpSp>
      <p:sp>
        <p:nvSpPr>
          <p:cNvPr id="43" name="TextBox 43"/>
          <p:cNvSpPr txBox="1"/>
          <p:nvPr/>
        </p:nvSpPr>
        <p:spPr>
          <a:xfrm>
            <a:off x="6687835" y="1945220"/>
            <a:ext cx="1060015" cy="615553"/>
          </a:xfrm>
          <a:prstGeom prst="rect">
            <a:avLst/>
          </a:prstGeom>
        </p:spPr>
        <p:txBody>
          <a:bodyPr lIns="0" tIns="0" rIns="0" bIns="0" rtlCol="0" anchor="t">
            <a:spAutoFit/>
          </a:bodyPr>
          <a:lstStyle/>
          <a:p>
            <a:pPr defTabSz="609630" fontAlgn="auto">
              <a:lnSpc>
                <a:spcPts val="2438"/>
              </a:lnSpc>
              <a:spcBef>
                <a:spcPts val="0"/>
              </a:spcBef>
              <a:spcAft>
                <a:spcPts val="0"/>
              </a:spcAft>
            </a:pPr>
            <a:r>
              <a:rPr lang="en-US" sz="2032" dirty="0">
                <a:solidFill>
                  <a:srgbClr val="000000"/>
                </a:solidFill>
                <a:latin typeface="Kollektif"/>
              </a:rPr>
              <a:t>348 Units</a:t>
            </a:r>
          </a:p>
        </p:txBody>
      </p:sp>
      <p:sp>
        <p:nvSpPr>
          <p:cNvPr id="44" name="TextBox 44"/>
          <p:cNvSpPr txBox="1"/>
          <p:nvPr/>
        </p:nvSpPr>
        <p:spPr>
          <a:xfrm>
            <a:off x="9709727" y="1862323"/>
            <a:ext cx="1357908" cy="672813"/>
          </a:xfrm>
          <a:prstGeom prst="rect">
            <a:avLst/>
          </a:prstGeom>
        </p:spPr>
        <p:txBody>
          <a:bodyPr lIns="0" tIns="0" rIns="0" bIns="0" rtlCol="0" anchor="t">
            <a:spAutoFit/>
          </a:bodyPr>
          <a:lstStyle/>
          <a:p>
            <a:pPr defTabSz="609630" fontAlgn="auto">
              <a:lnSpc>
                <a:spcPts val="1823"/>
              </a:lnSpc>
              <a:spcBef>
                <a:spcPts val="0"/>
              </a:spcBef>
              <a:spcAft>
                <a:spcPts val="0"/>
              </a:spcAft>
            </a:pPr>
            <a:r>
              <a:rPr lang="en-US" sz="1302">
                <a:solidFill>
                  <a:srgbClr val="000000"/>
                </a:solidFill>
                <a:latin typeface="Kollektif"/>
              </a:rPr>
              <a:t>Lost to Single Family Homes (2013-2019)</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533400"/>
            <a:ext cx="4013200" cy="762000"/>
          </a:xfrm>
        </p:spPr>
        <p:txBody>
          <a:bodyPr>
            <a:normAutofit/>
          </a:bodyPr>
          <a:lstStyle/>
          <a:p>
            <a:r>
              <a:rPr lang="en-US" sz="4200" dirty="0">
                <a:solidFill>
                  <a:srgbClr val="5C8293"/>
                </a:solidFill>
                <a:latin typeface="Kollektif" panose="020B0604020202020204" charset="0"/>
              </a:rPr>
              <a:t>Citywide Efforts</a:t>
            </a:r>
          </a:p>
        </p:txBody>
      </p:sp>
      <p:sp>
        <p:nvSpPr>
          <p:cNvPr id="3" name="Content Placeholder 2"/>
          <p:cNvSpPr>
            <a:spLocks noGrp="1"/>
          </p:cNvSpPr>
          <p:nvPr>
            <p:ph idx="1"/>
          </p:nvPr>
        </p:nvSpPr>
        <p:spPr>
          <a:xfrm>
            <a:off x="406400" y="1228410"/>
            <a:ext cx="10007600" cy="4927600"/>
          </a:xfrm>
        </p:spPr>
        <p:txBody>
          <a:bodyPr>
            <a:normAutofit/>
          </a:bodyPr>
          <a:lstStyle/>
          <a:p>
            <a:pPr marL="0" indent="0">
              <a:buNone/>
            </a:pPr>
            <a:endParaRPr lang="en-US" dirty="0">
              <a:latin typeface="Montserrat Light" panose="020B0604020202020204" charset="0"/>
            </a:endParaRPr>
          </a:p>
          <a:p>
            <a:pPr marL="0" indent="0">
              <a:buNone/>
            </a:pPr>
            <a:r>
              <a:rPr lang="en-US" dirty="0">
                <a:latin typeface="Montserrat Light" panose="020B0604020202020204" charset="0"/>
              </a:rPr>
              <a:t>As a Department of Housing supported development, 2907 W Irving Park responds to the goals of several citywide initiatives:</a:t>
            </a:r>
          </a:p>
          <a:p>
            <a:pPr marL="0" indent="0">
              <a:buNone/>
            </a:pPr>
            <a:endParaRPr lang="en-US" dirty="0">
              <a:latin typeface="Montserrat Light" panose="020B0604020202020204" charset="0"/>
            </a:endParaRPr>
          </a:p>
          <a:p>
            <a:pPr lvl="1">
              <a:buFont typeface="Courier New" panose="02070309020205020404" pitchFamily="49" charset="0"/>
              <a:buChar char="o"/>
            </a:pPr>
            <a:r>
              <a:rPr lang="en-US" sz="1733" dirty="0">
                <a:latin typeface="Montserrat Light" panose="020B0604020202020204" charset="0"/>
              </a:rPr>
              <a:t>We Will Chicago (City Plan): Ensuring that every Chicago neighborhood is safe, inclusive, and vibrant, has healthy, affordable and accessible housing, and connects residents to what they need to thrive</a:t>
            </a:r>
          </a:p>
          <a:p>
            <a:endParaRPr lang="en-US" sz="1733" dirty="0">
              <a:latin typeface="Montserrat Light" panose="020B0604020202020204" charset="0"/>
            </a:endParaRPr>
          </a:p>
          <a:p>
            <a:pPr lvl="1">
              <a:buFont typeface="Courier New" panose="02070309020205020404" pitchFamily="49" charset="0"/>
              <a:buChar char="o"/>
            </a:pPr>
            <a:r>
              <a:rPr lang="en-US" sz="1733" dirty="0">
                <a:latin typeface="Montserrat Light" panose="020B0604020202020204" charset="0"/>
              </a:rPr>
              <a:t>DOH Qualified Allocation Plan:  Ensure LIHTC developments serve residents most in need and address the overall deficits in affordable housing and the insufficiencies in units for specific subpopulations.</a:t>
            </a:r>
          </a:p>
          <a:p>
            <a:endParaRPr lang="en-US" sz="1733" dirty="0">
              <a:latin typeface="Montserrat Light" panose="020B0604020202020204" charset="0"/>
            </a:endParaRPr>
          </a:p>
          <a:p>
            <a:pPr lvl="1">
              <a:buFont typeface="Courier New" panose="02070309020205020404" pitchFamily="49" charset="0"/>
              <a:buChar char="o"/>
            </a:pPr>
            <a:r>
              <a:rPr lang="en-US" sz="1733" dirty="0">
                <a:latin typeface="Montserrat Light" panose="020B0604020202020204" charset="0"/>
              </a:rPr>
              <a:t>Connected Communities Ordinance: Create Equitable Transit Oriented Development (</a:t>
            </a:r>
            <a:r>
              <a:rPr lang="en-US" sz="1733" dirty="0" err="1">
                <a:latin typeface="Montserrat Light" panose="020B0604020202020204" charset="0"/>
              </a:rPr>
              <a:t>eTOD</a:t>
            </a:r>
            <a:r>
              <a:rPr lang="en-US" sz="1733" dirty="0">
                <a:latin typeface="Montserrat Light" panose="020B0604020202020204" charset="0"/>
              </a:rPr>
              <a:t>) by adding affordable housing units in a Transit-Served Location (TSL). </a:t>
            </a:r>
          </a:p>
        </p:txBody>
      </p:sp>
      <p:sp>
        <p:nvSpPr>
          <p:cNvPr id="4" name="AutoShape 2"/>
          <p:cNvSpPr/>
          <p:nvPr/>
        </p:nvSpPr>
        <p:spPr>
          <a:xfrm>
            <a:off x="-1344207" y="-339437"/>
            <a:ext cx="13750953" cy="647748"/>
          </a:xfrm>
          <a:prstGeom prst="rect">
            <a:avLst/>
          </a:prstGeom>
          <a:solidFill>
            <a:srgbClr val="606B92"/>
          </a:solidFill>
        </p:spPr>
        <p:txBody>
          <a:bodyPr/>
          <a:lstStyle/>
          <a:p>
            <a:pPr defTabSz="609630" fontAlgn="auto">
              <a:spcBef>
                <a:spcPts val="0"/>
              </a:spcBef>
              <a:spcAft>
                <a:spcPts val="0"/>
              </a:spcAft>
            </a:pPr>
            <a:endParaRPr lang="en-US" sz="1200">
              <a:solidFill>
                <a:prstClr val="black"/>
              </a:solidFill>
              <a:latin typeface="Calibri"/>
            </a:endParaRPr>
          </a:p>
        </p:txBody>
      </p:sp>
      <p:grpSp>
        <p:nvGrpSpPr>
          <p:cNvPr id="5" name="Group 4"/>
          <p:cNvGrpSpPr/>
          <p:nvPr/>
        </p:nvGrpSpPr>
        <p:grpSpPr>
          <a:xfrm>
            <a:off x="-394855" y="6240437"/>
            <a:ext cx="12981709" cy="963927"/>
            <a:chOff x="-592282" y="9360655"/>
            <a:chExt cx="19472564" cy="1445890"/>
          </a:xfrm>
        </p:grpSpPr>
        <p:sp>
          <p:nvSpPr>
            <p:cNvPr id="6" name="AutoShape 6"/>
            <p:cNvSpPr/>
            <p:nvPr/>
          </p:nvSpPr>
          <p:spPr>
            <a:xfrm>
              <a:off x="-592282" y="9360655"/>
              <a:ext cx="19472564" cy="1445890"/>
            </a:xfrm>
            <a:prstGeom prst="rect">
              <a:avLst/>
            </a:prstGeom>
            <a:solidFill>
              <a:srgbClr val="C7DEFF">
                <a:alpha val="49804"/>
              </a:srgbClr>
            </a:solidFill>
          </p:spPr>
          <p:txBody>
            <a:bodyPr/>
            <a:lstStyle/>
            <a:p>
              <a:pPr defTabSz="609630" fontAlgn="auto">
                <a:spcBef>
                  <a:spcPts val="0"/>
                </a:spcBef>
                <a:spcAft>
                  <a:spcPts val="0"/>
                </a:spcAft>
              </a:pPr>
              <a:endParaRPr lang="en-US" sz="1200">
                <a:solidFill>
                  <a:prstClr val="black"/>
                </a:solidFill>
                <a:latin typeface="Calibri"/>
              </a:endParaRPr>
            </a:p>
          </p:txBody>
        </p:sp>
        <p:sp>
          <p:nvSpPr>
            <p:cNvPr id="7" name="Freeform 7"/>
            <p:cNvSpPr/>
            <p:nvPr/>
          </p:nvSpPr>
          <p:spPr>
            <a:xfrm>
              <a:off x="305364" y="9578779"/>
              <a:ext cx="1666160" cy="504822"/>
            </a:xfrm>
            <a:custGeom>
              <a:avLst/>
              <a:gdLst/>
              <a:ahLst/>
              <a:cxnLst/>
              <a:rect l="l" t="t" r="r" b="b"/>
              <a:pathLst>
                <a:path w="1666160" h="504822">
                  <a:moveTo>
                    <a:pt x="0" y="0"/>
                  </a:moveTo>
                  <a:lnTo>
                    <a:pt x="1666159" y="0"/>
                  </a:lnTo>
                  <a:lnTo>
                    <a:pt x="1666159" y="504821"/>
                  </a:lnTo>
                  <a:lnTo>
                    <a:pt x="0" y="504821"/>
                  </a:lnTo>
                  <a:lnTo>
                    <a:pt x="0" y="0"/>
                  </a:lnTo>
                  <a:close/>
                </a:path>
              </a:pathLst>
            </a:custGeom>
            <a:blipFill>
              <a:blip r:embed="rId2"/>
              <a:stretch>
                <a:fillRect/>
              </a:stretch>
            </a:blipFill>
          </p:spPr>
          <p:txBody>
            <a:bodyPr/>
            <a:lstStyle/>
            <a:p>
              <a:pPr defTabSz="609630" fontAlgn="auto">
                <a:spcBef>
                  <a:spcPts val="0"/>
                </a:spcBef>
                <a:spcAft>
                  <a:spcPts val="0"/>
                </a:spcAft>
              </a:pPr>
              <a:endParaRPr lang="en-US" sz="1200">
                <a:solidFill>
                  <a:prstClr val="black"/>
                </a:solidFill>
                <a:latin typeface="Calibri"/>
              </a:endParaRPr>
            </a:p>
          </p:txBody>
        </p:sp>
        <p:sp>
          <p:nvSpPr>
            <p:cNvPr id="8" name="Freeform 8"/>
            <p:cNvSpPr/>
            <p:nvPr/>
          </p:nvSpPr>
          <p:spPr>
            <a:xfrm>
              <a:off x="2221523" y="9578779"/>
              <a:ext cx="1864178" cy="454834"/>
            </a:xfrm>
            <a:custGeom>
              <a:avLst/>
              <a:gdLst/>
              <a:ahLst/>
              <a:cxnLst/>
              <a:rect l="l" t="t" r="r" b="b"/>
              <a:pathLst>
                <a:path w="1864178" h="454834">
                  <a:moveTo>
                    <a:pt x="0" y="0"/>
                  </a:moveTo>
                  <a:lnTo>
                    <a:pt x="1864178" y="0"/>
                  </a:lnTo>
                  <a:lnTo>
                    <a:pt x="1864178" y="454834"/>
                  </a:lnTo>
                  <a:lnTo>
                    <a:pt x="0" y="454834"/>
                  </a:lnTo>
                  <a:lnTo>
                    <a:pt x="0" y="0"/>
                  </a:lnTo>
                  <a:close/>
                </a:path>
              </a:pathLst>
            </a:custGeom>
            <a:blipFill>
              <a:blip r:embed="rId3"/>
              <a:stretch>
                <a:fillRect/>
              </a:stretch>
            </a:blipFill>
          </p:spPr>
          <p:txBody>
            <a:bodyPr/>
            <a:lstStyle/>
            <a:p>
              <a:pPr defTabSz="609630" fontAlgn="auto">
                <a:spcBef>
                  <a:spcPts val="0"/>
                </a:spcBef>
                <a:spcAft>
                  <a:spcPts val="0"/>
                </a:spcAft>
              </a:pPr>
              <a:endParaRPr lang="en-US" sz="1200">
                <a:solidFill>
                  <a:prstClr val="black"/>
                </a:solidFill>
                <a:latin typeface="Calibri"/>
              </a:endParaRPr>
            </a:p>
          </p:txBody>
        </p:sp>
        <p:sp>
          <p:nvSpPr>
            <p:cNvPr id="9" name="Freeform 9"/>
            <p:cNvSpPr/>
            <p:nvPr/>
          </p:nvSpPr>
          <p:spPr>
            <a:xfrm>
              <a:off x="4340440" y="9578779"/>
              <a:ext cx="1810956" cy="374264"/>
            </a:xfrm>
            <a:custGeom>
              <a:avLst/>
              <a:gdLst/>
              <a:ahLst/>
              <a:cxnLst/>
              <a:rect l="l" t="t" r="r" b="b"/>
              <a:pathLst>
                <a:path w="1810956" h="374264">
                  <a:moveTo>
                    <a:pt x="0" y="0"/>
                  </a:moveTo>
                  <a:lnTo>
                    <a:pt x="1810956" y="0"/>
                  </a:lnTo>
                  <a:lnTo>
                    <a:pt x="1810956" y="374264"/>
                  </a:lnTo>
                  <a:lnTo>
                    <a:pt x="0" y="374264"/>
                  </a:lnTo>
                  <a:lnTo>
                    <a:pt x="0" y="0"/>
                  </a:lnTo>
                  <a:close/>
                </a:path>
              </a:pathLst>
            </a:custGeom>
            <a:blipFill>
              <a:blip r:embed="rId4"/>
              <a:stretch>
                <a:fillRect/>
              </a:stretch>
            </a:blipFill>
          </p:spPr>
          <p:txBody>
            <a:bodyPr/>
            <a:lstStyle/>
            <a:p>
              <a:pPr defTabSz="609630" fontAlgn="auto">
                <a:spcBef>
                  <a:spcPts val="0"/>
                </a:spcBef>
                <a:spcAft>
                  <a:spcPts val="0"/>
                </a:spcAft>
              </a:pPr>
              <a:endParaRPr lang="en-US" sz="1200">
                <a:solidFill>
                  <a:prstClr val="black"/>
                </a:solidFill>
                <a:latin typeface="Calibri"/>
              </a:endParaRPr>
            </a:p>
          </p:txBody>
        </p:sp>
        <p:sp>
          <p:nvSpPr>
            <p:cNvPr id="10" name="TextBox 31"/>
            <p:cNvSpPr txBox="1"/>
            <p:nvPr/>
          </p:nvSpPr>
          <p:spPr>
            <a:xfrm>
              <a:off x="11860370" y="9896474"/>
              <a:ext cx="6210300" cy="245740"/>
            </a:xfrm>
            <a:prstGeom prst="rect">
              <a:avLst/>
            </a:prstGeom>
          </p:spPr>
          <p:txBody>
            <a:bodyPr lIns="0" tIns="0" rIns="0" bIns="0" rtlCol="0" anchor="t">
              <a:spAutoFit/>
            </a:bodyPr>
            <a:lstStyle/>
            <a:p>
              <a:pPr algn="r" defTabSz="609630" fontAlgn="auto">
                <a:lnSpc>
                  <a:spcPts val="1400"/>
                </a:lnSpc>
                <a:spcBef>
                  <a:spcPts val="0"/>
                </a:spcBef>
                <a:spcAft>
                  <a:spcPts val="0"/>
                </a:spcAft>
              </a:pPr>
              <a:r>
                <a:rPr lang="en-US" sz="1000" spc="200">
                  <a:solidFill>
                    <a:srgbClr val="000000"/>
                  </a:solidFill>
                  <a:latin typeface="Lato Bold"/>
                </a:rPr>
                <a:t>2907 W IRVING PARK DEVELOPMENT</a:t>
              </a:r>
            </a:p>
          </p:txBody>
        </p:sp>
      </p:grpSp>
      <p:sp>
        <p:nvSpPr>
          <p:cNvPr id="11" name="AutoShape 4"/>
          <p:cNvSpPr/>
          <p:nvPr/>
        </p:nvSpPr>
        <p:spPr>
          <a:xfrm flipH="1" flipV="1">
            <a:off x="203576" y="1228410"/>
            <a:ext cx="5447739" cy="6350"/>
          </a:xfrm>
          <a:prstGeom prst="line">
            <a:avLst/>
          </a:prstGeom>
          <a:ln w="19050" cap="rnd">
            <a:solidFill>
              <a:srgbClr val="233446"/>
            </a:solidFill>
            <a:prstDash val="solid"/>
            <a:headEnd type="none" w="sm" len="sm"/>
            <a:tailEnd type="none" w="sm" len="sm"/>
          </a:ln>
        </p:spPr>
        <p:txBody>
          <a:bodyPr/>
          <a:lstStyle/>
          <a:p>
            <a:pPr defTabSz="609630" fontAlgn="auto">
              <a:spcBef>
                <a:spcPts val="0"/>
              </a:spcBef>
              <a:spcAft>
                <a:spcPts val="0"/>
              </a:spcAft>
            </a:pPr>
            <a:endParaRPr lang="en-US" sz="1200">
              <a:solidFill>
                <a:prstClr val="black"/>
              </a:solidFill>
              <a:latin typeface="Calibri"/>
            </a:endParaRPr>
          </a:p>
        </p:txBody>
      </p:sp>
    </p:spTree>
    <p:extLst>
      <p:ext uri="{BB962C8B-B14F-4D97-AF65-F5344CB8AC3E}">
        <p14:creationId xmlns:p14="http://schemas.microsoft.com/office/powerpoint/2010/main" val="1281274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367146" y="-339437"/>
            <a:ext cx="12773891" cy="647748"/>
          </a:xfrm>
          <a:prstGeom prst="rect">
            <a:avLst/>
          </a:prstGeom>
          <a:solidFill>
            <a:srgbClr val="606B92"/>
          </a:solidFill>
        </p:spPr>
        <p:txBody>
          <a:bodyPr/>
          <a:lstStyle/>
          <a:p>
            <a:pPr defTabSz="609630" fontAlgn="auto">
              <a:spcBef>
                <a:spcPts val="0"/>
              </a:spcBef>
              <a:spcAft>
                <a:spcPts val="0"/>
              </a:spcAft>
            </a:pPr>
            <a:endParaRPr lang="en-US" sz="1200">
              <a:solidFill>
                <a:prstClr val="black"/>
              </a:solidFill>
              <a:latin typeface="Calibri"/>
            </a:endParaRPr>
          </a:p>
        </p:txBody>
      </p:sp>
      <p:sp>
        <p:nvSpPr>
          <p:cNvPr id="3" name="TextBox 3"/>
          <p:cNvSpPr txBox="1"/>
          <p:nvPr/>
        </p:nvSpPr>
        <p:spPr>
          <a:xfrm>
            <a:off x="203576" y="593510"/>
            <a:ext cx="4520967" cy="641201"/>
          </a:xfrm>
          <a:prstGeom prst="rect">
            <a:avLst/>
          </a:prstGeom>
        </p:spPr>
        <p:txBody>
          <a:bodyPr lIns="0" tIns="0" rIns="0" bIns="0" rtlCol="0" anchor="t">
            <a:spAutoFit/>
          </a:bodyPr>
          <a:lstStyle/>
          <a:p>
            <a:pPr defTabSz="609630" fontAlgn="auto">
              <a:lnSpc>
                <a:spcPts val="5040"/>
              </a:lnSpc>
              <a:spcBef>
                <a:spcPts val="0"/>
              </a:spcBef>
              <a:spcAft>
                <a:spcPts val="0"/>
              </a:spcAft>
            </a:pPr>
            <a:r>
              <a:rPr lang="en-US" sz="4200">
                <a:solidFill>
                  <a:srgbClr val="5C8293"/>
                </a:solidFill>
                <a:latin typeface="Kollektif"/>
              </a:rPr>
              <a:t>Project Site</a:t>
            </a:r>
          </a:p>
        </p:txBody>
      </p:sp>
      <p:sp>
        <p:nvSpPr>
          <p:cNvPr id="4" name="AutoShape 4"/>
          <p:cNvSpPr/>
          <p:nvPr/>
        </p:nvSpPr>
        <p:spPr>
          <a:xfrm flipH="1" flipV="1">
            <a:off x="203576" y="1228410"/>
            <a:ext cx="4391650" cy="6350"/>
          </a:xfrm>
          <a:prstGeom prst="line">
            <a:avLst/>
          </a:prstGeom>
          <a:ln w="19050" cap="rnd">
            <a:solidFill>
              <a:srgbClr val="233446"/>
            </a:solidFill>
            <a:prstDash val="solid"/>
            <a:headEnd type="none" w="sm" len="sm"/>
            <a:tailEnd type="none" w="sm" len="sm"/>
          </a:ln>
        </p:spPr>
        <p:txBody>
          <a:bodyPr/>
          <a:lstStyle/>
          <a:p>
            <a:pPr defTabSz="609630" fontAlgn="auto">
              <a:spcBef>
                <a:spcPts val="0"/>
              </a:spcBef>
              <a:spcAft>
                <a:spcPts val="0"/>
              </a:spcAft>
            </a:pPr>
            <a:endParaRPr lang="en-US" sz="1200">
              <a:solidFill>
                <a:prstClr val="black"/>
              </a:solidFill>
              <a:latin typeface="Calibri"/>
            </a:endParaRPr>
          </a:p>
        </p:txBody>
      </p:sp>
      <p:sp>
        <p:nvSpPr>
          <p:cNvPr id="5" name="Freeform 5"/>
          <p:cNvSpPr/>
          <p:nvPr/>
        </p:nvSpPr>
        <p:spPr>
          <a:xfrm>
            <a:off x="1234474" y="1917800"/>
            <a:ext cx="9723053" cy="4182057"/>
          </a:xfrm>
          <a:custGeom>
            <a:avLst/>
            <a:gdLst/>
            <a:ahLst/>
            <a:cxnLst/>
            <a:rect l="l" t="t" r="r" b="b"/>
            <a:pathLst>
              <a:path w="14584579" h="6273085">
                <a:moveTo>
                  <a:pt x="0" y="0"/>
                </a:moveTo>
                <a:lnTo>
                  <a:pt x="14584580" y="0"/>
                </a:lnTo>
                <a:lnTo>
                  <a:pt x="14584580" y="6273085"/>
                </a:lnTo>
                <a:lnTo>
                  <a:pt x="0" y="6273085"/>
                </a:lnTo>
                <a:lnTo>
                  <a:pt x="0" y="0"/>
                </a:lnTo>
                <a:close/>
              </a:path>
            </a:pathLst>
          </a:custGeom>
          <a:blipFill>
            <a:blip r:embed="rId2"/>
            <a:stretch>
              <a:fillRect t="-47480"/>
            </a:stretch>
          </a:blipFill>
        </p:spPr>
        <p:txBody>
          <a:bodyPr/>
          <a:lstStyle/>
          <a:p>
            <a:pPr defTabSz="609630" fontAlgn="auto">
              <a:spcBef>
                <a:spcPts val="0"/>
              </a:spcBef>
              <a:spcAft>
                <a:spcPts val="0"/>
              </a:spcAft>
            </a:pPr>
            <a:endParaRPr lang="en-US" sz="1200">
              <a:solidFill>
                <a:prstClr val="black"/>
              </a:solidFill>
              <a:latin typeface="Calibri"/>
            </a:endParaRPr>
          </a:p>
        </p:txBody>
      </p:sp>
      <p:grpSp>
        <p:nvGrpSpPr>
          <p:cNvPr id="6" name="Group 6"/>
          <p:cNvGrpSpPr/>
          <p:nvPr/>
        </p:nvGrpSpPr>
        <p:grpSpPr>
          <a:xfrm>
            <a:off x="1234474" y="1917800"/>
            <a:ext cx="9723053" cy="4182057"/>
            <a:chOff x="0" y="0"/>
            <a:chExt cx="3841206" cy="1652171"/>
          </a:xfrm>
        </p:grpSpPr>
        <p:sp>
          <p:nvSpPr>
            <p:cNvPr id="7" name="Freeform 7"/>
            <p:cNvSpPr/>
            <p:nvPr/>
          </p:nvSpPr>
          <p:spPr>
            <a:xfrm>
              <a:off x="0" y="0"/>
              <a:ext cx="3841206" cy="1652171"/>
            </a:xfrm>
            <a:custGeom>
              <a:avLst/>
              <a:gdLst/>
              <a:ahLst/>
              <a:cxnLst/>
              <a:rect l="l" t="t" r="r" b="b"/>
              <a:pathLst>
                <a:path w="3841206" h="1652171">
                  <a:moveTo>
                    <a:pt x="0" y="0"/>
                  </a:moveTo>
                  <a:lnTo>
                    <a:pt x="3841206" y="0"/>
                  </a:lnTo>
                  <a:lnTo>
                    <a:pt x="3841206" y="1652171"/>
                  </a:lnTo>
                  <a:lnTo>
                    <a:pt x="0" y="1652171"/>
                  </a:lnTo>
                  <a:close/>
                </a:path>
              </a:pathLst>
            </a:custGeom>
            <a:solidFill>
              <a:srgbClr val="FFFFFF">
                <a:alpha val="43922"/>
              </a:srgbClr>
            </a:solidFill>
            <a:ln>
              <a:noFill/>
            </a:ln>
          </p:spPr>
          <p:txBody>
            <a:bodyPr/>
            <a:lstStyle/>
            <a:p>
              <a:pPr defTabSz="609630" fontAlgn="auto">
                <a:spcBef>
                  <a:spcPts val="0"/>
                </a:spcBef>
                <a:spcAft>
                  <a:spcPts val="0"/>
                </a:spcAft>
              </a:pPr>
              <a:endParaRPr lang="en-US" sz="1200">
                <a:solidFill>
                  <a:prstClr val="black"/>
                </a:solidFill>
                <a:latin typeface="Calibri"/>
              </a:endParaRPr>
            </a:p>
          </p:txBody>
        </p:sp>
        <p:sp>
          <p:nvSpPr>
            <p:cNvPr id="8" name="TextBox 8"/>
            <p:cNvSpPr txBox="1"/>
            <p:nvPr/>
          </p:nvSpPr>
          <p:spPr>
            <a:xfrm>
              <a:off x="0" y="0"/>
              <a:ext cx="812800" cy="812800"/>
            </a:xfrm>
            <a:prstGeom prst="rect">
              <a:avLst/>
            </a:prstGeom>
          </p:spPr>
          <p:txBody>
            <a:bodyPr lIns="33867" tIns="33867" rIns="33867" bIns="33867" rtlCol="0" anchor="ctr"/>
            <a:lstStyle/>
            <a:p>
              <a:pPr algn="ctr" defTabSz="609630" fontAlgn="auto">
                <a:lnSpc>
                  <a:spcPts val="1600"/>
                </a:lnSpc>
                <a:spcBef>
                  <a:spcPts val="0"/>
                </a:spcBef>
                <a:spcAft>
                  <a:spcPts val="0"/>
                </a:spcAft>
              </a:pPr>
              <a:endParaRPr sz="1200">
                <a:solidFill>
                  <a:prstClr val="black"/>
                </a:solidFill>
                <a:latin typeface="Calibri"/>
              </a:endParaRPr>
            </a:p>
          </p:txBody>
        </p:sp>
      </p:grpSp>
      <p:sp>
        <p:nvSpPr>
          <p:cNvPr id="9" name="Freeform 9"/>
          <p:cNvSpPr/>
          <p:nvPr/>
        </p:nvSpPr>
        <p:spPr>
          <a:xfrm>
            <a:off x="4725690" y="2707759"/>
            <a:ext cx="2702560" cy="2413000"/>
          </a:xfrm>
          <a:custGeom>
            <a:avLst/>
            <a:gdLst/>
            <a:ahLst/>
            <a:cxnLst/>
            <a:rect l="l" t="t" r="r" b="b"/>
            <a:pathLst>
              <a:path w="4053840" h="3619500">
                <a:moveTo>
                  <a:pt x="0" y="0"/>
                </a:moveTo>
                <a:lnTo>
                  <a:pt x="4053840" y="0"/>
                </a:lnTo>
                <a:lnTo>
                  <a:pt x="4053840" y="3619500"/>
                </a:lnTo>
                <a:lnTo>
                  <a:pt x="0" y="3619500"/>
                </a:lnTo>
                <a:lnTo>
                  <a:pt x="0" y="0"/>
                </a:lnTo>
                <a:close/>
              </a:path>
            </a:pathLst>
          </a:custGeom>
          <a:blipFill>
            <a:blip r:embed="rId2"/>
            <a:stretch>
              <a:fillRect l="-129181" t="-115027" r="-130590" b="-40575"/>
            </a:stretch>
          </a:blipFill>
        </p:spPr>
        <p:txBody>
          <a:bodyPr/>
          <a:lstStyle/>
          <a:p>
            <a:pPr defTabSz="609630" fontAlgn="auto">
              <a:spcBef>
                <a:spcPts val="0"/>
              </a:spcBef>
              <a:spcAft>
                <a:spcPts val="0"/>
              </a:spcAft>
            </a:pPr>
            <a:endParaRPr lang="en-US" sz="1200">
              <a:solidFill>
                <a:prstClr val="black"/>
              </a:solidFill>
              <a:latin typeface="Calibri"/>
            </a:endParaRPr>
          </a:p>
        </p:txBody>
      </p:sp>
      <p:grpSp>
        <p:nvGrpSpPr>
          <p:cNvPr id="10" name="Group 10"/>
          <p:cNvGrpSpPr/>
          <p:nvPr/>
        </p:nvGrpSpPr>
        <p:grpSpPr>
          <a:xfrm>
            <a:off x="4724543" y="2708899"/>
            <a:ext cx="2703985" cy="2409429"/>
            <a:chOff x="0" y="0"/>
            <a:chExt cx="1068241" cy="951873"/>
          </a:xfrm>
        </p:grpSpPr>
        <p:sp>
          <p:nvSpPr>
            <p:cNvPr id="11" name="Freeform 11"/>
            <p:cNvSpPr/>
            <p:nvPr/>
          </p:nvSpPr>
          <p:spPr>
            <a:xfrm>
              <a:off x="0" y="0"/>
              <a:ext cx="1068241" cy="951873"/>
            </a:xfrm>
            <a:custGeom>
              <a:avLst/>
              <a:gdLst/>
              <a:ahLst/>
              <a:cxnLst/>
              <a:rect l="l" t="t" r="r" b="b"/>
              <a:pathLst>
                <a:path w="1068241" h="951873">
                  <a:moveTo>
                    <a:pt x="0" y="0"/>
                  </a:moveTo>
                  <a:lnTo>
                    <a:pt x="1068241" y="0"/>
                  </a:lnTo>
                  <a:lnTo>
                    <a:pt x="1068241" y="951873"/>
                  </a:lnTo>
                  <a:lnTo>
                    <a:pt x="0" y="951873"/>
                  </a:lnTo>
                  <a:close/>
                </a:path>
              </a:pathLst>
            </a:custGeom>
            <a:solidFill>
              <a:srgbClr val="000000">
                <a:alpha val="0"/>
              </a:srgbClr>
            </a:solidFill>
            <a:ln w="76200">
              <a:solidFill>
                <a:srgbClr val="27A786"/>
              </a:solidFill>
            </a:ln>
          </p:spPr>
          <p:txBody>
            <a:bodyPr/>
            <a:lstStyle/>
            <a:p>
              <a:pPr defTabSz="609630" fontAlgn="auto">
                <a:spcBef>
                  <a:spcPts val="0"/>
                </a:spcBef>
                <a:spcAft>
                  <a:spcPts val="0"/>
                </a:spcAft>
              </a:pPr>
              <a:endParaRPr lang="en-US" sz="1200">
                <a:solidFill>
                  <a:prstClr val="black"/>
                </a:solidFill>
                <a:latin typeface="Calibri"/>
              </a:endParaRPr>
            </a:p>
          </p:txBody>
        </p:sp>
        <p:sp>
          <p:nvSpPr>
            <p:cNvPr id="12" name="TextBox 12"/>
            <p:cNvSpPr txBox="1"/>
            <p:nvPr/>
          </p:nvSpPr>
          <p:spPr>
            <a:xfrm>
              <a:off x="0" y="0"/>
              <a:ext cx="812800" cy="812800"/>
            </a:xfrm>
            <a:prstGeom prst="rect">
              <a:avLst/>
            </a:prstGeom>
          </p:spPr>
          <p:txBody>
            <a:bodyPr lIns="33867" tIns="33867" rIns="33867" bIns="33867" rtlCol="0" anchor="ctr"/>
            <a:lstStyle/>
            <a:p>
              <a:pPr algn="ctr" defTabSz="609630" fontAlgn="auto">
                <a:lnSpc>
                  <a:spcPts val="1600"/>
                </a:lnSpc>
                <a:spcBef>
                  <a:spcPts val="0"/>
                </a:spcBef>
                <a:spcAft>
                  <a:spcPts val="0"/>
                </a:spcAft>
              </a:pPr>
              <a:endParaRPr sz="1200">
                <a:solidFill>
                  <a:prstClr val="black"/>
                </a:solidFill>
                <a:latin typeface="Calibri"/>
              </a:endParaRPr>
            </a:p>
          </p:txBody>
        </p:sp>
      </p:grpSp>
      <p:sp>
        <p:nvSpPr>
          <p:cNvPr id="13" name="TextBox 13"/>
          <p:cNvSpPr txBox="1"/>
          <p:nvPr/>
        </p:nvSpPr>
        <p:spPr>
          <a:xfrm>
            <a:off x="203576" y="1330180"/>
            <a:ext cx="5998042" cy="368306"/>
          </a:xfrm>
          <a:prstGeom prst="rect">
            <a:avLst/>
          </a:prstGeom>
        </p:spPr>
        <p:txBody>
          <a:bodyPr lIns="0" tIns="0" rIns="0" bIns="0" rtlCol="0" anchor="t">
            <a:spAutoFit/>
          </a:bodyPr>
          <a:lstStyle/>
          <a:p>
            <a:pPr defTabSz="609630" fontAlgn="auto">
              <a:lnSpc>
                <a:spcPts val="3120"/>
              </a:lnSpc>
              <a:spcBef>
                <a:spcPts val="0"/>
              </a:spcBef>
              <a:spcAft>
                <a:spcPts val="0"/>
              </a:spcAft>
            </a:pPr>
            <a:r>
              <a:rPr lang="en-US" sz="2400" spc="72">
                <a:solidFill>
                  <a:srgbClr val="606B92"/>
                </a:solidFill>
                <a:latin typeface="Kollektif"/>
              </a:rPr>
              <a:t>Location: 2907-17 W Irving Park Rd.</a:t>
            </a:r>
          </a:p>
        </p:txBody>
      </p:sp>
      <p:sp>
        <p:nvSpPr>
          <p:cNvPr id="14" name="AutoShape 14"/>
          <p:cNvSpPr/>
          <p:nvPr/>
        </p:nvSpPr>
        <p:spPr>
          <a:xfrm>
            <a:off x="-394855" y="6240437"/>
            <a:ext cx="12981709" cy="963927"/>
          </a:xfrm>
          <a:prstGeom prst="rect">
            <a:avLst/>
          </a:prstGeom>
          <a:solidFill>
            <a:srgbClr val="C7DEFF">
              <a:alpha val="49804"/>
            </a:srgbClr>
          </a:solidFill>
        </p:spPr>
        <p:txBody>
          <a:bodyPr/>
          <a:lstStyle/>
          <a:p>
            <a:pPr defTabSz="609630" fontAlgn="auto">
              <a:spcBef>
                <a:spcPts val="0"/>
              </a:spcBef>
              <a:spcAft>
                <a:spcPts val="0"/>
              </a:spcAft>
            </a:pPr>
            <a:endParaRPr lang="en-US" sz="1200">
              <a:solidFill>
                <a:prstClr val="black"/>
              </a:solidFill>
              <a:latin typeface="Calibri"/>
            </a:endParaRPr>
          </a:p>
        </p:txBody>
      </p:sp>
      <p:sp>
        <p:nvSpPr>
          <p:cNvPr id="15" name="Freeform 15"/>
          <p:cNvSpPr/>
          <p:nvPr/>
        </p:nvSpPr>
        <p:spPr>
          <a:xfrm>
            <a:off x="203576" y="6385853"/>
            <a:ext cx="1110773" cy="336548"/>
          </a:xfrm>
          <a:custGeom>
            <a:avLst/>
            <a:gdLst/>
            <a:ahLst/>
            <a:cxnLst/>
            <a:rect l="l" t="t" r="r" b="b"/>
            <a:pathLst>
              <a:path w="1666160" h="504822">
                <a:moveTo>
                  <a:pt x="0" y="0"/>
                </a:moveTo>
                <a:lnTo>
                  <a:pt x="1666159" y="0"/>
                </a:lnTo>
                <a:lnTo>
                  <a:pt x="1666159" y="504821"/>
                </a:lnTo>
                <a:lnTo>
                  <a:pt x="0" y="504821"/>
                </a:lnTo>
                <a:lnTo>
                  <a:pt x="0" y="0"/>
                </a:lnTo>
                <a:close/>
              </a:path>
            </a:pathLst>
          </a:custGeom>
          <a:blipFill>
            <a:blip r:embed="rId3"/>
            <a:stretch>
              <a:fillRect/>
            </a:stretch>
          </a:blipFill>
        </p:spPr>
        <p:txBody>
          <a:bodyPr/>
          <a:lstStyle/>
          <a:p>
            <a:pPr defTabSz="609630" fontAlgn="auto">
              <a:spcBef>
                <a:spcPts val="0"/>
              </a:spcBef>
              <a:spcAft>
                <a:spcPts val="0"/>
              </a:spcAft>
            </a:pPr>
            <a:endParaRPr lang="en-US" sz="1200">
              <a:solidFill>
                <a:prstClr val="black"/>
              </a:solidFill>
              <a:latin typeface="Calibri"/>
            </a:endParaRPr>
          </a:p>
        </p:txBody>
      </p:sp>
      <p:sp>
        <p:nvSpPr>
          <p:cNvPr id="16" name="Freeform 16"/>
          <p:cNvSpPr/>
          <p:nvPr/>
        </p:nvSpPr>
        <p:spPr>
          <a:xfrm>
            <a:off x="1481016" y="6385853"/>
            <a:ext cx="1242785" cy="303223"/>
          </a:xfrm>
          <a:custGeom>
            <a:avLst/>
            <a:gdLst/>
            <a:ahLst/>
            <a:cxnLst/>
            <a:rect l="l" t="t" r="r" b="b"/>
            <a:pathLst>
              <a:path w="1864178" h="454834">
                <a:moveTo>
                  <a:pt x="0" y="0"/>
                </a:moveTo>
                <a:lnTo>
                  <a:pt x="1864178" y="0"/>
                </a:lnTo>
                <a:lnTo>
                  <a:pt x="1864178" y="454834"/>
                </a:lnTo>
                <a:lnTo>
                  <a:pt x="0" y="454834"/>
                </a:lnTo>
                <a:lnTo>
                  <a:pt x="0" y="0"/>
                </a:lnTo>
                <a:close/>
              </a:path>
            </a:pathLst>
          </a:custGeom>
          <a:blipFill>
            <a:blip r:embed="rId4"/>
            <a:stretch>
              <a:fillRect/>
            </a:stretch>
          </a:blipFill>
        </p:spPr>
        <p:txBody>
          <a:bodyPr/>
          <a:lstStyle/>
          <a:p>
            <a:pPr defTabSz="609630" fontAlgn="auto">
              <a:spcBef>
                <a:spcPts val="0"/>
              </a:spcBef>
              <a:spcAft>
                <a:spcPts val="0"/>
              </a:spcAft>
            </a:pPr>
            <a:endParaRPr lang="en-US" sz="1200">
              <a:solidFill>
                <a:prstClr val="black"/>
              </a:solidFill>
              <a:latin typeface="Calibri"/>
            </a:endParaRPr>
          </a:p>
        </p:txBody>
      </p:sp>
      <p:sp>
        <p:nvSpPr>
          <p:cNvPr id="17" name="Freeform 17"/>
          <p:cNvSpPr/>
          <p:nvPr/>
        </p:nvSpPr>
        <p:spPr>
          <a:xfrm>
            <a:off x="2893627" y="6385853"/>
            <a:ext cx="1207304" cy="249509"/>
          </a:xfrm>
          <a:custGeom>
            <a:avLst/>
            <a:gdLst/>
            <a:ahLst/>
            <a:cxnLst/>
            <a:rect l="l" t="t" r="r" b="b"/>
            <a:pathLst>
              <a:path w="1810956" h="374264">
                <a:moveTo>
                  <a:pt x="0" y="0"/>
                </a:moveTo>
                <a:lnTo>
                  <a:pt x="1810956" y="0"/>
                </a:lnTo>
                <a:lnTo>
                  <a:pt x="1810956" y="374264"/>
                </a:lnTo>
                <a:lnTo>
                  <a:pt x="0" y="374264"/>
                </a:lnTo>
                <a:lnTo>
                  <a:pt x="0" y="0"/>
                </a:lnTo>
                <a:close/>
              </a:path>
            </a:pathLst>
          </a:custGeom>
          <a:blipFill>
            <a:blip r:embed="rId5"/>
            <a:stretch>
              <a:fillRect/>
            </a:stretch>
          </a:blipFill>
        </p:spPr>
        <p:txBody>
          <a:bodyPr/>
          <a:lstStyle/>
          <a:p>
            <a:pPr defTabSz="609630" fontAlgn="auto">
              <a:spcBef>
                <a:spcPts val="0"/>
              </a:spcBef>
              <a:spcAft>
                <a:spcPts val="0"/>
              </a:spcAft>
            </a:pPr>
            <a:endParaRPr lang="en-US" sz="1200">
              <a:solidFill>
                <a:prstClr val="black"/>
              </a:solidFill>
              <a:latin typeface="Calibri"/>
            </a:endParaRPr>
          </a:p>
        </p:txBody>
      </p:sp>
      <p:sp>
        <p:nvSpPr>
          <p:cNvPr id="18" name="TextBox 18"/>
          <p:cNvSpPr txBox="1"/>
          <p:nvPr/>
        </p:nvSpPr>
        <p:spPr>
          <a:xfrm>
            <a:off x="7906913" y="6597650"/>
            <a:ext cx="4140200" cy="163827"/>
          </a:xfrm>
          <a:prstGeom prst="rect">
            <a:avLst/>
          </a:prstGeom>
        </p:spPr>
        <p:txBody>
          <a:bodyPr lIns="0" tIns="0" rIns="0" bIns="0" rtlCol="0" anchor="t">
            <a:spAutoFit/>
          </a:bodyPr>
          <a:lstStyle/>
          <a:p>
            <a:pPr algn="r" defTabSz="609630" fontAlgn="auto">
              <a:lnSpc>
                <a:spcPts val="1400"/>
              </a:lnSpc>
              <a:spcBef>
                <a:spcPts val="0"/>
              </a:spcBef>
              <a:spcAft>
                <a:spcPts val="0"/>
              </a:spcAft>
            </a:pPr>
            <a:r>
              <a:rPr lang="en-US" sz="1000" spc="200">
                <a:solidFill>
                  <a:srgbClr val="000000"/>
                </a:solidFill>
                <a:latin typeface="Lato Bold"/>
              </a:rPr>
              <a:t>2907 W IRVING PARK DEVELOPMENT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367146" y="-339437"/>
            <a:ext cx="12773891" cy="647748"/>
          </a:xfrm>
          <a:prstGeom prst="rect">
            <a:avLst/>
          </a:prstGeom>
          <a:solidFill>
            <a:srgbClr val="606B92"/>
          </a:solidFill>
        </p:spPr>
        <p:txBody>
          <a:bodyPr/>
          <a:lstStyle/>
          <a:p>
            <a:pPr defTabSz="609630" fontAlgn="auto">
              <a:spcBef>
                <a:spcPts val="0"/>
              </a:spcBef>
              <a:spcAft>
                <a:spcPts val="0"/>
              </a:spcAft>
            </a:pPr>
            <a:endParaRPr lang="en-US" sz="1200">
              <a:solidFill>
                <a:prstClr val="black"/>
              </a:solidFill>
              <a:latin typeface="Calibri"/>
            </a:endParaRPr>
          </a:p>
        </p:txBody>
      </p:sp>
      <p:sp>
        <p:nvSpPr>
          <p:cNvPr id="3" name="TextBox 3"/>
          <p:cNvSpPr txBox="1"/>
          <p:nvPr/>
        </p:nvSpPr>
        <p:spPr>
          <a:xfrm>
            <a:off x="203576" y="593510"/>
            <a:ext cx="2682478" cy="1282402"/>
          </a:xfrm>
          <a:prstGeom prst="rect">
            <a:avLst/>
          </a:prstGeom>
        </p:spPr>
        <p:txBody>
          <a:bodyPr lIns="0" tIns="0" rIns="0" bIns="0" rtlCol="0" anchor="t">
            <a:spAutoFit/>
          </a:bodyPr>
          <a:lstStyle/>
          <a:p>
            <a:pPr defTabSz="609630" fontAlgn="auto">
              <a:lnSpc>
                <a:spcPts val="5040"/>
              </a:lnSpc>
              <a:spcBef>
                <a:spcPts val="0"/>
              </a:spcBef>
              <a:spcAft>
                <a:spcPts val="0"/>
              </a:spcAft>
            </a:pPr>
            <a:r>
              <a:rPr lang="en-US" sz="4200" dirty="0">
                <a:solidFill>
                  <a:srgbClr val="5C8293"/>
                </a:solidFill>
                <a:latin typeface="Kollektif"/>
              </a:rPr>
              <a:t>Project Site</a:t>
            </a:r>
          </a:p>
        </p:txBody>
      </p:sp>
      <p:sp>
        <p:nvSpPr>
          <p:cNvPr id="4" name="AutoShape 4"/>
          <p:cNvSpPr/>
          <p:nvPr/>
        </p:nvSpPr>
        <p:spPr>
          <a:xfrm flipH="1">
            <a:off x="203576" y="1228410"/>
            <a:ext cx="2704118" cy="0"/>
          </a:xfrm>
          <a:prstGeom prst="line">
            <a:avLst/>
          </a:prstGeom>
          <a:ln w="19050" cap="rnd">
            <a:solidFill>
              <a:srgbClr val="233446"/>
            </a:solidFill>
            <a:prstDash val="solid"/>
            <a:headEnd type="none" w="sm" len="sm"/>
            <a:tailEnd type="none" w="sm" len="sm"/>
          </a:ln>
        </p:spPr>
        <p:txBody>
          <a:bodyPr/>
          <a:lstStyle/>
          <a:p>
            <a:pPr defTabSz="609630" fontAlgn="auto">
              <a:spcBef>
                <a:spcPts val="0"/>
              </a:spcBef>
              <a:spcAft>
                <a:spcPts val="0"/>
              </a:spcAft>
            </a:pPr>
            <a:endParaRPr lang="en-US" sz="1200">
              <a:solidFill>
                <a:prstClr val="black"/>
              </a:solidFill>
              <a:latin typeface="Calibri"/>
            </a:endParaRPr>
          </a:p>
        </p:txBody>
      </p:sp>
      <p:sp>
        <p:nvSpPr>
          <p:cNvPr id="6" name="AutoShape 6"/>
          <p:cNvSpPr/>
          <p:nvPr/>
        </p:nvSpPr>
        <p:spPr>
          <a:xfrm>
            <a:off x="-394855" y="6240437"/>
            <a:ext cx="12981709" cy="963927"/>
          </a:xfrm>
          <a:prstGeom prst="rect">
            <a:avLst/>
          </a:prstGeom>
          <a:solidFill>
            <a:srgbClr val="C7DEFF">
              <a:alpha val="49804"/>
            </a:srgbClr>
          </a:solidFill>
        </p:spPr>
        <p:txBody>
          <a:bodyPr/>
          <a:lstStyle/>
          <a:p>
            <a:pPr defTabSz="609630" fontAlgn="auto">
              <a:spcBef>
                <a:spcPts val="0"/>
              </a:spcBef>
              <a:spcAft>
                <a:spcPts val="0"/>
              </a:spcAft>
            </a:pPr>
            <a:endParaRPr lang="en-US" sz="1200">
              <a:solidFill>
                <a:prstClr val="black"/>
              </a:solidFill>
              <a:latin typeface="Calibri"/>
            </a:endParaRPr>
          </a:p>
        </p:txBody>
      </p:sp>
      <p:sp>
        <p:nvSpPr>
          <p:cNvPr id="7" name="Freeform 7"/>
          <p:cNvSpPr/>
          <p:nvPr/>
        </p:nvSpPr>
        <p:spPr>
          <a:xfrm>
            <a:off x="203576" y="6385853"/>
            <a:ext cx="1110773" cy="336548"/>
          </a:xfrm>
          <a:custGeom>
            <a:avLst/>
            <a:gdLst/>
            <a:ahLst/>
            <a:cxnLst/>
            <a:rect l="l" t="t" r="r" b="b"/>
            <a:pathLst>
              <a:path w="1666160" h="504822">
                <a:moveTo>
                  <a:pt x="0" y="0"/>
                </a:moveTo>
                <a:lnTo>
                  <a:pt x="1666159" y="0"/>
                </a:lnTo>
                <a:lnTo>
                  <a:pt x="1666159" y="504821"/>
                </a:lnTo>
                <a:lnTo>
                  <a:pt x="0" y="504821"/>
                </a:lnTo>
                <a:lnTo>
                  <a:pt x="0" y="0"/>
                </a:lnTo>
                <a:close/>
              </a:path>
            </a:pathLst>
          </a:custGeom>
          <a:blipFill>
            <a:blip r:embed="rId2"/>
            <a:stretch>
              <a:fillRect/>
            </a:stretch>
          </a:blipFill>
        </p:spPr>
        <p:txBody>
          <a:bodyPr/>
          <a:lstStyle/>
          <a:p>
            <a:pPr defTabSz="609630" fontAlgn="auto">
              <a:spcBef>
                <a:spcPts val="0"/>
              </a:spcBef>
              <a:spcAft>
                <a:spcPts val="0"/>
              </a:spcAft>
            </a:pPr>
            <a:endParaRPr lang="en-US" sz="1200">
              <a:solidFill>
                <a:prstClr val="black"/>
              </a:solidFill>
              <a:latin typeface="Calibri"/>
            </a:endParaRPr>
          </a:p>
        </p:txBody>
      </p:sp>
      <p:sp>
        <p:nvSpPr>
          <p:cNvPr id="8" name="Freeform 8"/>
          <p:cNvSpPr/>
          <p:nvPr/>
        </p:nvSpPr>
        <p:spPr>
          <a:xfrm>
            <a:off x="1481016" y="6385853"/>
            <a:ext cx="1242785" cy="303223"/>
          </a:xfrm>
          <a:custGeom>
            <a:avLst/>
            <a:gdLst/>
            <a:ahLst/>
            <a:cxnLst/>
            <a:rect l="l" t="t" r="r" b="b"/>
            <a:pathLst>
              <a:path w="1864178" h="454834">
                <a:moveTo>
                  <a:pt x="0" y="0"/>
                </a:moveTo>
                <a:lnTo>
                  <a:pt x="1864178" y="0"/>
                </a:lnTo>
                <a:lnTo>
                  <a:pt x="1864178" y="454834"/>
                </a:lnTo>
                <a:lnTo>
                  <a:pt x="0" y="454834"/>
                </a:lnTo>
                <a:lnTo>
                  <a:pt x="0" y="0"/>
                </a:lnTo>
                <a:close/>
              </a:path>
            </a:pathLst>
          </a:custGeom>
          <a:blipFill>
            <a:blip r:embed="rId3"/>
            <a:stretch>
              <a:fillRect/>
            </a:stretch>
          </a:blipFill>
        </p:spPr>
        <p:txBody>
          <a:bodyPr/>
          <a:lstStyle/>
          <a:p>
            <a:pPr defTabSz="609630" fontAlgn="auto">
              <a:spcBef>
                <a:spcPts val="0"/>
              </a:spcBef>
              <a:spcAft>
                <a:spcPts val="0"/>
              </a:spcAft>
            </a:pPr>
            <a:endParaRPr lang="en-US" sz="1200">
              <a:solidFill>
                <a:prstClr val="black"/>
              </a:solidFill>
              <a:latin typeface="Calibri"/>
            </a:endParaRPr>
          </a:p>
        </p:txBody>
      </p:sp>
      <p:sp>
        <p:nvSpPr>
          <p:cNvPr id="9" name="Freeform 9"/>
          <p:cNvSpPr/>
          <p:nvPr/>
        </p:nvSpPr>
        <p:spPr>
          <a:xfrm>
            <a:off x="2893627" y="6385853"/>
            <a:ext cx="1207304" cy="249509"/>
          </a:xfrm>
          <a:custGeom>
            <a:avLst/>
            <a:gdLst/>
            <a:ahLst/>
            <a:cxnLst/>
            <a:rect l="l" t="t" r="r" b="b"/>
            <a:pathLst>
              <a:path w="1810956" h="374264">
                <a:moveTo>
                  <a:pt x="0" y="0"/>
                </a:moveTo>
                <a:lnTo>
                  <a:pt x="1810956" y="0"/>
                </a:lnTo>
                <a:lnTo>
                  <a:pt x="1810956" y="374264"/>
                </a:lnTo>
                <a:lnTo>
                  <a:pt x="0" y="374264"/>
                </a:lnTo>
                <a:lnTo>
                  <a:pt x="0" y="0"/>
                </a:lnTo>
                <a:close/>
              </a:path>
            </a:pathLst>
          </a:custGeom>
          <a:blipFill>
            <a:blip r:embed="rId4"/>
            <a:stretch>
              <a:fillRect/>
            </a:stretch>
          </a:blipFill>
        </p:spPr>
        <p:txBody>
          <a:bodyPr/>
          <a:lstStyle/>
          <a:p>
            <a:pPr defTabSz="609630" fontAlgn="auto">
              <a:spcBef>
                <a:spcPts val="0"/>
              </a:spcBef>
              <a:spcAft>
                <a:spcPts val="0"/>
              </a:spcAft>
            </a:pPr>
            <a:endParaRPr lang="en-US" sz="1200">
              <a:solidFill>
                <a:prstClr val="black"/>
              </a:solidFill>
              <a:latin typeface="Calibri"/>
            </a:endParaRPr>
          </a:p>
        </p:txBody>
      </p:sp>
      <p:sp>
        <p:nvSpPr>
          <p:cNvPr id="10" name="TextBox 10"/>
          <p:cNvSpPr txBox="1"/>
          <p:nvPr/>
        </p:nvSpPr>
        <p:spPr>
          <a:xfrm>
            <a:off x="203567" y="1330180"/>
            <a:ext cx="3272036" cy="765851"/>
          </a:xfrm>
          <a:prstGeom prst="rect">
            <a:avLst/>
          </a:prstGeom>
        </p:spPr>
        <p:txBody>
          <a:bodyPr lIns="0" tIns="0" rIns="0" bIns="0" rtlCol="0" anchor="t">
            <a:spAutoFit/>
          </a:bodyPr>
          <a:lstStyle/>
          <a:p>
            <a:pPr defTabSz="609630" fontAlgn="auto">
              <a:lnSpc>
                <a:spcPts val="3120"/>
              </a:lnSpc>
              <a:spcBef>
                <a:spcPts val="0"/>
              </a:spcBef>
              <a:spcAft>
                <a:spcPts val="0"/>
              </a:spcAft>
            </a:pPr>
            <a:r>
              <a:rPr lang="en-US" sz="2400" spc="72" dirty="0">
                <a:solidFill>
                  <a:srgbClr val="606B92"/>
                </a:solidFill>
                <a:latin typeface="Kollektif"/>
              </a:rPr>
              <a:t>Location: Amenity Map</a:t>
            </a:r>
          </a:p>
        </p:txBody>
      </p:sp>
      <p:sp>
        <p:nvSpPr>
          <p:cNvPr id="11" name="TextBox 11"/>
          <p:cNvSpPr txBox="1"/>
          <p:nvPr/>
        </p:nvSpPr>
        <p:spPr>
          <a:xfrm>
            <a:off x="4838182" y="757747"/>
            <a:ext cx="1497757" cy="292644"/>
          </a:xfrm>
          <a:prstGeom prst="rect">
            <a:avLst/>
          </a:prstGeom>
        </p:spPr>
        <p:txBody>
          <a:bodyPr wrap="square" lIns="0" tIns="0" rIns="0" bIns="0" rtlCol="0" anchor="t">
            <a:spAutoFit/>
          </a:bodyPr>
          <a:lstStyle/>
          <a:p>
            <a:pPr defTabSz="609630" fontAlgn="auto">
              <a:lnSpc>
                <a:spcPts val="2502"/>
              </a:lnSpc>
              <a:spcBef>
                <a:spcPts val="0"/>
              </a:spcBef>
              <a:spcAft>
                <a:spcPts val="0"/>
              </a:spcAft>
            </a:pPr>
            <a:r>
              <a:rPr lang="en-US" sz="1787" dirty="0">
                <a:solidFill>
                  <a:srgbClr val="5C8293"/>
                </a:solidFill>
                <a:latin typeface="Kollektif"/>
              </a:rPr>
              <a:t>AMENITIES</a:t>
            </a:r>
          </a:p>
        </p:txBody>
      </p:sp>
      <p:sp>
        <p:nvSpPr>
          <p:cNvPr id="12" name="TextBox 12"/>
          <p:cNvSpPr txBox="1"/>
          <p:nvPr/>
        </p:nvSpPr>
        <p:spPr>
          <a:xfrm>
            <a:off x="203577" y="1921999"/>
            <a:ext cx="4606363" cy="3676648"/>
          </a:xfrm>
          <a:prstGeom prst="rect">
            <a:avLst/>
          </a:prstGeom>
        </p:spPr>
        <p:txBody>
          <a:bodyPr wrap="square" lIns="0" tIns="0" rIns="0" bIns="0" rtlCol="0" anchor="t">
            <a:spAutoFit/>
          </a:bodyPr>
          <a:lstStyle/>
          <a:p>
            <a:pPr defTabSz="609630" fontAlgn="auto">
              <a:lnSpc>
                <a:spcPts val="2879"/>
              </a:lnSpc>
              <a:spcBef>
                <a:spcPts val="0"/>
              </a:spcBef>
              <a:spcAft>
                <a:spcPts val="0"/>
              </a:spcAft>
            </a:pPr>
            <a:r>
              <a:rPr lang="en-US" sz="1599" dirty="0" err="1">
                <a:solidFill>
                  <a:srgbClr val="000000"/>
                </a:solidFill>
                <a:latin typeface="Montserrat Light"/>
              </a:rPr>
              <a:t>T﻿he</a:t>
            </a:r>
            <a:r>
              <a:rPr lang="en-US" sz="1599" dirty="0">
                <a:solidFill>
                  <a:srgbClr val="000000"/>
                </a:solidFill>
                <a:latin typeface="Montserrat Light"/>
              </a:rPr>
              <a:t> development proposal is intentionally located to serve the Native American community, offering convenient access to community resources such as:</a:t>
            </a:r>
          </a:p>
          <a:p>
            <a:pPr marL="345456" lvl="1" indent="-172728" defTabSz="609630" fontAlgn="auto">
              <a:lnSpc>
                <a:spcPts val="2879"/>
              </a:lnSpc>
              <a:spcBef>
                <a:spcPts val="0"/>
              </a:spcBef>
              <a:spcAft>
                <a:spcPts val="0"/>
              </a:spcAft>
              <a:buFont typeface="Arial"/>
              <a:buChar char="•"/>
            </a:pPr>
            <a:r>
              <a:rPr lang="en-US" sz="1599" dirty="0">
                <a:solidFill>
                  <a:srgbClr val="000000"/>
                </a:solidFill>
                <a:latin typeface="Montserrat Light"/>
              </a:rPr>
              <a:t>American Indian Center</a:t>
            </a:r>
          </a:p>
          <a:p>
            <a:pPr marL="345456" lvl="1" indent="-172728" defTabSz="609630" fontAlgn="auto">
              <a:lnSpc>
                <a:spcPts val="2879"/>
              </a:lnSpc>
              <a:spcBef>
                <a:spcPts val="0"/>
              </a:spcBef>
              <a:spcAft>
                <a:spcPts val="0"/>
              </a:spcAft>
              <a:buFont typeface="Arial"/>
              <a:buChar char="•"/>
            </a:pPr>
            <a:r>
              <a:rPr lang="en-US" sz="1599" dirty="0">
                <a:solidFill>
                  <a:srgbClr val="000000"/>
                </a:solidFill>
                <a:latin typeface="Montserrat Light"/>
              </a:rPr>
              <a:t>Saint </a:t>
            </a:r>
            <a:r>
              <a:rPr lang="en-US" sz="1599" dirty="0" err="1">
                <a:solidFill>
                  <a:srgbClr val="000000"/>
                </a:solidFill>
                <a:latin typeface="Montserrat Light"/>
              </a:rPr>
              <a:t>Kateri</a:t>
            </a:r>
            <a:r>
              <a:rPr lang="en-US" sz="1599" dirty="0">
                <a:solidFill>
                  <a:srgbClr val="000000"/>
                </a:solidFill>
                <a:latin typeface="Montserrat Light"/>
              </a:rPr>
              <a:t> Center</a:t>
            </a:r>
          </a:p>
          <a:p>
            <a:pPr marL="345456" lvl="1" indent="-172728" defTabSz="609630" fontAlgn="auto">
              <a:lnSpc>
                <a:spcPts val="2879"/>
              </a:lnSpc>
              <a:spcBef>
                <a:spcPts val="0"/>
              </a:spcBef>
              <a:spcAft>
                <a:spcPts val="0"/>
              </a:spcAft>
              <a:buFont typeface="Arial"/>
              <a:buChar char="•"/>
            </a:pPr>
            <a:r>
              <a:rPr lang="en-US" sz="1599" dirty="0">
                <a:solidFill>
                  <a:srgbClr val="000000"/>
                </a:solidFill>
                <a:latin typeface="Montserrat Light"/>
              </a:rPr>
              <a:t>American Indian Health Service of Chicago</a:t>
            </a:r>
          </a:p>
          <a:p>
            <a:pPr marL="345456" lvl="1" indent="-172728" defTabSz="609630" fontAlgn="auto">
              <a:lnSpc>
                <a:spcPts val="2879"/>
              </a:lnSpc>
              <a:spcBef>
                <a:spcPts val="0"/>
              </a:spcBef>
              <a:spcAft>
                <a:spcPts val="0"/>
              </a:spcAft>
              <a:buFont typeface="Arial"/>
              <a:buChar char="•"/>
            </a:pPr>
            <a:r>
              <a:rPr lang="en-US" sz="1599" dirty="0">
                <a:solidFill>
                  <a:srgbClr val="000000"/>
                </a:solidFill>
                <a:latin typeface="Montserrat Light"/>
              </a:rPr>
              <a:t>Parks/trails, grocery stores, public schools, restaurants, and transportation</a:t>
            </a:r>
          </a:p>
        </p:txBody>
      </p:sp>
      <p:sp>
        <p:nvSpPr>
          <p:cNvPr id="13" name="TextBox 13"/>
          <p:cNvSpPr txBox="1"/>
          <p:nvPr/>
        </p:nvSpPr>
        <p:spPr>
          <a:xfrm>
            <a:off x="7906913" y="6597650"/>
            <a:ext cx="4140200" cy="163827"/>
          </a:xfrm>
          <a:prstGeom prst="rect">
            <a:avLst/>
          </a:prstGeom>
        </p:spPr>
        <p:txBody>
          <a:bodyPr lIns="0" tIns="0" rIns="0" bIns="0" rtlCol="0" anchor="t">
            <a:spAutoFit/>
          </a:bodyPr>
          <a:lstStyle/>
          <a:p>
            <a:pPr algn="r" defTabSz="609630" fontAlgn="auto">
              <a:lnSpc>
                <a:spcPts val="1400"/>
              </a:lnSpc>
              <a:spcBef>
                <a:spcPts val="0"/>
              </a:spcBef>
              <a:spcAft>
                <a:spcPts val="0"/>
              </a:spcAft>
            </a:pPr>
            <a:r>
              <a:rPr lang="en-US" sz="1000" spc="200">
                <a:solidFill>
                  <a:srgbClr val="000000"/>
                </a:solidFill>
                <a:latin typeface="Lato Bold"/>
              </a:rPr>
              <a:t>2907 W IRVING PARK DEVELOPMENT</a:t>
            </a:r>
          </a:p>
        </p:txBody>
      </p:sp>
      <p:pic>
        <p:nvPicPr>
          <p:cNvPr id="14" name="Picture 13"/>
          <p:cNvPicPr>
            <a:picLocks noChangeAspect="1"/>
          </p:cNvPicPr>
          <p:nvPr/>
        </p:nvPicPr>
        <p:blipFill>
          <a:blip r:embed="rId5"/>
          <a:stretch>
            <a:fillRect/>
          </a:stretch>
        </p:blipFill>
        <p:spPr>
          <a:xfrm>
            <a:off x="4859821" y="1062464"/>
            <a:ext cx="6834003" cy="2951277"/>
          </a:xfrm>
          <a:prstGeom prst="rect">
            <a:avLst/>
          </a:prstGeom>
        </p:spPr>
      </p:pic>
      <p:graphicFrame>
        <p:nvGraphicFramePr>
          <p:cNvPr id="20" name="Table 19"/>
          <p:cNvGraphicFramePr>
            <a:graphicFrameLocks noGrp="1"/>
          </p:cNvGraphicFramePr>
          <p:nvPr/>
        </p:nvGraphicFramePr>
        <p:xfrm>
          <a:off x="6454991" y="4117790"/>
          <a:ext cx="2587780" cy="1867350"/>
        </p:xfrm>
        <a:graphic>
          <a:graphicData uri="http://schemas.openxmlformats.org/drawingml/2006/table">
            <a:tbl>
              <a:tblPr firstRow="1" firstCol="1" bandRow="1">
                <a:tableStyleId>{2D5ABB26-0587-4C30-8999-92F81FD0307C}</a:tableStyleId>
              </a:tblPr>
              <a:tblGrid>
                <a:gridCol w="384689">
                  <a:extLst>
                    <a:ext uri="{9D8B030D-6E8A-4147-A177-3AD203B41FA5}">
                      <a16:colId xmlns:a16="http://schemas.microsoft.com/office/drawing/2014/main" val="20000"/>
                    </a:ext>
                  </a:extLst>
                </a:gridCol>
                <a:gridCol w="1269251">
                  <a:extLst>
                    <a:ext uri="{9D8B030D-6E8A-4147-A177-3AD203B41FA5}">
                      <a16:colId xmlns:a16="http://schemas.microsoft.com/office/drawing/2014/main" val="20001"/>
                    </a:ext>
                  </a:extLst>
                </a:gridCol>
                <a:gridCol w="933840">
                  <a:extLst>
                    <a:ext uri="{9D8B030D-6E8A-4147-A177-3AD203B41FA5}">
                      <a16:colId xmlns:a16="http://schemas.microsoft.com/office/drawing/2014/main" val="20002"/>
                    </a:ext>
                  </a:extLst>
                </a:gridCol>
              </a:tblGrid>
              <a:tr h="122979">
                <a:tc>
                  <a:txBody>
                    <a:bodyPr/>
                    <a:lstStyle/>
                    <a:p>
                      <a:pPr marL="0" marR="0" algn="ctr">
                        <a:lnSpc>
                          <a:spcPct val="107000"/>
                        </a:lnSpc>
                        <a:spcBef>
                          <a:spcPts val="0"/>
                        </a:spcBef>
                        <a:spcAft>
                          <a:spcPts val="0"/>
                        </a:spcAft>
                      </a:pPr>
                      <a:r>
                        <a:rPr lang="en-US" sz="800" b="1" dirty="0">
                          <a:solidFill>
                            <a:srgbClr val="5C8293"/>
                          </a:solidFill>
                          <a:effectLst/>
                          <a:latin typeface="Montserrat Light" panose="020B0604020202020204" charset="0"/>
                        </a:rPr>
                        <a:t>A</a:t>
                      </a:r>
                      <a:endParaRPr lang="en-US" sz="800" b="1" dirty="0">
                        <a:solidFill>
                          <a:srgbClr val="5C8293"/>
                        </a:solidFill>
                        <a:effectLst/>
                        <a:latin typeface="Montserrat Light" panose="020B0604020202020204" charset="0"/>
                        <a:ea typeface="SimSun" panose="02010600030101010101" pitchFamily="2" charset="-122"/>
                        <a:cs typeface="Times New Roman" panose="02020603050405020304" pitchFamily="18" charset="0"/>
                      </a:endParaRPr>
                    </a:p>
                  </a:txBody>
                  <a:tcPr marL="37210" marR="37210" marT="0" marB="0"/>
                </a:tc>
                <a:tc>
                  <a:txBody>
                    <a:bodyPr/>
                    <a:lstStyle/>
                    <a:p>
                      <a:pPr marL="0" marR="0" algn="ctr">
                        <a:lnSpc>
                          <a:spcPct val="107000"/>
                        </a:lnSpc>
                        <a:spcBef>
                          <a:spcPts val="0"/>
                        </a:spcBef>
                        <a:spcAft>
                          <a:spcPts val="0"/>
                        </a:spcAft>
                      </a:pPr>
                      <a:r>
                        <a:rPr lang="en-US" sz="800" b="1" dirty="0">
                          <a:solidFill>
                            <a:srgbClr val="5C8293"/>
                          </a:solidFill>
                          <a:effectLst/>
                          <a:latin typeface="Montserrat Light" panose="020B0604020202020204" charset="0"/>
                        </a:rPr>
                        <a:t>Grocery Store</a:t>
                      </a:r>
                      <a:endParaRPr lang="en-US" sz="800" b="1" dirty="0">
                        <a:solidFill>
                          <a:srgbClr val="5C8293"/>
                        </a:solidFill>
                        <a:effectLst/>
                        <a:latin typeface="Montserrat Light" panose="020B0604020202020204" charset="0"/>
                        <a:ea typeface="SimSun" panose="02010600030101010101" pitchFamily="2" charset="-122"/>
                        <a:cs typeface="Times New Roman" panose="02020603050405020304" pitchFamily="18" charset="0"/>
                      </a:endParaRPr>
                    </a:p>
                  </a:txBody>
                  <a:tcPr marL="37210" marR="37210" marT="0" marB="0"/>
                </a:tc>
                <a:tc>
                  <a:txBody>
                    <a:bodyPr/>
                    <a:lstStyle/>
                    <a:p>
                      <a:pPr marL="0" marR="0" algn="ctr">
                        <a:lnSpc>
                          <a:spcPct val="107000"/>
                        </a:lnSpc>
                        <a:spcBef>
                          <a:spcPts val="0"/>
                        </a:spcBef>
                        <a:spcAft>
                          <a:spcPts val="0"/>
                        </a:spcAft>
                      </a:pPr>
                      <a:r>
                        <a:rPr lang="en-US" sz="800" b="1" dirty="0">
                          <a:solidFill>
                            <a:srgbClr val="5C8293"/>
                          </a:solidFill>
                          <a:effectLst/>
                          <a:latin typeface="Montserrat Light" panose="020B0604020202020204" charset="0"/>
                        </a:rPr>
                        <a:t>0.26 mi</a:t>
                      </a:r>
                      <a:endParaRPr lang="en-US" sz="800" b="1" dirty="0">
                        <a:solidFill>
                          <a:srgbClr val="5C8293"/>
                        </a:solidFill>
                        <a:effectLst/>
                        <a:latin typeface="Montserrat Light" panose="020B0604020202020204" charset="0"/>
                        <a:ea typeface="SimSun" panose="02010600030101010101" pitchFamily="2" charset="-122"/>
                        <a:cs typeface="Times New Roman" panose="02020603050405020304" pitchFamily="18" charset="0"/>
                      </a:endParaRPr>
                    </a:p>
                  </a:txBody>
                  <a:tcPr marL="37210" marR="37210" marT="0" marB="0"/>
                </a:tc>
                <a:extLst>
                  <a:ext uri="{0D108BD9-81ED-4DB2-BD59-A6C34878D82A}">
                    <a16:rowId xmlns:a16="http://schemas.microsoft.com/office/drawing/2014/main" val="10000"/>
                  </a:ext>
                </a:extLst>
              </a:tr>
              <a:tr h="122979">
                <a:tc>
                  <a:txBody>
                    <a:bodyPr/>
                    <a:lstStyle/>
                    <a:p>
                      <a:pPr marL="0" marR="0" algn="ctr">
                        <a:lnSpc>
                          <a:spcPct val="107000"/>
                        </a:lnSpc>
                        <a:spcBef>
                          <a:spcPts val="0"/>
                        </a:spcBef>
                        <a:spcAft>
                          <a:spcPts val="0"/>
                        </a:spcAft>
                      </a:pPr>
                      <a:r>
                        <a:rPr lang="en-US" sz="800" b="1" dirty="0">
                          <a:solidFill>
                            <a:srgbClr val="5C8293"/>
                          </a:solidFill>
                          <a:effectLst/>
                          <a:latin typeface="Montserrat Light" panose="020B0604020202020204" charset="0"/>
                        </a:rPr>
                        <a:t>B</a:t>
                      </a:r>
                      <a:endParaRPr lang="en-US" sz="800" b="1" dirty="0">
                        <a:solidFill>
                          <a:srgbClr val="5C8293"/>
                        </a:solidFill>
                        <a:effectLst/>
                        <a:latin typeface="Montserrat Light" panose="020B0604020202020204" charset="0"/>
                        <a:ea typeface="SimSun" panose="02010600030101010101" pitchFamily="2" charset="-122"/>
                        <a:cs typeface="Times New Roman" panose="02020603050405020304" pitchFamily="18" charset="0"/>
                      </a:endParaRPr>
                    </a:p>
                  </a:txBody>
                  <a:tcPr marL="37210" marR="37210" marT="0" marB="0"/>
                </a:tc>
                <a:tc>
                  <a:txBody>
                    <a:bodyPr/>
                    <a:lstStyle/>
                    <a:p>
                      <a:pPr marL="0" marR="0" algn="ctr">
                        <a:lnSpc>
                          <a:spcPct val="107000"/>
                        </a:lnSpc>
                        <a:spcBef>
                          <a:spcPts val="0"/>
                        </a:spcBef>
                        <a:spcAft>
                          <a:spcPts val="0"/>
                        </a:spcAft>
                      </a:pPr>
                      <a:r>
                        <a:rPr lang="en-US" sz="800" b="1" dirty="0">
                          <a:solidFill>
                            <a:srgbClr val="5C8293"/>
                          </a:solidFill>
                          <a:effectLst/>
                          <a:latin typeface="Montserrat Light" panose="020B0604020202020204" charset="0"/>
                        </a:rPr>
                        <a:t>Grocery Store</a:t>
                      </a:r>
                      <a:endParaRPr lang="en-US" sz="800" b="1" dirty="0">
                        <a:solidFill>
                          <a:srgbClr val="5C8293"/>
                        </a:solidFill>
                        <a:effectLst/>
                        <a:latin typeface="Montserrat Light" panose="020B0604020202020204" charset="0"/>
                        <a:ea typeface="SimSun" panose="02010600030101010101" pitchFamily="2" charset="-122"/>
                        <a:cs typeface="Times New Roman" panose="02020603050405020304" pitchFamily="18" charset="0"/>
                      </a:endParaRPr>
                    </a:p>
                  </a:txBody>
                  <a:tcPr marL="37210" marR="37210" marT="0" marB="0"/>
                </a:tc>
                <a:tc>
                  <a:txBody>
                    <a:bodyPr/>
                    <a:lstStyle/>
                    <a:p>
                      <a:pPr marL="0" marR="0" algn="ctr">
                        <a:lnSpc>
                          <a:spcPct val="107000"/>
                        </a:lnSpc>
                        <a:spcBef>
                          <a:spcPts val="0"/>
                        </a:spcBef>
                        <a:spcAft>
                          <a:spcPts val="0"/>
                        </a:spcAft>
                      </a:pPr>
                      <a:r>
                        <a:rPr lang="en-US" sz="800" b="1" dirty="0">
                          <a:solidFill>
                            <a:srgbClr val="5C8293"/>
                          </a:solidFill>
                          <a:effectLst/>
                          <a:latin typeface="Montserrat Light" panose="020B0604020202020204" charset="0"/>
                        </a:rPr>
                        <a:t>0.48 mi</a:t>
                      </a:r>
                      <a:endParaRPr lang="en-US" sz="800" b="1" dirty="0">
                        <a:solidFill>
                          <a:srgbClr val="5C8293"/>
                        </a:solidFill>
                        <a:effectLst/>
                        <a:latin typeface="Montserrat Light" panose="020B0604020202020204" charset="0"/>
                        <a:ea typeface="SimSun" panose="02010600030101010101" pitchFamily="2" charset="-122"/>
                        <a:cs typeface="Times New Roman" panose="02020603050405020304" pitchFamily="18" charset="0"/>
                      </a:endParaRPr>
                    </a:p>
                  </a:txBody>
                  <a:tcPr marL="37210" marR="37210" marT="0" marB="0"/>
                </a:tc>
                <a:extLst>
                  <a:ext uri="{0D108BD9-81ED-4DB2-BD59-A6C34878D82A}">
                    <a16:rowId xmlns:a16="http://schemas.microsoft.com/office/drawing/2014/main" val="10001"/>
                  </a:ext>
                </a:extLst>
              </a:tr>
              <a:tr h="122979">
                <a:tc>
                  <a:txBody>
                    <a:bodyPr/>
                    <a:lstStyle/>
                    <a:p>
                      <a:pPr marL="0" marR="0" algn="ctr">
                        <a:lnSpc>
                          <a:spcPct val="107000"/>
                        </a:lnSpc>
                        <a:spcBef>
                          <a:spcPts val="0"/>
                        </a:spcBef>
                        <a:spcAft>
                          <a:spcPts val="0"/>
                        </a:spcAft>
                      </a:pPr>
                      <a:r>
                        <a:rPr lang="en-US" sz="800" b="1" dirty="0">
                          <a:solidFill>
                            <a:srgbClr val="5C8293"/>
                          </a:solidFill>
                          <a:effectLst/>
                          <a:latin typeface="Montserrat Light" panose="020B0604020202020204" charset="0"/>
                        </a:rPr>
                        <a:t>C</a:t>
                      </a:r>
                      <a:endParaRPr lang="en-US" sz="800" b="1" dirty="0">
                        <a:solidFill>
                          <a:srgbClr val="5C8293"/>
                        </a:solidFill>
                        <a:effectLst/>
                        <a:latin typeface="Montserrat Light" panose="020B0604020202020204" charset="0"/>
                        <a:ea typeface="SimSun" panose="02010600030101010101" pitchFamily="2" charset="-122"/>
                        <a:cs typeface="Times New Roman" panose="02020603050405020304" pitchFamily="18" charset="0"/>
                      </a:endParaRPr>
                    </a:p>
                  </a:txBody>
                  <a:tcPr marL="37210" marR="37210" marT="0" marB="0"/>
                </a:tc>
                <a:tc>
                  <a:txBody>
                    <a:bodyPr/>
                    <a:lstStyle/>
                    <a:p>
                      <a:pPr marL="0" marR="0" algn="ctr">
                        <a:lnSpc>
                          <a:spcPct val="107000"/>
                        </a:lnSpc>
                        <a:spcBef>
                          <a:spcPts val="0"/>
                        </a:spcBef>
                        <a:spcAft>
                          <a:spcPts val="0"/>
                        </a:spcAft>
                      </a:pPr>
                      <a:r>
                        <a:rPr lang="en-US" sz="800" b="1" dirty="0">
                          <a:solidFill>
                            <a:srgbClr val="5C8293"/>
                          </a:solidFill>
                          <a:effectLst/>
                          <a:latin typeface="Montserrat Light" panose="020B0604020202020204" charset="0"/>
                        </a:rPr>
                        <a:t>Public Transportation</a:t>
                      </a:r>
                      <a:endParaRPr lang="en-US" sz="800" b="1" dirty="0">
                        <a:solidFill>
                          <a:srgbClr val="5C8293"/>
                        </a:solidFill>
                        <a:effectLst/>
                        <a:latin typeface="Montserrat Light" panose="020B0604020202020204" charset="0"/>
                        <a:ea typeface="SimSun" panose="02010600030101010101" pitchFamily="2" charset="-122"/>
                        <a:cs typeface="Times New Roman" panose="02020603050405020304" pitchFamily="18" charset="0"/>
                      </a:endParaRPr>
                    </a:p>
                  </a:txBody>
                  <a:tcPr marL="37210" marR="37210" marT="0" marB="0"/>
                </a:tc>
                <a:tc>
                  <a:txBody>
                    <a:bodyPr/>
                    <a:lstStyle/>
                    <a:p>
                      <a:pPr marL="0" marR="0" algn="ctr">
                        <a:lnSpc>
                          <a:spcPct val="107000"/>
                        </a:lnSpc>
                        <a:spcBef>
                          <a:spcPts val="0"/>
                        </a:spcBef>
                        <a:spcAft>
                          <a:spcPts val="0"/>
                        </a:spcAft>
                      </a:pPr>
                      <a:r>
                        <a:rPr lang="en-US" sz="800" b="1" dirty="0">
                          <a:solidFill>
                            <a:srgbClr val="5C8293"/>
                          </a:solidFill>
                          <a:effectLst/>
                          <a:latin typeface="Montserrat Light" panose="020B0604020202020204" charset="0"/>
                        </a:rPr>
                        <a:t>0.01 mi</a:t>
                      </a:r>
                      <a:endParaRPr lang="en-US" sz="800" b="1" dirty="0">
                        <a:solidFill>
                          <a:srgbClr val="5C8293"/>
                        </a:solidFill>
                        <a:effectLst/>
                        <a:latin typeface="Montserrat Light" panose="020B0604020202020204" charset="0"/>
                        <a:ea typeface="SimSun" panose="02010600030101010101" pitchFamily="2" charset="-122"/>
                        <a:cs typeface="Times New Roman" panose="02020603050405020304" pitchFamily="18" charset="0"/>
                      </a:endParaRPr>
                    </a:p>
                  </a:txBody>
                  <a:tcPr marL="37210" marR="37210" marT="0" marB="0"/>
                </a:tc>
                <a:extLst>
                  <a:ext uri="{0D108BD9-81ED-4DB2-BD59-A6C34878D82A}">
                    <a16:rowId xmlns:a16="http://schemas.microsoft.com/office/drawing/2014/main" val="10002"/>
                  </a:ext>
                </a:extLst>
              </a:tr>
              <a:tr h="122979">
                <a:tc>
                  <a:txBody>
                    <a:bodyPr/>
                    <a:lstStyle/>
                    <a:p>
                      <a:pPr marL="0" marR="0" algn="ctr">
                        <a:lnSpc>
                          <a:spcPct val="107000"/>
                        </a:lnSpc>
                        <a:spcBef>
                          <a:spcPts val="0"/>
                        </a:spcBef>
                        <a:spcAft>
                          <a:spcPts val="0"/>
                        </a:spcAft>
                      </a:pPr>
                      <a:r>
                        <a:rPr lang="en-US" sz="800" b="1">
                          <a:solidFill>
                            <a:srgbClr val="5C8293"/>
                          </a:solidFill>
                          <a:effectLst/>
                          <a:latin typeface="Montserrat Light" panose="020B0604020202020204" charset="0"/>
                        </a:rPr>
                        <a:t>D</a:t>
                      </a:r>
                      <a:endParaRPr lang="en-US" sz="800" b="1">
                        <a:solidFill>
                          <a:srgbClr val="5C8293"/>
                        </a:solidFill>
                        <a:effectLst/>
                        <a:latin typeface="Montserrat Light" panose="020B0604020202020204" charset="0"/>
                        <a:ea typeface="SimSun" panose="02010600030101010101" pitchFamily="2" charset="-122"/>
                        <a:cs typeface="Times New Roman" panose="02020603050405020304" pitchFamily="18" charset="0"/>
                      </a:endParaRPr>
                    </a:p>
                  </a:txBody>
                  <a:tcPr marL="37210" marR="37210" marT="0" marB="0"/>
                </a:tc>
                <a:tc>
                  <a:txBody>
                    <a:bodyPr/>
                    <a:lstStyle/>
                    <a:p>
                      <a:pPr marL="0" marR="0" algn="ctr">
                        <a:lnSpc>
                          <a:spcPct val="107000"/>
                        </a:lnSpc>
                        <a:spcBef>
                          <a:spcPts val="0"/>
                        </a:spcBef>
                        <a:spcAft>
                          <a:spcPts val="0"/>
                        </a:spcAft>
                      </a:pPr>
                      <a:r>
                        <a:rPr lang="en-US" sz="800" b="1" dirty="0">
                          <a:solidFill>
                            <a:srgbClr val="5C8293"/>
                          </a:solidFill>
                          <a:effectLst/>
                          <a:latin typeface="Montserrat Light" panose="020B0604020202020204" charset="0"/>
                        </a:rPr>
                        <a:t>Retail Store</a:t>
                      </a:r>
                      <a:endParaRPr lang="en-US" sz="800" b="1" dirty="0">
                        <a:solidFill>
                          <a:srgbClr val="5C8293"/>
                        </a:solidFill>
                        <a:effectLst/>
                        <a:latin typeface="Montserrat Light" panose="020B0604020202020204" charset="0"/>
                        <a:ea typeface="SimSun" panose="02010600030101010101" pitchFamily="2" charset="-122"/>
                        <a:cs typeface="Times New Roman" panose="02020603050405020304" pitchFamily="18" charset="0"/>
                      </a:endParaRPr>
                    </a:p>
                  </a:txBody>
                  <a:tcPr marL="37210" marR="37210" marT="0" marB="0"/>
                </a:tc>
                <a:tc>
                  <a:txBody>
                    <a:bodyPr/>
                    <a:lstStyle/>
                    <a:p>
                      <a:pPr marL="0" marR="0" algn="ctr">
                        <a:lnSpc>
                          <a:spcPct val="107000"/>
                        </a:lnSpc>
                        <a:spcBef>
                          <a:spcPts val="0"/>
                        </a:spcBef>
                        <a:spcAft>
                          <a:spcPts val="0"/>
                        </a:spcAft>
                      </a:pPr>
                      <a:r>
                        <a:rPr lang="en-US" sz="800" b="1" dirty="0">
                          <a:solidFill>
                            <a:srgbClr val="5C8293"/>
                          </a:solidFill>
                          <a:effectLst/>
                          <a:latin typeface="Montserrat Light" panose="020B0604020202020204" charset="0"/>
                        </a:rPr>
                        <a:t>0.20 mi</a:t>
                      </a:r>
                      <a:endParaRPr lang="en-US" sz="800" b="1" dirty="0">
                        <a:solidFill>
                          <a:srgbClr val="5C8293"/>
                        </a:solidFill>
                        <a:effectLst/>
                        <a:latin typeface="Montserrat Light" panose="020B0604020202020204" charset="0"/>
                        <a:ea typeface="SimSun" panose="02010600030101010101" pitchFamily="2" charset="-122"/>
                        <a:cs typeface="Times New Roman" panose="02020603050405020304" pitchFamily="18" charset="0"/>
                      </a:endParaRPr>
                    </a:p>
                  </a:txBody>
                  <a:tcPr marL="37210" marR="37210" marT="0" marB="0"/>
                </a:tc>
                <a:extLst>
                  <a:ext uri="{0D108BD9-81ED-4DB2-BD59-A6C34878D82A}">
                    <a16:rowId xmlns:a16="http://schemas.microsoft.com/office/drawing/2014/main" val="10003"/>
                  </a:ext>
                </a:extLst>
              </a:tr>
              <a:tr h="122979">
                <a:tc>
                  <a:txBody>
                    <a:bodyPr/>
                    <a:lstStyle/>
                    <a:p>
                      <a:pPr marL="0" marR="0" algn="ctr">
                        <a:lnSpc>
                          <a:spcPct val="107000"/>
                        </a:lnSpc>
                        <a:spcBef>
                          <a:spcPts val="0"/>
                        </a:spcBef>
                        <a:spcAft>
                          <a:spcPts val="0"/>
                        </a:spcAft>
                      </a:pPr>
                      <a:r>
                        <a:rPr lang="en-US" sz="800" b="1" dirty="0">
                          <a:solidFill>
                            <a:srgbClr val="5C8293"/>
                          </a:solidFill>
                          <a:effectLst/>
                          <a:latin typeface="Montserrat Light" panose="020B0604020202020204" charset="0"/>
                        </a:rPr>
                        <a:t>E</a:t>
                      </a:r>
                      <a:endParaRPr lang="en-US" sz="800" b="1" dirty="0">
                        <a:solidFill>
                          <a:srgbClr val="5C8293"/>
                        </a:solidFill>
                        <a:effectLst/>
                        <a:latin typeface="Montserrat Light" panose="020B0604020202020204" charset="0"/>
                        <a:ea typeface="SimSun" panose="02010600030101010101" pitchFamily="2" charset="-122"/>
                        <a:cs typeface="Times New Roman" panose="02020603050405020304" pitchFamily="18" charset="0"/>
                      </a:endParaRPr>
                    </a:p>
                  </a:txBody>
                  <a:tcPr marL="37210" marR="37210" marT="0" marB="0"/>
                </a:tc>
                <a:tc>
                  <a:txBody>
                    <a:bodyPr/>
                    <a:lstStyle/>
                    <a:p>
                      <a:pPr marL="0" marR="0" algn="ctr">
                        <a:lnSpc>
                          <a:spcPct val="107000"/>
                        </a:lnSpc>
                        <a:spcBef>
                          <a:spcPts val="0"/>
                        </a:spcBef>
                        <a:spcAft>
                          <a:spcPts val="0"/>
                        </a:spcAft>
                      </a:pPr>
                      <a:r>
                        <a:rPr lang="en-US" sz="800" b="1" dirty="0">
                          <a:solidFill>
                            <a:srgbClr val="5C8293"/>
                          </a:solidFill>
                          <a:effectLst/>
                          <a:latin typeface="Montserrat Light" panose="020B0604020202020204" charset="0"/>
                        </a:rPr>
                        <a:t>Retail Store</a:t>
                      </a:r>
                      <a:endParaRPr lang="en-US" sz="800" b="1" dirty="0">
                        <a:solidFill>
                          <a:srgbClr val="5C8293"/>
                        </a:solidFill>
                        <a:effectLst/>
                        <a:latin typeface="Montserrat Light" panose="020B0604020202020204" charset="0"/>
                        <a:ea typeface="SimSun" panose="02010600030101010101" pitchFamily="2" charset="-122"/>
                        <a:cs typeface="Times New Roman" panose="02020603050405020304" pitchFamily="18" charset="0"/>
                      </a:endParaRPr>
                    </a:p>
                  </a:txBody>
                  <a:tcPr marL="37210" marR="37210" marT="0" marB="0"/>
                </a:tc>
                <a:tc>
                  <a:txBody>
                    <a:bodyPr/>
                    <a:lstStyle/>
                    <a:p>
                      <a:pPr marL="0" marR="0" algn="ctr">
                        <a:lnSpc>
                          <a:spcPct val="107000"/>
                        </a:lnSpc>
                        <a:spcBef>
                          <a:spcPts val="0"/>
                        </a:spcBef>
                        <a:spcAft>
                          <a:spcPts val="0"/>
                        </a:spcAft>
                      </a:pPr>
                      <a:r>
                        <a:rPr lang="en-US" sz="800" b="1" dirty="0">
                          <a:solidFill>
                            <a:srgbClr val="5C8293"/>
                          </a:solidFill>
                          <a:effectLst/>
                          <a:latin typeface="Montserrat Light" panose="020B0604020202020204" charset="0"/>
                        </a:rPr>
                        <a:t>0.37 mi</a:t>
                      </a:r>
                      <a:endParaRPr lang="en-US" sz="800" b="1" dirty="0">
                        <a:solidFill>
                          <a:srgbClr val="5C8293"/>
                        </a:solidFill>
                        <a:effectLst/>
                        <a:latin typeface="Montserrat Light" panose="020B0604020202020204" charset="0"/>
                        <a:ea typeface="SimSun" panose="02010600030101010101" pitchFamily="2" charset="-122"/>
                        <a:cs typeface="Times New Roman" panose="02020603050405020304" pitchFamily="18" charset="0"/>
                      </a:endParaRPr>
                    </a:p>
                  </a:txBody>
                  <a:tcPr marL="37210" marR="37210" marT="0" marB="0"/>
                </a:tc>
                <a:extLst>
                  <a:ext uri="{0D108BD9-81ED-4DB2-BD59-A6C34878D82A}">
                    <a16:rowId xmlns:a16="http://schemas.microsoft.com/office/drawing/2014/main" val="10004"/>
                  </a:ext>
                </a:extLst>
              </a:tr>
              <a:tr h="122979">
                <a:tc>
                  <a:txBody>
                    <a:bodyPr/>
                    <a:lstStyle/>
                    <a:p>
                      <a:pPr marL="0" marR="0" algn="ctr">
                        <a:lnSpc>
                          <a:spcPct val="107000"/>
                        </a:lnSpc>
                        <a:spcBef>
                          <a:spcPts val="0"/>
                        </a:spcBef>
                        <a:spcAft>
                          <a:spcPts val="0"/>
                        </a:spcAft>
                      </a:pPr>
                      <a:r>
                        <a:rPr lang="en-US" sz="800" b="1">
                          <a:solidFill>
                            <a:srgbClr val="5C8293"/>
                          </a:solidFill>
                          <a:effectLst/>
                          <a:latin typeface="Montserrat Light" panose="020B0604020202020204" charset="0"/>
                        </a:rPr>
                        <a:t>F</a:t>
                      </a:r>
                      <a:endParaRPr lang="en-US" sz="800" b="1">
                        <a:solidFill>
                          <a:srgbClr val="5C8293"/>
                        </a:solidFill>
                        <a:effectLst/>
                        <a:latin typeface="Montserrat Light" panose="020B0604020202020204" charset="0"/>
                        <a:ea typeface="SimSun" panose="02010600030101010101" pitchFamily="2" charset="-122"/>
                        <a:cs typeface="Times New Roman" panose="02020603050405020304" pitchFamily="18" charset="0"/>
                      </a:endParaRPr>
                    </a:p>
                  </a:txBody>
                  <a:tcPr marL="37210" marR="37210" marT="0" marB="0"/>
                </a:tc>
                <a:tc>
                  <a:txBody>
                    <a:bodyPr/>
                    <a:lstStyle/>
                    <a:p>
                      <a:pPr marL="0" marR="0" algn="ctr">
                        <a:lnSpc>
                          <a:spcPct val="107000"/>
                        </a:lnSpc>
                        <a:spcBef>
                          <a:spcPts val="0"/>
                        </a:spcBef>
                        <a:spcAft>
                          <a:spcPts val="0"/>
                        </a:spcAft>
                      </a:pPr>
                      <a:r>
                        <a:rPr lang="en-US" sz="800" b="1" dirty="0">
                          <a:solidFill>
                            <a:srgbClr val="5C8293"/>
                          </a:solidFill>
                          <a:effectLst/>
                          <a:latin typeface="Montserrat Light" panose="020B0604020202020204" charset="0"/>
                        </a:rPr>
                        <a:t>Retail Store</a:t>
                      </a:r>
                      <a:endParaRPr lang="en-US" sz="800" b="1" dirty="0">
                        <a:solidFill>
                          <a:srgbClr val="5C8293"/>
                        </a:solidFill>
                        <a:effectLst/>
                        <a:latin typeface="Montserrat Light" panose="020B0604020202020204" charset="0"/>
                        <a:ea typeface="SimSun" panose="02010600030101010101" pitchFamily="2" charset="-122"/>
                        <a:cs typeface="Times New Roman" panose="02020603050405020304" pitchFamily="18" charset="0"/>
                      </a:endParaRPr>
                    </a:p>
                  </a:txBody>
                  <a:tcPr marL="37210" marR="37210" marT="0" marB="0"/>
                </a:tc>
                <a:tc>
                  <a:txBody>
                    <a:bodyPr/>
                    <a:lstStyle/>
                    <a:p>
                      <a:pPr marL="0" marR="0" algn="ctr">
                        <a:lnSpc>
                          <a:spcPct val="107000"/>
                        </a:lnSpc>
                        <a:spcBef>
                          <a:spcPts val="0"/>
                        </a:spcBef>
                        <a:spcAft>
                          <a:spcPts val="0"/>
                        </a:spcAft>
                      </a:pPr>
                      <a:r>
                        <a:rPr lang="en-US" sz="800" b="1" dirty="0">
                          <a:solidFill>
                            <a:srgbClr val="5C8293"/>
                          </a:solidFill>
                          <a:effectLst/>
                          <a:latin typeface="Montserrat Light" panose="020B0604020202020204" charset="0"/>
                        </a:rPr>
                        <a:t>0.26 mi</a:t>
                      </a:r>
                      <a:endParaRPr lang="en-US" sz="800" b="1" dirty="0">
                        <a:solidFill>
                          <a:srgbClr val="5C8293"/>
                        </a:solidFill>
                        <a:effectLst/>
                        <a:latin typeface="Montserrat Light" panose="020B0604020202020204" charset="0"/>
                        <a:ea typeface="SimSun" panose="02010600030101010101" pitchFamily="2" charset="-122"/>
                        <a:cs typeface="Times New Roman" panose="02020603050405020304" pitchFamily="18" charset="0"/>
                      </a:endParaRPr>
                    </a:p>
                  </a:txBody>
                  <a:tcPr marL="37210" marR="37210" marT="0" marB="0"/>
                </a:tc>
                <a:extLst>
                  <a:ext uri="{0D108BD9-81ED-4DB2-BD59-A6C34878D82A}">
                    <a16:rowId xmlns:a16="http://schemas.microsoft.com/office/drawing/2014/main" val="10005"/>
                  </a:ext>
                </a:extLst>
              </a:tr>
              <a:tr h="122979">
                <a:tc>
                  <a:txBody>
                    <a:bodyPr/>
                    <a:lstStyle/>
                    <a:p>
                      <a:pPr marL="0" marR="0" algn="ctr">
                        <a:lnSpc>
                          <a:spcPct val="107000"/>
                        </a:lnSpc>
                        <a:spcBef>
                          <a:spcPts val="0"/>
                        </a:spcBef>
                        <a:spcAft>
                          <a:spcPts val="0"/>
                        </a:spcAft>
                      </a:pPr>
                      <a:r>
                        <a:rPr lang="en-US" sz="800" b="1" dirty="0">
                          <a:solidFill>
                            <a:srgbClr val="5C8293"/>
                          </a:solidFill>
                          <a:effectLst/>
                          <a:latin typeface="Montserrat Light" panose="020B0604020202020204" charset="0"/>
                        </a:rPr>
                        <a:t>G</a:t>
                      </a:r>
                      <a:endParaRPr lang="en-US" sz="800" b="1" dirty="0">
                        <a:solidFill>
                          <a:srgbClr val="5C8293"/>
                        </a:solidFill>
                        <a:effectLst/>
                        <a:latin typeface="Montserrat Light" panose="020B0604020202020204" charset="0"/>
                        <a:ea typeface="SimSun" panose="02010600030101010101" pitchFamily="2" charset="-122"/>
                        <a:cs typeface="Times New Roman" panose="02020603050405020304" pitchFamily="18" charset="0"/>
                      </a:endParaRPr>
                    </a:p>
                  </a:txBody>
                  <a:tcPr marL="37210" marR="37210" marT="0" marB="0"/>
                </a:tc>
                <a:tc>
                  <a:txBody>
                    <a:bodyPr/>
                    <a:lstStyle/>
                    <a:p>
                      <a:pPr marL="0" marR="0" algn="ctr">
                        <a:lnSpc>
                          <a:spcPct val="107000"/>
                        </a:lnSpc>
                        <a:spcBef>
                          <a:spcPts val="0"/>
                        </a:spcBef>
                        <a:spcAft>
                          <a:spcPts val="0"/>
                        </a:spcAft>
                      </a:pPr>
                      <a:r>
                        <a:rPr lang="en-US" sz="800" b="1" dirty="0">
                          <a:solidFill>
                            <a:srgbClr val="5C8293"/>
                          </a:solidFill>
                          <a:effectLst/>
                          <a:latin typeface="Montserrat Light" panose="020B0604020202020204" charset="0"/>
                        </a:rPr>
                        <a:t>Government Services</a:t>
                      </a:r>
                      <a:endParaRPr lang="en-US" sz="800" b="1" dirty="0">
                        <a:solidFill>
                          <a:srgbClr val="5C8293"/>
                        </a:solidFill>
                        <a:effectLst/>
                        <a:latin typeface="Montserrat Light" panose="020B0604020202020204" charset="0"/>
                        <a:ea typeface="SimSun" panose="02010600030101010101" pitchFamily="2" charset="-122"/>
                        <a:cs typeface="Times New Roman" panose="02020603050405020304" pitchFamily="18" charset="0"/>
                      </a:endParaRPr>
                    </a:p>
                  </a:txBody>
                  <a:tcPr marL="37210" marR="37210" marT="0" marB="0"/>
                </a:tc>
                <a:tc>
                  <a:txBody>
                    <a:bodyPr/>
                    <a:lstStyle/>
                    <a:p>
                      <a:pPr marL="0" marR="0" algn="ctr">
                        <a:lnSpc>
                          <a:spcPct val="107000"/>
                        </a:lnSpc>
                        <a:spcBef>
                          <a:spcPts val="0"/>
                        </a:spcBef>
                        <a:spcAft>
                          <a:spcPts val="0"/>
                        </a:spcAft>
                      </a:pPr>
                      <a:r>
                        <a:rPr lang="en-US" sz="800" b="1" dirty="0">
                          <a:solidFill>
                            <a:srgbClr val="5C8293"/>
                          </a:solidFill>
                          <a:effectLst/>
                          <a:latin typeface="Montserrat Light" panose="020B0604020202020204" charset="0"/>
                        </a:rPr>
                        <a:t>0.10 mi</a:t>
                      </a:r>
                      <a:endParaRPr lang="en-US" sz="800" b="1" dirty="0">
                        <a:solidFill>
                          <a:srgbClr val="5C8293"/>
                        </a:solidFill>
                        <a:effectLst/>
                        <a:latin typeface="Montserrat Light" panose="020B0604020202020204" charset="0"/>
                        <a:ea typeface="SimSun" panose="02010600030101010101" pitchFamily="2" charset="-122"/>
                        <a:cs typeface="Times New Roman" panose="02020603050405020304" pitchFamily="18" charset="0"/>
                      </a:endParaRPr>
                    </a:p>
                  </a:txBody>
                  <a:tcPr marL="37210" marR="37210" marT="0" marB="0"/>
                </a:tc>
                <a:extLst>
                  <a:ext uri="{0D108BD9-81ED-4DB2-BD59-A6C34878D82A}">
                    <a16:rowId xmlns:a16="http://schemas.microsoft.com/office/drawing/2014/main" val="10006"/>
                  </a:ext>
                </a:extLst>
              </a:tr>
              <a:tr h="253450">
                <a:tc>
                  <a:txBody>
                    <a:bodyPr/>
                    <a:lstStyle/>
                    <a:p>
                      <a:pPr marL="0" marR="0" algn="ctr">
                        <a:lnSpc>
                          <a:spcPct val="107000"/>
                        </a:lnSpc>
                        <a:spcBef>
                          <a:spcPts val="0"/>
                        </a:spcBef>
                        <a:spcAft>
                          <a:spcPts val="0"/>
                        </a:spcAft>
                      </a:pPr>
                      <a:r>
                        <a:rPr lang="en-US" sz="800" b="1" dirty="0">
                          <a:solidFill>
                            <a:srgbClr val="5C8293"/>
                          </a:solidFill>
                          <a:effectLst/>
                          <a:latin typeface="Montserrat Light" panose="020B0604020202020204" charset="0"/>
                        </a:rPr>
                        <a:t>H</a:t>
                      </a:r>
                      <a:endParaRPr lang="en-US" sz="800" b="1" dirty="0">
                        <a:solidFill>
                          <a:srgbClr val="5C8293"/>
                        </a:solidFill>
                        <a:effectLst/>
                        <a:latin typeface="Montserrat Light" panose="020B0604020202020204" charset="0"/>
                        <a:ea typeface="SimSun" panose="02010600030101010101" pitchFamily="2" charset="-122"/>
                        <a:cs typeface="Times New Roman" panose="02020603050405020304" pitchFamily="18" charset="0"/>
                      </a:endParaRPr>
                    </a:p>
                  </a:txBody>
                  <a:tcPr marL="37210" marR="37210" marT="0" marB="0"/>
                </a:tc>
                <a:tc>
                  <a:txBody>
                    <a:bodyPr/>
                    <a:lstStyle/>
                    <a:p>
                      <a:pPr marL="0" marR="0" algn="ctr">
                        <a:lnSpc>
                          <a:spcPct val="107000"/>
                        </a:lnSpc>
                        <a:spcBef>
                          <a:spcPts val="0"/>
                        </a:spcBef>
                        <a:spcAft>
                          <a:spcPts val="0"/>
                        </a:spcAft>
                      </a:pPr>
                      <a:r>
                        <a:rPr lang="en-US" sz="800" b="1" dirty="0">
                          <a:solidFill>
                            <a:srgbClr val="5C8293"/>
                          </a:solidFill>
                          <a:effectLst/>
                          <a:latin typeface="Montserrat Light" panose="020B0604020202020204" charset="0"/>
                        </a:rPr>
                        <a:t>Recreational Facilities/Park</a:t>
                      </a:r>
                      <a:endParaRPr lang="en-US" sz="800" b="1" dirty="0">
                        <a:solidFill>
                          <a:srgbClr val="5C8293"/>
                        </a:solidFill>
                        <a:effectLst/>
                        <a:latin typeface="Montserrat Light" panose="020B0604020202020204" charset="0"/>
                        <a:ea typeface="SimSun" panose="02010600030101010101" pitchFamily="2" charset="-122"/>
                        <a:cs typeface="Times New Roman" panose="02020603050405020304" pitchFamily="18" charset="0"/>
                      </a:endParaRPr>
                    </a:p>
                  </a:txBody>
                  <a:tcPr marL="37210" marR="37210" marT="0" marB="0"/>
                </a:tc>
                <a:tc>
                  <a:txBody>
                    <a:bodyPr/>
                    <a:lstStyle/>
                    <a:p>
                      <a:pPr marL="0" marR="0" algn="ctr">
                        <a:lnSpc>
                          <a:spcPct val="107000"/>
                        </a:lnSpc>
                        <a:spcBef>
                          <a:spcPts val="0"/>
                        </a:spcBef>
                        <a:spcAft>
                          <a:spcPts val="0"/>
                        </a:spcAft>
                      </a:pPr>
                      <a:r>
                        <a:rPr lang="en-US" sz="800" b="1" dirty="0">
                          <a:solidFill>
                            <a:srgbClr val="5C8293"/>
                          </a:solidFill>
                          <a:effectLst/>
                          <a:latin typeface="Montserrat Light" panose="020B0604020202020204" charset="0"/>
                        </a:rPr>
                        <a:t>0.18 mi</a:t>
                      </a:r>
                      <a:endParaRPr lang="en-US" sz="800" b="1" dirty="0">
                        <a:solidFill>
                          <a:srgbClr val="5C8293"/>
                        </a:solidFill>
                        <a:effectLst/>
                        <a:latin typeface="Montserrat Light" panose="020B0604020202020204" charset="0"/>
                        <a:ea typeface="SimSun" panose="02010600030101010101" pitchFamily="2" charset="-122"/>
                        <a:cs typeface="Times New Roman" panose="02020603050405020304" pitchFamily="18" charset="0"/>
                      </a:endParaRPr>
                    </a:p>
                  </a:txBody>
                  <a:tcPr marL="37210" marR="37210" marT="0" marB="0"/>
                </a:tc>
                <a:extLst>
                  <a:ext uri="{0D108BD9-81ED-4DB2-BD59-A6C34878D82A}">
                    <a16:rowId xmlns:a16="http://schemas.microsoft.com/office/drawing/2014/main" val="10007"/>
                  </a:ext>
                </a:extLst>
              </a:tr>
              <a:tr h="253450">
                <a:tc>
                  <a:txBody>
                    <a:bodyPr/>
                    <a:lstStyle/>
                    <a:p>
                      <a:pPr marL="0" marR="0" algn="ctr">
                        <a:lnSpc>
                          <a:spcPct val="107000"/>
                        </a:lnSpc>
                        <a:spcBef>
                          <a:spcPts val="0"/>
                        </a:spcBef>
                        <a:spcAft>
                          <a:spcPts val="0"/>
                        </a:spcAft>
                      </a:pPr>
                      <a:r>
                        <a:rPr lang="en-US" sz="800" b="1" dirty="0">
                          <a:solidFill>
                            <a:srgbClr val="5C8293"/>
                          </a:solidFill>
                          <a:effectLst/>
                          <a:latin typeface="Montserrat Light" panose="020B0604020202020204" charset="0"/>
                        </a:rPr>
                        <a:t>I</a:t>
                      </a:r>
                      <a:endParaRPr lang="en-US" sz="800" b="1" dirty="0">
                        <a:solidFill>
                          <a:srgbClr val="5C8293"/>
                        </a:solidFill>
                        <a:effectLst/>
                        <a:latin typeface="Montserrat Light" panose="020B0604020202020204" charset="0"/>
                        <a:ea typeface="SimSun" panose="02010600030101010101" pitchFamily="2" charset="-122"/>
                        <a:cs typeface="Times New Roman" panose="02020603050405020304" pitchFamily="18" charset="0"/>
                      </a:endParaRPr>
                    </a:p>
                  </a:txBody>
                  <a:tcPr marL="37210" marR="37210" marT="0" marB="0"/>
                </a:tc>
                <a:tc>
                  <a:txBody>
                    <a:bodyPr/>
                    <a:lstStyle/>
                    <a:p>
                      <a:pPr marL="0" marR="0" algn="ctr">
                        <a:lnSpc>
                          <a:spcPct val="107000"/>
                        </a:lnSpc>
                        <a:spcBef>
                          <a:spcPts val="0"/>
                        </a:spcBef>
                        <a:spcAft>
                          <a:spcPts val="0"/>
                        </a:spcAft>
                      </a:pPr>
                      <a:r>
                        <a:rPr lang="en-US" sz="800" b="1" dirty="0">
                          <a:solidFill>
                            <a:srgbClr val="5C8293"/>
                          </a:solidFill>
                          <a:effectLst/>
                          <a:latin typeface="Montserrat Light" panose="020B0604020202020204" charset="0"/>
                        </a:rPr>
                        <a:t>Recreational Facilities/Park</a:t>
                      </a:r>
                      <a:endParaRPr lang="en-US" sz="800" b="1" dirty="0">
                        <a:solidFill>
                          <a:srgbClr val="5C8293"/>
                        </a:solidFill>
                        <a:effectLst/>
                        <a:latin typeface="Montserrat Light" panose="020B0604020202020204" charset="0"/>
                        <a:ea typeface="SimSun" panose="02010600030101010101" pitchFamily="2" charset="-122"/>
                        <a:cs typeface="Times New Roman" panose="02020603050405020304" pitchFamily="18" charset="0"/>
                      </a:endParaRPr>
                    </a:p>
                  </a:txBody>
                  <a:tcPr marL="37210" marR="37210" marT="0" marB="0"/>
                </a:tc>
                <a:tc>
                  <a:txBody>
                    <a:bodyPr/>
                    <a:lstStyle/>
                    <a:p>
                      <a:pPr marL="0" marR="0" algn="ctr">
                        <a:lnSpc>
                          <a:spcPct val="107000"/>
                        </a:lnSpc>
                        <a:spcBef>
                          <a:spcPts val="0"/>
                        </a:spcBef>
                        <a:spcAft>
                          <a:spcPts val="0"/>
                        </a:spcAft>
                      </a:pPr>
                      <a:r>
                        <a:rPr lang="en-US" sz="800" b="1" dirty="0">
                          <a:solidFill>
                            <a:srgbClr val="5C8293"/>
                          </a:solidFill>
                          <a:effectLst/>
                          <a:latin typeface="Montserrat Light" panose="020B0604020202020204" charset="0"/>
                        </a:rPr>
                        <a:t>0.27 mi</a:t>
                      </a:r>
                      <a:endParaRPr lang="en-US" sz="800" b="1" dirty="0">
                        <a:solidFill>
                          <a:srgbClr val="5C8293"/>
                        </a:solidFill>
                        <a:effectLst/>
                        <a:latin typeface="Montserrat Light" panose="020B0604020202020204" charset="0"/>
                        <a:ea typeface="SimSun" panose="02010600030101010101" pitchFamily="2" charset="-122"/>
                        <a:cs typeface="Times New Roman" panose="02020603050405020304" pitchFamily="18" charset="0"/>
                      </a:endParaRPr>
                    </a:p>
                  </a:txBody>
                  <a:tcPr marL="37210" marR="37210" marT="0" marB="0"/>
                </a:tc>
                <a:extLst>
                  <a:ext uri="{0D108BD9-81ED-4DB2-BD59-A6C34878D82A}">
                    <a16:rowId xmlns:a16="http://schemas.microsoft.com/office/drawing/2014/main" val="10008"/>
                  </a:ext>
                </a:extLst>
              </a:tr>
              <a:tr h="253450">
                <a:tc>
                  <a:txBody>
                    <a:bodyPr/>
                    <a:lstStyle/>
                    <a:p>
                      <a:pPr marL="0" marR="0" algn="ctr">
                        <a:lnSpc>
                          <a:spcPct val="107000"/>
                        </a:lnSpc>
                        <a:spcBef>
                          <a:spcPts val="0"/>
                        </a:spcBef>
                        <a:spcAft>
                          <a:spcPts val="0"/>
                        </a:spcAft>
                      </a:pPr>
                      <a:r>
                        <a:rPr lang="en-US" sz="800" b="1" dirty="0">
                          <a:solidFill>
                            <a:srgbClr val="5C8293"/>
                          </a:solidFill>
                          <a:effectLst/>
                          <a:latin typeface="Montserrat Light" panose="020B0604020202020204" charset="0"/>
                        </a:rPr>
                        <a:t>J</a:t>
                      </a:r>
                      <a:endParaRPr lang="en-US" sz="800" b="1" dirty="0">
                        <a:solidFill>
                          <a:srgbClr val="5C8293"/>
                        </a:solidFill>
                        <a:effectLst/>
                        <a:latin typeface="Montserrat Light" panose="020B0604020202020204" charset="0"/>
                        <a:ea typeface="SimSun" panose="02010600030101010101" pitchFamily="2" charset="-122"/>
                        <a:cs typeface="Times New Roman" panose="02020603050405020304" pitchFamily="18" charset="0"/>
                      </a:endParaRPr>
                    </a:p>
                  </a:txBody>
                  <a:tcPr marL="37210" marR="37210" marT="0" marB="0"/>
                </a:tc>
                <a:tc>
                  <a:txBody>
                    <a:bodyPr/>
                    <a:lstStyle/>
                    <a:p>
                      <a:pPr marL="0" marR="0" algn="ctr">
                        <a:lnSpc>
                          <a:spcPct val="107000"/>
                        </a:lnSpc>
                        <a:spcBef>
                          <a:spcPts val="0"/>
                        </a:spcBef>
                        <a:spcAft>
                          <a:spcPts val="0"/>
                        </a:spcAft>
                      </a:pPr>
                      <a:r>
                        <a:rPr lang="en-US" sz="800" b="1" dirty="0">
                          <a:solidFill>
                            <a:srgbClr val="5C8293"/>
                          </a:solidFill>
                          <a:effectLst/>
                          <a:latin typeface="Montserrat Light" panose="020B0604020202020204" charset="0"/>
                        </a:rPr>
                        <a:t>Recreational Facilities/Park</a:t>
                      </a:r>
                      <a:endParaRPr lang="en-US" sz="800" b="1" dirty="0">
                        <a:solidFill>
                          <a:srgbClr val="5C8293"/>
                        </a:solidFill>
                        <a:effectLst/>
                        <a:latin typeface="Montserrat Light" panose="020B0604020202020204" charset="0"/>
                        <a:ea typeface="SimSun" panose="02010600030101010101" pitchFamily="2" charset="-122"/>
                        <a:cs typeface="Times New Roman" panose="02020603050405020304" pitchFamily="18" charset="0"/>
                      </a:endParaRPr>
                    </a:p>
                  </a:txBody>
                  <a:tcPr marL="37210" marR="37210" marT="0" marB="0"/>
                </a:tc>
                <a:tc>
                  <a:txBody>
                    <a:bodyPr/>
                    <a:lstStyle/>
                    <a:p>
                      <a:pPr marL="0" marR="0" algn="ctr">
                        <a:lnSpc>
                          <a:spcPct val="107000"/>
                        </a:lnSpc>
                        <a:spcBef>
                          <a:spcPts val="0"/>
                        </a:spcBef>
                        <a:spcAft>
                          <a:spcPts val="0"/>
                        </a:spcAft>
                      </a:pPr>
                      <a:r>
                        <a:rPr lang="en-US" sz="800" b="1" dirty="0">
                          <a:solidFill>
                            <a:srgbClr val="5C8293"/>
                          </a:solidFill>
                          <a:effectLst/>
                          <a:latin typeface="Montserrat Light" panose="020B0604020202020204" charset="0"/>
                        </a:rPr>
                        <a:t>0.27 mi</a:t>
                      </a:r>
                      <a:endParaRPr lang="en-US" sz="800" b="1" dirty="0">
                        <a:solidFill>
                          <a:srgbClr val="5C8293"/>
                        </a:solidFill>
                        <a:effectLst/>
                        <a:latin typeface="Montserrat Light" panose="020B0604020202020204" charset="0"/>
                        <a:ea typeface="SimSun" panose="02010600030101010101" pitchFamily="2" charset="-122"/>
                        <a:cs typeface="Times New Roman" panose="02020603050405020304" pitchFamily="18" charset="0"/>
                      </a:endParaRPr>
                    </a:p>
                  </a:txBody>
                  <a:tcPr marL="37210" marR="37210" marT="0" marB="0"/>
                </a:tc>
                <a:extLst>
                  <a:ext uri="{0D108BD9-81ED-4DB2-BD59-A6C34878D82A}">
                    <a16:rowId xmlns:a16="http://schemas.microsoft.com/office/drawing/2014/main" val="10009"/>
                  </a:ext>
                </a:extLst>
              </a:tr>
              <a:tr h="122979">
                <a:tc>
                  <a:txBody>
                    <a:bodyPr/>
                    <a:lstStyle/>
                    <a:p>
                      <a:pPr marL="0" marR="0" algn="ctr">
                        <a:lnSpc>
                          <a:spcPct val="107000"/>
                        </a:lnSpc>
                        <a:spcBef>
                          <a:spcPts val="0"/>
                        </a:spcBef>
                        <a:spcAft>
                          <a:spcPts val="0"/>
                        </a:spcAft>
                      </a:pPr>
                      <a:r>
                        <a:rPr lang="en-US" sz="800" b="1" dirty="0">
                          <a:solidFill>
                            <a:srgbClr val="5C8293"/>
                          </a:solidFill>
                          <a:effectLst/>
                          <a:latin typeface="Montserrat Light" panose="020B0604020202020204" charset="0"/>
                        </a:rPr>
                        <a:t>K</a:t>
                      </a:r>
                      <a:endParaRPr lang="en-US" sz="800" b="1" dirty="0">
                        <a:solidFill>
                          <a:srgbClr val="5C8293"/>
                        </a:solidFill>
                        <a:effectLst/>
                        <a:latin typeface="Montserrat Light" panose="020B0604020202020204" charset="0"/>
                        <a:ea typeface="SimSun" panose="02010600030101010101" pitchFamily="2" charset="-122"/>
                        <a:cs typeface="Times New Roman" panose="02020603050405020304" pitchFamily="18" charset="0"/>
                      </a:endParaRPr>
                    </a:p>
                  </a:txBody>
                  <a:tcPr marL="37210" marR="37210" marT="0" marB="0"/>
                </a:tc>
                <a:tc>
                  <a:txBody>
                    <a:bodyPr/>
                    <a:lstStyle/>
                    <a:p>
                      <a:pPr marL="0" marR="0" algn="ctr">
                        <a:lnSpc>
                          <a:spcPct val="107000"/>
                        </a:lnSpc>
                        <a:spcBef>
                          <a:spcPts val="0"/>
                        </a:spcBef>
                        <a:spcAft>
                          <a:spcPts val="0"/>
                        </a:spcAft>
                      </a:pPr>
                      <a:r>
                        <a:rPr lang="en-US" sz="800" b="1" dirty="0">
                          <a:solidFill>
                            <a:srgbClr val="5C8293"/>
                          </a:solidFill>
                          <a:effectLst/>
                          <a:latin typeface="Montserrat Light" panose="020B0604020202020204" charset="0"/>
                        </a:rPr>
                        <a:t>Pharmacy</a:t>
                      </a:r>
                      <a:endParaRPr lang="en-US" sz="800" b="1" dirty="0">
                        <a:solidFill>
                          <a:srgbClr val="5C8293"/>
                        </a:solidFill>
                        <a:effectLst/>
                        <a:latin typeface="Montserrat Light" panose="020B0604020202020204" charset="0"/>
                        <a:ea typeface="SimSun" panose="02010600030101010101" pitchFamily="2" charset="-122"/>
                        <a:cs typeface="Times New Roman" panose="02020603050405020304" pitchFamily="18" charset="0"/>
                      </a:endParaRPr>
                    </a:p>
                  </a:txBody>
                  <a:tcPr marL="37210" marR="37210" marT="0" marB="0"/>
                </a:tc>
                <a:tc>
                  <a:txBody>
                    <a:bodyPr/>
                    <a:lstStyle/>
                    <a:p>
                      <a:pPr marL="0" marR="0" algn="ctr">
                        <a:lnSpc>
                          <a:spcPct val="107000"/>
                        </a:lnSpc>
                        <a:spcBef>
                          <a:spcPts val="0"/>
                        </a:spcBef>
                        <a:spcAft>
                          <a:spcPts val="0"/>
                        </a:spcAft>
                      </a:pPr>
                      <a:r>
                        <a:rPr lang="en-US" sz="800" b="1" dirty="0">
                          <a:solidFill>
                            <a:srgbClr val="5C8293"/>
                          </a:solidFill>
                          <a:effectLst/>
                          <a:latin typeface="Montserrat Light" panose="020B0604020202020204" charset="0"/>
                        </a:rPr>
                        <a:t>0.30 mi</a:t>
                      </a:r>
                      <a:endParaRPr lang="en-US" sz="800" b="1" dirty="0">
                        <a:solidFill>
                          <a:srgbClr val="5C8293"/>
                        </a:solidFill>
                        <a:effectLst/>
                        <a:latin typeface="Montserrat Light" panose="020B0604020202020204" charset="0"/>
                        <a:ea typeface="SimSun" panose="02010600030101010101" pitchFamily="2" charset="-122"/>
                        <a:cs typeface="Times New Roman" panose="02020603050405020304" pitchFamily="18" charset="0"/>
                      </a:endParaRPr>
                    </a:p>
                  </a:txBody>
                  <a:tcPr marL="37210" marR="37210" marT="0" marB="0"/>
                </a:tc>
                <a:extLst>
                  <a:ext uri="{0D108BD9-81ED-4DB2-BD59-A6C34878D82A}">
                    <a16:rowId xmlns:a16="http://schemas.microsoft.com/office/drawing/2014/main" val="10010"/>
                  </a:ext>
                </a:extLst>
              </a:tr>
              <a:tr h="122979">
                <a:tc>
                  <a:txBody>
                    <a:bodyPr/>
                    <a:lstStyle/>
                    <a:p>
                      <a:pPr marL="0" marR="0" algn="ctr">
                        <a:lnSpc>
                          <a:spcPct val="107000"/>
                        </a:lnSpc>
                        <a:spcBef>
                          <a:spcPts val="0"/>
                        </a:spcBef>
                        <a:spcAft>
                          <a:spcPts val="0"/>
                        </a:spcAft>
                      </a:pPr>
                      <a:r>
                        <a:rPr lang="en-US" sz="800" b="1" dirty="0">
                          <a:solidFill>
                            <a:srgbClr val="5C8293"/>
                          </a:solidFill>
                          <a:effectLst/>
                          <a:latin typeface="Montserrat Light" panose="020B0604020202020204" charset="0"/>
                        </a:rPr>
                        <a:t>L</a:t>
                      </a:r>
                      <a:endParaRPr lang="en-US" sz="800" b="1" dirty="0">
                        <a:solidFill>
                          <a:srgbClr val="5C8293"/>
                        </a:solidFill>
                        <a:effectLst/>
                        <a:latin typeface="Montserrat Light" panose="020B0604020202020204" charset="0"/>
                        <a:ea typeface="SimSun" panose="02010600030101010101" pitchFamily="2" charset="-122"/>
                        <a:cs typeface="Times New Roman" panose="02020603050405020304" pitchFamily="18" charset="0"/>
                      </a:endParaRPr>
                    </a:p>
                  </a:txBody>
                  <a:tcPr marL="37210" marR="37210" marT="0" marB="0"/>
                </a:tc>
                <a:tc>
                  <a:txBody>
                    <a:bodyPr/>
                    <a:lstStyle/>
                    <a:p>
                      <a:pPr marL="0" marR="0" algn="ctr">
                        <a:lnSpc>
                          <a:spcPct val="107000"/>
                        </a:lnSpc>
                        <a:spcBef>
                          <a:spcPts val="0"/>
                        </a:spcBef>
                        <a:spcAft>
                          <a:spcPts val="0"/>
                        </a:spcAft>
                      </a:pPr>
                      <a:r>
                        <a:rPr lang="en-US" sz="800" b="1" dirty="0">
                          <a:solidFill>
                            <a:srgbClr val="5C8293"/>
                          </a:solidFill>
                          <a:effectLst/>
                          <a:latin typeface="Montserrat Light" panose="020B0604020202020204" charset="0"/>
                        </a:rPr>
                        <a:t>School</a:t>
                      </a:r>
                      <a:endParaRPr lang="en-US" sz="800" b="1" dirty="0">
                        <a:solidFill>
                          <a:srgbClr val="5C8293"/>
                        </a:solidFill>
                        <a:effectLst/>
                        <a:latin typeface="Montserrat Light" panose="020B0604020202020204" charset="0"/>
                        <a:ea typeface="SimSun" panose="02010600030101010101" pitchFamily="2" charset="-122"/>
                        <a:cs typeface="Times New Roman" panose="02020603050405020304" pitchFamily="18" charset="0"/>
                      </a:endParaRPr>
                    </a:p>
                  </a:txBody>
                  <a:tcPr marL="37210" marR="37210" marT="0" marB="0"/>
                </a:tc>
                <a:tc>
                  <a:txBody>
                    <a:bodyPr/>
                    <a:lstStyle/>
                    <a:p>
                      <a:pPr marL="0" marR="0" algn="ctr">
                        <a:lnSpc>
                          <a:spcPct val="107000"/>
                        </a:lnSpc>
                        <a:spcBef>
                          <a:spcPts val="0"/>
                        </a:spcBef>
                        <a:spcAft>
                          <a:spcPts val="0"/>
                        </a:spcAft>
                      </a:pPr>
                      <a:r>
                        <a:rPr lang="en-US" sz="800" b="1" dirty="0">
                          <a:solidFill>
                            <a:srgbClr val="5C8293"/>
                          </a:solidFill>
                          <a:effectLst/>
                          <a:latin typeface="Montserrat Light" panose="020B0604020202020204" charset="0"/>
                        </a:rPr>
                        <a:t>0.27 mi</a:t>
                      </a:r>
                      <a:endParaRPr lang="en-US" sz="800" b="1" dirty="0">
                        <a:solidFill>
                          <a:srgbClr val="5C8293"/>
                        </a:solidFill>
                        <a:effectLst/>
                        <a:latin typeface="Montserrat Light" panose="020B0604020202020204" charset="0"/>
                        <a:ea typeface="SimSun" panose="02010600030101010101" pitchFamily="2" charset="-122"/>
                        <a:cs typeface="Times New Roman" panose="02020603050405020304" pitchFamily="18" charset="0"/>
                      </a:endParaRPr>
                    </a:p>
                  </a:txBody>
                  <a:tcPr marL="37210" marR="37210" marT="0" marB="0"/>
                </a:tc>
                <a:extLst>
                  <a:ext uri="{0D108BD9-81ED-4DB2-BD59-A6C34878D82A}">
                    <a16:rowId xmlns:a16="http://schemas.microsoft.com/office/drawing/2014/main" val="10011"/>
                  </a:ext>
                </a:extLst>
              </a:tr>
            </a:tbl>
          </a:graphicData>
        </a:graphic>
      </p:graphicFrame>
      <p:grpSp>
        <p:nvGrpSpPr>
          <p:cNvPr id="27" name="Group 26"/>
          <p:cNvGrpSpPr/>
          <p:nvPr/>
        </p:nvGrpSpPr>
        <p:grpSpPr>
          <a:xfrm>
            <a:off x="4978400" y="4150686"/>
            <a:ext cx="1547030" cy="535988"/>
            <a:chOff x="7467600" y="6157298"/>
            <a:chExt cx="2320545" cy="803982"/>
          </a:xfrm>
        </p:grpSpPr>
        <p:sp>
          <p:nvSpPr>
            <p:cNvPr id="15" name="TextBox 12"/>
            <p:cNvSpPr txBox="1"/>
            <p:nvPr/>
          </p:nvSpPr>
          <p:spPr>
            <a:xfrm>
              <a:off x="7467600" y="6157298"/>
              <a:ext cx="1748069" cy="646043"/>
            </a:xfrm>
            <a:prstGeom prst="rect">
              <a:avLst/>
            </a:prstGeom>
          </p:spPr>
          <p:txBody>
            <a:bodyPr wrap="square" lIns="0" tIns="0" rIns="0" bIns="0" rtlCol="0" anchor="t">
              <a:spAutoFit/>
            </a:bodyPr>
            <a:lstStyle/>
            <a:p>
              <a:pPr algn="r" defTabSz="609630" fontAlgn="auto">
                <a:spcBef>
                  <a:spcPts val="0"/>
                </a:spcBef>
                <a:spcAft>
                  <a:spcPts val="0"/>
                </a:spcAft>
              </a:pPr>
              <a:r>
                <a:rPr lang="en-US" sz="933" dirty="0">
                  <a:solidFill>
                    <a:srgbClr val="000000"/>
                  </a:solidFill>
                  <a:latin typeface="Montserrat Light"/>
                </a:rPr>
                <a:t>2907 W. Irving Park</a:t>
              </a:r>
            </a:p>
            <a:p>
              <a:pPr algn="r" defTabSz="609630" fontAlgn="auto">
                <a:spcBef>
                  <a:spcPts val="0"/>
                </a:spcBef>
                <a:spcAft>
                  <a:spcPts val="0"/>
                </a:spcAft>
              </a:pPr>
              <a:r>
                <a:rPr lang="en-US" sz="933" dirty="0">
                  <a:solidFill>
                    <a:srgbClr val="000000"/>
                  </a:solidFill>
                  <a:latin typeface="Montserrat Light"/>
                </a:rPr>
                <a:t>0.5 mile</a:t>
              </a:r>
            </a:p>
            <a:p>
              <a:pPr algn="r" defTabSz="609630" fontAlgn="auto">
                <a:spcBef>
                  <a:spcPts val="0"/>
                </a:spcBef>
                <a:spcAft>
                  <a:spcPts val="0"/>
                </a:spcAft>
              </a:pPr>
              <a:r>
                <a:rPr lang="en-US" sz="933" dirty="0">
                  <a:solidFill>
                    <a:srgbClr val="000000"/>
                  </a:solidFill>
                  <a:latin typeface="Montserrat Light"/>
                </a:rPr>
                <a:t>1 mile</a:t>
              </a:r>
            </a:p>
          </p:txBody>
        </p:sp>
        <p:sp>
          <p:nvSpPr>
            <p:cNvPr id="22" name="Rectangle 21"/>
            <p:cNvSpPr/>
            <p:nvPr/>
          </p:nvSpPr>
          <p:spPr>
            <a:xfrm>
              <a:off x="9220200" y="6515099"/>
              <a:ext cx="567945" cy="446181"/>
            </a:xfrm>
            <a:prstGeom prst="rect">
              <a:avLst/>
            </a:prstGeom>
          </p:spPr>
          <p:txBody>
            <a:bodyPr wrap="none">
              <a:spAutoFit/>
            </a:bodyPr>
            <a:lstStyle/>
            <a:p>
              <a:pPr defTabSz="609630" fontAlgn="auto">
                <a:spcBef>
                  <a:spcPts val="0"/>
                </a:spcBef>
                <a:spcAft>
                  <a:spcPts val="0"/>
                </a:spcAft>
              </a:pPr>
              <a:r>
                <a:rPr lang="en-US" sz="1333" b="1" dirty="0">
                  <a:solidFill>
                    <a:srgbClr val="FF0000"/>
                  </a:solidFill>
                  <a:latin typeface="Calibri"/>
                </a:rPr>
                <a:t>—</a:t>
              </a:r>
              <a:r>
                <a:rPr lang="en-US" sz="1333" dirty="0">
                  <a:solidFill>
                    <a:srgbClr val="FF0000"/>
                  </a:solidFill>
                  <a:latin typeface="Calibri"/>
                </a:rPr>
                <a:t> </a:t>
              </a:r>
              <a:endParaRPr lang="en-US" sz="1200" dirty="0">
                <a:solidFill>
                  <a:srgbClr val="FF0000"/>
                </a:solidFill>
                <a:latin typeface="Calibri"/>
              </a:endParaRPr>
            </a:p>
          </p:txBody>
        </p:sp>
        <p:sp>
          <p:nvSpPr>
            <p:cNvPr id="23" name="Rectangle 22"/>
            <p:cNvSpPr/>
            <p:nvPr/>
          </p:nvSpPr>
          <p:spPr>
            <a:xfrm>
              <a:off x="9215669" y="6262090"/>
              <a:ext cx="567945" cy="446181"/>
            </a:xfrm>
            <a:prstGeom prst="rect">
              <a:avLst/>
            </a:prstGeom>
          </p:spPr>
          <p:txBody>
            <a:bodyPr wrap="none">
              <a:spAutoFit/>
            </a:bodyPr>
            <a:lstStyle/>
            <a:p>
              <a:pPr defTabSz="609630" fontAlgn="auto">
                <a:spcBef>
                  <a:spcPts val="0"/>
                </a:spcBef>
                <a:spcAft>
                  <a:spcPts val="0"/>
                </a:spcAft>
              </a:pPr>
              <a:r>
                <a:rPr lang="en-US" sz="1333" b="1" dirty="0">
                  <a:solidFill>
                    <a:srgbClr val="F79646">
                      <a:lumMod val="60000"/>
                      <a:lumOff val="40000"/>
                    </a:srgbClr>
                  </a:solidFill>
                  <a:latin typeface="Calibri"/>
                </a:rPr>
                <a:t>—</a:t>
              </a:r>
              <a:r>
                <a:rPr lang="en-US" sz="1333" dirty="0">
                  <a:solidFill>
                    <a:srgbClr val="F79646">
                      <a:lumMod val="60000"/>
                      <a:lumOff val="40000"/>
                    </a:srgbClr>
                  </a:solidFill>
                  <a:latin typeface="Calibri"/>
                </a:rPr>
                <a:t> </a:t>
              </a:r>
              <a:endParaRPr lang="en-US" sz="1200" dirty="0">
                <a:solidFill>
                  <a:prstClr val="black"/>
                </a:solidFill>
                <a:latin typeface="Calibri"/>
              </a:endParaRPr>
            </a:p>
          </p:txBody>
        </p:sp>
        <p:pic>
          <p:nvPicPr>
            <p:cNvPr id="28" name="Picture 27"/>
            <p:cNvPicPr/>
            <p:nvPr/>
          </p:nvPicPr>
          <p:blipFill>
            <a:blip r:embed="rId6"/>
            <a:stretch>
              <a:fillRect/>
            </a:stretch>
          </p:blipFill>
          <p:spPr>
            <a:xfrm>
              <a:off x="9331982" y="6165302"/>
              <a:ext cx="140335" cy="205105"/>
            </a:xfrm>
            <a:prstGeom prst="rect">
              <a:avLst/>
            </a:prstGeom>
          </p:spPr>
        </p:pic>
      </p:grpSp>
      <p:graphicFrame>
        <p:nvGraphicFramePr>
          <p:cNvPr id="24" name="Table 23"/>
          <p:cNvGraphicFramePr>
            <a:graphicFrameLocks noGrp="1"/>
          </p:cNvGraphicFramePr>
          <p:nvPr/>
        </p:nvGraphicFramePr>
        <p:xfrm>
          <a:off x="8940800" y="4115323"/>
          <a:ext cx="2489200" cy="1822625"/>
        </p:xfrm>
        <a:graphic>
          <a:graphicData uri="http://schemas.openxmlformats.org/drawingml/2006/table">
            <a:tbl>
              <a:tblPr firstRow="1" firstCol="1" bandRow="1">
                <a:tableStyleId>{2D5ABB26-0587-4C30-8999-92F81FD0307C}</a:tableStyleId>
              </a:tblPr>
              <a:tblGrid>
                <a:gridCol w="375665">
                  <a:extLst>
                    <a:ext uri="{9D8B030D-6E8A-4147-A177-3AD203B41FA5}">
                      <a16:colId xmlns:a16="http://schemas.microsoft.com/office/drawing/2014/main" val="20000"/>
                    </a:ext>
                  </a:extLst>
                </a:gridCol>
                <a:gridCol w="1239479">
                  <a:extLst>
                    <a:ext uri="{9D8B030D-6E8A-4147-A177-3AD203B41FA5}">
                      <a16:colId xmlns:a16="http://schemas.microsoft.com/office/drawing/2014/main" val="20001"/>
                    </a:ext>
                  </a:extLst>
                </a:gridCol>
                <a:gridCol w="874056">
                  <a:extLst>
                    <a:ext uri="{9D8B030D-6E8A-4147-A177-3AD203B41FA5}">
                      <a16:colId xmlns:a16="http://schemas.microsoft.com/office/drawing/2014/main" val="20002"/>
                    </a:ext>
                  </a:extLst>
                </a:gridCol>
              </a:tblGrid>
              <a:tr h="122979">
                <a:tc>
                  <a:txBody>
                    <a:bodyPr/>
                    <a:lstStyle/>
                    <a:p>
                      <a:pPr marL="0" marR="0" algn="ctr">
                        <a:lnSpc>
                          <a:spcPct val="107000"/>
                        </a:lnSpc>
                        <a:spcBef>
                          <a:spcPts val="0"/>
                        </a:spcBef>
                        <a:spcAft>
                          <a:spcPts val="0"/>
                        </a:spcAft>
                      </a:pPr>
                      <a:r>
                        <a:rPr lang="en-US" sz="800" b="1" dirty="0">
                          <a:solidFill>
                            <a:srgbClr val="5C8293"/>
                          </a:solidFill>
                          <a:effectLst/>
                          <a:latin typeface="Montserrat Light" panose="020B0604020202020204" charset="0"/>
                        </a:rPr>
                        <a:t>M</a:t>
                      </a:r>
                      <a:endParaRPr lang="en-US" sz="800" b="1" dirty="0">
                        <a:solidFill>
                          <a:srgbClr val="5C8293"/>
                        </a:solidFill>
                        <a:effectLst/>
                        <a:latin typeface="Montserrat Light" panose="020B0604020202020204" charset="0"/>
                        <a:ea typeface="SimSun" panose="02010600030101010101" pitchFamily="2" charset="-122"/>
                        <a:cs typeface="Times New Roman" panose="02020603050405020304" pitchFamily="18" charset="0"/>
                      </a:endParaRPr>
                    </a:p>
                  </a:txBody>
                  <a:tcPr marL="37210" marR="37210" marT="0" marB="0"/>
                </a:tc>
                <a:tc>
                  <a:txBody>
                    <a:bodyPr/>
                    <a:lstStyle/>
                    <a:p>
                      <a:pPr marL="0" marR="0" algn="ctr">
                        <a:lnSpc>
                          <a:spcPct val="107000"/>
                        </a:lnSpc>
                        <a:spcBef>
                          <a:spcPts val="0"/>
                        </a:spcBef>
                        <a:spcAft>
                          <a:spcPts val="0"/>
                        </a:spcAft>
                      </a:pPr>
                      <a:r>
                        <a:rPr lang="en-US" sz="800" b="1">
                          <a:solidFill>
                            <a:srgbClr val="5C8293"/>
                          </a:solidFill>
                          <a:effectLst/>
                          <a:latin typeface="Montserrat Light" panose="020B0604020202020204" charset="0"/>
                        </a:rPr>
                        <a:t>School</a:t>
                      </a:r>
                      <a:endParaRPr lang="en-US" sz="800" b="1">
                        <a:solidFill>
                          <a:srgbClr val="5C8293"/>
                        </a:solidFill>
                        <a:effectLst/>
                        <a:latin typeface="Montserrat Light" panose="020B0604020202020204" charset="0"/>
                        <a:ea typeface="SimSun" panose="02010600030101010101" pitchFamily="2" charset="-122"/>
                        <a:cs typeface="Times New Roman" panose="02020603050405020304" pitchFamily="18" charset="0"/>
                      </a:endParaRPr>
                    </a:p>
                  </a:txBody>
                  <a:tcPr marL="37210" marR="37210" marT="0" marB="0"/>
                </a:tc>
                <a:tc>
                  <a:txBody>
                    <a:bodyPr/>
                    <a:lstStyle/>
                    <a:p>
                      <a:pPr marL="0" marR="0" algn="ctr">
                        <a:lnSpc>
                          <a:spcPct val="107000"/>
                        </a:lnSpc>
                        <a:spcBef>
                          <a:spcPts val="0"/>
                        </a:spcBef>
                        <a:spcAft>
                          <a:spcPts val="0"/>
                        </a:spcAft>
                      </a:pPr>
                      <a:r>
                        <a:rPr lang="en-US" sz="800" b="1" dirty="0">
                          <a:solidFill>
                            <a:srgbClr val="5C8293"/>
                          </a:solidFill>
                          <a:effectLst/>
                          <a:latin typeface="Montserrat Light" panose="020B0604020202020204" charset="0"/>
                        </a:rPr>
                        <a:t>0.30</a:t>
                      </a:r>
                      <a:endParaRPr lang="en-US" sz="800" b="1" dirty="0">
                        <a:solidFill>
                          <a:srgbClr val="5C8293"/>
                        </a:solidFill>
                        <a:effectLst/>
                        <a:latin typeface="Montserrat Light" panose="020B0604020202020204" charset="0"/>
                        <a:ea typeface="SimSun" panose="02010600030101010101" pitchFamily="2" charset="-122"/>
                        <a:cs typeface="Times New Roman" panose="02020603050405020304" pitchFamily="18" charset="0"/>
                      </a:endParaRPr>
                    </a:p>
                  </a:txBody>
                  <a:tcPr marL="37210" marR="37210" marT="0" marB="0"/>
                </a:tc>
                <a:extLst>
                  <a:ext uri="{0D108BD9-81ED-4DB2-BD59-A6C34878D82A}">
                    <a16:rowId xmlns:a16="http://schemas.microsoft.com/office/drawing/2014/main" val="10000"/>
                  </a:ext>
                </a:extLst>
              </a:tr>
              <a:tr h="122979">
                <a:tc>
                  <a:txBody>
                    <a:bodyPr/>
                    <a:lstStyle/>
                    <a:p>
                      <a:pPr marL="0" marR="0" algn="ctr">
                        <a:lnSpc>
                          <a:spcPct val="107000"/>
                        </a:lnSpc>
                        <a:spcBef>
                          <a:spcPts val="0"/>
                        </a:spcBef>
                        <a:spcAft>
                          <a:spcPts val="0"/>
                        </a:spcAft>
                      </a:pPr>
                      <a:r>
                        <a:rPr lang="en-US" sz="800" b="1" dirty="0">
                          <a:solidFill>
                            <a:srgbClr val="5C8293"/>
                          </a:solidFill>
                          <a:effectLst/>
                          <a:latin typeface="Montserrat Light" panose="020B0604020202020204" charset="0"/>
                        </a:rPr>
                        <a:t>N</a:t>
                      </a:r>
                      <a:endParaRPr lang="en-US" sz="800" b="1" dirty="0">
                        <a:solidFill>
                          <a:srgbClr val="5C8293"/>
                        </a:solidFill>
                        <a:effectLst/>
                        <a:latin typeface="Montserrat Light" panose="020B0604020202020204" charset="0"/>
                        <a:ea typeface="SimSun" panose="02010600030101010101" pitchFamily="2" charset="-122"/>
                        <a:cs typeface="Times New Roman" panose="02020603050405020304" pitchFamily="18" charset="0"/>
                      </a:endParaRPr>
                    </a:p>
                  </a:txBody>
                  <a:tcPr marL="37210" marR="37210" marT="0" marB="0"/>
                </a:tc>
                <a:tc>
                  <a:txBody>
                    <a:bodyPr/>
                    <a:lstStyle/>
                    <a:p>
                      <a:pPr marL="0" marR="0" algn="ctr">
                        <a:lnSpc>
                          <a:spcPct val="107000"/>
                        </a:lnSpc>
                        <a:spcBef>
                          <a:spcPts val="0"/>
                        </a:spcBef>
                        <a:spcAft>
                          <a:spcPts val="0"/>
                        </a:spcAft>
                      </a:pPr>
                      <a:r>
                        <a:rPr lang="en-US" sz="800" b="1" dirty="0">
                          <a:solidFill>
                            <a:srgbClr val="5C8293"/>
                          </a:solidFill>
                          <a:effectLst/>
                          <a:latin typeface="Montserrat Light" panose="020B0604020202020204" charset="0"/>
                        </a:rPr>
                        <a:t>School</a:t>
                      </a:r>
                      <a:endParaRPr lang="en-US" sz="800" b="1" dirty="0">
                        <a:solidFill>
                          <a:srgbClr val="5C8293"/>
                        </a:solidFill>
                        <a:effectLst/>
                        <a:latin typeface="Montserrat Light" panose="020B0604020202020204" charset="0"/>
                        <a:ea typeface="SimSun" panose="02010600030101010101" pitchFamily="2" charset="-122"/>
                        <a:cs typeface="Times New Roman" panose="02020603050405020304" pitchFamily="18" charset="0"/>
                      </a:endParaRPr>
                    </a:p>
                  </a:txBody>
                  <a:tcPr marL="37210" marR="37210" marT="0" marB="0"/>
                </a:tc>
                <a:tc>
                  <a:txBody>
                    <a:bodyPr/>
                    <a:lstStyle/>
                    <a:p>
                      <a:pPr marL="0" marR="0" algn="ctr">
                        <a:lnSpc>
                          <a:spcPct val="107000"/>
                        </a:lnSpc>
                        <a:spcBef>
                          <a:spcPts val="0"/>
                        </a:spcBef>
                        <a:spcAft>
                          <a:spcPts val="0"/>
                        </a:spcAft>
                      </a:pPr>
                      <a:r>
                        <a:rPr lang="en-US" sz="800" b="1" dirty="0">
                          <a:solidFill>
                            <a:srgbClr val="5C8293"/>
                          </a:solidFill>
                          <a:effectLst/>
                          <a:latin typeface="Montserrat Light" panose="020B0604020202020204" charset="0"/>
                        </a:rPr>
                        <a:t>0.52</a:t>
                      </a:r>
                      <a:endParaRPr lang="en-US" sz="800" b="1" dirty="0">
                        <a:solidFill>
                          <a:srgbClr val="5C8293"/>
                        </a:solidFill>
                        <a:effectLst/>
                        <a:latin typeface="Montserrat Light" panose="020B0604020202020204" charset="0"/>
                        <a:ea typeface="SimSun" panose="02010600030101010101" pitchFamily="2" charset="-122"/>
                        <a:cs typeface="Times New Roman" panose="02020603050405020304" pitchFamily="18" charset="0"/>
                      </a:endParaRPr>
                    </a:p>
                  </a:txBody>
                  <a:tcPr marL="37210" marR="37210" marT="0" marB="0"/>
                </a:tc>
                <a:extLst>
                  <a:ext uri="{0D108BD9-81ED-4DB2-BD59-A6C34878D82A}">
                    <a16:rowId xmlns:a16="http://schemas.microsoft.com/office/drawing/2014/main" val="10001"/>
                  </a:ext>
                </a:extLst>
              </a:tr>
              <a:tr h="122979">
                <a:tc>
                  <a:txBody>
                    <a:bodyPr/>
                    <a:lstStyle/>
                    <a:p>
                      <a:pPr marL="0" marR="0" algn="ctr">
                        <a:lnSpc>
                          <a:spcPct val="107000"/>
                        </a:lnSpc>
                        <a:spcBef>
                          <a:spcPts val="0"/>
                        </a:spcBef>
                        <a:spcAft>
                          <a:spcPts val="0"/>
                        </a:spcAft>
                      </a:pPr>
                      <a:r>
                        <a:rPr lang="en-US" sz="800" b="1" dirty="0">
                          <a:solidFill>
                            <a:srgbClr val="5C8293"/>
                          </a:solidFill>
                          <a:effectLst/>
                          <a:latin typeface="Montserrat Light" panose="020B0604020202020204" charset="0"/>
                        </a:rPr>
                        <a:t>O</a:t>
                      </a:r>
                      <a:endParaRPr lang="en-US" sz="800" b="1" dirty="0">
                        <a:solidFill>
                          <a:srgbClr val="5C8293"/>
                        </a:solidFill>
                        <a:effectLst/>
                        <a:latin typeface="Montserrat Light" panose="020B0604020202020204" charset="0"/>
                        <a:ea typeface="SimSun" panose="02010600030101010101" pitchFamily="2" charset="-122"/>
                        <a:cs typeface="Times New Roman" panose="02020603050405020304" pitchFamily="18" charset="0"/>
                      </a:endParaRPr>
                    </a:p>
                  </a:txBody>
                  <a:tcPr marL="37210" marR="37210" marT="0" marB="0"/>
                </a:tc>
                <a:tc>
                  <a:txBody>
                    <a:bodyPr/>
                    <a:lstStyle/>
                    <a:p>
                      <a:pPr marL="0" marR="0" algn="ctr">
                        <a:lnSpc>
                          <a:spcPct val="107000"/>
                        </a:lnSpc>
                        <a:spcBef>
                          <a:spcPts val="0"/>
                        </a:spcBef>
                        <a:spcAft>
                          <a:spcPts val="0"/>
                        </a:spcAft>
                      </a:pPr>
                      <a:r>
                        <a:rPr lang="en-US" sz="800" b="1" dirty="0">
                          <a:solidFill>
                            <a:srgbClr val="5C8293"/>
                          </a:solidFill>
                          <a:effectLst/>
                          <a:latin typeface="Montserrat Light" panose="020B0604020202020204" charset="0"/>
                        </a:rPr>
                        <a:t>Restaurant</a:t>
                      </a:r>
                      <a:endParaRPr lang="en-US" sz="800" b="1" dirty="0">
                        <a:solidFill>
                          <a:srgbClr val="5C8293"/>
                        </a:solidFill>
                        <a:effectLst/>
                        <a:latin typeface="Montserrat Light" panose="020B0604020202020204" charset="0"/>
                        <a:ea typeface="SimSun" panose="02010600030101010101" pitchFamily="2" charset="-122"/>
                        <a:cs typeface="Times New Roman" panose="02020603050405020304" pitchFamily="18" charset="0"/>
                      </a:endParaRPr>
                    </a:p>
                  </a:txBody>
                  <a:tcPr marL="37210" marR="37210" marT="0" marB="0"/>
                </a:tc>
                <a:tc>
                  <a:txBody>
                    <a:bodyPr/>
                    <a:lstStyle/>
                    <a:p>
                      <a:pPr marL="0" marR="0" algn="ctr">
                        <a:lnSpc>
                          <a:spcPct val="107000"/>
                        </a:lnSpc>
                        <a:spcBef>
                          <a:spcPts val="0"/>
                        </a:spcBef>
                        <a:spcAft>
                          <a:spcPts val="0"/>
                        </a:spcAft>
                      </a:pPr>
                      <a:r>
                        <a:rPr lang="en-US" sz="800" b="1" dirty="0">
                          <a:solidFill>
                            <a:srgbClr val="5C8293"/>
                          </a:solidFill>
                          <a:effectLst/>
                          <a:latin typeface="Montserrat Light" panose="020B0604020202020204" charset="0"/>
                        </a:rPr>
                        <a:t>0.05</a:t>
                      </a:r>
                      <a:endParaRPr lang="en-US" sz="800" b="1" dirty="0">
                        <a:solidFill>
                          <a:srgbClr val="5C8293"/>
                        </a:solidFill>
                        <a:effectLst/>
                        <a:latin typeface="Montserrat Light" panose="020B0604020202020204" charset="0"/>
                        <a:ea typeface="SimSun" panose="02010600030101010101" pitchFamily="2" charset="-122"/>
                        <a:cs typeface="Times New Roman" panose="02020603050405020304" pitchFamily="18" charset="0"/>
                      </a:endParaRPr>
                    </a:p>
                  </a:txBody>
                  <a:tcPr marL="37210" marR="37210" marT="0" marB="0"/>
                </a:tc>
                <a:extLst>
                  <a:ext uri="{0D108BD9-81ED-4DB2-BD59-A6C34878D82A}">
                    <a16:rowId xmlns:a16="http://schemas.microsoft.com/office/drawing/2014/main" val="10002"/>
                  </a:ext>
                </a:extLst>
              </a:tr>
              <a:tr h="122979">
                <a:tc>
                  <a:txBody>
                    <a:bodyPr/>
                    <a:lstStyle/>
                    <a:p>
                      <a:pPr marL="0" marR="0" algn="ctr">
                        <a:lnSpc>
                          <a:spcPct val="107000"/>
                        </a:lnSpc>
                        <a:spcBef>
                          <a:spcPts val="0"/>
                        </a:spcBef>
                        <a:spcAft>
                          <a:spcPts val="0"/>
                        </a:spcAft>
                      </a:pPr>
                      <a:r>
                        <a:rPr lang="en-US" sz="800" b="1" dirty="0">
                          <a:solidFill>
                            <a:srgbClr val="5C8293"/>
                          </a:solidFill>
                          <a:effectLst/>
                          <a:latin typeface="Montserrat Light" panose="020B0604020202020204" charset="0"/>
                        </a:rPr>
                        <a:t>P</a:t>
                      </a:r>
                      <a:endParaRPr lang="en-US" sz="800" b="1" dirty="0">
                        <a:solidFill>
                          <a:srgbClr val="5C8293"/>
                        </a:solidFill>
                        <a:effectLst/>
                        <a:latin typeface="Montserrat Light" panose="020B0604020202020204" charset="0"/>
                        <a:ea typeface="SimSun" panose="02010600030101010101" pitchFamily="2" charset="-122"/>
                        <a:cs typeface="Times New Roman" panose="02020603050405020304" pitchFamily="18" charset="0"/>
                      </a:endParaRPr>
                    </a:p>
                  </a:txBody>
                  <a:tcPr marL="37210" marR="37210" marT="0" marB="0"/>
                </a:tc>
                <a:tc>
                  <a:txBody>
                    <a:bodyPr/>
                    <a:lstStyle/>
                    <a:p>
                      <a:pPr marL="0" marR="0" algn="ctr">
                        <a:lnSpc>
                          <a:spcPct val="107000"/>
                        </a:lnSpc>
                        <a:spcBef>
                          <a:spcPts val="0"/>
                        </a:spcBef>
                        <a:spcAft>
                          <a:spcPts val="0"/>
                        </a:spcAft>
                      </a:pPr>
                      <a:r>
                        <a:rPr lang="en-US" sz="800" b="1" dirty="0">
                          <a:solidFill>
                            <a:srgbClr val="5C8293"/>
                          </a:solidFill>
                          <a:effectLst/>
                          <a:latin typeface="Montserrat Light" panose="020B0604020202020204" charset="0"/>
                        </a:rPr>
                        <a:t>Restaurant</a:t>
                      </a:r>
                      <a:endParaRPr lang="en-US" sz="800" b="1" dirty="0">
                        <a:solidFill>
                          <a:srgbClr val="5C8293"/>
                        </a:solidFill>
                        <a:effectLst/>
                        <a:latin typeface="Montserrat Light" panose="020B0604020202020204" charset="0"/>
                        <a:ea typeface="SimSun" panose="02010600030101010101" pitchFamily="2" charset="-122"/>
                        <a:cs typeface="Times New Roman" panose="02020603050405020304" pitchFamily="18" charset="0"/>
                      </a:endParaRPr>
                    </a:p>
                  </a:txBody>
                  <a:tcPr marL="37210" marR="37210" marT="0" marB="0"/>
                </a:tc>
                <a:tc>
                  <a:txBody>
                    <a:bodyPr/>
                    <a:lstStyle/>
                    <a:p>
                      <a:pPr marL="0" marR="0" algn="ctr">
                        <a:lnSpc>
                          <a:spcPct val="107000"/>
                        </a:lnSpc>
                        <a:spcBef>
                          <a:spcPts val="0"/>
                        </a:spcBef>
                        <a:spcAft>
                          <a:spcPts val="0"/>
                        </a:spcAft>
                      </a:pPr>
                      <a:r>
                        <a:rPr lang="en-US" sz="800" b="1" dirty="0">
                          <a:solidFill>
                            <a:srgbClr val="5C8293"/>
                          </a:solidFill>
                          <a:effectLst/>
                          <a:latin typeface="Montserrat Light" panose="020B0604020202020204" charset="0"/>
                        </a:rPr>
                        <a:t>0.25</a:t>
                      </a:r>
                      <a:endParaRPr lang="en-US" sz="800" b="1" dirty="0">
                        <a:solidFill>
                          <a:srgbClr val="5C8293"/>
                        </a:solidFill>
                        <a:effectLst/>
                        <a:latin typeface="Montserrat Light" panose="020B0604020202020204" charset="0"/>
                        <a:ea typeface="SimSun" panose="02010600030101010101" pitchFamily="2" charset="-122"/>
                        <a:cs typeface="Times New Roman" panose="02020603050405020304" pitchFamily="18" charset="0"/>
                      </a:endParaRPr>
                    </a:p>
                  </a:txBody>
                  <a:tcPr marL="37210" marR="37210" marT="0" marB="0"/>
                </a:tc>
                <a:extLst>
                  <a:ext uri="{0D108BD9-81ED-4DB2-BD59-A6C34878D82A}">
                    <a16:rowId xmlns:a16="http://schemas.microsoft.com/office/drawing/2014/main" val="10003"/>
                  </a:ext>
                </a:extLst>
              </a:tr>
              <a:tr h="122979">
                <a:tc>
                  <a:txBody>
                    <a:bodyPr/>
                    <a:lstStyle/>
                    <a:p>
                      <a:pPr marL="0" marR="0" algn="ctr">
                        <a:lnSpc>
                          <a:spcPct val="107000"/>
                        </a:lnSpc>
                        <a:spcBef>
                          <a:spcPts val="0"/>
                        </a:spcBef>
                        <a:spcAft>
                          <a:spcPts val="0"/>
                        </a:spcAft>
                      </a:pPr>
                      <a:r>
                        <a:rPr lang="en-US" sz="800" b="1" dirty="0">
                          <a:solidFill>
                            <a:srgbClr val="5C8293"/>
                          </a:solidFill>
                          <a:effectLst/>
                          <a:latin typeface="Montserrat Light" panose="020B0604020202020204" charset="0"/>
                        </a:rPr>
                        <a:t>Q</a:t>
                      </a:r>
                      <a:endParaRPr lang="en-US" sz="800" b="1" dirty="0">
                        <a:solidFill>
                          <a:srgbClr val="5C8293"/>
                        </a:solidFill>
                        <a:effectLst/>
                        <a:latin typeface="Montserrat Light" panose="020B0604020202020204" charset="0"/>
                        <a:ea typeface="SimSun" panose="02010600030101010101" pitchFamily="2" charset="-122"/>
                        <a:cs typeface="Times New Roman" panose="02020603050405020304" pitchFamily="18" charset="0"/>
                      </a:endParaRPr>
                    </a:p>
                  </a:txBody>
                  <a:tcPr marL="37210" marR="37210" marT="0" marB="0"/>
                </a:tc>
                <a:tc>
                  <a:txBody>
                    <a:bodyPr/>
                    <a:lstStyle/>
                    <a:p>
                      <a:pPr marL="0" marR="0" algn="ctr">
                        <a:lnSpc>
                          <a:spcPct val="107000"/>
                        </a:lnSpc>
                        <a:spcBef>
                          <a:spcPts val="0"/>
                        </a:spcBef>
                        <a:spcAft>
                          <a:spcPts val="0"/>
                        </a:spcAft>
                      </a:pPr>
                      <a:r>
                        <a:rPr lang="en-US" sz="800" b="1" dirty="0">
                          <a:solidFill>
                            <a:srgbClr val="5C8293"/>
                          </a:solidFill>
                          <a:effectLst/>
                          <a:latin typeface="Montserrat Light" panose="020B0604020202020204" charset="0"/>
                        </a:rPr>
                        <a:t>Hospital/Health Clinic</a:t>
                      </a:r>
                      <a:endParaRPr lang="en-US" sz="800" b="1" dirty="0">
                        <a:solidFill>
                          <a:srgbClr val="5C8293"/>
                        </a:solidFill>
                        <a:effectLst/>
                        <a:latin typeface="Montserrat Light" panose="020B0604020202020204" charset="0"/>
                        <a:ea typeface="SimSun" panose="02010600030101010101" pitchFamily="2" charset="-122"/>
                        <a:cs typeface="Times New Roman" panose="02020603050405020304" pitchFamily="18" charset="0"/>
                      </a:endParaRPr>
                    </a:p>
                  </a:txBody>
                  <a:tcPr marL="37210" marR="37210" marT="0" marB="0"/>
                </a:tc>
                <a:tc>
                  <a:txBody>
                    <a:bodyPr/>
                    <a:lstStyle/>
                    <a:p>
                      <a:pPr marL="0" marR="0" algn="ctr">
                        <a:lnSpc>
                          <a:spcPct val="107000"/>
                        </a:lnSpc>
                        <a:spcBef>
                          <a:spcPts val="0"/>
                        </a:spcBef>
                        <a:spcAft>
                          <a:spcPts val="0"/>
                        </a:spcAft>
                      </a:pPr>
                      <a:r>
                        <a:rPr lang="en-US" sz="800" b="1" dirty="0">
                          <a:solidFill>
                            <a:srgbClr val="5C8293"/>
                          </a:solidFill>
                          <a:effectLst/>
                          <a:latin typeface="Montserrat Light" panose="020B0604020202020204" charset="0"/>
                        </a:rPr>
                        <a:t>0.41</a:t>
                      </a:r>
                      <a:endParaRPr lang="en-US" sz="800" b="1" dirty="0">
                        <a:solidFill>
                          <a:srgbClr val="5C8293"/>
                        </a:solidFill>
                        <a:effectLst/>
                        <a:latin typeface="Montserrat Light" panose="020B0604020202020204" charset="0"/>
                        <a:ea typeface="SimSun" panose="02010600030101010101" pitchFamily="2" charset="-122"/>
                        <a:cs typeface="Times New Roman" panose="02020603050405020304" pitchFamily="18" charset="0"/>
                      </a:endParaRPr>
                    </a:p>
                  </a:txBody>
                  <a:tcPr marL="37210" marR="37210" marT="0" marB="0"/>
                </a:tc>
                <a:extLst>
                  <a:ext uri="{0D108BD9-81ED-4DB2-BD59-A6C34878D82A}">
                    <a16:rowId xmlns:a16="http://schemas.microsoft.com/office/drawing/2014/main" val="10004"/>
                  </a:ext>
                </a:extLst>
              </a:tr>
              <a:tr h="122979">
                <a:tc>
                  <a:txBody>
                    <a:bodyPr/>
                    <a:lstStyle/>
                    <a:p>
                      <a:pPr marL="0" marR="0" algn="ctr">
                        <a:lnSpc>
                          <a:spcPct val="107000"/>
                        </a:lnSpc>
                        <a:spcBef>
                          <a:spcPts val="0"/>
                        </a:spcBef>
                        <a:spcAft>
                          <a:spcPts val="0"/>
                        </a:spcAft>
                      </a:pPr>
                      <a:r>
                        <a:rPr lang="en-US" sz="800" b="1" dirty="0">
                          <a:solidFill>
                            <a:srgbClr val="5C8293"/>
                          </a:solidFill>
                          <a:effectLst/>
                          <a:latin typeface="Montserrat Light" panose="020B0604020202020204" charset="0"/>
                        </a:rPr>
                        <a:t>R</a:t>
                      </a:r>
                      <a:endParaRPr lang="en-US" sz="800" b="1" dirty="0">
                        <a:solidFill>
                          <a:srgbClr val="5C8293"/>
                        </a:solidFill>
                        <a:effectLst/>
                        <a:latin typeface="Montserrat Light" panose="020B0604020202020204" charset="0"/>
                        <a:ea typeface="SimSun" panose="02010600030101010101" pitchFamily="2" charset="-122"/>
                        <a:cs typeface="Times New Roman" panose="02020603050405020304" pitchFamily="18" charset="0"/>
                      </a:endParaRPr>
                    </a:p>
                  </a:txBody>
                  <a:tcPr marL="37210" marR="37210" marT="0" marB="0"/>
                </a:tc>
                <a:tc>
                  <a:txBody>
                    <a:bodyPr/>
                    <a:lstStyle/>
                    <a:p>
                      <a:pPr marL="0" marR="0" algn="ctr">
                        <a:lnSpc>
                          <a:spcPct val="107000"/>
                        </a:lnSpc>
                        <a:spcBef>
                          <a:spcPts val="0"/>
                        </a:spcBef>
                        <a:spcAft>
                          <a:spcPts val="0"/>
                        </a:spcAft>
                      </a:pPr>
                      <a:r>
                        <a:rPr lang="en-US" sz="800" b="1" dirty="0">
                          <a:solidFill>
                            <a:srgbClr val="5C8293"/>
                          </a:solidFill>
                          <a:effectLst/>
                          <a:latin typeface="Montserrat Light" panose="020B0604020202020204" charset="0"/>
                        </a:rPr>
                        <a:t>Hospital/Health Clinic</a:t>
                      </a:r>
                      <a:endParaRPr lang="en-US" sz="800" b="1" dirty="0">
                        <a:solidFill>
                          <a:srgbClr val="5C8293"/>
                        </a:solidFill>
                        <a:effectLst/>
                        <a:latin typeface="Montserrat Light" panose="020B0604020202020204" charset="0"/>
                        <a:ea typeface="SimSun" panose="02010600030101010101" pitchFamily="2" charset="-122"/>
                        <a:cs typeface="Times New Roman" panose="02020603050405020304" pitchFamily="18" charset="0"/>
                      </a:endParaRPr>
                    </a:p>
                  </a:txBody>
                  <a:tcPr marL="37210" marR="37210" marT="0" marB="0"/>
                </a:tc>
                <a:tc>
                  <a:txBody>
                    <a:bodyPr/>
                    <a:lstStyle/>
                    <a:p>
                      <a:pPr marL="0" marR="0" algn="ctr">
                        <a:lnSpc>
                          <a:spcPct val="107000"/>
                        </a:lnSpc>
                        <a:spcBef>
                          <a:spcPts val="0"/>
                        </a:spcBef>
                        <a:spcAft>
                          <a:spcPts val="0"/>
                        </a:spcAft>
                      </a:pPr>
                      <a:r>
                        <a:rPr lang="en-US" sz="800" b="1" dirty="0">
                          <a:solidFill>
                            <a:srgbClr val="5C8293"/>
                          </a:solidFill>
                          <a:effectLst/>
                          <a:latin typeface="Montserrat Light" panose="020B0604020202020204" charset="0"/>
                        </a:rPr>
                        <a:t>0.30</a:t>
                      </a:r>
                      <a:endParaRPr lang="en-US" sz="800" b="1" dirty="0">
                        <a:solidFill>
                          <a:srgbClr val="5C8293"/>
                        </a:solidFill>
                        <a:effectLst/>
                        <a:latin typeface="Montserrat Light" panose="020B0604020202020204" charset="0"/>
                        <a:ea typeface="SimSun" panose="02010600030101010101" pitchFamily="2" charset="-122"/>
                        <a:cs typeface="Times New Roman" panose="02020603050405020304" pitchFamily="18" charset="0"/>
                      </a:endParaRPr>
                    </a:p>
                  </a:txBody>
                  <a:tcPr marL="37210" marR="37210" marT="0" marB="0"/>
                </a:tc>
                <a:extLst>
                  <a:ext uri="{0D108BD9-81ED-4DB2-BD59-A6C34878D82A}">
                    <a16:rowId xmlns:a16="http://schemas.microsoft.com/office/drawing/2014/main" val="10005"/>
                  </a:ext>
                </a:extLst>
              </a:tr>
              <a:tr h="122979">
                <a:tc>
                  <a:txBody>
                    <a:bodyPr/>
                    <a:lstStyle/>
                    <a:p>
                      <a:pPr marL="0" marR="0" algn="ctr">
                        <a:lnSpc>
                          <a:spcPct val="107000"/>
                        </a:lnSpc>
                        <a:spcBef>
                          <a:spcPts val="0"/>
                        </a:spcBef>
                        <a:spcAft>
                          <a:spcPts val="0"/>
                        </a:spcAft>
                      </a:pPr>
                      <a:r>
                        <a:rPr lang="en-US" sz="800" b="1" dirty="0">
                          <a:solidFill>
                            <a:srgbClr val="5C8293"/>
                          </a:solidFill>
                          <a:effectLst/>
                          <a:latin typeface="Montserrat Light" panose="020B0604020202020204" charset="0"/>
                        </a:rPr>
                        <a:t>S</a:t>
                      </a:r>
                      <a:endParaRPr lang="en-US" sz="800" b="1" dirty="0">
                        <a:solidFill>
                          <a:srgbClr val="5C8293"/>
                        </a:solidFill>
                        <a:effectLst/>
                        <a:latin typeface="Montserrat Light" panose="020B0604020202020204" charset="0"/>
                        <a:ea typeface="SimSun" panose="02010600030101010101" pitchFamily="2" charset="-122"/>
                        <a:cs typeface="Times New Roman" panose="02020603050405020304" pitchFamily="18" charset="0"/>
                      </a:endParaRPr>
                    </a:p>
                  </a:txBody>
                  <a:tcPr marL="37210" marR="37210" marT="0" marB="0"/>
                </a:tc>
                <a:tc>
                  <a:txBody>
                    <a:bodyPr/>
                    <a:lstStyle/>
                    <a:p>
                      <a:pPr marL="0" marR="0" algn="ctr">
                        <a:lnSpc>
                          <a:spcPct val="107000"/>
                        </a:lnSpc>
                        <a:spcBef>
                          <a:spcPts val="0"/>
                        </a:spcBef>
                        <a:spcAft>
                          <a:spcPts val="0"/>
                        </a:spcAft>
                      </a:pPr>
                      <a:r>
                        <a:rPr lang="en-US" sz="800" b="1" dirty="0">
                          <a:solidFill>
                            <a:srgbClr val="5C8293"/>
                          </a:solidFill>
                          <a:effectLst/>
                          <a:latin typeface="Montserrat Light" panose="020B0604020202020204" charset="0"/>
                        </a:rPr>
                        <a:t>Religious Institution</a:t>
                      </a:r>
                      <a:endParaRPr lang="en-US" sz="800" b="1" dirty="0">
                        <a:solidFill>
                          <a:srgbClr val="5C8293"/>
                        </a:solidFill>
                        <a:effectLst/>
                        <a:latin typeface="Montserrat Light" panose="020B0604020202020204" charset="0"/>
                        <a:ea typeface="SimSun" panose="02010600030101010101" pitchFamily="2" charset="-122"/>
                        <a:cs typeface="Times New Roman" panose="02020603050405020304" pitchFamily="18" charset="0"/>
                      </a:endParaRPr>
                    </a:p>
                  </a:txBody>
                  <a:tcPr marL="37210" marR="37210" marT="0" marB="0"/>
                </a:tc>
                <a:tc>
                  <a:txBody>
                    <a:bodyPr/>
                    <a:lstStyle/>
                    <a:p>
                      <a:pPr marL="0" marR="0" algn="ctr">
                        <a:lnSpc>
                          <a:spcPct val="107000"/>
                        </a:lnSpc>
                        <a:spcBef>
                          <a:spcPts val="0"/>
                        </a:spcBef>
                        <a:spcAft>
                          <a:spcPts val="0"/>
                        </a:spcAft>
                      </a:pPr>
                      <a:r>
                        <a:rPr lang="en-US" sz="800" b="1" dirty="0">
                          <a:solidFill>
                            <a:srgbClr val="5C8293"/>
                          </a:solidFill>
                          <a:effectLst/>
                          <a:latin typeface="Montserrat Light" panose="020B0604020202020204" charset="0"/>
                        </a:rPr>
                        <a:t>0.17</a:t>
                      </a:r>
                      <a:endParaRPr lang="en-US" sz="800" b="1" dirty="0">
                        <a:solidFill>
                          <a:srgbClr val="5C8293"/>
                        </a:solidFill>
                        <a:effectLst/>
                        <a:latin typeface="Montserrat Light" panose="020B0604020202020204" charset="0"/>
                        <a:ea typeface="SimSun" panose="02010600030101010101" pitchFamily="2" charset="-122"/>
                        <a:cs typeface="Times New Roman" panose="02020603050405020304" pitchFamily="18" charset="0"/>
                      </a:endParaRPr>
                    </a:p>
                  </a:txBody>
                  <a:tcPr marL="37210" marR="37210" marT="0" marB="0"/>
                </a:tc>
                <a:extLst>
                  <a:ext uri="{0D108BD9-81ED-4DB2-BD59-A6C34878D82A}">
                    <a16:rowId xmlns:a16="http://schemas.microsoft.com/office/drawing/2014/main" val="10006"/>
                  </a:ext>
                </a:extLst>
              </a:tr>
              <a:tr h="122979">
                <a:tc>
                  <a:txBody>
                    <a:bodyPr/>
                    <a:lstStyle/>
                    <a:p>
                      <a:pPr marL="0" marR="0" algn="ctr">
                        <a:lnSpc>
                          <a:spcPct val="107000"/>
                        </a:lnSpc>
                        <a:spcBef>
                          <a:spcPts val="0"/>
                        </a:spcBef>
                        <a:spcAft>
                          <a:spcPts val="0"/>
                        </a:spcAft>
                      </a:pPr>
                      <a:r>
                        <a:rPr lang="en-US" sz="800" b="1" dirty="0">
                          <a:solidFill>
                            <a:srgbClr val="5C8293"/>
                          </a:solidFill>
                          <a:effectLst/>
                          <a:latin typeface="Montserrat Light" panose="020B0604020202020204" charset="0"/>
                        </a:rPr>
                        <a:t>T</a:t>
                      </a:r>
                      <a:endParaRPr lang="en-US" sz="800" b="1" dirty="0">
                        <a:solidFill>
                          <a:srgbClr val="5C8293"/>
                        </a:solidFill>
                        <a:effectLst/>
                        <a:latin typeface="Montserrat Light" panose="020B0604020202020204" charset="0"/>
                        <a:ea typeface="SimSun" panose="02010600030101010101" pitchFamily="2" charset="-122"/>
                        <a:cs typeface="Times New Roman" panose="02020603050405020304" pitchFamily="18" charset="0"/>
                      </a:endParaRPr>
                    </a:p>
                  </a:txBody>
                  <a:tcPr marL="37210" marR="37210" marT="0" marB="0"/>
                </a:tc>
                <a:tc>
                  <a:txBody>
                    <a:bodyPr/>
                    <a:lstStyle/>
                    <a:p>
                      <a:pPr marL="0" marR="0" algn="ctr">
                        <a:lnSpc>
                          <a:spcPct val="107000"/>
                        </a:lnSpc>
                        <a:spcBef>
                          <a:spcPts val="0"/>
                        </a:spcBef>
                        <a:spcAft>
                          <a:spcPts val="0"/>
                        </a:spcAft>
                      </a:pPr>
                      <a:r>
                        <a:rPr lang="en-US" sz="800" b="1" dirty="0">
                          <a:solidFill>
                            <a:srgbClr val="5C8293"/>
                          </a:solidFill>
                          <a:effectLst/>
                          <a:latin typeface="Montserrat Light" panose="020B0604020202020204" charset="0"/>
                        </a:rPr>
                        <a:t>Religious Institution</a:t>
                      </a:r>
                      <a:endParaRPr lang="en-US" sz="800" b="1" dirty="0">
                        <a:solidFill>
                          <a:srgbClr val="5C8293"/>
                        </a:solidFill>
                        <a:effectLst/>
                        <a:latin typeface="Montserrat Light" panose="020B0604020202020204" charset="0"/>
                        <a:ea typeface="SimSun" panose="02010600030101010101" pitchFamily="2" charset="-122"/>
                        <a:cs typeface="Times New Roman" panose="02020603050405020304" pitchFamily="18" charset="0"/>
                      </a:endParaRPr>
                    </a:p>
                  </a:txBody>
                  <a:tcPr marL="37210" marR="37210" marT="0" marB="0"/>
                </a:tc>
                <a:tc>
                  <a:txBody>
                    <a:bodyPr/>
                    <a:lstStyle/>
                    <a:p>
                      <a:pPr marL="0" marR="0" algn="ctr">
                        <a:lnSpc>
                          <a:spcPct val="107000"/>
                        </a:lnSpc>
                        <a:spcBef>
                          <a:spcPts val="0"/>
                        </a:spcBef>
                        <a:spcAft>
                          <a:spcPts val="0"/>
                        </a:spcAft>
                      </a:pPr>
                      <a:r>
                        <a:rPr lang="en-US" sz="800" b="1" dirty="0">
                          <a:solidFill>
                            <a:srgbClr val="5C8293"/>
                          </a:solidFill>
                          <a:effectLst/>
                          <a:latin typeface="Montserrat Light" panose="020B0604020202020204" charset="0"/>
                        </a:rPr>
                        <a:t>0.28</a:t>
                      </a:r>
                      <a:endParaRPr lang="en-US" sz="800" b="1" dirty="0">
                        <a:solidFill>
                          <a:srgbClr val="5C8293"/>
                        </a:solidFill>
                        <a:effectLst/>
                        <a:latin typeface="Montserrat Light" panose="020B0604020202020204" charset="0"/>
                        <a:ea typeface="SimSun" panose="02010600030101010101" pitchFamily="2" charset="-122"/>
                        <a:cs typeface="Times New Roman" panose="02020603050405020304" pitchFamily="18" charset="0"/>
                      </a:endParaRPr>
                    </a:p>
                  </a:txBody>
                  <a:tcPr marL="37210" marR="37210" marT="0" marB="0"/>
                </a:tc>
                <a:extLst>
                  <a:ext uri="{0D108BD9-81ED-4DB2-BD59-A6C34878D82A}">
                    <a16:rowId xmlns:a16="http://schemas.microsoft.com/office/drawing/2014/main" val="10007"/>
                  </a:ext>
                </a:extLst>
              </a:tr>
              <a:tr h="122979">
                <a:tc>
                  <a:txBody>
                    <a:bodyPr/>
                    <a:lstStyle/>
                    <a:p>
                      <a:pPr marL="0" marR="0" algn="ctr">
                        <a:lnSpc>
                          <a:spcPct val="107000"/>
                        </a:lnSpc>
                        <a:spcBef>
                          <a:spcPts val="0"/>
                        </a:spcBef>
                        <a:spcAft>
                          <a:spcPts val="0"/>
                        </a:spcAft>
                      </a:pPr>
                      <a:r>
                        <a:rPr lang="en-US" sz="800" b="1" dirty="0">
                          <a:solidFill>
                            <a:srgbClr val="5C8293"/>
                          </a:solidFill>
                          <a:effectLst/>
                          <a:latin typeface="Montserrat Light" panose="020B0604020202020204" charset="0"/>
                        </a:rPr>
                        <a:t>U</a:t>
                      </a:r>
                      <a:endParaRPr lang="en-US" sz="800" b="1" dirty="0">
                        <a:solidFill>
                          <a:srgbClr val="5C8293"/>
                        </a:solidFill>
                        <a:effectLst/>
                        <a:latin typeface="Montserrat Light" panose="020B0604020202020204" charset="0"/>
                        <a:ea typeface="SimSun" panose="02010600030101010101" pitchFamily="2" charset="-122"/>
                        <a:cs typeface="Times New Roman" panose="02020603050405020304" pitchFamily="18" charset="0"/>
                      </a:endParaRPr>
                    </a:p>
                  </a:txBody>
                  <a:tcPr marL="37210" marR="37210" marT="0" marB="0"/>
                </a:tc>
                <a:tc>
                  <a:txBody>
                    <a:bodyPr/>
                    <a:lstStyle/>
                    <a:p>
                      <a:pPr marL="0" marR="0" algn="ctr">
                        <a:lnSpc>
                          <a:spcPct val="107000"/>
                        </a:lnSpc>
                        <a:spcBef>
                          <a:spcPts val="0"/>
                        </a:spcBef>
                        <a:spcAft>
                          <a:spcPts val="0"/>
                        </a:spcAft>
                      </a:pPr>
                      <a:r>
                        <a:rPr lang="en-US" sz="800" b="1" dirty="0">
                          <a:solidFill>
                            <a:srgbClr val="5C8293"/>
                          </a:solidFill>
                          <a:effectLst/>
                          <a:latin typeface="Montserrat Light" panose="020B0604020202020204" charset="0"/>
                        </a:rPr>
                        <a:t>Library</a:t>
                      </a:r>
                      <a:endParaRPr lang="en-US" sz="800" b="1" dirty="0">
                        <a:solidFill>
                          <a:srgbClr val="5C8293"/>
                        </a:solidFill>
                        <a:effectLst/>
                        <a:latin typeface="Montserrat Light" panose="020B0604020202020204" charset="0"/>
                        <a:ea typeface="SimSun" panose="02010600030101010101" pitchFamily="2" charset="-122"/>
                        <a:cs typeface="Times New Roman" panose="02020603050405020304" pitchFamily="18" charset="0"/>
                      </a:endParaRPr>
                    </a:p>
                  </a:txBody>
                  <a:tcPr marL="37210" marR="37210" marT="0" marB="0"/>
                </a:tc>
                <a:tc>
                  <a:txBody>
                    <a:bodyPr/>
                    <a:lstStyle/>
                    <a:p>
                      <a:pPr marL="0" marR="0" algn="ctr">
                        <a:lnSpc>
                          <a:spcPct val="107000"/>
                        </a:lnSpc>
                        <a:spcBef>
                          <a:spcPts val="0"/>
                        </a:spcBef>
                        <a:spcAft>
                          <a:spcPts val="0"/>
                        </a:spcAft>
                      </a:pPr>
                      <a:r>
                        <a:rPr lang="en-US" sz="800" b="1" dirty="0">
                          <a:solidFill>
                            <a:srgbClr val="5C8293"/>
                          </a:solidFill>
                          <a:effectLst/>
                          <a:latin typeface="Montserrat Light" panose="020B0604020202020204" charset="0"/>
                        </a:rPr>
                        <a:t>0.97</a:t>
                      </a:r>
                      <a:endParaRPr lang="en-US" sz="800" b="1" dirty="0">
                        <a:solidFill>
                          <a:srgbClr val="5C8293"/>
                        </a:solidFill>
                        <a:effectLst/>
                        <a:latin typeface="Montserrat Light" panose="020B0604020202020204" charset="0"/>
                        <a:ea typeface="SimSun" panose="02010600030101010101" pitchFamily="2" charset="-122"/>
                        <a:cs typeface="Times New Roman" panose="02020603050405020304" pitchFamily="18" charset="0"/>
                      </a:endParaRPr>
                    </a:p>
                  </a:txBody>
                  <a:tcPr marL="37210" marR="37210" marT="0" marB="0"/>
                </a:tc>
                <a:extLst>
                  <a:ext uri="{0D108BD9-81ED-4DB2-BD59-A6C34878D82A}">
                    <a16:rowId xmlns:a16="http://schemas.microsoft.com/office/drawing/2014/main" val="10008"/>
                  </a:ext>
                </a:extLst>
              </a:tr>
              <a:tr h="122979">
                <a:tc>
                  <a:txBody>
                    <a:bodyPr/>
                    <a:lstStyle/>
                    <a:p>
                      <a:pPr marL="0" marR="0" algn="ctr">
                        <a:lnSpc>
                          <a:spcPct val="107000"/>
                        </a:lnSpc>
                        <a:spcBef>
                          <a:spcPts val="0"/>
                        </a:spcBef>
                        <a:spcAft>
                          <a:spcPts val="0"/>
                        </a:spcAft>
                      </a:pPr>
                      <a:r>
                        <a:rPr lang="en-US" sz="800" b="1" dirty="0">
                          <a:solidFill>
                            <a:srgbClr val="5C8293"/>
                          </a:solidFill>
                          <a:effectLst/>
                          <a:latin typeface="Montserrat Light" panose="020B0604020202020204" charset="0"/>
                        </a:rPr>
                        <a:t>V</a:t>
                      </a:r>
                      <a:endParaRPr lang="en-US" sz="800" b="1" dirty="0">
                        <a:solidFill>
                          <a:srgbClr val="5C8293"/>
                        </a:solidFill>
                        <a:effectLst/>
                        <a:latin typeface="Montserrat Light" panose="020B0604020202020204" charset="0"/>
                        <a:ea typeface="SimSun" panose="02010600030101010101" pitchFamily="2" charset="-122"/>
                        <a:cs typeface="Times New Roman" panose="02020603050405020304" pitchFamily="18" charset="0"/>
                      </a:endParaRPr>
                    </a:p>
                  </a:txBody>
                  <a:tcPr marL="37210" marR="37210" marT="0" marB="0"/>
                </a:tc>
                <a:tc>
                  <a:txBody>
                    <a:bodyPr/>
                    <a:lstStyle/>
                    <a:p>
                      <a:pPr marL="0" marR="0" algn="ctr">
                        <a:lnSpc>
                          <a:spcPct val="107000"/>
                        </a:lnSpc>
                        <a:spcBef>
                          <a:spcPts val="0"/>
                        </a:spcBef>
                        <a:spcAft>
                          <a:spcPts val="0"/>
                        </a:spcAft>
                      </a:pPr>
                      <a:r>
                        <a:rPr lang="en-US" sz="800" b="1">
                          <a:solidFill>
                            <a:srgbClr val="5C8293"/>
                          </a:solidFill>
                          <a:effectLst/>
                          <a:latin typeface="Montserrat Light" panose="020B0604020202020204" charset="0"/>
                        </a:rPr>
                        <a:t>Postal Service</a:t>
                      </a:r>
                      <a:endParaRPr lang="en-US" sz="800" b="1">
                        <a:solidFill>
                          <a:srgbClr val="5C8293"/>
                        </a:solidFill>
                        <a:effectLst/>
                        <a:latin typeface="Montserrat Light" panose="020B0604020202020204" charset="0"/>
                        <a:ea typeface="SimSun" panose="02010600030101010101" pitchFamily="2" charset="-122"/>
                        <a:cs typeface="Times New Roman" panose="02020603050405020304" pitchFamily="18" charset="0"/>
                      </a:endParaRPr>
                    </a:p>
                  </a:txBody>
                  <a:tcPr marL="37210" marR="37210" marT="0" marB="0"/>
                </a:tc>
                <a:tc>
                  <a:txBody>
                    <a:bodyPr/>
                    <a:lstStyle/>
                    <a:p>
                      <a:pPr marL="0" marR="0" algn="ctr">
                        <a:lnSpc>
                          <a:spcPct val="107000"/>
                        </a:lnSpc>
                        <a:spcBef>
                          <a:spcPts val="0"/>
                        </a:spcBef>
                        <a:spcAft>
                          <a:spcPts val="0"/>
                        </a:spcAft>
                      </a:pPr>
                      <a:r>
                        <a:rPr lang="en-US" sz="800" b="1" dirty="0">
                          <a:solidFill>
                            <a:srgbClr val="5C8293"/>
                          </a:solidFill>
                          <a:effectLst/>
                          <a:latin typeface="Montserrat Light" panose="020B0604020202020204" charset="0"/>
                        </a:rPr>
                        <a:t>0.43</a:t>
                      </a:r>
                      <a:endParaRPr lang="en-US" sz="800" b="1" dirty="0">
                        <a:solidFill>
                          <a:srgbClr val="5C8293"/>
                        </a:solidFill>
                        <a:effectLst/>
                        <a:latin typeface="Montserrat Light" panose="020B0604020202020204" charset="0"/>
                        <a:ea typeface="SimSun" panose="02010600030101010101" pitchFamily="2" charset="-122"/>
                        <a:cs typeface="Times New Roman" panose="02020603050405020304" pitchFamily="18" charset="0"/>
                      </a:endParaRPr>
                    </a:p>
                  </a:txBody>
                  <a:tcPr marL="37210" marR="37210" marT="0" marB="0"/>
                </a:tc>
                <a:extLst>
                  <a:ext uri="{0D108BD9-81ED-4DB2-BD59-A6C34878D82A}">
                    <a16:rowId xmlns:a16="http://schemas.microsoft.com/office/drawing/2014/main" val="10009"/>
                  </a:ext>
                </a:extLst>
              </a:tr>
              <a:tr h="122979">
                <a:tc>
                  <a:txBody>
                    <a:bodyPr/>
                    <a:lstStyle/>
                    <a:p>
                      <a:pPr marL="0" marR="0" algn="ctr">
                        <a:lnSpc>
                          <a:spcPct val="107000"/>
                        </a:lnSpc>
                        <a:spcBef>
                          <a:spcPts val="0"/>
                        </a:spcBef>
                        <a:spcAft>
                          <a:spcPts val="0"/>
                        </a:spcAft>
                      </a:pPr>
                      <a:r>
                        <a:rPr lang="en-US" sz="800" b="1" dirty="0">
                          <a:solidFill>
                            <a:srgbClr val="5C8293"/>
                          </a:solidFill>
                          <a:effectLst/>
                          <a:latin typeface="Montserrat Light" panose="020B0604020202020204" charset="0"/>
                        </a:rPr>
                        <a:t>W</a:t>
                      </a:r>
                      <a:endParaRPr lang="en-US" sz="800" b="1" dirty="0">
                        <a:solidFill>
                          <a:srgbClr val="5C8293"/>
                        </a:solidFill>
                        <a:effectLst/>
                        <a:latin typeface="Montserrat Light" panose="020B0604020202020204" charset="0"/>
                        <a:ea typeface="SimSun" panose="02010600030101010101" pitchFamily="2" charset="-122"/>
                        <a:cs typeface="Times New Roman" panose="02020603050405020304" pitchFamily="18" charset="0"/>
                      </a:endParaRPr>
                    </a:p>
                  </a:txBody>
                  <a:tcPr marL="37210" marR="37210" marT="0" marB="0"/>
                </a:tc>
                <a:tc>
                  <a:txBody>
                    <a:bodyPr/>
                    <a:lstStyle/>
                    <a:p>
                      <a:pPr marL="0" marR="0" algn="ctr">
                        <a:lnSpc>
                          <a:spcPct val="107000"/>
                        </a:lnSpc>
                        <a:spcBef>
                          <a:spcPts val="0"/>
                        </a:spcBef>
                        <a:spcAft>
                          <a:spcPts val="0"/>
                        </a:spcAft>
                      </a:pPr>
                      <a:r>
                        <a:rPr lang="en-US" sz="800" b="1">
                          <a:solidFill>
                            <a:srgbClr val="5C8293"/>
                          </a:solidFill>
                          <a:effectLst/>
                          <a:latin typeface="Montserrat Light" panose="020B0604020202020204" charset="0"/>
                        </a:rPr>
                        <a:t>Banking Institution</a:t>
                      </a:r>
                      <a:endParaRPr lang="en-US" sz="800" b="1">
                        <a:solidFill>
                          <a:srgbClr val="5C8293"/>
                        </a:solidFill>
                        <a:effectLst/>
                        <a:latin typeface="Montserrat Light" panose="020B0604020202020204" charset="0"/>
                        <a:ea typeface="SimSun" panose="02010600030101010101" pitchFamily="2" charset="-122"/>
                        <a:cs typeface="Times New Roman" panose="02020603050405020304" pitchFamily="18" charset="0"/>
                      </a:endParaRPr>
                    </a:p>
                  </a:txBody>
                  <a:tcPr marL="37210" marR="37210" marT="0" marB="0"/>
                </a:tc>
                <a:tc>
                  <a:txBody>
                    <a:bodyPr/>
                    <a:lstStyle/>
                    <a:p>
                      <a:pPr marL="0" marR="0" algn="ctr">
                        <a:lnSpc>
                          <a:spcPct val="107000"/>
                        </a:lnSpc>
                        <a:spcBef>
                          <a:spcPts val="0"/>
                        </a:spcBef>
                        <a:spcAft>
                          <a:spcPts val="0"/>
                        </a:spcAft>
                      </a:pPr>
                      <a:r>
                        <a:rPr lang="en-US" sz="800" b="1" dirty="0">
                          <a:solidFill>
                            <a:srgbClr val="5C8293"/>
                          </a:solidFill>
                          <a:effectLst/>
                          <a:latin typeface="Montserrat Light" panose="020B0604020202020204" charset="0"/>
                        </a:rPr>
                        <a:t>0.35</a:t>
                      </a:r>
                      <a:endParaRPr lang="en-US" sz="800" b="1" dirty="0">
                        <a:solidFill>
                          <a:srgbClr val="5C8293"/>
                        </a:solidFill>
                        <a:effectLst/>
                        <a:latin typeface="Montserrat Light" panose="020B0604020202020204" charset="0"/>
                        <a:ea typeface="SimSun" panose="02010600030101010101" pitchFamily="2" charset="-122"/>
                        <a:cs typeface="Times New Roman" panose="02020603050405020304" pitchFamily="18" charset="0"/>
                      </a:endParaRPr>
                    </a:p>
                  </a:txBody>
                  <a:tcPr marL="37210" marR="37210" marT="0" marB="0"/>
                </a:tc>
                <a:extLst>
                  <a:ext uri="{0D108BD9-81ED-4DB2-BD59-A6C34878D82A}">
                    <a16:rowId xmlns:a16="http://schemas.microsoft.com/office/drawing/2014/main" val="10010"/>
                  </a:ext>
                </a:extLst>
              </a:tr>
              <a:tr h="122979">
                <a:tc>
                  <a:txBody>
                    <a:bodyPr/>
                    <a:lstStyle/>
                    <a:p>
                      <a:pPr marL="0" marR="0" algn="ctr">
                        <a:lnSpc>
                          <a:spcPct val="107000"/>
                        </a:lnSpc>
                        <a:spcBef>
                          <a:spcPts val="0"/>
                        </a:spcBef>
                        <a:spcAft>
                          <a:spcPts val="0"/>
                        </a:spcAft>
                      </a:pPr>
                      <a:r>
                        <a:rPr lang="en-US" sz="800" b="1">
                          <a:solidFill>
                            <a:srgbClr val="5C8293"/>
                          </a:solidFill>
                          <a:effectLst/>
                          <a:latin typeface="Montserrat Light" panose="020B0604020202020204" charset="0"/>
                        </a:rPr>
                        <a:t>X</a:t>
                      </a:r>
                      <a:endParaRPr lang="en-US" sz="800" b="1">
                        <a:solidFill>
                          <a:srgbClr val="5C8293"/>
                        </a:solidFill>
                        <a:effectLst/>
                        <a:latin typeface="Montserrat Light" panose="020B0604020202020204" charset="0"/>
                        <a:ea typeface="SimSun" panose="02010600030101010101" pitchFamily="2" charset="-122"/>
                        <a:cs typeface="Times New Roman" panose="02020603050405020304" pitchFamily="18" charset="0"/>
                      </a:endParaRPr>
                    </a:p>
                  </a:txBody>
                  <a:tcPr marL="37210" marR="37210" marT="0" marB="0"/>
                </a:tc>
                <a:tc>
                  <a:txBody>
                    <a:bodyPr/>
                    <a:lstStyle/>
                    <a:p>
                      <a:pPr marL="0" marR="0" algn="ctr">
                        <a:lnSpc>
                          <a:spcPct val="107000"/>
                        </a:lnSpc>
                        <a:spcBef>
                          <a:spcPts val="0"/>
                        </a:spcBef>
                        <a:spcAft>
                          <a:spcPts val="0"/>
                        </a:spcAft>
                      </a:pPr>
                      <a:r>
                        <a:rPr lang="en-US" sz="800" b="1">
                          <a:solidFill>
                            <a:srgbClr val="5C8293"/>
                          </a:solidFill>
                          <a:effectLst/>
                          <a:latin typeface="Montserrat Light" panose="020B0604020202020204" charset="0"/>
                        </a:rPr>
                        <a:t>Banking Institution</a:t>
                      </a:r>
                      <a:endParaRPr lang="en-US" sz="800" b="1">
                        <a:solidFill>
                          <a:srgbClr val="5C8293"/>
                        </a:solidFill>
                        <a:effectLst/>
                        <a:latin typeface="Montserrat Light" panose="020B0604020202020204" charset="0"/>
                        <a:ea typeface="SimSun" panose="02010600030101010101" pitchFamily="2" charset="-122"/>
                        <a:cs typeface="Times New Roman" panose="02020603050405020304" pitchFamily="18" charset="0"/>
                      </a:endParaRPr>
                    </a:p>
                  </a:txBody>
                  <a:tcPr marL="37210" marR="37210" marT="0" marB="0"/>
                </a:tc>
                <a:tc>
                  <a:txBody>
                    <a:bodyPr/>
                    <a:lstStyle/>
                    <a:p>
                      <a:pPr marL="0" marR="0" algn="ctr">
                        <a:lnSpc>
                          <a:spcPct val="107000"/>
                        </a:lnSpc>
                        <a:spcBef>
                          <a:spcPts val="0"/>
                        </a:spcBef>
                        <a:spcAft>
                          <a:spcPts val="0"/>
                        </a:spcAft>
                      </a:pPr>
                      <a:r>
                        <a:rPr lang="en-US" sz="800" b="1" dirty="0">
                          <a:solidFill>
                            <a:srgbClr val="5C8293"/>
                          </a:solidFill>
                          <a:effectLst/>
                          <a:latin typeface="Montserrat Light" panose="020B0604020202020204" charset="0"/>
                        </a:rPr>
                        <a:t>0.75</a:t>
                      </a:r>
                      <a:endParaRPr lang="en-US" sz="800" b="1" dirty="0">
                        <a:solidFill>
                          <a:srgbClr val="5C8293"/>
                        </a:solidFill>
                        <a:effectLst/>
                        <a:latin typeface="Montserrat Light" panose="020B0604020202020204" charset="0"/>
                        <a:ea typeface="SimSun" panose="02010600030101010101" pitchFamily="2" charset="-122"/>
                        <a:cs typeface="Times New Roman" panose="02020603050405020304" pitchFamily="18" charset="0"/>
                      </a:endParaRPr>
                    </a:p>
                  </a:txBody>
                  <a:tcPr marL="37210" marR="37210" marT="0" marB="0"/>
                </a:tc>
                <a:extLst>
                  <a:ext uri="{0D108BD9-81ED-4DB2-BD59-A6C34878D82A}">
                    <a16:rowId xmlns:a16="http://schemas.microsoft.com/office/drawing/2014/main" val="10011"/>
                  </a:ext>
                </a:extLst>
              </a:tr>
              <a:tr h="122979">
                <a:tc>
                  <a:txBody>
                    <a:bodyPr/>
                    <a:lstStyle/>
                    <a:p>
                      <a:pPr marL="0" marR="0" algn="ctr">
                        <a:lnSpc>
                          <a:spcPct val="107000"/>
                        </a:lnSpc>
                        <a:spcBef>
                          <a:spcPts val="0"/>
                        </a:spcBef>
                        <a:spcAft>
                          <a:spcPts val="0"/>
                        </a:spcAft>
                      </a:pPr>
                      <a:r>
                        <a:rPr lang="en-US" sz="800" b="1">
                          <a:solidFill>
                            <a:srgbClr val="5C8293"/>
                          </a:solidFill>
                          <a:effectLst/>
                          <a:latin typeface="Montserrat Light" panose="020B0604020202020204" charset="0"/>
                        </a:rPr>
                        <a:t>Y</a:t>
                      </a:r>
                      <a:endParaRPr lang="en-US" sz="800" b="1">
                        <a:solidFill>
                          <a:srgbClr val="5C8293"/>
                        </a:solidFill>
                        <a:effectLst/>
                        <a:latin typeface="Montserrat Light" panose="020B0604020202020204" charset="0"/>
                        <a:ea typeface="SimSun" panose="02010600030101010101" pitchFamily="2" charset="-122"/>
                        <a:cs typeface="Times New Roman" panose="02020603050405020304" pitchFamily="18" charset="0"/>
                      </a:endParaRPr>
                    </a:p>
                  </a:txBody>
                  <a:tcPr marL="37210" marR="37210" marT="0" marB="0"/>
                </a:tc>
                <a:tc>
                  <a:txBody>
                    <a:bodyPr/>
                    <a:lstStyle/>
                    <a:p>
                      <a:pPr marL="0" marR="0" algn="ctr">
                        <a:lnSpc>
                          <a:spcPct val="107000"/>
                        </a:lnSpc>
                        <a:spcBef>
                          <a:spcPts val="0"/>
                        </a:spcBef>
                        <a:spcAft>
                          <a:spcPts val="0"/>
                        </a:spcAft>
                      </a:pPr>
                      <a:r>
                        <a:rPr lang="en-US" sz="800" b="1">
                          <a:solidFill>
                            <a:srgbClr val="5C8293"/>
                          </a:solidFill>
                          <a:effectLst/>
                          <a:latin typeface="Montserrat Light" panose="020B0604020202020204" charset="0"/>
                        </a:rPr>
                        <a:t>Daycare Facility</a:t>
                      </a:r>
                      <a:endParaRPr lang="en-US" sz="800" b="1">
                        <a:solidFill>
                          <a:srgbClr val="5C8293"/>
                        </a:solidFill>
                        <a:effectLst/>
                        <a:latin typeface="Montserrat Light" panose="020B0604020202020204" charset="0"/>
                        <a:ea typeface="SimSun" panose="02010600030101010101" pitchFamily="2" charset="-122"/>
                        <a:cs typeface="Times New Roman" panose="02020603050405020304" pitchFamily="18" charset="0"/>
                      </a:endParaRPr>
                    </a:p>
                  </a:txBody>
                  <a:tcPr marL="37210" marR="37210" marT="0" marB="0"/>
                </a:tc>
                <a:tc>
                  <a:txBody>
                    <a:bodyPr/>
                    <a:lstStyle/>
                    <a:p>
                      <a:pPr marL="0" marR="0" algn="ctr">
                        <a:lnSpc>
                          <a:spcPct val="107000"/>
                        </a:lnSpc>
                        <a:spcBef>
                          <a:spcPts val="0"/>
                        </a:spcBef>
                        <a:spcAft>
                          <a:spcPts val="0"/>
                        </a:spcAft>
                      </a:pPr>
                      <a:r>
                        <a:rPr lang="en-US" sz="800" b="1" dirty="0">
                          <a:solidFill>
                            <a:srgbClr val="5C8293"/>
                          </a:solidFill>
                          <a:effectLst/>
                          <a:latin typeface="Montserrat Light" panose="020B0604020202020204" charset="0"/>
                        </a:rPr>
                        <a:t>0.48</a:t>
                      </a:r>
                      <a:endParaRPr lang="en-US" sz="800" b="1" dirty="0">
                        <a:solidFill>
                          <a:srgbClr val="5C8293"/>
                        </a:solidFill>
                        <a:effectLst/>
                        <a:latin typeface="Montserrat Light" panose="020B0604020202020204" charset="0"/>
                        <a:ea typeface="SimSun" panose="02010600030101010101" pitchFamily="2" charset="-122"/>
                        <a:cs typeface="Times New Roman" panose="02020603050405020304" pitchFamily="18" charset="0"/>
                      </a:endParaRPr>
                    </a:p>
                  </a:txBody>
                  <a:tcPr marL="37210" marR="37210" marT="0" marB="0"/>
                </a:tc>
                <a:extLst>
                  <a:ext uri="{0D108BD9-81ED-4DB2-BD59-A6C34878D82A}">
                    <a16:rowId xmlns:a16="http://schemas.microsoft.com/office/drawing/2014/main" val="10012"/>
                  </a:ext>
                </a:extLst>
              </a:tr>
              <a:tr h="223625">
                <a:tc>
                  <a:txBody>
                    <a:bodyPr/>
                    <a:lstStyle/>
                    <a:p>
                      <a:pPr marL="0" marR="0" algn="ctr">
                        <a:lnSpc>
                          <a:spcPct val="107000"/>
                        </a:lnSpc>
                        <a:spcBef>
                          <a:spcPts val="0"/>
                        </a:spcBef>
                        <a:spcAft>
                          <a:spcPts val="0"/>
                        </a:spcAft>
                      </a:pPr>
                      <a:r>
                        <a:rPr lang="en-US" sz="800" b="1">
                          <a:solidFill>
                            <a:srgbClr val="5C8293"/>
                          </a:solidFill>
                          <a:effectLst/>
                          <a:latin typeface="Montserrat Light" panose="020B0604020202020204" charset="0"/>
                        </a:rPr>
                        <a:t>Z</a:t>
                      </a:r>
                      <a:endParaRPr lang="en-US" sz="800" b="1">
                        <a:solidFill>
                          <a:srgbClr val="5C8293"/>
                        </a:solidFill>
                        <a:effectLst/>
                        <a:latin typeface="Montserrat Light" panose="020B0604020202020204" charset="0"/>
                        <a:ea typeface="SimSun" panose="02010600030101010101" pitchFamily="2" charset="-122"/>
                        <a:cs typeface="Times New Roman" panose="02020603050405020304" pitchFamily="18" charset="0"/>
                      </a:endParaRPr>
                    </a:p>
                  </a:txBody>
                  <a:tcPr marL="37210" marR="37210" marT="0" marB="0"/>
                </a:tc>
                <a:tc>
                  <a:txBody>
                    <a:bodyPr/>
                    <a:lstStyle/>
                    <a:p>
                      <a:pPr marL="0" marR="0" algn="ctr">
                        <a:lnSpc>
                          <a:spcPct val="107000"/>
                        </a:lnSpc>
                        <a:spcBef>
                          <a:spcPts val="0"/>
                        </a:spcBef>
                        <a:spcAft>
                          <a:spcPts val="0"/>
                        </a:spcAft>
                      </a:pPr>
                      <a:r>
                        <a:rPr lang="en-US" sz="800" b="1" dirty="0">
                          <a:solidFill>
                            <a:srgbClr val="5C8293"/>
                          </a:solidFill>
                          <a:effectLst/>
                          <a:latin typeface="Montserrat Light" panose="020B0604020202020204" charset="0"/>
                        </a:rPr>
                        <a:t>Daycare Facility</a:t>
                      </a:r>
                      <a:endParaRPr lang="en-US" sz="800" b="1" dirty="0">
                        <a:solidFill>
                          <a:srgbClr val="5C8293"/>
                        </a:solidFill>
                        <a:effectLst/>
                        <a:latin typeface="Montserrat Light" panose="020B0604020202020204" charset="0"/>
                        <a:ea typeface="SimSun" panose="02010600030101010101" pitchFamily="2" charset="-122"/>
                        <a:cs typeface="Times New Roman" panose="02020603050405020304" pitchFamily="18" charset="0"/>
                      </a:endParaRPr>
                    </a:p>
                  </a:txBody>
                  <a:tcPr marL="37210" marR="37210" marT="0" marB="0"/>
                </a:tc>
                <a:tc>
                  <a:txBody>
                    <a:bodyPr/>
                    <a:lstStyle/>
                    <a:p>
                      <a:pPr marL="0" marR="0" algn="ctr">
                        <a:lnSpc>
                          <a:spcPct val="107000"/>
                        </a:lnSpc>
                        <a:spcBef>
                          <a:spcPts val="0"/>
                        </a:spcBef>
                        <a:spcAft>
                          <a:spcPts val="0"/>
                        </a:spcAft>
                      </a:pPr>
                      <a:r>
                        <a:rPr lang="en-US" sz="800" b="1" dirty="0">
                          <a:solidFill>
                            <a:srgbClr val="5C8293"/>
                          </a:solidFill>
                          <a:effectLst/>
                          <a:latin typeface="Montserrat Light" panose="020B0604020202020204" charset="0"/>
                        </a:rPr>
                        <a:t>0.39</a:t>
                      </a:r>
                      <a:endParaRPr lang="en-US" sz="800" b="1" dirty="0">
                        <a:solidFill>
                          <a:srgbClr val="5C8293"/>
                        </a:solidFill>
                        <a:effectLst/>
                        <a:latin typeface="Montserrat Light" panose="020B0604020202020204" charset="0"/>
                        <a:ea typeface="SimSun" panose="02010600030101010101" pitchFamily="2" charset="-122"/>
                        <a:cs typeface="Times New Roman" panose="02020603050405020304" pitchFamily="18" charset="0"/>
                      </a:endParaRPr>
                    </a:p>
                  </a:txBody>
                  <a:tcPr marL="37210" marR="37210" marT="0" marB="0"/>
                </a:tc>
                <a:extLst>
                  <a:ext uri="{0D108BD9-81ED-4DB2-BD59-A6C34878D82A}">
                    <a16:rowId xmlns:a16="http://schemas.microsoft.com/office/drawing/2014/main" val="10013"/>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203576" y="593510"/>
            <a:ext cx="10251781" cy="641201"/>
          </a:xfrm>
          <a:prstGeom prst="rect">
            <a:avLst/>
          </a:prstGeom>
        </p:spPr>
        <p:txBody>
          <a:bodyPr lIns="0" tIns="0" rIns="0" bIns="0" rtlCol="0" anchor="t">
            <a:spAutoFit/>
          </a:bodyPr>
          <a:lstStyle/>
          <a:p>
            <a:pPr defTabSz="609630" fontAlgn="auto">
              <a:lnSpc>
                <a:spcPts val="5040"/>
              </a:lnSpc>
              <a:spcBef>
                <a:spcPts val="0"/>
              </a:spcBef>
              <a:spcAft>
                <a:spcPts val="0"/>
              </a:spcAft>
            </a:pPr>
            <a:r>
              <a:rPr lang="en-US" sz="4200" dirty="0">
                <a:solidFill>
                  <a:srgbClr val="5C8293"/>
                </a:solidFill>
                <a:latin typeface="Kollektif"/>
              </a:rPr>
              <a:t>Eligibility</a:t>
            </a:r>
          </a:p>
        </p:txBody>
      </p:sp>
      <p:sp>
        <p:nvSpPr>
          <p:cNvPr id="4" name="AutoShape 4"/>
          <p:cNvSpPr/>
          <p:nvPr/>
        </p:nvSpPr>
        <p:spPr>
          <a:xfrm>
            <a:off x="-367146" y="-339437"/>
            <a:ext cx="12773891" cy="647748"/>
          </a:xfrm>
          <a:prstGeom prst="rect">
            <a:avLst/>
          </a:prstGeom>
          <a:solidFill>
            <a:srgbClr val="606B92"/>
          </a:solidFill>
        </p:spPr>
        <p:txBody>
          <a:bodyPr/>
          <a:lstStyle/>
          <a:p>
            <a:pPr defTabSz="609630" fontAlgn="auto">
              <a:spcBef>
                <a:spcPts val="0"/>
              </a:spcBef>
              <a:spcAft>
                <a:spcPts val="0"/>
              </a:spcAft>
            </a:pPr>
            <a:endParaRPr lang="en-US" sz="1200">
              <a:solidFill>
                <a:prstClr val="black"/>
              </a:solidFill>
              <a:latin typeface="Calibri"/>
            </a:endParaRPr>
          </a:p>
        </p:txBody>
      </p:sp>
      <p:sp>
        <p:nvSpPr>
          <p:cNvPr id="5" name="AutoShape 5"/>
          <p:cNvSpPr/>
          <p:nvPr/>
        </p:nvSpPr>
        <p:spPr>
          <a:xfrm flipH="1" flipV="1">
            <a:off x="203576" y="1228410"/>
            <a:ext cx="10251781" cy="6350"/>
          </a:xfrm>
          <a:prstGeom prst="line">
            <a:avLst/>
          </a:prstGeom>
          <a:ln w="19050" cap="rnd">
            <a:solidFill>
              <a:srgbClr val="233446"/>
            </a:solidFill>
            <a:prstDash val="solid"/>
            <a:headEnd type="none" w="sm" len="sm"/>
            <a:tailEnd type="none" w="sm" len="sm"/>
          </a:ln>
        </p:spPr>
        <p:txBody>
          <a:bodyPr/>
          <a:lstStyle/>
          <a:p>
            <a:pPr defTabSz="609630" fontAlgn="auto">
              <a:spcBef>
                <a:spcPts val="0"/>
              </a:spcBef>
              <a:spcAft>
                <a:spcPts val="0"/>
              </a:spcAft>
            </a:pPr>
            <a:endParaRPr lang="en-US" sz="1200">
              <a:solidFill>
                <a:prstClr val="black"/>
              </a:solidFill>
              <a:latin typeface="Calibri"/>
            </a:endParaRPr>
          </a:p>
        </p:txBody>
      </p:sp>
      <p:sp>
        <p:nvSpPr>
          <p:cNvPr id="6" name="TextBox 6"/>
          <p:cNvSpPr txBox="1"/>
          <p:nvPr/>
        </p:nvSpPr>
        <p:spPr>
          <a:xfrm>
            <a:off x="560075" y="1631386"/>
            <a:ext cx="8701102" cy="3445302"/>
          </a:xfrm>
          <a:prstGeom prst="rect">
            <a:avLst/>
          </a:prstGeom>
        </p:spPr>
        <p:txBody>
          <a:bodyPr lIns="0" tIns="0" rIns="0" bIns="0" rtlCol="0" anchor="t">
            <a:spAutoFit/>
          </a:bodyPr>
          <a:lstStyle/>
          <a:p>
            <a:pPr marL="345456" lvl="1" indent="-172728" defTabSz="609630" fontAlgn="auto">
              <a:spcBef>
                <a:spcPts val="0"/>
              </a:spcBef>
              <a:spcAft>
                <a:spcPts val="0"/>
              </a:spcAft>
              <a:buFont typeface="Arial"/>
              <a:buChar char="•"/>
            </a:pPr>
            <a:r>
              <a:rPr lang="en-US" sz="1599" dirty="0">
                <a:solidFill>
                  <a:srgbClr val="000000"/>
                </a:solidFill>
                <a:latin typeface="Montserrat Light"/>
              </a:rPr>
              <a:t>All units will be affordable to households earning at or below 60-percent of the Area Median Income (AMI), currently $43,800 per year for an individual, and $62,520 per year for a family of four.  </a:t>
            </a:r>
          </a:p>
          <a:p>
            <a:pPr marL="345456" lvl="1" indent="-172728" defTabSz="609630" fontAlgn="auto">
              <a:spcBef>
                <a:spcPts val="0"/>
              </a:spcBef>
              <a:spcAft>
                <a:spcPts val="0"/>
              </a:spcAft>
              <a:buFont typeface="Arial"/>
              <a:buChar char="•"/>
            </a:pPr>
            <a:endParaRPr lang="en-US" sz="1599" dirty="0">
              <a:solidFill>
                <a:srgbClr val="000000"/>
              </a:solidFill>
              <a:latin typeface="Montserrat Light"/>
            </a:endParaRPr>
          </a:p>
          <a:p>
            <a:pPr marL="345456" lvl="1" indent="-172728" defTabSz="609630" fontAlgn="auto">
              <a:spcBef>
                <a:spcPts val="0"/>
              </a:spcBef>
              <a:spcAft>
                <a:spcPts val="0"/>
              </a:spcAft>
              <a:buFont typeface="Arial"/>
              <a:buChar char="•"/>
            </a:pPr>
            <a:r>
              <a:rPr lang="en-US" sz="1599" dirty="0">
                <a:solidFill>
                  <a:srgbClr val="000000"/>
                </a:solidFill>
                <a:latin typeface="Montserrat Light"/>
              </a:rPr>
              <a:t>Native residents face unique affordability challenges — three out of every five Native American households are renters, and half are rent-burdened</a:t>
            </a:r>
          </a:p>
          <a:p>
            <a:pPr marL="345456" lvl="1" indent="-172728" defTabSz="609630" fontAlgn="auto">
              <a:spcBef>
                <a:spcPts val="0"/>
              </a:spcBef>
              <a:spcAft>
                <a:spcPts val="0"/>
              </a:spcAft>
              <a:buFont typeface="Arial"/>
              <a:buChar char="•"/>
            </a:pPr>
            <a:endParaRPr lang="en-US" sz="1599" dirty="0">
              <a:solidFill>
                <a:srgbClr val="000000"/>
              </a:solidFill>
              <a:latin typeface="Montserrat Light"/>
            </a:endParaRPr>
          </a:p>
          <a:p>
            <a:pPr marL="345456" lvl="1" indent="-172728" defTabSz="609630" fontAlgn="auto">
              <a:spcBef>
                <a:spcPts val="0"/>
              </a:spcBef>
              <a:spcAft>
                <a:spcPts val="0"/>
              </a:spcAft>
              <a:buFont typeface="Arial"/>
              <a:buChar char="•"/>
            </a:pPr>
            <a:r>
              <a:rPr lang="en-US" sz="1599" dirty="0">
                <a:solidFill>
                  <a:srgbClr val="000000"/>
                </a:solidFill>
                <a:latin typeface="Montserrat Light"/>
              </a:rPr>
              <a:t>Renters in general in the neighborhood face tough affordability challenges. 40% are cost-burdened, 10% higher than their owner counterparts.</a:t>
            </a:r>
          </a:p>
          <a:p>
            <a:pPr marL="345456" lvl="1" indent="-172728" defTabSz="609630" fontAlgn="auto">
              <a:spcBef>
                <a:spcPts val="0"/>
              </a:spcBef>
              <a:spcAft>
                <a:spcPts val="0"/>
              </a:spcAft>
              <a:buFont typeface="Arial"/>
              <a:buChar char="•"/>
            </a:pPr>
            <a:endParaRPr lang="en-US" sz="1599" dirty="0">
              <a:solidFill>
                <a:srgbClr val="000000"/>
              </a:solidFill>
              <a:latin typeface="Montserrat Light"/>
            </a:endParaRPr>
          </a:p>
          <a:p>
            <a:pPr marL="345456" lvl="1" indent="-172728" defTabSz="609630" fontAlgn="auto">
              <a:spcBef>
                <a:spcPts val="0"/>
              </a:spcBef>
              <a:spcAft>
                <a:spcPts val="0"/>
              </a:spcAft>
              <a:buFont typeface="Arial"/>
              <a:buChar char="•"/>
            </a:pPr>
            <a:r>
              <a:rPr lang="en-US" sz="1599" dirty="0">
                <a:solidFill>
                  <a:srgbClr val="000000"/>
                </a:solidFill>
                <a:latin typeface="Montserrat Light"/>
              </a:rPr>
              <a:t>The proposal is targeted and will be affirmatively marketed to Chicago’s Native community, but it is not restricted. All are welcome to apply</a:t>
            </a:r>
          </a:p>
          <a:p>
            <a:pPr marL="345456" lvl="1" indent="-172728" defTabSz="609630" fontAlgn="auto">
              <a:spcBef>
                <a:spcPts val="0"/>
              </a:spcBef>
              <a:spcAft>
                <a:spcPts val="0"/>
              </a:spcAft>
              <a:buFont typeface="Arial"/>
              <a:buChar char="•"/>
            </a:pPr>
            <a:endParaRPr lang="en-US" sz="1599" dirty="0">
              <a:solidFill>
                <a:srgbClr val="000000"/>
              </a:solidFill>
              <a:latin typeface="Montserrat Light"/>
            </a:endParaRPr>
          </a:p>
          <a:p>
            <a:pPr marL="345456" lvl="1" indent="-172728" defTabSz="609630" fontAlgn="auto">
              <a:spcBef>
                <a:spcPts val="0"/>
              </a:spcBef>
              <a:spcAft>
                <a:spcPts val="0"/>
              </a:spcAft>
              <a:buFont typeface="Arial"/>
              <a:buChar char="•"/>
            </a:pPr>
            <a:endParaRPr lang="en-US" sz="1599" dirty="0">
              <a:solidFill>
                <a:srgbClr val="000000"/>
              </a:solidFill>
              <a:latin typeface="Montserrat Light"/>
            </a:endParaRPr>
          </a:p>
        </p:txBody>
      </p:sp>
      <p:sp>
        <p:nvSpPr>
          <p:cNvPr id="7" name="AutoShape 7"/>
          <p:cNvSpPr/>
          <p:nvPr/>
        </p:nvSpPr>
        <p:spPr>
          <a:xfrm>
            <a:off x="-394855" y="6240437"/>
            <a:ext cx="12981709" cy="963927"/>
          </a:xfrm>
          <a:prstGeom prst="rect">
            <a:avLst/>
          </a:prstGeom>
          <a:solidFill>
            <a:srgbClr val="C7DEFF">
              <a:alpha val="49804"/>
            </a:srgbClr>
          </a:solidFill>
        </p:spPr>
        <p:txBody>
          <a:bodyPr/>
          <a:lstStyle/>
          <a:p>
            <a:pPr defTabSz="609630" fontAlgn="auto">
              <a:spcBef>
                <a:spcPts val="0"/>
              </a:spcBef>
              <a:spcAft>
                <a:spcPts val="0"/>
              </a:spcAft>
            </a:pPr>
            <a:endParaRPr lang="en-US" sz="1200">
              <a:solidFill>
                <a:prstClr val="black"/>
              </a:solidFill>
              <a:latin typeface="Calibri"/>
            </a:endParaRPr>
          </a:p>
        </p:txBody>
      </p:sp>
      <p:sp>
        <p:nvSpPr>
          <p:cNvPr id="8" name="Freeform 8"/>
          <p:cNvSpPr/>
          <p:nvPr/>
        </p:nvSpPr>
        <p:spPr>
          <a:xfrm>
            <a:off x="203576" y="6385853"/>
            <a:ext cx="1110773" cy="336548"/>
          </a:xfrm>
          <a:custGeom>
            <a:avLst/>
            <a:gdLst/>
            <a:ahLst/>
            <a:cxnLst/>
            <a:rect l="l" t="t" r="r" b="b"/>
            <a:pathLst>
              <a:path w="1666160" h="504822">
                <a:moveTo>
                  <a:pt x="0" y="0"/>
                </a:moveTo>
                <a:lnTo>
                  <a:pt x="1666159" y="0"/>
                </a:lnTo>
                <a:lnTo>
                  <a:pt x="1666159" y="504821"/>
                </a:lnTo>
                <a:lnTo>
                  <a:pt x="0" y="504821"/>
                </a:lnTo>
                <a:lnTo>
                  <a:pt x="0" y="0"/>
                </a:lnTo>
                <a:close/>
              </a:path>
            </a:pathLst>
          </a:custGeom>
          <a:blipFill>
            <a:blip r:embed="rId2"/>
            <a:stretch>
              <a:fillRect/>
            </a:stretch>
          </a:blipFill>
        </p:spPr>
        <p:txBody>
          <a:bodyPr/>
          <a:lstStyle/>
          <a:p>
            <a:pPr defTabSz="609630" fontAlgn="auto">
              <a:spcBef>
                <a:spcPts val="0"/>
              </a:spcBef>
              <a:spcAft>
                <a:spcPts val="0"/>
              </a:spcAft>
            </a:pPr>
            <a:endParaRPr lang="en-US" sz="1200">
              <a:solidFill>
                <a:prstClr val="black"/>
              </a:solidFill>
              <a:latin typeface="Calibri"/>
            </a:endParaRPr>
          </a:p>
        </p:txBody>
      </p:sp>
      <p:sp>
        <p:nvSpPr>
          <p:cNvPr id="9" name="Freeform 9"/>
          <p:cNvSpPr/>
          <p:nvPr/>
        </p:nvSpPr>
        <p:spPr>
          <a:xfrm>
            <a:off x="1481016" y="6385853"/>
            <a:ext cx="1242785" cy="303223"/>
          </a:xfrm>
          <a:custGeom>
            <a:avLst/>
            <a:gdLst/>
            <a:ahLst/>
            <a:cxnLst/>
            <a:rect l="l" t="t" r="r" b="b"/>
            <a:pathLst>
              <a:path w="1864178" h="454834">
                <a:moveTo>
                  <a:pt x="0" y="0"/>
                </a:moveTo>
                <a:lnTo>
                  <a:pt x="1864178" y="0"/>
                </a:lnTo>
                <a:lnTo>
                  <a:pt x="1864178" y="454834"/>
                </a:lnTo>
                <a:lnTo>
                  <a:pt x="0" y="454834"/>
                </a:lnTo>
                <a:lnTo>
                  <a:pt x="0" y="0"/>
                </a:lnTo>
                <a:close/>
              </a:path>
            </a:pathLst>
          </a:custGeom>
          <a:blipFill>
            <a:blip r:embed="rId3"/>
            <a:stretch>
              <a:fillRect/>
            </a:stretch>
          </a:blipFill>
        </p:spPr>
        <p:txBody>
          <a:bodyPr/>
          <a:lstStyle/>
          <a:p>
            <a:pPr defTabSz="609630" fontAlgn="auto">
              <a:spcBef>
                <a:spcPts val="0"/>
              </a:spcBef>
              <a:spcAft>
                <a:spcPts val="0"/>
              </a:spcAft>
            </a:pPr>
            <a:endParaRPr lang="en-US" sz="1200">
              <a:solidFill>
                <a:prstClr val="black"/>
              </a:solidFill>
              <a:latin typeface="Calibri"/>
            </a:endParaRPr>
          </a:p>
        </p:txBody>
      </p:sp>
      <p:sp>
        <p:nvSpPr>
          <p:cNvPr id="10" name="Freeform 10"/>
          <p:cNvSpPr/>
          <p:nvPr/>
        </p:nvSpPr>
        <p:spPr>
          <a:xfrm>
            <a:off x="2893627" y="6385853"/>
            <a:ext cx="1207304" cy="249509"/>
          </a:xfrm>
          <a:custGeom>
            <a:avLst/>
            <a:gdLst/>
            <a:ahLst/>
            <a:cxnLst/>
            <a:rect l="l" t="t" r="r" b="b"/>
            <a:pathLst>
              <a:path w="1810956" h="374264">
                <a:moveTo>
                  <a:pt x="0" y="0"/>
                </a:moveTo>
                <a:lnTo>
                  <a:pt x="1810956" y="0"/>
                </a:lnTo>
                <a:lnTo>
                  <a:pt x="1810956" y="374264"/>
                </a:lnTo>
                <a:lnTo>
                  <a:pt x="0" y="374264"/>
                </a:lnTo>
                <a:lnTo>
                  <a:pt x="0" y="0"/>
                </a:lnTo>
                <a:close/>
              </a:path>
            </a:pathLst>
          </a:custGeom>
          <a:blipFill>
            <a:blip r:embed="rId4"/>
            <a:stretch>
              <a:fillRect/>
            </a:stretch>
          </a:blipFill>
        </p:spPr>
        <p:txBody>
          <a:bodyPr/>
          <a:lstStyle/>
          <a:p>
            <a:pPr defTabSz="609630" fontAlgn="auto">
              <a:spcBef>
                <a:spcPts val="0"/>
              </a:spcBef>
              <a:spcAft>
                <a:spcPts val="0"/>
              </a:spcAft>
            </a:pPr>
            <a:endParaRPr lang="en-US" sz="1200">
              <a:solidFill>
                <a:prstClr val="black"/>
              </a:solidFill>
              <a:latin typeface="Calibri"/>
            </a:endParaRPr>
          </a:p>
        </p:txBody>
      </p:sp>
      <p:sp>
        <p:nvSpPr>
          <p:cNvPr id="11" name="TextBox 11"/>
          <p:cNvSpPr txBox="1"/>
          <p:nvPr/>
        </p:nvSpPr>
        <p:spPr>
          <a:xfrm>
            <a:off x="7906913" y="6597650"/>
            <a:ext cx="4140200" cy="163827"/>
          </a:xfrm>
          <a:prstGeom prst="rect">
            <a:avLst/>
          </a:prstGeom>
        </p:spPr>
        <p:txBody>
          <a:bodyPr lIns="0" tIns="0" rIns="0" bIns="0" rtlCol="0" anchor="t">
            <a:spAutoFit/>
          </a:bodyPr>
          <a:lstStyle/>
          <a:p>
            <a:pPr algn="r" defTabSz="609630" fontAlgn="auto">
              <a:lnSpc>
                <a:spcPts val="1400"/>
              </a:lnSpc>
              <a:spcBef>
                <a:spcPts val="0"/>
              </a:spcBef>
              <a:spcAft>
                <a:spcPts val="0"/>
              </a:spcAft>
            </a:pPr>
            <a:r>
              <a:rPr lang="en-US" sz="1000" spc="200">
                <a:solidFill>
                  <a:srgbClr val="000000"/>
                </a:solidFill>
                <a:latin typeface="Lato Bold"/>
              </a:rPr>
              <a:t>2907 W IRVING PARK DEVELOPMENT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367146" y="-339437"/>
            <a:ext cx="12773891" cy="647748"/>
          </a:xfrm>
          <a:prstGeom prst="rect">
            <a:avLst/>
          </a:prstGeom>
          <a:solidFill>
            <a:srgbClr val="606B92"/>
          </a:solidFill>
        </p:spPr>
        <p:txBody>
          <a:bodyPr/>
          <a:lstStyle/>
          <a:p>
            <a:pPr defTabSz="609630" fontAlgn="auto">
              <a:spcBef>
                <a:spcPts val="0"/>
              </a:spcBef>
              <a:spcAft>
                <a:spcPts val="0"/>
              </a:spcAft>
            </a:pPr>
            <a:endParaRPr lang="en-US" sz="1200">
              <a:solidFill>
                <a:prstClr val="black"/>
              </a:solidFill>
              <a:latin typeface="Calibri"/>
            </a:endParaRPr>
          </a:p>
        </p:txBody>
      </p:sp>
      <p:sp>
        <p:nvSpPr>
          <p:cNvPr id="3" name="TextBox 3"/>
          <p:cNvSpPr txBox="1"/>
          <p:nvPr/>
        </p:nvSpPr>
        <p:spPr>
          <a:xfrm>
            <a:off x="203576" y="593510"/>
            <a:ext cx="4520967" cy="641201"/>
          </a:xfrm>
          <a:prstGeom prst="rect">
            <a:avLst/>
          </a:prstGeom>
        </p:spPr>
        <p:txBody>
          <a:bodyPr lIns="0" tIns="0" rIns="0" bIns="0" rtlCol="0" anchor="t">
            <a:spAutoFit/>
          </a:bodyPr>
          <a:lstStyle/>
          <a:p>
            <a:pPr defTabSz="609630" fontAlgn="auto">
              <a:lnSpc>
                <a:spcPts val="5040"/>
              </a:lnSpc>
              <a:spcBef>
                <a:spcPts val="0"/>
              </a:spcBef>
              <a:spcAft>
                <a:spcPts val="0"/>
              </a:spcAft>
            </a:pPr>
            <a:r>
              <a:rPr lang="en-US" sz="4200" dirty="0">
                <a:solidFill>
                  <a:srgbClr val="5C8293"/>
                </a:solidFill>
                <a:latin typeface="Kollektif"/>
              </a:rPr>
              <a:t>Inspiration</a:t>
            </a:r>
          </a:p>
        </p:txBody>
      </p:sp>
      <p:sp>
        <p:nvSpPr>
          <p:cNvPr id="5" name="TextBox 5"/>
          <p:cNvSpPr txBox="1"/>
          <p:nvPr/>
        </p:nvSpPr>
        <p:spPr>
          <a:xfrm>
            <a:off x="203567" y="1323830"/>
            <a:ext cx="5954937" cy="889667"/>
          </a:xfrm>
          <a:prstGeom prst="rect">
            <a:avLst/>
          </a:prstGeom>
        </p:spPr>
        <p:txBody>
          <a:bodyPr lIns="0" tIns="0" rIns="0" bIns="0" rtlCol="0" anchor="t">
            <a:spAutoFit/>
          </a:bodyPr>
          <a:lstStyle/>
          <a:p>
            <a:pPr defTabSz="609630" fontAlgn="auto">
              <a:lnSpc>
                <a:spcPts val="3640"/>
              </a:lnSpc>
              <a:spcBef>
                <a:spcPts val="0"/>
              </a:spcBef>
              <a:spcAft>
                <a:spcPts val="0"/>
              </a:spcAft>
            </a:pPr>
            <a:r>
              <a:rPr lang="en-US" sz="2800" spc="84" dirty="0">
                <a:solidFill>
                  <a:srgbClr val="606B92"/>
                </a:solidFill>
                <a:latin typeface="Kollektif"/>
              </a:rPr>
              <a:t>Nature &amp; Culture</a:t>
            </a:r>
          </a:p>
          <a:p>
            <a:pPr defTabSz="609630" fontAlgn="auto">
              <a:lnSpc>
                <a:spcPts val="3640"/>
              </a:lnSpc>
              <a:spcBef>
                <a:spcPts val="0"/>
              </a:spcBef>
              <a:spcAft>
                <a:spcPts val="0"/>
              </a:spcAft>
            </a:pPr>
            <a:endParaRPr lang="en-US" sz="2800" spc="84" dirty="0">
              <a:solidFill>
                <a:srgbClr val="606B92"/>
              </a:solidFill>
              <a:latin typeface="Kollektif"/>
            </a:endParaRPr>
          </a:p>
        </p:txBody>
      </p:sp>
      <p:sp>
        <p:nvSpPr>
          <p:cNvPr id="6" name="TextBox 6"/>
          <p:cNvSpPr txBox="1"/>
          <p:nvPr/>
        </p:nvSpPr>
        <p:spPr>
          <a:xfrm>
            <a:off x="6234312" y="5249913"/>
            <a:ext cx="139982" cy="180370"/>
          </a:xfrm>
          <a:prstGeom prst="rect">
            <a:avLst/>
          </a:prstGeom>
        </p:spPr>
        <p:txBody>
          <a:bodyPr lIns="0" tIns="0" rIns="0" bIns="0" rtlCol="0" anchor="t">
            <a:spAutoFit/>
          </a:bodyPr>
          <a:lstStyle/>
          <a:p>
            <a:pPr algn="ctr" defTabSz="609630" fontAlgn="auto">
              <a:lnSpc>
                <a:spcPts val="1459"/>
              </a:lnSpc>
              <a:spcAft>
                <a:spcPts val="0"/>
              </a:spcAft>
            </a:pPr>
            <a:r>
              <a:rPr lang="en-US" sz="1236" spc="49">
                <a:solidFill>
                  <a:srgbClr val="FFFFFF"/>
                </a:solidFill>
                <a:latin typeface="Now Bold"/>
              </a:rPr>
              <a:t>N</a:t>
            </a:r>
          </a:p>
        </p:txBody>
      </p:sp>
      <p:sp>
        <p:nvSpPr>
          <p:cNvPr id="7" name="AutoShape 7"/>
          <p:cNvSpPr/>
          <p:nvPr/>
        </p:nvSpPr>
        <p:spPr>
          <a:xfrm>
            <a:off x="-394855" y="6240437"/>
            <a:ext cx="12981709" cy="963927"/>
          </a:xfrm>
          <a:prstGeom prst="rect">
            <a:avLst/>
          </a:prstGeom>
          <a:solidFill>
            <a:srgbClr val="C7DEFF">
              <a:alpha val="49804"/>
            </a:srgbClr>
          </a:solidFill>
        </p:spPr>
        <p:txBody>
          <a:bodyPr/>
          <a:lstStyle/>
          <a:p>
            <a:pPr defTabSz="609630" fontAlgn="auto">
              <a:spcBef>
                <a:spcPts val="0"/>
              </a:spcBef>
              <a:spcAft>
                <a:spcPts val="0"/>
              </a:spcAft>
            </a:pPr>
            <a:endParaRPr lang="en-US" sz="1200">
              <a:solidFill>
                <a:prstClr val="black"/>
              </a:solidFill>
              <a:latin typeface="Calibri"/>
            </a:endParaRPr>
          </a:p>
        </p:txBody>
      </p:sp>
      <p:sp>
        <p:nvSpPr>
          <p:cNvPr id="8" name="Freeform 8"/>
          <p:cNvSpPr/>
          <p:nvPr/>
        </p:nvSpPr>
        <p:spPr>
          <a:xfrm>
            <a:off x="145837" y="6279848"/>
            <a:ext cx="1908186" cy="578152"/>
          </a:xfrm>
          <a:custGeom>
            <a:avLst/>
            <a:gdLst/>
            <a:ahLst/>
            <a:cxnLst/>
            <a:rect l="l" t="t" r="r" b="b"/>
            <a:pathLst>
              <a:path w="2862279" h="867228">
                <a:moveTo>
                  <a:pt x="0" y="0"/>
                </a:moveTo>
                <a:lnTo>
                  <a:pt x="2862279" y="0"/>
                </a:lnTo>
                <a:lnTo>
                  <a:pt x="2862279" y="867228"/>
                </a:lnTo>
                <a:lnTo>
                  <a:pt x="0" y="867228"/>
                </a:lnTo>
                <a:lnTo>
                  <a:pt x="0" y="0"/>
                </a:lnTo>
                <a:close/>
              </a:path>
            </a:pathLst>
          </a:custGeom>
          <a:blipFill>
            <a:blip r:embed="rId2"/>
            <a:stretch>
              <a:fillRect/>
            </a:stretch>
          </a:blipFill>
        </p:spPr>
        <p:txBody>
          <a:bodyPr/>
          <a:lstStyle/>
          <a:p>
            <a:pPr defTabSz="609630" fontAlgn="auto">
              <a:spcBef>
                <a:spcPts val="0"/>
              </a:spcBef>
              <a:spcAft>
                <a:spcPts val="0"/>
              </a:spcAft>
            </a:pPr>
            <a:endParaRPr lang="en-US" sz="1200">
              <a:solidFill>
                <a:prstClr val="black"/>
              </a:solidFill>
              <a:latin typeface="Calibri"/>
            </a:endParaRPr>
          </a:p>
        </p:txBody>
      </p:sp>
      <p:sp>
        <p:nvSpPr>
          <p:cNvPr id="9" name="Freeform 9"/>
          <p:cNvSpPr/>
          <p:nvPr/>
        </p:nvSpPr>
        <p:spPr>
          <a:xfrm>
            <a:off x="2193687" y="6332262"/>
            <a:ext cx="1784328" cy="435351"/>
          </a:xfrm>
          <a:custGeom>
            <a:avLst/>
            <a:gdLst/>
            <a:ahLst/>
            <a:cxnLst/>
            <a:rect l="l" t="t" r="r" b="b"/>
            <a:pathLst>
              <a:path w="2676492" h="653027">
                <a:moveTo>
                  <a:pt x="0" y="0"/>
                </a:moveTo>
                <a:lnTo>
                  <a:pt x="2676492" y="0"/>
                </a:lnTo>
                <a:lnTo>
                  <a:pt x="2676492" y="653027"/>
                </a:lnTo>
                <a:lnTo>
                  <a:pt x="0" y="653027"/>
                </a:lnTo>
                <a:lnTo>
                  <a:pt x="0" y="0"/>
                </a:lnTo>
                <a:close/>
              </a:path>
            </a:pathLst>
          </a:custGeom>
          <a:blipFill>
            <a:blip r:embed="rId3"/>
            <a:stretch>
              <a:fillRect/>
            </a:stretch>
          </a:blipFill>
        </p:spPr>
        <p:txBody>
          <a:bodyPr/>
          <a:lstStyle/>
          <a:p>
            <a:pPr defTabSz="609630" fontAlgn="auto">
              <a:spcBef>
                <a:spcPts val="0"/>
              </a:spcBef>
              <a:spcAft>
                <a:spcPts val="0"/>
              </a:spcAft>
            </a:pPr>
            <a:endParaRPr lang="en-US" sz="1200">
              <a:solidFill>
                <a:prstClr val="black"/>
              </a:solidFill>
              <a:latin typeface="Calibri"/>
            </a:endParaRPr>
          </a:p>
        </p:txBody>
      </p:sp>
      <p:sp>
        <p:nvSpPr>
          <p:cNvPr id="10" name="Freeform 10"/>
          <p:cNvSpPr/>
          <p:nvPr/>
        </p:nvSpPr>
        <p:spPr>
          <a:xfrm>
            <a:off x="4117715" y="6367705"/>
            <a:ext cx="1716269" cy="354696"/>
          </a:xfrm>
          <a:custGeom>
            <a:avLst/>
            <a:gdLst/>
            <a:ahLst/>
            <a:cxnLst/>
            <a:rect l="l" t="t" r="r" b="b"/>
            <a:pathLst>
              <a:path w="2574404" h="532044">
                <a:moveTo>
                  <a:pt x="0" y="0"/>
                </a:moveTo>
                <a:lnTo>
                  <a:pt x="2574405" y="0"/>
                </a:lnTo>
                <a:lnTo>
                  <a:pt x="2574405" y="532043"/>
                </a:lnTo>
                <a:lnTo>
                  <a:pt x="0" y="532043"/>
                </a:lnTo>
                <a:lnTo>
                  <a:pt x="0" y="0"/>
                </a:lnTo>
                <a:close/>
              </a:path>
            </a:pathLst>
          </a:custGeom>
          <a:blipFill>
            <a:blip r:embed="rId4"/>
            <a:stretch>
              <a:fillRect/>
            </a:stretch>
          </a:blipFill>
        </p:spPr>
        <p:txBody>
          <a:bodyPr/>
          <a:lstStyle/>
          <a:p>
            <a:pPr defTabSz="609630" fontAlgn="auto">
              <a:spcBef>
                <a:spcPts val="0"/>
              </a:spcBef>
              <a:spcAft>
                <a:spcPts val="0"/>
              </a:spcAft>
            </a:pPr>
            <a:endParaRPr lang="en-US" sz="1200">
              <a:solidFill>
                <a:prstClr val="black"/>
              </a:solidFill>
              <a:latin typeface="Calibri"/>
            </a:endParaRPr>
          </a:p>
        </p:txBody>
      </p:sp>
      <p:sp>
        <p:nvSpPr>
          <p:cNvPr id="11" name="TextBox 11"/>
          <p:cNvSpPr txBox="1"/>
          <p:nvPr/>
        </p:nvSpPr>
        <p:spPr>
          <a:xfrm>
            <a:off x="7906913" y="6597650"/>
            <a:ext cx="4140200" cy="163827"/>
          </a:xfrm>
          <a:prstGeom prst="rect">
            <a:avLst/>
          </a:prstGeom>
        </p:spPr>
        <p:txBody>
          <a:bodyPr lIns="0" tIns="0" rIns="0" bIns="0" rtlCol="0" anchor="t">
            <a:spAutoFit/>
          </a:bodyPr>
          <a:lstStyle/>
          <a:p>
            <a:pPr algn="r" defTabSz="609630" fontAlgn="auto">
              <a:lnSpc>
                <a:spcPts val="1400"/>
              </a:lnSpc>
              <a:spcBef>
                <a:spcPts val="0"/>
              </a:spcBef>
              <a:spcAft>
                <a:spcPts val="0"/>
              </a:spcAft>
            </a:pPr>
            <a:r>
              <a:rPr lang="en-US" sz="1000" spc="200">
                <a:solidFill>
                  <a:srgbClr val="000000"/>
                </a:solidFill>
                <a:latin typeface="Lato Bold"/>
              </a:rPr>
              <a:t>2907 W IRVING PARK DEVELOPMENT</a:t>
            </a:r>
          </a:p>
        </p:txBody>
      </p:sp>
      <p:sp>
        <p:nvSpPr>
          <p:cNvPr id="14" name="AutoShape 4">
            <a:extLst>
              <a:ext uri="{FF2B5EF4-FFF2-40B4-BE49-F238E27FC236}">
                <a16:creationId xmlns:a16="http://schemas.microsoft.com/office/drawing/2014/main" id="{0E59EB23-A397-5D6D-15C7-E79E89E4FFA0}"/>
              </a:ext>
            </a:extLst>
          </p:cNvPr>
          <p:cNvSpPr/>
          <p:nvPr/>
        </p:nvSpPr>
        <p:spPr>
          <a:xfrm flipH="1" flipV="1">
            <a:off x="203576" y="1228409"/>
            <a:ext cx="2438024" cy="15277"/>
          </a:xfrm>
          <a:prstGeom prst="line">
            <a:avLst/>
          </a:prstGeom>
          <a:ln w="19050" cap="rnd">
            <a:solidFill>
              <a:srgbClr val="233446"/>
            </a:solidFill>
            <a:prstDash val="solid"/>
            <a:headEnd type="none" w="sm" len="sm"/>
            <a:tailEnd type="none" w="sm" len="sm"/>
          </a:ln>
        </p:spPr>
        <p:txBody>
          <a:bodyPr/>
          <a:lstStyle/>
          <a:p>
            <a:pPr defTabSz="609630" fontAlgn="auto">
              <a:spcBef>
                <a:spcPts val="0"/>
              </a:spcBef>
              <a:spcAft>
                <a:spcPts val="0"/>
              </a:spcAft>
            </a:pPr>
            <a:endParaRPr lang="en-US" sz="1200">
              <a:solidFill>
                <a:prstClr val="black"/>
              </a:solidFill>
              <a:latin typeface="Calibri"/>
            </a:endParaRPr>
          </a:p>
        </p:txBody>
      </p:sp>
      <p:pic>
        <p:nvPicPr>
          <p:cNvPr id="18" name="Picture 17" descr="A person in traditional garment and a person in a feathered dress&#10;&#10;Description automatically generated">
            <a:extLst>
              <a:ext uri="{FF2B5EF4-FFF2-40B4-BE49-F238E27FC236}">
                <a16:creationId xmlns:a16="http://schemas.microsoft.com/office/drawing/2014/main" id="{8A144EA9-D60D-33DE-A917-E55C0EBFD771}"/>
              </a:ext>
            </a:extLst>
          </p:cNvPr>
          <p:cNvPicPr>
            <a:picLocks noChangeAspect="1"/>
          </p:cNvPicPr>
          <p:nvPr/>
        </p:nvPicPr>
        <p:blipFill rotWithShape="1">
          <a:blip r:embed="rId5">
            <a:extLst>
              <a:ext uri="{28A0092B-C50C-407E-A947-70E740481C1C}">
                <a14:useLocalDpi xmlns:a14="http://schemas.microsoft.com/office/drawing/2010/main" val="0"/>
              </a:ext>
            </a:extLst>
          </a:blip>
          <a:srcRect l="34" t="119" r="232" b="37"/>
          <a:stretch/>
        </p:blipFill>
        <p:spPr>
          <a:xfrm>
            <a:off x="7906913" y="538062"/>
            <a:ext cx="4165600" cy="5550420"/>
          </a:xfrm>
          <a:prstGeom prst="rect">
            <a:avLst/>
          </a:prstGeom>
        </p:spPr>
      </p:pic>
      <p:pic>
        <p:nvPicPr>
          <p:cNvPr id="12" name="Picture 11" descr="A close up of a wave&#10;&#10;Description automatically generated">
            <a:extLst>
              <a:ext uri="{FF2B5EF4-FFF2-40B4-BE49-F238E27FC236}">
                <a16:creationId xmlns:a16="http://schemas.microsoft.com/office/drawing/2014/main" id="{72A176B8-B1C8-5313-1A14-9A6337C4009A}"/>
              </a:ext>
            </a:extLst>
          </p:cNvPr>
          <p:cNvPicPr>
            <a:picLocks noChangeAspect="1"/>
          </p:cNvPicPr>
          <p:nvPr/>
        </p:nvPicPr>
        <p:blipFill rotWithShape="1">
          <a:blip r:embed="rId6">
            <a:extLst>
              <a:ext uri="{28A0092B-C50C-407E-A947-70E740481C1C}">
                <a14:useLocalDpi xmlns:a14="http://schemas.microsoft.com/office/drawing/2010/main" val="0"/>
              </a:ext>
            </a:extLst>
          </a:blip>
          <a:srcRect t="630" b="630"/>
          <a:stretch/>
        </p:blipFill>
        <p:spPr>
          <a:xfrm>
            <a:off x="3302000" y="620062"/>
            <a:ext cx="4520967" cy="1939151"/>
          </a:xfrm>
          <a:prstGeom prst="rect">
            <a:avLst/>
          </a:prstGeom>
        </p:spPr>
      </p:pic>
      <p:pic>
        <p:nvPicPr>
          <p:cNvPr id="15" name="Picture 14" descr="A collage of different types of wood&#10;&#10;Description automatically generated">
            <a:extLst>
              <a:ext uri="{FF2B5EF4-FFF2-40B4-BE49-F238E27FC236}">
                <a16:creationId xmlns:a16="http://schemas.microsoft.com/office/drawing/2014/main" id="{C49BE049-87EF-E89F-09FC-08770620273C}"/>
              </a:ext>
            </a:extLst>
          </p:cNvPr>
          <p:cNvPicPr>
            <a:picLocks noChangeAspect="1"/>
          </p:cNvPicPr>
          <p:nvPr/>
        </p:nvPicPr>
        <p:blipFill rotWithShape="1">
          <a:blip r:embed="rId7">
            <a:extLst>
              <a:ext uri="{28A0092B-C50C-407E-A947-70E740481C1C}">
                <a14:useLocalDpi xmlns:a14="http://schemas.microsoft.com/office/drawing/2010/main" val="0"/>
              </a:ext>
            </a:extLst>
          </a:blip>
          <a:srcRect l="66" r="64" b="216"/>
          <a:stretch/>
        </p:blipFill>
        <p:spPr>
          <a:xfrm>
            <a:off x="3302000" y="2743049"/>
            <a:ext cx="4520967" cy="3117293"/>
          </a:xfrm>
          <a:prstGeom prst="rect">
            <a:avLst/>
          </a:prstGeom>
        </p:spPr>
      </p:pic>
    </p:spTree>
    <p:extLst>
      <p:ext uri="{BB962C8B-B14F-4D97-AF65-F5344CB8AC3E}">
        <p14:creationId xmlns:p14="http://schemas.microsoft.com/office/powerpoint/2010/main" val="14444480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2192000" cy="6858000"/>
          </a:xfrm>
          <a:prstGeom prst="rect">
            <a:avLst/>
          </a:prstGeom>
        </p:spPr>
      </p:pic>
      <p:grpSp>
        <p:nvGrpSpPr>
          <p:cNvPr id="3" name="object 3"/>
          <p:cNvGrpSpPr/>
          <p:nvPr/>
        </p:nvGrpSpPr>
        <p:grpSpPr>
          <a:xfrm>
            <a:off x="0" y="6043612"/>
            <a:ext cx="12192000" cy="814388"/>
            <a:chOff x="0" y="7252334"/>
            <a:chExt cx="14630400" cy="977265"/>
          </a:xfrm>
        </p:grpSpPr>
        <p:sp>
          <p:nvSpPr>
            <p:cNvPr id="4" name="object 4"/>
            <p:cNvSpPr/>
            <p:nvPr/>
          </p:nvSpPr>
          <p:spPr>
            <a:xfrm>
              <a:off x="0" y="7252334"/>
              <a:ext cx="14630400" cy="977265"/>
            </a:xfrm>
            <a:custGeom>
              <a:avLst/>
              <a:gdLst/>
              <a:ahLst/>
              <a:cxnLst/>
              <a:rect l="l" t="t" r="r" b="b"/>
              <a:pathLst>
                <a:path w="14630400" h="977265">
                  <a:moveTo>
                    <a:pt x="14630400" y="0"/>
                  </a:moveTo>
                  <a:lnTo>
                    <a:pt x="0" y="0"/>
                  </a:lnTo>
                  <a:lnTo>
                    <a:pt x="0" y="977265"/>
                  </a:lnTo>
                  <a:lnTo>
                    <a:pt x="14630400" y="977265"/>
                  </a:lnTo>
                  <a:lnTo>
                    <a:pt x="14630400" y="0"/>
                  </a:lnTo>
                  <a:close/>
                </a:path>
              </a:pathLst>
            </a:custGeom>
            <a:solidFill>
              <a:srgbClr val="FFFFFF">
                <a:alpha val="75000"/>
              </a:srgbClr>
            </a:solidFill>
          </p:spPr>
          <p:txBody>
            <a:bodyPr wrap="square" lIns="0" tIns="0" rIns="0" bIns="0" rtlCol="0"/>
            <a:lstStyle/>
            <a:p>
              <a:pPr defTabSz="761970" fontAlgn="auto">
                <a:spcBef>
                  <a:spcPts val="0"/>
                </a:spcBef>
                <a:spcAft>
                  <a:spcPts val="0"/>
                </a:spcAft>
              </a:pPr>
              <a:endParaRPr sz="1500" kern="0">
                <a:solidFill>
                  <a:sysClr val="windowText" lastClr="000000"/>
                </a:solidFill>
              </a:endParaRPr>
            </a:p>
          </p:txBody>
        </p:sp>
        <p:pic>
          <p:nvPicPr>
            <p:cNvPr id="5" name="object 5"/>
            <p:cNvPicPr/>
            <p:nvPr/>
          </p:nvPicPr>
          <p:blipFill>
            <a:blip r:embed="rId3" cstate="print"/>
            <a:stretch>
              <a:fillRect/>
            </a:stretch>
          </p:blipFill>
          <p:spPr>
            <a:xfrm>
              <a:off x="10555468" y="7432357"/>
              <a:ext cx="2468879" cy="617219"/>
            </a:xfrm>
            <a:prstGeom prst="rect">
              <a:avLst/>
            </a:prstGeom>
          </p:spPr>
        </p:pic>
        <p:pic>
          <p:nvPicPr>
            <p:cNvPr id="6" name="object 6"/>
            <p:cNvPicPr/>
            <p:nvPr/>
          </p:nvPicPr>
          <p:blipFill>
            <a:blip r:embed="rId4" cstate="print"/>
            <a:stretch>
              <a:fillRect/>
            </a:stretch>
          </p:blipFill>
          <p:spPr>
            <a:xfrm>
              <a:off x="6232633" y="7399670"/>
              <a:ext cx="2233707" cy="682594"/>
            </a:xfrm>
            <a:prstGeom prst="rect">
              <a:avLst/>
            </a:prstGeom>
          </p:spPr>
        </p:pic>
        <p:pic>
          <p:nvPicPr>
            <p:cNvPr id="7" name="object 7"/>
            <p:cNvPicPr/>
            <p:nvPr/>
          </p:nvPicPr>
          <p:blipFill>
            <a:blip r:embed="rId5" cstate="print"/>
            <a:stretch>
              <a:fillRect/>
            </a:stretch>
          </p:blipFill>
          <p:spPr>
            <a:xfrm>
              <a:off x="1371638" y="7399667"/>
              <a:ext cx="2937713" cy="682599"/>
            </a:xfrm>
            <a:prstGeom prst="rect">
              <a:avLst/>
            </a:prstGeom>
          </p:spPr>
        </p:pic>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F36812B-2065-4A2B-B59B-8957022687BC}"/>
              </a:ext>
            </a:extLst>
          </p:cNvPr>
          <p:cNvSpPr>
            <a:spLocks noGrp="1"/>
          </p:cNvSpPr>
          <p:nvPr>
            <p:ph type="body" sz="quarter" idx="11"/>
          </p:nvPr>
        </p:nvSpPr>
        <p:spPr>
          <a:xfrm>
            <a:off x="309514" y="1621409"/>
            <a:ext cx="9192705" cy="4062953"/>
          </a:xfrm>
        </p:spPr>
        <p:txBody>
          <a:bodyPr vert="horz" lIns="91440" tIns="45720" rIns="91440" bIns="45720" rtlCol="0">
            <a:normAutofit/>
          </a:bodyPr>
          <a:lstStyle/>
          <a:p>
            <a:r>
              <a:rPr lang="en-US" altLang="en-US" dirty="0"/>
              <a:t>Shelly J. Tucciarelli</a:t>
            </a:r>
          </a:p>
          <a:p>
            <a:pPr marL="342900" indent="-342900">
              <a:buFont typeface="Arial" panose="020B0604020202020204" pitchFamily="34" charset="0"/>
              <a:buChar char="•"/>
            </a:pPr>
            <a:r>
              <a:rPr lang="en-US" altLang="en-US" dirty="0"/>
              <a:t>Owner and CFO of Turtle Clan Development Services, LLC</a:t>
            </a:r>
          </a:p>
          <a:p>
            <a:pPr marL="342900" indent="-342900">
              <a:buFont typeface="Arial" panose="020B0604020202020204" pitchFamily="34" charset="0"/>
              <a:buChar char="•"/>
            </a:pPr>
            <a:r>
              <a:rPr lang="en-US" altLang="en-US" dirty="0"/>
              <a:t>Founder and Executive Director of Visionary Ventures NFP Corporation</a:t>
            </a:r>
          </a:p>
          <a:p>
            <a:pPr marL="342900" indent="-342900">
              <a:buFont typeface="Arial" panose="020B0604020202020204" pitchFamily="34" charset="0"/>
              <a:buChar char="•"/>
            </a:pPr>
            <a:r>
              <a:rPr lang="en-US" altLang="en-US" dirty="0"/>
              <a:t>Tribal Member of the Oneida Nation of Wisconsin – Reservation near Green Bay</a:t>
            </a:r>
          </a:p>
          <a:p>
            <a:pPr marL="342900" indent="-342900">
              <a:buFont typeface="Arial" panose="020B0604020202020204" pitchFamily="34" charset="0"/>
              <a:buChar char="•"/>
            </a:pPr>
            <a:r>
              <a:rPr lang="en-US" altLang="en-US" dirty="0"/>
              <a:t>Previously worked for 20 years at Illinois Housing Development Authority (IHDA) State Housing Finance Agency</a:t>
            </a:r>
          </a:p>
          <a:p>
            <a:pPr marL="342900" indent="-342900">
              <a:buFont typeface="Arial" panose="020B0604020202020204" pitchFamily="34" charset="0"/>
              <a:buChar char="•"/>
            </a:pPr>
            <a:r>
              <a:rPr lang="en-US" altLang="en-US" dirty="0"/>
              <a:t>Board Member of an affordable housing nonprofit</a:t>
            </a:r>
          </a:p>
          <a:p>
            <a:pPr marL="342900" indent="-342900">
              <a:buFont typeface="Arial" panose="020B0604020202020204" pitchFamily="34" charset="0"/>
              <a:buChar char="•"/>
            </a:pPr>
            <a:r>
              <a:rPr lang="en-US" altLang="en-US" dirty="0"/>
              <a:t>Advisory Board Member for 5 New Market Tax Credit – Community Development Entities (CDE)</a:t>
            </a:r>
          </a:p>
          <a:p>
            <a:pPr marL="342900" indent="-342900">
              <a:buFont typeface="Arial" panose="020B0604020202020204" pitchFamily="34" charset="0"/>
              <a:buChar char="•"/>
            </a:pPr>
            <a:r>
              <a:rPr lang="en-US" altLang="en-US" dirty="0"/>
              <a:t>In affordable housing for over 30 years </a:t>
            </a:r>
          </a:p>
          <a:p>
            <a:pPr marL="342900" indent="-342900">
              <a:buFont typeface="Arial" panose="020B0604020202020204" pitchFamily="34" charset="0"/>
              <a:buChar char="•"/>
            </a:pPr>
            <a:endParaRPr lang="en-US" altLang="en-US" dirty="0"/>
          </a:p>
          <a:p>
            <a:pPr marL="342900" indent="-342900">
              <a:buFont typeface="Arial" panose="020B0604020202020204" pitchFamily="34" charset="0"/>
              <a:buChar char="•"/>
            </a:pPr>
            <a:endParaRPr lang="en-US" altLang="en-US" dirty="0"/>
          </a:p>
        </p:txBody>
      </p:sp>
      <p:pic>
        <p:nvPicPr>
          <p:cNvPr id="3" name="Picture 2">
            <a:extLst>
              <a:ext uri="{FF2B5EF4-FFF2-40B4-BE49-F238E27FC236}">
                <a16:creationId xmlns:a16="http://schemas.microsoft.com/office/drawing/2014/main" id="{88BEF1D3-8193-6849-FBC1-31CD3613B44D}"/>
              </a:ext>
            </a:extLst>
          </p:cNvPr>
          <p:cNvPicPr>
            <a:picLocks noChangeAspect="1"/>
          </p:cNvPicPr>
          <p:nvPr/>
        </p:nvPicPr>
        <p:blipFill rotWithShape="1">
          <a:blip r:embed="rId2"/>
          <a:srcRect r="64" b="-3"/>
          <a:stretch/>
        </p:blipFill>
        <p:spPr>
          <a:xfrm>
            <a:off x="9624766" y="178636"/>
            <a:ext cx="2257720" cy="2525040"/>
          </a:xfrm>
          <a:prstGeom prst="rect">
            <a:avLst/>
          </a:prstGeom>
          <a:noFill/>
        </p:spPr>
      </p:pic>
      <p:sp>
        <p:nvSpPr>
          <p:cNvPr id="6" name="Title 5">
            <a:extLst>
              <a:ext uri="{FF2B5EF4-FFF2-40B4-BE49-F238E27FC236}">
                <a16:creationId xmlns:a16="http://schemas.microsoft.com/office/drawing/2014/main" id="{C56504DE-4F83-437F-BDB6-306374C31C9C}"/>
              </a:ext>
            </a:extLst>
          </p:cNvPr>
          <p:cNvSpPr>
            <a:spLocks noGrp="1"/>
          </p:cNvSpPr>
          <p:nvPr>
            <p:ph type="title"/>
          </p:nvPr>
        </p:nvSpPr>
        <p:spPr>
          <a:xfrm>
            <a:off x="631596" y="715961"/>
            <a:ext cx="5464404" cy="584939"/>
          </a:xfrm>
        </p:spPr>
        <p:txBody>
          <a:bodyPr anchor="t">
            <a:normAutofit fontScale="90000"/>
          </a:bodyPr>
          <a:lstStyle/>
          <a:p>
            <a:r>
              <a:rPr lang="en-US" dirty="0"/>
              <a:t>Introduction</a:t>
            </a:r>
          </a:p>
          <a:p>
            <a:endParaRPr lang="en-US" dirty="0"/>
          </a:p>
        </p:txBody>
      </p:sp>
    </p:spTree>
    <p:extLst>
      <p:ext uri="{BB962C8B-B14F-4D97-AF65-F5344CB8AC3E}">
        <p14:creationId xmlns:p14="http://schemas.microsoft.com/office/powerpoint/2010/main" val="4616692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2192000" cy="6858000"/>
          </a:xfrm>
          <a:prstGeom prst="rect">
            <a:avLst/>
          </a:prstGeom>
        </p:spPr>
      </p:pic>
      <p:grpSp>
        <p:nvGrpSpPr>
          <p:cNvPr id="3" name="object 3"/>
          <p:cNvGrpSpPr/>
          <p:nvPr/>
        </p:nvGrpSpPr>
        <p:grpSpPr>
          <a:xfrm>
            <a:off x="0" y="6043612"/>
            <a:ext cx="12192000" cy="814388"/>
            <a:chOff x="0" y="7252334"/>
            <a:chExt cx="14630400" cy="977265"/>
          </a:xfrm>
        </p:grpSpPr>
        <p:sp>
          <p:nvSpPr>
            <p:cNvPr id="4" name="object 4"/>
            <p:cNvSpPr/>
            <p:nvPr/>
          </p:nvSpPr>
          <p:spPr>
            <a:xfrm>
              <a:off x="0" y="7252334"/>
              <a:ext cx="14630400" cy="977265"/>
            </a:xfrm>
            <a:custGeom>
              <a:avLst/>
              <a:gdLst/>
              <a:ahLst/>
              <a:cxnLst/>
              <a:rect l="l" t="t" r="r" b="b"/>
              <a:pathLst>
                <a:path w="14630400" h="977265">
                  <a:moveTo>
                    <a:pt x="14630400" y="0"/>
                  </a:moveTo>
                  <a:lnTo>
                    <a:pt x="0" y="0"/>
                  </a:lnTo>
                  <a:lnTo>
                    <a:pt x="0" y="977265"/>
                  </a:lnTo>
                  <a:lnTo>
                    <a:pt x="14630400" y="977265"/>
                  </a:lnTo>
                  <a:lnTo>
                    <a:pt x="14630400" y="0"/>
                  </a:lnTo>
                  <a:close/>
                </a:path>
              </a:pathLst>
            </a:custGeom>
            <a:solidFill>
              <a:srgbClr val="FFFFFF">
                <a:alpha val="75000"/>
              </a:srgbClr>
            </a:solidFill>
          </p:spPr>
          <p:txBody>
            <a:bodyPr wrap="square" lIns="0" tIns="0" rIns="0" bIns="0" rtlCol="0"/>
            <a:lstStyle/>
            <a:p>
              <a:pPr defTabSz="761970" fontAlgn="auto">
                <a:spcBef>
                  <a:spcPts val="0"/>
                </a:spcBef>
                <a:spcAft>
                  <a:spcPts val="0"/>
                </a:spcAft>
              </a:pPr>
              <a:endParaRPr sz="1500" kern="0">
                <a:solidFill>
                  <a:sysClr val="windowText" lastClr="000000"/>
                </a:solidFill>
              </a:endParaRPr>
            </a:p>
          </p:txBody>
        </p:sp>
        <p:pic>
          <p:nvPicPr>
            <p:cNvPr id="5" name="object 5"/>
            <p:cNvPicPr/>
            <p:nvPr/>
          </p:nvPicPr>
          <p:blipFill>
            <a:blip r:embed="rId3" cstate="print"/>
            <a:stretch>
              <a:fillRect/>
            </a:stretch>
          </p:blipFill>
          <p:spPr>
            <a:xfrm>
              <a:off x="10555468" y="7432357"/>
              <a:ext cx="2468879" cy="617219"/>
            </a:xfrm>
            <a:prstGeom prst="rect">
              <a:avLst/>
            </a:prstGeom>
          </p:spPr>
        </p:pic>
        <p:pic>
          <p:nvPicPr>
            <p:cNvPr id="6" name="object 6"/>
            <p:cNvPicPr/>
            <p:nvPr/>
          </p:nvPicPr>
          <p:blipFill>
            <a:blip r:embed="rId4" cstate="print"/>
            <a:stretch>
              <a:fillRect/>
            </a:stretch>
          </p:blipFill>
          <p:spPr>
            <a:xfrm>
              <a:off x="6232633" y="7399670"/>
              <a:ext cx="2233707" cy="682594"/>
            </a:xfrm>
            <a:prstGeom prst="rect">
              <a:avLst/>
            </a:prstGeom>
          </p:spPr>
        </p:pic>
        <p:pic>
          <p:nvPicPr>
            <p:cNvPr id="7" name="object 7"/>
            <p:cNvPicPr/>
            <p:nvPr/>
          </p:nvPicPr>
          <p:blipFill>
            <a:blip r:embed="rId5" cstate="print"/>
            <a:stretch>
              <a:fillRect/>
            </a:stretch>
          </p:blipFill>
          <p:spPr>
            <a:xfrm>
              <a:off x="1371638" y="7399667"/>
              <a:ext cx="2937713" cy="682599"/>
            </a:xfrm>
            <a:prstGeom prst="rect">
              <a:avLst/>
            </a:prstGeom>
          </p:spPr>
        </p:pic>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367146" y="-339437"/>
            <a:ext cx="12773891" cy="647748"/>
          </a:xfrm>
          <a:prstGeom prst="rect">
            <a:avLst/>
          </a:prstGeom>
          <a:solidFill>
            <a:srgbClr val="606B92"/>
          </a:solidFill>
        </p:spPr>
        <p:txBody>
          <a:bodyPr/>
          <a:lstStyle/>
          <a:p>
            <a:pPr defTabSz="609630" fontAlgn="auto">
              <a:spcBef>
                <a:spcPts val="0"/>
              </a:spcBef>
              <a:spcAft>
                <a:spcPts val="0"/>
              </a:spcAft>
            </a:pPr>
            <a:endParaRPr lang="en-US" sz="1200">
              <a:solidFill>
                <a:prstClr val="black"/>
              </a:solidFill>
              <a:latin typeface="Calibri"/>
            </a:endParaRPr>
          </a:p>
        </p:txBody>
      </p:sp>
      <p:sp>
        <p:nvSpPr>
          <p:cNvPr id="3" name="TextBox 3"/>
          <p:cNvSpPr txBox="1"/>
          <p:nvPr/>
        </p:nvSpPr>
        <p:spPr>
          <a:xfrm>
            <a:off x="203576" y="593510"/>
            <a:ext cx="4520967" cy="641201"/>
          </a:xfrm>
          <a:prstGeom prst="rect">
            <a:avLst/>
          </a:prstGeom>
        </p:spPr>
        <p:txBody>
          <a:bodyPr lIns="0" tIns="0" rIns="0" bIns="0" rtlCol="0" anchor="t">
            <a:spAutoFit/>
          </a:bodyPr>
          <a:lstStyle/>
          <a:p>
            <a:pPr defTabSz="609630" fontAlgn="auto">
              <a:lnSpc>
                <a:spcPts val="5040"/>
              </a:lnSpc>
              <a:spcBef>
                <a:spcPts val="0"/>
              </a:spcBef>
              <a:spcAft>
                <a:spcPts val="0"/>
              </a:spcAft>
            </a:pPr>
            <a:r>
              <a:rPr lang="en-US" sz="4200" dirty="0">
                <a:solidFill>
                  <a:srgbClr val="5C8293"/>
                </a:solidFill>
                <a:latin typeface="Kollektif"/>
              </a:rPr>
              <a:t>Level 1</a:t>
            </a:r>
          </a:p>
        </p:txBody>
      </p:sp>
      <p:sp>
        <p:nvSpPr>
          <p:cNvPr id="4" name="AutoShape 4"/>
          <p:cNvSpPr/>
          <p:nvPr/>
        </p:nvSpPr>
        <p:spPr>
          <a:xfrm flipH="1" flipV="1">
            <a:off x="203576" y="1228409"/>
            <a:ext cx="3098424" cy="15277"/>
          </a:xfrm>
          <a:prstGeom prst="line">
            <a:avLst/>
          </a:prstGeom>
          <a:ln w="19050" cap="rnd">
            <a:solidFill>
              <a:srgbClr val="233446"/>
            </a:solidFill>
            <a:prstDash val="solid"/>
            <a:headEnd type="none" w="sm" len="sm"/>
            <a:tailEnd type="none" w="sm" len="sm"/>
          </a:ln>
        </p:spPr>
        <p:txBody>
          <a:bodyPr/>
          <a:lstStyle/>
          <a:p>
            <a:pPr defTabSz="609630" fontAlgn="auto">
              <a:spcBef>
                <a:spcPts val="0"/>
              </a:spcBef>
              <a:spcAft>
                <a:spcPts val="0"/>
              </a:spcAft>
            </a:pPr>
            <a:endParaRPr lang="en-US" sz="1200">
              <a:solidFill>
                <a:prstClr val="black"/>
              </a:solidFill>
              <a:latin typeface="Calibri"/>
            </a:endParaRPr>
          </a:p>
        </p:txBody>
      </p:sp>
      <p:sp>
        <p:nvSpPr>
          <p:cNvPr id="5" name="TextBox 5"/>
          <p:cNvSpPr txBox="1"/>
          <p:nvPr/>
        </p:nvSpPr>
        <p:spPr>
          <a:xfrm>
            <a:off x="203567" y="1323829"/>
            <a:ext cx="5954937" cy="428002"/>
          </a:xfrm>
          <a:prstGeom prst="rect">
            <a:avLst/>
          </a:prstGeom>
        </p:spPr>
        <p:txBody>
          <a:bodyPr lIns="0" tIns="0" rIns="0" bIns="0" rtlCol="0" anchor="t">
            <a:spAutoFit/>
          </a:bodyPr>
          <a:lstStyle/>
          <a:p>
            <a:pPr defTabSz="609630" fontAlgn="auto">
              <a:lnSpc>
                <a:spcPts val="3640"/>
              </a:lnSpc>
              <a:spcBef>
                <a:spcPts val="0"/>
              </a:spcBef>
              <a:spcAft>
                <a:spcPts val="0"/>
              </a:spcAft>
            </a:pPr>
            <a:r>
              <a:rPr lang="en-US" sz="2800" spc="84" dirty="0">
                <a:solidFill>
                  <a:srgbClr val="606B92"/>
                </a:solidFill>
                <a:latin typeface="Kollektif"/>
              </a:rPr>
              <a:t>Mixed Use</a:t>
            </a:r>
          </a:p>
        </p:txBody>
      </p:sp>
      <p:sp>
        <p:nvSpPr>
          <p:cNvPr id="6" name="TextBox 6"/>
          <p:cNvSpPr txBox="1"/>
          <p:nvPr/>
        </p:nvSpPr>
        <p:spPr>
          <a:xfrm>
            <a:off x="6234312" y="5249913"/>
            <a:ext cx="139982" cy="180370"/>
          </a:xfrm>
          <a:prstGeom prst="rect">
            <a:avLst/>
          </a:prstGeom>
        </p:spPr>
        <p:txBody>
          <a:bodyPr lIns="0" tIns="0" rIns="0" bIns="0" rtlCol="0" anchor="t">
            <a:spAutoFit/>
          </a:bodyPr>
          <a:lstStyle/>
          <a:p>
            <a:pPr algn="ctr" defTabSz="609630" fontAlgn="auto">
              <a:lnSpc>
                <a:spcPts val="1459"/>
              </a:lnSpc>
              <a:spcAft>
                <a:spcPts val="0"/>
              </a:spcAft>
            </a:pPr>
            <a:r>
              <a:rPr lang="en-US" sz="1236" spc="49">
                <a:solidFill>
                  <a:srgbClr val="FFFFFF"/>
                </a:solidFill>
                <a:latin typeface="Now Bold"/>
              </a:rPr>
              <a:t>N</a:t>
            </a:r>
          </a:p>
        </p:txBody>
      </p:sp>
      <p:sp>
        <p:nvSpPr>
          <p:cNvPr id="7" name="AutoShape 7"/>
          <p:cNvSpPr/>
          <p:nvPr/>
        </p:nvSpPr>
        <p:spPr>
          <a:xfrm>
            <a:off x="-394855" y="6240437"/>
            <a:ext cx="12981709" cy="963927"/>
          </a:xfrm>
          <a:prstGeom prst="rect">
            <a:avLst/>
          </a:prstGeom>
          <a:solidFill>
            <a:srgbClr val="C7DEFF">
              <a:alpha val="49804"/>
            </a:srgbClr>
          </a:solidFill>
        </p:spPr>
        <p:txBody>
          <a:bodyPr/>
          <a:lstStyle/>
          <a:p>
            <a:pPr defTabSz="609630" fontAlgn="auto">
              <a:spcBef>
                <a:spcPts val="0"/>
              </a:spcBef>
              <a:spcAft>
                <a:spcPts val="0"/>
              </a:spcAft>
            </a:pPr>
            <a:endParaRPr lang="en-US" sz="1200">
              <a:solidFill>
                <a:prstClr val="black"/>
              </a:solidFill>
              <a:latin typeface="Calibri"/>
            </a:endParaRPr>
          </a:p>
        </p:txBody>
      </p:sp>
      <p:sp>
        <p:nvSpPr>
          <p:cNvPr id="8" name="Freeform 8"/>
          <p:cNvSpPr/>
          <p:nvPr/>
        </p:nvSpPr>
        <p:spPr>
          <a:xfrm>
            <a:off x="145837" y="6279848"/>
            <a:ext cx="1908186" cy="578152"/>
          </a:xfrm>
          <a:custGeom>
            <a:avLst/>
            <a:gdLst/>
            <a:ahLst/>
            <a:cxnLst/>
            <a:rect l="l" t="t" r="r" b="b"/>
            <a:pathLst>
              <a:path w="2862279" h="867228">
                <a:moveTo>
                  <a:pt x="0" y="0"/>
                </a:moveTo>
                <a:lnTo>
                  <a:pt x="2862279" y="0"/>
                </a:lnTo>
                <a:lnTo>
                  <a:pt x="2862279" y="867228"/>
                </a:lnTo>
                <a:lnTo>
                  <a:pt x="0" y="867228"/>
                </a:lnTo>
                <a:lnTo>
                  <a:pt x="0" y="0"/>
                </a:lnTo>
                <a:close/>
              </a:path>
            </a:pathLst>
          </a:custGeom>
          <a:blipFill>
            <a:blip r:embed="rId2"/>
            <a:stretch>
              <a:fillRect/>
            </a:stretch>
          </a:blipFill>
        </p:spPr>
        <p:txBody>
          <a:bodyPr/>
          <a:lstStyle/>
          <a:p>
            <a:pPr defTabSz="609630" fontAlgn="auto">
              <a:spcBef>
                <a:spcPts val="0"/>
              </a:spcBef>
              <a:spcAft>
                <a:spcPts val="0"/>
              </a:spcAft>
            </a:pPr>
            <a:endParaRPr lang="en-US" sz="1200">
              <a:solidFill>
                <a:prstClr val="black"/>
              </a:solidFill>
              <a:latin typeface="Calibri"/>
            </a:endParaRPr>
          </a:p>
        </p:txBody>
      </p:sp>
      <p:sp>
        <p:nvSpPr>
          <p:cNvPr id="9" name="Freeform 9"/>
          <p:cNvSpPr/>
          <p:nvPr/>
        </p:nvSpPr>
        <p:spPr>
          <a:xfrm>
            <a:off x="2193687" y="6332262"/>
            <a:ext cx="1784328" cy="435351"/>
          </a:xfrm>
          <a:custGeom>
            <a:avLst/>
            <a:gdLst/>
            <a:ahLst/>
            <a:cxnLst/>
            <a:rect l="l" t="t" r="r" b="b"/>
            <a:pathLst>
              <a:path w="2676492" h="653027">
                <a:moveTo>
                  <a:pt x="0" y="0"/>
                </a:moveTo>
                <a:lnTo>
                  <a:pt x="2676492" y="0"/>
                </a:lnTo>
                <a:lnTo>
                  <a:pt x="2676492" y="653027"/>
                </a:lnTo>
                <a:lnTo>
                  <a:pt x="0" y="653027"/>
                </a:lnTo>
                <a:lnTo>
                  <a:pt x="0" y="0"/>
                </a:lnTo>
                <a:close/>
              </a:path>
            </a:pathLst>
          </a:custGeom>
          <a:blipFill>
            <a:blip r:embed="rId3"/>
            <a:stretch>
              <a:fillRect/>
            </a:stretch>
          </a:blipFill>
        </p:spPr>
        <p:txBody>
          <a:bodyPr/>
          <a:lstStyle/>
          <a:p>
            <a:pPr defTabSz="609630" fontAlgn="auto">
              <a:spcBef>
                <a:spcPts val="0"/>
              </a:spcBef>
              <a:spcAft>
                <a:spcPts val="0"/>
              </a:spcAft>
            </a:pPr>
            <a:endParaRPr lang="en-US" sz="1200">
              <a:solidFill>
                <a:prstClr val="black"/>
              </a:solidFill>
              <a:latin typeface="Calibri"/>
            </a:endParaRPr>
          </a:p>
        </p:txBody>
      </p:sp>
      <p:sp>
        <p:nvSpPr>
          <p:cNvPr id="10" name="Freeform 10"/>
          <p:cNvSpPr/>
          <p:nvPr/>
        </p:nvSpPr>
        <p:spPr>
          <a:xfrm>
            <a:off x="4117715" y="6367705"/>
            <a:ext cx="1716269" cy="354696"/>
          </a:xfrm>
          <a:custGeom>
            <a:avLst/>
            <a:gdLst/>
            <a:ahLst/>
            <a:cxnLst/>
            <a:rect l="l" t="t" r="r" b="b"/>
            <a:pathLst>
              <a:path w="2574404" h="532044">
                <a:moveTo>
                  <a:pt x="0" y="0"/>
                </a:moveTo>
                <a:lnTo>
                  <a:pt x="2574405" y="0"/>
                </a:lnTo>
                <a:lnTo>
                  <a:pt x="2574405" y="532043"/>
                </a:lnTo>
                <a:lnTo>
                  <a:pt x="0" y="532043"/>
                </a:lnTo>
                <a:lnTo>
                  <a:pt x="0" y="0"/>
                </a:lnTo>
                <a:close/>
              </a:path>
            </a:pathLst>
          </a:custGeom>
          <a:blipFill>
            <a:blip r:embed="rId4"/>
            <a:stretch>
              <a:fillRect/>
            </a:stretch>
          </a:blipFill>
        </p:spPr>
        <p:txBody>
          <a:bodyPr/>
          <a:lstStyle/>
          <a:p>
            <a:pPr defTabSz="609630" fontAlgn="auto">
              <a:spcBef>
                <a:spcPts val="0"/>
              </a:spcBef>
              <a:spcAft>
                <a:spcPts val="0"/>
              </a:spcAft>
            </a:pPr>
            <a:endParaRPr lang="en-US" sz="1200">
              <a:solidFill>
                <a:prstClr val="black"/>
              </a:solidFill>
              <a:latin typeface="Calibri"/>
            </a:endParaRPr>
          </a:p>
        </p:txBody>
      </p:sp>
      <p:sp>
        <p:nvSpPr>
          <p:cNvPr id="11" name="TextBox 11"/>
          <p:cNvSpPr txBox="1"/>
          <p:nvPr/>
        </p:nvSpPr>
        <p:spPr>
          <a:xfrm>
            <a:off x="7906913" y="6597650"/>
            <a:ext cx="4140200" cy="163827"/>
          </a:xfrm>
          <a:prstGeom prst="rect">
            <a:avLst/>
          </a:prstGeom>
        </p:spPr>
        <p:txBody>
          <a:bodyPr lIns="0" tIns="0" rIns="0" bIns="0" rtlCol="0" anchor="t">
            <a:spAutoFit/>
          </a:bodyPr>
          <a:lstStyle/>
          <a:p>
            <a:pPr algn="r" defTabSz="609630" fontAlgn="auto">
              <a:lnSpc>
                <a:spcPts val="1400"/>
              </a:lnSpc>
              <a:spcBef>
                <a:spcPts val="0"/>
              </a:spcBef>
              <a:spcAft>
                <a:spcPts val="0"/>
              </a:spcAft>
            </a:pPr>
            <a:r>
              <a:rPr lang="en-US" sz="1000" spc="200">
                <a:solidFill>
                  <a:srgbClr val="000000"/>
                </a:solidFill>
                <a:latin typeface="Lato Bold"/>
              </a:rPr>
              <a:t>2907 W IRVING PARK DEVELOPMENT</a:t>
            </a:r>
          </a:p>
        </p:txBody>
      </p:sp>
      <p:grpSp>
        <p:nvGrpSpPr>
          <p:cNvPr id="29" name="Group 28">
            <a:extLst>
              <a:ext uri="{FF2B5EF4-FFF2-40B4-BE49-F238E27FC236}">
                <a16:creationId xmlns:a16="http://schemas.microsoft.com/office/drawing/2014/main" id="{B3A0DBD2-9974-6AB2-053C-A94BD92F1E9D}"/>
              </a:ext>
            </a:extLst>
          </p:cNvPr>
          <p:cNvGrpSpPr/>
          <p:nvPr/>
        </p:nvGrpSpPr>
        <p:grpSpPr>
          <a:xfrm>
            <a:off x="3815224" y="878799"/>
            <a:ext cx="8231889" cy="4955761"/>
            <a:chOff x="5722836" y="1626615"/>
            <a:chExt cx="12347834" cy="7433642"/>
          </a:xfrm>
        </p:grpSpPr>
        <p:pic>
          <p:nvPicPr>
            <p:cNvPr id="13" name="Picture 12" descr="A blueprint of a building&#10;&#10;Description automatically generated">
              <a:extLst>
                <a:ext uri="{FF2B5EF4-FFF2-40B4-BE49-F238E27FC236}">
                  <a16:creationId xmlns:a16="http://schemas.microsoft.com/office/drawing/2014/main" id="{FE635D2C-3325-E398-031A-626E7499CF13}"/>
                </a:ext>
              </a:extLst>
            </p:cNvPr>
            <p:cNvPicPr>
              <a:picLocks noChangeAspect="1"/>
            </p:cNvPicPr>
            <p:nvPr/>
          </p:nvPicPr>
          <p:blipFill rotWithShape="1">
            <a:blip r:embed="rId5">
              <a:extLst>
                <a:ext uri="{28A0092B-C50C-407E-A947-70E740481C1C}">
                  <a14:useLocalDpi xmlns:a14="http://schemas.microsoft.com/office/drawing/2010/main" val="0"/>
                </a:ext>
              </a:extLst>
            </a:blip>
            <a:srcRect t="60" b="39"/>
            <a:stretch/>
          </p:blipFill>
          <p:spPr>
            <a:xfrm>
              <a:off x="5722836" y="1626615"/>
              <a:ext cx="12347834" cy="7433642"/>
            </a:xfrm>
            <a:prstGeom prst="rect">
              <a:avLst/>
            </a:prstGeom>
          </p:spPr>
        </p:pic>
        <p:sp>
          <p:nvSpPr>
            <p:cNvPr id="14" name="TextBox 13">
              <a:extLst>
                <a:ext uri="{FF2B5EF4-FFF2-40B4-BE49-F238E27FC236}">
                  <a16:creationId xmlns:a16="http://schemas.microsoft.com/office/drawing/2014/main" id="{A2923BBB-9679-44C0-26B3-EA9CFA2287C1}"/>
                </a:ext>
              </a:extLst>
            </p:cNvPr>
            <p:cNvSpPr txBox="1"/>
            <p:nvPr/>
          </p:nvSpPr>
          <p:spPr>
            <a:xfrm>
              <a:off x="9753600" y="4000500"/>
              <a:ext cx="1066800" cy="553998"/>
            </a:xfrm>
            <a:prstGeom prst="rect">
              <a:avLst/>
            </a:prstGeom>
            <a:noFill/>
          </p:spPr>
          <p:txBody>
            <a:bodyPr wrap="square" rtlCol="0">
              <a:spAutoFit/>
            </a:bodyPr>
            <a:lstStyle/>
            <a:p>
              <a:pPr algn="ctr" defTabSz="609630" fontAlgn="auto">
                <a:spcBef>
                  <a:spcPts val="0"/>
                </a:spcBef>
                <a:spcAft>
                  <a:spcPts val="0"/>
                </a:spcAft>
              </a:pPr>
              <a:r>
                <a:rPr lang="en-US" sz="600" dirty="0">
                  <a:solidFill>
                    <a:prstClr val="black">
                      <a:lumMod val="85000"/>
                      <a:lumOff val="15000"/>
                    </a:prstClr>
                  </a:solidFill>
                  <a:cs typeface="Arial" panose="020B0604020202020204" pitchFamily="34" charset="0"/>
                </a:rPr>
                <a:t>FUTURE</a:t>
              </a:r>
            </a:p>
            <a:p>
              <a:pPr algn="ctr" defTabSz="609630" fontAlgn="auto">
                <a:spcBef>
                  <a:spcPts val="0"/>
                </a:spcBef>
                <a:spcAft>
                  <a:spcPts val="0"/>
                </a:spcAft>
              </a:pPr>
              <a:r>
                <a:rPr lang="en-US" sz="600" dirty="0">
                  <a:solidFill>
                    <a:prstClr val="black">
                      <a:lumMod val="85000"/>
                      <a:lumOff val="15000"/>
                    </a:prstClr>
                  </a:solidFill>
                  <a:cs typeface="Arial" panose="020B0604020202020204" pitchFamily="34" charset="0"/>
                </a:rPr>
                <a:t>TENANT</a:t>
              </a:r>
            </a:p>
            <a:p>
              <a:pPr algn="ctr" defTabSz="609630" fontAlgn="auto">
                <a:spcBef>
                  <a:spcPts val="0"/>
                </a:spcBef>
                <a:spcAft>
                  <a:spcPts val="0"/>
                </a:spcAft>
              </a:pPr>
              <a:r>
                <a:rPr lang="en-US" sz="600" dirty="0">
                  <a:solidFill>
                    <a:prstClr val="black">
                      <a:lumMod val="85000"/>
                      <a:lumOff val="15000"/>
                    </a:prstClr>
                  </a:solidFill>
                  <a:cs typeface="Arial" panose="020B0604020202020204" pitchFamily="34" charset="0"/>
                </a:rPr>
                <a:t>BUILD-OUT</a:t>
              </a:r>
            </a:p>
          </p:txBody>
        </p:sp>
        <p:sp>
          <p:nvSpPr>
            <p:cNvPr id="15" name="TextBox 14">
              <a:extLst>
                <a:ext uri="{FF2B5EF4-FFF2-40B4-BE49-F238E27FC236}">
                  <a16:creationId xmlns:a16="http://schemas.microsoft.com/office/drawing/2014/main" id="{48864B1F-5772-CF9B-464F-CEA1D27F1210}"/>
                </a:ext>
              </a:extLst>
            </p:cNvPr>
            <p:cNvSpPr txBox="1"/>
            <p:nvPr/>
          </p:nvSpPr>
          <p:spPr>
            <a:xfrm>
              <a:off x="8077202" y="3598782"/>
              <a:ext cx="1066800" cy="384528"/>
            </a:xfrm>
            <a:prstGeom prst="rect">
              <a:avLst/>
            </a:prstGeom>
            <a:noFill/>
          </p:spPr>
          <p:txBody>
            <a:bodyPr wrap="square" rtlCol="0">
              <a:spAutoFit/>
            </a:bodyPr>
            <a:lstStyle/>
            <a:p>
              <a:pPr algn="ctr" defTabSz="609630" fontAlgn="auto">
                <a:spcBef>
                  <a:spcPts val="0"/>
                </a:spcBef>
                <a:spcAft>
                  <a:spcPts val="0"/>
                </a:spcAft>
              </a:pPr>
              <a:r>
                <a:rPr lang="en-US" sz="533" dirty="0">
                  <a:solidFill>
                    <a:prstClr val="black">
                      <a:lumMod val="85000"/>
                      <a:lumOff val="15000"/>
                    </a:prstClr>
                  </a:solidFill>
                  <a:cs typeface="Arial" panose="020B0604020202020204" pitchFamily="34" charset="0"/>
                </a:rPr>
                <a:t>BIKE</a:t>
              </a:r>
            </a:p>
            <a:p>
              <a:pPr algn="ctr" defTabSz="609630" fontAlgn="auto">
                <a:spcBef>
                  <a:spcPts val="0"/>
                </a:spcBef>
                <a:spcAft>
                  <a:spcPts val="0"/>
                </a:spcAft>
              </a:pPr>
              <a:r>
                <a:rPr lang="en-US" sz="533" dirty="0">
                  <a:solidFill>
                    <a:prstClr val="black">
                      <a:lumMod val="85000"/>
                      <a:lumOff val="15000"/>
                    </a:prstClr>
                  </a:solidFill>
                  <a:cs typeface="Arial" panose="020B0604020202020204" pitchFamily="34" charset="0"/>
                </a:rPr>
                <a:t>ROOM</a:t>
              </a:r>
            </a:p>
          </p:txBody>
        </p:sp>
        <p:sp>
          <p:nvSpPr>
            <p:cNvPr id="16" name="TextBox 15">
              <a:extLst>
                <a:ext uri="{FF2B5EF4-FFF2-40B4-BE49-F238E27FC236}">
                  <a16:creationId xmlns:a16="http://schemas.microsoft.com/office/drawing/2014/main" id="{CC4DDEA2-C747-AD4A-A21C-84C1BEAB818C}"/>
                </a:ext>
              </a:extLst>
            </p:cNvPr>
            <p:cNvSpPr txBox="1"/>
            <p:nvPr/>
          </p:nvSpPr>
          <p:spPr>
            <a:xfrm>
              <a:off x="7501874" y="5351055"/>
              <a:ext cx="1066800" cy="384528"/>
            </a:xfrm>
            <a:prstGeom prst="rect">
              <a:avLst/>
            </a:prstGeom>
            <a:noFill/>
          </p:spPr>
          <p:txBody>
            <a:bodyPr wrap="square" rtlCol="0">
              <a:spAutoFit/>
            </a:bodyPr>
            <a:lstStyle/>
            <a:p>
              <a:pPr algn="ctr" defTabSz="609630" fontAlgn="auto">
                <a:spcBef>
                  <a:spcPts val="0"/>
                </a:spcBef>
                <a:spcAft>
                  <a:spcPts val="0"/>
                </a:spcAft>
              </a:pPr>
              <a:r>
                <a:rPr lang="en-US" sz="533" dirty="0">
                  <a:solidFill>
                    <a:prstClr val="black">
                      <a:lumMod val="85000"/>
                      <a:lumOff val="15000"/>
                    </a:prstClr>
                  </a:solidFill>
                  <a:cs typeface="Arial" panose="020B0604020202020204" pitchFamily="34" charset="0"/>
                </a:rPr>
                <a:t>WATER</a:t>
              </a:r>
            </a:p>
            <a:p>
              <a:pPr algn="ctr" defTabSz="609630" fontAlgn="auto">
                <a:spcBef>
                  <a:spcPts val="0"/>
                </a:spcBef>
                <a:spcAft>
                  <a:spcPts val="0"/>
                </a:spcAft>
              </a:pPr>
              <a:r>
                <a:rPr lang="en-US" sz="533" dirty="0">
                  <a:solidFill>
                    <a:prstClr val="black">
                      <a:lumMod val="85000"/>
                      <a:lumOff val="15000"/>
                    </a:prstClr>
                  </a:solidFill>
                  <a:cs typeface="Arial" panose="020B0604020202020204" pitchFamily="34" charset="0"/>
                </a:rPr>
                <a:t>HEATER</a:t>
              </a:r>
            </a:p>
          </p:txBody>
        </p:sp>
        <p:sp>
          <p:nvSpPr>
            <p:cNvPr id="17" name="TextBox 16">
              <a:extLst>
                <a:ext uri="{FF2B5EF4-FFF2-40B4-BE49-F238E27FC236}">
                  <a16:creationId xmlns:a16="http://schemas.microsoft.com/office/drawing/2014/main" id="{9F7AFFCC-CF5B-EB39-AA9D-A72074420B41}"/>
                </a:ext>
              </a:extLst>
            </p:cNvPr>
            <p:cNvSpPr txBox="1"/>
            <p:nvPr/>
          </p:nvSpPr>
          <p:spPr>
            <a:xfrm>
              <a:off x="7467600" y="5979468"/>
              <a:ext cx="1066800" cy="261515"/>
            </a:xfrm>
            <a:prstGeom prst="rect">
              <a:avLst/>
            </a:prstGeom>
            <a:noFill/>
          </p:spPr>
          <p:txBody>
            <a:bodyPr wrap="square" rtlCol="0">
              <a:spAutoFit/>
            </a:bodyPr>
            <a:lstStyle/>
            <a:p>
              <a:pPr algn="ctr" defTabSz="609630" fontAlgn="auto">
                <a:spcBef>
                  <a:spcPts val="0"/>
                </a:spcBef>
                <a:spcAft>
                  <a:spcPts val="0"/>
                </a:spcAft>
              </a:pPr>
              <a:r>
                <a:rPr lang="en-US" sz="533" dirty="0">
                  <a:solidFill>
                    <a:prstClr val="black">
                      <a:lumMod val="85000"/>
                      <a:lumOff val="15000"/>
                    </a:prstClr>
                  </a:solidFill>
                  <a:cs typeface="Arial" panose="020B0604020202020204" pitchFamily="34" charset="0"/>
                </a:rPr>
                <a:t>STORAGE</a:t>
              </a:r>
            </a:p>
          </p:txBody>
        </p:sp>
        <p:sp>
          <p:nvSpPr>
            <p:cNvPr id="18" name="TextBox 17">
              <a:extLst>
                <a:ext uri="{FF2B5EF4-FFF2-40B4-BE49-F238E27FC236}">
                  <a16:creationId xmlns:a16="http://schemas.microsoft.com/office/drawing/2014/main" id="{87ACE38C-7838-6F4B-A570-E61E6CDE9511}"/>
                </a:ext>
              </a:extLst>
            </p:cNvPr>
            <p:cNvSpPr txBox="1"/>
            <p:nvPr/>
          </p:nvSpPr>
          <p:spPr>
            <a:xfrm>
              <a:off x="7467600" y="3483366"/>
              <a:ext cx="1066800" cy="261515"/>
            </a:xfrm>
            <a:prstGeom prst="rect">
              <a:avLst/>
            </a:prstGeom>
            <a:noFill/>
          </p:spPr>
          <p:txBody>
            <a:bodyPr wrap="square" rtlCol="0">
              <a:spAutoFit/>
            </a:bodyPr>
            <a:lstStyle/>
            <a:p>
              <a:pPr algn="ctr" defTabSz="609630" fontAlgn="auto">
                <a:spcBef>
                  <a:spcPts val="0"/>
                </a:spcBef>
                <a:spcAft>
                  <a:spcPts val="0"/>
                </a:spcAft>
              </a:pPr>
              <a:r>
                <a:rPr lang="en-US" sz="533" dirty="0">
                  <a:solidFill>
                    <a:prstClr val="black">
                      <a:lumMod val="85000"/>
                      <a:lumOff val="15000"/>
                    </a:prstClr>
                  </a:solidFill>
                  <a:cs typeface="Arial" panose="020B0604020202020204" pitchFamily="34" charset="0"/>
                </a:rPr>
                <a:t>MEP</a:t>
              </a:r>
            </a:p>
          </p:txBody>
        </p:sp>
        <p:sp>
          <p:nvSpPr>
            <p:cNvPr id="19" name="TextBox 18">
              <a:extLst>
                <a:ext uri="{FF2B5EF4-FFF2-40B4-BE49-F238E27FC236}">
                  <a16:creationId xmlns:a16="http://schemas.microsoft.com/office/drawing/2014/main" id="{1D4305D2-2132-766F-7D78-6472F8F250CC}"/>
                </a:ext>
              </a:extLst>
            </p:cNvPr>
            <p:cNvSpPr txBox="1"/>
            <p:nvPr/>
          </p:nvSpPr>
          <p:spPr>
            <a:xfrm>
              <a:off x="11367054" y="3569328"/>
              <a:ext cx="1066800" cy="261515"/>
            </a:xfrm>
            <a:prstGeom prst="rect">
              <a:avLst/>
            </a:prstGeom>
            <a:noFill/>
          </p:spPr>
          <p:txBody>
            <a:bodyPr wrap="square" rtlCol="0">
              <a:spAutoFit/>
            </a:bodyPr>
            <a:lstStyle/>
            <a:p>
              <a:pPr algn="ctr" defTabSz="609630" fontAlgn="auto">
                <a:spcBef>
                  <a:spcPts val="0"/>
                </a:spcBef>
                <a:spcAft>
                  <a:spcPts val="0"/>
                </a:spcAft>
              </a:pPr>
              <a:r>
                <a:rPr lang="en-US" sz="533" dirty="0">
                  <a:solidFill>
                    <a:prstClr val="black">
                      <a:lumMod val="85000"/>
                      <a:lumOff val="15000"/>
                    </a:prstClr>
                  </a:solidFill>
                  <a:cs typeface="Arial" panose="020B0604020202020204" pitchFamily="34" charset="0"/>
                </a:rPr>
                <a:t>VESTIBULE</a:t>
              </a:r>
            </a:p>
          </p:txBody>
        </p:sp>
        <p:sp>
          <p:nvSpPr>
            <p:cNvPr id="20" name="TextBox 19">
              <a:extLst>
                <a:ext uri="{FF2B5EF4-FFF2-40B4-BE49-F238E27FC236}">
                  <a16:creationId xmlns:a16="http://schemas.microsoft.com/office/drawing/2014/main" id="{7D159DD1-C86B-A32C-03AF-A7E51F6DB692}"/>
                </a:ext>
              </a:extLst>
            </p:cNvPr>
            <p:cNvSpPr txBox="1"/>
            <p:nvPr/>
          </p:nvSpPr>
          <p:spPr>
            <a:xfrm>
              <a:off x="11367054" y="4048898"/>
              <a:ext cx="1066800" cy="261515"/>
            </a:xfrm>
            <a:prstGeom prst="rect">
              <a:avLst/>
            </a:prstGeom>
            <a:noFill/>
          </p:spPr>
          <p:txBody>
            <a:bodyPr wrap="square" rtlCol="0">
              <a:spAutoFit/>
            </a:bodyPr>
            <a:lstStyle/>
            <a:p>
              <a:pPr algn="ctr" defTabSz="609630" fontAlgn="auto">
                <a:spcBef>
                  <a:spcPts val="0"/>
                </a:spcBef>
                <a:spcAft>
                  <a:spcPts val="0"/>
                </a:spcAft>
              </a:pPr>
              <a:r>
                <a:rPr lang="en-US" sz="533" dirty="0">
                  <a:solidFill>
                    <a:prstClr val="black">
                      <a:lumMod val="85000"/>
                      <a:lumOff val="15000"/>
                    </a:prstClr>
                  </a:solidFill>
                  <a:cs typeface="Arial" panose="020B0604020202020204" pitchFamily="34" charset="0"/>
                </a:rPr>
                <a:t>MAILBOXES</a:t>
              </a:r>
            </a:p>
          </p:txBody>
        </p:sp>
        <p:sp>
          <p:nvSpPr>
            <p:cNvPr id="21" name="TextBox 20">
              <a:extLst>
                <a:ext uri="{FF2B5EF4-FFF2-40B4-BE49-F238E27FC236}">
                  <a16:creationId xmlns:a16="http://schemas.microsoft.com/office/drawing/2014/main" id="{282F4D3E-CC24-DDBA-07D6-20686573DC1C}"/>
                </a:ext>
              </a:extLst>
            </p:cNvPr>
            <p:cNvSpPr txBox="1"/>
            <p:nvPr/>
          </p:nvSpPr>
          <p:spPr>
            <a:xfrm>
              <a:off x="11582400" y="4421096"/>
              <a:ext cx="1066800" cy="261515"/>
            </a:xfrm>
            <a:prstGeom prst="rect">
              <a:avLst/>
            </a:prstGeom>
            <a:noFill/>
          </p:spPr>
          <p:txBody>
            <a:bodyPr wrap="square" rtlCol="0">
              <a:spAutoFit/>
            </a:bodyPr>
            <a:lstStyle/>
            <a:p>
              <a:pPr algn="ctr" defTabSz="609630" fontAlgn="auto">
                <a:spcBef>
                  <a:spcPts val="0"/>
                </a:spcBef>
                <a:spcAft>
                  <a:spcPts val="0"/>
                </a:spcAft>
              </a:pPr>
              <a:r>
                <a:rPr lang="en-US" sz="533" dirty="0">
                  <a:solidFill>
                    <a:prstClr val="black">
                      <a:lumMod val="85000"/>
                      <a:lumOff val="15000"/>
                    </a:prstClr>
                  </a:solidFill>
                  <a:cs typeface="Arial" panose="020B0604020202020204" pitchFamily="34" charset="0"/>
                </a:rPr>
                <a:t>PACKAGE</a:t>
              </a:r>
            </a:p>
          </p:txBody>
        </p:sp>
        <p:sp>
          <p:nvSpPr>
            <p:cNvPr id="22" name="TextBox 21">
              <a:extLst>
                <a:ext uri="{FF2B5EF4-FFF2-40B4-BE49-F238E27FC236}">
                  <a16:creationId xmlns:a16="http://schemas.microsoft.com/office/drawing/2014/main" id="{98DE2A01-983F-E411-C7B2-4E1D8C1E398C}"/>
                </a:ext>
              </a:extLst>
            </p:cNvPr>
            <p:cNvSpPr txBox="1"/>
            <p:nvPr/>
          </p:nvSpPr>
          <p:spPr>
            <a:xfrm>
              <a:off x="12403374" y="3349374"/>
              <a:ext cx="1066800" cy="261515"/>
            </a:xfrm>
            <a:prstGeom prst="rect">
              <a:avLst/>
            </a:prstGeom>
            <a:noFill/>
          </p:spPr>
          <p:txBody>
            <a:bodyPr wrap="square" rtlCol="0">
              <a:spAutoFit/>
            </a:bodyPr>
            <a:lstStyle/>
            <a:p>
              <a:pPr algn="ctr" defTabSz="609630" fontAlgn="auto">
                <a:spcBef>
                  <a:spcPts val="0"/>
                </a:spcBef>
                <a:spcAft>
                  <a:spcPts val="0"/>
                </a:spcAft>
              </a:pPr>
              <a:r>
                <a:rPr lang="en-US" sz="533" dirty="0">
                  <a:solidFill>
                    <a:prstClr val="black">
                      <a:lumMod val="85000"/>
                      <a:lumOff val="15000"/>
                    </a:prstClr>
                  </a:solidFill>
                  <a:cs typeface="Arial" panose="020B0604020202020204" pitchFamily="34" charset="0"/>
                </a:rPr>
                <a:t>LOBBY</a:t>
              </a:r>
            </a:p>
          </p:txBody>
        </p:sp>
        <p:sp>
          <p:nvSpPr>
            <p:cNvPr id="23" name="TextBox 22">
              <a:extLst>
                <a:ext uri="{FF2B5EF4-FFF2-40B4-BE49-F238E27FC236}">
                  <a16:creationId xmlns:a16="http://schemas.microsoft.com/office/drawing/2014/main" id="{991178AD-7EE4-AC74-D4B9-E4614A1FF2C7}"/>
                </a:ext>
              </a:extLst>
            </p:cNvPr>
            <p:cNvSpPr txBox="1"/>
            <p:nvPr/>
          </p:nvSpPr>
          <p:spPr>
            <a:xfrm>
              <a:off x="13241574" y="3448118"/>
              <a:ext cx="457199" cy="261515"/>
            </a:xfrm>
            <a:prstGeom prst="rect">
              <a:avLst/>
            </a:prstGeom>
            <a:noFill/>
          </p:spPr>
          <p:txBody>
            <a:bodyPr wrap="square" rtlCol="0">
              <a:spAutoFit/>
            </a:bodyPr>
            <a:lstStyle/>
            <a:p>
              <a:pPr algn="ctr" defTabSz="609630" fontAlgn="auto">
                <a:spcBef>
                  <a:spcPts val="0"/>
                </a:spcBef>
                <a:spcAft>
                  <a:spcPts val="0"/>
                </a:spcAft>
              </a:pPr>
              <a:r>
                <a:rPr lang="en-US" sz="533" dirty="0">
                  <a:solidFill>
                    <a:prstClr val="black">
                      <a:lumMod val="85000"/>
                      <a:lumOff val="15000"/>
                    </a:prstClr>
                  </a:solidFill>
                  <a:cs typeface="Arial" panose="020B0604020202020204" pitchFamily="34" charset="0"/>
                </a:rPr>
                <a:t>PM</a:t>
              </a:r>
            </a:p>
          </p:txBody>
        </p:sp>
        <p:sp>
          <p:nvSpPr>
            <p:cNvPr id="24" name="TextBox 23">
              <a:extLst>
                <a:ext uri="{FF2B5EF4-FFF2-40B4-BE49-F238E27FC236}">
                  <a16:creationId xmlns:a16="http://schemas.microsoft.com/office/drawing/2014/main" id="{A14951B8-3835-C510-02DE-E6CB2C986E02}"/>
                </a:ext>
              </a:extLst>
            </p:cNvPr>
            <p:cNvSpPr txBox="1"/>
            <p:nvPr/>
          </p:nvSpPr>
          <p:spPr>
            <a:xfrm>
              <a:off x="12395753" y="4422590"/>
              <a:ext cx="1066800" cy="261515"/>
            </a:xfrm>
            <a:prstGeom prst="rect">
              <a:avLst/>
            </a:prstGeom>
            <a:noFill/>
          </p:spPr>
          <p:txBody>
            <a:bodyPr wrap="square" rtlCol="0">
              <a:spAutoFit/>
            </a:bodyPr>
            <a:lstStyle/>
            <a:p>
              <a:pPr algn="ctr" defTabSz="609630" fontAlgn="auto">
                <a:spcBef>
                  <a:spcPts val="0"/>
                </a:spcBef>
                <a:spcAft>
                  <a:spcPts val="0"/>
                </a:spcAft>
              </a:pPr>
              <a:r>
                <a:rPr lang="en-US" sz="533" dirty="0">
                  <a:solidFill>
                    <a:prstClr val="black">
                      <a:lumMod val="85000"/>
                      <a:lumOff val="15000"/>
                    </a:prstClr>
                  </a:solidFill>
                  <a:cs typeface="Arial" panose="020B0604020202020204" pitchFamily="34" charset="0"/>
                </a:rPr>
                <a:t>ELEV</a:t>
              </a:r>
            </a:p>
          </p:txBody>
        </p:sp>
        <p:sp>
          <p:nvSpPr>
            <p:cNvPr id="25" name="TextBox 24">
              <a:extLst>
                <a:ext uri="{FF2B5EF4-FFF2-40B4-BE49-F238E27FC236}">
                  <a16:creationId xmlns:a16="http://schemas.microsoft.com/office/drawing/2014/main" id="{1FF1232A-CA45-C5C3-524E-0C1E57853D2E}"/>
                </a:ext>
              </a:extLst>
            </p:cNvPr>
            <p:cNvSpPr txBox="1"/>
            <p:nvPr/>
          </p:nvSpPr>
          <p:spPr>
            <a:xfrm>
              <a:off x="13376748" y="3609497"/>
              <a:ext cx="1066800" cy="261515"/>
            </a:xfrm>
            <a:prstGeom prst="rect">
              <a:avLst/>
            </a:prstGeom>
            <a:noFill/>
          </p:spPr>
          <p:txBody>
            <a:bodyPr wrap="square" rtlCol="0">
              <a:spAutoFit/>
            </a:bodyPr>
            <a:lstStyle/>
            <a:p>
              <a:pPr algn="ctr" defTabSz="609630" fontAlgn="auto">
                <a:spcBef>
                  <a:spcPts val="0"/>
                </a:spcBef>
                <a:spcAft>
                  <a:spcPts val="0"/>
                </a:spcAft>
              </a:pPr>
              <a:r>
                <a:rPr lang="en-US" sz="533" dirty="0">
                  <a:solidFill>
                    <a:prstClr val="black">
                      <a:lumMod val="85000"/>
                      <a:lumOff val="15000"/>
                    </a:prstClr>
                  </a:solidFill>
                  <a:cs typeface="Arial" panose="020B0604020202020204" pitchFamily="34" charset="0"/>
                </a:rPr>
                <a:t>SUPPORT</a:t>
              </a:r>
            </a:p>
          </p:txBody>
        </p:sp>
        <p:sp>
          <p:nvSpPr>
            <p:cNvPr id="26" name="TextBox 25">
              <a:extLst>
                <a:ext uri="{FF2B5EF4-FFF2-40B4-BE49-F238E27FC236}">
                  <a16:creationId xmlns:a16="http://schemas.microsoft.com/office/drawing/2014/main" id="{E915E704-A4F1-93B1-8731-9304E1CAEFDF}"/>
                </a:ext>
              </a:extLst>
            </p:cNvPr>
            <p:cNvSpPr txBox="1"/>
            <p:nvPr/>
          </p:nvSpPr>
          <p:spPr>
            <a:xfrm>
              <a:off x="12395753" y="4841198"/>
              <a:ext cx="1066800" cy="261515"/>
            </a:xfrm>
            <a:prstGeom prst="rect">
              <a:avLst/>
            </a:prstGeom>
            <a:noFill/>
          </p:spPr>
          <p:txBody>
            <a:bodyPr wrap="square" rtlCol="0">
              <a:spAutoFit/>
            </a:bodyPr>
            <a:lstStyle/>
            <a:p>
              <a:pPr algn="ctr" defTabSz="609630" fontAlgn="auto">
                <a:spcBef>
                  <a:spcPts val="0"/>
                </a:spcBef>
                <a:spcAft>
                  <a:spcPts val="0"/>
                </a:spcAft>
              </a:pPr>
              <a:r>
                <a:rPr lang="en-US" sz="533" dirty="0">
                  <a:solidFill>
                    <a:prstClr val="black">
                      <a:lumMod val="85000"/>
                      <a:lumOff val="15000"/>
                    </a:prstClr>
                  </a:solidFill>
                  <a:cs typeface="Arial" panose="020B0604020202020204" pitchFamily="34" charset="0"/>
                </a:rPr>
                <a:t>ELEV</a:t>
              </a:r>
            </a:p>
          </p:txBody>
        </p:sp>
        <p:sp>
          <p:nvSpPr>
            <p:cNvPr id="27" name="TextBox 26">
              <a:extLst>
                <a:ext uri="{FF2B5EF4-FFF2-40B4-BE49-F238E27FC236}">
                  <a16:creationId xmlns:a16="http://schemas.microsoft.com/office/drawing/2014/main" id="{9FD313FB-BF65-EEDE-C7AD-92F6B75A2A8B}"/>
                </a:ext>
              </a:extLst>
            </p:cNvPr>
            <p:cNvSpPr txBox="1"/>
            <p:nvPr/>
          </p:nvSpPr>
          <p:spPr>
            <a:xfrm>
              <a:off x="12751820" y="5487393"/>
              <a:ext cx="1066800" cy="261515"/>
            </a:xfrm>
            <a:prstGeom prst="rect">
              <a:avLst/>
            </a:prstGeom>
            <a:noFill/>
          </p:spPr>
          <p:txBody>
            <a:bodyPr wrap="square" rtlCol="0">
              <a:spAutoFit/>
            </a:bodyPr>
            <a:lstStyle/>
            <a:p>
              <a:pPr algn="ctr" defTabSz="609630" fontAlgn="auto">
                <a:spcBef>
                  <a:spcPts val="0"/>
                </a:spcBef>
                <a:spcAft>
                  <a:spcPts val="0"/>
                </a:spcAft>
              </a:pPr>
              <a:r>
                <a:rPr lang="en-US" sz="533" dirty="0">
                  <a:solidFill>
                    <a:prstClr val="black">
                      <a:lumMod val="85000"/>
                      <a:lumOff val="15000"/>
                    </a:prstClr>
                  </a:solidFill>
                  <a:cs typeface="Arial" panose="020B0604020202020204" pitchFamily="34" charset="0"/>
                </a:rPr>
                <a:t>TRASH</a:t>
              </a:r>
            </a:p>
          </p:txBody>
        </p:sp>
        <p:sp>
          <p:nvSpPr>
            <p:cNvPr id="28" name="TextBox 27">
              <a:extLst>
                <a:ext uri="{FF2B5EF4-FFF2-40B4-BE49-F238E27FC236}">
                  <a16:creationId xmlns:a16="http://schemas.microsoft.com/office/drawing/2014/main" id="{2F1ECCC8-E1DF-BA3D-2B7E-C04A629A7352}"/>
                </a:ext>
              </a:extLst>
            </p:cNvPr>
            <p:cNvSpPr txBox="1"/>
            <p:nvPr/>
          </p:nvSpPr>
          <p:spPr>
            <a:xfrm>
              <a:off x="13376748" y="5916875"/>
              <a:ext cx="1066800" cy="261515"/>
            </a:xfrm>
            <a:prstGeom prst="rect">
              <a:avLst/>
            </a:prstGeom>
            <a:noFill/>
          </p:spPr>
          <p:txBody>
            <a:bodyPr wrap="square" rtlCol="0">
              <a:spAutoFit/>
            </a:bodyPr>
            <a:lstStyle/>
            <a:p>
              <a:pPr algn="ctr" defTabSz="609630" fontAlgn="auto">
                <a:spcBef>
                  <a:spcPts val="0"/>
                </a:spcBef>
                <a:spcAft>
                  <a:spcPts val="0"/>
                </a:spcAft>
              </a:pPr>
              <a:r>
                <a:rPr lang="en-US" sz="533" dirty="0">
                  <a:solidFill>
                    <a:prstClr val="black">
                      <a:lumMod val="85000"/>
                      <a:lumOff val="15000"/>
                    </a:prstClr>
                  </a:solidFill>
                  <a:cs typeface="Arial" panose="020B0604020202020204" pitchFamily="34" charset="0"/>
                </a:rPr>
                <a:t>ELEC</a:t>
              </a:r>
            </a:p>
          </p:txBody>
        </p:sp>
      </p:grpSp>
    </p:spTree>
    <p:extLst>
      <p:ext uri="{BB962C8B-B14F-4D97-AF65-F5344CB8AC3E}">
        <p14:creationId xmlns:p14="http://schemas.microsoft.com/office/powerpoint/2010/main" val="21584227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367146" y="-339437"/>
            <a:ext cx="12773891" cy="647748"/>
          </a:xfrm>
          <a:prstGeom prst="rect">
            <a:avLst/>
          </a:prstGeom>
          <a:solidFill>
            <a:srgbClr val="606B92"/>
          </a:solidFill>
        </p:spPr>
        <p:txBody>
          <a:bodyPr/>
          <a:lstStyle/>
          <a:p>
            <a:pPr defTabSz="609630" fontAlgn="auto">
              <a:spcBef>
                <a:spcPts val="0"/>
              </a:spcBef>
              <a:spcAft>
                <a:spcPts val="0"/>
              </a:spcAft>
            </a:pPr>
            <a:endParaRPr lang="en-US" sz="1200">
              <a:solidFill>
                <a:prstClr val="black"/>
              </a:solidFill>
              <a:latin typeface="Calibri"/>
            </a:endParaRPr>
          </a:p>
        </p:txBody>
      </p:sp>
      <p:sp>
        <p:nvSpPr>
          <p:cNvPr id="3" name="TextBox 3"/>
          <p:cNvSpPr txBox="1"/>
          <p:nvPr/>
        </p:nvSpPr>
        <p:spPr>
          <a:xfrm>
            <a:off x="203576" y="593510"/>
            <a:ext cx="4520967" cy="641201"/>
          </a:xfrm>
          <a:prstGeom prst="rect">
            <a:avLst/>
          </a:prstGeom>
        </p:spPr>
        <p:txBody>
          <a:bodyPr lIns="0" tIns="0" rIns="0" bIns="0" rtlCol="0" anchor="t">
            <a:spAutoFit/>
          </a:bodyPr>
          <a:lstStyle/>
          <a:p>
            <a:pPr defTabSz="609630" fontAlgn="auto">
              <a:lnSpc>
                <a:spcPts val="5040"/>
              </a:lnSpc>
              <a:spcBef>
                <a:spcPts val="0"/>
              </a:spcBef>
              <a:spcAft>
                <a:spcPts val="0"/>
              </a:spcAft>
            </a:pPr>
            <a:r>
              <a:rPr lang="en-US" sz="4200" dirty="0">
                <a:solidFill>
                  <a:srgbClr val="5C8293"/>
                </a:solidFill>
                <a:latin typeface="Kollektif"/>
              </a:rPr>
              <a:t>Levels 2-6</a:t>
            </a:r>
          </a:p>
        </p:txBody>
      </p:sp>
      <p:sp>
        <p:nvSpPr>
          <p:cNvPr id="4" name="AutoShape 4"/>
          <p:cNvSpPr/>
          <p:nvPr/>
        </p:nvSpPr>
        <p:spPr>
          <a:xfrm flipH="1" flipV="1">
            <a:off x="203576" y="1228410"/>
            <a:ext cx="4391650" cy="6350"/>
          </a:xfrm>
          <a:prstGeom prst="line">
            <a:avLst/>
          </a:prstGeom>
          <a:ln w="19050" cap="rnd">
            <a:solidFill>
              <a:srgbClr val="233446"/>
            </a:solidFill>
            <a:prstDash val="solid"/>
            <a:headEnd type="none" w="sm" len="sm"/>
            <a:tailEnd type="none" w="sm" len="sm"/>
          </a:ln>
        </p:spPr>
        <p:txBody>
          <a:bodyPr/>
          <a:lstStyle/>
          <a:p>
            <a:pPr defTabSz="609630" fontAlgn="auto">
              <a:spcBef>
                <a:spcPts val="0"/>
              </a:spcBef>
              <a:spcAft>
                <a:spcPts val="0"/>
              </a:spcAft>
            </a:pPr>
            <a:endParaRPr lang="en-US" sz="1200">
              <a:solidFill>
                <a:prstClr val="black"/>
              </a:solidFill>
              <a:latin typeface="Calibri"/>
            </a:endParaRPr>
          </a:p>
        </p:txBody>
      </p:sp>
      <p:sp>
        <p:nvSpPr>
          <p:cNvPr id="5" name="TextBox 5"/>
          <p:cNvSpPr txBox="1"/>
          <p:nvPr/>
        </p:nvSpPr>
        <p:spPr>
          <a:xfrm>
            <a:off x="203567" y="1323829"/>
            <a:ext cx="5954937" cy="428002"/>
          </a:xfrm>
          <a:prstGeom prst="rect">
            <a:avLst/>
          </a:prstGeom>
        </p:spPr>
        <p:txBody>
          <a:bodyPr lIns="0" tIns="0" rIns="0" bIns="0" rtlCol="0" anchor="t">
            <a:spAutoFit/>
          </a:bodyPr>
          <a:lstStyle/>
          <a:p>
            <a:pPr defTabSz="609630" fontAlgn="auto">
              <a:lnSpc>
                <a:spcPts val="3640"/>
              </a:lnSpc>
              <a:spcBef>
                <a:spcPts val="0"/>
              </a:spcBef>
              <a:spcAft>
                <a:spcPts val="0"/>
              </a:spcAft>
            </a:pPr>
            <a:r>
              <a:rPr lang="en-US" sz="2800" spc="84" dirty="0">
                <a:solidFill>
                  <a:srgbClr val="606B92"/>
                </a:solidFill>
                <a:latin typeface="Kollektif"/>
              </a:rPr>
              <a:t>Residential</a:t>
            </a:r>
          </a:p>
        </p:txBody>
      </p:sp>
      <p:sp>
        <p:nvSpPr>
          <p:cNvPr id="6" name="TextBox 6"/>
          <p:cNvSpPr txBox="1"/>
          <p:nvPr/>
        </p:nvSpPr>
        <p:spPr>
          <a:xfrm>
            <a:off x="6234312" y="5249913"/>
            <a:ext cx="139982" cy="180370"/>
          </a:xfrm>
          <a:prstGeom prst="rect">
            <a:avLst/>
          </a:prstGeom>
        </p:spPr>
        <p:txBody>
          <a:bodyPr lIns="0" tIns="0" rIns="0" bIns="0" rtlCol="0" anchor="t">
            <a:spAutoFit/>
          </a:bodyPr>
          <a:lstStyle/>
          <a:p>
            <a:pPr algn="ctr" defTabSz="609630" fontAlgn="auto">
              <a:lnSpc>
                <a:spcPts val="1459"/>
              </a:lnSpc>
              <a:spcAft>
                <a:spcPts val="0"/>
              </a:spcAft>
            </a:pPr>
            <a:r>
              <a:rPr lang="en-US" sz="1236" spc="49">
                <a:solidFill>
                  <a:srgbClr val="FFFFFF"/>
                </a:solidFill>
                <a:latin typeface="Now Bold"/>
              </a:rPr>
              <a:t>N</a:t>
            </a:r>
          </a:p>
        </p:txBody>
      </p:sp>
      <p:sp>
        <p:nvSpPr>
          <p:cNvPr id="7" name="AutoShape 7"/>
          <p:cNvSpPr/>
          <p:nvPr/>
        </p:nvSpPr>
        <p:spPr>
          <a:xfrm>
            <a:off x="-394855" y="6240437"/>
            <a:ext cx="12981709" cy="963927"/>
          </a:xfrm>
          <a:prstGeom prst="rect">
            <a:avLst/>
          </a:prstGeom>
          <a:solidFill>
            <a:srgbClr val="C7DEFF">
              <a:alpha val="49804"/>
            </a:srgbClr>
          </a:solidFill>
        </p:spPr>
        <p:txBody>
          <a:bodyPr/>
          <a:lstStyle/>
          <a:p>
            <a:pPr defTabSz="609630" fontAlgn="auto">
              <a:spcBef>
                <a:spcPts val="0"/>
              </a:spcBef>
              <a:spcAft>
                <a:spcPts val="0"/>
              </a:spcAft>
            </a:pPr>
            <a:endParaRPr lang="en-US" sz="1200">
              <a:solidFill>
                <a:prstClr val="black"/>
              </a:solidFill>
              <a:latin typeface="Calibri"/>
            </a:endParaRPr>
          </a:p>
        </p:txBody>
      </p:sp>
      <p:sp>
        <p:nvSpPr>
          <p:cNvPr id="8" name="Freeform 8"/>
          <p:cNvSpPr/>
          <p:nvPr/>
        </p:nvSpPr>
        <p:spPr>
          <a:xfrm>
            <a:off x="145837" y="6279848"/>
            <a:ext cx="1908186" cy="578152"/>
          </a:xfrm>
          <a:custGeom>
            <a:avLst/>
            <a:gdLst/>
            <a:ahLst/>
            <a:cxnLst/>
            <a:rect l="l" t="t" r="r" b="b"/>
            <a:pathLst>
              <a:path w="2862279" h="867228">
                <a:moveTo>
                  <a:pt x="0" y="0"/>
                </a:moveTo>
                <a:lnTo>
                  <a:pt x="2862279" y="0"/>
                </a:lnTo>
                <a:lnTo>
                  <a:pt x="2862279" y="867228"/>
                </a:lnTo>
                <a:lnTo>
                  <a:pt x="0" y="867228"/>
                </a:lnTo>
                <a:lnTo>
                  <a:pt x="0" y="0"/>
                </a:lnTo>
                <a:close/>
              </a:path>
            </a:pathLst>
          </a:custGeom>
          <a:blipFill>
            <a:blip r:embed="rId2"/>
            <a:stretch>
              <a:fillRect/>
            </a:stretch>
          </a:blipFill>
        </p:spPr>
        <p:txBody>
          <a:bodyPr/>
          <a:lstStyle/>
          <a:p>
            <a:pPr defTabSz="609630" fontAlgn="auto">
              <a:spcBef>
                <a:spcPts val="0"/>
              </a:spcBef>
              <a:spcAft>
                <a:spcPts val="0"/>
              </a:spcAft>
            </a:pPr>
            <a:endParaRPr lang="en-US" sz="1200">
              <a:solidFill>
                <a:prstClr val="black"/>
              </a:solidFill>
              <a:latin typeface="Calibri"/>
            </a:endParaRPr>
          </a:p>
        </p:txBody>
      </p:sp>
      <p:sp>
        <p:nvSpPr>
          <p:cNvPr id="9" name="Freeform 9"/>
          <p:cNvSpPr/>
          <p:nvPr/>
        </p:nvSpPr>
        <p:spPr>
          <a:xfrm>
            <a:off x="2193687" y="6332262"/>
            <a:ext cx="1784328" cy="435351"/>
          </a:xfrm>
          <a:custGeom>
            <a:avLst/>
            <a:gdLst/>
            <a:ahLst/>
            <a:cxnLst/>
            <a:rect l="l" t="t" r="r" b="b"/>
            <a:pathLst>
              <a:path w="2676492" h="653027">
                <a:moveTo>
                  <a:pt x="0" y="0"/>
                </a:moveTo>
                <a:lnTo>
                  <a:pt x="2676492" y="0"/>
                </a:lnTo>
                <a:lnTo>
                  <a:pt x="2676492" y="653027"/>
                </a:lnTo>
                <a:lnTo>
                  <a:pt x="0" y="653027"/>
                </a:lnTo>
                <a:lnTo>
                  <a:pt x="0" y="0"/>
                </a:lnTo>
                <a:close/>
              </a:path>
            </a:pathLst>
          </a:custGeom>
          <a:blipFill>
            <a:blip r:embed="rId3"/>
            <a:stretch>
              <a:fillRect/>
            </a:stretch>
          </a:blipFill>
        </p:spPr>
        <p:txBody>
          <a:bodyPr/>
          <a:lstStyle/>
          <a:p>
            <a:pPr defTabSz="609630" fontAlgn="auto">
              <a:spcBef>
                <a:spcPts val="0"/>
              </a:spcBef>
              <a:spcAft>
                <a:spcPts val="0"/>
              </a:spcAft>
            </a:pPr>
            <a:endParaRPr lang="en-US" sz="1200">
              <a:solidFill>
                <a:prstClr val="black"/>
              </a:solidFill>
              <a:latin typeface="Calibri"/>
            </a:endParaRPr>
          </a:p>
        </p:txBody>
      </p:sp>
      <p:sp>
        <p:nvSpPr>
          <p:cNvPr id="10" name="Freeform 10"/>
          <p:cNvSpPr/>
          <p:nvPr/>
        </p:nvSpPr>
        <p:spPr>
          <a:xfrm>
            <a:off x="4117715" y="6367705"/>
            <a:ext cx="1716269" cy="354696"/>
          </a:xfrm>
          <a:custGeom>
            <a:avLst/>
            <a:gdLst/>
            <a:ahLst/>
            <a:cxnLst/>
            <a:rect l="l" t="t" r="r" b="b"/>
            <a:pathLst>
              <a:path w="2574404" h="532044">
                <a:moveTo>
                  <a:pt x="0" y="0"/>
                </a:moveTo>
                <a:lnTo>
                  <a:pt x="2574405" y="0"/>
                </a:lnTo>
                <a:lnTo>
                  <a:pt x="2574405" y="532043"/>
                </a:lnTo>
                <a:lnTo>
                  <a:pt x="0" y="532043"/>
                </a:lnTo>
                <a:lnTo>
                  <a:pt x="0" y="0"/>
                </a:lnTo>
                <a:close/>
              </a:path>
            </a:pathLst>
          </a:custGeom>
          <a:blipFill>
            <a:blip r:embed="rId4"/>
            <a:stretch>
              <a:fillRect/>
            </a:stretch>
          </a:blipFill>
        </p:spPr>
        <p:txBody>
          <a:bodyPr/>
          <a:lstStyle/>
          <a:p>
            <a:pPr defTabSz="609630" fontAlgn="auto">
              <a:spcBef>
                <a:spcPts val="0"/>
              </a:spcBef>
              <a:spcAft>
                <a:spcPts val="0"/>
              </a:spcAft>
            </a:pPr>
            <a:endParaRPr lang="en-US" sz="1200">
              <a:solidFill>
                <a:prstClr val="black"/>
              </a:solidFill>
              <a:latin typeface="Calibri"/>
            </a:endParaRPr>
          </a:p>
        </p:txBody>
      </p:sp>
      <p:sp>
        <p:nvSpPr>
          <p:cNvPr id="11" name="TextBox 11"/>
          <p:cNvSpPr txBox="1"/>
          <p:nvPr/>
        </p:nvSpPr>
        <p:spPr>
          <a:xfrm>
            <a:off x="7906913" y="6597650"/>
            <a:ext cx="4140200" cy="163827"/>
          </a:xfrm>
          <a:prstGeom prst="rect">
            <a:avLst/>
          </a:prstGeom>
        </p:spPr>
        <p:txBody>
          <a:bodyPr lIns="0" tIns="0" rIns="0" bIns="0" rtlCol="0" anchor="t">
            <a:spAutoFit/>
          </a:bodyPr>
          <a:lstStyle/>
          <a:p>
            <a:pPr algn="r" defTabSz="609630" fontAlgn="auto">
              <a:lnSpc>
                <a:spcPts val="1400"/>
              </a:lnSpc>
              <a:spcBef>
                <a:spcPts val="0"/>
              </a:spcBef>
              <a:spcAft>
                <a:spcPts val="0"/>
              </a:spcAft>
            </a:pPr>
            <a:r>
              <a:rPr lang="en-US" sz="1000" spc="200">
                <a:solidFill>
                  <a:srgbClr val="000000"/>
                </a:solidFill>
                <a:latin typeface="Lato Bold"/>
              </a:rPr>
              <a:t>2907 W IRVING PARK DEVELOPMENT</a:t>
            </a:r>
          </a:p>
        </p:txBody>
      </p:sp>
      <p:pic>
        <p:nvPicPr>
          <p:cNvPr id="17" name="Picture 16" descr="A floor plan of a building&#10;&#10;Description automatically generated">
            <a:extLst>
              <a:ext uri="{FF2B5EF4-FFF2-40B4-BE49-F238E27FC236}">
                <a16:creationId xmlns:a16="http://schemas.microsoft.com/office/drawing/2014/main" id="{C3B5046E-434B-415C-8BB1-5A33AF4A6526}"/>
              </a:ext>
            </a:extLst>
          </p:cNvPr>
          <p:cNvPicPr>
            <a:picLocks noChangeAspect="1"/>
          </p:cNvPicPr>
          <p:nvPr/>
        </p:nvPicPr>
        <p:blipFill rotWithShape="1">
          <a:blip r:embed="rId5">
            <a:extLst>
              <a:ext uri="{28A0092B-C50C-407E-A947-70E740481C1C}">
                <a14:useLocalDpi xmlns:a14="http://schemas.microsoft.com/office/drawing/2010/main" val="0"/>
              </a:ext>
            </a:extLst>
          </a:blip>
          <a:srcRect l="55" r="21" b="36"/>
          <a:stretch/>
        </p:blipFill>
        <p:spPr>
          <a:xfrm>
            <a:off x="3869545" y="483024"/>
            <a:ext cx="7911017" cy="5582701"/>
          </a:xfrm>
          <a:prstGeom prst="rect">
            <a:avLst/>
          </a:prstGeom>
        </p:spPr>
      </p:pic>
    </p:spTree>
    <p:extLst>
      <p:ext uri="{BB962C8B-B14F-4D97-AF65-F5344CB8AC3E}">
        <p14:creationId xmlns:p14="http://schemas.microsoft.com/office/powerpoint/2010/main" val="523857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367146" y="-339437"/>
            <a:ext cx="12773891" cy="647748"/>
          </a:xfrm>
          <a:prstGeom prst="rect">
            <a:avLst/>
          </a:prstGeom>
          <a:solidFill>
            <a:srgbClr val="606B92"/>
          </a:solidFill>
        </p:spPr>
        <p:txBody>
          <a:bodyPr/>
          <a:lstStyle/>
          <a:p>
            <a:pPr defTabSz="609630" fontAlgn="auto">
              <a:spcBef>
                <a:spcPts val="0"/>
              </a:spcBef>
              <a:spcAft>
                <a:spcPts val="0"/>
              </a:spcAft>
            </a:pPr>
            <a:endParaRPr lang="en-US" sz="1200">
              <a:solidFill>
                <a:prstClr val="black"/>
              </a:solidFill>
              <a:latin typeface="Calibri"/>
            </a:endParaRPr>
          </a:p>
        </p:txBody>
      </p:sp>
      <p:sp>
        <p:nvSpPr>
          <p:cNvPr id="3" name="TextBox 3"/>
          <p:cNvSpPr txBox="1"/>
          <p:nvPr/>
        </p:nvSpPr>
        <p:spPr>
          <a:xfrm>
            <a:off x="203576" y="593510"/>
            <a:ext cx="4520967" cy="641201"/>
          </a:xfrm>
          <a:prstGeom prst="rect">
            <a:avLst/>
          </a:prstGeom>
        </p:spPr>
        <p:txBody>
          <a:bodyPr lIns="0" tIns="0" rIns="0" bIns="0" rtlCol="0" anchor="t">
            <a:spAutoFit/>
          </a:bodyPr>
          <a:lstStyle/>
          <a:p>
            <a:pPr defTabSz="609630" fontAlgn="auto">
              <a:lnSpc>
                <a:spcPts val="5040"/>
              </a:lnSpc>
              <a:spcBef>
                <a:spcPts val="0"/>
              </a:spcBef>
              <a:spcAft>
                <a:spcPts val="0"/>
              </a:spcAft>
            </a:pPr>
            <a:r>
              <a:rPr lang="en-US" sz="4200" dirty="0">
                <a:solidFill>
                  <a:srgbClr val="5C8293"/>
                </a:solidFill>
                <a:latin typeface="Kollektif"/>
              </a:rPr>
              <a:t>Level 7</a:t>
            </a:r>
          </a:p>
        </p:txBody>
      </p:sp>
      <p:sp>
        <p:nvSpPr>
          <p:cNvPr id="4" name="AutoShape 4"/>
          <p:cNvSpPr/>
          <p:nvPr/>
        </p:nvSpPr>
        <p:spPr>
          <a:xfrm flipH="1" flipV="1">
            <a:off x="203576" y="1228410"/>
            <a:ext cx="4391650" cy="6350"/>
          </a:xfrm>
          <a:prstGeom prst="line">
            <a:avLst/>
          </a:prstGeom>
          <a:ln w="19050" cap="rnd">
            <a:solidFill>
              <a:srgbClr val="233446"/>
            </a:solidFill>
            <a:prstDash val="solid"/>
            <a:headEnd type="none" w="sm" len="sm"/>
            <a:tailEnd type="none" w="sm" len="sm"/>
          </a:ln>
        </p:spPr>
        <p:txBody>
          <a:bodyPr/>
          <a:lstStyle/>
          <a:p>
            <a:pPr defTabSz="609630" fontAlgn="auto">
              <a:spcBef>
                <a:spcPts val="0"/>
              </a:spcBef>
              <a:spcAft>
                <a:spcPts val="0"/>
              </a:spcAft>
            </a:pPr>
            <a:endParaRPr lang="en-US" sz="1200">
              <a:solidFill>
                <a:prstClr val="black"/>
              </a:solidFill>
              <a:latin typeface="Calibri"/>
            </a:endParaRPr>
          </a:p>
        </p:txBody>
      </p:sp>
      <p:sp>
        <p:nvSpPr>
          <p:cNvPr id="5" name="TextBox 5"/>
          <p:cNvSpPr txBox="1"/>
          <p:nvPr/>
        </p:nvSpPr>
        <p:spPr>
          <a:xfrm>
            <a:off x="203567" y="1323829"/>
            <a:ext cx="5954937" cy="428002"/>
          </a:xfrm>
          <a:prstGeom prst="rect">
            <a:avLst/>
          </a:prstGeom>
        </p:spPr>
        <p:txBody>
          <a:bodyPr lIns="0" tIns="0" rIns="0" bIns="0" rtlCol="0" anchor="t">
            <a:spAutoFit/>
          </a:bodyPr>
          <a:lstStyle/>
          <a:p>
            <a:pPr defTabSz="609630" fontAlgn="auto">
              <a:lnSpc>
                <a:spcPts val="3640"/>
              </a:lnSpc>
              <a:spcBef>
                <a:spcPts val="0"/>
              </a:spcBef>
              <a:spcAft>
                <a:spcPts val="0"/>
              </a:spcAft>
            </a:pPr>
            <a:r>
              <a:rPr lang="en-US" sz="2800" spc="84" dirty="0">
                <a:solidFill>
                  <a:srgbClr val="606B92"/>
                </a:solidFill>
                <a:latin typeface="Kollektif"/>
              </a:rPr>
              <a:t>Amenities</a:t>
            </a:r>
          </a:p>
        </p:txBody>
      </p:sp>
      <p:sp>
        <p:nvSpPr>
          <p:cNvPr id="6" name="TextBox 6"/>
          <p:cNvSpPr txBox="1"/>
          <p:nvPr/>
        </p:nvSpPr>
        <p:spPr>
          <a:xfrm>
            <a:off x="6234312" y="5249913"/>
            <a:ext cx="139982" cy="180370"/>
          </a:xfrm>
          <a:prstGeom prst="rect">
            <a:avLst/>
          </a:prstGeom>
        </p:spPr>
        <p:txBody>
          <a:bodyPr lIns="0" tIns="0" rIns="0" bIns="0" rtlCol="0" anchor="t">
            <a:spAutoFit/>
          </a:bodyPr>
          <a:lstStyle/>
          <a:p>
            <a:pPr algn="ctr" defTabSz="609630" fontAlgn="auto">
              <a:lnSpc>
                <a:spcPts val="1459"/>
              </a:lnSpc>
              <a:spcAft>
                <a:spcPts val="0"/>
              </a:spcAft>
            </a:pPr>
            <a:r>
              <a:rPr lang="en-US" sz="1236" spc="49">
                <a:solidFill>
                  <a:srgbClr val="FFFFFF"/>
                </a:solidFill>
                <a:latin typeface="Now Bold"/>
              </a:rPr>
              <a:t>N</a:t>
            </a:r>
          </a:p>
        </p:txBody>
      </p:sp>
      <p:sp>
        <p:nvSpPr>
          <p:cNvPr id="7" name="AutoShape 7"/>
          <p:cNvSpPr/>
          <p:nvPr/>
        </p:nvSpPr>
        <p:spPr>
          <a:xfrm>
            <a:off x="-394855" y="6240437"/>
            <a:ext cx="12981709" cy="963927"/>
          </a:xfrm>
          <a:prstGeom prst="rect">
            <a:avLst/>
          </a:prstGeom>
          <a:solidFill>
            <a:srgbClr val="C7DEFF">
              <a:alpha val="49804"/>
            </a:srgbClr>
          </a:solidFill>
        </p:spPr>
        <p:txBody>
          <a:bodyPr/>
          <a:lstStyle/>
          <a:p>
            <a:pPr defTabSz="609630" fontAlgn="auto">
              <a:spcBef>
                <a:spcPts val="0"/>
              </a:spcBef>
              <a:spcAft>
                <a:spcPts val="0"/>
              </a:spcAft>
            </a:pPr>
            <a:endParaRPr lang="en-US" sz="1200">
              <a:solidFill>
                <a:prstClr val="black"/>
              </a:solidFill>
              <a:latin typeface="Calibri"/>
            </a:endParaRPr>
          </a:p>
        </p:txBody>
      </p:sp>
      <p:sp>
        <p:nvSpPr>
          <p:cNvPr id="8" name="Freeform 8"/>
          <p:cNvSpPr/>
          <p:nvPr/>
        </p:nvSpPr>
        <p:spPr>
          <a:xfrm>
            <a:off x="145837" y="6279848"/>
            <a:ext cx="1908186" cy="578152"/>
          </a:xfrm>
          <a:custGeom>
            <a:avLst/>
            <a:gdLst/>
            <a:ahLst/>
            <a:cxnLst/>
            <a:rect l="l" t="t" r="r" b="b"/>
            <a:pathLst>
              <a:path w="2862279" h="867228">
                <a:moveTo>
                  <a:pt x="0" y="0"/>
                </a:moveTo>
                <a:lnTo>
                  <a:pt x="2862279" y="0"/>
                </a:lnTo>
                <a:lnTo>
                  <a:pt x="2862279" y="867228"/>
                </a:lnTo>
                <a:lnTo>
                  <a:pt x="0" y="867228"/>
                </a:lnTo>
                <a:lnTo>
                  <a:pt x="0" y="0"/>
                </a:lnTo>
                <a:close/>
              </a:path>
            </a:pathLst>
          </a:custGeom>
          <a:blipFill>
            <a:blip r:embed="rId2"/>
            <a:stretch>
              <a:fillRect/>
            </a:stretch>
          </a:blipFill>
        </p:spPr>
        <p:txBody>
          <a:bodyPr/>
          <a:lstStyle/>
          <a:p>
            <a:pPr defTabSz="609630" fontAlgn="auto">
              <a:spcBef>
                <a:spcPts val="0"/>
              </a:spcBef>
              <a:spcAft>
                <a:spcPts val="0"/>
              </a:spcAft>
            </a:pPr>
            <a:endParaRPr lang="en-US" sz="1200">
              <a:solidFill>
                <a:prstClr val="black"/>
              </a:solidFill>
              <a:latin typeface="Calibri"/>
            </a:endParaRPr>
          </a:p>
        </p:txBody>
      </p:sp>
      <p:sp>
        <p:nvSpPr>
          <p:cNvPr id="9" name="Freeform 9"/>
          <p:cNvSpPr/>
          <p:nvPr/>
        </p:nvSpPr>
        <p:spPr>
          <a:xfrm>
            <a:off x="2193687" y="6332262"/>
            <a:ext cx="1784328" cy="435351"/>
          </a:xfrm>
          <a:custGeom>
            <a:avLst/>
            <a:gdLst/>
            <a:ahLst/>
            <a:cxnLst/>
            <a:rect l="l" t="t" r="r" b="b"/>
            <a:pathLst>
              <a:path w="2676492" h="653027">
                <a:moveTo>
                  <a:pt x="0" y="0"/>
                </a:moveTo>
                <a:lnTo>
                  <a:pt x="2676492" y="0"/>
                </a:lnTo>
                <a:lnTo>
                  <a:pt x="2676492" y="653027"/>
                </a:lnTo>
                <a:lnTo>
                  <a:pt x="0" y="653027"/>
                </a:lnTo>
                <a:lnTo>
                  <a:pt x="0" y="0"/>
                </a:lnTo>
                <a:close/>
              </a:path>
            </a:pathLst>
          </a:custGeom>
          <a:blipFill>
            <a:blip r:embed="rId3"/>
            <a:stretch>
              <a:fillRect/>
            </a:stretch>
          </a:blipFill>
        </p:spPr>
        <p:txBody>
          <a:bodyPr/>
          <a:lstStyle/>
          <a:p>
            <a:pPr defTabSz="609630" fontAlgn="auto">
              <a:spcBef>
                <a:spcPts val="0"/>
              </a:spcBef>
              <a:spcAft>
                <a:spcPts val="0"/>
              </a:spcAft>
            </a:pPr>
            <a:endParaRPr lang="en-US" sz="1200">
              <a:solidFill>
                <a:prstClr val="black"/>
              </a:solidFill>
              <a:latin typeface="Calibri"/>
            </a:endParaRPr>
          </a:p>
        </p:txBody>
      </p:sp>
      <p:sp>
        <p:nvSpPr>
          <p:cNvPr id="10" name="Freeform 10"/>
          <p:cNvSpPr/>
          <p:nvPr/>
        </p:nvSpPr>
        <p:spPr>
          <a:xfrm>
            <a:off x="4117715" y="6367705"/>
            <a:ext cx="1716269" cy="354696"/>
          </a:xfrm>
          <a:custGeom>
            <a:avLst/>
            <a:gdLst/>
            <a:ahLst/>
            <a:cxnLst/>
            <a:rect l="l" t="t" r="r" b="b"/>
            <a:pathLst>
              <a:path w="2574404" h="532044">
                <a:moveTo>
                  <a:pt x="0" y="0"/>
                </a:moveTo>
                <a:lnTo>
                  <a:pt x="2574405" y="0"/>
                </a:lnTo>
                <a:lnTo>
                  <a:pt x="2574405" y="532043"/>
                </a:lnTo>
                <a:lnTo>
                  <a:pt x="0" y="532043"/>
                </a:lnTo>
                <a:lnTo>
                  <a:pt x="0" y="0"/>
                </a:lnTo>
                <a:close/>
              </a:path>
            </a:pathLst>
          </a:custGeom>
          <a:blipFill>
            <a:blip r:embed="rId4"/>
            <a:stretch>
              <a:fillRect/>
            </a:stretch>
          </a:blipFill>
        </p:spPr>
        <p:txBody>
          <a:bodyPr/>
          <a:lstStyle/>
          <a:p>
            <a:pPr defTabSz="609630" fontAlgn="auto">
              <a:spcBef>
                <a:spcPts val="0"/>
              </a:spcBef>
              <a:spcAft>
                <a:spcPts val="0"/>
              </a:spcAft>
            </a:pPr>
            <a:endParaRPr lang="en-US" sz="1200">
              <a:solidFill>
                <a:prstClr val="black"/>
              </a:solidFill>
              <a:latin typeface="Calibri"/>
            </a:endParaRPr>
          </a:p>
        </p:txBody>
      </p:sp>
      <p:sp>
        <p:nvSpPr>
          <p:cNvPr id="11" name="TextBox 11"/>
          <p:cNvSpPr txBox="1"/>
          <p:nvPr/>
        </p:nvSpPr>
        <p:spPr>
          <a:xfrm>
            <a:off x="7906913" y="6597650"/>
            <a:ext cx="4140200" cy="163827"/>
          </a:xfrm>
          <a:prstGeom prst="rect">
            <a:avLst/>
          </a:prstGeom>
        </p:spPr>
        <p:txBody>
          <a:bodyPr lIns="0" tIns="0" rIns="0" bIns="0" rtlCol="0" anchor="t">
            <a:spAutoFit/>
          </a:bodyPr>
          <a:lstStyle/>
          <a:p>
            <a:pPr algn="r" defTabSz="609630" fontAlgn="auto">
              <a:lnSpc>
                <a:spcPts val="1400"/>
              </a:lnSpc>
              <a:spcBef>
                <a:spcPts val="0"/>
              </a:spcBef>
              <a:spcAft>
                <a:spcPts val="0"/>
              </a:spcAft>
            </a:pPr>
            <a:r>
              <a:rPr lang="en-US" sz="1000" spc="200">
                <a:solidFill>
                  <a:srgbClr val="000000"/>
                </a:solidFill>
                <a:latin typeface="Lato Bold"/>
              </a:rPr>
              <a:t>2907 W IRVING PARK DEVELOPMENT</a:t>
            </a:r>
          </a:p>
        </p:txBody>
      </p:sp>
      <p:pic>
        <p:nvPicPr>
          <p:cNvPr id="17" name="Picture 16" descr="A floor plan of a building&#10;&#10;Description automatically generated">
            <a:extLst>
              <a:ext uri="{FF2B5EF4-FFF2-40B4-BE49-F238E27FC236}">
                <a16:creationId xmlns:a16="http://schemas.microsoft.com/office/drawing/2014/main" id="{C3B5046E-434B-415C-8BB1-5A33AF4A6526}"/>
              </a:ext>
            </a:extLst>
          </p:cNvPr>
          <p:cNvPicPr>
            <a:picLocks noChangeAspect="1"/>
          </p:cNvPicPr>
          <p:nvPr/>
        </p:nvPicPr>
        <p:blipFill rotWithShape="1">
          <a:blip r:embed="rId5">
            <a:extLst>
              <a:ext uri="{28A0092B-C50C-407E-A947-70E740481C1C}">
                <a14:useLocalDpi xmlns:a14="http://schemas.microsoft.com/office/drawing/2010/main" val="0"/>
              </a:ext>
            </a:extLst>
          </a:blip>
          <a:srcRect l="55" r="21" b="36"/>
          <a:stretch/>
        </p:blipFill>
        <p:spPr>
          <a:xfrm>
            <a:off x="3869545" y="483024"/>
            <a:ext cx="7911017" cy="5582701"/>
          </a:xfrm>
          <a:prstGeom prst="rect">
            <a:avLst/>
          </a:prstGeom>
        </p:spPr>
      </p:pic>
      <p:pic>
        <p:nvPicPr>
          <p:cNvPr id="19" name="Picture 18" descr="A floor plan of a building&#10;&#10;Description automatically generated">
            <a:extLst>
              <a:ext uri="{FF2B5EF4-FFF2-40B4-BE49-F238E27FC236}">
                <a16:creationId xmlns:a16="http://schemas.microsoft.com/office/drawing/2014/main" id="{B8005FCE-A64D-61EF-35B3-732221054400}"/>
              </a:ext>
            </a:extLst>
          </p:cNvPr>
          <p:cNvPicPr>
            <a:picLocks noChangeAspect="1"/>
          </p:cNvPicPr>
          <p:nvPr/>
        </p:nvPicPr>
        <p:blipFill rotWithShape="1">
          <a:blip r:embed="rId6">
            <a:extLst>
              <a:ext uri="{28A0092B-C50C-407E-A947-70E740481C1C}">
                <a14:useLocalDpi xmlns:a14="http://schemas.microsoft.com/office/drawing/2010/main" val="0"/>
              </a:ext>
            </a:extLst>
          </a:blip>
          <a:srcRect l="34" t="71" r="21" b="36"/>
          <a:stretch/>
        </p:blipFill>
        <p:spPr>
          <a:xfrm>
            <a:off x="3098800" y="580959"/>
            <a:ext cx="9099353" cy="5489641"/>
          </a:xfrm>
          <a:prstGeom prst="rect">
            <a:avLst/>
          </a:prstGeom>
        </p:spPr>
      </p:pic>
      <p:sp>
        <p:nvSpPr>
          <p:cNvPr id="12" name="Freeform: Shape 11">
            <a:extLst>
              <a:ext uri="{FF2B5EF4-FFF2-40B4-BE49-F238E27FC236}">
                <a16:creationId xmlns:a16="http://schemas.microsoft.com/office/drawing/2014/main" id="{3A294BFE-5E78-5E52-B0D8-96A03907F3E9}"/>
              </a:ext>
            </a:extLst>
          </p:cNvPr>
          <p:cNvSpPr/>
          <p:nvPr/>
        </p:nvSpPr>
        <p:spPr>
          <a:xfrm>
            <a:off x="4406153" y="3984812"/>
            <a:ext cx="1716741" cy="1474694"/>
          </a:xfrm>
          <a:custGeom>
            <a:avLst/>
            <a:gdLst>
              <a:gd name="connsiteX0" fmla="*/ 0 w 2575112"/>
              <a:gd name="connsiteY0" fmla="*/ 1593476 h 2212041"/>
              <a:gd name="connsiteX1" fmla="*/ 0 w 2575112"/>
              <a:gd name="connsiteY1" fmla="*/ 0 h 2212041"/>
              <a:gd name="connsiteX2" fmla="*/ 2131359 w 2575112"/>
              <a:gd name="connsiteY2" fmla="*/ 0 h 2212041"/>
              <a:gd name="connsiteX3" fmla="*/ 2131359 w 2575112"/>
              <a:gd name="connsiteY3" fmla="*/ 463923 h 2212041"/>
              <a:gd name="connsiteX4" fmla="*/ 2575112 w 2575112"/>
              <a:gd name="connsiteY4" fmla="*/ 786653 h 2212041"/>
              <a:gd name="connsiteX5" fmla="*/ 1613647 w 2575112"/>
              <a:gd name="connsiteY5" fmla="*/ 2144806 h 2212041"/>
              <a:gd name="connsiteX6" fmla="*/ 1196789 w 2575112"/>
              <a:gd name="connsiteY6" fmla="*/ 1855694 h 2212041"/>
              <a:gd name="connsiteX7" fmla="*/ 921124 w 2575112"/>
              <a:gd name="connsiteY7" fmla="*/ 2212041 h 2212041"/>
              <a:gd name="connsiteX8" fmla="*/ 0 w 2575112"/>
              <a:gd name="connsiteY8" fmla="*/ 1593476 h 221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75112" h="2212041">
                <a:moveTo>
                  <a:pt x="0" y="1593476"/>
                </a:moveTo>
                <a:lnTo>
                  <a:pt x="0" y="0"/>
                </a:lnTo>
                <a:lnTo>
                  <a:pt x="2131359" y="0"/>
                </a:lnTo>
                <a:lnTo>
                  <a:pt x="2131359" y="463923"/>
                </a:lnTo>
                <a:lnTo>
                  <a:pt x="2575112" y="786653"/>
                </a:lnTo>
                <a:lnTo>
                  <a:pt x="1613647" y="2144806"/>
                </a:lnTo>
                <a:lnTo>
                  <a:pt x="1196789" y="1855694"/>
                </a:lnTo>
                <a:lnTo>
                  <a:pt x="921124" y="2212041"/>
                </a:lnTo>
                <a:lnTo>
                  <a:pt x="0" y="1593476"/>
                </a:lnTo>
                <a:close/>
              </a:path>
            </a:pathLst>
          </a:custGeom>
          <a:solidFill>
            <a:schemeClr val="bg1">
              <a:lumMod val="65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609630" fontAlgn="auto">
              <a:spcBef>
                <a:spcPts val="0"/>
              </a:spcBef>
              <a:spcAft>
                <a:spcPts val="0"/>
              </a:spcAft>
            </a:pPr>
            <a:endParaRPr lang="en-US" sz="1200">
              <a:solidFill>
                <a:prstClr val="white"/>
              </a:solidFill>
              <a:latin typeface="Calibri"/>
            </a:endParaRPr>
          </a:p>
        </p:txBody>
      </p:sp>
      <p:sp>
        <p:nvSpPr>
          <p:cNvPr id="15" name="Freeform: Shape 14">
            <a:extLst>
              <a:ext uri="{FF2B5EF4-FFF2-40B4-BE49-F238E27FC236}">
                <a16:creationId xmlns:a16="http://schemas.microsoft.com/office/drawing/2014/main" id="{C6D250DC-2AA5-C5CD-3F98-FD44CDC30BD1}"/>
              </a:ext>
            </a:extLst>
          </p:cNvPr>
          <p:cNvSpPr/>
          <p:nvPr/>
        </p:nvSpPr>
        <p:spPr>
          <a:xfrm>
            <a:off x="7780867" y="3975100"/>
            <a:ext cx="3344333" cy="1706033"/>
          </a:xfrm>
          <a:custGeom>
            <a:avLst/>
            <a:gdLst>
              <a:gd name="connsiteX0" fmla="*/ 12700 w 5016500"/>
              <a:gd name="connsiteY0" fmla="*/ 0 h 2559050"/>
              <a:gd name="connsiteX1" fmla="*/ 1651000 w 5016500"/>
              <a:gd name="connsiteY1" fmla="*/ 12700 h 2559050"/>
              <a:gd name="connsiteX2" fmla="*/ 1663700 w 5016500"/>
              <a:gd name="connsiteY2" fmla="*/ 285750 h 2559050"/>
              <a:gd name="connsiteX3" fmla="*/ 2413000 w 5016500"/>
              <a:gd name="connsiteY3" fmla="*/ 806450 h 2559050"/>
              <a:gd name="connsiteX4" fmla="*/ 2552700 w 5016500"/>
              <a:gd name="connsiteY4" fmla="*/ 603250 h 2559050"/>
              <a:gd name="connsiteX5" fmla="*/ 2559050 w 5016500"/>
              <a:gd name="connsiteY5" fmla="*/ 25400 h 2559050"/>
              <a:gd name="connsiteX6" fmla="*/ 4705350 w 5016500"/>
              <a:gd name="connsiteY6" fmla="*/ 19050 h 2559050"/>
              <a:gd name="connsiteX7" fmla="*/ 4705350 w 5016500"/>
              <a:gd name="connsiteY7" fmla="*/ 450850 h 2559050"/>
              <a:gd name="connsiteX8" fmla="*/ 4965700 w 5016500"/>
              <a:gd name="connsiteY8" fmla="*/ 622300 h 2559050"/>
              <a:gd name="connsiteX9" fmla="*/ 4908550 w 5016500"/>
              <a:gd name="connsiteY9" fmla="*/ 711200 h 2559050"/>
              <a:gd name="connsiteX10" fmla="*/ 4984750 w 5016500"/>
              <a:gd name="connsiteY10" fmla="*/ 774700 h 2559050"/>
              <a:gd name="connsiteX11" fmla="*/ 4940300 w 5016500"/>
              <a:gd name="connsiteY11" fmla="*/ 838200 h 2559050"/>
              <a:gd name="connsiteX12" fmla="*/ 5016500 w 5016500"/>
              <a:gd name="connsiteY12" fmla="*/ 889000 h 2559050"/>
              <a:gd name="connsiteX13" fmla="*/ 4953000 w 5016500"/>
              <a:gd name="connsiteY13" fmla="*/ 990600 h 2559050"/>
              <a:gd name="connsiteX14" fmla="*/ 4870450 w 5016500"/>
              <a:gd name="connsiteY14" fmla="*/ 927100 h 2559050"/>
              <a:gd name="connsiteX15" fmla="*/ 4819650 w 5016500"/>
              <a:gd name="connsiteY15" fmla="*/ 1003300 h 2559050"/>
              <a:gd name="connsiteX16" fmla="*/ 4902200 w 5016500"/>
              <a:gd name="connsiteY16" fmla="*/ 1079500 h 2559050"/>
              <a:gd name="connsiteX17" fmla="*/ 4845050 w 5016500"/>
              <a:gd name="connsiteY17" fmla="*/ 1143000 h 2559050"/>
              <a:gd name="connsiteX18" fmla="*/ 4749800 w 5016500"/>
              <a:gd name="connsiteY18" fmla="*/ 1092200 h 2559050"/>
              <a:gd name="connsiteX19" fmla="*/ 4673600 w 5016500"/>
              <a:gd name="connsiteY19" fmla="*/ 1174750 h 2559050"/>
              <a:gd name="connsiteX20" fmla="*/ 4616450 w 5016500"/>
              <a:gd name="connsiteY20" fmla="*/ 1130300 h 2559050"/>
              <a:gd name="connsiteX21" fmla="*/ 4559300 w 5016500"/>
              <a:gd name="connsiteY21" fmla="*/ 1187450 h 2559050"/>
              <a:gd name="connsiteX22" fmla="*/ 4648200 w 5016500"/>
              <a:gd name="connsiteY22" fmla="*/ 1263650 h 2559050"/>
              <a:gd name="connsiteX23" fmla="*/ 4584700 w 5016500"/>
              <a:gd name="connsiteY23" fmla="*/ 1352550 h 2559050"/>
              <a:gd name="connsiteX24" fmla="*/ 4660900 w 5016500"/>
              <a:gd name="connsiteY24" fmla="*/ 1409700 h 2559050"/>
              <a:gd name="connsiteX25" fmla="*/ 4610100 w 5016500"/>
              <a:gd name="connsiteY25" fmla="*/ 1460500 h 2559050"/>
              <a:gd name="connsiteX26" fmla="*/ 4699000 w 5016500"/>
              <a:gd name="connsiteY26" fmla="*/ 1562100 h 2559050"/>
              <a:gd name="connsiteX27" fmla="*/ 4616450 w 5016500"/>
              <a:gd name="connsiteY27" fmla="*/ 1625600 h 2559050"/>
              <a:gd name="connsiteX28" fmla="*/ 4495800 w 5016500"/>
              <a:gd name="connsiteY28" fmla="*/ 1536700 h 2559050"/>
              <a:gd name="connsiteX29" fmla="*/ 4451350 w 5016500"/>
              <a:gd name="connsiteY29" fmla="*/ 1619250 h 2559050"/>
              <a:gd name="connsiteX30" fmla="*/ 4394200 w 5016500"/>
              <a:gd name="connsiteY30" fmla="*/ 1587500 h 2559050"/>
              <a:gd name="connsiteX31" fmla="*/ 4114800 w 5016500"/>
              <a:gd name="connsiteY31" fmla="*/ 2012950 h 2559050"/>
              <a:gd name="connsiteX32" fmla="*/ 3606800 w 5016500"/>
              <a:gd name="connsiteY32" fmla="*/ 1644650 h 2559050"/>
              <a:gd name="connsiteX33" fmla="*/ 3676650 w 5016500"/>
              <a:gd name="connsiteY33" fmla="*/ 1574800 h 2559050"/>
              <a:gd name="connsiteX34" fmla="*/ 3371850 w 5016500"/>
              <a:gd name="connsiteY34" fmla="*/ 1365250 h 2559050"/>
              <a:gd name="connsiteX35" fmla="*/ 3111500 w 5016500"/>
              <a:gd name="connsiteY35" fmla="*/ 1758950 h 2559050"/>
              <a:gd name="connsiteX36" fmla="*/ 3111500 w 5016500"/>
              <a:gd name="connsiteY36" fmla="*/ 1758950 h 2559050"/>
              <a:gd name="connsiteX37" fmla="*/ 2597150 w 5016500"/>
              <a:gd name="connsiteY37" fmla="*/ 2559050 h 2559050"/>
              <a:gd name="connsiteX38" fmla="*/ 2254250 w 5016500"/>
              <a:gd name="connsiteY38" fmla="*/ 2317750 h 2559050"/>
              <a:gd name="connsiteX39" fmla="*/ 2279650 w 5016500"/>
              <a:gd name="connsiteY39" fmla="*/ 2292350 h 2559050"/>
              <a:gd name="connsiteX40" fmla="*/ 1625600 w 5016500"/>
              <a:gd name="connsiteY40" fmla="*/ 1841500 h 2559050"/>
              <a:gd name="connsiteX41" fmla="*/ 1682750 w 5016500"/>
              <a:gd name="connsiteY41" fmla="*/ 1784350 h 2559050"/>
              <a:gd name="connsiteX42" fmla="*/ 1606550 w 5016500"/>
              <a:gd name="connsiteY42" fmla="*/ 1714500 h 2559050"/>
              <a:gd name="connsiteX43" fmla="*/ 1657350 w 5016500"/>
              <a:gd name="connsiteY43" fmla="*/ 1651000 h 2559050"/>
              <a:gd name="connsiteX44" fmla="*/ 1581150 w 5016500"/>
              <a:gd name="connsiteY44" fmla="*/ 1587500 h 2559050"/>
              <a:gd name="connsiteX45" fmla="*/ 1619250 w 5016500"/>
              <a:gd name="connsiteY45" fmla="*/ 1511300 h 2559050"/>
              <a:gd name="connsiteX46" fmla="*/ 1371600 w 5016500"/>
              <a:gd name="connsiteY46" fmla="*/ 1346200 h 2559050"/>
              <a:gd name="connsiteX47" fmla="*/ 1435100 w 5016500"/>
              <a:gd name="connsiteY47" fmla="*/ 1231900 h 2559050"/>
              <a:gd name="connsiteX48" fmla="*/ 0 w 5016500"/>
              <a:gd name="connsiteY48" fmla="*/ 254000 h 2559050"/>
              <a:gd name="connsiteX49" fmla="*/ 12700 w 5016500"/>
              <a:gd name="connsiteY49" fmla="*/ 0 h 255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016500" h="2559050">
                <a:moveTo>
                  <a:pt x="12700" y="0"/>
                </a:moveTo>
                <a:lnTo>
                  <a:pt x="1651000" y="12700"/>
                </a:lnTo>
                <a:lnTo>
                  <a:pt x="1663700" y="285750"/>
                </a:lnTo>
                <a:lnTo>
                  <a:pt x="2413000" y="806450"/>
                </a:lnTo>
                <a:lnTo>
                  <a:pt x="2552700" y="603250"/>
                </a:lnTo>
                <a:cubicBezTo>
                  <a:pt x="2554817" y="410633"/>
                  <a:pt x="2556933" y="218017"/>
                  <a:pt x="2559050" y="25400"/>
                </a:cubicBezTo>
                <a:lnTo>
                  <a:pt x="4705350" y="19050"/>
                </a:lnTo>
                <a:lnTo>
                  <a:pt x="4705350" y="450850"/>
                </a:lnTo>
                <a:lnTo>
                  <a:pt x="4965700" y="622300"/>
                </a:lnTo>
                <a:lnTo>
                  <a:pt x="4908550" y="711200"/>
                </a:lnTo>
                <a:lnTo>
                  <a:pt x="4984750" y="774700"/>
                </a:lnTo>
                <a:lnTo>
                  <a:pt x="4940300" y="838200"/>
                </a:lnTo>
                <a:lnTo>
                  <a:pt x="5016500" y="889000"/>
                </a:lnTo>
                <a:lnTo>
                  <a:pt x="4953000" y="990600"/>
                </a:lnTo>
                <a:lnTo>
                  <a:pt x="4870450" y="927100"/>
                </a:lnTo>
                <a:lnTo>
                  <a:pt x="4819650" y="1003300"/>
                </a:lnTo>
                <a:lnTo>
                  <a:pt x="4902200" y="1079500"/>
                </a:lnTo>
                <a:lnTo>
                  <a:pt x="4845050" y="1143000"/>
                </a:lnTo>
                <a:lnTo>
                  <a:pt x="4749800" y="1092200"/>
                </a:lnTo>
                <a:lnTo>
                  <a:pt x="4673600" y="1174750"/>
                </a:lnTo>
                <a:lnTo>
                  <a:pt x="4616450" y="1130300"/>
                </a:lnTo>
                <a:lnTo>
                  <a:pt x="4559300" y="1187450"/>
                </a:lnTo>
                <a:lnTo>
                  <a:pt x="4648200" y="1263650"/>
                </a:lnTo>
                <a:lnTo>
                  <a:pt x="4584700" y="1352550"/>
                </a:lnTo>
                <a:lnTo>
                  <a:pt x="4660900" y="1409700"/>
                </a:lnTo>
                <a:lnTo>
                  <a:pt x="4610100" y="1460500"/>
                </a:lnTo>
                <a:lnTo>
                  <a:pt x="4699000" y="1562100"/>
                </a:lnTo>
                <a:lnTo>
                  <a:pt x="4616450" y="1625600"/>
                </a:lnTo>
                <a:lnTo>
                  <a:pt x="4495800" y="1536700"/>
                </a:lnTo>
                <a:lnTo>
                  <a:pt x="4451350" y="1619250"/>
                </a:lnTo>
                <a:lnTo>
                  <a:pt x="4394200" y="1587500"/>
                </a:lnTo>
                <a:lnTo>
                  <a:pt x="4114800" y="2012950"/>
                </a:lnTo>
                <a:lnTo>
                  <a:pt x="3606800" y="1644650"/>
                </a:lnTo>
                <a:lnTo>
                  <a:pt x="3676650" y="1574800"/>
                </a:lnTo>
                <a:lnTo>
                  <a:pt x="3371850" y="1365250"/>
                </a:lnTo>
                <a:lnTo>
                  <a:pt x="3111500" y="1758950"/>
                </a:lnTo>
                <a:lnTo>
                  <a:pt x="3111500" y="1758950"/>
                </a:lnTo>
                <a:lnTo>
                  <a:pt x="2597150" y="2559050"/>
                </a:lnTo>
                <a:lnTo>
                  <a:pt x="2254250" y="2317750"/>
                </a:lnTo>
                <a:lnTo>
                  <a:pt x="2279650" y="2292350"/>
                </a:lnTo>
                <a:lnTo>
                  <a:pt x="1625600" y="1841500"/>
                </a:lnTo>
                <a:lnTo>
                  <a:pt x="1682750" y="1784350"/>
                </a:lnTo>
                <a:lnTo>
                  <a:pt x="1606550" y="1714500"/>
                </a:lnTo>
                <a:lnTo>
                  <a:pt x="1657350" y="1651000"/>
                </a:lnTo>
                <a:lnTo>
                  <a:pt x="1581150" y="1587500"/>
                </a:lnTo>
                <a:lnTo>
                  <a:pt x="1619250" y="1511300"/>
                </a:lnTo>
                <a:lnTo>
                  <a:pt x="1371600" y="1346200"/>
                </a:lnTo>
                <a:lnTo>
                  <a:pt x="1435100" y="1231900"/>
                </a:lnTo>
                <a:lnTo>
                  <a:pt x="0" y="254000"/>
                </a:lnTo>
                <a:lnTo>
                  <a:pt x="12700" y="0"/>
                </a:lnTo>
                <a:close/>
              </a:path>
            </a:pathLst>
          </a:custGeom>
          <a:solidFill>
            <a:schemeClr val="bg1">
              <a:lumMod val="65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609630" fontAlgn="auto">
              <a:spcBef>
                <a:spcPts val="0"/>
              </a:spcBef>
              <a:spcAft>
                <a:spcPts val="0"/>
              </a:spcAft>
            </a:pPr>
            <a:endParaRPr lang="en-US" sz="1200">
              <a:solidFill>
                <a:prstClr val="white"/>
              </a:solidFill>
              <a:latin typeface="Calibri"/>
            </a:endParaRPr>
          </a:p>
        </p:txBody>
      </p:sp>
      <p:sp>
        <p:nvSpPr>
          <p:cNvPr id="16" name="Freeform: Shape 15">
            <a:extLst>
              <a:ext uri="{FF2B5EF4-FFF2-40B4-BE49-F238E27FC236}">
                <a16:creationId xmlns:a16="http://schemas.microsoft.com/office/drawing/2014/main" id="{4343550A-BB13-835C-4746-8F11FBFCCE71}"/>
              </a:ext>
            </a:extLst>
          </p:cNvPr>
          <p:cNvSpPr/>
          <p:nvPr/>
        </p:nvSpPr>
        <p:spPr>
          <a:xfrm>
            <a:off x="4673600" y="1016000"/>
            <a:ext cx="1016000" cy="675640"/>
          </a:xfrm>
          <a:custGeom>
            <a:avLst/>
            <a:gdLst>
              <a:gd name="connsiteX0" fmla="*/ 205740 w 1524000"/>
              <a:gd name="connsiteY0" fmla="*/ 1013460 h 1013460"/>
              <a:gd name="connsiteX1" fmla="*/ 0 w 1524000"/>
              <a:gd name="connsiteY1" fmla="*/ 434340 h 1013460"/>
              <a:gd name="connsiteX2" fmla="*/ 1242060 w 1524000"/>
              <a:gd name="connsiteY2" fmla="*/ 0 h 1013460"/>
              <a:gd name="connsiteX3" fmla="*/ 1524000 w 1524000"/>
              <a:gd name="connsiteY3" fmla="*/ 838200 h 1013460"/>
              <a:gd name="connsiteX4" fmla="*/ 1341120 w 1524000"/>
              <a:gd name="connsiteY4" fmla="*/ 891540 h 1013460"/>
              <a:gd name="connsiteX5" fmla="*/ 1409700 w 1524000"/>
              <a:gd name="connsiteY5" fmla="*/ 1013460 h 1013460"/>
              <a:gd name="connsiteX6" fmla="*/ 205740 w 1524000"/>
              <a:gd name="connsiteY6" fmla="*/ 1013460 h 1013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4000" h="1013460">
                <a:moveTo>
                  <a:pt x="205740" y="1013460"/>
                </a:moveTo>
                <a:lnTo>
                  <a:pt x="0" y="434340"/>
                </a:lnTo>
                <a:lnTo>
                  <a:pt x="1242060" y="0"/>
                </a:lnTo>
                <a:lnTo>
                  <a:pt x="1524000" y="838200"/>
                </a:lnTo>
                <a:lnTo>
                  <a:pt x="1341120" y="891540"/>
                </a:lnTo>
                <a:lnTo>
                  <a:pt x="1409700" y="1013460"/>
                </a:lnTo>
                <a:lnTo>
                  <a:pt x="205740" y="1013460"/>
                </a:lnTo>
                <a:close/>
              </a:path>
            </a:pathLst>
          </a:custGeom>
          <a:solidFill>
            <a:schemeClr val="bg1">
              <a:lumMod val="65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609630" fontAlgn="auto">
              <a:spcBef>
                <a:spcPts val="0"/>
              </a:spcBef>
              <a:spcAft>
                <a:spcPts val="0"/>
              </a:spcAft>
            </a:pPr>
            <a:endParaRPr lang="en-US" sz="1200">
              <a:solidFill>
                <a:prstClr val="white"/>
              </a:solidFill>
              <a:latin typeface="Calibri"/>
            </a:endParaRPr>
          </a:p>
        </p:txBody>
      </p:sp>
      <p:sp>
        <p:nvSpPr>
          <p:cNvPr id="18" name="Freeform: Shape 17">
            <a:extLst>
              <a:ext uri="{FF2B5EF4-FFF2-40B4-BE49-F238E27FC236}">
                <a16:creationId xmlns:a16="http://schemas.microsoft.com/office/drawing/2014/main" id="{35948DC8-373E-3C5C-976C-F7617FE54DC8}"/>
              </a:ext>
            </a:extLst>
          </p:cNvPr>
          <p:cNvSpPr/>
          <p:nvPr/>
        </p:nvSpPr>
        <p:spPr>
          <a:xfrm>
            <a:off x="6456680" y="878840"/>
            <a:ext cx="2377440" cy="812800"/>
          </a:xfrm>
          <a:custGeom>
            <a:avLst/>
            <a:gdLst>
              <a:gd name="connsiteX0" fmla="*/ 0 w 3566160"/>
              <a:gd name="connsiteY0" fmla="*/ 563880 h 1219200"/>
              <a:gd name="connsiteX1" fmla="*/ 685800 w 3566160"/>
              <a:gd name="connsiteY1" fmla="*/ 320040 h 1219200"/>
              <a:gd name="connsiteX2" fmla="*/ 762000 w 3566160"/>
              <a:gd name="connsiteY2" fmla="*/ 495300 h 1219200"/>
              <a:gd name="connsiteX3" fmla="*/ 1363980 w 3566160"/>
              <a:gd name="connsiteY3" fmla="*/ 243840 h 1219200"/>
              <a:gd name="connsiteX4" fmla="*/ 1280160 w 3566160"/>
              <a:gd name="connsiteY4" fmla="*/ 91440 h 1219200"/>
              <a:gd name="connsiteX5" fmla="*/ 1623060 w 3566160"/>
              <a:gd name="connsiteY5" fmla="*/ 0 h 1219200"/>
              <a:gd name="connsiteX6" fmla="*/ 1897380 w 3566160"/>
              <a:gd name="connsiteY6" fmla="*/ 784860 h 1219200"/>
              <a:gd name="connsiteX7" fmla="*/ 2217420 w 3566160"/>
              <a:gd name="connsiteY7" fmla="*/ 670560 h 1219200"/>
              <a:gd name="connsiteX8" fmla="*/ 2270760 w 3566160"/>
              <a:gd name="connsiteY8" fmla="*/ 838200 h 1219200"/>
              <a:gd name="connsiteX9" fmla="*/ 2857500 w 3566160"/>
              <a:gd name="connsiteY9" fmla="*/ 601980 h 1219200"/>
              <a:gd name="connsiteX10" fmla="*/ 2788920 w 3566160"/>
              <a:gd name="connsiteY10" fmla="*/ 464820 h 1219200"/>
              <a:gd name="connsiteX11" fmla="*/ 3329940 w 3566160"/>
              <a:gd name="connsiteY11" fmla="*/ 274320 h 1219200"/>
              <a:gd name="connsiteX12" fmla="*/ 3375660 w 3566160"/>
              <a:gd name="connsiteY12" fmla="*/ 426720 h 1219200"/>
              <a:gd name="connsiteX13" fmla="*/ 3276600 w 3566160"/>
              <a:gd name="connsiteY13" fmla="*/ 449580 h 1219200"/>
              <a:gd name="connsiteX14" fmla="*/ 3429000 w 3566160"/>
              <a:gd name="connsiteY14" fmla="*/ 868680 h 1219200"/>
              <a:gd name="connsiteX15" fmla="*/ 3467100 w 3566160"/>
              <a:gd name="connsiteY15" fmla="*/ 845820 h 1219200"/>
              <a:gd name="connsiteX16" fmla="*/ 3566160 w 3566160"/>
              <a:gd name="connsiteY16" fmla="*/ 1082040 h 1219200"/>
              <a:gd name="connsiteX17" fmla="*/ 3558540 w 3566160"/>
              <a:gd name="connsiteY17" fmla="*/ 1219200 h 1219200"/>
              <a:gd name="connsiteX18" fmla="*/ 152400 w 3566160"/>
              <a:gd name="connsiteY18" fmla="*/ 1211580 h 1219200"/>
              <a:gd name="connsiteX19" fmla="*/ 160020 w 3566160"/>
              <a:gd name="connsiteY19" fmla="*/ 990600 h 1219200"/>
              <a:gd name="connsiteX20" fmla="*/ 0 w 3566160"/>
              <a:gd name="connsiteY20" fmla="*/ 563880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566160" h="1219200">
                <a:moveTo>
                  <a:pt x="0" y="563880"/>
                </a:moveTo>
                <a:lnTo>
                  <a:pt x="685800" y="320040"/>
                </a:lnTo>
                <a:lnTo>
                  <a:pt x="762000" y="495300"/>
                </a:lnTo>
                <a:lnTo>
                  <a:pt x="1363980" y="243840"/>
                </a:lnTo>
                <a:lnTo>
                  <a:pt x="1280160" y="91440"/>
                </a:lnTo>
                <a:lnTo>
                  <a:pt x="1623060" y="0"/>
                </a:lnTo>
                <a:lnTo>
                  <a:pt x="1897380" y="784860"/>
                </a:lnTo>
                <a:lnTo>
                  <a:pt x="2217420" y="670560"/>
                </a:lnTo>
                <a:lnTo>
                  <a:pt x="2270760" y="838200"/>
                </a:lnTo>
                <a:lnTo>
                  <a:pt x="2857500" y="601980"/>
                </a:lnTo>
                <a:lnTo>
                  <a:pt x="2788920" y="464820"/>
                </a:lnTo>
                <a:lnTo>
                  <a:pt x="3329940" y="274320"/>
                </a:lnTo>
                <a:lnTo>
                  <a:pt x="3375660" y="426720"/>
                </a:lnTo>
                <a:lnTo>
                  <a:pt x="3276600" y="449580"/>
                </a:lnTo>
                <a:lnTo>
                  <a:pt x="3429000" y="868680"/>
                </a:lnTo>
                <a:lnTo>
                  <a:pt x="3467100" y="845820"/>
                </a:lnTo>
                <a:lnTo>
                  <a:pt x="3566160" y="1082040"/>
                </a:lnTo>
                <a:lnTo>
                  <a:pt x="3558540" y="1219200"/>
                </a:lnTo>
                <a:lnTo>
                  <a:pt x="152400" y="1211580"/>
                </a:lnTo>
                <a:lnTo>
                  <a:pt x="160020" y="990600"/>
                </a:lnTo>
                <a:lnTo>
                  <a:pt x="0" y="563880"/>
                </a:lnTo>
                <a:close/>
              </a:path>
            </a:pathLst>
          </a:custGeom>
          <a:solidFill>
            <a:schemeClr val="bg1">
              <a:lumMod val="65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609630" fontAlgn="auto">
              <a:spcBef>
                <a:spcPts val="0"/>
              </a:spcBef>
              <a:spcAft>
                <a:spcPts val="0"/>
              </a:spcAft>
            </a:pPr>
            <a:endParaRPr lang="en-US" sz="1200">
              <a:solidFill>
                <a:prstClr val="white"/>
              </a:solidFill>
              <a:latin typeface="Calibri"/>
            </a:endParaRPr>
          </a:p>
        </p:txBody>
      </p:sp>
      <p:sp>
        <p:nvSpPr>
          <p:cNvPr id="20" name="Freeform: Shape 19">
            <a:extLst>
              <a:ext uri="{FF2B5EF4-FFF2-40B4-BE49-F238E27FC236}">
                <a16:creationId xmlns:a16="http://schemas.microsoft.com/office/drawing/2014/main" id="{7F057DC3-5A4B-D305-9664-253ADD992A64}"/>
              </a:ext>
            </a:extLst>
          </p:cNvPr>
          <p:cNvSpPr/>
          <p:nvPr/>
        </p:nvSpPr>
        <p:spPr>
          <a:xfrm>
            <a:off x="9474200" y="944880"/>
            <a:ext cx="1295400" cy="756920"/>
          </a:xfrm>
          <a:custGeom>
            <a:avLst/>
            <a:gdLst>
              <a:gd name="connsiteX0" fmla="*/ 144780 w 1943100"/>
              <a:gd name="connsiteY0" fmla="*/ 1127760 h 1135380"/>
              <a:gd name="connsiteX1" fmla="*/ 0 w 1943100"/>
              <a:gd name="connsiteY1" fmla="*/ 815340 h 1135380"/>
              <a:gd name="connsiteX2" fmla="*/ 563880 w 1943100"/>
              <a:gd name="connsiteY2" fmla="*/ 609600 h 1135380"/>
              <a:gd name="connsiteX3" fmla="*/ 472440 w 1943100"/>
              <a:gd name="connsiteY3" fmla="*/ 388620 h 1135380"/>
              <a:gd name="connsiteX4" fmla="*/ 1562100 w 1943100"/>
              <a:gd name="connsiteY4" fmla="*/ 0 h 1135380"/>
              <a:gd name="connsiteX5" fmla="*/ 1661160 w 1943100"/>
              <a:gd name="connsiteY5" fmla="*/ 281940 h 1135380"/>
              <a:gd name="connsiteX6" fmla="*/ 1524000 w 1943100"/>
              <a:gd name="connsiteY6" fmla="*/ 304800 h 1135380"/>
              <a:gd name="connsiteX7" fmla="*/ 1668780 w 1943100"/>
              <a:gd name="connsiteY7" fmla="*/ 746760 h 1135380"/>
              <a:gd name="connsiteX8" fmla="*/ 1821180 w 1943100"/>
              <a:gd name="connsiteY8" fmla="*/ 693420 h 1135380"/>
              <a:gd name="connsiteX9" fmla="*/ 1943100 w 1943100"/>
              <a:gd name="connsiteY9" fmla="*/ 929640 h 1135380"/>
              <a:gd name="connsiteX10" fmla="*/ 1920240 w 1943100"/>
              <a:gd name="connsiteY10" fmla="*/ 1135380 h 1135380"/>
              <a:gd name="connsiteX11" fmla="*/ 144780 w 1943100"/>
              <a:gd name="connsiteY11" fmla="*/ 1127760 h 1135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43100" h="1135380">
                <a:moveTo>
                  <a:pt x="144780" y="1127760"/>
                </a:moveTo>
                <a:lnTo>
                  <a:pt x="0" y="815340"/>
                </a:lnTo>
                <a:lnTo>
                  <a:pt x="563880" y="609600"/>
                </a:lnTo>
                <a:lnTo>
                  <a:pt x="472440" y="388620"/>
                </a:lnTo>
                <a:lnTo>
                  <a:pt x="1562100" y="0"/>
                </a:lnTo>
                <a:lnTo>
                  <a:pt x="1661160" y="281940"/>
                </a:lnTo>
                <a:lnTo>
                  <a:pt x="1524000" y="304800"/>
                </a:lnTo>
                <a:lnTo>
                  <a:pt x="1668780" y="746760"/>
                </a:lnTo>
                <a:lnTo>
                  <a:pt x="1821180" y="693420"/>
                </a:lnTo>
                <a:lnTo>
                  <a:pt x="1943100" y="929640"/>
                </a:lnTo>
                <a:lnTo>
                  <a:pt x="1920240" y="1135380"/>
                </a:lnTo>
                <a:lnTo>
                  <a:pt x="144780" y="1127760"/>
                </a:lnTo>
                <a:close/>
              </a:path>
            </a:pathLst>
          </a:custGeom>
          <a:solidFill>
            <a:schemeClr val="bg1">
              <a:lumMod val="65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609630" fontAlgn="auto">
              <a:spcBef>
                <a:spcPts val="0"/>
              </a:spcBef>
              <a:spcAft>
                <a:spcPts val="0"/>
              </a:spcAft>
            </a:pPr>
            <a:endParaRPr lang="en-US" sz="1200">
              <a:solidFill>
                <a:prstClr val="white"/>
              </a:solidFill>
              <a:latin typeface="Calibri"/>
            </a:endParaRPr>
          </a:p>
        </p:txBody>
      </p:sp>
    </p:spTree>
    <p:extLst>
      <p:ext uri="{BB962C8B-B14F-4D97-AF65-F5344CB8AC3E}">
        <p14:creationId xmlns:p14="http://schemas.microsoft.com/office/powerpoint/2010/main" val="35800317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367146" y="-339437"/>
            <a:ext cx="12773891" cy="647748"/>
          </a:xfrm>
          <a:prstGeom prst="rect">
            <a:avLst/>
          </a:prstGeom>
          <a:solidFill>
            <a:srgbClr val="606B92"/>
          </a:solidFill>
        </p:spPr>
        <p:txBody>
          <a:bodyPr/>
          <a:lstStyle/>
          <a:p>
            <a:pPr defTabSz="609630" fontAlgn="auto">
              <a:spcBef>
                <a:spcPts val="0"/>
              </a:spcBef>
              <a:spcAft>
                <a:spcPts val="0"/>
              </a:spcAft>
            </a:pPr>
            <a:endParaRPr lang="en-US" sz="1200">
              <a:solidFill>
                <a:prstClr val="black"/>
              </a:solidFill>
              <a:latin typeface="Calibri"/>
            </a:endParaRPr>
          </a:p>
        </p:txBody>
      </p:sp>
      <p:sp>
        <p:nvSpPr>
          <p:cNvPr id="3" name="TextBox 3"/>
          <p:cNvSpPr txBox="1"/>
          <p:nvPr/>
        </p:nvSpPr>
        <p:spPr>
          <a:xfrm>
            <a:off x="203576" y="593510"/>
            <a:ext cx="4520967" cy="641201"/>
          </a:xfrm>
          <a:prstGeom prst="rect">
            <a:avLst/>
          </a:prstGeom>
        </p:spPr>
        <p:txBody>
          <a:bodyPr lIns="0" tIns="0" rIns="0" bIns="0" rtlCol="0" anchor="t">
            <a:spAutoFit/>
          </a:bodyPr>
          <a:lstStyle/>
          <a:p>
            <a:pPr defTabSz="609630" fontAlgn="auto">
              <a:lnSpc>
                <a:spcPts val="5040"/>
              </a:lnSpc>
              <a:spcBef>
                <a:spcPts val="0"/>
              </a:spcBef>
              <a:spcAft>
                <a:spcPts val="0"/>
              </a:spcAft>
            </a:pPr>
            <a:r>
              <a:rPr lang="en-US" sz="4200" dirty="0">
                <a:solidFill>
                  <a:srgbClr val="5C8293"/>
                </a:solidFill>
                <a:latin typeface="Kollektif"/>
              </a:rPr>
              <a:t>Level 7</a:t>
            </a:r>
          </a:p>
        </p:txBody>
      </p:sp>
      <p:sp>
        <p:nvSpPr>
          <p:cNvPr id="4" name="AutoShape 4"/>
          <p:cNvSpPr/>
          <p:nvPr/>
        </p:nvSpPr>
        <p:spPr>
          <a:xfrm flipH="1" flipV="1">
            <a:off x="203576" y="1228409"/>
            <a:ext cx="2742824" cy="0"/>
          </a:xfrm>
          <a:prstGeom prst="line">
            <a:avLst/>
          </a:prstGeom>
          <a:ln w="19050" cap="rnd">
            <a:solidFill>
              <a:srgbClr val="233446"/>
            </a:solidFill>
            <a:prstDash val="solid"/>
            <a:headEnd type="none" w="sm" len="sm"/>
            <a:tailEnd type="none" w="sm" len="sm"/>
          </a:ln>
        </p:spPr>
        <p:txBody>
          <a:bodyPr/>
          <a:lstStyle/>
          <a:p>
            <a:pPr defTabSz="609630" fontAlgn="auto">
              <a:spcBef>
                <a:spcPts val="0"/>
              </a:spcBef>
              <a:spcAft>
                <a:spcPts val="0"/>
              </a:spcAft>
            </a:pPr>
            <a:endParaRPr lang="en-US" sz="1200">
              <a:solidFill>
                <a:prstClr val="black"/>
              </a:solidFill>
              <a:latin typeface="Calibri"/>
            </a:endParaRPr>
          </a:p>
        </p:txBody>
      </p:sp>
      <p:sp>
        <p:nvSpPr>
          <p:cNvPr id="5" name="TextBox 5"/>
          <p:cNvSpPr txBox="1"/>
          <p:nvPr/>
        </p:nvSpPr>
        <p:spPr>
          <a:xfrm>
            <a:off x="203567" y="1323829"/>
            <a:ext cx="5954937" cy="428002"/>
          </a:xfrm>
          <a:prstGeom prst="rect">
            <a:avLst/>
          </a:prstGeom>
        </p:spPr>
        <p:txBody>
          <a:bodyPr lIns="0" tIns="0" rIns="0" bIns="0" rtlCol="0" anchor="t">
            <a:spAutoFit/>
          </a:bodyPr>
          <a:lstStyle/>
          <a:p>
            <a:pPr defTabSz="609630" fontAlgn="auto">
              <a:lnSpc>
                <a:spcPts val="3640"/>
              </a:lnSpc>
              <a:spcBef>
                <a:spcPts val="0"/>
              </a:spcBef>
              <a:spcAft>
                <a:spcPts val="0"/>
              </a:spcAft>
            </a:pPr>
            <a:r>
              <a:rPr lang="en-US" sz="2800" spc="84" dirty="0">
                <a:solidFill>
                  <a:srgbClr val="606B92"/>
                </a:solidFill>
                <a:latin typeface="Kollektif"/>
              </a:rPr>
              <a:t>Green Roof</a:t>
            </a:r>
          </a:p>
        </p:txBody>
      </p:sp>
      <p:sp>
        <p:nvSpPr>
          <p:cNvPr id="6" name="TextBox 6"/>
          <p:cNvSpPr txBox="1"/>
          <p:nvPr/>
        </p:nvSpPr>
        <p:spPr>
          <a:xfrm>
            <a:off x="6234312" y="5249913"/>
            <a:ext cx="139982" cy="180370"/>
          </a:xfrm>
          <a:prstGeom prst="rect">
            <a:avLst/>
          </a:prstGeom>
        </p:spPr>
        <p:txBody>
          <a:bodyPr lIns="0" tIns="0" rIns="0" bIns="0" rtlCol="0" anchor="t">
            <a:spAutoFit/>
          </a:bodyPr>
          <a:lstStyle/>
          <a:p>
            <a:pPr algn="ctr" defTabSz="609630" fontAlgn="auto">
              <a:lnSpc>
                <a:spcPts val="1459"/>
              </a:lnSpc>
              <a:spcAft>
                <a:spcPts val="0"/>
              </a:spcAft>
            </a:pPr>
            <a:r>
              <a:rPr lang="en-US" sz="1236" spc="49">
                <a:solidFill>
                  <a:srgbClr val="FFFFFF"/>
                </a:solidFill>
                <a:latin typeface="Now Bold"/>
              </a:rPr>
              <a:t>N</a:t>
            </a:r>
          </a:p>
        </p:txBody>
      </p:sp>
      <p:sp>
        <p:nvSpPr>
          <p:cNvPr id="7" name="AutoShape 7"/>
          <p:cNvSpPr/>
          <p:nvPr/>
        </p:nvSpPr>
        <p:spPr>
          <a:xfrm>
            <a:off x="-394855" y="6240437"/>
            <a:ext cx="12981709" cy="963927"/>
          </a:xfrm>
          <a:prstGeom prst="rect">
            <a:avLst/>
          </a:prstGeom>
          <a:solidFill>
            <a:srgbClr val="C7DEFF">
              <a:alpha val="49804"/>
            </a:srgbClr>
          </a:solidFill>
        </p:spPr>
        <p:txBody>
          <a:bodyPr/>
          <a:lstStyle/>
          <a:p>
            <a:pPr defTabSz="609630" fontAlgn="auto">
              <a:spcBef>
                <a:spcPts val="0"/>
              </a:spcBef>
              <a:spcAft>
                <a:spcPts val="0"/>
              </a:spcAft>
            </a:pPr>
            <a:endParaRPr lang="en-US" sz="1200">
              <a:solidFill>
                <a:prstClr val="black"/>
              </a:solidFill>
              <a:latin typeface="Calibri"/>
            </a:endParaRPr>
          </a:p>
        </p:txBody>
      </p:sp>
      <p:sp>
        <p:nvSpPr>
          <p:cNvPr id="8" name="Freeform 8"/>
          <p:cNvSpPr/>
          <p:nvPr/>
        </p:nvSpPr>
        <p:spPr>
          <a:xfrm>
            <a:off x="145837" y="6279848"/>
            <a:ext cx="1908186" cy="578152"/>
          </a:xfrm>
          <a:custGeom>
            <a:avLst/>
            <a:gdLst/>
            <a:ahLst/>
            <a:cxnLst/>
            <a:rect l="l" t="t" r="r" b="b"/>
            <a:pathLst>
              <a:path w="2862279" h="867228">
                <a:moveTo>
                  <a:pt x="0" y="0"/>
                </a:moveTo>
                <a:lnTo>
                  <a:pt x="2862279" y="0"/>
                </a:lnTo>
                <a:lnTo>
                  <a:pt x="2862279" y="867228"/>
                </a:lnTo>
                <a:lnTo>
                  <a:pt x="0" y="867228"/>
                </a:lnTo>
                <a:lnTo>
                  <a:pt x="0" y="0"/>
                </a:lnTo>
                <a:close/>
              </a:path>
            </a:pathLst>
          </a:custGeom>
          <a:blipFill>
            <a:blip r:embed="rId2"/>
            <a:stretch>
              <a:fillRect/>
            </a:stretch>
          </a:blipFill>
        </p:spPr>
        <p:txBody>
          <a:bodyPr/>
          <a:lstStyle/>
          <a:p>
            <a:pPr defTabSz="609630" fontAlgn="auto">
              <a:spcBef>
                <a:spcPts val="0"/>
              </a:spcBef>
              <a:spcAft>
                <a:spcPts val="0"/>
              </a:spcAft>
            </a:pPr>
            <a:endParaRPr lang="en-US" sz="1200">
              <a:solidFill>
                <a:prstClr val="black"/>
              </a:solidFill>
              <a:latin typeface="Calibri"/>
            </a:endParaRPr>
          </a:p>
        </p:txBody>
      </p:sp>
      <p:sp>
        <p:nvSpPr>
          <p:cNvPr id="9" name="Freeform 9"/>
          <p:cNvSpPr/>
          <p:nvPr/>
        </p:nvSpPr>
        <p:spPr>
          <a:xfrm>
            <a:off x="2193687" y="6332262"/>
            <a:ext cx="1784328" cy="435351"/>
          </a:xfrm>
          <a:custGeom>
            <a:avLst/>
            <a:gdLst/>
            <a:ahLst/>
            <a:cxnLst/>
            <a:rect l="l" t="t" r="r" b="b"/>
            <a:pathLst>
              <a:path w="2676492" h="653027">
                <a:moveTo>
                  <a:pt x="0" y="0"/>
                </a:moveTo>
                <a:lnTo>
                  <a:pt x="2676492" y="0"/>
                </a:lnTo>
                <a:lnTo>
                  <a:pt x="2676492" y="653027"/>
                </a:lnTo>
                <a:lnTo>
                  <a:pt x="0" y="653027"/>
                </a:lnTo>
                <a:lnTo>
                  <a:pt x="0" y="0"/>
                </a:lnTo>
                <a:close/>
              </a:path>
            </a:pathLst>
          </a:custGeom>
          <a:blipFill>
            <a:blip r:embed="rId3"/>
            <a:stretch>
              <a:fillRect/>
            </a:stretch>
          </a:blipFill>
        </p:spPr>
        <p:txBody>
          <a:bodyPr/>
          <a:lstStyle/>
          <a:p>
            <a:pPr defTabSz="609630" fontAlgn="auto">
              <a:spcBef>
                <a:spcPts val="0"/>
              </a:spcBef>
              <a:spcAft>
                <a:spcPts val="0"/>
              </a:spcAft>
            </a:pPr>
            <a:endParaRPr lang="en-US" sz="1200">
              <a:solidFill>
                <a:prstClr val="black"/>
              </a:solidFill>
              <a:latin typeface="Calibri"/>
            </a:endParaRPr>
          </a:p>
        </p:txBody>
      </p:sp>
      <p:sp>
        <p:nvSpPr>
          <p:cNvPr id="10" name="Freeform 10"/>
          <p:cNvSpPr/>
          <p:nvPr/>
        </p:nvSpPr>
        <p:spPr>
          <a:xfrm>
            <a:off x="4117715" y="6367705"/>
            <a:ext cx="1716269" cy="354696"/>
          </a:xfrm>
          <a:custGeom>
            <a:avLst/>
            <a:gdLst/>
            <a:ahLst/>
            <a:cxnLst/>
            <a:rect l="l" t="t" r="r" b="b"/>
            <a:pathLst>
              <a:path w="2574404" h="532044">
                <a:moveTo>
                  <a:pt x="0" y="0"/>
                </a:moveTo>
                <a:lnTo>
                  <a:pt x="2574405" y="0"/>
                </a:lnTo>
                <a:lnTo>
                  <a:pt x="2574405" y="532043"/>
                </a:lnTo>
                <a:lnTo>
                  <a:pt x="0" y="532043"/>
                </a:lnTo>
                <a:lnTo>
                  <a:pt x="0" y="0"/>
                </a:lnTo>
                <a:close/>
              </a:path>
            </a:pathLst>
          </a:custGeom>
          <a:blipFill>
            <a:blip r:embed="rId4"/>
            <a:stretch>
              <a:fillRect/>
            </a:stretch>
          </a:blipFill>
        </p:spPr>
        <p:txBody>
          <a:bodyPr/>
          <a:lstStyle/>
          <a:p>
            <a:pPr defTabSz="609630" fontAlgn="auto">
              <a:spcBef>
                <a:spcPts val="0"/>
              </a:spcBef>
              <a:spcAft>
                <a:spcPts val="0"/>
              </a:spcAft>
            </a:pPr>
            <a:endParaRPr lang="en-US" sz="1200">
              <a:solidFill>
                <a:prstClr val="black"/>
              </a:solidFill>
              <a:latin typeface="Calibri"/>
            </a:endParaRPr>
          </a:p>
        </p:txBody>
      </p:sp>
      <p:sp>
        <p:nvSpPr>
          <p:cNvPr id="11" name="TextBox 11"/>
          <p:cNvSpPr txBox="1"/>
          <p:nvPr/>
        </p:nvSpPr>
        <p:spPr>
          <a:xfrm>
            <a:off x="7906913" y="6597650"/>
            <a:ext cx="4140200" cy="163827"/>
          </a:xfrm>
          <a:prstGeom prst="rect">
            <a:avLst/>
          </a:prstGeom>
        </p:spPr>
        <p:txBody>
          <a:bodyPr lIns="0" tIns="0" rIns="0" bIns="0" rtlCol="0" anchor="t">
            <a:spAutoFit/>
          </a:bodyPr>
          <a:lstStyle/>
          <a:p>
            <a:pPr algn="r" defTabSz="609630" fontAlgn="auto">
              <a:lnSpc>
                <a:spcPts val="1400"/>
              </a:lnSpc>
              <a:spcBef>
                <a:spcPts val="0"/>
              </a:spcBef>
              <a:spcAft>
                <a:spcPts val="0"/>
              </a:spcAft>
            </a:pPr>
            <a:r>
              <a:rPr lang="en-US" sz="1000" spc="200">
                <a:solidFill>
                  <a:srgbClr val="000000"/>
                </a:solidFill>
                <a:latin typeface="Lato Bold"/>
              </a:rPr>
              <a:t>2907 W IRVING PARK DEVELOPMENT</a:t>
            </a:r>
          </a:p>
        </p:txBody>
      </p:sp>
      <p:pic>
        <p:nvPicPr>
          <p:cNvPr id="14" name="Picture 13" descr="A city landscape with a garden&#10;&#10;Description automatically generated">
            <a:extLst>
              <a:ext uri="{FF2B5EF4-FFF2-40B4-BE49-F238E27FC236}">
                <a16:creationId xmlns:a16="http://schemas.microsoft.com/office/drawing/2014/main" id="{CE6C39D6-F9ED-190B-B6D0-A79AFB0C8D8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06800" y="553631"/>
            <a:ext cx="8254045" cy="5508199"/>
          </a:xfrm>
          <a:prstGeom prst="rect">
            <a:avLst/>
          </a:prstGeom>
        </p:spPr>
      </p:pic>
    </p:spTree>
    <p:extLst>
      <p:ext uri="{BB962C8B-B14F-4D97-AF65-F5344CB8AC3E}">
        <p14:creationId xmlns:p14="http://schemas.microsoft.com/office/powerpoint/2010/main" val="17847999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8716F-41C9-05D7-F8B2-0F92A26F4DAA}"/>
              </a:ext>
            </a:extLst>
          </p:cNvPr>
          <p:cNvSpPr>
            <a:spLocks noGrp="1"/>
          </p:cNvSpPr>
          <p:nvPr>
            <p:ph type="title"/>
          </p:nvPr>
        </p:nvSpPr>
        <p:spPr/>
        <p:txBody>
          <a:bodyPr/>
          <a:lstStyle/>
          <a:p>
            <a:pPr algn="ctr"/>
            <a:r>
              <a:rPr lang="en-US" dirty="0"/>
              <a:t>Youth Fence Art Installation</a:t>
            </a:r>
          </a:p>
        </p:txBody>
      </p:sp>
      <p:sp>
        <p:nvSpPr>
          <p:cNvPr id="3" name="Text Placeholder 2">
            <a:extLst>
              <a:ext uri="{FF2B5EF4-FFF2-40B4-BE49-F238E27FC236}">
                <a16:creationId xmlns:a16="http://schemas.microsoft.com/office/drawing/2014/main" id="{91B85F33-1FF1-B7E0-D5B6-EE2ADE2C6238}"/>
              </a:ext>
            </a:extLst>
          </p:cNvPr>
          <p:cNvSpPr>
            <a:spLocks noGrp="1"/>
          </p:cNvSpPr>
          <p:nvPr>
            <p:ph type="body" sz="quarter" idx="11"/>
          </p:nvPr>
        </p:nvSpPr>
        <p:spPr>
          <a:xfrm>
            <a:off x="419879" y="2202023"/>
            <a:ext cx="5676122" cy="3604257"/>
          </a:xfrm>
        </p:spPr>
        <p:txBody>
          <a:bodyPr>
            <a:normAutofit fontScale="77500" lnSpcReduction="20000"/>
          </a:bodyPr>
          <a:lstStyle/>
          <a:p>
            <a:r>
              <a:rPr lang="en-US" sz="2600" dirty="0"/>
              <a:t>Native American youth art project</a:t>
            </a:r>
          </a:p>
          <a:p>
            <a:endParaRPr lang="en-US" sz="2600" dirty="0"/>
          </a:p>
          <a:p>
            <a:r>
              <a:rPr lang="en-US" sz="2600" dirty="0"/>
              <a:t>Important to get our youth involved and make the part of the project</a:t>
            </a:r>
          </a:p>
          <a:p>
            <a:endParaRPr lang="en-US" sz="2600" dirty="0"/>
          </a:p>
          <a:p>
            <a:r>
              <a:rPr lang="en-US" sz="2600" dirty="0"/>
              <a:t>Art was digitized</a:t>
            </a:r>
          </a:p>
          <a:p>
            <a:endParaRPr lang="en-US" sz="2600" dirty="0"/>
          </a:p>
          <a:p>
            <a:r>
              <a:rPr lang="en-US" sz="2600" dirty="0"/>
              <a:t>Will use art in community room when project complete</a:t>
            </a:r>
          </a:p>
          <a:p>
            <a:endParaRPr lang="en-US" sz="2600" dirty="0"/>
          </a:p>
          <a:p>
            <a:r>
              <a:rPr lang="en-US" dirty="0"/>
              <a:t>  </a:t>
            </a:r>
          </a:p>
        </p:txBody>
      </p:sp>
      <p:pic>
        <p:nvPicPr>
          <p:cNvPr id="7" name="Picture Placeholder 6" descr="A group of people posing for a photo&#10;&#10;Description automatically generated">
            <a:extLst>
              <a:ext uri="{FF2B5EF4-FFF2-40B4-BE49-F238E27FC236}">
                <a16:creationId xmlns:a16="http://schemas.microsoft.com/office/drawing/2014/main" id="{12C636DE-2F45-4983-4567-5F0C1C41A8A1}"/>
              </a:ext>
            </a:extLst>
          </p:cNvPr>
          <p:cNvPicPr>
            <a:picLocks noGrp="1" noChangeAspect="1"/>
          </p:cNvPicPr>
          <p:nvPr>
            <p:ph type="pic" sz="quarter" idx="14"/>
          </p:nvPr>
        </p:nvPicPr>
        <p:blipFill>
          <a:blip r:embed="rId2"/>
          <a:srcRect t="201" b="201"/>
          <a:stretch>
            <a:fillRect/>
          </a:stretch>
        </p:blipFill>
        <p:spPr>
          <a:xfrm>
            <a:off x="6550866" y="548010"/>
            <a:ext cx="4973402" cy="2569591"/>
          </a:xfrm>
        </p:spPr>
      </p:pic>
      <p:pic>
        <p:nvPicPr>
          <p:cNvPr id="9" name="Picture Placeholder 8" descr="A sign on a fence&#10;&#10;Description automatically generated">
            <a:extLst>
              <a:ext uri="{FF2B5EF4-FFF2-40B4-BE49-F238E27FC236}">
                <a16:creationId xmlns:a16="http://schemas.microsoft.com/office/drawing/2014/main" id="{7DFFE4EA-6109-DACF-81E5-53268AC42F26}"/>
              </a:ext>
            </a:extLst>
          </p:cNvPr>
          <p:cNvPicPr>
            <a:picLocks noGrp="1" noChangeAspect="1"/>
          </p:cNvPicPr>
          <p:nvPr>
            <p:ph type="pic" sz="quarter" idx="13"/>
          </p:nvPr>
        </p:nvPicPr>
        <p:blipFill>
          <a:blip r:embed="rId3"/>
          <a:srcRect t="201" b="201"/>
          <a:stretch>
            <a:fillRect/>
          </a:stretch>
        </p:blipFill>
        <p:spPr>
          <a:xfrm>
            <a:off x="6503732" y="3380295"/>
            <a:ext cx="4973402" cy="2569591"/>
          </a:xfrm>
        </p:spPr>
      </p:pic>
    </p:spTree>
    <p:extLst>
      <p:ext uri="{BB962C8B-B14F-4D97-AF65-F5344CB8AC3E}">
        <p14:creationId xmlns:p14="http://schemas.microsoft.com/office/powerpoint/2010/main" val="7812607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E90EB45-EEE9-4563-8179-65EF62AE09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E4E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sign on a fence">
            <a:extLst>
              <a:ext uri="{FF2B5EF4-FFF2-40B4-BE49-F238E27FC236}">
                <a16:creationId xmlns:a16="http://schemas.microsoft.com/office/drawing/2014/main" id="{C1164F21-EEE0-FFDE-DE97-4FDC131510B9}"/>
              </a:ext>
            </a:extLst>
          </p:cNvPr>
          <p:cNvPicPr>
            <a:picLocks noChangeAspect="1"/>
          </p:cNvPicPr>
          <p:nvPr/>
        </p:nvPicPr>
        <p:blipFill>
          <a:blip r:embed="rId2"/>
          <a:stretch>
            <a:fillRect/>
          </a:stretch>
        </p:blipFill>
        <p:spPr>
          <a:xfrm>
            <a:off x="6176433" y="1414462"/>
            <a:ext cx="5372100" cy="4029075"/>
          </a:xfrm>
          <a:prstGeom prst="rect">
            <a:avLst/>
          </a:prstGeom>
        </p:spPr>
      </p:pic>
      <p:sp>
        <p:nvSpPr>
          <p:cNvPr id="18" name="Rectangle 17">
            <a:extLst>
              <a:ext uri="{FF2B5EF4-FFF2-40B4-BE49-F238E27FC236}">
                <a16:creationId xmlns:a16="http://schemas.microsoft.com/office/drawing/2014/main" id="{23D0EF74-AD1E-4FD9-914D-8EC9058EBB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sign on a fence&#10;&#10;Description automatically generated">
            <a:extLst>
              <a:ext uri="{FF2B5EF4-FFF2-40B4-BE49-F238E27FC236}">
                <a16:creationId xmlns:a16="http://schemas.microsoft.com/office/drawing/2014/main" id="{CC026C02-FCF9-C62C-84A1-9CD5270F08E9}"/>
              </a:ext>
            </a:extLst>
          </p:cNvPr>
          <p:cNvPicPr>
            <a:picLocks noChangeAspect="1"/>
          </p:cNvPicPr>
          <p:nvPr/>
        </p:nvPicPr>
        <p:blipFill>
          <a:blip r:embed="rId3"/>
          <a:stretch>
            <a:fillRect/>
          </a:stretch>
        </p:blipFill>
        <p:spPr>
          <a:xfrm>
            <a:off x="643466" y="1414463"/>
            <a:ext cx="5372099" cy="4029074"/>
          </a:xfrm>
          <a:prstGeom prst="rect">
            <a:avLst/>
          </a:prstGeom>
        </p:spPr>
      </p:pic>
    </p:spTree>
    <p:extLst>
      <p:ext uri="{BB962C8B-B14F-4D97-AF65-F5344CB8AC3E}">
        <p14:creationId xmlns:p14="http://schemas.microsoft.com/office/powerpoint/2010/main" val="20500140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367146" y="-339437"/>
            <a:ext cx="12773891" cy="647748"/>
          </a:xfrm>
          <a:prstGeom prst="rect">
            <a:avLst/>
          </a:prstGeom>
          <a:solidFill>
            <a:srgbClr val="606B92"/>
          </a:solidFill>
        </p:spPr>
        <p:txBody>
          <a:bodyPr/>
          <a:lstStyle/>
          <a:p>
            <a:pPr defTabSz="609630" fontAlgn="auto">
              <a:spcBef>
                <a:spcPts val="0"/>
              </a:spcBef>
              <a:spcAft>
                <a:spcPts val="0"/>
              </a:spcAft>
            </a:pPr>
            <a:endParaRPr lang="en-US" sz="1200">
              <a:solidFill>
                <a:prstClr val="black"/>
              </a:solidFill>
              <a:latin typeface="Calibri"/>
            </a:endParaRPr>
          </a:p>
        </p:txBody>
      </p:sp>
      <p:sp>
        <p:nvSpPr>
          <p:cNvPr id="6" name="TextBox 6"/>
          <p:cNvSpPr txBox="1"/>
          <p:nvPr/>
        </p:nvSpPr>
        <p:spPr>
          <a:xfrm>
            <a:off x="6234312" y="5249913"/>
            <a:ext cx="139982" cy="180370"/>
          </a:xfrm>
          <a:prstGeom prst="rect">
            <a:avLst/>
          </a:prstGeom>
        </p:spPr>
        <p:txBody>
          <a:bodyPr lIns="0" tIns="0" rIns="0" bIns="0" rtlCol="0" anchor="t">
            <a:spAutoFit/>
          </a:bodyPr>
          <a:lstStyle/>
          <a:p>
            <a:pPr algn="ctr" defTabSz="609630" fontAlgn="auto">
              <a:lnSpc>
                <a:spcPts val="1459"/>
              </a:lnSpc>
              <a:spcAft>
                <a:spcPts val="0"/>
              </a:spcAft>
            </a:pPr>
            <a:r>
              <a:rPr lang="en-US" sz="1236" spc="49">
                <a:solidFill>
                  <a:srgbClr val="FFFFFF"/>
                </a:solidFill>
                <a:latin typeface="Now Bold"/>
              </a:rPr>
              <a:t>N</a:t>
            </a:r>
          </a:p>
        </p:txBody>
      </p:sp>
      <p:sp>
        <p:nvSpPr>
          <p:cNvPr id="7" name="AutoShape 7"/>
          <p:cNvSpPr/>
          <p:nvPr/>
        </p:nvSpPr>
        <p:spPr>
          <a:xfrm>
            <a:off x="-394855" y="6240437"/>
            <a:ext cx="12981709" cy="963927"/>
          </a:xfrm>
          <a:prstGeom prst="rect">
            <a:avLst/>
          </a:prstGeom>
          <a:solidFill>
            <a:srgbClr val="C7DEFF">
              <a:alpha val="49804"/>
            </a:srgbClr>
          </a:solidFill>
        </p:spPr>
        <p:txBody>
          <a:bodyPr/>
          <a:lstStyle/>
          <a:p>
            <a:pPr defTabSz="609630" fontAlgn="auto">
              <a:spcBef>
                <a:spcPts val="0"/>
              </a:spcBef>
              <a:spcAft>
                <a:spcPts val="0"/>
              </a:spcAft>
            </a:pPr>
            <a:endParaRPr lang="en-US" sz="1200">
              <a:solidFill>
                <a:prstClr val="black"/>
              </a:solidFill>
              <a:latin typeface="Calibri"/>
            </a:endParaRPr>
          </a:p>
        </p:txBody>
      </p:sp>
      <p:sp>
        <p:nvSpPr>
          <p:cNvPr id="8" name="Freeform 8"/>
          <p:cNvSpPr/>
          <p:nvPr/>
        </p:nvSpPr>
        <p:spPr>
          <a:xfrm>
            <a:off x="145837" y="6279848"/>
            <a:ext cx="1908186" cy="578152"/>
          </a:xfrm>
          <a:custGeom>
            <a:avLst/>
            <a:gdLst/>
            <a:ahLst/>
            <a:cxnLst/>
            <a:rect l="l" t="t" r="r" b="b"/>
            <a:pathLst>
              <a:path w="2862279" h="867228">
                <a:moveTo>
                  <a:pt x="0" y="0"/>
                </a:moveTo>
                <a:lnTo>
                  <a:pt x="2862279" y="0"/>
                </a:lnTo>
                <a:lnTo>
                  <a:pt x="2862279" y="867228"/>
                </a:lnTo>
                <a:lnTo>
                  <a:pt x="0" y="867228"/>
                </a:lnTo>
                <a:lnTo>
                  <a:pt x="0" y="0"/>
                </a:lnTo>
                <a:close/>
              </a:path>
            </a:pathLst>
          </a:custGeom>
          <a:blipFill>
            <a:blip r:embed="rId2"/>
            <a:stretch>
              <a:fillRect/>
            </a:stretch>
          </a:blipFill>
        </p:spPr>
        <p:txBody>
          <a:bodyPr/>
          <a:lstStyle/>
          <a:p>
            <a:pPr defTabSz="609630" fontAlgn="auto">
              <a:spcBef>
                <a:spcPts val="0"/>
              </a:spcBef>
              <a:spcAft>
                <a:spcPts val="0"/>
              </a:spcAft>
            </a:pPr>
            <a:endParaRPr lang="en-US" sz="1200">
              <a:solidFill>
                <a:prstClr val="black"/>
              </a:solidFill>
              <a:latin typeface="Calibri"/>
            </a:endParaRPr>
          </a:p>
        </p:txBody>
      </p:sp>
      <p:sp>
        <p:nvSpPr>
          <p:cNvPr id="9" name="Freeform 9"/>
          <p:cNvSpPr/>
          <p:nvPr/>
        </p:nvSpPr>
        <p:spPr>
          <a:xfrm>
            <a:off x="2193687" y="6332262"/>
            <a:ext cx="1784328" cy="435351"/>
          </a:xfrm>
          <a:custGeom>
            <a:avLst/>
            <a:gdLst/>
            <a:ahLst/>
            <a:cxnLst/>
            <a:rect l="l" t="t" r="r" b="b"/>
            <a:pathLst>
              <a:path w="2676492" h="653027">
                <a:moveTo>
                  <a:pt x="0" y="0"/>
                </a:moveTo>
                <a:lnTo>
                  <a:pt x="2676492" y="0"/>
                </a:lnTo>
                <a:lnTo>
                  <a:pt x="2676492" y="653027"/>
                </a:lnTo>
                <a:lnTo>
                  <a:pt x="0" y="653027"/>
                </a:lnTo>
                <a:lnTo>
                  <a:pt x="0" y="0"/>
                </a:lnTo>
                <a:close/>
              </a:path>
            </a:pathLst>
          </a:custGeom>
          <a:blipFill>
            <a:blip r:embed="rId3"/>
            <a:stretch>
              <a:fillRect/>
            </a:stretch>
          </a:blipFill>
        </p:spPr>
        <p:txBody>
          <a:bodyPr/>
          <a:lstStyle/>
          <a:p>
            <a:pPr defTabSz="609630" fontAlgn="auto">
              <a:spcBef>
                <a:spcPts val="0"/>
              </a:spcBef>
              <a:spcAft>
                <a:spcPts val="0"/>
              </a:spcAft>
            </a:pPr>
            <a:endParaRPr lang="en-US" sz="1200">
              <a:solidFill>
                <a:prstClr val="black"/>
              </a:solidFill>
              <a:latin typeface="Calibri"/>
            </a:endParaRPr>
          </a:p>
        </p:txBody>
      </p:sp>
      <p:sp>
        <p:nvSpPr>
          <p:cNvPr id="10" name="Freeform 10"/>
          <p:cNvSpPr/>
          <p:nvPr/>
        </p:nvSpPr>
        <p:spPr>
          <a:xfrm>
            <a:off x="4117715" y="6367705"/>
            <a:ext cx="1716269" cy="354696"/>
          </a:xfrm>
          <a:custGeom>
            <a:avLst/>
            <a:gdLst/>
            <a:ahLst/>
            <a:cxnLst/>
            <a:rect l="l" t="t" r="r" b="b"/>
            <a:pathLst>
              <a:path w="2574404" h="532044">
                <a:moveTo>
                  <a:pt x="0" y="0"/>
                </a:moveTo>
                <a:lnTo>
                  <a:pt x="2574405" y="0"/>
                </a:lnTo>
                <a:lnTo>
                  <a:pt x="2574405" y="532043"/>
                </a:lnTo>
                <a:lnTo>
                  <a:pt x="0" y="532043"/>
                </a:lnTo>
                <a:lnTo>
                  <a:pt x="0" y="0"/>
                </a:lnTo>
                <a:close/>
              </a:path>
            </a:pathLst>
          </a:custGeom>
          <a:blipFill>
            <a:blip r:embed="rId4"/>
            <a:stretch>
              <a:fillRect/>
            </a:stretch>
          </a:blipFill>
        </p:spPr>
        <p:txBody>
          <a:bodyPr/>
          <a:lstStyle/>
          <a:p>
            <a:pPr defTabSz="609630" fontAlgn="auto">
              <a:spcBef>
                <a:spcPts val="0"/>
              </a:spcBef>
              <a:spcAft>
                <a:spcPts val="0"/>
              </a:spcAft>
            </a:pPr>
            <a:endParaRPr lang="en-US" sz="1200">
              <a:solidFill>
                <a:prstClr val="black"/>
              </a:solidFill>
              <a:latin typeface="Calibri"/>
            </a:endParaRPr>
          </a:p>
        </p:txBody>
      </p:sp>
      <p:sp>
        <p:nvSpPr>
          <p:cNvPr id="11" name="TextBox 11"/>
          <p:cNvSpPr txBox="1"/>
          <p:nvPr/>
        </p:nvSpPr>
        <p:spPr>
          <a:xfrm>
            <a:off x="7906913" y="6597650"/>
            <a:ext cx="4140200" cy="163827"/>
          </a:xfrm>
          <a:prstGeom prst="rect">
            <a:avLst/>
          </a:prstGeom>
        </p:spPr>
        <p:txBody>
          <a:bodyPr lIns="0" tIns="0" rIns="0" bIns="0" rtlCol="0" anchor="t">
            <a:spAutoFit/>
          </a:bodyPr>
          <a:lstStyle/>
          <a:p>
            <a:pPr algn="r" defTabSz="609630" fontAlgn="auto">
              <a:lnSpc>
                <a:spcPts val="1400"/>
              </a:lnSpc>
              <a:spcBef>
                <a:spcPts val="0"/>
              </a:spcBef>
              <a:spcAft>
                <a:spcPts val="0"/>
              </a:spcAft>
            </a:pPr>
            <a:r>
              <a:rPr lang="en-US" sz="1000" spc="200">
                <a:solidFill>
                  <a:srgbClr val="000000"/>
                </a:solidFill>
                <a:latin typeface="Lato Bold"/>
              </a:rPr>
              <a:t>2907 W IRVING PARK DEVELOPMENT</a:t>
            </a:r>
          </a:p>
        </p:txBody>
      </p:sp>
      <p:pic>
        <p:nvPicPr>
          <p:cNvPr id="13" name="Picture 12" descr="A building with many windows&#10;&#10;Description automatically generated">
            <a:extLst>
              <a:ext uri="{FF2B5EF4-FFF2-40B4-BE49-F238E27FC236}">
                <a16:creationId xmlns:a16="http://schemas.microsoft.com/office/drawing/2014/main" id="{0EA91306-7349-B57A-F44B-45A5CDCB7D11}"/>
              </a:ext>
            </a:extLst>
          </p:cNvPr>
          <p:cNvPicPr>
            <a:picLocks noChangeAspect="1"/>
          </p:cNvPicPr>
          <p:nvPr/>
        </p:nvPicPr>
        <p:blipFill rotWithShape="1">
          <a:blip r:embed="rId5">
            <a:extLst>
              <a:ext uri="{28A0092B-C50C-407E-A947-70E740481C1C}">
                <a14:useLocalDpi xmlns:a14="http://schemas.microsoft.com/office/drawing/2010/main" val="0"/>
              </a:ext>
            </a:extLst>
          </a:blip>
          <a:srcRect l="-217" t="32" r="-1"/>
          <a:stretch/>
        </p:blipFill>
        <p:spPr>
          <a:xfrm>
            <a:off x="1190209" y="462994"/>
            <a:ext cx="9287551" cy="5645725"/>
          </a:xfrm>
          <a:prstGeom prst="rect">
            <a:avLst/>
          </a:prstGeom>
        </p:spPr>
      </p:pic>
    </p:spTree>
    <p:extLst>
      <p:ext uri="{BB962C8B-B14F-4D97-AF65-F5344CB8AC3E}">
        <p14:creationId xmlns:p14="http://schemas.microsoft.com/office/powerpoint/2010/main" val="6930883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367146" y="-339437"/>
            <a:ext cx="12773891" cy="647748"/>
          </a:xfrm>
          <a:prstGeom prst="rect">
            <a:avLst/>
          </a:prstGeom>
          <a:solidFill>
            <a:srgbClr val="606B92"/>
          </a:solidFill>
        </p:spPr>
        <p:txBody>
          <a:bodyPr/>
          <a:lstStyle/>
          <a:p>
            <a:pPr defTabSz="609630" fontAlgn="auto">
              <a:spcBef>
                <a:spcPts val="0"/>
              </a:spcBef>
              <a:spcAft>
                <a:spcPts val="0"/>
              </a:spcAft>
            </a:pPr>
            <a:endParaRPr lang="en-US" sz="1200">
              <a:solidFill>
                <a:prstClr val="black"/>
              </a:solidFill>
              <a:latin typeface="Calibri"/>
            </a:endParaRPr>
          </a:p>
        </p:txBody>
      </p:sp>
      <p:sp>
        <p:nvSpPr>
          <p:cNvPr id="6" name="TextBox 6"/>
          <p:cNvSpPr txBox="1"/>
          <p:nvPr/>
        </p:nvSpPr>
        <p:spPr>
          <a:xfrm>
            <a:off x="6234312" y="5249913"/>
            <a:ext cx="139982" cy="180370"/>
          </a:xfrm>
          <a:prstGeom prst="rect">
            <a:avLst/>
          </a:prstGeom>
        </p:spPr>
        <p:txBody>
          <a:bodyPr lIns="0" tIns="0" rIns="0" bIns="0" rtlCol="0" anchor="t">
            <a:spAutoFit/>
          </a:bodyPr>
          <a:lstStyle/>
          <a:p>
            <a:pPr algn="ctr" defTabSz="609630" fontAlgn="auto">
              <a:lnSpc>
                <a:spcPts val="1459"/>
              </a:lnSpc>
              <a:spcAft>
                <a:spcPts val="0"/>
              </a:spcAft>
            </a:pPr>
            <a:r>
              <a:rPr lang="en-US" sz="1236" spc="49">
                <a:solidFill>
                  <a:srgbClr val="FFFFFF"/>
                </a:solidFill>
                <a:latin typeface="Now Bold"/>
              </a:rPr>
              <a:t>N</a:t>
            </a:r>
          </a:p>
        </p:txBody>
      </p:sp>
      <p:sp>
        <p:nvSpPr>
          <p:cNvPr id="7" name="AutoShape 7"/>
          <p:cNvSpPr/>
          <p:nvPr/>
        </p:nvSpPr>
        <p:spPr>
          <a:xfrm>
            <a:off x="-394855" y="6240437"/>
            <a:ext cx="12981709" cy="963927"/>
          </a:xfrm>
          <a:prstGeom prst="rect">
            <a:avLst/>
          </a:prstGeom>
          <a:solidFill>
            <a:srgbClr val="C7DEFF">
              <a:alpha val="49804"/>
            </a:srgbClr>
          </a:solidFill>
        </p:spPr>
        <p:txBody>
          <a:bodyPr/>
          <a:lstStyle/>
          <a:p>
            <a:pPr defTabSz="609630" fontAlgn="auto">
              <a:spcBef>
                <a:spcPts val="0"/>
              </a:spcBef>
              <a:spcAft>
                <a:spcPts val="0"/>
              </a:spcAft>
            </a:pPr>
            <a:endParaRPr lang="en-US" sz="1200">
              <a:solidFill>
                <a:prstClr val="black"/>
              </a:solidFill>
              <a:latin typeface="Calibri"/>
            </a:endParaRPr>
          </a:p>
        </p:txBody>
      </p:sp>
      <p:sp>
        <p:nvSpPr>
          <p:cNvPr id="8" name="Freeform 8"/>
          <p:cNvSpPr/>
          <p:nvPr/>
        </p:nvSpPr>
        <p:spPr>
          <a:xfrm>
            <a:off x="145837" y="6279848"/>
            <a:ext cx="1908186" cy="578152"/>
          </a:xfrm>
          <a:custGeom>
            <a:avLst/>
            <a:gdLst/>
            <a:ahLst/>
            <a:cxnLst/>
            <a:rect l="l" t="t" r="r" b="b"/>
            <a:pathLst>
              <a:path w="2862279" h="867228">
                <a:moveTo>
                  <a:pt x="0" y="0"/>
                </a:moveTo>
                <a:lnTo>
                  <a:pt x="2862279" y="0"/>
                </a:lnTo>
                <a:lnTo>
                  <a:pt x="2862279" y="867228"/>
                </a:lnTo>
                <a:lnTo>
                  <a:pt x="0" y="867228"/>
                </a:lnTo>
                <a:lnTo>
                  <a:pt x="0" y="0"/>
                </a:lnTo>
                <a:close/>
              </a:path>
            </a:pathLst>
          </a:custGeom>
          <a:blipFill>
            <a:blip r:embed="rId2"/>
            <a:stretch>
              <a:fillRect/>
            </a:stretch>
          </a:blipFill>
        </p:spPr>
        <p:txBody>
          <a:bodyPr/>
          <a:lstStyle/>
          <a:p>
            <a:pPr defTabSz="609630" fontAlgn="auto">
              <a:spcBef>
                <a:spcPts val="0"/>
              </a:spcBef>
              <a:spcAft>
                <a:spcPts val="0"/>
              </a:spcAft>
            </a:pPr>
            <a:endParaRPr lang="en-US" sz="1200">
              <a:solidFill>
                <a:prstClr val="black"/>
              </a:solidFill>
              <a:latin typeface="Calibri"/>
            </a:endParaRPr>
          </a:p>
        </p:txBody>
      </p:sp>
      <p:sp>
        <p:nvSpPr>
          <p:cNvPr id="9" name="Freeform 9"/>
          <p:cNvSpPr/>
          <p:nvPr/>
        </p:nvSpPr>
        <p:spPr>
          <a:xfrm>
            <a:off x="2193687" y="6332262"/>
            <a:ext cx="1784328" cy="435351"/>
          </a:xfrm>
          <a:custGeom>
            <a:avLst/>
            <a:gdLst/>
            <a:ahLst/>
            <a:cxnLst/>
            <a:rect l="l" t="t" r="r" b="b"/>
            <a:pathLst>
              <a:path w="2676492" h="653027">
                <a:moveTo>
                  <a:pt x="0" y="0"/>
                </a:moveTo>
                <a:lnTo>
                  <a:pt x="2676492" y="0"/>
                </a:lnTo>
                <a:lnTo>
                  <a:pt x="2676492" y="653027"/>
                </a:lnTo>
                <a:lnTo>
                  <a:pt x="0" y="653027"/>
                </a:lnTo>
                <a:lnTo>
                  <a:pt x="0" y="0"/>
                </a:lnTo>
                <a:close/>
              </a:path>
            </a:pathLst>
          </a:custGeom>
          <a:blipFill>
            <a:blip r:embed="rId3"/>
            <a:stretch>
              <a:fillRect/>
            </a:stretch>
          </a:blipFill>
        </p:spPr>
        <p:txBody>
          <a:bodyPr/>
          <a:lstStyle/>
          <a:p>
            <a:pPr defTabSz="609630" fontAlgn="auto">
              <a:spcBef>
                <a:spcPts val="0"/>
              </a:spcBef>
              <a:spcAft>
                <a:spcPts val="0"/>
              </a:spcAft>
            </a:pPr>
            <a:endParaRPr lang="en-US" sz="1200">
              <a:solidFill>
                <a:prstClr val="black"/>
              </a:solidFill>
              <a:latin typeface="Calibri"/>
            </a:endParaRPr>
          </a:p>
        </p:txBody>
      </p:sp>
      <p:sp>
        <p:nvSpPr>
          <p:cNvPr id="10" name="Freeform 10"/>
          <p:cNvSpPr/>
          <p:nvPr/>
        </p:nvSpPr>
        <p:spPr>
          <a:xfrm>
            <a:off x="4117715" y="6367705"/>
            <a:ext cx="1716269" cy="354696"/>
          </a:xfrm>
          <a:custGeom>
            <a:avLst/>
            <a:gdLst/>
            <a:ahLst/>
            <a:cxnLst/>
            <a:rect l="l" t="t" r="r" b="b"/>
            <a:pathLst>
              <a:path w="2574404" h="532044">
                <a:moveTo>
                  <a:pt x="0" y="0"/>
                </a:moveTo>
                <a:lnTo>
                  <a:pt x="2574405" y="0"/>
                </a:lnTo>
                <a:lnTo>
                  <a:pt x="2574405" y="532043"/>
                </a:lnTo>
                <a:lnTo>
                  <a:pt x="0" y="532043"/>
                </a:lnTo>
                <a:lnTo>
                  <a:pt x="0" y="0"/>
                </a:lnTo>
                <a:close/>
              </a:path>
            </a:pathLst>
          </a:custGeom>
          <a:blipFill>
            <a:blip r:embed="rId4"/>
            <a:stretch>
              <a:fillRect/>
            </a:stretch>
          </a:blipFill>
        </p:spPr>
        <p:txBody>
          <a:bodyPr/>
          <a:lstStyle/>
          <a:p>
            <a:pPr defTabSz="609630" fontAlgn="auto">
              <a:spcBef>
                <a:spcPts val="0"/>
              </a:spcBef>
              <a:spcAft>
                <a:spcPts val="0"/>
              </a:spcAft>
            </a:pPr>
            <a:endParaRPr lang="en-US" sz="1200">
              <a:solidFill>
                <a:prstClr val="black"/>
              </a:solidFill>
              <a:latin typeface="Calibri"/>
            </a:endParaRPr>
          </a:p>
        </p:txBody>
      </p:sp>
      <p:sp>
        <p:nvSpPr>
          <p:cNvPr id="11" name="TextBox 11"/>
          <p:cNvSpPr txBox="1"/>
          <p:nvPr/>
        </p:nvSpPr>
        <p:spPr>
          <a:xfrm>
            <a:off x="7906913" y="6597650"/>
            <a:ext cx="4140200" cy="163827"/>
          </a:xfrm>
          <a:prstGeom prst="rect">
            <a:avLst/>
          </a:prstGeom>
        </p:spPr>
        <p:txBody>
          <a:bodyPr lIns="0" tIns="0" rIns="0" bIns="0" rtlCol="0" anchor="t">
            <a:spAutoFit/>
          </a:bodyPr>
          <a:lstStyle/>
          <a:p>
            <a:pPr algn="r" defTabSz="609630" fontAlgn="auto">
              <a:lnSpc>
                <a:spcPts val="1400"/>
              </a:lnSpc>
              <a:spcBef>
                <a:spcPts val="0"/>
              </a:spcBef>
              <a:spcAft>
                <a:spcPts val="0"/>
              </a:spcAft>
            </a:pPr>
            <a:r>
              <a:rPr lang="en-US" sz="1000" spc="200">
                <a:solidFill>
                  <a:srgbClr val="000000"/>
                </a:solidFill>
                <a:latin typeface="Lato Bold"/>
              </a:rPr>
              <a:t>2907 W IRVING PARK DEVELOPMENT</a:t>
            </a:r>
          </a:p>
        </p:txBody>
      </p:sp>
      <p:pic>
        <p:nvPicPr>
          <p:cNvPr id="13" name="Picture 12" descr="A kitchen and living room with a couch and a table&#10;&#10;Description automatically generated">
            <a:extLst>
              <a:ext uri="{FF2B5EF4-FFF2-40B4-BE49-F238E27FC236}">
                <a16:creationId xmlns:a16="http://schemas.microsoft.com/office/drawing/2014/main" id="{CC0DEFF0-ED15-86EC-8E5F-E570E4883A11}"/>
              </a:ext>
            </a:extLst>
          </p:cNvPr>
          <p:cNvPicPr>
            <a:picLocks noChangeAspect="1"/>
          </p:cNvPicPr>
          <p:nvPr/>
        </p:nvPicPr>
        <p:blipFill rotWithShape="1">
          <a:blip r:embed="rId5">
            <a:extLst>
              <a:ext uri="{28A0092B-C50C-407E-A947-70E740481C1C}">
                <a14:useLocalDpi xmlns:a14="http://schemas.microsoft.com/office/drawing/2010/main" val="0"/>
              </a:ext>
            </a:extLst>
          </a:blip>
          <a:srcRect l="1" t="24" r="13" b="6"/>
          <a:stretch/>
        </p:blipFill>
        <p:spPr>
          <a:xfrm>
            <a:off x="428519" y="435580"/>
            <a:ext cx="11334963" cy="5720910"/>
          </a:xfrm>
          <a:prstGeom prst="rect">
            <a:avLst/>
          </a:prstGeom>
        </p:spPr>
      </p:pic>
    </p:spTree>
    <p:extLst>
      <p:ext uri="{BB962C8B-B14F-4D97-AF65-F5344CB8AC3E}">
        <p14:creationId xmlns:p14="http://schemas.microsoft.com/office/powerpoint/2010/main" val="13247109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1" descr="A building with a ribbon cutting&#10;&#10;Description automatically generated">
            <a:extLst>
              <a:ext uri="{FF2B5EF4-FFF2-40B4-BE49-F238E27FC236}">
                <a16:creationId xmlns:a16="http://schemas.microsoft.com/office/drawing/2014/main" id="{530AEE67-9463-9115-4AF0-D33FDF7B6E99}"/>
              </a:ext>
            </a:extLst>
          </p:cNvPr>
          <p:cNvPicPr>
            <a:picLocks noChangeAspect="1"/>
          </p:cNvPicPr>
          <p:nvPr/>
        </p:nvPicPr>
        <p:blipFill rotWithShape="1">
          <a:blip r:embed="rId2"/>
          <a:srcRect t="105" b="26"/>
          <a:stretch/>
        </p:blipFill>
        <p:spPr>
          <a:xfrm>
            <a:off x="20" y="1282"/>
            <a:ext cx="12191980" cy="6856718"/>
          </a:xfrm>
          <a:prstGeom prst="rect">
            <a:avLst/>
          </a:prstGeom>
        </p:spPr>
      </p:pic>
    </p:spTree>
    <p:extLst>
      <p:ext uri="{BB962C8B-B14F-4D97-AF65-F5344CB8AC3E}">
        <p14:creationId xmlns:p14="http://schemas.microsoft.com/office/powerpoint/2010/main" val="6514042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F36812B-2065-4A2B-B59B-8957022687BC}"/>
              </a:ext>
            </a:extLst>
          </p:cNvPr>
          <p:cNvSpPr>
            <a:spLocks noGrp="1"/>
          </p:cNvSpPr>
          <p:nvPr>
            <p:ph type="body" sz="quarter" idx="11"/>
          </p:nvPr>
        </p:nvSpPr>
        <p:spPr>
          <a:xfrm>
            <a:off x="395926" y="1574276"/>
            <a:ext cx="6240544" cy="4440025"/>
          </a:xfrm>
        </p:spPr>
        <p:txBody>
          <a:bodyPr vert="horz" lIns="91440" tIns="45720" rIns="91440" bIns="45720" rtlCol="0">
            <a:normAutofit lnSpcReduction="10000"/>
          </a:bodyPr>
          <a:lstStyle/>
          <a:p>
            <a:r>
              <a:rPr lang="en-US" altLang="en-US" dirty="0"/>
              <a:t>One of the most marginalized communities yet a vibrant part of Chicago’s landscape.  The Native American community has struggled with homelessness and a lack of affordable housing since the Indian Relocation Act of 1956.  While many returned to the reservations, those that remained in Chicago lived in poverty, poor health, homelessness, and a loss of connection to tribal and cultural identities.  Focusing on case studies and the history of Urban Native Americans in the Chicagoland area, we will discuss community engagement and the design/development process that seeks to enhance the connection to tribal and cultural identities while providing trauma informed designed housing for a vastly underserved and historically ill-treated community</a:t>
            </a:r>
          </a:p>
        </p:txBody>
      </p:sp>
      <p:pic>
        <p:nvPicPr>
          <p:cNvPr id="4" name="Picture 3">
            <a:extLst>
              <a:ext uri="{FF2B5EF4-FFF2-40B4-BE49-F238E27FC236}">
                <a16:creationId xmlns:a16="http://schemas.microsoft.com/office/drawing/2014/main" id="{D2C1467C-7B74-7678-F13D-C607209A6E95}"/>
              </a:ext>
            </a:extLst>
          </p:cNvPr>
          <p:cNvPicPr>
            <a:picLocks noChangeAspect="1"/>
          </p:cNvPicPr>
          <p:nvPr/>
        </p:nvPicPr>
        <p:blipFill rotWithShape="1">
          <a:blip r:embed="rId2"/>
          <a:srcRect r="45"/>
          <a:stretch/>
        </p:blipFill>
        <p:spPr>
          <a:xfrm>
            <a:off x="6858000" y="715963"/>
            <a:ext cx="4572000" cy="5113336"/>
          </a:xfrm>
          <a:prstGeom prst="rect">
            <a:avLst/>
          </a:prstGeom>
          <a:noFill/>
        </p:spPr>
      </p:pic>
      <p:sp>
        <p:nvSpPr>
          <p:cNvPr id="6" name="Title 5">
            <a:extLst>
              <a:ext uri="{FF2B5EF4-FFF2-40B4-BE49-F238E27FC236}">
                <a16:creationId xmlns:a16="http://schemas.microsoft.com/office/drawing/2014/main" id="{C56504DE-4F83-437F-BDB6-306374C31C9C}"/>
              </a:ext>
            </a:extLst>
          </p:cNvPr>
          <p:cNvSpPr>
            <a:spLocks noGrp="1"/>
          </p:cNvSpPr>
          <p:nvPr>
            <p:ph type="title"/>
          </p:nvPr>
        </p:nvSpPr>
        <p:spPr>
          <a:xfrm>
            <a:off x="762000" y="715961"/>
            <a:ext cx="5334000" cy="1189038"/>
          </a:xfrm>
        </p:spPr>
        <p:txBody>
          <a:bodyPr anchor="t">
            <a:normAutofit/>
          </a:bodyPr>
          <a:lstStyle/>
          <a:p>
            <a:r>
              <a:rPr lang="en-US" dirty="0"/>
              <a:t>Session Introduction</a:t>
            </a:r>
          </a:p>
          <a:p>
            <a:endParaRPr lang="en-US" dirty="0"/>
          </a:p>
        </p:txBody>
      </p:sp>
    </p:spTree>
    <p:extLst>
      <p:ext uri="{BB962C8B-B14F-4D97-AF65-F5344CB8AC3E}">
        <p14:creationId xmlns:p14="http://schemas.microsoft.com/office/powerpoint/2010/main" val="7105754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E91776-05B9-BF34-244F-8D05B9B561B1}"/>
              </a:ext>
            </a:extLst>
          </p:cNvPr>
          <p:cNvSpPr>
            <a:spLocks noGrp="1"/>
          </p:cNvSpPr>
          <p:nvPr>
            <p:ph type="title"/>
          </p:nvPr>
        </p:nvSpPr>
        <p:spPr>
          <a:xfrm>
            <a:off x="632389" y="371742"/>
            <a:ext cx="6606611" cy="1012677"/>
          </a:xfrm>
        </p:spPr>
        <p:txBody>
          <a:bodyPr>
            <a:normAutofit fontScale="90000"/>
          </a:bodyPr>
          <a:lstStyle/>
          <a:p>
            <a:pPr algn="ctr"/>
            <a:r>
              <a:rPr lang="en-US" dirty="0"/>
              <a:t>Fox Valley Apartments</a:t>
            </a:r>
            <a:br>
              <a:rPr lang="en-US" dirty="0"/>
            </a:br>
            <a:r>
              <a:rPr lang="en-US" dirty="0"/>
              <a:t>Aurora, IL – 47 Units</a:t>
            </a:r>
          </a:p>
        </p:txBody>
      </p:sp>
      <p:sp>
        <p:nvSpPr>
          <p:cNvPr id="3" name="Text Placeholder 2">
            <a:extLst>
              <a:ext uri="{FF2B5EF4-FFF2-40B4-BE49-F238E27FC236}">
                <a16:creationId xmlns:a16="http://schemas.microsoft.com/office/drawing/2014/main" id="{6450204F-FAEC-2160-F183-4258BD36E455}"/>
              </a:ext>
            </a:extLst>
          </p:cNvPr>
          <p:cNvSpPr>
            <a:spLocks noGrp="1"/>
          </p:cNvSpPr>
          <p:nvPr>
            <p:ph type="body" sz="quarter" idx="11"/>
          </p:nvPr>
        </p:nvSpPr>
        <p:spPr>
          <a:xfrm>
            <a:off x="239282" y="1546076"/>
            <a:ext cx="6999718" cy="5222193"/>
          </a:xfrm>
        </p:spPr>
        <p:txBody>
          <a:bodyPr/>
          <a:lstStyle/>
          <a:p>
            <a:pPr algn="ctr"/>
            <a:r>
              <a:rPr lang="en-US" dirty="0"/>
              <a:t>Sources of Funds</a:t>
            </a:r>
          </a:p>
          <a:p>
            <a:r>
              <a:rPr lang="en-US" dirty="0"/>
              <a:t>Low Income Housing Tax Credits</a:t>
            </a:r>
          </a:p>
          <a:p>
            <a:r>
              <a:rPr lang="en-US" dirty="0"/>
              <a:t>Illinois State Donation Tax Credits (school donated to the City/City donated to Visionary Ventures)</a:t>
            </a:r>
          </a:p>
          <a:p>
            <a:r>
              <a:rPr lang="en-US" dirty="0"/>
              <a:t>IHDA – Covid funds ($1.7 million) due to increased construction costs</a:t>
            </a:r>
          </a:p>
          <a:p>
            <a:r>
              <a:rPr lang="en-US" dirty="0"/>
              <a:t>City of Aurora Home Funds</a:t>
            </a:r>
          </a:p>
          <a:p>
            <a:r>
              <a:rPr lang="en-US" dirty="0"/>
              <a:t>City of Aurora Community Development Block Grant funds (For the VNA Clinic)</a:t>
            </a:r>
          </a:p>
          <a:p>
            <a:r>
              <a:rPr lang="en-US" dirty="0"/>
              <a:t>Federal Historic Tax Credits</a:t>
            </a:r>
          </a:p>
          <a:p>
            <a:r>
              <a:rPr lang="en-US" dirty="0"/>
              <a:t>State Historic Tax Credits</a:t>
            </a:r>
          </a:p>
          <a:p>
            <a:r>
              <a:rPr lang="en-US" dirty="0"/>
              <a:t>Rivers Edge Tax Credits</a:t>
            </a:r>
          </a:p>
          <a:p>
            <a:r>
              <a:rPr lang="en-US" dirty="0"/>
              <a:t>Construction Loan</a:t>
            </a:r>
          </a:p>
          <a:p>
            <a:r>
              <a:rPr lang="en-US" dirty="0"/>
              <a:t>Permanent </a:t>
            </a:r>
            <a:r>
              <a:rPr lang="en-US" dirty="0" err="1"/>
              <a:t>mortage</a:t>
            </a:r>
            <a:endParaRPr lang="en-US" dirty="0"/>
          </a:p>
          <a:p>
            <a:endParaRPr lang="en-US" dirty="0"/>
          </a:p>
          <a:p>
            <a:endParaRPr lang="en-US" dirty="0"/>
          </a:p>
          <a:p>
            <a:endParaRPr lang="en-US" dirty="0"/>
          </a:p>
        </p:txBody>
      </p:sp>
    </p:spTree>
    <p:extLst>
      <p:ext uri="{BB962C8B-B14F-4D97-AF65-F5344CB8AC3E}">
        <p14:creationId xmlns:p14="http://schemas.microsoft.com/office/powerpoint/2010/main" val="3348929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56504DE-4F83-437F-BDB6-306374C31C9C}"/>
              </a:ext>
            </a:extLst>
          </p:cNvPr>
          <p:cNvSpPr>
            <a:spLocks noGrp="1"/>
          </p:cNvSpPr>
          <p:nvPr>
            <p:ph type="title"/>
          </p:nvPr>
        </p:nvSpPr>
        <p:spPr>
          <a:xfrm>
            <a:off x="762000" y="715961"/>
            <a:ext cx="6477000" cy="1189038"/>
          </a:xfrm>
        </p:spPr>
        <p:txBody>
          <a:bodyPr>
            <a:normAutofit fontScale="90000"/>
          </a:bodyPr>
          <a:lstStyle/>
          <a:p>
            <a:r>
              <a:rPr lang="en-US" dirty="0"/>
              <a:t>The Werner &amp; The Werner Bros – Rogers Park-Chicago</a:t>
            </a:r>
          </a:p>
        </p:txBody>
      </p:sp>
      <p:sp>
        <p:nvSpPr>
          <p:cNvPr id="2" name="Text Placeholder 1">
            <a:extLst>
              <a:ext uri="{FF2B5EF4-FFF2-40B4-BE49-F238E27FC236}">
                <a16:creationId xmlns:a16="http://schemas.microsoft.com/office/drawing/2014/main" id="{3F36812B-2065-4A2B-B59B-8957022687BC}"/>
              </a:ext>
            </a:extLst>
          </p:cNvPr>
          <p:cNvSpPr>
            <a:spLocks noGrp="1"/>
          </p:cNvSpPr>
          <p:nvPr>
            <p:ph type="body" sz="quarter" idx="11"/>
          </p:nvPr>
        </p:nvSpPr>
        <p:spPr>
          <a:xfrm>
            <a:off x="452927" y="2253005"/>
            <a:ext cx="6786073" cy="4318711"/>
          </a:xfrm>
        </p:spPr>
        <p:txBody>
          <a:bodyPr vert="horz" lIns="91440" tIns="45720" rIns="91440" bIns="45720" rtlCol="0" anchor="t">
            <a:normAutofit/>
          </a:bodyPr>
          <a:lstStyle/>
          <a:p>
            <a:r>
              <a:rPr lang="en-US" altLang="en-US" sz="1800" dirty="0"/>
              <a:t>Project Summary</a:t>
            </a:r>
          </a:p>
          <a:p>
            <a:r>
              <a:rPr lang="en-US" altLang="en-US" sz="1800" dirty="0"/>
              <a:t>88 Units of Workforce housing</a:t>
            </a:r>
          </a:p>
          <a:p>
            <a:r>
              <a:rPr lang="en-US" altLang="en-US" sz="1800" dirty="0"/>
              <a:t>Twinning deal – 9% &amp; 4% </a:t>
            </a:r>
          </a:p>
          <a:p>
            <a:r>
              <a:rPr lang="en-US" altLang="en-US" sz="1800" dirty="0"/>
              <a:t>The Werner Bros Storage building – on the seven most endangered building to be demolished</a:t>
            </a:r>
          </a:p>
          <a:p>
            <a:r>
              <a:rPr lang="en-US" altLang="en-US" sz="1800" dirty="0"/>
              <a:t>Federal Historic Tax Credits</a:t>
            </a:r>
          </a:p>
          <a:p>
            <a:r>
              <a:rPr lang="en-US" altLang="en-US" sz="1800" dirty="0"/>
              <a:t>Studio, one, two and three bedroom units</a:t>
            </a:r>
          </a:p>
          <a:p>
            <a:r>
              <a:rPr lang="en-US" altLang="en-US" sz="1800" dirty="0"/>
              <a:t>Commercial Space</a:t>
            </a:r>
          </a:p>
          <a:p>
            <a:r>
              <a:rPr lang="en-US" altLang="en-US" sz="1800" dirty="0"/>
              <a:t>Currency Exchange &amp; Post Office to return to new building</a:t>
            </a:r>
          </a:p>
        </p:txBody>
      </p:sp>
    </p:spTree>
    <p:extLst>
      <p:ext uri="{BB962C8B-B14F-4D97-AF65-F5344CB8AC3E}">
        <p14:creationId xmlns:p14="http://schemas.microsoft.com/office/powerpoint/2010/main" val="3353971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4F04233-BCFB-A1DE-1CFC-21CC6F9E2D43}"/>
              </a:ext>
            </a:extLst>
          </p:cNvPr>
          <p:cNvPicPr>
            <a:picLocks noChangeAspect="1"/>
          </p:cNvPicPr>
          <p:nvPr/>
        </p:nvPicPr>
        <p:blipFill>
          <a:blip r:embed="rId2"/>
          <a:stretch>
            <a:fillRect/>
          </a:stretch>
        </p:blipFill>
        <p:spPr>
          <a:xfrm>
            <a:off x="2342620" y="0"/>
            <a:ext cx="7506760" cy="6858000"/>
          </a:xfrm>
          <a:prstGeom prst="rect">
            <a:avLst/>
          </a:prstGeom>
        </p:spPr>
      </p:pic>
      <p:pic>
        <p:nvPicPr>
          <p:cNvPr id="7" name="Picture 6">
            <a:extLst>
              <a:ext uri="{FF2B5EF4-FFF2-40B4-BE49-F238E27FC236}">
                <a16:creationId xmlns:a16="http://schemas.microsoft.com/office/drawing/2014/main" id="{D63B2E16-DBE5-7B1C-D7E0-C3D92F9EB576}"/>
              </a:ext>
            </a:extLst>
          </p:cNvPr>
          <p:cNvPicPr>
            <a:picLocks noChangeAspect="1"/>
          </p:cNvPicPr>
          <p:nvPr/>
        </p:nvPicPr>
        <p:blipFill>
          <a:blip r:embed="rId2"/>
          <a:stretch>
            <a:fillRect/>
          </a:stretch>
        </p:blipFill>
        <p:spPr>
          <a:xfrm>
            <a:off x="895546" y="367645"/>
            <a:ext cx="10284644" cy="6292182"/>
          </a:xfrm>
          <a:prstGeom prst="rect">
            <a:avLst/>
          </a:prstGeom>
        </p:spPr>
      </p:pic>
      <p:pic>
        <p:nvPicPr>
          <p:cNvPr id="1026" name="Picture 2">
            <a:extLst>
              <a:ext uri="{FF2B5EF4-FFF2-40B4-BE49-F238E27FC236}">
                <a16:creationId xmlns:a16="http://schemas.microsoft.com/office/drawing/2014/main" id="{F579B03A-D2B5-05CE-9823-522BB322B0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7336" y="751462"/>
            <a:ext cx="8465270" cy="5167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18227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5" name="Rectangle 2054">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855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7" name="Rectangle 2056">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a:extLst>
              <a:ext uri="{FF2B5EF4-FFF2-40B4-BE49-F238E27FC236}">
                <a16:creationId xmlns:a16="http://schemas.microsoft.com/office/drawing/2014/main" id="{415A701F-D5B7-A87E-01D1-9211DC9FA9C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43467" y="865496"/>
            <a:ext cx="10905066" cy="51270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96854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Slide Background Fill">
            <a:extLst>
              <a:ext uri="{FF2B5EF4-FFF2-40B4-BE49-F238E27FC236}">
                <a16:creationId xmlns:a16="http://schemas.microsoft.com/office/drawing/2014/main" id="{C7D023E4-8DE1-436E-9847-ED6A4B4B04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Color Cover">
            <a:extLst>
              <a:ext uri="{FF2B5EF4-FFF2-40B4-BE49-F238E27FC236}">
                <a16:creationId xmlns:a16="http://schemas.microsoft.com/office/drawing/2014/main" id="{8B2B1708-8CE4-4A20-94F5-55118AE2CB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Color">
            <a:extLst>
              <a:ext uri="{FF2B5EF4-FFF2-40B4-BE49-F238E27FC236}">
                <a16:creationId xmlns:a16="http://schemas.microsoft.com/office/drawing/2014/main" id="{8B4AF456-0671-432E-AD5B-FFAF8D6461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DE437B2F-A74D-6E14-9357-86A3AFDCA216}"/>
              </a:ext>
            </a:extLst>
          </p:cNvPr>
          <p:cNvPicPr>
            <a:picLocks noChangeAspect="1"/>
          </p:cNvPicPr>
          <p:nvPr/>
        </p:nvPicPr>
        <p:blipFill rotWithShape="1">
          <a:blip r:embed="rId2"/>
          <a:srcRect t="64" r="-1" b="187"/>
          <a:stretch/>
        </p:blipFill>
        <p:spPr>
          <a:xfrm>
            <a:off x="-3049" y="10"/>
            <a:ext cx="12188952" cy="6857990"/>
          </a:xfrm>
          <a:prstGeom prst="rect">
            <a:avLst/>
          </a:prstGeom>
        </p:spPr>
      </p:pic>
      <p:grpSp>
        <p:nvGrpSpPr>
          <p:cNvPr id="14" name="Group 13">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5" name="Freeform: Shape 14">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6" name="Freeform: Shape 15">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7" name="Freeform: Shape 16">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8" name="Freeform: Shape 17">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Tree>
    <p:extLst>
      <p:ext uri="{BB962C8B-B14F-4D97-AF65-F5344CB8AC3E}">
        <p14:creationId xmlns:p14="http://schemas.microsoft.com/office/powerpoint/2010/main" val="26980269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eople posing for a photo&#10;&#10;Description automatically generated">
            <a:extLst>
              <a:ext uri="{FF2B5EF4-FFF2-40B4-BE49-F238E27FC236}">
                <a16:creationId xmlns:a16="http://schemas.microsoft.com/office/drawing/2014/main" id="{C1A5E47E-02CD-19DB-BA8E-B94AE7440E56}"/>
              </a:ext>
            </a:extLst>
          </p:cNvPr>
          <p:cNvPicPr>
            <a:picLocks noChangeAspect="1"/>
          </p:cNvPicPr>
          <p:nvPr/>
        </p:nvPicPr>
        <p:blipFill>
          <a:blip r:embed="rId2"/>
          <a:stretch>
            <a:fillRect/>
          </a:stretch>
        </p:blipFill>
        <p:spPr>
          <a:xfrm>
            <a:off x="1792941" y="0"/>
            <a:ext cx="8606118" cy="6858000"/>
          </a:xfrm>
          <a:prstGeom prst="rect">
            <a:avLst/>
          </a:prstGeom>
        </p:spPr>
      </p:pic>
    </p:spTree>
    <p:extLst>
      <p:ext uri="{BB962C8B-B14F-4D97-AF65-F5344CB8AC3E}">
        <p14:creationId xmlns:p14="http://schemas.microsoft.com/office/powerpoint/2010/main" val="14754232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Rectangle 1032">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5" name="Rectangle 1034">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7" name="Rectangle 1036">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a:extLst>
              <a:ext uri="{FF2B5EF4-FFF2-40B4-BE49-F238E27FC236}">
                <a16:creationId xmlns:a16="http://schemas.microsoft.com/office/drawing/2014/main" id="{72DEB85B-75F3-86CE-3B1C-63A3357723E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92"/>
          <a:stretch/>
        </p:blipFill>
        <p:spPr bwMode="auto">
          <a:xfrm>
            <a:off x="457200" y="457200"/>
            <a:ext cx="11277600" cy="594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50833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49E54C-69F6-F797-69CD-87C10A9E59BC}"/>
              </a:ext>
            </a:extLst>
          </p:cNvPr>
          <p:cNvSpPr>
            <a:spLocks noGrp="1"/>
          </p:cNvSpPr>
          <p:nvPr>
            <p:ph type="title"/>
          </p:nvPr>
        </p:nvSpPr>
        <p:spPr>
          <a:xfrm>
            <a:off x="5238572" y="222192"/>
            <a:ext cx="6438169" cy="811850"/>
          </a:xfrm>
        </p:spPr>
        <p:txBody>
          <a:bodyPr>
            <a:noAutofit/>
          </a:bodyPr>
          <a:lstStyle/>
          <a:p>
            <a:pPr algn="ctr"/>
            <a:r>
              <a:rPr lang="en-US" sz="2400" dirty="0"/>
              <a:t>Prairie Band of the Potawatomi – First Federal Recognized Tribal Nation in Illinois</a:t>
            </a:r>
          </a:p>
        </p:txBody>
      </p:sp>
      <p:sp>
        <p:nvSpPr>
          <p:cNvPr id="3" name="Text Placeholder 2">
            <a:extLst>
              <a:ext uri="{FF2B5EF4-FFF2-40B4-BE49-F238E27FC236}">
                <a16:creationId xmlns:a16="http://schemas.microsoft.com/office/drawing/2014/main" id="{16BB3C21-6016-EEBD-4EE6-FE40330A7827}"/>
              </a:ext>
            </a:extLst>
          </p:cNvPr>
          <p:cNvSpPr>
            <a:spLocks noGrp="1"/>
          </p:cNvSpPr>
          <p:nvPr>
            <p:ph type="body" sz="quarter" idx="11"/>
          </p:nvPr>
        </p:nvSpPr>
        <p:spPr>
          <a:xfrm>
            <a:off x="4794190" y="1213503"/>
            <a:ext cx="6882553" cy="3392680"/>
          </a:xfrm>
        </p:spPr>
        <p:txBody>
          <a:bodyPr>
            <a:normAutofit lnSpcReduction="10000"/>
          </a:bodyPr>
          <a:lstStyle/>
          <a:p>
            <a:r>
              <a:rPr lang="en-US" sz="1800" dirty="0"/>
              <a:t>The Prairie Band of the Potawatomi</a:t>
            </a:r>
          </a:p>
          <a:p>
            <a:pPr marL="342900" indent="-342900">
              <a:buFont typeface="Arial" panose="020B0604020202020204" pitchFamily="34" charset="0"/>
              <a:buChar char="•"/>
            </a:pPr>
            <a:r>
              <a:rPr lang="en-US" sz="1800" dirty="0"/>
              <a:t>Reached a major milestone – reclaimed ancestral land in Illinois</a:t>
            </a:r>
          </a:p>
          <a:p>
            <a:pPr marL="342900" indent="-342900">
              <a:buFont typeface="Arial" panose="020B0604020202020204" pitchFamily="34" charset="0"/>
              <a:buChar char="•"/>
            </a:pPr>
            <a:r>
              <a:rPr lang="en-US" sz="1800" dirty="0"/>
              <a:t>Stolen land in 1849 – U.S. Government illegally auctioned off land in Southern Dekalb</a:t>
            </a:r>
          </a:p>
          <a:p>
            <a:pPr marL="342900" indent="-342900">
              <a:buFont typeface="Arial" panose="020B0604020202020204" pitchFamily="34" charset="0"/>
              <a:buChar char="•"/>
            </a:pPr>
            <a:r>
              <a:rPr lang="en-US" sz="1800" dirty="0"/>
              <a:t>Potawatomi – Spent millions to repurchase stolen land</a:t>
            </a:r>
          </a:p>
          <a:p>
            <a:pPr marL="342900" indent="-342900">
              <a:buFont typeface="Arial" panose="020B0604020202020204" pitchFamily="34" charset="0"/>
              <a:buChar char="•"/>
            </a:pPr>
            <a:r>
              <a:rPr lang="en-US" sz="1800" dirty="0"/>
              <a:t>U.S. Department of Interior – places portions of the Shab-eh-nay Reservation land into trust for the Potawatomi Nation </a:t>
            </a:r>
          </a:p>
          <a:p>
            <a:pPr marL="342900" indent="-342900">
              <a:buFont typeface="Arial" panose="020B0604020202020204" pitchFamily="34" charset="0"/>
              <a:buChar char="•"/>
            </a:pPr>
            <a:r>
              <a:rPr lang="en-US" sz="1800" dirty="0"/>
              <a:t>After 175 years – Illinois 35</a:t>
            </a:r>
            <a:r>
              <a:rPr lang="en-US" sz="1800" baseline="30000" dirty="0"/>
              <a:t>th</a:t>
            </a:r>
            <a:r>
              <a:rPr lang="en-US" sz="1800" dirty="0"/>
              <a:t> state with a federally recognized Indian reservation</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p:txBody>
      </p:sp>
      <p:pic>
        <p:nvPicPr>
          <p:cNvPr id="4" name="Picture 3">
            <a:extLst>
              <a:ext uri="{FF2B5EF4-FFF2-40B4-BE49-F238E27FC236}">
                <a16:creationId xmlns:a16="http://schemas.microsoft.com/office/drawing/2014/main" id="{240F441C-3383-61E0-DF4B-D31DA83B0D20}"/>
              </a:ext>
            </a:extLst>
          </p:cNvPr>
          <p:cNvPicPr>
            <a:picLocks noChangeAspect="1"/>
          </p:cNvPicPr>
          <p:nvPr/>
        </p:nvPicPr>
        <p:blipFill>
          <a:blip r:embed="rId2"/>
          <a:stretch>
            <a:fillRect/>
          </a:stretch>
        </p:blipFill>
        <p:spPr>
          <a:xfrm flipH="1">
            <a:off x="5879507" y="4364990"/>
            <a:ext cx="4308732" cy="2270818"/>
          </a:xfrm>
          <a:prstGeom prst="rect">
            <a:avLst/>
          </a:prstGeom>
        </p:spPr>
      </p:pic>
    </p:spTree>
    <p:extLst>
      <p:ext uri="{BB962C8B-B14F-4D97-AF65-F5344CB8AC3E}">
        <p14:creationId xmlns:p14="http://schemas.microsoft.com/office/powerpoint/2010/main" val="4061501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68DF32A-D165-40DA-AAE8-A6E9579E2F79}"/>
              </a:ext>
            </a:extLst>
          </p:cNvPr>
          <p:cNvSpPr>
            <a:spLocks noGrp="1"/>
          </p:cNvSpPr>
          <p:nvPr>
            <p:ph type="title"/>
          </p:nvPr>
        </p:nvSpPr>
        <p:spPr>
          <a:xfrm>
            <a:off x="1525301" y="1995467"/>
            <a:ext cx="9141397" cy="615553"/>
          </a:xfrm>
        </p:spPr>
        <p:txBody>
          <a:bodyPr/>
          <a:lstStyle/>
          <a:p>
            <a:r>
              <a:rPr lang="en-US" dirty="0"/>
              <a:t>Questions &amp; answers</a:t>
            </a:r>
          </a:p>
        </p:txBody>
      </p:sp>
      <p:sp>
        <p:nvSpPr>
          <p:cNvPr id="7" name="Text Placeholder 6">
            <a:extLst>
              <a:ext uri="{FF2B5EF4-FFF2-40B4-BE49-F238E27FC236}">
                <a16:creationId xmlns:a16="http://schemas.microsoft.com/office/drawing/2014/main" id="{C3BC92DE-1779-4A44-AED9-0261C2497DD9}"/>
              </a:ext>
            </a:extLst>
          </p:cNvPr>
          <p:cNvSpPr>
            <a:spLocks noGrp="1"/>
          </p:cNvSpPr>
          <p:nvPr>
            <p:ph type="body" sz="quarter" idx="12"/>
          </p:nvPr>
        </p:nvSpPr>
        <p:spPr>
          <a:xfrm>
            <a:off x="1273323" y="2803021"/>
            <a:ext cx="8722371" cy="2375730"/>
          </a:xfrm>
        </p:spPr>
        <p:txBody>
          <a:bodyPr/>
          <a:lstStyle/>
          <a:p>
            <a:pPr marL="285750" indent="-285750" algn="l">
              <a:buFont typeface="Arial" panose="020B0604020202020204" pitchFamily="34" charset="0"/>
              <a:buChar char="•"/>
            </a:pPr>
            <a:r>
              <a:rPr lang="en-US" dirty="0"/>
              <a:t>Do you have any questions on what was covered today?</a:t>
            </a:r>
          </a:p>
          <a:p>
            <a:pPr algn="l"/>
            <a:endParaRPr lang="en-US" dirty="0"/>
          </a:p>
          <a:p>
            <a:pPr algn="l"/>
            <a:r>
              <a:rPr lang="en-US" dirty="0"/>
              <a:t>THANK YOU FOR ATTENDING!!</a:t>
            </a:r>
          </a:p>
          <a:p>
            <a:pPr algn="l"/>
            <a:endParaRPr lang="en-US" dirty="0"/>
          </a:p>
          <a:p>
            <a:pPr algn="l"/>
            <a:r>
              <a:rPr lang="en-US" dirty="0"/>
              <a:t>Contact information:</a:t>
            </a:r>
          </a:p>
          <a:p>
            <a:pPr algn="l"/>
            <a:endParaRPr lang="en-US" dirty="0"/>
          </a:p>
          <a:p>
            <a:pPr algn="l"/>
            <a:r>
              <a:rPr lang="en-US" dirty="0"/>
              <a:t>Shelly Tucciarelli, Visionary Ventures NFP Corporation</a:t>
            </a:r>
          </a:p>
          <a:p>
            <a:pPr algn="l"/>
            <a:r>
              <a:rPr lang="en-US" dirty="0">
                <a:hlinkClick r:id="rId3"/>
              </a:rPr>
              <a:t>Stucciarelli.vvnfp@gmail.com</a:t>
            </a:r>
            <a:endParaRPr lang="en-US" dirty="0"/>
          </a:p>
          <a:p>
            <a:pPr algn="l"/>
            <a:r>
              <a:rPr lang="en-US" dirty="0"/>
              <a:t>(312) 286-1737</a:t>
            </a:r>
          </a:p>
          <a:p>
            <a:pPr algn="l"/>
            <a:endParaRPr lang="en-US" dirty="0"/>
          </a:p>
        </p:txBody>
      </p:sp>
    </p:spTree>
    <p:extLst>
      <p:ext uri="{BB962C8B-B14F-4D97-AF65-F5344CB8AC3E}">
        <p14:creationId xmlns:p14="http://schemas.microsoft.com/office/powerpoint/2010/main" val="576716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56504DE-4F83-437F-BDB6-306374C31C9C}"/>
              </a:ext>
            </a:extLst>
          </p:cNvPr>
          <p:cNvSpPr>
            <a:spLocks noGrp="1"/>
          </p:cNvSpPr>
          <p:nvPr>
            <p:ph type="title"/>
          </p:nvPr>
        </p:nvSpPr>
        <p:spPr>
          <a:xfrm>
            <a:off x="762000" y="715961"/>
            <a:ext cx="6477000" cy="1189038"/>
          </a:xfrm>
        </p:spPr>
        <p:txBody>
          <a:bodyPr/>
          <a:lstStyle/>
          <a:p>
            <a:r>
              <a:rPr lang="en-US" dirty="0"/>
              <a:t>History of Native American’s in Illinois</a:t>
            </a:r>
          </a:p>
        </p:txBody>
      </p:sp>
      <p:sp>
        <p:nvSpPr>
          <p:cNvPr id="2" name="Text Placeholder 1">
            <a:extLst>
              <a:ext uri="{FF2B5EF4-FFF2-40B4-BE49-F238E27FC236}">
                <a16:creationId xmlns:a16="http://schemas.microsoft.com/office/drawing/2014/main" id="{3F36812B-2065-4A2B-B59B-8957022687BC}"/>
              </a:ext>
            </a:extLst>
          </p:cNvPr>
          <p:cNvSpPr>
            <a:spLocks noGrp="1"/>
          </p:cNvSpPr>
          <p:nvPr>
            <p:ph type="body" sz="quarter" idx="11"/>
          </p:nvPr>
        </p:nvSpPr>
        <p:spPr>
          <a:xfrm>
            <a:off x="452927" y="2253005"/>
            <a:ext cx="6786073" cy="4318711"/>
          </a:xfrm>
        </p:spPr>
        <p:txBody>
          <a:bodyPr vert="horz" lIns="91440" tIns="45720" rIns="91440" bIns="45720" rtlCol="0" anchor="t">
            <a:normAutofit lnSpcReduction="10000"/>
          </a:bodyPr>
          <a:lstStyle/>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Major Misconception</a:t>
            </a:r>
          </a:p>
          <a:p>
            <a:pPr marL="342900" marR="0" lvl="0" indent="-342900" algn="just">
              <a:lnSpc>
                <a:spcPct val="107000"/>
              </a:lnSpc>
              <a:spcBef>
                <a:spcPts val="0"/>
              </a:spcBef>
              <a:spcAft>
                <a:spcPts val="800"/>
              </a:spcAft>
              <a:buFont typeface="Symbol" panose="05050102010706020507" pitchFamily="18" charset="2"/>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All Native Americans live on reservations – reality is that only 30% of Native Americans live on reservations and the other 70% live in cities and suburban areas.</a:t>
            </a:r>
          </a:p>
          <a:p>
            <a:pPr marL="342900" marR="0" lvl="0" indent="-342900">
              <a:lnSpc>
                <a:spcPct val="107000"/>
              </a:lnSpc>
              <a:spcBef>
                <a:spcPts val="0"/>
              </a:spcBef>
              <a:spcAft>
                <a:spcPts val="0"/>
              </a:spcAft>
              <a:buFont typeface="Symbol" panose="05050102010706020507" pitchFamily="18" charset="2"/>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Treaty of Chicago of 1833 - Treaties removed remaining Native American from Chicago/Illinois – very few remained (1833-1950s)</a:t>
            </a:r>
          </a:p>
          <a:p>
            <a:pPr marL="342900" marR="0" lvl="0" indent="-342900">
              <a:lnSpc>
                <a:spcPct val="107000"/>
              </a:lnSpc>
              <a:spcBef>
                <a:spcPts val="0"/>
              </a:spcBef>
              <a:spcAft>
                <a:spcPts val="0"/>
              </a:spcAft>
              <a:buFont typeface="Symbol" panose="05050102010706020507" pitchFamily="18" charset="2"/>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1950’s </a:t>
            </a:r>
          </a:p>
          <a:p>
            <a:pPr marL="742950" marR="0" lvl="1" indent="-285750">
              <a:lnSpc>
                <a:spcPct val="107000"/>
              </a:lnSpc>
              <a:spcBef>
                <a:spcPts val="0"/>
              </a:spcBef>
              <a:spcAft>
                <a:spcPts val="0"/>
              </a:spcAft>
              <a:buFont typeface="Courier New" panose="02070309020205020404" pitchFamily="49" charset="0"/>
              <a:buChar char="o"/>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Termination – Cancel of all treaties and relations with Native American tribes</a:t>
            </a:r>
          </a:p>
          <a:p>
            <a:pPr marL="742950" marR="0" lvl="1" indent="-285750">
              <a:lnSpc>
                <a:spcPct val="107000"/>
              </a:lnSpc>
              <a:spcBef>
                <a:spcPts val="0"/>
              </a:spcBef>
              <a:spcAft>
                <a:spcPts val="0"/>
              </a:spcAft>
              <a:buFont typeface="Courier New" panose="02070309020205020404" pitchFamily="49" charset="0"/>
              <a:buChar char="o"/>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Relocation Act – Encouraged Native Americans to relocate from reservation to major cities    like Chicago.</a:t>
            </a:r>
          </a:p>
          <a:p>
            <a:pPr marL="1143000" marR="0" lvl="2" indent="-228600">
              <a:lnSpc>
                <a:spcPct val="107000"/>
              </a:lnSpc>
              <a:spcBef>
                <a:spcPts val="0"/>
              </a:spcBef>
              <a:spcAft>
                <a:spcPts val="0"/>
              </a:spcAft>
              <a:buFont typeface="Wingdings" panose="05000000000000000000" pitchFamily="2" charset="2"/>
              <a:buChar char=""/>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Were given $100 and a one-way bus ticket with a promise of housing, jobs, services and education.</a:t>
            </a:r>
          </a:p>
          <a:p>
            <a:pPr marL="1143000" marR="0" lvl="2" indent="-228600">
              <a:lnSpc>
                <a:spcPct val="107000"/>
              </a:lnSpc>
              <a:spcBef>
                <a:spcPts val="0"/>
              </a:spcBef>
              <a:spcAft>
                <a:spcPts val="0"/>
              </a:spcAft>
              <a:buFont typeface="Wingdings" panose="05000000000000000000" pitchFamily="2" charset="2"/>
              <a:buChar char=""/>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Once they arrived there was no housing, services and few jobs.</a:t>
            </a:r>
          </a:p>
          <a:p>
            <a:pPr marL="1143000" marR="0" lvl="2" indent="-228600">
              <a:lnSpc>
                <a:spcPct val="107000"/>
              </a:lnSpc>
              <a:spcBef>
                <a:spcPts val="0"/>
              </a:spcBef>
              <a:spcAft>
                <a:spcPts val="0"/>
              </a:spcAft>
              <a:buFont typeface="Wingdings" panose="05000000000000000000" pitchFamily="2" charset="2"/>
              <a:buChar char=""/>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We are now in the 3</a:t>
            </a:r>
            <a:r>
              <a:rPr lang="en-US" sz="1200" kern="100" baseline="30000" dirty="0">
                <a:effectLst/>
                <a:latin typeface="Calibri" panose="020F0502020204030204" pitchFamily="34" charset="0"/>
                <a:ea typeface="Calibri" panose="020F0502020204030204" pitchFamily="34" charset="0"/>
                <a:cs typeface="Times New Roman" panose="02020603050405020304" pitchFamily="18" charset="0"/>
              </a:rPr>
              <a:t>rd</a:t>
            </a: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 and 4</a:t>
            </a:r>
            <a:r>
              <a:rPr lang="en-US" sz="1200" kern="100" baseline="30000" dirty="0">
                <a:effectLst/>
                <a:latin typeface="Calibri" panose="020F0502020204030204" pitchFamily="34" charset="0"/>
                <a:ea typeface="Calibri" panose="020F0502020204030204" pitchFamily="34" charset="0"/>
                <a:cs typeface="Times New Roman" panose="02020603050405020304" pitchFamily="18" charset="0"/>
              </a:rPr>
              <a:t>th</a:t>
            </a: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 generations of Native Americans in Chicago.</a:t>
            </a:r>
          </a:p>
          <a:p>
            <a:pPr marL="1143000" marR="0" lvl="2" indent="-228600">
              <a:lnSpc>
                <a:spcPct val="107000"/>
              </a:lnSpc>
              <a:spcBef>
                <a:spcPts val="0"/>
              </a:spcBef>
              <a:spcAft>
                <a:spcPts val="0"/>
              </a:spcAft>
              <a:buFont typeface="Wingdings" panose="05000000000000000000" pitchFamily="2" charset="2"/>
              <a:buChar char=""/>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We have over 100,000 Native Americans in Illinois and over 60,000 in the Chicagoland area.</a:t>
            </a:r>
          </a:p>
          <a:p>
            <a:pPr marL="1143000" marR="0" lvl="2" indent="-228600">
              <a:lnSpc>
                <a:spcPct val="107000"/>
              </a:lnSpc>
              <a:spcBef>
                <a:spcPts val="0"/>
              </a:spcBef>
              <a:spcAft>
                <a:spcPts val="800"/>
              </a:spcAft>
              <a:buFont typeface="Wingdings" panose="05000000000000000000" pitchFamily="2" charset="2"/>
              <a:buChar char=""/>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Chicago represents over 150 different tribal nations.</a:t>
            </a:r>
          </a:p>
          <a:p>
            <a:pPr marL="0" marR="0">
              <a:lnSpc>
                <a:spcPct val="107000"/>
              </a:lnSpc>
              <a:spcBef>
                <a:spcPts val="0"/>
              </a:spcBef>
              <a:spcAft>
                <a:spcPts val="800"/>
              </a:spcAf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US" altLang="en-US" sz="1400" dirty="0"/>
          </a:p>
        </p:txBody>
      </p:sp>
      <p:pic>
        <p:nvPicPr>
          <p:cNvPr id="3" name="Picture 2">
            <a:extLst>
              <a:ext uri="{FF2B5EF4-FFF2-40B4-BE49-F238E27FC236}">
                <a16:creationId xmlns:a16="http://schemas.microsoft.com/office/drawing/2014/main" id="{8C6E94B7-24B3-8A84-B5CD-5D8779ECD76A}"/>
              </a:ext>
            </a:extLst>
          </p:cNvPr>
          <p:cNvPicPr>
            <a:picLocks noChangeAspect="1"/>
          </p:cNvPicPr>
          <p:nvPr/>
        </p:nvPicPr>
        <p:blipFill>
          <a:blip r:embed="rId2"/>
          <a:stretch>
            <a:fillRect/>
          </a:stretch>
        </p:blipFill>
        <p:spPr>
          <a:xfrm>
            <a:off x="5845324" y="62029"/>
            <a:ext cx="1808498" cy="1272503"/>
          </a:xfrm>
          <a:prstGeom prst="rect">
            <a:avLst/>
          </a:prstGeom>
        </p:spPr>
      </p:pic>
    </p:spTree>
    <p:extLst>
      <p:ext uri="{BB962C8B-B14F-4D97-AF65-F5344CB8AC3E}">
        <p14:creationId xmlns:p14="http://schemas.microsoft.com/office/powerpoint/2010/main" val="188915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56504DE-4F83-437F-BDB6-306374C31C9C}"/>
              </a:ext>
            </a:extLst>
          </p:cNvPr>
          <p:cNvSpPr>
            <a:spLocks noGrp="1"/>
          </p:cNvSpPr>
          <p:nvPr>
            <p:ph type="title"/>
          </p:nvPr>
        </p:nvSpPr>
        <p:spPr>
          <a:xfrm>
            <a:off x="761999" y="376014"/>
            <a:ext cx="6477000" cy="1196411"/>
          </a:xfrm>
        </p:spPr>
        <p:txBody>
          <a:bodyPr>
            <a:normAutofit fontScale="90000"/>
          </a:bodyPr>
          <a:lstStyle/>
          <a:p>
            <a:r>
              <a:rPr lang="en-US" sz="2700" kern="100" dirty="0">
                <a:effectLst/>
                <a:latin typeface="Calibri" panose="020F0502020204030204" pitchFamily="34" charset="0"/>
                <a:ea typeface="Calibri" panose="020F0502020204030204" pitchFamily="34" charset="0"/>
                <a:cs typeface="Times New Roman" panose="02020603050405020304" pitchFamily="18" charset="0"/>
              </a:rPr>
              <a:t>UIC Report – Adversity and Resiliency for Chicago’s First – The State of Racial Justice for American Indian Chicagoans</a:t>
            </a:r>
            <a:br>
              <a:rPr lang="en-US" sz="1800" kern="1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2" name="Text Placeholder 1">
            <a:extLst>
              <a:ext uri="{FF2B5EF4-FFF2-40B4-BE49-F238E27FC236}">
                <a16:creationId xmlns:a16="http://schemas.microsoft.com/office/drawing/2014/main" id="{3F36812B-2065-4A2B-B59B-8957022687BC}"/>
              </a:ext>
            </a:extLst>
          </p:cNvPr>
          <p:cNvSpPr>
            <a:spLocks noGrp="1"/>
          </p:cNvSpPr>
          <p:nvPr>
            <p:ph type="body" sz="quarter" idx="11"/>
          </p:nvPr>
        </p:nvSpPr>
        <p:spPr>
          <a:xfrm>
            <a:off x="76913" y="1632247"/>
            <a:ext cx="7162088" cy="4529271"/>
          </a:xfrm>
        </p:spPr>
        <p:txBody>
          <a:bodyPr vert="horz" lIns="91440" tIns="45720" rIns="91440" bIns="45720" rtlCol="0" anchor="t">
            <a:normAutofit/>
          </a:bodyPr>
          <a:lstStyle/>
          <a:p>
            <a:pPr marL="342900" marR="0" lvl="0" indent="-342900" algn="just">
              <a:lnSpc>
                <a:spcPct val="107000"/>
              </a:lnSpc>
              <a:spcBef>
                <a:spcPts val="0"/>
              </a:spcBef>
              <a:spcAft>
                <a:spcPts val="0"/>
              </a:spcAft>
              <a:buFont typeface="Symbol" panose="05050102010706020507" pitchFamily="18" charset="2"/>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Report shows that over 60% of Native Americans in Chicago are renters and 50% are rent burdened, meaning they are living paycheck to paycheck and on the verge of homelessness if any major event were to happen.</a:t>
            </a:r>
          </a:p>
          <a:p>
            <a:pPr marL="342900" marR="0" lvl="0" indent="-342900" algn="just">
              <a:lnSpc>
                <a:spcPct val="107000"/>
              </a:lnSpc>
              <a:spcBef>
                <a:spcPts val="0"/>
              </a:spcBef>
              <a:spcAft>
                <a:spcPts val="0"/>
              </a:spcAft>
              <a:buFont typeface="Symbol" panose="05050102010706020507" pitchFamily="18" charset="2"/>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When it comes to homelessness Native Americans do not often label themselves homeless because extended family will help with an extra room or couch to help out during rough times.</a:t>
            </a:r>
          </a:p>
          <a:p>
            <a:pPr marL="342900" marR="0" lvl="0" indent="-342900" algn="just">
              <a:lnSpc>
                <a:spcPct val="107000"/>
              </a:lnSpc>
              <a:spcBef>
                <a:spcPts val="0"/>
              </a:spcBef>
              <a:spcAft>
                <a:spcPts val="800"/>
              </a:spcAft>
              <a:buFont typeface="Symbol" panose="05050102010706020507" pitchFamily="18" charset="2"/>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No one knows homelessness and displacement more than the Native American community.  </a:t>
            </a:r>
          </a:p>
          <a:p>
            <a:pPr marR="0" lvl="0" algn="just">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https://uofi.app.box.com/s/a6bmexkq3nad7h579in5v3wwrw3exlrg</a:t>
            </a:r>
          </a:p>
        </p:txBody>
      </p:sp>
      <p:pic>
        <p:nvPicPr>
          <p:cNvPr id="3" name="Object 2"/>
          <p:cNvPicPr>
            <a:picLocks noChangeAspect="1"/>
          </p:cNvPicPr>
          <p:nvPr/>
        </p:nvPicPr>
        <p:blipFill>
          <a:blip r:embed="rId2"/>
          <a:srcRect/>
          <a:stretch>
            <a:fillRect/>
          </a:stretch>
        </p:blipFill>
        <p:spPr bwMode="auto">
          <a:xfrm>
            <a:off x="2934056" y="4717278"/>
            <a:ext cx="1654681" cy="2140722"/>
          </a:xfrm>
          <a:prstGeom prst="rect">
            <a:avLst/>
          </a:prstGeom>
          <a:noFill/>
        </p:spPr>
      </p:pic>
    </p:spTree>
    <p:extLst>
      <p:ext uri="{BB962C8B-B14F-4D97-AF65-F5344CB8AC3E}">
        <p14:creationId xmlns:p14="http://schemas.microsoft.com/office/powerpoint/2010/main" val="1732446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56504DE-4F83-437F-BDB6-306374C31C9C}"/>
              </a:ext>
            </a:extLst>
          </p:cNvPr>
          <p:cNvSpPr>
            <a:spLocks noGrp="1"/>
          </p:cNvSpPr>
          <p:nvPr>
            <p:ph type="title"/>
          </p:nvPr>
        </p:nvSpPr>
        <p:spPr>
          <a:xfrm>
            <a:off x="762000" y="715961"/>
            <a:ext cx="6477000" cy="1189038"/>
          </a:xfrm>
        </p:spPr>
        <p:txBody>
          <a:bodyPr>
            <a:normAutofit fontScale="90000"/>
          </a:bodyPr>
          <a:lstStyle/>
          <a:p>
            <a:pPr algn="ctr"/>
            <a:r>
              <a:rPr lang="en-US" dirty="0"/>
              <a:t>Advocacy For Our Native American Community</a:t>
            </a:r>
            <a:br>
              <a:rPr lang="en-US" dirty="0"/>
            </a:br>
            <a:endParaRPr lang="en-US" dirty="0"/>
          </a:p>
        </p:txBody>
      </p:sp>
      <p:sp>
        <p:nvSpPr>
          <p:cNvPr id="2" name="Text Placeholder 1">
            <a:extLst>
              <a:ext uri="{FF2B5EF4-FFF2-40B4-BE49-F238E27FC236}">
                <a16:creationId xmlns:a16="http://schemas.microsoft.com/office/drawing/2014/main" id="{3F36812B-2065-4A2B-B59B-8957022687BC}"/>
              </a:ext>
            </a:extLst>
          </p:cNvPr>
          <p:cNvSpPr>
            <a:spLocks noGrp="1"/>
          </p:cNvSpPr>
          <p:nvPr>
            <p:ph type="body" sz="quarter" idx="11"/>
          </p:nvPr>
        </p:nvSpPr>
        <p:spPr>
          <a:xfrm>
            <a:off x="545032" y="1904999"/>
            <a:ext cx="6625602" cy="2342261"/>
          </a:xfrm>
        </p:spPr>
        <p:txBody>
          <a:bodyPr vert="horz" lIns="91440" tIns="45720" rIns="91440" bIns="45720" rtlCol="0" anchor="t">
            <a:normAutofit/>
          </a:bodyPr>
          <a:lstStyle/>
          <a:p>
            <a:r>
              <a:rPr lang="en-US" altLang="en-US" dirty="0"/>
              <a:t>Governor signs 3 Bills for the Native Americans in Illinois</a:t>
            </a:r>
          </a:p>
          <a:p>
            <a:endParaRPr lang="en-US" altLang="en-US" dirty="0"/>
          </a:p>
          <a:p>
            <a:pPr marL="0" marR="0">
              <a:spcBef>
                <a:spcPts val="0"/>
              </a:spcBef>
              <a:spcAft>
                <a:spcPts val="0"/>
              </a:spcAft>
            </a:pPr>
            <a:r>
              <a:rPr lang="en-US" sz="1800" b="1" kern="100" dirty="0">
                <a:effectLst/>
                <a:latin typeface="Times New Roman" panose="02020603050405020304" pitchFamily="18" charset="0"/>
                <a:ea typeface="Calibri" panose="020F0502020204030204" pitchFamily="34" charset="0"/>
              </a:rPr>
              <a:t>HB1633 – Mandates Native American History </a:t>
            </a:r>
            <a:endParaRPr lang="en-US" sz="1800" kern="100" dirty="0">
              <a:effectLst/>
              <a:latin typeface="Times New Roman" panose="02020603050405020304" pitchFamily="18" charset="0"/>
              <a:ea typeface="Calibri" panose="020F0502020204030204" pitchFamily="34" charset="0"/>
            </a:endParaRPr>
          </a:p>
          <a:p>
            <a:pPr marL="0" marR="0">
              <a:spcBef>
                <a:spcPts val="0"/>
              </a:spcBef>
              <a:spcAft>
                <a:spcPts val="0"/>
              </a:spcAft>
            </a:pPr>
            <a:r>
              <a:rPr lang="en-US" sz="1800" b="1" kern="100" dirty="0">
                <a:effectLst/>
                <a:latin typeface="Times New Roman" panose="02020603050405020304" pitchFamily="18" charset="0"/>
                <a:ea typeface="Calibri" panose="020F0502020204030204" pitchFamily="34" charset="0"/>
              </a:rPr>
              <a:t>SB1446 – Dress Code Policy (allows culturally appropriate attire at school ceremonies)</a:t>
            </a:r>
            <a:endParaRPr lang="en-US" sz="1800" kern="100" dirty="0">
              <a:effectLst/>
              <a:latin typeface="Times New Roman" panose="02020603050405020304" pitchFamily="18" charset="0"/>
              <a:ea typeface="Calibri" panose="020F0502020204030204" pitchFamily="34" charset="0"/>
            </a:endParaRPr>
          </a:p>
          <a:p>
            <a:pPr marL="0" marR="0">
              <a:spcBef>
                <a:spcPts val="0"/>
              </a:spcBef>
              <a:spcAft>
                <a:spcPts val="0"/>
              </a:spcAft>
            </a:pPr>
            <a:r>
              <a:rPr lang="en-US" sz="1800" b="1" kern="100" dirty="0">
                <a:effectLst/>
                <a:latin typeface="Times New Roman" panose="02020603050405020304" pitchFamily="18" charset="0"/>
                <a:ea typeface="Calibri" panose="020F0502020204030204" pitchFamily="34" charset="0"/>
              </a:rPr>
              <a:t>HB3413 – Remains – Native Americans</a:t>
            </a:r>
            <a:endParaRPr lang="en-US" sz="1800" kern="100" dirty="0">
              <a:effectLst/>
              <a:latin typeface="Times New Roman" panose="02020603050405020304" pitchFamily="18" charset="0"/>
              <a:ea typeface="Calibri" panose="020F0502020204030204" pitchFamily="34" charset="0"/>
            </a:endParaRPr>
          </a:p>
          <a:p>
            <a:pPr marL="0" marR="0">
              <a:spcBef>
                <a:spcPts val="0"/>
              </a:spcBef>
              <a:spcAft>
                <a:spcPts val="0"/>
              </a:spcAft>
            </a:pPr>
            <a:r>
              <a:rPr lang="en-US" sz="1800" kern="100" dirty="0">
                <a:effectLst/>
                <a:latin typeface="Times New Roman" panose="02020603050405020304" pitchFamily="18" charset="0"/>
                <a:ea typeface="Calibri" panose="020F0502020204030204" pitchFamily="34" charset="0"/>
              </a:rPr>
              <a:t> </a:t>
            </a:r>
          </a:p>
          <a:p>
            <a:endParaRPr lang="en-US" altLang="en-US" dirty="0"/>
          </a:p>
        </p:txBody>
      </p:sp>
      <p:pic>
        <p:nvPicPr>
          <p:cNvPr id="4" name="Picture 3" descr="A group of people posing for a photo&#10;&#10;Description automatically generated">
            <a:extLst>
              <a:ext uri="{FF2B5EF4-FFF2-40B4-BE49-F238E27FC236}">
                <a16:creationId xmlns:a16="http://schemas.microsoft.com/office/drawing/2014/main" id="{0D007B89-384D-DEEA-3E3F-06F446CF1F2F}"/>
              </a:ext>
            </a:extLst>
          </p:cNvPr>
          <p:cNvPicPr>
            <a:picLocks noChangeAspect="1"/>
          </p:cNvPicPr>
          <p:nvPr/>
        </p:nvPicPr>
        <p:blipFill>
          <a:blip r:embed="rId2"/>
          <a:stretch>
            <a:fillRect/>
          </a:stretch>
        </p:blipFill>
        <p:spPr>
          <a:xfrm>
            <a:off x="3932134" y="4637515"/>
            <a:ext cx="2650147" cy="1987610"/>
          </a:xfrm>
          <a:prstGeom prst="rect">
            <a:avLst/>
          </a:prstGeom>
        </p:spPr>
      </p:pic>
      <p:pic>
        <p:nvPicPr>
          <p:cNvPr id="9" name="Picture 8" descr="A group of people standing in a room&#10;&#10;Description automatically generated">
            <a:extLst>
              <a:ext uri="{FF2B5EF4-FFF2-40B4-BE49-F238E27FC236}">
                <a16:creationId xmlns:a16="http://schemas.microsoft.com/office/drawing/2014/main" id="{739B314C-B2B1-3023-ADE7-B7916AF94C87}"/>
              </a:ext>
            </a:extLst>
          </p:cNvPr>
          <p:cNvPicPr>
            <a:picLocks noChangeAspect="1"/>
          </p:cNvPicPr>
          <p:nvPr/>
        </p:nvPicPr>
        <p:blipFill>
          <a:blip r:embed="rId3"/>
          <a:stretch>
            <a:fillRect/>
          </a:stretch>
        </p:blipFill>
        <p:spPr>
          <a:xfrm>
            <a:off x="545032" y="4677396"/>
            <a:ext cx="2650146" cy="1987610"/>
          </a:xfrm>
          <a:prstGeom prst="rect">
            <a:avLst/>
          </a:prstGeom>
        </p:spPr>
      </p:pic>
    </p:spTree>
    <p:extLst>
      <p:ext uri="{BB962C8B-B14F-4D97-AF65-F5344CB8AC3E}">
        <p14:creationId xmlns:p14="http://schemas.microsoft.com/office/powerpoint/2010/main" val="3030507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1">
            <a:extLst>
              <a:ext uri="{FF2B5EF4-FFF2-40B4-BE49-F238E27FC236}">
                <a16:creationId xmlns:a16="http://schemas.microsoft.com/office/drawing/2014/main" id="{A6A852BA-AF45-25CD-AFDA-6B4964B84D0E}"/>
              </a:ext>
            </a:extLst>
          </p:cNvPr>
          <p:cNvSpPr>
            <a:spLocks noGrp="1"/>
          </p:cNvSpPr>
          <p:nvPr>
            <p:ph type="body" sz="quarter" idx="11"/>
          </p:nvPr>
        </p:nvSpPr>
        <p:spPr>
          <a:xfrm>
            <a:off x="762000" y="1905000"/>
            <a:ext cx="5334000" cy="3276600"/>
          </a:xfrm>
        </p:spPr>
        <p:txBody>
          <a:bodyPr>
            <a:normAutofit lnSpcReduction="10000"/>
          </a:bodyPr>
          <a:lstStyle/>
          <a:p>
            <a:r>
              <a:rPr lang="en-US" dirty="0"/>
              <a:t>Chicago American Indian Community </a:t>
            </a:r>
            <a:r>
              <a:rPr lang="en-US" dirty="0" err="1"/>
              <a:t>Collaboartive</a:t>
            </a:r>
            <a:r>
              <a:rPr lang="en-US" dirty="0"/>
              <a:t> (CAICC)</a:t>
            </a:r>
          </a:p>
          <a:p>
            <a:pPr marL="342900" indent="-342900">
              <a:buFont typeface="Arial" panose="020B0604020202020204" pitchFamily="34" charset="0"/>
              <a:buChar char="•"/>
            </a:pPr>
            <a:r>
              <a:rPr lang="en-US" dirty="0"/>
              <a:t>Network of 16 Native American organizations and programs</a:t>
            </a:r>
          </a:p>
          <a:p>
            <a:pPr marL="342900" indent="-342900">
              <a:buFont typeface="Arial" panose="020B0604020202020204" pitchFamily="34" charset="0"/>
              <a:buChar char="•"/>
            </a:pPr>
            <a:r>
              <a:rPr lang="en-US" dirty="0"/>
              <a:t>Visionary Ventures is a board member</a:t>
            </a:r>
          </a:p>
          <a:p>
            <a:pPr marL="342900" indent="-342900">
              <a:buFont typeface="Arial" panose="020B0604020202020204" pitchFamily="34" charset="0"/>
              <a:buChar char="•"/>
            </a:pPr>
            <a:r>
              <a:rPr lang="en-US" dirty="0"/>
              <a:t>VV worked with CAICC on a grant for homelessness in our community</a:t>
            </a:r>
          </a:p>
          <a:p>
            <a:pPr marL="1485900" lvl="2" indent="-342900"/>
            <a:r>
              <a:rPr lang="en-US" dirty="0"/>
              <a:t>Received approval for a 2-year grant ($50,000 each year) for our Native American community</a:t>
            </a:r>
          </a:p>
        </p:txBody>
      </p:sp>
      <p:pic>
        <p:nvPicPr>
          <p:cNvPr id="4" name="Picture 3" descr="Text&#10;&#10;Description automatically generated with medium confidence">
            <a:extLst>
              <a:ext uri="{FF2B5EF4-FFF2-40B4-BE49-F238E27FC236}">
                <a16:creationId xmlns:a16="http://schemas.microsoft.com/office/drawing/2014/main" id="{2890FF55-C97F-C0EE-5E6E-5156CA84D1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5514" y="4213367"/>
            <a:ext cx="5145836" cy="1659532"/>
          </a:xfrm>
          <a:prstGeom prst="rect">
            <a:avLst/>
          </a:prstGeom>
          <a:noFill/>
        </p:spPr>
      </p:pic>
      <p:sp>
        <p:nvSpPr>
          <p:cNvPr id="2" name="Title 1">
            <a:extLst>
              <a:ext uri="{FF2B5EF4-FFF2-40B4-BE49-F238E27FC236}">
                <a16:creationId xmlns:a16="http://schemas.microsoft.com/office/drawing/2014/main" id="{DCD1B0BA-A891-89E9-C182-EA06F9707D4A}"/>
              </a:ext>
            </a:extLst>
          </p:cNvPr>
          <p:cNvSpPr>
            <a:spLocks noGrp="1"/>
          </p:cNvSpPr>
          <p:nvPr>
            <p:ph type="title"/>
          </p:nvPr>
        </p:nvSpPr>
        <p:spPr>
          <a:xfrm>
            <a:off x="762000" y="715961"/>
            <a:ext cx="5334000" cy="1189038"/>
          </a:xfrm>
        </p:spPr>
        <p:txBody>
          <a:bodyPr anchor="t">
            <a:normAutofit/>
          </a:bodyPr>
          <a:lstStyle/>
          <a:p>
            <a:r>
              <a:rPr lang="en-US" sz="3400"/>
              <a:t>Advocacy For Our Native </a:t>
            </a:r>
            <a:br>
              <a:rPr lang="en-US" sz="3400"/>
            </a:br>
            <a:r>
              <a:rPr lang="en-US" sz="3400"/>
              <a:t>American Community</a:t>
            </a:r>
          </a:p>
        </p:txBody>
      </p:sp>
      <p:pic>
        <p:nvPicPr>
          <p:cNvPr id="5" name="Picture 4">
            <a:extLst>
              <a:ext uri="{FF2B5EF4-FFF2-40B4-BE49-F238E27FC236}">
                <a16:creationId xmlns:a16="http://schemas.microsoft.com/office/drawing/2014/main" id="{5D84C5C1-4349-C3FC-06EC-61BE29343268}"/>
              </a:ext>
            </a:extLst>
          </p:cNvPr>
          <p:cNvPicPr>
            <a:picLocks noChangeAspect="1"/>
          </p:cNvPicPr>
          <p:nvPr/>
        </p:nvPicPr>
        <p:blipFill>
          <a:blip r:embed="rId3"/>
          <a:stretch>
            <a:fillRect/>
          </a:stretch>
        </p:blipFill>
        <p:spPr>
          <a:xfrm>
            <a:off x="6405514" y="1732961"/>
            <a:ext cx="4343400" cy="1123950"/>
          </a:xfrm>
          <a:prstGeom prst="rect">
            <a:avLst/>
          </a:prstGeom>
        </p:spPr>
      </p:pic>
    </p:spTree>
    <p:extLst>
      <p:ext uri="{BB962C8B-B14F-4D97-AF65-F5344CB8AC3E}">
        <p14:creationId xmlns:p14="http://schemas.microsoft.com/office/powerpoint/2010/main" val="11767335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a:xfrm>
            <a:off x="1763283" y="1018095"/>
            <a:ext cx="9369773" cy="349232"/>
          </a:xfrm>
        </p:spPr>
        <p:txBody>
          <a:bodyPr anchor="t">
            <a:normAutofit fontScale="90000"/>
          </a:bodyPr>
          <a:lstStyle/>
          <a:p>
            <a:pPr algn="ctr"/>
            <a:r>
              <a:rPr lang="en-US" altLang="en-US" sz="3200" b="1" dirty="0">
                <a:latin typeface="Calibri" panose="020F0502020204030204" pitchFamily="34" charset="0"/>
                <a:cs typeface="Calibri" panose="020F0502020204030204" pitchFamily="34" charset="0"/>
              </a:rPr>
              <a:t>Mayor’s </a:t>
            </a:r>
            <a:r>
              <a:rPr lang="en-US" altLang="en-US" sz="3200" b="1" dirty="0" err="1">
                <a:latin typeface="Calibri" panose="020F0502020204030204" pitchFamily="34" charset="0"/>
                <a:cs typeface="Calibri" panose="020F0502020204030204" pitchFamily="34" charset="0"/>
              </a:rPr>
              <a:t>Lightfort’s</a:t>
            </a:r>
            <a:r>
              <a:rPr lang="en-US" altLang="en-US" sz="3200" b="1" dirty="0">
                <a:latin typeface="Calibri" panose="020F0502020204030204" pitchFamily="34" charset="0"/>
                <a:cs typeface="Calibri" panose="020F0502020204030204" pitchFamily="34" charset="0"/>
              </a:rPr>
              <a:t> Press Conference Announcing our Project</a:t>
            </a:r>
            <a:br>
              <a:rPr lang="en-US" altLang="en-US" sz="3200" b="1" dirty="0">
                <a:latin typeface="Calibri" panose="020F0502020204030204" pitchFamily="34" charset="0"/>
                <a:cs typeface="Calibri" panose="020F0502020204030204" pitchFamily="34" charset="0"/>
              </a:rPr>
            </a:br>
            <a:endParaRPr lang="en-US" altLang="en-US" sz="3200" b="1" dirty="0">
              <a:latin typeface="Calibri" panose="020F0502020204030204" pitchFamily="34" charset="0"/>
              <a:cs typeface="Calibri" panose="020F0502020204030204" pitchFamily="34" charset="0"/>
            </a:endParaRPr>
          </a:p>
        </p:txBody>
      </p:sp>
      <p:pic>
        <p:nvPicPr>
          <p:cNvPr id="5" name="Content Placeholder 4" descr="A group of people on a bus&#10;&#10;Description automatically generated with medium confidence">
            <a:extLst>
              <a:ext uri="{FF2B5EF4-FFF2-40B4-BE49-F238E27FC236}">
                <a16:creationId xmlns:a16="http://schemas.microsoft.com/office/drawing/2014/main" id="{7F6A4FB1-BABB-3B78-527D-112A5A0C3A17}"/>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740019" y="1894402"/>
            <a:ext cx="5260670" cy="3945503"/>
          </a:xfrm>
        </p:spPr>
      </p:pic>
    </p:spTree>
    <p:extLst>
      <p:ext uri="{BB962C8B-B14F-4D97-AF65-F5344CB8AC3E}">
        <p14:creationId xmlns:p14="http://schemas.microsoft.com/office/powerpoint/2010/main" val="2562674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 y="-879319"/>
            <a:ext cx="12192000" cy="7777480"/>
          </a:xfrm>
          <a:custGeom>
            <a:avLst/>
            <a:gdLst/>
            <a:ahLst/>
            <a:cxnLst/>
            <a:rect l="l" t="t" r="r" b="b"/>
            <a:pathLst>
              <a:path w="18288000" h="11666220">
                <a:moveTo>
                  <a:pt x="0" y="0"/>
                </a:moveTo>
                <a:lnTo>
                  <a:pt x="18288000" y="0"/>
                </a:lnTo>
                <a:lnTo>
                  <a:pt x="18288000" y="11666220"/>
                </a:lnTo>
                <a:lnTo>
                  <a:pt x="0" y="11666220"/>
                </a:lnTo>
                <a:lnTo>
                  <a:pt x="0" y="0"/>
                </a:lnTo>
                <a:close/>
              </a:path>
            </a:pathLst>
          </a:custGeom>
          <a:blipFill>
            <a:blip r:embed="rId2">
              <a:alphaModFix amt="76000"/>
            </a:blip>
            <a:stretch>
              <a:fillRect/>
            </a:stretch>
          </a:blipFill>
        </p:spPr>
        <p:txBody>
          <a:bodyPr/>
          <a:lstStyle/>
          <a:p>
            <a:pPr defTabSz="609630" fontAlgn="auto">
              <a:spcBef>
                <a:spcPts val="0"/>
              </a:spcBef>
              <a:spcAft>
                <a:spcPts val="0"/>
              </a:spcAft>
            </a:pPr>
            <a:endParaRPr lang="en-US" sz="1200">
              <a:solidFill>
                <a:prstClr val="black"/>
              </a:solidFill>
              <a:latin typeface="Calibri"/>
            </a:endParaRPr>
          </a:p>
        </p:txBody>
      </p:sp>
      <p:sp>
        <p:nvSpPr>
          <p:cNvPr id="3" name="AutoShape 3"/>
          <p:cNvSpPr/>
          <p:nvPr/>
        </p:nvSpPr>
        <p:spPr>
          <a:xfrm>
            <a:off x="3" y="0"/>
            <a:ext cx="12192000" cy="6858000"/>
          </a:xfrm>
          <a:prstGeom prst="rect">
            <a:avLst/>
          </a:prstGeom>
          <a:solidFill>
            <a:srgbClr val="C7DEFF">
              <a:alpha val="47843"/>
            </a:srgbClr>
          </a:solidFill>
        </p:spPr>
        <p:txBody>
          <a:bodyPr/>
          <a:lstStyle/>
          <a:p>
            <a:pPr defTabSz="609630" fontAlgn="auto">
              <a:spcBef>
                <a:spcPts val="0"/>
              </a:spcBef>
              <a:spcAft>
                <a:spcPts val="0"/>
              </a:spcAft>
            </a:pPr>
            <a:endParaRPr lang="en-US" sz="1200">
              <a:solidFill>
                <a:prstClr val="black"/>
              </a:solidFill>
              <a:latin typeface="Calibri"/>
            </a:endParaRPr>
          </a:p>
        </p:txBody>
      </p:sp>
      <p:sp>
        <p:nvSpPr>
          <p:cNvPr id="4" name="TextBox 4"/>
          <p:cNvSpPr txBox="1"/>
          <p:nvPr/>
        </p:nvSpPr>
        <p:spPr>
          <a:xfrm>
            <a:off x="6852324" y="152605"/>
            <a:ext cx="5208186" cy="1766766"/>
          </a:xfrm>
          <a:prstGeom prst="rect">
            <a:avLst/>
          </a:prstGeom>
        </p:spPr>
        <p:txBody>
          <a:bodyPr lIns="0" tIns="0" rIns="0" bIns="0" rtlCol="0" anchor="t">
            <a:spAutoFit/>
          </a:bodyPr>
          <a:lstStyle/>
          <a:p>
            <a:pPr algn="r" defTabSz="609630" fontAlgn="auto">
              <a:lnSpc>
                <a:spcPts val="4674"/>
              </a:lnSpc>
              <a:spcBef>
                <a:spcPts val="0"/>
              </a:spcBef>
              <a:spcAft>
                <a:spcPts val="0"/>
              </a:spcAft>
            </a:pPr>
            <a:r>
              <a:rPr lang="en-US" sz="3740" spc="-59">
                <a:solidFill>
                  <a:srgbClr val="000000"/>
                </a:solidFill>
                <a:latin typeface="Raleway Bold"/>
              </a:rPr>
              <a:t>2907 W IRVING PARK DEVELOPMENT PROPOSAL</a:t>
            </a:r>
          </a:p>
        </p:txBody>
      </p:sp>
      <p:sp>
        <p:nvSpPr>
          <p:cNvPr id="5" name="TextBox 5"/>
          <p:cNvSpPr txBox="1"/>
          <p:nvPr/>
        </p:nvSpPr>
        <p:spPr>
          <a:xfrm>
            <a:off x="7855652" y="6561458"/>
            <a:ext cx="4140200" cy="152286"/>
          </a:xfrm>
          <a:prstGeom prst="rect">
            <a:avLst/>
          </a:prstGeom>
        </p:spPr>
        <p:txBody>
          <a:bodyPr lIns="0" tIns="0" rIns="0" bIns="0" rtlCol="0" anchor="t">
            <a:spAutoFit/>
          </a:bodyPr>
          <a:lstStyle/>
          <a:p>
            <a:pPr algn="r" defTabSz="609630" fontAlgn="auto">
              <a:lnSpc>
                <a:spcPts val="1306"/>
              </a:lnSpc>
              <a:spcBef>
                <a:spcPts val="0"/>
              </a:spcBef>
              <a:spcAft>
                <a:spcPts val="0"/>
              </a:spcAft>
            </a:pPr>
            <a:r>
              <a:rPr lang="en-US" sz="933" spc="187">
                <a:solidFill>
                  <a:srgbClr val="000000"/>
                </a:solidFill>
                <a:latin typeface="Lato Bold"/>
              </a:rPr>
              <a:t>2907 W IRVING PARK DEVELOPMENT</a:t>
            </a:r>
          </a:p>
        </p:txBody>
      </p:sp>
      <p:sp>
        <p:nvSpPr>
          <p:cNvPr id="6" name="Freeform 6"/>
          <p:cNvSpPr/>
          <p:nvPr/>
        </p:nvSpPr>
        <p:spPr>
          <a:xfrm>
            <a:off x="1796774" y="6255248"/>
            <a:ext cx="975367" cy="295522"/>
          </a:xfrm>
          <a:custGeom>
            <a:avLst/>
            <a:gdLst/>
            <a:ahLst/>
            <a:cxnLst/>
            <a:rect l="l" t="t" r="r" b="b"/>
            <a:pathLst>
              <a:path w="1463051" h="443283">
                <a:moveTo>
                  <a:pt x="0" y="0"/>
                </a:moveTo>
                <a:lnTo>
                  <a:pt x="1463051" y="0"/>
                </a:lnTo>
                <a:lnTo>
                  <a:pt x="1463051" y="443283"/>
                </a:lnTo>
                <a:lnTo>
                  <a:pt x="0" y="443283"/>
                </a:lnTo>
                <a:lnTo>
                  <a:pt x="0" y="0"/>
                </a:lnTo>
                <a:close/>
              </a:path>
            </a:pathLst>
          </a:custGeom>
          <a:blipFill>
            <a:blip r:embed="rId3"/>
            <a:stretch>
              <a:fillRect/>
            </a:stretch>
          </a:blipFill>
        </p:spPr>
        <p:txBody>
          <a:bodyPr/>
          <a:lstStyle/>
          <a:p>
            <a:pPr defTabSz="609630" fontAlgn="auto">
              <a:spcBef>
                <a:spcPts val="0"/>
              </a:spcBef>
              <a:spcAft>
                <a:spcPts val="0"/>
              </a:spcAft>
            </a:pPr>
            <a:endParaRPr lang="en-US" sz="1200">
              <a:solidFill>
                <a:prstClr val="black"/>
              </a:solidFill>
              <a:latin typeface="Calibri"/>
            </a:endParaRPr>
          </a:p>
        </p:txBody>
      </p:sp>
      <p:sp>
        <p:nvSpPr>
          <p:cNvPr id="7" name="Freeform 7"/>
          <p:cNvSpPr/>
          <p:nvPr/>
        </p:nvSpPr>
        <p:spPr>
          <a:xfrm>
            <a:off x="685800" y="6552425"/>
            <a:ext cx="994331" cy="242603"/>
          </a:xfrm>
          <a:custGeom>
            <a:avLst/>
            <a:gdLst/>
            <a:ahLst/>
            <a:cxnLst/>
            <a:rect l="l" t="t" r="r" b="b"/>
            <a:pathLst>
              <a:path w="1491496" h="363904">
                <a:moveTo>
                  <a:pt x="0" y="0"/>
                </a:moveTo>
                <a:lnTo>
                  <a:pt x="1491496" y="0"/>
                </a:lnTo>
                <a:lnTo>
                  <a:pt x="1491496" y="363904"/>
                </a:lnTo>
                <a:lnTo>
                  <a:pt x="0" y="363904"/>
                </a:lnTo>
                <a:lnTo>
                  <a:pt x="0" y="0"/>
                </a:lnTo>
                <a:close/>
              </a:path>
            </a:pathLst>
          </a:custGeom>
          <a:blipFill>
            <a:blip r:embed="rId4"/>
            <a:stretch>
              <a:fillRect/>
            </a:stretch>
          </a:blipFill>
        </p:spPr>
        <p:txBody>
          <a:bodyPr/>
          <a:lstStyle/>
          <a:p>
            <a:pPr defTabSz="609630" fontAlgn="auto">
              <a:spcBef>
                <a:spcPts val="0"/>
              </a:spcBef>
              <a:spcAft>
                <a:spcPts val="0"/>
              </a:spcAft>
            </a:pPr>
            <a:endParaRPr lang="en-US" sz="1200">
              <a:solidFill>
                <a:prstClr val="black"/>
              </a:solidFill>
              <a:latin typeface="Calibri"/>
            </a:endParaRPr>
          </a:p>
        </p:txBody>
      </p:sp>
      <p:sp>
        <p:nvSpPr>
          <p:cNvPr id="8" name="TextBox 8"/>
          <p:cNvSpPr txBox="1"/>
          <p:nvPr/>
        </p:nvSpPr>
        <p:spPr>
          <a:xfrm>
            <a:off x="685800" y="6324345"/>
            <a:ext cx="994331" cy="270267"/>
          </a:xfrm>
          <a:prstGeom prst="rect">
            <a:avLst/>
          </a:prstGeom>
        </p:spPr>
        <p:txBody>
          <a:bodyPr lIns="0" tIns="0" rIns="0" bIns="0" rtlCol="0" anchor="t">
            <a:spAutoFit/>
          </a:bodyPr>
          <a:lstStyle/>
          <a:p>
            <a:pPr algn="r" defTabSz="609630" fontAlgn="auto">
              <a:lnSpc>
                <a:spcPts val="1123"/>
              </a:lnSpc>
              <a:spcBef>
                <a:spcPts val="0"/>
              </a:spcBef>
              <a:spcAft>
                <a:spcPts val="0"/>
              </a:spcAft>
            </a:pPr>
            <a:r>
              <a:rPr lang="en-US" sz="802" spc="160">
                <a:solidFill>
                  <a:srgbClr val="000000"/>
                </a:solidFill>
                <a:latin typeface="Raleway Bold"/>
              </a:rPr>
              <a:t>PREPARED BY:</a:t>
            </a:r>
          </a:p>
        </p:txBody>
      </p:sp>
      <p:sp>
        <p:nvSpPr>
          <p:cNvPr id="9" name="Freeform 9"/>
          <p:cNvSpPr/>
          <p:nvPr/>
        </p:nvSpPr>
        <p:spPr>
          <a:xfrm>
            <a:off x="1796773" y="6570979"/>
            <a:ext cx="994331" cy="205495"/>
          </a:xfrm>
          <a:custGeom>
            <a:avLst/>
            <a:gdLst/>
            <a:ahLst/>
            <a:cxnLst/>
            <a:rect l="l" t="t" r="r" b="b"/>
            <a:pathLst>
              <a:path w="1491496" h="308242">
                <a:moveTo>
                  <a:pt x="0" y="0"/>
                </a:moveTo>
                <a:lnTo>
                  <a:pt x="1491496" y="0"/>
                </a:lnTo>
                <a:lnTo>
                  <a:pt x="1491496" y="308242"/>
                </a:lnTo>
                <a:lnTo>
                  <a:pt x="0" y="308242"/>
                </a:lnTo>
                <a:lnTo>
                  <a:pt x="0" y="0"/>
                </a:lnTo>
                <a:close/>
              </a:path>
            </a:pathLst>
          </a:custGeom>
          <a:blipFill>
            <a:blip r:embed="rId5"/>
            <a:stretch>
              <a:fillRect/>
            </a:stretch>
          </a:blipFill>
        </p:spPr>
        <p:txBody>
          <a:bodyPr/>
          <a:lstStyle/>
          <a:p>
            <a:pPr defTabSz="609630" fontAlgn="auto">
              <a:spcBef>
                <a:spcPts val="0"/>
              </a:spcBef>
              <a:spcAft>
                <a:spcPts val="0"/>
              </a:spcAft>
            </a:pPr>
            <a:endParaRPr lang="en-US" sz="1200">
              <a:solidFill>
                <a:prstClr val="black"/>
              </a:solidFill>
              <a:latin typeface="Calibri"/>
            </a:endParaRPr>
          </a:p>
        </p:txBody>
      </p:sp>
    </p:spTree>
  </p:cSld>
  <p:clrMapOvr>
    <a:masterClrMapping/>
  </p:clrMapOvr>
</p:sld>
</file>

<file path=ppt/theme/theme1.xml><?xml version="1.0" encoding="utf-8"?>
<a:theme xmlns:a="http://schemas.openxmlformats.org/drawingml/2006/main" name="Office Theme">
  <a:themeElements>
    <a:clrScheme name="Custom 58">
      <a:dk1>
        <a:srgbClr val="000000"/>
      </a:dk1>
      <a:lt1>
        <a:srgbClr val="FFFFFF"/>
      </a:lt1>
      <a:dk2>
        <a:srgbClr val="000000"/>
      </a:dk2>
      <a:lt2>
        <a:srgbClr val="E6E6E6"/>
      </a:lt2>
      <a:accent1>
        <a:srgbClr val="F0E6DC"/>
      </a:accent1>
      <a:accent2>
        <a:srgbClr val="BB674B"/>
      </a:accent2>
      <a:accent3>
        <a:srgbClr val="516673"/>
      </a:accent3>
      <a:accent4>
        <a:srgbClr val="CE9061"/>
      </a:accent4>
      <a:accent5>
        <a:srgbClr val="B6B9AE"/>
      </a:accent5>
      <a:accent6>
        <a:srgbClr val="AC7528"/>
      </a:accent6>
      <a:hlink>
        <a:srgbClr val="DDAE6D"/>
      </a:hlink>
      <a:folHlink>
        <a:srgbClr val="C8882E"/>
      </a:folHlink>
    </a:clrScheme>
    <a:fontScheme name="Custom 4">
      <a:majorFont>
        <a:latin typeface="Segoe UI"/>
        <a:ea typeface=""/>
        <a:cs typeface=""/>
      </a:majorFont>
      <a:minorFont>
        <a:latin typeface="Segoe U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ative American Heritage Month presentation_TM10238373_Win32_v3" id="{A59F6A07-43C1-4490-A9F5-9BCE9BE7E2FE}" vid="{1738882F-F19B-43CF-9E19-DB53C2DBEFB1}"/>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2" ma:contentTypeDescription="Create a new document." ma:contentTypeScope="" ma:versionID="5a5774fd28510f591f3d0476b60c7965">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3656ce980f6f53fc96333c5ee30c32b6"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07E98E9-8195-4D38-9683-95341A738032}">
  <ds:schemaRefs>
    <ds:schemaRef ds:uri="http://schemas.microsoft.com/sharepoint/v3/contenttype/forms"/>
  </ds:schemaRefs>
</ds:datastoreItem>
</file>

<file path=customXml/itemProps2.xml><?xml version="1.0" encoding="utf-8"?>
<ds:datastoreItem xmlns:ds="http://schemas.openxmlformats.org/officeDocument/2006/customXml" ds:itemID="{BD40004F-ECBB-442F-B301-37AB54AF87E9}">
  <ds:schemaRefs>
    <ds:schemaRef ds:uri="http://schemas.openxmlformats.org/package/2006/metadata/core-properties"/>
    <ds:schemaRef ds:uri="http://schemas.microsoft.com/sharepoint/v3"/>
    <ds:schemaRef ds:uri="http://schemas.microsoft.com/office/2006/documentManagement/types"/>
    <ds:schemaRef ds:uri="16c05727-aa75-4e4a-9b5f-8a80a1165891"/>
    <ds:schemaRef ds:uri="71af3243-3dd4-4a8d-8c0d-dd76da1f02a5"/>
    <ds:schemaRef ds:uri="http://schemas.microsoft.com/office/infopath/2007/PartnerControls"/>
    <ds:schemaRef ds:uri="http://schemas.microsoft.com/office/2006/metadata/properties"/>
    <ds:schemaRef ds:uri="http://www.w3.org/XML/1998/namespace"/>
    <ds:schemaRef ds:uri="http://purl.org/dc/elements/1.1/"/>
    <ds:schemaRef ds:uri="230e9df3-be65-4c73-a93b-d1236ebd677e"/>
    <ds:schemaRef ds:uri="http://purl.org/dc/dcmitype/"/>
    <ds:schemaRef ds:uri="http://purl.org/dc/terms/"/>
  </ds:schemaRefs>
</ds:datastoreItem>
</file>

<file path=customXml/itemProps3.xml><?xml version="1.0" encoding="utf-8"?>
<ds:datastoreItem xmlns:ds="http://schemas.openxmlformats.org/officeDocument/2006/customXml" ds:itemID="{1DDB3AF2-C017-4CD2-A76B-876D62AC39A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f42aa342-8706-4288-bd11-ebb85995028c}" enabled="1" method="Standard" siteId="{72f988bf-86f1-41af-91ab-2d7cd011db47}" contentBits="0" removed="0"/>
</clbl:labelList>
</file>

<file path=docProps/app.xml><?xml version="1.0" encoding="utf-8"?>
<Properties xmlns="http://schemas.openxmlformats.org/officeDocument/2006/extended-properties" xmlns:vt="http://schemas.openxmlformats.org/officeDocument/2006/docPropsVTypes">
  <Template>Native American Heritage Month presentation</Template>
  <TotalTime>1648</TotalTime>
  <Words>1866</Words>
  <Application>Microsoft Macintosh PowerPoint</Application>
  <PresentationFormat>Widescreen</PresentationFormat>
  <Paragraphs>314</Paragraphs>
  <Slides>38</Slides>
  <Notes>4</Notes>
  <HiddenSlides>0</HiddenSlides>
  <MMClips>0</MMClips>
  <ScaleCrop>false</ScaleCrop>
  <HeadingPairs>
    <vt:vector size="6" baseType="variant">
      <vt:variant>
        <vt:lpstr>Fonts Used</vt:lpstr>
      </vt:variant>
      <vt:variant>
        <vt:i4>15</vt:i4>
      </vt:variant>
      <vt:variant>
        <vt:lpstr>Theme</vt:lpstr>
      </vt:variant>
      <vt:variant>
        <vt:i4>4</vt:i4>
      </vt:variant>
      <vt:variant>
        <vt:lpstr>Slide Titles</vt:lpstr>
      </vt:variant>
      <vt:variant>
        <vt:i4>38</vt:i4>
      </vt:variant>
    </vt:vector>
  </HeadingPairs>
  <TitlesOfParts>
    <vt:vector size="57" baseType="lpstr">
      <vt:lpstr>Aileron Bold</vt:lpstr>
      <vt:lpstr>Arial</vt:lpstr>
      <vt:lpstr>Arial Black</vt:lpstr>
      <vt:lpstr>Calibri</vt:lpstr>
      <vt:lpstr>Calibri Light</vt:lpstr>
      <vt:lpstr>Courier New</vt:lpstr>
      <vt:lpstr>Kollektif</vt:lpstr>
      <vt:lpstr>Lato Bold</vt:lpstr>
      <vt:lpstr>Montserrat Light</vt:lpstr>
      <vt:lpstr>Now Bold</vt:lpstr>
      <vt:lpstr>Raleway Bold</vt:lpstr>
      <vt:lpstr>Segoe UI</vt:lpstr>
      <vt:lpstr>Symbol</vt:lpstr>
      <vt:lpstr>Times New Roman</vt:lpstr>
      <vt:lpstr>Wingdings</vt:lpstr>
      <vt:lpstr>Office Theme</vt:lpstr>
      <vt:lpstr>1_Office Theme</vt:lpstr>
      <vt:lpstr>2_Office Theme</vt:lpstr>
      <vt:lpstr>3_Office Theme</vt:lpstr>
      <vt:lpstr> Urban Native American Housing At the River’s Edge  Chicago</vt:lpstr>
      <vt:lpstr>Introduction </vt:lpstr>
      <vt:lpstr>Session Introduction </vt:lpstr>
      <vt:lpstr>History of Native American’s in Illinois</vt:lpstr>
      <vt:lpstr>UIC Report – Adversity and Resiliency for Chicago’s First – The State of Racial Justice for American Indian Chicagoans </vt:lpstr>
      <vt:lpstr>Advocacy For Our Native American Community </vt:lpstr>
      <vt:lpstr>Advocacy For Our Native  American Community</vt:lpstr>
      <vt:lpstr>Mayor’s Lightfort’s Press Conference Announcing our Project </vt:lpstr>
      <vt:lpstr>PowerPoint Presentation</vt:lpstr>
      <vt:lpstr>PowerPoint Presentation</vt:lpstr>
      <vt:lpstr>PowerPoint Presentation</vt:lpstr>
      <vt:lpstr>PowerPoint Presentation</vt:lpstr>
      <vt:lpstr>PowerPoint Presentation</vt:lpstr>
      <vt:lpstr>Citywide Efforts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Youth Fence Art Installation</vt:lpstr>
      <vt:lpstr>PowerPoint Presentation</vt:lpstr>
      <vt:lpstr>PowerPoint Presentation</vt:lpstr>
      <vt:lpstr>PowerPoint Presentation</vt:lpstr>
      <vt:lpstr>PowerPoint Presentation</vt:lpstr>
      <vt:lpstr>Fox Valley Apartments Aurora, IL – 47 Units</vt:lpstr>
      <vt:lpstr>The Werner &amp; The Werner Bros – Rogers Park-Chicago</vt:lpstr>
      <vt:lpstr>PowerPoint Presentation</vt:lpstr>
      <vt:lpstr>PowerPoint Presentation</vt:lpstr>
      <vt:lpstr>PowerPoint Presentation</vt:lpstr>
      <vt:lpstr>PowerPoint Presentation</vt:lpstr>
      <vt:lpstr>PowerPoint Presentation</vt:lpstr>
      <vt:lpstr>Prairie Band of the Potawatomi – First Federal Recognized Tribal Nation in Illinois</vt:lpstr>
      <vt:lpstr>Questions &amp; answers</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Native American Heritage Month</dc:title>
  <dc:subject/>
  <dc:creator>Shelly Tucciarelli</dc:creator>
  <cp:keywords/>
  <dc:description/>
  <cp:lastModifiedBy>Israel Medrano</cp:lastModifiedBy>
  <cp:revision>18</cp:revision>
  <cp:lastPrinted>2024-04-30T02:18:08Z</cp:lastPrinted>
  <dcterms:created xsi:type="dcterms:W3CDTF">2022-09-14T20:34:10Z</dcterms:created>
  <dcterms:modified xsi:type="dcterms:W3CDTF">2024-07-08T21:10:21Z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NXPowerLiteLastOptimized">
    <vt:lpwstr>5698176</vt:lpwstr>
  </property>
  <property fmtid="{D5CDD505-2E9C-101B-9397-08002B2CF9AE}" pid="4" name="NXPowerLiteSettings">
    <vt:lpwstr>F7C0031C027800</vt:lpwstr>
  </property>
  <property fmtid="{D5CDD505-2E9C-101B-9397-08002B2CF9AE}" pid="5" name="NXPowerLiteVersion">
    <vt:lpwstr>D10.0.2</vt:lpwstr>
  </property>
</Properties>
</file>