
<file path=[Content_Types].xml><?xml version="1.0" encoding="utf-8"?>
<Types xmlns="http://schemas.openxmlformats.org/package/2006/content-types"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theme+xml" PartName="/ppt/theme/theme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Default ContentType="image/png" Extension="png"/>
  <Override ContentType="application/vnd.openxmlformats-officedocument.presentationml.slide+xml" PartName="/ppt/slides/slide1.xml"/>
  <Default ContentType="image/jpg" Extension="jpg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slide+xml" PartName="/ppt/slides/slide109.xml"/>
  <Override ContentType="application/vnd.openxmlformats-officedocument.presentationml.slide+xml" PartName="/ppt/slides/slide110.xml"/>
  <Override ContentType="application/vnd.openxmlformats-officedocument.presentationml.slide+xml" PartName="/ppt/slides/slide111.xml"/>
  <Override ContentType="application/vnd.openxmlformats-officedocument.presentationml.slide+xml" PartName="/ppt/slides/slide112.xml"/>
  <Override ContentType="application/vnd.openxmlformats-officedocument.presentationml.slide+xml" PartName="/ppt/slides/slide113.xml"/>
  <Override ContentType="application/vnd.openxmlformats-officedocument.presentationml.slide+xml" PartName="/ppt/slides/slide114.xml"/>
  <Override ContentType="application/vnd.openxmlformats-officedocument.presentationml.slide+xml" PartName="/ppt/slides/slide115.xml"/>
  <Override ContentType="application/vnd.openxmlformats-officedocument.presentationml.slide+xml" PartName="/ppt/slides/slide116.xml"/>
  <Override ContentType="application/vnd.openxmlformats-officedocument.presentationml.slide+xml" PartName="/ppt/slides/slide117.xml"/>
  <Override ContentType="application/vnd.openxmlformats-officedocument.presentationml.slide+xml" PartName="/ppt/slides/slide118.xml"/>
  <Override ContentType="application/vnd.openxmlformats-officedocument.presentationml.slide+xml" PartName="/ppt/slides/slide119.xml"/>
  <Override ContentType="application/vnd.openxmlformats-officedocument.presentationml.slide+xml" PartName="/ppt/slides/slide120.xml"/>
  <Override ContentType="application/vnd.openxmlformats-officedocument.presentationml.slide+xml" PartName="/ppt/slides/slide121.xml"/>
  <Override ContentType="application/vnd.openxmlformats-officedocument.presentationml.slide+xml" PartName="/ppt/slides/slide122.xml"/>
  <Override ContentType="application/vnd.openxmlformats-officedocument.presentationml.slide+xml" PartName="/ppt/slides/slide123.xml"/>
  <Override ContentType="application/vnd.openxmlformats-officedocument.presentationml.slide+xml" PartName="/ppt/slides/slide124.xml"/>
  <Override ContentType="application/vnd.openxmlformats-officedocument.presentationml.slide+xml" PartName="/ppt/slides/slide125.xml"/>
  <Override ContentType="application/vnd.openxmlformats-officedocument.presentationml.slide+xml" PartName="/ppt/slides/slide126.xml"/>
  <Override ContentType="application/vnd.openxmlformats-officedocument.presentationml.slide+xml" PartName="/ppt/slides/slide127.xml"/>
  <Override ContentType="application/vnd.openxmlformats-officedocument.presentationml.slide+xml" PartName="/ppt/slides/slide128.xml"/>
  <Override ContentType="application/vnd.openxmlformats-officedocument.presentationml.slide+xml" PartName="/ppt/slides/slide129.xml"/>
  <Override ContentType="application/vnd.openxmlformats-officedocument.presentationml.slide+xml" PartName="/ppt/slides/slide130.xml"/>
  <Override ContentType="application/vnd.openxmlformats-officedocument.presentationml.slide+xml" PartName="/ppt/slides/slide131.xml"/>
  <Override ContentType="application/vnd.openxmlformats-officedocument.presentationml.slide+xml" PartName="/ppt/slides/slide132.xml"/>
  <Override ContentType="application/vnd.openxmlformats-officedocument.presentationml.slide+xml" PartName="/ppt/slides/slide133.xml"/>
  <Override ContentType="application/vnd.openxmlformats-officedocument.presentationml.slide+xml" PartName="/ppt/slides/slide134.xml"/>
  <Override ContentType="application/vnd.openxmlformats-officedocument.presentationml.slide+xml" PartName="/ppt/slides/slide135.xml"/>
  <Override ContentType="application/vnd.openxmlformats-officedocument.presentationml.slide+xml" PartName="/ppt/slides/slide136.xml"/>
  <Override ContentType="application/vnd.openxmlformats-officedocument.custom-properties+xml" PartName="/docProps/custom.xml"/>
  <Default ContentType="image/jpeg" Extension="jpe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87" cy="683357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59026" y="839711"/>
            <a:ext cx="1477010" cy="128270"/>
          </a:xfrm>
          <a:custGeom>
            <a:avLst/>
            <a:gdLst/>
            <a:ahLst/>
            <a:cxnLst/>
            <a:rect l="l" t="t" r="r" b="b"/>
            <a:pathLst>
              <a:path w="1477010" h="128269">
                <a:moveTo>
                  <a:pt x="0" y="0"/>
                </a:moveTo>
                <a:lnTo>
                  <a:pt x="1476707" y="0"/>
                </a:lnTo>
                <a:lnTo>
                  <a:pt x="1476707" y="128243"/>
                </a:lnTo>
                <a:lnTo>
                  <a:pt x="0" y="1282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1279" y="207421"/>
            <a:ext cx="6176645" cy="47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0A0A0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1111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0A0A0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1111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0A0A0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0A0A0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188" y="244318"/>
            <a:ext cx="11099623" cy="468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0A0A0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3557" y="1542529"/>
            <a:ext cx="8058784" cy="4507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1111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jpg"/><Relationship Id="rId3" Type="http://schemas.openxmlformats.org/officeDocument/2006/relationships/image" Target="../media/image148.jp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jpg"/><Relationship Id="rId3" Type="http://schemas.openxmlformats.org/officeDocument/2006/relationships/image" Target="../media/image149.jp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jpg"/><Relationship Id="rId3" Type="http://schemas.openxmlformats.org/officeDocument/2006/relationships/image" Target="../media/image150.jp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jpg"/><Relationship Id="rId3" Type="http://schemas.openxmlformats.org/officeDocument/2006/relationships/image" Target="../media/image151.jp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jpg"/><Relationship Id="rId3" Type="http://schemas.openxmlformats.org/officeDocument/2006/relationships/image" Target="../media/image152.jp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jpg"/><Relationship Id="rId3" Type="http://schemas.openxmlformats.org/officeDocument/2006/relationships/image" Target="../media/image153.jp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jpg"/><Relationship Id="rId3" Type="http://schemas.openxmlformats.org/officeDocument/2006/relationships/image" Target="../media/image155.jp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jpg"/><Relationship Id="rId3" Type="http://schemas.openxmlformats.org/officeDocument/2006/relationships/image" Target="../media/image156.jp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jpg"/><Relationship Id="rId3" Type="http://schemas.openxmlformats.org/officeDocument/2006/relationships/image" Target="../media/image157.jp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jpg"/><Relationship Id="rId3" Type="http://schemas.openxmlformats.org/officeDocument/2006/relationships/image" Target="../media/image15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jpg"/><Relationship Id="rId3" Type="http://schemas.openxmlformats.org/officeDocument/2006/relationships/image" Target="../media/image159.jp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jpg"/><Relationship Id="rId3" Type="http://schemas.openxmlformats.org/officeDocument/2006/relationships/image" Target="../media/image160.jp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jpg"/><Relationship Id="rId3" Type="http://schemas.openxmlformats.org/officeDocument/2006/relationships/image" Target="../media/image161.jp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2.jpg"/><Relationship Id="rId3" Type="http://schemas.openxmlformats.org/officeDocument/2006/relationships/image" Target="../media/image163.jpg"/><Relationship Id="rId4" Type="http://schemas.openxmlformats.org/officeDocument/2006/relationships/image" Target="../media/image164.jpg"/><Relationship Id="rId5" Type="http://schemas.openxmlformats.org/officeDocument/2006/relationships/image" Target="../media/image165.jpg"/><Relationship Id="rId6" Type="http://schemas.openxmlformats.org/officeDocument/2006/relationships/image" Target="../media/image166.jpg"/><Relationship Id="rId7" Type="http://schemas.openxmlformats.org/officeDocument/2006/relationships/image" Target="../media/image167.jpg"/><Relationship Id="rId8" Type="http://schemas.openxmlformats.org/officeDocument/2006/relationships/image" Target="../media/image168.jp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jpg"/><Relationship Id="rId3" Type="http://schemas.openxmlformats.org/officeDocument/2006/relationships/image" Target="../media/image170.jp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jpg"/><Relationship Id="rId3" Type="http://schemas.openxmlformats.org/officeDocument/2006/relationships/image" Target="../media/image171.jp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jpg"/><Relationship Id="rId3" Type="http://schemas.openxmlformats.org/officeDocument/2006/relationships/image" Target="../media/image172.jp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jpg"/><Relationship Id="rId3" Type="http://schemas.openxmlformats.org/officeDocument/2006/relationships/image" Target="../media/image173.jp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jpg"/><Relationship Id="rId3" Type="http://schemas.openxmlformats.org/officeDocument/2006/relationships/image" Target="../media/image174.jp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jpg"/><Relationship Id="rId3" Type="http://schemas.openxmlformats.org/officeDocument/2006/relationships/image" Target="../media/image17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jpg"/><Relationship Id="rId3" Type="http://schemas.openxmlformats.org/officeDocument/2006/relationships/image" Target="../media/image177.jpg"/><Relationship Id="rId4" Type="http://schemas.openxmlformats.org/officeDocument/2006/relationships/image" Target="../media/image178.jp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jpg"/><Relationship Id="rId3" Type="http://schemas.openxmlformats.org/officeDocument/2006/relationships/image" Target="../media/image177.jpg"/><Relationship Id="rId4" Type="http://schemas.openxmlformats.org/officeDocument/2006/relationships/image" Target="../media/image179.jp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jpg"/><Relationship Id="rId3" Type="http://schemas.openxmlformats.org/officeDocument/2006/relationships/image" Target="../media/image177.jpg"/><Relationship Id="rId4" Type="http://schemas.openxmlformats.org/officeDocument/2006/relationships/image" Target="../media/image180.jp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jpg"/><Relationship Id="rId3" Type="http://schemas.openxmlformats.org/officeDocument/2006/relationships/image" Target="../media/image177.jpg"/><Relationship Id="rId4" Type="http://schemas.openxmlformats.org/officeDocument/2006/relationships/image" Target="../media/image181.jpg"/></Relationships>

</file>

<file path=ppt/slides/_rels/slide124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2.jpg" Type="http://schemas.openxmlformats.org/officeDocument/2006/relationships/image"/><Relationship Id="rId3" Target="../media/image183.jpg" Type="http://schemas.openxmlformats.org/officeDocument/2006/relationships/image"/><Relationship Id="rId4" Target="../media/image184.png" Type="http://schemas.openxmlformats.org/officeDocument/2006/relationships/image"/><Relationship Id="rId5" Target="../media/image185.jpeg" Type="http://schemas.openxmlformats.org/officeDocument/2006/relationships/image"/><Relationship Id="rId6" Target="../media/image186.jpg" Type="http://schemas.openxmlformats.org/officeDocument/2006/relationships/image"/></Relationships>
</file>

<file path=ppt/slides/_rels/slide125.xml.rels><?xml version="1.0" encoding="UTF-8" standalone="yes" 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62.jpeg" Type="http://schemas.openxmlformats.org/officeDocument/2006/relationships/image"/><Relationship Id="rId3" Target="../media/image63.jpg" Type="http://schemas.openxmlformats.org/officeDocument/2006/relationships/image"/><Relationship Id="rId4" Target="../media/image64.jpg" Type="http://schemas.openxmlformats.org/officeDocument/2006/relationships/image"/></Relationships>
</file>

<file path=ppt/slides/_rels/slide126.xml.rels><?xml version="1.0" encoding="UTF-8" standalone="yes" 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187.jpeg" Type="http://schemas.openxmlformats.org/officeDocument/2006/relationships/image"/><Relationship Id="rId3" Target="../media/image188.jpg" Type="http://schemas.openxmlformats.org/officeDocument/2006/relationships/image"/><Relationship Id="rId4" Target="../media/image189.jpg" Type="http://schemas.openxmlformats.org/officeDocument/2006/relationships/image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0.jpg"/><Relationship Id="rId3" Type="http://schemas.openxmlformats.org/officeDocument/2006/relationships/image" Target="../media/image191.jpg"/><Relationship Id="rId4" Type="http://schemas.openxmlformats.org/officeDocument/2006/relationships/image" Target="../media/image192.jpg"/><Relationship Id="rId5" Type="http://schemas.openxmlformats.org/officeDocument/2006/relationships/image" Target="../media/image193.jpg"/></Relationships>

</file>

<file path=ppt/slides/_rels/slide128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2.jpg" Type="http://schemas.openxmlformats.org/officeDocument/2006/relationships/image"/><Relationship Id="rId3" Target="../media/image183.jpg" Type="http://schemas.openxmlformats.org/officeDocument/2006/relationships/image"/><Relationship Id="rId4" Target="../media/image184.png" Type="http://schemas.openxmlformats.org/officeDocument/2006/relationships/image"/><Relationship Id="rId5" Target="../media/image185.jpeg" Type="http://schemas.openxmlformats.org/officeDocument/2006/relationships/image"/><Relationship Id="rId6" Target="../media/image186.jpg" Type="http://schemas.openxmlformats.org/officeDocument/2006/relationships/image"/></Relationships>
</file>

<file path=ppt/slides/_rels/slide129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4.jpg" Type="http://schemas.openxmlformats.org/officeDocument/2006/relationships/image"/><Relationship Id="rId3" Target="../media/image185.jpeg" Type="http://schemas.openxmlformats.org/officeDocument/2006/relationships/image"/><Relationship Id="rId4" Target="../media/image186.jp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

</file>

<file path=ppt/slides/_rels/slide130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4.jpg" Type="http://schemas.openxmlformats.org/officeDocument/2006/relationships/image"/><Relationship Id="rId3" Target="../media/image185.jpeg" Type="http://schemas.openxmlformats.org/officeDocument/2006/relationships/image"/><Relationship Id="rId4" Target="../media/image186.jpg" Type="http://schemas.openxmlformats.org/officeDocument/2006/relationships/image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5.jpg"/><Relationship Id="rId3" Type="http://schemas.openxmlformats.org/officeDocument/2006/relationships/image" Target="../media/image196.jpg"/></Relationships>

</file>

<file path=ppt/slides/_rels/slide132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4.jpg" Type="http://schemas.openxmlformats.org/officeDocument/2006/relationships/image"/><Relationship Id="rId3" Target="../media/image185.jpeg" Type="http://schemas.openxmlformats.org/officeDocument/2006/relationships/image"/><Relationship Id="rId4" Target="../media/image186.jpg" Type="http://schemas.openxmlformats.org/officeDocument/2006/relationships/image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7.png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jpg"/><Relationship Id="rId3" Type="http://schemas.openxmlformats.org/officeDocument/2006/relationships/hyperlink" Target="mailto:arose@travois.com" TargetMode="Externa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jpg"/><Relationship Id="rId12" Type="http://schemas.openxmlformats.org/officeDocument/2006/relationships/image" Target="../media/image35.jpg"/><Relationship Id="rId13" Type="http://schemas.openxmlformats.org/officeDocument/2006/relationships/image" Target="../media/image36.jpg"/><Relationship Id="rId14" Type="http://schemas.openxmlformats.org/officeDocument/2006/relationships/image" Target="../media/image37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7.png"/><Relationship Id="rId4" Type="http://schemas.openxmlformats.org/officeDocument/2006/relationships/image" Target="../media/image4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1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7.png"/><Relationship Id="rId4" Type="http://schemas.openxmlformats.org/officeDocument/2006/relationships/image" Target="../media/image53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png"/></Relationships>

</file>

<file path=ppt/slides/_rels/slide38.xml.rels><?xml version="1.0" encoding="UTF-8" standalone="yes" 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62.jpeg" Type="http://schemas.openxmlformats.org/officeDocument/2006/relationships/image"/><Relationship Id="rId3" Target="../media/image63.jpg" Type="http://schemas.openxmlformats.org/officeDocument/2006/relationships/image"/><Relationship Id="rId4" Target="../media/image64.jpg" Type="http://schemas.openxmlformats.org/officeDocument/2006/relationships/image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jpg"/><Relationship Id="rId3" Type="http://schemas.openxmlformats.org/officeDocument/2006/relationships/image" Target="../media/image66.jpg"/><Relationship Id="rId4" Type="http://schemas.openxmlformats.org/officeDocument/2006/relationships/image" Target="../media/image67.jpg"/><Relationship Id="rId5" Type="http://schemas.openxmlformats.org/officeDocument/2006/relationships/image" Target="../media/image68.jpg"/><Relationship Id="rId6" Type="http://schemas.openxmlformats.org/officeDocument/2006/relationships/image" Target="../media/image69.jpg"/><Relationship Id="rId7" Type="http://schemas.openxmlformats.org/officeDocument/2006/relationships/image" Target="../media/image70.jpg"/><Relationship Id="rId8" Type="http://schemas.openxmlformats.org/officeDocument/2006/relationships/image" Target="../media/image71.jpg"/><Relationship Id="rId9" Type="http://schemas.openxmlformats.org/officeDocument/2006/relationships/image" Target="../media/image72.jpg"/><Relationship Id="rId10" Type="http://schemas.openxmlformats.org/officeDocument/2006/relationships/image" Target="../media/image73.jpg"/><Relationship Id="rId11" Type="http://schemas.openxmlformats.org/officeDocument/2006/relationships/image" Target="../media/image74.jpg"/><Relationship Id="rId12" Type="http://schemas.openxmlformats.org/officeDocument/2006/relationships/image" Target="../media/image75.jpg"/><Relationship Id="rId13" Type="http://schemas.openxmlformats.org/officeDocument/2006/relationships/image" Target="../media/image76.jpg"/><Relationship Id="rId14" Type="http://schemas.openxmlformats.org/officeDocument/2006/relationships/image" Target="../media/image77.jpg"/><Relationship Id="rId15" Type="http://schemas.openxmlformats.org/officeDocument/2006/relationships/image" Target="../media/image78.jpg"/><Relationship Id="rId16" Type="http://schemas.openxmlformats.org/officeDocument/2006/relationships/image" Target="../media/image79.jpg"/><Relationship Id="rId17" Type="http://schemas.openxmlformats.org/officeDocument/2006/relationships/image" Target="../media/image80.jpg"/></Relationships>

</file>

<file path=ppt/slides/_rels/slide4.xml.rels><?xml version="1.0" encoding="UTF-8" standalone="yes" 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jpg" Type="http://schemas.openxmlformats.org/officeDocument/2006/relationships/image"/></Relationships>
</file>

<file path=ppt/slides/_rels/slide40.xml.rels><?xml version="1.0" encoding="UTF-8" standalone="yes" 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81.jpeg" Type="http://schemas.openxmlformats.org/officeDocument/2006/relationships/image"/><Relationship Id="rId3" Target="../media/image82.jpg" Type="http://schemas.openxmlformats.org/officeDocument/2006/relationships/image"/><Relationship Id="rId4" Target="../media/image83.jpg" Type="http://schemas.openxmlformats.org/officeDocument/2006/relationships/image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7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 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jpg" Type="http://schemas.openxmlformats.org/officeDocument/2006/relationships/image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/Relationships>

</file>

<file path=ppt/slides/_rels/slide56.xml.rels><?xml version="1.0" encoding="UTF-8" standalone="yes" 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91.jpeg" Type="http://schemas.openxmlformats.org/officeDocument/2006/relationships/image"/><Relationship Id="rId3" Target="../media/image89.png" Type="http://schemas.openxmlformats.org/officeDocument/2006/relationships/image"/><Relationship Id="rId4" Target="../media/image92.png" Type="http://schemas.openxmlformats.org/officeDocument/2006/relationships/image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3" Type="http://schemas.openxmlformats.org/officeDocument/2006/relationships/image" Target="../media/image96.jpg"/><Relationship Id="rId4" Type="http://schemas.openxmlformats.org/officeDocument/2006/relationships/image" Target="../media/image97.jpg"/><Relationship Id="rId5" Type="http://schemas.openxmlformats.org/officeDocument/2006/relationships/image" Target="../media/image98.jpg"/><Relationship Id="rId6" Type="http://schemas.openxmlformats.org/officeDocument/2006/relationships/image" Target="../media/image99.jpg"/><Relationship Id="rId7" Type="http://schemas.openxmlformats.org/officeDocument/2006/relationships/image" Target="../media/image100.jpg"/><Relationship Id="rId8" Type="http://schemas.openxmlformats.org/officeDocument/2006/relationships/image" Target="../media/image101.jpg"/><Relationship Id="rId9" Type="http://schemas.openxmlformats.org/officeDocument/2006/relationships/image" Target="../media/image102.jpg"/><Relationship Id="rId10" Type="http://schemas.openxmlformats.org/officeDocument/2006/relationships/image" Target="../media/image103.jpg"/></Relationships>

</file>

<file path=ppt/slides/_rels/slide6.xml.rels><?xml version="1.0" encoding="UTF-8" standalone="yes" 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9.jpeg" Type="http://schemas.openxmlformats.org/officeDocument/2006/relationships/image"/><Relationship Id="rId3" Target="../media/image7.png" Type="http://schemas.openxmlformats.org/officeDocument/2006/relationships/image"/><Relationship Id="rId4" Target="../media/image10.jpg" Type="http://schemas.openxmlformats.org/officeDocument/2006/relationships/image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Relationship Id="rId3" Type="http://schemas.openxmlformats.org/officeDocument/2006/relationships/image" Target="../media/image105.jpg"/><Relationship Id="rId4" Type="http://schemas.openxmlformats.org/officeDocument/2006/relationships/image" Target="../media/image106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0" Type="http://schemas.openxmlformats.org/officeDocument/2006/relationships/image" Target="../media/image109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7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0" Type="http://schemas.openxmlformats.org/officeDocument/2006/relationships/image" Target="../media/image109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87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3.pn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4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5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6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png"/><Relationship Id="rId3" Type="http://schemas.openxmlformats.org/officeDocument/2006/relationships/image" Target="../media/image121.png"/><Relationship Id="rId4" Type="http://schemas.openxmlformats.org/officeDocument/2006/relationships/image" Target="../media/image128.pn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9.png"/><Relationship Id="rId3" Type="http://schemas.openxmlformats.org/officeDocument/2006/relationships/image" Target="../media/image121.png"/><Relationship Id="rId4" Type="http://schemas.openxmlformats.org/officeDocument/2006/relationships/image" Target="../media/image128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png"/><Relationship Id="rId3" Type="http://schemas.openxmlformats.org/officeDocument/2006/relationships/image" Target="../media/image121.png"/><Relationship Id="rId4" Type="http://schemas.openxmlformats.org/officeDocument/2006/relationships/image" Target="../media/image128.pn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png"/><Relationship Id="rId3" Type="http://schemas.openxmlformats.org/officeDocument/2006/relationships/image" Target="../media/image121.png"/><Relationship Id="rId4" Type="http://schemas.openxmlformats.org/officeDocument/2006/relationships/image" Target="../media/image12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jpg"/><Relationship Id="rId3" Type="http://schemas.openxmlformats.org/officeDocument/2006/relationships/image" Target="../media/image133.jpg"/><Relationship Id="rId4" Type="http://schemas.openxmlformats.org/officeDocument/2006/relationships/image" Target="../media/image134.jpg"/><Relationship Id="rId5" Type="http://schemas.openxmlformats.org/officeDocument/2006/relationships/image" Target="../media/image135.jpg"/><Relationship Id="rId6" Type="http://schemas.openxmlformats.org/officeDocument/2006/relationships/image" Target="../media/image136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7.jp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jpg"/><Relationship Id="rId3" Type="http://schemas.openxmlformats.org/officeDocument/2006/relationships/image" Target="../media/image139.jpg"/><Relationship Id="rId4" Type="http://schemas.openxmlformats.org/officeDocument/2006/relationships/image" Target="../media/image140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jpg"/><Relationship Id="rId3" Type="http://schemas.openxmlformats.org/officeDocument/2006/relationships/image" Target="../media/image140.jpg"/><Relationship Id="rId4" Type="http://schemas.openxmlformats.org/officeDocument/2006/relationships/image" Target="../media/image141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jpg"/><Relationship Id="rId3" Type="http://schemas.openxmlformats.org/officeDocument/2006/relationships/image" Target="../media/image140.jpg"/><Relationship Id="rId4" Type="http://schemas.openxmlformats.org/officeDocument/2006/relationships/image" Target="../media/image142.jp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jpg"/><Relationship Id="rId3" Type="http://schemas.openxmlformats.org/officeDocument/2006/relationships/image" Target="../media/image140.jpg"/><Relationship Id="rId4" Type="http://schemas.openxmlformats.org/officeDocument/2006/relationships/image" Target="../media/image143.jp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jpg"/><Relationship Id="rId3" Type="http://schemas.openxmlformats.org/officeDocument/2006/relationships/image" Target="../media/image145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jpg"/><Relationship Id="rId3" Type="http://schemas.openxmlformats.org/officeDocument/2006/relationships/image" Target="../media/image146.jp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jpg"/><Relationship Id="rId3" Type="http://schemas.openxmlformats.org/officeDocument/2006/relationships/image" Target="../media/image14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6525" y="238188"/>
            <a:ext cx="463759" cy="12213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6612" y="54982"/>
            <a:ext cx="12155805" cy="6693534"/>
            <a:chOff x="36612" y="54982"/>
            <a:chExt cx="12155805" cy="6693534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12" y="1728256"/>
              <a:ext cx="12155374" cy="501982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123" y="54982"/>
              <a:ext cx="0" cy="1673860"/>
            </a:xfrm>
            <a:custGeom>
              <a:avLst/>
              <a:gdLst/>
              <a:ahLst/>
              <a:cxnLst/>
              <a:rect l="l" t="t" r="r" b="b"/>
              <a:pathLst>
                <a:path w="0" h="1673860">
                  <a:moveTo>
                    <a:pt x="0" y="1673273"/>
                  </a:moveTo>
                  <a:lnTo>
                    <a:pt x="0" y="0"/>
                  </a:lnTo>
                </a:path>
              </a:pathLst>
            </a:custGeom>
            <a:ln w="274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8816" y="79409"/>
              <a:ext cx="12143740" cy="0"/>
            </a:xfrm>
            <a:custGeom>
              <a:avLst/>
              <a:gdLst/>
              <a:ahLst/>
              <a:cxnLst/>
              <a:rect l="l" t="t" r="r" b="b"/>
              <a:pathLst>
                <a:path w="12143740" h="0">
                  <a:moveTo>
                    <a:pt x="0" y="0"/>
                  </a:moveTo>
                  <a:lnTo>
                    <a:pt x="12143171" y="0"/>
                  </a:lnTo>
                </a:path>
              </a:pathLst>
            </a:custGeom>
            <a:ln w="18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320284" y="335897"/>
              <a:ext cx="5431155" cy="0"/>
            </a:xfrm>
            <a:custGeom>
              <a:avLst/>
              <a:gdLst/>
              <a:ahLst/>
              <a:cxnLst/>
              <a:rect l="l" t="t" r="r" b="b"/>
              <a:pathLst>
                <a:path w="5431155" h="0">
                  <a:moveTo>
                    <a:pt x="0" y="0"/>
                  </a:moveTo>
                  <a:lnTo>
                    <a:pt x="5430865" y="0"/>
                  </a:lnTo>
                </a:path>
              </a:pathLst>
            </a:custGeom>
            <a:ln w="6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7128" y="438464"/>
            <a:ext cx="10616565" cy="11791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4445"/>
              </a:lnSpc>
              <a:spcBef>
                <a:spcPts val="105"/>
              </a:spcBef>
            </a:pPr>
            <a:r>
              <a:rPr dirty="0" sz="3750" spc="225" b="1">
                <a:solidFill>
                  <a:srgbClr val="7C341F"/>
                </a:solidFill>
                <a:latin typeface="Arial"/>
                <a:cs typeface="Arial"/>
              </a:rPr>
              <a:t>New</a:t>
            </a:r>
            <a:r>
              <a:rPr dirty="0" sz="3750" spc="-95" b="1">
                <a:solidFill>
                  <a:srgbClr val="7C341F"/>
                </a:solidFill>
                <a:latin typeface="Arial"/>
                <a:cs typeface="Arial"/>
              </a:rPr>
              <a:t> </a:t>
            </a:r>
            <a:r>
              <a:rPr dirty="0" sz="3750" spc="114" b="1">
                <a:solidFill>
                  <a:srgbClr val="7C341F"/>
                </a:solidFill>
                <a:latin typeface="Arial"/>
                <a:cs typeface="Arial"/>
              </a:rPr>
              <a:t>Markets</a:t>
            </a:r>
            <a:r>
              <a:rPr dirty="0" sz="3750" spc="-229" b="1">
                <a:solidFill>
                  <a:srgbClr val="7C341F"/>
                </a:solidFill>
                <a:latin typeface="Arial"/>
                <a:cs typeface="Arial"/>
              </a:rPr>
              <a:t> </a:t>
            </a:r>
            <a:r>
              <a:rPr dirty="0" sz="3750" b="1">
                <a:solidFill>
                  <a:srgbClr val="7C341F"/>
                </a:solidFill>
                <a:latin typeface="Arial"/>
                <a:cs typeface="Arial"/>
              </a:rPr>
              <a:t>Tax</a:t>
            </a:r>
            <a:r>
              <a:rPr dirty="0" sz="3750" spc="-25" b="1">
                <a:solidFill>
                  <a:srgbClr val="7C341F"/>
                </a:solidFill>
                <a:latin typeface="Arial"/>
                <a:cs typeface="Arial"/>
              </a:rPr>
              <a:t> </a:t>
            </a:r>
            <a:r>
              <a:rPr dirty="0" sz="3750" spc="50" b="1">
                <a:solidFill>
                  <a:srgbClr val="7C341F"/>
                </a:solidFill>
                <a:latin typeface="Arial"/>
                <a:cs typeface="Arial"/>
              </a:rPr>
              <a:t>Credits </a:t>
            </a:r>
            <a:r>
              <a:rPr dirty="0" sz="3750" b="1">
                <a:solidFill>
                  <a:srgbClr val="7C341F"/>
                </a:solidFill>
                <a:latin typeface="Arial"/>
                <a:cs typeface="Arial"/>
              </a:rPr>
              <a:t>for</a:t>
            </a:r>
            <a:r>
              <a:rPr dirty="0" sz="3750" spc="-80" b="1">
                <a:solidFill>
                  <a:srgbClr val="7C341F"/>
                </a:solidFill>
                <a:latin typeface="Arial"/>
                <a:cs typeface="Arial"/>
              </a:rPr>
              <a:t> </a:t>
            </a:r>
            <a:r>
              <a:rPr dirty="0" sz="3750" spc="70" b="1">
                <a:solidFill>
                  <a:srgbClr val="7C341F"/>
                </a:solidFill>
                <a:latin typeface="Arial"/>
                <a:cs typeface="Arial"/>
              </a:rPr>
              <a:t>Homeownership</a:t>
            </a:r>
            <a:endParaRPr sz="3750">
              <a:latin typeface="Arial"/>
              <a:cs typeface="Arial"/>
            </a:endParaRPr>
          </a:p>
          <a:p>
            <a:pPr algn="ctr" marL="10160">
              <a:lnSpc>
                <a:spcPts val="4625"/>
              </a:lnSpc>
            </a:pPr>
            <a:r>
              <a:rPr dirty="0" sz="3900">
                <a:solidFill>
                  <a:srgbClr val="7C341F"/>
                </a:solidFill>
              </a:rPr>
              <a:t>(another</a:t>
            </a:r>
            <a:r>
              <a:rPr dirty="0" sz="3900" spc="235">
                <a:solidFill>
                  <a:srgbClr val="7C341F"/>
                </a:solidFill>
              </a:rPr>
              <a:t> </a:t>
            </a:r>
            <a:r>
              <a:rPr dirty="0" sz="3900" spc="85">
                <a:solidFill>
                  <a:srgbClr val="7C341F"/>
                </a:solidFill>
              </a:rPr>
              <a:t>funding</a:t>
            </a:r>
            <a:r>
              <a:rPr dirty="0" sz="3900" spc="135">
                <a:solidFill>
                  <a:srgbClr val="7C341F"/>
                </a:solidFill>
              </a:rPr>
              <a:t> </a:t>
            </a:r>
            <a:r>
              <a:rPr dirty="0" sz="3900" spc="185">
                <a:solidFill>
                  <a:srgbClr val="7C341F"/>
                </a:solidFill>
              </a:rPr>
              <a:t>tool</a:t>
            </a:r>
            <a:r>
              <a:rPr dirty="0" sz="3900" spc="-455">
                <a:solidFill>
                  <a:srgbClr val="7C341F"/>
                </a:solidFill>
              </a:rPr>
              <a:t> </a:t>
            </a:r>
            <a:r>
              <a:rPr dirty="0" sz="3900">
                <a:solidFill>
                  <a:srgbClr val="7C341F"/>
                </a:solidFill>
              </a:rPr>
              <a:t>in</a:t>
            </a:r>
            <a:r>
              <a:rPr dirty="0" sz="3900" spc="-30">
                <a:solidFill>
                  <a:srgbClr val="7C341F"/>
                </a:solidFill>
              </a:rPr>
              <a:t> </a:t>
            </a:r>
            <a:r>
              <a:rPr dirty="0" sz="3900" spc="105">
                <a:solidFill>
                  <a:srgbClr val="7C341F"/>
                </a:solidFill>
              </a:rPr>
              <a:t>the</a:t>
            </a:r>
            <a:r>
              <a:rPr dirty="0" sz="3900" spc="-100">
                <a:solidFill>
                  <a:srgbClr val="7C341F"/>
                </a:solidFill>
              </a:rPr>
              <a:t> </a:t>
            </a:r>
            <a:r>
              <a:rPr dirty="0" sz="3900" spc="-10">
                <a:solidFill>
                  <a:srgbClr val="7C341F"/>
                </a:solidFill>
              </a:rPr>
              <a:t>toolbox)</a:t>
            </a:r>
            <a:endParaRPr sz="3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392" y="5099230"/>
            <a:ext cx="4405713" cy="57404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7315" y="1703829"/>
            <a:ext cx="6053279" cy="404272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876352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32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900" spc="65">
                <a:solidFill>
                  <a:srgbClr val="0F0F0E"/>
                </a:solidFill>
              </a:rPr>
              <a:t>Colville</a:t>
            </a:r>
            <a:r>
              <a:rPr dirty="0" sz="2900" spc="110">
                <a:solidFill>
                  <a:srgbClr val="0F0F0E"/>
                </a:solidFill>
              </a:rPr>
              <a:t> </a:t>
            </a:r>
            <a:r>
              <a:rPr dirty="0" sz="2900" spc="90">
                <a:solidFill>
                  <a:srgbClr val="0F0F0E"/>
                </a:solidFill>
              </a:rPr>
              <a:t>Government</a:t>
            </a:r>
            <a:r>
              <a:rPr dirty="0" sz="2900" spc="235">
                <a:solidFill>
                  <a:srgbClr val="0F0F0E"/>
                </a:solidFill>
              </a:rPr>
              <a:t> </a:t>
            </a:r>
            <a:r>
              <a:rPr dirty="0" sz="2900" spc="55">
                <a:solidFill>
                  <a:srgbClr val="0F0F0E"/>
                </a:solidFill>
              </a:rPr>
              <a:t>Services</a:t>
            </a:r>
            <a:r>
              <a:rPr dirty="0" sz="2900" spc="100">
                <a:solidFill>
                  <a:srgbClr val="0F0F0E"/>
                </a:solidFill>
              </a:rPr>
              <a:t> </a:t>
            </a:r>
            <a:r>
              <a:rPr dirty="0" sz="2900" spc="45">
                <a:solidFill>
                  <a:srgbClr val="0F0F0E"/>
                </a:solidFill>
              </a:rPr>
              <a:t>Center</a:t>
            </a:r>
            <a:endParaRPr sz="2900"/>
          </a:p>
        </p:txBody>
      </p:sp>
      <p:sp>
        <p:nvSpPr>
          <p:cNvPr id="6" name="object 6" descr=""/>
          <p:cNvSpPr txBox="1"/>
          <p:nvPr/>
        </p:nvSpPr>
        <p:spPr>
          <a:xfrm>
            <a:off x="542857" y="1442276"/>
            <a:ext cx="4751705" cy="1934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2100" spc="75">
                <a:solidFill>
                  <a:srgbClr val="0F0F0E"/>
                </a:solidFill>
                <a:latin typeface="Arial"/>
                <a:cs typeface="Arial"/>
              </a:rPr>
              <a:t>Lucy</a:t>
            </a:r>
            <a:r>
              <a:rPr dirty="0" sz="2100" spc="13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50">
                <a:solidFill>
                  <a:srgbClr val="232321"/>
                </a:solidFill>
                <a:latin typeface="Arial"/>
                <a:cs typeface="Arial"/>
              </a:rPr>
              <a:t>F</a:t>
            </a:r>
            <a:r>
              <a:rPr dirty="0" sz="2100" spc="-50">
                <a:solidFill>
                  <a:srgbClr val="4B3D38"/>
                </a:solidFill>
                <a:latin typeface="Arial"/>
                <a:cs typeface="Arial"/>
              </a:rPr>
              <a:t>.</a:t>
            </a:r>
            <a:r>
              <a:rPr dirty="0" sz="2100" spc="-265">
                <a:solidFill>
                  <a:srgbClr val="4B3D3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Covington</a:t>
            </a:r>
            <a:r>
              <a:rPr dirty="0" sz="2100" spc="3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Government</a:t>
            </a:r>
            <a:r>
              <a:rPr dirty="0" sz="2100" spc="47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Center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>
                <a:solidFill>
                  <a:srgbClr val="232321"/>
                </a:solidFill>
                <a:latin typeface="Arial"/>
                <a:cs typeface="Arial"/>
              </a:rPr>
              <a:t>$44M</a:t>
            </a:r>
            <a:r>
              <a:rPr dirty="0" sz="2100" spc="12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105">
                <a:solidFill>
                  <a:srgbClr val="232321"/>
                </a:solidFill>
                <a:latin typeface="Arial"/>
                <a:cs typeface="Arial"/>
              </a:rPr>
              <a:t>total</a:t>
            </a:r>
            <a:r>
              <a:rPr dirty="0" sz="2100" spc="-20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40">
                <a:solidFill>
                  <a:srgbClr val="0F0F0E"/>
                </a:solidFill>
                <a:latin typeface="Arial"/>
                <a:cs typeface="Arial"/>
              </a:rPr>
              <a:t>cost</a:t>
            </a: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 spc="95">
                <a:solidFill>
                  <a:srgbClr val="232321"/>
                </a:solidFill>
                <a:latin typeface="Arial"/>
                <a:cs typeface="Arial"/>
              </a:rPr>
              <a:t>$6M</a:t>
            </a:r>
            <a:r>
              <a:rPr dirty="0" sz="2100" spc="175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investor</a:t>
            </a:r>
            <a:r>
              <a:rPr dirty="0" sz="2100" spc="20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55">
                <a:solidFill>
                  <a:srgbClr val="0F0F0E"/>
                </a:solidFill>
                <a:latin typeface="Arial"/>
                <a:cs typeface="Arial"/>
              </a:rPr>
              <a:t>equity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Unification</a:t>
            </a:r>
            <a:r>
              <a:rPr dirty="0" sz="2100" spc="38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85">
                <a:solidFill>
                  <a:srgbClr val="0F0F0E"/>
                </a:solidFill>
                <a:latin typeface="Arial"/>
                <a:cs typeface="Arial"/>
              </a:rPr>
              <a:t>of</a:t>
            </a:r>
            <a:r>
              <a:rPr dirty="0" sz="2100" spc="1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service</a:t>
            </a:r>
            <a:r>
              <a:rPr dirty="0" sz="2100" spc="22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providers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392" y="5099230"/>
            <a:ext cx="4405713" cy="57404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577315" y="1703829"/>
            <a:ext cx="6053455" cy="4055110"/>
            <a:chOff x="5577315" y="1703829"/>
            <a:chExt cx="6053455" cy="405511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315" y="1703829"/>
              <a:ext cx="6053279" cy="405494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604775" y="2192376"/>
              <a:ext cx="0" cy="1160780"/>
            </a:xfrm>
            <a:custGeom>
              <a:avLst/>
              <a:gdLst/>
              <a:ahLst/>
              <a:cxnLst/>
              <a:rect l="l" t="t" r="r" b="b"/>
              <a:pathLst>
                <a:path w="0" h="1160779">
                  <a:moveTo>
                    <a:pt x="0" y="1160299"/>
                  </a:moveTo>
                  <a:lnTo>
                    <a:pt x="0" y="0"/>
                  </a:lnTo>
                </a:path>
              </a:pathLst>
            </a:custGeom>
            <a:ln w="152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585801" y="876352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32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900" spc="65">
                <a:solidFill>
                  <a:srgbClr val="0F0F0E"/>
                </a:solidFill>
              </a:rPr>
              <a:t>Colville</a:t>
            </a:r>
            <a:r>
              <a:rPr dirty="0" sz="2900" spc="110">
                <a:solidFill>
                  <a:srgbClr val="0F0F0E"/>
                </a:solidFill>
              </a:rPr>
              <a:t> </a:t>
            </a:r>
            <a:r>
              <a:rPr dirty="0" sz="2900" spc="90">
                <a:solidFill>
                  <a:srgbClr val="0F0F0E"/>
                </a:solidFill>
              </a:rPr>
              <a:t>Government</a:t>
            </a:r>
            <a:r>
              <a:rPr dirty="0" sz="2900" spc="235">
                <a:solidFill>
                  <a:srgbClr val="0F0F0E"/>
                </a:solidFill>
              </a:rPr>
              <a:t> </a:t>
            </a:r>
            <a:r>
              <a:rPr dirty="0" sz="2900" spc="55">
                <a:solidFill>
                  <a:srgbClr val="0F0F0E"/>
                </a:solidFill>
              </a:rPr>
              <a:t>Services</a:t>
            </a:r>
            <a:r>
              <a:rPr dirty="0" sz="2900" spc="100">
                <a:solidFill>
                  <a:srgbClr val="0F0F0E"/>
                </a:solidFill>
              </a:rPr>
              <a:t> </a:t>
            </a:r>
            <a:r>
              <a:rPr dirty="0" sz="2900" spc="45">
                <a:solidFill>
                  <a:srgbClr val="0F0F0E"/>
                </a:solidFill>
              </a:rPr>
              <a:t>Center</a:t>
            </a:r>
            <a:endParaRPr sz="2900"/>
          </a:p>
        </p:txBody>
      </p:sp>
      <p:sp>
        <p:nvSpPr>
          <p:cNvPr id="8" name="object 8" descr=""/>
          <p:cNvSpPr txBox="1"/>
          <p:nvPr/>
        </p:nvSpPr>
        <p:spPr>
          <a:xfrm>
            <a:off x="544459" y="1442276"/>
            <a:ext cx="475043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75">
                <a:solidFill>
                  <a:srgbClr val="0F0F0E"/>
                </a:solidFill>
                <a:latin typeface="Arial"/>
                <a:cs typeface="Arial"/>
              </a:rPr>
              <a:t>Lucy</a:t>
            </a:r>
            <a:r>
              <a:rPr dirty="0" sz="2100" spc="13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50">
                <a:solidFill>
                  <a:srgbClr val="232321"/>
                </a:solidFill>
                <a:latin typeface="Arial"/>
                <a:cs typeface="Arial"/>
              </a:rPr>
              <a:t>F</a:t>
            </a:r>
            <a:r>
              <a:rPr dirty="0" sz="2100" spc="-50">
                <a:solidFill>
                  <a:srgbClr val="4B3D38"/>
                </a:solidFill>
                <a:latin typeface="Arial"/>
                <a:cs typeface="Arial"/>
              </a:rPr>
              <a:t>.</a:t>
            </a:r>
            <a:r>
              <a:rPr dirty="0" sz="2100" spc="-265">
                <a:solidFill>
                  <a:srgbClr val="4B3D3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Covington</a:t>
            </a:r>
            <a:r>
              <a:rPr dirty="0" sz="2100" spc="3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Government</a:t>
            </a:r>
            <a:r>
              <a:rPr dirty="0" sz="2100" spc="47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Center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48235" y="2083492"/>
            <a:ext cx="2475230" cy="661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00"/>
              </a:lnSpc>
              <a:spcBef>
                <a:spcPts val="100"/>
              </a:spcBef>
            </a:pPr>
            <a:r>
              <a:rPr dirty="0" sz="2100">
                <a:solidFill>
                  <a:srgbClr val="232321"/>
                </a:solidFill>
                <a:latin typeface="Arial"/>
                <a:cs typeface="Arial"/>
              </a:rPr>
              <a:t>$44M</a:t>
            </a:r>
            <a:r>
              <a:rPr dirty="0" sz="2100" spc="12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105">
                <a:solidFill>
                  <a:srgbClr val="232321"/>
                </a:solidFill>
                <a:latin typeface="Arial"/>
                <a:cs typeface="Arial"/>
              </a:rPr>
              <a:t>total</a:t>
            </a:r>
            <a:r>
              <a:rPr dirty="0" sz="2100" spc="-20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40">
                <a:solidFill>
                  <a:srgbClr val="0F0F0E"/>
                </a:solidFill>
                <a:latin typeface="Arial"/>
                <a:cs typeface="Arial"/>
              </a:rPr>
              <a:t>cost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00"/>
              </a:lnSpc>
            </a:pPr>
            <a:r>
              <a:rPr dirty="0" sz="2100" spc="95">
                <a:solidFill>
                  <a:srgbClr val="232321"/>
                </a:solidFill>
                <a:latin typeface="Arial"/>
                <a:cs typeface="Arial"/>
              </a:rPr>
              <a:t>$6M</a:t>
            </a:r>
            <a:r>
              <a:rPr dirty="0" sz="2100" spc="175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investor</a:t>
            </a:r>
            <a:r>
              <a:rPr dirty="0" sz="2100" spc="20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55">
                <a:solidFill>
                  <a:srgbClr val="0F0F0E"/>
                </a:solidFill>
                <a:latin typeface="Arial"/>
                <a:cs typeface="Arial"/>
              </a:rPr>
              <a:t>equity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2857" y="3030053"/>
            <a:ext cx="384873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Unification</a:t>
            </a:r>
            <a:r>
              <a:rPr dirty="0" sz="2100" spc="38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85">
                <a:solidFill>
                  <a:srgbClr val="0F0F0E"/>
                </a:solidFill>
                <a:latin typeface="Arial"/>
                <a:cs typeface="Arial"/>
              </a:rPr>
              <a:t>of</a:t>
            </a:r>
            <a:r>
              <a:rPr dirty="0" sz="2100" spc="1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service</a:t>
            </a:r>
            <a:r>
              <a:rPr dirty="0" sz="2100" spc="22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providers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584397" y="1953552"/>
            <a:ext cx="220345" cy="1284605"/>
          </a:xfrm>
          <a:prstGeom prst="rect">
            <a:avLst/>
          </a:prstGeom>
        </p:spPr>
        <p:txBody>
          <a:bodyPr wrap="square" lIns="0" tIns="181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4250" spc="-335">
                <a:solidFill>
                  <a:srgbClr val="243842"/>
                </a:solidFill>
                <a:latin typeface="Arial"/>
                <a:cs typeface="Arial"/>
              </a:rPr>
              <a:t>r</a:t>
            </a:r>
            <a:endParaRPr sz="4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300" spc="-114">
                <a:solidFill>
                  <a:srgbClr val="243842"/>
                </a:solidFill>
                <a:latin typeface="Arial"/>
                <a:cs typeface="Arial"/>
              </a:rPr>
              <a:t>[[[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392" y="5099230"/>
            <a:ext cx="4405713" cy="57404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6468" y="1703829"/>
            <a:ext cx="6056330" cy="405494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876352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32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900" spc="65">
                <a:solidFill>
                  <a:srgbClr val="0F0F0E"/>
                </a:solidFill>
              </a:rPr>
              <a:t>Colville</a:t>
            </a:r>
            <a:r>
              <a:rPr dirty="0" sz="2900" spc="110">
                <a:solidFill>
                  <a:srgbClr val="0F0F0E"/>
                </a:solidFill>
              </a:rPr>
              <a:t> </a:t>
            </a:r>
            <a:r>
              <a:rPr dirty="0" sz="2900" spc="90">
                <a:solidFill>
                  <a:srgbClr val="0F0F0E"/>
                </a:solidFill>
              </a:rPr>
              <a:t>Government</a:t>
            </a:r>
            <a:r>
              <a:rPr dirty="0" sz="2900" spc="235">
                <a:solidFill>
                  <a:srgbClr val="0F0F0E"/>
                </a:solidFill>
              </a:rPr>
              <a:t> </a:t>
            </a:r>
            <a:r>
              <a:rPr dirty="0" sz="2900" spc="55">
                <a:solidFill>
                  <a:srgbClr val="0F0F0E"/>
                </a:solidFill>
              </a:rPr>
              <a:t>Services</a:t>
            </a:r>
            <a:r>
              <a:rPr dirty="0" sz="2900" spc="100">
                <a:solidFill>
                  <a:srgbClr val="0F0F0E"/>
                </a:solidFill>
              </a:rPr>
              <a:t> </a:t>
            </a:r>
            <a:r>
              <a:rPr dirty="0" sz="2900" spc="45">
                <a:solidFill>
                  <a:srgbClr val="0F0F0E"/>
                </a:solidFill>
              </a:rPr>
              <a:t>Center</a:t>
            </a:r>
            <a:endParaRPr sz="2900"/>
          </a:p>
        </p:txBody>
      </p:sp>
      <p:sp>
        <p:nvSpPr>
          <p:cNvPr id="6" name="object 6" descr=""/>
          <p:cNvSpPr txBox="1"/>
          <p:nvPr/>
        </p:nvSpPr>
        <p:spPr>
          <a:xfrm>
            <a:off x="542857" y="1442276"/>
            <a:ext cx="4751705" cy="1934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2100" spc="75">
                <a:solidFill>
                  <a:srgbClr val="0F0F0E"/>
                </a:solidFill>
                <a:latin typeface="Arial"/>
                <a:cs typeface="Arial"/>
              </a:rPr>
              <a:t>Lucy</a:t>
            </a:r>
            <a:r>
              <a:rPr dirty="0" sz="2100" spc="13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50">
                <a:solidFill>
                  <a:srgbClr val="232321"/>
                </a:solidFill>
                <a:latin typeface="Arial"/>
                <a:cs typeface="Arial"/>
              </a:rPr>
              <a:t>F</a:t>
            </a:r>
            <a:r>
              <a:rPr dirty="0" sz="2100" spc="-50">
                <a:solidFill>
                  <a:srgbClr val="4B3D38"/>
                </a:solidFill>
                <a:latin typeface="Arial"/>
                <a:cs typeface="Arial"/>
              </a:rPr>
              <a:t>.</a:t>
            </a:r>
            <a:r>
              <a:rPr dirty="0" sz="2100" spc="-265">
                <a:solidFill>
                  <a:srgbClr val="4B3D3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Covington</a:t>
            </a:r>
            <a:r>
              <a:rPr dirty="0" sz="2100" spc="3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Government</a:t>
            </a:r>
            <a:r>
              <a:rPr dirty="0" sz="2100" spc="47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Center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>
                <a:solidFill>
                  <a:srgbClr val="232321"/>
                </a:solidFill>
                <a:latin typeface="Arial"/>
                <a:cs typeface="Arial"/>
              </a:rPr>
              <a:t>$44M</a:t>
            </a:r>
            <a:r>
              <a:rPr dirty="0" sz="2100" spc="12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105">
                <a:solidFill>
                  <a:srgbClr val="232321"/>
                </a:solidFill>
                <a:latin typeface="Arial"/>
                <a:cs typeface="Arial"/>
              </a:rPr>
              <a:t>total</a:t>
            </a:r>
            <a:r>
              <a:rPr dirty="0" sz="2100" spc="-20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40">
                <a:solidFill>
                  <a:srgbClr val="0F0F0E"/>
                </a:solidFill>
                <a:latin typeface="Arial"/>
                <a:cs typeface="Arial"/>
              </a:rPr>
              <a:t>cost</a:t>
            </a: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 spc="95">
                <a:solidFill>
                  <a:srgbClr val="232321"/>
                </a:solidFill>
                <a:latin typeface="Arial"/>
                <a:cs typeface="Arial"/>
              </a:rPr>
              <a:t>$6M</a:t>
            </a:r>
            <a:r>
              <a:rPr dirty="0" sz="2100" spc="175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investor</a:t>
            </a:r>
            <a:r>
              <a:rPr dirty="0" sz="2100" spc="20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55">
                <a:solidFill>
                  <a:srgbClr val="0F0F0E"/>
                </a:solidFill>
                <a:latin typeface="Arial"/>
                <a:cs typeface="Arial"/>
              </a:rPr>
              <a:t>equity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Unification</a:t>
            </a:r>
            <a:r>
              <a:rPr dirty="0" sz="2100" spc="38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85">
                <a:solidFill>
                  <a:srgbClr val="0F0F0E"/>
                </a:solidFill>
                <a:latin typeface="Arial"/>
                <a:cs typeface="Arial"/>
              </a:rPr>
              <a:t>of</a:t>
            </a:r>
            <a:r>
              <a:rPr dirty="0" sz="2100" spc="1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service</a:t>
            </a:r>
            <a:r>
              <a:rPr dirty="0" sz="2100" spc="22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providers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392" y="5099230"/>
            <a:ext cx="4405713" cy="57404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366" y="1703829"/>
            <a:ext cx="6062432" cy="405494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876352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32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900" spc="65">
                <a:solidFill>
                  <a:srgbClr val="0F0F0E"/>
                </a:solidFill>
              </a:rPr>
              <a:t>Colville</a:t>
            </a:r>
            <a:r>
              <a:rPr dirty="0" sz="2900" spc="110">
                <a:solidFill>
                  <a:srgbClr val="0F0F0E"/>
                </a:solidFill>
              </a:rPr>
              <a:t> </a:t>
            </a:r>
            <a:r>
              <a:rPr dirty="0" sz="2900" spc="90">
                <a:solidFill>
                  <a:srgbClr val="0F0F0E"/>
                </a:solidFill>
              </a:rPr>
              <a:t>Government</a:t>
            </a:r>
            <a:r>
              <a:rPr dirty="0" sz="2900" spc="235">
                <a:solidFill>
                  <a:srgbClr val="0F0F0E"/>
                </a:solidFill>
              </a:rPr>
              <a:t> </a:t>
            </a:r>
            <a:r>
              <a:rPr dirty="0" sz="2900" spc="55">
                <a:solidFill>
                  <a:srgbClr val="0F0F0E"/>
                </a:solidFill>
              </a:rPr>
              <a:t>Services</a:t>
            </a:r>
            <a:r>
              <a:rPr dirty="0" sz="2900" spc="100">
                <a:solidFill>
                  <a:srgbClr val="0F0F0E"/>
                </a:solidFill>
              </a:rPr>
              <a:t> </a:t>
            </a:r>
            <a:r>
              <a:rPr dirty="0" sz="2900" spc="45">
                <a:solidFill>
                  <a:srgbClr val="0F0F0E"/>
                </a:solidFill>
              </a:rPr>
              <a:t>Center</a:t>
            </a:r>
            <a:endParaRPr sz="2900"/>
          </a:p>
        </p:txBody>
      </p:sp>
      <p:sp>
        <p:nvSpPr>
          <p:cNvPr id="6" name="object 6" descr=""/>
          <p:cNvSpPr txBox="1"/>
          <p:nvPr/>
        </p:nvSpPr>
        <p:spPr>
          <a:xfrm>
            <a:off x="542857" y="1442276"/>
            <a:ext cx="4751705" cy="1934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2100" spc="75">
                <a:solidFill>
                  <a:srgbClr val="0F0F0E"/>
                </a:solidFill>
                <a:latin typeface="Arial"/>
                <a:cs typeface="Arial"/>
              </a:rPr>
              <a:t>Lucy</a:t>
            </a:r>
            <a:r>
              <a:rPr dirty="0" sz="2100" spc="13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50">
                <a:solidFill>
                  <a:srgbClr val="232321"/>
                </a:solidFill>
                <a:latin typeface="Arial"/>
                <a:cs typeface="Arial"/>
              </a:rPr>
              <a:t>F</a:t>
            </a:r>
            <a:r>
              <a:rPr dirty="0" sz="2100" spc="-50">
                <a:solidFill>
                  <a:srgbClr val="4B3D38"/>
                </a:solidFill>
                <a:latin typeface="Arial"/>
                <a:cs typeface="Arial"/>
              </a:rPr>
              <a:t>.</a:t>
            </a:r>
            <a:r>
              <a:rPr dirty="0" sz="2100" spc="-265">
                <a:solidFill>
                  <a:srgbClr val="4B3D3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Covington</a:t>
            </a:r>
            <a:r>
              <a:rPr dirty="0" sz="2100" spc="3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Government</a:t>
            </a:r>
            <a:r>
              <a:rPr dirty="0" sz="2100" spc="47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Center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>
                <a:solidFill>
                  <a:srgbClr val="232321"/>
                </a:solidFill>
                <a:latin typeface="Arial"/>
                <a:cs typeface="Arial"/>
              </a:rPr>
              <a:t>$44M</a:t>
            </a:r>
            <a:r>
              <a:rPr dirty="0" sz="2100" spc="12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105">
                <a:solidFill>
                  <a:srgbClr val="232321"/>
                </a:solidFill>
                <a:latin typeface="Arial"/>
                <a:cs typeface="Arial"/>
              </a:rPr>
              <a:t>total</a:t>
            </a:r>
            <a:r>
              <a:rPr dirty="0" sz="2100" spc="-20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40">
                <a:solidFill>
                  <a:srgbClr val="0F0F0E"/>
                </a:solidFill>
                <a:latin typeface="Arial"/>
                <a:cs typeface="Arial"/>
              </a:rPr>
              <a:t>cost</a:t>
            </a: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 spc="95">
                <a:solidFill>
                  <a:srgbClr val="232321"/>
                </a:solidFill>
                <a:latin typeface="Arial"/>
                <a:cs typeface="Arial"/>
              </a:rPr>
              <a:t>$6M</a:t>
            </a:r>
            <a:r>
              <a:rPr dirty="0" sz="2100" spc="175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investor</a:t>
            </a:r>
            <a:r>
              <a:rPr dirty="0" sz="2100" spc="20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55">
                <a:solidFill>
                  <a:srgbClr val="0F0F0E"/>
                </a:solidFill>
                <a:latin typeface="Arial"/>
                <a:cs typeface="Arial"/>
              </a:rPr>
              <a:t>equity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Unification</a:t>
            </a:r>
            <a:r>
              <a:rPr dirty="0" sz="2100" spc="38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85">
                <a:solidFill>
                  <a:srgbClr val="0F0F0E"/>
                </a:solidFill>
                <a:latin typeface="Arial"/>
                <a:cs typeface="Arial"/>
              </a:rPr>
              <a:t>of</a:t>
            </a:r>
            <a:r>
              <a:rPr dirty="0" sz="2100" spc="1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service</a:t>
            </a:r>
            <a:r>
              <a:rPr dirty="0" sz="2100" spc="22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providers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392" y="5099230"/>
            <a:ext cx="4405713" cy="57404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9520" y="1703829"/>
            <a:ext cx="6041075" cy="405494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876352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32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900" spc="65">
                <a:solidFill>
                  <a:srgbClr val="0F0F0E"/>
                </a:solidFill>
              </a:rPr>
              <a:t>Colville</a:t>
            </a:r>
            <a:r>
              <a:rPr dirty="0" sz="2900" spc="110">
                <a:solidFill>
                  <a:srgbClr val="0F0F0E"/>
                </a:solidFill>
              </a:rPr>
              <a:t> </a:t>
            </a:r>
            <a:r>
              <a:rPr dirty="0" sz="2900" spc="90">
                <a:solidFill>
                  <a:srgbClr val="0F0F0E"/>
                </a:solidFill>
              </a:rPr>
              <a:t>Government</a:t>
            </a:r>
            <a:r>
              <a:rPr dirty="0" sz="2900" spc="235">
                <a:solidFill>
                  <a:srgbClr val="0F0F0E"/>
                </a:solidFill>
              </a:rPr>
              <a:t> </a:t>
            </a:r>
            <a:r>
              <a:rPr dirty="0" sz="2900" spc="55">
                <a:solidFill>
                  <a:srgbClr val="0F0F0E"/>
                </a:solidFill>
              </a:rPr>
              <a:t>Services</a:t>
            </a:r>
            <a:r>
              <a:rPr dirty="0" sz="2900" spc="100">
                <a:solidFill>
                  <a:srgbClr val="0F0F0E"/>
                </a:solidFill>
              </a:rPr>
              <a:t> </a:t>
            </a:r>
            <a:r>
              <a:rPr dirty="0" sz="2900" spc="45">
                <a:solidFill>
                  <a:srgbClr val="0F0F0E"/>
                </a:solidFill>
              </a:rPr>
              <a:t>Center</a:t>
            </a:r>
            <a:endParaRPr sz="2900"/>
          </a:p>
        </p:txBody>
      </p:sp>
      <p:sp>
        <p:nvSpPr>
          <p:cNvPr id="6" name="object 6" descr=""/>
          <p:cNvSpPr txBox="1"/>
          <p:nvPr/>
        </p:nvSpPr>
        <p:spPr>
          <a:xfrm>
            <a:off x="542857" y="1442276"/>
            <a:ext cx="4751705" cy="1934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2100" spc="75">
                <a:solidFill>
                  <a:srgbClr val="0F0F0E"/>
                </a:solidFill>
                <a:latin typeface="Arial"/>
                <a:cs typeface="Arial"/>
              </a:rPr>
              <a:t>Lucy</a:t>
            </a:r>
            <a:r>
              <a:rPr dirty="0" sz="2100" spc="13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50">
                <a:solidFill>
                  <a:srgbClr val="232321"/>
                </a:solidFill>
                <a:latin typeface="Arial"/>
                <a:cs typeface="Arial"/>
              </a:rPr>
              <a:t>F</a:t>
            </a:r>
            <a:r>
              <a:rPr dirty="0" sz="2100" spc="-50">
                <a:solidFill>
                  <a:srgbClr val="4B3D38"/>
                </a:solidFill>
                <a:latin typeface="Arial"/>
                <a:cs typeface="Arial"/>
              </a:rPr>
              <a:t>.</a:t>
            </a:r>
            <a:r>
              <a:rPr dirty="0" sz="2100" spc="-265">
                <a:solidFill>
                  <a:srgbClr val="4B3D3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Covington</a:t>
            </a:r>
            <a:r>
              <a:rPr dirty="0" sz="2100" spc="3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Government</a:t>
            </a:r>
            <a:r>
              <a:rPr dirty="0" sz="2100" spc="47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Center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>
                <a:solidFill>
                  <a:srgbClr val="232321"/>
                </a:solidFill>
                <a:latin typeface="Arial"/>
                <a:cs typeface="Arial"/>
              </a:rPr>
              <a:t>$44M</a:t>
            </a:r>
            <a:r>
              <a:rPr dirty="0" sz="2100" spc="12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105">
                <a:solidFill>
                  <a:srgbClr val="232321"/>
                </a:solidFill>
                <a:latin typeface="Arial"/>
                <a:cs typeface="Arial"/>
              </a:rPr>
              <a:t>total</a:t>
            </a:r>
            <a:r>
              <a:rPr dirty="0" sz="2100" spc="-20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40">
                <a:solidFill>
                  <a:srgbClr val="0F0F0E"/>
                </a:solidFill>
                <a:latin typeface="Arial"/>
                <a:cs typeface="Arial"/>
              </a:rPr>
              <a:t>cost</a:t>
            </a: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 spc="95">
                <a:solidFill>
                  <a:srgbClr val="232321"/>
                </a:solidFill>
                <a:latin typeface="Arial"/>
                <a:cs typeface="Arial"/>
              </a:rPr>
              <a:t>$6M</a:t>
            </a:r>
            <a:r>
              <a:rPr dirty="0" sz="2100" spc="175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investor</a:t>
            </a:r>
            <a:r>
              <a:rPr dirty="0" sz="2100" spc="20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55">
                <a:solidFill>
                  <a:srgbClr val="0F0F0E"/>
                </a:solidFill>
                <a:latin typeface="Arial"/>
                <a:cs typeface="Arial"/>
              </a:rPr>
              <a:t>equity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Unification</a:t>
            </a:r>
            <a:r>
              <a:rPr dirty="0" sz="2100" spc="38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85">
                <a:solidFill>
                  <a:srgbClr val="0F0F0E"/>
                </a:solidFill>
                <a:latin typeface="Arial"/>
                <a:cs typeface="Arial"/>
              </a:rPr>
              <a:t>of</a:t>
            </a:r>
            <a:r>
              <a:rPr dirty="0" sz="2100" spc="1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service</a:t>
            </a:r>
            <a:r>
              <a:rPr dirty="0" sz="2100" spc="22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providers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392" y="5099230"/>
            <a:ext cx="4405713" cy="57404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6468" y="1716043"/>
            <a:ext cx="6044126" cy="403051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876352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32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900" spc="65">
                <a:solidFill>
                  <a:srgbClr val="0F0F0E"/>
                </a:solidFill>
              </a:rPr>
              <a:t>Colville</a:t>
            </a:r>
            <a:r>
              <a:rPr dirty="0" sz="2900" spc="110">
                <a:solidFill>
                  <a:srgbClr val="0F0F0E"/>
                </a:solidFill>
              </a:rPr>
              <a:t> </a:t>
            </a:r>
            <a:r>
              <a:rPr dirty="0" sz="2900" spc="90">
                <a:solidFill>
                  <a:srgbClr val="0F0F0E"/>
                </a:solidFill>
              </a:rPr>
              <a:t>Government</a:t>
            </a:r>
            <a:r>
              <a:rPr dirty="0" sz="2900" spc="235">
                <a:solidFill>
                  <a:srgbClr val="0F0F0E"/>
                </a:solidFill>
              </a:rPr>
              <a:t> </a:t>
            </a:r>
            <a:r>
              <a:rPr dirty="0" sz="2900" spc="55">
                <a:solidFill>
                  <a:srgbClr val="0F0F0E"/>
                </a:solidFill>
              </a:rPr>
              <a:t>Services</a:t>
            </a:r>
            <a:r>
              <a:rPr dirty="0" sz="2900" spc="100">
                <a:solidFill>
                  <a:srgbClr val="0F0F0E"/>
                </a:solidFill>
              </a:rPr>
              <a:t> </a:t>
            </a:r>
            <a:r>
              <a:rPr dirty="0" sz="2900" spc="45">
                <a:solidFill>
                  <a:srgbClr val="0F0F0E"/>
                </a:solidFill>
              </a:rPr>
              <a:t>Center</a:t>
            </a:r>
            <a:endParaRPr sz="2900"/>
          </a:p>
        </p:txBody>
      </p:sp>
      <p:sp>
        <p:nvSpPr>
          <p:cNvPr id="6" name="object 6" descr=""/>
          <p:cNvSpPr txBox="1"/>
          <p:nvPr/>
        </p:nvSpPr>
        <p:spPr>
          <a:xfrm>
            <a:off x="542857" y="1442276"/>
            <a:ext cx="4751705" cy="1934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2100" spc="75">
                <a:solidFill>
                  <a:srgbClr val="0F0F0E"/>
                </a:solidFill>
                <a:latin typeface="Arial"/>
                <a:cs typeface="Arial"/>
              </a:rPr>
              <a:t>Lucy</a:t>
            </a:r>
            <a:r>
              <a:rPr dirty="0" sz="2100" spc="13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50">
                <a:solidFill>
                  <a:srgbClr val="232321"/>
                </a:solidFill>
                <a:latin typeface="Arial"/>
                <a:cs typeface="Arial"/>
              </a:rPr>
              <a:t>F</a:t>
            </a:r>
            <a:r>
              <a:rPr dirty="0" sz="2100" spc="-50">
                <a:solidFill>
                  <a:srgbClr val="4B3D38"/>
                </a:solidFill>
                <a:latin typeface="Arial"/>
                <a:cs typeface="Arial"/>
              </a:rPr>
              <a:t>.</a:t>
            </a:r>
            <a:r>
              <a:rPr dirty="0" sz="2100" spc="-265">
                <a:solidFill>
                  <a:srgbClr val="4B3D3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Covington</a:t>
            </a:r>
            <a:r>
              <a:rPr dirty="0" sz="2100" spc="3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Government</a:t>
            </a:r>
            <a:r>
              <a:rPr dirty="0" sz="2100" spc="47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Center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>
                <a:solidFill>
                  <a:srgbClr val="232321"/>
                </a:solidFill>
                <a:latin typeface="Arial"/>
                <a:cs typeface="Arial"/>
              </a:rPr>
              <a:t>$44M</a:t>
            </a:r>
            <a:r>
              <a:rPr dirty="0" sz="2100" spc="12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105">
                <a:solidFill>
                  <a:srgbClr val="232321"/>
                </a:solidFill>
                <a:latin typeface="Arial"/>
                <a:cs typeface="Arial"/>
              </a:rPr>
              <a:t>total</a:t>
            </a:r>
            <a:r>
              <a:rPr dirty="0" sz="2100" spc="-20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40">
                <a:solidFill>
                  <a:srgbClr val="0F0F0E"/>
                </a:solidFill>
                <a:latin typeface="Arial"/>
                <a:cs typeface="Arial"/>
              </a:rPr>
              <a:t>cost</a:t>
            </a: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 spc="95">
                <a:solidFill>
                  <a:srgbClr val="232321"/>
                </a:solidFill>
                <a:latin typeface="Arial"/>
                <a:cs typeface="Arial"/>
              </a:rPr>
              <a:t>$6M</a:t>
            </a:r>
            <a:r>
              <a:rPr dirty="0" sz="2100" spc="175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investor</a:t>
            </a:r>
            <a:r>
              <a:rPr dirty="0" sz="2100" spc="20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55">
                <a:solidFill>
                  <a:srgbClr val="0F0F0E"/>
                </a:solidFill>
                <a:latin typeface="Arial"/>
                <a:cs typeface="Arial"/>
              </a:rPr>
              <a:t>equity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Unification</a:t>
            </a:r>
            <a:r>
              <a:rPr dirty="0" sz="2100" spc="38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85">
                <a:solidFill>
                  <a:srgbClr val="0F0F0E"/>
                </a:solidFill>
                <a:latin typeface="Arial"/>
                <a:cs typeface="Arial"/>
              </a:rPr>
              <a:t>of</a:t>
            </a:r>
            <a:r>
              <a:rPr dirty="0" sz="2100" spc="1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service</a:t>
            </a:r>
            <a:r>
              <a:rPr dirty="0" sz="2100" spc="22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providers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6362" y="5770983"/>
            <a:ext cx="488167" cy="4152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944" y="1435127"/>
            <a:ext cx="6565855" cy="438470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73597" y="6177088"/>
            <a:ext cx="4100829" cy="0"/>
          </a:xfrm>
          <a:custGeom>
            <a:avLst/>
            <a:gdLst/>
            <a:ahLst/>
            <a:cxnLst/>
            <a:rect l="l" t="t" r="r" b="b"/>
            <a:pathLst>
              <a:path w="4100829" h="0">
                <a:moveTo>
                  <a:pt x="0" y="0"/>
                </a:moveTo>
                <a:lnTo>
                  <a:pt x="4100608" y="0"/>
                </a:lnTo>
              </a:path>
            </a:pathLst>
          </a:custGeom>
          <a:ln w="4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114">
                <a:solidFill>
                  <a:srgbClr val="11110F"/>
                </a:solidFill>
              </a:rPr>
              <a:t>Little</a:t>
            </a:r>
            <a:r>
              <a:rPr dirty="0" sz="2900">
                <a:solidFill>
                  <a:srgbClr val="11110F"/>
                </a:solidFill>
              </a:rPr>
              <a:t> </a:t>
            </a:r>
            <a:r>
              <a:rPr dirty="0" sz="2900" spc="50">
                <a:solidFill>
                  <a:srgbClr val="11110F"/>
                </a:solidFill>
              </a:rPr>
              <a:t>Big</a:t>
            </a:r>
            <a:r>
              <a:rPr dirty="0" sz="2900" spc="15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Horn</a:t>
            </a:r>
            <a:r>
              <a:rPr dirty="0" sz="2900" spc="55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College</a:t>
            </a:r>
            <a:r>
              <a:rPr dirty="0" sz="2900" spc="114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Health</a:t>
            </a:r>
            <a:r>
              <a:rPr dirty="0" sz="2900" spc="45">
                <a:solidFill>
                  <a:srgbClr val="11110F"/>
                </a:solidFill>
              </a:rPr>
              <a:t> </a:t>
            </a:r>
            <a:r>
              <a:rPr dirty="0" sz="2900" spc="125">
                <a:solidFill>
                  <a:srgbClr val="11110F"/>
                </a:solidFill>
              </a:rPr>
              <a:t>and</a:t>
            </a:r>
            <a:r>
              <a:rPr dirty="0" sz="2900" spc="-170">
                <a:solidFill>
                  <a:srgbClr val="11110F"/>
                </a:solidFill>
              </a:rPr>
              <a:t> </a:t>
            </a:r>
            <a:r>
              <a:rPr dirty="0" sz="2900" spc="114">
                <a:solidFill>
                  <a:srgbClr val="11110F"/>
                </a:solidFill>
              </a:rPr>
              <a:t>Wellness</a:t>
            </a:r>
            <a:r>
              <a:rPr dirty="0" sz="2900" spc="100">
                <a:solidFill>
                  <a:srgbClr val="11110F"/>
                </a:solidFill>
              </a:rPr>
              <a:t> </a:t>
            </a:r>
            <a:r>
              <a:rPr dirty="0" sz="2900" spc="45">
                <a:solidFill>
                  <a:srgbClr val="11110F"/>
                </a:solidFill>
              </a:rPr>
              <a:t>Center</a:t>
            </a:r>
            <a:endParaRPr sz="2900"/>
          </a:p>
        </p:txBody>
      </p:sp>
      <p:sp>
        <p:nvSpPr>
          <p:cNvPr id="7" name="object 7" descr=""/>
          <p:cNvSpPr txBox="1"/>
          <p:nvPr/>
        </p:nvSpPr>
        <p:spPr>
          <a:xfrm>
            <a:off x="553650" y="1426245"/>
            <a:ext cx="4298315" cy="27844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6510" marR="59055" indent="3175">
              <a:lnSpc>
                <a:spcPct val="100600"/>
              </a:lnSpc>
              <a:spcBef>
                <a:spcPts val="85"/>
              </a:spcBef>
            </a:pPr>
            <a:r>
              <a:rPr dirty="0" sz="2250" spc="100">
                <a:solidFill>
                  <a:srgbClr val="11110F"/>
                </a:solidFill>
                <a:latin typeface="Arial"/>
                <a:cs typeface="Arial"/>
              </a:rPr>
              <a:t>35,000-square-</a:t>
            </a:r>
            <a:r>
              <a:rPr dirty="0" sz="2250" spc="90">
                <a:solidFill>
                  <a:srgbClr val="11110F"/>
                </a:solidFill>
                <a:latin typeface="Arial"/>
                <a:cs typeface="Arial"/>
              </a:rPr>
              <a:t>foot</a:t>
            </a:r>
            <a:r>
              <a:rPr dirty="0" sz="2250" spc="-7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60">
                <a:solidFill>
                  <a:srgbClr val="11110F"/>
                </a:solidFill>
                <a:latin typeface="Arial"/>
                <a:cs typeface="Arial"/>
              </a:rPr>
              <a:t>Health</a:t>
            </a:r>
            <a:r>
              <a:rPr dirty="0" sz="2250" spc="13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and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Wellness</a:t>
            </a:r>
            <a:r>
              <a:rPr dirty="0" sz="2250" spc="13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45">
                <a:solidFill>
                  <a:srgbClr val="11110F"/>
                </a:solidFill>
                <a:latin typeface="Arial"/>
                <a:cs typeface="Arial"/>
              </a:rPr>
              <a:t>Center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$10.3M</a:t>
            </a:r>
            <a:r>
              <a:rPr dirty="0" sz="2250" spc="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95">
                <a:solidFill>
                  <a:srgbClr val="2B2A28"/>
                </a:solidFill>
                <a:latin typeface="Arial"/>
                <a:cs typeface="Arial"/>
              </a:rPr>
              <a:t>t</a:t>
            </a:r>
            <a:r>
              <a:rPr dirty="0" sz="2250" spc="95">
                <a:solidFill>
                  <a:srgbClr val="11110F"/>
                </a:solidFill>
                <a:latin typeface="Arial"/>
                <a:cs typeface="Arial"/>
              </a:rPr>
              <a:t>ota</a:t>
            </a:r>
            <a:r>
              <a:rPr dirty="0" sz="2250" spc="95">
                <a:solidFill>
                  <a:srgbClr val="2B2A28"/>
                </a:solidFill>
                <a:latin typeface="Arial"/>
                <a:cs typeface="Arial"/>
              </a:rPr>
              <a:t>l</a:t>
            </a:r>
            <a:r>
              <a:rPr dirty="0" sz="2250" spc="-155">
                <a:solidFill>
                  <a:srgbClr val="2B2A28"/>
                </a:solidFill>
                <a:latin typeface="Arial"/>
                <a:cs typeface="Arial"/>
              </a:rPr>
              <a:t> </a:t>
            </a:r>
            <a:r>
              <a:rPr dirty="0" sz="2250" spc="65">
                <a:solidFill>
                  <a:srgbClr val="11110F"/>
                </a:solidFill>
                <a:latin typeface="Arial"/>
                <a:cs typeface="Arial"/>
              </a:rPr>
              <a:t>cost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$2</a:t>
            </a:r>
            <a:r>
              <a:rPr dirty="0" sz="2250">
                <a:solidFill>
                  <a:srgbClr val="2B2A28"/>
                </a:solidFill>
                <a:latin typeface="Arial"/>
                <a:cs typeface="Arial"/>
              </a:rPr>
              <a:t>.</a:t>
            </a: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36M</a:t>
            </a:r>
            <a:r>
              <a:rPr dirty="0" sz="2250" spc="17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inves</a:t>
            </a:r>
            <a:r>
              <a:rPr dirty="0" sz="2250" spc="75">
                <a:solidFill>
                  <a:srgbClr val="2B2A28"/>
                </a:solidFill>
                <a:latin typeface="Arial"/>
                <a:cs typeface="Arial"/>
              </a:rPr>
              <a:t>t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or</a:t>
            </a:r>
            <a:r>
              <a:rPr dirty="0" sz="2250" spc="-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equity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250">
              <a:latin typeface="Arial"/>
              <a:cs typeface="Arial"/>
            </a:endParaRPr>
          </a:p>
          <a:p>
            <a:pPr marL="19050" marR="5080" indent="1270">
              <a:lnSpc>
                <a:spcPct val="100000"/>
              </a:lnSpc>
            </a:pP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Heath</a:t>
            </a:r>
            <a:r>
              <a:rPr dirty="0" sz="2250" spc="2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95">
                <a:solidFill>
                  <a:srgbClr val="11110F"/>
                </a:solidFill>
                <a:latin typeface="Arial"/>
                <a:cs typeface="Arial"/>
              </a:rPr>
              <a:t>and</a:t>
            </a:r>
            <a:r>
              <a:rPr dirty="0" sz="2250" spc="-6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wellness</a:t>
            </a:r>
            <a:r>
              <a:rPr dirty="0" sz="2250" spc="13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11110F"/>
                </a:solidFill>
                <a:latin typeface="Arial"/>
                <a:cs typeface="Arial"/>
              </a:rPr>
              <a:t>education programs</a:t>
            </a:r>
            <a:r>
              <a:rPr dirty="0" sz="2250" spc="1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and</a:t>
            </a:r>
            <a:r>
              <a:rPr dirty="0" sz="2250" spc="-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exe</a:t>
            </a:r>
            <a:r>
              <a:rPr dirty="0" sz="2250" spc="55">
                <a:solidFill>
                  <a:srgbClr val="2B2A28"/>
                </a:solidFill>
                <a:latin typeface="Arial"/>
                <a:cs typeface="Arial"/>
              </a:rPr>
              <a:t>r</a:t>
            </a: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cise</a:t>
            </a:r>
            <a:r>
              <a:rPr dirty="0" sz="2250" spc="5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45">
                <a:solidFill>
                  <a:srgbClr val="11110F"/>
                </a:solidFill>
                <a:latin typeface="Arial"/>
                <a:cs typeface="Arial"/>
              </a:rPr>
              <a:t>facilities</a:t>
            </a:r>
            <a:endParaRPr sz="225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60338" y="6051898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 h="0">
                <a:moveTo>
                  <a:pt x="0" y="0"/>
                </a:moveTo>
                <a:lnTo>
                  <a:pt x="299002" y="0"/>
                </a:lnTo>
              </a:path>
            </a:pathLst>
          </a:custGeom>
          <a:ln w="12722">
            <a:solidFill>
              <a:srgbClr val="ACA5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47638" y="5447597"/>
            <a:ext cx="1307465" cy="735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9180" algn="l"/>
              </a:tabLst>
            </a:pPr>
            <a:r>
              <a:rPr dirty="0" sz="4650" spc="145">
                <a:solidFill>
                  <a:srgbClr val="ACA59E"/>
                </a:solidFill>
                <a:latin typeface="Courier New"/>
                <a:cs typeface="Courier New"/>
              </a:rPr>
              <a:t>i</a:t>
            </a:r>
            <a:r>
              <a:rPr dirty="0" sz="4650">
                <a:solidFill>
                  <a:srgbClr val="ACA59E"/>
                </a:solidFill>
                <a:latin typeface="Courier New"/>
                <a:cs typeface="Courier New"/>
              </a:rPr>
              <a:t>	</a:t>
            </a:r>
            <a:r>
              <a:rPr dirty="0" sz="4500" spc="-465">
                <a:solidFill>
                  <a:srgbClr val="69874B"/>
                </a:solidFill>
                <a:latin typeface="Arial"/>
                <a:cs typeface="Arial"/>
              </a:rPr>
              <a:t>s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6362" y="5770983"/>
            <a:ext cx="488167" cy="4152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944" y="1435127"/>
            <a:ext cx="6565855" cy="437249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73597" y="6177088"/>
            <a:ext cx="4100829" cy="0"/>
          </a:xfrm>
          <a:custGeom>
            <a:avLst/>
            <a:gdLst/>
            <a:ahLst/>
            <a:cxnLst/>
            <a:rect l="l" t="t" r="r" b="b"/>
            <a:pathLst>
              <a:path w="4100829" h="0">
                <a:moveTo>
                  <a:pt x="0" y="0"/>
                </a:moveTo>
                <a:lnTo>
                  <a:pt x="4100608" y="0"/>
                </a:lnTo>
              </a:path>
            </a:pathLst>
          </a:custGeom>
          <a:ln w="4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114">
                <a:solidFill>
                  <a:srgbClr val="11110F"/>
                </a:solidFill>
              </a:rPr>
              <a:t>Little</a:t>
            </a:r>
            <a:r>
              <a:rPr dirty="0" sz="2900">
                <a:solidFill>
                  <a:srgbClr val="11110F"/>
                </a:solidFill>
              </a:rPr>
              <a:t> </a:t>
            </a:r>
            <a:r>
              <a:rPr dirty="0" sz="2900" spc="50">
                <a:solidFill>
                  <a:srgbClr val="11110F"/>
                </a:solidFill>
              </a:rPr>
              <a:t>Big</a:t>
            </a:r>
            <a:r>
              <a:rPr dirty="0" sz="2900" spc="15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Horn</a:t>
            </a:r>
            <a:r>
              <a:rPr dirty="0" sz="2900" spc="55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College</a:t>
            </a:r>
            <a:r>
              <a:rPr dirty="0" sz="2900" spc="114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Health</a:t>
            </a:r>
            <a:r>
              <a:rPr dirty="0" sz="2900" spc="45">
                <a:solidFill>
                  <a:srgbClr val="11110F"/>
                </a:solidFill>
              </a:rPr>
              <a:t> </a:t>
            </a:r>
            <a:r>
              <a:rPr dirty="0" sz="2900" spc="125">
                <a:solidFill>
                  <a:srgbClr val="11110F"/>
                </a:solidFill>
              </a:rPr>
              <a:t>and</a:t>
            </a:r>
            <a:r>
              <a:rPr dirty="0" sz="2900" spc="-170">
                <a:solidFill>
                  <a:srgbClr val="11110F"/>
                </a:solidFill>
              </a:rPr>
              <a:t> </a:t>
            </a:r>
            <a:r>
              <a:rPr dirty="0" sz="2900" spc="114">
                <a:solidFill>
                  <a:srgbClr val="11110F"/>
                </a:solidFill>
              </a:rPr>
              <a:t>Wellness</a:t>
            </a:r>
            <a:r>
              <a:rPr dirty="0" sz="2900" spc="100">
                <a:solidFill>
                  <a:srgbClr val="11110F"/>
                </a:solidFill>
              </a:rPr>
              <a:t> </a:t>
            </a:r>
            <a:r>
              <a:rPr dirty="0" sz="2900" spc="45">
                <a:solidFill>
                  <a:srgbClr val="11110F"/>
                </a:solidFill>
              </a:rPr>
              <a:t>Center</a:t>
            </a:r>
            <a:endParaRPr sz="2900"/>
          </a:p>
        </p:txBody>
      </p:sp>
      <p:sp>
        <p:nvSpPr>
          <p:cNvPr id="7" name="object 7" descr=""/>
          <p:cNvSpPr txBox="1"/>
          <p:nvPr/>
        </p:nvSpPr>
        <p:spPr>
          <a:xfrm>
            <a:off x="553650" y="1426245"/>
            <a:ext cx="4298315" cy="27844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6510" marR="59055" indent="3175">
              <a:lnSpc>
                <a:spcPct val="100600"/>
              </a:lnSpc>
              <a:spcBef>
                <a:spcPts val="85"/>
              </a:spcBef>
            </a:pPr>
            <a:r>
              <a:rPr dirty="0" sz="2250" spc="100">
                <a:solidFill>
                  <a:srgbClr val="11110F"/>
                </a:solidFill>
                <a:latin typeface="Arial"/>
                <a:cs typeface="Arial"/>
              </a:rPr>
              <a:t>35,000-square-</a:t>
            </a:r>
            <a:r>
              <a:rPr dirty="0" sz="2250" spc="90">
                <a:solidFill>
                  <a:srgbClr val="11110F"/>
                </a:solidFill>
                <a:latin typeface="Arial"/>
                <a:cs typeface="Arial"/>
              </a:rPr>
              <a:t>foot</a:t>
            </a:r>
            <a:r>
              <a:rPr dirty="0" sz="2250" spc="-7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60">
                <a:solidFill>
                  <a:srgbClr val="11110F"/>
                </a:solidFill>
                <a:latin typeface="Arial"/>
                <a:cs typeface="Arial"/>
              </a:rPr>
              <a:t>Health</a:t>
            </a:r>
            <a:r>
              <a:rPr dirty="0" sz="2250" spc="13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and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Wellness</a:t>
            </a:r>
            <a:r>
              <a:rPr dirty="0" sz="2250" spc="13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45">
                <a:solidFill>
                  <a:srgbClr val="11110F"/>
                </a:solidFill>
                <a:latin typeface="Arial"/>
                <a:cs typeface="Arial"/>
              </a:rPr>
              <a:t>Center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$10.3M</a:t>
            </a:r>
            <a:r>
              <a:rPr dirty="0" sz="2250" spc="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95">
                <a:solidFill>
                  <a:srgbClr val="2B2A28"/>
                </a:solidFill>
                <a:latin typeface="Arial"/>
                <a:cs typeface="Arial"/>
              </a:rPr>
              <a:t>t</a:t>
            </a:r>
            <a:r>
              <a:rPr dirty="0" sz="2250" spc="95">
                <a:solidFill>
                  <a:srgbClr val="11110F"/>
                </a:solidFill>
                <a:latin typeface="Arial"/>
                <a:cs typeface="Arial"/>
              </a:rPr>
              <a:t>ota</a:t>
            </a:r>
            <a:r>
              <a:rPr dirty="0" sz="2250" spc="95">
                <a:solidFill>
                  <a:srgbClr val="2B2A28"/>
                </a:solidFill>
                <a:latin typeface="Arial"/>
                <a:cs typeface="Arial"/>
              </a:rPr>
              <a:t>l</a:t>
            </a:r>
            <a:r>
              <a:rPr dirty="0" sz="2250" spc="-155">
                <a:solidFill>
                  <a:srgbClr val="2B2A28"/>
                </a:solidFill>
                <a:latin typeface="Arial"/>
                <a:cs typeface="Arial"/>
              </a:rPr>
              <a:t> </a:t>
            </a:r>
            <a:r>
              <a:rPr dirty="0" sz="2250" spc="65">
                <a:solidFill>
                  <a:srgbClr val="11110F"/>
                </a:solidFill>
                <a:latin typeface="Arial"/>
                <a:cs typeface="Arial"/>
              </a:rPr>
              <a:t>cost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$2</a:t>
            </a:r>
            <a:r>
              <a:rPr dirty="0" sz="2250">
                <a:solidFill>
                  <a:srgbClr val="2B2A28"/>
                </a:solidFill>
                <a:latin typeface="Arial"/>
                <a:cs typeface="Arial"/>
              </a:rPr>
              <a:t>.</a:t>
            </a: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36M</a:t>
            </a:r>
            <a:r>
              <a:rPr dirty="0" sz="2250" spc="17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inves</a:t>
            </a:r>
            <a:r>
              <a:rPr dirty="0" sz="2250" spc="75">
                <a:solidFill>
                  <a:srgbClr val="2B2A28"/>
                </a:solidFill>
                <a:latin typeface="Arial"/>
                <a:cs typeface="Arial"/>
              </a:rPr>
              <a:t>t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or</a:t>
            </a:r>
            <a:r>
              <a:rPr dirty="0" sz="2250" spc="-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equity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250">
              <a:latin typeface="Arial"/>
              <a:cs typeface="Arial"/>
            </a:endParaRPr>
          </a:p>
          <a:p>
            <a:pPr marL="19050" marR="5080" indent="1270">
              <a:lnSpc>
                <a:spcPct val="100000"/>
              </a:lnSpc>
            </a:pP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Heath</a:t>
            </a:r>
            <a:r>
              <a:rPr dirty="0" sz="2250" spc="2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95">
                <a:solidFill>
                  <a:srgbClr val="11110F"/>
                </a:solidFill>
                <a:latin typeface="Arial"/>
                <a:cs typeface="Arial"/>
              </a:rPr>
              <a:t>and</a:t>
            </a:r>
            <a:r>
              <a:rPr dirty="0" sz="2250" spc="-6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wellness</a:t>
            </a:r>
            <a:r>
              <a:rPr dirty="0" sz="2250" spc="13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11110F"/>
                </a:solidFill>
                <a:latin typeface="Arial"/>
                <a:cs typeface="Arial"/>
              </a:rPr>
              <a:t>education programs</a:t>
            </a:r>
            <a:r>
              <a:rPr dirty="0" sz="2250" spc="1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and</a:t>
            </a:r>
            <a:r>
              <a:rPr dirty="0" sz="2250" spc="-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exe</a:t>
            </a:r>
            <a:r>
              <a:rPr dirty="0" sz="2250" spc="55">
                <a:solidFill>
                  <a:srgbClr val="2B2A28"/>
                </a:solidFill>
                <a:latin typeface="Arial"/>
                <a:cs typeface="Arial"/>
              </a:rPr>
              <a:t>r</a:t>
            </a: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cise</a:t>
            </a:r>
            <a:r>
              <a:rPr dirty="0" sz="2250" spc="5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45">
                <a:solidFill>
                  <a:srgbClr val="11110F"/>
                </a:solidFill>
                <a:latin typeface="Arial"/>
                <a:cs typeface="Arial"/>
              </a:rPr>
              <a:t>facilities</a:t>
            </a:r>
            <a:endParaRPr sz="225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60338" y="6051898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 h="0">
                <a:moveTo>
                  <a:pt x="0" y="0"/>
                </a:moveTo>
                <a:lnTo>
                  <a:pt x="299002" y="0"/>
                </a:lnTo>
              </a:path>
            </a:pathLst>
          </a:custGeom>
          <a:ln w="12722">
            <a:solidFill>
              <a:srgbClr val="ACA5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47638" y="5447597"/>
            <a:ext cx="1307465" cy="735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9180" algn="l"/>
              </a:tabLst>
            </a:pPr>
            <a:r>
              <a:rPr dirty="0" sz="4650" spc="145">
                <a:solidFill>
                  <a:srgbClr val="ACA59E"/>
                </a:solidFill>
                <a:latin typeface="Courier New"/>
                <a:cs typeface="Courier New"/>
              </a:rPr>
              <a:t>i</a:t>
            </a:r>
            <a:r>
              <a:rPr dirty="0" sz="4650">
                <a:solidFill>
                  <a:srgbClr val="ACA59E"/>
                </a:solidFill>
                <a:latin typeface="Courier New"/>
                <a:cs typeface="Courier New"/>
              </a:rPr>
              <a:t>	</a:t>
            </a:r>
            <a:r>
              <a:rPr dirty="0" sz="4500" spc="-465">
                <a:solidFill>
                  <a:srgbClr val="69874B"/>
                </a:solidFill>
                <a:latin typeface="Arial"/>
                <a:cs typeface="Arial"/>
              </a:rPr>
              <a:t>s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6362" y="5770983"/>
            <a:ext cx="488167" cy="4152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944" y="1435127"/>
            <a:ext cx="6565855" cy="438470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73597" y="6177088"/>
            <a:ext cx="4100829" cy="0"/>
          </a:xfrm>
          <a:custGeom>
            <a:avLst/>
            <a:gdLst/>
            <a:ahLst/>
            <a:cxnLst/>
            <a:rect l="l" t="t" r="r" b="b"/>
            <a:pathLst>
              <a:path w="4100829" h="0">
                <a:moveTo>
                  <a:pt x="0" y="0"/>
                </a:moveTo>
                <a:lnTo>
                  <a:pt x="4100608" y="0"/>
                </a:lnTo>
              </a:path>
            </a:pathLst>
          </a:custGeom>
          <a:ln w="4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114">
                <a:solidFill>
                  <a:srgbClr val="11110F"/>
                </a:solidFill>
              </a:rPr>
              <a:t>Little</a:t>
            </a:r>
            <a:r>
              <a:rPr dirty="0" sz="2900">
                <a:solidFill>
                  <a:srgbClr val="11110F"/>
                </a:solidFill>
              </a:rPr>
              <a:t> </a:t>
            </a:r>
            <a:r>
              <a:rPr dirty="0" sz="2900" spc="50">
                <a:solidFill>
                  <a:srgbClr val="11110F"/>
                </a:solidFill>
              </a:rPr>
              <a:t>Big</a:t>
            </a:r>
            <a:r>
              <a:rPr dirty="0" sz="2900" spc="15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Horn</a:t>
            </a:r>
            <a:r>
              <a:rPr dirty="0" sz="2900" spc="55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College</a:t>
            </a:r>
            <a:r>
              <a:rPr dirty="0" sz="2900" spc="114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Health</a:t>
            </a:r>
            <a:r>
              <a:rPr dirty="0" sz="2900" spc="45">
                <a:solidFill>
                  <a:srgbClr val="11110F"/>
                </a:solidFill>
              </a:rPr>
              <a:t> </a:t>
            </a:r>
            <a:r>
              <a:rPr dirty="0" sz="2900" spc="125">
                <a:solidFill>
                  <a:srgbClr val="11110F"/>
                </a:solidFill>
              </a:rPr>
              <a:t>and</a:t>
            </a:r>
            <a:r>
              <a:rPr dirty="0" sz="2900" spc="-170">
                <a:solidFill>
                  <a:srgbClr val="11110F"/>
                </a:solidFill>
              </a:rPr>
              <a:t> </a:t>
            </a:r>
            <a:r>
              <a:rPr dirty="0" sz="2900" spc="114">
                <a:solidFill>
                  <a:srgbClr val="11110F"/>
                </a:solidFill>
              </a:rPr>
              <a:t>Wellness</a:t>
            </a:r>
            <a:r>
              <a:rPr dirty="0" sz="2900" spc="100">
                <a:solidFill>
                  <a:srgbClr val="11110F"/>
                </a:solidFill>
              </a:rPr>
              <a:t> </a:t>
            </a:r>
            <a:r>
              <a:rPr dirty="0" sz="2900" spc="45">
                <a:solidFill>
                  <a:srgbClr val="11110F"/>
                </a:solidFill>
              </a:rPr>
              <a:t>Center</a:t>
            </a:r>
            <a:endParaRPr sz="2900"/>
          </a:p>
        </p:txBody>
      </p:sp>
      <p:sp>
        <p:nvSpPr>
          <p:cNvPr id="7" name="object 7" descr=""/>
          <p:cNvSpPr txBox="1"/>
          <p:nvPr/>
        </p:nvSpPr>
        <p:spPr>
          <a:xfrm>
            <a:off x="553650" y="1426245"/>
            <a:ext cx="4298315" cy="27844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6510" marR="59055" indent="3175">
              <a:lnSpc>
                <a:spcPct val="100600"/>
              </a:lnSpc>
              <a:spcBef>
                <a:spcPts val="85"/>
              </a:spcBef>
            </a:pPr>
            <a:r>
              <a:rPr dirty="0" sz="2250" spc="100">
                <a:solidFill>
                  <a:srgbClr val="11110F"/>
                </a:solidFill>
                <a:latin typeface="Arial"/>
                <a:cs typeface="Arial"/>
              </a:rPr>
              <a:t>35,000-square-</a:t>
            </a:r>
            <a:r>
              <a:rPr dirty="0" sz="2250" spc="90">
                <a:solidFill>
                  <a:srgbClr val="11110F"/>
                </a:solidFill>
                <a:latin typeface="Arial"/>
                <a:cs typeface="Arial"/>
              </a:rPr>
              <a:t>foot</a:t>
            </a:r>
            <a:r>
              <a:rPr dirty="0" sz="2250" spc="-7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60">
                <a:solidFill>
                  <a:srgbClr val="11110F"/>
                </a:solidFill>
                <a:latin typeface="Arial"/>
                <a:cs typeface="Arial"/>
              </a:rPr>
              <a:t>Health</a:t>
            </a:r>
            <a:r>
              <a:rPr dirty="0" sz="2250" spc="13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and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Wellness</a:t>
            </a:r>
            <a:r>
              <a:rPr dirty="0" sz="2250" spc="13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45">
                <a:solidFill>
                  <a:srgbClr val="11110F"/>
                </a:solidFill>
                <a:latin typeface="Arial"/>
                <a:cs typeface="Arial"/>
              </a:rPr>
              <a:t>Center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$10.3M</a:t>
            </a:r>
            <a:r>
              <a:rPr dirty="0" sz="2250" spc="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95">
                <a:solidFill>
                  <a:srgbClr val="2B2A28"/>
                </a:solidFill>
                <a:latin typeface="Arial"/>
                <a:cs typeface="Arial"/>
              </a:rPr>
              <a:t>t</a:t>
            </a:r>
            <a:r>
              <a:rPr dirty="0" sz="2250" spc="95">
                <a:solidFill>
                  <a:srgbClr val="11110F"/>
                </a:solidFill>
                <a:latin typeface="Arial"/>
                <a:cs typeface="Arial"/>
              </a:rPr>
              <a:t>ota</a:t>
            </a:r>
            <a:r>
              <a:rPr dirty="0" sz="2250" spc="95">
                <a:solidFill>
                  <a:srgbClr val="2B2A28"/>
                </a:solidFill>
                <a:latin typeface="Arial"/>
                <a:cs typeface="Arial"/>
              </a:rPr>
              <a:t>l</a:t>
            </a:r>
            <a:r>
              <a:rPr dirty="0" sz="2250" spc="-155">
                <a:solidFill>
                  <a:srgbClr val="2B2A28"/>
                </a:solidFill>
                <a:latin typeface="Arial"/>
                <a:cs typeface="Arial"/>
              </a:rPr>
              <a:t> </a:t>
            </a:r>
            <a:r>
              <a:rPr dirty="0" sz="2250" spc="65">
                <a:solidFill>
                  <a:srgbClr val="11110F"/>
                </a:solidFill>
                <a:latin typeface="Arial"/>
                <a:cs typeface="Arial"/>
              </a:rPr>
              <a:t>cost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$2</a:t>
            </a:r>
            <a:r>
              <a:rPr dirty="0" sz="2250">
                <a:solidFill>
                  <a:srgbClr val="2B2A28"/>
                </a:solidFill>
                <a:latin typeface="Arial"/>
                <a:cs typeface="Arial"/>
              </a:rPr>
              <a:t>.</a:t>
            </a: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36M</a:t>
            </a:r>
            <a:r>
              <a:rPr dirty="0" sz="2250" spc="17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inves</a:t>
            </a:r>
            <a:r>
              <a:rPr dirty="0" sz="2250" spc="75">
                <a:solidFill>
                  <a:srgbClr val="2B2A28"/>
                </a:solidFill>
                <a:latin typeface="Arial"/>
                <a:cs typeface="Arial"/>
              </a:rPr>
              <a:t>t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or</a:t>
            </a:r>
            <a:r>
              <a:rPr dirty="0" sz="2250" spc="-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equity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250">
              <a:latin typeface="Arial"/>
              <a:cs typeface="Arial"/>
            </a:endParaRPr>
          </a:p>
          <a:p>
            <a:pPr marL="19050" marR="5080" indent="1270">
              <a:lnSpc>
                <a:spcPct val="100000"/>
              </a:lnSpc>
            </a:pP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Heath</a:t>
            </a:r>
            <a:r>
              <a:rPr dirty="0" sz="2250" spc="2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95">
                <a:solidFill>
                  <a:srgbClr val="11110F"/>
                </a:solidFill>
                <a:latin typeface="Arial"/>
                <a:cs typeface="Arial"/>
              </a:rPr>
              <a:t>and</a:t>
            </a:r>
            <a:r>
              <a:rPr dirty="0" sz="2250" spc="-6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wellness</a:t>
            </a:r>
            <a:r>
              <a:rPr dirty="0" sz="2250" spc="13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11110F"/>
                </a:solidFill>
                <a:latin typeface="Arial"/>
                <a:cs typeface="Arial"/>
              </a:rPr>
              <a:t>education programs</a:t>
            </a:r>
            <a:r>
              <a:rPr dirty="0" sz="2250" spc="1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and</a:t>
            </a:r>
            <a:r>
              <a:rPr dirty="0" sz="2250" spc="-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exe</a:t>
            </a:r>
            <a:r>
              <a:rPr dirty="0" sz="2250" spc="55">
                <a:solidFill>
                  <a:srgbClr val="2B2A28"/>
                </a:solidFill>
                <a:latin typeface="Arial"/>
                <a:cs typeface="Arial"/>
              </a:rPr>
              <a:t>r</a:t>
            </a: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cise</a:t>
            </a:r>
            <a:r>
              <a:rPr dirty="0" sz="2250" spc="5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45">
                <a:solidFill>
                  <a:srgbClr val="11110F"/>
                </a:solidFill>
                <a:latin typeface="Arial"/>
                <a:cs typeface="Arial"/>
              </a:rPr>
              <a:t>facilities</a:t>
            </a:r>
            <a:endParaRPr sz="225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60338" y="6051898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 h="0">
                <a:moveTo>
                  <a:pt x="0" y="0"/>
                </a:moveTo>
                <a:lnTo>
                  <a:pt x="299002" y="0"/>
                </a:lnTo>
              </a:path>
            </a:pathLst>
          </a:custGeom>
          <a:ln w="12722">
            <a:solidFill>
              <a:srgbClr val="ACA5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47638" y="5447597"/>
            <a:ext cx="1307465" cy="735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9180" algn="l"/>
              </a:tabLst>
            </a:pPr>
            <a:r>
              <a:rPr dirty="0" sz="4650" spc="145">
                <a:solidFill>
                  <a:srgbClr val="ACA59E"/>
                </a:solidFill>
                <a:latin typeface="Courier New"/>
                <a:cs typeface="Courier New"/>
              </a:rPr>
              <a:t>i</a:t>
            </a:r>
            <a:r>
              <a:rPr dirty="0" sz="4650">
                <a:solidFill>
                  <a:srgbClr val="ACA59E"/>
                </a:solidFill>
                <a:latin typeface="Courier New"/>
                <a:cs typeface="Courier New"/>
              </a:rPr>
              <a:t>	</a:t>
            </a:r>
            <a:r>
              <a:rPr dirty="0" sz="4500" spc="-465">
                <a:solidFill>
                  <a:srgbClr val="69874B"/>
                </a:solidFill>
                <a:latin typeface="Arial"/>
                <a:cs typeface="Arial"/>
              </a:rPr>
              <a:t>s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6362" y="5770983"/>
            <a:ext cx="488167" cy="4152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944" y="1435127"/>
            <a:ext cx="6553650" cy="438470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73597" y="6177088"/>
            <a:ext cx="4100829" cy="0"/>
          </a:xfrm>
          <a:custGeom>
            <a:avLst/>
            <a:gdLst/>
            <a:ahLst/>
            <a:cxnLst/>
            <a:rect l="l" t="t" r="r" b="b"/>
            <a:pathLst>
              <a:path w="4100829" h="0">
                <a:moveTo>
                  <a:pt x="0" y="0"/>
                </a:moveTo>
                <a:lnTo>
                  <a:pt x="4100608" y="0"/>
                </a:lnTo>
              </a:path>
            </a:pathLst>
          </a:custGeom>
          <a:ln w="4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114">
                <a:solidFill>
                  <a:srgbClr val="11110F"/>
                </a:solidFill>
              </a:rPr>
              <a:t>Little</a:t>
            </a:r>
            <a:r>
              <a:rPr dirty="0" sz="2900">
                <a:solidFill>
                  <a:srgbClr val="11110F"/>
                </a:solidFill>
              </a:rPr>
              <a:t> </a:t>
            </a:r>
            <a:r>
              <a:rPr dirty="0" sz="2900" spc="50">
                <a:solidFill>
                  <a:srgbClr val="11110F"/>
                </a:solidFill>
              </a:rPr>
              <a:t>Big</a:t>
            </a:r>
            <a:r>
              <a:rPr dirty="0" sz="2900" spc="15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Horn</a:t>
            </a:r>
            <a:r>
              <a:rPr dirty="0" sz="2900" spc="55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College</a:t>
            </a:r>
            <a:r>
              <a:rPr dirty="0" sz="2900" spc="114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Health</a:t>
            </a:r>
            <a:r>
              <a:rPr dirty="0" sz="2900" spc="45">
                <a:solidFill>
                  <a:srgbClr val="11110F"/>
                </a:solidFill>
              </a:rPr>
              <a:t> </a:t>
            </a:r>
            <a:r>
              <a:rPr dirty="0" sz="2900" spc="125">
                <a:solidFill>
                  <a:srgbClr val="11110F"/>
                </a:solidFill>
              </a:rPr>
              <a:t>and</a:t>
            </a:r>
            <a:r>
              <a:rPr dirty="0" sz="2900" spc="-170">
                <a:solidFill>
                  <a:srgbClr val="11110F"/>
                </a:solidFill>
              </a:rPr>
              <a:t> </a:t>
            </a:r>
            <a:r>
              <a:rPr dirty="0" sz="2900" spc="114">
                <a:solidFill>
                  <a:srgbClr val="11110F"/>
                </a:solidFill>
              </a:rPr>
              <a:t>Wellness</a:t>
            </a:r>
            <a:r>
              <a:rPr dirty="0" sz="2900" spc="100">
                <a:solidFill>
                  <a:srgbClr val="11110F"/>
                </a:solidFill>
              </a:rPr>
              <a:t> </a:t>
            </a:r>
            <a:r>
              <a:rPr dirty="0" sz="2900" spc="45">
                <a:solidFill>
                  <a:srgbClr val="11110F"/>
                </a:solidFill>
              </a:rPr>
              <a:t>Center</a:t>
            </a:r>
            <a:endParaRPr sz="2900"/>
          </a:p>
        </p:txBody>
      </p:sp>
      <p:sp>
        <p:nvSpPr>
          <p:cNvPr id="7" name="object 7" descr=""/>
          <p:cNvSpPr txBox="1"/>
          <p:nvPr/>
        </p:nvSpPr>
        <p:spPr>
          <a:xfrm>
            <a:off x="553650" y="1426245"/>
            <a:ext cx="4298315" cy="27844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6510" marR="59055" indent="3175">
              <a:lnSpc>
                <a:spcPct val="100600"/>
              </a:lnSpc>
              <a:spcBef>
                <a:spcPts val="85"/>
              </a:spcBef>
            </a:pPr>
            <a:r>
              <a:rPr dirty="0" sz="2250" spc="100">
                <a:solidFill>
                  <a:srgbClr val="11110F"/>
                </a:solidFill>
                <a:latin typeface="Arial"/>
                <a:cs typeface="Arial"/>
              </a:rPr>
              <a:t>35,000-square-</a:t>
            </a:r>
            <a:r>
              <a:rPr dirty="0" sz="2250" spc="90">
                <a:solidFill>
                  <a:srgbClr val="11110F"/>
                </a:solidFill>
                <a:latin typeface="Arial"/>
                <a:cs typeface="Arial"/>
              </a:rPr>
              <a:t>foot</a:t>
            </a:r>
            <a:r>
              <a:rPr dirty="0" sz="2250" spc="-7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60">
                <a:solidFill>
                  <a:srgbClr val="11110F"/>
                </a:solidFill>
                <a:latin typeface="Arial"/>
                <a:cs typeface="Arial"/>
              </a:rPr>
              <a:t>Health</a:t>
            </a:r>
            <a:r>
              <a:rPr dirty="0" sz="2250" spc="13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and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Wellness</a:t>
            </a:r>
            <a:r>
              <a:rPr dirty="0" sz="2250" spc="13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45">
                <a:solidFill>
                  <a:srgbClr val="11110F"/>
                </a:solidFill>
                <a:latin typeface="Arial"/>
                <a:cs typeface="Arial"/>
              </a:rPr>
              <a:t>Center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$10.3M</a:t>
            </a:r>
            <a:r>
              <a:rPr dirty="0" sz="2250" spc="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95">
                <a:solidFill>
                  <a:srgbClr val="2B2A28"/>
                </a:solidFill>
                <a:latin typeface="Arial"/>
                <a:cs typeface="Arial"/>
              </a:rPr>
              <a:t>t</a:t>
            </a:r>
            <a:r>
              <a:rPr dirty="0" sz="2250" spc="95">
                <a:solidFill>
                  <a:srgbClr val="11110F"/>
                </a:solidFill>
                <a:latin typeface="Arial"/>
                <a:cs typeface="Arial"/>
              </a:rPr>
              <a:t>ota</a:t>
            </a:r>
            <a:r>
              <a:rPr dirty="0" sz="2250" spc="95">
                <a:solidFill>
                  <a:srgbClr val="2B2A28"/>
                </a:solidFill>
                <a:latin typeface="Arial"/>
                <a:cs typeface="Arial"/>
              </a:rPr>
              <a:t>l</a:t>
            </a:r>
            <a:r>
              <a:rPr dirty="0" sz="2250" spc="-155">
                <a:solidFill>
                  <a:srgbClr val="2B2A28"/>
                </a:solidFill>
                <a:latin typeface="Arial"/>
                <a:cs typeface="Arial"/>
              </a:rPr>
              <a:t> </a:t>
            </a:r>
            <a:r>
              <a:rPr dirty="0" sz="2250" spc="65">
                <a:solidFill>
                  <a:srgbClr val="11110F"/>
                </a:solidFill>
                <a:latin typeface="Arial"/>
                <a:cs typeface="Arial"/>
              </a:rPr>
              <a:t>cost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$2</a:t>
            </a:r>
            <a:r>
              <a:rPr dirty="0" sz="2250">
                <a:solidFill>
                  <a:srgbClr val="2B2A28"/>
                </a:solidFill>
                <a:latin typeface="Arial"/>
                <a:cs typeface="Arial"/>
              </a:rPr>
              <a:t>.</a:t>
            </a: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36M</a:t>
            </a:r>
            <a:r>
              <a:rPr dirty="0" sz="2250" spc="17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inves</a:t>
            </a:r>
            <a:r>
              <a:rPr dirty="0" sz="2250" spc="75">
                <a:solidFill>
                  <a:srgbClr val="2B2A28"/>
                </a:solidFill>
                <a:latin typeface="Arial"/>
                <a:cs typeface="Arial"/>
              </a:rPr>
              <a:t>t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or</a:t>
            </a:r>
            <a:r>
              <a:rPr dirty="0" sz="2250" spc="-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equity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250">
              <a:latin typeface="Arial"/>
              <a:cs typeface="Arial"/>
            </a:endParaRPr>
          </a:p>
          <a:p>
            <a:pPr marL="19050" marR="5080" indent="1270">
              <a:lnSpc>
                <a:spcPct val="100000"/>
              </a:lnSpc>
            </a:pP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Heath</a:t>
            </a:r>
            <a:r>
              <a:rPr dirty="0" sz="2250" spc="2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95">
                <a:solidFill>
                  <a:srgbClr val="11110F"/>
                </a:solidFill>
                <a:latin typeface="Arial"/>
                <a:cs typeface="Arial"/>
              </a:rPr>
              <a:t>and</a:t>
            </a:r>
            <a:r>
              <a:rPr dirty="0" sz="2250" spc="-6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wellness</a:t>
            </a:r>
            <a:r>
              <a:rPr dirty="0" sz="2250" spc="13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11110F"/>
                </a:solidFill>
                <a:latin typeface="Arial"/>
                <a:cs typeface="Arial"/>
              </a:rPr>
              <a:t>education programs</a:t>
            </a:r>
            <a:r>
              <a:rPr dirty="0" sz="2250" spc="1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and</a:t>
            </a:r>
            <a:r>
              <a:rPr dirty="0" sz="2250" spc="-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exe</a:t>
            </a:r>
            <a:r>
              <a:rPr dirty="0" sz="2250" spc="55">
                <a:solidFill>
                  <a:srgbClr val="2B2A28"/>
                </a:solidFill>
                <a:latin typeface="Arial"/>
                <a:cs typeface="Arial"/>
              </a:rPr>
              <a:t>r</a:t>
            </a: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cise</a:t>
            </a:r>
            <a:r>
              <a:rPr dirty="0" sz="2250" spc="5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45">
                <a:solidFill>
                  <a:srgbClr val="11110F"/>
                </a:solidFill>
                <a:latin typeface="Arial"/>
                <a:cs typeface="Arial"/>
              </a:rPr>
              <a:t>facilities</a:t>
            </a:r>
            <a:endParaRPr sz="225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60338" y="6051898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 h="0">
                <a:moveTo>
                  <a:pt x="0" y="0"/>
                </a:moveTo>
                <a:lnTo>
                  <a:pt x="299002" y="0"/>
                </a:lnTo>
              </a:path>
            </a:pathLst>
          </a:custGeom>
          <a:ln w="12722">
            <a:solidFill>
              <a:srgbClr val="ACA5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47638" y="5447597"/>
            <a:ext cx="1307465" cy="735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9180" algn="l"/>
              </a:tabLst>
            </a:pPr>
            <a:r>
              <a:rPr dirty="0" sz="4650" spc="145">
                <a:solidFill>
                  <a:srgbClr val="ACA59E"/>
                </a:solidFill>
                <a:latin typeface="Courier New"/>
                <a:cs typeface="Courier New"/>
              </a:rPr>
              <a:t>i</a:t>
            </a:r>
            <a:r>
              <a:rPr dirty="0" sz="4650">
                <a:solidFill>
                  <a:srgbClr val="ACA59E"/>
                </a:solidFill>
                <a:latin typeface="Courier New"/>
                <a:cs typeface="Courier New"/>
              </a:rPr>
              <a:t>	</a:t>
            </a:r>
            <a:r>
              <a:rPr dirty="0" sz="4500" spc="-465">
                <a:solidFill>
                  <a:srgbClr val="69874B"/>
                </a:solidFill>
                <a:latin typeface="Arial"/>
                <a:cs typeface="Arial"/>
              </a:rPr>
              <a:t>s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6362" y="5770983"/>
            <a:ext cx="488167" cy="4152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944" y="1435127"/>
            <a:ext cx="6553650" cy="438470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73597" y="6177088"/>
            <a:ext cx="4100829" cy="0"/>
          </a:xfrm>
          <a:custGeom>
            <a:avLst/>
            <a:gdLst/>
            <a:ahLst/>
            <a:cxnLst/>
            <a:rect l="l" t="t" r="r" b="b"/>
            <a:pathLst>
              <a:path w="4100829" h="0">
                <a:moveTo>
                  <a:pt x="0" y="0"/>
                </a:moveTo>
                <a:lnTo>
                  <a:pt x="4100608" y="0"/>
                </a:lnTo>
              </a:path>
            </a:pathLst>
          </a:custGeom>
          <a:ln w="4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114">
                <a:solidFill>
                  <a:srgbClr val="11110F"/>
                </a:solidFill>
              </a:rPr>
              <a:t>Little</a:t>
            </a:r>
            <a:r>
              <a:rPr dirty="0" sz="2900">
                <a:solidFill>
                  <a:srgbClr val="11110F"/>
                </a:solidFill>
              </a:rPr>
              <a:t> </a:t>
            </a:r>
            <a:r>
              <a:rPr dirty="0" sz="2900" spc="50">
                <a:solidFill>
                  <a:srgbClr val="11110F"/>
                </a:solidFill>
              </a:rPr>
              <a:t>Big</a:t>
            </a:r>
            <a:r>
              <a:rPr dirty="0" sz="2900" spc="15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Horn</a:t>
            </a:r>
            <a:r>
              <a:rPr dirty="0" sz="2900" spc="55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College</a:t>
            </a:r>
            <a:r>
              <a:rPr dirty="0" sz="2900" spc="114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Health</a:t>
            </a:r>
            <a:r>
              <a:rPr dirty="0" sz="2900" spc="45">
                <a:solidFill>
                  <a:srgbClr val="11110F"/>
                </a:solidFill>
              </a:rPr>
              <a:t> </a:t>
            </a:r>
            <a:r>
              <a:rPr dirty="0" sz="2900" spc="125">
                <a:solidFill>
                  <a:srgbClr val="11110F"/>
                </a:solidFill>
              </a:rPr>
              <a:t>and</a:t>
            </a:r>
            <a:r>
              <a:rPr dirty="0" sz="2900" spc="-170">
                <a:solidFill>
                  <a:srgbClr val="11110F"/>
                </a:solidFill>
              </a:rPr>
              <a:t> </a:t>
            </a:r>
            <a:r>
              <a:rPr dirty="0" sz="2900" spc="114">
                <a:solidFill>
                  <a:srgbClr val="11110F"/>
                </a:solidFill>
              </a:rPr>
              <a:t>Wellness</a:t>
            </a:r>
            <a:r>
              <a:rPr dirty="0" sz="2900" spc="100">
                <a:solidFill>
                  <a:srgbClr val="11110F"/>
                </a:solidFill>
              </a:rPr>
              <a:t> </a:t>
            </a:r>
            <a:r>
              <a:rPr dirty="0" sz="2900" spc="45">
                <a:solidFill>
                  <a:srgbClr val="11110F"/>
                </a:solidFill>
              </a:rPr>
              <a:t>Center</a:t>
            </a:r>
            <a:endParaRPr sz="2900"/>
          </a:p>
        </p:txBody>
      </p:sp>
      <p:sp>
        <p:nvSpPr>
          <p:cNvPr id="7" name="object 7" descr=""/>
          <p:cNvSpPr txBox="1"/>
          <p:nvPr/>
        </p:nvSpPr>
        <p:spPr>
          <a:xfrm>
            <a:off x="553650" y="1426245"/>
            <a:ext cx="4298315" cy="27844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6510" marR="59055" indent="3175">
              <a:lnSpc>
                <a:spcPct val="100600"/>
              </a:lnSpc>
              <a:spcBef>
                <a:spcPts val="85"/>
              </a:spcBef>
            </a:pPr>
            <a:r>
              <a:rPr dirty="0" sz="2250" spc="100">
                <a:solidFill>
                  <a:srgbClr val="11110F"/>
                </a:solidFill>
                <a:latin typeface="Arial"/>
                <a:cs typeface="Arial"/>
              </a:rPr>
              <a:t>35,000-square-</a:t>
            </a:r>
            <a:r>
              <a:rPr dirty="0" sz="2250" spc="90">
                <a:solidFill>
                  <a:srgbClr val="11110F"/>
                </a:solidFill>
                <a:latin typeface="Arial"/>
                <a:cs typeface="Arial"/>
              </a:rPr>
              <a:t>foot</a:t>
            </a:r>
            <a:r>
              <a:rPr dirty="0" sz="2250" spc="-7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60">
                <a:solidFill>
                  <a:srgbClr val="11110F"/>
                </a:solidFill>
                <a:latin typeface="Arial"/>
                <a:cs typeface="Arial"/>
              </a:rPr>
              <a:t>Health</a:t>
            </a:r>
            <a:r>
              <a:rPr dirty="0" sz="2250" spc="13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and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Wellness</a:t>
            </a:r>
            <a:r>
              <a:rPr dirty="0" sz="2250" spc="13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45">
                <a:solidFill>
                  <a:srgbClr val="11110F"/>
                </a:solidFill>
                <a:latin typeface="Arial"/>
                <a:cs typeface="Arial"/>
              </a:rPr>
              <a:t>Center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$10.3M</a:t>
            </a:r>
            <a:r>
              <a:rPr dirty="0" sz="2250" spc="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95">
                <a:solidFill>
                  <a:srgbClr val="2B2A28"/>
                </a:solidFill>
                <a:latin typeface="Arial"/>
                <a:cs typeface="Arial"/>
              </a:rPr>
              <a:t>t</a:t>
            </a:r>
            <a:r>
              <a:rPr dirty="0" sz="2250" spc="95">
                <a:solidFill>
                  <a:srgbClr val="11110F"/>
                </a:solidFill>
                <a:latin typeface="Arial"/>
                <a:cs typeface="Arial"/>
              </a:rPr>
              <a:t>ota</a:t>
            </a:r>
            <a:r>
              <a:rPr dirty="0" sz="2250" spc="95">
                <a:solidFill>
                  <a:srgbClr val="2B2A28"/>
                </a:solidFill>
                <a:latin typeface="Arial"/>
                <a:cs typeface="Arial"/>
              </a:rPr>
              <a:t>l</a:t>
            </a:r>
            <a:r>
              <a:rPr dirty="0" sz="2250" spc="-155">
                <a:solidFill>
                  <a:srgbClr val="2B2A28"/>
                </a:solidFill>
                <a:latin typeface="Arial"/>
                <a:cs typeface="Arial"/>
              </a:rPr>
              <a:t> </a:t>
            </a:r>
            <a:r>
              <a:rPr dirty="0" sz="2250" spc="65">
                <a:solidFill>
                  <a:srgbClr val="11110F"/>
                </a:solidFill>
                <a:latin typeface="Arial"/>
                <a:cs typeface="Arial"/>
              </a:rPr>
              <a:t>cost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$2</a:t>
            </a:r>
            <a:r>
              <a:rPr dirty="0" sz="2250">
                <a:solidFill>
                  <a:srgbClr val="2B2A28"/>
                </a:solidFill>
                <a:latin typeface="Arial"/>
                <a:cs typeface="Arial"/>
              </a:rPr>
              <a:t>.</a:t>
            </a: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36M</a:t>
            </a:r>
            <a:r>
              <a:rPr dirty="0" sz="2250" spc="17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inves</a:t>
            </a:r>
            <a:r>
              <a:rPr dirty="0" sz="2250" spc="75">
                <a:solidFill>
                  <a:srgbClr val="2B2A28"/>
                </a:solidFill>
                <a:latin typeface="Arial"/>
                <a:cs typeface="Arial"/>
              </a:rPr>
              <a:t>t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or</a:t>
            </a:r>
            <a:r>
              <a:rPr dirty="0" sz="2250" spc="-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equity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250">
              <a:latin typeface="Arial"/>
              <a:cs typeface="Arial"/>
            </a:endParaRPr>
          </a:p>
          <a:p>
            <a:pPr marL="19050" marR="5080" indent="1270">
              <a:lnSpc>
                <a:spcPct val="100000"/>
              </a:lnSpc>
            </a:pP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Heath</a:t>
            </a:r>
            <a:r>
              <a:rPr dirty="0" sz="2250" spc="2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95">
                <a:solidFill>
                  <a:srgbClr val="11110F"/>
                </a:solidFill>
                <a:latin typeface="Arial"/>
                <a:cs typeface="Arial"/>
              </a:rPr>
              <a:t>and</a:t>
            </a:r>
            <a:r>
              <a:rPr dirty="0" sz="2250" spc="-6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wellness</a:t>
            </a:r>
            <a:r>
              <a:rPr dirty="0" sz="2250" spc="13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11110F"/>
                </a:solidFill>
                <a:latin typeface="Arial"/>
                <a:cs typeface="Arial"/>
              </a:rPr>
              <a:t>education programs</a:t>
            </a:r>
            <a:r>
              <a:rPr dirty="0" sz="2250" spc="1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and</a:t>
            </a:r>
            <a:r>
              <a:rPr dirty="0" sz="2250" spc="-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exe</a:t>
            </a:r>
            <a:r>
              <a:rPr dirty="0" sz="2250" spc="55">
                <a:solidFill>
                  <a:srgbClr val="2B2A28"/>
                </a:solidFill>
                <a:latin typeface="Arial"/>
                <a:cs typeface="Arial"/>
              </a:rPr>
              <a:t>r</a:t>
            </a: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cise</a:t>
            </a:r>
            <a:r>
              <a:rPr dirty="0" sz="2250" spc="5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45">
                <a:solidFill>
                  <a:srgbClr val="11110F"/>
                </a:solidFill>
                <a:latin typeface="Arial"/>
                <a:cs typeface="Arial"/>
              </a:rPr>
              <a:t>facilities</a:t>
            </a:r>
            <a:endParaRPr sz="225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60338" y="6051898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 h="0">
                <a:moveTo>
                  <a:pt x="0" y="0"/>
                </a:moveTo>
                <a:lnTo>
                  <a:pt x="299002" y="0"/>
                </a:lnTo>
              </a:path>
            </a:pathLst>
          </a:custGeom>
          <a:ln w="12722">
            <a:solidFill>
              <a:srgbClr val="ACA5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47638" y="5447597"/>
            <a:ext cx="1307465" cy="735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9180" algn="l"/>
              </a:tabLst>
            </a:pPr>
            <a:r>
              <a:rPr dirty="0" sz="4650" spc="145">
                <a:solidFill>
                  <a:srgbClr val="ACA59E"/>
                </a:solidFill>
                <a:latin typeface="Courier New"/>
                <a:cs typeface="Courier New"/>
              </a:rPr>
              <a:t>i</a:t>
            </a:r>
            <a:r>
              <a:rPr dirty="0" sz="4650">
                <a:solidFill>
                  <a:srgbClr val="ACA59E"/>
                </a:solidFill>
                <a:latin typeface="Courier New"/>
                <a:cs typeface="Courier New"/>
              </a:rPr>
              <a:t>	</a:t>
            </a:r>
            <a:r>
              <a:rPr dirty="0" sz="4500" spc="-465">
                <a:solidFill>
                  <a:srgbClr val="69874B"/>
                </a:solidFill>
                <a:latin typeface="Arial"/>
                <a:cs typeface="Arial"/>
              </a:rPr>
              <a:t>s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6362" y="5770983"/>
            <a:ext cx="488167" cy="4152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944" y="1435127"/>
            <a:ext cx="6565855" cy="438470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73597" y="6177088"/>
            <a:ext cx="4100829" cy="0"/>
          </a:xfrm>
          <a:custGeom>
            <a:avLst/>
            <a:gdLst/>
            <a:ahLst/>
            <a:cxnLst/>
            <a:rect l="l" t="t" r="r" b="b"/>
            <a:pathLst>
              <a:path w="4100829" h="0">
                <a:moveTo>
                  <a:pt x="0" y="0"/>
                </a:moveTo>
                <a:lnTo>
                  <a:pt x="4100608" y="0"/>
                </a:lnTo>
              </a:path>
            </a:pathLst>
          </a:custGeom>
          <a:ln w="4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114">
                <a:solidFill>
                  <a:srgbClr val="11110F"/>
                </a:solidFill>
              </a:rPr>
              <a:t>Little</a:t>
            </a:r>
            <a:r>
              <a:rPr dirty="0" sz="2900">
                <a:solidFill>
                  <a:srgbClr val="11110F"/>
                </a:solidFill>
              </a:rPr>
              <a:t> </a:t>
            </a:r>
            <a:r>
              <a:rPr dirty="0" sz="2900" spc="50">
                <a:solidFill>
                  <a:srgbClr val="11110F"/>
                </a:solidFill>
              </a:rPr>
              <a:t>Big</a:t>
            </a:r>
            <a:r>
              <a:rPr dirty="0" sz="2900" spc="15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Horn</a:t>
            </a:r>
            <a:r>
              <a:rPr dirty="0" sz="2900" spc="55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College</a:t>
            </a:r>
            <a:r>
              <a:rPr dirty="0" sz="2900" spc="114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Health</a:t>
            </a:r>
            <a:r>
              <a:rPr dirty="0" sz="2900" spc="45">
                <a:solidFill>
                  <a:srgbClr val="11110F"/>
                </a:solidFill>
              </a:rPr>
              <a:t> </a:t>
            </a:r>
            <a:r>
              <a:rPr dirty="0" sz="2900" spc="125">
                <a:solidFill>
                  <a:srgbClr val="11110F"/>
                </a:solidFill>
              </a:rPr>
              <a:t>and</a:t>
            </a:r>
            <a:r>
              <a:rPr dirty="0" sz="2900" spc="-170">
                <a:solidFill>
                  <a:srgbClr val="11110F"/>
                </a:solidFill>
              </a:rPr>
              <a:t> </a:t>
            </a:r>
            <a:r>
              <a:rPr dirty="0" sz="2900" spc="114">
                <a:solidFill>
                  <a:srgbClr val="11110F"/>
                </a:solidFill>
              </a:rPr>
              <a:t>Wellness</a:t>
            </a:r>
            <a:r>
              <a:rPr dirty="0" sz="2900" spc="100">
                <a:solidFill>
                  <a:srgbClr val="11110F"/>
                </a:solidFill>
              </a:rPr>
              <a:t> </a:t>
            </a:r>
            <a:r>
              <a:rPr dirty="0" sz="2900" spc="45">
                <a:solidFill>
                  <a:srgbClr val="11110F"/>
                </a:solidFill>
              </a:rPr>
              <a:t>Center</a:t>
            </a:r>
            <a:endParaRPr sz="2900"/>
          </a:p>
        </p:txBody>
      </p:sp>
      <p:sp>
        <p:nvSpPr>
          <p:cNvPr id="7" name="object 7" descr=""/>
          <p:cNvSpPr txBox="1"/>
          <p:nvPr/>
        </p:nvSpPr>
        <p:spPr>
          <a:xfrm>
            <a:off x="553650" y="1426245"/>
            <a:ext cx="4298315" cy="27844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6510" marR="59055" indent="3175">
              <a:lnSpc>
                <a:spcPct val="100600"/>
              </a:lnSpc>
              <a:spcBef>
                <a:spcPts val="85"/>
              </a:spcBef>
            </a:pPr>
            <a:r>
              <a:rPr dirty="0" sz="2250" spc="100">
                <a:solidFill>
                  <a:srgbClr val="11110F"/>
                </a:solidFill>
                <a:latin typeface="Arial"/>
                <a:cs typeface="Arial"/>
              </a:rPr>
              <a:t>35,000-square-</a:t>
            </a:r>
            <a:r>
              <a:rPr dirty="0" sz="2250" spc="90">
                <a:solidFill>
                  <a:srgbClr val="11110F"/>
                </a:solidFill>
                <a:latin typeface="Arial"/>
                <a:cs typeface="Arial"/>
              </a:rPr>
              <a:t>foot</a:t>
            </a:r>
            <a:r>
              <a:rPr dirty="0" sz="2250" spc="-7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60">
                <a:solidFill>
                  <a:srgbClr val="11110F"/>
                </a:solidFill>
                <a:latin typeface="Arial"/>
                <a:cs typeface="Arial"/>
              </a:rPr>
              <a:t>Health</a:t>
            </a:r>
            <a:r>
              <a:rPr dirty="0" sz="2250" spc="13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and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Wellness</a:t>
            </a:r>
            <a:r>
              <a:rPr dirty="0" sz="2250" spc="13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45">
                <a:solidFill>
                  <a:srgbClr val="11110F"/>
                </a:solidFill>
                <a:latin typeface="Arial"/>
                <a:cs typeface="Arial"/>
              </a:rPr>
              <a:t>Center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$10.3M</a:t>
            </a:r>
            <a:r>
              <a:rPr dirty="0" sz="2250" spc="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95">
                <a:solidFill>
                  <a:srgbClr val="2B2A28"/>
                </a:solidFill>
                <a:latin typeface="Arial"/>
                <a:cs typeface="Arial"/>
              </a:rPr>
              <a:t>t</a:t>
            </a:r>
            <a:r>
              <a:rPr dirty="0" sz="2250" spc="95">
                <a:solidFill>
                  <a:srgbClr val="11110F"/>
                </a:solidFill>
                <a:latin typeface="Arial"/>
                <a:cs typeface="Arial"/>
              </a:rPr>
              <a:t>ota</a:t>
            </a:r>
            <a:r>
              <a:rPr dirty="0" sz="2250" spc="95">
                <a:solidFill>
                  <a:srgbClr val="2B2A28"/>
                </a:solidFill>
                <a:latin typeface="Arial"/>
                <a:cs typeface="Arial"/>
              </a:rPr>
              <a:t>l</a:t>
            </a:r>
            <a:r>
              <a:rPr dirty="0" sz="2250" spc="-155">
                <a:solidFill>
                  <a:srgbClr val="2B2A28"/>
                </a:solidFill>
                <a:latin typeface="Arial"/>
                <a:cs typeface="Arial"/>
              </a:rPr>
              <a:t> </a:t>
            </a:r>
            <a:r>
              <a:rPr dirty="0" sz="2250" spc="65">
                <a:solidFill>
                  <a:srgbClr val="11110F"/>
                </a:solidFill>
                <a:latin typeface="Arial"/>
                <a:cs typeface="Arial"/>
              </a:rPr>
              <a:t>cost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$2</a:t>
            </a:r>
            <a:r>
              <a:rPr dirty="0" sz="2250">
                <a:solidFill>
                  <a:srgbClr val="2B2A28"/>
                </a:solidFill>
                <a:latin typeface="Arial"/>
                <a:cs typeface="Arial"/>
              </a:rPr>
              <a:t>.</a:t>
            </a: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36M</a:t>
            </a:r>
            <a:r>
              <a:rPr dirty="0" sz="2250" spc="17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inves</a:t>
            </a:r>
            <a:r>
              <a:rPr dirty="0" sz="2250" spc="75">
                <a:solidFill>
                  <a:srgbClr val="2B2A28"/>
                </a:solidFill>
                <a:latin typeface="Arial"/>
                <a:cs typeface="Arial"/>
              </a:rPr>
              <a:t>t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or</a:t>
            </a:r>
            <a:r>
              <a:rPr dirty="0" sz="2250" spc="-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equity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250">
              <a:latin typeface="Arial"/>
              <a:cs typeface="Arial"/>
            </a:endParaRPr>
          </a:p>
          <a:p>
            <a:pPr marL="19050" marR="5080" indent="1270">
              <a:lnSpc>
                <a:spcPct val="100000"/>
              </a:lnSpc>
            </a:pP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Heath</a:t>
            </a:r>
            <a:r>
              <a:rPr dirty="0" sz="2250" spc="2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95">
                <a:solidFill>
                  <a:srgbClr val="11110F"/>
                </a:solidFill>
                <a:latin typeface="Arial"/>
                <a:cs typeface="Arial"/>
              </a:rPr>
              <a:t>and</a:t>
            </a:r>
            <a:r>
              <a:rPr dirty="0" sz="2250" spc="-6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wellness</a:t>
            </a:r>
            <a:r>
              <a:rPr dirty="0" sz="2250" spc="13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11110F"/>
                </a:solidFill>
                <a:latin typeface="Arial"/>
                <a:cs typeface="Arial"/>
              </a:rPr>
              <a:t>education programs</a:t>
            </a:r>
            <a:r>
              <a:rPr dirty="0" sz="2250" spc="1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and</a:t>
            </a:r>
            <a:r>
              <a:rPr dirty="0" sz="2250" spc="-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exe</a:t>
            </a:r>
            <a:r>
              <a:rPr dirty="0" sz="2250" spc="55">
                <a:solidFill>
                  <a:srgbClr val="2B2A28"/>
                </a:solidFill>
                <a:latin typeface="Arial"/>
                <a:cs typeface="Arial"/>
              </a:rPr>
              <a:t>r</a:t>
            </a: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cise</a:t>
            </a:r>
            <a:r>
              <a:rPr dirty="0" sz="2250" spc="5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45">
                <a:solidFill>
                  <a:srgbClr val="11110F"/>
                </a:solidFill>
                <a:latin typeface="Arial"/>
                <a:cs typeface="Arial"/>
              </a:rPr>
              <a:t>facilities</a:t>
            </a:r>
            <a:endParaRPr sz="225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60338" y="6051898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 h="0">
                <a:moveTo>
                  <a:pt x="0" y="0"/>
                </a:moveTo>
                <a:lnTo>
                  <a:pt x="299002" y="0"/>
                </a:lnTo>
              </a:path>
            </a:pathLst>
          </a:custGeom>
          <a:ln w="12722">
            <a:solidFill>
              <a:srgbClr val="ACA5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47638" y="5447597"/>
            <a:ext cx="1307465" cy="735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9180" algn="l"/>
              </a:tabLst>
            </a:pPr>
            <a:r>
              <a:rPr dirty="0" sz="4650" spc="145">
                <a:solidFill>
                  <a:srgbClr val="ACA59E"/>
                </a:solidFill>
                <a:latin typeface="Courier New"/>
                <a:cs typeface="Courier New"/>
              </a:rPr>
              <a:t>i</a:t>
            </a:r>
            <a:r>
              <a:rPr dirty="0" sz="4650">
                <a:solidFill>
                  <a:srgbClr val="ACA59E"/>
                </a:solidFill>
                <a:latin typeface="Courier New"/>
                <a:cs typeface="Courier New"/>
              </a:rPr>
              <a:t>	</a:t>
            </a:r>
            <a:r>
              <a:rPr dirty="0" sz="4500" spc="-465">
                <a:solidFill>
                  <a:srgbClr val="69874B"/>
                </a:solidFill>
                <a:latin typeface="Arial"/>
                <a:cs typeface="Arial"/>
              </a:rPr>
              <a:t>s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6362" y="5770983"/>
            <a:ext cx="488167" cy="4152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9147" y="1447342"/>
            <a:ext cx="6541447" cy="4360281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73597" y="6177088"/>
            <a:ext cx="4100829" cy="0"/>
          </a:xfrm>
          <a:custGeom>
            <a:avLst/>
            <a:gdLst/>
            <a:ahLst/>
            <a:cxnLst/>
            <a:rect l="l" t="t" r="r" b="b"/>
            <a:pathLst>
              <a:path w="4100829" h="0">
                <a:moveTo>
                  <a:pt x="0" y="0"/>
                </a:moveTo>
                <a:lnTo>
                  <a:pt x="4100608" y="0"/>
                </a:lnTo>
              </a:path>
            </a:pathLst>
          </a:custGeom>
          <a:ln w="4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114">
                <a:solidFill>
                  <a:srgbClr val="11110F"/>
                </a:solidFill>
              </a:rPr>
              <a:t>Little</a:t>
            </a:r>
            <a:r>
              <a:rPr dirty="0" sz="2900">
                <a:solidFill>
                  <a:srgbClr val="11110F"/>
                </a:solidFill>
              </a:rPr>
              <a:t> </a:t>
            </a:r>
            <a:r>
              <a:rPr dirty="0" sz="2900" spc="50">
                <a:solidFill>
                  <a:srgbClr val="11110F"/>
                </a:solidFill>
              </a:rPr>
              <a:t>Big</a:t>
            </a:r>
            <a:r>
              <a:rPr dirty="0" sz="2900" spc="15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Horn</a:t>
            </a:r>
            <a:r>
              <a:rPr dirty="0" sz="2900" spc="55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College</a:t>
            </a:r>
            <a:r>
              <a:rPr dirty="0" sz="2900" spc="114">
                <a:solidFill>
                  <a:srgbClr val="11110F"/>
                </a:solidFill>
              </a:rPr>
              <a:t> </a:t>
            </a:r>
            <a:r>
              <a:rPr dirty="0" sz="2900" spc="90">
                <a:solidFill>
                  <a:srgbClr val="11110F"/>
                </a:solidFill>
              </a:rPr>
              <a:t>Health</a:t>
            </a:r>
            <a:r>
              <a:rPr dirty="0" sz="2900" spc="45">
                <a:solidFill>
                  <a:srgbClr val="11110F"/>
                </a:solidFill>
              </a:rPr>
              <a:t> </a:t>
            </a:r>
            <a:r>
              <a:rPr dirty="0" sz="2900" spc="125">
                <a:solidFill>
                  <a:srgbClr val="11110F"/>
                </a:solidFill>
              </a:rPr>
              <a:t>and</a:t>
            </a:r>
            <a:r>
              <a:rPr dirty="0" sz="2900" spc="-170">
                <a:solidFill>
                  <a:srgbClr val="11110F"/>
                </a:solidFill>
              </a:rPr>
              <a:t> </a:t>
            </a:r>
            <a:r>
              <a:rPr dirty="0" sz="2900" spc="114">
                <a:solidFill>
                  <a:srgbClr val="11110F"/>
                </a:solidFill>
              </a:rPr>
              <a:t>Wellness</a:t>
            </a:r>
            <a:r>
              <a:rPr dirty="0" sz="2900" spc="100">
                <a:solidFill>
                  <a:srgbClr val="11110F"/>
                </a:solidFill>
              </a:rPr>
              <a:t> </a:t>
            </a:r>
            <a:r>
              <a:rPr dirty="0" sz="2900" spc="45">
                <a:solidFill>
                  <a:srgbClr val="11110F"/>
                </a:solidFill>
              </a:rPr>
              <a:t>Center</a:t>
            </a:r>
            <a:endParaRPr sz="2900"/>
          </a:p>
        </p:txBody>
      </p:sp>
      <p:sp>
        <p:nvSpPr>
          <p:cNvPr id="7" name="object 7" descr=""/>
          <p:cNvSpPr txBox="1"/>
          <p:nvPr/>
        </p:nvSpPr>
        <p:spPr>
          <a:xfrm>
            <a:off x="553650" y="1426245"/>
            <a:ext cx="4298315" cy="27844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6510" marR="59055" indent="3175">
              <a:lnSpc>
                <a:spcPct val="100600"/>
              </a:lnSpc>
              <a:spcBef>
                <a:spcPts val="85"/>
              </a:spcBef>
            </a:pPr>
            <a:r>
              <a:rPr dirty="0" sz="2250" spc="100">
                <a:solidFill>
                  <a:srgbClr val="11110F"/>
                </a:solidFill>
                <a:latin typeface="Arial"/>
                <a:cs typeface="Arial"/>
              </a:rPr>
              <a:t>35,000-square-</a:t>
            </a:r>
            <a:r>
              <a:rPr dirty="0" sz="2250" spc="90">
                <a:solidFill>
                  <a:srgbClr val="11110F"/>
                </a:solidFill>
                <a:latin typeface="Arial"/>
                <a:cs typeface="Arial"/>
              </a:rPr>
              <a:t>foot</a:t>
            </a:r>
            <a:r>
              <a:rPr dirty="0" sz="2250" spc="-7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60">
                <a:solidFill>
                  <a:srgbClr val="11110F"/>
                </a:solidFill>
                <a:latin typeface="Arial"/>
                <a:cs typeface="Arial"/>
              </a:rPr>
              <a:t>Health</a:t>
            </a:r>
            <a:r>
              <a:rPr dirty="0" sz="2250" spc="13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and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Wellness</a:t>
            </a:r>
            <a:r>
              <a:rPr dirty="0" sz="2250" spc="13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45">
                <a:solidFill>
                  <a:srgbClr val="11110F"/>
                </a:solidFill>
                <a:latin typeface="Arial"/>
                <a:cs typeface="Arial"/>
              </a:rPr>
              <a:t>Center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$10.3M</a:t>
            </a:r>
            <a:r>
              <a:rPr dirty="0" sz="2250" spc="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95">
                <a:solidFill>
                  <a:srgbClr val="2B2A28"/>
                </a:solidFill>
                <a:latin typeface="Arial"/>
                <a:cs typeface="Arial"/>
              </a:rPr>
              <a:t>t</a:t>
            </a:r>
            <a:r>
              <a:rPr dirty="0" sz="2250" spc="95">
                <a:solidFill>
                  <a:srgbClr val="11110F"/>
                </a:solidFill>
                <a:latin typeface="Arial"/>
                <a:cs typeface="Arial"/>
              </a:rPr>
              <a:t>ota</a:t>
            </a:r>
            <a:r>
              <a:rPr dirty="0" sz="2250" spc="95">
                <a:solidFill>
                  <a:srgbClr val="2B2A28"/>
                </a:solidFill>
                <a:latin typeface="Arial"/>
                <a:cs typeface="Arial"/>
              </a:rPr>
              <a:t>l</a:t>
            </a:r>
            <a:r>
              <a:rPr dirty="0" sz="2250" spc="-155">
                <a:solidFill>
                  <a:srgbClr val="2B2A28"/>
                </a:solidFill>
                <a:latin typeface="Arial"/>
                <a:cs typeface="Arial"/>
              </a:rPr>
              <a:t> </a:t>
            </a:r>
            <a:r>
              <a:rPr dirty="0" sz="2250" spc="65">
                <a:solidFill>
                  <a:srgbClr val="11110F"/>
                </a:solidFill>
                <a:latin typeface="Arial"/>
                <a:cs typeface="Arial"/>
              </a:rPr>
              <a:t>cost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$2</a:t>
            </a:r>
            <a:r>
              <a:rPr dirty="0" sz="2250">
                <a:solidFill>
                  <a:srgbClr val="2B2A28"/>
                </a:solidFill>
                <a:latin typeface="Arial"/>
                <a:cs typeface="Arial"/>
              </a:rPr>
              <a:t>.</a:t>
            </a:r>
            <a:r>
              <a:rPr dirty="0" sz="2250">
                <a:solidFill>
                  <a:srgbClr val="11110F"/>
                </a:solidFill>
                <a:latin typeface="Arial"/>
                <a:cs typeface="Arial"/>
              </a:rPr>
              <a:t>36M</a:t>
            </a:r>
            <a:r>
              <a:rPr dirty="0" sz="2250" spc="17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inves</a:t>
            </a:r>
            <a:r>
              <a:rPr dirty="0" sz="2250" spc="75">
                <a:solidFill>
                  <a:srgbClr val="2B2A28"/>
                </a:solidFill>
                <a:latin typeface="Arial"/>
                <a:cs typeface="Arial"/>
              </a:rPr>
              <a:t>t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or</a:t>
            </a:r>
            <a:r>
              <a:rPr dirty="0" sz="2250" spc="-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equity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250">
              <a:latin typeface="Arial"/>
              <a:cs typeface="Arial"/>
            </a:endParaRPr>
          </a:p>
          <a:p>
            <a:pPr marL="19050" marR="5080" indent="1270">
              <a:lnSpc>
                <a:spcPct val="100000"/>
              </a:lnSpc>
            </a:pP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Heath</a:t>
            </a:r>
            <a:r>
              <a:rPr dirty="0" sz="2250" spc="2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95">
                <a:solidFill>
                  <a:srgbClr val="11110F"/>
                </a:solidFill>
                <a:latin typeface="Arial"/>
                <a:cs typeface="Arial"/>
              </a:rPr>
              <a:t>and</a:t>
            </a:r>
            <a:r>
              <a:rPr dirty="0" sz="2250" spc="-6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11110F"/>
                </a:solidFill>
                <a:latin typeface="Arial"/>
                <a:cs typeface="Arial"/>
              </a:rPr>
              <a:t>wellness</a:t>
            </a:r>
            <a:r>
              <a:rPr dirty="0" sz="2250" spc="13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11110F"/>
                </a:solidFill>
                <a:latin typeface="Arial"/>
                <a:cs typeface="Arial"/>
              </a:rPr>
              <a:t>education programs</a:t>
            </a:r>
            <a:r>
              <a:rPr dirty="0" sz="2250" spc="16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11110F"/>
                </a:solidFill>
                <a:latin typeface="Arial"/>
                <a:cs typeface="Arial"/>
              </a:rPr>
              <a:t>and</a:t>
            </a:r>
            <a:r>
              <a:rPr dirty="0" sz="2250" spc="-5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exe</a:t>
            </a:r>
            <a:r>
              <a:rPr dirty="0" sz="2250" spc="55">
                <a:solidFill>
                  <a:srgbClr val="2B2A28"/>
                </a:solidFill>
                <a:latin typeface="Arial"/>
                <a:cs typeface="Arial"/>
              </a:rPr>
              <a:t>r</a:t>
            </a:r>
            <a:r>
              <a:rPr dirty="0" sz="2250" spc="55">
                <a:solidFill>
                  <a:srgbClr val="11110F"/>
                </a:solidFill>
                <a:latin typeface="Arial"/>
                <a:cs typeface="Arial"/>
              </a:rPr>
              <a:t>cise</a:t>
            </a:r>
            <a:r>
              <a:rPr dirty="0" sz="2250" spc="50">
                <a:solidFill>
                  <a:srgbClr val="11110F"/>
                </a:solidFill>
                <a:latin typeface="Arial"/>
                <a:cs typeface="Arial"/>
              </a:rPr>
              <a:t> </a:t>
            </a:r>
            <a:r>
              <a:rPr dirty="0" sz="2250" spc="45">
                <a:solidFill>
                  <a:srgbClr val="11110F"/>
                </a:solidFill>
                <a:latin typeface="Arial"/>
                <a:cs typeface="Arial"/>
              </a:rPr>
              <a:t>facilities</a:t>
            </a:r>
            <a:endParaRPr sz="225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60338" y="6051898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 h="0">
                <a:moveTo>
                  <a:pt x="0" y="0"/>
                </a:moveTo>
                <a:lnTo>
                  <a:pt x="299002" y="0"/>
                </a:lnTo>
              </a:path>
            </a:pathLst>
          </a:custGeom>
          <a:ln w="12722">
            <a:solidFill>
              <a:srgbClr val="ACA5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47638" y="5447597"/>
            <a:ext cx="1307465" cy="735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9180" algn="l"/>
              </a:tabLst>
            </a:pPr>
            <a:r>
              <a:rPr dirty="0" sz="4650" spc="145">
                <a:solidFill>
                  <a:srgbClr val="ACA59E"/>
                </a:solidFill>
                <a:latin typeface="Courier New"/>
                <a:cs typeface="Courier New"/>
              </a:rPr>
              <a:t>i</a:t>
            </a:r>
            <a:r>
              <a:rPr dirty="0" sz="4650">
                <a:solidFill>
                  <a:srgbClr val="ACA59E"/>
                </a:solidFill>
                <a:latin typeface="Courier New"/>
                <a:cs typeface="Courier New"/>
              </a:rPr>
              <a:t>	</a:t>
            </a:r>
            <a:r>
              <a:rPr dirty="0" sz="4500" spc="-465">
                <a:solidFill>
                  <a:srgbClr val="69874B"/>
                </a:solidFill>
                <a:latin typeface="Arial"/>
                <a:cs typeface="Arial"/>
              </a:rPr>
              <a:t>s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399" y="800017"/>
            <a:ext cx="4405713" cy="213739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926" y="5871745"/>
            <a:ext cx="1403482" cy="43663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0121" y="5978615"/>
            <a:ext cx="561392" cy="45190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7687" y="3047333"/>
            <a:ext cx="1952670" cy="130686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62237" y="3047333"/>
            <a:ext cx="1952670" cy="130686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77687" y="4574043"/>
            <a:ext cx="4137220" cy="2039683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573597" y="824444"/>
            <a:ext cx="11057255" cy="5789295"/>
            <a:chOff x="573597" y="824444"/>
            <a:chExt cx="11057255" cy="5789295"/>
          </a:xfrm>
        </p:grpSpPr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73563" y="824444"/>
              <a:ext cx="1257031" cy="578928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85801" y="867192"/>
              <a:ext cx="11045190" cy="0"/>
            </a:xfrm>
            <a:custGeom>
              <a:avLst/>
              <a:gdLst/>
              <a:ahLst/>
              <a:cxnLst/>
              <a:rect l="l" t="t" r="r" b="b"/>
              <a:pathLst>
                <a:path w="11045190" h="0">
                  <a:moveTo>
                    <a:pt x="0" y="0"/>
                  </a:moveTo>
                  <a:lnTo>
                    <a:pt x="11044794" y="0"/>
                  </a:lnTo>
                </a:path>
              </a:pathLst>
            </a:custGeom>
            <a:ln w="793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73597" y="6436629"/>
              <a:ext cx="4662170" cy="0"/>
            </a:xfrm>
            <a:custGeom>
              <a:avLst/>
              <a:gdLst/>
              <a:ahLst/>
              <a:cxnLst/>
              <a:rect l="l" t="t" r="r" b="b"/>
              <a:pathLst>
                <a:path w="4662170" h="0">
                  <a:moveTo>
                    <a:pt x="0" y="0"/>
                  </a:moveTo>
                  <a:lnTo>
                    <a:pt x="4662001" y="0"/>
                  </a:lnTo>
                </a:path>
              </a:pathLst>
            </a:custGeom>
            <a:ln w="51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>
                <a:solidFill>
                  <a:srgbClr val="0E0E0E"/>
                </a:solidFill>
              </a:rPr>
              <a:t>Bois</a:t>
            </a:r>
            <a:r>
              <a:rPr dirty="0" sz="2900" spc="20">
                <a:solidFill>
                  <a:srgbClr val="0E0E0E"/>
                </a:solidFill>
              </a:rPr>
              <a:t> </a:t>
            </a:r>
            <a:r>
              <a:rPr dirty="0" sz="2900" spc="75">
                <a:solidFill>
                  <a:srgbClr val="0E0E0E"/>
                </a:solidFill>
              </a:rPr>
              <a:t>Forte</a:t>
            </a:r>
            <a:r>
              <a:rPr dirty="0" sz="2900" spc="-25">
                <a:solidFill>
                  <a:srgbClr val="0E0E0E"/>
                </a:solidFill>
              </a:rPr>
              <a:t> </a:t>
            </a:r>
            <a:r>
              <a:rPr dirty="0" sz="2900" spc="130">
                <a:solidFill>
                  <a:srgbClr val="0E0E0E"/>
                </a:solidFill>
              </a:rPr>
              <a:t>Community</a:t>
            </a:r>
            <a:r>
              <a:rPr dirty="0" sz="2900" spc="140">
                <a:solidFill>
                  <a:srgbClr val="0E0E0E"/>
                </a:solidFill>
              </a:rPr>
              <a:t> </a:t>
            </a:r>
            <a:r>
              <a:rPr dirty="0" sz="2900" spc="125">
                <a:solidFill>
                  <a:srgbClr val="0E0E0E"/>
                </a:solidFill>
              </a:rPr>
              <a:t>and</a:t>
            </a:r>
            <a:r>
              <a:rPr dirty="0" sz="2900" spc="-65">
                <a:solidFill>
                  <a:srgbClr val="0E0E0E"/>
                </a:solidFill>
              </a:rPr>
              <a:t> </a:t>
            </a:r>
            <a:r>
              <a:rPr dirty="0" sz="2900" spc="90">
                <a:solidFill>
                  <a:srgbClr val="0E0E0E"/>
                </a:solidFill>
              </a:rPr>
              <a:t>Government</a:t>
            </a:r>
            <a:r>
              <a:rPr dirty="0" sz="2900" spc="195">
                <a:solidFill>
                  <a:srgbClr val="0E0E0E"/>
                </a:solidFill>
              </a:rPr>
              <a:t> </a:t>
            </a:r>
            <a:r>
              <a:rPr dirty="0" sz="2900" spc="55">
                <a:solidFill>
                  <a:srgbClr val="0E0E0E"/>
                </a:solidFill>
              </a:rPr>
              <a:t>Services</a:t>
            </a:r>
            <a:r>
              <a:rPr dirty="0" sz="2900" spc="110">
                <a:solidFill>
                  <a:srgbClr val="0E0E0E"/>
                </a:solidFill>
              </a:rPr>
              <a:t> </a:t>
            </a:r>
            <a:r>
              <a:rPr dirty="0" sz="2900" spc="60">
                <a:solidFill>
                  <a:srgbClr val="0E0E0E"/>
                </a:solidFill>
              </a:rPr>
              <a:t>Center</a:t>
            </a:r>
            <a:endParaRPr sz="2900"/>
          </a:p>
        </p:txBody>
      </p:sp>
      <p:sp>
        <p:nvSpPr>
          <p:cNvPr id="13" name="object 13" descr=""/>
          <p:cNvSpPr txBox="1"/>
          <p:nvPr/>
        </p:nvSpPr>
        <p:spPr>
          <a:xfrm>
            <a:off x="552423" y="1211487"/>
            <a:ext cx="5293995" cy="41465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6510" marR="5080" indent="-2540">
              <a:lnSpc>
                <a:spcPct val="100600"/>
              </a:lnSpc>
              <a:spcBef>
                <a:spcPts val="85"/>
              </a:spcBef>
            </a:pPr>
            <a:r>
              <a:rPr dirty="0" sz="2450" spc="80">
                <a:solidFill>
                  <a:srgbClr val="0E0E0E"/>
                </a:solidFill>
                <a:latin typeface="Arial"/>
                <a:cs typeface="Arial"/>
              </a:rPr>
              <a:t>48,852</a:t>
            </a:r>
            <a:r>
              <a:rPr dirty="0" sz="2450" spc="80">
                <a:solidFill>
                  <a:srgbClr val="2F312F"/>
                </a:solidFill>
                <a:latin typeface="Arial"/>
                <a:cs typeface="Arial"/>
              </a:rPr>
              <a:t>-</a:t>
            </a:r>
            <a:r>
              <a:rPr dirty="0" sz="2450" spc="80">
                <a:solidFill>
                  <a:srgbClr val="0E0E0E"/>
                </a:solidFill>
                <a:latin typeface="Arial"/>
                <a:cs typeface="Arial"/>
              </a:rPr>
              <a:t>square</a:t>
            </a:r>
            <a:r>
              <a:rPr dirty="0" sz="2450" spc="80">
                <a:solidFill>
                  <a:srgbClr val="2F312F"/>
                </a:solidFill>
                <a:latin typeface="Arial"/>
                <a:cs typeface="Arial"/>
              </a:rPr>
              <a:t>-</a:t>
            </a:r>
            <a:r>
              <a:rPr dirty="0" sz="2450" spc="70">
                <a:solidFill>
                  <a:srgbClr val="2F312F"/>
                </a:solidFill>
                <a:latin typeface="Arial"/>
                <a:cs typeface="Arial"/>
              </a:rPr>
              <a:t>f</a:t>
            </a:r>
            <a:r>
              <a:rPr dirty="0" sz="2450" spc="70">
                <a:solidFill>
                  <a:srgbClr val="0E0E0E"/>
                </a:solidFill>
                <a:latin typeface="Arial"/>
                <a:cs typeface="Arial"/>
              </a:rPr>
              <a:t>oo</a:t>
            </a:r>
            <a:r>
              <a:rPr dirty="0" sz="2450" spc="70">
                <a:solidFill>
                  <a:srgbClr val="2F312F"/>
                </a:solidFill>
                <a:latin typeface="Arial"/>
                <a:cs typeface="Arial"/>
              </a:rPr>
              <a:t>t</a:t>
            </a:r>
            <a:r>
              <a:rPr dirty="0" sz="2450" spc="105">
                <a:solidFill>
                  <a:srgbClr val="2F312F"/>
                </a:solidFill>
                <a:latin typeface="Arial"/>
                <a:cs typeface="Arial"/>
              </a:rPr>
              <a:t> </a:t>
            </a:r>
            <a:r>
              <a:rPr dirty="0" sz="2450" spc="100">
                <a:solidFill>
                  <a:srgbClr val="0E0E0E"/>
                </a:solidFill>
                <a:latin typeface="Arial"/>
                <a:cs typeface="Arial"/>
              </a:rPr>
              <a:t>Communi</a:t>
            </a:r>
            <a:r>
              <a:rPr dirty="0" sz="2450" spc="100">
                <a:solidFill>
                  <a:srgbClr val="2F312F"/>
                </a:solidFill>
                <a:latin typeface="Arial"/>
                <a:cs typeface="Arial"/>
              </a:rPr>
              <a:t>t</a:t>
            </a:r>
            <a:r>
              <a:rPr dirty="0" sz="2450" spc="100">
                <a:solidFill>
                  <a:srgbClr val="0E0E0E"/>
                </a:solidFill>
                <a:latin typeface="Arial"/>
                <a:cs typeface="Arial"/>
              </a:rPr>
              <a:t>y</a:t>
            </a:r>
            <a:r>
              <a:rPr dirty="0" sz="2450" spc="2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2450" spc="90">
                <a:solidFill>
                  <a:srgbClr val="0E0E0E"/>
                </a:solidFill>
                <a:latin typeface="Arial"/>
                <a:cs typeface="Arial"/>
              </a:rPr>
              <a:t>and </a:t>
            </a:r>
            <a:r>
              <a:rPr dirty="0" sz="2450" spc="80">
                <a:solidFill>
                  <a:srgbClr val="0E0E0E"/>
                </a:solidFill>
                <a:latin typeface="Arial"/>
                <a:cs typeface="Arial"/>
              </a:rPr>
              <a:t>Gove</a:t>
            </a:r>
            <a:r>
              <a:rPr dirty="0" sz="2450" spc="80">
                <a:solidFill>
                  <a:srgbClr val="2F312F"/>
                </a:solidFill>
                <a:latin typeface="Arial"/>
                <a:cs typeface="Arial"/>
              </a:rPr>
              <a:t>r</a:t>
            </a:r>
            <a:r>
              <a:rPr dirty="0" sz="2450" spc="80">
                <a:solidFill>
                  <a:srgbClr val="0E0E0E"/>
                </a:solidFill>
                <a:latin typeface="Arial"/>
                <a:cs typeface="Arial"/>
              </a:rPr>
              <a:t>nment</a:t>
            </a:r>
            <a:r>
              <a:rPr dirty="0" sz="2450" spc="22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2450">
                <a:solidFill>
                  <a:srgbClr val="0E0E0E"/>
                </a:solidFill>
                <a:latin typeface="Arial"/>
                <a:cs typeface="Arial"/>
              </a:rPr>
              <a:t>Services</a:t>
            </a:r>
            <a:r>
              <a:rPr dirty="0" sz="2450" spc="26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2450" spc="-10">
                <a:solidFill>
                  <a:srgbClr val="0E0E0E"/>
                </a:solidFill>
                <a:latin typeface="Arial"/>
                <a:cs typeface="Arial"/>
              </a:rPr>
              <a:t>Facility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245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dirty="0" sz="2450" spc="-45">
                <a:solidFill>
                  <a:srgbClr val="0E0E0E"/>
                </a:solidFill>
                <a:latin typeface="Arial"/>
                <a:cs typeface="Arial"/>
              </a:rPr>
              <a:t>$12.SM</a:t>
            </a:r>
            <a:r>
              <a:rPr dirty="0" sz="2450" spc="-114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2450" spc="125">
                <a:solidFill>
                  <a:srgbClr val="0E0E0E"/>
                </a:solidFill>
                <a:latin typeface="Arial"/>
                <a:cs typeface="Arial"/>
              </a:rPr>
              <a:t>total</a:t>
            </a:r>
            <a:r>
              <a:rPr dirty="0" sz="2450" spc="-26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2450" spc="60">
                <a:solidFill>
                  <a:srgbClr val="0E0E0E"/>
                </a:solidFill>
                <a:latin typeface="Arial"/>
                <a:cs typeface="Arial"/>
              </a:rPr>
              <a:t>cost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2450">
                <a:solidFill>
                  <a:srgbClr val="0E0E0E"/>
                </a:solidFill>
                <a:latin typeface="Arial"/>
                <a:cs typeface="Arial"/>
              </a:rPr>
              <a:t>$3.75M</a:t>
            </a:r>
            <a:r>
              <a:rPr dirty="0" sz="2450" spc="21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2450">
                <a:solidFill>
                  <a:srgbClr val="0E0E0E"/>
                </a:solidFill>
                <a:latin typeface="Arial"/>
                <a:cs typeface="Arial"/>
              </a:rPr>
              <a:t>investor</a:t>
            </a:r>
            <a:r>
              <a:rPr dirty="0" sz="2450" spc="24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2450" spc="85">
                <a:solidFill>
                  <a:srgbClr val="0E0E0E"/>
                </a:solidFill>
                <a:latin typeface="Arial"/>
                <a:cs typeface="Arial"/>
              </a:rPr>
              <a:t>equity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450">
              <a:latin typeface="Arial"/>
              <a:cs typeface="Arial"/>
            </a:endParaRPr>
          </a:p>
          <a:p>
            <a:pPr marL="12700" marR="90805" indent="5080">
              <a:lnSpc>
                <a:spcPct val="100200"/>
              </a:lnSpc>
              <a:spcBef>
                <a:spcPts val="5"/>
              </a:spcBef>
            </a:pPr>
            <a:r>
              <a:rPr dirty="0" sz="2450" spc="50">
                <a:solidFill>
                  <a:srgbClr val="0E0E0E"/>
                </a:solidFill>
                <a:latin typeface="Arial"/>
                <a:cs typeface="Arial"/>
              </a:rPr>
              <a:t>Cred</a:t>
            </a:r>
            <a:r>
              <a:rPr dirty="0" sz="2450" spc="50">
                <a:solidFill>
                  <a:srgbClr val="2F312F"/>
                </a:solidFill>
                <a:latin typeface="Arial"/>
                <a:cs typeface="Arial"/>
              </a:rPr>
              <a:t>i</a:t>
            </a:r>
            <a:r>
              <a:rPr dirty="0" sz="2450" spc="50">
                <a:solidFill>
                  <a:srgbClr val="0E0E0E"/>
                </a:solidFill>
                <a:latin typeface="Arial"/>
                <a:cs typeface="Arial"/>
              </a:rPr>
              <a:t>t</a:t>
            </a:r>
            <a:r>
              <a:rPr dirty="0" sz="2450" spc="16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2450">
                <a:solidFill>
                  <a:srgbClr val="0E0E0E"/>
                </a:solidFill>
                <a:latin typeface="Arial"/>
                <a:cs typeface="Arial"/>
              </a:rPr>
              <a:t>union.</a:t>
            </a:r>
            <a:r>
              <a:rPr dirty="0" sz="2450" spc="6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2450" spc="130">
                <a:solidFill>
                  <a:srgbClr val="0E0E0E"/>
                </a:solidFill>
                <a:latin typeface="Arial"/>
                <a:cs typeface="Arial"/>
              </a:rPr>
              <a:t>home</a:t>
            </a:r>
            <a:r>
              <a:rPr dirty="0" sz="2450" spc="4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2450" spc="70">
                <a:solidFill>
                  <a:srgbClr val="1D1F1F"/>
                </a:solidFill>
                <a:latin typeface="Arial"/>
                <a:cs typeface="Arial"/>
              </a:rPr>
              <a:t>health</a:t>
            </a:r>
            <a:r>
              <a:rPr dirty="0" sz="2450" spc="95">
                <a:solidFill>
                  <a:srgbClr val="1D1F1F"/>
                </a:solidFill>
                <a:latin typeface="Arial"/>
                <a:cs typeface="Arial"/>
              </a:rPr>
              <a:t> </a:t>
            </a:r>
            <a:r>
              <a:rPr dirty="0" sz="2450" spc="-10">
                <a:solidFill>
                  <a:srgbClr val="0E0E0E"/>
                </a:solidFill>
                <a:latin typeface="Arial"/>
                <a:cs typeface="Arial"/>
              </a:rPr>
              <a:t>care, </a:t>
            </a:r>
            <a:r>
              <a:rPr dirty="0" sz="2450" spc="105">
                <a:solidFill>
                  <a:srgbClr val="1D1F1F"/>
                </a:solidFill>
                <a:latin typeface="Arial"/>
                <a:cs typeface="Arial"/>
              </a:rPr>
              <a:t>emergency</a:t>
            </a:r>
            <a:r>
              <a:rPr dirty="0" sz="2450" spc="254">
                <a:solidFill>
                  <a:srgbClr val="1D1F1F"/>
                </a:solidFill>
                <a:latin typeface="Arial"/>
                <a:cs typeface="Arial"/>
              </a:rPr>
              <a:t> </a:t>
            </a:r>
            <a:r>
              <a:rPr dirty="0" sz="2450">
                <a:solidFill>
                  <a:srgbClr val="0E0E0E"/>
                </a:solidFill>
                <a:latin typeface="Arial"/>
                <a:cs typeface="Arial"/>
              </a:rPr>
              <a:t>services.</a:t>
            </a:r>
            <a:r>
              <a:rPr dirty="0" sz="2450" spc="21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2450" spc="95">
                <a:solidFill>
                  <a:srgbClr val="0E0E0E"/>
                </a:solidFill>
                <a:latin typeface="Arial"/>
                <a:cs typeface="Arial"/>
              </a:rPr>
              <a:t>governmental </a:t>
            </a:r>
            <a:r>
              <a:rPr dirty="0" sz="2450">
                <a:solidFill>
                  <a:srgbClr val="0E0E0E"/>
                </a:solidFill>
                <a:latin typeface="Arial"/>
                <a:cs typeface="Arial"/>
              </a:rPr>
              <a:t>services</a:t>
            </a:r>
            <a:r>
              <a:rPr dirty="0" sz="2450" spc="28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2450" spc="114">
                <a:solidFill>
                  <a:srgbClr val="0E0E0E"/>
                </a:solidFill>
                <a:latin typeface="Arial"/>
                <a:cs typeface="Arial"/>
              </a:rPr>
              <a:t>and</a:t>
            </a:r>
            <a:r>
              <a:rPr dirty="0" sz="2450" spc="-2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2450" spc="105">
                <a:solidFill>
                  <a:srgbClr val="0E0E0E"/>
                </a:solidFill>
                <a:latin typeface="Arial"/>
                <a:cs typeface="Arial"/>
              </a:rPr>
              <a:t>meeting</a:t>
            </a:r>
            <a:r>
              <a:rPr dirty="0" sz="2450" spc="22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2450" spc="60">
                <a:solidFill>
                  <a:srgbClr val="0E0E0E"/>
                </a:solidFill>
                <a:latin typeface="Arial"/>
                <a:cs typeface="Arial"/>
              </a:rPr>
              <a:t>space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4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</a:pPr>
            <a:r>
              <a:rPr dirty="0" sz="2450" spc="50">
                <a:solidFill>
                  <a:srgbClr val="0E0E0E"/>
                </a:solidFill>
                <a:latin typeface="Arial"/>
                <a:cs typeface="Arial"/>
              </a:rPr>
              <a:t>Energy</a:t>
            </a:r>
            <a:r>
              <a:rPr dirty="0" sz="2450" spc="-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2450" spc="-10">
                <a:solidFill>
                  <a:srgbClr val="0E0E0E"/>
                </a:solidFill>
                <a:latin typeface="Arial"/>
                <a:cs typeface="Arial"/>
              </a:rPr>
              <a:t>efficient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8565" y="5746555"/>
            <a:ext cx="561392" cy="4152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3928" y="1838180"/>
            <a:ext cx="6028870" cy="4018298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73597" y="6155714"/>
            <a:ext cx="4186554" cy="0"/>
          </a:xfrm>
          <a:custGeom>
            <a:avLst/>
            <a:gdLst/>
            <a:ahLst/>
            <a:cxnLst/>
            <a:rect l="l" t="t" r="r" b="b"/>
            <a:pathLst>
              <a:path w="4186554" h="0">
                <a:moveTo>
                  <a:pt x="0" y="0"/>
                </a:moveTo>
                <a:lnTo>
                  <a:pt x="4186038" y="0"/>
                </a:lnTo>
              </a:path>
            </a:pathLst>
          </a:custGeom>
          <a:ln w="458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890">
              <a:lnSpc>
                <a:spcPct val="100000"/>
              </a:lnSpc>
              <a:spcBef>
                <a:spcPts val="105"/>
              </a:spcBef>
            </a:pPr>
            <a:r>
              <a:rPr dirty="0" sz="3000">
                <a:solidFill>
                  <a:srgbClr val="131111"/>
                </a:solidFill>
              </a:rPr>
              <a:t>Educare</a:t>
            </a:r>
            <a:r>
              <a:rPr dirty="0" sz="3000" spc="65">
                <a:solidFill>
                  <a:srgbClr val="131111"/>
                </a:solidFill>
              </a:rPr>
              <a:t> </a:t>
            </a:r>
            <a:r>
              <a:rPr dirty="0" sz="3000" spc="50">
                <a:solidFill>
                  <a:srgbClr val="131111"/>
                </a:solidFill>
              </a:rPr>
              <a:t>Winnebago</a:t>
            </a:r>
            <a:endParaRPr sz="3000"/>
          </a:p>
        </p:txBody>
      </p:sp>
      <p:sp>
        <p:nvSpPr>
          <p:cNvPr id="7" name="object 7" descr=""/>
          <p:cNvSpPr/>
          <p:nvPr/>
        </p:nvSpPr>
        <p:spPr>
          <a:xfrm>
            <a:off x="1871577" y="3760418"/>
            <a:ext cx="3175" cy="338455"/>
          </a:xfrm>
          <a:custGeom>
            <a:avLst/>
            <a:gdLst/>
            <a:ahLst/>
            <a:cxnLst/>
            <a:rect l="l" t="t" r="r" b="b"/>
            <a:pathLst>
              <a:path w="3175" h="338454">
                <a:moveTo>
                  <a:pt x="3051" y="338459"/>
                </a:moveTo>
                <a:lnTo>
                  <a:pt x="0" y="338459"/>
                </a:lnTo>
                <a:lnTo>
                  <a:pt x="0" y="0"/>
                </a:lnTo>
                <a:lnTo>
                  <a:pt x="3051" y="0"/>
                </a:lnTo>
                <a:lnTo>
                  <a:pt x="3051" y="33845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66808" y="1598762"/>
            <a:ext cx="4390390" cy="3413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Early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5">
                <a:solidFill>
                  <a:srgbClr val="131111"/>
                </a:solidFill>
                <a:latin typeface="Arial"/>
                <a:cs typeface="Arial"/>
              </a:rPr>
              <a:t>childhood</a:t>
            </a:r>
            <a:r>
              <a:rPr dirty="0" sz="1950" spc="229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5">
                <a:solidFill>
                  <a:srgbClr val="131111"/>
                </a:solidFill>
                <a:latin typeface="Arial"/>
                <a:cs typeface="Arial"/>
              </a:rPr>
              <a:t>education</a:t>
            </a:r>
            <a:r>
              <a:rPr dirty="0" sz="1950" spc="15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program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95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</a:pPr>
            <a:r>
              <a:rPr dirty="0" sz="1950" spc="-30">
                <a:solidFill>
                  <a:srgbClr val="131111"/>
                </a:solidFill>
                <a:latin typeface="Arial"/>
                <a:cs typeface="Arial"/>
              </a:rPr>
              <a:t>$11.4M</a:t>
            </a:r>
            <a:r>
              <a:rPr dirty="0" sz="1950" spc="-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25">
                <a:solidFill>
                  <a:srgbClr val="131111"/>
                </a:solidFill>
                <a:latin typeface="Arial"/>
                <a:cs typeface="Arial"/>
              </a:rPr>
              <a:t>total</a:t>
            </a:r>
            <a:r>
              <a:rPr dirty="0" sz="1950" spc="-18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0">
                <a:solidFill>
                  <a:srgbClr val="131111"/>
                </a:solidFill>
                <a:latin typeface="Arial"/>
                <a:cs typeface="Arial"/>
              </a:rPr>
              <a:t>cost</a:t>
            </a:r>
            <a:endParaRPr sz="1950">
              <a:latin typeface="Arial"/>
              <a:cs typeface="Arial"/>
            </a:endParaRPr>
          </a:p>
          <a:p>
            <a:pPr marL="18415" marR="10160" indent="-2540">
              <a:lnSpc>
                <a:spcPct val="103800"/>
              </a:lnSpc>
            </a:pP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$3.55M</a:t>
            </a:r>
            <a:r>
              <a:rPr dirty="0" sz="1950" spc="20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5">
                <a:solidFill>
                  <a:srgbClr val="463B38"/>
                </a:solidFill>
                <a:latin typeface="Arial"/>
                <a:cs typeface="Arial"/>
              </a:rPr>
              <a:t>i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nvestor</a:t>
            </a:r>
            <a:r>
              <a:rPr dirty="0" sz="1950" spc="-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0">
                <a:solidFill>
                  <a:srgbClr val="131111"/>
                </a:solidFill>
                <a:latin typeface="Arial"/>
                <a:cs typeface="Arial"/>
              </a:rPr>
              <a:t>equity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5">
                <a:solidFill>
                  <a:srgbClr val="131111"/>
                </a:solidFill>
                <a:latin typeface="Arial"/>
                <a:cs typeface="Arial"/>
              </a:rPr>
              <a:t>through</a:t>
            </a:r>
            <a:r>
              <a:rPr dirty="0" sz="1950" spc="1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10">
                <a:solidFill>
                  <a:srgbClr val="131111"/>
                </a:solidFill>
                <a:latin typeface="Arial"/>
                <a:cs typeface="Arial"/>
              </a:rPr>
              <a:t>New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Markets</a:t>
            </a:r>
            <a:r>
              <a:rPr dirty="0" sz="1950" spc="4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Tax</a:t>
            </a:r>
            <a:r>
              <a:rPr dirty="0" sz="1950" spc="5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0">
                <a:solidFill>
                  <a:srgbClr val="131111"/>
                </a:solidFill>
                <a:latin typeface="Arial"/>
                <a:cs typeface="Arial"/>
              </a:rPr>
              <a:t>Credit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program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950">
              <a:latin typeface="Arial"/>
              <a:cs typeface="Arial"/>
            </a:endParaRPr>
          </a:p>
          <a:p>
            <a:pPr marL="14604" marR="524510" indent="-2540">
              <a:lnSpc>
                <a:spcPct val="100699"/>
              </a:lnSpc>
            </a:pP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Created</a:t>
            </a:r>
            <a:r>
              <a:rPr dirty="0" sz="1950" spc="12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60">
                <a:solidFill>
                  <a:srgbClr val="131111"/>
                </a:solidFill>
                <a:latin typeface="Arial"/>
                <a:cs typeface="Arial"/>
              </a:rPr>
              <a:t>59</a:t>
            </a:r>
            <a:r>
              <a:rPr dirty="0" sz="1950" spc="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65">
                <a:solidFill>
                  <a:srgbClr val="131111"/>
                </a:solidFill>
                <a:latin typeface="Arial"/>
                <a:cs typeface="Arial"/>
              </a:rPr>
              <a:t>full</a:t>
            </a:r>
            <a:r>
              <a:rPr dirty="0" sz="1950" spc="-2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30">
                <a:solidFill>
                  <a:srgbClr val="131111"/>
                </a:solidFill>
                <a:latin typeface="Arial"/>
                <a:cs typeface="Arial"/>
              </a:rPr>
              <a:t>time</a:t>
            </a:r>
            <a:r>
              <a:rPr dirty="0" sz="1950" spc="-16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14">
                <a:solidFill>
                  <a:srgbClr val="131111"/>
                </a:solidFill>
                <a:latin typeface="Arial"/>
                <a:cs typeface="Arial"/>
              </a:rPr>
              <a:t>jobs</a:t>
            </a:r>
            <a:r>
              <a:rPr dirty="0" sz="1950" spc="2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35">
                <a:solidFill>
                  <a:srgbClr val="131111"/>
                </a:solidFill>
                <a:latin typeface="Arial"/>
                <a:cs typeface="Arial"/>
              </a:rPr>
              <a:t>and</a:t>
            </a:r>
            <a:r>
              <a:rPr dirty="0" sz="1950" spc="-9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-25">
                <a:solidFill>
                  <a:srgbClr val="131111"/>
                </a:solidFill>
                <a:latin typeface="Arial"/>
                <a:cs typeface="Arial"/>
              </a:rPr>
              <a:t>73 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constructio</a:t>
            </a:r>
            <a:r>
              <a:rPr dirty="0" sz="1950" spc="55">
                <a:solidFill>
                  <a:srgbClr val="ACA5A1"/>
                </a:solidFill>
                <a:latin typeface="Arial"/>
                <a:cs typeface="Arial"/>
              </a:rPr>
              <a:t>,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n</a:t>
            </a:r>
            <a:r>
              <a:rPr dirty="0" sz="1950" spc="-13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jobs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950">
              <a:latin typeface="Arial"/>
              <a:cs typeface="Arial"/>
            </a:endParaRPr>
          </a:p>
          <a:p>
            <a:pPr marL="16510" marR="5080" indent="635">
              <a:lnSpc>
                <a:spcPct val="102699"/>
              </a:lnSpc>
            </a:pP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Estimated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to</a:t>
            </a:r>
            <a:r>
              <a:rPr dirty="0" sz="1950" spc="114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0">
                <a:solidFill>
                  <a:srgbClr val="131111"/>
                </a:solidFill>
                <a:latin typeface="Arial"/>
                <a:cs typeface="Arial"/>
              </a:rPr>
              <a:t>serve</a:t>
            </a:r>
            <a:r>
              <a:rPr dirty="0" sz="1950" spc="-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191</a:t>
            </a:r>
            <a:r>
              <a:rPr dirty="0" sz="1950" spc="-26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0">
                <a:solidFill>
                  <a:srgbClr val="131111"/>
                </a:solidFill>
                <a:latin typeface="Arial"/>
                <a:cs typeface="Arial"/>
              </a:rPr>
              <a:t>students</a:t>
            </a:r>
            <a:r>
              <a:rPr dirty="0" sz="1950" spc="13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and </a:t>
            </a:r>
            <a:r>
              <a:rPr dirty="0" sz="1950" spc="60">
                <a:solidFill>
                  <a:srgbClr val="131111"/>
                </a:solidFill>
                <a:latin typeface="Arial"/>
                <a:cs typeface="Arial"/>
              </a:rPr>
              <a:t>families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851140" y="602747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 h="0">
                <a:moveTo>
                  <a:pt x="0" y="0"/>
                </a:moveTo>
                <a:lnTo>
                  <a:pt x="302053" y="0"/>
                </a:lnTo>
              </a:path>
            </a:pathLst>
          </a:custGeom>
          <a:ln w="12722">
            <a:solidFill>
              <a:srgbClr val="ACA5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38440" y="5359557"/>
            <a:ext cx="1346200" cy="812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01725" algn="l"/>
              </a:tabLst>
            </a:pPr>
            <a:r>
              <a:rPr dirty="0" sz="5150" spc="254">
                <a:solidFill>
                  <a:srgbClr val="ACA5A1"/>
                </a:solidFill>
                <a:latin typeface="Courier New"/>
                <a:cs typeface="Courier New"/>
              </a:rPr>
              <a:t>I</a:t>
            </a:r>
            <a:r>
              <a:rPr dirty="0" sz="5150">
                <a:solidFill>
                  <a:srgbClr val="ACA5A1"/>
                </a:solidFill>
                <a:latin typeface="Courier New"/>
                <a:cs typeface="Courier New"/>
              </a:rPr>
              <a:t>	</a:t>
            </a:r>
            <a:r>
              <a:rPr dirty="0" sz="4600" spc="-535">
                <a:solidFill>
                  <a:srgbClr val="67874F"/>
                </a:solidFill>
                <a:latin typeface="Arial"/>
                <a:cs typeface="Arial"/>
              </a:rPr>
              <a:t>s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8565" y="5746555"/>
            <a:ext cx="561392" cy="4152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3928" y="1935889"/>
            <a:ext cx="6028870" cy="392058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678668" y="1856500"/>
            <a:ext cx="403225" cy="0"/>
          </a:xfrm>
          <a:custGeom>
            <a:avLst/>
            <a:gdLst/>
            <a:ahLst/>
            <a:cxnLst/>
            <a:rect l="l" t="t" r="r" b="b"/>
            <a:pathLst>
              <a:path w="403225" h="0">
                <a:moveTo>
                  <a:pt x="0" y="0"/>
                </a:moveTo>
                <a:lnTo>
                  <a:pt x="402738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73597" y="6155714"/>
            <a:ext cx="4186554" cy="0"/>
          </a:xfrm>
          <a:custGeom>
            <a:avLst/>
            <a:gdLst/>
            <a:ahLst/>
            <a:cxnLst/>
            <a:rect l="l" t="t" r="r" b="b"/>
            <a:pathLst>
              <a:path w="4186554" h="0">
                <a:moveTo>
                  <a:pt x="0" y="0"/>
                </a:moveTo>
                <a:lnTo>
                  <a:pt x="4186038" y="0"/>
                </a:lnTo>
              </a:path>
            </a:pathLst>
          </a:custGeom>
          <a:ln w="458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890">
              <a:lnSpc>
                <a:spcPct val="100000"/>
              </a:lnSpc>
              <a:spcBef>
                <a:spcPts val="105"/>
              </a:spcBef>
            </a:pPr>
            <a:r>
              <a:rPr dirty="0" sz="3000">
                <a:solidFill>
                  <a:srgbClr val="131111"/>
                </a:solidFill>
              </a:rPr>
              <a:t>Educare</a:t>
            </a:r>
            <a:r>
              <a:rPr dirty="0" sz="3000" spc="65">
                <a:solidFill>
                  <a:srgbClr val="131111"/>
                </a:solidFill>
              </a:rPr>
              <a:t> </a:t>
            </a:r>
            <a:r>
              <a:rPr dirty="0" sz="3000" spc="50">
                <a:solidFill>
                  <a:srgbClr val="131111"/>
                </a:solidFill>
              </a:rPr>
              <a:t>Winnebago</a:t>
            </a:r>
            <a:endParaRPr sz="3000"/>
          </a:p>
        </p:txBody>
      </p:sp>
      <p:sp>
        <p:nvSpPr>
          <p:cNvPr id="8" name="object 8" descr=""/>
          <p:cNvSpPr txBox="1"/>
          <p:nvPr/>
        </p:nvSpPr>
        <p:spPr>
          <a:xfrm>
            <a:off x="571823" y="1598762"/>
            <a:ext cx="4278630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Early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5">
                <a:solidFill>
                  <a:srgbClr val="131111"/>
                </a:solidFill>
                <a:latin typeface="Arial"/>
                <a:cs typeface="Arial"/>
              </a:rPr>
              <a:t>childhood</a:t>
            </a:r>
            <a:r>
              <a:rPr dirty="0" sz="1950" spc="229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5">
                <a:solidFill>
                  <a:srgbClr val="131111"/>
                </a:solidFill>
                <a:latin typeface="Arial"/>
                <a:cs typeface="Arial"/>
              </a:rPr>
              <a:t>education</a:t>
            </a:r>
            <a:r>
              <a:rPr dirty="0" sz="1950" spc="15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program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064987" y="1598762"/>
            <a:ext cx="957580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4244" algn="l"/>
              </a:tabLst>
            </a:pPr>
            <a:r>
              <a:rPr dirty="0" u="sng" sz="1950">
                <a:solidFill>
                  <a:srgbClr val="13111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71577" y="3760418"/>
            <a:ext cx="3175" cy="338455"/>
          </a:xfrm>
          <a:custGeom>
            <a:avLst/>
            <a:gdLst/>
            <a:ahLst/>
            <a:cxnLst/>
            <a:rect l="l" t="t" r="r" b="b"/>
            <a:pathLst>
              <a:path w="3175" h="338454">
                <a:moveTo>
                  <a:pt x="3051" y="338459"/>
                </a:moveTo>
                <a:lnTo>
                  <a:pt x="0" y="338459"/>
                </a:lnTo>
                <a:lnTo>
                  <a:pt x="0" y="0"/>
                </a:lnTo>
                <a:lnTo>
                  <a:pt x="3051" y="0"/>
                </a:lnTo>
                <a:lnTo>
                  <a:pt x="3051" y="33845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66808" y="2218606"/>
            <a:ext cx="4390390" cy="2793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 sz="1950" spc="-30">
                <a:solidFill>
                  <a:srgbClr val="131111"/>
                </a:solidFill>
                <a:latin typeface="Arial"/>
                <a:cs typeface="Arial"/>
              </a:rPr>
              <a:t>$11.4M</a:t>
            </a:r>
            <a:r>
              <a:rPr dirty="0" sz="1950" spc="-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25">
                <a:solidFill>
                  <a:srgbClr val="131111"/>
                </a:solidFill>
                <a:latin typeface="Arial"/>
                <a:cs typeface="Arial"/>
              </a:rPr>
              <a:t>total</a:t>
            </a:r>
            <a:r>
              <a:rPr dirty="0" sz="1950" spc="-18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0">
                <a:solidFill>
                  <a:srgbClr val="131111"/>
                </a:solidFill>
                <a:latin typeface="Arial"/>
                <a:cs typeface="Arial"/>
              </a:rPr>
              <a:t>cost</a:t>
            </a:r>
            <a:endParaRPr sz="1950">
              <a:latin typeface="Arial"/>
              <a:cs typeface="Arial"/>
            </a:endParaRPr>
          </a:p>
          <a:p>
            <a:pPr marL="18415" marR="10160" indent="-2540">
              <a:lnSpc>
                <a:spcPct val="103800"/>
              </a:lnSpc>
            </a:pP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$3.55M</a:t>
            </a:r>
            <a:r>
              <a:rPr dirty="0" sz="1950" spc="20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5">
                <a:solidFill>
                  <a:srgbClr val="463B38"/>
                </a:solidFill>
                <a:latin typeface="Arial"/>
                <a:cs typeface="Arial"/>
              </a:rPr>
              <a:t>i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nvestor</a:t>
            </a:r>
            <a:r>
              <a:rPr dirty="0" sz="1950" spc="-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0">
                <a:solidFill>
                  <a:srgbClr val="131111"/>
                </a:solidFill>
                <a:latin typeface="Arial"/>
                <a:cs typeface="Arial"/>
              </a:rPr>
              <a:t>equity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5">
                <a:solidFill>
                  <a:srgbClr val="131111"/>
                </a:solidFill>
                <a:latin typeface="Arial"/>
                <a:cs typeface="Arial"/>
              </a:rPr>
              <a:t>through</a:t>
            </a:r>
            <a:r>
              <a:rPr dirty="0" sz="1950" spc="1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10">
                <a:solidFill>
                  <a:srgbClr val="131111"/>
                </a:solidFill>
                <a:latin typeface="Arial"/>
                <a:cs typeface="Arial"/>
              </a:rPr>
              <a:t>New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Markets</a:t>
            </a:r>
            <a:r>
              <a:rPr dirty="0" sz="1950" spc="4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Tax</a:t>
            </a:r>
            <a:r>
              <a:rPr dirty="0" sz="1950" spc="5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0">
                <a:solidFill>
                  <a:srgbClr val="131111"/>
                </a:solidFill>
                <a:latin typeface="Arial"/>
                <a:cs typeface="Arial"/>
              </a:rPr>
              <a:t>Credit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program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950">
              <a:latin typeface="Arial"/>
              <a:cs typeface="Arial"/>
            </a:endParaRPr>
          </a:p>
          <a:p>
            <a:pPr marL="14604" marR="524510" indent="-2540">
              <a:lnSpc>
                <a:spcPct val="100699"/>
              </a:lnSpc>
            </a:pP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Created</a:t>
            </a:r>
            <a:r>
              <a:rPr dirty="0" sz="1950" spc="12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60">
                <a:solidFill>
                  <a:srgbClr val="131111"/>
                </a:solidFill>
                <a:latin typeface="Arial"/>
                <a:cs typeface="Arial"/>
              </a:rPr>
              <a:t>59</a:t>
            </a:r>
            <a:r>
              <a:rPr dirty="0" sz="1950" spc="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65">
                <a:solidFill>
                  <a:srgbClr val="131111"/>
                </a:solidFill>
                <a:latin typeface="Arial"/>
                <a:cs typeface="Arial"/>
              </a:rPr>
              <a:t>full</a:t>
            </a:r>
            <a:r>
              <a:rPr dirty="0" sz="1950" spc="-2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30">
                <a:solidFill>
                  <a:srgbClr val="131111"/>
                </a:solidFill>
                <a:latin typeface="Arial"/>
                <a:cs typeface="Arial"/>
              </a:rPr>
              <a:t>time</a:t>
            </a:r>
            <a:r>
              <a:rPr dirty="0" sz="1950" spc="-16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14">
                <a:solidFill>
                  <a:srgbClr val="131111"/>
                </a:solidFill>
                <a:latin typeface="Arial"/>
                <a:cs typeface="Arial"/>
              </a:rPr>
              <a:t>jobs</a:t>
            </a:r>
            <a:r>
              <a:rPr dirty="0" sz="1950" spc="2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35">
                <a:solidFill>
                  <a:srgbClr val="131111"/>
                </a:solidFill>
                <a:latin typeface="Arial"/>
                <a:cs typeface="Arial"/>
              </a:rPr>
              <a:t>and</a:t>
            </a:r>
            <a:r>
              <a:rPr dirty="0" sz="1950" spc="-9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-25">
                <a:solidFill>
                  <a:srgbClr val="131111"/>
                </a:solidFill>
                <a:latin typeface="Arial"/>
                <a:cs typeface="Arial"/>
              </a:rPr>
              <a:t>73 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constructio</a:t>
            </a:r>
            <a:r>
              <a:rPr dirty="0" sz="1950" spc="55">
                <a:solidFill>
                  <a:srgbClr val="ACA5A1"/>
                </a:solidFill>
                <a:latin typeface="Arial"/>
                <a:cs typeface="Arial"/>
              </a:rPr>
              <a:t>,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n</a:t>
            </a:r>
            <a:r>
              <a:rPr dirty="0" sz="1950" spc="-13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jobs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950">
              <a:latin typeface="Arial"/>
              <a:cs typeface="Arial"/>
            </a:endParaRPr>
          </a:p>
          <a:p>
            <a:pPr marL="16510" marR="5080" indent="635">
              <a:lnSpc>
                <a:spcPct val="102699"/>
              </a:lnSpc>
            </a:pP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Estimated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to</a:t>
            </a:r>
            <a:r>
              <a:rPr dirty="0" sz="1950" spc="114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0">
                <a:solidFill>
                  <a:srgbClr val="131111"/>
                </a:solidFill>
                <a:latin typeface="Arial"/>
                <a:cs typeface="Arial"/>
              </a:rPr>
              <a:t>serve</a:t>
            </a:r>
            <a:r>
              <a:rPr dirty="0" sz="1950" spc="-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191</a:t>
            </a:r>
            <a:r>
              <a:rPr dirty="0" sz="1950" spc="-26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0">
                <a:solidFill>
                  <a:srgbClr val="131111"/>
                </a:solidFill>
                <a:latin typeface="Arial"/>
                <a:cs typeface="Arial"/>
              </a:rPr>
              <a:t>students</a:t>
            </a:r>
            <a:r>
              <a:rPr dirty="0" sz="1950" spc="13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and </a:t>
            </a:r>
            <a:r>
              <a:rPr dirty="0" sz="1950" spc="60">
                <a:solidFill>
                  <a:srgbClr val="131111"/>
                </a:solidFill>
                <a:latin typeface="Arial"/>
                <a:cs typeface="Arial"/>
              </a:rPr>
              <a:t>families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851140" y="602747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 h="0">
                <a:moveTo>
                  <a:pt x="0" y="0"/>
                </a:moveTo>
                <a:lnTo>
                  <a:pt x="302053" y="0"/>
                </a:lnTo>
              </a:path>
            </a:pathLst>
          </a:custGeom>
          <a:ln w="12722">
            <a:solidFill>
              <a:srgbClr val="ACA5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838440" y="5359557"/>
            <a:ext cx="1346200" cy="812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01725" algn="l"/>
              </a:tabLst>
            </a:pPr>
            <a:r>
              <a:rPr dirty="0" sz="5150" spc="254">
                <a:solidFill>
                  <a:srgbClr val="ACA5A1"/>
                </a:solidFill>
                <a:latin typeface="Courier New"/>
                <a:cs typeface="Courier New"/>
              </a:rPr>
              <a:t>I</a:t>
            </a:r>
            <a:r>
              <a:rPr dirty="0" sz="5150">
                <a:solidFill>
                  <a:srgbClr val="ACA5A1"/>
                </a:solidFill>
                <a:latin typeface="Courier New"/>
                <a:cs typeface="Courier New"/>
              </a:rPr>
              <a:t>	</a:t>
            </a:r>
            <a:r>
              <a:rPr dirty="0" sz="4600" spc="-535">
                <a:solidFill>
                  <a:srgbClr val="67874F"/>
                </a:solidFill>
                <a:latin typeface="Arial"/>
                <a:cs typeface="Arial"/>
              </a:rPr>
              <a:t>s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8565" y="5746555"/>
            <a:ext cx="561392" cy="4152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3928" y="2974051"/>
            <a:ext cx="6028870" cy="2882427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641387" y="1850393"/>
            <a:ext cx="0" cy="953135"/>
          </a:xfrm>
          <a:custGeom>
            <a:avLst/>
            <a:gdLst/>
            <a:ahLst/>
            <a:cxnLst/>
            <a:rect l="l" t="t" r="r" b="b"/>
            <a:pathLst>
              <a:path w="0" h="953135">
                <a:moveTo>
                  <a:pt x="0" y="952666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322515" y="1856500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 h="0">
                <a:moveTo>
                  <a:pt x="0" y="0"/>
                </a:moveTo>
                <a:lnTo>
                  <a:pt x="549188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870216" y="1856500"/>
            <a:ext cx="1098550" cy="0"/>
          </a:xfrm>
          <a:custGeom>
            <a:avLst/>
            <a:gdLst/>
            <a:ahLst/>
            <a:cxnLst/>
            <a:rect l="l" t="t" r="r" b="b"/>
            <a:pathLst>
              <a:path w="1098550" h="0">
                <a:moveTo>
                  <a:pt x="0" y="0"/>
                </a:moveTo>
                <a:lnTo>
                  <a:pt x="1098377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73597" y="6155714"/>
            <a:ext cx="4186554" cy="0"/>
          </a:xfrm>
          <a:custGeom>
            <a:avLst/>
            <a:gdLst/>
            <a:ahLst/>
            <a:cxnLst/>
            <a:rect l="l" t="t" r="r" b="b"/>
            <a:pathLst>
              <a:path w="4186554" h="0">
                <a:moveTo>
                  <a:pt x="0" y="0"/>
                </a:moveTo>
                <a:lnTo>
                  <a:pt x="4186038" y="0"/>
                </a:lnTo>
              </a:path>
            </a:pathLst>
          </a:custGeom>
          <a:ln w="458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890">
              <a:lnSpc>
                <a:spcPct val="100000"/>
              </a:lnSpc>
              <a:spcBef>
                <a:spcPts val="105"/>
              </a:spcBef>
            </a:pPr>
            <a:r>
              <a:rPr dirty="0" sz="3000">
                <a:solidFill>
                  <a:srgbClr val="131111"/>
                </a:solidFill>
              </a:rPr>
              <a:t>Educare</a:t>
            </a:r>
            <a:r>
              <a:rPr dirty="0" sz="3000" spc="65">
                <a:solidFill>
                  <a:srgbClr val="131111"/>
                </a:solidFill>
              </a:rPr>
              <a:t> </a:t>
            </a:r>
            <a:r>
              <a:rPr dirty="0" sz="3000" spc="50">
                <a:solidFill>
                  <a:srgbClr val="131111"/>
                </a:solidFill>
              </a:rPr>
              <a:t>Winnebago</a:t>
            </a:r>
            <a:endParaRPr sz="3000"/>
          </a:p>
        </p:txBody>
      </p:sp>
      <p:sp>
        <p:nvSpPr>
          <p:cNvPr id="10" name="object 10" descr=""/>
          <p:cNvSpPr/>
          <p:nvPr/>
        </p:nvSpPr>
        <p:spPr>
          <a:xfrm>
            <a:off x="1871577" y="3760418"/>
            <a:ext cx="3175" cy="338455"/>
          </a:xfrm>
          <a:custGeom>
            <a:avLst/>
            <a:gdLst/>
            <a:ahLst/>
            <a:cxnLst/>
            <a:rect l="l" t="t" r="r" b="b"/>
            <a:pathLst>
              <a:path w="3175" h="338454">
                <a:moveTo>
                  <a:pt x="3051" y="338459"/>
                </a:moveTo>
                <a:lnTo>
                  <a:pt x="0" y="338459"/>
                </a:lnTo>
                <a:lnTo>
                  <a:pt x="0" y="0"/>
                </a:lnTo>
                <a:lnTo>
                  <a:pt x="3051" y="0"/>
                </a:lnTo>
                <a:lnTo>
                  <a:pt x="3051" y="33845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66808" y="1598762"/>
            <a:ext cx="4390390" cy="3413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Early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5">
                <a:solidFill>
                  <a:srgbClr val="131111"/>
                </a:solidFill>
                <a:latin typeface="Arial"/>
                <a:cs typeface="Arial"/>
              </a:rPr>
              <a:t>childhood</a:t>
            </a:r>
            <a:r>
              <a:rPr dirty="0" sz="1950" spc="229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5">
                <a:solidFill>
                  <a:srgbClr val="131111"/>
                </a:solidFill>
                <a:latin typeface="Arial"/>
                <a:cs typeface="Arial"/>
              </a:rPr>
              <a:t>education</a:t>
            </a:r>
            <a:r>
              <a:rPr dirty="0" sz="1950" spc="15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program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95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</a:pPr>
            <a:r>
              <a:rPr dirty="0" sz="1950" spc="-30">
                <a:solidFill>
                  <a:srgbClr val="131111"/>
                </a:solidFill>
                <a:latin typeface="Arial"/>
                <a:cs typeface="Arial"/>
              </a:rPr>
              <a:t>$11.4M</a:t>
            </a:r>
            <a:r>
              <a:rPr dirty="0" sz="1950" spc="-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25">
                <a:solidFill>
                  <a:srgbClr val="131111"/>
                </a:solidFill>
                <a:latin typeface="Arial"/>
                <a:cs typeface="Arial"/>
              </a:rPr>
              <a:t>total</a:t>
            </a:r>
            <a:r>
              <a:rPr dirty="0" sz="1950" spc="-18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0">
                <a:solidFill>
                  <a:srgbClr val="131111"/>
                </a:solidFill>
                <a:latin typeface="Arial"/>
                <a:cs typeface="Arial"/>
              </a:rPr>
              <a:t>cost</a:t>
            </a:r>
            <a:endParaRPr sz="1950">
              <a:latin typeface="Arial"/>
              <a:cs typeface="Arial"/>
            </a:endParaRPr>
          </a:p>
          <a:p>
            <a:pPr marL="18415" marR="10160" indent="-2540">
              <a:lnSpc>
                <a:spcPct val="103800"/>
              </a:lnSpc>
            </a:pP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$3.55M</a:t>
            </a:r>
            <a:r>
              <a:rPr dirty="0" sz="1950" spc="20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5">
                <a:solidFill>
                  <a:srgbClr val="463B38"/>
                </a:solidFill>
                <a:latin typeface="Arial"/>
                <a:cs typeface="Arial"/>
              </a:rPr>
              <a:t>i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nvestor</a:t>
            </a:r>
            <a:r>
              <a:rPr dirty="0" sz="1950" spc="-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0">
                <a:solidFill>
                  <a:srgbClr val="131111"/>
                </a:solidFill>
                <a:latin typeface="Arial"/>
                <a:cs typeface="Arial"/>
              </a:rPr>
              <a:t>equity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5">
                <a:solidFill>
                  <a:srgbClr val="131111"/>
                </a:solidFill>
                <a:latin typeface="Arial"/>
                <a:cs typeface="Arial"/>
              </a:rPr>
              <a:t>through</a:t>
            </a:r>
            <a:r>
              <a:rPr dirty="0" sz="1950" spc="1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10">
                <a:solidFill>
                  <a:srgbClr val="131111"/>
                </a:solidFill>
                <a:latin typeface="Arial"/>
                <a:cs typeface="Arial"/>
              </a:rPr>
              <a:t>New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Markets</a:t>
            </a:r>
            <a:r>
              <a:rPr dirty="0" sz="1950" spc="4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Tax</a:t>
            </a:r>
            <a:r>
              <a:rPr dirty="0" sz="1950" spc="5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0">
                <a:solidFill>
                  <a:srgbClr val="131111"/>
                </a:solidFill>
                <a:latin typeface="Arial"/>
                <a:cs typeface="Arial"/>
              </a:rPr>
              <a:t>Credit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program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950">
              <a:latin typeface="Arial"/>
              <a:cs typeface="Arial"/>
            </a:endParaRPr>
          </a:p>
          <a:p>
            <a:pPr marL="14604" marR="524510" indent="-2540">
              <a:lnSpc>
                <a:spcPct val="100699"/>
              </a:lnSpc>
            </a:pP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Created</a:t>
            </a:r>
            <a:r>
              <a:rPr dirty="0" sz="1950" spc="12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60">
                <a:solidFill>
                  <a:srgbClr val="131111"/>
                </a:solidFill>
                <a:latin typeface="Arial"/>
                <a:cs typeface="Arial"/>
              </a:rPr>
              <a:t>59</a:t>
            </a:r>
            <a:r>
              <a:rPr dirty="0" sz="1950" spc="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65">
                <a:solidFill>
                  <a:srgbClr val="131111"/>
                </a:solidFill>
                <a:latin typeface="Arial"/>
                <a:cs typeface="Arial"/>
              </a:rPr>
              <a:t>full</a:t>
            </a:r>
            <a:r>
              <a:rPr dirty="0" sz="1950" spc="-2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30">
                <a:solidFill>
                  <a:srgbClr val="131111"/>
                </a:solidFill>
                <a:latin typeface="Arial"/>
                <a:cs typeface="Arial"/>
              </a:rPr>
              <a:t>time</a:t>
            </a:r>
            <a:r>
              <a:rPr dirty="0" sz="1950" spc="-16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14">
                <a:solidFill>
                  <a:srgbClr val="131111"/>
                </a:solidFill>
                <a:latin typeface="Arial"/>
                <a:cs typeface="Arial"/>
              </a:rPr>
              <a:t>jobs</a:t>
            </a:r>
            <a:r>
              <a:rPr dirty="0" sz="1950" spc="2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35">
                <a:solidFill>
                  <a:srgbClr val="131111"/>
                </a:solidFill>
                <a:latin typeface="Arial"/>
                <a:cs typeface="Arial"/>
              </a:rPr>
              <a:t>and</a:t>
            </a:r>
            <a:r>
              <a:rPr dirty="0" sz="1950" spc="-9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-25">
                <a:solidFill>
                  <a:srgbClr val="131111"/>
                </a:solidFill>
                <a:latin typeface="Arial"/>
                <a:cs typeface="Arial"/>
              </a:rPr>
              <a:t>73 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constructio</a:t>
            </a:r>
            <a:r>
              <a:rPr dirty="0" sz="1950" spc="55">
                <a:solidFill>
                  <a:srgbClr val="ACA5A1"/>
                </a:solidFill>
                <a:latin typeface="Arial"/>
                <a:cs typeface="Arial"/>
              </a:rPr>
              <a:t>,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n</a:t>
            </a:r>
            <a:r>
              <a:rPr dirty="0" sz="1950" spc="-13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jobs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950">
              <a:latin typeface="Arial"/>
              <a:cs typeface="Arial"/>
            </a:endParaRPr>
          </a:p>
          <a:p>
            <a:pPr marL="16510" marR="5080" indent="635">
              <a:lnSpc>
                <a:spcPct val="102699"/>
              </a:lnSpc>
            </a:pP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Estimated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to</a:t>
            </a:r>
            <a:r>
              <a:rPr dirty="0" sz="1950" spc="114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0">
                <a:solidFill>
                  <a:srgbClr val="131111"/>
                </a:solidFill>
                <a:latin typeface="Arial"/>
                <a:cs typeface="Arial"/>
              </a:rPr>
              <a:t>serve</a:t>
            </a:r>
            <a:r>
              <a:rPr dirty="0" sz="1950" spc="-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191</a:t>
            </a:r>
            <a:r>
              <a:rPr dirty="0" sz="1950" spc="-26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0">
                <a:solidFill>
                  <a:srgbClr val="131111"/>
                </a:solidFill>
                <a:latin typeface="Arial"/>
                <a:cs typeface="Arial"/>
              </a:rPr>
              <a:t>students</a:t>
            </a:r>
            <a:r>
              <a:rPr dirty="0" sz="1950" spc="13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and </a:t>
            </a:r>
            <a:r>
              <a:rPr dirty="0" sz="1950" spc="60">
                <a:solidFill>
                  <a:srgbClr val="131111"/>
                </a:solidFill>
                <a:latin typeface="Arial"/>
                <a:cs typeface="Arial"/>
              </a:rPr>
              <a:t>families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851140" y="602747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 h="0">
                <a:moveTo>
                  <a:pt x="0" y="0"/>
                </a:moveTo>
                <a:lnTo>
                  <a:pt x="302053" y="0"/>
                </a:lnTo>
              </a:path>
            </a:pathLst>
          </a:custGeom>
          <a:ln w="12722">
            <a:solidFill>
              <a:srgbClr val="ACA5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838440" y="5359557"/>
            <a:ext cx="1346200" cy="812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01725" algn="l"/>
              </a:tabLst>
            </a:pPr>
            <a:r>
              <a:rPr dirty="0" sz="5150" spc="254">
                <a:solidFill>
                  <a:srgbClr val="ACA5A1"/>
                </a:solidFill>
                <a:latin typeface="Courier New"/>
                <a:cs typeface="Courier New"/>
              </a:rPr>
              <a:t>I</a:t>
            </a:r>
            <a:r>
              <a:rPr dirty="0" sz="5150">
                <a:solidFill>
                  <a:srgbClr val="ACA5A1"/>
                </a:solidFill>
                <a:latin typeface="Courier New"/>
                <a:cs typeface="Courier New"/>
              </a:rPr>
              <a:t>	</a:t>
            </a:r>
            <a:r>
              <a:rPr dirty="0" sz="4600" spc="-535">
                <a:solidFill>
                  <a:srgbClr val="67874F"/>
                </a:solidFill>
                <a:latin typeface="Arial"/>
                <a:cs typeface="Arial"/>
              </a:rPr>
              <a:t>s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8565" y="5746555"/>
            <a:ext cx="561392" cy="4152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3928" y="1752683"/>
            <a:ext cx="6028870" cy="418929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73597" y="6155714"/>
            <a:ext cx="4186554" cy="0"/>
          </a:xfrm>
          <a:custGeom>
            <a:avLst/>
            <a:gdLst/>
            <a:ahLst/>
            <a:cxnLst/>
            <a:rect l="l" t="t" r="r" b="b"/>
            <a:pathLst>
              <a:path w="4186554" h="0">
                <a:moveTo>
                  <a:pt x="0" y="0"/>
                </a:moveTo>
                <a:lnTo>
                  <a:pt x="4186038" y="0"/>
                </a:lnTo>
              </a:path>
            </a:pathLst>
          </a:custGeom>
          <a:ln w="458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890">
              <a:lnSpc>
                <a:spcPct val="100000"/>
              </a:lnSpc>
              <a:spcBef>
                <a:spcPts val="105"/>
              </a:spcBef>
            </a:pPr>
            <a:r>
              <a:rPr dirty="0" sz="3000">
                <a:solidFill>
                  <a:srgbClr val="131111"/>
                </a:solidFill>
              </a:rPr>
              <a:t>Educare</a:t>
            </a:r>
            <a:r>
              <a:rPr dirty="0" sz="3000" spc="65">
                <a:solidFill>
                  <a:srgbClr val="131111"/>
                </a:solidFill>
              </a:rPr>
              <a:t> </a:t>
            </a:r>
            <a:r>
              <a:rPr dirty="0" sz="3000" spc="50">
                <a:solidFill>
                  <a:srgbClr val="131111"/>
                </a:solidFill>
              </a:rPr>
              <a:t>Winnebago</a:t>
            </a:r>
            <a:endParaRPr sz="3000"/>
          </a:p>
        </p:txBody>
      </p:sp>
      <p:sp>
        <p:nvSpPr>
          <p:cNvPr id="7" name="object 7" descr=""/>
          <p:cNvSpPr/>
          <p:nvPr/>
        </p:nvSpPr>
        <p:spPr>
          <a:xfrm>
            <a:off x="1871577" y="3760418"/>
            <a:ext cx="3175" cy="338455"/>
          </a:xfrm>
          <a:custGeom>
            <a:avLst/>
            <a:gdLst/>
            <a:ahLst/>
            <a:cxnLst/>
            <a:rect l="l" t="t" r="r" b="b"/>
            <a:pathLst>
              <a:path w="3175" h="338454">
                <a:moveTo>
                  <a:pt x="3051" y="338459"/>
                </a:moveTo>
                <a:lnTo>
                  <a:pt x="0" y="338459"/>
                </a:lnTo>
                <a:lnTo>
                  <a:pt x="0" y="0"/>
                </a:lnTo>
                <a:lnTo>
                  <a:pt x="3051" y="0"/>
                </a:lnTo>
                <a:lnTo>
                  <a:pt x="3051" y="33845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66808" y="1598762"/>
            <a:ext cx="4390390" cy="3413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Early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5">
                <a:solidFill>
                  <a:srgbClr val="131111"/>
                </a:solidFill>
                <a:latin typeface="Arial"/>
                <a:cs typeface="Arial"/>
              </a:rPr>
              <a:t>childhood</a:t>
            </a:r>
            <a:r>
              <a:rPr dirty="0" sz="1950" spc="229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5">
                <a:solidFill>
                  <a:srgbClr val="131111"/>
                </a:solidFill>
                <a:latin typeface="Arial"/>
                <a:cs typeface="Arial"/>
              </a:rPr>
              <a:t>education</a:t>
            </a:r>
            <a:r>
              <a:rPr dirty="0" sz="1950" spc="15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program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95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</a:pPr>
            <a:r>
              <a:rPr dirty="0" sz="1950" spc="-30">
                <a:solidFill>
                  <a:srgbClr val="131111"/>
                </a:solidFill>
                <a:latin typeface="Arial"/>
                <a:cs typeface="Arial"/>
              </a:rPr>
              <a:t>$11.4M</a:t>
            </a:r>
            <a:r>
              <a:rPr dirty="0" sz="1950" spc="-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25">
                <a:solidFill>
                  <a:srgbClr val="131111"/>
                </a:solidFill>
                <a:latin typeface="Arial"/>
                <a:cs typeface="Arial"/>
              </a:rPr>
              <a:t>total</a:t>
            </a:r>
            <a:r>
              <a:rPr dirty="0" sz="1950" spc="-18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0">
                <a:solidFill>
                  <a:srgbClr val="131111"/>
                </a:solidFill>
                <a:latin typeface="Arial"/>
                <a:cs typeface="Arial"/>
              </a:rPr>
              <a:t>cost</a:t>
            </a:r>
            <a:endParaRPr sz="1950">
              <a:latin typeface="Arial"/>
              <a:cs typeface="Arial"/>
            </a:endParaRPr>
          </a:p>
          <a:p>
            <a:pPr marL="18415" marR="10160" indent="-2540">
              <a:lnSpc>
                <a:spcPct val="103800"/>
              </a:lnSpc>
            </a:pP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$3.55M</a:t>
            </a:r>
            <a:r>
              <a:rPr dirty="0" sz="1950" spc="20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5">
                <a:solidFill>
                  <a:srgbClr val="463B38"/>
                </a:solidFill>
                <a:latin typeface="Arial"/>
                <a:cs typeface="Arial"/>
              </a:rPr>
              <a:t>i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nvestor</a:t>
            </a:r>
            <a:r>
              <a:rPr dirty="0" sz="1950" spc="-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0">
                <a:solidFill>
                  <a:srgbClr val="131111"/>
                </a:solidFill>
                <a:latin typeface="Arial"/>
                <a:cs typeface="Arial"/>
              </a:rPr>
              <a:t>equity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5">
                <a:solidFill>
                  <a:srgbClr val="131111"/>
                </a:solidFill>
                <a:latin typeface="Arial"/>
                <a:cs typeface="Arial"/>
              </a:rPr>
              <a:t>through</a:t>
            </a:r>
            <a:r>
              <a:rPr dirty="0" sz="1950" spc="1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10">
                <a:solidFill>
                  <a:srgbClr val="131111"/>
                </a:solidFill>
                <a:latin typeface="Arial"/>
                <a:cs typeface="Arial"/>
              </a:rPr>
              <a:t>New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Markets</a:t>
            </a:r>
            <a:r>
              <a:rPr dirty="0" sz="1950" spc="4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Tax</a:t>
            </a:r>
            <a:r>
              <a:rPr dirty="0" sz="1950" spc="5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0">
                <a:solidFill>
                  <a:srgbClr val="131111"/>
                </a:solidFill>
                <a:latin typeface="Arial"/>
                <a:cs typeface="Arial"/>
              </a:rPr>
              <a:t>Credit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program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950">
              <a:latin typeface="Arial"/>
              <a:cs typeface="Arial"/>
            </a:endParaRPr>
          </a:p>
          <a:p>
            <a:pPr marL="14604" marR="524510" indent="-2540">
              <a:lnSpc>
                <a:spcPct val="100699"/>
              </a:lnSpc>
            </a:pP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Created</a:t>
            </a:r>
            <a:r>
              <a:rPr dirty="0" sz="1950" spc="12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60">
                <a:solidFill>
                  <a:srgbClr val="131111"/>
                </a:solidFill>
                <a:latin typeface="Arial"/>
                <a:cs typeface="Arial"/>
              </a:rPr>
              <a:t>59</a:t>
            </a:r>
            <a:r>
              <a:rPr dirty="0" sz="1950" spc="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65">
                <a:solidFill>
                  <a:srgbClr val="131111"/>
                </a:solidFill>
                <a:latin typeface="Arial"/>
                <a:cs typeface="Arial"/>
              </a:rPr>
              <a:t>full</a:t>
            </a:r>
            <a:r>
              <a:rPr dirty="0" sz="1950" spc="-2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30">
                <a:solidFill>
                  <a:srgbClr val="131111"/>
                </a:solidFill>
                <a:latin typeface="Arial"/>
                <a:cs typeface="Arial"/>
              </a:rPr>
              <a:t>time</a:t>
            </a:r>
            <a:r>
              <a:rPr dirty="0" sz="1950" spc="-16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14">
                <a:solidFill>
                  <a:srgbClr val="131111"/>
                </a:solidFill>
                <a:latin typeface="Arial"/>
                <a:cs typeface="Arial"/>
              </a:rPr>
              <a:t>jobs</a:t>
            </a:r>
            <a:r>
              <a:rPr dirty="0" sz="1950" spc="2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35">
                <a:solidFill>
                  <a:srgbClr val="131111"/>
                </a:solidFill>
                <a:latin typeface="Arial"/>
                <a:cs typeface="Arial"/>
              </a:rPr>
              <a:t>and</a:t>
            </a:r>
            <a:r>
              <a:rPr dirty="0" sz="1950" spc="-9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-25">
                <a:solidFill>
                  <a:srgbClr val="131111"/>
                </a:solidFill>
                <a:latin typeface="Arial"/>
                <a:cs typeface="Arial"/>
              </a:rPr>
              <a:t>73 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constructio</a:t>
            </a:r>
            <a:r>
              <a:rPr dirty="0" sz="1950" spc="55">
                <a:solidFill>
                  <a:srgbClr val="ACA5A1"/>
                </a:solidFill>
                <a:latin typeface="Arial"/>
                <a:cs typeface="Arial"/>
              </a:rPr>
              <a:t>,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n</a:t>
            </a:r>
            <a:r>
              <a:rPr dirty="0" sz="1950" spc="-13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jobs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950">
              <a:latin typeface="Arial"/>
              <a:cs typeface="Arial"/>
            </a:endParaRPr>
          </a:p>
          <a:p>
            <a:pPr marL="16510" marR="5080" indent="635">
              <a:lnSpc>
                <a:spcPct val="102699"/>
              </a:lnSpc>
            </a:pP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Estimated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to</a:t>
            </a:r>
            <a:r>
              <a:rPr dirty="0" sz="1950" spc="114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0">
                <a:solidFill>
                  <a:srgbClr val="131111"/>
                </a:solidFill>
                <a:latin typeface="Arial"/>
                <a:cs typeface="Arial"/>
              </a:rPr>
              <a:t>serve</a:t>
            </a:r>
            <a:r>
              <a:rPr dirty="0" sz="1950" spc="-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191</a:t>
            </a:r>
            <a:r>
              <a:rPr dirty="0" sz="1950" spc="-26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0">
                <a:solidFill>
                  <a:srgbClr val="131111"/>
                </a:solidFill>
                <a:latin typeface="Arial"/>
                <a:cs typeface="Arial"/>
              </a:rPr>
              <a:t>students</a:t>
            </a:r>
            <a:r>
              <a:rPr dirty="0" sz="1950" spc="13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and </a:t>
            </a:r>
            <a:r>
              <a:rPr dirty="0" sz="1950" spc="60">
                <a:solidFill>
                  <a:srgbClr val="131111"/>
                </a:solidFill>
                <a:latin typeface="Arial"/>
                <a:cs typeface="Arial"/>
              </a:rPr>
              <a:t>families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851140" y="602747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 h="0">
                <a:moveTo>
                  <a:pt x="0" y="0"/>
                </a:moveTo>
                <a:lnTo>
                  <a:pt x="302053" y="0"/>
                </a:lnTo>
              </a:path>
            </a:pathLst>
          </a:custGeom>
          <a:ln w="12722">
            <a:solidFill>
              <a:srgbClr val="ACA5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38440" y="5359557"/>
            <a:ext cx="1346200" cy="812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01725" algn="l"/>
              </a:tabLst>
            </a:pPr>
            <a:r>
              <a:rPr dirty="0" sz="5150" spc="254">
                <a:solidFill>
                  <a:srgbClr val="ACA5A1"/>
                </a:solidFill>
                <a:latin typeface="Courier New"/>
                <a:cs typeface="Courier New"/>
              </a:rPr>
              <a:t>I</a:t>
            </a:r>
            <a:r>
              <a:rPr dirty="0" sz="5150">
                <a:solidFill>
                  <a:srgbClr val="ACA5A1"/>
                </a:solidFill>
                <a:latin typeface="Courier New"/>
                <a:cs typeface="Courier New"/>
              </a:rPr>
              <a:t>	</a:t>
            </a:r>
            <a:r>
              <a:rPr dirty="0" sz="4600" spc="-535">
                <a:solidFill>
                  <a:srgbClr val="67874F"/>
                </a:solidFill>
                <a:latin typeface="Arial"/>
                <a:cs typeface="Arial"/>
              </a:rPr>
              <a:t>s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8565" y="5746555"/>
            <a:ext cx="561392" cy="4152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4415" y="2461077"/>
            <a:ext cx="6358384" cy="350532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73597" y="6155714"/>
            <a:ext cx="4186554" cy="0"/>
          </a:xfrm>
          <a:custGeom>
            <a:avLst/>
            <a:gdLst/>
            <a:ahLst/>
            <a:cxnLst/>
            <a:rect l="l" t="t" r="r" b="b"/>
            <a:pathLst>
              <a:path w="4186554" h="0">
                <a:moveTo>
                  <a:pt x="0" y="0"/>
                </a:moveTo>
                <a:lnTo>
                  <a:pt x="4186038" y="0"/>
                </a:lnTo>
              </a:path>
            </a:pathLst>
          </a:custGeom>
          <a:ln w="458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890">
              <a:lnSpc>
                <a:spcPct val="100000"/>
              </a:lnSpc>
              <a:spcBef>
                <a:spcPts val="105"/>
              </a:spcBef>
            </a:pPr>
            <a:r>
              <a:rPr dirty="0" sz="3000">
                <a:solidFill>
                  <a:srgbClr val="131111"/>
                </a:solidFill>
              </a:rPr>
              <a:t>Educare</a:t>
            </a:r>
            <a:r>
              <a:rPr dirty="0" sz="3000" spc="65">
                <a:solidFill>
                  <a:srgbClr val="131111"/>
                </a:solidFill>
              </a:rPr>
              <a:t> </a:t>
            </a:r>
            <a:r>
              <a:rPr dirty="0" sz="3000" spc="50">
                <a:solidFill>
                  <a:srgbClr val="131111"/>
                </a:solidFill>
              </a:rPr>
              <a:t>Winnebago</a:t>
            </a:r>
            <a:endParaRPr sz="3000"/>
          </a:p>
        </p:txBody>
      </p:sp>
      <p:sp>
        <p:nvSpPr>
          <p:cNvPr id="7" name="object 7" descr=""/>
          <p:cNvSpPr/>
          <p:nvPr/>
        </p:nvSpPr>
        <p:spPr>
          <a:xfrm>
            <a:off x="1871577" y="3760418"/>
            <a:ext cx="3175" cy="338455"/>
          </a:xfrm>
          <a:custGeom>
            <a:avLst/>
            <a:gdLst/>
            <a:ahLst/>
            <a:cxnLst/>
            <a:rect l="l" t="t" r="r" b="b"/>
            <a:pathLst>
              <a:path w="3175" h="338454">
                <a:moveTo>
                  <a:pt x="3051" y="338459"/>
                </a:moveTo>
                <a:lnTo>
                  <a:pt x="0" y="338459"/>
                </a:lnTo>
                <a:lnTo>
                  <a:pt x="0" y="0"/>
                </a:lnTo>
                <a:lnTo>
                  <a:pt x="3051" y="0"/>
                </a:lnTo>
                <a:lnTo>
                  <a:pt x="3051" y="33845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66808" y="1598762"/>
            <a:ext cx="4390390" cy="3413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Early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5">
                <a:solidFill>
                  <a:srgbClr val="131111"/>
                </a:solidFill>
                <a:latin typeface="Arial"/>
                <a:cs typeface="Arial"/>
              </a:rPr>
              <a:t>childhood</a:t>
            </a:r>
            <a:r>
              <a:rPr dirty="0" sz="1950" spc="229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5">
                <a:solidFill>
                  <a:srgbClr val="131111"/>
                </a:solidFill>
                <a:latin typeface="Arial"/>
                <a:cs typeface="Arial"/>
              </a:rPr>
              <a:t>education</a:t>
            </a:r>
            <a:r>
              <a:rPr dirty="0" sz="1950" spc="15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program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95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</a:pPr>
            <a:r>
              <a:rPr dirty="0" sz="1950" spc="-30">
                <a:solidFill>
                  <a:srgbClr val="131111"/>
                </a:solidFill>
                <a:latin typeface="Arial"/>
                <a:cs typeface="Arial"/>
              </a:rPr>
              <a:t>$11.4M</a:t>
            </a:r>
            <a:r>
              <a:rPr dirty="0" sz="1950" spc="-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25">
                <a:solidFill>
                  <a:srgbClr val="131111"/>
                </a:solidFill>
                <a:latin typeface="Arial"/>
                <a:cs typeface="Arial"/>
              </a:rPr>
              <a:t>total</a:t>
            </a:r>
            <a:r>
              <a:rPr dirty="0" sz="1950" spc="-18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0">
                <a:solidFill>
                  <a:srgbClr val="131111"/>
                </a:solidFill>
                <a:latin typeface="Arial"/>
                <a:cs typeface="Arial"/>
              </a:rPr>
              <a:t>cost</a:t>
            </a:r>
            <a:endParaRPr sz="1950">
              <a:latin typeface="Arial"/>
              <a:cs typeface="Arial"/>
            </a:endParaRPr>
          </a:p>
          <a:p>
            <a:pPr marL="18415" marR="10160" indent="-2540">
              <a:lnSpc>
                <a:spcPct val="103800"/>
              </a:lnSpc>
            </a:pP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$3.55M</a:t>
            </a:r>
            <a:r>
              <a:rPr dirty="0" sz="1950" spc="20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5">
                <a:solidFill>
                  <a:srgbClr val="463B38"/>
                </a:solidFill>
                <a:latin typeface="Arial"/>
                <a:cs typeface="Arial"/>
              </a:rPr>
              <a:t>i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nvestor</a:t>
            </a:r>
            <a:r>
              <a:rPr dirty="0" sz="1950" spc="-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0">
                <a:solidFill>
                  <a:srgbClr val="131111"/>
                </a:solidFill>
                <a:latin typeface="Arial"/>
                <a:cs typeface="Arial"/>
              </a:rPr>
              <a:t>equity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5">
                <a:solidFill>
                  <a:srgbClr val="131111"/>
                </a:solidFill>
                <a:latin typeface="Arial"/>
                <a:cs typeface="Arial"/>
              </a:rPr>
              <a:t>through</a:t>
            </a:r>
            <a:r>
              <a:rPr dirty="0" sz="1950" spc="1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10">
                <a:solidFill>
                  <a:srgbClr val="131111"/>
                </a:solidFill>
                <a:latin typeface="Arial"/>
                <a:cs typeface="Arial"/>
              </a:rPr>
              <a:t>New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Markets</a:t>
            </a:r>
            <a:r>
              <a:rPr dirty="0" sz="1950" spc="4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Tax</a:t>
            </a:r>
            <a:r>
              <a:rPr dirty="0" sz="1950" spc="5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0">
                <a:solidFill>
                  <a:srgbClr val="131111"/>
                </a:solidFill>
                <a:latin typeface="Arial"/>
                <a:cs typeface="Arial"/>
              </a:rPr>
              <a:t>Credit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program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950">
              <a:latin typeface="Arial"/>
              <a:cs typeface="Arial"/>
            </a:endParaRPr>
          </a:p>
          <a:p>
            <a:pPr marL="14604" marR="524510" indent="-2540">
              <a:lnSpc>
                <a:spcPct val="100699"/>
              </a:lnSpc>
            </a:pP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Created</a:t>
            </a:r>
            <a:r>
              <a:rPr dirty="0" sz="1950" spc="12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60">
                <a:solidFill>
                  <a:srgbClr val="131111"/>
                </a:solidFill>
                <a:latin typeface="Arial"/>
                <a:cs typeface="Arial"/>
              </a:rPr>
              <a:t>59</a:t>
            </a:r>
            <a:r>
              <a:rPr dirty="0" sz="1950" spc="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65">
                <a:solidFill>
                  <a:srgbClr val="131111"/>
                </a:solidFill>
                <a:latin typeface="Arial"/>
                <a:cs typeface="Arial"/>
              </a:rPr>
              <a:t>full</a:t>
            </a:r>
            <a:r>
              <a:rPr dirty="0" sz="1950" spc="-2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30">
                <a:solidFill>
                  <a:srgbClr val="131111"/>
                </a:solidFill>
                <a:latin typeface="Arial"/>
                <a:cs typeface="Arial"/>
              </a:rPr>
              <a:t>time</a:t>
            </a:r>
            <a:r>
              <a:rPr dirty="0" sz="1950" spc="-16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14">
                <a:solidFill>
                  <a:srgbClr val="131111"/>
                </a:solidFill>
                <a:latin typeface="Arial"/>
                <a:cs typeface="Arial"/>
              </a:rPr>
              <a:t>jobs</a:t>
            </a:r>
            <a:r>
              <a:rPr dirty="0" sz="1950" spc="2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35">
                <a:solidFill>
                  <a:srgbClr val="131111"/>
                </a:solidFill>
                <a:latin typeface="Arial"/>
                <a:cs typeface="Arial"/>
              </a:rPr>
              <a:t>and</a:t>
            </a:r>
            <a:r>
              <a:rPr dirty="0" sz="1950" spc="-9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-25">
                <a:solidFill>
                  <a:srgbClr val="131111"/>
                </a:solidFill>
                <a:latin typeface="Arial"/>
                <a:cs typeface="Arial"/>
              </a:rPr>
              <a:t>73 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constructio</a:t>
            </a:r>
            <a:r>
              <a:rPr dirty="0" sz="1950" spc="55">
                <a:solidFill>
                  <a:srgbClr val="ACA5A1"/>
                </a:solidFill>
                <a:latin typeface="Arial"/>
                <a:cs typeface="Arial"/>
              </a:rPr>
              <a:t>,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n</a:t>
            </a:r>
            <a:r>
              <a:rPr dirty="0" sz="1950" spc="-13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jobs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950">
              <a:latin typeface="Arial"/>
              <a:cs typeface="Arial"/>
            </a:endParaRPr>
          </a:p>
          <a:p>
            <a:pPr marL="16510" marR="5080" indent="635">
              <a:lnSpc>
                <a:spcPct val="102699"/>
              </a:lnSpc>
            </a:pP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Estimated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to</a:t>
            </a:r>
            <a:r>
              <a:rPr dirty="0" sz="1950" spc="114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0">
                <a:solidFill>
                  <a:srgbClr val="131111"/>
                </a:solidFill>
                <a:latin typeface="Arial"/>
                <a:cs typeface="Arial"/>
              </a:rPr>
              <a:t>serve</a:t>
            </a:r>
            <a:r>
              <a:rPr dirty="0" sz="1950" spc="-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191</a:t>
            </a:r>
            <a:r>
              <a:rPr dirty="0" sz="1950" spc="-26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0">
                <a:solidFill>
                  <a:srgbClr val="131111"/>
                </a:solidFill>
                <a:latin typeface="Arial"/>
                <a:cs typeface="Arial"/>
              </a:rPr>
              <a:t>students</a:t>
            </a:r>
            <a:r>
              <a:rPr dirty="0" sz="1950" spc="13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and </a:t>
            </a:r>
            <a:r>
              <a:rPr dirty="0" sz="1950" spc="60">
                <a:solidFill>
                  <a:srgbClr val="131111"/>
                </a:solidFill>
                <a:latin typeface="Arial"/>
                <a:cs typeface="Arial"/>
              </a:rPr>
              <a:t>families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851140" y="602747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 h="0">
                <a:moveTo>
                  <a:pt x="0" y="0"/>
                </a:moveTo>
                <a:lnTo>
                  <a:pt x="302053" y="0"/>
                </a:lnTo>
              </a:path>
            </a:pathLst>
          </a:custGeom>
          <a:ln w="12722">
            <a:solidFill>
              <a:srgbClr val="ACA5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38440" y="5359557"/>
            <a:ext cx="1346200" cy="812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01725" algn="l"/>
              </a:tabLst>
            </a:pPr>
            <a:r>
              <a:rPr dirty="0" sz="5150" spc="254">
                <a:solidFill>
                  <a:srgbClr val="ACA5A1"/>
                </a:solidFill>
                <a:latin typeface="Courier New"/>
                <a:cs typeface="Courier New"/>
              </a:rPr>
              <a:t>I</a:t>
            </a:r>
            <a:r>
              <a:rPr dirty="0" sz="5150">
                <a:solidFill>
                  <a:srgbClr val="ACA5A1"/>
                </a:solidFill>
                <a:latin typeface="Courier New"/>
                <a:cs typeface="Courier New"/>
              </a:rPr>
              <a:t>	</a:t>
            </a:r>
            <a:r>
              <a:rPr dirty="0" sz="4600" spc="-535">
                <a:solidFill>
                  <a:srgbClr val="67874F"/>
                </a:solidFill>
                <a:latin typeface="Arial"/>
                <a:cs typeface="Arial"/>
              </a:rPr>
              <a:t>s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8565" y="5746555"/>
            <a:ext cx="561392" cy="4152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4415" y="3523667"/>
            <a:ext cx="6358384" cy="244273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308823" y="1743523"/>
            <a:ext cx="622935" cy="0"/>
          </a:xfrm>
          <a:custGeom>
            <a:avLst/>
            <a:gdLst/>
            <a:ahLst/>
            <a:cxnLst/>
            <a:rect l="l" t="t" r="r" b="b"/>
            <a:pathLst>
              <a:path w="622935" h="0">
                <a:moveTo>
                  <a:pt x="0" y="0"/>
                </a:moveTo>
                <a:lnTo>
                  <a:pt x="622413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068459" y="3334355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4" h="0">
                <a:moveTo>
                  <a:pt x="0" y="0"/>
                </a:moveTo>
                <a:lnTo>
                  <a:pt x="1049560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73597" y="6155714"/>
            <a:ext cx="4186554" cy="0"/>
          </a:xfrm>
          <a:custGeom>
            <a:avLst/>
            <a:gdLst/>
            <a:ahLst/>
            <a:cxnLst/>
            <a:rect l="l" t="t" r="r" b="b"/>
            <a:pathLst>
              <a:path w="4186554" h="0">
                <a:moveTo>
                  <a:pt x="0" y="0"/>
                </a:moveTo>
                <a:lnTo>
                  <a:pt x="4186038" y="0"/>
                </a:lnTo>
              </a:path>
            </a:pathLst>
          </a:custGeom>
          <a:ln w="458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890">
              <a:lnSpc>
                <a:spcPct val="100000"/>
              </a:lnSpc>
              <a:spcBef>
                <a:spcPts val="105"/>
              </a:spcBef>
            </a:pPr>
            <a:r>
              <a:rPr dirty="0" sz="3000">
                <a:solidFill>
                  <a:srgbClr val="131111"/>
                </a:solidFill>
              </a:rPr>
              <a:t>Educare</a:t>
            </a:r>
            <a:r>
              <a:rPr dirty="0" sz="3000" spc="65">
                <a:solidFill>
                  <a:srgbClr val="131111"/>
                </a:solidFill>
              </a:rPr>
              <a:t> </a:t>
            </a:r>
            <a:r>
              <a:rPr dirty="0" sz="3000" spc="50">
                <a:solidFill>
                  <a:srgbClr val="131111"/>
                </a:solidFill>
              </a:rPr>
              <a:t>Winnebago</a:t>
            </a:r>
            <a:endParaRPr sz="3000"/>
          </a:p>
        </p:txBody>
      </p:sp>
      <p:sp>
        <p:nvSpPr>
          <p:cNvPr id="9" name="object 9" descr=""/>
          <p:cNvSpPr/>
          <p:nvPr/>
        </p:nvSpPr>
        <p:spPr>
          <a:xfrm>
            <a:off x="1871577" y="3760418"/>
            <a:ext cx="3175" cy="338455"/>
          </a:xfrm>
          <a:custGeom>
            <a:avLst/>
            <a:gdLst/>
            <a:ahLst/>
            <a:cxnLst/>
            <a:rect l="l" t="t" r="r" b="b"/>
            <a:pathLst>
              <a:path w="3175" h="338454">
                <a:moveTo>
                  <a:pt x="3051" y="338459"/>
                </a:moveTo>
                <a:lnTo>
                  <a:pt x="0" y="338459"/>
                </a:lnTo>
                <a:lnTo>
                  <a:pt x="0" y="0"/>
                </a:lnTo>
                <a:lnTo>
                  <a:pt x="3051" y="0"/>
                </a:lnTo>
                <a:lnTo>
                  <a:pt x="3051" y="33845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566808" y="1598762"/>
            <a:ext cx="4390390" cy="3413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Early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5">
                <a:solidFill>
                  <a:srgbClr val="131111"/>
                </a:solidFill>
                <a:latin typeface="Arial"/>
                <a:cs typeface="Arial"/>
              </a:rPr>
              <a:t>childhood</a:t>
            </a:r>
            <a:r>
              <a:rPr dirty="0" sz="1950" spc="229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5">
                <a:solidFill>
                  <a:srgbClr val="131111"/>
                </a:solidFill>
                <a:latin typeface="Arial"/>
                <a:cs typeface="Arial"/>
              </a:rPr>
              <a:t>education</a:t>
            </a:r>
            <a:r>
              <a:rPr dirty="0" sz="1950" spc="15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program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95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</a:pPr>
            <a:r>
              <a:rPr dirty="0" sz="1950" spc="-30">
                <a:solidFill>
                  <a:srgbClr val="131111"/>
                </a:solidFill>
                <a:latin typeface="Arial"/>
                <a:cs typeface="Arial"/>
              </a:rPr>
              <a:t>$11.4M</a:t>
            </a:r>
            <a:r>
              <a:rPr dirty="0" sz="1950" spc="-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25">
                <a:solidFill>
                  <a:srgbClr val="131111"/>
                </a:solidFill>
                <a:latin typeface="Arial"/>
                <a:cs typeface="Arial"/>
              </a:rPr>
              <a:t>total</a:t>
            </a:r>
            <a:r>
              <a:rPr dirty="0" sz="1950" spc="-18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0">
                <a:solidFill>
                  <a:srgbClr val="131111"/>
                </a:solidFill>
                <a:latin typeface="Arial"/>
                <a:cs typeface="Arial"/>
              </a:rPr>
              <a:t>cost</a:t>
            </a:r>
            <a:endParaRPr sz="1950">
              <a:latin typeface="Arial"/>
              <a:cs typeface="Arial"/>
            </a:endParaRPr>
          </a:p>
          <a:p>
            <a:pPr marL="18415" marR="10160" indent="-2540">
              <a:lnSpc>
                <a:spcPct val="103800"/>
              </a:lnSpc>
            </a:pP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$3.55M</a:t>
            </a:r>
            <a:r>
              <a:rPr dirty="0" sz="1950" spc="20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5">
                <a:solidFill>
                  <a:srgbClr val="463B38"/>
                </a:solidFill>
                <a:latin typeface="Arial"/>
                <a:cs typeface="Arial"/>
              </a:rPr>
              <a:t>i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nvestor</a:t>
            </a:r>
            <a:r>
              <a:rPr dirty="0" sz="1950" spc="-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0">
                <a:solidFill>
                  <a:srgbClr val="131111"/>
                </a:solidFill>
                <a:latin typeface="Arial"/>
                <a:cs typeface="Arial"/>
              </a:rPr>
              <a:t>equity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5">
                <a:solidFill>
                  <a:srgbClr val="131111"/>
                </a:solidFill>
                <a:latin typeface="Arial"/>
                <a:cs typeface="Arial"/>
              </a:rPr>
              <a:t>through</a:t>
            </a:r>
            <a:r>
              <a:rPr dirty="0" sz="1950" spc="1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10">
                <a:solidFill>
                  <a:srgbClr val="131111"/>
                </a:solidFill>
                <a:latin typeface="Arial"/>
                <a:cs typeface="Arial"/>
              </a:rPr>
              <a:t>New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Markets</a:t>
            </a:r>
            <a:r>
              <a:rPr dirty="0" sz="1950" spc="4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Tax</a:t>
            </a:r>
            <a:r>
              <a:rPr dirty="0" sz="1950" spc="5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0">
                <a:solidFill>
                  <a:srgbClr val="131111"/>
                </a:solidFill>
                <a:latin typeface="Arial"/>
                <a:cs typeface="Arial"/>
              </a:rPr>
              <a:t>Credit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program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950">
              <a:latin typeface="Arial"/>
              <a:cs typeface="Arial"/>
            </a:endParaRPr>
          </a:p>
          <a:p>
            <a:pPr marL="14604" marR="524510" indent="-2540">
              <a:lnSpc>
                <a:spcPct val="100699"/>
              </a:lnSpc>
            </a:pP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Created</a:t>
            </a:r>
            <a:r>
              <a:rPr dirty="0" sz="1950" spc="12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60">
                <a:solidFill>
                  <a:srgbClr val="131111"/>
                </a:solidFill>
                <a:latin typeface="Arial"/>
                <a:cs typeface="Arial"/>
              </a:rPr>
              <a:t>59</a:t>
            </a:r>
            <a:r>
              <a:rPr dirty="0" sz="1950" spc="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65">
                <a:solidFill>
                  <a:srgbClr val="131111"/>
                </a:solidFill>
                <a:latin typeface="Arial"/>
                <a:cs typeface="Arial"/>
              </a:rPr>
              <a:t>full</a:t>
            </a:r>
            <a:r>
              <a:rPr dirty="0" sz="1950" spc="-24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30">
                <a:solidFill>
                  <a:srgbClr val="131111"/>
                </a:solidFill>
                <a:latin typeface="Arial"/>
                <a:cs typeface="Arial"/>
              </a:rPr>
              <a:t>time</a:t>
            </a:r>
            <a:r>
              <a:rPr dirty="0" sz="1950" spc="-16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14">
                <a:solidFill>
                  <a:srgbClr val="131111"/>
                </a:solidFill>
                <a:latin typeface="Arial"/>
                <a:cs typeface="Arial"/>
              </a:rPr>
              <a:t>jobs</a:t>
            </a:r>
            <a:r>
              <a:rPr dirty="0" sz="1950" spc="2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35">
                <a:solidFill>
                  <a:srgbClr val="131111"/>
                </a:solidFill>
                <a:latin typeface="Arial"/>
                <a:cs typeface="Arial"/>
              </a:rPr>
              <a:t>and</a:t>
            </a:r>
            <a:r>
              <a:rPr dirty="0" sz="1950" spc="-9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-25">
                <a:solidFill>
                  <a:srgbClr val="131111"/>
                </a:solidFill>
                <a:latin typeface="Arial"/>
                <a:cs typeface="Arial"/>
              </a:rPr>
              <a:t>73 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constructio</a:t>
            </a:r>
            <a:r>
              <a:rPr dirty="0" sz="1950" spc="55">
                <a:solidFill>
                  <a:srgbClr val="ACA5A1"/>
                </a:solidFill>
                <a:latin typeface="Arial"/>
                <a:cs typeface="Arial"/>
              </a:rPr>
              <a:t>,</a:t>
            </a:r>
            <a:r>
              <a:rPr dirty="0" sz="1950" spc="55">
                <a:solidFill>
                  <a:srgbClr val="131111"/>
                </a:solidFill>
                <a:latin typeface="Arial"/>
                <a:cs typeface="Arial"/>
              </a:rPr>
              <a:t>n</a:t>
            </a:r>
            <a:r>
              <a:rPr dirty="0" sz="1950" spc="-13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jobs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950">
              <a:latin typeface="Arial"/>
              <a:cs typeface="Arial"/>
            </a:endParaRPr>
          </a:p>
          <a:p>
            <a:pPr marL="16510" marR="5080" indent="635">
              <a:lnSpc>
                <a:spcPct val="102699"/>
              </a:lnSpc>
            </a:pPr>
            <a:r>
              <a:rPr dirty="0" sz="1950" spc="90">
                <a:solidFill>
                  <a:srgbClr val="131111"/>
                </a:solidFill>
                <a:latin typeface="Arial"/>
                <a:cs typeface="Arial"/>
              </a:rPr>
              <a:t>Estimated</a:t>
            </a:r>
            <a:r>
              <a:rPr dirty="0" sz="1950" spc="8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to</a:t>
            </a:r>
            <a:r>
              <a:rPr dirty="0" sz="1950" spc="114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0">
                <a:solidFill>
                  <a:srgbClr val="131111"/>
                </a:solidFill>
                <a:latin typeface="Arial"/>
                <a:cs typeface="Arial"/>
              </a:rPr>
              <a:t>serve</a:t>
            </a:r>
            <a:r>
              <a:rPr dirty="0" sz="1950" spc="-55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131111"/>
                </a:solidFill>
                <a:latin typeface="Arial"/>
                <a:cs typeface="Arial"/>
              </a:rPr>
              <a:t>191</a:t>
            </a:r>
            <a:r>
              <a:rPr dirty="0" sz="1950" spc="-26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100">
                <a:solidFill>
                  <a:srgbClr val="131111"/>
                </a:solidFill>
                <a:latin typeface="Arial"/>
                <a:cs typeface="Arial"/>
              </a:rPr>
              <a:t>students</a:t>
            </a:r>
            <a:r>
              <a:rPr dirty="0" sz="1950" spc="130">
                <a:solidFill>
                  <a:srgbClr val="131111"/>
                </a:solidFill>
                <a:latin typeface="Arial"/>
                <a:cs typeface="Arial"/>
              </a:rPr>
              <a:t> </a:t>
            </a:r>
            <a:r>
              <a:rPr dirty="0" sz="1950" spc="75">
                <a:solidFill>
                  <a:srgbClr val="131111"/>
                </a:solidFill>
                <a:latin typeface="Arial"/>
                <a:cs typeface="Arial"/>
              </a:rPr>
              <a:t>and </a:t>
            </a:r>
            <a:r>
              <a:rPr dirty="0" sz="1950" spc="60">
                <a:solidFill>
                  <a:srgbClr val="131111"/>
                </a:solidFill>
                <a:latin typeface="Arial"/>
                <a:cs typeface="Arial"/>
              </a:rPr>
              <a:t>families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851140" y="602747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 h="0">
                <a:moveTo>
                  <a:pt x="0" y="0"/>
                </a:moveTo>
                <a:lnTo>
                  <a:pt x="302053" y="0"/>
                </a:lnTo>
              </a:path>
            </a:pathLst>
          </a:custGeom>
          <a:ln w="12722">
            <a:solidFill>
              <a:srgbClr val="ACA5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838440" y="5359557"/>
            <a:ext cx="1346200" cy="812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01725" algn="l"/>
              </a:tabLst>
            </a:pPr>
            <a:r>
              <a:rPr dirty="0" sz="5150" spc="254">
                <a:solidFill>
                  <a:srgbClr val="ACA5A1"/>
                </a:solidFill>
                <a:latin typeface="Courier New"/>
                <a:cs typeface="Courier New"/>
              </a:rPr>
              <a:t>I</a:t>
            </a:r>
            <a:r>
              <a:rPr dirty="0" sz="5150">
                <a:solidFill>
                  <a:srgbClr val="ACA5A1"/>
                </a:solidFill>
                <a:latin typeface="Courier New"/>
                <a:cs typeface="Courier New"/>
              </a:rPr>
              <a:t>	</a:t>
            </a:r>
            <a:r>
              <a:rPr dirty="0" sz="4600" spc="-535">
                <a:solidFill>
                  <a:srgbClr val="67874F"/>
                </a:solidFill>
                <a:latin typeface="Arial"/>
                <a:cs typeface="Arial"/>
              </a:rPr>
              <a:t>s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926" y="5364878"/>
            <a:ext cx="1403482" cy="41831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7917" y="5453426"/>
            <a:ext cx="598005" cy="45190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1399" y="1618333"/>
            <a:ext cx="5821399" cy="4348068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85801" y="867192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93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85801" y="5914494"/>
            <a:ext cx="4674235" cy="0"/>
          </a:xfrm>
          <a:custGeom>
            <a:avLst/>
            <a:gdLst/>
            <a:ahLst/>
            <a:cxnLst/>
            <a:rect l="l" t="t" r="r" b="b"/>
            <a:pathLst>
              <a:path w="4674235" h="0">
                <a:moveTo>
                  <a:pt x="0" y="0"/>
                </a:moveTo>
                <a:lnTo>
                  <a:pt x="4674205" y="0"/>
                </a:lnTo>
              </a:path>
            </a:pathLst>
          </a:custGeom>
          <a:ln w="51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4587" y="204369"/>
            <a:ext cx="7758430" cy="4762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54960" algn="l"/>
              </a:tabLst>
            </a:pPr>
            <a:r>
              <a:rPr dirty="0">
                <a:solidFill>
                  <a:srgbClr val="0F0F0F"/>
                </a:solidFill>
              </a:rPr>
              <a:t>Yukon-</a:t>
            </a:r>
            <a:r>
              <a:rPr dirty="0" spc="-10">
                <a:solidFill>
                  <a:srgbClr val="0F0F0F"/>
                </a:solidFill>
              </a:rPr>
              <a:t>Koyukuk</a:t>
            </a:r>
            <a:r>
              <a:rPr dirty="0">
                <a:solidFill>
                  <a:srgbClr val="0F0F0F"/>
                </a:solidFill>
              </a:rPr>
              <a:t>	Elder</a:t>
            </a:r>
            <a:r>
              <a:rPr dirty="0" spc="285">
                <a:solidFill>
                  <a:srgbClr val="0F0F0F"/>
                </a:solidFill>
              </a:rPr>
              <a:t> </a:t>
            </a:r>
            <a:r>
              <a:rPr dirty="0">
                <a:solidFill>
                  <a:srgbClr val="0F0F0F"/>
                </a:solidFill>
              </a:rPr>
              <a:t>Assisted</a:t>
            </a:r>
            <a:r>
              <a:rPr dirty="0" spc="235">
                <a:solidFill>
                  <a:srgbClr val="0F0F0F"/>
                </a:solidFill>
              </a:rPr>
              <a:t> </a:t>
            </a:r>
            <a:r>
              <a:rPr dirty="0">
                <a:solidFill>
                  <a:srgbClr val="0F0F0F"/>
                </a:solidFill>
              </a:rPr>
              <a:t>Living</a:t>
            </a:r>
            <a:r>
              <a:rPr dirty="0" spc="310">
                <a:solidFill>
                  <a:srgbClr val="0F0F0F"/>
                </a:solidFill>
              </a:rPr>
              <a:t> </a:t>
            </a:r>
            <a:r>
              <a:rPr dirty="0" spc="-10">
                <a:solidFill>
                  <a:srgbClr val="0F0F0F"/>
                </a:solidFill>
              </a:rPr>
              <a:t>Facility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485974" y="1395710"/>
            <a:ext cx="4729480" cy="246697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63500" marR="483870" indent="8890">
              <a:lnSpc>
                <a:spcPct val="101499"/>
              </a:lnSpc>
              <a:spcBef>
                <a:spcPts val="60"/>
              </a:spcBef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Assisted</a:t>
            </a:r>
            <a:r>
              <a:rPr dirty="0" sz="2250" spc="229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60">
                <a:solidFill>
                  <a:srgbClr val="0F0F0F"/>
                </a:solidFill>
                <a:latin typeface="Arial"/>
                <a:cs typeface="Arial"/>
              </a:rPr>
              <a:t>liv</a:t>
            </a:r>
            <a:r>
              <a:rPr dirty="0" sz="2250" spc="60">
                <a:solidFill>
                  <a:srgbClr val="443B38"/>
                </a:solidFill>
                <a:latin typeface="Arial"/>
                <a:cs typeface="Arial"/>
              </a:rPr>
              <a:t>i</a:t>
            </a:r>
            <a:r>
              <a:rPr dirty="0" sz="2250" spc="60">
                <a:solidFill>
                  <a:srgbClr val="0F0F0F"/>
                </a:solidFill>
                <a:latin typeface="Arial"/>
                <a:cs typeface="Arial"/>
              </a:rPr>
              <a:t>ng</a:t>
            </a:r>
            <a:r>
              <a:rPr dirty="0" sz="2250" spc="20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120">
                <a:solidFill>
                  <a:srgbClr val="0F0F0F"/>
                </a:solidFill>
                <a:latin typeface="Arial"/>
                <a:cs typeface="Arial"/>
              </a:rPr>
              <a:t>and</a:t>
            </a:r>
            <a:r>
              <a:rPr dirty="0" sz="2250" spc="6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85">
                <a:solidFill>
                  <a:srgbClr val="0F0F0F"/>
                </a:solidFill>
                <a:latin typeface="Arial"/>
                <a:cs typeface="Arial"/>
              </a:rPr>
              <a:t>health</a:t>
            </a:r>
            <a:r>
              <a:rPr dirty="0" sz="2250" spc="15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0F0F0F"/>
                </a:solidFill>
                <a:latin typeface="Arial"/>
                <a:cs typeface="Arial"/>
              </a:rPr>
              <a:t>care </a:t>
            </a:r>
            <a:r>
              <a:rPr dirty="0" sz="2250" spc="50">
                <a:solidFill>
                  <a:srgbClr val="0F0F0F"/>
                </a:solidFill>
                <a:latin typeface="Arial"/>
                <a:cs typeface="Arial"/>
              </a:rPr>
              <a:t>serv</a:t>
            </a:r>
            <a:r>
              <a:rPr dirty="0" sz="2250" spc="-275">
                <a:solidFill>
                  <a:srgbClr val="0F0F0F"/>
                </a:solidFill>
                <a:latin typeface="Arial"/>
                <a:cs typeface="Arial"/>
              </a:rPr>
              <a:t>i</a:t>
            </a:r>
            <a:r>
              <a:rPr dirty="0" baseline="201388" sz="600" spc="75">
                <a:solidFill>
                  <a:srgbClr val="0F0F0F"/>
                </a:solidFill>
                <a:latin typeface="Times New Roman"/>
                <a:cs typeface="Times New Roman"/>
              </a:rPr>
              <a:t>I</a:t>
            </a:r>
            <a:r>
              <a:rPr dirty="0" baseline="201388" sz="600" spc="165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dirty="0" sz="2250" spc="55">
                <a:solidFill>
                  <a:srgbClr val="0F0F0F"/>
                </a:solidFill>
                <a:latin typeface="Arial"/>
                <a:cs typeface="Arial"/>
              </a:rPr>
              <a:t>ces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225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$7.8M</a:t>
            </a:r>
            <a:r>
              <a:rPr dirty="0" sz="2250" spc="16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130">
                <a:solidFill>
                  <a:srgbClr val="0F0F0F"/>
                </a:solidFill>
                <a:latin typeface="Arial"/>
                <a:cs typeface="Arial"/>
              </a:rPr>
              <a:t>total</a:t>
            </a:r>
            <a:r>
              <a:rPr dirty="0" sz="2250" spc="-24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0F0F0F"/>
                </a:solidFill>
                <a:latin typeface="Arial"/>
                <a:cs typeface="Arial"/>
              </a:rPr>
              <a:t>cost</a:t>
            </a:r>
            <a:endParaRPr sz="2250">
              <a:latin typeface="Arial"/>
              <a:cs typeface="Arial"/>
            </a:endParaRPr>
          </a:p>
          <a:p>
            <a:pPr marL="64769">
              <a:lnSpc>
                <a:spcPct val="100000"/>
              </a:lnSpc>
              <a:spcBef>
                <a:spcPts val="15"/>
              </a:spcBef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$2.12M</a:t>
            </a:r>
            <a:r>
              <a:rPr dirty="0" sz="2250" spc="6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55">
                <a:solidFill>
                  <a:srgbClr val="0F0F0F"/>
                </a:solidFill>
                <a:latin typeface="Arial"/>
                <a:cs typeface="Arial"/>
              </a:rPr>
              <a:t>investor</a:t>
            </a:r>
            <a:r>
              <a:rPr dirty="0" sz="2250" spc="-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100">
                <a:solidFill>
                  <a:srgbClr val="0F0F0F"/>
                </a:solidFill>
                <a:latin typeface="Arial"/>
                <a:cs typeface="Arial"/>
              </a:rPr>
              <a:t>equity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25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Solar</a:t>
            </a:r>
            <a:r>
              <a:rPr dirty="0" sz="2250" spc="15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0F0F0F"/>
                </a:solidFill>
                <a:latin typeface="Arial"/>
                <a:cs typeface="Arial"/>
              </a:rPr>
              <a:t>panels</a:t>
            </a:r>
            <a:r>
              <a:rPr dirty="0" sz="2250" spc="120">
                <a:solidFill>
                  <a:srgbClr val="0F0F0F"/>
                </a:solidFill>
                <a:latin typeface="Arial"/>
                <a:cs typeface="Arial"/>
              </a:rPr>
              <a:t> and</a:t>
            </a:r>
            <a:r>
              <a:rPr dirty="0" sz="2250" spc="-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0F0F0F"/>
                </a:solidFill>
                <a:latin typeface="Arial"/>
                <a:cs typeface="Arial"/>
              </a:rPr>
              <a:t>biomass</a:t>
            </a:r>
            <a:r>
              <a:rPr dirty="0" sz="2250" spc="22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0F0F0F"/>
                </a:solidFill>
                <a:latin typeface="Arial"/>
                <a:cs typeface="Arial"/>
              </a:rPr>
              <a:t>furnace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926" y="5364878"/>
            <a:ext cx="1403482" cy="41831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7917" y="5453426"/>
            <a:ext cx="598005" cy="45190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1399" y="1618333"/>
            <a:ext cx="5809195" cy="433585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85801" y="867192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93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85801" y="5914494"/>
            <a:ext cx="4674235" cy="0"/>
          </a:xfrm>
          <a:custGeom>
            <a:avLst/>
            <a:gdLst/>
            <a:ahLst/>
            <a:cxnLst/>
            <a:rect l="l" t="t" r="r" b="b"/>
            <a:pathLst>
              <a:path w="4674235" h="0">
                <a:moveTo>
                  <a:pt x="0" y="0"/>
                </a:moveTo>
                <a:lnTo>
                  <a:pt x="4674205" y="0"/>
                </a:lnTo>
              </a:path>
            </a:pathLst>
          </a:custGeom>
          <a:ln w="51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4587" y="204369"/>
            <a:ext cx="7758430" cy="4762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54960" algn="l"/>
              </a:tabLst>
            </a:pPr>
            <a:r>
              <a:rPr dirty="0">
                <a:solidFill>
                  <a:srgbClr val="0F0F0F"/>
                </a:solidFill>
              </a:rPr>
              <a:t>Yukon-</a:t>
            </a:r>
            <a:r>
              <a:rPr dirty="0" spc="-10">
                <a:solidFill>
                  <a:srgbClr val="0F0F0F"/>
                </a:solidFill>
              </a:rPr>
              <a:t>Koyukuk</a:t>
            </a:r>
            <a:r>
              <a:rPr dirty="0">
                <a:solidFill>
                  <a:srgbClr val="0F0F0F"/>
                </a:solidFill>
              </a:rPr>
              <a:t>	Elder</a:t>
            </a:r>
            <a:r>
              <a:rPr dirty="0" spc="285">
                <a:solidFill>
                  <a:srgbClr val="0F0F0F"/>
                </a:solidFill>
              </a:rPr>
              <a:t> </a:t>
            </a:r>
            <a:r>
              <a:rPr dirty="0">
                <a:solidFill>
                  <a:srgbClr val="0F0F0F"/>
                </a:solidFill>
              </a:rPr>
              <a:t>Assisted</a:t>
            </a:r>
            <a:r>
              <a:rPr dirty="0" spc="235">
                <a:solidFill>
                  <a:srgbClr val="0F0F0F"/>
                </a:solidFill>
              </a:rPr>
              <a:t> </a:t>
            </a:r>
            <a:r>
              <a:rPr dirty="0">
                <a:solidFill>
                  <a:srgbClr val="0F0F0F"/>
                </a:solidFill>
              </a:rPr>
              <a:t>Living</a:t>
            </a:r>
            <a:r>
              <a:rPr dirty="0" spc="310">
                <a:solidFill>
                  <a:srgbClr val="0F0F0F"/>
                </a:solidFill>
              </a:rPr>
              <a:t> </a:t>
            </a:r>
            <a:r>
              <a:rPr dirty="0" spc="-10">
                <a:solidFill>
                  <a:srgbClr val="0F0F0F"/>
                </a:solidFill>
              </a:rPr>
              <a:t>Facility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485974" y="1395710"/>
            <a:ext cx="4729480" cy="246697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63500" marR="483870" indent="8890">
              <a:lnSpc>
                <a:spcPct val="101499"/>
              </a:lnSpc>
              <a:spcBef>
                <a:spcPts val="60"/>
              </a:spcBef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Assisted</a:t>
            </a:r>
            <a:r>
              <a:rPr dirty="0" sz="2250" spc="229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60">
                <a:solidFill>
                  <a:srgbClr val="0F0F0F"/>
                </a:solidFill>
                <a:latin typeface="Arial"/>
                <a:cs typeface="Arial"/>
              </a:rPr>
              <a:t>liv</a:t>
            </a:r>
            <a:r>
              <a:rPr dirty="0" sz="2250" spc="60">
                <a:solidFill>
                  <a:srgbClr val="443B38"/>
                </a:solidFill>
                <a:latin typeface="Arial"/>
                <a:cs typeface="Arial"/>
              </a:rPr>
              <a:t>i</a:t>
            </a:r>
            <a:r>
              <a:rPr dirty="0" sz="2250" spc="60">
                <a:solidFill>
                  <a:srgbClr val="0F0F0F"/>
                </a:solidFill>
                <a:latin typeface="Arial"/>
                <a:cs typeface="Arial"/>
              </a:rPr>
              <a:t>ng</a:t>
            </a:r>
            <a:r>
              <a:rPr dirty="0" sz="2250" spc="20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120">
                <a:solidFill>
                  <a:srgbClr val="0F0F0F"/>
                </a:solidFill>
                <a:latin typeface="Arial"/>
                <a:cs typeface="Arial"/>
              </a:rPr>
              <a:t>and</a:t>
            </a:r>
            <a:r>
              <a:rPr dirty="0" sz="2250" spc="6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85">
                <a:solidFill>
                  <a:srgbClr val="0F0F0F"/>
                </a:solidFill>
                <a:latin typeface="Arial"/>
                <a:cs typeface="Arial"/>
              </a:rPr>
              <a:t>health</a:t>
            </a:r>
            <a:r>
              <a:rPr dirty="0" sz="2250" spc="15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0F0F0F"/>
                </a:solidFill>
                <a:latin typeface="Arial"/>
                <a:cs typeface="Arial"/>
              </a:rPr>
              <a:t>care </a:t>
            </a:r>
            <a:r>
              <a:rPr dirty="0" sz="2250" spc="50">
                <a:solidFill>
                  <a:srgbClr val="0F0F0F"/>
                </a:solidFill>
                <a:latin typeface="Arial"/>
                <a:cs typeface="Arial"/>
              </a:rPr>
              <a:t>serv</a:t>
            </a:r>
            <a:r>
              <a:rPr dirty="0" sz="2250" spc="-275">
                <a:solidFill>
                  <a:srgbClr val="0F0F0F"/>
                </a:solidFill>
                <a:latin typeface="Arial"/>
                <a:cs typeface="Arial"/>
              </a:rPr>
              <a:t>i</a:t>
            </a:r>
            <a:r>
              <a:rPr dirty="0" baseline="201388" sz="600" spc="75">
                <a:solidFill>
                  <a:srgbClr val="0F0F0F"/>
                </a:solidFill>
                <a:latin typeface="Times New Roman"/>
                <a:cs typeface="Times New Roman"/>
              </a:rPr>
              <a:t>I</a:t>
            </a:r>
            <a:r>
              <a:rPr dirty="0" baseline="201388" sz="600" spc="165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dirty="0" sz="2250" spc="55">
                <a:solidFill>
                  <a:srgbClr val="0F0F0F"/>
                </a:solidFill>
                <a:latin typeface="Arial"/>
                <a:cs typeface="Arial"/>
              </a:rPr>
              <a:t>ces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225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$7.8M</a:t>
            </a:r>
            <a:r>
              <a:rPr dirty="0" sz="2250" spc="16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130">
                <a:solidFill>
                  <a:srgbClr val="0F0F0F"/>
                </a:solidFill>
                <a:latin typeface="Arial"/>
                <a:cs typeface="Arial"/>
              </a:rPr>
              <a:t>total</a:t>
            </a:r>
            <a:r>
              <a:rPr dirty="0" sz="2250" spc="-24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0F0F0F"/>
                </a:solidFill>
                <a:latin typeface="Arial"/>
                <a:cs typeface="Arial"/>
              </a:rPr>
              <a:t>cost</a:t>
            </a:r>
            <a:endParaRPr sz="2250">
              <a:latin typeface="Arial"/>
              <a:cs typeface="Arial"/>
            </a:endParaRPr>
          </a:p>
          <a:p>
            <a:pPr marL="64769">
              <a:lnSpc>
                <a:spcPct val="100000"/>
              </a:lnSpc>
              <a:spcBef>
                <a:spcPts val="15"/>
              </a:spcBef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$2.12M</a:t>
            </a:r>
            <a:r>
              <a:rPr dirty="0" sz="2250" spc="6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55">
                <a:solidFill>
                  <a:srgbClr val="0F0F0F"/>
                </a:solidFill>
                <a:latin typeface="Arial"/>
                <a:cs typeface="Arial"/>
              </a:rPr>
              <a:t>investor</a:t>
            </a:r>
            <a:r>
              <a:rPr dirty="0" sz="2250" spc="-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100">
                <a:solidFill>
                  <a:srgbClr val="0F0F0F"/>
                </a:solidFill>
                <a:latin typeface="Arial"/>
                <a:cs typeface="Arial"/>
              </a:rPr>
              <a:t>equity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25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Solar</a:t>
            </a:r>
            <a:r>
              <a:rPr dirty="0" sz="2250" spc="15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0F0F0F"/>
                </a:solidFill>
                <a:latin typeface="Arial"/>
                <a:cs typeface="Arial"/>
              </a:rPr>
              <a:t>panels</a:t>
            </a:r>
            <a:r>
              <a:rPr dirty="0" sz="2250" spc="120">
                <a:solidFill>
                  <a:srgbClr val="0F0F0F"/>
                </a:solidFill>
                <a:latin typeface="Arial"/>
                <a:cs typeface="Arial"/>
              </a:rPr>
              <a:t> and</a:t>
            </a:r>
            <a:r>
              <a:rPr dirty="0" sz="2250" spc="-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0F0F0F"/>
                </a:solidFill>
                <a:latin typeface="Arial"/>
                <a:cs typeface="Arial"/>
              </a:rPr>
              <a:t>biomass</a:t>
            </a:r>
            <a:r>
              <a:rPr dirty="0" sz="2250" spc="22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0F0F0F"/>
                </a:solidFill>
                <a:latin typeface="Arial"/>
                <a:cs typeface="Arial"/>
              </a:rPr>
              <a:t>furnace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926" y="5364878"/>
            <a:ext cx="1403482" cy="41831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7917" y="5453426"/>
            <a:ext cx="598005" cy="45190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3604" y="1618333"/>
            <a:ext cx="5809195" cy="4348068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85801" y="867192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93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85801" y="5914494"/>
            <a:ext cx="4674235" cy="0"/>
          </a:xfrm>
          <a:custGeom>
            <a:avLst/>
            <a:gdLst/>
            <a:ahLst/>
            <a:cxnLst/>
            <a:rect l="l" t="t" r="r" b="b"/>
            <a:pathLst>
              <a:path w="4674235" h="0">
                <a:moveTo>
                  <a:pt x="0" y="0"/>
                </a:moveTo>
                <a:lnTo>
                  <a:pt x="4674205" y="0"/>
                </a:lnTo>
              </a:path>
            </a:pathLst>
          </a:custGeom>
          <a:ln w="51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4587" y="204369"/>
            <a:ext cx="7758430" cy="4762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54960" algn="l"/>
              </a:tabLst>
            </a:pPr>
            <a:r>
              <a:rPr dirty="0">
                <a:solidFill>
                  <a:srgbClr val="0F0F0F"/>
                </a:solidFill>
              </a:rPr>
              <a:t>Yukon-</a:t>
            </a:r>
            <a:r>
              <a:rPr dirty="0" spc="-10">
                <a:solidFill>
                  <a:srgbClr val="0F0F0F"/>
                </a:solidFill>
              </a:rPr>
              <a:t>Koyukuk</a:t>
            </a:r>
            <a:r>
              <a:rPr dirty="0">
                <a:solidFill>
                  <a:srgbClr val="0F0F0F"/>
                </a:solidFill>
              </a:rPr>
              <a:t>	Elder</a:t>
            </a:r>
            <a:r>
              <a:rPr dirty="0" spc="285">
                <a:solidFill>
                  <a:srgbClr val="0F0F0F"/>
                </a:solidFill>
              </a:rPr>
              <a:t> </a:t>
            </a:r>
            <a:r>
              <a:rPr dirty="0">
                <a:solidFill>
                  <a:srgbClr val="0F0F0F"/>
                </a:solidFill>
              </a:rPr>
              <a:t>Assisted</a:t>
            </a:r>
            <a:r>
              <a:rPr dirty="0" spc="235">
                <a:solidFill>
                  <a:srgbClr val="0F0F0F"/>
                </a:solidFill>
              </a:rPr>
              <a:t> </a:t>
            </a:r>
            <a:r>
              <a:rPr dirty="0">
                <a:solidFill>
                  <a:srgbClr val="0F0F0F"/>
                </a:solidFill>
              </a:rPr>
              <a:t>Living</a:t>
            </a:r>
            <a:r>
              <a:rPr dirty="0" spc="310">
                <a:solidFill>
                  <a:srgbClr val="0F0F0F"/>
                </a:solidFill>
              </a:rPr>
              <a:t> </a:t>
            </a:r>
            <a:r>
              <a:rPr dirty="0" spc="-10">
                <a:solidFill>
                  <a:srgbClr val="0F0F0F"/>
                </a:solidFill>
              </a:rPr>
              <a:t>Facility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485974" y="1395710"/>
            <a:ext cx="4729480" cy="246697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63500" marR="483870" indent="8890">
              <a:lnSpc>
                <a:spcPct val="101499"/>
              </a:lnSpc>
              <a:spcBef>
                <a:spcPts val="60"/>
              </a:spcBef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Assisted</a:t>
            </a:r>
            <a:r>
              <a:rPr dirty="0" sz="2250" spc="229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60">
                <a:solidFill>
                  <a:srgbClr val="0F0F0F"/>
                </a:solidFill>
                <a:latin typeface="Arial"/>
                <a:cs typeface="Arial"/>
              </a:rPr>
              <a:t>liv</a:t>
            </a:r>
            <a:r>
              <a:rPr dirty="0" sz="2250" spc="60">
                <a:solidFill>
                  <a:srgbClr val="443B38"/>
                </a:solidFill>
                <a:latin typeface="Arial"/>
                <a:cs typeface="Arial"/>
              </a:rPr>
              <a:t>i</a:t>
            </a:r>
            <a:r>
              <a:rPr dirty="0" sz="2250" spc="60">
                <a:solidFill>
                  <a:srgbClr val="0F0F0F"/>
                </a:solidFill>
                <a:latin typeface="Arial"/>
                <a:cs typeface="Arial"/>
              </a:rPr>
              <a:t>ng</a:t>
            </a:r>
            <a:r>
              <a:rPr dirty="0" sz="2250" spc="20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120">
                <a:solidFill>
                  <a:srgbClr val="0F0F0F"/>
                </a:solidFill>
                <a:latin typeface="Arial"/>
                <a:cs typeface="Arial"/>
              </a:rPr>
              <a:t>and</a:t>
            </a:r>
            <a:r>
              <a:rPr dirty="0" sz="2250" spc="6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85">
                <a:solidFill>
                  <a:srgbClr val="0F0F0F"/>
                </a:solidFill>
                <a:latin typeface="Arial"/>
                <a:cs typeface="Arial"/>
              </a:rPr>
              <a:t>health</a:t>
            </a:r>
            <a:r>
              <a:rPr dirty="0" sz="2250" spc="15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0F0F0F"/>
                </a:solidFill>
                <a:latin typeface="Arial"/>
                <a:cs typeface="Arial"/>
              </a:rPr>
              <a:t>care </a:t>
            </a:r>
            <a:r>
              <a:rPr dirty="0" sz="2250" spc="50">
                <a:solidFill>
                  <a:srgbClr val="0F0F0F"/>
                </a:solidFill>
                <a:latin typeface="Arial"/>
                <a:cs typeface="Arial"/>
              </a:rPr>
              <a:t>serv</a:t>
            </a:r>
            <a:r>
              <a:rPr dirty="0" sz="2250" spc="-275">
                <a:solidFill>
                  <a:srgbClr val="0F0F0F"/>
                </a:solidFill>
                <a:latin typeface="Arial"/>
                <a:cs typeface="Arial"/>
              </a:rPr>
              <a:t>i</a:t>
            </a:r>
            <a:r>
              <a:rPr dirty="0" baseline="201388" sz="600" spc="75">
                <a:solidFill>
                  <a:srgbClr val="0F0F0F"/>
                </a:solidFill>
                <a:latin typeface="Times New Roman"/>
                <a:cs typeface="Times New Roman"/>
              </a:rPr>
              <a:t>I</a:t>
            </a:r>
            <a:r>
              <a:rPr dirty="0" baseline="201388" sz="600" spc="165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dirty="0" sz="2250" spc="55">
                <a:solidFill>
                  <a:srgbClr val="0F0F0F"/>
                </a:solidFill>
                <a:latin typeface="Arial"/>
                <a:cs typeface="Arial"/>
              </a:rPr>
              <a:t>ces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225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$7.8M</a:t>
            </a:r>
            <a:r>
              <a:rPr dirty="0" sz="2250" spc="16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130">
                <a:solidFill>
                  <a:srgbClr val="0F0F0F"/>
                </a:solidFill>
                <a:latin typeface="Arial"/>
                <a:cs typeface="Arial"/>
              </a:rPr>
              <a:t>total</a:t>
            </a:r>
            <a:r>
              <a:rPr dirty="0" sz="2250" spc="-24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0F0F0F"/>
                </a:solidFill>
                <a:latin typeface="Arial"/>
                <a:cs typeface="Arial"/>
              </a:rPr>
              <a:t>cost</a:t>
            </a:r>
            <a:endParaRPr sz="2250">
              <a:latin typeface="Arial"/>
              <a:cs typeface="Arial"/>
            </a:endParaRPr>
          </a:p>
          <a:p>
            <a:pPr marL="64769">
              <a:lnSpc>
                <a:spcPct val="100000"/>
              </a:lnSpc>
              <a:spcBef>
                <a:spcPts val="15"/>
              </a:spcBef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$2.12M</a:t>
            </a:r>
            <a:r>
              <a:rPr dirty="0" sz="2250" spc="6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55">
                <a:solidFill>
                  <a:srgbClr val="0F0F0F"/>
                </a:solidFill>
                <a:latin typeface="Arial"/>
                <a:cs typeface="Arial"/>
              </a:rPr>
              <a:t>investor</a:t>
            </a:r>
            <a:r>
              <a:rPr dirty="0" sz="2250" spc="-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100">
                <a:solidFill>
                  <a:srgbClr val="0F0F0F"/>
                </a:solidFill>
                <a:latin typeface="Arial"/>
                <a:cs typeface="Arial"/>
              </a:rPr>
              <a:t>equity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25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Solar</a:t>
            </a:r>
            <a:r>
              <a:rPr dirty="0" sz="2250" spc="15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0F0F0F"/>
                </a:solidFill>
                <a:latin typeface="Arial"/>
                <a:cs typeface="Arial"/>
              </a:rPr>
              <a:t>panels</a:t>
            </a:r>
            <a:r>
              <a:rPr dirty="0" sz="2250" spc="120">
                <a:solidFill>
                  <a:srgbClr val="0F0F0F"/>
                </a:solidFill>
                <a:latin typeface="Arial"/>
                <a:cs typeface="Arial"/>
              </a:rPr>
              <a:t> and</a:t>
            </a:r>
            <a:r>
              <a:rPr dirty="0" sz="2250" spc="-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0F0F0F"/>
                </a:solidFill>
                <a:latin typeface="Arial"/>
                <a:cs typeface="Arial"/>
              </a:rPr>
              <a:t>biomass</a:t>
            </a:r>
            <a:r>
              <a:rPr dirty="0" sz="2250" spc="22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0F0F0F"/>
                </a:solidFill>
                <a:latin typeface="Arial"/>
                <a:cs typeface="Arial"/>
              </a:rPr>
              <a:t>furnace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926" y="5364878"/>
            <a:ext cx="1403482" cy="41831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7917" y="5453426"/>
            <a:ext cx="598005" cy="45190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3604" y="1606119"/>
            <a:ext cx="5809195" cy="4360281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85801" y="867192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93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85801" y="5914494"/>
            <a:ext cx="4674235" cy="0"/>
          </a:xfrm>
          <a:custGeom>
            <a:avLst/>
            <a:gdLst/>
            <a:ahLst/>
            <a:cxnLst/>
            <a:rect l="l" t="t" r="r" b="b"/>
            <a:pathLst>
              <a:path w="4674235" h="0">
                <a:moveTo>
                  <a:pt x="0" y="0"/>
                </a:moveTo>
                <a:lnTo>
                  <a:pt x="4674205" y="0"/>
                </a:lnTo>
              </a:path>
            </a:pathLst>
          </a:custGeom>
          <a:ln w="51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4587" y="204369"/>
            <a:ext cx="7758430" cy="4762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54960" algn="l"/>
              </a:tabLst>
            </a:pPr>
            <a:r>
              <a:rPr dirty="0">
                <a:solidFill>
                  <a:srgbClr val="0F0F0F"/>
                </a:solidFill>
              </a:rPr>
              <a:t>Yukon-</a:t>
            </a:r>
            <a:r>
              <a:rPr dirty="0" spc="-10">
                <a:solidFill>
                  <a:srgbClr val="0F0F0F"/>
                </a:solidFill>
              </a:rPr>
              <a:t>Koyukuk</a:t>
            </a:r>
            <a:r>
              <a:rPr dirty="0">
                <a:solidFill>
                  <a:srgbClr val="0F0F0F"/>
                </a:solidFill>
              </a:rPr>
              <a:t>	Elder</a:t>
            </a:r>
            <a:r>
              <a:rPr dirty="0" spc="285">
                <a:solidFill>
                  <a:srgbClr val="0F0F0F"/>
                </a:solidFill>
              </a:rPr>
              <a:t> </a:t>
            </a:r>
            <a:r>
              <a:rPr dirty="0">
                <a:solidFill>
                  <a:srgbClr val="0F0F0F"/>
                </a:solidFill>
              </a:rPr>
              <a:t>Assisted</a:t>
            </a:r>
            <a:r>
              <a:rPr dirty="0" spc="235">
                <a:solidFill>
                  <a:srgbClr val="0F0F0F"/>
                </a:solidFill>
              </a:rPr>
              <a:t> </a:t>
            </a:r>
            <a:r>
              <a:rPr dirty="0">
                <a:solidFill>
                  <a:srgbClr val="0F0F0F"/>
                </a:solidFill>
              </a:rPr>
              <a:t>Living</a:t>
            </a:r>
            <a:r>
              <a:rPr dirty="0" spc="310">
                <a:solidFill>
                  <a:srgbClr val="0F0F0F"/>
                </a:solidFill>
              </a:rPr>
              <a:t> </a:t>
            </a:r>
            <a:r>
              <a:rPr dirty="0" spc="-10">
                <a:solidFill>
                  <a:srgbClr val="0F0F0F"/>
                </a:solidFill>
              </a:rPr>
              <a:t>Facility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485974" y="1395710"/>
            <a:ext cx="4729480" cy="246697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63500" marR="483870" indent="8890">
              <a:lnSpc>
                <a:spcPct val="101499"/>
              </a:lnSpc>
              <a:spcBef>
                <a:spcPts val="60"/>
              </a:spcBef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Assisted</a:t>
            </a:r>
            <a:r>
              <a:rPr dirty="0" sz="2250" spc="229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60">
                <a:solidFill>
                  <a:srgbClr val="0F0F0F"/>
                </a:solidFill>
                <a:latin typeface="Arial"/>
                <a:cs typeface="Arial"/>
              </a:rPr>
              <a:t>liv</a:t>
            </a:r>
            <a:r>
              <a:rPr dirty="0" sz="2250" spc="60">
                <a:solidFill>
                  <a:srgbClr val="443B38"/>
                </a:solidFill>
                <a:latin typeface="Arial"/>
                <a:cs typeface="Arial"/>
              </a:rPr>
              <a:t>i</a:t>
            </a:r>
            <a:r>
              <a:rPr dirty="0" sz="2250" spc="60">
                <a:solidFill>
                  <a:srgbClr val="0F0F0F"/>
                </a:solidFill>
                <a:latin typeface="Arial"/>
                <a:cs typeface="Arial"/>
              </a:rPr>
              <a:t>ng</a:t>
            </a:r>
            <a:r>
              <a:rPr dirty="0" sz="2250" spc="20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120">
                <a:solidFill>
                  <a:srgbClr val="0F0F0F"/>
                </a:solidFill>
                <a:latin typeface="Arial"/>
                <a:cs typeface="Arial"/>
              </a:rPr>
              <a:t>and</a:t>
            </a:r>
            <a:r>
              <a:rPr dirty="0" sz="2250" spc="6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85">
                <a:solidFill>
                  <a:srgbClr val="0F0F0F"/>
                </a:solidFill>
                <a:latin typeface="Arial"/>
                <a:cs typeface="Arial"/>
              </a:rPr>
              <a:t>health</a:t>
            </a:r>
            <a:r>
              <a:rPr dirty="0" sz="2250" spc="15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0F0F0F"/>
                </a:solidFill>
                <a:latin typeface="Arial"/>
                <a:cs typeface="Arial"/>
              </a:rPr>
              <a:t>care </a:t>
            </a:r>
            <a:r>
              <a:rPr dirty="0" sz="2250" spc="50">
                <a:solidFill>
                  <a:srgbClr val="0F0F0F"/>
                </a:solidFill>
                <a:latin typeface="Arial"/>
                <a:cs typeface="Arial"/>
              </a:rPr>
              <a:t>serv</a:t>
            </a:r>
            <a:r>
              <a:rPr dirty="0" sz="2250" spc="-275">
                <a:solidFill>
                  <a:srgbClr val="0F0F0F"/>
                </a:solidFill>
                <a:latin typeface="Arial"/>
                <a:cs typeface="Arial"/>
              </a:rPr>
              <a:t>i</a:t>
            </a:r>
            <a:r>
              <a:rPr dirty="0" baseline="201388" sz="600" spc="75">
                <a:solidFill>
                  <a:srgbClr val="0F0F0F"/>
                </a:solidFill>
                <a:latin typeface="Times New Roman"/>
                <a:cs typeface="Times New Roman"/>
              </a:rPr>
              <a:t>I</a:t>
            </a:r>
            <a:r>
              <a:rPr dirty="0" baseline="201388" sz="600" spc="165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dirty="0" sz="2250" spc="55">
                <a:solidFill>
                  <a:srgbClr val="0F0F0F"/>
                </a:solidFill>
                <a:latin typeface="Arial"/>
                <a:cs typeface="Arial"/>
              </a:rPr>
              <a:t>ces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225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$7.8M</a:t>
            </a:r>
            <a:r>
              <a:rPr dirty="0" sz="2250" spc="16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130">
                <a:solidFill>
                  <a:srgbClr val="0F0F0F"/>
                </a:solidFill>
                <a:latin typeface="Arial"/>
                <a:cs typeface="Arial"/>
              </a:rPr>
              <a:t>total</a:t>
            </a:r>
            <a:r>
              <a:rPr dirty="0" sz="2250" spc="-24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0F0F0F"/>
                </a:solidFill>
                <a:latin typeface="Arial"/>
                <a:cs typeface="Arial"/>
              </a:rPr>
              <a:t>cost</a:t>
            </a:r>
            <a:endParaRPr sz="2250">
              <a:latin typeface="Arial"/>
              <a:cs typeface="Arial"/>
            </a:endParaRPr>
          </a:p>
          <a:p>
            <a:pPr marL="64769">
              <a:lnSpc>
                <a:spcPct val="100000"/>
              </a:lnSpc>
              <a:spcBef>
                <a:spcPts val="15"/>
              </a:spcBef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$2.12M</a:t>
            </a:r>
            <a:r>
              <a:rPr dirty="0" sz="2250" spc="6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55">
                <a:solidFill>
                  <a:srgbClr val="0F0F0F"/>
                </a:solidFill>
                <a:latin typeface="Arial"/>
                <a:cs typeface="Arial"/>
              </a:rPr>
              <a:t>investor</a:t>
            </a:r>
            <a:r>
              <a:rPr dirty="0" sz="2250" spc="-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100">
                <a:solidFill>
                  <a:srgbClr val="0F0F0F"/>
                </a:solidFill>
                <a:latin typeface="Arial"/>
                <a:cs typeface="Arial"/>
              </a:rPr>
              <a:t>equity</a:t>
            </a:r>
            <a:endParaRPr sz="2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25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</a:pPr>
            <a:r>
              <a:rPr dirty="0" sz="2250">
                <a:solidFill>
                  <a:srgbClr val="0F0F0F"/>
                </a:solidFill>
                <a:latin typeface="Arial"/>
                <a:cs typeface="Arial"/>
              </a:rPr>
              <a:t>Solar</a:t>
            </a:r>
            <a:r>
              <a:rPr dirty="0" sz="2250" spc="150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5">
                <a:solidFill>
                  <a:srgbClr val="0F0F0F"/>
                </a:solidFill>
                <a:latin typeface="Arial"/>
                <a:cs typeface="Arial"/>
              </a:rPr>
              <a:t>panels</a:t>
            </a:r>
            <a:r>
              <a:rPr dirty="0" sz="2250" spc="120">
                <a:solidFill>
                  <a:srgbClr val="0F0F0F"/>
                </a:solidFill>
                <a:latin typeface="Arial"/>
                <a:cs typeface="Arial"/>
              </a:rPr>
              <a:t> and</a:t>
            </a:r>
            <a:r>
              <a:rPr dirty="0" sz="2250" spc="-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70">
                <a:solidFill>
                  <a:srgbClr val="0F0F0F"/>
                </a:solidFill>
                <a:latin typeface="Arial"/>
                <a:cs typeface="Arial"/>
              </a:rPr>
              <a:t>biomass</a:t>
            </a:r>
            <a:r>
              <a:rPr dirty="0" sz="2250" spc="225">
                <a:solidFill>
                  <a:srgbClr val="0F0F0F"/>
                </a:solidFill>
                <a:latin typeface="Arial"/>
                <a:cs typeface="Arial"/>
              </a:rPr>
              <a:t> </a:t>
            </a:r>
            <a:r>
              <a:rPr dirty="0" sz="2250" spc="80">
                <a:solidFill>
                  <a:srgbClr val="0F0F0F"/>
                </a:solidFill>
                <a:latin typeface="Arial"/>
                <a:cs typeface="Arial"/>
              </a:rPr>
              <a:t>furnace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272" y="1508410"/>
            <a:ext cx="5613928" cy="202747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7572" y="1801539"/>
            <a:ext cx="4393509" cy="157556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6065" y="3767940"/>
            <a:ext cx="3880933" cy="205189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5314" y="5954188"/>
            <a:ext cx="317308" cy="52824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66362" y="6039683"/>
            <a:ext cx="488167" cy="415264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05476" y="4094656"/>
            <a:ext cx="5821680" cy="0"/>
          </a:xfrm>
          <a:custGeom>
            <a:avLst/>
            <a:gdLst/>
            <a:ahLst/>
            <a:cxnLst/>
            <a:rect l="l" t="t" r="r" b="b"/>
            <a:pathLst>
              <a:path w="5821680" h="0">
                <a:moveTo>
                  <a:pt x="0" y="0"/>
                </a:moveTo>
                <a:lnTo>
                  <a:pt x="5821399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dirty="0"/>
              <a:t>Coeur</a:t>
            </a:r>
            <a:r>
              <a:rPr dirty="0" spc="175"/>
              <a:t> </a:t>
            </a:r>
            <a:r>
              <a:rPr dirty="0" spc="65"/>
              <a:t>d'Alene</a:t>
            </a:r>
            <a:r>
              <a:rPr dirty="0" spc="-80"/>
              <a:t> </a:t>
            </a:r>
            <a:r>
              <a:rPr dirty="0" spc="60"/>
              <a:t>Tribe</a:t>
            </a:r>
            <a:r>
              <a:rPr dirty="0" spc="20"/>
              <a:t> </a:t>
            </a:r>
            <a:r>
              <a:rPr dirty="0" spc="110"/>
              <a:t>and</a:t>
            </a:r>
            <a:r>
              <a:rPr dirty="0"/>
              <a:t> </a:t>
            </a:r>
            <a:r>
              <a:rPr dirty="0" spc="60"/>
              <a:t>Marimn</a:t>
            </a:r>
            <a:r>
              <a:rPr dirty="0" spc="90"/>
              <a:t> </a:t>
            </a:r>
            <a:r>
              <a:rPr dirty="0" spc="65"/>
              <a:t>Health</a:t>
            </a:r>
            <a:r>
              <a:rPr dirty="0" spc="-10"/>
              <a:t> </a:t>
            </a:r>
            <a:r>
              <a:rPr dirty="0"/>
              <a:t>Youth</a:t>
            </a:r>
            <a:r>
              <a:rPr dirty="0" spc="55"/>
              <a:t> </a:t>
            </a:r>
            <a:r>
              <a:rPr dirty="0" spc="-10"/>
              <a:t>Center</a:t>
            </a:r>
          </a:p>
        </p:txBody>
      </p:sp>
      <p:sp>
        <p:nvSpPr>
          <p:cNvPr id="10" name="object 10" descr=""/>
          <p:cNvSpPr/>
          <p:nvPr/>
        </p:nvSpPr>
        <p:spPr>
          <a:xfrm>
            <a:off x="10004462" y="3379684"/>
            <a:ext cx="238125" cy="111760"/>
          </a:xfrm>
          <a:custGeom>
            <a:avLst/>
            <a:gdLst/>
            <a:ahLst/>
            <a:cxnLst/>
            <a:rect l="l" t="t" r="r" b="b"/>
            <a:pathLst>
              <a:path w="238125" h="111760">
                <a:moveTo>
                  <a:pt x="237822" y="111325"/>
                </a:moveTo>
                <a:lnTo>
                  <a:pt x="0" y="111325"/>
                </a:lnTo>
                <a:lnTo>
                  <a:pt x="0" y="0"/>
                </a:lnTo>
                <a:lnTo>
                  <a:pt x="237822" y="0"/>
                </a:lnTo>
                <a:lnTo>
                  <a:pt x="237822" y="111325"/>
                </a:lnTo>
                <a:close/>
              </a:path>
            </a:pathLst>
          </a:custGeom>
          <a:solidFill>
            <a:srgbClr val="EDED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9812653" y="3370255"/>
            <a:ext cx="931544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30">
                <a:solidFill>
                  <a:srgbClr val="999390"/>
                </a:solidFill>
                <a:latin typeface="Times New Roman"/>
                <a:cs typeface="Times New Roman"/>
              </a:rPr>
              <a:t>SUN</a:t>
            </a:r>
            <a:r>
              <a:rPr dirty="0" sz="650" spc="85">
                <a:solidFill>
                  <a:srgbClr val="999390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ACA5A1"/>
                </a:solidFill>
                <a:latin typeface="Times New Roman"/>
                <a:cs typeface="Times New Roman"/>
              </a:rPr>
              <a:t>0EO,</a:t>
            </a:r>
            <a:r>
              <a:rPr dirty="0" sz="650" spc="25">
                <a:solidFill>
                  <a:srgbClr val="ACA5A1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ACA5A1"/>
                </a:solidFill>
                <a:latin typeface="Times New Roman"/>
                <a:cs typeface="Times New Roman"/>
              </a:rPr>
              <a:t>/</a:t>
            </a:r>
            <a:r>
              <a:rPr dirty="0" sz="650" spc="70">
                <a:solidFill>
                  <a:srgbClr val="ACA5A1"/>
                </a:solidFill>
                <a:latin typeface="Times New Roman"/>
                <a:cs typeface="Times New Roman"/>
              </a:rPr>
              <a:t> </a:t>
            </a:r>
            <a:r>
              <a:rPr dirty="0" sz="650" spc="-70">
                <a:solidFill>
                  <a:srgbClr val="999390"/>
                </a:solidFill>
                <a:latin typeface="Times New Roman"/>
                <a:cs typeface="Times New Roman"/>
              </a:rPr>
              <a:t>NATATORIUM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78589" y="3779413"/>
            <a:ext cx="2821940" cy="1900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dirty="0" sz="1250" spc="-170" b="1">
                <a:solidFill>
                  <a:srgbClr val="332D28"/>
                </a:solidFill>
                <a:latin typeface="Arial"/>
                <a:cs typeface="Arial"/>
              </a:rPr>
              <a:t>AT</a:t>
            </a:r>
            <a:r>
              <a:rPr dirty="0" sz="1250" spc="-7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50" spc="-135" b="1">
                <a:solidFill>
                  <a:srgbClr val="332D28"/>
                </a:solidFill>
                <a:latin typeface="Arial"/>
                <a:cs typeface="Arial"/>
              </a:rPr>
              <a:t>A</a:t>
            </a:r>
            <a:r>
              <a:rPr dirty="0" sz="1250" spc="-7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50" spc="-30" b="1">
                <a:solidFill>
                  <a:srgbClr val="332D28"/>
                </a:solidFill>
                <a:latin typeface="Arial"/>
                <a:cs typeface="Arial"/>
              </a:rPr>
              <a:t>GLANCE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250">
              <a:latin typeface="Arial"/>
              <a:cs typeface="Arial"/>
            </a:endParaRPr>
          </a:p>
          <a:p>
            <a:pPr marL="178435" indent="-165735">
              <a:lnSpc>
                <a:spcPts val="1430"/>
              </a:lnSpc>
              <a:buFont typeface="Arial"/>
              <a:buChar char="•"/>
              <a:tabLst>
                <a:tab pos="178435" algn="l"/>
              </a:tabLst>
            </a:pP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Native</a:t>
            </a:r>
            <a:r>
              <a:rPr dirty="0" sz="1200" spc="-10" b="1">
                <a:solidFill>
                  <a:srgbClr val="332D28"/>
                </a:solidFill>
                <a:latin typeface="Arial"/>
                <a:cs typeface="Arial"/>
              </a:rPr>
              <a:t> Organization:</a:t>
            </a:r>
            <a:r>
              <a:rPr dirty="0" sz="1200" spc="12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9413B"/>
                </a:solidFill>
                <a:latin typeface="Arial"/>
                <a:cs typeface="Arial"/>
              </a:rPr>
              <a:t>Marimn</a:t>
            </a:r>
            <a:r>
              <a:rPr dirty="0" sz="1100" spc="105">
                <a:solidFill>
                  <a:srgbClr val="49413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2D28"/>
                </a:solidFill>
                <a:latin typeface="Arial"/>
                <a:cs typeface="Arial"/>
              </a:rPr>
              <a:t>Health</a:t>
            </a:r>
            <a:endParaRPr sz="1100">
              <a:latin typeface="Arial"/>
              <a:cs typeface="Arial"/>
            </a:endParaRPr>
          </a:p>
          <a:p>
            <a:pPr marL="178435" indent="-165735">
              <a:lnSpc>
                <a:spcPts val="1420"/>
              </a:lnSpc>
              <a:buFont typeface="Arial"/>
              <a:buChar char="•"/>
              <a:tabLst>
                <a:tab pos="178435" algn="l"/>
              </a:tabLst>
            </a:pP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Date</a:t>
            </a:r>
            <a:r>
              <a:rPr dirty="0" sz="1200" spc="6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332D28"/>
                </a:solidFill>
                <a:latin typeface="Arial"/>
                <a:cs typeface="Arial"/>
              </a:rPr>
              <a:t>Closed</a:t>
            </a:r>
            <a:r>
              <a:rPr dirty="0" sz="1200" spc="14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with</a:t>
            </a:r>
            <a:r>
              <a:rPr dirty="0" sz="1200" spc="-1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Investor:</a:t>
            </a:r>
            <a:r>
              <a:rPr dirty="0" sz="1200" spc="18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32D28"/>
                </a:solidFill>
                <a:latin typeface="Arial"/>
                <a:cs typeface="Arial"/>
              </a:rPr>
              <a:t>2019</a:t>
            </a:r>
            <a:endParaRPr sz="1100">
              <a:latin typeface="Arial"/>
              <a:cs typeface="Arial"/>
            </a:endParaRPr>
          </a:p>
          <a:p>
            <a:pPr marL="178435" indent="-165735">
              <a:lnSpc>
                <a:spcPts val="1420"/>
              </a:lnSpc>
              <a:buFont typeface="Arial"/>
              <a:buChar char="•"/>
              <a:tabLst>
                <a:tab pos="178435" algn="l"/>
              </a:tabLst>
            </a:pP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Date</a:t>
            </a:r>
            <a:r>
              <a:rPr dirty="0" sz="1200" spc="7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32D28"/>
                </a:solidFill>
                <a:latin typeface="Arial"/>
                <a:cs typeface="Arial"/>
              </a:rPr>
              <a:t>Completed:</a:t>
            </a:r>
            <a:endParaRPr sz="1200">
              <a:latin typeface="Arial"/>
              <a:cs typeface="Arial"/>
            </a:endParaRPr>
          </a:p>
          <a:p>
            <a:pPr marL="178435" indent="-165735">
              <a:lnSpc>
                <a:spcPts val="1420"/>
              </a:lnSpc>
              <a:buFont typeface="Arial"/>
              <a:buChar char="•"/>
              <a:tabLst>
                <a:tab pos="178435" algn="l"/>
              </a:tabLst>
            </a:pP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Development</a:t>
            </a:r>
            <a:r>
              <a:rPr dirty="0" sz="1200" spc="7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Type: </a:t>
            </a:r>
            <a:r>
              <a:rPr dirty="0" sz="1100">
                <a:solidFill>
                  <a:srgbClr val="332D28"/>
                </a:solidFill>
                <a:latin typeface="Arial"/>
                <a:cs typeface="Arial"/>
              </a:rPr>
              <a:t>Community</a:t>
            </a:r>
            <a:r>
              <a:rPr dirty="0" sz="1100" spc="80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2D28"/>
                </a:solidFill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 marL="178435" indent="-165735">
              <a:lnSpc>
                <a:spcPts val="1420"/>
              </a:lnSpc>
              <a:buFont typeface="Arial"/>
              <a:buChar char="•"/>
              <a:tabLst>
                <a:tab pos="178435" algn="l"/>
              </a:tabLst>
            </a:pP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Project</a:t>
            </a:r>
            <a:r>
              <a:rPr dirty="0" sz="1200" spc="-4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Status:</a:t>
            </a:r>
            <a:r>
              <a:rPr dirty="0" sz="1200" spc="6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2D28"/>
                </a:solidFill>
                <a:latin typeface="Arial"/>
                <a:cs typeface="Arial"/>
              </a:rPr>
              <a:t>Under</a:t>
            </a:r>
            <a:r>
              <a:rPr dirty="0" sz="1100" spc="10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2D28"/>
                </a:solidFill>
                <a:latin typeface="Arial"/>
                <a:cs typeface="Arial"/>
              </a:rPr>
              <a:t>Construction</a:t>
            </a:r>
            <a:endParaRPr sz="1100">
              <a:latin typeface="Arial"/>
              <a:cs typeface="Arial"/>
            </a:endParaRPr>
          </a:p>
          <a:p>
            <a:pPr marL="170180" indent="-157480">
              <a:lnSpc>
                <a:spcPts val="1430"/>
              </a:lnSpc>
              <a:buFont typeface="Arial"/>
              <a:buChar char="•"/>
              <a:tabLst>
                <a:tab pos="170180" algn="l"/>
              </a:tabLst>
            </a:pP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Total</a:t>
            </a:r>
            <a:r>
              <a:rPr dirty="0" sz="1200" spc="-1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Investor</a:t>
            </a:r>
            <a:r>
              <a:rPr dirty="0" sz="1200" spc="8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Equity:</a:t>
            </a:r>
            <a:r>
              <a:rPr dirty="0" sz="1200" spc="5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2D28"/>
                </a:solidFill>
                <a:latin typeface="Arial"/>
                <a:cs typeface="Arial"/>
              </a:rPr>
              <a:t>$6,400,000</a:t>
            </a:r>
            <a:endParaRPr sz="1100">
              <a:latin typeface="Arial"/>
              <a:cs typeface="Arial"/>
            </a:endParaRPr>
          </a:p>
          <a:p>
            <a:pPr marL="170180" indent="-1574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0180" algn="l"/>
              </a:tabLst>
            </a:pP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Total</a:t>
            </a:r>
            <a:r>
              <a:rPr dirty="0" sz="1200" spc="-4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Project</a:t>
            </a:r>
            <a:r>
              <a:rPr dirty="0" sz="1200" spc="-3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Cost:</a:t>
            </a:r>
            <a:r>
              <a:rPr dirty="0" sz="1200" spc="2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2D28"/>
                </a:solidFill>
                <a:latin typeface="Arial"/>
                <a:cs typeface="Arial"/>
              </a:rPr>
              <a:t>$20,000,000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9485271" y="4647325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 h="0">
                <a:moveTo>
                  <a:pt x="0" y="0"/>
                </a:moveTo>
                <a:lnTo>
                  <a:pt x="1150245" y="0"/>
                </a:lnTo>
              </a:path>
            </a:pathLst>
          </a:custGeom>
          <a:ln w="12722">
            <a:solidFill>
              <a:srgbClr val="AF97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560897" y="5634364"/>
            <a:ext cx="4126229" cy="812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31595" algn="l"/>
                <a:tab pos="4112895" algn="l"/>
              </a:tabLst>
            </a:pPr>
            <a:r>
              <a:rPr dirty="0" u="heavy" sz="5150">
                <a:solidFill>
                  <a:srgbClr val="6987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5150" spc="-50">
                <a:solidFill>
                  <a:srgbClr val="6987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u="heavy" sz="5150">
                <a:solidFill>
                  <a:srgbClr val="6987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5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785" y="396966"/>
            <a:ext cx="2770351" cy="39083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1426" y="2302299"/>
            <a:ext cx="463759" cy="35419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0953" y="4561828"/>
            <a:ext cx="463759" cy="9770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0953" y="4842743"/>
            <a:ext cx="390534" cy="73282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1122785" y="1203068"/>
            <a:ext cx="11069320" cy="48895"/>
          </a:xfrm>
          <a:custGeom>
            <a:avLst/>
            <a:gdLst/>
            <a:ahLst/>
            <a:cxnLst/>
            <a:rect l="l" t="t" r="r" b="b"/>
            <a:pathLst>
              <a:path w="11069320" h="48894">
                <a:moveTo>
                  <a:pt x="11069214" y="48854"/>
                </a:moveTo>
                <a:lnTo>
                  <a:pt x="0" y="48854"/>
                </a:lnTo>
                <a:lnTo>
                  <a:pt x="0" y="0"/>
                </a:lnTo>
                <a:lnTo>
                  <a:pt x="11069214" y="0"/>
                </a:lnTo>
                <a:lnTo>
                  <a:pt x="11069214" y="48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380021" y="3215271"/>
            <a:ext cx="1866900" cy="0"/>
          </a:xfrm>
          <a:custGeom>
            <a:avLst/>
            <a:gdLst/>
            <a:ahLst/>
            <a:cxnLst/>
            <a:rect l="l" t="t" r="r" b="b"/>
            <a:pathLst>
              <a:path w="1866900" h="0">
                <a:moveTo>
                  <a:pt x="0" y="0"/>
                </a:moveTo>
                <a:lnTo>
                  <a:pt x="1866288" y="0"/>
                </a:lnTo>
              </a:path>
            </a:pathLst>
          </a:custGeom>
          <a:ln w="12722">
            <a:solidFill>
              <a:srgbClr val="362F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408865" y="4448875"/>
            <a:ext cx="2275840" cy="560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30">
                <a:solidFill>
                  <a:srgbClr val="362F2A"/>
                </a:solidFill>
                <a:latin typeface="Arial"/>
                <a:cs typeface="Arial"/>
              </a:rPr>
              <a:t>Cons</a:t>
            </a:r>
            <a:r>
              <a:rPr dirty="0" sz="3500" spc="-5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362F2A"/>
                </a:solidFill>
                <a:latin typeface="Arial"/>
                <a:cs typeface="Arial"/>
              </a:rPr>
              <a:t>rue</a:t>
            </a:r>
            <a:r>
              <a:rPr dirty="0" sz="3500" spc="-12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2800" spc="-135">
                <a:solidFill>
                  <a:srgbClr val="362F2A"/>
                </a:solidFill>
                <a:latin typeface="Arial"/>
                <a:cs typeface="Arial"/>
              </a:rPr>
              <a:t>10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041431" y="4970181"/>
            <a:ext cx="12700" cy="642620"/>
          </a:xfrm>
          <a:custGeom>
            <a:avLst/>
            <a:gdLst/>
            <a:ahLst/>
            <a:cxnLst/>
            <a:rect l="l" t="t" r="r" b="b"/>
            <a:pathLst>
              <a:path w="12700" h="642620">
                <a:moveTo>
                  <a:pt x="12204" y="642204"/>
                </a:moveTo>
                <a:lnTo>
                  <a:pt x="0" y="642204"/>
                </a:lnTo>
                <a:lnTo>
                  <a:pt x="0" y="0"/>
                </a:lnTo>
                <a:lnTo>
                  <a:pt x="12204" y="0"/>
                </a:lnTo>
                <a:lnTo>
                  <a:pt x="12204" y="642204"/>
                </a:lnTo>
                <a:close/>
              </a:path>
            </a:pathLst>
          </a:custGeom>
          <a:solidFill>
            <a:srgbClr val="C8C3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060747" y="2119625"/>
            <a:ext cx="8611235" cy="40208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68680" indent="-855980">
              <a:lnSpc>
                <a:spcPts val="4760"/>
              </a:lnSpc>
              <a:spcBef>
                <a:spcPts val="105"/>
              </a:spcBef>
              <a:buFont typeface="Arial"/>
              <a:buChar char="•"/>
              <a:tabLst>
                <a:tab pos="868680" algn="l"/>
                <a:tab pos="6948170" algn="l"/>
              </a:tabLst>
            </a:pP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at·ve</a:t>
            </a:r>
            <a:r>
              <a:rPr dirty="0" sz="3700" spc="-8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4000" spc="-285" b="1">
                <a:solidFill>
                  <a:srgbClr val="362F2A"/>
                </a:solidFill>
                <a:latin typeface="Times New Roman"/>
                <a:cs typeface="Times New Roman"/>
              </a:rPr>
              <a:t>O</a:t>
            </a:r>
            <a:r>
              <a:rPr dirty="0" sz="4000" spc="480" b="1">
                <a:solidFill>
                  <a:srgbClr val="362F2A"/>
                </a:solidFill>
                <a:latin typeface="Times New Roman"/>
                <a:cs typeface="Times New Roman"/>
              </a:rPr>
              <a:t> 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ganizat·on.</a:t>
            </a:r>
            <a:r>
              <a:rPr dirty="0" sz="3700" spc="26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800" spc="-225">
                <a:solidFill>
                  <a:srgbClr val="362F2A"/>
                </a:solidFill>
                <a:latin typeface="Arial"/>
                <a:cs typeface="Arial"/>
              </a:rPr>
              <a:t>Mar</a:t>
            </a:r>
            <a:r>
              <a:rPr dirty="0" sz="3800" spc="-27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800" spc="-50">
                <a:solidFill>
                  <a:srgbClr val="362F2A"/>
                </a:solidFill>
                <a:latin typeface="Arial"/>
                <a:cs typeface="Arial"/>
              </a:rPr>
              <a:t>m</a:t>
            </a:r>
            <a:r>
              <a:rPr dirty="0" sz="3800">
                <a:solidFill>
                  <a:srgbClr val="362F2A"/>
                </a:solidFill>
                <a:latin typeface="Arial"/>
                <a:cs typeface="Arial"/>
              </a:rPr>
              <a:t>	</a:t>
            </a:r>
            <a:r>
              <a:rPr dirty="0" sz="3800" spc="-380">
                <a:solidFill>
                  <a:srgbClr val="362F2A"/>
                </a:solidFill>
                <a:latin typeface="Arial"/>
                <a:cs typeface="Arial"/>
              </a:rPr>
              <a:t>Hea</a:t>
            </a:r>
            <a:endParaRPr sz="3800">
              <a:latin typeface="Arial"/>
              <a:cs typeface="Arial"/>
            </a:endParaRPr>
          </a:p>
          <a:p>
            <a:pPr marL="518795" indent="-506095">
              <a:lnSpc>
                <a:spcPts val="4520"/>
              </a:lnSpc>
              <a:buFont typeface="Arial"/>
              <a:buChar char="•"/>
              <a:tabLst>
                <a:tab pos="518795" algn="l"/>
                <a:tab pos="1318895" algn="l"/>
                <a:tab pos="3515360" algn="l"/>
                <a:tab pos="4065270" algn="l"/>
                <a:tab pos="6733540" algn="l"/>
              </a:tabLst>
            </a:pPr>
            <a:r>
              <a:rPr dirty="0" sz="3700" spc="-25" b="1">
                <a:solidFill>
                  <a:srgbClr val="362F2A"/>
                </a:solidFill>
                <a:latin typeface="Arial"/>
                <a:cs typeface="Arial"/>
              </a:rPr>
              <a:t>Da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	e</a:t>
            </a:r>
            <a:r>
              <a:rPr dirty="0" sz="3700" spc="2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700" spc="50" b="1">
                <a:solidFill>
                  <a:srgbClr val="362F2A"/>
                </a:solidFill>
                <a:latin typeface="Arial"/>
                <a:cs typeface="Arial"/>
              </a:rPr>
              <a:t>Cosed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	</a:t>
            </a:r>
            <a:r>
              <a:rPr dirty="0" sz="3700" spc="-375">
                <a:solidFill>
                  <a:srgbClr val="362F2A"/>
                </a:solidFill>
                <a:latin typeface="Arial"/>
                <a:cs typeface="Arial"/>
              </a:rPr>
              <a:t>•</a:t>
            </a:r>
            <a:r>
              <a:rPr dirty="0" sz="3700">
                <a:solidFill>
                  <a:srgbClr val="362F2A"/>
                </a:solidFill>
                <a:latin typeface="Arial"/>
                <a:cs typeface="Arial"/>
              </a:rPr>
              <a:t>	</a:t>
            </a:r>
            <a:r>
              <a:rPr dirty="0" sz="3700" spc="200" b="1">
                <a:solidFill>
                  <a:srgbClr val="362F2A"/>
                </a:solidFill>
                <a:latin typeface="Arial"/>
                <a:cs typeface="Arial"/>
              </a:rPr>
              <a:t>h</a:t>
            </a:r>
            <a:r>
              <a:rPr dirty="0" sz="3700" spc="-27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700" spc="-10" b="1">
                <a:solidFill>
                  <a:srgbClr val="362F2A"/>
                </a:solidFill>
                <a:latin typeface="Arial"/>
                <a:cs typeface="Arial"/>
              </a:rPr>
              <a:t>Investor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	</a:t>
            </a:r>
            <a:r>
              <a:rPr dirty="0" sz="3800" spc="-20">
                <a:solidFill>
                  <a:srgbClr val="362F2A"/>
                </a:solidFill>
                <a:latin typeface="Times New Roman"/>
                <a:cs typeface="Times New Roman"/>
              </a:rPr>
              <a:t>2019</a:t>
            </a:r>
            <a:endParaRPr sz="3800">
              <a:latin typeface="Times New Roman"/>
              <a:cs typeface="Times New Roman"/>
            </a:endParaRPr>
          </a:p>
          <a:p>
            <a:pPr marL="515620" indent="-502920">
              <a:lnSpc>
                <a:spcPts val="4410"/>
              </a:lnSpc>
              <a:spcBef>
                <a:spcPts val="15"/>
              </a:spcBef>
              <a:buFont typeface="Arial"/>
              <a:buChar char="•"/>
              <a:tabLst>
                <a:tab pos="515620" algn="l"/>
                <a:tab pos="3604260" algn="l"/>
              </a:tabLst>
            </a:pP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Da</a:t>
            </a:r>
            <a:r>
              <a:rPr dirty="0" sz="3700" spc="52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e</a:t>
            </a:r>
            <a:r>
              <a:rPr dirty="0" sz="3700" spc="1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700" spc="-10" b="1">
                <a:solidFill>
                  <a:srgbClr val="362F2A"/>
                </a:solidFill>
                <a:latin typeface="Arial"/>
                <a:cs typeface="Arial"/>
              </a:rPr>
              <a:t>Comple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	</a:t>
            </a:r>
            <a:r>
              <a:rPr dirty="0" sz="3700" spc="-25" b="1">
                <a:solidFill>
                  <a:srgbClr val="362F2A"/>
                </a:solidFill>
                <a:latin typeface="Arial"/>
                <a:cs typeface="Arial"/>
              </a:rPr>
              <a:t>ed:</a:t>
            </a:r>
            <a:endParaRPr sz="3700">
              <a:latin typeface="Arial"/>
              <a:cs typeface="Arial"/>
            </a:endParaRPr>
          </a:p>
          <a:p>
            <a:pPr marL="864235" indent="-851535">
              <a:lnSpc>
                <a:spcPts val="4410"/>
              </a:lnSpc>
              <a:buFont typeface="Arial"/>
              <a:buChar char="•"/>
              <a:tabLst>
                <a:tab pos="864235" algn="l"/>
                <a:tab pos="2357120" algn="l"/>
                <a:tab pos="3049270" algn="l"/>
                <a:tab pos="3939540" algn="l"/>
                <a:tab pos="4476750" algn="l"/>
                <a:tab pos="8350250" algn="l"/>
              </a:tabLst>
            </a:pP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eve</a:t>
            </a:r>
            <a:r>
              <a:rPr dirty="0" sz="3700" spc="-1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700" spc="-50" b="1">
                <a:solidFill>
                  <a:srgbClr val="362F2A"/>
                </a:solidFill>
                <a:latin typeface="Arial"/>
                <a:cs typeface="Arial"/>
              </a:rPr>
              <a:t>o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	</a:t>
            </a:r>
            <a:r>
              <a:rPr dirty="0" sz="3700" spc="145" b="1">
                <a:solidFill>
                  <a:srgbClr val="362F2A"/>
                </a:solidFill>
                <a:latin typeface="Arial"/>
                <a:cs typeface="Arial"/>
              </a:rPr>
              <a:t>m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	</a:t>
            </a:r>
            <a:r>
              <a:rPr dirty="0" sz="3700" spc="60" b="1">
                <a:solidFill>
                  <a:srgbClr val="362F2A"/>
                </a:solidFill>
                <a:latin typeface="Arial"/>
                <a:cs typeface="Arial"/>
              </a:rPr>
              <a:t>nt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	</a:t>
            </a:r>
            <a:r>
              <a:rPr dirty="0" sz="3700" spc="10" b="1">
                <a:solidFill>
                  <a:srgbClr val="362F2A"/>
                </a:solidFill>
                <a:latin typeface="Arial"/>
                <a:cs typeface="Arial"/>
              </a:rPr>
              <a:t>y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	</a:t>
            </a:r>
            <a:r>
              <a:rPr dirty="0" sz="3700" spc="55" b="1">
                <a:solidFill>
                  <a:srgbClr val="362F2A"/>
                </a:solidFill>
                <a:latin typeface="Arial"/>
                <a:cs typeface="Arial"/>
              </a:rPr>
              <a:t>e.</a:t>
            </a:r>
            <a:r>
              <a:rPr dirty="0" sz="3700" spc="13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500">
                <a:solidFill>
                  <a:srgbClr val="362F2A"/>
                </a:solidFill>
                <a:latin typeface="Arial"/>
                <a:cs typeface="Arial"/>
              </a:rPr>
              <a:t>Community</a:t>
            </a:r>
            <a:r>
              <a:rPr dirty="0" sz="3500" spc="235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500" spc="-25">
                <a:solidFill>
                  <a:srgbClr val="362F2A"/>
                </a:solidFill>
                <a:latin typeface="Arial"/>
                <a:cs typeface="Arial"/>
              </a:rPr>
              <a:t>Ce</a:t>
            </a:r>
            <a:r>
              <a:rPr dirty="0" sz="3500">
                <a:solidFill>
                  <a:srgbClr val="362F2A"/>
                </a:solidFill>
                <a:latin typeface="Arial"/>
                <a:cs typeface="Arial"/>
              </a:rPr>
              <a:t>	</a:t>
            </a:r>
            <a:r>
              <a:rPr dirty="0" sz="3500" spc="-50">
                <a:solidFill>
                  <a:srgbClr val="362F2A"/>
                </a:solidFill>
                <a:latin typeface="Arial"/>
                <a:cs typeface="Arial"/>
              </a:rPr>
              <a:t>e</a:t>
            </a:r>
            <a:endParaRPr sz="3500">
              <a:latin typeface="Arial"/>
              <a:cs typeface="Arial"/>
            </a:endParaRPr>
          </a:p>
          <a:p>
            <a:pPr marL="1007110" indent="-994410">
              <a:lnSpc>
                <a:spcPts val="4345"/>
              </a:lnSpc>
              <a:spcBef>
                <a:spcPts val="30"/>
              </a:spcBef>
              <a:buFont typeface="Arial"/>
              <a:buChar char="•"/>
              <a:tabLst>
                <a:tab pos="1007110" algn="l"/>
              </a:tabLst>
            </a:pPr>
            <a:r>
              <a:rPr dirty="0" sz="3700" spc="50" b="1">
                <a:solidFill>
                  <a:srgbClr val="362F2A"/>
                </a:solidFill>
                <a:latin typeface="Arial"/>
                <a:cs typeface="Arial"/>
              </a:rPr>
              <a:t>oject</a:t>
            </a:r>
            <a:r>
              <a:rPr dirty="0" sz="3700" spc="-2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S</a:t>
            </a:r>
            <a:r>
              <a:rPr dirty="0" sz="3700" spc="32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atus.</a:t>
            </a:r>
            <a:r>
              <a:rPr dirty="0" sz="3700" spc="16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500" spc="-20">
                <a:solidFill>
                  <a:srgbClr val="362F2A"/>
                </a:solidFill>
                <a:latin typeface="Arial"/>
                <a:cs typeface="Arial"/>
              </a:rPr>
              <a:t>Unde</a:t>
            </a:r>
            <a:endParaRPr sz="3500">
              <a:latin typeface="Arial"/>
              <a:cs typeface="Arial"/>
            </a:endParaRPr>
          </a:p>
          <a:p>
            <a:pPr marL="514984" indent="-502284">
              <a:lnSpc>
                <a:spcPts val="4435"/>
              </a:lnSpc>
              <a:buFont typeface="Arial"/>
              <a:buChar char="•"/>
              <a:tabLst>
                <a:tab pos="514984" algn="l"/>
                <a:tab pos="1786889" algn="l"/>
                <a:tab pos="3859529" algn="l"/>
                <a:tab pos="4422140" algn="l"/>
                <a:tab pos="5290820" algn="l"/>
                <a:tab pos="5589270" algn="l"/>
              </a:tabLst>
            </a:pPr>
            <a:r>
              <a:rPr dirty="0" sz="3700" spc="-20" b="1">
                <a:solidFill>
                  <a:srgbClr val="362F2A"/>
                </a:solidFill>
                <a:latin typeface="Arial"/>
                <a:cs typeface="Arial"/>
              </a:rPr>
              <a:t>Tota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	</a:t>
            </a:r>
            <a:r>
              <a:rPr dirty="0" sz="3700" spc="125" b="1">
                <a:solidFill>
                  <a:srgbClr val="362F2A"/>
                </a:solidFill>
                <a:latin typeface="Arial"/>
                <a:cs typeface="Arial"/>
              </a:rPr>
              <a:t>Inves</a:t>
            </a:r>
            <a:r>
              <a:rPr dirty="0" sz="3700" spc="25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700" spc="-50" b="1">
                <a:solidFill>
                  <a:srgbClr val="362F2A"/>
                </a:solidFill>
                <a:latin typeface="Arial"/>
                <a:cs typeface="Arial"/>
              </a:rPr>
              <a:t>o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	</a:t>
            </a:r>
            <a:r>
              <a:rPr dirty="0" sz="3700" spc="-50" b="1">
                <a:solidFill>
                  <a:srgbClr val="362F2A"/>
                </a:solidFill>
                <a:latin typeface="Arial"/>
                <a:cs typeface="Arial"/>
              </a:rPr>
              <a:t>E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	u·</a:t>
            </a:r>
            <a:r>
              <a:rPr dirty="0" sz="3700" spc="-16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700" spc="-905">
                <a:solidFill>
                  <a:srgbClr val="AFAAA5"/>
                </a:solidFill>
                <a:latin typeface="Arial"/>
                <a:cs typeface="Arial"/>
              </a:rPr>
              <a:t>·</a:t>
            </a:r>
            <a:r>
              <a:rPr dirty="0" sz="3700">
                <a:solidFill>
                  <a:srgbClr val="AFAAA5"/>
                </a:solidFill>
                <a:latin typeface="Arial"/>
                <a:cs typeface="Arial"/>
              </a:rPr>
              <a:t>	</a:t>
            </a:r>
            <a:r>
              <a:rPr dirty="0" sz="3700" spc="-750">
                <a:solidFill>
                  <a:srgbClr val="362F2A"/>
                </a:solidFill>
                <a:latin typeface="Arial"/>
                <a:cs typeface="Arial"/>
              </a:rPr>
              <a:t>.</a:t>
            </a:r>
            <a:r>
              <a:rPr dirty="0" sz="3700">
                <a:solidFill>
                  <a:srgbClr val="362F2A"/>
                </a:solidFill>
                <a:latin typeface="Arial"/>
                <a:cs typeface="Arial"/>
              </a:rPr>
              <a:t>	</a:t>
            </a:r>
            <a:r>
              <a:rPr dirty="0" sz="3800" spc="-10">
                <a:solidFill>
                  <a:srgbClr val="362F2A"/>
                </a:solidFill>
                <a:latin typeface="Times New Roman"/>
                <a:cs typeface="Times New Roman"/>
              </a:rPr>
              <a:t>$6,400,000</a:t>
            </a:r>
            <a:endParaRPr sz="3800">
              <a:latin typeface="Times New Roman"/>
              <a:cs typeface="Times New Roman"/>
            </a:endParaRPr>
          </a:p>
          <a:p>
            <a:pPr marL="509270" indent="-496570">
              <a:lnSpc>
                <a:spcPts val="4530"/>
              </a:lnSpc>
              <a:buFont typeface="Arial"/>
              <a:buChar char="•"/>
              <a:tabLst>
                <a:tab pos="509270" algn="l"/>
                <a:tab pos="1797050" algn="l"/>
                <a:tab pos="5588635" algn="l"/>
              </a:tabLst>
            </a:pP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To</a:t>
            </a:r>
            <a:r>
              <a:rPr dirty="0" sz="3700" spc="30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700" spc="-50" b="1">
                <a:solidFill>
                  <a:srgbClr val="362F2A"/>
                </a:solidFill>
                <a:latin typeface="Arial"/>
                <a:cs typeface="Arial"/>
              </a:rPr>
              <a:t>a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	Pro·ect</a:t>
            </a:r>
            <a:r>
              <a:rPr dirty="0" sz="3700" spc="-20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700" b="1">
                <a:solidFill>
                  <a:srgbClr val="362F2A"/>
                </a:solidFill>
                <a:latin typeface="Arial"/>
                <a:cs typeface="Arial"/>
              </a:rPr>
              <a:t>Cost.</a:t>
            </a:r>
            <a:r>
              <a:rPr dirty="0" sz="3700" spc="-7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3800" spc="70">
                <a:solidFill>
                  <a:srgbClr val="362F2A"/>
                </a:solidFill>
                <a:latin typeface="Times New Roman"/>
                <a:cs typeface="Times New Roman"/>
              </a:rPr>
              <a:t>$2</a:t>
            </a:r>
            <a:r>
              <a:rPr dirty="0" sz="3800">
                <a:solidFill>
                  <a:srgbClr val="362F2A"/>
                </a:solidFill>
                <a:latin typeface="Times New Roman"/>
                <a:cs typeface="Times New Roman"/>
              </a:rPr>
              <a:t>	</a:t>
            </a:r>
            <a:r>
              <a:rPr dirty="0" sz="3800" spc="-10">
                <a:solidFill>
                  <a:srgbClr val="362F2A"/>
                </a:solidFill>
                <a:latin typeface="Times New Roman"/>
                <a:cs typeface="Times New Roman"/>
              </a:rPr>
              <a:t>,000,000</a:t>
            </a:r>
            <a:endParaRPr sz="3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272" y="1508410"/>
            <a:ext cx="5613928" cy="202747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7572" y="1801539"/>
            <a:ext cx="4393509" cy="157556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6065" y="3767940"/>
            <a:ext cx="3880933" cy="205189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5314" y="5954188"/>
            <a:ext cx="317308" cy="52824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66362" y="6039683"/>
            <a:ext cx="488167" cy="415264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05476" y="4094656"/>
            <a:ext cx="5821680" cy="0"/>
          </a:xfrm>
          <a:custGeom>
            <a:avLst/>
            <a:gdLst/>
            <a:ahLst/>
            <a:cxnLst/>
            <a:rect l="l" t="t" r="r" b="b"/>
            <a:pathLst>
              <a:path w="5821680" h="0">
                <a:moveTo>
                  <a:pt x="0" y="0"/>
                </a:moveTo>
                <a:lnTo>
                  <a:pt x="5821399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dirty="0"/>
              <a:t>Coeur</a:t>
            </a:r>
            <a:r>
              <a:rPr dirty="0" spc="175"/>
              <a:t> </a:t>
            </a:r>
            <a:r>
              <a:rPr dirty="0" spc="65"/>
              <a:t>d'Alene</a:t>
            </a:r>
            <a:r>
              <a:rPr dirty="0" spc="-80"/>
              <a:t> </a:t>
            </a:r>
            <a:r>
              <a:rPr dirty="0" spc="60"/>
              <a:t>Tribe</a:t>
            </a:r>
            <a:r>
              <a:rPr dirty="0" spc="20"/>
              <a:t> </a:t>
            </a:r>
            <a:r>
              <a:rPr dirty="0" spc="110"/>
              <a:t>and</a:t>
            </a:r>
            <a:r>
              <a:rPr dirty="0"/>
              <a:t> </a:t>
            </a:r>
            <a:r>
              <a:rPr dirty="0" spc="60"/>
              <a:t>Marimn</a:t>
            </a:r>
            <a:r>
              <a:rPr dirty="0" spc="90"/>
              <a:t> </a:t>
            </a:r>
            <a:r>
              <a:rPr dirty="0" spc="65"/>
              <a:t>Health</a:t>
            </a:r>
            <a:r>
              <a:rPr dirty="0" spc="-10"/>
              <a:t> </a:t>
            </a:r>
            <a:r>
              <a:rPr dirty="0"/>
              <a:t>Youth</a:t>
            </a:r>
            <a:r>
              <a:rPr dirty="0" spc="55"/>
              <a:t> </a:t>
            </a:r>
            <a:r>
              <a:rPr dirty="0" spc="-10"/>
              <a:t>Center</a:t>
            </a:r>
          </a:p>
        </p:txBody>
      </p:sp>
      <p:sp>
        <p:nvSpPr>
          <p:cNvPr id="10" name="object 10" descr=""/>
          <p:cNvSpPr/>
          <p:nvPr/>
        </p:nvSpPr>
        <p:spPr>
          <a:xfrm>
            <a:off x="10004462" y="3379684"/>
            <a:ext cx="238125" cy="111760"/>
          </a:xfrm>
          <a:custGeom>
            <a:avLst/>
            <a:gdLst/>
            <a:ahLst/>
            <a:cxnLst/>
            <a:rect l="l" t="t" r="r" b="b"/>
            <a:pathLst>
              <a:path w="238125" h="111760">
                <a:moveTo>
                  <a:pt x="237822" y="111325"/>
                </a:moveTo>
                <a:lnTo>
                  <a:pt x="0" y="111325"/>
                </a:lnTo>
                <a:lnTo>
                  <a:pt x="0" y="0"/>
                </a:lnTo>
                <a:lnTo>
                  <a:pt x="237822" y="0"/>
                </a:lnTo>
                <a:lnTo>
                  <a:pt x="237822" y="111325"/>
                </a:lnTo>
                <a:close/>
              </a:path>
            </a:pathLst>
          </a:custGeom>
          <a:solidFill>
            <a:srgbClr val="EDED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9812653" y="3370255"/>
            <a:ext cx="931544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30">
                <a:solidFill>
                  <a:srgbClr val="999390"/>
                </a:solidFill>
                <a:latin typeface="Times New Roman"/>
                <a:cs typeface="Times New Roman"/>
              </a:rPr>
              <a:t>SUN</a:t>
            </a:r>
            <a:r>
              <a:rPr dirty="0" sz="650" spc="85">
                <a:solidFill>
                  <a:srgbClr val="999390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ACA5A1"/>
                </a:solidFill>
                <a:latin typeface="Times New Roman"/>
                <a:cs typeface="Times New Roman"/>
              </a:rPr>
              <a:t>0EO,</a:t>
            </a:r>
            <a:r>
              <a:rPr dirty="0" sz="650" spc="25">
                <a:solidFill>
                  <a:srgbClr val="ACA5A1"/>
                </a:solidFill>
                <a:latin typeface="Times New Roman"/>
                <a:cs typeface="Times New Roman"/>
              </a:rPr>
              <a:t> </a:t>
            </a:r>
            <a:r>
              <a:rPr dirty="0" sz="650">
                <a:solidFill>
                  <a:srgbClr val="ACA5A1"/>
                </a:solidFill>
                <a:latin typeface="Times New Roman"/>
                <a:cs typeface="Times New Roman"/>
              </a:rPr>
              <a:t>/</a:t>
            </a:r>
            <a:r>
              <a:rPr dirty="0" sz="650" spc="70">
                <a:solidFill>
                  <a:srgbClr val="ACA5A1"/>
                </a:solidFill>
                <a:latin typeface="Times New Roman"/>
                <a:cs typeface="Times New Roman"/>
              </a:rPr>
              <a:t> </a:t>
            </a:r>
            <a:r>
              <a:rPr dirty="0" sz="650" spc="-70">
                <a:solidFill>
                  <a:srgbClr val="999390"/>
                </a:solidFill>
                <a:latin typeface="Times New Roman"/>
                <a:cs typeface="Times New Roman"/>
              </a:rPr>
              <a:t>NATATORIUM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78589" y="3779413"/>
            <a:ext cx="2821940" cy="1900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dirty="0" sz="1250" spc="-170" b="1">
                <a:solidFill>
                  <a:srgbClr val="332D28"/>
                </a:solidFill>
                <a:latin typeface="Arial"/>
                <a:cs typeface="Arial"/>
              </a:rPr>
              <a:t>AT</a:t>
            </a:r>
            <a:r>
              <a:rPr dirty="0" sz="1250" spc="-7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50" spc="-135" b="1">
                <a:solidFill>
                  <a:srgbClr val="332D28"/>
                </a:solidFill>
                <a:latin typeface="Arial"/>
                <a:cs typeface="Arial"/>
              </a:rPr>
              <a:t>A</a:t>
            </a:r>
            <a:r>
              <a:rPr dirty="0" sz="1250" spc="-7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50" spc="-30" b="1">
                <a:solidFill>
                  <a:srgbClr val="332D28"/>
                </a:solidFill>
                <a:latin typeface="Arial"/>
                <a:cs typeface="Arial"/>
              </a:rPr>
              <a:t>GLANCE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250">
              <a:latin typeface="Arial"/>
              <a:cs typeface="Arial"/>
            </a:endParaRPr>
          </a:p>
          <a:p>
            <a:pPr marL="178435" indent="-165735">
              <a:lnSpc>
                <a:spcPts val="1430"/>
              </a:lnSpc>
              <a:buFont typeface="Arial"/>
              <a:buChar char="•"/>
              <a:tabLst>
                <a:tab pos="178435" algn="l"/>
              </a:tabLst>
            </a:pP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Native</a:t>
            </a:r>
            <a:r>
              <a:rPr dirty="0" sz="1200" spc="-10" b="1">
                <a:solidFill>
                  <a:srgbClr val="332D28"/>
                </a:solidFill>
                <a:latin typeface="Arial"/>
                <a:cs typeface="Arial"/>
              </a:rPr>
              <a:t> Organization:</a:t>
            </a:r>
            <a:r>
              <a:rPr dirty="0" sz="1200" spc="12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9413B"/>
                </a:solidFill>
                <a:latin typeface="Arial"/>
                <a:cs typeface="Arial"/>
              </a:rPr>
              <a:t>Marimn</a:t>
            </a:r>
            <a:r>
              <a:rPr dirty="0" sz="1100" spc="105">
                <a:solidFill>
                  <a:srgbClr val="49413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2D28"/>
                </a:solidFill>
                <a:latin typeface="Arial"/>
                <a:cs typeface="Arial"/>
              </a:rPr>
              <a:t>Health</a:t>
            </a:r>
            <a:endParaRPr sz="1100">
              <a:latin typeface="Arial"/>
              <a:cs typeface="Arial"/>
            </a:endParaRPr>
          </a:p>
          <a:p>
            <a:pPr marL="178435" indent="-165735">
              <a:lnSpc>
                <a:spcPts val="1420"/>
              </a:lnSpc>
              <a:buFont typeface="Arial"/>
              <a:buChar char="•"/>
              <a:tabLst>
                <a:tab pos="178435" algn="l"/>
              </a:tabLst>
            </a:pP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Date</a:t>
            </a:r>
            <a:r>
              <a:rPr dirty="0" sz="1200" spc="6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332D28"/>
                </a:solidFill>
                <a:latin typeface="Arial"/>
                <a:cs typeface="Arial"/>
              </a:rPr>
              <a:t>Closed</a:t>
            </a:r>
            <a:r>
              <a:rPr dirty="0" sz="1200" spc="14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with</a:t>
            </a:r>
            <a:r>
              <a:rPr dirty="0" sz="1200" spc="-1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Investor:</a:t>
            </a:r>
            <a:r>
              <a:rPr dirty="0" sz="1200" spc="18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32D28"/>
                </a:solidFill>
                <a:latin typeface="Arial"/>
                <a:cs typeface="Arial"/>
              </a:rPr>
              <a:t>2019</a:t>
            </a:r>
            <a:endParaRPr sz="1100">
              <a:latin typeface="Arial"/>
              <a:cs typeface="Arial"/>
            </a:endParaRPr>
          </a:p>
          <a:p>
            <a:pPr marL="178435" indent="-165735">
              <a:lnSpc>
                <a:spcPts val="1420"/>
              </a:lnSpc>
              <a:buFont typeface="Arial"/>
              <a:buChar char="•"/>
              <a:tabLst>
                <a:tab pos="178435" algn="l"/>
              </a:tabLst>
            </a:pP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Date</a:t>
            </a:r>
            <a:r>
              <a:rPr dirty="0" sz="1200" spc="7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332D28"/>
                </a:solidFill>
                <a:latin typeface="Arial"/>
                <a:cs typeface="Arial"/>
              </a:rPr>
              <a:t>Completed:</a:t>
            </a:r>
            <a:endParaRPr sz="1200">
              <a:latin typeface="Arial"/>
              <a:cs typeface="Arial"/>
            </a:endParaRPr>
          </a:p>
          <a:p>
            <a:pPr marL="178435" indent="-165735">
              <a:lnSpc>
                <a:spcPts val="1420"/>
              </a:lnSpc>
              <a:buFont typeface="Arial"/>
              <a:buChar char="•"/>
              <a:tabLst>
                <a:tab pos="178435" algn="l"/>
              </a:tabLst>
            </a:pP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Development</a:t>
            </a:r>
            <a:r>
              <a:rPr dirty="0" sz="1200" spc="7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Type: </a:t>
            </a:r>
            <a:r>
              <a:rPr dirty="0" sz="1100">
                <a:solidFill>
                  <a:srgbClr val="332D28"/>
                </a:solidFill>
                <a:latin typeface="Arial"/>
                <a:cs typeface="Arial"/>
              </a:rPr>
              <a:t>Community</a:t>
            </a:r>
            <a:r>
              <a:rPr dirty="0" sz="1100" spc="80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2D28"/>
                </a:solidFill>
                <a:latin typeface="Arial"/>
                <a:cs typeface="Arial"/>
              </a:rPr>
              <a:t>Center</a:t>
            </a:r>
            <a:endParaRPr sz="1100">
              <a:latin typeface="Arial"/>
              <a:cs typeface="Arial"/>
            </a:endParaRPr>
          </a:p>
          <a:p>
            <a:pPr marL="178435" indent="-165735">
              <a:lnSpc>
                <a:spcPts val="1420"/>
              </a:lnSpc>
              <a:buFont typeface="Arial"/>
              <a:buChar char="•"/>
              <a:tabLst>
                <a:tab pos="178435" algn="l"/>
              </a:tabLst>
            </a:pP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Project</a:t>
            </a:r>
            <a:r>
              <a:rPr dirty="0" sz="1200" spc="-4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Status:</a:t>
            </a:r>
            <a:r>
              <a:rPr dirty="0" sz="1200" spc="6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32D28"/>
                </a:solidFill>
                <a:latin typeface="Arial"/>
                <a:cs typeface="Arial"/>
              </a:rPr>
              <a:t>Under</a:t>
            </a:r>
            <a:r>
              <a:rPr dirty="0" sz="1100" spc="10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2D28"/>
                </a:solidFill>
                <a:latin typeface="Arial"/>
                <a:cs typeface="Arial"/>
              </a:rPr>
              <a:t>Construction</a:t>
            </a:r>
            <a:endParaRPr sz="1100">
              <a:latin typeface="Arial"/>
              <a:cs typeface="Arial"/>
            </a:endParaRPr>
          </a:p>
          <a:p>
            <a:pPr marL="170180" indent="-157480">
              <a:lnSpc>
                <a:spcPts val="1430"/>
              </a:lnSpc>
              <a:buFont typeface="Arial"/>
              <a:buChar char="•"/>
              <a:tabLst>
                <a:tab pos="170180" algn="l"/>
              </a:tabLst>
            </a:pP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Total</a:t>
            </a:r>
            <a:r>
              <a:rPr dirty="0" sz="1200" spc="-1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Investor</a:t>
            </a:r>
            <a:r>
              <a:rPr dirty="0" sz="1200" spc="85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Equity:</a:t>
            </a:r>
            <a:r>
              <a:rPr dirty="0" sz="1200" spc="5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2D28"/>
                </a:solidFill>
                <a:latin typeface="Arial"/>
                <a:cs typeface="Arial"/>
              </a:rPr>
              <a:t>$6,400,000</a:t>
            </a:r>
            <a:endParaRPr sz="1100">
              <a:latin typeface="Arial"/>
              <a:cs typeface="Arial"/>
            </a:endParaRPr>
          </a:p>
          <a:p>
            <a:pPr marL="170180" indent="-15748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0180" algn="l"/>
              </a:tabLst>
            </a:pP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Total</a:t>
            </a:r>
            <a:r>
              <a:rPr dirty="0" sz="1200" spc="-4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Project</a:t>
            </a:r>
            <a:r>
              <a:rPr dirty="0" sz="1200" spc="-3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332D28"/>
                </a:solidFill>
                <a:latin typeface="Arial"/>
                <a:cs typeface="Arial"/>
              </a:rPr>
              <a:t>Cost:</a:t>
            </a:r>
            <a:r>
              <a:rPr dirty="0" sz="1200" spc="20" b="1">
                <a:solidFill>
                  <a:srgbClr val="332D28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332D28"/>
                </a:solidFill>
                <a:latin typeface="Arial"/>
                <a:cs typeface="Arial"/>
              </a:rPr>
              <a:t>$20,000,000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9485271" y="4647325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 h="0">
                <a:moveTo>
                  <a:pt x="0" y="0"/>
                </a:moveTo>
                <a:lnTo>
                  <a:pt x="1150245" y="0"/>
                </a:lnTo>
              </a:path>
            </a:pathLst>
          </a:custGeom>
          <a:ln w="12722">
            <a:solidFill>
              <a:srgbClr val="AF97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560897" y="5634364"/>
            <a:ext cx="4126229" cy="812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31595" algn="l"/>
                <a:tab pos="4112895" algn="l"/>
              </a:tabLst>
            </a:pPr>
            <a:r>
              <a:rPr dirty="0" u="heavy" sz="5150">
                <a:solidFill>
                  <a:srgbClr val="6987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5150" spc="-50">
                <a:solidFill>
                  <a:srgbClr val="6987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u="heavy" sz="5150">
                <a:solidFill>
                  <a:srgbClr val="6987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5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1095" y="1184748"/>
            <a:ext cx="7932724" cy="447631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5314" y="5954188"/>
            <a:ext cx="317308" cy="5282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6362" y="6039683"/>
            <a:ext cx="488167" cy="41526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05"/>
              </a:spcBef>
            </a:pPr>
            <a:r>
              <a:rPr dirty="0"/>
              <a:t>San</a:t>
            </a:r>
            <a:r>
              <a:rPr dirty="0" spc="25"/>
              <a:t> </a:t>
            </a:r>
            <a:r>
              <a:rPr dirty="0" spc="55"/>
              <a:t>Poil</a:t>
            </a:r>
            <a:r>
              <a:rPr dirty="0" spc="-425"/>
              <a:t> </a:t>
            </a:r>
            <a:r>
              <a:rPr dirty="0" spc="90"/>
              <a:t>Trea</a:t>
            </a:r>
            <a:r>
              <a:rPr dirty="0" spc="90">
                <a:solidFill>
                  <a:srgbClr val="362F2A"/>
                </a:solidFill>
              </a:rPr>
              <a:t>t</a:t>
            </a:r>
            <a:r>
              <a:rPr dirty="0" spc="90"/>
              <a:t>ment</a:t>
            </a:r>
            <a:r>
              <a:rPr dirty="0" spc="110"/>
              <a:t> </a:t>
            </a:r>
            <a:r>
              <a:rPr dirty="0"/>
              <a:t>Facility</a:t>
            </a:r>
            <a:r>
              <a:rPr dirty="0" spc="25"/>
              <a:t> </a:t>
            </a:r>
            <a:r>
              <a:rPr dirty="0" spc="-10"/>
              <a:t>(Colville)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060296" y="4161854"/>
            <a:ext cx="4150360" cy="1148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4305" indent="-141605">
              <a:lnSpc>
                <a:spcPts val="1310"/>
              </a:lnSpc>
              <a:spcBef>
                <a:spcPts val="100"/>
              </a:spcBef>
              <a:buFont typeface="Arial"/>
              <a:buChar char="•"/>
              <a:tabLst>
                <a:tab pos="154305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Native</a:t>
            </a:r>
            <a:r>
              <a:rPr dirty="0" sz="1050" spc="-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Organization:</a:t>
            </a:r>
            <a:r>
              <a:rPr dirty="0" sz="1050" spc="3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362F2A"/>
                </a:solidFill>
                <a:latin typeface="Arial"/>
                <a:cs typeface="Arial"/>
              </a:rPr>
              <a:t>Confederated</a:t>
            </a:r>
            <a:r>
              <a:rPr dirty="0" sz="1100" spc="95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362F2A"/>
                </a:solidFill>
                <a:latin typeface="Arial"/>
                <a:cs typeface="Arial"/>
              </a:rPr>
              <a:t>Tr</a:t>
            </a:r>
            <a:r>
              <a:rPr dirty="0" sz="1100" spc="-60">
                <a:solidFill>
                  <a:srgbClr val="59504D"/>
                </a:solidFill>
                <a:latin typeface="Arial"/>
                <a:cs typeface="Arial"/>
              </a:rPr>
              <a:t>i</a:t>
            </a:r>
            <a:r>
              <a:rPr dirty="0" sz="1100" spc="-60">
                <a:solidFill>
                  <a:srgbClr val="362F2A"/>
                </a:solidFill>
                <a:latin typeface="Arial"/>
                <a:cs typeface="Arial"/>
              </a:rPr>
              <a:t>bes</a:t>
            </a:r>
            <a:r>
              <a:rPr dirty="0" sz="1100" spc="-125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62F2A"/>
                </a:solidFill>
                <a:latin typeface="Arial"/>
                <a:cs typeface="Arial"/>
              </a:rPr>
              <a:t>of</a:t>
            </a:r>
            <a:r>
              <a:rPr dirty="0" sz="1100" spc="2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362F2A"/>
                </a:solidFill>
                <a:latin typeface="Arial"/>
                <a:cs typeface="Arial"/>
              </a:rPr>
              <a:t>the</a:t>
            </a:r>
            <a:r>
              <a:rPr dirty="0" sz="110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362F2A"/>
                </a:solidFill>
                <a:latin typeface="Arial"/>
                <a:cs typeface="Arial"/>
              </a:rPr>
              <a:t>Colville</a:t>
            </a:r>
            <a:r>
              <a:rPr dirty="0" sz="1100" spc="4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362F2A"/>
                </a:solidFill>
                <a:latin typeface="Arial"/>
                <a:cs typeface="Arial"/>
              </a:rPr>
              <a:t>Reservation</a:t>
            </a:r>
            <a:endParaRPr sz="1100">
              <a:latin typeface="Arial"/>
              <a:cs typeface="Arial"/>
            </a:endParaRPr>
          </a:p>
          <a:p>
            <a:pPr marL="154305" indent="-141605">
              <a:lnSpc>
                <a:spcPts val="1245"/>
              </a:lnSpc>
              <a:buFont typeface="Arial"/>
              <a:buChar char="•"/>
              <a:tabLst>
                <a:tab pos="154305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Date</a:t>
            </a:r>
            <a:r>
              <a:rPr dirty="0" sz="1050" spc="7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362F2A"/>
                </a:solidFill>
                <a:latin typeface="Arial"/>
                <a:cs typeface="Arial"/>
              </a:rPr>
              <a:t>Closed</a:t>
            </a:r>
            <a:r>
              <a:rPr dirty="0" sz="1050" spc="17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with</a:t>
            </a:r>
            <a:r>
              <a:rPr dirty="0" sz="1050" spc="1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Investor:</a:t>
            </a:r>
            <a:r>
              <a:rPr dirty="0" sz="1050" spc="21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362F2A"/>
                </a:solidFill>
                <a:latin typeface="Times New Roman"/>
                <a:cs typeface="Times New Roman"/>
              </a:rPr>
              <a:t>2019</a:t>
            </a:r>
            <a:endParaRPr sz="1050">
              <a:latin typeface="Times New Roman"/>
              <a:cs typeface="Times New Roman"/>
            </a:endParaRPr>
          </a:p>
          <a:p>
            <a:pPr marL="154305" indent="-141605">
              <a:lnSpc>
                <a:spcPts val="1225"/>
              </a:lnSpc>
              <a:buFont typeface="Arial"/>
              <a:buChar char="•"/>
              <a:tabLst>
                <a:tab pos="154305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Date</a:t>
            </a:r>
            <a:r>
              <a:rPr dirty="0" sz="1050" spc="8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62F2A"/>
                </a:solidFill>
                <a:latin typeface="Arial"/>
                <a:cs typeface="Arial"/>
              </a:rPr>
              <a:t>Completed:</a:t>
            </a:r>
            <a:endParaRPr sz="1050">
              <a:latin typeface="Arial"/>
              <a:cs typeface="Arial"/>
            </a:endParaRPr>
          </a:p>
          <a:p>
            <a:pPr marL="154305" indent="-141605">
              <a:lnSpc>
                <a:spcPts val="1280"/>
              </a:lnSpc>
              <a:buFont typeface="Arial"/>
              <a:buChar char="•"/>
              <a:tabLst>
                <a:tab pos="154305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Development</a:t>
            </a:r>
            <a:r>
              <a:rPr dirty="0" sz="1050" spc="3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Type:</a:t>
            </a:r>
            <a:r>
              <a:rPr dirty="0" sz="1050" spc="-1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362F2A"/>
                </a:solidFill>
                <a:latin typeface="Arial"/>
                <a:cs typeface="Arial"/>
              </a:rPr>
              <a:t>Health</a:t>
            </a:r>
            <a:r>
              <a:rPr dirty="0" sz="1100" spc="4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62F2A"/>
                </a:solidFill>
                <a:latin typeface="Arial"/>
                <a:cs typeface="Arial"/>
              </a:rPr>
              <a:t>Care</a:t>
            </a:r>
            <a:endParaRPr sz="1100">
              <a:latin typeface="Arial"/>
              <a:cs typeface="Arial"/>
            </a:endParaRPr>
          </a:p>
          <a:p>
            <a:pPr marL="154305" indent="-141605">
              <a:lnSpc>
                <a:spcPts val="1250"/>
              </a:lnSpc>
              <a:buFont typeface="Arial"/>
              <a:buChar char="•"/>
              <a:tabLst>
                <a:tab pos="154305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Project</a:t>
            </a:r>
            <a:r>
              <a:rPr dirty="0" sz="1050" spc="114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Status:</a:t>
            </a:r>
            <a:r>
              <a:rPr dirty="0" sz="1050" spc="6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362F2A"/>
                </a:solidFill>
                <a:latin typeface="Arial"/>
                <a:cs typeface="Arial"/>
              </a:rPr>
              <a:t>Under</a:t>
            </a:r>
            <a:r>
              <a:rPr dirty="0" sz="950" spc="4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362F2A"/>
                </a:solidFill>
                <a:latin typeface="Arial"/>
                <a:cs typeface="Arial"/>
              </a:rPr>
              <a:t>Construction</a:t>
            </a:r>
            <a:endParaRPr sz="950">
              <a:latin typeface="Arial"/>
              <a:cs typeface="Arial"/>
            </a:endParaRPr>
          </a:p>
          <a:p>
            <a:pPr marL="154940" indent="-142240">
              <a:lnSpc>
                <a:spcPts val="1255"/>
              </a:lnSpc>
              <a:spcBef>
                <a:spcPts val="15"/>
              </a:spcBef>
              <a:buFont typeface="Arial"/>
              <a:buChar char="•"/>
              <a:tabLst>
                <a:tab pos="154940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Total</a:t>
            </a:r>
            <a:r>
              <a:rPr dirty="0" sz="1050" spc="3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Investor</a:t>
            </a:r>
            <a:r>
              <a:rPr dirty="0" sz="1050" spc="13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Equity:</a:t>
            </a:r>
            <a:r>
              <a:rPr dirty="0" sz="1050" spc="7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362F2A"/>
                </a:solidFill>
                <a:latin typeface="Times New Roman"/>
                <a:cs typeface="Times New Roman"/>
              </a:rPr>
              <a:t>$5,300,000</a:t>
            </a:r>
            <a:endParaRPr sz="1050">
              <a:latin typeface="Times New Roman"/>
              <a:cs typeface="Times New Roman"/>
            </a:endParaRPr>
          </a:p>
          <a:p>
            <a:pPr marL="154940" indent="-142240">
              <a:lnSpc>
                <a:spcPts val="1255"/>
              </a:lnSpc>
              <a:buFont typeface="Arial"/>
              <a:buChar char="•"/>
              <a:tabLst>
                <a:tab pos="154940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Total</a:t>
            </a:r>
            <a:r>
              <a:rPr dirty="0" sz="1050" spc="-2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Project</a:t>
            </a:r>
            <a:r>
              <a:rPr dirty="0" sz="1050" spc="5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62F2A"/>
                </a:solidFill>
                <a:latin typeface="Arial"/>
                <a:cs typeface="Arial"/>
              </a:rPr>
              <a:t>Cost:</a:t>
            </a:r>
            <a:r>
              <a:rPr dirty="0" sz="1050" spc="3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362F2A"/>
                </a:solidFill>
                <a:latin typeface="Times New Roman"/>
                <a:cs typeface="Times New Roman"/>
              </a:rPr>
              <a:t>$19,700,000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0897" y="5634364"/>
            <a:ext cx="4126229" cy="812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31595" algn="l"/>
                <a:tab pos="4112895" algn="l"/>
              </a:tabLst>
            </a:pPr>
            <a:r>
              <a:rPr dirty="0" u="heavy" sz="5150">
                <a:solidFill>
                  <a:srgbClr val="6987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5150" spc="-50">
                <a:solidFill>
                  <a:srgbClr val="6987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u="heavy" sz="5150">
                <a:solidFill>
                  <a:srgbClr val="6987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5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1095" y="1184748"/>
            <a:ext cx="7932724" cy="447631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5314" y="5954188"/>
            <a:ext cx="317308" cy="5282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6362" y="6039683"/>
            <a:ext cx="488167" cy="41526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05"/>
              </a:spcBef>
            </a:pPr>
            <a:r>
              <a:rPr dirty="0"/>
              <a:t>San</a:t>
            </a:r>
            <a:r>
              <a:rPr dirty="0" spc="25"/>
              <a:t> </a:t>
            </a:r>
            <a:r>
              <a:rPr dirty="0" spc="55"/>
              <a:t>Poil</a:t>
            </a:r>
            <a:r>
              <a:rPr dirty="0" spc="-425"/>
              <a:t> </a:t>
            </a:r>
            <a:r>
              <a:rPr dirty="0" spc="90"/>
              <a:t>Trea</a:t>
            </a:r>
            <a:r>
              <a:rPr dirty="0" spc="90">
                <a:solidFill>
                  <a:srgbClr val="362F2A"/>
                </a:solidFill>
              </a:rPr>
              <a:t>t</a:t>
            </a:r>
            <a:r>
              <a:rPr dirty="0" spc="90"/>
              <a:t>ment</a:t>
            </a:r>
            <a:r>
              <a:rPr dirty="0" spc="110"/>
              <a:t> </a:t>
            </a:r>
            <a:r>
              <a:rPr dirty="0"/>
              <a:t>Facility</a:t>
            </a:r>
            <a:r>
              <a:rPr dirty="0" spc="25"/>
              <a:t> </a:t>
            </a:r>
            <a:r>
              <a:rPr dirty="0" spc="-10"/>
              <a:t>(Colville)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060296" y="4161854"/>
            <a:ext cx="4150360" cy="1148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4305" indent="-141605">
              <a:lnSpc>
                <a:spcPts val="1310"/>
              </a:lnSpc>
              <a:spcBef>
                <a:spcPts val="100"/>
              </a:spcBef>
              <a:buFont typeface="Arial"/>
              <a:buChar char="•"/>
              <a:tabLst>
                <a:tab pos="154305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Native</a:t>
            </a:r>
            <a:r>
              <a:rPr dirty="0" sz="1050" spc="-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Organization:</a:t>
            </a:r>
            <a:r>
              <a:rPr dirty="0" sz="1050" spc="3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362F2A"/>
                </a:solidFill>
                <a:latin typeface="Arial"/>
                <a:cs typeface="Arial"/>
              </a:rPr>
              <a:t>Confederated</a:t>
            </a:r>
            <a:r>
              <a:rPr dirty="0" sz="1100" spc="95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362F2A"/>
                </a:solidFill>
                <a:latin typeface="Arial"/>
                <a:cs typeface="Arial"/>
              </a:rPr>
              <a:t>Tr</a:t>
            </a:r>
            <a:r>
              <a:rPr dirty="0" sz="1100" spc="-60">
                <a:solidFill>
                  <a:srgbClr val="59504D"/>
                </a:solidFill>
                <a:latin typeface="Arial"/>
                <a:cs typeface="Arial"/>
              </a:rPr>
              <a:t>i</a:t>
            </a:r>
            <a:r>
              <a:rPr dirty="0" sz="1100" spc="-60">
                <a:solidFill>
                  <a:srgbClr val="362F2A"/>
                </a:solidFill>
                <a:latin typeface="Arial"/>
                <a:cs typeface="Arial"/>
              </a:rPr>
              <a:t>bes</a:t>
            </a:r>
            <a:r>
              <a:rPr dirty="0" sz="1100" spc="-125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62F2A"/>
                </a:solidFill>
                <a:latin typeface="Arial"/>
                <a:cs typeface="Arial"/>
              </a:rPr>
              <a:t>of</a:t>
            </a:r>
            <a:r>
              <a:rPr dirty="0" sz="1100" spc="2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362F2A"/>
                </a:solidFill>
                <a:latin typeface="Arial"/>
                <a:cs typeface="Arial"/>
              </a:rPr>
              <a:t>the</a:t>
            </a:r>
            <a:r>
              <a:rPr dirty="0" sz="110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362F2A"/>
                </a:solidFill>
                <a:latin typeface="Arial"/>
                <a:cs typeface="Arial"/>
              </a:rPr>
              <a:t>Colville</a:t>
            </a:r>
            <a:r>
              <a:rPr dirty="0" sz="1100" spc="4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362F2A"/>
                </a:solidFill>
                <a:latin typeface="Arial"/>
                <a:cs typeface="Arial"/>
              </a:rPr>
              <a:t>Reservation</a:t>
            </a:r>
            <a:endParaRPr sz="1100">
              <a:latin typeface="Arial"/>
              <a:cs typeface="Arial"/>
            </a:endParaRPr>
          </a:p>
          <a:p>
            <a:pPr marL="154305" indent="-141605">
              <a:lnSpc>
                <a:spcPts val="1245"/>
              </a:lnSpc>
              <a:buFont typeface="Arial"/>
              <a:buChar char="•"/>
              <a:tabLst>
                <a:tab pos="154305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Date</a:t>
            </a:r>
            <a:r>
              <a:rPr dirty="0" sz="1050" spc="7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362F2A"/>
                </a:solidFill>
                <a:latin typeface="Arial"/>
                <a:cs typeface="Arial"/>
              </a:rPr>
              <a:t>Closed</a:t>
            </a:r>
            <a:r>
              <a:rPr dirty="0" sz="1050" spc="17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with</a:t>
            </a:r>
            <a:r>
              <a:rPr dirty="0" sz="1050" spc="1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Investor:</a:t>
            </a:r>
            <a:r>
              <a:rPr dirty="0" sz="1050" spc="21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362F2A"/>
                </a:solidFill>
                <a:latin typeface="Times New Roman"/>
                <a:cs typeface="Times New Roman"/>
              </a:rPr>
              <a:t>2019</a:t>
            </a:r>
            <a:endParaRPr sz="1050">
              <a:latin typeface="Times New Roman"/>
              <a:cs typeface="Times New Roman"/>
            </a:endParaRPr>
          </a:p>
          <a:p>
            <a:pPr marL="154305" indent="-141605">
              <a:lnSpc>
                <a:spcPts val="1225"/>
              </a:lnSpc>
              <a:buFont typeface="Arial"/>
              <a:buChar char="•"/>
              <a:tabLst>
                <a:tab pos="154305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Date</a:t>
            </a:r>
            <a:r>
              <a:rPr dirty="0" sz="1050" spc="8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62F2A"/>
                </a:solidFill>
                <a:latin typeface="Arial"/>
                <a:cs typeface="Arial"/>
              </a:rPr>
              <a:t>Completed:</a:t>
            </a:r>
            <a:endParaRPr sz="1050">
              <a:latin typeface="Arial"/>
              <a:cs typeface="Arial"/>
            </a:endParaRPr>
          </a:p>
          <a:p>
            <a:pPr marL="154305" indent="-141605">
              <a:lnSpc>
                <a:spcPts val="1280"/>
              </a:lnSpc>
              <a:buFont typeface="Arial"/>
              <a:buChar char="•"/>
              <a:tabLst>
                <a:tab pos="154305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Development</a:t>
            </a:r>
            <a:r>
              <a:rPr dirty="0" sz="1050" spc="3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Type:</a:t>
            </a:r>
            <a:r>
              <a:rPr dirty="0" sz="1050" spc="-1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362F2A"/>
                </a:solidFill>
                <a:latin typeface="Arial"/>
                <a:cs typeface="Arial"/>
              </a:rPr>
              <a:t>Health</a:t>
            </a:r>
            <a:r>
              <a:rPr dirty="0" sz="1100" spc="4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62F2A"/>
                </a:solidFill>
                <a:latin typeface="Arial"/>
                <a:cs typeface="Arial"/>
              </a:rPr>
              <a:t>Care</a:t>
            </a:r>
            <a:endParaRPr sz="1100">
              <a:latin typeface="Arial"/>
              <a:cs typeface="Arial"/>
            </a:endParaRPr>
          </a:p>
          <a:p>
            <a:pPr marL="154305" indent="-141605">
              <a:lnSpc>
                <a:spcPts val="1250"/>
              </a:lnSpc>
              <a:buFont typeface="Arial"/>
              <a:buChar char="•"/>
              <a:tabLst>
                <a:tab pos="154305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Project</a:t>
            </a:r>
            <a:r>
              <a:rPr dirty="0" sz="1050" spc="114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Status:</a:t>
            </a:r>
            <a:r>
              <a:rPr dirty="0" sz="1050" spc="6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362F2A"/>
                </a:solidFill>
                <a:latin typeface="Arial"/>
                <a:cs typeface="Arial"/>
              </a:rPr>
              <a:t>Under</a:t>
            </a:r>
            <a:r>
              <a:rPr dirty="0" sz="950" spc="4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362F2A"/>
                </a:solidFill>
                <a:latin typeface="Arial"/>
                <a:cs typeface="Arial"/>
              </a:rPr>
              <a:t>Construction</a:t>
            </a:r>
            <a:endParaRPr sz="950">
              <a:latin typeface="Arial"/>
              <a:cs typeface="Arial"/>
            </a:endParaRPr>
          </a:p>
          <a:p>
            <a:pPr marL="154940" indent="-142240">
              <a:lnSpc>
                <a:spcPts val="1255"/>
              </a:lnSpc>
              <a:spcBef>
                <a:spcPts val="15"/>
              </a:spcBef>
              <a:buFont typeface="Arial"/>
              <a:buChar char="•"/>
              <a:tabLst>
                <a:tab pos="154940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Total</a:t>
            </a:r>
            <a:r>
              <a:rPr dirty="0" sz="1050" spc="3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Investor</a:t>
            </a:r>
            <a:r>
              <a:rPr dirty="0" sz="1050" spc="13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Equity:</a:t>
            </a:r>
            <a:r>
              <a:rPr dirty="0" sz="1050" spc="7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362F2A"/>
                </a:solidFill>
                <a:latin typeface="Times New Roman"/>
                <a:cs typeface="Times New Roman"/>
              </a:rPr>
              <a:t>$5,300,000</a:t>
            </a:r>
            <a:endParaRPr sz="1050">
              <a:latin typeface="Times New Roman"/>
              <a:cs typeface="Times New Roman"/>
            </a:endParaRPr>
          </a:p>
          <a:p>
            <a:pPr marL="154940" indent="-142240">
              <a:lnSpc>
                <a:spcPts val="1255"/>
              </a:lnSpc>
              <a:buFont typeface="Arial"/>
              <a:buChar char="•"/>
              <a:tabLst>
                <a:tab pos="154940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Total</a:t>
            </a:r>
            <a:r>
              <a:rPr dirty="0" sz="1050" spc="-2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Project</a:t>
            </a:r>
            <a:r>
              <a:rPr dirty="0" sz="1050" spc="5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62F2A"/>
                </a:solidFill>
                <a:latin typeface="Arial"/>
                <a:cs typeface="Arial"/>
              </a:rPr>
              <a:t>Cost:</a:t>
            </a:r>
            <a:r>
              <a:rPr dirty="0" sz="1050" spc="3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362F2A"/>
                </a:solidFill>
                <a:latin typeface="Times New Roman"/>
                <a:cs typeface="Times New Roman"/>
              </a:rPr>
              <a:t>$19,700,000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0897" y="5634364"/>
            <a:ext cx="4126229" cy="812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31595" algn="l"/>
                <a:tab pos="4112895" algn="l"/>
              </a:tabLst>
            </a:pPr>
            <a:r>
              <a:rPr dirty="0" u="heavy" sz="5150">
                <a:solidFill>
                  <a:srgbClr val="6987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5150" spc="-50">
                <a:solidFill>
                  <a:srgbClr val="6987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u="heavy" sz="5150">
                <a:solidFill>
                  <a:srgbClr val="6987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5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4742" y="0"/>
            <a:ext cx="4497244" cy="139848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0845" y="5441213"/>
            <a:ext cx="4491142" cy="537401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6821359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 h="0">
                <a:moveTo>
                  <a:pt x="0" y="0"/>
                </a:moveTo>
                <a:lnTo>
                  <a:pt x="707843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898149" y="2818444"/>
            <a:ext cx="6350" cy="501650"/>
          </a:xfrm>
          <a:custGeom>
            <a:avLst/>
            <a:gdLst/>
            <a:ahLst/>
            <a:cxnLst/>
            <a:rect l="l" t="t" r="r" b="b"/>
            <a:pathLst>
              <a:path w="6350" h="501650">
                <a:moveTo>
                  <a:pt x="6102" y="501060"/>
                </a:moveTo>
                <a:lnTo>
                  <a:pt x="0" y="501060"/>
                </a:lnTo>
                <a:lnTo>
                  <a:pt x="0" y="0"/>
                </a:lnTo>
                <a:lnTo>
                  <a:pt x="6102" y="0"/>
                </a:lnTo>
                <a:lnTo>
                  <a:pt x="6102" y="501060"/>
                </a:lnTo>
                <a:close/>
              </a:path>
            </a:pathLst>
          </a:custGeom>
          <a:solidFill>
            <a:srgbClr val="EDEB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04386" y="1929804"/>
            <a:ext cx="11328400" cy="3097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08305" indent="-395605">
              <a:lnSpc>
                <a:spcPts val="3470"/>
              </a:lnSpc>
              <a:spcBef>
                <a:spcPts val="105"/>
              </a:spcBef>
              <a:buFont typeface="Arial"/>
              <a:buChar char="•"/>
              <a:tabLst>
                <a:tab pos="408305" algn="l"/>
              </a:tabLst>
            </a:pPr>
            <a:r>
              <a:rPr dirty="0" sz="2750" spc="105" b="1">
                <a:solidFill>
                  <a:srgbClr val="362F28"/>
                </a:solidFill>
                <a:latin typeface="Arial"/>
                <a:cs typeface="Arial"/>
              </a:rPr>
              <a:t>Native</a:t>
            </a:r>
            <a:r>
              <a:rPr dirty="0" sz="2750" spc="-1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65" b="1">
                <a:solidFill>
                  <a:srgbClr val="362F28"/>
                </a:solidFill>
                <a:latin typeface="Arial"/>
                <a:cs typeface="Arial"/>
              </a:rPr>
              <a:t>Organization:</a:t>
            </a:r>
            <a:r>
              <a:rPr dirty="0" sz="2750" spc="14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114">
                <a:solidFill>
                  <a:srgbClr val="362F28"/>
                </a:solidFill>
                <a:latin typeface="Arial"/>
                <a:cs typeface="Arial"/>
              </a:rPr>
              <a:t>Confederated</a:t>
            </a:r>
            <a:r>
              <a:rPr dirty="0" sz="2900" spc="125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114">
                <a:solidFill>
                  <a:srgbClr val="362F28"/>
                </a:solidFill>
                <a:latin typeface="Arial"/>
                <a:cs typeface="Arial"/>
              </a:rPr>
              <a:t>Tribes</a:t>
            </a:r>
            <a:r>
              <a:rPr dirty="0" sz="2900" spc="-35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362F28"/>
                </a:solidFill>
                <a:latin typeface="Arial"/>
                <a:cs typeface="Arial"/>
              </a:rPr>
              <a:t>of</a:t>
            </a:r>
            <a:r>
              <a:rPr dirty="0" sz="2900" spc="-40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362F28"/>
                </a:solidFill>
                <a:latin typeface="Arial"/>
                <a:cs typeface="Arial"/>
              </a:rPr>
              <a:t>the</a:t>
            </a:r>
            <a:r>
              <a:rPr dirty="0" sz="2900" spc="-125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100">
                <a:solidFill>
                  <a:srgbClr val="362F28"/>
                </a:solidFill>
                <a:latin typeface="Arial"/>
                <a:cs typeface="Arial"/>
              </a:rPr>
              <a:t>Colville</a:t>
            </a:r>
            <a:r>
              <a:rPr dirty="0" sz="2900" spc="20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110">
                <a:solidFill>
                  <a:srgbClr val="362F28"/>
                </a:solidFill>
                <a:latin typeface="Arial"/>
                <a:cs typeface="Arial"/>
              </a:rPr>
              <a:t>Reservation</a:t>
            </a:r>
            <a:endParaRPr sz="2900">
              <a:latin typeface="Arial"/>
              <a:cs typeface="Arial"/>
            </a:endParaRPr>
          </a:p>
          <a:p>
            <a:pPr marL="408305" indent="-395605">
              <a:lnSpc>
                <a:spcPts val="3470"/>
              </a:lnSpc>
              <a:buFont typeface="Arial"/>
              <a:buChar char="•"/>
              <a:tabLst>
                <a:tab pos="408305" algn="l"/>
              </a:tabLst>
            </a:pPr>
            <a:r>
              <a:rPr dirty="0" sz="2750" spc="145" b="1">
                <a:solidFill>
                  <a:srgbClr val="362F28"/>
                </a:solidFill>
                <a:latin typeface="Arial"/>
                <a:cs typeface="Arial"/>
              </a:rPr>
              <a:t>Date</a:t>
            </a:r>
            <a:r>
              <a:rPr dirty="0" sz="2750" spc="-2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362F28"/>
                </a:solidFill>
                <a:latin typeface="Arial"/>
                <a:cs typeface="Arial"/>
              </a:rPr>
              <a:t>Closed</a:t>
            </a:r>
            <a:r>
              <a:rPr dirty="0" sz="2750" spc="13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160" b="1">
                <a:solidFill>
                  <a:srgbClr val="362F28"/>
                </a:solidFill>
                <a:latin typeface="Arial"/>
                <a:cs typeface="Arial"/>
              </a:rPr>
              <a:t>with</a:t>
            </a:r>
            <a:r>
              <a:rPr dirty="0" sz="2750" spc="-1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125" b="1">
                <a:solidFill>
                  <a:srgbClr val="362F28"/>
                </a:solidFill>
                <a:latin typeface="Arial"/>
                <a:cs typeface="Arial"/>
              </a:rPr>
              <a:t>Investor:</a:t>
            </a:r>
            <a:r>
              <a:rPr dirty="0" sz="2750" spc="22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20">
                <a:solidFill>
                  <a:srgbClr val="362F28"/>
                </a:solidFill>
                <a:latin typeface="Times New Roman"/>
                <a:cs typeface="Times New Roman"/>
              </a:rPr>
              <a:t>2019</a:t>
            </a:r>
            <a:endParaRPr sz="2900">
              <a:latin typeface="Times New Roman"/>
              <a:cs typeface="Times New Roman"/>
            </a:endParaRPr>
          </a:p>
          <a:p>
            <a:pPr marL="408305" indent="-395605">
              <a:lnSpc>
                <a:spcPts val="3295"/>
              </a:lnSpc>
              <a:spcBef>
                <a:spcPts val="105"/>
              </a:spcBef>
              <a:buFont typeface="Arial"/>
              <a:buChar char="•"/>
              <a:tabLst>
                <a:tab pos="408305" algn="l"/>
              </a:tabLst>
            </a:pPr>
            <a:r>
              <a:rPr dirty="0" sz="2750" spc="145" b="1">
                <a:solidFill>
                  <a:srgbClr val="362F28"/>
                </a:solidFill>
                <a:latin typeface="Arial"/>
                <a:cs typeface="Arial"/>
              </a:rPr>
              <a:t>Date</a:t>
            </a:r>
            <a:r>
              <a:rPr dirty="0" sz="275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-10" b="1">
                <a:solidFill>
                  <a:srgbClr val="362F28"/>
                </a:solidFill>
                <a:latin typeface="Arial"/>
                <a:cs typeface="Arial"/>
              </a:rPr>
              <a:t>C</a:t>
            </a:r>
            <a:r>
              <a:rPr dirty="0" sz="2750" spc="-10" b="1">
                <a:solidFill>
                  <a:srgbClr val="B3ACAA"/>
                </a:solidFill>
                <a:latin typeface="Arial"/>
                <a:cs typeface="Arial"/>
              </a:rPr>
              <a:t>.</a:t>
            </a:r>
            <a:r>
              <a:rPr dirty="0" sz="2750" spc="-10" b="1">
                <a:solidFill>
                  <a:srgbClr val="362F28"/>
                </a:solidFill>
                <a:latin typeface="Arial"/>
                <a:cs typeface="Arial"/>
              </a:rPr>
              <a:t>ompleted:</a:t>
            </a:r>
            <a:endParaRPr sz="2750">
              <a:latin typeface="Arial"/>
              <a:cs typeface="Arial"/>
            </a:endParaRPr>
          </a:p>
          <a:p>
            <a:pPr marL="408305" indent="-395605">
              <a:lnSpc>
                <a:spcPts val="3465"/>
              </a:lnSpc>
              <a:buFont typeface="Arial"/>
              <a:buChar char="•"/>
              <a:tabLst>
                <a:tab pos="408305" algn="l"/>
              </a:tabLst>
            </a:pPr>
            <a:r>
              <a:rPr dirty="0" sz="2750" b="1">
                <a:solidFill>
                  <a:srgbClr val="362F28"/>
                </a:solidFill>
                <a:latin typeface="Arial"/>
                <a:cs typeface="Arial"/>
              </a:rPr>
              <a:t>Develop</a:t>
            </a:r>
            <a:r>
              <a:rPr dirty="0" sz="2750" b="1">
                <a:solidFill>
                  <a:srgbClr val="959087"/>
                </a:solidFill>
                <a:latin typeface="Arial"/>
                <a:cs typeface="Arial"/>
              </a:rPr>
              <a:t>.</a:t>
            </a:r>
            <a:r>
              <a:rPr dirty="0" sz="2750" b="1">
                <a:solidFill>
                  <a:srgbClr val="362F28"/>
                </a:solidFill>
                <a:latin typeface="Arial"/>
                <a:cs typeface="Arial"/>
              </a:rPr>
              <a:t>ment</a:t>
            </a:r>
            <a:r>
              <a:rPr dirty="0" sz="2750" spc="18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55" b="1">
                <a:solidFill>
                  <a:srgbClr val="362F28"/>
                </a:solidFill>
                <a:latin typeface="Arial"/>
                <a:cs typeface="Arial"/>
              </a:rPr>
              <a:t>Type:</a:t>
            </a:r>
            <a:r>
              <a:rPr dirty="0" sz="2750" spc="75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75">
                <a:solidFill>
                  <a:srgbClr val="362F28"/>
                </a:solidFill>
                <a:latin typeface="Arial"/>
                <a:cs typeface="Arial"/>
              </a:rPr>
              <a:t>Health</a:t>
            </a:r>
            <a:r>
              <a:rPr dirty="0" sz="2900" spc="60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20">
                <a:solidFill>
                  <a:srgbClr val="362F28"/>
                </a:solidFill>
                <a:latin typeface="Arial"/>
                <a:cs typeface="Arial"/>
              </a:rPr>
              <a:t>Care</a:t>
            </a:r>
            <a:endParaRPr sz="2900">
              <a:latin typeface="Arial"/>
              <a:cs typeface="Arial"/>
            </a:endParaRPr>
          </a:p>
          <a:p>
            <a:pPr marL="408305" indent="-395605">
              <a:lnSpc>
                <a:spcPts val="3460"/>
              </a:lnSpc>
              <a:buFont typeface="Arial"/>
              <a:buChar char="•"/>
              <a:tabLst>
                <a:tab pos="408305" algn="l"/>
              </a:tabLst>
            </a:pPr>
            <a:r>
              <a:rPr dirty="0" sz="2750" spc="75" b="1">
                <a:solidFill>
                  <a:srgbClr val="362F28"/>
                </a:solidFill>
                <a:latin typeface="Arial"/>
                <a:cs typeface="Arial"/>
              </a:rPr>
              <a:t>Project</a:t>
            </a:r>
            <a:r>
              <a:rPr dirty="0" sz="2750" spc="5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65" b="1">
                <a:solidFill>
                  <a:srgbClr val="362F28"/>
                </a:solidFill>
                <a:latin typeface="Arial"/>
                <a:cs typeface="Arial"/>
              </a:rPr>
              <a:t>Status:</a:t>
            </a:r>
            <a:r>
              <a:rPr dirty="0" sz="2750" spc="5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80">
                <a:solidFill>
                  <a:srgbClr val="362F28"/>
                </a:solidFill>
                <a:latin typeface="Arial"/>
                <a:cs typeface="Arial"/>
              </a:rPr>
              <a:t>Under</a:t>
            </a:r>
            <a:r>
              <a:rPr dirty="0" sz="2900" spc="80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35">
                <a:solidFill>
                  <a:srgbClr val="362F28"/>
                </a:solidFill>
                <a:latin typeface="Arial"/>
                <a:cs typeface="Arial"/>
              </a:rPr>
              <a:t>Construction</a:t>
            </a:r>
            <a:endParaRPr sz="2900">
              <a:latin typeface="Arial"/>
              <a:cs typeface="Arial"/>
            </a:endParaRPr>
          </a:p>
          <a:p>
            <a:pPr marL="398145" indent="-385445">
              <a:lnSpc>
                <a:spcPts val="3450"/>
              </a:lnSpc>
              <a:buFont typeface="Arial"/>
              <a:buChar char="•"/>
              <a:tabLst>
                <a:tab pos="398145" algn="l"/>
              </a:tabLst>
            </a:pPr>
            <a:r>
              <a:rPr dirty="0" sz="2750" spc="100" b="1">
                <a:solidFill>
                  <a:srgbClr val="362F28"/>
                </a:solidFill>
                <a:latin typeface="Arial"/>
                <a:cs typeface="Arial"/>
              </a:rPr>
              <a:t>Total</a:t>
            </a:r>
            <a:r>
              <a:rPr dirty="0" sz="2750" spc="-55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125" b="1">
                <a:solidFill>
                  <a:srgbClr val="362F28"/>
                </a:solidFill>
                <a:latin typeface="Arial"/>
                <a:cs typeface="Arial"/>
              </a:rPr>
              <a:t>Investor</a:t>
            </a:r>
            <a:r>
              <a:rPr dirty="0" sz="2750" spc="165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60" b="1">
                <a:solidFill>
                  <a:srgbClr val="362F28"/>
                </a:solidFill>
                <a:latin typeface="Arial"/>
                <a:cs typeface="Arial"/>
              </a:rPr>
              <a:t>Equity.</a:t>
            </a:r>
            <a:r>
              <a:rPr dirty="0" sz="2750" spc="25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362F28"/>
                </a:solidFill>
                <a:latin typeface="Times New Roman"/>
                <a:cs typeface="Times New Roman"/>
              </a:rPr>
              <a:t>$5,300,000</a:t>
            </a:r>
            <a:endParaRPr sz="2900">
              <a:latin typeface="Times New Roman"/>
              <a:cs typeface="Times New Roman"/>
            </a:endParaRPr>
          </a:p>
          <a:p>
            <a:pPr marL="398145" indent="-385445">
              <a:lnSpc>
                <a:spcPts val="3460"/>
              </a:lnSpc>
              <a:buFont typeface="Arial"/>
              <a:buChar char="•"/>
              <a:tabLst>
                <a:tab pos="398145" algn="l"/>
              </a:tabLst>
            </a:pPr>
            <a:r>
              <a:rPr dirty="0" sz="2750" spc="100" b="1">
                <a:solidFill>
                  <a:srgbClr val="362F28"/>
                </a:solidFill>
                <a:latin typeface="Arial"/>
                <a:cs typeface="Arial"/>
              </a:rPr>
              <a:t>Total</a:t>
            </a:r>
            <a:r>
              <a:rPr dirty="0" sz="2750" spc="45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75" b="1">
                <a:solidFill>
                  <a:srgbClr val="362F28"/>
                </a:solidFill>
                <a:latin typeface="Arial"/>
                <a:cs typeface="Arial"/>
              </a:rPr>
              <a:t>Project</a:t>
            </a:r>
            <a:r>
              <a:rPr dirty="0" sz="2750" spc="12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362F28"/>
                </a:solidFill>
                <a:latin typeface="Arial"/>
                <a:cs typeface="Arial"/>
              </a:rPr>
              <a:t>Cost:</a:t>
            </a:r>
            <a:r>
              <a:rPr dirty="0" sz="2750" spc="195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362F28"/>
                </a:solidFill>
                <a:latin typeface="Times New Roman"/>
                <a:cs typeface="Times New Roman"/>
              </a:rPr>
              <a:t>$19,700,000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1095" y="1184748"/>
            <a:ext cx="7932724" cy="447631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5314" y="5954188"/>
            <a:ext cx="317308" cy="52824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6362" y="6039683"/>
            <a:ext cx="488167" cy="41526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05"/>
              </a:spcBef>
            </a:pPr>
            <a:r>
              <a:rPr dirty="0"/>
              <a:t>San</a:t>
            </a:r>
            <a:r>
              <a:rPr dirty="0" spc="25"/>
              <a:t> </a:t>
            </a:r>
            <a:r>
              <a:rPr dirty="0" spc="55"/>
              <a:t>Poil</a:t>
            </a:r>
            <a:r>
              <a:rPr dirty="0" spc="-425"/>
              <a:t> </a:t>
            </a:r>
            <a:r>
              <a:rPr dirty="0" spc="90"/>
              <a:t>Trea</a:t>
            </a:r>
            <a:r>
              <a:rPr dirty="0" spc="90">
                <a:solidFill>
                  <a:srgbClr val="362F2A"/>
                </a:solidFill>
              </a:rPr>
              <a:t>t</a:t>
            </a:r>
            <a:r>
              <a:rPr dirty="0" spc="90"/>
              <a:t>ment</a:t>
            </a:r>
            <a:r>
              <a:rPr dirty="0" spc="110"/>
              <a:t> </a:t>
            </a:r>
            <a:r>
              <a:rPr dirty="0"/>
              <a:t>Facility</a:t>
            </a:r>
            <a:r>
              <a:rPr dirty="0" spc="25"/>
              <a:t> </a:t>
            </a:r>
            <a:r>
              <a:rPr dirty="0" spc="-10"/>
              <a:t>(Colville)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060296" y="4161854"/>
            <a:ext cx="4150360" cy="1148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4305" indent="-141605">
              <a:lnSpc>
                <a:spcPts val="1310"/>
              </a:lnSpc>
              <a:spcBef>
                <a:spcPts val="100"/>
              </a:spcBef>
              <a:buFont typeface="Arial"/>
              <a:buChar char="•"/>
              <a:tabLst>
                <a:tab pos="154305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Native</a:t>
            </a:r>
            <a:r>
              <a:rPr dirty="0" sz="1050" spc="-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Organization:</a:t>
            </a:r>
            <a:r>
              <a:rPr dirty="0" sz="1050" spc="3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70">
                <a:solidFill>
                  <a:srgbClr val="362F2A"/>
                </a:solidFill>
                <a:latin typeface="Arial"/>
                <a:cs typeface="Arial"/>
              </a:rPr>
              <a:t>Confederated</a:t>
            </a:r>
            <a:r>
              <a:rPr dirty="0" sz="1100" spc="95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362F2A"/>
                </a:solidFill>
                <a:latin typeface="Arial"/>
                <a:cs typeface="Arial"/>
              </a:rPr>
              <a:t>Tr</a:t>
            </a:r>
            <a:r>
              <a:rPr dirty="0" sz="1100" spc="-60">
                <a:solidFill>
                  <a:srgbClr val="59504D"/>
                </a:solidFill>
                <a:latin typeface="Arial"/>
                <a:cs typeface="Arial"/>
              </a:rPr>
              <a:t>i</a:t>
            </a:r>
            <a:r>
              <a:rPr dirty="0" sz="1100" spc="-60">
                <a:solidFill>
                  <a:srgbClr val="362F2A"/>
                </a:solidFill>
                <a:latin typeface="Arial"/>
                <a:cs typeface="Arial"/>
              </a:rPr>
              <a:t>bes</a:t>
            </a:r>
            <a:r>
              <a:rPr dirty="0" sz="1100" spc="-125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362F2A"/>
                </a:solidFill>
                <a:latin typeface="Arial"/>
                <a:cs typeface="Arial"/>
              </a:rPr>
              <a:t>of</a:t>
            </a:r>
            <a:r>
              <a:rPr dirty="0" sz="1100" spc="2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362F2A"/>
                </a:solidFill>
                <a:latin typeface="Arial"/>
                <a:cs typeface="Arial"/>
              </a:rPr>
              <a:t>the</a:t>
            </a:r>
            <a:r>
              <a:rPr dirty="0" sz="110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362F2A"/>
                </a:solidFill>
                <a:latin typeface="Arial"/>
                <a:cs typeface="Arial"/>
              </a:rPr>
              <a:t>Colville</a:t>
            </a:r>
            <a:r>
              <a:rPr dirty="0" sz="1100" spc="4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362F2A"/>
                </a:solidFill>
                <a:latin typeface="Arial"/>
                <a:cs typeface="Arial"/>
              </a:rPr>
              <a:t>Reservation</a:t>
            </a:r>
            <a:endParaRPr sz="1100">
              <a:latin typeface="Arial"/>
              <a:cs typeface="Arial"/>
            </a:endParaRPr>
          </a:p>
          <a:p>
            <a:pPr marL="154305" indent="-141605">
              <a:lnSpc>
                <a:spcPts val="1245"/>
              </a:lnSpc>
              <a:buFont typeface="Arial"/>
              <a:buChar char="•"/>
              <a:tabLst>
                <a:tab pos="154305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Date</a:t>
            </a:r>
            <a:r>
              <a:rPr dirty="0" sz="1050" spc="7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25" b="1">
                <a:solidFill>
                  <a:srgbClr val="362F2A"/>
                </a:solidFill>
                <a:latin typeface="Arial"/>
                <a:cs typeface="Arial"/>
              </a:rPr>
              <a:t>Closed</a:t>
            </a:r>
            <a:r>
              <a:rPr dirty="0" sz="1050" spc="17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with</a:t>
            </a:r>
            <a:r>
              <a:rPr dirty="0" sz="1050" spc="1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Investor:</a:t>
            </a:r>
            <a:r>
              <a:rPr dirty="0" sz="1050" spc="21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362F2A"/>
                </a:solidFill>
                <a:latin typeface="Times New Roman"/>
                <a:cs typeface="Times New Roman"/>
              </a:rPr>
              <a:t>2019</a:t>
            </a:r>
            <a:endParaRPr sz="1050">
              <a:latin typeface="Times New Roman"/>
              <a:cs typeface="Times New Roman"/>
            </a:endParaRPr>
          </a:p>
          <a:p>
            <a:pPr marL="154305" indent="-141605">
              <a:lnSpc>
                <a:spcPts val="1225"/>
              </a:lnSpc>
              <a:buFont typeface="Arial"/>
              <a:buChar char="•"/>
              <a:tabLst>
                <a:tab pos="154305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Date</a:t>
            </a:r>
            <a:r>
              <a:rPr dirty="0" sz="1050" spc="8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62F2A"/>
                </a:solidFill>
                <a:latin typeface="Arial"/>
                <a:cs typeface="Arial"/>
              </a:rPr>
              <a:t>Completed:</a:t>
            </a:r>
            <a:endParaRPr sz="1050">
              <a:latin typeface="Arial"/>
              <a:cs typeface="Arial"/>
            </a:endParaRPr>
          </a:p>
          <a:p>
            <a:pPr marL="154305" indent="-141605">
              <a:lnSpc>
                <a:spcPts val="1280"/>
              </a:lnSpc>
              <a:buFont typeface="Arial"/>
              <a:buChar char="•"/>
              <a:tabLst>
                <a:tab pos="154305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Development</a:t>
            </a:r>
            <a:r>
              <a:rPr dirty="0" sz="1050" spc="3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Type:</a:t>
            </a:r>
            <a:r>
              <a:rPr dirty="0" sz="1050" spc="-1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60">
                <a:solidFill>
                  <a:srgbClr val="362F2A"/>
                </a:solidFill>
                <a:latin typeface="Arial"/>
                <a:cs typeface="Arial"/>
              </a:rPr>
              <a:t>Health</a:t>
            </a:r>
            <a:r>
              <a:rPr dirty="0" sz="1100" spc="4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362F2A"/>
                </a:solidFill>
                <a:latin typeface="Arial"/>
                <a:cs typeface="Arial"/>
              </a:rPr>
              <a:t>Care</a:t>
            </a:r>
            <a:endParaRPr sz="1100">
              <a:latin typeface="Arial"/>
              <a:cs typeface="Arial"/>
            </a:endParaRPr>
          </a:p>
          <a:p>
            <a:pPr marL="154305" indent="-141605">
              <a:lnSpc>
                <a:spcPts val="1250"/>
              </a:lnSpc>
              <a:buFont typeface="Arial"/>
              <a:buChar char="•"/>
              <a:tabLst>
                <a:tab pos="154305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Project</a:t>
            </a:r>
            <a:r>
              <a:rPr dirty="0" sz="1050" spc="114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Status:</a:t>
            </a:r>
            <a:r>
              <a:rPr dirty="0" sz="1050" spc="6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362F2A"/>
                </a:solidFill>
                <a:latin typeface="Arial"/>
                <a:cs typeface="Arial"/>
              </a:rPr>
              <a:t>Under</a:t>
            </a:r>
            <a:r>
              <a:rPr dirty="0" sz="950" spc="40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362F2A"/>
                </a:solidFill>
                <a:latin typeface="Arial"/>
                <a:cs typeface="Arial"/>
              </a:rPr>
              <a:t>Construction</a:t>
            </a:r>
            <a:endParaRPr sz="950">
              <a:latin typeface="Arial"/>
              <a:cs typeface="Arial"/>
            </a:endParaRPr>
          </a:p>
          <a:p>
            <a:pPr marL="154940" indent="-142240">
              <a:lnSpc>
                <a:spcPts val="1255"/>
              </a:lnSpc>
              <a:spcBef>
                <a:spcPts val="15"/>
              </a:spcBef>
              <a:buFont typeface="Arial"/>
              <a:buChar char="•"/>
              <a:tabLst>
                <a:tab pos="154940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Total</a:t>
            </a:r>
            <a:r>
              <a:rPr dirty="0" sz="1050" spc="3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Investor</a:t>
            </a:r>
            <a:r>
              <a:rPr dirty="0" sz="1050" spc="13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Equity:</a:t>
            </a:r>
            <a:r>
              <a:rPr dirty="0" sz="1050" spc="7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362F2A"/>
                </a:solidFill>
                <a:latin typeface="Times New Roman"/>
                <a:cs typeface="Times New Roman"/>
              </a:rPr>
              <a:t>$5,300,000</a:t>
            </a:r>
            <a:endParaRPr sz="1050">
              <a:latin typeface="Times New Roman"/>
              <a:cs typeface="Times New Roman"/>
            </a:endParaRPr>
          </a:p>
          <a:p>
            <a:pPr marL="154940" indent="-142240">
              <a:lnSpc>
                <a:spcPts val="1255"/>
              </a:lnSpc>
              <a:buFont typeface="Arial"/>
              <a:buChar char="•"/>
              <a:tabLst>
                <a:tab pos="154940" algn="l"/>
              </a:tabLst>
            </a:pP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Total</a:t>
            </a:r>
            <a:r>
              <a:rPr dirty="0" sz="1050" spc="-2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362F2A"/>
                </a:solidFill>
                <a:latin typeface="Arial"/>
                <a:cs typeface="Arial"/>
              </a:rPr>
              <a:t>Project</a:t>
            </a:r>
            <a:r>
              <a:rPr dirty="0" sz="1050" spc="50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362F2A"/>
                </a:solidFill>
                <a:latin typeface="Arial"/>
                <a:cs typeface="Arial"/>
              </a:rPr>
              <a:t>Cost:</a:t>
            </a:r>
            <a:r>
              <a:rPr dirty="0" sz="1050" spc="35" b="1">
                <a:solidFill>
                  <a:srgbClr val="362F2A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362F2A"/>
                </a:solidFill>
                <a:latin typeface="Times New Roman"/>
                <a:cs typeface="Times New Roman"/>
              </a:rPr>
              <a:t>$19,700,000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0897" y="5634364"/>
            <a:ext cx="4126229" cy="812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31595" algn="l"/>
                <a:tab pos="4112895" algn="l"/>
              </a:tabLst>
            </a:pPr>
            <a:r>
              <a:rPr dirty="0" u="heavy" sz="5150">
                <a:solidFill>
                  <a:srgbClr val="6987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5150" spc="-50">
                <a:solidFill>
                  <a:srgbClr val="6987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dirty="0" u="heavy" sz="5150">
                <a:solidFill>
                  <a:srgbClr val="69874D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5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7126" y="0"/>
            <a:ext cx="6822142" cy="68335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1768" y="3151681"/>
            <a:ext cx="498602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265">
                <a:solidFill>
                  <a:srgbClr val="2D9048"/>
                </a:solidFill>
              </a:rPr>
              <a:t>Timeline/next</a:t>
            </a:r>
            <a:r>
              <a:rPr dirty="0" sz="4000" spc="240">
                <a:solidFill>
                  <a:srgbClr val="2D9048"/>
                </a:solidFill>
              </a:rPr>
              <a:t> </a:t>
            </a:r>
            <a:r>
              <a:rPr dirty="0" sz="4000" spc="160">
                <a:solidFill>
                  <a:srgbClr val="2D9048"/>
                </a:solidFill>
              </a:rPr>
              <a:t>steps</a:t>
            </a:r>
            <a:endParaRPr sz="400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6525" y="238188"/>
            <a:ext cx="463759" cy="12213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6612" y="54982"/>
            <a:ext cx="12155805" cy="6693534"/>
            <a:chOff x="36612" y="54982"/>
            <a:chExt cx="12155805" cy="6693534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12" y="1728256"/>
              <a:ext cx="12155374" cy="501982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123" y="54982"/>
              <a:ext cx="0" cy="1673860"/>
            </a:xfrm>
            <a:custGeom>
              <a:avLst/>
              <a:gdLst/>
              <a:ahLst/>
              <a:cxnLst/>
              <a:rect l="l" t="t" r="r" b="b"/>
              <a:pathLst>
                <a:path w="0" h="1673860">
                  <a:moveTo>
                    <a:pt x="0" y="1673273"/>
                  </a:moveTo>
                  <a:lnTo>
                    <a:pt x="0" y="0"/>
                  </a:lnTo>
                </a:path>
              </a:pathLst>
            </a:custGeom>
            <a:ln w="274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8816" y="79409"/>
              <a:ext cx="12143740" cy="0"/>
            </a:xfrm>
            <a:custGeom>
              <a:avLst/>
              <a:gdLst/>
              <a:ahLst/>
              <a:cxnLst/>
              <a:rect l="l" t="t" r="r" b="b"/>
              <a:pathLst>
                <a:path w="12143740" h="0">
                  <a:moveTo>
                    <a:pt x="0" y="0"/>
                  </a:moveTo>
                  <a:lnTo>
                    <a:pt x="12143171" y="0"/>
                  </a:lnTo>
                </a:path>
              </a:pathLst>
            </a:custGeom>
            <a:ln w="18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320284" y="335897"/>
              <a:ext cx="5431155" cy="0"/>
            </a:xfrm>
            <a:custGeom>
              <a:avLst/>
              <a:gdLst/>
              <a:ahLst/>
              <a:cxnLst/>
              <a:rect l="l" t="t" r="r" b="b"/>
              <a:pathLst>
                <a:path w="5431155" h="0">
                  <a:moveTo>
                    <a:pt x="0" y="0"/>
                  </a:moveTo>
                  <a:lnTo>
                    <a:pt x="5430865" y="0"/>
                  </a:lnTo>
                </a:path>
              </a:pathLst>
            </a:custGeom>
            <a:ln w="6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7128" y="438464"/>
            <a:ext cx="10616565" cy="11791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4445"/>
              </a:lnSpc>
              <a:spcBef>
                <a:spcPts val="105"/>
              </a:spcBef>
            </a:pPr>
            <a:r>
              <a:rPr dirty="0" sz="3750" spc="225" b="1">
                <a:solidFill>
                  <a:srgbClr val="7C341F"/>
                </a:solidFill>
                <a:latin typeface="Arial"/>
                <a:cs typeface="Arial"/>
              </a:rPr>
              <a:t>New</a:t>
            </a:r>
            <a:r>
              <a:rPr dirty="0" sz="3750" spc="-95" b="1">
                <a:solidFill>
                  <a:srgbClr val="7C341F"/>
                </a:solidFill>
                <a:latin typeface="Arial"/>
                <a:cs typeface="Arial"/>
              </a:rPr>
              <a:t> </a:t>
            </a:r>
            <a:r>
              <a:rPr dirty="0" sz="3750" spc="114" b="1">
                <a:solidFill>
                  <a:srgbClr val="7C341F"/>
                </a:solidFill>
                <a:latin typeface="Arial"/>
                <a:cs typeface="Arial"/>
              </a:rPr>
              <a:t>Markets</a:t>
            </a:r>
            <a:r>
              <a:rPr dirty="0" sz="3750" spc="-229" b="1">
                <a:solidFill>
                  <a:srgbClr val="7C341F"/>
                </a:solidFill>
                <a:latin typeface="Arial"/>
                <a:cs typeface="Arial"/>
              </a:rPr>
              <a:t> </a:t>
            </a:r>
            <a:r>
              <a:rPr dirty="0" sz="3750" b="1">
                <a:solidFill>
                  <a:srgbClr val="7C341F"/>
                </a:solidFill>
                <a:latin typeface="Arial"/>
                <a:cs typeface="Arial"/>
              </a:rPr>
              <a:t>Tax</a:t>
            </a:r>
            <a:r>
              <a:rPr dirty="0" sz="3750" spc="-25" b="1">
                <a:solidFill>
                  <a:srgbClr val="7C341F"/>
                </a:solidFill>
                <a:latin typeface="Arial"/>
                <a:cs typeface="Arial"/>
              </a:rPr>
              <a:t> </a:t>
            </a:r>
            <a:r>
              <a:rPr dirty="0" sz="3750" spc="50" b="1">
                <a:solidFill>
                  <a:srgbClr val="7C341F"/>
                </a:solidFill>
                <a:latin typeface="Arial"/>
                <a:cs typeface="Arial"/>
              </a:rPr>
              <a:t>Credits </a:t>
            </a:r>
            <a:r>
              <a:rPr dirty="0" sz="3750" b="1">
                <a:solidFill>
                  <a:srgbClr val="7C341F"/>
                </a:solidFill>
                <a:latin typeface="Arial"/>
                <a:cs typeface="Arial"/>
              </a:rPr>
              <a:t>for</a:t>
            </a:r>
            <a:r>
              <a:rPr dirty="0" sz="3750" spc="-80" b="1">
                <a:solidFill>
                  <a:srgbClr val="7C341F"/>
                </a:solidFill>
                <a:latin typeface="Arial"/>
                <a:cs typeface="Arial"/>
              </a:rPr>
              <a:t> </a:t>
            </a:r>
            <a:r>
              <a:rPr dirty="0" sz="3750" spc="70" b="1">
                <a:solidFill>
                  <a:srgbClr val="7C341F"/>
                </a:solidFill>
                <a:latin typeface="Arial"/>
                <a:cs typeface="Arial"/>
              </a:rPr>
              <a:t>Homeownership</a:t>
            </a:r>
            <a:endParaRPr sz="3750">
              <a:latin typeface="Arial"/>
              <a:cs typeface="Arial"/>
            </a:endParaRPr>
          </a:p>
          <a:p>
            <a:pPr algn="ctr" marL="10160">
              <a:lnSpc>
                <a:spcPts val="4625"/>
              </a:lnSpc>
            </a:pPr>
            <a:r>
              <a:rPr dirty="0" sz="3900">
                <a:solidFill>
                  <a:srgbClr val="7C341F"/>
                </a:solidFill>
              </a:rPr>
              <a:t>(another</a:t>
            </a:r>
            <a:r>
              <a:rPr dirty="0" sz="3900" spc="235">
                <a:solidFill>
                  <a:srgbClr val="7C341F"/>
                </a:solidFill>
              </a:rPr>
              <a:t> </a:t>
            </a:r>
            <a:r>
              <a:rPr dirty="0" sz="3900" spc="85">
                <a:solidFill>
                  <a:srgbClr val="7C341F"/>
                </a:solidFill>
              </a:rPr>
              <a:t>funding</a:t>
            </a:r>
            <a:r>
              <a:rPr dirty="0" sz="3900" spc="135">
                <a:solidFill>
                  <a:srgbClr val="7C341F"/>
                </a:solidFill>
              </a:rPr>
              <a:t> </a:t>
            </a:r>
            <a:r>
              <a:rPr dirty="0" sz="3900" spc="185">
                <a:solidFill>
                  <a:srgbClr val="7C341F"/>
                </a:solidFill>
              </a:rPr>
              <a:t>tool</a:t>
            </a:r>
            <a:r>
              <a:rPr dirty="0" sz="3900" spc="-455">
                <a:solidFill>
                  <a:srgbClr val="7C341F"/>
                </a:solidFill>
              </a:rPr>
              <a:t> </a:t>
            </a:r>
            <a:r>
              <a:rPr dirty="0" sz="3900">
                <a:solidFill>
                  <a:srgbClr val="7C341F"/>
                </a:solidFill>
              </a:rPr>
              <a:t>in</a:t>
            </a:r>
            <a:r>
              <a:rPr dirty="0" sz="3900" spc="-30">
                <a:solidFill>
                  <a:srgbClr val="7C341F"/>
                </a:solidFill>
              </a:rPr>
              <a:t> </a:t>
            </a:r>
            <a:r>
              <a:rPr dirty="0" sz="3900" spc="105">
                <a:solidFill>
                  <a:srgbClr val="7C341F"/>
                </a:solidFill>
              </a:rPr>
              <a:t>the</a:t>
            </a:r>
            <a:r>
              <a:rPr dirty="0" sz="3900" spc="-100">
                <a:solidFill>
                  <a:srgbClr val="7C341F"/>
                </a:solidFill>
              </a:rPr>
              <a:t> </a:t>
            </a:r>
            <a:r>
              <a:rPr dirty="0" sz="3900" spc="-10">
                <a:solidFill>
                  <a:srgbClr val="7C341F"/>
                </a:solidFill>
              </a:rPr>
              <a:t>toolbox)</a:t>
            </a:r>
            <a:endParaRPr sz="390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516" y="4580150"/>
            <a:ext cx="2196754" cy="116640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3703972" y="2607811"/>
            <a:ext cx="2828290" cy="728980"/>
          </a:xfrm>
          <a:custGeom>
            <a:avLst/>
            <a:gdLst/>
            <a:ahLst/>
            <a:cxnLst/>
            <a:rect l="l" t="t" r="r" b="b"/>
            <a:pathLst>
              <a:path w="2828290" h="728979">
                <a:moveTo>
                  <a:pt x="2827813" y="728815"/>
                </a:moveTo>
                <a:lnTo>
                  <a:pt x="0" y="728815"/>
                </a:lnTo>
                <a:lnTo>
                  <a:pt x="0" y="0"/>
                </a:lnTo>
                <a:lnTo>
                  <a:pt x="2827813" y="0"/>
                </a:lnTo>
                <a:lnTo>
                  <a:pt x="2827813" y="728815"/>
                </a:lnTo>
                <a:close/>
              </a:path>
            </a:pathLst>
          </a:custGeom>
          <a:solidFill>
            <a:srgbClr val="721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91272" y="2623440"/>
            <a:ext cx="288544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135" b="1">
                <a:solidFill>
                  <a:srgbClr val="FDFBFB"/>
                </a:solidFill>
                <a:latin typeface="Arial"/>
                <a:cs typeface="Arial"/>
              </a:rPr>
              <a:t>Adam</a:t>
            </a:r>
            <a:r>
              <a:rPr dirty="0" sz="4000" spc="30" b="1">
                <a:solidFill>
                  <a:srgbClr val="FDFBFB"/>
                </a:solidFill>
                <a:latin typeface="Arial"/>
                <a:cs typeface="Arial"/>
              </a:rPr>
              <a:t> </a:t>
            </a:r>
            <a:r>
              <a:rPr dirty="0" sz="4000" spc="-20" b="1">
                <a:solidFill>
                  <a:srgbClr val="FDFBFB"/>
                </a:solidFill>
                <a:latin typeface="Arial"/>
                <a:cs typeface="Arial"/>
              </a:rPr>
              <a:t>Rose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699395" y="3211791"/>
            <a:ext cx="4055745" cy="1181100"/>
          </a:xfrm>
          <a:custGeom>
            <a:avLst/>
            <a:gdLst/>
            <a:ahLst/>
            <a:cxnLst/>
            <a:rect l="l" t="t" r="r" b="b"/>
            <a:pathLst>
              <a:path w="4055745" h="1181100">
                <a:moveTo>
                  <a:pt x="4055541" y="0"/>
                </a:moveTo>
                <a:lnTo>
                  <a:pt x="601751" y="0"/>
                </a:lnTo>
                <a:lnTo>
                  <a:pt x="601751" y="660146"/>
                </a:lnTo>
                <a:lnTo>
                  <a:pt x="431063" y="660146"/>
                </a:lnTo>
                <a:lnTo>
                  <a:pt x="431063" y="100736"/>
                </a:lnTo>
                <a:lnTo>
                  <a:pt x="3924" y="100736"/>
                </a:lnTo>
                <a:lnTo>
                  <a:pt x="3924" y="660146"/>
                </a:lnTo>
                <a:lnTo>
                  <a:pt x="0" y="660146"/>
                </a:lnTo>
                <a:lnTo>
                  <a:pt x="0" y="1180846"/>
                </a:lnTo>
                <a:lnTo>
                  <a:pt x="3398863" y="1180846"/>
                </a:lnTo>
                <a:lnTo>
                  <a:pt x="3398863" y="756767"/>
                </a:lnTo>
                <a:lnTo>
                  <a:pt x="4055541" y="756767"/>
                </a:lnTo>
                <a:lnTo>
                  <a:pt x="4055541" y="0"/>
                </a:lnTo>
                <a:close/>
              </a:path>
            </a:pathLst>
          </a:custGeom>
          <a:solidFill>
            <a:srgbClr val="7213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686695" y="3229543"/>
            <a:ext cx="4065270" cy="1128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6510">
              <a:lnSpc>
                <a:spcPts val="5115"/>
              </a:lnSpc>
              <a:spcBef>
                <a:spcPts val="105"/>
              </a:spcBef>
              <a:tabLst>
                <a:tab pos="614045" algn="l"/>
              </a:tabLst>
            </a:pPr>
            <a:r>
              <a:rPr dirty="0" sz="3550" spc="-25" b="1">
                <a:solidFill>
                  <a:srgbClr val="FDFBFB"/>
                </a:solidFill>
                <a:latin typeface="Arial"/>
                <a:cs typeface="Arial"/>
              </a:rPr>
              <a:t>c)</a:t>
            </a:r>
            <a:r>
              <a:rPr dirty="0" sz="3550" b="1">
                <a:solidFill>
                  <a:srgbClr val="FDFBFB"/>
                </a:solidFill>
                <a:latin typeface="Arial"/>
                <a:cs typeface="Arial"/>
              </a:rPr>
              <a:t>	</a:t>
            </a:r>
            <a:r>
              <a:rPr dirty="0" sz="4300" spc="215" b="1">
                <a:solidFill>
                  <a:srgbClr val="FDFBFB"/>
                </a:solidFill>
                <a:latin typeface="Times New Roman"/>
                <a:cs typeface="Times New Roman"/>
              </a:rPr>
              <a:t>816-506-4459</a:t>
            </a:r>
            <a:endParaRPr sz="4300">
              <a:latin typeface="Times New Roman"/>
              <a:cs typeface="Times New Roman"/>
            </a:endParaRPr>
          </a:p>
          <a:p>
            <a:pPr marL="12700">
              <a:lnSpc>
                <a:spcPts val="3554"/>
              </a:lnSpc>
            </a:pPr>
            <a:r>
              <a:rPr dirty="0" sz="3000" spc="65">
                <a:solidFill>
                  <a:srgbClr val="FDFBFB"/>
                </a:solidFill>
                <a:latin typeface="Arial"/>
                <a:cs typeface="Arial"/>
                <a:hlinkClick r:id="rId3"/>
              </a:rPr>
              <a:t>arose@travois.com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691310" y="5724695"/>
            <a:ext cx="246761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15">
                <a:solidFill>
                  <a:srgbClr val="7E562B"/>
                </a:solidFill>
                <a:latin typeface="Arial"/>
                <a:cs typeface="Arial"/>
              </a:rPr>
              <a:t>TRAVOIS</a:t>
            </a:r>
            <a:r>
              <a:rPr dirty="0" sz="3600" spc="-15">
                <a:solidFill>
                  <a:srgbClr val="A89379"/>
                </a:solidFill>
                <a:latin typeface="Arial"/>
                <a:cs typeface="Arial"/>
              </a:rPr>
              <a:t>™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6525" y="238188"/>
            <a:ext cx="463759" cy="12213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6612" y="54982"/>
            <a:ext cx="12155805" cy="6693534"/>
            <a:chOff x="36612" y="54982"/>
            <a:chExt cx="12155805" cy="6693534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12" y="1728256"/>
              <a:ext cx="12155374" cy="501982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123" y="54982"/>
              <a:ext cx="0" cy="1673860"/>
            </a:xfrm>
            <a:custGeom>
              <a:avLst/>
              <a:gdLst/>
              <a:ahLst/>
              <a:cxnLst/>
              <a:rect l="l" t="t" r="r" b="b"/>
              <a:pathLst>
                <a:path w="0" h="1673860">
                  <a:moveTo>
                    <a:pt x="0" y="1673273"/>
                  </a:moveTo>
                  <a:lnTo>
                    <a:pt x="0" y="0"/>
                  </a:lnTo>
                </a:path>
              </a:pathLst>
            </a:custGeom>
            <a:ln w="274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8816" y="79409"/>
              <a:ext cx="12143740" cy="0"/>
            </a:xfrm>
            <a:custGeom>
              <a:avLst/>
              <a:gdLst/>
              <a:ahLst/>
              <a:cxnLst/>
              <a:rect l="l" t="t" r="r" b="b"/>
              <a:pathLst>
                <a:path w="12143740" h="0">
                  <a:moveTo>
                    <a:pt x="0" y="0"/>
                  </a:moveTo>
                  <a:lnTo>
                    <a:pt x="12143171" y="0"/>
                  </a:lnTo>
                </a:path>
              </a:pathLst>
            </a:custGeom>
            <a:ln w="18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320284" y="335897"/>
              <a:ext cx="5431155" cy="0"/>
            </a:xfrm>
            <a:custGeom>
              <a:avLst/>
              <a:gdLst/>
              <a:ahLst/>
              <a:cxnLst/>
              <a:rect l="l" t="t" r="r" b="b"/>
              <a:pathLst>
                <a:path w="5431155" h="0">
                  <a:moveTo>
                    <a:pt x="0" y="0"/>
                  </a:moveTo>
                  <a:lnTo>
                    <a:pt x="5430865" y="0"/>
                  </a:lnTo>
                </a:path>
              </a:pathLst>
            </a:custGeom>
            <a:ln w="6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7128" y="438464"/>
            <a:ext cx="10616565" cy="11791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4445"/>
              </a:lnSpc>
              <a:spcBef>
                <a:spcPts val="105"/>
              </a:spcBef>
            </a:pPr>
            <a:r>
              <a:rPr dirty="0" sz="3750" spc="225" b="1">
                <a:solidFill>
                  <a:srgbClr val="7C341F"/>
                </a:solidFill>
                <a:latin typeface="Arial"/>
                <a:cs typeface="Arial"/>
              </a:rPr>
              <a:t>New</a:t>
            </a:r>
            <a:r>
              <a:rPr dirty="0" sz="3750" spc="-95" b="1">
                <a:solidFill>
                  <a:srgbClr val="7C341F"/>
                </a:solidFill>
                <a:latin typeface="Arial"/>
                <a:cs typeface="Arial"/>
              </a:rPr>
              <a:t> </a:t>
            </a:r>
            <a:r>
              <a:rPr dirty="0" sz="3750" spc="114" b="1">
                <a:solidFill>
                  <a:srgbClr val="7C341F"/>
                </a:solidFill>
                <a:latin typeface="Arial"/>
                <a:cs typeface="Arial"/>
              </a:rPr>
              <a:t>Markets</a:t>
            </a:r>
            <a:r>
              <a:rPr dirty="0" sz="3750" spc="-229" b="1">
                <a:solidFill>
                  <a:srgbClr val="7C341F"/>
                </a:solidFill>
                <a:latin typeface="Arial"/>
                <a:cs typeface="Arial"/>
              </a:rPr>
              <a:t> </a:t>
            </a:r>
            <a:r>
              <a:rPr dirty="0" sz="3750" b="1">
                <a:solidFill>
                  <a:srgbClr val="7C341F"/>
                </a:solidFill>
                <a:latin typeface="Arial"/>
                <a:cs typeface="Arial"/>
              </a:rPr>
              <a:t>Tax</a:t>
            </a:r>
            <a:r>
              <a:rPr dirty="0" sz="3750" spc="-25" b="1">
                <a:solidFill>
                  <a:srgbClr val="7C341F"/>
                </a:solidFill>
                <a:latin typeface="Arial"/>
                <a:cs typeface="Arial"/>
              </a:rPr>
              <a:t> </a:t>
            </a:r>
            <a:r>
              <a:rPr dirty="0" sz="3750" spc="50" b="1">
                <a:solidFill>
                  <a:srgbClr val="7C341F"/>
                </a:solidFill>
                <a:latin typeface="Arial"/>
                <a:cs typeface="Arial"/>
              </a:rPr>
              <a:t>Credits </a:t>
            </a:r>
            <a:r>
              <a:rPr dirty="0" sz="3750" b="1">
                <a:solidFill>
                  <a:srgbClr val="7C341F"/>
                </a:solidFill>
                <a:latin typeface="Arial"/>
                <a:cs typeface="Arial"/>
              </a:rPr>
              <a:t>for</a:t>
            </a:r>
            <a:r>
              <a:rPr dirty="0" sz="3750" spc="-80" b="1">
                <a:solidFill>
                  <a:srgbClr val="7C341F"/>
                </a:solidFill>
                <a:latin typeface="Arial"/>
                <a:cs typeface="Arial"/>
              </a:rPr>
              <a:t> </a:t>
            </a:r>
            <a:r>
              <a:rPr dirty="0" sz="3750" spc="70" b="1">
                <a:solidFill>
                  <a:srgbClr val="7C341F"/>
                </a:solidFill>
                <a:latin typeface="Arial"/>
                <a:cs typeface="Arial"/>
              </a:rPr>
              <a:t>Homeownership</a:t>
            </a:r>
            <a:endParaRPr sz="3750">
              <a:latin typeface="Arial"/>
              <a:cs typeface="Arial"/>
            </a:endParaRPr>
          </a:p>
          <a:p>
            <a:pPr algn="ctr" marL="10160">
              <a:lnSpc>
                <a:spcPts val="4625"/>
              </a:lnSpc>
            </a:pPr>
            <a:r>
              <a:rPr dirty="0" sz="3900">
                <a:solidFill>
                  <a:srgbClr val="7C341F"/>
                </a:solidFill>
              </a:rPr>
              <a:t>(another</a:t>
            </a:r>
            <a:r>
              <a:rPr dirty="0" sz="3900" spc="235">
                <a:solidFill>
                  <a:srgbClr val="7C341F"/>
                </a:solidFill>
              </a:rPr>
              <a:t> </a:t>
            </a:r>
            <a:r>
              <a:rPr dirty="0" sz="3900" spc="85">
                <a:solidFill>
                  <a:srgbClr val="7C341F"/>
                </a:solidFill>
              </a:rPr>
              <a:t>funding</a:t>
            </a:r>
            <a:r>
              <a:rPr dirty="0" sz="3900" spc="135">
                <a:solidFill>
                  <a:srgbClr val="7C341F"/>
                </a:solidFill>
              </a:rPr>
              <a:t> </a:t>
            </a:r>
            <a:r>
              <a:rPr dirty="0" sz="3900" spc="185">
                <a:solidFill>
                  <a:srgbClr val="7C341F"/>
                </a:solidFill>
              </a:rPr>
              <a:t>tool</a:t>
            </a:r>
            <a:r>
              <a:rPr dirty="0" sz="3900" spc="-455">
                <a:solidFill>
                  <a:srgbClr val="7C341F"/>
                </a:solidFill>
              </a:rPr>
              <a:t> </a:t>
            </a:r>
            <a:r>
              <a:rPr dirty="0" sz="3900">
                <a:solidFill>
                  <a:srgbClr val="7C341F"/>
                </a:solidFill>
              </a:rPr>
              <a:t>in</a:t>
            </a:r>
            <a:r>
              <a:rPr dirty="0" sz="3900" spc="-30">
                <a:solidFill>
                  <a:srgbClr val="7C341F"/>
                </a:solidFill>
              </a:rPr>
              <a:t> </a:t>
            </a:r>
            <a:r>
              <a:rPr dirty="0" sz="3900" spc="105">
                <a:solidFill>
                  <a:srgbClr val="7C341F"/>
                </a:solidFill>
              </a:rPr>
              <a:t>the</a:t>
            </a:r>
            <a:r>
              <a:rPr dirty="0" sz="3900" spc="-100">
                <a:solidFill>
                  <a:srgbClr val="7C341F"/>
                </a:solidFill>
              </a:rPr>
              <a:t> </a:t>
            </a:r>
            <a:r>
              <a:rPr dirty="0" sz="3900" spc="-10">
                <a:solidFill>
                  <a:srgbClr val="7C341F"/>
                </a:solidFill>
              </a:rPr>
              <a:t>toolbox)</a:t>
            </a:r>
            <a:endParaRPr sz="3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3204" y="836658"/>
            <a:ext cx="1855036" cy="185647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6220" y="3523667"/>
            <a:ext cx="768864" cy="76946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3252" y="3535880"/>
            <a:ext cx="781068" cy="75724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6618" y="277882"/>
            <a:ext cx="659026" cy="66869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96618" y="1401540"/>
            <a:ext cx="671230" cy="6809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70022" y="1035130"/>
            <a:ext cx="594954" cy="59541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79918" y="1035130"/>
            <a:ext cx="613260" cy="60763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63920" y="2058026"/>
            <a:ext cx="601056" cy="60763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92123" y="2045812"/>
            <a:ext cx="607158" cy="61984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06220" y="4793889"/>
            <a:ext cx="2025896" cy="793888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23394" y="4451906"/>
            <a:ext cx="1208215" cy="72060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77629" y="5603044"/>
            <a:ext cx="790221" cy="88854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75127" y="3383209"/>
            <a:ext cx="2321848" cy="2314491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1806220" y="4293128"/>
            <a:ext cx="0" cy="501015"/>
          </a:xfrm>
          <a:custGeom>
            <a:avLst/>
            <a:gdLst/>
            <a:ahLst/>
            <a:cxnLst/>
            <a:rect l="l" t="t" r="r" b="b"/>
            <a:pathLst>
              <a:path w="0" h="501014">
                <a:moveTo>
                  <a:pt x="0" y="500760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3826014" y="4293128"/>
            <a:ext cx="0" cy="501015"/>
          </a:xfrm>
          <a:custGeom>
            <a:avLst/>
            <a:gdLst/>
            <a:ahLst/>
            <a:cxnLst/>
            <a:rect l="l" t="t" r="r" b="b"/>
            <a:pathLst>
              <a:path w="0" h="501014">
                <a:moveTo>
                  <a:pt x="0" y="500760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293568" y="946581"/>
            <a:ext cx="0" cy="452120"/>
          </a:xfrm>
          <a:custGeom>
            <a:avLst/>
            <a:gdLst/>
            <a:ahLst/>
            <a:cxnLst/>
            <a:rect l="l" t="t" r="r" b="b"/>
            <a:pathLst>
              <a:path w="0" h="452119">
                <a:moveTo>
                  <a:pt x="0" y="451906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7093687" y="909940"/>
            <a:ext cx="0" cy="513080"/>
          </a:xfrm>
          <a:custGeom>
            <a:avLst/>
            <a:gdLst/>
            <a:ahLst/>
            <a:cxnLst/>
            <a:rect l="l" t="t" r="r" b="b"/>
            <a:pathLst>
              <a:path w="0" h="513080">
                <a:moveTo>
                  <a:pt x="0" y="512974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7200473" y="5221368"/>
            <a:ext cx="0" cy="513080"/>
          </a:xfrm>
          <a:custGeom>
            <a:avLst/>
            <a:gdLst/>
            <a:ahLst/>
            <a:cxnLst/>
            <a:rect l="l" t="t" r="r" b="b"/>
            <a:pathLst>
              <a:path w="0" h="513079">
                <a:moveTo>
                  <a:pt x="0" y="512974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8054767" y="1630546"/>
            <a:ext cx="0" cy="427990"/>
          </a:xfrm>
          <a:custGeom>
            <a:avLst/>
            <a:gdLst/>
            <a:ahLst/>
            <a:cxnLst/>
            <a:rect l="l" t="t" r="r" b="b"/>
            <a:pathLst>
              <a:path w="0" h="427989">
                <a:moveTo>
                  <a:pt x="0" y="427478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9693179" y="1642760"/>
            <a:ext cx="0" cy="403225"/>
          </a:xfrm>
          <a:custGeom>
            <a:avLst/>
            <a:gdLst/>
            <a:ahLst/>
            <a:cxnLst/>
            <a:rect l="l" t="t" r="r" b="b"/>
            <a:pathLst>
              <a:path w="0" h="403225">
                <a:moveTo>
                  <a:pt x="0" y="403051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5955646" y="262615"/>
            <a:ext cx="488315" cy="0"/>
          </a:xfrm>
          <a:custGeom>
            <a:avLst/>
            <a:gdLst/>
            <a:ahLst/>
            <a:cxnLst/>
            <a:rect l="l" t="t" r="r" b="b"/>
            <a:pathLst>
              <a:path w="488314" h="0">
                <a:moveTo>
                  <a:pt x="0" y="0"/>
                </a:moveTo>
                <a:lnTo>
                  <a:pt x="488167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8664976" y="1019863"/>
            <a:ext cx="415290" cy="0"/>
          </a:xfrm>
          <a:custGeom>
            <a:avLst/>
            <a:gdLst/>
            <a:ahLst/>
            <a:cxnLst/>
            <a:rect l="l" t="t" r="r" b="b"/>
            <a:pathLst>
              <a:path w="415290" h="0">
                <a:moveTo>
                  <a:pt x="0" y="0"/>
                </a:moveTo>
                <a:lnTo>
                  <a:pt x="414942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5967850" y="2070239"/>
            <a:ext cx="476250" cy="0"/>
          </a:xfrm>
          <a:custGeom>
            <a:avLst/>
            <a:gdLst/>
            <a:ahLst/>
            <a:cxnLst/>
            <a:rect l="l" t="t" r="r" b="b"/>
            <a:pathLst>
              <a:path w="476250" h="0">
                <a:moveTo>
                  <a:pt x="0" y="0"/>
                </a:moveTo>
                <a:lnTo>
                  <a:pt x="475963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8664976" y="2662602"/>
            <a:ext cx="427355" cy="0"/>
          </a:xfrm>
          <a:custGeom>
            <a:avLst/>
            <a:gdLst/>
            <a:ahLst/>
            <a:cxnLst/>
            <a:rect l="l" t="t" r="r" b="b"/>
            <a:pathLst>
              <a:path w="427354" h="0">
                <a:moveTo>
                  <a:pt x="0" y="0"/>
                </a:moveTo>
                <a:lnTo>
                  <a:pt x="427146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2575084" y="3523667"/>
            <a:ext cx="488315" cy="0"/>
          </a:xfrm>
          <a:custGeom>
            <a:avLst/>
            <a:gdLst/>
            <a:ahLst/>
            <a:cxnLst/>
            <a:rect l="l" t="t" r="r" b="b"/>
            <a:pathLst>
              <a:path w="488314" h="0">
                <a:moveTo>
                  <a:pt x="0" y="0"/>
                </a:moveTo>
                <a:lnTo>
                  <a:pt x="488167" y="0"/>
                </a:lnTo>
              </a:path>
            </a:pathLst>
          </a:custGeom>
          <a:ln w="183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5967850" y="6479376"/>
            <a:ext cx="488315" cy="0"/>
          </a:xfrm>
          <a:custGeom>
            <a:avLst/>
            <a:gdLst/>
            <a:ahLst/>
            <a:cxnLst/>
            <a:rect l="l" t="t" r="r" b="b"/>
            <a:pathLst>
              <a:path w="488314" h="0">
                <a:moveTo>
                  <a:pt x="0" y="0"/>
                </a:moveTo>
                <a:lnTo>
                  <a:pt x="488167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5516567" y="834900"/>
            <a:ext cx="1348740" cy="647065"/>
          </a:xfrm>
          <a:prstGeom prst="rect">
            <a:avLst/>
          </a:prstGeom>
        </p:spPr>
        <p:txBody>
          <a:bodyPr wrap="square" lIns="0" tIns="26669" rIns="0" bIns="0" rtlCol="0" vert="horz">
            <a:spAutoFit/>
          </a:bodyPr>
          <a:lstStyle/>
          <a:p>
            <a:pPr marL="85725" marR="5080" indent="-73660">
              <a:lnSpc>
                <a:spcPts val="2430"/>
              </a:lnSpc>
              <a:spcBef>
                <a:spcPts val="209"/>
              </a:spcBef>
            </a:pPr>
            <a:r>
              <a:rPr dirty="0" sz="2050">
                <a:solidFill>
                  <a:srgbClr val="11110C"/>
                </a:solidFill>
                <a:latin typeface="Arial"/>
                <a:cs typeface="Arial"/>
              </a:rPr>
              <a:t>Rea</a:t>
            </a:r>
            <a:r>
              <a:rPr dirty="0" sz="2050">
                <a:solidFill>
                  <a:srgbClr val="2D2815"/>
                </a:solidFill>
                <a:latin typeface="Arial"/>
                <a:cs typeface="Arial"/>
              </a:rPr>
              <a:t>l</a:t>
            </a:r>
            <a:r>
              <a:rPr dirty="0" sz="2050" spc="-170">
                <a:solidFill>
                  <a:srgbClr val="2D2815"/>
                </a:solidFill>
                <a:latin typeface="Arial"/>
                <a:cs typeface="Arial"/>
              </a:rPr>
              <a:t> </a:t>
            </a:r>
            <a:r>
              <a:rPr dirty="0" sz="2050" spc="70">
                <a:solidFill>
                  <a:srgbClr val="11110C"/>
                </a:solidFill>
                <a:latin typeface="Arial"/>
                <a:cs typeface="Arial"/>
              </a:rPr>
              <a:t>World </a:t>
            </a:r>
            <a:r>
              <a:rPr dirty="0" sz="2050" spc="-10">
                <a:solidFill>
                  <a:srgbClr val="11110C"/>
                </a:solidFill>
                <a:latin typeface="Arial"/>
                <a:cs typeface="Arial"/>
              </a:rPr>
              <a:t>Examples</a:t>
            </a:r>
            <a:endParaRPr sz="20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184359" y="2533617"/>
            <a:ext cx="5848985" cy="32829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2157730" marR="5080" indent="4445">
              <a:lnSpc>
                <a:spcPts val="3850"/>
              </a:lnSpc>
              <a:spcBef>
                <a:spcPts val="75"/>
              </a:spcBef>
            </a:pPr>
            <a:r>
              <a:rPr dirty="0" sz="3050" spc="130" b="1">
                <a:solidFill>
                  <a:srgbClr val="825426"/>
                </a:solidFill>
                <a:latin typeface="Arial"/>
                <a:cs typeface="Arial"/>
              </a:rPr>
              <a:t>Add</a:t>
            </a:r>
            <a:r>
              <a:rPr dirty="0" sz="3050" spc="-20" b="1">
                <a:solidFill>
                  <a:srgbClr val="825426"/>
                </a:solidFill>
                <a:latin typeface="Arial"/>
                <a:cs typeface="Arial"/>
              </a:rPr>
              <a:t> </a:t>
            </a:r>
            <a:r>
              <a:rPr dirty="0" sz="3050" spc="140" b="1">
                <a:solidFill>
                  <a:srgbClr val="825426"/>
                </a:solidFill>
                <a:latin typeface="Arial"/>
                <a:cs typeface="Arial"/>
              </a:rPr>
              <a:t>New</a:t>
            </a:r>
            <a:r>
              <a:rPr dirty="0" sz="3050" spc="290" b="1">
                <a:solidFill>
                  <a:srgbClr val="825426"/>
                </a:solidFill>
                <a:latin typeface="Arial"/>
                <a:cs typeface="Arial"/>
              </a:rPr>
              <a:t> </a:t>
            </a:r>
            <a:r>
              <a:rPr dirty="0" sz="3050" spc="150" b="1">
                <a:solidFill>
                  <a:srgbClr val="825426"/>
                </a:solidFill>
                <a:latin typeface="Arial"/>
                <a:cs typeface="Arial"/>
              </a:rPr>
              <a:t>Market </a:t>
            </a:r>
            <a:r>
              <a:rPr dirty="0" sz="3050" b="1">
                <a:solidFill>
                  <a:srgbClr val="825426"/>
                </a:solidFill>
                <a:latin typeface="Arial"/>
                <a:cs typeface="Arial"/>
              </a:rPr>
              <a:t>Tax</a:t>
            </a:r>
            <a:r>
              <a:rPr dirty="0" sz="3050" spc="-70" b="1">
                <a:solidFill>
                  <a:srgbClr val="825426"/>
                </a:solidFill>
                <a:latin typeface="Arial"/>
                <a:cs typeface="Arial"/>
              </a:rPr>
              <a:t> </a:t>
            </a:r>
            <a:r>
              <a:rPr dirty="0" sz="3050" spc="100" b="1">
                <a:solidFill>
                  <a:srgbClr val="825426"/>
                </a:solidFill>
                <a:latin typeface="Arial"/>
                <a:cs typeface="Arial"/>
              </a:rPr>
              <a:t>Credits</a:t>
            </a:r>
            <a:r>
              <a:rPr dirty="0" sz="3050" spc="-5" b="1">
                <a:solidFill>
                  <a:srgbClr val="825426"/>
                </a:solidFill>
                <a:latin typeface="Arial"/>
                <a:cs typeface="Arial"/>
              </a:rPr>
              <a:t> </a:t>
            </a:r>
            <a:r>
              <a:rPr dirty="0" sz="3050" spc="95" b="1">
                <a:solidFill>
                  <a:srgbClr val="825426"/>
                </a:solidFill>
                <a:latin typeface="Arial"/>
                <a:cs typeface="Arial"/>
              </a:rPr>
              <a:t>to</a:t>
            </a:r>
            <a:r>
              <a:rPr dirty="0" sz="3050" spc="30" b="1">
                <a:solidFill>
                  <a:srgbClr val="825426"/>
                </a:solidFill>
                <a:latin typeface="Arial"/>
                <a:cs typeface="Arial"/>
              </a:rPr>
              <a:t> </a:t>
            </a:r>
            <a:r>
              <a:rPr dirty="0" sz="3050" spc="-20" b="1">
                <a:solidFill>
                  <a:srgbClr val="825426"/>
                </a:solidFill>
                <a:latin typeface="Arial"/>
                <a:cs typeface="Arial"/>
              </a:rPr>
              <a:t>your </a:t>
            </a:r>
            <a:r>
              <a:rPr dirty="0" sz="3650" spc="-10" b="1">
                <a:solidFill>
                  <a:srgbClr val="825426"/>
                </a:solidFill>
                <a:latin typeface="Times New Roman"/>
                <a:cs typeface="Times New Roman"/>
              </a:rPr>
              <a:t>toolbox</a:t>
            </a:r>
            <a:endParaRPr sz="3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40"/>
              </a:spcBef>
            </a:pPr>
            <a:r>
              <a:rPr dirty="0" sz="2400" spc="-10">
                <a:solidFill>
                  <a:srgbClr val="2D2815"/>
                </a:solidFill>
                <a:latin typeface="Arial"/>
                <a:cs typeface="Arial"/>
              </a:rPr>
              <a:t>Eligibi</a:t>
            </a:r>
            <a:r>
              <a:rPr dirty="0" sz="2400" spc="-10">
                <a:solidFill>
                  <a:srgbClr val="11110C"/>
                </a:solidFill>
                <a:latin typeface="Arial"/>
                <a:cs typeface="Arial"/>
              </a:rPr>
              <a:t>li</a:t>
            </a:r>
            <a:r>
              <a:rPr dirty="0" sz="2400" spc="-10">
                <a:solidFill>
                  <a:srgbClr val="2D2815"/>
                </a:solidFill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2400">
              <a:latin typeface="Arial"/>
              <a:cs typeface="Arial"/>
            </a:endParaRPr>
          </a:p>
          <a:p>
            <a:pPr algn="ctr" marL="3137535" marR="979805">
              <a:lnSpc>
                <a:spcPct val="100000"/>
              </a:lnSpc>
            </a:pPr>
            <a:r>
              <a:rPr dirty="0" sz="2250" spc="85">
                <a:solidFill>
                  <a:srgbClr val="11110C"/>
                </a:solidFill>
                <a:latin typeface="Arial"/>
                <a:cs typeface="Arial"/>
              </a:rPr>
              <a:t>Hypothetica</a:t>
            </a:r>
            <a:r>
              <a:rPr dirty="0" sz="2250" spc="85">
                <a:solidFill>
                  <a:srgbClr val="2D2815"/>
                </a:solidFill>
                <a:latin typeface="Arial"/>
                <a:cs typeface="Arial"/>
              </a:rPr>
              <a:t>l </a:t>
            </a:r>
            <a:r>
              <a:rPr dirty="0" sz="2250" spc="-10">
                <a:solidFill>
                  <a:srgbClr val="11110C"/>
                </a:solidFill>
                <a:latin typeface="Arial"/>
                <a:cs typeface="Arial"/>
              </a:rPr>
              <a:t>Project</a:t>
            </a:r>
            <a:endParaRPr sz="22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565347" y="1675353"/>
            <a:ext cx="605790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65">
                <a:solidFill>
                  <a:srgbClr val="11110C"/>
                </a:solidFill>
                <a:latin typeface="Arial"/>
                <a:cs typeface="Arial"/>
              </a:rPr>
              <a:t>FAQs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8911" y="335898"/>
            <a:ext cx="500371" cy="50076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9316" y="348110"/>
            <a:ext cx="500371" cy="48854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49188" y="1004596"/>
            <a:ext cx="11106150" cy="97790"/>
            <a:chOff x="549188" y="1004596"/>
            <a:chExt cx="11106150" cy="97790"/>
          </a:xfrm>
        </p:grpSpPr>
        <p:sp>
          <p:nvSpPr>
            <p:cNvPr id="5" name="object 5" descr=""/>
            <p:cNvSpPr/>
            <p:nvPr/>
          </p:nvSpPr>
          <p:spPr>
            <a:xfrm>
              <a:off x="6187525" y="1010702"/>
              <a:ext cx="2136140" cy="0"/>
            </a:xfrm>
            <a:custGeom>
              <a:avLst/>
              <a:gdLst/>
              <a:ahLst/>
              <a:cxnLst/>
              <a:rect l="l" t="t" r="r" b="b"/>
              <a:pathLst>
                <a:path w="2136140" h="0">
                  <a:moveTo>
                    <a:pt x="0" y="0"/>
                  </a:moveTo>
                  <a:lnTo>
                    <a:pt x="2135733" y="0"/>
                  </a:lnTo>
                </a:path>
              </a:pathLst>
            </a:custGeom>
            <a:ln w="122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49188" y="1062611"/>
              <a:ext cx="11106150" cy="0"/>
            </a:xfrm>
            <a:custGeom>
              <a:avLst/>
              <a:gdLst/>
              <a:ahLst/>
              <a:cxnLst/>
              <a:rect l="l" t="t" r="r" b="b"/>
              <a:pathLst>
                <a:path w="11106150" h="0">
                  <a:moveTo>
                    <a:pt x="0" y="0"/>
                  </a:moveTo>
                  <a:lnTo>
                    <a:pt x="11105815" y="0"/>
                  </a:lnTo>
                </a:path>
              </a:pathLst>
            </a:custGeom>
            <a:ln w="793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85065" y="309966"/>
            <a:ext cx="178816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50">
                <a:solidFill>
                  <a:srgbClr val="0E0F0F"/>
                </a:solidFill>
              </a:rPr>
              <a:t>Overview</a:t>
            </a:r>
            <a:endParaRPr sz="3200"/>
          </a:p>
        </p:txBody>
      </p:sp>
      <p:sp>
        <p:nvSpPr>
          <p:cNvPr id="8" name="object 8" descr=""/>
          <p:cNvSpPr txBox="1"/>
          <p:nvPr/>
        </p:nvSpPr>
        <p:spPr>
          <a:xfrm>
            <a:off x="1328115" y="1680187"/>
            <a:ext cx="8155940" cy="3703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55" b="1">
                <a:solidFill>
                  <a:srgbClr val="0E0F0F"/>
                </a:solidFill>
                <a:latin typeface="Arial"/>
                <a:cs typeface="Arial"/>
              </a:rPr>
              <a:t>US</a:t>
            </a:r>
            <a:r>
              <a:rPr dirty="0" sz="2150" spc="-9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80" b="1">
                <a:solidFill>
                  <a:srgbClr val="0E0F0F"/>
                </a:solidFill>
                <a:latin typeface="Arial"/>
                <a:cs typeface="Arial"/>
              </a:rPr>
              <a:t>Department</a:t>
            </a:r>
            <a:r>
              <a:rPr dirty="0" sz="2150" spc="17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70" b="1">
                <a:solidFill>
                  <a:srgbClr val="0E0F0F"/>
                </a:solidFill>
                <a:latin typeface="Arial"/>
                <a:cs typeface="Arial"/>
              </a:rPr>
              <a:t>of</a:t>
            </a:r>
            <a:r>
              <a:rPr dirty="0" sz="2150" spc="-13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0E0F0F"/>
                </a:solidFill>
                <a:latin typeface="Arial"/>
                <a:cs typeface="Arial"/>
              </a:rPr>
              <a:t>Treasury</a:t>
            </a:r>
            <a:endParaRPr sz="2150">
              <a:latin typeface="Arial"/>
              <a:cs typeface="Arial"/>
            </a:endParaRPr>
          </a:p>
          <a:p>
            <a:pPr marL="439420" indent="-183515">
              <a:lnSpc>
                <a:spcPct val="100000"/>
              </a:lnSpc>
              <a:spcBef>
                <a:spcPts val="45"/>
              </a:spcBef>
              <a:buChar char="•"/>
              <a:tabLst>
                <a:tab pos="439420" algn="l"/>
              </a:tabLst>
            </a:pPr>
            <a:r>
              <a:rPr dirty="0" sz="2150" spc="105">
                <a:solidFill>
                  <a:srgbClr val="0E0F0F"/>
                </a:solidFill>
                <a:latin typeface="Arial"/>
                <a:cs typeface="Arial"/>
              </a:rPr>
              <a:t>Community</a:t>
            </a:r>
            <a:r>
              <a:rPr dirty="0" sz="2150" spc="17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95">
                <a:solidFill>
                  <a:srgbClr val="0E0F0F"/>
                </a:solidFill>
                <a:latin typeface="Arial"/>
                <a:cs typeface="Arial"/>
              </a:rPr>
              <a:t>Development</a:t>
            </a:r>
            <a:r>
              <a:rPr dirty="0" sz="2150" spc="21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50">
                <a:solidFill>
                  <a:srgbClr val="0E0F0F"/>
                </a:solidFill>
                <a:latin typeface="Arial"/>
                <a:cs typeface="Arial"/>
              </a:rPr>
              <a:t>Financial</a:t>
            </a:r>
            <a:r>
              <a:rPr dirty="0" sz="2150" spc="-12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60">
                <a:solidFill>
                  <a:srgbClr val="0E0F0F"/>
                </a:solidFill>
                <a:latin typeface="Arial"/>
                <a:cs typeface="Arial"/>
              </a:rPr>
              <a:t>Institutions</a:t>
            </a:r>
            <a:r>
              <a:rPr dirty="0" sz="2150" spc="14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65">
                <a:solidFill>
                  <a:srgbClr val="0E0F0F"/>
                </a:solidFill>
                <a:latin typeface="Arial"/>
                <a:cs typeface="Arial"/>
              </a:rPr>
              <a:t>Fund</a:t>
            </a:r>
            <a:r>
              <a:rPr dirty="0" sz="2150" spc="-9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E0F0F"/>
                </a:solidFill>
                <a:latin typeface="Arial"/>
                <a:cs typeface="Arial"/>
              </a:rPr>
              <a:t>(CDFI)</a:t>
            </a:r>
            <a:endParaRPr sz="2150">
              <a:latin typeface="Arial"/>
              <a:cs typeface="Arial"/>
            </a:endParaRPr>
          </a:p>
          <a:p>
            <a:pPr marL="441959" indent="-189230">
              <a:lnSpc>
                <a:spcPct val="100000"/>
              </a:lnSpc>
              <a:spcBef>
                <a:spcPts val="85"/>
              </a:spcBef>
              <a:buChar char="•"/>
              <a:tabLst>
                <a:tab pos="441959" algn="l"/>
              </a:tabLst>
            </a:pPr>
            <a:r>
              <a:rPr dirty="0" sz="2150" spc="-60">
                <a:solidFill>
                  <a:srgbClr val="0E0F0F"/>
                </a:solidFill>
                <a:latin typeface="Arial"/>
                <a:cs typeface="Arial"/>
              </a:rPr>
              <a:t>39%</a:t>
            </a:r>
            <a:r>
              <a:rPr dirty="0" sz="2150" spc="-2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55">
                <a:solidFill>
                  <a:srgbClr val="0E0F0F"/>
                </a:solidFill>
                <a:latin typeface="Arial"/>
                <a:cs typeface="Arial"/>
              </a:rPr>
              <a:t>tax</a:t>
            </a:r>
            <a:r>
              <a:rPr dirty="0" sz="2150" spc="5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90">
                <a:solidFill>
                  <a:srgbClr val="0E0F0F"/>
                </a:solidFill>
                <a:latin typeface="Arial"/>
                <a:cs typeface="Arial"/>
              </a:rPr>
              <a:t>credit </a:t>
            </a:r>
            <a:r>
              <a:rPr dirty="0" sz="2150" spc="105">
                <a:solidFill>
                  <a:srgbClr val="0E0F0F"/>
                </a:solidFill>
                <a:latin typeface="Arial"/>
                <a:cs typeface="Arial"/>
              </a:rPr>
              <a:t>on</a:t>
            </a:r>
            <a:r>
              <a:rPr dirty="0" sz="2150" spc="-3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114">
                <a:solidFill>
                  <a:srgbClr val="0E0F0F"/>
                </a:solidFill>
                <a:latin typeface="Arial"/>
                <a:cs typeface="Arial"/>
              </a:rPr>
              <a:t>total</a:t>
            </a:r>
            <a:r>
              <a:rPr dirty="0" sz="2150" spc="-21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105">
                <a:solidFill>
                  <a:srgbClr val="0E0F0F"/>
                </a:solidFill>
                <a:latin typeface="Arial"/>
                <a:cs typeface="Arial"/>
              </a:rPr>
              <a:t>development</a:t>
            </a:r>
            <a:r>
              <a:rPr dirty="0" sz="2150" spc="16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70">
                <a:solidFill>
                  <a:srgbClr val="0E0F0F"/>
                </a:solidFill>
                <a:latin typeface="Arial"/>
                <a:cs typeface="Arial"/>
              </a:rPr>
              <a:t>cost</a:t>
            </a:r>
            <a:endParaRPr sz="2150">
              <a:latin typeface="Arial"/>
              <a:cs typeface="Arial"/>
            </a:endParaRPr>
          </a:p>
          <a:p>
            <a:pPr marL="440690" indent="-187960">
              <a:lnSpc>
                <a:spcPct val="100000"/>
              </a:lnSpc>
              <a:spcBef>
                <a:spcPts val="65"/>
              </a:spcBef>
              <a:buChar char="•"/>
              <a:tabLst>
                <a:tab pos="440690" algn="l"/>
              </a:tabLst>
            </a:pPr>
            <a:r>
              <a:rPr dirty="0" sz="2150" spc="95">
                <a:solidFill>
                  <a:srgbClr val="0E0F0F"/>
                </a:solidFill>
                <a:latin typeface="Arial"/>
                <a:cs typeface="Arial"/>
              </a:rPr>
              <a:t>7</a:t>
            </a:r>
            <a:r>
              <a:rPr dirty="0" sz="2150" spc="-10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E0F0F"/>
                </a:solidFill>
                <a:latin typeface="Arial"/>
                <a:cs typeface="Arial"/>
              </a:rPr>
              <a:t>year</a:t>
            </a:r>
            <a:r>
              <a:rPr dirty="0" sz="2150" spc="15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100">
                <a:solidFill>
                  <a:srgbClr val="0E0F0F"/>
                </a:solidFill>
                <a:latin typeface="Arial"/>
                <a:cs typeface="Arial"/>
              </a:rPr>
              <a:t>compliance</a:t>
            </a:r>
            <a:r>
              <a:rPr dirty="0" sz="2150" spc="14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90">
                <a:solidFill>
                  <a:srgbClr val="0E0F0F"/>
                </a:solidFill>
                <a:latin typeface="Arial"/>
                <a:cs typeface="Arial"/>
              </a:rPr>
              <a:t>period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Clr>
                <a:srgbClr val="0E0F0F"/>
              </a:buClr>
              <a:buFont typeface="Arial"/>
              <a:buChar char="•"/>
            </a:pPr>
            <a:endParaRPr sz="2150">
              <a:latin typeface="Arial"/>
              <a:cs typeface="Arial"/>
            </a:endParaRPr>
          </a:p>
          <a:p>
            <a:pPr marL="15240" marR="502284" indent="1270">
              <a:lnSpc>
                <a:spcPct val="100000"/>
              </a:lnSpc>
            </a:pPr>
            <a:r>
              <a:rPr dirty="0" sz="2150" b="1">
                <a:solidFill>
                  <a:srgbClr val="0E0F0F"/>
                </a:solidFill>
                <a:latin typeface="Arial"/>
                <a:cs typeface="Arial"/>
              </a:rPr>
              <a:t>$3.5</a:t>
            </a:r>
            <a:r>
              <a:rPr dirty="0" sz="2150" spc="7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0E0F0F"/>
                </a:solidFill>
                <a:latin typeface="Arial"/>
                <a:cs typeface="Arial"/>
              </a:rPr>
              <a:t>billion</a:t>
            </a:r>
            <a:r>
              <a:rPr dirty="0" sz="2150" spc="12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0E0F0F"/>
                </a:solidFill>
                <a:latin typeface="Arial"/>
                <a:cs typeface="Arial"/>
              </a:rPr>
              <a:t>in allocation</a:t>
            </a:r>
            <a:r>
              <a:rPr dirty="0" sz="2150" spc="19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50" b="1">
                <a:solidFill>
                  <a:srgbClr val="0E0F0F"/>
                </a:solidFill>
                <a:latin typeface="Arial"/>
                <a:cs typeface="Arial"/>
              </a:rPr>
              <a:t>per</a:t>
            </a:r>
            <a:r>
              <a:rPr dirty="0" sz="2150" spc="2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0E0F0F"/>
                </a:solidFill>
                <a:latin typeface="Arial"/>
                <a:cs typeface="Arial"/>
              </a:rPr>
              <a:t>year</a:t>
            </a:r>
            <a:r>
              <a:rPr dirty="0" sz="2150" spc="14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70" b="1">
                <a:solidFill>
                  <a:srgbClr val="0E0F0F"/>
                </a:solidFill>
                <a:latin typeface="Arial"/>
                <a:cs typeface="Arial"/>
              </a:rPr>
              <a:t>awarded</a:t>
            </a:r>
            <a:r>
              <a:rPr dirty="0" sz="2150" spc="22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55" b="1">
                <a:solidFill>
                  <a:srgbClr val="0E0F0F"/>
                </a:solidFill>
                <a:latin typeface="Arial"/>
                <a:cs typeface="Arial"/>
              </a:rPr>
              <a:t>to</a:t>
            </a:r>
            <a:r>
              <a:rPr dirty="0" sz="2150" spc="4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0E0F0F"/>
                </a:solidFill>
                <a:latin typeface="Arial"/>
                <a:cs typeface="Arial"/>
              </a:rPr>
              <a:t>Community </a:t>
            </a:r>
            <a:r>
              <a:rPr dirty="0" sz="2150" spc="70" b="1">
                <a:solidFill>
                  <a:srgbClr val="0E0F0F"/>
                </a:solidFill>
                <a:latin typeface="Arial"/>
                <a:cs typeface="Arial"/>
              </a:rPr>
              <a:t>Development</a:t>
            </a:r>
            <a:r>
              <a:rPr dirty="0" sz="2150" spc="27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0E0F0F"/>
                </a:solidFill>
                <a:latin typeface="Arial"/>
                <a:cs typeface="Arial"/>
              </a:rPr>
              <a:t>Entities</a:t>
            </a:r>
            <a:r>
              <a:rPr dirty="0" sz="2150" spc="1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-10" b="1">
                <a:solidFill>
                  <a:srgbClr val="0E0F0F"/>
                </a:solidFill>
                <a:latin typeface="Arial"/>
                <a:cs typeface="Arial"/>
              </a:rPr>
              <a:t>(CDEs)</a:t>
            </a:r>
            <a:endParaRPr sz="2150">
              <a:latin typeface="Arial"/>
              <a:cs typeface="Arial"/>
            </a:endParaRPr>
          </a:p>
          <a:p>
            <a:pPr marL="439420" indent="-186690">
              <a:lnSpc>
                <a:spcPct val="100000"/>
              </a:lnSpc>
              <a:spcBef>
                <a:spcPts val="105"/>
              </a:spcBef>
              <a:buChar char="•"/>
              <a:tabLst>
                <a:tab pos="439420" algn="l"/>
              </a:tabLst>
            </a:pPr>
            <a:r>
              <a:rPr dirty="0" sz="2150">
                <a:solidFill>
                  <a:srgbClr val="0E0F0F"/>
                </a:solidFill>
                <a:latin typeface="Arial"/>
                <a:cs typeface="Arial"/>
              </a:rPr>
              <a:t>CDEs</a:t>
            </a:r>
            <a:r>
              <a:rPr dirty="0" sz="2150" spc="5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105">
                <a:solidFill>
                  <a:srgbClr val="0E0F0F"/>
                </a:solidFill>
                <a:latin typeface="Arial"/>
                <a:cs typeface="Arial"/>
              </a:rPr>
              <a:t>deploy</a:t>
            </a:r>
            <a:r>
              <a:rPr dirty="0" sz="2150" spc="3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90">
                <a:solidFill>
                  <a:srgbClr val="0E0F0F"/>
                </a:solidFill>
                <a:latin typeface="Arial"/>
                <a:cs typeface="Arial"/>
              </a:rPr>
              <a:t>credits</a:t>
            </a:r>
            <a:r>
              <a:rPr dirty="0" sz="2150" spc="7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75">
                <a:solidFill>
                  <a:srgbClr val="0E0F0F"/>
                </a:solidFill>
                <a:latin typeface="Arial"/>
                <a:cs typeface="Arial"/>
              </a:rPr>
              <a:t>to</a:t>
            </a:r>
            <a:r>
              <a:rPr dirty="0" sz="2150" spc="4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75">
                <a:solidFill>
                  <a:srgbClr val="0E0F0F"/>
                </a:solidFill>
                <a:latin typeface="Arial"/>
                <a:cs typeface="Arial"/>
              </a:rPr>
              <a:t>qualifying</a:t>
            </a:r>
            <a:r>
              <a:rPr dirty="0" sz="2150" spc="10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65">
                <a:solidFill>
                  <a:srgbClr val="0E0F0F"/>
                </a:solidFill>
                <a:latin typeface="Arial"/>
                <a:cs typeface="Arial"/>
              </a:rPr>
              <a:t>projects</a:t>
            </a:r>
            <a:endParaRPr sz="2150">
              <a:latin typeface="Arial"/>
              <a:cs typeface="Arial"/>
            </a:endParaRPr>
          </a:p>
          <a:p>
            <a:pPr marL="443865" indent="-187960">
              <a:lnSpc>
                <a:spcPct val="100000"/>
              </a:lnSpc>
              <a:spcBef>
                <a:spcPts val="40"/>
              </a:spcBef>
              <a:buChar char="•"/>
              <a:tabLst>
                <a:tab pos="443865" algn="l"/>
              </a:tabLst>
            </a:pPr>
            <a:r>
              <a:rPr dirty="0" sz="2150">
                <a:solidFill>
                  <a:srgbClr val="0E0F0F"/>
                </a:solidFill>
                <a:latin typeface="Arial"/>
                <a:cs typeface="Arial"/>
              </a:rPr>
              <a:t>Each</a:t>
            </a:r>
            <a:r>
              <a:rPr dirty="0" sz="2150" spc="4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E0F0F"/>
                </a:solidFill>
                <a:latin typeface="Arial"/>
                <a:cs typeface="Arial"/>
              </a:rPr>
              <a:t>CDE</a:t>
            </a:r>
            <a:r>
              <a:rPr dirty="0" sz="2150" spc="7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E0F0F"/>
                </a:solidFill>
                <a:latin typeface="Arial"/>
                <a:cs typeface="Arial"/>
              </a:rPr>
              <a:t>has</a:t>
            </a:r>
            <a:r>
              <a:rPr dirty="0" sz="2150" spc="2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70">
                <a:solidFill>
                  <a:srgbClr val="0E0F0F"/>
                </a:solidFill>
                <a:latin typeface="Arial"/>
                <a:cs typeface="Arial"/>
              </a:rPr>
              <a:t>different</a:t>
            </a:r>
            <a:r>
              <a:rPr dirty="0" sz="2150" spc="16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60">
                <a:solidFill>
                  <a:srgbClr val="0E0F0F"/>
                </a:solidFill>
                <a:latin typeface="Arial"/>
                <a:cs typeface="Arial"/>
              </a:rPr>
              <a:t>service</a:t>
            </a:r>
            <a:r>
              <a:rPr dirty="0" sz="2150" spc="8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E0F0F"/>
                </a:solidFill>
                <a:latin typeface="Arial"/>
                <a:cs typeface="Arial"/>
              </a:rPr>
              <a:t>area.</a:t>
            </a:r>
            <a:r>
              <a:rPr dirty="0" sz="2150" spc="4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75">
                <a:solidFill>
                  <a:srgbClr val="0E0F0F"/>
                </a:solidFill>
                <a:latin typeface="Arial"/>
                <a:cs typeface="Arial"/>
              </a:rPr>
              <a:t>investment</a:t>
            </a:r>
            <a:r>
              <a:rPr dirty="0" sz="2150" spc="229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60">
                <a:solidFill>
                  <a:srgbClr val="0E0F0F"/>
                </a:solidFill>
                <a:latin typeface="Arial"/>
                <a:cs typeface="Arial"/>
              </a:rPr>
              <a:t>goals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21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5"/>
              </a:spcBef>
            </a:pPr>
            <a:r>
              <a:rPr dirty="0" sz="2150" b="1">
                <a:solidFill>
                  <a:srgbClr val="0E0F0F"/>
                </a:solidFill>
                <a:latin typeface="Arial"/>
                <a:cs typeface="Arial"/>
              </a:rPr>
              <a:t>NMTCs</a:t>
            </a:r>
            <a:r>
              <a:rPr dirty="0" sz="2150" spc="-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70" b="1">
                <a:solidFill>
                  <a:srgbClr val="0E0F0F"/>
                </a:solidFill>
                <a:latin typeface="Arial"/>
                <a:cs typeface="Arial"/>
              </a:rPr>
              <a:t>can</a:t>
            </a:r>
            <a:r>
              <a:rPr dirty="0" sz="2150" spc="-4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0E0F0F"/>
                </a:solidFill>
                <a:latin typeface="Arial"/>
                <a:cs typeface="Arial"/>
              </a:rPr>
              <a:t>pay</a:t>
            </a:r>
            <a:r>
              <a:rPr dirty="0" sz="2150" spc="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0E0F0F"/>
                </a:solidFill>
                <a:latin typeface="Arial"/>
                <a:cs typeface="Arial"/>
              </a:rPr>
              <a:t>for</a:t>
            </a:r>
            <a:r>
              <a:rPr dirty="0" sz="2150" spc="7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1850" spc="190" b="1">
                <a:solidFill>
                  <a:srgbClr val="0E0F0F"/>
                </a:solidFill>
                <a:latin typeface="Arial"/>
                <a:cs typeface="Arial"/>
              </a:rPr>
              <a:t>20-</a:t>
            </a:r>
            <a:r>
              <a:rPr dirty="0" sz="1850" spc="265" b="1">
                <a:solidFill>
                  <a:srgbClr val="0E0F0F"/>
                </a:solidFill>
                <a:latin typeface="Arial"/>
                <a:cs typeface="Arial"/>
              </a:rPr>
              <a:t>25%</a:t>
            </a:r>
            <a:r>
              <a:rPr dirty="0" sz="1850" spc="14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70" b="1">
                <a:solidFill>
                  <a:srgbClr val="0E0F0F"/>
                </a:solidFill>
                <a:latin typeface="Arial"/>
                <a:cs typeface="Arial"/>
              </a:rPr>
              <a:t>of</a:t>
            </a:r>
            <a:r>
              <a:rPr dirty="0" sz="2150" spc="4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100" b="1">
                <a:solidFill>
                  <a:srgbClr val="0E0F0F"/>
                </a:solidFill>
                <a:latin typeface="Arial"/>
                <a:cs typeface="Arial"/>
              </a:rPr>
              <a:t>total</a:t>
            </a:r>
            <a:r>
              <a:rPr dirty="0" sz="2150" spc="-21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0E0F0F"/>
                </a:solidFill>
                <a:latin typeface="Arial"/>
                <a:cs typeface="Arial"/>
              </a:rPr>
              <a:t>cost</a:t>
            </a:r>
            <a:r>
              <a:rPr dirty="0" sz="2150" spc="4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90" b="1">
                <a:solidFill>
                  <a:srgbClr val="0E0F0F"/>
                </a:solidFill>
                <a:latin typeface="Arial"/>
                <a:cs typeface="Arial"/>
              </a:rPr>
              <a:t>of</a:t>
            </a:r>
            <a:r>
              <a:rPr dirty="0" sz="2150" spc="-3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60" b="1">
                <a:solidFill>
                  <a:srgbClr val="0E0F0F"/>
                </a:solidFill>
                <a:latin typeface="Arial"/>
                <a:cs typeface="Arial"/>
              </a:rPr>
              <a:t>development</a:t>
            </a:r>
            <a:endParaRPr sz="2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729788"/>
            <a:ext cx="12192000" cy="92075"/>
          </a:xfrm>
          <a:custGeom>
            <a:avLst/>
            <a:gdLst/>
            <a:ahLst/>
            <a:cxnLst/>
            <a:rect l="l" t="t" r="r" b="b"/>
            <a:pathLst>
              <a:path w="12192000" h="92075">
                <a:moveTo>
                  <a:pt x="12192000" y="91602"/>
                </a:moveTo>
                <a:lnTo>
                  <a:pt x="0" y="91602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916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0994" y="1939474"/>
            <a:ext cx="8119109" cy="10674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6823075" algn="l"/>
              </a:tabLst>
            </a:pPr>
            <a:r>
              <a:rPr dirty="0" sz="4000" spc="185" b="1">
                <a:solidFill>
                  <a:srgbClr val="2D9148"/>
                </a:solidFill>
                <a:latin typeface="Arial"/>
                <a:cs typeface="Arial"/>
              </a:rPr>
              <a:t>New</a:t>
            </a:r>
            <a:r>
              <a:rPr dirty="0" sz="4000" spc="-85" b="1">
                <a:solidFill>
                  <a:srgbClr val="2D9148"/>
                </a:solidFill>
                <a:latin typeface="Arial"/>
                <a:cs typeface="Arial"/>
              </a:rPr>
              <a:t> </a:t>
            </a:r>
            <a:r>
              <a:rPr dirty="0" sz="4000" spc="60" b="1">
                <a:solidFill>
                  <a:srgbClr val="2D9148"/>
                </a:solidFill>
                <a:latin typeface="Arial"/>
                <a:cs typeface="Arial"/>
              </a:rPr>
              <a:t>Markets</a:t>
            </a:r>
            <a:r>
              <a:rPr dirty="0" sz="4000" spc="-160" b="1">
                <a:solidFill>
                  <a:srgbClr val="2D9148"/>
                </a:solidFill>
                <a:latin typeface="Arial"/>
                <a:cs typeface="Arial"/>
              </a:rPr>
              <a:t> </a:t>
            </a:r>
            <a:r>
              <a:rPr dirty="0" sz="4000" spc="-35" b="1">
                <a:solidFill>
                  <a:srgbClr val="2D9148"/>
                </a:solidFill>
                <a:latin typeface="Arial"/>
                <a:cs typeface="Arial"/>
              </a:rPr>
              <a:t>Tax</a:t>
            </a:r>
            <a:r>
              <a:rPr dirty="0" sz="4000" spc="-25" b="1">
                <a:solidFill>
                  <a:srgbClr val="2D9148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2D9148"/>
                </a:solidFill>
                <a:latin typeface="Arial"/>
                <a:cs typeface="Arial"/>
              </a:rPr>
              <a:t>Credits</a:t>
            </a:r>
            <a:r>
              <a:rPr dirty="0" sz="4000" spc="-130" b="1">
                <a:solidFill>
                  <a:srgbClr val="2D9148"/>
                </a:solidFill>
                <a:latin typeface="Arial"/>
                <a:cs typeface="Arial"/>
              </a:rPr>
              <a:t> </a:t>
            </a:r>
            <a:r>
              <a:rPr dirty="0" sz="4000" spc="-50">
                <a:solidFill>
                  <a:srgbClr val="2D9148"/>
                </a:solidFill>
              </a:rPr>
              <a:t>(</a:t>
            </a:r>
            <a:r>
              <a:rPr dirty="0" sz="4000">
                <a:solidFill>
                  <a:srgbClr val="2D9148"/>
                </a:solidFill>
              </a:rPr>
              <a:t>	</a:t>
            </a:r>
            <a:r>
              <a:rPr dirty="0" sz="4000" spc="-20" b="1">
                <a:solidFill>
                  <a:srgbClr val="2D9148"/>
                </a:solidFill>
                <a:latin typeface="Arial"/>
                <a:cs typeface="Arial"/>
              </a:rPr>
              <a:t>MTC)</a:t>
            </a:r>
            <a:endParaRPr sz="4000">
              <a:latin typeface="Arial"/>
              <a:cs typeface="Arial"/>
            </a:endParaRPr>
          </a:p>
          <a:p>
            <a:pPr algn="ctr" marL="21590">
              <a:lnSpc>
                <a:spcPct val="100000"/>
              </a:lnSpc>
              <a:spcBef>
                <a:spcPts val="155"/>
              </a:spcBef>
              <a:tabLst>
                <a:tab pos="3023870" algn="l"/>
              </a:tabLst>
            </a:pPr>
            <a:r>
              <a:rPr dirty="0" sz="2700" spc="60">
                <a:solidFill>
                  <a:srgbClr val="2D9148"/>
                </a:solidFill>
              </a:rPr>
              <a:t>An</a:t>
            </a:r>
            <a:r>
              <a:rPr dirty="0" sz="2700" spc="45">
                <a:solidFill>
                  <a:srgbClr val="2D9148"/>
                </a:solidFill>
              </a:rPr>
              <a:t> </a:t>
            </a:r>
            <a:r>
              <a:rPr dirty="0" sz="2700" spc="105">
                <a:solidFill>
                  <a:srgbClr val="2D9148"/>
                </a:solidFill>
              </a:rPr>
              <a:t>Important </a:t>
            </a:r>
            <a:r>
              <a:rPr dirty="0" sz="2700" spc="-25">
                <a:solidFill>
                  <a:srgbClr val="2D9148"/>
                </a:solidFill>
              </a:rPr>
              <a:t>Too</a:t>
            </a:r>
            <a:r>
              <a:rPr dirty="0" sz="2700">
                <a:solidFill>
                  <a:srgbClr val="2D9148"/>
                </a:solidFill>
              </a:rPr>
              <a:t>	to</a:t>
            </a:r>
            <a:r>
              <a:rPr dirty="0" sz="2700" spc="204">
                <a:solidFill>
                  <a:srgbClr val="2D9148"/>
                </a:solidFill>
              </a:rPr>
              <a:t> </a:t>
            </a:r>
            <a:r>
              <a:rPr dirty="0" sz="2700" spc="70">
                <a:solidFill>
                  <a:srgbClr val="2D9148"/>
                </a:solidFill>
              </a:rPr>
              <a:t>Access</a:t>
            </a:r>
            <a:r>
              <a:rPr dirty="0" sz="2700" spc="170">
                <a:solidFill>
                  <a:srgbClr val="2D9148"/>
                </a:solidFill>
              </a:rPr>
              <a:t> </a:t>
            </a:r>
            <a:r>
              <a:rPr dirty="0" sz="2700" spc="114">
                <a:solidFill>
                  <a:srgbClr val="2D9148"/>
                </a:solidFill>
              </a:rPr>
              <a:t>More</a:t>
            </a:r>
            <a:r>
              <a:rPr dirty="0" sz="2700" spc="25">
                <a:solidFill>
                  <a:srgbClr val="2D9148"/>
                </a:solidFill>
              </a:rPr>
              <a:t> </a:t>
            </a:r>
            <a:r>
              <a:rPr dirty="0" sz="2700" spc="80">
                <a:solidFill>
                  <a:srgbClr val="2D9148"/>
                </a:solidFill>
              </a:rPr>
              <a:t>Capital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1470108" y="3631068"/>
            <a:ext cx="9240520" cy="125031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 indent="347345">
              <a:lnSpc>
                <a:spcPct val="100699"/>
              </a:lnSpc>
              <a:spcBef>
                <a:spcPts val="70"/>
              </a:spcBef>
            </a:pPr>
            <a:r>
              <a:rPr dirty="0" sz="4000" spc="220" b="1">
                <a:solidFill>
                  <a:srgbClr val="214154"/>
                </a:solidFill>
                <a:latin typeface="Arial"/>
                <a:cs typeface="Arial"/>
              </a:rPr>
              <a:t>a</a:t>
            </a:r>
            <a:r>
              <a:rPr dirty="0" sz="4000" spc="-80" b="1">
                <a:solidFill>
                  <a:srgbClr val="214154"/>
                </a:solidFill>
                <a:latin typeface="Arial"/>
                <a:cs typeface="Arial"/>
              </a:rPr>
              <a:t> </a:t>
            </a:r>
            <a:r>
              <a:rPr dirty="0" sz="4000" spc="75" b="1">
                <a:solidFill>
                  <a:srgbClr val="214154"/>
                </a:solidFill>
                <a:latin typeface="Arial"/>
                <a:cs typeface="Arial"/>
              </a:rPr>
              <a:t>funding</a:t>
            </a:r>
            <a:r>
              <a:rPr dirty="0" sz="4000" spc="30" b="1">
                <a:solidFill>
                  <a:srgbClr val="214154"/>
                </a:solidFill>
                <a:latin typeface="Arial"/>
                <a:cs typeface="Arial"/>
              </a:rPr>
              <a:t> </a:t>
            </a:r>
            <a:r>
              <a:rPr dirty="0" sz="4000" spc="55" b="1">
                <a:solidFill>
                  <a:srgbClr val="214154"/>
                </a:solidFill>
                <a:latin typeface="Arial"/>
                <a:cs typeface="Arial"/>
              </a:rPr>
              <a:t>resource</a:t>
            </a:r>
            <a:r>
              <a:rPr dirty="0" sz="4000" spc="165" b="1">
                <a:solidFill>
                  <a:srgbClr val="214154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214154"/>
                </a:solidFill>
                <a:latin typeface="Arial"/>
                <a:cs typeface="Arial"/>
              </a:rPr>
              <a:t>for</a:t>
            </a:r>
            <a:r>
              <a:rPr dirty="0" sz="4000" spc="-114" b="1">
                <a:solidFill>
                  <a:srgbClr val="214154"/>
                </a:solidFill>
                <a:latin typeface="Arial"/>
                <a:cs typeface="Arial"/>
              </a:rPr>
              <a:t> </a:t>
            </a:r>
            <a:r>
              <a:rPr dirty="0" sz="4000" spc="55" b="1">
                <a:solidFill>
                  <a:srgbClr val="214154"/>
                </a:solidFill>
                <a:latin typeface="Arial"/>
                <a:cs typeface="Arial"/>
              </a:rPr>
              <a:t>community </a:t>
            </a:r>
            <a:r>
              <a:rPr dirty="0" sz="4000" spc="160" b="1">
                <a:solidFill>
                  <a:srgbClr val="214154"/>
                </a:solidFill>
                <a:latin typeface="Arial"/>
                <a:cs typeface="Arial"/>
              </a:rPr>
              <a:t>and</a:t>
            </a:r>
            <a:r>
              <a:rPr dirty="0" sz="4000" spc="-140" b="1">
                <a:solidFill>
                  <a:srgbClr val="214154"/>
                </a:solidFill>
                <a:latin typeface="Arial"/>
                <a:cs typeface="Arial"/>
              </a:rPr>
              <a:t> </a:t>
            </a:r>
            <a:r>
              <a:rPr dirty="0" sz="4000" spc="65" b="1">
                <a:solidFill>
                  <a:srgbClr val="214154"/>
                </a:solidFill>
                <a:latin typeface="Arial"/>
                <a:cs typeface="Arial"/>
              </a:rPr>
              <a:t>economic</a:t>
            </a:r>
            <a:r>
              <a:rPr dirty="0" sz="4000" spc="45" b="1">
                <a:solidFill>
                  <a:srgbClr val="214154"/>
                </a:solidFill>
                <a:latin typeface="Arial"/>
                <a:cs typeface="Arial"/>
              </a:rPr>
              <a:t> </a:t>
            </a:r>
            <a:r>
              <a:rPr dirty="0" sz="4000" spc="130" b="1">
                <a:solidFill>
                  <a:srgbClr val="214154"/>
                </a:solidFill>
                <a:latin typeface="Arial"/>
                <a:cs typeface="Arial"/>
              </a:rPr>
              <a:t>development</a:t>
            </a:r>
            <a:r>
              <a:rPr dirty="0" sz="4000" spc="300" b="1">
                <a:solidFill>
                  <a:srgbClr val="214154"/>
                </a:solidFill>
                <a:latin typeface="Arial"/>
                <a:cs typeface="Arial"/>
              </a:rPr>
              <a:t> </a:t>
            </a:r>
            <a:r>
              <a:rPr dirty="0" sz="4000" spc="40" b="1">
                <a:solidFill>
                  <a:srgbClr val="214154"/>
                </a:solidFill>
                <a:latin typeface="Arial"/>
                <a:cs typeface="Arial"/>
              </a:rPr>
              <a:t>projects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364963" y="5599505"/>
            <a:ext cx="355600" cy="11252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200">
                <a:solidFill>
                  <a:srgbClr val="8597A1"/>
                </a:solidFill>
                <a:latin typeface="Arial"/>
                <a:cs typeface="Arial"/>
              </a:rPr>
              <a:t>•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8911" y="335898"/>
            <a:ext cx="500371" cy="50076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39316" y="348110"/>
            <a:ext cx="500371" cy="48854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40567" y="3135883"/>
            <a:ext cx="1281440" cy="90075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49188" y="1004596"/>
            <a:ext cx="11106150" cy="97790"/>
            <a:chOff x="549188" y="1004596"/>
            <a:chExt cx="11106150" cy="97790"/>
          </a:xfrm>
        </p:grpSpPr>
        <p:sp>
          <p:nvSpPr>
            <p:cNvPr id="6" name="object 6" descr=""/>
            <p:cNvSpPr/>
            <p:nvPr/>
          </p:nvSpPr>
          <p:spPr>
            <a:xfrm>
              <a:off x="6187525" y="1010702"/>
              <a:ext cx="2136140" cy="0"/>
            </a:xfrm>
            <a:custGeom>
              <a:avLst/>
              <a:gdLst/>
              <a:ahLst/>
              <a:cxnLst/>
              <a:rect l="l" t="t" r="r" b="b"/>
              <a:pathLst>
                <a:path w="2136140" h="0">
                  <a:moveTo>
                    <a:pt x="0" y="0"/>
                  </a:moveTo>
                  <a:lnTo>
                    <a:pt x="2135733" y="0"/>
                  </a:lnTo>
                </a:path>
              </a:pathLst>
            </a:custGeom>
            <a:ln w="122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49188" y="1062611"/>
              <a:ext cx="11106150" cy="0"/>
            </a:xfrm>
            <a:custGeom>
              <a:avLst/>
              <a:gdLst/>
              <a:ahLst/>
              <a:cxnLst/>
              <a:rect l="l" t="t" r="r" b="b"/>
              <a:pathLst>
                <a:path w="11106150" h="0">
                  <a:moveTo>
                    <a:pt x="0" y="0"/>
                  </a:moveTo>
                  <a:lnTo>
                    <a:pt x="11105815" y="0"/>
                  </a:lnTo>
                </a:path>
              </a:pathLst>
            </a:custGeom>
            <a:ln w="793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85065" y="309966"/>
            <a:ext cx="178816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50">
                <a:solidFill>
                  <a:srgbClr val="0E0F0F"/>
                </a:solidFill>
              </a:rPr>
              <a:t>Overview</a:t>
            </a:r>
            <a:endParaRPr sz="3200"/>
          </a:p>
        </p:txBody>
      </p:sp>
      <p:sp>
        <p:nvSpPr>
          <p:cNvPr id="9" name="object 9" descr=""/>
          <p:cNvSpPr txBox="1"/>
          <p:nvPr/>
        </p:nvSpPr>
        <p:spPr>
          <a:xfrm>
            <a:off x="1329042" y="1692910"/>
            <a:ext cx="8154670" cy="1348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125" b="1">
                <a:solidFill>
                  <a:srgbClr val="0E0F0F"/>
                </a:solidFill>
                <a:latin typeface="Arial"/>
                <a:cs typeface="Arial"/>
              </a:rPr>
              <a:t>US</a:t>
            </a:r>
            <a:r>
              <a:rPr dirty="0" sz="2050" spc="-6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145" b="1">
                <a:solidFill>
                  <a:srgbClr val="0E0F0F"/>
                </a:solidFill>
                <a:latin typeface="Arial"/>
                <a:cs typeface="Arial"/>
              </a:rPr>
              <a:t>Department</a:t>
            </a:r>
            <a:r>
              <a:rPr dirty="0" sz="2050" spc="10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114" b="1">
                <a:solidFill>
                  <a:srgbClr val="0E0F0F"/>
                </a:solidFill>
                <a:latin typeface="Arial"/>
                <a:cs typeface="Arial"/>
              </a:rPr>
              <a:t>of</a:t>
            </a:r>
            <a:r>
              <a:rPr dirty="0" sz="2050" spc="-12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80" b="1">
                <a:solidFill>
                  <a:srgbClr val="0E0F0F"/>
                </a:solidFill>
                <a:latin typeface="Arial"/>
                <a:cs typeface="Arial"/>
              </a:rPr>
              <a:t>Treasury</a:t>
            </a:r>
            <a:endParaRPr sz="2050">
              <a:latin typeface="Arial"/>
              <a:cs typeface="Arial"/>
            </a:endParaRPr>
          </a:p>
          <a:p>
            <a:pPr marL="438150" indent="-183515">
              <a:lnSpc>
                <a:spcPct val="100000"/>
              </a:lnSpc>
              <a:spcBef>
                <a:spcPts val="65"/>
              </a:spcBef>
              <a:buChar char="•"/>
              <a:tabLst>
                <a:tab pos="438150" algn="l"/>
              </a:tabLst>
            </a:pPr>
            <a:r>
              <a:rPr dirty="0" sz="2150" spc="105">
                <a:solidFill>
                  <a:srgbClr val="0E0F0F"/>
                </a:solidFill>
                <a:latin typeface="Arial"/>
                <a:cs typeface="Arial"/>
              </a:rPr>
              <a:t>Community</a:t>
            </a:r>
            <a:r>
              <a:rPr dirty="0" sz="2150" spc="17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95">
                <a:solidFill>
                  <a:srgbClr val="0E0F0F"/>
                </a:solidFill>
                <a:latin typeface="Arial"/>
                <a:cs typeface="Arial"/>
              </a:rPr>
              <a:t>Development</a:t>
            </a:r>
            <a:r>
              <a:rPr dirty="0" sz="2150" spc="21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50">
                <a:solidFill>
                  <a:srgbClr val="0E0F0F"/>
                </a:solidFill>
                <a:latin typeface="Arial"/>
                <a:cs typeface="Arial"/>
              </a:rPr>
              <a:t>Financial</a:t>
            </a:r>
            <a:r>
              <a:rPr dirty="0" sz="2150" spc="-12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60">
                <a:solidFill>
                  <a:srgbClr val="0E0F0F"/>
                </a:solidFill>
                <a:latin typeface="Arial"/>
                <a:cs typeface="Arial"/>
              </a:rPr>
              <a:t>Institutions</a:t>
            </a:r>
            <a:r>
              <a:rPr dirty="0" sz="2150" spc="14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65">
                <a:solidFill>
                  <a:srgbClr val="0E0F0F"/>
                </a:solidFill>
                <a:latin typeface="Arial"/>
                <a:cs typeface="Arial"/>
              </a:rPr>
              <a:t>Fund</a:t>
            </a:r>
            <a:r>
              <a:rPr dirty="0" sz="2150" spc="-9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E0F0F"/>
                </a:solidFill>
                <a:latin typeface="Arial"/>
                <a:cs typeface="Arial"/>
              </a:rPr>
              <a:t>(CDFI)</a:t>
            </a:r>
            <a:endParaRPr sz="2150">
              <a:latin typeface="Arial"/>
              <a:cs typeface="Arial"/>
            </a:endParaRPr>
          </a:p>
          <a:p>
            <a:pPr marL="441325" indent="-189230">
              <a:lnSpc>
                <a:spcPct val="100000"/>
              </a:lnSpc>
              <a:spcBef>
                <a:spcPts val="85"/>
              </a:spcBef>
              <a:buChar char="•"/>
              <a:tabLst>
                <a:tab pos="441325" algn="l"/>
              </a:tabLst>
            </a:pPr>
            <a:r>
              <a:rPr dirty="0" sz="2150" spc="-60">
                <a:solidFill>
                  <a:srgbClr val="0E0F0F"/>
                </a:solidFill>
                <a:latin typeface="Arial"/>
                <a:cs typeface="Arial"/>
              </a:rPr>
              <a:t>39%</a:t>
            </a:r>
            <a:r>
              <a:rPr dirty="0" sz="2150" spc="-2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55">
                <a:solidFill>
                  <a:srgbClr val="0E0F0F"/>
                </a:solidFill>
                <a:latin typeface="Arial"/>
                <a:cs typeface="Arial"/>
              </a:rPr>
              <a:t>tax</a:t>
            </a:r>
            <a:r>
              <a:rPr dirty="0" sz="2150" spc="5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90">
                <a:solidFill>
                  <a:srgbClr val="0E0F0F"/>
                </a:solidFill>
                <a:latin typeface="Arial"/>
                <a:cs typeface="Arial"/>
              </a:rPr>
              <a:t>credit </a:t>
            </a:r>
            <a:r>
              <a:rPr dirty="0" sz="2150" spc="105">
                <a:solidFill>
                  <a:srgbClr val="0E0F0F"/>
                </a:solidFill>
                <a:latin typeface="Arial"/>
                <a:cs typeface="Arial"/>
              </a:rPr>
              <a:t>on</a:t>
            </a:r>
            <a:r>
              <a:rPr dirty="0" sz="2150" spc="-3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114">
                <a:solidFill>
                  <a:srgbClr val="0E0F0F"/>
                </a:solidFill>
                <a:latin typeface="Arial"/>
                <a:cs typeface="Arial"/>
              </a:rPr>
              <a:t>total</a:t>
            </a:r>
            <a:r>
              <a:rPr dirty="0" sz="2150" spc="-21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105">
                <a:solidFill>
                  <a:srgbClr val="0E0F0F"/>
                </a:solidFill>
                <a:latin typeface="Arial"/>
                <a:cs typeface="Arial"/>
              </a:rPr>
              <a:t>development</a:t>
            </a:r>
            <a:r>
              <a:rPr dirty="0" sz="2150" spc="16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70">
                <a:solidFill>
                  <a:srgbClr val="0E0F0F"/>
                </a:solidFill>
                <a:latin typeface="Arial"/>
                <a:cs typeface="Arial"/>
              </a:rPr>
              <a:t>cost</a:t>
            </a:r>
            <a:endParaRPr sz="2150">
              <a:latin typeface="Arial"/>
              <a:cs typeface="Arial"/>
            </a:endParaRPr>
          </a:p>
          <a:p>
            <a:pPr marL="440055" indent="-187960">
              <a:lnSpc>
                <a:spcPct val="100000"/>
              </a:lnSpc>
              <a:spcBef>
                <a:spcPts val="65"/>
              </a:spcBef>
              <a:buChar char="•"/>
              <a:tabLst>
                <a:tab pos="440055" algn="l"/>
              </a:tabLst>
            </a:pPr>
            <a:r>
              <a:rPr dirty="0" sz="2150" spc="95">
                <a:solidFill>
                  <a:srgbClr val="0E0F0F"/>
                </a:solidFill>
                <a:latin typeface="Arial"/>
                <a:cs typeface="Arial"/>
              </a:rPr>
              <a:t>7</a:t>
            </a:r>
            <a:r>
              <a:rPr dirty="0" sz="2150" spc="-10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E0F0F"/>
                </a:solidFill>
                <a:latin typeface="Arial"/>
                <a:cs typeface="Arial"/>
              </a:rPr>
              <a:t>year</a:t>
            </a:r>
            <a:r>
              <a:rPr dirty="0" sz="2150" spc="15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100">
                <a:solidFill>
                  <a:srgbClr val="0E0F0F"/>
                </a:solidFill>
                <a:latin typeface="Arial"/>
                <a:cs typeface="Arial"/>
              </a:rPr>
              <a:t>compliance</a:t>
            </a:r>
            <a:r>
              <a:rPr dirty="0" sz="2150" spc="14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90">
                <a:solidFill>
                  <a:srgbClr val="0E0F0F"/>
                </a:solidFill>
                <a:latin typeface="Arial"/>
                <a:cs typeface="Arial"/>
              </a:rPr>
              <a:t>period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32094" y="3369236"/>
            <a:ext cx="7654925" cy="1343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35">
              <a:lnSpc>
                <a:spcPts val="2570"/>
              </a:lnSpc>
              <a:spcBef>
                <a:spcPts val="95"/>
              </a:spcBef>
            </a:pPr>
            <a:r>
              <a:rPr dirty="0" sz="2050" spc="75" b="1">
                <a:solidFill>
                  <a:srgbClr val="0E0F0F"/>
                </a:solidFill>
                <a:latin typeface="Arial"/>
                <a:cs typeface="Arial"/>
              </a:rPr>
              <a:t>$3.5</a:t>
            </a:r>
            <a:r>
              <a:rPr dirty="0" sz="2050" spc="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80" b="1">
                <a:solidFill>
                  <a:srgbClr val="0E0F0F"/>
                </a:solidFill>
                <a:latin typeface="Arial"/>
                <a:cs typeface="Arial"/>
              </a:rPr>
              <a:t>billion</a:t>
            </a:r>
            <a:r>
              <a:rPr dirty="0" sz="2050" spc="-2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50" b="1">
                <a:solidFill>
                  <a:srgbClr val="0E0F0F"/>
                </a:solidFill>
                <a:latin typeface="Arial"/>
                <a:cs typeface="Arial"/>
              </a:rPr>
              <a:t>in</a:t>
            </a:r>
            <a:r>
              <a:rPr dirty="0" sz="2050" spc="-6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100" b="1">
                <a:solidFill>
                  <a:srgbClr val="0E0F0F"/>
                </a:solidFill>
                <a:latin typeface="Arial"/>
                <a:cs typeface="Arial"/>
              </a:rPr>
              <a:t>allocation</a:t>
            </a:r>
            <a:r>
              <a:rPr dirty="0" sz="2050" spc="12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110" b="1">
                <a:solidFill>
                  <a:srgbClr val="0E0F0F"/>
                </a:solidFill>
                <a:latin typeface="Arial"/>
                <a:cs typeface="Arial"/>
              </a:rPr>
              <a:t>per</a:t>
            </a:r>
            <a:r>
              <a:rPr dirty="0" sz="2050" spc="-5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90" b="1">
                <a:solidFill>
                  <a:srgbClr val="0E0F0F"/>
                </a:solidFill>
                <a:latin typeface="Arial"/>
                <a:cs typeface="Arial"/>
              </a:rPr>
              <a:t>year</a:t>
            </a:r>
            <a:r>
              <a:rPr dirty="0" sz="2050" spc="6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150" b="1">
                <a:solidFill>
                  <a:srgbClr val="0E0F0F"/>
                </a:solidFill>
                <a:latin typeface="Arial"/>
                <a:cs typeface="Arial"/>
              </a:rPr>
              <a:t>awarded</a:t>
            </a:r>
            <a:r>
              <a:rPr dirty="0" sz="2050" spc="5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110" b="1">
                <a:solidFill>
                  <a:srgbClr val="0E0F0F"/>
                </a:solidFill>
                <a:latin typeface="Arial"/>
                <a:cs typeface="Arial"/>
              </a:rPr>
              <a:t>to</a:t>
            </a:r>
            <a:r>
              <a:rPr dirty="0" sz="2050" spc="-5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85" b="1">
                <a:solidFill>
                  <a:srgbClr val="0E0F0F"/>
                </a:solidFill>
                <a:latin typeface="Arial"/>
                <a:cs typeface="Arial"/>
              </a:rPr>
              <a:t>Community </a:t>
            </a:r>
            <a:r>
              <a:rPr dirty="0" sz="2050" spc="125" b="1">
                <a:solidFill>
                  <a:srgbClr val="0E0F0F"/>
                </a:solidFill>
                <a:latin typeface="Arial"/>
                <a:cs typeface="Arial"/>
              </a:rPr>
              <a:t>Development</a:t>
            </a:r>
            <a:r>
              <a:rPr dirty="0" sz="2050" spc="32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50" b="1">
                <a:solidFill>
                  <a:srgbClr val="0E0F0F"/>
                </a:solidFill>
                <a:latin typeface="Arial"/>
                <a:cs typeface="Arial"/>
              </a:rPr>
              <a:t>Entities</a:t>
            </a:r>
            <a:r>
              <a:rPr dirty="0" sz="2050" spc="1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-10" b="1">
                <a:solidFill>
                  <a:srgbClr val="0E0F0F"/>
                </a:solidFill>
                <a:latin typeface="Arial"/>
                <a:cs typeface="Arial"/>
              </a:rPr>
              <a:t>(CDEs)</a:t>
            </a:r>
            <a:endParaRPr sz="2050">
              <a:latin typeface="Arial"/>
              <a:cs typeface="Arial"/>
            </a:endParaRPr>
          </a:p>
          <a:p>
            <a:pPr marL="435609" indent="-186690">
              <a:lnSpc>
                <a:spcPts val="2530"/>
              </a:lnSpc>
              <a:spcBef>
                <a:spcPts val="175"/>
              </a:spcBef>
              <a:buChar char="•"/>
              <a:tabLst>
                <a:tab pos="435609" algn="l"/>
              </a:tabLst>
            </a:pPr>
            <a:r>
              <a:rPr dirty="0" sz="2150">
                <a:solidFill>
                  <a:srgbClr val="0E0F0F"/>
                </a:solidFill>
                <a:latin typeface="Arial"/>
                <a:cs typeface="Arial"/>
              </a:rPr>
              <a:t>CDEs</a:t>
            </a:r>
            <a:r>
              <a:rPr dirty="0" sz="2150" spc="5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105">
                <a:solidFill>
                  <a:srgbClr val="0E0F0F"/>
                </a:solidFill>
                <a:latin typeface="Arial"/>
                <a:cs typeface="Arial"/>
              </a:rPr>
              <a:t>deploy</a:t>
            </a:r>
            <a:r>
              <a:rPr dirty="0" sz="2150" spc="3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90">
                <a:solidFill>
                  <a:srgbClr val="0E0F0F"/>
                </a:solidFill>
                <a:latin typeface="Arial"/>
                <a:cs typeface="Arial"/>
              </a:rPr>
              <a:t>credits</a:t>
            </a:r>
            <a:r>
              <a:rPr dirty="0" sz="2150" spc="7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75">
                <a:solidFill>
                  <a:srgbClr val="0E0F0F"/>
                </a:solidFill>
                <a:latin typeface="Arial"/>
                <a:cs typeface="Arial"/>
              </a:rPr>
              <a:t>to</a:t>
            </a:r>
            <a:r>
              <a:rPr dirty="0" sz="2150" spc="4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75">
                <a:solidFill>
                  <a:srgbClr val="0E0F0F"/>
                </a:solidFill>
                <a:latin typeface="Arial"/>
                <a:cs typeface="Arial"/>
              </a:rPr>
              <a:t>qualifying</a:t>
            </a:r>
            <a:r>
              <a:rPr dirty="0" sz="2150" spc="10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65">
                <a:solidFill>
                  <a:srgbClr val="0E0F0F"/>
                </a:solidFill>
                <a:latin typeface="Arial"/>
                <a:cs typeface="Arial"/>
              </a:rPr>
              <a:t>projects</a:t>
            </a:r>
            <a:endParaRPr sz="2150">
              <a:latin typeface="Arial"/>
              <a:cs typeface="Arial"/>
            </a:endParaRPr>
          </a:p>
          <a:p>
            <a:pPr marL="440055" indent="-187960">
              <a:lnSpc>
                <a:spcPts val="2530"/>
              </a:lnSpc>
              <a:buChar char="•"/>
              <a:tabLst>
                <a:tab pos="440055" algn="l"/>
              </a:tabLst>
            </a:pPr>
            <a:r>
              <a:rPr dirty="0" sz="2150">
                <a:solidFill>
                  <a:srgbClr val="0E0F0F"/>
                </a:solidFill>
                <a:latin typeface="Arial"/>
                <a:cs typeface="Arial"/>
              </a:rPr>
              <a:t>Each</a:t>
            </a:r>
            <a:r>
              <a:rPr dirty="0" sz="2150" spc="4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E0F0F"/>
                </a:solidFill>
                <a:latin typeface="Arial"/>
                <a:cs typeface="Arial"/>
              </a:rPr>
              <a:t>CDE</a:t>
            </a:r>
            <a:r>
              <a:rPr dirty="0" sz="2150" spc="7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E0F0F"/>
                </a:solidFill>
                <a:latin typeface="Arial"/>
                <a:cs typeface="Arial"/>
              </a:rPr>
              <a:t>has</a:t>
            </a:r>
            <a:r>
              <a:rPr dirty="0" sz="2150" spc="2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70">
                <a:solidFill>
                  <a:srgbClr val="0E0F0F"/>
                </a:solidFill>
                <a:latin typeface="Arial"/>
                <a:cs typeface="Arial"/>
              </a:rPr>
              <a:t>different</a:t>
            </a:r>
            <a:r>
              <a:rPr dirty="0" sz="2150" spc="16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60">
                <a:solidFill>
                  <a:srgbClr val="0E0F0F"/>
                </a:solidFill>
                <a:latin typeface="Arial"/>
                <a:cs typeface="Arial"/>
              </a:rPr>
              <a:t>service</a:t>
            </a:r>
            <a:r>
              <a:rPr dirty="0" sz="2150" spc="85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E0F0F"/>
                </a:solidFill>
                <a:latin typeface="Arial"/>
                <a:cs typeface="Arial"/>
              </a:rPr>
              <a:t>area.</a:t>
            </a:r>
            <a:r>
              <a:rPr dirty="0" sz="2150" spc="40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75">
                <a:solidFill>
                  <a:srgbClr val="0E0F0F"/>
                </a:solidFill>
                <a:latin typeface="Arial"/>
                <a:cs typeface="Arial"/>
              </a:rPr>
              <a:t>investment</a:t>
            </a:r>
            <a:r>
              <a:rPr dirty="0" sz="2150" spc="229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150" spc="60">
                <a:solidFill>
                  <a:srgbClr val="0E0F0F"/>
                </a:solidFill>
                <a:latin typeface="Arial"/>
                <a:cs typeface="Arial"/>
              </a:rPr>
              <a:t>goals</a:t>
            </a:r>
            <a:endParaRPr sz="21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161344" y="4056256"/>
            <a:ext cx="204914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25" b="1">
                <a:solidFill>
                  <a:srgbClr val="34954D"/>
                </a:solidFill>
                <a:latin typeface="Arial"/>
                <a:cs typeface="Arial"/>
              </a:rPr>
              <a:t>increased</a:t>
            </a:r>
            <a:r>
              <a:rPr dirty="0" sz="2050" spc="-65" b="1">
                <a:solidFill>
                  <a:srgbClr val="34954D"/>
                </a:solidFill>
                <a:latin typeface="Arial"/>
                <a:cs typeface="Arial"/>
              </a:rPr>
              <a:t> </a:t>
            </a:r>
            <a:r>
              <a:rPr dirty="0" sz="2050" b="1">
                <a:solidFill>
                  <a:srgbClr val="34954D"/>
                </a:solidFill>
                <a:latin typeface="Arial"/>
                <a:cs typeface="Arial"/>
              </a:rPr>
              <a:t>to</a:t>
            </a:r>
            <a:r>
              <a:rPr dirty="0" sz="2050" spc="-140" b="1">
                <a:solidFill>
                  <a:srgbClr val="34954D"/>
                </a:solidFill>
                <a:latin typeface="Arial"/>
                <a:cs typeface="Arial"/>
              </a:rPr>
              <a:t> </a:t>
            </a:r>
            <a:r>
              <a:rPr dirty="0" sz="2050" spc="-25" b="1">
                <a:solidFill>
                  <a:srgbClr val="34954D"/>
                </a:solidFill>
                <a:latin typeface="Arial"/>
                <a:cs typeface="Arial"/>
              </a:rPr>
              <a:t>$5B</a:t>
            </a:r>
            <a:endParaRPr sz="20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32094" y="5042510"/>
            <a:ext cx="755586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105" b="1">
                <a:solidFill>
                  <a:srgbClr val="0E0F0F"/>
                </a:solidFill>
                <a:latin typeface="Arial"/>
                <a:cs typeface="Arial"/>
              </a:rPr>
              <a:t>NMTCs</a:t>
            </a:r>
            <a:r>
              <a:rPr dirty="0" sz="2050" spc="-3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90" b="1">
                <a:solidFill>
                  <a:srgbClr val="0E0F0F"/>
                </a:solidFill>
                <a:latin typeface="Arial"/>
                <a:cs typeface="Arial"/>
              </a:rPr>
              <a:t>can </a:t>
            </a:r>
            <a:r>
              <a:rPr dirty="0" sz="2050" spc="110" b="1">
                <a:solidFill>
                  <a:srgbClr val="0E0F0F"/>
                </a:solidFill>
                <a:latin typeface="Arial"/>
                <a:cs typeface="Arial"/>
              </a:rPr>
              <a:t>pay</a:t>
            </a:r>
            <a:r>
              <a:rPr dirty="0" sz="2050" spc="-3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65" b="1">
                <a:solidFill>
                  <a:srgbClr val="0E0F0F"/>
                </a:solidFill>
                <a:latin typeface="Arial"/>
                <a:cs typeface="Arial"/>
              </a:rPr>
              <a:t>for</a:t>
            </a:r>
            <a:r>
              <a:rPr dirty="0" sz="2050" spc="4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1850" spc="190" b="1">
                <a:solidFill>
                  <a:srgbClr val="0E0F0F"/>
                </a:solidFill>
                <a:latin typeface="Arial"/>
                <a:cs typeface="Arial"/>
              </a:rPr>
              <a:t>20-</a:t>
            </a:r>
            <a:r>
              <a:rPr dirty="0" sz="1850" spc="265" b="1">
                <a:solidFill>
                  <a:srgbClr val="0E0F0F"/>
                </a:solidFill>
                <a:latin typeface="Arial"/>
                <a:cs typeface="Arial"/>
              </a:rPr>
              <a:t>25%</a:t>
            </a:r>
            <a:r>
              <a:rPr dirty="0" sz="1850" spc="8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200" b="1">
                <a:solidFill>
                  <a:srgbClr val="0E0F0F"/>
                </a:solidFill>
                <a:latin typeface="Arial"/>
                <a:cs typeface="Arial"/>
              </a:rPr>
              <a:t>of</a:t>
            </a:r>
            <a:r>
              <a:rPr dirty="0" sz="2050" spc="-18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130" b="1">
                <a:solidFill>
                  <a:srgbClr val="0E0F0F"/>
                </a:solidFill>
                <a:latin typeface="Arial"/>
                <a:cs typeface="Arial"/>
              </a:rPr>
              <a:t>total</a:t>
            </a:r>
            <a:r>
              <a:rPr dirty="0" sz="2050" spc="-20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90" b="1">
                <a:solidFill>
                  <a:srgbClr val="0E0F0F"/>
                </a:solidFill>
                <a:latin typeface="Arial"/>
                <a:cs typeface="Arial"/>
              </a:rPr>
              <a:t>cost</a:t>
            </a:r>
            <a:r>
              <a:rPr dirty="0" sz="2050" spc="-40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75" b="1">
                <a:solidFill>
                  <a:srgbClr val="0E0F0F"/>
                </a:solidFill>
                <a:latin typeface="Arial"/>
                <a:cs typeface="Arial"/>
              </a:rPr>
              <a:t>of</a:t>
            </a:r>
            <a:r>
              <a:rPr dirty="0" sz="2050" spc="45" b="1">
                <a:solidFill>
                  <a:srgbClr val="0E0F0F"/>
                </a:solidFill>
                <a:latin typeface="Arial"/>
                <a:cs typeface="Arial"/>
              </a:rPr>
              <a:t> </a:t>
            </a:r>
            <a:r>
              <a:rPr dirty="0" sz="2050" spc="135" b="1">
                <a:solidFill>
                  <a:srgbClr val="0E0F0F"/>
                </a:solidFill>
                <a:latin typeface="Arial"/>
                <a:cs typeface="Arial"/>
              </a:rPr>
              <a:t>development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911244" y="853566"/>
            <a:ext cx="1743075" cy="930910"/>
          </a:xfrm>
          <a:custGeom>
            <a:avLst/>
            <a:gdLst/>
            <a:ahLst/>
            <a:cxnLst/>
            <a:rect l="l" t="t" r="r" b="b"/>
            <a:pathLst>
              <a:path w="1743075" h="930910">
                <a:moveTo>
                  <a:pt x="1742478" y="592366"/>
                </a:moveTo>
                <a:lnTo>
                  <a:pt x="1647926" y="592366"/>
                </a:lnTo>
                <a:lnTo>
                  <a:pt x="1647926" y="293128"/>
                </a:lnTo>
                <a:lnTo>
                  <a:pt x="1391285" y="293128"/>
                </a:lnTo>
                <a:lnTo>
                  <a:pt x="1391285" y="0"/>
                </a:lnTo>
                <a:lnTo>
                  <a:pt x="545693" y="0"/>
                </a:lnTo>
                <a:lnTo>
                  <a:pt x="545693" y="338467"/>
                </a:lnTo>
                <a:lnTo>
                  <a:pt x="545693" y="592366"/>
                </a:lnTo>
                <a:lnTo>
                  <a:pt x="468439" y="592366"/>
                </a:lnTo>
                <a:lnTo>
                  <a:pt x="468439" y="338467"/>
                </a:lnTo>
                <a:lnTo>
                  <a:pt x="545693" y="338467"/>
                </a:lnTo>
                <a:lnTo>
                  <a:pt x="545693" y="0"/>
                </a:lnTo>
                <a:lnTo>
                  <a:pt x="0" y="0"/>
                </a:lnTo>
                <a:lnTo>
                  <a:pt x="0" y="338467"/>
                </a:lnTo>
                <a:lnTo>
                  <a:pt x="2463" y="338467"/>
                </a:lnTo>
                <a:lnTo>
                  <a:pt x="2463" y="592366"/>
                </a:lnTo>
                <a:lnTo>
                  <a:pt x="1968" y="592366"/>
                </a:lnTo>
                <a:lnTo>
                  <a:pt x="1968" y="930821"/>
                </a:lnTo>
                <a:lnTo>
                  <a:pt x="1742478" y="930821"/>
                </a:lnTo>
                <a:lnTo>
                  <a:pt x="1742478" y="592366"/>
                </a:lnTo>
                <a:close/>
              </a:path>
            </a:pathLst>
          </a:custGeom>
          <a:solidFill>
            <a:srgbClr val="284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898553" y="850675"/>
            <a:ext cx="1776095" cy="91566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4604" marR="5080" indent="-2540">
              <a:lnSpc>
                <a:spcPct val="99700"/>
              </a:lnSpc>
              <a:spcBef>
                <a:spcPts val="110"/>
              </a:spcBef>
            </a:pPr>
            <a:r>
              <a:rPr dirty="0" sz="1950" spc="95">
                <a:solidFill>
                  <a:srgbClr val="EDF0F2"/>
                </a:solidFill>
                <a:latin typeface="Arial"/>
                <a:cs typeface="Arial"/>
              </a:rPr>
              <a:t>Community </a:t>
            </a:r>
            <a:r>
              <a:rPr dirty="0" sz="1950" spc="45">
                <a:solidFill>
                  <a:srgbClr val="EDF0F2"/>
                </a:solidFill>
                <a:latin typeface="Arial"/>
                <a:cs typeface="Arial"/>
              </a:rPr>
              <a:t>Dev</a:t>
            </a:r>
            <a:r>
              <a:rPr dirty="0" sz="1950" spc="45">
                <a:solidFill>
                  <a:srgbClr val="95A5BC"/>
                </a:solidFill>
                <a:latin typeface="Arial"/>
                <a:cs typeface="Arial"/>
              </a:rPr>
              <a:t>,</a:t>
            </a:r>
            <a:r>
              <a:rPr dirty="0" sz="1950" spc="45">
                <a:solidFill>
                  <a:srgbClr val="EDF0F2"/>
                </a:solidFill>
                <a:latin typeface="Arial"/>
                <a:cs typeface="Arial"/>
              </a:rPr>
              <a:t>elopment </a:t>
            </a:r>
            <a:r>
              <a:rPr dirty="0" sz="1950" spc="85">
                <a:solidFill>
                  <a:srgbClr val="EDF0F2"/>
                </a:solidFill>
                <a:latin typeface="Arial"/>
                <a:cs typeface="Arial"/>
              </a:rPr>
              <a:t>Entities</a:t>
            </a:r>
            <a:r>
              <a:rPr dirty="0" sz="1950" spc="-5">
                <a:solidFill>
                  <a:srgbClr val="EDF0F2"/>
                </a:solidFill>
                <a:latin typeface="Arial"/>
                <a:cs typeface="Arial"/>
              </a:rPr>
              <a:t> </a:t>
            </a:r>
            <a:r>
              <a:rPr dirty="0" sz="1950" spc="-55">
                <a:solidFill>
                  <a:srgbClr val="EDF0F2"/>
                </a:solidFill>
                <a:latin typeface="Arial"/>
                <a:cs typeface="Arial"/>
              </a:rPr>
              <a:t>(CDEs)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1253" y="853563"/>
            <a:ext cx="1755775" cy="930910"/>
          </a:xfrm>
          <a:prstGeom prst="rect"/>
          <a:solidFill>
            <a:srgbClr val="284454"/>
          </a:solidFill>
        </p:spPr>
        <p:txBody>
          <a:bodyPr wrap="square" lIns="0" tIns="10795" rIns="0" bIns="0" rtlCol="0" vert="horz">
            <a:spAutoFit/>
          </a:bodyPr>
          <a:lstStyle/>
          <a:p>
            <a:pPr marL="1905" indent="-2540">
              <a:lnSpc>
                <a:spcPct val="99700"/>
              </a:lnSpc>
              <a:spcBef>
                <a:spcPts val="85"/>
              </a:spcBef>
            </a:pPr>
            <a:r>
              <a:rPr dirty="0" sz="1950" spc="95">
                <a:solidFill>
                  <a:srgbClr val="EDF0F2"/>
                </a:solidFill>
              </a:rPr>
              <a:t>Community </a:t>
            </a:r>
            <a:r>
              <a:rPr dirty="0" sz="1950" spc="45">
                <a:solidFill>
                  <a:srgbClr val="EDF0F2"/>
                </a:solidFill>
              </a:rPr>
              <a:t>Dev</a:t>
            </a:r>
            <a:r>
              <a:rPr dirty="0" sz="1950" spc="45">
                <a:solidFill>
                  <a:srgbClr val="95A5BC"/>
                </a:solidFill>
              </a:rPr>
              <a:t>,</a:t>
            </a:r>
            <a:r>
              <a:rPr dirty="0" sz="1950" spc="45">
                <a:solidFill>
                  <a:srgbClr val="EDF0F2"/>
                </a:solidFill>
              </a:rPr>
              <a:t>elopment </a:t>
            </a:r>
            <a:r>
              <a:rPr dirty="0" sz="1950" spc="85">
                <a:solidFill>
                  <a:srgbClr val="EDF0F2"/>
                </a:solidFill>
              </a:rPr>
              <a:t>Entities</a:t>
            </a:r>
            <a:r>
              <a:rPr dirty="0" sz="1950" spc="-5">
                <a:solidFill>
                  <a:srgbClr val="EDF0F2"/>
                </a:solidFill>
              </a:rPr>
              <a:t> </a:t>
            </a:r>
            <a:r>
              <a:rPr dirty="0" sz="1950" spc="-55">
                <a:solidFill>
                  <a:srgbClr val="EDF0F2"/>
                </a:solidFill>
              </a:rPr>
              <a:t>(CDEs)</a:t>
            </a:r>
            <a:endParaRPr sz="1950"/>
          </a:p>
        </p:txBody>
      </p:sp>
      <p:sp>
        <p:nvSpPr>
          <p:cNvPr id="3" name="object 3" descr=""/>
          <p:cNvSpPr txBox="1"/>
          <p:nvPr/>
        </p:nvSpPr>
        <p:spPr>
          <a:xfrm>
            <a:off x="8367572" y="4781953"/>
            <a:ext cx="3054350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3685" algn="l"/>
              </a:tabLst>
            </a:pPr>
            <a:r>
              <a:rPr dirty="0" sz="1950" spc="-50">
                <a:solidFill>
                  <a:srgbClr val="2D9149"/>
                </a:solidFill>
                <a:latin typeface="Arial"/>
                <a:cs typeface="Arial"/>
              </a:rPr>
              <a:t>*</a:t>
            </a:r>
            <a:r>
              <a:rPr dirty="0" sz="1950">
                <a:solidFill>
                  <a:srgbClr val="2D9149"/>
                </a:solidFill>
                <a:latin typeface="Arial"/>
                <a:cs typeface="Arial"/>
              </a:rPr>
              <a:t>	</a:t>
            </a:r>
            <a:r>
              <a:rPr dirty="0" sz="2850" spc="90">
                <a:solidFill>
                  <a:srgbClr val="2D9149"/>
                </a:solidFill>
                <a:latin typeface="Arial"/>
                <a:cs typeface="Arial"/>
              </a:rPr>
              <a:t>Travois</a:t>
            </a:r>
            <a:r>
              <a:rPr dirty="0" sz="2850" spc="-60">
                <a:solidFill>
                  <a:srgbClr val="2D9149"/>
                </a:solidFill>
                <a:latin typeface="Arial"/>
                <a:cs typeface="Arial"/>
              </a:rPr>
              <a:t> </a:t>
            </a:r>
            <a:r>
              <a:rPr dirty="0" sz="2850" spc="60">
                <a:solidFill>
                  <a:srgbClr val="2D9149"/>
                </a:solidFill>
                <a:latin typeface="Arial"/>
                <a:cs typeface="Arial"/>
              </a:rPr>
              <a:t>is</a:t>
            </a:r>
            <a:r>
              <a:rPr dirty="0" sz="2850" spc="-70">
                <a:solidFill>
                  <a:srgbClr val="2D9149"/>
                </a:solidFill>
                <a:latin typeface="Arial"/>
                <a:cs typeface="Arial"/>
              </a:rPr>
              <a:t> </a:t>
            </a:r>
            <a:r>
              <a:rPr dirty="0" sz="2850" spc="95">
                <a:solidFill>
                  <a:srgbClr val="2D9149"/>
                </a:solidFill>
                <a:latin typeface="Arial"/>
                <a:cs typeface="Arial"/>
              </a:rPr>
              <a:t>a</a:t>
            </a:r>
            <a:r>
              <a:rPr dirty="0" sz="2850" spc="-120">
                <a:solidFill>
                  <a:srgbClr val="2D9149"/>
                </a:solidFill>
                <a:latin typeface="Arial"/>
                <a:cs typeface="Arial"/>
              </a:rPr>
              <a:t> </a:t>
            </a:r>
            <a:r>
              <a:rPr dirty="0" sz="2850" spc="-55">
                <a:solidFill>
                  <a:srgbClr val="2D9149"/>
                </a:solidFill>
                <a:latin typeface="Arial"/>
                <a:cs typeface="Arial"/>
              </a:rPr>
              <a:t>CDE</a:t>
            </a:r>
            <a:endParaRPr sz="2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11253" y="853563"/>
            <a:ext cx="1755775" cy="930910"/>
          </a:xfrm>
          <a:prstGeom prst="rect">
            <a:avLst/>
          </a:prstGeom>
          <a:solidFill>
            <a:srgbClr val="284454"/>
          </a:solidFill>
        </p:spPr>
        <p:txBody>
          <a:bodyPr wrap="square" lIns="0" tIns="10795" rIns="0" bIns="0" rtlCol="0" vert="horz">
            <a:spAutoFit/>
          </a:bodyPr>
          <a:lstStyle/>
          <a:p>
            <a:pPr marL="1905" indent="-2540">
              <a:lnSpc>
                <a:spcPct val="99700"/>
              </a:lnSpc>
              <a:spcBef>
                <a:spcPts val="85"/>
              </a:spcBef>
            </a:pPr>
            <a:r>
              <a:rPr dirty="0" sz="1950" spc="95">
                <a:solidFill>
                  <a:srgbClr val="EDF0F2"/>
                </a:solidFill>
                <a:latin typeface="Arial"/>
                <a:cs typeface="Arial"/>
              </a:rPr>
              <a:t>Community </a:t>
            </a:r>
            <a:r>
              <a:rPr dirty="0" sz="1950" spc="45">
                <a:solidFill>
                  <a:srgbClr val="EDF0F2"/>
                </a:solidFill>
                <a:latin typeface="Arial"/>
                <a:cs typeface="Arial"/>
              </a:rPr>
              <a:t>Dev</a:t>
            </a:r>
            <a:r>
              <a:rPr dirty="0" sz="1950" spc="45">
                <a:solidFill>
                  <a:srgbClr val="95A5BC"/>
                </a:solidFill>
                <a:latin typeface="Arial"/>
                <a:cs typeface="Arial"/>
              </a:rPr>
              <a:t>,</a:t>
            </a:r>
            <a:r>
              <a:rPr dirty="0" sz="1950" spc="45">
                <a:solidFill>
                  <a:srgbClr val="EDF0F2"/>
                </a:solidFill>
                <a:latin typeface="Arial"/>
                <a:cs typeface="Arial"/>
              </a:rPr>
              <a:t>elopment </a:t>
            </a:r>
            <a:r>
              <a:rPr dirty="0" sz="1950" spc="85">
                <a:solidFill>
                  <a:srgbClr val="EDF0F2"/>
                </a:solidFill>
                <a:latin typeface="Arial"/>
                <a:cs typeface="Arial"/>
              </a:rPr>
              <a:t>Entities</a:t>
            </a:r>
            <a:r>
              <a:rPr dirty="0" sz="1950" spc="-5">
                <a:solidFill>
                  <a:srgbClr val="EDF0F2"/>
                </a:solidFill>
                <a:latin typeface="Arial"/>
                <a:cs typeface="Arial"/>
              </a:rPr>
              <a:t> </a:t>
            </a:r>
            <a:r>
              <a:rPr dirty="0" sz="1950" spc="-55">
                <a:solidFill>
                  <a:srgbClr val="EDF0F2"/>
                </a:solidFill>
                <a:latin typeface="Arial"/>
                <a:cs typeface="Arial"/>
              </a:rPr>
              <a:t>(CDEs)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354227" y="4575033"/>
            <a:ext cx="3146425" cy="1516380"/>
          </a:xfrm>
          <a:prstGeom prst="rect">
            <a:avLst/>
          </a:prstGeom>
        </p:spPr>
        <p:txBody>
          <a:bodyPr wrap="square" lIns="0" tIns="220345" rIns="0" bIns="0" rtlCol="0" vert="horz">
            <a:spAutoFit/>
          </a:bodyPr>
          <a:lstStyle/>
          <a:p>
            <a:pPr algn="ctr" marR="53975">
              <a:lnSpc>
                <a:spcPct val="100000"/>
              </a:lnSpc>
              <a:spcBef>
                <a:spcPts val="1735"/>
              </a:spcBef>
              <a:tabLst>
                <a:tab pos="254635" algn="l"/>
              </a:tabLst>
            </a:pPr>
            <a:r>
              <a:rPr dirty="0" sz="1950" spc="-50">
                <a:solidFill>
                  <a:srgbClr val="369350"/>
                </a:solidFill>
                <a:latin typeface="Arial"/>
                <a:cs typeface="Arial"/>
              </a:rPr>
              <a:t>*</a:t>
            </a:r>
            <a:r>
              <a:rPr dirty="0" sz="1950">
                <a:solidFill>
                  <a:srgbClr val="369350"/>
                </a:solidFill>
                <a:latin typeface="Arial"/>
                <a:cs typeface="Arial"/>
              </a:rPr>
              <a:t>	</a:t>
            </a:r>
            <a:r>
              <a:rPr dirty="0" sz="2850" spc="90">
                <a:solidFill>
                  <a:srgbClr val="369350"/>
                </a:solidFill>
                <a:latin typeface="Arial"/>
                <a:cs typeface="Arial"/>
              </a:rPr>
              <a:t>Travois</a:t>
            </a:r>
            <a:r>
              <a:rPr dirty="0" sz="2850" spc="-6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60">
                <a:solidFill>
                  <a:srgbClr val="369350"/>
                </a:solidFill>
                <a:latin typeface="Arial"/>
                <a:cs typeface="Arial"/>
              </a:rPr>
              <a:t>is</a:t>
            </a:r>
            <a:r>
              <a:rPr dirty="0" sz="2850" spc="-45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95">
                <a:solidFill>
                  <a:srgbClr val="369350"/>
                </a:solidFill>
                <a:latin typeface="Arial"/>
                <a:cs typeface="Arial"/>
              </a:rPr>
              <a:t>a</a:t>
            </a:r>
            <a:r>
              <a:rPr dirty="0" sz="2850" spc="-12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-25">
                <a:solidFill>
                  <a:srgbClr val="369350"/>
                </a:solidFill>
                <a:latin typeface="Arial"/>
                <a:cs typeface="Arial"/>
              </a:rPr>
              <a:t>CDE</a:t>
            </a:r>
            <a:endParaRPr sz="2850">
              <a:latin typeface="Arial"/>
              <a:cs typeface="Arial"/>
            </a:endParaRPr>
          </a:p>
          <a:p>
            <a:pPr algn="ctr" marL="12065" marR="5080" indent="20320">
              <a:lnSpc>
                <a:spcPct val="100000"/>
              </a:lnSpc>
              <a:spcBef>
                <a:spcPts val="1290"/>
              </a:spcBef>
            </a:pPr>
            <a:r>
              <a:rPr dirty="0" sz="2250" spc="105">
                <a:solidFill>
                  <a:srgbClr val="369350"/>
                </a:solidFill>
                <a:latin typeface="Arial"/>
                <a:cs typeface="Arial"/>
              </a:rPr>
              <a:t>*Collaboration</a:t>
            </a:r>
            <a:r>
              <a:rPr dirty="0" sz="2250" spc="-13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165">
                <a:solidFill>
                  <a:srgbClr val="369350"/>
                </a:solidFill>
                <a:latin typeface="Arial"/>
                <a:cs typeface="Arial"/>
              </a:rPr>
              <a:t>with </a:t>
            </a:r>
            <a:r>
              <a:rPr dirty="0" sz="2250" spc="65">
                <a:solidFill>
                  <a:srgbClr val="369350"/>
                </a:solidFill>
                <a:latin typeface="Arial"/>
                <a:cs typeface="Arial"/>
              </a:rPr>
              <a:t>Chickasaw</a:t>
            </a:r>
            <a:r>
              <a:rPr dirty="0" sz="2250" spc="9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114">
                <a:solidFill>
                  <a:srgbClr val="369350"/>
                </a:solidFill>
                <a:latin typeface="Arial"/>
                <a:cs typeface="Arial"/>
              </a:rPr>
              <a:t>Nation</a:t>
            </a:r>
            <a:r>
              <a:rPr dirty="0" sz="2250" spc="-7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-50">
                <a:solidFill>
                  <a:srgbClr val="369350"/>
                </a:solidFill>
                <a:latin typeface="Arial"/>
                <a:cs typeface="Arial"/>
              </a:rPr>
              <a:t>CDE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1649" y="519102"/>
            <a:ext cx="5796991" cy="578928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354227" y="4575033"/>
            <a:ext cx="3146425" cy="1516380"/>
          </a:xfrm>
          <a:prstGeom prst="rect">
            <a:avLst/>
          </a:prstGeom>
        </p:spPr>
        <p:txBody>
          <a:bodyPr wrap="square" lIns="0" tIns="220345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1735"/>
              </a:spcBef>
            </a:pPr>
            <a:r>
              <a:rPr dirty="0" sz="2150">
                <a:solidFill>
                  <a:srgbClr val="369350"/>
                </a:solidFill>
                <a:latin typeface="Arial"/>
                <a:cs typeface="Arial"/>
              </a:rPr>
              <a:t>*</a:t>
            </a:r>
            <a:r>
              <a:rPr dirty="0" sz="2150" spc="65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90">
                <a:solidFill>
                  <a:srgbClr val="369350"/>
                </a:solidFill>
                <a:latin typeface="Arial"/>
                <a:cs typeface="Arial"/>
              </a:rPr>
              <a:t>Travois</a:t>
            </a:r>
            <a:r>
              <a:rPr dirty="0" sz="2850" spc="-7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60">
                <a:solidFill>
                  <a:srgbClr val="369350"/>
                </a:solidFill>
                <a:latin typeface="Arial"/>
                <a:cs typeface="Arial"/>
              </a:rPr>
              <a:t>is</a:t>
            </a:r>
            <a:r>
              <a:rPr dirty="0" sz="2850" spc="-6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95">
                <a:solidFill>
                  <a:srgbClr val="369350"/>
                </a:solidFill>
                <a:latin typeface="Arial"/>
                <a:cs typeface="Arial"/>
              </a:rPr>
              <a:t>a</a:t>
            </a:r>
            <a:r>
              <a:rPr dirty="0" sz="2850" spc="-13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-25">
                <a:solidFill>
                  <a:srgbClr val="369350"/>
                </a:solidFill>
                <a:latin typeface="Arial"/>
                <a:cs typeface="Arial"/>
              </a:rPr>
              <a:t>CDE</a:t>
            </a:r>
            <a:endParaRPr sz="2850">
              <a:latin typeface="Arial"/>
              <a:cs typeface="Arial"/>
            </a:endParaRPr>
          </a:p>
          <a:p>
            <a:pPr marL="12700" marR="5080" indent="240029">
              <a:lnSpc>
                <a:spcPct val="100000"/>
              </a:lnSpc>
              <a:spcBef>
                <a:spcPts val="1290"/>
              </a:spcBef>
            </a:pPr>
            <a:r>
              <a:rPr dirty="0" sz="2250" spc="105">
                <a:solidFill>
                  <a:srgbClr val="369350"/>
                </a:solidFill>
                <a:latin typeface="Arial"/>
                <a:cs typeface="Arial"/>
              </a:rPr>
              <a:t>*Collaboration</a:t>
            </a:r>
            <a:r>
              <a:rPr dirty="0" sz="2250" spc="-13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165">
                <a:solidFill>
                  <a:srgbClr val="369350"/>
                </a:solidFill>
                <a:latin typeface="Arial"/>
                <a:cs typeface="Arial"/>
              </a:rPr>
              <a:t>with </a:t>
            </a:r>
            <a:r>
              <a:rPr dirty="0" sz="2250" spc="65">
                <a:solidFill>
                  <a:srgbClr val="369350"/>
                </a:solidFill>
                <a:latin typeface="Arial"/>
                <a:cs typeface="Arial"/>
              </a:rPr>
              <a:t>Chickasaw</a:t>
            </a:r>
            <a:r>
              <a:rPr dirty="0" sz="2250" spc="9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114">
                <a:solidFill>
                  <a:srgbClr val="369350"/>
                </a:solidFill>
                <a:latin typeface="Arial"/>
                <a:cs typeface="Arial"/>
              </a:rPr>
              <a:t>Nation</a:t>
            </a:r>
            <a:r>
              <a:rPr dirty="0" sz="2250" spc="-7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-55">
                <a:solidFill>
                  <a:srgbClr val="369350"/>
                </a:solidFill>
                <a:latin typeface="Arial"/>
                <a:cs typeface="Arial"/>
              </a:rPr>
              <a:t>CDE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1649" y="519102"/>
            <a:ext cx="5796991" cy="578928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354227" y="4575033"/>
            <a:ext cx="3146425" cy="1516380"/>
          </a:xfrm>
          <a:prstGeom prst="rect">
            <a:avLst/>
          </a:prstGeom>
        </p:spPr>
        <p:txBody>
          <a:bodyPr wrap="square" lIns="0" tIns="220345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1735"/>
              </a:spcBef>
            </a:pPr>
            <a:r>
              <a:rPr dirty="0" sz="2150">
                <a:solidFill>
                  <a:srgbClr val="369350"/>
                </a:solidFill>
                <a:latin typeface="Arial"/>
                <a:cs typeface="Arial"/>
              </a:rPr>
              <a:t>*</a:t>
            </a:r>
            <a:r>
              <a:rPr dirty="0" sz="2150" spc="65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90">
                <a:solidFill>
                  <a:srgbClr val="369350"/>
                </a:solidFill>
                <a:latin typeface="Arial"/>
                <a:cs typeface="Arial"/>
              </a:rPr>
              <a:t>Travois</a:t>
            </a:r>
            <a:r>
              <a:rPr dirty="0" sz="2850" spc="-7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60">
                <a:solidFill>
                  <a:srgbClr val="369350"/>
                </a:solidFill>
                <a:latin typeface="Arial"/>
                <a:cs typeface="Arial"/>
              </a:rPr>
              <a:t>is</a:t>
            </a:r>
            <a:r>
              <a:rPr dirty="0" sz="2850" spc="-6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95">
                <a:solidFill>
                  <a:srgbClr val="369350"/>
                </a:solidFill>
                <a:latin typeface="Arial"/>
                <a:cs typeface="Arial"/>
              </a:rPr>
              <a:t>a</a:t>
            </a:r>
            <a:r>
              <a:rPr dirty="0" sz="2850" spc="-13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-25">
                <a:solidFill>
                  <a:srgbClr val="369350"/>
                </a:solidFill>
                <a:latin typeface="Arial"/>
                <a:cs typeface="Arial"/>
              </a:rPr>
              <a:t>CDE</a:t>
            </a:r>
            <a:endParaRPr sz="2850">
              <a:latin typeface="Arial"/>
              <a:cs typeface="Arial"/>
            </a:endParaRPr>
          </a:p>
          <a:p>
            <a:pPr marL="12700" marR="5080" indent="240029">
              <a:lnSpc>
                <a:spcPct val="100000"/>
              </a:lnSpc>
              <a:spcBef>
                <a:spcPts val="1290"/>
              </a:spcBef>
            </a:pPr>
            <a:r>
              <a:rPr dirty="0" sz="2250" spc="105">
                <a:solidFill>
                  <a:srgbClr val="369350"/>
                </a:solidFill>
                <a:latin typeface="Arial"/>
                <a:cs typeface="Arial"/>
              </a:rPr>
              <a:t>*Collaboration</a:t>
            </a:r>
            <a:r>
              <a:rPr dirty="0" sz="2250" spc="-13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165">
                <a:solidFill>
                  <a:srgbClr val="369350"/>
                </a:solidFill>
                <a:latin typeface="Arial"/>
                <a:cs typeface="Arial"/>
              </a:rPr>
              <a:t>with </a:t>
            </a:r>
            <a:r>
              <a:rPr dirty="0" sz="2250" spc="65">
                <a:solidFill>
                  <a:srgbClr val="369350"/>
                </a:solidFill>
                <a:latin typeface="Arial"/>
                <a:cs typeface="Arial"/>
              </a:rPr>
              <a:t>Chickasaw</a:t>
            </a:r>
            <a:r>
              <a:rPr dirty="0" sz="2250" spc="9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114">
                <a:solidFill>
                  <a:srgbClr val="369350"/>
                </a:solidFill>
                <a:latin typeface="Arial"/>
                <a:cs typeface="Arial"/>
              </a:rPr>
              <a:t>Nation</a:t>
            </a:r>
            <a:r>
              <a:rPr dirty="0" sz="2250" spc="-7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-55">
                <a:solidFill>
                  <a:srgbClr val="369350"/>
                </a:solidFill>
                <a:latin typeface="Arial"/>
                <a:cs typeface="Arial"/>
              </a:rPr>
              <a:t>CDE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1649" y="519102"/>
            <a:ext cx="5796991" cy="578928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354227" y="4575033"/>
            <a:ext cx="3146425" cy="1516380"/>
          </a:xfrm>
          <a:prstGeom prst="rect">
            <a:avLst/>
          </a:prstGeom>
        </p:spPr>
        <p:txBody>
          <a:bodyPr wrap="square" lIns="0" tIns="220345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1735"/>
              </a:spcBef>
            </a:pPr>
            <a:r>
              <a:rPr dirty="0" sz="2150">
                <a:solidFill>
                  <a:srgbClr val="369350"/>
                </a:solidFill>
                <a:latin typeface="Arial"/>
                <a:cs typeface="Arial"/>
              </a:rPr>
              <a:t>*</a:t>
            </a:r>
            <a:r>
              <a:rPr dirty="0" sz="2150" spc="65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90">
                <a:solidFill>
                  <a:srgbClr val="369350"/>
                </a:solidFill>
                <a:latin typeface="Arial"/>
                <a:cs typeface="Arial"/>
              </a:rPr>
              <a:t>Travois</a:t>
            </a:r>
            <a:r>
              <a:rPr dirty="0" sz="2850" spc="-7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60">
                <a:solidFill>
                  <a:srgbClr val="369350"/>
                </a:solidFill>
                <a:latin typeface="Arial"/>
                <a:cs typeface="Arial"/>
              </a:rPr>
              <a:t>is</a:t>
            </a:r>
            <a:r>
              <a:rPr dirty="0" sz="2850" spc="-6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95">
                <a:solidFill>
                  <a:srgbClr val="369350"/>
                </a:solidFill>
                <a:latin typeface="Arial"/>
                <a:cs typeface="Arial"/>
              </a:rPr>
              <a:t>a</a:t>
            </a:r>
            <a:r>
              <a:rPr dirty="0" sz="2850" spc="-13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-25">
                <a:solidFill>
                  <a:srgbClr val="369350"/>
                </a:solidFill>
                <a:latin typeface="Arial"/>
                <a:cs typeface="Arial"/>
              </a:rPr>
              <a:t>CDE</a:t>
            </a:r>
            <a:endParaRPr sz="2850">
              <a:latin typeface="Arial"/>
              <a:cs typeface="Arial"/>
            </a:endParaRPr>
          </a:p>
          <a:p>
            <a:pPr marL="12700" marR="5080" indent="240029">
              <a:lnSpc>
                <a:spcPct val="100000"/>
              </a:lnSpc>
              <a:spcBef>
                <a:spcPts val="1290"/>
              </a:spcBef>
            </a:pPr>
            <a:r>
              <a:rPr dirty="0" sz="2250" spc="105">
                <a:solidFill>
                  <a:srgbClr val="369350"/>
                </a:solidFill>
                <a:latin typeface="Arial"/>
                <a:cs typeface="Arial"/>
              </a:rPr>
              <a:t>*Collaboration</a:t>
            </a:r>
            <a:r>
              <a:rPr dirty="0" sz="2250" spc="-13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165">
                <a:solidFill>
                  <a:srgbClr val="369350"/>
                </a:solidFill>
                <a:latin typeface="Arial"/>
                <a:cs typeface="Arial"/>
              </a:rPr>
              <a:t>with </a:t>
            </a:r>
            <a:r>
              <a:rPr dirty="0" sz="2250" spc="65">
                <a:solidFill>
                  <a:srgbClr val="369350"/>
                </a:solidFill>
                <a:latin typeface="Arial"/>
                <a:cs typeface="Arial"/>
              </a:rPr>
              <a:t>Chickasaw</a:t>
            </a:r>
            <a:r>
              <a:rPr dirty="0" sz="2250" spc="9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114">
                <a:solidFill>
                  <a:srgbClr val="369350"/>
                </a:solidFill>
                <a:latin typeface="Arial"/>
                <a:cs typeface="Arial"/>
              </a:rPr>
              <a:t>Nation</a:t>
            </a:r>
            <a:r>
              <a:rPr dirty="0" sz="2250" spc="-7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-55">
                <a:solidFill>
                  <a:srgbClr val="369350"/>
                </a:solidFill>
                <a:latin typeface="Arial"/>
                <a:cs typeface="Arial"/>
              </a:rPr>
              <a:t>CDE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1649" y="519102"/>
            <a:ext cx="5796991" cy="578928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354227" y="4575033"/>
            <a:ext cx="3146425" cy="1516380"/>
          </a:xfrm>
          <a:prstGeom prst="rect">
            <a:avLst/>
          </a:prstGeom>
        </p:spPr>
        <p:txBody>
          <a:bodyPr wrap="square" lIns="0" tIns="220345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1735"/>
              </a:spcBef>
            </a:pPr>
            <a:r>
              <a:rPr dirty="0" sz="2150">
                <a:solidFill>
                  <a:srgbClr val="369350"/>
                </a:solidFill>
                <a:latin typeface="Arial"/>
                <a:cs typeface="Arial"/>
              </a:rPr>
              <a:t>*</a:t>
            </a:r>
            <a:r>
              <a:rPr dirty="0" sz="2150" spc="65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90">
                <a:solidFill>
                  <a:srgbClr val="369350"/>
                </a:solidFill>
                <a:latin typeface="Arial"/>
                <a:cs typeface="Arial"/>
              </a:rPr>
              <a:t>Travois</a:t>
            </a:r>
            <a:r>
              <a:rPr dirty="0" sz="2850" spc="-7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60">
                <a:solidFill>
                  <a:srgbClr val="369350"/>
                </a:solidFill>
                <a:latin typeface="Arial"/>
                <a:cs typeface="Arial"/>
              </a:rPr>
              <a:t>is</a:t>
            </a:r>
            <a:r>
              <a:rPr dirty="0" sz="2850" spc="-6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95">
                <a:solidFill>
                  <a:srgbClr val="369350"/>
                </a:solidFill>
                <a:latin typeface="Arial"/>
                <a:cs typeface="Arial"/>
              </a:rPr>
              <a:t>a</a:t>
            </a:r>
            <a:r>
              <a:rPr dirty="0" sz="2850" spc="-13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-25">
                <a:solidFill>
                  <a:srgbClr val="369350"/>
                </a:solidFill>
                <a:latin typeface="Arial"/>
                <a:cs typeface="Arial"/>
              </a:rPr>
              <a:t>CDE</a:t>
            </a:r>
            <a:endParaRPr sz="2850">
              <a:latin typeface="Arial"/>
              <a:cs typeface="Arial"/>
            </a:endParaRPr>
          </a:p>
          <a:p>
            <a:pPr marL="12700" marR="5080" indent="240029">
              <a:lnSpc>
                <a:spcPct val="100000"/>
              </a:lnSpc>
              <a:spcBef>
                <a:spcPts val="1290"/>
              </a:spcBef>
            </a:pPr>
            <a:r>
              <a:rPr dirty="0" sz="2250" spc="105">
                <a:solidFill>
                  <a:srgbClr val="369350"/>
                </a:solidFill>
                <a:latin typeface="Arial"/>
                <a:cs typeface="Arial"/>
              </a:rPr>
              <a:t>*Collaboration</a:t>
            </a:r>
            <a:r>
              <a:rPr dirty="0" sz="2250" spc="-13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165">
                <a:solidFill>
                  <a:srgbClr val="369350"/>
                </a:solidFill>
                <a:latin typeface="Arial"/>
                <a:cs typeface="Arial"/>
              </a:rPr>
              <a:t>with </a:t>
            </a:r>
            <a:r>
              <a:rPr dirty="0" sz="2250" spc="65">
                <a:solidFill>
                  <a:srgbClr val="369350"/>
                </a:solidFill>
                <a:latin typeface="Arial"/>
                <a:cs typeface="Arial"/>
              </a:rPr>
              <a:t>Chickasaw</a:t>
            </a:r>
            <a:r>
              <a:rPr dirty="0" sz="2250" spc="9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114">
                <a:solidFill>
                  <a:srgbClr val="369350"/>
                </a:solidFill>
                <a:latin typeface="Arial"/>
                <a:cs typeface="Arial"/>
              </a:rPr>
              <a:t>Nation</a:t>
            </a:r>
            <a:r>
              <a:rPr dirty="0" sz="2250" spc="-7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-55">
                <a:solidFill>
                  <a:srgbClr val="369350"/>
                </a:solidFill>
                <a:latin typeface="Arial"/>
                <a:cs typeface="Arial"/>
              </a:rPr>
              <a:t>CDE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1649" y="519102"/>
            <a:ext cx="5796991" cy="578928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354227" y="4575033"/>
            <a:ext cx="3146425" cy="1516380"/>
          </a:xfrm>
          <a:prstGeom prst="rect">
            <a:avLst/>
          </a:prstGeom>
        </p:spPr>
        <p:txBody>
          <a:bodyPr wrap="square" lIns="0" tIns="220345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1735"/>
              </a:spcBef>
            </a:pPr>
            <a:r>
              <a:rPr dirty="0" sz="2150">
                <a:solidFill>
                  <a:srgbClr val="369350"/>
                </a:solidFill>
                <a:latin typeface="Arial"/>
                <a:cs typeface="Arial"/>
              </a:rPr>
              <a:t>*</a:t>
            </a:r>
            <a:r>
              <a:rPr dirty="0" sz="2150" spc="65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90">
                <a:solidFill>
                  <a:srgbClr val="369350"/>
                </a:solidFill>
                <a:latin typeface="Arial"/>
                <a:cs typeface="Arial"/>
              </a:rPr>
              <a:t>Travois</a:t>
            </a:r>
            <a:r>
              <a:rPr dirty="0" sz="2850" spc="-7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60">
                <a:solidFill>
                  <a:srgbClr val="369350"/>
                </a:solidFill>
                <a:latin typeface="Arial"/>
                <a:cs typeface="Arial"/>
              </a:rPr>
              <a:t>is</a:t>
            </a:r>
            <a:r>
              <a:rPr dirty="0" sz="2850" spc="-6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95">
                <a:solidFill>
                  <a:srgbClr val="369350"/>
                </a:solidFill>
                <a:latin typeface="Arial"/>
                <a:cs typeface="Arial"/>
              </a:rPr>
              <a:t>a</a:t>
            </a:r>
            <a:r>
              <a:rPr dirty="0" sz="2850" spc="-13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-25">
                <a:solidFill>
                  <a:srgbClr val="369350"/>
                </a:solidFill>
                <a:latin typeface="Arial"/>
                <a:cs typeface="Arial"/>
              </a:rPr>
              <a:t>CDE</a:t>
            </a:r>
            <a:endParaRPr sz="2850">
              <a:latin typeface="Arial"/>
              <a:cs typeface="Arial"/>
            </a:endParaRPr>
          </a:p>
          <a:p>
            <a:pPr marL="12700" marR="5080" indent="240029">
              <a:lnSpc>
                <a:spcPct val="100000"/>
              </a:lnSpc>
              <a:spcBef>
                <a:spcPts val="1290"/>
              </a:spcBef>
            </a:pPr>
            <a:r>
              <a:rPr dirty="0" sz="2250" spc="105">
                <a:solidFill>
                  <a:srgbClr val="369350"/>
                </a:solidFill>
                <a:latin typeface="Arial"/>
                <a:cs typeface="Arial"/>
              </a:rPr>
              <a:t>*Collaboration</a:t>
            </a:r>
            <a:r>
              <a:rPr dirty="0" sz="2250" spc="-13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165">
                <a:solidFill>
                  <a:srgbClr val="369350"/>
                </a:solidFill>
                <a:latin typeface="Arial"/>
                <a:cs typeface="Arial"/>
              </a:rPr>
              <a:t>with </a:t>
            </a:r>
            <a:r>
              <a:rPr dirty="0" sz="2250" spc="65">
                <a:solidFill>
                  <a:srgbClr val="369350"/>
                </a:solidFill>
                <a:latin typeface="Arial"/>
                <a:cs typeface="Arial"/>
              </a:rPr>
              <a:t>Chickasaw</a:t>
            </a:r>
            <a:r>
              <a:rPr dirty="0" sz="2250" spc="9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114">
                <a:solidFill>
                  <a:srgbClr val="369350"/>
                </a:solidFill>
                <a:latin typeface="Arial"/>
                <a:cs typeface="Arial"/>
              </a:rPr>
              <a:t>Nation</a:t>
            </a:r>
            <a:r>
              <a:rPr dirty="0" sz="2250" spc="-7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-55">
                <a:solidFill>
                  <a:srgbClr val="369350"/>
                </a:solidFill>
                <a:latin typeface="Arial"/>
                <a:cs typeface="Arial"/>
              </a:rPr>
              <a:t>CDE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780" y="4671752"/>
            <a:ext cx="427146" cy="4152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2966" y="161852"/>
            <a:ext cx="5360691" cy="543508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147194" y="4937400"/>
            <a:ext cx="5064760" cy="0"/>
          </a:xfrm>
          <a:custGeom>
            <a:avLst/>
            <a:gdLst/>
            <a:ahLst/>
            <a:cxnLst/>
            <a:rect l="l" t="t" r="r" b="b"/>
            <a:pathLst>
              <a:path w="5064760" h="0">
                <a:moveTo>
                  <a:pt x="0" y="0"/>
                </a:moveTo>
                <a:lnTo>
                  <a:pt x="5064739" y="0"/>
                </a:lnTo>
              </a:path>
            </a:pathLst>
          </a:custGeom>
          <a:ln w="641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118234" y="863143"/>
            <a:ext cx="4746625" cy="3735704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25400" marR="17780" indent="16510">
              <a:lnSpc>
                <a:spcPct val="99200"/>
              </a:lnSpc>
              <a:spcBef>
                <a:spcPts val="155"/>
              </a:spcBef>
            </a:pPr>
            <a:r>
              <a:rPr dirty="0" sz="4900" spc="65">
                <a:solidFill>
                  <a:srgbClr val="080808"/>
                </a:solidFill>
                <a:latin typeface="Arial"/>
                <a:cs typeface="Arial"/>
              </a:rPr>
              <a:t>Addressing</a:t>
            </a:r>
            <a:r>
              <a:rPr dirty="0" sz="4900" spc="32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4900" spc="75">
                <a:solidFill>
                  <a:srgbClr val="080808"/>
                </a:solidFill>
                <a:latin typeface="Arial"/>
                <a:cs typeface="Arial"/>
              </a:rPr>
              <a:t>your </a:t>
            </a:r>
            <a:r>
              <a:rPr dirty="0" sz="4900" spc="135">
                <a:solidFill>
                  <a:srgbClr val="080808"/>
                </a:solidFill>
                <a:latin typeface="Arial"/>
                <a:cs typeface="Arial"/>
              </a:rPr>
              <a:t>community's </a:t>
            </a:r>
            <a:r>
              <a:rPr dirty="0" sz="4900" spc="55">
                <a:solidFill>
                  <a:srgbClr val="080808"/>
                </a:solidFill>
                <a:latin typeface="Arial"/>
                <a:cs typeface="Arial"/>
              </a:rPr>
              <a:t>economi</a:t>
            </a:r>
            <a:r>
              <a:rPr dirty="0" baseline="80409" sz="2850" spc="82">
                <a:solidFill>
                  <a:srgbClr val="1F2121"/>
                </a:solidFill>
                <a:latin typeface="Arial"/>
                <a:cs typeface="Arial"/>
              </a:rPr>
              <a:t>•</a:t>
            </a:r>
            <a:r>
              <a:rPr dirty="0" sz="4900" spc="55">
                <a:solidFill>
                  <a:srgbClr val="080808"/>
                </a:solidFill>
                <a:latin typeface="Arial"/>
                <a:cs typeface="Arial"/>
              </a:rPr>
              <a:t>c </a:t>
            </a:r>
            <a:r>
              <a:rPr dirty="0" sz="4900" spc="160">
                <a:solidFill>
                  <a:srgbClr val="080808"/>
                </a:solidFill>
                <a:latin typeface="Arial"/>
                <a:cs typeface="Arial"/>
              </a:rPr>
              <a:t>development </a:t>
            </a:r>
            <a:r>
              <a:rPr dirty="0" sz="4900" spc="95">
                <a:solidFill>
                  <a:srgbClr val="080808"/>
                </a:solidFill>
                <a:latin typeface="Arial"/>
                <a:cs typeface="Arial"/>
              </a:rPr>
              <a:t>needs</a:t>
            </a:r>
            <a:endParaRPr sz="4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27139" y="4695693"/>
            <a:ext cx="333375" cy="11252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7200" spc="25">
                <a:solidFill>
                  <a:srgbClr val="1F3F52"/>
                </a:solidFill>
                <a:latin typeface="Arial"/>
                <a:cs typeface="Arial"/>
              </a:rPr>
              <a:t>•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3853" y="531316"/>
            <a:ext cx="5784787" cy="577706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354227" y="4575033"/>
            <a:ext cx="3146425" cy="1516380"/>
          </a:xfrm>
          <a:prstGeom prst="rect">
            <a:avLst/>
          </a:prstGeom>
        </p:spPr>
        <p:txBody>
          <a:bodyPr wrap="square" lIns="0" tIns="220345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1735"/>
              </a:spcBef>
            </a:pPr>
            <a:r>
              <a:rPr dirty="0" sz="2150">
                <a:solidFill>
                  <a:srgbClr val="369350"/>
                </a:solidFill>
                <a:latin typeface="Arial"/>
                <a:cs typeface="Arial"/>
              </a:rPr>
              <a:t>*</a:t>
            </a:r>
            <a:r>
              <a:rPr dirty="0" sz="2150" spc="65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90">
                <a:solidFill>
                  <a:srgbClr val="369350"/>
                </a:solidFill>
                <a:latin typeface="Arial"/>
                <a:cs typeface="Arial"/>
              </a:rPr>
              <a:t>Travois</a:t>
            </a:r>
            <a:r>
              <a:rPr dirty="0" sz="2850" spc="-7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60">
                <a:solidFill>
                  <a:srgbClr val="369350"/>
                </a:solidFill>
                <a:latin typeface="Arial"/>
                <a:cs typeface="Arial"/>
              </a:rPr>
              <a:t>is</a:t>
            </a:r>
            <a:r>
              <a:rPr dirty="0" sz="2850" spc="-6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95">
                <a:solidFill>
                  <a:srgbClr val="369350"/>
                </a:solidFill>
                <a:latin typeface="Arial"/>
                <a:cs typeface="Arial"/>
              </a:rPr>
              <a:t>a</a:t>
            </a:r>
            <a:r>
              <a:rPr dirty="0" sz="2850" spc="-13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850" spc="-25">
                <a:solidFill>
                  <a:srgbClr val="369350"/>
                </a:solidFill>
                <a:latin typeface="Arial"/>
                <a:cs typeface="Arial"/>
              </a:rPr>
              <a:t>CDE</a:t>
            </a:r>
            <a:endParaRPr sz="2850">
              <a:latin typeface="Arial"/>
              <a:cs typeface="Arial"/>
            </a:endParaRPr>
          </a:p>
          <a:p>
            <a:pPr marL="12700" marR="5080" indent="240029">
              <a:lnSpc>
                <a:spcPct val="100000"/>
              </a:lnSpc>
              <a:spcBef>
                <a:spcPts val="1290"/>
              </a:spcBef>
            </a:pPr>
            <a:r>
              <a:rPr dirty="0" sz="2250" spc="105">
                <a:solidFill>
                  <a:srgbClr val="369350"/>
                </a:solidFill>
                <a:latin typeface="Arial"/>
                <a:cs typeface="Arial"/>
              </a:rPr>
              <a:t>*Collaboration</a:t>
            </a:r>
            <a:r>
              <a:rPr dirty="0" sz="2250" spc="-13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165">
                <a:solidFill>
                  <a:srgbClr val="369350"/>
                </a:solidFill>
                <a:latin typeface="Arial"/>
                <a:cs typeface="Arial"/>
              </a:rPr>
              <a:t>with </a:t>
            </a:r>
            <a:r>
              <a:rPr dirty="0" sz="2250" spc="65">
                <a:solidFill>
                  <a:srgbClr val="369350"/>
                </a:solidFill>
                <a:latin typeface="Arial"/>
                <a:cs typeface="Arial"/>
              </a:rPr>
              <a:t>Chickasaw</a:t>
            </a:r>
            <a:r>
              <a:rPr dirty="0" sz="2250" spc="9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114">
                <a:solidFill>
                  <a:srgbClr val="369350"/>
                </a:solidFill>
                <a:latin typeface="Arial"/>
                <a:cs typeface="Arial"/>
              </a:rPr>
              <a:t>Nation</a:t>
            </a:r>
            <a:r>
              <a:rPr dirty="0" sz="2250" spc="-70">
                <a:solidFill>
                  <a:srgbClr val="369350"/>
                </a:solidFill>
                <a:latin typeface="Arial"/>
                <a:cs typeface="Arial"/>
              </a:rPr>
              <a:t> </a:t>
            </a:r>
            <a:r>
              <a:rPr dirty="0" sz="2250" spc="-55">
                <a:solidFill>
                  <a:srgbClr val="369350"/>
                </a:solidFill>
                <a:latin typeface="Arial"/>
                <a:cs typeface="Arial"/>
              </a:rPr>
              <a:t>CDE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3853" y="531316"/>
            <a:ext cx="5778684" cy="577706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7980" y="665666"/>
            <a:ext cx="3707022" cy="179541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354227" y="4566046"/>
            <a:ext cx="3146425" cy="1525270"/>
          </a:xfrm>
          <a:prstGeom prst="rect">
            <a:avLst/>
          </a:prstGeom>
        </p:spPr>
        <p:txBody>
          <a:bodyPr wrap="square" lIns="0" tIns="22923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805"/>
              </a:spcBef>
            </a:pPr>
            <a:r>
              <a:rPr dirty="0" sz="2050">
                <a:solidFill>
                  <a:srgbClr val="34934F"/>
                </a:solidFill>
                <a:latin typeface="Arial"/>
                <a:cs typeface="Arial"/>
              </a:rPr>
              <a:t>*</a:t>
            </a:r>
            <a:r>
              <a:rPr dirty="0" sz="2050" spc="125">
                <a:solidFill>
                  <a:srgbClr val="34934F"/>
                </a:solidFill>
                <a:latin typeface="Arial"/>
                <a:cs typeface="Arial"/>
              </a:rPr>
              <a:t> </a:t>
            </a:r>
            <a:r>
              <a:rPr dirty="0" sz="2850" spc="90">
                <a:solidFill>
                  <a:srgbClr val="34934F"/>
                </a:solidFill>
                <a:latin typeface="Arial"/>
                <a:cs typeface="Arial"/>
              </a:rPr>
              <a:t>Travois</a:t>
            </a:r>
            <a:r>
              <a:rPr dirty="0" sz="2850" spc="-55">
                <a:solidFill>
                  <a:srgbClr val="34934F"/>
                </a:solidFill>
                <a:latin typeface="Arial"/>
                <a:cs typeface="Arial"/>
              </a:rPr>
              <a:t> </a:t>
            </a:r>
            <a:r>
              <a:rPr dirty="0" sz="2850" spc="60">
                <a:solidFill>
                  <a:srgbClr val="34934F"/>
                </a:solidFill>
                <a:latin typeface="Arial"/>
                <a:cs typeface="Arial"/>
              </a:rPr>
              <a:t>is</a:t>
            </a:r>
            <a:r>
              <a:rPr dirty="0" sz="2850" spc="-70">
                <a:solidFill>
                  <a:srgbClr val="34934F"/>
                </a:solidFill>
                <a:latin typeface="Arial"/>
                <a:cs typeface="Arial"/>
              </a:rPr>
              <a:t> </a:t>
            </a:r>
            <a:r>
              <a:rPr dirty="0" sz="2850" spc="95">
                <a:solidFill>
                  <a:srgbClr val="34934F"/>
                </a:solidFill>
                <a:latin typeface="Arial"/>
                <a:cs typeface="Arial"/>
              </a:rPr>
              <a:t>a</a:t>
            </a:r>
            <a:r>
              <a:rPr dirty="0" sz="2850" spc="-120">
                <a:solidFill>
                  <a:srgbClr val="34934F"/>
                </a:solidFill>
                <a:latin typeface="Arial"/>
                <a:cs typeface="Arial"/>
              </a:rPr>
              <a:t> </a:t>
            </a:r>
            <a:r>
              <a:rPr dirty="0" sz="2850" spc="-25">
                <a:solidFill>
                  <a:srgbClr val="34934F"/>
                </a:solidFill>
                <a:latin typeface="Arial"/>
                <a:cs typeface="Arial"/>
              </a:rPr>
              <a:t>CDE</a:t>
            </a:r>
            <a:endParaRPr sz="2850">
              <a:latin typeface="Arial"/>
              <a:cs typeface="Arial"/>
            </a:endParaRPr>
          </a:p>
          <a:p>
            <a:pPr algn="ctr" marL="17780">
              <a:lnSpc>
                <a:spcPct val="100000"/>
              </a:lnSpc>
              <a:spcBef>
                <a:spcPts val="1315"/>
              </a:spcBef>
            </a:pPr>
            <a:r>
              <a:rPr dirty="0" sz="2200" spc="130">
                <a:solidFill>
                  <a:srgbClr val="34934F"/>
                </a:solidFill>
                <a:latin typeface="Arial"/>
                <a:cs typeface="Arial"/>
              </a:rPr>
              <a:t>*Collaboration</a:t>
            </a:r>
            <a:r>
              <a:rPr dirty="0" sz="2200" spc="-145">
                <a:solidFill>
                  <a:srgbClr val="34934F"/>
                </a:solidFill>
                <a:latin typeface="Arial"/>
                <a:cs typeface="Arial"/>
              </a:rPr>
              <a:t> </a:t>
            </a:r>
            <a:r>
              <a:rPr dirty="0" sz="2200" spc="110">
                <a:solidFill>
                  <a:srgbClr val="34934F"/>
                </a:solidFill>
                <a:latin typeface="Arial"/>
                <a:cs typeface="Arial"/>
              </a:rPr>
              <a:t>w·th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2250" spc="65">
                <a:solidFill>
                  <a:srgbClr val="34934F"/>
                </a:solidFill>
                <a:latin typeface="Arial"/>
                <a:cs typeface="Arial"/>
              </a:rPr>
              <a:t>Chickasaw</a:t>
            </a:r>
            <a:r>
              <a:rPr dirty="0" sz="2250" spc="90">
                <a:solidFill>
                  <a:srgbClr val="34934F"/>
                </a:solidFill>
                <a:latin typeface="Arial"/>
                <a:cs typeface="Arial"/>
              </a:rPr>
              <a:t> </a:t>
            </a:r>
            <a:r>
              <a:rPr dirty="0" sz="2250" spc="114">
                <a:solidFill>
                  <a:srgbClr val="34934F"/>
                </a:solidFill>
                <a:latin typeface="Arial"/>
                <a:cs typeface="Arial"/>
              </a:rPr>
              <a:t>Nation</a:t>
            </a:r>
            <a:r>
              <a:rPr dirty="0" sz="2250" spc="-70">
                <a:solidFill>
                  <a:srgbClr val="34934F"/>
                </a:solidFill>
                <a:latin typeface="Arial"/>
                <a:cs typeface="Arial"/>
              </a:rPr>
              <a:t> </a:t>
            </a:r>
            <a:r>
              <a:rPr dirty="0" sz="2250" spc="-25">
                <a:solidFill>
                  <a:srgbClr val="34934F"/>
                </a:solidFill>
                <a:latin typeface="Arial"/>
                <a:cs typeface="Arial"/>
              </a:rPr>
              <a:t>CDE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3853" y="531316"/>
            <a:ext cx="5778684" cy="577706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1878" y="665666"/>
            <a:ext cx="3713125" cy="36152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354227" y="4566046"/>
            <a:ext cx="3146425" cy="1525270"/>
          </a:xfrm>
          <a:prstGeom prst="rect">
            <a:avLst/>
          </a:prstGeom>
        </p:spPr>
        <p:txBody>
          <a:bodyPr wrap="square" lIns="0" tIns="22923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805"/>
              </a:spcBef>
            </a:pPr>
            <a:r>
              <a:rPr dirty="0" sz="2050">
                <a:solidFill>
                  <a:srgbClr val="34934F"/>
                </a:solidFill>
                <a:latin typeface="Arial"/>
                <a:cs typeface="Arial"/>
              </a:rPr>
              <a:t>*</a:t>
            </a:r>
            <a:r>
              <a:rPr dirty="0" sz="2050" spc="125">
                <a:solidFill>
                  <a:srgbClr val="34934F"/>
                </a:solidFill>
                <a:latin typeface="Arial"/>
                <a:cs typeface="Arial"/>
              </a:rPr>
              <a:t> </a:t>
            </a:r>
            <a:r>
              <a:rPr dirty="0" sz="2850" spc="90">
                <a:solidFill>
                  <a:srgbClr val="34934F"/>
                </a:solidFill>
                <a:latin typeface="Arial"/>
                <a:cs typeface="Arial"/>
              </a:rPr>
              <a:t>Travois</a:t>
            </a:r>
            <a:r>
              <a:rPr dirty="0" sz="2850" spc="-55">
                <a:solidFill>
                  <a:srgbClr val="34934F"/>
                </a:solidFill>
                <a:latin typeface="Arial"/>
                <a:cs typeface="Arial"/>
              </a:rPr>
              <a:t> </a:t>
            </a:r>
            <a:r>
              <a:rPr dirty="0" sz="2850" spc="60">
                <a:solidFill>
                  <a:srgbClr val="34934F"/>
                </a:solidFill>
                <a:latin typeface="Arial"/>
                <a:cs typeface="Arial"/>
              </a:rPr>
              <a:t>is</a:t>
            </a:r>
            <a:r>
              <a:rPr dirty="0" sz="2850" spc="-70">
                <a:solidFill>
                  <a:srgbClr val="34934F"/>
                </a:solidFill>
                <a:latin typeface="Arial"/>
                <a:cs typeface="Arial"/>
              </a:rPr>
              <a:t> </a:t>
            </a:r>
            <a:r>
              <a:rPr dirty="0" sz="2850" spc="95">
                <a:solidFill>
                  <a:srgbClr val="34934F"/>
                </a:solidFill>
                <a:latin typeface="Arial"/>
                <a:cs typeface="Arial"/>
              </a:rPr>
              <a:t>a</a:t>
            </a:r>
            <a:r>
              <a:rPr dirty="0" sz="2850" spc="-120">
                <a:solidFill>
                  <a:srgbClr val="34934F"/>
                </a:solidFill>
                <a:latin typeface="Arial"/>
                <a:cs typeface="Arial"/>
              </a:rPr>
              <a:t> </a:t>
            </a:r>
            <a:r>
              <a:rPr dirty="0" sz="2850" spc="-25">
                <a:solidFill>
                  <a:srgbClr val="34934F"/>
                </a:solidFill>
                <a:latin typeface="Arial"/>
                <a:cs typeface="Arial"/>
              </a:rPr>
              <a:t>CDE</a:t>
            </a:r>
            <a:endParaRPr sz="2850">
              <a:latin typeface="Arial"/>
              <a:cs typeface="Arial"/>
            </a:endParaRPr>
          </a:p>
          <a:p>
            <a:pPr algn="ctr" marL="17780">
              <a:lnSpc>
                <a:spcPct val="100000"/>
              </a:lnSpc>
              <a:spcBef>
                <a:spcPts val="1315"/>
              </a:spcBef>
            </a:pPr>
            <a:r>
              <a:rPr dirty="0" sz="2200" spc="130">
                <a:solidFill>
                  <a:srgbClr val="34934F"/>
                </a:solidFill>
                <a:latin typeface="Arial"/>
                <a:cs typeface="Arial"/>
              </a:rPr>
              <a:t>*Collaboration</a:t>
            </a:r>
            <a:r>
              <a:rPr dirty="0" sz="2200" spc="-145">
                <a:solidFill>
                  <a:srgbClr val="34934F"/>
                </a:solidFill>
                <a:latin typeface="Arial"/>
                <a:cs typeface="Arial"/>
              </a:rPr>
              <a:t> </a:t>
            </a:r>
            <a:r>
              <a:rPr dirty="0" sz="2200" spc="110">
                <a:solidFill>
                  <a:srgbClr val="34934F"/>
                </a:solidFill>
                <a:latin typeface="Arial"/>
                <a:cs typeface="Arial"/>
              </a:rPr>
              <a:t>w·th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dirty="0" sz="2250" spc="65">
                <a:solidFill>
                  <a:srgbClr val="34934F"/>
                </a:solidFill>
                <a:latin typeface="Arial"/>
                <a:cs typeface="Arial"/>
              </a:rPr>
              <a:t>Chickasaw</a:t>
            </a:r>
            <a:r>
              <a:rPr dirty="0" sz="2250" spc="90">
                <a:solidFill>
                  <a:srgbClr val="34934F"/>
                </a:solidFill>
                <a:latin typeface="Arial"/>
                <a:cs typeface="Arial"/>
              </a:rPr>
              <a:t> </a:t>
            </a:r>
            <a:r>
              <a:rPr dirty="0" sz="2250" spc="114">
                <a:solidFill>
                  <a:srgbClr val="34934F"/>
                </a:solidFill>
                <a:latin typeface="Arial"/>
                <a:cs typeface="Arial"/>
              </a:rPr>
              <a:t>Nation</a:t>
            </a:r>
            <a:r>
              <a:rPr dirty="0" sz="2250" spc="-70">
                <a:solidFill>
                  <a:srgbClr val="34934F"/>
                </a:solidFill>
                <a:latin typeface="Arial"/>
                <a:cs typeface="Arial"/>
              </a:rPr>
              <a:t> </a:t>
            </a:r>
            <a:r>
              <a:rPr dirty="0" sz="2250" spc="-25">
                <a:solidFill>
                  <a:srgbClr val="34934F"/>
                </a:solidFill>
                <a:latin typeface="Arial"/>
                <a:cs typeface="Arial"/>
              </a:rPr>
              <a:t>CDE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80808"/>
                </a:solidFill>
              </a:rPr>
              <a:t>San </a:t>
            </a:r>
            <a:r>
              <a:rPr dirty="0" spc="55">
                <a:solidFill>
                  <a:srgbClr val="080808"/>
                </a:solidFill>
              </a:rPr>
              <a:t>Poil</a:t>
            </a:r>
            <a:r>
              <a:rPr dirty="0" spc="-400">
                <a:solidFill>
                  <a:srgbClr val="080808"/>
                </a:solidFill>
              </a:rPr>
              <a:t> </a:t>
            </a:r>
            <a:r>
              <a:rPr dirty="0" spc="85">
                <a:solidFill>
                  <a:srgbClr val="1F1F1F"/>
                </a:solidFill>
              </a:rPr>
              <a:t>Treatment</a:t>
            </a:r>
            <a:r>
              <a:rPr dirty="0" spc="155">
                <a:solidFill>
                  <a:srgbClr val="1F1F1F"/>
                </a:solidFill>
              </a:rPr>
              <a:t> </a:t>
            </a:r>
            <a:r>
              <a:rPr dirty="0">
                <a:solidFill>
                  <a:srgbClr val="080808"/>
                </a:solidFill>
              </a:rPr>
              <a:t>Facility</a:t>
            </a:r>
            <a:r>
              <a:rPr dirty="0" spc="50">
                <a:solidFill>
                  <a:srgbClr val="080808"/>
                </a:solidFill>
              </a:rPr>
              <a:t> </a:t>
            </a:r>
            <a:r>
              <a:rPr dirty="0" spc="-10">
                <a:solidFill>
                  <a:srgbClr val="080808"/>
                </a:solidFill>
              </a:rPr>
              <a:t>(Colville)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894776" y="5717061"/>
            <a:ext cx="260350" cy="712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500" spc="-455">
                <a:solidFill>
                  <a:srgbClr val="69874D"/>
                </a:solidFill>
                <a:latin typeface="Arial"/>
                <a:cs typeface="Arial"/>
              </a:rPr>
              <a:t>s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87" cy="138627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53426"/>
            <a:ext cx="12191987" cy="138014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898149" y="2818444"/>
            <a:ext cx="6350" cy="501650"/>
          </a:xfrm>
          <a:custGeom>
            <a:avLst/>
            <a:gdLst/>
            <a:ahLst/>
            <a:cxnLst/>
            <a:rect l="l" t="t" r="r" b="b"/>
            <a:pathLst>
              <a:path w="6350" h="501650">
                <a:moveTo>
                  <a:pt x="6102" y="501060"/>
                </a:moveTo>
                <a:lnTo>
                  <a:pt x="0" y="501060"/>
                </a:lnTo>
                <a:lnTo>
                  <a:pt x="0" y="0"/>
                </a:lnTo>
                <a:lnTo>
                  <a:pt x="6102" y="0"/>
                </a:lnTo>
                <a:lnTo>
                  <a:pt x="6102" y="501060"/>
                </a:lnTo>
                <a:close/>
              </a:path>
            </a:pathLst>
          </a:custGeom>
          <a:solidFill>
            <a:srgbClr val="EBEB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455648" y="3242775"/>
            <a:ext cx="1590675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35">
                <a:solidFill>
                  <a:srgbClr val="362F28"/>
                </a:solidFill>
                <a:latin typeface="Arial"/>
                <a:cs typeface="Arial"/>
              </a:rPr>
              <a:t>ealth</a:t>
            </a:r>
            <a:r>
              <a:rPr dirty="0" sz="2900" spc="-160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175">
                <a:solidFill>
                  <a:srgbClr val="362F28"/>
                </a:solidFill>
                <a:latin typeface="Arial"/>
                <a:cs typeface="Arial"/>
              </a:rPr>
              <a:t>Care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4386" y="1929804"/>
            <a:ext cx="11328400" cy="3097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08305" indent="-395605">
              <a:lnSpc>
                <a:spcPts val="3470"/>
              </a:lnSpc>
              <a:spcBef>
                <a:spcPts val="105"/>
              </a:spcBef>
              <a:buFont typeface="Arial"/>
              <a:buChar char="•"/>
              <a:tabLst>
                <a:tab pos="408305" algn="l"/>
              </a:tabLst>
            </a:pPr>
            <a:r>
              <a:rPr dirty="0" sz="2750" spc="105" b="1">
                <a:solidFill>
                  <a:srgbClr val="362F28"/>
                </a:solidFill>
                <a:latin typeface="Arial"/>
                <a:cs typeface="Arial"/>
              </a:rPr>
              <a:t>Native</a:t>
            </a:r>
            <a:r>
              <a:rPr dirty="0" sz="2750" spc="3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362F28"/>
                </a:solidFill>
                <a:latin typeface="Arial"/>
                <a:cs typeface="Arial"/>
              </a:rPr>
              <a:t>O</a:t>
            </a:r>
            <a:r>
              <a:rPr dirty="0" sz="2750" spc="26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75" b="1">
                <a:solidFill>
                  <a:srgbClr val="362F28"/>
                </a:solidFill>
                <a:latin typeface="Arial"/>
                <a:cs typeface="Arial"/>
              </a:rPr>
              <a:t>ganization:</a:t>
            </a:r>
            <a:r>
              <a:rPr dirty="0" sz="2750" spc="9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114">
                <a:solidFill>
                  <a:srgbClr val="362F28"/>
                </a:solidFill>
                <a:latin typeface="Arial"/>
                <a:cs typeface="Arial"/>
              </a:rPr>
              <a:t>Confederated</a:t>
            </a:r>
            <a:r>
              <a:rPr dirty="0" sz="2900" spc="145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114">
                <a:solidFill>
                  <a:srgbClr val="362F28"/>
                </a:solidFill>
                <a:latin typeface="Arial"/>
                <a:cs typeface="Arial"/>
              </a:rPr>
              <a:t>Tribes</a:t>
            </a:r>
            <a:r>
              <a:rPr dirty="0" sz="2900" spc="-15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362F28"/>
                </a:solidFill>
                <a:latin typeface="Arial"/>
                <a:cs typeface="Arial"/>
              </a:rPr>
              <a:t>of</a:t>
            </a:r>
            <a:r>
              <a:rPr dirty="0" sz="2900" spc="-30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>
                <a:solidFill>
                  <a:srgbClr val="362F28"/>
                </a:solidFill>
                <a:latin typeface="Arial"/>
                <a:cs typeface="Arial"/>
              </a:rPr>
              <a:t>the</a:t>
            </a:r>
            <a:r>
              <a:rPr dirty="0" sz="2900" spc="-110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100">
                <a:solidFill>
                  <a:srgbClr val="362F28"/>
                </a:solidFill>
                <a:latin typeface="Arial"/>
                <a:cs typeface="Arial"/>
              </a:rPr>
              <a:t>Colville</a:t>
            </a:r>
            <a:r>
              <a:rPr dirty="0" sz="2900" spc="35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110">
                <a:solidFill>
                  <a:srgbClr val="362F28"/>
                </a:solidFill>
                <a:latin typeface="Arial"/>
                <a:cs typeface="Arial"/>
              </a:rPr>
              <a:t>Reservation</a:t>
            </a:r>
            <a:endParaRPr sz="2900">
              <a:latin typeface="Arial"/>
              <a:cs typeface="Arial"/>
            </a:endParaRPr>
          </a:p>
          <a:p>
            <a:pPr marL="408305" indent="-395605">
              <a:lnSpc>
                <a:spcPts val="3470"/>
              </a:lnSpc>
              <a:buFont typeface="Arial"/>
              <a:buChar char="•"/>
              <a:tabLst>
                <a:tab pos="408305" algn="l"/>
              </a:tabLst>
            </a:pPr>
            <a:r>
              <a:rPr dirty="0" sz="2750" spc="145" b="1">
                <a:solidFill>
                  <a:srgbClr val="362F28"/>
                </a:solidFill>
                <a:latin typeface="Arial"/>
                <a:cs typeface="Arial"/>
              </a:rPr>
              <a:t>Date</a:t>
            </a:r>
            <a:r>
              <a:rPr dirty="0" sz="2750" spc="-2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362F28"/>
                </a:solidFill>
                <a:latin typeface="Arial"/>
                <a:cs typeface="Arial"/>
              </a:rPr>
              <a:t>Closed</a:t>
            </a:r>
            <a:r>
              <a:rPr dirty="0" sz="2750" spc="13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160" b="1">
                <a:solidFill>
                  <a:srgbClr val="362F28"/>
                </a:solidFill>
                <a:latin typeface="Arial"/>
                <a:cs typeface="Arial"/>
              </a:rPr>
              <a:t>with</a:t>
            </a:r>
            <a:r>
              <a:rPr dirty="0" sz="2750" spc="-1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125" b="1">
                <a:solidFill>
                  <a:srgbClr val="362F28"/>
                </a:solidFill>
                <a:latin typeface="Arial"/>
                <a:cs typeface="Arial"/>
              </a:rPr>
              <a:t>Investor:</a:t>
            </a:r>
            <a:r>
              <a:rPr dirty="0" sz="2750" spc="22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20">
                <a:solidFill>
                  <a:srgbClr val="362F28"/>
                </a:solidFill>
                <a:latin typeface="Times New Roman"/>
                <a:cs typeface="Times New Roman"/>
              </a:rPr>
              <a:t>2019</a:t>
            </a:r>
            <a:endParaRPr sz="2900">
              <a:latin typeface="Times New Roman"/>
              <a:cs typeface="Times New Roman"/>
            </a:endParaRPr>
          </a:p>
          <a:p>
            <a:pPr marL="408305" indent="-39560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08305" algn="l"/>
              </a:tabLst>
            </a:pPr>
            <a:r>
              <a:rPr dirty="0" sz="2750" spc="145" b="1">
                <a:solidFill>
                  <a:srgbClr val="362F28"/>
                </a:solidFill>
                <a:latin typeface="Arial"/>
                <a:cs typeface="Arial"/>
              </a:rPr>
              <a:t>Date</a:t>
            </a:r>
            <a:r>
              <a:rPr dirty="0" sz="275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-10" b="1">
                <a:solidFill>
                  <a:srgbClr val="362F28"/>
                </a:solidFill>
                <a:latin typeface="Arial"/>
                <a:cs typeface="Arial"/>
              </a:rPr>
              <a:t>C</a:t>
            </a:r>
            <a:r>
              <a:rPr dirty="0" sz="2750" spc="-10" b="1">
                <a:solidFill>
                  <a:srgbClr val="B3ACAA"/>
                </a:solidFill>
                <a:latin typeface="Arial"/>
                <a:cs typeface="Arial"/>
              </a:rPr>
              <a:t>.</a:t>
            </a:r>
            <a:r>
              <a:rPr dirty="0" sz="2750" spc="-10" b="1">
                <a:solidFill>
                  <a:srgbClr val="362F28"/>
                </a:solidFill>
                <a:latin typeface="Arial"/>
                <a:cs typeface="Arial"/>
              </a:rPr>
              <a:t>ompleted:</a:t>
            </a:r>
            <a:endParaRPr sz="2750">
              <a:latin typeface="Arial"/>
              <a:cs typeface="Arial"/>
            </a:endParaRPr>
          </a:p>
          <a:p>
            <a:pPr marL="408305" indent="-39560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408305" algn="l"/>
              </a:tabLst>
            </a:pPr>
            <a:r>
              <a:rPr dirty="0" sz="2750" b="1">
                <a:solidFill>
                  <a:srgbClr val="362F28"/>
                </a:solidFill>
                <a:latin typeface="Arial"/>
                <a:cs typeface="Arial"/>
              </a:rPr>
              <a:t>Develop</a:t>
            </a:r>
            <a:r>
              <a:rPr dirty="0" sz="2750" b="1">
                <a:solidFill>
                  <a:srgbClr val="908A85"/>
                </a:solidFill>
                <a:latin typeface="Arial"/>
                <a:cs typeface="Arial"/>
              </a:rPr>
              <a:t>.</a:t>
            </a:r>
            <a:r>
              <a:rPr dirty="0" sz="2750" b="1">
                <a:solidFill>
                  <a:srgbClr val="362F28"/>
                </a:solidFill>
                <a:latin typeface="Arial"/>
                <a:cs typeface="Arial"/>
              </a:rPr>
              <a:t>ment</a:t>
            </a:r>
            <a:r>
              <a:rPr dirty="0" sz="2750" spc="285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45" b="1">
                <a:solidFill>
                  <a:srgbClr val="362F28"/>
                </a:solidFill>
                <a:latin typeface="Arial"/>
                <a:cs typeface="Arial"/>
              </a:rPr>
              <a:t>Type:</a:t>
            </a:r>
            <a:endParaRPr sz="2750">
              <a:latin typeface="Arial"/>
              <a:cs typeface="Arial"/>
            </a:endParaRPr>
          </a:p>
          <a:p>
            <a:pPr marL="408305" indent="-395605">
              <a:lnSpc>
                <a:spcPts val="3470"/>
              </a:lnSpc>
              <a:spcBef>
                <a:spcPts val="10"/>
              </a:spcBef>
              <a:buFont typeface="Arial"/>
              <a:buChar char="•"/>
              <a:tabLst>
                <a:tab pos="408305" algn="l"/>
              </a:tabLst>
            </a:pPr>
            <a:r>
              <a:rPr dirty="0" sz="2750" spc="75" b="1">
                <a:solidFill>
                  <a:srgbClr val="362F28"/>
                </a:solidFill>
                <a:latin typeface="Arial"/>
                <a:cs typeface="Arial"/>
              </a:rPr>
              <a:t>Project</a:t>
            </a:r>
            <a:r>
              <a:rPr dirty="0" sz="2750" spc="5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65" b="1">
                <a:solidFill>
                  <a:srgbClr val="362F28"/>
                </a:solidFill>
                <a:latin typeface="Arial"/>
                <a:cs typeface="Arial"/>
              </a:rPr>
              <a:t>Status:</a:t>
            </a:r>
            <a:r>
              <a:rPr dirty="0" sz="2750" spc="5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80">
                <a:solidFill>
                  <a:srgbClr val="362F28"/>
                </a:solidFill>
                <a:latin typeface="Arial"/>
                <a:cs typeface="Arial"/>
              </a:rPr>
              <a:t>Under</a:t>
            </a:r>
            <a:r>
              <a:rPr dirty="0" sz="2900" spc="80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35">
                <a:solidFill>
                  <a:srgbClr val="362F28"/>
                </a:solidFill>
                <a:latin typeface="Arial"/>
                <a:cs typeface="Arial"/>
              </a:rPr>
              <a:t>Construction</a:t>
            </a:r>
            <a:endParaRPr sz="2900">
              <a:latin typeface="Arial"/>
              <a:cs typeface="Arial"/>
            </a:endParaRPr>
          </a:p>
          <a:p>
            <a:pPr marL="398145" indent="-385445">
              <a:lnSpc>
                <a:spcPts val="3450"/>
              </a:lnSpc>
              <a:buFont typeface="Arial"/>
              <a:buChar char="•"/>
              <a:tabLst>
                <a:tab pos="398145" algn="l"/>
              </a:tabLst>
            </a:pPr>
            <a:r>
              <a:rPr dirty="0" sz="2750" spc="100" b="1">
                <a:solidFill>
                  <a:srgbClr val="362F28"/>
                </a:solidFill>
                <a:latin typeface="Arial"/>
                <a:cs typeface="Arial"/>
              </a:rPr>
              <a:t>Total</a:t>
            </a:r>
            <a:r>
              <a:rPr dirty="0" sz="2750" spc="-55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125" b="1">
                <a:solidFill>
                  <a:srgbClr val="362F28"/>
                </a:solidFill>
                <a:latin typeface="Arial"/>
                <a:cs typeface="Arial"/>
              </a:rPr>
              <a:t>Investor</a:t>
            </a:r>
            <a:r>
              <a:rPr dirty="0" sz="2750" spc="165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60" b="1">
                <a:solidFill>
                  <a:srgbClr val="362F28"/>
                </a:solidFill>
                <a:latin typeface="Arial"/>
                <a:cs typeface="Arial"/>
              </a:rPr>
              <a:t>Equity.</a:t>
            </a:r>
            <a:r>
              <a:rPr dirty="0" sz="2750" spc="25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362F28"/>
                </a:solidFill>
                <a:latin typeface="Times New Roman"/>
                <a:cs typeface="Times New Roman"/>
              </a:rPr>
              <a:t>$5,300,000</a:t>
            </a:r>
            <a:endParaRPr sz="2900">
              <a:latin typeface="Times New Roman"/>
              <a:cs typeface="Times New Roman"/>
            </a:endParaRPr>
          </a:p>
          <a:p>
            <a:pPr marL="398145" indent="-385445">
              <a:lnSpc>
                <a:spcPts val="3460"/>
              </a:lnSpc>
              <a:buFont typeface="Arial"/>
              <a:buChar char="•"/>
              <a:tabLst>
                <a:tab pos="398145" algn="l"/>
              </a:tabLst>
            </a:pPr>
            <a:r>
              <a:rPr dirty="0" sz="2750" spc="100" b="1">
                <a:solidFill>
                  <a:srgbClr val="362F28"/>
                </a:solidFill>
                <a:latin typeface="Arial"/>
                <a:cs typeface="Arial"/>
              </a:rPr>
              <a:t>Total</a:t>
            </a:r>
            <a:r>
              <a:rPr dirty="0" sz="2750" spc="45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spc="75" b="1">
                <a:solidFill>
                  <a:srgbClr val="362F28"/>
                </a:solidFill>
                <a:latin typeface="Arial"/>
                <a:cs typeface="Arial"/>
              </a:rPr>
              <a:t>Project</a:t>
            </a:r>
            <a:r>
              <a:rPr dirty="0" sz="2750" spc="120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750" b="1">
                <a:solidFill>
                  <a:srgbClr val="362F28"/>
                </a:solidFill>
                <a:latin typeface="Arial"/>
                <a:cs typeface="Arial"/>
              </a:rPr>
              <a:t>Cost:</a:t>
            </a:r>
            <a:r>
              <a:rPr dirty="0" sz="2750" spc="195" b="1">
                <a:solidFill>
                  <a:srgbClr val="362F28"/>
                </a:solidFill>
                <a:latin typeface="Arial"/>
                <a:cs typeface="Arial"/>
              </a:rPr>
              <a:t> </a:t>
            </a:r>
            <a:r>
              <a:rPr dirty="0" sz="2900" spc="-10">
                <a:solidFill>
                  <a:srgbClr val="362F28"/>
                </a:solidFill>
                <a:latin typeface="Times New Roman"/>
                <a:cs typeface="Times New Roman"/>
              </a:rPr>
              <a:t>$19,700,000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335" y="2058026"/>
            <a:ext cx="5748174" cy="340761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68593" y="1361846"/>
            <a:ext cx="3893136" cy="207632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945027"/>
            <a:ext cx="9092123" cy="88854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85801" y="903833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700845" y="3960305"/>
            <a:ext cx="2538730" cy="0"/>
          </a:xfrm>
          <a:custGeom>
            <a:avLst/>
            <a:gdLst/>
            <a:ahLst/>
            <a:cxnLst/>
            <a:rect l="l" t="t" r="r" b="b"/>
            <a:pathLst>
              <a:path w="2538729" h="0">
                <a:moveTo>
                  <a:pt x="0" y="0"/>
                </a:moveTo>
                <a:lnTo>
                  <a:pt x="2538472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105"/>
              </a:spcBef>
            </a:pPr>
            <a:r>
              <a:rPr dirty="0"/>
              <a:t>Coeur</a:t>
            </a:r>
            <a:r>
              <a:rPr dirty="0" spc="175"/>
              <a:t> </a:t>
            </a:r>
            <a:r>
              <a:rPr dirty="0" spc="65"/>
              <a:t>d'Alene</a:t>
            </a:r>
            <a:r>
              <a:rPr dirty="0" spc="-80"/>
              <a:t> </a:t>
            </a:r>
            <a:r>
              <a:rPr dirty="0" spc="60"/>
              <a:t>Tribe</a:t>
            </a:r>
            <a:r>
              <a:rPr dirty="0" spc="20"/>
              <a:t> </a:t>
            </a:r>
            <a:r>
              <a:rPr dirty="0" spc="110"/>
              <a:t>and</a:t>
            </a:r>
            <a:r>
              <a:rPr dirty="0"/>
              <a:t> </a:t>
            </a:r>
            <a:r>
              <a:rPr dirty="0" spc="60"/>
              <a:t>Marimn</a:t>
            </a:r>
            <a:r>
              <a:rPr dirty="0" spc="90"/>
              <a:t> </a:t>
            </a:r>
            <a:r>
              <a:rPr dirty="0" spc="65"/>
              <a:t>Health</a:t>
            </a:r>
            <a:r>
              <a:rPr dirty="0" spc="-10"/>
              <a:t> </a:t>
            </a:r>
            <a:r>
              <a:rPr dirty="0"/>
              <a:t>Youth</a:t>
            </a:r>
            <a:r>
              <a:rPr dirty="0" spc="55"/>
              <a:t> </a:t>
            </a:r>
            <a:r>
              <a:rPr dirty="0" spc="-10"/>
              <a:t>Center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678356" y="3701295"/>
            <a:ext cx="2371725" cy="1595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100"/>
              </a:spcBef>
            </a:pPr>
            <a:r>
              <a:rPr dirty="0" sz="1000" spc="-105" b="1">
                <a:solidFill>
                  <a:srgbClr val="2F2A26"/>
                </a:solidFill>
                <a:latin typeface="Arial"/>
                <a:cs typeface="Arial"/>
              </a:rPr>
              <a:t>AT</a:t>
            </a:r>
            <a:r>
              <a:rPr dirty="0" sz="1000" spc="-55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spc="-75" b="1">
                <a:solidFill>
                  <a:srgbClr val="2F2A26"/>
                </a:solidFill>
                <a:latin typeface="Arial"/>
                <a:cs typeface="Arial"/>
              </a:rPr>
              <a:t>A</a:t>
            </a:r>
            <a:r>
              <a:rPr dirty="0" sz="1000" spc="-25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F2A26"/>
                </a:solidFill>
                <a:latin typeface="Arial"/>
                <a:cs typeface="Arial"/>
              </a:rPr>
              <a:t>GLANCE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000">
              <a:latin typeface="Arial"/>
              <a:cs typeface="Arial"/>
            </a:endParaRPr>
          </a:p>
          <a:p>
            <a:pPr marL="148590" indent="-13589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48590" algn="l"/>
              </a:tabLst>
            </a:pPr>
            <a:r>
              <a:rPr dirty="0" sz="1000" b="1">
                <a:solidFill>
                  <a:srgbClr val="2F2A26"/>
                </a:solidFill>
                <a:latin typeface="Arial"/>
                <a:cs typeface="Arial"/>
              </a:rPr>
              <a:t>Native</a:t>
            </a:r>
            <a:r>
              <a:rPr dirty="0" sz="1000" spc="25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F2A26"/>
                </a:solidFill>
                <a:latin typeface="Arial"/>
                <a:cs typeface="Arial"/>
              </a:rPr>
              <a:t>Organization:</a:t>
            </a:r>
            <a:r>
              <a:rPr dirty="0" sz="1000" spc="40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3F3836"/>
                </a:solidFill>
                <a:latin typeface="Arial"/>
                <a:cs typeface="Arial"/>
              </a:rPr>
              <a:t>Marimn</a:t>
            </a:r>
            <a:r>
              <a:rPr dirty="0" sz="1000" spc="40">
                <a:solidFill>
                  <a:srgbClr val="3F3836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F3836"/>
                </a:solidFill>
                <a:latin typeface="Arial"/>
                <a:cs typeface="Arial"/>
              </a:rPr>
              <a:t>Health</a:t>
            </a:r>
            <a:endParaRPr sz="1000">
              <a:latin typeface="Arial"/>
              <a:cs typeface="Arial"/>
            </a:endParaRPr>
          </a:p>
          <a:p>
            <a:pPr marL="148590" indent="-135890">
              <a:lnSpc>
                <a:spcPct val="100000"/>
              </a:lnSpc>
              <a:buFont typeface="Arial"/>
              <a:buChar char="•"/>
              <a:tabLst>
                <a:tab pos="148590" algn="l"/>
              </a:tabLst>
            </a:pPr>
            <a:r>
              <a:rPr dirty="0" sz="1000" b="1">
                <a:solidFill>
                  <a:srgbClr val="2F2A26"/>
                </a:solidFill>
                <a:latin typeface="Arial"/>
                <a:cs typeface="Arial"/>
              </a:rPr>
              <a:t>Date</a:t>
            </a:r>
            <a:r>
              <a:rPr dirty="0" sz="1000" spc="90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2F2A26"/>
                </a:solidFill>
                <a:latin typeface="Arial"/>
                <a:cs typeface="Arial"/>
              </a:rPr>
              <a:t>Closed</a:t>
            </a:r>
            <a:r>
              <a:rPr dirty="0" sz="1000" spc="150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F2A26"/>
                </a:solidFill>
                <a:latin typeface="Arial"/>
                <a:cs typeface="Arial"/>
              </a:rPr>
              <a:t>with</a:t>
            </a:r>
            <a:r>
              <a:rPr dirty="0" sz="1000" spc="5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F2A26"/>
                </a:solidFill>
                <a:latin typeface="Arial"/>
                <a:cs typeface="Arial"/>
              </a:rPr>
              <a:t>Investor:</a:t>
            </a:r>
            <a:r>
              <a:rPr dirty="0" sz="1000" spc="165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F3836"/>
                </a:solidFill>
                <a:latin typeface="Arial"/>
                <a:cs typeface="Arial"/>
              </a:rPr>
              <a:t>2019</a:t>
            </a:r>
            <a:endParaRPr sz="90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buFont typeface="Arial"/>
              <a:buChar char="•"/>
              <a:tabLst>
                <a:tab pos="149225" algn="l"/>
              </a:tabLst>
            </a:pPr>
            <a:r>
              <a:rPr dirty="0" sz="1000" b="1">
                <a:solidFill>
                  <a:srgbClr val="2F2A26"/>
                </a:solidFill>
                <a:latin typeface="Arial"/>
                <a:cs typeface="Arial"/>
              </a:rPr>
              <a:t>Date</a:t>
            </a:r>
            <a:r>
              <a:rPr dirty="0" sz="1000" spc="60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F2A26"/>
                </a:solidFill>
                <a:latin typeface="Arial"/>
                <a:cs typeface="Arial"/>
              </a:rPr>
              <a:t>Completed:</a:t>
            </a:r>
            <a:endParaRPr sz="1000">
              <a:latin typeface="Arial"/>
              <a:cs typeface="Arial"/>
            </a:endParaRPr>
          </a:p>
          <a:p>
            <a:pPr marL="148590" indent="-13589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48590" algn="l"/>
              </a:tabLst>
            </a:pPr>
            <a:r>
              <a:rPr dirty="0" sz="1000" b="1">
                <a:solidFill>
                  <a:srgbClr val="2F2A26"/>
                </a:solidFill>
                <a:latin typeface="Arial"/>
                <a:cs typeface="Arial"/>
              </a:rPr>
              <a:t>Development</a:t>
            </a:r>
            <a:r>
              <a:rPr dirty="0" sz="1000" spc="40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F2A26"/>
                </a:solidFill>
                <a:latin typeface="Arial"/>
                <a:cs typeface="Arial"/>
              </a:rPr>
              <a:t>Type:</a:t>
            </a:r>
            <a:r>
              <a:rPr dirty="0" sz="1000" spc="-5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spc="-35">
                <a:solidFill>
                  <a:srgbClr val="3F3836"/>
                </a:solidFill>
                <a:latin typeface="Arial"/>
                <a:cs typeface="Arial"/>
              </a:rPr>
              <a:t>Community</a:t>
            </a:r>
            <a:r>
              <a:rPr dirty="0" sz="1000" spc="75">
                <a:solidFill>
                  <a:srgbClr val="3F3836"/>
                </a:solidFill>
                <a:latin typeface="Arial"/>
                <a:cs typeface="Arial"/>
              </a:rPr>
              <a:t> </a:t>
            </a:r>
            <a:r>
              <a:rPr dirty="0" sz="1000" spc="-30">
                <a:solidFill>
                  <a:srgbClr val="3F3836"/>
                </a:solidFill>
                <a:latin typeface="Arial"/>
                <a:cs typeface="Arial"/>
              </a:rPr>
              <a:t>Center</a:t>
            </a:r>
            <a:endParaRPr sz="1000">
              <a:latin typeface="Arial"/>
              <a:cs typeface="Arial"/>
            </a:endParaRPr>
          </a:p>
          <a:p>
            <a:pPr marL="148590" indent="-135890">
              <a:lnSpc>
                <a:spcPts val="1190"/>
              </a:lnSpc>
              <a:buFont typeface="Arial"/>
              <a:buChar char="•"/>
              <a:tabLst>
                <a:tab pos="148590" algn="l"/>
              </a:tabLst>
            </a:pPr>
            <a:r>
              <a:rPr dirty="0" sz="1000" b="1">
                <a:solidFill>
                  <a:srgbClr val="2F2A26"/>
                </a:solidFill>
                <a:latin typeface="Arial"/>
                <a:cs typeface="Arial"/>
              </a:rPr>
              <a:t>Project</a:t>
            </a:r>
            <a:r>
              <a:rPr dirty="0" sz="1000" spc="-15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F2A26"/>
                </a:solidFill>
                <a:latin typeface="Arial"/>
                <a:cs typeface="Arial"/>
              </a:rPr>
              <a:t>Status:</a:t>
            </a:r>
            <a:r>
              <a:rPr dirty="0" sz="1000" spc="5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3F3836"/>
                </a:solidFill>
                <a:latin typeface="Arial"/>
                <a:cs typeface="Arial"/>
              </a:rPr>
              <a:t>Under</a:t>
            </a:r>
            <a:r>
              <a:rPr dirty="0" sz="1000" spc="5">
                <a:solidFill>
                  <a:srgbClr val="3F3836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F3836"/>
                </a:solidFill>
                <a:latin typeface="Arial"/>
                <a:cs typeface="Arial"/>
              </a:rPr>
              <a:t>Construction</a:t>
            </a:r>
            <a:endParaRPr sz="1000">
              <a:latin typeface="Arial"/>
              <a:cs typeface="Arial"/>
            </a:endParaRPr>
          </a:p>
          <a:p>
            <a:pPr marL="143510" indent="-130810">
              <a:lnSpc>
                <a:spcPts val="1190"/>
              </a:lnSpc>
              <a:buFont typeface="Arial"/>
              <a:buChar char="•"/>
              <a:tabLst>
                <a:tab pos="143510" algn="l"/>
              </a:tabLst>
            </a:pPr>
            <a:r>
              <a:rPr dirty="0" sz="1000" b="1">
                <a:solidFill>
                  <a:srgbClr val="2F2A26"/>
                </a:solidFill>
                <a:latin typeface="Arial"/>
                <a:cs typeface="Arial"/>
              </a:rPr>
              <a:t>Total</a:t>
            </a:r>
            <a:r>
              <a:rPr dirty="0" sz="1000" spc="-25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F2A26"/>
                </a:solidFill>
                <a:latin typeface="Arial"/>
                <a:cs typeface="Arial"/>
              </a:rPr>
              <a:t>Investor</a:t>
            </a:r>
            <a:r>
              <a:rPr dirty="0" sz="1000" spc="170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F2A26"/>
                </a:solidFill>
                <a:latin typeface="Arial"/>
                <a:cs typeface="Arial"/>
              </a:rPr>
              <a:t>Equity:</a:t>
            </a:r>
            <a:r>
              <a:rPr dirty="0" sz="1000" spc="65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F3836"/>
                </a:solidFill>
                <a:latin typeface="Times New Roman"/>
                <a:cs typeface="Times New Roman"/>
              </a:rPr>
              <a:t>$6,400,000</a:t>
            </a:r>
            <a:endParaRPr sz="1000">
              <a:latin typeface="Times New Roman"/>
              <a:cs typeface="Times New Roman"/>
            </a:endParaRPr>
          </a:p>
          <a:p>
            <a:pPr marL="143510" indent="-1308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43510" algn="l"/>
              </a:tabLst>
            </a:pPr>
            <a:r>
              <a:rPr dirty="0" sz="1000" b="1">
                <a:solidFill>
                  <a:srgbClr val="2F2A26"/>
                </a:solidFill>
                <a:latin typeface="Arial"/>
                <a:cs typeface="Arial"/>
              </a:rPr>
              <a:t>Total</a:t>
            </a:r>
            <a:r>
              <a:rPr dirty="0" sz="1000" spc="15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2F2A26"/>
                </a:solidFill>
                <a:latin typeface="Arial"/>
                <a:cs typeface="Arial"/>
              </a:rPr>
              <a:t>Project</a:t>
            </a:r>
            <a:r>
              <a:rPr dirty="0" sz="1000" spc="5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2F2A26"/>
                </a:solidFill>
                <a:latin typeface="Arial"/>
                <a:cs typeface="Arial"/>
              </a:rPr>
              <a:t>Cost:</a:t>
            </a:r>
            <a:r>
              <a:rPr dirty="0" sz="1000" spc="20" b="1">
                <a:solidFill>
                  <a:srgbClr val="2F2A26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F3836"/>
                </a:solidFill>
                <a:latin typeface="Times New Roman"/>
                <a:cs typeface="Times New Roman"/>
              </a:rPr>
              <a:t>$20,000,000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880430" y="5634364"/>
            <a:ext cx="285750" cy="812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150" spc="-50">
                <a:solidFill>
                  <a:srgbClr val="69874D"/>
                </a:solidFill>
                <a:latin typeface="Times New Roman"/>
                <a:cs typeface="Times New Roman"/>
              </a:rPr>
              <a:t>s</a:t>
            </a:r>
            <a:endParaRPr sz="5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4503" y="177120"/>
            <a:ext cx="561392" cy="40305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5733" y="177120"/>
            <a:ext cx="317308" cy="40305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87288" y="177120"/>
            <a:ext cx="1745199" cy="40305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52670" y="2134361"/>
            <a:ext cx="7957132" cy="98625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52670" y="3316034"/>
            <a:ext cx="1073968" cy="36641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85294" y="3303821"/>
            <a:ext cx="2648309" cy="47633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52670" y="3905344"/>
            <a:ext cx="7554394" cy="103510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653516" y="3914504"/>
            <a:ext cx="805476" cy="35419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16057" y="5062589"/>
            <a:ext cx="1183806" cy="37862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16057" y="5648846"/>
            <a:ext cx="1183806" cy="37862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70723" y="5074803"/>
            <a:ext cx="1989283" cy="36641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70723" y="5648846"/>
            <a:ext cx="1671974" cy="45190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18660" y="5062589"/>
            <a:ext cx="1586544" cy="46411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76944" y="5648846"/>
            <a:ext cx="1171602" cy="378623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200472" y="5050375"/>
            <a:ext cx="2294388" cy="476333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443813" y="5636632"/>
            <a:ext cx="2550675" cy="464119"/>
          </a:xfrm>
          <a:prstGeom prst="rect">
            <a:avLst/>
          </a:prstGeom>
        </p:spPr>
      </p:pic>
      <p:sp>
        <p:nvSpPr>
          <p:cNvPr id="18" name="object 18" descr=""/>
          <p:cNvSpPr/>
          <p:nvPr/>
        </p:nvSpPr>
        <p:spPr>
          <a:xfrm>
            <a:off x="1440094" y="1035130"/>
            <a:ext cx="9726930" cy="0"/>
          </a:xfrm>
          <a:custGeom>
            <a:avLst/>
            <a:gdLst/>
            <a:ahLst/>
            <a:cxnLst/>
            <a:rect l="l" t="t" r="r" b="b"/>
            <a:pathLst>
              <a:path w="9726930" h="0">
                <a:moveTo>
                  <a:pt x="0" y="0"/>
                </a:moveTo>
                <a:lnTo>
                  <a:pt x="9726741" y="0"/>
                </a:lnTo>
              </a:path>
            </a:pathLst>
          </a:custGeom>
          <a:ln w="580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378788" y="1928531"/>
            <a:ext cx="925194" cy="12750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5515"/>
              </a:lnSpc>
              <a:spcBef>
                <a:spcPts val="105"/>
              </a:spcBef>
            </a:pPr>
            <a:r>
              <a:rPr dirty="0" sz="4950" spc="-50">
                <a:solidFill>
                  <a:srgbClr val="312B26"/>
                </a:solidFill>
                <a:latin typeface="Arial"/>
                <a:cs typeface="Arial"/>
              </a:rPr>
              <a:t>•</a:t>
            </a:r>
            <a:endParaRPr sz="4950">
              <a:latin typeface="Arial"/>
              <a:cs typeface="Arial"/>
            </a:endParaRPr>
          </a:p>
          <a:p>
            <a:pPr marL="570865">
              <a:lnSpc>
                <a:spcPts val="4315"/>
              </a:lnSpc>
            </a:pPr>
            <a:r>
              <a:rPr dirty="0" sz="3950" spc="-120">
                <a:solidFill>
                  <a:srgbClr val="312B26"/>
                </a:solidFill>
                <a:latin typeface="Times New Roman"/>
                <a:cs typeface="Times New Roman"/>
              </a:rPr>
              <a:t>D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378788" y="3681195"/>
            <a:ext cx="250190" cy="7816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950" spc="-50">
                <a:solidFill>
                  <a:srgbClr val="312B26"/>
                </a:solidFill>
                <a:latin typeface="Arial"/>
                <a:cs typeface="Arial"/>
              </a:rPr>
              <a:t>•</a:t>
            </a:r>
            <a:endParaRPr sz="49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104326" y="3712492"/>
            <a:ext cx="13589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200" spc="-585">
                <a:solidFill>
                  <a:srgbClr val="312B26"/>
                </a:solidFill>
                <a:latin typeface="Times New Roman"/>
                <a:cs typeface="Times New Roman"/>
              </a:rPr>
              <a:t>I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361257" y="3785519"/>
            <a:ext cx="291465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spc="10">
                <a:solidFill>
                  <a:srgbClr val="3F3B36"/>
                </a:solidFill>
                <a:latin typeface="Arial"/>
                <a:cs typeface="Arial"/>
              </a:rPr>
              <a:t>e</a:t>
            </a:r>
            <a:endParaRPr sz="3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5230" y="933561"/>
            <a:ext cx="7512684" cy="642620"/>
          </a:xfrm>
          <a:prstGeom prst="rect"/>
          <a:solidFill>
            <a:srgbClr val="214254"/>
          </a:solidFill>
        </p:spPr>
        <p:txBody>
          <a:bodyPr wrap="square" lIns="0" tIns="190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0"/>
              </a:spcBef>
            </a:pPr>
            <a:r>
              <a:rPr dirty="0" sz="3700" spc="150">
                <a:solidFill>
                  <a:srgbClr val="FDFDFD"/>
                </a:solidFill>
              </a:rPr>
              <a:t>Current</a:t>
            </a:r>
            <a:r>
              <a:rPr dirty="0" sz="3700" spc="40">
                <a:solidFill>
                  <a:srgbClr val="FDFDFD"/>
                </a:solidFill>
              </a:rPr>
              <a:t> </a:t>
            </a:r>
            <a:r>
              <a:rPr dirty="0" sz="3700" spc="185">
                <a:solidFill>
                  <a:srgbClr val="FDFDFD"/>
                </a:solidFill>
              </a:rPr>
              <a:t>Allocation</a:t>
            </a:r>
            <a:r>
              <a:rPr dirty="0" sz="3700" spc="-10">
                <a:solidFill>
                  <a:srgbClr val="FDFDFD"/>
                </a:solidFill>
              </a:rPr>
              <a:t> </a:t>
            </a:r>
            <a:r>
              <a:rPr dirty="0" sz="3700" spc="195">
                <a:solidFill>
                  <a:srgbClr val="FDFDFD"/>
                </a:solidFill>
              </a:rPr>
              <a:t>Commitments</a:t>
            </a:r>
            <a:endParaRPr sz="3700"/>
          </a:p>
        </p:txBody>
      </p:sp>
      <p:sp>
        <p:nvSpPr>
          <p:cNvPr id="3" name="object 3" descr=""/>
          <p:cNvSpPr txBox="1"/>
          <p:nvPr/>
        </p:nvSpPr>
        <p:spPr>
          <a:xfrm>
            <a:off x="9214146" y="1006302"/>
            <a:ext cx="1405255" cy="547370"/>
          </a:xfrm>
          <a:prstGeom prst="rect">
            <a:avLst/>
          </a:prstGeom>
          <a:solidFill>
            <a:srgbClr val="214254"/>
          </a:solidFill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3150" spc="290">
                <a:solidFill>
                  <a:srgbClr val="FDFDFD"/>
                </a:solidFill>
                <a:latin typeface="Arial"/>
                <a:cs typeface="Arial"/>
              </a:rPr>
              <a:t>(2024)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641" y="925975"/>
            <a:ext cx="7499984" cy="674370"/>
          </a:xfrm>
          <a:prstGeom prst="rect"/>
          <a:solidFill>
            <a:srgbClr val="214154"/>
          </a:solidFill>
        </p:spPr>
        <p:txBody>
          <a:bodyPr wrap="square" lIns="0" tIns="266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r>
              <a:rPr dirty="0" sz="3700" b="1">
                <a:solidFill>
                  <a:srgbClr val="FBFBFB"/>
                </a:solidFill>
                <a:latin typeface="Arial"/>
                <a:cs typeface="Arial"/>
              </a:rPr>
              <a:t>Current</a:t>
            </a:r>
            <a:r>
              <a:rPr dirty="0" sz="3700" spc="18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700" b="1">
                <a:solidFill>
                  <a:srgbClr val="FBFBFB"/>
                </a:solidFill>
                <a:latin typeface="Arial"/>
                <a:cs typeface="Arial"/>
              </a:rPr>
              <a:t>Allocation</a:t>
            </a:r>
            <a:r>
              <a:rPr dirty="0" sz="3700" spc="19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700" spc="-10" b="1">
                <a:solidFill>
                  <a:srgbClr val="FBFBFB"/>
                </a:solidFill>
                <a:latin typeface="Arial"/>
                <a:cs typeface="Arial"/>
              </a:rPr>
              <a:t>Commitments</a:t>
            </a:r>
            <a:endParaRPr sz="3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217750" y="999845"/>
            <a:ext cx="1405255" cy="57404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228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dirty="0" sz="3150" spc="305" b="1">
                <a:solidFill>
                  <a:srgbClr val="FBFBFB"/>
                </a:solidFill>
                <a:latin typeface="Arial"/>
                <a:cs typeface="Arial"/>
              </a:rPr>
              <a:t>(2024)</a:t>
            </a:r>
            <a:endParaRPr sz="31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30837" y="1843935"/>
            <a:ext cx="6226175" cy="47752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0504" indent="-231140">
              <a:lnSpc>
                <a:spcPct val="100000"/>
              </a:lnSpc>
              <a:spcBef>
                <a:spcPts val="110"/>
              </a:spcBef>
              <a:buChar char="•"/>
              <a:tabLst>
                <a:tab pos="230504" algn="l"/>
              </a:tabLst>
            </a:pPr>
            <a:r>
              <a:rPr dirty="0" sz="2750" spc="55">
                <a:solidFill>
                  <a:srgbClr val="FBFBFB"/>
                </a:solidFill>
                <a:latin typeface="Arial"/>
                <a:cs typeface="Arial"/>
              </a:rPr>
              <a:t>Grocery</a:t>
            </a:r>
            <a:r>
              <a:rPr dirty="0" sz="2750" spc="6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50" spc="190">
                <a:solidFill>
                  <a:srgbClr val="FBFBFB"/>
                </a:solidFill>
                <a:latin typeface="Arial"/>
                <a:cs typeface="Arial"/>
              </a:rPr>
              <a:t>store/food</a:t>
            </a:r>
            <a:r>
              <a:rPr dirty="0" sz="2750" spc="4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50" spc="75">
                <a:solidFill>
                  <a:srgbClr val="FBFBFB"/>
                </a:solidFill>
                <a:latin typeface="Arial"/>
                <a:cs typeface="Arial"/>
              </a:rPr>
              <a:t>sovereignty</a:t>
            </a:r>
            <a:r>
              <a:rPr dirty="0" sz="2750" spc="1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50" spc="-60">
                <a:solidFill>
                  <a:srgbClr val="FBFBFB"/>
                </a:solidFill>
                <a:latin typeface="Arial"/>
                <a:cs typeface="Arial"/>
              </a:rPr>
              <a:t>(CA)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641" y="925975"/>
            <a:ext cx="7499984" cy="674370"/>
          </a:xfrm>
          <a:prstGeom prst="rect"/>
          <a:solidFill>
            <a:srgbClr val="214154"/>
          </a:solidFill>
        </p:spPr>
        <p:txBody>
          <a:bodyPr wrap="square" lIns="0" tIns="266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r>
              <a:rPr dirty="0" sz="3700" b="1">
                <a:solidFill>
                  <a:srgbClr val="FBFBFB"/>
                </a:solidFill>
                <a:latin typeface="Arial"/>
                <a:cs typeface="Arial"/>
              </a:rPr>
              <a:t>Current</a:t>
            </a:r>
            <a:r>
              <a:rPr dirty="0" sz="3700" spc="18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700" b="1">
                <a:solidFill>
                  <a:srgbClr val="FBFBFB"/>
                </a:solidFill>
                <a:latin typeface="Arial"/>
                <a:cs typeface="Arial"/>
              </a:rPr>
              <a:t>Allocation</a:t>
            </a:r>
            <a:r>
              <a:rPr dirty="0" sz="3700" spc="19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700" spc="-10" b="1">
                <a:solidFill>
                  <a:srgbClr val="FBFBFB"/>
                </a:solidFill>
                <a:latin typeface="Arial"/>
                <a:cs typeface="Arial"/>
              </a:rPr>
              <a:t>Commitments</a:t>
            </a:r>
            <a:endParaRPr sz="3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217750" y="999845"/>
            <a:ext cx="1405255" cy="57404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228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dirty="0" sz="3150" spc="305" b="1">
                <a:solidFill>
                  <a:srgbClr val="FBFBFB"/>
                </a:solidFill>
                <a:latin typeface="Arial"/>
                <a:cs typeface="Arial"/>
              </a:rPr>
              <a:t>(2024)</a:t>
            </a:r>
            <a:endParaRPr sz="31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31174" y="1850547"/>
            <a:ext cx="6226175" cy="46863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1140" indent="-231140">
              <a:lnSpc>
                <a:spcPct val="100000"/>
              </a:lnSpc>
              <a:spcBef>
                <a:spcPts val="110"/>
              </a:spcBef>
              <a:buChar char="•"/>
              <a:tabLst>
                <a:tab pos="231140" algn="l"/>
              </a:tabLst>
            </a:pPr>
            <a:r>
              <a:rPr dirty="0" sz="2700" spc="80">
                <a:solidFill>
                  <a:srgbClr val="FBFBFB"/>
                </a:solidFill>
                <a:latin typeface="Arial"/>
                <a:cs typeface="Arial"/>
              </a:rPr>
              <a:t>Grocery</a:t>
            </a:r>
            <a:r>
              <a:rPr dirty="0" sz="2700" spc="8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210">
                <a:solidFill>
                  <a:srgbClr val="FBFBFB"/>
                </a:solidFill>
                <a:latin typeface="Arial"/>
                <a:cs typeface="Arial"/>
              </a:rPr>
              <a:t>store/food</a:t>
            </a: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00">
                <a:solidFill>
                  <a:srgbClr val="FBFBFB"/>
                </a:solidFill>
                <a:latin typeface="Arial"/>
                <a:cs typeface="Arial"/>
              </a:rPr>
              <a:t>sovereignty</a:t>
            </a:r>
            <a:r>
              <a:rPr dirty="0" sz="2700" spc="1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50">
                <a:solidFill>
                  <a:srgbClr val="FBFBFB"/>
                </a:solidFill>
                <a:latin typeface="Arial"/>
                <a:cs typeface="Arial"/>
              </a:rPr>
              <a:t>(CA)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231174" y="2769626"/>
            <a:ext cx="2674620" cy="46863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40665" indent="-240665">
              <a:lnSpc>
                <a:spcPct val="100000"/>
              </a:lnSpc>
              <a:spcBef>
                <a:spcPts val="110"/>
              </a:spcBef>
              <a:buChar char="•"/>
              <a:tabLst>
                <a:tab pos="240665" algn="l"/>
              </a:tabLst>
            </a:pPr>
            <a:r>
              <a:rPr dirty="0" sz="2700" spc="75">
                <a:solidFill>
                  <a:srgbClr val="FBFBFB"/>
                </a:solidFill>
                <a:latin typeface="Arial"/>
                <a:cs typeface="Arial"/>
              </a:rPr>
              <a:t>Education</a:t>
            </a:r>
            <a:r>
              <a:rPr dirty="0" sz="2700" spc="1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FBFBFB"/>
                </a:solidFill>
                <a:latin typeface="Arial"/>
                <a:cs typeface="Arial"/>
              </a:rPr>
              <a:t>(HA)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641" y="925975"/>
            <a:ext cx="7499984" cy="674370"/>
          </a:xfrm>
          <a:prstGeom prst="rect"/>
          <a:solidFill>
            <a:srgbClr val="214154"/>
          </a:solidFill>
        </p:spPr>
        <p:txBody>
          <a:bodyPr wrap="square" lIns="0" tIns="266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r>
              <a:rPr dirty="0" sz="3700" b="1">
                <a:solidFill>
                  <a:srgbClr val="FBFBFB"/>
                </a:solidFill>
                <a:latin typeface="Arial"/>
                <a:cs typeface="Arial"/>
              </a:rPr>
              <a:t>Current</a:t>
            </a:r>
            <a:r>
              <a:rPr dirty="0" sz="3700" spc="18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700" b="1">
                <a:solidFill>
                  <a:srgbClr val="FBFBFB"/>
                </a:solidFill>
                <a:latin typeface="Arial"/>
                <a:cs typeface="Arial"/>
              </a:rPr>
              <a:t>Allocation</a:t>
            </a:r>
            <a:r>
              <a:rPr dirty="0" sz="3700" spc="19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700" spc="-10" b="1">
                <a:solidFill>
                  <a:srgbClr val="FBFBFB"/>
                </a:solidFill>
                <a:latin typeface="Arial"/>
                <a:cs typeface="Arial"/>
              </a:rPr>
              <a:t>Commitments</a:t>
            </a:r>
            <a:endParaRPr sz="3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217750" y="999845"/>
            <a:ext cx="1405255" cy="57404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228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dirty="0" sz="3150" spc="305" b="1">
                <a:solidFill>
                  <a:srgbClr val="FBFBFB"/>
                </a:solidFill>
                <a:latin typeface="Arial"/>
                <a:cs typeface="Arial"/>
              </a:rPr>
              <a:t>(2024)</a:t>
            </a:r>
            <a:endParaRPr sz="31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31511" y="1857160"/>
            <a:ext cx="6226175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0504" indent="-231140">
              <a:lnSpc>
                <a:spcPct val="100000"/>
              </a:lnSpc>
              <a:spcBef>
                <a:spcPts val="110"/>
              </a:spcBef>
              <a:buChar char="•"/>
              <a:tabLst>
                <a:tab pos="230504" algn="l"/>
              </a:tabLst>
            </a:pP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Grocery</a:t>
            </a:r>
            <a:r>
              <a:rPr dirty="0" sz="2650" spc="1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215">
                <a:solidFill>
                  <a:srgbClr val="FBFBFB"/>
                </a:solidFill>
                <a:latin typeface="Arial"/>
                <a:cs typeface="Arial"/>
              </a:rPr>
              <a:t>store/food</a:t>
            </a:r>
            <a:r>
              <a:rPr dirty="0" sz="2650" spc="1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0">
                <a:solidFill>
                  <a:srgbClr val="FBFBFB"/>
                </a:solidFill>
                <a:latin typeface="Arial"/>
                <a:cs typeface="Arial"/>
              </a:rPr>
              <a:t>sovereignty</a:t>
            </a:r>
            <a:r>
              <a:rPr dirty="0" sz="2650" spc="18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20">
                <a:solidFill>
                  <a:srgbClr val="FBFBFB"/>
                </a:solidFill>
                <a:latin typeface="Arial"/>
                <a:cs typeface="Arial"/>
              </a:rPr>
              <a:t>(CA)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231511" y="2776239"/>
            <a:ext cx="2674620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40029" indent="-240665">
              <a:lnSpc>
                <a:spcPct val="100000"/>
              </a:lnSpc>
              <a:spcBef>
                <a:spcPts val="110"/>
              </a:spcBef>
              <a:buChar char="•"/>
              <a:tabLst>
                <a:tab pos="240029" algn="l"/>
              </a:tabLst>
            </a:pP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Education</a:t>
            </a:r>
            <a:r>
              <a:rPr dirty="0" sz="2650" spc="16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20">
                <a:solidFill>
                  <a:srgbClr val="FBFBFB"/>
                </a:solidFill>
                <a:latin typeface="Arial"/>
                <a:cs typeface="Arial"/>
              </a:rPr>
              <a:t>(HA)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231511" y="3670891"/>
            <a:ext cx="1840230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9395" indent="-240029">
              <a:lnSpc>
                <a:spcPct val="100000"/>
              </a:lnSpc>
              <a:spcBef>
                <a:spcPts val="110"/>
              </a:spcBef>
              <a:buChar char="•"/>
              <a:tabLst>
                <a:tab pos="239395" algn="l"/>
              </a:tabLst>
            </a:pP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Headstart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207882" y="3630751"/>
            <a:ext cx="192405" cy="50800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95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dirty="0" sz="3000" spc="40" i="1">
                <a:solidFill>
                  <a:srgbClr val="FBFBFB"/>
                </a:solidFill>
                <a:latin typeface="Times New Roman"/>
                <a:cs typeface="Times New Roman"/>
              </a:rPr>
              <a:t>I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490615" y="3670891"/>
            <a:ext cx="1837055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community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37184" y="3670891"/>
            <a:ext cx="1828164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650" spc="120">
                <a:solidFill>
                  <a:srgbClr val="FBFBFB"/>
                </a:solidFill>
                <a:latin typeface="Arial"/>
                <a:cs typeface="Arial"/>
              </a:rPr>
              <a:t>center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35">
                <a:solidFill>
                  <a:srgbClr val="FBFBFB"/>
                </a:solidFill>
                <a:latin typeface="Arial"/>
                <a:cs typeface="Arial"/>
              </a:rPr>
              <a:t>(CA)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641" y="925975"/>
            <a:ext cx="7499984" cy="674370"/>
          </a:xfrm>
          <a:prstGeom prst="rect"/>
          <a:solidFill>
            <a:srgbClr val="214154"/>
          </a:solidFill>
        </p:spPr>
        <p:txBody>
          <a:bodyPr wrap="square" lIns="0" tIns="266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r>
              <a:rPr dirty="0" sz="3700" b="1">
                <a:solidFill>
                  <a:srgbClr val="FBFBFB"/>
                </a:solidFill>
                <a:latin typeface="Arial"/>
                <a:cs typeface="Arial"/>
              </a:rPr>
              <a:t>Current</a:t>
            </a:r>
            <a:r>
              <a:rPr dirty="0" sz="3700" spc="18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700" b="1">
                <a:solidFill>
                  <a:srgbClr val="FBFBFB"/>
                </a:solidFill>
                <a:latin typeface="Arial"/>
                <a:cs typeface="Arial"/>
              </a:rPr>
              <a:t>Allocation</a:t>
            </a:r>
            <a:r>
              <a:rPr dirty="0" sz="3700" spc="19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700" spc="-10" b="1">
                <a:solidFill>
                  <a:srgbClr val="FBFBFB"/>
                </a:solidFill>
                <a:latin typeface="Arial"/>
                <a:cs typeface="Arial"/>
              </a:rPr>
              <a:t>Commitments</a:t>
            </a:r>
            <a:endParaRPr sz="3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217750" y="999845"/>
            <a:ext cx="1405255" cy="57404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228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dirty="0" sz="3150" spc="305" b="1">
                <a:solidFill>
                  <a:srgbClr val="FBFBFB"/>
                </a:solidFill>
                <a:latin typeface="Arial"/>
                <a:cs typeface="Arial"/>
              </a:rPr>
              <a:t>(2024)</a:t>
            </a:r>
            <a:endParaRPr sz="31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31511" y="1857160"/>
            <a:ext cx="6226175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0504" indent="-231140">
              <a:lnSpc>
                <a:spcPct val="100000"/>
              </a:lnSpc>
              <a:spcBef>
                <a:spcPts val="110"/>
              </a:spcBef>
              <a:buChar char="•"/>
              <a:tabLst>
                <a:tab pos="230504" algn="l"/>
              </a:tabLst>
            </a:pP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Grocery</a:t>
            </a:r>
            <a:r>
              <a:rPr dirty="0" sz="2650" spc="1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215">
                <a:solidFill>
                  <a:srgbClr val="FBFBFB"/>
                </a:solidFill>
                <a:latin typeface="Arial"/>
                <a:cs typeface="Arial"/>
              </a:rPr>
              <a:t>store/food</a:t>
            </a:r>
            <a:r>
              <a:rPr dirty="0" sz="2650" spc="1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0">
                <a:solidFill>
                  <a:srgbClr val="FBFBFB"/>
                </a:solidFill>
                <a:latin typeface="Arial"/>
                <a:cs typeface="Arial"/>
              </a:rPr>
              <a:t>sovereignty</a:t>
            </a:r>
            <a:r>
              <a:rPr dirty="0" sz="2650" spc="18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20">
                <a:solidFill>
                  <a:srgbClr val="FBFBFB"/>
                </a:solidFill>
                <a:latin typeface="Arial"/>
                <a:cs typeface="Arial"/>
              </a:rPr>
              <a:t>(CA)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231511" y="2779292"/>
            <a:ext cx="1834514" cy="460375"/>
          </a:xfrm>
          <a:custGeom>
            <a:avLst/>
            <a:gdLst/>
            <a:ahLst/>
            <a:cxnLst/>
            <a:rect l="l" t="t" r="r" b="b"/>
            <a:pathLst>
              <a:path w="1834514" h="460375">
                <a:moveTo>
                  <a:pt x="1834074" y="459957"/>
                </a:moveTo>
                <a:lnTo>
                  <a:pt x="0" y="459957"/>
                </a:lnTo>
                <a:lnTo>
                  <a:pt x="0" y="0"/>
                </a:lnTo>
                <a:lnTo>
                  <a:pt x="1834074" y="0"/>
                </a:lnTo>
                <a:lnTo>
                  <a:pt x="1834074" y="459957"/>
                </a:lnTo>
                <a:close/>
              </a:path>
            </a:pathLst>
          </a:custGeom>
          <a:solidFill>
            <a:srgbClr val="2141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208997" y="2832196"/>
            <a:ext cx="662305" cy="390525"/>
          </a:xfrm>
          <a:custGeom>
            <a:avLst/>
            <a:gdLst/>
            <a:ahLst/>
            <a:cxnLst/>
            <a:rect l="l" t="t" r="r" b="b"/>
            <a:pathLst>
              <a:path w="662304" h="390525">
                <a:moveTo>
                  <a:pt x="662077" y="390529"/>
                </a:moveTo>
                <a:lnTo>
                  <a:pt x="0" y="390529"/>
                </a:lnTo>
                <a:lnTo>
                  <a:pt x="0" y="0"/>
                </a:lnTo>
                <a:lnTo>
                  <a:pt x="662077" y="0"/>
                </a:lnTo>
                <a:lnTo>
                  <a:pt x="662077" y="390529"/>
                </a:lnTo>
                <a:close/>
              </a:path>
            </a:pathLst>
          </a:custGeom>
          <a:solidFill>
            <a:srgbClr val="2141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218811" y="2779926"/>
            <a:ext cx="269049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3365" indent="-240665">
              <a:lnSpc>
                <a:spcPct val="100000"/>
              </a:lnSpc>
              <a:spcBef>
                <a:spcPts val="105"/>
              </a:spcBef>
              <a:buChar char="•"/>
              <a:tabLst>
                <a:tab pos="253365" algn="l"/>
              </a:tabLst>
            </a:pP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Education</a:t>
            </a:r>
            <a:r>
              <a:rPr dirty="0" sz="2650" spc="18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250" spc="170">
                <a:solidFill>
                  <a:srgbClr val="FBFBFB"/>
                </a:solidFill>
                <a:latin typeface="Arial"/>
                <a:cs typeface="Arial"/>
              </a:rPr>
              <a:t>(HA)</a:t>
            </a:r>
            <a:endParaRPr sz="22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231511" y="3670891"/>
            <a:ext cx="1840230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9395" indent="-240029">
              <a:lnSpc>
                <a:spcPct val="100000"/>
              </a:lnSpc>
              <a:spcBef>
                <a:spcPts val="110"/>
              </a:spcBef>
              <a:buChar char="•"/>
              <a:tabLst>
                <a:tab pos="239395" algn="l"/>
              </a:tabLst>
            </a:pP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Headstart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207882" y="3630751"/>
            <a:ext cx="192405" cy="50800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95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dirty="0" sz="3000" spc="40" i="1">
                <a:solidFill>
                  <a:srgbClr val="FBFBFB"/>
                </a:solidFill>
                <a:latin typeface="Times New Roman"/>
                <a:cs typeface="Times New Roman"/>
              </a:rPr>
              <a:t>I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90615" y="3670891"/>
            <a:ext cx="1837055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community</a:t>
            </a:r>
            <a:endParaRPr sz="26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437184" y="3670891"/>
            <a:ext cx="1828164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650" spc="120">
                <a:solidFill>
                  <a:srgbClr val="FBFBFB"/>
                </a:solidFill>
                <a:latin typeface="Arial"/>
                <a:cs typeface="Arial"/>
              </a:rPr>
              <a:t>center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35">
                <a:solidFill>
                  <a:srgbClr val="FBFBFB"/>
                </a:solidFill>
                <a:latin typeface="Arial"/>
                <a:cs typeface="Arial"/>
              </a:rPr>
              <a:t>(CA)</a:t>
            </a:r>
            <a:endParaRPr sz="26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231511" y="4644932"/>
            <a:ext cx="2732405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9395" indent="-240029">
              <a:lnSpc>
                <a:spcPct val="100000"/>
              </a:lnSpc>
              <a:spcBef>
                <a:spcPts val="110"/>
              </a:spcBef>
              <a:buChar char="•"/>
              <a:tabLst>
                <a:tab pos="239395" algn="l"/>
              </a:tabLst>
            </a:pPr>
            <a:r>
              <a:rPr dirty="0" sz="2650" spc="110">
                <a:solidFill>
                  <a:srgbClr val="FBFBFB"/>
                </a:solidFill>
                <a:latin typeface="Arial"/>
                <a:cs typeface="Arial"/>
              </a:rPr>
              <a:t>Hospitality</a:t>
            </a: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100">
                <a:solidFill>
                  <a:srgbClr val="FBFBFB"/>
                </a:solidFill>
                <a:latin typeface="Arial"/>
                <a:cs typeface="Arial"/>
              </a:rPr>
              <a:t>(OK)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641" y="925975"/>
            <a:ext cx="7499984" cy="674370"/>
          </a:xfrm>
          <a:prstGeom prst="rect"/>
          <a:solidFill>
            <a:srgbClr val="214154"/>
          </a:solidFill>
        </p:spPr>
        <p:txBody>
          <a:bodyPr wrap="square" lIns="0" tIns="266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0"/>
              </a:spcBef>
            </a:pPr>
            <a:r>
              <a:rPr dirty="0" sz="3700" b="1">
                <a:solidFill>
                  <a:srgbClr val="FBFBFB"/>
                </a:solidFill>
                <a:latin typeface="Arial"/>
                <a:cs typeface="Arial"/>
              </a:rPr>
              <a:t>Current</a:t>
            </a:r>
            <a:r>
              <a:rPr dirty="0" sz="3700" spc="18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700" b="1">
                <a:solidFill>
                  <a:srgbClr val="FBFBFB"/>
                </a:solidFill>
                <a:latin typeface="Arial"/>
                <a:cs typeface="Arial"/>
              </a:rPr>
              <a:t>Allocation</a:t>
            </a:r>
            <a:r>
              <a:rPr dirty="0" sz="3700" spc="19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700" spc="-10" b="1">
                <a:solidFill>
                  <a:srgbClr val="FBFBFB"/>
                </a:solidFill>
                <a:latin typeface="Arial"/>
                <a:cs typeface="Arial"/>
              </a:rPr>
              <a:t>Commitments</a:t>
            </a:r>
            <a:endParaRPr sz="3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217750" y="999845"/>
            <a:ext cx="1405255" cy="57404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228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dirty="0" sz="3150" spc="305" b="1">
                <a:solidFill>
                  <a:srgbClr val="FBFBFB"/>
                </a:solidFill>
                <a:latin typeface="Arial"/>
                <a:cs typeface="Arial"/>
              </a:rPr>
              <a:t>(2024)</a:t>
            </a:r>
            <a:endParaRPr sz="31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31511" y="1857160"/>
            <a:ext cx="6226175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0504" indent="-231140">
              <a:lnSpc>
                <a:spcPct val="100000"/>
              </a:lnSpc>
              <a:spcBef>
                <a:spcPts val="110"/>
              </a:spcBef>
              <a:buChar char="•"/>
              <a:tabLst>
                <a:tab pos="230504" algn="l"/>
              </a:tabLst>
            </a:pP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Grocery</a:t>
            </a:r>
            <a:r>
              <a:rPr dirty="0" sz="2650" spc="1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215">
                <a:solidFill>
                  <a:srgbClr val="FBFBFB"/>
                </a:solidFill>
                <a:latin typeface="Arial"/>
                <a:cs typeface="Arial"/>
              </a:rPr>
              <a:t>store/food</a:t>
            </a:r>
            <a:r>
              <a:rPr dirty="0" sz="2650" spc="1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0">
                <a:solidFill>
                  <a:srgbClr val="FBFBFB"/>
                </a:solidFill>
                <a:latin typeface="Arial"/>
                <a:cs typeface="Arial"/>
              </a:rPr>
              <a:t>sovereignty</a:t>
            </a:r>
            <a:r>
              <a:rPr dirty="0" sz="2650" spc="18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20">
                <a:solidFill>
                  <a:srgbClr val="FBFBFB"/>
                </a:solidFill>
                <a:latin typeface="Arial"/>
                <a:cs typeface="Arial"/>
              </a:rPr>
              <a:t>(CA)</a:t>
            </a:r>
            <a:endParaRPr sz="26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231511" y="2776239"/>
            <a:ext cx="2674620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40029" indent="-240665">
              <a:lnSpc>
                <a:spcPct val="100000"/>
              </a:lnSpc>
              <a:spcBef>
                <a:spcPts val="110"/>
              </a:spcBef>
              <a:buChar char="•"/>
              <a:tabLst>
                <a:tab pos="240029" algn="l"/>
              </a:tabLst>
            </a:pP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Education</a:t>
            </a:r>
            <a:r>
              <a:rPr dirty="0" sz="2650" spc="16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20">
                <a:solidFill>
                  <a:srgbClr val="FBFBFB"/>
                </a:solidFill>
                <a:latin typeface="Arial"/>
                <a:cs typeface="Arial"/>
              </a:rPr>
              <a:t>(HA)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231511" y="3670891"/>
            <a:ext cx="1840230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9395" indent="-240029">
              <a:lnSpc>
                <a:spcPct val="100000"/>
              </a:lnSpc>
              <a:spcBef>
                <a:spcPts val="110"/>
              </a:spcBef>
              <a:buChar char="•"/>
              <a:tabLst>
                <a:tab pos="239395" algn="l"/>
              </a:tabLst>
            </a:pP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Headstart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207882" y="3630751"/>
            <a:ext cx="192405" cy="50800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95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dirty="0" sz="3000" spc="40" i="1">
                <a:solidFill>
                  <a:srgbClr val="FBFBFB"/>
                </a:solidFill>
                <a:latin typeface="Times New Roman"/>
                <a:cs typeface="Times New Roman"/>
              </a:rPr>
              <a:t>I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490615" y="3670891"/>
            <a:ext cx="1837055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community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37184" y="3670891"/>
            <a:ext cx="1828164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650" spc="120">
                <a:solidFill>
                  <a:srgbClr val="FBFBFB"/>
                </a:solidFill>
                <a:latin typeface="Arial"/>
                <a:cs typeface="Arial"/>
              </a:rPr>
              <a:t>center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35">
                <a:solidFill>
                  <a:srgbClr val="FBFBFB"/>
                </a:solidFill>
                <a:latin typeface="Arial"/>
                <a:cs typeface="Arial"/>
              </a:rPr>
              <a:t>(CA)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231511" y="4644932"/>
            <a:ext cx="2732405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9395" indent="-240029">
              <a:lnSpc>
                <a:spcPct val="100000"/>
              </a:lnSpc>
              <a:spcBef>
                <a:spcPts val="110"/>
              </a:spcBef>
              <a:buChar char="•"/>
              <a:tabLst>
                <a:tab pos="239395" algn="l"/>
              </a:tabLst>
            </a:pPr>
            <a:r>
              <a:rPr dirty="0" sz="2650" spc="110">
                <a:solidFill>
                  <a:srgbClr val="FBFBFB"/>
                </a:solidFill>
                <a:latin typeface="Arial"/>
                <a:cs typeface="Arial"/>
              </a:rPr>
              <a:t>Hospitality</a:t>
            </a: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100">
                <a:solidFill>
                  <a:srgbClr val="FBFBFB"/>
                </a:solidFill>
                <a:latin typeface="Arial"/>
                <a:cs typeface="Arial"/>
              </a:rPr>
              <a:t>(OK)</a:t>
            </a:r>
            <a:endParaRPr sz="26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231511" y="5527370"/>
            <a:ext cx="6726555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40029" indent="-240665">
              <a:lnSpc>
                <a:spcPct val="100000"/>
              </a:lnSpc>
              <a:spcBef>
                <a:spcPts val="110"/>
              </a:spcBef>
              <a:buChar char="•"/>
              <a:tabLst>
                <a:tab pos="240029" algn="l"/>
              </a:tabLst>
            </a:pPr>
            <a:r>
              <a:rPr dirty="0" sz="2650" spc="225">
                <a:solidFill>
                  <a:srgbClr val="FBFBFB"/>
                </a:solidFill>
                <a:latin typeface="Arial"/>
                <a:cs typeface="Arial"/>
              </a:rPr>
              <a:t>Admin/domestic</a:t>
            </a:r>
            <a:r>
              <a:rPr dirty="0" sz="2650" spc="-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violence</a:t>
            </a:r>
            <a:r>
              <a:rPr dirty="0" sz="2650" spc="17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services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20">
                <a:solidFill>
                  <a:srgbClr val="FBFBFB"/>
                </a:solidFill>
                <a:latin typeface="Arial"/>
                <a:cs typeface="Arial"/>
              </a:rPr>
              <a:t>(AK)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918009" y="506588"/>
            <a:ext cx="7090409" cy="633730"/>
          </a:xfrm>
          <a:custGeom>
            <a:avLst/>
            <a:gdLst/>
            <a:ahLst/>
            <a:cxnLst/>
            <a:rect l="l" t="t" r="r" b="b"/>
            <a:pathLst>
              <a:path w="7090409" h="633730">
                <a:moveTo>
                  <a:pt x="7090311" y="633526"/>
                </a:moveTo>
                <a:lnTo>
                  <a:pt x="0" y="633526"/>
                </a:lnTo>
                <a:lnTo>
                  <a:pt x="0" y="0"/>
                </a:lnTo>
                <a:lnTo>
                  <a:pt x="7090311" y="0"/>
                </a:lnTo>
                <a:lnTo>
                  <a:pt x="7090311" y="633526"/>
                </a:lnTo>
                <a:close/>
              </a:path>
            </a:pathLst>
          </a:custGeom>
          <a:solidFill>
            <a:srgbClr val="21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5309" y="512254"/>
            <a:ext cx="7165975" cy="5829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spc="150">
                <a:solidFill>
                  <a:srgbClr val="FDFDFD"/>
                </a:solidFill>
              </a:rPr>
              <a:t>Chickasaw</a:t>
            </a:r>
            <a:r>
              <a:rPr dirty="0" sz="3650">
                <a:solidFill>
                  <a:srgbClr val="FDFDFD"/>
                </a:solidFill>
              </a:rPr>
              <a:t> </a:t>
            </a:r>
            <a:r>
              <a:rPr dirty="0" sz="3650" spc="204">
                <a:solidFill>
                  <a:srgbClr val="FDFDFD"/>
                </a:solidFill>
              </a:rPr>
              <a:t>Nation</a:t>
            </a:r>
            <a:r>
              <a:rPr dirty="0" sz="3650" spc="-185">
                <a:solidFill>
                  <a:srgbClr val="FDFDFD"/>
                </a:solidFill>
              </a:rPr>
              <a:t> </a:t>
            </a:r>
            <a:r>
              <a:rPr dirty="0" sz="3650" spc="-10">
                <a:solidFill>
                  <a:srgbClr val="FDFDFD"/>
                </a:solidFill>
              </a:rPr>
              <a:t>CDE</a:t>
            </a:r>
            <a:r>
              <a:rPr dirty="0" sz="3650" spc="-80">
                <a:solidFill>
                  <a:srgbClr val="FDFDFD"/>
                </a:solidFill>
              </a:rPr>
              <a:t> </a:t>
            </a:r>
            <a:r>
              <a:rPr dirty="0" sz="3650" spc="195">
                <a:solidFill>
                  <a:srgbClr val="FDFDFD"/>
                </a:solidFill>
              </a:rPr>
              <a:t>Planned</a:t>
            </a:r>
            <a:endParaRPr sz="3650"/>
          </a:p>
        </p:txBody>
      </p:sp>
      <p:grpSp>
        <p:nvGrpSpPr>
          <p:cNvPr id="4" name="object 4" descr=""/>
          <p:cNvGrpSpPr/>
          <p:nvPr/>
        </p:nvGrpSpPr>
        <p:grpSpPr>
          <a:xfrm>
            <a:off x="2927302" y="1065364"/>
            <a:ext cx="4284980" cy="633730"/>
            <a:chOff x="2927302" y="1065364"/>
            <a:chExt cx="4284980" cy="633730"/>
          </a:xfrm>
        </p:grpSpPr>
        <p:sp>
          <p:nvSpPr>
            <p:cNvPr id="5" name="object 5" descr=""/>
            <p:cNvSpPr/>
            <p:nvPr/>
          </p:nvSpPr>
          <p:spPr>
            <a:xfrm>
              <a:off x="2927302" y="1065364"/>
              <a:ext cx="1351915" cy="633730"/>
            </a:xfrm>
            <a:custGeom>
              <a:avLst/>
              <a:gdLst/>
              <a:ahLst/>
              <a:cxnLst/>
              <a:rect l="l" t="t" r="r" b="b"/>
              <a:pathLst>
                <a:path w="1351914" h="633730">
                  <a:moveTo>
                    <a:pt x="1351614" y="633526"/>
                  </a:moveTo>
                  <a:lnTo>
                    <a:pt x="0" y="633526"/>
                  </a:lnTo>
                  <a:lnTo>
                    <a:pt x="0" y="0"/>
                  </a:lnTo>
                  <a:lnTo>
                    <a:pt x="1351614" y="0"/>
                  </a:lnTo>
                  <a:lnTo>
                    <a:pt x="1351614" y="633526"/>
                  </a:lnTo>
                  <a:close/>
                </a:path>
              </a:pathLst>
            </a:custGeom>
            <a:solidFill>
              <a:srgbClr val="2142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429683" y="1065364"/>
              <a:ext cx="2782570" cy="633730"/>
            </a:xfrm>
            <a:custGeom>
              <a:avLst/>
              <a:gdLst/>
              <a:ahLst/>
              <a:cxnLst/>
              <a:rect l="l" t="t" r="r" b="b"/>
              <a:pathLst>
                <a:path w="2782570" h="633730">
                  <a:moveTo>
                    <a:pt x="2782555" y="633526"/>
                  </a:moveTo>
                  <a:lnTo>
                    <a:pt x="0" y="633526"/>
                  </a:lnTo>
                  <a:lnTo>
                    <a:pt x="0" y="0"/>
                  </a:lnTo>
                  <a:lnTo>
                    <a:pt x="2782555" y="0"/>
                  </a:lnTo>
                  <a:lnTo>
                    <a:pt x="2782555" y="633526"/>
                  </a:lnTo>
                  <a:close/>
                </a:path>
              </a:pathLst>
            </a:custGeom>
            <a:solidFill>
              <a:srgbClr val="4962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914603" y="1071030"/>
            <a:ext cx="1405890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spc="50">
                <a:solidFill>
                  <a:srgbClr val="FDFDFD"/>
                </a:solidFill>
                <a:latin typeface="Arial"/>
                <a:cs typeface="Arial"/>
              </a:rPr>
              <a:t>NMTC</a:t>
            </a:r>
            <a:endParaRPr sz="36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29683" y="1140114"/>
            <a:ext cx="2820670" cy="553720"/>
          </a:xfrm>
          <a:prstGeom prst="rect">
            <a:avLst/>
          </a:prstGeom>
          <a:solidFill>
            <a:srgbClr val="496272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945"/>
              </a:lnSpc>
            </a:pPr>
            <a:r>
              <a:rPr dirty="0" sz="3650" spc="200">
                <a:solidFill>
                  <a:srgbClr val="FDFDFD"/>
                </a:solidFill>
                <a:latin typeface="Arial"/>
                <a:cs typeface="Arial"/>
              </a:rPr>
              <a:t>Investments</a:t>
            </a:r>
            <a:endParaRPr sz="365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371313" y="1131492"/>
            <a:ext cx="1367155" cy="547370"/>
          </a:xfrm>
          <a:custGeom>
            <a:avLst/>
            <a:gdLst/>
            <a:ahLst/>
            <a:cxnLst/>
            <a:rect l="l" t="t" r="r" b="b"/>
            <a:pathLst>
              <a:path w="1367154" h="547369">
                <a:moveTo>
                  <a:pt x="1366869" y="546741"/>
                </a:moveTo>
                <a:lnTo>
                  <a:pt x="0" y="546741"/>
                </a:lnTo>
                <a:lnTo>
                  <a:pt x="0" y="0"/>
                </a:lnTo>
                <a:lnTo>
                  <a:pt x="1366869" y="0"/>
                </a:lnTo>
                <a:lnTo>
                  <a:pt x="1366869" y="546741"/>
                </a:lnTo>
                <a:close/>
              </a:path>
            </a:pathLst>
          </a:custGeom>
          <a:solidFill>
            <a:srgbClr val="21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358612" y="1134643"/>
            <a:ext cx="141478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290">
                <a:solidFill>
                  <a:srgbClr val="FDFDFD"/>
                </a:solidFill>
                <a:latin typeface="Arial"/>
                <a:cs typeface="Arial"/>
              </a:rPr>
              <a:t>(2024)</a:t>
            </a:r>
            <a:endParaRPr sz="3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919401" y="499105"/>
            <a:ext cx="7091045" cy="665480"/>
          </a:xfrm>
          <a:custGeom>
            <a:avLst/>
            <a:gdLst/>
            <a:ahLst/>
            <a:cxnLst/>
            <a:rect l="l" t="t" r="r" b="b"/>
            <a:pathLst>
              <a:path w="7091045" h="665480">
                <a:moveTo>
                  <a:pt x="7090775" y="665043"/>
                </a:moveTo>
                <a:lnTo>
                  <a:pt x="0" y="665043"/>
                </a:lnTo>
                <a:lnTo>
                  <a:pt x="0" y="0"/>
                </a:lnTo>
                <a:lnTo>
                  <a:pt x="7090775" y="0"/>
                </a:lnTo>
                <a:lnTo>
                  <a:pt x="7090775" y="665043"/>
                </a:lnTo>
                <a:close/>
              </a:path>
            </a:pathLst>
          </a:custGeom>
          <a:solidFill>
            <a:srgbClr val="21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6701" y="512254"/>
            <a:ext cx="7150734" cy="5829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b="1">
                <a:solidFill>
                  <a:srgbClr val="FBFBFB"/>
                </a:solidFill>
                <a:latin typeface="Arial"/>
                <a:cs typeface="Arial"/>
              </a:rPr>
              <a:t>Chickasaw</a:t>
            </a:r>
            <a:r>
              <a:rPr dirty="0" sz="3650" spc="17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650" spc="50" b="1">
                <a:solidFill>
                  <a:srgbClr val="FBFBFB"/>
                </a:solidFill>
                <a:latin typeface="Arial"/>
                <a:cs typeface="Arial"/>
              </a:rPr>
              <a:t>Nation</a:t>
            </a:r>
            <a:r>
              <a:rPr dirty="0" sz="3650" spc="-8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FBFBFB"/>
                </a:solidFill>
                <a:latin typeface="Arial"/>
                <a:cs typeface="Arial"/>
              </a:rPr>
              <a:t>CDE</a:t>
            </a:r>
            <a:r>
              <a:rPr dirty="0" sz="3650" spc="-9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650" spc="65" b="1">
                <a:solidFill>
                  <a:srgbClr val="FBFBFB"/>
                </a:solidFill>
                <a:latin typeface="Arial"/>
                <a:cs typeface="Arial"/>
              </a:rPr>
              <a:t>Planned</a:t>
            </a:r>
            <a:endParaRPr sz="36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928694" y="1057881"/>
            <a:ext cx="4295140" cy="665480"/>
            <a:chOff x="2928694" y="1057881"/>
            <a:chExt cx="4295140" cy="665480"/>
          </a:xfrm>
        </p:grpSpPr>
        <p:sp>
          <p:nvSpPr>
            <p:cNvPr id="5" name="object 5" descr=""/>
            <p:cNvSpPr/>
            <p:nvPr/>
          </p:nvSpPr>
          <p:spPr>
            <a:xfrm>
              <a:off x="2928694" y="1057881"/>
              <a:ext cx="1351915" cy="665480"/>
            </a:xfrm>
            <a:custGeom>
              <a:avLst/>
              <a:gdLst/>
              <a:ahLst/>
              <a:cxnLst/>
              <a:rect l="l" t="t" r="r" b="b"/>
              <a:pathLst>
                <a:path w="1351914" h="665480">
                  <a:moveTo>
                    <a:pt x="1351614" y="665043"/>
                  </a:moveTo>
                  <a:lnTo>
                    <a:pt x="0" y="665043"/>
                  </a:lnTo>
                  <a:lnTo>
                    <a:pt x="0" y="0"/>
                  </a:lnTo>
                  <a:lnTo>
                    <a:pt x="1351614" y="0"/>
                  </a:lnTo>
                  <a:lnTo>
                    <a:pt x="1351614" y="665043"/>
                  </a:lnTo>
                  <a:close/>
                </a:path>
              </a:pathLst>
            </a:custGeom>
            <a:solidFill>
              <a:srgbClr val="2142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441283" y="1057881"/>
              <a:ext cx="2782570" cy="665480"/>
            </a:xfrm>
            <a:custGeom>
              <a:avLst/>
              <a:gdLst/>
              <a:ahLst/>
              <a:cxnLst/>
              <a:rect l="l" t="t" r="r" b="b"/>
              <a:pathLst>
                <a:path w="2782570" h="665480">
                  <a:moveTo>
                    <a:pt x="2782555" y="665043"/>
                  </a:moveTo>
                  <a:lnTo>
                    <a:pt x="0" y="665043"/>
                  </a:lnTo>
                  <a:lnTo>
                    <a:pt x="0" y="0"/>
                  </a:lnTo>
                  <a:lnTo>
                    <a:pt x="2782555" y="0"/>
                  </a:lnTo>
                  <a:lnTo>
                    <a:pt x="2782555" y="665043"/>
                  </a:lnTo>
                  <a:close/>
                </a:path>
              </a:pathLst>
            </a:custGeom>
            <a:solidFill>
              <a:srgbClr val="4962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915994" y="1071030"/>
            <a:ext cx="1419225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spc="80" b="1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endParaRPr sz="36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41283" y="1164149"/>
            <a:ext cx="2795270" cy="553085"/>
          </a:xfrm>
          <a:prstGeom prst="rect">
            <a:avLst/>
          </a:prstGeom>
          <a:solidFill>
            <a:srgbClr val="496272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54"/>
              </a:lnSpc>
            </a:pPr>
            <a:r>
              <a:rPr dirty="0" sz="3650" spc="40" b="1">
                <a:solidFill>
                  <a:srgbClr val="FBFBFB"/>
                </a:solidFill>
                <a:latin typeface="Arial"/>
                <a:cs typeface="Arial"/>
              </a:rPr>
              <a:t>Investments</a:t>
            </a:r>
            <a:endParaRPr sz="365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374917" y="1125035"/>
            <a:ext cx="1367155" cy="574040"/>
          </a:xfrm>
          <a:custGeom>
            <a:avLst/>
            <a:gdLst/>
            <a:ahLst/>
            <a:cxnLst/>
            <a:rect l="l" t="t" r="r" b="b"/>
            <a:pathLst>
              <a:path w="1367154" h="574039">
                <a:moveTo>
                  <a:pt x="1366869" y="573941"/>
                </a:moveTo>
                <a:lnTo>
                  <a:pt x="0" y="573941"/>
                </a:lnTo>
                <a:lnTo>
                  <a:pt x="0" y="0"/>
                </a:lnTo>
                <a:lnTo>
                  <a:pt x="1366869" y="0"/>
                </a:lnTo>
                <a:lnTo>
                  <a:pt x="1366869" y="573941"/>
                </a:lnTo>
                <a:close/>
              </a:path>
            </a:pathLst>
          </a:custGeom>
          <a:solidFill>
            <a:srgbClr val="21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362216" y="1134643"/>
            <a:ext cx="142621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305" b="1">
                <a:solidFill>
                  <a:srgbClr val="FBFBFB"/>
                </a:solidFill>
                <a:latin typeface="Arial"/>
                <a:cs typeface="Arial"/>
              </a:rPr>
              <a:t>(2024)</a:t>
            </a:r>
            <a:endParaRPr sz="31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90200" y="1963523"/>
            <a:ext cx="4325620" cy="468630"/>
          </a:xfrm>
          <a:prstGeom prst="rect">
            <a:avLst/>
          </a:prstGeom>
          <a:solidFill>
            <a:srgbClr val="21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26695" indent="-227329">
              <a:lnSpc>
                <a:spcPct val="100000"/>
              </a:lnSpc>
              <a:spcBef>
                <a:spcPts val="110"/>
              </a:spcBef>
              <a:buChar char="•"/>
              <a:tabLst>
                <a:tab pos="226695" algn="l"/>
              </a:tabLst>
            </a:pPr>
            <a:r>
              <a:rPr dirty="0" sz="2700" spc="165">
                <a:solidFill>
                  <a:srgbClr val="FBFBFB"/>
                </a:solidFill>
                <a:latin typeface="Arial"/>
                <a:cs typeface="Arial"/>
              </a:rPr>
              <a:t>Sovereignty/culture</a:t>
            </a:r>
            <a:r>
              <a:rPr dirty="0" sz="2700" spc="-1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FBFBFB"/>
                </a:solidFill>
                <a:latin typeface="Arial"/>
                <a:cs typeface="Arial"/>
              </a:rPr>
              <a:t>(AZ)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919401" y="499105"/>
            <a:ext cx="7091045" cy="665480"/>
          </a:xfrm>
          <a:custGeom>
            <a:avLst/>
            <a:gdLst/>
            <a:ahLst/>
            <a:cxnLst/>
            <a:rect l="l" t="t" r="r" b="b"/>
            <a:pathLst>
              <a:path w="7091045" h="665480">
                <a:moveTo>
                  <a:pt x="7090775" y="665043"/>
                </a:moveTo>
                <a:lnTo>
                  <a:pt x="0" y="665043"/>
                </a:lnTo>
                <a:lnTo>
                  <a:pt x="0" y="0"/>
                </a:lnTo>
                <a:lnTo>
                  <a:pt x="7090775" y="0"/>
                </a:lnTo>
                <a:lnTo>
                  <a:pt x="7090775" y="665043"/>
                </a:lnTo>
                <a:close/>
              </a:path>
            </a:pathLst>
          </a:custGeom>
          <a:solidFill>
            <a:srgbClr val="21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6701" y="512254"/>
            <a:ext cx="7150734" cy="5829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b="1">
                <a:solidFill>
                  <a:srgbClr val="FBFBFB"/>
                </a:solidFill>
                <a:latin typeface="Arial"/>
                <a:cs typeface="Arial"/>
              </a:rPr>
              <a:t>Chickasaw</a:t>
            </a:r>
            <a:r>
              <a:rPr dirty="0" sz="3650" spc="17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650" spc="50" b="1">
                <a:solidFill>
                  <a:srgbClr val="FBFBFB"/>
                </a:solidFill>
                <a:latin typeface="Arial"/>
                <a:cs typeface="Arial"/>
              </a:rPr>
              <a:t>Nation</a:t>
            </a:r>
            <a:r>
              <a:rPr dirty="0" sz="3650" spc="-8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FBFBFB"/>
                </a:solidFill>
                <a:latin typeface="Arial"/>
                <a:cs typeface="Arial"/>
              </a:rPr>
              <a:t>CDE</a:t>
            </a:r>
            <a:r>
              <a:rPr dirty="0" sz="3650" spc="-9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650" spc="65" b="1">
                <a:solidFill>
                  <a:srgbClr val="FBFBFB"/>
                </a:solidFill>
                <a:latin typeface="Arial"/>
                <a:cs typeface="Arial"/>
              </a:rPr>
              <a:t>Planned</a:t>
            </a:r>
            <a:endParaRPr sz="36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928694" y="1057881"/>
            <a:ext cx="4295140" cy="665480"/>
            <a:chOff x="2928694" y="1057881"/>
            <a:chExt cx="4295140" cy="665480"/>
          </a:xfrm>
        </p:grpSpPr>
        <p:sp>
          <p:nvSpPr>
            <p:cNvPr id="5" name="object 5" descr=""/>
            <p:cNvSpPr/>
            <p:nvPr/>
          </p:nvSpPr>
          <p:spPr>
            <a:xfrm>
              <a:off x="2928694" y="1057881"/>
              <a:ext cx="1351915" cy="665480"/>
            </a:xfrm>
            <a:custGeom>
              <a:avLst/>
              <a:gdLst/>
              <a:ahLst/>
              <a:cxnLst/>
              <a:rect l="l" t="t" r="r" b="b"/>
              <a:pathLst>
                <a:path w="1351914" h="665480">
                  <a:moveTo>
                    <a:pt x="1351614" y="665043"/>
                  </a:moveTo>
                  <a:lnTo>
                    <a:pt x="0" y="665043"/>
                  </a:lnTo>
                  <a:lnTo>
                    <a:pt x="0" y="0"/>
                  </a:lnTo>
                  <a:lnTo>
                    <a:pt x="1351614" y="0"/>
                  </a:lnTo>
                  <a:lnTo>
                    <a:pt x="1351614" y="665043"/>
                  </a:lnTo>
                  <a:close/>
                </a:path>
              </a:pathLst>
            </a:custGeom>
            <a:solidFill>
              <a:srgbClr val="2142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441283" y="1057881"/>
              <a:ext cx="2782570" cy="665480"/>
            </a:xfrm>
            <a:custGeom>
              <a:avLst/>
              <a:gdLst/>
              <a:ahLst/>
              <a:cxnLst/>
              <a:rect l="l" t="t" r="r" b="b"/>
              <a:pathLst>
                <a:path w="2782570" h="665480">
                  <a:moveTo>
                    <a:pt x="2782555" y="665043"/>
                  </a:moveTo>
                  <a:lnTo>
                    <a:pt x="0" y="665043"/>
                  </a:lnTo>
                  <a:lnTo>
                    <a:pt x="0" y="0"/>
                  </a:lnTo>
                  <a:lnTo>
                    <a:pt x="2782555" y="0"/>
                  </a:lnTo>
                  <a:lnTo>
                    <a:pt x="2782555" y="665043"/>
                  </a:lnTo>
                  <a:close/>
                </a:path>
              </a:pathLst>
            </a:custGeom>
            <a:solidFill>
              <a:srgbClr val="4962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915994" y="1071030"/>
            <a:ext cx="1419225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spc="80" b="1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endParaRPr sz="36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41283" y="1164149"/>
            <a:ext cx="2795270" cy="553085"/>
          </a:xfrm>
          <a:prstGeom prst="rect">
            <a:avLst/>
          </a:prstGeom>
          <a:solidFill>
            <a:srgbClr val="496272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54"/>
              </a:lnSpc>
            </a:pPr>
            <a:r>
              <a:rPr dirty="0" sz="3650" spc="40" b="1">
                <a:solidFill>
                  <a:srgbClr val="FBFBFB"/>
                </a:solidFill>
                <a:latin typeface="Arial"/>
                <a:cs typeface="Arial"/>
              </a:rPr>
              <a:t>Investments</a:t>
            </a:r>
            <a:endParaRPr sz="365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374917" y="1125035"/>
            <a:ext cx="1367155" cy="574040"/>
          </a:xfrm>
          <a:custGeom>
            <a:avLst/>
            <a:gdLst/>
            <a:ahLst/>
            <a:cxnLst/>
            <a:rect l="l" t="t" r="r" b="b"/>
            <a:pathLst>
              <a:path w="1367154" h="574039">
                <a:moveTo>
                  <a:pt x="1366869" y="573941"/>
                </a:moveTo>
                <a:lnTo>
                  <a:pt x="0" y="573941"/>
                </a:lnTo>
                <a:lnTo>
                  <a:pt x="0" y="0"/>
                </a:lnTo>
                <a:lnTo>
                  <a:pt x="1366869" y="0"/>
                </a:lnTo>
                <a:lnTo>
                  <a:pt x="1366869" y="573941"/>
                </a:lnTo>
                <a:close/>
              </a:path>
            </a:pathLst>
          </a:custGeom>
          <a:solidFill>
            <a:srgbClr val="21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362216" y="1134643"/>
            <a:ext cx="142621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305" b="1">
                <a:solidFill>
                  <a:srgbClr val="FBFBFB"/>
                </a:solidFill>
                <a:latin typeface="Arial"/>
                <a:cs typeface="Arial"/>
              </a:rPr>
              <a:t>(2024)</a:t>
            </a:r>
            <a:endParaRPr sz="31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90200" y="1963523"/>
            <a:ext cx="4325620" cy="468630"/>
          </a:xfrm>
          <a:prstGeom prst="rect">
            <a:avLst/>
          </a:prstGeom>
          <a:solidFill>
            <a:srgbClr val="21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26695" indent="-227329">
              <a:lnSpc>
                <a:spcPct val="100000"/>
              </a:lnSpc>
              <a:spcBef>
                <a:spcPts val="110"/>
              </a:spcBef>
              <a:buChar char="•"/>
              <a:tabLst>
                <a:tab pos="226695" algn="l"/>
              </a:tabLst>
            </a:pPr>
            <a:r>
              <a:rPr dirty="0" sz="2700" spc="165">
                <a:solidFill>
                  <a:srgbClr val="FBFBFB"/>
                </a:solidFill>
                <a:latin typeface="Arial"/>
                <a:cs typeface="Arial"/>
              </a:rPr>
              <a:t>Sovereignty/culture</a:t>
            </a:r>
            <a:r>
              <a:rPr dirty="0" sz="2700" spc="-1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FBFBFB"/>
                </a:solidFill>
                <a:latin typeface="Arial"/>
                <a:cs typeface="Arial"/>
              </a:rPr>
              <a:t>(AZ)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90200" y="2821534"/>
            <a:ext cx="2924810" cy="468630"/>
          </a:xfrm>
          <a:prstGeom prst="rect">
            <a:avLst/>
          </a:prstGeom>
          <a:solidFill>
            <a:srgbClr val="21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3045" indent="-233679">
              <a:lnSpc>
                <a:spcPct val="100000"/>
              </a:lnSpc>
              <a:spcBef>
                <a:spcPts val="110"/>
              </a:spcBef>
              <a:buChar char="•"/>
              <a:tabLst>
                <a:tab pos="233045" algn="l"/>
              </a:tabLst>
            </a:pPr>
            <a:r>
              <a:rPr dirty="0" sz="2700" spc="85">
                <a:solidFill>
                  <a:srgbClr val="FBFBFB"/>
                </a:solidFill>
                <a:latin typeface="Arial"/>
                <a:cs typeface="Arial"/>
              </a:rPr>
              <a:t>Healthcare</a:t>
            </a:r>
            <a:r>
              <a:rPr dirty="0" sz="2700" spc="18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FBFBFB"/>
                </a:solidFill>
                <a:latin typeface="Arial"/>
                <a:cs typeface="Arial"/>
              </a:rPr>
              <a:t>(WA)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919401" y="499105"/>
            <a:ext cx="7091045" cy="665480"/>
          </a:xfrm>
          <a:custGeom>
            <a:avLst/>
            <a:gdLst/>
            <a:ahLst/>
            <a:cxnLst/>
            <a:rect l="l" t="t" r="r" b="b"/>
            <a:pathLst>
              <a:path w="7091045" h="665480">
                <a:moveTo>
                  <a:pt x="7090775" y="665043"/>
                </a:moveTo>
                <a:lnTo>
                  <a:pt x="0" y="665043"/>
                </a:lnTo>
                <a:lnTo>
                  <a:pt x="0" y="0"/>
                </a:lnTo>
                <a:lnTo>
                  <a:pt x="7090775" y="0"/>
                </a:lnTo>
                <a:lnTo>
                  <a:pt x="7090775" y="665043"/>
                </a:lnTo>
                <a:close/>
              </a:path>
            </a:pathLst>
          </a:custGeom>
          <a:solidFill>
            <a:srgbClr val="23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6701" y="512254"/>
            <a:ext cx="7150734" cy="5829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b="1">
                <a:solidFill>
                  <a:srgbClr val="FBFBFB"/>
                </a:solidFill>
                <a:latin typeface="Arial"/>
                <a:cs typeface="Arial"/>
              </a:rPr>
              <a:t>Chickasaw</a:t>
            </a:r>
            <a:r>
              <a:rPr dirty="0" sz="3650" spc="17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650" spc="50" b="1">
                <a:solidFill>
                  <a:srgbClr val="FBFBFB"/>
                </a:solidFill>
                <a:latin typeface="Arial"/>
                <a:cs typeface="Arial"/>
              </a:rPr>
              <a:t>Nation</a:t>
            </a:r>
            <a:r>
              <a:rPr dirty="0" sz="3650" spc="-8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FBFBFB"/>
                </a:solidFill>
                <a:latin typeface="Arial"/>
                <a:cs typeface="Arial"/>
              </a:rPr>
              <a:t>CDE</a:t>
            </a:r>
            <a:r>
              <a:rPr dirty="0" sz="3650" spc="-9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650" spc="65" b="1">
                <a:solidFill>
                  <a:srgbClr val="FBFBFB"/>
                </a:solidFill>
                <a:latin typeface="Arial"/>
                <a:cs typeface="Arial"/>
              </a:rPr>
              <a:t>Planned</a:t>
            </a:r>
            <a:endParaRPr sz="36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928694" y="1057881"/>
            <a:ext cx="4295140" cy="665480"/>
            <a:chOff x="2928694" y="1057881"/>
            <a:chExt cx="4295140" cy="665480"/>
          </a:xfrm>
        </p:grpSpPr>
        <p:sp>
          <p:nvSpPr>
            <p:cNvPr id="5" name="object 5" descr=""/>
            <p:cNvSpPr/>
            <p:nvPr/>
          </p:nvSpPr>
          <p:spPr>
            <a:xfrm>
              <a:off x="2928694" y="1057881"/>
              <a:ext cx="1351915" cy="665480"/>
            </a:xfrm>
            <a:custGeom>
              <a:avLst/>
              <a:gdLst/>
              <a:ahLst/>
              <a:cxnLst/>
              <a:rect l="l" t="t" r="r" b="b"/>
              <a:pathLst>
                <a:path w="1351914" h="665480">
                  <a:moveTo>
                    <a:pt x="1351614" y="665043"/>
                  </a:moveTo>
                  <a:lnTo>
                    <a:pt x="0" y="665043"/>
                  </a:lnTo>
                  <a:lnTo>
                    <a:pt x="0" y="0"/>
                  </a:lnTo>
                  <a:lnTo>
                    <a:pt x="1351614" y="0"/>
                  </a:lnTo>
                  <a:lnTo>
                    <a:pt x="1351614" y="665043"/>
                  </a:lnTo>
                  <a:close/>
                </a:path>
              </a:pathLst>
            </a:custGeom>
            <a:solidFill>
              <a:srgbClr val="2342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441283" y="1057881"/>
              <a:ext cx="2782570" cy="665480"/>
            </a:xfrm>
            <a:custGeom>
              <a:avLst/>
              <a:gdLst/>
              <a:ahLst/>
              <a:cxnLst/>
              <a:rect l="l" t="t" r="r" b="b"/>
              <a:pathLst>
                <a:path w="2782570" h="665480">
                  <a:moveTo>
                    <a:pt x="2782555" y="665043"/>
                  </a:moveTo>
                  <a:lnTo>
                    <a:pt x="0" y="665043"/>
                  </a:lnTo>
                  <a:lnTo>
                    <a:pt x="0" y="0"/>
                  </a:lnTo>
                  <a:lnTo>
                    <a:pt x="2782555" y="0"/>
                  </a:lnTo>
                  <a:lnTo>
                    <a:pt x="2782555" y="665043"/>
                  </a:lnTo>
                  <a:close/>
                </a:path>
              </a:pathLst>
            </a:custGeom>
            <a:solidFill>
              <a:srgbClr val="4962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915994" y="1071030"/>
            <a:ext cx="1419225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spc="80" b="1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endParaRPr sz="36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41283" y="1164149"/>
            <a:ext cx="2795270" cy="553085"/>
          </a:xfrm>
          <a:prstGeom prst="rect">
            <a:avLst/>
          </a:prstGeom>
          <a:solidFill>
            <a:srgbClr val="496272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54"/>
              </a:lnSpc>
            </a:pPr>
            <a:r>
              <a:rPr dirty="0" sz="3650" spc="40" b="1">
                <a:solidFill>
                  <a:srgbClr val="FBFBFB"/>
                </a:solidFill>
                <a:latin typeface="Arial"/>
                <a:cs typeface="Arial"/>
              </a:rPr>
              <a:t>Investments</a:t>
            </a:r>
            <a:endParaRPr sz="365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374917" y="1125035"/>
            <a:ext cx="1367155" cy="574040"/>
          </a:xfrm>
          <a:custGeom>
            <a:avLst/>
            <a:gdLst/>
            <a:ahLst/>
            <a:cxnLst/>
            <a:rect l="l" t="t" r="r" b="b"/>
            <a:pathLst>
              <a:path w="1367154" h="574039">
                <a:moveTo>
                  <a:pt x="1366869" y="573941"/>
                </a:moveTo>
                <a:lnTo>
                  <a:pt x="0" y="573941"/>
                </a:lnTo>
                <a:lnTo>
                  <a:pt x="0" y="0"/>
                </a:lnTo>
                <a:lnTo>
                  <a:pt x="1366869" y="0"/>
                </a:lnTo>
                <a:lnTo>
                  <a:pt x="1366869" y="573941"/>
                </a:lnTo>
                <a:close/>
              </a:path>
            </a:pathLst>
          </a:custGeom>
          <a:solidFill>
            <a:srgbClr val="23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362216" y="1134643"/>
            <a:ext cx="142621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305" b="1">
                <a:solidFill>
                  <a:srgbClr val="FBFBFB"/>
                </a:solidFill>
                <a:latin typeface="Arial"/>
                <a:cs typeface="Arial"/>
              </a:rPr>
              <a:t>(2024)</a:t>
            </a:r>
            <a:endParaRPr sz="31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90537" y="1970136"/>
            <a:ext cx="4325620" cy="460375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27329" indent="-227965">
              <a:lnSpc>
                <a:spcPct val="100000"/>
              </a:lnSpc>
              <a:spcBef>
                <a:spcPts val="110"/>
              </a:spcBef>
              <a:buChar char="•"/>
              <a:tabLst>
                <a:tab pos="227329" algn="l"/>
              </a:tabLst>
            </a:pPr>
            <a:r>
              <a:rPr dirty="0" sz="2650" spc="185">
                <a:solidFill>
                  <a:srgbClr val="FBFBFB"/>
                </a:solidFill>
                <a:latin typeface="Arial"/>
                <a:cs typeface="Arial"/>
              </a:rPr>
              <a:t>Sovereignty/culture</a:t>
            </a:r>
            <a:r>
              <a:rPr dirty="0" sz="2650" spc="-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20">
                <a:solidFill>
                  <a:srgbClr val="FBFBFB"/>
                </a:solidFill>
                <a:latin typeface="Arial"/>
                <a:cs typeface="Arial"/>
              </a:rPr>
              <a:t>(AZ)</a:t>
            </a:r>
            <a:endParaRPr sz="26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90537" y="2828147"/>
            <a:ext cx="2924810" cy="460375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3679" indent="-234315">
              <a:lnSpc>
                <a:spcPct val="100000"/>
              </a:lnSpc>
              <a:spcBef>
                <a:spcPts val="110"/>
              </a:spcBef>
              <a:buChar char="•"/>
              <a:tabLst>
                <a:tab pos="233679" algn="l"/>
              </a:tabLst>
            </a:pPr>
            <a:r>
              <a:rPr dirty="0" sz="2650" spc="120">
                <a:solidFill>
                  <a:srgbClr val="FBFBFB"/>
                </a:solidFill>
                <a:latin typeface="Arial"/>
                <a:cs typeface="Arial"/>
              </a:rPr>
              <a:t>Healthcare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20">
                <a:solidFill>
                  <a:srgbClr val="FBFBFB"/>
                </a:solidFill>
                <a:latin typeface="Arial"/>
                <a:cs typeface="Arial"/>
              </a:rPr>
              <a:t>(WA)</a:t>
            </a:r>
            <a:endParaRPr sz="26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890537" y="3750280"/>
            <a:ext cx="2577465" cy="460375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28600" indent="-229235">
              <a:lnSpc>
                <a:spcPct val="100000"/>
              </a:lnSpc>
              <a:spcBef>
                <a:spcPts val="110"/>
              </a:spcBef>
              <a:buChar char="•"/>
              <a:tabLst>
                <a:tab pos="228600" algn="l"/>
              </a:tabLst>
            </a:pP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Childcare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35">
                <a:solidFill>
                  <a:srgbClr val="FBFBFB"/>
                </a:solidFill>
                <a:latin typeface="Arial"/>
                <a:cs typeface="Arial"/>
              </a:rPr>
              <a:t>(NE)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919401" y="499105"/>
            <a:ext cx="7091045" cy="665480"/>
          </a:xfrm>
          <a:custGeom>
            <a:avLst/>
            <a:gdLst/>
            <a:ahLst/>
            <a:cxnLst/>
            <a:rect l="l" t="t" r="r" b="b"/>
            <a:pathLst>
              <a:path w="7091045" h="665480">
                <a:moveTo>
                  <a:pt x="7090775" y="665043"/>
                </a:moveTo>
                <a:lnTo>
                  <a:pt x="0" y="665043"/>
                </a:lnTo>
                <a:lnTo>
                  <a:pt x="0" y="0"/>
                </a:lnTo>
                <a:lnTo>
                  <a:pt x="7090775" y="0"/>
                </a:lnTo>
                <a:lnTo>
                  <a:pt x="7090775" y="665043"/>
                </a:lnTo>
                <a:close/>
              </a:path>
            </a:pathLst>
          </a:custGeom>
          <a:solidFill>
            <a:srgbClr val="21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6701" y="512254"/>
            <a:ext cx="7150734" cy="5829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b="1">
                <a:solidFill>
                  <a:srgbClr val="FBFBFB"/>
                </a:solidFill>
                <a:latin typeface="Arial"/>
                <a:cs typeface="Arial"/>
              </a:rPr>
              <a:t>Chickasaw</a:t>
            </a:r>
            <a:r>
              <a:rPr dirty="0" sz="3650" spc="17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650" spc="50" b="1">
                <a:solidFill>
                  <a:srgbClr val="FBFBFB"/>
                </a:solidFill>
                <a:latin typeface="Arial"/>
                <a:cs typeface="Arial"/>
              </a:rPr>
              <a:t>Nation</a:t>
            </a:r>
            <a:r>
              <a:rPr dirty="0" sz="3650" spc="-8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FBFBFB"/>
                </a:solidFill>
                <a:latin typeface="Arial"/>
                <a:cs typeface="Arial"/>
              </a:rPr>
              <a:t>CDE</a:t>
            </a:r>
            <a:r>
              <a:rPr dirty="0" sz="3650" spc="-9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650" spc="65" b="1">
                <a:solidFill>
                  <a:srgbClr val="FBFBFB"/>
                </a:solidFill>
                <a:latin typeface="Arial"/>
                <a:cs typeface="Arial"/>
              </a:rPr>
              <a:t>Planned</a:t>
            </a:r>
            <a:endParaRPr sz="36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928694" y="1057881"/>
            <a:ext cx="4295140" cy="665480"/>
            <a:chOff x="2928694" y="1057881"/>
            <a:chExt cx="4295140" cy="665480"/>
          </a:xfrm>
        </p:grpSpPr>
        <p:sp>
          <p:nvSpPr>
            <p:cNvPr id="5" name="object 5" descr=""/>
            <p:cNvSpPr/>
            <p:nvPr/>
          </p:nvSpPr>
          <p:spPr>
            <a:xfrm>
              <a:off x="2928694" y="1057881"/>
              <a:ext cx="1351915" cy="665480"/>
            </a:xfrm>
            <a:custGeom>
              <a:avLst/>
              <a:gdLst/>
              <a:ahLst/>
              <a:cxnLst/>
              <a:rect l="l" t="t" r="r" b="b"/>
              <a:pathLst>
                <a:path w="1351914" h="665480">
                  <a:moveTo>
                    <a:pt x="1351614" y="665043"/>
                  </a:moveTo>
                  <a:lnTo>
                    <a:pt x="0" y="665043"/>
                  </a:lnTo>
                  <a:lnTo>
                    <a:pt x="0" y="0"/>
                  </a:lnTo>
                  <a:lnTo>
                    <a:pt x="1351614" y="0"/>
                  </a:lnTo>
                  <a:lnTo>
                    <a:pt x="1351614" y="665043"/>
                  </a:lnTo>
                  <a:close/>
                </a:path>
              </a:pathLst>
            </a:custGeom>
            <a:solidFill>
              <a:srgbClr val="2142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441283" y="1057881"/>
              <a:ext cx="2782570" cy="665480"/>
            </a:xfrm>
            <a:custGeom>
              <a:avLst/>
              <a:gdLst/>
              <a:ahLst/>
              <a:cxnLst/>
              <a:rect l="l" t="t" r="r" b="b"/>
              <a:pathLst>
                <a:path w="2782570" h="665480">
                  <a:moveTo>
                    <a:pt x="2782555" y="665043"/>
                  </a:moveTo>
                  <a:lnTo>
                    <a:pt x="0" y="665043"/>
                  </a:lnTo>
                  <a:lnTo>
                    <a:pt x="0" y="0"/>
                  </a:lnTo>
                  <a:lnTo>
                    <a:pt x="2782555" y="0"/>
                  </a:lnTo>
                  <a:lnTo>
                    <a:pt x="2782555" y="665043"/>
                  </a:lnTo>
                  <a:close/>
                </a:path>
              </a:pathLst>
            </a:custGeom>
            <a:solidFill>
              <a:srgbClr val="4862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915994" y="1071030"/>
            <a:ext cx="1419225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spc="80" b="1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endParaRPr sz="36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41283" y="1164149"/>
            <a:ext cx="2795270" cy="553085"/>
          </a:xfrm>
          <a:prstGeom prst="rect">
            <a:avLst/>
          </a:prstGeom>
          <a:solidFill>
            <a:srgbClr val="486272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54"/>
              </a:lnSpc>
            </a:pPr>
            <a:r>
              <a:rPr dirty="0" sz="3650" spc="40" b="1">
                <a:solidFill>
                  <a:srgbClr val="FBFBFB"/>
                </a:solidFill>
                <a:latin typeface="Arial"/>
                <a:cs typeface="Arial"/>
              </a:rPr>
              <a:t>Investments</a:t>
            </a:r>
            <a:endParaRPr sz="365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374917" y="1125035"/>
            <a:ext cx="1367155" cy="574040"/>
          </a:xfrm>
          <a:custGeom>
            <a:avLst/>
            <a:gdLst/>
            <a:ahLst/>
            <a:cxnLst/>
            <a:rect l="l" t="t" r="r" b="b"/>
            <a:pathLst>
              <a:path w="1367154" h="574039">
                <a:moveTo>
                  <a:pt x="1366869" y="573941"/>
                </a:moveTo>
                <a:lnTo>
                  <a:pt x="0" y="573941"/>
                </a:lnTo>
                <a:lnTo>
                  <a:pt x="0" y="0"/>
                </a:lnTo>
                <a:lnTo>
                  <a:pt x="1366869" y="0"/>
                </a:lnTo>
                <a:lnTo>
                  <a:pt x="1366869" y="573941"/>
                </a:lnTo>
                <a:close/>
              </a:path>
            </a:pathLst>
          </a:custGeom>
          <a:solidFill>
            <a:srgbClr val="21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362216" y="1134643"/>
            <a:ext cx="142621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305" b="1">
                <a:solidFill>
                  <a:srgbClr val="FBFBFB"/>
                </a:solidFill>
                <a:latin typeface="Arial"/>
                <a:cs typeface="Arial"/>
              </a:rPr>
              <a:t>(2024)</a:t>
            </a:r>
            <a:endParaRPr sz="31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89863" y="1956911"/>
            <a:ext cx="4325620" cy="477520"/>
          </a:xfrm>
          <a:prstGeom prst="rect">
            <a:avLst/>
          </a:prstGeom>
          <a:solidFill>
            <a:srgbClr val="21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27329" indent="-227329">
              <a:lnSpc>
                <a:spcPct val="100000"/>
              </a:lnSpc>
              <a:spcBef>
                <a:spcPts val="110"/>
              </a:spcBef>
              <a:buChar char="•"/>
              <a:tabLst>
                <a:tab pos="227329" algn="l"/>
              </a:tabLst>
            </a:pPr>
            <a:r>
              <a:rPr dirty="0" sz="2750" spc="140">
                <a:solidFill>
                  <a:srgbClr val="FBFBFB"/>
                </a:solidFill>
                <a:latin typeface="Arial"/>
                <a:cs typeface="Arial"/>
              </a:rPr>
              <a:t>Sovereignty/culture</a:t>
            </a:r>
            <a:r>
              <a:rPr dirty="0" sz="2750" spc="-9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50" spc="-20">
                <a:solidFill>
                  <a:srgbClr val="FBFBFB"/>
                </a:solidFill>
                <a:latin typeface="Arial"/>
                <a:cs typeface="Arial"/>
              </a:rPr>
              <a:t>(AZ)</a:t>
            </a:r>
            <a:endParaRPr sz="27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89863" y="2814922"/>
            <a:ext cx="2013585" cy="477520"/>
          </a:xfrm>
          <a:prstGeom prst="rect">
            <a:avLst/>
          </a:prstGeom>
          <a:solidFill>
            <a:srgbClr val="21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3679" indent="-233679">
              <a:lnSpc>
                <a:spcPct val="100000"/>
              </a:lnSpc>
              <a:spcBef>
                <a:spcPts val="110"/>
              </a:spcBef>
              <a:buChar char="•"/>
              <a:tabLst>
                <a:tab pos="233679" algn="l"/>
              </a:tabLst>
            </a:pPr>
            <a:r>
              <a:rPr dirty="0" sz="2750" spc="50">
                <a:solidFill>
                  <a:srgbClr val="FBFBFB"/>
                </a:solidFill>
                <a:latin typeface="Arial"/>
                <a:cs typeface="Arial"/>
              </a:rPr>
              <a:t>Healthcare</a:t>
            </a:r>
            <a:endParaRPr sz="27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020188" y="2874437"/>
            <a:ext cx="798195" cy="399415"/>
          </a:xfrm>
          <a:prstGeom prst="rect">
            <a:avLst/>
          </a:prstGeom>
          <a:solidFill>
            <a:srgbClr val="214254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300" spc="200">
                <a:solidFill>
                  <a:srgbClr val="FBFBFB"/>
                </a:solidFill>
                <a:latin typeface="Arial"/>
                <a:cs typeface="Arial"/>
              </a:rPr>
              <a:t>(WA)</a:t>
            </a:r>
            <a:endParaRPr sz="23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89863" y="3737055"/>
            <a:ext cx="1790064" cy="477520"/>
          </a:xfrm>
          <a:prstGeom prst="rect">
            <a:avLst/>
          </a:prstGeom>
          <a:solidFill>
            <a:srgbClr val="21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29235" indent="-229235">
              <a:lnSpc>
                <a:spcPct val="100000"/>
              </a:lnSpc>
              <a:spcBef>
                <a:spcPts val="110"/>
              </a:spcBef>
              <a:buChar char="•"/>
              <a:tabLst>
                <a:tab pos="229235" algn="l"/>
              </a:tabLst>
            </a:pPr>
            <a:r>
              <a:rPr dirty="0" sz="2750" spc="45">
                <a:solidFill>
                  <a:srgbClr val="FBFBFB"/>
                </a:solidFill>
                <a:latin typeface="Arial"/>
                <a:cs typeface="Arial"/>
              </a:rPr>
              <a:t>Childcare</a:t>
            </a:r>
            <a:endParaRPr sz="27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782594" y="3803183"/>
            <a:ext cx="688340" cy="390525"/>
          </a:xfrm>
          <a:prstGeom prst="rect">
            <a:avLst/>
          </a:prstGeom>
          <a:solidFill>
            <a:srgbClr val="214254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2250" spc="150">
                <a:solidFill>
                  <a:srgbClr val="FBFBFB"/>
                </a:solidFill>
                <a:latin typeface="Arial"/>
                <a:cs typeface="Arial"/>
              </a:rPr>
              <a:t>(NE)</a:t>
            </a:r>
            <a:endParaRPr sz="225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3880710" y="4714149"/>
            <a:ext cx="3615690" cy="477520"/>
          </a:xfrm>
          <a:custGeom>
            <a:avLst/>
            <a:gdLst/>
            <a:ahLst/>
            <a:cxnLst/>
            <a:rect l="l" t="t" r="r" b="b"/>
            <a:pathLst>
              <a:path w="3615690" h="477520">
                <a:moveTo>
                  <a:pt x="3615555" y="477314"/>
                </a:moveTo>
                <a:lnTo>
                  <a:pt x="0" y="477314"/>
                </a:lnTo>
                <a:lnTo>
                  <a:pt x="0" y="0"/>
                </a:lnTo>
                <a:lnTo>
                  <a:pt x="3615555" y="0"/>
                </a:lnTo>
                <a:lnTo>
                  <a:pt x="3615555" y="477314"/>
                </a:lnTo>
                <a:close/>
              </a:path>
            </a:pathLst>
          </a:custGeom>
          <a:solidFill>
            <a:srgbClr val="21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7622376" y="4780277"/>
            <a:ext cx="564515" cy="390525"/>
          </a:xfrm>
          <a:custGeom>
            <a:avLst/>
            <a:gdLst/>
            <a:ahLst/>
            <a:cxnLst/>
            <a:rect l="l" t="t" r="r" b="b"/>
            <a:pathLst>
              <a:path w="564515" h="390525">
                <a:moveTo>
                  <a:pt x="564443" y="390529"/>
                </a:moveTo>
                <a:lnTo>
                  <a:pt x="0" y="390529"/>
                </a:lnTo>
                <a:lnTo>
                  <a:pt x="0" y="0"/>
                </a:lnTo>
                <a:lnTo>
                  <a:pt x="564443" y="0"/>
                </a:lnTo>
                <a:lnTo>
                  <a:pt x="564443" y="390529"/>
                </a:lnTo>
                <a:close/>
              </a:path>
            </a:pathLst>
          </a:custGeom>
          <a:solidFill>
            <a:srgbClr val="21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3868009" y="4715286"/>
            <a:ext cx="4358005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0190" indent="-237490">
              <a:lnSpc>
                <a:spcPct val="100000"/>
              </a:lnSpc>
              <a:spcBef>
                <a:spcPts val="105"/>
              </a:spcBef>
              <a:buChar char="•"/>
              <a:tabLst>
                <a:tab pos="250190" algn="l"/>
              </a:tabLst>
            </a:pPr>
            <a:r>
              <a:rPr dirty="0" sz="2750" spc="140">
                <a:solidFill>
                  <a:srgbClr val="FBFBFB"/>
                </a:solidFill>
                <a:latin typeface="Arial"/>
                <a:cs typeface="Arial"/>
              </a:rPr>
              <a:t>Education/language</a:t>
            </a:r>
            <a:r>
              <a:rPr dirty="0" sz="2750" spc="-1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250" spc="170">
                <a:solidFill>
                  <a:srgbClr val="FBFBFB"/>
                </a:solidFill>
                <a:latin typeface="Arial"/>
                <a:cs typeface="Arial"/>
              </a:rPr>
              <a:t>(Ml)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919401" y="499105"/>
            <a:ext cx="7091045" cy="665480"/>
          </a:xfrm>
          <a:custGeom>
            <a:avLst/>
            <a:gdLst/>
            <a:ahLst/>
            <a:cxnLst/>
            <a:rect l="l" t="t" r="r" b="b"/>
            <a:pathLst>
              <a:path w="7091045" h="665480">
                <a:moveTo>
                  <a:pt x="7090775" y="665043"/>
                </a:moveTo>
                <a:lnTo>
                  <a:pt x="0" y="665043"/>
                </a:lnTo>
                <a:lnTo>
                  <a:pt x="0" y="0"/>
                </a:lnTo>
                <a:lnTo>
                  <a:pt x="7090775" y="0"/>
                </a:lnTo>
                <a:lnTo>
                  <a:pt x="7090775" y="665043"/>
                </a:lnTo>
                <a:close/>
              </a:path>
            </a:pathLst>
          </a:custGeom>
          <a:solidFill>
            <a:srgbClr val="23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6701" y="512254"/>
            <a:ext cx="7150734" cy="5829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b="1">
                <a:solidFill>
                  <a:srgbClr val="FBFBFB"/>
                </a:solidFill>
                <a:latin typeface="Arial"/>
                <a:cs typeface="Arial"/>
              </a:rPr>
              <a:t>Chickasaw</a:t>
            </a:r>
            <a:r>
              <a:rPr dirty="0" sz="3650" spc="17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650" spc="50" b="1">
                <a:solidFill>
                  <a:srgbClr val="FBFBFB"/>
                </a:solidFill>
                <a:latin typeface="Arial"/>
                <a:cs typeface="Arial"/>
              </a:rPr>
              <a:t>Nation</a:t>
            </a:r>
            <a:r>
              <a:rPr dirty="0" sz="3650" spc="-8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650" b="1">
                <a:solidFill>
                  <a:srgbClr val="FBFBFB"/>
                </a:solidFill>
                <a:latin typeface="Arial"/>
                <a:cs typeface="Arial"/>
              </a:rPr>
              <a:t>CDE</a:t>
            </a:r>
            <a:r>
              <a:rPr dirty="0" sz="3650" spc="-9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3650" spc="65" b="1">
                <a:solidFill>
                  <a:srgbClr val="FBFBFB"/>
                </a:solidFill>
                <a:latin typeface="Arial"/>
                <a:cs typeface="Arial"/>
              </a:rPr>
              <a:t>Planned</a:t>
            </a:r>
            <a:endParaRPr sz="365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928694" y="1057881"/>
            <a:ext cx="4295140" cy="665480"/>
            <a:chOff x="2928694" y="1057881"/>
            <a:chExt cx="4295140" cy="665480"/>
          </a:xfrm>
        </p:grpSpPr>
        <p:sp>
          <p:nvSpPr>
            <p:cNvPr id="5" name="object 5" descr=""/>
            <p:cNvSpPr/>
            <p:nvPr/>
          </p:nvSpPr>
          <p:spPr>
            <a:xfrm>
              <a:off x="2928694" y="1057881"/>
              <a:ext cx="1351915" cy="665480"/>
            </a:xfrm>
            <a:custGeom>
              <a:avLst/>
              <a:gdLst/>
              <a:ahLst/>
              <a:cxnLst/>
              <a:rect l="l" t="t" r="r" b="b"/>
              <a:pathLst>
                <a:path w="1351914" h="665480">
                  <a:moveTo>
                    <a:pt x="1351614" y="665043"/>
                  </a:moveTo>
                  <a:lnTo>
                    <a:pt x="0" y="665043"/>
                  </a:lnTo>
                  <a:lnTo>
                    <a:pt x="0" y="0"/>
                  </a:lnTo>
                  <a:lnTo>
                    <a:pt x="1351614" y="0"/>
                  </a:lnTo>
                  <a:lnTo>
                    <a:pt x="1351614" y="665043"/>
                  </a:lnTo>
                  <a:close/>
                </a:path>
              </a:pathLst>
            </a:custGeom>
            <a:solidFill>
              <a:srgbClr val="2342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441283" y="1057881"/>
              <a:ext cx="2782570" cy="665480"/>
            </a:xfrm>
            <a:custGeom>
              <a:avLst/>
              <a:gdLst/>
              <a:ahLst/>
              <a:cxnLst/>
              <a:rect l="l" t="t" r="r" b="b"/>
              <a:pathLst>
                <a:path w="2782570" h="665480">
                  <a:moveTo>
                    <a:pt x="2782555" y="665043"/>
                  </a:moveTo>
                  <a:lnTo>
                    <a:pt x="0" y="665043"/>
                  </a:lnTo>
                  <a:lnTo>
                    <a:pt x="0" y="0"/>
                  </a:lnTo>
                  <a:lnTo>
                    <a:pt x="2782555" y="0"/>
                  </a:lnTo>
                  <a:lnTo>
                    <a:pt x="2782555" y="665043"/>
                  </a:lnTo>
                  <a:close/>
                </a:path>
              </a:pathLst>
            </a:custGeom>
            <a:solidFill>
              <a:srgbClr val="48627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915994" y="1071030"/>
            <a:ext cx="1419225" cy="582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50" spc="80" b="1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endParaRPr sz="36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41283" y="1164149"/>
            <a:ext cx="2795270" cy="553085"/>
          </a:xfrm>
          <a:prstGeom prst="rect">
            <a:avLst/>
          </a:prstGeom>
          <a:solidFill>
            <a:srgbClr val="486272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54"/>
              </a:lnSpc>
            </a:pPr>
            <a:r>
              <a:rPr dirty="0" sz="3650" spc="40" b="1">
                <a:solidFill>
                  <a:srgbClr val="FBFBFB"/>
                </a:solidFill>
                <a:latin typeface="Arial"/>
                <a:cs typeface="Arial"/>
              </a:rPr>
              <a:t>Investments</a:t>
            </a:r>
            <a:endParaRPr sz="365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374917" y="1125035"/>
            <a:ext cx="1367155" cy="574040"/>
          </a:xfrm>
          <a:custGeom>
            <a:avLst/>
            <a:gdLst/>
            <a:ahLst/>
            <a:cxnLst/>
            <a:rect l="l" t="t" r="r" b="b"/>
            <a:pathLst>
              <a:path w="1367154" h="574039">
                <a:moveTo>
                  <a:pt x="1366869" y="573941"/>
                </a:moveTo>
                <a:lnTo>
                  <a:pt x="0" y="573941"/>
                </a:lnTo>
                <a:lnTo>
                  <a:pt x="0" y="0"/>
                </a:lnTo>
                <a:lnTo>
                  <a:pt x="1366869" y="0"/>
                </a:lnTo>
                <a:lnTo>
                  <a:pt x="1366869" y="573941"/>
                </a:lnTo>
                <a:close/>
              </a:path>
            </a:pathLst>
          </a:custGeom>
          <a:solidFill>
            <a:srgbClr val="23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362216" y="1134643"/>
            <a:ext cx="142621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305" b="1">
                <a:solidFill>
                  <a:srgbClr val="FBFBFB"/>
                </a:solidFill>
                <a:latin typeface="Arial"/>
                <a:cs typeface="Arial"/>
              </a:rPr>
              <a:t>(2024)</a:t>
            </a:r>
            <a:endParaRPr sz="31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89863" y="1956911"/>
            <a:ext cx="4325620" cy="477520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27329" indent="-227329">
              <a:lnSpc>
                <a:spcPct val="100000"/>
              </a:lnSpc>
              <a:spcBef>
                <a:spcPts val="110"/>
              </a:spcBef>
              <a:buChar char="•"/>
              <a:tabLst>
                <a:tab pos="227329" algn="l"/>
              </a:tabLst>
            </a:pPr>
            <a:r>
              <a:rPr dirty="0" sz="2750" spc="140">
                <a:solidFill>
                  <a:srgbClr val="FBFBFB"/>
                </a:solidFill>
                <a:latin typeface="Arial"/>
                <a:cs typeface="Arial"/>
              </a:rPr>
              <a:t>Sovereignty/culture</a:t>
            </a:r>
            <a:r>
              <a:rPr dirty="0" sz="2750" spc="-9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50" spc="-20">
                <a:solidFill>
                  <a:srgbClr val="FBFBFB"/>
                </a:solidFill>
                <a:latin typeface="Arial"/>
                <a:cs typeface="Arial"/>
              </a:rPr>
              <a:t>(AZ)</a:t>
            </a:r>
            <a:endParaRPr sz="27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89863" y="2814922"/>
            <a:ext cx="2013585" cy="477520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3679" indent="-233679">
              <a:lnSpc>
                <a:spcPct val="100000"/>
              </a:lnSpc>
              <a:spcBef>
                <a:spcPts val="110"/>
              </a:spcBef>
              <a:buChar char="•"/>
              <a:tabLst>
                <a:tab pos="233679" algn="l"/>
              </a:tabLst>
            </a:pPr>
            <a:r>
              <a:rPr dirty="0" sz="2750" spc="50">
                <a:solidFill>
                  <a:srgbClr val="FBFBFB"/>
                </a:solidFill>
                <a:latin typeface="Arial"/>
                <a:cs typeface="Arial"/>
              </a:rPr>
              <a:t>Healthcare</a:t>
            </a:r>
            <a:endParaRPr sz="27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020188" y="2874437"/>
            <a:ext cx="798195" cy="399415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300" spc="200">
                <a:solidFill>
                  <a:srgbClr val="FBFBFB"/>
                </a:solidFill>
                <a:latin typeface="Arial"/>
                <a:cs typeface="Arial"/>
              </a:rPr>
              <a:t>(WA)</a:t>
            </a:r>
            <a:endParaRPr sz="23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89863" y="3737055"/>
            <a:ext cx="1790064" cy="477520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29235" indent="-229235">
              <a:lnSpc>
                <a:spcPct val="100000"/>
              </a:lnSpc>
              <a:spcBef>
                <a:spcPts val="110"/>
              </a:spcBef>
              <a:buChar char="•"/>
              <a:tabLst>
                <a:tab pos="229235" algn="l"/>
              </a:tabLst>
            </a:pPr>
            <a:r>
              <a:rPr dirty="0" sz="2750" spc="45">
                <a:solidFill>
                  <a:srgbClr val="FBFBFB"/>
                </a:solidFill>
                <a:latin typeface="Arial"/>
                <a:cs typeface="Arial"/>
              </a:rPr>
              <a:t>Childcare</a:t>
            </a:r>
            <a:endParaRPr sz="27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782594" y="3803183"/>
            <a:ext cx="688340" cy="390525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2250" spc="150">
                <a:solidFill>
                  <a:srgbClr val="FBFBFB"/>
                </a:solidFill>
                <a:latin typeface="Arial"/>
                <a:cs typeface="Arial"/>
              </a:rPr>
              <a:t>(NE)</a:t>
            </a:r>
            <a:endParaRPr sz="225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3880710" y="4714149"/>
            <a:ext cx="3615690" cy="477520"/>
          </a:xfrm>
          <a:custGeom>
            <a:avLst/>
            <a:gdLst/>
            <a:ahLst/>
            <a:cxnLst/>
            <a:rect l="l" t="t" r="r" b="b"/>
            <a:pathLst>
              <a:path w="3615690" h="477520">
                <a:moveTo>
                  <a:pt x="3615555" y="477314"/>
                </a:moveTo>
                <a:lnTo>
                  <a:pt x="0" y="477314"/>
                </a:lnTo>
                <a:lnTo>
                  <a:pt x="0" y="0"/>
                </a:lnTo>
                <a:lnTo>
                  <a:pt x="3615555" y="0"/>
                </a:lnTo>
                <a:lnTo>
                  <a:pt x="3615555" y="477314"/>
                </a:lnTo>
                <a:close/>
              </a:path>
            </a:pathLst>
          </a:custGeom>
          <a:solidFill>
            <a:srgbClr val="23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7622376" y="4780277"/>
            <a:ext cx="564515" cy="390525"/>
          </a:xfrm>
          <a:custGeom>
            <a:avLst/>
            <a:gdLst/>
            <a:ahLst/>
            <a:cxnLst/>
            <a:rect l="l" t="t" r="r" b="b"/>
            <a:pathLst>
              <a:path w="564515" h="390525">
                <a:moveTo>
                  <a:pt x="564443" y="390529"/>
                </a:moveTo>
                <a:lnTo>
                  <a:pt x="0" y="390529"/>
                </a:lnTo>
                <a:lnTo>
                  <a:pt x="0" y="0"/>
                </a:lnTo>
                <a:lnTo>
                  <a:pt x="564443" y="0"/>
                </a:lnTo>
                <a:lnTo>
                  <a:pt x="564443" y="390529"/>
                </a:lnTo>
                <a:close/>
              </a:path>
            </a:pathLst>
          </a:custGeom>
          <a:solidFill>
            <a:srgbClr val="23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3868009" y="4715286"/>
            <a:ext cx="4358005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0190" indent="-237490">
              <a:lnSpc>
                <a:spcPct val="100000"/>
              </a:lnSpc>
              <a:spcBef>
                <a:spcPts val="105"/>
              </a:spcBef>
              <a:buChar char="•"/>
              <a:tabLst>
                <a:tab pos="250190" algn="l"/>
              </a:tabLst>
            </a:pPr>
            <a:r>
              <a:rPr dirty="0" sz="2750" spc="140">
                <a:solidFill>
                  <a:srgbClr val="FBFBFB"/>
                </a:solidFill>
                <a:latin typeface="Arial"/>
                <a:cs typeface="Arial"/>
              </a:rPr>
              <a:t>Education/language</a:t>
            </a:r>
            <a:r>
              <a:rPr dirty="0" sz="2750" spc="-1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250" spc="170">
                <a:solidFill>
                  <a:srgbClr val="FBFBFB"/>
                </a:solidFill>
                <a:latin typeface="Arial"/>
                <a:cs typeface="Arial"/>
              </a:rPr>
              <a:t>(Ml)</a:t>
            </a:r>
            <a:endParaRPr sz="22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886812" y="5605747"/>
            <a:ext cx="3712210" cy="477520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5585" indent="-236220">
              <a:lnSpc>
                <a:spcPct val="100000"/>
              </a:lnSpc>
              <a:spcBef>
                <a:spcPts val="110"/>
              </a:spcBef>
              <a:buChar char="•"/>
              <a:tabLst>
                <a:tab pos="235585" algn="l"/>
              </a:tabLst>
            </a:pPr>
            <a:r>
              <a:rPr dirty="0" sz="2750" spc="85">
                <a:solidFill>
                  <a:srgbClr val="FBFBFB"/>
                </a:solidFill>
                <a:latin typeface="Arial"/>
                <a:cs typeface="Arial"/>
              </a:rPr>
              <a:t>Homeownership</a:t>
            </a:r>
            <a:r>
              <a:rPr dirty="0" sz="2750" spc="2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50" spc="-30">
                <a:solidFill>
                  <a:srgbClr val="FBFBFB"/>
                </a:solidFill>
                <a:latin typeface="Arial"/>
                <a:cs typeface="Arial"/>
              </a:rPr>
              <a:t>(AZ)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49188" y="1196961"/>
            <a:ext cx="11106150" cy="0"/>
          </a:xfrm>
          <a:custGeom>
            <a:avLst/>
            <a:gdLst/>
            <a:ahLst/>
            <a:cxnLst/>
            <a:rect l="l" t="t" r="r" b="b"/>
            <a:pathLst>
              <a:path w="11106150" h="0">
                <a:moveTo>
                  <a:pt x="0" y="0"/>
                </a:moveTo>
                <a:lnTo>
                  <a:pt x="11105815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5614" y="249151"/>
            <a:ext cx="2039620" cy="6896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350" b="1">
                <a:solidFill>
                  <a:srgbClr val="1F3F52"/>
                </a:solidFill>
                <a:latin typeface="Arial"/>
                <a:cs typeface="Arial"/>
              </a:rPr>
              <a:t>e</a:t>
            </a:r>
            <a:r>
              <a:rPr dirty="0" sz="4350" spc="315" b="1">
                <a:solidFill>
                  <a:srgbClr val="1F3F52"/>
                </a:solidFill>
                <a:latin typeface="Arial"/>
                <a:cs typeface="Arial"/>
              </a:rPr>
              <a:t> </a:t>
            </a:r>
            <a:r>
              <a:rPr dirty="0" sz="3000" spc="-135" b="1">
                <a:solidFill>
                  <a:srgbClr val="0F0F0F"/>
                </a:solidFill>
                <a:latin typeface="Arial"/>
                <a:cs typeface="Arial"/>
              </a:rPr>
              <a:t>Eligibility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832800" y="1883088"/>
            <a:ext cx="3175" cy="382270"/>
          </a:xfrm>
          <a:custGeom>
            <a:avLst/>
            <a:gdLst/>
            <a:ahLst/>
            <a:cxnLst/>
            <a:rect l="l" t="t" r="r" b="b"/>
            <a:pathLst>
              <a:path w="3175" h="382269">
                <a:moveTo>
                  <a:pt x="3051" y="381851"/>
                </a:moveTo>
                <a:lnTo>
                  <a:pt x="0" y="381851"/>
                </a:lnTo>
                <a:lnTo>
                  <a:pt x="0" y="0"/>
                </a:lnTo>
                <a:lnTo>
                  <a:pt x="3051" y="0"/>
                </a:lnTo>
                <a:lnTo>
                  <a:pt x="3051" y="381851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>
                <a:solidFill>
                  <a:srgbClr val="0F0F0F"/>
                </a:solidFill>
              </a:rPr>
              <a:t>Geographic</a:t>
            </a:r>
          </a:p>
          <a:p>
            <a:pPr marL="462915" indent="-197485">
              <a:lnSpc>
                <a:spcPct val="100000"/>
              </a:lnSpc>
              <a:spcBef>
                <a:spcPts val="30"/>
              </a:spcBef>
              <a:buChar char="•"/>
              <a:tabLst>
                <a:tab pos="462915" algn="l"/>
              </a:tabLst>
            </a:pPr>
            <a:r>
              <a:rPr dirty="0" spc="60">
                <a:solidFill>
                  <a:srgbClr val="0F0F0F"/>
                </a:solidFill>
              </a:rPr>
              <a:t>Project</a:t>
            </a:r>
            <a:r>
              <a:rPr dirty="0" spc="114">
                <a:solidFill>
                  <a:srgbClr val="0F0F0F"/>
                </a:solidFill>
              </a:rPr>
              <a:t> </a:t>
            </a:r>
            <a:r>
              <a:rPr dirty="0" spc="125">
                <a:solidFill>
                  <a:srgbClr val="0F0F0F"/>
                </a:solidFill>
              </a:rPr>
              <a:t>must</a:t>
            </a:r>
            <a:r>
              <a:rPr dirty="0" spc="105">
                <a:solidFill>
                  <a:srgbClr val="0F0F0F"/>
                </a:solidFill>
              </a:rPr>
              <a:t> </a:t>
            </a:r>
            <a:r>
              <a:rPr dirty="0" spc="130">
                <a:solidFill>
                  <a:srgbClr val="0F0F0F"/>
                </a:solidFill>
              </a:rPr>
              <a:t>be</a:t>
            </a:r>
            <a:r>
              <a:rPr dirty="0" spc="30">
                <a:solidFill>
                  <a:srgbClr val="0F0F0F"/>
                </a:solidFill>
              </a:rPr>
              <a:t> </a:t>
            </a:r>
            <a:r>
              <a:rPr dirty="0">
                <a:solidFill>
                  <a:srgbClr val="0F0F0F"/>
                </a:solidFill>
              </a:rPr>
              <a:t>lo</a:t>
            </a:r>
            <a:r>
              <a:rPr dirty="0">
                <a:solidFill>
                  <a:srgbClr val="A0A0A0"/>
                </a:solidFill>
              </a:rPr>
              <a:t>,</a:t>
            </a:r>
            <a:r>
              <a:rPr dirty="0">
                <a:solidFill>
                  <a:srgbClr val="0F0F0F"/>
                </a:solidFill>
              </a:rPr>
              <a:t>cated</a:t>
            </a:r>
            <a:r>
              <a:rPr dirty="0" spc="215">
                <a:solidFill>
                  <a:srgbClr val="0F0F0F"/>
                </a:solidFill>
              </a:rPr>
              <a:t> </a:t>
            </a:r>
            <a:r>
              <a:rPr dirty="0" spc="55">
                <a:solidFill>
                  <a:srgbClr val="0F0F0F"/>
                </a:solidFill>
              </a:rPr>
              <a:t>in</a:t>
            </a:r>
            <a:r>
              <a:rPr dirty="0" spc="-30">
                <a:solidFill>
                  <a:srgbClr val="0F0F0F"/>
                </a:solidFill>
              </a:rPr>
              <a:t> </a:t>
            </a:r>
            <a:r>
              <a:rPr dirty="0">
                <a:solidFill>
                  <a:srgbClr val="0F0F0F"/>
                </a:solidFill>
              </a:rPr>
              <a:t>a</a:t>
            </a:r>
            <a:r>
              <a:rPr dirty="0" spc="60">
                <a:solidFill>
                  <a:srgbClr val="0F0F0F"/>
                </a:solidFill>
              </a:rPr>
              <a:t> </a:t>
            </a:r>
            <a:r>
              <a:rPr dirty="0" spc="105">
                <a:solidFill>
                  <a:srgbClr val="0F0F0F"/>
                </a:solidFill>
              </a:rPr>
              <a:t>low-</a:t>
            </a:r>
            <a:r>
              <a:rPr dirty="0" spc="125">
                <a:solidFill>
                  <a:srgbClr val="0F0F0F"/>
                </a:solidFill>
              </a:rPr>
              <a:t>income</a:t>
            </a:r>
            <a:r>
              <a:rPr dirty="0" spc="190">
                <a:solidFill>
                  <a:srgbClr val="0F0F0F"/>
                </a:solidFill>
              </a:rPr>
              <a:t> </a:t>
            </a:r>
            <a:r>
              <a:rPr dirty="0" spc="80">
                <a:solidFill>
                  <a:srgbClr val="0F0F0F"/>
                </a:solidFill>
              </a:rPr>
              <a:t>census</a:t>
            </a:r>
            <a:r>
              <a:rPr dirty="0" spc="170">
                <a:solidFill>
                  <a:srgbClr val="0F0F0F"/>
                </a:solidFill>
              </a:rPr>
              <a:t> </a:t>
            </a:r>
            <a:r>
              <a:rPr dirty="0" spc="75">
                <a:solidFill>
                  <a:srgbClr val="1F1F1F"/>
                </a:solidFill>
              </a:rPr>
              <a:t>tract</a:t>
            </a:r>
          </a:p>
          <a:p>
            <a:pPr>
              <a:lnSpc>
                <a:spcPct val="100000"/>
              </a:lnSpc>
              <a:spcBef>
                <a:spcPts val="290"/>
              </a:spcBef>
              <a:buClr>
                <a:srgbClr val="0F0F0F"/>
              </a:buClr>
              <a:buFont typeface="Arial"/>
              <a:buChar char="•"/>
            </a:pPr>
          </a:p>
          <a:p>
            <a:pPr marL="19050">
              <a:lnSpc>
                <a:spcPct val="100000"/>
              </a:lnSpc>
            </a:pPr>
            <a:r>
              <a:rPr dirty="0">
                <a:solidFill>
                  <a:srgbClr val="0F0F0F"/>
                </a:solidFill>
              </a:rPr>
              <a:t>Business</a:t>
            </a:r>
            <a:r>
              <a:rPr dirty="0" spc="409">
                <a:solidFill>
                  <a:srgbClr val="0F0F0F"/>
                </a:solidFill>
              </a:rPr>
              <a:t> </a:t>
            </a:r>
            <a:r>
              <a:rPr dirty="0" spc="60">
                <a:solidFill>
                  <a:srgbClr val="1F1F1F"/>
                </a:solidFill>
              </a:rPr>
              <a:t>Type</a:t>
            </a:r>
          </a:p>
          <a:p>
            <a:pPr marL="461645" indent="-196215">
              <a:lnSpc>
                <a:spcPct val="100000"/>
              </a:lnSpc>
              <a:spcBef>
                <a:spcPts val="100"/>
              </a:spcBef>
              <a:buChar char="•"/>
              <a:tabLst>
                <a:tab pos="461645" algn="l"/>
              </a:tabLst>
            </a:pPr>
            <a:r>
              <a:rPr dirty="0" spc="70">
                <a:solidFill>
                  <a:srgbClr val="0F0F0F"/>
                </a:solidFill>
              </a:rPr>
              <a:t>Flexible</a:t>
            </a:r>
            <a:r>
              <a:rPr dirty="0" spc="135">
                <a:solidFill>
                  <a:srgbClr val="0F0F0F"/>
                </a:solidFill>
              </a:rPr>
              <a:t> </a:t>
            </a:r>
            <a:r>
              <a:rPr dirty="0" spc="60">
                <a:solidFill>
                  <a:srgbClr val="0F0F0F"/>
                </a:solidFill>
              </a:rPr>
              <a:t>for</a:t>
            </a:r>
            <a:r>
              <a:rPr dirty="0" spc="155">
                <a:solidFill>
                  <a:srgbClr val="0F0F0F"/>
                </a:solidFill>
              </a:rPr>
              <a:t> </a:t>
            </a:r>
            <a:r>
              <a:rPr dirty="0" spc="120">
                <a:solidFill>
                  <a:srgbClr val="0F0F0F"/>
                </a:solidFill>
              </a:rPr>
              <a:t>both</a:t>
            </a:r>
            <a:r>
              <a:rPr dirty="0" spc="10">
                <a:solidFill>
                  <a:srgbClr val="0F0F0F"/>
                </a:solidFill>
              </a:rPr>
              <a:t> </a:t>
            </a:r>
            <a:r>
              <a:rPr dirty="0" spc="120">
                <a:solidFill>
                  <a:srgbClr val="1F1F1F"/>
                </a:solidFill>
              </a:rPr>
              <a:t>real</a:t>
            </a:r>
            <a:r>
              <a:rPr dirty="0" spc="-250">
                <a:solidFill>
                  <a:srgbClr val="1F1F1F"/>
                </a:solidFill>
              </a:rPr>
              <a:t> </a:t>
            </a:r>
            <a:r>
              <a:rPr dirty="0" spc="85">
                <a:solidFill>
                  <a:srgbClr val="0F0F0F"/>
                </a:solidFill>
              </a:rPr>
              <a:t>estate</a:t>
            </a:r>
            <a:r>
              <a:rPr dirty="0" spc="35">
                <a:solidFill>
                  <a:srgbClr val="0F0F0F"/>
                </a:solidFill>
              </a:rPr>
              <a:t> </a:t>
            </a:r>
            <a:r>
              <a:rPr dirty="0" spc="105">
                <a:solidFill>
                  <a:srgbClr val="0F0F0F"/>
                </a:solidFill>
              </a:rPr>
              <a:t>and</a:t>
            </a:r>
            <a:r>
              <a:rPr dirty="0" spc="20">
                <a:solidFill>
                  <a:srgbClr val="0F0F0F"/>
                </a:solidFill>
              </a:rPr>
              <a:t> </a:t>
            </a:r>
            <a:r>
              <a:rPr dirty="0" spc="125">
                <a:solidFill>
                  <a:srgbClr val="0F0F0F"/>
                </a:solidFill>
              </a:rPr>
              <a:t>non-</a:t>
            </a:r>
            <a:r>
              <a:rPr dirty="0" spc="105">
                <a:solidFill>
                  <a:srgbClr val="0F0F0F"/>
                </a:solidFill>
              </a:rPr>
              <a:t>real</a:t>
            </a:r>
            <a:r>
              <a:rPr dirty="0" spc="-130">
                <a:solidFill>
                  <a:srgbClr val="0F0F0F"/>
                </a:solidFill>
              </a:rPr>
              <a:t> </a:t>
            </a:r>
            <a:r>
              <a:rPr dirty="0" spc="75">
                <a:solidFill>
                  <a:srgbClr val="0F0F0F"/>
                </a:solidFill>
              </a:rPr>
              <a:t>estate</a:t>
            </a:r>
            <a:r>
              <a:rPr dirty="0" spc="100">
                <a:solidFill>
                  <a:srgbClr val="0F0F0F"/>
                </a:solidFill>
              </a:rPr>
              <a:t> </a:t>
            </a:r>
            <a:r>
              <a:rPr dirty="0" spc="75">
                <a:solidFill>
                  <a:srgbClr val="0F0F0F"/>
                </a:solidFill>
              </a:rPr>
              <a:t>projects</a:t>
            </a:r>
          </a:p>
          <a:p>
            <a:pPr>
              <a:lnSpc>
                <a:spcPct val="100000"/>
              </a:lnSpc>
              <a:spcBef>
                <a:spcPts val="265"/>
              </a:spcBef>
              <a:buClr>
                <a:srgbClr val="0F0F0F"/>
              </a:buClr>
              <a:buFont typeface="Arial"/>
              <a:buChar char="•"/>
            </a:pPr>
          </a:p>
          <a:p>
            <a:pPr marL="17780">
              <a:lnSpc>
                <a:spcPct val="100000"/>
              </a:lnSpc>
            </a:pPr>
            <a:r>
              <a:rPr dirty="0" spc="80">
                <a:solidFill>
                  <a:srgbClr val="1F1F1F"/>
                </a:solidFill>
              </a:rPr>
              <a:t>Prohibited</a:t>
            </a:r>
            <a:r>
              <a:rPr dirty="0" spc="105">
                <a:solidFill>
                  <a:srgbClr val="1F1F1F"/>
                </a:solidFill>
              </a:rPr>
              <a:t> </a:t>
            </a:r>
            <a:r>
              <a:rPr dirty="0" spc="65">
                <a:solidFill>
                  <a:srgbClr val="0F0F0F"/>
                </a:solidFill>
              </a:rPr>
              <a:t>activities</a:t>
            </a:r>
          </a:p>
          <a:p>
            <a:pPr marL="457200" indent="-191770">
              <a:lnSpc>
                <a:spcPct val="100000"/>
              </a:lnSpc>
              <a:spcBef>
                <a:spcPts val="100"/>
              </a:spcBef>
              <a:buChar char="•"/>
              <a:tabLst>
                <a:tab pos="457200" algn="l"/>
              </a:tabLst>
            </a:pPr>
            <a:r>
              <a:rPr dirty="0" spc="45">
                <a:solidFill>
                  <a:srgbClr val="0F0F0F"/>
                </a:solidFill>
              </a:rPr>
              <a:t>Gaming</a:t>
            </a:r>
          </a:p>
          <a:p>
            <a:pPr marL="457200" indent="-191770">
              <a:lnSpc>
                <a:spcPct val="100000"/>
              </a:lnSpc>
              <a:spcBef>
                <a:spcPts val="100"/>
              </a:spcBef>
              <a:buChar char="•"/>
              <a:tabLst>
                <a:tab pos="457200" algn="l"/>
              </a:tabLst>
            </a:pPr>
            <a:r>
              <a:rPr dirty="0" spc="65">
                <a:solidFill>
                  <a:srgbClr val="0F0F0F"/>
                </a:solidFill>
              </a:rPr>
              <a:t>Golf</a:t>
            </a:r>
            <a:r>
              <a:rPr dirty="0" spc="75">
                <a:solidFill>
                  <a:srgbClr val="0F0F0F"/>
                </a:solidFill>
              </a:rPr>
              <a:t> </a:t>
            </a:r>
            <a:r>
              <a:rPr dirty="0" spc="65">
                <a:solidFill>
                  <a:srgbClr val="0F0F0F"/>
                </a:solidFill>
              </a:rPr>
              <a:t>courses</a:t>
            </a:r>
          </a:p>
          <a:p>
            <a:pPr marL="461645" indent="-196215">
              <a:lnSpc>
                <a:spcPct val="100000"/>
              </a:lnSpc>
              <a:spcBef>
                <a:spcPts val="55"/>
              </a:spcBef>
              <a:buChar char="•"/>
              <a:tabLst>
                <a:tab pos="461645" algn="l"/>
              </a:tabLst>
            </a:pPr>
            <a:r>
              <a:rPr dirty="0" spc="40">
                <a:solidFill>
                  <a:srgbClr val="0F0F0F"/>
                </a:solidFill>
              </a:rPr>
              <a:t>Farming</a:t>
            </a:r>
          </a:p>
          <a:p>
            <a:pPr marL="464184" indent="-198755">
              <a:lnSpc>
                <a:spcPct val="100000"/>
              </a:lnSpc>
              <a:spcBef>
                <a:spcPts val="100"/>
              </a:spcBef>
              <a:buChar char="•"/>
              <a:tabLst>
                <a:tab pos="464184" algn="l"/>
              </a:tabLst>
            </a:pPr>
            <a:r>
              <a:rPr dirty="0" spc="80">
                <a:solidFill>
                  <a:srgbClr val="0F0F0F"/>
                </a:solidFill>
              </a:rPr>
              <a:t>Liquor</a:t>
            </a:r>
            <a:r>
              <a:rPr dirty="0" spc="70">
                <a:solidFill>
                  <a:srgbClr val="0F0F0F"/>
                </a:solidFill>
              </a:rPr>
              <a:t> </a:t>
            </a:r>
            <a:r>
              <a:rPr dirty="0" spc="60">
                <a:solidFill>
                  <a:srgbClr val="0F0F0F"/>
                </a:solidFill>
              </a:rPr>
              <a:t>stores</a:t>
            </a:r>
          </a:p>
          <a:p>
            <a:pPr marL="460375" indent="-194945">
              <a:lnSpc>
                <a:spcPct val="100000"/>
              </a:lnSpc>
              <a:spcBef>
                <a:spcPts val="50"/>
              </a:spcBef>
              <a:buChar char="•"/>
              <a:tabLst>
                <a:tab pos="460375" algn="l"/>
              </a:tabLst>
            </a:pPr>
            <a:r>
              <a:rPr dirty="0" spc="130">
                <a:solidFill>
                  <a:srgbClr val="0F0F0F"/>
                </a:solidFill>
              </a:rPr>
              <a:t>Massage/hot</a:t>
            </a:r>
            <a:r>
              <a:rPr dirty="0" spc="254">
                <a:solidFill>
                  <a:srgbClr val="0F0F0F"/>
                </a:solidFill>
              </a:rPr>
              <a:t> </a:t>
            </a:r>
            <a:r>
              <a:rPr dirty="0" spc="114">
                <a:solidFill>
                  <a:srgbClr val="0F0F0F"/>
                </a:solidFill>
              </a:rPr>
              <a:t>tub </a:t>
            </a:r>
            <a:r>
              <a:rPr dirty="0" spc="65">
                <a:solidFill>
                  <a:srgbClr val="0F0F0F"/>
                </a:solidFill>
              </a:rPr>
              <a:t>parlors</a:t>
            </a:r>
          </a:p>
          <a:p>
            <a:pPr marL="453390" indent="-187960">
              <a:lnSpc>
                <a:spcPct val="100000"/>
              </a:lnSpc>
              <a:spcBef>
                <a:spcPts val="80"/>
              </a:spcBef>
              <a:buChar char="•"/>
              <a:tabLst>
                <a:tab pos="453390" algn="l"/>
              </a:tabLst>
            </a:pPr>
            <a:r>
              <a:rPr dirty="0" spc="75">
                <a:solidFill>
                  <a:srgbClr val="0F0F0F"/>
                </a:solidFill>
              </a:rPr>
              <a:t>Single</a:t>
            </a:r>
            <a:r>
              <a:rPr dirty="0" spc="105">
                <a:solidFill>
                  <a:srgbClr val="0F0F0F"/>
                </a:solidFill>
              </a:rPr>
              <a:t> </a:t>
            </a:r>
            <a:r>
              <a:rPr dirty="0" spc="65">
                <a:solidFill>
                  <a:srgbClr val="0F0F0F"/>
                </a:solidFill>
              </a:rPr>
              <a:t>family,</a:t>
            </a:r>
            <a:r>
              <a:rPr dirty="0" spc="80">
                <a:solidFill>
                  <a:srgbClr val="0F0F0F"/>
                </a:solidFill>
              </a:rPr>
              <a:t> </a:t>
            </a:r>
            <a:r>
              <a:rPr dirty="0" spc="95">
                <a:solidFill>
                  <a:srgbClr val="0F0F0F"/>
                </a:solidFill>
              </a:rPr>
              <a:t>residential</a:t>
            </a:r>
            <a:r>
              <a:rPr dirty="0" spc="-114">
                <a:solidFill>
                  <a:srgbClr val="0F0F0F"/>
                </a:solidFill>
              </a:rPr>
              <a:t> </a:t>
            </a:r>
            <a:r>
              <a:rPr dirty="0" spc="114">
                <a:solidFill>
                  <a:srgbClr val="0F0F0F"/>
                </a:solidFill>
              </a:rPr>
              <a:t>rental</a:t>
            </a:r>
            <a:r>
              <a:rPr dirty="0" spc="-235">
                <a:solidFill>
                  <a:srgbClr val="0F0F0F"/>
                </a:solidFill>
              </a:rPr>
              <a:t> </a:t>
            </a:r>
            <a:r>
              <a:rPr dirty="0" spc="75">
                <a:solidFill>
                  <a:srgbClr val="1F1F1F"/>
                </a:solidFill>
              </a:rPr>
              <a:t>properties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5911" y="4146563"/>
            <a:ext cx="1095326" cy="155113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5147" y="3938931"/>
            <a:ext cx="5165425" cy="155113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49188" y="1196961"/>
            <a:ext cx="11106150" cy="0"/>
          </a:xfrm>
          <a:custGeom>
            <a:avLst/>
            <a:gdLst/>
            <a:ahLst/>
            <a:cxnLst/>
            <a:rect l="l" t="t" r="r" b="b"/>
            <a:pathLst>
              <a:path w="11106150" h="0">
                <a:moveTo>
                  <a:pt x="0" y="0"/>
                </a:moveTo>
                <a:lnTo>
                  <a:pt x="11105815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5614" y="249151"/>
            <a:ext cx="2039620" cy="6896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350" spc="215" b="1">
                <a:solidFill>
                  <a:srgbClr val="1F3F52"/>
                </a:solidFill>
                <a:latin typeface="Arial"/>
                <a:cs typeface="Arial"/>
              </a:rPr>
              <a:t>e</a:t>
            </a:r>
            <a:r>
              <a:rPr dirty="0" sz="4350" spc="105" b="1">
                <a:solidFill>
                  <a:srgbClr val="1F3F52"/>
                </a:solidFill>
                <a:latin typeface="Arial"/>
                <a:cs typeface="Arial"/>
              </a:rPr>
              <a:t> </a:t>
            </a:r>
            <a:r>
              <a:rPr dirty="0" sz="3000" spc="-135" b="1">
                <a:solidFill>
                  <a:srgbClr val="111111"/>
                </a:solidFill>
                <a:latin typeface="Arial"/>
                <a:cs typeface="Arial"/>
              </a:rPr>
              <a:t>Eligibility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3832800" y="1883088"/>
            <a:ext cx="3175" cy="382270"/>
          </a:xfrm>
          <a:custGeom>
            <a:avLst/>
            <a:gdLst/>
            <a:ahLst/>
            <a:cxnLst/>
            <a:rect l="l" t="t" r="r" b="b"/>
            <a:pathLst>
              <a:path w="3175" h="382269">
                <a:moveTo>
                  <a:pt x="3051" y="381851"/>
                </a:moveTo>
                <a:lnTo>
                  <a:pt x="0" y="381851"/>
                </a:lnTo>
                <a:lnTo>
                  <a:pt x="0" y="0"/>
                </a:lnTo>
                <a:lnTo>
                  <a:pt x="3051" y="0"/>
                </a:lnTo>
                <a:lnTo>
                  <a:pt x="3051" y="381851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Geographic</a:t>
            </a:r>
          </a:p>
          <a:p>
            <a:pPr marL="462915" indent="-197485">
              <a:lnSpc>
                <a:spcPct val="100000"/>
              </a:lnSpc>
              <a:spcBef>
                <a:spcPts val="30"/>
              </a:spcBef>
              <a:buChar char="•"/>
              <a:tabLst>
                <a:tab pos="462915" algn="l"/>
              </a:tabLst>
            </a:pPr>
            <a:r>
              <a:rPr dirty="0" spc="60"/>
              <a:t>Project</a:t>
            </a:r>
            <a:r>
              <a:rPr dirty="0" spc="114"/>
              <a:t> </a:t>
            </a:r>
            <a:r>
              <a:rPr dirty="0" spc="125"/>
              <a:t>must</a:t>
            </a:r>
            <a:r>
              <a:rPr dirty="0" spc="105"/>
              <a:t> </a:t>
            </a:r>
            <a:r>
              <a:rPr dirty="0" spc="130"/>
              <a:t>be</a:t>
            </a:r>
            <a:r>
              <a:rPr dirty="0" spc="30"/>
              <a:t> </a:t>
            </a:r>
            <a:r>
              <a:rPr dirty="0"/>
              <a:t>lo</a:t>
            </a:r>
            <a:r>
              <a:rPr dirty="0">
                <a:solidFill>
                  <a:srgbClr val="A0A0A0"/>
                </a:solidFill>
              </a:rPr>
              <a:t>,</a:t>
            </a:r>
            <a:r>
              <a:rPr dirty="0"/>
              <a:t>cated</a:t>
            </a:r>
            <a:r>
              <a:rPr dirty="0" spc="215"/>
              <a:t> </a:t>
            </a:r>
            <a:r>
              <a:rPr dirty="0" spc="55"/>
              <a:t>in</a:t>
            </a:r>
            <a:r>
              <a:rPr dirty="0" spc="-30"/>
              <a:t> </a:t>
            </a:r>
            <a:r>
              <a:rPr dirty="0"/>
              <a:t>a</a:t>
            </a:r>
            <a:r>
              <a:rPr dirty="0" spc="60"/>
              <a:t> </a:t>
            </a:r>
            <a:r>
              <a:rPr dirty="0" spc="105"/>
              <a:t>low-</a:t>
            </a:r>
            <a:r>
              <a:rPr dirty="0" spc="125"/>
              <a:t>income</a:t>
            </a:r>
            <a:r>
              <a:rPr dirty="0" spc="190"/>
              <a:t> </a:t>
            </a:r>
            <a:r>
              <a:rPr dirty="0" spc="80"/>
              <a:t>census</a:t>
            </a:r>
            <a:r>
              <a:rPr dirty="0" spc="170"/>
              <a:t> </a:t>
            </a:r>
            <a:r>
              <a:rPr dirty="0" spc="75"/>
              <a:t>tract</a:t>
            </a:r>
          </a:p>
          <a:p>
            <a:pPr>
              <a:lnSpc>
                <a:spcPct val="100000"/>
              </a:lnSpc>
              <a:spcBef>
                <a:spcPts val="290"/>
              </a:spcBef>
              <a:buClr>
                <a:srgbClr val="111111"/>
              </a:buClr>
              <a:buFont typeface="Arial"/>
              <a:buChar char="•"/>
            </a:pPr>
          </a:p>
          <a:p>
            <a:pPr marL="19050">
              <a:lnSpc>
                <a:spcPct val="100000"/>
              </a:lnSpc>
            </a:pPr>
            <a:r>
              <a:rPr dirty="0"/>
              <a:t>Business</a:t>
            </a:r>
            <a:r>
              <a:rPr dirty="0" spc="409"/>
              <a:t> </a:t>
            </a:r>
            <a:r>
              <a:rPr dirty="0" spc="60"/>
              <a:t>Type</a:t>
            </a:r>
          </a:p>
          <a:p>
            <a:pPr marL="461645" indent="-196215">
              <a:lnSpc>
                <a:spcPct val="100000"/>
              </a:lnSpc>
              <a:spcBef>
                <a:spcPts val="100"/>
              </a:spcBef>
              <a:buChar char="•"/>
              <a:tabLst>
                <a:tab pos="461645" algn="l"/>
              </a:tabLst>
            </a:pPr>
            <a:r>
              <a:rPr dirty="0" spc="70"/>
              <a:t>Flexible</a:t>
            </a:r>
            <a:r>
              <a:rPr dirty="0" spc="135"/>
              <a:t> </a:t>
            </a:r>
            <a:r>
              <a:rPr dirty="0" spc="60"/>
              <a:t>for</a:t>
            </a:r>
            <a:r>
              <a:rPr dirty="0" spc="155"/>
              <a:t> </a:t>
            </a:r>
            <a:r>
              <a:rPr dirty="0" spc="120"/>
              <a:t>both</a:t>
            </a:r>
            <a:r>
              <a:rPr dirty="0" spc="10"/>
              <a:t> </a:t>
            </a:r>
            <a:r>
              <a:rPr dirty="0" spc="120"/>
              <a:t>real</a:t>
            </a:r>
            <a:r>
              <a:rPr dirty="0" spc="-250"/>
              <a:t> </a:t>
            </a:r>
            <a:r>
              <a:rPr dirty="0" spc="85"/>
              <a:t>estate</a:t>
            </a:r>
            <a:r>
              <a:rPr dirty="0" spc="35"/>
              <a:t> </a:t>
            </a:r>
            <a:r>
              <a:rPr dirty="0" spc="105"/>
              <a:t>and</a:t>
            </a:r>
            <a:r>
              <a:rPr dirty="0" spc="20"/>
              <a:t> </a:t>
            </a:r>
            <a:r>
              <a:rPr dirty="0" spc="125"/>
              <a:t>non-</a:t>
            </a:r>
            <a:r>
              <a:rPr dirty="0" spc="105"/>
              <a:t>real</a:t>
            </a:r>
            <a:r>
              <a:rPr dirty="0" spc="-130"/>
              <a:t> </a:t>
            </a:r>
            <a:r>
              <a:rPr dirty="0" spc="75"/>
              <a:t>estate</a:t>
            </a:r>
            <a:r>
              <a:rPr dirty="0" spc="100"/>
              <a:t> </a:t>
            </a:r>
            <a:r>
              <a:rPr dirty="0" spc="75"/>
              <a:t>projects</a:t>
            </a:r>
          </a:p>
          <a:p>
            <a:pPr>
              <a:lnSpc>
                <a:spcPct val="100000"/>
              </a:lnSpc>
              <a:spcBef>
                <a:spcPts val="265"/>
              </a:spcBef>
              <a:buClr>
                <a:srgbClr val="111111"/>
              </a:buClr>
              <a:buFont typeface="Arial"/>
              <a:buChar char="•"/>
            </a:pPr>
          </a:p>
          <a:p>
            <a:pPr marL="17780">
              <a:lnSpc>
                <a:spcPct val="100000"/>
              </a:lnSpc>
            </a:pPr>
            <a:r>
              <a:rPr dirty="0" spc="80"/>
              <a:t>Prohibited</a:t>
            </a:r>
            <a:r>
              <a:rPr dirty="0" spc="105"/>
              <a:t> </a:t>
            </a:r>
            <a:r>
              <a:rPr dirty="0" spc="65"/>
              <a:t>activities</a:t>
            </a:r>
          </a:p>
          <a:p>
            <a:pPr marL="457200" indent="-191770">
              <a:lnSpc>
                <a:spcPct val="100000"/>
              </a:lnSpc>
              <a:spcBef>
                <a:spcPts val="100"/>
              </a:spcBef>
              <a:buChar char="•"/>
              <a:tabLst>
                <a:tab pos="457200" algn="l"/>
              </a:tabLst>
            </a:pPr>
            <a:r>
              <a:rPr dirty="0" spc="45"/>
              <a:t>Gaming</a:t>
            </a:r>
          </a:p>
          <a:p>
            <a:pPr marL="457200" indent="-191770">
              <a:lnSpc>
                <a:spcPct val="100000"/>
              </a:lnSpc>
              <a:spcBef>
                <a:spcPts val="100"/>
              </a:spcBef>
              <a:buChar char="•"/>
              <a:tabLst>
                <a:tab pos="457200" algn="l"/>
              </a:tabLst>
            </a:pPr>
            <a:r>
              <a:rPr dirty="0" spc="65"/>
              <a:t>Golf</a:t>
            </a:r>
            <a:r>
              <a:rPr dirty="0" spc="75"/>
              <a:t> </a:t>
            </a:r>
            <a:r>
              <a:rPr dirty="0" spc="65"/>
              <a:t>courses</a:t>
            </a:r>
          </a:p>
          <a:p>
            <a:pPr marL="461645" indent="-196215">
              <a:lnSpc>
                <a:spcPct val="100000"/>
              </a:lnSpc>
              <a:spcBef>
                <a:spcPts val="55"/>
              </a:spcBef>
              <a:buChar char="•"/>
              <a:tabLst>
                <a:tab pos="461645" algn="l"/>
              </a:tabLst>
            </a:pPr>
            <a:r>
              <a:rPr dirty="0" spc="40"/>
              <a:t>Farming</a:t>
            </a:r>
          </a:p>
          <a:p>
            <a:pPr marL="464184" indent="-198755">
              <a:lnSpc>
                <a:spcPct val="100000"/>
              </a:lnSpc>
              <a:spcBef>
                <a:spcPts val="100"/>
              </a:spcBef>
              <a:buChar char="•"/>
              <a:tabLst>
                <a:tab pos="464184" algn="l"/>
              </a:tabLst>
            </a:pPr>
            <a:r>
              <a:rPr dirty="0" spc="80"/>
              <a:t>Liquor</a:t>
            </a:r>
            <a:r>
              <a:rPr dirty="0" spc="70"/>
              <a:t> </a:t>
            </a:r>
            <a:r>
              <a:rPr dirty="0" spc="60"/>
              <a:t>stores</a:t>
            </a:r>
          </a:p>
          <a:p>
            <a:pPr marL="460375" indent="-194945">
              <a:lnSpc>
                <a:spcPct val="100000"/>
              </a:lnSpc>
              <a:spcBef>
                <a:spcPts val="50"/>
              </a:spcBef>
              <a:buChar char="•"/>
              <a:tabLst>
                <a:tab pos="460375" algn="l"/>
              </a:tabLst>
            </a:pPr>
            <a:r>
              <a:rPr dirty="0" spc="130"/>
              <a:t>Massage/hot</a:t>
            </a:r>
            <a:r>
              <a:rPr dirty="0" spc="254"/>
              <a:t> </a:t>
            </a:r>
            <a:r>
              <a:rPr dirty="0" spc="114"/>
              <a:t>tub </a:t>
            </a:r>
            <a:r>
              <a:rPr dirty="0" spc="65"/>
              <a:t>parlors</a:t>
            </a:r>
          </a:p>
          <a:p>
            <a:pPr marL="456565" indent="-191135">
              <a:lnSpc>
                <a:spcPct val="100000"/>
              </a:lnSpc>
              <a:spcBef>
                <a:spcPts val="105"/>
              </a:spcBef>
              <a:buChar char="•"/>
              <a:tabLst>
                <a:tab pos="456565" algn="l"/>
              </a:tabLst>
            </a:pPr>
            <a:r>
              <a:rPr dirty="0" spc="65"/>
              <a:t>Single</a:t>
            </a:r>
            <a:r>
              <a:rPr dirty="0" spc="130"/>
              <a:t> </a:t>
            </a:r>
            <a:r>
              <a:rPr dirty="0"/>
              <a:t>familyJ</a:t>
            </a:r>
            <a:r>
              <a:rPr dirty="0" spc="80"/>
              <a:t> </a:t>
            </a:r>
            <a:r>
              <a:rPr dirty="0" spc="95"/>
              <a:t>residential</a:t>
            </a:r>
            <a:r>
              <a:rPr dirty="0" spc="-120"/>
              <a:t> </a:t>
            </a:r>
            <a:r>
              <a:rPr dirty="0" spc="114"/>
              <a:t>rental</a:t>
            </a:r>
            <a:r>
              <a:rPr dirty="0" spc="-235"/>
              <a:t> </a:t>
            </a:r>
            <a:r>
              <a:rPr dirty="0" spc="75"/>
              <a:t>properties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209" y="482461"/>
            <a:ext cx="634617" cy="57404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167" y="2000011"/>
            <a:ext cx="378329" cy="55877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6544" y="2009171"/>
            <a:ext cx="378329" cy="53740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963" y="4451906"/>
            <a:ext cx="1354665" cy="65953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1555" y="5685487"/>
            <a:ext cx="1623157" cy="659538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673462" y="323683"/>
            <a:ext cx="8091805" cy="5887085"/>
            <a:chOff x="3673462" y="323683"/>
            <a:chExt cx="8091805" cy="5887085"/>
          </a:xfrm>
        </p:grpSpPr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3462" y="323683"/>
              <a:ext cx="8091379" cy="578928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0770" y="5746555"/>
              <a:ext cx="488167" cy="46411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37693" y="4207631"/>
              <a:ext cx="427146" cy="268700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23394" y="6283957"/>
            <a:ext cx="1757403" cy="219846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628515" y="1056504"/>
            <a:ext cx="0" cy="525780"/>
          </a:xfrm>
          <a:custGeom>
            <a:avLst/>
            <a:gdLst/>
            <a:ahLst/>
            <a:cxnLst/>
            <a:rect l="l" t="t" r="r" b="b"/>
            <a:pathLst>
              <a:path w="0" h="525780">
                <a:moveTo>
                  <a:pt x="0" y="525188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244827" y="525209"/>
            <a:ext cx="2425700" cy="0"/>
          </a:xfrm>
          <a:custGeom>
            <a:avLst/>
            <a:gdLst/>
            <a:ahLst/>
            <a:cxnLst/>
            <a:rect l="l" t="t" r="r" b="b"/>
            <a:pathLst>
              <a:path w="2425700" h="0">
                <a:moveTo>
                  <a:pt x="0" y="0"/>
                </a:moveTo>
                <a:lnTo>
                  <a:pt x="2425583" y="0"/>
                </a:lnTo>
              </a:path>
            </a:pathLst>
          </a:custGeom>
          <a:ln w="916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244827" y="955741"/>
            <a:ext cx="2428875" cy="0"/>
          </a:xfrm>
          <a:custGeom>
            <a:avLst/>
            <a:gdLst/>
            <a:ahLst/>
            <a:cxnLst/>
            <a:rect l="l" t="t" r="r" b="b"/>
            <a:pathLst>
              <a:path w="2428875" h="0">
                <a:moveTo>
                  <a:pt x="0" y="0"/>
                </a:moveTo>
                <a:lnTo>
                  <a:pt x="2428634" y="0"/>
                </a:lnTo>
              </a:path>
            </a:pathLst>
          </a:custGeom>
          <a:ln w="1068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866497" y="2006117"/>
            <a:ext cx="720090" cy="0"/>
          </a:xfrm>
          <a:custGeom>
            <a:avLst/>
            <a:gdLst/>
            <a:ahLst/>
            <a:cxnLst/>
            <a:rect l="l" t="t" r="r" b="b"/>
            <a:pathLst>
              <a:path w="720090" h="0">
                <a:moveTo>
                  <a:pt x="0" y="0"/>
                </a:moveTo>
                <a:lnTo>
                  <a:pt x="720047" y="0"/>
                </a:lnTo>
              </a:path>
            </a:pathLst>
          </a:custGeom>
          <a:ln w="427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866497" y="2528252"/>
            <a:ext cx="732790" cy="0"/>
          </a:xfrm>
          <a:custGeom>
            <a:avLst/>
            <a:gdLst/>
            <a:ahLst/>
            <a:cxnLst/>
            <a:rect l="l" t="t" r="r" b="b"/>
            <a:pathLst>
              <a:path w="732790" h="0">
                <a:moveTo>
                  <a:pt x="0" y="0"/>
                </a:moveTo>
                <a:lnTo>
                  <a:pt x="732251" y="0"/>
                </a:lnTo>
              </a:path>
            </a:pathLst>
          </a:custGeom>
          <a:ln w="396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774464" y="641261"/>
            <a:ext cx="1806575" cy="193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7830" algn="l"/>
              </a:tabLst>
            </a:pPr>
            <a:r>
              <a:rPr dirty="0" sz="1100" spc="60">
                <a:solidFill>
                  <a:srgbClr val="4D4948"/>
                </a:solidFill>
                <a:latin typeface="Times New Roman"/>
                <a:cs typeface="Times New Roman"/>
              </a:rPr>
              <a:t>south</a:t>
            </a:r>
            <a:r>
              <a:rPr dirty="0" sz="1100" spc="235">
                <a:solidFill>
                  <a:srgbClr val="4D4948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4D4948"/>
                </a:solidFill>
                <a:latin typeface="Times New Roman"/>
                <a:cs typeface="Times New Roman"/>
              </a:rPr>
              <a:t>oswald</a:t>
            </a:r>
            <a:r>
              <a:rPr dirty="0" sz="1100" spc="330">
                <a:solidFill>
                  <a:srgbClr val="4D4948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4D4948"/>
                </a:solidFill>
                <a:latin typeface="Times New Roman"/>
                <a:cs typeface="Times New Roman"/>
              </a:rPr>
              <a:t>road</a:t>
            </a:r>
            <a:r>
              <a:rPr dirty="0" sz="1100" spc="215">
                <a:solidFill>
                  <a:srgbClr val="4D4948"/>
                </a:solidFill>
                <a:latin typeface="Times New Roman"/>
                <a:cs typeface="Times New Roman"/>
              </a:rPr>
              <a:t> </a:t>
            </a:r>
            <a:r>
              <a:rPr dirty="0" sz="1100" spc="35">
                <a:solidFill>
                  <a:srgbClr val="4D4948"/>
                </a:solidFill>
                <a:latin typeface="Times New Roman"/>
                <a:cs typeface="Times New Roman"/>
              </a:rPr>
              <a:t>cho</a:t>
            </a:r>
            <a:r>
              <a:rPr dirty="0" sz="1100" spc="35">
                <a:solidFill>
                  <a:srgbClr val="A39C9A"/>
                </a:solidFill>
                <a:latin typeface="Times New Roman"/>
                <a:cs typeface="Times New Roman"/>
              </a:rPr>
              <a:t>,</a:t>
            </a:r>
            <a:r>
              <a:rPr dirty="0" sz="1100">
                <a:solidFill>
                  <a:srgbClr val="A39C9A"/>
                </a:solidFill>
                <a:latin typeface="Times New Roman"/>
                <a:cs typeface="Times New Roman"/>
              </a:rPr>
              <a:t>	</a:t>
            </a:r>
            <a:r>
              <a:rPr dirty="0" sz="1100" spc="35" b="1">
                <a:solidFill>
                  <a:srgbClr val="7C7775"/>
                </a:solidFill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28021" y="790879"/>
            <a:ext cx="541020" cy="835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100" b="1">
                <a:solidFill>
                  <a:srgbClr val="EDD154"/>
                </a:solidFill>
                <a:latin typeface="Arial"/>
                <a:cs typeface="Arial"/>
              </a:rPr>
              <a:t>D</a:t>
            </a:r>
            <a:r>
              <a:rPr dirty="0" sz="1100" spc="-45" b="1">
                <a:solidFill>
                  <a:srgbClr val="EDD154"/>
                </a:solidFill>
                <a:latin typeface="Arial"/>
                <a:cs typeface="Arial"/>
              </a:rPr>
              <a:t> </a:t>
            </a:r>
            <a:r>
              <a:rPr dirty="0" baseline="3144" sz="7950" spc="-1687">
                <a:solidFill>
                  <a:srgbClr val="F4CD24"/>
                </a:solidFill>
                <a:latin typeface="Arial"/>
                <a:cs typeface="Arial"/>
              </a:rPr>
              <a:t>•</a:t>
            </a:r>
            <a:r>
              <a:rPr dirty="0" sz="1100" spc="-90" b="1">
                <a:solidFill>
                  <a:srgbClr val="EDD154"/>
                </a:solidFill>
                <a:latin typeface="Arial"/>
                <a:cs typeface="Arial"/>
              </a:rPr>
              <a:t>AILS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408707" y="1328536"/>
            <a:ext cx="480059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114" b="1">
                <a:solidFill>
                  <a:srgbClr val="7C7775"/>
                </a:solidFill>
                <a:latin typeface="Arial"/>
                <a:cs typeface="Arial"/>
              </a:rPr>
              <a:t>LAYERS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537595" y="1328536"/>
            <a:ext cx="53721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5" b="1">
                <a:solidFill>
                  <a:srgbClr val="7C7775"/>
                </a:solidFill>
                <a:latin typeface="Arial"/>
                <a:cs typeface="Arial"/>
              </a:rPr>
              <a:t>LEGEND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60836" y="1728787"/>
            <a:ext cx="2023110" cy="2260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z="1000" spc="60">
                <a:solidFill>
                  <a:srgbClr val="4D4948"/>
                </a:solidFill>
                <a:latin typeface="Arial"/>
                <a:cs typeface="Arial"/>
              </a:rPr>
              <a:t>2020</a:t>
            </a:r>
            <a:r>
              <a:rPr dirty="0" sz="1000" spc="40">
                <a:solidFill>
                  <a:srgbClr val="4D494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D4948"/>
                </a:solidFill>
                <a:latin typeface="Arial"/>
                <a:cs typeface="Arial"/>
              </a:rPr>
              <a:t>NMTC</a:t>
            </a:r>
            <a:r>
              <a:rPr dirty="0" sz="1000" spc="65">
                <a:solidFill>
                  <a:srgbClr val="4D4948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D4948"/>
                </a:solidFill>
                <a:latin typeface="Arial"/>
                <a:cs typeface="Arial"/>
              </a:rPr>
              <a:t>Tract:</a:t>
            </a:r>
            <a:r>
              <a:rPr dirty="0" sz="1000" spc="35">
                <a:solidFill>
                  <a:srgbClr val="4D4948"/>
                </a:solidFill>
                <a:latin typeface="Arial"/>
                <a:cs typeface="Arial"/>
              </a:rPr>
              <a:t> </a:t>
            </a:r>
            <a:r>
              <a:rPr dirty="0" sz="1000" spc="45">
                <a:solidFill>
                  <a:srgbClr val="4D4948"/>
                </a:solidFill>
                <a:latin typeface="Arial"/>
                <a:cs typeface="Arial"/>
              </a:rPr>
              <a:t>28099940100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750" spc="-10">
                <a:solidFill>
                  <a:srgbClr val="958C89"/>
                </a:solidFill>
                <a:latin typeface="Arial"/>
                <a:cs typeface="Arial"/>
              </a:rPr>
              <a:t>MetroDesignation</a:t>
            </a:r>
            <a:endParaRPr sz="750">
              <a:latin typeface="Arial"/>
              <a:cs typeface="Arial"/>
            </a:endParaRPr>
          </a:p>
          <a:p>
            <a:pPr marL="104775">
              <a:lnSpc>
                <a:spcPct val="100000"/>
              </a:lnSpc>
              <a:spcBef>
                <a:spcPts val="220"/>
              </a:spcBef>
            </a:pPr>
            <a:r>
              <a:rPr dirty="0" sz="900">
                <a:solidFill>
                  <a:srgbClr val="4D4948"/>
                </a:solidFill>
                <a:latin typeface="Arial"/>
                <a:cs typeface="Arial"/>
              </a:rPr>
              <a:t>on</a:t>
            </a:r>
            <a:r>
              <a:rPr dirty="0" sz="900">
                <a:solidFill>
                  <a:srgbClr val="7C7775"/>
                </a:solidFill>
                <a:latin typeface="Arial"/>
                <a:cs typeface="Arial"/>
              </a:rPr>
              <a:t>-</a:t>
            </a:r>
            <a:r>
              <a:rPr dirty="0" sz="900" spc="-10">
                <a:solidFill>
                  <a:srgbClr val="4D4948"/>
                </a:solidFill>
                <a:latin typeface="Arial"/>
                <a:cs typeface="Arial"/>
              </a:rPr>
              <a:t>metro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750" spc="-10">
                <a:solidFill>
                  <a:srgbClr val="A39C9A"/>
                </a:solidFill>
                <a:latin typeface="Arial"/>
                <a:cs typeface="Arial"/>
              </a:rPr>
              <a:t>PovertyRate</a:t>
            </a:r>
            <a:endParaRPr sz="75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220"/>
              </a:spcBef>
            </a:pPr>
            <a:r>
              <a:rPr dirty="0" sz="1000" spc="-10">
                <a:solidFill>
                  <a:srgbClr val="4D4948"/>
                </a:solidFill>
                <a:latin typeface="Times New Roman"/>
                <a:cs typeface="Times New Roman"/>
              </a:rPr>
              <a:t>30.00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750" spc="-10">
                <a:solidFill>
                  <a:srgbClr val="A39C9A"/>
                </a:solidFill>
                <a:latin typeface="Arial"/>
                <a:cs typeface="Arial"/>
              </a:rPr>
              <a:t>PctMedianFamilylncome</a:t>
            </a:r>
            <a:endParaRPr sz="75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45"/>
              </a:spcBef>
            </a:pPr>
            <a:r>
              <a:rPr dirty="0" sz="1000" spc="-10">
                <a:solidFill>
                  <a:srgbClr val="4D4948"/>
                </a:solidFill>
                <a:latin typeface="Times New Roman"/>
                <a:cs typeface="Times New Roman"/>
              </a:rPr>
              <a:t>60</a:t>
            </a:r>
            <a:r>
              <a:rPr dirty="0" sz="1000" spc="-10">
                <a:solidFill>
                  <a:srgbClr val="7C7775"/>
                </a:solidFill>
                <a:latin typeface="Times New Roman"/>
                <a:cs typeface="Times New Roman"/>
              </a:rPr>
              <a:t>.</a:t>
            </a:r>
            <a:r>
              <a:rPr dirty="0" sz="1000" spc="-10">
                <a:solidFill>
                  <a:srgbClr val="4D4948"/>
                </a:solidFill>
                <a:latin typeface="Times New Roman"/>
                <a:cs typeface="Times New Roman"/>
              </a:rPr>
              <a:t>00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750" spc="-10">
                <a:solidFill>
                  <a:srgbClr val="A39C9A"/>
                </a:solidFill>
                <a:latin typeface="Arial"/>
                <a:cs typeface="Arial"/>
              </a:rPr>
              <a:t>UnemploymentRate</a:t>
            </a:r>
            <a:endParaRPr sz="75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150"/>
              </a:spcBef>
            </a:pPr>
            <a:r>
              <a:rPr dirty="0" sz="1000" spc="-20">
                <a:solidFill>
                  <a:srgbClr val="4D4948"/>
                </a:solidFill>
                <a:latin typeface="Times New Roman"/>
                <a:cs typeface="Times New Roman"/>
              </a:rPr>
              <a:t>9.70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750" spc="-10">
                <a:solidFill>
                  <a:srgbClr val="A39C9A"/>
                </a:solidFill>
                <a:latin typeface="Arial"/>
                <a:cs typeface="Arial"/>
              </a:rPr>
              <a:t>PovertyRateQualified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68046" y="3994933"/>
            <a:ext cx="19304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0">
                <a:solidFill>
                  <a:srgbClr val="4D4948"/>
                </a:solidFill>
                <a:latin typeface="Arial"/>
                <a:cs typeface="Arial"/>
              </a:rPr>
              <a:t>Yes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61217" y="4261344"/>
            <a:ext cx="109156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">
                <a:solidFill>
                  <a:srgbClr val="A39C9A"/>
                </a:solidFill>
                <a:latin typeface="Arial"/>
                <a:cs typeface="Arial"/>
              </a:rPr>
              <a:t>MedianlncomeQua</a:t>
            </a:r>
            <a:r>
              <a:rPr dirty="0" sz="750" spc="-10">
                <a:solidFill>
                  <a:srgbClr val="7C7775"/>
                </a:solidFill>
                <a:latin typeface="Arial"/>
                <a:cs typeface="Arial"/>
              </a:rPr>
              <a:t>li</a:t>
            </a:r>
            <a:r>
              <a:rPr dirty="0" sz="750" spc="-10">
                <a:solidFill>
                  <a:srgbClr val="A39C9A"/>
                </a:solidFill>
                <a:latin typeface="Arial"/>
                <a:cs typeface="Arial"/>
              </a:rPr>
              <a:t>fied</a:t>
            </a:r>
            <a:endParaRPr sz="7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63600" y="5072599"/>
            <a:ext cx="582295" cy="56896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750" spc="-10">
                <a:solidFill>
                  <a:srgbClr val="A39C9A"/>
                </a:solidFill>
                <a:latin typeface="Arial"/>
                <a:cs typeface="Arial"/>
              </a:rPr>
              <a:t>CountyCode</a:t>
            </a:r>
            <a:endParaRPr sz="75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70"/>
              </a:spcBef>
            </a:pPr>
            <a:r>
              <a:rPr dirty="0" sz="1000" spc="-10">
                <a:solidFill>
                  <a:srgbClr val="4D4948"/>
                </a:solidFill>
                <a:latin typeface="Times New Roman"/>
                <a:cs typeface="Times New Roman"/>
              </a:rPr>
              <a:t>28099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750" spc="-10">
                <a:solidFill>
                  <a:srgbClr val="A39C9A"/>
                </a:solidFill>
                <a:latin typeface="Arial"/>
                <a:cs typeface="Arial"/>
              </a:rPr>
              <a:t>State</a:t>
            </a:r>
            <a:r>
              <a:rPr dirty="0" sz="750" spc="-10">
                <a:solidFill>
                  <a:srgbClr val="958C89"/>
                </a:solidFill>
                <a:latin typeface="Arial"/>
                <a:cs typeface="Arial"/>
              </a:rPr>
              <a:t>Name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5594477" y="5699277"/>
            <a:ext cx="283210" cy="130175"/>
          </a:xfrm>
          <a:custGeom>
            <a:avLst/>
            <a:gdLst/>
            <a:ahLst/>
            <a:cxnLst/>
            <a:rect l="l" t="t" r="r" b="b"/>
            <a:pathLst>
              <a:path w="283210" h="130175">
                <a:moveTo>
                  <a:pt x="145694" y="0"/>
                </a:moveTo>
                <a:lnTo>
                  <a:pt x="0" y="0"/>
                </a:lnTo>
                <a:lnTo>
                  <a:pt x="0" y="130175"/>
                </a:lnTo>
                <a:lnTo>
                  <a:pt x="145694" y="130175"/>
                </a:lnTo>
                <a:lnTo>
                  <a:pt x="145694" y="0"/>
                </a:lnTo>
                <a:close/>
              </a:path>
              <a:path w="283210" h="130175">
                <a:moveTo>
                  <a:pt x="282765" y="0"/>
                </a:moveTo>
                <a:lnTo>
                  <a:pt x="176822" y="0"/>
                </a:lnTo>
                <a:lnTo>
                  <a:pt x="176822" y="130175"/>
                </a:lnTo>
                <a:lnTo>
                  <a:pt x="282765" y="130175"/>
                </a:lnTo>
                <a:lnTo>
                  <a:pt x="282765" y="0"/>
                </a:lnTo>
                <a:close/>
              </a:path>
            </a:pathLst>
          </a:custGeom>
          <a:solidFill>
            <a:srgbClr val="EDEF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5581778" y="5690344"/>
            <a:ext cx="31623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">
                <a:solidFill>
                  <a:srgbClr val="C1BCB8"/>
                </a:solidFill>
                <a:latin typeface="Arial"/>
                <a:cs typeface="Arial"/>
              </a:rPr>
              <a:t>Wa</a:t>
            </a:r>
            <a:r>
              <a:rPr dirty="0" sz="750" spc="-10">
                <a:solidFill>
                  <a:srgbClr val="A39C9A"/>
                </a:solidFill>
                <a:latin typeface="Arial"/>
                <a:cs typeface="Arial"/>
              </a:rPr>
              <a:t>l</a:t>
            </a:r>
            <a:r>
              <a:rPr dirty="0" sz="750" spc="-10">
                <a:solidFill>
                  <a:srgbClr val="C1BCB8"/>
                </a:solidFill>
                <a:latin typeface="Arial"/>
                <a:cs typeface="Arial"/>
              </a:rPr>
              <a:t>do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10895521" y="4072810"/>
            <a:ext cx="70485" cy="113030"/>
          </a:xfrm>
          <a:custGeom>
            <a:avLst/>
            <a:gdLst/>
            <a:ahLst/>
            <a:cxnLst/>
            <a:rect l="l" t="t" r="r" b="b"/>
            <a:pathLst>
              <a:path w="70484" h="113029">
                <a:moveTo>
                  <a:pt x="70174" y="112819"/>
                </a:moveTo>
                <a:lnTo>
                  <a:pt x="0" y="112819"/>
                </a:lnTo>
                <a:lnTo>
                  <a:pt x="0" y="0"/>
                </a:lnTo>
                <a:lnTo>
                  <a:pt x="70174" y="0"/>
                </a:lnTo>
                <a:lnTo>
                  <a:pt x="70174" y="112819"/>
                </a:lnTo>
                <a:close/>
              </a:path>
            </a:pathLst>
          </a:custGeom>
          <a:solidFill>
            <a:srgbClr val="EDEF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10882820" y="4063380"/>
            <a:ext cx="10858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25">
                <a:solidFill>
                  <a:srgbClr val="C1BCB8"/>
                </a:solidFill>
                <a:latin typeface="Arial"/>
                <a:cs typeface="Arial"/>
              </a:rPr>
              <a:t>16</a:t>
            </a:r>
            <a:endParaRPr sz="6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335692" y="6208686"/>
            <a:ext cx="415925" cy="139065"/>
          </a:xfrm>
          <a:prstGeom prst="rect">
            <a:avLst/>
          </a:prstGeom>
          <a:solidFill>
            <a:srgbClr val="EDEFF0"/>
          </a:solidFill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dirty="0" sz="750">
                <a:solidFill>
                  <a:srgbClr val="C1BCB8"/>
                </a:solidFill>
                <a:latin typeface="Arial"/>
                <a:cs typeface="Arial"/>
              </a:rPr>
              <a:t>Goocl</a:t>
            </a:r>
            <a:r>
              <a:rPr dirty="0" sz="750" spc="60">
                <a:solidFill>
                  <a:srgbClr val="C1BCB8"/>
                </a:solidFill>
                <a:latin typeface="Arial"/>
                <a:cs typeface="Arial"/>
              </a:rPr>
              <a:t> </a:t>
            </a:r>
            <a:r>
              <a:rPr dirty="0" sz="800" spc="-100">
                <a:solidFill>
                  <a:srgbClr val="C1BCB8"/>
                </a:solidFill>
                <a:latin typeface="Arial"/>
                <a:cs typeface="Arial"/>
              </a:rPr>
              <a:t>H.o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262" y="543530"/>
            <a:ext cx="2404225" cy="240609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8262" y="3877863"/>
            <a:ext cx="2465246" cy="241830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9613" y="3719085"/>
            <a:ext cx="2501859" cy="2454948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1922160" y="2949624"/>
            <a:ext cx="0" cy="928369"/>
          </a:xfrm>
          <a:custGeom>
            <a:avLst/>
            <a:gdLst/>
            <a:ahLst/>
            <a:cxnLst/>
            <a:rect l="l" t="t" r="r" b="b"/>
            <a:pathLst>
              <a:path w="0" h="928370">
                <a:moveTo>
                  <a:pt x="0" y="928239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661181" y="3047333"/>
            <a:ext cx="0" cy="671830"/>
          </a:xfrm>
          <a:custGeom>
            <a:avLst/>
            <a:gdLst/>
            <a:ahLst/>
            <a:cxnLst/>
            <a:rect l="l" t="t" r="r" b="b"/>
            <a:pathLst>
              <a:path w="0" h="671829">
                <a:moveTo>
                  <a:pt x="0" y="671752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332488" y="537422"/>
            <a:ext cx="890905" cy="0"/>
          </a:xfrm>
          <a:custGeom>
            <a:avLst/>
            <a:gdLst/>
            <a:ahLst/>
            <a:cxnLst/>
            <a:rect l="l" t="t" r="r" b="b"/>
            <a:pathLst>
              <a:path w="890904" h="0">
                <a:moveTo>
                  <a:pt x="0" y="0"/>
                </a:moveTo>
                <a:lnTo>
                  <a:pt x="890906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393509" y="6287011"/>
            <a:ext cx="829944" cy="0"/>
          </a:xfrm>
          <a:custGeom>
            <a:avLst/>
            <a:gdLst/>
            <a:ahLst/>
            <a:cxnLst/>
            <a:rect l="l" t="t" r="r" b="b"/>
            <a:pathLst>
              <a:path w="829945" h="0">
                <a:moveTo>
                  <a:pt x="0" y="0"/>
                </a:moveTo>
                <a:lnTo>
                  <a:pt x="829885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69039" y="1603598"/>
            <a:ext cx="2404745" cy="6985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1125">
              <a:lnSpc>
                <a:spcPts val="2615"/>
              </a:lnSpc>
              <a:spcBef>
                <a:spcPts val="100"/>
              </a:spcBef>
            </a:pPr>
            <a:r>
              <a:rPr dirty="0" sz="2200" b="1">
                <a:solidFill>
                  <a:srgbClr val="36904B"/>
                </a:solidFill>
                <a:latin typeface="Arial"/>
                <a:cs typeface="Arial"/>
              </a:rPr>
              <a:t>NMTC</a:t>
            </a:r>
            <a:r>
              <a:rPr dirty="0" sz="2200" spc="40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2200" spc="60" b="1">
                <a:solidFill>
                  <a:srgbClr val="36904B"/>
                </a:solidFill>
                <a:latin typeface="Arial"/>
                <a:cs typeface="Arial"/>
              </a:rPr>
              <a:t>to</a:t>
            </a:r>
            <a:r>
              <a:rPr dirty="0" sz="2200" spc="-85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6904B"/>
                </a:solidFill>
                <a:latin typeface="Arial"/>
                <a:cs typeface="Arial"/>
              </a:rPr>
              <a:t>benefit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75"/>
              </a:lnSpc>
            </a:pPr>
            <a:r>
              <a:rPr dirty="0" sz="2250" b="1">
                <a:solidFill>
                  <a:srgbClr val="36904B"/>
                </a:solidFill>
                <a:latin typeface="Arial"/>
                <a:cs typeface="Arial"/>
              </a:rPr>
              <a:t>Tribal</a:t>
            </a:r>
            <a:r>
              <a:rPr dirty="0" sz="2250" spc="-20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6904B"/>
                </a:solidFill>
                <a:latin typeface="Arial"/>
                <a:cs typeface="Arial"/>
              </a:rPr>
              <a:t>community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59443" y="2272041"/>
            <a:ext cx="4963795" cy="20389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310515">
              <a:lnSpc>
                <a:spcPct val="100000"/>
              </a:lnSpc>
              <a:spcBef>
                <a:spcPts val="105"/>
              </a:spcBef>
              <a:tabLst>
                <a:tab pos="357505" algn="l"/>
                <a:tab pos="677545" algn="l"/>
                <a:tab pos="1562735" algn="l"/>
              </a:tabLst>
            </a:pPr>
            <a:r>
              <a:rPr dirty="0" sz="2200" spc="-50" b="1">
                <a:solidFill>
                  <a:srgbClr val="36904B"/>
                </a:solidFill>
                <a:latin typeface="Arial"/>
                <a:cs typeface="Arial"/>
              </a:rPr>
              <a:t>d</a:t>
            </a:r>
            <a:r>
              <a:rPr dirty="0" sz="2200" b="1">
                <a:solidFill>
                  <a:srgbClr val="36904B"/>
                </a:solidFill>
                <a:latin typeface="Arial"/>
                <a:cs typeface="Arial"/>
              </a:rPr>
              <a:t>	</a:t>
            </a:r>
            <a:r>
              <a:rPr dirty="0" sz="2250" spc="-50" b="1">
                <a:solidFill>
                  <a:srgbClr val="36904B"/>
                </a:solidFill>
                <a:latin typeface="Arial"/>
                <a:cs typeface="Arial"/>
              </a:rPr>
              <a:t>v</a:t>
            </a:r>
            <a:r>
              <a:rPr dirty="0" sz="2250" b="1">
                <a:solidFill>
                  <a:srgbClr val="36904B"/>
                </a:solidFill>
                <a:latin typeface="Arial"/>
                <a:cs typeface="Arial"/>
              </a:rPr>
              <a:t>	</a:t>
            </a:r>
            <a:r>
              <a:rPr dirty="0" sz="2200" spc="55" b="1">
                <a:solidFill>
                  <a:srgbClr val="36904B"/>
                </a:solidFill>
                <a:latin typeface="Arial"/>
                <a:cs typeface="Arial"/>
              </a:rPr>
              <a:t>lopm</a:t>
            </a:r>
            <a:r>
              <a:rPr dirty="0" sz="2200" b="1">
                <a:solidFill>
                  <a:srgbClr val="36904B"/>
                </a:solidFill>
                <a:latin typeface="Arial"/>
                <a:cs typeface="Arial"/>
              </a:rPr>
              <a:t>	</a:t>
            </a:r>
            <a:r>
              <a:rPr dirty="0" sz="2200" spc="60" b="1">
                <a:solidFill>
                  <a:srgbClr val="36904B"/>
                </a:solidFill>
                <a:latin typeface="Arial"/>
                <a:cs typeface="Arial"/>
              </a:rPr>
              <a:t>nt</a:t>
            </a:r>
            <a:r>
              <a:rPr dirty="0" sz="2200" spc="-90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36904B"/>
                </a:solidFill>
                <a:latin typeface="Arial"/>
                <a:cs typeface="Arial"/>
              </a:rPr>
              <a:t>projects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2200">
              <a:latin typeface="Arial"/>
              <a:cs typeface="Arial"/>
            </a:endParaRPr>
          </a:p>
          <a:p>
            <a:pPr marL="12700" marR="5080" indent="2540">
              <a:lnSpc>
                <a:spcPts val="2070"/>
              </a:lnSpc>
            </a:pPr>
            <a:r>
              <a:rPr dirty="0" sz="1750">
                <a:solidFill>
                  <a:srgbClr val="16130C"/>
                </a:solidFill>
                <a:latin typeface="Arial"/>
                <a:cs typeface="Arial"/>
              </a:rPr>
              <a:t>Every</a:t>
            </a:r>
            <a:r>
              <a:rPr dirty="0" sz="1750" spc="15">
                <a:solidFill>
                  <a:srgbClr val="16130C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16130C"/>
                </a:solidFill>
                <a:latin typeface="Arial"/>
                <a:cs typeface="Arial"/>
              </a:rPr>
              <a:t>economic</a:t>
            </a:r>
            <a:r>
              <a:rPr dirty="0" sz="1750" spc="190">
                <a:solidFill>
                  <a:srgbClr val="16130C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16130C"/>
                </a:solidFill>
                <a:latin typeface="Arial"/>
                <a:cs typeface="Arial"/>
              </a:rPr>
              <a:t>development</a:t>
            </a:r>
            <a:r>
              <a:rPr dirty="0" sz="1750" spc="245">
                <a:solidFill>
                  <a:srgbClr val="16130C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30C"/>
                </a:solidFill>
                <a:latin typeface="Arial"/>
                <a:cs typeface="Arial"/>
              </a:rPr>
              <a:t>project</a:t>
            </a:r>
            <a:r>
              <a:rPr dirty="0" sz="1750" spc="110">
                <a:solidFill>
                  <a:srgbClr val="16130C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30C"/>
                </a:solidFill>
                <a:latin typeface="Arial"/>
                <a:cs typeface="Arial"/>
              </a:rPr>
              <a:t>is</a:t>
            </a:r>
            <a:r>
              <a:rPr dirty="0" sz="1750" spc="35">
                <a:solidFill>
                  <a:srgbClr val="16130C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16130C"/>
                </a:solidFill>
                <a:latin typeface="Arial"/>
                <a:cs typeface="Arial"/>
              </a:rPr>
              <a:t>unique. </a:t>
            </a:r>
            <a:r>
              <a:rPr dirty="0" sz="1750">
                <a:solidFill>
                  <a:srgbClr val="16130C"/>
                </a:solidFill>
                <a:latin typeface="Arial"/>
                <a:cs typeface="Arial"/>
              </a:rPr>
              <a:t>but</a:t>
            </a:r>
            <a:r>
              <a:rPr dirty="0" sz="1750" spc="275">
                <a:solidFill>
                  <a:srgbClr val="16130C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16130C"/>
                </a:solidFill>
                <a:latin typeface="Arial"/>
                <a:cs typeface="Arial"/>
              </a:rPr>
              <a:t>there</a:t>
            </a:r>
            <a:r>
              <a:rPr dirty="0" sz="1750">
                <a:solidFill>
                  <a:srgbClr val="16130C"/>
                </a:solidFill>
                <a:latin typeface="Arial"/>
                <a:cs typeface="Arial"/>
              </a:rPr>
              <a:t> are</a:t>
            </a:r>
            <a:r>
              <a:rPr dirty="0" sz="1750" spc="15">
                <a:solidFill>
                  <a:srgbClr val="16130C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16130C"/>
                </a:solidFill>
                <a:latin typeface="Arial"/>
                <a:cs typeface="Arial"/>
              </a:rPr>
              <a:t>two</a:t>
            </a:r>
            <a:r>
              <a:rPr dirty="0" sz="1750" spc="210">
                <a:solidFill>
                  <a:srgbClr val="16130C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30C"/>
                </a:solidFill>
                <a:latin typeface="Arial"/>
                <a:cs typeface="Arial"/>
              </a:rPr>
              <a:t>things</a:t>
            </a:r>
            <a:r>
              <a:rPr dirty="0" sz="1750" spc="105">
                <a:solidFill>
                  <a:srgbClr val="16130C"/>
                </a:solidFill>
                <a:latin typeface="Arial"/>
                <a:cs typeface="Arial"/>
              </a:rPr>
              <a:t> </a:t>
            </a:r>
            <a:r>
              <a:rPr dirty="0" sz="1750" spc="60">
                <a:solidFill>
                  <a:srgbClr val="16130C"/>
                </a:solidFill>
                <a:latin typeface="Arial"/>
                <a:cs typeface="Arial"/>
              </a:rPr>
              <a:t>common</a:t>
            </a:r>
            <a:r>
              <a:rPr dirty="0" sz="1750" spc="155">
                <a:solidFill>
                  <a:srgbClr val="16130C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16130C"/>
                </a:solidFill>
                <a:latin typeface="Arial"/>
                <a:cs typeface="Arial"/>
              </a:rPr>
              <a:t>to</a:t>
            </a:r>
            <a:r>
              <a:rPr dirty="0" sz="1750" spc="95">
                <a:solidFill>
                  <a:srgbClr val="16130C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16130C"/>
                </a:solidFill>
                <a:latin typeface="Arial"/>
                <a:cs typeface="Arial"/>
              </a:rPr>
              <a:t>all: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411480" indent="-140335">
              <a:lnSpc>
                <a:spcPts val="2095"/>
              </a:lnSpc>
              <a:buFont typeface="Arial"/>
              <a:buChar char="•"/>
              <a:tabLst>
                <a:tab pos="411480" algn="l"/>
              </a:tabLst>
            </a:pPr>
            <a:r>
              <a:rPr dirty="0" sz="1750" b="1">
                <a:solidFill>
                  <a:srgbClr val="36904B"/>
                </a:solidFill>
                <a:latin typeface="Arial"/>
                <a:cs typeface="Arial"/>
              </a:rPr>
              <a:t>They</a:t>
            </a:r>
            <a:r>
              <a:rPr dirty="0" sz="1750" spc="30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1750" spc="65" b="1">
                <a:solidFill>
                  <a:srgbClr val="36904B"/>
                </a:solidFill>
                <a:latin typeface="Arial"/>
                <a:cs typeface="Arial"/>
              </a:rPr>
              <a:t>a</a:t>
            </a:r>
            <a:r>
              <a:rPr dirty="0" sz="1750" spc="220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1750" spc="65" b="1">
                <a:solidFill>
                  <a:srgbClr val="36904B"/>
                </a:solidFill>
                <a:latin typeface="Arial"/>
                <a:cs typeface="Arial"/>
              </a:rPr>
              <a:t>e</a:t>
            </a:r>
            <a:r>
              <a:rPr dirty="0" sz="1750" spc="-5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36904B"/>
                </a:solidFill>
                <a:latin typeface="Arial"/>
                <a:cs typeface="Arial"/>
              </a:rPr>
              <a:t>all</a:t>
            </a:r>
            <a:r>
              <a:rPr dirty="0" sz="1750" spc="-60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1750" spc="65" b="1">
                <a:solidFill>
                  <a:srgbClr val="36904B"/>
                </a:solidFill>
                <a:latin typeface="Arial"/>
                <a:cs typeface="Arial"/>
              </a:rPr>
              <a:t>a</a:t>
            </a:r>
            <a:r>
              <a:rPr dirty="0" sz="1750" spc="-65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36904B"/>
                </a:solidFill>
                <a:latin typeface="Arial"/>
                <a:cs typeface="Arial"/>
              </a:rPr>
              <a:t>mix</a:t>
            </a:r>
            <a:r>
              <a:rPr dirty="0" sz="1750" spc="-20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36904B"/>
                </a:solidFill>
                <a:latin typeface="Arial"/>
                <a:cs typeface="Arial"/>
              </a:rPr>
              <a:t>of</a:t>
            </a:r>
            <a:r>
              <a:rPr dirty="0" sz="1750" spc="-20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36904B"/>
                </a:solidFill>
                <a:latin typeface="Arial"/>
                <a:cs typeface="Arial"/>
              </a:rPr>
              <a:t>equity</a:t>
            </a:r>
            <a:r>
              <a:rPr dirty="0" sz="1750" spc="-5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36904B"/>
                </a:solidFill>
                <a:latin typeface="Arial"/>
                <a:cs typeface="Arial"/>
              </a:rPr>
              <a:t>and</a:t>
            </a:r>
            <a:r>
              <a:rPr dirty="0" sz="1750" spc="-20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1750" spc="-10" b="1">
                <a:solidFill>
                  <a:srgbClr val="36904B"/>
                </a:solidFill>
                <a:latin typeface="Arial"/>
                <a:cs typeface="Arial"/>
              </a:rPr>
              <a:t>debt.</a:t>
            </a:r>
            <a:endParaRPr sz="1750">
              <a:latin typeface="Arial"/>
              <a:cs typeface="Arial"/>
            </a:endParaRPr>
          </a:p>
          <a:p>
            <a:pPr marL="415290" indent="-146685">
              <a:lnSpc>
                <a:spcPts val="2095"/>
              </a:lnSpc>
              <a:buFont typeface="Arial"/>
              <a:buChar char="•"/>
              <a:tabLst>
                <a:tab pos="415290" algn="l"/>
              </a:tabLst>
            </a:pPr>
            <a:r>
              <a:rPr dirty="0" sz="1750" b="1">
                <a:solidFill>
                  <a:srgbClr val="36904B"/>
                </a:solidFill>
                <a:latin typeface="Arial"/>
                <a:cs typeface="Arial"/>
              </a:rPr>
              <a:t>They</a:t>
            </a:r>
            <a:r>
              <a:rPr dirty="0" sz="1750" spc="-70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36904B"/>
                </a:solidFill>
                <a:latin typeface="Arial"/>
                <a:cs typeface="Arial"/>
              </a:rPr>
              <a:t>all</a:t>
            </a:r>
            <a:r>
              <a:rPr dirty="0" sz="1750" spc="95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36904B"/>
                </a:solidFill>
                <a:latin typeface="Arial"/>
                <a:cs typeface="Arial"/>
              </a:rPr>
              <a:t>have</a:t>
            </a:r>
            <a:r>
              <a:rPr dirty="0" sz="1750" spc="-40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1750" spc="65" b="1">
                <a:solidFill>
                  <a:srgbClr val="36904B"/>
                </a:solidFill>
                <a:latin typeface="Arial"/>
                <a:cs typeface="Arial"/>
              </a:rPr>
              <a:t>a</a:t>
            </a:r>
            <a:r>
              <a:rPr dirty="0" sz="1750" spc="-100" b="1">
                <a:solidFill>
                  <a:srgbClr val="36904B"/>
                </a:solidFill>
                <a:latin typeface="Arial"/>
                <a:cs typeface="Arial"/>
              </a:rPr>
              <a:t> </a:t>
            </a:r>
            <a:r>
              <a:rPr dirty="0" sz="1750" spc="-25" b="1">
                <a:solidFill>
                  <a:srgbClr val="36904B"/>
                </a:solidFill>
                <a:latin typeface="Arial"/>
                <a:cs typeface="Arial"/>
              </a:rPr>
              <a:t>gap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768" y="5948081"/>
            <a:ext cx="897008" cy="69923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2140" y="5948081"/>
            <a:ext cx="897008" cy="69923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4280" y="5948081"/>
            <a:ext cx="890906" cy="699232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1623157" y="3328248"/>
            <a:ext cx="0" cy="708660"/>
          </a:xfrm>
          <a:custGeom>
            <a:avLst/>
            <a:gdLst/>
            <a:ahLst/>
            <a:cxnLst/>
            <a:rect l="l" t="t" r="r" b="b"/>
            <a:pathLst>
              <a:path w="0" h="708660">
                <a:moveTo>
                  <a:pt x="0" y="708393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610953" y="3328248"/>
            <a:ext cx="3698240" cy="415290"/>
            <a:chOff x="1610953" y="3328248"/>
            <a:chExt cx="3698240" cy="415290"/>
          </a:xfrm>
        </p:grpSpPr>
        <p:sp>
          <p:nvSpPr>
            <p:cNvPr id="7" name="object 7" descr=""/>
            <p:cNvSpPr/>
            <p:nvPr/>
          </p:nvSpPr>
          <p:spPr>
            <a:xfrm>
              <a:off x="5293568" y="3328248"/>
              <a:ext cx="0" cy="415290"/>
            </a:xfrm>
            <a:custGeom>
              <a:avLst/>
              <a:gdLst/>
              <a:ahLst/>
              <a:cxnLst/>
              <a:rect l="l" t="t" r="r" b="b"/>
              <a:pathLst>
                <a:path w="0" h="415289">
                  <a:moveTo>
                    <a:pt x="0" y="4152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610953" y="3334354"/>
              <a:ext cx="3698240" cy="0"/>
            </a:xfrm>
            <a:custGeom>
              <a:avLst/>
              <a:gdLst/>
              <a:ahLst/>
              <a:cxnLst/>
              <a:rect l="l" t="t" r="r" b="b"/>
              <a:pathLst>
                <a:path w="3698240" h="0">
                  <a:moveTo>
                    <a:pt x="0" y="0"/>
                  </a:moveTo>
                  <a:lnTo>
                    <a:pt x="3697870" y="0"/>
                  </a:lnTo>
                </a:path>
              </a:pathLst>
            </a:custGeom>
            <a:ln w="6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1610953" y="4024427"/>
            <a:ext cx="3698240" cy="0"/>
          </a:xfrm>
          <a:custGeom>
            <a:avLst/>
            <a:gdLst/>
            <a:ahLst/>
            <a:cxnLst/>
            <a:rect l="l" t="t" r="r" b="b"/>
            <a:pathLst>
              <a:path w="3698240" h="0">
                <a:moveTo>
                  <a:pt x="0" y="0"/>
                </a:moveTo>
                <a:lnTo>
                  <a:pt x="3697870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405560" y="3438702"/>
            <a:ext cx="359727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90520" algn="l"/>
                <a:tab pos="3583940" algn="l"/>
              </a:tabLst>
            </a:pPr>
            <a:r>
              <a:rPr dirty="0" sz="2800" spc="-45" b="1">
                <a:solidFill>
                  <a:srgbClr val="080808"/>
                </a:solidFill>
                <a:latin typeface="Arial"/>
                <a:cs typeface="Arial"/>
              </a:rPr>
              <a:t>investment</a:t>
            </a:r>
            <a:r>
              <a:rPr dirty="0" sz="2800" spc="-9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080808"/>
                </a:solidFill>
                <a:latin typeface="Arial"/>
                <a:cs typeface="Arial"/>
              </a:rPr>
              <a:t>fund</a:t>
            </a:r>
            <a:r>
              <a:rPr dirty="0" sz="2800" b="1">
                <a:solidFill>
                  <a:srgbClr val="080808"/>
                </a:solidFill>
                <a:latin typeface="Arial"/>
                <a:cs typeface="Arial"/>
              </a:rPr>
              <a:t>	</a:t>
            </a:r>
            <a:r>
              <a:rPr dirty="0" u="sng" sz="2800" b="1">
                <a:solidFill>
                  <a:srgbClr val="08080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9343136" y="5039271"/>
            <a:ext cx="1348740" cy="454025"/>
          </a:xfrm>
          <a:custGeom>
            <a:avLst/>
            <a:gdLst/>
            <a:ahLst/>
            <a:cxnLst/>
            <a:rect l="l" t="t" r="r" b="b"/>
            <a:pathLst>
              <a:path w="1348740" h="454025">
                <a:moveTo>
                  <a:pt x="1348574" y="0"/>
                </a:moveTo>
                <a:lnTo>
                  <a:pt x="0" y="0"/>
                </a:lnTo>
                <a:lnTo>
                  <a:pt x="0" y="242989"/>
                </a:lnTo>
                <a:lnTo>
                  <a:pt x="390156" y="242989"/>
                </a:lnTo>
                <a:lnTo>
                  <a:pt x="390156" y="453682"/>
                </a:lnTo>
                <a:lnTo>
                  <a:pt x="957656" y="453682"/>
                </a:lnTo>
                <a:lnTo>
                  <a:pt x="957656" y="242989"/>
                </a:lnTo>
                <a:lnTo>
                  <a:pt x="1348574" y="242989"/>
                </a:lnTo>
                <a:lnTo>
                  <a:pt x="1348574" y="0"/>
                </a:lnTo>
                <a:close/>
              </a:path>
            </a:pathLst>
          </a:custGeom>
          <a:solidFill>
            <a:srgbClr val="5697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9330449" y="5033604"/>
            <a:ext cx="1375410" cy="45021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402590" marR="5080" indent="-390525">
              <a:lnSpc>
                <a:spcPts val="1660"/>
              </a:lnSpc>
              <a:spcBef>
                <a:spcPts val="175"/>
              </a:spcBef>
            </a:pPr>
            <a:r>
              <a:rPr dirty="0" sz="1400" spc="-10">
                <a:solidFill>
                  <a:srgbClr val="CDE6F6"/>
                </a:solidFill>
                <a:latin typeface="Arial"/>
                <a:cs typeface="Arial"/>
              </a:rPr>
              <a:t>Homeownership project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95154" y="6052429"/>
            <a:ext cx="2085339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95" b="1">
                <a:solidFill>
                  <a:srgbClr val="1F211F"/>
                </a:solidFill>
                <a:latin typeface="Arial"/>
                <a:cs typeface="Arial"/>
              </a:rPr>
              <a:t>Tribe/TD</a:t>
            </a:r>
            <a:r>
              <a:rPr dirty="0" sz="2800" spc="-495" b="1">
                <a:solidFill>
                  <a:srgbClr val="1F211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080808"/>
                </a:solidFill>
                <a:latin typeface="Arial"/>
                <a:cs typeface="Arial"/>
              </a:rPr>
              <a:t>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314353" y="6046067"/>
            <a:ext cx="249872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50">
                <a:solidFill>
                  <a:srgbClr val="1F211F"/>
                </a:solidFill>
                <a:latin typeface="Arial"/>
                <a:cs typeface="Arial"/>
              </a:rPr>
              <a:t>NMTC</a:t>
            </a:r>
            <a:r>
              <a:rPr dirty="0" sz="2850" spc="180">
                <a:solidFill>
                  <a:srgbClr val="1F211F"/>
                </a:solidFill>
                <a:latin typeface="Arial"/>
                <a:cs typeface="Arial"/>
              </a:rPr>
              <a:t> </a:t>
            </a:r>
            <a:r>
              <a:rPr dirty="0" sz="2800" spc="-80" b="1">
                <a:solidFill>
                  <a:srgbClr val="080808"/>
                </a:solidFill>
                <a:latin typeface="Arial"/>
                <a:cs typeface="Arial"/>
              </a:rPr>
              <a:t>Investor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408859" y="6046067"/>
            <a:ext cx="253809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50">
                <a:solidFill>
                  <a:srgbClr val="080808"/>
                </a:solidFill>
                <a:latin typeface="Arial"/>
                <a:cs typeface="Arial"/>
              </a:rPr>
              <a:t>NMTC</a:t>
            </a:r>
            <a:r>
              <a:rPr dirty="0" sz="2850" spc="6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800" spc="-65" b="1">
                <a:solidFill>
                  <a:srgbClr val="1F211F"/>
                </a:solidFill>
                <a:latin typeface="Arial"/>
                <a:cs typeface="Arial"/>
              </a:rPr>
              <a:t>provider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99" y="1728256"/>
            <a:ext cx="683434" cy="818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7973" y="1670242"/>
            <a:ext cx="515627" cy="9373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768" y="5948081"/>
            <a:ext cx="897008" cy="69923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92140" y="5948081"/>
            <a:ext cx="897008" cy="69923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4280" y="5948081"/>
            <a:ext cx="890906" cy="699232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623157" y="3328248"/>
            <a:ext cx="0" cy="708660"/>
          </a:xfrm>
          <a:custGeom>
            <a:avLst/>
            <a:gdLst/>
            <a:ahLst/>
            <a:cxnLst/>
            <a:rect l="l" t="t" r="r" b="b"/>
            <a:pathLst>
              <a:path w="0" h="708660">
                <a:moveTo>
                  <a:pt x="0" y="708393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1610953" y="3328248"/>
            <a:ext cx="3698240" cy="415290"/>
            <a:chOff x="1610953" y="3328248"/>
            <a:chExt cx="3698240" cy="415290"/>
          </a:xfrm>
        </p:grpSpPr>
        <p:sp>
          <p:nvSpPr>
            <p:cNvPr id="9" name="object 9" descr=""/>
            <p:cNvSpPr/>
            <p:nvPr/>
          </p:nvSpPr>
          <p:spPr>
            <a:xfrm>
              <a:off x="5293568" y="3328248"/>
              <a:ext cx="0" cy="415290"/>
            </a:xfrm>
            <a:custGeom>
              <a:avLst/>
              <a:gdLst/>
              <a:ahLst/>
              <a:cxnLst/>
              <a:rect l="l" t="t" r="r" b="b"/>
              <a:pathLst>
                <a:path w="0" h="415289">
                  <a:moveTo>
                    <a:pt x="0" y="4152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10953" y="3334354"/>
              <a:ext cx="3698240" cy="0"/>
            </a:xfrm>
            <a:custGeom>
              <a:avLst/>
              <a:gdLst/>
              <a:ahLst/>
              <a:cxnLst/>
              <a:rect l="l" t="t" r="r" b="b"/>
              <a:pathLst>
                <a:path w="3698240" h="0">
                  <a:moveTo>
                    <a:pt x="0" y="0"/>
                  </a:moveTo>
                  <a:lnTo>
                    <a:pt x="3697870" y="0"/>
                  </a:lnTo>
                </a:path>
              </a:pathLst>
            </a:custGeom>
            <a:ln w="6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1610953" y="4024427"/>
            <a:ext cx="3698240" cy="0"/>
          </a:xfrm>
          <a:custGeom>
            <a:avLst/>
            <a:gdLst/>
            <a:ahLst/>
            <a:cxnLst/>
            <a:rect l="l" t="t" r="r" b="b"/>
            <a:pathLst>
              <a:path w="3698240" h="0">
                <a:moveTo>
                  <a:pt x="0" y="0"/>
                </a:moveTo>
                <a:lnTo>
                  <a:pt x="3697870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648246" y="542603"/>
            <a:ext cx="504190" cy="278130"/>
          </a:xfrm>
          <a:prstGeom prst="rect">
            <a:avLst/>
          </a:prstGeom>
          <a:solidFill>
            <a:srgbClr val="5297CD"/>
          </a:solidFill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dirty="0" sz="1600" spc="40">
                <a:solidFill>
                  <a:srgbClr val="F0F6F9"/>
                </a:solidFill>
                <a:latin typeface="Arial"/>
                <a:cs typeface="Arial"/>
              </a:rPr>
              <a:t>Tribe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51907" y="789930"/>
            <a:ext cx="1123315" cy="278130"/>
          </a:xfrm>
          <a:prstGeom prst="rect">
            <a:avLst/>
          </a:prstGeom>
          <a:solidFill>
            <a:srgbClr val="5297CD"/>
          </a:solidFill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dirty="0" sz="1600" spc="45">
                <a:solidFill>
                  <a:srgbClr val="F0F6F9"/>
                </a:solidFill>
                <a:latin typeface="Arial"/>
                <a:cs typeface="Arial"/>
              </a:rPr>
              <a:t>Competitve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49854" y="1040816"/>
            <a:ext cx="514350" cy="269240"/>
          </a:xfrm>
          <a:prstGeom prst="rect">
            <a:avLst/>
          </a:prstGeom>
          <a:solidFill>
            <a:srgbClr val="5297CD"/>
          </a:solidFill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dirty="0" sz="1550" spc="-20">
                <a:solidFill>
                  <a:srgbClr val="CDE6F6"/>
                </a:solidFill>
                <a:latin typeface="Arial"/>
                <a:cs typeface="Arial"/>
              </a:rPr>
              <a:t>I</a:t>
            </a:r>
            <a:r>
              <a:rPr dirty="0" sz="1550" spc="-20">
                <a:solidFill>
                  <a:srgbClr val="F0F6F9"/>
                </a:solidFill>
                <a:latin typeface="Arial"/>
                <a:cs typeface="Arial"/>
              </a:rPr>
              <a:t>HBG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2060881" y="664740"/>
            <a:ext cx="1165860" cy="278130"/>
          </a:xfrm>
          <a:custGeom>
            <a:avLst/>
            <a:gdLst/>
            <a:ahLst/>
            <a:cxnLst/>
            <a:rect l="l" t="t" r="r" b="b"/>
            <a:pathLst>
              <a:path w="1165860" h="278130">
                <a:moveTo>
                  <a:pt x="1165500" y="277710"/>
                </a:moveTo>
                <a:lnTo>
                  <a:pt x="0" y="277710"/>
                </a:lnTo>
                <a:lnTo>
                  <a:pt x="0" y="0"/>
                </a:lnTo>
                <a:lnTo>
                  <a:pt x="1165500" y="0"/>
                </a:lnTo>
                <a:lnTo>
                  <a:pt x="1165500" y="277710"/>
                </a:lnTo>
                <a:close/>
              </a:path>
            </a:pathLst>
          </a:custGeom>
          <a:solidFill>
            <a:srgbClr val="5297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2048180" y="660090"/>
            <a:ext cx="11779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70">
                <a:solidFill>
                  <a:srgbClr val="F0F6F9"/>
                </a:solidFill>
                <a:latin typeface="Arial"/>
                <a:cs typeface="Arial"/>
              </a:rPr>
              <a:t>Tribe/Other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2071941" y="918679"/>
            <a:ext cx="988694" cy="269240"/>
          </a:xfrm>
          <a:custGeom>
            <a:avLst/>
            <a:gdLst/>
            <a:ahLst/>
            <a:cxnLst/>
            <a:rect l="l" t="t" r="r" b="b"/>
            <a:pathLst>
              <a:path w="988694" h="269240">
                <a:moveTo>
                  <a:pt x="988539" y="269031"/>
                </a:moveTo>
                <a:lnTo>
                  <a:pt x="0" y="269031"/>
                </a:lnTo>
                <a:lnTo>
                  <a:pt x="0" y="0"/>
                </a:lnTo>
                <a:lnTo>
                  <a:pt x="988539" y="0"/>
                </a:lnTo>
                <a:lnTo>
                  <a:pt x="988539" y="269031"/>
                </a:lnTo>
                <a:close/>
              </a:path>
            </a:pathLst>
          </a:custGeom>
          <a:solidFill>
            <a:srgbClr val="5297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2059241" y="913779"/>
            <a:ext cx="101473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>
                <a:solidFill>
                  <a:srgbClr val="F0F6F9"/>
                </a:solidFill>
                <a:latin typeface="Arial"/>
                <a:cs typeface="Arial"/>
              </a:rPr>
              <a:t>NAHASDA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405560" y="3438702"/>
            <a:ext cx="359727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90520" algn="l"/>
                <a:tab pos="3583940" algn="l"/>
              </a:tabLst>
            </a:pPr>
            <a:r>
              <a:rPr dirty="0" sz="2800" spc="-45" b="1">
                <a:solidFill>
                  <a:srgbClr val="080808"/>
                </a:solidFill>
                <a:latin typeface="Arial"/>
                <a:cs typeface="Arial"/>
              </a:rPr>
              <a:t>investment</a:t>
            </a:r>
            <a:r>
              <a:rPr dirty="0" sz="2800" spc="-95" b="1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080808"/>
                </a:solidFill>
                <a:latin typeface="Arial"/>
                <a:cs typeface="Arial"/>
              </a:rPr>
              <a:t>fund</a:t>
            </a:r>
            <a:r>
              <a:rPr dirty="0" sz="2800" b="1">
                <a:solidFill>
                  <a:srgbClr val="080808"/>
                </a:solidFill>
                <a:latin typeface="Arial"/>
                <a:cs typeface="Arial"/>
              </a:rPr>
              <a:t>	</a:t>
            </a:r>
            <a:r>
              <a:rPr dirty="0" u="sng" sz="2800" b="1">
                <a:solidFill>
                  <a:srgbClr val="08080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9343136" y="5039271"/>
            <a:ext cx="1348740" cy="454025"/>
          </a:xfrm>
          <a:custGeom>
            <a:avLst/>
            <a:gdLst/>
            <a:ahLst/>
            <a:cxnLst/>
            <a:rect l="l" t="t" r="r" b="b"/>
            <a:pathLst>
              <a:path w="1348740" h="454025">
                <a:moveTo>
                  <a:pt x="1348574" y="0"/>
                </a:moveTo>
                <a:lnTo>
                  <a:pt x="0" y="0"/>
                </a:lnTo>
                <a:lnTo>
                  <a:pt x="0" y="242989"/>
                </a:lnTo>
                <a:lnTo>
                  <a:pt x="390156" y="242989"/>
                </a:lnTo>
                <a:lnTo>
                  <a:pt x="390156" y="453682"/>
                </a:lnTo>
                <a:lnTo>
                  <a:pt x="957656" y="453682"/>
                </a:lnTo>
                <a:lnTo>
                  <a:pt x="957656" y="242989"/>
                </a:lnTo>
                <a:lnTo>
                  <a:pt x="1348574" y="242989"/>
                </a:lnTo>
                <a:lnTo>
                  <a:pt x="1348574" y="0"/>
                </a:lnTo>
                <a:close/>
              </a:path>
            </a:pathLst>
          </a:custGeom>
          <a:solidFill>
            <a:srgbClr val="5297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9330449" y="5033604"/>
            <a:ext cx="1375410" cy="45021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402590" marR="5080" indent="-390525">
              <a:lnSpc>
                <a:spcPts val="1660"/>
              </a:lnSpc>
              <a:spcBef>
                <a:spcPts val="175"/>
              </a:spcBef>
            </a:pPr>
            <a:r>
              <a:rPr dirty="0" sz="1400" spc="-10">
                <a:solidFill>
                  <a:srgbClr val="CDE6F6"/>
                </a:solidFill>
                <a:latin typeface="Arial"/>
                <a:cs typeface="Arial"/>
              </a:rPr>
              <a:t>Homeownership project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395154" y="6052429"/>
            <a:ext cx="2085339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95" b="1">
                <a:solidFill>
                  <a:srgbClr val="1F211F"/>
                </a:solidFill>
                <a:latin typeface="Arial"/>
                <a:cs typeface="Arial"/>
              </a:rPr>
              <a:t>Tribe/TD</a:t>
            </a:r>
            <a:r>
              <a:rPr dirty="0" sz="2800" spc="-495" b="1">
                <a:solidFill>
                  <a:srgbClr val="1F211F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080808"/>
                </a:solidFill>
                <a:latin typeface="Arial"/>
                <a:cs typeface="Arial"/>
              </a:rPr>
              <a:t>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314353" y="6046067"/>
            <a:ext cx="249872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50">
                <a:solidFill>
                  <a:srgbClr val="1F211F"/>
                </a:solidFill>
                <a:latin typeface="Arial"/>
                <a:cs typeface="Arial"/>
              </a:rPr>
              <a:t>NMTC</a:t>
            </a:r>
            <a:r>
              <a:rPr dirty="0" sz="2850" spc="180">
                <a:solidFill>
                  <a:srgbClr val="1F211F"/>
                </a:solidFill>
                <a:latin typeface="Arial"/>
                <a:cs typeface="Arial"/>
              </a:rPr>
              <a:t> </a:t>
            </a:r>
            <a:r>
              <a:rPr dirty="0" sz="2800" spc="-80" b="1">
                <a:solidFill>
                  <a:srgbClr val="080808"/>
                </a:solidFill>
                <a:latin typeface="Arial"/>
                <a:cs typeface="Arial"/>
              </a:rPr>
              <a:t>Investor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408859" y="6046067"/>
            <a:ext cx="253809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50">
                <a:solidFill>
                  <a:srgbClr val="080808"/>
                </a:solidFill>
                <a:latin typeface="Arial"/>
                <a:cs typeface="Arial"/>
              </a:rPr>
              <a:t>NMTC</a:t>
            </a:r>
            <a:r>
              <a:rPr dirty="0" sz="2850" spc="65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800" spc="-65" b="1">
                <a:solidFill>
                  <a:srgbClr val="1F211F"/>
                </a:solidFill>
                <a:latin typeface="Arial"/>
                <a:cs typeface="Arial"/>
              </a:rPr>
              <a:t>provider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99" y="1728256"/>
            <a:ext cx="683434" cy="818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7973" y="1670242"/>
            <a:ext cx="515627" cy="9373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4768" y="5948081"/>
            <a:ext cx="897008" cy="69923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92140" y="5948081"/>
            <a:ext cx="897008" cy="69923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4280" y="5948081"/>
            <a:ext cx="890906" cy="699232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623157" y="3328248"/>
            <a:ext cx="0" cy="708660"/>
          </a:xfrm>
          <a:custGeom>
            <a:avLst/>
            <a:gdLst/>
            <a:ahLst/>
            <a:cxnLst/>
            <a:rect l="l" t="t" r="r" b="b"/>
            <a:pathLst>
              <a:path w="0" h="708660">
                <a:moveTo>
                  <a:pt x="0" y="708393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961824" y="3010692"/>
            <a:ext cx="0" cy="659765"/>
          </a:xfrm>
          <a:custGeom>
            <a:avLst/>
            <a:gdLst/>
            <a:ahLst/>
            <a:cxnLst/>
            <a:rect l="l" t="t" r="r" b="b"/>
            <a:pathLst>
              <a:path w="0" h="659764">
                <a:moveTo>
                  <a:pt x="0" y="659538"/>
                </a:moveTo>
                <a:lnTo>
                  <a:pt x="0" y="0"/>
                </a:lnTo>
              </a:path>
            </a:pathLst>
          </a:custGeom>
          <a:ln w="57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293568" y="3328248"/>
            <a:ext cx="0" cy="415290"/>
          </a:xfrm>
          <a:custGeom>
            <a:avLst/>
            <a:gdLst/>
            <a:ahLst/>
            <a:cxnLst/>
            <a:rect l="l" t="t" r="r" b="b"/>
            <a:pathLst>
              <a:path w="0" h="415289">
                <a:moveTo>
                  <a:pt x="0" y="41526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610953" y="4024427"/>
            <a:ext cx="3698240" cy="0"/>
          </a:xfrm>
          <a:custGeom>
            <a:avLst/>
            <a:gdLst/>
            <a:ahLst/>
            <a:cxnLst/>
            <a:rect l="l" t="t" r="r" b="b"/>
            <a:pathLst>
              <a:path w="3698240" h="0">
                <a:moveTo>
                  <a:pt x="0" y="0"/>
                </a:moveTo>
                <a:lnTo>
                  <a:pt x="3697870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48246" y="542603"/>
            <a:ext cx="504190" cy="278130"/>
          </a:xfrm>
          <a:prstGeom prst="rect">
            <a:avLst/>
          </a:prstGeom>
          <a:solidFill>
            <a:srgbClr val="5297CD"/>
          </a:solidFill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dirty="0" sz="1600" spc="40">
                <a:solidFill>
                  <a:srgbClr val="F0F6F9"/>
                </a:solidFill>
                <a:latin typeface="Arial"/>
                <a:cs typeface="Arial"/>
              </a:rPr>
              <a:t>Tribe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51907" y="789930"/>
            <a:ext cx="1123315" cy="278130"/>
          </a:xfrm>
          <a:prstGeom prst="rect">
            <a:avLst/>
          </a:prstGeom>
          <a:solidFill>
            <a:srgbClr val="5297CD"/>
          </a:solidFill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dirty="0" sz="1600" spc="45">
                <a:solidFill>
                  <a:srgbClr val="F0F6F9"/>
                </a:solidFill>
                <a:latin typeface="Arial"/>
                <a:cs typeface="Arial"/>
              </a:rPr>
              <a:t>Competitve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49854" y="1040816"/>
            <a:ext cx="514350" cy="269240"/>
          </a:xfrm>
          <a:prstGeom prst="rect">
            <a:avLst/>
          </a:prstGeom>
          <a:solidFill>
            <a:srgbClr val="5297CD"/>
          </a:solidFill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dirty="0" sz="1550" spc="-20">
                <a:solidFill>
                  <a:srgbClr val="CDE6F6"/>
                </a:solidFill>
                <a:latin typeface="Arial"/>
                <a:cs typeface="Arial"/>
              </a:rPr>
              <a:t>I</a:t>
            </a:r>
            <a:r>
              <a:rPr dirty="0" sz="1550" spc="-20">
                <a:solidFill>
                  <a:srgbClr val="F0F6F9"/>
                </a:solidFill>
                <a:latin typeface="Arial"/>
                <a:cs typeface="Arial"/>
              </a:rPr>
              <a:t>HBG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2060881" y="664740"/>
            <a:ext cx="1165860" cy="278130"/>
          </a:xfrm>
          <a:custGeom>
            <a:avLst/>
            <a:gdLst/>
            <a:ahLst/>
            <a:cxnLst/>
            <a:rect l="l" t="t" r="r" b="b"/>
            <a:pathLst>
              <a:path w="1165860" h="278130">
                <a:moveTo>
                  <a:pt x="1165500" y="277710"/>
                </a:moveTo>
                <a:lnTo>
                  <a:pt x="0" y="277710"/>
                </a:lnTo>
                <a:lnTo>
                  <a:pt x="0" y="0"/>
                </a:lnTo>
                <a:lnTo>
                  <a:pt x="1165500" y="0"/>
                </a:lnTo>
                <a:lnTo>
                  <a:pt x="1165500" y="277710"/>
                </a:lnTo>
                <a:close/>
              </a:path>
            </a:pathLst>
          </a:custGeom>
          <a:solidFill>
            <a:srgbClr val="5297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2048180" y="660090"/>
            <a:ext cx="11779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70">
                <a:solidFill>
                  <a:srgbClr val="F0F6F9"/>
                </a:solidFill>
                <a:latin typeface="Arial"/>
                <a:cs typeface="Arial"/>
              </a:rPr>
              <a:t>Tribe/Other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2071941" y="918679"/>
            <a:ext cx="988694" cy="269240"/>
          </a:xfrm>
          <a:custGeom>
            <a:avLst/>
            <a:gdLst/>
            <a:ahLst/>
            <a:cxnLst/>
            <a:rect l="l" t="t" r="r" b="b"/>
            <a:pathLst>
              <a:path w="988694" h="269240">
                <a:moveTo>
                  <a:pt x="988539" y="269031"/>
                </a:moveTo>
                <a:lnTo>
                  <a:pt x="0" y="269031"/>
                </a:lnTo>
                <a:lnTo>
                  <a:pt x="0" y="0"/>
                </a:lnTo>
                <a:lnTo>
                  <a:pt x="988539" y="0"/>
                </a:lnTo>
                <a:lnTo>
                  <a:pt x="988539" y="269031"/>
                </a:lnTo>
                <a:close/>
              </a:path>
            </a:pathLst>
          </a:custGeom>
          <a:solidFill>
            <a:srgbClr val="5297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2059241" y="913779"/>
            <a:ext cx="101473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>
                <a:solidFill>
                  <a:srgbClr val="F0F6F9"/>
                </a:solidFill>
                <a:latin typeface="Arial"/>
                <a:cs typeface="Arial"/>
              </a:rPr>
              <a:t>NAHASDA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53919" y="2566442"/>
            <a:ext cx="4841875" cy="13201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2600" b="1">
                <a:solidFill>
                  <a:srgbClr val="569CD4"/>
                </a:solidFill>
                <a:uFill>
                  <a:solidFill>
                    <a:srgbClr val="569CD4"/>
                  </a:solidFill>
                </a:uFill>
                <a:latin typeface="Arial"/>
                <a:cs typeface="Arial"/>
              </a:rPr>
              <a:t>(leverage</a:t>
            </a:r>
            <a:r>
              <a:rPr dirty="0" u="heavy" sz="2600" spc="310" b="1">
                <a:solidFill>
                  <a:srgbClr val="569CD4"/>
                </a:solidFill>
                <a:uFill>
                  <a:solidFill>
                    <a:srgbClr val="569CD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b="1">
                <a:solidFill>
                  <a:srgbClr val="569CD4"/>
                </a:solidFill>
                <a:uFill>
                  <a:solidFill>
                    <a:srgbClr val="569CD4"/>
                  </a:solidFill>
                </a:uFill>
                <a:latin typeface="Arial"/>
                <a:cs typeface="Arial"/>
              </a:rPr>
              <a:t>loan:</a:t>
            </a:r>
            <a:r>
              <a:rPr dirty="0" u="heavy" sz="2600" spc="220" b="1">
                <a:solidFill>
                  <a:srgbClr val="569CD4"/>
                </a:solidFill>
                <a:uFill>
                  <a:solidFill>
                    <a:srgbClr val="569CD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600" spc="100" b="1">
                <a:solidFill>
                  <a:srgbClr val="569CD4"/>
                </a:solidFill>
                <a:uFill>
                  <a:solidFill>
                    <a:srgbClr val="569CD4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2600" spc="150" b="1">
                <a:solidFill>
                  <a:srgbClr val="569CD4"/>
                </a:solidFill>
                <a:uFill>
                  <a:solidFill>
                    <a:srgbClr val="569CD4"/>
                  </a:solidFill>
                </a:uFill>
                <a:latin typeface="Arial"/>
                <a:cs typeface="Arial"/>
              </a:rPr>
              <a:t>$6.4M)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2600">
              <a:latin typeface="Arial"/>
              <a:cs typeface="Arial"/>
            </a:endParaRPr>
          </a:p>
          <a:p>
            <a:pPr marL="1265555">
              <a:lnSpc>
                <a:spcPct val="100000"/>
              </a:lnSpc>
              <a:tabLst>
                <a:tab pos="4142104" algn="l"/>
                <a:tab pos="4828540" algn="l"/>
              </a:tabLst>
            </a:pPr>
            <a:r>
              <a:rPr dirty="0" sz="2600" b="1">
                <a:solidFill>
                  <a:srgbClr val="080808"/>
                </a:solidFill>
                <a:latin typeface="Arial"/>
                <a:cs typeface="Arial"/>
              </a:rPr>
              <a:t>investment</a:t>
            </a:r>
            <a:r>
              <a:rPr dirty="0" sz="2600" spc="-10" b="1">
                <a:solidFill>
                  <a:srgbClr val="080808"/>
                </a:solidFill>
                <a:latin typeface="Arial"/>
                <a:cs typeface="Arial"/>
              </a:rPr>
              <a:t>  </a:t>
            </a:r>
            <a:r>
              <a:rPr dirty="0" sz="2600" spc="45" b="1">
                <a:solidFill>
                  <a:srgbClr val="080808"/>
                </a:solidFill>
                <a:latin typeface="Arial"/>
                <a:cs typeface="Arial"/>
              </a:rPr>
              <a:t>fund</a:t>
            </a:r>
            <a:r>
              <a:rPr dirty="0" sz="2600" b="1">
                <a:solidFill>
                  <a:srgbClr val="080808"/>
                </a:solidFill>
                <a:latin typeface="Arial"/>
                <a:cs typeface="Arial"/>
              </a:rPr>
              <a:t>	</a:t>
            </a:r>
            <a:r>
              <a:rPr dirty="0" u="sng" sz="2600" b="1">
                <a:solidFill>
                  <a:srgbClr val="08080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9343136" y="5039271"/>
            <a:ext cx="1348740" cy="454025"/>
          </a:xfrm>
          <a:custGeom>
            <a:avLst/>
            <a:gdLst/>
            <a:ahLst/>
            <a:cxnLst/>
            <a:rect l="l" t="t" r="r" b="b"/>
            <a:pathLst>
              <a:path w="1348740" h="454025">
                <a:moveTo>
                  <a:pt x="1348574" y="0"/>
                </a:moveTo>
                <a:lnTo>
                  <a:pt x="0" y="0"/>
                </a:lnTo>
                <a:lnTo>
                  <a:pt x="0" y="242989"/>
                </a:lnTo>
                <a:lnTo>
                  <a:pt x="390156" y="242989"/>
                </a:lnTo>
                <a:lnTo>
                  <a:pt x="390156" y="453682"/>
                </a:lnTo>
                <a:lnTo>
                  <a:pt x="957656" y="453682"/>
                </a:lnTo>
                <a:lnTo>
                  <a:pt x="957656" y="242989"/>
                </a:lnTo>
                <a:lnTo>
                  <a:pt x="1348574" y="242989"/>
                </a:lnTo>
                <a:lnTo>
                  <a:pt x="1348574" y="0"/>
                </a:lnTo>
                <a:close/>
              </a:path>
            </a:pathLst>
          </a:custGeom>
          <a:solidFill>
            <a:srgbClr val="5297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9330449" y="5033604"/>
            <a:ext cx="1375410" cy="45021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402590" marR="5080" indent="-390525">
              <a:lnSpc>
                <a:spcPts val="1660"/>
              </a:lnSpc>
              <a:spcBef>
                <a:spcPts val="175"/>
              </a:spcBef>
            </a:pPr>
            <a:r>
              <a:rPr dirty="0" sz="1400" spc="-10">
                <a:solidFill>
                  <a:srgbClr val="CDE6F6"/>
                </a:solidFill>
                <a:latin typeface="Arial"/>
                <a:cs typeface="Arial"/>
              </a:rPr>
              <a:t>Homeownership project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395714" y="6077873"/>
            <a:ext cx="208470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190" b="1">
                <a:solidFill>
                  <a:srgbClr val="1F211F"/>
                </a:solidFill>
                <a:latin typeface="Arial"/>
                <a:cs typeface="Arial"/>
              </a:rPr>
              <a:t>Tribe/TD</a:t>
            </a:r>
            <a:r>
              <a:rPr dirty="0" sz="2600" spc="190" b="1">
                <a:solidFill>
                  <a:srgbClr val="080808"/>
                </a:solidFill>
                <a:latin typeface="Arial"/>
                <a:cs typeface="Arial"/>
              </a:rPr>
              <a:t>HE</a:t>
            </a:r>
            <a:endParaRPr sz="2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314353" y="6046067"/>
            <a:ext cx="249745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50">
                <a:solidFill>
                  <a:srgbClr val="1F211F"/>
                </a:solidFill>
                <a:latin typeface="Arial"/>
                <a:cs typeface="Arial"/>
              </a:rPr>
              <a:t>NMTC</a:t>
            </a:r>
            <a:r>
              <a:rPr dirty="0" sz="2850" spc="190">
                <a:solidFill>
                  <a:srgbClr val="1F211F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080808"/>
                </a:solidFill>
                <a:latin typeface="Arial"/>
                <a:cs typeface="Arial"/>
              </a:rPr>
              <a:t>Investor</a:t>
            </a:r>
            <a:endParaRPr sz="2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408859" y="6046067"/>
            <a:ext cx="253555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50">
                <a:solidFill>
                  <a:srgbClr val="080808"/>
                </a:solidFill>
                <a:latin typeface="Arial"/>
                <a:cs typeface="Arial"/>
              </a:rPr>
              <a:t>NMTC</a:t>
            </a:r>
            <a:r>
              <a:rPr dirty="0" sz="2850" spc="8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1F211F"/>
                </a:solidFill>
                <a:latin typeface="Arial"/>
                <a:cs typeface="Arial"/>
              </a:rPr>
              <a:t>provider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99" y="1728256"/>
            <a:ext cx="683434" cy="818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7973" y="1670242"/>
            <a:ext cx="515627" cy="9373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5597" y="1410700"/>
            <a:ext cx="1110581" cy="233281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4768" y="5948081"/>
            <a:ext cx="897008" cy="69923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92140" y="5948081"/>
            <a:ext cx="897008" cy="69923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4280" y="5948081"/>
            <a:ext cx="890906" cy="699232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623157" y="3328248"/>
            <a:ext cx="0" cy="708660"/>
          </a:xfrm>
          <a:custGeom>
            <a:avLst/>
            <a:gdLst/>
            <a:ahLst/>
            <a:cxnLst/>
            <a:rect l="l" t="t" r="r" b="b"/>
            <a:pathLst>
              <a:path w="0" h="708660">
                <a:moveTo>
                  <a:pt x="0" y="708393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961824" y="3010692"/>
            <a:ext cx="0" cy="659765"/>
          </a:xfrm>
          <a:custGeom>
            <a:avLst/>
            <a:gdLst/>
            <a:ahLst/>
            <a:cxnLst/>
            <a:rect l="l" t="t" r="r" b="b"/>
            <a:pathLst>
              <a:path w="0" h="659764">
                <a:moveTo>
                  <a:pt x="0" y="659538"/>
                </a:moveTo>
                <a:lnTo>
                  <a:pt x="0" y="0"/>
                </a:lnTo>
              </a:path>
            </a:pathLst>
          </a:custGeom>
          <a:ln w="57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297363" y="250401"/>
            <a:ext cx="0" cy="1038225"/>
          </a:xfrm>
          <a:custGeom>
            <a:avLst/>
            <a:gdLst/>
            <a:ahLst/>
            <a:cxnLst/>
            <a:rect l="l" t="t" r="r" b="b"/>
            <a:pathLst>
              <a:path w="0" h="1038225">
                <a:moveTo>
                  <a:pt x="0" y="1038162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6285158" y="250401"/>
            <a:ext cx="3759200" cy="1038225"/>
            <a:chOff x="6285158" y="250401"/>
            <a:chExt cx="3759200" cy="1038225"/>
          </a:xfrm>
        </p:grpSpPr>
        <p:sp>
          <p:nvSpPr>
            <p:cNvPr id="12" name="object 12" descr=""/>
            <p:cNvSpPr/>
            <p:nvPr/>
          </p:nvSpPr>
          <p:spPr>
            <a:xfrm>
              <a:off x="10034897" y="250401"/>
              <a:ext cx="0" cy="1038225"/>
            </a:xfrm>
            <a:custGeom>
              <a:avLst/>
              <a:gdLst/>
              <a:ahLst/>
              <a:cxnLst/>
              <a:rect l="l" t="t" r="r" b="b"/>
              <a:pathLst>
                <a:path w="0" h="1038225">
                  <a:moveTo>
                    <a:pt x="0" y="1038162"/>
                  </a:moveTo>
                  <a:lnTo>
                    <a:pt x="0" y="0"/>
                  </a:lnTo>
                </a:path>
              </a:pathLst>
            </a:custGeom>
            <a:ln w="122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285158" y="256508"/>
              <a:ext cx="3759200" cy="0"/>
            </a:xfrm>
            <a:custGeom>
              <a:avLst/>
              <a:gdLst/>
              <a:ahLst/>
              <a:cxnLst/>
              <a:rect l="l" t="t" r="r" b="b"/>
              <a:pathLst>
                <a:path w="3759200" h="0">
                  <a:moveTo>
                    <a:pt x="0" y="0"/>
                  </a:moveTo>
                  <a:lnTo>
                    <a:pt x="3758891" y="0"/>
                  </a:lnTo>
                </a:path>
              </a:pathLst>
            </a:custGeom>
            <a:ln w="6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285158" y="1279403"/>
              <a:ext cx="3759200" cy="0"/>
            </a:xfrm>
            <a:custGeom>
              <a:avLst/>
              <a:gdLst/>
              <a:ahLst/>
              <a:cxnLst/>
              <a:rect l="l" t="t" r="r" b="b"/>
              <a:pathLst>
                <a:path w="3759200" h="0">
                  <a:moveTo>
                    <a:pt x="0" y="0"/>
                  </a:moveTo>
                  <a:lnTo>
                    <a:pt x="3758891" y="0"/>
                  </a:lnTo>
                </a:path>
              </a:pathLst>
            </a:custGeom>
            <a:ln w="122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1610953" y="4024427"/>
            <a:ext cx="3686175" cy="0"/>
          </a:xfrm>
          <a:custGeom>
            <a:avLst/>
            <a:gdLst/>
            <a:ahLst/>
            <a:cxnLst/>
            <a:rect l="l" t="t" r="r" b="b"/>
            <a:pathLst>
              <a:path w="3686175" h="0">
                <a:moveTo>
                  <a:pt x="0" y="0"/>
                </a:moveTo>
                <a:lnTo>
                  <a:pt x="3685666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648246" y="542603"/>
            <a:ext cx="491490" cy="278130"/>
          </a:xfrm>
          <a:custGeom>
            <a:avLst/>
            <a:gdLst/>
            <a:ahLst/>
            <a:cxnLst/>
            <a:rect l="l" t="t" r="r" b="b"/>
            <a:pathLst>
              <a:path w="491490" h="278130">
                <a:moveTo>
                  <a:pt x="491218" y="277710"/>
                </a:moveTo>
                <a:lnTo>
                  <a:pt x="0" y="277710"/>
                </a:lnTo>
                <a:lnTo>
                  <a:pt x="0" y="0"/>
                </a:lnTo>
                <a:lnTo>
                  <a:pt x="491218" y="0"/>
                </a:lnTo>
                <a:lnTo>
                  <a:pt x="491218" y="27771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635545" y="537954"/>
            <a:ext cx="52578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40">
                <a:solidFill>
                  <a:srgbClr val="EFF6F9"/>
                </a:solidFill>
                <a:latin typeface="Arial"/>
                <a:cs typeface="Arial"/>
              </a:rPr>
              <a:t>Tribe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651907" y="789930"/>
            <a:ext cx="1110615" cy="278130"/>
          </a:xfrm>
          <a:custGeom>
            <a:avLst/>
            <a:gdLst/>
            <a:ahLst/>
            <a:cxnLst/>
            <a:rect l="l" t="t" r="r" b="b"/>
            <a:pathLst>
              <a:path w="1110614" h="278130">
                <a:moveTo>
                  <a:pt x="1110581" y="277710"/>
                </a:moveTo>
                <a:lnTo>
                  <a:pt x="0" y="277710"/>
                </a:lnTo>
                <a:lnTo>
                  <a:pt x="0" y="0"/>
                </a:lnTo>
                <a:lnTo>
                  <a:pt x="1110581" y="0"/>
                </a:lnTo>
                <a:lnTo>
                  <a:pt x="1110581" y="27771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639207" y="785282"/>
            <a:ext cx="113665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45">
                <a:solidFill>
                  <a:srgbClr val="EFF6F9"/>
                </a:solidFill>
                <a:latin typeface="Arial"/>
                <a:cs typeface="Arial"/>
              </a:rPr>
              <a:t>Competitve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649854" y="1040816"/>
            <a:ext cx="469900" cy="269240"/>
          </a:xfrm>
          <a:custGeom>
            <a:avLst/>
            <a:gdLst/>
            <a:ahLst/>
            <a:cxnLst/>
            <a:rect l="l" t="t" r="r" b="b"/>
            <a:pathLst>
              <a:path w="469900" h="269240">
                <a:moveTo>
                  <a:pt x="469861" y="269031"/>
                </a:moveTo>
                <a:lnTo>
                  <a:pt x="0" y="269031"/>
                </a:lnTo>
                <a:lnTo>
                  <a:pt x="0" y="0"/>
                </a:lnTo>
                <a:lnTo>
                  <a:pt x="469861" y="0"/>
                </a:lnTo>
                <a:lnTo>
                  <a:pt x="469861" y="269031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637154" y="1035916"/>
            <a:ext cx="521334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20">
                <a:solidFill>
                  <a:srgbClr val="EFF6F9"/>
                </a:solidFill>
                <a:latin typeface="Arial"/>
                <a:cs typeface="Arial"/>
              </a:rPr>
              <a:t>IHBG</a:t>
            </a:r>
            <a:endParaRPr sz="155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2060881" y="664740"/>
            <a:ext cx="1165860" cy="278130"/>
          </a:xfrm>
          <a:custGeom>
            <a:avLst/>
            <a:gdLst/>
            <a:ahLst/>
            <a:cxnLst/>
            <a:rect l="l" t="t" r="r" b="b"/>
            <a:pathLst>
              <a:path w="1165860" h="278130">
                <a:moveTo>
                  <a:pt x="1165500" y="277710"/>
                </a:moveTo>
                <a:lnTo>
                  <a:pt x="0" y="277710"/>
                </a:lnTo>
                <a:lnTo>
                  <a:pt x="0" y="0"/>
                </a:lnTo>
                <a:lnTo>
                  <a:pt x="1165500" y="0"/>
                </a:lnTo>
                <a:lnTo>
                  <a:pt x="1165500" y="27771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2048180" y="660090"/>
            <a:ext cx="11779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70">
                <a:solidFill>
                  <a:srgbClr val="EFF6F9"/>
                </a:solidFill>
                <a:latin typeface="Arial"/>
                <a:cs typeface="Arial"/>
              </a:rPr>
              <a:t>Tribe/Other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2071941" y="918679"/>
            <a:ext cx="988694" cy="269240"/>
          </a:xfrm>
          <a:custGeom>
            <a:avLst/>
            <a:gdLst/>
            <a:ahLst/>
            <a:cxnLst/>
            <a:rect l="l" t="t" r="r" b="b"/>
            <a:pathLst>
              <a:path w="988694" h="269240">
                <a:moveTo>
                  <a:pt x="988539" y="269031"/>
                </a:moveTo>
                <a:lnTo>
                  <a:pt x="0" y="269031"/>
                </a:lnTo>
                <a:lnTo>
                  <a:pt x="0" y="0"/>
                </a:lnTo>
                <a:lnTo>
                  <a:pt x="988539" y="0"/>
                </a:lnTo>
                <a:lnTo>
                  <a:pt x="988539" y="269031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2059241" y="913779"/>
            <a:ext cx="101473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>
                <a:solidFill>
                  <a:srgbClr val="EFF6F9"/>
                </a:solidFill>
                <a:latin typeface="Arial"/>
                <a:cs typeface="Arial"/>
              </a:rPr>
              <a:t>NAHASDA</a:t>
            </a:r>
            <a:endParaRPr sz="15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306516" y="611490"/>
            <a:ext cx="3722370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150">
                <a:solidFill>
                  <a:srgbClr val="0A0A08"/>
                </a:solidFill>
                <a:latin typeface="Arial"/>
                <a:cs typeface="Arial"/>
              </a:rPr>
              <a:t>NMTC</a:t>
            </a:r>
            <a:r>
              <a:rPr dirty="0" sz="2150" spc="235">
                <a:solidFill>
                  <a:srgbClr val="0A0A08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A0A08"/>
                </a:solidFill>
                <a:latin typeface="Arial"/>
                <a:cs typeface="Arial"/>
              </a:rPr>
              <a:t>investor</a:t>
            </a:r>
            <a:r>
              <a:rPr dirty="0" sz="2150" spc="320">
                <a:solidFill>
                  <a:srgbClr val="0A0A08"/>
                </a:solidFill>
                <a:latin typeface="Arial"/>
                <a:cs typeface="Arial"/>
              </a:rPr>
              <a:t> </a:t>
            </a:r>
            <a:r>
              <a:rPr dirty="0" sz="2150" spc="50">
                <a:solidFill>
                  <a:srgbClr val="0A0A08"/>
                </a:solidFill>
                <a:latin typeface="Arial"/>
                <a:cs typeface="Arial"/>
              </a:rPr>
              <a:t>funds</a:t>
            </a:r>
            <a:endParaRPr sz="21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49393" y="2544050"/>
            <a:ext cx="4853305" cy="1348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2800">
                <a:solidFill>
                  <a:srgbClr val="569CD4"/>
                </a:solidFill>
                <a:uFill>
                  <a:solidFill>
                    <a:srgbClr val="569CD4"/>
                  </a:solidFill>
                </a:uFill>
                <a:latin typeface="Arial"/>
                <a:cs typeface="Arial"/>
              </a:rPr>
              <a:t>(leverage</a:t>
            </a:r>
            <a:r>
              <a:rPr dirty="0" u="heavy" sz="2800" spc="175">
                <a:solidFill>
                  <a:srgbClr val="569CD4"/>
                </a:solidFill>
                <a:uFill>
                  <a:solidFill>
                    <a:srgbClr val="569CD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>
                <a:solidFill>
                  <a:srgbClr val="569CD4"/>
                </a:solidFill>
                <a:uFill>
                  <a:solidFill>
                    <a:srgbClr val="569CD4"/>
                  </a:solidFill>
                </a:uFill>
                <a:latin typeface="Arial"/>
                <a:cs typeface="Arial"/>
              </a:rPr>
              <a:t>loan:</a:t>
            </a:r>
            <a:r>
              <a:rPr dirty="0" u="heavy" sz="2800" spc="160">
                <a:solidFill>
                  <a:srgbClr val="569CD4"/>
                </a:solidFill>
                <a:uFill>
                  <a:solidFill>
                    <a:srgbClr val="569CD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>
                <a:solidFill>
                  <a:srgbClr val="569CD4"/>
                </a:solidFill>
                <a:uFill>
                  <a:solidFill>
                    <a:srgbClr val="569CD4"/>
                  </a:solidFill>
                </a:uFill>
                <a:latin typeface="Arial"/>
                <a:cs typeface="Arial"/>
              </a:rPr>
              <a:t>-</a:t>
            </a:r>
            <a:r>
              <a:rPr dirty="0" u="heavy" sz="2800" spc="-10">
                <a:solidFill>
                  <a:srgbClr val="569CD4"/>
                </a:solidFill>
                <a:uFill>
                  <a:solidFill>
                    <a:srgbClr val="569CD4"/>
                  </a:solidFill>
                </a:uFill>
                <a:latin typeface="Arial"/>
                <a:cs typeface="Arial"/>
              </a:rPr>
              <a:t>$6.4M)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2800">
              <a:latin typeface="Arial"/>
              <a:cs typeface="Arial"/>
            </a:endParaRPr>
          </a:p>
          <a:p>
            <a:pPr marL="1270635">
              <a:lnSpc>
                <a:spcPct val="100000"/>
              </a:lnSpc>
              <a:spcBef>
                <a:spcPts val="5"/>
              </a:spcBef>
              <a:tabLst>
                <a:tab pos="4171315" algn="l"/>
                <a:tab pos="4839970" algn="l"/>
              </a:tabLst>
            </a:pPr>
            <a:r>
              <a:rPr dirty="0" sz="2800">
                <a:solidFill>
                  <a:srgbClr val="0A0A08"/>
                </a:solidFill>
                <a:latin typeface="Arial"/>
                <a:cs typeface="Arial"/>
              </a:rPr>
              <a:t>investment</a:t>
            </a:r>
            <a:r>
              <a:rPr dirty="0" sz="2800" spc="680">
                <a:solidFill>
                  <a:srgbClr val="0A0A08"/>
                </a:solidFill>
                <a:latin typeface="Arial"/>
                <a:cs typeface="Arial"/>
              </a:rPr>
              <a:t> </a:t>
            </a:r>
            <a:r>
              <a:rPr dirty="0" sz="2800" spc="85">
                <a:solidFill>
                  <a:srgbClr val="0A0A08"/>
                </a:solidFill>
                <a:latin typeface="Arial"/>
                <a:cs typeface="Arial"/>
              </a:rPr>
              <a:t>fund</a:t>
            </a:r>
            <a:r>
              <a:rPr dirty="0" sz="2800">
                <a:solidFill>
                  <a:srgbClr val="0A0A08"/>
                </a:solidFill>
                <a:latin typeface="Arial"/>
                <a:cs typeface="Arial"/>
              </a:rPr>
              <a:t>	</a:t>
            </a:r>
            <a:r>
              <a:rPr dirty="0" u="sng" sz="2800">
                <a:solidFill>
                  <a:srgbClr val="0A0A08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9343136" y="5039271"/>
            <a:ext cx="1348740" cy="450850"/>
          </a:xfrm>
          <a:custGeom>
            <a:avLst/>
            <a:gdLst/>
            <a:ahLst/>
            <a:cxnLst/>
            <a:rect l="l" t="t" r="r" b="b"/>
            <a:pathLst>
              <a:path w="1348740" h="450850">
                <a:moveTo>
                  <a:pt x="1348574" y="0"/>
                </a:moveTo>
                <a:lnTo>
                  <a:pt x="0" y="0"/>
                </a:lnTo>
                <a:lnTo>
                  <a:pt x="0" y="242989"/>
                </a:lnTo>
                <a:lnTo>
                  <a:pt x="399313" y="242989"/>
                </a:lnTo>
                <a:lnTo>
                  <a:pt x="399313" y="450621"/>
                </a:lnTo>
                <a:lnTo>
                  <a:pt x="957656" y="450621"/>
                </a:lnTo>
                <a:lnTo>
                  <a:pt x="957656" y="242989"/>
                </a:lnTo>
                <a:lnTo>
                  <a:pt x="1348574" y="242989"/>
                </a:lnTo>
                <a:lnTo>
                  <a:pt x="1348574" y="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9330449" y="5033604"/>
            <a:ext cx="1375410" cy="4470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411480" marR="5080" indent="-399415">
              <a:lnSpc>
                <a:spcPts val="1630"/>
              </a:lnSpc>
              <a:spcBef>
                <a:spcPts val="195"/>
              </a:spcBef>
            </a:pPr>
            <a:r>
              <a:rPr dirty="0" sz="1400" spc="-10">
                <a:solidFill>
                  <a:srgbClr val="EFF6F9"/>
                </a:solidFill>
                <a:latin typeface="Arial"/>
                <a:cs typeface="Arial"/>
              </a:rPr>
              <a:t>Homeownership project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395238" y="6071512"/>
            <a:ext cx="208597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204">
                <a:solidFill>
                  <a:srgbClr val="1F2121"/>
                </a:solidFill>
                <a:latin typeface="Arial"/>
                <a:cs typeface="Arial"/>
              </a:rPr>
              <a:t>Tri</a:t>
            </a:r>
            <a:r>
              <a:rPr dirty="0" sz="2650" spc="204">
                <a:solidFill>
                  <a:srgbClr val="0A0A08"/>
                </a:solidFill>
                <a:latin typeface="Arial"/>
                <a:cs typeface="Arial"/>
              </a:rPr>
              <a:t>be/</a:t>
            </a:r>
            <a:r>
              <a:rPr dirty="0" sz="2650" spc="204">
                <a:solidFill>
                  <a:srgbClr val="1F2121"/>
                </a:solidFill>
                <a:latin typeface="Arial"/>
                <a:cs typeface="Arial"/>
              </a:rPr>
              <a:t>T</a:t>
            </a:r>
            <a:r>
              <a:rPr dirty="0" sz="2650" spc="204">
                <a:solidFill>
                  <a:srgbClr val="0A0A08"/>
                </a:solidFill>
                <a:latin typeface="Arial"/>
                <a:cs typeface="Arial"/>
              </a:rPr>
              <a:t>DHE</a:t>
            </a:r>
            <a:endParaRPr sz="26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316285" y="6052429"/>
            <a:ext cx="253746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175">
                <a:solidFill>
                  <a:srgbClr val="1F2121"/>
                </a:solidFill>
                <a:latin typeface="Arial"/>
                <a:cs typeface="Arial"/>
              </a:rPr>
              <a:t>N</a:t>
            </a:r>
            <a:r>
              <a:rPr dirty="0" sz="2650" spc="175">
                <a:solidFill>
                  <a:srgbClr val="0A0A08"/>
                </a:solidFill>
                <a:latin typeface="Arial"/>
                <a:cs typeface="Arial"/>
              </a:rPr>
              <a:t>M</a:t>
            </a:r>
            <a:r>
              <a:rPr dirty="0" sz="2650" spc="175">
                <a:solidFill>
                  <a:srgbClr val="1F2121"/>
                </a:solidFill>
                <a:latin typeface="Arial"/>
                <a:cs typeface="Arial"/>
              </a:rPr>
              <a:t>T</a:t>
            </a:r>
            <a:r>
              <a:rPr dirty="0" sz="2650" spc="175">
                <a:solidFill>
                  <a:srgbClr val="0A0A08"/>
                </a:solidFill>
                <a:latin typeface="Arial"/>
                <a:cs typeface="Arial"/>
              </a:rPr>
              <a:t>C</a:t>
            </a:r>
            <a:r>
              <a:rPr dirty="0" sz="2650" spc="10">
                <a:solidFill>
                  <a:srgbClr val="0A0A08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A0A08"/>
                </a:solidFill>
                <a:latin typeface="Arial"/>
                <a:cs typeface="Arial"/>
              </a:rPr>
              <a:t>Inves</a:t>
            </a:r>
            <a:r>
              <a:rPr dirty="0" sz="2800" spc="60">
                <a:solidFill>
                  <a:srgbClr val="1F2121"/>
                </a:solidFill>
                <a:latin typeface="Arial"/>
                <a:cs typeface="Arial"/>
              </a:rPr>
              <a:t>t</a:t>
            </a:r>
            <a:r>
              <a:rPr dirty="0" sz="2800" spc="60">
                <a:solidFill>
                  <a:srgbClr val="0A0A08"/>
                </a:solidFill>
                <a:latin typeface="Arial"/>
                <a:cs typeface="Arial"/>
              </a:rPr>
              <a:t>o</a:t>
            </a:r>
            <a:r>
              <a:rPr dirty="0" sz="2800" spc="60">
                <a:solidFill>
                  <a:srgbClr val="1F2121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410793" y="6052429"/>
            <a:ext cx="258000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180">
                <a:solidFill>
                  <a:srgbClr val="0A0A08"/>
                </a:solidFill>
                <a:latin typeface="Arial"/>
                <a:cs typeface="Arial"/>
              </a:rPr>
              <a:t>NM</a:t>
            </a:r>
            <a:r>
              <a:rPr dirty="0" sz="2650" spc="180">
                <a:solidFill>
                  <a:srgbClr val="1F2121"/>
                </a:solidFill>
                <a:latin typeface="Arial"/>
                <a:cs typeface="Arial"/>
              </a:rPr>
              <a:t>T</a:t>
            </a:r>
            <a:r>
              <a:rPr dirty="0" sz="2650" spc="180">
                <a:solidFill>
                  <a:srgbClr val="0A0A08"/>
                </a:solidFill>
                <a:latin typeface="Arial"/>
                <a:cs typeface="Arial"/>
              </a:rPr>
              <a:t>C</a:t>
            </a:r>
            <a:r>
              <a:rPr dirty="0" sz="2650" spc="-30">
                <a:solidFill>
                  <a:srgbClr val="0A0A08"/>
                </a:solidFill>
                <a:latin typeface="Arial"/>
                <a:cs typeface="Arial"/>
              </a:rPr>
              <a:t> </a:t>
            </a:r>
            <a:r>
              <a:rPr dirty="0" sz="2800" spc="80">
                <a:solidFill>
                  <a:srgbClr val="0A0A08"/>
                </a:solidFill>
                <a:latin typeface="Arial"/>
                <a:cs typeface="Arial"/>
              </a:rPr>
              <a:t>p</a:t>
            </a:r>
            <a:r>
              <a:rPr dirty="0" sz="2800" spc="80">
                <a:solidFill>
                  <a:srgbClr val="1F2121"/>
                </a:solidFill>
                <a:latin typeface="Arial"/>
                <a:cs typeface="Arial"/>
              </a:rPr>
              <a:t>r</a:t>
            </a:r>
            <a:r>
              <a:rPr dirty="0" sz="2800" spc="80">
                <a:solidFill>
                  <a:srgbClr val="0A0A08"/>
                </a:solidFill>
                <a:latin typeface="Arial"/>
                <a:cs typeface="Arial"/>
              </a:rPr>
              <a:t>ov</a:t>
            </a:r>
            <a:r>
              <a:rPr dirty="0" sz="2800" spc="80">
                <a:solidFill>
                  <a:srgbClr val="1F2121"/>
                </a:solidFill>
                <a:latin typeface="Arial"/>
                <a:cs typeface="Arial"/>
              </a:rPr>
              <a:t>i</a:t>
            </a:r>
            <a:r>
              <a:rPr dirty="0" sz="2800" spc="80">
                <a:solidFill>
                  <a:srgbClr val="0A0A08"/>
                </a:solidFill>
                <a:latin typeface="Arial"/>
                <a:cs typeface="Arial"/>
              </a:rPr>
              <a:t>der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99" y="1728256"/>
            <a:ext cx="683434" cy="818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7973" y="1670242"/>
            <a:ext cx="515627" cy="93739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235597" y="1410700"/>
            <a:ext cx="2032000" cy="2894965"/>
            <a:chOff x="5235597" y="1410700"/>
            <a:chExt cx="2032000" cy="289496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5597" y="2033598"/>
              <a:ext cx="707843" cy="200609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7850" y="1410700"/>
              <a:ext cx="378329" cy="5862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1934" y="3340461"/>
              <a:ext cx="1055662" cy="964880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4768" y="5948081"/>
            <a:ext cx="897008" cy="69923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92140" y="5948081"/>
            <a:ext cx="897008" cy="69923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84280" y="5948081"/>
            <a:ext cx="890906" cy="699232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1623157" y="3328248"/>
            <a:ext cx="0" cy="708660"/>
          </a:xfrm>
          <a:custGeom>
            <a:avLst/>
            <a:gdLst/>
            <a:ahLst/>
            <a:cxnLst/>
            <a:rect l="l" t="t" r="r" b="b"/>
            <a:pathLst>
              <a:path w="0" h="708660">
                <a:moveTo>
                  <a:pt x="0" y="708393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961824" y="3010692"/>
            <a:ext cx="0" cy="659765"/>
          </a:xfrm>
          <a:custGeom>
            <a:avLst/>
            <a:gdLst/>
            <a:ahLst/>
            <a:cxnLst/>
            <a:rect l="l" t="t" r="r" b="b"/>
            <a:pathLst>
              <a:path w="0" h="659764">
                <a:moveTo>
                  <a:pt x="0" y="659538"/>
                </a:moveTo>
                <a:lnTo>
                  <a:pt x="0" y="0"/>
                </a:lnTo>
              </a:path>
            </a:pathLst>
          </a:custGeom>
          <a:ln w="57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297363" y="250401"/>
            <a:ext cx="0" cy="1038225"/>
          </a:xfrm>
          <a:custGeom>
            <a:avLst/>
            <a:gdLst/>
            <a:ahLst/>
            <a:cxnLst/>
            <a:rect l="l" t="t" r="r" b="b"/>
            <a:pathLst>
              <a:path w="0" h="1038225">
                <a:moveTo>
                  <a:pt x="0" y="1038162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6285158" y="250401"/>
            <a:ext cx="3759200" cy="1038225"/>
            <a:chOff x="6285158" y="250401"/>
            <a:chExt cx="3759200" cy="1038225"/>
          </a:xfrm>
        </p:grpSpPr>
        <p:sp>
          <p:nvSpPr>
            <p:cNvPr id="15" name="object 15" descr=""/>
            <p:cNvSpPr/>
            <p:nvPr/>
          </p:nvSpPr>
          <p:spPr>
            <a:xfrm>
              <a:off x="10034897" y="250401"/>
              <a:ext cx="0" cy="1038225"/>
            </a:xfrm>
            <a:custGeom>
              <a:avLst/>
              <a:gdLst/>
              <a:ahLst/>
              <a:cxnLst/>
              <a:rect l="l" t="t" r="r" b="b"/>
              <a:pathLst>
                <a:path w="0" h="1038225">
                  <a:moveTo>
                    <a:pt x="0" y="1038162"/>
                  </a:moveTo>
                  <a:lnTo>
                    <a:pt x="0" y="0"/>
                  </a:lnTo>
                </a:path>
              </a:pathLst>
            </a:custGeom>
            <a:ln w="122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285158" y="256508"/>
              <a:ext cx="3759200" cy="0"/>
            </a:xfrm>
            <a:custGeom>
              <a:avLst/>
              <a:gdLst/>
              <a:ahLst/>
              <a:cxnLst/>
              <a:rect l="l" t="t" r="r" b="b"/>
              <a:pathLst>
                <a:path w="3759200" h="0">
                  <a:moveTo>
                    <a:pt x="0" y="0"/>
                  </a:moveTo>
                  <a:lnTo>
                    <a:pt x="3758891" y="0"/>
                  </a:lnTo>
                </a:path>
              </a:pathLst>
            </a:custGeom>
            <a:ln w="6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285158" y="1279403"/>
              <a:ext cx="3759200" cy="0"/>
            </a:xfrm>
            <a:custGeom>
              <a:avLst/>
              <a:gdLst/>
              <a:ahLst/>
              <a:cxnLst/>
              <a:rect l="l" t="t" r="r" b="b"/>
              <a:pathLst>
                <a:path w="3759200" h="0">
                  <a:moveTo>
                    <a:pt x="0" y="0"/>
                  </a:moveTo>
                  <a:lnTo>
                    <a:pt x="3758891" y="0"/>
                  </a:lnTo>
                </a:path>
              </a:pathLst>
            </a:custGeom>
            <a:ln w="122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/>
          <p:nvPr/>
        </p:nvSpPr>
        <p:spPr>
          <a:xfrm>
            <a:off x="2013691" y="3334355"/>
            <a:ext cx="3221990" cy="0"/>
          </a:xfrm>
          <a:custGeom>
            <a:avLst/>
            <a:gdLst/>
            <a:ahLst/>
            <a:cxnLst/>
            <a:rect l="l" t="t" r="r" b="b"/>
            <a:pathLst>
              <a:path w="3221990" h="0">
                <a:moveTo>
                  <a:pt x="0" y="0"/>
                </a:moveTo>
                <a:lnTo>
                  <a:pt x="3221906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610953" y="4024427"/>
            <a:ext cx="3625215" cy="0"/>
          </a:xfrm>
          <a:custGeom>
            <a:avLst/>
            <a:gdLst/>
            <a:ahLst/>
            <a:cxnLst/>
            <a:rect l="l" t="t" r="r" b="b"/>
            <a:pathLst>
              <a:path w="3625215" h="0">
                <a:moveTo>
                  <a:pt x="0" y="0"/>
                </a:moveTo>
                <a:lnTo>
                  <a:pt x="3624645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648246" y="542603"/>
            <a:ext cx="491490" cy="278130"/>
          </a:xfrm>
          <a:custGeom>
            <a:avLst/>
            <a:gdLst/>
            <a:ahLst/>
            <a:cxnLst/>
            <a:rect l="l" t="t" r="r" b="b"/>
            <a:pathLst>
              <a:path w="491490" h="278130">
                <a:moveTo>
                  <a:pt x="491218" y="277710"/>
                </a:moveTo>
                <a:lnTo>
                  <a:pt x="0" y="277710"/>
                </a:lnTo>
                <a:lnTo>
                  <a:pt x="0" y="0"/>
                </a:lnTo>
                <a:lnTo>
                  <a:pt x="491218" y="0"/>
                </a:lnTo>
                <a:lnTo>
                  <a:pt x="491218" y="27771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635545" y="537954"/>
            <a:ext cx="52578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40">
                <a:solidFill>
                  <a:srgbClr val="EFF6F9"/>
                </a:solidFill>
                <a:latin typeface="Arial"/>
                <a:cs typeface="Arial"/>
              </a:rPr>
              <a:t>Tribe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651907" y="789930"/>
            <a:ext cx="1110615" cy="278130"/>
          </a:xfrm>
          <a:custGeom>
            <a:avLst/>
            <a:gdLst/>
            <a:ahLst/>
            <a:cxnLst/>
            <a:rect l="l" t="t" r="r" b="b"/>
            <a:pathLst>
              <a:path w="1110614" h="278130">
                <a:moveTo>
                  <a:pt x="1110581" y="277710"/>
                </a:moveTo>
                <a:lnTo>
                  <a:pt x="0" y="277710"/>
                </a:lnTo>
                <a:lnTo>
                  <a:pt x="0" y="0"/>
                </a:lnTo>
                <a:lnTo>
                  <a:pt x="1110581" y="0"/>
                </a:lnTo>
                <a:lnTo>
                  <a:pt x="1110581" y="27771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639207" y="785282"/>
            <a:ext cx="113665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45">
                <a:solidFill>
                  <a:srgbClr val="EFF6F9"/>
                </a:solidFill>
                <a:latin typeface="Arial"/>
                <a:cs typeface="Arial"/>
              </a:rPr>
              <a:t>Competitve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649854" y="1040816"/>
            <a:ext cx="469900" cy="269240"/>
          </a:xfrm>
          <a:custGeom>
            <a:avLst/>
            <a:gdLst/>
            <a:ahLst/>
            <a:cxnLst/>
            <a:rect l="l" t="t" r="r" b="b"/>
            <a:pathLst>
              <a:path w="469900" h="269240">
                <a:moveTo>
                  <a:pt x="469861" y="269031"/>
                </a:moveTo>
                <a:lnTo>
                  <a:pt x="0" y="269031"/>
                </a:lnTo>
                <a:lnTo>
                  <a:pt x="0" y="0"/>
                </a:lnTo>
                <a:lnTo>
                  <a:pt x="469861" y="0"/>
                </a:lnTo>
                <a:lnTo>
                  <a:pt x="469861" y="269031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637154" y="1035916"/>
            <a:ext cx="521334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20">
                <a:solidFill>
                  <a:srgbClr val="EFF6F9"/>
                </a:solidFill>
                <a:latin typeface="Arial"/>
                <a:cs typeface="Arial"/>
              </a:rPr>
              <a:t>IHBG</a:t>
            </a:r>
            <a:endParaRPr sz="155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2060881" y="664740"/>
            <a:ext cx="1165860" cy="278130"/>
          </a:xfrm>
          <a:custGeom>
            <a:avLst/>
            <a:gdLst/>
            <a:ahLst/>
            <a:cxnLst/>
            <a:rect l="l" t="t" r="r" b="b"/>
            <a:pathLst>
              <a:path w="1165860" h="278130">
                <a:moveTo>
                  <a:pt x="1165500" y="277710"/>
                </a:moveTo>
                <a:lnTo>
                  <a:pt x="0" y="277710"/>
                </a:lnTo>
                <a:lnTo>
                  <a:pt x="0" y="0"/>
                </a:lnTo>
                <a:lnTo>
                  <a:pt x="1165500" y="0"/>
                </a:lnTo>
                <a:lnTo>
                  <a:pt x="1165500" y="27771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2048180" y="660090"/>
            <a:ext cx="11779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70">
                <a:solidFill>
                  <a:srgbClr val="EFF6F9"/>
                </a:solidFill>
                <a:latin typeface="Arial"/>
                <a:cs typeface="Arial"/>
              </a:rPr>
              <a:t>Tribe/Other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2071941" y="918679"/>
            <a:ext cx="988694" cy="269240"/>
          </a:xfrm>
          <a:custGeom>
            <a:avLst/>
            <a:gdLst/>
            <a:ahLst/>
            <a:cxnLst/>
            <a:rect l="l" t="t" r="r" b="b"/>
            <a:pathLst>
              <a:path w="988694" h="269240">
                <a:moveTo>
                  <a:pt x="988539" y="269031"/>
                </a:moveTo>
                <a:lnTo>
                  <a:pt x="0" y="269031"/>
                </a:lnTo>
                <a:lnTo>
                  <a:pt x="0" y="0"/>
                </a:lnTo>
                <a:lnTo>
                  <a:pt x="988539" y="0"/>
                </a:lnTo>
                <a:lnTo>
                  <a:pt x="988539" y="269031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2059241" y="913779"/>
            <a:ext cx="101473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>
                <a:solidFill>
                  <a:srgbClr val="EFF6F9"/>
                </a:solidFill>
                <a:latin typeface="Arial"/>
                <a:cs typeface="Arial"/>
              </a:rPr>
              <a:t>NAHASDA</a:t>
            </a:r>
            <a:endParaRPr sz="15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306516" y="611490"/>
            <a:ext cx="3722370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150">
                <a:solidFill>
                  <a:srgbClr val="0A0A08"/>
                </a:solidFill>
                <a:latin typeface="Arial"/>
                <a:cs typeface="Arial"/>
              </a:rPr>
              <a:t>NMTC</a:t>
            </a:r>
            <a:r>
              <a:rPr dirty="0" sz="2150" spc="235">
                <a:solidFill>
                  <a:srgbClr val="0A0A08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A0A08"/>
                </a:solidFill>
                <a:latin typeface="Arial"/>
                <a:cs typeface="Arial"/>
              </a:rPr>
              <a:t>investor</a:t>
            </a:r>
            <a:r>
              <a:rPr dirty="0" sz="2150" spc="320">
                <a:solidFill>
                  <a:srgbClr val="0A0A08"/>
                </a:solidFill>
                <a:latin typeface="Arial"/>
                <a:cs typeface="Arial"/>
              </a:rPr>
              <a:t> </a:t>
            </a:r>
            <a:r>
              <a:rPr dirty="0" sz="2150" spc="50">
                <a:solidFill>
                  <a:srgbClr val="0A0A08"/>
                </a:solidFill>
                <a:latin typeface="Arial"/>
                <a:cs typeface="Arial"/>
              </a:rPr>
              <a:t>funds</a:t>
            </a:r>
            <a:endParaRPr sz="21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149393" y="2544050"/>
            <a:ext cx="381063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solidFill>
                  <a:srgbClr val="569CD4"/>
                </a:solidFill>
                <a:latin typeface="Arial"/>
                <a:cs typeface="Arial"/>
              </a:rPr>
              <a:t>(leverage</a:t>
            </a:r>
            <a:r>
              <a:rPr dirty="0" sz="2800" spc="170">
                <a:solidFill>
                  <a:srgbClr val="569CD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69CD4"/>
                </a:solidFill>
                <a:latin typeface="Arial"/>
                <a:cs typeface="Arial"/>
              </a:rPr>
              <a:t>loan:</a:t>
            </a:r>
            <a:r>
              <a:rPr dirty="0" sz="2800" spc="160">
                <a:solidFill>
                  <a:srgbClr val="569CD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69CD4"/>
                </a:solidFill>
                <a:latin typeface="Arial"/>
                <a:cs typeface="Arial"/>
              </a:rPr>
              <a:t>-</a:t>
            </a:r>
            <a:r>
              <a:rPr dirty="0" sz="2800" spc="-10">
                <a:solidFill>
                  <a:srgbClr val="569CD4"/>
                </a:solidFill>
                <a:latin typeface="Arial"/>
                <a:cs typeface="Arial"/>
              </a:rPr>
              <a:t>$6.4M)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407696" y="3441756"/>
            <a:ext cx="270764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solidFill>
                  <a:srgbClr val="0A0A08"/>
                </a:solidFill>
                <a:latin typeface="Arial"/>
                <a:cs typeface="Arial"/>
              </a:rPr>
              <a:t>investment</a:t>
            </a:r>
            <a:r>
              <a:rPr dirty="0" sz="2800" spc="680">
                <a:solidFill>
                  <a:srgbClr val="0A0A08"/>
                </a:solidFill>
                <a:latin typeface="Arial"/>
                <a:cs typeface="Arial"/>
              </a:rPr>
              <a:t> </a:t>
            </a:r>
            <a:r>
              <a:rPr dirty="0" sz="2800" spc="80">
                <a:solidFill>
                  <a:srgbClr val="0A0A08"/>
                </a:solidFill>
                <a:latin typeface="Arial"/>
                <a:cs typeface="Arial"/>
              </a:rPr>
              <a:t>fund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103284" y="2128021"/>
            <a:ext cx="2734945" cy="1096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dirty="0" sz="1750">
                <a:solidFill>
                  <a:srgbClr val="7B5EA8"/>
                </a:solidFill>
                <a:latin typeface="Arial"/>
                <a:cs typeface="Arial"/>
              </a:rPr>
              <a:t>(NMTC</a:t>
            </a:r>
            <a:r>
              <a:rPr dirty="0" sz="1750" spc="235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7B5EA8"/>
                </a:solidFill>
                <a:latin typeface="Arial"/>
                <a:cs typeface="Arial"/>
              </a:rPr>
              <a:t>enters</a:t>
            </a:r>
            <a:r>
              <a:rPr dirty="0" sz="1750" spc="18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7B5EA8"/>
                </a:solidFill>
                <a:latin typeface="Arial"/>
                <a:cs typeface="Arial"/>
              </a:rPr>
              <a:t>via </a:t>
            </a:r>
            <a:r>
              <a:rPr dirty="0" sz="1750" spc="65">
                <a:solidFill>
                  <a:srgbClr val="7B5EA8"/>
                </a:solidFill>
                <a:latin typeface="Arial"/>
                <a:cs typeface="Arial"/>
              </a:rPr>
              <a:t>Community</a:t>
            </a:r>
            <a:r>
              <a:rPr dirty="0" sz="1750" spc="20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7B5EA8"/>
                </a:solidFill>
                <a:latin typeface="Arial"/>
                <a:cs typeface="Arial"/>
              </a:rPr>
              <a:t>Dev</a:t>
            </a:r>
            <a:r>
              <a:rPr dirty="0" sz="1750" spc="8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7B5EA8"/>
                </a:solidFill>
                <a:latin typeface="Arial"/>
                <a:cs typeface="Arial"/>
              </a:rPr>
              <a:t>Entity </a:t>
            </a:r>
            <a:r>
              <a:rPr dirty="0" sz="1750">
                <a:solidFill>
                  <a:srgbClr val="7B5EA8"/>
                </a:solidFill>
                <a:latin typeface="Arial"/>
                <a:cs typeface="Arial"/>
              </a:rPr>
              <a:t>(aka</a:t>
            </a:r>
            <a:r>
              <a:rPr dirty="0" sz="1750" spc="6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7B5EA8"/>
                </a:solidFill>
                <a:latin typeface="Arial"/>
                <a:cs typeface="Arial"/>
              </a:rPr>
              <a:t>entity</a:t>
            </a:r>
            <a:r>
              <a:rPr dirty="0" sz="1750" spc="25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7B5EA8"/>
                </a:solidFill>
                <a:latin typeface="Arial"/>
                <a:cs typeface="Arial"/>
              </a:rPr>
              <a:t>that</a:t>
            </a:r>
            <a:r>
              <a:rPr dirty="0" sz="1750" spc="1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7B5EA8"/>
                </a:solidFill>
                <a:latin typeface="Arial"/>
                <a:cs typeface="Arial"/>
              </a:rPr>
              <a:t>has</a:t>
            </a:r>
            <a:r>
              <a:rPr dirty="0" sz="1750" spc="-1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7B5EA8"/>
                </a:solidFill>
                <a:latin typeface="Arial"/>
                <a:cs typeface="Arial"/>
              </a:rPr>
              <a:t>NMTC </a:t>
            </a:r>
            <a:r>
              <a:rPr dirty="0" sz="1750">
                <a:solidFill>
                  <a:srgbClr val="7B5EA8"/>
                </a:solidFill>
                <a:latin typeface="Arial"/>
                <a:cs typeface="Arial"/>
              </a:rPr>
              <a:t>aka</a:t>
            </a:r>
            <a:r>
              <a:rPr dirty="0" sz="1750" spc="-4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7B5EA8"/>
                </a:solidFill>
                <a:latin typeface="Arial"/>
                <a:cs typeface="Arial"/>
              </a:rPr>
              <a:t>Travois)</a:t>
            </a:r>
            <a:endParaRPr sz="1750">
              <a:latin typeface="Arial"/>
              <a:cs typeface="Arial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9343136" y="5039271"/>
            <a:ext cx="1348740" cy="450850"/>
          </a:xfrm>
          <a:custGeom>
            <a:avLst/>
            <a:gdLst/>
            <a:ahLst/>
            <a:cxnLst/>
            <a:rect l="l" t="t" r="r" b="b"/>
            <a:pathLst>
              <a:path w="1348740" h="450850">
                <a:moveTo>
                  <a:pt x="1348574" y="0"/>
                </a:moveTo>
                <a:lnTo>
                  <a:pt x="0" y="0"/>
                </a:lnTo>
                <a:lnTo>
                  <a:pt x="0" y="242989"/>
                </a:lnTo>
                <a:lnTo>
                  <a:pt x="399313" y="242989"/>
                </a:lnTo>
                <a:lnTo>
                  <a:pt x="399313" y="450621"/>
                </a:lnTo>
                <a:lnTo>
                  <a:pt x="957656" y="450621"/>
                </a:lnTo>
                <a:lnTo>
                  <a:pt x="957656" y="242989"/>
                </a:lnTo>
                <a:lnTo>
                  <a:pt x="1348574" y="242989"/>
                </a:lnTo>
                <a:lnTo>
                  <a:pt x="1348574" y="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9330449" y="5033604"/>
            <a:ext cx="1375410" cy="4470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411480" marR="5080" indent="-399415">
              <a:lnSpc>
                <a:spcPts val="1630"/>
              </a:lnSpc>
              <a:spcBef>
                <a:spcPts val="195"/>
              </a:spcBef>
            </a:pPr>
            <a:r>
              <a:rPr dirty="0" sz="1400" spc="-10">
                <a:solidFill>
                  <a:srgbClr val="EFF6F9"/>
                </a:solidFill>
                <a:latin typeface="Arial"/>
                <a:cs typeface="Arial"/>
              </a:rPr>
              <a:t>Homeownership project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395238" y="6071512"/>
            <a:ext cx="208597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204">
                <a:solidFill>
                  <a:srgbClr val="1F2121"/>
                </a:solidFill>
                <a:latin typeface="Arial"/>
                <a:cs typeface="Arial"/>
              </a:rPr>
              <a:t>Tri</a:t>
            </a:r>
            <a:r>
              <a:rPr dirty="0" sz="2650" spc="204">
                <a:solidFill>
                  <a:srgbClr val="0A0A08"/>
                </a:solidFill>
                <a:latin typeface="Arial"/>
                <a:cs typeface="Arial"/>
              </a:rPr>
              <a:t>be/</a:t>
            </a:r>
            <a:r>
              <a:rPr dirty="0" sz="2650" spc="204">
                <a:solidFill>
                  <a:srgbClr val="1F2121"/>
                </a:solidFill>
                <a:latin typeface="Arial"/>
                <a:cs typeface="Arial"/>
              </a:rPr>
              <a:t>T</a:t>
            </a:r>
            <a:r>
              <a:rPr dirty="0" sz="2650" spc="204">
                <a:solidFill>
                  <a:srgbClr val="0A0A08"/>
                </a:solidFill>
                <a:latin typeface="Arial"/>
                <a:cs typeface="Arial"/>
              </a:rPr>
              <a:t>DHE</a:t>
            </a:r>
            <a:endParaRPr sz="265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316285" y="6052429"/>
            <a:ext cx="253746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175">
                <a:solidFill>
                  <a:srgbClr val="1F2121"/>
                </a:solidFill>
                <a:latin typeface="Arial"/>
                <a:cs typeface="Arial"/>
              </a:rPr>
              <a:t>N</a:t>
            </a:r>
            <a:r>
              <a:rPr dirty="0" sz="2650" spc="175">
                <a:solidFill>
                  <a:srgbClr val="0A0A08"/>
                </a:solidFill>
                <a:latin typeface="Arial"/>
                <a:cs typeface="Arial"/>
              </a:rPr>
              <a:t>M</a:t>
            </a:r>
            <a:r>
              <a:rPr dirty="0" sz="2650" spc="175">
                <a:solidFill>
                  <a:srgbClr val="1F2121"/>
                </a:solidFill>
                <a:latin typeface="Arial"/>
                <a:cs typeface="Arial"/>
              </a:rPr>
              <a:t>T</a:t>
            </a:r>
            <a:r>
              <a:rPr dirty="0" sz="2650" spc="175">
                <a:solidFill>
                  <a:srgbClr val="0A0A08"/>
                </a:solidFill>
                <a:latin typeface="Arial"/>
                <a:cs typeface="Arial"/>
              </a:rPr>
              <a:t>C</a:t>
            </a:r>
            <a:r>
              <a:rPr dirty="0" sz="2650" spc="10">
                <a:solidFill>
                  <a:srgbClr val="0A0A08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A0A08"/>
                </a:solidFill>
                <a:latin typeface="Arial"/>
                <a:cs typeface="Arial"/>
              </a:rPr>
              <a:t>Inves</a:t>
            </a:r>
            <a:r>
              <a:rPr dirty="0" sz="2800" spc="60">
                <a:solidFill>
                  <a:srgbClr val="1F2121"/>
                </a:solidFill>
                <a:latin typeface="Arial"/>
                <a:cs typeface="Arial"/>
              </a:rPr>
              <a:t>t</a:t>
            </a:r>
            <a:r>
              <a:rPr dirty="0" sz="2800" spc="60">
                <a:solidFill>
                  <a:srgbClr val="0A0A08"/>
                </a:solidFill>
                <a:latin typeface="Arial"/>
                <a:cs typeface="Arial"/>
              </a:rPr>
              <a:t>o</a:t>
            </a:r>
            <a:r>
              <a:rPr dirty="0" sz="2800" spc="60">
                <a:solidFill>
                  <a:srgbClr val="1F2121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410793" y="6052429"/>
            <a:ext cx="258000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180">
                <a:solidFill>
                  <a:srgbClr val="0A0A08"/>
                </a:solidFill>
                <a:latin typeface="Arial"/>
                <a:cs typeface="Arial"/>
              </a:rPr>
              <a:t>NM</a:t>
            </a:r>
            <a:r>
              <a:rPr dirty="0" sz="2650" spc="180">
                <a:solidFill>
                  <a:srgbClr val="1F2121"/>
                </a:solidFill>
                <a:latin typeface="Arial"/>
                <a:cs typeface="Arial"/>
              </a:rPr>
              <a:t>T</a:t>
            </a:r>
            <a:r>
              <a:rPr dirty="0" sz="2650" spc="180">
                <a:solidFill>
                  <a:srgbClr val="0A0A08"/>
                </a:solidFill>
                <a:latin typeface="Arial"/>
                <a:cs typeface="Arial"/>
              </a:rPr>
              <a:t>C</a:t>
            </a:r>
            <a:r>
              <a:rPr dirty="0" sz="2650" spc="-30">
                <a:solidFill>
                  <a:srgbClr val="0A0A08"/>
                </a:solidFill>
                <a:latin typeface="Arial"/>
                <a:cs typeface="Arial"/>
              </a:rPr>
              <a:t> </a:t>
            </a:r>
            <a:r>
              <a:rPr dirty="0" sz="2800" spc="80">
                <a:solidFill>
                  <a:srgbClr val="0A0A08"/>
                </a:solidFill>
                <a:latin typeface="Arial"/>
                <a:cs typeface="Arial"/>
              </a:rPr>
              <a:t>p</a:t>
            </a:r>
            <a:r>
              <a:rPr dirty="0" sz="2800" spc="80">
                <a:solidFill>
                  <a:srgbClr val="1F2121"/>
                </a:solidFill>
                <a:latin typeface="Arial"/>
                <a:cs typeface="Arial"/>
              </a:rPr>
              <a:t>r</a:t>
            </a:r>
            <a:r>
              <a:rPr dirty="0" sz="2800" spc="80">
                <a:solidFill>
                  <a:srgbClr val="0A0A08"/>
                </a:solidFill>
                <a:latin typeface="Arial"/>
                <a:cs typeface="Arial"/>
              </a:rPr>
              <a:t>ov</a:t>
            </a:r>
            <a:r>
              <a:rPr dirty="0" sz="2800" spc="80">
                <a:solidFill>
                  <a:srgbClr val="1F2121"/>
                </a:solidFill>
                <a:latin typeface="Arial"/>
                <a:cs typeface="Arial"/>
              </a:rPr>
              <a:t>i</a:t>
            </a:r>
            <a:r>
              <a:rPr dirty="0" sz="2800" spc="80">
                <a:solidFill>
                  <a:srgbClr val="0A0A08"/>
                </a:solidFill>
                <a:latin typeface="Arial"/>
                <a:cs typeface="Arial"/>
              </a:rPr>
              <a:t>der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99" y="1728256"/>
            <a:ext cx="683434" cy="818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7973" y="1670242"/>
            <a:ext cx="515627" cy="93739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235597" y="1410700"/>
            <a:ext cx="2032000" cy="2894965"/>
            <a:chOff x="5235597" y="1410700"/>
            <a:chExt cx="2032000" cy="289496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5597" y="2033598"/>
              <a:ext cx="707843" cy="200609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7850" y="1410700"/>
              <a:ext cx="378329" cy="5862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1934" y="3340461"/>
              <a:ext cx="1055662" cy="964880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98850" y="3694658"/>
            <a:ext cx="1119734" cy="98930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4768" y="5948081"/>
            <a:ext cx="897008" cy="69923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2140" y="5948081"/>
            <a:ext cx="897008" cy="69923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84280" y="5948081"/>
            <a:ext cx="890906" cy="699232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623157" y="3328248"/>
            <a:ext cx="0" cy="708660"/>
          </a:xfrm>
          <a:custGeom>
            <a:avLst/>
            <a:gdLst/>
            <a:ahLst/>
            <a:cxnLst/>
            <a:rect l="l" t="t" r="r" b="b"/>
            <a:pathLst>
              <a:path w="0" h="708660">
                <a:moveTo>
                  <a:pt x="0" y="708393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961824" y="3010692"/>
            <a:ext cx="0" cy="659765"/>
          </a:xfrm>
          <a:custGeom>
            <a:avLst/>
            <a:gdLst/>
            <a:ahLst/>
            <a:cxnLst/>
            <a:rect l="l" t="t" r="r" b="b"/>
            <a:pathLst>
              <a:path w="0" h="659764">
                <a:moveTo>
                  <a:pt x="0" y="659538"/>
                </a:moveTo>
                <a:lnTo>
                  <a:pt x="0" y="0"/>
                </a:lnTo>
              </a:path>
            </a:pathLst>
          </a:custGeom>
          <a:ln w="57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297363" y="250401"/>
            <a:ext cx="0" cy="1038225"/>
          </a:xfrm>
          <a:custGeom>
            <a:avLst/>
            <a:gdLst/>
            <a:ahLst/>
            <a:cxnLst/>
            <a:rect l="l" t="t" r="r" b="b"/>
            <a:pathLst>
              <a:path w="0" h="1038225">
                <a:moveTo>
                  <a:pt x="0" y="1038162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6285158" y="250401"/>
            <a:ext cx="3759200" cy="1038225"/>
            <a:chOff x="6285158" y="250401"/>
            <a:chExt cx="3759200" cy="1038225"/>
          </a:xfrm>
        </p:grpSpPr>
        <p:sp>
          <p:nvSpPr>
            <p:cNvPr id="16" name="object 16" descr=""/>
            <p:cNvSpPr/>
            <p:nvPr/>
          </p:nvSpPr>
          <p:spPr>
            <a:xfrm>
              <a:off x="10034897" y="250401"/>
              <a:ext cx="0" cy="1038225"/>
            </a:xfrm>
            <a:custGeom>
              <a:avLst/>
              <a:gdLst/>
              <a:ahLst/>
              <a:cxnLst/>
              <a:rect l="l" t="t" r="r" b="b"/>
              <a:pathLst>
                <a:path w="0" h="1038225">
                  <a:moveTo>
                    <a:pt x="0" y="1038162"/>
                  </a:moveTo>
                  <a:lnTo>
                    <a:pt x="0" y="0"/>
                  </a:lnTo>
                </a:path>
              </a:pathLst>
            </a:custGeom>
            <a:ln w="122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285158" y="256508"/>
              <a:ext cx="3759200" cy="0"/>
            </a:xfrm>
            <a:custGeom>
              <a:avLst/>
              <a:gdLst/>
              <a:ahLst/>
              <a:cxnLst/>
              <a:rect l="l" t="t" r="r" b="b"/>
              <a:pathLst>
                <a:path w="3759200" h="0">
                  <a:moveTo>
                    <a:pt x="0" y="0"/>
                  </a:moveTo>
                  <a:lnTo>
                    <a:pt x="3758891" y="0"/>
                  </a:lnTo>
                </a:path>
              </a:pathLst>
            </a:custGeom>
            <a:ln w="6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285158" y="1279403"/>
              <a:ext cx="3759200" cy="0"/>
            </a:xfrm>
            <a:custGeom>
              <a:avLst/>
              <a:gdLst/>
              <a:ahLst/>
              <a:cxnLst/>
              <a:rect l="l" t="t" r="r" b="b"/>
              <a:pathLst>
                <a:path w="3759200" h="0">
                  <a:moveTo>
                    <a:pt x="0" y="0"/>
                  </a:moveTo>
                  <a:lnTo>
                    <a:pt x="3758891" y="0"/>
                  </a:lnTo>
                </a:path>
              </a:pathLst>
            </a:custGeom>
            <a:ln w="122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/>
          <p:nvPr/>
        </p:nvSpPr>
        <p:spPr>
          <a:xfrm>
            <a:off x="2013691" y="3334355"/>
            <a:ext cx="3221990" cy="0"/>
          </a:xfrm>
          <a:custGeom>
            <a:avLst/>
            <a:gdLst/>
            <a:ahLst/>
            <a:cxnLst/>
            <a:rect l="l" t="t" r="r" b="b"/>
            <a:pathLst>
              <a:path w="3221990" h="0">
                <a:moveTo>
                  <a:pt x="0" y="0"/>
                </a:moveTo>
                <a:lnTo>
                  <a:pt x="3221906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7444557" y="3694658"/>
            <a:ext cx="854710" cy="0"/>
          </a:xfrm>
          <a:custGeom>
            <a:avLst/>
            <a:gdLst/>
            <a:ahLst/>
            <a:cxnLst/>
            <a:rect l="l" t="t" r="r" b="b"/>
            <a:pathLst>
              <a:path w="854709" h="0">
                <a:moveTo>
                  <a:pt x="0" y="0"/>
                </a:moveTo>
                <a:lnTo>
                  <a:pt x="854293" y="0"/>
                </a:lnTo>
              </a:path>
            </a:pathLst>
          </a:custGeom>
          <a:ln w="610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610953" y="4024427"/>
            <a:ext cx="3625215" cy="0"/>
          </a:xfrm>
          <a:custGeom>
            <a:avLst/>
            <a:gdLst/>
            <a:ahLst/>
            <a:cxnLst/>
            <a:rect l="l" t="t" r="r" b="b"/>
            <a:pathLst>
              <a:path w="3625215" h="0">
                <a:moveTo>
                  <a:pt x="0" y="0"/>
                </a:moveTo>
                <a:lnTo>
                  <a:pt x="3624645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648246" y="542603"/>
            <a:ext cx="491490" cy="278130"/>
          </a:xfrm>
          <a:custGeom>
            <a:avLst/>
            <a:gdLst/>
            <a:ahLst/>
            <a:cxnLst/>
            <a:rect l="l" t="t" r="r" b="b"/>
            <a:pathLst>
              <a:path w="491490" h="278130">
                <a:moveTo>
                  <a:pt x="491218" y="277710"/>
                </a:moveTo>
                <a:lnTo>
                  <a:pt x="0" y="277710"/>
                </a:lnTo>
                <a:lnTo>
                  <a:pt x="0" y="0"/>
                </a:lnTo>
                <a:lnTo>
                  <a:pt x="491218" y="0"/>
                </a:lnTo>
                <a:lnTo>
                  <a:pt x="491218" y="27771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635545" y="537954"/>
            <a:ext cx="52578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40">
                <a:solidFill>
                  <a:srgbClr val="EFF6F9"/>
                </a:solidFill>
                <a:latin typeface="Arial"/>
                <a:cs typeface="Arial"/>
              </a:rPr>
              <a:t>Tribe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651907" y="789930"/>
            <a:ext cx="1110615" cy="278130"/>
          </a:xfrm>
          <a:custGeom>
            <a:avLst/>
            <a:gdLst/>
            <a:ahLst/>
            <a:cxnLst/>
            <a:rect l="l" t="t" r="r" b="b"/>
            <a:pathLst>
              <a:path w="1110614" h="278130">
                <a:moveTo>
                  <a:pt x="1110581" y="277710"/>
                </a:moveTo>
                <a:lnTo>
                  <a:pt x="0" y="277710"/>
                </a:lnTo>
                <a:lnTo>
                  <a:pt x="0" y="0"/>
                </a:lnTo>
                <a:lnTo>
                  <a:pt x="1110581" y="0"/>
                </a:lnTo>
                <a:lnTo>
                  <a:pt x="1110581" y="27771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639207" y="785282"/>
            <a:ext cx="113665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45">
                <a:solidFill>
                  <a:srgbClr val="EFF6F9"/>
                </a:solidFill>
                <a:latin typeface="Arial"/>
                <a:cs typeface="Arial"/>
              </a:rPr>
              <a:t>Competitve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649854" y="1040816"/>
            <a:ext cx="469900" cy="269240"/>
          </a:xfrm>
          <a:custGeom>
            <a:avLst/>
            <a:gdLst/>
            <a:ahLst/>
            <a:cxnLst/>
            <a:rect l="l" t="t" r="r" b="b"/>
            <a:pathLst>
              <a:path w="469900" h="269240">
                <a:moveTo>
                  <a:pt x="469861" y="269031"/>
                </a:moveTo>
                <a:lnTo>
                  <a:pt x="0" y="269031"/>
                </a:lnTo>
                <a:lnTo>
                  <a:pt x="0" y="0"/>
                </a:lnTo>
                <a:lnTo>
                  <a:pt x="469861" y="0"/>
                </a:lnTo>
                <a:lnTo>
                  <a:pt x="469861" y="269031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637154" y="1035916"/>
            <a:ext cx="521334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20">
                <a:solidFill>
                  <a:srgbClr val="EFF6F9"/>
                </a:solidFill>
                <a:latin typeface="Arial"/>
                <a:cs typeface="Arial"/>
              </a:rPr>
              <a:t>IHBG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2060881" y="664740"/>
            <a:ext cx="1165860" cy="278130"/>
          </a:xfrm>
          <a:custGeom>
            <a:avLst/>
            <a:gdLst/>
            <a:ahLst/>
            <a:cxnLst/>
            <a:rect l="l" t="t" r="r" b="b"/>
            <a:pathLst>
              <a:path w="1165860" h="278130">
                <a:moveTo>
                  <a:pt x="1165500" y="277710"/>
                </a:moveTo>
                <a:lnTo>
                  <a:pt x="0" y="277710"/>
                </a:lnTo>
                <a:lnTo>
                  <a:pt x="0" y="0"/>
                </a:lnTo>
                <a:lnTo>
                  <a:pt x="1165500" y="0"/>
                </a:lnTo>
                <a:lnTo>
                  <a:pt x="1165500" y="27771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2048180" y="660090"/>
            <a:ext cx="11779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70">
                <a:solidFill>
                  <a:srgbClr val="EFF6F9"/>
                </a:solidFill>
                <a:latin typeface="Arial"/>
                <a:cs typeface="Arial"/>
              </a:rPr>
              <a:t>Tribe/Other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2071941" y="918679"/>
            <a:ext cx="988694" cy="269240"/>
          </a:xfrm>
          <a:custGeom>
            <a:avLst/>
            <a:gdLst/>
            <a:ahLst/>
            <a:cxnLst/>
            <a:rect l="l" t="t" r="r" b="b"/>
            <a:pathLst>
              <a:path w="988694" h="269240">
                <a:moveTo>
                  <a:pt x="988539" y="269031"/>
                </a:moveTo>
                <a:lnTo>
                  <a:pt x="0" y="269031"/>
                </a:lnTo>
                <a:lnTo>
                  <a:pt x="0" y="0"/>
                </a:lnTo>
                <a:lnTo>
                  <a:pt x="988539" y="0"/>
                </a:lnTo>
                <a:lnTo>
                  <a:pt x="988539" y="269031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2059241" y="913779"/>
            <a:ext cx="101473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>
                <a:solidFill>
                  <a:srgbClr val="EFF6F9"/>
                </a:solidFill>
                <a:latin typeface="Arial"/>
                <a:cs typeface="Arial"/>
              </a:rPr>
              <a:t>NAHASDA</a:t>
            </a:r>
            <a:endParaRPr sz="15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306516" y="611490"/>
            <a:ext cx="3722370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150">
                <a:solidFill>
                  <a:srgbClr val="0A0A08"/>
                </a:solidFill>
                <a:latin typeface="Arial"/>
                <a:cs typeface="Arial"/>
              </a:rPr>
              <a:t>NMTC</a:t>
            </a:r>
            <a:r>
              <a:rPr dirty="0" sz="2150" spc="235">
                <a:solidFill>
                  <a:srgbClr val="0A0A08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A0A08"/>
                </a:solidFill>
                <a:latin typeface="Arial"/>
                <a:cs typeface="Arial"/>
              </a:rPr>
              <a:t>investor</a:t>
            </a:r>
            <a:r>
              <a:rPr dirty="0" sz="2150" spc="320">
                <a:solidFill>
                  <a:srgbClr val="0A0A08"/>
                </a:solidFill>
                <a:latin typeface="Arial"/>
                <a:cs typeface="Arial"/>
              </a:rPr>
              <a:t> </a:t>
            </a:r>
            <a:r>
              <a:rPr dirty="0" sz="2150" spc="50">
                <a:solidFill>
                  <a:srgbClr val="0A0A08"/>
                </a:solidFill>
                <a:latin typeface="Arial"/>
                <a:cs typeface="Arial"/>
              </a:rPr>
              <a:t>funds</a:t>
            </a:r>
            <a:endParaRPr sz="21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149393" y="2544050"/>
            <a:ext cx="381063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solidFill>
                  <a:srgbClr val="569CD4"/>
                </a:solidFill>
                <a:latin typeface="Arial"/>
                <a:cs typeface="Arial"/>
              </a:rPr>
              <a:t>(leverage</a:t>
            </a:r>
            <a:r>
              <a:rPr dirty="0" sz="2800" spc="170">
                <a:solidFill>
                  <a:srgbClr val="569CD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69CD4"/>
                </a:solidFill>
                <a:latin typeface="Arial"/>
                <a:cs typeface="Arial"/>
              </a:rPr>
              <a:t>loan:</a:t>
            </a:r>
            <a:r>
              <a:rPr dirty="0" sz="2800" spc="160">
                <a:solidFill>
                  <a:srgbClr val="569CD4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69CD4"/>
                </a:solidFill>
                <a:latin typeface="Arial"/>
                <a:cs typeface="Arial"/>
              </a:rPr>
              <a:t>-</a:t>
            </a:r>
            <a:r>
              <a:rPr dirty="0" sz="2800" spc="-10">
                <a:solidFill>
                  <a:srgbClr val="569CD4"/>
                </a:solidFill>
                <a:latin typeface="Arial"/>
                <a:cs typeface="Arial"/>
              </a:rPr>
              <a:t>$6.4M)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407696" y="3441756"/>
            <a:ext cx="270764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solidFill>
                  <a:srgbClr val="0A0A08"/>
                </a:solidFill>
                <a:latin typeface="Arial"/>
                <a:cs typeface="Arial"/>
              </a:rPr>
              <a:t>investment</a:t>
            </a:r>
            <a:r>
              <a:rPr dirty="0" sz="2800" spc="680">
                <a:solidFill>
                  <a:srgbClr val="0A0A08"/>
                </a:solidFill>
                <a:latin typeface="Arial"/>
                <a:cs typeface="Arial"/>
              </a:rPr>
              <a:t> </a:t>
            </a:r>
            <a:r>
              <a:rPr dirty="0" sz="2800" spc="80">
                <a:solidFill>
                  <a:srgbClr val="0A0A08"/>
                </a:solidFill>
                <a:latin typeface="Arial"/>
                <a:cs typeface="Arial"/>
              </a:rPr>
              <a:t>fund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6103284" y="2128021"/>
            <a:ext cx="2734945" cy="1096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dirty="0" sz="1750">
                <a:solidFill>
                  <a:srgbClr val="7B5EA8"/>
                </a:solidFill>
                <a:latin typeface="Arial"/>
                <a:cs typeface="Arial"/>
              </a:rPr>
              <a:t>(NMTC</a:t>
            </a:r>
            <a:r>
              <a:rPr dirty="0" sz="1750" spc="235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7B5EA8"/>
                </a:solidFill>
                <a:latin typeface="Arial"/>
                <a:cs typeface="Arial"/>
              </a:rPr>
              <a:t>enters</a:t>
            </a:r>
            <a:r>
              <a:rPr dirty="0" sz="1750" spc="18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 spc="-25">
                <a:solidFill>
                  <a:srgbClr val="7B5EA8"/>
                </a:solidFill>
                <a:latin typeface="Arial"/>
                <a:cs typeface="Arial"/>
              </a:rPr>
              <a:t>via </a:t>
            </a:r>
            <a:r>
              <a:rPr dirty="0" sz="1750" spc="65">
                <a:solidFill>
                  <a:srgbClr val="7B5EA8"/>
                </a:solidFill>
                <a:latin typeface="Arial"/>
                <a:cs typeface="Arial"/>
              </a:rPr>
              <a:t>Community</a:t>
            </a:r>
            <a:r>
              <a:rPr dirty="0" sz="1750" spc="20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7B5EA8"/>
                </a:solidFill>
                <a:latin typeface="Arial"/>
                <a:cs typeface="Arial"/>
              </a:rPr>
              <a:t>Dev</a:t>
            </a:r>
            <a:r>
              <a:rPr dirty="0" sz="1750" spc="8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7B5EA8"/>
                </a:solidFill>
                <a:latin typeface="Arial"/>
                <a:cs typeface="Arial"/>
              </a:rPr>
              <a:t>Entity </a:t>
            </a:r>
            <a:r>
              <a:rPr dirty="0" sz="1750">
                <a:solidFill>
                  <a:srgbClr val="7B5EA8"/>
                </a:solidFill>
                <a:latin typeface="Arial"/>
                <a:cs typeface="Arial"/>
              </a:rPr>
              <a:t>(aka</a:t>
            </a:r>
            <a:r>
              <a:rPr dirty="0" sz="1750" spc="6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 spc="55">
                <a:solidFill>
                  <a:srgbClr val="7B5EA8"/>
                </a:solidFill>
                <a:latin typeface="Arial"/>
                <a:cs typeface="Arial"/>
              </a:rPr>
              <a:t>entity</a:t>
            </a:r>
            <a:r>
              <a:rPr dirty="0" sz="1750" spc="25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 spc="50">
                <a:solidFill>
                  <a:srgbClr val="7B5EA8"/>
                </a:solidFill>
                <a:latin typeface="Arial"/>
                <a:cs typeface="Arial"/>
              </a:rPr>
              <a:t>that</a:t>
            </a:r>
            <a:r>
              <a:rPr dirty="0" sz="1750" spc="1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>
                <a:solidFill>
                  <a:srgbClr val="7B5EA8"/>
                </a:solidFill>
                <a:latin typeface="Arial"/>
                <a:cs typeface="Arial"/>
              </a:rPr>
              <a:t>has</a:t>
            </a:r>
            <a:r>
              <a:rPr dirty="0" sz="1750" spc="-1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 spc="-20">
                <a:solidFill>
                  <a:srgbClr val="7B5EA8"/>
                </a:solidFill>
                <a:latin typeface="Arial"/>
                <a:cs typeface="Arial"/>
              </a:rPr>
              <a:t>NMTC </a:t>
            </a:r>
            <a:r>
              <a:rPr dirty="0" sz="1750">
                <a:solidFill>
                  <a:srgbClr val="7B5EA8"/>
                </a:solidFill>
                <a:latin typeface="Arial"/>
                <a:cs typeface="Arial"/>
              </a:rPr>
              <a:t>aka</a:t>
            </a:r>
            <a:r>
              <a:rPr dirty="0" sz="1750" spc="-4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750" spc="-10">
                <a:solidFill>
                  <a:srgbClr val="7B5EA8"/>
                </a:solidFill>
                <a:latin typeface="Arial"/>
                <a:cs typeface="Arial"/>
              </a:rPr>
              <a:t>Travois)</a:t>
            </a:r>
            <a:endParaRPr sz="1750">
              <a:latin typeface="Arial"/>
              <a:cs typeface="Arial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9343136" y="5039271"/>
            <a:ext cx="1348740" cy="450850"/>
          </a:xfrm>
          <a:custGeom>
            <a:avLst/>
            <a:gdLst/>
            <a:ahLst/>
            <a:cxnLst/>
            <a:rect l="l" t="t" r="r" b="b"/>
            <a:pathLst>
              <a:path w="1348740" h="450850">
                <a:moveTo>
                  <a:pt x="1348574" y="0"/>
                </a:moveTo>
                <a:lnTo>
                  <a:pt x="0" y="0"/>
                </a:lnTo>
                <a:lnTo>
                  <a:pt x="0" y="242989"/>
                </a:lnTo>
                <a:lnTo>
                  <a:pt x="399313" y="242989"/>
                </a:lnTo>
                <a:lnTo>
                  <a:pt x="399313" y="450621"/>
                </a:lnTo>
                <a:lnTo>
                  <a:pt x="957656" y="450621"/>
                </a:lnTo>
                <a:lnTo>
                  <a:pt x="957656" y="242989"/>
                </a:lnTo>
                <a:lnTo>
                  <a:pt x="1348574" y="242989"/>
                </a:lnTo>
                <a:lnTo>
                  <a:pt x="1348574" y="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7479307" y="4008928"/>
            <a:ext cx="3227070" cy="147193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4130" marR="1836420" indent="-12065">
              <a:lnSpc>
                <a:spcPct val="100800"/>
              </a:lnSpc>
              <a:spcBef>
                <a:spcPts val="85"/>
              </a:spcBef>
            </a:pPr>
            <a:r>
              <a:rPr dirty="0" sz="1750" spc="-10">
                <a:solidFill>
                  <a:srgbClr val="569CD4"/>
                </a:solidFill>
                <a:latin typeface="Arial"/>
                <a:cs typeface="Arial"/>
              </a:rPr>
              <a:t>(leverage </a:t>
            </a:r>
            <a:r>
              <a:rPr dirty="0" sz="1750">
                <a:solidFill>
                  <a:srgbClr val="569CD4"/>
                </a:solidFill>
                <a:latin typeface="Arial"/>
                <a:cs typeface="Arial"/>
              </a:rPr>
              <a:t>loan:</a:t>
            </a:r>
            <a:r>
              <a:rPr dirty="0" sz="1750" spc="70">
                <a:solidFill>
                  <a:srgbClr val="569CD4"/>
                </a:solidFill>
                <a:latin typeface="Arial"/>
                <a:cs typeface="Arial"/>
              </a:rPr>
              <a:t> </a:t>
            </a:r>
            <a:r>
              <a:rPr dirty="0" sz="1750" spc="-35">
                <a:solidFill>
                  <a:srgbClr val="569CD4"/>
                </a:solidFill>
                <a:latin typeface="Arial"/>
                <a:cs typeface="Arial"/>
              </a:rPr>
              <a:t>~$6.4M)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35"/>
              </a:spcBef>
            </a:pPr>
            <a:endParaRPr sz="1750">
              <a:latin typeface="Arial"/>
              <a:cs typeface="Arial"/>
            </a:endParaRPr>
          </a:p>
          <a:p>
            <a:pPr marL="2263140" marR="5080" indent="-399415">
              <a:lnSpc>
                <a:spcPts val="1630"/>
              </a:lnSpc>
            </a:pPr>
            <a:r>
              <a:rPr dirty="0" sz="1400" spc="-10">
                <a:solidFill>
                  <a:srgbClr val="EFF6F9"/>
                </a:solidFill>
                <a:latin typeface="Arial"/>
                <a:cs typeface="Arial"/>
              </a:rPr>
              <a:t>Homeownership project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395238" y="6071512"/>
            <a:ext cx="208597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204">
                <a:solidFill>
                  <a:srgbClr val="1F2121"/>
                </a:solidFill>
                <a:latin typeface="Arial"/>
                <a:cs typeface="Arial"/>
              </a:rPr>
              <a:t>Tri</a:t>
            </a:r>
            <a:r>
              <a:rPr dirty="0" sz="2650" spc="204">
                <a:solidFill>
                  <a:srgbClr val="0A0A08"/>
                </a:solidFill>
                <a:latin typeface="Arial"/>
                <a:cs typeface="Arial"/>
              </a:rPr>
              <a:t>be/</a:t>
            </a:r>
            <a:r>
              <a:rPr dirty="0" sz="2650" spc="204">
                <a:solidFill>
                  <a:srgbClr val="1F2121"/>
                </a:solidFill>
                <a:latin typeface="Arial"/>
                <a:cs typeface="Arial"/>
              </a:rPr>
              <a:t>T</a:t>
            </a:r>
            <a:r>
              <a:rPr dirty="0" sz="2650" spc="204">
                <a:solidFill>
                  <a:srgbClr val="0A0A08"/>
                </a:solidFill>
                <a:latin typeface="Arial"/>
                <a:cs typeface="Arial"/>
              </a:rPr>
              <a:t>DHE</a:t>
            </a:r>
            <a:endParaRPr sz="265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316285" y="6052429"/>
            <a:ext cx="253746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175">
                <a:solidFill>
                  <a:srgbClr val="1F2121"/>
                </a:solidFill>
                <a:latin typeface="Arial"/>
                <a:cs typeface="Arial"/>
              </a:rPr>
              <a:t>N</a:t>
            </a:r>
            <a:r>
              <a:rPr dirty="0" sz="2650" spc="175">
                <a:solidFill>
                  <a:srgbClr val="0A0A08"/>
                </a:solidFill>
                <a:latin typeface="Arial"/>
                <a:cs typeface="Arial"/>
              </a:rPr>
              <a:t>M</a:t>
            </a:r>
            <a:r>
              <a:rPr dirty="0" sz="2650" spc="175">
                <a:solidFill>
                  <a:srgbClr val="1F2121"/>
                </a:solidFill>
                <a:latin typeface="Arial"/>
                <a:cs typeface="Arial"/>
              </a:rPr>
              <a:t>T</a:t>
            </a:r>
            <a:r>
              <a:rPr dirty="0" sz="2650" spc="175">
                <a:solidFill>
                  <a:srgbClr val="0A0A08"/>
                </a:solidFill>
                <a:latin typeface="Arial"/>
                <a:cs typeface="Arial"/>
              </a:rPr>
              <a:t>C</a:t>
            </a:r>
            <a:r>
              <a:rPr dirty="0" sz="2650" spc="10">
                <a:solidFill>
                  <a:srgbClr val="0A0A08"/>
                </a:solidFill>
                <a:latin typeface="Arial"/>
                <a:cs typeface="Arial"/>
              </a:rPr>
              <a:t> </a:t>
            </a:r>
            <a:r>
              <a:rPr dirty="0" sz="2800" spc="60">
                <a:solidFill>
                  <a:srgbClr val="0A0A08"/>
                </a:solidFill>
                <a:latin typeface="Arial"/>
                <a:cs typeface="Arial"/>
              </a:rPr>
              <a:t>Inves</a:t>
            </a:r>
            <a:r>
              <a:rPr dirty="0" sz="2800" spc="60">
                <a:solidFill>
                  <a:srgbClr val="1F2121"/>
                </a:solidFill>
                <a:latin typeface="Arial"/>
                <a:cs typeface="Arial"/>
              </a:rPr>
              <a:t>t</a:t>
            </a:r>
            <a:r>
              <a:rPr dirty="0" sz="2800" spc="60">
                <a:solidFill>
                  <a:srgbClr val="0A0A08"/>
                </a:solidFill>
                <a:latin typeface="Arial"/>
                <a:cs typeface="Arial"/>
              </a:rPr>
              <a:t>o</a:t>
            </a:r>
            <a:r>
              <a:rPr dirty="0" sz="2800" spc="60">
                <a:solidFill>
                  <a:srgbClr val="1F2121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9410793" y="6052429"/>
            <a:ext cx="258000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180">
                <a:solidFill>
                  <a:srgbClr val="0A0A08"/>
                </a:solidFill>
                <a:latin typeface="Arial"/>
                <a:cs typeface="Arial"/>
              </a:rPr>
              <a:t>NM</a:t>
            </a:r>
            <a:r>
              <a:rPr dirty="0" sz="2650" spc="180">
                <a:solidFill>
                  <a:srgbClr val="1F2121"/>
                </a:solidFill>
                <a:latin typeface="Arial"/>
                <a:cs typeface="Arial"/>
              </a:rPr>
              <a:t>T</a:t>
            </a:r>
            <a:r>
              <a:rPr dirty="0" sz="2650" spc="180">
                <a:solidFill>
                  <a:srgbClr val="0A0A08"/>
                </a:solidFill>
                <a:latin typeface="Arial"/>
                <a:cs typeface="Arial"/>
              </a:rPr>
              <a:t>C</a:t>
            </a:r>
            <a:r>
              <a:rPr dirty="0" sz="2650" spc="-30">
                <a:solidFill>
                  <a:srgbClr val="0A0A08"/>
                </a:solidFill>
                <a:latin typeface="Arial"/>
                <a:cs typeface="Arial"/>
              </a:rPr>
              <a:t> </a:t>
            </a:r>
            <a:r>
              <a:rPr dirty="0" sz="2800" spc="80">
                <a:solidFill>
                  <a:srgbClr val="0A0A08"/>
                </a:solidFill>
                <a:latin typeface="Arial"/>
                <a:cs typeface="Arial"/>
              </a:rPr>
              <a:t>p</a:t>
            </a:r>
            <a:r>
              <a:rPr dirty="0" sz="2800" spc="80">
                <a:solidFill>
                  <a:srgbClr val="1F2121"/>
                </a:solidFill>
                <a:latin typeface="Arial"/>
                <a:cs typeface="Arial"/>
              </a:rPr>
              <a:t>r</a:t>
            </a:r>
            <a:r>
              <a:rPr dirty="0" sz="2800" spc="80">
                <a:solidFill>
                  <a:srgbClr val="0A0A08"/>
                </a:solidFill>
                <a:latin typeface="Arial"/>
                <a:cs typeface="Arial"/>
              </a:rPr>
              <a:t>ov</a:t>
            </a:r>
            <a:r>
              <a:rPr dirty="0" sz="2800" spc="80">
                <a:solidFill>
                  <a:srgbClr val="1F2121"/>
                </a:solidFill>
                <a:latin typeface="Arial"/>
                <a:cs typeface="Arial"/>
              </a:rPr>
              <a:t>i</a:t>
            </a:r>
            <a:r>
              <a:rPr dirty="0" sz="2800" spc="80">
                <a:solidFill>
                  <a:srgbClr val="0A0A08"/>
                </a:solidFill>
                <a:latin typeface="Arial"/>
                <a:cs typeface="Arial"/>
              </a:rPr>
              <a:t>der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5199" y="1728256"/>
            <a:ext cx="683434" cy="818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7973" y="1670242"/>
            <a:ext cx="515627" cy="93739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235597" y="1410700"/>
            <a:ext cx="2032000" cy="2894965"/>
            <a:chOff x="5235597" y="1410700"/>
            <a:chExt cx="2032000" cy="289496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5597" y="2033598"/>
              <a:ext cx="707843" cy="200609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7850" y="1410700"/>
              <a:ext cx="378329" cy="5862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1934" y="3340461"/>
              <a:ext cx="1055662" cy="964880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98850" y="3392369"/>
            <a:ext cx="2062507" cy="129159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4768" y="5948081"/>
            <a:ext cx="897008" cy="69923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2140" y="5948081"/>
            <a:ext cx="897008" cy="69923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84280" y="5948081"/>
            <a:ext cx="890906" cy="699232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623157" y="3328248"/>
            <a:ext cx="0" cy="708660"/>
          </a:xfrm>
          <a:custGeom>
            <a:avLst/>
            <a:gdLst/>
            <a:ahLst/>
            <a:cxnLst/>
            <a:rect l="l" t="t" r="r" b="b"/>
            <a:pathLst>
              <a:path w="0" h="708660">
                <a:moveTo>
                  <a:pt x="0" y="708393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961824" y="3010692"/>
            <a:ext cx="0" cy="659765"/>
          </a:xfrm>
          <a:custGeom>
            <a:avLst/>
            <a:gdLst/>
            <a:ahLst/>
            <a:cxnLst/>
            <a:rect l="l" t="t" r="r" b="b"/>
            <a:pathLst>
              <a:path w="0" h="659764">
                <a:moveTo>
                  <a:pt x="0" y="659538"/>
                </a:moveTo>
                <a:lnTo>
                  <a:pt x="0" y="0"/>
                </a:lnTo>
              </a:path>
            </a:pathLst>
          </a:custGeom>
          <a:ln w="579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297363" y="250401"/>
            <a:ext cx="0" cy="1038225"/>
          </a:xfrm>
          <a:custGeom>
            <a:avLst/>
            <a:gdLst/>
            <a:ahLst/>
            <a:cxnLst/>
            <a:rect l="l" t="t" r="r" b="b"/>
            <a:pathLst>
              <a:path w="0" h="1038225">
                <a:moveTo>
                  <a:pt x="0" y="1038162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6285158" y="250401"/>
            <a:ext cx="3759200" cy="1038225"/>
            <a:chOff x="6285158" y="250401"/>
            <a:chExt cx="3759200" cy="1038225"/>
          </a:xfrm>
        </p:grpSpPr>
        <p:sp>
          <p:nvSpPr>
            <p:cNvPr id="16" name="object 16" descr=""/>
            <p:cNvSpPr/>
            <p:nvPr/>
          </p:nvSpPr>
          <p:spPr>
            <a:xfrm>
              <a:off x="10034897" y="250401"/>
              <a:ext cx="0" cy="1038225"/>
            </a:xfrm>
            <a:custGeom>
              <a:avLst/>
              <a:gdLst/>
              <a:ahLst/>
              <a:cxnLst/>
              <a:rect l="l" t="t" r="r" b="b"/>
              <a:pathLst>
                <a:path w="0" h="1038225">
                  <a:moveTo>
                    <a:pt x="0" y="1038162"/>
                  </a:moveTo>
                  <a:lnTo>
                    <a:pt x="0" y="0"/>
                  </a:lnTo>
                </a:path>
              </a:pathLst>
            </a:custGeom>
            <a:ln w="122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285158" y="256508"/>
              <a:ext cx="3759200" cy="0"/>
            </a:xfrm>
            <a:custGeom>
              <a:avLst/>
              <a:gdLst/>
              <a:ahLst/>
              <a:cxnLst/>
              <a:rect l="l" t="t" r="r" b="b"/>
              <a:pathLst>
                <a:path w="3759200" h="0">
                  <a:moveTo>
                    <a:pt x="0" y="0"/>
                  </a:moveTo>
                  <a:lnTo>
                    <a:pt x="3758891" y="0"/>
                  </a:lnTo>
                </a:path>
              </a:pathLst>
            </a:custGeom>
            <a:ln w="61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285158" y="1279403"/>
              <a:ext cx="3759200" cy="0"/>
            </a:xfrm>
            <a:custGeom>
              <a:avLst/>
              <a:gdLst/>
              <a:ahLst/>
              <a:cxnLst/>
              <a:rect l="l" t="t" r="r" b="b"/>
              <a:pathLst>
                <a:path w="3759200" h="0">
                  <a:moveTo>
                    <a:pt x="0" y="0"/>
                  </a:moveTo>
                  <a:lnTo>
                    <a:pt x="3758891" y="0"/>
                  </a:lnTo>
                </a:path>
              </a:pathLst>
            </a:custGeom>
            <a:ln w="122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/>
          <p:nvPr/>
        </p:nvSpPr>
        <p:spPr>
          <a:xfrm>
            <a:off x="2013691" y="3334355"/>
            <a:ext cx="3221990" cy="0"/>
          </a:xfrm>
          <a:custGeom>
            <a:avLst/>
            <a:gdLst/>
            <a:ahLst/>
            <a:cxnLst/>
            <a:rect l="l" t="t" r="r" b="b"/>
            <a:pathLst>
              <a:path w="3221990" h="0">
                <a:moveTo>
                  <a:pt x="0" y="0"/>
                </a:moveTo>
                <a:lnTo>
                  <a:pt x="3221906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7371332" y="3444278"/>
            <a:ext cx="1147445" cy="0"/>
          </a:xfrm>
          <a:custGeom>
            <a:avLst/>
            <a:gdLst/>
            <a:ahLst/>
            <a:cxnLst/>
            <a:rect l="l" t="t" r="r" b="b"/>
            <a:pathLst>
              <a:path w="1147445" h="0">
                <a:moveTo>
                  <a:pt x="0" y="0"/>
                </a:moveTo>
                <a:lnTo>
                  <a:pt x="1147194" y="0"/>
                </a:lnTo>
              </a:path>
            </a:pathLst>
          </a:custGeom>
          <a:ln w="335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7444557" y="3694658"/>
            <a:ext cx="854710" cy="0"/>
          </a:xfrm>
          <a:custGeom>
            <a:avLst/>
            <a:gdLst/>
            <a:ahLst/>
            <a:cxnLst/>
            <a:rect l="l" t="t" r="r" b="b"/>
            <a:pathLst>
              <a:path w="854709" h="0">
                <a:moveTo>
                  <a:pt x="0" y="0"/>
                </a:moveTo>
                <a:lnTo>
                  <a:pt x="854293" y="0"/>
                </a:lnTo>
              </a:path>
            </a:pathLst>
          </a:custGeom>
          <a:ln w="610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1264469" y="4024427"/>
            <a:ext cx="768985" cy="0"/>
          </a:xfrm>
          <a:custGeom>
            <a:avLst/>
            <a:gdLst/>
            <a:ahLst/>
            <a:cxnLst/>
            <a:rect l="l" t="t" r="r" b="b"/>
            <a:pathLst>
              <a:path w="768984" h="0">
                <a:moveTo>
                  <a:pt x="0" y="0"/>
                </a:moveTo>
                <a:lnTo>
                  <a:pt x="768864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610953" y="4024427"/>
            <a:ext cx="3625215" cy="0"/>
          </a:xfrm>
          <a:custGeom>
            <a:avLst/>
            <a:gdLst/>
            <a:ahLst/>
            <a:cxnLst/>
            <a:rect l="l" t="t" r="r" b="b"/>
            <a:pathLst>
              <a:path w="3625215" h="0">
                <a:moveTo>
                  <a:pt x="0" y="0"/>
                </a:moveTo>
                <a:lnTo>
                  <a:pt x="3624645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648246" y="542603"/>
            <a:ext cx="491490" cy="278130"/>
          </a:xfrm>
          <a:custGeom>
            <a:avLst/>
            <a:gdLst/>
            <a:ahLst/>
            <a:cxnLst/>
            <a:rect l="l" t="t" r="r" b="b"/>
            <a:pathLst>
              <a:path w="491490" h="278130">
                <a:moveTo>
                  <a:pt x="491218" y="277710"/>
                </a:moveTo>
                <a:lnTo>
                  <a:pt x="0" y="277710"/>
                </a:lnTo>
                <a:lnTo>
                  <a:pt x="0" y="0"/>
                </a:lnTo>
                <a:lnTo>
                  <a:pt x="491218" y="0"/>
                </a:lnTo>
                <a:lnTo>
                  <a:pt x="491218" y="27771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635545" y="537954"/>
            <a:ext cx="52578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40">
                <a:solidFill>
                  <a:srgbClr val="EFF6F9"/>
                </a:solidFill>
                <a:latin typeface="Arial"/>
                <a:cs typeface="Arial"/>
              </a:rPr>
              <a:t>Tribe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651907" y="789930"/>
            <a:ext cx="1110615" cy="278130"/>
          </a:xfrm>
          <a:custGeom>
            <a:avLst/>
            <a:gdLst/>
            <a:ahLst/>
            <a:cxnLst/>
            <a:rect l="l" t="t" r="r" b="b"/>
            <a:pathLst>
              <a:path w="1110614" h="278130">
                <a:moveTo>
                  <a:pt x="1110581" y="277710"/>
                </a:moveTo>
                <a:lnTo>
                  <a:pt x="0" y="277710"/>
                </a:lnTo>
                <a:lnTo>
                  <a:pt x="0" y="0"/>
                </a:lnTo>
                <a:lnTo>
                  <a:pt x="1110581" y="0"/>
                </a:lnTo>
                <a:lnTo>
                  <a:pt x="1110581" y="27771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639207" y="785282"/>
            <a:ext cx="113665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45">
                <a:solidFill>
                  <a:srgbClr val="EFF6F9"/>
                </a:solidFill>
                <a:latin typeface="Arial"/>
                <a:cs typeface="Arial"/>
              </a:rPr>
              <a:t>Competitve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649854" y="1040816"/>
            <a:ext cx="469900" cy="269240"/>
          </a:xfrm>
          <a:custGeom>
            <a:avLst/>
            <a:gdLst/>
            <a:ahLst/>
            <a:cxnLst/>
            <a:rect l="l" t="t" r="r" b="b"/>
            <a:pathLst>
              <a:path w="469900" h="269240">
                <a:moveTo>
                  <a:pt x="469861" y="269031"/>
                </a:moveTo>
                <a:lnTo>
                  <a:pt x="0" y="269031"/>
                </a:lnTo>
                <a:lnTo>
                  <a:pt x="0" y="0"/>
                </a:lnTo>
                <a:lnTo>
                  <a:pt x="469861" y="0"/>
                </a:lnTo>
                <a:lnTo>
                  <a:pt x="469861" y="269031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637154" y="1035916"/>
            <a:ext cx="521334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20">
                <a:solidFill>
                  <a:srgbClr val="EFF6F9"/>
                </a:solidFill>
                <a:latin typeface="Arial"/>
                <a:cs typeface="Arial"/>
              </a:rPr>
              <a:t>IHBG</a:t>
            </a:r>
            <a:endParaRPr sz="155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2060881" y="664740"/>
            <a:ext cx="1165860" cy="278130"/>
          </a:xfrm>
          <a:custGeom>
            <a:avLst/>
            <a:gdLst/>
            <a:ahLst/>
            <a:cxnLst/>
            <a:rect l="l" t="t" r="r" b="b"/>
            <a:pathLst>
              <a:path w="1165860" h="278130">
                <a:moveTo>
                  <a:pt x="1165500" y="277710"/>
                </a:moveTo>
                <a:lnTo>
                  <a:pt x="0" y="277710"/>
                </a:lnTo>
                <a:lnTo>
                  <a:pt x="0" y="0"/>
                </a:lnTo>
                <a:lnTo>
                  <a:pt x="1165500" y="0"/>
                </a:lnTo>
                <a:lnTo>
                  <a:pt x="1165500" y="27771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2048180" y="660090"/>
            <a:ext cx="11779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70">
                <a:solidFill>
                  <a:srgbClr val="EFF6F9"/>
                </a:solidFill>
                <a:latin typeface="Arial"/>
                <a:cs typeface="Arial"/>
              </a:rPr>
              <a:t>Tribe/Other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2071941" y="918679"/>
            <a:ext cx="988694" cy="269240"/>
          </a:xfrm>
          <a:custGeom>
            <a:avLst/>
            <a:gdLst/>
            <a:ahLst/>
            <a:cxnLst/>
            <a:rect l="l" t="t" r="r" b="b"/>
            <a:pathLst>
              <a:path w="988694" h="269240">
                <a:moveTo>
                  <a:pt x="988539" y="269031"/>
                </a:moveTo>
                <a:lnTo>
                  <a:pt x="0" y="269031"/>
                </a:lnTo>
                <a:lnTo>
                  <a:pt x="0" y="0"/>
                </a:lnTo>
                <a:lnTo>
                  <a:pt x="988539" y="0"/>
                </a:lnTo>
                <a:lnTo>
                  <a:pt x="988539" y="269031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2059241" y="913779"/>
            <a:ext cx="1014730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0">
                <a:solidFill>
                  <a:srgbClr val="EFF6F9"/>
                </a:solidFill>
                <a:latin typeface="Arial"/>
                <a:cs typeface="Arial"/>
              </a:rPr>
              <a:t>NAHASDA</a:t>
            </a:r>
            <a:endParaRPr sz="155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306516" y="611490"/>
            <a:ext cx="3722370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150">
                <a:solidFill>
                  <a:srgbClr val="0C0C08"/>
                </a:solidFill>
                <a:latin typeface="Arial"/>
                <a:cs typeface="Arial"/>
              </a:rPr>
              <a:t>NMTC</a:t>
            </a:r>
            <a:r>
              <a:rPr dirty="0" sz="2150" spc="235">
                <a:solidFill>
                  <a:srgbClr val="0C0C08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C0C08"/>
                </a:solidFill>
                <a:latin typeface="Arial"/>
                <a:cs typeface="Arial"/>
              </a:rPr>
              <a:t>investor</a:t>
            </a:r>
            <a:r>
              <a:rPr dirty="0" sz="2150" spc="320">
                <a:solidFill>
                  <a:srgbClr val="0C0C08"/>
                </a:solidFill>
                <a:latin typeface="Arial"/>
                <a:cs typeface="Arial"/>
              </a:rPr>
              <a:t> </a:t>
            </a:r>
            <a:r>
              <a:rPr dirty="0" sz="2150" spc="50">
                <a:solidFill>
                  <a:srgbClr val="0C0C08"/>
                </a:solidFill>
                <a:latin typeface="Arial"/>
                <a:cs typeface="Arial"/>
              </a:rPr>
              <a:t>funds</a:t>
            </a:r>
            <a:endParaRPr sz="21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150168" y="2556773"/>
            <a:ext cx="380047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80">
                <a:solidFill>
                  <a:srgbClr val="569CD4"/>
                </a:solidFill>
                <a:latin typeface="Arial"/>
                <a:cs typeface="Arial"/>
              </a:rPr>
              <a:t>(leverage</a:t>
            </a:r>
            <a:r>
              <a:rPr dirty="0" sz="2700" spc="235">
                <a:solidFill>
                  <a:srgbClr val="569CD4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569CD4"/>
                </a:solidFill>
                <a:latin typeface="Arial"/>
                <a:cs typeface="Arial"/>
              </a:rPr>
              <a:t>loan:</a:t>
            </a:r>
            <a:r>
              <a:rPr dirty="0" sz="2700" spc="225">
                <a:solidFill>
                  <a:srgbClr val="569CD4"/>
                </a:solidFill>
                <a:latin typeface="Arial"/>
                <a:cs typeface="Arial"/>
              </a:rPr>
              <a:t> </a:t>
            </a:r>
            <a:r>
              <a:rPr dirty="0" sz="2700" spc="50">
                <a:solidFill>
                  <a:srgbClr val="569CD4"/>
                </a:solidFill>
                <a:latin typeface="Arial"/>
                <a:cs typeface="Arial"/>
              </a:rPr>
              <a:t>-</a:t>
            </a:r>
            <a:r>
              <a:rPr dirty="0" sz="2700" spc="70">
                <a:solidFill>
                  <a:srgbClr val="569CD4"/>
                </a:solidFill>
                <a:latin typeface="Arial"/>
                <a:cs typeface="Arial"/>
              </a:rPr>
              <a:t>$6.4M)</a:t>
            </a:r>
            <a:endParaRPr sz="27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408535" y="3454478"/>
            <a:ext cx="270700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110">
                <a:solidFill>
                  <a:srgbClr val="0C0C08"/>
                </a:solidFill>
                <a:latin typeface="Arial"/>
                <a:cs typeface="Arial"/>
              </a:rPr>
              <a:t>investment</a:t>
            </a:r>
            <a:r>
              <a:rPr dirty="0" sz="2700" spc="220">
                <a:solidFill>
                  <a:srgbClr val="0C0C08"/>
                </a:solidFill>
                <a:latin typeface="Arial"/>
                <a:cs typeface="Arial"/>
              </a:rPr>
              <a:t> </a:t>
            </a:r>
            <a:r>
              <a:rPr dirty="0" sz="2700" spc="145">
                <a:solidFill>
                  <a:srgbClr val="0C0C08"/>
                </a:solidFill>
                <a:latin typeface="Arial"/>
                <a:cs typeface="Arial"/>
              </a:rPr>
              <a:t>fund</a:t>
            </a:r>
            <a:endParaRPr sz="27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102897" y="2121660"/>
            <a:ext cx="2733675" cy="110363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97600"/>
              </a:lnSpc>
              <a:spcBef>
                <a:spcPts val="155"/>
              </a:spcBef>
            </a:pPr>
            <a:r>
              <a:rPr dirty="0" sz="1800">
                <a:solidFill>
                  <a:srgbClr val="7B5EA8"/>
                </a:solidFill>
                <a:latin typeface="Arial"/>
                <a:cs typeface="Arial"/>
              </a:rPr>
              <a:t>(NMTC</a:t>
            </a:r>
            <a:r>
              <a:rPr dirty="0" sz="1800" spc="125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B5EA8"/>
                </a:solidFill>
                <a:latin typeface="Arial"/>
                <a:cs typeface="Arial"/>
              </a:rPr>
              <a:t>enters</a:t>
            </a:r>
            <a:r>
              <a:rPr dirty="0" sz="1800" spc="7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7B5EA8"/>
                </a:solidFill>
                <a:latin typeface="Arial"/>
                <a:cs typeface="Arial"/>
              </a:rPr>
              <a:t>via </a:t>
            </a:r>
            <a:r>
              <a:rPr dirty="0" sz="1800" spc="50">
                <a:solidFill>
                  <a:srgbClr val="7B5EA8"/>
                </a:solidFill>
                <a:latin typeface="Arial"/>
                <a:cs typeface="Arial"/>
              </a:rPr>
              <a:t>Community</a:t>
            </a:r>
            <a:r>
              <a:rPr dirty="0" sz="1800" spc="114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B5EA8"/>
                </a:solidFill>
                <a:latin typeface="Arial"/>
                <a:cs typeface="Arial"/>
              </a:rPr>
              <a:t>Dev</a:t>
            </a:r>
            <a:r>
              <a:rPr dirty="0" sz="1800" spc="2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B5EA8"/>
                </a:solidFill>
                <a:latin typeface="Arial"/>
                <a:cs typeface="Arial"/>
              </a:rPr>
              <a:t>Entity </a:t>
            </a:r>
            <a:r>
              <a:rPr dirty="0" sz="1800">
                <a:solidFill>
                  <a:srgbClr val="7B5EA8"/>
                </a:solidFill>
                <a:latin typeface="Arial"/>
                <a:cs typeface="Arial"/>
              </a:rPr>
              <a:t>(aka</a:t>
            </a:r>
            <a:r>
              <a:rPr dirty="0" sz="1800" spc="135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B5EA8"/>
                </a:solidFill>
                <a:latin typeface="Arial"/>
                <a:cs typeface="Arial"/>
              </a:rPr>
              <a:t>entity</a:t>
            </a:r>
            <a:r>
              <a:rPr dirty="0" sz="1800" spc="75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B5EA8"/>
                </a:solidFill>
                <a:latin typeface="Arial"/>
                <a:cs typeface="Arial"/>
              </a:rPr>
              <a:t>that</a:t>
            </a:r>
            <a:r>
              <a:rPr dirty="0" sz="1800" spc="60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7B5EA8"/>
                </a:solidFill>
                <a:latin typeface="Arial"/>
                <a:cs typeface="Arial"/>
              </a:rPr>
              <a:t>has</a:t>
            </a:r>
            <a:r>
              <a:rPr dirty="0" sz="1800" spc="45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7B5EA8"/>
                </a:solidFill>
                <a:latin typeface="Arial"/>
                <a:cs typeface="Arial"/>
              </a:rPr>
              <a:t>NMTC </a:t>
            </a:r>
            <a:r>
              <a:rPr dirty="0" sz="1800">
                <a:solidFill>
                  <a:srgbClr val="7B5EA8"/>
                </a:solidFill>
                <a:latin typeface="Arial"/>
                <a:cs typeface="Arial"/>
              </a:rPr>
              <a:t>aka</a:t>
            </a:r>
            <a:r>
              <a:rPr dirty="0" sz="1800" spc="-105">
                <a:solidFill>
                  <a:srgbClr val="7B5EA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7B5EA8"/>
                </a:solidFill>
                <a:latin typeface="Arial"/>
                <a:cs typeface="Arial"/>
              </a:rPr>
              <a:t>Travois)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9708777" y="3385776"/>
            <a:ext cx="2247900" cy="5816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5715">
              <a:lnSpc>
                <a:spcPct val="102400"/>
              </a:lnSpc>
              <a:spcBef>
                <a:spcPts val="50"/>
              </a:spcBef>
            </a:pPr>
            <a:r>
              <a:rPr dirty="0" sz="1800" spc="65">
                <a:solidFill>
                  <a:srgbClr val="0C0C08"/>
                </a:solidFill>
                <a:latin typeface="Arial"/>
                <a:cs typeface="Arial"/>
              </a:rPr>
              <a:t>NMTC</a:t>
            </a:r>
            <a:r>
              <a:rPr dirty="0" sz="1800" spc="40">
                <a:solidFill>
                  <a:srgbClr val="0C0C08"/>
                </a:solidFill>
                <a:latin typeface="Arial"/>
                <a:cs typeface="Arial"/>
              </a:rPr>
              <a:t> </a:t>
            </a:r>
            <a:r>
              <a:rPr dirty="0" sz="1800" spc="80">
                <a:solidFill>
                  <a:srgbClr val="0C0C08"/>
                </a:solidFill>
                <a:latin typeface="Arial"/>
                <a:cs typeface="Arial"/>
              </a:rPr>
              <a:t>net</a:t>
            </a:r>
            <a:r>
              <a:rPr dirty="0" sz="1800" spc="25">
                <a:solidFill>
                  <a:srgbClr val="0C0C08"/>
                </a:solidFill>
                <a:latin typeface="Arial"/>
                <a:cs typeface="Arial"/>
              </a:rPr>
              <a:t> </a:t>
            </a:r>
            <a:r>
              <a:rPr dirty="0" sz="1800" spc="70">
                <a:solidFill>
                  <a:srgbClr val="0C0C08"/>
                </a:solidFill>
                <a:latin typeface="Arial"/>
                <a:cs typeface="Arial"/>
              </a:rPr>
              <a:t>benefit </a:t>
            </a:r>
            <a:r>
              <a:rPr dirty="0" sz="1800" spc="45">
                <a:solidFill>
                  <a:srgbClr val="0C0C08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0C0C08"/>
                </a:solidFill>
                <a:latin typeface="Arial"/>
                <a:cs typeface="Arial"/>
              </a:rPr>
              <a:t>Tribe:</a:t>
            </a:r>
            <a:r>
              <a:rPr dirty="0" sz="1800" spc="270">
                <a:solidFill>
                  <a:srgbClr val="0C0C0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1211F"/>
                </a:solidFill>
                <a:latin typeface="Arial"/>
                <a:cs typeface="Arial"/>
              </a:rPr>
              <a:t>~$1</a:t>
            </a:r>
            <a:r>
              <a:rPr dirty="0" sz="1800" spc="-10">
                <a:solidFill>
                  <a:srgbClr val="494923"/>
                </a:solidFill>
                <a:latin typeface="Arial"/>
                <a:cs typeface="Arial"/>
              </a:rPr>
              <a:t>.</a:t>
            </a:r>
            <a:r>
              <a:rPr dirty="0" sz="1800" spc="-10">
                <a:solidFill>
                  <a:srgbClr val="0C0C08"/>
                </a:solidFill>
                <a:latin typeface="Arial"/>
                <a:cs typeface="Arial"/>
              </a:rPr>
              <a:t>4M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9343136" y="5039271"/>
            <a:ext cx="1348740" cy="450850"/>
          </a:xfrm>
          <a:custGeom>
            <a:avLst/>
            <a:gdLst/>
            <a:ahLst/>
            <a:cxnLst/>
            <a:rect l="l" t="t" r="r" b="b"/>
            <a:pathLst>
              <a:path w="1348740" h="450850">
                <a:moveTo>
                  <a:pt x="1348574" y="0"/>
                </a:moveTo>
                <a:lnTo>
                  <a:pt x="0" y="0"/>
                </a:lnTo>
                <a:lnTo>
                  <a:pt x="0" y="242989"/>
                </a:lnTo>
                <a:lnTo>
                  <a:pt x="399313" y="242989"/>
                </a:lnTo>
                <a:lnTo>
                  <a:pt x="399313" y="450621"/>
                </a:lnTo>
                <a:lnTo>
                  <a:pt x="957656" y="450621"/>
                </a:lnTo>
                <a:lnTo>
                  <a:pt x="957656" y="242989"/>
                </a:lnTo>
                <a:lnTo>
                  <a:pt x="1348574" y="242989"/>
                </a:lnTo>
                <a:lnTo>
                  <a:pt x="1348574" y="0"/>
                </a:lnTo>
                <a:close/>
              </a:path>
            </a:pathLst>
          </a:custGeom>
          <a:solidFill>
            <a:srgbClr val="4F97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7478919" y="4002567"/>
            <a:ext cx="3227070" cy="147828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24130" marR="1830705" indent="-12065">
              <a:lnSpc>
                <a:spcPts val="2120"/>
              </a:lnSpc>
              <a:spcBef>
                <a:spcPts val="204"/>
              </a:spcBef>
            </a:pPr>
            <a:r>
              <a:rPr dirty="0" sz="1800" spc="-10">
                <a:solidFill>
                  <a:srgbClr val="569CD4"/>
                </a:solidFill>
                <a:latin typeface="Arial"/>
                <a:cs typeface="Arial"/>
              </a:rPr>
              <a:t>(leverage </a:t>
            </a:r>
            <a:r>
              <a:rPr dirty="0" sz="1800">
                <a:solidFill>
                  <a:srgbClr val="569CD4"/>
                </a:solidFill>
                <a:latin typeface="Arial"/>
                <a:cs typeface="Arial"/>
              </a:rPr>
              <a:t>loan:</a:t>
            </a:r>
            <a:r>
              <a:rPr dirty="0" sz="1800" spc="-15">
                <a:solidFill>
                  <a:srgbClr val="569CD4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569CD4"/>
                </a:solidFill>
                <a:latin typeface="Arial"/>
                <a:cs typeface="Arial"/>
              </a:rPr>
              <a:t>~$6.4M)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sz="1800">
              <a:latin typeface="Arial"/>
              <a:cs typeface="Arial"/>
            </a:endParaRPr>
          </a:p>
          <a:p>
            <a:pPr marL="2263140" marR="5080" indent="-399415">
              <a:lnSpc>
                <a:spcPts val="1630"/>
              </a:lnSpc>
            </a:pPr>
            <a:r>
              <a:rPr dirty="0" sz="1400" spc="-10">
                <a:solidFill>
                  <a:srgbClr val="EFF6F9"/>
                </a:solidFill>
                <a:latin typeface="Arial"/>
                <a:cs typeface="Arial"/>
              </a:rPr>
              <a:t>Homeownership project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395091" y="6065151"/>
            <a:ext cx="2085339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180">
                <a:solidFill>
                  <a:srgbClr val="21211F"/>
                </a:solidFill>
                <a:latin typeface="Arial"/>
                <a:cs typeface="Arial"/>
              </a:rPr>
              <a:t>Tribe/TD</a:t>
            </a:r>
            <a:r>
              <a:rPr dirty="0" sz="2700" spc="180">
                <a:solidFill>
                  <a:srgbClr val="0C0C08"/>
                </a:solidFill>
                <a:latin typeface="Arial"/>
                <a:cs typeface="Arial"/>
              </a:rPr>
              <a:t>HE</a:t>
            </a:r>
            <a:endParaRPr sz="27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315440" y="6046067"/>
            <a:ext cx="249491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50" b="1">
                <a:solidFill>
                  <a:srgbClr val="21211F"/>
                </a:solidFill>
                <a:latin typeface="Arial"/>
                <a:cs typeface="Arial"/>
              </a:rPr>
              <a:t>NMTC</a:t>
            </a:r>
            <a:r>
              <a:rPr dirty="0" sz="2850" spc="110" b="1">
                <a:solidFill>
                  <a:srgbClr val="21211F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C0C08"/>
                </a:solidFill>
                <a:latin typeface="Arial"/>
                <a:cs typeface="Arial"/>
              </a:rPr>
              <a:t>Investor</a:t>
            </a:r>
            <a:endParaRPr sz="27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9410308" y="6065151"/>
            <a:ext cx="253682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125">
                <a:solidFill>
                  <a:srgbClr val="0C0C08"/>
                </a:solidFill>
                <a:latin typeface="Arial"/>
                <a:cs typeface="Arial"/>
              </a:rPr>
              <a:t>NMTC</a:t>
            </a:r>
            <a:r>
              <a:rPr dirty="0" sz="2700" spc="60">
                <a:solidFill>
                  <a:srgbClr val="0C0C08"/>
                </a:solidFill>
                <a:latin typeface="Arial"/>
                <a:cs typeface="Arial"/>
              </a:rPr>
              <a:t> </a:t>
            </a:r>
            <a:r>
              <a:rPr dirty="0" sz="2700" spc="95">
                <a:solidFill>
                  <a:srgbClr val="0C0C08"/>
                </a:solidFill>
                <a:latin typeface="Arial"/>
                <a:cs typeface="Arial"/>
              </a:rPr>
              <a:t>provider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406056" y="629179"/>
            <a:ext cx="7373620" cy="468630"/>
          </a:xfrm>
          <a:custGeom>
            <a:avLst/>
            <a:gdLst/>
            <a:ahLst/>
            <a:cxnLst/>
            <a:rect l="l" t="t" r="r" b="b"/>
            <a:pathLst>
              <a:path w="7373620" h="468630">
                <a:moveTo>
                  <a:pt x="7373162" y="468635"/>
                </a:moveTo>
                <a:lnTo>
                  <a:pt x="0" y="468635"/>
                </a:lnTo>
                <a:lnTo>
                  <a:pt x="0" y="0"/>
                </a:lnTo>
                <a:lnTo>
                  <a:pt x="7373162" y="0"/>
                </a:lnTo>
                <a:lnTo>
                  <a:pt x="7373162" y="468635"/>
                </a:lnTo>
                <a:close/>
              </a:path>
            </a:pathLst>
          </a:custGeom>
          <a:solidFill>
            <a:srgbClr val="2444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3356" y="630065"/>
            <a:ext cx="7433945" cy="438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145">
                <a:solidFill>
                  <a:srgbClr val="FBFDFD"/>
                </a:solidFill>
              </a:rPr>
              <a:t>Other</a:t>
            </a:r>
            <a:r>
              <a:rPr dirty="0" sz="2700">
                <a:solidFill>
                  <a:srgbClr val="FBFDFD"/>
                </a:solidFill>
              </a:rPr>
              <a:t> </a:t>
            </a:r>
            <a:r>
              <a:rPr dirty="0" sz="2700" spc="150">
                <a:solidFill>
                  <a:srgbClr val="FBFDFD"/>
                </a:solidFill>
              </a:rPr>
              <a:t>ways</a:t>
            </a:r>
            <a:r>
              <a:rPr dirty="0" sz="2700" spc="-10">
                <a:solidFill>
                  <a:srgbClr val="FBFDFD"/>
                </a:solidFill>
              </a:rPr>
              <a:t> </a:t>
            </a:r>
            <a:r>
              <a:rPr dirty="0" sz="2700" spc="110">
                <a:solidFill>
                  <a:srgbClr val="FBFDFD"/>
                </a:solidFill>
              </a:rPr>
              <a:t>to</a:t>
            </a:r>
            <a:r>
              <a:rPr dirty="0" sz="2700" spc="160">
                <a:solidFill>
                  <a:srgbClr val="FBFDFD"/>
                </a:solidFill>
              </a:rPr>
              <a:t> </a:t>
            </a:r>
            <a:r>
              <a:rPr dirty="0" sz="2700" spc="195">
                <a:solidFill>
                  <a:srgbClr val="FBFDFD"/>
                </a:solidFill>
              </a:rPr>
              <a:t>understand</a:t>
            </a:r>
            <a:r>
              <a:rPr dirty="0" sz="2700" spc="85">
                <a:solidFill>
                  <a:srgbClr val="FBFDFD"/>
                </a:solidFill>
              </a:rPr>
              <a:t> </a:t>
            </a:r>
            <a:r>
              <a:rPr dirty="0" sz="2700" spc="165">
                <a:solidFill>
                  <a:srgbClr val="FBFDFD"/>
                </a:solidFill>
              </a:rPr>
              <a:t>this</a:t>
            </a:r>
            <a:r>
              <a:rPr dirty="0" sz="2700" spc="-25">
                <a:solidFill>
                  <a:srgbClr val="FBFDFD"/>
                </a:solidFill>
              </a:rPr>
              <a:t> </a:t>
            </a:r>
            <a:r>
              <a:rPr dirty="0" sz="2700" spc="210">
                <a:solidFill>
                  <a:srgbClr val="FBFDFD"/>
                </a:solidFill>
              </a:rPr>
              <a:t>funding</a:t>
            </a:r>
            <a:r>
              <a:rPr dirty="0" sz="2700" spc="60">
                <a:solidFill>
                  <a:srgbClr val="FBFDFD"/>
                </a:solidFill>
              </a:rPr>
              <a:t> </a:t>
            </a:r>
            <a:r>
              <a:rPr dirty="0" sz="2700" spc="175">
                <a:solidFill>
                  <a:srgbClr val="FBFDFD"/>
                </a:solidFill>
              </a:rPr>
              <a:t>tool:</a:t>
            </a:r>
            <a:endParaRPr sz="27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7772" y="623644"/>
            <a:ext cx="7410450" cy="492125"/>
          </a:xfrm>
          <a:prstGeom prst="rect"/>
          <a:solidFill>
            <a:srgbClr val="234256"/>
          </a:solidFill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700" spc="50" b="1">
                <a:solidFill>
                  <a:srgbClr val="FBFBFB"/>
                </a:solidFill>
                <a:latin typeface="Arial"/>
                <a:cs typeface="Arial"/>
              </a:rPr>
              <a:t>Other</a:t>
            </a:r>
            <a:r>
              <a:rPr dirty="0" sz="2700" spc="1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ways</a:t>
            </a:r>
            <a:r>
              <a:rPr dirty="0" sz="2700" spc="5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0" b="1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700" spc="-6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5" b="1">
                <a:solidFill>
                  <a:srgbClr val="FBFBFB"/>
                </a:solidFill>
                <a:latin typeface="Arial"/>
                <a:cs typeface="Arial"/>
              </a:rPr>
              <a:t>understand</a:t>
            </a:r>
            <a:r>
              <a:rPr dirty="0" sz="2700" spc="25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this</a:t>
            </a:r>
            <a:r>
              <a:rPr dirty="0" sz="2700" spc="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5" b="1">
                <a:solidFill>
                  <a:srgbClr val="FBFBFB"/>
                </a:solidFill>
                <a:latin typeface="Arial"/>
                <a:cs typeface="Arial"/>
              </a:rPr>
              <a:t>funding</a:t>
            </a:r>
            <a:r>
              <a:rPr dirty="0" sz="2700" spc="9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tool: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47343" y="1330960"/>
            <a:ext cx="7854950" cy="477520"/>
          </a:xfrm>
          <a:prstGeom prst="rect">
            <a:avLst/>
          </a:prstGeom>
          <a:solidFill>
            <a:srgbClr val="234256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4315" indent="-234315">
              <a:lnSpc>
                <a:spcPct val="100000"/>
              </a:lnSpc>
              <a:spcBef>
                <a:spcPts val="110"/>
              </a:spcBef>
              <a:buChar char="•"/>
              <a:tabLst>
                <a:tab pos="234315" algn="l"/>
              </a:tabLst>
            </a:pPr>
            <a:r>
              <a:rPr dirty="0" sz="2750" spc="70">
                <a:solidFill>
                  <a:srgbClr val="FBFBFB"/>
                </a:solidFill>
                <a:latin typeface="Arial"/>
                <a:cs typeface="Arial"/>
              </a:rPr>
              <a:t>Example </a:t>
            </a:r>
            <a:r>
              <a:rPr dirty="0" sz="2750" spc="80">
                <a:solidFill>
                  <a:srgbClr val="FBFBFB"/>
                </a:solidFill>
                <a:latin typeface="Arial"/>
                <a:cs typeface="Arial"/>
              </a:rPr>
              <a:t>equates</a:t>
            </a:r>
            <a:r>
              <a:rPr dirty="0" sz="2750" spc="15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50" spc="65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750" spc="8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FBFBFB"/>
                </a:solidFill>
                <a:latin typeface="Arial"/>
                <a:cs typeface="Arial"/>
              </a:rPr>
              <a:t>$9.45M</a:t>
            </a:r>
            <a:r>
              <a:rPr dirty="0" sz="2750" spc="18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50" spc="55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r>
              <a:rPr dirty="0" sz="2750" spc="7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50" spc="45">
                <a:solidFill>
                  <a:srgbClr val="FBFBFB"/>
                </a:solidFill>
                <a:latin typeface="Arial"/>
                <a:cs typeface="Arial"/>
              </a:rPr>
              <a:t>transaction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7772" y="623644"/>
            <a:ext cx="7410450" cy="492125"/>
          </a:xfrm>
          <a:prstGeom prst="rect"/>
          <a:solidFill>
            <a:srgbClr val="234256"/>
          </a:solidFill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700" spc="50" b="1">
                <a:solidFill>
                  <a:srgbClr val="FBFBFB"/>
                </a:solidFill>
                <a:latin typeface="Arial"/>
                <a:cs typeface="Arial"/>
              </a:rPr>
              <a:t>Other</a:t>
            </a:r>
            <a:r>
              <a:rPr dirty="0" sz="2700" spc="1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ways</a:t>
            </a:r>
            <a:r>
              <a:rPr dirty="0" sz="2700" spc="5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0" b="1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700" spc="-6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5" b="1">
                <a:solidFill>
                  <a:srgbClr val="FBFBFB"/>
                </a:solidFill>
                <a:latin typeface="Arial"/>
                <a:cs typeface="Arial"/>
              </a:rPr>
              <a:t>understand</a:t>
            </a:r>
            <a:r>
              <a:rPr dirty="0" sz="2700" spc="25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this</a:t>
            </a:r>
            <a:r>
              <a:rPr dirty="0" sz="2700" spc="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5" b="1">
                <a:solidFill>
                  <a:srgbClr val="FBFBFB"/>
                </a:solidFill>
                <a:latin typeface="Arial"/>
                <a:cs typeface="Arial"/>
              </a:rPr>
              <a:t>funding</a:t>
            </a:r>
            <a:r>
              <a:rPr dirty="0" sz="2700" spc="9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tool: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48017" y="1344185"/>
            <a:ext cx="7854315" cy="460375"/>
          </a:xfrm>
          <a:prstGeom prst="rect">
            <a:avLst/>
          </a:prstGeom>
          <a:solidFill>
            <a:srgbClr val="234256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4315" indent="-234950">
              <a:lnSpc>
                <a:spcPct val="100000"/>
              </a:lnSpc>
              <a:spcBef>
                <a:spcPts val="110"/>
              </a:spcBef>
              <a:buChar char="•"/>
              <a:tabLst>
                <a:tab pos="234315" algn="l"/>
              </a:tabLst>
            </a:pP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Example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equates</a:t>
            </a:r>
            <a:r>
              <a:rPr dirty="0" sz="2650" spc="2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650" spc="15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$9.45M</a:t>
            </a:r>
            <a:r>
              <a:rPr dirty="0" sz="2650" spc="3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transaction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648017" y="2086166"/>
            <a:ext cx="70485" cy="460375"/>
          </a:xfrm>
          <a:custGeom>
            <a:avLst/>
            <a:gdLst/>
            <a:ahLst/>
            <a:cxnLst/>
            <a:rect l="l" t="t" r="r" b="b"/>
            <a:pathLst>
              <a:path w="70485" h="460375">
                <a:moveTo>
                  <a:pt x="70174" y="459957"/>
                </a:moveTo>
                <a:lnTo>
                  <a:pt x="0" y="459957"/>
                </a:lnTo>
                <a:lnTo>
                  <a:pt x="0" y="0"/>
                </a:lnTo>
                <a:lnTo>
                  <a:pt x="70174" y="0"/>
                </a:lnTo>
                <a:lnTo>
                  <a:pt x="70174" y="459957"/>
                </a:lnTo>
                <a:close/>
              </a:path>
            </a:pathLst>
          </a:custGeom>
          <a:solidFill>
            <a:srgbClr val="234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635316" y="2086801"/>
            <a:ext cx="12700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75">
                <a:solidFill>
                  <a:srgbClr val="FBFBFB"/>
                </a:solidFill>
                <a:latin typeface="Arial"/>
                <a:cs typeface="Arial"/>
              </a:rPr>
              <a:t>•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884352" y="2086166"/>
            <a:ext cx="1285875" cy="438150"/>
          </a:xfrm>
          <a:prstGeom prst="rect">
            <a:avLst/>
          </a:prstGeom>
          <a:solidFill>
            <a:srgbClr val="5B7280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650" spc="60">
                <a:solidFill>
                  <a:srgbClr val="FBFBFB"/>
                </a:solidFill>
                <a:latin typeface="Arial"/>
                <a:cs typeface="Arial"/>
              </a:rPr>
              <a:t>Investor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81656" y="2086166"/>
            <a:ext cx="6727190" cy="438150"/>
          </a:xfrm>
          <a:prstGeom prst="rect">
            <a:avLst/>
          </a:prstGeom>
          <a:solidFill>
            <a:srgbClr val="234256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claims</a:t>
            </a:r>
            <a:r>
              <a:rPr dirty="0" sz="2650" spc="6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39%</a:t>
            </a:r>
            <a:r>
              <a:rPr dirty="0" sz="2650" spc="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tax</a:t>
            </a:r>
            <a:r>
              <a:rPr dirty="0" sz="2650" spc="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credit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over</a:t>
            </a:r>
            <a:r>
              <a:rPr dirty="0" sz="2650" spc="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seven</a:t>
            </a:r>
            <a:r>
              <a:rPr dirty="0" sz="2650" spc="-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75">
                <a:solidFill>
                  <a:srgbClr val="FBFBFB"/>
                </a:solidFill>
                <a:latin typeface="Arial"/>
                <a:cs typeface="Arial"/>
              </a:rPr>
              <a:t>years</a:t>
            </a: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35">
                <a:solidFill>
                  <a:srgbClr val="FBFBFB"/>
                </a:solidFill>
                <a:latin typeface="Arial"/>
                <a:cs typeface="Arial"/>
              </a:rPr>
              <a:t>of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84352" y="2523777"/>
            <a:ext cx="6002655" cy="438150"/>
          </a:xfrm>
          <a:prstGeom prst="rect">
            <a:avLst/>
          </a:prstGeom>
          <a:solidFill>
            <a:srgbClr val="23425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115"/>
              </a:lnSpc>
            </a:pP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transaction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60">
                <a:solidFill>
                  <a:srgbClr val="FBFBFB"/>
                </a:solidFill>
                <a:latin typeface="Arial"/>
                <a:cs typeface="Arial"/>
              </a:rPr>
              <a:t>(-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$3,7M</a:t>
            </a:r>
            <a:r>
              <a:rPr dirty="0" sz="2650" spc="15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55">
                <a:solidFill>
                  <a:srgbClr val="FBFBFB"/>
                </a:solidFill>
                <a:latin typeface="Arial"/>
                <a:cs typeface="Arial"/>
              </a:rPr>
              <a:t>in</a:t>
            </a:r>
            <a:r>
              <a:rPr dirty="0" sz="2650" spc="-1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85">
                <a:solidFill>
                  <a:srgbClr val="FBFBFB"/>
                </a:solidFill>
                <a:latin typeface="Arial"/>
                <a:cs typeface="Arial"/>
              </a:rPr>
              <a:t>credits)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07772" y="623644"/>
            <a:ext cx="7410450" cy="492125"/>
          </a:xfrm>
          <a:prstGeom prst="rect">
            <a:avLst/>
          </a:prstGeom>
          <a:solidFill>
            <a:srgbClr val="234256"/>
          </a:solidFill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700" spc="50" b="1">
                <a:solidFill>
                  <a:srgbClr val="FBFBFB"/>
                </a:solidFill>
                <a:latin typeface="Arial"/>
                <a:cs typeface="Arial"/>
              </a:rPr>
              <a:t>Other</a:t>
            </a:r>
            <a:r>
              <a:rPr dirty="0" sz="2700" spc="1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ways</a:t>
            </a:r>
            <a:r>
              <a:rPr dirty="0" sz="2700" spc="5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0" b="1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700" spc="-6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5" b="1">
                <a:solidFill>
                  <a:srgbClr val="FBFBFB"/>
                </a:solidFill>
                <a:latin typeface="Arial"/>
                <a:cs typeface="Arial"/>
              </a:rPr>
              <a:t>understand</a:t>
            </a:r>
            <a:r>
              <a:rPr dirty="0" sz="2700" spc="25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this</a:t>
            </a:r>
            <a:r>
              <a:rPr dirty="0" sz="2700" spc="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5" b="1">
                <a:solidFill>
                  <a:srgbClr val="FBFBFB"/>
                </a:solidFill>
                <a:latin typeface="Arial"/>
                <a:cs typeface="Arial"/>
              </a:rPr>
              <a:t>funding</a:t>
            </a:r>
            <a:r>
              <a:rPr dirty="0" sz="2700" spc="9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tool: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47680" y="1337572"/>
            <a:ext cx="7854950" cy="468630"/>
          </a:xfrm>
          <a:prstGeom prst="rect">
            <a:avLst/>
          </a:prstGeom>
          <a:solidFill>
            <a:srgbClr val="234256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3679" indent="-234315">
              <a:lnSpc>
                <a:spcPct val="100000"/>
              </a:lnSpc>
              <a:spcBef>
                <a:spcPts val="110"/>
              </a:spcBef>
              <a:buChar char="•"/>
              <a:tabLst>
                <a:tab pos="233679" algn="l"/>
              </a:tabLst>
            </a:pPr>
            <a:r>
              <a:rPr dirty="0" sz="2700" spc="100">
                <a:solidFill>
                  <a:srgbClr val="FBFBFB"/>
                </a:solidFill>
                <a:latin typeface="Arial"/>
                <a:cs typeface="Arial"/>
              </a:rPr>
              <a:t>Example</a:t>
            </a:r>
            <a:r>
              <a:rPr dirty="0" sz="2700" spc="1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FBFBFB"/>
                </a:solidFill>
                <a:latin typeface="Arial"/>
                <a:cs typeface="Arial"/>
              </a:rPr>
              <a:t>equates</a:t>
            </a:r>
            <a:r>
              <a:rPr dirty="0" sz="2700" spc="20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5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700" spc="1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$9.45M</a:t>
            </a:r>
            <a:r>
              <a:rPr dirty="0" sz="2700" spc="2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90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r>
              <a:rPr dirty="0" sz="2700" spc="11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5">
                <a:solidFill>
                  <a:srgbClr val="FBFBFB"/>
                </a:solidFill>
                <a:latin typeface="Arial"/>
                <a:cs typeface="Arial"/>
              </a:rPr>
              <a:t>transaction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647680" y="2079553"/>
            <a:ext cx="70485" cy="468630"/>
          </a:xfrm>
          <a:custGeom>
            <a:avLst/>
            <a:gdLst/>
            <a:ahLst/>
            <a:cxnLst/>
            <a:rect l="l" t="t" r="r" b="b"/>
            <a:pathLst>
              <a:path w="70485" h="468630">
                <a:moveTo>
                  <a:pt x="70174" y="468635"/>
                </a:moveTo>
                <a:lnTo>
                  <a:pt x="0" y="468635"/>
                </a:lnTo>
                <a:lnTo>
                  <a:pt x="0" y="0"/>
                </a:lnTo>
                <a:lnTo>
                  <a:pt x="70174" y="0"/>
                </a:lnTo>
                <a:lnTo>
                  <a:pt x="70174" y="468635"/>
                </a:lnTo>
                <a:close/>
              </a:path>
            </a:pathLst>
          </a:custGeom>
          <a:solidFill>
            <a:srgbClr val="234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878034" y="2079553"/>
            <a:ext cx="1278890" cy="415290"/>
          </a:xfrm>
          <a:custGeom>
            <a:avLst/>
            <a:gdLst/>
            <a:ahLst/>
            <a:cxnLst/>
            <a:rect l="l" t="t" r="r" b="b"/>
            <a:pathLst>
              <a:path w="1278889" h="415289">
                <a:moveTo>
                  <a:pt x="0" y="415265"/>
                </a:moveTo>
                <a:lnTo>
                  <a:pt x="1278389" y="415265"/>
                </a:lnTo>
                <a:lnTo>
                  <a:pt x="1278389" y="0"/>
                </a:lnTo>
                <a:lnTo>
                  <a:pt x="0" y="0"/>
                </a:lnTo>
                <a:lnTo>
                  <a:pt x="0" y="415265"/>
                </a:lnTo>
                <a:close/>
              </a:path>
            </a:pathLst>
          </a:custGeom>
          <a:solidFill>
            <a:srgbClr val="5B72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634980" y="2080440"/>
            <a:ext cx="153797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dirty="0" sz="2700" spc="50">
                <a:solidFill>
                  <a:srgbClr val="FBFBFB"/>
                </a:solidFill>
                <a:latin typeface="Arial"/>
                <a:cs typeface="Arial"/>
              </a:rPr>
              <a:t>Investor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81402" y="2079553"/>
            <a:ext cx="6727190" cy="415290"/>
          </a:xfrm>
          <a:prstGeom prst="rect">
            <a:avLst/>
          </a:prstGeom>
          <a:solidFill>
            <a:srgbClr val="234256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ts val="3160"/>
              </a:lnSpc>
              <a:spcBef>
                <a:spcPts val="110"/>
              </a:spcBef>
            </a:pPr>
            <a:r>
              <a:rPr dirty="0" sz="2700" spc="100">
                <a:solidFill>
                  <a:srgbClr val="FBFBFB"/>
                </a:solidFill>
                <a:latin typeface="Arial"/>
                <a:cs typeface="Arial"/>
              </a:rPr>
              <a:t>claims</a:t>
            </a:r>
            <a:r>
              <a:rPr dirty="0" sz="2700" spc="5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FBFBFB"/>
                </a:solidFill>
                <a:latin typeface="Arial"/>
                <a:cs typeface="Arial"/>
              </a:rPr>
              <a:t>39%</a:t>
            </a:r>
            <a:r>
              <a:rPr dirty="0" sz="2700" spc="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FBFBFB"/>
                </a:solidFill>
                <a:latin typeface="Arial"/>
                <a:cs typeface="Arial"/>
              </a:rPr>
              <a:t>tax</a:t>
            </a:r>
            <a:r>
              <a:rPr dirty="0" sz="2700" spc="4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14">
                <a:solidFill>
                  <a:srgbClr val="FBFBFB"/>
                </a:solidFill>
                <a:latin typeface="Arial"/>
                <a:cs typeface="Arial"/>
              </a:rPr>
              <a:t>credit</a:t>
            </a: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5">
                <a:solidFill>
                  <a:srgbClr val="FBFBFB"/>
                </a:solidFill>
                <a:latin typeface="Arial"/>
                <a:cs typeface="Arial"/>
              </a:rPr>
              <a:t>over</a:t>
            </a:r>
            <a:r>
              <a:rPr dirty="0" sz="2700" spc="5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0">
                <a:solidFill>
                  <a:srgbClr val="FBFBFB"/>
                </a:solidFill>
                <a:latin typeface="Arial"/>
                <a:cs typeface="Arial"/>
              </a:rPr>
              <a:t>seven</a:t>
            </a:r>
            <a:r>
              <a:rPr dirty="0" sz="2700" spc="-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5">
                <a:solidFill>
                  <a:srgbClr val="FBFBFB"/>
                </a:solidFill>
                <a:latin typeface="Arial"/>
                <a:cs typeface="Arial"/>
              </a:rPr>
              <a:t>years</a:t>
            </a:r>
            <a:r>
              <a:rPr dirty="0" sz="2700" spc="10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5">
                <a:solidFill>
                  <a:srgbClr val="FBFBFB"/>
                </a:solidFill>
                <a:latin typeface="Arial"/>
                <a:cs typeface="Arial"/>
              </a:rPr>
              <a:t>of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83869" y="2548189"/>
            <a:ext cx="6002655" cy="415290"/>
          </a:xfrm>
          <a:prstGeom prst="rect">
            <a:avLst/>
          </a:prstGeom>
          <a:solidFill>
            <a:srgbClr val="23425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930"/>
              </a:lnSpc>
            </a:pPr>
            <a:r>
              <a:rPr dirty="0" sz="2700" spc="90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r>
              <a:rPr dirty="0" sz="2700" spc="1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5">
                <a:solidFill>
                  <a:srgbClr val="FBFBFB"/>
                </a:solidFill>
                <a:latin typeface="Arial"/>
                <a:cs typeface="Arial"/>
              </a:rPr>
              <a:t>transaction</a:t>
            </a:r>
            <a:r>
              <a:rPr dirty="0" sz="2700" spc="15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(-</a:t>
            </a:r>
            <a:r>
              <a:rPr dirty="0" sz="2700" spc="75">
                <a:solidFill>
                  <a:srgbClr val="FBFBFB"/>
                </a:solidFill>
                <a:latin typeface="Arial"/>
                <a:cs typeface="Arial"/>
              </a:rPr>
              <a:t>$3,7M</a:t>
            </a:r>
            <a:r>
              <a:rPr dirty="0" sz="2700" spc="28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in</a:t>
            </a:r>
            <a:r>
              <a:rPr dirty="0" sz="2700" spc="1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5">
                <a:solidFill>
                  <a:srgbClr val="FBFBFB"/>
                </a:solidFill>
                <a:latin typeface="Arial"/>
                <a:cs typeface="Arial"/>
              </a:rPr>
              <a:t>credits)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647680" y="3285654"/>
            <a:ext cx="70485" cy="468630"/>
          </a:xfrm>
          <a:custGeom>
            <a:avLst/>
            <a:gdLst/>
            <a:ahLst/>
            <a:cxnLst/>
            <a:rect l="l" t="t" r="r" b="b"/>
            <a:pathLst>
              <a:path w="70485" h="468629">
                <a:moveTo>
                  <a:pt x="70174" y="468635"/>
                </a:moveTo>
                <a:lnTo>
                  <a:pt x="0" y="468635"/>
                </a:lnTo>
                <a:lnTo>
                  <a:pt x="0" y="0"/>
                </a:lnTo>
                <a:lnTo>
                  <a:pt x="70174" y="0"/>
                </a:lnTo>
                <a:lnTo>
                  <a:pt x="70174" y="468635"/>
                </a:lnTo>
                <a:close/>
              </a:path>
            </a:pathLst>
          </a:custGeom>
          <a:solidFill>
            <a:srgbClr val="234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881085" y="3285654"/>
            <a:ext cx="1275715" cy="418465"/>
          </a:xfrm>
          <a:custGeom>
            <a:avLst/>
            <a:gdLst/>
            <a:ahLst/>
            <a:cxnLst/>
            <a:rect l="l" t="t" r="r" b="b"/>
            <a:pathLst>
              <a:path w="1275714" h="418464">
                <a:moveTo>
                  <a:pt x="0" y="418318"/>
                </a:moveTo>
                <a:lnTo>
                  <a:pt x="1275338" y="418318"/>
                </a:lnTo>
                <a:lnTo>
                  <a:pt x="1275338" y="0"/>
                </a:lnTo>
                <a:lnTo>
                  <a:pt x="0" y="0"/>
                </a:lnTo>
                <a:lnTo>
                  <a:pt x="0" y="418318"/>
                </a:lnTo>
                <a:close/>
              </a:path>
            </a:pathLst>
          </a:custGeom>
          <a:solidFill>
            <a:srgbClr val="6E8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245686" y="3285654"/>
            <a:ext cx="567690" cy="468630"/>
          </a:xfrm>
          <a:custGeom>
            <a:avLst/>
            <a:gdLst/>
            <a:ahLst/>
            <a:cxnLst/>
            <a:rect l="l" t="t" r="r" b="b"/>
            <a:pathLst>
              <a:path w="567690" h="468629">
                <a:moveTo>
                  <a:pt x="567494" y="468635"/>
                </a:moveTo>
                <a:lnTo>
                  <a:pt x="0" y="468635"/>
                </a:lnTo>
                <a:lnTo>
                  <a:pt x="0" y="0"/>
                </a:lnTo>
                <a:lnTo>
                  <a:pt x="567494" y="0"/>
                </a:lnTo>
                <a:lnTo>
                  <a:pt x="567494" y="468635"/>
                </a:lnTo>
                <a:close/>
              </a:path>
            </a:pathLst>
          </a:custGeom>
          <a:solidFill>
            <a:srgbClr val="425B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634980" y="3286540"/>
            <a:ext cx="154114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105"/>
              </a:spcBef>
              <a:buChar char="•"/>
              <a:tabLst>
                <a:tab pos="245110" algn="l"/>
              </a:tabLst>
            </a:pPr>
            <a:r>
              <a:rPr dirty="0" sz="2700" spc="50">
                <a:solidFill>
                  <a:srgbClr val="FBFBFB"/>
                </a:solidFill>
                <a:latin typeface="Arial"/>
                <a:cs typeface="Arial"/>
              </a:rPr>
              <a:t>Investor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284682" y="3285654"/>
            <a:ext cx="4856480" cy="443865"/>
          </a:xfrm>
          <a:prstGeom prst="rect">
            <a:avLst/>
          </a:prstGeom>
          <a:solidFill>
            <a:srgbClr val="234256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700" spc="125">
                <a:solidFill>
                  <a:srgbClr val="FBFBFB"/>
                </a:solidFill>
                <a:latin typeface="Arial"/>
                <a:cs typeface="Arial"/>
              </a:rPr>
              <a:t>puts</a:t>
            </a:r>
            <a:r>
              <a:rPr dirty="0" sz="2700" spc="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an</a:t>
            </a:r>
            <a:r>
              <a:rPr dirty="0" sz="2700" spc="-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45">
                <a:solidFill>
                  <a:srgbClr val="FBFBFB"/>
                </a:solidFill>
                <a:latin typeface="Arial"/>
                <a:cs typeface="Arial"/>
              </a:rPr>
              <a:t>amount</a:t>
            </a:r>
            <a:r>
              <a:rPr dirty="0" sz="2700" spc="1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FBFBFB"/>
                </a:solidFill>
                <a:latin typeface="Arial"/>
                <a:cs typeface="Arial"/>
              </a:rPr>
              <a:t>less</a:t>
            </a:r>
            <a:r>
              <a:rPr dirty="0" sz="2700" spc="75">
                <a:solidFill>
                  <a:srgbClr val="FBFBFB"/>
                </a:solidFill>
                <a:latin typeface="Arial"/>
                <a:cs typeface="Arial"/>
              </a:rPr>
              <a:t> than</a:t>
            </a:r>
            <a:r>
              <a:rPr dirty="0" sz="2700" spc="14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5">
                <a:solidFill>
                  <a:srgbClr val="FBFBFB"/>
                </a:solidFill>
                <a:latin typeface="Arial"/>
                <a:cs typeface="Arial"/>
              </a:rPr>
              <a:t>that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232985" y="3286540"/>
            <a:ext cx="62293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60">
                <a:solidFill>
                  <a:srgbClr val="FBFBFB"/>
                </a:solidFill>
                <a:latin typeface="Arial"/>
                <a:cs typeface="Arial"/>
              </a:rPr>
              <a:t>into</a:t>
            </a:r>
            <a:endParaRPr sz="27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946283" y="3285654"/>
            <a:ext cx="516255" cy="468630"/>
          </a:xfrm>
          <a:prstGeom prst="rect">
            <a:avLst/>
          </a:prstGeom>
          <a:solidFill>
            <a:srgbClr val="234256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the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883106" y="3729131"/>
            <a:ext cx="3206115" cy="443865"/>
          </a:xfrm>
          <a:prstGeom prst="rect">
            <a:avLst/>
          </a:prstGeom>
          <a:solidFill>
            <a:srgbClr val="23425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155"/>
              </a:lnSpc>
            </a:pPr>
            <a:r>
              <a:rPr dirty="0" sz="2700" spc="75">
                <a:solidFill>
                  <a:srgbClr val="FBFBFB"/>
                </a:solidFill>
                <a:latin typeface="Arial"/>
                <a:cs typeface="Arial"/>
              </a:rPr>
              <a:t>transaction</a:t>
            </a:r>
            <a:r>
              <a:rPr dirty="0" sz="2700" spc="2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00">
                <a:solidFill>
                  <a:srgbClr val="FBFBFB"/>
                </a:solidFill>
                <a:latin typeface="Arial"/>
                <a:cs typeface="Arial"/>
              </a:rPr>
              <a:t>up</a:t>
            </a:r>
            <a:r>
              <a:rPr dirty="0" sz="2700" spc="24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0">
                <a:solidFill>
                  <a:srgbClr val="FBFBFB"/>
                </a:solidFill>
                <a:latin typeface="Arial"/>
                <a:cs typeface="Arial"/>
              </a:rPr>
              <a:t>front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7772" y="623644"/>
            <a:ext cx="7410450" cy="492125"/>
          </a:xfrm>
          <a:prstGeom prst="rect"/>
          <a:solidFill>
            <a:srgbClr val="234256"/>
          </a:solidFill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700" spc="50" b="1">
                <a:solidFill>
                  <a:srgbClr val="FBFBFB"/>
                </a:solidFill>
                <a:latin typeface="Arial"/>
                <a:cs typeface="Arial"/>
              </a:rPr>
              <a:t>Other</a:t>
            </a:r>
            <a:r>
              <a:rPr dirty="0" sz="2700" spc="1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ways</a:t>
            </a:r>
            <a:r>
              <a:rPr dirty="0" sz="2700" spc="5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0" b="1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700" spc="-6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5" b="1">
                <a:solidFill>
                  <a:srgbClr val="FBFBFB"/>
                </a:solidFill>
                <a:latin typeface="Arial"/>
                <a:cs typeface="Arial"/>
              </a:rPr>
              <a:t>understand</a:t>
            </a:r>
            <a:r>
              <a:rPr dirty="0" sz="2700" spc="25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this</a:t>
            </a:r>
            <a:r>
              <a:rPr dirty="0" sz="2700" spc="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5" b="1">
                <a:solidFill>
                  <a:srgbClr val="FBFBFB"/>
                </a:solidFill>
                <a:latin typeface="Arial"/>
                <a:cs typeface="Arial"/>
              </a:rPr>
              <a:t>funding</a:t>
            </a:r>
            <a:r>
              <a:rPr dirty="0" sz="2700" spc="9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tool: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48017" y="1344185"/>
            <a:ext cx="7854315" cy="460375"/>
          </a:xfrm>
          <a:prstGeom prst="rect">
            <a:avLst/>
          </a:prstGeom>
          <a:solidFill>
            <a:srgbClr val="234256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4315" indent="-234950">
              <a:lnSpc>
                <a:spcPct val="100000"/>
              </a:lnSpc>
              <a:spcBef>
                <a:spcPts val="110"/>
              </a:spcBef>
              <a:buChar char="•"/>
              <a:tabLst>
                <a:tab pos="234315" algn="l"/>
              </a:tabLst>
            </a:pP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Example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equates</a:t>
            </a:r>
            <a:r>
              <a:rPr dirty="0" sz="2650" spc="2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650" spc="15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$9.45M</a:t>
            </a:r>
            <a:r>
              <a:rPr dirty="0" sz="2650" spc="3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transaction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648017" y="2086166"/>
            <a:ext cx="70485" cy="460375"/>
          </a:xfrm>
          <a:custGeom>
            <a:avLst/>
            <a:gdLst/>
            <a:ahLst/>
            <a:cxnLst/>
            <a:rect l="l" t="t" r="r" b="b"/>
            <a:pathLst>
              <a:path w="70485" h="460375">
                <a:moveTo>
                  <a:pt x="70174" y="459957"/>
                </a:moveTo>
                <a:lnTo>
                  <a:pt x="0" y="459957"/>
                </a:lnTo>
                <a:lnTo>
                  <a:pt x="0" y="0"/>
                </a:lnTo>
                <a:lnTo>
                  <a:pt x="70174" y="0"/>
                </a:lnTo>
                <a:lnTo>
                  <a:pt x="70174" y="459957"/>
                </a:lnTo>
                <a:close/>
              </a:path>
            </a:pathLst>
          </a:custGeom>
          <a:solidFill>
            <a:srgbClr val="234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878625" y="2086166"/>
            <a:ext cx="1278890" cy="415290"/>
          </a:xfrm>
          <a:custGeom>
            <a:avLst/>
            <a:gdLst/>
            <a:ahLst/>
            <a:cxnLst/>
            <a:rect l="l" t="t" r="r" b="b"/>
            <a:pathLst>
              <a:path w="1278889" h="415289">
                <a:moveTo>
                  <a:pt x="0" y="415265"/>
                </a:moveTo>
                <a:lnTo>
                  <a:pt x="1278389" y="415265"/>
                </a:lnTo>
                <a:lnTo>
                  <a:pt x="1278389" y="0"/>
                </a:lnTo>
                <a:lnTo>
                  <a:pt x="0" y="0"/>
                </a:lnTo>
                <a:lnTo>
                  <a:pt x="0" y="415265"/>
                </a:lnTo>
                <a:close/>
              </a:path>
            </a:pathLst>
          </a:custGeom>
          <a:solidFill>
            <a:srgbClr val="5B72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635316" y="2086801"/>
            <a:ext cx="153860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3204" indent="-230504">
              <a:lnSpc>
                <a:spcPct val="100000"/>
              </a:lnSpc>
              <a:spcBef>
                <a:spcPts val="105"/>
              </a:spcBef>
              <a:buChar char="•"/>
              <a:tabLst>
                <a:tab pos="243204" algn="l"/>
              </a:tabLst>
            </a:pPr>
            <a:r>
              <a:rPr dirty="0" sz="2650" spc="60">
                <a:solidFill>
                  <a:srgbClr val="FBFBFB"/>
                </a:solidFill>
                <a:latin typeface="Arial"/>
                <a:cs typeface="Arial"/>
              </a:rPr>
              <a:t>Investor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81656" y="2086166"/>
            <a:ext cx="6727190" cy="438150"/>
          </a:xfrm>
          <a:prstGeom prst="rect">
            <a:avLst/>
          </a:prstGeom>
          <a:solidFill>
            <a:srgbClr val="234256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claims</a:t>
            </a:r>
            <a:r>
              <a:rPr dirty="0" sz="2650" spc="6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39%</a:t>
            </a:r>
            <a:r>
              <a:rPr dirty="0" sz="2650" spc="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tax</a:t>
            </a:r>
            <a:r>
              <a:rPr dirty="0" sz="2650" spc="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credit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over</a:t>
            </a:r>
            <a:r>
              <a:rPr dirty="0" sz="2650" spc="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seven</a:t>
            </a:r>
            <a:r>
              <a:rPr dirty="0" sz="2650" spc="-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75">
                <a:solidFill>
                  <a:srgbClr val="FBFBFB"/>
                </a:solidFill>
                <a:latin typeface="Arial"/>
                <a:cs typeface="Arial"/>
              </a:rPr>
              <a:t>years</a:t>
            </a: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35">
                <a:solidFill>
                  <a:srgbClr val="FBFBFB"/>
                </a:solidFill>
                <a:latin typeface="Arial"/>
                <a:cs typeface="Arial"/>
              </a:rPr>
              <a:t>of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84352" y="2523777"/>
            <a:ext cx="6002655" cy="438150"/>
          </a:xfrm>
          <a:prstGeom prst="rect">
            <a:avLst/>
          </a:prstGeom>
          <a:solidFill>
            <a:srgbClr val="23425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115"/>
              </a:lnSpc>
            </a:pP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transaction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60">
                <a:solidFill>
                  <a:srgbClr val="FBFBFB"/>
                </a:solidFill>
                <a:latin typeface="Arial"/>
                <a:cs typeface="Arial"/>
              </a:rPr>
              <a:t>(-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$3,7M</a:t>
            </a:r>
            <a:r>
              <a:rPr dirty="0" sz="2650" spc="15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55">
                <a:solidFill>
                  <a:srgbClr val="FBFBFB"/>
                </a:solidFill>
                <a:latin typeface="Arial"/>
                <a:cs typeface="Arial"/>
              </a:rPr>
              <a:t>in</a:t>
            </a:r>
            <a:r>
              <a:rPr dirty="0" sz="2650" spc="-1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85">
                <a:solidFill>
                  <a:srgbClr val="FBFBFB"/>
                </a:solidFill>
                <a:latin typeface="Arial"/>
                <a:cs typeface="Arial"/>
              </a:rPr>
              <a:t>credits)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648017" y="3292267"/>
            <a:ext cx="70485" cy="460375"/>
          </a:xfrm>
          <a:custGeom>
            <a:avLst/>
            <a:gdLst/>
            <a:ahLst/>
            <a:cxnLst/>
            <a:rect l="l" t="t" r="r" b="b"/>
            <a:pathLst>
              <a:path w="70485" h="460375">
                <a:moveTo>
                  <a:pt x="70174" y="459957"/>
                </a:moveTo>
                <a:lnTo>
                  <a:pt x="0" y="459957"/>
                </a:lnTo>
                <a:lnTo>
                  <a:pt x="0" y="0"/>
                </a:lnTo>
                <a:lnTo>
                  <a:pt x="70174" y="0"/>
                </a:lnTo>
                <a:lnTo>
                  <a:pt x="70174" y="459957"/>
                </a:lnTo>
                <a:close/>
              </a:path>
            </a:pathLst>
          </a:custGeom>
          <a:solidFill>
            <a:srgbClr val="2342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881676" y="3292267"/>
            <a:ext cx="1275715" cy="418465"/>
          </a:xfrm>
          <a:custGeom>
            <a:avLst/>
            <a:gdLst/>
            <a:ahLst/>
            <a:cxnLst/>
            <a:rect l="l" t="t" r="r" b="b"/>
            <a:pathLst>
              <a:path w="1275714" h="418464">
                <a:moveTo>
                  <a:pt x="0" y="418318"/>
                </a:moveTo>
                <a:lnTo>
                  <a:pt x="1275338" y="418318"/>
                </a:lnTo>
                <a:lnTo>
                  <a:pt x="1275338" y="0"/>
                </a:lnTo>
                <a:lnTo>
                  <a:pt x="0" y="0"/>
                </a:lnTo>
                <a:lnTo>
                  <a:pt x="0" y="418318"/>
                </a:lnTo>
                <a:close/>
              </a:path>
            </a:pathLst>
          </a:custGeom>
          <a:solidFill>
            <a:srgbClr val="6E8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246105" y="3292267"/>
            <a:ext cx="567690" cy="460375"/>
          </a:xfrm>
          <a:custGeom>
            <a:avLst/>
            <a:gdLst/>
            <a:ahLst/>
            <a:cxnLst/>
            <a:rect l="l" t="t" r="r" b="b"/>
            <a:pathLst>
              <a:path w="567690" h="460375">
                <a:moveTo>
                  <a:pt x="567494" y="459957"/>
                </a:moveTo>
                <a:lnTo>
                  <a:pt x="0" y="459957"/>
                </a:lnTo>
                <a:lnTo>
                  <a:pt x="0" y="0"/>
                </a:lnTo>
                <a:lnTo>
                  <a:pt x="567494" y="0"/>
                </a:lnTo>
                <a:lnTo>
                  <a:pt x="567494" y="459957"/>
                </a:lnTo>
                <a:close/>
              </a:path>
            </a:pathLst>
          </a:custGeom>
          <a:solidFill>
            <a:srgbClr val="425B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635316" y="3292901"/>
            <a:ext cx="154178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105"/>
              </a:spcBef>
              <a:buChar char="•"/>
              <a:tabLst>
                <a:tab pos="245745" algn="l"/>
              </a:tabLst>
            </a:pPr>
            <a:r>
              <a:rPr dirty="0" sz="2650" spc="60">
                <a:solidFill>
                  <a:srgbClr val="FBFBFB"/>
                </a:solidFill>
                <a:latin typeface="Arial"/>
                <a:cs typeface="Arial"/>
              </a:rPr>
              <a:t>Investor</a:t>
            </a:r>
            <a:endParaRPr sz="26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285101" y="3292267"/>
            <a:ext cx="4868545" cy="439420"/>
          </a:xfrm>
          <a:prstGeom prst="rect">
            <a:avLst/>
          </a:prstGeom>
          <a:solidFill>
            <a:srgbClr val="234256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650" spc="150">
                <a:solidFill>
                  <a:srgbClr val="FBFBFB"/>
                </a:solidFill>
                <a:latin typeface="Arial"/>
                <a:cs typeface="Arial"/>
              </a:rPr>
              <a:t>puts</a:t>
            </a:r>
            <a:r>
              <a:rPr dirty="0" sz="2650" spc="5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an</a:t>
            </a:r>
            <a:r>
              <a:rPr dirty="0" sz="2650" spc="-1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55">
                <a:solidFill>
                  <a:srgbClr val="FBFBFB"/>
                </a:solidFill>
                <a:latin typeface="Arial"/>
                <a:cs typeface="Arial"/>
              </a:rPr>
              <a:t>amount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less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10">
                <a:solidFill>
                  <a:srgbClr val="FBFBFB"/>
                </a:solidFill>
                <a:latin typeface="Arial"/>
                <a:cs typeface="Arial"/>
              </a:rPr>
              <a:t>than </a:t>
            </a:r>
            <a:r>
              <a:rPr dirty="0" sz="2650" spc="85">
                <a:solidFill>
                  <a:srgbClr val="FBFBFB"/>
                </a:solidFill>
                <a:latin typeface="Arial"/>
                <a:cs typeface="Arial"/>
              </a:rPr>
              <a:t>that</a:t>
            </a:r>
            <a:endParaRPr sz="26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233405" y="3292901"/>
            <a:ext cx="62293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into</a:t>
            </a:r>
            <a:endParaRPr sz="26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946384" y="3292267"/>
            <a:ext cx="516255" cy="460375"/>
          </a:xfrm>
          <a:prstGeom prst="rect">
            <a:avLst/>
          </a:prstGeom>
          <a:solidFill>
            <a:srgbClr val="234256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the</a:t>
            </a:r>
            <a:endParaRPr sz="26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883208" y="3731405"/>
            <a:ext cx="1804035" cy="439420"/>
          </a:xfrm>
          <a:prstGeom prst="rect">
            <a:avLst/>
          </a:prstGeom>
          <a:solidFill>
            <a:srgbClr val="23425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125"/>
              </a:lnSpc>
            </a:pP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transaction</a:t>
            </a:r>
            <a:endParaRPr sz="26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798351" y="3731405"/>
            <a:ext cx="1290955" cy="439420"/>
          </a:xfrm>
          <a:prstGeom prst="rect">
            <a:avLst/>
          </a:prstGeom>
          <a:solidFill>
            <a:srgbClr val="23425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125"/>
              </a:lnSpc>
            </a:pP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up</a:t>
            </a:r>
            <a:r>
              <a:rPr dirty="0" sz="2650" spc="229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front</a:t>
            </a:r>
            <a:endParaRPr sz="26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648017" y="4412872"/>
            <a:ext cx="8966200" cy="878840"/>
          </a:xfrm>
          <a:prstGeom prst="rect">
            <a:avLst/>
          </a:prstGeom>
          <a:solidFill>
            <a:srgbClr val="234256"/>
          </a:solidFill>
        </p:spPr>
        <p:txBody>
          <a:bodyPr wrap="square" lIns="0" tIns="15875" rIns="0" bIns="0" rtlCol="0" vert="horz">
            <a:spAutoFit/>
          </a:bodyPr>
          <a:lstStyle/>
          <a:p>
            <a:pPr marL="228600" indent="-229235">
              <a:lnSpc>
                <a:spcPts val="3290"/>
              </a:lnSpc>
              <a:spcBef>
                <a:spcPts val="125"/>
              </a:spcBef>
              <a:buChar char="•"/>
              <a:tabLst>
                <a:tab pos="236854" algn="l"/>
                <a:tab pos="3242310" algn="l"/>
              </a:tabLst>
            </a:pPr>
            <a:r>
              <a:rPr dirty="0" sz="2650" spc="60">
                <a:solidFill>
                  <a:srgbClr val="FBFBFB"/>
                </a:solidFill>
                <a:latin typeface="Arial"/>
                <a:cs typeface="Arial"/>
              </a:rPr>
              <a:t>Travois</a:t>
            </a:r>
            <a:r>
              <a:rPr dirty="0" sz="2650" spc="15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85">
                <a:solidFill>
                  <a:srgbClr val="FBFBFB"/>
                </a:solidFill>
                <a:latin typeface="Arial"/>
                <a:cs typeface="Arial"/>
              </a:rPr>
              <a:t>structure: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	</a:t>
            </a: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assumes</a:t>
            </a:r>
            <a:r>
              <a:rPr dirty="0" sz="2650" spc="2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repayment</a:t>
            </a:r>
            <a:r>
              <a:rPr dirty="0" sz="2650" spc="2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not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necessary 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	</a:t>
            </a:r>
            <a:r>
              <a:rPr dirty="0" sz="2650" spc="135">
                <a:solidFill>
                  <a:srgbClr val="FBFBFB"/>
                </a:solidFill>
                <a:latin typeface="Arial"/>
                <a:cs typeface="Arial"/>
              </a:rPr>
              <a:t>because</a:t>
            </a: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investor</a:t>
            </a:r>
            <a:r>
              <a:rPr dirty="0" sz="2650" spc="20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is </a:t>
            </a:r>
            <a:r>
              <a:rPr dirty="0" sz="2650" spc="155">
                <a:solidFill>
                  <a:srgbClr val="FBFBFB"/>
                </a:solidFill>
                <a:latin typeface="Arial"/>
                <a:cs typeface="Arial"/>
              </a:rPr>
              <a:t>getting</a:t>
            </a: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benefit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14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650" spc="14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tax</a:t>
            </a:r>
            <a:r>
              <a:rPr dirty="0" sz="2650" spc="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0">
                <a:solidFill>
                  <a:srgbClr val="FBFBFB"/>
                </a:solidFill>
                <a:latin typeface="Arial"/>
                <a:cs typeface="Arial"/>
              </a:rPr>
              <a:t>credits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407772" y="623644"/>
            <a:ext cx="7410450" cy="492125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700" spc="50" b="1">
                <a:solidFill>
                  <a:srgbClr val="F9FBFB"/>
                </a:solidFill>
                <a:latin typeface="Arial"/>
                <a:cs typeface="Arial"/>
              </a:rPr>
              <a:t>Other</a:t>
            </a:r>
            <a:r>
              <a:rPr dirty="0" sz="2700" spc="15" b="1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9FBFB"/>
                </a:solidFill>
                <a:latin typeface="Arial"/>
                <a:cs typeface="Arial"/>
              </a:rPr>
              <a:t>ways</a:t>
            </a:r>
            <a:r>
              <a:rPr dirty="0" sz="2700" spc="55" b="1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70" b="1">
                <a:solidFill>
                  <a:srgbClr val="F9FBFB"/>
                </a:solidFill>
                <a:latin typeface="Arial"/>
                <a:cs typeface="Arial"/>
              </a:rPr>
              <a:t>to</a:t>
            </a:r>
            <a:r>
              <a:rPr dirty="0" sz="2700" spc="-60" b="1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65" b="1">
                <a:solidFill>
                  <a:srgbClr val="F9FBFB"/>
                </a:solidFill>
                <a:latin typeface="Arial"/>
                <a:cs typeface="Arial"/>
              </a:rPr>
              <a:t>understand</a:t>
            </a:r>
            <a:r>
              <a:rPr dirty="0" sz="2700" spc="250" b="1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9FBFB"/>
                </a:solidFill>
                <a:latin typeface="Arial"/>
                <a:cs typeface="Arial"/>
              </a:rPr>
              <a:t>this</a:t>
            </a:r>
            <a:r>
              <a:rPr dirty="0" sz="2700" spc="10" b="1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65" b="1">
                <a:solidFill>
                  <a:srgbClr val="F9FBFB"/>
                </a:solidFill>
                <a:latin typeface="Arial"/>
                <a:cs typeface="Arial"/>
              </a:rPr>
              <a:t>funding</a:t>
            </a:r>
            <a:r>
              <a:rPr dirty="0" sz="2700" spc="90" b="1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9FBFB"/>
                </a:solidFill>
                <a:latin typeface="Arial"/>
                <a:cs typeface="Arial"/>
              </a:rPr>
              <a:t>tool: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47680" y="1337572"/>
            <a:ext cx="7854950" cy="468630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3679" indent="-234315">
              <a:lnSpc>
                <a:spcPct val="100000"/>
              </a:lnSpc>
              <a:spcBef>
                <a:spcPts val="110"/>
              </a:spcBef>
              <a:buChar char="•"/>
              <a:tabLst>
                <a:tab pos="233679" algn="l"/>
              </a:tabLst>
            </a:pPr>
            <a:r>
              <a:rPr dirty="0" sz="2700" spc="100">
                <a:solidFill>
                  <a:srgbClr val="F9FBFB"/>
                </a:solidFill>
                <a:latin typeface="Arial"/>
                <a:cs typeface="Arial"/>
              </a:rPr>
              <a:t>Example</a:t>
            </a:r>
            <a:r>
              <a:rPr dirty="0" sz="2700" spc="11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F9FBFB"/>
                </a:solidFill>
                <a:latin typeface="Arial"/>
                <a:cs typeface="Arial"/>
              </a:rPr>
              <a:t>equates</a:t>
            </a:r>
            <a:r>
              <a:rPr dirty="0" sz="2700" spc="204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85">
                <a:solidFill>
                  <a:srgbClr val="F9FBFB"/>
                </a:solidFill>
                <a:latin typeface="Arial"/>
                <a:cs typeface="Arial"/>
              </a:rPr>
              <a:t>to</a:t>
            </a:r>
            <a:r>
              <a:rPr dirty="0" sz="2700" spc="13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9FBFB"/>
                </a:solidFill>
                <a:latin typeface="Arial"/>
                <a:cs typeface="Arial"/>
              </a:rPr>
              <a:t>$9.45M</a:t>
            </a:r>
            <a:r>
              <a:rPr dirty="0" sz="2700" spc="23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90">
                <a:solidFill>
                  <a:srgbClr val="F9FBFB"/>
                </a:solidFill>
                <a:latin typeface="Arial"/>
                <a:cs typeface="Arial"/>
              </a:rPr>
              <a:t>NMTC</a:t>
            </a:r>
            <a:r>
              <a:rPr dirty="0" sz="2700" spc="114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65">
                <a:solidFill>
                  <a:srgbClr val="F9FBFB"/>
                </a:solidFill>
                <a:latin typeface="Arial"/>
                <a:cs typeface="Arial"/>
              </a:rPr>
              <a:t>transaction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647680" y="2079553"/>
            <a:ext cx="70485" cy="468630"/>
          </a:xfrm>
          <a:custGeom>
            <a:avLst/>
            <a:gdLst/>
            <a:ahLst/>
            <a:cxnLst/>
            <a:rect l="l" t="t" r="r" b="b"/>
            <a:pathLst>
              <a:path w="70485" h="468630">
                <a:moveTo>
                  <a:pt x="70174" y="468635"/>
                </a:moveTo>
                <a:lnTo>
                  <a:pt x="0" y="468635"/>
                </a:lnTo>
                <a:lnTo>
                  <a:pt x="0" y="0"/>
                </a:lnTo>
                <a:lnTo>
                  <a:pt x="70174" y="0"/>
                </a:lnTo>
                <a:lnTo>
                  <a:pt x="70174" y="468635"/>
                </a:lnTo>
                <a:close/>
              </a:path>
            </a:pathLst>
          </a:custGeom>
          <a:solidFill>
            <a:srgbClr val="23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878034" y="2079553"/>
            <a:ext cx="1278890" cy="415290"/>
          </a:xfrm>
          <a:custGeom>
            <a:avLst/>
            <a:gdLst/>
            <a:ahLst/>
            <a:cxnLst/>
            <a:rect l="l" t="t" r="r" b="b"/>
            <a:pathLst>
              <a:path w="1278889" h="415289">
                <a:moveTo>
                  <a:pt x="0" y="415265"/>
                </a:moveTo>
                <a:lnTo>
                  <a:pt x="1278389" y="415265"/>
                </a:lnTo>
                <a:lnTo>
                  <a:pt x="1278389" y="0"/>
                </a:lnTo>
                <a:lnTo>
                  <a:pt x="0" y="0"/>
                </a:lnTo>
                <a:lnTo>
                  <a:pt x="0" y="415265"/>
                </a:lnTo>
                <a:close/>
              </a:path>
            </a:pathLst>
          </a:custGeom>
          <a:solidFill>
            <a:srgbClr val="5B72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634980" y="2080440"/>
            <a:ext cx="153797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dirty="0" sz="2700" spc="50">
                <a:solidFill>
                  <a:srgbClr val="F9FBFB"/>
                </a:solidFill>
                <a:latin typeface="Arial"/>
                <a:cs typeface="Arial"/>
              </a:rPr>
              <a:t>Investor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81402" y="2079553"/>
            <a:ext cx="6727190" cy="415290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ts val="3160"/>
              </a:lnSpc>
              <a:spcBef>
                <a:spcPts val="110"/>
              </a:spcBef>
            </a:pPr>
            <a:r>
              <a:rPr dirty="0" sz="2700" spc="100">
                <a:solidFill>
                  <a:srgbClr val="F9FBFB"/>
                </a:solidFill>
                <a:latin typeface="Arial"/>
                <a:cs typeface="Arial"/>
              </a:rPr>
              <a:t>claims</a:t>
            </a:r>
            <a:r>
              <a:rPr dirty="0" sz="2700" spc="5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F9FBFB"/>
                </a:solidFill>
                <a:latin typeface="Arial"/>
                <a:cs typeface="Arial"/>
              </a:rPr>
              <a:t>39%</a:t>
            </a:r>
            <a:r>
              <a:rPr dirty="0" sz="2700" spc="2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F9FBFB"/>
                </a:solidFill>
                <a:latin typeface="Arial"/>
                <a:cs typeface="Arial"/>
              </a:rPr>
              <a:t>tax</a:t>
            </a:r>
            <a:r>
              <a:rPr dirty="0" sz="2700" spc="4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14">
                <a:solidFill>
                  <a:srgbClr val="F9FBFB"/>
                </a:solidFill>
                <a:latin typeface="Arial"/>
                <a:cs typeface="Arial"/>
              </a:rPr>
              <a:t>credit</a:t>
            </a:r>
            <a:r>
              <a:rPr dirty="0" sz="2700" spc="7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75">
                <a:solidFill>
                  <a:srgbClr val="F9FBFB"/>
                </a:solidFill>
                <a:latin typeface="Arial"/>
                <a:cs typeface="Arial"/>
              </a:rPr>
              <a:t>over</a:t>
            </a:r>
            <a:r>
              <a:rPr dirty="0" sz="2700" spc="5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80">
                <a:solidFill>
                  <a:srgbClr val="F9FBFB"/>
                </a:solidFill>
                <a:latin typeface="Arial"/>
                <a:cs typeface="Arial"/>
              </a:rPr>
              <a:t>seven</a:t>
            </a:r>
            <a:r>
              <a:rPr dirty="0" sz="2700" spc="-1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65">
                <a:solidFill>
                  <a:srgbClr val="F9FBFB"/>
                </a:solidFill>
                <a:latin typeface="Arial"/>
                <a:cs typeface="Arial"/>
              </a:rPr>
              <a:t>years</a:t>
            </a:r>
            <a:r>
              <a:rPr dirty="0" sz="2700" spc="10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5">
                <a:solidFill>
                  <a:srgbClr val="F9FBFB"/>
                </a:solidFill>
                <a:latin typeface="Arial"/>
                <a:cs typeface="Arial"/>
              </a:rPr>
              <a:t>of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83869" y="2548189"/>
            <a:ext cx="6002655" cy="415290"/>
          </a:xfrm>
          <a:prstGeom prst="rect">
            <a:avLst/>
          </a:prstGeom>
          <a:solidFill>
            <a:srgbClr val="23425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930"/>
              </a:lnSpc>
            </a:pPr>
            <a:r>
              <a:rPr dirty="0" sz="2700" spc="90">
                <a:solidFill>
                  <a:srgbClr val="F9FBFB"/>
                </a:solidFill>
                <a:latin typeface="Arial"/>
                <a:cs typeface="Arial"/>
              </a:rPr>
              <a:t>NMTC</a:t>
            </a:r>
            <a:r>
              <a:rPr dirty="0" sz="2700" spc="16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75">
                <a:solidFill>
                  <a:srgbClr val="F9FBFB"/>
                </a:solidFill>
                <a:latin typeface="Arial"/>
                <a:cs typeface="Arial"/>
              </a:rPr>
              <a:t>transaction</a:t>
            </a:r>
            <a:r>
              <a:rPr dirty="0" sz="2700" spc="15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9FBFB"/>
                </a:solidFill>
                <a:latin typeface="Arial"/>
                <a:cs typeface="Arial"/>
              </a:rPr>
              <a:t>(-</a:t>
            </a:r>
            <a:r>
              <a:rPr dirty="0" sz="2700" spc="75">
                <a:solidFill>
                  <a:srgbClr val="F9FBFB"/>
                </a:solidFill>
                <a:latin typeface="Arial"/>
                <a:cs typeface="Arial"/>
              </a:rPr>
              <a:t>$3,7M</a:t>
            </a:r>
            <a:r>
              <a:rPr dirty="0" sz="2700" spc="28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9FBFB"/>
                </a:solidFill>
                <a:latin typeface="Arial"/>
                <a:cs typeface="Arial"/>
              </a:rPr>
              <a:t>in</a:t>
            </a:r>
            <a:r>
              <a:rPr dirty="0" sz="2700" spc="1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65">
                <a:solidFill>
                  <a:srgbClr val="F9FBFB"/>
                </a:solidFill>
                <a:latin typeface="Arial"/>
                <a:cs typeface="Arial"/>
              </a:rPr>
              <a:t>credits)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647680" y="3285654"/>
            <a:ext cx="70485" cy="468630"/>
          </a:xfrm>
          <a:custGeom>
            <a:avLst/>
            <a:gdLst/>
            <a:ahLst/>
            <a:cxnLst/>
            <a:rect l="l" t="t" r="r" b="b"/>
            <a:pathLst>
              <a:path w="70485" h="468629">
                <a:moveTo>
                  <a:pt x="70174" y="468635"/>
                </a:moveTo>
                <a:lnTo>
                  <a:pt x="0" y="468635"/>
                </a:lnTo>
                <a:lnTo>
                  <a:pt x="0" y="0"/>
                </a:lnTo>
                <a:lnTo>
                  <a:pt x="70174" y="0"/>
                </a:lnTo>
                <a:lnTo>
                  <a:pt x="70174" y="468635"/>
                </a:lnTo>
                <a:close/>
              </a:path>
            </a:pathLst>
          </a:custGeom>
          <a:solidFill>
            <a:srgbClr val="23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881085" y="3285654"/>
            <a:ext cx="1275715" cy="418465"/>
          </a:xfrm>
          <a:custGeom>
            <a:avLst/>
            <a:gdLst/>
            <a:ahLst/>
            <a:cxnLst/>
            <a:rect l="l" t="t" r="r" b="b"/>
            <a:pathLst>
              <a:path w="1275714" h="418464">
                <a:moveTo>
                  <a:pt x="0" y="418318"/>
                </a:moveTo>
                <a:lnTo>
                  <a:pt x="1275338" y="418318"/>
                </a:lnTo>
                <a:lnTo>
                  <a:pt x="1275338" y="0"/>
                </a:lnTo>
                <a:lnTo>
                  <a:pt x="0" y="0"/>
                </a:lnTo>
                <a:lnTo>
                  <a:pt x="0" y="418318"/>
                </a:lnTo>
                <a:close/>
              </a:path>
            </a:pathLst>
          </a:custGeom>
          <a:solidFill>
            <a:srgbClr val="6E82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245686" y="3285654"/>
            <a:ext cx="567690" cy="468630"/>
          </a:xfrm>
          <a:custGeom>
            <a:avLst/>
            <a:gdLst/>
            <a:ahLst/>
            <a:cxnLst/>
            <a:rect l="l" t="t" r="r" b="b"/>
            <a:pathLst>
              <a:path w="567690" h="468629">
                <a:moveTo>
                  <a:pt x="567494" y="468635"/>
                </a:moveTo>
                <a:lnTo>
                  <a:pt x="0" y="468635"/>
                </a:lnTo>
                <a:lnTo>
                  <a:pt x="0" y="0"/>
                </a:lnTo>
                <a:lnTo>
                  <a:pt x="567494" y="0"/>
                </a:lnTo>
                <a:lnTo>
                  <a:pt x="567494" y="468635"/>
                </a:lnTo>
                <a:close/>
              </a:path>
            </a:pathLst>
          </a:custGeom>
          <a:solidFill>
            <a:srgbClr val="415B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634980" y="3286540"/>
            <a:ext cx="154114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5110" indent="-232410">
              <a:lnSpc>
                <a:spcPct val="100000"/>
              </a:lnSpc>
              <a:spcBef>
                <a:spcPts val="105"/>
              </a:spcBef>
              <a:buChar char="•"/>
              <a:tabLst>
                <a:tab pos="245110" algn="l"/>
              </a:tabLst>
            </a:pPr>
            <a:r>
              <a:rPr dirty="0" sz="2700" spc="50">
                <a:solidFill>
                  <a:srgbClr val="F9FBFB"/>
                </a:solidFill>
                <a:latin typeface="Arial"/>
                <a:cs typeface="Arial"/>
              </a:rPr>
              <a:t>Investor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284682" y="3285654"/>
            <a:ext cx="4856480" cy="443865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700" spc="125">
                <a:solidFill>
                  <a:srgbClr val="F9FBFB"/>
                </a:solidFill>
                <a:latin typeface="Arial"/>
                <a:cs typeface="Arial"/>
              </a:rPr>
              <a:t>puts</a:t>
            </a:r>
            <a:r>
              <a:rPr dirty="0" sz="2700" spc="2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F9FBFB"/>
                </a:solidFill>
                <a:latin typeface="Arial"/>
                <a:cs typeface="Arial"/>
              </a:rPr>
              <a:t>an</a:t>
            </a:r>
            <a:r>
              <a:rPr dirty="0" sz="2700" spc="-3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45">
                <a:solidFill>
                  <a:srgbClr val="F9FBFB"/>
                </a:solidFill>
                <a:latin typeface="Arial"/>
                <a:cs typeface="Arial"/>
              </a:rPr>
              <a:t>amount</a:t>
            </a:r>
            <a:r>
              <a:rPr dirty="0" sz="2700" spc="11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F9FBFB"/>
                </a:solidFill>
                <a:latin typeface="Arial"/>
                <a:cs typeface="Arial"/>
              </a:rPr>
              <a:t>less</a:t>
            </a:r>
            <a:r>
              <a:rPr dirty="0" sz="2700" spc="75">
                <a:solidFill>
                  <a:srgbClr val="F9FBFB"/>
                </a:solidFill>
                <a:latin typeface="Arial"/>
                <a:cs typeface="Arial"/>
              </a:rPr>
              <a:t> than</a:t>
            </a:r>
            <a:r>
              <a:rPr dirty="0" sz="2700" spc="14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65">
                <a:solidFill>
                  <a:srgbClr val="F9FBFB"/>
                </a:solidFill>
                <a:latin typeface="Arial"/>
                <a:cs typeface="Arial"/>
              </a:rPr>
              <a:t>that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232985" y="3286540"/>
            <a:ext cx="62293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60">
                <a:solidFill>
                  <a:srgbClr val="F9FBFB"/>
                </a:solidFill>
                <a:latin typeface="Arial"/>
                <a:cs typeface="Arial"/>
              </a:rPr>
              <a:t>into</a:t>
            </a:r>
            <a:endParaRPr sz="27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946283" y="3285654"/>
            <a:ext cx="516255" cy="468630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700" spc="70">
                <a:solidFill>
                  <a:srgbClr val="F9FBFB"/>
                </a:solidFill>
                <a:latin typeface="Arial"/>
                <a:cs typeface="Arial"/>
              </a:rPr>
              <a:t>the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883106" y="3729131"/>
            <a:ext cx="3206115" cy="443865"/>
          </a:xfrm>
          <a:prstGeom prst="rect">
            <a:avLst/>
          </a:prstGeom>
          <a:solidFill>
            <a:srgbClr val="23425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155"/>
              </a:lnSpc>
            </a:pPr>
            <a:r>
              <a:rPr dirty="0" sz="2700" spc="75">
                <a:solidFill>
                  <a:srgbClr val="F9FBFB"/>
                </a:solidFill>
                <a:latin typeface="Arial"/>
                <a:cs typeface="Arial"/>
              </a:rPr>
              <a:t>transaction</a:t>
            </a:r>
            <a:r>
              <a:rPr dirty="0" sz="2700" spc="21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00">
                <a:solidFill>
                  <a:srgbClr val="F9FBFB"/>
                </a:solidFill>
                <a:latin typeface="Arial"/>
                <a:cs typeface="Arial"/>
              </a:rPr>
              <a:t>up</a:t>
            </a:r>
            <a:r>
              <a:rPr dirty="0" sz="2700" spc="24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80">
                <a:solidFill>
                  <a:srgbClr val="F9FBFB"/>
                </a:solidFill>
                <a:latin typeface="Arial"/>
                <a:cs typeface="Arial"/>
              </a:rPr>
              <a:t>front</a:t>
            </a:r>
            <a:endParaRPr sz="27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647680" y="4406259"/>
            <a:ext cx="8966200" cy="887094"/>
          </a:xfrm>
          <a:prstGeom prst="rect">
            <a:avLst/>
          </a:prstGeom>
          <a:solidFill>
            <a:srgbClr val="234254"/>
          </a:solidFill>
        </p:spPr>
        <p:txBody>
          <a:bodyPr wrap="square" lIns="0" tIns="6985" rIns="0" bIns="0" rtlCol="0" vert="horz">
            <a:spAutoFit/>
          </a:bodyPr>
          <a:lstStyle/>
          <a:p>
            <a:pPr marL="228600" indent="-229235">
              <a:lnSpc>
                <a:spcPct val="101699"/>
              </a:lnSpc>
              <a:spcBef>
                <a:spcPts val="55"/>
              </a:spcBef>
              <a:buChar char="•"/>
              <a:tabLst>
                <a:tab pos="236854" algn="l"/>
                <a:tab pos="3242310" algn="l"/>
              </a:tabLst>
            </a:pPr>
            <a:r>
              <a:rPr dirty="0" sz="2700">
                <a:solidFill>
                  <a:srgbClr val="F9FBFB"/>
                </a:solidFill>
                <a:latin typeface="Arial"/>
                <a:cs typeface="Arial"/>
              </a:rPr>
              <a:t>Travois</a:t>
            </a:r>
            <a:r>
              <a:rPr dirty="0" sz="2700" spc="40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75">
                <a:solidFill>
                  <a:srgbClr val="F9FBFB"/>
                </a:solidFill>
                <a:latin typeface="Arial"/>
                <a:cs typeface="Arial"/>
              </a:rPr>
              <a:t>structure:</a:t>
            </a:r>
            <a:r>
              <a:rPr dirty="0" sz="2700">
                <a:solidFill>
                  <a:srgbClr val="F9FBFB"/>
                </a:solidFill>
                <a:latin typeface="Arial"/>
                <a:cs typeface="Arial"/>
              </a:rPr>
              <a:t>	</a:t>
            </a:r>
            <a:r>
              <a:rPr dirty="0" sz="2700" spc="75">
                <a:solidFill>
                  <a:srgbClr val="F9FBFB"/>
                </a:solidFill>
                <a:latin typeface="Arial"/>
                <a:cs typeface="Arial"/>
              </a:rPr>
              <a:t>assumes</a:t>
            </a:r>
            <a:r>
              <a:rPr dirty="0" sz="2700" spc="22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20">
                <a:solidFill>
                  <a:srgbClr val="F9FBFB"/>
                </a:solidFill>
                <a:latin typeface="Arial"/>
                <a:cs typeface="Arial"/>
              </a:rPr>
              <a:t>repayment</a:t>
            </a:r>
            <a:r>
              <a:rPr dirty="0" sz="2700" spc="229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20">
                <a:solidFill>
                  <a:srgbClr val="F9FBFB"/>
                </a:solidFill>
                <a:latin typeface="Arial"/>
                <a:cs typeface="Arial"/>
              </a:rPr>
              <a:t>not</a:t>
            </a:r>
            <a:r>
              <a:rPr dirty="0" sz="2700" spc="3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55">
                <a:solidFill>
                  <a:srgbClr val="F9FBFB"/>
                </a:solidFill>
                <a:latin typeface="Arial"/>
                <a:cs typeface="Arial"/>
              </a:rPr>
              <a:t>necessary </a:t>
            </a:r>
            <a:r>
              <a:rPr dirty="0" sz="2700" spc="55">
                <a:solidFill>
                  <a:srgbClr val="F9FBFB"/>
                </a:solidFill>
                <a:latin typeface="Arial"/>
                <a:cs typeface="Arial"/>
              </a:rPr>
              <a:t>	</a:t>
            </a:r>
            <a:r>
              <a:rPr dirty="0" sz="2700" spc="110">
                <a:solidFill>
                  <a:srgbClr val="F9FBFB"/>
                </a:solidFill>
                <a:latin typeface="Arial"/>
                <a:cs typeface="Arial"/>
              </a:rPr>
              <a:t>because</a:t>
            </a:r>
            <a:r>
              <a:rPr dirty="0" sz="2700" spc="8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F9FBFB"/>
                </a:solidFill>
                <a:latin typeface="Arial"/>
                <a:cs typeface="Arial"/>
              </a:rPr>
              <a:t>investor</a:t>
            </a:r>
            <a:r>
              <a:rPr dirty="0" sz="2700" spc="18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9FBFB"/>
                </a:solidFill>
                <a:latin typeface="Arial"/>
                <a:cs typeface="Arial"/>
              </a:rPr>
              <a:t>is</a:t>
            </a:r>
            <a:r>
              <a:rPr dirty="0" sz="2700" spc="-1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20">
                <a:solidFill>
                  <a:srgbClr val="F9FBFB"/>
                </a:solidFill>
                <a:latin typeface="Arial"/>
                <a:cs typeface="Arial"/>
              </a:rPr>
              <a:t>getting</a:t>
            </a:r>
            <a:r>
              <a:rPr dirty="0" sz="2700" spc="15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95">
                <a:solidFill>
                  <a:srgbClr val="F9FBFB"/>
                </a:solidFill>
                <a:latin typeface="Arial"/>
                <a:cs typeface="Arial"/>
              </a:rPr>
              <a:t>benefit</a:t>
            </a:r>
            <a:r>
              <a:rPr dirty="0" sz="2700" spc="14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95">
                <a:solidFill>
                  <a:srgbClr val="F9FBFB"/>
                </a:solidFill>
                <a:latin typeface="Arial"/>
                <a:cs typeface="Arial"/>
              </a:rPr>
              <a:t>of</a:t>
            </a:r>
            <a:r>
              <a:rPr dirty="0" sz="2700" spc="14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F9FBFB"/>
                </a:solidFill>
                <a:latin typeface="Arial"/>
                <a:cs typeface="Arial"/>
              </a:rPr>
              <a:t>tax</a:t>
            </a:r>
            <a:r>
              <a:rPr dirty="0" sz="2700" spc="2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00">
                <a:solidFill>
                  <a:srgbClr val="F9FBFB"/>
                </a:solidFill>
                <a:latin typeface="Arial"/>
                <a:cs typeface="Arial"/>
              </a:rPr>
              <a:t>credits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647680" y="5578772"/>
            <a:ext cx="9383395" cy="887094"/>
          </a:xfrm>
          <a:prstGeom prst="rect">
            <a:avLst/>
          </a:prstGeom>
          <a:solidFill>
            <a:srgbClr val="234254"/>
          </a:solidFill>
        </p:spPr>
        <p:txBody>
          <a:bodyPr wrap="square" lIns="0" tIns="6985" rIns="0" bIns="0" rtlCol="0" vert="horz">
            <a:spAutoFit/>
          </a:bodyPr>
          <a:lstStyle/>
          <a:p>
            <a:pPr marL="233045" indent="-233679">
              <a:lnSpc>
                <a:spcPct val="101699"/>
              </a:lnSpc>
              <a:spcBef>
                <a:spcPts val="55"/>
              </a:spcBef>
              <a:buChar char="•"/>
              <a:tabLst>
                <a:tab pos="233045" algn="l"/>
                <a:tab pos="3789045" algn="l"/>
                <a:tab pos="4913630" algn="l"/>
              </a:tabLst>
            </a:pPr>
            <a:r>
              <a:rPr dirty="0" sz="2700" spc="150">
                <a:solidFill>
                  <a:srgbClr val="F9FBFB"/>
                </a:solidFill>
                <a:latin typeface="Arial"/>
                <a:cs typeface="Arial"/>
              </a:rPr>
              <a:t>Win</a:t>
            </a:r>
            <a:r>
              <a:rPr dirty="0" sz="2700" spc="7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80">
                <a:solidFill>
                  <a:srgbClr val="F9FBFB"/>
                </a:solidFill>
                <a:latin typeface="Arial"/>
                <a:cs typeface="Arial"/>
              </a:rPr>
              <a:t>for</a:t>
            </a:r>
            <a:r>
              <a:rPr dirty="0" sz="2700" spc="-3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F9FBFB"/>
                </a:solidFill>
                <a:latin typeface="Arial"/>
                <a:cs typeface="Arial"/>
              </a:rPr>
              <a:t>Tribe/TDHE:</a:t>
            </a:r>
            <a:r>
              <a:rPr dirty="0" sz="2700">
                <a:solidFill>
                  <a:srgbClr val="F9FBFB"/>
                </a:solidFill>
                <a:latin typeface="Arial"/>
                <a:cs typeface="Arial"/>
              </a:rPr>
              <a:t>	</a:t>
            </a:r>
            <a:r>
              <a:rPr dirty="0" sz="2700" spc="90">
                <a:solidFill>
                  <a:srgbClr val="F9FBFB"/>
                </a:solidFill>
                <a:latin typeface="Arial"/>
                <a:cs typeface="Arial"/>
              </a:rPr>
              <a:t>another</a:t>
            </a:r>
            <a:r>
              <a:rPr dirty="0" sz="2700" spc="18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75">
                <a:solidFill>
                  <a:srgbClr val="F9FBFB"/>
                </a:solidFill>
                <a:latin typeface="Arial"/>
                <a:cs typeface="Arial"/>
              </a:rPr>
              <a:t>strategic</a:t>
            </a:r>
            <a:r>
              <a:rPr dirty="0" sz="2700" spc="34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20">
                <a:solidFill>
                  <a:srgbClr val="F9FBFB"/>
                </a:solidFill>
                <a:latin typeface="Arial"/>
                <a:cs typeface="Arial"/>
              </a:rPr>
              <a:t>funding</a:t>
            </a:r>
            <a:r>
              <a:rPr dirty="0" sz="2700" spc="190">
                <a:solidFill>
                  <a:srgbClr val="F9FBFB"/>
                </a:solidFill>
                <a:latin typeface="Arial"/>
                <a:cs typeface="Arial"/>
              </a:rPr>
              <a:t> tool</a:t>
            </a:r>
            <a:r>
              <a:rPr dirty="0" sz="2700" spc="-26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85">
                <a:solidFill>
                  <a:srgbClr val="F9FBFB"/>
                </a:solidFill>
                <a:latin typeface="Arial"/>
                <a:cs typeface="Arial"/>
              </a:rPr>
              <a:t>that </a:t>
            </a:r>
            <a:r>
              <a:rPr dirty="0" sz="2700" spc="95">
                <a:solidFill>
                  <a:srgbClr val="F9FBFB"/>
                </a:solidFill>
                <a:latin typeface="Arial"/>
                <a:cs typeface="Arial"/>
              </a:rPr>
              <a:t>can</a:t>
            </a:r>
            <a:r>
              <a:rPr dirty="0" sz="2700" spc="3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14">
                <a:solidFill>
                  <a:srgbClr val="F9FBFB"/>
                </a:solidFill>
                <a:latin typeface="Arial"/>
                <a:cs typeface="Arial"/>
              </a:rPr>
              <a:t>enable</a:t>
            </a:r>
            <a:r>
              <a:rPr dirty="0" sz="2700" spc="9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00">
                <a:solidFill>
                  <a:srgbClr val="F9FBFB"/>
                </a:solidFill>
                <a:latin typeface="Arial"/>
                <a:cs typeface="Arial"/>
              </a:rPr>
              <a:t>homeownership</a:t>
            </a:r>
            <a:r>
              <a:rPr dirty="0" sz="2700">
                <a:solidFill>
                  <a:srgbClr val="F9FBFB"/>
                </a:solidFill>
                <a:latin typeface="Arial"/>
                <a:cs typeface="Arial"/>
              </a:rPr>
              <a:t>	</a:t>
            </a:r>
            <a:r>
              <a:rPr dirty="0" sz="2700" spc="110">
                <a:solidFill>
                  <a:srgbClr val="F9FBFB"/>
                </a:solidFill>
                <a:latin typeface="Arial"/>
                <a:cs typeface="Arial"/>
              </a:rPr>
              <a:t>programs</a:t>
            </a:r>
            <a:r>
              <a:rPr dirty="0" sz="2700" spc="16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85">
                <a:solidFill>
                  <a:srgbClr val="F9FBFB"/>
                </a:solidFill>
                <a:latin typeface="Arial"/>
                <a:cs typeface="Arial"/>
              </a:rPr>
              <a:t>to</a:t>
            </a:r>
            <a:r>
              <a:rPr dirty="0" sz="2700" spc="130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14">
                <a:solidFill>
                  <a:srgbClr val="F9FBFB"/>
                </a:solidFill>
                <a:latin typeface="Arial"/>
                <a:cs typeface="Arial"/>
              </a:rPr>
              <a:t>be</a:t>
            </a:r>
            <a:r>
              <a:rPr dirty="0" sz="2700" spc="6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10">
                <a:solidFill>
                  <a:srgbClr val="F9FBFB"/>
                </a:solidFill>
                <a:latin typeface="Arial"/>
                <a:cs typeface="Arial"/>
              </a:rPr>
              <a:t>scaled</a:t>
            </a:r>
            <a:r>
              <a:rPr dirty="0" sz="2700" spc="75">
                <a:solidFill>
                  <a:srgbClr val="F9FBFB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F9FBFB"/>
                </a:solidFill>
                <a:latin typeface="Arial"/>
                <a:cs typeface="Arial"/>
              </a:rPr>
              <a:t>up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72405" y="303035"/>
            <a:ext cx="6118225" cy="492125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And</a:t>
            </a:r>
            <a:r>
              <a:rPr dirty="0" sz="2700" spc="6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30" b="1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seven</a:t>
            </a:r>
            <a:r>
              <a:rPr dirty="0" sz="2700" spc="8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years</a:t>
            </a:r>
            <a:r>
              <a:rPr dirty="0" sz="2700" spc="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5" b="1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700" spc="4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compliance?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8804028" y="974216"/>
            <a:ext cx="210820" cy="468630"/>
          </a:xfrm>
          <a:custGeom>
            <a:avLst/>
            <a:gdLst/>
            <a:ahLst/>
            <a:cxnLst/>
            <a:rect l="l" t="t" r="r" b="b"/>
            <a:pathLst>
              <a:path w="210820" h="468630">
                <a:moveTo>
                  <a:pt x="210522" y="468635"/>
                </a:moveTo>
                <a:lnTo>
                  <a:pt x="0" y="468635"/>
                </a:lnTo>
                <a:lnTo>
                  <a:pt x="0" y="0"/>
                </a:lnTo>
                <a:lnTo>
                  <a:pt x="210522" y="0"/>
                </a:lnTo>
                <a:lnTo>
                  <a:pt x="210522" y="468635"/>
                </a:lnTo>
                <a:close/>
              </a:path>
            </a:pathLst>
          </a:custGeom>
          <a:solidFill>
            <a:srgbClr val="3A5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143838" y="974216"/>
            <a:ext cx="165100" cy="468630"/>
          </a:xfrm>
          <a:custGeom>
            <a:avLst/>
            <a:gdLst/>
            <a:ahLst/>
            <a:cxnLst/>
            <a:rect l="l" t="t" r="r" b="b"/>
            <a:pathLst>
              <a:path w="165100" h="468630">
                <a:moveTo>
                  <a:pt x="164756" y="468635"/>
                </a:moveTo>
                <a:lnTo>
                  <a:pt x="0" y="468635"/>
                </a:lnTo>
                <a:lnTo>
                  <a:pt x="0" y="0"/>
                </a:lnTo>
                <a:lnTo>
                  <a:pt x="164756" y="0"/>
                </a:lnTo>
                <a:lnTo>
                  <a:pt x="164756" y="468635"/>
                </a:lnTo>
                <a:close/>
              </a:path>
            </a:pathLst>
          </a:custGeom>
          <a:solidFill>
            <a:srgbClr val="23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925325" y="974216"/>
            <a:ext cx="6769734" cy="887094"/>
          </a:xfrm>
          <a:prstGeom prst="rect">
            <a:avLst/>
          </a:prstGeom>
          <a:solidFill>
            <a:srgbClr val="234254"/>
          </a:solidFill>
        </p:spPr>
        <p:txBody>
          <a:bodyPr wrap="square" lIns="0" tIns="6985" rIns="0" bIns="0" rtlCol="0" vert="horz">
            <a:spAutoFit/>
          </a:bodyPr>
          <a:lstStyle/>
          <a:p>
            <a:pPr marL="234315" indent="-234950">
              <a:lnSpc>
                <a:spcPct val="101699"/>
              </a:lnSpc>
              <a:spcBef>
                <a:spcPts val="55"/>
              </a:spcBef>
              <a:buChar char="•"/>
              <a:tabLst>
                <a:tab pos="237490" algn="l"/>
              </a:tabLst>
            </a:pP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Different</a:t>
            </a:r>
            <a:r>
              <a:rPr dirty="0" sz="2700" spc="27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45">
                <a:solidFill>
                  <a:srgbClr val="FBFBFB"/>
                </a:solidFill>
                <a:latin typeface="Arial"/>
                <a:cs typeface="Arial"/>
              </a:rPr>
              <a:t>from</a:t>
            </a:r>
            <a:r>
              <a:rPr dirty="0" sz="2700" spc="17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LIHTC</a:t>
            </a:r>
            <a:r>
              <a:rPr dirty="0" sz="2700" spc="8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25">
                <a:solidFill>
                  <a:srgbClr val="FBFBFB"/>
                </a:solidFill>
                <a:latin typeface="Arial"/>
                <a:cs typeface="Arial"/>
              </a:rPr>
              <a:t>where</a:t>
            </a:r>
            <a:r>
              <a:rPr dirty="0" sz="2700" spc="1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compliance </a:t>
            </a: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	</a:t>
            </a:r>
            <a:r>
              <a:rPr dirty="0" sz="2700" spc="110">
                <a:solidFill>
                  <a:srgbClr val="FBFBFB"/>
                </a:solidFill>
                <a:latin typeface="Arial"/>
                <a:cs typeface="Arial"/>
              </a:rPr>
              <a:t>function</a:t>
            </a:r>
            <a:r>
              <a:rPr dirty="0" sz="2700" spc="22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10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700" spc="9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700" spc="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FBFBFB"/>
                </a:solidFill>
                <a:latin typeface="Arial"/>
                <a:cs typeface="Arial"/>
              </a:rPr>
              <a:t>tenant</a:t>
            </a:r>
            <a:r>
              <a:rPr dirty="0" sz="2700" spc="1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5">
                <a:solidFill>
                  <a:srgbClr val="FBFBFB"/>
                </a:solidFill>
                <a:latin typeface="Arial"/>
                <a:cs typeface="Arial"/>
              </a:rPr>
              <a:t>living </a:t>
            </a:r>
            <a:r>
              <a:rPr dirty="0" sz="2700" spc="60">
                <a:solidFill>
                  <a:srgbClr val="FBFBFB"/>
                </a:solidFill>
                <a:latin typeface="Arial"/>
                <a:cs typeface="Arial"/>
              </a:rPr>
              <a:t>in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700" spc="1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unit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791327" y="975102"/>
            <a:ext cx="55626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is</a:t>
            </a:r>
            <a:r>
              <a:rPr dirty="0" sz="2700" spc="-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50">
                <a:solidFill>
                  <a:srgbClr val="FBFBFB"/>
                </a:solidFill>
                <a:latin typeface="Arial"/>
                <a:cs typeface="Arial"/>
              </a:rPr>
              <a:t>a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072405" y="303035"/>
            <a:ext cx="6118225" cy="492125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And</a:t>
            </a:r>
            <a:r>
              <a:rPr dirty="0" sz="2700" spc="6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30" b="1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seven</a:t>
            </a:r>
            <a:r>
              <a:rPr dirty="0" sz="2700" spc="8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years</a:t>
            </a:r>
            <a:r>
              <a:rPr dirty="0" sz="2700" spc="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5" b="1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700" spc="4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compliance?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8804028" y="974216"/>
            <a:ext cx="210820" cy="468630"/>
          </a:xfrm>
          <a:custGeom>
            <a:avLst/>
            <a:gdLst/>
            <a:ahLst/>
            <a:cxnLst/>
            <a:rect l="l" t="t" r="r" b="b"/>
            <a:pathLst>
              <a:path w="210820" h="468630">
                <a:moveTo>
                  <a:pt x="210522" y="468635"/>
                </a:moveTo>
                <a:lnTo>
                  <a:pt x="0" y="468635"/>
                </a:lnTo>
                <a:lnTo>
                  <a:pt x="0" y="0"/>
                </a:lnTo>
                <a:lnTo>
                  <a:pt x="210522" y="0"/>
                </a:lnTo>
                <a:lnTo>
                  <a:pt x="210522" y="468635"/>
                </a:lnTo>
                <a:close/>
              </a:path>
            </a:pathLst>
          </a:custGeom>
          <a:solidFill>
            <a:srgbClr val="3A56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143838" y="974216"/>
            <a:ext cx="165100" cy="468630"/>
          </a:xfrm>
          <a:custGeom>
            <a:avLst/>
            <a:gdLst/>
            <a:ahLst/>
            <a:cxnLst/>
            <a:rect l="l" t="t" r="r" b="b"/>
            <a:pathLst>
              <a:path w="165100" h="468630">
                <a:moveTo>
                  <a:pt x="164756" y="468635"/>
                </a:moveTo>
                <a:lnTo>
                  <a:pt x="0" y="468635"/>
                </a:lnTo>
                <a:lnTo>
                  <a:pt x="0" y="0"/>
                </a:lnTo>
                <a:lnTo>
                  <a:pt x="164756" y="0"/>
                </a:lnTo>
                <a:lnTo>
                  <a:pt x="164756" y="468635"/>
                </a:lnTo>
                <a:close/>
              </a:path>
            </a:pathLst>
          </a:custGeom>
          <a:solidFill>
            <a:srgbClr val="23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925325" y="974216"/>
            <a:ext cx="6769734" cy="887094"/>
          </a:xfrm>
          <a:prstGeom prst="rect">
            <a:avLst/>
          </a:prstGeom>
          <a:solidFill>
            <a:srgbClr val="234254"/>
          </a:solidFill>
        </p:spPr>
        <p:txBody>
          <a:bodyPr wrap="square" lIns="0" tIns="6985" rIns="0" bIns="0" rtlCol="0" vert="horz">
            <a:spAutoFit/>
          </a:bodyPr>
          <a:lstStyle/>
          <a:p>
            <a:pPr marL="234315" indent="-234950">
              <a:lnSpc>
                <a:spcPct val="101699"/>
              </a:lnSpc>
              <a:spcBef>
                <a:spcPts val="55"/>
              </a:spcBef>
              <a:buChar char="•"/>
              <a:tabLst>
                <a:tab pos="237490" algn="l"/>
              </a:tabLst>
            </a:pP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Different</a:t>
            </a:r>
            <a:r>
              <a:rPr dirty="0" sz="2700" spc="27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45">
                <a:solidFill>
                  <a:srgbClr val="FBFBFB"/>
                </a:solidFill>
                <a:latin typeface="Arial"/>
                <a:cs typeface="Arial"/>
              </a:rPr>
              <a:t>from</a:t>
            </a:r>
            <a:r>
              <a:rPr dirty="0" sz="2700" spc="17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LIHTC</a:t>
            </a:r>
            <a:r>
              <a:rPr dirty="0" sz="2700" spc="8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25">
                <a:solidFill>
                  <a:srgbClr val="FBFBFB"/>
                </a:solidFill>
                <a:latin typeface="Arial"/>
                <a:cs typeface="Arial"/>
              </a:rPr>
              <a:t>where</a:t>
            </a:r>
            <a:r>
              <a:rPr dirty="0" sz="2700" spc="1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compliance </a:t>
            </a: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	</a:t>
            </a:r>
            <a:r>
              <a:rPr dirty="0" sz="2700" spc="110">
                <a:solidFill>
                  <a:srgbClr val="FBFBFB"/>
                </a:solidFill>
                <a:latin typeface="Arial"/>
                <a:cs typeface="Arial"/>
              </a:rPr>
              <a:t>function</a:t>
            </a:r>
            <a:r>
              <a:rPr dirty="0" sz="2700" spc="22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10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700" spc="9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700" spc="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FBFBFB"/>
                </a:solidFill>
                <a:latin typeface="Arial"/>
                <a:cs typeface="Arial"/>
              </a:rPr>
              <a:t>tenant</a:t>
            </a:r>
            <a:r>
              <a:rPr dirty="0" sz="2700" spc="1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5">
                <a:solidFill>
                  <a:srgbClr val="FBFBFB"/>
                </a:solidFill>
                <a:latin typeface="Arial"/>
                <a:cs typeface="Arial"/>
              </a:rPr>
              <a:t>living </a:t>
            </a:r>
            <a:r>
              <a:rPr dirty="0" sz="2700" spc="60">
                <a:solidFill>
                  <a:srgbClr val="FBFBFB"/>
                </a:solidFill>
                <a:latin typeface="Arial"/>
                <a:cs typeface="Arial"/>
              </a:rPr>
              <a:t>in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700" spc="1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unit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791327" y="975102"/>
            <a:ext cx="55626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is</a:t>
            </a:r>
            <a:r>
              <a:rPr dirty="0" sz="2700" spc="-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50">
                <a:solidFill>
                  <a:srgbClr val="FBFBFB"/>
                </a:solidFill>
                <a:latin typeface="Arial"/>
                <a:cs typeface="Arial"/>
              </a:rPr>
              <a:t>a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925325" y="2061233"/>
            <a:ext cx="7387590" cy="468630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26695" indent="-227329">
              <a:lnSpc>
                <a:spcPct val="100000"/>
              </a:lnSpc>
              <a:spcBef>
                <a:spcPts val="110"/>
              </a:spcBef>
              <a:buChar char="•"/>
              <a:tabLst>
                <a:tab pos="226695" algn="l"/>
              </a:tabLst>
            </a:pPr>
            <a:r>
              <a:rPr dirty="0" sz="2700" spc="75">
                <a:solidFill>
                  <a:srgbClr val="FBFBFB"/>
                </a:solidFill>
                <a:latin typeface="Arial"/>
                <a:cs typeface="Arial"/>
              </a:rPr>
              <a:t>Shorter</a:t>
            </a:r>
            <a:r>
              <a:rPr dirty="0" sz="2700" spc="1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30">
                <a:solidFill>
                  <a:srgbClr val="FBFBFB"/>
                </a:solidFill>
                <a:latin typeface="Arial"/>
                <a:cs typeface="Arial"/>
              </a:rPr>
              <a:t>period</a:t>
            </a:r>
            <a:r>
              <a:rPr dirty="0" sz="2700" spc="-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(7</a:t>
            </a:r>
            <a:r>
              <a:rPr dirty="0" sz="2700" spc="-11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years)</a:t>
            </a:r>
            <a:r>
              <a:rPr dirty="0" sz="2700" spc="14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60">
                <a:solidFill>
                  <a:srgbClr val="FBFBFB"/>
                </a:solidFill>
                <a:latin typeface="Arial"/>
                <a:cs typeface="Arial"/>
              </a:rPr>
              <a:t>compared</a:t>
            </a:r>
            <a:r>
              <a:rPr dirty="0" sz="2700" spc="11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700" spc="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FBFBFB"/>
                </a:solidFill>
                <a:latin typeface="Arial"/>
                <a:cs typeface="Arial"/>
              </a:rPr>
              <a:t>LIHTC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2405" y="303035"/>
            <a:ext cx="6118225" cy="492125"/>
          </a:xfrm>
          <a:prstGeom prst="rect"/>
          <a:solidFill>
            <a:srgbClr val="214254"/>
          </a:solidFill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And</a:t>
            </a:r>
            <a:r>
              <a:rPr dirty="0" sz="2700" spc="6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30" b="1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seven</a:t>
            </a:r>
            <a:r>
              <a:rPr dirty="0" sz="2700" spc="8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years</a:t>
            </a:r>
            <a:r>
              <a:rPr dirty="0" sz="2700" spc="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5" b="1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700" spc="4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compliance?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8804447" y="980828"/>
            <a:ext cx="210820" cy="460375"/>
          </a:xfrm>
          <a:custGeom>
            <a:avLst/>
            <a:gdLst/>
            <a:ahLst/>
            <a:cxnLst/>
            <a:rect l="l" t="t" r="r" b="b"/>
            <a:pathLst>
              <a:path w="210820" h="460375">
                <a:moveTo>
                  <a:pt x="210522" y="459957"/>
                </a:moveTo>
                <a:lnTo>
                  <a:pt x="0" y="459957"/>
                </a:lnTo>
                <a:lnTo>
                  <a:pt x="0" y="0"/>
                </a:lnTo>
                <a:lnTo>
                  <a:pt x="210522" y="0"/>
                </a:lnTo>
                <a:lnTo>
                  <a:pt x="210522" y="459957"/>
                </a:lnTo>
                <a:close/>
              </a:path>
            </a:pathLst>
          </a:custGeom>
          <a:solidFill>
            <a:srgbClr val="3B57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144067" y="980828"/>
            <a:ext cx="165100" cy="460375"/>
          </a:xfrm>
          <a:custGeom>
            <a:avLst/>
            <a:gdLst/>
            <a:ahLst/>
            <a:cxnLst/>
            <a:rect l="l" t="t" r="r" b="b"/>
            <a:pathLst>
              <a:path w="165100" h="460375">
                <a:moveTo>
                  <a:pt x="164756" y="459957"/>
                </a:moveTo>
                <a:lnTo>
                  <a:pt x="0" y="459957"/>
                </a:lnTo>
                <a:lnTo>
                  <a:pt x="0" y="0"/>
                </a:lnTo>
                <a:lnTo>
                  <a:pt x="164756" y="0"/>
                </a:lnTo>
                <a:lnTo>
                  <a:pt x="164756" y="459957"/>
                </a:lnTo>
                <a:close/>
              </a:path>
            </a:pathLst>
          </a:custGeom>
          <a:solidFill>
            <a:srgbClr val="21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925662" y="980828"/>
            <a:ext cx="6769100" cy="878840"/>
          </a:xfrm>
          <a:prstGeom prst="rect">
            <a:avLst/>
          </a:prstGeom>
          <a:solidFill>
            <a:srgbClr val="214254"/>
          </a:solidFill>
        </p:spPr>
        <p:txBody>
          <a:bodyPr wrap="square" lIns="0" tIns="15875" rIns="0" bIns="0" rtlCol="0" vert="horz">
            <a:spAutoFit/>
          </a:bodyPr>
          <a:lstStyle/>
          <a:p>
            <a:pPr marL="234950" indent="-235585">
              <a:lnSpc>
                <a:spcPts val="3290"/>
              </a:lnSpc>
              <a:spcBef>
                <a:spcPts val="125"/>
              </a:spcBef>
              <a:buChar char="•"/>
              <a:tabLst>
                <a:tab pos="237490" algn="l"/>
              </a:tabLst>
            </a:pP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Different</a:t>
            </a:r>
            <a:r>
              <a:rPr dirty="0" sz="2650" spc="2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55">
                <a:solidFill>
                  <a:srgbClr val="FBFBFB"/>
                </a:solidFill>
                <a:latin typeface="Arial"/>
                <a:cs typeface="Arial"/>
              </a:rPr>
              <a:t>from</a:t>
            </a: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55">
                <a:solidFill>
                  <a:srgbClr val="FBFBFB"/>
                </a:solidFill>
                <a:latin typeface="Arial"/>
                <a:cs typeface="Arial"/>
              </a:rPr>
              <a:t>LIHTC</a:t>
            </a:r>
            <a:r>
              <a:rPr dirty="0" sz="2650" spc="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40">
                <a:solidFill>
                  <a:srgbClr val="FBFBFB"/>
                </a:solidFill>
                <a:latin typeface="Arial"/>
                <a:cs typeface="Arial"/>
              </a:rPr>
              <a:t>where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compliance 	function</a:t>
            </a:r>
            <a:r>
              <a:rPr dirty="0" sz="2650" spc="14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55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tenant</a:t>
            </a: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living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 in</a:t>
            </a:r>
            <a:r>
              <a:rPr dirty="0" sz="2650" spc="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650" spc="20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unit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791747" y="981463"/>
            <a:ext cx="55626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is</a:t>
            </a:r>
            <a:r>
              <a:rPr dirty="0" sz="2650" spc="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50">
                <a:solidFill>
                  <a:srgbClr val="FBFBFB"/>
                </a:solidFill>
                <a:latin typeface="Arial"/>
                <a:cs typeface="Arial"/>
              </a:rPr>
              <a:t>a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925662" y="2067846"/>
            <a:ext cx="7387590" cy="460375"/>
          </a:xfrm>
          <a:prstGeom prst="rect">
            <a:avLst/>
          </a:prstGeom>
          <a:solidFill>
            <a:srgbClr val="21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110"/>
              </a:spcBef>
              <a:buChar char="•"/>
              <a:tabLst>
                <a:tab pos="227965" algn="l"/>
              </a:tabLst>
            </a:pPr>
            <a:r>
              <a:rPr dirty="0" sz="2650" spc="85">
                <a:solidFill>
                  <a:srgbClr val="FBFBFB"/>
                </a:solidFill>
                <a:latin typeface="Arial"/>
                <a:cs typeface="Arial"/>
              </a:rPr>
              <a:t>Shorter</a:t>
            </a:r>
            <a:r>
              <a:rPr dirty="0" sz="2650" spc="17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40">
                <a:solidFill>
                  <a:srgbClr val="FBFBFB"/>
                </a:solidFill>
                <a:latin typeface="Arial"/>
                <a:cs typeface="Arial"/>
              </a:rPr>
              <a:t>period</a:t>
            </a:r>
            <a:r>
              <a:rPr dirty="0" sz="2650" spc="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(7</a:t>
            </a:r>
            <a:r>
              <a:rPr dirty="0" sz="2650" spc="-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years)</a:t>
            </a:r>
            <a:r>
              <a:rPr dirty="0" sz="2650" spc="17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70">
                <a:solidFill>
                  <a:srgbClr val="FBFBFB"/>
                </a:solidFill>
                <a:latin typeface="Arial"/>
                <a:cs typeface="Arial"/>
              </a:rPr>
              <a:t>compared</a:t>
            </a:r>
            <a:r>
              <a:rPr dirty="0" sz="2650" spc="16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650" spc="1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FBFBFB"/>
                </a:solidFill>
                <a:latin typeface="Arial"/>
                <a:cs typeface="Arial"/>
              </a:rPr>
              <a:t>LIHTC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925662" y="2773186"/>
            <a:ext cx="1249680" cy="460375"/>
          </a:xfrm>
          <a:custGeom>
            <a:avLst/>
            <a:gdLst/>
            <a:ahLst/>
            <a:cxnLst/>
            <a:rect l="l" t="t" r="r" b="b"/>
            <a:pathLst>
              <a:path w="1249680" h="460375">
                <a:moveTo>
                  <a:pt x="1249283" y="459957"/>
                </a:moveTo>
                <a:lnTo>
                  <a:pt x="0" y="459957"/>
                </a:lnTo>
                <a:lnTo>
                  <a:pt x="0" y="0"/>
                </a:lnTo>
                <a:lnTo>
                  <a:pt x="1249283" y="0"/>
                </a:lnTo>
                <a:lnTo>
                  <a:pt x="1249283" y="459957"/>
                </a:lnTo>
                <a:close/>
              </a:path>
            </a:pathLst>
          </a:custGeom>
          <a:solidFill>
            <a:srgbClr val="21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912962" y="2773820"/>
            <a:ext cx="130302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105"/>
              </a:spcBef>
              <a:buChar char="•"/>
              <a:tabLst>
                <a:tab pos="248920" algn="l"/>
              </a:tabLst>
            </a:pP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321714" y="2720283"/>
            <a:ext cx="311785" cy="468630"/>
          </a:xfrm>
          <a:prstGeom prst="rect">
            <a:avLst/>
          </a:prstGeom>
          <a:solidFill>
            <a:srgbClr val="214254"/>
          </a:solidFill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ts val="3560"/>
              </a:lnSpc>
              <a:spcBef>
                <a:spcPts val="125"/>
              </a:spcBef>
            </a:pPr>
            <a:r>
              <a:rPr dirty="0" sz="3050" spc="-565">
                <a:solidFill>
                  <a:srgbClr val="FBFBFB"/>
                </a:solidFill>
                <a:latin typeface="Times New Roman"/>
                <a:cs typeface="Times New Roman"/>
              </a:rPr>
              <a:t>=&gt;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24743" y="2773186"/>
            <a:ext cx="1910080" cy="415290"/>
          </a:xfrm>
          <a:prstGeom prst="rect">
            <a:avLst/>
          </a:prstGeom>
          <a:solidFill>
            <a:srgbClr val="2142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ts val="3160"/>
              </a:lnSpc>
              <a:spcBef>
                <a:spcPts val="110"/>
              </a:spcBef>
            </a:pP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compliance</a:t>
            </a:r>
            <a:endParaRPr sz="26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858058" y="2773186"/>
            <a:ext cx="4334510" cy="415290"/>
          </a:xfrm>
          <a:prstGeom prst="rect">
            <a:avLst/>
          </a:prstGeom>
          <a:solidFill>
            <a:srgbClr val="2142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ts val="3160"/>
              </a:lnSpc>
              <a:spcBef>
                <a:spcPts val="110"/>
              </a:spcBef>
            </a:pPr>
            <a:r>
              <a:rPr dirty="0" sz="2650" spc="135">
                <a:solidFill>
                  <a:srgbClr val="FBFBFB"/>
                </a:solidFill>
                <a:latin typeface="Arial"/>
                <a:cs typeface="Arial"/>
              </a:rPr>
              <a:t>focus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is</a:t>
            </a:r>
            <a:r>
              <a:rPr dirty="0" sz="2650" spc="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on</a:t>
            </a:r>
            <a:r>
              <a:rPr dirty="0" sz="2650" spc="20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Tribe</a:t>
            </a:r>
            <a:r>
              <a:rPr dirty="0" sz="2650" spc="5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operating</a:t>
            </a:r>
            <a:endParaRPr sz="265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157158" y="3188461"/>
            <a:ext cx="8467090" cy="881380"/>
          </a:xfrm>
          <a:custGeom>
            <a:avLst/>
            <a:gdLst/>
            <a:ahLst/>
            <a:cxnLst/>
            <a:rect l="l" t="t" r="r" b="b"/>
            <a:pathLst>
              <a:path w="8467090" h="881379">
                <a:moveTo>
                  <a:pt x="8466658" y="0"/>
                </a:moveTo>
                <a:lnTo>
                  <a:pt x="0" y="0"/>
                </a:lnTo>
                <a:lnTo>
                  <a:pt x="0" y="459955"/>
                </a:lnTo>
                <a:lnTo>
                  <a:pt x="2438" y="459955"/>
                </a:lnTo>
                <a:lnTo>
                  <a:pt x="2438" y="881329"/>
                </a:lnTo>
                <a:lnTo>
                  <a:pt x="7339876" y="881329"/>
                </a:lnTo>
                <a:lnTo>
                  <a:pt x="7339876" y="459955"/>
                </a:lnTo>
                <a:lnTo>
                  <a:pt x="8466658" y="459955"/>
                </a:lnTo>
                <a:lnTo>
                  <a:pt x="8466658" y="0"/>
                </a:lnTo>
                <a:close/>
              </a:path>
            </a:pathLst>
          </a:custGeom>
          <a:solidFill>
            <a:srgbClr val="21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144467" y="3189085"/>
            <a:ext cx="8519160" cy="85153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4604" marR="5080" indent="-2540">
              <a:lnSpc>
                <a:spcPts val="3320"/>
              </a:lnSpc>
              <a:spcBef>
                <a:spcPts val="60"/>
              </a:spcBef>
              <a:tabLst>
                <a:tab pos="6171565" algn="l"/>
              </a:tabLst>
            </a:pP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an</a:t>
            </a:r>
            <a:r>
              <a:rPr dirty="0" sz="2650" spc="-1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active,</a:t>
            </a:r>
            <a:r>
              <a:rPr dirty="0" sz="2650" spc="11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qualifying</a:t>
            </a:r>
            <a:r>
              <a:rPr dirty="0" sz="2650" spc="2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business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10">
                <a:solidFill>
                  <a:srgbClr val="FBFBFB"/>
                </a:solidFill>
                <a:latin typeface="Arial"/>
                <a:cs typeface="Arial"/>
              </a:rPr>
              <a:t>(which</a:t>
            </a:r>
            <a:r>
              <a:rPr dirty="0" sz="2650" spc="11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55">
                <a:solidFill>
                  <a:srgbClr val="FBFBFB"/>
                </a:solidFill>
                <a:latin typeface="Arial"/>
                <a:cs typeface="Arial"/>
              </a:rPr>
              <a:t>in</a:t>
            </a:r>
            <a:r>
              <a:rPr dirty="0" sz="2650" spc="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this</a:t>
            </a:r>
            <a:r>
              <a:rPr dirty="0" sz="2650" spc="6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case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is</a:t>
            </a:r>
            <a:r>
              <a:rPr dirty="0" sz="2650" spc="-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5">
                <a:solidFill>
                  <a:srgbClr val="FBFBFB"/>
                </a:solidFill>
                <a:latin typeface="Arial"/>
                <a:cs typeface="Arial"/>
              </a:rPr>
              <a:t>a 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business</a:t>
            </a:r>
            <a:r>
              <a:rPr dirty="0" sz="2650" spc="1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60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650" spc="21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10">
                <a:solidFill>
                  <a:srgbClr val="FBFBFB"/>
                </a:solidFill>
                <a:latin typeface="Arial"/>
                <a:cs typeface="Arial"/>
              </a:rPr>
              <a:t>creating</a:t>
            </a: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homeownership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	</a:t>
            </a:r>
            <a:r>
              <a:rPr dirty="0" sz="2650" spc="75">
                <a:solidFill>
                  <a:srgbClr val="FBFBFB"/>
                </a:solidFill>
                <a:latin typeface="Arial"/>
                <a:cs typeface="Arial"/>
              </a:rPr>
              <a:t>homes)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2405" y="303035"/>
            <a:ext cx="6118225" cy="492125"/>
          </a:xfrm>
          <a:prstGeom prst="rect"/>
          <a:solidFill>
            <a:srgbClr val="214154"/>
          </a:solidFill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And</a:t>
            </a:r>
            <a:r>
              <a:rPr dirty="0" sz="2700" spc="6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30" b="1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seven</a:t>
            </a:r>
            <a:r>
              <a:rPr dirty="0" sz="2700" spc="8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years</a:t>
            </a:r>
            <a:r>
              <a:rPr dirty="0" sz="2700" spc="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5" b="1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700" spc="4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compliance?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8804447" y="980828"/>
            <a:ext cx="210820" cy="460375"/>
          </a:xfrm>
          <a:custGeom>
            <a:avLst/>
            <a:gdLst/>
            <a:ahLst/>
            <a:cxnLst/>
            <a:rect l="l" t="t" r="r" b="b"/>
            <a:pathLst>
              <a:path w="210820" h="460375">
                <a:moveTo>
                  <a:pt x="210522" y="459957"/>
                </a:moveTo>
                <a:lnTo>
                  <a:pt x="0" y="459957"/>
                </a:lnTo>
                <a:lnTo>
                  <a:pt x="0" y="0"/>
                </a:lnTo>
                <a:lnTo>
                  <a:pt x="210522" y="0"/>
                </a:lnTo>
                <a:lnTo>
                  <a:pt x="210522" y="459957"/>
                </a:lnTo>
                <a:close/>
              </a:path>
            </a:pathLst>
          </a:custGeom>
          <a:solidFill>
            <a:srgbClr val="3D59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144067" y="980828"/>
            <a:ext cx="165100" cy="460375"/>
          </a:xfrm>
          <a:custGeom>
            <a:avLst/>
            <a:gdLst/>
            <a:ahLst/>
            <a:cxnLst/>
            <a:rect l="l" t="t" r="r" b="b"/>
            <a:pathLst>
              <a:path w="165100" h="460375">
                <a:moveTo>
                  <a:pt x="164756" y="459957"/>
                </a:moveTo>
                <a:lnTo>
                  <a:pt x="0" y="459957"/>
                </a:lnTo>
                <a:lnTo>
                  <a:pt x="0" y="0"/>
                </a:lnTo>
                <a:lnTo>
                  <a:pt x="164756" y="0"/>
                </a:lnTo>
                <a:lnTo>
                  <a:pt x="164756" y="459957"/>
                </a:lnTo>
                <a:close/>
              </a:path>
            </a:pathLst>
          </a:custGeom>
          <a:solidFill>
            <a:srgbClr val="2141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925662" y="980828"/>
            <a:ext cx="6769100" cy="87884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5875" rIns="0" bIns="0" rtlCol="0" vert="horz">
            <a:spAutoFit/>
          </a:bodyPr>
          <a:lstStyle/>
          <a:p>
            <a:pPr marL="234950" indent="-235585">
              <a:lnSpc>
                <a:spcPts val="3290"/>
              </a:lnSpc>
              <a:spcBef>
                <a:spcPts val="125"/>
              </a:spcBef>
              <a:buChar char="•"/>
              <a:tabLst>
                <a:tab pos="237490" algn="l"/>
              </a:tabLst>
            </a:pP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Different</a:t>
            </a:r>
            <a:r>
              <a:rPr dirty="0" sz="2650" spc="2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55">
                <a:solidFill>
                  <a:srgbClr val="FBFBFB"/>
                </a:solidFill>
                <a:latin typeface="Arial"/>
                <a:cs typeface="Arial"/>
              </a:rPr>
              <a:t>from</a:t>
            </a: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55">
                <a:solidFill>
                  <a:srgbClr val="FBFBFB"/>
                </a:solidFill>
                <a:latin typeface="Arial"/>
                <a:cs typeface="Arial"/>
              </a:rPr>
              <a:t>LIHTC</a:t>
            </a:r>
            <a:r>
              <a:rPr dirty="0" sz="2650" spc="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40">
                <a:solidFill>
                  <a:srgbClr val="FBFBFB"/>
                </a:solidFill>
                <a:latin typeface="Arial"/>
                <a:cs typeface="Arial"/>
              </a:rPr>
              <a:t>where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compliance 	function</a:t>
            </a:r>
            <a:r>
              <a:rPr dirty="0" sz="2650" spc="14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55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tenant</a:t>
            </a: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living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 in</a:t>
            </a:r>
            <a:r>
              <a:rPr dirty="0" sz="2650" spc="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650" spc="20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unit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791747" y="981463"/>
            <a:ext cx="55626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is</a:t>
            </a:r>
            <a:r>
              <a:rPr dirty="0" sz="2650" spc="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50">
                <a:solidFill>
                  <a:srgbClr val="FBFBFB"/>
                </a:solidFill>
                <a:latin typeface="Arial"/>
                <a:cs typeface="Arial"/>
              </a:rPr>
              <a:t>a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925662" y="2067846"/>
            <a:ext cx="7387590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110"/>
              </a:spcBef>
              <a:buChar char="•"/>
              <a:tabLst>
                <a:tab pos="227965" algn="l"/>
              </a:tabLst>
            </a:pPr>
            <a:r>
              <a:rPr dirty="0" sz="2650" spc="85">
                <a:solidFill>
                  <a:srgbClr val="FBFBFB"/>
                </a:solidFill>
                <a:latin typeface="Arial"/>
                <a:cs typeface="Arial"/>
              </a:rPr>
              <a:t>Shorter</a:t>
            </a:r>
            <a:r>
              <a:rPr dirty="0" sz="2650" spc="17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40">
                <a:solidFill>
                  <a:srgbClr val="FBFBFB"/>
                </a:solidFill>
                <a:latin typeface="Arial"/>
                <a:cs typeface="Arial"/>
              </a:rPr>
              <a:t>period</a:t>
            </a:r>
            <a:r>
              <a:rPr dirty="0" sz="2650" spc="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(7</a:t>
            </a:r>
            <a:r>
              <a:rPr dirty="0" sz="2650" spc="-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years)</a:t>
            </a:r>
            <a:r>
              <a:rPr dirty="0" sz="2650" spc="17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70">
                <a:solidFill>
                  <a:srgbClr val="FBFBFB"/>
                </a:solidFill>
                <a:latin typeface="Arial"/>
                <a:cs typeface="Arial"/>
              </a:rPr>
              <a:t>compared</a:t>
            </a:r>
            <a:r>
              <a:rPr dirty="0" sz="2650" spc="16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650" spc="1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FBFBFB"/>
                </a:solidFill>
                <a:latin typeface="Arial"/>
                <a:cs typeface="Arial"/>
              </a:rPr>
              <a:t>LIHTC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925662" y="2773186"/>
            <a:ext cx="1249680" cy="460375"/>
          </a:xfrm>
          <a:custGeom>
            <a:avLst/>
            <a:gdLst/>
            <a:ahLst/>
            <a:cxnLst/>
            <a:rect l="l" t="t" r="r" b="b"/>
            <a:pathLst>
              <a:path w="1249680" h="460375">
                <a:moveTo>
                  <a:pt x="1249283" y="459957"/>
                </a:moveTo>
                <a:lnTo>
                  <a:pt x="0" y="459957"/>
                </a:lnTo>
                <a:lnTo>
                  <a:pt x="0" y="0"/>
                </a:lnTo>
                <a:lnTo>
                  <a:pt x="1249283" y="0"/>
                </a:lnTo>
                <a:lnTo>
                  <a:pt x="1249283" y="459957"/>
                </a:lnTo>
                <a:close/>
              </a:path>
            </a:pathLst>
          </a:custGeom>
          <a:solidFill>
            <a:srgbClr val="2141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912962" y="2773820"/>
            <a:ext cx="130302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105"/>
              </a:spcBef>
              <a:buChar char="•"/>
              <a:tabLst>
                <a:tab pos="248920" algn="l"/>
              </a:tabLst>
            </a:pP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321714" y="2720283"/>
            <a:ext cx="311785" cy="46863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ts val="3560"/>
              </a:lnSpc>
              <a:spcBef>
                <a:spcPts val="125"/>
              </a:spcBef>
            </a:pPr>
            <a:r>
              <a:rPr dirty="0" sz="3050" spc="-565">
                <a:solidFill>
                  <a:srgbClr val="FBFBFB"/>
                </a:solidFill>
                <a:latin typeface="Times New Roman"/>
                <a:cs typeface="Times New Roman"/>
              </a:rPr>
              <a:t>=&gt;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24743" y="2773186"/>
            <a:ext cx="1910080" cy="41529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ts val="3160"/>
              </a:lnSpc>
              <a:spcBef>
                <a:spcPts val="110"/>
              </a:spcBef>
            </a:pP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compliance</a:t>
            </a:r>
            <a:endParaRPr sz="26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858058" y="2773186"/>
            <a:ext cx="4334510" cy="41529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ts val="3160"/>
              </a:lnSpc>
              <a:spcBef>
                <a:spcPts val="110"/>
              </a:spcBef>
            </a:pPr>
            <a:r>
              <a:rPr dirty="0" sz="2650" spc="135">
                <a:solidFill>
                  <a:srgbClr val="FBFBFB"/>
                </a:solidFill>
                <a:latin typeface="Arial"/>
                <a:cs typeface="Arial"/>
              </a:rPr>
              <a:t>focus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is</a:t>
            </a:r>
            <a:r>
              <a:rPr dirty="0" sz="2650" spc="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on</a:t>
            </a:r>
            <a:r>
              <a:rPr dirty="0" sz="2650" spc="20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Tribe</a:t>
            </a:r>
            <a:r>
              <a:rPr dirty="0" sz="2650" spc="5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operating</a:t>
            </a:r>
            <a:endParaRPr sz="265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157158" y="3188461"/>
            <a:ext cx="8467090" cy="881380"/>
          </a:xfrm>
          <a:custGeom>
            <a:avLst/>
            <a:gdLst/>
            <a:ahLst/>
            <a:cxnLst/>
            <a:rect l="l" t="t" r="r" b="b"/>
            <a:pathLst>
              <a:path w="8467090" h="881379">
                <a:moveTo>
                  <a:pt x="8466658" y="0"/>
                </a:moveTo>
                <a:lnTo>
                  <a:pt x="0" y="0"/>
                </a:lnTo>
                <a:lnTo>
                  <a:pt x="0" y="459955"/>
                </a:lnTo>
                <a:lnTo>
                  <a:pt x="2438" y="459955"/>
                </a:lnTo>
                <a:lnTo>
                  <a:pt x="2438" y="881329"/>
                </a:lnTo>
                <a:lnTo>
                  <a:pt x="7339876" y="881329"/>
                </a:lnTo>
                <a:lnTo>
                  <a:pt x="7339876" y="459955"/>
                </a:lnTo>
                <a:lnTo>
                  <a:pt x="8466658" y="459955"/>
                </a:lnTo>
                <a:lnTo>
                  <a:pt x="8466658" y="0"/>
                </a:lnTo>
                <a:close/>
              </a:path>
            </a:pathLst>
          </a:custGeom>
          <a:solidFill>
            <a:srgbClr val="2141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144467" y="3189085"/>
            <a:ext cx="8519160" cy="85153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4604" marR="5080" indent="-2540">
              <a:lnSpc>
                <a:spcPts val="3320"/>
              </a:lnSpc>
              <a:spcBef>
                <a:spcPts val="60"/>
              </a:spcBef>
              <a:tabLst>
                <a:tab pos="6171565" algn="l"/>
              </a:tabLst>
            </a:pP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an</a:t>
            </a:r>
            <a:r>
              <a:rPr dirty="0" sz="2650" spc="-1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active,</a:t>
            </a:r>
            <a:r>
              <a:rPr dirty="0" sz="2650" spc="11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qualifying</a:t>
            </a:r>
            <a:r>
              <a:rPr dirty="0" sz="2650" spc="2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business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10">
                <a:solidFill>
                  <a:srgbClr val="FBFBFB"/>
                </a:solidFill>
                <a:latin typeface="Arial"/>
                <a:cs typeface="Arial"/>
              </a:rPr>
              <a:t>(which</a:t>
            </a:r>
            <a:r>
              <a:rPr dirty="0" sz="2650" spc="11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55">
                <a:solidFill>
                  <a:srgbClr val="FBFBFB"/>
                </a:solidFill>
                <a:latin typeface="Arial"/>
                <a:cs typeface="Arial"/>
              </a:rPr>
              <a:t>in</a:t>
            </a:r>
            <a:r>
              <a:rPr dirty="0" sz="2650" spc="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this</a:t>
            </a:r>
            <a:r>
              <a:rPr dirty="0" sz="2650" spc="6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case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is</a:t>
            </a:r>
            <a:r>
              <a:rPr dirty="0" sz="2650" spc="-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5">
                <a:solidFill>
                  <a:srgbClr val="FBFBFB"/>
                </a:solidFill>
                <a:latin typeface="Arial"/>
                <a:cs typeface="Arial"/>
              </a:rPr>
              <a:t>a 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business</a:t>
            </a:r>
            <a:r>
              <a:rPr dirty="0" sz="2650" spc="1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60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650" spc="21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10">
                <a:solidFill>
                  <a:srgbClr val="FBFBFB"/>
                </a:solidFill>
                <a:latin typeface="Arial"/>
                <a:cs typeface="Arial"/>
              </a:rPr>
              <a:t>creating</a:t>
            </a: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homeownership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	</a:t>
            </a:r>
            <a:r>
              <a:rPr dirty="0" sz="2650" spc="75">
                <a:solidFill>
                  <a:srgbClr val="FBFBFB"/>
                </a:solidFill>
                <a:latin typeface="Arial"/>
                <a:cs typeface="Arial"/>
              </a:rPr>
              <a:t>homes)</a:t>
            </a:r>
            <a:endParaRPr sz="26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925662" y="4235774"/>
            <a:ext cx="9133840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3045" indent="-233045">
              <a:lnSpc>
                <a:spcPct val="100000"/>
              </a:lnSpc>
              <a:spcBef>
                <a:spcPts val="110"/>
              </a:spcBef>
              <a:buChar char="•"/>
              <a:tabLst>
                <a:tab pos="233045" algn="l"/>
                <a:tab pos="2256790" algn="l"/>
              </a:tabLst>
            </a:pP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Only</a:t>
            </a: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FBFBFB"/>
                </a:solidFill>
                <a:latin typeface="Arial"/>
                <a:cs typeface="Arial"/>
              </a:rPr>
              <a:t>20%</a:t>
            </a:r>
            <a:r>
              <a:rPr dirty="0" sz="2550" spc="7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35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	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units</a:t>
            </a:r>
            <a:r>
              <a:rPr dirty="0" sz="2650" spc="7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have</a:t>
            </a:r>
            <a:r>
              <a:rPr dirty="0" sz="2650" spc="7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60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650" spc="1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be</a:t>
            </a:r>
            <a:r>
              <a:rPr dirty="0" sz="2650" spc="2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65">
                <a:solidFill>
                  <a:srgbClr val="FBFBFB"/>
                </a:solidFill>
                <a:latin typeface="Arial"/>
                <a:cs typeface="Arial"/>
              </a:rPr>
              <a:t>sold</a:t>
            </a:r>
            <a:r>
              <a:rPr dirty="0" sz="2650" spc="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40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650" spc="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families</a:t>
            </a:r>
            <a:r>
              <a:rPr dirty="0" sz="2650" spc="14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550" spc="60">
                <a:solidFill>
                  <a:srgbClr val="FBFBFB"/>
                </a:solidFill>
                <a:latin typeface="Arial"/>
                <a:cs typeface="Arial"/>
              </a:rPr>
              <a:t>&lt;80%</a:t>
            </a:r>
            <a:r>
              <a:rPr dirty="0" sz="255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45">
                <a:solidFill>
                  <a:srgbClr val="FBFBFB"/>
                </a:solidFill>
                <a:latin typeface="Arial"/>
                <a:cs typeface="Arial"/>
              </a:rPr>
              <a:t>AMI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2405" y="303035"/>
            <a:ext cx="6118225" cy="492125"/>
          </a:xfrm>
          <a:prstGeom prst="rect"/>
          <a:solidFill>
            <a:srgbClr val="214154"/>
          </a:solidFill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And</a:t>
            </a:r>
            <a:r>
              <a:rPr dirty="0" sz="2700" spc="6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30" b="1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seven</a:t>
            </a:r>
            <a:r>
              <a:rPr dirty="0" sz="2700" spc="8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years</a:t>
            </a:r>
            <a:r>
              <a:rPr dirty="0" sz="2700" spc="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5" b="1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700" spc="4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compliance?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8804447" y="980828"/>
            <a:ext cx="210820" cy="460375"/>
          </a:xfrm>
          <a:custGeom>
            <a:avLst/>
            <a:gdLst/>
            <a:ahLst/>
            <a:cxnLst/>
            <a:rect l="l" t="t" r="r" b="b"/>
            <a:pathLst>
              <a:path w="210820" h="460375">
                <a:moveTo>
                  <a:pt x="210522" y="459957"/>
                </a:moveTo>
                <a:lnTo>
                  <a:pt x="0" y="459957"/>
                </a:lnTo>
                <a:lnTo>
                  <a:pt x="0" y="0"/>
                </a:lnTo>
                <a:lnTo>
                  <a:pt x="210522" y="0"/>
                </a:lnTo>
                <a:lnTo>
                  <a:pt x="210522" y="459957"/>
                </a:lnTo>
                <a:close/>
              </a:path>
            </a:pathLst>
          </a:custGeom>
          <a:solidFill>
            <a:srgbClr val="445D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144067" y="980828"/>
            <a:ext cx="165100" cy="460375"/>
          </a:xfrm>
          <a:custGeom>
            <a:avLst/>
            <a:gdLst/>
            <a:ahLst/>
            <a:cxnLst/>
            <a:rect l="l" t="t" r="r" b="b"/>
            <a:pathLst>
              <a:path w="165100" h="460375">
                <a:moveTo>
                  <a:pt x="164756" y="459957"/>
                </a:moveTo>
                <a:lnTo>
                  <a:pt x="0" y="459957"/>
                </a:lnTo>
                <a:lnTo>
                  <a:pt x="0" y="0"/>
                </a:lnTo>
                <a:lnTo>
                  <a:pt x="164756" y="0"/>
                </a:lnTo>
                <a:lnTo>
                  <a:pt x="164756" y="459957"/>
                </a:lnTo>
                <a:close/>
              </a:path>
            </a:pathLst>
          </a:custGeom>
          <a:solidFill>
            <a:srgbClr val="2141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925662" y="980828"/>
            <a:ext cx="6769100" cy="87884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5875" rIns="0" bIns="0" rtlCol="0" vert="horz">
            <a:spAutoFit/>
          </a:bodyPr>
          <a:lstStyle/>
          <a:p>
            <a:pPr marL="234950" indent="-235585">
              <a:lnSpc>
                <a:spcPts val="3290"/>
              </a:lnSpc>
              <a:spcBef>
                <a:spcPts val="125"/>
              </a:spcBef>
              <a:buChar char="•"/>
              <a:tabLst>
                <a:tab pos="237490" algn="l"/>
              </a:tabLst>
            </a:pP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Different</a:t>
            </a:r>
            <a:r>
              <a:rPr dirty="0" sz="2650" spc="2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55">
                <a:solidFill>
                  <a:srgbClr val="FBFBFB"/>
                </a:solidFill>
                <a:latin typeface="Arial"/>
                <a:cs typeface="Arial"/>
              </a:rPr>
              <a:t>from</a:t>
            </a: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55">
                <a:solidFill>
                  <a:srgbClr val="FBFBFB"/>
                </a:solidFill>
                <a:latin typeface="Arial"/>
                <a:cs typeface="Arial"/>
              </a:rPr>
              <a:t>LIHTC</a:t>
            </a:r>
            <a:r>
              <a:rPr dirty="0" sz="2650" spc="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40">
                <a:solidFill>
                  <a:srgbClr val="FBFBFB"/>
                </a:solidFill>
                <a:latin typeface="Arial"/>
                <a:cs typeface="Arial"/>
              </a:rPr>
              <a:t>where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compliance 	function</a:t>
            </a:r>
            <a:r>
              <a:rPr dirty="0" sz="2650" spc="14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55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tenant</a:t>
            </a: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living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 in</a:t>
            </a:r>
            <a:r>
              <a:rPr dirty="0" sz="2650" spc="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650" spc="20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unit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791747" y="981463"/>
            <a:ext cx="55626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is</a:t>
            </a:r>
            <a:r>
              <a:rPr dirty="0" sz="2650" spc="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50">
                <a:solidFill>
                  <a:srgbClr val="FBFBFB"/>
                </a:solidFill>
                <a:latin typeface="Arial"/>
                <a:cs typeface="Arial"/>
              </a:rPr>
              <a:t>a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925662" y="2067846"/>
            <a:ext cx="7387590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110"/>
              </a:spcBef>
              <a:buChar char="•"/>
              <a:tabLst>
                <a:tab pos="227965" algn="l"/>
              </a:tabLst>
            </a:pPr>
            <a:r>
              <a:rPr dirty="0" sz="2650" spc="85">
                <a:solidFill>
                  <a:srgbClr val="FBFBFB"/>
                </a:solidFill>
                <a:latin typeface="Arial"/>
                <a:cs typeface="Arial"/>
              </a:rPr>
              <a:t>Shorter</a:t>
            </a:r>
            <a:r>
              <a:rPr dirty="0" sz="2650" spc="17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40">
                <a:solidFill>
                  <a:srgbClr val="FBFBFB"/>
                </a:solidFill>
                <a:latin typeface="Arial"/>
                <a:cs typeface="Arial"/>
              </a:rPr>
              <a:t>period</a:t>
            </a:r>
            <a:r>
              <a:rPr dirty="0" sz="2650" spc="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(7</a:t>
            </a:r>
            <a:r>
              <a:rPr dirty="0" sz="2650" spc="-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years)</a:t>
            </a:r>
            <a:r>
              <a:rPr dirty="0" sz="2650" spc="17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70">
                <a:solidFill>
                  <a:srgbClr val="FBFBFB"/>
                </a:solidFill>
                <a:latin typeface="Arial"/>
                <a:cs typeface="Arial"/>
              </a:rPr>
              <a:t>compared</a:t>
            </a:r>
            <a:r>
              <a:rPr dirty="0" sz="2650" spc="16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30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650" spc="1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10">
                <a:solidFill>
                  <a:srgbClr val="FBFBFB"/>
                </a:solidFill>
                <a:latin typeface="Arial"/>
                <a:cs typeface="Arial"/>
              </a:rPr>
              <a:t>LIHTC</a:t>
            </a:r>
            <a:endParaRPr sz="265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925662" y="2773186"/>
            <a:ext cx="1249680" cy="460375"/>
          </a:xfrm>
          <a:custGeom>
            <a:avLst/>
            <a:gdLst/>
            <a:ahLst/>
            <a:cxnLst/>
            <a:rect l="l" t="t" r="r" b="b"/>
            <a:pathLst>
              <a:path w="1249680" h="460375">
                <a:moveTo>
                  <a:pt x="1249283" y="459957"/>
                </a:moveTo>
                <a:lnTo>
                  <a:pt x="0" y="459957"/>
                </a:lnTo>
                <a:lnTo>
                  <a:pt x="0" y="0"/>
                </a:lnTo>
                <a:lnTo>
                  <a:pt x="1249283" y="0"/>
                </a:lnTo>
                <a:lnTo>
                  <a:pt x="1249283" y="459957"/>
                </a:lnTo>
                <a:close/>
              </a:path>
            </a:pathLst>
          </a:custGeom>
          <a:solidFill>
            <a:srgbClr val="2141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912962" y="2773820"/>
            <a:ext cx="130302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105"/>
              </a:spcBef>
              <a:buChar char="•"/>
              <a:tabLst>
                <a:tab pos="248920" algn="l"/>
              </a:tabLst>
            </a:pP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endParaRPr sz="26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321714" y="2720283"/>
            <a:ext cx="311785" cy="46863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ts val="3560"/>
              </a:lnSpc>
              <a:spcBef>
                <a:spcPts val="125"/>
              </a:spcBef>
            </a:pPr>
            <a:r>
              <a:rPr dirty="0" sz="3050" spc="-565">
                <a:solidFill>
                  <a:srgbClr val="FBFBFB"/>
                </a:solidFill>
                <a:latin typeface="Times New Roman"/>
                <a:cs typeface="Times New Roman"/>
              </a:rPr>
              <a:t>=&gt;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24743" y="2773186"/>
            <a:ext cx="1910080" cy="41529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ts val="3160"/>
              </a:lnSpc>
              <a:spcBef>
                <a:spcPts val="110"/>
              </a:spcBef>
            </a:pP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compliance</a:t>
            </a:r>
            <a:endParaRPr sz="26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858058" y="2773186"/>
            <a:ext cx="4334510" cy="415290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ts val="3160"/>
              </a:lnSpc>
              <a:spcBef>
                <a:spcPts val="110"/>
              </a:spcBef>
            </a:pPr>
            <a:r>
              <a:rPr dirty="0" sz="2650" spc="135">
                <a:solidFill>
                  <a:srgbClr val="FBFBFB"/>
                </a:solidFill>
                <a:latin typeface="Arial"/>
                <a:cs typeface="Arial"/>
              </a:rPr>
              <a:t>focus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is</a:t>
            </a:r>
            <a:r>
              <a:rPr dirty="0" sz="2650" spc="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on</a:t>
            </a:r>
            <a:r>
              <a:rPr dirty="0" sz="2650" spc="20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Tribe</a:t>
            </a:r>
            <a:r>
              <a:rPr dirty="0" sz="2650" spc="5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operating</a:t>
            </a:r>
            <a:endParaRPr sz="265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157158" y="3188461"/>
            <a:ext cx="8467090" cy="881380"/>
          </a:xfrm>
          <a:custGeom>
            <a:avLst/>
            <a:gdLst/>
            <a:ahLst/>
            <a:cxnLst/>
            <a:rect l="l" t="t" r="r" b="b"/>
            <a:pathLst>
              <a:path w="8467090" h="881379">
                <a:moveTo>
                  <a:pt x="8466658" y="0"/>
                </a:moveTo>
                <a:lnTo>
                  <a:pt x="0" y="0"/>
                </a:lnTo>
                <a:lnTo>
                  <a:pt x="0" y="459955"/>
                </a:lnTo>
                <a:lnTo>
                  <a:pt x="2438" y="459955"/>
                </a:lnTo>
                <a:lnTo>
                  <a:pt x="2438" y="881329"/>
                </a:lnTo>
                <a:lnTo>
                  <a:pt x="7339876" y="881329"/>
                </a:lnTo>
                <a:lnTo>
                  <a:pt x="7339876" y="459955"/>
                </a:lnTo>
                <a:lnTo>
                  <a:pt x="8466658" y="459955"/>
                </a:lnTo>
                <a:lnTo>
                  <a:pt x="8466658" y="0"/>
                </a:lnTo>
                <a:close/>
              </a:path>
            </a:pathLst>
          </a:custGeom>
          <a:solidFill>
            <a:srgbClr val="2141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144467" y="3189085"/>
            <a:ext cx="8519160" cy="85153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4604" marR="5080" indent="-2540">
              <a:lnSpc>
                <a:spcPts val="3320"/>
              </a:lnSpc>
              <a:spcBef>
                <a:spcPts val="60"/>
              </a:spcBef>
              <a:tabLst>
                <a:tab pos="6171565" algn="l"/>
              </a:tabLst>
            </a:pP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an</a:t>
            </a:r>
            <a:r>
              <a:rPr dirty="0" sz="2650" spc="-1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active,</a:t>
            </a:r>
            <a:r>
              <a:rPr dirty="0" sz="2650" spc="11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qualifying</a:t>
            </a:r>
            <a:r>
              <a:rPr dirty="0" sz="2650" spc="2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business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10">
                <a:solidFill>
                  <a:srgbClr val="FBFBFB"/>
                </a:solidFill>
                <a:latin typeface="Arial"/>
                <a:cs typeface="Arial"/>
              </a:rPr>
              <a:t>(which</a:t>
            </a:r>
            <a:r>
              <a:rPr dirty="0" sz="2650" spc="11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55">
                <a:solidFill>
                  <a:srgbClr val="FBFBFB"/>
                </a:solidFill>
                <a:latin typeface="Arial"/>
                <a:cs typeface="Arial"/>
              </a:rPr>
              <a:t>in</a:t>
            </a:r>
            <a:r>
              <a:rPr dirty="0" sz="2650" spc="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this</a:t>
            </a:r>
            <a:r>
              <a:rPr dirty="0" sz="2650" spc="6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case</a:t>
            </a:r>
            <a:r>
              <a:rPr dirty="0" sz="2650" spc="8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is</a:t>
            </a:r>
            <a:r>
              <a:rPr dirty="0" sz="2650" spc="-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5">
                <a:solidFill>
                  <a:srgbClr val="FBFBFB"/>
                </a:solidFill>
                <a:latin typeface="Arial"/>
                <a:cs typeface="Arial"/>
              </a:rPr>
              <a:t>a 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business</a:t>
            </a:r>
            <a:r>
              <a:rPr dirty="0" sz="2650" spc="1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60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650" spc="21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10">
                <a:solidFill>
                  <a:srgbClr val="FBFBFB"/>
                </a:solidFill>
                <a:latin typeface="Arial"/>
                <a:cs typeface="Arial"/>
              </a:rPr>
              <a:t>creating</a:t>
            </a:r>
            <a:r>
              <a:rPr dirty="0" sz="2650" spc="1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25">
                <a:solidFill>
                  <a:srgbClr val="FBFBFB"/>
                </a:solidFill>
                <a:latin typeface="Arial"/>
                <a:cs typeface="Arial"/>
              </a:rPr>
              <a:t>homeownership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	</a:t>
            </a:r>
            <a:r>
              <a:rPr dirty="0" sz="2650" spc="75">
                <a:solidFill>
                  <a:srgbClr val="FBFBFB"/>
                </a:solidFill>
                <a:latin typeface="Arial"/>
                <a:cs typeface="Arial"/>
              </a:rPr>
              <a:t>homes)</a:t>
            </a:r>
            <a:endParaRPr sz="26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925662" y="4235774"/>
            <a:ext cx="9133840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3045" indent="-233045">
              <a:lnSpc>
                <a:spcPct val="100000"/>
              </a:lnSpc>
              <a:spcBef>
                <a:spcPts val="110"/>
              </a:spcBef>
              <a:buChar char="•"/>
              <a:tabLst>
                <a:tab pos="233045" algn="l"/>
                <a:tab pos="2256790" algn="l"/>
              </a:tabLst>
            </a:pP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Only</a:t>
            </a:r>
            <a:r>
              <a:rPr dirty="0" sz="2650" spc="10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FBFBFB"/>
                </a:solidFill>
                <a:latin typeface="Arial"/>
                <a:cs typeface="Arial"/>
              </a:rPr>
              <a:t>20%</a:t>
            </a:r>
            <a:r>
              <a:rPr dirty="0" sz="2550" spc="7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35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	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units</a:t>
            </a:r>
            <a:r>
              <a:rPr dirty="0" sz="2650" spc="7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have</a:t>
            </a:r>
            <a:r>
              <a:rPr dirty="0" sz="2650" spc="7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60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650" spc="1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be</a:t>
            </a:r>
            <a:r>
              <a:rPr dirty="0" sz="2650" spc="2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65">
                <a:solidFill>
                  <a:srgbClr val="FBFBFB"/>
                </a:solidFill>
                <a:latin typeface="Arial"/>
                <a:cs typeface="Arial"/>
              </a:rPr>
              <a:t>sold</a:t>
            </a:r>
            <a:r>
              <a:rPr dirty="0" sz="2650" spc="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40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650" spc="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00">
                <a:solidFill>
                  <a:srgbClr val="FBFBFB"/>
                </a:solidFill>
                <a:latin typeface="Arial"/>
                <a:cs typeface="Arial"/>
              </a:rPr>
              <a:t>families</a:t>
            </a:r>
            <a:r>
              <a:rPr dirty="0" sz="2650" spc="14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550" spc="60">
                <a:solidFill>
                  <a:srgbClr val="FBFBFB"/>
                </a:solidFill>
                <a:latin typeface="Arial"/>
                <a:cs typeface="Arial"/>
              </a:rPr>
              <a:t>&lt;80%</a:t>
            </a:r>
            <a:r>
              <a:rPr dirty="0" sz="255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45">
                <a:solidFill>
                  <a:srgbClr val="FBFBFB"/>
                </a:solidFill>
                <a:latin typeface="Arial"/>
                <a:cs typeface="Arial"/>
              </a:rPr>
              <a:t>AMI</a:t>
            </a:r>
            <a:endParaRPr sz="26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925662" y="5041876"/>
            <a:ext cx="7218045" cy="460375"/>
          </a:xfrm>
          <a:prstGeom prst="rect">
            <a:avLst/>
          </a:prstGeom>
          <a:solidFill>
            <a:srgbClr val="2141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29235" indent="-229235">
              <a:lnSpc>
                <a:spcPct val="100000"/>
              </a:lnSpc>
              <a:spcBef>
                <a:spcPts val="110"/>
              </a:spcBef>
              <a:buChar char="•"/>
              <a:tabLst>
                <a:tab pos="229235" algn="l"/>
                <a:tab pos="4592955" algn="l"/>
              </a:tabLst>
            </a:pP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COE</a:t>
            </a:r>
            <a:r>
              <a:rPr dirty="0" sz="2650" spc="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(Travois)</a:t>
            </a:r>
            <a:r>
              <a:rPr dirty="0" sz="2650" spc="2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95">
                <a:solidFill>
                  <a:srgbClr val="FBFBFB"/>
                </a:solidFill>
                <a:latin typeface="Arial"/>
                <a:cs typeface="Arial"/>
              </a:rPr>
              <a:t>site</a:t>
            </a:r>
            <a:r>
              <a:rPr dirty="0" sz="2650" spc="-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visit;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-25">
                <a:solidFill>
                  <a:srgbClr val="FBFBFB"/>
                </a:solidFill>
                <a:latin typeface="Arial"/>
                <a:cs typeface="Arial"/>
              </a:rPr>
              <a:t>not</a:t>
            </a:r>
            <a:r>
              <a:rPr dirty="0" sz="2650">
                <a:solidFill>
                  <a:srgbClr val="FBFBFB"/>
                </a:solidFill>
                <a:latin typeface="Arial"/>
                <a:cs typeface="Arial"/>
              </a:rPr>
              <a:t>	</a:t>
            </a:r>
            <a:r>
              <a:rPr dirty="0" sz="2650" spc="90">
                <a:solidFill>
                  <a:srgbClr val="FBFBFB"/>
                </a:solidFill>
                <a:latin typeface="Arial"/>
                <a:cs typeface="Arial"/>
              </a:rPr>
              <a:t>investor</a:t>
            </a:r>
            <a:r>
              <a:rPr dirty="0" sz="2650" spc="17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70">
                <a:solidFill>
                  <a:srgbClr val="FBFBFB"/>
                </a:solidFill>
                <a:latin typeface="Arial"/>
                <a:cs typeface="Arial"/>
              </a:rPr>
              <a:t>or</a:t>
            </a:r>
            <a:r>
              <a:rPr dirty="0" sz="2650" spc="4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650" spc="110">
                <a:solidFill>
                  <a:srgbClr val="FBFBFB"/>
                </a:solidFill>
                <a:latin typeface="Arial"/>
                <a:cs typeface="Arial"/>
              </a:rPr>
              <a:t>state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2405" y="303035"/>
            <a:ext cx="6118225" cy="492125"/>
          </a:xfrm>
          <a:prstGeom prst="rect"/>
          <a:solidFill>
            <a:srgbClr val="234254"/>
          </a:solidFill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And</a:t>
            </a:r>
            <a:r>
              <a:rPr dirty="0" sz="2700" spc="65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30" b="1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seven</a:t>
            </a:r>
            <a:r>
              <a:rPr dirty="0" sz="2700" spc="8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FBFBFB"/>
                </a:solidFill>
                <a:latin typeface="Arial"/>
                <a:cs typeface="Arial"/>
              </a:rPr>
              <a:t>years</a:t>
            </a:r>
            <a:r>
              <a:rPr dirty="0" sz="2700" spc="1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5" b="1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700" spc="40" b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BFBFB"/>
                </a:solidFill>
                <a:latin typeface="Arial"/>
                <a:cs typeface="Arial"/>
              </a:rPr>
              <a:t>compliance?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8804028" y="974216"/>
            <a:ext cx="210820" cy="468630"/>
          </a:xfrm>
          <a:custGeom>
            <a:avLst/>
            <a:gdLst/>
            <a:ahLst/>
            <a:cxnLst/>
            <a:rect l="l" t="t" r="r" b="b"/>
            <a:pathLst>
              <a:path w="210820" h="468630">
                <a:moveTo>
                  <a:pt x="210522" y="468635"/>
                </a:moveTo>
                <a:lnTo>
                  <a:pt x="0" y="468635"/>
                </a:lnTo>
                <a:lnTo>
                  <a:pt x="0" y="0"/>
                </a:lnTo>
                <a:lnTo>
                  <a:pt x="210522" y="0"/>
                </a:lnTo>
                <a:lnTo>
                  <a:pt x="210522" y="468635"/>
                </a:lnTo>
                <a:close/>
              </a:path>
            </a:pathLst>
          </a:custGeom>
          <a:solidFill>
            <a:srgbClr val="3F596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143838" y="974216"/>
            <a:ext cx="165100" cy="468630"/>
          </a:xfrm>
          <a:custGeom>
            <a:avLst/>
            <a:gdLst/>
            <a:ahLst/>
            <a:cxnLst/>
            <a:rect l="l" t="t" r="r" b="b"/>
            <a:pathLst>
              <a:path w="165100" h="468630">
                <a:moveTo>
                  <a:pt x="164756" y="468635"/>
                </a:moveTo>
                <a:lnTo>
                  <a:pt x="0" y="468635"/>
                </a:lnTo>
                <a:lnTo>
                  <a:pt x="0" y="0"/>
                </a:lnTo>
                <a:lnTo>
                  <a:pt x="164756" y="0"/>
                </a:lnTo>
                <a:lnTo>
                  <a:pt x="164756" y="468635"/>
                </a:lnTo>
                <a:close/>
              </a:path>
            </a:pathLst>
          </a:custGeom>
          <a:solidFill>
            <a:srgbClr val="23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925325" y="974216"/>
            <a:ext cx="6769734" cy="887094"/>
          </a:xfrm>
          <a:prstGeom prst="rect">
            <a:avLst/>
          </a:prstGeom>
          <a:solidFill>
            <a:srgbClr val="234254"/>
          </a:solidFill>
        </p:spPr>
        <p:txBody>
          <a:bodyPr wrap="square" lIns="0" tIns="6985" rIns="0" bIns="0" rtlCol="0" vert="horz">
            <a:spAutoFit/>
          </a:bodyPr>
          <a:lstStyle/>
          <a:p>
            <a:pPr marL="234315" indent="-234950">
              <a:lnSpc>
                <a:spcPct val="101699"/>
              </a:lnSpc>
              <a:spcBef>
                <a:spcPts val="55"/>
              </a:spcBef>
              <a:buChar char="•"/>
              <a:tabLst>
                <a:tab pos="237490" algn="l"/>
              </a:tabLst>
            </a:pP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Different</a:t>
            </a:r>
            <a:r>
              <a:rPr dirty="0" sz="2700" spc="27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45">
                <a:solidFill>
                  <a:srgbClr val="FBFBFB"/>
                </a:solidFill>
                <a:latin typeface="Arial"/>
                <a:cs typeface="Arial"/>
              </a:rPr>
              <a:t>from</a:t>
            </a:r>
            <a:r>
              <a:rPr dirty="0" sz="2700" spc="17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LIHTC</a:t>
            </a:r>
            <a:r>
              <a:rPr dirty="0" sz="2700" spc="8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25">
                <a:solidFill>
                  <a:srgbClr val="FBFBFB"/>
                </a:solidFill>
                <a:latin typeface="Arial"/>
                <a:cs typeface="Arial"/>
              </a:rPr>
              <a:t>where</a:t>
            </a:r>
            <a:r>
              <a:rPr dirty="0" sz="2700" spc="1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compliance </a:t>
            </a: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	</a:t>
            </a:r>
            <a:r>
              <a:rPr dirty="0" sz="2700" spc="110">
                <a:solidFill>
                  <a:srgbClr val="FBFBFB"/>
                </a:solidFill>
                <a:latin typeface="Arial"/>
                <a:cs typeface="Arial"/>
              </a:rPr>
              <a:t>function</a:t>
            </a:r>
            <a:r>
              <a:rPr dirty="0" sz="2700" spc="22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10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700" spc="9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700" spc="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FBFBFB"/>
                </a:solidFill>
                <a:latin typeface="Arial"/>
                <a:cs typeface="Arial"/>
              </a:rPr>
              <a:t>tenant</a:t>
            </a:r>
            <a:r>
              <a:rPr dirty="0" sz="2700" spc="1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5">
                <a:solidFill>
                  <a:srgbClr val="FBFBFB"/>
                </a:solidFill>
                <a:latin typeface="Arial"/>
                <a:cs typeface="Arial"/>
              </a:rPr>
              <a:t>living </a:t>
            </a:r>
            <a:r>
              <a:rPr dirty="0" sz="2700" spc="60">
                <a:solidFill>
                  <a:srgbClr val="FBFBFB"/>
                </a:solidFill>
                <a:latin typeface="Arial"/>
                <a:cs typeface="Arial"/>
              </a:rPr>
              <a:t>in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700" spc="1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unit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791327" y="975102"/>
            <a:ext cx="55626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is</a:t>
            </a:r>
            <a:r>
              <a:rPr dirty="0" sz="2700" spc="-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50">
                <a:solidFill>
                  <a:srgbClr val="FBFBFB"/>
                </a:solidFill>
                <a:latin typeface="Arial"/>
                <a:cs typeface="Arial"/>
              </a:rPr>
              <a:t>a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925325" y="2061233"/>
            <a:ext cx="7387590" cy="468630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26695" indent="-227329">
              <a:lnSpc>
                <a:spcPct val="100000"/>
              </a:lnSpc>
              <a:spcBef>
                <a:spcPts val="110"/>
              </a:spcBef>
              <a:buChar char="•"/>
              <a:tabLst>
                <a:tab pos="226695" algn="l"/>
              </a:tabLst>
            </a:pPr>
            <a:r>
              <a:rPr dirty="0" sz="2700" spc="75">
                <a:solidFill>
                  <a:srgbClr val="FBFBFB"/>
                </a:solidFill>
                <a:latin typeface="Arial"/>
                <a:cs typeface="Arial"/>
              </a:rPr>
              <a:t>Shorter</a:t>
            </a:r>
            <a:r>
              <a:rPr dirty="0" sz="2700" spc="1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30">
                <a:solidFill>
                  <a:srgbClr val="FBFBFB"/>
                </a:solidFill>
                <a:latin typeface="Arial"/>
                <a:cs typeface="Arial"/>
              </a:rPr>
              <a:t>period</a:t>
            </a:r>
            <a:r>
              <a:rPr dirty="0" sz="2700" spc="-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(7</a:t>
            </a:r>
            <a:r>
              <a:rPr dirty="0" sz="2700" spc="-11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years)</a:t>
            </a:r>
            <a:r>
              <a:rPr dirty="0" sz="2700" spc="14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60">
                <a:solidFill>
                  <a:srgbClr val="FBFBFB"/>
                </a:solidFill>
                <a:latin typeface="Arial"/>
                <a:cs typeface="Arial"/>
              </a:rPr>
              <a:t>compared</a:t>
            </a:r>
            <a:r>
              <a:rPr dirty="0" sz="2700" spc="11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700" spc="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FBFBFB"/>
                </a:solidFill>
                <a:latin typeface="Arial"/>
                <a:cs typeface="Arial"/>
              </a:rPr>
              <a:t>LIHTC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925325" y="2766572"/>
            <a:ext cx="1249680" cy="468630"/>
          </a:xfrm>
          <a:custGeom>
            <a:avLst/>
            <a:gdLst/>
            <a:ahLst/>
            <a:cxnLst/>
            <a:rect l="l" t="t" r="r" b="b"/>
            <a:pathLst>
              <a:path w="1249680" h="468630">
                <a:moveTo>
                  <a:pt x="1249137" y="468635"/>
                </a:moveTo>
                <a:lnTo>
                  <a:pt x="0" y="468635"/>
                </a:lnTo>
                <a:lnTo>
                  <a:pt x="0" y="0"/>
                </a:lnTo>
                <a:lnTo>
                  <a:pt x="1249137" y="0"/>
                </a:lnTo>
                <a:lnTo>
                  <a:pt x="1249137" y="468635"/>
                </a:lnTo>
                <a:close/>
              </a:path>
            </a:pathLst>
          </a:custGeom>
          <a:solidFill>
            <a:srgbClr val="23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912625" y="2767459"/>
            <a:ext cx="130238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7650" indent="-234950">
              <a:lnSpc>
                <a:spcPct val="100000"/>
              </a:lnSpc>
              <a:spcBef>
                <a:spcPts val="105"/>
              </a:spcBef>
              <a:buChar char="•"/>
              <a:tabLst>
                <a:tab pos="247650" algn="l"/>
              </a:tabLst>
            </a:pP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NMTC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3321714" y="2720283"/>
            <a:ext cx="299085" cy="522605"/>
          </a:xfrm>
          <a:custGeom>
            <a:avLst/>
            <a:gdLst/>
            <a:ahLst/>
            <a:cxnLst/>
            <a:rect l="l" t="t" r="r" b="b"/>
            <a:pathLst>
              <a:path w="299085" h="522605">
                <a:moveTo>
                  <a:pt x="299002" y="522374"/>
                </a:moveTo>
                <a:lnTo>
                  <a:pt x="0" y="522374"/>
                </a:lnTo>
                <a:lnTo>
                  <a:pt x="0" y="0"/>
                </a:lnTo>
                <a:lnTo>
                  <a:pt x="299002" y="0"/>
                </a:lnTo>
                <a:lnTo>
                  <a:pt x="299002" y="522374"/>
                </a:lnTo>
                <a:close/>
              </a:path>
            </a:pathLst>
          </a:custGeom>
          <a:solidFill>
            <a:srgbClr val="23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321714" y="2766572"/>
            <a:ext cx="311785" cy="415290"/>
          </a:xfrm>
          <a:prstGeom prst="rect">
            <a:avLst/>
          </a:prstGeom>
          <a:solidFill>
            <a:srgbClr val="23425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270"/>
              </a:lnSpc>
            </a:pPr>
            <a:r>
              <a:rPr dirty="0" sz="3050" spc="-565">
                <a:solidFill>
                  <a:srgbClr val="FBFBFB"/>
                </a:solidFill>
                <a:latin typeface="Times New Roman"/>
                <a:cs typeface="Times New Roman"/>
              </a:rPr>
              <a:t>=&gt;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24489" y="2766572"/>
            <a:ext cx="1910080" cy="415290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ts val="3160"/>
              </a:lnSpc>
              <a:spcBef>
                <a:spcPts val="110"/>
              </a:spcBef>
            </a:pP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compliance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858000" y="2766572"/>
            <a:ext cx="4333875" cy="415290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ts val="3160"/>
              </a:lnSpc>
              <a:spcBef>
                <a:spcPts val="110"/>
              </a:spcBef>
            </a:pPr>
            <a:r>
              <a:rPr dirty="0" sz="2700" spc="100">
                <a:solidFill>
                  <a:srgbClr val="FBFBFB"/>
                </a:solidFill>
                <a:latin typeface="Arial"/>
                <a:cs typeface="Arial"/>
              </a:rPr>
              <a:t>focus</a:t>
            </a: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is</a:t>
            </a:r>
            <a:r>
              <a:rPr dirty="0" sz="2700" spc="-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45">
                <a:solidFill>
                  <a:srgbClr val="FBFBFB"/>
                </a:solidFill>
                <a:latin typeface="Arial"/>
                <a:cs typeface="Arial"/>
              </a:rPr>
              <a:t>on</a:t>
            </a:r>
            <a:r>
              <a:rPr dirty="0" sz="2700" spc="-1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FBFBFB"/>
                </a:solidFill>
                <a:latin typeface="Arial"/>
                <a:cs typeface="Arial"/>
              </a:rPr>
              <a:t>Tribe</a:t>
            </a:r>
            <a:r>
              <a:rPr dirty="0" sz="2700" spc="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5">
                <a:solidFill>
                  <a:srgbClr val="FBFBFB"/>
                </a:solidFill>
                <a:latin typeface="Arial"/>
                <a:cs typeface="Arial"/>
              </a:rPr>
              <a:t>operating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2156929" y="3181845"/>
            <a:ext cx="8467090" cy="890269"/>
          </a:xfrm>
          <a:custGeom>
            <a:avLst/>
            <a:gdLst/>
            <a:ahLst/>
            <a:cxnLst/>
            <a:rect l="l" t="t" r="r" b="b"/>
            <a:pathLst>
              <a:path w="8467090" h="890270">
                <a:moveTo>
                  <a:pt x="8466658" y="0"/>
                </a:moveTo>
                <a:lnTo>
                  <a:pt x="0" y="0"/>
                </a:lnTo>
                <a:lnTo>
                  <a:pt x="0" y="468630"/>
                </a:lnTo>
                <a:lnTo>
                  <a:pt x="2247" y="468630"/>
                </a:lnTo>
                <a:lnTo>
                  <a:pt x="2247" y="890003"/>
                </a:lnTo>
                <a:lnTo>
                  <a:pt x="7339685" y="890003"/>
                </a:lnTo>
                <a:lnTo>
                  <a:pt x="7339685" y="468630"/>
                </a:lnTo>
                <a:lnTo>
                  <a:pt x="8466658" y="468630"/>
                </a:lnTo>
                <a:lnTo>
                  <a:pt x="8466658" y="0"/>
                </a:lnTo>
                <a:close/>
              </a:path>
            </a:pathLst>
          </a:custGeom>
          <a:solidFill>
            <a:srgbClr val="2342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2144238" y="3182723"/>
            <a:ext cx="8519160" cy="85915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4604" marR="5080" indent="-2540">
              <a:lnSpc>
                <a:spcPct val="102400"/>
              </a:lnSpc>
              <a:spcBef>
                <a:spcPts val="25"/>
              </a:spcBef>
              <a:tabLst>
                <a:tab pos="6170930" algn="l"/>
              </a:tabLst>
            </a:pP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an</a:t>
            </a:r>
            <a:r>
              <a:rPr dirty="0" sz="2700" spc="-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FBFBFB"/>
                </a:solidFill>
                <a:latin typeface="Arial"/>
                <a:cs typeface="Arial"/>
              </a:rPr>
              <a:t>active,</a:t>
            </a:r>
            <a:r>
              <a:rPr dirty="0" sz="2700" spc="114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FBFBFB"/>
                </a:solidFill>
                <a:latin typeface="Arial"/>
                <a:cs typeface="Arial"/>
              </a:rPr>
              <a:t>qualifying</a:t>
            </a:r>
            <a:r>
              <a:rPr dirty="0" sz="2700" spc="18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5">
                <a:solidFill>
                  <a:srgbClr val="FBFBFB"/>
                </a:solidFill>
                <a:latin typeface="Arial"/>
                <a:cs typeface="Arial"/>
              </a:rPr>
              <a:t>business</a:t>
            </a:r>
            <a:r>
              <a:rPr dirty="0" sz="2700" spc="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5">
                <a:solidFill>
                  <a:srgbClr val="FBFBFB"/>
                </a:solidFill>
                <a:latin typeface="Arial"/>
                <a:cs typeface="Arial"/>
              </a:rPr>
              <a:t>(which</a:t>
            </a:r>
            <a:r>
              <a:rPr dirty="0" sz="2700" spc="10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in</a:t>
            </a:r>
            <a:r>
              <a:rPr dirty="0" sz="2700" spc="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FBFBFB"/>
                </a:solidFill>
                <a:latin typeface="Arial"/>
                <a:cs typeface="Arial"/>
              </a:rPr>
              <a:t>this</a:t>
            </a:r>
            <a:r>
              <a:rPr dirty="0" sz="2700" spc="5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0">
                <a:solidFill>
                  <a:srgbClr val="FBFBFB"/>
                </a:solidFill>
                <a:latin typeface="Arial"/>
                <a:cs typeface="Arial"/>
              </a:rPr>
              <a:t>case</a:t>
            </a: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is</a:t>
            </a:r>
            <a:r>
              <a:rPr dirty="0" sz="2700" spc="-4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50">
                <a:solidFill>
                  <a:srgbClr val="FBFBFB"/>
                </a:solidFill>
                <a:latin typeface="Arial"/>
                <a:cs typeface="Arial"/>
              </a:rPr>
              <a:t>a </a:t>
            </a:r>
            <a:r>
              <a:rPr dirty="0" sz="2700" spc="65">
                <a:solidFill>
                  <a:srgbClr val="FBFBFB"/>
                </a:solidFill>
                <a:latin typeface="Arial"/>
                <a:cs typeface="Arial"/>
              </a:rPr>
              <a:t>business</a:t>
            </a:r>
            <a:r>
              <a:rPr dirty="0" sz="2700" spc="1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50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700" spc="19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00">
                <a:solidFill>
                  <a:srgbClr val="FBFBFB"/>
                </a:solidFill>
                <a:latin typeface="Arial"/>
                <a:cs typeface="Arial"/>
              </a:rPr>
              <a:t>creating</a:t>
            </a:r>
            <a:r>
              <a:rPr dirty="0" sz="2700" spc="1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00">
                <a:solidFill>
                  <a:srgbClr val="FBFBFB"/>
                </a:solidFill>
                <a:latin typeface="Arial"/>
                <a:cs typeface="Arial"/>
              </a:rPr>
              <a:t>homeownership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	</a:t>
            </a:r>
            <a:r>
              <a:rPr dirty="0" sz="2700" spc="65">
                <a:solidFill>
                  <a:srgbClr val="FBFBFB"/>
                </a:solidFill>
                <a:latin typeface="Arial"/>
                <a:cs typeface="Arial"/>
              </a:rPr>
              <a:t>homes)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925325" y="4229160"/>
            <a:ext cx="9133840" cy="468630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31775" indent="-232410">
              <a:lnSpc>
                <a:spcPct val="100000"/>
              </a:lnSpc>
              <a:spcBef>
                <a:spcPts val="110"/>
              </a:spcBef>
              <a:buChar char="•"/>
              <a:tabLst>
                <a:tab pos="231775" algn="l"/>
              </a:tabLst>
            </a:pPr>
            <a:r>
              <a:rPr dirty="0" sz="2700" spc="65">
                <a:solidFill>
                  <a:srgbClr val="FBFBFB"/>
                </a:solidFill>
                <a:latin typeface="Arial"/>
                <a:cs typeface="Arial"/>
              </a:rPr>
              <a:t>Only</a:t>
            </a:r>
            <a:r>
              <a:rPr dirty="0" sz="2700" spc="8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FBFBFB"/>
                </a:solidFill>
                <a:latin typeface="Arial"/>
                <a:cs typeface="Arial"/>
              </a:rPr>
              <a:t>20%</a:t>
            </a:r>
            <a:r>
              <a:rPr dirty="0" sz="2550" spc="6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700" spc="34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5">
                <a:solidFill>
                  <a:srgbClr val="FBFBFB"/>
                </a:solidFill>
                <a:latin typeface="Arial"/>
                <a:cs typeface="Arial"/>
              </a:rPr>
              <a:t>units</a:t>
            </a:r>
            <a:r>
              <a:rPr dirty="0" sz="2700" spc="65">
                <a:solidFill>
                  <a:srgbClr val="FBFBFB"/>
                </a:solidFill>
                <a:latin typeface="Arial"/>
                <a:cs typeface="Arial"/>
              </a:rPr>
              <a:t> have</a:t>
            </a: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50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700" spc="15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be</a:t>
            </a:r>
            <a:r>
              <a:rPr dirty="0" sz="2700" spc="2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40">
                <a:solidFill>
                  <a:srgbClr val="FBFBFB"/>
                </a:solidFill>
                <a:latin typeface="Arial"/>
                <a:cs typeface="Arial"/>
              </a:rPr>
              <a:t>sold</a:t>
            </a:r>
            <a:r>
              <a:rPr dirty="0" sz="2700" spc="2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30">
                <a:solidFill>
                  <a:srgbClr val="FBFBFB"/>
                </a:solidFill>
                <a:latin typeface="Arial"/>
                <a:cs typeface="Arial"/>
              </a:rPr>
              <a:t>to</a:t>
            </a:r>
            <a:r>
              <a:rPr dirty="0" sz="2700" spc="2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0">
                <a:solidFill>
                  <a:srgbClr val="FBFBFB"/>
                </a:solidFill>
                <a:latin typeface="Arial"/>
                <a:cs typeface="Arial"/>
              </a:rPr>
              <a:t>families</a:t>
            </a:r>
            <a:r>
              <a:rPr dirty="0" sz="2700" spc="13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550" spc="60">
                <a:solidFill>
                  <a:srgbClr val="FBFBFB"/>
                </a:solidFill>
                <a:latin typeface="Arial"/>
                <a:cs typeface="Arial"/>
              </a:rPr>
              <a:t>&lt;80%</a:t>
            </a:r>
            <a:r>
              <a:rPr dirty="0" sz="2550" spc="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FBFBFB"/>
                </a:solidFill>
                <a:latin typeface="Arial"/>
                <a:cs typeface="Arial"/>
              </a:rPr>
              <a:t>AMI</a:t>
            </a:r>
            <a:endParaRPr sz="27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25325" y="5035263"/>
            <a:ext cx="7218680" cy="468630"/>
          </a:xfrm>
          <a:prstGeom prst="rect">
            <a:avLst/>
          </a:prstGeom>
          <a:solidFill>
            <a:srgbClr val="234254"/>
          </a:solidFill>
        </p:spPr>
        <p:txBody>
          <a:bodyPr wrap="square" lIns="0" tIns="13970" rIns="0" bIns="0" rtlCol="0" vert="horz">
            <a:spAutoFit/>
          </a:bodyPr>
          <a:lstStyle/>
          <a:p>
            <a:pPr marL="227965" indent="-228600">
              <a:lnSpc>
                <a:spcPct val="100000"/>
              </a:lnSpc>
              <a:spcBef>
                <a:spcPts val="110"/>
              </a:spcBef>
              <a:buChar char="•"/>
              <a:tabLst>
                <a:tab pos="227965" algn="l"/>
              </a:tabLst>
            </a:pPr>
            <a:r>
              <a:rPr dirty="0" sz="2700" spc="-30">
                <a:solidFill>
                  <a:srgbClr val="FBFBFB"/>
                </a:solidFill>
                <a:latin typeface="Arial"/>
                <a:cs typeface="Arial"/>
              </a:rPr>
              <a:t>COE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 (Travois)</a:t>
            </a:r>
            <a:r>
              <a:rPr dirty="0" sz="2700" spc="19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0">
                <a:solidFill>
                  <a:srgbClr val="FBFBFB"/>
                </a:solidFill>
                <a:latin typeface="Arial"/>
                <a:cs typeface="Arial"/>
              </a:rPr>
              <a:t>site</a:t>
            </a:r>
            <a:r>
              <a:rPr dirty="0" sz="2700" spc="-8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visit;</a:t>
            </a:r>
            <a:r>
              <a:rPr dirty="0" sz="2700" spc="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not</a:t>
            </a:r>
            <a:r>
              <a:rPr dirty="0" sz="2700" spc="35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investor</a:t>
            </a:r>
            <a:r>
              <a:rPr dirty="0" sz="2700" spc="1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FBFBFB"/>
                </a:solidFill>
                <a:latin typeface="Arial"/>
                <a:cs typeface="Arial"/>
              </a:rPr>
              <a:t>or</a:t>
            </a:r>
            <a:r>
              <a:rPr dirty="0" sz="2700" spc="1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90">
                <a:solidFill>
                  <a:srgbClr val="FBFBFB"/>
                </a:solidFill>
                <a:latin typeface="Arial"/>
                <a:cs typeface="Arial"/>
              </a:rPr>
              <a:t>state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922274" y="5719229"/>
            <a:ext cx="9097010" cy="890269"/>
          </a:xfrm>
          <a:prstGeom prst="rect">
            <a:avLst/>
          </a:prstGeom>
          <a:solidFill>
            <a:srgbClr val="234254"/>
          </a:solidFill>
        </p:spPr>
        <p:txBody>
          <a:bodyPr wrap="square" lIns="0" tIns="4445" rIns="0" bIns="0" rtlCol="0" vert="horz">
            <a:spAutoFit/>
          </a:bodyPr>
          <a:lstStyle/>
          <a:p>
            <a:pPr marL="238760" indent="-239395">
              <a:lnSpc>
                <a:spcPct val="102400"/>
              </a:lnSpc>
              <a:spcBef>
                <a:spcPts val="35"/>
              </a:spcBef>
              <a:buChar char="•"/>
              <a:tabLst>
                <a:tab pos="240029" algn="l"/>
              </a:tabLst>
            </a:pP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Business</a:t>
            </a:r>
            <a:r>
              <a:rPr dirty="0" sz="2700" spc="22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40">
                <a:solidFill>
                  <a:srgbClr val="FBFBFB"/>
                </a:solidFill>
                <a:latin typeface="Arial"/>
                <a:cs typeface="Arial"/>
              </a:rPr>
              <a:t>must</a:t>
            </a: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90">
                <a:solidFill>
                  <a:srgbClr val="FBFBFB"/>
                </a:solidFill>
                <a:latin typeface="Arial"/>
                <a:cs typeface="Arial"/>
              </a:rPr>
              <a:t>remain</a:t>
            </a:r>
            <a:r>
              <a:rPr dirty="0" sz="2700" spc="1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BFBFB"/>
                </a:solidFill>
                <a:latin typeface="Arial"/>
                <a:cs typeface="Arial"/>
              </a:rPr>
              <a:t>"Active";</a:t>
            </a:r>
            <a:r>
              <a:rPr dirty="0" sz="2700" spc="26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5">
                <a:solidFill>
                  <a:srgbClr val="FBFBFB"/>
                </a:solidFill>
                <a:latin typeface="Arial"/>
                <a:cs typeface="Arial"/>
              </a:rPr>
              <a:t>business</a:t>
            </a:r>
            <a:r>
              <a:rPr dirty="0" sz="2700" spc="229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25">
                <a:solidFill>
                  <a:srgbClr val="FBFBFB"/>
                </a:solidFill>
                <a:latin typeface="Arial"/>
                <a:cs typeface="Arial"/>
              </a:rPr>
              <a:t>must</a:t>
            </a:r>
            <a:r>
              <a:rPr dirty="0" sz="2700" spc="18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40">
                <a:solidFill>
                  <a:srgbClr val="FBFBFB"/>
                </a:solidFill>
                <a:latin typeface="Arial"/>
                <a:cs typeface="Arial"/>
              </a:rPr>
              <a:t>build</a:t>
            </a:r>
            <a:r>
              <a:rPr dirty="0" sz="2700" spc="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0">
                <a:solidFill>
                  <a:srgbClr val="FBFBFB"/>
                </a:solidFill>
                <a:latin typeface="Arial"/>
                <a:cs typeface="Arial"/>
              </a:rPr>
              <a:t>at </a:t>
            </a:r>
            <a:r>
              <a:rPr dirty="0" sz="2700" spc="80">
                <a:solidFill>
                  <a:srgbClr val="FBFBFB"/>
                </a:solidFill>
                <a:latin typeface="Arial"/>
                <a:cs typeface="Arial"/>
              </a:rPr>
              <a:t>	</a:t>
            </a:r>
            <a:r>
              <a:rPr dirty="0" sz="2700" spc="75">
                <a:solidFill>
                  <a:srgbClr val="FBFBFB"/>
                </a:solidFill>
                <a:latin typeface="Arial"/>
                <a:cs typeface="Arial"/>
              </a:rPr>
              <a:t>least</a:t>
            </a:r>
            <a:r>
              <a:rPr dirty="0" sz="2700" spc="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30">
                <a:solidFill>
                  <a:srgbClr val="FBFBFB"/>
                </a:solidFill>
                <a:latin typeface="Arial"/>
                <a:cs typeface="Arial"/>
              </a:rPr>
              <a:t>one</a:t>
            </a:r>
            <a:r>
              <a:rPr dirty="0" sz="2700" spc="7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65">
                <a:solidFill>
                  <a:srgbClr val="FBFBFB"/>
                </a:solidFill>
                <a:latin typeface="Arial"/>
                <a:cs typeface="Arial"/>
              </a:rPr>
              <a:t>home</a:t>
            </a:r>
            <a:r>
              <a:rPr dirty="0" sz="2700" spc="4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90">
                <a:solidFill>
                  <a:srgbClr val="FBFBFB"/>
                </a:solidFill>
                <a:latin typeface="Arial"/>
                <a:cs typeface="Arial"/>
              </a:rPr>
              <a:t>for</a:t>
            </a:r>
            <a:r>
              <a:rPr dirty="0" sz="2700" spc="10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the</a:t>
            </a:r>
            <a:r>
              <a:rPr dirty="0" sz="2700" spc="3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85">
                <a:solidFill>
                  <a:srgbClr val="FBFBFB"/>
                </a:solidFill>
                <a:latin typeface="Arial"/>
                <a:cs typeface="Arial"/>
              </a:rPr>
              <a:t>remaining</a:t>
            </a:r>
            <a:r>
              <a:rPr dirty="0" sz="2700" spc="15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65">
                <a:solidFill>
                  <a:srgbClr val="FBFBFB"/>
                </a:solidFill>
                <a:latin typeface="Arial"/>
                <a:cs typeface="Arial"/>
              </a:rPr>
              <a:t>years</a:t>
            </a:r>
            <a:r>
              <a:rPr dirty="0" sz="2700" spc="105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50">
                <a:solidFill>
                  <a:srgbClr val="FBFBFB"/>
                </a:solidFill>
                <a:latin typeface="Arial"/>
                <a:cs typeface="Arial"/>
              </a:rPr>
              <a:t>of</a:t>
            </a:r>
            <a:r>
              <a:rPr dirty="0" sz="2700" spc="16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120">
                <a:solidFill>
                  <a:srgbClr val="FBFBFB"/>
                </a:solidFill>
                <a:latin typeface="Arial"/>
                <a:cs typeface="Arial"/>
              </a:rPr>
              <a:t>compliance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6057" y="546584"/>
            <a:ext cx="7044869" cy="57648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0705" y="4231828"/>
            <a:ext cx="3569970" cy="12788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4930"/>
              </a:lnSpc>
              <a:spcBef>
                <a:spcPts val="105"/>
              </a:spcBef>
            </a:pPr>
            <a:r>
              <a:rPr dirty="0" sz="4150" spc="185">
                <a:solidFill>
                  <a:srgbClr val="2D9048"/>
                </a:solidFill>
              </a:rPr>
              <a:t>Getting</a:t>
            </a:r>
            <a:r>
              <a:rPr dirty="0" sz="4150" spc="-20">
                <a:solidFill>
                  <a:srgbClr val="2D9048"/>
                </a:solidFill>
              </a:rPr>
              <a:t> </a:t>
            </a:r>
            <a:r>
              <a:rPr dirty="0" sz="4050" spc="60" b="1">
                <a:solidFill>
                  <a:srgbClr val="2D9048"/>
                </a:solidFill>
                <a:latin typeface="Arial"/>
                <a:cs typeface="Arial"/>
              </a:rPr>
              <a:t>NMTC</a:t>
            </a:r>
            <a:endParaRPr sz="4050">
              <a:latin typeface="Arial"/>
              <a:cs typeface="Arial"/>
            </a:endParaRPr>
          </a:p>
          <a:p>
            <a:pPr marL="24130">
              <a:lnSpc>
                <a:spcPts val="4930"/>
              </a:lnSpc>
            </a:pPr>
            <a:r>
              <a:rPr dirty="0" sz="4150" spc="210">
                <a:solidFill>
                  <a:srgbClr val="2D9048"/>
                </a:solidFill>
              </a:rPr>
              <a:t>into</a:t>
            </a:r>
            <a:r>
              <a:rPr dirty="0" sz="4150" spc="-330">
                <a:solidFill>
                  <a:srgbClr val="2D9048"/>
                </a:solidFill>
              </a:rPr>
              <a:t> </a:t>
            </a:r>
            <a:r>
              <a:rPr dirty="0" sz="4150">
                <a:solidFill>
                  <a:srgbClr val="2D9048"/>
                </a:solidFill>
              </a:rPr>
              <a:t>Your</a:t>
            </a:r>
            <a:r>
              <a:rPr dirty="0" sz="4150" spc="5">
                <a:solidFill>
                  <a:srgbClr val="2D9048"/>
                </a:solidFill>
              </a:rPr>
              <a:t> </a:t>
            </a:r>
            <a:r>
              <a:rPr dirty="0" sz="4150" spc="165">
                <a:solidFill>
                  <a:srgbClr val="2D9048"/>
                </a:solidFill>
              </a:rPr>
              <a:t>Deal</a:t>
            </a:r>
            <a:endParaRPr sz="415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3853" y="531316"/>
            <a:ext cx="7054022" cy="57770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59175" y="4217068"/>
            <a:ext cx="3571240" cy="126682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20955" marR="5080" indent="-8890">
              <a:lnSpc>
                <a:spcPct val="100899"/>
              </a:lnSpc>
              <a:spcBef>
                <a:spcPts val="60"/>
              </a:spcBef>
            </a:pPr>
            <a:r>
              <a:rPr dirty="0" sz="4050" spc="235">
                <a:solidFill>
                  <a:srgbClr val="2B9046"/>
                </a:solidFill>
              </a:rPr>
              <a:t>Getting</a:t>
            </a:r>
            <a:r>
              <a:rPr dirty="0" sz="4050" spc="-40">
                <a:solidFill>
                  <a:srgbClr val="2B9046"/>
                </a:solidFill>
              </a:rPr>
              <a:t> </a:t>
            </a:r>
            <a:r>
              <a:rPr dirty="0" sz="4050" spc="60">
                <a:solidFill>
                  <a:srgbClr val="2B9046"/>
                </a:solidFill>
              </a:rPr>
              <a:t>NMTC </a:t>
            </a:r>
            <a:r>
              <a:rPr dirty="0" sz="4050" spc="270">
                <a:solidFill>
                  <a:srgbClr val="2B9046"/>
                </a:solidFill>
              </a:rPr>
              <a:t>into</a:t>
            </a:r>
            <a:r>
              <a:rPr dirty="0" sz="4050" spc="-229">
                <a:solidFill>
                  <a:srgbClr val="2B9046"/>
                </a:solidFill>
              </a:rPr>
              <a:t> </a:t>
            </a:r>
            <a:r>
              <a:rPr dirty="0" sz="4050">
                <a:solidFill>
                  <a:srgbClr val="2B9046"/>
                </a:solidFill>
              </a:rPr>
              <a:t>Your</a:t>
            </a:r>
            <a:r>
              <a:rPr dirty="0" sz="4050" spc="210">
                <a:solidFill>
                  <a:srgbClr val="2B9046"/>
                </a:solidFill>
              </a:rPr>
              <a:t> </a:t>
            </a:r>
            <a:r>
              <a:rPr dirty="0" sz="4050" spc="245">
                <a:solidFill>
                  <a:srgbClr val="2B9046"/>
                </a:solidFill>
              </a:rPr>
              <a:t>Deal</a:t>
            </a:r>
            <a:endParaRPr sz="405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1649" y="522155"/>
            <a:ext cx="7066226" cy="57862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58838" y="4213762"/>
            <a:ext cx="3565525" cy="1271270"/>
          </a:xfrm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20955" marR="5080" indent="-8890">
              <a:lnSpc>
                <a:spcPts val="4880"/>
              </a:lnSpc>
              <a:spcBef>
                <a:spcPts val="250"/>
              </a:spcBef>
            </a:pPr>
            <a:r>
              <a:rPr dirty="0" sz="4100" spc="200">
                <a:solidFill>
                  <a:srgbClr val="2F904B"/>
                </a:solidFill>
              </a:rPr>
              <a:t>Getting</a:t>
            </a:r>
            <a:r>
              <a:rPr dirty="0" sz="4100" spc="30">
                <a:solidFill>
                  <a:srgbClr val="2F904B"/>
                </a:solidFill>
              </a:rPr>
              <a:t> </a:t>
            </a:r>
            <a:r>
              <a:rPr dirty="0" sz="4100" spc="-20">
                <a:solidFill>
                  <a:srgbClr val="2F904B"/>
                </a:solidFill>
              </a:rPr>
              <a:t>NMTC </a:t>
            </a:r>
            <a:r>
              <a:rPr dirty="0" sz="4100" spc="260">
                <a:solidFill>
                  <a:srgbClr val="2F904B"/>
                </a:solidFill>
              </a:rPr>
              <a:t>into</a:t>
            </a:r>
            <a:r>
              <a:rPr dirty="0" sz="4100" spc="-305">
                <a:solidFill>
                  <a:srgbClr val="2F904B"/>
                </a:solidFill>
              </a:rPr>
              <a:t> </a:t>
            </a:r>
            <a:r>
              <a:rPr dirty="0" sz="4100">
                <a:solidFill>
                  <a:srgbClr val="2F904B"/>
                </a:solidFill>
              </a:rPr>
              <a:t>Your</a:t>
            </a:r>
            <a:r>
              <a:rPr dirty="0" sz="4100" spc="35">
                <a:solidFill>
                  <a:srgbClr val="2F904B"/>
                </a:solidFill>
              </a:rPr>
              <a:t> </a:t>
            </a:r>
            <a:r>
              <a:rPr dirty="0" sz="4100" spc="225">
                <a:solidFill>
                  <a:srgbClr val="2F904B"/>
                </a:solidFill>
              </a:rPr>
              <a:t>Deal</a:t>
            </a:r>
            <a:endParaRPr sz="41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1649" y="522155"/>
            <a:ext cx="7066226" cy="57862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58838" y="4213762"/>
            <a:ext cx="3565525" cy="1271270"/>
          </a:xfrm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20955" marR="5080" indent="-8890">
              <a:lnSpc>
                <a:spcPts val="4880"/>
              </a:lnSpc>
              <a:spcBef>
                <a:spcPts val="250"/>
              </a:spcBef>
            </a:pPr>
            <a:r>
              <a:rPr dirty="0" sz="4100" spc="200">
                <a:solidFill>
                  <a:srgbClr val="2F904B"/>
                </a:solidFill>
              </a:rPr>
              <a:t>Getting</a:t>
            </a:r>
            <a:r>
              <a:rPr dirty="0" sz="4100" spc="30">
                <a:solidFill>
                  <a:srgbClr val="2F904B"/>
                </a:solidFill>
              </a:rPr>
              <a:t> </a:t>
            </a:r>
            <a:r>
              <a:rPr dirty="0" sz="4100" spc="-20">
                <a:solidFill>
                  <a:srgbClr val="2F904B"/>
                </a:solidFill>
              </a:rPr>
              <a:t>NMTC </a:t>
            </a:r>
            <a:r>
              <a:rPr dirty="0" sz="4100" spc="260">
                <a:solidFill>
                  <a:srgbClr val="2F904B"/>
                </a:solidFill>
              </a:rPr>
              <a:t>into</a:t>
            </a:r>
            <a:r>
              <a:rPr dirty="0" sz="4100" spc="-305">
                <a:solidFill>
                  <a:srgbClr val="2F904B"/>
                </a:solidFill>
              </a:rPr>
              <a:t> </a:t>
            </a:r>
            <a:r>
              <a:rPr dirty="0" sz="4100">
                <a:solidFill>
                  <a:srgbClr val="2F904B"/>
                </a:solidFill>
              </a:rPr>
              <a:t>Your</a:t>
            </a:r>
            <a:r>
              <a:rPr dirty="0" sz="4100" spc="35">
                <a:solidFill>
                  <a:srgbClr val="2F904B"/>
                </a:solidFill>
              </a:rPr>
              <a:t> </a:t>
            </a:r>
            <a:r>
              <a:rPr dirty="0" sz="4100" spc="225">
                <a:solidFill>
                  <a:srgbClr val="2F904B"/>
                </a:solidFill>
              </a:rPr>
              <a:t>Deal</a:t>
            </a:r>
            <a:endParaRPr sz="41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53850" cy="55816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41150" y="0"/>
              <a:ext cx="450850" cy="6858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68950"/>
              <a:ext cx="11753850" cy="12890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76707" y="506888"/>
            <a:ext cx="4198620" cy="2442845"/>
            <a:chOff x="1476707" y="506888"/>
            <a:chExt cx="4198620" cy="24428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9006" y="506888"/>
              <a:ext cx="2745943" cy="39083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6707" y="909941"/>
              <a:ext cx="1427890" cy="2039683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1818" y="2424436"/>
            <a:ext cx="158654" cy="56182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6707" y="3877863"/>
            <a:ext cx="573597" cy="129464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57775" y="5355718"/>
            <a:ext cx="4210446" cy="955719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470605" y="2949624"/>
            <a:ext cx="0" cy="928369"/>
          </a:xfrm>
          <a:custGeom>
            <a:avLst/>
            <a:gdLst/>
            <a:ahLst/>
            <a:cxnLst/>
            <a:rect l="l" t="t" r="r" b="b"/>
            <a:pathLst>
              <a:path w="0" h="928370">
                <a:moveTo>
                  <a:pt x="0" y="928239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197422" y="2986265"/>
            <a:ext cx="0" cy="941069"/>
          </a:xfrm>
          <a:custGeom>
            <a:avLst/>
            <a:gdLst/>
            <a:ahLst/>
            <a:cxnLst/>
            <a:rect l="l" t="t" r="r" b="b"/>
            <a:pathLst>
              <a:path w="0" h="941070">
                <a:moveTo>
                  <a:pt x="0" y="940453"/>
                </a:moveTo>
                <a:lnTo>
                  <a:pt x="0" y="0"/>
                </a:lnTo>
              </a:path>
            </a:pathLst>
          </a:custGeom>
          <a:ln w="183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049172" y="988588"/>
            <a:ext cx="2564765" cy="763270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555625" marR="5080" indent="-543560">
              <a:lnSpc>
                <a:spcPts val="2860"/>
              </a:lnSpc>
              <a:spcBef>
                <a:spcPts val="265"/>
              </a:spcBef>
            </a:pPr>
            <a:r>
              <a:rPr dirty="0" sz="2450" spc="-25" b="1">
                <a:solidFill>
                  <a:srgbClr val="161F1C"/>
                </a:solidFill>
                <a:latin typeface="Arial"/>
                <a:cs typeface="Arial"/>
              </a:rPr>
              <a:t>Frequently</a:t>
            </a:r>
            <a:r>
              <a:rPr dirty="0" sz="2450" spc="-80" b="1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2450" spc="-65" b="1">
                <a:solidFill>
                  <a:srgbClr val="161F1C"/>
                </a:solidFill>
                <a:latin typeface="Arial"/>
                <a:cs typeface="Arial"/>
              </a:rPr>
              <a:t>Asked </a:t>
            </a:r>
            <a:r>
              <a:rPr dirty="0" sz="2450" spc="-10" b="1">
                <a:solidFill>
                  <a:srgbClr val="161F1C"/>
                </a:solidFill>
                <a:latin typeface="Arial"/>
                <a:cs typeface="Arial"/>
              </a:rPr>
              <a:t>Questions</a:t>
            </a:r>
            <a:endParaRPr sz="24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26584" y="1962374"/>
            <a:ext cx="4650105" cy="329311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3335" marR="477520" indent="-1270">
              <a:lnSpc>
                <a:spcPts val="1510"/>
              </a:lnSpc>
              <a:spcBef>
                <a:spcPts val="195"/>
              </a:spcBef>
            </a:pPr>
            <a:r>
              <a:rPr dirty="0" sz="1150" b="1">
                <a:solidFill>
                  <a:srgbClr val="161F1C"/>
                </a:solidFill>
                <a:latin typeface="Arial"/>
                <a:cs typeface="Arial"/>
              </a:rPr>
              <a:t>Q:</a:t>
            </a:r>
            <a:r>
              <a:rPr dirty="0" sz="1150" spc="-50" b="1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61F1C"/>
                </a:solidFill>
                <a:latin typeface="Arial"/>
                <a:cs typeface="Arial"/>
              </a:rPr>
              <a:t>Can</a:t>
            </a:r>
            <a:r>
              <a:rPr dirty="0" sz="1300" spc="3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I</a:t>
            </a:r>
            <a:r>
              <a:rPr dirty="0" sz="1300" spc="-1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use</a:t>
            </a:r>
            <a:r>
              <a:rPr dirty="0" sz="1300" spc="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61F1C"/>
                </a:solidFill>
                <a:latin typeface="Arial"/>
                <a:cs typeface="Arial"/>
              </a:rPr>
              <a:t>NMTCs</a:t>
            </a:r>
            <a:r>
              <a:rPr dirty="0" sz="1300" spc="4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313F3D"/>
                </a:solidFill>
                <a:latin typeface="Arial"/>
                <a:cs typeface="Arial"/>
              </a:rPr>
              <a:t>i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n</a:t>
            </a:r>
            <a:r>
              <a:rPr dirty="0" sz="1300" spc="-8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conjunction</a:t>
            </a:r>
            <a:r>
              <a:rPr dirty="0" sz="1300" spc="8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with</a:t>
            </a:r>
            <a:r>
              <a:rPr dirty="0" sz="1300" spc="3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other</a:t>
            </a:r>
            <a:r>
              <a:rPr dirty="0" sz="1300" spc="5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61F1C"/>
                </a:solidFill>
                <a:latin typeface="Arial"/>
                <a:cs typeface="Arial"/>
              </a:rPr>
              <a:t>economic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development</a:t>
            </a:r>
            <a:r>
              <a:rPr dirty="0" sz="1300" spc="38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61F1C"/>
                </a:solidFill>
                <a:latin typeface="Arial"/>
                <a:cs typeface="Arial"/>
              </a:rPr>
              <a:t>programs?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3970" marR="250825" indent="1270">
              <a:lnSpc>
                <a:spcPts val="1510"/>
              </a:lnSpc>
              <a:spcBef>
                <a:spcPts val="5"/>
              </a:spcBef>
            </a:pPr>
            <a:r>
              <a:rPr dirty="0" sz="1250" spc="-60" b="1">
                <a:solidFill>
                  <a:srgbClr val="161F1C"/>
                </a:solidFill>
                <a:latin typeface="Arial"/>
                <a:cs typeface="Arial"/>
              </a:rPr>
              <a:t>A:</a:t>
            </a:r>
            <a:r>
              <a:rPr dirty="0" sz="1250" spc="-40" b="1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161F1C"/>
                </a:solidFill>
                <a:latin typeface="Arial"/>
                <a:cs typeface="Arial"/>
              </a:rPr>
              <a:t>Yes.</a:t>
            </a:r>
            <a:r>
              <a:rPr dirty="0" sz="1300" spc="2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State</a:t>
            </a:r>
            <a:r>
              <a:rPr dirty="0" sz="1300" spc="2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or</a:t>
            </a:r>
            <a:r>
              <a:rPr dirty="0" sz="1300" spc="4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313F3D"/>
                </a:solidFill>
                <a:latin typeface="Arial"/>
                <a:cs typeface="Arial"/>
              </a:rPr>
              <a:t>f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ederal</a:t>
            </a:r>
            <a:r>
              <a:rPr dirty="0" sz="1300" spc="-5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economic</a:t>
            </a:r>
            <a:r>
              <a:rPr dirty="0" sz="1300" spc="18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development</a:t>
            </a:r>
            <a:r>
              <a:rPr dirty="0" sz="1300" spc="27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grants</a:t>
            </a:r>
            <a:r>
              <a:rPr dirty="0" sz="1300" spc="10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161F1C"/>
                </a:solidFill>
                <a:latin typeface="Arial"/>
                <a:cs typeface="Arial"/>
              </a:rPr>
              <a:t>and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loans</a:t>
            </a:r>
            <a:r>
              <a:rPr dirty="0" sz="1300" spc="5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can</a:t>
            </a:r>
            <a:r>
              <a:rPr dirty="0" sz="1300" spc="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be</a:t>
            </a:r>
            <a:r>
              <a:rPr dirty="0" sz="1300" spc="-1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combined</a:t>
            </a:r>
            <a:r>
              <a:rPr dirty="0" sz="1300" spc="10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with</a:t>
            </a:r>
            <a:r>
              <a:rPr dirty="0" sz="1300" spc="6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NMTC</a:t>
            </a:r>
            <a:r>
              <a:rPr dirty="0" sz="1300" spc="10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equity.</a:t>
            </a:r>
            <a:r>
              <a:rPr dirty="0" sz="1300" spc="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Tribal</a:t>
            </a:r>
            <a:r>
              <a:rPr dirty="0" sz="1300" spc="-9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funds</a:t>
            </a:r>
            <a:r>
              <a:rPr dirty="0" sz="1300" spc="6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161F1C"/>
                </a:solidFill>
                <a:latin typeface="Arial"/>
                <a:cs typeface="Arial"/>
              </a:rPr>
              <a:t>or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inter-Tribal cooperation</a:t>
            </a:r>
            <a:r>
              <a:rPr dirty="0" sz="1300" spc="14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funding</a:t>
            </a:r>
            <a:r>
              <a:rPr dirty="0" sz="1300" spc="14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programs</a:t>
            </a:r>
            <a:r>
              <a:rPr dirty="0" sz="1300" spc="12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can</a:t>
            </a:r>
            <a:r>
              <a:rPr dirty="0" sz="1300" spc="3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be</a:t>
            </a:r>
            <a:r>
              <a:rPr dirty="0" sz="1300" spc="4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61F1C"/>
                </a:solidFill>
                <a:latin typeface="Arial"/>
                <a:cs typeface="Arial"/>
              </a:rPr>
              <a:t>blended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with</a:t>
            </a:r>
            <a:r>
              <a:rPr dirty="0" sz="1300" spc="-1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NMTC</a:t>
            </a:r>
            <a:r>
              <a:rPr dirty="0" sz="1300" spc="10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61F1C"/>
                </a:solidFill>
                <a:latin typeface="Arial"/>
                <a:cs typeface="Arial"/>
              </a:rPr>
              <a:t>financing</a:t>
            </a:r>
            <a:r>
              <a:rPr dirty="0" sz="1300" spc="-10">
                <a:solidFill>
                  <a:srgbClr val="41524D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3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50" b="1">
                <a:solidFill>
                  <a:srgbClr val="161F1C"/>
                </a:solidFill>
                <a:latin typeface="Arial"/>
                <a:cs typeface="Arial"/>
              </a:rPr>
              <a:t>Q:</a:t>
            </a:r>
            <a:r>
              <a:rPr dirty="0" sz="1150" spc="-55" b="1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What</a:t>
            </a:r>
            <a:r>
              <a:rPr dirty="0" sz="1300" spc="9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161F1C"/>
                </a:solidFill>
                <a:latin typeface="Arial"/>
                <a:cs typeface="Arial"/>
              </a:rPr>
              <a:t>is</a:t>
            </a:r>
            <a:r>
              <a:rPr dirty="0" sz="1300" spc="2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the</a:t>
            </a:r>
            <a:r>
              <a:rPr dirty="0" sz="1300" spc="-3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minimum</a:t>
            </a:r>
            <a:r>
              <a:rPr dirty="0" sz="1300" spc="8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project</a:t>
            </a:r>
            <a:r>
              <a:rPr dirty="0" sz="1300" spc="12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size</a:t>
            </a:r>
            <a:r>
              <a:rPr dirty="0" sz="1300" spc="1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for</a:t>
            </a:r>
            <a:r>
              <a:rPr dirty="0" sz="1300" spc="-2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61F1C"/>
                </a:solidFill>
                <a:latin typeface="Arial"/>
                <a:cs typeface="Arial"/>
              </a:rPr>
              <a:t>Travois</a:t>
            </a:r>
            <a:r>
              <a:rPr dirty="0" sz="1300" spc="114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New</a:t>
            </a:r>
            <a:r>
              <a:rPr dirty="0" sz="1300" spc="3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61F1C"/>
                </a:solidFill>
                <a:latin typeface="Arial"/>
                <a:cs typeface="Arial"/>
              </a:rPr>
              <a:t>Markets?</a:t>
            </a:r>
            <a:endParaRPr sz="13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470"/>
              </a:spcBef>
            </a:pPr>
            <a:r>
              <a:rPr dirty="0" sz="1300" spc="-90" b="1">
                <a:solidFill>
                  <a:srgbClr val="161F1C"/>
                </a:solidFill>
                <a:latin typeface="Arial"/>
                <a:cs typeface="Arial"/>
              </a:rPr>
              <a:t>A: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$5</a:t>
            </a:r>
            <a:r>
              <a:rPr dirty="0" sz="1300" spc="-3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61F1C"/>
                </a:solidFill>
                <a:latin typeface="Arial"/>
                <a:cs typeface="Arial"/>
              </a:rPr>
              <a:t>million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6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50" b="1">
                <a:solidFill>
                  <a:srgbClr val="161F1C"/>
                </a:solidFill>
                <a:latin typeface="Arial"/>
                <a:cs typeface="Arial"/>
              </a:rPr>
              <a:t>Q:</a:t>
            </a:r>
            <a:r>
              <a:rPr dirty="0" sz="1150" spc="-40" b="1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What</a:t>
            </a:r>
            <a:r>
              <a:rPr dirty="0" sz="1300" spc="4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is</a:t>
            </a:r>
            <a:r>
              <a:rPr dirty="0" sz="1300" spc="-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the</a:t>
            </a:r>
            <a:r>
              <a:rPr dirty="0" sz="1300" spc="-3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timeline</a:t>
            </a:r>
            <a:r>
              <a:rPr dirty="0" sz="1300" spc="10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for</a:t>
            </a:r>
            <a:r>
              <a:rPr dirty="0" sz="1300" spc="1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accessing</a:t>
            </a:r>
            <a:r>
              <a:rPr dirty="0" sz="1300" spc="17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this</a:t>
            </a:r>
            <a:r>
              <a:rPr dirty="0" sz="1300" spc="70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61F1C"/>
                </a:solidFill>
                <a:latin typeface="Arial"/>
                <a:cs typeface="Arial"/>
              </a:rPr>
              <a:t>funding?</a:t>
            </a:r>
            <a:endParaRPr sz="13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470"/>
              </a:spcBef>
            </a:pPr>
            <a:r>
              <a:rPr dirty="0" sz="1300" spc="-90" b="1">
                <a:solidFill>
                  <a:srgbClr val="161F1C"/>
                </a:solidFill>
                <a:latin typeface="Arial"/>
                <a:cs typeface="Arial"/>
              </a:rPr>
              <a:t>A:</a:t>
            </a:r>
            <a:r>
              <a:rPr dirty="0" sz="1300" spc="-55" b="1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Program</a:t>
            </a:r>
            <a:r>
              <a:rPr dirty="0" sz="1300" spc="12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timeline</a:t>
            </a:r>
            <a:r>
              <a:rPr dirty="0" sz="1300" spc="2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vs</a:t>
            </a:r>
            <a:r>
              <a:rPr dirty="0" sz="1300" spc="5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61F1C"/>
                </a:solidFill>
                <a:latin typeface="Arial"/>
                <a:cs typeface="Arial"/>
              </a:rPr>
              <a:t>development</a:t>
            </a:r>
            <a:r>
              <a:rPr dirty="0" sz="1300" spc="215">
                <a:solidFill>
                  <a:srgbClr val="161F1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61F1C"/>
                </a:solidFill>
                <a:latin typeface="Arial"/>
                <a:cs typeface="Arial"/>
              </a:rPr>
              <a:t>timeline.</a:t>
            </a:r>
            <a:r>
              <a:rPr dirty="0" sz="1300" spc="-10">
                <a:solidFill>
                  <a:srgbClr val="313F3D"/>
                </a:solidFill>
                <a:latin typeface="Arial"/>
                <a:cs typeface="Arial"/>
              </a:rPr>
              <a:t>..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973" y="711397"/>
            <a:ext cx="1149350" cy="290830"/>
          </a:xfrm>
          <a:prstGeom prst="rect"/>
          <a:solidFill>
            <a:srgbClr val="423B2F"/>
          </a:solidFill>
        </p:spPr>
        <p:txBody>
          <a:bodyPr wrap="square" lIns="0" tIns="101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dirty="0" sz="1650" spc="-130">
                <a:solidFill>
                  <a:srgbClr val="CCC6AF"/>
                </a:solidFill>
              </a:rPr>
              <a:t>Total</a:t>
            </a:r>
            <a:r>
              <a:rPr dirty="0" sz="1650" spc="10">
                <a:solidFill>
                  <a:srgbClr val="CCC6AF"/>
                </a:solidFill>
              </a:rPr>
              <a:t> </a:t>
            </a:r>
            <a:r>
              <a:rPr dirty="0" sz="1650" spc="-114">
                <a:solidFill>
                  <a:srgbClr val="CCC6AF"/>
                </a:solidFill>
              </a:rPr>
              <a:t>Projects:</a:t>
            </a:r>
            <a:endParaRPr sz="1650"/>
          </a:p>
        </p:txBody>
      </p:sp>
      <p:sp>
        <p:nvSpPr>
          <p:cNvPr id="3" name="object 3" descr=""/>
          <p:cNvSpPr/>
          <p:nvPr/>
        </p:nvSpPr>
        <p:spPr>
          <a:xfrm>
            <a:off x="1297973" y="1073392"/>
            <a:ext cx="1037590" cy="286385"/>
          </a:xfrm>
          <a:custGeom>
            <a:avLst/>
            <a:gdLst/>
            <a:ahLst/>
            <a:cxnLst/>
            <a:rect l="l" t="t" r="r" b="b"/>
            <a:pathLst>
              <a:path w="1037589" h="286384">
                <a:moveTo>
                  <a:pt x="1037394" y="286388"/>
                </a:moveTo>
                <a:lnTo>
                  <a:pt x="0" y="286388"/>
                </a:lnTo>
                <a:lnTo>
                  <a:pt x="0" y="0"/>
                </a:lnTo>
                <a:lnTo>
                  <a:pt x="1037394" y="0"/>
                </a:lnTo>
                <a:lnTo>
                  <a:pt x="1037394" y="286388"/>
                </a:lnTo>
                <a:close/>
              </a:path>
            </a:pathLst>
          </a:custGeom>
          <a:solidFill>
            <a:srgbClr val="423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285273" y="1068995"/>
            <a:ext cx="108458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130">
                <a:solidFill>
                  <a:srgbClr val="CCC6AF"/>
                </a:solidFill>
                <a:latin typeface="Arial"/>
                <a:cs typeface="Arial"/>
              </a:rPr>
              <a:t>Total</a:t>
            </a:r>
            <a:r>
              <a:rPr dirty="0" sz="1650" spc="5">
                <a:solidFill>
                  <a:srgbClr val="CCC6AF"/>
                </a:solidFill>
                <a:latin typeface="Arial"/>
                <a:cs typeface="Arial"/>
              </a:rPr>
              <a:t> </a:t>
            </a:r>
            <a:r>
              <a:rPr dirty="0" sz="1650" spc="-135">
                <a:solidFill>
                  <a:srgbClr val="CCC6AF"/>
                </a:solidFill>
                <a:latin typeface="Arial"/>
                <a:cs typeface="Arial"/>
              </a:rPr>
              <a:t>Homes: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97973" y="1433276"/>
            <a:ext cx="962660" cy="283845"/>
          </a:xfrm>
          <a:prstGeom prst="rect">
            <a:avLst/>
          </a:prstGeom>
          <a:solidFill>
            <a:srgbClr val="423B2F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650" spc="-130">
                <a:solidFill>
                  <a:srgbClr val="CCC6AF"/>
                </a:solidFill>
                <a:latin typeface="Arial"/>
                <a:cs typeface="Arial"/>
              </a:rPr>
              <a:t>Total</a:t>
            </a:r>
            <a:r>
              <a:rPr dirty="0" sz="1650" spc="30">
                <a:solidFill>
                  <a:srgbClr val="CCC6AF"/>
                </a:solidFill>
                <a:latin typeface="Arial"/>
                <a:cs typeface="Arial"/>
              </a:rPr>
              <a:t> </a:t>
            </a:r>
            <a:r>
              <a:rPr dirty="0" sz="1650" spc="-125">
                <a:solidFill>
                  <a:srgbClr val="CCC6AF"/>
                </a:solidFill>
                <a:latin typeface="Arial"/>
                <a:cs typeface="Arial"/>
              </a:rPr>
              <a:t>Costs: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64169" y="709706"/>
            <a:ext cx="311785" cy="300990"/>
          </a:xfrm>
          <a:prstGeom prst="rect">
            <a:avLst/>
          </a:prstGeom>
          <a:solidFill>
            <a:srgbClr val="423B2F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50" spc="-125" b="1">
                <a:solidFill>
                  <a:srgbClr val="CCC6AF"/>
                </a:solidFill>
                <a:latin typeface="Arial"/>
                <a:cs typeface="Arial"/>
              </a:rPr>
              <a:t>222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56868" y="1076026"/>
            <a:ext cx="417195" cy="286385"/>
          </a:xfrm>
          <a:prstGeom prst="rect">
            <a:avLst/>
          </a:prstGeom>
          <a:solidFill>
            <a:srgbClr val="423B2F"/>
          </a:solidFill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dirty="0" sz="1650" spc="-114" b="1">
                <a:solidFill>
                  <a:srgbClr val="CCC6AF"/>
                </a:solidFill>
                <a:latin typeface="Arial"/>
                <a:cs typeface="Arial"/>
              </a:rPr>
              <a:t>6376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2970691" y="1427259"/>
            <a:ext cx="1290955" cy="300990"/>
          </a:xfrm>
          <a:custGeom>
            <a:avLst/>
            <a:gdLst/>
            <a:ahLst/>
            <a:cxnLst/>
            <a:rect l="l" t="t" r="r" b="b"/>
            <a:pathLst>
              <a:path w="1290954" h="300989">
                <a:moveTo>
                  <a:pt x="1290593" y="300636"/>
                </a:moveTo>
                <a:lnTo>
                  <a:pt x="0" y="300636"/>
                </a:lnTo>
                <a:lnTo>
                  <a:pt x="0" y="0"/>
                </a:lnTo>
                <a:lnTo>
                  <a:pt x="1290593" y="0"/>
                </a:lnTo>
                <a:lnTo>
                  <a:pt x="1290593" y="300636"/>
                </a:lnTo>
                <a:close/>
              </a:path>
            </a:pathLst>
          </a:custGeom>
          <a:solidFill>
            <a:srgbClr val="423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957991" y="1426245"/>
            <a:ext cx="133731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80" b="1">
                <a:solidFill>
                  <a:srgbClr val="CCC6AF"/>
                </a:solidFill>
                <a:latin typeface="Arial"/>
                <a:cs typeface="Arial"/>
              </a:rPr>
              <a:t>$1,424,224,538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97973" y="1790945"/>
            <a:ext cx="1692275" cy="286385"/>
          </a:xfrm>
          <a:prstGeom prst="rect">
            <a:avLst/>
          </a:prstGeom>
          <a:solidFill>
            <a:srgbClr val="423B2F"/>
          </a:solidFill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dirty="0" sz="1650" spc="-130">
                <a:solidFill>
                  <a:srgbClr val="CCC6AF"/>
                </a:solidFill>
                <a:latin typeface="Arial"/>
                <a:cs typeface="Arial"/>
              </a:rPr>
              <a:t>Total</a:t>
            </a:r>
            <a:r>
              <a:rPr dirty="0" sz="1650" spc="-30">
                <a:solidFill>
                  <a:srgbClr val="CCC6AF"/>
                </a:solidFill>
                <a:latin typeface="Arial"/>
                <a:cs typeface="Arial"/>
              </a:rPr>
              <a:t> </a:t>
            </a:r>
            <a:r>
              <a:rPr dirty="0" sz="1650" spc="-105">
                <a:solidFill>
                  <a:srgbClr val="CCC6AF"/>
                </a:solidFill>
                <a:latin typeface="Arial"/>
                <a:cs typeface="Arial"/>
              </a:rPr>
              <a:t>Investor</a:t>
            </a:r>
            <a:r>
              <a:rPr dirty="0" sz="1650" spc="70">
                <a:solidFill>
                  <a:srgbClr val="CCC6AF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CCC6AF"/>
                </a:solidFill>
                <a:latin typeface="Arial"/>
                <a:cs typeface="Arial"/>
              </a:rPr>
              <a:t>Equity: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70691" y="2144812"/>
            <a:ext cx="1329055" cy="300990"/>
          </a:xfrm>
          <a:prstGeom prst="rect">
            <a:avLst/>
          </a:prstGeom>
          <a:solidFill>
            <a:srgbClr val="423B2F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50" spc="-85" b="1">
                <a:solidFill>
                  <a:srgbClr val="CCC6AF"/>
                </a:solidFill>
                <a:latin typeface="Arial"/>
                <a:cs typeface="Arial"/>
              </a:rPr>
              <a:t>$1,008,612,700</a:t>
            </a:r>
            <a:endParaRPr sz="1650">
              <a:latin typeface="Arial"/>
              <a:cs typeface="Arial"/>
            </a:endParaRPr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1297973" y="3369563"/>
          <a:ext cx="1795145" cy="1009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685"/>
                <a:gridCol w="810260"/>
              </a:tblGrid>
              <a:tr h="327660">
                <a:tc>
                  <a:txBody>
                    <a:bodyPr/>
                    <a:lstStyle/>
                    <a:p>
                      <a:pPr algn="ctr" marR="425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50" spc="-130">
                          <a:solidFill>
                            <a:srgbClr val="CCC6A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650" spc="10">
                          <a:solidFill>
                            <a:srgbClr val="CCC6A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130">
                          <a:solidFill>
                            <a:srgbClr val="CCC6AF"/>
                          </a:solidFill>
                          <a:latin typeface="Arial"/>
                          <a:cs typeface="Arial"/>
                        </a:rPr>
                        <a:t>Proje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R w="76200">
                      <a:solidFill>
                        <a:srgbClr val="FFFFFF"/>
                      </a:solidFill>
                      <a:prstDash val="solid"/>
                    </a:lnR>
                    <a:lnB w="83075">
                      <a:solidFill>
                        <a:srgbClr val="FFFFFF"/>
                      </a:solidFill>
                      <a:prstDash val="solid"/>
                    </a:lnB>
                    <a:solidFill>
                      <a:srgbClr val="423B2F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50" spc="-10">
                          <a:solidFill>
                            <a:srgbClr val="A5978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50" spc="-10">
                          <a:solidFill>
                            <a:srgbClr val="CCC6AF"/>
                          </a:solidFill>
                          <a:latin typeface="Arial"/>
                          <a:cs typeface="Arial"/>
                        </a:rPr>
                        <a:t>cts: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76200">
                      <a:solidFill>
                        <a:srgbClr val="FFFFFF"/>
                      </a:solidFill>
                      <a:prstDash val="solid"/>
                    </a:lnL>
                    <a:lnB w="830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61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650" spc="-130">
                          <a:solidFill>
                            <a:srgbClr val="CCC6A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650" spc="30">
                          <a:solidFill>
                            <a:srgbClr val="CCC6A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130">
                          <a:solidFill>
                            <a:srgbClr val="CCC6AF"/>
                          </a:solidFill>
                          <a:latin typeface="Arial"/>
                          <a:cs typeface="Arial"/>
                        </a:rPr>
                        <a:t>Costs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R w="76200">
                      <a:solidFill>
                        <a:srgbClr val="FFFFFF"/>
                      </a:solidFill>
                      <a:prstDash val="solid"/>
                    </a:lnR>
                    <a:lnT w="830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23B2F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2159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650" spc="-50">
                          <a:solidFill>
                            <a:srgbClr val="CCC6AF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76200">
                      <a:solidFill>
                        <a:srgbClr val="FFFFFF"/>
                      </a:solidFill>
                      <a:prstDash val="solid"/>
                    </a:lnL>
                    <a:lnT w="830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200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650" spc="-130">
                          <a:solidFill>
                            <a:srgbClr val="CCC6AF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650" spc="-30">
                          <a:solidFill>
                            <a:srgbClr val="CCC6A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105">
                          <a:solidFill>
                            <a:srgbClr val="CCC6AF"/>
                          </a:solidFill>
                          <a:latin typeface="Arial"/>
                          <a:cs typeface="Arial"/>
                        </a:rPr>
                        <a:t>Investor</a:t>
                      </a:r>
                      <a:r>
                        <a:rPr dirty="0" sz="1650" spc="70">
                          <a:solidFill>
                            <a:srgbClr val="CCC6A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50" spc="-130">
                          <a:solidFill>
                            <a:srgbClr val="CCC6AF"/>
                          </a:solidFill>
                          <a:latin typeface="Arial"/>
                          <a:cs typeface="Arial"/>
                        </a:rPr>
                        <a:t>Equity: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423B2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3" name="object 13" descr=""/>
          <p:cNvSpPr txBox="1"/>
          <p:nvPr/>
        </p:nvSpPr>
        <p:spPr>
          <a:xfrm>
            <a:off x="4066112" y="3366180"/>
            <a:ext cx="220979" cy="300990"/>
          </a:xfrm>
          <a:prstGeom prst="rect">
            <a:avLst/>
          </a:prstGeom>
          <a:solidFill>
            <a:srgbClr val="423B2F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50" spc="-95" b="1">
                <a:solidFill>
                  <a:srgbClr val="CCC6AF"/>
                </a:solidFill>
                <a:latin typeface="Arial"/>
                <a:cs typeface="Arial"/>
              </a:rPr>
              <a:t>43</a:t>
            </a:r>
            <a:endParaRPr sz="16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126294" y="3735644"/>
            <a:ext cx="1135380" cy="300990"/>
          </a:xfrm>
          <a:prstGeom prst="rect">
            <a:avLst/>
          </a:prstGeom>
          <a:solidFill>
            <a:srgbClr val="423B2F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50" spc="-105" b="1">
                <a:solidFill>
                  <a:srgbClr val="CCC6AF"/>
                </a:solidFill>
                <a:latin typeface="Arial"/>
                <a:cs typeface="Arial"/>
              </a:rPr>
              <a:t>$597,722,878</a:t>
            </a:r>
            <a:endParaRPr sz="16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126294" y="4089841"/>
            <a:ext cx="1135380" cy="300990"/>
          </a:xfrm>
          <a:prstGeom prst="rect">
            <a:avLst/>
          </a:prstGeom>
          <a:solidFill>
            <a:srgbClr val="423B2F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50" spc="-105" b="1">
                <a:solidFill>
                  <a:srgbClr val="CCC6AF"/>
                </a:solidFill>
                <a:latin typeface="Arial"/>
                <a:cs typeface="Arial"/>
              </a:rPr>
              <a:t>$127,256,538</a:t>
            </a:r>
            <a:endParaRPr sz="165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3085372" y="5481165"/>
            <a:ext cx="1089660" cy="1093470"/>
          </a:xfrm>
          <a:custGeom>
            <a:avLst/>
            <a:gdLst/>
            <a:ahLst/>
            <a:cxnLst/>
            <a:rect l="l" t="t" r="r" b="b"/>
            <a:pathLst>
              <a:path w="1089660" h="1093470">
                <a:moveTo>
                  <a:pt x="1089224" y="1093222"/>
                </a:moveTo>
                <a:lnTo>
                  <a:pt x="0" y="1093222"/>
                </a:lnTo>
                <a:lnTo>
                  <a:pt x="0" y="0"/>
                </a:lnTo>
                <a:lnTo>
                  <a:pt x="1089224" y="0"/>
                </a:lnTo>
                <a:lnTo>
                  <a:pt x="1089224" y="1093222"/>
                </a:lnTo>
                <a:close/>
              </a:path>
            </a:pathLst>
          </a:custGeom>
          <a:solidFill>
            <a:srgbClr val="423B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3072672" y="5510955"/>
            <a:ext cx="1183640" cy="941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000" spc="-335" b="1">
                <a:solidFill>
                  <a:srgbClr val="CCC6AF"/>
                </a:solidFill>
                <a:latin typeface="Arial"/>
                <a:cs typeface="Arial"/>
              </a:rPr>
              <a:t>112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398" y="119104"/>
            <a:ext cx="3258519" cy="648240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660513" y="2834125"/>
            <a:ext cx="6823709" cy="12471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51155" algn="l"/>
              </a:tabLst>
            </a:pPr>
            <a:r>
              <a:rPr dirty="0" u="heavy" baseline="-35087" sz="4275">
                <a:solidFill>
                  <a:srgbClr val="825624"/>
                </a:solidFill>
                <a:uFill>
                  <a:solidFill>
                    <a:srgbClr val="825624"/>
                  </a:solidFill>
                </a:uFill>
                <a:latin typeface="Arial"/>
                <a:cs typeface="Arial"/>
              </a:rPr>
              <a:t>	</a:t>
            </a:r>
            <a:r>
              <a:rPr dirty="0" u="heavy" baseline="-35087" sz="4275" spc="4004">
                <a:solidFill>
                  <a:srgbClr val="825624"/>
                </a:solidFill>
                <a:uFill>
                  <a:solidFill>
                    <a:srgbClr val="825624"/>
                  </a:solidFill>
                </a:uFill>
                <a:latin typeface="Arial"/>
                <a:cs typeface="Arial"/>
              </a:rPr>
              <a:t>4-</a:t>
            </a:r>
            <a:r>
              <a:rPr dirty="0" u="heavy" baseline="-35087" sz="4275" spc="2992">
                <a:solidFill>
                  <a:srgbClr val="825624"/>
                </a:solidFill>
                <a:uFill>
                  <a:solidFill>
                    <a:srgbClr val="825624"/>
                  </a:solidFill>
                </a:uFill>
                <a:latin typeface="Arial"/>
                <a:cs typeface="Arial"/>
              </a:rPr>
              <a:t>-</a:t>
            </a:r>
            <a:r>
              <a:rPr dirty="0" u="heavy" baseline="-35087" sz="4275" spc="3000">
                <a:solidFill>
                  <a:srgbClr val="825624"/>
                </a:solidFill>
                <a:uFill>
                  <a:solidFill>
                    <a:srgbClr val="825624"/>
                  </a:solidFill>
                </a:uFill>
                <a:latin typeface="Arial"/>
                <a:cs typeface="Arial"/>
              </a:rPr>
              <a:t>-</a:t>
            </a:r>
            <a:r>
              <a:rPr dirty="0" u="none" baseline="-35087" sz="4275" spc="-52">
                <a:solidFill>
                  <a:srgbClr val="825624"/>
                </a:solidFill>
                <a:latin typeface="Arial"/>
                <a:cs typeface="Arial"/>
              </a:rPr>
              <a:t> </a:t>
            </a:r>
            <a:r>
              <a:rPr dirty="0" u="none" sz="4000" spc="185">
                <a:solidFill>
                  <a:srgbClr val="825624"/>
                </a:solidFill>
                <a:latin typeface="Arial"/>
                <a:cs typeface="Arial"/>
              </a:rPr>
              <a:t>Tribes</a:t>
            </a:r>
            <a:r>
              <a:rPr dirty="0" u="none" sz="4000" spc="-90">
                <a:solidFill>
                  <a:srgbClr val="825624"/>
                </a:solidFill>
                <a:latin typeface="Arial"/>
                <a:cs typeface="Arial"/>
              </a:rPr>
              <a:t> </a:t>
            </a:r>
            <a:r>
              <a:rPr dirty="0" u="none" sz="4000" spc="180">
                <a:solidFill>
                  <a:srgbClr val="825624"/>
                </a:solidFill>
                <a:latin typeface="Arial"/>
                <a:cs typeface="Arial"/>
              </a:rPr>
              <a:t>Leveraging</a:t>
            </a:r>
            <a:endParaRPr sz="4000">
              <a:latin typeface="Arial"/>
              <a:cs typeface="Arial"/>
            </a:endParaRPr>
          </a:p>
          <a:p>
            <a:pPr marL="2207895">
              <a:lnSpc>
                <a:spcPct val="100000"/>
              </a:lnSpc>
              <a:spcBef>
                <a:spcPts val="10"/>
              </a:spcBef>
            </a:pPr>
            <a:r>
              <a:rPr dirty="0" sz="4000" spc="-1340">
                <a:solidFill>
                  <a:srgbClr val="825624"/>
                </a:solidFill>
                <a:latin typeface="Arial"/>
                <a:cs typeface="Arial"/>
              </a:rPr>
              <a:t>N</a:t>
            </a:r>
            <a:r>
              <a:rPr dirty="0" sz="4000" spc="545">
                <a:solidFill>
                  <a:srgbClr val="825624"/>
                </a:solidFill>
                <a:latin typeface="Arial"/>
                <a:cs typeface="Arial"/>
              </a:rPr>
              <a:t>MT</a:t>
            </a:r>
            <a:r>
              <a:rPr dirty="0" sz="4000" spc="550">
                <a:solidFill>
                  <a:srgbClr val="825624"/>
                </a:solidFill>
                <a:latin typeface="Arial"/>
                <a:cs typeface="Arial"/>
              </a:rPr>
              <a:t>C</a:t>
            </a:r>
            <a:r>
              <a:rPr dirty="0" sz="4000" spc="-180">
                <a:solidFill>
                  <a:srgbClr val="825624"/>
                </a:solidFill>
                <a:latin typeface="Arial"/>
                <a:cs typeface="Arial"/>
              </a:rPr>
              <a:t> </a:t>
            </a:r>
            <a:r>
              <a:rPr dirty="0" sz="4000" spc="330">
                <a:solidFill>
                  <a:srgbClr val="825624"/>
                </a:solidFill>
                <a:latin typeface="Arial"/>
                <a:cs typeface="Arial"/>
              </a:rPr>
              <a:t>with</a:t>
            </a:r>
            <a:r>
              <a:rPr dirty="0" sz="4000" spc="-270">
                <a:solidFill>
                  <a:srgbClr val="825624"/>
                </a:solidFill>
                <a:latin typeface="Arial"/>
                <a:cs typeface="Arial"/>
              </a:rPr>
              <a:t> </a:t>
            </a:r>
            <a:r>
              <a:rPr dirty="0" sz="4000" spc="100">
                <a:solidFill>
                  <a:srgbClr val="825624"/>
                </a:solidFill>
                <a:latin typeface="Arial"/>
                <a:cs typeface="Arial"/>
              </a:rPr>
              <a:t>Travois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79835" y="3209441"/>
            <a:ext cx="3746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850" spc="-515">
                <a:solidFill>
                  <a:srgbClr val="6D6756"/>
                </a:solidFill>
                <a:latin typeface="Arial"/>
                <a:cs typeface="Arial"/>
              </a:rPr>
              <a:t>'</a:t>
            </a:r>
            <a:endParaRPr sz="2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8384" y="2216804"/>
            <a:ext cx="5272210" cy="324883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7518" y="5599991"/>
            <a:ext cx="1354665" cy="42747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2650" y="5697700"/>
            <a:ext cx="622413" cy="439692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85801" y="830551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73597" y="6140447"/>
            <a:ext cx="4491355" cy="0"/>
          </a:xfrm>
          <a:custGeom>
            <a:avLst/>
            <a:gdLst/>
            <a:ahLst/>
            <a:cxnLst/>
            <a:rect l="l" t="t" r="r" b="b"/>
            <a:pathLst>
              <a:path w="4491355" h="0">
                <a:moveTo>
                  <a:pt x="0" y="0"/>
                </a:moveTo>
                <a:lnTo>
                  <a:pt x="4491142" y="0"/>
                </a:lnTo>
              </a:path>
            </a:pathLst>
          </a:custGeom>
          <a:ln w="51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>
                <a:solidFill>
                  <a:srgbClr val="1C1C1C"/>
                </a:solidFill>
              </a:rPr>
              <a:t>Lac</a:t>
            </a:r>
            <a:r>
              <a:rPr dirty="0" sz="2900" spc="145">
                <a:solidFill>
                  <a:srgbClr val="1C1C1C"/>
                </a:solidFill>
              </a:rPr>
              <a:t> </a:t>
            </a:r>
            <a:r>
              <a:rPr dirty="0" sz="2900">
                <a:solidFill>
                  <a:srgbClr val="0C0C0C"/>
                </a:solidFill>
              </a:rPr>
              <a:t>Vieux</a:t>
            </a:r>
            <a:r>
              <a:rPr dirty="0" sz="2900" spc="175">
                <a:solidFill>
                  <a:srgbClr val="0C0C0C"/>
                </a:solidFill>
              </a:rPr>
              <a:t> </a:t>
            </a:r>
            <a:r>
              <a:rPr dirty="0" sz="2900" spc="65">
                <a:solidFill>
                  <a:srgbClr val="0C0C0C"/>
                </a:solidFill>
              </a:rPr>
              <a:t>Desert</a:t>
            </a:r>
            <a:r>
              <a:rPr dirty="0" sz="2900" spc="220">
                <a:solidFill>
                  <a:srgbClr val="0C0C0C"/>
                </a:solidFill>
              </a:rPr>
              <a:t> </a:t>
            </a:r>
            <a:r>
              <a:rPr dirty="0" sz="2900" spc="90">
                <a:solidFill>
                  <a:srgbClr val="1C1C1C"/>
                </a:solidFill>
              </a:rPr>
              <a:t>Health</a:t>
            </a:r>
            <a:r>
              <a:rPr dirty="0" sz="2900" spc="130">
                <a:solidFill>
                  <a:srgbClr val="1C1C1C"/>
                </a:solidFill>
              </a:rPr>
              <a:t> </a:t>
            </a:r>
            <a:r>
              <a:rPr dirty="0" sz="2900" spc="45">
                <a:solidFill>
                  <a:srgbClr val="0C0C0C"/>
                </a:solidFill>
              </a:rPr>
              <a:t>Center</a:t>
            </a:r>
            <a:endParaRPr sz="2900"/>
          </a:p>
        </p:txBody>
      </p:sp>
      <p:sp>
        <p:nvSpPr>
          <p:cNvPr id="8" name="object 8" descr=""/>
          <p:cNvSpPr txBox="1"/>
          <p:nvPr/>
        </p:nvSpPr>
        <p:spPr>
          <a:xfrm>
            <a:off x="503689" y="1352199"/>
            <a:ext cx="4203700" cy="37693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105"/>
              </a:spcBef>
            </a:pPr>
            <a:r>
              <a:rPr dirty="0" sz="2400" spc="125">
                <a:solidFill>
                  <a:srgbClr val="0C0C0C"/>
                </a:solidFill>
                <a:latin typeface="Arial"/>
                <a:cs typeface="Arial"/>
              </a:rPr>
              <a:t>Medical</a:t>
            </a:r>
            <a:r>
              <a:rPr dirty="0" sz="2400" spc="-22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40">
                <a:solidFill>
                  <a:srgbClr val="0C0C0C"/>
                </a:solidFill>
                <a:latin typeface="Arial"/>
                <a:cs typeface="Arial"/>
              </a:rPr>
              <a:t>and</a:t>
            </a:r>
            <a:r>
              <a:rPr dirty="0" sz="2400" spc="-7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35">
                <a:solidFill>
                  <a:srgbClr val="0C0C0C"/>
                </a:solidFill>
                <a:latin typeface="Arial"/>
                <a:cs typeface="Arial"/>
              </a:rPr>
              <a:t>dental</a:t>
            </a:r>
            <a:r>
              <a:rPr dirty="0" sz="2400" spc="-18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80">
                <a:solidFill>
                  <a:srgbClr val="0C0C0C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24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$13.5M</a:t>
            </a:r>
            <a:r>
              <a:rPr dirty="0" sz="2400" spc="-3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50">
                <a:solidFill>
                  <a:srgbClr val="0C0C0C"/>
                </a:solidFill>
                <a:latin typeface="Arial"/>
                <a:cs typeface="Arial"/>
              </a:rPr>
              <a:t>total</a:t>
            </a:r>
            <a:r>
              <a:rPr dirty="0" sz="2400" spc="-27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80"/>
              </a:spcBef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$3.5M</a:t>
            </a:r>
            <a:r>
              <a:rPr dirty="0" sz="2400" spc="15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60">
                <a:solidFill>
                  <a:srgbClr val="1C1C1C"/>
                </a:solidFill>
                <a:latin typeface="Arial"/>
                <a:cs typeface="Arial"/>
              </a:rPr>
              <a:t>investor</a:t>
            </a:r>
            <a:r>
              <a:rPr dirty="0" sz="2400" spc="17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equity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400">
              <a:latin typeface="Arial"/>
              <a:cs typeface="Arial"/>
            </a:endParaRPr>
          </a:p>
          <a:p>
            <a:pPr marL="63500" marR="55880" indent="6985">
              <a:lnSpc>
                <a:spcPct val="102699"/>
              </a:lnSpc>
              <a:spcBef>
                <a:spcPts val="5"/>
              </a:spcBef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Provides</a:t>
            </a:r>
            <a:r>
              <a:rPr dirty="0" sz="2400" spc="32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05">
                <a:solidFill>
                  <a:srgbClr val="0C0C0C"/>
                </a:solidFill>
                <a:latin typeface="Arial"/>
                <a:cs typeface="Arial"/>
              </a:rPr>
              <a:t>high-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quality</a:t>
            </a:r>
            <a:r>
              <a:rPr dirty="0" sz="2400" spc="31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05">
                <a:solidFill>
                  <a:srgbClr val="0C0C0C"/>
                </a:solidFill>
                <a:latin typeface="Arial"/>
                <a:cs typeface="Arial"/>
              </a:rPr>
              <a:t>public </a:t>
            </a:r>
            <a:r>
              <a:rPr dirty="0" sz="2400" spc="55">
                <a:solidFill>
                  <a:srgbClr val="0C0C0C"/>
                </a:solidFill>
                <a:latin typeface="Arial"/>
                <a:cs typeface="Arial"/>
              </a:rPr>
              <a:t>serv</a:t>
            </a:r>
            <a:r>
              <a:rPr dirty="0" sz="2400" spc="-275">
                <a:solidFill>
                  <a:srgbClr val="0C0C0C"/>
                </a:solidFill>
                <a:latin typeface="Arial"/>
                <a:cs typeface="Arial"/>
              </a:rPr>
              <a:t>i</a:t>
            </a:r>
            <a:r>
              <a:rPr dirty="0" baseline="191358" sz="675" spc="82">
                <a:solidFill>
                  <a:srgbClr val="1C1C1C"/>
                </a:solidFill>
                <a:latin typeface="Times New Roman"/>
                <a:cs typeface="Times New Roman"/>
              </a:rPr>
              <a:t>I</a:t>
            </a:r>
            <a:r>
              <a:rPr dirty="0" baseline="191358" sz="675" spc="12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2400" spc="60">
                <a:solidFill>
                  <a:srgbClr val="0C0C0C"/>
                </a:solidFill>
                <a:latin typeface="Arial"/>
                <a:cs typeface="Arial"/>
              </a:rPr>
              <a:t>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400">
              <a:latin typeface="Arial"/>
              <a:cs typeface="Arial"/>
            </a:endParaRPr>
          </a:p>
          <a:p>
            <a:pPr marL="68580" marR="590550" indent="-1905">
              <a:lnSpc>
                <a:spcPct val="103499"/>
              </a:lnSpc>
              <a:spcBef>
                <a:spcPts val="5"/>
              </a:spcBef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Creates</a:t>
            </a:r>
            <a:r>
              <a:rPr dirty="0" sz="2400" spc="4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20">
                <a:solidFill>
                  <a:srgbClr val="1C1C1C"/>
                </a:solidFill>
                <a:latin typeface="Arial"/>
                <a:cs typeface="Arial"/>
              </a:rPr>
              <a:t>jobs</a:t>
            </a:r>
            <a:r>
              <a:rPr dirty="0" sz="2400" spc="13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2400" spc="140">
                <a:solidFill>
                  <a:srgbClr val="0C0C0C"/>
                </a:solidFill>
                <a:latin typeface="Arial"/>
                <a:cs typeface="Arial"/>
              </a:rPr>
              <a:t>and</a:t>
            </a:r>
            <a:r>
              <a:rPr dirty="0" sz="2400" spc="5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boosts </a:t>
            </a:r>
            <a:r>
              <a:rPr dirty="0" sz="2400" spc="140">
                <a:solidFill>
                  <a:srgbClr val="1C1C1C"/>
                </a:solidFill>
                <a:latin typeface="Arial"/>
                <a:cs typeface="Arial"/>
              </a:rPr>
              <a:t>local</a:t>
            </a:r>
            <a:r>
              <a:rPr dirty="0" sz="2400" spc="-26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2400" spc="114">
                <a:solidFill>
                  <a:srgbClr val="0C0C0C"/>
                </a:solidFill>
                <a:latin typeface="Arial"/>
                <a:cs typeface="Arial"/>
              </a:rPr>
              <a:t>economy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518" y="5599991"/>
            <a:ext cx="1354665" cy="42747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2650" y="5697700"/>
            <a:ext cx="622413" cy="43969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0913" y="1557265"/>
            <a:ext cx="5491886" cy="417707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85801" y="830551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73597" y="6140447"/>
            <a:ext cx="4491355" cy="0"/>
          </a:xfrm>
          <a:custGeom>
            <a:avLst/>
            <a:gdLst/>
            <a:ahLst/>
            <a:cxnLst/>
            <a:rect l="l" t="t" r="r" b="b"/>
            <a:pathLst>
              <a:path w="4491355" h="0">
                <a:moveTo>
                  <a:pt x="0" y="0"/>
                </a:moveTo>
                <a:lnTo>
                  <a:pt x="4491142" y="0"/>
                </a:lnTo>
              </a:path>
            </a:pathLst>
          </a:custGeom>
          <a:ln w="51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>
                <a:solidFill>
                  <a:srgbClr val="1C1C1C"/>
                </a:solidFill>
              </a:rPr>
              <a:t>Lac</a:t>
            </a:r>
            <a:r>
              <a:rPr dirty="0" sz="2900" spc="145">
                <a:solidFill>
                  <a:srgbClr val="1C1C1C"/>
                </a:solidFill>
              </a:rPr>
              <a:t> </a:t>
            </a:r>
            <a:r>
              <a:rPr dirty="0" sz="2900">
                <a:solidFill>
                  <a:srgbClr val="0C0C0C"/>
                </a:solidFill>
              </a:rPr>
              <a:t>Vieux</a:t>
            </a:r>
            <a:r>
              <a:rPr dirty="0" sz="2900" spc="175">
                <a:solidFill>
                  <a:srgbClr val="0C0C0C"/>
                </a:solidFill>
              </a:rPr>
              <a:t> </a:t>
            </a:r>
            <a:r>
              <a:rPr dirty="0" sz="2900" spc="65">
                <a:solidFill>
                  <a:srgbClr val="0C0C0C"/>
                </a:solidFill>
              </a:rPr>
              <a:t>Desert</a:t>
            </a:r>
            <a:r>
              <a:rPr dirty="0" sz="2900" spc="220">
                <a:solidFill>
                  <a:srgbClr val="0C0C0C"/>
                </a:solidFill>
              </a:rPr>
              <a:t> </a:t>
            </a:r>
            <a:r>
              <a:rPr dirty="0" sz="2900" spc="90">
                <a:solidFill>
                  <a:srgbClr val="1C1C1C"/>
                </a:solidFill>
              </a:rPr>
              <a:t>Health</a:t>
            </a:r>
            <a:r>
              <a:rPr dirty="0" sz="2900" spc="130">
                <a:solidFill>
                  <a:srgbClr val="1C1C1C"/>
                </a:solidFill>
              </a:rPr>
              <a:t> </a:t>
            </a:r>
            <a:r>
              <a:rPr dirty="0" sz="2900" spc="45">
                <a:solidFill>
                  <a:srgbClr val="0C0C0C"/>
                </a:solidFill>
              </a:rPr>
              <a:t>Center</a:t>
            </a:r>
            <a:endParaRPr sz="2900"/>
          </a:p>
        </p:txBody>
      </p:sp>
      <p:sp>
        <p:nvSpPr>
          <p:cNvPr id="8" name="object 8" descr=""/>
          <p:cNvSpPr txBox="1"/>
          <p:nvPr/>
        </p:nvSpPr>
        <p:spPr>
          <a:xfrm>
            <a:off x="503689" y="1352199"/>
            <a:ext cx="4203700" cy="37693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105"/>
              </a:spcBef>
            </a:pPr>
            <a:r>
              <a:rPr dirty="0" sz="2400" spc="125">
                <a:solidFill>
                  <a:srgbClr val="0C0C0C"/>
                </a:solidFill>
                <a:latin typeface="Arial"/>
                <a:cs typeface="Arial"/>
              </a:rPr>
              <a:t>Medical</a:t>
            </a:r>
            <a:r>
              <a:rPr dirty="0" sz="2400" spc="-22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40">
                <a:solidFill>
                  <a:srgbClr val="0C0C0C"/>
                </a:solidFill>
                <a:latin typeface="Arial"/>
                <a:cs typeface="Arial"/>
              </a:rPr>
              <a:t>and</a:t>
            </a:r>
            <a:r>
              <a:rPr dirty="0" sz="2400" spc="-7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35">
                <a:solidFill>
                  <a:srgbClr val="0C0C0C"/>
                </a:solidFill>
                <a:latin typeface="Arial"/>
                <a:cs typeface="Arial"/>
              </a:rPr>
              <a:t>dental</a:t>
            </a:r>
            <a:r>
              <a:rPr dirty="0" sz="2400" spc="-18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80">
                <a:solidFill>
                  <a:srgbClr val="0C0C0C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24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$13.5M</a:t>
            </a:r>
            <a:r>
              <a:rPr dirty="0" sz="2400" spc="-3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50">
                <a:solidFill>
                  <a:srgbClr val="0C0C0C"/>
                </a:solidFill>
                <a:latin typeface="Arial"/>
                <a:cs typeface="Arial"/>
              </a:rPr>
              <a:t>total</a:t>
            </a:r>
            <a:r>
              <a:rPr dirty="0" sz="2400" spc="-27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80"/>
              </a:spcBef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$3.5M</a:t>
            </a:r>
            <a:r>
              <a:rPr dirty="0" sz="2400" spc="15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60">
                <a:solidFill>
                  <a:srgbClr val="1C1C1C"/>
                </a:solidFill>
                <a:latin typeface="Arial"/>
                <a:cs typeface="Arial"/>
              </a:rPr>
              <a:t>investor</a:t>
            </a:r>
            <a:r>
              <a:rPr dirty="0" sz="2400" spc="17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equity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400">
              <a:latin typeface="Arial"/>
              <a:cs typeface="Arial"/>
            </a:endParaRPr>
          </a:p>
          <a:p>
            <a:pPr marL="63500" marR="55880" indent="6985">
              <a:lnSpc>
                <a:spcPct val="102699"/>
              </a:lnSpc>
              <a:spcBef>
                <a:spcPts val="5"/>
              </a:spcBef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Provides</a:t>
            </a:r>
            <a:r>
              <a:rPr dirty="0" sz="2400" spc="32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05">
                <a:solidFill>
                  <a:srgbClr val="0C0C0C"/>
                </a:solidFill>
                <a:latin typeface="Arial"/>
                <a:cs typeface="Arial"/>
              </a:rPr>
              <a:t>high-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quality</a:t>
            </a:r>
            <a:r>
              <a:rPr dirty="0" sz="2400" spc="31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05">
                <a:solidFill>
                  <a:srgbClr val="0C0C0C"/>
                </a:solidFill>
                <a:latin typeface="Arial"/>
                <a:cs typeface="Arial"/>
              </a:rPr>
              <a:t>public </a:t>
            </a:r>
            <a:r>
              <a:rPr dirty="0" sz="2400" spc="55">
                <a:solidFill>
                  <a:srgbClr val="0C0C0C"/>
                </a:solidFill>
                <a:latin typeface="Arial"/>
                <a:cs typeface="Arial"/>
              </a:rPr>
              <a:t>serv</a:t>
            </a:r>
            <a:r>
              <a:rPr dirty="0" sz="2400" spc="-275">
                <a:solidFill>
                  <a:srgbClr val="0C0C0C"/>
                </a:solidFill>
                <a:latin typeface="Arial"/>
                <a:cs typeface="Arial"/>
              </a:rPr>
              <a:t>i</a:t>
            </a:r>
            <a:r>
              <a:rPr dirty="0" baseline="191358" sz="675" spc="82">
                <a:solidFill>
                  <a:srgbClr val="1C1C1C"/>
                </a:solidFill>
                <a:latin typeface="Times New Roman"/>
                <a:cs typeface="Times New Roman"/>
              </a:rPr>
              <a:t>I</a:t>
            </a:r>
            <a:r>
              <a:rPr dirty="0" baseline="191358" sz="675" spc="12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2400" spc="60">
                <a:solidFill>
                  <a:srgbClr val="0C0C0C"/>
                </a:solidFill>
                <a:latin typeface="Arial"/>
                <a:cs typeface="Arial"/>
              </a:rPr>
              <a:t>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400">
              <a:latin typeface="Arial"/>
              <a:cs typeface="Arial"/>
            </a:endParaRPr>
          </a:p>
          <a:p>
            <a:pPr marL="68580" marR="590550" indent="-1905">
              <a:lnSpc>
                <a:spcPct val="103499"/>
              </a:lnSpc>
              <a:spcBef>
                <a:spcPts val="5"/>
              </a:spcBef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Creates</a:t>
            </a:r>
            <a:r>
              <a:rPr dirty="0" sz="2400" spc="4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20">
                <a:solidFill>
                  <a:srgbClr val="1C1C1C"/>
                </a:solidFill>
                <a:latin typeface="Arial"/>
                <a:cs typeface="Arial"/>
              </a:rPr>
              <a:t>jobs</a:t>
            </a:r>
            <a:r>
              <a:rPr dirty="0" sz="2400" spc="13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2400" spc="140">
                <a:solidFill>
                  <a:srgbClr val="0C0C0C"/>
                </a:solidFill>
                <a:latin typeface="Arial"/>
                <a:cs typeface="Arial"/>
              </a:rPr>
              <a:t>and</a:t>
            </a:r>
            <a:r>
              <a:rPr dirty="0" sz="2400" spc="5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boosts </a:t>
            </a:r>
            <a:r>
              <a:rPr dirty="0" sz="2400" spc="140">
                <a:solidFill>
                  <a:srgbClr val="1C1C1C"/>
                </a:solidFill>
                <a:latin typeface="Arial"/>
                <a:cs typeface="Arial"/>
              </a:rPr>
              <a:t>local</a:t>
            </a:r>
            <a:r>
              <a:rPr dirty="0" sz="2400" spc="-26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2400" spc="114">
                <a:solidFill>
                  <a:srgbClr val="0C0C0C"/>
                </a:solidFill>
                <a:latin typeface="Arial"/>
                <a:cs typeface="Arial"/>
              </a:rPr>
              <a:t>economy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518" y="5599991"/>
            <a:ext cx="1354665" cy="42747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2650" y="5697700"/>
            <a:ext cx="622413" cy="43969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6991" y="1447342"/>
            <a:ext cx="5845807" cy="4384709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85801" y="830551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73597" y="6140447"/>
            <a:ext cx="4491355" cy="0"/>
          </a:xfrm>
          <a:custGeom>
            <a:avLst/>
            <a:gdLst/>
            <a:ahLst/>
            <a:cxnLst/>
            <a:rect l="l" t="t" r="r" b="b"/>
            <a:pathLst>
              <a:path w="4491355" h="0">
                <a:moveTo>
                  <a:pt x="0" y="0"/>
                </a:moveTo>
                <a:lnTo>
                  <a:pt x="4491142" y="0"/>
                </a:lnTo>
              </a:path>
            </a:pathLst>
          </a:custGeom>
          <a:ln w="51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>
                <a:solidFill>
                  <a:srgbClr val="1C1C1C"/>
                </a:solidFill>
              </a:rPr>
              <a:t>Lac</a:t>
            </a:r>
            <a:r>
              <a:rPr dirty="0" sz="2900" spc="145">
                <a:solidFill>
                  <a:srgbClr val="1C1C1C"/>
                </a:solidFill>
              </a:rPr>
              <a:t> </a:t>
            </a:r>
            <a:r>
              <a:rPr dirty="0" sz="2900">
                <a:solidFill>
                  <a:srgbClr val="0C0C0C"/>
                </a:solidFill>
              </a:rPr>
              <a:t>Vieux</a:t>
            </a:r>
            <a:r>
              <a:rPr dirty="0" sz="2900" spc="175">
                <a:solidFill>
                  <a:srgbClr val="0C0C0C"/>
                </a:solidFill>
              </a:rPr>
              <a:t> </a:t>
            </a:r>
            <a:r>
              <a:rPr dirty="0" sz="2900" spc="65">
                <a:solidFill>
                  <a:srgbClr val="0C0C0C"/>
                </a:solidFill>
              </a:rPr>
              <a:t>Desert</a:t>
            </a:r>
            <a:r>
              <a:rPr dirty="0" sz="2900" spc="220">
                <a:solidFill>
                  <a:srgbClr val="0C0C0C"/>
                </a:solidFill>
              </a:rPr>
              <a:t> </a:t>
            </a:r>
            <a:r>
              <a:rPr dirty="0" sz="2900" spc="90">
                <a:solidFill>
                  <a:srgbClr val="1C1C1C"/>
                </a:solidFill>
              </a:rPr>
              <a:t>Health</a:t>
            </a:r>
            <a:r>
              <a:rPr dirty="0" sz="2900" spc="130">
                <a:solidFill>
                  <a:srgbClr val="1C1C1C"/>
                </a:solidFill>
              </a:rPr>
              <a:t> </a:t>
            </a:r>
            <a:r>
              <a:rPr dirty="0" sz="2900" spc="45">
                <a:solidFill>
                  <a:srgbClr val="0C0C0C"/>
                </a:solidFill>
              </a:rPr>
              <a:t>Center</a:t>
            </a:r>
            <a:endParaRPr sz="2900"/>
          </a:p>
        </p:txBody>
      </p:sp>
      <p:sp>
        <p:nvSpPr>
          <p:cNvPr id="8" name="object 8" descr=""/>
          <p:cNvSpPr txBox="1"/>
          <p:nvPr/>
        </p:nvSpPr>
        <p:spPr>
          <a:xfrm>
            <a:off x="503689" y="1352199"/>
            <a:ext cx="4203700" cy="37693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105"/>
              </a:spcBef>
            </a:pPr>
            <a:r>
              <a:rPr dirty="0" sz="2400" spc="125">
                <a:solidFill>
                  <a:srgbClr val="0C0C0C"/>
                </a:solidFill>
                <a:latin typeface="Arial"/>
                <a:cs typeface="Arial"/>
              </a:rPr>
              <a:t>Medical</a:t>
            </a:r>
            <a:r>
              <a:rPr dirty="0" sz="2400" spc="-22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40">
                <a:solidFill>
                  <a:srgbClr val="0C0C0C"/>
                </a:solidFill>
                <a:latin typeface="Arial"/>
                <a:cs typeface="Arial"/>
              </a:rPr>
              <a:t>and</a:t>
            </a:r>
            <a:r>
              <a:rPr dirty="0" sz="2400" spc="-7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35">
                <a:solidFill>
                  <a:srgbClr val="0C0C0C"/>
                </a:solidFill>
                <a:latin typeface="Arial"/>
                <a:cs typeface="Arial"/>
              </a:rPr>
              <a:t>dental</a:t>
            </a:r>
            <a:r>
              <a:rPr dirty="0" sz="2400" spc="-18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80">
                <a:solidFill>
                  <a:srgbClr val="0C0C0C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24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$13.5M</a:t>
            </a:r>
            <a:r>
              <a:rPr dirty="0" sz="2400" spc="-3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50">
                <a:solidFill>
                  <a:srgbClr val="0C0C0C"/>
                </a:solidFill>
                <a:latin typeface="Arial"/>
                <a:cs typeface="Arial"/>
              </a:rPr>
              <a:t>total</a:t>
            </a:r>
            <a:r>
              <a:rPr dirty="0" sz="2400" spc="-27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80"/>
              </a:spcBef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$3.5M</a:t>
            </a:r>
            <a:r>
              <a:rPr dirty="0" sz="2400" spc="15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60">
                <a:solidFill>
                  <a:srgbClr val="1C1C1C"/>
                </a:solidFill>
                <a:latin typeface="Arial"/>
                <a:cs typeface="Arial"/>
              </a:rPr>
              <a:t>investor</a:t>
            </a:r>
            <a:r>
              <a:rPr dirty="0" sz="2400" spc="17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equity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400">
              <a:latin typeface="Arial"/>
              <a:cs typeface="Arial"/>
            </a:endParaRPr>
          </a:p>
          <a:p>
            <a:pPr marL="63500" marR="55880" indent="6985">
              <a:lnSpc>
                <a:spcPct val="102699"/>
              </a:lnSpc>
              <a:spcBef>
                <a:spcPts val="5"/>
              </a:spcBef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Provides</a:t>
            </a:r>
            <a:r>
              <a:rPr dirty="0" sz="2400" spc="32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05">
                <a:solidFill>
                  <a:srgbClr val="0C0C0C"/>
                </a:solidFill>
                <a:latin typeface="Arial"/>
                <a:cs typeface="Arial"/>
              </a:rPr>
              <a:t>high-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quality</a:t>
            </a:r>
            <a:r>
              <a:rPr dirty="0" sz="2400" spc="31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05">
                <a:solidFill>
                  <a:srgbClr val="0C0C0C"/>
                </a:solidFill>
                <a:latin typeface="Arial"/>
                <a:cs typeface="Arial"/>
              </a:rPr>
              <a:t>public </a:t>
            </a:r>
            <a:r>
              <a:rPr dirty="0" sz="2400" spc="55">
                <a:solidFill>
                  <a:srgbClr val="0C0C0C"/>
                </a:solidFill>
                <a:latin typeface="Arial"/>
                <a:cs typeface="Arial"/>
              </a:rPr>
              <a:t>serv</a:t>
            </a:r>
            <a:r>
              <a:rPr dirty="0" sz="2400" spc="-275">
                <a:solidFill>
                  <a:srgbClr val="0C0C0C"/>
                </a:solidFill>
                <a:latin typeface="Arial"/>
                <a:cs typeface="Arial"/>
              </a:rPr>
              <a:t>i</a:t>
            </a:r>
            <a:r>
              <a:rPr dirty="0" baseline="191358" sz="675" spc="82">
                <a:solidFill>
                  <a:srgbClr val="1C1C1C"/>
                </a:solidFill>
                <a:latin typeface="Times New Roman"/>
                <a:cs typeface="Times New Roman"/>
              </a:rPr>
              <a:t>I</a:t>
            </a:r>
            <a:r>
              <a:rPr dirty="0" baseline="191358" sz="675" spc="12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2400" spc="60">
                <a:solidFill>
                  <a:srgbClr val="0C0C0C"/>
                </a:solidFill>
                <a:latin typeface="Arial"/>
                <a:cs typeface="Arial"/>
              </a:rPr>
              <a:t>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400">
              <a:latin typeface="Arial"/>
              <a:cs typeface="Arial"/>
            </a:endParaRPr>
          </a:p>
          <a:p>
            <a:pPr marL="68580" marR="590550" indent="-1905">
              <a:lnSpc>
                <a:spcPct val="103499"/>
              </a:lnSpc>
              <a:spcBef>
                <a:spcPts val="5"/>
              </a:spcBef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Creates</a:t>
            </a:r>
            <a:r>
              <a:rPr dirty="0" sz="2400" spc="4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20">
                <a:solidFill>
                  <a:srgbClr val="1C1C1C"/>
                </a:solidFill>
                <a:latin typeface="Arial"/>
                <a:cs typeface="Arial"/>
              </a:rPr>
              <a:t>jobs</a:t>
            </a:r>
            <a:r>
              <a:rPr dirty="0" sz="2400" spc="13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2400" spc="140">
                <a:solidFill>
                  <a:srgbClr val="0C0C0C"/>
                </a:solidFill>
                <a:latin typeface="Arial"/>
                <a:cs typeface="Arial"/>
              </a:rPr>
              <a:t>and</a:t>
            </a:r>
            <a:r>
              <a:rPr dirty="0" sz="2400" spc="5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boosts </a:t>
            </a:r>
            <a:r>
              <a:rPr dirty="0" sz="2400" spc="140">
                <a:solidFill>
                  <a:srgbClr val="1C1C1C"/>
                </a:solidFill>
                <a:latin typeface="Arial"/>
                <a:cs typeface="Arial"/>
              </a:rPr>
              <a:t>local</a:t>
            </a:r>
            <a:r>
              <a:rPr dirty="0" sz="2400" spc="-26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2400" spc="114">
                <a:solidFill>
                  <a:srgbClr val="0C0C0C"/>
                </a:solidFill>
                <a:latin typeface="Arial"/>
                <a:cs typeface="Arial"/>
              </a:rPr>
              <a:t>economy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518" y="5599991"/>
            <a:ext cx="1354665" cy="42747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2650" y="5697700"/>
            <a:ext cx="622413" cy="43969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40702" y="2180163"/>
            <a:ext cx="6089891" cy="3749598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85801" y="830551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63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105815" y="1374059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 h="0">
                <a:moveTo>
                  <a:pt x="0" y="0"/>
                </a:moveTo>
                <a:lnTo>
                  <a:pt x="512576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73597" y="6140447"/>
            <a:ext cx="4491355" cy="0"/>
          </a:xfrm>
          <a:custGeom>
            <a:avLst/>
            <a:gdLst/>
            <a:ahLst/>
            <a:cxnLst/>
            <a:rect l="l" t="t" r="r" b="b"/>
            <a:pathLst>
              <a:path w="4491355" h="0">
                <a:moveTo>
                  <a:pt x="0" y="0"/>
                </a:moveTo>
                <a:lnTo>
                  <a:pt x="4491142" y="0"/>
                </a:lnTo>
              </a:path>
            </a:pathLst>
          </a:custGeom>
          <a:ln w="51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>
                <a:solidFill>
                  <a:srgbClr val="1C1C1C"/>
                </a:solidFill>
              </a:rPr>
              <a:t>Lac</a:t>
            </a:r>
            <a:r>
              <a:rPr dirty="0" sz="2900" spc="145">
                <a:solidFill>
                  <a:srgbClr val="1C1C1C"/>
                </a:solidFill>
              </a:rPr>
              <a:t> </a:t>
            </a:r>
            <a:r>
              <a:rPr dirty="0" sz="2900">
                <a:solidFill>
                  <a:srgbClr val="0C0C0C"/>
                </a:solidFill>
              </a:rPr>
              <a:t>Vieux</a:t>
            </a:r>
            <a:r>
              <a:rPr dirty="0" sz="2900" spc="175">
                <a:solidFill>
                  <a:srgbClr val="0C0C0C"/>
                </a:solidFill>
              </a:rPr>
              <a:t> </a:t>
            </a:r>
            <a:r>
              <a:rPr dirty="0" sz="2900" spc="65">
                <a:solidFill>
                  <a:srgbClr val="0C0C0C"/>
                </a:solidFill>
              </a:rPr>
              <a:t>Desert</a:t>
            </a:r>
            <a:r>
              <a:rPr dirty="0" sz="2900" spc="220">
                <a:solidFill>
                  <a:srgbClr val="0C0C0C"/>
                </a:solidFill>
              </a:rPr>
              <a:t> </a:t>
            </a:r>
            <a:r>
              <a:rPr dirty="0" sz="2900" spc="90">
                <a:solidFill>
                  <a:srgbClr val="1C1C1C"/>
                </a:solidFill>
              </a:rPr>
              <a:t>Health</a:t>
            </a:r>
            <a:r>
              <a:rPr dirty="0" sz="2900" spc="130">
                <a:solidFill>
                  <a:srgbClr val="1C1C1C"/>
                </a:solidFill>
              </a:rPr>
              <a:t> </a:t>
            </a:r>
            <a:r>
              <a:rPr dirty="0" sz="2900" spc="45">
                <a:solidFill>
                  <a:srgbClr val="0C0C0C"/>
                </a:solidFill>
              </a:rPr>
              <a:t>Center</a:t>
            </a:r>
            <a:endParaRPr sz="2900"/>
          </a:p>
        </p:txBody>
      </p:sp>
      <p:sp>
        <p:nvSpPr>
          <p:cNvPr id="9" name="object 9" descr=""/>
          <p:cNvSpPr txBox="1"/>
          <p:nvPr/>
        </p:nvSpPr>
        <p:spPr>
          <a:xfrm>
            <a:off x="503689" y="1352199"/>
            <a:ext cx="4203700" cy="37693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105"/>
              </a:spcBef>
            </a:pPr>
            <a:r>
              <a:rPr dirty="0" sz="2400" spc="125">
                <a:solidFill>
                  <a:srgbClr val="0C0C0C"/>
                </a:solidFill>
                <a:latin typeface="Arial"/>
                <a:cs typeface="Arial"/>
              </a:rPr>
              <a:t>Medical</a:t>
            </a:r>
            <a:r>
              <a:rPr dirty="0" sz="2400" spc="-22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40">
                <a:solidFill>
                  <a:srgbClr val="0C0C0C"/>
                </a:solidFill>
                <a:latin typeface="Arial"/>
                <a:cs typeface="Arial"/>
              </a:rPr>
              <a:t>and</a:t>
            </a:r>
            <a:r>
              <a:rPr dirty="0" sz="2400" spc="-7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35">
                <a:solidFill>
                  <a:srgbClr val="0C0C0C"/>
                </a:solidFill>
                <a:latin typeface="Arial"/>
                <a:cs typeface="Arial"/>
              </a:rPr>
              <a:t>dental</a:t>
            </a:r>
            <a:r>
              <a:rPr dirty="0" sz="2400" spc="-18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80">
                <a:solidFill>
                  <a:srgbClr val="0C0C0C"/>
                </a:solidFill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24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$13.5M</a:t>
            </a:r>
            <a:r>
              <a:rPr dirty="0" sz="2400" spc="-3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50">
                <a:solidFill>
                  <a:srgbClr val="0C0C0C"/>
                </a:solidFill>
                <a:latin typeface="Arial"/>
                <a:cs typeface="Arial"/>
              </a:rPr>
              <a:t>total</a:t>
            </a:r>
            <a:r>
              <a:rPr dirty="0" sz="2400" spc="-27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71120">
              <a:lnSpc>
                <a:spcPct val="100000"/>
              </a:lnSpc>
              <a:spcBef>
                <a:spcPts val="80"/>
              </a:spcBef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$3.5M</a:t>
            </a:r>
            <a:r>
              <a:rPr dirty="0" sz="2400" spc="15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60">
                <a:solidFill>
                  <a:srgbClr val="1C1C1C"/>
                </a:solidFill>
                <a:latin typeface="Arial"/>
                <a:cs typeface="Arial"/>
              </a:rPr>
              <a:t>investor</a:t>
            </a:r>
            <a:r>
              <a:rPr dirty="0" sz="2400" spc="17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equity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400">
              <a:latin typeface="Arial"/>
              <a:cs typeface="Arial"/>
            </a:endParaRPr>
          </a:p>
          <a:p>
            <a:pPr marL="63500" marR="55880" indent="6985">
              <a:lnSpc>
                <a:spcPct val="102699"/>
              </a:lnSpc>
              <a:spcBef>
                <a:spcPts val="5"/>
              </a:spcBef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Provides</a:t>
            </a:r>
            <a:r>
              <a:rPr dirty="0" sz="2400" spc="32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05">
                <a:solidFill>
                  <a:srgbClr val="0C0C0C"/>
                </a:solidFill>
                <a:latin typeface="Arial"/>
                <a:cs typeface="Arial"/>
              </a:rPr>
              <a:t>high-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quality</a:t>
            </a:r>
            <a:r>
              <a:rPr dirty="0" sz="2400" spc="31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05">
                <a:solidFill>
                  <a:srgbClr val="0C0C0C"/>
                </a:solidFill>
                <a:latin typeface="Arial"/>
                <a:cs typeface="Arial"/>
              </a:rPr>
              <a:t>public </a:t>
            </a:r>
            <a:r>
              <a:rPr dirty="0" sz="2400" spc="55">
                <a:solidFill>
                  <a:srgbClr val="0C0C0C"/>
                </a:solidFill>
                <a:latin typeface="Arial"/>
                <a:cs typeface="Arial"/>
              </a:rPr>
              <a:t>serv</a:t>
            </a:r>
            <a:r>
              <a:rPr dirty="0" sz="2400" spc="-275">
                <a:solidFill>
                  <a:srgbClr val="0C0C0C"/>
                </a:solidFill>
                <a:latin typeface="Arial"/>
                <a:cs typeface="Arial"/>
              </a:rPr>
              <a:t>i</a:t>
            </a:r>
            <a:r>
              <a:rPr dirty="0" baseline="191358" sz="675" spc="82">
                <a:solidFill>
                  <a:srgbClr val="1C1C1C"/>
                </a:solidFill>
                <a:latin typeface="Times New Roman"/>
                <a:cs typeface="Times New Roman"/>
              </a:rPr>
              <a:t>I</a:t>
            </a:r>
            <a:r>
              <a:rPr dirty="0" baseline="191358" sz="675" spc="12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2400" spc="60">
                <a:solidFill>
                  <a:srgbClr val="0C0C0C"/>
                </a:solidFill>
                <a:latin typeface="Arial"/>
                <a:cs typeface="Arial"/>
              </a:rPr>
              <a:t>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400">
              <a:latin typeface="Arial"/>
              <a:cs typeface="Arial"/>
            </a:endParaRPr>
          </a:p>
          <a:p>
            <a:pPr marL="68580" marR="590550" indent="-1905">
              <a:lnSpc>
                <a:spcPct val="103499"/>
              </a:lnSpc>
              <a:spcBef>
                <a:spcPts val="5"/>
              </a:spcBef>
            </a:pPr>
            <a:r>
              <a:rPr dirty="0" sz="2400">
                <a:solidFill>
                  <a:srgbClr val="0C0C0C"/>
                </a:solidFill>
                <a:latin typeface="Arial"/>
                <a:cs typeface="Arial"/>
              </a:rPr>
              <a:t>Creates</a:t>
            </a:r>
            <a:r>
              <a:rPr dirty="0" sz="2400" spc="4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120">
                <a:solidFill>
                  <a:srgbClr val="1C1C1C"/>
                </a:solidFill>
                <a:latin typeface="Arial"/>
                <a:cs typeface="Arial"/>
              </a:rPr>
              <a:t>jobs</a:t>
            </a:r>
            <a:r>
              <a:rPr dirty="0" sz="2400" spc="13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2400" spc="140">
                <a:solidFill>
                  <a:srgbClr val="0C0C0C"/>
                </a:solidFill>
                <a:latin typeface="Arial"/>
                <a:cs typeface="Arial"/>
              </a:rPr>
              <a:t>and</a:t>
            </a:r>
            <a:r>
              <a:rPr dirty="0" sz="2400" spc="55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dirty="0" sz="2400" spc="95">
                <a:solidFill>
                  <a:srgbClr val="0C0C0C"/>
                </a:solidFill>
                <a:latin typeface="Arial"/>
                <a:cs typeface="Arial"/>
              </a:rPr>
              <a:t>boosts </a:t>
            </a:r>
            <a:r>
              <a:rPr dirty="0" sz="2400" spc="140">
                <a:solidFill>
                  <a:srgbClr val="1C1C1C"/>
                </a:solidFill>
                <a:latin typeface="Arial"/>
                <a:cs typeface="Arial"/>
              </a:rPr>
              <a:t>local</a:t>
            </a:r>
            <a:r>
              <a:rPr dirty="0" sz="2400" spc="-26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2400" spc="114">
                <a:solidFill>
                  <a:srgbClr val="0C0C0C"/>
                </a:solidFill>
                <a:latin typeface="Arial"/>
                <a:cs typeface="Arial"/>
              </a:rPr>
              <a:t>economy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392" y="5099230"/>
            <a:ext cx="4405713" cy="57404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366" y="1703829"/>
            <a:ext cx="6050228" cy="405494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876352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32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900" spc="65">
                <a:solidFill>
                  <a:srgbClr val="0F0F0E"/>
                </a:solidFill>
              </a:rPr>
              <a:t>Colville</a:t>
            </a:r>
            <a:r>
              <a:rPr dirty="0" sz="2900" spc="110">
                <a:solidFill>
                  <a:srgbClr val="0F0F0E"/>
                </a:solidFill>
              </a:rPr>
              <a:t> </a:t>
            </a:r>
            <a:r>
              <a:rPr dirty="0" sz="2900" spc="90">
                <a:solidFill>
                  <a:srgbClr val="0F0F0E"/>
                </a:solidFill>
              </a:rPr>
              <a:t>Government</a:t>
            </a:r>
            <a:r>
              <a:rPr dirty="0" sz="2900" spc="235">
                <a:solidFill>
                  <a:srgbClr val="0F0F0E"/>
                </a:solidFill>
              </a:rPr>
              <a:t> </a:t>
            </a:r>
            <a:r>
              <a:rPr dirty="0" sz="2900" spc="55">
                <a:solidFill>
                  <a:srgbClr val="0F0F0E"/>
                </a:solidFill>
              </a:rPr>
              <a:t>Services</a:t>
            </a:r>
            <a:r>
              <a:rPr dirty="0" sz="2900" spc="100">
                <a:solidFill>
                  <a:srgbClr val="0F0F0E"/>
                </a:solidFill>
              </a:rPr>
              <a:t> </a:t>
            </a:r>
            <a:r>
              <a:rPr dirty="0" sz="2900" spc="45">
                <a:solidFill>
                  <a:srgbClr val="0F0F0E"/>
                </a:solidFill>
              </a:rPr>
              <a:t>Center</a:t>
            </a:r>
            <a:endParaRPr sz="2900"/>
          </a:p>
        </p:txBody>
      </p:sp>
      <p:sp>
        <p:nvSpPr>
          <p:cNvPr id="6" name="object 6" descr=""/>
          <p:cNvSpPr txBox="1"/>
          <p:nvPr/>
        </p:nvSpPr>
        <p:spPr>
          <a:xfrm>
            <a:off x="542857" y="1442276"/>
            <a:ext cx="4751705" cy="1934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2100" spc="75">
                <a:solidFill>
                  <a:srgbClr val="0F0F0E"/>
                </a:solidFill>
                <a:latin typeface="Arial"/>
                <a:cs typeface="Arial"/>
              </a:rPr>
              <a:t>Lucy</a:t>
            </a:r>
            <a:r>
              <a:rPr dirty="0" sz="2100" spc="13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50">
                <a:solidFill>
                  <a:srgbClr val="232321"/>
                </a:solidFill>
                <a:latin typeface="Arial"/>
                <a:cs typeface="Arial"/>
              </a:rPr>
              <a:t>F</a:t>
            </a:r>
            <a:r>
              <a:rPr dirty="0" sz="2100" spc="-50">
                <a:solidFill>
                  <a:srgbClr val="4B3D38"/>
                </a:solidFill>
                <a:latin typeface="Arial"/>
                <a:cs typeface="Arial"/>
              </a:rPr>
              <a:t>.</a:t>
            </a:r>
            <a:r>
              <a:rPr dirty="0" sz="2100" spc="-265">
                <a:solidFill>
                  <a:srgbClr val="4B3D3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Covington</a:t>
            </a:r>
            <a:r>
              <a:rPr dirty="0" sz="2100" spc="3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Government</a:t>
            </a:r>
            <a:r>
              <a:rPr dirty="0" sz="2100" spc="47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Center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>
                <a:solidFill>
                  <a:srgbClr val="232321"/>
                </a:solidFill>
                <a:latin typeface="Arial"/>
                <a:cs typeface="Arial"/>
              </a:rPr>
              <a:t>$44M</a:t>
            </a:r>
            <a:r>
              <a:rPr dirty="0" sz="2100" spc="12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105">
                <a:solidFill>
                  <a:srgbClr val="232321"/>
                </a:solidFill>
                <a:latin typeface="Arial"/>
                <a:cs typeface="Arial"/>
              </a:rPr>
              <a:t>total</a:t>
            </a:r>
            <a:r>
              <a:rPr dirty="0" sz="2100" spc="-20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40">
                <a:solidFill>
                  <a:srgbClr val="0F0F0E"/>
                </a:solidFill>
                <a:latin typeface="Arial"/>
                <a:cs typeface="Arial"/>
              </a:rPr>
              <a:t>cost</a:t>
            </a: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 spc="95">
                <a:solidFill>
                  <a:srgbClr val="232321"/>
                </a:solidFill>
                <a:latin typeface="Arial"/>
                <a:cs typeface="Arial"/>
              </a:rPr>
              <a:t>$6M</a:t>
            </a:r>
            <a:r>
              <a:rPr dirty="0" sz="2100" spc="175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investor</a:t>
            </a:r>
            <a:r>
              <a:rPr dirty="0" sz="2100" spc="20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55">
                <a:solidFill>
                  <a:srgbClr val="0F0F0E"/>
                </a:solidFill>
                <a:latin typeface="Arial"/>
                <a:cs typeface="Arial"/>
              </a:rPr>
              <a:t>equity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Unification</a:t>
            </a:r>
            <a:r>
              <a:rPr dirty="0" sz="2100" spc="38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85">
                <a:solidFill>
                  <a:srgbClr val="0F0F0E"/>
                </a:solidFill>
                <a:latin typeface="Arial"/>
                <a:cs typeface="Arial"/>
              </a:rPr>
              <a:t>of</a:t>
            </a:r>
            <a:r>
              <a:rPr dirty="0" sz="2100" spc="1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service</a:t>
            </a:r>
            <a:r>
              <a:rPr dirty="0" sz="2100" spc="22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providers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392" y="5099230"/>
            <a:ext cx="4405713" cy="57404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366" y="1716043"/>
            <a:ext cx="6050228" cy="404272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876352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32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900" spc="65">
                <a:solidFill>
                  <a:srgbClr val="0F0F0E"/>
                </a:solidFill>
              </a:rPr>
              <a:t>Colville</a:t>
            </a:r>
            <a:r>
              <a:rPr dirty="0" sz="2900" spc="110">
                <a:solidFill>
                  <a:srgbClr val="0F0F0E"/>
                </a:solidFill>
              </a:rPr>
              <a:t> </a:t>
            </a:r>
            <a:r>
              <a:rPr dirty="0" sz="2900" spc="90">
                <a:solidFill>
                  <a:srgbClr val="0F0F0E"/>
                </a:solidFill>
              </a:rPr>
              <a:t>Government</a:t>
            </a:r>
            <a:r>
              <a:rPr dirty="0" sz="2900" spc="235">
                <a:solidFill>
                  <a:srgbClr val="0F0F0E"/>
                </a:solidFill>
              </a:rPr>
              <a:t> </a:t>
            </a:r>
            <a:r>
              <a:rPr dirty="0" sz="2900" spc="55">
                <a:solidFill>
                  <a:srgbClr val="0F0F0E"/>
                </a:solidFill>
              </a:rPr>
              <a:t>Services</a:t>
            </a:r>
            <a:r>
              <a:rPr dirty="0" sz="2900" spc="100">
                <a:solidFill>
                  <a:srgbClr val="0F0F0E"/>
                </a:solidFill>
              </a:rPr>
              <a:t> </a:t>
            </a:r>
            <a:r>
              <a:rPr dirty="0" sz="2900" spc="45">
                <a:solidFill>
                  <a:srgbClr val="0F0F0E"/>
                </a:solidFill>
              </a:rPr>
              <a:t>Center</a:t>
            </a:r>
            <a:endParaRPr sz="2900"/>
          </a:p>
        </p:txBody>
      </p:sp>
      <p:sp>
        <p:nvSpPr>
          <p:cNvPr id="6" name="object 6" descr=""/>
          <p:cNvSpPr txBox="1"/>
          <p:nvPr/>
        </p:nvSpPr>
        <p:spPr>
          <a:xfrm>
            <a:off x="542857" y="1442276"/>
            <a:ext cx="4751705" cy="1934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2100" spc="75">
                <a:solidFill>
                  <a:srgbClr val="0F0F0E"/>
                </a:solidFill>
                <a:latin typeface="Arial"/>
                <a:cs typeface="Arial"/>
              </a:rPr>
              <a:t>Lucy</a:t>
            </a:r>
            <a:r>
              <a:rPr dirty="0" sz="2100" spc="13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50">
                <a:solidFill>
                  <a:srgbClr val="232321"/>
                </a:solidFill>
                <a:latin typeface="Arial"/>
                <a:cs typeface="Arial"/>
              </a:rPr>
              <a:t>F</a:t>
            </a:r>
            <a:r>
              <a:rPr dirty="0" sz="2100" spc="-50">
                <a:solidFill>
                  <a:srgbClr val="4B3D38"/>
                </a:solidFill>
                <a:latin typeface="Arial"/>
                <a:cs typeface="Arial"/>
              </a:rPr>
              <a:t>.</a:t>
            </a:r>
            <a:r>
              <a:rPr dirty="0" sz="2100" spc="-265">
                <a:solidFill>
                  <a:srgbClr val="4B3D3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Covington</a:t>
            </a:r>
            <a:r>
              <a:rPr dirty="0" sz="2100" spc="3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Government</a:t>
            </a:r>
            <a:r>
              <a:rPr dirty="0" sz="2100" spc="47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Center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>
                <a:solidFill>
                  <a:srgbClr val="232321"/>
                </a:solidFill>
                <a:latin typeface="Arial"/>
                <a:cs typeface="Arial"/>
              </a:rPr>
              <a:t>$44M</a:t>
            </a:r>
            <a:r>
              <a:rPr dirty="0" sz="2100" spc="12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105">
                <a:solidFill>
                  <a:srgbClr val="232321"/>
                </a:solidFill>
                <a:latin typeface="Arial"/>
                <a:cs typeface="Arial"/>
              </a:rPr>
              <a:t>total</a:t>
            </a:r>
            <a:r>
              <a:rPr dirty="0" sz="2100" spc="-20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40">
                <a:solidFill>
                  <a:srgbClr val="0F0F0E"/>
                </a:solidFill>
                <a:latin typeface="Arial"/>
                <a:cs typeface="Arial"/>
              </a:rPr>
              <a:t>cost</a:t>
            </a: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 spc="95">
                <a:solidFill>
                  <a:srgbClr val="232321"/>
                </a:solidFill>
                <a:latin typeface="Arial"/>
                <a:cs typeface="Arial"/>
              </a:rPr>
              <a:t>$6M</a:t>
            </a:r>
            <a:r>
              <a:rPr dirty="0" sz="2100" spc="175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investor</a:t>
            </a:r>
            <a:r>
              <a:rPr dirty="0" sz="2100" spc="20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55">
                <a:solidFill>
                  <a:srgbClr val="0F0F0E"/>
                </a:solidFill>
                <a:latin typeface="Arial"/>
                <a:cs typeface="Arial"/>
              </a:rPr>
              <a:t>equity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Unification</a:t>
            </a:r>
            <a:r>
              <a:rPr dirty="0" sz="2100" spc="38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85">
                <a:solidFill>
                  <a:srgbClr val="0F0F0E"/>
                </a:solidFill>
                <a:latin typeface="Arial"/>
                <a:cs typeface="Arial"/>
              </a:rPr>
              <a:t>of</a:t>
            </a:r>
            <a:r>
              <a:rPr dirty="0" sz="2100" spc="1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service</a:t>
            </a:r>
            <a:r>
              <a:rPr dirty="0" sz="2100" spc="22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providers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392" y="5099230"/>
            <a:ext cx="4405713" cy="57404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9520" y="1703829"/>
            <a:ext cx="6041075" cy="405494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85801" y="876352"/>
            <a:ext cx="11045190" cy="0"/>
          </a:xfrm>
          <a:custGeom>
            <a:avLst/>
            <a:gdLst/>
            <a:ahLst/>
            <a:cxnLst/>
            <a:rect l="l" t="t" r="r" b="b"/>
            <a:pathLst>
              <a:path w="11045190" h="0">
                <a:moveTo>
                  <a:pt x="0" y="0"/>
                </a:moveTo>
                <a:lnTo>
                  <a:pt x="11044794" y="0"/>
                </a:lnTo>
              </a:path>
            </a:pathLst>
          </a:custGeom>
          <a:ln w="732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900" spc="65">
                <a:solidFill>
                  <a:srgbClr val="0F0F0E"/>
                </a:solidFill>
              </a:rPr>
              <a:t>Colville</a:t>
            </a:r>
            <a:r>
              <a:rPr dirty="0" sz="2900" spc="110">
                <a:solidFill>
                  <a:srgbClr val="0F0F0E"/>
                </a:solidFill>
              </a:rPr>
              <a:t> </a:t>
            </a:r>
            <a:r>
              <a:rPr dirty="0" sz="2900" spc="90">
                <a:solidFill>
                  <a:srgbClr val="0F0F0E"/>
                </a:solidFill>
              </a:rPr>
              <a:t>Government</a:t>
            </a:r>
            <a:r>
              <a:rPr dirty="0" sz="2900" spc="235">
                <a:solidFill>
                  <a:srgbClr val="0F0F0E"/>
                </a:solidFill>
              </a:rPr>
              <a:t> </a:t>
            </a:r>
            <a:r>
              <a:rPr dirty="0" sz="2900" spc="55">
                <a:solidFill>
                  <a:srgbClr val="0F0F0E"/>
                </a:solidFill>
              </a:rPr>
              <a:t>Services</a:t>
            </a:r>
            <a:r>
              <a:rPr dirty="0" sz="2900" spc="100">
                <a:solidFill>
                  <a:srgbClr val="0F0F0E"/>
                </a:solidFill>
              </a:rPr>
              <a:t> </a:t>
            </a:r>
            <a:r>
              <a:rPr dirty="0" sz="2900" spc="45">
                <a:solidFill>
                  <a:srgbClr val="0F0F0E"/>
                </a:solidFill>
              </a:rPr>
              <a:t>Center</a:t>
            </a:r>
            <a:endParaRPr sz="2900"/>
          </a:p>
        </p:txBody>
      </p:sp>
      <p:sp>
        <p:nvSpPr>
          <p:cNvPr id="6" name="object 6" descr=""/>
          <p:cNvSpPr txBox="1"/>
          <p:nvPr/>
        </p:nvSpPr>
        <p:spPr>
          <a:xfrm>
            <a:off x="542857" y="1442276"/>
            <a:ext cx="4751705" cy="1934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2100" spc="75">
                <a:solidFill>
                  <a:srgbClr val="0F0F0E"/>
                </a:solidFill>
                <a:latin typeface="Arial"/>
                <a:cs typeface="Arial"/>
              </a:rPr>
              <a:t>Lucy</a:t>
            </a:r>
            <a:r>
              <a:rPr dirty="0" sz="2100" spc="13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50">
                <a:solidFill>
                  <a:srgbClr val="232321"/>
                </a:solidFill>
                <a:latin typeface="Arial"/>
                <a:cs typeface="Arial"/>
              </a:rPr>
              <a:t>F</a:t>
            </a:r>
            <a:r>
              <a:rPr dirty="0" sz="2100" spc="-50">
                <a:solidFill>
                  <a:srgbClr val="4B3D38"/>
                </a:solidFill>
                <a:latin typeface="Arial"/>
                <a:cs typeface="Arial"/>
              </a:rPr>
              <a:t>.</a:t>
            </a:r>
            <a:r>
              <a:rPr dirty="0" sz="2100" spc="-265">
                <a:solidFill>
                  <a:srgbClr val="4B3D38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Covington</a:t>
            </a:r>
            <a:r>
              <a:rPr dirty="0" sz="2100" spc="3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Government</a:t>
            </a:r>
            <a:r>
              <a:rPr dirty="0" sz="2100" spc="47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Center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>
                <a:solidFill>
                  <a:srgbClr val="232321"/>
                </a:solidFill>
                <a:latin typeface="Arial"/>
                <a:cs typeface="Arial"/>
              </a:rPr>
              <a:t>$44M</a:t>
            </a:r>
            <a:r>
              <a:rPr dirty="0" sz="2100" spc="12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105">
                <a:solidFill>
                  <a:srgbClr val="232321"/>
                </a:solidFill>
                <a:latin typeface="Arial"/>
                <a:cs typeface="Arial"/>
              </a:rPr>
              <a:t>total</a:t>
            </a:r>
            <a:r>
              <a:rPr dirty="0" sz="2100" spc="-200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 spc="40">
                <a:solidFill>
                  <a:srgbClr val="0F0F0E"/>
                </a:solidFill>
                <a:latin typeface="Arial"/>
                <a:cs typeface="Arial"/>
              </a:rPr>
              <a:t>cost</a:t>
            </a:r>
            <a:endParaRPr sz="2100">
              <a:latin typeface="Arial"/>
              <a:cs typeface="Arial"/>
            </a:endParaRPr>
          </a:p>
          <a:p>
            <a:pPr marL="17780">
              <a:lnSpc>
                <a:spcPts val="2500"/>
              </a:lnSpc>
            </a:pPr>
            <a:r>
              <a:rPr dirty="0" sz="2100" spc="95">
                <a:solidFill>
                  <a:srgbClr val="232321"/>
                </a:solidFill>
                <a:latin typeface="Arial"/>
                <a:cs typeface="Arial"/>
              </a:rPr>
              <a:t>$6M</a:t>
            </a:r>
            <a:r>
              <a:rPr dirty="0" sz="2100" spc="175">
                <a:solidFill>
                  <a:srgbClr val="232321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investor</a:t>
            </a:r>
            <a:r>
              <a:rPr dirty="0" sz="2100" spc="20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55">
                <a:solidFill>
                  <a:srgbClr val="0F0F0E"/>
                </a:solidFill>
                <a:latin typeface="Arial"/>
                <a:cs typeface="Arial"/>
              </a:rPr>
              <a:t>equity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Unification</a:t>
            </a:r>
            <a:r>
              <a:rPr dirty="0" sz="2100" spc="385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85">
                <a:solidFill>
                  <a:srgbClr val="0F0F0E"/>
                </a:solidFill>
                <a:latin typeface="Arial"/>
                <a:cs typeface="Arial"/>
              </a:rPr>
              <a:t>of</a:t>
            </a:r>
            <a:r>
              <a:rPr dirty="0" sz="2100" spc="18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F0F0E"/>
                </a:solidFill>
                <a:latin typeface="Arial"/>
                <a:cs typeface="Arial"/>
              </a:rPr>
              <a:t>service</a:t>
            </a:r>
            <a:r>
              <a:rPr dirty="0" sz="2100" spc="220">
                <a:solidFill>
                  <a:srgbClr val="0F0F0E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0F0F0E"/>
                </a:solidFill>
                <a:latin typeface="Arial"/>
                <a:cs typeface="Arial"/>
              </a:rPr>
              <a:t>providers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DFBF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keywords>pdf;prezi</cp:keywords>
  <dc:title>NMTC for Homeownership @ NAIHC 6.26.24</dc:title>
  <dcterms:created xsi:type="dcterms:W3CDTF">2024-06-26T17:18:49Z</dcterms:created>
  <dcterms:modified xsi:type="dcterms:W3CDTF">2024-06-26T17:18:49Z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2024-06-23T00:00:00Z</vt:filetime>
  </property>
  <property fmtid="{D5CDD505-2E9C-101B-9397-08002B2CF9AE}" name="Creator" pid="3">
    <vt:lpwstr>PDFKit</vt:lpwstr>
  </property>
  <property fmtid="{D5CDD505-2E9C-101B-9397-08002B2CF9AE}" name="LastSaved" pid="4">
    <vt:filetime>2024-06-26T00:00:00Z</vt:filetime>
  </property>
  <property fmtid="{D5CDD505-2E9C-101B-9397-08002B2CF9AE}" name="NXPowerLiteLastOptimized" pid="5">
    <vt:lpwstr>4457556</vt:lpwstr>
  </property>
  <property fmtid="{D5CDD505-2E9C-101B-9397-08002B2CF9AE}" name="NXPowerLiteSettings" pid="6">
    <vt:lpwstr>F7C0031C027800</vt:lpwstr>
  </property>
  <property fmtid="{D5CDD505-2E9C-101B-9397-08002B2CF9AE}" name="NXPowerLiteVersion" pid="7">
    <vt:lpwstr>D10.0.2</vt:lpwstr>
  </property>
  <property fmtid="{D5CDD505-2E9C-101B-9397-08002B2CF9AE}" name="Producer" pid="8">
    <vt:lpwstr>PDFKit</vt:lpwstr>
  </property>
</Properties>
</file>