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2.xml" ContentType="application/vnd.openxmlformats-officedocument.presentationml.slide+xml"/>
  <Override PartName="/ppt/notesSlides/notesSlide8.xml" ContentType="application/vnd.openxmlformats-officedocument.presentationml.notesSlide+xml"/>
  <Override PartName="/ppt/tableStyles.xml" ContentType="application/vnd.openxmlformats-officedocument.presentationml.tableStyles+xml"/>
  <Override PartName="/ppt/slides/slide2.xml" ContentType="application/vnd.openxmlformats-officedocument.presentationml.slide+xml"/>
  <Override PartName="/ppt/notesSlides/notesSlide1.xml" ContentType="application/vnd.openxmlformats-officedocument.presentationml.notesSlide+xml"/>
  <Override PartName="/customXml/item3.xml" ContentType="application/xml"/>
  <Override PartName="/customXml/itemProps3.xml" ContentType="application/vnd.openxmlformats-officedocument.customXmlProperties+xml"/>
  <Override PartName="/ppt/slides/slide6.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slides/slide1.xml" ContentType="application/vnd.openxmlformats-officedocument.presentationml.slide+xml"/>
  <Override PartName="/ppt/viewProps.xml" ContentType="application/vnd.openxmlformats-officedocument.presentationml.viewProps+xml"/>
  <Override PartName="/customXml/item2.xml" ContentType="application/xml"/>
  <Override PartName="/customXml/itemProps2.xml" ContentType="application/vnd.openxmlformats-officedocument.customXmlProperties+xml"/>
  <Override PartName="/ppt/slides/slide5.xml" ContentType="application/vnd.openxmlformats-officedocument.presentationml.slide+xml"/>
  <Override PartName="/ppt/slides/slide10.xml" ContentType="application/vnd.openxmlformats-officedocument.presentationml.slide+xml"/>
  <Override PartName="/ppt/notesSlides/notesSlide6.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9.xml" ContentType="application/vnd.openxmlformats-officedocument.presentationml.slide+xml"/>
  <Override PartName="/ppt/notesSlides/notesSlide5.xml" ContentType="application/vnd.openxmlformats-officedocument.presentationml.notesSlide+xml"/>
  <Override PartName="/customXml/item1.xml" ContentType="application/xml"/>
  <Override PartName="/customXml/itemProps1.xml" ContentType="application/vnd.openxmlformats-officedocument.customXmlProperties+xml"/>
  <Override PartName="/ppt/slides/slide3.xml" ContentType="application/vnd.openxmlformats-officedocument.presentationml.slide+xml"/>
  <Override PartName="/ppt/notesSlides/notesSlide2.xml" ContentType="application/vnd.openxmlformats-officedocument.presentationml.notesSlide+xml"/>
  <Override PartName="/ppt/slides/slide8.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57" r:id="rId3"/>
    <p:sldId id="263" r:id="rId4"/>
    <p:sldId id="270" r:id="rId5"/>
    <p:sldId id="258" r:id="rId6"/>
    <p:sldId id="260" r:id="rId7"/>
    <p:sldId id="265" r:id="rId8"/>
    <p:sldId id="266" r:id="rId9"/>
    <p:sldId id="267" r:id="rId10"/>
    <p:sldId id="268" r:id="rId11"/>
    <p:sldId id="269"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12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tableStyles" Target="/ppt/tableStyles.xml" Id="rId18" /><Relationship Type="http://schemas.openxmlformats.org/officeDocument/2006/relationships/slide" Target="/ppt/slides/slide2.xml" Id="rId3" /><Relationship Type="http://schemas.openxmlformats.org/officeDocument/2006/relationships/customXml" Target="/customXml/item3.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theme" Target="/ppt/theme/theme1.xml" Id="rId17" /><Relationship Type="http://schemas.openxmlformats.org/officeDocument/2006/relationships/slide" Target="/ppt/slides/slide1.xml" Id="rId2" /><Relationship Type="http://schemas.openxmlformats.org/officeDocument/2006/relationships/viewProps" Target="/ppt/viewProps.xml" Id="rId16" /><Relationship Type="http://schemas.openxmlformats.org/officeDocument/2006/relationships/customXml" Target="/customXml/item2.xml"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4.xml" Id="rId5" /><Relationship Type="http://schemas.openxmlformats.org/officeDocument/2006/relationships/presProps" Target="/ppt/presProps.xml" Id="rId15" /><Relationship Type="http://schemas.openxmlformats.org/officeDocument/2006/relationships/slide" Target="/ppt/slides/slide9.xml" Id="rId10" /><Relationship Type="http://schemas.openxmlformats.org/officeDocument/2006/relationships/customXml" Target="/customXml/item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notesMaster" Target="/ppt/notesMasters/notesMaster1.xml" Id="rId14"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44373-E41A-4D2D-A96C-8E7FD7C437E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FEF18-E255-4138-8570-3C8CD76B32B9}" type="slidenum">
              <a:rPr lang="en-US" smtClean="0"/>
              <a:t>‹#›</a:t>
            </a:fld>
            <a:endParaRPr lang="en-US"/>
          </a:p>
        </p:txBody>
      </p:sp>
    </p:spTree>
    <p:extLst>
      <p:ext uri="{BB962C8B-B14F-4D97-AF65-F5344CB8AC3E}">
        <p14:creationId xmlns:p14="http://schemas.microsoft.com/office/powerpoint/2010/main" val="9141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p:txBody>
      </p:sp>
      <p:sp>
        <p:nvSpPr>
          <p:cNvPr id="4" name="Slide Number Placeholder 3"/>
          <p:cNvSpPr>
            <a:spLocks noGrp="1"/>
          </p:cNvSpPr>
          <p:nvPr>
            <p:ph type="sldNum" sz="quarter" idx="5"/>
          </p:nvPr>
        </p:nvSpPr>
        <p:spPr/>
        <p:txBody>
          <a:bodyPr/>
          <a:lstStyle/>
          <a:p>
            <a:fld id="{160FEF18-E255-4138-8570-3C8CD76B32B9}" type="slidenum">
              <a:rPr lang="en-US" smtClean="0"/>
              <a:t>2</a:t>
            </a:fld>
            <a:endParaRPr lang="en-US"/>
          </a:p>
        </p:txBody>
      </p:sp>
    </p:spTree>
    <p:extLst>
      <p:ext uri="{BB962C8B-B14F-4D97-AF65-F5344CB8AC3E}">
        <p14:creationId xmlns:p14="http://schemas.microsoft.com/office/powerpoint/2010/main" val="277462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Coalition, history</a:t>
            </a:r>
          </a:p>
        </p:txBody>
      </p:sp>
      <p:sp>
        <p:nvSpPr>
          <p:cNvPr id="4" name="Slide Number Placeholder 3"/>
          <p:cNvSpPr>
            <a:spLocks noGrp="1"/>
          </p:cNvSpPr>
          <p:nvPr>
            <p:ph type="sldNum" sz="quarter" idx="5"/>
          </p:nvPr>
        </p:nvSpPr>
        <p:spPr/>
        <p:txBody>
          <a:bodyPr/>
          <a:lstStyle/>
          <a:p>
            <a:fld id="{160FEF18-E255-4138-8570-3C8CD76B32B9}" type="slidenum">
              <a:rPr lang="en-US" smtClean="0"/>
              <a:t>3</a:t>
            </a:fld>
            <a:endParaRPr lang="en-US"/>
          </a:p>
        </p:txBody>
      </p:sp>
    </p:spTree>
    <p:extLst>
      <p:ext uri="{BB962C8B-B14F-4D97-AF65-F5344CB8AC3E}">
        <p14:creationId xmlns:p14="http://schemas.microsoft.com/office/powerpoint/2010/main" val="12822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2E1CD-B4EF-B975-278F-0EFDDE437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BEAFB-2503-1A07-9BFF-7C18758F4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B4664-6863-A035-45A9-93F78B04C894}"/>
              </a:ext>
            </a:extLst>
          </p:cNvPr>
          <p:cNvSpPr>
            <a:spLocks noGrp="1"/>
          </p:cNvSpPr>
          <p:nvPr>
            <p:ph type="body" idx="1"/>
          </p:nvPr>
        </p:nvSpPr>
        <p:spPr/>
        <p:txBody>
          <a:bodyPr/>
          <a:lstStyle/>
          <a:p>
            <a:r>
              <a:rPr lang="en-US" dirty="0"/>
              <a:t>Discuss meeting frequencies and overview of what each does and how they got started. Also note that they are all comprised of individuals across Montana and external states that are all volunteers. </a:t>
            </a:r>
          </a:p>
        </p:txBody>
      </p:sp>
      <p:sp>
        <p:nvSpPr>
          <p:cNvPr id="4" name="Slide Number Placeholder 3">
            <a:extLst>
              <a:ext uri="{FF2B5EF4-FFF2-40B4-BE49-F238E27FC236}">
                <a16:creationId xmlns:a16="http://schemas.microsoft.com/office/drawing/2014/main" id="{74A35B3E-7421-432F-2D43-EF874602F0C1}"/>
              </a:ext>
            </a:extLst>
          </p:cNvPr>
          <p:cNvSpPr>
            <a:spLocks noGrp="1"/>
          </p:cNvSpPr>
          <p:nvPr>
            <p:ph type="sldNum" sz="quarter" idx="5"/>
          </p:nvPr>
        </p:nvSpPr>
        <p:spPr/>
        <p:txBody>
          <a:bodyPr/>
          <a:lstStyle/>
          <a:p>
            <a:fld id="{160FEF18-E255-4138-8570-3C8CD76B32B9}" type="slidenum">
              <a:rPr lang="en-US" smtClean="0"/>
              <a:t>4</a:t>
            </a:fld>
            <a:endParaRPr lang="en-US"/>
          </a:p>
        </p:txBody>
      </p:sp>
    </p:spTree>
    <p:extLst>
      <p:ext uri="{BB962C8B-B14F-4D97-AF65-F5344CB8AC3E}">
        <p14:creationId xmlns:p14="http://schemas.microsoft.com/office/powerpoint/2010/main" val="203926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Gauthier Lane in </a:t>
            </a:r>
            <a:r>
              <a:rPr lang="en-US" dirty="0" err="1"/>
              <a:t>pablo</a:t>
            </a:r>
            <a:r>
              <a:rPr lang="en-US" dirty="0"/>
              <a:t>, discuss the story and the work put into it as well as highlighting each step of the process and having everyone present at the ribbon cutting ceremony from housing officials to contractors and homebuyers that all played a vital role in the process. </a:t>
            </a:r>
          </a:p>
          <a:p>
            <a:r>
              <a:rPr lang="en-US" dirty="0"/>
              <a:t>Talk about the differences from tribe to tribe, and the differences in areas within each tribe, microclimates, insurance requirements, infrastructure access. </a:t>
            </a:r>
          </a:p>
        </p:txBody>
      </p:sp>
      <p:sp>
        <p:nvSpPr>
          <p:cNvPr id="4" name="Slide Number Placeholder 3"/>
          <p:cNvSpPr>
            <a:spLocks noGrp="1"/>
          </p:cNvSpPr>
          <p:nvPr>
            <p:ph type="sldNum" sz="quarter" idx="5"/>
          </p:nvPr>
        </p:nvSpPr>
        <p:spPr/>
        <p:txBody>
          <a:bodyPr/>
          <a:lstStyle/>
          <a:p>
            <a:fld id="{160FEF18-E255-4138-8570-3C8CD76B32B9}" type="slidenum">
              <a:rPr lang="en-US" smtClean="0"/>
              <a:t>7</a:t>
            </a:fld>
            <a:endParaRPr lang="en-US"/>
          </a:p>
        </p:txBody>
      </p:sp>
    </p:spTree>
    <p:extLst>
      <p:ext uri="{BB962C8B-B14F-4D97-AF65-F5344CB8AC3E}">
        <p14:creationId xmlns:p14="http://schemas.microsoft.com/office/powerpoint/2010/main" val="255478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Examples and findings from site visits</a:t>
            </a:r>
          </a:p>
        </p:txBody>
      </p:sp>
      <p:sp>
        <p:nvSpPr>
          <p:cNvPr id="4" name="Slide Number Placeholder 3"/>
          <p:cNvSpPr>
            <a:spLocks noGrp="1"/>
          </p:cNvSpPr>
          <p:nvPr>
            <p:ph type="sldNum" sz="quarter" idx="5"/>
          </p:nvPr>
        </p:nvSpPr>
        <p:spPr/>
        <p:txBody>
          <a:bodyPr/>
          <a:lstStyle/>
          <a:p>
            <a:fld id="{160FEF18-E255-4138-8570-3C8CD76B32B9}" type="slidenum">
              <a:rPr lang="en-US" smtClean="0"/>
              <a:t>9</a:t>
            </a:fld>
            <a:endParaRPr lang="en-US"/>
          </a:p>
        </p:txBody>
      </p:sp>
    </p:spTree>
    <p:extLst>
      <p:ext uri="{BB962C8B-B14F-4D97-AF65-F5344CB8AC3E}">
        <p14:creationId xmlns:p14="http://schemas.microsoft.com/office/powerpoint/2010/main" val="229229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Tribes, NACDC, Plenty Doors Community Development</a:t>
            </a:r>
          </a:p>
        </p:txBody>
      </p:sp>
      <p:sp>
        <p:nvSpPr>
          <p:cNvPr id="4" name="Slide Number Placeholder 3"/>
          <p:cNvSpPr>
            <a:spLocks noGrp="1"/>
          </p:cNvSpPr>
          <p:nvPr>
            <p:ph type="sldNum" sz="quarter" idx="5"/>
          </p:nvPr>
        </p:nvSpPr>
        <p:spPr/>
        <p:txBody>
          <a:bodyPr/>
          <a:lstStyle/>
          <a:p>
            <a:fld id="{160FEF18-E255-4138-8570-3C8CD76B32B9}" type="slidenum">
              <a:rPr lang="en-US" smtClean="0"/>
              <a:t>10</a:t>
            </a:fld>
            <a:endParaRPr lang="en-US"/>
          </a:p>
        </p:txBody>
      </p:sp>
    </p:spTree>
    <p:extLst>
      <p:ext uri="{BB962C8B-B14F-4D97-AF65-F5344CB8AC3E}">
        <p14:creationId xmlns:p14="http://schemas.microsoft.com/office/powerpoint/2010/main" val="208728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our vision. More often we get stuck in the mindset of big picture objectives, sometimes it is best to step back and look at things in a different way. Homeownership is one of the foundations for building strong economies, maintaining strong health, etc. </a:t>
            </a:r>
          </a:p>
        </p:txBody>
      </p:sp>
      <p:sp>
        <p:nvSpPr>
          <p:cNvPr id="4" name="Slide Number Placeholder 3"/>
          <p:cNvSpPr>
            <a:spLocks noGrp="1"/>
          </p:cNvSpPr>
          <p:nvPr>
            <p:ph type="sldNum" sz="quarter" idx="5"/>
          </p:nvPr>
        </p:nvSpPr>
        <p:spPr/>
        <p:txBody>
          <a:bodyPr/>
          <a:lstStyle/>
          <a:p>
            <a:fld id="{160FEF18-E255-4138-8570-3C8CD76B32B9}" type="slidenum">
              <a:rPr lang="en-US" smtClean="0"/>
              <a:t>11</a:t>
            </a:fld>
            <a:endParaRPr lang="en-US"/>
          </a:p>
        </p:txBody>
      </p:sp>
    </p:spTree>
    <p:extLst>
      <p:ext uri="{BB962C8B-B14F-4D97-AF65-F5344CB8AC3E}">
        <p14:creationId xmlns:p14="http://schemas.microsoft.com/office/powerpoint/2010/main" val="2476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opening up for questions take a moment to thank everyone for listening as well as all the work that they are doing for our shared goals. Also building our website and encourage anyone interested to reach out to explore ideas or visit. </a:t>
            </a:r>
          </a:p>
        </p:txBody>
      </p:sp>
      <p:sp>
        <p:nvSpPr>
          <p:cNvPr id="4" name="Slide Number Placeholder 3"/>
          <p:cNvSpPr>
            <a:spLocks noGrp="1"/>
          </p:cNvSpPr>
          <p:nvPr>
            <p:ph type="sldNum" sz="quarter" idx="5"/>
          </p:nvPr>
        </p:nvSpPr>
        <p:spPr/>
        <p:txBody>
          <a:bodyPr/>
          <a:lstStyle/>
          <a:p>
            <a:fld id="{160FEF18-E255-4138-8570-3C8CD76B32B9}" type="slidenum">
              <a:rPr lang="en-US" smtClean="0"/>
              <a:t>12</a:t>
            </a:fld>
            <a:endParaRPr lang="en-US"/>
          </a:p>
        </p:txBody>
      </p:sp>
    </p:spTree>
    <p:extLst>
      <p:ext uri="{BB962C8B-B14F-4D97-AF65-F5344CB8AC3E}">
        <p14:creationId xmlns:p14="http://schemas.microsoft.com/office/powerpoint/2010/main" val="3630190391"/>
      </p:ext>
    </p:extLst>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4656-EA36-B2C8-BF5D-D429D626D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6EB360-90D5-A53F-D91D-407975299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36F21-DFED-9E15-DAD9-2BE6652ADAF8}"/>
              </a:ext>
            </a:extLst>
          </p:cNvPr>
          <p:cNvSpPr>
            <a:spLocks noGrp="1"/>
          </p:cNvSpPr>
          <p:nvPr>
            <p:ph type="dt" sz="half" idx="10"/>
          </p:nvPr>
        </p:nvSpPr>
        <p:spPr/>
        <p:txBody>
          <a:bodyPr/>
          <a:lstStyle/>
          <a:p>
            <a:fld id="{A8108432-8DA9-4099-9257-87CCB284AAA9}" type="datetimeFigureOut">
              <a:rPr lang="en-US" smtClean="0"/>
              <a:t>11/15/2024</a:t>
            </a:fld>
            <a:endParaRPr lang="en-US"/>
          </a:p>
        </p:txBody>
      </p:sp>
      <p:sp>
        <p:nvSpPr>
          <p:cNvPr id="5" name="Footer Placeholder 4">
            <a:extLst>
              <a:ext uri="{FF2B5EF4-FFF2-40B4-BE49-F238E27FC236}">
                <a16:creationId xmlns:a16="http://schemas.microsoft.com/office/drawing/2014/main" id="{BC4EB5B1-B157-0CC2-271F-F107451E9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ABB62-AA45-FDC6-0326-5F7928529D0A}"/>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55432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11/15/2024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11/15/2024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6.xml" Id="rId2" /><Relationship Type="http://schemas.openxmlformats.org/officeDocument/2006/relationships/slideLayout" Target="/ppt/slideLayouts/slideLayout2.xml" Id="rId1" /><Relationship Type="http://schemas.openxmlformats.org/officeDocument/2006/relationships/image" Target="/ppt/media/image12.jpeg" Id="rId5" /><Relationship Type="http://schemas.openxmlformats.org/officeDocument/2006/relationships/image" Target="/ppt/media/image5.png" Id="rId4" /></Relationships>
</file>

<file path=ppt/slides/_rels/slide11.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7.xml" Id="rId2" /><Relationship Type="http://schemas.openxmlformats.org/officeDocument/2006/relationships/slideLayout" Target="/ppt/slideLayouts/slideLayout2.xml" Id="rId1" /><Relationship Type="http://schemas.openxmlformats.org/officeDocument/2006/relationships/image" Target="/ppt/media/image2.png" Id="rId5" /><Relationship Type="http://schemas.openxmlformats.org/officeDocument/2006/relationships/image" Target="/ppt/media/image6.png" Id="rId4" /></Relationships>
</file>

<file path=ppt/slides/_rels/slide12.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notesSlide" Target="/ppt/notesSlides/notesSlide8.xml" Id="rId2" /><Relationship Type="http://schemas.openxmlformats.org/officeDocument/2006/relationships/slideLayout" Target="/ppt/slideLayouts/slideLayout2.xml" Id="rId1" /><Relationship Type="http://schemas.openxmlformats.org/officeDocument/2006/relationships/image" Target="/ppt/media/image13.png" Id="rId6" /><Relationship Type="http://schemas.openxmlformats.org/officeDocument/2006/relationships/image" Target="/ppt/media/image6.png" Id="rId4" /><Relationship Type="http://schemas.openxmlformats.org/officeDocument/2006/relationships/hyperlink" Target="mailto:tbaker@nwmt.org" TargetMode="External" Id="rId5" /></Relationships>
</file>

<file path=ppt/slides/_rels/slide2.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xml" Id="rId2" /><Relationship Type="http://schemas.openxmlformats.org/officeDocument/2006/relationships/slideLayout" Target="/ppt/slideLayouts/slideLayout1.xml" Id="rId1" /><Relationship Type="http://schemas.openxmlformats.org/officeDocument/2006/relationships/image" Target="/ppt/media/image3.jpg" Id="rId4" /></Relationships>
</file>

<file path=ppt/slides/_rels/slide3.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2.xml" Id="rId2" /><Relationship Type="http://schemas.openxmlformats.org/officeDocument/2006/relationships/slideLayout" Target="/ppt/slideLayouts/slideLayout2.xml" Id="rId1" /><Relationship Type="http://schemas.openxmlformats.org/officeDocument/2006/relationships/image" Target="/ppt/media/image4.jpg" Id="rId5" /><Relationship Type="http://schemas.openxmlformats.org/officeDocument/2006/relationships/image" Target="/ppt/media/image3.jpg" Id="rId4" /></Relationships>
</file>

<file path=ppt/slides/_rels/slide4.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3.xml" Id="rId2" /><Relationship Type="http://schemas.openxmlformats.org/officeDocument/2006/relationships/slideLayout" Target="/ppt/slideLayouts/slideLayout2.xml" Id="rId1" /><Relationship Type="http://schemas.openxmlformats.org/officeDocument/2006/relationships/image" Target="/ppt/media/image3.jpg" Id="rId4" /></Relationships>
</file>

<file path=ppt/slides/_rels/slide5.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2.xml" Id="rId1" /><Relationship Type="http://schemas.openxmlformats.org/officeDocument/2006/relationships/image" Target="/ppt/media/image7.jpg" Id="rId4" /></Relationships>
</file>

<file path=ppt/slides/_rels/slide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2.xml" Id="rId1" /><Relationship Type="http://schemas.openxmlformats.org/officeDocument/2006/relationships/image" Target="/ppt/media/image2.png" Id="rId4" /></Relationships>
</file>

<file path=ppt/slides/_rels/slide7.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4.xml" Id="rId2" /><Relationship Type="http://schemas.openxmlformats.org/officeDocument/2006/relationships/slideLayout" Target="/ppt/slideLayouts/slideLayout2.xml" Id="rId1" /><Relationship Type="http://schemas.openxmlformats.org/officeDocument/2006/relationships/image" Target="/ppt/media/image5.png" Id="rId4" /></Relationships>
</file>

<file path=ppt/slides/_rels/slide8.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2.xml" Id="rId1" /><Relationship Type="http://schemas.openxmlformats.org/officeDocument/2006/relationships/image" Target="/ppt/media/image8.jpeg" Id="rId5" /><Relationship Type="http://schemas.openxmlformats.org/officeDocument/2006/relationships/image" Target="/ppt/media/image2.png" Id="rId4" /></Relationships>
</file>

<file path=ppt/slides/_rels/slide9.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5.xml" Id="rId2" /><Relationship Type="http://schemas.openxmlformats.org/officeDocument/2006/relationships/slideLayout" Target="/ppt/slideLayouts/slideLayout1.xml" Id="rId1" /><Relationship Type="http://schemas.openxmlformats.org/officeDocument/2006/relationships/image" Target="/ppt/media/image11.png" Id="rId6" /><Relationship Type="http://schemas.openxmlformats.org/officeDocument/2006/relationships/image" Target="/ppt/media/image10.svg" Id="rId5" /><Relationship Type="http://schemas.openxmlformats.org/officeDocument/2006/relationships/image" Target="/ppt/media/image9.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7091-5EA6-E6AF-3F7B-8C8A0C535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ACBF2-9376-8292-2887-379D8BAF7FDD}"/>
              </a:ext>
            </a:extLst>
          </p:cNvPr>
          <p:cNvSpPr>
            <a:spLocks noGrp="1"/>
          </p:cNvSpPr>
          <p:nvPr>
            <p:ph type="title"/>
          </p:nvPr>
        </p:nvSpPr>
        <p:spPr>
          <a:xfrm>
            <a:off x="449580" y="242062"/>
            <a:ext cx="9890759" cy="1325563"/>
          </a:xfrm>
        </p:spPr>
        <p:txBody>
          <a:bodyPr>
            <a:noAutofit/>
          </a:bodyPr>
          <a:lstStyle/>
          <a:p>
            <a:pPr algn="ctr"/>
            <a:r>
              <a:rPr lang="en-US" sz="4000" b="1" dirty="0">
                <a:solidFill>
                  <a:schemeClr val="accent2"/>
                </a:solidFill>
              </a:rPr>
              <a:t>Community Partnerships and Engagement</a:t>
            </a:r>
          </a:p>
        </p:txBody>
      </p:sp>
      <p:pic>
        <p:nvPicPr>
          <p:cNvPr id="7" name="Content Placeholder 6" descr="A red and blue pattern&#10;&#10;Description automatically generated">
            <a:extLst>
              <a:ext uri="{FF2B5EF4-FFF2-40B4-BE49-F238E27FC236}">
                <a16:creationId xmlns:a16="http://schemas.microsoft.com/office/drawing/2014/main" id="{9CE24149-8F50-FBE2-5FBB-BD5827A6E6A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68676E8E-4D9C-1329-3D74-D63BD723D1A1}"/>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6" name="TextBox 5">
            <a:extLst>
              <a:ext uri="{FF2B5EF4-FFF2-40B4-BE49-F238E27FC236}">
                <a16:creationId xmlns:a16="http://schemas.microsoft.com/office/drawing/2014/main" id="{3E061430-C245-7092-FB4B-3765406E6374}"/>
              </a:ext>
            </a:extLst>
          </p:cNvPr>
          <p:cNvSpPr txBox="1"/>
          <p:nvPr/>
        </p:nvSpPr>
        <p:spPr>
          <a:xfrm>
            <a:off x="524347" y="1503367"/>
            <a:ext cx="435254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Grassroots Initiatives: Building Trust and buy-in</a:t>
            </a:r>
          </a:p>
          <a:p>
            <a:pPr marL="285750" indent="-285750">
              <a:buFont typeface="Arial" panose="020B0604020202020204" pitchFamily="34" charset="0"/>
              <a:buChar char="•"/>
            </a:pPr>
            <a:r>
              <a:rPr lang="en-US" dirty="0"/>
              <a:t>Collaborations with tribal leaders and local entities</a:t>
            </a:r>
          </a:p>
          <a:p>
            <a:pPr marL="285750" indent="-285750">
              <a:buFont typeface="Arial" panose="020B0604020202020204" pitchFamily="34" charset="0"/>
              <a:buChar char="•"/>
            </a:pPr>
            <a:r>
              <a:rPr lang="en-US" dirty="0"/>
              <a:t>Inter-tribal knowledge sharing</a:t>
            </a:r>
          </a:p>
          <a:p>
            <a:pPr marL="285750" indent="-285750">
              <a:buFont typeface="Arial" panose="020B0604020202020204" pitchFamily="34" charset="0"/>
              <a:buChar char="•"/>
            </a:pPr>
            <a:endParaRPr lang="en-US" dirty="0"/>
          </a:p>
        </p:txBody>
      </p:sp>
      <p:pic>
        <p:nvPicPr>
          <p:cNvPr id="13" name="Picture 12" descr="A group of people standing outside a building&#10;&#10;Description automatically generated">
            <a:extLst>
              <a:ext uri="{FF2B5EF4-FFF2-40B4-BE49-F238E27FC236}">
                <a16:creationId xmlns:a16="http://schemas.microsoft.com/office/drawing/2014/main" id="{BA4CE53B-BBB5-BA42-1A07-6C5D5F43AFF8}"/>
              </a:ext>
            </a:extLst>
          </p:cNvPr>
          <p:cNvPicPr>
            <a:picLocks noChangeAspect="1"/>
          </p:cNvPicPr>
          <p:nvPr/>
        </p:nvPicPr>
        <p:blipFill>
          <a:blip r:embed="rId5">
            <a:extLst>
              <a:ext uri="{28A0092B-C50C-407E-A947-70E740481C1C}">
                <a14:useLocalDpi xmlns:a14="http://schemas.microsoft.com/office/drawing/2010/main" val="0"/>
              </a:ext>
            </a:extLst>
          </a:blip>
          <a:srcRect l="10333" t="30556" r="13267" b="12400"/>
          <a:stretch/>
        </p:blipFill>
        <p:spPr>
          <a:xfrm>
            <a:off x="2425099" y="3257693"/>
            <a:ext cx="5584496" cy="3127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84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F5BFE-8EFD-841C-9E1F-06C81FA56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10AE2-2FD1-9DEA-04D0-7D351317B98D}"/>
              </a:ext>
            </a:extLst>
          </p:cNvPr>
          <p:cNvSpPr>
            <a:spLocks noGrp="1"/>
          </p:cNvSpPr>
          <p:nvPr>
            <p:ph type="title"/>
          </p:nvPr>
        </p:nvSpPr>
        <p:spPr>
          <a:xfrm>
            <a:off x="1843790" y="783414"/>
            <a:ext cx="9510008" cy="910475"/>
          </a:xfrm>
        </p:spPr>
        <p:txBody>
          <a:bodyPr>
            <a:noAutofit/>
          </a:bodyPr>
          <a:lstStyle/>
          <a:p>
            <a:r>
              <a:rPr lang="en-US" b="1" dirty="0">
                <a:solidFill>
                  <a:schemeClr val="accent2"/>
                </a:solidFill>
              </a:rPr>
              <a:t>The Future of Native Homeownership</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0964A987-A86D-6466-0768-0C543395B247}"/>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D1423B5A-0425-BC75-F477-E6A460967C38}"/>
              </a:ext>
            </a:extLst>
          </p:cNvPr>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3903E1DE-24F7-1E88-2C13-3491C698A74B}"/>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11" name="TextBox 10">
            <a:extLst>
              <a:ext uri="{FF2B5EF4-FFF2-40B4-BE49-F238E27FC236}">
                <a16:creationId xmlns:a16="http://schemas.microsoft.com/office/drawing/2014/main" id="{A7233746-912D-1DF9-F4D8-54A9FC6DE89C}"/>
              </a:ext>
            </a:extLst>
          </p:cNvPr>
          <p:cNvSpPr txBox="1"/>
          <p:nvPr/>
        </p:nvSpPr>
        <p:spPr>
          <a:xfrm>
            <a:off x="713232" y="2109687"/>
            <a:ext cx="10378440" cy="1477328"/>
          </a:xfrm>
          <a:prstGeom prst="rect">
            <a:avLst/>
          </a:prstGeom>
          <a:noFill/>
        </p:spPr>
        <p:txBody>
          <a:bodyPr wrap="square" rtlCol="0">
            <a:spAutoFit/>
          </a:bodyPr>
          <a:lstStyle/>
          <a:p>
            <a:r>
              <a:rPr lang="en-US" dirty="0"/>
              <a:t>Long-Term Vision:</a:t>
            </a:r>
          </a:p>
          <a:p>
            <a:pPr lvl="1"/>
            <a:r>
              <a:rPr lang="en-US" dirty="0"/>
              <a:t>We envision thriving Native American communities with robust economies led by abundant Native homeownership. This is supported by well-developed infrastructure, quality housing stock, affordable financing options, and multiple homebuyer resources.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739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5DEB-0135-9970-84D3-0A264684A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7A41-AC49-8D0D-1D32-0762EE030F75}"/>
              </a:ext>
            </a:extLst>
          </p:cNvPr>
          <p:cNvSpPr>
            <a:spLocks noGrp="1"/>
          </p:cNvSpPr>
          <p:nvPr>
            <p:ph type="title"/>
          </p:nvPr>
        </p:nvSpPr>
        <p:spPr>
          <a:xfrm>
            <a:off x="838200" y="2039430"/>
            <a:ext cx="10515600" cy="1325563"/>
          </a:xfrm>
        </p:spPr>
        <p:txBody>
          <a:bodyPr/>
          <a:lstStyle/>
          <a:p>
            <a:pPr algn="ctr"/>
            <a:r>
              <a:rPr lang="en-US" dirty="0"/>
              <a:t>Thank you </a:t>
            </a:r>
          </a:p>
        </p:txBody>
      </p:sp>
      <p:pic>
        <p:nvPicPr>
          <p:cNvPr id="7" name="Picture 6" descr="A blue bird with a black background&#10;&#10;Description automatically generated">
            <a:extLst>
              <a:ext uri="{FF2B5EF4-FFF2-40B4-BE49-F238E27FC236}">
                <a16:creationId xmlns:a16="http://schemas.microsoft.com/office/drawing/2014/main" id="{9682EB1A-2155-D327-301D-63823505E0C7}"/>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B23C4A44-F993-A215-E4B1-2EA84C8A7856}"/>
              </a:ext>
            </a:extLst>
          </p:cNvPr>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C759ECB3-7554-D9A9-7105-4968340EFB0C}"/>
              </a:ext>
            </a:extLst>
          </p:cNvPr>
          <p:cNvSpPr>
            <a:spLocks noGrp="1"/>
          </p:cNvSpPr>
          <p:nvPr>
            <p:ph idx="1"/>
          </p:nvPr>
        </p:nvSpPr>
        <p:spPr>
          <a:xfrm>
            <a:off x="838200" y="3493007"/>
            <a:ext cx="10515600" cy="2683955"/>
          </a:xfrm>
        </p:spPr>
        <p:txBody>
          <a:bodyPr/>
          <a:lstStyle/>
          <a:p>
            <a:pPr marL="0" indent="0" algn="ctr">
              <a:buNone/>
            </a:pPr>
            <a:r>
              <a:rPr lang="en-US" dirty="0"/>
              <a:t>Montana Native Homeownership Coalition </a:t>
            </a:r>
          </a:p>
          <a:p>
            <a:pPr marL="0" indent="0" algn="ctr">
              <a:buNone/>
            </a:pPr>
            <a:r>
              <a:rPr lang="en-US" dirty="0"/>
              <a:t>Tyler Baker</a:t>
            </a:r>
          </a:p>
          <a:p>
            <a:pPr marL="0" indent="0" algn="ctr">
              <a:buNone/>
            </a:pPr>
            <a:r>
              <a:rPr lang="en-US" dirty="0">
                <a:hlinkClick r:id="rId5"/>
              </a:rPr>
              <a:t>tbaker@nwmt.org</a:t>
            </a:r>
            <a:endParaRPr lang="en-US" dirty="0"/>
          </a:p>
          <a:p>
            <a:pPr marL="0" indent="0" algn="ctr">
              <a:buNone/>
            </a:pPr>
            <a:r>
              <a:rPr lang="en-US" dirty="0"/>
              <a:t>406-833-1090</a:t>
            </a:r>
          </a:p>
        </p:txBody>
      </p:sp>
      <p:pic>
        <p:nvPicPr>
          <p:cNvPr id="4" name="Picture 3" descr="A yellow and blue sign with blue text&#10;&#10;Description automatically generated">
            <a:extLst>
              <a:ext uri="{FF2B5EF4-FFF2-40B4-BE49-F238E27FC236}">
                <a16:creationId xmlns:a16="http://schemas.microsoft.com/office/drawing/2014/main" id="{F73D351B-87DE-B63C-9539-A4A8656B9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1791" y="670875"/>
            <a:ext cx="4568961" cy="1368555"/>
          </a:xfrm>
          <a:prstGeom prst="rect">
            <a:avLst/>
          </a:prstGeom>
        </p:spPr>
      </p:pic>
    </p:spTree>
    <p:extLst>
      <p:ext uri="{BB962C8B-B14F-4D97-AF65-F5344CB8AC3E}">
        <p14:creationId xmlns:p14="http://schemas.microsoft.com/office/powerpoint/2010/main" val="36829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ctrTitle"/>
          </p:nvPr>
        </p:nvSpPr>
        <p:spPr>
          <a:xfrm>
            <a:off x="1524000" y="1714564"/>
            <a:ext cx="9144000" cy="2387600"/>
          </a:xfrm>
        </p:spPr>
        <p:txBody>
          <a:bodyPr>
            <a:normAutofit/>
          </a:bodyPr>
          <a:lstStyle/>
          <a:p>
            <a:r>
              <a:rPr lang="en-US" sz="6000" b="1" dirty="0">
                <a:solidFill>
                  <a:schemeClr val="accent2"/>
                </a:solidFill>
              </a:rPr>
              <a:t>Innovations in Homeownership</a:t>
            </a:r>
          </a:p>
        </p:txBody>
      </p:sp>
      <p:sp>
        <p:nvSpPr>
          <p:cNvPr id="3" name="Subtitle 2">
            <a:extLst>
              <a:ext uri="{FF2B5EF4-FFF2-40B4-BE49-F238E27FC236}">
                <a16:creationId xmlns:a16="http://schemas.microsoft.com/office/drawing/2014/main" id="{0D6817AC-028E-1B1D-18AA-25CEBE27E93C}"/>
              </a:ext>
            </a:extLst>
          </p:cNvPr>
          <p:cNvSpPr>
            <a:spLocks noGrp="1"/>
          </p:cNvSpPr>
          <p:nvPr>
            <p:ph type="subTitle" idx="1"/>
          </p:nvPr>
        </p:nvSpPr>
        <p:spPr>
          <a:xfrm>
            <a:off x="1524000" y="4205542"/>
            <a:ext cx="9144000" cy="1655762"/>
          </a:xfrm>
        </p:spPr>
        <p:txBody>
          <a:bodyPr/>
          <a:lstStyle/>
          <a:p>
            <a:r>
              <a:rPr lang="en-US" dirty="0"/>
              <a:t>Increasing Homeownership in Native Communities</a:t>
            </a:r>
          </a:p>
          <a:p>
            <a:r>
              <a:rPr lang="en-US" dirty="0"/>
              <a:t>Tyler Baker, Program Manager</a:t>
            </a:r>
          </a:p>
          <a:p>
            <a:r>
              <a:rPr lang="en-US" dirty="0"/>
              <a:t>MT Native Homeownership Coalition</a:t>
            </a: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r="51924"/>
          <a:stretch/>
        </p:blipFill>
        <p:spPr>
          <a:xfrm>
            <a:off x="0" y="0"/>
            <a:ext cx="915988" cy="6858000"/>
          </a:xfrm>
        </p:spPr>
      </p:pic>
      <p:pic>
        <p:nvPicPr>
          <p:cNvPr id="5" name="Picture 4" descr="A yellow and blue logo&#10;&#10;Description automatically generated">
            <a:extLst>
              <a:ext uri="{FF2B5EF4-FFF2-40B4-BE49-F238E27FC236}">
                <a16:creationId xmlns:a16="http://schemas.microsoft.com/office/drawing/2014/main" id="{C531B15D-BCEE-74E9-DE8A-0DD673715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060" y="693484"/>
            <a:ext cx="4568952" cy="1368552"/>
          </a:xfrm>
          <a:prstGeom prst="rect">
            <a:avLst/>
          </a:prstGeom>
        </p:spPr>
      </p:pic>
    </p:spTree>
    <p:extLst>
      <p:ext uri="{BB962C8B-B14F-4D97-AF65-F5344CB8AC3E}">
        <p14:creationId xmlns:p14="http://schemas.microsoft.com/office/powerpoint/2010/main" val="21961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647700" y="1113651"/>
            <a:ext cx="9890759" cy="1325563"/>
          </a:xfrm>
        </p:spPr>
        <p:txBody>
          <a:bodyPr/>
          <a:lstStyle/>
          <a:p>
            <a:pPr algn="ctr"/>
            <a:r>
              <a:rPr lang="en-US" b="1" dirty="0">
                <a:solidFill>
                  <a:schemeClr val="accent2"/>
                </a:solidFill>
              </a:rPr>
              <a:t>Introduction to the Coalition</a:t>
            </a:r>
          </a:p>
        </p:txBody>
      </p:sp>
      <p:sp>
        <p:nvSpPr>
          <p:cNvPr id="12" name="TextBox 11">
            <a:extLst>
              <a:ext uri="{FF2B5EF4-FFF2-40B4-BE49-F238E27FC236}">
                <a16:creationId xmlns:a16="http://schemas.microsoft.com/office/drawing/2014/main" id="{D9CCACDE-FE3C-F079-660B-988096B3BF06}"/>
              </a:ext>
            </a:extLst>
          </p:cNvPr>
          <p:cNvSpPr txBox="1"/>
          <p:nvPr/>
        </p:nvSpPr>
        <p:spPr>
          <a:xfrm>
            <a:off x="2414015" y="2219527"/>
            <a:ext cx="635812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4359"/>
                </a:solidFill>
                <a:effectLst/>
                <a:uLnTx/>
                <a:uFillTx/>
                <a:latin typeface="Aptos" panose="02110004020202020204"/>
                <a:ea typeface="+mn-ea"/>
                <a:cs typeface="+mn-cs"/>
              </a:rPr>
              <a:t>We create equitable homeownership opportunities for Native Americans in Montana by providing a collaborative space where diverse stakeholders join together to formulate sustainable solutions. </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5" name="Picture 4" descr="A yellow and blue logo&#10;&#10;Description automatically generated">
            <a:extLst>
              <a:ext uri="{FF2B5EF4-FFF2-40B4-BE49-F238E27FC236}">
                <a16:creationId xmlns:a16="http://schemas.microsoft.com/office/drawing/2014/main" id="{455EC0B4-50E3-F02F-6F99-F3E88C417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426602"/>
            <a:ext cx="3183636" cy="953604"/>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671A6666-0F1A-A989-6B2B-37D56BC9F187}"/>
              </a:ext>
            </a:extLst>
          </p:cNvPr>
          <p:cNvPicPr>
            <a:picLocks noChangeAspect="1"/>
          </p:cNvPicPr>
          <p:nvPr/>
        </p:nvPicPr>
        <p:blipFill>
          <a:blip r:embed="rId5">
            <a:extLst>
              <a:ext uri="{28A0092B-C50C-407E-A947-70E740481C1C}">
                <a14:useLocalDpi xmlns:a14="http://schemas.microsoft.com/office/drawing/2010/main" val="0"/>
              </a:ext>
            </a:extLst>
          </a:blip>
          <a:srcRect t="27203" b="11565"/>
          <a:stretch/>
        </p:blipFill>
        <p:spPr>
          <a:xfrm>
            <a:off x="1233678" y="3438145"/>
            <a:ext cx="9029700" cy="3248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157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E018B-33BF-A9A4-28CD-8F4F73AC7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0D7A2-14F4-01D7-48CF-BAD39C15E964}"/>
              </a:ext>
            </a:extLst>
          </p:cNvPr>
          <p:cNvSpPr>
            <a:spLocks noGrp="1"/>
          </p:cNvSpPr>
          <p:nvPr>
            <p:ph type="title"/>
          </p:nvPr>
        </p:nvSpPr>
        <p:spPr>
          <a:xfrm>
            <a:off x="647700" y="1113651"/>
            <a:ext cx="9890759" cy="1325563"/>
          </a:xfrm>
        </p:spPr>
        <p:txBody>
          <a:bodyPr/>
          <a:lstStyle/>
          <a:p>
            <a:pPr algn="ctr"/>
            <a:r>
              <a:rPr lang="en-US" b="1" dirty="0">
                <a:solidFill>
                  <a:schemeClr val="accent2"/>
                </a:solidFill>
              </a:rPr>
              <a:t>Introduction to the Coalition</a:t>
            </a:r>
          </a:p>
        </p:txBody>
      </p:sp>
      <p:pic>
        <p:nvPicPr>
          <p:cNvPr id="7" name="Content Placeholder 6" descr="A red and blue pattern&#10;&#10;Description automatically generated">
            <a:extLst>
              <a:ext uri="{FF2B5EF4-FFF2-40B4-BE49-F238E27FC236}">
                <a16:creationId xmlns:a16="http://schemas.microsoft.com/office/drawing/2014/main" id="{25E78E77-8511-E169-9F38-2AD5D2E689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5" name="Picture 4" descr="A yellow and blue logo&#10;&#10;Description automatically generated">
            <a:extLst>
              <a:ext uri="{FF2B5EF4-FFF2-40B4-BE49-F238E27FC236}">
                <a16:creationId xmlns:a16="http://schemas.microsoft.com/office/drawing/2014/main" id="{2CF430B6-9121-E6C2-1C3D-5B37F3CAF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426602"/>
            <a:ext cx="3183636" cy="953604"/>
          </a:xfrm>
          <a:prstGeom prst="rect">
            <a:avLst/>
          </a:prstGeom>
        </p:spPr>
      </p:pic>
      <p:sp>
        <p:nvSpPr>
          <p:cNvPr id="3" name="TextBox 2">
            <a:extLst>
              <a:ext uri="{FF2B5EF4-FFF2-40B4-BE49-F238E27FC236}">
                <a16:creationId xmlns:a16="http://schemas.microsoft.com/office/drawing/2014/main" id="{0E0CFD62-E914-89A9-2B2A-D79172512433}"/>
              </a:ext>
            </a:extLst>
          </p:cNvPr>
          <p:cNvSpPr txBox="1"/>
          <p:nvPr/>
        </p:nvSpPr>
        <p:spPr>
          <a:xfrm>
            <a:off x="1625831" y="2664598"/>
            <a:ext cx="7701368" cy="461665"/>
          </a:xfrm>
          <a:prstGeom prst="rect">
            <a:avLst/>
          </a:prstGeom>
          <a:noFill/>
        </p:spPr>
        <p:txBody>
          <a:bodyPr wrap="square" rtlCol="0">
            <a:spAutoFit/>
          </a:bodyPr>
          <a:lstStyle/>
          <a:p>
            <a:pPr algn="ctr"/>
            <a:r>
              <a:rPr lang="en-US" sz="2400" dirty="0"/>
              <a:t>Steering Committee</a:t>
            </a:r>
          </a:p>
        </p:txBody>
      </p:sp>
      <p:sp>
        <p:nvSpPr>
          <p:cNvPr id="4" name="TextBox 3">
            <a:extLst>
              <a:ext uri="{FF2B5EF4-FFF2-40B4-BE49-F238E27FC236}">
                <a16:creationId xmlns:a16="http://schemas.microsoft.com/office/drawing/2014/main" id="{68974CAD-F746-56A9-6E85-719603C1C08B}"/>
              </a:ext>
            </a:extLst>
          </p:cNvPr>
          <p:cNvSpPr txBox="1"/>
          <p:nvPr/>
        </p:nvSpPr>
        <p:spPr>
          <a:xfrm>
            <a:off x="858982" y="3592945"/>
            <a:ext cx="2972354" cy="646331"/>
          </a:xfrm>
          <a:prstGeom prst="rect">
            <a:avLst/>
          </a:prstGeom>
          <a:noFill/>
        </p:spPr>
        <p:txBody>
          <a:bodyPr wrap="square" rtlCol="0">
            <a:spAutoFit/>
          </a:bodyPr>
          <a:lstStyle/>
          <a:p>
            <a:pPr algn="ctr"/>
            <a:r>
              <a:rPr lang="en-US" dirty="0"/>
              <a:t>Mortgage Lending Committee</a:t>
            </a:r>
          </a:p>
        </p:txBody>
      </p:sp>
      <p:sp>
        <p:nvSpPr>
          <p:cNvPr id="6" name="TextBox 5">
            <a:extLst>
              <a:ext uri="{FF2B5EF4-FFF2-40B4-BE49-F238E27FC236}">
                <a16:creationId xmlns:a16="http://schemas.microsoft.com/office/drawing/2014/main" id="{8E0EE191-60E5-936E-4A11-9ED4FB9EC4BF}"/>
              </a:ext>
            </a:extLst>
          </p:cNvPr>
          <p:cNvSpPr txBox="1"/>
          <p:nvPr/>
        </p:nvSpPr>
        <p:spPr>
          <a:xfrm>
            <a:off x="3831336" y="3592944"/>
            <a:ext cx="2972354" cy="646331"/>
          </a:xfrm>
          <a:prstGeom prst="rect">
            <a:avLst/>
          </a:prstGeom>
          <a:noFill/>
        </p:spPr>
        <p:txBody>
          <a:bodyPr wrap="square" rtlCol="0">
            <a:spAutoFit/>
          </a:bodyPr>
          <a:lstStyle/>
          <a:p>
            <a:pPr algn="ctr"/>
            <a:r>
              <a:rPr lang="en-US" dirty="0"/>
              <a:t>Infrastructure and Housing Development</a:t>
            </a:r>
          </a:p>
        </p:txBody>
      </p:sp>
      <p:sp>
        <p:nvSpPr>
          <p:cNvPr id="8" name="TextBox 7">
            <a:extLst>
              <a:ext uri="{FF2B5EF4-FFF2-40B4-BE49-F238E27FC236}">
                <a16:creationId xmlns:a16="http://schemas.microsoft.com/office/drawing/2014/main" id="{7B87AFB0-ADE1-BB16-97A2-F163BBC6CFB5}"/>
              </a:ext>
            </a:extLst>
          </p:cNvPr>
          <p:cNvSpPr txBox="1"/>
          <p:nvPr/>
        </p:nvSpPr>
        <p:spPr>
          <a:xfrm>
            <a:off x="7420273" y="3592943"/>
            <a:ext cx="2972354" cy="646331"/>
          </a:xfrm>
          <a:prstGeom prst="rect">
            <a:avLst/>
          </a:prstGeom>
          <a:noFill/>
        </p:spPr>
        <p:txBody>
          <a:bodyPr wrap="square" rtlCol="0">
            <a:spAutoFit/>
          </a:bodyPr>
          <a:lstStyle/>
          <a:p>
            <a:pPr algn="ctr"/>
            <a:r>
              <a:rPr lang="en-US" dirty="0"/>
              <a:t>Education and Counseling Committee</a:t>
            </a:r>
          </a:p>
        </p:txBody>
      </p:sp>
      <p:sp>
        <p:nvSpPr>
          <p:cNvPr id="9" name="TextBox 8">
            <a:extLst>
              <a:ext uri="{FF2B5EF4-FFF2-40B4-BE49-F238E27FC236}">
                <a16:creationId xmlns:a16="http://schemas.microsoft.com/office/drawing/2014/main" id="{EE58640E-B0C8-670A-8A46-F57CAB7BDB4E}"/>
              </a:ext>
            </a:extLst>
          </p:cNvPr>
          <p:cNvSpPr txBox="1"/>
          <p:nvPr/>
        </p:nvSpPr>
        <p:spPr>
          <a:xfrm>
            <a:off x="1625831" y="5043055"/>
            <a:ext cx="836791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t>We envision thriving Native American communities with robust economies led by abundant Native homeownership. This is supported by well-developed infrastructure, quality housing stock, affordable financing options, and multiple homebuyer resources.</a:t>
            </a:r>
            <a:endParaRPr lang="en-US" b="0" dirty="0"/>
          </a:p>
        </p:txBody>
      </p:sp>
    </p:spTree>
    <p:extLst>
      <p:ext uri="{BB962C8B-B14F-4D97-AF65-F5344CB8AC3E}">
        <p14:creationId xmlns:p14="http://schemas.microsoft.com/office/powerpoint/2010/main" val="181129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a:xfrm>
            <a:off x="838198" y="338932"/>
            <a:ext cx="10619234" cy="1042211"/>
          </a:xfrm>
        </p:spPr>
        <p:txBody>
          <a:bodyPr>
            <a:normAutofit/>
          </a:bodyPr>
          <a:lstStyle/>
          <a:p>
            <a:r>
              <a:rPr lang="en-US" sz="4800" b="1" u="sng" dirty="0">
                <a:solidFill>
                  <a:schemeClr val="accent2"/>
                </a:solidFill>
              </a:rPr>
              <a:t>The Importance of </a:t>
            </a:r>
            <a:r>
              <a:rPr lang="en-US" b="1" u="sng" dirty="0">
                <a:solidFill>
                  <a:schemeClr val="accent2"/>
                </a:solidFill>
              </a:rPr>
              <a:t>Homeownership</a:t>
            </a:r>
            <a:endParaRPr lang="en-US" sz="4800" u="sng" dirty="0">
              <a:solidFill>
                <a:schemeClr val="bg1"/>
              </a:solidFill>
            </a:endParaRP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751379" y="187398"/>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71787" y="5578189"/>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sp>
        <p:nvSpPr>
          <p:cNvPr id="4" name="Content Placeholder 3">
            <a:extLst>
              <a:ext uri="{FF2B5EF4-FFF2-40B4-BE49-F238E27FC236}">
                <a16:creationId xmlns:a16="http://schemas.microsoft.com/office/drawing/2014/main" id="{6337B9E1-991E-17B7-4B2F-CFAC04772C37}"/>
              </a:ext>
            </a:extLst>
          </p:cNvPr>
          <p:cNvSpPr>
            <a:spLocks noGrp="1"/>
          </p:cNvSpPr>
          <p:nvPr>
            <p:ph idx="1"/>
          </p:nvPr>
        </p:nvSpPr>
        <p:spPr>
          <a:xfrm>
            <a:off x="838202" y="1381143"/>
            <a:ext cx="10515600" cy="1910697"/>
          </a:xfrm>
        </p:spPr>
        <p:txBody>
          <a:bodyPr>
            <a:normAutofit fontScale="92500" lnSpcReduction="20000"/>
          </a:bodyPr>
          <a:lstStyle/>
          <a:p>
            <a:pPr marL="0" indent="0">
              <a:lnSpc>
                <a:spcPct val="100000"/>
              </a:lnSpc>
              <a:spcBef>
                <a:spcPct val="0"/>
              </a:spcBef>
              <a:buNone/>
              <a:defRPr/>
            </a:pPr>
            <a:r>
              <a:rPr lang="en-US" sz="3900" b="1" dirty="0">
                <a:solidFill>
                  <a:srgbClr val="E97132"/>
                </a:solidFill>
                <a:latin typeface="Aptos Display" panose="02110004020202020204"/>
              </a:rPr>
              <a:t>Why Homeownership Matters</a:t>
            </a:r>
          </a:p>
          <a:p>
            <a:r>
              <a:rPr lang="en-US" dirty="0"/>
              <a:t>Cultural </a:t>
            </a:r>
          </a:p>
          <a:p>
            <a:r>
              <a:rPr lang="en-US" dirty="0"/>
              <a:t>Economic</a:t>
            </a:r>
          </a:p>
          <a:p>
            <a:r>
              <a:rPr lang="en-US" dirty="0"/>
              <a:t>Social Impacts</a:t>
            </a:r>
          </a:p>
          <a:p>
            <a:pPr marL="0" indent="0">
              <a:buNone/>
            </a:pPr>
            <a:endParaRPr lang="en-US" dirty="0"/>
          </a:p>
        </p:txBody>
      </p:sp>
      <p:sp>
        <p:nvSpPr>
          <p:cNvPr id="3" name="TextBox 2">
            <a:extLst>
              <a:ext uri="{FF2B5EF4-FFF2-40B4-BE49-F238E27FC236}">
                <a16:creationId xmlns:a16="http://schemas.microsoft.com/office/drawing/2014/main" id="{374C67A1-312D-EFA5-0BC3-40680F44AA2A}"/>
              </a:ext>
            </a:extLst>
          </p:cNvPr>
          <p:cNvSpPr txBox="1"/>
          <p:nvPr/>
        </p:nvSpPr>
        <p:spPr>
          <a:xfrm>
            <a:off x="838198" y="3429000"/>
            <a:ext cx="9512810" cy="1974964"/>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E97132"/>
                </a:solidFill>
                <a:effectLst/>
                <a:uLnTx/>
                <a:uFillTx/>
                <a:latin typeface="Aptos Display" panose="02110004020202020204"/>
                <a:ea typeface="+mn-ea"/>
                <a:cs typeface="+mn-cs"/>
              </a:rPr>
              <a:t>Current Homeownership Challenges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Limited Housing Stock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Land and Legal Processes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Financing Barriers</a:t>
            </a:r>
          </a:p>
        </p:txBody>
      </p:sp>
      <p:pic>
        <p:nvPicPr>
          <p:cNvPr id="6" name="Picture 5" descr="A sunset over a teepee&#10;&#10;Description automatically generated">
            <a:extLst>
              <a:ext uri="{FF2B5EF4-FFF2-40B4-BE49-F238E27FC236}">
                <a16:creationId xmlns:a16="http://schemas.microsoft.com/office/drawing/2014/main" id="{1F71DC9A-48DA-1760-3117-DE7C49FCA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797" y="3881098"/>
            <a:ext cx="3969203" cy="2976902"/>
          </a:xfrm>
          <a:prstGeom prst="rect">
            <a:avLst/>
          </a:prstGeom>
          <a:effectLst>
            <a:softEdge rad="215900"/>
          </a:effectLst>
        </p:spPr>
      </p:pic>
    </p:spTree>
    <p:extLst>
      <p:ext uri="{BB962C8B-B14F-4D97-AF65-F5344CB8AC3E}">
        <p14:creationId xmlns:p14="http://schemas.microsoft.com/office/powerpoint/2010/main" val="31194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a:xfrm>
            <a:off x="1843789" y="330832"/>
            <a:ext cx="9510008" cy="910475"/>
          </a:xfrm>
        </p:spPr>
        <p:txBody>
          <a:bodyPr>
            <a:noAutofit/>
          </a:bodyPr>
          <a:lstStyle/>
          <a:p>
            <a:r>
              <a:rPr lang="en-US" sz="5400" b="1" dirty="0">
                <a:solidFill>
                  <a:schemeClr val="accent2"/>
                </a:solidFill>
              </a:rPr>
              <a:t>Innovative Financing Solutions</a:t>
            </a:r>
            <a:endParaRPr lang="en-US" sz="5400" dirty="0"/>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843789" y="1226581"/>
            <a:ext cx="7701368" cy="461665"/>
          </a:xfrm>
          <a:prstGeom prst="rect">
            <a:avLst/>
          </a:prstGeom>
          <a:noFill/>
        </p:spPr>
        <p:txBody>
          <a:bodyPr wrap="square" rtlCol="0">
            <a:spAutoFit/>
          </a:bodyPr>
          <a:lstStyle/>
          <a:p>
            <a:pPr algn="ctr"/>
            <a:r>
              <a:rPr lang="en-US" sz="2400" dirty="0"/>
              <a:t>Mortgage Lending Committee</a:t>
            </a:r>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11" name="TextBox 10">
            <a:extLst>
              <a:ext uri="{FF2B5EF4-FFF2-40B4-BE49-F238E27FC236}">
                <a16:creationId xmlns:a16="http://schemas.microsoft.com/office/drawing/2014/main" id="{D6FF6BA5-B928-A60B-3490-4D3CB79C6506}"/>
              </a:ext>
            </a:extLst>
          </p:cNvPr>
          <p:cNvSpPr txBox="1"/>
          <p:nvPr/>
        </p:nvSpPr>
        <p:spPr>
          <a:xfrm>
            <a:off x="713232" y="2109687"/>
            <a:ext cx="418795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Asset Mapping and understand local nuances</a:t>
            </a:r>
          </a:p>
          <a:p>
            <a:pPr marL="742950" lvl="1" indent="-285750">
              <a:buFont typeface="Arial" panose="020B0604020202020204" pitchFamily="34" charset="0"/>
              <a:buChar char="•"/>
            </a:pPr>
            <a:r>
              <a:rPr lang="en-US" dirty="0"/>
              <a:t>Map Leasehold Mortgage Process</a:t>
            </a:r>
          </a:p>
          <a:p>
            <a:pPr marL="742950" lvl="1" indent="-285750">
              <a:buFont typeface="Arial" panose="020B0604020202020204" pitchFamily="34" charset="0"/>
              <a:buChar char="•"/>
            </a:pPr>
            <a:r>
              <a:rPr lang="en-US" dirty="0"/>
              <a:t>Identify BIA-related issues</a:t>
            </a:r>
          </a:p>
          <a:p>
            <a:pPr marL="742950" lvl="1" indent="-285750">
              <a:buFont typeface="Arial" panose="020B0604020202020204" pitchFamily="34" charset="0"/>
              <a:buChar char="•"/>
            </a:pPr>
            <a:r>
              <a:rPr lang="en-US" dirty="0"/>
              <a:t>Identify current and potential lending products/partners</a:t>
            </a:r>
          </a:p>
          <a:p>
            <a:pPr lvl="1"/>
            <a:endParaRPr lang="en-US" dirty="0"/>
          </a:p>
        </p:txBody>
      </p:sp>
      <p:sp>
        <p:nvSpPr>
          <p:cNvPr id="13" name="TextBox 12">
            <a:extLst>
              <a:ext uri="{FF2B5EF4-FFF2-40B4-BE49-F238E27FC236}">
                <a16:creationId xmlns:a16="http://schemas.microsoft.com/office/drawing/2014/main" id="{C788D03E-C630-AA24-0392-AE1F4D3C0C2A}"/>
              </a:ext>
            </a:extLst>
          </p:cNvPr>
          <p:cNvSpPr txBox="1"/>
          <p:nvPr/>
        </p:nvSpPr>
        <p:spPr>
          <a:xfrm>
            <a:off x="6080371" y="1869062"/>
            <a:ext cx="4379976" cy="389574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CDFI involvement/support</a:t>
            </a:r>
          </a:p>
          <a:p>
            <a:pPr marL="285750" indent="-285750">
              <a:lnSpc>
                <a:spcPct val="200000"/>
              </a:lnSpc>
              <a:buFont typeface="Arial" panose="020B0604020202020204" pitchFamily="34" charset="0"/>
              <a:buChar char="•"/>
            </a:pPr>
            <a:r>
              <a:rPr lang="en-US" dirty="0"/>
              <a:t>HUD/USDA program collaboration</a:t>
            </a:r>
          </a:p>
          <a:p>
            <a:pPr marL="285750" indent="-285750">
              <a:lnSpc>
                <a:spcPct val="200000"/>
              </a:lnSpc>
              <a:buFont typeface="Arial" panose="020B0604020202020204" pitchFamily="34" charset="0"/>
              <a:buChar char="•"/>
            </a:pPr>
            <a:r>
              <a:rPr lang="en-US" dirty="0"/>
              <a:t>Tribal Specific Lending options and partnerships with financial institutions</a:t>
            </a:r>
          </a:p>
          <a:p>
            <a:pPr marL="285750" indent="-285750">
              <a:lnSpc>
                <a:spcPct val="200000"/>
              </a:lnSpc>
              <a:buFont typeface="Arial" panose="020B0604020202020204" pitchFamily="34" charset="0"/>
              <a:buChar char="•"/>
            </a:pPr>
            <a:r>
              <a:rPr lang="en-US" dirty="0"/>
              <a:t>Myth busting</a:t>
            </a:r>
          </a:p>
          <a:p>
            <a:pPr marL="285750" indent="-285750">
              <a:lnSpc>
                <a:spcPct val="200000"/>
              </a:lnSpc>
              <a:buFont typeface="Arial" panose="020B0604020202020204" pitchFamily="34" charset="0"/>
              <a:buChar char="•"/>
            </a:pPr>
            <a:r>
              <a:rPr lang="en-US" dirty="0"/>
              <a:t>Creative Lending</a:t>
            </a:r>
          </a:p>
          <a:p>
            <a:pPr marL="285750" indent="-285750">
              <a:lnSpc>
                <a:spcPct val="200000"/>
              </a:lnSpc>
              <a:buFont typeface="Arial" panose="020B0604020202020204" pitchFamily="34" charset="0"/>
              <a:buChar char="•"/>
            </a:pPr>
            <a:r>
              <a:rPr lang="en-US" dirty="0"/>
              <a:t>Increasing CDFI Capital</a:t>
            </a:r>
          </a:p>
        </p:txBody>
      </p:sp>
      <p:sp>
        <p:nvSpPr>
          <p:cNvPr id="14" name="TextBox 13">
            <a:extLst>
              <a:ext uri="{FF2B5EF4-FFF2-40B4-BE49-F238E27FC236}">
                <a16:creationId xmlns:a16="http://schemas.microsoft.com/office/drawing/2014/main" id="{5DC37979-F391-F80A-8B08-A3E73C2D8A27}"/>
              </a:ext>
            </a:extLst>
          </p:cNvPr>
          <p:cNvSpPr txBox="1"/>
          <p:nvPr/>
        </p:nvSpPr>
        <p:spPr>
          <a:xfrm>
            <a:off x="713232" y="4095145"/>
            <a:ext cx="418795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Develop and Connect Lending Tools</a:t>
            </a:r>
          </a:p>
          <a:p>
            <a:pPr marL="742950" lvl="1" indent="-285750">
              <a:buFont typeface="Arial" panose="020B0604020202020204" pitchFamily="34" charset="0"/>
              <a:buChar char="•"/>
            </a:pPr>
            <a:r>
              <a:rPr lang="en-US" dirty="0"/>
              <a:t>Create Lending Matrix Tool</a:t>
            </a:r>
          </a:p>
          <a:p>
            <a:pPr marL="742950" lvl="1" indent="-285750">
              <a:buFont typeface="Arial" panose="020B0604020202020204" pitchFamily="34" charset="0"/>
              <a:buChar char="•"/>
            </a:pPr>
            <a:r>
              <a:rPr lang="en-US" dirty="0"/>
              <a:t>Training for Lenders and Practitioners</a:t>
            </a:r>
          </a:p>
          <a:p>
            <a:pPr marL="742950" lvl="1" indent="-285750">
              <a:buFont typeface="Arial" panose="020B0604020202020204" pitchFamily="34" charset="0"/>
              <a:buChar char="•"/>
            </a:pPr>
            <a:r>
              <a:rPr lang="en-US" dirty="0"/>
              <a:t>Secondary Market Opportunities</a:t>
            </a:r>
          </a:p>
        </p:txBody>
      </p:sp>
      <p:sp>
        <p:nvSpPr>
          <p:cNvPr id="15" name="TextBox 14">
            <a:extLst>
              <a:ext uri="{FF2B5EF4-FFF2-40B4-BE49-F238E27FC236}">
                <a16:creationId xmlns:a16="http://schemas.microsoft.com/office/drawing/2014/main" id="{F31EEC0D-5061-CD47-65A9-CDBEFFA73BE7}"/>
              </a:ext>
            </a:extLst>
          </p:cNvPr>
          <p:cNvSpPr txBox="1"/>
          <p:nvPr/>
        </p:nvSpPr>
        <p:spPr>
          <a:xfrm>
            <a:off x="1480008" y="1644010"/>
            <a:ext cx="2309568" cy="461665"/>
          </a:xfrm>
          <a:prstGeom prst="rect">
            <a:avLst/>
          </a:prstGeom>
          <a:noFill/>
        </p:spPr>
        <p:txBody>
          <a:bodyPr wrap="square" rtlCol="0">
            <a:spAutoFit/>
          </a:bodyPr>
          <a:lstStyle/>
          <a:p>
            <a:pPr algn="ctr"/>
            <a:r>
              <a:rPr lang="en-US" sz="2400" dirty="0"/>
              <a:t>Milestones</a:t>
            </a:r>
          </a:p>
        </p:txBody>
      </p:sp>
    </p:spTree>
    <p:extLst>
      <p:ext uri="{BB962C8B-B14F-4D97-AF65-F5344CB8AC3E}">
        <p14:creationId xmlns:p14="http://schemas.microsoft.com/office/powerpoint/2010/main" val="4567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8598-9530-4223-EA6E-104444C3D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73A86-08A6-DB8B-F8D7-5BF14E8142FF}"/>
              </a:ext>
            </a:extLst>
          </p:cNvPr>
          <p:cNvSpPr>
            <a:spLocks noGrp="1"/>
          </p:cNvSpPr>
          <p:nvPr>
            <p:ph type="title"/>
          </p:nvPr>
        </p:nvSpPr>
        <p:spPr>
          <a:xfrm>
            <a:off x="541020" y="461337"/>
            <a:ext cx="9890759" cy="1325563"/>
          </a:xfrm>
        </p:spPr>
        <p:txBody>
          <a:bodyPr>
            <a:normAutofit/>
          </a:bodyPr>
          <a:lstStyle/>
          <a:p>
            <a:pPr algn="ctr"/>
            <a:r>
              <a:rPr lang="en-US" sz="5400" b="1" dirty="0">
                <a:solidFill>
                  <a:schemeClr val="accent2"/>
                </a:solidFill>
              </a:rPr>
              <a:t>Innovative Housing Models</a:t>
            </a:r>
          </a:p>
        </p:txBody>
      </p:sp>
      <p:sp>
        <p:nvSpPr>
          <p:cNvPr id="12" name="TextBox 11">
            <a:extLst>
              <a:ext uri="{FF2B5EF4-FFF2-40B4-BE49-F238E27FC236}">
                <a16:creationId xmlns:a16="http://schemas.microsoft.com/office/drawing/2014/main" id="{6E3D0AD3-6B0D-B229-24F6-1438F36AC607}"/>
              </a:ext>
            </a:extLst>
          </p:cNvPr>
          <p:cNvSpPr txBox="1"/>
          <p:nvPr/>
        </p:nvSpPr>
        <p:spPr>
          <a:xfrm>
            <a:off x="2063496" y="1677172"/>
            <a:ext cx="6358128" cy="83099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2400" dirty="0"/>
              <a:t>Infrastructure and Housing Development Committee</a:t>
            </a:r>
          </a:p>
        </p:txBody>
      </p:sp>
      <p:pic>
        <p:nvPicPr>
          <p:cNvPr id="7" name="Content Placeholder 6" descr="A red and blue pattern&#10;&#10;Description automatically generated">
            <a:extLst>
              <a:ext uri="{FF2B5EF4-FFF2-40B4-BE49-F238E27FC236}">
                <a16:creationId xmlns:a16="http://schemas.microsoft.com/office/drawing/2014/main" id="{E04DE7E0-5E34-9529-75D5-AB1BBE52CD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807D1F36-A887-1089-AC89-604A454CB7E2}"/>
              </a:ext>
            </a:extLst>
          </p:cNvPr>
          <p:cNvPicPr>
            <a:picLocks noChangeAspect="1"/>
          </p:cNvPicPr>
          <p:nvPr/>
        </p:nvPicPr>
        <p:blipFill>
          <a:blip r:embed="rId4">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
        <p:nvSpPr>
          <p:cNvPr id="6" name="TextBox 5">
            <a:extLst>
              <a:ext uri="{FF2B5EF4-FFF2-40B4-BE49-F238E27FC236}">
                <a16:creationId xmlns:a16="http://schemas.microsoft.com/office/drawing/2014/main" id="{DEC3384D-F39C-5583-94DE-992B1390EA03}"/>
              </a:ext>
            </a:extLst>
          </p:cNvPr>
          <p:cNvSpPr txBox="1"/>
          <p:nvPr/>
        </p:nvSpPr>
        <p:spPr>
          <a:xfrm>
            <a:off x="676373" y="3002735"/>
            <a:ext cx="435254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Identify Infrastructure Landscape on each reservation</a:t>
            </a:r>
          </a:p>
          <a:p>
            <a:pPr marL="285750" indent="-285750">
              <a:buFont typeface="Arial" panose="020B0604020202020204" pitchFamily="34" charset="0"/>
              <a:buChar char="•"/>
            </a:pPr>
            <a:r>
              <a:rPr lang="en-US" dirty="0"/>
              <a:t>Educational component for organizations/tribes</a:t>
            </a:r>
          </a:p>
          <a:p>
            <a:pPr marL="285750" indent="-285750">
              <a:buFont typeface="Arial" panose="020B0604020202020204" pitchFamily="34" charset="0"/>
              <a:buChar char="•"/>
            </a:pPr>
            <a:r>
              <a:rPr lang="en-US" dirty="0"/>
              <a:t>Identify innovative construction/development opportunities</a:t>
            </a:r>
          </a:p>
          <a:p>
            <a:pPr marL="285750" indent="-285750">
              <a:buFont typeface="Arial" panose="020B0604020202020204" pitchFamily="34" charset="0"/>
              <a:buChar char="•"/>
            </a:pPr>
            <a:r>
              <a:rPr lang="en-US" dirty="0"/>
              <a:t>Identify landscape of infrastructure resources</a:t>
            </a:r>
          </a:p>
        </p:txBody>
      </p:sp>
      <p:sp>
        <p:nvSpPr>
          <p:cNvPr id="8" name="TextBox 7">
            <a:extLst>
              <a:ext uri="{FF2B5EF4-FFF2-40B4-BE49-F238E27FC236}">
                <a16:creationId xmlns:a16="http://schemas.microsoft.com/office/drawing/2014/main" id="{FDE72949-1156-5183-F7F4-7086EEB443AE}"/>
              </a:ext>
            </a:extLst>
          </p:cNvPr>
          <p:cNvSpPr txBox="1"/>
          <p:nvPr/>
        </p:nvSpPr>
        <p:spPr>
          <a:xfrm>
            <a:off x="5876008" y="3002734"/>
            <a:ext cx="428611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Gauthier Lane, Pablo MT</a:t>
            </a:r>
          </a:p>
          <a:p>
            <a:pPr marL="742950" lvl="1" indent="-285750">
              <a:buFont typeface="Arial" panose="020B0604020202020204" pitchFamily="34" charset="0"/>
              <a:buChar char="•"/>
            </a:pPr>
            <a:r>
              <a:rPr lang="en-US" dirty="0"/>
              <a:t>Highlighting each process component</a:t>
            </a:r>
          </a:p>
          <a:p>
            <a:pPr marL="285750" indent="-285750">
              <a:buFont typeface="Arial" panose="020B0604020202020204" pitchFamily="34" charset="0"/>
              <a:buChar char="•"/>
            </a:pPr>
            <a:r>
              <a:rPr lang="en-US" dirty="0"/>
              <a:t>Tribal-specific housing designs</a:t>
            </a:r>
          </a:p>
          <a:p>
            <a:pPr marL="742950" lvl="1" indent="-285750">
              <a:buFont typeface="Arial" panose="020B0604020202020204" pitchFamily="34" charset="0"/>
              <a:buChar char="•"/>
            </a:pPr>
            <a:r>
              <a:rPr lang="en-US" dirty="0"/>
              <a:t>Roofing machinery – Blackfeet</a:t>
            </a:r>
          </a:p>
          <a:p>
            <a:pPr marL="742950" lvl="1" indent="-285750">
              <a:buFont typeface="Arial" panose="020B0604020202020204" pitchFamily="34" charset="0"/>
              <a:buChar char="•"/>
            </a:pPr>
            <a:r>
              <a:rPr lang="en-US" dirty="0"/>
              <a:t>3-D Printing</a:t>
            </a:r>
          </a:p>
          <a:p>
            <a:pPr marL="742950" lvl="1" indent="-285750">
              <a:buFont typeface="Arial" panose="020B0604020202020204" pitchFamily="34" charset="0"/>
              <a:buChar char="•"/>
            </a:pPr>
            <a:r>
              <a:rPr lang="en-US" dirty="0"/>
              <a:t>Shipping Container Homes</a:t>
            </a:r>
          </a:p>
          <a:p>
            <a:pPr marL="742950" lvl="1" indent="-285750">
              <a:buFont typeface="Arial" panose="020B0604020202020204" pitchFamily="34" charset="0"/>
              <a:buChar char="•"/>
            </a:pPr>
            <a:r>
              <a:rPr lang="en-US" dirty="0"/>
              <a:t>Tiny Homes</a:t>
            </a:r>
          </a:p>
          <a:p>
            <a:pPr marL="742950" lvl="1" indent="-285750">
              <a:buFont typeface="Arial" panose="020B0604020202020204" pitchFamily="34" charset="0"/>
              <a:buChar char="•"/>
            </a:pPr>
            <a:r>
              <a:rPr lang="en-US" dirty="0"/>
              <a:t>Sustainable energy solutions</a:t>
            </a:r>
          </a:p>
        </p:txBody>
      </p:sp>
      <p:sp>
        <p:nvSpPr>
          <p:cNvPr id="9" name="TextBox 8">
            <a:extLst>
              <a:ext uri="{FF2B5EF4-FFF2-40B4-BE49-F238E27FC236}">
                <a16:creationId xmlns:a16="http://schemas.microsoft.com/office/drawing/2014/main" id="{0EFBEE92-6B3E-2C15-5FDF-CE69B0E3C934}"/>
              </a:ext>
            </a:extLst>
          </p:cNvPr>
          <p:cNvSpPr txBox="1"/>
          <p:nvPr/>
        </p:nvSpPr>
        <p:spPr>
          <a:xfrm>
            <a:off x="1178351" y="2508169"/>
            <a:ext cx="2309568" cy="461665"/>
          </a:xfrm>
          <a:prstGeom prst="rect">
            <a:avLst/>
          </a:prstGeom>
          <a:noFill/>
        </p:spPr>
        <p:txBody>
          <a:bodyPr wrap="square" rtlCol="0">
            <a:spAutoFit/>
          </a:bodyPr>
          <a:lstStyle/>
          <a:p>
            <a:pPr algn="ctr"/>
            <a:r>
              <a:rPr lang="en-US" sz="2400" dirty="0"/>
              <a:t>Milestones</a:t>
            </a:r>
          </a:p>
        </p:txBody>
      </p:sp>
    </p:spTree>
    <p:extLst>
      <p:ext uri="{BB962C8B-B14F-4D97-AF65-F5344CB8AC3E}">
        <p14:creationId xmlns:p14="http://schemas.microsoft.com/office/powerpoint/2010/main" val="111258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1612-E963-E037-AEE8-246BF49FF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8619B-669E-9D2F-F357-892E3BB03A9C}"/>
              </a:ext>
            </a:extLst>
          </p:cNvPr>
          <p:cNvSpPr>
            <a:spLocks noGrp="1"/>
          </p:cNvSpPr>
          <p:nvPr>
            <p:ph type="title"/>
          </p:nvPr>
        </p:nvSpPr>
        <p:spPr>
          <a:xfrm>
            <a:off x="1843789" y="319696"/>
            <a:ext cx="9510008" cy="910475"/>
          </a:xfrm>
        </p:spPr>
        <p:txBody>
          <a:bodyPr>
            <a:noAutofit/>
          </a:bodyPr>
          <a:lstStyle/>
          <a:p>
            <a:r>
              <a:rPr lang="en-US" sz="5400" b="1" dirty="0">
                <a:solidFill>
                  <a:schemeClr val="accent2"/>
                </a:solidFill>
              </a:rPr>
              <a:t>Education and Counseling</a:t>
            </a:r>
            <a:endParaRPr lang="en-US" sz="5400" dirty="0"/>
          </a:p>
        </p:txBody>
      </p:sp>
      <p:pic>
        <p:nvPicPr>
          <p:cNvPr id="7" name="Picture 6" descr="A blue bird with a black background&#10;&#10;Description automatically generated">
            <a:extLst>
              <a:ext uri="{FF2B5EF4-FFF2-40B4-BE49-F238E27FC236}">
                <a16:creationId xmlns:a16="http://schemas.microsoft.com/office/drawing/2014/main" id="{C176E323-47C0-FFC6-56A6-D1A4DC794AEA}"/>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535607" y="187397"/>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468029A1-4664-70E7-8A13-D711149A70BC}"/>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11231" y="120631"/>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AA6F4C2E-6BF0-AD52-2D4C-EB289129F94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sp>
        <p:nvSpPr>
          <p:cNvPr id="11" name="TextBox 10">
            <a:extLst>
              <a:ext uri="{FF2B5EF4-FFF2-40B4-BE49-F238E27FC236}">
                <a16:creationId xmlns:a16="http://schemas.microsoft.com/office/drawing/2014/main" id="{373D74B4-09EF-52C2-A3F5-636E82AE3AEA}"/>
              </a:ext>
            </a:extLst>
          </p:cNvPr>
          <p:cNvSpPr txBox="1"/>
          <p:nvPr/>
        </p:nvSpPr>
        <p:spPr>
          <a:xfrm>
            <a:off x="281159" y="1671253"/>
            <a:ext cx="418795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Identify and map existing services on each reservation</a:t>
            </a:r>
          </a:p>
          <a:p>
            <a:pPr marL="285750" indent="-285750">
              <a:buFont typeface="Arial" panose="020B0604020202020204" pitchFamily="34" charset="0"/>
              <a:buChar char="•"/>
            </a:pPr>
            <a:r>
              <a:rPr lang="en-US" dirty="0"/>
              <a:t>Bring additional training opportunities to Montana</a:t>
            </a:r>
          </a:p>
          <a:p>
            <a:pPr marL="285750" indent="-285750">
              <a:buFont typeface="Arial" panose="020B0604020202020204" pitchFamily="34" charset="0"/>
              <a:buChar char="•"/>
            </a:pPr>
            <a:r>
              <a:rPr lang="en-US" dirty="0"/>
              <a:t>Financial support for certification and services</a:t>
            </a:r>
          </a:p>
          <a:p>
            <a:pPr marL="285750" indent="-285750">
              <a:buFont typeface="Arial" panose="020B0604020202020204" pitchFamily="34" charset="0"/>
              <a:buChar char="•"/>
            </a:pPr>
            <a:r>
              <a:rPr lang="en-US" dirty="0"/>
              <a:t>Expand network and Tribal participation</a:t>
            </a:r>
          </a:p>
          <a:p>
            <a:pPr marL="285750" indent="-285750">
              <a:buFont typeface="Arial" panose="020B0604020202020204" pitchFamily="34" charset="0"/>
              <a:buChar char="•"/>
            </a:pPr>
            <a:r>
              <a:rPr lang="en-US" dirty="0"/>
              <a:t>Promote positive stories</a:t>
            </a:r>
          </a:p>
        </p:txBody>
      </p:sp>
      <p:sp>
        <p:nvSpPr>
          <p:cNvPr id="13" name="TextBox 12">
            <a:extLst>
              <a:ext uri="{FF2B5EF4-FFF2-40B4-BE49-F238E27FC236}">
                <a16:creationId xmlns:a16="http://schemas.microsoft.com/office/drawing/2014/main" id="{DC4C9A16-173B-400A-1F4C-981CB8B8ECFC}"/>
              </a:ext>
            </a:extLst>
          </p:cNvPr>
          <p:cNvSpPr txBox="1"/>
          <p:nvPr/>
        </p:nvSpPr>
        <p:spPr>
          <a:xfrm>
            <a:off x="5655713" y="1695456"/>
            <a:ext cx="437997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Financial literacy and homebuyer readiness programs</a:t>
            </a:r>
          </a:p>
          <a:p>
            <a:pPr marL="285750" indent="-285750">
              <a:buFont typeface="Arial" panose="020B0604020202020204" pitchFamily="34" charset="0"/>
              <a:buChar char="•"/>
            </a:pPr>
            <a:r>
              <a:rPr lang="en-US" dirty="0"/>
              <a:t>Homebuyer Scholarships</a:t>
            </a:r>
          </a:p>
          <a:p>
            <a:pPr marL="285750" indent="-285750">
              <a:buFont typeface="Arial" panose="020B0604020202020204" pitchFamily="34" charset="0"/>
              <a:buChar char="•"/>
            </a:pPr>
            <a:r>
              <a:rPr lang="en-US" dirty="0"/>
              <a:t>Tribal visits</a:t>
            </a:r>
          </a:p>
          <a:p>
            <a:pPr marL="742950" lvl="1" indent="-285750">
              <a:buFont typeface="Arial" panose="020B0604020202020204" pitchFamily="34" charset="0"/>
              <a:buChar char="•"/>
            </a:pPr>
            <a:r>
              <a:rPr lang="en-US" dirty="0"/>
              <a:t>Community workshops</a:t>
            </a:r>
          </a:p>
          <a:p>
            <a:pPr marL="742950" lvl="1" indent="-285750">
              <a:buFont typeface="Arial" panose="020B0604020202020204" pitchFamily="34" charset="0"/>
              <a:buChar char="•"/>
            </a:pPr>
            <a:r>
              <a:rPr lang="en-US" dirty="0"/>
              <a:t>Support</a:t>
            </a:r>
          </a:p>
        </p:txBody>
      </p:sp>
      <p:pic>
        <p:nvPicPr>
          <p:cNvPr id="5" name="Picture 4" descr="A group of people in a classroom&#10;&#10;Description automatically generated">
            <a:extLst>
              <a:ext uri="{FF2B5EF4-FFF2-40B4-BE49-F238E27FC236}">
                <a16:creationId xmlns:a16="http://schemas.microsoft.com/office/drawing/2014/main" id="{7EDE53A4-C072-BC1D-5EA4-50587929615A}"/>
              </a:ext>
            </a:extLst>
          </p:cNvPr>
          <p:cNvPicPr>
            <a:picLocks noChangeAspect="1"/>
          </p:cNvPicPr>
          <p:nvPr/>
        </p:nvPicPr>
        <p:blipFill>
          <a:blip r:embed="rId5">
            <a:extLst>
              <a:ext uri="{28A0092B-C50C-407E-A947-70E740481C1C}">
                <a14:useLocalDpi xmlns:a14="http://schemas.microsoft.com/office/drawing/2010/main" val="0"/>
              </a:ext>
            </a:extLst>
          </a:blip>
          <a:srcRect l="10803" t="13707" r="19433" b="25386"/>
          <a:stretch/>
        </p:blipFill>
        <p:spPr>
          <a:xfrm>
            <a:off x="5286683" y="3785707"/>
            <a:ext cx="5338618" cy="2680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62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E7304-22A0-C178-8968-EB605443B3E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C61D2D-6685-593E-F917-0F693F8E3802}"/>
              </a:ext>
            </a:extLst>
          </p:cNvPr>
          <p:cNvSpPr>
            <a:spLocks noGrp="1"/>
          </p:cNvSpPr>
          <p:nvPr>
            <p:ph type="subTitle" idx="1"/>
          </p:nvPr>
        </p:nvSpPr>
        <p:spPr>
          <a:xfrm>
            <a:off x="2073895" y="2323419"/>
            <a:ext cx="5329287" cy="1655762"/>
          </a:xfrm>
        </p:spPr>
        <p:txBody>
          <a:bodyPr>
            <a:normAutofit fontScale="92500" lnSpcReduction="10000"/>
          </a:bodyPr>
          <a:lstStyle/>
          <a:p>
            <a:pPr marL="342900" indent="-342900" algn="l">
              <a:buFont typeface="Arial" panose="020B0604020202020204" pitchFamily="34" charset="0"/>
              <a:buChar char="•"/>
            </a:pPr>
            <a:r>
              <a:rPr lang="en-US" dirty="0"/>
              <a:t>Comprehensive Inventory</a:t>
            </a:r>
          </a:p>
          <a:p>
            <a:pPr marL="800100" lvl="1" indent="-342900" algn="l">
              <a:buFont typeface="Arial" panose="020B0604020202020204" pitchFamily="34" charset="0"/>
              <a:buChar char="•"/>
            </a:pPr>
            <a:r>
              <a:rPr lang="en-US" dirty="0"/>
              <a:t>Mortgage Lending</a:t>
            </a:r>
          </a:p>
          <a:p>
            <a:pPr marL="800100" lvl="1" indent="-342900" algn="l">
              <a:buFont typeface="Arial" panose="020B0604020202020204" pitchFamily="34" charset="0"/>
              <a:buChar char="•"/>
            </a:pPr>
            <a:r>
              <a:rPr lang="en-US" dirty="0"/>
              <a:t>Infrastructure and Housing Development</a:t>
            </a:r>
          </a:p>
          <a:p>
            <a:pPr marL="800100" lvl="1" indent="-342900" algn="l">
              <a:buFont typeface="Arial" panose="020B0604020202020204" pitchFamily="34" charset="0"/>
              <a:buChar char="•"/>
            </a:pPr>
            <a:r>
              <a:rPr lang="en-US" dirty="0"/>
              <a:t>Education and Counseling</a:t>
            </a:r>
          </a:p>
          <a:p>
            <a:pPr marL="800100" lvl="1" indent="-342900" algn="l">
              <a:buFont typeface="Arial" panose="020B0604020202020204" pitchFamily="34" charset="0"/>
              <a:buChar char="•"/>
            </a:pPr>
            <a:r>
              <a:rPr lang="en-US" dirty="0"/>
              <a:t>Along with Needs Assessment</a:t>
            </a:r>
          </a:p>
        </p:txBody>
      </p:sp>
      <p:pic>
        <p:nvPicPr>
          <p:cNvPr id="7" name="Content Placeholder 6" descr="A red and blue pattern&#10;&#10;Description automatically generated">
            <a:extLst>
              <a:ext uri="{FF2B5EF4-FFF2-40B4-BE49-F238E27FC236}">
                <a16:creationId xmlns:a16="http://schemas.microsoft.com/office/drawing/2014/main" id="{A5D6F663-D24A-0174-35C3-80C7EA2CE94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r="51924"/>
          <a:stretch/>
        </p:blipFill>
        <p:spPr>
          <a:xfrm>
            <a:off x="0" y="0"/>
            <a:ext cx="915988" cy="6858000"/>
          </a:xfrm>
        </p:spPr>
      </p:pic>
      <p:sp>
        <p:nvSpPr>
          <p:cNvPr id="4" name="Title 1">
            <a:extLst>
              <a:ext uri="{FF2B5EF4-FFF2-40B4-BE49-F238E27FC236}">
                <a16:creationId xmlns:a16="http://schemas.microsoft.com/office/drawing/2014/main" id="{879D26D9-E2B5-52EF-492F-14F16CEAF88F}"/>
              </a:ext>
            </a:extLst>
          </p:cNvPr>
          <p:cNvSpPr txBox="1">
            <a:spLocks/>
          </p:cNvSpPr>
          <p:nvPr/>
        </p:nvSpPr>
        <p:spPr>
          <a:xfrm>
            <a:off x="1777802" y="632585"/>
            <a:ext cx="9510008" cy="910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2"/>
                </a:solidFill>
              </a:rPr>
              <a:t>Asset Mapping for Informed Development</a:t>
            </a:r>
            <a:endParaRPr lang="en-US" sz="4000" dirty="0"/>
          </a:p>
        </p:txBody>
      </p:sp>
      <p:sp>
        <p:nvSpPr>
          <p:cNvPr id="9" name="TextBox 8">
            <a:extLst>
              <a:ext uri="{FF2B5EF4-FFF2-40B4-BE49-F238E27FC236}">
                <a16:creationId xmlns:a16="http://schemas.microsoft.com/office/drawing/2014/main" id="{951807EE-DF57-A1F4-8239-01560DDED213}"/>
              </a:ext>
            </a:extLst>
          </p:cNvPr>
          <p:cNvSpPr txBox="1"/>
          <p:nvPr/>
        </p:nvSpPr>
        <p:spPr>
          <a:xfrm>
            <a:off x="2073895" y="1861754"/>
            <a:ext cx="3572759" cy="461665"/>
          </a:xfrm>
          <a:prstGeom prst="rect">
            <a:avLst/>
          </a:prstGeom>
          <a:noFill/>
        </p:spPr>
        <p:txBody>
          <a:bodyPr wrap="square" rtlCol="0">
            <a:spAutoFit/>
          </a:bodyPr>
          <a:lstStyle/>
          <a:p>
            <a:r>
              <a:rPr lang="en-US" sz="2400" dirty="0"/>
              <a:t>What is Asset Mapping?</a:t>
            </a:r>
          </a:p>
        </p:txBody>
      </p:sp>
      <p:sp>
        <p:nvSpPr>
          <p:cNvPr id="10" name="TextBox 9">
            <a:extLst>
              <a:ext uri="{FF2B5EF4-FFF2-40B4-BE49-F238E27FC236}">
                <a16:creationId xmlns:a16="http://schemas.microsoft.com/office/drawing/2014/main" id="{454A23BB-2D49-86F4-CF37-215CD166BCCA}"/>
              </a:ext>
            </a:extLst>
          </p:cNvPr>
          <p:cNvSpPr txBox="1"/>
          <p:nvPr/>
        </p:nvSpPr>
        <p:spPr>
          <a:xfrm>
            <a:off x="2073895" y="4205542"/>
            <a:ext cx="4163505" cy="1257524"/>
          </a:xfrm>
          <a:prstGeom prst="rect">
            <a:avLst/>
          </a:prstGeom>
          <a:noFill/>
        </p:spPr>
        <p:txBody>
          <a:bodyPr wrap="square" rtlCol="0">
            <a:spAutoFit/>
          </a:bodyPr>
          <a:lstStyle/>
          <a:p>
            <a:pPr marL="285750" indent="-342900">
              <a:lnSpc>
                <a:spcPct val="90000"/>
              </a:lnSpc>
              <a:buFont typeface="Arial" panose="020B0604020202020204" pitchFamily="34" charset="0"/>
              <a:buChar char="•"/>
            </a:pPr>
            <a:r>
              <a:rPr lang="en-US" sz="2400" dirty="0"/>
              <a:t>Helps Identify:</a:t>
            </a:r>
          </a:p>
          <a:p>
            <a:pPr marL="742950" lvl="1" indent="-342900">
              <a:lnSpc>
                <a:spcPct val="90000"/>
              </a:lnSpc>
              <a:buFont typeface="Arial" panose="020B0604020202020204" pitchFamily="34" charset="0"/>
              <a:buChar char="•"/>
            </a:pPr>
            <a:r>
              <a:rPr lang="en-US" sz="2000" dirty="0"/>
              <a:t>Gaps</a:t>
            </a:r>
          </a:p>
          <a:p>
            <a:pPr marL="742950" lvl="1" indent="-342900">
              <a:lnSpc>
                <a:spcPct val="90000"/>
              </a:lnSpc>
              <a:buFont typeface="Arial" panose="020B0604020202020204" pitchFamily="34" charset="0"/>
              <a:buChar char="•"/>
            </a:pPr>
            <a:r>
              <a:rPr lang="en-US" sz="2000" dirty="0"/>
              <a:t>Bottlenecks</a:t>
            </a:r>
          </a:p>
          <a:p>
            <a:pPr marL="742950" lvl="1" indent="-342900">
              <a:lnSpc>
                <a:spcPct val="90000"/>
              </a:lnSpc>
              <a:buFont typeface="Arial" panose="020B0604020202020204" pitchFamily="34" charset="0"/>
              <a:buChar char="•"/>
            </a:pPr>
            <a:r>
              <a:rPr lang="en-US" sz="2000" dirty="0"/>
              <a:t>Opportunities</a:t>
            </a:r>
          </a:p>
        </p:txBody>
      </p:sp>
      <p:pic>
        <p:nvPicPr>
          <p:cNvPr id="12" name="Graphic 11" descr="Clipboard Partially Checked outline">
            <a:extLst>
              <a:ext uri="{FF2B5EF4-FFF2-40B4-BE49-F238E27FC236}">
                <a16:creationId xmlns:a16="http://schemas.microsoft.com/office/drawing/2014/main" id="{94A76B05-7B2B-12B5-4067-7DC6C2ED68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8105" y="1657879"/>
            <a:ext cx="1331080" cy="1331080"/>
          </a:xfrm>
          <a:prstGeom prst="rect">
            <a:avLst/>
          </a:prstGeom>
        </p:spPr>
      </p:pic>
      <p:pic>
        <p:nvPicPr>
          <p:cNvPr id="14" name="Picture 13" descr="A map of the state of montana&#10;&#10;Description automatically generated">
            <a:extLst>
              <a:ext uri="{FF2B5EF4-FFF2-40B4-BE49-F238E27FC236}">
                <a16:creationId xmlns:a16="http://schemas.microsoft.com/office/drawing/2014/main" id="{9793AD1A-D92D-3639-1771-16B48E761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103778"/>
            <a:ext cx="5735765" cy="3546764"/>
          </a:xfrm>
          <a:prstGeom prst="rect">
            <a:avLst/>
          </a:prstGeom>
        </p:spPr>
      </p:pic>
    </p:spTree>
    <p:extLst>
      <p:ext uri="{BB962C8B-B14F-4D97-AF65-F5344CB8AC3E}">
        <p14:creationId xmlns:p14="http://schemas.microsoft.com/office/powerpoint/2010/main" val="1058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5691AD8B-0C72-4905-93C7-6B0D917B601F}"/>
</file>

<file path=customXml/itemProps2.xml><?xml version="1.0" encoding="utf-8"?>
<ds:datastoreItem xmlns:ds="http://schemas.openxmlformats.org/officeDocument/2006/customXml" ds:itemID="{4D93098A-6C88-450A-9BA8-30E51B01BEDA}"/>
</file>

<file path=customXml/itemProps3.xml><?xml version="1.0" encoding="utf-8"?>
<ds:datastoreItem xmlns:ds="http://schemas.openxmlformats.org/officeDocument/2006/customXml" ds:itemID="{DB98E897-E31B-4AC2-8845-156E129BFACC}"/>
</file>

<file path=docProps/app.xml><?xml version="1.0" encoding="utf-8"?>
<Properties xmlns="http://schemas.openxmlformats.org/officeDocument/2006/extended-properties" xmlns:vt="http://schemas.openxmlformats.org/officeDocument/2006/docPropsVTypes">
  <TotalTime>4676</TotalTime>
  <Words>643</Words>
  <Application>Microsoft Office PowerPoint</Application>
  <PresentationFormat>Widescreen</PresentationFormat>
  <Paragraphs>105</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PowerPoint Presentation</vt:lpstr>
      <vt:lpstr>Innovations in Homeownership</vt:lpstr>
      <vt:lpstr>Introduction to the Coalition</vt:lpstr>
      <vt:lpstr>Introduction to the Coalition</vt:lpstr>
      <vt:lpstr>The Importance of Homeownership</vt:lpstr>
      <vt:lpstr>Innovative Financing Solutions</vt:lpstr>
      <vt:lpstr>Innovative Housing Models</vt:lpstr>
      <vt:lpstr>Education and Counseling</vt:lpstr>
      <vt:lpstr>PowerPoint Presentation</vt:lpstr>
      <vt:lpstr>Community Partnerships and Engagement</vt:lpstr>
      <vt:lpstr>The Future of Native Homeownership</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Prieto</dc:creator>
  <cp:lastModifiedBy>Tyler Baker</cp:lastModifiedBy>
  <cp:revision>2</cp:revision>
  <dcterms:created xsi:type="dcterms:W3CDTF">2024-11-06T21:00:51Z</dcterms:created>
  <dcterms:modified xsi:type="dcterms:W3CDTF">2024-11-18T23:59:41Z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ies>
</file>