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s/slide1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viewProps.xml" ContentType="application/vnd.openxmlformats-officedocument.presentationml.viewProps+xml"/>
  <Override PartName="/customXml/item3.xml" ContentType="application/xml"/>
  <Override PartName="/customXml/itemProps3.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notesSlides/notesSlide4.xml" ContentType="application/vnd.openxmlformats-officedocument.presentationml.notesSlide+xml"/>
  <Override PartName="/ppt/slides/slide2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ata1.xml" ContentType="application/vnd.openxmlformats-officedocument.drawingml.diagramData+xml"/>
  <Override PartName="/ppt/slides/slide23.xml" ContentType="application/vnd.openxmlformats-officedocument.presentationml.slide+xml"/>
  <Override PartName="/ppt/presProps.xml" ContentType="application/vnd.openxmlformats-officedocument.presentationml.presProps+xml"/>
  <Override PartName="/customXml/item2.xml" ContentType="application/xml"/>
  <Override PartName="/customXml/itemProps2.xml" ContentType="application/vnd.openxmlformats-officedocument.customXmlProperties+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customXml/item1.xml" ContentType="application/xml"/>
  <Override PartName="/customXml/itemProps1.xml" ContentType="application/vnd.openxmlformats-officedocument.customXmlProperties+xml"/>
  <Override PartName="/ppt/slides/slide9.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383" r:id="rId3"/>
    <p:sldId id="893" r:id="rId4"/>
    <p:sldId id="901" r:id="rId5"/>
    <p:sldId id="257" r:id="rId6"/>
    <p:sldId id="894" r:id="rId7"/>
    <p:sldId id="258" r:id="rId8"/>
    <p:sldId id="381" r:id="rId9"/>
    <p:sldId id="260" r:id="rId10"/>
    <p:sldId id="263" r:id="rId11"/>
    <p:sldId id="390" r:id="rId12"/>
    <p:sldId id="898" r:id="rId13"/>
    <p:sldId id="395" r:id="rId14"/>
    <p:sldId id="892" r:id="rId15"/>
    <p:sldId id="897" r:id="rId16"/>
    <p:sldId id="890" r:id="rId17"/>
    <p:sldId id="891" r:id="rId18"/>
    <p:sldId id="261" r:id="rId19"/>
    <p:sldId id="394" r:id="rId20"/>
    <p:sldId id="369" r:id="rId21"/>
    <p:sldId id="385" r:id="rId22"/>
    <p:sldId id="896" r:id="rId23"/>
    <p:sldId id="900" r:id="rId24"/>
    <p:sldId id="264" r:id="rId25"/>
    <p:sldId id="889" r:id="rId26"/>
    <p:sldId id="895" r:id="rId27"/>
    <p:sldId id="265" r:id="rId28"/>
    <p:sldId id="387" r:id="rId29"/>
    <p:sldId id="38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04" autoAdjust="0"/>
  </p:normalViewPr>
  <p:slideViewPr>
    <p:cSldViewPr snapToGrid="0">
      <p:cViewPr varScale="1">
        <p:scale>
          <a:sx n="60" d="100"/>
          <a:sy n="60" d="100"/>
        </p:scale>
        <p:origin x="908" y="4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20.xml" Id="rId21" /><Relationship Type="http://schemas.openxmlformats.org/officeDocument/2006/relationships/theme" Target="/ppt/theme/theme1.xml" Id="rId34"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viewProps" Target="/ppt/viewProps.xml" Id="rId33" /><Relationship Type="http://schemas.openxmlformats.org/officeDocument/2006/relationships/customXml" Target="/customXml/item3.xml" Id="rId38"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slide" Target="/ppt/slides/slide28.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presProps" Target="/ppt/presProps.xml" Id="rId32" /><Relationship Type="http://schemas.openxmlformats.org/officeDocument/2006/relationships/customXml" Target="/customXml/item2.xml" Id="rId37"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customXml" Target="/customXml/item1.xml" Id="rId36"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notesMaster" Target="/ppt/notesMasters/notesMaster1.xml" Id="rId3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tableStyles" Target="/ppt/tableStyles.xml" Id="rId35" /><Relationship Type="http://schemas.openxmlformats.org/officeDocument/2006/relationships/slide" Target="/ppt/slides/slide7.xml" Id="rId8" /><Relationship Type="http://schemas.openxmlformats.org/officeDocument/2006/relationships/slide" Target="/ppt/slides/slide2.xml" Id="rId3" /></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09751-7812-49BD-A49B-4ECFC908288C}"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95CB9A4B-84B9-4581-A51D-C8338F55A421}">
      <dgm:prSet/>
      <dgm:spPr/>
      <dgm:t>
        <a:bodyPr/>
        <a:lstStyle/>
        <a:p>
          <a:r>
            <a:rPr lang="en-US"/>
            <a:t>Avoidance Behaviors</a:t>
          </a:r>
        </a:p>
      </dgm:t>
    </dgm:pt>
    <dgm:pt modelId="{1D136DAD-600A-4C5C-9C6F-FA8A71717DBB}" type="parTrans" cxnId="{ACCD94E4-50D1-485B-89F6-6A201B2606F4}">
      <dgm:prSet/>
      <dgm:spPr/>
      <dgm:t>
        <a:bodyPr/>
        <a:lstStyle/>
        <a:p>
          <a:endParaRPr lang="en-US"/>
        </a:p>
      </dgm:t>
    </dgm:pt>
    <dgm:pt modelId="{19F8819E-15DF-47F2-8E9C-3062639A0B2F}" type="sibTrans" cxnId="{ACCD94E4-50D1-485B-89F6-6A201B2606F4}">
      <dgm:prSet/>
      <dgm:spPr/>
      <dgm:t>
        <a:bodyPr/>
        <a:lstStyle/>
        <a:p>
          <a:endParaRPr lang="en-US"/>
        </a:p>
      </dgm:t>
    </dgm:pt>
    <dgm:pt modelId="{9C8EB63A-FD78-436B-801F-4B9EA6177855}">
      <dgm:prSet/>
      <dgm:spPr/>
      <dgm:t>
        <a:bodyPr/>
        <a:lstStyle/>
        <a:p>
          <a:r>
            <a:rPr lang="en-US"/>
            <a:t>Fear and Anxiety</a:t>
          </a:r>
        </a:p>
      </dgm:t>
    </dgm:pt>
    <dgm:pt modelId="{003A24D8-09D9-4709-8E4A-DCAF0A9FECDF}" type="parTrans" cxnId="{4706E3F3-5B2E-4085-8E29-4D40F57113D6}">
      <dgm:prSet/>
      <dgm:spPr/>
      <dgm:t>
        <a:bodyPr/>
        <a:lstStyle/>
        <a:p>
          <a:endParaRPr lang="en-US"/>
        </a:p>
      </dgm:t>
    </dgm:pt>
    <dgm:pt modelId="{96CE7ED1-9D88-4806-AF8C-C5337698F903}" type="sibTrans" cxnId="{4706E3F3-5B2E-4085-8E29-4D40F57113D6}">
      <dgm:prSet/>
      <dgm:spPr/>
      <dgm:t>
        <a:bodyPr/>
        <a:lstStyle/>
        <a:p>
          <a:endParaRPr lang="en-US"/>
        </a:p>
      </dgm:t>
    </dgm:pt>
    <dgm:pt modelId="{A2AF6AF4-A1C6-439A-A610-808987D83C45}">
      <dgm:prSet/>
      <dgm:spPr/>
      <dgm:t>
        <a:bodyPr/>
        <a:lstStyle/>
        <a:p>
          <a:r>
            <a:rPr lang="en-US"/>
            <a:t>Impulsive or Compulsive Spending</a:t>
          </a:r>
        </a:p>
      </dgm:t>
    </dgm:pt>
    <dgm:pt modelId="{35FB2BEB-D621-4C6F-B95B-B1969E5B6B97}" type="parTrans" cxnId="{DFFC0AA2-B53D-49AB-B634-92899E5D748E}">
      <dgm:prSet/>
      <dgm:spPr/>
      <dgm:t>
        <a:bodyPr/>
        <a:lstStyle/>
        <a:p>
          <a:endParaRPr lang="en-US"/>
        </a:p>
      </dgm:t>
    </dgm:pt>
    <dgm:pt modelId="{30063241-3B90-4032-8E87-1E171F9879B6}" type="sibTrans" cxnId="{DFFC0AA2-B53D-49AB-B634-92899E5D748E}">
      <dgm:prSet/>
      <dgm:spPr/>
      <dgm:t>
        <a:bodyPr/>
        <a:lstStyle/>
        <a:p>
          <a:endParaRPr lang="en-US"/>
        </a:p>
      </dgm:t>
    </dgm:pt>
    <dgm:pt modelId="{5BB77914-C9BF-48ED-83D8-FB3EDC73E6E7}">
      <dgm:prSet/>
      <dgm:spPr/>
      <dgm:t>
        <a:bodyPr/>
        <a:lstStyle/>
        <a:p>
          <a:r>
            <a:rPr lang="en-US"/>
            <a:t>Difficulty Planning for the Future</a:t>
          </a:r>
        </a:p>
      </dgm:t>
    </dgm:pt>
    <dgm:pt modelId="{DCB21E97-D450-4F28-B6DD-A148724E005D}" type="parTrans" cxnId="{47DC7E5F-C2F2-46A5-A3DE-2A4B3D9210C6}">
      <dgm:prSet/>
      <dgm:spPr/>
      <dgm:t>
        <a:bodyPr/>
        <a:lstStyle/>
        <a:p>
          <a:endParaRPr lang="en-US"/>
        </a:p>
      </dgm:t>
    </dgm:pt>
    <dgm:pt modelId="{49AF26C8-AF76-4890-A141-24D793059B71}" type="sibTrans" cxnId="{47DC7E5F-C2F2-46A5-A3DE-2A4B3D9210C6}">
      <dgm:prSet/>
      <dgm:spPr/>
      <dgm:t>
        <a:bodyPr/>
        <a:lstStyle/>
        <a:p>
          <a:endParaRPr lang="en-US"/>
        </a:p>
      </dgm:t>
    </dgm:pt>
    <dgm:pt modelId="{CD99E681-F442-475A-B967-9ABD3E5D0056}">
      <dgm:prSet/>
      <dgm:spPr/>
      <dgm:t>
        <a:bodyPr/>
        <a:lstStyle/>
        <a:p>
          <a:r>
            <a:rPr lang="en-US"/>
            <a:t>Shame and Guilt</a:t>
          </a:r>
        </a:p>
      </dgm:t>
    </dgm:pt>
    <dgm:pt modelId="{57548BFD-F500-4D64-8EF3-8C015CE3A2F5}" type="parTrans" cxnId="{6BE75F6C-F26E-4AFB-A390-DBD0559DA592}">
      <dgm:prSet/>
      <dgm:spPr/>
      <dgm:t>
        <a:bodyPr/>
        <a:lstStyle/>
        <a:p>
          <a:endParaRPr lang="en-US"/>
        </a:p>
      </dgm:t>
    </dgm:pt>
    <dgm:pt modelId="{08F273B1-17C3-457A-81A3-86336DA5CA9C}" type="sibTrans" cxnId="{6BE75F6C-F26E-4AFB-A390-DBD0559DA592}">
      <dgm:prSet/>
      <dgm:spPr/>
      <dgm:t>
        <a:bodyPr/>
        <a:lstStyle/>
        <a:p>
          <a:endParaRPr lang="en-US"/>
        </a:p>
      </dgm:t>
    </dgm:pt>
    <dgm:pt modelId="{F16E5938-AB4F-43DA-801C-4E5F372A165A}">
      <dgm:prSet/>
      <dgm:spPr/>
      <dgm:t>
        <a:bodyPr/>
        <a:lstStyle/>
        <a:p>
          <a:r>
            <a:rPr lang="en-US"/>
            <a:t>Financial Dependence</a:t>
          </a:r>
        </a:p>
      </dgm:t>
    </dgm:pt>
    <dgm:pt modelId="{FE591E26-1BA9-4AAE-B8A9-E0866EBD01C8}" type="parTrans" cxnId="{9BA8D0E7-4D5E-4421-BEAC-4FEB7FB0B3E3}">
      <dgm:prSet/>
      <dgm:spPr/>
      <dgm:t>
        <a:bodyPr/>
        <a:lstStyle/>
        <a:p>
          <a:endParaRPr lang="en-US"/>
        </a:p>
      </dgm:t>
    </dgm:pt>
    <dgm:pt modelId="{0477416E-99F0-4F76-9829-3EC5949E512F}" type="sibTrans" cxnId="{9BA8D0E7-4D5E-4421-BEAC-4FEB7FB0B3E3}">
      <dgm:prSet/>
      <dgm:spPr/>
      <dgm:t>
        <a:bodyPr/>
        <a:lstStyle/>
        <a:p>
          <a:endParaRPr lang="en-US"/>
        </a:p>
      </dgm:t>
    </dgm:pt>
    <dgm:pt modelId="{4B1C75BC-1623-423B-AA7B-70D579464B7F}">
      <dgm:prSet/>
      <dgm:spPr/>
      <dgm:t>
        <a:bodyPr/>
        <a:lstStyle/>
        <a:p>
          <a:r>
            <a:rPr lang="en-US"/>
            <a:t>Poor Financial Decision Making</a:t>
          </a:r>
        </a:p>
      </dgm:t>
    </dgm:pt>
    <dgm:pt modelId="{4F83589F-A093-4E3C-95CC-C02974AC7C11}" type="parTrans" cxnId="{4EBFF225-4BE1-4F71-A211-1637DE0D00A6}">
      <dgm:prSet/>
      <dgm:spPr/>
      <dgm:t>
        <a:bodyPr/>
        <a:lstStyle/>
        <a:p>
          <a:endParaRPr lang="en-US"/>
        </a:p>
      </dgm:t>
    </dgm:pt>
    <dgm:pt modelId="{AC3A68D9-D35D-46D8-A4E2-35F4EB1DB067}" type="sibTrans" cxnId="{4EBFF225-4BE1-4F71-A211-1637DE0D00A6}">
      <dgm:prSet/>
      <dgm:spPr/>
      <dgm:t>
        <a:bodyPr/>
        <a:lstStyle/>
        <a:p>
          <a:endParaRPr lang="en-US"/>
        </a:p>
      </dgm:t>
    </dgm:pt>
    <dgm:pt modelId="{C063C065-5A5E-4773-90F7-854D71F8D9EF}">
      <dgm:prSet/>
      <dgm:spPr/>
      <dgm:t>
        <a:bodyPr/>
        <a:lstStyle/>
        <a:p>
          <a:r>
            <a:rPr lang="en-US"/>
            <a:t>Inconsistent Financial Behaviors</a:t>
          </a:r>
        </a:p>
      </dgm:t>
    </dgm:pt>
    <dgm:pt modelId="{B860B9AD-5A94-4350-B4E0-6CAA09218796}" type="parTrans" cxnId="{D46BAC9E-1528-4F5C-BE59-64C895C0E7C0}">
      <dgm:prSet/>
      <dgm:spPr/>
      <dgm:t>
        <a:bodyPr/>
        <a:lstStyle/>
        <a:p>
          <a:endParaRPr lang="en-US"/>
        </a:p>
      </dgm:t>
    </dgm:pt>
    <dgm:pt modelId="{C694014B-AE45-4FB6-AD07-68FCF2BED7B5}" type="sibTrans" cxnId="{D46BAC9E-1528-4F5C-BE59-64C895C0E7C0}">
      <dgm:prSet/>
      <dgm:spPr/>
      <dgm:t>
        <a:bodyPr/>
        <a:lstStyle/>
        <a:p>
          <a:endParaRPr lang="en-US"/>
        </a:p>
      </dgm:t>
    </dgm:pt>
    <dgm:pt modelId="{9DAC7F22-896B-40C4-8558-B14863EE33AB}">
      <dgm:prSet/>
      <dgm:spPr/>
      <dgm:t>
        <a:bodyPr/>
        <a:lstStyle/>
        <a:p>
          <a:r>
            <a:rPr lang="en-US"/>
            <a:t>Physical and Emotional Symptoms</a:t>
          </a:r>
        </a:p>
      </dgm:t>
    </dgm:pt>
    <dgm:pt modelId="{4228EE50-2A86-4AA0-96AC-7B80843B2D69}" type="parTrans" cxnId="{DCEECFF4-2EBC-4C63-86EC-E6F9944C66CD}">
      <dgm:prSet/>
      <dgm:spPr/>
      <dgm:t>
        <a:bodyPr/>
        <a:lstStyle/>
        <a:p>
          <a:endParaRPr lang="en-US"/>
        </a:p>
      </dgm:t>
    </dgm:pt>
    <dgm:pt modelId="{9132900F-9885-4213-8825-003B2A9FA64E}" type="sibTrans" cxnId="{DCEECFF4-2EBC-4C63-86EC-E6F9944C66CD}">
      <dgm:prSet/>
      <dgm:spPr/>
      <dgm:t>
        <a:bodyPr/>
        <a:lstStyle/>
        <a:p>
          <a:endParaRPr lang="en-US"/>
        </a:p>
      </dgm:t>
    </dgm:pt>
    <dgm:pt modelId="{3CDAC755-B20E-4264-96DF-5EC14DC2E8D2}">
      <dgm:prSet/>
      <dgm:spPr/>
      <dgm:t>
        <a:bodyPr/>
        <a:lstStyle/>
        <a:p>
          <a:r>
            <a:rPr lang="en-US"/>
            <a:t>Limited Financial Education</a:t>
          </a:r>
        </a:p>
      </dgm:t>
    </dgm:pt>
    <dgm:pt modelId="{F96E6A8D-0BEE-4D19-8C59-9DF2B85CA52F}" type="parTrans" cxnId="{D35AC02E-CA64-4814-AA4A-3052F1D3CF5F}">
      <dgm:prSet/>
      <dgm:spPr/>
      <dgm:t>
        <a:bodyPr/>
        <a:lstStyle/>
        <a:p>
          <a:endParaRPr lang="en-US"/>
        </a:p>
      </dgm:t>
    </dgm:pt>
    <dgm:pt modelId="{5BC0AA1A-D22C-4167-9566-578C30C1A70B}" type="sibTrans" cxnId="{D35AC02E-CA64-4814-AA4A-3052F1D3CF5F}">
      <dgm:prSet/>
      <dgm:spPr/>
      <dgm:t>
        <a:bodyPr/>
        <a:lstStyle/>
        <a:p>
          <a:endParaRPr lang="en-US"/>
        </a:p>
      </dgm:t>
    </dgm:pt>
    <dgm:pt modelId="{7E286123-AAFC-4374-BFD4-363D430A7717}" type="pres">
      <dgm:prSet presAssocID="{0B609751-7812-49BD-A49B-4ECFC908288C}" presName="diagram" presStyleCnt="0">
        <dgm:presLayoutVars>
          <dgm:dir/>
          <dgm:resizeHandles val="exact"/>
        </dgm:presLayoutVars>
      </dgm:prSet>
      <dgm:spPr/>
    </dgm:pt>
    <dgm:pt modelId="{2E78FBD8-F7B6-480E-8C56-C1DC229A2BA0}" type="pres">
      <dgm:prSet presAssocID="{95CB9A4B-84B9-4581-A51D-C8338F55A421}" presName="node" presStyleLbl="node1" presStyleIdx="0" presStyleCnt="10">
        <dgm:presLayoutVars>
          <dgm:bulletEnabled val="1"/>
        </dgm:presLayoutVars>
      </dgm:prSet>
      <dgm:spPr/>
    </dgm:pt>
    <dgm:pt modelId="{0171B173-F9AB-4A88-AC0A-0576BE1AC894}" type="pres">
      <dgm:prSet presAssocID="{19F8819E-15DF-47F2-8E9C-3062639A0B2F}" presName="sibTrans" presStyleCnt="0"/>
      <dgm:spPr/>
    </dgm:pt>
    <dgm:pt modelId="{80F54D93-1E3A-4841-AD16-F278B1F33E46}" type="pres">
      <dgm:prSet presAssocID="{9C8EB63A-FD78-436B-801F-4B9EA6177855}" presName="node" presStyleLbl="node1" presStyleIdx="1" presStyleCnt="10">
        <dgm:presLayoutVars>
          <dgm:bulletEnabled val="1"/>
        </dgm:presLayoutVars>
      </dgm:prSet>
      <dgm:spPr/>
    </dgm:pt>
    <dgm:pt modelId="{FD1A1DDC-5FAC-4C3E-BF78-25620918A6DB}" type="pres">
      <dgm:prSet presAssocID="{96CE7ED1-9D88-4806-AF8C-C5337698F903}" presName="sibTrans" presStyleCnt="0"/>
      <dgm:spPr/>
    </dgm:pt>
    <dgm:pt modelId="{816C1ADB-81C9-4457-B60F-17FB9CB00635}" type="pres">
      <dgm:prSet presAssocID="{A2AF6AF4-A1C6-439A-A610-808987D83C45}" presName="node" presStyleLbl="node1" presStyleIdx="2" presStyleCnt="10">
        <dgm:presLayoutVars>
          <dgm:bulletEnabled val="1"/>
        </dgm:presLayoutVars>
      </dgm:prSet>
      <dgm:spPr/>
    </dgm:pt>
    <dgm:pt modelId="{8054E59D-8C4B-4BA5-B22D-BBE02B4D4509}" type="pres">
      <dgm:prSet presAssocID="{30063241-3B90-4032-8E87-1E171F9879B6}" presName="sibTrans" presStyleCnt="0"/>
      <dgm:spPr/>
    </dgm:pt>
    <dgm:pt modelId="{55F8D53C-96DB-4656-BBAD-862C4D514827}" type="pres">
      <dgm:prSet presAssocID="{5BB77914-C9BF-48ED-83D8-FB3EDC73E6E7}" presName="node" presStyleLbl="node1" presStyleIdx="3" presStyleCnt="10">
        <dgm:presLayoutVars>
          <dgm:bulletEnabled val="1"/>
        </dgm:presLayoutVars>
      </dgm:prSet>
      <dgm:spPr/>
    </dgm:pt>
    <dgm:pt modelId="{05E21272-6977-4F2B-A1C0-DEB10F5DFFD7}" type="pres">
      <dgm:prSet presAssocID="{49AF26C8-AF76-4890-A141-24D793059B71}" presName="sibTrans" presStyleCnt="0"/>
      <dgm:spPr/>
    </dgm:pt>
    <dgm:pt modelId="{5E28AEF8-CB62-4201-B419-05143F077BA1}" type="pres">
      <dgm:prSet presAssocID="{CD99E681-F442-475A-B967-9ABD3E5D0056}" presName="node" presStyleLbl="node1" presStyleIdx="4" presStyleCnt="10">
        <dgm:presLayoutVars>
          <dgm:bulletEnabled val="1"/>
        </dgm:presLayoutVars>
      </dgm:prSet>
      <dgm:spPr/>
    </dgm:pt>
    <dgm:pt modelId="{86219B26-5E3D-498A-B137-51EC043F7F8F}" type="pres">
      <dgm:prSet presAssocID="{08F273B1-17C3-457A-81A3-86336DA5CA9C}" presName="sibTrans" presStyleCnt="0"/>
      <dgm:spPr/>
    </dgm:pt>
    <dgm:pt modelId="{4693CFEF-B3EF-4D86-81B7-713DD925AF9C}" type="pres">
      <dgm:prSet presAssocID="{F16E5938-AB4F-43DA-801C-4E5F372A165A}" presName="node" presStyleLbl="node1" presStyleIdx="5" presStyleCnt="10">
        <dgm:presLayoutVars>
          <dgm:bulletEnabled val="1"/>
        </dgm:presLayoutVars>
      </dgm:prSet>
      <dgm:spPr/>
    </dgm:pt>
    <dgm:pt modelId="{182BBAE1-836B-40AB-BB90-0193DA6EA4C0}" type="pres">
      <dgm:prSet presAssocID="{0477416E-99F0-4F76-9829-3EC5949E512F}" presName="sibTrans" presStyleCnt="0"/>
      <dgm:spPr/>
    </dgm:pt>
    <dgm:pt modelId="{B3592269-46BD-4C25-8144-7E820ABDC7BF}" type="pres">
      <dgm:prSet presAssocID="{4B1C75BC-1623-423B-AA7B-70D579464B7F}" presName="node" presStyleLbl="node1" presStyleIdx="6" presStyleCnt="10">
        <dgm:presLayoutVars>
          <dgm:bulletEnabled val="1"/>
        </dgm:presLayoutVars>
      </dgm:prSet>
      <dgm:spPr/>
    </dgm:pt>
    <dgm:pt modelId="{1D563512-F645-416D-A964-1D7E4F47354C}" type="pres">
      <dgm:prSet presAssocID="{AC3A68D9-D35D-46D8-A4E2-35F4EB1DB067}" presName="sibTrans" presStyleCnt="0"/>
      <dgm:spPr/>
    </dgm:pt>
    <dgm:pt modelId="{79E785BC-FD2B-4FB1-8BF9-A8D2BF59A314}" type="pres">
      <dgm:prSet presAssocID="{C063C065-5A5E-4773-90F7-854D71F8D9EF}" presName="node" presStyleLbl="node1" presStyleIdx="7" presStyleCnt="10">
        <dgm:presLayoutVars>
          <dgm:bulletEnabled val="1"/>
        </dgm:presLayoutVars>
      </dgm:prSet>
      <dgm:spPr/>
    </dgm:pt>
    <dgm:pt modelId="{02BA2880-9B26-49BB-9212-C69A1AADF480}" type="pres">
      <dgm:prSet presAssocID="{C694014B-AE45-4FB6-AD07-68FCF2BED7B5}" presName="sibTrans" presStyleCnt="0"/>
      <dgm:spPr/>
    </dgm:pt>
    <dgm:pt modelId="{32277933-AA8E-444F-A556-36F91EDEE364}" type="pres">
      <dgm:prSet presAssocID="{9DAC7F22-896B-40C4-8558-B14863EE33AB}" presName="node" presStyleLbl="node1" presStyleIdx="8" presStyleCnt="10">
        <dgm:presLayoutVars>
          <dgm:bulletEnabled val="1"/>
        </dgm:presLayoutVars>
      </dgm:prSet>
      <dgm:spPr/>
    </dgm:pt>
    <dgm:pt modelId="{2B2BD15F-9333-44C5-B192-8C352EEABC30}" type="pres">
      <dgm:prSet presAssocID="{9132900F-9885-4213-8825-003B2A9FA64E}" presName="sibTrans" presStyleCnt="0"/>
      <dgm:spPr/>
    </dgm:pt>
    <dgm:pt modelId="{09820F63-B3B3-43A8-AEE3-914C975F2A09}" type="pres">
      <dgm:prSet presAssocID="{3CDAC755-B20E-4264-96DF-5EC14DC2E8D2}" presName="node" presStyleLbl="node1" presStyleIdx="9" presStyleCnt="10">
        <dgm:presLayoutVars>
          <dgm:bulletEnabled val="1"/>
        </dgm:presLayoutVars>
      </dgm:prSet>
      <dgm:spPr/>
    </dgm:pt>
  </dgm:ptLst>
  <dgm:cxnLst>
    <dgm:cxn modelId="{D5518216-2A06-4E36-99BA-3ACD3EFCAE2E}" type="presOf" srcId="{0B609751-7812-49BD-A49B-4ECFC908288C}" destId="{7E286123-AAFC-4374-BFD4-363D430A7717}" srcOrd="0" destOrd="0" presId="urn:microsoft.com/office/officeart/2005/8/layout/default"/>
    <dgm:cxn modelId="{FF66D217-7BFD-4D4C-8840-89697944630F}" type="presOf" srcId="{5BB77914-C9BF-48ED-83D8-FB3EDC73E6E7}" destId="{55F8D53C-96DB-4656-BBAD-862C4D514827}" srcOrd="0" destOrd="0" presId="urn:microsoft.com/office/officeart/2005/8/layout/default"/>
    <dgm:cxn modelId="{0B5AD921-8530-4F4C-8D88-E46BB2054B70}" type="presOf" srcId="{CD99E681-F442-475A-B967-9ABD3E5D0056}" destId="{5E28AEF8-CB62-4201-B419-05143F077BA1}" srcOrd="0" destOrd="0" presId="urn:microsoft.com/office/officeart/2005/8/layout/default"/>
    <dgm:cxn modelId="{4EBFF225-4BE1-4F71-A211-1637DE0D00A6}" srcId="{0B609751-7812-49BD-A49B-4ECFC908288C}" destId="{4B1C75BC-1623-423B-AA7B-70D579464B7F}" srcOrd="6" destOrd="0" parTransId="{4F83589F-A093-4E3C-95CC-C02974AC7C11}" sibTransId="{AC3A68D9-D35D-46D8-A4E2-35F4EB1DB067}"/>
    <dgm:cxn modelId="{D35AC02E-CA64-4814-AA4A-3052F1D3CF5F}" srcId="{0B609751-7812-49BD-A49B-4ECFC908288C}" destId="{3CDAC755-B20E-4264-96DF-5EC14DC2E8D2}" srcOrd="9" destOrd="0" parTransId="{F96E6A8D-0BEE-4D19-8C59-9DF2B85CA52F}" sibTransId="{5BC0AA1A-D22C-4167-9566-578C30C1A70B}"/>
    <dgm:cxn modelId="{47DC7E5F-C2F2-46A5-A3DE-2A4B3D9210C6}" srcId="{0B609751-7812-49BD-A49B-4ECFC908288C}" destId="{5BB77914-C9BF-48ED-83D8-FB3EDC73E6E7}" srcOrd="3" destOrd="0" parTransId="{DCB21E97-D450-4F28-B6DD-A148724E005D}" sibTransId="{49AF26C8-AF76-4890-A141-24D793059B71}"/>
    <dgm:cxn modelId="{2AB37869-B46C-430C-A335-104466E6677D}" type="presOf" srcId="{9C8EB63A-FD78-436B-801F-4B9EA6177855}" destId="{80F54D93-1E3A-4841-AD16-F278B1F33E46}" srcOrd="0" destOrd="0" presId="urn:microsoft.com/office/officeart/2005/8/layout/default"/>
    <dgm:cxn modelId="{224C134B-6FF3-4E63-95D4-97C0B38DF538}" type="presOf" srcId="{C063C065-5A5E-4773-90F7-854D71F8D9EF}" destId="{79E785BC-FD2B-4FB1-8BF9-A8D2BF59A314}" srcOrd="0" destOrd="0" presId="urn:microsoft.com/office/officeart/2005/8/layout/default"/>
    <dgm:cxn modelId="{6BE75F6C-F26E-4AFB-A390-DBD0559DA592}" srcId="{0B609751-7812-49BD-A49B-4ECFC908288C}" destId="{CD99E681-F442-475A-B967-9ABD3E5D0056}" srcOrd="4" destOrd="0" parTransId="{57548BFD-F500-4D64-8EF3-8C015CE3A2F5}" sibTransId="{08F273B1-17C3-457A-81A3-86336DA5CA9C}"/>
    <dgm:cxn modelId="{FA49536C-5742-4485-A972-4D8E78CA0FDE}" type="presOf" srcId="{F16E5938-AB4F-43DA-801C-4E5F372A165A}" destId="{4693CFEF-B3EF-4D86-81B7-713DD925AF9C}" srcOrd="0" destOrd="0" presId="urn:microsoft.com/office/officeart/2005/8/layout/default"/>
    <dgm:cxn modelId="{D46BAC9E-1528-4F5C-BE59-64C895C0E7C0}" srcId="{0B609751-7812-49BD-A49B-4ECFC908288C}" destId="{C063C065-5A5E-4773-90F7-854D71F8D9EF}" srcOrd="7" destOrd="0" parTransId="{B860B9AD-5A94-4350-B4E0-6CAA09218796}" sibTransId="{C694014B-AE45-4FB6-AD07-68FCF2BED7B5}"/>
    <dgm:cxn modelId="{DFFC0AA2-B53D-49AB-B634-92899E5D748E}" srcId="{0B609751-7812-49BD-A49B-4ECFC908288C}" destId="{A2AF6AF4-A1C6-439A-A610-808987D83C45}" srcOrd="2" destOrd="0" parTransId="{35FB2BEB-D621-4C6F-B95B-B1969E5B6B97}" sibTransId="{30063241-3B90-4032-8E87-1E171F9879B6}"/>
    <dgm:cxn modelId="{938EF2BA-8105-4ABD-9FE5-F9E69210BE61}" type="presOf" srcId="{A2AF6AF4-A1C6-439A-A610-808987D83C45}" destId="{816C1ADB-81C9-4457-B60F-17FB9CB00635}" srcOrd="0" destOrd="0" presId="urn:microsoft.com/office/officeart/2005/8/layout/default"/>
    <dgm:cxn modelId="{761280BD-D1B3-4FD7-9F28-3506DD54B9B0}" type="presOf" srcId="{4B1C75BC-1623-423B-AA7B-70D579464B7F}" destId="{B3592269-46BD-4C25-8144-7E820ABDC7BF}" srcOrd="0" destOrd="0" presId="urn:microsoft.com/office/officeart/2005/8/layout/default"/>
    <dgm:cxn modelId="{E6A24DC1-F614-44A5-AE8C-6818EA9637AF}" type="presOf" srcId="{3CDAC755-B20E-4264-96DF-5EC14DC2E8D2}" destId="{09820F63-B3B3-43A8-AEE3-914C975F2A09}" srcOrd="0" destOrd="0" presId="urn:microsoft.com/office/officeart/2005/8/layout/default"/>
    <dgm:cxn modelId="{222FF8E3-0E4B-4861-B42F-D6A92B7A816E}" type="presOf" srcId="{95CB9A4B-84B9-4581-A51D-C8338F55A421}" destId="{2E78FBD8-F7B6-480E-8C56-C1DC229A2BA0}" srcOrd="0" destOrd="0" presId="urn:microsoft.com/office/officeart/2005/8/layout/default"/>
    <dgm:cxn modelId="{ACCD94E4-50D1-485B-89F6-6A201B2606F4}" srcId="{0B609751-7812-49BD-A49B-4ECFC908288C}" destId="{95CB9A4B-84B9-4581-A51D-C8338F55A421}" srcOrd="0" destOrd="0" parTransId="{1D136DAD-600A-4C5C-9C6F-FA8A71717DBB}" sibTransId="{19F8819E-15DF-47F2-8E9C-3062639A0B2F}"/>
    <dgm:cxn modelId="{9BA8D0E7-4D5E-4421-BEAC-4FEB7FB0B3E3}" srcId="{0B609751-7812-49BD-A49B-4ECFC908288C}" destId="{F16E5938-AB4F-43DA-801C-4E5F372A165A}" srcOrd="5" destOrd="0" parTransId="{FE591E26-1BA9-4AAE-B8A9-E0866EBD01C8}" sibTransId="{0477416E-99F0-4F76-9829-3EC5949E512F}"/>
    <dgm:cxn modelId="{4706E3F3-5B2E-4085-8E29-4D40F57113D6}" srcId="{0B609751-7812-49BD-A49B-4ECFC908288C}" destId="{9C8EB63A-FD78-436B-801F-4B9EA6177855}" srcOrd="1" destOrd="0" parTransId="{003A24D8-09D9-4709-8E4A-DCAF0A9FECDF}" sibTransId="{96CE7ED1-9D88-4806-AF8C-C5337698F903}"/>
    <dgm:cxn modelId="{DCEECFF4-2EBC-4C63-86EC-E6F9944C66CD}" srcId="{0B609751-7812-49BD-A49B-4ECFC908288C}" destId="{9DAC7F22-896B-40C4-8558-B14863EE33AB}" srcOrd="8" destOrd="0" parTransId="{4228EE50-2A86-4AA0-96AC-7B80843B2D69}" sibTransId="{9132900F-9885-4213-8825-003B2A9FA64E}"/>
    <dgm:cxn modelId="{2D6352F5-6E96-46DF-86D5-FD466BB94DD5}" type="presOf" srcId="{9DAC7F22-896B-40C4-8558-B14863EE33AB}" destId="{32277933-AA8E-444F-A556-36F91EDEE364}" srcOrd="0" destOrd="0" presId="urn:microsoft.com/office/officeart/2005/8/layout/default"/>
    <dgm:cxn modelId="{C6008559-F47C-44C4-950E-DCFFE7150D11}" type="presParOf" srcId="{7E286123-AAFC-4374-BFD4-363D430A7717}" destId="{2E78FBD8-F7B6-480E-8C56-C1DC229A2BA0}" srcOrd="0" destOrd="0" presId="urn:microsoft.com/office/officeart/2005/8/layout/default"/>
    <dgm:cxn modelId="{9414A82A-F24D-4941-86DE-D556953DA73B}" type="presParOf" srcId="{7E286123-AAFC-4374-BFD4-363D430A7717}" destId="{0171B173-F9AB-4A88-AC0A-0576BE1AC894}" srcOrd="1" destOrd="0" presId="urn:microsoft.com/office/officeart/2005/8/layout/default"/>
    <dgm:cxn modelId="{3246E896-7BEC-4EAA-84B3-8A2C68EBFB8A}" type="presParOf" srcId="{7E286123-AAFC-4374-BFD4-363D430A7717}" destId="{80F54D93-1E3A-4841-AD16-F278B1F33E46}" srcOrd="2" destOrd="0" presId="urn:microsoft.com/office/officeart/2005/8/layout/default"/>
    <dgm:cxn modelId="{F49E3822-07BD-4917-9A1B-6D702AE44258}" type="presParOf" srcId="{7E286123-AAFC-4374-BFD4-363D430A7717}" destId="{FD1A1DDC-5FAC-4C3E-BF78-25620918A6DB}" srcOrd="3" destOrd="0" presId="urn:microsoft.com/office/officeart/2005/8/layout/default"/>
    <dgm:cxn modelId="{E6E6CDE2-5053-4A52-948C-4D8F5F44C20B}" type="presParOf" srcId="{7E286123-AAFC-4374-BFD4-363D430A7717}" destId="{816C1ADB-81C9-4457-B60F-17FB9CB00635}" srcOrd="4" destOrd="0" presId="urn:microsoft.com/office/officeart/2005/8/layout/default"/>
    <dgm:cxn modelId="{421541BB-1B94-4049-8526-E0F5AF7B59B3}" type="presParOf" srcId="{7E286123-AAFC-4374-BFD4-363D430A7717}" destId="{8054E59D-8C4B-4BA5-B22D-BBE02B4D4509}" srcOrd="5" destOrd="0" presId="urn:microsoft.com/office/officeart/2005/8/layout/default"/>
    <dgm:cxn modelId="{861B48B3-EB63-4426-9F7E-2D39076601E8}" type="presParOf" srcId="{7E286123-AAFC-4374-BFD4-363D430A7717}" destId="{55F8D53C-96DB-4656-BBAD-862C4D514827}" srcOrd="6" destOrd="0" presId="urn:microsoft.com/office/officeart/2005/8/layout/default"/>
    <dgm:cxn modelId="{4CC9A1AD-E405-41D2-88C4-C16A2C07A459}" type="presParOf" srcId="{7E286123-AAFC-4374-BFD4-363D430A7717}" destId="{05E21272-6977-4F2B-A1C0-DEB10F5DFFD7}" srcOrd="7" destOrd="0" presId="urn:microsoft.com/office/officeart/2005/8/layout/default"/>
    <dgm:cxn modelId="{B8BBCC62-F718-498E-9A60-38A47F2057DC}" type="presParOf" srcId="{7E286123-AAFC-4374-BFD4-363D430A7717}" destId="{5E28AEF8-CB62-4201-B419-05143F077BA1}" srcOrd="8" destOrd="0" presId="urn:microsoft.com/office/officeart/2005/8/layout/default"/>
    <dgm:cxn modelId="{0ADC53CF-080C-4EA1-B099-4D86B3AA5312}" type="presParOf" srcId="{7E286123-AAFC-4374-BFD4-363D430A7717}" destId="{86219B26-5E3D-498A-B137-51EC043F7F8F}" srcOrd="9" destOrd="0" presId="urn:microsoft.com/office/officeart/2005/8/layout/default"/>
    <dgm:cxn modelId="{51AF0C4A-524A-4BA4-9BE6-5A6F78415D45}" type="presParOf" srcId="{7E286123-AAFC-4374-BFD4-363D430A7717}" destId="{4693CFEF-B3EF-4D86-81B7-713DD925AF9C}" srcOrd="10" destOrd="0" presId="urn:microsoft.com/office/officeart/2005/8/layout/default"/>
    <dgm:cxn modelId="{42B8F675-C42E-47F5-ADF8-19C0A85C07A9}" type="presParOf" srcId="{7E286123-AAFC-4374-BFD4-363D430A7717}" destId="{182BBAE1-836B-40AB-BB90-0193DA6EA4C0}" srcOrd="11" destOrd="0" presId="urn:microsoft.com/office/officeart/2005/8/layout/default"/>
    <dgm:cxn modelId="{30E011DA-8397-4300-A930-8CF1B1309544}" type="presParOf" srcId="{7E286123-AAFC-4374-BFD4-363D430A7717}" destId="{B3592269-46BD-4C25-8144-7E820ABDC7BF}" srcOrd="12" destOrd="0" presId="urn:microsoft.com/office/officeart/2005/8/layout/default"/>
    <dgm:cxn modelId="{679133B3-CEA8-41D8-8807-8493F5CAEECB}" type="presParOf" srcId="{7E286123-AAFC-4374-BFD4-363D430A7717}" destId="{1D563512-F645-416D-A964-1D7E4F47354C}" srcOrd="13" destOrd="0" presId="urn:microsoft.com/office/officeart/2005/8/layout/default"/>
    <dgm:cxn modelId="{8E861433-35E9-4A7C-A38D-5D56E2721B68}" type="presParOf" srcId="{7E286123-AAFC-4374-BFD4-363D430A7717}" destId="{79E785BC-FD2B-4FB1-8BF9-A8D2BF59A314}" srcOrd="14" destOrd="0" presId="urn:microsoft.com/office/officeart/2005/8/layout/default"/>
    <dgm:cxn modelId="{947ED5C4-917B-4489-9622-5AED3ABE5FBC}" type="presParOf" srcId="{7E286123-AAFC-4374-BFD4-363D430A7717}" destId="{02BA2880-9B26-49BB-9212-C69A1AADF480}" srcOrd="15" destOrd="0" presId="urn:microsoft.com/office/officeart/2005/8/layout/default"/>
    <dgm:cxn modelId="{A7002644-2608-4F24-A9DE-55D5D4860C12}" type="presParOf" srcId="{7E286123-AAFC-4374-BFD4-363D430A7717}" destId="{32277933-AA8E-444F-A556-36F91EDEE364}" srcOrd="16" destOrd="0" presId="urn:microsoft.com/office/officeart/2005/8/layout/default"/>
    <dgm:cxn modelId="{EA7A9C56-0706-41B0-8A6C-D9863E82F04C}" type="presParOf" srcId="{7E286123-AAFC-4374-BFD4-363D430A7717}" destId="{2B2BD15F-9333-44C5-B192-8C352EEABC30}" srcOrd="17" destOrd="0" presId="urn:microsoft.com/office/officeart/2005/8/layout/default"/>
    <dgm:cxn modelId="{81E9E378-F278-4FFA-B8C9-D794ADAC58FE}" type="presParOf" srcId="{7E286123-AAFC-4374-BFD4-363D430A7717}" destId="{09820F63-B3B3-43A8-AEE3-914C975F2A09}"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8FBD8-F7B6-480E-8C56-C1DC229A2BA0}">
      <dsp:nvSpPr>
        <dsp:cNvPr id="0" name=""/>
        <dsp:cNvSpPr/>
      </dsp:nvSpPr>
      <dsp:spPr>
        <a:xfrm>
          <a:off x="270487" y="84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Avoidance Behaviors</a:t>
          </a:r>
        </a:p>
      </dsp:txBody>
      <dsp:txXfrm>
        <a:off x="270487" y="846"/>
        <a:ext cx="1920699" cy="1152419"/>
      </dsp:txXfrm>
    </dsp:sp>
    <dsp:sp modelId="{80F54D93-1E3A-4841-AD16-F278B1F33E46}">
      <dsp:nvSpPr>
        <dsp:cNvPr id="0" name=""/>
        <dsp:cNvSpPr/>
      </dsp:nvSpPr>
      <dsp:spPr>
        <a:xfrm>
          <a:off x="2383257" y="84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Fear and Anxiety</a:t>
          </a:r>
        </a:p>
      </dsp:txBody>
      <dsp:txXfrm>
        <a:off x="2383257" y="846"/>
        <a:ext cx="1920699" cy="1152419"/>
      </dsp:txXfrm>
    </dsp:sp>
    <dsp:sp modelId="{816C1ADB-81C9-4457-B60F-17FB9CB00635}">
      <dsp:nvSpPr>
        <dsp:cNvPr id="0" name=""/>
        <dsp:cNvSpPr/>
      </dsp:nvSpPr>
      <dsp:spPr>
        <a:xfrm>
          <a:off x="4496026" y="84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Impulsive or Compulsive Spending</a:t>
          </a:r>
        </a:p>
      </dsp:txBody>
      <dsp:txXfrm>
        <a:off x="4496026" y="846"/>
        <a:ext cx="1920699" cy="1152419"/>
      </dsp:txXfrm>
    </dsp:sp>
    <dsp:sp modelId="{55F8D53C-96DB-4656-BBAD-862C4D514827}">
      <dsp:nvSpPr>
        <dsp:cNvPr id="0" name=""/>
        <dsp:cNvSpPr/>
      </dsp:nvSpPr>
      <dsp:spPr>
        <a:xfrm>
          <a:off x="6608796" y="84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Difficulty Planning for the Future</a:t>
          </a:r>
        </a:p>
      </dsp:txBody>
      <dsp:txXfrm>
        <a:off x="6608796" y="846"/>
        <a:ext cx="1920699" cy="1152419"/>
      </dsp:txXfrm>
    </dsp:sp>
    <dsp:sp modelId="{5E28AEF8-CB62-4201-B419-05143F077BA1}">
      <dsp:nvSpPr>
        <dsp:cNvPr id="0" name=""/>
        <dsp:cNvSpPr/>
      </dsp:nvSpPr>
      <dsp:spPr>
        <a:xfrm>
          <a:off x="270487" y="134533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Shame and Guilt</a:t>
          </a:r>
        </a:p>
      </dsp:txBody>
      <dsp:txXfrm>
        <a:off x="270487" y="1345336"/>
        <a:ext cx="1920699" cy="1152419"/>
      </dsp:txXfrm>
    </dsp:sp>
    <dsp:sp modelId="{4693CFEF-B3EF-4D86-81B7-713DD925AF9C}">
      <dsp:nvSpPr>
        <dsp:cNvPr id="0" name=""/>
        <dsp:cNvSpPr/>
      </dsp:nvSpPr>
      <dsp:spPr>
        <a:xfrm>
          <a:off x="2383257" y="134533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Financial Dependence</a:t>
          </a:r>
        </a:p>
      </dsp:txBody>
      <dsp:txXfrm>
        <a:off x="2383257" y="1345336"/>
        <a:ext cx="1920699" cy="1152419"/>
      </dsp:txXfrm>
    </dsp:sp>
    <dsp:sp modelId="{B3592269-46BD-4C25-8144-7E820ABDC7BF}">
      <dsp:nvSpPr>
        <dsp:cNvPr id="0" name=""/>
        <dsp:cNvSpPr/>
      </dsp:nvSpPr>
      <dsp:spPr>
        <a:xfrm>
          <a:off x="4496026" y="134533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Poor Financial Decision Making</a:t>
          </a:r>
        </a:p>
      </dsp:txBody>
      <dsp:txXfrm>
        <a:off x="4496026" y="1345336"/>
        <a:ext cx="1920699" cy="1152419"/>
      </dsp:txXfrm>
    </dsp:sp>
    <dsp:sp modelId="{79E785BC-FD2B-4FB1-8BF9-A8D2BF59A314}">
      <dsp:nvSpPr>
        <dsp:cNvPr id="0" name=""/>
        <dsp:cNvSpPr/>
      </dsp:nvSpPr>
      <dsp:spPr>
        <a:xfrm>
          <a:off x="6608796" y="1345336"/>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Inconsistent Financial Behaviors</a:t>
          </a:r>
        </a:p>
      </dsp:txBody>
      <dsp:txXfrm>
        <a:off x="6608796" y="1345336"/>
        <a:ext cx="1920699" cy="1152419"/>
      </dsp:txXfrm>
    </dsp:sp>
    <dsp:sp modelId="{32277933-AA8E-444F-A556-36F91EDEE364}">
      <dsp:nvSpPr>
        <dsp:cNvPr id="0" name=""/>
        <dsp:cNvSpPr/>
      </dsp:nvSpPr>
      <dsp:spPr>
        <a:xfrm>
          <a:off x="2383257" y="2689825"/>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Physical and Emotional Symptoms</a:t>
          </a:r>
        </a:p>
      </dsp:txBody>
      <dsp:txXfrm>
        <a:off x="2383257" y="2689825"/>
        <a:ext cx="1920699" cy="1152419"/>
      </dsp:txXfrm>
    </dsp:sp>
    <dsp:sp modelId="{09820F63-B3B3-43A8-AEE3-914C975F2A09}">
      <dsp:nvSpPr>
        <dsp:cNvPr id="0" name=""/>
        <dsp:cNvSpPr/>
      </dsp:nvSpPr>
      <dsp:spPr>
        <a:xfrm>
          <a:off x="4496026" y="2689825"/>
          <a:ext cx="1920699" cy="11524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Limited Financial Education</a:t>
          </a:r>
        </a:p>
      </dsp:txBody>
      <dsp:txXfrm>
        <a:off x="4496026" y="2689825"/>
        <a:ext cx="1920699" cy="11524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D6565-D764-4C65-9BE4-C315169928D5}" type="datetimeFigureOut">
              <a:rPr lang="en-US" smtClean="0"/>
              <a:t>11/19/2024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D9D82-133E-4E48-BF9E-3DE04622F4FF}" type="slidenum">
              <a:rPr lang="en-US" smtClean="0"/>
              <a:t>‹#›</a:t>
            </a:fld>
            <a:endParaRPr lang="en-US"/>
          </a:p>
        </p:txBody>
      </p:sp>
    </p:spTree>
    <p:extLst>
      <p:ext uri="{BB962C8B-B14F-4D97-AF65-F5344CB8AC3E}">
        <p14:creationId xmlns:p14="http://schemas.microsoft.com/office/powerpoint/2010/main" val="12731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20.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presenter will introduce themselves</a:t>
            </a:r>
          </a:p>
        </p:txBody>
      </p:sp>
      <p:sp>
        <p:nvSpPr>
          <p:cNvPr id="4" name="Slide Number Placeholder 3"/>
          <p:cNvSpPr>
            <a:spLocks noGrp="1"/>
          </p:cNvSpPr>
          <p:nvPr>
            <p:ph type="sldNum" sz="quarter" idx="5"/>
          </p:nvPr>
        </p:nvSpPr>
        <p:spPr/>
        <p:txBody>
          <a:bodyPr/>
          <a:lstStyle/>
          <a:p>
            <a:fld id="{7F6D9D82-133E-4E48-BF9E-3DE04622F4FF}" type="slidenum">
              <a:rPr lang="en-US" smtClean="0"/>
              <a:t>2</a:t>
            </a:fld>
            <a:endParaRPr lang="en-US"/>
          </a:p>
        </p:txBody>
      </p:sp>
    </p:spTree>
    <p:extLst>
      <p:ext uri="{BB962C8B-B14F-4D97-AF65-F5344CB8AC3E}">
        <p14:creationId xmlns:p14="http://schemas.microsoft.com/office/powerpoint/2010/main" val="21624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Indigenous Communities: </a:t>
            </a:r>
          </a:p>
          <a:p>
            <a:r>
              <a:rPr lang="en-US" dirty="0"/>
              <a:t>Colonization and Economic Displacement</a:t>
            </a:r>
          </a:p>
          <a:p>
            <a:r>
              <a:rPr lang="en-US" dirty="0"/>
              <a:t>Govt Policies an </a:t>
            </a:r>
            <a:r>
              <a:rPr lang="en-US" dirty="0" err="1"/>
              <a:t>dFinancial</a:t>
            </a:r>
            <a:r>
              <a:rPr lang="en-US" dirty="0"/>
              <a:t> Marginalization</a:t>
            </a:r>
          </a:p>
          <a:p>
            <a:r>
              <a:rPr lang="en-US" dirty="0"/>
              <a:t>Generational Impact</a:t>
            </a:r>
          </a:p>
        </p:txBody>
      </p:sp>
      <p:sp>
        <p:nvSpPr>
          <p:cNvPr id="4" name="Slide Number Placeholder 3"/>
          <p:cNvSpPr>
            <a:spLocks noGrp="1"/>
          </p:cNvSpPr>
          <p:nvPr>
            <p:ph type="sldNum" sz="quarter" idx="5"/>
          </p:nvPr>
        </p:nvSpPr>
        <p:spPr/>
        <p:txBody>
          <a:bodyPr/>
          <a:lstStyle/>
          <a:p>
            <a:fld id="{7F6D9D82-133E-4E48-BF9E-3DE04622F4FF}" type="slidenum">
              <a:rPr lang="en-US" smtClean="0"/>
              <a:t>8</a:t>
            </a:fld>
            <a:endParaRPr lang="en-US"/>
          </a:p>
        </p:txBody>
      </p:sp>
    </p:spTree>
    <p:extLst>
      <p:ext uri="{BB962C8B-B14F-4D97-AF65-F5344CB8AC3E}">
        <p14:creationId xmlns:p14="http://schemas.microsoft.com/office/powerpoint/2010/main" val="352806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opperplate Gothic Bold" panose="020E0705020206020404" pitchFamily="34" charset="0"/>
              </a:rPr>
              <a:t>A Navajo Nation enrolled member faced significant challenges consolidating debt due to opposition from predatory lenders in Gallup, NM, who refused to provide pay-off statements. Overwhelmed and ready to give up, the client believed his journey to financial freedom was impossible.</a:t>
            </a:r>
          </a:p>
          <a:p>
            <a:r>
              <a:rPr lang="en-US" sz="1200" dirty="0">
                <a:latin typeface="Copperplate Gothic Bold" panose="020E0705020206020404" pitchFamily="34" charset="0"/>
              </a:rPr>
              <a:t>SWNAC staff intervened, contacting the Auditor General, CFPB, and corporate offices, ultimately securing the required statements after persistent efforts. The client, initially with a 99% DTI ratio and a 580 credit score, consolidated his debts, reducing his DTI to 26% and increasing his credit score to 720.</a:t>
            </a:r>
          </a:p>
          <a:p>
            <a:r>
              <a:rPr lang="en-US" sz="1200" dirty="0">
                <a:latin typeface="Copperplate Gothic Bold" panose="020E0705020206020404" pitchFamily="34" charset="0"/>
              </a:rPr>
              <a:t>With SWNAC’s continued support through bi-weekly follow-ups, the client now sustains a debt-free lifestyle, has secured a second job, and is actively building long-term financial stability. This success reflects SWNAC’s commitment to relationship-based methods and financial empowerment.</a:t>
            </a:r>
          </a:p>
          <a:p>
            <a:r>
              <a:rPr lang="en-US" sz="1200" dirty="0">
                <a:latin typeface="Copperplate Gothic Bold" panose="020E0705020206020404" pitchFamily="34" charset="0"/>
              </a:rPr>
              <a:t>Client “I can enjoy my life with my family now, and be happy knowing my bills are paid, credit is fix, and my stress is gone.”</a:t>
            </a:r>
          </a:p>
          <a:p>
            <a:endParaRPr lang="en-US" dirty="0"/>
          </a:p>
        </p:txBody>
      </p:sp>
      <p:sp>
        <p:nvSpPr>
          <p:cNvPr id="4" name="Slide Number Placeholder 3"/>
          <p:cNvSpPr>
            <a:spLocks noGrp="1"/>
          </p:cNvSpPr>
          <p:nvPr>
            <p:ph type="sldNum" sz="quarter" idx="5"/>
          </p:nvPr>
        </p:nvSpPr>
        <p:spPr/>
        <p:txBody>
          <a:bodyPr/>
          <a:lstStyle/>
          <a:p>
            <a:fld id="{7F6D9D82-133E-4E48-BF9E-3DE04622F4FF}" type="slidenum">
              <a:rPr lang="en-US" smtClean="0"/>
              <a:t>12</a:t>
            </a:fld>
            <a:endParaRPr lang="en-US"/>
          </a:p>
        </p:txBody>
      </p:sp>
    </p:spTree>
    <p:extLst>
      <p:ext uri="{BB962C8B-B14F-4D97-AF65-F5344CB8AC3E}">
        <p14:creationId xmlns:p14="http://schemas.microsoft.com/office/powerpoint/2010/main" val="210374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3ADC6-AB98-0766-4E98-BBC5B2E45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36961-ED88-42ED-411E-EAE5A3DE4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350EB-D2D9-BFE6-1762-6B259D9F0079}"/>
              </a:ext>
            </a:extLst>
          </p:cNvPr>
          <p:cNvSpPr>
            <a:spLocks noGrp="1"/>
          </p:cNvSpPr>
          <p:nvPr>
            <p:ph type="body" idx="1"/>
          </p:nvPr>
        </p:nvSpPr>
        <p:spPr/>
        <p:txBody>
          <a:bodyPr/>
          <a:lstStyle/>
          <a:p>
            <a:r>
              <a:rPr lang="en-US" dirty="0"/>
              <a:t>Put the Graph on a </a:t>
            </a:r>
            <a:r>
              <a:rPr lang="en-US" dirty="0" err="1"/>
              <a:t>Flipchat</a:t>
            </a:r>
            <a:r>
              <a:rPr lang="en-US" dirty="0"/>
              <a:t> with a moveable sticky note or dot</a:t>
            </a:r>
          </a:p>
        </p:txBody>
      </p:sp>
      <p:sp>
        <p:nvSpPr>
          <p:cNvPr id="4" name="Slide Number Placeholder 3">
            <a:extLst>
              <a:ext uri="{FF2B5EF4-FFF2-40B4-BE49-F238E27FC236}">
                <a16:creationId xmlns:a16="http://schemas.microsoft.com/office/drawing/2014/main" id="{9309D9D0-55F9-2F5C-1823-F357AB49F9E5}"/>
              </a:ext>
            </a:extLst>
          </p:cNvPr>
          <p:cNvSpPr>
            <a:spLocks noGrp="1"/>
          </p:cNvSpPr>
          <p:nvPr>
            <p:ph type="sldNum" sz="quarter" idx="5"/>
          </p:nvPr>
        </p:nvSpPr>
        <p:spPr/>
        <p:txBody>
          <a:bodyPr/>
          <a:lstStyle/>
          <a:p>
            <a:fld id="{5F4D711E-BFAA-4C1D-B598-4F702EBD7F67}" type="slidenum">
              <a:rPr lang="en-US" smtClean="0"/>
              <a:t>19</a:t>
            </a:fld>
            <a:endParaRPr lang="en-US"/>
          </a:p>
        </p:txBody>
      </p:sp>
    </p:spTree>
    <p:extLst>
      <p:ext uri="{BB962C8B-B14F-4D97-AF65-F5344CB8AC3E}">
        <p14:creationId xmlns:p14="http://schemas.microsoft.com/office/powerpoint/2010/main" val="325927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Somatic Responses:</a:t>
            </a:r>
          </a:p>
          <a:p>
            <a:r>
              <a:rPr lang="en-US" dirty="0"/>
              <a:t>   - Engaging in activities like yoga, walking, breathing exercises, or pushing against a wall can activate the parasympathetic nervous system (PNS), which helps regulate stress and promote relaxation. These activities help calm the body's physiological responses to stress, reducing feelings of anxiety or overwhelm related to money.</a:t>
            </a:r>
          </a:p>
          <a:p>
            <a:endParaRPr lang="en-US" dirty="0"/>
          </a:p>
          <a:p>
            <a:r>
              <a:rPr lang="en-US" dirty="0"/>
              <a:t>2. Artistic Responses:</a:t>
            </a:r>
          </a:p>
          <a:p>
            <a:r>
              <a:rPr lang="en-US" dirty="0"/>
              <a:t>   - Activities such as drawing, journaling, knitting, or appreciating art can stimulate creativity and self-expression, activating areas of the brain associated with emotional processing and regulation. Artistic expression can provide a cathartic outlet for processing emotions related to financial stress, helping individuals gain perspective and cope with challenging situations.</a:t>
            </a:r>
          </a:p>
          <a:p>
            <a:endParaRPr lang="en-US" dirty="0"/>
          </a:p>
          <a:p>
            <a:r>
              <a:rPr lang="en-US" dirty="0"/>
              <a:t>3. Spiritual Responses:</a:t>
            </a:r>
          </a:p>
          <a:p>
            <a:r>
              <a:rPr lang="en-US" dirty="0"/>
              <a:t>   - Turning to spiritual practices or connecting with a higher power through activities like attending church, temple, or engaging in prayer or meditation can provide a sense of comfort, support, and perspective. Spiritual beliefs and practices can help individuals find meaning and purpose amidst financial challenges, offering a source of solace and hope.</a:t>
            </a:r>
          </a:p>
          <a:p>
            <a:endParaRPr lang="en-US" dirty="0"/>
          </a:p>
          <a:p>
            <a:r>
              <a:rPr lang="en-US" dirty="0"/>
              <a:t>4. Emotional Responses:</a:t>
            </a:r>
          </a:p>
          <a:p>
            <a:r>
              <a:rPr lang="en-US" dirty="0"/>
              <a:t>   - Expressing emotions through crying, laughing, or recalling positive memories can engage the limbic system, which plays a central role in emotional regulation and processing. Allowing oneself to experience and express a range of emotions related to money can facilitate emotional healing and resilience, fostering a sense of empowerment and self-awareness.</a:t>
            </a:r>
          </a:p>
          <a:p>
            <a:endParaRPr lang="en-US" dirty="0"/>
          </a:p>
          <a:p>
            <a:r>
              <a:rPr lang="en-US" dirty="0"/>
              <a:t>5. Intellectual Responses:</a:t>
            </a:r>
          </a:p>
          <a:p>
            <a:r>
              <a:rPr lang="en-US" dirty="0"/>
              <a:t>   - Engaging in activities that stimulate the intellect, such as reading books or listening to podcasts about personal finance or financial literacy, can activate the prefrontal cortex and other areas of the brain involved in critical thinking and problem-solving. Intellectual engagement can help individuals gain knowledge and skills to manage their finances effectively, empowering them to make informed decisions and take control of their financial well-being.</a:t>
            </a:r>
          </a:p>
          <a:p>
            <a:endParaRPr lang="en-US" dirty="0"/>
          </a:p>
          <a:p>
            <a:r>
              <a:rPr lang="en-US" dirty="0"/>
              <a:t>6. Material Responses:</a:t>
            </a:r>
          </a:p>
          <a:p>
            <a:r>
              <a:rPr lang="en-US" dirty="0"/>
              <a:t>   - Addressing practical concerns related to money, such as budgeting, managing housing expenses, or addressing clothing needs, can help alleviate tangible sources of stress and uncertainty. By addressing material needs, individuals can create a sense of stability and security, which can positively impact a sense of well-being and reduce physiological stress responses associated with financial worries.</a:t>
            </a:r>
          </a:p>
          <a:p>
            <a:endParaRPr lang="en-US" dirty="0"/>
          </a:p>
          <a:p>
            <a:r>
              <a:rPr lang="en-US" dirty="0"/>
              <a:t>7.Psychological- thinking of a positive memory</a:t>
            </a:r>
          </a:p>
          <a:p>
            <a:endParaRPr lang="en-US" dirty="0"/>
          </a:p>
          <a:p>
            <a:r>
              <a:rPr lang="en-US" dirty="0"/>
              <a:t>8.Nature – being outside, the ocean, woods, or even memories of those things</a:t>
            </a:r>
          </a:p>
          <a:p>
            <a:endParaRPr lang="en-US" dirty="0"/>
          </a:p>
          <a:p>
            <a:r>
              <a:rPr lang="en-US" dirty="0"/>
              <a:t>9. Relational – relationships with therapist, family (healthy and stable), pets</a:t>
            </a:r>
          </a:p>
          <a:p>
            <a:endParaRPr lang="en-US" dirty="0"/>
          </a:p>
          <a:p>
            <a:r>
              <a:rPr lang="en-US" dirty="0"/>
              <a:t>What else?</a:t>
            </a:r>
          </a:p>
          <a:p>
            <a:endParaRPr lang="en-US" dirty="0"/>
          </a:p>
          <a:p>
            <a:r>
              <a:rPr lang="en-US" dirty="0"/>
              <a:t>In summary, engaging in a variety of coping strategies related to money can directly impact the nervous system and help regulate stress responses. By addressing physiological, emotional, spiritual, and practical aspects of financial stress, individuals can cultivate resilience and promote overall well-being in the face of financial challenges.</a:t>
            </a:r>
          </a:p>
          <a:p>
            <a:endParaRPr lang="en-US" dirty="0"/>
          </a:p>
        </p:txBody>
      </p:sp>
      <p:sp>
        <p:nvSpPr>
          <p:cNvPr id="4" name="Slide Number Placeholder 3"/>
          <p:cNvSpPr>
            <a:spLocks noGrp="1"/>
          </p:cNvSpPr>
          <p:nvPr>
            <p:ph type="sldNum" sz="quarter" idx="5"/>
          </p:nvPr>
        </p:nvSpPr>
        <p:spPr/>
        <p:txBody>
          <a:bodyPr/>
          <a:lstStyle/>
          <a:p>
            <a:fld id="{5F4D711E-BFAA-4C1D-B598-4F702EBD7F67}" type="slidenum">
              <a:rPr lang="en-US" smtClean="0"/>
              <a:t>20</a:t>
            </a:fld>
            <a:endParaRPr lang="en-US"/>
          </a:p>
        </p:txBody>
      </p:sp>
    </p:spTree>
    <p:extLst>
      <p:ext uri="{BB962C8B-B14F-4D97-AF65-F5344CB8AC3E}">
        <p14:creationId xmlns:p14="http://schemas.microsoft.com/office/powerpoint/2010/main" val="4017251264"/>
      </p:ext>
    </p:extLst>
  </p:cSld>
  <p:clrMapOvr>
    <a:masterClrMapping/>
  </p:clrMapOvr>
</p:notes>
</file>

<file path=ppt/slideLayouts/_rels/slideLayout1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8.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19.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Two col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1pPr marL="225425" indent="-225425">
              <a:buFont typeface="+mj-lt"/>
              <a:buAutoNum type="romanUcPeriod"/>
              <a:defRPr/>
            </a:lvl1pPr>
            <a:lvl2pPr marL="688975" indent="-231775">
              <a:buFont typeface="+mj-lt"/>
              <a:buAutoNum type="alphaUcPeriod"/>
              <a:defRPr/>
            </a:lvl2pPr>
            <a:lvl3pPr marL="1139825" indent="-225425">
              <a:buFont typeface="+mj-lt"/>
              <a:buAutoNum type="arabicPeriod"/>
              <a:defRPr/>
            </a:lvl3pPr>
            <a:lvl4pPr marL="1714500" indent="-342900">
              <a:buFont typeface="+mj-lt"/>
              <a:buAutoNum type="alphaLcParenR"/>
              <a:defRPr/>
            </a:lvl4pPr>
            <a:lvl5pPr marL="2171700" indent="-342900">
              <a:buFont typeface="+mj-lt"/>
              <a:buAutoNum type="arabicParenR"/>
              <a:defRPr/>
            </a:lvl5pPr>
            <a:lvl6pPr marL="2628900" indent="-342900">
              <a:buFont typeface="+mj-lt"/>
              <a:buAutoNum type="alphaLcParen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a:xfrm>
            <a:off x="11445240" y="6529281"/>
            <a:ext cx="137160" cy="123111"/>
          </a:xfrm>
          <a:prstGeom prst="rect">
            <a:avLst/>
          </a:prstGeom>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2413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a:xfrm>
            <a:off x="11445240" y="6529281"/>
            <a:ext cx="137160" cy="123111"/>
          </a:xfrm>
          <a:prstGeom prst="rect">
            <a:avLst/>
          </a:prstGeom>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758051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a:xfrm>
            <a:off x="11445240" y="6529281"/>
            <a:ext cx="137160" cy="123111"/>
          </a:xfrm>
          <a:prstGeom prst="rect">
            <a:avLst/>
          </a:prstGeom>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pic>
        <p:nvPicPr>
          <p:cNvPr id="4" name="Picture 3" descr="A colorful triangles and dots on a black background&#10;&#10;Description automatically generated">
            <a:extLst>
              <a:ext uri="{FF2B5EF4-FFF2-40B4-BE49-F238E27FC236}">
                <a16:creationId xmlns:a16="http://schemas.microsoft.com/office/drawing/2014/main" id="{63FAA3A9-E12E-BE65-3494-651EBBC6AB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763"/>
          <a:stretch/>
        </p:blipFill>
        <p:spPr>
          <a:xfrm rot="5400000">
            <a:off x="10192399" y="261141"/>
            <a:ext cx="2259299" cy="1739901"/>
          </a:xfrm>
          <a:prstGeom prst="rect">
            <a:avLst/>
          </a:prstGeom>
        </p:spPr>
      </p:pic>
      <p:pic>
        <p:nvPicPr>
          <p:cNvPr id="5" name="Picture 4" descr="A colorful design on a black background&#10;&#10;Description automatically generated">
            <a:extLst>
              <a:ext uri="{FF2B5EF4-FFF2-40B4-BE49-F238E27FC236}">
                <a16:creationId xmlns:a16="http://schemas.microsoft.com/office/drawing/2014/main" id="{C11F7EB7-5749-3F8A-79A7-C281C548C2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8062" b="35233"/>
          <a:stretch/>
        </p:blipFill>
        <p:spPr>
          <a:xfrm rot="5400000">
            <a:off x="-34885" y="5235615"/>
            <a:ext cx="1657270" cy="1587500"/>
          </a:xfrm>
          <a:prstGeom prst="rect">
            <a:avLst/>
          </a:prstGeom>
        </p:spPr>
      </p:pic>
    </p:spTree>
    <p:extLst>
      <p:ext uri="{BB962C8B-B14F-4D97-AF65-F5344CB8AC3E}">
        <p14:creationId xmlns:p14="http://schemas.microsoft.com/office/powerpoint/2010/main" val="2701678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3155A12B-D772-2E47-A5A0-9ADD55C1BC4E}"/>
              </a:ext>
            </a:extLst>
          </p:cNvPr>
          <p:cNvSpPr>
            <a:spLocks noGrp="1"/>
          </p:cNvSpPr>
          <p:nvPr>
            <p:ph type="title"/>
          </p:nvPr>
        </p:nvSpPr>
        <p:spPr>
          <a:xfrm>
            <a:off x="616527" y="484632"/>
            <a:ext cx="10058400" cy="626528"/>
          </a:xfrm>
          <a:prstGeom prst="rect">
            <a:avLst/>
          </a:prstGeom>
        </p:spPr>
        <p:txBody>
          <a:bodyPr rtlCol="0">
            <a:normAutofit/>
          </a:bodyPr>
          <a:lstStyle>
            <a:lvl1pPr>
              <a:defRPr>
                <a:solidFill>
                  <a:srgbClr val="203E66"/>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DBF1CC0-5C5B-FF48-82D2-50B6CD7A4EBA}"/>
              </a:ext>
            </a:extLst>
          </p:cNvPr>
          <p:cNvSpPr>
            <a:spLocks noGrp="1"/>
          </p:cNvSpPr>
          <p:nvPr>
            <p:ph type="sldNum" sz="quarter" idx="12"/>
          </p:nvPr>
        </p:nvSpPr>
        <p:spPr/>
        <p:txBody>
          <a:bodyPr/>
          <a:lstStyle>
            <a:lvl1pPr algn="r">
              <a:defRPr sz="1600" b="1" smtClean="0">
                <a:solidFill>
                  <a:srgbClr val="66B4E3"/>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D59EF1D7-3B6E-1849-AA83-7EBBAA46A535}" type="slidenum">
              <a:rPr lang="en-US"/>
              <a:pPr>
                <a:defRPr/>
              </a:pPr>
              <a:t>‹#›</a:t>
            </a:fld>
            <a:endParaRPr lang="en-US" dirty="0"/>
          </a:p>
        </p:txBody>
      </p:sp>
      <p:sp>
        <p:nvSpPr>
          <p:cNvPr id="6" name="Picture Placeholder 5"/>
          <p:cNvSpPr>
            <a:spLocks noGrp="1"/>
          </p:cNvSpPr>
          <p:nvPr>
            <p:ph type="pic" sz="quarter" idx="13"/>
          </p:nvPr>
        </p:nvSpPr>
        <p:spPr>
          <a:xfrm>
            <a:off x="616540" y="1886158"/>
            <a:ext cx="5356225" cy="3571875"/>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03792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11/19/2024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8E88-71E6-1B62-4F4E-75E965A33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0A1DC-AB81-DAA6-BE67-4400C61ED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2B854-A5B6-3E5C-0F2E-56E17C9DCB82}"/>
              </a:ext>
            </a:extLst>
          </p:cNvPr>
          <p:cNvSpPr>
            <a:spLocks noGrp="1"/>
          </p:cNvSpPr>
          <p:nvPr>
            <p:ph type="dt" sz="half" idx="10"/>
          </p:nvPr>
        </p:nvSpPr>
        <p:spPr/>
        <p:txBody>
          <a:bodyPr/>
          <a:lstStyle/>
          <a:p>
            <a:fld id="{A8108432-8DA9-4099-9257-87CCB284AAA9}" type="datetimeFigureOut">
              <a:rPr lang="en-US" smtClean="0"/>
              <a:t>11/19/2024</a:t>
            </a:fld>
            <a:endParaRPr lang="en-US"/>
          </a:p>
        </p:txBody>
      </p:sp>
      <p:sp>
        <p:nvSpPr>
          <p:cNvPr id="5" name="Footer Placeholder 4">
            <a:extLst>
              <a:ext uri="{FF2B5EF4-FFF2-40B4-BE49-F238E27FC236}">
                <a16:creationId xmlns:a16="http://schemas.microsoft.com/office/drawing/2014/main" id="{1A95B7B4-AAB9-4859-D4AD-81F7D8B39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46116-19F3-8B6C-7332-13E91EC7F87C}"/>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01206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31A73-4BBD-12B2-1AAE-FBAC2F090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3559B-B8AE-6FE5-4C77-3A57AE076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AD50D4-AE1D-7CA6-327A-981CF963BF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7FD062-50F1-F6A0-ABD7-43F8E445A627}"/>
              </a:ext>
            </a:extLst>
          </p:cNvPr>
          <p:cNvSpPr>
            <a:spLocks noGrp="1"/>
          </p:cNvSpPr>
          <p:nvPr>
            <p:ph type="dt" sz="half" idx="10"/>
          </p:nvPr>
        </p:nvSpPr>
        <p:spPr/>
        <p:txBody>
          <a:bodyPr/>
          <a:lstStyle/>
          <a:p>
            <a:fld id="{A8108432-8DA9-4099-9257-87CCB284AAA9}" type="datetimeFigureOut">
              <a:rPr lang="en-US" smtClean="0"/>
              <a:t>11/19/2024</a:t>
            </a:fld>
            <a:endParaRPr lang="en-US"/>
          </a:p>
        </p:txBody>
      </p:sp>
      <p:sp>
        <p:nvSpPr>
          <p:cNvPr id="6" name="Footer Placeholder 5">
            <a:extLst>
              <a:ext uri="{FF2B5EF4-FFF2-40B4-BE49-F238E27FC236}">
                <a16:creationId xmlns:a16="http://schemas.microsoft.com/office/drawing/2014/main" id="{73F61338-CD70-279F-5BE4-245B5E4B6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9920-C45C-0886-A796-E610E0907E61}"/>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4648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F656-8C39-D597-103F-703445200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0F7920-9033-8605-970C-0616BF4E6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0857E8-EB5F-AD5D-6CF1-A9093D8F9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9502D-AAF7-2ACD-96D9-86BD64ADE417}"/>
              </a:ext>
            </a:extLst>
          </p:cNvPr>
          <p:cNvSpPr>
            <a:spLocks noGrp="1"/>
          </p:cNvSpPr>
          <p:nvPr>
            <p:ph type="dt" sz="half" idx="10"/>
          </p:nvPr>
        </p:nvSpPr>
        <p:spPr/>
        <p:txBody>
          <a:bodyPr/>
          <a:lstStyle/>
          <a:p>
            <a:fld id="{A8108432-8DA9-4099-9257-87CCB284AAA9}" type="datetimeFigureOut">
              <a:rPr lang="en-US" smtClean="0"/>
              <a:t>11/19/2024</a:t>
            </a:fld>
            <a:endParaRPr lang="en-US"/>
          </a:p>
        </p:txBody>
      </p:sp>
      <p:sp>
        <p:nvSpPr>
          <p:cNvPr id="6" name="Footer Placeholder 5">
            <a:extLst>
              <a:ext uri="{FF2B5EF4-FFF2-40B4-BE49-F238E27FC236}">
                <a16:creationId xmlns:a16="http://schemas.microsoft.com/office/drawing/2014/main" id="{9168567F-8B87-7B55-EAC2-1A81F3020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9A38E-D7FF-5EDA-4F22-40C081E5F3A2}"/>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135812062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8.xml" Id="rId8" /><Relationship Type="http://schemas.openxmlformats.org/officeDocument/2006/relationships/slideLayout" Target="/ppt/slideLayouts/slideLayout18.xml" Id="rId18" /><Relationship Type="http://schemas.openxmlformats.org/officeDocument/2006/relationships/slideLayout" Target="/ppt/slideLayouts/slideLayout3.xml" Id="rId3" /><Relationship Type="http://schemas.openxmlformats.org/officeDocument/2006/relationships/slideLayout" Target="/ppt/slideLayouts/slideLayout17.xml" Id="rId17" /><Relationship Type="http://schemas.openxmlformats.org/officeDocument/2006/relationships/slideLayout" Target="/ppt/slideLayouts/slideLayout2.xml" Id="rId2" /><Relationship Type="http://schemas.openxmlformats.org/officeDocument/2006/relationships/slideLayout" Target="/ppt/slideLayouts/slideLayout16.xml" Id="rId16" /><Relationship Type="http://schemas.openxmlformats.org/officeDocument/2006/relationships/theme" Target="/ppt/theme/theme1.xml" Id="rId20" /><Relationship Type="http://schemas.openxmlformats.org/officeDocument/2006/relationships/slideLayout" Target="/ppt/slideLayouts/slideLayout19.xml" Id="rId19" /><Relationship Type="http://schemas.openxmlformats.org/officeDocument/2006/relationships/slideLayout" Target="/ppt/slideLayouts/slideLayout4.xml" Id="rId4"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11/19/2024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 id="2147483651" r:id="rId3"/>
    <p:sldLayoutId id="2147483652" r:id="rId4"/>
    <p:sldLayoutId id="2147483656" r:id="rId8"/>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microsoft.com/office/2007/relationships/diagramDrawing" Target="/ppt/diagrams/drawing1.xml" Id="rId8" /><Relationship Type="http://schemas.openxmlformats.org/officeDocument/2006/relationships/image" Target="/ppt/media/image6.png" Id="rId3" /><Relationship Type="http://schemas.openxmlformats.org/officeDocument/2006/relationships/diagramColors" Target="/ppt/diagrams/colors1.xml" Id="rId7" /><Relationship Type="http://schemas.openxmlformats.org/officeDocument/2006/relationships/image" Target="/ppt/media/image5.png" Id="rId2" /><Relationship Type="http://schemas.openxmlformats.org/officeDocument/2006/relationships/slideLayout" Target="/ppt/slideLayouts/slideLayout2.xml" Id="rId1" /><Relationship Type="http://schemas.openxmlformats.org/officeDocument/2006/relationships/diagramQuickStyle" Target="/ppt/diagrams/quickStyle1.xml" Id="rId6" /><Relationship Type="http://schemas.openxmlformats.org/officeDocument/2006/relationships/diagramLayout" Target="/ppt/diagrams/layout1.xml" Id="rId5" /><Relationship Type="http://schemas.openxmlformats.org/officeDocument/2006/relationships/diagramData" Target="/ppt/diagrams/data1.xml" Id="rId4" /></Relationships>
</file>

<file path=ppt/slides/_rels/slide11.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notesSlide" Target="/ppt/notesSlides/notesSlide3.xml" Id="rId2" /><Relationship Type="http://schemas.openxmlformats.org/officeDocument/2006/relationships/slideLayout" Target="/ppt/slideLayouts/slideLayout3.xml" Id="rId1" /></Relationships>
</file>

<file path=ppt/slides/_rels/slide1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2.xml" Id="rId1" /><Relationship Type="http://schemas.openxmlformats.org/officeDocument/2006/relationships/image" Target="/ppt/media/image11.jpg" Id="rId4" /></Relationships>
</file>

<file path=ppt/slides/_rels/slide17.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2.xml" Id="rId1" /><Relationship Type="http://schemas.openxmlformats.org/officeDocument/2006/relationships/image" Target="/ppt/media/image11.jpg" Id="rId4" /></Relationships>
</file>

<file path=ppt/slides/_rels/slide18.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3.xml" Id="rId1" /></Relationships>
</file>

<file path=ppt/slides/_rels/slide19.xml.rels>&#65279;<?xml version="1.0" encoding="utf-8"?><Relationships xmlns="http://schemas.openxmlformats.org/package/2006/relationships"><Relationship Type="http://schemas.openxmlformats.org/officeDocument/2006/relationships/image" Target="/ppt/media/image12.png" Id="rId3" /><Relationship Type="http://schemas.openxmlformats.org/officeDocument/2006/relationships/notesSlide" Target="/ppt/notesSlides/notesSlide4.xml" Id="rId2" /><Relationship Type="http://schemas.openxmlformats.org/officeDocument/2006/relationships/slideLayout" Target="/ppt/slideLayouts/slideLayout17.xml" Id="rId1" /></Relationships>
</file>

<file path=ppt/slides/_rels/slide2.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image" Target="/ppt/media/image5.png" Id="rId4" /><Relationship Type="http://schemas.openxmlformats.org/officeDocument/2006/relationships/hyperlink" Target="mailto:lanalle@blacksheepinsight.com" TargetMode="External" Id="rId3" /></Relationships>
</file>

<file path=ppt/slides/_rels/slide20.xml.rels>&#65279;<?xml version="1.0" encoding="utf-8"?><Relationships xmlns="http://schemas.openxmlformats.org/package/2006/relationships"><Relationship Type="http://schemas.openxmlformats.org/officeDocument/2006/relationships/notesSlide" Target="/ppt/notesSlides/notesSlide5.xml" Id="rId2" /><Relationship Type="http://schemas.openxmlformats.org/officeDocument/2006/relationships/slideLayout" Target="/ppt/slideLayouts/slideLayout18.xml" Id="rId1" /></Relationships>
</file>

<file path=ppt/slides/_rels/slide21.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5.png" Id="rId4" /><Relationship Type="http://schemas.openxmlformats.org/officeDocument/2006/relationships/hyperlink" Target="http://www.oweesta.org/training-calendar" TargetMode="External" Id="rId3" /><Relationship Type="http://schemas.openxmlformats.org/officeDocument/2006/relationships/hyperlink" Target="https://www.thetraumaofmoney.com/" TargetMode="External" Id="rId2" /></Relationships>
</file>

<file path=ppt/slides/_rels/slide25.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3.png" Id="rId2" /><Relationship Type="http://schemas.openxmlformats.org/officeDocument/2006/relationships/slideLayout" Target="/ppt/slideLayouts/slideLayout19.xml" Id="rId1" /></Relationships>
</file>

<file path=ppt/slides/_rels/slide26.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16.xml" Id="rId1" /></Relationships>
</file>

<file path=ppt/slides/_rels/slide27.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28.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2.xml" Id="rId1" /></Relationships>
</file>

<file path=ppt/slides/_rels/slide29.xml.rels>&#65279;<?xml version="1.0" encoding="utf-8"?><Relationships xmlns="http://schemas.openxmlformats.org/package/2006/relationships"><Relationship Type="http://schemas.openxmlformats.org/officeDocument/2006/relationships/image" Target="/ppt/media/image5.png" Id="rId3" /><Relationship Type="http://schemas.openxmlformats.org/officeDocument/2006/relationships/slideLayout" Target="/ppt/slideLayouts/slideLayout2.xml" Id="rId1" /><Relationship Type="http://schemas.openxmlformats.org/officeDocument/2006/relationships/hyperlink" Target="mailto:lanalle@blacksheepinsight.com" TargetMode="External" Id="rId2" /></Relationships>
</file>

<file path=ppt/slides/_rels/slide3.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5.png" Id="rId2" /><Relationship Type="http://schemas.openxmlformats.org/officeDocument/2006/relationships/slideLayout" Target="/ppt/slideLayouts/slideLayout3.xml" Id="rId1" /></Relationships>
</file>

<file path=ppt/slides/_rels/slide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7.png" Id="rId3" /><Relationship Type="http://schemas.openxmlformats.org/officeDocument/2006/relationships/image" Target="/ppt/media/image6.png" Id="rId2" /><Relationship Type="http://schemas.openxmlformats.org/officeDocument/2006/relationships/slideLayout" Target="/ppt/slideLayouts/slideLayout4.xml" Id="rId1" /><Relationship Type="http://schemas.openxmlformats.org/officeDocument/2006/relationships/image" Target="/ppt/media/image8.png" Id="rId4" /></Relationships>
</file>

<file path=ppt/slides/_rels/slide8.xml.rels>&#65279;<?xml version="1.0" encoding="utf-8"?><Relationships xmlns="http://schemas.openxmlformats.org/package/2006/relationships"><Relationship Type="http://schemas.openxmlformats.org/officeDocument/2006/relationships/image" Target="/ppt/media/image9.png" Id="rId3" /><Relationship Type="http://schemas.openxmlformats.org/officeDocument/2006/relationships/notesSlide" Target="/ppt/notesSlides/notesSlide2.xml" Id="rId2" /><Relationship Type="http://schemas.openxmlformats.org/officeDocument/2006/relationships/slideLayout" Target="/ppt/slideLayouts/slideLayout4.xml" Id="rId1" /></Relationships>
</file>

<file path=ppt/slides/_rels/slide9.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png" Id="rId2" /><Relationship Type="http://schemas.openxmlformats.org/officeDocument/2006/relationships/slideLayout" Target="/ppt/slideLayouts/slideLayout8.xml" Id="rId1" /><Relationship Type="http://schemas.openxmlformats.org/officeDocument/2006/relationships/image" Target="/ppt/media/image10.png" Id="rId5" /><Relationship Type="http://schemas.openxmlformats.org/officeDocument/2006/relationships/image" Target="/ppt/media/image7.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1463040" y="365125"/>
            <a:ext cx="9890759" cy="1325563"/>
          </a:xfrm>
        </p:spPr>
        <p:txBody>
          <a:bodyPr/>
          <a:lstStyle/>
          <a:p>
            <a:r>
              <a:rPr lang="en-US" b="1" dirty="0">
                <a:solidFill>
                  <a:schemeClr val="accent2"/>
                </a:solidFill>
              </a:rPr>
              <a:t>Financial Trauma Symptoms and Behaviors</a:t>
            </a:r>
          </a:p>
        </p:txBody>
      </p:sp>
      <p:sp>
        <p:nvSpPr>
          <p:cNvPr id="12" name="TextBox 11">
            <a:extLst>
              <a:ext uri="{FF2B5EF4-FFF2-40B4-BE49-F238E27FC236}">
                <a16:creationId xmlns:a16="http://schemas.microsoft.com/office/drawing/2014/main" id="{D9CCACDE-FE3C-F079-660B-988096B3BF06}"/>
              </a:ext>
            </a:extLst>
          </p:cNvPr>
          <p:cNvSpPr txBox="1"/>
          <p:nvPr/>
        </p:nvSpPr>
        <p:spPr>
          <a:xfrm>
            <a:off x="1597152" y="2198451"/>
            <a:ext cx="9784210" cy="369332"/>
          </a:xfrm>
          <a:prstGeom prst="rect">
            <a:avLst/>
          </a:prstGeom>
          <a:noFill/>
        </p:spPr>
        <p:txBody>
          <a:bodyPr wrap="square" rtlCol="0">
            <a:spAutoFit/>
          </a:bodyPr>
          <a:lstStyle/>
          <a:p>
            <a:r>
              <a:rPr lang="en-US" dirty="0"/>
              <a:t>Text goes here.</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graphicFrame>
        <p:nvGraphicFramePr>
          <p:cNvPr id="4" name="Content Placeholder 4">
            <a:extLst>
              <a:ext uri="{FF2B5EF4-FFF2-40B4-BE49-F238E27FC236}">
                <a16:creationId xmlns:a16="http://schemas.microsoft.com/office/drawing/2014/main" id="{87E8748F-2BA5-5EE0-081A-68BB47E053D7}"/>
              </a:ext>
            </a:extLst>
          </p:cNvPr>
          <p:cNvGraphicFramePr>
            <a:graphicFrameLocks/>
          </p:cNvGraphicFramePr>
          <p:nvPr>
            <p:extLst>
              <p:ext uri="{D42A27DB-BD31-4B8C-83A1-F6EECF244321}">
                <p14:modId xmlns:p14="http://schemas.microsoft.com/office/powerpoint/2010/main" val="3061860990"/>
              </p:ext>
            </p:extLst>
          </p:nvPr>
        </p:nvGraphicFramePr>
        <p:xfrm>
          <a:off x="1398588" y="2124075"/>
          <a:ext cx="8799984" cy="38430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57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35BAA7-A015-21BD-AA9E-0F0A336498EF}"/>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10DB0-0DE3-0BF2-B746-9924EED49CD3}"/>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a:t>Personal Experiences</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BD736A4-D454-3AFE-2D07-F52ACF10EF82}"/>
              </a:ext>
            </a:extLst>
          </p:cNvPr>
          <p:cNvSpPr txBox="1"/>
          <p:nvPr/>
        </p:nvSpPr>
        <p:spPr>
          <a:xfrm>
            <a:off x="640080" y="2706624"/>
            <a:ext cx="6894576"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Emotional and Psychological Aspects of Money</a:t>
            </a:r>
          </a:p>
          <a:p>
            <a:pPr indent="-228600">
              <a:lnSpc>
                <a:spcPct val="90000"/>
              </a:lnSpc>
              <a:spcAft>
                <a:spcPts val="600"/>
              </a:spcAft>
              <a:buFont typeface="Arial" panose="020B0604020202020204" pitchFamily="34" charset="0"/>
              <a:buChar char="•"/>
            </a:pPr>
            <a:endParaRPr lang="en-US" sz="2200"/>
          </a:p>
        </p:txBody>
      </p:sp>
      <p:pic>
        <p:nvPicPr>
          <p:cNvPr id="7" name="Content Placeholder 6" descr="A red and blue pattern&#10;&#10;Description automatically generated">
            <a:extLst>
              <a:ext uri="{FF2B5EF4-FFF2-40B4-BE49-F238E27FC236}">
                <a16:creationId xmlns:a16="http://schemas.microsoft.com/office/drawing/2014/main" id="{5EBD6F29-3E3B-F238-8ADD-F6CA876628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9395039" y="329183"/>
            <a:ext cx="951817" cy="3429969"/>
          </a:xfrm>
          <a:prstGeom prst="rect">
            <a:avLst/>
          </a:prstGeom>
        </p:spPr>
      </p:pic>
      <p:pic>
        <p:nvPicPr>
          <p:cNvPr id="3" name="Picture 2" descr="A blue bird with a black background&#10;&#10;Description automatically generated">
            <a:extLst>
              <a:ext uri="{FF2B5EF4-FFF2-40B4-BE49-F238E27FC236}">
                <a16:creationId xmlns:a16="http://schemas.microsoft.com/office/drawing/2014/main" id="{D850D8C6-131B-D99C-13F7-E40687447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600000" flipH="1">
            <a:off x="8773668" y="4079193"/>
            <a:ext cx="2176272" cy="2176272"/>
          </a:xfrm>
          <a:prstGeom prst="rect">
            <a:avLst/>
          </a:prstGeom>
        </p:spPr>
      </p:pic>
    </p:spTree>
    <p:extLst>
      <p:ext uri="{BB962C8B-B14F-4D97-AF65-F5344CB8AC3E}">
        <p14:creationId xmlns:p14="http://schemas.microsoft.com/office/powerpoint/2010/main" val="33340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5BEA-D431-072A-620D-6125AC5E88A2}"/>
              </a:ext>
            </a:extLst>
          </p:cNvPr>
          <p:cNvSpPr>
            <a:spLocks noGrp="1"/>
          </p:cNvSpPr>
          <p:nvPr>
            <p:ph type="title"/>
          </p:nvPr>
        </p:nvSpPr>
        <p:spPr/>
        <p:txBody>
          <a:bodyPr>
            <a:normAutofit/>
          </a:bodyPr>
          <a:lstStyle/>
          <a:p>
            <a:r>
              <a:rPr lang="en-US" b="1" dirty="0">
                <a:solidFill>
                  <a:schemeClr val="accent2"/>
                </a:solidFill>
                <a:latin typeface="Aptos" panose="020B0004020202020204" pitchFamily="34" charset="0"/>
              </a:rPr>
              <a:t>SWAC Personal Stories: Voices from the Community</a:t>
            </a:r>
            <a:br>
              <a:rPr lang="en-US" dirty="0"/>
            </a:br>
            <a:endParaRPr lang="en-US" dirty="0"/>
          </a:p>
        </p:txBody>
      </p:sp>
      <p:sp>
        <p:nvSpPr>
          <p:cNvPr id="4" name="Text Placeholder 3">
            <a:extLst>
              <a:ext uri="{FF2B5EF4-FFF2-40B4-BE49-F238E27FC236}">
                <a16:creationId xmlns:a16="http://schemas.microsoft.com/office/drawing/2014/main" id="{E3CD4A60-5EED-AE9A-EEC6-A604CF48D4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256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a:bodyPr>
          <a:lstStyle/>
          <a:p>
            <a:r>
              <a:rPr lang="en-US" sz="6000" b="1" dirty="0">
                <a:solidFill>
                  <a:schemeClr val="accent2"/>
                </a:solidFill>
              </a:rPr>
              <a:t>Mystery Tax Shopper Study </a:t>
            </a: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1690688"/>
            <a:ext cx="9784210"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2012 analysis of paid tax preparers in McKinley County and other areas of New Mexico.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Illegal, deceptive, and abusive financial practices targeted vulnerable consumers.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Resulted in 2015 civil suit by the Navajo Nation and the Consumer Financial Protection Bureau against S/W Tax Loans, Inc. in Gallup, NM.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Demanded $438,000 in total consumer redress and required defendants to pay $438,000 in civil penalties.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Defendants illegally steered taxpayers to high-cost products and illegally and grossly understated the loans annual percentage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Defendants failed to disclose to more than 1,500 consumers that tax refunds had already been received by IRS and instead persuaded them to take out additional refund anticipation loans resulting in over $254,000 in interest and fees.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1250900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CAD2-D41E-D44D-930A-B99758A07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AA35C-AC33-ADD9-EE98-E6470ECD8221}"/>
              </a:ext>
            </a:extLst>
          </p:cNvPr>
          <p:cNvSpPr>
            <a:spLocks noGrp="1"/>
          </p:cNvSpPr>
          <p:nvPr>
            <p:ph type="title"/>
          </p:nvPr>
        </p:nvSpPr>
        <p:spPr>
          <a:xfrm>
            <a:off x="1150620" y="549791"/>
            <a:ext cx="9890759" cy="1325563"/>
          </a:xfrm>
        </p:spPr>
        <p:txBody>
          <a:bodyPr>
            <a:normAutofit/>
          </a:bodyPr>
          <a:lstStyle/>
          <a:p>
            <a:r>
              <a:rPr lang="en-US" sz="6000" b="1" dirty="0">
                <a:solidFill>
                  <a:schemeClr val="accent2"/>
                </a:solidFill>
              </a:rPr>
              <a:t>Challenges and Opportunities  </a:t>
            </a:r>
          </a:p>
        </p:txBody>
      </p:sp>
      <p:sp>
        <p:nvSpPr>
          <p:cNvPr id="12" name="TextBox 11">
            <a:extLst>
              <a:ext uri="{FF2B5EF4-FFF2-40B4-BE49-F238E27FC236}">
                <a16:creationId xmlns:a16="http://schemas.microsoft.com/office/drawing/2014/main" id="{E3D72BA8-D2D8-4B57-DAD3-1C0062B0ECFE}"/>
              </a:ext>
            </a:extLst>
          </p:cNvPr>
          <p:cNvSpPr txBox="1"/>
          <p:nvPr/>
        </p:nvSpPr>
        <p:spPr>
          <a:xfrm>
            <a:off x="1203894" y="1690688"/>
            <a:ext cx="978421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Money culture and family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Personal experiences and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Multi-generational financial disparities and setbacks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Per Capita and lump sum windfalls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Content Placeholder 6" descr="A red and blue pattern&#10;&#10;Description automatically generated">
            <a:extLst>
              <a:ext uri="{FF2B5EF4-FFF2-40B4-BE49-F238E27FC236}">
                <a16:creationId xmlns:a16="http://schemas.microsoft.com/office/drawing/2014/main" id="{9B1335DE-7EED-64B2-AD21-439466602EF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
        <p:nvSpPr>
          <p:cNvPr id="8" name="Speech Bubble: Rectangle with Corners Rounded 7">
            <a:extLst>
              <a:ext uri="{FF2B5EF4-FFF2-40B4-BE49-F238E27FC236}">
                <a16:creationId xmlns:a16="http://schemas.microsoft.com/office/drawing/2014/main" id="{ADAFCD4E-6CCC-EDEB-CD67-EF12CB3955C7}"/>
              </a:ext>
            </a:extLst>
          </p:cNvPr>
          <p:cNvSpPr/>
          <p:nvPr/>
        </p:nvSpPr>
        <p:spPr>
          <a:xfrm>
            <a:off x="8247079" y="2420621"/>
            <a:ext cx="3347357" cy="1439576"/>
          </a:xfrm>
          <a:prstGeom prst="wedgeRoundRectCallout">
            <a:avLst>
              <a:gd name="adj1" fmla="val -38882"/>
              <a:gd name="adj2" fmla="val 795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“You’ll always be in debt, so why bother trying to improve your finances”</a:t>
            </a:r>
          </a:p>
        </p:txBody>
      </p:sp>
      <p:sp>
        <p:nvSpPr>
          <p:cNvPr id="9" name="Speech Bubble: Rectangle with Corners Rounded 8">
            <a:extLst>
              <a:ext uri="{FF2B5EF4-FFF2-40B4-BE49-F238E27FC236}">
                <a16:creationId xmlns:a16="http://schemas.microsoft.com/office/drawing/2014/main" id="{72177824-C5DA-8EFD-6AC2-0DA703F4B720}"/>
              </a:ext>
            </a:extLst>
          </p:cNvPr>
          <p:cNvSpPr/>
          <p:nvPr/>
        </p:nvSpPr>
        <p:spPr>
          <a:xfrm>
            <a:off x="1524001" y="4262859"/>
            <a:ext cx="3347357" cy="1439576"/>
          </a:xfrm>
          <a:prstGeom prst="wedgeRoundRectCallout">
            <a:avLst>
              <a:gd name="adj1" fmla="val 47703"/>
              <a:gd name="adj2" fmla="val 795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“Rich people’s children, are seldom rich people’s parents”</a:t>
            </a:r>
          </a:p>
        </p:txBody>
      </p:sp>
      <p:sp>
        <p:nvSpPr>
          <p:cNvPr id="10" name="Speech Bubble: Rectangle with Corners Rounded 9">
            <a:extLst>
              <a:ext uri="{FF2B5EF4-FFF2-40B4-BE49-F238E27FC236}">
                <a16:creationId xmlns:a16="http://schemas.microsoft.com/office/drawing/2014/main" id="{62C0F71A-599E-1F1A-EAF4-155580A63A0B}"/>
              </a:ext>
            </a:extLst>
          </p:cNvPr>
          <p:cNvSpPr/>
          <p:nvPr/>
        </p:nvSpPr>
        <p:spPr>
          <a:xfrm>
            <a:off x="6468837" y="4595127"/>
            <a:ext cx="3347357" cy="1439576"/>
          </a:xfrm>
          <a:prstGeom prst="wedgeRoundRectCallout">
            <a:avLst>
              <a:gd name="adj1" fmla="val 6240"/>
              <a:gd name="adj2" fmla="val 936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“Money and finance are not Native concepts”</a:t>
            </a:r>
          </a:p>
        </p:txBody>
      </p:sp>
    </p:spTree>
    <p:extLst>
      <p:ext uri="{BB962C8B-B14F-4D97-AF65-F5344CB8AC3E}">
        <p14:creationId xmlns:p14="http://schemas.microsoft.com/office/powerpoint/2010/main" val="1231172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E7AC7-2188-7709-A69D-2D3AB1C16C31}"/>
              </a:ext>
            </a:extLst>
          </p:cNvPr>
          <p:cNvSpPr>
            <a:spLocks noGrp="1"/>
          </p:cNvSpPr>
          <p:nvPr>
            <p:ph type="title"/>
          </p:nvPr>
        </p:nvSpPr>
        <p:spPr>
          <a:xfrm>
            <a:off x="1034142" y="827314"/>
            <a:ext cx="10853058" cy="863374"/>
          </a:xfrm>
        </p:spPr>
        <p:txBody>
          <a:bodyPr>
            <a:normAutofit fontScale="90000"/>
          </a:bodyPr>
          <a:lstStyle/>
          <a:p>
            <a:r>
              <a:rPr lang="en-US" b="1" dirty="0">
                <a:solidFill>
                  <a:schemeClr val="accent2"/>
                </a:solidFill>
                <a:latin typeface="+mn-lt"/>
              </a:rPr>
              <a:t>Challenges Faced by SWNAC Clients</a:t>
            </a:r>
            <a:br>
              <a:rPr lang="en-US" dirty="0">
                <a:latin typeface="Copperplate Gothic Bold" panose="020E0705020206020404" pitchFamily="34" charset="0"/>
              </a:rPr>
            </a:br>
            <a:endParaRPr lang="en-US" dirty="0"/>
          </a:p>
        </p:txBody>
      </p:sp>
      <p:sp>
        <p:nvSpPr>
          <p:cNvPr id="3" name="Content Placeholder 2">
            <a:extLst>
              <a:ext uri="{FF2B5EF4-FFF2-40B4-BE49-F238E27FC236}">
                <a16:creationId xmlns:a16="http://schemas.microsoft.com/office/drawing/2014/main" id="{98687A12-CB15-F3B2-069C-57AE861368AE}"/>
              </a:ext>
            </a:extLst>
          </p:cNvPr>
          <p:cNvSpPr>
            <a:spLocks noGrp="1"/>
          </p:cNvSpPr>
          <p:nvPr>
            <p:ph idx="1"/>
          </p:nvPr>
        </p:nvSpPr>
        <p:spPr>
          <a:xfrm>
            <a:off x="1556656" y="1825625"/>
            <a:ext cx="9797143" cy="4351338"/>
          </a:xfrm>
        </p:spPr>
        <p:txBody>
          <a:bodyPr/>
          <a:lstStyle/>
          <a:p>
            <a:pPr>
              <a:buFont typeface="Arial" panose="020B0604020202020204" pitchFamily="34" charset="0"/>
              <a:buChar char="•"/>
            </a:pPr>
            <a:r>
              <a:rPr lang="en-US" sz="2800" dirty="0"/>
              <a:t>Overcoming fear of financial institutions/distrust</a:t>
            </a:r>
          </a:p>
          <a:p>
            <a:pPr>
              <a:buFont typeface="Arial" panose="020B0604020202020204" pitchFamily="34" charset="0"/>
              <a:buChar char="•"/>
            </a:pPr>
            <a:r>
              <a:rPr lang="en-US" sz="2800" dirty="0"/>
              <a:t>Balancing cultural values (communal sharing) with individual financial goals.</a:t>
            </a:r>
          </a:p>
          <a:p>
            <a:pPr>
              <a:buFont typeface="Arial" panose="020B0604020202020204" pitchFamily="34" charset="0"/>
              <a:buChar char="•"/>
            </a:pPr>
            <a:r>
              <a:rPr lang="en-US" sz="2800" dirty="0"/>
              <a:t>Emotional toll of navigating systems that aren’t designed with Native values in mind.</a:t>
            </a:r>
          </a:p>
          <a:p>
            <a:endParaRPr lang="en-US" dirty="0"/>
          </a:p>
        </p:txBody>
      </p:sp>
      <p:pic>
        <p:nvPicPr>
          <p:cNvPr id="4" name="Content Placeholder 6" descr="A red and blue pattern&#10;&#10;Description automatically generated">
            <a:extLst>
              <a:ext uri="{FF2B5EF4-FFF2-40B4-BE49-F238E27FC236}">
                <a16:creationId xmlns:a16="http://schemas.microsoft.com/office/drawing/2014/main" id="{3C47159C-DE91-046E-C009-BF514FA1B173}"/>
              </a:ext>
            </a:extLst>
          </p:cNvPr>
          <p:cNvPicPr>
            <a:picLocks noChangeAspect="1"/>
          </p:cNvPicPr>
          <p:nvPr/>
        </p:nvPicPr>
        <p:blipFill>
          <a:blip r:embed="rId2">
            <a:extLst>
              <a:ext uri="{28A0092B-C50C-407E-A947-70E740481C1C}">
                <a14:useLocalDpi xmlns:a14="http://schemas.microsoft.com/office/drawing/2010/main" val="0"/>
              </a:ext>
            </a:extLst>
          </a:blip>
          <a:srcRect r="51924"/>
          <a:stretch/>
        </p:blipFill>
        <p:spPr>
          <a:xfrm>
            <a:off x="-24384" y="0"/>
            <a:ext cx="915860" cy="6858000"/>
          </a:xfrm>
          <a:prstGeom prst="rect">
            <a:avLst/>
          </a:prstGeom>
        </p:spPr>
      </p:pic>
    </p:spTree>
    <p:extLst>
      <p:ext uri="{BB962C8B-B14F-4D97-AF65-F5344CB8AC3E}">
        <p14:creationId xmlns:p14="http://schemas.microsoft.com/office/powerpoint/2010/main" val="1245302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E5C04-43B3-2F83-13BD-D076BCE91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BB536-D7A4-3B51-4DF2-F437094FB4AA}"/>
              </a:ext>
            </a:extLst>
          </p:cNvPr>
          <p:cNvSpPr>
            <a:spLocks noGrp="1"/>
          </p:cNvSpPr>
          <p:nvPr>
            <p:ph type="title"/>
          </p:nvPr>
        </p:nvSpPr>
        <p:spPr>
          <a:xfrm>
            <a:off x="838198" y="783414"/>
            <a:ext cx="10515600" cy="1325563"/>
          </a:xfrm>
        </p:spPr>
        <p:txBody>
          <a:bodyPr/>
          <a:lstStyle/>
          <a:p>
            <a:r>
              <a:rPr lang="en-US" sz="4400" b="1" dirty="0">
                <a:effectLst>
                  <a:outerShdw blurRad="38100" dist="38100" dir="2700000" algn="tl">
                    <a:srgbClr val="000000">
                      <a:alpha val="43137"/>
                    </a:srgbClr>
                  </a:outerShdw>
                </a:effectLst>
              </a:rPr>
              <a:t>Would you take this bet on a coin toss?</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B46D06CA-B1AC-8FE8-0FC8-87D306A2FD61}"/>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1E0DC41C-CA23-5FE9-A015-3B02A7486B19}"/>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3" name="Rectangle 3">
            <a:extLst>
              <a:ext uri="{FF2B5EF4-FFF2-40B4-BE49-F238E27FC236}">
                <a16:creationId xmlns:a16="http://schemas.microsoft.com/office/drawing/2014/main" id="{C440C8B0-C5BC-41F7-7E65-4764CE9AD354}"/>
              </a:ext>
            </a:extLst>
          </p:cNvPr>
          <p:cNvSpPr>
            <a:spLocks noGrp="1" noChangeArrowheads="1"/>
          </p:cNvSpPr>
          <p:nvPr>
            <p:ph idx="1"/>
          </p:nvPr>
        </p:nvSpPr>
        <p:spPr>
          <a:xfrm>
            <a:off x="838200" y="2332038"/>
            <a:ext cx="10515600" cy="3844925"/>
          </a:xfrm>
        </p:spPr>
        <p:txBody>
          <a:bodyPr/>
          <a:lstStyle/>
          <a:p>
            <a:pPr marL="0" indent="0" eaLnBrk="1" hangingPunct="1">
              <a:buClr>
                <a:schemeClr val="tx1"/>
              </a:buClr>
              <a:buNone/>
            </a:pPr>
            <a:r>
              <a:rPr lang="en-US" sz="2800" dirty="0">
                <a:effectLst>
                  <a:outerShdw blurRad="38100" dist="38100" dir="2700000" algn="tl">
                    <a:srgbClr val="000000">
                      <a:alpha val="43137"/>
                    </a:srgbClr>
                  </a:outerShdw>
                </a:effectLst>
              </a:rPr>
              <a:t> 	Heads		You win $200</a:t>
            </a:r>
          </a:p>
          <a:p>
            <a:pPr eaLnBrk="1" hangingPunct="1">
              <a:buClr>
                <a:schemeClr val="tx1"/>
              </a:buClr>
              <a:buFont typeface="Wingdings" pitchFamily="2" charset="2"/>
              <a:buChar char="q"/>
            </a:pPr>
            <a:endParaRPr lang="en-US" sz="2800" dirty="0">
              <a:effectLst>
                <a:outerShdw blurRad="38100" dist="38100" dir="2700000" algn="tl">
                  <a:srgbClr val="000000">
                    <a:alpha val="43137"/>
                  </a:srgbClr>
                </a:outerShdw>
              </a:effectLst>
            </a:endParaRPr>
          </a:p>
          <a:p>
            <a:pPr eaLnBrk="1" hangingPunct="1">
              <a:buClr>
                <a:schemeClr val="tx1"/>
              </a:buClr>
              <a:buFont typeface="Wingdings" pitchFamily="2" charset="2"/>
              <a:buChar char="q"/>
            </a:pPr>
            <a:endParaRPr lang="en-US" sz="2800" dirty="0">
              <a:effectLst>
                <a:outerShdw blurRad="38100" dist="38100" dir="2700000" algn="tl">
                  <a:srgbClr val="000000">
                    <a:alpha val="43137"/>
                  </a:srgbClr>
                </a:outerShdw>
              </a:effectLst>
            </a:endParaRPr>
          </a:p>
          <a:p>
            <a:pPr eaLnBrk="1" hangingPunct="1">
              <a:buClr>
                <a:schemeClr val="tx1"/>
              </a:buClr>
              <a:buFont typeface="Wingdings" pitchFamily="2" charset="2"/>
              <a:buChar char="q"/>
            </a:pPr>
            <a:endParaRPr lang="en-US" sz="2800" dirty="0">
              <a:effectLst>
                <a:outerShdw blurRad="38100" dist="38100" dir="2700000" algn="tl">
                  <a:srgbClr val="000000">
                    <a:alpha val="43137"/>
                  </a:srgbClr>
                </a:outerShdw>
              </a:effectLst>
            </a:endParaRPr>
          </a:p>
          <a:p>
            <a:pPr marL="0" indent="0" eaLnBrk="1" hangingPunct="1">
              <a:buClr>
                <a:schemeClr val="tx1"/>
              </a:buClr>
              <a:buNone/>
            </a:pPr>
            <a:r>
              <a:rPr lang="en-US" sz="2800" dirty="0">
                <a:effectLst>
                  <a:outerShdw blurRad="38100" dist="38100" dir="2700000" algn="tl">
                    <a:srgbClr val="000000">
                      <a:alpha val="43137"/>
                    </a:srgbClr>
                  </a:outerShdw>
                </a:effectLst>
              </a:rPr>
              <a:t>	 Tails		You lose $100</a:t>
            </a:r>
          </a:p>
          <a:p>
            <a:pPr eaLnBrk="1" hangingPunct="1">
              <a:buClr>
                <a:schemeClr val="tx1"/>
              </a:buClr>
              <a:buFont typeface="Wingdings" pitchFamily="2" charset="2"/>
              <a:buChar char="q"/>
            </a:pPr>
            <a:endParaRPr lang="en-US" sz="2800" dirty="0">
              <a:effectLst>
                <a:outerShdw blurRad="38100" dist="38100" dir="2700000" algn="tl">
                  <a:srgbClr val="000000">
                    <a:alpha val="43137"/>
                  </a:srgbClr>
                </a:outerShdw>
              </a:effectLst>
            </a:endParaRPr>
          </a:p>
          <a:p>
            <a:pPr marL="0" indent="0" eaLnBrk="1" hangingPunct="1">
              <a:buClr>
                <a:schemeClr val="tx1"/>
              </a:buClr>
              <a:buNone/>
            </a:pPr>
            <a:endParaRPr lang="en-US" sz="2800" dirty="0">
              <a:effectLst>
                <a:outerShdw blurRad="38100" dist="38100" dir="2700000" algn="tl">
                  <a:srgbClr val="000000">
                    <a:alpha val="43137"/>
                  </a:srgbClr>
                </a:outerShdw>
              </a:effectLst>
            </a:endParaRPr>
          </a:p>
          <a:p>
            <a:pPr eaLnBrk="1" hangingPunct="1">
              <a:buClr>
                <a:schemeClr val="tx1"/>
              </a:buClr>
              <a:buFont typeface="Wingdings" pitchFamily="2" charset="2"/>
              <a:buChar char="q"/>
            </a:pPr>
            <a:endParaRPr lang="en-US" sz="2800" dirty="0"/>
          </a:p>
          <a:p>
            <a:pPr eaLnBrk="1" hangingPunct="1">
              <a:buClr>
                <a:schemeClr val="tx1"/>
              </a:buClr>
              <a:buFont typeface="Wingdings" pitchFamily="2" charset="2"/>
              <a:buChar char="q"/>
            </a:pPr>
            <a:endParaRPr lang="en-US" sz="2800" dirty="0"/>
          </a:p>
          <a:p>
            <a:pPr eaLnBrk="1" hangingPunct="1">
              <a:buClr>
                <a:schemeClr val="tx1"/>
              </a:buClr>
              <a:buNone/>
            </a:pPr>
            <a:endParaRPr lang="en-US" dirty="0"/>
          </a:p>
          <a:p>
            <a:pPr lvl="1" eaLnBrk="1" hangingPunct="1"/>
            <a:endParaRPr lang="en-US" dirty="0"/>
          </a:p>
        </p:txBody>
      </p:sp>
      <p:pic>
        <p:nvPicPr>
          <p:cNvPr id="4" name="Picture 2">
            <a:extLst>
              <a:ext uri="{FF2B5EF4-FFF2-40B4-BE49-F238E27FC236}">
                <a16:creationId xmlns:a16="http://schemas.microsoft.com/office/drawing/2014/main" id="{838D40D5-4BD6-28C9-A8E7-59028CDA21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110"/>
          <a:stretch/>
        </p:blipFill>
        <p:spPr bwMode="auto">
          <a:xfrm>
            <a:off x="6661706" y="4173176"/>
            <a:ext cx="1660977" cy="166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D9A7FB0D-9300-936E-D38A-134589F106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110"/>
          <a:stretch/>
        </p:blipFill>
        <p:spPr bwMode="auto">
          <a:xfrm>
            <a:off x="6592763" y="2108977"/>
            <a:ext cx="1677657" cy="168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10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59F42-1D7A-9F6A-3D81-8A9395B22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86159-94E4-918B-418A-6C072E48E9D0}"/>
              </a:ext>
            </a:extLst>
          </p:cNvPr>
          <p:cNvSpPr>
            <a:spLocks noGrp="1"/>
          </p:cNvSpPr>
          <p:nvPr>
            <p:ph type="title"/>
          </p:nvPr>
        </p:nvSpPr>
        <p:spPr>
          <a:xfrm>
            <a:off x="2645228" y="783414"/>
            <a:ext cx="8708569" cy="1325563"/>
          </a:xfrm>
        </p:spPr>
        <p:txBody>
          <a:bodyPr/>
          <a:lstStyle/>
          <a:p>
            <a:r>
              <a:rPr lang="en-US" b="1" dirty="0">
                <a:effectLst>
                  <a:outerShdw blurRad="38100" dist="38100" dir="2700000" algn="tl">
                    <a:srgbClr val="000000">
                      <a:alpha val="43137"/>
                    </a:srgbClr>
                  </a:outerShdw>
                </a:effectLst>
              </a:rPr>
              <a:t>Loss Aversion Coefficient</a:t>
            </a:r>
            <a:endParaRPr lang="en-US" dirty="0"/>
          </a:p>
        </p:txBody>
      </p:sp>
      <p:pic>
        <p:nvPicPr>
          <p:cNvPr id="7" name="Picture 6" descr="A blue bird with a black background&#10;&#10;Description automatically generated">
            <a:extLst>
              <a:ext uri="{FF2B5EF4-FFF2-40B4-BE49-F238E27FC236}">
                <a16:creationId xmlns:a16="http://schemas.microsoft.com/office/drawing/2014/main" id="{5784B9F5-B48B-A442-EF5B-9776B47C933B}"/>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BF09DA34-5316-A19B-4DDB-82E648C3BA22}"/>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3" name="Rectangle 3">
            <a:extLst>
              <a:ext uri="{FF2B5EF4-FFF2-40B4-BE49-F238E27FC236}">
                <a16:creationId xmlns:a16="http://schemas.microsoft.com/office/drawing/2014/main" id="{0FC425AC-571E-BE95-2ED7-A1B6E7E02553}"/>
              </a:ext>
            </a:extLst>
          </p:cNvPr>
          <p:cNvSpPr>
            <a:spLocks noGrp="1" noChangeArrowheads="1"/>
          </p:cNvSpPr>
          <p:nvPr>
            <p:ph idx="1"/>
          </p:nvPr>
        </p:nvSpPr>
        <p:spPr>
          <a:xfrm>
            <a:off x="838200" y="2332038"/>
            <a:ext cx="10515600" cy="3844925"/>
          </a:xfrm>
        </p:spPr>
        <p:txBody>
          <a:bodyPr/>
          <a:lstStyle/>
          <a:p>
            <a:pPr marL="0" indent="0" algn="ctr" eaLnBrk="1" hangingPunct="1">
              <a:buClr>
                <a:schemeClr val="tx1"/>
              </a:buClr>
              <a:buNone/>
            </a:pPr>
            <a:r>
              <a:rPr lang="en-US" sz="2800" dirty="0">
                <a:effectLst>
                  <a:outerShdw blurRad="38100" dist="38100" dir="2700000" algn="tl">
                    <a:srgbClr val="000000">
                      <a:alpha val="43137"/>
                    </a:srgbClr>
                  </a:outerShdw>
                </a:effectLst>
              </a:rPr>
              <a:t> Example</a:t>
            </a:r>
          </a:p>
          <a:p>
            <a:pPr marL="0" indent="0" algn="ctr" eaLnBrk="1" hangingPunct="1">
              <a:buClr>
                <a:schemeClr val="tx1"/>
              </a:buClr>
              <a:buNone/>
            </a:pPr>
            <a:r>
              <a:rPr lang="en-US" sz="2800" dirty="0">
                <a:effectLst>
                  <a:outerShdw blurRad="38100" dist="38100" dir="2700000" algn="tl">
                    <a:srgbClr val="000000">
                      <a:alpha val="43137"/>
                    </a:srgbClr>
                  </a:outerShdw>
                </a:effectLst>
              </a:rPr>
              <a:t> $500 ÷ $100 = 5</a:t>
            </a:r>
          </a:p>
          <a:p>
            <a:pPr marL="0" indent="0" eaLnBrk="1" hangingPunct="1">
              <a:buClr>
                <a:schemeClr val="tx1"/>
              </a:buClr>
              <a:buNone/>
            </a:pPr>
            <a:endParaRPr lang="en-US" sz="2800" dirty="0">
              <a:effectLst>
                <a:outerShdw blurRad="38100" dist="38100" dir="2700000" algn="tl">
                  <a:srgbClr val="000000">
                    <a:alpha val="43137"/>
                  </a:srgbClr>
                </a:outerShdw>
              </a:effectLst>
            </a:endParaRPr>
          </a:p>
          <a:p>
            <a:pPr marL="0" indent="0" algn="ctr" eaLnBrk="1" hangingPunct="1">
              <a:buClr>
                <a:schemeClr val="tx1"/>
              </a:buClr>
              <a:buNone/>
            </a:pPr>
            <a:r>
              <a:rPr lang="en-US" sz="2800" dirty="0">
                <a:effectLst>
                  <a:outerShdw blurRad="38100" dist="38100" dir="2700000" algn="tl">
                    <a:srgbClr val="000000">
                      <a:alpha val="43137"/>
                    </a:srgbClr>
                  </a:outerShdw>
                </a:effectLst>
              </a:rPr>
              <a:t>(Average Loss Aversion Coefficient is just over 2)</a:t>
            </a:r>
          </a:p>
          <a:p>
            <a:pPr eaLnBrk="1" hangingPunct="1">
              <a:buClr>
                <a:schemeClr val="tx1"/>
              </a:buClr>
              <a:buFont typeface="Wingdings" pitchFamily="2" charset="2"/>
              <a:buChar char="q"/>
            </a:pPr>
            <a:endParaRPr lang="en-US" sz="2800" dirty="0">
              <a:effectLst>
                <a:outerShdw blurRad="38100" dist="38100" dir="2700000" algn="tl">
                  <a:srgbClr val="000000">
                    <a:alpha val="43137"/>
                  </a:srgbClr>
                </a:outerShdw>
              </a:effectLst>
            </a:endParaRPr>
          </a:p>
          <a:p>
            <a:pPr marL="0" indent="0" eaLnBrk="1" hangingPunct="1">
              <a:buClr>
                <a:schemeClr val="tx1"/>
              </a:buClr>
              <a:buNone/>
            </a:pPr>
            <a:endParaRPr lang="en-US" sz="2800" dirty="0">
              <a:effectLst>
                <a:outerShdw blurRad="38100" dist="38100" dir="2700000" algn="tl">
                  <a:srgbClr val="000000">
                    <a:alpha val="43137"/>
                  </a:srgbClr>
                </a:outerShdw>
              </a:effectLst>
            </a:endParaRPr>
          </a:p>
          <a:p>
            <a:pPr eaLnBrk="1" hangingPunct="1">
              <a:buClr>
                <a:schemeClr val="tx1"/>
              </a:buClr>
              <a:buFont typeface="Wingdings" pitchFamily="2" charset="2"/>
              <a:buChar char="q"/>
            </a:pPr>
            <a:endParaRPr lang="en-US" sz="2800" dirty="0"/>
          </a:p>
          <a:p>
            <a:pPr eaLnBrk="1" hangingPunct="1">
              <a:buClr>
                <a:schemeClr val="tx1"/>
              </a:buClr>
              <a:buFont typeface="Wingdings" pitchFamily="2" charset="2"/>
              <a:buChar char="q"/>
            </a:pPr>
            <a:endParaRPr lang="en-US" sz="2800" dirty="0"/>
          </a:p>
          <a:p>
            <a:pPr eaLnBrk="1" hangingPunct="1">
              <a:buClr>
                <a:schemeClr val="tx1"/>
              </a:buClr>
              <a:buNone/>
            </a:pPr>
            <a:endParaRPr lang="en-US" dirty="0"/>
          </a:p>
          <a:p>
            <a:pPr lvl="1" eaLnBrk="1" hangingPunct="1"/>
            <a:endParaRPr lang="en-US" dirty="0"/>
          </a:p>
        </p:txBody>
      </p:sp>
      <p:pic>
        <p:nvPicPr>
          <p:cNvPr id="6" name="Picture 2">
            <a:extLst>
              <a:ext uri="{FF2B5EF4-FFF2-40B4-BE49-F238E27FC236}">
                <a16:creationId xmlns:a16="http://schemas.microsoft.com/office/drawing/2014/main" id="{B36ED558-51B4-FF10-B592-0282488441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5067298" y="4493078"/>
            <a:ext cx="205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9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A5DEB-0135-9970-84D3-0A264684A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97A41-AC49-8D0D-1D32-0762EE030F75}"/>
              </a:ext>
            </a:extLst>
          </p:cNvPr>
          <p:cNvSpPr>
            <a:spLocks noGrp="1"/>
          </p:cNvSpPr>
          <p:nvPr>
            <p:ph type="title"/>
          </p:nvPr>
        </p:nvSpPr>
        <p:spPr/>
        <p:txBody>
          <a:bodyPr/>
          <a:lstStyle/>
          <a:p>
            <a:r>
              <a:rPr lang="en-US" b="1" dirty="0">
                <a:solidFill>
                  <a:schemeClr val="accent2"/>
                </a:solidFill>
              </a:rPr>
              <a:t>Healing Financial Trauma</a:t>
            </a:r>
          </a:p>
        </p:txBody>
      </p:sp>
      <p:sp>
        <p:nvSpPr>
          <p:cNvPr id="3" name="Text Placeholder 2">
            <a:extLst>
              <a:ext uri="{FF2B5EF4-FFF2-40B4-BE49-F238E27FC236}">
                <a16:creationId xmlns:a16="http://schemas.microsoft.com/office/drawing/2014/main" id="{FA29A80A-CD03-9D41-B614-720FD8EA57A5}"/>
              </a:ext>
            </a:extLst>
          </p:cNvPr>
          <p:cNvSpPr>
            <a:spLocks noGrp="1"/>
          </p:cNvSpPr>
          <p:nvPr>
            <p:ph type="body" idx="1"/>
          </p:nvPr>
        </p:nvSpPr>
        <p:spPr/>
        <p:txBody>
          <a:bodyPr/>
          <a:lstStyle/>
          <a:p>
            <a:endParaRPr lang="en-US"/>
          </a:p>
        </p:txBody>
      </p:sp>
      <p:pic>
        <p:nvPicPr>
          <p:cNvPr id="7" name="Picture 6" descr="A blue bird with a black background&#10;&#10;Description automatically generated">
            <a:extLst>
              <a:ext uri="{FF2B5EF4-FFF2-40B4-BE49-F238E27FC236}">
                <a16:creationId xmlns:a16="http://schemas.microsoft.com/office/drawing/2014/main" id="{9682EB1A-2155-D327-301D-63823505E0C7}"/>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B23C4A44-F993-A215-E4B1-2EA84C8A7856}"/>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Tree>
    <p:extLst>
      <p:ext uri="{BB962C8B-B14F-4D97-AF65-F5344CB8AC3E}">
        <p14:creationId xmlns:p14="http://schemas.microsoft.com/office/powerpoint/2010/main" val="368293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0E7E7-DA2D-91F1-93D4-C46EEDB67F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E1C0C4-77B5-C163-EE65-AE834B8A9BBD}"/>
              </a:ext>
            </a:extLst>
          </p:cNvPr>
          <p:cNvSpPr>
            <a:spLocks noGrp="1"/>
          </p:cNvSpPr>
          <p:nvPr>
            <p:ph type="title"/>
          </p:nvPr>
        </p:nvSpPr>
        <p:spPr>
          <a:xfrm>
            <a:off x="581819" y="854462"/>
            <a:ext cx="3872950" cy="5218092"/>
          </a:xfrm>
        </p:spPr>
        <p:txBody>
          <a:bodyPr>
            <a:normAutofit fontScale="90000"/>
          </a:bodyPr>
          <a:lstStyle/>
          <a:p>
            <a:r>
              <a:rPr lang="en-US" dirty="0"/>
              <a:t>Understanding the Nervous System Helps Us Understand Trauma</a:t>
            </a:r>
            <a:br>
              <a:rPr lang="en-US" dirty="0"/>
            </a:br>
            <a:br>
              <a:rPr lang="en-US" dirty="0"/>
            </a:br>
            <a:br>
              <a:rPr lang="en-US" dirty="0"/>
            </a:br>
            <a:br>
              <a:rPr lang="en-US" dirty="0"/>
            </a:br>
            <a:endParaRPr lang="en-US" dirty="0"/>
          </a:p>
        </p:txBody>
      </p:sp>
      <p:pic>
        <p:nvPicPr>
          <p:cNvPr id="5" name="Content Placeholder 8">
            <a:extLst>
              <a:ext uri="{FF2B5EF4-FFF2-40B4-BE49-F238E27FC236}">
                <a16:creationId xmlns:a16="http://schemas.microsoft.com/office/drawing/2014/main" id="{A1697006-B9F3-05F1-4299-E36A5B1CEC78}"/>
              </a:ext>
            </a:extLst>
          </p:cNvPr>
          <p:cNvPicPr>
            <a:picLocks noChangeAspect="1"/>
          </p:cNvPicPr>
          <p:nvPr/>
        </p:nvPicPr>
        <p:blipFill>
          <a:blip r:embed="rId3"/>
          <a:stretch>
            <a:fillRect/>
          </a:stretch>
        </p:blipFill>
        <p:spPr>
          <a:xfrm>
            <a:off x="4595446" y="819359"/>
            <a:ext cx="7346536" cy="5219282"/>
          </a:xfrm>
          <a:prstGeom prst="rect">
            <a:avLst/>
          </a:prstGeom>
        </p:spPr>
      </p:pic>
    </p:spTree>
    <p:extLst>
      <p:ext uri="{BB962C8B-B14F-4D97-AF65-F5344CB8AC3E}">
        <p14:creationId xmlns:p14="http://schemas.microsoft.com/office/powerpoint/2010/main" val="426630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fontScale="90000"/>
          </a:bodyPr>
          <a:lstStyle/>
          <a:p>
            <a:r>
              <a:rPr lang="en-US" sz="6000" b="1" dirty="0">
                <a:solidFill>
                  <a:schemeClr val="accent2"/>
                </a:solidFill>
              </a:rPr>
              <a:t>The Emotional Cost of Wealth: Understanding Financial Trauma</a:t>
            </a: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2173332"/>
            <a:ext cx="978421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Shawn Spruce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ptos" panose="02110004020202020204"/>
              </a:rPr>
              <a:t>Programs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First Nation</a:t>
            </a:r>
            <a:r>
              <a:rPr lang="en-US" dirty="0">
                <a:solidFill>
                  <a:prstClr val="black"/>
                </a:solidFill>
                <a:latin typeface="Aptos" panose="02110004020202020204"/>
              </a:rPr>
              <a:t>s Development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agoyopi@gmail.com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Lanalle Smith</a:t>
            </a:r>
            <a:b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Owner,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BlackSheep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Insight Consulting &amp; Coaching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lanalle@blacksheepinsight.com</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prstClr val="black"/>
                </a:solidFill>
                <a:latin typeface="Aptos" panose="02110004020202020204"/>
              </a:rPr>
              <a:t>Mytegia</a:t>
            </a:r>
            <a:r>
              <a:rPr lang="en-US" sz="2800" b="1" dirty="0">
                <a:solidFill>
                  <a:prstClr val="black"/>
                </a:solidFill>
                <a:latin typeface="Aptos" panose="02110004020202020204"/>
              </a:rPr>
              <a:t> Lee</a:t>
            </a:r>
            <a:endPar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Executive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ptos" panose="02110004020202020204"/>
              </a:rPr>
              <a:t>Southwest Native Assets Coalition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prstClr val="black"/>
                </a:solidFill>
                <a:effectLst/>
                <a:uLnTx/>
                <a:uFillTx/>
                <a:latin typeface="Aptos" panose="02110004020202020204"/>
                <a:ea typeface="+mn-ea"/>
                <a:cs typeface="+mn-cs"/>
              </a:rPr>
              <a:t>https://swnativeassets.com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426753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96A3E-667E-295C-8FA1-8AFE39B9EE0E}"/>
              </a:ext>
            </a:extLst>
          </p:cNvPr>
          <p:cNvSpPr>
            <a:spLocks noGrp="1"/>
          </p:cNvSpPr>
          <p:nvPr>
            <p:ph type="title"/>
          </p:nvPr>
        </p:nvSpPr>
        <p:spPr/>
        <p:txBody>
          <a:bodyPr>
            <a:normAutofit fontScale="90000"/>
          </a:bodyPr>
          <a:lstStyle/>
          <a:p>
            <a:r>
              <a:rPr lang="en-US" b="1" dirty="0">
                <a:solidFill>
                  <a:schemeClr val="accent2"/>
                </a:solidFill>
              </a:rPr>
              <a:t>Importance of Self - Care</a:t>
            </a:r>
          </a:p>
        </p:txBody>
      </p:sp>
      <p:sp>
        <p:nvSpPr>
          <p:cNvPr id="5" name="Content Placeholder 4">
            <a:extLst>
              <a:ext uri="{FF2B5EF4-FFF2-40B4-BE49-F238E27FC236}">
                <a16:creationId xmlns:a16="http://schemas.microsoft.com/office/drawing/2014/main" id="{48ED34D2-E149-AC40-D102-7E367B3B13C4}"/>
              </a:ext>
            </a:extLst>
          </p:cNvPr>
          <p:cNvSpPr>
            <a:spLocks noGrp="1"/>
          </p:cNvSpPr>
          <p:nvPr>
            <p:ph idx="1"/>
          </p:nvPr>
        </p:nvSpPr>
        <p:spPr/>
        <p:txBody>
          <a:bodyPr/>
          <a:lstStyle/>
          <a:p>
            <a:r>
              <a:rPr lang="en-US" sz="3600" dirty="0"/>
              <a:t>Somatic</a:t>
            </a:r>
          </a:p>
          <a:p>
            <a:r>
              <a:rPr lang="en-US" sz="3600" dirty="0"/>
              <a:t>Artistic</a:t>
            </a:r>
          </a:p>
          <a:p>
            <a:r>
              <a:rPr lang="en-US" sz="3600" dirty="0"/>
              <a:t>Spiritual</a:t>
            </a:r>
          </a:p>
          <a:p>
            <a:r>
              <a:rPr lang="en-US" sz="3600" dirty="0"/>
              <a:t>Emotional</a:t>
            </a:r>
          </a:p>
          <a:p>
            <a:r>
              <a:rPr lang="en-US" sz="3600" dirty="0"/>
              <a:t>Intellectual</a:t>
            </a:r>
          </a:p>
        </p:txBody>
      </p:sp>
      <p:sp>
        <p:nvSpPr>
          <p:cNvPr id="6" name="Text Placeholder 5">
            <a:extLst>
              <a:ext uri="{FF2B5EF4-FFF2-40B4-BE49-F238E27FC236}">
                <a16:creationId xmlns:a16="http://schemas.microsoft.com/office/drawing/2014/main" id="{A5DA2CF5-8B2A-1473-CDFC-49C5BFD11441}"/>
              </a:ext>
            </a:extLst>
          </p:cNvPr>
          <p:cNvSpPr>
            <a:spLocks noGrp="1"/>
          </p:cNvSpPr>
          <p:nvPr>
            <p:ph type="body" sz="quarter" idx="13"/>
          </p:nvPr>
        </p:nvSpPr>
        <p:spPr/>
        <p:txBody>
          <a:bodyPr/>
          <a:lstStyle/>
          <a:p>
            <a:r>
              <a:rPr lang="en-US" dirty="0"/>
              <a:t>How To Return to a Restorative State.</a:t>
            </a:r>
          </a:p>
        </p:txBody>
      </p:sp>
      <p:sp>
        <p:nvSpPr>
          <p:cNvPr id="7" name="Content Placeholder 6">
            <a:extLst>
              <a:ext uri="{FF2B5EF4-FFF2-40B4-BE49-F238E27FC236}">
                <a16:creationId xmlns:a16="http://schemas.microsoft.com/office/drawing/2014/main" id="{CE9AD225-CE6B-EDF7-C2A8-38D7AA144293}"/>
              </a:ext>
            </a:extLst>
          </p:cNvPr>
          <p:cNvSpPr>
            <a:spLocks noGrp="1"/>
          </p:cNvSpPr>
          <p:nvPr>
            <p:ph sz="half" idx="4294967295"/>
          </p:nvPr>
        </p:nvSpPr>
        <p:spPr>
          <a:xfrm>
            <a:off x="7081838" y="2122488"/>
            <a:ext cx="5110162" cy="3973512"/>
          </a:xfrm>
        </p:spPr>
        <p:txBody>
          <a:bodyPr/>
          <a:lstStyle/>
          <a:p>
            <a:pPr marL="571500" indent="-571500">
              <a:buFont typeface="Arial" panose="020B0604020202020204" pitchFamily="34" charset="0"/>
              <a:buChar char="•"/>
            </a:pPr>
            <a:r>
              <a:rPr lang="en-US" sz="3600" dirty="0"/>
              <a:t>Nature</a:t>
            </a:r>
          </a:p>
          <a:p>
            <a:pPr marL="571500" indent="-571500">
              <a:buFont typeface="Arial" panose="020B0604020202020204" pitchFamily="34" charset="0"/>
              <a:buChar char="•"/>
            </a:pPr>
            <a:r>
              <a:rPr lang="en-US" sz="3600" dirty="0"/>
              <a:t>Relational</a:t>
            </a:r>
          </a:p>
          <a:p>
            <a:pPr marL="571500" indent="-571500">
              <a:buFont typeface="Arial" panose="020B0604020202020204" pitchFamily="34" charset="0"/>
              <a:buChar char="•"/>
            </a:pPr>
            <a:r>
              <a:rPr lang="en-US" sz="3600" dirty="0"/>
              <a:t>Material</a:t>
            </a:r>
          </a:p>
          <a:p>
            <a:pPr marL="571500" indent="-571500">
              <a:buFont typeface="Arial" panose="020B0604020202020204" pitchFamily="34" charset="0"/>
              <a:buChar char="•"/>
            </a:pPr>
            <a:r>
              <a:rPr lang="en-US" sz="3600" dirty="0"/>
              <a:t>Psychological</a:t>
            </a:r>
          </a:p>
          <a:p>
            <a:endParaRPr lang="en-US" dirty="0"/>
          </a:p>
        </p:txBody>
      </p:sp>
    </p:spTree>
    <p:extLst>
      <p:ext uri="{BB962C8B-B14F-4D97-AF65-F5344CB8AC3E}">
        <p14:creationId xmlns:p14="http://schemas.microsoft.com/office/powerpoint/2010/main" val="215755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6A47D-5C34-552C-D4C4-82D7ADADC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353AD-D556-ACA7-0DE9-1850192AE7B9}"/>
              </a:ext>
            </a:extLst>
          </p:cNvPr>
          <p:cNvSpPr>
            <a:spLocks noGrp="1"/>
          </p:cNvSpPr>
          <p:nvPr>
            <p:ph type="title"/>
          </p:nvPr>
        </p:nvSpPr>
        <p:spPr>
          <a:xfrm>
            <a:off x="838198" y="783414"/>
            <a:ext cx="10515600" cy="1325563"/>
          </a:xfrm>
        </p:spPr>
        <p:txBody>
          <a:bodyPr/>
          <a:lstStyle/>
          <a:p>
            <a:r>
              <a:rPr lang="en-US" b="1" dirty="0">
                <a:solidFill>
                  <a:schemeClr val="accent2"/>
                </a:solidFill>
              </a:rPr>
              <a:t>Supporting Others Through a Trauma Informed Lens </a:t>
            </a:r>
          </a:p>
        </p:txBody>
      </p:sp>
      <p:pic>
        <p:nvPicPr>
          <p:cNvPr id="7" name="Picture 6" descr="A blue bird with a black background&#10;&#10;Description automatically generated">
            <a:extLst>
              <a:ext uri="{FF2B5EF4-FFF2-40B4-BE49-F238E27FC236}">
                <a16:creationId xmlns:a16="http://schemas.microsoft.com/office/drawing/2014/main" id="{34D05ADD-84B9-3051-A8CA-4AD4393E89CF}"/>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95495260-1114-1F1B-453F-56679E4CE390}"/>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33026EF3-6D92-59A6-33C9-A99B822CBA71}"/>
              </a:ext>
            </a:extLst>
          </p:cNvPr>
          <p:cNvSpPr>
            <a:spLocks noGrp="1"/>
          </p:cNvSpPr>
          <p:nvPr>
            <p:ph idx="1"/>
          </p:nvPr>
        </p:nvSpPr>
        <p:spPr>
          <a:xfrm>
            <a:off x="838200" y="2331437"/>
            <a:ext cx="10515600" cy="3845526"/>
          </a:xfrm>
        </p:spPr>
        <p:txBody>
          <a:bodyPr/>
          <a:lstStyle/>
          <a:p>
            <a:r>
              <a:rPr lang="en-US" sz="2800" dirty="0"/>
              <a:t>Empathy and Active Listening</a:t>
            </a:r>
          </a:p>
          <a:p>
            <a:r>
              <a:rPr lang="en-US" sz="2800" dirty="0"/>
              <a:t>Providing Support</a:t>
            </a:r>
          </a:p>
          <a:p>
            <a:r>
              <a:rPr lang="en-US" sz="2800" dirty="0"/>
              <a:t>Creating a trusting and safe environment</a:t>
            </a:r>
          </a:p>
          <a:p>
            <a:r>
              <a:rPr lang="en-US" sz="2800" dirty="0"/>
              <a:t>Cultural Sensitivity</a:t>
            </a:r>
          </a:p>
          <a:p>
            <a:endParaRPr lang="en-US" dirty="0"/>
          </a:p>
        </p:txBody>
      </p:sp>
    </p:spTree>
    <p:extLst>
      <p:ext uri="{BB962C8B-B14F-4D97-AF65-F5344CB8AC3E}">
        <p14:creationId xmlns:p14="http://schemas.microsoft.com/office/powerpoint/2010/main" val="302391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F409-F21F-3378-DB17-29F2FEFF0FFE}"/>
              </a:ext>
            </a:extLst>
          </p:cNvPr>
          <p:cNvSpPr>
            <a:spLocks noGrp="1"/>
          </p:cNvSpPr>
          <p:nvPr>
            <p:ph type="title"/>
          </p:nvPr>
        </p:nvSpPr>
        <p:spPr>
          <a:xfrm>
            <a:off x="838200" y="843280"/>
            <a:ext cx="10515600" cy="847408"/>
          </a:xfrm>
        </p:spPr>
        <p:txBody>
          <a:bodyPr>
            <a:normAutofit fontScale="90000"/>
          </a:bodyPr>
          <a:lstStyle/>
          <a:p>
            <a:r>
              <a:rPr lang="en-US" b="1" dirty="0">
                <a:solidFill>
                  <a:schemeClr val="accent2"/>
                </a:solidFill>
                <a:latin typeface="Copperplate Gothic Bold" panose="020E0705020206020404" pitchFamily="34" charset="0"/>
              </a:rPr>
              <a:t>SWNAC’s Approach</a:t>
            </a:r>
            <a:br>
              <a:rPr lang="en-US" dirty="0">
                <a:latin typeface="Copperplate Gothic Bold" panose="020E0705020206020404" pitchFamily="34" charset="0"/>
              </a:rPr>
            </a:br>
            <a:endParaRPr lang="en-US" dirty="0"/>
          </a:p>
        </p:txBody>
      </p:sp>
      <p:sp>
        <p:nvSpPr>
          <p:cNvPr id="3" name="Content Placeholder 2">
            <a:extLst>
              <a:ext uri="{FF2B5EF4-FFF2-40B4-BE49-F238E27FC236}">
                <a16:creationId xmlns:a16="http://schemas.microsoft.com/office/drawing/2014/main" id="{CCFADB3B-BC8E-F343-12E6-A706B4973399}"/>
              </a:ext>
            </a:extLst>
          </p:cNvPr>
          <p:cNvSpPr>
            <a:spLocks noGrp="1"/>
          </p:cNvSpPr>
          <p:nvPr>
            <p:ph idx="1"/>
          </p:nvPr>
        </p:nvSpPr>
        <p:spPr/>
        <p:txBody>
          <a:bodyPr>
            <a:normAutofit lnSpcReduction="10000"/>
          </a:bodyPr>
          <a:lstStyle/>
          <a:p>
            <a:pPr>
              <a:buFont typeface="Arial" panose="020B0604020202020204" pitchFamily="34" charset="0"/>
              <a:buChar char="•"/>
            </a:pPr>
            <a:r>
              <a:rPr lang="en-US" b="1" dirty="0"/>
              <a:t>Healing-Centered Engagement:</a:t>
            </a:r>
            <a:endParaRPr lang="en-US" dirty="0"/>
          </a:p>
          <a:p>
            <a:pPr marL="742950" lvl="1" indent="-285750">
              <a:buFont typeface="Arial" panose="020B0604020202020204" pitchFamily="34" charset="0"/>
              <a:buChar char="•"/>
            </a:pPr>
            <a:r>
              <a:rPr lang="en-US" sz="2800" dirty="0"/>
              <a:t>Acknowledge historical traumas that impact financial behaviors.</a:t>
            </a:r>
          </a:p>
          <a:p>
            <a:pPr marL="742950" lvl="1" indent="-285750">
              <a:buFont typeface="Arial" panose="020B0604020202020204" pitchFamily="34" charset="0"/>
              <a:buChar char="•"/>
            </a:pPr>
            <a:r>
              <a:rPr lang="en-US" sz="2800" dirty="0"/>
              <a:t>Create safe spaces for participants to share experiences and learn without judgment while taking accountability and control of their finances.</a:t>
            </a:r>
          </a:p>
          <a:p>
            <a:pPr>
              <a:buFont typeface="Arial" panose="020B0604020202020204" pitchFamily="34" charset="0"/>
              <a:buChar char="•"/>
            </a:pPr>
            <a:r>
              <a:rPr lang="en-US" b="1" dirty="0"/>
              <a:t>Cultural Integration:</a:t>
            </a:r>
            <a:endParaRPr lang="en-US" dirty="0"/>
          </a:p>
          <a:p>
            <a:pPr marL="742950" lvl="1" indent="-285750">
              <a:buFont typeface="Arial" panose="020B0604020202020204" pitchFamily="34" charset="0"/>
              <a:buChar char="•"/>
            </a:pPr>
            <a:r>
              <a:rPr lang="en-US" sz="2800" dirty="0"/>
              <a:t>Infuse traditional values, such as storytelling, into financial education.</a:t>
            </a:r>
          </a:p>
          <a:p>
            <a:pPr marL="742950" lvl="1" indent="-285750">
              <a:buFont typeface="Arial" panose="020B0604020202020204" pitchFamily="34" charset="0"/>
              <a:buChar char="•"/>
            </a:pPr>
            <a:r>
              <a:rPr lang="en-US" sz="2800" dirty="0"/>
              <a:t>Emphasize collective wealth-building that aligns with community-centric values.</a:t>
            </a:r>
          </a:p>
          <a:p>
            <a:endParaRPr lang="en-US" dirty="0"/>
          </a:p>
        </p:txBody>
      </p:sp>
      <p:pic>
        <p:nvPicPr>
          <p:cNvPr id="4" name="Content Placeholder 6" descr="A red and blue pattern&#10;&#10;Description automatically generated">
            <a:extLst>
              <a:ext uri="{FF2B5EF4-FFF2-40B4-BE49-F238E27FC236}">
                <a16:creationId xmlns:a16="http://schemas.microsoft.com/office/drawing/2014/main" id="{4E56BC83-3817-079A-10C8-5298DDCD2F67}"/>
              </a:ext>
            </a:extLst>
          </p:cNvPr>
          <p:cNvPicPr>
            <a:picLocks noChangeAspect="1"/>
          </p:cNvPicPr>
          <p:nvPr/>
        </p:nvPicPr>
        <p:blipFill>
          <a:blip r:embed="rId2">
            <a:extLst>
              <a:ext uri="{28A0092B-C50C-407E-A947-70E740481C1C}">
                <a14:useLocalDpi xmlns:a14="http://schemas.microsoft.com/office/drawing/2010/main" val="0"/>
              </a:ext>
            </a:extLst>
          </a:blip>
          <a:srcRect r="51924"/>
          <a:stretch/>
        </p:blipFill>
        <p:spPr>
          <a:xfrm>
            <a:off x="-24384" y="0"/>
            <a:ext cx="915860" cy="6858000"/>
          </a:xfrm>
          <a:prstGeom prst="rect">
            <a:avLst/>
          </a:prstGeom>
        </p:spPr>
      </p:pic>
    </p:spTree>
    <p:extLst>
      <p:ext uri="{BB962C8B-B14F-4D97-AF65-F5344CB8AC3E}">
        <p14:creationId xmlns:p14="http://schemas.microsoft.com/office/powerpoint/2010/main" val="1588655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F03F-9C2F-F3D3-96E2-470B57102415}"/>
              </a:ext>
            </a:extLst>
          </p:cNvPr>
          <p:cNvSpPr>
            <a:spLocks noGrp="1"/>
          </p:cNvSpPr>
          <p:nvPr>
            <p:ph type="title"/>
          </p:nvPr>
        </p:nvSpPr>
        <p:spPr/>
        <p:txBody>
          <a:bodyPr>
            <a:normAutofit fontScale="90000"/>
          </a:bodyPr>
          <a:lstStyle/>
          <a:p>
            <a:pPr algn="ctr"/>
            <a:r>
              <a:rPr lang="en-US" b="1" dirty="0">
                <a:solidFill>
                  <a:schemeClr val="accent2"/>
                </a:solidFill>
                <a:latin typeface="Copperplate Gothic Bold" panose="020E0705020206020404" pitchFamily="34" charset="0"/>
              </a:rPr>
              <a:t>SWNAC Strategies to Address Financial Trauma</a:t>
            </a:r>
            <a:br>
              <a:rPr lang="en-US" b="1" dirty="0"/>
            </a:br>
            <a:endParaRPr lang="en-US" dirty="0"/>
          </a:p>
        </p:txBody>
      </p:sp>
      <p:sp>
        <p:nvSpPr>
          <p:cNvPr id="3" name="Content Placeholder 2">
            <a:extLst>
              <a:ext uri="{FF2B5EF4-FFF2-40B4-BE49-F238E27FC236}">
                <a16:creationId xmlns:a16="http://schemas.microsoft.com/office/drawing/2014/main" id="{3086943F-3919-6772-A2A2-2A8565C72F98}"/>
              </a:ext>
            </a:extLst>
          </p:cNvPr>
          <p:cNvSpPr>
            <a:spLocks noGrp="1"/>
          </p:cNvSpPr>
          <p:nvPr>
            <p:ph idx="1"/>
          </p:nvPr>
        </p:nvSpPr>
        <p:spPr/>
        <p:txBody>
          <a:bodyPr>
            <a:normAutofit fontScale="92500" lnSpcReduction="20000"/>
          </a:bodyPr>
          <a:lstStyle/>
          <a:p>
            <a:pPr marL="0" indent="0">
              <a:buNone/>
            </a:pPr>
            <a:endParaRPr lang="en-US" b="1" dirty="0"/>
          </a:p>
          <a:p>
            <a:pPr marL="0" indent="0">
              <a:buNone/>
            </a:pPr>
            <a:r>
              <a:rPr lang="en-US" b="1" dirty="0"/>
              <a:t>For Individuals:</a:t>
            </a:r>
            <a:endParaRPr lang="en-US" dirty="0"/>
          </a:p>
          <a:p>
            <a:pPr>
              <a:buFont typeface="Arial" panose="020B0604020202020204" pitchFamily="34" charset="0"/>
              <a:buChar char="•"/>
            </a:pPr>
            <a:r>
              <a:rPr lang="en-US" dirty="0"/>
              <a:t>Normalize conversations about money and emotions.</a:t>
            </a:r>
          </a:p>
          <a:p>
            <a:pPr>
              <a:buFont typeface="Arial" panose="020B0604020202020204" pitchFamily="34" charset="0"/>
              <a:buChar char="•"/>
            </a:pPr>
            <a:r>
              <a:rPr lang="en-US" dirty="0"/>
              <a:t>Set healthy boundaries with family/community expectations.</a:t>
            </a:r>
          </a:p>
          <a:p>
            <a:pPr marL="0" indent="0">
              <a:buNone/>
            </a:pPr>
            <a:r>
              <a:rPr lang="en-US" b="1" dirty="0"/>
              <a:t>For Organizations:</a:t>
            </a:r>
            <a:endParaRPr lang="en-US" dirty="0"/>
          </a:p>
          <a:p>
            <a:pPr>
              <a:buFont typeface="Arial" panose="020B0604020202020204" pitchFamily="34" charset="0"/>
              <a:buChar char="•"/>
            </a:pPr>
            <a:r>
              <a:rPr lang="en-US" dirty="0"/>
              <a:t>Provide tailored financial education that respects cultural values.</a:t>
            </a:r>
          </a:p>
          <a:p>
            <a:pPr>
              <a:buFont typeface="Arial" panose="020B0604020202020204" pitchFamily="34" charset="0"/>
              <a:buChar char="•"/>
            </a:pPr>
            <a:r>
              <a:rPr lang="en-US" dirty="0"/>
              <a:t>Advocate for systemic changes to make financial systems more inclusive.</a:t>
            </a:r>
          </a:p>
          <a:p>
            <a:pPr marL="0" indent="0">
              <a:buNone/>
            </a:pPr>
            <a:r>
              <a:rPr lang="en-US" b="1" dirty="0"/>
              <a:t>For Policy-Makers:</a:t>
            </a:r>
            <a:endParaRPr lang="en-US" dirty="0"/>
          </a:p>
          <a:p>
            <a:pPr>
              <a:buFont typeface="Arial" panose="020B0604020202020204" pitchFamily="34" charset="0"/>
              <a:buChar char="•"/>
            </a:pPr>
            <a:r>
              <a:rPr lang="en-US" dirty="0"/>
              <a:t>Address disparities in resource access for Native communities.</a:t>
            </a:r>
          </a:p>
          <a:p>
            <a:pPr>
              <a:buFont typeface="Arial" panose="020B0604020202020204" pitchFamily="34" charset="0"/>
              <a:buChar char="•"/>
            </a:pPr>
            <a:r>
              <a:rPr lang="en-US" dirty="0"/>
              <a:t>Support community-driven financial solutions.</a:t>
            </a:r>
          </a:p>
          <a:p>
            <a:endParaRPr lang="en-US" dirty="0"/>
          </a:p>
        </p:txBody>
      </p:sp>
      <p:pic>
        <p:nvPicPr>
          <p:cNvPr id="4" name="Content Placeholder 6" descr="A red and blue pattern&#10;&#10;Description automatically generated">
            <a:extLst>
              <a:ext uri="{FF2B5EF4-FFF2-40B4-BE49-F238E27FC236}">
                <a16:creationId xmlns:a16="http://schemas.microsoft.com/office/drawing/2014/main" id="{5EB1A045-6D8D-60F9-7129-605F262400D3}"/>
              </a:ext>
            </a:extLst>
          </p:cNvPr>
          <p:cNvPicPr>
            <a:picLocks noChangeAspect="1"/>
          </p:cNvPicPr>
          <p:nvPr/>
        </p:nvPicPr>
        <p:blipFill>
          <a:blip r:embed="rId2">
            <a:extLst>
              <a:ext uri="{28A0092B-C50C-407E-A947-70E740481C1C}">
                <a14:useLocalDpi xmlns:a14="http://schemas.microsoft.com/office/drawing/2010/main" val="0"/>
              </a:ext>
            </a:extLst>
          </a:blip>
          <a:srcRect r="51924"/>
          <a:stretch/>
        </p:blipFill>
        <p:spPr>
          <a:xfrm>
            <a:off x="-24384" y="0"/>
            <a:ext cx="915860" cy="6858000"/>
          </a:xfrm>
          <a:prstGeom prst="rect">
            <a:avLst/>
          </a:prstGeom>
        </p:spPr>
      </p:pic>
    </p:spTree>
    <p:extLst>
      <p:ext uri="{BB962C8B-B14F-4D97-AF65-F5344CB8AC3E}">
        <p14:creationId xmlns:p14="http://schemas.microsoft.com/office/powerpoint/2010/main" val="140219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89AF5-D3DA-E101-5918-1499DE096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87F66A-DE86-BC32-7C81-633FA0D27EAC}"/>
              </a:ext>
            </a:extLst>
          </p:cNvPr>
          <p:cNvSpPr>
            <a:spLocks noGrp="1"/>
          </p:cNvSpPr>
          <p:nvPr>
            <p:ph type="title"/>
          </p:nvPr>
        </p:nvSpPr>
        <p:spPr>
          <a:xfrm>
            <a:off x="1150620" y="549791"/>
            <a:ext cx="9890759" cy="1325563"/>
          </a:xfrm>
        </p:spPr>
        <p:txBody>
          <a:bodyPr>
            <a:normAutofit/>
          </a:bodyPr>
          <a:lstStyle/>
          <a:p>
            <a:r>
              <a:rPr lang="en-US" sz="6000" b="1" dirty="0">
                <a:solidFill>
                  <a:schemeClr val="accent2"/>
                </a:solidFill>
              </a:rPr>
              <a:t>Tools and Resources </a:t>
            </a:r>
          </a:p>
        </p:txBody>
      </p:sp>
      <p:sp>
        <p:nvSpPr>
          <p:cNvPr id="12" name="TextBox 11">
            <a:extLst>
              <a:ext uri="{FF2B5EF4-FFF2-40B4-BE49-F238E27FC236}">
                <a16:creationId xmlns:a16="http://schemas.microsoft.com/office/drawing/2014/main" id="{2104729E-38A0-384C-1AAF-EE831D848BDB}"/>
              </a:ext>
            </a:extLst>
          </p:cNvPr>
          <p:cNvSpPr txBox="1"/>
          <p:nvPr/>
        </p:nvSpPr>
        <p:spPr>
          <a:xfrm>
            <a:off x="1203895" y="1660208"/>
            <a:ext cx="9784210" cy="36933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Building Native Communities materials and training programs</a:t>
            </a:r>
          </a:p>
          <a:p>
            <a:pPr marL="285750" indent="-285750">
              <a:lnSpc>
                <a:spcPct val="150000"/>
              </a:lnSpc>
              <a:buFont typeface="Arial" panose="020B0604020202020204" pitchFamily="34" charset="0"/>
              <a:buChar char="•"/>
            </a:pPr>
            <a:r>
              <a:rPr lang="en-US" sz="2000" dirty="0"/>
              <a:t>$pending Frenzy consumer awareness simulation</a:t>
            </a:r>
          </a:p>
          <a:p>
            <a:pPr marL="285750" indent="-285750">
              <a:lnSpc>
                <a:spcPct val="150000"/>
              </a:lnSpc>
              <a:buFont typeface="Arial" panose="020B0604020202020204" pitchFamily="34" charset="0"/>
              <a:buChar char="•"/>
            </a:pPr>
            <a:r>
              <a:rPr lang="en-US" sz="2000" dirty="0"/>
              <a:t>Ask Dr. Per Cap personal finance column</a:t>
            </a:r>
          </a:p>
          <a:p>
            <a:pPr marL="285750" indent="-285750">
              <a:lnSpc>
                <a:spcPct val="150000"/>
              </a:lnSpc>
              <a:buFont typeface="Arial" panose="020B0604020202020204" pitchFamily="34" charset="0"/>
              <a:buChar char="•"/>
            </a:pPr>
            <a:r>
              <a:rPr lang="en-US" sz="2000" dirty="0"/>
              <a:t>FINRA Investor Education Foundation co-branded informational packets</a:t>
            </a:r>
          </a:p>
          <a:p>
            <a:pPr marL="285750" indent="-285750">
              <a:lnSpc>
                <a:spcPct val="150000"/>
              </a:lnSpc>
              <a:buFont typeface="Arial" panose="020B0604020202020204" pitchFamily="34" charset="0"/>
              <a:buChar char="•"/>
            </a:pPr>
            <a:r>
              <a:rPr lang="en-US" sz="2000" dirty="0"/>
              <a:t>Trauma of Money Certification </a:t>
            </a:r>
            <a:r>
              <a:rPr lang="en-US" sz="2000" dirty="0">
                <a:hlinkClick r:id="rId2"/>
              </a:rPr>
              <a:t>TRAUMA OF MONEY™</a:t>
            </a:r>
            <a:endParaRPr lang="en-US" sz="2000" dirty="0"/>
          </a:p>
          <a:p>
            <a:pPr marL="285750" indent="-285750">
              <a:lnSpc>
                <a:spcPct val="150000"/>
              </a:lnSpc>
              <a:buFont typeface="Arial" panose="020B0604020202020204" pitchFamily="34" charset="0"/>
              <a:buChar char="•"/>
            </a:pPr>
            <a:r>
              <a:rPr lang="en-US" sz="2000" dirty="0"/>
              <a:t>Oweesta Corporation </a:t>
            </a:r>
            <a:r>
              <a:rPr lang="en-US" sz="2000" dirty="0">
                <a:hlinkClick r:id="rId3"/>
              </a:rPr>
              <a:t>www.Oweesta.org/training-calendar</a:t>
            </a:r>
            <a:endParaRPr lang="en-US" sz="20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Content Placeholder 6" descr="A red and blue pattern&#10;&#10;Description automatically generated">
            <a:extLst>
              <a:ext uri="{FF2B5EF4-FFF2-40B4-BE49-F238E27FC236}">
                <a16:creationId xmlns:a16="http://schemas.microsoft.com/office/drawing/2014/main" id="{CDE59E19-9C65-53F6-0E3A-271DADC338B7}"/>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85463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27;g11ec36e2e87_0_321">
            <a:extLst>
              <a:ext uri="{FF2B5EF4-FFF2-40B4-BE49-F238E27FC236}">
                <a16:creationId xmlns:a16="http://schemas.microsoft.com/office/drawing/2014/main" id="{9B30124E-514C-4CB6-9A62-2FAD03AE696C}"/>
              </a:ext>
            </a:extLst>
          </p:cNvPr>
          <p:cNvSpPr/>
          <p:nvPr/>
        </p:nvSpPr>
        <p:spPr>
          <a:xfrm>
            <a:off x="1524000" y="5118558"/>
            <a:ext cx="9144000" cy="1773429"/>
          </a:xfrm>
          <a:prstGeom prst="rect">
            <a:avLst/>
          </a:prstGeom>
          <a:solidFill>
            <a:srgbClr val="0070C0"/>
          </a:solidFill>
          <a:ln>
            <a:noFill/>
          </a:ln>
        </p:spPr>
        <p:txBody>
          <a:bodyPr spcFirstLastPara="1" wrap="square" lIns="121900" tIns="121900" rIns="121900" bIns="121900" anchor="ctr" anchorCtr="0">
            <a:noAutofit/>
          </a:bodyPr>
          <a:lstStyle/>
          <a:p>
            <a:pPr>
              <a:buClr>
                <a:srgbClr val="000000"/>
              </a:buClr>
              <a:defRPr/>
            </a:pPr>
            <a:endParaRPr sz="1400" kern="0">
              <a:solidFill>
                <a:srgbClr val="000000"/>
              </a:solidFill>
              <a:latin typeface="Arial"/>
              <a:cs typeface="Arial"/>
              <a:sym typeface="Arial"/>
            </a:endParaRPr>
          </a:p>
        </p:txBody>
      </p:sp>
      <p:sp>
        <p:nvSpPr>
          <p:cNvPr id="5" name="Google Shape;628;g11ec36e2e87_0_321">
            <a:extLst>
              <a:ext uri="{FF2B5EF4-FFF2-40B4-BE49-F238E27FC236}">
                <a16:creationId xmlns:a16="http://schemas.microsoft.com/office/drawing/2014/main" id="{9F693F93-1278-4DC5-B118-554384EFD69B}"/>
              </a:ext>
            </a:extLst>
          </p:cNvPr>
          <p:cNvSpPr txBox="1">
            <a:spLocks/>
          </p:cNvSpPr>
          <p:nvPr/>
        </p:nvSpPr>
        <p:spPr>
          <a:xfrm>
            <a:off x="1845349" y="-33966"/>
            <a:ext cx="7742714" cy="133913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BFBFBF"/>
              </a:buClr>
              <a:buSzPts val="1800"/>
              <a:buFont typeface="Arial Black"/>
              <a:buNone/>
              <a:defRPr sz="4400" b="0" i="0" u="none" strike="noStrike" cap="none">
                <a:solidFill>
                  <a:srgbClr val="BFBFBF"/>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n-US" sz="4000" kern="0" dirty="0">
                <a:solidFill>
                  <a:srgbClr val="233E66"/>
                </a:solidFill>
                <a:latin typeface="Open Sans Semibold" panose="020B0706030804020204" pitchFamily="34" charset="0"/>
                <a:ea typeface="Open Sans Semibold" panose="020B0706030804020204" pitchFamily="34" charset="0"/>
                <a:cs typeface="Open Sans Semibold" panose="020B0706030804020204" pitchFamily="34" charset="0"/>
              </a:rPr>
              <a:t>Support for Romance Scam Survivors</a:t>
            </a:r>
          </a:p>
        </p:txBody>
      </p:sp>
      <p:sp>
        <p:nvSpPr>
          <p:cNvPr id="6" name="Google Shape;629;g11ec36e2e87_0_321">
            <a:extLst>
              <a:ext uri="{FF2B5EF4-FFF2-40B4-BE49-F238E27FC236}">
                <a16:creationId xmlns:a16="http://schemas.microsoft.com/office/drawing/2014/main" id="{823A94EA-E624-4418-9C28-BA3B5D74F432}"/>
              </a:ext>
            </a:extLst>
          </p:cNvPr>
          <p:cNvSpPr txBox="1"/>
          <p:nvPr/>
        </p:nvSpPr>
        <p:spPr>
          <a:xfrm>
            <a:off x="1562100" y="1150203"/>
            <a:ext cx="5761040" cy="4065175"/>
          </a:xfrm>
          <a:prstGeom prst="rect">
            <a:avLst/>
          </a:prstGeom>
          <a:noFill/>
          <a:ln>
            <a:noFill/>
          </a:ln>
        </p:spPr>
        <p:txBody>
          <a:bodyPr spcFirstLastPara="1" wrap="square" lIns="121900" tIns="121900" rIns="121900" bIns="121900" anchor="t" anchorCtr="0">
            <a:spAutoFit/>
          </a:bodyPr>
          <a:lstStyle/>
          <a:p>
            <a:pPr>
              <a:buClr>
                <a:srgbClr val="000000"/>
              </a:buClr>
              <a:defRPr/>
            </a:pPr>
            <a:r>
              <a:rPr lang="en-US" sz="2700" i="1" kern="0" dirty="0">
                <a:solidFill>
                  <a:srgbClr val="C00000"/>
                </a:solidFill>
                <a:latin typeface="Arial"/>
                <a:ea typeface="Open Sans ExtraBold"/>
                <a:cs typeface="Open Sans ExtraBold"/>
                <a:sym typeface="Open Sans ExtraBold"/>
              </a:rPr>
              <a:t>FREE</a:t>
            </a:r>
            <a:r>
              <a:rPr lang="en-US" sz="2400" kern="0" dirty="0">
                <a:solidFill>
                  <a:srgbClr val="C00000"/>
                </a:solidFill>
                <a:latin typeface="Arial"/>
                <a:ea typeface="Open Sans SemiBold"/>
                <a:cs typeface="Open Sans SemiBold"/>
                <a:sym typeface="Open Sans SemiBold"/>
              </a:rPr>
              <a:t> </a:t>
            </a:r>
            <a:r>
              <a:rPr lang="en-US" sz="2400" kern="0" dirty="0">
                <a:solidFill>
                  <a:srgbClr val="203E66"/>
                </a:solidFill>
                <a:latin typeface="Arial"/>
                <a:ea typeface="Open Sans SemiBold"/>
                <a:cs typeface="Open Sans SemiBold"/>
                <a:sym typeface="Open Sans SemiBold"/>
              </a:rPr>
              <a:t>Peer Support Program for Romance Scam Victims by Cybercrime Support Network:</a:t>
            </a:r>
            <a:endParaRPr sz="2400" kern="0" dirty="0">
              <a:solidFill>
                <a:srgbClr val="203E66"/>
              </a:solidFill>
              <a:latin typeface="Arial"/>
              <a:ea typeface="Open Sans SemiBold"/>
              <a:cs typeface="Open Sans SemiBold"/>
              <a:sym typeface="Open Sans SemiBold"/>
            </a:endParaRPr>
          </a:p>
          <a:p>
            <a:pPr>
              <a:buClr>
                <a:srgbClr val="000000"/>
              </a:buClr>
              <a:defRPr/>
            </a:pPr>
            <a:endParaRPr sz="1900" kern="0" dirty="0">
              <a:solidFill>
                <a:srgbClr val="203E66"/>
              </a:solidFill>
              <a:latin typeface="Arial"/>
              <a:ea typeface="Open Sans"/>
              <a:cs typeface="Open Sans"/>
              <a:sym typeface="Open Sans"/>
            </a:endParaRPr>
          </a:p>
          <a:p>
            <a:pPr marL="609600" indent="-425450">
              <a:buClr>
                <a:srgbClr val="CC3300"/>
              </a:buClr>
              <a:buSzPts val="1900"/>
              <a:buFont typeface="Open Sans"/>
              <a:buChar char="●"/>
              <a:defRPr/>
            </a:pPr>
            <a:r>
              <a:rPr lang="en-US" sz="2000" kern="0" dirty="0">
                <a:solidFill>
                  <a:srgbClr val="203E66"/>
                </a:solidFill>
                <a:latin typeface="Arial"/>
                <a:ea typeface="Open Sans"/>
                <a:cs typeface="Open Sans"/>
                <a:sym typeface="Open Sans"/>
              </a:rPr>
              <a:t>1-hour weekly sessions for 10 weeks</a:t>
            </a:r>
            <a:endParaRPr sz="2000" kern="0" dirty="0">
              <a:solidFill>
                <a:srgbClr val="203E66"/>
              </a:solidFill>
              <a:latin typeface="Arial"/>
              <a:ea typeface="Open Sans"/>
              <a:cs typeface="Open Sans"/>
              <a:sym typeface="Open Sans"/>
            </a:endParaRPr>
          </a:p>
          <a:p>
            <a:pPr marL="609600" indent="-425450">
              <a:spcBef>
                <a:spcPts val="1300"/>
              </a:spcBef>
              <a:buClr>
                <a:srgbClr val="CC3300"/>
              </a:buClr>
              <a:buSzPts val="1900"/>
              <a:buFont typeface="Open Sans"/>
              <a:buChar char="●"/>
              <a:defRPr/>
            </a:pPr>
            <a:r>
              <a:rPr lang="en-US" sz="2000" kern="0" dirty="0">
                <a:solidFill>
                  <a:srgbClr val="203E66"/>
                </a:solidFill>
                <a:latin typeface="Arial"/>
                <a:ea typeface="Open Sans"/>
                <a:cs typeface="Open Sans"/>
                <a:sym typeface="Open Sans"/>
              </a:rPr>
              <a:t>A licensed counselor to facilitate the groups</a:t>
            </a:r>
            <a:endParaRPr sz="2000" kern="0" dirty="0">
              <a:solidFill>
                <a:srgbClr val="203E66"/>
              </a:solidFill>
              <a:latin typeface="Arial"/>
              <a:ea typeface="Open Sans"/>
              <a:cs typeface="Open Sans"/>
              <a:sym typeface="Open Sans"/>
            </a:endParaRPr>
          </a:p>
          <a:p>
            <a:pPr marL="609600" indent="-425450">
              <a:spcBef>
                <a:spcPts val="1300"/>
              </a:spcBef>
              <a:buClr>
                <a:srgbClr val="CC3300"/>
              </a:buClr>
              <a:buSzPts val="1900"/>
              <a:buFont typeface="Open Sans"/>
              <a:buChar char="●"/>
              <a:defRPr/>
            </a:pPr>
            <a:r>
              <a:rPr lang="en-US" sz="2000" kern="0" dirty="0">
                <a:solidFill>
                  <a:srgbClr val="203E66"/>
                </a:solidFill>
                <a:latin typeface="Arial"/>
                <a:ea typeface="Open Sans"/>
                <a:cs typeface="Open Sans"/>
                <a:sym typeface="Open Sans"/>
              </a:rPr>
              <a:t>Guidance to support mental well-being</a:t>
            </a:r>
            <a:endParaRPr sz="2000" kern="0" dirty="0">
              <a:solidFill>
                <a:srgbClr val="203E66"/>
              </a:solidFill>
              <a:latin typeface="Arial"/>
              <a:ea typeface="Open Sans"/>
              <a:cs typeface="Open Sans"/>
              <a:sym typeface="Open Sans"/>
            </a:endParaRPr>
          </a:p>
          <a:p>
            <a:pPr marL="609600" indent="-425450">
              <a:spcBef>
                <a:spcPts val="1300"/>
              </a:spcBef>
              <a:buClr>
                <a:srgbClr val="CC3300"/>
              </a:buClr>
              <a:buSzPts val="1900"/>
              <a:buFont typeface="Open Sans"/>
              <a:buChar char="●"/>
              <a:defRPr/>
            </a:pPr>
            <a:r>
              <a:rPr lang="en-US" sz="2000" kern="0" dirty="0">
                <a:solidFill>
                  <a:srgbClr val="203E66"/>
                </a:solidFill>
                <a:latin typeface="Arial"/>
                <a:ea typeface="Open Sans"/>
                <a:cs typeface="Open Sans"/>
                <a:sym typeface="Open Sans"/>
              </a:rPr>
              <a:t>Education on cybercrime and online safety</a:t>
            </a:r>
            <a:endParaRPr sz="2000" kern="0" dirty="0">
              <a:solidFill>
                <a:srgbClr val="203E66"/>
              </a:solidFill>
              <a:latin typeface="Arial"/>
              <a:ea typeface="Open Sans"/>
              <a:cs typeface="Open Sans"/>
              <a:sym typeface="Open Sans"/>
            </a:endParaRPr>
          </a:p>
          <a:p>
            <a:pPr marL="609600" indent="-425450">
              <a:spcBef>
                <a:spcPts val="1300"/>
              </a:spcBef>
              <a:spcAft>
                <a:spcPts val="1300"/>
              </a:spcAft>
              <a:buClr>
                <a:srgbClr val="CC3300"/>
              </a:buClr>
              <a:buSzPts val="1900"/>
              <a:buFont typeface="Open Sans"/>
              <a:buChar char="●"/>
              <a:defRPr/>
            </a:pPr>
            <a:r>
              <a:rPr lang="en-US" sz="2000" kern="0" dirty="0">
                <a:solidFill>
                  <a:srgbClr val="203E66"/>
                </a:solidFill>
                <a:latin typeface="Arial"/>
                <a:ea typeface="Open Sans"/>
                <a:cs typeface="Open Sans"/>
                <a:sym typeface="Open Sans"/>
              </a:rPr>
              <a:t>Closed, monitored group communications</a:t>
            </a:r>
            <a:endParaRPr sz="1900" kern="0" dirty="0">
              <a:solidFill>
                <a:srgbClr val="203E66"/>
              </a:solidFill>
              <a:latin typeface="Arial"/>
              <a:ea typeface="Open Sans"/>
              <a:cs typeface="Open Sans"/>
              <a:sym typeface="Open Sans"/>
            </a:endParaRPr>
          </a:p>
        </p:txBody>
      </p:sp>
      <p:pic>
        <p:nvPicPr>
          <p:cNvPr id="7" name="Google Shape;631;g11ec36e2e87_0_321">
            <a:extLst>
              <a:ext uri="{FF2B5EF4-FFF2-40B4-BE49-F238E27FC236}">
                <a16:creationId xmlns:a16="http://schemas.microsoft.com/office/drawing/2014/main" id="{A03B8DF6-58E2-4D9C-B3B1-42ED42E769C7}"/>
              </a:ext>
            </a:extLst>
          </p:cNvPr>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6699407" y="1099375"/>
            <a:ext cx="3968603" cy="5792599"/>
          </a:xfrm>
          <a:prstGeom prst="rect">
            <a:avLst/>
          </a:prstGeom>
          <a:noFill/>
          <a:ln>
            <a:noFill/>
          </a:ln>
        </p:spPr>
      </p:pic>
      <p:sp>
        <p:nvSpPr>
          <p:cNvPr id="8" name="TextBox 7">
            <a:extLst>
              <a:ext uri="{FF2B5EF4-FFF2-40B4-BE49-F238E27FC236}">
                <a16:creationId xmlns:a16="http://schemas.microsoft.com/office/drawing/2014/main" id="{6C564A99-9D92-4130-B1AA-12D6B78DD539}"/>
              </a:ext>
            </a:extLst>
          </p:cNvPr>
          <p:cNvSpPr txBox="1"/>
          <p:nvPr/>
        </p:nvSpPr>
        <p:spPr>
          <a:xfrm>
            <a:off x="2416056" y="5893808"/>
            <a:ext cx="4053129" cy="646331"/>
          </a:xfrm>
          <a:prstGeom prst="rect">
            <a:avLst/>
          </a:prstGeom>
          <a:noFill/>
        </p:spPr>
        <p:txBody>
          <a:bodyPr wrap="square" rtlCol="0">
            <a:spAutoFit/>
          </a:bodyPr>
          <a:lstStyle/>
          <a:p>
            <a:pPr algn="ctr">
              <a:defRPr/>
            </a:pPr>
            <a:r>
              <a:rPr lang="en-US" sz="3600" dirty="0">
                <a:solidFill>
                  <a:srgbClr val="FFFFFF"/>
                </a:solidFill>
                <a:latin typeface="Calibri"/>
                <a:ea typeface="Open Sans" panose="020B0606030504020204" pitchFamily="34" charset="0"/>
                <a:cs typeface="Open Sans" panose="020B0606030504020204" pitchFamily="34" charset="0"/>
              </a:rPr>
              <a:t>fightcybercrime.org</a:t>
            </a:r>
          </a:p>
        </p:txBody>
      </p:sp>
      <p:pic>
        <p:nvPicPr>
          <p:cNvPr id="9" name="Google Shape;639;g11ec36e2e87_0_395">
            <a:extLst>
              <a:ext uri="{FF2B5EF4-FFF2-40B4-BE49-F238E27FC236}">
                <a16:creationId xmlns:a16="http://schemas.microsoft.com/office/drawing/2014/main" id="{92FC7A60-E332-44B5-90A8-04BAB48025B7}"/>
              </a:ext>
            </a:extLst>
          </p:cNvPr>
          <p:cNvPicPr preferRelativeResize="0"/>
          <p:nvPr/>
        </p:nvPicPr>
        <p:blipFill>
          <a:blip r:embed="rId3">
            <a:alphaModFix/>
          </a:blip>
          <a:stretch>
            <a:fillRect/>
          </a:stretch>
        </p:blipFill>
        <p:spPr>
          <a:xfrm>
            <a:off x="1657434" y="5182422"/>
            <a:ext cx="2251960" cy="970686"/>
          </a:xfrm>
          <a:prstGeom prst="rect">
            <a:avLst/>
          </a:prstGeom>
          <a:noFill/>
          <a:ln>
            <a:noFill/>
          </a:ln>
        </p:spPr>
      </p:pic>
    </p:spTree>
    <p:extLst>
      <p:ext uri="{BB962C8B-B14F-4D97-AF65-F5344CB8AC3E}">
        <p14:creationId xmlns:p14="http://schemas.microsoft.com/office/powerpoint/2010/main" val="1281689780"/>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61207A-15C3-ED80-275A-79930ACD1CBC}"/>
              </a:ext>
            </a:extLst>
          </p:cNvPr>
          <p:cNvSpPr>
            <a:spLocks noGrp="1"/>
          </p:cNvSpPr>
          <p:nvPr>
            <p:ph type="title"/>
          </p:nvPr>
        </p:nvSpPr>
        <p:spPr>
          <a:xfrm>
            <a:off x="554038" y="854462"/>
            <a:ext cx="11028362" cy="1136897"/>
          </a:xfrm>
        </p:spPr>
        <p:txBody>
          <a:bodyPr>
            <a:normAutofit fontScale="90000"/>
          </a:bodyPr>
          <a:lstStyle/>
          <a:p>
            <a:r>
              <a:rPr lang="en-US" b="1" dirty="0">
                <a:solidFill>
                  <a:schemeClr val="accent2"/>
                </a:solidFill>
                <a:ea typeface="+mn-ea"/>
                <a:cs typeface="+mn-cs"/>
              </a:rPr>
              <a:t>SWNAC’s Role in Addressing Financial Trauma</a:t>
            </a:r>
            <a:br>
              <a:rPr lang="en-US" b="1" dirty="0">
                <a:solidFill>
                  <a:schemeClr val="accent2"/>
                </a:solidFill>
                <a:ea typeface="+mn-ea"/>
                <a:cs typeface="+mn-cs"/>
              </a:rPr>
            </a:br>
            <a:endParaRPr lang="en-US" dirty="0">
              <a:solidFill>
                <a:schemeClr val="accent2"/>
              </a:solidFill>
            </a:endParaRPr>
          </a:p>
        </p:txBody>
      </p:sp>
      <p:sp>
        <p:nvSpPr>
          <p:cNvPr id="5" name="TextBox 4">
            <a:extLst>
              <a:ext uri="{FF2B5EF4-FFF2-40B4-BE49-F238E27FC236}">
                <a16:creationId xmlns:a16="http://schemas.microsoft.com/office/drawing/2014/main" id="{8576BF38-238C-ADA1-B176-B6307B50141B}"/>
              </a:ext>
            </a:extLst>
          </p:cNvPr>
          <p:cNvSpPr txBox="1"/>
          <p:nvPr/>
        </p:nvSpPr>
        <p:spPr>
          <a:xfrm>
            <a:off x="810418" y="2258894"/>
            <a:ext cx="10515601" cy="307956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ea typeface="+mn-ea"/>
                <a:cs typeface="+mn-cs"/>
              </a:rPr>
              <a:t>Our Mission:</a:t>
            </a:r>
            <a:r>
              <a:rPr lang="en-US" sz="2000" dirty="0">
                <a:solidFill>
                  <a:prstClr val="black"/>
                </a:solidFill>
              </a:rPr>
              <a:t> </a:t>
            </a:r>
            <a:r>
              <a:rPr kumimoji="0" lang="en-US" sz="2000" b="0" i="0" u="none" strike="noStrike" kern="1200" cap="none" spc="0" normalizeH="0" baseline="0" noProof="0" dirty="0">
                <a:ln>
                  <a:noFill/>
                </a:ln>
                <a:solidFill>
                  <a:prstClr val="black"/>
                </a:solidFill>
                <a:effectLst/>
                <a:uLnTx/>
                <a:uFillTx/>
                <a:ea typeface="+mn-ea"/>
                <a:cs typeface="+mn-cs"/>
              </a:rPr>
              <a:t>Empower Native communities through culturally relevant financial education, resource building, and advocacy.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mn-ea"/>
                <a:cs typeface="+mn-cs"/>
              </a:rPr>
              <a:t>Financial Literacy Programs</a:t>
            </a:r>
            <a:endParaRPr kumimoji="0" lang="en-US" sz="2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mn-ea"/>
                <a:cs typeface="+mn-cs"/>
              </a:rPr>
              <a:t>Asset Development</a:t>
            </a:r>
            <a:endParaRPr kumimoji="0" lang="en-US" sz="2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mn-ea"/>
                <a:cs typeface="+mn-cs"/>
              </a:rPr>
              <a:t>Community Reinvestment Act (CRA) Partnerships</a:t>
            </a:r>
            <a:endParaRPr kumimoji="0" lang="en-US" sz="20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mn-ea"/>
                <a:cs typeface="+mn-cs"/>
              </a:rPr>
              <a:t>Outcomes</a:t>
            </a:r>
            <a:endParaRPr kumimoji="0" lang="en-US" sz="2000" b="0" i="0" u="none" strike="noStrike" kern="1200" cap="none" spc="0" normalizeH="0" baseline="0" noProof="0" dirty="0">
              <a:ln>
                <a:noFill/>
              </a:ln>
              <a:solidFill>
                <a:prstClr val="black"/>
              </a:solidFill>
              <a:effectLst/>
              <a:uLnTx/>
              <a:uFillTx/>
              <a:ea typeface="+mn-ea"/>
              <a:cs typeface="+mn-cs"/>
            </a:endParaRPr>
          </a:p>
          <a:p>
            <a:pPr marL="685800" lvl="1"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mn-cs"/>
              </a:rPr>
              <a:t>Increased financial confidence among participants. </a:t>
            </a:r>
          </a:p>
          <a:p>
            <a:pPr marL="685800" lvl="1"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mn-cs"/>
              </a:rPr>
              <a:t>Breaking cycles of financial insecurity by creating new pathways to generational wealth.</a:t>
            </a:r>
          </a:p>
        </p:txBody>
      </p:sp>
      <p:pic>
        <p:nvPicPr>
          <p:cNvPr id="9" name="Content Placeholder 6" descr="A red and blue pattern&#10;&#10;Description automatically generated">
            <a:extLst>
              <a:ext uri="{FF2B5EF4-FFF2-40B4-BE49-F238E27FC236}">
                <a16:creationId xmlns:a16="http://schemas.microsoft.com/office/drawing/2014/main" id="{5C37719F-5D38-2FFB-E3AA-6202745F66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156921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FCF0-9B3D-A023-03ED-80C61D8CD24D}"/>
              </a:ext>
            </a:extLst>
          </p:cNvPr>
          <p:cNvSpPr>
            <a:spLocks noGrp="1"/>
          </p:cNvSpPr>
          <p:nvPr>
            <p:ph type="title"/>
          </p:nvPr>
        </p:nvSpPr>
        <p:spPr>
          <a:xfrm>
            <a:off x="838200" y="924560"/>
            <a:ext cx="10515600" cy="766128"/>
          </a:xfrm>
        </p:spPr>
        <p:txBody>
          <a:bodyPr>
            <a:normAutofit fontScale="90000"/>
          </a:bodyPr>
          <a:lstStyle/>
          <a:p>
            <a:pPr algn="ctr"/>
            <a:r>
              <a:rPr lang="en-US" b="1" dirty="0">
                <a:solidFill>
                  <a:schemeClr val="accent2"/>
                </a:solidFill>
                <a:latin typeface="+mn-lt"/>
              </a:rPr>
              <a:t>Call to Action</a:t>
            </a:r>
            <a:br>
              <a:rPr lang="en-US" b="1" dirty="0"/>
            </a:br>
            <a:endParaRPr lang="en-US" dirty="0"/>
          </a:p>
        </p:txBody>
      </p:sp>
      <p:sp>
        <p:nvSpPr>
          <p:cNvPr id="3" name="Content Placeholder 2">
            <a:extLst>
              <a:ext uri="{FF2B5EF4-FFF2-40B4-BE49-F238E27FC236}">
                <a16:creationId xmlns:a16="http://schemas.microsoft.com/office/drawing/2014/main" id="{310AE758-D766-01A6-A348-99D743B7CB0D}"/>
              </a:ext>
            </a:extLst>
          </p:cNvPr>
          <p:cNvSpPr>
            <a:spLocks noGrp="1"/>
          </p:cNvSpPr>
          <p:nvPr>
            <p:ph idx="1"/>
          </p:nvPr>
        </p:nvSpPr>
        <p:spPr/>
        <p:txBody>
          <a:bodyPr/>
          <a:lstStyle/>
          <a:p>
            <a:pPr marL="0" indent="0">
              <a:buNone/>
            </a:pPr>
            <a:endParaRPr lang="en-US" b="1" dirty="0"/>
          </a:p>
          <a:p>
            <a:pPr>
              <a:buFont typeface="Arial" panose="020B0604020202020204" pitchFamily="34" charset="0"/>
              <a:buChar char="•"/>
            </a:pPr>
            <a:r>
              <a:rPr lang="en-US" b="1" dirty="0"/>
              <a:t>Collaborate:</a:t>
            </a:r>
            <a:r>
              <a:rPr lang="en-US" dirty="0"/>
              <a:t> Partner with SWNAC to expand financial education and resources.</a:t>
            </a:r>
          </a:p>
          <a:p>
            <a:pPr>
              <a:buFont typeface="Arial" panose="020B0604020202020204" pitchFamily="34" charset="0"/>
              <a:buChar char="•"/>
            </a:pPr>
            <a:r>
              <a:rPr lang="en-US" b="1" dirty="0"/>
              <a:t>Advocate:</a:t>
            </a:r>
            <a:r>
              <a:rPr lang="en-US" dirty="0"/>
              <a:t> Support initiatives that address financial inequities in Native communities.</a:t>
            </a:r>
          </a:p>
          <a:p>
            <a:pPr>
              <a:buFont typeface="Arial" panose="020B0604020202020204" pitchFamily="34" charset="0"/>
              <a:buChar char="•"/>
            </a:pPr>
            <a:r>
              <a:rPr lang="en-US" b="1" dirty="0"/>
              <a:t>Empower:</a:t>
            </a:r>
            <a:r>
              <a:rPr lang="en-US" dirty="0"/>
              <a:t> Invest in programs that help individuals heal from financial trauma and build sustainable wealth.</a:t>
            </a:r>
          </a:p>
          <a:p>
            <a:pPr lvl="1"/>
            <a:endParaRPr lang="en-US" dirty="0"/>
          </a:p>
        </p:txBody>
      </p:sp>
      <p:pic>
        <p:nvPicPr>
          <p:cNvPr id="4" name="Content Placeholder 6" descr="A red and blue pattern&#10;&#10;Description automatically generated">
            <a:extLst>
              <a:ext uri="{FF2B5EF4-FFF2-40B4-BE49-F238E27FC236}">
                <a16:creationId xmlns:a16="http://schemas.microsoft.com/office/drawing/2014/main" id="{3B4F6C83-5A61-DC97-7645-98D09C56F1A5}"/>
              </a:ext>
            </a:extLst>
          </p:cNvPr>
          <p:cNvPicPr>
            <a:picLocks noChangeAspect="1"/>
          </p:cNvPicPr>
          <p:nvPr/>
        </p:nvPicPr>
        <p:blipFill>
          <a:blip r:embed="rId2">
            <a:extLst>
              <a:ext uri="{28A0092B-C50C-407E-A947-70E740481C1C}">
                <a14:useLocalDpi xmlns:a14="http://schemas.microsoft.com/office/drawing/2010/main" val="0"/>
              </a:ext>
            </a:extLst>
          </a:blip>
          <a:srcRect r="51924"/>
          <a:stretch/>
        </p:blipFill>
        <p:spPr>
          <a:xfrm>
            <a:off x="-24384" y="0"/>
            <a:ext cx="915860" cy="6858000"/>
          </a:xfrm>
          <a:prstGeom prst="rect">
            <a:avLst/>
          </a:prstGeom>
        </p:spPr>
      </p:pic>
    </p:spTree>
    <p:extLst>
      <p:ext uri="{BB962C8B-B14F-4D97-AF65-F5344CB8AC3E}">
        <p14:creationId xmlns:p14="http://schemas.microsoft.com/office/powerpoint/2010/main" val="2169516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CCF93-E221-CFBD-F4F7-AB0B0CCF6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32166-9486-F7A8-58F2-B06ED836E4A6}"/>
              </a:ext>
            </a:extLst>
          </p:cNvPr>
          <p:cNvSpPr>
            <a:spLocks noGrp="1"/>
          </p:cNvSpPr>
          <p:nvPr>
            <p:ph type="title"/>
          </p:nvPr>
        </p:nvSpPr>
        <p:spPr>
          <a:xfrm>
            <a:off x="838198" y="783414"/>
            <a:ext cx="10515600" cy="1325563"/>
          </a:xfrm>
        </p:spPr>
        <p:txBody>
          <a:bodyPr/>
          <a:lstStyle/>
          <a:p>
            <a:r>
              <a:rPr lang="en-US" b="1" dirty="0">
                <a:solidFill>
                  <a:schemeClr val="accent2"/>
                </a:solidFill>
              </a:rPr>
              <a:t>Closing </a:t>
            </a:r>
          </a:p>
        </p:txBody>
      </p:sp>
      <p:pic>
        <p:nvPicPr>
          <p:cNvPr id="7" name="Picture 6" descr="A blue bird with a black background&#10;&#10;Description automatically generated">
            <a:extLst>
              <a:ext uri="{FF2B5EF4-FFF2-40B4-BE49-F238E27FC236}">
                <a16:creationId xmlns:a16="http://schemas.microsoft.com/office/drawing/2014/main" id="{D47096A8-1B84-DD3D-6174-DAAD925FAEAA}"/>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336460" y="5062566"/>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6E0127C2-14D8-F9ED-4A34-4978356386AF}"/>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175417" y="296148"/>
            <a:ext cx="1325563" cy="1325563"/>
          </a:xfrm>
          <a:prstGeom prst="rect">
            <a:avLst/>
          </a:prstGeom>
        </p:spPr>
      </p:pic>
      <p:sp>
        <p:nvSpPr>
          <p:cNvPr id="6" name="Content Placeholder 5">
            <a:extLst>
              <a:ext uri="{FF2B5EF4-FFF2-40B4-BE49-F238E27FC236}">
                <a16:creationId xmlns:a16="http://schemas.microsoft.com/office/drawing/2014/main" id="{67127C74-FEBF-1E97-627D-FF4EFD10EE7D}"/>
              </a:ext>
            </a:extLst>
          </p:cNvPr>
          <p:cNvSpPr>
            <a:spLocks noGrp="1"/>
          </p:cNvSpPr>
          <p:nvPr>
            <p:ph idx="1"/>
          </p:nvPr>
        </p:nvSpPr>
        <p:spPr>
          <a:xfrm>
            <a:off x="838200" y="2331437"/>
            <a:ext cx="10515600" cy="3845526"/>
          </a:xfrm>
        </p:spPr>
        <p:txBody>
          <a:bodyPr>
            <a:normAutofit/>
          </a:bodyPr>
          <a:lstStyle/>
          <a:p>
            <a:pPr marL="0" indent="0">
              <a:buNone/>
            </a:pPr>
            <a:r>
              <a:rPr lang="en-US" dirty="0"/>
              <a:t> “Wealth is not just about what you own; it’s about how you feel and what you can give.” </a:t>
            </a:r>
            <a:r>
              <a:rPr lang="en-US" b="0" i="0" dirty="0">
                <a:solidFill>
                  <a:srgbClr val="0D0D0D"/>
                </a:solidFill>
                <a:effectLst/>
                <a:latin typeface="ui-sans-serif"/>
              </a:rPr>
              <a:t>Aditya Jha, a Canadian entrepreneur and philanthropist</a:t>
            </a:r>
            <a:endParaRPr lang="en-US" dirty="0"/>
          </a:p>
          <a:p>
            <a:pPr marL="0" indent="0">
              <a:buNone/>
            </a:pPr>
            <a:r>
              <a:rPr lang="en-US" dirty="0"/>
              <a:t>In all Tribal communities we do not measure wealth by what we own, but by what we can give back to our elders, children, grandchildren, family, and community. At SWNAC, we honor this understanding of wealth by empowering individuals to achieve financial well-being and strengthen the bonds of generosity that sustain our culture and heritage.</a:t>
            </a:r>
          </a:p>
          <a:p>
            <a:endParaRPr lang="en-US" dirty="0"/>
          </a:p>
        </p:txBody>
      </p:sp>
    </p:spTree>
    <p:extLst>
      <p:ext uri="{BB962C8B-B14F-4D97-AF65-F5344CB8AC3E}">
        <p14:creationId xmlns:p14="http://schemas.microsoft.com/office/powerpoint/2010/main" val="167256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21FBD-D94E-DEC8-E318-1087C7B62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9DFBD1-2C0E-5350-83EE-474C04A1E045}"/>
              </a:ext>
            </a:extLst>
          </p:cNvPr>
          <p:cNvSpPr>
            <a:spLocks noGrp="1"/>
          </p:cNvSpPr>
          <p:nvPr>
            <p:ph type="title"/>
          </p:nvPr>
        </p:nvSpPr>
        <p:spPr>
          <a:xfrm>
            <a:off x="1150620" y="549791"/>
            <a:ext cx="9890759" cy="1325563"/>
          </a:xfrm>
        </p:spPr>
        <p:txBody>
          <a:bodyPr>
            <a:normAutofit fontScale="90000"/>
          </a:bodyPr>
          <a:lstStyle/>
          <a:p>
            <a:r>
              <a:rPr lang="en-US" sz="6000" b="1" dirty="0">
                <a:solidFill>
                  <a:schemeClr val="accent2"/>
                </a:solidFill>
              </a:rPr>
              <a:t>The Emotional Cost of Wealth: Understanding Financial Trauma</a:t>
            </a:r>
          </a:p>
        </p:txBody>
      </p:sp>
      <p:sp>
        <p:nvSpPr>
          <p:cNvPr id="12" name="TextBox 11">
            <a:extLst>
              <a:ext uri="{FF2B5EF4-FFF2-40B4-BE49-F238E27FC236}">
                <a16:creationId xmlns:a16="http://schemas.microsoft.com/office/drawing/2014/main" id="{6B0755D0-E1ED-DB0E-5691-4A6BDE9DCDF9}"/>
              </a:ext>
            </a:extLst>
          </p:cNvPr>
          <p:cNvSpPr txBox="1"/>
          <p:nvPr/>
        </p:nvSpPr>
        <p:spPr>
          <a:xfrm>
            <a:off x="1203894" y="2173332"/>
            <a:ext cx="9784210"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Shawn Spruce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ptos" panose="02110004020202020204"/>
              </a:rPr>
              <a:t>Programs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First Nation</a:t>
            </a:r>
            <a:r>
              <a:rPr lang="en-US" dirty="0">
                <a:solidFill>
                  <a:prstClr val="black"/>
                </a:solidFill>
                <a:latin typeface="Aptos" panose="02110004020202020204"/>
              </a:rPr>
              <a:t>s Development Institute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agoyopi@gmail.com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Lanalle Smith</a:t>
            </a:r>
            <a:b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Owner,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BlackSheep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Insight Consulting &amp; Coaching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strike="noStrike" kern="1200" cap="none" spc="0" normalizeH="0" baseline="0" noProof="0" dirty="0">
                <a:ln>
                  <a:noFill/>
                </a:ln>
                <a:solidFill>
                  <a:prstClr val="black"/>
                </a:solidFill>
                <a:effectLst/>
                <a:uLnTx/>
                <a:uFillTx/>
                <a:latin typeface="Aptos" panose="02110004020202020204"/>
                <a:ea typeface="+mn-ea"/>
                <a:cs typeface="+mn-cs"/>
                <a:hlinkClick r:id="rId2"/>
              </a:rPr>
              <a:t>lanalle@blacksheepinsight.com</a:t>
            </a:r>
            <a:r>
              <a:rPr kumimoji="0" lang="en-US" sz="1800" b="0" i="0"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Mytegia Lee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Executive 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ptos" panose="02110004020202020204"/>
              </a:rPr>
              <a:t>Southwest Native Assets Coalition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ptos" panose="02110004020202020204"/>
                <a:ea typeface="+mn-ea"/>
                <a:cs typeface="+mn-cs"/>
              </a:rPr>
              <a:t>https://swnativeassets.com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Content Placeholder 6" descr="A red and blue pattern&#10;&#10;Description automatically generated">
            <a:extLst>
              <a:ext uri="{FF2B5EF4-FFF2-40B4-BE49-F238E27FC236}">
                <a16:creationId xmlns:a16="http://schemas.microsoft.com/office/drawing/2014/main" id="{6512264F-1E37-D5EF-881D-8D7DBF0398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254693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fontScale="90000"/>
          </a:bodyPr>
          <a:lstStyle/>
          <a:p>
            <a:r>
              <a:rPr lang="en-US" sz="6000" b="1" dirty="0">
                <a:solidFill>
                  <a:schemeClr val="accent2"/>
                </a:solidFill>
                <a:latin typeface="Copperplate Gothic Bold" panose="020E0705020206020404" pitchFamily="34" charset="0"/>
              </a:rPr>
              <a:t> Introduction</a:t>
            </a:r>
            <a:br>
              <a:rPr lang="en-US" sz="6000" b="1" dirty="0">
                <a:solidFill>
                  <a:schemeClr val="accent2"/>
                </a:solidFill>
                <a:latin typeface="Copperplate Gothic Bold" panose="020E0705020206020404" pitchFamily="34" charset="0"/>
              </a:rPr>
            </a:br>
            <a:endParaRPr lang="en-US" sz="6000" b="1" dirty="0">
              <a:solidFill>
                <a:schemeClr val="accent2"/>
              </a:solidFill>
              <a:latin typeface="Copperplate Gothic Bold" panose="020E0705020206020404" pitchFamily="34" charset="0"/>
            </a:endParaRP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1690688"/>
            <a:ext cx="9784210" cy="4678204"/>
          </a:xfrm>
          <a:prstGeom prst="rect">
            <a:avLst/>
          </a:prstGeom>
          <a:noFill/>
        </p:spPr>
        <p:txBody>
          <a:bodyPr wrap="square" rtlCol="0">
            <a:spAutoFit/>
          </a:bodyPr>
          <a:lstStyle/>
          <a:p>
            <a:endParaRPr lang="en-US" b="1" dirty="0">
              <a:latin typeface="Copperplate Gothic Bold" panose="020E0705020206020404" pitchFamily="34" charset="0"/>
            </a:endParaRPr>
          </a:p>
          <a:p>
            <a:r>
              <a:rPr lang="en-US" sz="2800" b="1" dirty="0"/>
              <a:t>Objective:</a:t>
            </a:r>
            <a:endParaRPr lang="en-US" sz="2800" dirty="0"/>
          </a:p>
          <a:p>
            <a:pPr>
              <a:buFont typeface="Arial" panose="020B0604020202020204" pitchFamily="34" charset="0"/>
              <a:buChar char="•"/>
            </a:pPr>
            <a:r>
              <a:rPr lang="en-US" sz="2800" dirty="0"/>
              <a:t>To explore the intersection of wealth, financial trauma, and emotional well-being within Native communities.</a:t>
            </a:r>
          </a:p>
          <a:p>
            <a:pPr>
              <a:buFont typeface="Arial" panose="020B0604020202020204" pitchFamily="34" charset="0"/>
              <a:buChar char="•"/>
            </a:pPr>
            <a:r>
              <a:rPr lang="en-US" sz="2800" dirty="0"/>
              <a:t>To highlight SWNAC’s efforts in addressing financial barriers and promoting economic resilience.</a:t>
            </a:r>
          </a:p>
          <a:p>
            <a:endParaRPr lang="en-US" sz="2800" dirty="0"/>
          </a:p>
          <a:p>
            <a:r>
              <a:rPr lang="en-US" sz="2800" b="1" dirty="0"/>
              <a:t>Opening Thought:</a:t>
            </a:r>
            <a:endParaRPr lang="en-US" sz="2800" dirty="0"/>
          </a:p>
          <a:p>
            <a:pPr>
              <a:buFont typeface="Arial" panose="020B0604020202020204" pitchFamily="34" charset="0"/>
              <a:buChar char="•"/>
            </a:pPr>
            <a:r>
              <a:rPr lang="en-US" sz="2800" dirty="0"/>
              <a:t>“Wealth is not just about numbers—it carries emotional and cultural significance that can either empower or burden families and communities.”</a:t>
            </a: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Tree>
    <p:extLst>
      <p:ext uri="{BB962C8B-B14F-4D97-AF65-F5344CB8AC3E}">
        <p14:creationId xmlns:p14="http://schemas.microsoft.com/office/powerpoint/2010/main" val="253885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C178-39B8-52B3-F70A-6E07CD3FBE7E}"/>
              </a:ext>
            </a:extLst>
          </p:cNvPr>
          <p:cNvSpPr>
            <a:spLocks noGrp="1"/>
          </p:cNvSpPr>
          <p:nvPr>
            <p:ph type="title"/>
          </p:nvPr>
        </p:nvSpPr>
        <p:spPr/>
        <p:txBody>
          <a:bodyPr/>
          <a:lstStyle/>
          <a:p>
            <a:r>
              <a:rPr lang="en-US" b="1" dirty="0">
                <a:solidFill>
                  <a:schemeClr val="accent2"/>
                </a:solidFill>
                <a:latin typeface="+mn-lt"/>
              </a:rPr>
              <a:t>Early Money Memory</a:t>
            </a:r>
          </a:p>
        </p:txBody>
      </p:sp>
      <p:sp>
        <p:nvSpPr>
          <p:cNvPr id="5" name="TextBox 4">
            <a:extLst>
              <a:ext uri="{FF2B5EF4-FFF2-40B4-BE49-F238E27FC236}">
                <a16:creationId xmlns:a16="http://schemas.microsoft.com/office/drawing/2014/main" id="{53E66475-CECF-14A1-6A90-D56CA1885430}"/>
              </a:ext>
            </a:extLst>
          </p:cNvPr>
          <p:cNvSpPr txBox="1"/>
          <p:nvPr/>
        </p:nvSpPr>
        <p:spPr>
          <a:xfrm>
            <a:off x="924560" y="3105835"/>
            <a:ext cx="10342880" cy="2308324"/>
          </a:xfrm>
          <a:prstGeom prst="rect">
            <a:avLst/>
          </a:prstGeom>
          <a:noFill/>
        </p:spPr>
        <p:txBody>
          <a:bodyPr wrap="square">
            <a:spAutoFit/>
          </a:bodyPr>
          <a:lstStyle/>
          <a:p>
            <a:pPr algn="l"/>
            <a:r>
              <a:rPr lang="en-US" sz="4800" b="1" i="0" dirty="0">
                <a:solidFill>
                  <a:srgbClr val="0D0D0D"/>
                </a:solidFill>
                <a:effectLst/>
                <a:latin typeface="Aptos" panose="020B0004020202020204" pitchFamily="34" charset="0"/>
              </a:rPr>
              <a:t>What is one early memory you have about money, and how did it make you feel?</a:t>
            </a:r>
          </a:p>
        </p:txBody>
      </p:sp>
    </p:spTree>
    <p:extLst>
      <p:ext uri="{BB962C8B-B14F-4D97-AF65-F5344CB8AC3E}">
        <p14:creationId xmlns:p14="http://schemas.microsoft.com/office/powerpoint/2010/main" val="322483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p:txBody>
          <a:bodyPr>
            <a:normAutofit/>
          </a:bodyPr>
          <a:lstStyle/>
          <a:p>
            <a:r>
              <a:rPr lang="en-US" sz="6000" b="1" dirty="0">
                <a:solidFill>
                  <a:schemeClr val="accent2"/>
                </a:solidFill>
              </a:rPr>
              <a:t>Understanding Trauma</a:t>
            </a:r>
          </a:p>
        </p:txBody>
      </p:sp>
      <p:sp>
        <p:nvSpPr>
          <p:cNvPr id="3" name="Text Placeholder 2">
            <a:extLst>
              <a:ext uri="{FF2B5EF4-FFF2-40B4-BE49-F238E27FC236}">
                <a16:creationId xmlns:a16="http://schemas.microsoft.com/office/drawing/2014/main" id="{1AE3D77E-F010-6E28-1A1A-C49CD38FEB3B}"/>
              </a:ext>
            </a:extLst>
          </p:cNvPr>
          <p:cNvSpPr>
            <a:spLocks noGrp="1"/>
          </p:cNvSpPr>
          <p:nvPr>
            <p:ph type="body" idx="1"/>
          </p:nvPr>
        </p:nvSpPr>
        <p:spPr/>
        <p:txBody>
          <a:bodyPr/>
          <a:lstStyle/>
          <a:p>
            <a:endParaRPr lang="en-US"/>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r="51924"/>
          <a:stretch/>
        </p:blipFill>
        <p:spPr>
          <a:xfrm>
            <a:off x="0" y="0"/>
            <a:ext cx="915988" cy="6858000"/>
          </a:xfrm>
        </p:spPr>
      </p:pic>
    </p:spTree>
    <p:extLst>
      <p:ext uri="{BB962C8B-B14F-4D97-AF65-F5344CB8AC3E}">
        <p14:creationId xmlns:p14="http://schemas.microsoft.com/office/powerpoint/2010/main" val="2196111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3B6-ED95-2E31-1B6E-3796ED443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3D77B-0FCD-DF6E-3E60-6B7B5371735A}"/>
              </a:ext>
            </a:extLst>
          </p:cNvPr>
          <p:cNvSpPr>
            <a:spLocks noGrp="1"/>
          </p:cNvSpPr>
          <p:nvPr>
            <p:ph type="title"/>
          </p:nvPr>
        </p:nvSpPr>
        <p:spPr>
          <a:xfrm>
            <a:off x="690880" y="365125"/>
            <a:ext cx="10662919" cy="1325563"/>
          </a:xfrm>
        </p:spPr>
        <p:txBody>
          <a:bodyPr>
            <a:normAutofit/>
          </a:bodyPr>
          <a:lstStyle/>
          <a:p>
            <a:r>
              <a:rPr lang="en-US" b="1" dirty="0">
                <a:solidFill>
                  <a:schemeClr val="accent2"/>
                </a:solidFill>
                <a:latin typeface="+mn-lt"/>
              </a:rPr>
              <a:t>Understanding Financial Trauma</a:t>
            </a:r>
            <a:br>
              <a:rPr lang="en-US" b="1" dirty="0">
                <a:latin typeface="+mn-lt"/>
              </a:rPr>
            </a:br>
            <a:endParaRPr lang="en-US" b="1" dirty="0">
              <a:solidFill>
                <a:schemeClr val="accent2"/>
              </a:solidFill>
              <a:latin typeface="+mn-lt"/>
            </a:endParaRPr>
          </a:p>
        </p:txBody>
      </p:sp>
      <p:sp>
        <p:nvSpPr>
          <p:cNvPr id="12" name="TextBox 11">
            <a:extLst>
              <a:ext uri="{FF2B5EF4-FFF2-40B4-BE49-F238E27FC236}">
                <a16:creationId xmlns:a16="http://schemas.microsoft.com/office/drawing/2014/main" id="{D9CCACDE-FE3C-F079-660B-988096B3BF06}"/>
              </a:ext>
            </a:extLst>
          </p:cNvPr>
          <p:cNvSpPr txBox="1"/>
          <p:nvPr/>
        </p:nvSpPr>
        <p:spPr>
          <a:xfrm>
            <a:off x="838201" y="1334180"/>
            <a:ext cx="9085694" cy="5262979"/>
          </a:xfrm>
          <a:prstGeom prst="rect">
            <a:avLst/>
          </a:prstGeom>
          <a:noFill/>
        </p:spPr>
        <p:txBody>
          <a:bodyPr wrap="square" rtlCol="0">
            <a:spAutoFit/>
          </a:bodyPr>
          <a:lstStyle/>
          <a:p>
            <a:r>
              <a:rPr lang="en-US" sz="2400" b="1" dirty="0"/>
              <a:t>Definition:</a:t>
            </a:r>
            <a:endParaRPr lang="en-US" sz="2400" dirty="0"/>
          </a:p>
          <a:p>
            <a:pPr>
              <a:buFont typeface="Arial" panose="020B0604020202020204" pitchFamily="34" charset="0"/>
              <a:buChar char="•"/>
            </a:pPr>
            <a:r>
              <a:rPr lang="en-US" sz="2400" dirty="0"/>
              <a:t>financial trauma stems from chronic stress, insecurity, or negative experiences around money, often passed down intergenerationally.</a:t>
            </a:r>
          </a:p>
          <a:p>
            <a:endParaRPr lang="en-US" sz="2400" dirty="0"/>
          </a:p>
          <a:p>
            <a:r>
              <a:rPr lang="en-US" sz="2400" b="1" dirty="0"/>
              <a:t>In Native Communities:</a:t>
            </a:r>
            <a:endParaRPr lang="en-US" sz="2400" dirty="0"/>
          </a:p>
          <a:p>
            <a:pPr>
              <a:buFont typeface="Arial" panose="020B0604020202020204" pitchFamily="34" charset="0"/>
              <a:buChar char="•"/>
            </a:pPr>
            <a:r>
              <a:rPr lang="en-US" sz="2400" dirty="0"/>
              <a:t>Historical disenfranchisement, forced relocations, and systemic inequities have created deep-rooted financial barriers.</a:t>
            </a:r>
          </a:p>
          <a:p>
            <a:pPr>
              <a:buFont typeface="Arial" panose="020B0604020202020204" pitchFamily="34" charset="0"/>
              <a:buChar char="•"/>
            </a:pPr>
            <a:r>
              <a:rPr lang="en-US" sz="2400" dirty="0"/>
              <a:t>Distrust in financial systems due to exploitative practices.</a:t>
            </a:r>
          </a:p>
          <a:p>
            <a:endParaRPr lang="en-US" sz="2400" dirty="0"/>
          </a:p>
          <a:p>
            <a:r>
              <a:rPr lang="en-US" sz="2400" b="1" dirty="0"/>
              <a:t>Key Emotional Costs:</a:t>
            </a:r>
            <a:endParaRPr lang="en-US" sz="2400" dirty="0"/>
          </a:p>
          <a:p>
            <a:pPr>
              <a:buFont typeface="Arial" panose="020B0604020202020204" pitchFamily="34" charset="0"/>
              <a:buChar char="•"/>
            </a:pPr>
            <a:r>
              <a:rPr lang="en-US" sz="2400" dirty="0"/>
              <a:t>Guilt or shame associated with financial success.</a:t>
            </a:r>
          </a:p>
          <a:p>
            <a:pPr>
              <a:buFont typeface="Arial" panose="020B0604020202020204" pitchFamily="34" charset="0"/>
              <a:buChar char="•"/>
            </a:pPr>
            <a:r>
              <a:rPr lang="en-US" sz="2400" dirty="0"/>
              <a:t>Fear of exploitation by family/community.</a:t>
            </a:r>
          </a:p>
          <a:p>
            <a:pPr>
              <a:buFont typeface="Arial" panose="020B0604020202020204" pitchFamily="34" charset="0"/>
              <a:buChar char="•"/>
            </a:pPr>
            <a:r>
              <a:rPr lang="en-US" sz="2400" dirty="0"/>
              <a:t>Anxiety over sustaining wealth or breaking generational cycles of poverty.</a:t>
            </a:r>
          </a:p>
        </p:txBody>
      </p:sp>
      <p:pic>
        <p:nvPicPr>
          <p:cNvPr id="7" name="Content Placeholder 6" descr="A red and blue pattern&#10;&#10;Description automatically generated">
            <a:extLst>
              <a:ext uri="{FF2B5EF4-FFF2-40B4-BE49-F238E27FC236}">
                <a16:creationId xmlns:a16="http://schemas.microsoft.com/office/drawing/2014/main" id="{84DC0CF9-674E-1AA6-3812-01CDAF8F8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37911"/>
          <a:stretch/>
        </p:blipFill>
        <p:spPr>
          <a:xfrm>
            <a:off x="11009210" y="0"/>
            <a:ext cx="1182790" cy="6858000"/>
          </a:xfrm>
        </p:spPr>
      </p:pic>
      <p:pic>
        <p:nvPicPr>
          <p:cNvPr id="3" name="Picture 2" descr="A blue bird with a black background&#10;&#10;Description automatically generated">
            <a:extLst>
              <a:ext uri="{FF2B5EF4-FFF2-40B4-BE49-F238E27FC236}">
                <a16:creationId xmlns:a16="http://schemas.microsoft.com/office/drawing/2014/main" id="{790E0AB9-A9AB-813B-FD9D-10F4D1DC05B2}"/>
              </a:ext>
            </a:extLst>
          </p:cNvPr>
          <p:cNvPicPr>
            <a:picLocks noChangeAspect="1"/>
          </p:cNvPicPr>
          <p:nvPr/>
        </p:nvPicPr>
        <p:blipFill>
          <a:blip r:embed="rId3">
            <a:alphaModFix amt="54000"/>
            <a:extLst>
              <a:ext uri="{28A0092B-C50C-407E-A947-70E740481C1C}">
                <a14:useLocalDpi xmlns:a14="http://schemas.microsoft.com/office/drawing/2010/main" val="0"/>
              </a:ext>
            </a:extLst>
          </a:blip>
          <a:stretch>
            <a:fillRect/>
          </a:stretch>
        </p:blipFill>
        <p:spPr>
          <a:xfrm rot="20491167" flipH="1">
            <a:off x="9502100" y="5258497"/>
            <a:ext cx="1412107" cy="1412107"/>
          </a:xfrm>
          <a:prstGeom prst="rect">
            <a:avLst/>
          </a:prstGeom>
        </p:spPr>
      </p:pic>
    </p:spTree>
    <p:extLst>
      <p:ext uri="{BB962C8B-B14F-4D97-AF65-F5344CB8AC3E}">
        <p14:creationId xmlns:p14="http://schemas.microsoft.com/office/powerpoint/2010/main" val="104992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2E0-637E-63BB-BA50-E3DD183175C6}"/>
              </a:ext>
            </a:extLst>
          </p:cNvPr>
          <p:cNvSpPr>
            <a:spLocks noGrp="1"/>
          </p:cNvSpPr>
          <p:nvPr>
            <p:ph type="title"/>
          </p:nvPr>
        </p:nvSpPr>
        <p:spPr/>
        <p:txBody>
          <a:bodyPr>
            <a:normAutofit/>
          </a:bodyPr>
          <a:lstStyle/>
          <a:p>
            <a:r>
              <a:rPr lang="en-US" sz="6000" b="1" dirty="0">
                <a:solidFill>
                  <a:schemeClr val="accent2"/>
                </a:solidFill>
              </a:rPr>
              <a:t>What is Trauma?</a:t>
            </a:r>
            <a:endParaRPr lang="en-US" sz="6000" dirty="0">
              <a:solidFill>
                <a:schemeClr val="bg1"/>
              </a:solidFill>
            </a:endParaRPr>
          </a:p>
        </p:txBody>
      </p:sp>
      <p:sp>
        <p:nvSpPr>
          <p:cNvPr id="3" name="Content Placeholder 2">
            <a:extLst>
              <a:ext uri="{FF2B5EF4-FFF2-40B4-BE49-F238E27FC236}">
                <a16:creationId xmlns:a16="http://schemas.microsoft.com/office/drawing/2014/main" id="{20E989A1-938D-93DA-26D7-11BFD534E5C2}"/>
              </a:ext>
            </a:extLst>
          </p:cNvPr>
          <p:cNvSpPr>
            <a:spLocks noGrp="1"/>
          </p:cNvSpPr>
          <p:nvPr>
            <p:ph sz="half" idx="1"/>
          </p:nvPr>
        </p:nvSpPr>
        <p:spPr/>
        <p:txBody>
          <a:bodyPr/>
          <a:lstStyle/>
          <a:p>
            <a:r>
              <a:rPr lang="en-US" dirty="0"/>
              <a:t>Definition:</a:t>
            </a:r>
            <a:br>
              <a:rPr lang="en-US" dirty="0"/>
            </a:br>
            <a:r>
              <a:rPr lang="en-US" dirty="0"/>
              <a:t>A deeply distressing or disturbing experience.</a:t>
            </a:r>
          </a:p>
        </p:txBody>
      </p:sp>
      <p:pic>
        <p:nvPicPr>
          <p:cNvPr id="7" name="Picture 6" descr="A blue bird with a black background&#10;&#10;Description automatically generated">
            <a:extLst>
              <a:ext uri="{FF2B5EF4-FFF2-40B4-BE49-F238E27FC236}">
                <a16:creationId xmlns:a16="http://schemas.microsoft.com/office/drawing/2014/main" id="{D2D5330A-57A3-A88F-2937-47062CF0B612}"/>
              </a:ext>
            </a:extLst>
          </p:cNvPr>
          <p:cNvPicPr>
            <a:picLocks noChangeAspect="1"/>
          </p:cNvPicPr>
          <p:nvPr/>
        </p:nvPicPr>
        <p:blipFill>
          <a:blip r:embed="rId2">
            <a:alphaModFix amt="84000"/>
            <a:extLst>
              <a:ext uri="{28A0092B-C50C-407E-A947-70E740481C1C}">
                <a14:useLocalDpi xmlns:a14="http://schemas.microsoft.com/office/drawing/2010/main" val="0"/>
              </a:ext>
            </a:extLst>
          </a:blip>
          <a:stretch>
            <a:fillRect/>
          </a:stretch>
        </p:blipFill>
        <p:spPr>
          <a:xfrm rot="20491167" flipH="1">
            <a:off x="10450544" y="865491"/>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CCD1B162-493E-4F0A-8814-9975821BAB50}"/>
              </a:ext>
            </a:extLst>
          </p:cNvPr>
          <p:cNvPicPr>
            <a:picLocks noChangeAspect="1"/>
          </p:cNvPicPr>
          <p:nvPr/>
        </p:nvPicPr>
        <p:blipFill>
          <a:blip r:embed="rId3">
            <a:alphaModFix amt="84000"/>
            <a:extLst>
              <a:ext uri="{28A0092B-C50C-407E-A947-70E740481C1C}">
                <a14:useLocalDpi xmlns:a14="http://schemas.microsoft.com/office/drawing/2010/main" val="0"/>
              </a:ext>
            </a:extLst>
          </a:blip>
          <a:stretch>
            <a:fillRect/>
          </a:stretch>
        </p:blipFill>
        <p:spPr>
          <a:xfrm rot="20003251">
            <a:off x="610418" y="5228071"/>
            <a:ext cx="1325563" cy="1325563"/>
          </a:xfrm>
          <a:prstGeom prst="rect">
            <a:avLst/>
          </a:prstGeom>
        </p:spPr>
      </p:pic>
      <p:sp>
        <p:nvSpPr>
          <p:cNvPr id="10" name="TextBox 9">
            <a:extLst>
              <a:ext uri="{FF2B5EF4-FFF2-40B4-BE49-F238E27FC236}">
                <a16:creationId xmlns:a16="http://schemas.microsoft.com/office/drawing/2014/main" id="{71BAD67E-8C02-3679-B036-795F7F7398E4}"/>
              </a:ext>
            </a:extLst>
          </p:cNvPr>
          <p:cNvSpPr txBox="1"/>
          <p:nvPr/>
        </p:nvSpPr>
        <p:spPr>
          <a:xfrm>
            <a:off x="710119" y="2470410"/>
            <a:ext cx="5565841" cy="369332"/>
          </a:xfrm>
          <a:prstGeom prst="rect">
            <a:avLst/>
          </a:prstGeom>
          <a:noFill/>
        </p:spPr>
        <p:txBody>
          <a:bodyPr wrap="square" rtlCol="0">
            <a:spAutoFit/>
          </a:bodyPr>
          <a:lstStyle/>
          <a:p>
            <a:r>
              <a:rPr lang="en-US" dirty="0">
                <a:solidFill>
                  <a:schemeClr val="bg1"/>
                </a:solidFill>
              </a:rPr>
              <a:t>Text goes here.</a:t>
            </a:r>
          </a:p>
        </p:txBody>
      </p:sp>
      <p:pic>
        <p:nvPicPr>
          <p:cNvPr id="6" name="Content Placeholder 6">
            <a:extLst>
              <a:ext uri="{FF2B5EF4-FFF2-40B4-BE49-F238E27FC236}">
                <a16:creationId xmlns:a16="http://schemas.microsoft.com/office/drawing/2014/main" id="{EF76BA0F-5E19-762F-561F-018B3B04C5C7}"/>
              </a:ext>
            </a:extLst>
          </p:cNvPr>
          <p:cNvPicPr>
            <a:picLocks noGrp="1" noChangeAspect="1"/>
          </p:cNvPicPr>
          <p:nvPr>
            <p:ph sz="half" idx="2"/>
          </p:nvPr>
        </p:nvPicPr>
        <p:blipFill>
          <a:blip r:embed="rId4"/>
          <a:stretch>
            <a:fillRect/>
          </a:stretch>
        </p:blipFill>
        <p:spPr>
          <a:xfrm>
            <a:off x="5337707" y="1759390"/>
            <a:ext cx="5181600" cy="3842786"/>
          </a:xfrm>
          <a:prstGeom prst="rect">
            <a:avLst/>
          </a:prstGeom>
          <a:ln>
            <a:noFill/>
          </a:ln>
        </p:spPr>
      </p:pic>
    </p:spTree>
    <p:extLst>
      <p:ext uri="{BB962C8B-B14F-4D97-AF65-F5344CB8AC3E}">
        <p14:creationId xmlns:p14="http://schemas.microsoft.com/office/powerpoint/2010/main" val="3119403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808F-39EA-705C-0EF5-1FDDFAF4496E}"/>
              </a:ext>
            </a:extLst>
          </p:cNvPr>
          <p:cNvSpPr>
            <a:spLocks noGrp="1"/>
          </p:cNvSpPr>
          <p:nvPr>
            <p:ph type="title"/>
          </p:nvPr>
        </p:nvSpPr>
        <p:spPr/>
        <p:txBody>
          <a:bodyPr>
            <a:normAutofit/>
          </a:bodyPr>
          <a:lstStyle/>
          <a:p>
            <a:r>
              <a:rPr lang="en-US" sz="6000" b="1" dirty="0">
                <a:solidFill>
                  <a:schemeClr val="accent2"/>
                </a:solidFill>
              </a:rPr>
              <a:t>Historical Context of Trauma</a:t>
            </a:r>
          </a:p>
        </p:txBody>
      </p:sp>
      <p:sp>
        <p:nvSpPr>
          <p:cNvPr id="4" name="Content Placeholder 3">
            <a:extLst>
              <a:ext uri="{FF2B5EF4-FFF2-40B4-BE49-F238E27FC236}">
                <a16:creationId xmlns:a16="http://schemas.microsoft.com/office/drawing/2014/main" id="{C2A4DD56-E4CE-EB38-A92B-2056AE3AFA24}"/>
              </a:ext>
            </a:extLst>
          </p:cNvPr>
          <p:cNvSpPr>
            <a:spLocks noGrp="1"/>
          </p:cNvSpPr>
          <p:nvPr>
            <p:ph sz="half" idx="2"/>
          </p:nvPr>
        </p:nvSpPr>
        <p:spPr/>
        <p:txBody>
          <a:bodyPr/>
          <a:lstStyle/>
          <a:p>
            <a:pPr marL="0" indent="0">
              <a:buNone/>
            </a:pPr>
            <a:endParaRPr lang="en-US" dirty="0"/>
          </a:p>
          <a:p>
            <a:r>
              <a:rPr lang="en-US" dirty="0"/>
              <a:t>In a trauma state, every response is an action in survival instead of a cognitive choice.</a:t>
            </a:r>
          </a:p>
          <a:p>
            <a:endParaRPr lang="en-US" dirty="0"/>
          </a:p>
        </p:txBody>
      </p:sp>
      <p:pic>
        <p:nvPicPr>
          <p:cNvPr id="5" name="Content Placeholder 6">
            <a:extLst>
              <a:ext uri="{FF2B5EF4-FFF2-40B4-BE49-F238E27FC236}">
                <a16:creationId xmlns:a16="http://schemas.microsoft.com/office/drawing/2014/main" id="{936472B3-56DC-7E55-DBD9-29E3EEAF225B}"/>
              </a:ext>
            </a:extLst>
          </p:cNvPr>
          <p:cNvPicPr>
            <a:picLocks noGrp="1" noChangeAspect="1"/>
          </p:cNvPicPr>
          <p:nvPr>
            <p:ph sz="half" idx="1"/>
          </p:nvPr>
        </p:nvPicPr>
        <p:blipFill>
          <a:blip r:embed="rId3"/>
          <a:stretch/>
        </p:blipFill>
        <p:spPr>
          <a:xfrm>
            <a:off x="1043822" y="1825625"/>
            <a:ext cx="4770355" cy="4351338"/>
          </a:xfrm>
          <a:noFill/>
        </p:spPr>
      </p:pic>
    </p:spTree>
    <p:extLst>
      <p:ext uri="{BB962C8B-B14F-4D97-AF65-F5344CB8AC3E}">
        <p14:creationId xmlns:p14="http://schemas.microsoft.com/office/powerpoint/2010/main" val="159125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0E6-F784-1DBF-791C-A56F187EA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0ED6E-A8A8-D11F-2A9B-7228C9681DC2}"/>
              </a:ext>
            </a:extLst>
          </p:cNvPr>
          <p:cNvSpPr>
            <a:spLocks noGrp="1"/>
          </p:cNvSpPr>
          <p:nvPr>
            <p:ph type="title"/>
          </p:nvPr>
        </p:nvSpPr>
        <p:spPr/>
        <p:txBody>
          <a:bodyPr>
            <a:noAutofit/>
          </a:bodyPr>
          <a:lstStyle/>
          <a:p>
            <a:r>
              <a:rPr lang="en-US" sz="6000" b="1" dirty="0">
                <a:solidFill>
                  <a:schemeClr val="accent2"/>
                </a:solidFill>
              </a:rPr>
              <a:t>The Effects of Trauma</a:t>
            </a:r>
            <a:endParaRPr lang="en-US" sz="6000" dirty="0"/>
          </a:p>
        </p:txBody>
      </p:sp>
      <p:pic>
        <p:nvPicPr>
          <p:cNvPr id="12" name="Content Placeholder 11" descr="A red and blue pattern&#10;&#10;Description automatically generated">
            <a:extLst>
              <a:ext uri="{FF2B5EF4-FFF2-40B4-BE49-F238E27FC236}">
                <a16:creationId xmlns:a16="http://schemas.microsoft.com/office/drawing/2014/main" id="{65EF143A-65C0-DB92-396A-1E2AD40239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7590645" y="987425"/>
            <a:ext cx="1357286" cy="4873625"/>
          </a:xfrm>
        </p:spPr>
      </p:pic>
      <p:sp>
        <p:nvSpPr>
          <p:cNvPr id="5" name="Text Placeholder 4">
            <a:extLst>
              <a:ext uri="{FF2B5EF4-FFF2-40B4-BE49-F238E27FC236}">
                <a16:creationId xmlns:a16="http://schemas.microsoft.com/office/drawing/2014/main" id="{807D9D5C-2C91-DEA9-7410-02C947179572}"/>
              </a:ext>
            </a:extLst>
          </p:cNvPr>
          <p:cNvSpPr>
            <a:spLocks noGrp="1"/>
          </p:cNvSpPr>
          <p:nvPr>
            <p:ph type="body" sz="half" idx="2"/>
          </p:nvPr>
        </p:nvSpPr>
        <p:spPr>
          <a:xfrm>
            <a:off x="839788" y="2573518"/>
            <a:ext cx="3932237" cy="3295470"/>
          </a:xfrm>
        </p:spPr>
        <p:txBody>
          <a:bodyPr/>
          <a:lstStyle/>
          <a:p>
            <a:r>
              <a:rPr lang="en-US" sz="3200" dirty="0"/>
              <a:t>Brain, Body, Mind</a:t>
            </a:r>
            <a:r>
              <a:rPr lang="en-US" dirty="0"/>
              <a:t>	</a:t>
            </a:r>
          </a:p>
        </p:txBody>
      </p:sp>
      <p:pic>
        <p:nvPicPr>
          <p:cNvPr id="7" name="Picture 6" descr="A blue bird with a black background&#10;&#10;Description automatically generated">
            <a:extLst>
              <a:ext uri="{FF2B5EF4-FFF2-40B4-BE49-F238E27FC236}">
                <a16:creationId xmlns:a16="http://schemas.microsoft.com/office/drawing/2014/main" id="{D57E113F-DD9D-B66A-2F5E-CB859AD39768}"/>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AD2A5587-98E5-86DE-6890-13564AC862FD}"/>
              </a:ext>
            </a:extLst>
          </p:cNvPr>
          <p:cNvPicPr>
            <a:picLocks noChangeAspect="1"/>
          </p:cNvPicPr>
          <p:nvPr/>
        </p:nvPicPr>
        <p:blipFill>
          <a:blip r:embed="rId4">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sp>
        <p:nvSpPr>
          <p:cNvPr id="4" name="TextBox 3">
            <a:extLst>
              <a:ext uri="{FF2B5EF4-FFF2-40B4-BE49-F238E27FC236}">
                <a16:creationId xmlns:a16="http://schemas.microsoft.com/office/drawing/2014/main" id="{5B6EAE96-F0FB-64C6-E77D-A82454DD1C01}"/>
              </a:ext>
            </a:extLst>
          </p:cNvPr>
          <p:cNvSpPr txBox="1"/>
          <p:nvPr/>
        </p:nvSpPr>
        <p:spPr>
          <a:xfrm>
            <a:off x="1969575" y="1878855"/>
            <a:ext cx="7701368" cy="369332"/>
          </a:xfrm>
          <a:prstGeom prst="rect">
            <a:avLst/>
          </a:prstGeom>
          <a:noFill/>
        </p:spPr>
        <p:txBody>
          <a:bodyPr wrap="square" rtlCol="0">
            <a:spAutoFit/>
          </a:bodyPr>
          <a:lstStyle/>
          <a:p>
            <a:r>
              <a:rPr lang="en-US" dirty="0"/>
              <a:t>Text goes here</a:t>
            </a:r>
          </a:p>
        </p:txBody>
      </p:sp>
      <p:pic>
        <p:nvPicPr>
          <p:cNvPr id="3" name="Content Placeholder 9">
            <a:extLst>
              <a:ext uri="{FF2B5EF4-FFF2-40B4-BE49-F238E27FC236}">
                <a16:creationId xmlns:a16="http://schemas.microsoft.com/office/drawing/2014/main" id="{0DC17FFA-74F6-12FC-B62D-01C4AACF5848}"/>
              </a:ext>
            </a:extLst>
          </p:cNvPr>
          <p:cNvPicPr>
            <a:picLocks noChangeAspect="1"/>
          </p:cNvPicPr>
          <p:nvPr/>
        </p:nvPicPr>
        <p:blipFill>
          <a:blip r:embed="rId5"/>
          <a:stretch>
            <a:fillRect/>
          </a:stretch>
        </p:blipFill>
        <p:spPr>
          <a:xfrm>
            <a:off x="5546425" y="330832"/>
            <a:ext cx="6532891" cy="6282619"/>
          </a:xfrm>
          <a:prstGeom prst="rect">
            <a:avLst/>
          </a:prstGeom>
        </p:spPr>
      </p:pic>
    </p:spTree>
    <p:extLst>
      <p:ext uri="{BB962C8B-B14F-4D97-AF65-F5344CB8AC3E}">
        <p14:creationId xmlns:p14="http://schemas.microsoft.com/office/powerpoint/2010/main" val="45678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9B358FE3-8BDF-4540-B9EC-008E354E2A28}"/>
</file>

<file path=customXml/itemProps2.xml><?xml version="1.0" encoding="utf-8"?>
<ds:datastoreItem xmlns:ds="http://schemas.openxmlformats.org/officeDocument/2006/customXml" ds:itemID="{FBC49804-9D80-4A50-8771-900DC143636C}"/>
</file>

<file path=customXml/itemProps3.xml><?xml version="1.0" encoding="utf-8"?>
<ds:datastoreItem xmlns:ds="http://schemas.openxmlformats.org/officeDocument/2006/customXml" ds:itemID="{5560DB50-1AEB-4EDF-A8A4-C2B92B3B4A56}"/>
</file>

<file path=docProps/app.xml><?xml version="1.0" encoding="utf-8"?>
<Properties xmlns="http://schemas.openxmlformats.org/officeDocument/2006/extended-properties" xmlns:vt="http://schemas.openxmlformats.org/officeDocument/2006/docPropsVTypes">
  <TotalTime>2637</TotalTime>
  <Words>1857</Words>
  <Application>Microsoft Office PowerPoint</Application>
  <PresentationFormat>Widescreen</PresentationFormat>
  <Paragraphs>234</Paragraphs>
  <Slides>29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Aptos Display</vt:lpstr>
      <vt:lpstr>Arial</vt:lpstr>
      <vt:lpstr>Calibri</vt:lpstr>
      <vt:lpstr>Copperplate Gothic Bold</vt:lpstr>
      <vt:lpstr>Open Sans</vt:lpstr>
      <vt:lpstr>Open Sans Semibold</vt:lpstr>
      <vt:lpstr>ui-sans-serif</vt:lpstr>
      <vt:lpstr>Wingdings</vt:lpstr>
      <vt:lpstr>Office Theme</vt:lpstr>
      <vt:lpstr>PowerPoint Presentation</vt:lpstr>
      <vt:lpstr>The Emotional Cost of Wealth: Understanding Financial Trauma</vt:lpstr>
      <vt:lpstr> Introduction </vt:lpstr>
      <vt:lpstr>Early Money Memory</vt:lpstr>
      <vt:lpstr>Understanding Trauma</vt:lpstr>
      <vt:lpstr>Understanding Financial Trauma </vt:lpstr>
      <vt:lpstr>What is Trauma?</vt:lpstr>
      <vt:lpstr>Historical Context of Trauma</vt:lpstr>
      <vt:lpstr>The Effects of Trauma</vt:lpstr>
      <vt:lpstr>Financial Trauma Symptoms and Behaviors</vt:lpstr>
      <vt:lpstr>Personal Experiences</vt:lpstr>
      <vt:lpstr>SWAC Personal Stories: Voices from the Community </vt:lpstr>
      <vt:lpstr>Mystery Tax Shopper Study </vt:lpstr>
      <vt:lpstr>Challenges and Opportunities  </vt:lpstr>
      <vt:lpstr>Challenges Faced by SWNAC Clients </vt:lpstr>
      <vt:lpstr>Would you take this bet on a coin toss?</vt:lpstr>
      <vt:lpstr>Loss Aversion Coefficient</vt:lpstr>
      <vt:lpstr>Healing Financial Trauma</vt:lpstr>
      <vt:lpstr>Understanding the Nervous System Helps Us Understand Trauma    </vt:lpstr>
      <vt:lpstr>Importance of Self - Care</vt:lpstr>
      <vt:lpstr>Supporting Others Through a Trauma Informed Lens </vt:lpstr>
      <vt:lpstr>SWNAC’s Approach </vt:lpstr>
      <vt:lpstr>SWNAC Strategies to Address Financial Trauma </vt:lpstr>
      <vt:lpstr>Tools and Resources </vt:lpstr>
      <vt:lpstr>PowerPoint Presentation</vt:lpstr>
      <vt:lpstr>SWNAC’s Role in Addressing Financial Trauma </vt:lpstr>
      <vt:lpstr>Call to Action </vt:lpstr>
      <vt:lpstr>Closing </vt:lpstr>
      <vt:lpstr>The Emotional Cost of Wealth: Understanding Financial Trauma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Prieto</dc:creator>
  <cp:lastModifiedBy>Lanalle Smith</cp:lastModifiedBy>
  <cp:revision>4</cp:revision>
  <dcterms:created xsi:type="dcterms:W3CDTF">2024-11-06T21:00:51Z</dcterms:created>
  <dcterms:modified xsi:type="dcterms:W3CDTF">2024-11-20T13:53:02Z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ies>
</file>