
<file path=[Content_Types].xml><?xml version="1.0" encoding="utf-8"?>
<Types xmlns="http://schemas.openxmlformats.org/package/2006/content-types">
  <Default Extension="xml" ContentType="application/vnd.openxmlformats-package.core-properties+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3.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s/slide11.xml" ContentType="application/vnd.openxmlformats-officedocument.presentationml.slide+xml"/>
  <Override PartName="/ppt/tableStyles.xml" ContentType="application/vnd.openxmlformats-officedocument.presentationml.tableStyles+xml"/>
  <Override PartName="/ppt/slides/slide1.xml" ContentType="application/vnd.openxmlformats-officedocument.presentationml.slid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customXml/item2.xml" ContentType="application/xml"/>
  <Override PartName="/customXml/itemProps2.xml" ContentType="application/vnd.openxmlformats-officedocument.customXmlProperties+xml"/>
  <Override PartName="/ppt/slides/slide5.xml" ContentType="application/vnd.openxmlformats-officedocument.presentationml.slide+xml"/>
  <Override PartName="/ppt/slides/slide10.xml" ContentType="application/vnd.openxmlformats-officedocument.presentationml.slide+xml"/>
  <Override PartName="/ppt/viewProps.xml" ContentType="application/vnd.openxmlformats-officedocument.presentationml.viewProps+xml"/>
  <Override PartName="/customXml/item1.xml" ContentType="application/xml"/>
  <Override PartName="/customXml/itemProps1.xml" ContentType="application/vnd.openxmlformats-officedocument.customXmlProperties+xml"/>
  <Override PartName="/ppt/slides/slide4.xml" ContentType="application/vnd.openxmlformats-officedocument.presentationml.slide+xml"/>
  <Override PartName="/ppt/slides/slide9.xml" ContentType="application/vnd.openxmlformats-officedocument.presentationml.slide+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diagrams/data1.xml" ContentType="application/vnd.openxmlformats-officedocument.drawingml.diagramData+xml"/>
  <Override PartName="/ppt/diagrams/drawing1.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s/slide8.xml" ContentType="application/vnd.openxmlformats-officedocument.presentationml.slide+xml"/>
  <Override PartName="/ppt/changesInfos/changesInfo1.xml" ContentType="application/vnd.ms-powerpoint.changesinfo+xml"/>
  <Override PartName="/ppt/slides/slide2.xml" ContentType="application/vnd.openxmlformats-officedocument.presentationml.slide+xml"/>
  <Override PartName="/ppt/slides/slide7.xml" ContentType="application/vnd.openxmlformats-officedocument.presentationml.slide+xml"/>
  <Override PartName="/ppt/slides/slide12.xml" ContentType="application/vnd.openxmlformats-officedocument.presentationml.slide+xml"/>
  <Override PartName="/customXml/item3.xml" ContentType="application/xml"/>
  <Override PartName="/customXml/itemProps3.xml" ContentType="application/vnd.openxmlformats-officedocument.customXmlProperties+xml"/>
  <Override PartName="/docProps/custom.xml" ContentType="application/vnd.openxmlformats-officedocument.custom-properties+xml"/>
  <Override PartName="/docMetadata/LabelInfo.xml" ContentType="application/vnd.ms-office.classificationlabel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custom-properties" Target="/docProps/custom.xml" Id="rId6" /><Relationship Type="http://schemas.microsoft.com/office/2020/02/relationships/classificationlabels" Target="/docMetadata/LabelInfo.xml" Id="rId5"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2" r:id="rId3"/>
    <p:sldId id="257" r:id="rId4"/>
    <p:sldId id="273" r:id="rId5"/>
    <p:sldId id="263" r:id="rId6"/>
    <p:sldId id="274" r:id="rId7"/>
    <p:sldId id="265" r:id="rId8"/>
    <p:sldId id="266" r:id="rId9"/>
    <p:sldId id="267" r:id="rId10"/>
    <p:sldId id="272" r:id="rId11"/>
    <p:sldId id="269" r:id="rId12"/>
    <p:sldId id="270"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60" d="100"/>
          <a:sy n="60" d="100"/>
        </p:scale>
        <p:origin x="832" y="48"/>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ppt/slides/slide6.xml" Id="rId8" /><Relationship Type="http://schemas.openxmlformats.org/officeDocument/2006/relationships/slide" Target="/ppt/slides/slide11.xml" Id="rId13" /><Relationship Type="http://schemas.openxmlformats.org/officeDocument/2006/relationships/tableStyles" Target="/ppt/tableStyles.xml" Id="rId18" /><Relationship Type="http://schemas.openxmlformats.org/officeDocument/2006/relationships/slide" Target="/ppt/slides/slide1.xml" Id="rId3" /><Relationship Type="http://schemas.openxmlformats.org/officeDocument/2006/relationships/customXml" Target="/customXml/item2.xml" Id="rId21" /><Relationship Type="http://schemas.openxmlformats.org/officeDocument/2006/relationships/slide" Target="/ppt/slides/slide5.xml" Id="rId7" /><Relationship Type="http://schemas.openxmlformats.org/officeDocument/2006/relationships/slide" Target="/ppt/slides/slide10.xml" Id="rId12" /><Relationship Type="http://schemas.openxmlformats.org/officeDocument/2006/relationships/theme" Target="/ppt/theme/theme1.xml" Id="rId17" /><Relationship Type="http://schemas.openxmlformats.org/officeDocument/2006/relationships/slideMaster" Target="/ppt/slideMasters/slideMaster2.xml" Id="rId2" /><Relationship Type="http://schemas.openxmlformats.org/officeDocument/2006/relationships/viewProps" Target="/ppt/viewProps.xml" Id="rId16" /><Relationship Type="http://schemas.openxmlformats.org/officeDocument/2006/relationships/customXml" Target="/customXml/item1.xml" Id="rId20" /><Relationship Type="http://schemas.openxmlformats.org/officeDocument/2006/relationships/slideMaster" Target="/ppt/slideMasters/slideMaster1.xml" Id="rId1" /><Relationship Type="http://schemas.openxmlformats.org/officeDocument/2006/relationships/slide" Target="/ppt/slides/slide4.xml" Id="rId6" /><Relationship Type="http://schemas.openxmlformats.org/officeDocument/2006/relationships/slide" Target="/ppt/slides/slide9.xml" Id="rId11" /><Relationship Type="http://schemas.openxmlformats.org/officeDocument/2006/relationships/slide" Target="/ppt/slides/slide3.xml" Id="rId5" /><Relationship Type="http://schemas.openxmlformats.org/officeDocument/2006/relationships/presProps" Target="/ppt/presProps.xml" Id="rId15" /><Relationship Type="http://schemas.openxmlformats.org/officeDocument/2006/relationships/slide" Target="/ppt/slides/slide8.xml" Id="rId10" /><Relationship Type="http://schemas.microsoft.com/office/2016/11/relationships/changesInfo" Target="/ppt/changesInfos/changesInfo1.xml" Id="rId19" /><Relationship Type="http://schemas.openxmlformats.org/officeDocument/2006/relationships/slide" Target="/ppt/slides/slide2.xml" Id="rId4" /><Relationship Type="http://schemas.openxmlformats.org/officeDocument/2006/relationships/slide" Target="/ppt/slides/slide7.xml" Id="rId9" /><Relationship Type="http://schemas.openxmlformats.org/officeDocument/2006/relationships/slide" Target="/ppt/slides/slide12.xml" Id="rId14" /><Relationship Type="http://schemas.openxmlformats.org/officeDocument/2006/relationships/customXml" Target="/customXml/item3.xml" Id="rId22"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e, Chung-Yiu" userId="65ed2d02-6879-4d30-b6e8-bf0c56cb6dc1" providerId="ADAL" clId="{7159AB30-6553-4B4F-8C3E-CDDFE7C498FD}"/>
    <pc:docChg chg="delSld">
      <pc:chgData name="Lee, Chung-Yiu" userId="65ed2d02-6879-4d30-b6e8-bf0c56cb6dc1" providerId="ADAL" clId="{7159AB30-6553-4B4F-8C3E-CDDFE7C498FD}" dt="2024-11-18T15:40:37.463" v="0" actId="2696"/>
      <pc:docMkLst>
        <pc:docMk/>
      </pc:docMkLst>
      <pc:sldChg chg="del">
        <pc:chgData name="Lee, Chung-Yiu" userId="65ed2d02-6879-4d30-b6e8-bf0c56cb6dc1" providerId="ADAL" clId="{7159AB30-6553-4B4F-8C3E-CDDFE7C498FD}" dt="2024-11-18T15:40:37.463" v="0" actId="2696"/>
        <pc:sldMkLst>
          <pc:docMk/>
          <pc:sldMk cId="2509855458" sldId="26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D5C767-C4B1-469F-BEC3-A5DA8B60331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D983B96-14AE-43CE-B136-84ECC1CDEEDC}">
      <dgm:prSet/>
      <dgm:spPr>
        <a:solidFill>
          <a:schemeClr val="accent2"/>
        </a:solidFill>
      </dgm:spPr>
      <dgm:t>
        <a:bodyPr/>
        <a:lstStyle/>
        <a:p>
          <a:r>
            <a:rPr lang="en-US" b="1" dirty="0"/>
            <a:t>Handbook Drafting; Forms; Appendixes</a:t>
          </a:r>
          <a:endParaRPr lang="en-US" dirty="0"/>
        </a:p>
      </dgm:t>
    </dgm:pt>
    <dgm:pt modelId="{4F724705-B75D-40B4-8BF1-D628A1E01830}" type="parTrans" cxnId="{AB982051-9BF3-447E-A27A-1E7C7E35787A}">
      <dgm:prSet/>
      <dgm:spPr/>
      <dgm:t>
        <a:bodyPr/>
        <a:lstStyle/>
        <a:p>
          <a:endParaRPr lang="en-US"/>
        </a:p>
      </dgm:t>
    </dgm:pt>
    <dgm:pt modelId="{B3283826-0798-4CC6-9895-88A9FACFCF0D}" type="sibTrans" cxnId="{AB982051-9BF3-447E-A27A-1E7C7E35787A}">
      <dgm:prSet/>
      <dgm:spPr/>
      <dgm:t>
        <a:bodyPr/>
        <a:lstStyle/>
        <a:p>
          <a:endParaRPr lang="en-US"/>
        </a:p>
      </dgm:t>
    </dgm:pt>
    <dgm:pt modelId="{658D3896-334A-4B8A-A80A-DD0870DC320C}">
      <dgm:prSet/>
      <dgm:spPr>
        <a:solidFill>
          <a:schemeClr val="accent2"/>
        </a:solidFill>
      </dgm:spPr>
      <dgm:t>
        <a:bodyPr/>
        <a:lstStyle/>
        <a:p>
          <a:r>
            <a:rPr lang="en-US" b="1"/>
            <a:t>Drafting Table</a:t>
          </a:r>
          <a:endParaRPr lang="en-US"/>
        </a:p>
      </dgm:t>
    </dgm:pt>
    <dgm:pt modelId="{3AEF91DD-E4E9-482A-9126-FE3C6C83FAD2}" type="parTrans" cxnId="{83762589-15E7-49FC-8512-10ABD2B76089}">
      <dgm:prSet/>
      <dgm:spPr/>
      <dgm:t>
        <a:bodyPr/>
        <a:lstStyle/>
        <a:p>
          <a:endParaRPr lang="en-US"/>
        </a:p>
      </dgm:t>
    </dgm:pt>
    <dgm:pt modelId="{A19C27F8-4F29-45FB-AC6C-2D6079CAFF6C}" type="sibTrans" cxnId="{83762589-15E7-49FC-8512-10ABD2B76089}">
      <dgm:prSet/>
      <dgm:spPr/>
      <dgm:t>
        <a:bodyPr/>
        <a:lstStyle/>
        <a:p>
          <a:endParaRPr lang="en-US"/>
        </a:p>
      </dgm:t>
    </dgm:pt>
    <dgm:pt modelId="{56A64454-015B-4A25-966C-83CC01AEE8C7}">
      <dgm:prSet/>
      <dgm:spPr>
        <a:solidFill>
          <a:schemeClr val="accent2"/>
        </a:solidFill>
      </dgm:spPr>
      <dgm:t>
        <a:bodyPr/>
        <a:lstStyle/>
        <a:p>
          <a:r>
            <a:rPr lang="en-US" b="1" dirty="0"/>
            <a:t>Revisions to Chapter Based on Stakeholder Comments</a:t>
          </a:r>
          <a:endParaRPr lang="en-US" dirty="0"/>
        </a:p>
      </dgm:t>
    </dgm:pt>
    <dgm:pt modelId="{93838AE9-B381-4975-955D-2BF8B36D73CE}" type="parTrans" cxnId="{2B776227-8E12-40DE-B86B-92FF2E3F70F4}">
      <dgm:prSet/>
      <dgm:spPr/>
      <dgm:t>
        <a:bodyPr/>
        <a:lstStyle/>
        <a:p>
          <a:endParaRPr lang="en-US"/>
        </a:p>
      </dgm:t>
    </dgm:pt>
    <dgm:pt modelId="{9F3A522A-181B-4152-BC23-E38F5F393695}" type="sibTrans" cxnId="{2B776227-8E12-40DE-B86B-92FF2E3F70F4}">
      <dgm:prSet/>
      <dgm:spPr/>
      <dgm:t>
        <a:bodyPr/>
        <a:lstStyle/>
        <a:p>
          <a:endParaRPr lang="en-US"/>
        </a:p>
      </dgm:t>
    </dgm:pt>
    <dgm:pt modelId="{BC095759-94FC-4187-B327-ACB460F52CDF}">
      <dgm:prSet/>
      <dgm:spPr>
        <a:solidFill>
          <a:schemeClr val="accent2"/>
        </a:solidFill>
      </dgm:spPr>
      <dgm:t>
        <a:bodyPr/>
        <a:lstStyle/>
        <a:p>
          <a:r>
            <a:rPr lang="en-US" b="1"/>
            <a:t>Departmental Clearance and Re-Clearance</a:t>
          </a:r>
          <a:endParaRPr lang="en-US"/>
        </a:p>
      </dgm:t>
    </dgm:pt>
    <dgm:pt modelId="{55CE72F9-F1B3-4AFC-A07A-EDD4B4B24655}" type="parTrans" cxnId="{D1A8DEAD-60D6-4E5D-9B3A-58A50EEEE842}">
      <dgm:prSet/>
      <dgm:spPr/>
      <dgm:t>
        <a:bodyPr/>
        <a:lstStyle/>
        <a:p>
          <a:endParaRPr lang="en-US"/>
        </a:p>
      </dgm:t>
    </dgm:pt>
    <dgm:pt modelId="{5F44F73F-379E-4FD2-BE62-D354E2EA30EC}" type="sibTrans" cxnId="{D1A8DEAD-60D6-4E5D-9B3A-58A50EEEE842}">
      <dgm:prSet/>
      <dgm:spPr/>
      <dgm:t>
        <a:bodyPr/>
        <a:lstStyle/>
        <a:p>
          <a:endParaRPr lang="en-US"/>
        </a:p>
      </dgm:t>
    </dgm:pt>
    <dgm:pt modelId="{03F05AD7-B93C-4B6A-82E1-220C543FAFCC}">
      <dgm:prSet/>
      <dgm:spPr>
        <a:solidFill>
          <a:schemeClr val="accent2"/>
        </a:solidFill>
      </dgm:spPr>
      <dgm:t>
        <a:bodyPr/>
        <a:lstStyle/>
        <a:p>
          <a:r>
            <a:rPr lang="en-US" b="1"/>
            <a:t>Official Publication</a:t>
          </a:r>
          <a:endParaRPr lang="en-US"/>
        </a:p>
      </dgm:t>
    </dgm:pt>
    <dgm:pt modelId="{AD451F93-1562-41B8-97E8-DC1E40607BAA}" type="parTrans" cxnId="{1FA1AF7D-9D30-4D3A-9476-59A48DE1C2EC}">
      <dgm:prSet/>
      <dgm:spPr/>
      <dgm:t>
        <a:bodyPr/>
        <a:lstStyle/>
        <a:p>
          <a:endParaRPr lang="en-US"/>
        </a:p>
      </dgm:t>
    </dgm:pt>
    <dgm:pt modelId="{9B254E21-F5B6-42FC-86A4-FA3E2683C688}" type="sibTrans" cxnId="{1FA1AF7D-9D30-4D3A-9476-59A48DE1C2EC}">
      <dgm:prSet/>
      <dgm:spPr/>
      <dgm:t>
        <a:bodyPr/>
        <a:lstStyle/>
        <a:p>
          <a:endParaRPr lang="en-US"/>
        </a:p>
      </dgm:t>
    </dgm:pt>
    <dgm:pt modelId="{6827BE96-A83E-4C6D-B300-099267A07BE8}">
      <dgm:prSet/>
      <dgm:spPr>
        <a:solidFill>
          <a:schemeClr val="accent2"/>
        </a:solidFill>
      </dgm:spPr>
      <dgm:t>
        <a:bodyPr/>
        <a:lstStyle/>
        <a:p>
          <a:r>
            <a:rPr lang="en-US" b="1"/>
            <a:t>Training to Stakeholders</a:t>
          </a:r>
          <a:endParaRPr lang="en-US"/>
        </a:p>
      </dgm:t>
    </dgm:pt>
    <dgm:pt modelId="{FB5C69C1-6B48-4007-921A-2A0A42D70DD6}" type="parTrans" cxnId="{EC515F28-55DD-405C-832C-B90595E27577}">
      <dgm:prSet/>
      <dgm:spPr/>
      <dgm:t>
        <a:bodyPr/>
        <a:lstStyle/>
        <a:p>
          <a:endParaRPr lang="en-US"/>
        </a:p>
      </dgm:t>
    </dgm:pt>
    <dgm:pt modelId="{B73B6EF6-146F-4F30-84FE-C42D9106B01B}" type="sibTrans" cxnId="{EC515F28-55DD-405C-832C-B90595E27577}">
      <dgm:prSet/>
      <dgm:spPr/>
      <dgm:t>
        <a:bodyPr/>
        <a:lstStyle/>
        <a:p>
          <a:endParaRPr lang="en-US"/>
        </a:p>
      </dgm:t>
    </dgm:pt>
    <dgm:pt modelId="{DFD6A8A9-AC85-48D2-B150-1AD350D12A77}">
      <dgm:prSet/>
      <dgm:spPr>
        <a:solidFill>
          <a:schemeClr val="accent2"/>
        </a:solidFill>
      </dgm:spPr>
      <dgm:t>
        <a:bodyPr/>
        <a:lstStyle/>
        <a:p>
          <a:r>
            <a:rPr lang="en-US" b="1"/>
            <a:t>Compliance</a:t>
          </a:r>
          <a:endParaRPr lang="en-US"/>
        </a:p>
      </dgm:t>
    </dgm:pt>
    <dgm:pt modelId="{A84C0645-4063-4FEB-A3FF-387AE74D2C7A}" type="parTrans" cxnId="{993F9CAF-E3BF-4853-AAB9-6F590D85C745}">
      <dgm:prSet/>
      <dgm:spPr/>
      <dgm:t>
        <a:bodyPr/>
        <a:lstStyle/>
        <a:p>
          <a:endParaRPr lang="en-US"/>
        </a:p>
      </dgm:t>
    </dgm:pt>
    <dgm:pt modelId="{9FDAD4DC-715D-4BB6-AB96-016D40E7C3FB}" type="sibTrans" cxnId="{993F9CAF-E3BF-4853-AAB9-6F590D85C745}">
      <dgm:prSet/>
      <dgm:spPr/>
      <dgm:t>
        <a:bodyPr/>
        <a:lstStyle/>
        <a:p>
          <a:endParaRPr lang="en-US"/>
        </a:p>
      </dgm:t>
    </dgm:pt>
    <dgm:pt modelId="{9AF09C8B-0FA0-49CA-A8AC-E5E0513131EB}" type="pres">
      <dgm:prSet presAssocID="{95D5C767-C4B1-469F-BEC3-A5DA8B60331F}" presName="diagram" presStyleCnt="0">
        <dgm:presLayoutVars>
          <dgm:dir/>
          <dgm:resizeHandles val="exact"/>
        </dgm:presLayoutVars>
      </dgm:prSet>
      <dgm:spPr/>
    </dgm:pt>
    <dgm:pt modelId="{2F18C11E-B785-4FCB-BECF-2A12A4EF6259}" type="pres">
      <dgm:prSet presAssocID="{AD983B96-14AE-43CE-B136-84ECC1CDEEDC}" presName="node" presStyleLbl="node1" presStyleIdx="0" presStyleCnt="7">
        <dgm:presLayoutVars>
          <dgm:bulletEnabled val="1"/>
        </dgm:presLayoutVars>
      </dgm:prSet>
      <dgm:spPr/>
    </dgm:pt>
    <dgm:pt modelId="{B47F3FB1-E8EA-43D6-98D9-C48F3DDDE0AC}" type="pres">
      <dgm:prSet presAssocID="{B3283826-0798-4CC6-9895-88A9FACFCF0D}" presName="sibTrans" presStyleCnt="0"/>
      <dgm:spPr/>
    </dgm:pt>
    <dgm:pt modelId="{5CE370D5-78DA-47F1-8883-D928BC335284}" type="pres">
      <dgm:prSet presAssocID="{658D3896-334A-4B8A-A80A-DD0870DC320C}" presName="node" presStyleLbl="node1" presStyleIdx="1" presStyleCnt="7">
        <dgm:presLayoutVars>
          <dgm:bulletEnabled val="1"/>
        </dgm:presLayoutVars>
      </dgm:prSet>
      <dgm:spPr/>
    </dgm:pt>
    <dgm:pt modelId="{A4985E99-72DF-4154-A397-18FF3DB6FEF5}" type="pres">
      <dgm:prSet presAssocID="{A19C27F8-4F29-45FB-AC6C-2D6079CAFF6C}" presName="sibTrans" presStyleCnt="0"/>
      <dgm:spPr/>
    </dgm:pt>
    <dgm:pt modelId="{EBDBD72B-F21E-439E-887F-300C154357D1}" type="pres">
      <dgm:prSet presAssocID="{56A64454-015B-4A25-966C-83CC01AEE8C7}" presName="node" presStyleLbl="node1" presStyleIdx="2" presStyleCnt="7">
        <dgm:presLayoutVars>
          <dgm:bulletEnabled val="1"/>
        </dgm:presLayoutVars>
      </dgm:prSet>
      <dgm:spPr/>
    </dgm:pt>
    <dgm:pt modelId="{5BEB5F53-B153-42CB-9624-F7481468B3E1}" type="pres">
      <dgm:prSet presAssocID="{9F3A522A-181B-4152-BC23-E38F5F393695}" presName="sibTrans" presStyleCnt="0"/>
      <dgm:spPr/>
    </dgm:pt>
    <dgm:pt modelId="{4E015F83-7111-497F-88F9-0FF467CF1069}" type="pres">
      <dgm:prSet presAssocID="{BC095759-94FC-4187-B327-ACB460F52CDF}" presName="node" presStyleLbl="node1" presStyleIdx="3" presStyleCnt="7">
        <dgm:presLayoutVars>
          <dgm:bulletEnabled val="1"/>
        </dgm:presLayoutVars>
      </dgm:prSet>
      <dgm:spPr/>
    </dgm:pt>
    <dgm:pt modelId="{F89F2719-714D-4577-BF6D-50AE6A5CDFC7}" type="pres">
      <dgm:prSet presAssocID="{5F44F73F-379E-4FD2-BE62-D354E2EA30EC}" presName="sibTrans" presStyleCnt="0"/>
      <dgm:spPr/>
    </dgm:pt>
    <dgm:pt modelId="{249415EF-7932-4A8D-89D6-40C768109802}" type="pres">
      <dgm:prSet presAssocID="{03F05AD7-B93C-4B6A-82E1-220C543FAFCC}" presName="node" presStyleLbl="node1" presStyleIdx="4" presStyleCnt="7">
        <dgm:presLayoutVars>
          <dgm:bulletEnabled val="1"/>
        </dgm:presLayoutVars>
      </dgm:prSet>
      <dgm:spPr/>
    </dgm:pt>
    <dgm:pt modelId="{2CCA08B7-1283-4F32-85D3-C57C9C2FB481}" type="pres">
      <dgm:prSet presAssocID="{9B254E21-F5B6-42FC-86A4-FA3E2683C688}" presName="sibTrans" presStyleCnt="0"/>
      <dgm:spPr/>
    </dgm:pt>
    <dgm:pt modelId="{78452E72-AE9E-405A-8203-47BD04A8BDBC}" type="pres">
      <dgm:prSet presAssocID="{6827BE96-A83E-4C6D-B300-099267A07BE8}" presName="node" presStyleLbl="node1" presStyleIdx="5" presStyleCnt="7">
        <dgm:presLayoutVars>
          <dgm:bulletEnabled val="1"/>
        </dgm:presLayoutVars>
      </dgm:prSet>
      <dgm:spPr/>
    </dgm:pt>
    <dgm:pt modelId="{73F22A8A-C65D-4EE0-BC7A-AF8BEEADB2F9}" type="pres">
      <dgm:prSet presAssocID="{B73B6EF6-146F-4F30-84FE-C42D9106B01B}" presName="sibTrans" presStyleCnt="0"/>
      <dgm:spPr/>
    </dgm:pt>
    <dgm:pt modelId="{A79F1718-6C84-44BA-A8D1-6301C39DB0AB}" type="pres">
      <dgm:prSet presAssocID="{DFD6A8A9-AC85-48D2-B150-1AD350D12A77}" presName="node" presStyleLbl="node1" presStyleIdx="6" presStyleCnt="7">
        <dgm:presLayoutVars>
          <dgm:bulletEnabled val="1"/>
        </dgm:presLayoutVars>
      </dgm:prSet>
      <dgm:spPr/>
    </dgm:pt>
  </dgm:ptLst>
  <dgm:cxnLst>
    <dgm:cxn modelId="{BEAB420C-6A45-4D5E-9CD3-A46898BF52B7}" type="presOf" srcId="{DFD6A8A9-AC85-48D2-B150-1AD350D12A77}" destId="{A79F1718-6C84-44BA-A8D1-6301C39DB0AB}" srcOrd="0" destOrd="0" presId="urn:microsoft.com/office/officeart/2005/8/layout/default"/>
    <dgm:cxn modelId="{7A598F1C-2D56-462E-993D-14EA1468E7C7}" type="presOf" srcId="{6827BE96-A83E-4C6D-B300-099267A07BE8}" destId="{78452E72-AE9E-405A-8203-47BD04A8BDBC}" srcOrd="0" destOrd="0" presId="urn:microsoft.com/office/officeart/2005/8/layout/default"/>
    <dgm:cxn modelId="{2B776227-8E12-40DE-B86B-92FF2E3F70F4}" srcId="{95D5C767-C4B1-469F-BEC3-A5DA8B60331F}" destId="{56A64454-015B-4A25-966C-83CC01AEE8C7}" srcOrd="2" destOrd="0" parTransId="{93838AE9-B381-4975-955D-2BF8B36D73CE}" sibTransId="{9F3A522A-181B-4152-BC23-E38F5F393695}"/>
    <dgm:cxn modelId="{EC515F28-55DD-405C-832C-B90595E27577}" srcId="{95D5C767-C4B1-469F-BEC3-A5DA8B60331F}" destId="{6827BE96-A83E-4C6D-B300-099267A07BE8}" srcOrd="5" destOrd="0" parTransId="{FB5C69C1-6B48-4007-921A-2A0A42D70DD6}" sibTransId="{B73B6EF6-146F-4F30-84FE-C42D9106B01B}"/>
    <dgm:cxn modelId="{AB982051-9BF3-447E-A27A-1E7C7E35787A}" srcId="{95D5C767-C4B1-469F-BEC3-A5DA8B60331F}" destId="{AD983B96-14AE-43CE-B136-84ECC1CDEEDC}" srcOrd="0" destOrd="0" parTransId="{4F724705-B75D-40B4-8BF1-D628A1E01830}" sibTransId="{B3283826-0798-4CC6-9895-88A9FACFCF0D}"/>
    <dgm:cxn modelId="{1FA1AF7D-9D30-4D3A-9476-59A48DE1C2EC}" srcId="{95D5C767-C4B1-469F-BEC3-A5DA8B60331F}" destId="{03F05AD7-B93C-4B6A-82E1-220C543FAFCC}" srcOrd="4" destOrd="0" parTransId="{AD451F93-1562-41B8-97E8-DC1E40607BAA}" sibTransId="{9B254E21-F5B6-42FC-86A4-FA3E2683C688}"/>
    <dgm:cxn modelId="{83762589-15E7-49FC-8512-10ABD2B76089}" srcId="{95D5C767-C4B1-469F-BEC3-A5DA8B60331F}" destId="{658D3896-334A-4B8A-A80A-DD0870DC320C}" srcOrd="1" destOrd="0" parTransId="{3AEF91DD-E4E9-482A-9126-FE3C6C83FAD2}" sibTransId="{A19C27F8-4F29-45FB-AC6C-2D6079CAFF6C}"/>
    <dgm:cxn modelId="{9E4100A5-4D4F-4813-8452-7FB2F4E31A59}" type="presOf" srcId="{BC095759-94FC-4187-B327-ACB460F52CDF}" destId="{4E015F83-7111-497F-88F9-0FF467CF1069}" srcOrd="0" destOrd="0" presId="urn:microsoft.com/office/officeart/2005/8/layout/default"/>
    <dgm:cxn modelId="{D1A8DEAD-60D6-4E5D-9B3A-58A50EEEE842}" srcId="{95D5C767-C4B1-469F-BEC3-A5DA8B60331F}" destId="{BC095759-94FC-4187-B327-ACB460F52CDF}" srcOrd="3" destOrd="0" parTransId="{55CE72F9-F1B3-4AFC-A07A-EDD4B4B24655}" sibTransId="{5F44F73F-379E-4FD2-BE62-D354E2EA30EC}"/>
    <dgm:cxn modelId="{993F9CAF-E3BF-4853-AAB9-6F590D85C745}" srcId="{95D5C767-C4B1-469F-BEC3-A5DA8B60331F}" destId="{DFD6A8A9-AC85-48D2-B150-1AD350D12A77}" srcOrd="6" destOrd="0" parTransId="{A84C0645-4063-4FEB-A3FF-387AE74D2C7A}" sibTransId="{9FDAD4DC-715D-4BB6-AB96-016D40E7C3FB}"/>
    <dgm:cxn modelId="{5336BCBB-9FFD-4FA8-AFA5-018E9D8A40DF}" type="presOf" srcId="{56A64454-015B-4A25-966C-83CC01AEE8C7}" destId="{EBDBD72B-F21E-439E-887F-300C154357D1}" srcOrd="0" destOrd="0" presId="urn:microsoft.com/office/officeart/2005/8/layout/default"/>
    <dgm:cxn modelId="{50B3B9C1-E9B2-4FFC-9F14-11C7E5801E88}" type="presOf" srcId="{AD983B96-14AE-43CE-B136-84ECC1CDEEDC}" destId="{2F18C11E-B785-4FCB-BECF-2A12A4EF6259}" srcOrd="0" destOrd="0" presId="urn:microsoft.com/office/officeart/2005/8/layout/default"/>
    <dgm:cxn modelId="{F6EE75D5-612E-40C7-BB3F-FF38B71C8C2C}" type="presOf" srcId="{658D3896-334A-4B8A-A80A-DD0870DC320C}" destId="{5CE370D5-78DA-47F1-8883-D928BC335284}" srcOrd="0" destOrd="0" presId="urn:microsoft.com/office/officeart/2005/8/layout/default"/>
    <dgm:cxn modelId="{8FA7D4E4-5972-4359-B4E1-905C26AC4647}" type="presOf" srcId="{03F05AD7-B93C-4B6A-82E1-220C543FAFCC}" destId="{249415EF-7932-4A8D-89D6-40C768109802}" srcOrd="0" destOrd="0" presId="urn:microsoft.com/office/officeart/2005/8/layout/default"/>
    <dgm:cxn modelId="{03BFBFF5-C424-4F9B-9A33-2C3A2DA7CCB8}" type="presOf" srcId="{95D5C767-C4B1-469F-BEC3-A5DA8B60331F}" destId="{9AF09C8B-0FA0-49CA-A8AC-E5E0513131EB}" srcOrd="0" destOrd="0" presId="urn:microsoft.com/office/officeart/2005/8/layout/default"/>
    <dgm:cxn modelId="{0723DA76-D617-4B57-B0BA-6727865490EC}" type="presParOf" srcId="{9AF09C8B-0FA0-49CA-A8AC-E5E0513131EB}" destId="{2F18C11E-B785-4FCB-BECF-2A12A4EF6259}" srcOrd="0" destOrd="0" presId="urn:microsoft.com/office/officeart/2005/8/layout/default"/>
    <dgm:cxn modelId="{8ACBC52A-4F05-418B-9270-61A3E2DBBC00}" type="presParOf" srcId="{9AF09C8B-0FA0-49CA-A8AC-E5E0513131EB}" destId="{B47F3FB1-E8EA-43D6-98D9-C48F3DDDE0AC}" srcOrd="1" destOrd="0" presId="urn:microsoft.com/office/officeart/2005/8/layout/default"/>
    <dgm:cxn modelId="{25B139EE-8894-4F05-AD0A-AF35B4A629AD}" type="presParOf" srcId="{9AF09C8B-0FA0-49CA-A8AC-E5E0513131EB}" destId="{5CE370D5-78DA-47F1-8883-D928BC335284}" srcOrd="2" destOrd="0" presId="urn:microsoft.com/office/officeart/2005/8/layout/default"/>
    <dgm:cxn modelId="{C6560E67-EA4B-46FE-BD13-347D8744FD25}" type="presParOf" srcId="{9AF09C8B-0FA0-49CA-A8AC-E5E0513131EB}" destId="{A4985E99-72DF-4154-A397-18FF3DB6FEF5}" srcOrd="3" destOrd="0" presId="urn:microsoft.com/office/officeart/2005/8/layout/default"/>
    <dgm:cxn modelId="{E6A47747-9F77-45D0-A63B-AEC0FC79D00E}" type="presParOf" srcId="{9AF09C8B-0FA0-49CA-A8AC-E5E0513131EB}" destId="{EBDBD72B-F21E-439E-887F-300C154357D1}" srcOrd="4" destOrd="0" presId="urn:microsoft.com/office/officeart/2005/8/layout/default"/>
    <dgm:cxn modelId="{DC3EFC92-3BCF-4A62-831C-65F75927C1FD}" type="presParOf" srcId="{9AF09C8B-0FA0-49CA-A8AC-E5E0513131EB}" destId="{5BEB5F53-B153-42CB-9624-F7481468B3E1}" srcOrd="5" destOrd="0" presId="urn:microsoft.com/office/officeart/2005/8/layout/default"/>
    <dgm:cxn modelId="{4EC1D614-D55E-44B2-B4A1-748E099670A9}" type="presParOf" srcId="{9AF09C8B-0FA0-49CA-A8AC-E5E0513131EB}" destId="{4E015F83-7111-497F-88F9-0FF467CF1069}" srcOrd="6" destOrd="0" presId="urn:microsoft.com/office/officeart/2005/8/layout/default"/>
    <dgm:cxn modelId="{0390729E-F266-4479-A3CA-15959C4A488C}" type="presParOf" srcId="{9AF09C8B-0FA0-49CA-A8AC-E5E0513131EB}" destId="{F89F2719-714D-4577-BF6D-50AE6A5CDFC7}" srcOrd="7" destOrd="0" presId="urn:microsoft.com/office/officeart/2005/8/layout/default"/>
    <dgm:cxn modelId="{8E9F959E-888C-4AAA-A0D5-E64356C2A6B0}" type="presParOf" srcId="{9AF09C8B-0FA0-49CA-A8AC-E5E0513131EB}" destId="{249415EF-7932-4A8D-89D6-40C768109802}" srcOrd="8" destOrd="0" presId="urn:microsoft.com/office/officeart/2005/8/layout/default"/>
    <dgm:cxn modelId="{2CCBD6F1-D176-45E8-AE1B-0BAD303A1821}" type="presParOf" srcId="{9AF09C8B-0FA0-49CA-A8AC-E5E0513131EB}" destId="{2CCA08B7-1283-4F32-85D3-C57C9C2FB481}" srcOrd="9" destOrd="0" presId="urn:microsoft.com/office/officeart/2005/8/layout/default"/>
    <dgm:cxn modelId="{0C3F5E1C-DCA4-4922-A9E0-5F369B45DC70}" type="presParOf" srcId="{9AF09C8B-0FA0-49CA-A8AC-E5E0513131EB}" destId="{78452E72-AE9E-405A-8203-47BD04A8BDBC}" srcOrd="10" destOrd="0" presId="urn:microsoft.com/office/officeart/2005/8/layout/default"/>
    <dgm:cxn modelId="{707A92AA-6A89-45F7-90CA-795A80921984}" type="presParOf" srcId="{9AF09C8B-0FA0-49CA-A8AC-E5E0513131EB}" destId="{73F22A8A-C65D-4EE0-BC7A-AF8BEEADB2F9}" srcOrd="11" destOrd="0" presId="urn:microsoft.com/office/officeart/2005/8/layout/default"/>
    <dgm:cxn modelId="{5B96D681-C3FA-4AE4-B313-6FE081EB0DE9}" type="presParOf" srcId="{9AF09C8B-0FA0-49CA-A8AC-E5E0513131EB}" destId="{A79F1718-6C84-44BA-A8D1-6301C39DB0AB}" srcOrd="1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8C11E-B785-4FCB-BECF-2A12A4EF6259}">
      <dsp:nvSpPr>
        <dsp:cNvPr id="0" name=""/>
        <dsp:cNvSpPr/>
      </dsp:nvSpPr>
      <dsp:spPr>
        <a:xfrm>
          <a:off x="2398" y="458072"/>
          <a:ext cx="1903166" cy="1141899"/>
        </a:xfrm>
        <a:prstGeom prst="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Handbook Drafting; Forms; Appendixes</a:t>
          </a:r>
          <a:endParaRPr lang="en-US" sz="1700" kern="1200" dirty="0"/>
        </a:p>
      </dsp:txBody>
      <dsp:txXfrm>
        <a:off x="2398" y="458072"/>
        <a:ext cx="1903166" cy="1141899"/>
      </dsp:txXfrm>
    </dsp:sp>
    <dsp:sp modelId="{5CE370D5-78DA-47F1-8883-D928BC335284}">
      <dsp:nvSpPr>
        <dsp:cNvPr id="0" name=""/>
        <dsp:cNvSpPr/>
      </dsp:nvSpPr>
      <dsp:spPr>
        <a:xfrm>
          <a:off x="2095881" y="458072"/>
          <a:ext cx="1903166" cy="1141899"/>
        </a:xfrm>
        <a:prstGeom prst="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Drafting Table</a:t>
          </a:r>
          <a:endParaRPr lang="en-US" sz="1700" kern="1200"/>
        </a:p>
      </dsp:txBody>
      <dsp:txXfrm>
        <a:off x="2095881" y="458072"/>
        <a:ext cx="1903166" cy="1141899"/>
      </dsp:txXfrm>
    </dsp:sp>
    <dsp:sp modelId="{EBDBD72B-F21E-439E-887F-300C154357D1}">
      <dsp:nvSpPr>
        <dsp:cNvPr id="0" name=""/>
        <dsp:cNvSpPr/>
      </dsp:nvSpPr>
      <dsp:spPr>
        <a:xfrm>
          <a:off x="4189364" y="458072"/>
          <a:ext cx="1903166" cy="1141899"/>
        </a:xfrm>
        <a:prstGeom prst="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Revisions to Chapter Based on Stakeholder Comments</a:t>
          </a:r>
          <a:endParaRPr lang="en-US" sz="1700" kern="1200" dirty="0"/>
        </a:p>
      </dsp:txBody>
      <dsp:txXfrm>
        <a:off x="4189364" y="458072"/>
        <a:ext cx="1903166" cy="1141899"/>
      </dsp:txXfrm>
    </dsp:sp>
    <dsp:sp modelId="{4E015F83-7111-497F-88F9-0FF467CF1069}">
      <dsp:nvSpPr>
        <dsp:cNvPr id="0" name=""/>
        <dsp:cNvSpPr/>
      </dsp:nvSpPr>
      <dsp:spPr>
        <a:xfrm>
          <a:off x="6282847" y="458072"/>
          <a:ext cx="1903166" cy="1141899"/>
        </a:xfrm>
        <a:prstGeom prst="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Departmental Clearance and Re-Clearance</a:t>
          </a:r>
          <a:endParaRPr lang="en-US" sz="1700" kern="1200"/>
        </a:p>
      </dsp:txBody>
      <dsp:txXfrm>
        <a:off x="6282847" y="458072"/>
        <a:ext cx="1903166" cy="1141899"/>
      </dsp:txXfrm>
    </dsp:sp>
    <dsp:sp modelId="{249415EF-7932-4A8D-89D6-40C768109802}">
      <dsp:nvSpPr>
        <dsp:cNvPr id="0" name=""/>
        <dsp:cNvSpPr/>
      </dsp:nvSpPr>
      <dsp:spPr>
        <a:xfrm>
          <a:off x="1049140" y="1790289"/>
          <a:ext cx="1903166" cy="1141899"/>
        </a:xfrm>
        <a:prstGeom prst="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Official Publication</a:t>
          </a:r>
          <a:endParaRPr lang="en-US" sz="1700" kern="1200"/>
        </a:p>
      </dsp:txBody>
      <dsp:txXfrm>
        <a:off x="1049140" y="1790289"/>
        <a:ext cx="1903166" cy="1141899"/>
      </dsp:txXfrm>
    </dsp:sp>
    <dsp:sp modelId="{78452E72-AE9E-405A-8203-47BD04A8BDBC}">
      <dsp:nvSpPr>
        <dsp:cNvPr id="0" name=""/>
        <dsp:cNvSpPr/>
      </dsp:nvSpPr>
      <dsp:spPr>
        <a:xfrm>
          <a:off x="3142623" y="1790289"/>
          <a:ext cx="1903166" cy="1141899"/>
        </a:xfrm>
        <a:prstGeom prst="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Training to Stakeholders</a:t>
          </a:r>
          <a:endParaRPr lang="en-US" sz="1700" kern="1200"/>
        </a:p>
      </dsp:txBody>
      <dsp:txXfrm>
        <a:off x="3142623" y="1790289"/>
        <a:ext cx="1903166" cy="1141899"/>
      </dsp:txXfrm>
    </dsp:sp>
    <dsp:sp modelId="{A79F1718-6C84-44BA-A8D1-6301C39DB0AB}">
      <dsp:nvSpPr>
        <dsp:cNvPr id="0" name=""/>
        <dsp:cNvSpPr/>
      </dsp:nvSpPr>
      <dsp:spPr>
        <a:xfrm>
          <a:off x="5236106" y="1790289"/>
          <a:ext cx="1903166" cy="1141899"/>
        </a:xfrm>
        <a:prstGeom prst="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Compliance</a:t>
          </a:r>
          <a:endParaRPr lang="en-US" sz="1700" kern="1200"/>
        </a:p>
      </dsp:txBody>
      <dsp:txXfrm>
        <a:off x="5236106" y="1790289"/>
        <a:ext cx="1903166" cy="114189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3.xml.rels>&#65279;<?xml version="1.0" encoding="utf-8"?><Relationships xmlns="http://schemas.openxmlformats.org/package/2006/relationships"><Relationship Type="http://schemas.openxmlformats.org/officeDocument/2006/relationships/slideMaster" Target="/ppt/slideMasters/slideMaster2.xml" Id="rId1" /></Relationships>
</file>

<file path=ppt/slideLayouts/_rels/slideLayout2.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898E2-2D68-4A53-675D-62141F2DBA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AA4DAA-EAFC-31D6-3A82-5128F43749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49950-AD3C-5F88-11C5-9254637F940C}"/>
              </a:ext>
            </a:extLst>
          </p:cNvPr>
          <p:cNvSpPr>
            <a:spLocks noGrp="1"/>
          </p:cNvSpPr>
          <p:nvPr>
            <p:ph type="dt" sz="half" idx="10"/>
          </p:nvPr>
        </p:nvSpPr>
        <p:spPr>
          <a:xfrm>
            <a:off x="838200" y="6356350"/>
            <a:ext cx="2743200" cy="365125"/>
          </a:xfrm>
          <a:prstGeom prst="rect">
            <a:avLst/>
          </a:prstGeom>
        </p:spPr>
        <p:txBody>
          <a:bodyPr/>
          <a:lstStyle/>
          <a:p>
            <a:fld id="{D0602ECC-C4BA-4FF4-A529-D1610B5BC65E}" type="datetimeFigureOut">
              <a:rPr lang="en-US" smtClean="0"/>
              <a:t>11/19/2024</a:t>
            </a:fld>
            <a:endParaRPr lang="en-US"/>
          </a:p>
        </p:txBody>
      </p:sp>
      <p:sp>
        <p:nvSpPr>
          <p:cNvPr id="5" name="Footer Placeholder 4">
            <a:extLst>
              <a:ext uri="{FF2B5EF4-FFF2-40B4-BE49-F238E27FC236}">
                <a16:creationId xmlns:a16="http://schemas.microsoft.com/office/drawing/2014/main" id="{97628D1D-2557-5331-CE07-41C3F6D4BA9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F723156-4A94-DA2C-C0AA-E801FF7542BA}"/>
              </a:ext>
            </a:extLst>
          </p:cNvPr>
          <p:cNvSpPr>
            <a:spLocks noGrp="1"/>
          </p:cNvSpPr>
          <p:nvPr>
            <p:ph type="sldNum" sz="quarter" idx="12"/>
          </p:nvPr>
        </p:nvSpPr>
        <p:spPr>
          <a:xfrm>
            <a:off x="8610600" y="6356350"/>
            <a:ext cx="2743200" cy="365125"/>
          </a:xfrm>
          <a:prstGeom prst="rect">
            <a:avLst/>
          </a:prstGeom>
        </p:spPr>
        <p:txBody>
          <a:bodyPr/>
          <a:lstStyle/>
          <a:p>
            <a:fld id="{8BAE0AF7-3D9D-42CB-9447-53384C67661A}" type="slidenum">
              <a:rPr lang="en-US" smtClean="0"/>
              <a:t>‹#›</a:t>
            </a:fld>
            <a:endParaRPr lang="en-US"/>
          </a:p>
        </p:txBody>
      </p:sp>
    </p:spTree>
    <p:extLst>
      <p:ext uri="{BB962C8B-B14F-4D97-AF65-F5344CB8AC3E}">
        <p14:creationId xmlns:p14="http://schemas.microsoft.com/office/powerpoint/2010/main" val="1694553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FB4ED-B290-1C36-DD7F-195C754D53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A2DA28-740A-7319-54D0-7E304A9BAE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FFD15E-8654-F489-1603-BF884ABAFC02}"/>
              </a:ext>
            </a:extLst>
          </p:cNvPr>
          <p:cNvSpPr>
            <a:spLocks noGrp="1"/>
          </p:cNvSpPr>
          <p:nvPr>
            <p:ph type="dt" sz="half" idx="10"/>
          </p:nvPr>
        </p:nvSpPr>
        <p:spPr/>
        <p:txBody>
          <a:bodyPr/>
          <a:lstStyle/>
          <a:p>
            <a:fld id="{6D714C99-AA81-4201-8975-9681A554A063}" type="datetimeFigureOut">
              <a:rPr lang="en-US" smtClean="0"/>
              <a:t>11/19/2024</a:t>
            </a:fld>
            <a:endParaRPr lang="en-US"/>
          </a:p>
        </p:txBody>
      </p:sp>
      <p:sp>
        <p:nvSpPr>
          <p:cNvPr id="5" name="Footer Placeholder 4">
            <a:extLst>
              <a:ext uri="{FF2B5EF4-FFF2-40B4-BE49-F238E27FC236}">
                <a16:creationId xmlns:a16="http://schemas.microsoft.com/office/drawing/2014/main" id="{BBBFC411-0BE9-6279-A9E9-3FCA469DA5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0FA35C-FDFB-B263-078A-C0949361A504}"/>
              </a:ext>
            </a:extLst>
          </p:cNvPr>
          <p:cNvSpPr>
            <a:spLocks noGrp="1"/>
          </p:cNvSpPr>
          <p:nvPr>
            <p:ph type="sldNum" sz="quarter" idx="12"/>
          </p:nvPr>
        </p:nvSpPr>
        <p:spPr/>
        <p:txBody>
          <a:bodyPr/>
          <a:lstStyle/>
          <a:p>
            <a:fld id="{C1216C71-D7AE-4D2C-90C9-E5651B574FD0}" type="slidenum">
              <a:rPr lang="en-US" smtClean="0"/>
              <a:t>‹#›</a:t>
            </a:fld>
            <a:endParaRPr lang="en-US"/>
          </a:p>
        </p:txBody>
      </p:sp>
    </p:spTree>
    <p:extLst>
      <p:ext uri="{BB962C8B-B14F-4D97-AF65-F5344CB8AC3E}">
        <p14:creationId xmlns:p14="http://schemas.microsoft.com/office/powerpoint/2010/main" val="2388171587"/>
      </p:ext>
    </p:extLst>
  </p:cSld>
  <p:clrMapOvr>
    <a:masterClrMapping/>
  </p:clrMapOvr>
</p:sldLayout>
</file>

<file path=ppt/slideMasters/_rels/slideMaster1.xml.rels>&#65279;<?xml version="1.0" encoding="utf-8"?><Relationships xmlns="http://schemas.openxmlformats.org/package/2006/relationships"><Relationship Type="http://schemas.openxmlformats.org/officeDocument/2006/relationships/theme" Target="/ppt/theme/theme1.xml" Id="rId12" /><Relationship Type="http://schemas.openxmlformats.org/officeDocument/2006/relationships/slideLayout" Target="/ppt/slideLayouts/slideLayout2.xml" Id="rId2" /></Relationships>
</file>

<file path=ppt/slideMasters/_rels/slideMaster2.xml.rels>&#65279;<?xml version="1.0" encoding="utf-8"?><Relationships xmlns="http://schemas.openxmlformats.org/package/2006/relationships"><Relationship Type="http://schemas.openxmlformats.org/officeDocument/2006/relationships/image" Target="/ppt/media/image1.png" Id="rId13" /><Relationship Type="http://schemas.openxmlformats.org/officeDocument/2006/relationships/theme" Target="/ppt/theme/theme2.xml" Id="rId12" /><Relationship Type="http://schemas.openxmlformats.org/officeDocument/2006/relationships/slideLayout" Target="/ppt/slideLayouts/slideLayout13.xml" Id="rId2" /><Relationship Type="http://schemas.openxmlformats.org/officeDocument/2006/relationships/image" Target="/ppt/media/image3.png" Id="rId15" /><Relationship Type="http://schemas.openxmlformats.org/officeDocument/2006/relationships/image" Target="/ppt/media/image2.png" Id="rId14" /></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265942-19EF-BC60-9A6E-A97C9643D1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690513-407F-93F7-3A4A-DB557D2FCC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6B42CE-B816-B40D-9FA7-732CBCA12A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D714C99-AA81-4201-8975-9681A554A063}" type="datetimeFigureOut">
              <a:rPr lang="en-US" smtClean="0"/>
              <a:t>11/19/2024</a:t>
            </a:fld>
            <a:endParaRPr lang="en-US"/>
          </a:p>
        </p:txBody>
      </p:sp>
      <p:sp>
        <p:nvSpPr>
          <p:cNvPr id="5" name="Footer Placeholder 4">
            <a:extLst>
              <a:ext uri="{FF2B5EF4-FFF2-40B4-BE49-F238E27FC236}">
                <a16:creationId xmlns:a16="http://schemas.microsoft.com/office/drawing/2014/main" id="{DE0093EE-50C7-36D2-968F-CF03A5CE48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7E84CF0-BF07-A20D-27DD-70B22F3D60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1216C71-D7AE-4D2C-90C9-E5651B574FD0}" type="slidenum">
              <a:rPr lang="en-US" smtClean="0"/>
              <a:t>‹#›</a:t>
            </a:fld>
            <a:endParaRPr lang="en-US"/>
          </a:p>
        </p:txBody>
      </p:sp>
    </p:spTree>
    <p:extLst>
      <p:ext uri="{BB962C8B-B14F-4D97-AF65-F5344CB8AC3E}">
        <p14:creationId xmlns:p14="http://schemas.microsoft.com/office/powerpoint/2010/main" val="334446942"/>
      </p:ext>
    </p:extLst>
  </p:cSld>
  <p:clrMap bg1="lt1" tx1="dk1" bg2="lt2" tx2="dk2" accent1="accent1" accent2="accent2" accent3="accent3" accent4="accent4" accent5="accent5" accent6="accent6" hlink="hlink" folHlink="folHlink"/>
  <p:sldLayoutIdLst>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7964A0-93B6-853F-5B37-B9AD00D0FEE5}"/>
              </a:ext>
            </a:extLst>
          </p:cNvPr>
          <p:cNvSpPr>
            <a:spLocks noGrp="1"/>
          </p:cNvSpPr>
          <p:nvPr>
            <p:ph type="title"/>
          </p:nvPr>
        </p:nvSpPr>
        <p:spPr>
          <a:xfrm>
            <a:off x="1529697" y="365125"/>
            <a:ext cx="869962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87E8CF2-FA17-731D-F572-55EA69259BD6}"/>
              </a:ext>
            </a:extLst>
          </p:cNvPr>
          <p:cNvSpPr>
            <a:spLocks noGrp="1"/>
          </p:cNvSpPr>
          <p:nvPr>
            <p:ph type="body" idx="1"/>
          </p:nvPr>
        </p:nvSpPr>
        <p:spPr>
          <a:xfrm>
            <a:off x="1529696" y="1825625"/>
            <a:ext cx="8699620" cy="370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Content Placeholder 11" descr="A red and blue pattern&#10;&#10;Description automatically generated">
            <a:extLst>
              <a:ext uri="{FF2B5EF4-FFF2-40B4-BE49-F238E27FC236}">
                <a16:creationId xmlns:a16="http://schemas.microsoft.com/office/drawing/2014/main" id="{B93A8295-59EE-898C-CE67-8BBFAACE37E9}"/>
              </a:ext>
            </a:extLst>
          </p:cNvPr>
          <p:cNvPicPr>
            <a:picLocks noChangeAspect="1"/>
          </p:cNvPicPr>
          <p:nvPr userDrawn="1"/>
        </p:nvPicPr>
        <p:blipFill>
          <a:blip r:embed="rId13">
            <a:extLst>
              <a:ext uri="{28A0092B-C50C-407E-A947-70E740481C1C}">
                <a14:useLocalDpi xmlns:a14="http://schemas.microsoft.com/office/drawing/2010/main" val="0"/>
              </a:ext>
            </a:extLst>
          </a:blip>
          <a:srcRect r="73546"/>
          <a:stretch/>
        </p:blipFill>
        <p:spPr>
          <a:xfrm rot="5400000">
            <a:off x="5674648" y="367229"/>
            <a:ext cx="842705" cy="12192002"/>
          </a:xfrm>
          <a:prstGeom prst="rect">
            <a:avLst/>
          </a:prstGeom>
        </p:spPr>
      </p:pic>
      <p:pic>
        <p:nvPicPr>
          <p:cNvPr id="8" name="Picture 7" descr="A blue bird with a black background&#10;&#10;Description automatically generated">
            <a:extLst>
              <a:ext uri="{FF2B5EF4-FFF2-40B4-BE49-F238E27FC236}">
                <a16:creationId xmlns:a16="http://schemas.microsoft.com/office/drawing/2014/main" id="{352E626E-C15E-37CE-1CA0-8484DEB36662}"/>
              </a:ext>
            </a:extLst>
          </p:cNvPr>
          <p:cNvPicPr>
            <a:picLocks noChangeAspect="1"/>
          </p:cNvPicPr>
          <p:nvPr userDrawn="1"/>
        </p:nvPicPr>
        <p:blipFill>
          <a:blip r:embed="rId14">
            <a:alphaModFix amt="30000"/>
            <a:extLst>
              <a:ext uri="{28A0092B-C50C-407E-A947-70E740481C1C}">
                <a14:useLocalDpi xmlns:a14="http://schemas.microsoft.com/office/drawing/2010/main" val="0"/>
              </a:ext>
            </a:extLst>
          </a:blip>
          <a:stretch>
            <a:fillRect/>
          </a:stretch>
        </p:blipFill>
        <p:spPr>
          <a:xfrm rot="20491167" flipH="1">
            <a:off x="10647744" y="4443973"/>
            <a:ext cx="1412107" cy="1412107"/>
          </a:xfrm>
          <a:prstGeom prst="rect">
            <a:avLst/>
          </a:prstGeom>
        </p:spPr>
      </p:pic>
      <p:pic>
        <p:nvPicPr>
          <p:cNvPr id="9" name="Picture 8" descr="A orange bird with a black background&#10;&#10;Description automatically generated">
            <a:extLst>
              <a:ext uri="{FF2B5EF4-FFF2-40B4-BE49-F238E27FC236}">
                <a16:creationId xmlns:a16="http://schemas.microsoft.com/office/drawing/2014/main" id="{F6A07941-2BE0-921E-B3C5-8D1BFFEC696C}"/>
              </a:ext>
            </a:extLst>
          </p:cNvPr>
          <p:cNvPicPr>
            <a:picLocks noChangeAspect="1"/>
          </p:cNvPicPr>
          <p:nvPr userDrawn="1"/>
        </p:nvPicPr>
        <p:blipFill>
          <a:blip r:embed="rId15">
            <a:alphaModFix amt="21000"/>
            <a:extLst>
              <a:ext uri="{28A0092B-C50C-407E-A947-70E740481C1C}">
                <a14:useLocalDpi xmlns:a14="http://schemas.microsoft.com/office/drawing/2010/main" val="0"/>
              </a:ext>
            </a:extLst>
          </a:blip>
          <a:stretch>
            <a:fillRect/>
          </a:stretch>
        </p:blipFill>
        <p:spPr>
          <a:xfrm rot="640029">
            <a:off x="92902" y="365125"/>
            <a:ext cx="1325563" cy="1325563"/>
          </a:xfrm>
          <a:prstGeom prst="rect">
            <a:avLst/>
          </a:prstGeom>
        </p:spPr>
      </p:pic>
    </p:spTree>
    <p:extLst>
      <p:ext uri="{BB962C8B-B14F-4D97-AF65-F5344CB8AC3E}">
        <p14:creationId xmlns:p14="http://schemas.microsoft.com/office/powerpoint/2010/main" val="1943244407"/>
      </p:ext>
    </p:extLst>
  </p:cSld>
  <p:clrMap bg1="lt1" tx1="dk1" bg2="lt2" tx2="dk2" accent1="accent1" accent2="accent2" accent3="accent3" accent4="accent4" accent5="accent5" accent6="accent6" hlink="hlink" folHlink="folHlink"/>
  <p:sldLayoutIdLst>
    <p:sldLayoutId id="2147483662" r:id="rId2"/>
  </p:sldLayoutIdLst>
  <p:txStyles>
    <p:titleStyle>
      <a:lvl1pPr algn="l" defTabSz="914400" rtl="0" eaLnBrk="1" latinLnBrk="0" hangingPunct="1">
        <a:lnSpc>
          <a:spcPct val="90000"/>
        </a:lnSpc>
        <a:spcBef>
          <a:spcPct val="0"/>
        </a:spcBef>
        <a:buNone/>
        <a:defRPr sz="60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Relationship Type="http://schemas.openxmlformats.org/officeDocument/2006/relationships/image" Target="/ppt/media/image4.png" Id="rId2" /><Relationship Type="http://schemas.openxmlformats.org/officeDocument/2006/relationships/slideLayout" Target="/ppt/slideLayouts/slideLayout2.xml" Id="rId1" /></Relationships>
</file>

<file path=ppt/slides/_rels/slide10.xml.rels>&#65279;<?xml version="1.0" encoding="utf-8"?><Relationships xmlns="http://schemas.openxmlformats.org/package/2006/relationships"><Relationship Type="http://schemas.openxmlformats.org/officeDocument/2006/relationships/slideLayout" Target="/ppt/slideLayouts/slideLayout13.xml" Id="rId1" /></Relationships>
</file>

<file path=ppt/slides/_rels/slide11.xml.rels>&#65279;<?xml version="1.0" encoding="utf-8"?><Relationships xmlns="http://schemas.openxmlformats.org/package/2006/relationships"><Relationship Type="http://schemas.openxmlformats.org/officeDocument/2006/relationships/slideLayout" Target="/ppt/slideLayouts/slideLayout13.xml" Id="rId1" /></Relationships>
</file>

<file path=ppt/slides/_rels/slide12.xml.rels>&#65279;<?xml version="1.0" encoding="utf-8"?><Relationships xmlns="http://schemas.openxmlformats.org/package/2006/relationships"><Relationship Type="http://schemas.openxmlformats.org/officeDocument/2006/relationships/slideLayout" Target="/ppt/slideLayouts/slideLayout13.xml" Id="rId1" /><Relationship Type="http://schemas.openxmlformats.org/officeDocument/2006/relationships/hyperlink" Target="https://public.govdelivery.com/accounts/USHUDPIH/signup/28887" TargetMode="External" Id="rId3" /><Relationship Type="http://schemas.openxmlformats.org/officeDocument/2006/relationships/hyperlink" Target="https://www.hud.gov/OLG_Drafting_Table" TargetMode="External" Id="rId2" /></Relationships>
</file>

<file path=ppt/slides/_rels/slide2.xml.rels>&#65279;<?xml version="1.0" encoding="utf-8"?><Relationships xmlns="http://schemas.openxmlformats.org/package/2006/relationships"><Relationship Type="http://schemas.openxmlformats.org/officeDocument/2006/relationships/image" Target="/ppt/media/image1.png" Id="rId2" /><Relationship Type="http://schemas.openxmlformats.org/officeDocument/2006/relationships/slideLayout" Target="/ppt/slideLayouts/slideLayout2.xml" Id="rId1" /><Relationship Type="http://schemas.openxmlformats.org/officeDocument/2006/relationships/hyperlink" Target="mailto:Chung-yiu.lee@hud.gov" TargetMode="External" Id="rId3" /></Relationships>
</file>

<file path=ppt/slides/_rels/slide3.xml.rels>&#65279;<?xml version="1.0" encoding="utf-8"?><Relationships xmlns="http://schemas.openxmlformats.org/package/2006/relationships"><Relationship Type="http://schemas.openxmlformats.org/officeDocument/2006/relationships/slideLayout" Target="/ppt/slideLayouts/slideLayout13.xml" Id="rId1" /></Relationships>
</file>

<file path=ppt/slides/_rels/slide4.xml.rels>&#65279;<?xml version="1.0" encoding="utf-8"?><Relationships xmlns="http://schemas.openxmlformats.org/package/2006/relationships"><Relationship Type="http://schemas.openxmlformats.org/officeDocument/2006/relationships/slideLayout" Target="/ppt/slideLayouts/slideLayout13.xml" Id="rId1" /></Relationships>
</file>

<file path=ppt/slides/_rels/slide5.xml.rels>&#65279;<?xml version="1.0" encoding="utf-8"?><Relationships xmlns="http://schemas.openxmlformats.org/package/2006/relationships"><Relationship Type="http://schemas.openxmlformats.org/officeDocument/2006/relationships/slideLayout" Target="/ppt/slideLayouts/slideLayout13.xml" Id="rId1" /></Relationships>
</file>

<file path=ppt/slides/_rels/slide6.xml.rels>&#65279;<?xml version="1.0" encoding="utf-8"?><Relationships xmlns="http://schemas.openxmlformats.org/package/2006/relationships"><Relationship Type="http://schemas.openxmlformats.org/officeDocument/2006/relationships/slideLayout" Target="/ppt/slideLayouts/slideLayout13.xml" Id="rId1" /><Relationship Type="http://schemas.openxmlformats.org/officeDocument/2006/relationships/hyperlink" Target="https://www.federalregister.gov/documents/2022/12/21/2022-26097/strengthening-the-section-184-indian-home-loan-guarantee-program" TargetMode="External" Id="rId2" /></Relationships>
</file>

<file path=ppt/slides/_rels/slide7.xml.rels>&#65279;<?xml version="1.0" encoding="utf-8"?><Relationships xmlns="http://schemas.openxmlformats.org/package/2006/relationships"><Relationship Type="http://schemas.openxmlformats.org/officeDocument/2006/relationships/slideLayout" Target="/ppt/slideLayouts/slideLayout13.xml" Id="rId1" /><Relationship Type="http://schemas.openxmlformats.org/officeDocument/2006/relationships/hyperlink" Target="https://www.federalregister.gov/documents/2024/03/20/2024-05515/strengthening-the-section-184-indian-housing-loan-guarantee-program" TargetMode="External" Id="rId2" /></Relationships>
</file>

<file path=ppt/slides/_rels/slide8.xml.rels>&#65279;<?xml version="1.0" encoding="utf-8"?><Relationships xmlns="http://schemas.openxmlformats.org/package/2006/relationships"><Relationship Type="http://schemas.openxmlformats.org/officeDocument/2006/relationships/slideLayout" Target="/ppt/slideLayouts/slideLayout13.xml" Id="rId1" /><Relationship Type="http://schemas.openxmlformats.org/officeDocument/2006/relationships/hyperlink" Target="https://www.federalregister.gov/documents/2024/06/14/2024-13124/strengthening-the-section-184-indian-housing-loan-guarantee-program-delay-of-effective-and" TargetMode="External" Id="rId2" /></Relationships>
</file>

<file path=ppt/slides/_rels/slide9.xml.rels>&#65279;<?xml version="1.0" encoding="utf-8"?><Relationships xmlns="http://schemas.openxmlformats.org/package/2006/relationships"><Relationship Type="http://schemas.openxmlformats.org/officeDocument/2006/relationships/diagramColors" Target="/ppt/diagrams/colors1.xml" Id="rId8" /><Relationship Type="http://schemas.openxmlformats.org/officeDocument/2006/relationships/image" Target="/ppt/media/image3.png" Id="rId3" /><Relationship Type="http://schemas.openxmlformats.org/officeDocument/2006/relationships/diagramQuickStyle" Target="/ppt/diagrams/quickStyle1.xml" Id="rId7" /><Relationship Type="http://schemas.openxmlformats.org/officeDocument/2006/relationships/image" Target="/ppt/media/image2.png" Id="rId2" /><Relationship Type="http://schemas.openxmlformats.org/officeDocument/2006/relationships/slideLayout" Target="/ppt/slideLayouts/slideLayout13.xml" Id="rId1" /><Relationship Type="http://schemas.openxmlformats.org/officeDocument/2006/relationships/diagramLayout" Target="/ppt/diagrams/layout1.xml" Id="rId6" /><Relationship Type="http://schemas.openxmlformats.org/officeDocument/2006/relationships/diagramData" Target="/ppt/diagrams/data1.xml" Id="rId5" /><Relationship Type="http://schemas.openxmlformats.org/officeDocument/2006/relationships/image" Target="/ppt/media/image1.png" Id="rId4" /><Relationship Type="http://schemas.microsoft.com/office/2007/relationships/diagramDrawing" Target="/ppt/diagrams/drawing1.xml" Id="rId9"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up of a brochure&#10;&#10;Description automatically generated">
            <a:extLst>
              <a:ext uri="{FF2B5EF4-FFF2-40B4-BE49-F238E27FC236}">
                <a16:creationId xmlns:a16="http://schemas.microsoft.com/office/drawing/2014/main" id="{78F57048-7AD9-6371-E484-D93CED2B8C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8001"/>
          </a:xfrm>
        </p:spPr>
      </p:pic>
    </p:spTree>
    <p:extLst>
      <p:ext uri="{BB962C8B-B14F-4D97-AF65-F5344CB8AC3E}">
        <p14:creationId xmlns:p14="http://schemas.microsoft.com/office/powerpoint/2010/main" val="3761058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FA226-83C6-9985-984B-A7EF8F4B8095}"/>
              </a:ext>
            </a:extLst>
          </p:cNvPr>
          <p:cNvSpPr>
            <a:spLocks noGrp="1"/>
          </p:cNvSpPr>
          <p:nvPr>
            <p:ph type="title"/>
          </p:nvPr>
        </p:nvSpPr>
        <p:spPr/>
        <p:txBody>
          <a:bodyPr/>
          <a:lstStyle/>
          <a:p>
            <a:r>
              <a:rPr lang="en-US" sz="6000" b="1" dirty="0">
                <a:solidFill>
                  <a:schemeClr val="accent2"/>
                </a:solidFill>
              </a:rPr>
              <a:t>Proposed 184 Handbook</a:t>
            </a:r>
            <a:endParaRPr lang="en-US" dirty="0"/>
          </a:p>
        </p:txBody>
      </p:sp>
      <p:sp>
        <p:nvSpPr>
          <p:cNvPr id="3" name="Content Placeholder 2">
            <a:extLst>
              <a:ext uri="{FF2B5EF4-FFF2-40B4-BE49-F238E27FC236}">
                <a16:creationId xmlns:a16="http://schemas.microsoft.com/office/drawing/2014/main" id="{88102053-9211-FAEB-8F82-2AA38C62ED00}"/>
              </a:ext>
            </a:extLst>
          </p:cNvPr>
          <p:cNvSpPr>
            <a:spLocks noGrp="1"/>
          </p:cNvSpPr>
          <p:nvPr>
            <p:ph idx="1"/>
          </p:nvPr>
        </p:nvSpPr>
        <p:spPr/>
        <p:txBody>
          <a:bodyPr>
            <a:normAutofit fontScale="77500" lnSpcReduction="20000"/>
          </a:bodyPr>
          <a:lstStyle/>
          <a:p>
            <a:pPr marL="0" indent="0">
              <a:buNone/>
            </a:pPr>
            <a:r>
              <a:rPr lang="en-US" b="1" u="sng" dirty="0"/>
              <a:t>Handbook Chapters</a:t>
            </a:r>
          </a:p>
          <a:p>
            <a:pPr marL="0" indent="0">
              <a:buNone/>
            </a:pPr>
            <a:r>
              <a:rPr lang="en-US" b="1" dirty="0"/>
              <a:t>I	Working with the Office of Loan Guarantee</a:t>
            </a:r>
          </a:p>
          <a:p>
            <a:pPr marL="0" indent="0">
              <a:buNone/>
            </a:pPr>
            <a:r>
              <a:rPr lang="en-US" b="1" dirty="0"/>
              <a:t>II	Origination Through Direct Guarantee Underwriter Approval</a:t>
            </a:r>
          </a:p>
          <a:p>
            <a:pPr marL="0" indent="0">
              <a:buNone/>
            </a:pPr>
            <a:r>
              <a:rPr lang="en-US" b="1" dirty="0"/>
              <a:t>III	Firm Commitment to Loan Closing</a:t>
            </a:r>
          </a:p>
          <a:p>
            <a:pPr marL="0" indent="0">
              <a:buNone/>
            </a:pPr>
            <a:r>
              <a:rPr lang="en-US" b="1" dirty="0"/>
              <a:t>IV	Post-Closing through Endorsement</a:t>
            </a:r>
          </a:p>
          <a:p>
            <a:pPr marL="0" indent="0">
              <a:buNone/>
            </a:pPr>
            <a:r>
              <a:rPr lang="en-US" b="1" dirty="0"/>
              <a:t>V	Servicing Performing Loans</a:t>
            </a:r>
          </a:p>
          <a:p>
            <a:pPr marL="0" indent="0">
              <a:buNone/>
            </a:pPr>
            <a:r>
              <a:rPr lang="en-US" b="1" dirty="0"/>
              <a:t>VI	Servicing Loans in Default</a:t>
            </a:r>
          </a:p>
          <a:p>
            <a:pPr marL="0" indent="0">
              <a:buNone/>
            </a:pPr>
            <a:r>
              <a:rPr lang="en-US" b="1" dirty="0"/>
              <a:t>VII	Claims</a:t>
            </a:r>
          </a:p>
          <a:p>
            <a:pPr marL="0" indent="0">
              <a:buNone/>
            </a:pPr>
            <a:r>
              <a:rPr lang="en-US" b="1" dirty="0"/>
              <a:t>VII	Disposition of Tribal Trust Properties by ONAP</a:t>
            </a:r>
          </a:p>
          <a:p>
            <a:pPr marL="0" indent="0">
              <a:buNone/>
            </a:pPr>
            <a:r>
              <a:rPr lang="en-US" b="1" dirty="0"/>
              <a:t>IX	Quality Control, Oversight, Compliance and Appeals</a:t>
            </a:r>
            <a:endParaRPr lang="en-US" dirty="0"/>
          </a:p>
          <a:p>
            <a:endParaRPr lang="en-US" dirty="0"/>
          </a:p>
        </p:txBody>
      </p:sp>
    </p:spTree>
    <p:extLst>
      <p:ext uri="{BB962C8B-B14F-4D97-AF65-F5344CB8AC3E}">
        <p14:creationId xmlns:p14="http://schemas.microsoft.com/office/powerpoint/2010/main" val="3291406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03C4E-2C2E-AEC0-BB05-4EBFCD1D98A6}"/>
              </a:ext>
            </a:extLst>
          </p:cNvPr>
          <p:cNvSpPr>
            <a:spLocks noGrp="1"/>
          </p:cNvSpPr>
          <p:nvPr>
            <p:ph type="title"/>
          </p:nvPr>
        </p:nvSpPr>
        <p:spPr/>
        <p:txBody>
          <a:bodyPr/>
          <a:lstStyle/>
          <a:p>
            <a:r>
              <a:rPr lang="en-US" sz="6000" b="1" dirty="0">
                <a:solidFill>
                  <a:schemeClr val="accent2"/>
                </a:solidFill>
              </a:rPr>
              <a:t>Proposed 184 Handbook</a:t>
            </a:r>
            <a:endParaRPr lang="en-US" dirty="0"/>
          </a:p>
        </p:txBody>
      </p:sp>
      <p:sp>
        <p:nvSpPr>
          <p:cNvPr id="3" name="Content Placeholder 2">
            <a:extLst>
              <a:ext uri="{FF2B5EF4-FFF2-40B4-BE49-F238E27FC236}">
                <a16:creationId xmlns:a16="http://schemas.microsoft.com/office/drawing/2014/main" id="{6FEFF2D4-FADB-9F6A-6E23-D53CBEF8699F}"/>
              </a:ext>
            </a:extLst>
          </p:cNvPr>
          <p:cNvSpPr>
            <a:spLocks noGrp="1"/>
          </p:cNvSpPr>
          <p:nvPr>
            <p:ph idx="1"/>
          </p:nvPr>
        </p:nvSpPr>
        <p:spPr>
          <a:xfrm>
            <a:off x="1529696" y="1825625"/>
            <a:ext cx="8699620" cy="4158716"/>
          </a:xfrm>
        </p:spPr>
        <p:txBody>
          <a:bodyPr>
            <a:normAutofit lnSpcReduction="10000"/>
          </a:bodyPr>
          <a:lstStyle/>
          <a:p>
            <a:pPr marL="0" indent="0">
              <a:buNone/>
            </a:pPr>
            <a:r>
              <a:rPr lang="en-US" b="1" dirty="0"/>
              <a:t>Goals of the 184 Handbook</a:t>
            </a:r>
          </a:p>
          <a:p>
            <a:endParaRPr lang="en-US" sz="1600" dirty="0"/>
          </a:p>
          <a:p>
            <a:pPr marL="285750" indent="-285750">
              <a:buFont typeface="Arial" panose="020B0604020202020204" pitchFamily="34" charset="0"/>
              <a:buChar char="•"/>
            </a:pPr>
            <a:r>
              <a:rPr lang="en-US" dirty="0"/>
              <a:t>Provided clarity and guidance on the policies, practices and procedures related to the lifecycle of a 184 loan</a:t>
            </a:r>
          </a:p>
          <a:p>
            <a:pPr marL="0" indent="0">
              <a:buNone/>
            </a:pPr>
            <a:endParaRPr lang="en-US" dirty="0"/>
          </a:p>
          <a:p>
            <a:pPr marL="285750" indent="-285750">
              <a:buFont typeface="Arial" panose="020B0604020202020204" pitchFamily="34" charset="0"/>
              <a:buChar char="•"/>
            </a:pPr>
            <a:r>
              <a:rPr lang="en-US" dirty="0"/>
              <a:t>Intended to be a “living” document</a:t>
            </a:r>
          </a:p>
          <a:p>
            <a:pPr marL="0" indent="0">
              <a:buNone/>
            </a:pPr>
            <a:endParaRPr lang="en-US" dirty="0"/>
          </a:p>
          <a:p>
            <a:pPr marL="285750" indent="-285750">
              <a:buFont typeface="Arial" panose="020B0604020202020204" pitchFamily="34" charset="0"/>
              <a:buChar char="•"/>
            </a:pPr>
            <a:r>
              <a:rPr lang="en-US" dirty="0"/>
              <a:t>ONAP will welcome comments and suggestions on the 184 Handbook when considering future updates</a:t>
            </a:r>
          </a:p>
          <a:p>
            <a:endParaRPr lang="en-US" dirty="0"/>
          </a:p>
        </p:txBody>
      </p:sp>
    </p:spTree>
    <p:extLst>
      <p:ext uri="{BB962C8B-B14F-4D97-AF65-F5344CB8AC3E}">
        <p14:creationId xmlns:p14="http://schemas.microsoft.com/office/powerpoint/2010/main" val="1315018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552D2-FB3E-44C2-EE27-40AE3C258B78}"/>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069C2A46-0362-AE7A-86B2-64A1821970AB}"/>
              </a:ext>
            </a:extLst>
          </p:cNvPr>
          <p:cNvSpPr>
            <a:spLocks noGrp="1"/>
          </p:cNvSpPr>
          <p:nvPr>
            <p:ph idx="1"/>
          </p:nvPr>
        </p:nvSpPr>
        <p:spPr/>
        <p:txBody>
          <a:bodyPr>
            <a:normAutofit/>
          </a:bodyPr>
          <a:lstStyle/>
          <a:p>
            <a:pPr marL="0" indent="0">
              <a:buNone/>
            </a:pPr>
            <a:r>
              <a:rPr lang="en-US" b="1" dirty="0"/>
              <a:t>ONAP OLG Drafting Table</a:t>
            </a:r>
          </a:p>
          <a:p>
            <a:pPr lvl="1"/>
            <a:r>
              <a:rPr lang="en-US" dirty="0">
                <a:hlinkClick r:id="rId2"/>
              </a:rPr>
              <a:t>OLG Drafting Table | HUD.gov / U.S. Department of Housing and Urban Development (HUD)</a:t>
            </a:r>
          </a:p>
          <a:p>
            <a:pPr lvl="2"/>
            <a:r>
              <a:rPr lang="en-US" dirty="0">
                <a:hlinkClick r:id="rId2"/>
              </a:rPr>
              <a:t>https://www.hud.gov/OLG_Drafting_Table</a:t>
            </a:r>
            <a:endParaRPr lang="en-US" dirty="0"/>
          </a:p>
          <a:p>
            <a:pPr marL="914400" lvl="2" indent="0">
              <a:buNone/>
            </a:pPr>
            <a:endParaRPr lang="en-US" dirty="0"/>
          </a:p>
          <a:p>
            <a:pPr marL="0" indent="0">
              <a:buNone/>
            </a:pPr>
            <a:r>
              <a:rPr lang="en-US" b="1" dirty="0"/>
              <a:t>Subscribe to OLG INFO</a:t>
            </a:r>
          </a:p>
          <a:p>
            <a:pPr lvl="1"/>
            <a:r>
              <a:rPr lang="en-US" dirty="0">
                <a:hlinkClick r:id="rId3"/>
              </a:rPr>
              <a:t>HUD's Office of Public and Indian Housing - Want to subscribe to OLG-INFO?</a:t>
            </a:r>
          </a:p>
          <a:p>
            <a:pPr lvl="2"/>
            <a:r>
              <a:rPr lang="en-US" dirty="0">
                <a:hlinkClick r:id="rId3"/>
              </a:rPr>
              <a:t>https://public.govdelivery.com/accounts/USHUDPIH/signup/28887</a:t>
            </a:r>
            <a:endParaRPr lang="en-US" dirty="0"/>
          </a:p>
        </p:txBody>
      </p:sp>
    </p:spTree>
    <p:extLst>
      <p:ext uri="{BB962C8B-B14F-4D97-AF65-F5344CB8AC3E}">
        <p14:creationId xmlns:p14="http://schemas.microsoft.com/office/powerpoint/2010/main" val="2425734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E2E4A-EB2C-8E03-7E82-B0DCF035FAA6}"/>
              </a:ext>
            </a:extLst>
          </p:cNvPr>
          <p:cNvSpPr>
            <a:spLocks noGrp="1"/>
          </p:cNvSpPr>
          <p:nvPr>
            <p:ph type="title"/>
          </p:nvPr>
        </p:nvSpPr>
        <p:spPr>
          <a:xfrm>
            <a:off x="1150620" y="549791"/>
            <a:ext cx="9890759" cy="1325563"/>
          </a:xfrm>
        </p:spPr>
        <p:txBody>
          <a:bodyPr>
            <a:normAutofit fontScale="90000"/>
          </a:bodyPr>
          <a:lstStyle/>
          <a:p>
            <a:r>
              <a:rPr lang="en-US" sz="6000" b="1" dirty="0">
                <a:solidFill>
                  <a:schemeClr val="accent2"/>
                </a:solidFill>
              </a:rPr>
              <a:t>An Overview of the Proposed</a:t>
            </a:r>
            <a:br>
              <a:rPr lang="en-US" sz="6000" b="1" dirty="0">
                <a:solidFill>
                  <a:schemeClr val="accent2"/>
                </a:solidFill>
              </a:rPr>
            </a:br>
            <a:r>
              <a:rPr lang="en-US" sz="6000" b="1" dirty="0">
                <a:solidFill>
                  <a:schemeClr val="accent2"/>
                </a:solidFill>
              </a:rPr>
              <a:t>Section 184 Indian Housing Loan Guarantee Program Handbook</a:t>
            </a:r>
          </a:p>
        </p:txBody>
      </p:sp>
      <p:sp>
        <p:nvSpPr>
          <p:cNvPr id="12" name="TextBox 11">
            <a:extLst>
              <a:ext uri="{FF2B5EF4-FFF2-40B4-BE49-F238E27FC236}">
                <a16:creationId xmlns:a16="http://schemas.microsoft.com/office/drawing/2014/main" id="{304A0A7D-5FE2-8946-A475-192265CEA9E5}"/>
              </a:ext>
            </a:extLst>
          </p:cNvPr>
          <p:cNvSpPr txBox="1"/>
          <p:nvPr/>
        </p:nvSpPr>
        <p:spPr>
          <a:xfrm>
            <a:off x="1203894" y="1690688"/>
            <a:ext cx="9784210" cy="369332"/>
          </a:xfrm>
          <a:prstGeom prst="rect">
            <a:avLst/>
          </a:prstGeom>
          <a:noFill/>
        </p:spPr>
        <p:txBody>
          <a:bodyPr wrap="square" rtlCol="0">
            <a:spAutoFit/>
          </a:bodyPr>
          <a:lstStyle/>
          <a:p>
            <a:r>
              <a:rPr lang="en-US" dirty="0"/>
              <a:t>.</a:t>
            </a:r>
          </a:p>
        </p:txBody>
      </p:sp>
      <p:pic>
        <p:nvPicPr>
          <p:cNvPr id="7" name="Content Placeholder 6" descr="A red and blue pattern&#10;&#10;Description automatically generated">
            <a:extLst>
              <a:ext uri="{FF2B5EF4-FFF2-40B4-BE49-F238E27FC236}">
                <a16:creationId xmlns:a16="http://schemas.microsoft.com/office/drawing/2014/main" id="{A45799D1-7C31-ECC3-E80C-9F4F266A0F6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51924"/>
          <a:stretch/>
        </p:blipFill>
        <p:spPr>
          <a:xfrm>
            <a:off x="-24384" y="0"/>
            <a:ext cx="915860" cy="6858000"/>
          </a:xfrm>
        </p:spPr>
      </p:pic>
      <p:sp>
        <p:nvSpPr>
          <p:cNvPr id="3" name="TextBox 2">
            <a:extLst>
              <a:ext uri="{FF2B5EF4-FFF2-40B4-BE49-F238E27FC236}">
                <a16:creationId xmlns:a16="http://schemas.microsoft.com/office/drawing/2014/main" id="{58A6F011-FC3C-CD4F-EBE0-917811EB1788}"/>
              </a:ext>
            </a:extLst>
          </p:cNvPr>
          <p:cNvSpPr txBox="1"/>
          <p:nvPr/>
        </p:nvSpPr>
        <p:spPr>
          <a:xfrm>
            <a:off x="1358020" y="3429000"/>
            <a:ext cx="9630084" cy="2400657"/>
          </a:xfrm>
          <a:prstGeom prst="rect">
            <a:avLst/>
          </a:prstGeom>
          <a:noFill/>
        </p:spPr>
        <p:txBody>
          <a:bodyPr wrap="square" rtlCol="0">
            <a:spAutoFit/>
          </a:bodyPr>
          <a:lstStyle/>
          <a:p>
            <a:r>
              <a:rPr lang="en-US" sz="2400" b="1" dirty="0"/>
              <a:t>Chung-yiu “Andrew” Lee</a:t>
            </a:r>
          </a:p>
          <a:p>
            <a:r>
              <a:rPr lang="en-US" dirty="0"/>
              <a:t>Senior Policy Advisor</a:t>
            </a:r>
          </a:p>
          <a:p>
            <a:r>
              <a:rPr lang="en-US" dirty="0"/>
              <a:t>Office of Loan Guarantee</a:t>
            </a:r>
          </a:p>
          <a:p>
            <a:r>
              <a:rPr lang="en-US" dirty="0"/>
              <a:t>Office of Native American Programs (ONAP)</a:t>
            </a:r>
          </a:p>
          <a:p>
            <a:r>
              <a:rPr lang="en-US" dirty="0"/>
              <a:t>U.S. Dept. of Housing and Urban Development</a:t>
            </a:r>
          </a:p>
          <a:p>
            <a:endParaRPr lang="en-US" dirty="0"/>
          </a:p>
          <a:p>
            <a:r>
              <a:rPr lang="en-US" dirty="0">
                <a:hlinkClick r:id="rId3"/>
              </a:rPr>
              <a:t>Chung-yiu.lee@hud.gov</a:t>
            </a:r>
            <a:endParaRPr lang="en-US" dirty="0"/>
          </a:p>
          <a:p>
            <a:r>
              <a:rPr lang="en-US" dirty="0"/>
              <a:t>(202) 402 - 6190</a:t>
            </a:r>
          </a:p>
        </p:txBody>
      </p:sp>
    </p:spTree>
    <p:extLst>
      <p:ext uri="{BB962C8B-B14F-4D97-AF65-F5344CB8AC3E}">
        <p14:creationId xmlns:p14="http://schemas.microsoft.com/office/powerpoint/2010/main" val="2196111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ACF41-7124-F02A-751D-45D4E06BF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27D009-304E-6288-CD30-03397249965D}"/>
              </a:ext>
            </a:extLst>
          </p:cNvPr>
          <p:cNvSpPr>
            <a:spLocks noGrp="1"/>
          </p:cNvSpPr>
          <p:nvPr>
            <p:ph type="title"/>
          </p:nvPr>
        </p:nvSpPr>
        <p:spPr/>
        <p:txBody>
          <a:bodyPr>
            <a:normAutofit fontScale="90000"/>
          </a:bodyPr>
          <a:lstStyle/>
          <a:p>
            <a:r>
              <a:rPr lang="en-US" dirty="0"/>
              <a:t>Housing and Community Development Act of 1992</a:t>
            </a:r>
          </a:p>
        </p:txBody>
      </p:sp>
      <p:sp>
        <p:nvSpPr>
          <p:cNvPr id="5" name="Content Placeholder 4">
            <a:extLst>
              <a:ext uri="{FF2B5EF4-FFF2-40B4-BE49-F238E27FC236}">
                <a16:creationId xmlns:a16="http://schemas.microsoft.com/office/drawing/2014/main" id="{F2875A48-442F-6161-64ED-13F10B0E76F2}"/>
              </a:ext>
            </a:extLst>
          </p:cNvPr>
          <p:cNvSpPr>
            <a:spLocks noGrp="1"/>
          </p:cNvSpPr>
          <p:nvPr>
            <p:ph idx="1"/>
          </p:nvPr>
        </p:nvSpPr>
        <p:spPr>
          <a:xfrm>
            <a:off x="1529697" y="2300187"/>
            <a:ext cx="8699620" cy="3703504"/>
          </a:xfrm>
        </p:spPr>
        <p:txBody>
          <a:bodyPr/>
          <a:lstStyle/>
          <a:p>
            <a:pPr marL="0" indent="0">
              <a:buNone/>
            </a:pPr>
            <a:r>
              <a:rPr lang="en-US" sz="2800" b="0" i="0" u="none" strike="noStrike" baseline="0" dirty="0">
                <a:latin typeface="MIonic"/>
              </a:rPr>
              <a:t>To provide access to sources of private financing to Indian families, Indian housing authorities, and Indian tribes, who otherwise could not acquire housing financing because of the unique legal status of Indian lands, the Secretary may guarantee not to exceed 100 percent of the unpaid principal and interest due on any loan eligible</a:t>
            </a:r>
            <a:endParaRPr lang="en-US" dirty="0"/>
          </a:p>
          <a:p>
            <a:endParaRPr lang="en-US" dirty="0"/>
          </a:p>
        </p:txBody>
      </p:sp>
    </p:spTree>
    <p:extLst>
      <p:ext uri="{BB962C8B-B14F-4D97-AF65-F5344CB8AC3E}">
        <p14:creationId xmlns:p14="http://schemas.microsoft.com/office/powerpoint/2010/main" val="4165433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AF80-80AE-64FC-69A3-E2ABDEC83946}"/>
              </a:ext>
            </a:extLst>
          </p:cNvPr>
          <p:cNvSpPr>
            <a:spLocks noGrp="1"/>
          </p:cNvSpPr>
          <p:nvPr>
            <p:ph type="title"/>
          </p:nvPr>
        </p:nvSpPr>
        <p:spPr/>
        <p:txBody>
          <a:bodyPr/>
          <a:lstStyle/>
          <a:p>
            <a:r>
              <a:rPr lang="en-US" sz="6000" b="1" dirty="0">
                <a:solidFill>
                  <a:schemeClr val="accent2"/>
                </a:solidFill>
              </a:rPr>
              <a:t>Major Milestones</a:t>
            </a:r>
            <a:endParaRPr lang="en-US" dirty="0"/>
          </a:p>
        </p:txBody>
      </p:sp>
      <p:sp>
        <p:nvSpPr>
          <p:cNvPr id="3" name="Content Placeholder 2">
            <a:extLst>
              <a:ext uri="{FF2B5EF4-FFF2-40B4-BE49-F238E27FC236}">
                <a16:creationId xmlns:a16="http://schemas.microsoft.com/office/drawing/2014/main" id="{8D249D89-9AE4-77A4-F5A5-2972D0CF2C90}"/>
              </a:ext>
            </a:extLst>
          </p:cNvPr>
          <p:cNvSpPr>
            <a:spLocks noGrp="1"/>
          </p:cNvSpPr>
          <p:nvPr>
            <p:ph idx="1"/>
          </p:nvPr>
        </p:nvSpPr>
        <p:spPr>
          <a:xfrm>
            <a:off x="1529697" y="3087231"/>
            <a:ext cx="8699620" cy="3313568"/>
          </a:xfrm>
        </p:spPr>
        <p:txBody>
          <a:bodyPr numCol="2">
            <a:normAutofit fontScale="85000" lnSpcReduction="2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5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600" i="0" u="none" strike="noStrike" kern="1200" cap="none" spc="0" normalizeH="0" baseline="0" noProof="0" dirty="0">
                <a:ln>
                  <a:noFill/>
                </a:ln>
                <a:solidFill>
                  <a:prstClr val="black"/>
                </a:solidFill>
                <a:effectLst/>
                <a:uLnTx/>
                <a:uFillTx/>
                <a:latin typeface="Aptos" panose="02110004020202020204"/>
                <a:ea typeface="+mn-ea"/>
                <a:cs typeface="+mn-cs"/>
              </a:rPr>
              <a:t>Washington, DC</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600" i="0" u="none" strike="noStrike" kern="1200" cap="none" spc="0" normalizeH="0" baseline="0" noProof="0" dirty="0">
                <a:ln>
                  <a:noFill/>
                </a:ln>
                <a:solidFill>
                  <a:prstClr val="black"/>
                </a:solidFill>
                <a:effectLst/>
                <a:uLnTx/>
                <a:uFillTx/>
                <a:latin typeface="Aptos" panose="02110004020202020204"/>
                <a:ea typeface="+mn-ea"/>
                <a:cs typeface="+mn-cs"/>
              </a:rPr>
              <a:t>Lincoln, CA</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600" i="0" u="none" strike="noStrike" kern="1200" cap="none" spc="0" normalizeH="0" baseline="0" noProof="0" dirty="0">
                <a:ln>
                  <a:noFill/>
                </a:ln>
                <a:solidFill>
                  <a:prstClr val="black"/>
                </a:solidFill>
                <a:effectLst/>
                <a:uLnTx/>
                <a:uFillTx/>
                <a:latin typeface="Aptos" panose="02110004020202020204"/>
                <a:ea typeface="+mn-ea"/>
                <a:cs typeface="+mn-cs"/>
              </a:rPr>
              <a:t>Lakewood, CO</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600" i="0" u="none" strike="noStrike" kern="1200" cap="none" spc="0" normalizeH="0" baseline="0" noProof="0" dirty="0">
                <a:ln>
                  <a:noFill/>
                </a:ln>
                <a:solidFill>
                  <a:prstClr val="black"/>
                </a:solidFill>
                <a:effectLst/>
                <a:uLnTx/>
                <a:uFillTx/>
                <a:latin typeface="Aptos" panose="02110004020202020204"/>
                <a:ea typeface="+mn-ea"/>
                <a:cs typeface="+mn-cs"/>
              </a:rPr>
              <a:t>Anchorage, AK</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600" i="0" u="none" strike="noStrike" kern="1200" cap="none" spc="0" normalizeH="0" baseline="0" noProof="0" dirty="0">
                <a:ln>
                  <a:noFill/>
                </a:ln>
                <a:solidFill>
                  <a:prstClr val="black"/>
                </a:solidFill>
                <a:effectLst/>
                <a:uLnTx/>
                <a:uFillTx/>
                <a:latin typeface="Aptos" panose="02110004020202020204"/>
                <a:ea typeface="+mn-ea"/>
                <a:cs typeface="+mn-cs"/>
              </a:rPr>
              <a:t>Worley, ID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600" i="0" u="none" strike="noStrike" kern="1200" cap="none" spc="0" normalizeH="0" baseline="0" noProof="0" dirty="0">
                <a:ln>
                  <a:noFill/>
                </a:ln>
                <a:solidFill>
                  <a:prstClr val="black"/>
                </a:solidFill>
                <a:effectLst/>
                <a:uLnTx/>
                <a:uFillTx/>
                <a:latin typeface="Aptos" panose="02110004020202020204"/>
                <a:ea typeface="+mn-ea"/>
                <a:cs typeface="+mn-cs"/>
              </a:rPr>
              <a:t>Catoosa, OK</a:t>
            </a:r>
          </a:p>
          <a:p>
            <a:pPr marL="457200" marR="0" lvl="1" indent="0" algn="l" defTabSz="914400" rtl="0" eaLnBrk="1" fontAlgn="auto" latinLnBrk="0" hangingPunct="1">
              <a:lnSpc>
                <a:spcPct val="90000"/>
              </a:lnSpc>
              <a:spcBef>
                <a:spcPts val="500"/>
              </a:spcBef>
              <a:spcAft>
                <a:spcPts val="0"/>
              </a:spcAft>
              <a:buClrTx/>
              <a:buSzTx/>
              <a:buNone/>
              <a:tabLst/>
              <a:defRPr/>
            </a:pPr>
            <a:endParaRPr kumimoji="0" lang="en-US" sz="3600" i="0" u="none" strike="noStrike" kern="1200" cap="none" spc="0" normalizeH="0" baseline="0" noProof="0" dirty="0">
              <a:ln>
                <a:noFill/>
              </a:ln>
              <a:solidFill>
                <a:prstClr val="black"/>
              </a:solidFill>
              <a:effectLst/>
              <a:uLnTx/>
              <a:uFillTx/>
              <a:latin typeface="Aptos" panose="02110004020202020204"/>
              <a:ea typeface="+mn-ea"/>
              <a:cs typeface="+mn-cs"/>
            </a:endParaRPr>
          </a:p>
          <a:p>
            <a:pPr marL="457200" marR="0" lvl="1" indent="0" algn="l" defTabSz="914400" rtl="0" eaLnBrk="1" fontAlgn="auto" latinLnBrk="0" hangingPunct="1">
              <a:lnSpc>
                <a:spcPct val="90000"/>
              </a:lnSpc>
              <a:spcBef>
                <a:spcPts val="500"/>
              </a:spcBef>
              <a:spcAft>
                <a:spcPts val="0"/>
              </a:spcAft>
              <a:buClrTx/>
              <a:buSzTx/>
              <a:buNone/>
              <a:tabLst/>
              <a:defRPr/>
            </a:pPr>
            <a:endParaRPr kumimoji="0" lang="en-US" sz="3600" i="0" u="none" strike="noStrike" kern="1200" cap="none" spc="0" normalizeH="0" baseline="0" noProof="0" dirty="0">
              <a:ln>
                <a:noFill/>
              </a:ln>
              <a:solidFill>
                <a:prstClr val="black"/>
              </a:solidFill>
              <a:effectLst/>
              <a:uLnTx/>
              <a:uFillTx/>
              <a:latin typeface="Aptos" panose="0211000402020202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600" i="0" u="none" strike="noStrike" kern="1200" cap="none" spc="0" normalizeH="0" baseline="0" noProof="0" dirty="0">
                <a:ln>
                  <a:noFill/>
                </a:ln>
                <a:solidFill>
                  <a:prstClr val="black"/>
                </a:solidFill>
                <a:effectLst/>
                <a:uLnTx/>
                <a:uFillTx/>
                <a:latin typeface="Aptos" panose="02110004020202020204"/>
                <a:ea typeface="+mn-ea"/>
                <a:cs typeface="+mn-cs"/>
              </a:rPr>
              <a:t>Albuquerque,  NM</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600" i="0" u="none" strike="noStrike" kern="1200" cap="none" spc="0" normalizeH="0" baseline="0" noProof="0" dirty="0">
                <a:ln>
                  <a:noFill/>
                </a:ln>
                <a:solidFill>
                  <a:prstClr val="black"/>
                </a:solidFill>
                <a:effectLst/>
                <a:uLnTx/>
                <a:uFillTx/>
                <a:latin typeface="Aptos" panose="02110004020202020204"/>
                <a:ea typeface="+mn-ea"/>
                <a:cs typeface="+mn-cs"/>
              </a:rPr>
              <a:t>Chicago, IL</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600" i="0" u="none" strike="noStrike" kern="1200" cap="none" spc="0" normalizeH="0" baseline="0" noProof="0" dirty="0">
                <a:ln>
                  <a:noFill/>
                </a:ln>
                <a:solidFill>
                  <a:prstClr val="black"/>
                </a:solidFill>
                <a:effectLst/>
                <a:uLnTx/>
                <a:uFillTx/>
                <a:latin typeface="Aptos" panose="02110004020202020204"/>
                <a:ea typeface="+mn-ea"/>
                <a:cs typeface="+mn-cs"/>
              </a:rPr>
              <a:t>Denver, CO</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600" i="0" u="none" strike="noStrike" kern="1200" cap="none" spc="0" normalizeH="0" baseline="0" noProof="0" dirty="0">
                <a:ln>
                  <a:noFill/>
                </a:ln>
                <a:solidFill>
                  <a:prstClr val="black"/>
                </a:solidFill>
                <a:effectLst/>
                <a:uLnTx/>
                <a:uFillTx/>
                <a:latin typeface="Aptos" panose="02110004020202020204"/>
                <a:ea typeface="+mn-ea"/>
                <a:cs typeface="+mn-cs"/>
              </a:rPr>
              <a:t>Las Vegas, NV</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600" i="0" u="none" strike="noStrike" kern="1200" cap="none" spc="0" normalizeH="0" baseline="0" noProof="0" dirty="0">
                <a:ln>
                  <a:noFill/>
                </a:ln>
                <a:solidFill>
                  <a:prstClr val="black"/>
                </a:solidFill>
                <a:effectLst/>
                <a:uLnTx/>
                <a:uFillTx/>
                <a:latin typeface="Aptos" panose="02110004020202020204"/>
                <a:ea typeface="+mn-ea"/>
                <a:cs typeface="+mn-cs"/>
              </a:rPr>
              <a:t>Reno, NV</a:t>
            </a:r>
          </a:p>
          <a:p>
            <a:endParaRPr lang="en-US" dirty="0"/>
          </a:p>
        </p:txBody>
      </p:sp>
      <p:sp>
        <p:nvSpPr>
          <p:cNvPr id="5" name="TextBox 4">
            <a:extLst>
              <a:ext uri="{FF2B5EF4-FFF2-40B4-BE49-F238E27FC236}">
                <a16:creationId xmlns:a16="http://schemas.microsoft.com/office/drawing/2014/main" id="{6DC87D97-CD40-7511-4B4F-10FF3519E960}"/>
              </a:ext>
            </a:extLst>
          </p:cNvPr>
          <p:cNvSpPr txBox="1"/>
          <p:nvPr/>
        </p:nvSpPr>
        <p:spPr>
          <a:xfrm>
            <a:off x="1529697" y="1690688"/>
            <a:ext cx="9132606" cy="1660968"/>
          </a:xfrm>
          <a:prstGeom prst="rect">
            <a:avLst/>
          </a:prstGeom>
          <a:noFill/>
        </p:spPr>
        <p:txBody>
          <a:bodyPr wrap="square" rtlCol="0">
            <a:spAutoFit/>
          </a:body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March 2018 to June 2019</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Tribal Consultations on Proposed Section 184 Regulations in:</a:t>
            </a:r>
          </a:p>
          <a:p>
            <a:endParaRPr lang="en-US" dirty="0"/>
          </a:p>
        </p:txBody>
      </p:sp>
    </p:spTree>
    <p:extLst>
      <p:ext uri="{BB962C8B-B14F-4D97-AF65-F5344CB8AC3E}">
        <p14:creationId xmlns:p14="http://schemas.microsoft.com/office/powerpoint/2010/main" val="2942277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3EDF6-15DE-2E7A-2CB7-493023CF01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47FD1C-7E11-D0F6-42B1-778C7D13243D}"/>
              </a:ext>
            </a:extLst>
          </p:cNvPr>
          <p:cNvSpPr>
            <a:spLocks noGrp="1"/>
          </p:cNvSpPr>
          <p:nvPr>
            <p:ph type="title"/>
          </p:nvPr>
        </p:nvSpPr>
        <p:spPr/>
        <p:txBody>
          <a:bodyPr/>
          <a:lstStyle/>
          <a:p>
            <a:r>
              <a:rPr lang="en-US" sz="6000" b="1" dirty="0">
                <a:solidFill>
                  <a:schemeClr val="accent2"/>
                </a:solidFill>
              </a:rPr>
              <a:t>Major Milestones</a:t>
            </a:r>
            <a:endParaRPr lang="en-US" dirty="0"/>
          </a:p>
        </p:txBody>
      </p:sp>
      <p:sp>
        <p:nvSpPr>
          <p:cNvPr id="3" name="Content Placeholder 2">
            <a:extLst>
              <a:ext uri="{FF2B5EF4-FFF2-40B4-BE49-F238E27FC236}">
                <a16:creationId xmlns:a16="http://schemas.microsoft.com/office/drawing/2014/main" id="{11D7C806-2BD2-7DC6-CE11-B9BD1F231D6A}"/>
              </a:ext>
            </a:extLst>
          </p:cNvPr>
          <p:cNvSpPr>
            <a:spLocks noGrp="1"/>
          </p:cNvSpPr>
          <p:nvPr>
            <p:ph idx="1"/>
          </p:nvPr>
        </p:nvSpPr>
        <p:spPr>
          <a:xfrm>
            <a:off x="1529697" y="2844163"/>
            <a:ext cx="8699620" cy="3313568"/>
          </a:xfrm>
        </p:spPr>
        <p:txBody>
          <a:bodyPr numCol="2">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5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3100" i="0" u="none" strike="noStrike" kern="1200" cap="none" spc="0" normalizeH="0" baseline="0" noProof="0" dirty="0">
                <a:ln>
                  <a:noFill/>
                </a:ln>
                <a:solidFill>
                  <a:prstClr val="black"/>
                </a:solidFill>
                <a:effectLst/>
                <a:uLnTx/>
                <a:uFillTx/>
                <a:latin typeface="Aptos" panose="02110004020202020204"/>
                <a:ea typeface="+mn-ea"/>
                <a:cs typeface="+mn-cs"/>
              </a:rPr>
              <a:t>Las Vegas, NV</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3100" dirty="0">
                <a:solidFill>
                  <a:prstClr val="black"/>
                </a:solidFill>
                <a:latin typeface="Aptos" panose="02110004020202020204"/>
              </a:rPr>
              <a:t>Norman, OK</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3100" dirty="0">
                <a:solidFill>
                  <a:prstClr val="black"/>
                </a:solidFill>
                <a:latin typeface="Aptos" panose="02110004020202020204"/>
              </a:rPr>
              <a:t>Arlington, WA</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3100" dirty="0">
                <a:solidFill>
                  <a:prstClr val="black"/>
                </a:solidFill>
                <a:latin typeface="Aptos" panose="02110004020202020204"/>
              </a:rPr>
              <a:t>Anchorage, AK</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3100" dirty="0">
                <a:solidFill>
                  <a:prstClr val="black"/>
                </a:solidFill>
                <a:latin typeface="Aptos" panose="02110004020202020204"/>
              </a:rPr>
              <a:t>Denver, CO</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3100" dirty="0">
                <a:solidFill>
                  <a:prstClr val="black"/>
                </a:solidFill>
                <a:latin typeface="Aptos" panose="02110004020202020204"/>
              </a:rPr>
              <a:t>Washington, DC</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sz="3600" dirty="0">
              <a:solidFill>
                <a:prstClr val="black"/>
              </a:solidFill>
              <a:latin typeface="Aptos" panose="02110004020202020204"/>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sz="3600" dirty="0">
              <a:solidFill>
                <a:prstClr val="black"/>
              </a:solidFill>
              <a:latin typeface="Aptos" panose="02110004020202020204"/>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3600" i="0" u="none" strike="noStrike" kern="1200" cap="none" spc="0" normalizeH="0" baseline="0" noProof="0" dirty="0">
              <a:ln>
                <a:noFill/>
              </a:ln>
              <a:solidFill>
                <a:prstClr val="black"/>
              </a:solidFill>
              <a:effectLst/>
              <a:uLnTx/>
              <a:uFillTx/>
              <a:latin typeface="Aptos" panose="0211000402020202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3600" i="0" u="none" strike="noStrike" kern="1200" cap="none" spc="0" normalizeH="0" baseline="0" noProof="0" dirty="0">
              <a:ln>
                <a:noFill/>
              </a:ln>
              <a:solidFill>
                <a:prstClr val="black"/>
              </a:solidFill>
              <a:effectLst/>
              <a:uLnTx/>
              <a:uFillTx/>
              <a:latin typeface="Aptos" panose="02110004020202020204"/>
              <a:ea typeface="+mn-ea"/>
              <a:cs typeface="+mn-cs"/>
            </a:endParaRPr>
          </a:p>
          <a:p>
            <a:pPr marL="457200" marR="0" lvl="1" indent="0" algn="l" defTabSz="914400" rtl="0" eaLnBrk="1" fontAlgn="auto" latinLnBrk="0" hangingPunct="1">
              <a:lnSpc>
                <a:spcPct val="90000"/>
              </a:lnSpc>
              <a:spcBef>
                <a:spcPts val="500"/>
              </a:spcBef>
              <a:spcAft>
                <a:spcPts val="0"/>
              </a:spcAft>
              <a:buClrTx/>
              <a:buSzTx/>
              <a:buNone/>
              <a:tabLst/>
              <a:defRPr/>
            </a:pPr>
            <a:endParaRPr kumimoji="0" lang="en-US" sz="3600" i="0" u="none" strike="noStrike" kern="1200" cap="none" spc="0" normalizeH="0" baseline="0" noProof="0" dirty="0">
              <a:ln>
                <a:noFill/>
              </a:ln>
              <a:solidFill>
                <a:prstClr val="black"/>
              </a:solidFill>
              <a:effectLst/>
              <a:uLnTx/>
              <a:uFillTx/>
              <a:latin typeface="Aptos" panose="02110004020202020204"/>
              <a:ea typeface="+mn-ea"/>
              <a:cs typeface="+mn-cs"/>
            </a:endParaRPr>
          </a:p>
          <a:p>
            <a:pPr marL="457200" marR="0" lvl="1" indent="0" algn="l" defTabSz="914400" rtl="0" eaLnBrk="1" fontAlgn="auto" latinLnBrk="0" hangingPunct="1">
              <a:lnSpc>
                <a:spcPct val="90000"/>
              </a:lnSpc>
              <a:spcBef>
                <a:spcPts val="500"/>
              </a:spcBef>
              <a:spcAft>
                <a:spcPts val="0"/>
              </a:spcAft>
              <a:buClrTx/>
              <a:buSzTx/>
              <a:buNone/>
              <a:tabLst/>
              <a:defRPr/>
            </a:pPr>
            <a:endParaRPr kumimoji="0" lang="en-US" sz="3600" i="0" u="none" strike="noStrike" kern="1200" cap="none" spc="0" normalizeH="0" baseline="0" noProof="0" dirty="0">
              <a:ln>
                <a:noFill/>
              </a:ln>
              <a:solidFill>
                <a:prstClr val="black"/>
              </a:solidFill>
              <a:effectLst/>
              <a:uLnTx/>
              <a:uFillTx/>
              <a:latin typeface="Aptos" panose="02110004020202020204"/>
              <a:ea typeface="+mn-ea"/>
              <a:cs typeface="+mn-cs"/>
            </a:endParaRPr>
          </a:p>
          <a:p>
            <a:endParaRPr lang="en-US" dirty="0"/>
          </a:p>
        </p:txBody>
      </p:sp>
      <p:sp>
        <p:nvSpPr>
          <p:cNvPr id="5" name="TextBox 4">
            <a:extLst>
              <a:ext uri="{FF2B5EF4-FFF2-40B4-BE49-F238E27FC236}">
                <a16:creationId xmlns:a16="http://schemas.microsoft.com/office/drawing/2014/main" id="{4DD59F0D-5385-B617-5BFB-89385FBA7EE3}"/>
              </a:ext>
            </a:extLst>
          </p:cNvPr>
          <p:cNvSpPr txBox="1"/>
          <p:nvPr/>
        </p:nvSpPr>
        <p:spPr>
          <a:xfrm>
            <a:off x="1529697" y="1690688"/>
            <a:ext cx="9132606" cy="1660968"/>
          </a:xfrm>
          <a:prstGeom prst="rect">
            <a:avLst/>
          </a:prstGeom>
          <a:noFill/>
        </p:spPr>
        <p:txBody>
          <a:bodyPr wrap="square" rtlCol="0">
            <a:spAutoFit/>
          </a:body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b="1" dirty="0">
                <a:solidFill>
                  <a:prstClr val="black"/>
                </a:solidFill>
                <a:latin typeface="Aptos" panose="02110004020202020204"/>
              </a:rPr>
              <a:t>December 2022</a:t>
            </a: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 to </a:t>
            </a:r>
            <a:r>
              <a:rPr lang="en-US" sz="2800" b="1" dirty="0">
                <a:solidFill>
                  <a:prstClr val="black"/>
                </a:solidFill>
                <a:latin typeface="Aptos" panose="02110004020202020204"/>
              </a:rPr>
              <a:t>March 2023</a:t>
            </a:r>
            <a:endPar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Tribal Consultations on Proposed Section 184 Regulations in:</a:t>
            </a:r>
          </a:p>
          <a:p>
            <a:endParaRPr lang="en-US" dirty="0"/>
          </a:p>
        </p:txBody>
      </p:sp>
    </p:spTree>
    <p:extLst>
      <p:ext uri="{BB962C8B-B14F-4D97-AF65-F5344CB8AC3E}">
        <p14:creationId xmlns:p14="http://schemas.microsoft.com/office/powerpoint/2010/main" val="3877527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F1645-93C6-F670-1183-25CA168217DF}"/>
              </a:ext>
            </a:extLst>
          </p:cNvPr>
          <p:cNvSpPr>
            <a:spLocks noGrp="1"/>
          </p:cNvSpPr>
          <p:nvPr>
            <p:ph type="title"/>
          </p:nvPr>
        </p:nvSpPr>
        <p:spPr/>
        <p:txBody>
          <a:bodyPr/>
          <a:lstStyle/>
          <a:p>
            <a:r>
              <a:rPr lang="en-US" dirty="0"/>
              <a:t>Major Milestones</a:t>
            </a:r>
          </a:p>
        </p:txBody>
      </p:sp>
      <p:sp>
        <p:nvSpPr>
          <p:cNvPr id="3" name="Content Placeholder 2">
            <a:extLst>
              <a:ext uri="{FF2B5EF4-FFF2-40B4-BE49-F238E27FC236}">
                <a16:creationId xmlns:a16="http://schemas.microsoft.com/office/drawing/2014/main" id="{CF0B21CC-37B8-EE06-D416-E84C7BB010C6}"/>
              </a:ext>
            </a:extLst>
          </p:cNvPr>
          <p:cNvSpPr>
            <a:spLocks noGrp="1"/>
          </p:cNvSpPr>
          <p:nvPr>
            <p:ph idx="1"/>
          </p:nvPr>
        </p:nvSpPr>
        <p:spPr/>
        <p:txBody>
          <a:bodyPr>
            <a:normAutofit/>
          </a:bodyPr>
          <a:lstStyle/>
          <a:p>
            <a:pPr marL="0" indent="0">
              <a:buNone/>
            </a:pPr>
            <a:r>
              <a:rPr lang="en-US" b="1" dirty="0"/>
              <a:t>* Proposed Rule Published on December 21, 2022</a:t>
            </a:r>
          </a:p>
          <a:p>
            <a:pPr marL="0" indent="0">
              <a:buNone/>
            </a:pPr>
            <a:endParaRPr lang="en-US" dirty="0"/>
          </a:p>
          <a:p>
            <a:pPr marL="0" indent="0">
              <a:buNone/>
            </a:pPr>
            <a:r>
              <a:rPr lang="en-US" dirty="0">
                <a:hlinkClick r:id="rId2"/>
              </a:rPr>
              <a:t>Federal Register :: Strengthening the Section 184 Indian Home Loan Guarantee Program</a:t>
            </a:r>
            <a:endParaRPr lang="en-US" dirty="0"/>
          </a:p>
          <a:p>
            <a:pPr marL="0" indent="0">
              <a:buNone/>
            </a:pPr>
            <a:r>
              <a:rPr lang="en-US" dirty="0"/>
              <a:t>Comments were due December 17, 2023</a:t>
            </a:r>
          </a:p>
          <a:p>
            <a:pPr marL="0" indent="0">
              <a:buNone/>
            </a:pPr>
            <a:endParaRPr lang="en-US" dirty="0"/>
          </a:p>
          <a:p>
            <a:endParaRPr lang="en-US" dirty="0"/>
          </a:p>
        </p:txBody>
      </p:sp>
    </p:spTree>
    <p:extLst>
      <p:ext uri="{BB962C8B-B14F-4D97-AF65-F5344CB8AC3E}">
        <p14:creationId xmlns:p14="http://schemas.microsoft.com/office/powerpoint/2010/main" val="2797328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B983F-8ABC-109C-27C0-646BECD5589D}"/>
              </a:ext>
            </a:extLst>
          </p:cNvPr>
          <p:cNvSpPr>
            <a:spLocks noGrp="1"/>
          </p:cNvSpPr>
          <p:nvPr>
            <p:ph type="title"/>
          </p:nvPr>
        </p:nvSpPr>
        <p:spPr/>
        <p:txBody>
          <a:bodyPr/>
          <a:lstStyle/>
          <a:p>
            <a:r>
              <a:rPr lang="en-US" dirty="0"/>
              <a:t>Major Milestones</a:t>
            </a:r>
          </a:p>
        </p:txBody>
      </p:sp>
      <p:sp>
        <p:nvSpPr>
          <p:cNvPr id="3" name="Content Placeholder 2">
            <a:extLst>
              <a:ext uri="{FF2B5EF4-FFF2-40B4-BE49-F238E27FC236}">
                <a16:creationId xmlns:a16="http://schemas.microsoft.com/office/drawing/2014/main" id="{1B436929-931D-795D-B145-AE66F2358A7C}"/>
              </a:ext>
            </a:extLst>
          </p:cNvPr>
          <p:cNvSpPr>
            <a:spLocks noGrp="1"/>
          </p:cNvSpPr>
          <p:nvPr>
            <p:ph idx="1"/>
          </p:nvPr>
        </p:nvSpPr>
        <p:spPr>
          <a:xfrm>
            <a:off x="1529696" y="1825624"/>
            <a:ext cx="8699620" cy="4059127"/>
          </a:xfrm>
        </p:spPr>
        <p:txBody>
          <a:bodyPr>
            <a:normAutofit/>
          </a:bodyPr>
          <a:lstStyle/>
          <a:p>
            <a:pPr marL="0" indent="0">
              <a:buNone/>
            </a:pPr>
            <a:endParaRPr lang="en-US" dirty="0"/>
          </a:p>
          <a:p>
            <a:pPr marL="0" indent="0">
              <a:buNone/>
            </a:pPr>
            <a:r>
              <a:rPr lang="en-US" b="1" dirty="0"/>
              <a:t>* Final Rule Published on March 20, 2024</a:t>
            </a:r>
          </a:p>
          <a:p>
            <a:pPr marL="0" indent="0">
              <a:buNone/>
            </a:pPr>
            <a:endParaRPr lang="en-US" dirty="0"/>
          </a:p>
          <a:p>
            <a:pPr marL="0" indent="0">
              <a:buNone/>
            </a:pPr>
            <a:r>
              <a:rPr lang="en-US" dirty="0">
                <a:hlinkClick r:id="rId2"/>
              </a:rPr>
              <a:t>Federal Register :: Strengthening the Section 184 Indian Housing Loan Guarantee Program</a:t>
            </a:r>
            <a:endParaRPr lang="en-US" dirty="0"/>
          </a:p>
          <a:p>
            <a:pPr marL="0" indent="0">
              <a:buNone/>
            </a:pPr>
            <a:endParaRPr lang="en-US" dirty="0"/>
          </a:p>
          <a:p>
            <a:pPr marL="0" indent="0">
              <a:buNone/>
            </a:pPr>
            <a:r>
              <a:rPr lang="en-US" dirty="0"/>
              <a:t>Effective Date: June 18, 2024</a:t>
            </a:r>
          </a:p>
          <a:p>
            <a:pPr marL="0" indent="0">
              <a:buNone/>
            </a:pPr>
            <a:endParaRPr lang="en-US" dirty="0"/>
          </a:p>
        </p:txBody>
      </p:sp>
    </p:spTree>
    <p:extLst>
      <p:ext uri="{BB962C8B-B14F-4D97-AF65-F5344CB8AC3E}">
        <p14:creationId xmlns:p14="http://schemas.microsoft.com/office/powerpoint/2010/main" val="3058699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64942-F2A1-8BB9-C368-7E1AEB5ED9A7}"/>
              </a:ext>
            </a:extLst>
          </p:cNvPr>
          <p:cNvSpPr>
            <a:spLocks noGrp="1"/>
          </p:cNvSpPr>
          <p:nvPr>
            <p:ph type="title"/>
          </p:nvPr>
        </p:nvSpPr>
        <p:spPr/>
        <p:txBody>
          <a:bodyPr/>
          <a:lstStyle/>
          <a:p>
            <a:r>
              <a:rPr lang="en-US" sz="6000" b="1" dirty="0">
                <a:solidFill>
                  <a:schemeClr val="accent2"/>
                </a:solidFill>
              </a:rPr>
              <a:t>Major Milestones</a:t>
            </a:r>
            <a:endParaRPr lang="en-US" dirty="0"/>
          </a:p>
        </p:txBody>
      </p:sp>
      <p:sp>
        <p:nvSpPr>
          <p:cNvPr id="3" name="Content Placeholder 2">
            <a:extLst>
              <a:ext uri="{FF2B5EF4-FFF2-40B4-BE49-F238E27FC236}">
                <a16:creationId xmlns:a16="http://schemas.microsoft.com/office/drawing/2014/main" id="{A759AA24-85F0-8456-379D-CB982F01F63B}"/>
              </a:ext>
            </a:extLst>
          </p:cNvPr>
          <p:cNvSpPr>
            <a:spLocks noGrp="1"/>
          </p:cNvSpPr>
          <p:nvPr>
            <p:ph idx="1"/>
          </p:nvPr>
        </p:nvSpPr>
        <p:spPr/>
        <p:txBody>
          <a:bodyPr>
            <a:normAutofit fontScale="85000" lnSpcReduction="20000"/>
          </a:bodyPr>
          <a:lstStyle/>
          <a:p>
            <a:pPr marL="0" indent="0">
              <a:buNone/>
            </a:pPr>
            <a:r>
              <a:rPr lang="en-US" b="1" dirty="0"/>
              <a:t>Strengthening the Section 18 Indian Housing Loan Guarantee Program; Delay of Effective Date and Compliance Dates</a:t>
            </a:r>
          </a:p>
          <a:p>
            <a:pPr marL="0" indent="0">
              <a:buNone/>
            </a:pPr>
            <a:endParaRPr lang="en-US" b="1" dirty="0"/>
          </a:p>
          <a:p>
            <a:pPr marL="0" indent="0">
              <a:buNone/>
            </a:pPr>
            <a:r>
              <a:rPr lang="en-US" dirty="0">
                <a:hlinkClick r:id="rId2"/>
              </a:rPr>
              <a:t>Federal Register :: Strengthening the Section 184 Indian Housing Loan Guarantee Program; Delay of Effective and Compliance Dates</a:t>
            </a:r>
            <a:endParaRPr lang="en-US" b="1" dirty="0"/>
          </a:p>
          <a:p>
            <a:pPr marL="0" indent="0">
              <a:buNone/>
            </a:pPr>
            <a:endParaRPr lang="en-US" b="1" dirty="0"/>
          </a:p>
          <a:p>
            <a:pPr marL="0" indent="0">
              <a:buNone/>
            </a:pPr>
            <a:r>
              <a:rPr lang="en-US" b="1" dirty="0"/>
              <a:t>Published June 14, 2024; Final Rule Effective Date delayed to December 31, 2024</a:t>
            </a:r>
          </a:p>
          <a:p>
            <a:pPr marL="0" indent="0">
              <a:buNone/>
            </a:pPr>
            <a:endParaRPr lang="en-US" b="1" dirty="0"/>
          </a:p>
          <a:p>
            <a:pPr marL="0" indent="0">
              <a:buNone/>
            </a:pPr>
            <a:r>
              <a:rPr lang="en-US" b="1" dirty="0"/>
              <a:t>Compliance Date of March 1, 2025, established.</a:t>
            </a:r>
            <a:endParaRPr lang="en-US" dirty="0"/>
          </a:p>
          <a:p>
            <a:endParaRPr lang="en-US" dirty="0"/>
          </a:p>
        </p:txBody>
      </p:sp>
    </p:spTree>
    <p:extLst>
      <p:ext uri="{BB962C8B-B14F-4D97-AF65-F5344CB8AC3E}">
        <p14:creationId xmlns:p14="http://schemas.microsoft.com/office/powerpoint/2010/main" val="3304242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3C6A0-D523-8208-A0E1-74C3A10D10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992D50-7AC7-CD77-C4CB-E693C5A7A24E}"/>
              </a:ext>
            </a:extLst>
          </p:cNvPr>
          <p:cNvSpPr>
            <a:spLocks noGrp="1"/>
          </p:cNvSpPr>
          <p:nvPr>
            <p:ph type="title"/>
          </p:nvPr>
        </p:nvSpPr>
        <p:spPr>
          <a:xfrm>
            <a:off x="1843790" y="783414"/>
            <a:ext cx="9510008" cy="910475"/>
          </a:xfrm>
        </p:spPr>
        <p:txBody>
          <a:bodyPr>
            <a:noAutofit/>
          </a:bodyPr>
          <a:lstStyle/>
          <a:p>
            <a:r>
              <a:rPr lang="en-US" sz="6000" b="1" dirty="0">
                <a:solidFill>
                  <a:schemeClr val="accent2"/>
                </a:solidFill>
              </a:rPr>
              <a:t>Proposed 184 Handbook</a:t>
            </a:r>
            <a:endParaRPr lang="en-US" sz="6000" dirty="0"/>
          </a:p>
        </p:txBody>
      </p:sp>
      <p:pic>
        <p:nvPicPr>
          <p:cNvPr id="7" name="Picture 6" descr="A blue bird with a black background&#10;&#10;Description automatically generated">
            <a:extLst>
              <a:ext uri="{FF2B5EF4-FFF2-40B4-BE49-F238E27FC236}">
                <a16:creationId xmlns:a16="http://schemas.microsoft.com/office/drawing/2014/main" id="{A3B18559-01D9-6308-900C-EE703A464C9C}"/>
              </a:ext>
            </a:extLst>
          </p:cNvPr>
          <p:cNvPicPr>
            <a:picLocks noChangeAspect="1"/>
          </p:cNvPicPr>
          <p:nvPr/>
        </p:nvPicPr>
        <p:blipFill>
          <a:blip r:embed="rId2">
            <a:alphaModFix amt="30000"/>
            <a:extLst>
              <a:ext uri="{28A0092B-C50C-407E-A947-70E740481C1C}">
                <a14:useLocalDpi xmlns:a14="http://schemas.microsoft.com/office/drawing/2010/main" val="0"/>
              </a:ext>
            </a:extLst>
          </a:blip>
          <a:stretch>
            <a:fillRect/>
          </a:stretch>
        </p:blipFill>
        <p:spPr>
          <a:xfrm rot="20491167" flipH="1">
            <a:off x="10647744" y="4443973"/>
            <a:ext cx="1412107" cy="1412107"/>
          </a:xfrm>
          <a:prstGeom prst="rect">
            <a:avLst/>
          </a:prstGeom>
        </p:spPr>
      </p:pic>
      <p:pic>
        <p:nvPicPr>
          <p:cNvPr id="9" name="Picture 8" descr="A orange bird with a black background&#10;&#10;Description automatically generated">
            <a:extLst>
              <a:ext uri="{FF2B5EF4-FFF2-40B4-BE49-F238E27FC236}">
                <a16:creationId xmlns:a16="http://schemas.microsoft.com/office/drawing/2014/main" id="{9619B27F-08A9-8207-0401-4CAB7E52D979}"/>
              </a:ext>
            </a:extLst>
          </p:cNvPr>
          <p:cNvPicPr>
            <a:picLocks noChangeAspect="1"/>
          </p:cNvPicPr>
          <p:nvPr/>
        </p:nvPicPr>
        <p:blipFill>
          <a:blip r:embed="rId3">
            <a:alphaModFix amt="21000"/>
            <a:extLst>
              <a:ext uri="{28A0092B-C50C-407E-A947-70E740481C1C}">
                <a14:useLocalDpi xmlns:a14="http://schemas.microsoft.com/office/drawing/2010/main" val="0"/>
              </a:ext>
            </a:extLst>
          </a:blip>
          <a:stretch>
            <a:fillRect/>
          </a:stretch>
        </p:blipFill>
        <p:spPr>
          <a:xfrm rot="640029">
            <a:off x="223914" y="442062"/>
            <a:ext cx="1325563" cy="1325563"/>
          </a:xfrm>
          <a:prstGeom prst="rect">
            <a:avLst/>
          </a:prstGeom>
        </p:spPr>
      </p:pic>
      <p:pic>
        <p:nvPicPr>
          <p:cNvPr id="12" name="Content Placeholder 11" descr="A red and blue pattern&#10;&#10;Description automatically generated">
            <a:extLst>
              <a:ext uri="{FF2B5EF4-FFF2-40B4-BE49-F238E27FC236}">
                <a16:creationId xmlns:a16="http://schemas.microsoft.com/office/drawing/2014/main" id="{4343ABBA-8771-AD6C-8CD1-FCA3D238466E}"/>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r="73546"/>
          <a:stretch/>
        </p:blipFill>
        <p:spPr>
          <a:xfrm rot="5400000">
            <a:off x="5704294" y="370292"/>
            <a:ext cx="783414" cy="12192002"/>
          </a:xfrm>
        </p:spPr>
      </p:pic>
      <p:graphicFrame>
        <p:nvGraphicFramePr>
          <p:cNvPr id="14" name="TextBox 3">
            <a:extLst>
              <a:ext uri="{FF2B5EF4-FFF2-40B4-BE49-F238E27FC236}">
                <a16:creationId xmlns:a16="http://schemas.microsoft.com/office/drawing/2014/main" id="{455B45C2-BEED-F1FB-8F78-9168310F6093}"/>
              </a:ext>
            </a:extLst>
          </p:cNvPr>
          <p:cNvGraphicFramePr/>
          <p:nvPr/>
        </p:nvGraphicFramePr>
        <p:xfrm>
          <a:off x="1969574" y="1878855"/>
          <a:ext cx="8188413" cy="33902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Arrow: Right 2">
            <a:extLst>
              <a:ext uri="{FF2B5EF4-FFF2-40B4-BE49-F238E27FC236}">
                <a16:creationId xmlns:a16="http://schemas.microsoft.com/office/drawing/2014/main" id="{C7052164-710F-806D-77BD-D0E7D53593D2}"/>
              </a:ext>
            </a:extLst>
          </p:cNvPr>
          <p:cNvSpPr/>
          <p:nvPr/>
        </p:nvSpPr>
        <p:spPr>
          <a:xfrm>
            <a:off x="3874883" y="2785109"/>
            <a:ext cx="217284" cy="19012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CB06E154-8A9C-A0EA-07AA-063D4F26FC85}"/>
              </a:ext>
            </a:extLst>
          </p:cNvPr>
          <p:cNvSpPr/>
          <p:nvPr/>
        </p:nvSpPr>
        <p:spPr>
          <a:xfrm>
            <a:off x="5955138" y="2785109"/>
            <a:ext cx="217284" cy="19012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66366D25-1069-4450-D722-EC428EAAAF1A}"/>
              </a:ext>
            </a:extLst>
          </p:cNvPr>
          <p:cNvSpPr/>
          <p:nvPr/>
        </p:nvSpPr>
        <p:spPr>
          <a:xfrm>
            <a:off x="8056562" y="2785109"/>
            <a:ext cx="217284" cy="19012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C06E2EBB-D640-5450-EC21-6228F78DFC48}"/>
              </a:ext>
            </a:extLst>
          </p:cNvPr>
          <p:cNvSpPr/>
          <p:nvPr/>
        </p:nvSpPr>
        <p:spPr>
          <a:xfrm>
            <a:off x="4923576" y="4066453"/>
            <a:ext cx="217284" cy="19012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5CD018E9-C614-14E0-9F26-28B16FBE52B4}"/>
              </a:ext>
            </a:extLst>
          </p:cNvPr>
          <p:cNvSpPr/>
          <p:nvPr/>
        </p:nvSpPr>
        <p:spPr>
          <a:xfrm>
            <a:off x="7051142" y="4063373"/>
            <a:ext cx="217284" cy="19012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91341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&#65279;<?xml version="1.0" encoding="utf-8"?><Relationships xmlns="http://schemas.openxmlformats.org/package/2006/relationships"><Relationship Type="http://schemas.openxmlformats.org/officeDocument/2006/relationships/customXmlProps" Target="/customXml/itemProps1.xml" Id="rId1" /></Relationships>
</file>

<file path=customXml/_rels/item2.xml.rels>&#65279;<?xml version="1.0" encoding="utf-8"?><Relationships xmlns="http://schemas.openxmlformats.org/package/2006/relationships"><Relationship Type="http://schemas.openxmlformats.org/officeDocument/2006/relationships/customXmlProps" Target="/customXml/itemProps2.xml" Id="rId1" /></Relationships>
</file>

<file path=customXml/_rels/item3.xml.rels>&#65279;<?xml version="1.0" encoding="utf-8"?><Relationships xmlns="http://schemas.openxmlformats.org/package/2006/relationships"><Relationship Type="http://schemas.openxmlformats.org/officeDocument/2006/relationships/customXmlProps" Target="/customXml/itemProps3.xml" Id="rId1"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A03AA40E4C584795B170AC43B403D5" ma:contentTypeVersion="19" ma:contentTypeDescription="Create a new document." ma:contentTypeScope="" ma:versionID="d68c822063c6bfb26deae78a92c8e0e1">
  <xsd:schema xmlns:xsd="http://www.w3.org/2001/XMLSchema" xmlns:xs="http://www.w3.org/2001/XMLSchema" xmlns:p="http://schemas.microsoft.com/office/2006/metadata/properties" xmlns:ns2="8d508723-e639-4b93-8253-142cfbeeab1a" xmlns:ns3="70497fb1-53e5-4b98-b708-2626a1213597" targetNamespace="http://schemas.microsoft.com/office/2006/metadata/properties" ma:root="true" ma:fieldsID="afcff1743f9918e9866848b7a1f3cc1a" ns2:_="" ns3:_="">
    <xsd:import namespace="8d508723-e639-4b93-8253-142cfbeeab1a"/>
    <xsd:import namespace="70497fb1-53e5-4b98-b708-2626a121359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CR" minOccurs="0"/>
                <xsd:element ref="ns2:Test" minOccurs="0"/>
                <xsd:element ref="ns3:SharedWithUsers" minOccurs="0"/>
                <xsd:element ref="ns3:SharedWithDetails" minOccurs="0"/>
                <xsd:element ref="ns2:Cont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508723-e639-4b93-8253-142cfbeeab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a504f05-855e-44fc-8779-c8d1e316033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Test" ma:index="21" nillable="true" ma:displayName="Test" ma:default="Test" ma:format="Dropdown" ma:internalName="Test">
      <xsd:simpleType>
        <xsd:restriction base="dms:Text">
          <xsd:maxLength value="255"/>
        </xsd:restriction>
      </xsd:simpleType>
    </xsd:element>
    <xsd:element name="Contents" ma:index="24" nillable="true" ma:displayName="Contents" ma:format="Dropdown" ma:internalName="Content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497fb1-53e5-4b98-b708-2626a121359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6820dcf-98ee-4535-88ac-553ebe7e82a3}" ma:internalName="TaxCatchAll" ma:showField="CatchAllData" ma:web="70497fb1-53e5-4b98-b708-2626a1213597">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d508723-e639-4b93-8253-142cfbeeab1a">
      <Terms xmlns="http://schemas.microsoft.com/office/infopath/2007/PartnerControls"/>
    </lcf76f155ced4ddcb4097134ff3c332f>
    <TaxCatchAll xmlns="70497fb1-53e5-4b98-b708-2626a1213597" xsi:nil="true"/>
    <Contents xmlns="8d508723-e639-4b93-8253-142cfbeeab1a" xsi:nil="true"/>
    <Test xmlns="8d508723-e639-4b93-8253-142cfbeeab1a">Test</Test>
  </documentManagement>
</p:properties>
</file>

<file path=customXml/itemProps1.xml><?xml version="1.0" encoding="utf-8"?>
<ds:datastoreItem xmlns:ds="http://schemas.openxmlformats.org/officeDocument/2006/customXml" ds:itemID="{234DE49F-182B-4017-AA41-2DDEE471C2ED}"/>
</file>

<file path=customXml/itemProps2.xml><?xml version="1.0" encoding="utf-8"?>
<ds:datastoreItem xmlns:ds="http://schemas.openxmlformats.org/officeDocument/2006/customXml" ds:itemID="{246E7B41-1A9F-4400-A769-AF69A6201B52}"/>
</file>

<file path=customXml/itemProps3.xml><?xml version="1.0" encoding="utf-8"?>
<ds:datastoreItem xmlns:ds="http://schemas.openxmlformats.org/officeDocument/2006/customXml" ds:itemID="{8C2A7DFC-FA9F-4FE9-B600-CB70D5F44388}"/>
</file>

<file path=docMetadata/LabelInfo.xml><?xml version="1.0" encoding="utf-8"?>
<clbl:labelList xmlns:clbl="http://schemas.microsoft.com/office/2020/mipLabelMetadata">
  <clbl:label id="{615524c5-22e9-4bcd-a893-1180a53fc7b2}" enabled="0" method="" siteId="{615524c5-22e9-4bcd-a893-1180a53fc7b2}" removed="1"/>
</clbl:labelList>
</file>

<file path=docProps/app.xml><?xml version="1.0" encoding="utf-8"?>
<Properties xmlns="http://schemas.openxmlformats.org/officeDocument/2006/extended-properties" xmlns:vt="http://schemas.openxmlformats.org/officeDocument/2006/docPropsVTypes">
  <TotalTime>186</TotalTime>
  <Words>548</Words>
  <Application>Microsoft Office PowerPoint</Application>
  <PresentationFormat>Widescreen</PresentationFormat>
  <Paragraphs>99</Paragraphs>
  <Slides>12</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Aptos</vt:lpstr>
      <vt:lpstr>Aptos Display</vt:lpstr>
      <vt:lpstr>Arial</vt:lpstr>
      <vt:lpstr>MIonic</vt:lpstr>
      <vt:lpstr>Office Theme</vt:lpstr>
      <vt:lpstr>Custom Design</vt:lpstr>
      <vt:lpstr>PowerPoint Presentation</vt:lpstr>
      <vt:lpstr>An Overview of the Proposed Section 184 Indian Housing Loan Guarantee Program Handbook</vt:lpstr>
      <vt:lpstr>Housing and Community Development Act of 1992</vt:lpstr>
      <vt:lpstr>Major Milestones</vt:lpstr>
      <vt:lpstr>Major Milestones</vt:lpstr>
      <vt:lpstr>Major Milestones</vt:lpstr>
      <vt:lpstr>Major Milestones</vt:lpstr>
      <vt:lpstr>Major Milestones</vt:lpstr>
      <vt:lpstr>Proposed 184 Handbook</vt:lpstr>
      <vt:lpstr>Proposed 184 Handbook</vt:lpstr>
      <vt:lpstr>Proposed 184 Handbook</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Allen, William C</dc:creator>
  <cp:lastModifiedBy>Lee, Chung-Yiu</cp:lastModifiedBy>
  <cp:revision>4</cp:revision>
  <dcterms:created xsi:type="dcterms:W3CDTF">2024-11-15T14:51:29Z</dcterms:created>
  <dcterms:modified xsi:type="dcterms:W3CDTF">2024-11-19T12:56:56Z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0x01010009A03AA40E4C584795B170AC43B403D5</vt:lpwstr>
  </property>
</Properties>
</file>