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emf" ContentType="image/x-emf"/>
  <Default Extension="svg" ContentType="image/svg+xml"/>
  <Default Extension="jpg" ContentType="image/jpe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s/slide7.xml" ContentType="application/vnd.openxmlformats-officedocument.presentationml.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Layouts/slideLayout16.xml" ContentType="application/vnd.openxmlformats-officedocument.presentationml.slideLayout+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theme/theme1.xml" ContentType="application/vnd.openxmlformats-officedocument.theme+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5.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s/slide12.xml" ContentType="application/vnd.openxmlformats-officedocument.presentationml.slide+xml"/>
  <Override PartName="/ppt/notesSlides/notesSlide10.xml" ContentType="application/vnd.openxmlformats-officedocument.presentationml.notesSlide+xml"/>
  <Override PartName="/ppt/slides/slide17.xml" ContentType="application/vnd.openxmlformats-officedocument.presentationml.slide+xml"/>
  <Override PartName="/ppt/notesSlides/notesSlide14.xml" ContentType="application/vnd.openxmlformats-officedocument.presentationml.notesSlide+xml"/>
  <Override PartName="/ppt/revisionInfo.xml" ContentType="application/vnd.ms-powerpoint.revisioninfo+xml"/>
  <Override PartName="/ppt/slides/slide2.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11.xml" ContentType="application/vnd.openxmlformats-officedocument.presentationml.slide+xml"/>
  <Override PartName="/ppt/notesSlides/notesSlide9.xml" ContentType="application/vnd.openxmlformats-officedocument.presentationml.notesSlide+xml"/>
  <Override PartName="/ppt/slides/slide16.xml" ContentType="application/vnd.openxmlformats-officedocument.presentationml.slide+xml"/>
  <Override PartName="/ppt/notesSlides/notesSlide13.xml" ContentType="application/vnd.openxmlformats-officedocument.presentationml.notesSlide+xml"/>
  <Override PartName="/ppt/tableStyles.xml" ContentType="application/vnd.openxmlformats-officedocument.presentationml.tableStyles+xml"/>
  <Override PartName="/ppt/slides/slide1.xml" ContentType="application/vnd.openxmlformats-officedocument.presentationml.slide+xml"/>
  <Override PartName="/ppt/slides/slide15.xml" ContentType="application/vnd.openxmlformats-officedocument.presentationml.slide+xml"/>
  <Override PartName="/ppt/notesSlides/notesSlide12.xml" ContentType="application/vnd.openxmlformats-officedocument.presentationml.notesSlide+xml"/>
  <Override PartName="/ppt/slides/slide19.xml" ContentType="application/vnd.openxmlformats-officedocument.presentationml.slide+xml"/>
  <Override PartName="/ppt/notesSlides/notesSlide15.xml" ContentType="application/vnd.openxmlformats-officedocument.presentationml.notesSlide+xml"/>
  <Override PartName="/ppt/tags/tag2.xml" ContentType="application/vnd.openxmlformats-officedocument.presentationml.tags+xml"/>
  <Override PartName="/customXml/item3.xml" ContentType="application/xml"/>
  <Override PartName="/customXml/itemProps3.xml" ContentType="application/vnd.openxmlformats-officedocument.customXmlProperties+xml"/>
  <Override PartName="/ppt/slides/slide5.xml" ContentType="application/vnd.openxmlformats-officedocument.presentationml.slide+xml"/>
  <Override PartName="/ppt/notesSlides/notesSlide3.xml" ContentType="application/vnd.openxmlformats-officedocument.presentationml.notesSlide+xml"/>
  <Override PartName="/ppt/slides/slide10.xml" ContentType="application/vnd.openxmlformats-officedocument.presentationml.slide+xml"/>
  <Override PartName="/ppt/notesSlides/notesSlide8.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14.xml" ContentType="application/vnd.openxmlformats-officedocument.presentationml.slide+xml"/>
  <Override PartName="/ppt/viewProps.xml" ContentType="application/vnd.openxmlformats-officedocument.presentationml.viewProps+xml"/>
  <Override PartName="/customXml/item2.xml" ContentType="application/xml"/>
  <Override PartName="/customXml/itemProps2.xml" ContentType="application/vnd.openxmlformats-officedocument.customXmlProperties+xml"/>
  <Override PartName="/ppt/slides/slide9.xml" ContentType="application/vnd.openxmlformats-officedocument.presentationml.slide+xml"/>
  <Override PartName="/ppt/notesSlides/notesSlide7.xml" ContentType="application/vnd.openxmlformats-officedocument.presentationml.notesSlide+xml"/>
  <Override PartName="/ppt/tags/tag1.xml" ContentType="application/vnd.openxmlformats-officedocument.presentationml.tags+xml"/>
  <Override PartName="/ppt/slides/slide18.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Slides/notesSlide6.xml" ContentType="application/vnd.openxmlformats-officedocument.presentationml.notesSlide+xml"/>
  <Override PartName="/ppt/slides/slide13.xml" ContentType="application/vnd.openxmlformats-officedocument.presentationml.slide+xml"/>
  <Override PartName="/ppt/notesSlides/notesSlide11.xml" ContentType="application/vnd.openxmlformats-officedocument.presentationml.notesSlide+xml"/>
  <Override PartName="/ppt/presProps.xml" ContentType="application/vnd.openxmlformats-officedocument.presentationml.presProps+xml"/>
  <Override PartName="/customXml/item1.xml" ContentType="application/xml"/>
  <Override PartName="/customXml/itemProps1.xml" ContentType="application/vnd.openxmlformats-officedocument.customXmlProperties+xml"/>
  <Override PartName="/docProps/custom.xml" ContentType="application/vnd.openxmlformats-officedocument.custom-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305" r:id="rId3"/>
    <p:sldId id="2147474422" r:id="rId4"/>
    <p:sldId id="2147474425" r:id="rId5"/>
    <p:sldId id="1146" r:id="rId6"/>
    <p:sldId id="2147474426" r:id="rId7"/>
    <p:sldId id="1129" r:id="rId8"/>
    <p:sldId id="2147474428" r:id="rId9"/>
    <p:sldId id="2147474429" r:id="rId10"/>
    <p:sldId id="2147474427" r:id="rId11"/>
    <p:sldId id="2147474433" r:id="rId12"/>
    <p:sldId id="383" r:id="rId13"/>
    <p:sldId id="373" r:id="rId14"/>
    <p:sldId id="384" r:id="rId15"/>
    <p:sldId id="2147474434" r:id="rId16"/>
    <p:sldId id="2147474436" r:id="rId17"/>
    <p:sldId id="385" r:id="rId18"/>
    <p:sldId id="2147474424" r:id="rId19"/>
    <p:sldId id="214747443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279B8-1990-42F2-9EEE-8B26975A83A6}" v="6" dt="2024-11-08T22:43:41.9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3" d="100"/>
          <a:sy n="73" d="100"/>
        </p:scale>
        <p:origin x="404" y="52"/>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xml" Id="rId8" /><Relationship Type="http://schemas.openxmlformats.org/officeDocument/2006/relationships/slide" Target="/ppt/slides/slide12.xml" Id="rId13" /><Relationship Type="http://schemas.openxmlformats.org/officeDocument/2006/relationships/slide" Target="/ppt/slides/slide17.xml" Id="rId18" /><Relationship Type="http://schemas.microsoft.com/office/2015/10/relationships/revisionInfo" Target="/ppt/revisionInfo.xml" Id="rId26" /><Relationship Type="http://schemas.openxmlformats.org/officeDocument/2006/relationships/slide" Target="/ppt/slides/slide2.xml" Id="rId3" /><Relationship Type="http://schemas.openxmlformats.org/officeDocument/2006/relationships/notesMaster" Target="/ppt/notesMasters/notesMaster1.xml" Id="rId21"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tableStyles" Target="/ppt/tableStyles.xml" Id="rId25"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slide" Target="/ppt/slides/slide19.xml" Id="rId20" /><Relationship Type="http://schemas.openxmlformats.org/officeDocument/2006/relationships/customXml" Target="/customXml/item3.xml" Id="rId29"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theme" Target="/ppt/theme/theme1.xml" Id="rId24"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viewProps" Target="/ppt/viewProps.xml" Id="rId23" /><Relationship Type="http://schemas.openxmlformats.org/officeDocument/2006/relationships/customXml" Target="/customXml/item2.xml" Id="rId28" /><Relationship Type="http://schemas.openxmlformats.org/officeDocument/2006/relationships/slide" Target="/ppt/slides/slide9.xml" Id="rId10" /><Relationship Type="http://schemas.openxmlformats.org/officeDocument/2006/relationships/slide" Target="/ppt/slides/slide18.xml" Id="rId19"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presProps" Target="/ppt/presProps.xml" Id="rId22" /><Relationship Type="http://schemas.openxmlformats.org/officeDocument/2006/relationships/customXml" Target="/customXml/item1.xml" Id="rId27" /></Relationships>
</file>

<file path=ppt/charts/_rels/chart1.xml.rels>&#65279;<?xml version="1.0" encoding="utf-8"?><Relationships xmlns="http://schemas.openxmlformats.org/package/2006/relationships"><Relationship Type="http://schemas.openxmlformats.org/officeDocument/2006/relationships/package" Target="/ppt/embeddings/Microsoft_Excel_Worksheet.xlsx" Id="rId3" /><Relationship Type="http://schemas.microsoft.com/office/2011/relationships/chartColorStyle" Target="/ppt/charts/colors1.xml" Id="rId2" /><Relationship Type="http://schemas.microsoft.com/office/2011/relationships/chartStyle" Target="/ppt/charts/style1.xml" Id="rId1"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34983153996956"/>
          <c:y val="6.7865530552803199E-2"/>
          <c:w val="0.61691512163443507"/>
          <c:h val="0.90764425989013109"/>
        </c:manualLayout>
      </c:layout>
      <c:doughnutChart>
        <c:varyColors val="1"/>
        <c:ser>
          <c:idx val="0"/>
          <c:order val="0"/>
          <c:tx>
            <c:strRef>
              <c:f>Sheet1!$B$1</c:f>
              <c:strCache>
                <c:ptCount val="1"/>
                <c:pt idx="0">
                  <c:v>Sales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1D3-4E3A-8F8E-39D367CF466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1D3-4E3A-8F8E-39D367CF4668}"/>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1D3-4E3A-8F8E-39D367CF4668}"/>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1D3-4E3A-8F8E-39D367CF4668}"/>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1D3-4E3A-8F8E-39D367CF4668}"/>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1D3-4E3A-8F8E-39D367CF4668}"/>
              </c:ext>
            </c:extLst>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E050-4549-967A-62B2E0F1E176}"/>
              </c:ext>
            </c:extLst>
          </c:dPt>
          <c:dLbls>
            <c:dLbl>
              <c:idx val="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4991920493924021"/>
                      <c:h val="9.0747538555756416E-2"/>
                    </c:manualLayout>
                  </c15:layout>
                </c:ext>
                <c:ext xmlns:c16="http://schemas.microsoft.com/office/drawing/2014/chart" uri="{C3380CC4-5D6E-409C-BE32-E72D297353CC}">
                  <c16:uniqueId val="{00000001-11D3-4E3A-8F8E-39D367CF4668}"/>
                </c:ext>
              </c:extLst>
            </c:dLbl>
            <c:dLbl>
              <c:idx val="1"/>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1841795279741871"/>
                      <c:h val="0.21290499001878471"/>
                    </c:manualLayout>
                  </c15:layout>
                </c:ext>
                <c:ext xmlns:c16="http://schemas.microsoft.com/office/drawing/2014/chart" uri="{C3380CC4-5D6E-409C-BE32-E72D297353CC}">
                  <c16:uniqueId val="{00000003-11D3-4E3A-8F8E-39D367CF4668}"/>
                </c:ext>
              </c:extLst>
            </c:dLbl>
            <c:dLbl>
              <c:idx val="2"/>
              <c:tx>
                <c:rich>
                  <a:bodyPr/>
                  <a:lstStyle/>
                  <a:p>
                    <a:fld id="{121C5FE3-09CC-4908-B408-A27096B4E9E1}" type="CATEGORYNAME">
                      <a:rPr lang="en-US" smtClean="0"/>
                      <a:pPr/>
                      <a:t>[CATEGORY NAME]</a:t>
                    </a:fld>
                    <a:endParaRPr lang="en-US"/>
                  </a:p>
                </c:rich>
              </c:tx>
              <c:showLegendKey val="0"/>
              <c:showVal val="0"/>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1D3-4E3A-8F8E-39D367CF4668}"/>
                </c:ext>
              </c:extLst>
            </c:dLbl>
            <c:dLbl>
              <c:idx val="3"/>
              <c:layout>
                <c:manualLayout>
                  <c:x val="-2.052221138772875E-8"/>
                  <c:y val="3.7054639826635677E-3"/>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r>
                      <a:rPr lang="en-US"/>
                      <a:t>Income/Employment</a:t>
                    </a:r>
                  </a:p>
                  <a:p>
                    <a:pPr>
                      <a:defRPr sz="1100"/>
                    </a:pPr>
                    <a:r>
                      <a:rPr lang="en-US" baseline="0"/>
                      <a:t>Validation from Asset Report</a:t>
                    </a:r>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8955058639744088"/>
                      <c:h val="0.11138615305792571"/>
                    </c:manualLayout>
                  </c15:layout>
                  <c15:showDataLabelsRange val="0"/>
                </c:ext>
                <c:ext xmlns:c16="http://schemas.microsoft.com/office/drawing/2014/chart" uri="{C3380CC4-5D6E-409C-BE32-E72D297353CC}">
                  <c16:uniqueId val="{00000007-11D3-4E3A-8F8E-39D367CF4668}"/>
                </c:ext>
              </c:extLst>
            </c:dLbl>
            <c:dLbl>
              <c:idx val="4"/>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1262686173718202"/>
                      <c:h val="0.11463215982899438"/>
                    </c:manualLayout>
                  </c15:layout>
                </c:ext>
                <c:ext xmlns:c16="http://schemas.microsoft.com/office/drawing/2014/chart" uri="{C3380CC4-5D6E-409C-BE32-E72D297353CC}">
                  <c16:uniqueId val="{00000009-11D3-4E3A-8F8E-39D367CF4668}"/>
                </c:ext>
              </c:extLst>
            </c:dLbl>
            <c:dLbl>
              <c:idx val="5"/>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4228285224726506"/>
                      <c:h val="0.15693271218179353"/>
                    </c:manualLayout>
                  </c15:layout>
                </c:ext>
                <c:ext xmlns:c16="http://schemas.microsoft.com/office/drawing/2014/chart" uri="{C3380CC4-5D6E-409C-BE32-E72D297353CC}">
                  <c16:uniqueId val="{0000000B-11D3-4E3A-8F8E-39D367CF4668}"/>
                </c:ext>
              </c:extLst>
            </c:dLbl>
            <c:dLbl>
              <c:idx val="6"/>
              <c:layout>
                <c:manualLayout>
                  <c:x val="-8.2377751416897328E-4"/>
                  <c:y val="4.6741861923577455E-3"/>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17698036114406221"/>
                      <c:h val="0.11007491800093037"/>
                    </c:manualLayout>
                  </c15:layout>
                </c:ext>
                <c:ext xmlns:c16="http://schemas.microsoft.com/office/drawing/2014/chart" uri="{C3380CC4-5D6E-409C-BE32-E72D297353CC}">
                  <c16:uniqueId val="{0000000C-E050-4549-967A-62B2E0F1E17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Sheet1!$A$2:$A$8</c:f>
              <c:strCache>
                <c:ptCount val="7"/>
                <c:pt idx="0">
                  <c:v>DU® Early Assessment</c:v>
                </c:pt>
                <c:pt idx="1">
                  <c:v>Positive Rent Payment History</c:v>
                </c:pt>
                <c:pt idx="2">
                  <c:v>No Credit Score/Cashflow Assessment</c:v>
                </c:pt>
                <c:pt idx="3">
                  <c:v>Single-Source Validation</c:v>
                </c:pt>
                <c:pt idx="4">
                  <c:v>Income Calculator</c:v>
                </c:pt>
                <c:pt idx="5">
                  <c:v>Down Payment Assistance Search Tool</c:v>
                </c:pt>
                <c:pt idx="6">
                  <c:v>Updated Underwriting Policies</c:v>
                </c:pt>
              </c:strCache>
            </c:strRef>
          </c:cat>
          <c:val>
            <c:numRef>
              <c:f>Sheet1!$B$2:$B$8</c:f>
              <c:numCache>
                <c:formatCode>0%</c:formatCode>
                <c:ptCount val="7"/>
                <c:pt idx="0">
                  <c:v>0.7</c:v>
                </c:pt>
                <c:pt idx="1">
                  <c:v>0.7</c:v>
                </c:pt>
                <c:pt idx="2">
                  <c:v>0.7</c:v>
                </c:pt>
                <c:pt idx="3">
                  <c:v>0.7</c:v>
                </c:pt>
                <c:pt idx="4">
                  <c:v>0.7</c:v>
                </c:pt>
                <c:pt idx="5">
                  <c:v>0.7</c:v>
                </c:pt>
                <c:pt idx="6">
                  <c:v>0.7</c:v>
                </c:pt>
              </c:numCache>
            </c:numRef>
          </c:val>
          <c:extLst>
            <c:ext xmlns:c16="http://schemas.microsoft.com/office/drawing/2014/chart" uri="{C3380CC4-5D6E-409C-BE32-E72D297353CC}">
              <c16:uniqueId val="{0000000C-11D3-4E3A-8F8E-39D367CF4668}"/>
            </c:ext>
          </c:extLst>
        </c:ser>
        <c:dLbls>
          <c:showLegendKey val="0"/>
          <c:showVal val="1"/>
          <c:showCatName val="1"/>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C3EED-9F0B-461D-A807-B9EAF9B3094A}"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72BFE5-75C1-4DE9-840D-0ADCA8B9A74C}" type="slidenum">
              <a:rPr lang="en-US" smtClean="0"/>
              <a:t>‹#›</a:t>
            </a:fld>
            <a:endParaRPr lang="en-US"/>
          </a:p>
        </p:txBody>
      </p:sp>
    </p:spTree>
    <p:extLst>
      <p:ext uri="{BB962C8B-B14F-4D97-AF65-F5344CB8AC3E}">
        <p14:creationId xmlns:p14="http://schemas.microsoft.com/office/powerpoint/2010/main" val="29129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Relationship Type="http://schemas.openxmlformats.org/officeDocument/2006/relationships/slide" Target="/ppt/slides/slide2.xml" Id="rId2" /><Relationship Type="http://schemas.openxmlformats.org/officeDocument/2006/relationships/notesMaster" Target="/ppt/notesMasters/notesMaster1.xml" Id="rId1" /></Relationships>
</file>

<file path=ppt/notesSlides/_rels/notesSlide10.xml.rels>&#65279;<?xml version="1.0" encoding="utf-8"?><Relationships xmlns="http://schemas.openxmlformats.org/package/2006/relationships"><Relationship Type="http://schemas.openxmlformats.org/officeDocument/2006/relationships/slide" Target="/ppt/slides/slide12.xml" Id="rId2" /><Relationship Type="http://schemas.openxmlformats.org/officeDocument/2006/relationships/notesMaster" Target="/ppt/notesMasters/notesMaster1.xml" Id="rId1" /></Relationships>
</file>

<file path=ppt/notesSlides/_rels/notesSlide11.xml.rels>&#65279;<?xml version="1.0" encoding="utf-8"?><Relationships xmlns="http://schemas.openxmlformats.org/package/2006/relationships"><Relationship Type="http://schemas.openxmlformats.org/officeDocument/2006/relationships/slide" Target="/ppt/slides/slide13.xml" Id="rId2" /><Relationship Type="http://schemas.openxmlformats.org/officeDocument/2006/relationships/notesMaster" Target="/ppt/notesMasters/notesMaster1.xml" Id="rId1" /></Relationships>
</file>

<file path=ppt/notesSlides/_rels/notesSlide12.xml.rels>&#65279;<?xml version="1.0" encoding="utf-8"?><Relationships xmlns="http://schemas.openxmlformats.org/package/2006/relationships"><Relationship Type="http://schemas.openxmlformats.org/officeDocument/2006/relationships/slide" Target="/ppt/slides/slide15.xml" Id="rId2" /><Relationship Type="http://schemas.openxmlformats.org/officeDocument/2006/relationships/notesMaster" Target="/ppt/notesMasters/notesMaster1.xml" Id="rId1" /></Relationships>
</file>

<file path=ppt/notesSlides/_rels/notesSlide13.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xml" Id="rId1" /></Relationships>
</file>

<file path=ppt/notesSlides/_rels/notesSlide14.xml.rels>&#65279;<?xml version="1.0" encoding="utf-8"?><Relationships xmlns="http://schemas.openxmlformats.org/package/2006/relationships"><Relationship Type="http://schemas.openxmlformats.org/officeDocument/2006/relationships/slide" Target="/ppt/slides/slide17.xml" Id="rId2" /><Relationship Type="http://schemas.openxmlformats.org/officeDocument/2006/relationships/notesMaster" Target="/ppt/notesMasters/notesMaster1.xml" Id="rId1" /></Relationships>
</file>

<file path=ppt/notesSlides/_rels/notesSlide15.xml.rels>&#65279;<?xml version="1.0" encoding="utf-8"?><Relationships xmlns="http://schemas.openxmlformats.org/package/2006/relationships"><Relationship Type="http://schemas.openxmlformats.org/officeDocument/2006/relationships/slide" Target="/ppt/slides/slide19.xml" Id="rId2" /><Relationship Type="http://schemas.openxmlformats.org/officeDocument/2006/relationships/notesMaster" Target="/ppt/notesMasters/notesMaster1.xml" Id="rId1" /></Relationships>
</file>

<file path=ppt/notesSlides/_rels/notesSlide2.xml.rels>&#65279;<?xml version="1.0" encoding="utf-8"?><Relationships xmlns="http://schemas.openxmlformats.org/package/2006/relationships"><Relationship Type="http://schemas.openxmlformats.org/officeDocument/2006/relationships/slide" Target="/ppt/slides/slide4.xml" Id="rId2" /><Relationship Type="http://schemas.openxmlformats.org/officeDocument/2006/relationships/notesMaster" Target="/ppt/notesMasters/notesMaster1.xml" Id="rId1" /></Relationships>
</file>

<file path=ppt/notesSlides/_rels/notesSlide3.xml.rels>&#65279;<?xml version="1.0" encoding="utf-8"?><Relationships xmlns="http://schemas.openxmlformats.org/package/2006/relationships"><Relationship Type="http://schemas.openxmlformats.org/officeDocument/2006/relationships/slide" Target="/ppt/slides/slide5.xml" Id="rId2" /><Relationship Type="http://schemas.openxmlformats.org/officeDocument/2006/relationships/notesMaster" Target="/ppt/notesMasters/notesMaster1.xml" Id="rId1" /></Relationships>
</file>

<file path=ppt/notesSlides/_rels/notesSlide4.xml.rels>&#65279;<?xml version="1.0" encoding="utf-8"?><Relationships xmlns="http://schemas.openxmlformats.org/package/2006/relationships"><Relationship Type="http://schemas.openxmlformats.org/officeDocument/2006/relationships/slide" Target="/ppt/slides/slide6.xml" Id="rId2" /><Relationship Type="http://schemas.openxmlformats.org/officeDocument/2006/relationships/notesMaster" Target="/ppt/notesMasters/notesMaster1.xml" Id="rId1" /></Relationships>
</file>

<file path=ppt/notesSlides/_rels/notesSlide5.xml.rels>&#65279;<?xml version="1.0" encoding="utf-8"?><Relationships xmlns="http://schemas.openxmlformats.org/package/2006/relationships"><Relationship Type="http://schemas.openxmlformats.org/officeDocument/2006/relationships/slide" Target="/ppt/slides/slide7.xml" Id="rId2" /><Relationship Type="http://schemas.openxmlformats.org/officeDocument/2006/relationships/notesMaster" Target="/ppt/notesMasters/notesMaster1.xml" Id="rId1" /></Relationships>
</file>

<file path=ppt/notesSlides/_rels/notesSlide6.xml.rels>&#65279;<?xml version="1.0" encoding="utf-8"?><Relationships xmlns="http://schemas.openxmlformats.org/package/2006/relationships"><Relationship Type="http://schemas.openxmlformats.org/officeDocument/2006/relationships/slide" Target="/ppt/slides/slide8.xml" Id="rId2" /><Relationship Type="http://schemas.openxmlformats.org/officeDocument/2006/relationships/notesMaster" Target="/ppt/notesMasters/notesMaster1.xml" Id="rId1" /></Relationships>
</file>

<file path=ppt/notesSlides/_rels/notesSlide7.xml.rels>&#65279;<?xml version="1.0" encoding="utf-8"?><Relationships xmlns="http://schemas.openxmlformats.org/package/2006/relationships"><Relationship Type="http://schemas.openxmlformats.org/officeDocument/2006/relationships/slide" Target="/ppt/slides/slide9.xml" Id="rId2" /><Relationship Type="http://schemas.openxmlformats.org/officeDocument/2006/relationships/notesMaster" Target="/ppt/notesMasters/notesMaster1.xml" Id="rId1" /></Relationships>
</file>

<file path=ppt/notesSlides/_rels/notesSlide8.xml.rels>&#65279;<?xml version="1.0" encoding="utf-8"?><Relationships xmlns="http://schemas.openxmlformats.org/package/2006/relationships"><Relationship Type="http://schemas.openxmlformats.org/officeDocument/2006/relationships/slide" Target="/ppt/slides/slide10.xml" Id="rId2" /><Relationship Type="http://schemas.openxmlformats.org/officeDocument/2006/relationships/notesMaster" Target="/ppt/notesMasters/notesMaster1.xml" Id="rId1" /></Relationships>
</file>

<file path=ppt/notesSlides/_rels/notesSlide9.xml.rels>&#65279;<?xml version="1.0" encoding="utf-8"?><Relationships xmlns="http://schemas.openxmlformats.org/package/2006/relationships"><Relationship Type="http://schemas.openxmlformats.org/officeDocument/2006/relationships/slide" Target="/ppt/slides/slide11.xml" Id="rId2" /><Relationship Type="http://schemas.openxmlformats.org/officeDocument/2006/relationships/notesMaster" Target="/ppt/notesMasters/notesMaster1.xml" Id="rId1"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2</a:t>
            </a:fld>
            <a:endParaRPr lang="en-US"/>
          </a:p>
        </p:txBody>
      </p:sp>
    </p:spTree>
    <p:extLst>
      <p:ext uri="{BB962C8B-B14F-4D97-AF65-F5344CB8AC3E}">
        <p14:creationId xmlns:p14="http://schemas.microsoft.com/office/powerpoint/2010/main" val="184894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Thank you to Enterprise and Freddie Mac</a:t>
            </a:r>
          </a:p>
          <a:p>
            <a:pPr marL="228600" indent="-228600">
              <a:buAutoNum type="arabicPeriod"/>
            </a:pPr>
            <a:r>
              <a:rPr lang="en-US" dirty="0"/>
              <a:t>Many familiar faces, will keep it brief</a:t>
            </a:r>
          </a:p>
          <a:p>
            <a:pPr marL="228600" indent="-228600">
              <a:buAutoNum type="arabicPeriod"/>
            </a:pPr>
            <a:r>
              <a:rPr lang="en-US" dirty="0"/>
              <a:t>Conventional loans are a great option that feature:</a:t>
            </a:r>
          </a:p>
          <a:p>
            <a:pPr marL="685800" lvl="1" indent="-228600">
              <a:buAutoNum type="arabicPeriod"/>
            </a:pPr>
            <a:r>
              <a:rPr lang="en-US" dirty="0"/>
              <a:t>Automated underwriting systems that are efficient and predictable for lenders</a:t>
            </a:r>
          </a:p>
          <a:p>
            <a:pPr marL="685800" lvl="1" indent="-228600">
              <a:buAutoNum type="arabicPeriod"/>
            </a:pPr>
            <a:r>
              <a:rPr lang="en-US" dirty="0"/>
              <a:t>No borrower income limits</a:t>
            </a:r>
          </a:p>
          <a:p>
            <a:pPr marL="685800" lvl="1" indent="-228600">
              <a:buAutoNum type="arabicPeriod"/>
            </a:pPr>
            <a:r>
              <a:rPr lang="en-US" dirty="0"/>
              <a:t>Relatively high loan limits</a:t>
            </a:r>
          </a:p>
          <a:p>
            <a:pPr marL="685800" lvl="1" indent="-228600">
              <a:buAutoNum type="arabicPeriod"/>
            </a:pPr>
            <a:r>
              <a:rPr lang="en-US" dirty="0"/>
              <a:t>No mortgage insurance below 80% LTV</a:t>
            </a:r>
          </a:p>
          <a:p>
            <a:pPr marL="228600" indent="-228600">
              <a:buAutoNum type="arabicPeriod"/>
            </a:pPr>
            <a:r>
              <a:rPr lang="en-US" dirty="0"/>
              <a:t>High-level distinguishing characteristics of our strategy, NACLI (noted on this slide):</a:t>
            </a:r>
          </a:p>
          <a:p>
            <a:pPr marL="685800" lvl="1" indent="-228600">
              <a:buAutoNum type="arabicPeriod"/>
            </a:pPr>
            <a:r>
              <a:rPr lang="en-US" dirty="0"/>
              <a:t>Not just one product; any Fannie Mae loan type</a:t>
            </a:r>
          </a:p>
          <a:p>
            <a:pPr marL="685800" lvl="1" indent="-228600">
              <a:buAutoNum type="arabicPeriod"/>
            </a:pPr>
            <a:r>
              <a:rPr lang="en-US" dirty="0"/>
              <a:t>Applies specifically to tribal trust and restricted land.  Fee simple land, on and off reservation, would utilize existing options</a:t>
            </a:r>
          </a:p>
          <a:p>
            <a:pPr marL="685800" lvl="1" indent="-228600">
              <a:buAutoNum type="arabicPeriod"/>
            </a:pPr>
            <a:r>
              <a:rPr lang="en-US" dirty="0"/>
              <a:t>Foundational agreements are required, which includes an MOU between Fannie Mae and a participating tribe and a variance between Fannie Mae and the lender</a:t>
            </a:r>
          </a:p>
          <a:p>
            <a:pPr marL="0" lvl="0" indent="0">
              <a:buNone/>
            </a:pPr>
            <a:r>
              <a:rPr lang="en-US" dirty="0"/>
              <a:t>5. We purchase loans under NACLI every year, in very small quantities.  We are committing to significant increases over the next three years as part of our Public Duty to Serve Plan.  (Significant as a percentage, the numbers are very small)</a:t>
            </a:r>
          </a:p>
          <a:p>
            <a:pPr marL="685800" lvl="1" indent="-228600">
              <a:buAutoNum type="arabicPeriod"/>
            </a:pPr>
            <a:endParaRPr lang="en-US" dirty="0"/>
          </a:p>
          <a:p>
            <a:pPr marL="685800" lvl="1" indent="-228600">
              <a:buAutoNum type="arabicPeriod"/>
            </a:pPr>
            <a:endParaRPr lang="en-US" dirty="0"/>
          </a:p>
        </p:txBody>
      </p:sp>
      <p:sp>
        <p:nvSpPr>
          <p:cNvPr id="4" name="Slide Number Placeholder 3"/>
          <p:cNvSpPr>
            <a:spLocks noGrp="1"/>
          </p:cNvSpPr>
          <p:nvPr>
            <p:ph type="sldNum" sz="quarter" idx="5"/>
          </p:nvPr>
        </p:nvSpPr>
        <p:spPr/>
        <p:txBody>
          <a:bodyPr/>
          <a:lstStyle/>
          <a:p>
            <a:fld id="{3234CF07-1C32-44BF-9778-D10409E169A0}" type="slidenum">
              <a:rPr lang="en-US" smtClean="0"/>
              <a:t>12</a:t>
            </a:fld>
            <a:endParaRPr lang="en-US"/>
          </a:p>
        </p:txBody>
      </p:sp>
    </p:spTree>
    <p:extLst>
      <p:ext uri="{BB962C8B-B14F-4D97-AF65-F5344CB8AC3E}">
        <p14:creationId xmlns:p14="http://schemas.microsoft.com/office/powerpoint/2010/main" val="172272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As you might imagine, the biggest limiting factor in Fannie Mae providing more liquidity for homeownership on the reservation is a lack of tribal MOUs.  You can see what tribal agreements we have in place here.  It is not a long list, but it took a lot of work to get to this point and we are proud of it.  One of my goals for this conference is to explore more opportunities for Fannie Mae to partner with tribes.</a:t>
            </a:r>
          </a:p>
          <a:p>
            <a:pPr marL="228600" indent="-228600">
              <a:buAutoNum type="arabicPeriod"/>
            </a:pPr>
            <a:r>
              <a:rPr lang="en-US" dirty="0"/>
              <a:t>In addition to this, we are exploring other strategies to serve native homeowners, such as targeted products available off-reservation, for example</a:t>
            </a:r>
          </a:p>
          <a:p>
            <a:pPr marL="228600" indent="-228600">
              <a:buAutoNum type="arabicPeriod"/>
            </a:pPr>
            <a:r>
              <a:rPr lang="en-US" dirty="0"/>
              <a:t>But I am not the only one at Fannie Mae thinking of tribal housing.  Some of my colleagues are here to learn more about what we can do to innovate our approach beyond what I have discussed so far:</a:t>
            </a:r>
          </a:p>
          <a:p>
            <a:pPr marL="685800" lvl="1" indent="-228600">
              <a:buAutoNum type="arabicPeriod"/>
            </a:pPr>
            <a:r>
              <a:rPr lang="en-US" dirty="0"/>
              <a:t>Sergio – appraiser diversity</a:t>
            </a:r>
          </a:p>
          <a:p>
            <a:pPr marL="685800" lvl="1" indent="-228600">
              <a:buAutoNum type="arabicPeriod"/>
            </a:pPr>
            <a:r>
              <a:rPr lang="en-US" dirty="0"/>
              <a:t>Corliss – understanding the needs of CDFIs and HFAs and helping manage risk</a:t>
            </a:r>
          </a:p>
          <a:p>
            <a:pPr marL="685800" lvl="1" indent="-228600">
              <a:buAutoNum type="arabicPeriod"/>
            </a:pPr>
            <a:r>
              <a:rPr lang="en-US" dirty="0"/>
              <a:t>Artesia – working with lenders that want to pursue affordable housing, including novel strategies</a:t>
            </a:r>
          </a:p>
        </p:txBody>
      </p:sp>
      <p:sp>
        <p:nvSpPr>
          <p:cNvPr id="4" name="Slide Number Placeholder 3"/>
          <p:cNvSpPr>
            <a:spLocks noGrp="1"/>
          </p:cNvSpPr>
          <p:nvPr>
            <p:ph type="sldNum" sz="quarter" idx="5"/>
          </p:nvPr>
        </p:nvSpPr>
        <p:spPr/>
        <p:txBody>
          <a:bodyPr/>
          <a:lstStyle/>
          <a:p>
            <a:fld id="{3234CF07-1C32-44BF-9778-D10409E169A0}" type="slidenum">
              <a:rPr lang="en-US" smtClean="0"/>
              <a:t>13</a:t>
            </a:fld>
            <a:endParaRPr lang="en-US"/>
          </a:p>
        </p:txBody>
      </p:sp>
    </p:spTree>
    <p:extLst>
      <p:ext uri="{BB962C8B-B14F-4D97-AF65-F5344CB8AC3E}">
        <p14:creationId xmlns:p14="http://schemas.microsoft.com/office/powerpoint/2010/main" val="3875300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As you might imagine, the biggest limiting factor in Fannie Mae providing more liquidity for homeownership on the reservation is a lack of tribal MOUs.  You can see what tribal agreements we have in place here.  It is not a long list, but it took a lot of work to get to this point and we are proud of it.  One of my goals for this conference is to explore more opportunities for Fannie Mae to partner with tribes.</a:t>
            </a:r>
          </a:p>
          <a:p>
            <a:pPr marL="228600" indent="-228600">
              <a:buAutoNum type="arabicPeriod"/>
            </a:pPr>
            <a:r>
              <a:rPr lang="en-US" dirty="0"/>
              <a:t>In addition to this, we are exploring other strategies to serve native homeowners, such as targeted products available off-reservation, for example</a:t>
            </a:r>
          </a:p>
          <a:p>
            <a:pPr marL="228600" indent="-228600">
              <a:buAutoNum type="arabicPeriod"/>
            </a:pPr>
            <a:r>
              <a:rPr lang="en-US" dirty="0"/>
              <a:t>But I am not the only one at Fannie Mae thinking of tribal housing.  Some of my colleagues are here to learn more about what we can do to innovate our approach beyond what I have discussed so far:</a:t>
            </a:r>
          </a:p>
          <a:p>
            <a:pPr marL="685800" lvl="1" indent="-228600">
              <a:buAutoNum type="arabicPeriod"/>
            </a:pPr>
            <a:r>
              <a:rPr lang="en-US" dirty="0"/>
              <a:t>Sergio – appraiser diversity</a:t>
            </a:r>
          </a:p>
          <a:p>
            <a:pPr marL="685800" lvl="1" indent="-228600">
              <a:buAutoNum type="arabicPeriod"/>
            </a:pPr>
            <a:r>
              <a:rPr lang="en-US" dirty="0"/>
              <a:t>Corliss – understanding the needs of CDFIs and HFAs and helping manage risk</a:t>
            </a:r>
          </a:p>
          <a:p>
            <a:pPr marL="685800" lvl="1" indent="-228600">
              <a:buAutoNum type="arabicPeriod"/>
            </a:pPr>
            <a:r>
              <a:rPr lang="en-US" dirty="0"/>
              <a:t>Artesia – working with lenders that want to pursue affordable housing, including novel strategies</a:t>
            </a:r>
          </a:p>
        </p:txBody>
      </p:sp>
      <p:sp>
        <p:nvSpPr>
          <p:cNvPr id="4" name="Slide Number Placeholder 3"/>
          <p:cNvSpPr>
            <a:spLocks noGrp="1"/>
          </p:cNvSpPr>
          <p:nvPr>
            <p:ph type="sldNum" sz="quarter" idx="5"/>
          </p:nvPr>
        </p:nvSpPr>
        <p:spPr/>
        <p:txBody>
          <a:bodyPr/>
          <a:lstStyle/>
          <a:p>
            <a:fld id="{3234CF07-1C32-44BF-9778-D10409E169A0}" type="slidenum">
              <a:rPr lang="en-US" smtClean="0"/>
              <a:t>15</a:t>
            </a:fld>
            <a:endParaRPr lang="en-US"/>
          </a:p>
        </p:txBody>
      </p:sp>
    </p:spTree>
    <p:extLst>
      <p:ext uri="{BB962C8B-B14F-4D97-AF65-F5344CB8AC3E}">
        <p14:creationId xmlns:p14="http://schemas.microsoft.com/office/powerpoint/2010/main" val="4144528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As you might imagine, the biggest limiting factor in Fannie Mae providing more liquidity for homeownership on the reservation is a lack of tribal MOUs.  You can see what tribal agreements we have in place here.  It is not a long list, but it took a lot of work to get to this point and we are proud of it.  One of my goals for this conference is to explore more opportunities for Fannie Mae to partner with tribes.</a:t>
            </a:r>
          </a:p>
          <a:p>
            <a:pPr marL="228600" indent="-228600">
              <a:buAutoNum type="arabicPeriod"/>
            </a:pPr>
            <a:r>
              <a:rPr lang="en-US" dirty="0"/>
              <a:t>In addition to this, we are exploring other strategies to serve native homeowners, such as targeted products available off-reservation, for example</a:t>
            </a:r>
          </a:p>
          <a:p>
            <a:pPr marL="228600" indent="-228600">
              <a:buAutoNum type="arabicPeriod"/>
            </a:pPr>
            <a:r>
              <a:rPr lang="en-US" dirty="0"/>
              <a:t>But I am not the only one at Fannie Mae thinking of tribal housing.  Some of my colleagues are here to learn more about what we can do to innovate our approach beyond what I have discussed so far:</a:t>
            </a:r>
          </a:p>
          <a:p>
            <a:pPr marL="685800" lvl="1" indent="-228600">
              <a:buAutoNum type="arabicPeriod"/>
            </a:pPr>
            <a:r>
              <a:rPr lang="en-US" dirty="0"/>
              <a:t>Sergio – appraiser diversity</a:t>
            </a:r>
          </a:p>
          <a:p>
            <a:pPr marL="685800" lvl="1" indent="-228600">
              <a:buAutoNum type="arabicPeriod"/>
            </a:pPr>
            <a:r>
              <a:rPr lang="en-US" dirty="0"/>
              <a:t>Corliss – understanding the needs of CDFIs and HFAs and helping manage risk</a:t>
            </a:r>
          </a:p>
          <a:p>
            <a:pPr marL="685800" lvl="1" indent="-228600">
              <a:buAutoNum type="arabicPeriod"/>
            </a:pPr>
            <a:r>
              <a:rPr lang="en-US" dirty="0"/>
              <a:t>Artesia – working with lenders that want to pursue affordable housing, including novel strategies</a:t>
            </a:r>
          </a:p>
        </p:txBody>
      </p:sp>
      <p:sp>
        <p:nvSpPr>
          <p:cNvPr id="4" name="Slide Number Placeholder 3"/>
          <p:cNvSpPr>
            <a:spLocks noGrp="1"/>
          </p:cNvSpPr>
          <p:nvPr>
            <p:ph type="sldNum" sz="quarter" idx="5"/>
          </p:nvPr>
        </p:nvSpPr>
        <p:spPr/>
        <p:txBody>
          <a:bodyPr/>
          <a:lstStyle/>
          <a:p>
            <a:fld id="{3234CF07-1C32-44BF-9778-D10409E169A0}" type="slidenum">
              <a:rPr lang="en-US" smtClean="0"/>
              <a:t>16</a:t>
            </a:fld>
            <a:endParaRPr lang="en-US"/>
          </a:p>
        </p:txBody>
      </p:sp>
    </p:spTree>
    <p:extLst>
      <p:ext uri="{BB962C8B-B14F-4D97-AF65-F5344CB8AC3E}">
        <p14:creationId xmlns:p14="http://schemas.microsoft.com/office/powerpoint/2010/main" val="1240345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As you might imagine, the biggest limiting factor in Fannie Mae providing more liquidity for homeownership on the reservation is a lack of tribal MOUs.  You can see what tribal agreements we have in place here.  It is not a long list, but it took a lot of work to get to this point and we are proud of it.  One of my goals for this conference is to explore more opportunities for Fannie Mae to partner with tribes.</a:t>
            </a:r>
          </a:p>
          <a:p>
            <a:pPr marL="228600" indent="-228600">
              <a:buAutoNum type="arabicPeriod"/>
            </a:pPr>
            <a:r>
              <a:rPr lang="en-US" dirty="0"/>
              <a:t>In addition to this, we are exploring other strategies to serve native homeowners, such as targeted products available off-reservation, for example</a:t>
            </a:r>
          </a:p>
          <a:p>
            <a:pPr marL="228600" indent="-228600">
              <a:buAutoNum type="arabicPeriod"/>
            </a:pPr>
            <a:r>
              <a:rPr lang="en-US" dirty="0"/>
              <a:t>But I am not the only one at Fannie Mae thinking of tribal housing.  Some of my colleagues are here to learn more about what we can do to innovate our approach beyond what I have discussed so far:</a:t>
            </a:r>
          </a:p>
          <a:p>
            <a:pPr marL="685800" lvl="1" indent="-228600">
              <a:buAutoNum type="arabicPeriod"/>
            </a:pPr>
            <a:r>
              <a:rPr lang="en-US" dirty="0"/>
              <a:t>Sergio – appraiser diversity</a:t>
            </a:r>
          </a:p>
          <a:p>
            <a:pPr marL="685800" lvl="1" indent="-228600">
              <a:buAutoNum type="arabicPeriod"/>
            </a:pPr>
            <a:r>
              <a:rPr lang="en-US" dirty="0"/>
              <a:t>Corliss – understanding the needs of CDFIs and HFAs and helping manage risk</a:t>
            </a:r>
          </a:p>
          <a:p>
            <a:pPr marL="685800" lvl="1" indent="-228600">
              <a:buAutoNum type="arabicPeriod"/>
            </a:pPr>
            <a:r>
              <a:rPr lang="en-US" dirty="0"/>
              <a:t>Artesia – working with lenders that want to pursue affordable housing, including novel strategies</a:t>
            </a:r>
          </a:p>
        </p:txBody>
      </p:sp>
      <p:sp>
        <p:nvSpPr>
          <p:cNvPr id="4" name="Slide Number Placeholder 3"/>
          <p:cNvSpPr>
            <a:spLocks noGrp="1"/>
          </p:cNvSpPr>
          <p:nvPr>
            <p:ph type="sldNum" sz="quarter" idx="5"/>
          </p:nvPr>
        </p:nvSpPr>
        <p:spPr/>
        <p:txBody>
          <a:bodyPr/>
          <a:lstStyle/>
          <a:p>
            <a:fld id="{3234CF07-1C32-44BF-9778-D10409E169A0}" type="slidenum">
              <a:rPr lang="en-US" smtClean="0"/>
              <a:t>17</a:t>
            </a:fld>
            <a:endParaRPr lang="en-US"/>
          </a:p>
        </p:txBody>
      </p:sp>
    </p:spTree>
    <p:extLst>
      <p:ext uri="{BB962C8B-B14F-4D97-AF65-F5344CB8AC3E}">
        <p14:creationId xmlns:p14="http://schemas.microsoft.com/office/powerpoint/2010/main" val="290431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4B2A6-F6C9-444A-941E-7EAEBD44C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087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dirty="0"/>
              <a:t>As a trusted housing industry leader, Fannie Mae works to provide security and stability to the U.S. mortgage market and facilitates the 30-year fixed-rate mortgage.</a:t>
            </a:r>
          </a:p>
          <a:p>
            <a:pPr>
              <a:lnSpc>
                <a:spcPct val="90000"/>
              </a:lnSpc>
            </a:pPr>
            <a:r>
              <a:rPr lang="en-US" sz="1200" dirty="0"/>
              <a:t>Through our Single-Family and Multifamily business lines, we provide lenders with the liquidity they need to give homeowners and homebuyers across the country access to affordable mortgage financing, in all markets, at all times.</a:t>
            </a:r>
          </a:p>
          <a:p>
            <a:pPr>
              <a:lnSpc>
                <a:spcPct val="90000"/>
              </a:lnSpc>
            </a:pPr>
            <a:r>
              <a:rPr lang="en-US" sz="1200" dirty="0"/>
              <a:t>We also drive responsible innovation to make homebuying and renting easier, fairer, and more accessible.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4B2A6-F6C9-444A-941E-7EAEBD44C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56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90000"/>
              </a:lnSpc>
              <a:spcAft>
                <a:spcPts val="1200"/>
              </a:spcAft>
              <a:buFont typeface="Arial" panose="020B0604020202020204" pitchFamily="34" charset="0"/>
              <a:buChar char="•"/>
            </a:pPr>
            <a:r>
              <a:rPr lang="en-US" b="1" dirty="0"/>
              <a:t>SPEAKER NOTES</a:t>
            </a:r>
            <a:br>
              <a:rPr lang="en-US" b="1" dirty="0"/>
            </a:br>
            <a:r>
              <a:rPr lang="en-US" sz="1200" dirty="0">
                <a:solidFill>
                  <a:schemeClr val="tx2"/>
                </a:solidFill>
              </a:rPr>
              <a:t>The Duty to Serve requirement, established in the </a:t>
            </a:r>
            <a:r>
              <a:rPr lang="en-US" sz="1200" b="1" dirty="0">
                <a:solidFill>
                  <a:schemeClr val="accent3"/>
                </a:solidFill>
              </a:rPr>
              <a:t>Housing and Economic Recovery Act of 2008 (HERA)</a:t>
            </a:r>
            <a:r>
              <a:rPr lang="en-US" sz="1200" dirty="0">
                <a:solidFill>
                  <a:schemeClr val="tx2"/>
                </a:solidFill>
              </a:rPr>
              <a:t>, reinforces our mission to facilitate equitable and sustainable access to homeownership and quality, affordable rental housing across America. The rule focuses efforts on very low-, low-, and moderate-income families in three underserved markets: </a:t>
            </a:r>
            <a:r>
              <a:rPr lang="en-US" sz="1200" i="1" dirty="0"/>
              <a:t>Manufactured Housing, Affordable Housing Preservation, and Rural Housing</a:t>
            </a:r>
          </a:p>
          <a:p>
            <a:pPr>
              <a:lnSpc>
                <a:spcPct val="90000"/>
              </a:lnSpc>
              <a:spcAft>
                <a:spcPts val="1200"/>
              </a:spcAft>
            </a:pPr>
            <a:endParaRPr lang="en-US" sz="120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171450" indent="-171450">
              <a:buFont typeface="Arial" panose="020B0604020202020204" pitchFamily="34" charset="0"/>
              <a:buChar char="•"/>
            </a:pPr>
            <a:r>
              <a:rPr lang="en-US" dirty="0"/>
              <a:t>The markets</a:t>
            </a:r>
            <a:r>
              <a:rPr lang="en-US" baseline="0" dirty="0"/>
              <a:t> covered by Duty to Serve are all over the United States. </a:t>
            </a:r>
            <a:br>
              <a:rPr lang="en-US" baseline="0" dirty="0"/>
            </a:br>
            <a:endParaRPr lang="en-US" baseline="0" dirty="0"/>
          </a:p>
          <a:p>
            <a:pPr marL="171450" indent="-171450">
              <a:buFont typeface="Arial" panose="020B0604020202020204" pitchFamily="34" charset="0"/>
              <a:buChar char="•"/>
            </a:pPr>
            <a:r>
              <a:rPr lang="en-US" baseline="0" dirty="0"/>
              <a:t>Nationwide, very low- to moderate-income families in urban and rural communities in every state, and the challenges of creating better markets for manufactured housing and affordable housing preservation exist in nearly every community in the U.S.</a:t>
            </a:r>
            <a:br>
              <a:rPr lang="en-US" baseline="0" dirty="0"/>
            </a:br>
            <a:endParaRPr lang="en-US" baseline="0" dirty="0"/>
          </a:p>
          <a:p>
            <a:pPr marL="171450" indent="-171450">
              <a:buFont typeface="Arial" panose="020B0604020202020204" pitchFamily="34" charset="0"/>
              <a:buChar char="•"/>
            </a:pPr>
            <a:r>
              <a:rPr lang="en-US" baseline="0" dirty="0"/>
              <a:t>At the same time, some of these underserved markets are region-specific. In the rural housing market in particular, the most underserved communities tend to me in three regions:</a:t>
            </a:r>
          </a:p>
          <a:p>
            <a:pPr marL="628650" lvl="1" indent="-171450">
              <a:buFont typeface="Arial" panose="020B0604020202020204" pitchFamily="34" charset="0"/>
              <a:buChar char="•"/>
            </a:pPr>
            <a:r>
              <a:rPr lang="en-US" baseline="0" dirty="0"/>
              <a:t>Middle-Appalachia, the Lower Mississippi Delta and the Colonias regions of the Southwest.</a:t>
            </a:r>
          </a:p>
          <a:p>
            <a:pPr marL="628650" lvl="1" indent="-171450">
              <a:buFont typeface="Arial" panose="020B0604020202020204" pitchFamily="34" charset="0"/>
              <a:buChar char="•"/>
            </a:pPr>
            <a:r>
              <a:rPr lang="en-US" baseline="0" dirty="0"/>
              <a:t>A number of rural tracts in persistent poverty counties in a number of states.</a:t>
            </a:r>
          </a:p>
          <a:p>
            <a:pPr marL="628650" lvl="1" indent="-171450">
              <a:buFont typeface="Arial" panose="020B0604020202020204" pitchFamily="34" charset="0"/>
              <a:buChar char="•"/>
            </a:pPr>
            <a:r>
              <a:rPr lang="en-US" baseline="0" dirty="0"/>
              <a:t>And in markets that serve housing for Native Americans and agricultural workers</a:t>
            </a:r>
          </a:p>
          <a:p>
            <a:endParaRPr lang="en-US" dirty="0"/>
          </a:p>
          <a:p>
            <a:endParaRPr lang="en-US" dirty="0"/>
          </a:p>
          <a:p>
            <a:br>
              <a:rPr lang="en-US" b="0" dirty="0">
                <a:effectLst/>
              </a:rPr>
            </a:br>
            <a:endParaRPr lang="en-US" b="0" dirty="0">
              <a:effectLst/>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5</a:t>
            </a:fld>
            <a:endParaRPr lang="en-US"/>
          </a:p>
        </p:txBody>
      </p:sp>
    </p:spTree>
    <p:extLst>
      <p:ext uri="{BB962C8B-B14F-4D97-AF65-F5344CB8AC3E}">
        <p14:creationId xmlns:p14="http://schemas.microsoft.com/office/powerpoint/2010/main" val="289142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p>
          <a:p>
            <a:endParaRPr lang="en-US" dirty="0"/>
          </a:p>
        </p:txBody>
      </p:sp>
      <p:sp>
        <p:nvSpPr>
          <p:cNvPr id="4" name="Slide Number Placeholder 3"/>
          <p:cNvSpPr>
            <a:spLocks noGrp="1"/>
          </p:cNvSpPr>
          <p:nvPr>
            <p:ph type="sldNum" sz="quarter" idx="5"/>
          </p:nvPr>
        </p:nvSpPr>
        <p:spPr/>
        <p:txBody>
          <a:bodyPr/>
          <a:lstStyle/>
          <a:p>
            <a:fld id="{29095402-69C8-B149-ABB2-603E188E57F5}" type="slidenum">
              <a:rPr lang="en-US" smtClean="0"/>
              <a:t>6</a:t>
            </a:fld>
            <a:endParaRPr lang="en-US"/>
          </a:p>
        </p:txBody>
      </p:sp>
    </p:spTree>
    <p:extLst>
      <p:ext uri="{BB962C8B-B14F-4D97-AF65-F5344CB8AC3E}">
        <p14:creationId xmlns:p14="http://schemas.microsoft.com/office/powerpoint/2010/main" val="3846962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b="1"/>
              <a:t>SPEAKER NOTES</a:t>
            </a:r>
          </a:p>
        </p:txBody>
      </p:sp>
      <p:sp>
        <p:nvSpPr>
          <p:cNvPr id="4" name="Slide Number Placeholder 3"/>
          <p:cNvSpPr>
            <a:spLocks noGrp="1"/>
          </p:cNvSpPr>
          <p:nvPr>
            <p:ph type="sldNum" sz="quarter" idx="5"/>
          </p:nvPr>
        </p:nvSpPr>
        <p:spPr/>
        <p:txBody>
          <a:bodyPr/>
          <a:lstStyle/>
          <a:p>
            <a:fld id="{3674B2A6-F6C9-444A-941E-7EAEBD44C003}" type="slidenum">
              <a:rPr lang="en-US" smtClean="0"/>
              <a:t>7</a:t>
            </a:fld>
            <a:endParaRPr lang="en-US"/>
          </a:p>
        </p:txBody>
      </p:sp>
    </p:spTree>
    <p:extLst>
      <p:ext uri="{BB962C8B-B14F-4D97-AF65-F5344CB8AC3E}">
        <p14:creationId xmlns:p14="http://schemas.microsoft.com/office/powerpoint/2010/main" val="1672717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CD11D-0F6B-FE74-20F7-4ABFB2963D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F2CB1C-7AAB-4A65-3C06-F1C866F3D1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028A85-1813-F3BC-901D-EAA902AB1C9B}"/>
              </a:ext>
            </a:extLst>
          </p:cNvPr>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0" i="0" dirty="0">
                <a:solidFill>
                  <a:srgbClr val="373737"/>
                </a:solidFill>
                <a:effectLst/>
                <a:latin typeface="Montserrat" panose="00000500000000000000" pitchFamily="2" charset="0"/>
              </a:rPr>
              <a:t>Fannie Mae is continually focused on modernizing the mortgage finance experience and exploring new ways to help our lenders open more doors for aspiring homeowners in a responsible and sustainable ways.</a:t>
            </a:r>
          </a:p>
          <a:p>
            <a:pPr marL="0" indent="0">
              <a:buFont typeface="Arial" panose="020B0604020202020204" pitchFamily="34" charset="0"/>
              <a:buNone/>
            </a:pPr>
            <a:endParaRPr lang="en-US" b="0" i="0" dirty="0">
              <a:solidFill>
                <a:srgbClr val="373737"/>
              </a:solidFill>
              <a:effectLst/>
              <a:latin typeface="Montserrat"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73737"/>
                </a:solidFill>
                <a:effectLst/>
                <a:latin typeface="Montserrat" panose="00000500000000000000" pitchFamily="2" charset="0"/>
              </a:rPr>
              <a:t>***IMPORTANT TO NOTE: If speaking to an HFA audience, make sure to acknowledge that we understand that they do not necessarily use/have access to DU and so would not be the ones to sign up for some of these new enhancements; we know it is their correspondent lenders who originate the loans that use DU. Our objective is to educate HFAs on the powerful benefits of these new solutions so that they can promote and educate their network of correspondent lenders. If their lenders use the tools, it will increase the ability for more of their borrowers to be approved.</a:t>
            </a:r>
          </a:p>
          <a:p>
            <a:pPr marL="0" indent="0">
              <a:buFont typeface="Arial" panose="020B0604020202020204" pitchFamily="34" charset="0"/>
              <a:buNone/>
            </a:pPr>
            <a:endParaRPr lang="en-US" b="0" i="0" dirty="0">
              <a:solidFill>
                <a:srgbClr val="373737"/>
              </a:solidFill>
              <a:effectLst/>
              <a:latin typeface="Montserrat" panose="00000500000000000000" pitchFamily="2" charset="0"/>
            </a:endParaRPr>
          </a:p>
          <a:p>
            <a:pPr marL="0" indent="0">
              <a:buFont typeface="Arial" panose="020B0604020202020204" pitchFamily="34" charset="0"/>
              <a:buNone/>
            </a:pPr>
            <a:endParaRPr lang="en-US" b="0" i="0" dirty="0">
              <a:solidFill>
                <a:srgbClr val="373737"/>
              </a:solidFill>
              <a:effectLst/>
              <a:latin typeface="Montserrat" panose="00000500000000000000" pitchFamily="2" charset="0"/>
            </a:endParaRPr>
          </a:p>
        </p:txBody>
      </p:sp>
      <p:sp>
        <p:nvSpPr>
          <p:cNvPr id="4" name="Slide Number Placeholder 3">
            <a:extLst>
              <a:ext uri="{FF2B5EF4-FFF2-40B4-BE49-F238E27FC236}">
                <a16:creationId xmlns:a16="http://schemas.microsoft.com/office/drawing/2014/main" id="{1E6AD8BA-1D05-E58B-6D45-5304AE962D8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4B2A6-F6C9-444A-941E-7EAEBD44C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440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74B2A6-F6C9-444A-941E-7EAEBD44C0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118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p>
          <a:p>
            <a:endParaRPr lang="en-US" dirty="0"/>
          </a:p>
        </p:txBody>
      </p:sp>
      <p:sp>
        <p:nvSpPr>
          <p:cNvPr id="4" name="Slide Number Placeholder 3"/>
          <p:cNvSpPr>
            <a:spLocks noGrp="1"/>
          </p:cNvSpPr>
          <p:nvPr>
            <p:ph type="sldNum" sz="quarter" idx="5"/>
          </p:nvPr>
        </p:nvSpPr>
        <p:spPr/>
        <p:txBody>
          <a:bodyPr/>
          <a:lstStyle/>
          <a:p>
            <a:fld id="{3674B2A6-F6C9-444A-941E-7EAEBD44C003}" type="slidenum">
              <a:rPr lang="en-US" smtClean="0"/>
              <a:t>10</a:t>
            </a:fld>
            <a:endParaRPr lang="en-US"/>
          </a:p>
        </p:txBody>
      </p:sp>
    </p:spTree>
    <p:extLst>
      <p:ext uri="{BB962C8B-B14F-4D97-AF65-F5344CB8AC3E}">
        <p14:creationId xmlns:p14="http://schemas.microsoft.com/office/powerpoint/2010/main" val="179867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SPEAKER NOTES</a:t>
            </a:r>
          </a:p>
          <a:p>
            <a:endParaRPr lang="en-US" dirty="0"/>
          </a:p>
        </p:txBody>
      </p:sp>
      <p:sp>
        <p:nvSpPr>
          <p:cNvPr id="4" name="Slide Number Placeholder 3"/>
          <p:cNvSpPr>
            <a:spLocks noGrp="1"/>
          </p:cNvSpPr>
          <p:nvPr>
            <p:ph type="sldNum" sz="quarter" idx="5"/>
          </p:nvPr>
        </p:nvSpPr>
        <p:spPr/>
        <p:txBody>
          <a:bodyPr/>
          <a:lstStyle/>
          <a:p>
            <a:fld id="{29095402-69C8-B149-ABB2-603E188E57F5}" type="slidenum">
              <a:rPr lang="en-US" smtClean="0"/>
              <a:t>11</a:t>
            </a:fld>
            <a:endParaRPr lang="en-US"/>
          </a:p>
        </p:txBody>
      </p:sp>
    </p:spTree>
    <p:extLst>
      <p:ext uri="{BB962C8B-B14F-4D97-AF65-F5344CB8AC3E}">
        <p14:creationId xmlns:p14="http://schemas.microsoft.com/office/powerpoint/2010/main" val="2773530840"/>
      </p:ext>
    </p:extLst>
  </p:cSld>
  <p:clrMapOvr>
    <a:masterClrMapping/>
  </p:clrMapOvr>
</p:notes>
</file>

<file path=ppt/slideLayouts/_rels/slideLayout1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3.xml.rels>&#65279;<?xml version="1.0" encoding="utf-8"?><Relationships xmlns="http://schemas.openxmlformats.org/package/2006/relationships"><Relationship Type="http://schemas.openxmlformats.org/officeDocument/2006/relationships/image" Target="/ppt/media/image2.svg" Id="rId3" /><Relationship Type="http://schemas.openxmlformats.org/officeDocument/2006/relationships/image" Target="/ppt/media/image1.png" Id="rId2" /><Relationship Type="http://schemas.openxmlformats.org/officeDocument/2006/relationships/slideMaster" Target="/ppt/slideMasters/slideMaster1.xml" Id="rId1" /></Relationships>
</file>

<file path=ppt/slideLayouts/_rels/slideLayout1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5.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6.xml.rels>&#65279;<?xml version="1.0" encoding="utf-8"?><Relationships xmlns="http://schemas.openxmlformats.org/package/2006/relationships"><Relationship Type="http://schemas.openxmlformats.org/officeDocument/2006/relationships/image" Target="/ppt/media/image3.emf" Id="rId2" /><Relationship Type="http://schemas.openxmlformats.org/officeDocument/2006/relationships/slideMaster" Target="/ppt/slideMasters/slideMaster1.xml" Id="rId1" /></Relationships>
</file>

<file path=ppt/slideLayouts/_rels/slideLayout1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8.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9.xml.rels>&#65279;<?xml version="1.0" encoding="utf-8"?><Relationships xmlns="http://schemas.openxmlformats.org/package/2006/relationships"><Relationship Type="http://schemas.openxmlformats.org/officeDocument/2006/relationships/image" Target="/ppt/media/image5.svg" Id="rId3" /><Relationship Type="http://schemas.openxmlformats.org/officeDocument/2006/relationships/image" Target="/ppt/media/image4.png" Id="rId2" /><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0.xml.rels>&#65279;<?xml version="1.0" encoding="utf-8"?><Relationships xmlns="http://schemas.openxmlformats.org/package/2006/relationships"><Relationship Type="http://schemas.openxmlformats.org/officeDocument/2006/relationships/image" Target="/ppt/media/image7.svg" Id="rId3" /><Relationship Type="http://schemas.openxmlformats.org/officeDocument/2006/relationships/image" Target="/ppt/media/image6.png" Id="rId2" /><Relationship Type="http://schemas.openxmlformats.org/officeDocument/2006/relationships/slideMaster" Target="/ppt/slideMasters/slideMaster1.xml" Id="rId1" /><Relationship Type="http://schemas.openxmlformats.org/officeDocument/2006/relationships/image" Target="/ppt/media/image8.svg" Id="rId5" /><Relationship Type="http://schemas.openxmlformats.org/officeDocument/2006/relationships/image" Target="/ppt/media/image1.png" Id="rId4" /></Relationships>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olumn (left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DAADAF9-BC53-884E-B2D8-0350CEE0BF85}"/>
              </a:ext>
            </a:extLst>
          </p:cNvPr>
          <p:cNvSpPr>
            <a:spLocks noGrp="1"/>
          </p:cNvSpPr>
          <p:nvPr>
            <p:ph type="sldNum" sz="quarter" idx="14"/>
          </p:nvPr>
        </p:nvSpPr>
        <p:spPr/>
        <p:txBody>
          <a:bodyPr/>
          <a:lstStyle/>
          <a:p>
            <a:fld id="{A40F6220-3843-4368-9AEB-1A179F7BFCD6}" type="slidenum">
              <a:rPr lang="en-US"/>
              <a:pPr/>
              <a:t>‹#›</a:t>
            </a:fld>
            <a:endParaRPr lang="en-US" dirty="0"/>
          </a:p>
        </p:txBody>
      </p:sp>
      <p:sp>
        <p:nvSpPr>
          <p:cNvPr id="9" name="Content Placeholder 5">
            <a:extLst>
              <a:ext uri="{FF2B5EF4-FFF2-40B4-BE49-F238E27FC236}">
                <a16:creationId xmlns:a16="http://schemas.microsoft.com/office/drawing/2014/main" id="{97C97838-F2D5-724E-AF07-B71A54887058}"/>
              </a:ext>
            </a:extLst>
          </p:cNvPr>
          <p:cNvSpPr>
            <a:spLocks noGrp="1"/>
          </p:cNvSpPr>
          <p:nvPr>
            <p:ph sz="quarter" idx="18" hasCustomPrompt="1"/>
          </p:nvPr>
        </p:nvSpPr>
        <p:spPr>
          <a:xfrm>
            <a:off x="914400" y="1554480"/>
            <a:ext cx="10363200" cy="221599"/>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3" name="Content Placeholder 2">
            <a:extLst>
              <a:ext uri="{FF2B5EF4-FFF2-40B4-BE49-F238E27FC236}">
                <a16:creationId xmlns:a16="http://schemas.microsoft.com/office/drawing/2014/main" id="{97DC1019-5A70-A84F-B14B-CE57106633B0}"/>
              </a:ext>
            </a:extLst>
          </p:cNvPr>
          <p:cNvSpPr>
            <a:spLocks noGrp="1"/>
          </p:cNvSpPr>
          <p:nvPr>
            <p:ph sz="quarter" idx="19"/>
          </p:nvPr>
        </p:nvSpPr>
        <p:spPr>
          <a:xfrm>
            <a:off x="914400" y="2286000"/>
            <a:ext cx="10363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8C37FF32-DB0D-3E49-A450-97054E8F93D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2742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23C2352D-98BB-6F40-8FE0-7ADDF7FC1F37}"/>
              </a:ext>
            </a:extLst>
          </p:cNvPr>
          <p:cNvSpPr>
            <a:spLocks noGrp="1"/>
          </p:cNvSpPr>
          <p:nvPr>
            <p:ph type="pic" sz="quarter" idx="12"/>
          </p:nvPr>
        </p:nvSpPr>
        <p:spPr>
          <a:xfrm>
            <a:off x="914400" y="0"/>
            <a:ext cx="4953000" cy="6664595"/>
          </a:xfrm>
          <a:solidFill>
            <a:schemeClr val="bg2"/>
          </a:solidFill>
        </p:spPr>
        <p:txBody>
          <a:bodyPr/>
          <a:lstStyle/>
          <a:p>
            <a:endParaRPr lang="en-US"/>
          </a:p>
        </p:txBody>
      </p:sp>
      <p:sp>
        <p:nvSpPr>
          <p:cNvPr id="3" name="object 5">
            <a:extLst>
              <a:ext uri="{FF2B5EF4-FFF2-40B4-BE49-F238E27FC236}">
                <a16:creationId xmlns:a16="http://schemas.microsoft.com/office/drawing/2014/main" id="{1B5A447A-67BD-BF41-BE8B-CC1A1A89E3CB}"/>
              </a:ext>
            </a:extLst>
          </p:cNvPr>
          <p:cNvSpPr/>
          <p:nvPr userDrawn="1"/>
        </p:nvSpPr>
        <p:spPr>
          <a:xfrm>
            <a:off x="6331286" y="914400"/>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sp>
        <p:nvSpPr>
          <p:cNvPr id="8" name="Text Placeholder 5">
            <a:extLst>
              <a:ext uri="{FF2B5EF4-FFF2-40B4-BE49-F238E27FC236}">
                <a16:creationId xmlns:a16="http://schemas.microsoft.com/office/drawing/2014/main" id="{07A4E0A3-611B-614C-9AE8-50CA076E111F}"/>
              </a:ext>
            </a:extLst>
          </p:cNvPr>
          <p:cNvSpPr>
            <a:spLocks noGrp="1"/>
          </p:cNvSpPr>
          <p:nvPr>
            <p:ph type="body" sz="quarter" idx="10" hasCustomPrompt="1"/>
          </p:nvPr>
        </p:nvSpPr>
        <p:spPr>
          <a:xfrm>
            <a:off x="6324600" y="3529093"/>
            <a:ext cx="5026022" cy="443198"/>
          </a:xfrm>
        </p:spPr>
        <p:txBody>
          <a:bodyPr/>
          <a:lstStyle>
            <a:lvl1pPr>
              <a:defRPr sz="3200" b="0" i="0" baseline="0">
                <a:solidFill>
                  <a:schemeClr val="bg1"/>
                </a:solidFill>
                <a:latin typeface="+mn-lt"/>
              </a:defRPr>
            </a:lvl1pPr>
          </a:lstStyle>
          <a:p>
            <a:pPr lvl="0"/>
            <a:r>
              <a:rPr lang="en-US"/>
              <a:t>Insert subheader</a:t>
            </a:r>
          </a:p>
        </p:txBody>
      </p:sp>
      <p:sp>
        <p:nvSpPr>
          <p:cNvPr id="9" name="Text Placeholder 5">
            <a:extLst>
              <a:ext uri="{FF2B5EF4-FFF2-40B4-BE49-F238E27FC236}">
                <a16:creationId xmlns:a16="http://schemas.microsoft.com/office/drawing/2014/main" id="{A55C9EBC-D643-8144-BA7A-91C891736796}"/>
              </a:ext>
            </a:extLst>
          </p:cNvPr>
          <p:cNvSpPr>
            <a:spLocks noGrp="1"/>
          </p:cNvSpPr>
          <p:nvPr>
            <p:ph type="body" sz="quarter" idx="11" hasCustomPrompt="1"/>
          </p:nvPr>
        </p:nvSpPr>
        <p:spPr>
          <a:xfrm>
            <a:off x="6324600" y="4574372"/>
            <a:ext cx="5026022" cy="332399"/>
          </a:xfrm>
        </p:spPr>
        <p:txBody>
          <a:bodyPr/>
          <a:lstStyle>
            <a:lvl1pPr>
              <a:defRPr sz="2400" b="0" i="0" baseline="0">
                <a:solidFill>
                  <a:schemeClr val="bg1"/>
                </a:solidFill>
                <a:latin typeface="+mn-lt"/>
              </a:defRPr>
            </a:lvl1pPr>
          </a:lstStyle>
          <a:p>
            <a:pPr lvl="0"/>
            <a:r>
              <a:rPr lang="en-US"/>
              <a:t>Insert speaker, date, location, etc. </a:t>
            </a:r>
          </a:p>
        </p:txBody>
      </p:sp>
      <p:sp>
        <p:nvSpPr>
          <p:cNvPr id="4" name="Title 3">
            <a:extLst>
              <a:ext uri="{FF2B5EF4-FFF2-40B4-BE49-F238E27FC236}">
                <a16:creationId xmlns:a16="http://schemas.microsoft.com/office/drawing/2014/main" id="{8529C054-E1A1-AC4A-AE6D-F63ECF94F771}"/>
              </a:ext>
            </a:extLst>
          </p:cNvPr>
          <p:cNvSpPr>
            <a:spLocks noGrp="1"/>
          </p:cNvSpPr>
          <p:nvPr>
            <p:ph type="title" hasCustomPrompt="1"/>
          </p:nvPr>
        </p:nvSpPr>
        <p:spPr>
          <a:xfrm>
            <a:off x="6331286" y="1370585"/>
            <a:ext cx="5019336" cy="1977914"/>
          </a:xfrm>
        </p:spPr>
        <p:txBody>
          <a:bodyPr vert="horz" wrap="square" lIns="0" tIns="0" rIns="0" bIns="0" rtlCol="0" anchor="t">
            <a:spAutoFit/>
          </a:bodyPr>
          <a:lstStyle>
            <a:lvl1pPr>
              <a:defRPr lang="en-US">
                <a:solidFill>
                  <a:schemeClr val="bg1"/>
                </a:solidFill>
              </a:defRPr>
            </a:lvl1pPr>
          </a:lstStyle>
          <a:p>
            <a:pPr marL="0" lvl="0"/>
            <a:r>
              <a:rPr lang="en-US"/>
              <a:t>Insert presentation title</a:t>
            </a:r>
          </a:p>
        </p:txBody>
      </p:sp>
      <p:pic>
        <p:nvPicPr>
          <p:cNvPr id="12" name="Graphic 11">
            <a:extLst>
              <a:ext uri="{FF2B5EF4-FFF2-40B4-BE49-F238E27FC236}">
                <a16:creationId xmlns:a16="http://schemas.microsoft.com/office/drawing/2014/main" id="{665E2010-CF5E-7F4B-87AB-078F634C9A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96443" y="6089901"/>
            <a:ext cx="1940121" cy="575304"/>
          </a:xfrm>
          <a:prstGeom prst="rect">
            <a:avLst/>
          </a:prstGeom>
        </p:spPr>
      </p:pic>
      <p:sp>
        <p:nvSpPr>
          <p:cNvPr id="2" name="TextBox 1">
            <a:extLst>
              <a:ext uri="{FF2B5EF4-FFF2-40B4-BE49-F238E27FC236}">
                <a16:creationId xmlns:a16="http://schemas.microsoft.com/office/drawing/2014/main" id="{610EE2CC-3E48-1296-860E-55A10C386267}"/>
              </a:ext>
            </a:extLst>
          </p:cNvPr>
          <p:cNvSpPr txBox="1"/>
          <p:nvPr userDrawn="1"/>
        </p:nvSpPr>
        <p:spPr>
          <a:xfrm>
            <a:off x="10279810" y="6508452"/>
            <a:ext cx="1066800" cy="156143"/>
          </a:xfrm>
          <a:prstGeom prst="rect">
            <a:avLst/>
          </a:prstGeom>
        </p:spPr>
        <p:txBody>
          <a:bodyPr vert="horz" lIns="0" tIns="0" rIns="0" bIns="0" rtlCol="0" anchor="ctr"/>
          <a:lstStyle>
            <a:defPPr>
              <a:defRPr lang="en-US"/>
            </a:defPPr>
            <a:lvl1pPr>
              <a:defRPr lang="en-US" sz="800">
                <a:solidFill>
                  <a:schemeClr val="bg1"/>
                </a:solidFill>
              </a:defRPr>
            </a:lvl1pPr>
          </a:lstStyle>
          <a:p>
            <a:pPr lvl="0" algn="r"/>
            <a:r>
              <a:rPr lang="en-US" sz="1000" dirty="0"/>
              <a:t>© 2024 Fannie Mae</a:t>
            </a:r>
          </a:p>
        </p:txBody>
      </p:sp>
    </p:spTree>
    <p:extLst>
      <p:ext uri="{BB962C8B-B14F-4D97-AF65-F5344CB8AC3E}">
        <p14:creationId xmlns:p14="http://schemas.microsoft.com/office/powerpoint/2010/main" val="4113109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D2A56FEB-982E-7F4D-BB0F-A20A81BC2E56}"/>
              </a:ext>
            </a:extLst>
          </p:cNvPr>
          <p:cNvSpPr>
            <a:spLocks noGrp="1"/>
          </p:cNvSpPr>
          <p:nvPr>
            <p:ph sz="quarter" idx="18" hasCustomPrompt="1"/>
          </p:nvPr>
        </p:nvSpPr>
        <p:spPr>
          <a:xfrm>
            <a:off x="914400" y="1554480"/>
            <a:ext cx="10363200" cy="246221"/>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3" name="Title 2">
            <a:extLst>
              <a:ext uri="{FF2B5EF4-FFF2-40B4-BE49-F238E27FC236}">
                <a16:creationId xmlns:a16="http://schemas.microsoft.com/office/drawing/2014/main" id="{98E42D8E-B738-AE49-A7CD-93B238A4F27D}"/>
              </a:ext>
            </a:extLst>
          </p:cNvPr>
          <p:cNvSpPr>
            <a:spLocks noGrp="1"/>
          </p:cNvSpPr>
          <p:nvPr>
            <p:ph type="title"/>
          </p:nvPr>
        </p:nvSpPr>
        <p:spPr>
          <a:xfrm>
            <a:off x="914400" y="914400"/>
            <a:ext cx="9448800" cy="603627"/>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2225856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lumn &amp; top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0B3FCA2-DA61-254C-8103-E3F99CD816BA}"/>
              </a:ext>
            </a:extLst>
          </p:cNvPr>
          <p:cNvSpPr>
            <a:spLocks noGrp="1"/>
          </p:cNvSpPr>
          <p:nvPr>
            <p:ph type="pic" sz="quarter" idx="13"/>
          </p:nvPr>
        </p:nvSpPr>
        <p:spPr>
          <a:xfrm>
            <a:off x="0" y="10160"/>
            <a:ext cx="12192000" cy="3099816"/>
          </a:xfrm>
          <a:solidFill>
            <a:schemeClr val="bg2"/>
          </a:solidFill>
        </p:spPr>
        <p:txBody>
          <a:bodyPr/>
          <a:lstStyle/>
          <a:p>
            <a:endParaRPr lang="en-US"/>
          </a:p>
        </p:txBody>
      </p:sp>
      <p:sp>
        <p:nvSpPr>
          <p:cNvPr id="8" name="Content Placeholder 5">
            <a:extLst>
              <a:ext uri="{FF2B5EF4-FFF2-40B4-BE49-F238E27FC236}">
                <a16:creationId xmlns:a16="http://schemas.microsoft.com/office/drawing/2014/main" id="{C7A8FB2C-EAFF-774F-9291-D59E4EEBB677}"/>
              </a:ext>
            </a:extLst>
          </p:cNvPr>
          <p:cNvSpPr>
            <a:spLocks noGrp="1"/>
          </p:cNvSpPr>
          <p:nvPr>
            <p:ph sz="quarter" idx="12"/>
          </p:nvPr>
        </p:nvSpPr>
        <p:spPr>
          <a:xfrm>
            <a:off x="6324600" y="3557016"/>
            <a:ext cx="4937760" cy="2374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5">
            <a:extLst>
              <a:ext uri="{FF2B5EF4-FFF2-40B4-BE49-F238E27FC236}">
                <a16:creationId xmlns:a16="http://schemas.microsoft.com/office/drawing/2014/main" id="{D7355549-B690-F249-9932-68ABC78DB9CD}"/>
              </a:ext>
            </a:extLst>
          </p:cNvPr>
          <p:cNvSpPr>
            <a:spLocks noGrp="1"/>
          </p:cNvSpPr>
          <p:nvPr>
            <p:ph sz="quarter" idx="19"/>
          </p:nvPr>
        </p:nvSpPr>
        <p:spPr>
          <a:xfrm>
            <a:off x="929640" y="3557016"/>
            <a:ext cx="4937760" cy="2374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
            <a:extLst>
              <a:ext uri="{FF2B5EF4-FFF2-40B4-BE49-F238E27FC236}">
                <a16:creationId xmlns:a16="http://schemas.microsoft.com/office/drawing/2014/main" id="{04BEEDD8-1408-3A41-A81A-BCF5DEADFD3F}"/>
              </a:ext>
            </a:extLst>
          </p:cNvPr>
          <p:cNvSpPr>
            <a:spLocks noGrp="1"/>
          </p:cNvSpPr>
          <p:nvPr>
            <p:ph type="title" hasCustomPrompt="1"/>
          </p:nvPr>
        </p:nvSpPr>
        <p:spPr>
          <a:xfrm>
            <a:off x="1471449" y="1142142"/>
            <a:ext cx="9249103" cy="738664"/>
          </a:xfrm>
        </p:spPr>
        <p:txBody>
          <a:bodyPr wrap="square" anchor="t" anchorCtr="0">
            <a:spAutoFit/>
          </a:bodyPr>
          <a:lstStyle>
            <a:lvl1pPr algn="ctr">
              <a:defRPr/>
            </a:lvl1pPr>
          </a:lstStyle>
          <a:p>
            <a:r>
              <a:rPr lang="en-US"/>
              <a:t>Click to enter header</a:t>
            </a:r>
          </a:p>
        </p:txBody>
      </p:sp>
      <p:sp>
        <p:nvSpPr>
          <p:cNvPr id="15" name="Content Placeholder 5">
            <a:extLst>
              <a:ext uri="{FF2B5EF4-FFF2-40B4-BE49-F238E27FC236}">
                <a16:creationId xmlns:a16="http://schemas.microsoft.com/office/drawing/2014/main" id="{B6AF176C-EB8A-2A44-A4FF-1E8FA7F09670}"/>
              </a:ext>
            </a:extLst>
          </p:cNvPr>
          <p:cNvSpPr>
            <a:spLocks noGrp="1"/>
          </p:cNvSpPr>
          <p:nvPr>
            <p:ph sz="quarter" idx="18" hasCustomPrompt="1"/>
          </p:nvPr>
        </p:nvSpPr>
        <p:spPr>
          <a:xfrm>
            <a:off x="914400" y="1901826"/>
            <a:ext cx="10363200" cy="221599"/>
          </a:xfrm>
        </p:spPr>
        <p:txBody>
          <a:bodyPr tIns="0" bIns="0"/>
          <a:lstStyle>
            <a:lvl1pPr algn="ctr">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Tree>
    <p:extLst>
      <p:ext uri="{BB962C8B-B14F-4D97-AF65-F5344CB8AC3E}">
        <p14:creationId xmlns:p14="http://schemas.microsoft.com/office/powerpoint/2010/main" val="155412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1" name="Content Placeholder 5">
            <a:extLst>
              <a:ext uri="{FF2B5EF4-FFF2-40B4-BE49-F238E27FC236}">
                <a16:creationId xmlns:a16="http://schemas.microsoft.com/office/drawing/2014/main" id="{D2A56FEB-982E-7F4D-BB0F-A20A81BC2E56}"/>
              </a:ext>
            </a:extLst>
          </p:cNvPr>
          <p:cNvSpPr>
            <a:spLocks noGrp="1"/>
          </p:cNvSpPr>
          <p:nvPr>
            <p:ph sz="quarter" idx="18" hasCustomPrompt="1"/>
          </p:nvPr>
        </p:nvSpPr>
        <p:spPr>
          <a:xfrm>
            <a:off x="632645" y="1339266"/>
            <a:ext cx="10363200" cy="246221"/>
          </a:xfrm>
        </p:spPr>
        <p:txBody>
          <a:bodyPr tIns="0" bIns="0"/>
          <a:lstStyle>
            <a:lvl1pPr algn="l">
              <a:defRPr sz="1600">
                <a:solidFill>
                  <a:schemeClr val="accent2"/>
                </a:solidFill>
                <a:latin typeface="+mn-lt"/>
              </a:defRPr>
            </a:lvl1pPr>
            <a:lvl2pPr>
              <a:defRPr sz="1600"/>
            </a:lvl2pPr>
            <a:lvl3pPr>
              <a:defRPr sz="1600"/>
            </a:lvl3pPr>
            <a:lvl4pPr>
              <a:defRPr sz="1600"/>
            </a:lvl4pPr>
            <a:lvl5pPr>
              <a:defRPr sz="1600"/>
            </a:lvl5pPr>
          </a:lstStyle>
          <a:p>
            <a:pPr lvl="0"/>
            <a:r>
              <a:rPr lang="en-US"/>
              <a:t>Click to insert subtitle</a:t>
            </a:r>
          </a:p>
        </p:txBody>
      </p:sp>
      <p:sp>
        <p:nvSpPr>
          <p:cNvPr id="3" name="Title 2">
            <a:extLst>
              <a:ext uri="{FF2B5EF4-FFF2-40B4-BE49-F238E27FC236}">
                <a16:creationId xmlns:a16="http://schemas.microsoft.com/office/drawing/2014/main" id="{98E42D8E-B738-AE49-A7CD-93B238A4F27D}"/>
              </a:ext>
            </a:extLst>
          </p:cNvPr>
          <p:cNvSpPr>
            <a:spLocks noGrp="1"/>
          </p:cNvSpPr>
          <p:nvPr>
            <p:ph type="title"/>
          </p:nvPr>
        </p:nvSpPr>
        <p:spPr>
          <a:xfrm>
            <a:off x="602165" y="810683"/>
            <a:ext cx="11589834" cy="452060"/>
          </a:xfrm>
        </p:spPr>
        <p:txBody>
          <a:bodyPr/>
          <a:lstStyle>
            <a:lvl1pPr algn="l">
              <a:defRPr sz="3800"/>
            </a:lvl1pPr>
          </a:lstStyle>
          <a:p>
            <a:r>
              <a:rPr lang="en-US"/>
              <a:t>Click to edit Master title style</a:t>
            </a:r>
          </a:p>
        </p:txBody>
      </p:sp>
      <p:sp>
        <p:nvSpPr>
          <p:cNvPr id="5" name="Rectangle 4">
            <a:extLst>
              <a:ext uri="{FF2B5EF4-FFF2-40B4-BE49-F238E27FC236}">
                <a16:creationId xmlns:a16="http://schemas.microsoft.com/office/drawing/2014/main" id="{5FF021C8-8C1F-0B45-972F-04B8F84C2D9E}"/>
              </a:ext>
            </a:extLst>
          </p:cNvPr>
          <p:cNvSpPr/>
          <p:nvPr userDrawn="1"/>
        </p:nvSpPr>
        <p:spPr>
          <a:xfrm>
            <a:off x="602165" y="567933"/>
            <a:ext cx="494030" cy="91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F7A12370-281C-BB41-88D5-843001BE0860}"/>
              </a:ext>
            </a:extLst>
          </p:cNvPr>
          <p:cNvSpPr/>
          <p:nvPr userDrawn="1"/>
        </p:nvSpPr>
        <p:spPr>
          <a:xfrm>
            <a:off x="10649032" y="5623560"/>
            <a:ext cx="1542967" cy="1234440"/>
          </a:xfrm>
          <a:custGeom>
            <a:avLst/>
            <a:gdLst>
              <a:gd name="connsiteX0" fmla="*/ 0 w 2781300"/>
              <a:gd name="connsiteY0" fmla="*/ 2213686 h 2225159"/>
              <a:gd name="connsiteX1" fmla="*/ 227215 w 2781300"/>
              <a:gd name="connsiteY1" fmla="*/ 2225159 h 2225159"/>
              <a:gd name="connsiteX2" fmla="*/ 0 w 2781300"/>
              <a:gd name="connsiteY2" fmla="*/ 2225159 h 2225159"/>
              <a:gd name="connsiteX3" fmla="*/ 2781300 w 2781300"/>
              <a:gd name="connsiteY3" fmla="*/ 0 h 2225159"/>
              <a:gd name="connsiteX4" fmla="*/ 2781300 w 2781300"/>
              <a:gd name="connsiteY4" fmla="*/ 2225159 h 2225159"/>
              <a:gd name="connsiteX5" fmla="*/ 227215 w 2781300"/>
              <a:gd name="connsiteY5" fmla="*/ 2225159 h 2225159"/>
              <a:gd name="connsiteX6" fmla="*/ 2756285 w 2781300"/>
              <a:gd name="connsiteY6" fmla="*/ 163908 h 22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1300" h="2225159">
                <a:moveTo>
                  <a:pt x="0" y="2213686"/>
                </a:moveTo>
                <a:lnTo>
                  <a:pt x="227215" y="2225159"/>
                </a:lnTo>
                <a:lnTo>
                  <a:pt x="0" y="2225159"/>
                </a:lnTo>
                <a:close/>
                <a:moveTo>
                  <a:pt x="2781300" y="0"/>
                </a:moveTo>
                <a:lnTo>
                  <a:pt x="2781300" y="2225159"/>
                </a:lnTo>
                <a:lnTo>
                  <a:pt x="227215" y="2225159"/>
                </a:lnTo>
                <a:cubicBezTo>
                  <a:pt x="1474731" y="2225159"/>
                  <a:pt x="2515568" y="1340261"/>
                  <a:pt x="2756285" y="16390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Slide Number Placeholder 2">
            <a:extLst>
              <a:ext uri="{FF2B5EF4-FFF2-40B4-BE49-F238E27FC236}">
                <a16:creationId xmlns:a16="http://schemas.microsoft.com/office/drawing/2014/main" id="{BC5FB24B-DD94-B44B-B8B4-90352D4557B0}"/>
              </a:ext>
            </a:extLst>
          </p:cNvPr>
          <p:cNvSpPr txBox="1">
            <a:spLocks/>
          </p:cNvSpPr>
          <p:nvPr userDrawn="1"/>
        </p:nvSpPr>
        <p:spPr>
          <a:xfrm>
            <a:off x="11452599" y="6526844"/>
            <a:ext cx="582031" cy="184666"/>
          </a:xfrm>
          <a:prstGeom prst="rect">
            <a:avLst/>
          </a:prstGeom>
        </p:spPr>
        <p:txBody>
          <a:bodyPr vert="horz" wrap="square" lIns="0" tIns="0" rIns="0" bIns="0" rtlCol="0" anchor="ctr">
            <a:spAutoFit/>
          </a:bodyPr>
          <a:lstStyle>
            <a:defPPr>
              <a:defRPr lang="en-US"/>
            </a:defPPr>
            <a:lvl1pPr marL="0" algn="l" defTabSz="914400" rtl="0" eaLnBrk="1" latinLnBrk="0" hangingPunct="1">
              <a:defRPr lang="en-US" sz="1000" b="0" i="0" kern="1200" baseline="0" smtClean="0">
                <a:solidFill>
                  <a:schemeClr val="tx2"/>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0F6220-3843-4368-9AEB-1A179F7BFCD6}" type="slidenum">
              <a:rPr lang="en-US" sz="1200" smtClean="0"/>
              <a:pPr algn="r"/>
              <a:t>‹#›</a:t>
            </a:fld>
            <a:endParaRPr lang="en-US" sz="1200"/>
          </a:p>
        </p:txBody>
      </p:sp>
      <p:pic>
        <p:nvPicPr>
          <p:cNvPr id="9" name="Picture 8">
            <a:extLst>
              <a:ext uri="{FF2B5EF4-FFF2-40B4-BE49-F238E27FC236}">
                <a16:creationId xmlns:a16="http://schemas.microsoft.com/office/drawing/2014/main" id="{394E7C11-AA98-9642-AF4A-3FBC5104E9EE}"/>
              </a:ext>
            </a:extLst>
          </p:cNvPr>
          <p:cNvPicPr>
            <a:picLocks noChangeAspect="1"/>
          </p:cNvPicPr>
          <p:nvPr userDrawn="1"/>
        </p:nvPicPr>
        <p:blipFill>
          <a:blip r:embed="rId2"/>
          <a:stretch>
            <a:fillRect/>
          </a:stretch>
        </p:blipFill>
        <p:spPr>
          <a:xfrm>
            <a:off x="590704" y="6240731"/>
            <a:ext cx="1623738" cy="318197"/>
          </a:xfrm>
          <a:prstGeom prst="rect">
            <a:avLst/>
          </a:prstGeom>
        </p:spPr>
      </p:pic>
    </p:spTree>
    <p:extLst>
      <p:ext uri="{BB962C8B-B14F-4D97-AF65-F5344CB8AC3E}">
        <p14:creationId xmlns:p14="http://schemas.microsoft.com/office/powerpoint/2010/main" val="750894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573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ne column (vertical header)">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DAADAF9-BC53-884E-B2D8-0350CEE0BF85}"/>
              </a:ext>
            </a:extLst>
          </p:cNvPr>
          <p:cNvSpPr>
            <a:spLocks noGrp="1"/>
          </p:cNvSpPr>
          <p:nvPr>
            <p:ph type="sldNum" sz="quarter" idx="14"/>
          </p:nvPr>
        </p:nvSpPr>
        <p:spPr/>
        <p:txBody>
          <a:bodyPr/>
          <a:lstStyle/>
          <a:p>
            <a:fld id="{A40F6220-3843-4368-9AEB-1A179F7BFCD6}" type="slidenum">
              <a:rPr lang="en-US"/>
              <a:pPr/>
              <a:t>‹#›</a:t>
            </a:fld>
            <a:endParaRPr lang="en-US"/>
          </a:p>
        </p:txBody>
      </p:sp>
      <p:sp>
        <p:nvSpPr>
          <p:cNvPr id="9" name="Content Placeholder 5">
            <a:extLst>
              <a:ext uri="{FF2B5EF4-FFF2-40B4-BE49-F238E27FC236}">
                <a16:creationId xmlns:a16="http://schemas.microsoft.com/office/drawing/2014/main" id="{97C97838-F2D5-724E-AF07-B71A54887058}"/>
              </a:ext>
            </a:extLst>
          </p:cNvPr>
          <p:cNvSpPr>
            <a:spLocks noGrp="1"/>
          </p:cNvSpPr>
          <p:nvPr>
            <p:ph sz="quarter" idx="18" hasCustomPrompt="1"/>
          </p:nvPr>
        </p:nvSpPr>
        <p:spPr>
          <a:xfrm>
            <a:off x="914400" y="2180223"/>
            <a:ext cx="4954396" cy="255109"/>
          </a:xfrm>
        </p:spPr>
        <p:txBody>
          <a:bodyPr tIns="0" bIns="0"/>
          <a:lstStyle>
            <a:lvl1pPr algn="l">
              <a:defRPr sz="1600">
                <a:solidFill>
                  <a:schemeClr val="accent2"/>
                </a:solidFill>
              </a:defRPr>
            </a:lvl1pPr>
            <a:lvl2pPr>
              <a:defRPr sz="1600"/>
            </a:lvl2pPr>
            <a:lvl3pPr>
              <a:defRPr sz="1600"/>
            </a:lvl3pPr>
            <a:lvl4pPr>
              <a:defRPr sz="1600"/>
            </a:lvl4pPr>
            <a:lvl5pPr>
              <a:defRPr sz="1600"/>
            </a:lvl5pPr>
          </a:lstStyle>
          <a:p>
            <a:pPr lvl="0"/>
            <a:r>
              <a:rPr lang="en-US"/>
              <a:t>Click to insert subtitle</a:t>
            </a:r>
          </a:p>
        </p:txBody>
      </p:sp>
      <p:sp>
        <p:nvSpPr>
          <p:cNvPr id="3" name="Content Placeholder 2">
            <a:extLst>
              <a:ext uri="{FF2B5EF4-FFF2-40B4-BE49-F238E27FC236}">
                <a16:creationId xmlns:a16="http://schemas.microsoft.com/office/drawing/2014/main" id="{97DC1019-5A70-A84F-B14B-CE57106633B0}"/>
              </a:ext>
            </a:extLst>
          </p:cNvPr>
          <p:cNvSpPr>
            <a:spLocks noGrp="1"/>
          </p:cNvSpPr>
          <p:nvPr>
            <p:ph sz="quarter" idx="19"/>
          </p:nvPr>
        </p:nvSpPr>
        <p:spPr>
          <a:xfrm>
            <a:off x="6324600" y="914400"/>
            <a:ext cx="40386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C1777F62-6793-6745-835A-470D18751574}"/>
              </a:ext>
            </a:extLst>
          </p:cNvPr>
          <p:cNvSpPr>
            <a:spLocks noGrp="1"/>
          </p:cNvSpPr>
          <p:nvPr>
            <p:ph type="title"/>
          </p:nvPr>
        </p:nvSpPr>
        <p:spPr>
          <a:xfrm>
            <a:off x="914400" y="914400"/>
            <a:ext cx="4953000" cy="603627"/>
          </a:xfrm>
        </p:spPr>
        <p:txBody>
          <a:bodyPr/>
          <a:lstStyle/>
          <a:p>
            <a:r>
              <a:rPr lang="en-US"/>
              <a:t>Click to edit Master title style</a:t>
            </a:r>
          </a:p>
        </p:txBody>
      </p:sp>
    </p:spTree>
    <p:extLst>
      <p:ext uri="{BB962C8B-B14F-4D97-AF65-F5344CB8AC3E}">
        <p14:creationId xmlns:p14="http://schemas.microsoft.com/office/powerpoint/2010/main" val="1464560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25FAA4D-1CB5-4042-9DE3-C18280AF8BE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83050" y="2832100"/>
            <a:ext cx="4025900" cy="1193800"/>
          </a:xfrm>
          <a:prstGeom prst="rect">
            <a:avLst/>
          </a:prstGeom>
        </p:spPr>
      </p:pic>
    </p:spTree>
    <p:extLst>
      <p:ext uri="{BB962C8B-B14F-4D97-AF65-F5344CB8AC3E}">
        <p14:creationId xmlns:p14="http://schemas.microsoft.com/office/powerpoint/2010/main" val="325621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161F-F6EB-F40F-239C-31D9C7E3D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CD3E33-B2ED-44A8-3E16-FF7BA853B4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F2505-71D3-6E40-0887-F83D8031362E}"/>
              </a:ext>
            </a:extLst>
          </p:cNvPr>
          <p:cNvSpPr>
            <a:spLocks noGrp="1"/>
          </p:cNvSpPr>
          <p:nvPr>
            <p:ph type="dt" sz="half" idx="10"/>
          </p:nvPr>
        </p:nvSpPr>
        <p:spPr/>
        <p:txBody>
          <a:bodyPr/>
          <a:lstStyle/>
          <a:p>
            <a:fld id="{A8108432-8DA9-4099-9257-87CCB284AAA9}" type="datetimeFigureOut">
              <a:rPr lang="en-US" smtClean="0"/>
              <a:t>11/18/2024</a:t>
            </a:fld>
            <a:endParaRPr lang="en-US"/>
          </a:p>
        </p:txBody>
      </p:sp>
      <p:sp>
        <p:nvSpPr>
          <p:cNvPr id="5" name="Footer Placeholder 4">
            <a:extLst>
              <a:ext uri="{FF2B5EF4-FFF2-40B4-BE49-F238E27FC236}">
                <a16:creationId xmlns:a16="http://schemas.microsoft.com/office/drawing/2014/main" id="{109B7B89-BC6C-0900-5C55-6D2E631E45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BB121-BB86-EDFD-CDD0-C10074909933}"/>
              </a:ext>
            </a:extLst>
          </p:cNvPr>
          <p:cNvSpPr>
            <a:spLocks noGrp="1"/>
          </p:cNvSpPr>
          <p:nvPr>
            <p:ph type="sldNum" sz="quarter" idx="12"/>
          </p:nvPr>
        </p:nvSpPr>
        <p:spPr/>
        <p:txBody>
          <a:bodyPr/>
          <a:lstStyle/>
          <a:p>
            <a:fld id="{4ADCE828-E64A-4E0B-8228-0A7934FC922A}" type="slidenum">
              <a:rPr lang="en-US" smtClean="0"/>
              <a:t>‹#›</a:t>
            </a:fld>
            <a:endParaRPr lang="en-US"/>
          </a:p>
        </p:txBody>
      </p:sp>
    </p:spTree>
    <p:extLst>
      <p:ext uri="{BB962C8B-B14F-4D97-AF65-F5344CB8AC3E}">
        <p14:creationId xmlns:p14="http://schemas.microsoft.com/office/powerpoint/2010/main" val="2793408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Navy rooftops divi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10A26-98E5-0B42-9AC7-B4924149186F}"/>
              </a:ext>
            </a:extLst>
          </p:cNvPr>
          <p:cNvSpPr>
            <a:spLocks noGrp="1"/>
          </p:cNvSpPr>
          <p:nvPr>
            <p:ph type="title" hasCustomPrompt="1"/>
          </p:nvPr>
        </p:nvSpPr>
        <p:spPr>
          <a:xfrm>
            <a:off x="914400" y="2742185"/>
            <a:ext cx="9753600" cy="754502"/>
          </a:xfrm>
        </p:spPr>
        <p:txBody>
          <a:bodyPr/>
          <a:lstStyle>
            <a:lvl1pPr>
              <a:defRPr>
                <a:solidFill>
                  <a:schemeClr val="bg1"/>
                </a:solidFill>
              </a:defRPr>
            </a:lvl1pPr>
          </a:lstStyle>
          <a:p>
            <a:r>
              <a:rPr lang="en-US"/>
              <a:t>Insert slide title</a:t>
            </a:r>
          </a:p>
        </p:txBody>
      </p:sp>
      <p:pic>
        <p:nvPicPr>
          <p:cNvPr id="9" name="Graphic 8">
            <a:extLst>
              <a:ext uri="{FF2B5EF4-FFF2-40B4-BE49-F238E27FC236}">
                <a16:creationId xmlns:a16="http://schemas.microsoft.com/office/drawing/2014/main" id="{D0EDF683-1B8F-9844-82DD-FB790BCE03D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1"/>
            <a:ext cx="12252960" cy="1378459"/>
          </a:xfrm>
          <a:prstGeom prst="rect">
            <a:avLst/>
          </a:prstGeom>
        </p:spPr>
      </p:pic>
      <p:sp>
        <p:nvSpPr>
          <p:cNvPr id="12" name="object 5">
            <a:extLst>
              <a:ext uri="{FF2B5EF4-FFF2-40B4-BE49-F238E27FC236}">
                <a16:creationId xmlns:a16="http://schemas.microsoft.com/office/drawing/2014/main" id="{C011D699-E8D6-894D-A551-1AB370FAFB49}"/>
              </a:ext>
            </a:extLst>
          </p:cNvPr>
          <p:cNvSpPr/>
          <p:nvPr userDrawn="1"/>
        </p:nvSpPr>
        <p:spPr>
          <a:xfrm>
            <a:off x="914400" y="2282606"/>
            <a:ext cx="858519" cy="100965"/>
          </a:xfrm>
          <a:custGeom>
            <a:avLst/>
            <a:gdLst/>
            <a:ahLst/>
            <a:cxnLst/>
            <a:rect l="l" t="t" r="r" b="b"/>
            <a:pathLst>
              <a:path w="858520" h="100964">
                <a:moveTo>
                  <a:pt x="0" y="100584"/>
                </a:moveTo>
                <a:lnTo>
                  <a:pt x="858011" y="100584"/>
                </a:lnTo>
                <a:lnTo>
                  <a:pt x="858011" y="0"/>
                </a:lnTo>
                <a:lnTo>
                  <a:pt x="0" y="0"/>
                </a:lnTo>
                <a:lnTo>
                  <a:pt x="0" y="100584"/>
                </a:lnTo>
                <a:close/>
              </a:path>
            </a:pathLst>
          </a:custGeom>
          <a:solidFill>
            <a:srgbClr val="FFB400"/>
          </a:solidFill>
        </p:spPr>
        <p:txBody>
          <a:bodyPr wrap="square" lIns="0" tIns="0" rIns="0" bIns="0" rtlCol="0"/>
          <a:lstStyle/>
          <a:p>
            <a:endParaRPr/>
          </a:p>
        </p:txBody>
      </p:sp>
      <p:pic>
        <p:nvPicPr>
          <p:cNvPr id="3" name="Graphic 2">
            <a:extLst>
              <a:ext uri="{FF2B5EF4-FFF2-40B4-BE49-F238E27FC236}">
                <a16:creationId xmlns:a16="http://schemas.microsoft.com/office/drawing/2014/main" id="{D5BA3A29-B798-2BC6-98D8-EC2B83943488}"/>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0574" y="6089901"/>
            <a:ext cx="2096894" cy="621792"/>
          </a:xfrm>
          <a:prstGeom prst="rect">
            <a:avLst/>
          </a:prstGeom>
        </p:spPr>
      </p:pic>
    </p:spTree>
    <p:extLst>
      <p:ext uri="{BB962C8B-B14F-4D97-AF65-F5344CB8AC3E}">
        <p14:creationId xmlns:p14="http://schemas.microsoft.com/office/powerpoint/2010/main" val="3294214941"/>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13.xml" Id="rId13" /><Relationship Type="http://schemas.openxmlformats.org/officeDocument/2006/relationships/slideLayout" Target="/ppt/slideLayouts/slideLayout18.xml" Id="rId18" /><Relationship Type="http://schemas.openxmlformats.org/officeDocument/2006/relationships/theme" Target="/ppt/theme/theme1.xml" Id="rId21" /><Relationship Type="http://schemas.openxmlformats.org/officeDocument/2006/relationships/slideLayout" Target="/ppt/slideLayouts/slideLayout12.xml" Id="rId12" /><Relationship Type="http://schemas.openxmlformats.org/officeDocument/2006/relationships/slideLayout" Target="/ppt/slideLayouts/slideLayout17.xml" Id="rId17" /><Relationship Type="http://schemas.openxmlformats.org/officeDocument/2006/relationships/slideLayout" Target="/ppt/slideLayouts/slideLayout2.xml" Id="rId2" /><Relationship Type="http://schemas.openxmlformats.org/officeDocument/2006/relationships/slideLayout" Target="/ppt/slideLayouts/slideLayout16.xml" Id="rId16" /><Relationship Type="http://schemas.openxmlformats.org/officeDocument/2006/relationships/slideLayout" Target="/ppt/slideLayouts/slideLayout20.xml" Id="rId20" /><Relationship Type="http://schemas.openxmlformats.org/officeDocument/2006/relationships/slideLayout" Target="/ppt/slideLayouts/slideLayout15.xml" Id="rId15" /><Relationship Type="http://schemas.openxmlformats.org/officeDocument/2006/relationships/slideLayout" Target="/ppt/slideLayouts/slideLayout19.xml" Id="rId19" /><Relationship Type="http://schemas.openxmlformats.org/officeDocument/2006/relationships/slideLayout" Target="/ppt/slideLayouts/slideLayout14.xml" Id="rId14" /></Relationships>
</file>

<file path=ppt/slideMasters/slideMaster1.xml><?xml version="1.0" encoding="utf-8"?>
<p:sldMaster xmlns:a16="http://schemas.microsoft.com/office/drawing/2014/main" xmlns:p184="http://schemas.microsoft.com/office/powerpoint/2018/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774CC9-40D9-6FBB-336C-33CB1160A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A5D1E7-9F80-DB50-6805-CC5EA7159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E11A14-2A51-E52F-8409-743F7AB21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108432-8DA9-4099-9257-87CCB284AAA9}" type="datetimeFigureOut">
              <a:rPr lang="en-US" smtClean="0"/>
              <a:t>11/18/2024</a:t>
            </a:fld>
            <a:endParaRPr lang="en-US"/>
          </a:p>
        </p:txBody>
      </p:sp>
      <p:sp>
        <p:nvSpPr>
          <p:cNvPr id="5" name="Footer Placeholder 4">
            <a:extLst>
              <a:ext uri="{FF2B5EF4-FFF2-40B4-BE49-F238E27FC236}">
                <a16:creationId xmlns:a16="http://schemas.microsoft.com/office/drawing/2014/main" id="{DD4BA6A7-BB51-1FA9-8D08-E4F7D7F457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8F5653-A0EE-56AE-567E-8FCD9220F3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DCE828-E64A-4E0B-8228-0A7934FC922A}" type="slidenum">
              <a:rPr lang="en-US" smtClean="0"/>
              <a:t>‹#›</a:t>
            </a:fld>
            <a:endParaRPr lang="en-US"/>
          </a:p>
        </p:txBody>
      </p:sp>
      <p:sp>
        <p:nvSpPr>
          <p:cNvPr id="8" name="TextBox 7">
            <a:extLst>
              <a:ext uri="{FF2B5EF4-FFF2-40B4-BE49-F238E27FC236}">
                <a16:creationId xmlns:a16="http://schemas.microsoft.com/office/drawing/2014/main" id="{6228E7DB-A490-9F66-E5AA-3C8C0E2F8780}"/>
              </a:ext>
            </a:extLst>
          </p:cNvPr>
          <p:cNvSpPr txBox="1"/>
          <p:nvPr userDrawn="1">
            <p:extLst>
              <p:ext uri="{1162E1C5-73C7-4A58-AE30-91384D911F3F}">
                <p184:classification xmlns:p184="http://schemas.microsoft.com/office/powerpoint/2018/4/main" val="ftr"/>
              </p:ext>
            </p:extLst>
          </p:nvPr>
        </p:nvSpPr>
        <p:spPr>
          <a:xfrm>
            <a:off x="63500" y="6642100"/>
            <a:ext cx="1287463"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Fannie Mae Confidential</a:t>
            </a:r>
          </a:p>
        </p:txBody>
      </p:sp>
    </p:spTree>
    <p:extLst>
      <p:ext uri="{BB962C8B-B14F-4D97-AF65-F5344CB8AC3E}">
        <p14:creationId xmlns:p14="http://schemas.microsoft.com/office/powerpoint/2010/main" val="2134817231"/>
      </p:ext>
    </p:extLst>
  </p:cSld>
  <p:clrMap bg1="lt1" tx1="dk1" bg2="lt2" tx2="dk2" accent1="accent1" accent2="accent2" accent3="accent3" accent4="accent4" accent5="accent5" accent6="accent6" hlink="hlink" folHlink="folHlink"/>
  <p:sldLayoutIdLst>
    <p:sldLayoutId id="2147483650" r:id="rId2"/>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9.png" Id="rId2" /><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notesSlide" Target="/ppt/notesSlides/notesSlide8.xml" Id="rId2" /><Relationship Type="http://schemas.openxmlformats.org/officeDocument/2006/relationships/slideLayout" Target="/ppt/slideLayouts/slideLayout16.xml" Id="rId1" /></Relationships>
</file>

<file path=ppt/slides/_rels/slide11.xml.rels>&#65279;<?xml version="1.0" encoding="utf-8"?><Relationships xmlns="http://schemas.openxmlformats.org/package/2006/relationships"><Relationship Type="http://schemas.openxmlformats.org/officeDocument/2006/relationships/image" Target="/ppt/media/image22.jpg" Id="rId3" /><Relationship Type="http://schemas.openxmlformats.org/officeDocument/2006/relationships/notesSlide" Target="/ppt/notesSlides/notesSlide9.xml" Id="rId2" /><Relationship Type="http://schemas.openxmlformats.org/officeDocument/2006/relationships/slideLayout" Target="/ppt/slideLayouts/slideLayout17.xml" Id="rId1" /><Relationship Type="http://schemas.openxmlformats.org/officeDocument/2006/relationships/image" Target="/ppt/media/image16.png" Id="rId5" /><Relationship Type="http://schemas.openxmlformats.org/officeDocument/2006/relationships/image" Target="/ppt/media/image15.emf" Id="rId4" /></Relationships>
</file>

<file path=ppt/slides/_rels/slide12.xml.rels>&#65279;<?xml version="1.0" encoding="utf-8"?><Relationships xmlns="http://schemas.openxmlformats.org/package/2006/relationships"><Relationship Type="http://schemas.openxmlformats.org/officeDocument/2006/relationships/notesSlide" Target="/ppt/notesSlides/notesSlide10.xml" Id="rId2" /><Relationship Type="http://schemas.openxmlformats.org/officeDocument/2006/relationships/slideLayout" Target="/ppt/slideLayouts/slideLayout12.xml" Id="rId1" /></Relationships>
</file>

<file path=ppt/slides/_rels/slide13.xml.rels>&#65279;<?xml version="1.0" encoding="utf-8"?><Relationships xmlns="http://schemas.openxmlformats.org/package/2006/relationships"><Relationship Type="http://schemas.openxmlformats.org/officeDocument/2006/relationships/notesSlide" Target="/ppt/notesSlides/notesSlide11.xml" Id="rId2" /><Relationship Type="http://schemas.openxmlformats.org/officeDocument/2006/relationships/slideLayout" Target="/ppt/slideLayouts/slideLayout12.xml" Id="rId1" /></Relationships>
</file>

<file path=ppt/slides/_rels/slide14.xml.rels>&#65279;<?xml version="1.0" encoding="utf-8"?><Relationships xmlns="http://schemas.openxmlformats.org/package/2006/relationships"><Relationship Type="http://schemas.openxmlformats.org/officeDocument/2006/relationships/image" Target="/ppt/media/image24.png" Id="rId3" /><Relationship Type="http://schemas.openxmlformats.org/officeDocument/2006/relationships/image" Target="/ppt/media/image23.png" Id="rId2" /><Relationship Type="http://schemas.openxmlformats.org/officeDocument/2006/relationships/slideLayout" Target="/ppt/slideLayouts/slideLayout12.xml" Id="rId1" /></Relationships>
</file>

<file path=ppt/slides/_rels/slide15.xml.rels>&#65279;<?xml version="1.0" encoding="utf-8"?><Relationships xmlns="http://schemas.openxmlformats.org/package/2006/relationships"><Relationship Type="http://schemas.openxmlformats.org/officeDocument/2006/relationships/image" Target="/ppt/media/image25.png" Id="rId3" /><Relationship Type="http://schemas.openxmlformats.org/officeDocument/2006/relationships/notesSlide" Target="/ppt/notesSlides/notesSlide12.xml" Id="rId2" /><Relationship Type="http://schemas.openxmlformats.org/officeDocument/2006/relationships/slideLayout" Target="/ppt/slideLayouts/slideLayout12.xml" Id="rId1" /><Relationship Type="http://schemas.openxmlformats.org/officeDocument/2006/relationships/image" Target="/ppt/media/image26.png" Id="rId4" /></Relationships>
</file>

<file path=ppt/slides/_rels/slide16.xml.rels>&#65279;<?xml version="1.0" encoding="utf-8"?><Relationships xmlns="http://schemas.openxmlformats.org/package/2006/relationships"><Relationship Type="http://schemas.openxmlformats.org/officeDocument/2006/relationships/image" Target="/ppt/media/image27.png" Id="rId3" /><Relationship Type="http://schemas.openxmlformats.org/officeDocument/2006/relationships/notesSlide" Target="/ppt/notesSlides/notesSlide13.xml" Id="rId2" /><Relationship Type="http://schemas.openxmlformats.org/officeDocument/2006/relationships/slideLayout" Target="/ppt/slideLayouts/slideLayout12.xml" Id="rId1" /></Relationships>
</file>

<file path=ppt/slides/_rels/slide17.xml.rels>&#65279;<?xml version="1.0" encoding="utf-8"?><Relationships xmlns="http://schemas.openxmlformats.org/package/2006/relationships"><Relationship Type="http://schemas.openxmlformats.org/officeDocument/2006/relationships/notesSlide" Target="/ppt/notesSlides/notesSlide14.xml" Id="rId2" /><Relationship Type="http://schemas.openxmlformats.org/officeDocument/2006/relationships/slideLayout" Target="/ppt/slideLayouts/slideLayout12.xml" Id="rId1" /><Relationship Type="http://schemas.openxmlformats.org/officeDocument/2006/relationships/hyperlink" Target="mailto:Benjamin_Navarro@fanniemae.com" TargetMode="External" Id="rId3" /><Relationship Type="http://schemas.openxmlformats.org/officeDocument/2006/relationships/hyperlink" Target="https://www.fanniemae.com/about-us/what-we-do/duty-serve/native-american-homeownership/collaborating-make-homeownership-attainable-tribal-trust-lands" TargetMode="External" Id="rId5" /><Relationship Type="http://schemas.openxmlformats.org/officeDocument/2006/relationships/hyperlink" Target="https://singlefamily.fanniemae.com/originating-underwriting/mortgage-products/native-american-homeownership" TargetMode="External" Id="rId4"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9.xml" Id="rId1" /></Relationships>
</file>

<file path=ppt/slides/_rels/slide19.xml.rels>&#65279;<?xml version="1.0" encoding="utf-8"?><Relationships xmlns="http://schemas.openxmlformats.org/package/2006/relationships"><Relationship Type="http://schemas.openxmlformats.org/officeDocument/2006/relationships/notesSlide" Target="/ppt/notesSlides/notesSlide15.xml" Id="rId3" /><Relationship Type="http://schemas.openxmlformats.org/officeDocument/2006/relationships/slideLayout" Target="/ppt/slideLayouts/slideLayout20.xml" Id="rId2" /><Relationship Type="http://schemas.openxmlformats.org/officeDocument/2006/relationships/tags" Target="/ppt/tags/tag2.xml" Id="rId1" /></Relationships>
</file>

<file path=ppt/slides/_rels/slide2.xml.rels>&#65279;<?xml version="1.0" encoding="utf-8"?><Relationships xmlns="http://schemas.openxmlformats.org/package/2006/relationships"><Relationship Type="http://schemas.openxmlformats.org/officeDocument/2006/relationships/image" Target="/ppt/media/image10.jpeg" Id="rId3" /><Relationship Type="http://schemas.openxmlformats.org/officeDocument/2006/relationships/notesSlide" Target="/ppt/notesSlides/notesSlide1.xml" Id="rId2" /><Relationship Type="http://schemas.openxmlformats.org/officeDocument/2006/relationships/slideLayout" Target="/ppt/slideLayouts/slideLayout13.xml" Id="rId1" /></Relationships>
</file>

<file path=ppt/slides/_rels/slide3.xml.rels>&#65279;<?xml version="1.0" encoding="utf-8"?><Relationships xmlns="http://schemas.openxmlformats.org/package/2006/relationships"><Relationship Type="http://schemas.openxmlformats.org/officeDocument/2006/relationships/slideLayout" Target="/ppt/slideLayouts/slideLayout14.xml" Id="rId1" /></Relationships>
</file>

<file path=ppt/slides/_rels/slide4.xml.rels>&#65279;<?xml version="1.0" encoding="utf-8"?><Relationships xmlns="http://schemas.openxmlformats.org/package/2006/relationships"><Relationship Type="http://schemas.openxmlformats.org/officeDocument/2006/relationships/image" Target="/ppt/media/image11.jpeg" Id="rId3" /><Relationship Type="http://schemas.openxmlformats.org/officeDocument/2006/relationships/notesSlide" Target="/ppt/notesSlides/notesSlide2.xml" Id="rId2" /><Relationship Type="http://schemas.openxmlformats.org/officeDocument/2006/relationships/slideLayout" Target="/ppt/slideLayouts/slideLayout15.xml" Id="rId1" /><Relationship Type="http://schemas.openxmlformats.org/officeDocument/2006/relationships/image" Target="/ppt/media/image12.png" Id="rId4" /></Relationships>
</file>

<file path=ppt/slides/_rels/slide5.xml.rels>&#65279;<?xml version="1.0" encoding="utf-8"?><Relationships xmlns="http://schemas.openxmlformats.org/package/2006/relationships"><Relationship Type="http://schemas.openxmlformats.org/officeDocument/2006/relationships/image" Target="/ppt/media/image3.emf" Id="rId3" /><Relationship Type="http://schemas.openxmlformats.org/officeDocument/2006/relationships/notesSlide" Target="/ppt/notesSlides/notesSlide3.xml" Id="rId2" /><Relationship Type="http://schemas.openxmlformats.org/officeDocument/2006/relationships/slideLayout" Target="/ppt/slideLayouts/slideLayout16.xml" Id="rId1" /><Relationship Type="http://schemas.openxmlformats.org/officeDocument/2006/relationships/image" Target="/ppt/media/image13.emf" Id="rId4" /></Relationships>
</file>

<file path=ppt/slides/_rels/slide6.xml.rels>&#65279;<?xml version="1.0" encoding="utf-8"?><Relationships xmlns="http://schemas.openxmlformats.org/package/2006/relationships"><Relationship Type="http://schemas.openxmlformats.org/officeDocument/2006/relationships/image" Target="/ppt/media/image14.jpeg" Id="rId3" /><Relationship Type="http://schemas.openxmlformats.org/officeDocument/2006/relationships/notesSlide" Target="/ppt/notesSlides/notesSlide4.xml" Id="rId2" /><Relationship Type="http://schemas.openxmlformats.org/officeDocument/2006/relationships/slideLayout" Target="/ppt/slideLayouts/slideLayout17.xml" Id="rId1" /><Relationship Type="http://schemas.openxmlformats.org/officeDocument/2006/relationships/image" Target="/ppt/media/image16.png" Id="rId5" /><Relationship Type="http://schemas.openxmlformats.org/officeDocument/2006/relationships/image" Target="/ppt/media/image15.emf" Id="rId4" /></Relationships>
</file>

<file path=ppt/slides/_rels/slide7.xml.rels>&#65279;<?xml version="1.0" encoding="utf-8"?><Relationships xmlns="http://schemas.openxmlformats.org/package/2006/relationships"><Relationship Type="http://schemas.openxmlformats.org/officeDocument/2006/relationships/image" Target="/ppt/media/image17.png" Id="rId3" /><Relationship Type="http://schemas.openxmlformats.org/officeDocument/2006/relationships/image" Target="/ppt/media/image21.png" Id="rId7" /><Relationship Type="http://schemas.openxmlformats.org/officeDocument/2006/relationships/notesSlide" Target="/ppt/notesSlides/notesSlide5.xml" Id="rId2" /><Relationship Type="http://schemas.openxmlformats.org/officeDocument/2006/relationships/slideLayout" Target="/ppt/slideLayouts/slideLayout16.xml" Id="rId1" /><Relationship Type="http://schemas.openxmlformats.org/officeDocument/2006/relationships/image" Target="/ppt/media/image20.png" Id="rId6" /><Relationship Type="http://schemas.openxmlformats.org/officeDocument/2006/relationships/image" Target="/ppt/media/image19.png" Id="rId5" /><Relationship Type="http://schemas.openxmlformats.org/officeDocument/2006/relationships/image" Target="/ppt/media/image18.png" Id="rId4" /></Relationships>
</file>

<file path=ppt/slides/_rels/slide8.xml.rels>&#65279;<?xml version="1.0" encoding="utf-8"?><Relationships xmlns="http://schemas.openxmlformats.org/package/2006/relationships"><Relationship Type="http://schemas.openxmlformats.org/officeDocument/2006/relationships/chart" Target="/ppt/charts/chart1.xml" Id="rId3" /><Relationship Type="http://schemas.openxmlformats.org/officeDocument/2006/relationships/notesSlide" Target="/ppt/notesSlides/notesSlide6.xml" Id="rId2" /><Relationship Type="http://schemas.openxmlformats.org/officeDocument/2006/relationships/slideLayout" Target="/ppt/slideLayouts/slideLayout17.xml" Id="rId1" /></Relationships>
</file>

<file path=ppt/slides/_rels/slide9.xml.rels>&#65279;<?xml version="1.0" encoding="utf-8"?><Relationships xmlns="http://schemas.openxmlformats.org/package/2006/relationships"><Relationship Type="http://schemas.openxmlformats.org/officeDocument/2006/relationships/notesSlide" Target="/ppt/notesSlides/notesSlide7.xml" Id="rId3" /><Relationship Type="http://schemas.openxmlformats.org/officeDocument/2006/relationships/slideLayout" Target="/ppt/slideLayouts/slideLayout18.xml" Id="rId2" /><Relationship Type="http://schemas.openxmlformats.org/officeDocument/2006/relationships/tags" Target="/ppt/tags/tag1.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brochure&#10;&#10;Description automatically generated">
            <a:extLst>
              <a:ext uri="{FF2B5EF4-FFF2-40B4-BE49-F238E27FC236}">
                <a16:creationId xmlns:a16="http://schemas.microsoft.com/office/drawing/2014/main" id="{78F57048-7AD9-6371-E484-D93CED2B8C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3761058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7EBE39-01B1-924A-B659-7CDC2C0D0A9A}"/>
              </a:ext>
            </a:extLst>
          </p:cNvPr>
          <p:cNvSpPr>
            <a:spLocks noGrp="1"/>
          </p:cNvSpPr>
          <p:nvPr>
            <p:ph type="title"/>
          </p:nvPr>
        </p:nvSpPr>
        <p:spPr>
          <a:xfrm>
            <a:off x="602165" y="810683"/>
            <a:ext cx="10152921" cy="419859"/>
          </a:xfrm>
        </p:spPr>
        <p:txBody>
          <a:bodyPr>
            <a:normAutofit fontScale="90000"/>
          </a:bodyPr>
          <a:lstStyle/>
          <a:p>
            <a:r>
              <a:rPr lang="en-US" dirty="0">
                <a:solidFill>
                  <a:schemeClr val="tx2">
                    <a:lumMod val="90000"/>
                    <a:lumOff val="10000"/>
                  </a:schemeClr>
                </a:solidFill>
                <a:latin typeface="Georgia" panose="02040502050405020303" pitchFamily="18" charset="0"/>
              </a:rPr>
              <a:t>How We Can Support You</a:t>
            </a:r>
          </a:p>
        </p:txBody>
      </p:sp>
      <p:sp>
        <p:nvSpPr>
          <p:cNvPr id="11" name="Content Placeholder 2">
            <a:extLst>
              <a:ext uri="{FF2B5EF4-FFF2-40B4-BE49-F238E27FC236}">
                <a16:creationId xmlns:a16="http://schemas.microsoft.com/office/drawing/2014/main" id="{7C85D310-5F9C-422A-B757-DC31D86EC276}"/>
              </a:ext>
            </a:extLst>
          </p:cNvPr>
          <p:cNvSpPr>
            <a:spLocks noGrp="1"/>
          </p:cNvSpPr>
          <p:nvPr>
            <p:ph sz="quarter" idx="18"/>
          </p:nvPr>
        </p:nvSpPr>
        <p:spPr>
          <a:xfrm>
            <a:off x="632645" y="1339266"/>
            <a:ext cx="10111555" cy="246221"/>
          </a:xfrm>
        </p:spPr>
        <p:txBody>
          <a:bodyPr/>
          <a:lstStyle/>
          <a:p>
            <a:r>
              <a:rPr lang="en-US" dirty="0"/>
              <a:t>We can provide tools that can help you better meet the needs of your borrowers.</a:t>
            </a:r>
          </a:p>
        </p:txBody>
      </p:sp>
      <p:sp>
        <p:nvSpPr>
          <p:cNvPr id="3" name="Rectangle 2">
            <a:extLst>
              <a:ext uri="{FF2B5EF4-FFF2-40B4-BE49-F238E27FC236}">
                <a16:creationId xmlns:a16="http://schemas.microsoft.com/office/drawing/2014/main" id="{CB61A0BD-537F-4B1F-994D-1A2B26A9FFB1}"/>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12" name="Rectangle 11">
            <a:extLst>
              <a:ext uri="{FF2B5EF4-FFF2-40B4-BE49-F238E27FC236}">
                <a16:creationId xmlns:a16="http://schemas.microsoft.com/office/drawing/2014/main" id="{E794A3A9-2190-4452-87F7-28987A9AD8AC}"/>
              </a:ext>
            </a:extLst>
          </p:cNvPr>
          <p:cNvSpPr/>
          <p:nvPr/>
        </p:nvSpPr>
        <p:spPr>
          <a:xfrm>
            <a:off x="8210109" y="1847261"/>
            <a:ext cx="3483662" cy="397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Homebuyer Education</a:t>
            </a:r>
          </a:p>
        </p:txBody>
      </p:sp>
      <p:sp>
        <p:nvSpPr>
          <p:cNvPr id="13" name="Rectangle 12">
            <a:extLst>
              <a:ext uri="{FF2B5EF4-FFF2-40B4-BE49-F238E27FC236}">
                <a16:creationId xmlns:a16="http://schemas.microsoft.com/office/drawing/2014/main" id="{A61AAEC5-C210-4057-A1A6-7C9CE530E9CD}"/>
              </a:ext>
            </a:extLst>
          </p:cNvPr>
          <p:cNvSpPr/>
          <p:nvPr/>
        </p:nvSpPr>
        <p:spPr>
          <a:xfrm>
            <a:off x="4295210" y="1847261"/>
            <a:ext cx="3483662" cy="397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Marketing Materials</a:t>
            </a:r>
          </a:p>
        </p:txBody>
      </p:sp>
      <p:sp>
        <p:nvSpPr>
          <p:cNvPr id="16" name="Rectangle 15">
            <a:extLst>
              <a:ext uri="{FF2B5EF4-FFF2-40B4-BE49-F238E27FC236}">
                <a16:creationId xmlns:a16="http://schemas.microsoft.com/office/drawing/2014/main" id="{1729076B-4C1B-4361-824D-8450D14225F4}"/>
              </a:ext>
            </a:extLst>
          </p:cNvPr>
          <p:cNvSpPr/>
          <p:nvPr/>
        </p:nvSpPr>
        <p:spPr>
          <a:xfrm>
            <a:off x="380312" y="1840092"/>
            <a:ext cx="3483662" cy="397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Products</a:t>
            </a:r>
          </a:p>
        </p:txBody>
      </p:sp>
      <p:grpSp>
        <p:nvGrpSpPr>
          <p:cNvPr id="17" name="Group 16">
            <a:extLst>
              <a:ext uri="{FF2B5EF4-FFF2-40B4-BE49-F238E27FC236}">
                <a16:creationId xmlns:a16="http://schemas.microsoft.com/office/drawing/2014/main" id="{F3ACB710-FE5D-40B2-88F6-509A72211103}"/>
              </a:ext>
            </a:extLst>
          </p:cNvPr>
          <p:cNvGrpSpPr/>
          <p:nvPr/>
        </p:nvGrpSpPr>
        <p:grpSpPr>
          <a:xfrm>
            <a:off x="9523944" y="2288960"/>
            <a:ext cx="784570" cy="796362"/>
            <a:chOff x="5101725" y="2505900"/>
            <a:chExt cx="392502" cy="392502"/>
          </a:xfrm>
        </p:grpSpPr>
        <p:grpSp>
          <p:nvGrpSpPr>
            <p:cNvPr id="41" name="Group 40">
              <a:extLst>
                <a:ext uri="{FF2B5EF4-FFF2-40B4-BE49-F238E27FC236}">
                  <a16:creationId xmlns:a16="http://schemas.microsoft.com/office/drawing/2014/main" id="{AF3BA613-695E-4C0B-8C64-C283692A5E3C}"/>
                </a:ext>
              </a:extLst>
            </p:cNvPr>
            <p:cNvGrpSpPr>
              <a:grpSpLocks noChangeAspect="1"/>
            </p:cNvGrpSpPr>
            <p:nvPr/>
          </p:nvGrpSpPr>
          <p:grpSpPr>
            <a:xfrm>
              <a:off x="5153620" y="2616790"/>
              <a:ext cx="288712" cy="170716"/>
              <a:chOff x="8447088" y="817563"/>
              <a:chExt cx="547688" cy="323850"/>
            </a:xfrm>
            <a:solidFill>
              <a:schemeClr val="tx2"/>
            </a:solidFill>
          </p:grpSpPr>
          <p:sp>
            <p:nvSpPr>
              <p:cNvPr id="43" name="Freeform 30">
                <a:extLst>
                  <a:ext uri="{FF2B5EF4-FFF2-40B4-BE49-F238E27FC236}">
                    <a16:creationId xmlns:a16="http://schemas.microsoft.com/office/drawing/2014/main" id="{8E5E35A7-DCF4-4C95-8D10-96149BB45ACD}"/>
                  </a:ext>
                </a:extLst>
              </p:cNvPr>
              <p:cNvSpPr>
                <a:spLocks/>
              </p:cNvSpPr>
              <p:nvPr/>
            </p:nvSpPr>
            <p:spPr bwMode="auto">
              <a:xfrm>
                <a:off x="8597902" y="971552"/>
                <a:ext cx="250826" cy="49214"/>
              </a:xfrm>
              <a:custGeom>
                <a:avLst/>
                <a:gdLst>
                  <a:gd name="T0" fmla="*/ 122 w 247"/>
                  <a:gd name="T1" fmla="*/ 49 h 49"/>
                  <a:gd name="T2" fmla="*/ 120 w 247"/>
                  <a:gd name="T3" fmla="*/ 49 h 49"/>
                  <a:gd name="T4" fmla="*/ 7 w 247"/>
                  <a:gd name="T5" fmla="*/ 17 h 49"/>
                  <a:gd name="T6" fmla="*/ 1 w 247"/>
                  <a:gd name="T7" fmla="*/ 7 h 49"/>
                  <a:gd name="T8" fmla="*/ 11 w 247"/>
                  <a:gd name="T9" fmla="*/ 1 h 49"/>
                  <a:gd name="T10" fmla="*/ 122 w 247"/>
                  <a:gd name="T11" fmla="*/ 32 h 49"/>
                  <a:gd name="T12" fmla="*/ 235 w 247"/>
                  <a:gd name="T13" fmla="*/ 1 h 49"/>
                  <a:gd name="T14" fmla="*/ 246 w 247"/>
                  <a:gd name="T15" fmla="*/ 7 h 49"/>
                  <a:gd name="T16" fmla="*/ 240 w 247"/>
                  <a:gd name="T17" fmla="*/ 17 h 49"/>
                  <a:gd name="T18" fmla="*/ 124 w 247"/>
                  <a:gd name="T19" fmla="*/ 49 h 49"/>
                  <a:gd name="T20" fmla="*/ 122 w 24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7" h="49">
                    <a:moveTo>
                      <a:pt x="122" y="49"/>
                    </a:moveTo>
                    <a:cubicBezTo>
                      <a:pt x="121" y="49"/>
                      <a:pt x="121" y="49"/>
                      <a:pt x="120" y="49"/>
                    </a:cubicBezTo>
                    <a:cubicBezTo>
                      <a:pt x="7" y="17"/>
                      <a:pt x="7" y="17"/>
                      <a:pt x="7" y="17"/>
                    </a:cubicBezTo>
                    <a:cubicBezTo>
                      <a:pt x="2" y="16"/>
                      <a:pt x="0" y="11"/>
                      <a:pt x="1" y="7"/>
                    </a:cubicBezTo>
                    <a:cubicBezTo>
                      <a:pt x="2" y="3"/>
                      <a:pt x="7" y="0"/>
                      <a:pt x="11" y="1"/>
                    </a:cubicBezTo>
                    <a:cubicBezTo>
                      <a:pt x="122" y="32"/>
                      <a:pt x="122" y="32"/>
                      <a:pt x="122" y="32"/>
                    </a:cubicBezTo>
                    <a:cubicBezTo>
                      <a:pt x="235" y="1"/>
                      <a:pt x="235" y="1"/>
                      <a:pt x="235" y="1"/>
                    </a:cubicBezTo>
                    <a:cubicBezTo>
                      <a:pt x="240" y="0"/>
                      <a:pt x="244" y="3"/>
                      <a:pt x="246" y="7"/>
                    </a:cubicBezTo>
                    <a:cubicBezTo>
                      <a:pt x="247" y="11"/>
                      <a:pt x="244" y="16"/>
                      <a:pt x="240" y="17"/>
                    </a:cubicBezTo>
                    <a:cubicBezTo>
                      <a:pt x="124" y="49"/>
                      <a:pt x="124" y="49"/>
                      <a:pt x="124" y="49"/>
                    </a:cubicBezTo>
                    <a:cubicBezTo>
                      <a:pt x="124" y="49"/>
                      <a:pt x="123" y="49"/>
                      <a:pt x="122" y="49"/>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31">
                <a:extLst>
                  <a:ext uri="{FF2B5EF4-FFF2-40B4-BE49-F238E27FC236}">
                    <a16:creationId xmlns:a16="http://schemas.microsoft.com/office/drawing/2014/main" id="{44BC6C1F-54D1-4067-ADE5-D7EA27995CF3}"/>
                  </a:ext>
                </a:extLst>
              </p:cNvPr>
              <p:cNvSpPr>
                <a:spLocks noEditPoints="1"/>
              </p:cNvSpPr>
              <p:nvPr/>
            </p:nvSpPr>
            <p:spPr bwMode="auto">
              <a:xfrm>
                <a:off x="8447088" y="817563"/>
                <a:ext cx="547688" cy="323850"/>
              </a:xfrm>
              <a:custGeom>
                <a:avLst/>
                <a:gdLst>
                  <a:gd name="T0" fmla="*/ 530 w 542"/>
                  <a:gd name="T1" fmla="*/ 89 h 321"/>
                  <a:gd name="T2" fmla="*/ 277 w 542"/>
                  <a:gd name="T3" fmla="*/ 2 h 321"/>
                  <a:gd name="T4" fmla="*/ 265 w 542"/>
                  <a:gd name="T5" fmla="*/ 2 h 321"/>
                  <a:gd name="T6" fmla="*/ 12 w 542"/>
                  <a:gd name="T7" fmla="*/ 89 h 321"/>
                  <a:gd name="T8" fmla="*/ 0 w 542"/>
                  <a:gd name="T9" fmla="*/ 106 h 321"/>
                  <a:gd name="T10" fmla="*/ 12 w 542"/>
                  <a:gd name="T11" fmla="*/ 123 h 321"/>
                  <a:gd name="T12" fmla="*/ 112 w 542"/>
                  <a:gd name="T13" fmla="*/ 158 h 321"/>
                  <a:gd name="T14" fmla="*/ 112 w 542"/>
                  <a:gd name="T15" fmla="*/ 255 h 321"/>
                  <a:gd name="T16" fmla="*/ 277 w 542"/>
                  <a:gd name="T17" fmla="*/ 321 h 321"/>
                  <a:gd name="T18" fmla="*/ 441 w 542"/>
                  <a:gd name="T19" fmla="*/ 255 h 321"/>
                  <a:gd name="T20" fmla="*/ 441 w 542"/>
                  <a:gd name="T21" fmla="*/ 154 h 321"/>
                  <a:gd name="T22" fmla="*/ 482 w 542"/>
                  <a:gd name="T23" fmla="*/ 140 h 321"/>
                  <a:gd name="T24" fmla="*/ 482 w 542"/>
                  <a:gd name="T25" fmla="*/ 231 h 321"/>
                  <a:gd name="T26" fmla="*/ 462 w 542"/>
                  <a:gd name="T27" fmla="*/ 257 h 321"/>
                  <a:gd name="T28" fmla="*/ 472 w 542"/>
                  <a:gd name="T29" fmla="*/ 278 h 321"/>
                  <a:gd name="T30" fmla="*/ 461 w 542"/>
                  <a:gd name="T31" fmla="*/ 304 h 321"/>
                  <a:gd name="T32" fmla="*/ 462 w 542"/>
                  <a:gd name="T33" fmla="*/ 312 h 321"/>
                  <a:gd name="T34" fmla="*/ 469 w 542"/>
                  <a:gd name="T35" fmla="*/ 316 h 321"/>
                  <a:gd name="T36" fmla="*/ 507 w 542"/>
                  <a:gd name="T37" fmla="*/ 316 h 321"/>
                  <a:gd name="T38" fmla="*/ 514 w 542"/>
                  <a:gd name="T39" fmla="*/ 312 h 321"/>
                  <a:gd name="T40" fmla="*/ 515 w 542"/>
                  <a:gd name="T41" fmla="*/ 305 h 321"/>
                  <a:gd name="T42" fmla="*/ 506 w 542"/>
                  <a:gd name="T43" fmla="*/ 279 h 321"/>
                  <a:gd name="T44" fmla="*/ 517 w 542"/>
                  <a:gd name="T45" fmla="*/ 257 h 321"/>
                  <a:gd name="T46" fmla="*/ 499 w 542"/>
                  <a:gd name="T47" fmla="*/ 231 h 321"/>
                  <a:gd name="T48" fmla="*/ 499 w 542"/>
                  <a:gd name="T49" fmla="*/ 134 h 321"/>
                  <a:gd name="T50" fmla="*/ 530 w 542"/>
                  <a:gd name="T51" fmla="*/ 123 h 321"/>
                  <a:gd name="T52" fmla="*/ 542 w 542"/>
                  <a:gd name="T53" fmla="*/ 106 h 321"/>
                  <a:gd name="T54" fmla="*/ 530 w 542"/>
                  <a:gd name="T55" fmla="*/ 89 h 321"/>
                  <a:gd name="T56" fmla="*/ 481 w 542"/>
                  <a:gd name="T57" fmla="*/ 299 h 321"/>
                  <a:gd name="T58" fmla="*/ 488 w 542"/>
                  <a:gd name="T59" fmla="*/ 284 h 321"/>
                  <a:gd name="T60" fmla="*/ 490 w 542"/>
                  <a:gd name="T61" fmla="*/ 285 h 321"/>
                  <a:gd name="T62" fmla="*/ 490 w 542"/>
                  <a:gd name="T63" fmla="*/ 284 h 321"/>
                  <a:gd name="T64" fmla="*/ 495 w 542"/>
                  <a:gd name="T65" fmla="*/ 299 h 321"/>
                  <a:gd name="T66" fmla="*/ 481 w 542"/>
                  <a:gd name="T67" fmla="*/ 299 h 321"/>
                  <a:gd name="T68" fmla="*/ 501 w 542"/>
                  <a:gd name="T69" fmla="*/ 257 h 321"/>
                  <a:gd name="T70" fmla="*/ 500 w 542"/>
                  <a:gd name="T71" fmla="*/ 261 h 321"/>
                  <a:gd name="T72" fmla="*/ 490 w 542"/>
                  <a:gd name="T73" fmla="*/ 268 h 321"/>
                  <a:gd name="T74" fmla="*/ 480 w 542"/>
                  <a:gd name="T75" fmla="*/ 261 h 321"/>
                  <a:gd name="T76" fmla="*/ 479 w 542"/>
                  <a:gd name="T77" fmla="*/ 257 h 321"/>
                  <a:gd name="T78" fmla="*/ 482 w 542"/>
                  <a:gd name="T79" fmla="*/ 250 h 321"/>
                  <a:gd name="T80" fmla="*/ 490 w 542"/>
                  <a:gd name="T81" fmla="*/ 246 h 321"/>
                  <a:gd name="T82" fmla="*/ 499 w 542"/>
                  <a:gd name="T83" fmla="*/ 251 h 321"/>
                  <a:gd name="T84" fmla="*/ 501 w 542"/>
                  <a:gd name="T85" fmla="*/ 257 h 321"/>
                  <a:gd name="T86" fmla="*/ 525 w 542"/>
                  <a:gd name="T87" fmla="*/ 107 h 321"/>
                  <a:gd name="T88" fmla="*/ 468 w 542"/>
                  <a:gd name="T89" fmla="*/ 127 h 321"/>
                  <a:gd name="T90" fmla="*/ 430 w 542"/>
                  <a:gd name="T91" fmla="*/ 140 h 321"/>
                  <a:gd name="T92" fmla="*/ 424 w 542"/>
                  <a:gd name="T93" fmla="*/ 148 h 321"/>
                  <a:gd name="T94" fmla="*/ 424 w 542"/>
                  <a:gd name="T95" fmla="*/ 255 h 321"/>
                  <a:gd name="T96" fmla="*/ 277 w 542"/>
                  <a:gd name="T97" fmla="*/ 304 h 321"/>
                  <a:gd name="T98" fmla="*/ 129 w 542"/>
                  <a:gd name="T99" fmla="*/ 255 h 321"/>
                  <a:gd name="T100" fmla="*/ 129 w 542"/>
                  <a:gd name="T101" fmla="*/ 152 h 321"/>
                  <a:gd name="T102" fmla="*/ 123 w 542"/>
                  <a:gd name="T103" fmla="*/ 144 h 321"/>
                  <a:gd name="T104" fmla="*/ 17 w 542"/>
                  <a:gd name="T105" fmla="*/ 107 h 321"/>
                  <a:gd name="T106" fmla="*/ 17 w 542"/>
                  <a:gd name="T107" fmla="*/ 106 h 321"/>
                  <a:gd name="T108" fmla="*/ 17 w 542"/>
                  <a:gd name="T109" fmla="*/ 105 h 321"/>
                  <a:gd name="T110" fmla="*/ 271 w 542"/>
                  <a:gd name="T111" fmla="*/ 18 h 321"/>
                  <a:gd name="T112" fmla="*/ 271 w 542"/>
                  <a:gd name="T113" fmla="*/ 17 h 321"/>
                  <a:gd name="T114" fmla="*/ 272 w 542"/>
                  <a:gd name="T115" fmla="*/ 18 h 321"/>
                  <a:gd name="T116" fmla="*/ 525 w 542"/>
                  <a:gd name="T117" fmla="*/ 105 h 321"/>
                  <a:gd name="T118" fmla="*/ 526 w 542"/>
                  <a:gd name="T119" fmla="*/ 106 h 321"/>
                  <a:gd name="T120" fmla="*/ 525 w 542"/>
                  <a:gd name="T121" fmla="*/ 10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2" h="321">
                    <a:moveTo>
                      <a:pt x="530" y="89"/>
                    </a:moveTo>
                    <a:cubicBezTo>
                      <a:pt x="277" y="2"/>
                      <a:pt x="277" y="2"/>
                      <a:pt x="277" y="2"/>
                    </a:cubicBezTo>
                    <a:cubicBezTo>
                      <a:pt x="273" y="0"/>
                      <a:pt x="269" y="0"/>
                      <a:pt x="265" y="2"/>
                    </a:cubicBezTo>
                    <a:cubicBezTo>
                      <a:pt x="12" y="89"/>
                      <a:pt x="12" y="89"/>
                      <a:pt x="12" y="89"/>
                    </a:cubicBezTo>
                    <a:cubicBezTo>
                      <a:pt x="5" y="92"/>
                      <a:pt x="0" y="99"/>
                      <a:pt x="0" y="106"/>
                    </a:cubicBezTo>
                    <a:cubicBezTo>
                      <a:pt x="0" y="114"/>
                      <a:pt x="5" y="121"/>
                      <a:pt x="12" y="123"/>
                    </a:cubicBezTo>
                    <a:cubicBezTo>
                      <a:pt x="112" y="158"/>
                      <a:pt x="112" y="158"/>
                      <a:pt x="112" y="158"/>
                    </a:cubicBezTo>
                    <a:cubicBezTo>
                      <a:pt x="112" y="255"/>
                      <a:pt x="112" y="255"/>
                      <a:pt x="112" y="255"/>
                    </a:cubicBezTo>
                    <a:cubicBezTo>
                      <a:pt x="112" y="300"/>
                      <a:pt x="195" y="321"/>
                      <a:pt x="277" y="321"/>
                    </a:cubicBezTo>
                    <a:cubicBezTo>
                      <a:pt x="358" y="321"/>
                      <a:pt x="441" y="300"/>
                      <a:pt x="441" y="255"/>
                    </a:cubicBezTo>
                    <a:cubicBezTo>
                      <a:pt x="441" y="154"/>
                      <a:pt x="441" y="154"/>
                      <a:pt x="441" y="154"/>
                    </a:cubicBezTo>
                    <a:cubicBezTo>
                      <a:pt x="482" y="140"/>
                      <a:pt x="482" y="140"/>
                      <a:pt x="482" y="140"/>
                    </a:cubicBezTo>
                    <a:cubicBezTo>
                      <a:pt x="482" y="231"/>
                      <a:pt x="482" y="231"/>
                      <a:pt x="482" y="231"/>
                    </a:cubicBezTo>
                    <a:cubicBezTo>
                      <a:pt x="470" y="234"/>
                      <a:pt x="462" y="245"/>
                      <a:pt x="462" y="257"/>
                    </a:cubicBezTo>
                    <a:cubicBezTo>
                      <a:pt x="462" y="266"/>
                      <a:pt x="466" y="273"/>
                      <a:pt x="472" y="278"/>
                    </a:cubicBezTo>
                    <a:cubicBezTo>
                      <a:pt x="461" y="304"/>
                      <a:pt x="461" y="304"/>
                      <a:pt x="461" y="304"/>
                    </a:cubicBezTo>
                    <a:cubicBezTo>
                      <a:pt x="460" y="306"/>
                      <a:pt x="460" y="309"/>
                      <a:pt x="462" y="312"/>
                    </a:cubicBezTo>
                    <a:cubicBezTo>
                      <a:pt x="463" y="314"/>
                      <a:pt x="466" y="316"/>
                      <a:pt x="469" y="316"/>
                    </a:cubicBezTo>
                    <a:cubicBezTo>
                      <a:pt x="507" y="316"/>
                      <a:pt x="507" y="316"/>
                      <a:pt x="507" y="316"/>
                    </a:cubicBezTo>
                    <a:cubicBezTo>
                      <a:pt x="510" y="316"/>
                      <a:pt x="512" y="314"/>
                      <a:pt x="514" y="312"/>
                    </a:cubicBezTo>
                    <a:cubicBezTo>
                      <a:pt x="515" y="310"/>
                      <a:pt x="516" y="307"/>
                      <a:pt x="515" y="305"/>
                    </a:cubicBezTo>
                    <a:cubicBezTo>
                      <a:pt x="506" y="279"/>
                      <a:pt x="506" y="279"/>
                      <a:pt x="506" y="279"/>
                    </a:cubicBezTo>
                    <a:cubicBezTo>
                      <a:pt x="513" y="274"/>
                      <a:pt x="517" y="266"/>
                      <a:pt x="517" y="257"/>
                    </a:cubicBezTo>
                    <a:cubicBezTo>
                      <a:pt x="517" y="245"/>
                      <a:pt x="509" y="235"/>
                      <a:pt x="499" y="231"/>
                    </a:cubicBezTo>
                    <a:cubicBezTo>
                      <a:pt x="499" y="134"/>
                      <a:pt x="499" y="134"/>
                      <a:pt x="499" y="134"/>
                    </a:cubicBezTo>
                    <a:cubicBezTo>
                      <a:pt x="530" y="123"/>
                      <a:pt x="530" y="123"/>
                      <a:pt x="530" y="123"/>
                    </a:cubicBezTo>
                    <a:cubicBezTo>
                      <a:pt x="538" y="121"/>
                      <a:pt x="542" y="114"/>
                      <a:pt x="542" y="106"/>
                    </a:cubicBezTo>
                    <a:cubicBezTo>
                      <a:pt x="542" y="99"/>
                      <a:pt x="538" y="92"/>
                      <a:pt x="530" y="89"/>
                    </a:cubicBezTo>
                    <a:close/>
                    <a:moveTo>
                      <a:pt x="481" y="299"/>
                    </a:moveTo>
                    <a:cubicBezTo>
                      <a:pt x="488" y="284"/>
                      <a:pt x="488" y="284"/>
                      <a:pt x="488" y="284"/>
                    </a:cubicBezTo>
                    <a:cubicBezTo>
                      <a:pt x="488" y="284"/>
                      <a:pt x="489" y="285"/>
                      <a:pt x="490" y="285"/>
                    </a:cubicBezTo>
                    <a:cubicBezTo>
                      <a:pt x="490" y="285"/>
                      <a:pt x="490" y="284"/>
                      <a:pt x="490" y="284"/>
                    </a:cubicBezTo>
                    <a:cubicBezTo>
                      <a:pt x="495" y="299"/>
                      <a:pt x="495" y="299"/>
                      <a:pt x="495" y="299"/>
                    </a:cubicBezTo>
                    <a:lnTo>
                      <a:pt x="481" y="299"/>
                    </a:lnTo>
                    <a:close/>
                    <a:moveTo>
                      <a:pt x="501" y="257"/>
                    </a:moveTo>
                    <a:cubicBezTo>
                      <a:pt x="501" y="258"/>
                      <a:pt x="500" y="260"/>
                      <a:pt x="500" y="261"/>
                    </a:cubicBezTo>
                    <a:cubicBezTo>
                      <a:pt x="498" y="265"/>
                      <a:pt x="494" y="268"/>
                      <a:pt x="490" y="268"/>
                    </a:cubicBezTo>
                    <a:cubicBezTo>
                      <a:pt x="485" y="268"/>
                      <a:pt x="481" y="265"/>
                      <a:pt x="480" y="261"/>
                    </a:cubicBezTo>
                    <a:cubicBezTo>
                      <a:pt x="479" y="260"/>
                      <a:pt x="479" y="259"/>
                      <a:pt x="479" y="257"/>
                    </a:cubicBezTo>
                    <a:cubicBezTo>
                      <a:pt x="479" y="254"/>
                      <a:pt x="480" y="252"/>
                      <a:pt x="482" y="250"/>
                    </a:cubicBezTo>
                    <a:cubicBezTo>
                      <a:pt x="484" y="247"/>
                      <a:pt x="487" y="246"/>
                      <a:pt x="490" y="246"/>
                    </a:cubicBezTo>
                    <a:cubicBezTo>
                      <a:pt x="493" y="246"/>
                      <a:pt x="497" y="248"/>
                      <a:pt x="499" y="251"/>
                    </a:cubicBezTo>
                    <a:cubicBezTo>
                      <a:pt x="500" y="253"/>
                      <a:pt x="501" y="255"/>
                      <a:pt x="501" y="257"/>
                    </a:cubicBezTo>
                    <a:close/>
                    <a:moveTo>
                      <a:pt x="525" y="107"/>
                    </a:moveTo>
                    <a:cubicBezTo>
                      <a:pt x="468" y="127"/>
                      <a:pt x="468" y="127"/>
                      <a:pt x="468" y="127"/>
                    </a:cubicBezTo>
                    <a:cubicBezTo>
                      <a:pt x="430" y="140"/>
                      <a:pt x="430" y="140"/>
                      <a:pt x="430" y="140"/>
                    </a:cubicBezTo>
                    <a:cubicBezTo>
                      <a:pt x="426" y="141"/>
                      <a:pt x="424" y="145"/>
                      <a:pt x="424" y="148"/>
                    </a:cubicBezTo>
                    <a:cubicBezTo>
                      <a:pt x="424" y="255"/>
                      <a:pt x="424" y="255"/>
                      <a:pt x="424" y="255"/>
                    </a:cubicBezTo>
                    <a:cubicBezTo>
                      <a:pt x="424" y="283"/>
                      <a:pt x="359" y="304"/>
                      <a:pt x="277" y="304"/>
                    </a:cubicBezTo>
                    <a:cubicBezTo>
                      <a:pt x="194" y="304"/>
                      <a:pt x="129" y="283"/>
                      <a:pt x="129" y="255"/>
                    </a:cubicBezTo>
                    <a:cubicBezTo>
                      <a:pt x="129" y="152"/>
                      <a:pt x="129" y="152"/>
                      <a:pt x="129" y="152"/>
                    </a:cubicBezTo>
                    <a:cubicBezTo>
                      <a:pt x="129" y="148"/>
                      <a:pt x="127" y="145"/>
                      <a:pt x="123" y="144"/>
                    </a:cubicBezTo>
                    <a:cubicBezTo>
                      <a:pt x="17" y="107"/>
                      <a:pt x="17" y="107"/>
                      <a:pt x="17" y="107"/>
                    </a:cubicBezTo>
                    <a:cubicBezTo>
                      <a:pt x="17" y="107"/>
                      <a:pt x="17" y="107"/>
                      <a:pt x="17" y="106"/>
                    </a:cubicBezTo>
                    <a:cubicBezTo>
                      <a:pt x="17" y="106"/>
                      <a:pt x="17" y="105"/>
                      <a:pt x="17" y="105"/>
                    </a:cubicBezTo>
                    <a:cubicBezTo>
                      <a:pt x="271" y="18"/>
                      <a:pt x="271" y="18"/>
                      <a:pt x="271" y="18"/>
                    </a:cubicBezTo>
                    <a:cubicBezTo>
                      <a:pt x="271" y="17"/>
                      <a:pt x="271" y="17"/>
                      <a:pt x="271" y="17"/>
                    </a:cubicBezTo>
                    <a:cubicBezTo>
                      <a:pt x="271" y="17"/>
                      <a:pt x="271" y="17"/>
                      <a:pt x="272" y="18"/>
                    </a:cubicBezTo>
                    <a:cubicBezTo>
                      <a:pt x="525" y="105"/>
                      <a:pt x="525" y="105"/>
                      <a:pt x="525" y="105"/>
                    </a:cubicBezTo>
                    <a:cubicBezTo>
                      <a:pt x="525" y="105"/>
                      <a:pt x="526" y="106"/>
                      <a:pt x="526" y="106"/>
                    </a:cubicBezTo>
                    <a:cubicBezTo>
                      <a:pt x="526" y="107"/>
                      <a:pt x="525" y="107"/>
                      <a:pt x="525" y="107"/>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2" name="Oval 41">
              <a:extLst>
                <a:ext uri="{FF2B5EF4-FFF2-40B4-BE49-F238E27FC236}">
                  <a16:creationId xmlns:a16="http://schemas.microsoft.com/office/drawing/2014/main" id="{5FEFFEB1-CE94-44AC-913F-5BAD640D99E6}"/>
                </a:ext>
              </a:extLst>
            </p:cNvPr>
            <p:cNvSpPr/>
            <p:nvPr/>
          </p:nvSpPr>
          <p:spPr>
            <a:xfrm>
              <a:off x="5101725" y="2505900"/>
              <a:ext cx="392502" cy="392502"/>
            </a:xfrm>
            <a:prstGeom prst="ellipse">
              <a:avLst/>
            </a:prstGeom>
            <a:noFill/>
            <a:ln w="12700">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8" name="Group 17">
            <a:extLst>
              <a:ext uri="{FF2B5EF4-FFF2-40B4-BE49-F238E27FC236}">
                <a16:creationId xmlns:a16="http://schemas.microsoft.com/office/drawing/2014/main" id="{097EFDC6-E79E-44A0-9A52-386D141690BF}"/>
              </a:ext>
            </a:extLst>
          </p:cNvPr>
          <p:cNvGrpSpPr/>
          <p:nvPr/>
        </p:nvGrpSpPr>
        <p:grpSpPr>
          <a:xfrm>
            <a:off x="5572099" y="2351386"/>
            <a:ext cx="733926" cy="733926"/>
            <a:chOff x="2960651" y="5037092"/>
            <a:chExt cx="392502" cy="392502"/>
          </a:xfrm>
        </p:grpSpPr>
        <p:grpSp>
          <p:nvGrpSpPr>
            <p:cNvPr id="33" name="Group 32">
              <a:extLst>
                <a:ext uri="{FF2B5EF4-FFF2-40B4-BE49-F238E27FC236}">
                  <a16:creationId xmlns:a16="http://schemas.microsoft.com/office/drawing/2014/main" id="{C5CEA0C6-24D7-4290-BE94-278B44DF8F96}"/>
                </a:ext>
              </a:extLst>
            </p:cNvPr>
            <p:cNvGrpSpPr>
              <a:grpSpLocks noChangeAspect="1"/>
            </p:cNvGrpSpPr>
            <p:nvPr/>
          </p:nvGrpSpPr>
          <p:grpSpPr>
            <a:xfrm>
              <a:off x="3075905" y="5128256"/>
              <a:ext cx="161995" cy="210174"/>
              <a:chOff x="2919413" y="3662363"/>
              <a:chExt cx="368300" cy="477838"/>
            </a:xfrm>
            <a:solidFill>
              <a:schemeClr val="tx2"/>
            </a:solidFill>
          </p:grpSpPr>
          <p:sp>
            <p:nvSpPr>
              <p:cNvPr id="35" name="Freeform 116">
                <a:extLst>
                  <a:ext uri="{FF2B5EF4-FFF2-40B4-BE49-F238E27FC236}">
                    <a16:creationId xmlns:a16="http://schemas.microsoft.com/office/drawing/2014/main" id="{7147997F-B5B5-4ADD-9452-41D8AC4A61F8}"/>
                  </a:ext>
                </a:extLst>
              </p:cNvPr>
              <p:cNvSpPr>
                <a:spLocks noEditPoints="1"/>
              </p:cNvSpPr>
              <p:nvPr/>
            </p:nvSpPr>
            <p:spPr bwMode="auto">
              <a:xfrm>
                <a:off x="2919413" y="3662363"/>
                <a:ext cx="368300" cy="477838"/>
              </a:xfrm>
              <a:custGeom>
                <a:avLst/>
                <a:gdLst>
                  <a:gd name="T0" fmla="*/ 354 w 356"/>
                  <a:gd name="T1" fmla="*/ 66 h 462"/>
                  <a:gd name="T2" fmla="*/ 285 w 356"/>
                  <a:gd name="T3" fmla="*/ 2 h 462"/>
                  <a:gd name="T4" fmla="*/ 284 w 356"/>
                  <a:gd name="T5" fmla="*/ 2 h 462"/>
                  <a:gd name="T6" fmla="*/ 284 w 356"/>
                  <a:gd name="T7" fmla="*/ 1 h 462"/>
                  <a:gd name="T8" fmla="*/ 283 w 356"/>
                  <a:gd name="T9" fmla="*/ 1 h 462"/>
                  <a:gd name="T10" fmla="*/ 282 w 356"/>
                  <a:gd name="T11" fmla="*/ 0 h 462"/>
                  <a:gd name="T12" fmla="*/ 282 w 356"/>
                  <a:gd name="T13" fmla="*/ 0 h 462"/>
                  <a:gd name="T14" fmla="*/ 281 w 356"/>
                  <a:gd name="T15" fmla="*/ 0 h 462"/>
                  <a:gd name="T16" fmla="*/ 279 w 356"/>
                  <a:gd name="T17" fmla="*/ 0 h 462"/>
                  <a:gd name="T18" fmla="*/ 279 w 356"/>
                  <a:gd name="T19" fmla="*/ 0 h 462"/>
                  <a:gd name="T20" fmla="*/ 8 w 356"/>
                  <a:gd name="T21" fmla="*/ 0 h 462"/>
                  <a:gd name="T22" fmla="*/ 0 w 356"/>
                  <a:gd name="T23" fmla="*/ 8 h 462"/>
                  <a:gd name="T24" fmla="*/ 0 w 356"/>
                  <a:gd name="T25" fmla="*/ 454 h 462"/>
                  <a:gd name="T26" fmla="*/ 8 w 356"/>
                  <a:gd name="T27" fmla="*/ 462 h 462"/>
                  <a:gd name="T28" fmla="*/ 348 w 356"/>
                  <a:gd name="T29" fmla="*/ 462 h 462"/>
                  <a:gd name="T30" fmla="*/ 356 w 356"/>
                  <a:gd name="T31" fmla="*/ 454 h 462"/>
                  <a:gd name="T32" fmla="*/ 356 w 356"/>
                  <a:gd name="T33" fmla="*/ 72 h 462"/>
                  <a:gd name="T34" fmla="*/ 354 w 356"/>
                  <a:gd name="T35" fmla="*/ 66 h 462"/>
                  <a:gd name="T36" fmla="*/ 324 w 356"/>
                  <a:gd name="T37" fmla="*/ 62 h 462"/>
                  <a:gd name="T38" fmla="*/ 288 w 356"/>
                  <a:gd name="T39" fmla="*/ 62 h 462"/>
                  <a:gd name="T40" fmla="*/ 288 w 356"/>
                  <a:gd name="T41" fmla="*/ 27 h 462"/>
                  <a:gd name="T42" fmla="*/ 324 w 356"/>
                  <a:gd name="T43" fmla="*/ 62 h 462"/>
                  <a:gd name="T44" fmla="*/ 17 w 356"/>
                  <a:gd name="T45" fmla="*/ 445 h 462"/>
                  <a:gd name="T46" fmla="*/ 17 w 356"/>
                  <a:gd name="T47" fmla="*/ 17 h 462"/>
                  <a:gd name="T48" fmla="*/ 271 w 356"/>
                  <a:gd name="T49" fmla="*/ 17 h 462"/>
                  <a:gd name="T50" fmla="*/ 271 w 356"/>
                  <a:gd name="T51" fmla="*/ 70 h 462"/>
                  <a:gd name="T52" fmla="*/ 280 w 356"/>
                  <a:gd name="T53" fmla="*/ 78 h 462"/>
                  <a:gd name="T54" fmla="*/ 340 w 356"/>
                  <a:gd name="T55" fmla="*/ 78 h 462"/>
                  <a:gd name="T56" fmla="*/ 340 w 356"/>
                  <a:gd name="T57" fmla="*/ 445 h 462"/>
                  <a:gd name="T58" fmla="*/ 17 w 356"/>
                  <a:gd name="T59" fmla="*/ 445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6" h="462">
                    <a:moveTo>
                      <a:pt x="354" y="66"/>
                    </a:moveTo>
                    <a:cubicBezTo>
                      <a:pt x="285" y="2"/>
                      <a:pt x="285" y="2"/>
                      <a:pt x="285" y="2"/>
                    </a:cubicBezTo>
                    <a:cubicBezTo>
                      <a:pt x="285" y="2"/>
                      <a:pt x="285" y="2"/>
                      <a:pt x="284" y="2"/>
                    </a:cubicBezTo>
                    <a:cubicBezTo>
                      <a:pt x="284" y="2"/>
                      <a:pt x="284" y="1"/>
                      <a:pt x="284" y="1"/>
                    </a:cubicBezTo>
                    <a:cubicBezTo>
                      <a:pt x="284" y="1"/>
                      <a:pt x="283" y="1"/>
                      <a:pt x="283" y="1"/>
                    </a:cubicBezTo>
                    <a:cubicBezTo>
                      <a:pt x="283" y="1"/>
                      <a:pt x="283" y="1"/>
                      <a:pt x="282" y="0"/>
                    </a:cubicBezTo>
                    <a:cubicBezTo>
                      <a:pt x="282" y="0"/>
                      <a:pt x="282" y="0"/>
                      <a:pt x="282" y="0"/>
                    </a:cubicBezTo>
                    <a:cubicBezTo>
                      <a:pt x="281" y="0"/>
                      <a:pt x="281" y="0"/>
                      <a:pt x="281" y="0"/>
                    </a:cubicBezTo>
                    <a:cubicBezTo>
                      <a:pt x="280" y="0"/>
                      <a:pt x="280" y="0"/>
                      <a:pt x="279" y="0"/>
                    </a:cubicBezTo>
                    <a:cubicBezTo>
                      <a:pt x="279" y="0"/>
                      <a:pt x="279" y="0"/>
                      <a:pt x="279" y="0"/>
                    </a:cubicBezTo>
                    <a:cubicBezTo>
                      <a:pt x="8" y="0"/>
                      <a:pt x="8" y="0"/>
                      <a:pt x="8" y="0"/>
                    </a:cubicBezTo>
                    <a:cubicBezTo>
                      <a:pt x="4" y="0"/>
                      <a:pt x="0" y="4"/>
                      <a:pt x="0" y="8"/>
                    </a:cubicBezTo>
                    <a:cubicBezTo>
                      <a:pt x="0" y="454"/>
                      <a:pt x="0" y="454"/>
                      <a:pt x="0" y="454"/>
                    </a:cubicBezTo>
                    <a:cubicBezTo>
                      <a:pt x="0" y="458"/>
                      <a:pt x="4" y="462"/>
                      <a:pt x="8" y="462"/>
                    </a:cubicBezTo>
                    <a:cubicBezTo>
                      <a:pt x="348" y="462"/>
                      <a:pt x="348" y="462"/>
                      <a:pt x="348" y="462"/>
                    </a:cubicBezTo>
                    <a:cubicBezTo>
                      <a:pt x="353" y="462"/>
                      <a:pt x="356" y="458"/>
                      <a:pt x="356" y="454"/>
                    </a:cubicBezTo>
                    <a:cubicBezTo>
                      <a:pt x="356" y="72"/>
                      <a:pt x="356" y="72"/>
                      <a:pt x="356" y="72"/>
                    </a:cubicBezTo>
                    <a:cubicBezTo>
                      <a:pt x="356" y="70"/>
                      <a:pt x="355" y="68"/>
                      <a:pt x="354" y="66"/>
                    </a:cubicBezTo>
                    <a:close/>
                    <a:moveTo>
                      <a:pt x="324" y="62"/>
                    </a:moveTo>
                    <a:cubicBezTo>
                      <a:pt x="288" y="62"/>
                      <a:pt x="288" y="62"/>
                      <a:pt x="288" y="62"/>
                    </a:cubicBezTo>
                    <a:cubicBezTo>
                      <a:pt x="288" y="27"/>
                      <a:pt x="288" y="27"/>
                      <a:pt x="288" y="27"/>
                    </a:cubicBezTo>
                    <a:lnTo>
                      <a:pt x="324" y="62"/>
                    </a:lnTo>
                    <a:close/>
                    <a:moveTo>
                      <a:pt x="17" y="445"/>
                    </a:moveTo>
                    <a:cubicBezTo>
                      <a:pt x="17" y="17"/>
                      <a:pt x="17" y="17"/>
                      <a:pt x="17" y="17"/>
                    </a:cubicBezTo>
                    <a:cubicBezTo>
                      <a:pt x="271" y="17"/>
                      <a:pt x="271" y="17"/>
                      <a:pt x="271" y="17"/>
                    </a:cubicBezTo>
                    <a:cubicBezTo>
                      <a:pt x="271" y="70"/>
                      <a:pt x="271" y="70"/>
                      <a:pt x="271" y="70"/>
                    </a:cubicBezTo>
                    <a:cubicBezTo>
                      <a:pt x="271" y="75"/>
                      <a:pt x="275" y="78"/>
                      <a:pt x="280" y="78"/>
                    </a:cubicBezTo>
                    <a:cubicBezTo>
                      <a:pt x="340" y="78"/>
                      <a:pt x="340" y="78"/>
                      <a:pt x="340" y="78"/>
                    </a:cubicBezTo>
                    <a:cubicBezTo>
                      <a:pt x="340" y="445"/>
                      <a:pt x="340" y="445"/>
                      <a:pt x="340" y="445"/>
                    </a:cubicBezTo>
                    <a:lnTo>
                      <a:pt x="17" y="445"/>
                    </a:ln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Freeform 117">
                <a:extLst>
                  <a:ext uri="{FF2B5EF4-FFF2-40B4-BE49-F238E27FC236}">
                    <a16:creationId xmlns:a16="http://schemas.microsoft.com/office/drawing/2014/main" id="{86C41FFF-CBCA-4F21-A307-617B72E994F7}"/>
                  </a:ext>
                </a:extLst>
              </p:cNvPr>
              <p:cNvSpPr>
                <a:spLocks/>
              </p:cNvSpPr>
              <p:nvPr/>
            </p:nvSpPr>
            <p:spPr bwMode="auto">
              <a:xfrm>
                <a:off x="3024188" y="3795713"/>
                <a:ext cx="157163" cy="17463"/>
              </a:xfrm>
              <a:custGeom>
                <a:avLst/>
                <a:gdLst>
                  <a:gd name="T0" fmla="*/ 8 w 152"/>
                  <a:gd name="T1" fmla="*/ 16 h 16"/>
                  <a:gd name="T2" fmla="*/ 144 w 152"/>
                  <a:gd name="T3" fmla="*/ 16 h 16"/>
                  <a:gd name="T4" fmla="*/ 152 w 152"/>
                  <a:gd name="T5" fmla="*/ 8 h 16"/>
                  <a:gd name="T6" fmla="*/ 144 w 152"/>
                  <a:gd name="T7" fmla="*/ 0 h 16"/>
                  <a:gd name="T8" fmla="*/ 8 w 152"/>
                  <a:gd name="T9" fmla="*/ 0 h 16"/>
                  <a:gd name="T10" fmla="*/ 0 w 152"/>
                  <a:gd name="T11" fmla="*/ 8 h 16"/>
                  <a:gd name="T12" fmla="*/ 8 w 15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52" h="16">
                    <a:moveTo>
                      <a:pt x="8" y="16"/>
                    </a:moveTo>
                    <a:cubicBezTo>
                      <a:pt x="144" y="16"/>
                      <a:pt x="144" y="16"/>
                      <a:pt x="144" y="16"/>
                    </a:cubicBezTo>
                    <a:cubicBezTo>
                      <a:pt x="148" y="16"/>
                      <a:pt x="152" y="12"/>
                      <a:pt x="152" y="8"/>
                    </a:cubicBezTo>
                    <a:cubicBezTo>
                      <a:pt x="152" y="3"/>
                      <a:pt x="148" y="0"/>
                      <a:pt x="144" y="0"/>
                    </a:cubicBezTo>
                    <a:cubicBezTo>
                      <a:pt x="8" y="0"/>
                      <a:pt x="8" y="0"/>
                      <a:pt x="8" y="0"/>
                    </a:cubicBezTo>
                    <a:cubicBezTo>
                      <a:pt x="3" y="0"/>
                      <a:pt x="0" y="3"/>
                      <a:pt x="0" y="8"/>
                    </a:cubicBezTo>
                    <a:cubicBezTo>
                      <a:pt x="0" y="12"/>
                      <a:pt x="3" y="16"/>
                      <a:pt x="8" y="16"/>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Freeform 118">
                <a:extLst>
                  <a:ext uri="{FF2B5EF4-FFF2-40B4-BE49-F238E27FC236}">
                    <a16:creationId xmlns:a16="http://schemas.microsoft.com/office/drawing/2014/main" id="{98E825AC-A4FC-4CF6-B02C-1BCD7578C684}"/>
                  </a:ext>
                </a:extLst>
              </p:cNvPr>
              <p:cNvSpPr>
                <a:spLocks/>
              </p:cNvSpPr>
              <p:nvPr/>
            </p:nvSpPr>
            <p:spPr bwMode="auto">
              <a:xfrm>
                <a:off x="2968626" y="3854451"/>
                <a:ext cx="266700" cy="17463"/>
              </a:xfrm>
              <a:custGeom>
                <a:avLst/>
                <a:gdLst>
                  <a:gd name="T0" fmla="*/ 249 w 258"/>
                  <a:gd name="T1" fmla="*/ 0 h 17"/>
                  <a:gd name="T2" fmla="*/ 8 w 258"/>
                  <a:gd name="T3" fmla="*/ 0 h 17"/>
                  <a:gd name="T4" fmla="*/ 0 w 258"/>
                  <a:gd name="T5" fmla="*/ 8 h 17"/>
                  <a:gd name="T6" fmla="*/ 8 w 258"/>
                  <a:gd name="T7" fmla="*/ 17 h 17"/>
                  <a:gd name="T8" fmla="*/ 249 w 258"/>
                  <a:gd name="T9" fmla="*/ 17 h 17"/>
                  <a:gd name="T10" fmla="*/ 258 w 258"/>
                  <a:gd name="T11" fmla="*/ 8 h 17"/>
                  <a:gd name="T12" fmla="*/ 249 w 258"/>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58" h="17">
                    <a:moveTo>
                      <a:pt x="249" y="0"/>
                    </a:moveTo>
                    <a:cubicBezTo>
                      <a:pt x="8" y="0"/>
                      <a:pt x="8" y="0"/>
                      <a:pt x="8" y="0"/>
                    </a:cubicBezTo>
                    <a:cubicBezTo>
                      <a:pt x="4" y="0"/>
                      <a:pt x="0" y="4"/>
                      <a:pt x="0" y="8"/>
                    </a:cubicBezTo>
                    <a:cubicBezTo>
                      <a:pt x="0" y="13"/>
                      <a:pt x="4" y="17"/>
                      <a:pt x="8" y="17"/>
                    </a:cubicBezTo>
                    <a:cubicBezTo>
                      <a:pt x="249" y="17"/>
                      <a:pt x="249" y="17"/>
                      <a:pt x="249" y="17"/>
                    </a:cubicBezTo>
                    <a:cubicBezTo>
                      <a:pt x="254" y="17"/>
                      <a:pt x="258" y="13"/>
                      <a:pt x="258" y="8"/>
                    </a:cubicBezTo>
                    <a:cubicBezTo>
                      <a:pt x="258" y="4"/>
                      <a:pt x="254" y="0"/>
                      <a:pt x="249" y="0"/>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Freeform 119">
                <a:extLst>
                  <a:ext uri="{FF2B5EF4-FFF2-40B4-BE49-F238E27FC236}">
                    <a16:creationId xmlns:a16="http://schemas.microsoft.com/office/drawing/2014/main" id="{0302864D-AEF1-4070-AFC7-E12E90A4A369}"/>
                  </a:ext>
                </a:extLst>
              </p:cNvPr>
              <p:cNvSpPr>
                <a:spLocks/>
              </p:cNvSpPr>
              <p:nvPr/>
            </p:nvSpPr>
            <p:spPr bwMode="auto">
              <a:xfrm>
                <a:off x="2968626" y="3911601"/>
                <a:ext cx="266700" cy="17463"/>
              </a:xfrm>
              <a:custGeom>
                <a:avLst/>
                <a:gdLst>
                  <a:gd name="T0" fmla="*/ 249 w 258"/>
                  <a:gd name="T1" fmla="*/ 0 h 17"/>
                  <a:gd name="T2" fmla="*/ 8 w 258"/>
                  <a:gd name="T3" fmla="*/ 0 h 17"/>
                  <a:gd name="T4" fmla="*/ 0 w 258"/>
                  <a:gd name="T5" fmla="*/ 9 h 17"/>
                  <a:gd name="T6" fmla="*/ 8 w 258"/>
                  <a:gd name="T7" fmla="*/ 17 h 17"/>
                  <a:gd name="T8" fmla="*/ 249 w 258"/>
                  <a:gd name="T9" fmla="*/ 17 h 17"/>
                  <a:gd name="T10" fmla="*/ 258 w 258"/>
                  <a:gd name="T11" fmla="*/ 9 h 17"/>
                  <a:gd name="T12" fmla="*/ 249 w 258"/>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58" h="17">
                    <a:moveTo>
                      <a:pt x="249" y="0"/>
                    </a:moveTo>
                    <a:cubicBezTo>
                      <a:pt x="8" y="0"/>
                      <a:pt x="8" y="0"/>
                      <a:pt x="8" y="0"/>
                    </a:cubicBezTo>
                    <a:cubicBezTo>
                      <a:pt x="4" y="0"/>
                      <a:pt x="0" y="4"/>
                      <a:pt x="0" y="9"/>
                    </a:cubicBezTo>
                    <a:cubicBezTo>
                      <a:pt x="0" y="13"/>
                      <a:pt x="4" y="17"/>
                      <a:pt x="8" y="17"/>
                    </a:cubicBezTo>
                    <a:cubicBezTo>
                      <a:pt x="249" y="17"/>
                      <a:pt x="249" y="17"/>
                      <a:pt x="249" y="17"/>
                    </a:cubicBezTo>
                    <a:cubicBezTo>
                      <a:pt x="254" y="17"/>
                      <a:pt x="258" y="13"/>
                      <a:pt x="258" y="9"/>
                    </a:cubicBezTo>
                    <a:cubicBezTo>
                      <a:pt x="258" y="4"/>
                      <a:pt x="254" y="0"/>
                      <a:pt x="249" y="0"/>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120">
                <a:extLst>
                  <a:ext uri="{FF2B5EF4-FFF2-40B4-BE49-F238E27FC236}">
                    <a16:creationId xmlns:a16="http://schemas.microsoft.com/office/drawing/2014/main" id="{4E4D09BD-5830-49A2-83E6-43EBCCB8470D}"/>
                  </a:ext>
                </a:extLst>
              </p:cNvPr>
              <p:cNvSpPr>
                <a:spLocks/>
              </p:cNvSpPr>
              <p:nvPr/>
            </p:nvSpPr>
            <p:spPr bwMode="auto">
              <a:xfrm>
                <a:off x="2968626" y="3970338"/>
                <a:ext cx="266700" cy="17463"/>
              </a:xfrm>
              <a:custGeom>
                <a:avLst/>
                <a:gdLst>
                  <a:gd name="T0" fmla="*/ 249 w 258"/>
                  <a:gd name="T1" fmla="*/ 0 h 16"/>
                  <a:gd name="T2" fmla="*/ 8 w 258"/>
                  <a:gd name="T3" fmla="*/ 0 h 16"/>
                  <a:gd name="T4" fmla="*/ 0 w 258"/>
                  <a:gd name="T5" fmla="*/ 8 h 16"/>
                  <a:gd name="T6" fmla="*/ 8 w 258"/>
                  <a:gd name="T7" fmla="*/ 16 h 16"/>
                  <a:gd name="T8" fmla="*/ 249 w 258"/>
                  <a:gd name="T9" fmla="*/ 16 h 16"/>
                  <a:gd name="T10" fmla="*/ 258 w 258"/>
                  <a:gd name="T11" fmla="*/ 8 h 16"/>
                  <a:gd name="T12" fmla="*/ 249 w 258"/>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258" h="16">
                    <a:moveTo>
                      <a:pt x="249" y="0"/>
                    </a:moveTo>
                    <a:cubicBezTo>
                      <a:pt x="8" y="0"/>
                      <a:pt x="8" y="0"/>
                      <a:pt x="8" y="0"/>
                    </a:cubicBezTo>
                    <a:cubicBezTo>
                      <a:pt x="4" y="0"/>
                      <a:pt x="0" y="4"/>
                      <a:pt x="0" y="8"/>
                    </a:cubicBezTo>
                    <a:cubicBezTo>
                      <a:pt x="0" y="13"/>
                      <a:pt x="4" y="16"/>
                      <a:pt x="8" y="16"/>
                    </a:cubicBezTo>
                    <a:cubicBezTo>
                      <a:pt x="249" y="16"/>
                      <a:pt x="249" y="16"/>
                      <a:pt x="249" y="16"/>
                    </a:cubicBezTo>
                    <a:cubicBezTo>
                      <a:pt x="254" y="16"/>
                      <a:pt x="258" y="13"/>
                      <a:pt x="258" y="8"/>
                    </a:cubicBezTo>
                    <a:cubicBezTo>
                      <a:pt x="258" y="4"/>
                      <a:pt x="254" y="0"/>
                      <a:pt x="249" y="0"/>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121">
                <a:extLst>
                  <a:ext uri="{FF2B5EF4-FFF2-40B4-BE49-F238E27FC236}">
                    <a16:creationId xmlns:a16="http://schemas.microsoft.com/office/drawing/2014/main" id="{AE27D3C5-CDA2-48FE-97FC-D85F208DAFD1}"/>
                  </a:ext>
                </a:extLst>
              </p:cNvPr>
              <p:cNvSpPr>
                <a:spLocks/>
              </p:cNvSpPr>
              <p:nvPr/>
            </p:nvSpPr>
            <p:spPr bwMode="auto">
              <a:xfrm>
                <a:off x="2968626" y="4029076"/>
                <a:ext cx="266700" cy="17463"/>
              </a:xfrm>
              <a:custGeom>
                <a:avLst/>
                <a:gdLst>
                  <a:gd name="T0" fmla="*/ 249 w 258"/>
                  <a:gd name="T1" fmla="*/ 0 h 17"/>
                  <a:gd name="T2" fmla="*/ 8 w 258"/>
                  <a:gd name="T3" fmla="*/ 0 h 17"/>
                  <a:gd name="T4" fmla="*/ 0 w 258"/>
                  <a:gd name="T5" fmla="*/ 9 h 17"/>
                  <a:gd name="T6" fmla="*/ 8 w 258"/>
                  <a:gd name="T7" fmla="*/ 17 h 17"/>
                  <a:gd name="T8" fmla="*/ 249 w 258"/>
                  <a:gd name="T9" fmla="*/ 17 h 17"/>
                  <a:gd name="T10" fmla="*/ 258 w 258"/>
                  <a:gd name="T11" fmla="*/ 9 h 17"/>
                  <a:gd name="T12" fmla="*/ 249 w 258"/>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258" h="17">
                    <a:moveTo>
                      <a:pt x="249" y="0"/>
                    </a:moveTo>
                    <a:cubicBezTo>
                      <a:pt x="8" y="0"/>
                      <a:pt x="8" y="0"/>
                      <a:pt x="8" y="0"/>
                    </a:cubicBezTo>
                    <a:cubicBezTo>
                      <a:pt x="4" y="0"/>
                      <a:pt x="0" y="4"/>
                      <a:pt x="0" y="9"/>
                    </a:cubicBezTo>
                    <a:cubicBezTo>
                      <a:pt x="0" y="13"/>
                      <a:pt x="4" y="17"/>
                      <a:pt x="8" y="17"/>
                    </a:cubicBezTo>
                    <a:cubicBezTo>
                      <a:pt x="249" y="17"/>
                      <a:pt x="249" y="17"/>
                      <a:pt x="249" y="17"/>
                    </a:cubicBezTo>
                    <a:cubicBezTo>
                      <a:pt x="254" y="17"/>
                      <a:pt x="258" y="13"/>
                      <a:pt x="258" y="9"/>
                    </a:cubicBezTo>
                    <a:cubicBezTo>
                      <a:pt x="258" y="4"/>
                      <a:pt x="254" y="0"/>
                      <a:pt x="249" y="0"/>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4" name="Oval 33">
              <a:extLst>
                <a:ext uri="{FF2B5EF4-FFF2-40B4-BE49-F238E27FC236}">
                  <a16:creationId xmlns:a16="http://schemas.microsoft.com/office/drawing/2014/main" id="{D83D0B16-466E-4F14-8B58-3DB73E4BDAB7}"/>
                </a:ext>
              </a:extLst>
            </p:cNvPr>
            <p:cNvSpPr/>
            <p:nvPr/>
          </p:nvSpPr>
          <p:spPr>
            <a:xfrm>
              <a:off x="2960651" y="5037092"/>
              <a:ext cx="392502" cy="392502"/>
            </a:xfrm>
            <a:prstGeom prst="ellipse">
              <a:avLst/>
            </a:prstGeom>
            <a:noFill/>
            <a:ln w="9525">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9" name="Group 18">
            <a:extLst>
              <a:ext uri="{FF2B5EF4-FFF2-40B4-BE49-F238E27FC236}">
                <a16:creationId xmlns:a16="http://schemas.microsoft.com/office/drawing/2014/main" id="{8894182C-38BE-460A-BC26-0709395006D3}"/>
              </a:ext>
            </a:extLst>
          </p:cNvPr>
          <p:cNvGrpSpPr/>
          <p:nvPr/>
        </p:nvGrpSpPr>
        <p:grpSpPr>
          <a:xfrm>
            <a:off x="1620254" y="2329731"/>
            <a:ext cx="733927" cy="733925"/>
            <a:chOff x="717783" y="3549294"/>
            <a:chExt cx="392502" cy="392502"/>
          </a:xfrm>
        </p:grpSpPr>
        <p:grpSp>
          <p:nvGrpSpPr>
            <p:cNvPr id="20" name="Group 19">
              <a:extLst>
                <a:ext uri="{FF2B5EF4-FFF2-40B4-BE49-F238E27FC236}">
                  <a16:creationId xmlns:a16="http://schemas.microsoft.com/office/drawing/2014/main" id="{ABA6CF61-8858-470B-85A9-4A05D1E366D0}"/>
                </a:ext>
              </a:extLst>
            </p:cNvPr>
            <p:cNvGrpSpPr>
              <a:grpSpLocks noChangeAspect="1"/>
            </p:cNvGrpSpPr>
            <p:nvPr/>
          </p:nvGrpSpPr>
          <p:grpSpPr>
            <a:xfrm>
              <a:off x="790016" y="3631785"/>
              <a:ext cx="248080" cy="227525"/>
              <a:chOff x="5705475" y="141288"/>
              <a:chExt cx="555625" cy="509588"/>
            </a:xfrm>
            <a:solidFill>
              <a:schemeClr val="tx2"/>
            </a:solidFill>
          </p:grpSpPr>
          <p:sp>
            <p:nvSpPr>
              <p:cNvPr id="22" name="Freeform 18">
                <a:extLst>
                  <a:ext uri="{FF2B5EF4-FFF2-40B4-BE49-F238E27FC236}">
                    <a16:creationId xmlns:a16="http://schemas.microsoft.com/office/drawing/2014/main" id="{1D6CC5F9-C28A-4837-98C5-A7F593F4ECBB}"/>
                  </a:ext>
                </a:extLst>
              </p:cNvPr>
              <p:cNvSpPr>
                <a:spLocks/>
              </p:cNvSpPr>
              <p:nvPr/>
            </p:nvSpPr>
            <p:spPr bwMode="auto">
              <a:xfrm>
                <a:off x="6149975" y="311151"/>
                <a:ext cx="111125" cy="173038"/>
              </a:xfrm>
              <a:custGeom>
                <a:avLst/>
                <a:gdLst>
                  <a:gd name="T0" fmla="*/ 103 w 107"/>
                  <a:gd name="T1" fmla="*/ 121 h 164"/>
                  <a:gd name="T2" fmla="*/ 61 w 107"/>
                  <a:gd name="T3" fmla="*/ 103 h 164"/>
                  <a:gd name="T4" fmla="*/ 61 w 107"/>
                  <a:gd name="T5" fmla="*/ 8 h 164"/>
                  <a:gd name="T6" fmla="*/ 53 w 107"/>
                  <a:gd name="T7" fmla="*/ 0 h 164"/>
                  <a:gd name="T8" fmla="*/ 45 w 107"/>
                  <a:gd name="T9" fmla="*/ 8 h 164"/>
                  <a:gd name="T10" fmla="*/ 45 w 107"/>
                  <a:gd name="T11" fmla="*/ 105 h 164"/>
                  <a:gd name="T12" fmla="*/ 1 w 107"/>
                  <a:gd name="T13" fmla="*/ 155 h 164"/>
                  <a:gd name="T14" fmla="*/ 8 w 107"/>
                  <a:gd name="T15" fmla="*/ 164 h 164"/>
                  <a:gd name="T16" fmla="*/ 9 w 107"/>
                  <a:gd name="T17" fmla="*/ 164 h 164"/>
                  <a:gd name="T18" fmla="*/ 17 w 107"/>
                  <a:gd name="T19" fmla="*/ 157 h 164"/>
                  <a:gd name="T20" fmla="*/ 61 w 107"/>
                  <a:gd name="T21" fmla="*/ 120 h 164"/>
                  <a:gd name="T22" fmla="*/ 92 w 107"/>
                  <a:gd name="T23" fmla="*/ 133 h 164"/>
                  <a:gd name="T24" fmla="*/ 103 w 107"/>
                  <a:gd name="T25" fmla="*/ 133 h 164"/>
                  <a:gd name="T26" fmla="*/ 103 w 107"/>
                  <a:gd name="T27"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64">
                    <a:moveTo>
                      <a:pt x="103" y="121"/>
                    </a:moveTo>
                    <a:cubicBezTo>
                      <a:pt x="92" y="110"/>
                      <a:pt x="77" y="103"/>
                      <a:pt x="61" y="103"/>
                    </a:cubicBezTo>
                    <a:cubicBezTo>
                      <a:pt x="61" y="8"/>
                      <a:pt x="61" y="8"/>
                      <a:pt x="61" y="8"/>
                    </a:cubicBezTo>
                    <a:cubicBezTo>
                      <a:pt x="61" y="3"/>
                      <a:pt x="58" y="0"/>
                      <a:pt x="53" y="0"/>
                    </a:cubicBezTo>
                    <a:cubicBezTo>
                      <a:pt x="48" y="0"/>
                      <a:pt x="45" y="3"/>
                      <a:pt x="45" y="8"/>
                    </a:cubicBezTo>
                    <a:cubicBezTo>
                      <a:pt x="45" y="105"/>
                      <a:pt x="45" y="105"/>
                      <a:pt x="45" y="105"/>
                    </a:cubicBezTo>
                    <a:cubicBezTo>
                      <a:pt x="22" y="112"/>
                      <a:pt x="4" y="131"/>
                      <a:pt x="1" y="155"/>
                    </a:cubicBezTo>
                    <a:cubicBezTo>
                      <a:pt x="0" y="159"/>
                      <a:pt x="3" y="163"/>
                      <a:pt x="8" y="164"/>
                    </a:cubicBezTo>
                    <a:cubicBezTo>
                      <a:pt x="8" y="164"/>
                      <a:pt x="9" y="164"/>
                      <a:pt x="9" y="164"/>
                    </a:cubicBezTo>
                    <a:cubicBezTo>
                      <a:pt x="13" y="164"/>
                      <a:pt x="17" y="161"/>
                      <a:pt x="17" y="157"/>
                    </a:cubicBezTo>
                    <a:cubicBezTo>
                      <a:pt x="20" y="136"/>
                      <a:pt x="39" y="120"/>
                      <a:pt x="61" y="120"/>
                    </a:cubicBezTo>
                    <a:cubicBezTo>
                      <a:pt x="72" y="120"/>
                      <a:pt x="83" y="124"/>
                      <a:pt x="92" y="133"/>
                    </a:cubicBezTo>
                    <a:cubicBezTo>
                      <a:pt x="95" y="136"/>
                      <a:pt x="100" y="136"/>
                      <a:pt x="103" y="133"/>
                    </a:cubicBezTo>
                    <a:cubicBezTo>
                      <a:pt x="107" y="129"/>
                      <a:pt x="107" y="124"/>
                      <a:pt x="103" y="121"/>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19">
                <a:extLst>
                  <a:ext uri="{FF2B5EF4-FFF2-40B4-BE49-F238E27FC236}">
                    <a16:creationId xmlns:a16="http://schemas.microsoft.com/office/drawing/2014/main" id="{1D952087-53C5-4631-9D74-4C2349B0DE7C}"/>
                  </a:ext>
                </a:extLst>
              </p:cNvPr>
              <p:cNvSpPr>
                <a:spLocks/>
              </p:cNvSpPr>
              <p:nvPr/>
            </p:nvSpPr>
            <p:spPr bwMode="auto">
              <a:xfrm>
                <a:off x="5888038" y="311151"/>
                <a:ext cx="17463" cy="141288"/>
              </a:xfrm>
              <a:custGeom>
                <a:avLst/>
                <a:gdLst>
                  <a:gd name="T0" fmla="*/ 0 w 16"/>
                  <a:gd name="T1" fmla="*/ 8 h 134"/>
                  <a:gd name="T2" fmla="*/ 0 w 16"/>
                  <a:gd name="T3" fmla="*/ 126 h 134"/>
                  <a:gd name="T4" fmla="*/ 8 w 16"/>
                  <a:gd name="T5" fmla="*/ 134 h 134"/>
                  <a:gd name="T6" fmla="*/ 16 w 16"/>
                  <a:gd name="T7" fmla="*/ 126 h 134"/>
                  <a:gd name="T8" fmla="*/ 16 w 16"/>
                  <a:gd name="T9" fmla="*/ 8 h 134"/>
                  <a:gd name="T10" fmla="*/ 8 w 16"/>
                  <a:gd name="T11" fmla="*/ 0 h 134"/>
                  <a:gd name="T12" fmla="*/ 0 w 16"/>
                  <a:gd name="T13" fmla="*/ 8 h 134"/>
                </a:gdLst>
                <a:ahLst/>
                <a:cxnLst>
                  <a:cxn ang="0">
                    <a:pos x="T0" y="T1"/>
                  </a:cxn>
                  <a:cxn ang="0">
                    <a:pos x="T2" y="T3"/>
                  </a:cxn>
                  <a:cxn ang="0">
                    <a:pos x="T4" y="T5"/>
                  </a:cxn>
                  <a:cxn ang="0">
                    <a:pos x="T6" y="T7"/>
                  </a:cxn>
                  <a:cxn ang="0">
                    <a:pos x="T8" y="T9"/>
                  </a:cxn>
                  <a:cxn ang="0">
                    <a:pos x="T10" y="T11"/>
                  </a:cxn>
                  <a:cxn ang="0">
                    <a:pos x="T12" y="T13"/>
                  </a:cxn>
                </a:cxnLst>
                <a:rect l="0" t="0" r="r" b="b"/>
                <a:pathLst>
                  <a:path w="16" h="134">
                    <a:moveTo>
                      <a:pt x="0" y="8"/>
                    </a:moveTo>
                    <a:cubicBezTo>
                      <a:pt x="0" y="126"/>
                      <a:pt x="0" y="126"/>
                      <a:pt x="0" y="126"/>
                    </a:cubicBezTo>
                    <a:cubicBezTo>
                      <a:pt x="0" y="130"/>
                      <a:pt x="3" y="134"/>
                      <a:pt x="8" y="134"/>
                    </a:cubicBezTo>
                    <a:cubicBezTo>
                      <a:pt x="12" y="134"/>
                      <a:pt x="16" y="130"/>
                      <a:pt x="16" y="126"/>
                    </a:cubicBezTo>
                    <a:cubicBezTo>
                      <a:pt x="16" y="8"/>
                      <a:pt x="16" y="8"/>
                      <a:pt x="16" y="8"/>
                    </a:cubicBezTo>
                    <a:cubicBezTo>
                      <a:pt x="16" y="3"/>
                      <a:pt x="12" y="0"/>
                      <a:pt x="8" y="0"/>
                    </a:cubicBezTo>
                    <a:cubicBezTo>
                      <a:pt x="3" y="0"/>
                      <a:pt x="0" y="3"/>
                      <a:pt x="0" y="8"/>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Freeform 20">
                <a:extLst>
                  <a:ext uri="{FF2B5EF4-FFF2-40B4-BE49-F238E27FC236}">
                    <a16:creationId xmlns:a16="http://schemas.microsoft.com/office/drawing/2014/main" id="{EA222814-901C-4481-B803-F4E39A4EE00F}"/>
                  </a:ext>
                </a:extLst>
              </p:cNvPr>
              <p:cNvSpPr>
                <a:spLocks/>
              </p:cNvSpPr>
              <p:nvPr/>
            </p:nvSpPr>
            <p:spPr bwMode="auto">
              <a:xfrm>
                <a:off x="5705475" y="252413"/>
                <a:ext cx="169863" cy="185738"/>
              </a:xfrm>
              <a:custGeom>
                <a:avLst/>
                <a:gdLst>
                  <a:gd name="T0" fmla="*/ 154 w 163"/>
                  <a:gd name="T1" fmla="*/ 16 h 176"/>
                  <a:gd name="T2" fmla="*/ 163 w 163"/>
                  <a:gd name="T3" fmla="*/ 8 h 176"/>
                  <a:gd name="T4" fmla="*/ 154 w 163"/>
                  <a:gd name="T5" fmla="*/ 0 h 176"/>
                  <a:gd name="T6" fmla="*/ 51 w 163"/>
                  <a:gd name="T7" fmla="*/ 0 h 176"/>
                  <a:gd name="T8" fmla="*/ 43 w 163"/>
                  <a:gd name="T9" fmla="*/ 5 h 176"/>
                  <a:gd name="T10" fmla="*/ 1 w 163"/>
                  <a:gd name="T11" fmla="*/ 100 h 176"/>
                  <a:gd name="T12" fmla="*/ 2 w 163"/>
                  <a:gd name="T13" fmla="*/ 108 h 176"/>
                  <a:gd name="T14" fmla="*/ 9 w 163"/>
                  <a:gd name="T15" fmla="*/ 111 h 176"/>
                  <a:gd name="T16" fmla="*/ 31 w 163"/>
                  <a:gd name="T17" fmla="*/ 111 h 176"/>
                  <a:gd name="T18" fmla="*/ 31 w 163"/>
                  <a:gd name="T19" fmla="*/ 167 h 176"/>
                  <a:gd name="T20" fmla="*/ 40 w 163"/>
                  <a:gd name="T21" fmla="*/ 176 h 176"/>
                  <a:gd name="T22" fmla="*/ 48 w 163"/>
                  <a:gd name="T23" fmla="*/ 167 h 176"/>
                  <a:gd name="T24" fmla="*/ 48 w 163"/>
                  <a:gd name="T25" fmla="*/ 103 h 176"/>
                  <a:gd name="T26" fmla="*/ 40 w 163"/>
                  <a:gd name="T27" fmla="*/ 95 h 176"/>
                  <a:gd name="T28" fmla="*/ 39 w 163"/>
                  <a:gd name="T29" fmla="*/ 95 h 176"/>
                  <a:gd name="T30" fmla="*/ 39 w 163"/>
                  <a:gd name="T31" fmla="*/ 95 h 176"/>
                  <a:gd name="T32" fmla="*/ 22 w 163"/>
                  <a:gd name="T33" fmla="*/ 95 h 176"/>
                  <a:gd name="T34" fmla="*/ 56 w 163"/>
                  <a:gd name="T35" fmla="*/ 16 h 176"/>
                  <a:gd name="T36" fmla="*/ 154 w 163"/>
                  <a:gd name="T3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76">
                    <a:moveTo>
                      <a:pt x="154" y="16"/>
                    </a:moveTo>
                    <a:cubicBezTo>
                      <a:pt x="159" y="16"/>
                      <a:pt x="163" y="13"/>
                      <a:pt x="163" y="8"/>
                    </a:cubicBezTo>
                    <a:cubicBezTo>
                      <a:pt x="163" y="3"/>
                      <a:pt x="159" y="0"/>
                      <a:pt x="154" y="0"/>
                    </a:cubicBezTo>
                    <a:cubicBezTo>
                      <a:pt x="51" y="0"/>
                      <a:pt x="51" y="0"/>
                      <a:pt x="51" y="0"/>
                    </a:cubicBezTo>
                    <a:cubicBezTo>
                      <a:pt x="47" y="0"/>
                      <a:pt x="44" y="2"/>
                      <a:pt x="43" y="5"/>
                    </a:cubicBezTo>
                    <a:cubicBezTo>
                      <a:pt x="1" y="100"/>
                      <a:pt x="1" y="100"/>
                      <a:pt x="1" y="100"/>
                    </a:cubicBezTo>
                    <a:cubicBezTo>
                      <a:pt x="0" y="102"/>
                      <a:pt x="0" y="105"/>
                      <a:pt x="2" y="108"/>
                    </a:cubicBezTo>
                    <a:cubicBezTo>
                      <a:pt x="3" y="110"/>
                      <a:pt x="6" y="111"/>
                      <a:pt x="9" y="111"/>
                    </a:cubicBezTo>
                    <a:cubicBezTo>
                      <a:pt x="31" y="111"/>
                      <a:pt x="31" y="111"/>
                      <a:pt x="31" y="111"/>
                    </a:cubicBezTo>
                    <a:cubicBezTo>
                      <a:pt x="31" y="167"/>
                      <a:pt x="31" y="167"/>
                      <a:pt x="31" y="167"/>
                    </a:cubicBezTo>
                    <a:cubicBezTo>
                      <a:pt x="31" y="172"/>
                      <a:pt x="35" y="176"/>
                      <a:pt x="40" y="176"/>
                    </a:cubicBezTo>
                    <a:cubicBezTo>
                      <a:pt x="44" y="176"/>
                      <a:pt x="48" y="172"/>
                      <a:pt x="48" y="167"/>
                    </a:cubicBezTo>
                    <a:cubicBezTo>
                      <a:pt x="48" y="103"/>
                      <a:pt x="48" y="103"/>
                      <a:pt x="48" y="103"/>
                    </a:cubicBezTo>
                    <a:cubicBezTo>
                      <a:pt x="48" y="99"/>
                      <a:pt x="44" y="95"/>
                      <a:pt x="40" y="95"/>
                    </a:cubicBezTo>
                    <a:cubicBezTo>
                      <a:pt x="40" y="95"/>
                      <a:pt x="40" y="95"/>
                      <a:pt x="39" y="95"/>
                    </a:cubicBezTo>
                    <a:cubicBezTo>
                      <a:pt x="39" y="95"/>
                      <a:pt x="39" y="95"/>
                      <a:pt x="39" y="95"/>
                    </a:cubicBezTo>
                    <a:cubicBezTo>
                      <a:pt x="22" y="95"/>
                      <a:pt x="22" y="95"/>
                      <a:pt x="22" y="95"/>
                    </a:cubicBezTo>
                    <a:cubicBezTo>
                      <a:pt x="56" y="16"/>
                      <a:pt x="56" y="16"/>
                      <a:pt x="56" y="16"/>
                    </a:cubicBezTo>
                    <a:lnTo>
                      <a:pt x="154" y="16"/>
                    </a:ln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Freeform 21">
                <a:extLst>
                  <a:ext uri="{FF2B5EF4-FFF2-40B4-BE49-F238E27FC236}">
                    <a16:creationId xmlns:a16="http://schemas.microsoft.com/office/drawing/2014/main" id="{61C57352-D5C5-44BD-824D-E325E088C408}"/>
                  </a:ext>
                </a:extLst>
              </p:cNvPr>
              <p:cNvSpPr>
                <a:spLocks noEditPoints="1"/>
              </p:cNvSpPr>
              <p:nvPr/>
            </p:nvSpPr>
            <p:spPr bwMode="auto">
              <a:xfrm>
                <a:off x="6088063" y="325438"/>
                <a:ext cx="74613" cy="84138"/>
              </a:xfrm>
              <a:custGeom>
                <a:avLst/>
                <a:gdLst>
                  <a:gd name="T0" fmla="*/ 9 w 72"/>
                  <a:gd name="T1" fmla="*/ 0 h 80"/>
                  <a:gd name="T2" fmla="*/ 0 w 72"/>
                  <a:gd name="T3" fmla="*/ 8 h 80"/>
                  <a:gd name="T4" fmla="*/ 0 w 72"/>
                  <a:gd name="T5" fmla="*/ 71 h 80"/>
                  <a:gd name="T6" fmla="*/ 9 w 72"/>
                  <a:gd name="T7" fmla="*/ 80 h 80"/>
                  <a:gd name="T8" fmla="*/ 63 w 72"/>
                  <a:gd name="T9" fmla="*/ 80 h 80"/>
                  <a:gd name="T10" fmla="*/ 72 w 72"/>
                  <a:gd name="T11" fmla="*/ 71 h 80"/>
                  <a:gd name="T12" fmla="*/ 72 w 72"/>
                  <a:gd name="T13" fmla="*/ 8 h 80"/>
                  <a:gd name="T14" fmla="*/ 63 w 72"/>
                  <a:gd name="T15" fmla="*/ 0 h 80"/>
                  <a:gd name="T16" fmla="*/ 9 w 72"/>
                  <a:gd name="T17" fmla="*/ 0 h 80"/>
                  <a:gd name="T18" fmla="*/ 55 w 72"/>
                  <a:gd name="T19" fmla="*/ 63 h 80"/>
                  <a:gd name="T20" fmla="*/ 17 w 72"/>
                  <a:gd name="T21" fmla="*/ 63 h 80"/>
                  <a:gd name="T22" fmla="*/ 17 w 72"/>
                  <a:gd name="T23" fmla="*/ 17 h 80"/>
                  <a:gd name="T24" fmla="*/ 55 w 72"/>
                  <a:gd name="T25" fmla="*/ 17 h 80"/>
                  <a:gd name="T26" fmla="*/ 55 w 72"/>
                  <a:gd name="T27"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80">
                    <a:moveTo>
                      <a:pt x="9" y="0"/>
                    </a:moveTo>
                    <a:cubicBezTo>
                      <a:pt x="4" y="0"/>
                      <a:pt x="0" y="4"/>
                      <a:pt x="0" y="8"/>
                    </a:cubicBezTo>
                    <a:cubicBezTo>
                      <a:pt x="0" y="71"/>
                      <a:pt x="0" y="71"/>
                      <a:pt x="0" y="71"/>
                    </a:cubicBezTo>
                    <a:cubicBezTo>
                      <a:pt x="0" y="76"/>
                      <a:pt x="4" y="80"/>
                      <a:pt x="9" y="80"/>
                    </a:cubicBezTo>
                    <a:cubicBezTo>
                      <a:pt x="63" y="80"/>
                      <a:pt x="63" y="80"/>
                      <a:pt x="63" y="80"/>
                    </a:cubicBezTo>
                    <a:cubicBezTo>
                      <a:pt x="68" y="80"/>
                      <a:pt x="72" y="76"/>
                      <a:pt x="72" y="71"/>
                    </a:cubicBezTo>
                    <a:cubicBezTo>
                      <a:pt x="72" y="8"/>
                      <a:pt x="72" y="8"/>
                      <a:pt x="72" y="8"/>
                    </a:cubicBezTo>
                    <a:cubicBezTo>
                      <a:pt x="72" y="4"/>
                      <a:pt x="68" y="0"/>
                      <a:pt x="63" y="0"/>
                    </a:cubicBezTo>
                    <a:lnTo>
                      <a:pt x="9" y="0"/>
                    </a:lnTo>
                    <a:close/>
                    <a:moveTo>
                      <a:pt x="55" y="63"/>
                    </a:moveTo>
                    <a:cubicBezTo>
                      <a:pt x="17" y="63"/>
                      <a:pt x="17" y="63"/>
                      <a:pt x="17" y="63"/>
                    </a:cubicBezTo>
                    <a:cubicBezTo>
                      <a:pt x="17" y="17"/>
                      <a:pt x="17" y="17"/>
                      <a:pt x="17" y="17"/>
                    </a:cubicBezTo>
                    <a:cubicBezTo>
                      <a:pt x="55" y="17"/>
                      <a:pt x="55" y="17"/>
                      <a:pt x="55" y="17"/>
                    </a:cubicBezTo>
                    <a:lnTo>
                      <a:pt x="55" y="63"/>
                    </a:ln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22">
                <a:extLst>
                  <a:ext uri="{FF2B5EF4-FFF2-40B4-BE49-F238E27FC236}">
                    <a16:creationId xmlns:a16="http://schemas.microsoft.com/office/drawing/2014/main" id="{26C3649A-F1C6-41D6-A0B0-1745D3AECCDD}"/>
                  </a:ext>
                </a:extLst>
              </p:cNvPr>
              <p:cNvSpPr>
                <a:spLocks/>
              </p:cNvSpPr>
              <p:nvPr/>
            </p:nvSpPr>
            <p:spPr bwMode="auto">
              <a:xfrm>
                <a:off x="5842000" y="141288"/>
                <a:ext cx="415925" cy="182563"/>
              </a:xfrm>
              <a:custGeom>
                <a:avLst/>
                <a:gdLst>
                  <a:gd name="T0" fmla="*/ 3 w 396"/>
                  <a:gd name="T1" fmla="*/ 169 h 173"/>
                  <a:gd name="T2" fmla="*/ 15 w 396"/>
                  <a:gd name="T3" fmla="*/ 170 h 173"/>
                  <a:gd name="T4" fmla="*/ 198 w 396"/>
                  <a:gd name="T5" fmla="*/ 20 h 173"/>
                  <a:gd name="T6" fmla="*/ 382 w 396"/>
                  <a:gd name="T7" fmla="*/ 170 h 173"/>
                  <a:gd name="T8" fmla="*/ 387 w 396"/>
                  <a:gd name="T9" fmla="*/ 172 h 173"/>
                  <a:gd name="T10" fmla="*/ 393 w 396"/>
                  <a:gd name="T11" fmla="*/ 169 h 173"/>
                  <a:gd name="T12" fmla="*/ 392 w 396"/>
                  <a:gd name="T13" fmla="*/ 157 h 173"/>
                  <a:gd name="T14" fmla="*/ 203 w 396"/>
                  <a:gd name="T15" fmla="*/ 3 h 173"/>
                  <a:gd name="T16" fmla="*/ 193 w 396"/>
                  <a:gd name="T17" fmla="*/ 3 h 173"/>
                  <a:gd name="T18" fmla="*/ 4 w 396"/>
                  <a:gd name="T19" fmla="*/ 157 h 173"/>
                  <a:gd name="T20" fmla="*/ 3 w 396"/>
                  <a:gd name="T21"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173">
                    <a:moveTo>
                      <a:pt x="3" y="169"/>
                    </a:moveTo>
                    <a:cubicBezTo>
                      <a:pt x="6" y="172"/>
                      <a:pt x="11" y="173"/>
                      <a:pt x="15" y="170"/>
                    </a:cubicBezTo>
                    <a:cubicBezTo>
                      <a:pt x="198" y="20"/>
                      <a:pt x="198" y="20"/>
                      <a:pt x="198" y="20"/>
                    </a:cubicBezTo>
                    <a:cubicBezTo>
                      <a:pt x="382" y="170"/>
                      <a:pt x="382" y="170"/>
                      <a:pt x="382" y="170"/>
                    </a:cubicBezTo>
                    <a:cubicBezTo>
                      <a:pt x="383" y="171"/>
                      <a:pt x="385" y="172"/>
                      <a:pt x="387" y="172"/>
                    </a:cubicBezTo>
                    <a:cubicBezTo>
                      <a:pt x="389" y="172"/>
                      <a:pt x="392" y="171"/>
                      <a:pt x="393" y="169"/>
                    </a:cubicBezTo>
                    <a:cubicBezTo>
                      <a:pt x="396" y="165"/>
                      <a:pt x="396" y="160"/>
                      <a:pt x="392" y="157"/>
                    </a:cubicBezTo>
                    <a:cubicBezTo>
                      <a:pt x="203" y="3"/>
                      <a:pt x="203" y="3"/>
                      <a:pt x="203" y="3"/>
                    </a:cubicBezTo>
                    <a:cubicBezTo>
                      <a:pt x="200" y="0"/>
                      <a:pt x="196" y="0"/>
                      <a:pt x="193" y="3"/>
                    </a:cubicBezTo>
                    <a:cubicBezTo>
                      <a:pt x="4" y="157"/>
                      <a:pt x="4" y="157"/>
                      <a:pt x="4" y="157"/>
                    </a:cubicBezTo>
                    <a:cubicBezTo>
                      <a:pt x="1" y="160"/>
                      <a:pt x="0" y="165"/>
                      <a:pt x="3" y="169"/>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23">
                <a:extLst>
                  <a:ext uri="{FF2B5EF4-FFF2-40B4-BE49-F238E27FC236}">
                    <a16:creationId xmlns:a16="http://schemas.microsoft.com/office/drawing/2014/main" id="{F460EC5B-2E36-4C9C-8CC8-664B4CF27DDB}"/>
                  </a:ext>
                </a:extLst>
              </p:cNvPr>
              <p:cNvSpPr>
                <a:spLocks/>
              </p:cNvSpPr>
              <p:nvPr/>
            </p:nvSpPr>
            <p:spPr bwMode="auto">
              <a:xfrm>
                <a:off x="5918200" y="325438"/>
                <a:ext cx="209550" cy="160338"/>
              </a:xfrm>
              <a:custGeom>
                <a:avLst/>
                <a:gdLst>
                  <a:gd name="T0" fmla="*/ 192 w 200"/>
                  <a:gd name="T1" fmla="*/ 136 h 152"/>
                  <a:gd name="T2" fmla="*/ 130 w 200"/>
                  <a:gd name="T3" fmla="*/ 136 h 152"/>
                  <a:gd name="T4" fmla="*/ 130 w 200"/>
                  <a:gd name="T5" fmla="*/ 8 h 152"/>
                  <a:gd name="T6" fmla="*/ 122 w 200"/>
                  <a:gd name="T7" fmla="*/ 0 h 152"/>
                  <a:gd name="T8" fmla="*/ 58 w 200"/>
                  <a:gd name="T9" fmla="*/ 0 h 152"/>
                  <a:gd name="T10" fmla="*/ 50 w 200"/>
                  <a:gd name="T11" fmla="*/ 8 h 152"/>
                  <a:gd name="T12" fmla="*/ 50 w 200"/>
                  <a:gd name="T13" fmla="*/ 136 h 152"/>
                  <a:gd name="T14" fmla="*/ 8 w 200"/>
                  <a:gd name="T15" fmla="*/ 136 h 152"/>
                  <a:gd name="T16" fmla="*/ 0 w 200"/>
                  <a:gd name="T17" fmla="*/ 144 h 152"/>
                  <a:gd name="T18" fmla="*/ 8 w 200"/>
                  <a:gd name="T19" fmla="*/ 152 h 152"/>
                  <a:gd name="T20" fmla="*/ 58 w 200"/>
                  <a:gd name="T21" fmla="*/ 152 h 152"/>
                  <a:gd name="T22" fmla="*/ 67 w 200"/>
                  <a:gd name="T23" fmla="*/ 144 h 152"/>
                  <a:gd name="T24" fmla="*/ 67 w 200"/>
                  <a:gd name="T25" fmla="*/ 144 h 152"/>
                  <a:gd name="T26" fmla="*/ 67 w 200"/>
                  <a:gd name="T27" fmla="*/ 144 h 152"/>
                  <a:gd name="T28" fmla="*/ 67 w 200"/>
                  <a:gd name="T29" fmla="*/ 17 h 152"/>
                  <a:gd name="T30" fmla="*/ 114 w 200"/>
                  <a:gd name="T31" fmla="*/ 17 h 152"/>
                  <a:gd name="T32" fmla="*/ 114 w 200"/>
                  <a:gd name="T33" fmla="*/ 144 h 152"/>
                  <a:gd name="T34" fmla="*/ 121 w 200"/>
                  <a:gd name="T35" fmla="*/ 152 h 152"/>
                  <a:gd name="T36" fmla="*/ 123 w 200"/>
                  <a:gd name="T37" fmla="*/ 152 h 152"/>
                  <a:gd name="T38" fmla="*/ 192 w 200"/>
                  <a:gd name="T39" fmla="*/ 152 h 152"/>
                  <a:gd name="T40" fmla="*/ 200 w 200"/>
                  <a:gd name="T41" fmla="*/ 144 h 152"/>
                  <a:gd name="T42" fmla="*/ 192 w 200"/>
                  <a:gd name="T4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52">
                    <a:moveTo>
                      <a:pt x="192" y="136"/>
                    </a:moveTo>
                    <a:cubicBezTo>
                      <a:pt x="130" y="136"/>
                      <a:pt x="130" y="136"/>
                      <a:pt x="130" y="136"/>
                    </a:cubicBezTo>
                    <a:cubicBezTo>
                      <a:pt x="130" y="8"/>
                      <a:pt x="130" y="8"/>
                      <a:pt x="130" y="8"/>
                    </a:cubicBezTo>
                    <a:cubicBezTo>
                      <a:pt x="130" y="4"/>
                      <a:pt x="127" y="0"/>
                      <a:pt x="122" y="0"/>
                    </a:cubicBezTo>
                    <a:cubicBezTo>
                      <a:pt x="58" y="0"/>
                      <a:pt x="58" y="0"/>
                      <a:pt x="58" y="0"/>
                    </a:cubicBezTo>
                    <a:cubicBezTo>
                      <a:pt x="54" y="0"/>
                      <a:pt x="50" y="4"/>
                      <a:pt x="50" y="8"/>
                    </a:cubicBezTo>
                    <a:cubicBezTo>
                      <a:pt x="50" y="136"/>
                      <a:pt x="50" y="136"/>
                      <a:pt x="50" y="136"/>
                    </a:cubicBezTo>
                    <a:cubicBezTo>
                      <a:pt x="8" y="136"/>
                      <a:pt x="8" y="136"/>
                      <a:pt x="8" y="136"/>
                    </a:cubicBezTo>
                    <a:cubicBezTo>
                      <a:pt x="4" y="136"/>
                      <a:pt x="0" y="139"/>
                      <a:pt x="0" y="144"/>
                    </a:cubicBezTo>
                    <a:cubicBezTo>
                      <a:pt x="0" y="149"/>
                      <a:pt x="4" y="152"/>
                      <a:pt x="8" y="152"/>
                    </a:cubicBezTo>
                    <a:cubicBezTo>
                      <a:pt x="58" y="152"/>
                      <a:pt x="58" y="152"/>
                      <a:pt x="58" y="152"/>
                    </a:cubicBezTo>
                    <a:cubicBezTo>
                      <a:pt x="63" y="152"/>
                      <a:pt x="67" y="149"/>
                      <a:pt x="67" y="144"/>
                    </a:cubicBezTo>
                    <a:cubicBezTo>
                      <a:pt x="67" y="144"/>
                      <a:pt x="67" y="144"/>
                      <a:pt x="67" y="144"/>
                    </a:cubicBezTo>
                    <a:cubicBezTo>
                      <a:pt x="67" y="144"/>
                      <a:pt x="67" y="144"/>
                      <a:pt x="67" y="144"/>
                    </a:cubicBezTo>
                    <a:cubicBezTo>
                      <a:pt x="67" y="17"/>
                      <a:pt x="67" y="17"/>
                      <a:pt x="67" y="17"/>
                    </a:cubicBezTo>
                    <a:cubicBezTo>
                      <a:pt x="114" y="17"/>
                      <a:pt x="114" y="17"/>
                      <a:pt x="114" y="17"/>
                    </a:cubicBezTo>
                    <a:cubicBezTo>
                      <a:pt x="114" y="144"/>
                      <a:pt x="114" y="144"/>
                      <a:pt x="114" y="144"/>
                    </a:cubicBezTo>
                    <a:cubicBezTo>
                      <a:pt x="114" y="148"/>
                      <a:pt x="117" y="152"/>
                      <a:pt x="121" y="152"/>
                    </a:cubicBezTo>
                    <a:cubicBezTo>
                      <a:pt x="122" y="152"/>
                      <a:pt x="122" y="152"/>
                      <a:pt x="123" y="152"/>
                    </a:cubicBezTo>
                    <a:cubicBezTo>
                      <a:pt x="192" y="152"/>
                      <a:pt x="192" y="152"/>
                      <a:pt x="192" y="152"/>
                    </a:cubicBezTo>
                    <a:cubicBezTo>
                      <a:pt x="196" y="152"/>
                      <a:pt x="200" y="149"/>
                      <a:pt x="200" y="144"/>
                    </a:cubicBezTo>
                    <a:cubicBezTo>
                      <a:pt x="200" y="139"/>
                      <a:pt x="196" y="136"/>
                      <a:pt x="192" y="136"/>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24">
                <a:extLst>
                  <a:ext uri="{FF2B5EF4-FFF2-40B4-BE49-F238E27FC236}">
                    <a16:creationId xmlns:a16="http://schemas.microsoft.com/office/drawing/2014/main" id="{F9D29E89-6E17-4A4D-95E2-84D604B69DCF}"/>
                  </a:ext>
                </a:extLst>
              </p:cNvPr>
              <p:cNvSpPr>
                <a:spLocks/>
              </p:cNvSpPr>
              <p:nvPr/>
            </p:nvSpPr>
            <p:spPr bwMode="auto">
              <a:xfrm>
                <a:off x="5886450" y="500063"/>
                <a:ext cx="171450" cy="150813"/>
              </a:xfrm>
              <a:custGeom>
                <a:avLst/>
                <a:gdLst>
                  <a:gd name="T0" fmla="*/ 156 w 163"/>
                  <a:gd name="T1" fmla="*/ 2 h 144"/>
                  <a:gd name="T2" fmla="*/ 146 w 163"/>
                  <a:gd name="T3" fmla="*/ 8 h 144"/>
                  <a:gd name="T4" fmla="*/ 7 w 163"/>
                  <a:gd name="T5" fmla="*/ 128 h 144"/>
                  <a:gd name="T6" fmla="*/ 2 w 163"/>
                  <a:gd name="T7" fmla="*/ 139 h 144"/>
                  <a:gd name="T8" fmla="*/ 10 w 163"/>
                  <a:gd name="T9" fmla="*/ 144 h 144"/>
                  <a:gd name="T10" fmla="*/ 13 w 163"/>
                  <a:gd name="T11" fmla="*/ 143 h 144"/>
                  <a:gd name="T12" fmla="*/ 162 w 163"/>
                  <a:gd name="T13" fmla="*/ 12 h 144"/>
                  <a:gd name="T14" fmla="*/ 156 w 163"/>
                  <a:gd name="T15" fmla="*/ 2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44">
                    <a:moveTo>
                      <a:pt x="156" y="2"/>
                    </a:moveTo>
                    <a:cubicBezTo>
                      <a:pt x="152" y="0"/>
                      <a:pt x="147" y="3"/>
                      <a:pt x="146" y="8"/>
                    </a:cubicBezTo>
                    <a:cubicBezTo>
                      <a:pt x="130" y="74"/>
                      <a:pt x="89" y="93"/>
                      <a:pt x="7" y="128"/>
                    </a:cubicBezTo>
                    <a:cubicBezTo>
                      <a:pt x="2" y="129"/>
                      <a:pt x="0" y="134"/>
                      <a:pt x="2" y="139"/>
                    </a:cubicBezTo>
                    <a:cubicBezTo>
                      <a:pt x="4" y="142"/>
                      <a:pt x="7" y="144"/>
                      <a:pt x="10" y="144"/>
                    </a:cubicBezTo>
                    <a:cubicBezTo>
                      <a:pt x="11" y="144"/>
                      <a:pt x="12" y="144"/>
                      <a:pt x="13" y="143"/>
                    </a:cubicBezTo>
                    <a:cubicBezTo>
                      <a:pt x="99" y="107"/>
                      <a:pt x="144" y="85"/>
                      <a:pt x="162" y="12"/>
                    </a:cubicBezTo>
                    <a:cubicBezTo>
                      <a:pt x="163" y="7"/>
                      <a:pt x="160" y="3"/>
                      <a:pt x="156" y="2"/>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25">
                <a:extLst>
                  <a:ext uri="{FF2B5EF4-FFF2-40B4-BE49-F238E27FC236}">
                    <a16:creationId xmlns:a16="http://schemas.microsoft.com/office/drawing/2014/main" id="{3CE88EC1-3E39-4496-860D-9385D8443CFE}"/>
                  </a:ext>
                </a:extLst>
              </p:cNvPr>
              <p:cNvSpPr>
                <a:spLocks/>
              </p:cNvSpPr>
              <p:nvPr/>
            </p:nvSpPr>
            <p:spPr bwMode="auto">
              <a:xfrm>
                <a:off x="5816600" y="501651"/>
                <a:ext cx="171450" cy="90488"/>
              </a:xfrm>
              <a:custGeom>
                <a:avLst/>
                <a:gdLst>
                  <a:gd name="T0" fmla="*/ 164 w 164"/>
                  <a:gd name="T1" fmla="*/ 8 h 87"/>
                  <a:gd name="T2" fmla="*/ 156 w 164"/>
                  <a:gd name="T3" fmla="*/ 0 h 87"/>
                  <a:gd name="T4" fmla="*/ 147 w 164"/>
                  <a:gd name="T5" fmla="*/ 8 h 87"/>
                  <a:gd name="T6" fmla="*/ 8 w 164"/>
                  <a:gd name="T7" fmla="*/ 70 h 87"/>
                  <a:gd name="T8" fmla="*/ 0 w 164"/>
                  <a:gd name="T9" fmla="*/ 79 h 87"/>
                  <a:gd name="T10" fmla="*/ 9 w 164"/>
                  <a:gd name="T11" fmla="*/ 87 h 87"/>
                  <a:gd name="T12" fmla="*/ 10 w 164"/>
                  <a:gd name="T13" fmla="*/ 87 h 87"/>
                  <a:gd name="T14" fmla="*/ 164 w 164"/>
                  <a:gd name="T15" fmla="*/ 8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87">
                    <a:moveTo>
                      <a:pt x="164" y="8"/>
                    </a:moveTo>
                    <a:cubicBezTo>
                      <a:pt x="164" y="4"/>
                      <a:pt x="160" y="0"/>
                      <a:pt x="156" y="0"/>
                    </a:cubicBezTo>
                    <a:cubicBezTo>
                      <a:pt x="151" y="0"/>
                      <a:pt x="147" y="3"/>
                      <a:pt x="147" y="8"/>
                    </a:cubicBezTo>
                    <a:cubicBezTo>
                      <a:pt x="147" y="8"/>
                      <a:pt x="142" y="56"/>
                      <a:pt x="8" y="70"/>
                    </a:cubicBezTo>
                    <a:cubicBezTo>
                      <a:pt x="3" y="71"/>
                      <a:pt x="0" y="75"/>
                      <a:pt x="0" y="79"/>
                    </a:cubicBezTo>
                    <a:cubicBezTo>
                      <a:pt x="1" y="84"/>
                      <a:pt x="5" y="87"/>
                      <a:pt x="9" y="87"/>
                    </a:cubicBezTo>
                    <a:cubicBezTo>
                      <a:pt x="9" y="87"/>
                      <a:pt x="9" y="87"/>
                      <a:pt x="10" y="87"/>
                    </a:cubicBezTo>
                    <a:cubicBezTo>
                      <a:pt x="161" y="71"/>
                      <a:pt x="164" y="11"/>
                      <a:pt x="164" y="8"/>
                    </a:cubicBezTo>
                    <a:close/>
                  </a:path>
                </a:pathLst>
              </a:custGeom>
              <a:grpFill/>
              <a:ln w="9525">
                <a:solidFill>
                  <a:srgbClr val="C55422"/>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1" name="Oval 20">
              <a:extLst>
                <a:ext uri="{FF2B5EF4-FFF2-40B4-BE49-F238E27FC236}">
                  <a16:creationId xmlns:a16="http://schemas.microsoft.com/office/drawing/2014/main" id="{9B598163-EE52-4E93-A6B4-3BEEA5A6D6E3}"/>
                </a:ext>
              </a:extLst>
            </p:cNvPr>
            <p:cNvSpPr/>
            <p:nvPr/>
          </p:nvSpPr>
          <p:spPr>
            <a:xfrm>
              <a:off x="717783" y="3549294"/>
              <a:ext cx="392502" cy="392502"/>
            </a:xfrm>
            <a:prstGeom prst="ellipse">
              <a:avLst/>
            </a:prstGeom>
            <a:noFill/>
            <a:ln w="9525">
              <a:solidFill>
                <a:srgbClr val="C554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5" name="Content Placeholder 6">
            <a:extLst>
              <a:ext uri="{FF2B5EF4-FFF2-40B4-BE49-F238E27FC236}">
                <a16:creationId xmlns:a16="http://schemas.microsoft.com/office/drawing/2014/main" id="{766B5E4B-0668-45FA-98CC-F6481005B7A5}"/>
              </a:ext>
            </a:extLst>
          </p:cNvPr>
          <p:cNvSpPr>
            <a:spLocks noGrp="1"/>
          </p:cNvSpPr>
          <p:nvPr/>
        </p:nvSpPr>
        <p:spPr>
          <a:xfrm>
            <a:off x="578562" y="3132579"/>
            <a:ext cx="3188493" cy="2585323"/>
          </a:xfrm>
          <a:prstGeom prst="rect">
            <a:avLst/>
          </a:prstGeom>
        </p:spPr>
        <p:txBody>
          <a:bodyPr vert="horz" wrap="square" lIns="0" tIns="0" rIns="0" bIns="0" rtlCol="0" anchor="t">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600" b="1" dirty="0"/>
              <a:t>Fannie Mae offers:</a:t>
            </a:r>
          </a:p>
          <a:p>
            <a:pPr marL="285750" indent="-285750">
              <a:buFont typeface="Wingdings" panose="05000000000000000000" pitchFamily="2" charset="2"/>
              <a:buChar char="ü"/>
            </a:pPr>
            <a:r>
              <a:rPr lang="en-US" sz="1600" dirty="0"/>
              <a:t>Low down payment mortgages</a:t>
            </a:r>
          </a:p>
          <a:p>
            <a:pPr marL="285750" indent="-285750">
              <a:buFont typeface="Wingdings" panose="05000000000000000000" pitchFamily="2" charset="2"/>
              <a:buChar char="ü"/>
            </a:pPr>
            <a:r>
              <a:rPr lang="en-US" sz="1600" dirty="0"/>
              <a:t>Mortgages to fund renovations and energy improvements</a:t>
            </a:r>
          </a:p>
          <a:p>
            <a:pPr marL="285750" indent="-285750">
              <a:buFont typeface="Wingdings" panose="05000000000000000000" pitchFamily="2" charset="2"/>
              <a:buChar char="ü"/>
            </a:pPr>
            <a:r>
              <a:rPr lang="en-US" sz="1600" dirty="0"/>
              <a:t>Mortgages for manufactured homes</a:t>
            </a:r>
          </a:p>
          <a:p>
            <a:pPr marL="285750" indent="-285750">
              <a:buFont typeface="Wingdings" panose="05000000000000000000" pitchFamily="2" charset="2"/>
              <a:buChar char="ü"/>
            </a:pPr>
            <a:r>
              <a:rPr lang="en-US" sz="1600" dirty="0"/>
              <a:t>New construction mortgages</a:t>
            </a:r>
          </a:p>
        </p:txBody>
      </p:sp>
      <p:sp>
        <p:nvSpPr>
          <p:cNvPr id="46" name="Content Placeholder 7">
            <a:extLst>
              <a:ext uri="{FF2B5EF4-FFF2-40B4-BE49-F238E27FC236}">
                <a16:creationId xmlns:a16="http://schemas.microsoft.com/office/drawing/2014/main" id="{652D1833-DA3B-4A31-AB99-3B069FEAA893}"/>
              </a:ext>
            </a:extLst>
          </p:cNvPr>
          <p:cNvSpPr>
            <a:spLocks noGrp="1"/>
          </p:cNvSpPr>
          <p:nvPr/>
        </p:nvSpPr>
        <p:spPr>
          <a:xfrm>
            <a:off x="4318642" y="3255776"/>
            <a:ext cx="3339880" cy="2369880"/>
          </a:xfrm>
          <a:prstGeom prst="rect">
            <a:avLst/>
          </a:prstGeom>
        </p:spPr>
        <p:txBody>
          <a:bodyPr vert="horz" wrap="square" lIns="0" tIns="0" rIns="0" bIns="0" rtlCol="0" anchor="t">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600" b="1" dirty="0"/>
              <a:t>Help your customers understand the value of homeownership:</a:t>
            </a:r>
          </a:p>
          <a:p>
            <a:r>
              <a:rPr lang="en-US" sz="1600" dirty="0">
                <a:ea typeface="+mn-lt"/>
                <a:cs typeface="+mn-lt"/>
              </a:rPr>
              <a:t>Fannie Mae’s Marketing Center is a free online tool lenders and other housing professionals can use to access and customize a variety of marketing and informational materials to support your purchase and refinance-related outreach to consumers.</a:t>
            </a:r>
            <a:endParaRPr lang="en-US" dirty="0"/>
          </a:p>
        </p:txBody>
      </p:sp>
      <p:sp>
        <p:nvSpPr>
          <p:cNvPr id="47" name="Content Placeholder 8">
            <a:extLst>
              <a:ext uri="{FF2B5EF4-FFF2-40B4-BE49-F238E27FC236}">
                <a16:creationId xmlns:a16="http://schemas.microsoft.com/office/drawing/2014/main" id="{CB7A5A51-1821-4AC4-828A-DBA5ABE5D2D9}"/>
              </a:ext>
            </a:extLst>
          </p:cNvPr>
          <p:cNvSpPr>
            <a:spLocks noGrp="1"/>
          </p:cNvSpPr>
          <p:nvPr/>
        </p:nvSpPr>
        <p:spPr>
          <a:xfrm>
            <a:off x="8210109" y="3129158"/>
            <a:ext cx="3636374" cy="3262432"/>
          </a:xfrm>
          <a:prstGeom prst="rect">
            <a:avLst/>
          </a:prstGeom>
        </p:spPr>
        <p:txBody>
          <a:bodyPr vert="horz" wrap="square" lIns="0" tIns="0" rIns="0" bIns="0" rtlCol="0" anchor="t">
            <a:spAutoFit/>
          </a:bodyPr>
          <a:lstStyle>
            <a:lvl1pPr marL="0" indent="0" algn="l" defTabSz="514350" rtl="0" eaLnBrk="1" latinLnBrk="0" hangingPunct="1">
              <a:lnSpc>
                <a:spcPct val="100000"/>
              </a:lnSpc>
              <a:spcBef>
                <a:spcPts val="0"/>
              </a:spcBef>
              <a:spcAft>
                <a:spcPts val="1200"/>
              </a:spcAft>
              <a:buFont typeface="+mj-lt"/>
              <a:buNone/>
              <a:defRPr lang="en-US" sz="1100" kern="1200" spc="0" baseline="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600" b="1" dirty="0"/>
              <a:t>Some affordable mortgage products may require homebuyer education </a:t>
            </a:r>
            <a:endParaRPr lang="en-US" dirty="0">
              <a:ea typeface="+mn-lt"/>
              <a:cs typeface="+mn-lt"/>
            </a:endParaRPr>
          </a:p>
          <a:p>
            <a:r>
              <a:rPr lang="en-US" sz="1600" dirty="0">
                <a:ea typeface="+mn-lt"/>
                <a:cs typeface="+mn-lt"/>
              </a:rPr>
              <a:t>At Fannie Mae, we believe quality homebuyer education and counseling are key to successful homeownership.</a:t>
            </a:r>
          </a:p>
          <a:p>
            <a:r>
              <a:rPr lang="en-US" sz="1600" dirty="0">
                <a:ea typeface="+mn-lt"/>
                <a:cs typeface="+mn-lt"/>
              </a:rPr>
              <a:t>An educated borrower is better informed with a clearer understanding of their housing needs and household budget. Our homeownership education course, Fannie Mae </a:t>
            </a:r>
            <a:r>
              <a:rPr lang="en-US" sz="1600" dirty="0" err="1">
                <a:ea typeface="+mn-lt"/>
                <a:cs typeface="+mn-lt"/>
              </a:rPr>
              <a:t>HomeView</a:t>
            </a:r>
            <a:r>
              <a:rPr lang="en-US" sz="1600" dirty="0">
                <a:ea typeface="+mn-lt"/>
                <a:cs typeface="+mn-lt"/>
              </a:rPr>
              <a:t>™, satisfies the education requirement on some of our affordable mortgage products.</a:t>
            </a:r>
            <a:endParaRPr lang="en-US" dirty="0">
              <a:ea typeface="+mn-lt"/>
              <a:cs typeface="+mn-lt"/>
            </a:endParaRPr>
          </a:p>
        </p:txBody>
      </p:sp>
    </p:spTree>
    <p:extLst>
      <p:ext uri="{BB962C8B-B14F-4D97-AF65-F5344CB8AC3E}">
        <p14:creationId xmlns:p14="http://schemas.microsoft.com/office/powerpoint/2010/main" val="221620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utumn Leaves">
            <a:extLst>
              <a:ext uri="{FF2B5EF4-FFF2-40B4-BE49-F238E27FC236}">
                <a16:creationId xmlns:a16="http://schemas.microsoft.com/office/drawing/2014/main" id="{A987B799-3CAC-48FB-1A9F-CFCF1BCA7897}"/>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a:stretch/>
        </p:blipFill>
        <p:spPr>
          <a:xfrm>
            <a:off x="-458" y="-11375"/>
            <a:ext cx="12191543" cy="5092530"/>
          </a:xfrm>
          <a:prstGeom prst="rect">
            <a:avLst/>
          </a:prstGeom>
          <a:ln>
            <a:noFill/>
          </a:ln>
          <a:effectLst>
            <a:outerShdw blurRad="292100" dist="139700" dir="2700000" algn="tl" rotWithShape="0">
              <a:srgbClr val="333333">
                <a:alpha val="65000"/>
              </a:srgbClr>
            </a:outerShdw>
            <a:reflection blurRad="6350" stA="52000" endA="300" endPos="35000" dir="5400000" sy="-100000" algn="bl" rotWithShape="0"/>
          </a:effectLst>
        </p:spPr>
      </p:pic>
      <p:sp>
        <p:nvSpPr>
          <p:cNvPr id="21" name="Rectangle 20">
            <a:extLst>
              <a:ext uri="{FF2B5EF4-FFF2-40B4-BE49-F238E27FC236}">
                <a16:creationId xmlns:a16="http://schemas.microsoft.com/office/drawing/2014/main" id="{5817F60C-6844-9E4B-91D1-7475A9DD03EF}"/>
              </a:ext>
            </a:extLst>
          </p:cNvPr>
          <p:cNvSpPr/>
          <p:nvPr/>
        </p:nvSpPr>
        <p:spPr>
          <a:xfrm>
            <a:off x="1547356" y="5610338"/>
            <a:ext cx="9096375" cy="861774"/>
          </a:xfrm>
          <a:prstGeom prst="rect">
            <a:avLst/>
          </a:prstGeom>
        </p:spPr>
        <p:txBody>
          <a:bodyPr wrap="square">
            <a:spAutoFit/>
          </a:bodyPr>
          <a:lstStyle/>
          <a:p>
            <a:pPr algn="ctr"/>
            <a:r>
              <a:rPr lang="en-US" sz="5000" kern="1000" spc="-80" dirty="0">
                <a:solidFill>
                  <a:schemeClr val="bg1"/>
                </a:solidFill>
                <a:latin typeface="Georgia" panose="02040502050405020303" pitchFamily="18" charset="0"/>
              </a:rPr>
              <a:t>Loan products and resources</a:t>
            </a:r>
          </a:p>
        </p:txBody>
      </p:sp>
      <p:sp>
        <p:nvSpPr>
          <p:cNvPr id="23" name="Slide Number Placeholder 2">
            <a:extLst>
              <a:ext uri="{FF2B5EF4-FFF2-40B4-BE49-F238E27FC236}">
                <a16:creationId xmlns:a16="http://schemas.microsoft.com/office/drawing/2014/main" id="{DD42A08E-10C6-944C-87E2-2E7BAD6ADC42}"/>
              </a:ext>
            </a:extLst>
          </p:cNvPr>
          <p:cNvSpPr txBox="1">
            <a:spLocks/>
          </p:cNvSpPr>
          <p:nvPr/>
        </p:nvSpPr>
        <p:spPr>
          <a:xfrm>
            <a:off x="11452599" y="6526844"/>
            <a:ext cx="582031" cy="1846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0F6220-3843-4368-9AEB-1A179F7BFCD6}" type="slidenum">
              <a:rPr lang="en-US" sz="1200" smtClean="0">
                <a:solidFill>
                  <a:schemeClr val="bg1"/>
                </a:solidFill>
              </a:rPr>
              <a:pPr algn="r"/>
              <a:t>11</a:t>
            </a:fld>
            <a:endParaRPr lang="en-US" sz="1200">
              <a:solidFill>
                <a:schemeClr val="bg1"/>
              </a:solidFill>
            </a:endParaRPr>
          </a:p>
        </p:txBody>
      </p:sp>
      <p:grpSp>
        <p:nvGrpSpPr>
          <p:cNvPr id="17" name="Group 16">
            <a:extLst>
              <a:ext uri="{FF2B5EF4-FFF2-40B4-BE49-F238E27FC236}">
                <a16:creationId xmlns:a16="http://schemas.microsoft.com/office/drawing/2014/main" id="{507FE9B4-DFA8-B047-9101-DB456962C9E2}"/>
              </a:ext>
            </a:extLst>
          </p:cNvPr>
          <p:cNvGrpSpPr/>
          <p:nvPr/>
        </p:nvGrpSpPr>
        <p:grpSpPr>
          <a:xfrm>
            <a:off x="-459" y="1893474"/>
            <a:ext cx="12192459" cy="4992499"/>
            <a:chOff x="42433" y="-573612"/>
            <a:chExt cx="12128492" cy="7326432"/>
          </a:xfrm>
        </p:grpSpPr>
        <p:sp>
          <p:nvSpPr>
            <p:cNvPr id="18" name="Rectangle 17">
              <a:extLst>
                <a:ext uri="{FF2B5EF4-FFF2-40B4-BE49-F238E27FC236}">
                  <a16:creationId xmlns:a16="http://schemas.microsoft.com/office/drawing/2014/main" id="{0FA518A3-39C4-E347-AB05-2CB4BB20465A}"/>
                </a:ext>
              </a:extLst>
            </p:cNvPr>
            <p:cNvSpPr/>
            <p:nvPr/>
          </p:nvSpPr>
          <p:spPr>
            <a:xfrm rot="10800000" flipV="1">
              <a:off x="42433" y="3677312"/>
              <a:ext cx="12128036" cy="30755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Georgia" panose="02040502050405020303" pitchFamily="18" charset="0"/>
                </a:rPr>
                <a:t>Native American Conventional Lending Initiative (NACLI)</a:t>
              </a:r>
            </a:p>
            <a:p>
              <a:pPr algn="ctr"/>
              <a:endParaRPr lang="en-US" sz="1100" dirty="0">
                <a:solidFill>
                  <a:schemeClr val="tx2"/>
                </a:solidFill>
              </a:endParaRPr>
            </a:p>
          </p:txBody>
        </p:sp>
        <p:pic>
          <p:nvPicPr>
            <p:cNvPr id="20" name="Picture 19">
              <a:extLst>
                <a:ext uri="{FF2B5EF4-FFF2-40B4-BE49-F238E27FC236}">
                  <a16:creationId xmlns:a16="http://schemas.microsoft.com/office/drawing/2014/main" id="{7193F8FA-A254-3F46-8E22-2ACC95EB03C9}"/>
                </a:ext>
              </a:extLst>
            </p:cNvPr>
            <p:cNvPicPr>
              <a:picLocks noChangeAspect="1"/>
            </p:cNvPicPr>
            <p:nvPr/>
          </p:nvPicPr>
          <p:blipFill rotWithShape="1">
            <a:blip r:embed="rId4"/>
            <a:srcRect r="8853"/>
            <a:stretch/>
          </p:blipFill>
          <p:spPr>
            <a:xfrm>
              <a:off x="8120543" y="-573612"/>
              <a:ext cx="4050382" cy="4393688"/>
            </a:xfrm>
            <a:prstGeom prst="rect">
              <a:avLst/>
            </a:prstGeom>
          </p:spPr>
        </p:pic>
      </p:grpSp>
      <p:pic>
        <p:nvPicPr>
          <p:cNvPr id="24" name="Picture 23">
            <a:extLst>
              <a:ext uri="{FF2B5EF4-FFF2-40B4-BE49-F238E27FC236}">
                <a16:creationId xmlns:a16="http://schemas.microsoft.com/office/drawing/2014/main" id="{E7084A39-12BE-8540-936A-03224627AC6F}"/>
              </a:ext>
            </a:extLst>
          </p:cNvPr>
          <p:cNvPicPr>
            <a:picLocks noChangeAspect="1"/>
          </p:cNvPicPr>
          <p:nvPr/>
        </p:nvPicPr>
        <p:blipFill>
          <a:blip r:embed="rId5"/>
          <a:stretch>
            <a:fillRect/>
          </a:stretch>
        </p:blipFill>
        <p:spPr>
          <a:xfrm>
            <a:off x="458890" y="6122817"/>
            <a:ext cx="1877969" cy="560720"/>
          </a:xfrm>
          <a:prstGeom prst="rect">
            <a:avLst/>
          </a:prstGeom>
        </p:spPr>
      </p:pic>
    </p:spTree>
    <p:extLst>
      <p:ext uri="{BB962C8B-B14F-4D97-AF65-F5344CB8AC3E}">
        <p14:creationId xmlns:p14="http://schemas.microsoft.com/office/powerpoint/2010/main" val="3057617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5C4DA33-0D8F-B545-BC95-5EB352C2F72E}"/>
              </a:ext>
            </a:extLst>
          </p:cNvPr>
          <p:cNvSpPr>
            <a:spLocks noGrp="1"/>
          </p:cNvSpPr>
          <p:nvPr>
            <p:ph type="sldNum" sz="quarter" idx="14"/>
          </p:nvPr>
        </p:nvSpPr>
        <p:spPr/>
        <p:txBody>
          <a:bodyPr/>
          <a:lstStyle/>
          <a:p>
            <a:fld id="{A40F6220-3843-4368-9AEB-1A179F7BFCD6}" type="slidenum">
              <a:rPr lang="en-US"/>
              <a:pPr/>
              <a:t>12</a:t>
            </a:fld>
            <a:endParaRPr lang="en-US" dirty="0"/>
          </a:p>
        </p:txBody>
      </p:sp>
      <p:sp>
        <p:nvSpPr>
          <p:cNvPr id="5" name="Title 4">
            <a:extLst>
              <a:ext uri="{FF2B5EF4-FFF2-40B4-BE49-F238E27FC236}">
                <a16:creationId xmlns:a16="http://schemas.microsoft.com/office/drawing/2014/main" id="{4D19A60A-745E-4F49-8C36-05A7F34B32D6}"/>
              </a:ext>
            </a:extLst>
          </p:cNvPr>
          <p:cNvSpPr>
            <a:spLocks noGrp="1"/>
          </p:cNvSpPr>
          <p:nvPr>
            <p:ph type="title"/>
          </p:nvPr>
        </p:nvSpPr>
        <p:spPr>
          <a:xfrm>
            <a:off x="796833" y="530413"/>
            <a:ext cx="10711543" cy="566867"/>
          </a:xfrm>
        </p:spPr>
        <p:txBody>
          <a:bodyPr>
            <a:normAutofit fontScale="90000"/>
          </a:bodyPr>
          <a:lstStyle/>
          <a:p>
            <a:r>
              <a:rPr lang="en-US" dirty="0"/>
              <a:t>Native American Conventional Lending Initiative (NACLI)</a:t>
            </a:r>
          </a:p>
        </p:txBody>
      </p:sp>
      <p:sp>
        <p:nvSpPr>
          <p:cNvPr id="4" name="TextBox 3"/>
          <p:cNvSpPr txBox="1"/>
          <p:nvPr/>
        </p:nvSpPr>
        <p:spPr>
          <a:xfrm>
            <a:off x="838199" y="1840101"/>
            <a:ext cx="10515601" cy="3693319"/>
          </a:xfrm>
          <a:prstGeom prst="rect">
            <a:avLst/>
          </a:prstGeom>
          <a:noFill/>
        </p:spPr>
        <p:txBody>
          <a:bodyPr wrap="square" lIns="0" tIns="0" rIns="0" bIns="0" rtlCol="0">
            <a:spAutoFit/>
          </a:bodyPr>
          <a:lstStyle/>
          <a:p>
            <a:r>
              <a:rPr lang="en-US" sz="2400" dirty="0">
                <a:solidFill>
                  <a:srgbClr val="000000"/>
                </a:solidFill>
                <a:latin typeface="Arial" panose="020B0604020202020204" pitchFamily="34" charset="0"/>
              </a:rPr>
              <a:t>NACLI is not a specific loan product; rather, NACLI allows a participating lender to utilize the entirety of the Fannie Mae Selling Guide on tribal trust or restricted lands.  To be utilized:</a:t>
            </a:r>
          </a:p>
          <a:p>
            <a:endParaRPr lang="en-US" sz="2400" dirty="0">
              <a:solidFill>
                <a:srgbClr val="000000"/>
              </a:solidFill>
              <a:latin typeface="Arial" panose="020B0604020202020204" pitchFamily="34" charset="0"/>
            </a:endParaRPr>
          </a:p>
          <a:p>
            <a:r>
              <a:rPr lang="en-US" sz="2400" b="1" dirty="0">
                <a:solidFill>
                  <a:srgbClr val="000000"/>
                </a:solidFill>
                <a:latin typeface="Arial" panose="020B0604020202020204" pitchFamily="34" charset="0"/>
              </a:rPr>
              <a:t>Tribes</a:t>
            </a:r>
            <a:r>
              <a:rPr lang="en-US" sz="2400" dirty="0">
                <a:solidFill>
                  <a:srgbClr val="000000"/>
                </a:solidFill>
                <a:latin typeface="Arial" panose="020B0604020202020204" pitchFamily="34" charset="0"/>
              </a:rPr>
              <a:t> interested in participating must enter into a Memorandum of Understanding (MOU) with Fannie Mae. </a:t>
            </a:r>
            <a:endParaRPr lang="en-US" sz="2600" dirty="0"/>
          </a:p>
          <a:p>
            <a:endParaRPr lang="en-US" sz="2400" b="1" dirty="0">
              <a:solidFill>
                <a:srgbClr val="000000"/>
              </a:solidFill>
              <a:latin typeface="Arial" panose="020B0604020202020204" pitchFamily="34" charset="0"/>
            </a:endParaRPr>
          </a:p>
          <a:p>
            <a:r>
              <a:rPr lang="en-US" sz="2400" b="1" dirty="0">
                <a:solidFill>
                  <a:srgbClr val="000000"/>
                </a:solidFill>
                <a:latin typeface="Arial" panose="020B0604020202020204" pitchFamily="34" charset="0"/>
              </a:rPr>
              <a:t>Lenders</a:t>
            </a:r>
            <a:r>
              <a:rPr lang="en-US" sz="2400" dirty="0">
                <a:solidFill>
                  <a:srgbClr val="000000"/>
                </a:solidFill>
                <a:latin typeface="Arial" panose="020B0604020202020204" pitchFamily="34" charset="0"/>
              </a:rPr>
              <a:t> interested in participating must obtain approval by Fannie Mae to participate in NACLI. Upon approval, the lender will be provided the relevant tribal ordinances, which will vary for the specific tribal communities. </a:t>
            </a:r>
          </a:p>
        </p:txBody>
      </p:sp>
    </p:spTree>
    <p:extLst>
      <p:ext uri="{BB962C8B-B14F-4D97-AF65-F5344CB8AC3E}">
        <p14:creationId xmlns:p14="http://schemas.microsoft.com/office/powerpoint/2010/main" val="327835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5C4DA33-0D8F-B545-BC95-5EB352C2F72E}"/>
              </a:ext>
            </a:extLst>
          </p:cNvPr>
          <p:cNvSpPr>
            <a:spLocks noGrp="1"/>
          </p:cNvSpPr>
          <p:nvPr>
            <p:ph type="sldNum" sz="quarter" idx="14"/>
          </p:nvPr>
        </p:nvSpPr>
        <p:spPr/>
        <p:txBody>
          <a:bodyPr/>
          <a:lstStyle/>
          <a:p>
            <a:fld id="{A40F6220-3843-4368-9AEB-1A179F7BFCD6}" type="slidenum">
              <a:rPr lang="en-US"/>
              <a:pPr/>
              <a:t>13</a:t>
            </a:fld>
            <a:endParaRPr lang="en-US" dirty="0"/>
          </a:p>
        </p:txBody>
      </p:sp>
      <p:sp>
        <p:nvSpPr>
          <p:cNvPr id="5" name="Title 4">
            <a:extLst>
              <a:ext uri="{FF2B5EF4-FFF2-40B4-BE49-F238E27FC236}">
                <a16:creationId xmlns:a16="http://schemas.microsoft.com/office/drawing/2014/main" id="{4D19A60A-745E-4F49-8C36-05A7F34B32D6}"/>
              </a:ext>
            </a:extLst>
          </p:cNvPr>
          <p:cNvSpPr>
            <a:spLocks noGrp="1"/>
          </p:cNvSpPr>
          <p:nvPr>
            <p:ph type="title"/>
          </p:nvPr>
        </p:nvSpPr>
        <p:spPr>
          <a:xfrm>
            <a:off x="796833" y="530413"/>
            <a:ext cx="10711543" cy="603627"/>
          </a:xfrm>
        </p:spPr>
        <p:txBody>
          <a:bodyPr>
            <a:normAutofit fontScale="90000"/>
          </a:bodyPr>
          <a:lstStyle/>
          <a:p>
            <a:r>
              <a:rPr lang="en-US" dirty="0"/>
              <a:t>Current Tribal Partners</a:t>
            </a:r>
          </a:p>
        </p:txBody>
      </p:sp>
      <p:sp>
        <p:nvSpPr>
          <p:cNvPr id="4" name="TextBox 3"/>
          <p:cNvSpPr txBox="1"/>
          <p:nvPr/>
        </p:nvSpPr>
        <p:spPr>
          <a:xfrm>
            <a:off x="796832" y="1341104"/>
            <a:ext cx="10711543" cy="4431983"/>
          </a:xfrm>
          <a:prstGeom prst="rect">
            <a:avLst/>
          </a:prstGeom>
          <a:noFill/>
        </p:spPr>
        <p:txBody>
          <a:bodyPr wrap="square" lIns="0" tIns="0" rIns="0" bIns="0" rtlCol="0">
            <a:spAutoFit/>
          </a:bodyPr>
          <a:lstStyle/>
          <a:p>
            <a:r>
              <a:rPr lang="en-US" sz="2400" dirty="0">
                <a:solidFill>
                  <a:srgbClr val="000000"/>
                </a:solidFill>
                <a:latin typeface="Arial" panose="020B0604020202020204" pitchFamily="34" charset="0"/>
              </a:rPr>
              <a:t>At present, Fannie Mae has established relationships with six tribes located in Michigan and New Mexico with others pending. Those tribes are as follows:</a:t>
            </a:r>
          </a:p>
          <a:p>
            <a:endParaRPr lang="en-US" sz="2400" dirty="0">
              <a:solidFill>
                <a:srgbClr val="000000"/>
              </a:solidFill>
              <a:latin typeface="Arial" panose="020B0604020202020204" pitchFamily="34" charset="0"/>
            </a:endParaRPr>
          </a:p>
          <a:p>
            <a:pPr marL="457200" indent="-457200">
              <a:buFont typeface="+mj-lt"/>
              <a:buAutoNum type="arabicPeriod"/>
            </a:pPr>
            <a:r>
              <a:rPr lang="en-US" sz="2400" dirty="0">
                <a:solidFill>
                  <a:srgbClr val="000000"/>
                </a:solidFill>
                <a:latin typeface="Arial" panose="020B0604020202020204" pitchFamily="34" charset="0"/>
              </a:rPr>
              <a:t>Bay Mills Indian Community </a:t>
            </a:r>
          </a:p>
          <a:p>
            <a:pPr marL="457200" indent="-457200">
              <a:buFont typeface="+mj-lt"/>
              <a:buAutoNum type="arabicPeriod"/>
            </a:pPr>
            <a:r>
              <a:rPr lang="en-US" sz="2400" dirty="0">
                <a:solidFill>
                  <a:srgbClr val="000000"/>
                </a:solidFill>
                <a:latin typeface="Arial" panose="020B0604020202020204" pitchFamily="34" charset="0"/>
              </a:rPr>
              <a:t>Sault St Marie</a:t>
            </a:r>
          </a:p>
          <a:p>
            <a:pPr marL="457200" indent="-457200">
              <a:buFont typeface="+mj-lt"/>
              <a:buAutoNum type="arabicPeriod"/>
            </a:pPr>
            <a:r>
              <a:rPr lang="en-US" sz="2400" dirty="0">
                <a:solidFill>
                  <a:srgbClr val="000000"/>
                </a:solidFill>
                <a:latin typeface="Arial" panose="020B0604020202020204" pitchFamily="34" charset="0"/>
              </a:rPr>
              <a:t>Pueblo of Acoma</a:t>
            </a:r>
          </a:p>
          <a:p>
            <a:pPr marL="457200" indent="-457200">
              <a:buFont typeface="+mj-lt"/>
              <a:buAutoNum type="arabicPeriod"/>
            </a:pPr>
            <a:r>
              <a:rPr lang="en-US" sz="2400" dirty="0">
                <a:solidFill>
                  <a:srgbClr val="000000"/>
                </a:solidFill>
                <a:latin typeface="Arial" panose="020B0604020202020204" pitchFamily="34" charset="0"/>
              </a:rPr>
              <a:t>Pueblo of Jemez</a:t>
            </a:r>
          </a:p>
          <a:p>
            <a:pPr marL="457200" indent="-457200">
              <a:buFont typeface="+mj-lt"/>
              <a:buAutoNum type="arabicPeriod"/>
            </a:pPr>
            <a:r>
              <a:rPr lang="en-US" sz="2400" dirty="0">
                <a:solidFill>
                  <a:srgbClr val="000000"/>
                </a:solidFill>
                <a:latin typeface="Arial" panose="020B0604020202020204" pitchFamily="34" charset="0"/>
              </a:rPr>
              <a:t>Pueblo of San Ildefonso</a:t>
            </a:r>
          </a:p>
          <a:p>
            <a:pPr marL="457200" indent="-457200">
              <a:buFont typeface="+mj-lt"/>
              <a:buAutoNum type="arabicPeriod"/>
            </a:pPr>
            <a:r>
              <a:rPr lang="en-US" sz="2400" dirty="0">
                <a:solidFill>
                  <a:srgbClr val="000000"/>
                </a:solidFill>
                <a:latin typeface="Arial" panose="020B0604020202020204" pitchFamily="34" charset="0"/>
              </a:rPr>
              <a:t>Pueblo of Santa Ana</a:t>
            </a:r>
          </a:p>
          <a:p>
            <a:pPr marL="457200" indent="-457200">
              <a:buFont typeface="+mj-lt"/>
              <a:buAutoNum type="arabicPeriod"/>
            </a:pPr>
            <a:endParaRPr lang="en-US" sz="2400" dirty="0">
              <a:solidFill>
                <a:srgbClr val="000000"/>
              </a:solidFill>
              <a:latin typeface="Arial" panose="020B0604020202020204" pitchFamily="34" charset="0"/>
            </a:endParaRPr>
          </a:p>
          <a:p>
            <a:r>
              <a:rPr lang="en-US" sz="2400" dirty="0">
                <a:solidFill>
                  <a:srgbClr val="000000"/>
                </a:solidFill>
                <a:latin typeface="Arial" panose="020B0604020202020204" pitchFamily="34" charset="0"/>
              </a:rPr>
              <a:t>Fannie Mae is actively discussing MOUs with tribes nationwide and would welcome any new discussions.</a:t>
            </a:r>
            <a:endParaRPr lang="en-US" sz="2600" dirty="0"/>
          </a:p>
        </p:txBody>
      </p:sp>
    </p:spTree>
    <p:extLst>
      <p:ext uri="{BB962C8B-B14F-4D97-AF65-F5344CB8AC3E}">
        <p14:creationId xmlns:p14="http://schemas.microsoft.com/office/powerpoint/2010/main" val="3143626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0BC19D-1C8D-9E31-DDD3-75F221FBD8AF}"/>
              </a:ext>
            </a:extLst>
          </p:cNvPr>
          <p:cNvSpPr>
            <a:spLocks noGrp="1"/>
          </p:cNvSpPr>
          <p:nvPr>
            <p:ph type="sldNum" sz="quarter" idx="14"/>
          </p:nvPr>
        </p:nvSpPr>
        <p:spPr/>
        <p:txBody>
          <a:bodyPr/>
          <a:lstStyle/>
          <a:p>
            <a:fld id="{A40F6220-3843-4368-9AEB-1A179F7BFCD6}" type="slidenum">
              <a:rPr lang="en-US" smtClean="0"/>
              <a:pPr/>
              <a:t>14</a:t>
            </a:fld>
            <a:endParaRPr lang="en-US" dirty="0"/>
          </a:p>
        </p:txBody>
      </p:sp>
      <p:pic>
        <p:nvPicPr>
          <p:cNvPr id="9" name="Picture 8">
            <a:extLst>
              <a:ext uri="{FF2B5EF4-FFF2-40B4-BE49-F238E27FC236}">
                <a16:creationId xmlns:a16="http://schemas.microsoft.com/office/drawing/2014/main" id="{3BCFA291-B833-9C6C-E78F-AEA6F203EC17}"/>
              </a:ext>
            </a:extLst>
          </p:cNvPr>
          <p:cNvPicPr>
            <a:picLocks noChangeAspect="1"/>
          </p:cNvPicPr>
          <p:nvPr/>
        </p:nvPicPr>
        <p:blipFill rotWithShape="1">
          <a:blip r:embed="rId2"/>
          <a:srcRect l="1449" t="14667" r="37374"/>
          <a:stretch/>
        </p:blipFill>
        <p:spPr>
          <a:xfrm>
            <a:off x="5240867" y="738676"/>
            <a:ext cx="6712835" cy="5852160"/>
          </a:xfrm>
          <a:prstGeom prst="rect">
            <a:avLst/>
          </a:prstGeom>
        </p:spPr>
      </p:pic>
      <p:pic>
        <p:nvPicPr>
          <p:cNvPr id="7" name="Picture 6">
            <a:extLst>
              <a:ext uri="{FF2B5EF4-FFF2-40B4-BE49-F238E27FC236}">
                <a16:creationId xmlns:a16="http://schemas.microsoft.com/office/drawing/2014/main" id="{DD420450-B596-169B-2EA1-E3C0D0E8FA99}"/>
              </a:ext>
            </a:extLst>
          </p:cNvPr>
          <p:cNvPicPr>
            <a:picLocks noChangeAspect="1"/>
          </p:cNvPicPr>
          <p:nvPr/>
        </p:nvPicPr>
        <p:blipFill rotWithShape="1">
          <a:blip r:embed="rId3"/>
          <a:srcRect l="933" t="13333" r="17620" b="2142"/>
          <a:stretch/>
        </p:blipFill>
        <p:spPr>
          <a:xfrm>
            <a:off x="166255" y="85338"/>
            <a:ext cx="5494712" cy="3563950"/>
          </a:xfrm>
          <a:prstGeom prst="rect">
            <a:avLst/>
          </a:prstGeom>
        </p:spPr>
      </p:pic>
    </p:spTree>
    <p:extLst>
      <p:ext uri="{BB962C8B-B14F-4D97-AF65-F5344CB8AC3E}">
        <p14:creationId xmlns:p14="http://schemas.microsoft.com/office/powerpoint/2010/main" val="80889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5C4DA33-0D8F-B545-BC95-5EB352C2F72E}"/>
              </a:ext>
            </a:extLst>
          </p:cNvPr>
          <p:cNvSpPr>
            <a:spLocks noGrp="1"/>
          </p:cNvSpPr>
          <p:nvPr>
            <p:ph type="sldNum" sz="quarter" idx="14"/>
          </p:nvPr>
        </p:nvSpPr>
        <p:spPr/>
        <p:txBody>
          <a:bodyPr/>
          <a:lstStyle/>
          <a:p>
            <a:fld id="{A40F6220-3843-4368-9AEB-1A179F7BFCD6}" type="slidenum">
              <a:rPr lang="en-US"/>
              <a:pPr/>
              <a:t>15</a:t>
            </a:fld>
            <a:endParaRPr lang="en-US" dirty="0"/>
          </a:p>
        </p:txBody>
      </p:sp>
      <p:pic>
        <p:nvPicPr>
          <p:cNvPr id="3" name="Picture 2">
            <a:extLst>
              <a:ext uri="{FF2B5EF4-FFF2-40B4-BE49-F238E27FC236}">
                <a16:creationId xmlns:a16="http://schemas.microsoft.com/office/drawing/2014/main" id="{9CCB2998-4ECC-452B-A534-9559C433FF04}"/>
              </a:ext>
            </a:extLst>
          </p:cNvPr>
          <p:cNvPicPr>
            <a:picLocks noChangeAspect="1"/>
          </p:cNvPicPr>
          <p:nvPr/>
        </p:nvPicPr>
        <p:blipFill rotWithShape="1">
          <a:blip r:embed="rId3"/>
          <a:srcRect l="50000" t="12800" r="1086" b="15657"/>
          <a:stretch/>
        </p:blipFill>
        <p:spPr>
          <a:xfrm>
            <a:off x="661851" y="507028"/>
            <a:ext cx="5963579" cy="2725783"/>
          </a:xfrm>
          <a:prstGeom prst="rect">
            <a:avLst/>
          </a:prstGeom>
        </p:spPr>
      </p:pic>
      <p:pic>
        <p:nvPicPr>
          <p:cNvPr id="10" name="Picture 9">
            <a:extLst>
              <a:ext uri="{FF2B5EF4-FFF2-40B4-BE49-F238E27FC236}">
                <a16:creationId xmlns:a16="http://schemas.microsoft.com/office/drawing/2014/main" id="{E249578E-73B8-F7A8-17BE-D1C03DE92594}"/>
              </a:ext>
            </a:extLst>
          </p:cNvPr>
          <p:cNvPicPr>
            <a:picLocks noChangeAspect="1"/>
          </p:cNvPicPr>
          <p:nvPr/>
        </p:nvPicPr>
        <p:blipFill rotWithShape="1">
          <a:blip r:embed="rId4"/>
          <a:srcRect l="50000" t="13600" r="1086" b="22933"/>
          <a:stretch/>
        </p:blipFill>
        <p:spPr>
          <a:xfrm>
            <a:off x="5390221" y="3850640"/>
            <a:ext cx="5963579" cy="2418080"/>
          </a:xfrm>
          <a:prstGeom prst="rect">
            <a:avLst/>
          </a:prstGeom>
        </p:spPr>
      </p:pic>
    </p:spTree>
    <p:extLst>
      <p:ext uri="{BB962C8B-B14F-4D97-AF65-F5344CB8AC3E}">
        <p14:creationId xmlns:p14="http://schemas.microsoft.com/office/powerpoint/2010/main" val="2443471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5C4DA33-0D8F-B545-BC95-5EB352C2F72E}"/>
              </a:ext>
            </a:extLst>
          </p:cNvPr>
          <p:cNvSpPr>
            <a:spLocks noGrp="1"/>
          </p:cNvSpPr>
          <p:nvPr>
            <p:ph type="sldNum" sz="quarter" idx="14"/>
          </p:nvPr>
        </p:nvSpPr>
        <p:spPr/>
        <p:txBody>
          <a:bodyPr/>
          <a:lstStyle/>
          <a:p>
            <a:fld id="{A40F6220-3843-4368-9AEB-1A179F7BFCD6}" type="slidenum">
              <a:rPr lang="en-US"/>
              <a:pPr/>
              <a:t>16</a:t>
            </a:fld>
            <a:endParaRPr lang="en-US" dirty="0"/>
          </a:p>
        </p:txBody>
      </p:sp>
      <p:pic>
        <p:nvPicPr>
          <p:cNvPr id="4" name="Picture 3">
            <a:extLst>
              <a:ext uri="{FF2B5EF4-FFF2-40B4-BE49-F238E27FC236}">
                <a16:creationId xmlns:a16="http://schemas.microsoft.com/office/drawing/2014/main" id="{514B7B5D-227E-AA30-8DCA-007330EF23B2}"/>
              </a:ext>
            </a:extLst>
          </p:cNvPr>
          <p:cNvPicPr>
            <a:picLocks noChangeAspect="1"/>
          </p:cNvPicPr>
          <p:nvPr/>
        </p:nvPicPr>
        <p:blipFill rotWithShape="1">
          <a:blip r:embed="rId3"/>
          <a:srcRect l="50000" t="24533" b="16801"/>
          <a:stretch/>
        </p:blipFill>
        <p:spPr>
          <a:xfrm>
            <a:off x="97245" y="1148080"/>
            <a:ext cx="11831782" cy="4338320"/>
          </a:xfrm>
          <a:prstGeom prst="rect">
            <a:avLst/>
          </a:prstGeom>
        </p:spPr>
      </p:pic>
    </p:spTree>
    <p:extLst>
      <p:ext uri="{BB962C8B-B14F-4D97-AF65-F5344CB8AC3E}">
        <p14:creationId xmlns:p14="http://schemas.microsoft.com/office/powerpoint/2010/main" val="87022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B5C4DA33-0D8F-B545-BC95-5EB352C2F72E}"/>
              </a:ext>
            </a:extLst>
          </p:cNvPr>
          <p:cNvSpPr>
            <a:spLocks noGrp="1"/>
          </p:cNvSpPr>
          <p:nvPr>
            <p:ph type="sldNum" sz="quarter" idx="14"/>
          </p:nvPr>
        </p:nvSpPr>
        <p:spPr/>
        <p:txBody>
          <a:bodyPr/>
          <a:lstStyle/>
          <a:p>
            <a:fld id="{A40F6220-3843-4368-9AEB-1A179F7BFCD6}" type="slidenum">
              <a:rPr lang="en-US"/>
              <a:pPr/>
              <a:t>17</a:t>
            </a:fld>
            <a:endParaRPr lang="en-US" dirty="0"/>
          </a:p>
        </p:txBody>
      </p:sp>
      <p:sp>
        <p:nvSpPr>
          <p:cNvPr id="5" name="Title 4">
            <a:extLst>
              <a:ext uri="{FF2B5EF4-FFF2-40B4-BE49-F238E27FC236}">
                <a16:creationId xmlns:a16="http://schemas.microsoft.com/office/drawing/2014/main" id="{4D19A60A-745E-4F49-8C36-05A7F34B32D6}"/>
              </a:ext>
            </a:extLst>
          </p:cNvPr>
          <p:cNvSpPr>
            <a:spLocks noGrp="1"/>
          </p:cNvSpPr>
          <p:nvPr>
            <p:ph type="title"/>
          </p:nvPr>
        </p:nvSpPr>
        <p:spPr>
          <a:xfrm>
            <a:off x="796833" y="530413"/>
            <a:ext cx="10711543" cy="603627"/>
          </a:xfrm>
        </p:spPr>
        <p:txBody>
          <a:bodyPr>
            <a:normAutofit fontScale="90000"/>
          </a:bodyPr>
          <a:lstStyle/>
          <a:p>
            <a:r>
              <a:rPr lang="en-US" dirty="0"/>
              <a:t>To learn more, contact us and explore NACLI resources</a:t>
            </a:r>
          </a:p>
        </p:txBody>
      </p:sp>
      <p:sp>
        <p:nvSpPr>
          <p:cNvPr id="4" name="TextBox 3"/>
          <p:cNvSpPr txBox="1"/>
          <p:nvPr/>
        </p:nvSpPr>
        <p:spPr>
          <a:xfrm>
            <a:off x="796833" y="1889744"/>
            <a:ext cx="10711543" cy="2893100"/>
          </a:xfrm>
          <a:prstGeom prst="rect">
            <a:avLst/>
          </a:prstGeom>
          <a:noFill/>
        </p:spPr>
        <p:txBody>
          <a:bodyPr wrap="square" lIns="0" tIns="0" rIns="0" bIns="0" rtlCol="0">
            <a:spAutoFit/>
          </a:bodyPr>
          <a:lstStyle/>
          <a:p>
            <a:r>
              <a:rPr lang="en-US" sz="2400" dirty="0">
                <a:solidFill>
                  <a:srgbClr val="000000"/>
                </a:solidFill>
                <a:latin typeface="Arial" panose="020B0604020202020204" pitchFamily="34" charset="0"/>
              </a:rPr>
              <a:t>My email:  </a:t>
            </a:r>
            <a:r>
              <a:rPr lang="en-US" sz="2400" dirty="0">
                <a:solidFill>
                  <a:srgbClr val="000000"/>
                </a:solidFill>
                <a:latin typeface="Arial" panose="020B0604020202020204" pitchFamily="34" charset="0"/>
                <a:hlinkClick r:id="rId3"/>
              </a:rPr>
              <a:t>Benjamin_Navarro@fanniemae.com</a:t>
            </a:r>
            <a:endParaRPr lang="en-US" sz="2400" dirty="0">
              <a:solidFill>
                <a:srgbClr val="000000"/>
              </a:solidFill>
              <a:latin typeface="Arial" panose="020B0604020202020204" pitchFamily="34" charset="0"/>
            </a:endParaRPr>
          </a:p>
          <a:p>
            <a:endParaRPr lang="en-US" sz="2400" dirty="0">
              <a:solidFill>
                <a:srgbClr val="000000"/>
              </a:solidFill>
              <a:latin typeface="Arial" panose="020B0604020202020204" pitchFamily="34" charset="0"/>
            </a:endParaRPr>
          </a:p>
          <a:p>
            <a:r>
              <a:rPr lang="en-US" sz="2600" dirty="0"/>
              <a:t>Native Homeownership landing page (with details on NACLI):  </a:t>
            </a:r>
            <a:r>
              <a:rPr lang="en-US" sz="2800" dirty="0">
                <a:hlinkClick r:id="rId4"/>
              </a:rPr>
              <a:t>Native American Homeownership | Fannie Mae</a:t>
            </a:r>
            <a:endParaRPr lang="en-US" sz="2800" dirty="0"/>
          </a:p>
          <a:p>
            <a:endParaRPr lang="en-US" sz="2800" dirty="0"/>
          </a:p>
          <a:p>
            <a:r>
              <a:rPr lang="en-US" sz="2800" dirty="0"/>
              <a:t>Blog Post about borrower from Bay Mills Indian Community: </a:t>
            </a:r>
            <a:r>
              <a:rPr lang="en-US" sz="2800" dirty="0">
                <a:hlinkClick r:id="rId5"/>
              </a:rPr>
              <a:t>Collaborating to make homeownership attainable on tribal trust lands | Fannie Mae</a:t>
            </a:r>
            <a:endParaRPr lang="en-US" sz="2600" dirty="0"/>
          </a:p>
        </p:txBody>
      </p:sp>
    </p:spTree>
    <p:extLst>
      <p:ext uri="{BB962C8B-B14F-4D97-AF65-F5344CB8AC3E}">
        <p14:creationId xmlns:p14="http://schemas.microsoft.com/office/powerpoint/2010/main" val="2635927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430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D6838B8-D503-C444-AA20-8B2331A08947}"/>
              </a:ext>
            </a:extLst>
          </p:cNvPr>
          <p:cNvSpPr>
            <a:spLocks noGrp="1"/>
          </p:cNvSpPr>
          <p:nvPr>
            <p:ph type="title"/>
          </p:nvPr>
        </p:nvSpPr>
        <p:spPr>
          <a:xfrm>
            <a:off x="914400" y="2742185"/>
            <a:ext cx="9753600" cy="685252"/>
          </a:xfrm>
        </p:spPr>
        <p:txBody>
          <a:bodyPr>
            <a:normAutofit fontScale="90000"/>
          </a:bodyPr>
          <a:lstStyle/>
          <a:p>
            <a:r>
              <a:rPr lang="en-US" dirty="0">
                <a:latin typeface="Georgia" panose="02040502050405020303" pitchFamily="18" charset="0"/>
              </a:rPr>
              <a:t>Q&amp;A</a:t>
            </a:r>
          </a:p>
        </p:txBody>
      </p:sp>
      <p:sp>
        <p:nvSpPr>
          <p:cNvPr id="4" name="Rectangle: Rounded Corners 3">
            <a:extLst>
              <a:ext uri="{FF2B5EF4-FFF2-40B4-BE49-F238E27FC236}">
                <a16:creationId xmlns:a16="http://schemas.microsoft.com/office/drawing/2014/main" id="{1FF52F33-D68D-FB49-59D2-ED6069DA13E4}"/>
              </a:ext>
            </a:extLst>
          </p:cNvPr>
          <p:cNvSpPr/>
          <p:nvPr/>
        </p:nvSpPr>
        <p:spPr>
          <a:xfrm>
            <a:off x="914400" y="2244436"/>
            <a:ext cx="768927" cy="103909"/>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61598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Old house by the mountains">
            <a:extLst>
              <a:ext uri="{FF2B5EF4-FFF2-40B4-BE49-F238E27FC236}">
                <a16:creationId xmlns:a16="http://schemas.microsoft.com/office/drawing/2014/main" id="{2F3636FA-7C45-EFEC-1708-8F105626DD75}"/>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24722" r="24722"/>
          <a:stretch/>
        </p:blipFill>
        <p:spPr>
          <a:xfrm>
            <a:off x="614532" y="1078890"/>
            <a:ext cx="4320265" cy="5166046"/>
          </a:xfrm>
          <a:prstGeom prst="ellipse">
            <a:avLst/>
          </a:prstGeom>
          <a:ln>
            <a:noFill/>
          </a:ln>
          <a:effectLst>
            <a:softEdge rad="112500"/>
          </a:effectLst>
        </p:spPr>
      </p:pic>
      <p:sp>
        <p:nvSpPr>
          <p:cNvPr id="4" name="Text Placeholder 3">
            <a:extLst>
              <a:ext uri="{FF2B5EF4-FFF2-40B4-BE49-F238E27FC236}">
                <a16:creationId xmlns:a16="http://schemas.microsoft.com/office/drawing/2014/main" id="{03328344-538B-2D4A-BFE0-25EE0BEF4B1D}"/>
              </a:ext>
            </a:extLst>
          </p:cNvPr>
          <p:cNvSpPr>
            <a:spLocks noGrp="1"/>
          </p:cNvSpPr>
          <p:nvPr>
            <p:ph type="body" sz="quarter" idx="10"/>
          </p:nvPr>
        </p:nvSpPr>
        <p:spPr>
          <a:xfrm>
            <a:off x="5571996" y="4731980"/>
            <a:ext cx="5618584" cy="483413"/>
          </a:xfrm>
        </p:spPr>
        <p:txBody>
          <a:bodyPr>
            <a:noAutofit/>
          </a:bodyPr>
          <a:lstStyle/>
          <a:p>
            <a:r>
              <a:rPr lang="en-US" sz="2400" dirty="0">
                <a:latin typeface="Georgia" panose="02040502050405020303" pitchFamily="18" charset="0"/>
              </a:rPr>
              <a:t>Rose M. Cook &amp; Ben Navarro, Presenters</a:t>
            </a:r>
          </a:p>
          <a:p>
            <a:endParaRPr lang="en-US" sz="3600" dirty="0"/>
          </a:p>
        </p:txBody>
      </p:sp>
      <p:sp>
        <p:nvSpPr>
          <p:cNvPr id="8" name="Text Placeholder 7">
            <a:extLst>
              <a:ext uri="{FF2B5EF4-FFF2-40B4-BE49-F238E27FC236}">
                <a16:creationId xmlns:a16="http://schemas.microsoft.com/office/drawing/2014/main" id="{3E4A67CF-63FF-1E46-A33B-4F7187AA1799}"/>
              </a:ext>
            </a:extLst>
          </p:cNvPr>
          <p:cNvSpPr>
            <a:spLocks noGrp="1"/>
          </p:cNvSpPr>
          <p:nvPr>
            <p:ph type="body" sz="quarter" idx="11"/>
          </p:nvPr>
        </p:nvSpPr>
        <p:spPr>
          <a:xfrm>
            <a:off x="5571996" y="5294401"/>
            <a:ext cx="5026022" cy="332399"/>
          </a:xfrm>
        </p:spPr>
        <p:txBody>
          <a:bodyPr>
            <a:normAutofit fontScale="92500" lnSpcReduction="20000"/>
          </a:bodyPr>
          <a:lstStyle/>
          <a:p>
            <a:r>
              <a:rPr lang="en-US" dirty="0">
                <a:latin typeface="Georgia" panose="02040502050405020303" pitchFamily="18" charset="0"/>
              </a:rPr>
              <a:t>November 2024</a:t>
            </a:r>
          </a:p>
        </p:txBody>
      </p:sp>
      <p:sp>
        <p:nvSpPr>
          <p:cNvPr id="3" name="Title 2">
            <a:extLst>
              <a:ext uri="{FF2B5EF4-FFF2-40B4-BE49-F238E27FC236}">
                <a16:creationId xmlns:a16="http://schemas.microsoft.com/office/drawing/2014/main" id="{3F021F32-9AB0-4145-90EB-9DD6984E2A42}"/>
              </a:ext>
            </a:extLst>
          </p:cNvPr>
          <p:cNvSpPr>
            <a:spLocks noGrp="1"/>
          </p:cNvSpPr>
          <p:nvPr>
            <p:ph type="title"/>
          </p:nvPr>
        </p:nvSpPr>
        <p:spPr>
          <a:xfrm>
            <a:off x="5571995" y="1667616"/>
            <a:ext cx="5722923" cy="1354900"/>
          </a:xfrm>
        </p:spPr>
        <p:txBody>
          <a:bodyPr wrap="square" anchor="t">
            <a:normAutofit/>
          </a:bodyPr>
          <a:lstStyle/>
          <a:p>
            <a:r>
              <a:rPr lang="en-US" sz="4800" dirty="0">
                <a:latin typeface="Georgia" panose="02040502050405020303" pitchFamily="18" charset="0"/>
              </a:rPr>
              <a:t>Pathways to Homeownership</a:t>
            </a:r>
          </a:p>
        </p:txBody>
      </p:sp>
      <p:sp>
        <p:nvSpPr>
          <p:cNvPr id="6" name="TextBox 5">
            <a:extLst>
              <a:ext uri="{FF2B5EF4-FFF2-40B4-BE49-F238E27FC236}">
                <a16:creationId xmlns:a16="http://schemas.microsoft.com/office/drawing/2014/main" id="{F8C6841D-C671-0B86-E0AB-F7F1618202B4}"/>
              </a:ext>
            </a:extLst>
          </p:cNvPr>
          <p:cNvSpPr txBox="1"/>
          <p:nvPr/>
        </p:nvSpPr>
        <p:spPr>
          <a:xfrm>
            <a:off x="5571995" y="3736178"/>
            <a:ext cx="6512631" cy="553998"/>
          </a:xfrm>
          <a:prstGeom prst="rect">
            <a:avLst/>
          </a:prstGeom>
          <a:noFill/>
        </p:spPr>
        <p:txBody>
          <a:bodyPr wrap="square" lIns="0" tIns="0" rIns="0" bIns="0" rtlCol="0">
            <a:spAutoFit/>
          </a:bodyPr>
          <a:lstStyle/>
          <a:p>
            <a:pPr algn="l">
              <a:lnSpc>
                <a:spcPct val="90000"/>
              </a:lnSpc>
            </a:pPr>
            <a:r>
              <a:rPr lang="en-US" sz="2200" dirty="0">
                <a:solidFill>
                  <a:srgbClr val="FFC000"/>
                </a:solidFill>
                <a:latin typeface="Georgia" panose="02040502050405020303" pitchFamily="18" charset="0"/>
              </a:rPr>
              <a:t>Native Homeownership &amp; Asset Building Summit</a:t>
            </a:r>
          </a:p>
          <a:p>
            <a:pPr algn="l">
              <a:lnSpc>
                <a:spcPct val="90000"/>
              </a:lnSpc>
            </a:pPr>
            <a:r>
              <a:rPr lang="en-US" dirty="0">
                <a:solidFill>
                  <a:schemeClr val="bg1"/>
                </a:solidFill>
                <a:latin typeface="Georgia" panose="02040502050405020303" pitchFamily="18" charset="0"/>
              </a:rPr>
              <a:t>Oklahoma City, OK</a:t>
            </a:r>
          </a:p>
        </p:txBody>
      </p:sp>
    </p:spTree>
    <p:extLst>
      <p:ext uri="{BB962C8B-B14F-4D97-AF65-F5344CB8AC3E}">
        <p14:creationId xmlns:p14="http://schemas.microsoft.com/office/powerpoint/2010/main" val="47817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58B8A5-5759-02DC-E9B2-8B3314919331}"/>
              </a:ext>
            </a:extLst>
          </p:cNvPr>
          <p:cNvSpPr>
            <a:spLocks noGrp="1"/>
          </p:cNvSpPr>
          <p:nvPr>
            <p:ph type="title"/>
          </p:nvPr>
        </p:nvSpPr>
        <p:spPr>
          <a:xfrm>
            <a:off x="506963" y="837167"/>
            <a:ext cx="11010122" cy="443198"/>
          </a:xfrm>
        </p:spPr>
        <p:txBody>
          <a:bodyPr>
            <a:normAutofit fontScale="90000"/>
          </a:bodyPr>
          <a:lstStyle/>
          <a:p>
            <a:r>
              <a:rPr lang="en-US" sz="3600" dirty="0">
                <a:solidFill>
                  <a:schemeClr val="tx2">
                    <a:lumMod val="90000"/>
                    <a:lumOff val="10000"/>
                  </a:schemeClr>
                </a:solidFill>
                <a:latin typeface="Georgia" panose="02040502050405020303" pitchFamily="18" charset="0"/>
              </a:rPr>
              <a:t>An important note about the seminar content </a:t>
            </a:r>
          </a:p>
        </p:txBody>
      </p:sp>
      <p:sp>
        <p:nvSpPr>
          <p:cNvPr id="5" name="Rectangle: Rounded Corners 4">
            <a:extLst>
              <a:ext uri="{FF2B5EF4-FFF2-40B4-BE49-F238E27FC236}">
                <a16:creationId xmlns:a16="http://schemas.microsoft.com/office/drawing/2014/main" id="{000B8C08-D18E-0E63-A995-DBE29026E035}"/>
              </a:ext>
            </a:extLst>
          </p:cNvPr>
          <p:cNvSpPr/>
          <p:nvPr/>
        </p:nvSpPr>
        <p:spPr>
          <a:xfrm>
            <a:off x="662473" y="2290064"/>
            <a:ext cx="10867053" cy="242126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4CB5A19-D00D-1500-C7CD-E20AF36972F3}"/>
              </a:ext>
            </a:extLst>
          </p:cNvPr>
          <p:cNvSpPr txBox="1"/>
          <p:nvPr/>
        </p:nvSpPr>
        <p:spPr>
          <a:xfrm>
            <a:off x="979714" y="2505670"/>
            <a:ext cx="10375641" cy="1846659"/>
          </a:xfrm>
          <a:prstGeom prst="rect">
            <a:avLst/>
          </a:prstGeom>
          <a:noFill/>
        </p:spPr>
        <p:txBody>
          <a:bodyPr wrap="square" lIns="0" tIns="0" rIns="0" bIns="0" rtlCol="0">
            <a:spAutoFit/>
          </a:bodyPr>
          <a:lstStyle/>
          <a:p>
            <a:r>
              <a:rPr lang="en-US" sz="2400" dirty="0">
                <a:solidFill>
                  <a:schemeClr val="bg1"/>
                </a:solidFill>
                <a:cs typeface="Arial" panose="020B0604020202020204" pitchFamily="34" charset="0"/>
              </a:rPr>
              <a:t>While every effort has been made to ensure the reliability of the session content, Fannie Mae’s </a:t>
            </a:r>
            <a:r>
              <a:rPr lang="en-US" sz="2400" i="1" dirty="0">
                <a:solidFill>
                  <a:schemeClr val="bg1"/>
                </a:solidFill>
                <a:cs typeface="Arial" panose="020B0604020202020204" pitchFamily="34" charset="0"/>
              </a:rPr>
              <a:t>Selling</a:t>
            </a:r>
            <a:r>
              <a:rPr lang="en-US" sz="2400" dirty="0">
                <a:solidFill>
                  <a:schemeClr val="bg1"/>
                </a:solidFill>
                <a:cs typeface="Arial" panose="020B0604020202020204" pitchFamily="34" charset="0"/>
              </a:rPr>
              <a:t> and </a:t>
            </a:r>
            <a:r>
              <a:rPr lang="en-US" sz="2400" i="1" dirty="0">
                <a:solidFill>
                  <a:schemeClr val="bg1"/>
                </a:solidFill>
                <a:cs typeface="Arial" panose="020B0604020202020204" pitchFamily="34" charset="0"/>
              </a:rPr>
              <a:t>Servicing Guides</a:t>
            </a:r>
            <a:r>
              <a:rPr lang="en-US" sz="2400" dirty="0">
                <a:solidFill>
                  <a:schemeClr val="bg1"/>
                </a:solidFill>
                <a:cs typeface="Arial" panose="020B0604020202020204" pitchFamily="34" charset="0"/>
              </a:rPr>
              <a:t> and their updates, including </a:t>
            </a:r>
            <a:r>
              <a:rPr lang="en-US" sz="2400" i="1" dirty="0">
                <a:solidFill>
                  <a:schemeClr val="bg1"/>
                </a:solidFill>
                <a:cs typeface="Arial" panose="020B0604020202020204" pitchFamily="34" charset="0"/>
              </a:rPr>
              <a:t>Guide</a:t>
            </a:r>
            <a:r>
              <a:rPr lang="en-US" sz="2400" dirty="0">
                <a:solidFill>
                  <a:schemeClr val="bg1"/>
                </a:solidFill>
                <a:cs typeface="Arial" panose="020B0604020202020204" pitchFamily="34" charset="0"/>
              </a:rPr>
              <a:t> Announcements and Release Notes, are the official statements of Fannie Mae’s policies and procedures and control in the event of discrepancies between the information in this seminar and the </a:t>
            </a:r>
            <a:r>
              <a:rPr lang="en-US" sz="2400" i="1" dirty="0">
                <a:solidFill>
                  <a:schemeClr val="bg1"/>
                </a:solidFill>
                <a:cs typeface="Arial" panose="020B0604020202020204" pitchFamily="34" charset="0"/>
              </a:rPr>
              <a:t>Guides</a:t>
            </a:r>
            <a:r>
              <a:rPr lang="en-US" sz="2400" dirty="0">
                <a:solidFill>
                  <a:schemeClr val="bg1"/>
                </a:solidFill>
                <a:cs typeface="Arial" panose="020B0604020202020204" pitchFamily="34" charset="0"/>
              </a:rPr>
              <a:t>.</a:t>
            </a:r>
          </a:p>
        </p:txBody>
      </p:sp>
      <p:sp>
        <p:nvSpPr>
          <p:cNvPr id="6" name="Rectangle: Rounded Corners 5">
            <a:extLst>
              <a:ext uri="{FF2B5EF4-FFF2-40B4-BE49-F238E27FC236}">
                <a16:creationId xmlns:a16="http://schemas.microsoft.com/office/drawing/2014/main" id="{6C76B06D-8186-1657-BBD2-80513A185A50}"/>
              </a:ext>
            </a:extLst>
          </p:cNvPr>
          <p:cNvSpPr/>
          <p:nvPr/>
        </p:nvSpPr>
        <p:spPr>
          <a:xfrm>
            <a:off x="506963" y="1388168"/>
            <a:ext cx="1507253" cy="116606"/>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051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81E0D4FF-B853-F549-8775-2CE2457BD67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8520" b="3881"/>
          <a:stretch/>
        </p:blipFill>
        <p:spPr>
          <a:xfrm>
            <a:off x="2225" y="0"/>
            <a:ext cx="12192000" cy="2715386"/>
          </a:xfrm>
        </p:spPr>
      </p:pic>
      <p:sp>
        <p:nvSpPr>
          <p:cNvPr id="233" name="Rectangle 232">
            <a:extLst>
              <a:ext uri="{FF2B5EF4-FFF2-40B4-BE49-F238E27FC236}">
                <a16:creationId xmlns:a16="http://schemas.microsoft.com/office/drawing/2014/main" id="{8604F408-8D02-9C4D-83B7-EDB8B2A57545}"/>
              </a:ext>
            </a:extLst>
          </p:cNvPr>
          <p:cNvSpPr/>
          <p:nvPr/>
        </p:nvSpPr>
        <p:spPr>
          <a:xfrm>
            <a:off x="0" y="0"/>
            <a:ext cx="12192000" cy="2715385"/>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ource Sans Pro"/>
              <a:ea typeface="+mn-ea"/>
              <a:cs typeface="+mn-cs"/>
            </a:endParaRPr>
          </a:p>
        </p:txBody>
      </p:sp>
      <p:sp>
        <p:nvSpPr>
          <p:cNvPr id="20" name="Rectangle: Rounded Corners 19">
            <a:extLst>
              <a:ext uri="{FF2B5EF4-FFF2-40B4-BE49-F238E27FC236}">
                <a16:creationId xmlns:a16="http://schemas.microsoft.com/office/drawing/2014/main" id="{5E139113-3637-1A43-AFAE-6686872DFBDB}"/>
              </a:ext>
            </a:extLst>
          </p:cNvPr>
          <p:cNvSpPr/>
          <p:nvPr/>
        </p:nvSpPr>
        <p:spPr>
          <a:xfrm rot="16200000">
            <a:off x="7742955" y="2329274"/>
            <a:ext cx="3393238" cy="4538325"/>
          </a:xfrm>
          <a:prstGeom prst="roundRect">
            <a:avLst>
              <a:gd name="adj" fmla="val 68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1212"/>
              </a:solidFill>
              <a:effectLst/>
              <a:uLnTx/>
              <a:uFillTx/>
              <a:latin typeface="Source Sans Pro"/>
              <a:ea typeface="+mn-ea"/>
              <a:cs typeface="+mn-cs"/>
            </a:endParaRPr>
          </a:p>
        </p:txBody>
      </p:sp>
      <p:sp>
        <p:nvSpPr>
          <p:cNvPr id="5" name="Title 4">
            <a:extLst>
              <a:ext uri="{FF2B5EF4-FFF2-40B4-BE49-F238E27FC236}">
                <a16:creationId xmlns:a16="http://schemas.microsoft.com/office/drawing/2014/main" id="{4D19A60A-745E-4F49-8C36-05A7F34B32D6}"/>
              </a:ext>
            </a:extLst>
          </p:cNvPr>
          <p:cNvSpPr>
            <a:spLocks noGrp="1"/>
          </p:cNvSpPr>
          <p:nvPr>
            <p:ph type="title"/>
          </p:nvPr>
        </p:nvSpPr>
        <p:spPr>
          <a:xfrm>
            <a:off x="1471449" y="905577"/>
            <a:ext cx="9249103" cy="685252"/>
          </a:xfrm>
        </p:spPr>
        <p:txBody>
          <a:bodyPr/>
          <a:lstStyle/>
          <a:p>
            <a:r>
              <a:rPr lang="en-US" dirty="0">
                <a:solidFill>
                  <a:schemeClr val="bg1"/>
                </a:solidFill>
              </a:rPr>
              <a:t>Fannie Mae </a:t>
            </a:r>
          </a:p>
        </p:txBody>
      </p:sp>
      <p:sp>
        <p:nvSpPr>
          <p:cNvPr id="9" name="Content Placeholder 8">
            <a:extLst>
              <a:ext uri="{FF2B5EF4-FFF2-40B4-BE49-F238E27FC236}">
                <a16:creationId xmlns:a16="http://schemas.microsoft.com/office/drawing/2014/main" id="{94093BA5-998C-7643-B154-1DF45E63CB50}"/>
              </a:ext>
            </a:extLst>
          </p:cNvPr>
          <p:cNvSpPr>
            <a:spLocks noGrp="1"/>
          </p:cNvSpPr>
          <p:nvPr>
            <p:ph sz="quarter" idx="18"/>
          </p:nvPr>
        </p:nvSpPr>
        <p:spPr>
          <a:xfrm>
            <a:off x="1045028" y="1824449"/>
            <a:ext cx="10363200" cy="443198"/>
          </a:xfrm>
        </p:spPr>
        <p:txBody>
          <a:bodyPr>
            <a:normAutofit fontScale="92500"/>
          </a:bodyPr>
          <a:lstStyle/>
          <a:p>
            <a:r>
              <a:rPr lang="en-US" dirty="0">
                <a:solidFill>
                  <a:schemeClr val="bg2"/>
                </a:solidFill>
              </a:rPr>
              <a:t>Fannie Mae is a leading provider of mortgage financing in the U.S. We purchase mortgages from lenders to free up the money they need to make other mortgage loans, therefore ensuring the ongoing availability of affordable mortgages.</a:t>
            </a:r>
          </a:p>
        </p:txBody>
      </p:sp>
      <p:sp>
        <p:nvSpPr>
          <p:cNvPr id="21" name="TextBox 20">
            <a:extLst>
              <a:ext uri="{FF2B5EF4-FFF2-40B4-BE49-F238E27FC236}">
                <a16:creationId xmlns:a16="http://schemas.microsoft.com/office/drawing/2014/main" id="{16CEB6E5-7DCF-8F46-A2A1-B4298105FD0C}"/>
              </a:ext>
            </a:extLst>
          </p:cNvPr>
          <p:cNvSpPr txBox="1"/>
          <p:nvPr/>
        </p:nvSpPr>
        <p:spPr>
          <a:xfrm>
            <a:off x="8170911" y="3081347"/>
            <a:ext cx="2423740" cy="249299"/>
          </a:xfrm>
          <a:prstGeom prst="rect">
            <a:avLst/>
          </a:prstGeom>
          <a:noFill/>
        </p:spPr>
        <p:txBody>
          <a:bodyPr wrap="none" lIns="0" tIns="0" rIns="0" bIns="0" rtlCol="0">
            <a:spAutoFit/>
          </a:bodyPr>
          <a:lstStyle/>
          <a:p>
            <a:pPr marL="0" marR="0" lvl="0" indent="0" algn="ctr" defTabSz="914400" rtl="0" eaLnBrk="1" fontAlgn="auto" latinLnBrk="0" hangingPunct="1">
              <a:lnSpc>
                <a:spcPct val="9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121212"/>
                </a:solidFill>
                <a:effectLst/>
                <a:uLnTx/>
                <a:uFillTx/>
                <a:latin typeface="Source Sans Pro"/>
                <a:ea typeface="+mn-ea"/>
                <a:cs typeface="+mn-cs"/>
              </a:rPr>
              <a:t>2023 BY THE NUMBERS*</a:t>
            </a:r>
          </a:p>
        </p:txBody>
      </p:sp>
      <p:grpSp>
        <p:nvGrpSpPr>
          <p:cNvPr id="35" name="Group 34">
            <a:extLst>
              <a:ext uri="{FF2B5EF4-FFF2-40B4-BE49-F238E27FC236}">
                <a16:creationId xmlns:a16="http://schemas.microsoft.com/office/drawing/2014/main" id="{84879A6F-223E-4048-82F1-CEA1C3ED11EC}"/>
              </a:ext>
            </a:extLst>
          </p:cNvPr>
          <p:cNvGrpSpPr>
            <a:grpSpLocks noChangeAspect="1"/>
          </p:cNvGrpSpPr>
          <p:nvPr/>
        </p:nvGrpSpPr>
        <p:grpSpPr>
          <a:xfrm>
            <a:off x="9730697" y="4965739"/>
            <a:ext cx="532956" cy="530957"/>
            <a:chOff x="8524876" y="2643188"/>
            <a:chExt cx="423863" cy="422276"/>
          </a:xfrm>
          <a:solidFill>
            <a:schemeClr val="accent2"/>
          </a:solidFill>
        </p:grpSpPr>
        <p:sp>
          <p:nvSpPr>
            <p:cNvPr id="36" name="Freeform 182">
              <a:extLst>
                <a:ext uri="{FF2B5EF4-FFF2-40B4-BE49-F238E27FC236}">
                  <a16:creationId xmlns:a16="http://schemas.microsoft.com/office/drawing/2014/main" id="{05E4EB86-21E0-A54F-81C1-F7CED3C5EDB8}"/>
                </a:ext>
              </a:extLst>
            </p:cNvPr>
            <p:cNvSpPr>
              <a:spLocks noEditPoints="1"/>
            </p:cNvSpPr>
            <p:nvPr/>
          </p:nvSpPr>
          <p:spPr bwMode="auto">
            <a:xfrm>
              <a:off x="8813801" y="2720976"/>
              <a:ext cx="134938" cy="344488"/>
            </a:xfrm>
            <a:custGeom>
              <a:avLst/>
              <a:gdLst>
                <a:gd name="T0" fmla="*/ 0 w 133"/>
                <a:gd name="T1" fmla="*/ 170 h 340"/>
                <a:gd name="T2" fmla="*/ 133 w 133"/>
                <a:gd name="T3" fmla="*/ 299 h 340"/>
                <a:gd name="T4" fmla="*/ 133 w 133"/>
                <a:gd name="T5" fmla="*/ 105 h 340"/>
                <a:gd name="T6" fmla="*/ 67 w 133"/>
                <a:gd name="T7" fmla="*/ 291 h 340"/>
                <a:gd name="T8" fmla="*/ 26 w 133"/>
                <a:gd name="T9" fmla="*/ 267 h 340"/>
                <a:gd name="T10" fmla="*/ 44 w 133"/>
                <a:gd name="T11" fmla="*/ 273 h 340"/>
                <a:gd name="T12" fmla="*/ 67 w 133"/>
                <a:gd name="T13" fmla="*/ 275 h 340"/>
                <a:gd name="T14" fmla="*/ 90 w 133"/>
                <a:gd name="T15" fmla="*/ 273 h 340"/>
                <a:gd name="T16" fmla="*/ 108 w 133"/>
                <a:gd name="T17" fmla="*/ 267 h 340"/>
                <a:gd name="T18" fmla="*/ 117 w 133"/>
                <a:gd name="T19" fmla="*/ 235 h 340"/>
                <a:gd name="T20" fmla="*/ 23 w 133"/>
                <a:gd name="T21" fmla="*/ 233 h 340"/>
                <a:gd name="T22" fmla="*/ 40 w 133"/>
                <a:gd name="T23" fmla="*/ 240 h 340"/>
                <a:gd name="T24" fmla="*/ 60 w 133"/>
                <a:gd name="T25" fmla="*/ 243 h 340"/>
                <a:gd name="T26" fmla="*/ 88 w 133"/>
                <a:gd name="T27" fmla="*/ 241 h 340"/>
                <a:gd name="T28" fmla="*/ 106 w 133"/>
                <a:gd name="T29" fmla="*/ 236 h 340"/>
                <a:gd name="T30" fmla="*/ 117 w 133"/>
                <a:gd name="T31" fmla="*/ 197 h 340"/>
                <a:gd name="T32" fmla="*/ 21 w 133"/>
                <a:gd name="T33" fmla="*/ 200 h 340"/>
                <a:gd name="T34" fmla="*/ 37 w 133"/>
                <a:gd name="T35" fmla="*/ 206 h 340"/>
                <a:gd name="T36" fmla="*/ 58 w 133"/>
                <a:gd name="T37" fmla="*/ 210 h 340"/>
                <a:gd name="T38" fmla="*/ 84 w 133"/>
                <a:gd name="T39" fmla="*/ 209 h 340"/>
                <a:gd name="T40" fmla="*/ 103 w 133"/>
                <a:gd name="T41" fmla="*/ 204 h 340"/>
                <a:gd name="T42" fmla="*/ 117 w 133"/>
                <a:gd name="T43" fmla="*/ 197 h 340"/>
                <a:gd name="T44" fmla="*/ 18 w 133"/>
                <a:gd name="T45" fmla="*/ 166 h 340"/>
                <a:gd name="T46" fmla="*/ 34 w 133"/>
                <a:gd name="T47" fmla="*/ 173 h 340"/>
                <a:gd name="T48" fmla="*/ 53 w 133"/>
                <a:gd name="T49" fmla="*/ 177 h 340"/>
                <a:gd name="T50" fmla="*/ 81 w 133"/>
                <a:gd name="T51" fmla="*/ 177 h 340"/>
                <a:gd name="T52" fmla="*/ 100 w 133"/>
                <a:gd name="T53" fmla="*/ 173 h 340"/>
                <a:gd name="T54" fmla="*/ 116 w 133"/>
                <a:gd name="T55" fmla="*/ 166 h 340"/>
                <a:gd name="T56" fmla="*/ 17 w 133"/>
                <a:gd name="T57" fmla="*/ 133 h 340"/>
                <a:gd name="T58" fmla="*/ 31 w 133"/>
                <a:gd name="T59" fmla="*/ 140 h 340"/>
                <a:gd name="T60" fmla="*/ 50 w 133"/>
                <a:gd name="T61" fmla="*/ 145 h 340"/>
                <a:gd name="T62" fmla="*/ 76 w 133"/>
                <a:gd name="T63" fmla="*/ 146 h 340"/>
                <a:gd name="T64" fmla="*/ 97 w 133"/>
                <a:gd name="T65" fmla="*/ 142 h 340"/>
                <a:gd name="T66" fmla="*/ 113 w 133"/>
                <a:gd name="T67" fmla="*/ 135 h 340"/>
                <a:gd name="T68" fmla="*/ 17 w 133"/>
                <a:gd name="T69" fmla="*/ 105 h 340"/>
                <a:gd name="T70" fmla="*/ 28 w 133"/>
                <a:gd name="T71" fmla="*/ 106 h 340"/>
                <a:gd name="T72" fmla="*/ 46 w 133"/>
                <a:gd name="T73" fmla="*/ 112 h 340"/>
                <a:gd name="T74" fmla="*/ 74 w 133"/>
                <a:gd name="T75" fmla="*/ 113 h 340"/>
                <a:gd name="T76" fmla="*/ 94 w 133"/>
                <a:gd name="T77" fmla="*/ 110 h 340"/>
                <a:gd name="T78" fmla="*/ 111 w 133"/>
                <a:gd name="T79" fmla="*/ 104 h 340"/>
                <a:gd name="T80" fmla="*/ 67 w 133"/>
                <a:gd name="T81" fmla="*/ 97 h 340"/>
                <a:gd name="T82" fmla="*/ 26 w 133"/>
                <a:gd name="T83" fmla="*/ 73 h 340"/>
                <a:gd name="T84" fmla="*/ 44 w 133"/>
                <a:gd name="T85" fmla="*/ 79 h 340"/>
                <a:gd name="T86" fmla="*/ 67 w 133"/>
                <a:gd name="T87" fmla="*/ 81 h 340"/>
                <a:gd name="T88" fmla="*/ 90 w 133"/>
                <a:gd name="T89" fmla="*/ 79 h 340"/>
                <a:gd name="T90" fmla="*/ 108 w 133"/>
                <a:gd name="T91" fmla="*/ 73 h 340"/>
                <a:gd name="T92" fmla="*/ 117 w 133"/>
                <a:gd name="T93" fmla="*/ 41 h 340"/>
                <a:gd name="T94" fmla="*/ 17 w 133"/>
                <a:gd name="T95" fmla="*/ 299 h 340"/>
                <a:gd name="T96" fmla="*/ 28 w 133"/>
                <a:gd name="T97" fmla="*/ 300 h 340"/>
                <a:gd name="T98" fmla="*/ 46 w 133"/>
                <a:gd name="T99" fmla="*/ 306 h 340"/>
                <a:gd name="T100" fmla="*/ 74 w 133"/>
                <a:gd name="T101" fmla="*/ 307 h 340"/>
                <a:gd name="T102" fmla="*/ 94 w 133"/>
                <a:gd name="T103" fmla="*/ 304 h 340"/>
                <a:gd name="T104" fmla="*/ 111 w 133"/>
                <a:gd name="T105" fmla="*/ 29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3" h="340">
                  <a:moveTo>
                    <a:pt x="67" y="0"/>
                  </a:moveTo>
                  <a:cubicBezTo>
                    <a:pt x="30" y="0"/>
                    <a:pt x="0" y="18"/>
                    <a:pt x="0" y="41"/>
                  </a:cubicBezTo>
                  <a:cubicBezTo>
                    <a:pt x="0" y="73"/>
                    <a:pt x="0" y="73"/>
                    <a:pt x="0" y="73"/>
                  </a:cubicBezTo>
                  <a:cubicBezTo>
                    <a:pt x="0" y="105"/>
                    <a:pt x="0" y="105"/>
                    <a:pt x="0" y="105"/>
                  </a:cubicBezTo>
                  <a:cubicBezTo>
                    <a:pt x="0" y="138"/>
                    <a:pt x="0" y="138"/>
                    <a:pt x="0" y="138"/>
                  </a:cubicBezTo>
                  <a:cubicBezTo>
                    <a:pt x="0" y="170"/>
                    <a:pt x="0" y="170"/>
                    <a:pt x="0" y="170"/>
                  </a:cubicBezTo>
                  <a:cubicBezTo>
                    <a:pt x="0" y="202"/>
                    <a:pt x="0" y="202"/>
                    <a:pt x="0" y="202"/>
                  </a:cubicBezTo>
                  <a:cubicBezTo>
                    <a:pt x="0" y="235"/>
                    <a:pt x="0" y="235"/>
                    <a:pt x="0" y="235"/>
                  </a:cubicBezTo>
                  <a:cubicBezTo>
                    <a:pt x="0" y="267"/>
                    <a:pt x="0" y="267"/>
                    <a:pt x="0" y="267"/>
                  </a:cubicBezTo>
                  <a:cubicBezTo>
                    <a:pt x="0" y="299"/>
                    <a:pt x="0" y="299"/>
                    <a:pt x="0" y="299"/>
                  </a:cubicBezTo>
                  <a:cubicBezTo>
                    <a:pt x="0" y="322"/>
                    <a:pt x="30" y="340"/>
                    <a:pt x="67" y="340"/>
                  </a:cubicBezTo>
                  <a:cubicBezTo>
                    <a:pt x="104" y="340"/>
                    <a:pt x="133" y="322"/>
                    <a:pt x="133" y="299"/>
                  </a:cubicBezTo>
                  <a:cubicBezTo>
                    <a:pt x="133" y="267"/>
                    <a:pt x="133" y="267"/>
                    <a:pt x="133" y="267"/>
                  </a:cubicBezTo>
                  <a:cubicBezTo>
                    <a:pt x="133" y="235"/>
                    <a:pt x="133" y="235"/>
                    <a:pt x="133" y="235"/>
                  </a:cubicBezTo>
                  <a:cubicBezTo>
                    <a:pt x="133" y="202"/>
                    <a:pt x="133" y="202"/>
                    <a:pt x="133" y="202"/>
                  </a:cubicBezTo>
                  <a:cubicBezTo>
                    <a:pt x="133" y="170"/>
                    <a:pt x="133" y="170"/>
                    <a:pt x="133" y="170"/>
                  </a:cubicBezTo>
                  <a:cubicBezTo>
                    <a:pt x="133" y="138"/>
                    <a:pt x="133" y="138"/>
                    <a:pt x="133" y="138"/>
                  </a:cubicBezTo>
                  <a:cubicBezTo>
                    <a:pt x="133" y="105"/>
                    <a:pt x="133" y="105"/>
                    <a:pt x="133" y="105"/>
                  </a:cubicBezTo>
                  <a:cubicBezTo>
                    <a:pt x="133" y="73"/>
                    <a:pt x="133" y="73"/>
                    <a:pt x="133" y="73"/>
                  </a:cubicBezTo>
                  <a:cubicBezTo>
                    <a:pt x="133" y="41"/>
                    <a:pt x="133" y="41"/>
                    <a:pt x="133" y="41"/>
                  </a:cubicBezTo>
                  <a:cubicBezTo>
                    <a:pt x="133" y="18"/>
                    <a:pt x="104" y="0"/>
                    <a:pt x="67" y="0"/>
                  </a:cubicBezTo>
                  <a:close/>
                  <a:moveTo>
                    <a:pt x="117" y="262"/>
                  </a:moveTo>
                  <a:cubicBezTo>
                    <a:pt x="117" y="267"/>
                    <a:pt x="117" y="267"/>
                    <a:pt x="117" y="267"/>
                  </a:cubicBezTo>
                  <a:cubicBezTo>
                    <a:pt x="117" y="278"/>
                    <a:pt x="96" y="291"/>
                    <a:pt x="67" y="291"/>
                  </a:cubicBezTo>
                  <a:cubicBezTo>
                    <a:pt x="38" y="291"/>
                    <a:pt x="17" y="278"/>
                    <a:pt x="17" y="267"/>
                  </a:cubicBezTo>
                  <a:cubicBezTo>
                    <a:pt x="17" y="262"/>
                    <a:pt x="17" y="262"/>
                    <a:pt x="17" y="262"/>
                  </a:cubicBezTo>
                  <a:cubicBezTo>
                    <a:pt x="18" y="262"/>
                    <a:pt x="18" y="262"/>
                    <a:pt x="18" y="263"/>
                  </a:cubicBezTo>
                  <a:cubicBezTo>
                    <a:pt x="19" y="263"/>
                    <a:pt x="20" y="264"/>
                    <a:pt x="21" y="264"/>
                  </a:cubicBezTo>
                  <a:cubicBezTo>
                    <a:pt x="22" y="265"/>
                    <a:pt x="22" y="265"/>
                    <a:pt x="23" y="265"/>
                  </a:cubicBezTo>
                  <a:cubicBezTo>
                    <a:pt x="24" y="266"/>
                    <a:pt x="25" y="266"/>
                    <a:pt x="26" y="267"/>
                  </a:cubicBezTo>
                  <a:cubicBezTo>
                    <a:pt x="27" y="267"/>
                    <a:pt x="28" y="268"/>
                    <a:pt x="28" y="268"/>
                  </a:cubicBezTo>
                  <a:cubicBezTo>
                    <a:pt x="29" y="268"/>
                    <a:pt x="30" y="269"/>
                    <a:pt x="31" y="269"/>
                  </a:cubicBezTo>
                  <a:cubicBezTo>
                    <a:pt x="32" y="269"/>
                    <a:pt x="33" y="270"/>
                    <a:pt x="34" y="270"/>
                  </a:cubicBezTo>
                  <a:cubicBezTo>
                    <a:pt x="35" y="270"/>
                    <a:pt x="36" y="271"/>
                    <a:pt x="37" y="271"/>
                  </a:cubicBezTo>
                  <a:cubicBezTo>
                    <a:pt x="38" y="271"/>
                    <a:pt x="39" y="272"/>
                    <a:pt x="40" y="272"/>
                  </a:cubicBezTo>
                  <a:cubicBezTo>
                    <a:pt x="41" y="272"/>
                    <a:pt x="42" y="272"/>
                    <a:pt x="44" y="273"/>
                  </a:cubicBezTo>
                  <a:cubicBezTo>
                    <a:pt x="44" y="273"/>
                    <a:pt x="45" y="273"/>
                    <a:pt x="46" y="273"/>
                  </a:cubicBezTo>
                  <a:cubicBezTo>
                    <a:pt x="48" y="274"/>
                    <a:pt x="49" y="274"/>
                    <a:pt x="50" y="274"/>
                  </a:cubicBezTo>
                  <a:cubicBezTo>
                    <a:pt x="51" y="274"/>
                    <a:pt x="52" y="274"/>
                    <a:pt x="53" y="274"/>
                  </a:cubicBezTo>
                  <a:cubicBezTo>
                    <a:pt x="54" y="275"/>
                    <a:pt x="56" y="275"/>
                    <a:pt x="58" y="275"/>
                  </a:cubicBezTo>
                  <a:cubicBezTo>
                    <a:pt x="58" y="275"/>
                    <a:pt x="59" y="275"/>
                    <a:pt x="60" y="275"/>
                  </a:cubicBezTo>
                  <a:cubicBezTo>
                    <a:pt x="62" y="275"/>
                    <a:pt x="65" y="275"/>
                    <a:pt x="67" y="275"/>
                  </a:cubicBezTo>
                  <a:cubicBezTo>
                    <a:pt x="69" y="275"/>
                    <a:pt x="72" y="275"/>
                    <a:pt x="74" y="275"/>
                  </a:cubicBezTo>
                  <a:cubicBezTo>
                    <a:pt x="75" y="275"/>
                    <a:pt x="76" y="275"/>
                    <a:pt x="76" y="275"/>
                  </a:cubicBezTo>
                  <a:cubicBezTo>
                    <a:pt x="78" y="275"/>
                    <a:pt x="80" y="275"/>
                    <a:pt x="81" y="274"/>
                  </a:cubicBezTo>
                  <a:cubicBezTo>
                    <a:pt x="82" y="274"/>
                    <a:pt x="83" y="274"/>
                    <a:pt x="84" y="274"/>
                  </a:cubicBezTo>
                  <a:cubicBezTo>
                    <a:pt x="85" y="274"/>
                    <a:pt x="86" y="274"/>
                    <a:pt x="88" y="273"/>
                  </a:cubicBezTo>
                  <a:cubicBezTo>
                    <a:pt x="89" y="273"/>
                    <a:pt x="89" y="273"/>
                    <a:pt x="90" y="273"/>
                  </a:cubicBezTo>
                  <a:cubicBezTo>
                    <a:pt x="92" y="272"/>
                    <a:pt x="93" y="272"/>
                    <a:pt x="94" y="272"/>
                  </a:cubicBezTo>
                  <a:cubicBezTo>
                    <a:pt x="95" y="272"/>
                    <a:pt x="96" y="271"/>
                    <a:pt x="97" y="271"/>
                  </a:cubicBezTo>
                  <a:cubicBezTo>
                    <a:pt x="98" y="271"/>
                    <a:pt x="99" y="270"/>
                    <a:pt x="100" y="270"/>
                  </a:cubicBezTo>
                  <a:cubicBezTo>
                    <a:pt x="101" y="270"/>
                    <a:pt x="102" y="269"/>
                    <a:pt x="103" y="269"/>
                  </a:cubicBezTo>
                  <a:cubicBezTo>
                    <a:pt x="104" y="269"/>
                    <a:pt x="105" y="268"/>
                    <a:pt x="106" y="268"/>
                  </a:cubicBezTo>
                  <a:cubicBezTo>
                    <a:pt x="106" y="268"/>
                    <a:pt x="107" y="267"/>
                    <a:pt x="108" y="267"/>
                  </a:cubicBezTo>
                  <a:cubicBezTo>
                    <a:pt x="109" y="266"/>
                    <a:pt x="110" y="266"/>
                    <a:pt x="111" y="265"/>
                  </a:cubicBezTo>
                  <a:cubicBezTo>
                    <a:pt x="112" y="265"/>
                    <a:pt x="112" y="265"/>
                    <a:pt x="113" y="264"/>
                  </a:cubicBezTo>
                  <a:cubicBezTo>
                    <a:pt x="114" y="264"/>
                    <a:pt x="115" y="263"/>
                    <a:pt x="116" y="263"/>
                  </a:cubicBezTo>
                  <a:cubicBezTo>
                    <a:pt x="116" y="262"/>
                    <a:pt x="116" y="262"/>
                    <a:pt x="117" y="262"/>
                  </a:cubicBezTo>
                  <a:close/>
                  <a:moveTo>
                    <a:pt x="117" y="229"/>
                  </a:moveTo>
                  <a:cubicBezTo>
                    <a:pt x="117" y="235"/>
                    <a:pt x="117" y="235"/>
                    <a:pt x="117" y="235"/>
                  </a:cubicBezTo>
                  <a:cubicBezTo>
                    <a:pt x="117" y="246"/>
                    <a:pt x="96" y="259"/>
                    <a:pt x="67" y="259"/>
                  </a:cubicBezTo>
                  <a:cubicBezTo>
                    <a:pt x="38" y="259"/>
                    <a:pt x="17" y="246"/>
                    <a:pt x="17" y="235"/>
                  </a:cubicBezTo>
                  <a:cubicBezTo>
                    <a:pt x="17" y="229"/>
                    <a:pt x="17" y="229"/>
                    <a:pt x="17" y="229"/>
                  </a:cubicBezTo>
                  <a:cubicBezTo>
                    <a:pt x="18" y="230"/>
                    <a:pt x="18" y="230"/>
                    <a:pt x="18" y="230"/>
                  </a:cubicBezTo>
                  <a:cubicBezTo>
                    <a:pt x="19" y="231"/>
                    <a:pt x="20" y="231"/>
                    <a:pt x="21" y="232"/>
                  </a:cubicBezTo>
                  <a:cubicBezTo>
                    <a:pt x="22" y="232"/>
                    <a:pt x="22" y="233"/>
                    <a:pt x="23" y="233"/>
                  </a:cubicBezTo>
                  <a:cubicBezTo>
                    <a:pt x="24" y="234"/>
                    <a:pt x="25" y="234"/>
                    <a:pt x="26" y="234"/>
                  </a:cubicBezTo>
                  <a:cubicBezTo>
                    <a:pt x="27" y="235"/>
                    <a:pt x="28" y="235"/>
                    <a:pt x="28" y="236"/>
                  </a:cubicBezTo>
                  <a:cubicBezTo>
                    <a:pt x="29" y="236"/>
                    <a:pt x="30" y="236"/>
                    <a:pt x="31" y="237"/>
                  </a:cubicBezTo>
                  <a:cubicBezTo>
                    <a:pt x="32" y="237"/>
                    <a:pt x="33" y="237"/>
                    <a:pt x="34" y="238"/>
                  </a:cubicBezTo>
                  <a:cubicBezTo>
                    <a:pt x="35" y="238"/>
                    <a:pt x="36" y="238"/>
                    <a:pt x="37" y="239"/>
                  </a:cubicBezTo>
                  <a:cubicBezTo>
                    <a:pt x="38" y="239"/>
                    <a:pt x="39" y="239"/>
                    <a:pt x="40" y="240"/>
                  </a:cubicBezTo>
                  <a:cubicBezTo>
                    <a:pt x="41" y="240"/>
                    <a:pt x="42" y="240"/>
                    <a:pt x="44" y="240"/>
                  </a:cubicBezTo>
                  <a:cubicBezTo>
                    <a:pt x="44" y="241"/>
                    <a:pt x="45" y="241"/>
                    <a:pt x="46" y="241"/>
                  </a:cubicBezTo>
                  <a:cubicBezTo>
                    <a:pt x="48" y="241"/>
                    <a:pt x="49" y="241"/>
                    <a:pt x="50" y="242"/>
                  </a:cubicBezTo>
                  <a:cubicBezTo>
                    <a:pt x="51" y="242"/>
                    <a:pt x="52" y="242"/>
                    <a:pt x="53" y="242"/>
                  </a:cubicBezTo>
                  <a:cubicBezTo>
                    <a:pt x="54" y="242"/>
                    <a:pt x="56" y="242"/>
                    <a:pt x="58" y="243"/>
                  </a:cubicBezTo>
                  <a:cubicBezTo>
                    <a:pt x="58" y="243"/>
                    <a:pt x="59" y="243"/>
                    <a:pt x="60" y="243"/>
                  </a:cubicBezTo>
                  <a:cubicBezTo>
                    <a:pt x="62" y="243"/>
                    <a:pt x="65" y="243"/>
                    <a:pt x="67" y="243"/>
                  </a:cubicBezTo>
                  <a:cubicBezTo>
                    <a:pt x="69" y="243"/>
                    <a:pt x="72" y="243"/>
                    <a:pt x="74" y="243"/>
                  </a:cubicBezTo>
                  <a:cubicBezTo>
                    <a:pt x="75" y="243"/>
                    <a:pt x="76" y="243"/>
                    <a:pt x="76" y="243"/>
                  </a:cubicBezTo>
                  <a:cubicBezTo>
                    <a:pt x="78" y="242"/>
                    <a:pt x="80" y="242"/>
                    <a:pt x="81" y="242"/>
                  </a:cubicBezTo>
                  <a:cubicBezTo>
                    <a:pt x="82" y="242"/>
                    <a:pt x="83" y="242"/>
                    <a:pt x="84" y="242"/>
                  </a:cubicBezTo>
                  <a:cubicBezTo>
                    <a:pt x="85" y="241"/>
                    <a:pt x="86" y="241"/>
                    <a:pt x="88" y="241"/>
                  </a:cubicBezTo>
                  <a:cubicBezTo>
                    <a:pt x="89" y="241"/>
                    <a:pt x="89" y="241"/>
                    <a:pt x="90" y="240"/>
                  </a:cubicBezTo>
                  <a:cubicBezTo>
                    <a:pt x="92" y="240"/>
                    <a:pt x="93" y="240"/>
                    <a:pt x="94" y="240"/>
                  </a:cubicBezTo>
                  <a:cubicBezTo>
                    <a:pt x="95" y="239"/>
                    <a:pt x="96" y="239"/>
                    <a:pt x="97" y="239"/>
                  </a:cubicBezTo>
                  <a:cubicBezTo>
                    <a:pt x="98" y="238"/>
                    <a:pt x="99" y="238"/>
                    <a:pt x="100" y="238"/>
                  </a:cubicBezTo>
                  <a:cubicBezTo>
                    <a:pt x="101" y="237"/>
                    <a:pt x="102" y="237"/>
                    <a:pt x="103" y="237"/>
                  </a:cubicBezTo>
                  <a:cubicBezTo>
                    <a:pt x="104" y="236"/>
                    <a:pt x="105" y="236"/>
                    <a:pt x="106" y="236"/>
                  </a:cubicBezTo>
                  <a:cubicBezTo>
                    <a:pt x="106" y="235"/>
                    <a:pt x="107" y="235"/>
                    <a:pt x="108" y="234"/>
                  </a:cubicBezTo>
                  <a:cubicBezTo>
                    <a:pt x="109" y="234"/>
                    <a:pt x="110" y="234"/>
                    <a:pt x="111" y="233"/>
                  </a:cubicBezTo>
                  <a:cubicBezTo>
                    <a:pt x="112" y="233"/>
                    <a:pt x="112" y="232"/>
                    <a:pt x="113" y="232"/>
                  </a:cubicBezTo>
                  <a:cubicBezTo>
                    <a:pt x="114" y="231"/>
                    <a:pt x="115" y="231"/>
                    <a:pt x="116" y="230"/>
                  </a:cubicBezTo>
                  <a:cubicBezTo>
                    <a:pt x="116" y="230"/>
                    <a:pt x="116" y="230"/>
                    <a:pt x="117" y="229"/>
                  </a:cubicBezTo>
                  <a:close/>
                  <a:moveTo>
                    <a:pt x="117" y="197"/>
                  </a:moveTo>
                  <a:cubicBezTo>
                    <a:pt x="117" y="202"/>
                    <a:pt x="117" y="202"/>
                    <a:pt x="117" y="202"/>
                  </a:cubicBezTo>
                  <a:cubicBezTo>
                    <a:pt x="117" y="214"/>
                    <a:pt x="96" y="226"/>
                    <a:pt x="67" y="226"/>
                  </a:cubicBezTo>
                  <a:cubicBezTo>
                    <a:pt x="38" y="226"/>
                    <a:pt x="17" y="214"/>
                    <a:pt x="17" y="202"/>
                  </a:cubicBezTo>
                  <a:cubicBezTo>
                    <a:pt x="17" y="197"/>
                    <a:pt x="17" y="197"/>
                    <a:pt x="17" y="197"/>
                  </a:cubicBezTo>
                  <a:cubicBezTo>
                    <a:pt x="18" y="197"/>
                    <a:pt x="18" y="198"/>
                    <a:pt x="18" y="198"/>
                  </a:cubicBezTo>
                  <a:cubicBezTo>
                    <a:pt x="19" y="198"/>
                    <a:pt x="20" y="199"/>
                    <a:pt x="21" y="200"/>
                  </a:cubicBezTo>
                  <a:cubicBezTo>
                    <a:pt x="22" y="200"/>
                    <a:pt x="22" y="200"/>
                    <a:pt x="23" y="201"/>
                  </a:cubicBezTo>
                  <a:cubicBezTo>
                    <a:pt x="24" y="201"/>
                    <a:pt x="25" y="202"/>
                    <a:pt x="26" y="202"/>
                  </a:cubicBezTo>
                  <a:cubicBezTo>
                    <a:pt x="27" y="203"/>
                    <a:pt x="28" y="203"/>
                    <a:pt x="28" y="203"/>
                  </a:cubicBezTo>
                  <a:cubicBezTo>
                    <a:pt x="29" y="204"/>
                    <a:pt x="30" y="204"/>
                    <a:pt x="31" y="204"/>
                  </a:cubicBezTo>
                  <a:cubicBezTo>
                    <a:pt x="32" y="205"/>
                    <a:pt x="33" y="205"/>
                    <a:pt x="34" y="205"/>
                  </a:cubicBezTo>
                  <a:cubicBezTo>
                    <a:pt x="35" y="206"/>
                    <a:pt x="36" y="206"/>
                    <a:pt x="37" y="206"/>
                  </a:cubicBezTo>
                  <a:cubicBezTo>
                    <a:pt x="38" y="207"/>
                    <a:pt x="39" y="207"/>
                    <a:pt x="40" y="207"/>
                  </a:cubicBezTo>
                  <a:cubicBezTo>
                    <a:pt x="41" y="208"/>
                    <a:pt x="42" y="208"/>
                    <a:pt x="44" y="208"/>
                  </a:cubicBezTo>
                  <a:cubicBezTo>
                    <a:pt x="44" y="208"/>
                    <a:pt x="45" y="209"/>
                    <a:pt x="46" y="209"/>
                  </a:cubicBezTo>
                  <a:cubicBezTo>
                    <a:pt x="48" y="209"/>
                    <a:pt x="49" y="209"/>
                    <a:pt x="50" y="209"/>
                  </a:cubicBezTo>
                  <a:cubicBezTo>
                    <a:pt x="51" y="209"/>
                    <a:pt x="52" y="210"/>
                    <a:pt x="53" y="210"/>
                  </a:cubicBezTo>
                  <a:cubicBezTo>
                    <a:pt x="54" y="210"/>
                    <a:pt x="56" y="210"/>
                    <a:pt x="58" y="210"/>
                  </a:cubicBezTo>
                  <a:cubicBezTo>
                    <a:pt x="58" y="210"/>
                    <a:pt x="59" y="210"/>
                    <a:pt x="60" y="210"/>
                  </a:cubicBezTo>
                  <a:cubicBezTo>
                    <a:pt x="62" y="211"/>
                    <a:pt x="65" y="211"/>
                    <a:pt x="67" y="211"/>
                  </a:cubicBezTo>
                  <a:cubicBezTo>
                    <a:pt x="69" y="211"/>
                    <a:pt x="72" y="211"/>
                    <a:pt x="74" y="210"/>
                  </a:cubicBezTo>
                  <a:cubicBezTo>
                    <a:pt x="75" y="210"/>
                    <a:pt x="76" y="210"/>
                    <a:pt x="76" y="210"/>
                  </a:cubicBezTo>
                  <a:cubicBezTo>
                    <a:pt x="78" y="210"/>
                    <a:pt x="80" y="210"/>
                    <a:pt x="81" y="210"/>
                  </a:cubicBezTo>
                  <a:cubicBezTo>
                    <a:pt x="82" y="210"/>
                    <a:pt x="83" y="209"/>
                    <a:pt x="84" y="209"/>
                  </a:cubicBezTo>
                  <a:cubicBezTo>
                    <a:pt x="85" y="209"/>
                    <a:pt x="86" y="209"/>
                    <a:pt x="88" y="209"/>
                  </a:cubicBezTo>
                  <a:cubicBezTo>
                    <a:pt x="89" y="209"/>
                    <a:pt x="89" y="208"/>
                    <a:pt x="90" y="208"/>
                  </a:cubicBezTo>
                  <a:cubicBezTo>
                    <a:pt x="92" y="208"/>
                    <a:pt x="93" y="208"/>
                    <a:pt x="94" y="207"/>
                  </a:cubicBezTo>
                  <a:cubicBezTo>
                    <a:pt x="95" y="207"/>
                    <a:pt x="96" y="207"/>
                    <a:pt x="97" y="206"/>
                  </a:cubicBezTo>
                  <a:cubicBezTo>
                    <a:pt x="98" y="206"/>
                    <a:pt x="99" y="206"/>
                    <a:pt x="100" y="205"/>
                  </a:cubicBezTo>
                  <a:cubicBezTo>
                    <a:pt x="101" y="205"/>
                    <a:pt x="102" y="205"/>
                    <a:pt x="103" y="204"/>
                  </a:cubicBezTo>
                  <a:cubicBezTo>
                    <a:pt x="104" y="204"/>
                    <a:pt x="105" y="204"/>
                    <a:pt x="106" y="203"/>
                  </a:cubicBezTo>
                  <a:cubicBezTo>
                    <a:pt x="106" y="203"/>
                    <a:pt x="107" y="203"/>
                    <a:pt x="108" y="202"/>
                  </a:cubicBezTo>
                  <a:cubicBezTo>
                    <a:pt x="109" y="202"/>
                    <a:pt x="110" y="201"/>
                    <a:pt x="111" y="201"/>
                  </a:cubicBezTo>
                  <a:cubicBezTo>
                    <a:pt x="112" y="200"/>
                    <a:pt x="112" y="200"/>
                    <a:pt x="113" y="200"/>
                  </a:cubicBezTo>
                  <a:cubicBezTo>
                    <a:pt x="114" y="199"/>
                    <a:pt x="115" y="198"/>
                    <a:pt x="116" y="198"/>
                  </a:cubicBezTo>
                  <a:cubicBezTo>
                    <a:pt x="116" y="198"/>
                    <a:pt x="116" y="197"/>
                    <a:pt x="117" y="197"/>
                  </a:cubicBezTo>
                  <a:close/>
                  <a:moveTo>
                    <a:pt x="117" y="165"/>
                  </a:moveTo>
                  <a:cubicBezTo>
                    <a:pt x="117" y="170"/>
                    <a:pt x="117" y="170"/>
                    <a:pt x="117" y="170"/>
                  </a:cubicBezTo>
                  <a:cubicBezTo>
                    <a:pt x="117" y="181"/>
                    <a:pt x="96" y="194"/>
                    <a:pt x="67" y="194"/>
                  </a:cubicBezTo>
                  <a:cubicBezTo>
                    <a:pt x="38" y="194"/>
                    <a:pt x="17" y="181"/>
                    <a:pt x="17" y="170"/>
                  </a:cubicBezTo>
                  <a:cubicBezTo>
                    <a:pt x="17" y="165"/>
                    <a:pt x="17" y="165"/>
                    <a:pt x="17" y="165"/>
                  </a:cubicBezTo>
                  <a:cubicBezTo>
                    <a:pt x="18" y="165"/>
                    <a:pt x="18" y="165"/>
                    <a:pt x="18" y="166"/>
                  </a:cubicBezTo>
                  <a:cubicBezTo>
                    <a:pt x="19" y="166"/>
                    <a:pt x="20" y="167"/>
                    <a:pt x="21" y="167"/>
                  </a:cubicBezTo>
                  <a:cubicBezTo>
                    <a:pt x="22" y="168"/>
                    <a:pt x="22" y="168"/>
                    <a:pt x="23" y="168"/>
                  </a:cubicBezTo>
                  <a:cubicBezTo>
                    <a:pt x="24" y="169"/>
                    <a:pt x="25" y="169"/>
                    <a:pt x="26" y="170"/>
                  </a:cubicBezTo>
                  <a:cubicBezTo>
                    <a:pt x="27" y="170"/>
                    <a:pt x="28" y="171"/>
                    <a:pt x="28" y="171"/>
                  </a:cubicBezTo>
                  <a:cubicBezTo>
                    <a:pt x="29" y="171"/>
                    <a:pt x="30" y="172"/>
                    <a:pt x="31" y="172"/>
                  </a:cubicBezTo>
                  <a:cubicBezTo>
                    <a:pt x="32" y="172"/>
                    <a:pt x="33" y="173"/>
                    <a:pt x="34" y="173"/>
                  </a:cubicBezTo>
                  <a:cubicBezTo>
                    <a:pt x="35" y="173"/>
                    <a:pt x="36" y="174"/>
                    <a:pt x="37" y="174"/>
                  </a:cubicBezTo>
                  <a:cubicBezTo>
                    <a:pt x="38" y="174"/>
                    <a:pt x="39" y="175"/>
                    <a:pt x="40" y="175"/>
                  </a:cubicBezTo>
                  <a:cubicBezTo>
                    <a:pt x="41" y="175"/>
                    <a:pt x="42" y="176"/>
                    <a:pt x="44" y="176"/>
                  </a:cubicBezTo>
                  <a:cubicBezTo>
                    <a:pt x="44" y="176"/>
                    <a:pt x="45" y="176"/>
                    <a:pt x="46" y="176"/>
                  </a:cubicBezTo>
                  <a:cubicBezTo>
                    <a:pt x="48" y="177"/>
                    <a:pt x="49" y="177"/>
                    <a:pt x="50" y="177"/>
                  </a:cubicBezTo>
                  <a:cubicBezTo>
                    <a:pt x="51" y="177"/>
                    <a:pt x="52" y="177"/>
                    <a:pt x="53" y="177"/>
                  </a:cubicBezTo>
                  <a:cubicBezTo>
                    <a:pt x="54" y="178"/>
                    <a:pt x="56" y="178"/>
                    <a:pt x="58" y="178"/>
                  </a:cubicBezTo>
                  <a:cubicBezTo>
                    <a:pt x="58" y="178"/>
                    <a:pt x="59" y="178"/>
                    <a:pt x="60" y="178"/>
                  </a:cubicBezTo>
                  <a:cubicBezTo>
                    <a:pt x="62" y="178"/>
                    <a:pt x="65" y="178"/>
                    <a:pt x="67" y="178"/>
                  </a:cubicBezTo>
                  <a:cubicBezTo>
                    <a:pt x="69" y="178"/>
                    <a:pt x="72" y="178"/>
                    <a:pt x="74" y="178"/>
                  </a:cubicBezTo>
                  <a:cubicBezTo>
                    <a:pt x="75" y="178"/>
                    <a:pt x="76" y="178"/>
                    <a:pt x="76" y="178"/>
                  </a:cubicBezTo>
                  <a:cubicBezTo>
                    <a:pt x="78" y="178"/>
                    <a:pt x="80" y="178"/>
                    <a:pt x="81" y="177"/>
                  </a:cubicBezTo>
                  <a:cubicBezTo>
                    <a:pt x="82" y="177"/>
                    <a:pt x="83" y="177"/>
                    <a:pt x="84" y="177"/>
                  </a:cubicBezTo>
                  <a:cubicBezTo>
                    <a:pt x="85" y="177"/>
                    <a:pt x="86" y="177"/>
                    <a:pt x="88" y="176"/>
                  </a:cubicBezTo>
                  <a:cubicBezTo>
                    <a:pt x="89" y="176"/>
                    <a:pt x="89" y="176"/>
                    <a:pt x="90" y="176"/>
                  </a:cubicBezTo>
                  <a:cubicBezTo>
                    <a:pt x="92" y="176"/>
                    <a:pt x="93" y="175"/>
                    <a:pt x="94" y="175"/>
                  </a:cubicBezTo>
                  <a:cubicBezTo>
                    <a:pt x="95" y="175"/>
                    <a:pt x="96" y="174"/>
                    <a:pt x="97" y="174"/>
                  </a:cubicBezTo>
                  <a:cubicBezTo>
                    <a:pt x="98" y="174"/>
                    <a:pt x="99" y="173"/>
                    <a:pt x="100" y="173"/>
                  </a:cubicBezTo>
                  <a:cubicBezTo>
                    <a:pt x="101" y="173"/>
                    <a:pt x="102" y="172"/>
                    <a:pt x="103" y="172"/>
                  </a:cubicBezTo>
                  <a:cubicBezTo>
                    <a:pt x="104" y="172"/>
                    <a:pt x="105" y="171"/>
                    <a:pt x="106" y="171"/>
                  </a:cubicBezTo>
                  <a:cubicBezTo>
                    <a:pt x="106" y="171"/>
                    <a:pt x="107" y="170"/>
                    <a:pt x="108" y="170"/>
                  </a:cubicBezTo>
                  <a:cubicBezTo>
                    <a:pt x="109" y="169"/>
                    <a:pt x="110" y="169"/>
                    <a:pt x="111" y="168"/>
                  </a:cubicBezTo>
                  <a:cubicBezTo>
                    <a:pt x="112" y="168"/>
                    <a:pt x="112" y="168"/>
                    <a:pt x="113" y="167"/>
                  </a:cubicBezTo>
                  <a:cubicBezTo>
                    <a:pt x="114" y="167"/>
                    <a:pt x="115" y="166"/>
                    <a:pt x="116" y="166"/>
                  </a:cubicBezTo>
                  <a:cubicBezTo>
                    <a:pt x="116" y="165"/>
                    <a:pt x="116" y="165"/>
                    <a:pt x="117" y="165"/>
                  </a:cubicBezTo>
                  <a:close/>
                  <a:moveTo>
                    <a:pt x="117" y="133"/>
                  </a:moveTo>
                  <a:cubicBezTo>
                    <a:pt x="117" y="138"/>
                    <a:pt x="117" y="138"/>
                    <a:pt x="117" y="138"/>
                  </a:cubicBezTo>
                  <a:cubicBezTo>
                    <a:pt x="117" y="149"/>
                    <a:pt x="96" y="162"/>
                    <a:pt x="67" y="162"/>
                  </a:cubicBezTo>
                  <a:cubicBezTo>
                    <a:pt x="38" y="162"/>
                    <a:pt x="17" y="149"/>
                    <a:pt x="17" y="138"/>
                  </a:cubicBezTo>
                  <a:cubicBezTo>
                    <a:pt x="17" y="133"/>
                    <a:pt x="17" y="133"/>
                    <a:pt x="17" y="133"/>
                  </a:cubicBezTo>
                  <a:cubicBezTo>
                    <a:pt x="18" y="133"/>
                    <a:pt x="18" y="133"/>
                    <a:pt x="18" y="133"/>
                  </a:cubicBezTo>
                  <a:cubicBezTo>
                    <a:pt x="19" y="134"/>
                    <a:pt x="20" y="134"/>
                    <a:pt x="21" y="135"/>
                  </a:cubicBezTo>
                  <a:cubicBezTo>
                    <a:pt x="22" y="135"/>
                    <a:pt x="22" y="136"/>
                    <a:pt x="23" y="136"/>
                  </a:cubicBezTo>
                  <a:cubicBezTo>
                    <a:pt x="24" y="137"/>
                    <a:pt x="25" y="137"/>
                    <a:pt x="26" y="138"/>
                  </a:cubicBezTo>
                  <a:cubicBezTo>
                    <a:pt x="27" y="138"/>
                    <a:pt x="28" y="138"/>
                    <a:pt x="28" y="139"/>
                  </a:cubicBezTo>
                  <a:cubicBezTo>
                    <a:pt x="29" y="139"/>
                    <a:pt x="30" y="139"/>
                    <a:pt x="31" y="140"/>
                  </a:cubicBezTo>
                  <a:cubicBezTo>
                    <a:pt x="32" y="140"/>
                    <a:pt x="33" y="140"/>
                    <a:pt x="34" y="141"/>
                  </a:cubicBezTo>
                  <a:cubicBezTo>
                    <a:pt x="35" y="141"/>
                    <a:pt x="36" y="141"/>
                    <a:pt x="37" y="142"/>
                  </a:cubicBezTo>
                  <a:cubicBezTo>
                    <a:pt x="38" y="142"/>
                    <a:pt x="39" y="142"/>
                    <a:pt x="40" y="143"/>
                  </a:cubicBezTo>
                  <a:cubicBezTo>
                    <a:pt x="41" y="143"/>
                    <a:pt x="42" y="143"/>
                    <a:pt x="44" y="143"/>
                  </a:cubicBezTo>
                  <a:cubicBezTo>
                    <a:pt x="44" y="144"/>
                    <a:pt x="45" y="144"/>
                    <a:pt x="46" y="144"/>
                  </a:cubicBezTo>
                  <a:cubicBezTo>
                    <a:pt x="48" y="144"/>
                    <a:pt x="49" y="145"/>
                    <a:pt x="50" y="145"/>
                  </a:cubicBezTo>
                  <a:cubicBezTo>
                    <a:pt x="51" y="145"/>
                    <a:pt x="52" y="145"/>
                    <a:pt x="53" y="145"/>
                  </a:cubicBezTo>
                  <a:cubicBezTo>
                    <a:pt x="54" y="145"/>
                    <a:pt x="56" y="145"/>
                    <a:pt x="58" y="146"/>
                  </a:cubicBezTo>
                  <a:cubicBezTo>
                    <a:pt x="58" y="146"/>
                    <a:pt x="59" y="146"/>
                    <a:pt x="60" y="146"/>
                  </a:cubicBezTo>
                  <a:cubicBezTo>
                    <a:pt x="62" y="146"/>
                    <a:pt x="65" y="146"/>
                    <a:pt x="67" y="146"/>
                  </a:cubicBezTo>
                  <a:cubicBezTo>
                    <a:pt x="69" y="146"/>
                    <a:pt x="72" y="146"/>
                    <a:pt x="74" y="146"/>
                  </a:cubicBezTo>
                  <a:cubicBezTo>
                    <a:pt x="75" y="146"/>
                    <a:pt x="76" y="146"/>
                    <a:pt x="76" y="146"/>
                  </a:cubicBezTo>
                  <a:cubicBezTo>
                    <a:pt x="78" y="145"/>
                    <a:pt x="80" y="145"/>
                    <a:pt x="81" y="145"/>
                  </a:cubicBezTo>
                  <a:cubicBezTo>
                    <a:pt x="82" y="145"/>
                    <a:pt x="83" y="145"/>
                    <a:pt x="84" y="145"/>
                  </a:cubicBezTo>
                  <a:cubicBezTo>
                    <a:pt x="85" y="145"/>
                    <a:pt x="86" y="144"/>
                    <a:pt x="88" y="144"/>
                  </a:cubicBezTo>
                  <a:cubicBezTo>
                    <a:pt x="89" y="144"/>
                    <a:pt x="89" y="144"/>
                    <a:pt x="90" y="143"/>
                  </a:cubicBezTo>
                  <a:cubicBezTo>
                    <a:pt x="92" y="143"/>
                    <a:pt x="93" y="143"/>
                    <a:pt x="94" y="143"/>
                  </a:cubicBezTo>
                  <a:cubicBezTo>
                    <a:pt x="95" y="142"/>
                    <a:pt x="96" y="142"/>
                    <a:pt x="97" y="142"/>
                  </a:cubicBezTo>
                  <a:cubicBezTo>
                    <a:pt x="98" y="141"/>
                    <a:pt x="99" y="141"/>
                    <a:pt x="100" y="141"/>
                  </a:cubicBezTo>
                  <a:cubicBezTo>
                    <a:pt x="101" y="140"/>
                    <a:pt x="102" y="140"/>
                    <a:pt x="103" y="140"/>
                  </a:cubicBezTo>
                  <a:cubicBezTo>
                    <a:pt x="104" y="139"/>
                    <a:pt x="105" y="139"/>
                    <a:pt x="106" y="139"/>
                  </a:cubicBezTo>
                  <a:cubicBezTo>
                    <a:pt x="106" y="138"/>
                    <a:pt x="107" y="138"/>
                    <a:pt x="108" y="138"/>
                  </a:cubicBezTo>
                  <a:cubicBezTo>
                    <a:pt x="109" y="137"/>
                    <a:pt x="110" y="137"/>
                    <a:pt x="111" y="136"/>
                  </a:cubicBezTo>
                  <a:cubicBezTo>
                    <a:pt x="112" y="136"/>
                    <a:pt x="112" y="135"/>
                    <a:pt x="113" y="135"/>
                  </a:cubicBezTo>
                  <a:cubicBezTo>
                    <a:pt x="114" y="134"/>
                    <a:pt x="115" y="134"/>
                    <a:pt x="116" y="133"/>
                  </a:cubicBezTo>
                  <a:cubicBezTo>
                    <a:pt x="116" y="133"/>
                    <a:pt x="116" y="133"/>
                    <a:pt x="117" y="133"/>
                  </a:cubicBezTo>
                  <a:close/>
                  <a:moveTo>
                    <a:pt x="117" y="100"/>
                  </a:moveTo>
                  <a:cubicBezTo>
                    <a:pt x="117" y="105"/>
                    <a:pt x="117" y="105"/>
                    <a:pt x="117" y="105"/>
                  </a:cubicBezTo>
                  <a:cubicBezTo>
                    <a:pt x="117" y="117"/>
                    <a:pt x="96" y="129"/>
                    <a:pt x="67" y="129"/>
                  </a:cubicBezTo>
                  <a:cubicBezTo>
                    <a:pt x="38" y="129"/>
                    <a:pt x="17" y="117"/>
                    <a:pt x="17" y="105"/>
                  </a:cubicBezTo>
                  <a:cubicBezTo>
                    <a:pt x="17" y="100"/>
                    <a:pt x="17" y="100"/>
                    <a:pt x="17" y="100"/>
                  </a:cubicBezTo>
                  <a:cubicBezTo>
                    <a:pt x="18" y="100"/>
                    <a:pt x="18" y="101"/>
                    <a:pt x="18" y="101"/>
                  </a:cubicBezTo>
                  <a:cubicBezTo>
                    <a:pt x="19" y="102"/>
                    <a:pt x="20" y="102"/>
                    <a:pt x="21" y="103"/>
                  </a:cubicBezTo>
                  <a:cubicBezTo>
                    <a:pt x="22" y="103"/>
                    <a:pt x="22" y="103"/>
                    <a:pt x="23" y="104"/>
                  </a:cubicBezTo>
                  <a:cubicBezTo>
                    <a:pt x="24" y="104"/>
                    <a:pt x="25" y="105"/>
                    <a:pt x="26" y="105"/>
                  </a:cubicBezTo>
                  <a:cubicBezTo>
                    <a:pt x="27" y="106"/>
                    <a:pt x="28" y="106"/>
                    <a:pt x="28" y="106"/>
                  </a:cubicBezTo>
                  <a:cubicBezTo>
                    <a:pt x="29" y="107"/>
                    <a:pt x="30" y="107"/>
                    <a:pt x="31" y="108"/>
                  </a:cubicBezTo>
                  <a:cubicBezTo>
                    <a:pt x="32" y="108"/>
                    <a:pt x="33" y="108"/>
                    <a:pt x="34" y="108"/>
                  </a:cubicBezTo>
                  <a:cubicBezTo>
                    <a:pt x="35" y="109"/>
                    <a:pt x="36" y="109"/>
                    <a:pt x="37" y="110"/>
                  </a:cubicBezTo>
                  <a:cubicBezTo>
                    <a:pt x="38" y="110"/>
                    <a:pt x="39" y="110"/>
                    <a:pt x="40" y="110"/>
                  </a:cubicBezTo>
                  <a:cubicBezTo>
                    <a:pt x="41" y="111"/>
                    <a:pt x="42" y="111"/>
                    <a:pt x="44" y="111"/>
                  </a:cubicBezTo>
                  <a:cubicBezTo>
                    <a:pt x="44" y="111"/>
                    <a:pt x="45" y="112"/>
                    <a:pt x="46" y="112"/>
                  </a:cubicBezTo>
                  <a:cubicBezTo>
                    <a:pt x="48" y="112"/>
                    <a:pt x="49" y="112"/>
                    <a:pt x="50" y="112"/>
                  </a:cubicBezTo>
                  <a:cubicBezTo>
                    <a:pt x="51" y="113"/>
                    <a:pt x="52" y="113"/>
                    <a:pt x="53" y="113"/>
                  </a:cubicBezTo>
                  <a:cubicBezTo>
                    <a:pt x="54" y="113"/>
                    <a:pt x="56" y="113"/>
                    <a:pt x="58" y="113"/>
                  </a:cubicBezTo>
                  <a:cubicBezTo>
                    <a:pt x="58" y="113"/>
                    <a:pt x="59" y="113"/>
                    <a:pt x="60" y="113"/>
                  </a:cubicBezTo>
                  <a:cubicBezTo>
                    <a:pt x="62" y="114"/>
                    <a:pt x="65" y="114"/>
                    <a:pt x="67" y="114"/>
                  </a:cubicBezTo>
                  <a:cubicBezTo>
                    <a:pt x="69" y="114"/>
                    <a:pt x="72" y="114"/>
                    <a:pt x="74" y="113"/>
                  </a:cubicBezTo>
                  <a:cubicBezTo>
                    <a:pt x="75" y="113"/>
                    <a:pt x="76" y="113"/>
                    <a:pt x="76" y="113"/>
                  </a:cubicBezTo>
                  <a:cubicBezTo>
                    <a:pt x="78" y="113"/>
                    <a:pt x="80" y="113"/>
                    <a:pt x="81" y="113"/>
                  </a:cubicBezTo>
                  <a:cubicBezTo>
                    <a:pt x="82" y="113"/>
                    <a:pt x="83" y="113"/>
                    <a:pt x="84" y="112"/>
                  </a:cubicBezTo>
                  <a:cubicBezTo>
                    <a:pt x="85" y="112"/>
                    <a:pt x="86" y="112"/>
                    <a:pt x="88" y="112"/>
                  </a:cubicBezTo>
                  <a:cubicBezTo>
                    <a:pt x="89" y="112"/>
                    <a:pt x="89" y="111"/>
                    <a:pt x="90" y="111"/>
                  </a:cubicBezTo>
                  <a:cubicBezTo>
                    <a:pt x="92" y="111"/>
                    <a:pt x="93" y="111"/>
                    <a:pt x="94" y="110"/>
                  </a:cubicBezTo>
                  <a:cubicBezTo>
                    <a:pt x="95" y="110"/>
                    <a:pt x="96" y="110"/>
                    <a:pt x="97" y="110"/>
                  </a:cubicBezTo>
                  <a:cubicBezTo>
                    <a:pt x="98" y="109"/>
                    <a:pt x="99" y="109"/>
                    <a:pt x="100" y="108"/>
                  </a:cubicBezTo>
                  <a:cubicBezTo>
                    <a:pt x="101" y="108"/>
                    <a:pt x="102" y="108"/>
                    <a:pt x="103" y="108"/>
                  </a:cubicBezTo>
                  <a:cubicBezTo>
                    <a:pt x="104" y="107"/>
                    <a:pt x="105" y="107"/>
                    <a:pt x="106" y="106"/>
                  </a:cubicBezTo>
                  <a:cubicBezTo>
                    <a:pt x="106" y="106"/>
                    <a:pt x="107" y="106"/>
                    <a:pt x="108" y="105"/>
                  </a:cubicBezTo>
                  <a:cubicBezTo>
                    <a:pt x="109" y="105"/>
                    <a:pt x="110" y="104"/>
                    <a:pt x="111" y="104"/>
                  </a:cubicBezTo>
                  <a:cubicBezTo>
                    <a:pt x="112" y="103"/>
                    <a:pt x="112" y="103"/>
                    <a:pt x="113" y="103"/>
                  </a:cubicBezTo>
                  <a:cubicBezTo>
                    <a:pt x="114" y="102"/>
                    <a:pt x="115" y="102"/>
                    <a:pt x="116" y="101"/>
                  </a:cubicBezTo>
                  <a:cubicBezTo>
                    <a:pt x="116" y="101"/>
                    <a:pt x="116" y="100"/>
                    <a:pt x="117" y="100"/>
                  </a:cubicBezTo>
                  <a:close/>
                  <a:moveTo>
                    <a:pt x="117" y="68"/>
                  </a:moveTo>
                  <a:cubicBezTo>
                    <a:pt x="117" y="73"/>
                    <a:pt x="117" y="73"/>
                    <a:pt x="117" y="73"/>
                  </a:cubicBezTo>
                  <a:cubicBezTo>
                    <a:pt x="117" y="84"/>
                    <a:pt x="96" y="97"/>
                    <a:pt x="67" y="97"/>
                  </a:cubicBezTo>
                  <a:cubicBezTo>
                    <a:pt x="38" y="97"/>
                    <a:pt x="17" y="84"/>
                    <a:pt x="17" y="73"/>
                  </a:cubicBezTo>
                  <a:cubicBezTo>
                    <a:pt x="17" y="68"/>
                    <a:pt x="17" y="68"/>
                    <a:pt x="17" y="68"/>
                  </a:cubicBezTo>
                  <a:cubicBezTo>
                    <a:pt x="18" y="68"/>
                    <a:pt x="18" y="68"/>
                    <a:pt x="18" y="69"/>
                  </a:cubicBezTo>
                  <a:cubicBezTo>
                    <a:pt x="19" y="69"/>
                    <a:pt x="20" y="70"/>
                    <a:pt x="21" y="70"/>
                  </a:cubicBezTo>
                  <a:cubicBezTo>
                    <a:pt x="22" y="71"/>
                    <a:pt x="22" y="71"/>
                    <a:pt x="23" y="71"/>
                  </a:cubicBezTo>
                  <a:cubicBezTo>
                    <a:pt x="24" y="72"/>
                    <a:pt x="25" y="72"/>
                    <a:pt x="26" y="73"/>
                  </a:cubicBezTo>
                  <a:cubicBezTo>
                    <a:pt x="27" y="73"/>
                    <a:pt x="28" y="74"/>
                    <a:pt x="28" y="74"/>
                  </a:cubicBezTo>
                  <a:cubicBezTo>
                    <a:pt x="29" y="74"/>
                    <a:pt x="30" y="75"/>
                    <a:pt x="31" y="75"/>
                  </a:cubicBezTo>
                  <a:cubicBezTo>
                    <a:pt x="32" y="76"/>
                    <a:pt x="33" y="76"/>
                    <a:pt x="34" y="76"/>
                  </a:cubicBezTo>
                  <a:cubicBezTo>
                    <a:pt x="35" y="77"/>
                    <a:pt x="36" y="77"/>
                    <a:pt x="37" y="77"/>
                  </a:cubicBezTo>
                  <a:cubicBezTo>
                    <a:pt x="38" y="77"/>
                    <a:pt x="39" y="78"/>
                    <a:pt x="40" y="78"/>
                  </a:cubicBezTo>
                  <a:cubicBezTo>
                    <a:pt x="41" y="78"/>
                    <a:pt x="42" y="79"/>
                    <a:pt x="44" y="79"/>
                  </a:cubicBezTo>
                  <a:cubicBezTo>
                    <a:pt x="44" y="79"/>
                    <a:pt x="45" y="79"/>
                    <a:pt x="46" y="79"/>
                  </a:cubicBezTo>
                  <a:cubicBezTo>
                    <a:pt x="48" y="80"/>
                    <a:pt x="49" y="80"/>
                    <a:pt x="50" y="80"/>
                  </a:cubicBezTo>
                  <a:cubicBezTo>
                    <a:pt x="51" y="80"/>
                    <a:pt x="52" y="80"/>
                    <a:pt x="53" y="80"/>
                  </a:cubicBezTo>
                  <a:cubicBezTo>
                    <a:pt x="54" y="81"/>
                    <a:pt x="56" y="81"/>
                    <a:pt x="58" y="81"/>
                  </a:cubicBezTo>
                  <a:cubicBezTo>
                    <a:pt x="58" y="81"/>
                    <a:pt x="59" y="81"/>
                    <a:pt x="60" y="81"/>
                  </a:cubicBezTo>
                  <a:cubicBezTo>
                    <a:pt x="62" y="81"/>
                    <a:pt x="65" y="81"/>
                    <a:pt x="67" y="81"/>
                  </a:cubicBezTo>
                  <a:cubicBezTo>
                    <a:pt x="69" y="81"/>
                    <a:pt x="72" y="81"/>
                    <a:pt x="74" y="81"/>
                  </a:cubicBezTo>
                  <a:cubicBezTo>
                    <a:pt x="75" y="81"/>
                    <a:pt x="76" y="81"/>
                    <a:pt x="76" y="81"/>
                  </a:cubicBezTo>
                  <a:cubicBezTo>
                    <a:pt x="78" y="81"/>
                    <a:pt x="80" y="81"/>
                    <a:pt x="81" y="80"/>
                  </a:cubicBezTo>
                  <a:cubicBezTo>
                    <a:pt x="82" y="80"/>
                    <a:pt x="83" y="80"/>
                    <a:pt x="84" y="80"/>
                  </a:cubicBezTo>
                  <a:cubicBezTo>
                    <a:pt x="85" y="80"/>
                    <a:pt x="86" y="80"/>
                    <a:pt x="88" y="79"/>
                  </a:cubicBezTo>
                  <a:cubicBezTo>
                    <a:pt x="89" y="79"/>
                    <a:pt x="89" y="79"/>
                    <a:pt x="90" y="79"/>
                  </a:cubicBezTo>
                  <a:cubicBezTo>
                    <a:pt x="92" y="79"/>
                    <a:pt x="93" y="78"/>
                    <a:pt x="94" y="78"/>
                  </a:cubicBezTo>
                  <a:cubicBezTo>
                    <a:pt x="95" y="78"/>
                    <a:pt x="96" y="77"/>
                    <a:pt x="97" y="77"/>
                  </a:cubicBezTo>
                  <a:cubicBezTo>
                    <a:pt x="98" y="77"/>
                    <a:pt x="99" y="77"/>
                    <a:pt x="100" y="76"/>
                  </a:cubicBezTo>
                  <a:cubicBezTo>
                    <a:pt x="101" y="76"/>
                    <a:pt x="102" y="76"/>
                    <a:pt x="103" y="75"/>
                  </a:cubicBezTo>
                  <a:cubicBezTo>
                    <a:pt x="104" y="75"/>
                    <a:pt x="105" y="74"/>
                    <a:pt x="106" y="74"/>
                  </a:cubicBezTo>
                  <a:cubicBezTo>
                    <a:pt x="106" y="74"/>
                    <a:pt x="107" y="73"/>
                    <a:pt x="108" y="73"/>
                  </a:cubicBezTo>
                  <a:cubicBezTo>
                    <a:pt x="109" y="72"/>
                    <a:pt x="110" y="72"/>
                    <a:pt x="111" y="71"/>
                  </a:cubicBezTo>
                  <a:cubicBezTo>
                    <a:pt x="112" y="71"/>
                    <a:pt x="112" y="71"/>
                    <a:pt x="113" y="70"/>
                  </a:cubicBezTo>
                  <a:cubicBezTo>
                    <a:pt x="114" y="70"/>
                    <a:pt x="115" y="69"/>
                    <a:pt x="116" y="69"/>
                  </a:cubicBezTo>
                  <a:cubicBezTo>
                    <a:pt x="116" y="68"/>
                    <a:pt x="116" y="68"/>
                    <a:pt x="117" y="68"/>
                  </a:cubicBezTo>
                  <a:close/>
                  <a:moveTo>
                    <a:pt x="67" y="17"/>
                  </a:moveTo>
                  <a:cubicBezTo>
                    <a:pt x="96" y="17"/>
                    <a:pt x="117" y="29"/>
                    <a:pt x="117" y="41"/>
                  </a:cubicBezTo>
                  <a:cubicBezTo>
                    <a:pt x="117" y="52"/>
                    <a:pt x="96" y="65"/>
                    <a:pt x="67" y="65"/>
                  </a:cubicBezTo>
                  <a:cubicBezTo>
                    <a:pt x="38" y="65"/>
                    <a:pt x="17" y="52"/>
                    <a:pt x="17" y="41"/>
                  </a:cubicBezTo>
                  <a:cubicBezTo>
                    <a:pt x="17" y="29"/>
                    <a:pt x="38" y="17"/>
                    <a:pt x="67" y="17"/>
                  </a:cubicBezTo>
                  <a:close/>
                  <a:moveTo>
                    <a:pt x="117" y="299"/>
                  </a:moveTo>
                  <a:cubicBezTo>
                    <a:pt x="117" y="311"/>
                    <a:pt x="96" y="323"/>
                    <a:pt x="67" y="323"/>
                  </a:cubicBezTo>
                  <a:cubicBezTo>
                    <a:pt x="38" y="323"/>
                    <a:pt x="17" y="311"/>
                    <a:pt x="17" y="299"/>
                  </a:cubicBezTo>
                  <a:cubicBezTo>
                    <a:pt x="17" y="294"/>
                    <a:pt x="17" y="294"/>
                    <a:pt x="17" y="294"/>
                  </a:cubicBezTo>
                  <a:cubicBezTo>
                    <a:pt x="18" y="294"/>
                    <a:pt x="18" y="295"/>
                    <a:pt x="18" y="295"/>
                  </a:cubicBezTo>
                  <a:cubicBezTo>
                    <a:pt x="19" y="295"/>
                    <a:pt x="20" y="296"/>
                    <a:pt x="21" y="296"/>
                  </a:cubicBezTo>
                  <a:cubicBezTo>
                    <a:pt x="22" y="297"/>
                    <a:pt x="22" y="297"/>
                    <a:pt x="23" y="298"/>
                  </a:cubicBezTo>
                  <a:cubicBezTo>
                    <a:pt x="24" y="298"/>
                    <a:pt x="25" y="299"/>
                    <a:pt x="26" y="299"/>
                  </a:cubicBezTo>
                  <a:cubicBezTo>
                    <a:pt x="27" y="299"/>
                    <a:pt x="28" y="300"/>
                    <a:pt x="28" y="300"/>
                  </a:cubicBezTo>
                  <a:cubicBezTo>
                    <a:pt x="29" y="301"/>
                    <a:pt x="30" y="301"/>
                    <a:pt x="31" y="301"/>
                  </a:cubicBezTo>
                  <a:cubicBezTo>
                    <a:pt x="32" y="302"/>
                    <a:pt x="33" y="302"/>
                    <a:pt x="34" y="302"/>
                  </a:cubicBezTo>
                  <a:cubicBezTo>
                    <a:pt x="35" y="303"/>
                    <a:pt x="36" y="303"/>
                    <a:pt x="37" y="303"/>
                  </a:cubicBezTo>
                  <a:cubicBezTo>
                    <a:pt x="38" y="304"/>
                    <a:pt x="39" y="304"/>
                    <a:pt x="40" y="304"/>
                  </a:cubicBezTo>
                  <a:cubicBezTo>
                    <a:pt x="41" y="304"/>
                    <a:pt x="42" y="305"/>
                    <a:pt x="44" y="305"/>
                  </a:cubicBezTo>
                  <a:cubicBezTo>
                    <a:pt x="44" y="305"/>
                    <a:pt x="45" y="305"/>
                    <a:pt x="46" y="306"/>
                  </a:cubicBezTo>
                  <a:cubicBezTo>
                    <a:pt x="48" y="306"/>
                    <a:pt x="49" y="306"/>
                    <a:pt x="50" y="306"/>
                  </a:cubicBezTo>
                  <a:cubicBezTo>
                    <a:pt x="51" y="306"/>
                    <a:pt x="52" y="307"/>
                    <a:pt x="53" y="307"/>
                  </a:cubicBezTo>
                  <a:cubicBezTo>
                    <a:pt x="54" y="307"/>
                    <a:pt x="56" y="307"/>
                    <a:pt x="57" y="307"/>
                  </a:cubicBezTo>
                  <a:cubicBezTo>
                    <a:pt x="58" y="307"/>
                    <a:pt x="59" y="307"/>
                    <a:pt x="60" y="307"/>
                  </a:cubicBezTo>
                  <a:cubicBezTo>
                    <a:pt x="62" y="308"/>
                    <a:pt x="65" y="308"/>
                    <a:pt x="67" y="308"/>
                  </a:cubicBezTo>
                  <a:cubicBezTo>
                    <a:pt x="69" y="308"/>
                    <a:pt x="72" y="308"/>
                    <a:pt x="74" y="307"/>
                  </a:cubicBezTo>
                  <a:cubicBezTo>
                    <a:pt x="75" y="307"/>
                    <a:pt x="76" y="307"/>
                    <a:pt x="77" y="307"/>
                  </a:cubicBezTo>
                  <a:cubicBezTo>
                    <a:pt x="78" y="307"/>
                    <a:pt x="80" y="307"/>
                    <a:pt x="81" y="307"/>
                  </a:cubicBezTo>
                  <a:cubicBezTo>
                    <a:pt x="82" y="307"/>
                    <a:pt x="83" y="306"/>
                    <a:pt x="84" y="306"/>
                  </a:cubicBezTo>
                  <a:cubicBezTo>
                    <a:pt x="85" y="306"/>
                    <a:pt x="86" y="306"/>
                    <a:pt x="88" y="306"/>
                  </a:cubicBezTo>
                  <a:cubicBezTo>
                    <a:pt x="89" y="305"/>
                    <a:pt x="90" y="305"/>
                    <a:pt x="90" y="305"/>
                  </a:cubicBezTo>
                  <a:cubicBezTo>
                    <a:pt x="92" y="305"/>
                    <a:pt x="93" y="304"/>
                    <a:pt x="94" y="304"/>
                  </a:cubicBezTo>
                  <a:cubicBezTo>
                    <a:pt x="95" y="304"/>
                    <a:pt x="96" y="304"/>
                    <a:pt x="97" y="303"/>
                  </a:cubicBezTo>
                  <a:cubicBezTo>
                    <a:pt x="98" y="303"/>
                    <a:pt x="99" y="303"/>
                    <a:pt x="100" y="302"/>
                  </a:cubicBezTo>
                  <a:cubicBezTo>
                    <a:pt x="101" y="302"/>
                    <a:pt x="102" y="302"/>
                    <a:pt x="103" y="301"/>
                  </a:cubicBezTo>
                  <a:cubicBezTo>
                    <a:pt x="104" y="301"/>
                    <a:pt x="105" y="301"/>
                    <a:pt x="106" y="300"/>
                  </a:cubicBezTo>
                  <a:cubicBezTo>
                    <a:pt x="106" y="300"/>
                    <a:pt x="107" y="299"/>
                    <a:pt x="108" y="299"/>
                  </a:cubicBezTo>
                  <a:cubicBezTo>
                    <a:pt x="109" y="299"/>
                    <a:pt x="110" y="298"/>
                    <a:pt x="111" y="298"/>
                  </a:cubicBezTo>
                  <a:cubicBezTo>
                    <a:pt x="112" y="297"/>
                    <a:pt x="112" y="297"/>
                    <a:pt x="113" y="296"/>
                  </a:cubicBezTo>
                  <a:cubicBezTo>
                    <a:pt x="114" y="296"/>
                    <a:pt x="115" y="295"/>
                    <a:pt x="116" y="295"/>
                  </a:cubicBezTo>
                  <a:cubicBezTo>
                    <a:pt x="116" y="295"/>
                    <a:pt x="116" y="294"/>
                    <a:pt x="117" y="294"/>
                  </a:cubicBezTo>
                  <a:lnTo>
                    <a:pt x="117" y="2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1212"/>
                </a:solidFill>
                <a:effectLst/>
                <a:uLnTx/>
                <a:uFillTx/>
                <a:latin typeface="Source Sans Pro"/>
                <a:ea typeface="+mn-ea"/>
                <a:cs typeface="+mn-cs"/>
              </a:endParaRPr>
            </a:p>
          </p:txBody>
        </p:sp>
        <p:sp>
          <p:nvSpPr>
            <p:cNvPr id="37" name="Freeform 183">
              <a:extLst>
                <a:ext uri="{FF2B5EF4-FFF2-40B4-BE49-F238E27FC236}">
                  <a16:creationId xmlns:a16="http://schemas.microsoft.com/office/drawing/2014/main" id="{9E4BC0F2-B3B2-9B44-93CF-C55653885211}"/>
                </a:ext>
              </a:extLst>
            </p:cNvPr>
            <p:cNvSpPr>
              <a:spLocks noEditPoints="1"/>
            </p:cNvSpPr>
            <p:nvPr/>
          </p:nvSpPr>
          <p:spPr bwMode="auto">
            <a:xfrm>
              <a:off x="8669338" y="2851151"/>
              <a:ext cx="134938" cy="214313"/>
            </a:xfrm>
            <a:custGeom>
              <a:avLst/>
              <a:gdLst>
                <a:gd name="T0" fmla="*/ 0 w 133"/>
                <a:gd name="T1" fmla="*/ 73 h 211"/>
                <a:gd name="T2" fmla="*/ 0 w 133"/>
                <a:gd name="T3" fmla="*/ 170 h 211"/>
                <a:gd name="T4" fmla="*/ 133 w 133"/>
                <a:gd name="T5" fmla="*/ 138 h 211"/>
                <a:gd name="T6" fmla="*/ 133 w 133"/>
                <a:gd name="T7" fmla="*/ 41 h 211"/>
                <a:gd name="T8" fmla="*/ 117 w 133"/>
                <a:gd name="T9" fmla="*/ 138 h 211"/>
                <a:gd name="T10" fmla="*/ 17 w 133"/>
                <a:gd name="T11" fmla="*/ 133 h 211"/>
                <a:gd name="T12" fmla="*/ 23 w 133"/>
                <a:gd name="T13" fmla="*/ 136 h 211"/>
                <a:gd name="T14" fmla="*/ 31 w 133"/>
                <a:gd name="T15" fmla="*/ 140 h 211"/>
                <a:gd name="T16" fmla="*/ 40 w 133"/>
                <a:gd name="T17" fmla="*/ 143 h 211"/>
                <a:gd name="T18" fmla="*/ 50 w 133"/>
                <a:gd name="T19" fmla="*/ 145 h 211"/>
                <a:gd name="T20" fmla="*/ 60 w 133"/>
                <a:gd name="T21" fmla="*/ 146 h 211"/>
                <a:gd name="T22" fmla="*/ 76 w 133"/>
                <a:gd name="T23" fmla="*/ 146 h 211"/>
                <a:gd name="T24" fmla="*/ 88 w 133"/>
                <a:gd name="T25" fmla="*/ 144 h 211"/>
                <a:gd name="T26" fmla="*/ 96 w 133"/>
                <a:gd name="T27" fmla="*/ 142 h 211"/>
                <a:gd name="T28" fmla="*/ 105 w 133"/>
                <a:gd name="T29" fmla="*/ 139 h 211"/>
                <a:gd name="T30" fmla="*/ 113 w 133"/>
                <a:gd name="T31" fmla="*/ 135 h 211"/>
                <a:gd name="T32" fmla="*/ 117 w 133"/>
                <a:gd name="T33" fmla="*/ 100 h 211"/>
                <a:gd name="T34" fmla="*/ 17 w 133"/>
                <a:gd name="T35" fmla="*/ 106 h 211"/>
                <a:gd name="T36" fmla="*/ 21 w 133"/>
                <a:gd name="T37" fmla="*/ 103 h 211"/>
                <a:gd name="T38" fmla="*/ 28 w 133"/>
                <a:gd name="T39" fmla="*/ 107 h 211"/>
                <a:gd name="T40" fmla="*/ 37 w 133"/>
                <a:gd name="T41" fmla="*/ 110 h 211"/>
                <a:gd name="T42" fmla="*/ 46 w 133"/>
                <a:gd name="T43" fmla="*/ 112 h 211"/>
                <a:gd name="T44" fmla="*/ 57 w 133"/>
                <a:gd name="T45" fmla="*/ 114 h 211"/>
                <a:gd name="T46" fmla="*/ 74 w 133"/>
                <a:gd name="T47" fmla="*/ 114 h 211"/>
                <a:gd name="T48" fmla="*/ 84 w 133"/>
                <a:gd name="T49" fmla="*/ 113 h 211"/>
                <a:gd name="T50" fmla="*/ 94 w 133"/>
                <a:gd name="T51" fmla="*/ 111 h 211"/>
                <a:gd name="T52" fmla="*/ 102 w 133"/>
                <a:gd name="T53" fmla="*/ 108 h 211"/>
                <a:gd name="T54" fmla="*/ 111 w 133"/>
                <a:gd name="T55" fmla="*/ 104 h 211"/>
                <a:gd name="T56" fmla="*/ 117 w 133"/>
                <a:gd name="T57" fmla="*/ 100 h 211"/>
                <a:gd name="T58" fmla="*/ 67 w 133"/>
                <a:gd name="T59" fmla="*/ 97 h 211"/>
                <a:gd name="T60" fmla="*/ 18 w 133"/>
                <a:gd name="T61" fmla="*/ 69 h 211"/>
                <a:gd name="T62" fmla="*/ 26 w 133"/>
                <a:gd name="T63" fmla="*/ 73 h 211"/>
                <a:gd name="T64" fmla="*/ 34 w 133"/>
                <a:gd name="T65" fmla="*/ 76 h 211"/>
                <a:gd name="T66" fmla="*/ 43 w 133"/>
                <a:gd name="T67" fmla="*/ 79 h 211"/>
                <a:gd name="T68" fmla="*/ 53 w 133"/>
                <a:gd name="T69" fmla="*/ 81 h 211"/>
                <a:gd name="T70" fmla="*/ 67 w 133"/>
                <a:gd name="T71" fmla="*/ 82 h 211"/>
                <a:gd name="T72" fmla="*/ 81 w 133"/>
                <a:gd name="T73" fmla="*/ 81 h 211"/>
                <a:gd name="T74" fmla="*/ 90 w 133"/>
                <a:gd name="T75" fmla="*/ 79 h 211"/>
                <a:gd name="T76" fmla="*/ 100 w 133"/>
                <a:gd name="T77" fmla="*/ 76 h 211"/>
                <a:gd name="T78" fmla="*/ 108 w 133"/>
                <a:gd name="T79" fmla="*/ 73 h 211"/>
                <a:gd name="T80" fmla="*/ 115 w 133"/>
                <a:gd name="T81" fmla="*/ 69 h 211"/>
                <a:gd name="T82" fmla="*/ 117 w 133"/>
                <a:gd name="T83" fmla="*/ 41 h 211"/>
                <a:gd name="T84" fmla="*/ 67 w 133"/>
                <a:gd name="T85" fmla="*/ 17 h 211"/>
                <a:gd name="T86" fmla="*/ 17 w 133"/>
                <a:gd name="T87" fmla="*/ 170 h 211"/>
                <a:gd name="T88" fmla="*/ 21 w 133"/>
                <a:gd name="T89" fmla="*/ 167 h 211"/>
                <a:gd name="T90" fmla="*/ 28 w 133"/>
                <a:gd name="T91" fmla="*/ 171 h 211"/>
                <a:gd name="T92" fmla="*/ 37 w 133"/>
                <a:gd name="T93" fmla="*/ 174 h 211"/>
                <a:gd name="T94" fmla="*/ 46 w 133"/>
                <a:gd name="T95" fmla="*/ 177 h 211"/>
                <a:gd name="T96" fmla="*/ 57 w 133"/>
                <a:gd name="T97" fmla="*/ 178 h 211"/>
                <a:gd name="T98" fmla="*/ 74 w 133"/>
                <a:gd name="T99" fmla="*/ 178 h 211"/>
                <a:gd name="T100" fmla="*/ 84 w 133"/>
                <a:gd name="T101" fmla="*/ 177 h 211"/>
                <a:gd name="T102" fmla="*/ 94 w 133"/>
                <a:gd name="T103" fmla="*/ 175 h 211"/>
                <a:gd name="T104" fmla="*/ 102 w 133"/>
                <a:gd name="T105" fmla="*/ 172 h 211"/>
                <a:gd name="T106" fmla="*/ 111 w 133"/>
                <a:gd name="T107" fmla="*/ 169 h 211"/>
                <a:gd name="T108" fmla="*/ 117 w 133"/>
                <a:gd name="T109" fmla="*/ 16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211">
                  <a:moveTo>
                    <a:pt x="67" y="0"/>
                  </a:moveTo>
                  <a:cubicBezTo>
                    <a:pt x="29" y="0"/>
                    <a:pt x="0" y="18"/>
                    <a:pt x="0" y="41"/>
                  </a:cubicBezTo>
                  <a:cubicBezTo>
                    <a:pt x="0" y="73"/>
                    <a:pt x="0" y="73"/>
                    <a:pt x="0" y="73"/>
                  </a:cubicBezTo>
                  <a:cubicBezTo>
                    <a:pt x="0" y="106"/>
                    <a:pt x="0" y="106"/>
                    <a:pt x="0" y="106"/>
                  </a:cubicBezTo>
                  <a:cubicBezTo>
                    <a:pt x="0" y="138"/>
                    <a:pt x="0" y="138"/>
                    <a:pt x="0" y="138"/>
                  </a:cubicBezTo>
                  <a:cubicBezTo>
                    <a:pt x="0" y="170"/>
                    <a:pt x="0" y="170"/>
                    <a:pt x="0" y="170"/>
                  </a:cubicBezTo>
                  <a:cubicBezTo>
                    <a:pt x="0" y="193"/>
                    <a:pt x="29" y="211"/>
                    <a:pt x="67" y="211"/>
                  </a:cubicBezTo>
                  <a:cubicBezTo>
                    <a:pt x="104" y="211"/>
                    <a:pt x="133" y="193"/>
                    <a:pt x="133" y="170"/>
                  </a:cubicBezTo>
                  <a:cubicBezTo>
                    <a:pt x="133" y="138"/>
                    <a:pt x="133" y="138"/>
                    <a:pt x="133" y="138"/>
                  </a:cubicBezTo>
                  <a:cubicBezTo>
                    <a:pt x="133" y="106"/>
                    <a:pt x="133" y="106"/>
                    <a:pt x="133" y="106"/>
                  </a:cubicBezTo>
                  <a:cubicBezTo>
                    <a:pt x="133" y="73"/>
                    <a:pt x="133" y="73"/>
                    <a:pt x="133" y="73"/>
                  </a:cubicBezTo>
                  <a:cubicBezTo>
                    <a:pt x="133" y="41"/>
                    <a:pt x="133" y="41"/>
                    <a:pt x="133" y="41"/>
                  </a:cubicBezTo>
                  <a:cubicBezTo>
                    <a:pt x="133" y="18"/>
                    <a:pt x="104" y="0"/>
                    <a:pt x="67" y="0"/>
                  </a:cubicBezTo>
                  <a:close/>
                  <a:moveTo>
                    <a:pt x="117" y="133"/>
                  </a:moveTo>
                  <a:cubicBezTo>
                    <a:pt x="117" y="138"/>
                    <a:pt x="117" y="138"/>
                    <a:pt x="117" y="138"/>
                  </a:cubicBezTo>
                  <a:cubicBezTo>
                    <a:pt x="117" y="149"/>
                    <a:pt x="96" y="162"/>
                    <a:pt x="67" y="162"/>
                  </a:cubicBezTo>
                  <a:cubicBezTo>
                    <a:pt x="37" y="162"/>
                    <a:pt x="17" y="149"/>
                    <a:pt x="17" y="138"/>
                  </a:cubicBezTo>
                  <a:cubicBezTo>
                    <a:pt x="17" y="133"/>
                    <a:pt x="17" y="133"/>
                    <a:pt x="17" y="133"/>
                  </a:cubicBezTo>
                  <a:cubicBezTo>
                    <a:pt x="17" y="133"/>
                    <a:pt x="18" y="133"/>
                    <a:pt x="18" y="134"/>
                  </a:cubicBezTo>
                  <a:cubicBezTo>
                    <a:pt x="19" y="134"/>
                    <a:pt x="20" y="135"/>
                    <a:pt x="21" y="135"/>
                  </a:cubicBezTo>
                  <a:cubicBezTo>
                    <a:pt x="21" y="136"/>
                    <a:pt x="22" y="136"/>
                    <a:pt x="23" y="136"/>
                  </a:cubicBezTo>
                  <a:cubicBezTo>
                    <a:pt x="24" y="137"/>
                    <a:pt x="25" y="137"/>
                    <a:pt x="26" y="138"/>
                  </a:cubicBezTo>
                  <a:cubicBezTo>
                    <a:pt x="27" y="138"/>
                    <a:pt x="27" y="139"/>
                    <a:pt x="28" y="139"/>
                  </a:cubicBezTo>
                  <a:cubicBezTo>
                    <a:pt x="29" y="139"/>
                    <a:pt x="30" y="140"/>
                    <a:pt x="31" y="140"/>
                  </a:cubicBezTo>
                  <a:cubicBezTo>
                    <a:pt x="32" y="140"/>
                    <a:pt x="33" y="141"/>
                    <a:pt x="34" y="141"/>
                  </a:cubicBezTo>
                  <a:cubicBezTo>
                    <a:pt x="35" y="141"/>
                    <a:pt x="36" y="142"/>
                    <a:pt x="37" y="142"/>
                  </a:cubicBezTo>
                  <a:cubicBezTo>
                    <a:pt x="38" y="142"/>
                    <a:pt x="39" y="143"/>
                    <a:pt x="40" y="143"/>
                  </a:cubicBezTo>
                  <a:cubicBezTo>
                    <a:pt x="41" y="143"/>
                    <a:pt x="42" y="143"/>
                    <a:pt x="43" y="144"/>
                  </a:cubicBezTo>
                  <a:cubicBezTo>
                    <a:pt x="44" y="144"/>
                    <a:pt x="45" y="144"/>
                    <a:pt x="46" y="144"/>
                  </a:cubicBezTo>
                  <a:cubicBezTo>
                    <a:pt x="47" y="145"/>
                    <a:pt x="49" y="145"/>
                    <a:pt x="50" y="145"/>
                  </a:cubicBezTo>
                  <a:cubicBezTo>
                    <a:pt x="51" y="145"/>
                    <a:pt x="52" y="145"/>
                    <a:pt x="53" y="145"/>
                  </a:cubicBezTo>
                  <a:cubicBezTo>
                    <a:pt x="54" y="146"/>
                    <a:pt x="56" y="146"/>
                    <a:pt x="57" y="146"/>
                  </a:cubicBezTo>
                  <a:cubicBezTo>
                    <a:pt x="58" y="146"/>
                    <a:pt x="59" y="146"/>
                    <a:pt x="60" y="146"/>
                  </a:cubicBezTo>
                  <a:cubicBezTo>
                    <a:pt x="62" y="146"/>
                    <a:pt x="64" y="146"/>
                    <a:pt x="67" y="146"/>
                  </a:cubicBezTo>
                  <a:cubicBezTo>
                    <a:pt x="69" y="146"/>
                    <a:pt x="72" y="146"/>
                    <a:pt x="74" y="146"/>
                  </a:cubicBezTo>
                  <a:cubicBezTo>
                    <a:pt x="75" y="146"/>
                    <a:pt x="75" y="146"/>
                    <a:pt x="76" y="146"/>
                  </a:cubicBezTo>
                  <a:cubicBezTo>
                    <a:pt x="78" y="146"/>
                    <a:pt x="79" y="146"/>
                    <a:pt x="81" y="145"/>
                  </a:cubicBezTo>
                  <a:cubicBezTo>
                    <a:pt x="82" y="145"/>
                    <a:pt x="83" y="145"/>
                    <a:pt x="84" y="145"/>
                  </a:cubicBezTo>
                  <a:cubicBezTo>
                    <a:pt x="85" y="145"/>
                    <a:pt x="86" y="145"/>
                    <a:pt x="88" y="144"/>
                  </a:cubicBezTo>
                  <a:cubicBezTo>
                    <a:pt x="88" y="144"/>
                    <a:pt x="89" y="144"/>
                    <a:pt x="90" y="144"/>
                  </a:cubicBezTo>
                  <a:cubicBezTo>
                    <a:pt x="91" y="143"/>
                    <a:pt x="93" y="143"/>
                    <a:pt x="94" y="143"/>
                  </a:cubicBezTo>
                  <a:cubicBezTo>
                    <a:pt x="95" y="143"/>
                    <a:pt x="96" y="142"/>
                    <a:pt x="96" y="142"/>
                  </a:cubicBezTo>
                  <a:cubicBezTo>
                    <a:pt x="98" y="142"/>
                    <a:pt x="99" y="141"/>
                    <a:pt x="100" y="141"/>
                  </a:cubicBezTo>
                  <a:cubicBezTo>
                    <a:pt x="101" y="141"/>
                    <a:pt x="102" y="140"/>
                    <a:pt x="102" y="140"/>
                  </a:cubicBezTo>
                  <a:cubicBezTo>
                    <a:pt x="103" y="140"/>
                    <a:pt x="104" y="139"/>
                    <a:pt x="105" y="139"/>
                  </a:cubicBezTo>
                  <a:cubicBezTo>
                    <a:pt x="106" y="139"/>
                    <a:pt x="107" y="138"/>
                    <a:pt x="108" y="138"/>
                  </a:cubicBezTo>
                  <a:cubicBezTo>
                    <a:pt x="109" y="137"/>
                    <a:pt x="110" y="137"/>
                    <a:pt x="111" y="136"/>
                  </a:cubicBezTo>
                  <a:cubicBezTo>
                    <a:pt x="111" y="136"/>
                    <a:pt x="112" y="136"/>
                    <a:pt x="113" y="135"/>
                  </a:cubicBezTo>
                  <a:cubicBezTo>
                    <a:pt x="114" y="135"/>
                    <a:pt x="115" y="134"/>
                    <a:pt x="115" y="134"/>
                  </a:cubicBezTo>
                  <a:cubicBezTo>
                    <a:pt x="116" y="133"/>
                    <a:pt x="116" y="133"/>
                    <a:pt x="117" y="133"/>
                  </a:cubicBezTo>
                  <a:close/>
                  <a:moveTo>
                    <a:pt x="117" y="100"/>
                  </a:moveTo>
                  <a:cubicBezTo>
                    <a:pt x="117" y="106"/>
                    <a:pt x="117" y="106"/>
                    <a:pt x="117" y="106"/>
                  </a:cubicBezTo>
                  <a:cubicBezTo>
                    <a:pt x="117" y="117"/>
                    <a:pt x="96" y="130"/>
                    <a:pt x="67" y="130"/>
                  </a:cubicBezTo>
                  <a:cubicBezTo>
                    <a:pt x="37" y="130"/>
                    <a:pt x="17" y="117"/>
                    <a:pt x="17" y="106"/>
                  </a:cubicBezTo>
                  <a:cubicBezTo>
                    <a:pt x="17" y="100"/>
                    <a:pt x="17" y="100"/>
                    <a:pt x="17" y="100"/>
                  </a:cubicBezTo>
                  <a:cubicBezTo>
                    <a:pt x="17" y="101"/>
                    <a:pt x="18" y="101"/>
                    <a:pt x="18" y="101"/>
                  </a:cubicBezTo>
                  <a:cubicBezTo>
                    <a:pt x="19" y="102"/>
                    <a:pt x="20" y="102"/>
                    <a:pt x="21" y="103"/>
                  </a:cubicBezTo>
                  <a:cubicBezTo>
                    <a:pt x="21" y="103"/>
                    <a:pt x="22" y="104"/>
                    <a:pt x="23" y="104"/>
                  </a:cubicBezTo>
                  <a:cubicBezTo>
                    <a:pt x="24" y="105"/>
                    <a:pt x="25" y="105"/>
                    <a:pt x="26" y="105"/>
                  </a:cubicBezTo>
                  <a:cubicBezTo>
                    <a:pt x="27" y="106"/>
                    <a:pt x="27" y="106"/>
                    <a:pt x="28" y="107"/>
                  </a:cubicBezTo>
                  <a:cubicBezTo>
                    <a:pt x="29" y="107"/>
                    <a:pt x="30" y="107"/>
                    <a:pt x="31" y="108"/>
                  </a:cubicBezTo>
                  <a:cubicBezTo>
                    <a:pt x="32" y="108"/>
                    <a:pt x="33" y="108"/>
                    <a:pt x="34" y="109"/>
                  </a:cubicBezTo>
                  <a:cubicBezTo>
                    <a:pt x="35" y="109"/>
                    <a:pt x="36" y="109"/>
                    <a:pt x="37" y="110"/>
                  </a:cubicBezTo>
                  <a:cubicBezTo>
                    <a:pt x="38" y="110"/>
                    <a:pt x="39" y="110"/>
                    <a:pt x="40" y="111"/>
                  </a:cubicBezTo>
                  <a:cubicBezTo>
                    <a:pt x="41" y="111"/>
                    <a:pt x="42" y="111"/>
                    <a:pt x="43" y="111"/>
                  </a:cubicBezTo>
                  <a:cubicBezTo>
                    <a:pt x="44" y="112"/>
                    <a:pt x="45" y="112"/>
                    <a:pt x="46" y="112"/>
                  </a:cubicBezTo>
                  <a:cubicBezTo>
                    <a:pt x="47" y="112"/>
                    <a:pt x="49" y="112"/>
                    <a:pt x="50" y="113"/>
                  </a:cubicBezTo>
                  <a:cubicBezTo>
                    <a:pt x="51" y="113"/>
                    <a:pt x="52" y="113"/>
                    <a:pt x="53" y="113"/>
                  </a:cubicBezTo>
                  <a:cubicBezTo>
                    <a:pt x="54" y="113"/>
                    <a:pt x="56" y="113"/>
                    <a:pt x="57" y="114"/>
                  </a:cubicBezTo>
                  <a:cubicBezTo>
                    <a:pt x="58" y="114"/>
                    <a:pt x="59" y="114"/>
                    <a:pt x="60" y="114"/>
                  </a:cubicBezTo>
                  <a:cubicBezTo>
                    <a:pt x="62" y="114"/>
                    <a:pt x="64" y="114"/>
                    <a:pt x="67" y="114"/>
                  </a:cubicBezTo>
                  <a:cubicBezTo>
                    <a:pt x="69" y="114"/>
                    <a:pt x="72" y="114"/>
                    <a:pt x="74" y="114"/>
                  </a:cubicBezTo>
                  <a:cubicBezTo>
                    <a:pt x="75" y="114"/>
                    <a:pt x="75" y="114"/>
                    <a:pt x="76" y="114"/>
                  </a:cubicBezTo>
                  <a:cubicBezTo>
                    <a:pt x="78" y="113"/>
                    <a:pt x="79" y="113"/>
                    <a:pt x="81" y="113"/>
                  </a:cubicBezTo>
                  <a:cubicBezTo>
                    <a:pt x="82" y="113"/>
                    <a:pt x="83" y="113"/>
                    <a:pt x="84" y="113"/>
                  </a:cubicBezTo>
                  <a:cubicBezTo>
                    <a:pt x="85" y="112"/>
                    <a:pt x="86" y="112"/>
                    <a:pt x="88" y="112"/>
                  </a:cubicBezTo>
                  <a:cubicBezTo>
                    <a:pt x="88" y="112"/>
                    <a:pt x="89" y="112"/>
                    <a:pt x="90" y="111"/>
                  </a:cubicBezTo>
                  <a:cubicBezTo>
                    <a:pt x="91" y="111"/>
                    <a:pt x="93" y="111"/>
                    <a:pt x="94" y="111"/>
                  </a:cubicBezTo>
                  <a:cubicBezTo>
                    <a:pt x="95" y="110"/>
                    <a:pt x="96" y="110"/>
                    <a:pt x="96" y="110"/>
                  </a:cubicBezTo>
                  <a:cubicBezTo>
                    <a:pt x="98" y="109"/>
                    <a:pt x="99" y="109"/>
                    <a:pt x="100" y="109"/>
                  </a:cubicBezTo>
                  <a:cubicBezTo>
                    <a:pt x="101" y="108"/>
                    <a:pt x="102" y="108"/>
                    <a:pt x="102" y="108"/>
                  </a:cubicBezTo>
                  <a:cubicBezTo>
                    <a:pt x="103" y="107"/>
                    <a:pt x="104" y="107"/>
                    <a:pt x="105" y="107"/>
                  </a:cubicBezTo>
                  <a:cubicBezTo>
                    <a:pt x="106" y="106"/>
                    <a:pt x="107" y="106"/>
                    <a:pt x="108" y="105"/>
                  </a:cubicBezTo>
                  <a:cubicBezTo>
                    <a:pt x="109" y="105"/>
                    <a:pt x="110" y="105"/>
                    <a:pt x="111" y="104"/>
                  </a:cubicBezTo>
                  <a:cubicBezTo>
                    <a:pt x="111" y="104"/>
                    <a:pt x="112" y="103"/>
                    <a:pt x="113" y="103"/>
                  </a:cubicBezTo>
                  <a:cubicBezTo>
                    <a:pt x="114" y="102"/>
                    <a:pt x="115" y="102"/>
                    <a:pt x="115" y="101"/>
                  </a:cubicBezTo>
                  <a:cubicBezTo>
                    <a:pt x="116" y="101"/>
                    <a:pt x="116" y="101"/>
                    <a:pt x="117" y="100"/>
                  </a:cubicBezTo>
                  <a:close/>
                  <a:moveTo>
                    <a:pt x="117" y="68"/>
                  </a:moveTo>
                  <a:cubicBezTo>
                    <a:pt x="117" y="73"/>
                    <a:pt x="117" y="73"/>
                    <a:pt x="117" y="73"/>
                  </a:cubicBezTo>
                  <a:cubicBezTo>
                    <a:pt x="117" y="85"/>
                    <a:pt x="96" y="97"/>
                    <a:pt x="67" y="97"/>
                  </a:cubicBezTo>
                  <a:cubicBezTo>
                    <a:pt x="37" y="97"/>
                    <a:pt x="17" y="85"/>
                    <a:pt x="17" y="73"/>
                  </a:cubicBezTo>
                  <a:cubicBezTo>
                    <a:pt x="17" y="68"/>
                    <a:pt x="17" y="68"/>
                    <a:pt x="17" y="68"/>
                  </a:cubicBezTo>
                  <a:cubicBezTo>
                    <a:pt x="17" y="68"/>
                    <a:pt x="18" y="69"/>
                    <a:pt x="18" y="69"/>
                  </a:cubicBezTo>
                  <a:cubicBezTo>
                    <a:pt x="19" y="69"/>
                    <a:pt x="20" y="70"/>
                    <a:pt x="21" y="71"/>
                  </a:cubicBezTo>
                  <a:cubicBezTo>
                    <a:pt x="21" y="71"/>
                    <a:pt x="22" y="71"/>
                    <a:pt x="23" y="72"/>
                  </a:cubicBezTo>
                  <a:cubicBezTo>
                    <a:pt x="24" y="72"/>
                    <a:pt x="25" y="73"/>
                    <a:pt x="26" y="73"/>
                  </a:cubicBezTo>
                  <a:cubicBezTo>
                    <a:pt x="27" y="74"/>
                    <a:pt x="27" y="74"/>
                    <a:pt x="28" y="74"/>
                  </a:cubicBezTo>
                  <a:cubicBezTo>
                    <a:pt x="29" y="75"/>
                    <a:pt x="30" y="75"/>
                    <a:pt x="31" y="75"/>
                  </a:cubicBezTo>
                  <a:cubicBezTo>
                    <a:pt x="32" y="76"/>
                    <a:pt x="33" y="76"/>
                    <a:pt x="34" y="76"/>
                  </a:cubicBezTo>
                  <a:cubicBezTo>
                    <a:pt x="35" y="77"/>
                    <a:pt x="36" y="77"/>
                    <a:pt x="37" y="77"/>
                  </a:cubicBezTo>
                  <a:cubicBezTo>
                    <a:pt x="38" y="78"/>
                    <a:pt x="39" y="78"/>
                    <a:pt x="40" y="78"/>
                  </a:cubicBezTo>
                  <a:cubicBezTo>
                    <a:pt x="41" y="79"/>
                    <a:pt x="42" y="79"/>
                    <a:pt x="43" y="79"/>
                  </a:cubicBezTo>
                  <a:cubicBezTo>
                    <a:pt x="44" y="79"/>
                    <a:pt x="45" y="80"/>
                    <a:pt x="46" y="80"/>
                  </a:cubicBezTo>
                  <a:cubicBezTo>
                    <a:pt x="47" y="80"/>
                    <a:pt x="49" y="80"/>
                    <a:pt x="50" y="80"/>
                  </a:cubicBezTo>
                  <a:cubicBezTo>
                    <a:pt x="51" y="80"/>
                    <a:pt x="52" y="81"/>
                    <a:pt x="53" y="81"/>
                  </a:cubicBezTo>
                  <a:cubicBezTo>
                    <a:pt x="54" y="81"/>
                    <a:pt x="56" y="81"/>
                    <a:pt x="57" y="81"/>
                  </a:cubicBezTo>
                  <a:cubicBezTo>
                    <a:pt x="58" y="81"/>
                    <a:pt x="59" y="81"/>
                    <a:pt x="60" y="81"/>
                  </a:cubicBezTo>
                  <a:cubicBezTo>
                    <a:pt x="62" y="82"/>
                    <a:pt x="64" y="82"/>
                    <a:pt x="67" y="82"/>
                  </a:cubicBezTo>
                  <a:cubicBezTo>
                    <a:pt x="69" y="82"/>
                    <a:pt x="72" y="82"/>
                    <a:pt x="74" y="81"/>
                  </a:cubicBezTo>
                  <a:cubicBezTo>
                    <a:pt x="75" y="81"/>
                    <a:pt x="75" y="81"/>
                    <a:pt x="76" y="81"/>
                  </a:cubicBezTo>
                  <a:cubicBezTo>
                    <a:pt x="78" y="81"/>
                    <a:pt x="79" y="81"/>
                    <a:pt x="81" y="81"/>
                  </a:cubicBezTo>
                  <a:cubicBezTo>
                    <a:pt x="82" y="81"/>
                    <a:pt x="83" y="80"/>
                    <a:pt x="84" y="80"/>
                  </a:cubicBezTo>
                  <a:cubicBezTo>
                    <a:pt x="85" y="80"/>
                    <a:pt x="86" y="80"/>
                    <a:pt x="88" y="80"/>
                  </a:cubicBezTo>
                  <a:cubicBezTo>
                    <a:pt x="88" y="80"/>
                    <a:pt x="89" y="79"/>
                    <a:pt x="90" y="79"/>
                  </a:cubicBezTo>
                  <a:cubicBezTo>
                    <a:pt x="91" y="79"/>
                    <a:pt x="93" y="79"/>
                    <a:pt x="94" y="78"/>
                  </a:cubicBezTo>
                  <a:cubicBezTo>
                    <a:pt x="95" y="78"/>
                    <a:pt x="96" y="78"/>
                    <a:pt x="96" y="77"/>
                  </a:cubicBezTo>
                  <a:cubicBezTo>
                    <a:pt x="98" y="77"/>
                    <a:pt x="99" y="77"/>
                    <a:pt x="100" y="76"/>
                  </a:cubicBezTo>
                  <a:cubicBezTo>
                    <a:pt x="101" y="76"/>
                    <a:pt x="102" y="76"/>
                    <a:pt x="102" y="75"/>
                  </a:cubicBezTo>
                  <a:cubicBezTo>
                    <a:pt x="103" y="75"/>
                    <a:pt x="104" y="75"/>
                    <a:pt x="105" y="74"/>
                  </a:cubicBezTo>
                  <a:cubicBezTo>
                    <a:pt x="106" y="74"/>
                    <a:pt x="107" y="74"/>
                    <a:pt x="108" y="73"/>
                  </a:cubicBezTo>
                  <a:cubicBezTo>
                    <a:pt x="109" y="73"/>
                    <a:pt x="110" y="72"/>
                    <a:pt x="111" y="72"/>
                  </a:cubicBezTo>
                  <a:cubicBezTo>
                    <a:pt x="111" y="71"/>
                    <a:pt x="112" y="71"/>
                    <a:pt x="113" y="71"/>
                  </a:cubicBezTo>
                  <a:cubicBezTo>
                    <a:pt x="114" y="70"/>
                    <a:pt x="115" y="69"/>
                    <a:pt x="115" y="69"/>
                  </a:cubicBezTo>
                  <a:cubicBezTo>
                    <a:pt x="116" y="69"/>
                    <a:pt x="116" y="68"/>
                    <a:pt x="117" y="68"/>
                  </a:cubicBezTo>
                  <a:close/>
                  <a:moveTo>
                    <a:pt x="67" y="17"/>
                  </a:moveTo>
                  <a:cubicBezTo>
                    <a:pt x="96" y="17"/>
                    <a:pt x="117" y="30"/>
                    <a:pt x="117" y="41"/>
                  </a:cubicBezTo>
                  <a:cubicBezTo>
                    <a:pt x="117" y="52"/>
                    <a:pt x="96" y="65"/>
                    <a:pt x="67" y="65"/>
                  </a:cubicBezTo>
                  <a:cubicBezTo>
                    <a:pt x="37" y="65"/>
                    <a:pt x="17" y="52"/>
                    <a:pt x="17" y="41"/>
                  </a:cubicBezTo>
                  <a:cubicBezTo>
                    <a:pt x="17" y="30"/>
                    <a:pt x="37" y="17"/>
                    <a:pt x="67" y="17"/>
                  </a:cubicBezTo>
                  <a:close/>
                  <a:moveTo>
                    <a:pt x="117" y="170"/>
                  </a:moveTo>
                  <a:cubicBezTo>
                    <a:pt x="117" y="182"/>
                    <a:pt x="96" y="194"/>
                    <a:pt x="67" y="194"/>
                  </a:cubicBezTo>
                  <a:cubicBezTo>
                    <a:pt x="37" y="194"/>
                    <a:pt x="17" y="182"/>
                    <a:pt x="17" y="170"/>
                  </a:cubicBezTo>
                  <a:cubicBezTo>
                    <a:pt x="17" y="165"/>
                    <a:pt x="17" y="165"/>
                    <a:pt x="17" y="165"/>
                  </a:cubicBezTo>
                  <a:cubicBezTo>
                    <a:pt x="17" y="165"/>
                    <a:pt x="18" y="166"/>
                    <a:pt x="18" y="166"/>
                  </a:cubicBezTo>
                  <a:cubicBezTo>
                    <a:pt x="19" y="166"/>
                    <a:pt x="20" y="167"/>
                    <a:pt x="21" y="167"/>
                  </a:cubicBezTo>
                  <a:cubicBezTo>
                    <a:pt x="21" y="168"/>
                    <a:pt x="22" y="168"/>
                    <a:pt x="23" y="169"/>
                  </a:cubicBezTo>
                  <a:cubicBezTo>
                    <a:pt x="24" y="169"/>
                    <a:pt x="25" y="170"/>
                    <a:pt x="26" y="170"/>
                  </a:cubicBezTo>
                  <a:cubicBezTo>
                    <a:pt x="27" y="170"/>
                    <a:pt x="27" y="171"/>
                    <a:pt x="28" y="171"/>
                  </a:cubicBezTo>
                  <a:cubicBezTo>
                    <a:pt x="29" y="172"/>
                    <a:pt x="30" y="172"/>
                    <a:pt x="31" y="172"/>
                  </a:cubicBezTo>
                  <a:cubicBezTo>
                    <a:pt x="32" y="173"/>
                    <a:pt x="33" y="173"/>
                    <a:pt x="34" y="173"/>
                  </a:cubicBezTo>
                  <a:cubicBezTo>
                    <a:pt x="35" y="174"/>
                    <a:pt x="36" y="174"/>
                    <a:pt x="37" y="174"/>
                  </a:cubicBezTo>
                  <a:cubicBezTo>
                    <a:pt x="38" y="175"/>
                    <a:pt x="39" y="175"/>
                    <a:pt x="40" y="175"/>
                  </a:cubicBezTo>
                  <a:cubicBezTo>
                    <a:pt x="41" y="175"/>
                    <a:pt x="42" y="176"/>
                    <a:pt x="43" y="176"/>
                  </a:cubicBezTo>
                  <a:cubicBezTo>
                    <a:pt x="44" y="176"/>
                    <a:pt x="45" y="176"/>
                    <a:pt x="46" y="177"/>
                  </a:cubicBezTo>
                  <a:cubicBezTo>
                    <a:pt x="47" y="177"/>
                    <a:pt x="49" y="177"/>
                    <a:pt x="50" y="177"/>
                  </a:cubicBezTo>
                  <a:cubicBezTo>
                    <a:pt x="51" y="177"/>
                    <a:pt x="52" y="178"/>
                    <a:pt x="53" y="178"/>
                  </a:cubicBezTo>
                  <a:cubicBezTo>
                    <a:pt x="54" y="178"/>
                    <a:pt x="56" y="178"/>
                    <a:pt x="57" y="178"/>
                  </a:cubicBezTo>
                  <a:cubicBezTo>
                    <a:pt x="58" y="178"/>
                    <a:pt x="59" y="178"/>
                    <a:pt x="60" y="178"/>
                  </a:cubicBezTo>
                  <a:cubicBezTo>
                    <a:pt x="62" y="179"/>
                    <a:pt x="64" y="179"/>
                    <a:pt x="67" y="179"/>
                  </a:cubicBezTo>
                  <a:cubicBezTo>
                    <a:pt x="69" y="179"/>
                    <a:pt x="72" y="179"/>
                    <a:pt x="74" y="178"/>
                  </a:cubicBezTo>
                  <a:cubicBezTo>
                    <a:pt x="75" y="178"/>
                    <a:pt x="76" y="178"/>
                    <a:pt x="76" y="178"/>
                  </a:cubicBezTo>
                  <a:cubicBezTo>
                    <a:pt x="78" y="178"/>
                    <a:pt x="79" y="178"/>
                    <a:pt x="81" y="178"/>
                  </a:cubicBezTo>
                  <a:cubicBezTo>
                    <a:pt x="82" y="178"/>
                    <a:pt x="83" y="177"/>
                    <a:pt x="84" y="177"/>
                  </a:cubicBezTo>
                  <a:cubicBezTo>
                    <a:pt x="85" y="177"/>
                    <a:pt x="86" y="177"/>
                    <a:pt x="87" y="177"/>
                  </a:cubicBezTo>
                  <a:cubicBezTo>
                    <a:pt x="88" y="176"/>
                    <a:pt x="89" y="176"/>
                    <a:pt x="90" y="176"/>
                  </a:cubicBezTo>
                  <a:cubicBezTo>
                    <a:pt x="91" y="176"/>
                    <a:pt x="93" y="175"/>
                    <a:pt x="94" y="175"/>
                  </a:cubicBezTo>
                  <a:cubicBezTo>
                    <a:pt x="95" y="175"/>
                    <a:pt x="96" y="175"/>
                    <a:pt x="97" y="174"/>
                  </a:cubicBezTo>
                  <a:cubicBezTo>
                    <a:pt x="98" y="174"/>
                    <a:pt x="99" y="174"/>
                    <a:pt x="100" y="173"/>
                  </a:cubicBezTo>
                  <a:cubicBezTo>
                    <a:pt x="101" y="173"/>
                    <a:pt x="102" y="173"/>
                    <a:pt x="102" y="172"/>
                  </a:cubicBezTo>
                  <a:cubicBezTo>
                    <a:pt x="103" y="172"/>
                    <a:pt x="104" y="172"/>
                    <a:pt x="105" y="171"/>
                  </a:cubicBezTo>
                  <a:cubicBezTo>
                    <a:pt x="106" y="171"/>
                    <a:pt x="107" y="170"/>
                    <a:pt x="108" y="170"/>
                  </a:cubicBezTo>
                  <a:cubicBezTo>
                    <a:pt x="109" y="170"/>
                    <a:pt x="110" y="169"/>
                    <a:pt x="111" y="169"/>
                  </a:cubicBezTo>
                  <a:cubicBezTo>
                    <a:pt x="111" y="168"/>
                    <a:pt x="112" y="168"/>
                    <a:pt x="113" y="167"/>
                  </a:cubicBezTo>
                  <a:cubicBezTo>
                    <a:pt x="114" y="167"/>
                    <a:pt x="115" y="166"/>
                    <a:pt x="115" y="166"/>
                  </a:cubicBezTo>
                  <a:cubicBezTo>
                    <a:pt x="116" y="166"/>
                    <a:pt x="116" y="165"/>
                    <a:pt x="117" y="165"/>
                  </a:cubicBezTo>
                  <a:lnTo>
                    <a:pt x="117" y="1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38" name="Freeform 184">
              <a:extLst>
                <a:ext uri="{FF2B5EF4-FFF2-40B4-BE49-F238E27FC236}">
                  <a16:creationId xmlns:a16="http://schemas.microsoft.com/office/drawing/2014/main" id="{52CE3A70-74A1-124D-91E8-7EF86B8C3FFD}"/>
                </a:ext>
              </a:extLst>
            </p:cNvPr>
            <p:cNvSpPr>
              <a:spLocks noEditPoints="1"/>
            </p:cNvSpPr>
            <p:nvPr/>
          </p:nvSpPr>
          <p:spPr bwMode="auto">
            <a:xfrm>
              <a:off x="8526463" y="2949576"/>
              <a:ext cx="134938" cy="115888"/>
            </a:xfrm>
            <a:custGeom>
              <a:avLst/>
              <a:gdLst>
                <a:gd name="T0" fmla="*/ 67 w 133"/>
                <a:gd name="T1" fmla="*/ 0 h 114"/>
                <a:gd name="T2" fmla="*/ 0 w 133"/>
                <a:gd name="T3" fmla="*/ 41 h 114"/>
                <a:gd name="T4" fmla="*/ 0 w 133"/>
                <a:gd name="T5" fmla="*/ 73 h 114"/>
                <a:gd name="T6" fmla="*/ 67 w 133"/>
                <a:gd name="T7" fmla="*/ 114 h 114"/>
                <a:gd name="T8" fmla="*/ 133 w 133"/>
                <a:gd name="T9" fmla="*/ 73 h 114"/>
                <a:gd name="T10" fmla="*/ 133 w 133"/>
                <a:gd name="T11" fmla="*/ 41 h 114"/>
                <a:gd name="T12" fmla="*/ 67 w 133"/>
                <a:gd name="T13" fmla="*/ 0 h 114"/>
                <a:gd name="T14" fmla="*/ 67 w 133"/>
                <a:gd name="T15" fmla="*/ 17 h 114"/>
                <a:gd name="T16" fmla="*/ 116 w 133"/>
                <a:gd name="T17" fmla="*/ 41 h 114"/>
                <a:gd name="T18" fmla="*/ 67 w 133"/>
                <a:gd name="T19" fmla="*/ 65 h 114"/>
                <a:gd name="T20" fmla="*/ 17 w 133"/>
                <a:gd name="T21" fmla="*/ 41 h 114"/>
                <a:gd name="T22" fmla="*/ 67 w 133"/>
                <a:gd name="T23" fmla="*/ 17 h 114"/>
                <a:gd name="T24" fmla="*/ 116 w 133"/>
                <a:gd name="T25" fmla="*/ 73 h 114"/>
                <a:gd name="T26" fmla="*/ 67 w 133"/>
                <a:gd name="T27" fmla="*/ 97 h 114"/>
                <a:gd name="T28" fmla="*/ 17 w 133"/>
                <a:gd name="T29" fmla="*/ 73 h 114"/>
                <a:gd name="T30" fmla="*/ 17 w 133"/>
                <a:gd name="T31" fmla="*/ 68 h 114"/>
                <a:gd name="T32" fmla="*/ 18 w 133"/>
                <a:gd name="T33" fmla="*/ 69 h 114"/>
                <a:gd name="T34" fmla="*/ 21 w 133"/>
                <a:gd name="T35" fmla="*/ 70 h 114"/>
                <a:gd name="T36" fmla="*/ 23 w 133"/>
                <a:gd name="T37" fmla="*/ 72 h 114"/>
                <a:gd name="T38" fmla="*/ 26 w 133"/>
                <a:gd name="T39" fmla="*/ 73 h 114"/>
                <a:gd name="T40" fmla="*/ 28 w 133"/>
                <a:gd name="T41" fmla="*/ 74 h 114"/>
                <a:gd name="T42" fmla="*/ 31 w 133"/>
                <a:gd name="T43" fmla="*/ 75 h 114"/>
                <a:gd name="T44" fmla="*/ 34 w 133"/>
                <a:gd name="T45" fmla="*/ 76 h 114"/>
                <a:gd name="T46" fmla="*/ 37 w 133"/>
                <a:gd name="T47" fmla="*/ 77 h 114"/>
                <a:gd name="T48" fmla="*/ 40 w 133"/>
                <a:gd name="T49" fmla="*/ 78 h 114"/>
                <a:gd name="T50" fmla="*/ 43 w 133"/>
                <a:gd name="T51" fmla="*/ 79 h 114"/>
                <a:gd name="T52" fmla="*/ 46 w 133"/>
                <a:gd name="T53" fmla="*/ 80 h 114"/>
                <a:gd name="T54" fmla="*/ 50 w 133"/>
                <a:gd name="T55" fmla="*/ 80 h 114"/>
                <a:gd name="T56" fmla="*/ 53 w 133"/>
                <a:gd name="T57" fmla="*/ 81 h 114"/>
                <a:gd name="T58" fmla="*/ 57 w 133"/>
                <a:gd name="T59" fmla="*/ 81 h 114"/>
                <a:gd name="T60" fmla="*/ 59 w 133"/>
                <a:gd name="T61" fmla="*/ 81 h 114"/>
                <a:gd name="T62" fmla="*/ 67 w 133"/>
                <a:gd name="T63" fmla="*/ 82 h 114"/>
                <a:gd name="T64" fmla="*/ 74 w 133"/>
                <a:gd name="T65" fmla="*/ 81 h 114"/>
                <a:gd name="T66" fmla="*/ 76 w 133"/>
                <a:gd name="T67" fmla="*/ 81 h 114"/>
                <a:gd name="T68" fmla="*/ 81 w 133"/>
                <a:gd name="T69" fmla="*/ 81 h 114"/>
                <a:gd name="T70" fmla="*/ 83 w 133"/>
                <a:gd name="T71" fmla="*/ 80 h 114"/>
                <a:gd name="T72" fmla="*/ 87 w 133"/>
                <a:gd name="T73" fmla="*/ 80 h 114"/>
                <a:gd name="T74" fmla="*/ 90 w 133"/>
                <a:gd name="T75" fmla="*/ 79 h 114"/>
                <a:gd name="T76" fmla="*/ 94 w 133"/>
                <a:gd name="T77" fmla="*/ 78 h 114"/>
                <a:gd name="T78" fmla="*/ 96 w 133"/>
                <a:gd name="T79" fmla="*/ 77 h 114"/>
                <a:gd name="T80" fmla="*/ 100 w 133"/>
                <a:gd name="T81" fmla="*/ 76 h 114"/>
                <a:gd name="T82" fmla="*/ 102 w 133"/>
                <a:gd name="T83" fmla="*/ 75 h 114"/>
                <a:gd name="T84" fmla="*/ 105 w 133"/>
                <a:gd name="T85" fmla="*/ 74 h 114"/>
                <a:gd name="T86" fmla="*/ 108 w 133"/>
                <a:gd name="T87" fmla="*/ 73 h 114"/>
                <a:gd name="T88" fmla="*/ 110 w 133"/>
                <a:gd name="T89" fmla="*/ 72 h 114"/>
                <a:gd name="T90" fmla="*/ 113 w 133"/>
                <a:gd name="T91" fmla="*/ 70 h 114"/>
                <a:gd name="T92" fmla="*/ 115 w 133"/>
                <a:gd name="T93" fmla="*/ 69 h 114"/>
                <a:gd name="T94" fmla="*/ 116 w 133"/>
                <a:gd name="T95" fmla="*/ 68 h 114"/>
                <a:gd name="T96" fmla="*/ 116 w 133"/>
                <a:gd name="T97" fmla="*/ 7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 h="114">
                  <a:moveTo>
                    <a:pt x="67" y="0"/>
                  </a:moveTo>
                  <a:cubicBezTo>
                    <a:pt x="29" y="0"/>
                    <a:pt x="0" y="18"/>
                    <a:pt x="0" y="41"/>
                  </a:cubicBezTo>
                  <a:cubicBezTo>
                    <a:pt x="0" y="73"/>
                    <a:pt x="0" y="73"/>
                    <a:pt x="0" y="73"/>
                  </a:cubicBezTo>
                  <a:cubicBezTo>
                    <a:pt x="0" y="96"/>
                    <a:pt x="29" y="114"/>
                    <a:pt x="67" y="114"/>
                  </a:cubicBezTo>
                  <a:cubicBezTo>
                    <a:pt x="104" y="114"/>
                    <a:pt x="133" y="96"/>
                    <a:pt x="133" y="73"/>
                  </a:cubicBezTo>
                  <a:cubicBezTo>
                    <a:pt x="133" y="41"/>
                    <a:pt x="133" y="41"/>
                    <a:pt x="133" y="41"/>
                  </a:cubicBezTo>
                  <a:cubicBezTo>
                    <a:pt x="133" y="18"/>
                    <a:pt x="104" y="0"/>
                    <a:pt x="67" y="0"/>
                  </a:cubicBezTo>
                  <a:close/>
                  <a:moveTo>
                    <a:pt x="67" y="17"/>
                  </a:moveTo>
                  <a:cubicBezTo>
                    <a:pt x="96" y="17"/>
                    <a:pt x="116" y="30"/>
                    <a:pt x="116" y="41"/>
                  </a:cubicBezTo>
                  <a:cubicBezTo>
                    <a:pt x="116" y="52"/>
                    <a:pt x="96" y="65"/>
                    <a:pt x="67" y="65"/>
                  </a:cubicBezTo>
                  <a:cubicBezTo>
                    <a:pt x="37" y="65"/>
                    <a:pt x="17" y="52"/>
                    <a:pt x="17" y="41"/>
                  </a:cubicBezTo>
                  <a:cubicBezTo>
                    <a:pt x="17" y="30"/>
                    <a:pt x="37" y="17"/>
                    <a:pt x="67" y="17"/>
                  </a:cubicBezTo>
                  <a:close/>
                  <a:moveTo>
                    <a:pt x="116" y="73"/>
                  </a:moveTo>
                  <a:cubicBezTo>
                    <a:pt x="116" y="85"/>
                    <a:pt x="96" y="97"/>
                    <a:pt x="67" y="97"/>
                  </a:cubicBezTo>
                  <a:cubicBezTo>
                    <a:pt x="37" y="97"/>
                    <a:pt x="17" y="85"/>
                    <a:pt x="17" y="73"/>
                  </a:cubicBezTo>
                  <a:cubicBezTo>
                    <a:pt x="17" y="68"/>
                    <a:pt x="17" y="68"/>
                    <a:pt x="17" y="68"/>
                  </a:cubicBezTo>
                  <a:cubicBezTo>
                    <a:pt x="17" y="68"/>
                    <a:pt x="18" y="69"/>
                    <a:pt x="18" y="69"/>
                  </a:cubicBezTo>
                  <a:cubicBezTo>
                    <a:pt x="19" y="69"/>
                    <a:pt x="20" y="70"/>
                    <a:pt x="21" y="70"/>
                  </a:cubicBezTo>
                  <a:cubicBezTo>
                    <a:pt x="21" y="71"/>
                    <a:pt x="22" y="71"/>
                    <a:pt x="23" y="72"/>
                  </a:cubicBezTo>
                  <a:cubicBezTo>
                    <a:pt x="24" y="72"/>
                    <a:pt x="25" y="73"/>
                    <a:pt x="26" y="73"/>
                  </a:cubicBezTo>
                  <a:cubicBezTo>
                    <a:pt x="26" y="73"/>
                    <a:pt x="27" y="74"/>
                    <a:pt x="28" y="74"/>
                  </a:cubicBezTo>
                  <a:cubicBezTo>
                    <a:pt x="29" y="75"/>
                    <a:pt x="30" y="75"/>
                    <a:pt x="31" y="75"/>
                  </a:cubicBezTo>
                  <a:cubicBezTo>
                    <a:pt x="32" y="76"/>
                    <a:pt x="33" y="76"/>
                    <a:pt x="34" y="76"/>
                  </a:cubicBezTo>
                  <a:cubicBezTo>
                    <a:pt x="35" y="77"/>
                    <a:pt x="36" y="77"/>
                    <a:pt x="37" y="77"/>
                  </a:cubicBezTo>
                  <a:cubicBezTo>
                    <a:pt x="38" y="78"/>
                    <a:pt x="39" y="78"/>
                    <a:pt x="40" y="78"/>
                  </a:cubicBezTo>
                  <a:cubicBezTo>
                    <a:pt x="41" y="78"/>
                    <a:pt x="42" y="79"/>
                    <a:pt x="43" y="79"/>
                  </a:cubicBezTo>
                  <a:cubicBezTo>
                    <a:pt x="44" y="79"/>
                    <a:pt x="45" y="79"/>
                    <a:pt x="46" y="80"/>
                  </a:cubicBezTo>
                  <a:cubicBezTo>
                    <a:pt x="47" y="80"/>
                    <a:pt x="48" y="80"/>
                    <a:pt x="50" y="80"/>
                  </a:cubicBezTo>
                  <a:cubicBezTo>
                    <a:pt x="51" y="80"/>
                    <a:pt x="52" y="81"/>
                    <a:pt x="53" y="81"/>
                  </a:cubicBezTo>
                  <a:cubicBezTo>
                    <a:pt x="54" y="81"/>
                    <a:pt x="56" y="81"/>
                    <a:pt x="57" y="81"/>
                  </a:cubicBezTo>
                  <a:cubicBezTo>
                    <a:pt x="58" y="81"/>
                    <a:pt x="59" y="81"/>
                    <a:pt x="59" y="81"/>
                  </a:cubicBezTo>
                  <a:cubicBezTo>
                    <a:pt x="62" y="82"/>
                    <a:pt x="64" y="82"/>
                    <a:pt x="67" y="82"/>
                  </a:cubicBezTo>
                  <a:cubicBezTo>
                    <a:pt x="69" y="82"/>
                    <a:pt x="71" y="82"/>
                    <a:pt x="74" y="81"/>
                  </a:cubicBezTo>
                  <a:cubicBezTo>
                    <a:pt x="75" y="81"/>
                    <a:pt x="75" y="81"/>
                    <a:pt x="76" y="81"/>
                  </a:cubicBezTo>
                  <a:cubicBezTo>
                    <a:pt x="78" y="81"/>
                    <a:pt x="79" y="81"/>
                    <a:pt x="81" y="81"/>
                  </a:cubicBezTo>
                  <a:cubicBezTo>
                    <a:pt x="82" y="81"/>
                    <a:pt x="82" y="80"/>
                    <a:pt x="83" y="80"/>
                  </a:cubicBezTo>
                  <a:cubicBezTo>
                    <a:pt x="85" y="80"/>
                    <a:pt x="86" y="80"/>
                    <a:pt x="87" y="80"/>
                  </a:cubicBezTo>
                  <a:cubicBezTo>
                    <a:pt x="88" y="79"/>
                    <a:pt x="89" y="79"/>
                    <a:pt x="90" y="79"/>
                  </a:cubicBezTo>
                  <a:cubicBezTo>
                    <a:pt x="91" y="79"/>
                    <a:pt x="92" y="78"/>
                    <a:pt x="94" y="78"/>
                  </a:cubicBezTo>
                  <a:cubicBezTo>
                    <a:pt x="95" y="78"/>
                    <a:pt x="95" y="78"/>
                    <a:pt x="96" y="77"/>
                  </a:cubicBezTo>
                  <a:cubicBezTo>
                    <a:pt x="97" y="77"/>
                    <a:pt x="99" y="77"/>
                    <a:pt x="100" y="76"/>
                  </a:cubicBezTo>
                  <a:cubicBezTo>
                    <a:pt x="100" y="76"/>
                    <a:pt x="101" y="76"/>
                    <a:pt x="102" y="75"/>
                  </a:cubicBezTo>
                  <a:cubicBezTo>
                    <a:pt x="103" y="75"/>
                    <a:pt x="104" y="75"/>
                    <a:pt x="105" y="74"/>
                  </a:cubicBezTo>
                  <a:cubicBezTo>
                    <a:pt x="106" y="74"/>
                    <a:pt x="107" y="73"/>
                    <a:pt x="108" y="73"/>
                  </a:cubicBezTo>
                  <a:cubicBezTo>
                    <a:pt x="109" y="73"/>
                    <a:pt x="110" y="72"/>
                    <a:pt x="110" y="72"/>
                  </a:cubicBezTo>
                  <a:cubicBezTo>
                    <a:pt x="111" y="71"/>
                    <a:pt x="112" y="71"/>
                    <a:pt x="113" y="70"/>
                  </a:cubicBezTo>
                  <a:cubicBezTo>
                    <a:pt x="114" y="70"/>
                    <a:pt x="114" y="69"/>
                    <a:pt x="115" y="69"/>
                  </a:cubicBezTo>
                  <a:cubicBezTo>
                    <a:pt x="116" y="69"/>
                    <a:pt x="116" y="68"/>
                    <a:pt x="116" y="68"/>
                  </a:cubicBezTo>
                  <a:lnTo>
                    <a:pt x="116" y="7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39" name="Freeform 185">
              <a:extLst>
                <a:ext uri="{FF2B5EF4-FFF2-40B4-BE49-F238E27FC236}">
                  <a16:creationId xmlns:a16="http://schemas.microsoft.com/office/drawing/2014/main" id="{697ECDD1-CF05-DE45-8AD6-5EA6B4603621}"/>
                </a:ext>
              </a:extLst>
            </p:cNvPr>
            <p:cNvSpPr>
              <a:spLocks/>
            </p:cNvSpPr>
            <p:nvPr/>
          </p:nvSpPr>
          <p:spPr bwMode="auto">
            <a:xfrm>
              <a:off x="8694738" y="2643188"/>
              <a:ext cx="188913" cy="185738"/>
            </a:xfrm>
            <a:custGeom>
              <a:avLst/>
              <a:gdLst>
                <a:gd name="T0" fmla="*/ 126 w 186"/>
                <a:gd name="T1" fmla="*/ 16 h 184"/>
                <a:gd name="T2" fmla="*/ 157 w 186"/>
                <a:gd name="T3" fmla="*/ 16 h 184"/>
                <a:gd name="T4" fmla="*/ 4 w 186"/>
                <a:gd name="T5" fmla="*/ 170 h 184"/>
                <a:gd name="T6" fmla="*/ 4 w 186"/>
                <a:gd name="T7" fmla="*/ 182 h 184"/>
                <a:gd name="T8" fmla="*/ 9 w 186"/>
                <a:gd name="T9" fmla="*/ 184 h 184"/>
                <a:gd name="T10" fmla="*/ 15 w 186"/>
                <a:gd name="T11" fmla="*/ 182 h 184"/>
                <a:gd name="T12" fmla="*/ 169 w 186"/>
                <a:gd name="T13" fmla="*/ 28 h 184"/>
                <a:gd name="T14" fmla="*/ 169 w 186"/>
                <a:gd name="T15" fmla="*/ 60 h 184"/>
                <a:gd name="T16" fmla="*/ 178 w 186"/>
                <a:gd name="T17" fmla="*/ 68 h 184"/>
                <a:gd name="T18" fmla="*/ 186 w 186"/>
                <a:gd name="T19" fmla="*/ 60 h 184"/>
                <a:gd name="T20" fmla="*/ 186 w 186"/>
                <a:gd name="T21" fmla="*/ 8 h 184"/>
                <a:gd name="T22" fmla="*/ 186 w 186"/>
                <a:gd name="T23" fmla="*/ 6 h 184"/>
                <a:gd name="T24" fmla="*/ 185 w 186"/>
                <a:gd name="T25" fmla="*/ 5 h 184"/>
                <a:gd name="T26" fmla="*/ 185 w 186"/>
                <a:gd name="T27" fmla="*/ 5 h 184"/>
                <a:gd name="T28" fmla="*/ 185 w 186"/>
                <a:gd name="T29" fmla="*/ 4 h 184"/>
                <a:gd name="T30" fmla="*/ 184 w 186"/>
                <a:gd name="T31" fmla="*/ 3 h 184"/>
                <a:gd name="T32" fmla="*/ 182 w 186"/>
                <a:gd name="T33" fmla="*/ 1 h 184"/>
                <a:gd name="T34" fmla="*/ 182 w 186"/>
                <a:gd name="T35" fmla="*/ 1 h 184"/>
                <a:gd name="T36" fmla="*/ 181 w 186"/>
                <a:gd name="T37" fmla="*/ 0 h 184"/>
                <a:gd name="T38" fmla="*/ 180 w 186"/>
                <a:gd name="T39" fmla="*/ 0 h 184"/>
                <a:gd name="T40" fmla="*/ 179 w 186"/>
                <a:gd name="T41" fmla="*/ 0 h 184"/>
                <a:gd name="T42" fmla="*/ 178 w 186"/>
                <a:gd name="T43" fmla="*/ 0 h 184"/>
                <a:gd name="T44" fmla="*/ 126 w 186"/>
                <a:gd name="T45" fmla="*/ 0 h 184"/>
                <a:gd name="T46" fmla="*/ 117 w 186"/>
                <a:gd name="T47" fmla="*/ 8 h 184"/>
                <a:gd name="T48" fmla="*/ 126 w 186"/>
                <a:gd name="T49"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6" h="184">
                  <a:moveTo>
                    <a:pt x="126" y="16"/>
                  </a:moveTo>
                  <a:cubicBezTo>
                    <a:pt x="157" y="16"/>
                    <a:pt x="157" y="16"/>
                    <a:pt x="157" y="16"/>
                  </a:cubicBezTo>
                  <a:cubicBezTo>
                    <a:pt x="4" y="170"/>
                    <a:pt x="4" y="170"/>
                    <a:pt x="4" y="170"/>
                  </a:cubicBezTo>
                  <a:cubicBezTo>
                    <a:pt x="0" y="173"/>
                    <a:pt x="0" y="179"/>
                    <a:pt x="4" y="182"/>
                  </a:cubicBezTo>
                  <a:cubicBezTo>
                    <a:pt x="5" y="183"/>
                    <a:pt x="7" y="184"/>
                    <a:pt x="9" y="184"/>
                  </a:cubicBezTo>
                  <a:cubicBezTo>
                    <a:pt x="12" y="184"/>
                    <a:pt x="14" y="183"/>
                    <a:pt x="15" y="182"/>
                  </a:cubicBezTo>
                  <a:cubicBezTo>
                    <a:pt x="169" y="28"/>
                    <a:pt x="169" y="28"/>
                    <a:pt x="169" y="28"/>
                  </a:cubicBezTo>
                  <a:cubicBezTo>
                    <a:pt x="169" y="60"/>
                    <a:pt x="169" y="60"/>
                    <a:pt x="169" y="60"/>
                  </a:cubicBezTo>
                  <a:cubicBezTo>
                    <a:pt x="169" y="64"/>
                    <a:pt x="173" y="68"/>
                    <a:pt x="178" y="68"/>
                  </a:cubicBezTo>
                  <a:cubicBezTo>
                    <a:pt x="182" y="68"/>
                    <a:pt x="186" y="64"/>
                    <a:pt x="186" y="60"/>
                  </a:cubicBezTo>
                  <a:cubicBezTo>
                    <a:pt x="186" y="8"/>
                    <a:pt x="186" y="8"/>
                    <a:pt x="186" y="8"/>
                  </a:cubicBezTo>
                  <a:cubicBezTo>
                    <a:pt x="186" y="7"/>
                    <a:pt x="186" y="7"/>
                    <a:pt x="186" y="6"/>
                  </a:cubicBezTo>
                  <a:cubicBezTo>
                    <a:pt x="186" y="6"/>
                    <a:pt x="186" y="6"/>
                    <a:pt x="185" y="5"/>
                  </a:cubicBezTo>
                  <a:cubicBezTo>
                    <a:pt x="185" y="5"/>
                    <a:pt x="185" y="5"/>
                    <a:pt x="185" y="5"/>
                  </a:cubicBezTo>
                  <a:cubicBezTo>
                    <a:pt x="185" y="4"/>
                    <a:pt x="185" y="4"/>
                    <a:pt x="185" y="4"/>
                  </a:cubicBezTo>
                  <a:cubicBezTo>
                    <a:pt x="185" y="4"/>
                    <a:pt x="185" y="3"/>
                    <a:pt x="184" y="3"/>
                  </a:cubicBezTo>
                  <a:cubicBezTo>
                    <a:pt x="184" y="2"/>
                    <a:pt x="183" y="2"/>
                    <a:pt x="182" y="1"/>
                  </a:cubicBezTo>
                  <a:cubicBezTo>
                    <a:pt x="182" y="1"/>
                    <a:pt x="182" y="1"/>
                    <a:pt x="182" y="1"/>
                  </a:cubicBezTo>
                  <a:cubicBezTo>
                    <a:pt x="181" y="0"/>
                    <a:pt x="181" y="0"/>
                    <a:pt x="181" y="0"/>
                  </a:cubicBezTo>
                  <a:cubicBezTo>
                    <a:pt x="180" y="0"/>
                    <a:pt x="180" y="0"/>
                    <a:pt x="180" y="0"/>
                  </a:cubicBezTo>
                  <a:cubicBezTo>
                    <a:pt x="180" y="0"/>
                    <a:pt x="179" y="0"/>
                    <a:pt x="179" y="0"/>
                  </a:cubicBezTo>
                  <a:cubicBezTo>
                    <a:pt x="179" y="0"/>
                    <a:pt x="178" y="0"/>
                    <a:pt x="178" y="0"/>
                  </a:cubicBezTo>
                  <a:cubicBezTo>
                    <a:pt x="126" y="0"/>
                    <a:pt x="126" y="0"/>
                    <a:pt x="126" y="0"/>
                  </a:cubicBezTo>
                  <a:cubicBezTo>
                    <a:pt x="121" y="0"/>
                    <a:pt x="117" y="3"/>
                    <a:pt x="117" y="8"/>
                  </a:cubicBezTo>
                  <a:cubicBezTo>
                    <a:pt x="117" y="12"/>
                    <a:pt x="121" y="16"/>
                    <a:pt x="126"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40" name="Freeform 186">
              <a:extLst>
                <a:ext uri="{FF2B5EF4-FFF2-40B4-BE49-F238E27FC236}">
                  <a16:creationId xmlns:a16="http://schemas.microsoft.com/office/drawing/2014/main" id="{09702B70-1F98-A048-B6B4-F5DAB8F6CC36}"/>
                </a:ext>
              </a:extLst>
            </p:cNvPr>
            <p:cNvSpPr>
              <a:spLocks/>
            </p:cNvSpPr>
            <p:nvPr/>
          </p:nvSpPr>
          <p:spPr bwMode="auto">
            <a:xfrm>
              <a:off x="8604251" y="2706688"/>
              <a:ext cx="174625" cy="174625"/>
            </a:xfrm>
            <a:custGeom>
              <a:avLst/>
              <a:gdLst>
                <a:gd name="T0" fmla="*/ 3 w 173"/>
                <a:gd name="T1" fmla="*/ 170 h 173"/>
                <a:gd name="T2" fmla="*/ 9 w 173"/>
                <a:gd name="T3" fmla="*/ 173 h 173"/>
                <a:gd name="T4" fmla="*/ 15 w 173"/>
                <a:gd name="T5" fmla="*/ 170 h 173"/>
                <a:gd name="T6" fmla="*/ 170 w 173"/>
                <a:gd name="T7" fmla="*/ 15 h 173"/>
                <a:gd name="T8" fmla="*/ 170 w 173"/>
                <a:gd name="T9" fmla="*/ 4 h 173"/>
                <a:gd name="T10" fmla="*/ 158 w 173"/>
                <a:gd name="T11" fmla="*/ 4 h 173"/>
                <a:gd name="T12" fmla="*/ 3 w 173"/>
                <a:gd name="T13" fmla="*/ 159 h 173"/>
                <a:gd name="T14" fmla="*/ 3 w 173"/>
                <a:gd name="T15" fmla="*/ 17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173">
                  <a:moveTo>
                    <a:pt x="3" y="170"/>
                  </a:moveTo>
                  <a:cubicBezTo>
                    <a:pt x="5" y="172"/>
                    <a:pt x="7" y="173"/>
                    <a:pt x="9" y="173"/>
                  </a:cubicBezTo>
                  <a:cubicBezTo>
                    <a:pt x="11" y="173"/>
                    <a:pt x="13" y="172"/>
                    <a:pt x="15" y="170"/>
                  </a:cubicBezTo>
                  <a:cubicBezTo>
                    <a:pt x="170" y="15"/>
                    <a:pt x="170" y="15"/>
                    <a:pt x="170" y="15"/>
                  </a:cubicBezTo>
                  <a:cubicBezTo>
                    <a:pt x="173" y="12"/>
                    <a:pt x="173" y="7"/>
                    <a:pt x="170" y="4"/>
                  </a:cubicBezTo>
                  <a:cubicBezTo>
                    <a:pt x="167" y="0"/>
                    <a:pt x="161" y="0"/>
                    <a:pt x="158" y="4"/>
                  </a:cubicBezTo>
                  <a:cubicBezTo>
                    <a:pt x="3" y="159"/>
                    <a:pt x="3" y="159"/>
                    <a:pt x="3" y="159"/>
                  </a:cubicBezTo>
                  <a:cubicBezTo>
                    <a:pt x="0" y="162"/>
                    <a:pt x="0" y="167"/>
                    <a:pt x="3" y="17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41" name="Freeform 187">
              <a:extLst>
                <a:ext uri="{FF2B5EF4-FFF2-40B4-BE49-F238E27FC236}">
                  <a16:creationId xmlns:a16="http://schemas.microsoft.com/office/drawing/2014/main" id="{1D1F589D-694A-0F4C-99FB-31BC8D07571F}"/>
                </a:ext>
              </a:extLst>
            </p:cNvPr>
            <p:cNvSpPr>
              <a:spLocks/>
            </p:cNvSpPr>
            <p:nvPr/>
          </p:nvSpPr>
          <p:spPr bwMode="auto">
            <a:xfrm>
              <a:off x="8524876" y="2811463"/>
              <a:ext cx="111125" cy="109538"/>
            </a:xfrm>
            <a:custGeom>
              <a:avLst/>
              <a:gdLst>
                <a:gd name="T0" fmla="*/ 9 w 109"/>
                <a:gd name="T1" fmla="*/ 108 h 108"/>
                <a:gd name="T2" fmla="*/ 15 w 109"/>
                <a:gd name="T3" fmla="*/ 105 h 108"/>
                <a:gd name="T4" fmla="*/ 106 w 109"/>
                <a:gd name="T5" fmla="*/ 15 h 108"/>
                <a:gd name="T6" fmla="*/ 106 w 109"/>
                <a:gd name="T7" fmla="*/ 3 h 108"/>
                <a:gd name="T8" fmla="*/ 94 w 109"/>
                <a:gd name="T9" fmla="*/ 3 h 108"/>
                <a:gd name="T10" fmla="*/ 4 w 109"/>
                <a:gd name="T11" fmla="*/ 93 h 108"/>
                <a:gd name="T12" fmla="*/ 4 w 109"/>
                <a:gd name="T13" fmla="*/ 105 h 108"/>
                <a:gd name="T14" fmla="*/ 9 w 109"/>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108">
                  <a:moveTo>
                    <a:pt x="9" y="108"/>
                  </a:moveTo>
                  <a:cubicBezTo>
                    <a:pt x="12" y="108"/>
                    <a:pt x="14" y="107"/>
                    <a:pt x="15" y="105"/>
                  </a:cubicBezTo>
                  <a:cubicBezTo>
                    <a:pt x="106" y="15"/>
                    <a:pt x="106" y="15"/>
                    <a:pt x="106" y="15"/>
                  </a:cubicBezTo>
                  <a:cubicBezTo>
                    <a:pt x="109" y="12"/>
                    <a:pt x="109" y="6"/>
                    <a:pt x="106" y="3"/>
                  </a:cubicBezTo>
                  <a:cubicBezTo>
                    <a:pt x="103" y="0"/>
                    <a:pt x="97" y="0"/>
                    <a:pt x="94" y="3"/>
                  </a:cubicBezTo>
                  <a:cubicBezTo>
                    <a:pt x="4" y="93"/>
                    <a:pt x="4" y="93"/>
                    <a:pt x="4" y="93"/>
                  </a:cubicBezTo>
                  <a:cubicBezTo>
                    <a:pt x="0" y="97"/>
                    <a:pt x="0" y="102"/>
                    <a:pt x="4" y="105"/>
                  </a:cubicBezTo>
                  <a:cubicBezTo>
                    <a:pt x="5" y="107"/>
                    <a:pt x="7" y="108"/>
                    <a:pt x="9" y="10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grpSp>
      <p:pic>
        <p:nvPicPr>
          <p:cNvPr id="2" name="Picture 1">
            <a:extLst>
              <a:ext uri="{FF2B5EF4-FFF2-40B4-BE49-F238E27FC236}">
                <a16:creationId xmlns:a16="http://schemas.microsoft.com/office/drawing/2014/main" id="{20B95D38-3DCF-AE3F-B0C5-C7A0566BE9F0}"/>
              </a:ext>
            </a:extLst>
          </p:cNvPr>
          <p:cNvPicPr>
            <a:picLocks noChangeAspect="1"/>
          </p:cNvPicPr>
          <p:nvPr/>
        </p:nvPicPr>
        <p:blipFill>
          <a:blip r:embed="rId4"/>
          <a:stretch>
            <a:fillRect/>
          </a:stretch>
        </p:blipFill>
        <p:spPr>
          <a:xfrm>
            <a:off x="4366054" y="3280031"/>
            <a:ext cx="2674010" cy="2633494"/>
          </a:xfrm>
          <a:prstGeom prst="rect">
            <a:avLst/>
          </a:prstGeom>
        </p:spPr>
      </p:pic>
      <p:grpSp>
        <p:nvGrpSpPr>
          <p:cNvPr id="30" name="Group 29">
            <a:extLst>
              <a:ext uri="{FF2B5EF4-FFF2-40B4-BE49-F238E27FC236}">
                <a16:creationId xmlns:a16="http://schemas.microsoft.com/office/drawing/2014/main" id="{4CE9D1EE-C6C4-1684-0AA4-8C1FADADEA5D}"/>
              </a:ext>
            </a:extLst>
          </p:cNvPr>
          <p:cNvGrpSpPr/>
          <p:nvPr/>
        </p:nvGrpSpPr>
        <p:grpSpPr>
          <a:xfrm>
            <a:off x="8771366" y="3565639"/>
            <a:ext cx="1488085" cy="1393557"/>
            <a:chOff x="8431188" y="3259001"/>
            <a:chExt cx="1488085" cy="1393557"/>
          </a:xfrm>
          <a:solidFill>
            <a:schemeClr val="accent2"/>
          </a:solidFill>
        </p:grpSpPr>
        <p:sp>
          <p:nvSpPr>
            <p:cNvPr id="251" name="TextBox 250">
              <a:extLst>
                <a:ext uri="{FF2B5EF4-FFF2-40B4-BE49-F238E27FC236}">
                  <a16:creationId xmlns:a16="http://schemas.microsoft.com/office/drawing/2014/main" id="{0369F9D8-E684-B94B-BA2A-5FC75C8E625E}"/>
                </a:ext>
              </a:extLst>
            </p:cNvPr>
            <p:cNvSpPr txBox="1"/>
            <p:nvPr/>
          </p:nvSpPr>
          <p:spPr>
            <a:xfrm>
              <a:off x="8431188" y="3821561"/>
              <a:ext cx="148808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1200"/>
                </a:spcAft>
                <a:buClrTx/>
                <a:buSzTx/>
                <a:buFontTx/>
                <a:buNone/>
                <a:tabLst/>
                <a:defRPr/>
              </a:pPr>
              <a:r>
                <a:rPr lang="en-US" b="1">
                  <a:solidFill>
                    <a:srgbClr val="121212"/>
                  </a:solidFill>
                  <a:latin typeface="Source Sans Pro"/>
                </a:rPr>
                <a:t>984</a:t>
              </a:r>
              <a:r>
                <a:rPr kumimoji="0" lang="en-US" sz="1800" b="1" i="0" u="none" strike="noStrike" kern="1200" cap="none" spc="0" normalizeH="0" baseline="0" noProof="0">
                  <a:ln>
                    <a:noFill/>
                  </a:ln>
                  <a:solidFill>
                    <a:srgbClr val="121212"/>
                  </a:solidFill>
                  <a:effectLst/>
                  <a:uLnTx/>
                  <a:uFillTx/>
                  <a:latin typeface="Source Sans Pro"/>
                  <a:ea typeface="+mn-ea"/>
                  <a:cs typeface="+mn-cs"/>
                </a:rPr>
                <a:t>,000</a:t>
              </a:r>
              <a:br>
                <a:rPr kumimoji="0" lang="en-US" sz="1800" b="0" i="0" u="none" strike="noStrike" kern="1200" cap="none" spc="0" normalizeH="0" baseline="0" noProof="0" dirty="0">
                  <a:ln>
                    <a:noFill/>
                  </a:ln>
                  <a:solidFill>
                    <a:srgbClr val="121212"/>
                  </a:solidFill>
                  <a:effectLst/>
                  <a:uLnTx/>
                  <a:uFillTx/>
                  <a:latin typeface="Source Sans Pro"/>
                  <a:ea typeface="+mn-ea"/>
                  <a:cs typeface="+mn-cs"/>
                </a:rPr>
              </a:br>
              <a:r>
                <a:rPr kumimoji="0" lang="en-US" sz="1400" b="0" i="0" u="none" strike="noStrike" kern="1200" cap="none" spc="0" normalizeH="0" baseline="0" noProof="0" dirty="0">
                  <a:ln>
                    <a:noFill/>
                  </a:ln>
                  <a:solidFill>
                    <a:srgbClr val="121212"/>
                  </a:solidFill>
                  <a:effectLst/>
                  <a:uLnTx/>
                  <a:uFillTx/>
                  <a:latin typeface="Source Sans Pro"/>
                  <a:ea typeface="+mn-ea"/>
                  <a:cs typeface="+mn-cs"/>
                </a:rPr>
                <a:t>Single family loans purchased </a:t>
              </a:r>
              <a:r>
                <a:rPr kumimoji="0" lang="en-US" sz="1400" b="0" i="0" u="none" strike="noStrike" kern="1200" cap="none" spc="0" normalizeH="0" baseline="0" noProof="0">
                  <a:ln>
                    <a:noFill/>
                  </a:ln>
                  <a:solidFill>
                    <a:srgbClr val="121212"/>
                  </a:solidFill>
                  <a:effectLst/>
                  <a:uLnTx/>
                  <a:uFillTx/>
                  <a:latin typeface="Source Sans Pro"/>
                  <a:ea typeface="+mn-ea"/>
                  <a:cs typeface="+mn-cs"/>
                </a:rPr>
                <a:t>or refinanced </a:t>
              </a:r>
              <a:endParaRPr kumimoji="0" lang="en-US" sz="1800" b="0" i="0" u="none" strike="noStrike" kern="1200" cap="none" spc="0" normalizeH="0" baseline="0" noProof="0" dirty="0">
                <a:ln>
                  <a:noFill/>
                </a:ln>
                <a:solidFill>
                  <a:srgbClr val="121212"/>
                </a:solidFill>
                <a:effectLst/>
                <a:uLnTx/>
                <a:uFillTx/>
                <a:latin typeface="Source Sans Pro"/>
                <a:ea typeface="+mn-ea"/>
                <a:cs typeface="+mn-cs"/>
              </a:endParaRPr>
            </a:p>
          </p:txBody>
        </p:sp>
        <p:grpSp>
          <p:nvGrpSpPr>
            <p:cNvPr id="3" name="Group 2">
              <a:extLst>
                <a:ext uri="{FF2B5EF4-FFF2-40B4-BE49-F238E27FC236}">
                  <a16:creationId xmlns:a16="http://schemas.microsoft.com/office/drawing/2014/main" id="{1C4C724C-C76F-194A-DEF8-7E8A5D0669B9}"/>
                </a:ext>
              </a:extLst>
            </p:cNvPr>
            <p:cNvGrpSpPr>
              <a:grpSpLocks noChangeAspect="1"/>
            </p:cNvGrpSpPr>
            <p:nvPr/>
          </p:nvGrpSpPr>
          <p:grpSpPr>
            <a:xfrm>
              <a:off x="8431188" y="3259001"/>
              <a:ext cx="502858" cy="461193"/>
              <a:chOff x="5705475" y="141288"/>
              <a:chExt cx="555625" cy="509588"/>
            </a:xfrm>
            <a:grpFill/>
          </p:grpSpPr>
          <p:sp>
            <p:nvSpPr>
              <p:cNvPr id="4" name="Freeform 18">
                <a:extLst>
                  <a:ext uri="{FF2B5EF4-FFF2-40B4-BE49-F238E27FC236}">
                    <a16:creationId xmlns:a16="http://schemas.microsoft.com/office/drawing/2014/main" id="{87C07134-0432-D35E-0D90-B01CEA537E02}"/>
                  </a:ext>
                </a:extLst>
              </p:cNvPr>
              <p:cNvSpPr>
                <a:spLocks/>
              </p:cNvSpPr>
              <p:nvPr/>
            </p:nvSpPr>
            <p:spPr bwMode="auto">
              <a:xfrm>
                <a:off x="6149975" y="311151"/>
                <a:ext cx="111125" cy="173038"/>
              </a:xfrm>
              <a:custGeom>
                <a:avLst/>
                <a:gdLst>
                  <a:gd name="T0" fmla="*/ 103 w 107"/>
                  <a:gd name="T1" fmla="*/ 121 h 164"/>
                  <a:gd name="T2" fmla="*/ 61 w 107"/>
                  <a:gd name="T3" fmla="*/ 103 h 164"/>
                  <a:gd name="T4" fmla="*/ 61 w 107"/>
                  <a:gd name="T5" fmla="*/ 8 h 164"/>
                  <a:gd name="T6" fmla="*/ 53 w 107"/>
                  <a:gd name="T7" fmla="*/ 0 h 164"/>
                  <a:gd name="T8" fmla="*/ 45 w 107"/>
                  <a:gd name="T9" fmla="*/ 8 h 164"/>
                  <a:gd name="T10" fmla="*/ 45 w 107"/>
                  <a:gd name="T11" fmla="*/ 105 h 164"/>
                  <a:gd name="T12" fmla="*/ 1 w 107"/>
                  <a:gd name="T13" fmla="*/ 155 h 164"/>
                  <a:gd name="T14" fmla="*/ 8 w 107"/>
                  <a:gd name="T15" fmla="*/ 164 h 164"/>
                  <a:gd name="T16" fmla="*/ 9 w 107"/>
                  <a:gd name="T17" fmla="*/ 164 h 164"/>
                  <a:gd name="T18" fmla="*/ 17 w 107"/>
                  <a:gd name="T19" fmla="*/ 157 h 164"/>
                  <a:gd name="T20" fmla="*/ 61 w 107"/>
                  <a:gd name="T21" fmla="*/ 120 h 164"/>
                  <a:gd name="T22" fmla="*/ 92 w 107"/>
                  <a:gd name="T23" fmla="*/ 133 h 164"/>
                  <a:gd name="T24" fmla="*/ 103 w 107"/>
                  <a:gd name="T25" fmla="*/ 133 h 164"/>
                  <a:gd name="T26" fmla="*/ 103 w 107"/>
                  <a:gd name="T27"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64">
                    <a:moveTo>
                      <a:pt x="103" y="121"/>
                    </a:moveTo>
                    <a:cubicBezTo>
                      <a:pt x="92" y="110"/>
                      <a:pt x="77" y="103"/>
                      <a:pt x="61" y="103"/>
                    </a:cubicBezTo>
                    <a:cubicBezTo>
                      <a:pt x="61" y="8"/>
                      <a:pt x="61" y="8"/>
                      <a:pt x="61" y="8"/>
                    </a:cubicBezTo>
                    <a:cubicBezTo>
                      <a:pt x="61" y="3"/>
                      <a:pt x="58" y="0"/>
                      <a:pt x="53" y="0"/>
                    </a:cubicBezTo>
                    <a:cubicBezTo>
                      <a:pt x="48" y="0"/>
                      <a:pt x="45" y="3"/>
                      <a:pt x="45" y="8"/>
                    </a:cubicBezTo>
                    <a:cubicBezTo>
                      <a:pt x="45" y="105"/>
                      <a:pt x="45" y="105"/>
                      <a:pt x="45" y="105"/>
                    </a:cubicBezTo>
                    <a:cubicBezTo>
                      <a:pt x="22" y="112"/>
                      <a:pt x="4" y="131"/>
                      <a:pt x="1" y="155"/>
                    </a:cubicBezTo>
                    <a:cubicBezTo>
                      <a:pt x="0" y="159"/>
                      <a:pt x="3" y="163"/>
                      <a:pt x="8" y="164"/>
                    </a:cubicBezTo>
                    <a:cubicBezTo>
                      <a:pt x="8" y="164"/>
                      <a:pt x="9" y="164"/>
                      <a:pt x="9" y="164"/>
                    </a:cubicBezTo>
                    <a:cubicBezTo>
                      <a:pt x="13" y="164"/>
                      <a:pt x="17" y="161"/>
                      <a:pt x="17" y="157"/>
                    </a:cubicBezTo>
                    <a:cubicBezTo>
                      <a:pt x="20" y="136"/>
                      <a:pt x="39" y="120"/>
                      <a:pt x="61" y="120"/>
                    </a:cubicBezTo>
                    <a:cubicBezTo>
                      <a:pt x="72" y="120"/>
                      <a:pt x="83" y="124"/>
                      <a:pt x="92" y="133"/>
                    </a:cubicBezTo>
                    <a:cubicBezTo>
                      <a:pt x="95" y="136"/>
                      <a:pt x="100" y="136"/>
                      <a:pt x="103" y="133"/>
                    </a:cubicBezTo>
                    <a:cubicBezTo>
                      <a:pt x="107" y="129"/>
                      <a:pt x="107" y="124"/>
                      <a:pt x="103"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6" name="Freeform 19">
                <a:extLst>
                  <a:ext uri="{FF2B5EF4-FFF2-40B4-BE49-F238E27FC236}">
                    <a16:creationId xmlns:a16="http://schemas.microsoft.com/office/drawing/2014/main" id="{D90D9DB4-FFDB-A4BA-DCFF-5D50C56379DA}"/>
                  </a:ext>
                </a:extLst>
              </p:cNvPr>
              <p:cNvSpPr>
                <a:spLocks/>
              </p:cNvSpPr>
              <p:nvPr/>
            </p:nvSpPr>
            <p:spPr bwMode="auto">
              <a:xfrm>
                <a:off x="5888038" y="311151"/>
                <a:ext cx="17463" cy="141288"/>
              </a:xfrm>
              <a:custGeom>
                <a:avLst/>
                <a:gdLst>
                  <a:gd name="T0" fmla="*/ 0 w 16"/>
                  <a:gd name="T1" fmla="*/ 8 h 134"/>
                  <a:gd name="T2" fmla="*/ 0 w 16"/>
                  <a:gd name="T3" fmla="*/ 126 h 134"/>
                  <a:gd name="T4" fmla="*/ 8 w 16"/>
                  <a:gd name="T5" fmla="*/ 134 h 134"/>
                  <a:gd name="T6" fmla="*/ 16 w 16"/>
                  <a:gd name="T7" fmla="*/ 126 h 134"/>
                  <a:gd name="T8" fmla="*/ 16 w 16"/>
                  <a:gd name="T9" fmla="*/ 8 h 134"/>
                  <a:gd name="T10" fmla="*/ 8 w 16"/>
                  <a:gd name="T11" fmla="*/ 0 h 134"/>
                  <a:gd name="T12" fmla="*/ 0 w 16"/>
                  <a:gd name="T13" fmla="*/ 8 h 134"/>
                </a:gdLst>
                <a:ahLst/>
                <a:cxnLst>
                  <a:cxn ang="0">
                    <a:pos x="T0" y="T1"/>
                  </a:cxn>
                  <a:cxn ang="0">
                    <a:pos x="T2" y="T3"/>
                  </a:cxn>
                  <a:cxn ang="0">
                    <a:pos x="T4" y="T5"/>
                  </a:cxn>
                  <a:cxn ang="0">
                    <a:pos x="T6" y="T7"/>
                  </a:cxn>
                  <a:cxn ang="0">
                    <a:pos x="T8" y="T9"/>
                  </a:cxn>
                  <a:cxn ang="0">
                    <a:pos x="T10" y="T11"/>
                  </a:cxn>
                  <a:cxn ang="0">
                    <a:pos x="T12" y="T13"/>
                  </a:cxn>
                </a:cxnLst>
                <a:rect l="0" t="0" r="r" b="b"/>
                <a:pathLst>
                  <a:path w="16" h="134">
                    <a:moveTo>
                      <a:pt x="0" y="8"/>
                    </a:moveTo>
                    <a:cubicBezTo>
                      <a:pt x="0" y="126"/>
                      <a:pt x="0" y="126"/>
                      <a:pt x="0" y="126"/>
                    </a:cubicBezTo>
                    <a:cubicBezTo>
                      <a:pt x="0" y="130"/>
                      <a:pt x="3" y="134"/>
                      <a:pt x="8" y="134"/>
                    </a:cubicBezTo>
                    <a:cubicBezTo>
                      <a:pt x="12" y="134"/>
                      <a:pt x="16" y="130"/>
                      <a:pt x="16" y="126"/>
                    </a:cubicBezTo>
                    <a:cubicBezTo>
                      <a:pt x="16" y="8"/>
                      <a:pt x="16" y="8"/>
                      <a:pt x="16" y="8"/>
                    </a:cubicBezTo>
                    <a:cubicBezTo>
                      <a:pt x="16" y="3"/>
                      <a:pt x="12" y="0"/>
                      <a:pt x="8"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8" name="Freeform 20">
                <a:extLst>
                  <a:ext uri="{FF2B5EF4-FFF2-40B4-BE49-F238E27FC236}">
                    <a16:creationId xmlns:a16="http://schemas.microsoft.com/office/drawing/2014/main" id="{E9DC2565-D1F6-B9F9-E98E-D9051358AAA0}"/>
                  </a:ext>
                </a:extLst>
              </p:cNvPr>
              <p:cNvSpPr>
                <a:spLocks/>
              </p:cNvSpPr>
              <p:nvPr/>
            </p:nvSpPr>
            <p:spPr bwMode="auto">
              <a:xfrm>
                <a:off x="5705475" y="252413"/>
                <a:ext cx="169863" cy="185738"/>
              </a:xfrm>
              <a:custGeom>
                <a:avLst/>
                <a:gdLst>
                  <a:gd name="T0" fmla="*/ 154 w 163"/>
                  <a:gd name="T1" fmla="*/ 16 h 176"/>
                  <a:gd name="T2" fmla="*/ 163 w 163"/>
                  <a:gd name="T3" fmla="*/ 8 h 176"/>
                  <a:gd name="T4" fmla="*/ 154 w 163"/>
                  <a:gd name="T5" fmla="*/ 0 h 176"/>
                  <a:gd name="T6" fmla="*/ 51 w 163"/>
                  <a:gd name="T7" fmla="*/ 0 h 176"/>
                  <a:gd name="T8" fmla="*/ 43 w 163"/>
                  <a:gd name="T9" fmla="*/ 5 h 176"/>
                  <a:gd name="T10" fmla="*/ 1 w 163"/>
                  <a:gd name="T11" fmla="*/ 100 h 176"/>
                  <a:gd name="T12" fmla="*/ 2 w 163"/>
                  <a:gd name="T13" fmla="*/ 108 h 176"/>
                  <a:gd name="T14" fmla="*/ 9 w 163"/>
                  <a:gd name="T15" fmla="*/ 111 h 176"/>
                  <a:gd name="T16" fmla="*/ 31 w 163"/>
                  <a:gd name="T17" fmla="*/ 111 h 176"/>
                  <a:gd name="T18" fmla="*/ 31 w 163"/>
                  <a:gd name="T19" fmla="*/ 167 h 176"/>
                  <a:gd name="T20" fmla="*/ 40 w 163"/>
                  <a:gd name="T21" fmla="*/ 176 h 176"/>
                  <a:gd name="T22" fmla="*/ 48 w 163"/>
                  <a:gd name="T23" fmla="*/ 167 h 176"/>
                  <a:gd name="T24" fmla="*/ 48 w 163"/>
                  <a:gd name="T25" fmla="*/ 103 h 176"/>
                  <a:gd name="T26" fmla="*/ 40 w 163"/>
                  <a:gd name="T27" fmla="*/ 95 h 176"/>
                  <a:gd name="T28" fmla="*/ 39 w 163"/>
                  <a:gd name="T29" fmla="*/ 95 h 176"/>
                  <a:gd name="T30" fmla="*/ 39 w 163"/>
                  <a:gd name="T31" fmla="*/ 95 h 176"/>
                  <a:gd name="T32" fmla="*/ 22 w 163"/>
                  <a:gd name="T33" fmla="*/ 95 h 176"/>
                  <a:gd name="T34" fmla="*/ 56 w 163"/>
                  <a:gd name="T35" fmla="*/ 16 h 176"/>
                  <a:gd name="T36" fmla="*/ 154 w 163"/>
                  <a:gd name="T37" fmla="*/ 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3" h="176">
                    <a:moveTo>
                      <a:pt x="154" y="16"/>
                    </a:moveTo>
                    <a:cubicBezTo>
                      <a:pt x="159" y="16"/>
                      <a:pt x="163" y="13"/>
                      <a:pt x="163" y="8"/>
                    </a:cubicBezTo>
                    <a:cubicBezTo>
                      <a:pt x="163" y="3"/>
                      <a:pt x="159" y="0"/>
                      <a:pt x="154" y="0"/>
                    </a:cubicBezTo>
                    <a:cubicBezTo>
                      <a:pt x="51" y="0"/>
                      <a:pt x="51" y="0"/>
                      <a:pt x="51" y="0"/>
                    </a:cubicBezTo>
                    <a:cubicBezTo>
                      <a:pt x="47" y="0"/>
                      <a:pt x="44" y="2"/>
                      <a:pt x="43" y="5"/>
                    </a:cubicBezTo>
                    <a:cubicBezTo>
                      <a:pt x="1" y="100"/>
                      <a:pt x="1" y="100"/>
                      <a:pt x="1" y="100"/>
                    </a:cubicBezTo>
                    <a:cubicBezTo>
                      <a:pt x="0" y="102"/>
                      <a:pt x="0" y="105"/>
                      <a:pt x="2" y="108"/>
                    </a:cubicBezTo>
                    <a:cubicBezTo>
                      <a:pt x="3" y="110"/>
                      <a:pt x="6" y="111"/>
                      <a:pt x="9" y="111"/>
                    </a:cubicBezTo>
                    <a:cubicBezTo>
                      <a:pt x="31" y="111"/>
                      <a:pt x="31" y="111"/>
                      <a:pt x="31" y="111"/>
                    </a:cubicBezTo>
                    <a:cubicBezTo>
                      <a:pt x="31" y="167"/>
                      <a:pt x="31" y="167"/>
                      <a:pt x="31" y="167"/>
                    </a:cubicBezTo>
                    <a:cubicBezTo>
                      <a:pt x="31" y="172"/>
                      <a:pt x="35" y="176"/>
                      <a:pt x="40" y="176"/>
                    </a:cubicBezTo>
                    <a:cubicBezTo>
                      <a:pt x="44" y="176"/>
                      <a:pt x="48" y="172"/>
                      <a:pt x="48" y="167"/>
                    </a:cubicBezTo>
                    <a:cubicBezTo>
                      <a:pt x="48" y="103"/>
                      <a:pt x="48" y="103"/>
                      <a:pt x="48" y="103"/>
                    </a:cubicBezTo>
                    <a:cubicBezTo>
                      <a:pt x="48" y="99"/>
                      <a:pt x="44" y="95"/>
                      <a:pt x="40" y="95"/>
                    </a:cubicBezTo>
                    <a:cubicBezTo>
                      <a:pt x="40" y="95"/>
                      <a:pt x="40" y="95"/>
                      <a:pt x="39" y="95"/>
                    </a:cubicBezTo>
                    <a:cubicBezTo>
                      <a:pt x="39" y="95"/>
                      <a:pt x="39" y="95"/>
                      <a:pt x="39" y="95"/>
                    </a:cubicBezTo>
                    <a:cubicBezTo>
                      <a:pt x="22" y="95"/>
                      <a:pt x="22" y="95"/>
                      <a:pt x="22" y="95"/>
                    </a:cubicBezTo>
                    <a:cubicBezTo>
                      <a:pt x="56" y="16"/>
                      <a:pt x="56" y="16"/>
                      <a:pt x="56" y="16"/>
                    </a:cubicBezTo>
                    <a:lnTo>
                      <a:pt x="15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11" name="Freeform 21">
                <a:extLst>
                  <a:ext uri="{FF2B5EF4-FFF2-40B4-BE49-F238E27FC236}">
                    <a16:creationId xmlns:a16="http://schemas.microsoft.com/office/drawing/2014/main" id="{0DBD6F5E-46BB-852B-E253-D26028336ABE}"/>
                  </a:ext>
                </a:extLst>
              </p:cNvPr>
              <p:cNvSpPr>
                <a:spLocks noEditPoints="1"/>
              </p:cNvSpPr>
              <p:nvPr/>
            </p:nvSpPr>
            <p:spPr bwMode="auto">
              <a:xfrm>
                <a:off x="6088063" y="325438"/>
                <a:ext cx="74613" cy="84138"/>
              </a:xfrm>
              <a:custGeom>
                <a:avLst/>
                <a:gdLst>
                  <a:gd name="T0" fmla="*/ 9 w 72"/>
                  <a:gd name="T1" fmla="*/ 0 h 80"/>
                  <a:gd name="T2" fmla="*/ 0 w 72"/>
                  <a:gd name="T3" fmla="*/ 8 h 80"/>
                  <a:gd name="T4" fmla="*/ 0 w 72"/>
                  <a:gd name="T5" fmla="*/ 71 h 80"/>
                  <a:gd name="T6" fmla="*/ 9 w 72"/>
                  <a:gd name="T7" fmla="*/ 80 h 80"/>
                  <a:gd name="T8" fmla="*/ 63 w 72"/>
                  <a:gd name="T9" fmla="*/ 80 h 80"/>
                  <a:gd name="T10" fmla="*/ 72 w 72"/>
                  <a:gd name="T11" fmla="*/ 71 h 80"/>
                  <a:gd name="T12" fmla="*/ 72 w 72"/>
                  <a:gd name="T13" fmla="*/ 8 h 80"/>
                  <a:gd name="T14" fmla="*/ 63 w 72"/>
                  <a:gd name="T15" fmla="*/ 0 h 80"/>
                  <a:gd name="T16" fmla="*/ 9 w 72"/>
                  <a:gd name="T17" fmla="*/ 0 h 80"/>
                  <a:gd name="T18" fmla="*/ 55 w 72"/>
                  <a:gd name="T19" fmla="*/ 63 h 80"/>
                  <a:gd name="T20" fmla="*/ 17 w 72"/>
                  <a:gd name="T21" fmla="*/ 63 h 80"/>
                  <a:gd name="T22" fmla="*/ 17 w 72"/>
                  <a:gd name="T23" fmla="*/ 17 h 80"/>
                  <a:gd name="T24" fmla="*/ 55 w 72"/>
                  <a:gd name="T25" fmla="*/ 17 h 80"/>
                  <a:gd name="T26" fmla="*/ 55 w 72"/>
                  <a:gd name="T27"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80">
                    <a:moveTo>
                      <a:pt x="9" y="0"/>
                    </a:moveTo>
                    <a:cubicBezTo>
                      <a:pt x="4" y="0"/>
                      <a:pt x="0" y="4"/>
                      <a:pt x="0" y="8"/>
                    </a:cubicBezTo>
                    <a:cubicBezTo>
                      <a:pt x="0" y="71"/>
                      <a:pt x="0" y="71"/>
                      <a:pt x="0" y="71"/>
                    </a:cubicBezTo>
                    <a:cubicBezTo>
                      <a:pt x="0" y="76"/>
                      <a:pt x="4" y="80"/>
                      <a:pt x="9" y="80"/>
                    </a:cubicBezTo>
                    <a:cubicBezTo>
                      <a:pt x="63" y="80"/>
                      <a:pt x="63" y="80"/>
                      <a:pt x="63" y="80"/>
                    </a:cubicBezTo>
                    <a:cubicBezTo>
                      <a:pt x="68" y="80"/>
                      <a:pt x="72" y="76"/>
                      <a:pt x="72" y="71"/>
                    </a:cubicBezTo>
                    <a:cubicBezTo>
                      <a:pt x="72" y="8"/>
                      <a:pt x="72" y="8"/>
                      <a:pt x="72" y="8"/>
                    </a:cubicBezTo>
                    <a:cubicBezTo>
                      <a:pt x="72" y="4"/>
                      <a:pt x="68" y="0"/>
                      <a:pt x="63" y="0"/>
                    </a:cubicBezTo>
                    <a:lnTo>
                      <a:pt x="9" y="0"/>
                    </a:lnTo>
                    <a:close/>
                    <a:moveTo>
                      <a:pt x="55" y="63"/>
                    </a:moveTo>
                    <a:cubicBezTo>
                      <a:pt x="17" y="63"/>
                      <a:pt x="17" y="63"/>
                      <a:pt x="17" y="63"/>
                    </a:cubicBezTo>
                    <a:cubicBezTo>
                      <a:pt x="17" y="17"/>
                      <a:pt x="17" y="17"/>
                      <a:pt x="17" y="17"/>
                    </a:cubicBezTo>
                    <a:cubicBezTo>
                      <a:pt x="55" y="17"/>
                      <a:pt x="55" y="17"/>
                      <a:pt x="55" y="17"/>
                    </a:cubicBezTo>
                    <a:lnTo>
                      <a:pt x="5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12" name="Freeform 22">
                <a:extLst>
                  <a:ext uri="{FF2B5EF4-FFF2-40B4-BE49-F238E27FC236}">
                    <a16:creationId xmlns:a16="http://schemas.microsoft.com/office/drawing/2014/main" id="{5DA73981-BDAE-037C-2897-E441DF7FE965}"/>
                  </a:ext>
                </a:extLst>
              </p:cNvPr>
              <p:cNvSpPr>
                <a:spLocks/>
              </p:cNvSpPr>
              <p:nvPr/>
            </p:nvSpPr>
            <p:spPr bwMode="auto">
              <a:xfrm>
                <a:off x="5842000" y="141288"/>
                <a:ext cx="415925" cy="182563"/>
              </a:xfrm>
              <a:custGeom>
                <a:avLst/>
                <a:gdLst>
                  <a:gd name="T0" fmla="*/ 3 w 396"/>
                  <a:gd name="T1" fmla="*/ 169 h 173"/>
                  <a:gd name="T2" fmla="*/ 15 w 396"/>
                  <a:gd name="T3" fmla="*/ 170 h 173"/>
                  <a:gd name="T4" fmla="*/ 198 w 396"/>
                  <a:gd name="T5" fmla="*/ 20 h 173"/>
                  <a:gd name="T6" fmla="*/ 382 w 396"/>
                  <a:gd name="T7" fmla="*/ 170 h 173"/>
                  <a:gd name="T8" fmla="*/ 387 w 396"/>
                  <a:gd name="T9" fmla="*/ 172 h 173"/>
                  <a:gd name="T10" fmla="*/ 393 w 396"/>
                  <a:gd name="T11" fmla="*/ 169 h 173"/>
                  <a:gd name="T12" fmla="*/ 392 w 396"/>
                  <a:gd name="T13" fmla="*/ 157 h 173"/>
                  <a:gd name="T14" fmla="*/ 203 w 396"/>
                  <a:gd name="T15" fmla="*/ 3 h 173"/>
                  <a:gd name="T16" fmla="*/ 193 w 396"/>
                  <a:gd name="T17" fmla="*/ 3 h 173"/>
                  <a:gd name="T18" fmla="*/ 4 w 396"/>
                  <a:gd name="T19" fmla="*/ 157 h 173"/>
                  <a:gd name="T20" fmla="*/ 3 w 396"/>
                  <a:gd name="T21"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6" h="173">
                    <a:moveTo>
                      <a:pt x="3" y="169"/>
                    </a:moveTo>
                    <a:cubicBezTo>
                      <a:pt x="6" y="172"/>
                      <a:pt x="11" y="173"/>
                      <a:pt x="15" y="170"/>
                    </a:cubicBezTo>
                    <a:cubicBezTo>
                      <a:pt x="198" y="20"/>
                      <a:pt x="198" y="20"/>
                      <a:pt x="198" y="20"/>
                    </a:cubicBezTo>
                    <a:cubicBezTo>
                      <a:pt x="382" y="170"/>
                      <a:pt x="382" y="170"/>
                      <a:pt x="382" y="170"/>
                    </a:cubicBezTo>
                    <a:cubicBezTo>
                      <a:pt x="383" y="171"/>
                      <a:pt x="385" y="172"/>
                      <a:pt x="387" y="172"/>
                    </a:cubicBezTo>
                    <a:cubicBezTo>
                      <a:pt x="389" y="172"/>
                      <a:pt x="392" y="171"/>
                      <a:pt x="393" y="169"/>
                    </a:cubicBezTo>
                    <a:cubicBezTo>
                      <a:pt x="396" y="165"/>
                      <a:pt x="396" y="160"/>
                      <a:pt x="392" y="157"/>
                    </a:cubicBezTo>
                    <a:cubicBezTo>
                      <a:pt x="203" y="3"/>
                      <a:pt x="203" y="3"/>
                      <a:pt x="203" y="3"/>
                    </a:cubicBezTo>
                    <a:cubicBezTo>
                      <a:pt x="200" y="0"/>
                      <a:pt x="196" y="0"/>
                      <a:pt x="193" y="3"/>
                    </a:cubicBezTo>
                    <a:cubicBezTo>
                      <a:pt x="4" y="157"/>
                      <a:pt x="4" y="157"/>
                      <a:pt x="4" y="157"/>
                    </a:cubicBezTo>
                    <a:cubicBezTo>
                      <a:pt x="1" y="160"/>
                      <a:pt x="0" y="165"/>
                      <a:pt x="3"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13" name="Freeform 23">
                <a:extLst>
                  <a:ext uri="{FF2B5EF4-FFF2-40B4-BE49-F238E27FC236}">
                    <a16:creationId xmlns:a16="http://schemas.microsoft.com/office/drawing/2014/main" id="{A8D4C8F7-150E-9905-7683-C3E133C56B10}"/>
                  </a:ext>
                </a:extLst>
              </p:cNvPr>
              <p:cNvSpPr>
                <a:spLocks/>
              </p:cNvSpPr>
              <p:nvPr/>
            </p:nvSpPr>
            <p:spPr bwMode="auto">
              <a:xfrm>
                <a:off x="5918200" y="325438"/>
                <a:ext cx="209550" cy="160338"/>
              </a:xfrm>
              <a:custGeom>
                <a:avLst/>
                <a:gdLst>
                  <a:gd name="T0" fmla="*/ 192 w 200"/>
                  <a:gd name="T1" fmla="*/ 136 h 152"/>
                  <a:gd name="T2" fmla="*/ 130 w 200"/>
                  <a:gd name="T3" fmla="*/ 136 h 152"/>
                  <a:gd name="T4" fmla="*/ 130 w 200"/>
                  <a:gd name="T5" fmla="*/ 8 h 152"/>
                  <a:gd name="T6" fmla="*/ 122 w 200"/>
                  <a:gd name="T7" fmla="*/ 0 h 152"/>
                  <a:gd name="T8" fmla="*/ 58 w 200"/>
                  <a:gd name="T9" fmla="*/ 0 h 152"/>
                  <a:gd name="T10" fmla="*/ 50 w 200"/>
                  <a:gd name="T11" fmla="*/ 8 h 152"/>
                  <a:gd name="T12" fmla="*/ 50 w 200"/>
                  <a:gd name="T13" fmla="*/ 136 h 152"/>
                  <a:gd name="T14" fmla="*/ 8 w 200"/>
                  <a:gd name="T15" fmla="*/ 136 h 152"/>
                  <a:gd name="T16" fmla="*/ 0 w 200"/>
                  <a:gd name="T17" fmla="*/ 144 h 152"/>
                  <a:gd name="T18" fmla="*/ 8 w 200"/>
                  <a:gd name="T19" fmla="*/ 152 h 152"/>
                  <a:gd name="T20" fmla="*/ 58 w 200"/>
                  <a:gd name="T21" fmla="*/ 152 h 152"/>
                  <a:gd name="T22" fmla="*/ 67 w 200"/>
                  <a:gd name="T23" fmla="*/ 144 h 152"/>
                  <a:gd name="T24" fmla="*/ 67 w 200"/>
                  <a:gd name="T25" fmla="*/ 144 h 152"/>
                  <a:gd name="T26" fmla="*/ 67 w 200"/>
                  <a:gd name="T27" fmla="*/ 144 h 152"/>
                  <a:gd name="T28" fmla="*/ 67 w 200"/>
                  <a:gd name="T29" fmla="*/ 17 h 152"/>
                  <a:gd name="T30" fmla="*/ 114 w 200"/>
                  <a:gd name="T31" fmla="*/ 17 h 152"/>
                  <a:gd name="T32" fmla="*/ 114 w 200"/>
                  <a:gd name="T33" fmla="*/ 144 h 152"/>
                  <a:gd name="T34" fmla="*/ 121 w 200"/>
                  <a:gd name="T35" fmla="*/ 152 h 152"/>
                  <a:gd name="T36" fmla="*/ 123 w 200"/>
                  <a:gd name="T37" fmla="*/ 152 h 152"/>
                  <a:gd name="T38" fmla="*/ 192 w 200"/>
                  <a:gd name="T39" fmla="*/ 152 h 152"/>
                  <a:gd name="T40" fmla="*/ 200 w 200"/>
                  <a:gd name="T41" fmla="*/ 144 h 152"/>
                  <a:gd name="T42" fmla="*/ 192 w 200"/>
                  <a:gd name="T4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152">
                    <a:moveTo>
                      <a:pt x="192" y="136"/>
                    </a:moveTo>
                    <a:cubicBezTo>
                      <a:pt x="130" y="136"/>
                      <a:pt x="130" y="136"/>
                      <a:pt x="130" y="136"/>
                    </a:cubicBezTo>
                    <a:cubicBezTo>
                      <a:pt x="130" y="8"/>
                      <a:pt x="130" y="8"/>
                      <a:pt x="130" y="8"/>
                    </a:cubicBezTo>
                    <a:cubicBezTo>
                      <a:pt x="130" y="4"/>
                      <a:pt x="127" y="0"/>
                      <a:pt x="122" y="0"/>
                    </a:cubicBezTo>
                    <a:cubicBezTo>
                      <a:pt x="58" y="0"/>
                      <a:pt x="58" y="0"/>
                      <a:pt x="58" y="0"/>
                    </a:cubicBezTo>
                    <a:cubicBezTo>
                      <a:pt x="54" y="0"/>
                      <a:pt x="50" y="4"/>
                      <a:pt x="50" y="8"/>
                    </a:cubicBezTo>
                    <a:cubicBezTo>
                      <a:pt x="50" y="136"/>
                      <a:pt x="50" y="136"/>
                      <a:pt x="50" y="136"/>
                    </a:cubicBezTo>
                    <a:cubicBezTo>
                      <a:pt x="8" y="136"/>
                      <a:pt x="8" y="136"/>
                      <a:pt x="8" y="136"/>
                    </a:cubicBezTo>
                    <a:cubicBezTo>
                      <a:pt x="4" y="136"/>
                      <a:pt x="0" y="139"/>
                      <a:pt x="0" y="144"/>
                    </a:cubicBezTo>
                    <a:cubicBezTo>
                      <a:pt x="0" y="149"/>
                      <a:pt x="4" y="152"/>
                      <a:pt x="8" y="152"/>
                    </a:cubicBezTo>
                    <a:cubicBezTo>
                      <a:pt x="58" y="152"/>
                      <a:pt x="58" y="152"/>
                      <a:pt x="58" y="152"/>
                    </a:cubicBezTo>
                    <a:cubicBezTo>
                      <a:pt x="63" y="152"/>
                      <a:pt x="67" y="149"/>
                      <a:pt x="67" y="144"/>
                    </a:cubicBezTo>
                    <a:cubicBezTo>
                      <a:pt x="67" y="144"/>
                      <a:pt x="67" y="144"/>
                      <a:pt x="67" y="144"/>
                    </a:cubicBezTo>
                    <a:cubicBezTo>
                      <a:pt x="67" y="144"/>
                      <a:pt x="67" y="144"/>
                      <a:pt x="67" y="144"/>
                    </a:cubicBezTo>
                    <a:cubicBezTo>
                      <a:pt x="67" y="17"/>
                      <a:pt x="67" y="17"/>
                      <a:pt x="67" y="17"/>
                    </a:cubicBezTo>
                    <a:cubicBezTo>
                      <a:pt x="114" y="17"/>
                      <a:pt x="114" y="17"/>
                      <a:pt x="114" y="17"/>
                    </a:cubicBezTo>
                    <a:cubicBezTo>
                      <a:pt x="114" y="144"/>
                      <a:pt x="114" y="144"/>
                      <a:pt x="114" y="144"/>
                    </a:cubicBezTo>
                    <a:cubicBezTo>
                      <a:pt x="114" y="148"/>
                      <a:pt x="117" y="152"/>
                      <a:pt x="121" y="152"/>
                    </a:cubicBezTo>
                    <a:cubicBezTo>
                      <a:pt x="122" y="152"/>
                      <a:pt x="122" y="152"/>
                      <a:pt x="123" y="152"/>
                    </a:cubicBezTo>
                    <a:cubicBezTo>
                      <a:pt x="192" y="152"/>
                      <a:pt x="192" y="152"/>
                      <a:pt x="192" y="152"/>
                    </a:cubicBezTo>
                    <a:cubicBezTo>
                      <a:pt x="196" y="152"/>
                      <a:pt x="200" y="149"/>
                      <a:pt x="200" y="144"/>
                    </a:cubicBezTo>
                    <a:cubicBezTo>
                      <a:pt x="200" y="139"/>
                      <a:pt x="196" y="136"/>
                      <a:pt x="192" y="1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14" name="Freeform 24">
                <a:extLst>
                  <a:ext uri="{FF2B5EF4-FFF2-40B4-BE49-F238E27FC236}">
                    <a16:creationId xmlns:a16="http://schemas.microsoft.com/office/drawing/2014/main" id="{E1723CAB-B87B-6D5B-69C1-313A186CB7EF}"/>
                  </a:ext>
                </a:extLst>
              </p:cNvPr>
              <p:cNvSpPr>
                <a:spLocks/>
              </p:cNvSpPr>
              <p:nvPr/>
            </p:nvSpPr>
            <p:spPr bwMode="auto">
              <a:xfrm>
                <a:off x="5886450" y="500063"/>
                <a:ext cx="171450" cy="150813"/>
              </a:xfrm>
              <a:custGeom>
                <a:avLst/>
                <a:gdLst>
                  <a:gd name="T0" fmla="*/ 156 w 163"/>
                  <a:gd name="T1" fmla="*/ 2 h 144"/>
                  <a:gd name="T2" fmla="*/ 146 w 163"/>
                  <a:gd name="T3" fmla="*/ 8 h 144"/>
                  <a:gd name="T4" fmla="*/ 7 w 163"/>
                  <a:gd name="T5" fmla="*/ 128 h 144"/>
                  <a:gd name="T6" fmla="*/ 2 w 163"/>
                  <a:gd name="T7" fmla="*/ 139 h 144"/>
                  <a:gd name="T8" fmla="*/ 10 w 163"/>
                  <a:gd name="T9" fmla="*/ 144 h 144"/>
                  <a:gd name="T10" fmla="*/ 13 w 163"/>
                  <a:gd name="T11" fmla="*/ 143 h 144"/>
                  <a:gd name="T12" fmla="*/ 162 w 163"/>
                  <a:gd name="T13" fmla="*/ 12 h 144"/>
                  <a:gd name="T14" fmla="*/ 156 w 163"/>
                  <a:gd name="T15" fmla="*/ 2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144">
                    <a:moveTo>
                      <a:pt x="156" y="2"/>
                    </a:moveTo>
                    <a:cubicBezTo>
                      <a:pt x="152" y="0"/>
                      <a:pt x="147" y="3"/>
                      <a:pt x="146" y="8"/>
                    </a:cubicBezTo>
                    <a:cubicBezTo>
                      <a:pt x="130" y="74"/>
                      <a:pt x="89" y="93"/>
                      <a:pt x="7" y="128"/>
                    </a:cubicBezTo>
                    <a:cubicBezTo>
                      <a:pt x="2" y="129"/>
                      <a:pt x="0" y="134"/>
                      <a:pt x="2" y="139"/>
                    </a:cubicBezTo>
                    <a:cubicBezTo>
                      <a:pt x="4" y="142"/>
                      <a:pt x="7" y="144"/>
                      <a:pt x="10" y="144"/>
                    </a:cubicBezTo>
                    <a:cubicBezTo>
                      <a:pt x="11" y="144"/>
                      <a:pt x="12" y="144"/>
                      <a:pt x="13" y="143"/>
                    </a:cubicBezTo>
                    <a:cubicBezTo>
                      <a:pt x="99" y="107"/>
                      <a:pt x="144" y="85"/>
                      <a:pt x="162" y="12"/>
                    </a:cubicBezTo>
                    <a:cubicBezTo>
                      <a:pt x="163" y="7"/>
                      <a:pt x="160" y="3"/>
                      <a:pt x="156"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15" name="Freeform 25">
                <a:extLst>
                  <a:ext uri="{FF2B5EF4-FFF2-40B4-BE49-F238E27FC236}">
                    <a16:creationId xmlns:a16="http://schemas.microsoft.com/office/drawing/2014/main" id="{D7062333-A1FB-6167-9EAA-EFC9FDDA1355}"/>
                  </a:ext>
                </a:extLst>
              </p:cNvPr>
              <p:cNvSpPr>
                <a:spLocks/>
              </p:cNvSpPr>
              <p:nvPr/>
            </p:nvSpPr>
            <p:spPr bwMode="auto">
              <a:xfrm>
                <a:off x="5816600" y="501651"/>
                <a:ext cx="171450" cy="90488"/>
              </a:xfrm>
              <a:custGeom>
                <a:avLst/>
                <a:gdLst>
                  <a:gd name="T0" fmla="*/ 164 w 164"/>
                  <a:gd name="T1" fmla="*/ 8 h 87"/>
                  <a:gd name="T2" fmla="*/ 156 w 164"/>
                  <a:gd name="T3" fmla="*/ 0 h 87"/>
                  <a:gd name="T4" fmla="*/ 147 w 164"/>
                  <a:gd name="T5" fmla="*/ 8 h 87"/>
                  <a:gd name="T6" fmla="*/ 8 w 164"/>
                  <a:gd name="T7" fmla="*/ 70 h 87"/>
                  <a:gd name="T8" fmla="*/ 0 w 164"/>
                  <a:gd name="T9" fmla="*/ 79 h 87"/>
                  <a:gd name="T10" fmla="*/ 9 w 164"/>
                  <a:gd name="T11" fmla="*/ 87 h 87"/>
                  <a:gd name="T12" fmla="*/ 10 w 164"/>
                  <a:gd name="T13" fmla="*/ 87 h 87"/>
                  <a:gd name="T14" fmla="*/ 164 w 164"/>
                  <a:gd name="T15" fmla="*/ 8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87">
                    <a:moveTo>
                      <a:pt x="164" y="8"/>
                    </a:moveTo>
                    <a:cubicBezTo>
                      <a:pt x="164" y="4"/>
                      <a:pt x="160" y="0"/>
                      <a:pt x="156" y="0"/>
                    </a:cubicBezTo>
                    <a:cubicBezTo>
                      <a:pt x="151" y="0"/>
                      <a:pt x="147" y="3"/>
                      <a:pt x="147" y="8"/>
                    </a:cubicBezTo>
                    <a:cubicBezTo>
                      <a:pt x="147" y="8"/>
                      <a:pt x="142" y="56"/>
                      <a:pt x="8" y="70"/>
                    </a:cubicBezTo>
                    <a:cubicBezTo>
                      <a:pt x="3" y="71"/>
                      <a:pt x="0" y="75"/>
                      <a:pt x="0" y="79"/>
                    </a:cubicBezTo>
                    <a:cubicBezTo>
                      <a:pt x="1" y="84"/>
                      <a:pt x="5" y="87"/>
                      <a:pt x="9" y="87"/>
                    </a:cubicBezTo>
                    <a:cubicBezTo>
                      <a:pt x="9" y="87"/>
                      <a:pt x="9" y="87"/>
                      <a:pt x="10" y="87"/>
                    </a:cubicBezTo>
                    <a:cubicBezTo>
                      <a:pt x="161" y="71"/>
                      <a:pt x="164" y="11"/>
                      <a:pt x="164"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grpSp>
      </p:grpSp>
      <p:grpSp>
        <p:nvGrpSpPr>
          <p:cNvPr id="29" name="Group 28">
            <a:extLst>
              <a:ext uri="{FF2B5EF4-FFF2-40B4-BE49-F238E27FC236}">
                <a16:creationId xmlns:a16="http://schemas.microsoft.com/office/drawing/2014/main" id="{F1D9E939-5FC4-8487-0F55-97850D6F858A}"/>
              </a:ext>
            </a:extLst>
          </p:cNvPr>
          <p:cNvGrpSpPr/>
          <p:nvPr/>
        </p:nvGrpSpPr>
        <p:grpSpPr>
          <a:xfrm>
            <a:off x="7221747" y="3601100"/>
            <a:ext cx="1488085" cy="1313973"/>
            <a:chOff x="6625906" y="3294462"/>
            <a:chExt cx="1488085" cy="1313973"/>
          </a:xfrm>
          <a:solidFill>
            <a:schemeClr val="accent2"/>
          </a:solidFill>
        </p:grpSpPr>
        <p:sp>
          <p:nvSpPr>
            <p:cNvPr id="250" name="TextBox 249">
              <a:extLst>
                <a:ext uri="{FF2B5EF4-FFF2-40B4-BE49-F238E27FC236}">
                  <a16:creationId xmlns:a16="http://schemas.microsoft.com/office/drawing/2014/main" id="{BBCE5AF4-6352-4F43-9144-F81CC636CD2D}"/>
                </a:ext>
              </a:extLst>
            </p:cNvPr>
            <p:cNvSpPr txBox="1"/>
            <p:nvPr/>
          </p:nvSpPr>
          <p:spPr>
            <a:xfrm>
              <a:off x="6625906" y="3777438"/>
              <a:ext cx="148808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121212"/>
                  </a:solidFill>
                  <a:effectLst/>
                  <a:uLnTx/>
                  <a:uFillTx/>
                  <a:latin typeface="Source Sans Pro"/>
                  <a:ea typeface="+mn-ea"/>
                  <a:cs typeface="+mn-cs"/>
                </a:rPr>
                <a:t>1.5 M </a:t>
              </a:r>
              <a:br>
                <a:rPr kumimoji="0" lang="en-US" sz="1800" b="0" i="0" u="none" strike="noStrike" kern="1200" cap="none" spc="0" normalizeH="0" baseline="0" noProof="0" dirty="0">
                  <a:ln>
                    <a:noFill/>
                  </a:ln>
                  <a:solidFill>
                    <a:srgbClr val="121212"/>
                  </a:solidFill>
                  <a:effectLst/>
                  <a:uLnTx/>
                  <a:uFillTx/>
                  <a:latin typeface="Source Sans Pro"/>
                  <a:ea typeface="+mn-ea"/>
                  <a:cs typeface="+mn-cs"/>
                </a:rPr>
              </a:br>
              <a:r>
                <a:rPr kumimoji="0" lang="en-US" sz="1400" b="0" i="0" u="none" strike="noStrike" kern="1200" cap="none" spc="0" normalizeH="0" baseline="0" noProof="0" dirty="0">
                  <a:ln>
                    <a:noFill/>
                  </a:ln>
                  <a:solidFill>
                    <a:srgbClr val="121212"/>
                  </a:solidFill>
                  <a:effectLst/>
                  <a:uLnTx/>
                  <a:uFillTx/>
                  <a:latin typeface="Source Sans Pro"/>
                  <a:ea typeface="+mn-ea"/>
                  <a:cs typeface="+mn-cs"/>
                </a:rPr>
                <a:t>Households bought, refinanced, or rented a home </a:t>
              </a:r>
              <a:endParaRPr kumimoji="0" lang="en-US" sz="1800" b="0" i="0" u="none" strike="noStrike" kern="1200" cap="none" spc="0" normalizeH="0" baseline="0" noProof="0" dirty="0">
                <a:ln>
                  <a:noFill/>
                </a:ln>
                <a:solidFill>
                  <a:srgbClr val="121212"/>
                </a:solidFill>
                <a:effectLst/>
                <a:uLnTx/>
                <a:uFillTx/>
                <a:latin typeface="Source Sans Pro"/>
                <a:ea typeface="+mn-ea"/>
                <a:cs typeface="+mn-cs"/>
              </a:endParaRPr>
            </a:p>
          </p:txBody>
        </p:sp>
        <p:grpSp>
          <p:nvGrpSpPr>
            <p:cNvPr id="16" name="Group 15">
              <a:extLst>
                <a:ext uri="{FF2B5EF4-FFF2-40B4-BE49-F238E27FC236}">
                  <a16:creationId xmlns:a16="http://schemas.microsoft.com/office/drawing/2014/main" id="{1185C6D4-4AA6-6D0B-D615-D7D57FB869BC}"/>
                </a:ext>
              </a:extLst>
            </p:cNvPr>
            <p:cNvGrpSpPr/>
            <p:nvPr/>
          </p:nvGrpSpPr>
          <p:grpSpPr>
            <a:xfrm>
              <a:off x="6625906" y="3294462"/>
              <a:ext cx="383435" cy="425731"/>
              <a:chOff x="6989568" y="2106211"/>
              <a:chExt cx="284592" cy="365765"/>
            </a:xfrm>
            <a:grpFill/>
          </p:grpSpPr>
          <p:sp>
            <p:nvSpPr>
              <p:cNvPr id="17" name="Freeform 5">
                <a:extLst>
                  <a:ext uri="{FF2B5EF4-FFF2-40B4-BE49-F238E27FC236}">
                    <a16:creationId xmlns:a16="http://schemas.microsoft.com/office/drawing/2014/main" id="{2C7CCEC4-543A-830A-1FDD-37413866084B}"/>
                  </a:ext>
                </a:extLst>
              </p:cNvPr>
              <p:cNvSpPr>
                <a:spLocks/>
              </p:cNvSpPr>
              <p:nvPr/>
            </p:nvSpPr>
            <p:spPr bwMode="auto">
              <a:xfrm>
                <a:off x="7078956" y="2339439"/>
                <a:ext cx="11302" cy="132537"/>
              </a:xfrm>
              <a:custGeom>
                <a:avLst/>
                <a:gdLst>
                  <a:gd name="T0" fmla="*/ 9 w 17"/>
                  <a:gd name="T1" fmla="*/ 0 h 198"/>
                  <a:gd name="T2" fmla="*/ 0 w 17"/>
                  <a:gd name="T3" fmla="*/ 8 h 198"/>
                  <a:gd name="T4" fmla="*/ 0 w 17"/>
                  <a:gd name="T5" fmla="*/ 190 h 198"/>
                  <a:gd name="T6" fmla="*/ 9 w 17"/>
                  <a:gd name="T7" fmla="*/ 198 h 198"/>
                  <a:gd name="T8" fmla="*/ 17 w 17"/>
                  <a:gd name="T9" fmla="*/ 190 h 198"/>
                  <a:gd name="T10" fmla="*/ 17 w 17"/>
                  <a:gd name="T11" fmla="*/ 8 h 198"/>
                  <a:gd name="T12" fmla="*/ 9 w 17"/>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17" h="198">
                    <a:moveTo>
                      <a:pt x="9" y="0"/>
                    </a:moveTo>
                    <a:cubicBezTo>
                      <a:pt x="4" y="0"/>
                      <a:pt x="0" y="3"/>
                      <a:pt x="0" y="8"/>
                    </a:cubicBezTo>
                    <a:cubicBezTo>
                      <a:pt x="0" y="190"/>
                      <a:pt x="0" y="190"/>
                      <a:pt x="0" y="190"/>
                    </a:cubicBezTo>
                    <a:cubicBezTo>
                      <a:pt x="0" y="195"/>
                      <a:pt x="4" y="198"/>
                      <a:pt x="9" y="198"/>
                    </a:cubicBezTo>
                    <a:cubicBezTo>
                      <a:pt x="13" y="198"/>
                      <a:pt x="17" y="195"/>
                      <a:pt x="17" y="190"/>
                    </a:cubicBezTo>
                    <a:cubicBezTo>
                      <a:pt x="17" y="8"/>
                      <a:pt x="17" y="8"/>
                      <a:pt x="17" y="8"/>
                    </a:cubicBezTo>
                    <a:cubicBezTo>
                      <a:pt x="17" y="3"/>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18" name="Freeform 6">
                <a:extLst>
                  <a:ext uri="{FF2B5EF4-FFF2-40B4-BE49-F238E27FC236}">
                    <a16:creationId xmlns:a16="http://schemas.microsoft.com/office/drawing/2014/main" id="{1C8D6E95-81E5-B7EC-45B2-299FB542FA0B}"/>
                  </a:ext>
                </a:extLst>
              </p:cNvPr>
              <p:cNvSpPr>
                <a:spLocks noEditPoints="1"/>
              </p:cNvSpPr>
              <p:nvPr/>
            </p:nvSpPr>
            <p:spPr bwMode="auto">
              <a:xfrm>
                <a:off x="7038888" y="2237723"/>
                <a:ext cx="147945" cy="151030"/>
              </a:xfrm>
              <a:custGeom>
                <a:avLst/>
                <a:gdLst>
                  <a:gd name="T0" fmla="*/ 216 w 222"/>
                  <a:gd name="T1" fmla="*/ 216 h 225"/>
                  <a:gd name="T2" fmla="*/ 220 w 222"/>
                  <a:gd name="T3" fmla="*/ 197 h 225"/>
                  <a:gd name="T4" fmla="*/ 220 w 222"/>
                  <a:gd name="T5" fmla="*/ 196 h 225"/>
                  <a:gd name="T6" fmla="*/ 220 w 222"/>
                  <a:gd name="T7" fmla="*/ 195 h 225"/>
                  <a:gd name="T8" fmla="*/ 219 w 222"/>
                  <a:gd name="T9" fmla="*/ 193 h 225"/>
                  <a:gd name="T10" fmla="*/ 188 w 222"/>
                  <a:gd name="T11" fmla="*/ 124 h 225"/>
                  <a:gd name="T12" fmla="*/ 137 w 222"/>
                  <a:gd name="T13" fmla="*/ 79 h 225"/>
                  <a:gd name="T14" fmla="*/ 151 w 222"/>
                  <a:gd name="T15" fmla="*/ 45 h 225"/>
                  <a:gd name="T16" fmla="*/ 111 w 222"/>
                  <a:gd name="T17" fmla="*/ 0 h 225"/>
                  <a:gd name="T18" fmla="*/ 71 w 222"/>
                  <a:gd name="T19" fmla="*/ 45 h 225"/>
                  <a:gd name="T20" fmla="*/ 84 w 222"/>
                  <a:gd name="T21" fmla="*/ 79 h 225"/>
                  <a:gd name="T22" fmla="*/ 34 w 222"/>
                  <a:gd name="T23" fmla="*/ 124 h 225"/>
                  <a:gd name="T24" fmla="*/ 3 w 222"/>
                  <a:gd name="T25" fmla="*/ 193 h 225"/>
                  <a:gd name="T26" fmla="*/ 2 w 222"/>
                  <a:gd name="T27" fmla="*/ 195 h 225"/>
                  <a:gd name="T28" fmla="*/ 2 w 222"/>
                  <a:gd name="T29" fmla="*/ 196 h 225"/>
                  <a:gd name="T30" fmla="*/ 1 w 222"/>
                  <a:gd name="T31" fmla="*/ 197 h 225"/>
                  <a:gd name="T32" fmla="*/ 6 w 222"/>
                  <a:gd name="T33" fmla="*/ 216 h 225"/>
                  <a:gd name="T34" fmla="*/ 26 w 222"/>
                  <a:gd name="T35" fmla="*/ 225 h 225"/>
                  <a:gd name="T36" fmla="*/ 35 w 222"/>
                  <a:gd name="T37" fmla="*/ 217 h 225"/>
                  <a:gd name="T38" fmla="*/ 26 w 222"/>
                  <a:gd name="T39" fmla="*/ 209 h 225"/>
                  <a:gd name="T40" fmla="*/ 19 w 222"/>
                  <a:gd name="T41" fmla="*/ 206 h 225"/>
                  <a:gd name="T42" fmla="*/ 18 w 222"/>
                  <a:gd name="T43" fmla="*/ 201 h 225"/>
                  <a:gd name="T44" fmla="*/ 20 w 222"/>
                  <a:gd name="T45" fmla="*/ 196 h 225"/>
                  <a:gd name="T46" fmla="*/ 20 w 222"/>
                  <a:gd name="T47" fmla="*/ 195 h 225"/>
                  <a:gd name="T48" fmla="*/ 49 w 222"/>
                  <a:gd name="T49" fmla="*/ 131 h 225"/>
                  <a:gd name="T50" fmla="*/ 110 w 222"/>
                  <a:gd name="T51" fmla="*/ 92 h 225"/>
                  <a:gd name="T52" fmla="*/ 110 w 222"/>
                  <a:gd name="T53" fmla="*/ 92 h 225"/>
                  <a:gd name="T54" fmla="*/ 110 w 222"/>
                  <a:gd name="T55" fmla="*/ 92 h 225"/>
                  <a:gd name="T56" fmla="*/ 111 w 222"/>
                  <a:gd name="T57" fmla="*/ 92 h 225"/>
                  <a:gd name="T58" fmla="*/ 111 w 222"/>
                  <a:gd name="T59" fmla="*/ 92 h 225"/>
                  <a:gd name="T60" fmla="*/ 112 w 222"/>
                  <a:gd name="T61" fmla="*/ 92 h 225"/>
                  <a:gd name="T62" fmla="*/ 112 w 222"/>
                  <a:gd name="T63" fmla="*/ 92 h 225"/>
                  <a:gd name="T64" fmla="*/ 173 w 222"/>
                  <a:gd name="T65" fmla="*/ 131 h 225"/>
                  <a:gd name="T66" fmla="*/ 202 w 222"/>
                  <a:gd name="T67" fmla="*/ 195 h 225"/>
                  <a:gd name="T68" fmla="*/ 202 w 222"/>
                  <a:gd name="T69" fmla="*/ 196 h 225"/>
                  <a:gd name="T70" fmla="*/ 204 w 222"/>
                  <a:gd name="T71" fmla="*/ 201 h 225"/>
                  <a:gd name="T72" fmla="*/ 203 w 222"/>
                  <a:gd name="T73" fmla="*/ 206 h 225"/>
                  <a:gd name="T74" fmla="*/ 196 w 222"/>
                  <a:gd name="T75" fmla="*/ 209 h 225"/>
                  <a:gd name="T76" fmla="*/ 187 w 222"/>
                  <a:gd name="T77" fmla="*/ 217 h 225"/>
                  <a:gd name="T78" fmla="*/ 196 w 222"/>
                  <a:gd name="T79" fmla="*/ 225 h 225"/>
                  <a:gd name="T80" fmla="*/ 216 w 222"/>
                  <a:gd name="T81" fmla="*/ 216 h 225"/>
                  <a:gd name="T82" fmla="*/ 111 w 222"/>
                  <a:gd name="T83" fmla="*/ 17 h 225"/>
                  <a:gd name="T84" fmla="*/ 134 w 222"/>
                  <a:gd name="T85" fmla="*/ 45 h 225"/>
                  <a:gd name="T86" fmla="*/ 111 w 222"/>
                  <a:gd name="T87" fmla="*/ 73 h 225"/>
                  <a:gd name="T88" fmla="*/ 87 w 222"/>
                  <a:gd name="T89" fmla="*/ 45 h 225"/>
                  <a:gd name="T90" fmla="*/ 111 w 222"/>
                  <a:gd name="T91" fmla="*/ 1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2" h="225">
                    <a:moveTo>
                      <a:pt x="216" y="216"/>
                    </a:moveTo>
                    <a:cubicBezTo>
                      <a:pt x="219" y="213"/>
                      <a:pt x="222" y="207"/>
                      <a:pt x="220" y="197"/>
                    </a:cubicBezTo>
                    <a:cubicBezTo>
                      <a:pt x="220" y="197"/>
                      <a:pt x="220" y="196"/>
                      <a:pt x="220" y="196"/>
                    </a:cubicBezTo>
                    <a:cubicBezTo>
                      <a:pt x="220" y="195"/>
                      <a:pt x="220" y="195"/>
                      <a:pt x="220" y="195"/>
                    </a:cubicBezTo>
                    <a:cubicBezTo>
                      <a:pt x="219" y="194"/>
                      <a:pt x="219" y="194"/>
                      <a:pt x="219" y="193"/>
                    </a:cubicBezTo>
                    <a:cubicBezTo>
                      <a:pt x="188" y="124"/>
                      <a:pt x="188" y="124"/>
                      <a:pt x="188" y="124"/>
                    </a:cubicBezTo>
                    <a:cubicBezTo>
                      <a:pt x="175" y="96"/>
                      <a:pt x="154" y="84"/>
                      <a:pt x="137" y="79"/>
                    </a:cubicBezTo>
                    <a:cubicBezTo>
                      <a:pt x="146" y="71"/>
                      <a:pt x="151" y="58"/>
                      <a:pt x="151" y="45"/>
                    </a:cubicBezTo>
                    <a:cubicBezTo>
                      <a:pt x="151" y="20"/>
                      <a:pt x="133" y="0"/>
                      <a:pt x="111" y="0"/>
                    </a:cubicBezTo>
                    <a:cubicBezTo>
                      <a:pt x="89" y="0"/>
                      <a:pt x="71" y="20"/>
                      <a:pt x="71" y="45"/>
                    </a:cubicBezTo>
                    <a:cubicBezTo>
                      <a:pt x="71" y="59"/>
                      <a:pt x="76" y="71"/>
                      <a:pt x="84" y="79"/>
                    </a:cubicBezTo>
                    <a:cubicBezTo>
                      <a:pt x="67" y="84"/>
                      <a:pt x="47" y="96"/>
                      <a:pt x="34" y="124"/>
                    </a:cubicBezTo>
                    <a:cubicBezTo>
                      <a:pt x="3" y="193"/>
                      <a:pt x="3" y="193"/>
                      <a:pt x="3" y="193"/>
                    </a:cubicBezTo>
                    <a:cubicBezTo>
                      <a:pt x="3" y="194"/>
                      <a:pt x="2" y="194"/>
                      <a:pt x="2" y="195"/>
                    </a:cubicBezTo>
                    <a:cubicBezTo>
                      <a:pt x="2" y="196"/>
                      <a:pt x="2" y="196"/>
                      <a:pt x="2" y="196"/>
                    </a:cubicBezTo>
                    <a:cubicBezTo>
                      <a:pt x="2" y="196"/>
                      <a:pt x="2" y="197"/>
                      <a:pt x="1" y="197"/>
                    </a:cubicBezTo>
                    <a:cubicBezTo>
                      <a:pt x="0" y="207"/>
                      <a:pt x="3" y="213"/>
                      <a:pt x="6" y="216"/>
                    </a:cubicBezTo>
                    <a:cubicBezTo>
                      <a:pt x="10" y="222"/>
                      <a:pt x="18" y="225"/>
                      <a:pt x="26" y="225"/>
                    </a:cubicBezTo>
                    <a:cubicBezTo>
                      <a:pt x="31" y="225"/>
                      <a:pt x="35" y="222"/>
                      <a:pt x="35" y="217"/>
                    </a:cubicBezTo>
                    <a:cubicBezTo>
                      <a:pt x="35" y="212"/>
                      <a:pt x="31" y="209"/>
                      <a:pt x="26" y="209"/>
                    </a:cubicBezTo>
                    <a:cubicBezTo>
                      <a:pt x="23" y="209"/>
                      <a:pt x="20" y="207"/>
                      <a:pt x="19" y="206"/>
                    </a:cubicBezTo>
                    <a:cubicBezTo>
                      <a:pt x="18" y="205"/>
                      <a:pt x="17" y="204"/>
                      <a:pt x="18" y="201"/>
                    </a:cubicBezTo>
                    <a:cubicBezTo>
                      <a:pt x="20" y="196"/>
                      <a:pt x="20" y="196"/>
                      <a:pt x="20" y="196"/>
                    </a:cubicBezTo>
                    <a:cubicBezTo>
                      <a:pt x="20" y="196"/>
                      <a:pt x="20" y="195"/>
                      <a:pt x="20" y="195"/>
                    </a:cubicBezTo>
                    <a:cubicBezTo>
                      <a:pt x="49" y="131"/>
                      <a:pt x="49" y="131"/>
                      <a:pt x="49" y="131"/>
                    </a:cubicBezTo>
                    <a:cubicBezTo>
                      <a:pt x="67" y="92"/>
                      <a:pt x="104" y="92"/>
                      <a:pt x="110" y="92"/>
                    </a:cubicBezTo>
                    <a:cubicBezTo>
                      <a:pt x="110" y="92"/>
                      <a:pt x="110" y="92"/>
                      <a:pt x="110" y="92"/>
                    </a:cubicBezTo>
                    <a:cubicBezTo>
                      <a:pt x="110" y="92"/>
                      <a:pt x="110" y="92"/>
                      <a:pt x="110" y="92"/>
                    </a:cubicBezTo>
                    <a:cubicBezTo>
                      <a:pt x="111" y="92"/>
                      <a:pt x="111" y="92"/>
                      <a:pt x="111" y="92"/>
                    </a:cubicBezTo>
                    <a:cubicBezTo>
                      <a:pt x="111" y="92"/>
                      <a:pt x="111" y="92"/>
                      <a:pt x="111" y="92"/>
                    </a:cubicBezTo>
                    <a:cubicBezTo>
                      <a:pt x="111" y="92"/>
                      <a:pt x="112" y="92"/>
                      <a:pt x="112" y="92"/>
                    </a:cubicBezTo>
                    <a:cubicBezTo>
                      <a:pt x="112" y="92"/>
                      <a:pt x="112" y="92"/>
                      <a:pt x="112" y="92"/>
                    </a:cubicBezTo>
                    <a:cubicBezTo>
                      <a:pt x="118" y="92"/>
                      <a:pt x="155" y="92"/>
                      <a:pt x="173" y="131"/>
                    </a:cubicBezTo>
                    <a:cubicBezTo>
                      <a:pt x="202" y="195"/>
                      <a:pt x="202" y="195"/>
                      <a:pt x="202" y="195"/>
                    </a:cubicBezTo>
                    <a:cubicBezTo>
                      <a:pt x="202" y="195"/>
                      <a:pt x="202" y="196"/>
                      <a:pt x="202" y="196"/>
                    </a:cubicBezTo>
                    <a:cubicBezTo>
                      <a:pt x="204" y="201"/>
                      <a:pt x="204" y="201"/>
                      <a:pt x="204" y="201"/>
                    </a:cubicBezTo>
                    <a:cubicBezTo>
                      <a:pt x="204" y="204"/>
                      <a:pt x="203" y="205"/>
                      <a:pt x="203" y="206"/>
                    </a:cubicBezTo>
                    <a:cubicBezTo>
                      <a:pt x="202" y="207"/>
                      <a:pt x="199" y="209"/>
                      <a:pt x="196" y="209"/>
                    </a:cubicBezTo>
                    <a:cubicBezTo>
                      <a:pt x="191" y="209"/>
                      <a:pt x="187" y="212"/>
                      <a:pt x="187" y="217"/>
                    </a:cubicBezTo>
                    <a:cubicBezTo>
                      <a:pt x="187" y="222"/>
                      <a:pt x="191" y="225"/>
                      <a:pt x="196" y="225"/>
                    </a:cubicBezTo>
                    <a:cubicBezTo>
                      <a:pt x="204" y="225"/>
                      <a:pt x="211" y="222"/>
                      <a:pt x="216" y="216"/>
                    </a:cubicBezTo>
                    <a:close/>
                    <a:moveTo>
                      <a:pt x="111" y="17"/>
                    </a:moveTo>
                    <a:cubicBezTo>
                      <a:pt x="124" y="17"/>
                      <a:pt x="134" y="29"/>
                      <a:pt x="134" y="45"/>
                    </a:cubicBezTo>
                    <a:cubicBezTo>
                      <a:pt x="134" y="61"/>
                      <a:pt x="124" y="73"/>
                      <a:pt x="111" y="73"/>
                    </a:cubicBezTo>
                    <a:cubicBezTo>
                      <a:pt x="98" y="73"/>
                      <a:pt x="87" y="61"/>
                      <a:pt x="87" y="45"/>
                    </a:cubicBezTo>
                    <a:cubicBezTo>
                      <a:pt x="87" y="29"/>
                      <a:pt x="98" y="17"/>
                      <a:pt x="111"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19" name="Freeform 7">
                <a:extLst>
                  <a:ext uri="{FF2B5EF4-FFF2-40B4-BE49-F238E27FC236}">
                    <a16:creationId xmlns:a16="http://schemas.microsoft.com/office/drawing/2014/main" id="{615A81CF-3BBC-415B-C1E4-EECD0089984A}"/>
                  </a:ext>
                </a:extLst>
              </p:cNvPr>
              <p:cNvSpPr>
                <a:spLocks/>
              </p:cNvSpPr>
              <p:nvPr/>
            </p:nvSpPr>
            <p:spPr bwMode="auto">
              <a:xfrm>
                <a:off x="7111833" y="2339437"/>
                <a:ext cx="34932" cy="132537"/>
              </a:xfrm>
              <a:custGeom>
                <a:avLst/>
                <a:gdLst>
                  <a:gd name="T0" fmla="*/ 44 w 53"/>
                  <a:gd name="T1" fmla="*/ 0 h 198"/>
                  <a:gd name="T2" fmla="*/ 36 w 53"/>
                  <a:gd name="T3" fmla="*/ 8 h 198"/>
                  <a:gd name="T4" fmla="*/ 36 w 53"/>
                  <a:gd name="T5" fmla="*/ 182 h 198"/>
                  <a:gd name="T6" fmla="*/ 8 w 53"/>
                  <a:gd name="T7" fmla="*/ 182 h 198"/>
                  <a:gd name="T8" fmla="*/ 0 w 53"/>
                  <a:gd name="T9" fmla="*/ 190 h 198"/>
                  <a:gd name="T10" fmla="*/ 8 w 53"/>
                  <a:gd name="T11" fmla="*/ 198 h 198"/>
                  <a:gd name="T12" fmla="*/ 44 w 53"/>
                  <a:gd name="T13" fmla="*/ 198 h 198"/>
                  <a:gd name="T14" fmla="*/ 53 w 53"/>
                  <a:gd name="T15" fmla="*/ 190 h 198"/>
                  <a:gd name="T16" fmla="*/ 53 w 53"/>
                  <a:gd name="T17" fmla="*/ 8 h 198"/>
                  <a:gd name="T18" fmla="*/ 44 w 53"/>
                  <a:gd name="T19"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198">
                    <a:moveTo>
                      <a:pt x="44" y="0"/>
                    </a:moveTo>
                    <a:cubicBezTo>
                      <a:pt x="40" y="0"/>
                      <a:pt x="36" y="3"/>
                      <a:pt x="36" y="8"/>
                    </a:cubicBezTo>
                    <a:cubicBezTo>
                      <a:pt x="36" y="182"/>
                      <a:pt x="36" y="182"/>
                      <a:pt x="36" y="182"/>
                    </a:cubicBezTo>
                    <a:cubicBezTo>
                      <a:pt x="8" y="182"/>
                      <a:pt x="8" y="182"/>
                      <a:pt x="8" y="182"/>
                    </a:cubicBezTo>
                    <a:cubicBezTo>
                      <a:pt x="4" y="182"/>
                      <a:pt x="0" y="186"/>
                      <a:pt x="0" y="190"/>
                    </a:cubicBezTo>
                    <a:cubicBezTo>
                      <a:pt x="0" y="195"/>
                      <a:pt x="4" y="198"/>
                      <a:pt x="8" y="198"/>
                    </a:cubicBezTo>
                    <a:cubicBezTo>
                      <a:pt x="44" y="198"/>
                      <a:pt x="44" y="198"/>
                      <a:pt x="44" y="198"/>
                    </a:cubicBezTo>
                    <a:cubicBezTo>
                      <a:pt x="49" y="198"/>
                      <a:pt x="53" y="195"/>
                      <a:pt x="53" y="190"/>
                    </a:cubicBezTo>
                    <a:cubicBezTo>
                      <a:pt x="53" y="8"/>
                      <a:pt x="53" y="8"/>
                      <a:pt x="53" y="8"/>
                    </a:cubicBezTo>
                    <a:cubicBezTo>
                      <a:pt x="53" y="3"/>
                      <a:pt x="49"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23" name="Freeform 8">
                <a:extLst>
                  <a:ext uri="{FF2B5EF4-FFF2-40B4-BE49-F238E27FC236}">
                    <a16:creationId xmlns:a16="http://schemas.microsoft.com/office/drawing/2014/main" id="{6CBF5DF9-9950-5E6F-977A-C8614AFD822F}"/>
                  </a:ext>
                </a:extLst>
              </p:cNvPr>
              <p:cNvSpPr>
                <a:spLocks noEditPoints="1"/>
              </p:cNvSpPr>
              <p:nvPr/>
            </p:nvSpPr>
            <p:spPr bwMode="auto">
              <a:xfrm>
                <a:off x="6989568" y="2143200"/>
                <a:ext cx="110959" cy="308225"/>
              </a:xfrm>
              <a:custGeom>
                <a:avLst/>
                <a:gdLst>
                  <a:gd name="T0" fmla="*/ 99 w 167"/>
                  <a:gd name="T1" fmla="*/ 443 h 460"/>
                  <a:gd name="T2" fmla="*/ 79 w 167"/>
                  <a:gd name="T3" fmla="*/ 443 h 460"/>
                  <a:gd name="T4" fmla="*/ 50 w 167"/>
                  <a:gd name="T5" fmla="*/ 339 h 460"/>
                  <a:gd name="T6" fmla="*/ 46 w 167"/>
                  <a:gd name="T7" fmla="*/ 334 h 460"/>
                  <a:gd name="T8" fmla="*/ 17 w 167"/>
                  <a:gd name="T9" fmla="*/ 299 h 460"/>
                  <a:gd name="T10" fmla="*/ 57 w 167"/>
                  <a:gd name="T11" fmla="*/ 130 h 460"/>
                  <a:gd name="T12" fmla="*/ 119 w 167"/>
                  <a:gd name="T13" fmla="*/ 103 h 460"/>
                  <a:gd name="T14" fmla="*/ 121 w 167"/>
                  <a:gd name="T15" fmla="*/ 102 h 460"/>
                  <a:gd name="T16" fmla="*/ 122 w 167"/>
                  <a:gd name="T17" fmla="*/ 102 h 460"/>
                  <a:gd name="T18" fmla="*/ 167 w 167"/>
                  <a:gd name="T19" fmla="*/ 51 h 460"/>
                  <a:gd name="T20" fmla="*/ 122 w 167"/>
                  <a:gd name="T21" fmla="*/ 0 h 460"/>
                  <a:gd name="T22" fmla="*/ 76 w 167"/>
                  <a:gd name="T23" fmla="*/ 51 h 460"/>
                  <a:gd name="T24" fmla="*/ 93 w 167"/>
                  <a:gd name="T25" fmla="*/ 91 h 460"/>
                  <a:gd name="T26" fmla="*/ 43 w 167"/>
                  <a:gd name="T27" fmla="*/ 122 h 460"/>
                  <a:gd name="T28" fmla="*/ 41 w 167"/>
                  <a:gd name="T29" fmla="*/ 124 h 460"/>
                  <a:gd name="T30" fmla="*/ 0 w 167"/>
                  <a:gd name="T31" fmla="*/ 297 h 460"/>
                  <a:gd name="T32" fmla="*/ 1 w 167"/>
                  <a:gd name="T33" fmla="*/ 302 h 460"/>
                  <a:gd name="T34" fmla="*/ 35 w 167"/>
                  <a:gd name="T35" fmla="*/ 347 h 460"/>
                  <a:gd name="T36" fmla="*/ 64 w 167"/>
                  <a:gd name="T37" fmla="*/ 454 h 460"/>
                  <a:gd name="T38" fmla="*/ 72 w 167"/>
                  <a:gd name="T39" fmla="*/ 460 h 460"/>
                  <a:gd name="T40" fmla="*/ 99 w 167"/>
                  <a:gd name="T41" fmla="*/ 460 h 460"/>
                  <a:gd name="T42" fmla="*/ 107 w 167"/>
                  <a:gd name="T43" fmla="*/ 451 h 460"/>
                  <a:gd name="T44" fmla="*/ 99 w 167"/>
                  <a:gd name="T45" fmla="*/ 443 h 460"/>
                  <a:gd name="T46" fmla="*/ 122 w 167"/>
                  <a:gd name="T47" fmla="*/ 17 h 460"/>
                  <a:gd name="T48" fmla="*/ 151 w 167"/>
                  <a:gd name="T49" fmla="*/ 51 h 460"/>
                  <a:gd name="T50" fmla="*/ 122 w 167"/>
                  <a:gd name="T51" fmla="*/ 86 h 460"/>
                  <a:gd name="T52" fmla="*/ 93 w 167"/>
                  <a:gd name="T53" fmla="*/ 51 h 460"/>
                  <a:gd name="T54" fmla="*/ 122 w 167"/>
                  <a:gd name="T55" fmla="*/ 17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7" h="460">
                    <a:moveTo>
                      <a:pt x="99" y="443"/>
                    </a:moveTo>
                    <a:cubicBezTo>
                      <a:pt x="79" y="443"/>
                      <a:pt x="79" y="443"/>
                      <a:pt x="79" y="443"/>
                    </a:cubicBezTo>
                    <a:cubicBezTo>
                      <a:pt x="50" y="339"/>
                      <a:pt x="50" y="339"/>
                      <a:pt x="50" y="339"/>
                    </a:cubicBezTo>
                    <a:cubicBezTo>
                      <a:pt x="50" y="337"/>
                      <a:pt x="48" y="335"/>
                      <a:pt x="46" y="334"/>
                    </a:cubicBezTo>
                    <a:cubicBezTo>
                      <a:pt x="28" y="325"/>
                      <a:pt x="20" y="305"/>
                      <a:pt x="17" y="299"/>
                    </a:cubicBezTo>
                    <a:cubicBezTo>
                      <a:pt x="57" y="130"/>
                      <a:pt x="57" y="130"/>
                      <a:pt x="57" y="130"/>
                    </a:cubicBezTo>
                    <a:cubicBezTo>
                      <a:pt x="73" y="107"/>
                      <a:pt x="119" y="103"/>
                      <a:pt x="119" y="103"/>
                    </a:cubicBezTo>
                    <a:cubicBezTo>
                      <a:pt x="120" y="103"/>
                      <a:pt x="121" y="103"/>
                      <a:pt x="121" y="102"/>
                    </a:cubicBezTo>
                    <a:cubicBezTo>
                      <a:pt x="122" y="102"/>
                      <a:pt x="122" y="102"/>
                      <a:pt x="122" y="102"/>
                    </a:cubicBezTo>
                    <a:cubicBezTo>
                      <a:pt x="147" y="102"/>
                      <a:pt x="167" y="80"/>
                      <a:pt x="167" y="51"/>
                    </a:cubicBezTo>
                    <a:cubicBezTo>
                      <a:pt x="167" y="23"/>
                      <a:pt x="147" y="0"/>
                      <a:pt x="122" y="0"/>
                    </a:cubicBezTo>
                    <a:cubicBezTo>
                      <a:pt x="97" y="0"/>
                      <a:pt x="76" y="23"/>
                      <a:pt x="76" y="51"/>
                    </a:cubicBezTo>
                    <a:cubicBezTo>
                      <a:pt x="76" y="67"/>
                      <a:pt x="83" y="82"/>
                      <a:pt x="93" y="91"/>
                    </a:cubicBezTo>
                    <a:cubicBezTo>
                      <a:pt x="76" y="95"/>
                      <a:pt x="54" y="104"/>
                      <a:pt x="43" y="122"/>
                    </a:cubicBezTo>
                    <a:cubicBezTo>
                      <a:pt x="42" y="123"/>
                      <a:pt x="42" y="123"/>
                      <a:pt x="41" y="124"/>
                    </a:cubicBezTo>
                    <a:cubicBezTo>
                      <a:pt x="0" y="297"/>
                      <a:pt x="0" y="297"/>
                      <a:pt x="0" y="297"/>
                    </a:cubicBezTo>
                    <a:cubicBezTo>
                      <a:pt x="0" y="299"/>
                      <a:pt x="0" y="300"/>
                      <a:pt x="1" y="302"/>
                    </a:cubicBezTo>
                    <a:cubicBezTo>
                      <a:pt x="1" y="303"/>
                      <a:pt x="10" y="332"/>
                      <a:pt x="35" y="347"/>
                    </a:cubicBezTo>
                    <a:cubicBezTo>
                      <a:pt x="64" y="454"/>
                      <a:pt x="64" y="454"/>
                      <a:pt x="64" y="454"/>
                    </a:cubicBezTo>
                    <a:cubicBezTo>
                      <a:pt x="65" y="457"/>
                      <a:pt x="69" y="460"/>
                      <a:pt x="72" y="460"/>
                    </a:cubicBezTo>
                    <a:cubicBezTo>
                      <a:pt x="99" y="460"/>
                      <a:pt x="99" y="460"/>
                      <a:pt x="99" y="460"/>
                    </a:cubicBezTo>
                    <a:cubicBezTo>
                      <a:pt x="104" y="460"/>
                      <a:pt x="107" y="456"/>
                      <a:pt x="107" y="451"/>
                    </a:cubicBezTo>
                    <a:cubicBezTo>
                      <a:pt x="107" y="447"/>
                      <a:pt x="104" y="443"/>
                      <a:pt x="99" y="443"/>
                    </a:cubicBezTo>
                    <a:close/>
                    <a:moveTo>
                      <a:pt x="122" y="17"/>
                    </a:moveTo>
                    <a:cubicBezTo>
                      <a:pt x="138" y="17"/>
                      <a:pt x="151" y="33"/>
                      <a:pt x="151" y="51"/>
                    </a:cubicBezTo>
                    <a:cubicBezTo>
                      <a:pt x="151" y="70"/>
                      <a:pt x="138" y="86"/>
                      <a:pt x="122" y="86"/>
                    </a:cubicBezTo>
                    <a:cubicBezTo>
                      <a:pt x="106" y="86"/>
                      <a:pt x="93" y="70"/>
                      <a:pt x="93" y="51"/>
                    </a:cubicBezTo>
                    <a:cubicBezTo>
                      <a:pt x="93" y="33"/>
                      <a:pt x="106" y="17"/>
                      <a:pt x="12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24" name="Freeform 9">
                <a:extLst>
                  <a:ext uri="{FF2B5EF4-FFF2-40B4-BE49-F238E27FC236}">
                    <a16:creationId xmlns:a16="http://schemas.microsoft.com/office/drawing/2014/main" id="{B09C9D8F-046F-C7E2-ADEA-808357589E6D}"/>
                  </a:ext>
                </a:extLst>
              </p:cNvPr>
              <p:cNvSpPr>
                <a:spLocks noEditPoints="1"/>
              </p:cNvSpPr>
              <p:nvPr/>
            </p:nvSpPr>
            <p:spPr bwMode="auto">
              <a:xfrm>
                <a:off x="7113885" y="2106211"/>
                <a:ext cx="160275" cy="207538"/>
              </a:xfrm>
              <a:custGeom>
                <a:avLst/>
                <a:gdLst>
                  <a:gd name="T0" fmla="*/ 236 w 240"/>
                  <a:gd name="T1" fmla="*/ 273 h 310"/>
                  <a:gd name="T2" fmla="*/ 183 w 240"/>
                  <a:gd name="T3" fmla="*/ 131 h 310"/>
                  <a:gd name="T4" fmla="*/ 104 w 240"/>
                  <a:gd name="T5" fmla="*/ 87 h 310"/>
                  <a:gd name="T6" fmla="*/ 118 w 240"/>
                  <a:gd name="T7" fmla="*/ 51 h 310"/>
                  <a:gd name="T8" fmla="*/ 73 w 240"/>
                  <a:gd name="T9" fmla="*/ 0 h 310"/>
                  <a:gd name="T10" fmla="*/ 27 w 240"/>
                  <a:gd name="T11" fmla="*/ 51 h 310"/>
                  <a:gd name="T12" fmla="*/ 42 w 240"/>
                  <a:gd name="T13" fmla="*/ 88 h 310"/>
                  <a:gd name="T14" fmla="*/ 7 w 240"/>
                  <a:gd name="T15" fmla="*/ 95 h 310"/>
                  <a:gd name="T16" fmla="*/ 2 w 240"/>
                  <a:gd name="T17" fmla="*/ 106 h 310"/>
                  <a:gd name="T18" fmla="*/ 12 w 240"/>
                  <a:gd name="T19" fmla="*/ 111 h 310"/>
                  <a:gd name="T20" fmla="*/ 81 w 240"/>
                  <a:gd name="T21" fmla="*/ 103 h 310"/>
                  <a:gd name="T22" fmla="*/ 167 w 240"/>
                  <a:gd name="T23" fmla="*/ 136 h 310"/>
                  <a:gd name="T24" fmla="*/ 168 w 240"/>
                  <a:gd name="T25" fmla="*/ 137 h 310"/>
                  <a:gd name="T26" fmla="*/ 220 w 240"/>
                  <a:gd name="T27" fmla="*/ 279 h 310"/>
                  <a:gd name="T28" fmla="*/ 221 w 240"/>
                  <a:gd name="T29" fmla="*/ 290 h 310"/>
                  <a:gd name="T30" fmla="*/ 216 w 240"/>
                  <a:gd name="T31" fmla="*/ 293 h 310"/>
                  <a:gd name="T32" fmla="*/ 209 w 240"/>
                  <a:gd name="T33" fmla="*/ 303 h 310"/>
                  <a:gd name="T34" fmla="*/ 218 w 240"/>
                  <a:gd name="T35" fmla="*/ 310 h 310"/>
                  <a:gd name="T36" fmla="*/ 219 w 240"/>
                  <a:gd name="T37" fmla="*/ 310 h 310"/>
                  <a:gd name="T38" fmla="*/ 236 w 240"/>
                  <a:gd name="T39" fmla="*/ 298 h 310"/>
                  <a:gd name="T40" fmla="*/ 236 w 240"/>
                  <a:gd name="T41" fmla="*/ 273 h 310"/>
                  <a:gd name="T42" fmla="*/ 73 w 240"/>
                  <a:gd name="T43" fmla="*/ 17 h 310"/>
                  <a:gd name="T44" fmla="*/ 102 w 240"/>
                  <a:gd name="T45" fmla="*/ 51 h 310"/>
                  <a:gd name="T46" fmla="*/ 73 w 240"/>
                  <a:gd name="T47" fmla="*/ 85 h 310"/>
                  <a:gd name="T48" fmla="*/ 44 w 240"/>
                  <a:gd name="T49" fmla="*/ 51 h 310"/>
                  <a:gd name="T50" fmla="*/ 73 w 240"/>
                  <a:gd name="T51" fmla="*/ 1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0" h="310">
                    <a:moveTo>
                      <a:pt x="236" y="273"/>
                    </a:moveTo>
                    <a:cubicBezTo>
                      <a:pt x="183" y="131"/>
                      <a:pt x="183" y="131"/>
                      <a:pt x="183" y="131"/>
                    </a:cubicBezTo>
                    <a:cubicBezTo>
                      <a:pt x="174" y="99"/>
                      <a:pt x="132" y="90"/>
                      <a:pt x="104" y="87"/>
                    </a:cubicBezTo>
                    <a:cubicBezTo>
                      <a:pt x="113" y="78"/>
                      <a:pt x="118" y="65"/>
                      <a:pt x="118" y="51"/>
                    </a:cubicBezTo>
                    <a:cubicBezTo>
                      <a:pt x="118" y="23"/>
                      <a:pt x="98" y="0"/>
                      <a:pt x="73" y="0"/>
                    </a:cubicBezTo>
                    <a:cubicBezTo>
                      <a:pt x="48" y="0"/>
                      <a:pt x="27" y="23"/>
                      <a:pt x="27" y="51"/>
                    </a:cubicBezTo>
                    <a:cubicBezTo>
                      <a:pt x="27" y="66"/>
                      <a:pt x="33" y="79"/>
                      <a:pt x="42" y="88"/>
                    </a:cubicBezTo>
                    <a:cubicBezTo>
                      <a:pt x="31" y="90"/>
                      <a:pt x="18" y="92"/>
                      <a:pt x="7" y="95"/>
                    </a:cubicBezTo>
                    <a:cubicBezTo>
                      <a:pt x="3" y="97"/>
                      <a:pt x="0" y="101"/>
                      <a:pt x="2" y="106"/>
                    </a:cubicBezTo>
                    <a:cubicBezTo>
                      <a:pt x="3" y="110"/>
                      <a:pt x="8" y="113"/>
                      <a:pt x="12" y="111"/>
                    </a:cubicBezTo>
                    <a:cubicBezTo>
                      <a:pt x="41" y="102"/>
                      <a:pt x="80" y="103"/>
                      <a:pt x="81" y="103"/>
                    </a:cubicBezTo>
                    <a:cubicBezTo>
                      <a:pt x="102" y="102"/>
                      <a:pt x="159" y="107"/>
                      <a:pt x="167" y="136"/>
                    </a:cubicBezTo>
                    <a:cubicBezTo>
                      <a:pt x="168" y="136"/>
                      <a:pt x="168" y="137"/>
                      <a:pt x="168" y="137"/>
                    </a:cubicBezTo>
                    <a:cubicBezTo>
                      <a:pt x="220" y="279"/>
                      <a:pt x="220" y="279"/>
                      <a:pt x="220" y="279"/>
                    </a:cubicBezTo>
                    <a:cubicBezTo>
                      <a:pt x="222" y="282"/>
                      <a:pt x="223" y="287"/>
                      <a:pt x="221" y="290"/>
                    </a:cubicBezTo>
                    <a:cubicBezTo>
                      <a:pt x="220" y="292"/>
                      <a:pt x="216" y="293"/>
                      <a:pt x="216" y="293"/>
                    </a:cubicBezTo>
                    <a:cubicBezTo>
                      <a:pt x="212" y="294"/>
                      <a:pt x="209" y="298"/>
                      <a:pt x="209" y="303"/>
                    </a:cubicBezTo>
                    <a:cubicBezTo>
                      <a:pt x="210" y="307"/>
                      <a:pt x="214" y="310"/>
                      <a:pt x="218" y="310"/>
                    </a:cubicBezTo>
                    <a:cubicBezTo>
                      <a:pt x="218" y="310"/>
                      <a:pt x="219" y="310"/>
                      <a:pt x="219" y="310"/>
                    </a:cubicBezTo>
                    <a:cubicBezTo>
                      <a:pt x="220" y="309"/>
                      <a:pt x="230" y="307"/>
                      <a:pt x="236" y="298"/>
                    </a:cubicBezTo>
                    <a:cubicBezTo>
                      <a:pt x="240" y="291"/>
                      <a:pt x="240" y="283"/>
                      <a:pt x="236" y="273"/>
                    </a:cubicBezTo>
                    <a:close/>
                    <a:moveTo>
                      <a:pt x="73" y="17"/>
                    </a:moveTo>
                    <a:cubicBezTo>
                      <a:pt x="89" y="17"/>
                      <a:pt x="102" y="32"/>
                      <a:pt x="102" y="51"/>
                    </a:cubicBezTo>
                    <a:cubicBezTo>
                      <a:pt x="102" y="70"/>
                      <a:pt x="89" y="85"/>
                      <a:pt x="73" y="85"/>
                    </a:cubicBezTo>
                    <a:cubicBezTo>
                      <a:pt x="57" y="85"/>
                      <a:pt x="44" y="70"/>
                      <a:pt x="44" y="51"/>
                    </a:cubicBezTo>
                    <a:cubicBezTo>
                      <a:pt x="44" y="32"/>
                      <a:pt x="57" y="17"/>
                      <a:pt x="73"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49" name="Freeform 10">
                <a:extLst>
                  <a:ext uri="{FF2B5EF4-FFF2-40B4-BE49-F238E27FC236}">
                    <a16:creationId xmlns:a16="http://schemas.microsoft.com/office/drawing/2014/main" id="{F58C69A7-C531-F96A-64D7-436991BBA486}"/>
                  </a:ext>
                </a:extLst>
              </p:cNvPr>
              <p:cNvSpPr>
                <a:spLocks/>
              </p:cNvSpPr>
              <p:nvPr/>
            </p:nvSpPr>
            <p:spPr bwMode="auto">
              <a:xfrm>
                <a:off x="7167354" y="2228472"/>
                <a:ext cx="46234" cy="221922"/>
              </a:xfrm>
              <a:custGeom>
                <a:avLst/>
                <a:gdLst>
                  <a:gd name="T0" fmla="*/ 61 w 69"/>
                  <a:gd name="T1" fmla="*/ 0 h 331"/>
                  <a:gd name="T2" fmla="*/ 52 w 69"/>
                  <a:gd name="T3" fmla="*/ 8 h 331"/>
                  <a:gd name="T4" fmla="*/ 52 w 69"/>
                  <a:gd name="T5" fmla="*/ 315 h 331"/>
                  <a:gd name="T6" fmla="*/ 8 w 69"/>
                  <a:gd name="T7" fmla="*/ 315 h 331"/>
                  <a:gd name="T8" fmla="*/ 0 w 69"/>
                  <a:gd name="T9" fmla="*/ 323 h 331"/>
                  <a:gd name="T10" fmla="*/ 8 w 69"/>
                  <a:gd name="T11" fmla="*/ 331 h 331"/>
                  <a:gd name="T12" fmla="*/ 61 w 69"/>
                  <a:gd name="T13" fmla="*/ 331 h 331"/>
                  <a:gd name="T14" fmla="*/ 69 w 69"/>
                  <a:gd name="T15" fmla="*/ 323 h 331"/>
                  <a:gd name="T16" fmla="*/ 69 w 69"/>
                  <a:gd name="T17" fmla="*/ 8 h 331"/>
                  <a:gd name="T18" fmla="*/ 61 w 69"/>
                  <a:gd name="T1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331">
                    <a:moveTo>
                      <a:pt x="61" y="0"/>
                    </a:moveTo>
                    <a:cubicBezTo>
                      <a:pt x="56" y="0"/>
                      <a:pt x="52" y="3"/>
                      <a:pt x="52" y="8"/>
                    </a:cubicBezTo>
                    <a:cubicBezTo>
                      <a:pt x="52" y="315"/>
                      <a:pt x="52" y="315"/>
                      <a:pt x="52" y="315"/>
                    </a:cubicBezTo>
                    <a:cubicBezTo>
                      <a:pt x="8" y="315"/>
                      <a:pt x="8" y="315"/>
                      <a:pt x="8" y="315"/>
                    </a:cubicBezTo>
                    <a:cubicBezTo>
                      <a:pt x="4" y="315"/>
                      <a:pt x="0" y="318"/>
                      <a:pt x="0" y="323"/>
                    </a:cubicBezTo>
                    <a:cubicBezTo>
                      <a:pt x="0" y="328"/>
                      <a:pt x="4" y="331"/>
                      <a:pt x="8" y="331"/>
                    </a:cubicBezTo>
                    <a:cubicBezTo>
                      <a:pt x="61" y="331"/>
                      <a:pt x="61" y="331"/>
                      <a:pt x="61" y="331"/>
                    </a:cubicBezTo>
                    <a:cubicBezTo>
                      <a:pt x="65" y="331"/>
                      <a:pt x="69" y="328"/>
                      <a:pt x="69" y="323"/>
                    </a:cubicBezTo>
                    <a:cubicBezTo>
                      <a:pt x="69" y="8"/>
                      <a:pt x="69" y="8"/>
                      <a:pt x="69" y="8"/>
                    </a:cubicBezTo>
                    <a:cubicBezTo>
                      <a:pt x="69" y="3"/>
                      <a:pt x="65" y="0"/>
                      <a:pt x="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grpSp>
      </p:grpSp>
      <p:grpSp>
        <p:nvGrpSpPr>
          <p:cNvPr id="31" name="Group 30">
            <a:extLst>
              <a:ext uri="{FF2B5EF4-FFF2-40B4-BE49-F238E27FC236}">
                <a16:creationId xmlns:a16="http://schemas.microsoft.com/office/drawing/2014/main" id="{9BDBA2E3-4424-80AB-1E64-6706B96F05A0}"/>
              </a:ext>
            </a:extLst>
          </p:cNvPr>
          <p:cNvGrpSpPr/>
          <p:nvPr/>
        </p:nvGrpSpPr>
        <p:grpSpPr>
          <a:xfrm>
            <a:off x="10320985" y="3559593"/>
            <a:ext cx="1518552" cy="1355481"/>
            <a:chOff x="10204740" y="3252955"/>
            <a:chExt cx="1518552" cy="1355481"/>
          </a:xfrm>
          <a:solidFill>
            <a:schemeClr val="accent2"/>
          </a:solidFill>
        </p:grpSpPr>
        <p:sp>
          <p:nvSpPr>
            <p:cNvPr id="252" name="TextBox 251">
              <a:extLst>
                <a:ext uri="{FF2B5EF4-FFF2-40B4-BE49-F238E27FC236}">
                  <a16:creationId xmlns:a16="http://schemas.microsoft.com/office/drawing/2014/main" id="{F241ED85-4B15-594D-BCE6-690742DACF7E}"/>
                </a:ext>
              </a:extLst>
            </p:cNvPr>
            <p:cNvSpPr txBox="1"/>
            <p:nvPr/>
          </p:nvSpPr>
          <p:spPr>
            <a:xfrm>
              <a:off x="10235207" y="3777439"/>
              <a:ext cx="1488085" cy="8309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121212"/>
                  </a:solidFill>
                  <a:effectLst/>
                  <a:uLnTx/>
                  <a:uFillTx/>
                  <a:latin typeface="Source Sans Pro"/>
                  <a:ea typeface="+mn-ea"/>
                  <a:cs typeface="+mn-cs"/>
                </a:rPr>
                <a:t>482,000</a:t>
              </a:r>
              <a:br>
                <a:rPr kumimoji="0" lang="en-US" sz="1800" b="0" i="0" u="none" strike="noStrike" kern="1200" cap="none" spc="0" normalizeH="0" baseline="0" noProof="0" dirty="0">
                  <a:ln>
                    <a:noFill/>
                  </a:ln>
                  <a:solidFill>
                    <a:srgbClr val="121212"/>
                  </a:solidFill>
                  <a:effectLst/>
                  <a:uLnTx/>
                  <a:uFillTx/>
                  <a:latin typeface="Source Sans Pro"/>
                  <a:ea typeface="+mn-ea"/>
                  <a:cs typeface="+mn-cs"/>
                </a:rPr>
              </a:br>
              <a:r>
                <a:rPr kumimoji="0" lang="en-US" sz="1400" b="0" i="0" u="none" strike="noStrike" kern="1200" cap="none" spc="0" normalizeH="0" baseline="0" noProof="0" dirty="0">
                  <a:ln>
                    <a:noFill/>
                  </a:ln>
                  <a:solidFill>
                    <a:srgbClr val="121212"/>
                  </a:solidFill>
                  <a:effectLst/>
                  <a:uLnTx/>
                  <a:uFillTx/>
                  <a:latin typeface="Source Sans Pro"/>
                  <a:ea typeface="+mn-ea"/>
                  <a:cs typeface="+mn-cs"/>
                </a:rPr>
                <a:t>Multifamily rental housing units financed</a:t>
              </a:r>
              <a:endParaRPr kumimoji="0" lang="en-US" sz="1800" b="0" i="0" u="none" strike="noStrike" kern="1200" cap="none" spc="0" normalizeH="0" baseline="0" noProof="0" dirty="0">
                <a:ln>
                  <a:noFill/>
                </a:ln>
                <a:solidFill>
                  <a:srgbClr val="121212"/>
                </a:solidFill>
                <a:effectLst/>
                <a:uLnTx/>
                <a:uFillTx/>
                <a:latin typeface="Source Sans Pro"/>
                <a:ea typeface="+mn-ea"/>
                <a:cs typeface="+mn-cs"/>
              </a:endParaRPr>
            </a:p>
          </p:txBody>
        </p:sp>
        <p:grpSp>
          <p:nvGrpSpPr>
            <p:cNvPr id="50" name="Group 49">
              <a:extLst>
                <a:ext uri="{FF2B5EF4-FFF2-40B4-BE49-F238E27FC236}">
                  <a16:creationId xmlns:a16="http://schemas.microsoft.com/office/drawing/2014/main" id="{608AC0C7-F297-E476-5757-60BACCDCDF43}"/>
                </a:ext>
              </a:extLst>
            </p:cNvPr>
            <p:cNvGrpSpPr>
              <a:grpSpLocks noChangeAspect="1"/>
            </p:cNvGrpSpPr>
            <p:nvPr/>
          </p:nvGrpSpPr>
          <p:grpSpPr>
            <a:xfrm>
              <a:off x="10204740" y="3252955"/>
              <a:ext cx="497885" cy="438207"/>
              <a:chOff x="1924051" y="1708112"/>
              <a:chExt cx="463550" cy="407988"/>
            </a:xfrm>
            <a:grpFill/>
          </p:grpSpPr>
          <p:sp>
            <p:nvSpPr>
              <p:cNvPr id="51" name="Freeform 29">
                <a:extLst>
                  <a:ext uri="{FF2B5EF4-FFF2-40B4-BE49-F238E27FC236}">
                    <a16:creationId xmlns:a16="http://schemas.microsoft.com/office/drawing/2014/main" id="{40F9217B-730C-1697-B0D1-294E070FB2A1}"/>
                  </a:ext>
                </a:extLst>
              </p:cNvPr>
              <p:cNvSpPr>
                <a:spLocks noEditPoints="1"/>
              </p:cNvSpPr>
              <p:nvPr/>
            </p:nvSpPr>
            <p:spPr bwMode="auto">
              <a:xfrm>
                <a:off x="1924051" y="1708112"/>
                <a:ext cx="463550" cy="407988"/>
              </a:xfrm>
              <a:custGeom>
                <a:avLst/>
                <a:gdLst>
                  <a:gd name="T0" fmla="*/ 440 w 448"/>
                  <a:gd name="T1" fmla="*/ 378 h 395"/>
                  <a:gd name="T2" fmla="*/ 334 w 448"/>
                  <a:gd name="T3" fmla="*/ 378 h 395"/>
                  <a:gd name="T4" fmla="*/ 334 w 448"/>
                  <a:gd name="T5" fmla="*/ 8 h 395"/>
                  <a:gd name="T6" fmla="*/ 326 w 448"/>
                  <a:gd name="T7" fmla="*/ 0 h 395"/>
                  <a:gd name="T8" fmla="*/ 123 w 448"/>
                  <a:gd name="T9" fmla="*/ 0 h 395"/>
                  <a:gd name="T10" fmla="*/ 114 w 448"/>
                  <a:gd name="T11" fmla="*/ 8 h 395"/>
                  <a:gd name="T12" fmla="*/ 114 w 448"/>
                  <a:gd name="T13" fmla="*/ 378 h 395"/>
                  <a:gd name="T14" fmla="*/ 9 w 448"/>
                  <a:gd name="T15" fmla="*/ 378 h 395"/>
                  <a:gd name="T16" fmla="*/ 0 w 448"/>
                  <a:gd name="T17" fmla="*/ 386 h 395"/>
                  <a:gd name="T18" fmla="*/ 9 w 448"/>
                  <a:gd name="T19" fmla="*/ 395 h 395"/>
                  <a:gd name="T20" fmla="*/ 123 w 448"/>
                  <a:gd name="T21" fmla="*/ 395 h 395"/>
                  <a:gd name="T22" fmla="*/ 204 w 448"/>
                  <a:gd name="T23" fmla="*/ 395 h 395"/>
                  <a:gd name="T24" fmla="*/ 245 w 448"/>
                  <a:gd name="T25" fmla="*/ 395 h 395"/>
                  <a:gd name="T26" fmla="*/ 326 w 448"/>
                  <a:gd name="T27" fmla="*/ 395 h 395"/>
                  <a:gd name="T28" fmla="*/ 440 w 448"/>
                  <a:gd name="T29" fmla="*/ 395 h 395"/>
                  <a:gd name="T30" fmla="*/ 448 w 448"/>
                  <a:gd name="T31" fmla="*/ 386 h 395"/>
                  <a:gd name="T32" fmla="*/ 440 w 448"/>
                  <a:gd name="T33" fmla="*/ 378 h 395"/>
                  <a:gd name="T34" fmla="*/ 213 w 448"/>
                  <a:gd name="T35" fmla="*/ 378 h 395"/>
                  <a:gd name="T36" fmla="*/ 213 w 448"/>
                  <a:gd name="T37" fmla="*/ 318 h 395"/>
                  <a:gd name="T38" fmla="*/ 237 w 448"/>
                  <a:gd name="T39" fmla="*/ 318 h 395"/>
                  <a:gd name="T40" fmla="*/ 237 w 448"/>
                  <a:gd name="T41" fmla="*/ 378 h 395"/>
                  <a:gd name="T42" fmla="*/ 213 w 448"/>
                  <a:gd name="T43" fmla="*/ 378 h 395"/>
                  <a:gd name="T44" fmla="*/ 253 w 448"/>
                  <a:gd name="T45" fmla="*/ 378 h 395"/>
                  <a:gd name="T46" fmla="*/ 253 w 448"/>
                  <a:gd name="T47" fmla="*/ 309 h 395"/>
                  <a:gd name="T48" fmla="*/ 245 w 448"/>
                  <a:gd name="T49" fmla="*/ 301 h 395"/>
                  <a:gd name="T50" fmla="*/ 204 w 448"/>
                  <a:gd name="T51" fmla="*/ 301 h 395"/>
                  <a:gd name="T52" fmla="*/ 196 w 448"/>
                  <a:gd name="T53" fmla="*/ 309 h 395"/>
                  <a:gd name="T54" fmla="*/ 196 w 448"/>
                  <a:gd name="T55" fmla="*/ 378 h 395"/>
                  <a:gd name="T56" fmla="*/ 131 w 448"/>
                  <a:gd name="T57" fmla="*/ 378 h 395"/>
                  <a:gd name="T58" fmla="*/ 131 w 448"/>
                  <a:gd name="T59" fmla="*/ 16 h 395"/>
                  <a:gd name="T60" fmla="*/ 318 w 448"/>
                  <a:gd name="T61" fmla="*/ 16 h 395"/>
                  <a:gd name="T62" fmla="*/ 318 w 448"/>
                  <a:gd name="T63" fmla="*/ 378 h 395"/>
                  <a:gd name="T64" fmla="*/ 253 w 448"/>
                  <a:gd name="T65" fmla="*/ 37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 h="395">
                    <a:moveTo>
                      <a:pt x="440" y="378"/>
                    </a:moveTo>
                    <a:cubicBezTo>
                      <a:pt x="334" y="378"/>
                      <a:pt x="334" y="378"/>
                      <a:pt x="334" y="378"/>
                    </a:cubicBezTo>
                    <a:cubicBezTo>
                      <a:pt x="334" y="8"/>
                      <a:pt x="334" y="8"/>
                      <a:pt x="334" y="8"/>
                    </a:cubicBezTo>
                    <a:cubicBezTo>
                      <a:pt x="334" y="3"/>
                      <a:pt x="331" y="0"/>
                      <a:pt x="326" y="0"/>
                    </a:cubicBezTo>
                    <a:cubicBezTo>
                      <a:pt x="123" y="0"/>
                      <a:pt x="123" y="0"/>
                      <a:pt x="123" y="0"/>
                    </a:cubicBezTo>
                    <a:cubicBezTo>
                      <a:pt x="118" y="0"/>
                      <a:pt x="114" y="3"/>
                      <a:pt x="114" y="8"/>
                    </a:cubicBezTo>
                    <a:cubicBezTo>
                      <a:pt x="114" y="378"/>
                      <a:pt x="114" y="378"/>
                      <a:pt x="114" y="378"/>
                    </a:cubicBezTo>
                    <a:cubicBezTo>
                      <a:pt x="9" y="378"/>
                      <a:pt x="9" y="378"/>
                      <a:pt x="9" y="378"/>
                    </a:cubicBezTo>
                    <a:cubicBezTo>
                      <a:pt x="4" y="378"/>
                      <a:pt x="0" y="382"/>
                      <a:pt x="0" y="386"/>
                    </a:cubicBezTo>
                    <a:cubicBezTo>
                      <a:pt x="0" y="391"/>
                      <a:pt x="4" y="395"/>
                      <a:pt x="9" y="395"/>
                    </a:cubicBezTo>
                    <a:cubicBezTo>
                      <a:pt x="123" y="395"/>
                      <a:pt x="123" y="395"/>
                      <a:pt x="123" y="395"/>
                    </a:cubicBezTo>
                    <a:cubicBezTo>
                      <a:pt x="204" y="395"/>
                      <a:pt x="204" y="395"/>
                      <a:pt x="204" y="395"/>
                    </a:cubicBezTo>
                    <a:cubicBezTo>
                      <a:pt x="245" y="395"/>
                      <a:pt x="245" y="395"/>
                      <a:pt x="245" y="395"/>
                    </a:cubicBezTo>
                    <a:cubicBezTo>
                      <a:pt x="326" y="395"/>
                      <a:pt x="326" y="395"/>
                      <a:pt x="326" y="395"/>
                    </a:cubicBezTo>
                    <a:cubicBezTo>
                      <a:pt x="440" y="395"/>
                      <a:pt x="440" y="395"/>
                      <a:pt x="440" y="395"/>
                    </a:cubicBezTo>
                    <a:cubicBezTo>
                      <a:pt x="444" y="395"/>
                      <a:pt x="448" y="391"/>
                      <a:pt x="448" y="386"/>
                    </a:cubicBezTo>
                    <a:cubicBezTo>
                      <a:pt x="448" y="382"/>
                      <a:pt x="444" y="378"/>
                      <a:pt x="440" y="378"/>
                    </a:cubicBezTo>
                    <a:close/>
                    <a:moveTo>
                      <a:pt x="213" y="378"/>
                    </a:moveTo>
                    <a:cubicBezTo>
                      <a:pt x="213" y="318"/>
                      <a:pt x="213" y="318"/>
                      <a:pt x="213" y="318"/>
                    </a:cubicBezTo>
                    <a:cubicBezTo>
                      <a:pt x="237" y="318"/>
                      <a:pt x="237" y="318"/>
                      <a:pt x="237" y="318"/>
                    </a:cubicBezTo>
                    <a:cubicBezTo>
                      <a:pt x="237" y="378"/>
                      <a:pt x="237" y="378"/>
                      <a:pt x="237" y="378"/>
                    </a:cubicBezTo>
                    <a:lnTo>
                      <a:pt x="213" y="378"/>
                    </a:lnTo>
                    <a:close/>
                    <a:moveTo>
                      <a:pt x="253" y="378"/>
                    </a:moveTo>
                    <a:cubicBezTo>
                      <a:pt x="253" y="309"/>
                      <a:pt x="253" y="309"/>
                      <a:pt x="253" y="309"/>
                    </a:cubicBezTo>
                    <a:cubicBezTo>
                      <a:pt x="253" y="305"/>
                      <a:pt x="250" y="301"/>
                      <a:pt x="245" y="301"/>
                    </a:cubicBezTo>
                    <a:cubicBezTo>
                      <a:pt x="204" y="301"/>
                      <a:pt x="204" y="301"/>
                      <a:pt x="204" y="301"/>
                    </a:cubicBezTo>
                    <a:cubicBezTo>
                      <a:pt x="200" y="301"/>
                      <a:pt x="196" y="305"/>
                      <a:pt x="196" y="309"/>
                    </a:cubicBezTo>
                    <a:cubicBezTo>
                      <a:pt x="196" y="378"/>
                      <a:pt x="196" y="378"/>
                      <a:pt x="196" y="378"/>
                    </a:cubicBezTo>
                    <a:cubicBezTo>
                      <a:pt x="131" y="378"/>
                      <a:pt x="131" y="378"/>
                      <a:pt x="131" y="378"/>
                    </a:cubicBezTo>
                    <a:cubicBezTo>
                      <a:pt x="131" y="16"/>
                      <a:pt x="131" y="16"/>
                      <a:pt x="131" y="16"/>
                    </a:cubicBezTo>
                    <a:cubicBezTo>
                      <a:pt x="318" y="16"/>
                      <a:pt x="318" y="16"/>
                      <a:pt x="318" y="16"/>
                    </a:cubicBezTo>
                    <a:cubicBezTo>
                      <a:pt x="318" y="378"/>
                      <a:pt x="318" y="378"/>
                      <a:pt x="318" y="378"/>
                    </a:cubicBezTo>
                    <a:lnTo>
                      <a:pt x="253" y="3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52" name="Freeform 30">
                <a:extLst>
                  <a:ext uri="{FF2B5EF4-FFF2-40B4-BE49-F238E27FC236}">
                    <a16:creationId xmlns:a16="http://schemas.microsoft.com/office/drawing/2014/main" id="{1FE66D5B-15B0-7737-132C-9BB6A2AEF476}"/>
                  </a:ext>
                </a:extLst>
              </p:cNvPr>
              <p:cNvSpPr>
                <a:spLocks/>
              </p:cNvSpPr>
              <p:nvPr/>
            </p:nvSpPr>
            <p:spPr bwMode="auto">
              <a:xfrm>
                <a:off x="2084388" y="1787526"/>
                <a:ext cx="17463" cy="42863"/>
              </a:xfrm>
              <a:custGeom>
                <a:avLst/>
                <a:gdLst>
                  <a:gd name="T0" fmla="*/ 9 w 17"/>
                  <a:gd name="T1" fmla="*/ 0 h 42"/>
                  <a:gd name="T2" fmla="*/ 0 w 17"/>
                  <a:gd name="T3" fmla="*/ 8 h 42"/>
                  <a:gd name="T4" fmla="*/ 0 w 17"/>
                  <a:gd name="T5" fmla="*/ 34 h 42"/>
                  <a:gd name="T6" fmla="*/ 9 w 17"/>
                  <a:gd name="T7" fmla="*/ 42 h 42"/>
                  <a:gd name="T8" fmla="*/ 17 w 17"/>
                  <a:gd name="T9" fmla="*/ 34 h 42"/>
                  <a:gd name="T10" fmla="*/ 17 w 17"/>
                  <a:gd name="T11" fmla="*/ 8 h 42"/>
                  <a:gd name="T12" fmla="*/ 9 w 1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7" h="42">
                    <a:moveTo>
                      <a:pt x="9" y="0"/>
                    </a:moveTo>
                    <a:cubicBezTo>
                      <a:pt x="4" y="0"/>
                      <a:pt x="0" y="3"/>
                      <a:pt x="0" y="8"/>
                    </a:cubicBezTo>
                    <a:cubicBezTo>
                      <a:pt x="0" y="34"/>
                      <a:pt x="0" y="34"/>
                      <a:pt x="0" y="34"/>
                    </a:cubicBezTo>
                    <a:cubicBezTo>
                      <a:pt x="0" y="38"/>
                      <a:pt x="4" y="42"/>
                      <a:pt x="9" y="42"/>
                    </a:cubicBezTo>
                    <a:cubicBezTo>
                      <a:pt x="13" y="42"/>
                      <a:pt x="17" y="38"/>
                      <a:pt x="17" y="34"/>
                    </a:cubicBezTo>
                    <a:cubicBezTo>
                      <a:pt x="17" y="8"/>
                      <a:pt x="17" y="8"/>
                      <a:pt x="17" y="8"/>
                    </a:cubicBezTo>
                    <a:cubicBezTo>
                      <a:pt x="17" y="3"/>
                      <a:pt x="13"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53" name="Freeform 31">
                <a:extLst>
                  <a:ext uri="{FF2B5EF4-FFF2-40B4-BE49-F238E27FC236}">
                    <a16:creationId xmlns:a16="http://schemas.microsoft.com/office/drawing/2014/main" id="{5995CD9F-04FF-2142-06F0-DBA859B4063A}"/>
                  </a:ext>
                </a:extLst>
              </p:cNvPr>
              <p:cNvSpPr>
                <a:spLocks/>
              </p:cNvSpPr>
              <p:nvPr/>
            </p:nvSpPr>
            <p:spPr bwMode="auto">
              <a:xfrm>
                <a:off x="2211388" y="1847851"/>
                <a:ext cx="17463" cy="44450"/>
              </a:xfrm>
              <a:custGeom>
                <a:avLst/>
                <a:gdLst>
                  <a:gd name="T0" fmla="*/ 8 w 17"/>
                  <a:gd name="T1" fmla="*/ 0 h 43"/>
                  <a:gd name="T2" fmla="*/ 0 w 17"/>
                  <a:gd name="T3" fmla="*/ 9 h 43"/>
                  <a:gd name="T4" fmla="*/ 0 w 17"/>
                  <a:gd name="T5" fmla="*/ 34 h 43"/>
                  <a:gd name="T6" fmla="*/ 8 w 17"/>
                  <a:gd name="T7" fmla="*/ 43 h 43"/>
                  <a:gd name="T8" fmla="*/ 17 w 17"/>
                  <a:gd name="T9" fmla="*/ 34 h 43"/>
                  <a:gd name="T10" fmla="*/ 17 w 17"/>
                  <a:gd name="T11" fmla="*/ 9 h 43"/>
                  <a:gd name="T12" fmla="*/ 8 w 17"/>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7" h="43">
                    <a:moveTo>
                      <a:pt x="8" y="0"/>
                    </a:moveTo>
                    <a:cubicBezTo>
                      <a:pt x="4" y="0"/>
                      <a:pt x="0" y="4"/>
                      <a:pt x="0" y="9"/>
                    </a:cubicBezTo>
                    <a:cubicBezTo>
                      <a:pt x="0" y="34"/>
                      <a:pt x="0" y="34"/>
                      <a:pt x="0" y="34"/>
                    </a:cubicBezTo>
                    <a:cubicBezTo>
                      <a:pt x="0" y="39"/>
                      <a:pt x="4" y="43"/>
                      <a:pt x="8" y="43"/>
                    </a:cubicBezTo>
                    <a:cubicBezTo>
                      <a:pt x="13" y="43"/>
                      <a:pt x="17" y="39"/>
                      <a:pt x="17" y="34"/>
                    </a:cubicBezTo>
                    <a:cubicBezTo>
                      <a:pt x="17" y="9"/>
                      <a:pt x="17" y="9"/>
                      <a:pt x="17" y="9"/>
                    </a:cubicBezTo>
                    <a:cubicBezTo>
                      <a:pt x="17"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1212"/>
                  </a:solidFill>
                  <a:effectLst/>
                  <a:uLnTx/>
                  <a:uFillTx/>
                  <a:latin typeface="Source Sans Pro"/>
                  <a:ea typeface="+mn-ea"/>
                  <a:cs typeface="+mn-cs"/>
                </a:endParaRPr>
              </a:p>
            </p:txBody>
          </p:sp>
          <p:sp>
            <p:nvSpPr>
              <p:cNvPr id="54" name="Freeform 32">
                <a:extLst>
                  <a:ext uri="{FF2B5EF4-FFF2-40B4-BE49-F238E27FC236}">
                    <a16:creationId xmlns:a16="http://schemas.microsoft.com/office/drawing/2014/main" id="{BDD13931-6215-43C6-939B-DE696834CC1F}"/>
                  </a:ext>
                </a:extLst>
              </p:cNvPr>
              <p:cNvSpPr>
                <a:spLocks/>
              </p:cNvSpPr>
              <p:nvPr/>
            </p:nvSpPr>
            <p:spPr bwMode="auto">
              <a:xfrm>
                <a:off x="2127251" y="1968501"/>
                <a:ext cx="17463" cy="46038"/>
              </a:xfrm>
              <a:custGeom>
                <a:avLst/>
                <a:gdLst>
                  <a:gd name="T0" fmla="*/ 8 w 17"/>
                  <a:gd name="T1" fmla="*/ 0 h 43"/>
                  <a:gd name="T2" fmla="*/ 0 w 17"/>
                  <a:gd name="T3" fmla="*/ 9 h 43"/>
                  <a:gd name="T4" fmla="*/ 0 w 17"/>
                  <a:gd name="T5" fmla="*/ 34 h 43"/>
                  <a:gd name="T6" fmla="*/ 8 w 17"/>
                  <a:gd name="T7" fmla="*/ 43 h 43"/>
                  <a:gd name="T8" fmla="*/ 17 w 17"/>
                  <a:gd name="T9" fmla="*/ 34 h 43"/>
                  <a:gd name="T10" fmla="*/ 17 w 17"/>
                  <a:gd name="T11" fmla="*/ 9 h 43"/>
                  <a:gd name="T12" fmla="*/ 8 w 17"/>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7" h="43">
                    <a:moveTo>
                      <a:pt x="8" y="0"/>
                    </a:moveTo>
                    <a:cubicBezTo>
                      <a:pt x="4" y="0"/>
                      <a:pt x="0" y="4"/>
                      <a:pt x="0" y="9"/>
                    </a:cubicBezTo>
                    <a:cubicBezTo>
                      <a:pt x="0" y="34"/>
                      <a:pt x="0" y="34"/>
                      <a:pt x="0" y="34"/>
                    </a:cubicBezTo>
                    <a:cubicBezTo>
                      <a:pt x="0" y="39"/>
                      <a:pt x="4" y="43"/>
                      <a:pt x="8" y="43"/>
                    </a:cubicBezTo>
                    <a:cubicBezTo>
                      <a:pt x="13" y="43"/>
                      <a:pt x="17" y="39"/>
                      <a:pt x="17" y="34"/>
                    </a:cubicBezTo>
                    <a:cubicBezTo>
                      <a:pt x="17" y="9"/>
                      <a:pt x="17" y="9"/>
                      <a:pt x="17" y="9"/>
                    </a:cubicBezTo>
                    <a:cubicBezTo>
                      <a:pt x="17"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55" name="Freeform 33">
                <a:extLst>
                  <a:ext uri="{FF2B5EF4-FFF2-40B4-BE49-F238E27FC236}">
                    <a16:creationId xmlns:a16="http://schemas.microsoft.com/office/drawing/2014/main" id="{DD352389-C2D8-D3F1-6E2B-397CB64E0D43}"/>
                  </a:ext>
                </a:extLst>
              </p:cNvPr>
              <p:cNvSpPr>
                <a:spLocks/>
              </p:cNvSpPr>
              <p:nvPr/>
            </p:nvSpPr>
            <p:spPr bwMode="auto">
              <a:xfrm>
                <a:off x="2127251" y="1847851"/>
                <a:ext cx="17463" cy="44450"/>
              </a:xfrm>
              <a:custGeom>
                <a:avLst/>
                <a:gdLst>
                  <a:gd name="T0" fmla="*/ 8 w 17"/>
                  <a:gd name="T1" fmla="*/ 0 h 43"/>
                  <a:gd name="T2" fmla="*/ 0 w 17"/>
                  <a:gd name="T3" fmla="*/ 9 h 43"/>
                  <a:gd name="T4" fmla="*/ 0 w 17"/>
                  <a:gd name="T5" fmla="*/ 34 h 43"/>
                  <a:gd name="T6" fmla="*/ 8 w 17"/>
                  <a:gd name="T7" fmla="*/ 43 h 43"/>
                  <a:gd name="T8" fmla="*/ 17 w 17"/>
                  <a:gd name="T9" fmla="*/ 34 h 43"/>
                  <a:gd name="T10" fmla="*/ 17 w 17"/>
                  <a:gd name="T11" fmla="*/ 9 h 43"/>
                  <a:gd name="T12" fmla="*/ 8 w 17"/>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7" h="43">
                    <a:moveTo>
                      <a:pt x="8" y="0"/>
                    </a:moveTo>
                    <a:cubicBezTo>
                      <a:pt x="4" y="0"/>
                      <a:pt x="0" y="4"/>
                      <a:pt x="0" y="9"/>
                    </a:cubicBezTo>
                    <a:cubicBezTo>
                      <a:pt x="0" y="34"/>
                      <a:pt x="0" y="34"/>
                      <a:pt x="0" y="34"/>
                    </a:cubicBezTo>
                    <a:cubicBezTo>
                      <a:pt x="0" y="39"/>
                      <a:pt x="4" y="43"/>
                      <a:pt x="8" y="43"/>
                    </a:cubicBezTo>
                    <a:cubicBezTo>
                      <a:pt x="13" y="43"/>
                      <a:pt x="17" y="39"/>
                      <a:pt x="17" y="34"/>
                    </a:cubicBezTo>
                    <a:cubicBezTo>
                      <a:pt x="17" y="9"/>
                      <a:pt x="17" y="9"/>
                      <a:pt x="17" y="9"/>
                    </a:cubicBezTo>
                    <a:cubicBezTo>
                      <a:pt x="17"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56" name="Freeform 34">
                <a:extLst>
                  <a:ext uri="{FF2B5EF4-FFF2-40B4-BE49-F238E27FC236}">
                    <a16:creationId xmlns:a16="http://schemas.microsoft.com/office/drawing/2014/main" id="{06D445E1-65AF-F553-BEC2-BB24065A1223}"/>
                  </a:ext>
                </a:extLst>
              </p:cNvPr>
              <p:cNvSpPr>
                <a:spLocks/>
              </p:cNvSpPr>
              <p:nvPr/>
            </p:nvSpPr>
            <p:spPr bwMode="auto">
              <a:xfrm>
                <a:off x="2170113" y="1908176"/>
                <a:ext cx="17463" cy="44450"/>
              </a:xfrm>
              <a:custGeom>
                <a:avLst/>
                <a:gdLst>
                  <a:gd name="T0" fmla="*/ 8 w 17"/>
                  <a:gd name="T1" fmla="*/ 0 h 43"/>
                  <a:gd name="T2" fmla="*/ 0 w 17"/>
                  <a:gd name="T3" fmla="*/ 9 h 43"/>
                  <a:gd name="T4" fmla="*/ 0 w 17"/>
                  <a:gd name="T5" fmla="*/ 34 h 43"/>
                  <a:gd name="T6" fmla="*/ 8 w 17"/>
                  <a:gd name="T7" fmla="*/ 43 h 43"/>
                  <a:gd name="T8" fmla="*/ 17 w 17"/>
                  <a:gd name="T9" fmla="*/ 34 h 43"/>
                  <a:gd name="T10" fmla="*/ 17 w 17"/>
                  <a:gd name="T11" fmla="*/ 9 h 43"/>
                  <a:gd name="T12" fmla="*/ 8 w 17"/>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7" h="43">
                    <a:moveTo>
                      <a:pt x="8" y="0"/>
                    </a:moveTo>
                    <a:cubicBezTo>
                      <a:pt x="4" y="0"/>
                      <a:pt x="0" y="4"/>
                      <a:pt x="0" y="9"/>
                    </a:cubicBezTo>
                    <a:cubicBezTo>
                      <a:pt x="0" y="34"/>
                      <a:pt x="0" y="34"/>
                      <a:pt x="0" y="34"/>
                    </a:cubicBezTo>
                    <a:cubicBezTo>
                      <a:pt x="0" y="39"/>
                      <a:pt x="4" y="43"/>
                      <a:pt x="8" y="43"/>
                    </a:cubicBezTo>
                    <a:cubicBezTo>
                      <a:pt x="13" y="43"/>
                      <a:pt x="17" y="39"/>
                      <a:pt x="17" y="34"/>
                    </a:cubicBezTo>
                    <a:cubicBezTo>
                      <a:pt x="17" y="9"/>
                      <a:pt x="17" y="9"/>
                      <a:pt x="17" y="9"/>
                    </a:cubicBezTo>
                    <a:cubicBezTo>
                      <a:pt x="17"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57" name="Freeform 35">
                <a:extLst>
                  <a:ext uri="{FF2B5EF4-FFF2-40B4-BE49-F238E27FC236}">
                    <a16:creationId xmlns:a16="http://schemas.microsoft.com/office/drawing/2014/main" id="{C4154738-C9F7-B2BD-DCEC-87A03C4622F1}"/>
                  </a:ext>
                </a:extLst>
              </p:cNvPr>
              <p:cNvSpPr>
                <a:spLocks/>
              </p:cNvSpPr>
              <p:nvPr/>
            </p:nvSpPr>
            <p:spPr bwMode="auto">
              <a:xfrm>
                <a:off x="2170113" y="1787526"/>
                <a:ext cx="17463" cy="42863"/>
              </a:xfrm>
              <a:custGeom>
                <a:avLst/>
                <a:gdLst>
                  <a:gd name="T0" fmla="*/ 8 w 17"/>
                  <a:gd name="T1" fmla="*/ 0 h 42"/>
                  <a:gd name="T2" fmla="*/ 0 w 17"/>
                  <a:gd name="T3" fmla="*/ 8 h 42"/>
                  <a:gd name="T4" fmla="*/ 0 w 17"/>
                  <a:gd name="T5" fmla="*/ 34 h 42"/>
                  <a:gd name="T6" fmla="*/ 8 w 17"/>
                  <a:gd name="T7" fmla="*/ 42 h 42"/>
                  <a:gd name="T8" fmla="*/ 17 w 17"/>
                  <a:gd name="T9" fmla="*/ 34 h 42"/>
                  <a:gd name="T10" fmla="*/ 17 w 17"/>
                  <a:gd name="T11" fmla="*/ 8 h 42"/>
                  <a:gd name="T12" fmla="*/ 8 w 1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7" h="42">
                    <a:moveTo>
                      <a:pt x="8" y="0"/>
                    </a:moveTo>
                    <a:cubicBezTo>
                      <a:pt x="4" y="0"/>
                      <a:pt x="0" y="3"/>
                      <a:pt x="0" y="8"/>
                    </a:cubicBezTo>
                    <a:cubicBezTo>
                      <a:pt x="0" y="34"/>
                      <a:pt x="0" y="34"/>
                      <a:pt x="0" y="34"/>
                    </a:cubicBezTo>
                    <a:cubicBezTo>
                      <a:pt x="0" y="38"/>
                      <a:pt x="4" y="42"/>
                      <a:pt x="8" y="42"/>
                    </a:cubicBezTo>
                    <a:cubicBezTo>
                      <a:pt x="13" y="42"/>
                      <a:pt x="17" y="38"/>
                      <a:pt x="17" y="34"/>
                    </a:cubicBezTo>
                    <a:cubicBezTo>
                      <a:pt x="17" y="8"/>
                      <a:pt x="17" y="8"/>
                      <a:pt x="17" y="8"/>
                    </a:cubicBezTo>
                    <a:cubicBezTo>
                      <a:pt x="17" y="3"/>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58" name="Freeform 36">
                <a:extLst>
                  <a:ext uri="{FF2B5EF4-FFF2-40B4-BE49-F238E27FC236}">
                    <a16:creationId xmlns:a16="http://schemas.microsoft.com/office/drawing/2014/main" id="{1E5F6471-62A7-27DC-8E40-F7A0BDC57C22}"/>
                  </a:ext>
                </a:extLst>
              </p:cNvPr>
              <p:cNvSpPr>
                <a:spLocks/>
              </p:cNvSpPr>
              <p:nvPr/>
            </p:nvSpPr>
            <p:spPr bwMode="auto">
              <a:xfrm>
                <a:off x="2000251" y="1990726"/>
                <a:ext cx="17463" cy="44450"/>
              </a:xfrm>
              <a:custGeom>
                <a:avLst/>
                <a:gdLst>
                  <a:gd name="T0" fmla="*/ 8 w 17"/>
                  <a:gd name="T1" fmla="*/ 0 h 42"/>
                  <a:gd name="T2" fmla="*/ 0 w 17"/>
                  <a:gd name="T3" fmla="*/ 8 h 42"/>
                  <a:gd name="T4" fmla="*/ 0 w 17"/>
                  <a:gd name="T5" fmla="*/ 34 h 42"/>
                  <a:gd name="T6" fmla="*/ 8 w 17"/>
                  <a:gd name="T7" fmla="*/ 42 h 42"/>
                  <a:gd name="T8" fmla="*/ 17 w 17"/>
                  <a:gd name="T9" fmla="*/ 34 h 42"/>
                  <a:gd name="T10" fmla="*/ 17 w 17"/>
                  <a:gd name="T11" fmla="*/ 8 h 42"/>
                  <a:gd name="T12" fmla="*/ 8 w 17"/>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17" h="42">
                    <a:moveTo>
                      <a:pt x="8" y="0"/>
                    </a:moveTo>
                    <a:cubicBezTo>
                      <a:pt x="4" y="0"/>
                      <a:pt x="0" y="4"/>
                      <a:pt x="0" y="8"/>
                    </a:cubicBezTo>
                    <a:cubicBezTo>
                      <a:pt x="0" y="34"/>
                      <a:pt x="0" y="34"/>
                      <a:pt x="0" y="34"/>
                    </a:cubicBezTo>
                    <a:cubicBezTo>
                      <a:pt x="0" y="39"/>
                      <a:pt x="4" y="42"/>
                      <a:pt x="8" y="42"/>
                    </a:cubicBezTo>
                    <a:cubicBezTo>
                      <a:pt x="13" y="42"/>
                      <a:pt x="17" y="39"/>
                      <a:pt x="17" y="34"/>
                    </a:cubicBezTo>
                    <a:cubicBezTo>
                      <a:pt x="17" y="8"/>
                      <a:pt x="17" y="8"/>
                      <a:pt x="17" y="8"/>
                    </a:cubicBezTo>
                    <a:cubicBezTo>
                      <a:pt x="17" y="4"/>
                      <a:pt x="1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59" name="Freeform 37">
                <a:extLst>
                  <a:ext uri="{FF2B5EF4-FFF2-40B4-BE49-F238E27FC236}">
                    <a16:creationId xmlns:a16="http://schemas.microsoft.com/office/drawing/2014/main" id="{41622713-453A-5F49-296B-EDDC5A04EF4A}"/>
                  </a:ext>
                </a:extLst>
              </p:cNvPr>
              <p:cNvSpPr>
                <a:spLocks/>
              </p:cNvSpPr>
              <p:nvPr/>
            </p:nvSpPr>
            <p:spPr bwMode="auto">
              <a:xfrm>
                <a:off x="2000251" y="1868488"/>
                <a:ext cx="17463" cy="44450"/>
              </a:xfrm>
              <a:custGeom>
                <a:avLst/>
                <a:gdLst>
                  <a:gd name="T0" fmla="*/ 17 w 17"/>
                  <a:gd name="T1" fmla="*/ 9 h 43"/>
                  <a:gd name="T2" fmla="*/ 8 w 17"/>
                  <a:gd name="T3" fmla="*/ 0 h 43"/>
                  <a:gd name="T4" fmla="*/ 0 w 17"/>
                  <a:gd name="T5" fmla="*/ 9 h 43"/>
                  <a:gd name="T6" fmla="*/ 0 w 17"/>
                  <a:gd name="T7" fmla="*/ 34 h 43"/>
                  <a:gd name="T8" fmla="*/ 8 w 17"/>
                  <a:gd name="T9" fmla="*/ 43 h 43"/>
                  <a:gd name="T10" fmla="*/ 17 w 17"/>
                  <a:gd name="T11" fmla="*/ 34 h 43"/>
                  <a:gd name="T12" fmla="*/ 17 w 17"/>
                  <a:gd name="T13" fmla="*/ 9 h 43"/>
                </a:gdLst>
                <a:ahLst/>
                <a:cxnLst>
                  <a:cxn ang="0">
                    <a:pos x="T0" y="T1"/>
                  </a:cxn>
                  <a:cxn ang="0">
                    <a:pos x="T2" y="T3"/>
                  </a:cxn>
                  <a:cxn ang="0">
                    <a:pos x="T4" y="T5"/>
                  </a:cxn>
                  <a:cxn ang="0">
                    <a:pos x="T6" y="T7"/>
                  </a:cxn>
                  <a:cxn ang="0">
                    <a:pos x="T8" y="T9"/>
                  </a:cxn>
                  <a:cxn ang="0">
                    <a:pos x="T10" y="T11"/>
                  </a:cxn>
                  <a:cxn ang="0">
                    <a:pos x="T12" y="T13"/>
                  </a:cxn>
                </a:cxnLst>
                <a:rect l="0" t="0" r="r" b="b"/>
                <a:pathLst>
                  <a:path w="17" h="43">
                    <a:moveTo>
                      <a:pt x="17" y="9"/>
                    </a:moveTo>
                    <a:cubicBezTo>
                      <a:pt x="17" y="4"/>
                      <a:pt x="13" y="0"/>
                      <a:pt x="8" y="0"/>
                    </a:cubicBezTo>
                    <a:cubicBezTo>
                      <a:pt x="4" y="0"/>
                      <a:pt x="0" y="4"/>
                      <a:pt x="0" y="9"/>
                    </a:cubicBezTo>
                    <a:cubicBezTo>
                      <a:pt x="0" y="34"/>
                      <a:pt x="0" y="34"/>
                      <a:pt x="0" y="34"/>
                    </a:cubicBezTo>
                    <a:cubicBezTo>
                      <a:pt x="0" y="39"/>
                      <a:pt x="4" y="43"/>
                      <a:pt x="8" y="43"/>
                    </a:cubicBezTo>
                    <a:cubicBezTo>
                      <a:pt x="13" y="43"/>
                      <a:pt x="17" y="39"/>
                      <a:pt x="17" y="34"/>
                    </a:cubicBezTo>
                    <a:lnTo>
                      <a:pt x="17"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60" name="Freeform 38">
                <a:extLst>
                  <a:ext uri="{FF2B5EF4-FFF2-40B4-BE49-F238E27FC236}">
                    <a16:creationId xmlns:a16="http://schemas.microsoft.com/office/drawing/2014/main" id="{DA8B543A-C7F4-33FB-7B26-3944A6AF3E23}"/>
                  </a:ext>
                </a:extLst>
              </p:cNvPr>
              <p:cNvSpPr>
                <a:spLocks/>
              </p:cNvSpPr>
              <p:nvPr/>
            </p:nvSpPr>
            <p:spPr bwMode="auto">
              <a:xfrm>
                <a:off x="1957388" y="1814513"/>
                <a:ext cx="71438" cy="280988"/>
              </a:xfrm>
              <a:custGeom>
                <a:avLst/>
                <a:gdLst>
                  <a:gd name="T0" fmla="*/ 8 w 69"/>
                  <a:gd name="T1" fmla="*/ 272 h 272"/>
                  <a:gd name="T2" fmla="*/ 17 w 69"/>
                  <a:gd name="T3" fmla="*/ 264 h 272"/>
                  <a:gd name="T4" fmla="*/ 17 w 69"/>
                  <a:gd name="T5" fmla="*/ 17 h 272"/>
                  <a:gd name="T6" fmla="*/ 61 w 69"/>
                  <a:gd name="T7" fmla="*/ 17 h 272"/>
                  <a:gd name="T8" fmla="*/ 69 w 69"/>
                  <a:gd name="T9" fmla="*/ 8 h 272"/>
                  <a:gd name="T10" fmla="*/ 61 w 69"/>
                  <a:gd name="T11" fmla="*/ 0 h 272"/>
                  <a:gd name="T12" fmla="*/ 8 w 69"/>
                  <a:gd name="T13" fmla="*/ 0 h 272"/>
                  <a:gd name="T14" fmla="*/ 0 w 69"/>
                  <a:gd name="T15" fmla="*/ 8 h 272"/>
                  <a:gd name="T16" fmla="*/ 0 w 69"/>
                  <a:gd name="T17" fmla="*/ 264 h 272"/>
                  <a:gd name="T18" fmla="*/ 8 w 69"/>
                  <a:gd name="T19"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272">
                    <a:moveTo>
                      <a:pt x="8" y="272"/>
                    </a:moveTo>
                    <a:cubicBezTo>
                      <a:pt x="13" y="272"/>
                      <a:pt x="17" y="268"/>
                      <a:pt x="17" y="264"/>
                    </a:cubicBezTo>
                    <a:cubicBezTo>
                      <a:pt x="17" y="17"/>
                      <a:pt x="17" y="17"/>
                      <a:pt x="17" y="17"/>
                    </a:cubicBezTo>
                    <a:cubicBezTo>
                      <a:pt x="61" y="17"/>
                      <a:pt x="61" y="17"/>
                      <a:pt x="61" y="17"/>
                    </a:cubicBezTo>
                    <a:cubicBezTo>
                      <a:pt x="65" y="17"/>
                      <a:pt x="69" y="13"/>
                      <a:pt x="69" y="8"/>
                    </a:cubicBezTo>
                    <a:cubicBezTo>
                      <a:pt x="69" y="4"/>
                      <a:pt x="65" y="0"/>
                      <a:pt x="61" y="0"/>
                    </a:cubicBezTo>
                    <a:cubicBezTo>
                      <a:pt x="8" y="0"/>
                      <a:pt x="8" y="0"/>
                      <a:pt x="8" y="0"/>
                    </a:cubicBezTo>
                    <a:cubicBezTo>
                      <a:pt x="4" y="0"/>
                      <a:pt x="0" y="4"/>
                      <a:pt x="0" y="8"/>
                    </a:cubicBezTo>
                    <a:cubicBezTo>
                      <a:pt x="0" y="264"/>
                      <a:pt x="0" y="264"/>
                      <a:pt x="0" y="264"/>
                    </a:cubicBezTo>
                    <a:cubicBezTo>
                      <a:pt x="0" y="268"/>
                      <a:pt x="4" y="272"/>
                      <a:pt x="8" y="2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sp>
            <p:nvSpPr>
              <p:cNvPr id="61" name="Freeform 39">
                <a:extLst>
                  <a:ext uri="{FF2B5EF4-FFF2-40B4-BE49-F238E27FC236}">
                    <a16:creationId xmlns:a16="http://schemas.microsoft.com/office/drawing/2014/main" id="{AA8AE9A0-8B9B-9E7E-15B7-56D91B778DA1}"/>
                  </a:ext>
                </a:extLst>
              </p:cNvPr>
              <p:cNvSpPr>
                <a:spLocks/>
              </p:cNvSpPr>
              <p:nvPr/>
            </p:nvSpPr>
            <p:spPr bwMode="auto">
              <a:xfrm>
                <a:off x="2284413" y="1851026"/>
                <a:ext cx="88900" cy="217488"/>
              </a:xfrm>
              <a:custGeom>
                <a:avLst/>
                <a:gdLst>
                  <a:gd name="T0" fmla="*/ 9 w 86"/>
                  <a:gd name="T1" fmla="*/ 17 h 211"/>
                  <a:gd name="T2" fmla="*/ 31 w 86"/>
                  <a:gd name="T3" fmla="*/ 17 h 211"/>
                  <a:gd name="T4" fmla="*/ 31 w 86"/>
                  <a:gd name="T5" fmla="*/ 203 h 211"/>
                  <a:gd name="T6" fmla="*/ 36 w 86"/>
                  <a:gd name="T7" fmla="*/ 210 h 211"/>
                  <a:gd name="T8" fmla="*/ 39 w 86"/>
                  <a:gd name="T9" fmla="*/ 211 h 211"/>
                  <a:gd name="T10" fmla="*/ 45 w 86"/>
                  <a:gd name="T11" fmla="*/ 208 h 211"/>
                  <a:gd name="T12" fmla="*/ 76 w 86"/>
                  <a:gd name="T13" fmla="*/ 201 h 211"/>
                  <a:gd name="T14" fmla="*/ 85 w 86"/>
                  <a:gd name="T15" fmla="*/ 194 h 211"/>
                  <a:gd name="T16" fmla="*/ 78 w 86"/>
                  <a:gd name="T17" fmla="*/ 185 h 211"/>
                  <a:gd name="T18" fmla="*/ 47 w 86"/>
                  <a:gd name="T19" fmla="*/ 188 h 211"/>
                  <a:gd name="T20" fmla="*/ 47 w 86"/>
                  <a:gd name="T21" fmla="*/ 9 h 211"/>
                  <a:gd name="T22" fmla="*/ 39 w 86"/>
                  <a:gd name="T23" fmla="*/ 0 h 211"/>
                  <a:gd name="T24" fmla="*/ 9 w 86"/>
                  <a:gd name="T25" fmla="*/ 0 h 211"/>
                  <a:gd name="T26" fmla="*/ 0 w 86"/>
                  <a:gd name="T27" fmla="*/ 9 h 211"/>
                  <a:gd name="T28" fmla="*/ 9 w 86"/>
                  <a:gd name="T29" fmla="*/ 1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211">
                    <a:moveTo>
                      <a:pt x="9" y="17"/>
                    </a:moveTo>
                    <a:cubicBezTo>
                      <a:pt x="31" y="17"/>
                      <a:pt x="31" y="17"/>
                      <a:pt x="31" y="17"/>
                    </a:cubicBezTo>
                    <a:cubicBezTo>
                      <a:pt x="31" y="203"/>
                      <a:pt x="31" y="203"/>
                      <a:pt x="31" y="203"/>
                    </a:cubicBezTo>
                    <a:cubicBezTo>
                      <a:pt x="31" y="206"/>
                      <a:pt x="33" y="209"/>
                      <a:pt x="36" y="210"/>
                    </a:cubicBezTo>
                    <a:cubicBezTo>
                      <a:pt x="37" y="211"/>
                      <a:pt x="38" y="211"/>
                      <a:pt x="39" y="211"/>
                    </a:cubicBezTo>
                    <a:cubicBezTo>
                      <a:pt x="41" y="211"/>
                      <a:pt x="44" y="210"/>
                      <a:pt x="45" y="208"/>
                    </a:cubicBezTo>
                    <a:cubicBezTo>
                      <a:pt x="45" y="208"/>
                      <a:pt x="54" y="199"/>
                      <a:pt x="76" y="201"/>
                    </a:cubicBezTo>
                    <a:cubicBezTo>
                      <a:pt x="80" y="202"/>
                      <a:pt x="85" y="199"/>
                      <a:pt x="85" y="194"/>
                    </a:cubicBezTo>
                    <a:cubicBezTo>
                      <a:pt x="86" y="190"/>
                      <a:pt x="83" y="185"/>
                      <a:pt x="78" y="185"/>
                    </a:cubicBezTo>
                    <a:cubicBezTo>
                      <a:pt x="65" y="183"/>
                      <a:pt x="54" y="185"/>
                      <a:pt x="47" y="188"/>
                    </a:cubicBezTo>
                    <a:cubicBezTo>
                      <a:pt x="47" y="9"/>
                      <a:pt x="47" y="9"/>
                      <a:pt x="47" y="9"/>
                    </a:cubicBezTo>
                    <a:cubicBezTo>
                      <a:pt x="47" y="4"/>
                      <a:pt x="44" y="0"/>
                      <a:pt x="39" y="0"/>
                    </a:cubicBezTo>
                    <a:cubicBezTo>
                      <a:pt x="9" y="0"/>
                      <a:pt x="9" y="0"/>
                      <a:pt x="9" y="0"/>
                    </a:cubicBezTo>
                    <a:cubicBezTo>
                      <a:pt x="4" y="0"/>
                      <a:pt x="0" y="4"/>
                      <a:pt x="0" y="9"/>
                    </a:cubicBezTo>
                    <a:cubicBezTo>
                      <a:pt x="0" y="13"/>
                      <a:pt x="4" y="17"/>
                      <a:pt x="9"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grpSp>
      </p:grpSp>
      <p:grpSp>
        <p:nvGrpSpPr>
          <p:cNvPr id="192" name="Group 191">
            <a:extLst>
              <a:ext uri="{FF2B5EF4-FFF2-40B4-BE49-F238E27FC236}">
                <a16:creationId xmlns:a16="http://schemas.microsoft.com/office/drawing/2014/main" id="{06F5098E-DC1E-A793-F98B-AA22D2E711F9}"/>
              </a:ext>
            </a:extLst>
          </p:cNvPr>
          <p:cNvGrpSpPr/>
          <p:nvPr/>
        </p:nvGrpSpPr>
        <p:grpSpPr>
          <a:xfrm>
            <a:off x="302834" y="2967490"/>
            <a:ext cx="3959909" cy="3327566"/>
            <a:chOff x="557324" y="1660280"/>
            <a:chExt cx="3515388" cy="1916429"/>
          </a:xfrm>
        </p:grpSpPr>
        <p:sp>
          <p:nvSpPr>
            <p:cNvPr id="193" name="Speech Bubble: Rectangle 192">
              <a:extLst>
                <a:ext uri="{FF2B5EF4-FFF2-40B4-BE49-F238E27FC236}">
                  <a16:creationId xmlns:a16="http://schemas.microsoft.com/office/drawing/2014/main" id="{E9223693-AD03-6E7A-9C09-5121C9C8ED5C}"/>
                </a:ext>
              </a:extLst>
            </p:cNvPr>
            <p:cNvSpPr/>
            <p:nvPr/>
          </p:nvSpPr>
          <p:spPr>
            <a:xfrm>
              <a:off x="557324" y="1660280"/>
              <a:ext cx="3515388" cy="1916429"/>
            </a:xfrm>
            <a:prstGeom prst="wedgeRectCallout">
              <a:avLst>
                <a:gd name="adj1" fmla="val 62167"/>
                <a:gd name="adj2" fmla="val -10642"/>
              </a:avLst>
            </a:prstGeom>
            <a:solidFill>
              <a:srgbClr val="ECEA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Source Sans Pro"/>
                <a:ea typeface="+mn-ea"/>
                <a:cs typeface="+mn-cs"/>
              </a:endParaRPr>
            </a:p>
          </p:txBody>
        </p:sp>
        <p:sp>
          <p:nvSpPr>
            <p:cNvPr id="194" name="TextBox 193">
              <a:extLst>
                <a:ext uri="{FF2B5EF4-FFF2-40B4-BE49-F238E27FC236}">
                  <a16:creationId xmlns:a16="http://schemas.microsoft.com/office/drawing/2014/main" id="{288D24EF-E176-895D-AD7C-8C1E65E54D1D}"/>
                </a:ext>
              </a:extLst>
            </p:cNvPr>
            <p:cNvSpPr txBox="1"/>
            <p:nvPr/>
          </p:nvSpPr>
          <p:spPr>
            <a:xfrm>
              <a:off x="903397" y="1732737"/>
              <a:ext cx="2823241" cy="615443"/>
            </a:xfrm>
            <a:prstGeom prst="rect">
              <a:avLst/>
            </a:prstGeom>
            <a:solidFill>
              <a:srgbClr val="ECEAE7"/>
            </a:solidFill>
          </p:spPr>
          <p:txBody>
            <a:bodyPr wrap="square" numCol="1"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38196"/>
                  </a:solidFill>
                  <a:effectLst/>
                  <a:uLnTx/>
                  <a:uFillTx/>
                  <a:latin typeface="Source Sans Pro"/>
                  <a:ea typeface="+mn-ea"/>
                  <a:cs typeface="+mn-cs"/>
                </a:rPr>
                <a:t>Fannie Mae’s Mission and Corporate Strategy Prioritize Housing Stability</a:t>
              </a:r>
            </a:p>
          </p:txBody>
        </p:sp>
        <p:sp>
          <p:nvSpPr>
            <p:cNvPr id="195" name="Rectangle 194">
              <a:extLst>
                <a:ext uri="{FF2B5EF4-FFF2-40B4-BE49-F238E27FC236}">
                  <a16:creationId xmlns:a16="http://schemas.microsoft.com/office/drawing/2014/main" id="{BB1459A3-2B01-ADE7-2BB7-285CB0A77601}"/>
                </a:ext>
              </a:extLst>
            </p:cNvPr>
            <p:cNvSpPr/>
            <p:nvPr/>
          </p:nvSpPr>
          <p:spPr>
            <a:xfrm>
              <a:off x="911759" y="2306765"/>
              <a:ext cx="2819085" cy="357897"/>
            </a:xfrm>
            <a:prstGeom prst="rect">
              <a:avLst/>
            </a:prstGeom>
            <a:solidFill>
              <a:srgbClr val="238196"/>
            </a:solidFill>
            <a:ln>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ource Sans Pro"/>
                  <a:ea typeface="+mn-ea"/>
                  <a:cs typeface="+mn-cs"/>
                </a:rPr>
                <a:t>Strategic Objective 1</a:t>
              </a:r>
              <a:r>
                <a:rPr kumimoji="0" lang="en-US" sz="1400" b="0" i="0" u="none" strike="noStrike" kern="1200" cap="none" spc="0" normalizeH="0" baseline="0" noProof="0" dirty="0">
                  <a:ln>
                    <a:noFill/>
                  </a:ln>
                  <a:solidFill>
                    <a:prstClr val="white"/>
                  </a:solidFill>
                  <a:effectLst/>
                  <a:uLnTx/>
                  <a:uFillTx/>
                  <a:latin typeface="Source Sans Pro"/>
                  <a:ea typeface="+mn-ea"/>
                  <a:cs typeface="+mn-cs"/>
                </a:rPr>
                <a:t>: Improve access to equitable and sustainable housing </a:t>
              </a:r>
            </a:p>
          </p:txBody>
        </p:sp>
        <p:sp>
          <p:nvSpPr>
            <p:cNvPr id="196" name="Rectangle 195">
              <a:extLst>
                <a:ext uri="{FF2B5EF4-FFF2-40B4-BE49-F238E27FC236}">
                  <a16:creationId xmlns:a16="http://schemas.microsoft.com/office/drawing/2014/main" id="{C0EA07E9-A74A-7BBC-708D-020F8309E6AB}"/>
                </a:ext>
              </a:extLst>
            </p:cNvPr>
            <p:cNvSpPr/>
            <p:nvPr/>
          </p:nvSpPr>
          <p:spPr>
            <a:xfrm>
              <a:off x="762252" y="2791326"/>
              <a:ext cx="3161293" cy="642093"/>
            </a:xfrm>
            <a:prstGeom prst="rect">
              <a:avLst/>
            </a:prstGeom>
            <a:solidFill>
              <a:srgbClr val="238196"/>
            </a:solidFill>
            <a:ln>
              <a:no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Source Sans Pro"/>
                  <a:ea typeface="+mn-ea"/>
                  <a:cs typeface="+mn-cs"/>
                </a:rPr>
                <a:t>Priority 2: </a:t>
              </a:r>
              <a:r>
                <a:rPr kumimoji="0" lang="en-US" sz="1400" b="0" i="0" u="none" strike="noStrike" kern="1200" cap="none" spc="0" normalizeH="0" baseline="0" noProof="0" dirty="0">
                  <a:ln>
                    <a:noFill/>
                  </a:ln>
                  <a:solidFill>
                    <a:prstClr val="white"/>
                  </a:solidFill>
                  <a:effectLst/>
                  <a:uLnTx/>
                  <a:uFillTx/>
                  <a:latin typeface="Source Sans Pro"/>
                  <a:ea typeface="+mn-ea"/>
                  <a:cs typeface="+mn-cs"/>
                </a:rPr>
                <a:t>Increase and preserve housing stability by addressing obstacles to borrower and renter financial and property resilience and by helping communities prepare for and respond to climate related risks. </a:t>
              </a:r>
            </a:p>
          </p:txBody>
        </p:sp>
        <p:cxnSp>
          <p:nvCxnSpPr>
            <p:cNvPr id="197" name="Straight Connector 196">
              <a:extLst>
                <a:ext uri="{FF2B5EF4-FFF2-40B4-BE49-F238E27FC236}">
                  <a16:creationId xmlns:a16="http://schemas.microsoft.com/office/drawing/2014/main" id="{6517D734-D9B4-673B-2BCB-AF23F1DDEB61}"/>
                </a:ext>
              </a:extLst>
            </p:cNvPr>
            <p:cNvCxnSpPr>
              <a:cxnSpLocks/>
            </p:cNvCxnSpPr>
            <p:nvPr/>
          </p:nvCxnSpPr>
          <p:spPr>
            <a:xfrm>
              <a:off x="2321302" y="2658535"/>
              <a:ext cx="0" cy="211279"/>
            </a:xfrm>
            <a:prstGeom prst="line">
              <a:avLst/>
            </a:prstGeom>
            <a:ln w="19050">
              <a:solidFill>
                <a:srgbClr val="238196"/>
              </a:solidFill>
              <a:prstDash val="sysDot"/>
            </a:ln>
          </p:spPr>
          <p:style>
            <a:lnRef idx="1">
              <a:schemeClr val="accent1"/>
            </a:lnRef>
            <a:fillRef idx="0">
              <a:schemeClr val="accent1"/>
            </a:fillRef>
            <a:effectRef idx="0">
              <a:schemeClr val="accent1"/>
            </a:effectRef>
            <a:fontRef idx="minor">
              <a:schemeClr val="tx1"/>
            </a:fontRef>
          </p:style>
        </p:cxnSp>
      </p:grpSp>
      <p:sp>
        <p:nvSpPr>
          <p:cNvPr id="207" name="Freeform 55">
            <a:extLst>
              <a:ext uri="{FF2B5EF4-FFF2-40B4-BE49-F238E27FC236}">
                <a16:creationId xmlns:a16="http://schemas.microsoft.com/office/drawing/2014/main" id="{1AA2EB68-1718-FEAB-368D-700592BA6AF6}"/>
              </a:ext>
            </a:extLst>
          </p:cNvPr>
          <p:cNvSpPr>
            <a:spLocks noChangeAspect="1" noEditPoints="1"/>
          </p:cNvSpPr>
          <p:nvPr/>
        </p:nvSpPr>
        <p:spPr bwMode="auto">
          <a:xfrm>
            <a:off x="8019346" y="5068660"/>
            <a:ext cx="577315" cy="428036"/>
          </a:xfrm>
          <a:custGeom>
            <a:avLst/>
            <a:gdLst>
              <a:gd name="T0" fmla="*/ 539 w 567"/>
              <a:gd name="T1" fmla="*/ 192 h 417"/>
              <a:gd name="T2" fmla="*/ 524 w 567"/>
              <a:gd name="T3" fmla="*/ 200 h 417"/>
              <a:gd name="T4" fmla="*/ 292 w 567"/>
              <a:gd name="T5" fmla="*/ 100 h 417"/>
              <a:gd name="T6" fmla="*/ 289 w 567"/>
              <a:gd name="T7" fmla="*/ 99 h 417"/>
              <a:gd name="T8" fmla="*/ 286 w 567"/>
              <a:gd name="T9" fmla="*/ 99 h 417"/>
              <a:gd name="T10" fmla="*/ 260 w 567"/>
              <a:gd name="T11" fmla="*/ 107 h 417"/>
              <a:gd name="T12" fmla="*/ 230 w 567"/>
              <a:gd name="T13" fmla="*/ 64 h 417"/>
              <a:gd name="T14" fmla="*/ 462 w 567"/>
              <a:gd name="T15" fmla="*/ 49 h 417"/>
              <a:gd name="T16" fmla="*/ 451 w 567"/>
              <a:gd name="T17" fmla="*/ 8 h 417"/>
              <a:gd name="T18" fmla="*/ 234 w 567"/>
              <a:gd name="T19" fmla="*/ 42 h 417"/>
              <a:gd name="T20" fmla="*/ 210 w 567"/>
              <a:gd name="T21" fmla="*/ 62 h 417"/>
              <a:gd name="T22" fmla="*/ 123 w 567"/>
              <a:gd name="T23" fmla="*/ 9 h 417"/>
              <a:gd name="T24" fmla="*/ 116 w 567"/>
              <a:gd name="T25" fmla="*/ 41 h 417"/>
              <a:gd name="T26" fmla="*/ 164 w 567"/>
              <a:gd name="T27" fmla="*/ 163 h 417"/>
              <a:gd name="T28" fmla="*/ 288 w 567"/>
              <a:gd name="T29" fmla="*/ 116 h 417"/>
              <a:gd name="T30" fmla="*/ 439 w 567"/>
              <a:gd name="T31" fmla="*/ 278 h 417"/>
              <a:gd name="T32" fmla="*/ 438 w 567"/>
              <a:gd name="T33" fmla="*/ 277 h 417"/>
              <a:gd name="T34" fmla="*/ 435 w 567"/>
              <a:gd name="T35" fmla="*/ 275 h 417"/>
              <a:gd name="T36" fmla="*/ 346 w 567"/>
              <a:gd name="T37" fmla="*/ 229 h 417"/>
              <a:gd name="T38" fmla="*/ 428 w 567"/>
              <a:gd name="T39" fmla="*/ 291 h 417"/>
              <a:gd name="T40" fmla="*/ 428 w 567"/>
              <a:gd name="T41" fmla="*/ 291 h 417"/>
              <a:gd name="T42" fmla="*/ 430 w 567"/>
              <a:gd name="T43" fmla="*/ 292 h 417"/>
              <a:gd name="T44" fmla="*/ 400 w 567"/>
              <a:gd name="T45" fmla="*/ 322 h 417"/>
              <a:gd name="T46" fmla="*/ 338 w 567"/>
              <a:gd name="T47" fmla="*/ 284 h 417"/>
              <a:gd name="T48" fmla="*/ 392 w 567"/>
              <a:gd name="T49" fmla="*/ 336 h 417"/>
              <a:gd name="T50" fmla="*/ 324 w 567"/>
              <a:gd name="T51" fmla="*/ 340 h 417"/>
              <a:gd name="T52" fmla="*/ 350 w 567"/>
              <a:gd name="T53" fmla="*/ 391 h 417"/>
              <a:gd name="T54" fmla="*/ 284 w 567"/>
              <a:gd name="T55" fmla="*/ 383 h 417"/>
              <a:gd name="T56" fmla="*/ 240 w 567"/>
              <a:gd name="T57" fmla="*/ 327 h 417"/>
              <a:gd name="T58" fmla="*/ 179 w 567"/>
              <a:gd name="T59" fmla="*/ 249 h 417"/>
              <a:gd name="T60" fmla="*/ 98 w 567"/>
              <a:gd name="T61" fmla="*/ 222 h 417"/>
              <a:gd name="T62" fmla="*/ 43 w 567"/>
              <a:gd name="T63" fmla="*/ 203 h 417"/>
              <a:gd name="T64" fmla="*/ 4 w 567"/>
              <a:gd name="T65" fmla="*/ 222 h 417"/>
              <a:gd name="T66" fmla="*/ 33 w 567"/>
              <a:gd name="T67" fmla="*/ 216 h 417"/>
              <a:gd name="T68" fmla="*/ 65 w 567"/>
              <a:gd name="T69" fmla="*/ 306 h 417"/>
              <a:gd name="T70" fmla="*/ 131 w 567"/>
              <a:gd name="T71" fmla="*/ 354 h 417"/>
              <a:gd name="T72" fmla="*/ 196 w 567"/>
              <a:gd name="T73" fmla="*/ 384 h 417"/>
              <a:gd name="T74" fmla="*/ 265 w 567"/>
              <a:gd name="T75" fmla="*/ 401 h 417"/>
              <a:gd name="T76" fmla="*/ 322 w 567"/>
              <a:gd name="T77" fmla="*/ 412 h 417"/>
              <a:gd name="T78" fmla="*/ 382 w 567"/>
              <a:gd name="T79" fmla="*/ 388 h 417"/>
              <a:gd name="T80" fmla="*/ 453 w 567"/>
              <a:gd name="T81" fmla="*/ 333 h 417"/>
              <a:gd name="T82" fmla="*/ 496 w 567"/>
              <a:gd name="T83" fmla="*/ 250 h 417"/>
              <a:gd name="T84" fmla="*/ 564 w 567"/>
              <a:gd name="T85" fmla="*/ 220 h 417"/>
              <a:gd name="T86" fmla="*/ 78 w 567"/>
              <a:gd name="T87" fmla="*/ 250 h 417"/>
              <a:gd name="T88" fmla="*/ 110 w 567"/>
              <a:gd name="T89" fmla="*/ 243 h 417"/>
              <a:gd name="T90" fmla="*/ 75 w 567"/>
              <a:gd name="T91" fmla="*/ 292 h 417"/>
              <a:gd name="T92" fmla="*/ 118 w 567"/>
              <a:gd name="T93" fmla="*/ 297 h 417"/>
              <a:gd name="T94" fmla="*/ 139 w 567"/>
              <a:gd name="T95" fmla="*/ 268 h 417"/>
              <a:gd name="T96" fmla="*/ 172 w 567"/>
              <a:gd name="T97" fmla="*/ 297 h 417"/>
              <a:gd name="T98" fmla="*/ 149 w 567"/>
              <a:gd name="T99" fmla="*/ 329 h 417"/>
              <a:gd name="T100" fmla="*/ 164 w 567"/>
              <a:gd name="T101" fmla="*/ 336 h 417"/>
              <a:gd name="T102" fmla="*/ 220 w 567"/>
              <a:gd name="T103" fmla="*/ 332 h 417"/>
              <a:gd name="T104" fmla="*/ 199 w 567"/>
              <a:gd name="T105" fmla="*/ 361 h 417"/>
              <a:gd name="T106" fmla="*/ 221 w 567"/>
              <a:gd name="T107" fmla="*/ 397 h 417"/>
              <a:gd name="T108" fmla="*/ 244 w 567"/>
              <a:gd name="T109" fmla="*/ 343 h 417"/>
              <a:gd name="T110" fmla="*/ 251 w 567"/>
              <a:gd name="T111" fmla="*/ 3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417">
                <a:moveTo>
                  <a:pt x="561" y="209"/>
                </a:moveTo>
                <a:cubicBezTo>
                  <a:pt x="550" y="203"/>
                  <a:pt x="540" y="192"/>
                  <a:pt x="540" y="192"/>
                </a:cubicBezTo>
                <a:cubicBezTo>
                  <a:pt x="540" y="192"/>
                  <a:pt x="540" y="192"/>
                  <a:pt x="540" y="192"/>
                </a:cubicBezTo>
                <a:cubicBezTo>
                  <a:pt x="539" y="192"/>
                  <a:pt x="539" y="192"/>
                  <a:pt x="539" y="192"/>
                </a:cubicBezTo>
                <a:cubicBezTo>
                  <a:pt x="539" y="191"/>
                  <a:pt x="515" y="171"/>
                  <a:pt x="490" y="127"/>
                </a:cubicBezTo>
                <a:cubicBezTo>
                  <a:pt x="488" y="123"/>
                  <a:pt x="483" y="121"/>
                  <a:pt x="479" y="123"/>
                </a:cubicBezTo>
                <a:cubicBezTo>
                  <a:pt x="475" y="126"/>
                  <a:pt x="473" y="131"/>
                  <a:pt x="476" y="135"/>
                </a:cubicBezTo>
                <a:cubicBezTo>
                  <a:pt x="495" y="170"/>
                  <a:pt x="515" y="191"/>
                  <a:pt x="524" y="200"/>
                </a:cubicBezTo>
                <a:cubicBezTo>
                  <a:pt x="516" y="214"/>
                  <a:pt x="495" y="230"/>
                  <a:pt x="483" y="238"/>
                </a:cubicBezTo>
                <a:cubicBezTo>
                  <a:pt x="382" y="159"/>
                  <a:pt x="382" y="159"/>
                  <a:pt x="382" y="159"/>
                </a:cubicBezTo>
                <a:cubicBezTo>
                  <a:pt x="340" y="128"/>
                  <a:pt x="293" y="100"/>
                  <a:pt x="293" y="100"/>
                </a:cubicBezTo>
                <a:cubicBezTo>
                  <a:pt x="293" y="100"/>
                  <a:pt x="293" y="100"/>
                  <a:pt x="292" y="100"/>
                </a:cubicBezTo>
                <a:cubicBezTo>
                  <a:pt x="292" y="99"/>
                  <a:pt x="292" y="99"/>
                  <a:pt x="292" y="99"/>
                </a:cubicBezTo>
                <a:cubicBezTo>
                  <a:pt x="291" y="99"/>
                  <a:pt x="291" y="99"/>
                  <a:pt x="291" y="99"/>
                </a:cubicBezTo>
                <a:cubicBezTo>
                  <a:pt x="291" y="99"/>
                  <a:pt x="290" y="99"/>
                  <a:pt x="290" y="99"/>
                </a:cubicBezTo>
                <a:cubicBezTo>
                  <a:pt x="290" y="99"/>
                  <a:pt x="290" y="99"/>
                  <a:pt x="289" y="99"/>
                </a:cubicBezTo>
                <a:cubicBezTo>
                  <a:pt x="289" y="99"/>
                  <a:pt x="289" y="99"/>
                  <a:pt x="289" y="99"/>
                </a:cubicBezTo>
                <a:cubicBezTo>
                  <a:pt x="288" y="99"/>
                  <a:pt x="288" y="99"/>
                  <a:pt x="288" y="99"/>
                </a:cubicBezTo>
                <a:cubicBezTo>
                  <a:pt x="287" y="99"/>
                  <a:pt x="287" y="99"/>
                  <a:pt x="287" y="99"/>
                </a:cubicBezTo>
                <a:cubicBezTo>
                  <a:pt x="287" y="99"/>
                  <a:pt x="286" y="99"/>
                  <a:pt x="286" y="99"/>
                </a:cubicBezTo>
                <a:cubicBezTo>
                  <a:pt x="286" y="99"/>
                  <a:pt x="286" y="99"/>
                  <a:pt x="285" y="99"/>
                </a:cubicBezTo>
                <a:cubicBezTo>
                  <a:pt x="285" y="99"/>
                  <a:pt x="285" y="100"/>
                  <a:pt x="285" y="100"/>
                </a:cubicBezTo>
                <a:cubicBezTo>
                  <a:pt x="284" y="100"/>
                  <a:pt x="284" y="100"/>
                  <a:pt x="284" y="100"/>
                </a:cubicBezTo>
                <a:cubicBezTo>
                  <a:pt x="277" y="104"/>
                  <a:pt x="264" y="106"/>
                  <a:pt x="260" y="107"/>
                </a:cubicBezTo>
                <a:cubicBezTo>
                  <a:pt x="256" y="107"/>
                  <a:pt x="253" y="110"/>
                  <a:pt x="252" y="114"/>
                </a:cubicBezTo>
                <a:cubicBezTo>
                  <a:pt x="252" y="114"/>
                  <a:pt x="247" y="151"/>
                  <a:pt x="201" y="158"/>
                </a:cubicBezTo>
                <a:cubicBezTo>
                  <a:pt x="192" y="160"/>
                  <a:pt x="185" y="157"/>
                  <a:pt x="181" y="155"/>
                </a:cubicBezTo>
                <a:cubicBezTo>
                  <a:pt x="197" y="124"/>
                  <a:pt x="224" y="74"/>
                  <a:pt x="230" y="64"/>
                </a:cubicBezTo>
                <a:cubicBezTo>
                  <a:pt x="231" y="62"/>
                  <a:pt x="235" y="59"/>
                  <a:pt x="239" y="58"/>
                </a:cubicBezTo>
                <a:cubicBezTo>
                  <a:pt x="330" y="34"/>
                  <a:pt x="381" y="51"/>
                  <a:pt x="405" y="59"/>
                </a:cubicBezTo>
                <a:cubicBezTo>
                  <a:pt x="413" y="62"/>
                  <a:pt x="418" y="63"/>
                  <a:pt x="422" y="64"/>
                </a:cubicBezTo>
                <a:cubicBezTo>
                  <a:pt x="442" y="64"/>
                  <a:pt x="461" y="50"/>
                  <a:pt x="462" y="49"/>
                </a:cubicBezTo>
                <a:cubicBezTo>
                  <a:pt x="464" y="48"/>
                  <a:pt x="465" y="45"/>
                  <a:pt x="466" y="43"/>
                </a:cubicBezTo>
                <a:cubicBezTo>
                  <a:pt x="468" y="9"/>
                  <a:pt x="468" y="9"/>
                  <a:pt x="468" y="9"/>
                </a:cubicBezTo>
                <a:cubicBezTo>
                  <a:pt x="468" y="5"/>
                  <a:pt x="465" y="1"/>
                  <a:pt x="460" y="1"/>
                </a:cubicBezTo>
                <a:cubicBezTo>
                  <a:pt x="455" y="0"/>
                  <a:pt x="451" y="4"/>
                  <a:pt x="451" y="8"/>
                </a:cubicBezTo>
                <a:cubicBezTo>
                  <a:pt x="449" y="38"/>
                  <a:pt x="449" y="38"/>
                  <a:pt x="449" y="38"/>
                </a:cubicBezTo>
                <a:cubicBezTo>
                  <a:pt x="443" y="42"/>
                  <a:pt x="432" y="47"/>
                  <a:pt x="423" y="47"/>
                </a:cubicBezTo>
                <a:cubicBezTo>
                  <a:pt x="421" y="47"/>
                  <a:pt x="416" y="45"/>
                  <a:pt x="411" y="43"/>
                </a:cubicBezTo>
                <a:cubicBezTo>
                  <a:pt x="385" y="35"/>
                  <a:pt x="331" y="16"/>
                  <a:pt x="234" y="42"/>
                </a:cubicBezTo>
                <a:cubicBezTo>
                  <a:pt x="224" y="45"/>
                  <a:pt x="218" y="53"/>
                  <a:pt x="217" y="54"/>
                </a:cubicBezTo>
                <a:cubicBezTo>
                  <a:pt x="215" y="56"/>
                  <a:pt x="214" y="59"/>
                  <a:pt x="212" y="63"/>
                </a:cubicBezTo>
                <a:cubicBezTo>
                  <a:pt x="211" y="62"/>
                  <a:pt x="211" y="62"/>
                  <a:pt x="211" y="62"/>
                </a:cubicBezTo>
                <a:cubicBezTo>
                  <a:pt x="210" y="62"/>
                  <a:pt x="210" y="62"/>
                  <a:pt x="210" y="62"/>
                </a:cubicBezTo>
                <a:cubicBezTo>
                  <a:pt x="208" y="62"/>
                  <a:pt x="207" y="62"/>
                  <a:pt x="206" y="62"/>
                </a:cubicBezTo>
                <a:cubicBezTo>
                  <a:pt x="202" y="62"/>
                  <a:pt x="189" y="59"/>
                  <a:pt x="167" y="55"/>
                </a:cubicBezTo>
                <a:cubicBezTo>
                  <a:pt x="153" y="52"/>
                  <a:pt x="137" y="38"/>
                  <a:pt x="129" y="31"/>
                </a:cubicBezTo>
                <a:cubicBezTo>
                  <a:pt x="123" y="9"/>
                  <a:pt x="123" y="9"/>
                  <a:pt x="123" y="9"/>
                </a:cubicBezTo>
                <a:cubicBezTo>
                  <a:pt x="121" y="5"/>
                  <a:pt x="117" y="2"/>
                  <a:pt x="112" y="4"/>
                </a:cubicBezTo>
                <a:cubicBezTo>
                  <a:pt x="108" y="5"/>
                  <a:pt x="105" y="10"/>
                  <a:pt x="107" y="14"/>
                </a:cubicBezTo>
                <a:cubicBezTo>
                  <a:pt x="114" y="38"/>
                  <a:pt x="114" y="38"/>
                  <a:pt x="114" y="38"/>
                </a:cubicBezTo>
                <a:cubicBezTo>
                  <a:pt x="114" y="39"/>
                  <a:pt x="115" y="40"/>
                  <a:pt x="116" y="41"/>
                </a:cubicBezTo>
                <a:cubicBezTo>
                  <a:pt x="118" y="44"/>
                  <a:pt x="141" y="66"/>
                  <a:pt x="163" y="71"/>
                </a:cubicBezTo>
                <a:cubicBezTo>
                  <a:pt x="184" y="75"/>
                  <a:pt x="196" y="78"/>
                  <a:pt x="203" y="79"/>
                </a:cubicBezTo>
                <a:cubicBezTo>
                  <a:pt x="187" y="108"/>
                  <a:pt x="164" y="151"/>
                  <a:pt x="163" y="153"/>
                </a:cubicBezTo>
                <a:cubicBezTo>
                  <a:pt x="161" y="156"/>
                  <a:pt x="162" y="160"/>
                  <a:pt x="164" y="163"/>
                </a:cubicBezTo>
                <a:cubicBezTo>
                  <a:pt x="164" y="163"/>
                  <a:pt x="176" y="176"/>
                  <a:pt x="196" y="176"/>
                </a:cubicBezTo>
                <a:cubicBezTo>
                  <a:pt x="198" y="176"/>
                  <a:pt x="201" y="175"/>
                  <a:pt x="204" y="175"/>
                </a:cubicBezTo>
                <a:cubicBezTo>
                  <a:pt x="245" y="169"/>
                  <a:pt x="262" y="141"/>
                  <a:pt x="267" y="122"/>
                </a:cubicBezTo>
                <a:cubicBezTo>
                  <a:pt x="273" y="121"/>
                  <a:pt x="281" y="120"/>
                  <a:pt x="288" y="116"/>
                </a:cubicBezTo>
                <a:cubicBezTo>
                  <a:pt x="300" y="124"/>
                  <a:pt x="338" y="147"/>
                  <a:pt x="372" y="172"/>
                </a:cubicBezTo>
                <a:cubicBezTo>
                  <a:pt x="480" y="257"/>
                  <a:pt x="480" y="257"/>
                  <a:pt x="480" y="257"/>
                </a:cubicBezTo>
                <a:cubicBezTo>
                  <a:pt x="485" y="262"/>
                  <a:pt x="493" y="273"/>
                  <a:pt x="484" y="285"/>
                </a:cubicBezTo>
                <a:cubicBezTo>
                  <a:pt x="474" y="299"/>
                  <a:pt x="446" y="282"/>
                  <a:pt x="439" y="278"/>
                </a:cubicBezTo>
                <a:cubicBezTo>
                  <a:pt x="439" y="278"/>
                  <a:pt x="439" y="278"/>
                  <a:pt x="439" y="278"/>
                </a:cubicBezTo>
                <a:cubicBezTo>
                  <a:pt x="439" y="278"/>
                  <a:pt x="438" y="278"/>
                  <a:pt x="438" y="277"/>
                </a:cubicBezTo>
                <a:cubicBezTo>
                  <a:pt x="438" y="277"/>
                  <a:pt x="438" y="277"/>
                  <a:pt x="438" y="277"/>
                </a:cubicBezTo>
                <a:cubicBezTo>
                  <a:pt x="438" y="277"/>
                  <a:pt x="438" y="277"/>
                  <a:pt x="438" y="277"/>
                </a:cubicBezTo>
                <a:cubicBezTo>
                  <a:pt x="437" y="277"/>
                  <a:pt x="437" y="276"/>
                  <a:pt x="436" y="276"/>
                </a:cubicBezTo>
                <a:cubicBezTo>
                  <a:pt x="436" y="276"/>
                  <a:pt x="436" y="276"/>
                  <a:pt x="436" y="276"/>
                </a:cubicBezTo>
                <a:cubicBezTo>
                  <a:pt x="436" y="276"/>
                  <a:pt x="436" y="276"/>
                  <a:pt x="436" y="276"/>
                </a:cubicBezTo>
                <a:cubicBezTo>
                  <a:pt x="436" y="276"/>
                  <a:pt x="436" y="275"/>
                  <a:pt x="435" y="275"/>
                </a:cubicBezTo>
                <a:cubicBezTo>
                  <a:pt x="435" y="275"/>
                  <a:pt x="435" y="275"/>
                  <a:pt x="435" y="275"/>
                </a:cubicBezTo>
                <a:cubicBezTo>
                  <a:pt x="435" y="275"/>
                  <a:pt x="435" y="275"/>
                  <a:pt x="435" y="275"/>
                </a:cubicBezTo>
                <a:cubicBezTo>
                  <a:pt x="357" y="226"/>
                  <a:pt x="357" y="226"/>
                  <a:pt x="357" y="226"/>
                </a:cubicBezTo>
                <a:cubicBezTo>
                  <a:pt x="353" y="224"/>
                  <a:pt x="348" y="225"/>
                  <a:pt x="346" y="229"/>
                </a:cubicBezTo>
                <a:cubicBezTo>
                  <a:pt x="343" y="233"/>
                  <a:pt x="344" y="238"/>
                  <a:pt x="348" y="240"/>
                </a:cubicBezTo>
                <a:cubicBezTo>
                  <a:pt x="426" y="289"/>
                  <a:pt x="426" y="289"/>
                  <a:pt x="426" y="289"/>
                </a:cubicBezTo>
                <a:cubicBezTo>
                  <a:pt x="426" y="289"/>
                  <a:pt x="426" y="289"/>
                  <a:pt x="426" y="289"/>
                </a:cubicBezTo>
                <a:cubicBezTo>
                  <a:pt x="427" y="290"/>
                  <a:pt x="427" y="290"/>
                  <a:pt x="428" y="291"/>
                </a:cubicBezTo>
                <a:cubicBezTo>
                  <a:pt x="428" y="291"/>
                  <a:pt x="428" y="291"/>
                  <a:pt x="428" y="291"/>
                </a:cubicBezTo>
                <a:cubicBezTo>
                  <a:pt x="428" y="291"/>
                  <a:pt x="428" y="291"/>
                  <a:pt x="428" y="291"/>
                </a:cubicBezTo>
                <a:cubicBezTo>
                  <a:pt x="428" y="291"/>
                  <a:pt x="428" y="291"/>
                  <a:pt x="428" y="291"/>
                </a:cubicBezTo>
                <a:cubicBezTo>
                  <a:pt x="428" y="291"/>
                  <a:pt x="428" y="291"/>
                  <a:pt x="428" y="291"/>
                </a:cubicBezTo>
                <a:cubicBezTo>
                  <a:pt x="428" y="291"/>
                  <a:pt x="429" y="291"/>
                  <a:pt x="429" y="291"/>
                </a:cubicBezTo>
                <a:cubicBezTo>
                  <a:pt x="429" y="291"/>
                  <a:pt x="429" y="291"/>
                  <a:pt x="429" y="291"/>
                </a:cubicBezTo>
                <a:cubicBezTo>
                  <a:pt x="429" y="291"/>
                  <a:pt x="429" y="291"/>
                  <a:pt x="429" y="291"/>
                </a:cubicBezTo>
                <a:cubicBezTo>
                  <a:pt x="429" y="291"/>
                  <a:pt x="429" y="291"/>
                  <a:pt x="430" y="292"/>
                </a:cubicBezTo>
                <a:cubicBezTo>
                  <a:pt x="443" y="302"/>
                  <a:pt x="447" y="313"/>
                  <a:pt x="439" y="323"/>
                </a:cubicBezTo>
                <a:cubicBezTo>
                  <a:pt x="429" y="338"/>
                  <a:pt x="408" y="327"/>
                  <a:pt x="402" y="322"/>
                </a:cubicBezTo>
                <a:cubicBezTo>
                  <a:pt x="401" y="322"/>
                  <a:pt x="401" y="322"/>
                  <a:pt x="401" y="322"/>
                </a:cubicBezTo>
                <a:cubicBezTo>
                  <a:pt x="401" y="322"/>
                  <a:pt x="400" y="322"/>
                  <a:pt x="400" y="322"/>
                </a:cubicBezTo>
                <a:cubicBezTo>
                  <a:pt x="400" y="322"/>
                  <a:pt x="400" y="321"/>
                  <a:pt x="400" y="321"/>
                </a:cubicBezTo>
                <a:cubicBezTo>
                  <a:pt x="400" y="321"/>
                  <a:pt x="400" y="321"/>
                  <a:pt x="400" y="321"/>
                </a:cubicBezTo>
                <a:cubicBezTo>
                  <a:pt x="400" y="321"/>
                  <a:pt x="400" y="321"/>
                  <a:pt x="400" y="321"/>
                </a:cubicBezTo>
                <a:cubicBezTo>
                  <a:pt x="395" y="318"/>
                  <a:pt x="351" y="292"/>
                  <a:pt x="338" y="284"/>
                </a:cubicBezTo>
                <a:cubicBezTo>
                  <a:pt x="334" y="281"/>
                  <a:pt x="329" y="283"/>
                  <a:pt x="326" y="287"/>
                </a:cubicBezTo>
                <a:cubicBezTo>
                  <a:pt x="324" y="291"/>
                  <a:pt x="325" y="296"/>
                  <a:pt x="329" y="298"/>
                </a:cubicBezTo>
                <a:cubicBezTo>
                  <a:pt x="351" y="311"/>
                  <a:pt x="388" y="333"/>
                  <a:pt x="391" y="335"/>
                </a:cubicBezTo>
                <a:cubicBezTo>
                  <a:pt x="391" y="335"/>
                  <a:pt x="391" y="336"/>
                  <a:pt x="392" y="336"/>
                </a:cubicBezTo>
                <a:cubicBezTo>
                  <a:pt x="405" y="346"/>
                  <a:pt x="401" y="356"/>
                  <a:pt x="397" y="362"/>
                </a:cubicBezTo>
                <a:cubicBezTo>
                  <a:pt x="394" y="368"/>
                  <a:pt x="389" y="371"/>
                  <a:pt x="382" y="371"/>
                </a:cubicBezTo>
                <a:cubicBezTo>
                  <a:pt x="376" y="371"/>
                  <a:pt x="370" y="369"/>
                  <a:pt x="367" y="367"/>
                </a:cubicBezTo>
                <a:cubicBezTo>
                  <a:pt x="364" y="366"/>
                  <a:pt x="339" y="350"/>
                  <a:pt x="324" y="340"/>
                </a:cubicBezTo>
                <a:cubicBezTo>
                  <a:pt x="320" y="338"/>
                  <a:pt x="315" y="339"/>
                  <a:pt x="312" y="343"/>
                </a:cubicBezTo>
                <a:cubicBezTo>
                  <a:pt x="310" y="347"/>
                  <a:pt x="311" y="352"/>
                  <a:pt x="315" y="354"/>
                </a:cubicBezTo>
                <a:cubicBezTo>
                  <a:pt x="329" y="364"/>
                  <a:pt x="346" y="374"/>
                  <a:pt x="355" y="379"/>
                </a:cubicBezTo>
                <a:cubicBezTo>
                  <a:pt x="354" y="385"/>
                  <a:pt x="353" y="389"/>
                  <a:pt x="350" y="391"/>
                </a:cubicBezTo>
                <a:cubicBezTo>
                  <a:pt x="345" y="396"/>
                  <a:pt x="336" y="397"/>
                  <a:pt x="324" y="396"/>
                </a:cubicBezTo>
                <a:cubicBezTo>
                  <a:pt x="321" y="395"/>
                  <a:pt x="318" y="395"/>
                  <a:pt x="316" y="394"/>
                </a:cubicBezTo>
                <a:cubicBezTo>
                  <a:pt x="296" y="390"/>
                  <a:pt x="285" y="384"/>
                  <a:pt x="285" y="384"/>
                </a:cubicBezTo>
                <a:cubicBezTo>
                  <a:pt x="285" y="384"/>
                  <a:pt x="285" y="384"/>
                  <a:pt x="284" y="383"/>
                </a:cubicBezTo>
                <a:cubicBezTo>
                  <a:pt x="278" y="381"/>
                  <a:pt x="278" y="381"/>
                  <a:pt x="278" y="381"/>
                </a:cubicBezTo>
                <a:cubicBezTo>
                  <a:pt x="286" y="364"/>
                  <a:pt x="281" y="344"/>
                  <a:pt x="266" y="333"/>
                </a:cubicBezTo>
                <a:cubicBezTo>
                  <a:pt x="259" y="329"/>
                  <a:pt x="252" y="326"/>
                  <a:pt x="244" y="326"/>
                </a:cubicBezTo>
                <a:cubicBezTo>
                  <a:pt x="243" y="326"/>
                  <a:pt x="241" y="327"/>
                  <a:pt x="240" y="327"/>
                </a:cubicBezTo>
                <a:cubicBezTo>
                  <a:pt x="243" y="312"/>
                  <a:pt x="237" y="297"/>
                  <a:pt x="225" y="288"/>
                </a:cubicBezTo>
                <a:cubicBezTo>
                  <a:pt x="218" y="283"/>
                  <a:pt x="211" y="281"/>
                  <a:pt x="203" y="281"/>
                </a:cubicBezTo>
                <a:cubicBezTo>
                  <a:pt x="200" y="281"/>
                  <a:pt x="198" y="281"/>
                  <a:pt x="195" y="282"/>
                </a:cubicBezTo>
                <a:cubicBezTo>
                  <a:pt x="196" y="269"/>
                  <a:pt x="190" y="257"/>
                  <a:pt x="179" y="249"/>
                </a:cubicBezTo>
                <a:cubicBezTo>
                  <a:pt x="173" y="244"/>
                  <a:pt x="165" y="242"/>
                  <a:pt x="157" y="242"/>
                </a:cubicBezTo>
                <a:cubicBezTo>
                  <a:pt x="149" y="242"/>
                  <a:pt x="141" y="245"/>
                  <a:pt x="134" y="250"/>
                </a:cubicBezTo>
                <a:cubicBezTo>
                  <a:pt x="132" y="242"/>
                  <a:pt x="127" y="234"/>
                  <a:pt x="120" y="229"/>
                </a:cubicBezTo>
                <a:cubicBezTo>
                  <a:pt x="113" y="225"/>
                  <a:pt x="106" y="222"/>
                  <a:pt x="98" y="222"/>
                </a:cubicBezTo>
                <a:cubicBezTo>
                  <a:pt x="89" y="222"/>
                  <a:pt x="81" y="225"/>
                  <a:pt x="75" y="230"/>
                </a:cubicBezTo>
                <a:cubicBezTo>
                  <a:pt x="71" y="227"/>
                  <a:pt x="67" y="223"/>
                  <a:pt x="64" y="219"/>
                </a:cubicBezTo>
                <a:cubicBezTo>
                  <a:pt x="63" y="219"/>
                  <a:pt x="63" y="219"/>
                  <a:pt x="63" y="219"/>
                </a:cubicBezTo>
                <a:cubicBezTo>
                  <a:pt x="43" y="203"/>
                  <a:pt x="43" y="203"/>
                  <a:pt x="43" y="203"/>
                </a:cubicBezTo>
                <a:cubicBezTo>
                  <a:pt x="64" y="178"/>
                  <a:pt x="89" y="141"/>
                  <a:pt x="98" y="101"/>
                </a:cubicBezTo>
                <a:cubicBezTo>
                  <a:pt x="99" y="97"/>
                  <a:pt x="96" y="92"/>
                  <a:pt x="92" y="91"/>
                </a:cubicBezTo>
                <a:cubicBezTo>
                  <a:pt x="87" y="90"/>
                  <a:pt x="83" y="93"/>
                  <a:pt x="82" y="97"/>
                </a:cubicBezTo>
                <a:cubicBezTo>
                  <a:pt x="67" y="162"/>
                  <a:pt x="4" y="221"/>
                  <a:pt x="4" y="222"/>
                </a:cubicBezTo>
                <a:cubicBezTo>
                  <a:pt x="0" y="225"/>
                  <a:pt x="0" y="230"/>
                  <a:pt x="3" y="234"/>
                </a:cubicBezTo>
                <a:cubicBezTo>
                  <a:pt x="5" y="236"/>
                  <a:pt x="7" y="236"/>
                  <a:pt x="9" y="236"/>
                </a:cubicBezTo>
                <a:cubicBezTo>
                  <a:pt x="11" y="236"/>
                  <a:pt x="14" y="236"/>
                  <a:pt x="15" y="234"/>
                </a:cubicBezTo>
                <a:cubicBezTo>
                  <a:pt x="16" y="233"/>
                  <a:pt x="23" y="227"/>
                  <a:pt x="33" y="216"/>
                </a:cubicBezTo>
                <a:cubicBezTo>
                  <a:pt x="52" y="232"/>
                  <a:pt x="52" y="232"/>
                  <a:pt x="52" y="232"/>
                </a:cubicBezTo>
                <a:cubicBezTo>
                  <a:pt x="56" y="235"/>
                  <a:pt x="60" y="239"/>
                  <a:pt x="63" y="242"/>
                </a:cubicBezTo>
                <a:cubicBezTo>
                  <a:pt x="56" y="253"/>
                  <a:pt x="56" y="253"/>
                  <a:pt x="56" y="253"/>
                </a:cubicBezTo>
                <a:cubicBezTo>
                  <a:pt x="44" y="270"/>
                  <a:pt x="48" y="294"/>
                  <a:pt x="65" y="306"/>
                </a:cubicBezTo>
                <a:cubicBezTo>
                  <a:pt x="72" y="311"/>
                  <a:pt x="79" y="313"/>
                  <a:pt x="87" y="313"/>
                </a:cubicBezTo>
                <a:cubicBezTo>
                  <a:pt x="89" y="313"/>
                  <a:pt x="91" y="313"/>
                  <a:pt x="93" y="313"/>
                </a:cubicBezTo>
                <a:cubicBezTo>
                  <a:pt x="92" y="326"/>
                  <a:pt x="98" y="339"/>
                  <a:pt x="109" y="347"/>
                </a:cubicBezTo>
                <a:cubicBezTo>
                  <a:pt x="116" y="352"/>
                  <a:pt x="123" y="354"/>
                  <a:pt x="131" y="354"/>
                </a:cubicBezTo>
                <a:cubicBezTo>
                  <a:pt x="136" y="354"/>
                  <a:pt x="140" y="354"/>
                  <a:pt x="144" y="352"/>
                </a:cubicBezTo>
                <a:cubicBezTo>
                  <a:pt x="145" y="363"/>
                  <a:pt x="150" y="373"/>
                  <a:pt x="160" y="380"/>
                </a:cubicBezTo>
                <a:cubicBezTo>
                  <a:pt x="166" y="384"/>
                  <a:pt x="174" y="387"/>
                  <a:pt x="182" y="387"/>
                </a:cubicBezTo>
                <a:cubicBezTo>
                  <a:pt x="187" y="387"/>
                  <a:pt x="191" y="386"/>
                  <a:pt x="196" y="384"/>
                </a:cubicBezTo>
                <a:cubicBezTo>
                  <a:pt x="196" y="385"/>
                  <a:pt x="196" y="385"/>
                  <a:pt x="196" y="385"/>
                </a:cubicBezTo>
                <a:cubicBezTo>
                  <a:pt x="198" y="395"/>
                  <a:pt x="203" y="404"/>
                  <a:pt x="211" y="410"/>
                </a:cubicBezTo>
                <a:cubicBezTo>
                  <a:pt x="218" y="415"/>
                  <a:pt x="226" y="417"/>
                  <a:pt x="234" y="417"/>
                </a:cubicBezTo>
                <a:cubicBezTo>
                  <a:pt x="246" y="417"/>
                  <a:pt x="258" y="411"/>
                  <a:pt x="265" y="401"/>
                </a:cubicBezTo>
                <a:cubicBezTo>
                  <a:pt x="269" y="395"/>
                  <a:pt x="269" y="395"/>
                  <a:pt x="269" y="395"/>
                </a:cubicBezTo>
                <a:cubicBezTo>
                  <a:pt x="277" y="398"/>
                  <a:pt x="277" y="398"/>
                  <a:pt x="277" y="398"/>
                </a:cubicBezTo>
                <a:cubicBezTo>
                  <a:pt x="280" y="400"/>
                  <a:pt x="292" y="406"/>
                  <a:pt x="312" y="411"/>
                </a:cubicBezTo>
                <a:cubicBezTo>
                  <a:pt x="316" y="411"/>
                  <a:pt x="319" y="412"/>
                  <a:pt x="322" y="412"/>
                </a:cubicBezTo>
                <a:cubicBezTo>
                  <a:pt x="326" y="413"/>
                  <a:pt x="329" y="413"/>
                  <a:pt x="332" y="413"/>
                </a:cubicBezTo>
                <a:cubicBezTo>
                  <a:pt x="345" y="413"/>
                  <a:pt x="355" y="410"/>
                  <a:pt x="361" y="403"/>
                </a:cubicBezTo>
                <a:cubicBezTo>
                  <a:pt x="366" y="399"/>
                  <a:pt x="369" y="393"/>
                  <a:pt x="371" y="386"/>
                </a:cubicBezTo>
                <a:cubicBezTo>
                  <a:pt x="374" y="387"/>
                  <a:pt x="378" y="388"/>
                  <a:pt x="382" y="388"/>
                </a:cubicBezTo>
                <a:cubicBezTo>
                  <a:pt x="394" y="388"/>
                  <a:pt x="404" y="382"/>
                  <a:pt x="411" y="371"/>
                </a:cubicBezTo>
                <a:cubicBezTo>
                  <a:pt x="417" y="363"/>
                  <a:pt x="419" y="354"/>
                  <a:pt x="417" y="346"/>
                </a:cubicBezTo>
                <a:cubicBezTo>
                  <a:pt x="420" y="347"/>
                  <a:pt x="423" y="347"/>
                  <a:pt x="425" y="347"/>
                </a:cubicBezTo>
                <a:cubicBezTo>
                  <a:pt x="436" y="347"/>
                  <a:pt x="445" y="343"/>
                  <a:pt x="453" y="333"/>
                </a:cubicBezTo>
                <a:cubicBezTo>
                  <a:pt x="459" y="324"/>
                  <a:pt x="461" y="315"/>
                  <a:pt x="459" y="305"/>
                </a:cubicBezTo>
                <a:cubicBezTo>
                  <a:pt x="464" y="307"/>
                  <a:pt x="468" y="307"/>
                  <a:pt x="473" y="307"/>
                </a:cubicBezTo>
                <a:cubicBezTo>
                  <a:pt x="483" y="307"/>
                  <a:pt x="492" y="303"/>
                  <a:pt x="498" y="295"/>
                </a:cubicBezTo>
                <a:cubicBezTo>
                  <a:pt x="509" y="278"/>
                  <a:pt x="505" y="261"/>
                  <a:pt x="496" y="250"/>
                </a:cubicBezTo>
                <a:cubicBezTo>
                  <a:pt x="507" y="242"/>
                  <a:pt x="526" y="227"/>
                  <a:pt x="536" y="211"/>
                </a:cubicBezTo>
                <a:cubicBezTo>
                  <a:pt x="541" y="215"/>
                  <a:pt x="547" y="220"/>
                  <a:pt x="553" y="223"/>
                </a:cubicBezTo>
                <a:cubicBezTo>
                  <a:pt x="554" y="224"/>
                  <a:pt x="556" y="224"/>
                  <a:pt x="557" y="224"/>
                </a:cubicBezTo>
                <a:cubicBezTo>
                  <a:pt x="560" y="224"/>
                  <a:pt x="563" y="223"/>
                  <a:pt x="564" y="220"/>
                </a:cubicBezTo>
                <a:cubicBezTo>
                  <a:pt x="567" y="216"/>
                  <a:pt x="565" y="211"/>
                  <a:pt x="561" y="209"/>
                </a:cubicBezTo>
                <a:close/>
                <a:moveTo>
                  <a:pt x="75" y="292"/>
                </a:moveTo>
                <a:cubicBezTo>
                  <a:pt x="65" y="286"/>
                  <a:pt x="63" y="272"/>
                  <a:pt x="70" y="262"/>
                </a:cubicBezTo>
                <a:cubicBezTo>
                  <a:pt x="78" y="250"/>
                  <a:pt x="78" y="250"/>
                  <a:pt x="78" y="250"/>
                </a:cubicBezTo>
                <a:cubicBezTo>
                  <a:pt x="80" y="250"/>
                  <a:pt x="81" y="249"/>
                  <a:pt x="82" y="248"/>
                </a:cubicBezTo>
                <a:cubicBezTo>
                  <a:pt x="83" y="247"/>
                  <a:pt x="83" y="245"/>
                  <a:pt x="84" y="244"/>
                </a:cubicBezTo>
                <a:cubicBezTo>
                  <a:pt x="88" y="241"/>
                  <a:pt x="92" y="239"/>
                  <a:pt x="98" y="239"/>
                </a:cubicBezTo>
                <a:cubicBezTo>
                  <a:pt x="102" y="239"/>
                  <a:pt x="106" y="240"/>
                  <a:pt x="110" y="243"/>
                </a:cubicBezTo>
                <a:cubicBezTo>
                  <a:pt x="120" y="250"/>
                  <a:pt x="122" y="263"/>
                  <a:pt x="115" y="273"/>
                </a:cubicBezTo>
                <a:cubicBezTo>
                  <a:pt x="105" y="287"/>
                  <a:pt x="105" y="287"/>
                  <a:pt x="105" y="287"/>
                </a:cubicBezTo>
                <a:cubicBezTo>
                  <a:pt x="101" y="293"/>
                  <a:pt x="94" y="296"/>
                  <a:pt x="87" y="296"/>
                </a:cubicBezTo>
                <a:cubicBezTo>
                  <a:pt x="83" y="296"/>
                  <a:pt x="78" y="295"/>
                  <a:pt x="75" y="292"/>
                </a:cubicBezTo>
                <a:close/>
                <a:moveTo>
                  <a:pt x="119" y="334"/>
                </a:moveTo>
                <a:cubicBezTo>
                  <a:pt x="114" y="330"/>
                  <a:pt x="111" y="325"/>
                  <a:pt x="110" y="320"/>
                </a:cubicBezTo>
                <a:cubicBezTo>
                  <a:pt x="109" y="314"/>
                  <a:pt x="111" y="308"/>
                  <a:pt x="114" y="304"/>
                </a:cubicBezTo>
                <a:cubicBezTo>
                  <a:pt x="118" y="297"/>
                  <a:pt x="118" y="297"/>
                  <a:pt x="118" y="297"/>
                </a:cubicBezTo>
                <a:cubicBezTo>
                  <a:pt x="118" y="297"/>
                  <a:pt x="118" y="297"/>
                  <a:pt x="118" y="297"/>
                </a:cubicBezTo>
                <a:cubicBezTo>
                  <a:pt x="129" y="283"/>
                  <a:pt x="129" y="283"/>
                  <a:pt x="129" y="283"/>
                </a:cubicBezTo>
                <a:cubicBezTo>
                  <a:pt x="129" y="283"/>
                  <a:pt x="129" y="283"/>
                  <a:pt x="129" y="283"/>
                </a:cubicBezTo>
                <a:cubicBezTo>
                  <a:pt x="139" y="268"/>
                  <a:pt x="139" y="268"/>
                  <a:pt x="139" y="268"/>
                </a:cubicBezTo>
                <a:cubicBezTo>
                  <a:pt x="143" y="262"/>
                  <a:pt x="150" y="259"/>
                  <a:pt x="157" y="259"/>
                </a:cubicBezTo>
                <a:cubicBezTo>
                  <a:pt x="162" y="259"/>
                  <a:pt x="166" y="260"/>
                  <a:pt x="169" y="263"/>
                </a:cubicBezTo>
                <a:cubicBezTo>
                  <a:pt x="179" y="269"/>
                  <a:pt x="181" y="283"/>
                  <a:pt x="175" y="293"/>
                </a:cubicBezTo>
                <a:cubicBezTo>
                  <a:pt x="172" y="297"/>
                  <a:pt x="172" y="297"/>
                  <a:pt x="172" y="297"/>
                </a:cubicBezTo>
                <a:cubicBezTo>
                  <a:pt x="172" y="297"/>
                  <a:pt x="171" y="297"/>
                  <a:pt x="171" y="297"/>
                </a:cubicBezTo>
                <a:cubicBezTo>
                  <a:pt x="151" y="326"/>
                  <a:pt x="151" y="326"/>
                  <a:pt x="151" y="326"/>
                </a:cubicBezTo>
                <a:cubicBezTo>
                  <a:pt x="151" y="326"/>
                  <a:pt x="151" y="326"/>
                  <a:pt x="151" y="326"/>
                </a:cubicBezTo>
                <a:cubicBezTo>
                  <a:pt x="149" y="329"/>
                  <a:pt x="149" y="329"/>
                  <a:pt x="149" y="329"/>
                </a:cubicBezTo>
                <a:cubicBezTo>
                  <a:pt x="145" y="334"/>
                  <a:pt x="138" y="338"/>
                  <a:pt x="131" y="338"/>
                </a:cubicBezTo>
                <a:cubicBezTo>
                  <a:pt x="127" y="338"/>
                  <a:pt x="123" y="336"/>
                  <a:pt x="119" y="334"/>
                </a:cubicBezTo>
                <a:close/>
                <a:moveTo>
                  <a:pt x="169" y="366"/>
                </a:moveTo>
                <a:cubicBezTo>
                  <a:pt x="160" y="359"/>
                  <a:pt x="157" y="346"/>
                  <a:pt x="164" y="336"/>
                </a:cubicBezTo>
                <a:cubicBezTo>
                  <a:pt x="185" y="307"/>
                  <a:pt x="185" y="307"/>
                  <a:pt x="185" y="307"/>
                </a:cubicBezTo>
                <a:cubicBezTo>
                  <a:pt x="189" y="301"/>
                  <a:pt x="196" y="298"/>
                  <a:pt x="203" y="298"/>
                </a:cubicBezTo>
                <a:cubicBezTo>
                  <a:pt x="207" y="298"/>
                  <a:pt x="212" y="299"/>
                  <a:pt x="215" y="302"/>
                </a:cubicBezTo>
                <a:cubicBezTo>
                  <a:pt x="225" y="308"/>
                  <a:pt x="227" y="322"/>
                  <a:pt x="220" y="332"/>
                </a:cubicBezTo>
                <a:cubicBezTo>
                  <a:pt x="213" y="342"/>
                  <a:pt x="213" y="342"/>
                  <a:pt x="213" y="342"/>
                </a:cubicBezTo>
                <a:cubicBezTo>
                  <a:pt x="213" y="342"/>
                  <a:pt x="213" y="342"/>
                  <a:pt x="213" y="342"/>
                </a:cubicBezTo>
                <a:cubicBezTo>
                  <a:pt x="212" y="343"/>
                  <a:pt x="212" y="343"/>
                  <a:pt x="212" y="343"/>
                </a:cubicBezTo>
                <a:cubicBezTo>
                  <a:pt x="199" y="361"/>
                  <a:pt x="199" y="361"/>
                  <a:pt x="199" y="361"/>
                </a:cubicBezTo>
                <a:cubicBezTo>
                  <a:pt x="195" y="367"/>
                  <a:pt x="189" y="370"/>
                  <a:pt x="182" y="370"/>
                </a:cubicBezTo>
                <a:cubicBezTo>
                  <a:pt x="177" y="370"/>
                  <a:pt x="173" y="369"/>
                  <a:pt x="169" y="366"/>
                </a:cubicBezTo>
                <a:close/>
                <a:moveTo>
                  <a:pt x="234" y="401"/>
                </a:moveTo>
                <a:cubicBezTo>
                  <a:pt x="229" y="401"/>
                  <a:pt x="225" y="399"/>
                  <a:pt x="221" y="397"/>
                </a:cubicBezTo>
                <a:cubicBezTo>
                  <a:pt x="216" y="393"/>
                  <a:pt x="213" y="388"/>
                  <a:pt x="212" y="383"/>
                </a:cubicBezTo>
                <a:cubicBezTo>
                  <a:pt x="211" y="377"/>
                  <a:pt x="213" y="371"/>
                  <a:pt x="216" y="366"/>
                </a:cubicBezTo>
                <a:cubicBezTo>
                  <a:pt x="226" y="352"/>
                  <a:pt x="226" y="352"/>
                  <a:pt x="226" y="352"/>
                </a:cubicBezTo>
                <a:cubicBezTo>
                  <a:pt x="230" y="346"/>
                  <a:pt x="237" y="343"/>
                  <a:pt x="244" y="343"/>
                </a:cubicBezTo>
                <a:cubicBezTo>
                  <a:pt x="248" y="343"/>
                  <a:pt x="253" y="344"/>
                  <a:pt x="256" y="347"/>
                </a:cubicBezTo>
                <a:cubicBezTo>
                  <a:pt x="261" y="350"/>
                  <a:pt x="264" y="355"/>
                  <a:pt x="265" y="361"/>
                </a:cubicBezTo>
                <a:cubicBezTo>
                  <a:pt x="266" y="367"/>
                  <a:pt x="265" y="372"/>
                  <a:pt x="261" y="377"/>
                </a:cubicBezTo>
                <a:cubicBezTo>
                  <a:pt x="251" y="392"/>
                  <a:pt x="251" y="392"/>
                  <a:pt x="251" y="392"/>
                </a:cubicBezTo>
                <a:cubicBezTo>
                  <a:pt x="247" y="397"/>
                  <a:pt x="241" y="401"/>
                  <a:pt x="234" y="4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21212"/>
              </a:solidFill>
              <a:effectLst/>
              <a:uLnTx/>
              <a:uFillTx/>
              <a:latin typeface="Source Sans Pro"/>
              <a:ea typeface="+mn-ea"/>
              <a:cs typeface="+mn-cs"/>
            </a:endParaRPr>
          </a:p>
        </p:txBody>
      </p:sp>
      <p:sp>
        <p:nvSpPr>
          <p:cNvPr id="7" name="TextBox 6">
            <a:extLst>
              <a:ext uri="{FF2B5EF4-FFF2-40B4-BE49-F238E27FC236}">
                <a16:creationId xmlns:a16="http://schemas.microsoft.com/office/drawing/2014/main" id="{6BA07165-5F62-1A69-C5E1-FB3F0999CDA3}"/>
              </a:ext>
            </a:extLst>
          </p:cNvPr>
          <p:cNvSpPr txBox="1"/>
          <p:nvPr/>
        </p:nvSpPr>
        <p:spPr>
          <a:xfrm>
            <a:off x="7894696" y="5600885"/>
            <a:ext cx="1488085" cy="6370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121212"/>
                </a:solidFill>
                <a:effectLst/>
                <a:uLnTx/>
                <a:uFillTx/>
                <a:latin typeface="Source Sans Pro"/>
                <a:ea typeface="+mn-ea"/>
                <a:cs typeface="+mn-cs"/>
              </a:rPr>
              <a:t>$369 Billion</a:t>
            </a:r>
            <a:br>
              <a:rPr kumimoji="0" lang="en-US" sz="1800" b="0" i="0" u="none" strike="noStrike" kern="1200" cap="none" spc="0" normalizeH="0" baseline="0" noProof="0" dirty="0">
                <a:ln>
                  <a:noFill/>
                </a:ln>
                <a:solidFill>
                  <a:srgbClr val="121212"/>
                </a:solidFill>
                <a:effectLst/>
                <a:uLnTx/>
                <a:uFillTx/>
                <a:latin typeface="Source Sans Pro"/>
                <a:ea typeface="+mn-ea"/>
                <a:cs typeface="+mn-cs"/>
              </a:rPr>
            </a:br>
            <a:r>
              <a:rPr kumimoji="0" lang="en-US" sz="1400" b="0" i="0" u="none" strike="noStrike" kern="1200" cap="none" spc="0" normalizeH="0" baseline="0" noProof="0" dirty="0">
                <a:ln>
                  <a:noFill/>
                </a:ln>
                <a:solidFill>
                  <a:srgbClr val="121212"/>
                </a:solidFill>
                <a:effectLst/>
                <a:uLnTx/>
                <a:uFillTx/>
                <a:latin typeface="Source Sans Pro"/>
                <a:ea typeface="+mn-ea"/>
                <a:cs typeface="+mn-cs"/>
              </a:rPr>
              <a:t>In Liquidity Provided in 2023</a:t>
            </a:r>
            <a:endParaRPr kumimoji="0" lang="en-US" sz="1800" b="0" i="0" u="none" strike="noStrike" kern="1200" cap="none" spc="0" normalizeH="0" baseline="0" noProof="0" dirty="0">
              <a:ln>
                <a:noFill/>
              </a:ln>
              <a:solidFill>
                <a:srgbClr val="121212"/>
              </a:solidFill>
              <a:effectLst/>
              <a:uLnTx/>
              <a:uFillTx/>
              <a:latin typeface="Source Sans Pro"/>
              <a:ea typeface="+mn-ea"/>
              <a:cs typeface="+mn-cs"/>
            </a:endParaRPr>
          </a:p>
        </p:txBody>
      </p:sp>
      <p:sp>
        <p:nvSpPr>
          <p:cNvPr id="28" name="TextBox 27">
            <a:extLst>
              <a:ext uri="{FF2B5EF4-FFF2-40B4-BE49-F238E27FC236}">
                <a16:creationId xmlns:a16="http://schemas.microsoft.com/office/drawing/2014/main" id="{0EFC4B5E-93FC-CD89-7E1A-DBD55318F251}"/>
              </a:ext>
            </a:extLst>
          </p:cNvPr>
          <p:cNvSpPr txBox="1"/>
          <p:nvPr/>
        </p:nvSpPr>
        <p:spPr>
          <a:xfrm>
            <a:off x="9720336" y="5603264"/>
            <a:ext cx="1773768" cy="637097"/>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121212"/>
                </a:solidFill>
                <a:effectLst/>
                <a:uLnTx/>
                <a:uFillTx/>
                <a:latin typeface="Source Sans Pro"/>
                <a:ea typeface="+mn-ea"/>
                <a:cs typeface="+mn-cs"/>
              </a:rPr>
              <a:t>86</a:t>
            </a:r>
            <a:r>
              <a:rPr kumimoji="0" lang="en-US" sz="1800" b="1" i="0" u="none" strike="noStrike" kern="1200" cap="none" spc="0" normalizeH="0" baseline="30000" noProof="0" dirty="0">
                <a:ln>
                  <a:noFill/>
                </a:ln>
                <a:solidFill>
                  <a:srgbClr val="121212"/>
                </a:solidFill>
                <a:effectLst/>
                <a:uLnTx/>
                <a:uFillTx/>
                <a:latin typeface="Source Sans Pro"/>
                <a:ea typeface="+mn-ea"/>
                <a:cs typeface="+mn-cs"/>
              </a:rPr>
              <a:t>th</a:t>
            </a:r>
            <a:r>
              <a:rPr kumimoji="0" lang="en-US" sz="1800" b="1" i="0" u="none" strike="noStrike" kern="1200" cap="none" spc="0" normalizeH="0" baseline="0" noProof="0" dirty="0">
                <a:ln>
                  <a:noFill/>
                </a:ln>
                <a:solidFill>
                  <a:srgbClr val="121212"/>
                </a:solidFill>
                <a:effectLst/>
                <a:uLnTx/>
                <a:uFillTx/>
                <a:latin typeface="Source Sans Pro"/>
                <a:ea typeface="+mn-ea"/>
                <a:cs typeface="+mn-cs"/>
              </a:rPr>
              <a:t> Year</a:t>
            </a:r>
            <a:br>
              <a:rPr kumimoji="0" lang="en-US" sz="1800" b="0" i="0" u="none" strike="noStrike" kern="1200" cap="none" spc="0" normalizeH="0" baseline="0" noProof="0" dirty="0">
                <a:ln>
                  <a:noFill/>
                </a:ln>
                <a:solidFill>
                  <a:srgbClr val="121212"/>
                </a:solidFill>
                <a:effectLst/>
                <a:uLnTx/>
                <a:uFillTx/>
                <a:latin typeface="Source Sans Pro"/>
                <a:ea typeface="+mn-ea"/>
                <a:cs typeface="+mn-cs"/>
              </a:rPr>
            </a:br>
            <a:r>
              <a:rPr kumimoji="0" lang="en-US" sz="1400" b="0" i="0" u="none" strike="noStrike" kern="1200" cap="none" spc="0" normalizeH="0" baseline="0" noProof="0" dirty="0">
                <a:ln>
                  <a:noFill/>
                </a:ln>
                <a:solidFill>
                  <a:srgbClr val="121212"/>
                </a:solidFill>
                <a:effectLst/>
                <a:uLnTx/>
                <a:uFillTx/>
                <a:latin typeface="Source Sans Pro"/>
                <a:ea typeface="+mn-ea"/>
                <a:cs typeface="+mn-cs"/>
              </a:rPr>
              <a:t>Supporting Homeowners &amp; Renters</a:t>
            </a:r>
            <a:endParaRPr kumimoji="0" lang="en-US" sz="1800" b="0" i="0" u="none" strike="noStrike" kern="1200" cap="none" spc="0" normalizeH="0" baseline="0" noProof="0" dirty="0">
              <a:ln>
                <a:noFill/>
              </a:ln>
              <a:solidFill>
                <a:srgbClr val="121212"/>
              </a:solidFill>
              <a:effectLst/>
              <a:uLnTx/>
              <a:uFillTx/>
              <a:latin typeface="Source Sans Pro"/>
              <a:ea typeface="+mn-ea"/>
              <a:cs typeface="+mn-cs"/>
            </a:endParaRPr>
          </a:p>
        </p:txBody>
      </p:sp>
      <p:sp>
        <p:nvSpPr>
          <p:cNvPr id="26" name="TextBox 25">
            <a:extLst>
              <a:ext uri="{FF2B5EF4-FFF2-40B4-BE49-F238E27FC236}">
                <a16:creationId xmlns:a16="http://schemas.microsoft.com/office/drawing/2014/main" id="{8B13475A-B7B6-6C9C-067C-DF36B87EDCEE}"/>
              </a:ext>
            </a:extLst>
          </p:cNvPr>
          <p:cNvSpPr txBox="1"/>
          <p:nvPr/>
        </p:nvSpPr>
        <p:spPr>
          <a:xfrm flipH="1">
            <a:off x="7197031" y="6427755"/>
            <a:ext cx="3060258" cy="152349"/>
          </a:xfrm>
          <a:prstGeom prst="rect">
            <a:avLst/>
          </a:prstGeom>
          <a:noFill/>
        </p:spPr>
        <p:txBody>
          <a:bodyPr wrap="square" lIns="0" tIns="0" rIns="0" bIns="0" rtlCol="0">
            <a:spAutoFit/>
          </a:bodyPr>
          <a:lstStyle/>
          <a:p>
            <a:pPr algn="l">
              <a:lnSpc>
                <a:spcPct val="90000"/>
              </a:lnSpc>
              <a:spcAft>
                <a:spcPts val="1200"/>
              </a:spcAft>
            </a:pPr>
            <a:r>
              <a:rPr lang="en-US" sz="1100" i="1" dirty="0"/>
              <a:t>*Source: Annual Housing Activities Report 2023</a:t>
            </a:r>
          </a:p>
        </p:txBody>
      </p:sp>
    </p:spTree>
    <p:extLst>
      <p:ext uri="{BB962C8B-B14F-4D97-AF65-F5344CB8AC3E}">
        <p14:creationId xmlns:p14="http://schemas.microsoft.com/office/powerpoint/2010/main" val="645914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9E7B67-EE75-C94C-98C8-A98D71077180}"/>
              </a:ext>
            </a:extLst>
          </p:cNvPr>
          <p:cNvSpPr>
            <a:spLocks noGrp="1"/>
          </p:cNvSpPr>
          <p:nvPr>
            <p:ph type="title"/>
          </p:nvPr>
        </p:nvSpPr>
        <p:spPr>
          <a:xfrm>
            <a:off x="549574" y="843081"/>
            <a:ext cx="6435862" cy="764362"/>
          </a:xfrm>
        </p:spPr>
        <p:txBody>
          <a:bodyPr>
            <a:normAutofit fontScale="90000"/>
          </a:bodyPr>
          <a:lstStyle/>
          <a:p>
            <a:r>
              <a:rPr lang="en-US" dirty="0">
                <a:latin typeface="Georgia" panose="02040502050405020303" pitchFamily="18" charset="0"/>
              </a:rPr>
              <a:t>Who and where are we trying to help? </a:t>
            </a:r>
          </a:p>
        </p:txBody>
      </p:sp>
      <p:sp>
        <p:nvSpPr>
          <p:cNvPr id="4" name="Content Placeholder 3">
            <a:extLst>
              <a:ext uri="{FF2B5EF4-FFF2-40B4-BE49-F238E27FC236}">
                <a16:creationId xmlns:a16="http://schemas.microsoft.com/office/drawing/2014/main" id="{613BE54C-C404-4FF3-AD16-6E65120A8556}"/>
              </a:ext>
            </a:extLst>
          </p:cNvPr>
          <p:cNvSpPr>
            <a:spLocks noGrp="1"/>
          </p:cNvSpPr>
          <p:nvPr>
            <p:ph sz="quarter" idx="4294967295"/>
          </p:nvPr>
        </p:nvSpPr>
        <p:spPr>
          <a:xfrm>
            <a:off x="500366" y="2628901"/>
            <a:ext cx="6534279" cy="2434513"/>
          </a:xfrm>
        </p:spPr>
        <p:txBody>
          <a:bodyPr>
            <a:normAutofit lnSpcReduction="10000"/>
          </a:bodyPr>
          <a:lstStyle/>
          <a:p>
            <a:pPr marL="342900" indent="-342900">
              <a:buClr>
                <a:srgbClr val="C55422"/>
              </a:buClr>
              <a:buFont typeface="Wingdings" panose="05000000000000000000" pitchFamily="2" charset="2"/>
              <a:buChar char="q"/>
            </a:pPr>
            <a:r>
              <a:rPr lang="en-US" sz="2000" dirty="0">
                <a:solidFill>
                  <a:srgbClr val="C55422"/>
                </a:solidFill>
              </a:rPr>
              <a:t>Nationwide</a:t>
            </a:r>
            <a:r>
              <a:rPr lang="en-US" sz="2000" dirty="0">
                <a:solidFill>
                  <a:schemeClr val="tx2"/>
                </a:solidFill>
              </a:rPr>
              <a:t> – We’re serving families at or below 100% AMI in each of the three underserved housing markets.</a:t>
            </a:r>
          </a:p>
          <a:p>
            <a:pPr marL="342900" indent="-342900">
              <a:buClr>
                <a:srgbClr val="C55422"/>
              </a:buClr>
              <a:buFont typeface="Wingdings" panose="05000000000000000000" pitchFamily="2" charset="2"/>
              <a:buChar char="q"/>
            </a:pPr>
            <a:r>
              <a:rPr lang="en-US" sz="2000" dirty="0">
                <a:solidFill>
                  <a:srgbClr val="C55422"/>
                </a:solidFill>
              </a:rPr>
              <a:t>Rural Housing Market </a:t>
            </a:r>
            <a:r>
              <a:rPr lang="en-US" sz="2000" dirty="0">
                <a:solidFill>
                  <a:schemeClr val="tx2"/>
                </a:solidFill>
              </a:rPr>
              <a:t>– We’re targeting specific high-needs populations and regions, including: </a:t>
            </a:r>
          </a:p>
          <a:p>
            <a:pPr marL="626364" lvl="1" indent="-342900">
              <a:buClr>
                <a:srgbClr val="C55422"/>
              </a:buClr>
              <a:buFont typeface="Wingdings" panose="05000000000000000000" pitchFamily="2" charset="2"/>
              <a:buChar char="ü"/>
            </a:pPr>
            <a:r>
              <a:rPr lang="en-US" sz="1700" dirty="0">
                <a:solidFill>
                  <a:schemeClr val="tx2"/>
                </a:solidFill>
              </a:rPr>
              <a:t>Middle-Appalachia, Lower Mississippi Delta, and Colonias</a:t>
            </a:r>
          </a:p>
          <a:p>
            <a:pPr marL="626364" lvl="1" indent="-342900">
              <a:buClr>
                <a:srgbClr val="C55422"/>
              </a:buClr>
              <a:buFont typeface="Wingdings" panose="05000000000000000000" pitchFamily="2" charset="2"/>
              <a:buChar char="ü"/>
            </a:pPr>
            <a:r>
              <a:rPr lang="en-US" sz="1700" dirty="0">
                <a:solidFill>
                  <a:schemeClr val="tx2"/>
                </a:solidFill>
              </a:rPr>
              <a:t>Rural tracts in persistent poverty counties</a:t>
            </a:r>
          </a:p>
          <a:p>
            <a:pPr marL="626364" lvl="1" indent="-342900">
              <a:buClr>
                <a:srgbClr val="C55422"/>
              </a:buClr>
              <a:buFont typeface="Wingdings" panose="05000000000000000000" pitchFamily="2" charset="2"/>
              <a:buChar char="ü"/>
            </a:pPr>
            <a:r>
              <a:rPr lang="en-US" sz="1700" dirty="0">
                <a:solidFill>
                  <a:schemeClr val="tx2"/>
                </a:solidFill>
              </a:rPr>
              <a:t>Native Americans and agricultural workers</a:t>
            </a:r>
          </a:p>
          <a:p>
            <a:pPr marL="626364" lvl="1" indent="-342900">
              <a:buClr>
                <a:srgbClr val="C55422"/>
              </a:buClr>
              <a:buFont typeface="Wingdings" panose="05000000000000000000" pitchFamily="2" charset="2"/>
              <a:buChar char="ü"/>
            </a:pPr>
            <a:r>
              <a:rPr lang="en-US" sz="1700" dirty="0">
                <a:solidFill>
                  <a:schemeClr val="tx2"/>
                </a:solidFill>
              </a:rPr>
              <a:t>Small Financial Institutions (SFIs) that serve these rural areas</a:t>
            </a:r>
          </a:p>
        </p:txBody>
      </p:sp>
      <p:pic>
        <p:nvPicPr>
          <p:cNvPr id="12" name="Picture 11">
            <a:extLst>
              <a:ext uri="{FF2B5EF4-FFF2-40B4-BE49-F238E27FC236}">
                <a16:creationId xmlns:a16="http://schemas.microsoft.com/office/drawing/2014/main" id="{72041E41-DFB4-1B4D-AC9A-A8E193F2E175}"/>
              </a:ext>
            </a:extLst>
          </p:cNvPr>
          <p:cNvPicPr>
            <a:picLocks noChangeAspect="1"/>
          </p:cNvPicPr>
          <p:nvPr/>
        </p:nvPicPr>
        <p:blipFill>
          <a:blip r:embed="rId3"/>
          <a:stretch>
            <a:fillRect/>
          </a:stretch>
        </p:blipFill>
        <p:spPr>
          <a:xfrm>
            <a:off x="590704" y="6240731"/>
            <a:ext cx="1623738" cy="318197"/>
          </a:xfrm>
          <a:prstGeom prst="rect">
            <a:avLst/>
          </a:prstGeom>
        </p:spPr>
      </p:pic>
      <p:sp>
        <p:nvSpPr>
          <p:cNvPr id="27" name="Content Placeholder 6">
            <a:extLst>
              <a:ext uri="{FF2B5EF4-FFF2-40B4-BE49-F238E27FC236}">
                <a16:creationId xmlns:a16="http://schemas.microsoft.com/office/drawing/2014/main" id="{8B7A2212-9255-492C-BDB2-6AF9E26AB607}"/>
              </a:ext>
            </a:extLst>
          </p:cNvPr>
          <p:cNvSpPr>
            <a:spLocks noGrp="1"/>
          </p:cNvSpPr>
          <p:nvPr>
            <p:ph sz="quarter" idx="18"/>
          </p:nvPr>
        </p:nvSpPr>
        <p:spPr>
          <a:xfrm>
            <a:off x="590704" y="1818644"/>
            <a:ext cx="6663460" cy="443198"/>
          </a:xfrm>
        </p:spPr>
        <p:txBody>
          <a:bodyPr vert="horz" wrap="square" lIns="0" tIns="0" rIns="0" bIns="0" rtlCol="0" anchor="t">
            <a:spAutoFit/>
          </a:bodyPr>
          <a:lstStyle/>
          <a:p>
            <a:r>
              <a:rPr lang="en-US" dirty="0"/>
              <a:t>We’re leading the way in providing access to affordable housing across America</a:t>
            </a:r>
          </a:p>
        </p:txBody>
      </p:sp>
      <p:grpSp>
        <p:nvGrpSpPr>
          <p:cNvPr id="28" name="Group 27">
            <a:extLst>
              <a:ext uri="{FF2B5EF4-FFF2-40B4-BE49-F238E27FC236}">
                <a16:creationId xmlns:a16="http://schemas.microsoft.com/office/drawing/2014/main" id="{B283204C-0956-43BA-B143-7F20B61E300A}"/>
              </a:ext>
            </a:extLst>
          </p:cNvPr>
          <p:cNvGrpSpPr/>
          <p:nvPr/>
        </p:nvGrpSpPr>
        <p:grpSpPr>
          <a:xfrm>
            <a:off x="7594489" y="1036642"/>
            <a:ext cx="4270410" cy="5204089"/>
            <a:chOff x="565451" y="1540305"/>
            <a:chExt cx="4270410" cy="5204089"/>
          </a:xfrm>
        </p:grpSpPr>
        <p:sp>
          <p:nvSpPr>
            <p:cNvPr id="29" name="Round Diagonal Corner Rectangle 27">
              <a:extLst>
                <a:ext uri="{FF2B5EF4-FFF2-40B4-BE49-F238E27FC236}">
                  <a16:creationId xmlns:a16="http://schemas.microsoft.com/office/drawing/2014/main" id="{AD045CB9-EED3-45F9-946A-EFF648448802}"/>
                </a:ext>
              </a:extLst>
            </p:cNvPr>
            <p:cNvSpPr/>
            <p:nvPr/>
          </p:nvSpPr>
          <p:spPr>
            <a:xfrm flipH="1">
              <a:off x="565451" y="1540305"/>
              <a:ext cx="4270410" cy="4685443"/>
            </a:xfrm>
            <a:prstGeom prst="round2DiagRect">
              <a:avLst>
                <a:gd name="adj1" fmla="val 12491"/>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7">
              <a:extLst>
                <a:ext uri="{FF2B5EF4-FFF2-40B4-BE49-F238E27FC236}">
                  <a16:creationId xmlns:a16="http://schemas.microsoft.com/office/drawing/2014/main" id="{E0414925-8C01-4C43-8401-4A9BC1057935}"/>
                </a:ext>
              </a:extLst>
            </p:cNvPr>
            <p:cNvSpPr/>
            <p:nvPr/>
          </p:nvSpPr>
          <p:spPr>
            <a:xfrm rot="16200000">
              <a:off x="4059231" y="5967765"/>
              <a:ext cx="1037295" cy="515964"/>
            </a:xfrm>
            <a:custGeom>
              <a:avLst/>
              <a:gdLst>
                <a:gd name="connsiteX0" fmla="*/ 0 w 3958526"/>
                <a:gd name="connsiteY0" fmla="*/ 3073711 h 3073711"/>
                <a:gd name="connsiteX1" fmla="*/ 1979263 w 3958526"/>
                <a:gd name="connsiteY1" fmla="*/ 0 h 3073711"/>
                <a:gd name="connsiteX2" fmla="*/ 3958526 w 3958526"/>
                <a:gd name="connsiteY2" fmla="*/ 3073711 h 3073711"/>
                <a:gd name="connsiteX3" fmla="*/ 0 w 3958526"/>
                <a:gd name="connsiteY3" fmla="*/ 3073711 h 3073711"/>
                <a:gd name="connsiteX0" fmla="*/ 0 w 3958526"/>
                <a:gd name="connsiteY0" fmla="*/ 1920413 h 1920413"/>
                <a:gd name="connsiteX1" fmla="*/ 1971025 w 3958526"/>
                <a:gd name="connsiteY1" fmla="*/ 0 h 1920413"/>
                <a:gd name="connsiteX2" fmla="*/ 3958526 w 3958526"/>
                <a:gd name="connsiteY2" fmla="*/ 1920413 h 1920413"/>
                <a:gd name="connsiteX3" fmla="*/ 0 w 3958526"/>
                <a:gd name="connsiteY3" fmla="*/ 1920413 h 1920413"/>
                <a:gd name="connsiteX0" fmla="*/ 0 w 3958526"/>
                <a:gd name="connsiteY0" fmla="*/ 2991332 h 2991332"/>
                <a:gd name="connsiteX1" fmla="*/ 1880409 w 3958526"/>
                <a:gd name="connsiteY1" fmla="*/ 0 h 2991332"/>
                <a:gd name="connsiteX2" fmla="*/ 3958526 w 3958526"/>
                <a:gd name="connsiteY2" fmla="*/ 2991332 h 2991332"/>
                <a:gd name="connsiteX3" fmla="*/ 0 w 3958526"/>
                <a:gd name="connsiteY3" fmla="*/ 2991332 h 2991332"/>
                <a:gd name="connsiteX0" fmla="*/ 0 w 4634029"/>
                <a:gd name="connsiteY0" fmla="*/ 2991332 h 2991332"/>
                <a:gd name="connsiteX1" fmla="*/ 1880409 w 4634029"/>
                <a:gd name="connsiteY1" fmla="*/ 0 h 2991332"/>
                <a:gd name="connsiteX2" fmla="*/ 4634029 w 4634029"/>
                <a:gd name="connsiteY2" fmla="*/ 2983095 h 2991332"/>
                <a:gd name="connsiteX3" fmla="*/ 0 w 4634029"/>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47"/>
                <a:gd name="connsiteX1" fmla="*/ 2728906 w 5482526"/>
                <a:gd name="connsiteY1" fmla="*/ 0 h 2991347"/>
                <a:gd name="connsiteX2" fmla="*/ 5482526 w 5482526"/>
                <a:gd name="connsiteY2" fmla="*/ 2983095 h 2991347"/>
                <a:gd name="connsiteX3" fmla="*/ 0 w 5482526"/>
                <a:gd name="connsiteY3" fmla="*/ 2991332 h 2991347"/>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64386"/>
                <a:gd name="connsiteY0" fmla="*/ 2972916 h 2977810"/>
                <a:gd name="connsiteX1" fmla="*/ 2757176 w 5464386"/>
                <a:gd name="connsiteY1" fmla="*/ 1 h 2977810"/>
                <a:gd name="connsiteX2" fmla="*/ 5464386 w 5464386"/>
                <a:gd name="connsiteY2" fmla="*/ 2977810 h 2977810"/>
                <a:gd name="connsiteX3" fmla="*/ 0 w 5464386"/>
                <a:gd name="connsiteY3" fmla="*/ 2972916 h 2977810"/>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43222"/>
                <a:gd name="connsiteY0" fmla="*/ 2972916 h 2974527"/>
                <a:gd name="connsiteX1" fmla="*/ 2757176 w 5443222"/>
                <a:gd name="connsiteY1" fmla="*/ 1 h 2974527"/>
                <a:gd name="connsiteX2" fmla="*/ 5443222 w 5443222"/>
                <a:gd name="connsiteY2" fmla="*/ 2974527 h 2974527"/>
                <a:gd name="connsiteX3" fmla="*/ 0 w 5443222"/>
                <a:gd name="connsiteY3" fmla="*/ 2972916 h 2974527"/>
                <a:gd name="connsiteX0" fmla="*/ 0 w 5443222"/>
                <a:gd name="connsiteY0" fmla="*/ 2972916 h 2974527"/>
                <a:gd name="connsiteX1" fmla="*/ 2745082 w 5443222"/>
                <a:gd name="connsiteY1" fmla="*/ 1 h 2974527"/>
                <a:gd name="connsiteX2" fmla="*/ 5443222 w 5443222"/>
                <a:gd name="connsiteY2" fmla="*/ 2974527 h 2974527"/>
                <a:gd name="connsiteX3" fmla="*/ 0 w 5443222"/>
                <a:gd name="connsiteY3" fmla="*/ 2972916 h 2974527"/>
              </a:gdLst>
              <a:ahLst/>
              <a:cxnLst>
                <a:cxn ang="0">
                  <a:pos x="connsiteX0" y="connsiteY0"/>
                </a:cxn>
                <a:cxn ang="0">
                  <a:pos x="connsiteX1" y="connsiteY1"/>
                </a:cxn>
                <a:cxn ang="0">
                  <a:pos x="connsiteX2" y="connsiteY2"/>
                </a:cxn>
                <a:cxn ang="0">
                  <a:pos x="connsiteX3" y="connsiteY3"/>
                </a:cxn>
              </a:cxnLst>
              <a:rect l="l" t="t" r="r" b="b"/>
              <a:pathLst>
                <a:path w="5443222" h="2974527">
                  <a:moveTo>
                    <a:pt x="0" y="2972916"/>
                  </a:moveTo>
                  <a:cubicBezTo>
                    <a:pt x="2745518" y="2976743"/>
                    <a:pt x="2733371" y="333"/>
                    <a:pt x="2745082" y="1"/>
                  </a:cubicBezTo>
                  <a:cubicBezTo>
                    <a:pt x="2756793" y="-331"/>
                    <a:pt x="2729777" y="2973079"/>
                    <a:pt x="5443222" y="2974527"/>
                  </a:cubicBezTo>
                  <a:lnTo>
                    <a:pt x="0" y="2972916"/>
                  </a:lnTo>
                  <a:close/>
                </a:path>
              </a:pathLst>
            </a:custGeom>
            <a:solidFill>
              <a:schemeClr val="accent1"/>
            </a:solidFill>
            <a:ln w="635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Arial"/>
              </a:endParaRPr>
            </a:p>
          </p:txBody>
        </p:sp>
      </p:grpSp>
      <p:pic>
        <p:nvPicPr>
          <p:cNvPr id="34" name="Picture 33">
            <a:extLst>
              <a:ext uri="{FF2B5EF4-FFF2-40B4-BE49-F238E27FC236}">
                <a16:creationId xmlns:a16="http://schemas.microsoft.com/office/drawing/2014/main" id="{1CE643FE-BB0E-4F8E-B763-22A88EC16DEA}"/>
              </a:ext>
            </a:extLst>
          </p:cNvPr>
          <p:cNvPicPr>
            <a:picLocks noChangeAspect="1"/>
          </p:cNvPicPr>
          <p:nvPr/>
        </p:nvPicPr>
        <p:blipFill>
          <a:blip r:embed="rId4"/>
          <a:stretch>
            <a:fillRect/>
          </a:stretch>
        </p:blipFill>
        <p:spPr>
          <a:xfrm>
            <a:off x="7914340" y="1567194"/>
            <a:ext cx="196302" cy="187555"/>
          </a:xfrm>
          <a:prstGeom prst="rect">
            <a:avLst/>
          </a:prstGeom>
        </p:spPr>
      </p:pic>
      <p:sp>
        <p:nvSpPr>
          <p:cNvPr id="36" name="Text Placeholder 3">
            <a:extLst>
              <a:ext uri="{FF2B5EF4-FFF2-40B4-BE49-F238E27FC236}">
                <a16:creationId xmlns:a16="http://schemas.microsoft.com/office/drawing/2014/main" id="{556A1C10-847F-4084-BED9-1E58EEA97EAC}"/>
              </a:ext>
            </a:extLst>
          </p:cNvPr>
          <p:cNvSpPr txBox="1">
            <a:spLocks/>
          </p:cNvSpPr>
          <p:nvPr/>
        </p:nvSpPr>
        <p:spPr>
          <a:xfrm>
            <a:off x="7810431" y="1567194"/>
            <a:ext cx="3633003" cy="3817415"/>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Georgia" charset="0"/>
                <a:ea typeface="Georgia" charset="0"/>
                <a:cs typeface="Georgi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800" spc="40" dirty="0">
                <a:solidFill>
                  <a:schemeClr val="bg1"/>
                </a:solidFill>
                <a:latin typeface="+mn-lt"/>
                <a:ea typeface="+mj-ea"/>
                <a:cs typeface="+mj-cs"/>
              </a:rPr>
              <a:t>Fannie Mae's commitment to serve the needs of homeowners and renters in underserved markets has never been stronger. Our Duty to Serve efforts are focused on reaching low- and moderate-income families in challenged markets.</a:t>
            </a:r>
          </a:p>
          <a:p>
            <a:pPr marL="0" indent="0" algn="ctr">
              <a:buNone/>
            </a:pPr>
            <a:br>
              <a:rPr lang="en-US" sz="1800" dirty="0">
                <a:solidFill>
                  <a:schemeClr val="bg1"/>
                </a:solidFill>
                <a:latin typeface="Source Sans Pro" panose="020B0503030403020204" pitchFamily="34" charset="0"/>
                <a:ea typeface="Source Sans Pro" panose="020B0503030403020204" pitchFamily="34" charset="0"/>
              </a:rPr>
            </a:br>
            <a:r>
              <a:rPr lang="en-US" sz="1800" dirty="0">
                <a:solidFill>
                  <a:schemeClr val="bg1"/>
                </a:solidFill>
                <a:latin typeface="Source Sans Pro" panose="020B0503030403020204" pitchFamily="34" charset="0"/>
                <a:ea typeface="Source Sans Pro" panose="020B0503030403020204" pitchFamily="34" charset="0"/>
              </a:rPr>
              <a:t>− Jeffery Hayward,</a:t>
            </a:r>
          </a:p>
          <a:p>
            <a:pPr marL="0" indent="0" algn="ctr">
              <a:spcBef>
                <a:spcPts val="0"/>
              </a:spcBef>
              <a:buNone/>
            </a:pPr>
            <a:r>
              <a:rPr lang="en-US" sz="1800" dirty="0">
                <a:solidFill>
                  <a:schemeClr val="bg1"/>
                </a:solidFill>
                <a:latin typeface="Source Sans Pro" panose="020B0503030403020204" pitchFamily="34" charset="0"/>
                <a:ea typeface="Source Sans Pro" panose="020B0503030403020204" pitchFamily="34" charset="0"/>
              </a:rPr>
              <a:t>Former Executive Vice President</a:t>
            </a:r>
          </a:p>
          <a:p>
            <a:pPr marL="0" indent="0" algn="ctr">
              <a:spcBef>
                <a:spcPts val="0"/>
              </a:spcBef>
              <a:buNone/>
            </a:pPr>
            <a:r>
              <a:rPr lang="en-US" sz="1800" dirty="0">
                <a:solidFill>
                  <a:schemeClr val="bg1"/>
                </a:solidFill>
                <a:latin typeface="Source Sans Pro" panose="020B0503030403020204" pitchFamily="34" charset="0"/>
                <a:ea typeface="Source Sans Pro" panose="020B0503030403020204" pitchFamily="34" charset="0"/>
              </a:rPr>
              <a:t>and Chief Administrative Officer,</a:t>
            </a:r>
          </a:p>
          <a:p>
            <a:pPr marL="0" indent="0" algn="ctr">
              <a:spcBef>
                <a:spcPts val="0"/>
              </a:spcBef>
              <a:buNone/>
            </a:pPr>
            <a:r>
              <a:rPr lang="en-US" sz="1800" dirty="0">
                <a:solidFill>
                  <a:schemeClr val="bg1"/>
                </a:solidFill>
                <a:latin typeface="Source Sans Pro" panose="020B0503030403020204" pitchFamily="34" charset="0"/>
                <a:ea typeface="Source Sans Pro" panose="020B0503030403020204" pitchFamily="34" charset="0"/>
              </a:rPr>
              <a:t>Fannie Mae</a:t>
            </a:r>
          </a:p>
        </p:txBody>
      </p:sp>
      <p:pic>
        <p:nvPicPr>
          <p:cNvPr id="37" name="Picture 36">
            <a:extLst>
              <a:ext uri="{FF2B5EF4-FFF2-40B4-BE49-F238E27FC236}">
                <a16:creationId xmlns:a16="http://schemas.microsoft.com/office/drawing/2014/main" id="{ED13F499-2306-4574-8009-C9372FC3F9EF}"/>
              </a:ext>
            </a:extLst>
          </p:cNvPr>
          <p:cNvPicPr>
            <a:picLocks noChangeAspect="1"/>
          </p:cNvPicPr>
          <p:nvPr/>
        </p:nvPicPr>
        <p:blipFill>
          <a:blip r:embed="rId4"/>
          <a:stretch>
            <a:fillRect/>
          </a:stretch>
        </p:blipFill>
        <p:spPr>
          <a:xfrm rot="10800000">
            <a:off x="10983662" y="3600594"/>
            <a:ext cx="196302" cy="187555"/>
          </a:xfrm>
          <a:prstGeom prst="rect">
            <a:avLst/>
          </a:prstGeom>
        </p:spPr>
      </p:pic>
    </p:spTree>
    <p:extLst>
      <p:ext uri="{BB962C8B-B14F-4D97-AF65-F5344CB8AC3E}">
        <p14:creationId xmlns:p14="http://schemas.microsoft.com/office/powerpoint/2010/main" val="305452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erson giving presentation">
            <a:extLst>
              <a:ext uri="{FF2B5EF4-FFF2-40B4-BE49-F238E27FC236}">
                <a16:creationId xmlns:a16="http://schemas.microsoft.com/office/drawing/2014/main" id="{A987B799-3CAC-48FB-1A9F-CFCF1BCA789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1"/>
            <a:ext cx="7627062" cy="5288973"/>
          </a:xfrm>
          <a:prstGeom prst="rect">
            <a:avLst/>
          </a:prstGeom>
        </p:spPr>
      </p:pic>
      <p:sp>
        <p:nvSpPr>
          <p:cNvPr id="21" name="Rectangle 20">
            <a:extLst>
              <a:ext uri="{FF2B5EF4-FFF2-40B4-BE49-F238E27FC236}">
                <a16:creationId xmlns:a16="http://schemas.microsoft.com/office/drawing/2014/main" id="{5817F60C-6844-9E4B-91D1-7475A9DD03EF}"/>
              </a:ext>
            </a:extLst>
          </p:cNvPr>
          <p:cNvSpPr/>
          <p:nvPr/>
        </p:nvSpPr>
        <p:spPr>
          <a:xfrm>
            <a:off x="1547356" y="5610338"/>
            <a:ext cx="9096375" cy="861774"/>
          </a:xfrm>
          <a:prstGeom prst="rect">
            <a:avLst/>
          </a:prstGeom>
        </p:spPr>
        <p:txBody>
          <a:bodyPr wrap="square">
            <a:spAutoFit/>
          </a:bodyPr>
          <a:lstStyle/>
          <a:p>
            <a:pPr algn="ctr"/>
            <a:r>
              <a:rPr lang="en-US" sz="5000" kern="1000" spc="-80" dirty="0">
                <a:solidFill>
                  <a:schemeClr val="bg1"/>
                </a:solidFill>
                <a:latin typeface="Georgia" panose="02040502050405020303" pitchFamily="18" charset="0"/>
              </a:rPr>
              <a:t>Loan products and resources</a:t>
            </a:r>
          </a:p>
        </p:txBody>
      </p:sp>
      <p:sp>
        <p:nvSpPr>
          <p:cNvPr id="23" name="Slide Number Placeholder 2">
            <a:extLst>
              <a:ext uri="{FF2B5EF4-FFF2-40B4-BE49-F238E27FC236}">
                <a16:creationId xmlns:a16="http://schemas.microsoft.com/office/drawing/2014/main" id="{DD42A08E-10C6-944C-87E2-2E7BAD6ADC42}"/>
              </a:ext>
            </a:extLst>
          </p:cNvPr>
          <p:cNvSpPr txBox="1">
            <a:spLocks/>
          </p:cNvSpPr>
          <p:nvPr/>
        </p:nvSpPr>
        <p:spPr>
          <a:xfrm>
            <a:off x="11452599" y="6526844"/>
            <a:ext cx="582031" cy="18466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40F6220-3843-4368-9AEB-1A179F7BFCD6}" type="slidenum">
              <a:rPr lang="en-US" sz="1200" smtClean="0">
                <a:solidFill>
                  <a:schemeClr val="bg1"/>
                </a:solidFill>
              </a:rPr>
              <a:pPr algn="r"/>
              <a:t>6</a:t>
            </a:fld>
            <a:endParaRPr lang="en-US" sz="1200">
              <a:solidFill>
                <a:schemeClr val="bg1"/>
              </a:solidFill>
            </a:endParaRPr>
          </a:p>
        </p:txBody>
      </p:sp>
      <p:grpSp>
        <p:nvGrpSpPr>
          <p:cNvPr id="6" name="Group 5">
            <a:extLst>
              <a:ext uri="{FF2B5EF4-FFF2-40B4-BE49-F238E27FC236}">
                <a16:creationId xmlns:a16="http://schemas.microsoft.com/office/drawing/2014/main" id="{312F721F-792B-865E-A9A1-DB849735A3B8}"/>
              </a:ext>
            </a:extLst>
          </p:cNvPr>
          <p:cNvGrpSpPr/>
          <p:nvPr/>
        </p:nvGrpSpPr>
        <p:grpSpPr>
          <a:xfrm>
            <a:off x="-2" y="-534624"/>
            <a:ext cx="12203661" cy="7392624"/>
            <a:chOff x="-2" y="-534624"/>
            <a:chExt cx="12203661" cy="7392624"/>
          </a:xfrm>
        </p:grpSpPr>
        <p:grpSp>
          <p:nvGrpSpPr>
            <p:cNvPr id="17" name="Group 16">
              <a:extLst>
                <a:ext uri="{FF2B5EF4-FFF2-40B4-BE49-F238E27FC236}">
                  <a16:creationId xmlns:a16="http://schemas.microsoft.com/office/drawing/2014/main" id="{507FE9B4-DFA8-B047-9101-DB456962C9E2}"/>
                </a:ext>
              </a:extLst>
            </p:cNvPr>
            <p:cNvGrpSpPr/>
            <p:nvPr/>
          </p:nvGrpSpPr>
          <p:grpSpPr>
            <a:xfrm>
              <a:off x="-2" y="2294952"/>
              <a:ext cx="12192001" cy="4563048"/>
              <a:chOff x="42434" y="56602"/>
              <a:chExt cx="12128036" cy="6696218"/>
            </a:xfrm>
          </p:grpSpPr>
          <p:sp>
            <p:nvSpPr>
              <p:cNvPr id="18" name="Rectangle 17">
                <a:extLst>
                  <a:ext uri="{FF2B5EF4-FFF2-40B4-BE49-F238E27FC236}">
                    <a16:creationId xmlns:a16="http://schemas.microsoft.com/office/drawing/2014/main" id="{0FA518A3-39C4-E347-AB05-2CB4BB20465A}"/>
                  </a:ext>
                </a:extLst>
              </p:cNvPr>
              <p:cNvSpPr/>
              <p:nvPr/>
            </p:nvSpPr>
            <p:spPr>
              <a:xfrm rot="10800000" flipV="1">
                <a:off x="42434" y="4343551"/>
                <a:ext cx="12128036" cy="24092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dirty="0">
                    <a:solidFill>
                      <a:schemeClr val="bg1"/>
                    </a:solidFill>
                    <a:latin typeface="Georgia" panose="02040502050405020303" pitchFamily="18" charset="0"/>
                  </a:rPr>
                  <a:t>Loan Products and Resources</a:t>
                </a:r>
              </a:p>
              <a:p>
                <a:pPr algn="ctr"/>
                <a:endParaRPr lang="en-US" dirty="0">
                  <a:solidFill>
                    <a:schemeClr val="tx2"/>
                  </a:solidFill>
                </a:endParaRPr>
              </a:p>
            </p:txBody>
          </p:sp>
          <p:pic>
            <p:nvPicPr>
              <p:cNvPr id="20" name="Picture 19">
                <a:extLst>
                  <a:ext uri="{FF2B5EF4-FFF2-40B4-BE49-F238E27FC236}">
                    <a16:creationId xmlns:a16="http://schemas.microsoft.com/office/drawing/2014/main" id="{7193F8FA-A254-3F46-8E22-2ACC95EB03C9}"/>
                  </a:ext>
                </a:extLst>
              </p:cNvPr>
              <p:cNvPicPr>
                <a:picLocks noChangeAspect="1"/>
              </p:cNvPicPr>
              <p:nvPr/>
            </p:nvPicPr>
            <p:blipFill rotWithShape="1">
              <a:blip r:embed="rId4"/>
              <a:srcRect r="8853"/>
              <a:stretch/>
            </p:blipFill>
            <p:spPr>
              <a:xfrm>
                <a:off x="8120088" y="56602"/>
                <a:ext cx="4050382" cy="4393688"/>
              </a:xfrm>
              <a:prstGeom prst="rect">
                <a:avLst/>
              </a:prstGeom>
            </p:spPr>
          </p:pic>
        </p:grpSp>
        <p:sp>
          <p:nvSpPr>
            <p:cNvPr id="25" name="Oval 24">
              <a:extLst>
                <a:ext uri="{FF2B5EF4-FFF2-40B4-BE49-F238E27FC236}">
                  <a16:creationId xmlns:a16="http://schemas.microsoft.com/office/drawing/2014/main" id="{15518D06-A1A7-9B4E-BA7C-DF10E180FC50}"/>
                </a:ext>
              </a:extLst>
            </p:cNvPr>
            <p:cNvSpPr/>
            <p:nvPr/>
          </p:nvSpPr>
          <p:spPr>
            <a:xfrm>
              <a:off x="3439391" y="-534624"/>
              <a:ext cx="8764268" cy="5759073"/>
            </a:xfrm>
            <a:prstGeom prst="ellipse">
              <a:avLst/>
            </a:prstGeom>
            <a:gradFill>
              <a:gsLst>
                <a:gs pos="100000">
                  <a:schemeClr val="accent2"/>
                </a:gs>
                <a:gs pos="36000">
                  <a:schemeClr val="accent2">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a:extLst>
              <a:ext uri="{FF2B5EF4-FFF2-40B4-BE49-F238E27FC236}">
                <a16:creationId xmlns:a16="http://schemas.microsoft.com/office/drawing/2014/main" id="{E7084A39-12BE-8540-936A-03224627AC6F}"/>
              </a:ext>
            </a:extLst>
          </p:cNvPr>
          <p:cNvPicPr>
            <a:picLocks noChangeAspect="1"/>
          </p:cNvPicPr>
          <p:nvPr/>
        </p:nvPicPr>
        <p:blipFill>
          <a:blip r:embed="rId5"/>
          <a:stretch>
            <a:fillRect/>
          </a:stretch>
        </p:blipFill>
        <p:spPr>
          <a:xfrm>
            <a:off x="458890" y="6122817"/>
            <a:ext cx="1877969" cy="560720"/>
          </a:xfrm>
          <a:prstGeom prst="rect">
            <a:avLst/>
          </a:prstGeom>
        </p:spPr>
      </p:pic>
    </p:spTree>
    <p:extLst>
      <p:ext uri="{BB962C8B-B14F-4D97-AF65-F5344CB8AC3E}">
        <p14:creationId xmlns:p14="http://schemas.microsoft.com/office/powerpoint/2010/main" val="340597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1581BE-EB61-994B-959D-308338D47F49}"/>
              </a:ext>
            </a:extLst>
          </p:cNvPr>
          <p:cNvSpPr>
            <a:spLocks noGrp="1"/>
          </p:cNvSpPr>
          <p:nvPr>
            <p:ph type="title"/>
          </p:nvPr>
        </p:nvSpPr>
        <p:spPr>
          <a:xfrm>
            <a:off x="602165" y="810683"/>
            <a:ext cx="11191518" cy="375680"/>
          </a:xfrm>
        </p:spPr>
        <p:txBody>
          <a:bodyPr>
            <a:normAutofit fontScale="90000"/>
          </a:bodyPr>
          <a:lstStyle/>
          <a:p>
            <a:r>
              <a:rPr lang="en-US" sz="3400" dirty="0">
                <a:solidFill>
                  <a:schemeClr val="tx2">
                    <a:lumMod val="90000"/>
                    <a:lumOff val="10000"/>
                  </a:schemeClr>
                </a:solidFill>
                <a:latin typeface="Georgia" panose="02040502050405020303" pitchFamily="18" charset="0"/>
              </a:rPr>
              <a:t>Creating more options for more homebuyers</a:t>
            </a:r>
          </a:p>
        </p:txBody>
      </p:sp>
      <p:sp>
        <p:nvSpPr>
          <p:cNvPr id="66" name="Text Placeholder 3">
            <a:extLst>
              <a:ext uri="{FF2B5EF4-FFF2-40B4-BE49-F238E27FC236}">
                <a16:creationId xmlns:a16="http://schemas.microsoft.com/office/drawing/2014/main" id="{38065FEB-4FBE-D146-AF60-976510619B26}"/>
              </a:ext>
            </a:extLst>
          </p:cNvPr>
          <p:cNvSpPr txBox="1">
            <a:spLocks/>
          </p:cNvSpPr>
          <p:nvPr/>
        </p:nvSpPr>
        <p:spPr>
          <a:xfrm>
            <a:off x="5126548" y="4501265"/>
            <a:ext cx="2142751" cy="155984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b="0" dirty="0">
                <a:solidFill>
                  <a:schemeClr val="tx2"/>
                </a:solidFill>
                <a:latin typeface="Source Sans Pro" panose="020B0503030403020204" pitchFamily="34" charset="77"/>
              </a:rPr>
              <a:t>See how our innovative offerings, including MH Advantage, can support affordable alternatives to site-built homes.</a:t>
            </a:r>
          </a:p>
        </p:txBody>
      </p:sp>
      <p:sp>
        <p:nvSpPr>
          <p:cNvPr id="67" name="Text Placeholder 3">
            <a:extLst>
              <a:ext uri="{FF2B5EF4-FFF2-40B4-BE49-F238E27FC236}">
                <a16:creationId xmlns:a16="http://schemas.microsoft.com/office/drawing/2014/main" id="{D7FD7757-60C4-964D-9F0D-3D3CA7FA138C}"/>
              </a:ext>
            </a:extLst>
          </p:cNvPr>
          <p:cNvSpPr txBox="1">
            <a:spLocks/>
          </p:cNvSpPr>
          <p:nvPr/>
        </p:nvSpPr>
        <p:spPr>
          <a:xfrm>
            <a:off x="7465889" y="4530565"/>
            <a:ext cx="2360913" cy="18471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b="0" dirty="0">
                <a:solidFill>
                  <a:schemeClr val="tx2"/>
                </a:solidFill>
                <a:latin typeface="Source Sans Pro" panose="020B0503030403020204" pitchFamily="34" charset="77"/>
              </a:rPr>
              <a:t>Opens up housing opportunities, making fixer-uppers an affordable option, by combining financing of improvements as part of the purchase or refinance mortgage</a:t>
            </a:r>
          </a:p>
        </p:txBody>
      </p:sp>
      <p:sp>
        <p:nvSpPr>
          <p:cNvPr id="68" name="Text Placeholder 3">
            <a:extLst>
              <a:ext uri="{FF2B5EF4-FFF2-40B4-BE49-F238E27FC236}">
                <a16:creationId xmlns:a16="http://schemas.microsoft.com/office/drawing/2014/main" id="{A0BE6141-304E-4349-BE44-F8A967106E84}"/>
              </a:ext>
            </a:extLst>
          </p:cNvPr>
          <p:cNvSpPr txBox="1">
            <a:spLocks/>
          </p:cNvSpPr>
          <p:nvPr/>
        </p:nvSpPr>
        <p:spPr>
          <a:xfrm>
            <a:off x="9989423" y="4516711"/>
            <a:ext cx="2062685" cy="121907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b="0">
                <a:solidFill>
                  <a:schemeClr val="tx2"/>
                </a:solidFill>
                <a:latin typeface="Source Sans Pro" panose="020B0503030403020204" pitchFamily="34" charset="77"/>
              </a:rPr>
              <a:t>Pairs features of HomeReady with the flexibilities from local housing finance agencies (HFAs),</a:t>
            </a:r>
          </a:p>
        </p:txBody>
      </p:sp>
      <p:sp>
        <p:nvSpPr>
          <p:cNvPr id="65" name="Text Placeholder 3">
            <a:extLst>
              <a:ext uri="{FF2B5EF4-FFF2-40B4-BE49-F238E27FC236}">
                <a16:creationId xmlns:a16="http://schemas.microsoft.com/office/drawing/2014/main" id="{687A61C2-4B59-8C41-8BAD-E0FE948E9DB6}"/>
              </a:ext>
            </a:extLst>
          </p:cNvPr>
          <p:cNvSpPr txBox="1">
            <a:spLocks/>
          </p:cNvSpPr>
          <p:nvPr/>
        </p:nvSpPr>
        <p:spPr>
          <a:xfrm>
            <a:off x="2861431" y="4501265"/>
            <a:ext cx="2191621" cy="187647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b="0" dirty="0">
                <a:solidFill>
                  <a:schemeClr val="tx2"/>
                </a:solidFill>
                <a:latin typeface="Source Sans Pro" panose="020B0503030403020204" pitchFamily="34" charset="77"/>
              </a:rPr>
              <a:t>Includes innovative income flexibilities to help low-income borrowers qualify for an affordable mortgage with a down payment as low as 3%.</a:t>
            </a:r>
          </a:p>
        </p:txBody>
      </p:sp>
      <p:grpSp>
        <p:nvGrpSpPr>
          <p:cNvPr id="8" name="Group 7">
            <a:extLst>
              <a:ext uri="{FF2B5EF4-FFF2-40B4-BE49-F238E27FC236}">
                <a16:creationId xmlns:a16="http://schemas.microsoft.com/office/drawing/2014/main" id="{3B71B501-132E-FC48-A5AE-1BC7145134A2}"/>
              </a:ext>
            </a:extLst>
          </p:cNvPr>
          <p:cNvGrpSpPr/>
          <p:nvPr/>
        </p:nvGrpSpPr>
        <p:grpSpPr>
          <a:xfrm>
            <a:off x="2803668" y="3634896"/>
            <a:ext cx="2124214" cy="904930"/>
            <a:chOff x="2766023" y="3546493"/>
            <a:chExt cx="1970349" cy="904930"/>
          </a:xfrm>
        </p:grpSpPr>
        <p:sp>
          <p:nvSpPr>
            <p:cNvPr id="47" name="Rectangle 46">
              <a:extLst>
                <a:ext uri="{FF2B5EF4-FFF2-40B4-BE49-F238E27FC236}">
                  <a16:creationId xmlns:a16="http://schemas.microsoft.com/office/drawing/2014/main" id="{E2AD8FB0-836A-6B41-9A8A-EDCE326EA4C0}"/>
                </a:ext>
              </a:extLst>
            </p:cNvPr>
            <p:cNvSpPr/>
            <p:nvPr/>
          </p:nvSpPr>
          <p:spPr>
            <a:xfrm>
              <a:off x="2885947" y="3546493"/>
              <a:ext cx="1809322" cy="5363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Placeholder 3">
              <a:extLst>
                <a:ext uri="{FF2B5EF4-FFF2-40B4-BE49-F238E27FC236}">
                  <a16:creationId xmlns:a16="http://schemas.microsoft.com/office/drawing/2014/main" id="{5234C082-49D3-5F49-9492-A726CA69FA2F}"/>
                </a:ext>
              </a:extLst>
            </p:cNvPr>
            <p:cNvSpPr txBox="1">
              <a:spLocks/>
            </p:cNvSpPr>
            <p:nvPr/>
          </p:nvSpPr>
          <p:spPr>
            <a:xfrm>
              <a:off x="2766023" y="3631297"/>
              <a:ext cx="1970349" cy="34362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Georgia" charset="0"/>
                  <a:ea typeface="Georgia" charset="0"/>
                  <a:cs typeface="Georgi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1"/>
                  </a:solidFill>
                  <a:latin typeface="Georgia" panose="02040502050405020303" pitchFamily="18" charset="0"/>
                </a:rPr>
                <a:t>HomeReady</a:t>
              </a:r>
              <a:r>
                <a:rPr lang="en-US" sz="1600" baseline="30000" dirty="0">
                  <a:solidFill>
                    <a:schemeClr val="bg1"/>
                  </a:solidFill>
                  <a:latin typeface="Glypha LT Pro" panose="02060503030505020204" pitchFamily="18" charset="77"/>
                </a:rPr>
                <a:t>®</a:t>
              </a:r>
            </a:p>
          </p:txBody>
        </p:sp>
        <p:sp>
          <p:nvSpPr>
            <p:cNvPr id="27" name="Isosceles Triangle 7">
              <a:extLst>
                <a:ext uri="{FF2B5EF4-FFF2-40B4-BE49-F238E27FC236}">
                  <a16:creationId xmlns:a16="http://schemas.microsoft.com/office/drawing/2014/main" id="{79DEECD8-BE2C-F74D-8219-4452D37BD4FE}"/>
                </a:ext>
              </a:extLst>
            </p:cNvPr>
            <p:cNvSpPr/>
            <p:nvPr/>
          </p:nvSpPr>
          <p:spPr>
            <a:xfrm rot="10800000">
              <a:off x="3439393" y="4057868"/>
              <a:ext cx="702428" cy="393555"/>
            </a:xfrm>
            <a:custGeom>
              <a:avLst/>
              <a:gdLst>
                <a:gd name="connsiteX0" fmla="*/ 0 w 3958526"/>
                <a:gd name="connsiteY0" fmla="*/ 3073711 h 3073711"/>
                <a:gd name="connsiteX1" fmla="*/ 1979263 w 3958526"/>
                <a:gd name="connsiteY1" fmla="*/ 0 h 3073711"/>
                <a:gd name="connsiteX2" fmla="*/ 3958526 w 3958526"/>
                <a:gd name="connsiteY2" fmla="*/ 3073711 h 3073711"/>
                <a:gd name="connsiteX3" fmla="*/ 0 w 3958526"/>
                <a:gd name="connsiteY3" fmla="*/ 3073711 h 3073711"/>
                <a:gd name="connsiteX0" fmla="*/ 0 w 3958526"/>
                <a:gd name="connsiteY0" fmla="*/ 1920413 h 1920413"/>
                <a:gd name="connsiteX1" fmla="*/ 1971025 w 3958526"/>
                <a:gd name="connsiteY1" fmla="*/ 0 h 1920413"/>
                <a:gd name="connsiteX2" fmla="*/ 3958526 w 3958526"/>
                <a:gd name="connsiteY2" fmla="*/ 1920413 h 1920413"/>
                <a:gd name="connsiteX3" fmla="*/ 0 w 3958526"/>
                <a:gd name="connsiteY3" fmla="*/ 1920413 h 1920413"/>
                <a:gd name="connsiteX0" fmla="*/ 0 w 3958526"/>
                <a:gd name="connsiteY0" fmla="*/ 2991332 h 2991332"/>
                <a:gd name="connsiteX1" fmla="*/ 1880409 w 3958526"/>
                <a:gd name="connsiteY1" fmla="*/ 0 h 2991332"/>
                <a:gd name="connsiteX2" fmla="*/ 3958526 w 3958526"/>
                <a:gd name="connsiteY2" fmla="*/ 2991332 h 2991332"/>
                <a:gd name="connsiteX3" fmla="*/ 0 w 3958526"/>
                <a:gd name="connsiteY3" fmla="*/ 2991332 h 2991332"/>
                <a:gd name="connsiteX0" fmla="*/ 0 w 4634029"/>
                <a:gd name="connsiteY0" fmla="*/ 2991332 h 2991332"/>
                <a:gd name="connsiteX1" fmla="*/ 1880409 w 4634029"/>
                <a:gd name="connsiteY1" fmla="*/ 0 h 2991332"/>
                <a:gd name="connsiteX2" fmla="*/ 4634029 w 4634029"/>
                <a:gd name="connsiteY2" fmla="*/ 2983095 h 2991332"/>
                <a:gd name="connsiteX3" fmla="*/ 0 w 4634029"/>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47"/>
                <a:gd name="connsiteX1" fmla="*/ 2728906 w 5482526"/>
                <a:gd name="connsiteY1" fmla="*/ 0 h 2991347"/>
                <a:gd name="connsiteX2" fmla="*/ 5482526 w 5482526"/>
                <a:gd name="connsiteY2" fmla="*/ 2983095 h 2991347"/>
                <a:gd name="connsiteX3" fmla="*/ 0 w 5482526"/>
                <a:gd name="connsiteY3" fmla="*/ 2991332 h 2991347"/>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64386"/>
                <a:gd name="connsiteY0" fmla="*/ 2972916 h 2977810"/>
                <a:gd name="connsiteX1" fmla="*/ 2757176 w 5464386"/>
                <a:gd name="connsiteY1" fmla="*/ 1 h 2977810"/>
                <a:gd name="connsiteX2" fmla="*/ 5464386 w 5464386"/>
                <a:gd name="connsiteY2" fmla="*/ 2977810 h 2977810"/>
                <a:gd name="connsiteX3" fmla="*/ 0 w 5464386"/>
                <a:gd name="connsiteY3" fmla="*/ 2972916 h 2977810"/>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43222"/>
                <a:gd name="connsiteY0" fmla="*/ 2972916 h 2974527"/>
                <a:gd name="connsiteX1" fmla="*/ 2757176 w 5443222"/>
                <a:gd name="connsiteY1" fmla="*/ 1 h 2974527"/>
                <a:gd name="connsiteX2" fmla="*/ 5443222 w 5443222"/>
                <a:gd name="connsiteY2" fmla="*/ 2974527 h 2974527"/>
                <a:gd name="connsiteX3" fmla="*/ 0 w 5443222"/>
                <a:gd name="connsiteY3" fmla="*/ 2972916 h 2974527"/>
                <a:gd name="connsiteX0" fmla="*/ 0 w 5443222"/>
                <a:gd name="connsiteY0" fmla="*/ 2972916 h 2974527"/>
                <a:gd name="connsiteX1" fmla="*/ 2745082 w 5443222"/>
                <a:gd name="connsiteY1" fmla="*/ 1 h 2974527"/>
                <a:gd name="connsiteX2" fmla="*/ 5443222 w 5443222"/>
                <a:gd name="connsiteY2" fmla="*/ 2974527 h 2974527"/>
                <a:gd name="connsiteX3" fmla="*/ 0 w 5443222"/>
                <a:gd name="connsiteY3" fmla="*/ 2972916 h 2974527"/>
              </a:gdLst>
              <a:ahLst/>
              <a:cxnLst>
                <a:cxn ang="0">
                  <a:pos x="connsiteX0" y="connsiteY0"/>
                </a:cxn>
                <a:cxn ang="0">
                  <a:pos x="connsiteX1" y="connsiteY1"/>
                </a:cxn>
                <a:cxn ang="0">
                  <a:pos x="connsiteX2" y="connsiteY2"/>
                </a:cxn>
                <a:cxn ang="0">
                  <a:pos x="connsiteX3" y="connsiteY3"/>
                </a:cxn>
              </a:cxnLst>
              <a:rect l="l" t="t" r="r" b="b"/>
              <a:pathLst>
                <a:path w="5443222" h="2974527">
                  <a:moveTo>
                    <a:pt x="0" y="2972916"/>
                  </a:moveTo>
                  <a:cubicBezTo>
                    <a:pt x="2745518" y="2976743"/>
                    <a:pt x="2733371" y="333"/>
                    <a:pt x="2745082" y="1"/>
                  </a:cubicBezTo>
                  <a:cubicBezTo>
                    <a:pt x="2756793" y="-331"/>
                    <a:pt x="2729777" y="2973079"/>
                    <a:pt x="5443222" y="2974527"/>
                  </a:cubicBezTo>
                  <a:lnTo>
                    <a:pt x="0" y="2972916"/>
                  </a:lnTo>
                  <a:close/>
                </a:path>
              </a:pathLst>
            </a:custGeom>
            <a:solidFill>
              <a:schemeClr val="tx2"/>
            </a:solidFill>
            <a:ln w="635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Arial"/>
              </a:endParaRPr>
            </a:p>
          </p:txBody>
        </p:sp>
      </p:grpSp>
      <p:grpSp>
        <p:nvGrpSpPr>
          <p:cNvPr id="9" name="Group 8">
            <a:extLst>
              <a:ext uri="{FF2B5EF4-FFF2-40B4-BE49-F238E27FC236}">
                <a16:creationId xmlns:a16="http://schemas.microsoft.com/office/drawing/2014/main" id="{29D33712-3B4E-2943-84AA-2DA3F577C34C}"/>
              </a:ext>
            </a:extLst>
          </p:cNvPr>
          <p:cNvGrpSpPr/>
          <p:nvPr/>
        </p:nvGrpSpPr>
        <p:grpSpPr>
          <a:xfrm>
            <a:off x="5172441" y="1782151"/>
            <a:ext cx="1948168" cy="2645204"/>
            <a:chOff x="4771871" y="1765865"/>
            <a:chExt cx="1948168" cy="2645204"/>
          </a:xfrm>
        </p:grpSpPr>
        <p:pic>
          <p:nvPicPr>
            <p:cNvPr id="31" name="Picture 30">
              <a:extLst>
                <a:ext uri="{FF2B5EF4-FFF2-40B4-BE49-F238E27FC236}">
                  <a16:creationId xmlns:a16="http://schemas.microsoft.com/office/drawing/2014/main" id="{852B5147-3269-F446-B079-B4A5F4B6EB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57" r="14900"/>
            <a:stretch/>
          </p:blipFill>
          <p:spPr>
            <a:xfrm>
              <a:off x="4876537" y="1765865"/>
              <a:ext cx="1792647" cy="16184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0" name="Rectangle 49">
              <a:extLst>
                <a:ext uri="{FF2B5EF4-FFF2-40B4-BE49-F238E27FC236}">
                  <a16:creationId xmlns:a16="http://schemas.microsoft.com/office/drawing/2014/main" id="{ABE6425E-15F7-C143-A1DF-A982EBE8DE85}"/>
                </a:ext>
              </a:extLst>
            </p:cNvPr>
            <p:cNvSpPr/>
            <p:nvPr/>
          </p:nvSpPr>
          <p:spPr>
            <a:xfrm>
              <a:off x="4819207" y="3553235"/>
              <a:ext cx="1900832" cy="560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3">
              <a:extLst>
                <a:ext uri="{FF2B5EF4-FFF2-40B4-BE49-F238E27FC236}">
                  <a16:creationId xmlns:a16="http://schemas.microsoft.com/office/drawing/2014/main" id="{847F40B8-4DCC-FE4F-85BA-0B7FF1674BF9}"/>
                </a:ext>
              </a:extLst>
            </p:cNvPr>
            <p:cNvSpPr txBox="1">
              <a:spLocks/>
            </p:cNvSpPr>
            <p:nvPr/>
          </p:nvSpPr>
          <p:spPr>
            <a:xfrm>
              <a:off x="4771871" y="3801088"/>
              <a:ext cx="1931706" cy="31243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Georgia" charset="0"/>
                  <a:ea typeface="Georgia" charset="0"/>
                  <a:cs typeface="Georgi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1"/>
                  </a:solidFill>
                  <a:latin typeface="Georgia" panose="02040502050405020303" pitchFamily="18" charset="0"/>
                </a:rPr>
                <a:t>MH Advantage</a:t>
              </a:r>
              <a:r>
                <a:rPr lang="en-US" sz="1600" baseline="30000" dirty="0">
                  <a:solidFill>
                    <a:schemeClr val="bg1"/>
                  </a:solidFill>
                  <a:latin typeface="Glypha LT Pro" panose="02060503030505020204" pitchFamily="18" charset="77"/>
                </a:rPr>
                <a:t>®</a:t>
              </a:r>
              <a:r>
                <a:rPr lang="en-US" sz="1600" dirty="0">
                  <a:solidFill>
                    <a:schemeClr val="bg1"/>
                  </a:solidFill>
                  <a:latin typeface="Georgia" panose="02040502050405020303" pitchFamily="18" charset="0"/>
                </a:rPr>
                <a:t> and Standard MH</a:t>
              </a:r>
              <a:endParaRPr lang="en-US" sz="1600" baseline="30000" dirty="0">
                <a:solidFill>
                  <a:schemeClr val="bg1"/>
                </a:solidFill>
                <a:latin typeface="Georgia" panose="02040502050405020303" pitchFamily="18" charset="0"/>
              </a:endParaRPr>
            </a:p>
          </p:txBody>
        </p:sp>
        <p:sp>
          <p:nvSpPr>
            <p:cNvPr id="28" name="Isosceles Triangle 7">
              <a:extLst>
                <a:ext uri="{FF2B5EF4-FFF2-40B4-BE49-F238E27FC236}">
                  <a16:creationId xmlns:a16="http://schemas.microsoft.com/office/drawing/2014/main" id="{F9B0DD95-4D5D-BB45-88C2-2F637FB80415}"/>
                </a:ext>
              </a:extLst>
            </p:cNvPr>
            <p:cNvSpPr/>
            <p:nvPr/>
          </p:nvSpPr>
          <p:spPr>
            <a:xfrm rot="10800000">
              <a:off x="5421646" y="4104508"/>
              <a:ext cx="702428" cy="306561"/>
            </a:xfrm>
            <a:custGeom>
              <a:avLst/>
              <a:gdLst>
                <a:gd name="connsiteX0" fmla="*/ 0 w 3958526"/>
                <a:gd name="connsiteY0" fmla="*/ 3073711 h 3073711"/>
                <a:gd name="connsiteX1" fmla="*/ 1979263 w 3958526"/>
                <a:gd name="connsiteY1" fmla="*/ 0 h 3073711"/>
                <a:gd name="connsiteX2" fmla="*/ 3958526 w 3958526"/>
                <a:gd name="connsiteY2" fmla="*/ 3073711 h 3073711"/>
                <a:gd name="connsiteX3" fmla="*/ 0 w 3958526"/>
                <a:gd name="connsiteY3" fmla="*/ 3073711 h 3073711"/>
                <a:gd name="connsiteX0" fmla="*/ 0 w 3958526"/>
                <a:gd name="connsiteY0" fmla="*/ 1920413 h 1920413"/>
                <a:gd name="connsiteX1" fmla="*/ 1971025 w 3958526"/>
                <a:gd name="connsiteY1" fmla="*/ 0 h 1920413"/>
                <a:gd name="connsiteX2" fmla="*/ 3958526 w 3958526"/>
                <a:gd name="connsiteY2" fmla="*/ 1920413 h 1920413"/>
                <a:gd name="connsiteX3" fmla="*/ 0 w 3958526"/>
                <a:gd name="connsiteY3" fmla="*/ 1920413 h 1920413"/>
                <a:gd name="connsiteX0" fmla="*/ 0 w 3958526"/>
                <a:gd name="connsiteY0" fmla="*/ 2991332 h 2991332"/>
                <a:gd name="connsiteX1" fmla="*/ 1880409 w 3958526"/>
                <a:gd name="connsiteY1" fmla="*/ 0 h 2991332"/>
                <a:gd name="connsiteX2" fmla="*/ 3958526 w 3958526"/>
                <a:gd name="connsiteY2" fmla="*/ 2991332 h 2991332"/>
                <a:gd name="connsiteX3" fmla="*/ 0 w 3958526"/>
                <a:gd name="connsiteY3" fmla="*/ 2991332 h 2991332"/>
                <a:gd name="connsiteX0" fmla="*/ 0 w 4634029"/>
                <a:gd name="connsiteY0" fmla="*/ 2991332 h 2991332"/>
                <a:gd name="connsiteX1" fmla="*/ 1880409 w 4634029"/>
                <a:gd name="connsiteY1" fmla="*/ 0 h 2991332"/>
                <a:gd name="connsiteX2" fmla="*/ 4634029 w 4634029"/>
                <a:gd name="connsiteY2" fmla="*/ 2983095 h 2991332"/>
                <a:gd name="connsiteX3" fmla="*/ 0 w 4634029"/>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47"/>
                <a:gd name="connsiteX1" fmla="*/ 2728906 w 5482526"/>
                <a:gd name="connsiteY1" fmla="*/ 0 h 2991347"/>
                <a:gd name="connsiteX2" fmla="*/ 5482526 w 5482526"/>
                <a:gd name="connsiteY2" fmla="*/ 2983095 h 2991347"/>
                <a:gd name="connsiteX3" fmla="*/ 0 w 5482526"/>
                <a:gd name="connsiteY3" fmla="*/ 2991332 h 2991347"/>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64386"/>
                <a:gd name="connsiteY0" fmla="*/ 2972916 h 2977810"/>
                <a:gd name="connsiteX1" fmla="*/ 2757176 w 5464386"/>
                <a:gd name="connsiteY1" fmla="*/ 1 h 2977810"/>
                <a:gd name="connsiteX2" fmla="*/ 5464386 w 5464386"/>
                <a:gd name="connsiteY2" fmla="*/ 2977810 h 2977810"/>
                <a:gd name="connsiteX3" fmla="*/ 0 w 5464386"/>
                <a:gd name="connsiteY3" fmla="*/ 2972916 h 2977810"/>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43222"/>
                <a:gd name="connsiteY0" fmla="*/ 2972916 h 2974527"/>
                <a:gd name="connsiteX1" fmla="*/ 2757176 w 5443222"/>
                <a:gd name="connsiteY1" fmla="*/ 1 h 2974527"/>
                <a:gd name="connsiteX2" fmla="*/ 5443222 w 5443222"/>
                <a:gd name="connsiteY2" fmla="*/ 2974527 h 2974527"/>
                <a:gd name="connsiteX3" fmla="*/ 0 w 5443222"/>
                <a:gd name="connsiteY3" fmla="*/ 2972916 h 2974527"/>
                <a:gd name="connsiteX0" fmla="*/ 0 w 5443222"/>
                <a:gd name="connsiteY0" fmla="*/ 2972916 h 2974527"/>
                <a:gd name="connsiteX1" fmla="*/ 2745082 w 5443222"/>
                <a:gd name="connsiteY1" fmla="*/ 1 h 2974527"/>
                <a:gd name="connsiteX2" fmla="*/ 5443222 w 5443222"/>
                <a:gd name="connsiteY2" fmla="*/ 2974527 h 2974527"/>
                <a:gd name="connsiteX3" fmla="*/ 0 w 5443222"/>
                <a:gd name="connsiteY3" fmla="*/ 2972916 h 2974527"/>
              </a:gdLst>
              <a:ahLst/>
              <a:cxnLst>
                <a:cxn ang="0">
                  <a:pos x="connsiteX0" y="connsiteY0"/>
                </a:cxn>
                <a:cxn ang="0">
                  <a:pos x="connsiteX1" y="connsiteY1"/>
                </a:cxn>
                <a:cxn ang="0">
                  <a:pos x="connsiteX2" y="connsiteY2"/>
                </a:cxn>
                <a:cxn ang="0">
                  <a:pos x="connsiteX3" y="connsiteY3"/>
                </a:cxn>
              </a:cxnLst>
              <a:rect l="l" t="t" r="r" b="b"/>
              <a:pathLst>
                <a:path w="5443222" h="2974527">
                  <a:moveTo>
                    <a:pt x="0" y="2972916"/>
                  </a:moveTo>
                  <a:cubicBezTo>
                    <a:pt x="2745518" y="2976743"/>
                    <a:pt x="2733371" y="333"/>
                    <a:pt x="2745082" y="1"/>
                  </a:cubicBezTo>
                  <a:cubicBezTo>
                    <a:pt x="2756793" y="-331"/>
                    <a:pt x="2729777" y="2973079"/>
                    <a:pt x="5443222" y="2974527"/>
                  </a:cubicBezTo>
                  <a:lnTo>
                    <a:pt x="0" y="2972916"/>
                  </a:lnTo>
                  <a:close/>
                </a:path>
              </a:pathLst>
            </a:custGeom>
            <a:solidFill>
              <a:schemeClr val="accent1"/>
            </a:solidFill>
            <a:ln w="635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Arial"/>
              </a:endParaRPr>
            </a:p>
          </p:txBody>
        </p:sp>
      </p:grpSp>
      <p:sp>
        <p:nvSpPr>
          <p:cNvPr id="2" name="TextBox 1">
            <a:extLst>
              <a:ext uri="{FF2B5EF4-FFF2-40B4-BE49-F238E27FC236}">
                <a16:creationId xmlns:a16="http://schemas.microsoft.com/office/drawing/2014/main" id="{AB9D0266-3271-254E-A497-B5668F54909F}"/>
              </a:ext>
            </a:extLst>
          </p:cNvPr>
          <p:cNvSpPr txBox="1"/>
          <p:nvPr/>
        </p:nvSpPr>
        <p:spPr>
          <a:xfrm>
            <a:off x="3472728" y="871105"/>
            <a:ext cx="65" cy="249299"/>
          </a:xfrm>
          <a:prstGeom prst="rect">
            <a:avLst/>
          </a:prstGeom>
          <a:noFill/>
        </p:spPr>
        <p:txBody>
          <a:bodyPr wrap="none" lIns="0" tIns="0" rIns="0" bIns="0" rtlCol="0">
            <a:spAutoFit/>
          </a:bodyPr>
          <a:lstStyle/>
          <a:p>
            <a:pPr algn="l">
              <a:lnSpc>
                <a:spcPct val="90000"/>
              </a:lnSpc>
              <a:spcAft>
                <a:spcPts val="1200"/>
              </a:spcAft>
            </a:pPr>
            <a:endParaRPr lang="en-US"/>
          </a:p>
        </p:txBody>
      </p:sp>
      <p:sp>
        <p:nvSpPr>
          <p:cNvPr id="15" name="Content Placeholder 14">
            <a:extLst>
              <a:ext uri="{FF2B5EF4-FFF2-40B4-BE49-F238E27FC236}">
                <a16:creationId xmlns:a16="http://schemas.microsoft.com/office/drawing/2014/main" id="{56DC1275-757B-984A-9A55-D7561606F145}"/>
              </a:ext>
            </a:extLst>
          </p:cNvPr>
          <p:cNvSpPr>
            <a:spLocks noGrp="1"/>
          </p:cNvSpPr>
          <p:nvPr>
            <p:ph sz="quarter" idx="18"/>
          </p:nvPr>
        </p:nvSpPr>
        <p:spPr>
          <a:xfrm>
            <a:off x="616008" y="1255433"/>
            <a:ext cx="10363200" cy="246221"/>
          </a:xfrm>
        </p:spPr>
        <p:txBody>
          <a:bodyPr/>
          <a:lstStyle/>
          <a:p>
            <a:r>
              <a:rPr lang="en-US" dirty="0"/>
              <a:t>Tackling access to credit and housing affordability challenges</a:t>
            </a:r>
          </a:p>
        </p:txBody>
      </p:sp>
      <p:sp>
        <p:nvSpPr>
          <p:cNvPr id="33" name="Rectangle 32">
            <a:extLst>
              <a:ext uri="{FF2B5EF4-FFF2-40B4-BE49-F238E27FC236}">
                <a16:creationId xmlns:a16="http://schemas.microsoft.com/office/drawing/2014/main" id="{86BDF71C-7B17-0843-BF7F-94A7106487E2}"/>
              </a:ext>
            </a:extLst>
          </p:cNvPr>
          <p:cNvSpPr/>
          <p:nvPr/>
        </p:nvSpPr>
        <p:spPr>
          <a:xfrm>
            <a:off x="10048726" y="3547103"/>
            <a:ext cx="1860965" cy="6051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a:extLst>
              <a:ext uri="{FF2B5EF4-FFF2-40B4-BE49-F238E27FC236}">
                <a16:creationId xmlns:a16="http://schemas.microsoft.com/office/drawing/2014/main" id="{EE492B47-77D5-BD4C-8480-5FB9E07C8D09}"/>
              </a:ext>
            </a:extLst>
          </p:cNvPr>
          <p:cNvSpPr txBox="1">
            <a:spLocks/>
          </p:cNvSpPr>
          <p:nvPr/>
        </p:nvSpPr>
        <p:spPr>
          <a:xfrm>
            <a:off x="10007755" y="3677850"/>
            <a:ext cx="2026019" cy="34362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Georgia" charset="0"/>
                <a:ea typeface="Georgia" charset="0"/>
                <a:cs typeface="Georgi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1"/>
                </a:solidFill>
                <a:latin typeface="Georgia" panose="02040502050405020303" pitchFamily="18" charset="0"/>
              </a:rPr>
              <a:t>HFA Preferred™</a:t>
            </a:r>
          </a:p>
        </p:txBody>
      </p:sp>
      <p:sp>
        <p:nvSpPr>
          <p:cNvPr id="35" name="Isosceles Triangle 7">
            <a:extLst>
              <a:ext uri="{FF2B5EF4-FFF2-40B4-BE49-F238E27FC236}">
                <a16:creationId xmlns:a16="http://schemas.microsoft.com/office/drawing/2014/main" id="{C99DE7BB-BEDA-6D46-8210-DF7F10F8EF88}"/>
              </a:ext>
            </a:extLst>
          </p:cNvPr>
          <p:cNvSpPr/>
          <p:nvPr/>
        </p:nvSpPr>
        <p:spPr>
          <a:xfrm rot="10800000">
            <a:off x="10734078" y="4136810"/>
            <a:ext cx="597635" cy="364453"/>
          </a:xfrm>
          <a:custGeom>
            <a:avLst/>
            <a:gdLst>
              <a:gd name="connsiteX0" fmla="*/ 0 w 3958526"/>
              <a:gd name="connsiteY0" fmla="*/ 3073711 h 3073711"/>
              <a:gd name="connsiteX1" fmla="*/ 1979263 w 3958526"/>
              <a:gd name="connsiteY1" fmla="*/ 0 h 3073711"/>
              <a:gd name="connsiteX2" fmla="*/ 3958526 w 3958526"/>
              <a:gd name="connsiteY2" fmla="*/ 3073711 h 3073711"/>
              <a:gd name="connsiteX3" fmla="*/ 0 w 3958526"/>
              <a:gd name="connsiteY3" fmla="*/ 3073711 h 3073711"/>
              <a:gd name="connsiteX0" fmla="*/ 0 w 3958526"/>
              <a:gd name="connsiteY0" fmla="*/ 1920413 h 1920413"/>
              <a:gd name="connsiteX1" fmla="*/ 1971025 w 3958526"/>
              <a:gd name="connsiteY1" fmla="*/ 0 h 1920413"/>
              <a:gd name="connsiteX2" fmla="*/ 3958526 w 3958526"/>
              <a:gd name="connsiteY2" fmla="*/ 1920413 h 1920413"/>
              <a:gd name="connsiteX3" fmla="*/ 0 w 3958526"/>
              <a:gd name="connsiteY3" fmla="*/ 1920413 h 1920413"/>
              <a:gd name="connsiteX0" fmla="*/ 0 w 3958526"/>
              <a:gd name="connsiteY0" fmla="*/ 2991332 h 2991332"/>
              <a:gd name="connsiteX1" fmla="*/ 1880409 w 3958526"/>
              <a:gd name="connsiteY1" fmla="*/ 0 h 2991332"/>
              <a:gd name="connsiteX2" fmla="*/ 3958526 w 3958526"/>
              <a:gd name="connsiteY2" fmla="*/ 2991332 h 2991332"/>
              <a:gd name="connsiteX3" fmla="*/ 0 w 3958526"/>
              <a:gd name="connsiteY3" fmla="*/ 2991332 h 2991332"/>
              <a:gd name="connsiteX0" fmla="*/ 0 w 4634029"/>
              <a:gd name="connsiteY0" fmla="*/ 2991332 h 2991332"/>
              <a:gd name="connsiteX1" fmla="*/ 1880409 w 4634029"/>
              <a:gd name="connsiteY1" fmla="*/ 0 h 2991332"/>
              <a:gd name="connsiteX2" fmla="*/ 4634029 w 4634029"/>
              <a:gd name="connsiteY2" fmla="*/ 2983095 h 2991332"/>
              <a:gd name="connsiteX3" fmla="*/ 0 w 4634029"/>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47"/>
              <a:gd name="connsiteX1" fmla="*/ 2728906 w 5482526"/>
              <a:gd name="connsiteY1" fmla="*/ 0 h 2991347"/>
              <a:gd name="connsiteX2" fmla="*/ 5482526 w 5482526"/>
              <a:gd name="connsiteY2" fmla="*/ 2983095 h 2991347"/>
              <a:gd name="connsiteX3" fmla="*/ 0 w 5482526"/>
              <a:gd name="connsiteY3" fmla="*/ 2991332 h 2991347"/>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64386"/>
              <a:gd name="connsiteY0" fmla="*/ 2972916 h 2977810"/>
              <a:gd name="connsiteX1" fmla="*/ 2757176 w 5464386"/>
              <a:gd name="connsiteY1" fmla="*/ 1 h 2977810"/>
              <a:gd name="connsiteX2" fmla="*/ 5464386 w 5464386"/>
              <a:gd name="connsiteY2" fmla="*/ 2977810 h 2977810"/>
              <a:gd name="connsiteX3" fmla="*/ 0 w 5464386"/>
              <a:gd name="connsiteY3" fmla="*/ 2972916 h 2977810"/>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43222"/>
              <a:gd name="connsiteY0" fmla="*/ 2972916 h 2974527"/>
              <a:gd name="connsiteX1" fmla="*/ 2757176 w 5443222"/>
              <a:gd name="connsiteY1" fmla="*/ 1 h 2974527"/>
              <a:gd name="connsiteX2" fmla="*/ 5443222 w 5443222"/>
              <a:gd name="connsiteY2" fmla="*/ 2974527 h 2974527"/>
              <a:gd name="connsiteX3" fmla="*/ 0 w 5443222"/>
              <a:gd name="connsiteY3" fmla="*/ 2972916 h 2974527"/>
              <a:gd name="connsiteX0" fmla="*/ 0 w 5443222"/>
              <a:gd name="connsiteY0" fmla="*/ 2972916 h 2974527"/>
              <a:gd name="connsiteX1" fmla="*/ 2745082 w 5443222"/>
              <a:gd name="connsiteY1" fmla="*/ 1 h 2974527"/>
              <a:gd name="connsiteX2" fmla="*/ 5443222 w 5443222"/>
              <a:gd name="connsiteY2" fmla="*/ 2974527 h 2974527"/>
              <a:gd name="connsiteX3" fmla="*/ 0 w 5443222"/>
              <a:gd name="connsiteY3" fmla="*/ 2972916 h 2974527"/>
            </a:gdLst>
            <a:ahLst/>
            <a:cxnLst>
              <a:cxn ang="0">
                <a:pos x="connsiteX0" y="connsiteY0"/>
              </a:cxn>
              <a:cxn ang="0">
                <a:pos x="connsiteX1" y="connsiteY1"/>
              </a:cxn>
              <a:cxn ang="0">
                <a:pos x="connsiteX2" y="connsiteY2"/>
              </a:cxn>
              <a:cxn ang="0">
                <a:pos x="connsiteX3" y="connsiteY3"/>
              </a:cxn>
            </a:cxnLst>
            <a:rect l="l" t="t" r="r" b="b"/>
            <a:pathLst>
              <a:path w="5443222" h="2974527">
                <a:moveTo>
                  <a:pt x="0" y="2972916"/>
                </a:moveTo>
                <a:cubicBezTo>
                  <a:pt x="2745518" y="2976743"/>
                  <a:pt x="2733371" y="333"/>
                  <a:pt x="2745082" y="1"/>
                </a:cubicBezTo>
                <a:cubicBezTo>
                  <a:pt x="2756793" y="-331"/>
                  <a:pt x="2729777" y="2973079"/>
                  <a:pt x="5443222" y="2974527"/>
                </a:cubicBezTo>
                <a:lnTo>
                  <a:pt x="0" y="2972916"/>
                </a:lnTo>
                <a:close/>
              </a:path>
            </a:pathLst>
          </a:custGeom>
          <a:solidFill>
            <a:schemeClr val="accent3"/>
          </a:solidFill>
          <a:ln w="635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Arial"/>
            </a:endParaRPr>
          </a:p>
        </p:txBody>
      </p:sp>
      <p:sp>
        <p:nvSpPr>
          <p:cNvPr id="37" name="Rectangle 36">
            <a:extLst>
              <a:ext uri="{FF2B5EF4-FFF2-40B4-BE49-F238E27FC236}">
                <a16:creationId xmlns:a16="http://schemas.microsoft.com/office/drawing/2014/main" id="{3B9E31B3-81E4-F340-AF12-48562E2EC2C4}"/>
              </a:ext>
            </a:extLst>
          </p:cNvPr>
          <p:cNvSpPr/>
          <p:nvPr/>
        </p:nvSpPr>
        <p:spPr>
          <a:xfrm>
            <a:off x="7403972" y="3611781"/>
            <a:ext cx="2428972" cy="560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a:extLst>
              <a:ext uri="{FF2B5EF4-FFF2-40B4-BE49-F238E27FC236}">
                <a16:creationId xmlns:a16="http://schemas.microsoft.com/office/drawing/2014/main" id="{B921C21F-AAA1-5A46-8A55-5F6EA2E24394}"/>
              </a:ext>
            </a:extLst>
          </p:cNvPr>
          <p:cNvSpPr txBox="1">
            <a:spLocks/>
          </p:cNvSpPr>
          <p:nvPr/>
        </p:nvSpPr>
        <p:spPr>
          <a:xfrm>
            <a:off x="7403972" y="3579632"/>
            <a:ext cx="2484749" cy="541162"/>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Georgia" charset="0"/>
                <a:ea typeface="Georgia" charset="0"/>
                <a:cs typeface="Georgi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err="1">
                <a:solidFill>
                  <a:schemeClr val="bg1"/>
                </a:solidFill>
                <a:latin typeface="Georgia" panose="02040502050405020303" pitchFamily="18" charset="0"/>
              </a:rPr>
              <a:t>HomeStyle</a:t>
            </a:r>
            <a:r>
              <a:rPr lang="en-US" sz="1600" baseline="30000" dirty="0">
                <a:solidFill>
                  <a:schemeClr val="bg1"/>
                </a:solidFill>
                <a:latin typeface="Glypha LT Pro" panose="02060503030505020204" pitchFamily="18" charset="77"/>
              </a:rPr>
              <a:t> ®</a:t>
            </a:r>
            <a:r>
              <a:rPr lang="en-US" sz="1600" dirty="0">
                <a:solidFill>
                  <a:schemeClr val="bg1"/>
                </a:solidFill>
                <a:latin typeface="Georgia" panose="02040502050405020303" pitchFamily="18" charset="0"/>
              </a:rPr>
              <a:t> Renovation </a:t>
            </a:r>
            <a:r>
              <a:rPr lang="en-US" sz="1600" dirty="0" err="1">
                <a:solidFill>
                  <a:schemeClr val="bg1"/>
                </a:solidFill>
                <a:latin typeface="Georgia" panose="02040502050405020303" pitchFamily="18" charset="0"/>
              </a:rPr>
              <a:t>HomeStyle</a:t>
            </a:r>
            <a:r>
              <a:rPr lang="en-US" sz="1600" dirty="0">
                <a:solidFill>
                  <a:schemeClr val="bg1"/>
                </a:solidFill>
                <a:latin typeface="Georgia" panose="02040502050405020303" pitchFamily="18" charset="0"/>
              </a:rPr>
              <a:t> Energy</a:t>
            </a:r>
          </a:p>
        </p:txBody>
      </p:sp>
      <p:sp>
        <p:nvSpPr>
          <p:cNvPr id="39" name="Isosceles Triangle 7">
            <a:extLst>
              <a:ext uri="{FF2B5EF4-FFF2-40B4-BE49-F238E27FC236}">
                <a16:creationId xmlns:a16="http://schemas.microsoft.com/office/drawing/2014/main" id="{C3183DF8-C468-7C48-93EE-0811B52EBA4C}"/>
              </a:ext>
            </a:extLst>
          </p:cNvPr>
          <p:cNvSpPr/>
          <p:nvPr/>
        </p:nvSpPr>
        <p:spPr>
          <a:xfrm rot="10800000">
            <a:off x="8278147" y="4164016"/>
            <a:ext cx="702428" cy="393555"/>
          </a:xfrm>
          <a:custGeom>
            <a:avLst/>
            <a:gdLst>
              <a:gd name="connsiteX0" fmla="*/ 0 w 3958526"/>
              <a:gd name="connsiteY0" fmla="*/ 3073711 h 3073711"/>
              <a:gd name="connsiteX1" fmla="*/ 1979263 w 3958526"/>
              <a:gd name="connsiteY1" fmla="*/ 0 h 3073711"/>
              <a:gd name="connsiteX2" fmla="*/ 3958526 w 3958526"/>
              <a:gd name="connsiteY2" fmla="*/ 3073711 h 3073711"/>
              <a:gd name="connsiteX3" fmla="*/ 0 w 3958526"/>
              <a:gd name="connsiteY3" fmla="*/ 3073711 h 3073711"/>
              <a:gd name="connsiteX0" fmla="*/ 0 w 3958526"/>
              <a:gd name="connsiteY0" fmla="*/ 1920413 h 1920413"/>
              <a:gd name="connsiteX1" fmla="*/ 1971025 w 3958526"/>
              <a:gd name="connsiteY1" fmla="*/ 0 h 1920413"/>
              <a:gd name="connsiteX2" fmla="*/ 3958526 w 3958526"/>
              <a:gd name="connsiteY2" fmla="*/ 1920413 h 1920413"/>
              <a:gd name="connsiteX3" fmla="*/ 0 w 3958526"/>
              <a:gd name="connsiteY3" fmla="*/ 1920413 h 1920413"/>
              <a:gd name="connsiteX0" fmla="*/ 0 w 3958526"/>
              <a:gd name="connsiteY0" fmla="*/ 2991332 h 2991332"/>
              <a:gd name="connsiteX1" fmla="*/ 1880409 w 3958526"/>
              <a:gd name="connsiteY1" fmla="*/ 0 h 2991332"/>
              <a:gd name="connsiteX2" fmla="*/ 3958526 w 3958526"/>
              <a:gd name="connsiteY2" fmla="*/ 2991332 h 2991332"/>
              <a:gd name="connsiteX3" fmla="*/ 0 w 3958526"/>
              <a:gd name="connsiteY3" fmla="*/ 2991332 h 2991332"/>
              <a:gd name="connsiteX0" fmla="*/ 0 w 4634029"/>
              <a:gd name="connsiteY0" fmla="*/ 2991332 h 2991332"/>
              <a:gd name="connsiteX1" fmla="*/ 1880409 w 4634029"/>
              <a:gd name="connsiteY1" fmla="*/ 0 h 2991332"/>
              <a:gd name="connsiteX2" fmla="*/ 4634029 w 4634029"/>
              <a:gd name="connsiteY2" fmla="*/ 2983095 h 2991332"/>
              <a:gd name="connsiteX3" fmla="*/ 0 w 4634029"/>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47"/>
              <a:gd name="connsiteX1" fmla="*/ 2728906 w 5482526"/>
              <a:gd name="connsiteY1" fmla="*/ 0 h 2991347"/>
              <a:gd name="connsiteX2" fmla="*/ 5482526 w 5482526"/>
              <a:gd name="connsiteY2" fmla="*/ 2983095 h 2991347"/>
              <a:gd name="connsiteX3" fmla="*/ 0 w 5482526"/>
              <a:gd name="connsiteY3" fmla="*/ 2991332 h 2991347"/>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64386"/>
              <a:gd name="connsiteY0" fmla="*/ 2972916 h 2977810"/>
              <a:gd name="connsiteX1" fmla="*/ 2757176 w 5464386"/>
              <a:gd name="connsiteY1" fmla="*/ 1 h 2977810"/>
              <a:gd name="connsiteX2" fmla="*/ 5464386 w 5464386"/>
              <a:gd name="connsiteY2" fmla="*/ 2977810 h 2977810"/>
              <a:gd name="connsiteX3" fmla="*/ 0 w 5464386"/>
              <a:gd name="connsiteY3" fmla="*/ 2972916 h 2977810"/>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43222"/>
              <a:gd name="connsiteY0" fmla="*/ 2972916 h 2974527"/>
              <a:gd name="connsiteX1" fmla="*/ 2757176 w 5443222"/>
              <a:gd name="connsiteY1" fmla="*/ 1 h 2974527"/>
              <a:gd name="connsiteX2" fmla="*/ 5443222 w 5443222"/>
              <a:gd name="connsiteY2" fmla="*/ 2974527 h 2974527"/>
              <a:gd name="connsiteX3" fmla="*/ 0 w 5443222"/>
              <a:gd name="connsiteY3" fmla="*/ 2972916 h 2974527"/>
              <a:gd name="connsiteX0" fmla="*/ 0 w 5443222"/>
              <a:gd name="connsiteY0" fmla="*/ 2972916 h 2974527"/>
              <a:gd name="connsiteX1" fmla="*/ 2745082 w 5443222"/>
              <a:gd name="connsiteY1" fmla="*/ 1 h 2974527"/>
              <a:gd name="connsiteX2" fmla="*/ 5443222 w 5443222"/>
              <a:gd name="connsiteY2" fmla="*/ 2974527 h 2974527"/>
              <a:gd name="connsiteX3" fmla="*/ 0 w 5443222"/>
              <a:gd name="connsiteY3" fmla="*/ 2972916 h 2974527"/>
            </a:gdLst>
            <a:ahLst/>
            <a:cxnLst>
              <a:cxn ang="0">
                <a:pos x="connsiteX0" y="connsiteY0"/>
              </a:cxn>
              <a:cxn ang="0">
                <a:pos x="connsiteX1" y="connsiteY1"/>
              </a:cxn>
              <a:cxn ang="0">
                <a:pos x="connsiteX2" y="connsiteY2"/>
              </a:cxn>
              <a:cxn ang="0">
                <a:pos x="connsiteX3" y="connsiteY3"/>
              </a:cxn>
            </a:cxnLst>
            <a:rect l="l" t="t" r="r" b="b"/>
            <a:pathLst>
              <a:path w="5443222" h="2974527">
                <a:moveTo>
                  <a:pt x="0" y="2972916"/>
                </a:moveTo>
                <a:cubicBezTo>
                  <a:pt x="2745518" y="2976743"/>
                  <a:pt x="2733371" y="333"/>
                  <a:pt x="2745082" y="1"/>
                </a:cubicBezTo>
                <a:cubicBezTo>
                  <a:pt x="2756793" y="-331"/>
                  <a:pt x="2729777" y="2973079"/>
                  <a:pt x="5443222" y="2974527"/>
                </a:cubicBezTo>
                <a:lnTo>
                  <a:pt x="0" y="2972916"/>
                </a:lnTo>
                <a:close/>
              </a:path>
            </a:pathLst>
          </a:custGeom>
          <a:solidFill>
            <a:schemeClr val="accent2"/>
          </a:solidFill>
          <a:ln w="635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Arial"/>
            </a:endParaRPr>
          </a:p>
        </p:txBody>
      </p:sp>
      <p:pic>
        <p:nvPicPr>
          <p:cNvPr id="3" name="Picture 2">
            <a:extLst>
              <a:ext uri="{FF2B5EF4-FFF2-40B4-BE49-F238E27FC236}">
                <a16:creationId xmlns:a16="http://schemas.microsoft.com/office/drawing/2014/main" id="{A16086A2-3454-4599-87EF-68F711063544}"/>
              </a:ext>
            </a:extLst>
          </p:cNvPr>
          <p:cNvPicPr>
            <a:picLocks noChangeAspect="1"/>
          </p:cNvPicPr>
          <p:nvPr/>
        </p:nvPicPr>
        <p:blipFill>
          <a:blip r:embed="rId4"/>
          <a:stretch>
            <a:fillRect/>
          </a:stretch>
        </p:blipFill>
        <p:spPr>
          <a:xfrm>
            <a:off x="10066351" y="1758474"/>
            <a:ext cx="1843339" cy="16184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9" name="Text Placeholder 3">
            <a:extLst>
              <a:ext uri="{FF2B5EF4-FFF2-40B4-BE49-F238E27FC236}">
                <a16:creationId xmlns:a16="http://schemas.microsoft.com/office/drawing/2014/main" id="{4798B927-F1CF-4528-A98D-67DF48506D79}"/>
              </a:ext>
            </a:extLst>
          </p:cNvPr>
          <p:cNvSpPr txBox="1">
            <a:spLocks/>
          </p:cNvSpPr>
          <p:nvPr/>
        </p:nvSpPr>
        <p:spPr>
          <a:xfrm>
            <a:off x="490315" y="4530565"/>
            <a:ext cx="1945900" cy="12052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b="0" dirty="0">
                <a:solidFill>
                  <a:schemeClr val="tx2"/>
                </a:solidFill>
                <a:latin typeface="Source Sans Pro" panose="020B0503030403020204" pitchFamily="34" charset="77"/>
              </a:rPr>
              <a:t>Helps serve low- to moderate-income first-time homebuyers</a:t>
            </a:r>
          </a:p>
        </p:txBody>
      </p:sp>
      <p:grpSp>
        <p:nvGrpSpPr>
          <p:cNvPr id="6" name="Group 5">
            <a:extLst>
              <a:ext uri="{FF2B5EF4-FFF2-40B4-BE49-F238E27FC236}">
                <a16:creationId xmlns:a16="http://schemas.microsoft.com/office/drawing/2014/main" id="{028B5909-B454-BE11-2492-D85E3DF350C1}"/>
              </a:ext>
            </a:extLst>
          </p:cNvPr>
          <p:cNvGrpSpPr/>
          <p:nvPr/>
        </p:nvGrpSpPr>
        <p:grpSpPr>
          <a:xfrm>
            <a:off x="365388" y="3634896"/>
            <a:ext cx="2051479" cy="813298"/>
            <a:chOff x="461504" y="3591674"/>
            <a:chExt cx="2051479" cy="813298"/>
          </a:xfrm>
        </p:grpSpPr>
        <p:sp>
          <p:nvSpPr>
            <p:cNvPr id="30" name="Rectangle 29">
              <a:extLst>
                <a:ext uri="{FF2B5EF4-FFF2-40B4-BE49-F238E27FC236}">
                  <a16:creationId xmlns:a16="http://schemas.microsoft.com/office/drawing/2014/main" id="{95F04567-F1EF-4A38-A3EA-B95AA9F02706}"/>
                </a:ext>
              </a:extLst>
            </p:cNvPr>
            <p:cNvSpPr/>
            <p:nvPr/>
          </p:nvSpPr>
          <p:spPr>
            <a:xfrm>
              <a:off x="525884" y="3591674"/>
              <a:ext cx="1987099" cy="5363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a:extLst>
                <a:ext uri="{FF2B5EF4-FFF2-40B4-BE49-F238E27FC236}">
                  <a16:creationId xmlns:a16="http://schemas.microsoft.com/office/drawing/2014/main" id="{3964E580-13CC-47A4-9F74-2CA97E5FB1D3}"/>
                </a:ext>
              </a:extLst>
            </p:cNvPr>
            <p:cNvSpPr txBox="1">
              <a:spLocks/>
            </p:cNvSpPr>
            <p:nvPr/>
          </p:nvSpPr>
          <p:spPr>
            <a:xfrm>
              <a:off x="461504" y="3696603"/>
              <a:ext cx="1936037" cy="299783"/>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Georgia" charset="0"/>
                  <a:ea typeface="Georgia" charset="0"/>
                  <a:cs typeface="Georgia"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1"/>
                  </a:solidFill>
                  <a:latin typeface="Georgia" panose="02040502050405020303" pitchFamily="18" charset="0"/>
                </a:rPr>
                <a:t>97% LTV</a:t>
              </a:r>
            </a:p>
          </p:txBody>
        </p:sp>
        <p:sp>
          <p:nvSpPr>
            <p:cNvPr id="41" name="Isosceles Triangle 7">
              <a:extLst>
                <a:ext uri="{FF2B5EF4-FFF2-40B4-BE49-F238E27FC236}">
                  <a16:creationId xmlns:a16="http://schemas.microsoft.com/office/drawing/2014/main" id="{C703C62E-6E20-4918-91E3-257F1E11FBB5}"/>
                </a:ext>
              </a:extLst>
            </p:cNvPr>
            <p:cNvSpPr/>
            <p:nvPr/>
          </p:nvSpPr>
          <p:spPr>
            <a:xfrm rot="10800000">
              <a:off x="1231749" y="4120794"/>
              <a:ext cx="526234" cy="284178"/>
            </a:xfrm>
            <a:custGeom>
              <a:avLst/>
              <a:gdLst>
                <a:gd name="connsiteX0" fmla="*/ 0 w 3958526"/>
                <a:gd name="connsiteY0" fmla="*/ 3073711 h 3073711"/>
                <a:gd name="connsiteX1" fmla="*/ 1979263 w 3958526"/>
                <a:gd name="connsiteY1" fmla="*/ 0 h 3073711"/>
                <a:gd name="connsiteX2" fmla="*/ 3958526 w 3958526"/>
                <a:gd name="connsiteY2" fmla="*/ 3073711 h 3073711"/>
                <a:gd name="connsiteX3" fmla="*/ 0 w 3958526"/>
                <a:gd name="connsiteY3" fmla="*/ 3073711 h 3073711"/>
                <a:gd name="connsiteX0" fmla="*/ 0 w 3958526"/>
                <a:gd name="connsiteY0" fmla="*/ 1920413 h 1920413"/>
                <a:gd name="connsiteX1" fmla="*/ 1971025 w 3958526"/>
                <a:gd name="connsiteY1" fmla="*/ 0 h 1920413"/>
                <a:gd name="connsiteX2" fmla="*/ 3958526 w 3958526"/>
                <a:gd name="connsiteY2" fmla="*/ 1920413 h 1920413"/>
                <a:gd name="connsiteX3" fmla="*/ 0 w 3958526"/>
                <a:gd name="connsiteY3" fmla="*/ 1920413 h 1920413"/>
                <a:gd name="connsiteX0" fmla="*/ 0 w 3958526"/>
                <a:gd name="connsiteY0" fmla="*/ 2991332 h 2991332"/>
                <a:gd name="connsiteX1" fmla="*/ 1880409 w 3958526"/>
                <a:gd name="connsiteY1" fmla="*/ 0 h 2991332"/>
                <a:gd name="connsiteX2" fmla="*/ 3958526 w 3958526"/>
                <a:gd name="connsiteY2" fmla="*/ 2991332 h 2991332"/>
                <a:gd name="connsiteX3" fmla="*/ 0 w 3958526"/>
                <a:gd name="connsiteY3" fmla="*/ 2991332 h 2991332"/>
                <a:gd name="connsiteX0" fmla="*/ 0 w 4634029"/>
                <a:gd name="connsiteY0" fmla="*/ 2991332 h 2991332"/>
                <a:gd name="connsiteX1" fmla="*/ 1880409 w 4634029"/>
                <a:gd name="connsiteY1" fmla="*/ 0 h 2991332"/>
                <a:gd name="connsiteX2" fmla="*/ 4634029 w 4634029"/>
                <a:gd name="connsiteY2" fmla="*/ 2983095 h 2991332"/>
                <a:gd name="connsiteX3" fmla="*/ 0 w 4634029"/>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32"/>
                <a:gd name="connsiteX1" fmla="*/ 2728906 w 5482526"/>
                <a:gd name="connsiteY1" fmla="*/ 0 h 2991332"/>
                <a:gd name="connsiteX2" fmla="*/ 5482526 w 5482526"/>
                <a:gd name="connsiteY2" fmla="*/ 2983095 h 2991332"/>
                <a:gd name="connsiteX3" fmla="*/ 0 w 5482526"/>
                <a:gd name="connsiteY3" fmla="*/ 2991332 h 2991332"/>
                <a:gd name="connsiteX0" fmla="*/ 0 w 5482526"/>
                <a:gd name="connsiteY0" fmla="*/ 2991332 h 2991347"/>
                <a:gd name="connsiteX1" fmla="*/ 2728906 w 5482526"/>
                <a:gd name="connsiteY1" fmla="*/ 0 h 2991347"/>
                <a:gd name="connsiteX2" fmla="*/ 5482526 w 5482526"/>
                <a:gd name="connsiteY2" fmla="*/ 2983095 h 2991347"/>
                <a:gd name="connsiteX3" fmla="*/ 0 w 5482526"/>
                <a:gd name="connsiteY3" fmla="*/ 2991332 h 2991347"/>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91332 h 2996226"/>
                <a:gd name="connsiteX1" fmla="*/ 2728906 w 5482526"/>
                <a:gd name="connsiteY1" fmla="*/ 0 h 2996226"/>
                <a:gd name="connsiteX2" fmla="*/ 5482526 w 5482526"/>
                <a:gd name="connsiteY2" fmla="*/ 2996226 h 2996226"/>
                <a:gd name="connsiteX3" fmla="*/ 0 w 5482526"/>
                <a:gd name="connsiteY3" fmla="*/ 2991332 h 2996226"/>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82526"/>
                <a:gd name="connsiteY0" fmla="*/ 2972916 h 2977810"/>
                <a:gd name="connsiteX1" fmla="*/ 2757176 w 5482526"/>
                <a:gd name="connsiteY1" fmla="*/ 1 h 2977810"/>
                <a:gd name="connsiteX2" fmla="*/ 5482526 w 5482526"/>
                <a:gd name="connsiteY2" fmla="*/ 2977810 h 2977810"/>
                <a:gd name="connsiteX3" fmla="*/ 0 w 5482526"/>
                <a:gd name="connsiteY3" fmla="*/ 2972916 h 2977810"/>
                <a:gd name="connsiteX0" fmla="*/ 0 w 5464386"/>
                <a:gd name="connsiteY0" fmla="*/ 2972916 h 2977810"/>
                <a:gd name="connsiteX1" fmla="*/ 2757176 w 5464386"/>
                <a:gd name="connsiteY1" fmla="*/ 1 h 2977810"/>
                <a:gd name="connsiteX2" fmla="*/ 5464386 w 5464386"/>
                <a:gd name="connsiteY2" fmla="*/ 2977810 h 2977810"/>
                <a:gd name="connsiteX3" fmla="*/ 0 w 5464386"/>
                <a:gd name="connsiteY3" fmla="*/ 2972916 h 2977810"/>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82526"/>
                <a:gd name="connsiteY0" fmla="*/ 2972916 h 2981093"/>
                <a:gd name="connsiteX1" fmla="*/ 2757176 w 5482526"/>
                <a:gd name="connsiteY1" fmla="*/ 1 h 2981093"/>
                <a:gd name="connsiteX2" fmla="*/ 5482526 w 5482526"/>
                <a:gd name="connsiteY2" fmla="*/ 2981093 h 2981093"/>
                <a:gd name="connsiteX3" fmla="*/ 0 w 5482526"/>
                <a:gd name="connsiteY3" fmla="*/ 2972916 h 2981093"/>
                <a:gd name="connsiteX0" fmla="*/ 0 w 5443222"/>
                <a:gd name="connsiteY0" fmla="*/ 2972916 h 2974527"/>
                <a:gd name="connsiteX1" fmla="*/ 2757176 w 5443222"/>
                <a:gd name="connsiteY1" fmla="*/ 1 h 2974527"/>
                <a:gd name="connsiteX2" fmla="*/ 5443222 w 5443222"/>
                <a:gd name="connsiteY2" fmla="*/ 2974527 h 2974527"/>
                <a:gd name="connsiteX3" fmla="*/ 0 w 5443222"/>
                <a:gd name="connsiteY3" fmla="*/ 2972916 h 2974527"/>
                <a:gd name="connsiteX0" fmla="*/ 0 w 5443222"/>
                <a:gd name="connsiteY0" fmla="*/ 2972916 h 2974527"/>
                <a:gd name="connsiteX1" fmla="*/ 2745082 w 5443222"/>
                <a:gd name="connsiteY1" fmla="*/ 1 h 2974527"/>
                <a:gd name="connsiteX2" fmla="*/ 5443222 w 5443222"/>
                <a:gd name="connsiteY2" fmla="*/ 2974527 h 2974527"/>
                <a:gd name="connsiteX3" fmla="*/ 0 w 5443222"/>
                <a:gd name="connsiteY3" fmla="*/ 2972916 h 2974527"/>
              </a:gdLst>
              <a:ahLst/>
              <a:cxnLst>
                <a:cxn ang="0">
                  <a:pos x="connsiteX0" y="connsiteY0"/>
                </a:cxn>
                <a:cxn ang="0">
                  <a:pos x="connsiteX1" y="connsiteY1"/>
                </a:cxn>
                <a:cxn ang="0">
                  <a:pos x="connsiteX2" y="connsiteY2"/>
                </a:cxn>
                <a:cxn ang="0">
                  <a:pos x="connsiteX3" y="connsiteY3"/>
                </a:cxn>
              </a:cxnLst>
              <a:rect l="l" t="t" r="r" b="b"/>
              <a:pathLst>
                <a:path w="5443222" h="2974527">
                  <a:moveTo>
                    <a:pt x="0" y="2972916"/>
                  </a:moveTo>
                  <a:cubicBezTo>
                    <a:pt x="2745518" y="2976743"/>
                    <a:pt x="2733371" y="333"/>
                    <a:pt x="2745082" y="1"/>
                  </a:cubicBezTo>
                  <a:cubicBezTo>
                    <a:pt x="2756793" y="-331"/>
                    <a:pt x="2729777" y="2973079"/>
                    <a:pt x="5443222" y="2974527"/>
                  </a:cubicBezTo>
                  <a:lnTo>
                    <a:pt x="0" y="2972916"/>
                  </a:lnTo>
                  <a:close/>
                </a:path>
              </a:pathLst>
            </a:custGeom>
            <a:solidFill>
              <a:schemeClr val="accent3"/>
            </a:solidFill>
            <a:ln w="63500" cap="flat" cmpd="sng" algn="ctr">
              <a:no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ＭＳ Ｐゴシック"/>
                <a:cs typeface="Arial"/>
              </a:endParaRPr>
            </a:p>
          </p:txBody>
        </p:sp>
      </p:grpSp>
      <p:pic>
        <p:nvPicPr>
          <p:cNvPr id="4" name="Picture 3">
            <a:extLst>
              <a:ext uri="{FF2B5EF4-FFF2-40B4-BE49-F238E27FC236}">
                <a16:creationId xmlns:a16="http://schemas.microsoft.com/office/drawing/2014/main" id="{52913363-F8BA-461B-8688-1E3A2F0A036F}"/>
              </a:ext>
            </a:extLst>
          </p:cNvPr>
          <p:cNvPicPr>
            <a:picLocks noChangeAspect="1"/>
          </p:cNvPicPr>
          <p:nvPr/>
        </p:nvPicPr>
        <p:blipFill>
          <a:blip r:embed="rId5"/>
          <a:stretch>
            <a:fillRect/>
          </a:stretch>
        </p:blipFill>
        <p:spPr>
          <a:xfrm>
            <a:off x="428933" y="1814573"/>
            <a:ext cx="2068663" cy="161848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7" name="Picture 6">
            <a:extLst>
              <a:ext uri="{FF2B5EF4-FFF2-40B4-BE49-F238E27FC236}">
                <a16:creationId xmlns:a16="http://schemas.microsoft.com/office/drawing/2014/main" id="{03F41433-A300-51D5-8BB1-DE628B87A154}"/>
              </a:ext>
            </a:extLst>
          </p:cNvPr>
          <p:cNvPicPr>
            <a:picLocks noChangeAspect="1"/>
          </p:cNvPicPr>
          <p:nvPr/>
        </p:nvPicPr>
        <p:blipFill>
          <a:blip r:embed="rId6"/>
          <a:stretch>
            <a:fillRect/>
          </a:stretch>
        </p:blipFill>
        <p:spPr>
          <a:xfrm>
            <a:off x="7534563" y="1782151"/>
            <a:ext cx="2149589" cy="161237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1" name="Picture 10">
            <a:extLst>
              <a:ext uri="{FF2B5EF4-FFF2-40B4-BE49-F238E27FC236}">
                <a16:creationId xmlns:a16="http://schemas.microsoft.com/office/drawing/2014/main" id="{9F51E0A1-456A-2D27-EAC6-264E58E41E9D}"/>
              </a:ext>
            </a:extLst>
          </p:cNvPr>
          <p:cNvPicPr>
            <a:picLocks noChangeAspect="1"/>
          </p:cNvPicPr>
          <p:nvPr/>
        </p:nvPicPr>
        <p:blipFill>
          <a:blip r:embed="rId7"/>
          <a:stretch>
            <a:fillRect/>
          </a:stretch>
        </p:blipFill>
        <p:spPr>
          <a:xfrm>
            <a:off x="2861431" y="1814573"/>
            <a:ext cx="2022138" cy="16811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330011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43DCF2-272E-79AB-71A5-1E3B3A16A9CB}"/>
            </a:ext>
          </a:extLst>
        </p:cNvPr>
        <p:cNvGrpSpPr/>
        <p:nvPr/>
      </p:nvGrpSpPr>
      <p:grpSpPr>
        <a:xfrm>
          <a:off x="0" y="0"/>
          <a:ext cx="0" cy="0"/>
          <a:chOff x="0" y="0"/>
          <a:chExt cx="0" cy="0"/>
        </a:xfrm>
      </p:grpSpPr>
      <p:sp>
        <p:nvSpPr>
          <p:cNvPr id="13" name="Freeform 6">
            <a:extLst>
              <a:ext uri="{FF2B5EF4-FFF2-40B4-BE49-F238E27FC236}">
                <a16:creationId xmlns:a16="http://schemas.microsoft.com/office/drawing/2014/main" id="{6E56B51C-75E2-5CFB-98AA-11D07A33DA8B}"/>
              </a:ext>
            </a:extLst>
          </p:cNvPr>
          <p:cNvSpPr/>
          <p:nvPr/>
        </p:nvSpPr>
        <p:spPr>
          <a:xfrm>
            <a:off x="10649033" y="5623560"/>
            <a:ext cx="1542967" cy="1234440"/>
          </a:xfrm>
          <a:custGeom>
            <a:avLst/>
            <a:gdLst>
              <a:gd name="connsiteX0" fmla="*/ 0 w 2781300"/>
              <a:gd name="connsiteY0" fmla="*/ 2213686 h 2225159"/>
              <a:gd name="connsiteX1" fmla="*/ 227215 w 2781300"/>
              <a:gd name="connsiteY1" fmla="*/ 2225159 h 2225159"/>
              <a:gd name="connsiteX2" fmla="*/ 0 w 2781300"/>
              <a:gd name="connsiteY2" fmla="*/ 2225159 h 2225159"/>
              <a:gd name="connsiteX3" fmla="*/ 2781300 w 2781300"/>
              <a:gd name="connsiteY3" fmla="*/ 0 h 2225159"/>
              <a:gd name="connsiteX4" fmla="*/ 2781300 w 2781300"/>
              <a:gd name="connsiteY4" fmla="*/ 2225159 h 2225159"/>
              <a:gd name="connsiteX5" fmla="*/ 227215 w 2781300"/>
              <a:gd name="connsiteY5" fmla="*/ 2225159 h 2225159"/>
              <a:gd name="connsiteX6" fmla="*/ 2756285 w 2781300"/>
              <a:gd name="connsiteY6" fmla="*/ 163908 h 22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1300" h="2225159">
                <a:moveTo>
                  <a:pt x="0" y="2213686"/>
                </a:moveTo>
                <a:lnTo>
                  <a:pt x="227215" y="2225159"/>
                </a:lnTo>
                <a:lnTo>
                  <a:pt x="0" y="2225159"/>
                </a:lnTo>
                <a:close/>
                <a:moveTo>
                  <a:pt x="2781300" y="0"/>
                </a:moveTo>
                <a:lnTo>
                  <a:pt x="2781300" y="2225159"/>
                </a:lnTo>
                <a:lnTo>
                  <a:pt x="227215" y="2225159"/>
                </a:lnTo>
                <a:cubicBezTo>
                  <a:pt x="1474731" y="2225159"/>
                  <a:pt x="2515568" y="1340261"/>
                  <a:pt x="2756285" y="16390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14" name="Freeform 5">
            <a:extLst>
              <a:ext uri="{FF2B5EF4-FFF2-40B4-BE49-F238E27FC236}">
                <a16:creationId xmlns:a16="http://schemas.microsoft.com/office/drawing/2014/main" id="{B7C69AC6-1006-70C7-4830-5E28FBF467E9}"/>
              </a:ext>
            </a:extLst>
          </p:cNvPr>
          <p:cNvSpPr>
            <a:spLocks noChangeAspect="1" noEditPoints="1"/>
          </p:cNvSpPr>
          <p:nvPr/>
        </p:nvSpPr>
        <p:spPr bwMode="auto">
          <a:xfrm>
            <a:off x="11808228" y="6481461"/>
            <a:ext cx="228204" cy="228600"/>
          </a:xfrm>
          <a:custGeom>
            <a:avLst/>
            <a:gdLst>
              <a:gd name="T0" fmla="*/ 1304 w 2608"/>
              <a:gd name="T1" fmla="*/ 104 h 2608"/>
              <a:gd name="T2" fmla="*/ 2504 w 2608"/>
              <a:gd name="T3" fmla="*/ 1304 h 2608"/>
              <a:gd name="T4" fmla="*/ 1304 w 2608"/>
              <a:gd name="T5" fmla="*/ 2504 h 2608"/>
              <a:gd name="T6" fmla="*/ 104 w 2608"/>
              <a:gd name="T7" fmla="*/ 1304 h 2608"/>
              <a:gd name="T8" fmla="*/ 1304 w 2608"/>
              <a:gd name="T9" fmla="*/ 104 h 2608"/>
              <a:gd name="T10" fmla="*/ 1304 w 2608"/>
              <a:gd name="T11" fmla="*/ 0 h 2608"/>
              <a:gd name="T12" fmla="*/ 0 w 2608"/>
              <a:gd name="T13" fmla="*/ 1304 h 2608"/>
              <a:gd name="T14" fmla="*/ 1304 w 2608"/>
              <a:gd name="T15" fmla="*/ 2608 h 2608"/>
              <a:gd name="T16" fmla="*/ 2608 w 2608"/>
              <a:gd name="T17" fmla="*/ 1304 h 2608"/>
              <a:gd name="T18" fmla="*/ 1304 w 2608"/>
              <a:gd name="T19" fmla="*/ 0 h 2608"/>
              <a:gd name="T20" fmla="*/ 1760 w 2608"/>
              <a:gd name="T21" fmla="*/ 406 h 2608"/>
              <a:gd name="T22" fmla="*/ 1067 w 2608"/>
              <a:gd name="T23" fmla="*/ 645 h 2608"/>
              <a:gd name="T24" fmla="*/ 1067 w 2608"/>
              <a:gd name="T25" fmla="*/ 469 h 2608"/>
              <a:gd name="T26" fmla="*/ 758 w 2608"/>
              <a:gd name="T27" fmla="*/ 469 h 2608"/>
              <a:gd name="T28" fmla="*/ 758 w 2608"/>
              <a:gd name="T29" fmla="*/ 751 h 2608"/>
              <a:gd name="T30" fmla="*/ 515 w 2608"/>
              <a:gd name="T31" fmla="*/ 835 h 2608"/>
              <a:gd name="T32" fmla="*/ 277 w 2608"/>
              <a:gd name="T33" fmla="*/ 1379 h 2608"/>
              <a:gd name="T34" fmla="*/ 303 w 2608"/>
              <a:gd name="T35" fmla="*/ 1523 h 2608"/>
              <a:gd name="T36" fmla="*/ 675 w 2608"/>
              <a:gd name="T37" fmla="*/ 1474 h 2608"/>
              <a:gd name="T38" fmla="*/ 1918 w 2608"/>
              <a:gd name="T39" fmla="*/ 2185 h 2608"/>
              <a:gd name="T40" fmla="*/ 1986 w 2608"/>
              <a:gd name="T41" fmla="*/ 2142 h 2608"/>
              <a:gd name="T42" fmla="*/ 1840 w 2608"/>
              <a:gd name="T43" fmla="*/ 1938 h 2608"/>
              <a:gd name="T44" fmla="*/ 1840 w 2608"/>
              <a:gd name="T45" fmla="*/ 1478 h 2608"/>
              <a:gd name="T46" fmla="*/ 1534 w 2608"/>
              <a:gd name="T47" fmla="*/ 1423 h 2608"/>
              <a:gd name="T48" fmla="*/ 1534 w 2608"/>
              <a:gd name="T49" fmla="*/ 1661 h 2608"/>
              <a:gd name="T50" fmla="*/ 792 w 2608"/>
              <a:gd name="T51" fmla="*/ 1399 h 2608"/>
              <a:gd name="T52" fmla="*/ 1747 w 2608"/>
              <a:gd name="T53" fmla="*/ 577 h 2608"/>
              <a:gd name="T54" fmla="*/ 2105 w 2608"/>
              <a:gd name="T55" fmla="*/ 1399 h 2608"/>
              <a:gd name="T56" fmla="*/ 2200 w 2608"/>
              <a:gd name="T57" fmla="*/ 1417 h 2608"/>
              <a:gd name="T58" fmla="*/ 1760 w 2608"/>
              <a:gd name="T59" fmla="*/ 406 h 2608"/>
              <a:gd name="T60" fmla="*/ 1614 w 2608"/>
              <a:gd name="T61" fmla="*/ 1518 h 2608"/>
              <a:gd name="T62" fmla="*/ 1761 w 2608"/>
              <a:gd name="T63" fmla="*/ 1545 h 2608"/>
              <a:gd name="T64" fmla="*/ 1761 w 2608"/>
              <a:gd name="T65" fmla="*/ 1850 h 2608"/>
              <a:gd name="T66" fmla="*/ 1614 w 2608"/>
              <a:gd name="T67" fmla="*/ 1719 h 2608"/>
              <a:gd name="T68" fmla="*/ 1614 w 2608"/>
              <a:gd name="T69" fmla="*/ 1518 h 2608"/>
              <a:gd name="T70" fmla="*/ 360 w 2608"/>
              <a:gd name="T71" fmla="*/ 1387 h 2608"/>
              <a:gd name="T72" fmla="*/ 574 w 2608"/>
              <a:gd name="T73" fmla="*/ 899 h 2608"/>
              <a:gd name="T74" fmla="*/ 838 w 2608"/>
              <a:gd name="T75" fmla="*/ 808 h 2608"/>
              <a:gd name="T76" fmla="*/ 838 w 2608"/>
              <a:gd name="T77" fmla="*/ 549 h 2608"/>
              <a:gd name="T78" fmla="*/ 988 w 2608"/>
              <a:gd name="T79" fmla="*/ 549 h 2608"/>
              <a:gd name="T80" fmla="*/ 988 w 2608"/>
              <a:gd name="T81" fmla="*/ 756 h 2608"/>
              <a:gd name="T82" fmla="*/ 1687 w 2608"/>
              <a:gd name="T83" fmla="*/ 515 h 2608"/>
              <a:gd name="T84" fmla="*/ 360 w 2608"/>
              <a:gd name="T85" fmla="*/ 1387 h 2608"/>
              <a:gd name="T86" fmla="*/ 1693 w 2608"/>
              <a:gd name="T87" fmla="*/ 1080 h 2608"/>
              <a:gd name="T88" fmla="*/ 1761 w 2608"/>
              <a:gd name="T89" fmla="*/ 1092 h 2608"/>
              <a:gd name="T90" fmla="*/ 1761 w 2608"/>
              <a:gd name="T91" fmla="*/ 1230 h 2608"/>
              <a:gd name="T92" fmla="*/ 1693 w 2608"/>
              <a:gd name="T93" fmla="*/ 1218 h 2608"/>
              <a:gd name="T94" fmla="*/ 1693 w 2608"/>
              <a:gd name="T95" fmla="*/ 1080 h 2608"/>
              <a:gd name="T96" fmla="*/ 1614 w 2608"/>
              <a:gd name="T97" fmla="*/ 985 h 2608"/>
              <a:gd name="T98" fmla="*/ 1614 w 2608"/>
              <a:gd name="T99" fmla="*/ 1284 h 2608"/>
              <a:gd name="T100" fmla="*/ 1840 w 2608"/>
              <a:gd name="T101" fmla="*/ 1325 h 2608"/>
              <a:gd name="T102" fmla="*/ 1840 w 2608"/>
              <a:gd name="T103" fmla="*/ 1026 h 2608"/>
              <a:gd name="T104" fmla="*/ 1614 w 2608"/>
              <a:gd name="T105" fmla="*/ 985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08" h="2608">
                <a:moveTo>
                  <a:pt x="1304" y="104"/>
                </a:moveTo>
                <a:cubicBezTo>
                  <a:pt x="1966" y="104"/>
                  <a:pt x="2504" y="642"/>
                  <a:pt x="2504" y="1304"/>
                </a:cubicBezTo>
                <a:cubicBezTo>
                  <a:pt x="2504" y="1966"/>
                  <a:pt x="1966" y="2504"/>
                  <a:pt x="1304" y="2504"/>
                </a:cubicBezTo>
                <a:cubicBezTo>
                  <a:pt x="642" y="2504"/>
                  <a:pt x="104" y="1966"/>
                  <a:pt x="104" y="1304"/>
                </a:cubicBezTo>
                <a:cubicBezTo>
                  <a:pt x="104" y="642"/>
                  <a:pt x="642" y="104"/>
                  <a:pt x="1304" y="104"/>
                </a:cubicBezTo>
                <a:moveTo>
                  <a:pt x="1304" y="0"/>
                </a:moveTo>
                <a:cubicBezTo>
                  <a:pt x="585" y="0"/>
                  <a:pt x="0" y="585"/>
                  <a:pt x="0" y="1304"/>
                </a:cubicBezTo>
                <a:cubicBezTo>
                  <a:pt x="0" y="2023"/>
                  <a:pt x="585" y="2608"/>
                  <a:pt x="1304" y="2608"/>
                </a:cubicBezTo>
                <a:cubicBezTo>
                  <a:pt x="2023" y="2608"/>
                  <a:pt x="2608" y="2023"/>
                  <a:pt x="2608" y="1304"/>
                </a:cubicBezTo>
                <a:cubicBezTo>
                  <a:pt x="2608" y="585"/>
                  <a:pt x="2023" y="0"/>
                  <a:pt x="1304" y="0"/>
                </a:cubicBezTo>
                <a:close/>
                <a:moveTo>
                  <a:pt x="1760" y="406"/>
                </a:moveTo>
                <a:cubicBezTo>
                  <a:pt x="1067" y="645"/>
                  <a:pt x="1067" y="645"/>
                  <a:pt x="1067" y="645"/>
                </a:cubicBezTo>
                <a:cubicBezTo>
                  <a:pt x="1067" y="469"/>
                  <a:pt x="1067" y="469"/>
                  <a:pt x="1067" y="469"/>
                </a:cubicBezTo>
                <a:cubicBezTo>
                  <a:pt x="758" y="469"/>
                  <a:pt x="758" y="469"/>
                  <a:pt x="758" y="469"/>
                </a:cubicBezTo>
                <a:cubicBezTo>
                  <a:pt x="758" y="751"/>
                  <a:pt x="758" y="751"/>
                  <a:pt x="758" y="751"/>
                </a:cubicBezTo>
                <a:cubicBezTo>
                  <a:pt x="515" y="835"/>
                  <a:pt x="515" y="835"/>
                  <a:pt x="515" y="835"/>
                </a:cubicBezTo>
                <a:cubicBezTo>
                  <a:pt x="277" y="1379"/>
                  <a:pt x="277" y="1379"/>
                  <a:pt x="277" y="1379"/>
                </a:cubicBezTo>
                <a:cubicBezTo>
                  <a:pt x="279" y="1387"/>
                  <a:pt x="303" y="1523"/>
                  <a:pt x="303" y="1523"/>
                </a:cubicBezTo>
                <a:cubicBezTo>
                  <a:pt x="422" y="1491"/>
                  <a:pt x="546" y="1474"/>
                  <a:pt x="675" y="1474"/>
                </a:cubicBezTo>
                <a:cubicBezTo>
                  <a:pt x="1203" y="1474"/>
                  <a:pt x="1666" y="1760"/>
                  <a:pt x="1918" y="2185"/>
                </a:cubicBezTo>
                <a:cubicBezTo>
                  <a:pt x="1986" y="2142"/>
                  <a:pt x="1986" y="2142"/>
                  <a:pt x="1986" y="2142"/>
                </a:cubicBezTo>
                <a:cubicBezTo>
                  <a:pt x="1943" y="2070"/>
                  <a:pt x="1894" y="2002"/>
                  <a:pt x="1840" y="1938"/>
                </a:cubicBezTo>
                <a:cubicBezTo>
                  <a:pt x="1840" y="1478"/>
                  <a:pt x="1840" y="1478"/>
                  <a:pt x="1840" y="1478"/>
                </a:cubicBezTo>
                <a:cubicBezTo>
                  <a:pt x="1534" y="1423"/>
                  <a:pt x="1534" y="1423"/>
                  <a:pt x="1534" y="1423"/>
                </a:cubicBezTo>
                <a:cubicBezTo>
                  <a:pt x="1534" y="1661"/>
                  <a:pt x="1534" y="1661"/>
                  <a:pt x="1534" y="1661"/>
                </a:cubicBezTo>
                <a:cubicBezTo>
                  <a:pt x="1320" y="1514"/>
                  <a:pt x="1067" y="1420"/>
                  <a:pt x="792" y="1399"/>
                </a:cubicBezTo>
                <a:cubicBezTo>
                  <a:pt x="1217" y="1271"/>
                  <a:pt x="1567" y="971"/>
                  <a:pt x="1747" y="577"/>
                </a:cubicBezTo>
                <a:cubicBezTo>
                  <a:pt x="2105" y="1399"/>
                  <a:pt x="2105" y="1399"/>
                  <a:pt x="2105" y="1399"/>
                </a:cubicBezTo>
                <a:cubicBezTo>
                  <a:pt x="2200" y="1417"/>
                  <a:pt x="2200" y="1417"/>
                  <a:pt x="2200" y="1417"/>
                </a:cubicBezTo>
                <a:lnTo>
                  <a:pt x="1760" y="406"/>
                </a:lnTo>
                <a:close/>
                <a:moveTo>
                  <a:pt x="1614" y="1518"/>
                </a:moveTo>
                <a:cubicBezTo>
                  <a:pt x="1761" y="1545"/>
                  <a:pt x="1761" y="1545"/>
                  <a:pt x="1761" y="1545"/>
                </a:cubicBezTo>
                <a:cubicBezTo>
                  <a:pt x="1761" y="1850"/>
                  <a:pt x="1761" y="1850"/>
                  <a:pt x="1761" y="1850"/>
                </a:cubicBezTo>
                <a:cubicBezTo>
                  <a:pt x="1715" y="1804"/>
                  <a:pt x="1666" y="1760"/>
                  <a:pt x="1614" y="1719"/>
                </a:cubicBezTo>
                <a:lnTo>
                  <a:pt x="1614" y="1518"/>
                </a:lnTo>
                <a:close/>
                <a:moveTo>
                  <a:pt x="360" y="1387"/>
                </a:moveTo>
                <a:cubicBezTo>
                  <a:pt x="574" y="899"/>
                  <a:pt x="574" y="899"/>
                  <a:pt x="574" y="899"/>
                </a:cubicBezTo>
                <a:cubicBezTo>
                  <a:pt x="838" y="808"/>
                  <a:pt x="838" y="808"/>
                  <a:pt x="838" y="808"/>
                </a:cubicBezTo>
                <a:cubicBezTo>
                  <a:pt x="838" y="549"/>
                  <a:pt x="838" y="549"/>
                  <a:pt x="838" y="549"/>
                </a:cubicBezTo>
                <a:cubicBezTo>
                  <a:pt x="988" y="549"/>
                  <a:pt x="988" y="549"/>
                  <a:pt x="988" y="549"/>
                </a:cubicBezTo>
                <a:cubicBezTo>
                  <a:pt x="988" y="756"/>
                  <a:pt x="988" y="756"/>
                  <a:pt x="988" y="756"/>
                </a:cubicBezTo>
                <a:cubicBezTo>
                  <a:pt x="1687" y="515"/>
                  <a:pt x="1687" y="515"/>
                  <a:pt x="1687" y="515"/>
                </a:cubicBezTo>
                <a:cubicBezTo>
                  <a:pt x="1467" y="1024"/>
                  <a:pt x="950" y="1375"/>
                  <a:pt x="360" y="1387"/>
                </a:cubicBezTo>
                <a:close/>
                <a:moveTo>
                  <a:pt x="1693" y="1080"/>
                </a:moveTo>
                <a:cubicBezTo>
                  <a:pt x="1761" y="1092"/>
                  <a:pt x="1761" y="1092"/>
                  <a:pt x="1761" y="1092"/>
                </a:cubicBezTo>
                <a:cubicBezTo>
                  <a:pt x="1761" y="1230"/>
                  <a:pt x="1761" y="1230"/>
                  <a:pt x="1761" y="1230"/>
                </a:cubicBezTo>
                <a:cubicBezTo>
                  <a:pt x="1693" y="1218"/>
                  <a:pt x="1693" y="1218"/>
                  <a:pt x="1693" y="1218"/>
                </a:cubicBezTo>
                <a:cubicBezTo>
                  <a:pt x="1693" y="1080"/>
                  <a:pt x="1693" y="1080"/>
                  <a:pt x="1693" y="1080"/>
                </a:cubicBezTo>
                <a:moveTo>
                  <a:pt x="1614" y="985"/>
                </a:moveTo>
                <a:cubicBezTo>
                  <a:pt x="1614" y="1284"/>
                  <a:pt x="1614" y="1284"/>
                  <a:pt x="1614" y="1284"/>
                </a:cubicBezTo>
                <a:cubicBezTo>
                  <a:pt x="1840" y="1325"/>
                  <a:pt x="1840" y="1325"/>
                  <a:pt x="1840" y="1325"/>
                </a:cubicBezTo>
                <a:cubicBezTo>
                  <a:pt x="1840" y="1026"/>
                  <a:pt x="1840" y="1026"/>
                  <a:pt x="1840" y="1026"/>
                </a:cubicBezTo>
                <a:cubicBezTo>
                  <a:pt x="1614" y="985"/>
                  <a:pt x="1614" y="985"/>
                  <a:pt x="1614" y="985"/>
                </a:cubicBezTo>
                <a:close/>
              </a:path>
            </a:pathLst>
          </a:custGeom>
          <a:solidFill>
            <a:srgbClr val="05314D">
              <a:alpha val="8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1212"/>
              </a:solidFill>
              <a:effectLst/>
              <a:uLnTx/>
              <a:uFillTx/>
              <a:latin typeface="Source Sans Pro"/>
              <a:ea typeface="+mn-ea"/>
              <a:cs typeface="+mn-cs"/>
            </a:endParaRPr>
          </a:p>
        </p:txBody>
      </p:sp>
      <p:graphicFrame>
        <p:nvGraphicFramePr>
          <p:cNvPr id="35" name="Content Placeholder 11">
            <a:extLst>
              <a:ext uri="{FF2B5EF4-FFF2-40B4-BE49-F238E27FC236}">
                <a16:creationId xmlns:a16="http://schemas.microsoft.com/office/drawing/2014/main" id="{4CDBF281-5E55-3352-7D8D-908358445825}"/>
              </a:ext>
            </a:extLst>
          </p:cNvPr>
          <p:cNvGraphicFramePr>
            <a:graphicFrameLocks/>
          </p:cNvGraphicFramePr>
          <p:nvPr/>
        </p:nvGraphicFramePr>
        <p:xfrm>
          <a:off x="4628188" y="1569027"/>
          <a:ext cx="7563812" cy="51410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txBox="1">
            <a:spLocks/>
          </p:cNvSpPr>
          <p:nvPr/>
        </p:nvSpPr>
        <p:spPr>
          <a:xfrm>
            <a:off x="242148" y="379522"/>
            <a:ext cx="11311467" cy="905208"/>
          </a:xfrm>
          <a:prstGeom prst="rect">
            <a:avLst/>
          </a:prstGeom>
        </p:spPr>
        <p:txBody>
          <a:bodyPr/>
          <a:lstStyle>
            <a:lvl1pPr algn="l" defTabSz="514350" rtl="0" eaLnBrk="1" latinLnBrk="0" hangingPunct="1">
              <a:lnSpc>
                <a:spcPct val="80000"/>
              </a:lnSpc>
              <a:spcBef>
                <a:spcPct val="0"/>
              </a:spcBef>
              <a:buNone/>
              <a:defRPr sz="3600" b="1" kern="1200" spc="0" baseline="0">
                <a:solidFill>
                  <a:schemeClr val="tx2"/>
                </a:solidFill>
                <a:latin typeface="+mj-lt"/>
                <a:ea typeface="+mj-ea"/>
                <a:cs typeface="+mj-cs"/>
              </a:defRPr>
            </a:lvl1pPr>
          </a:lstStyle>
          <a:p>
            <a:r>
              <a:rPr lang="en-US" sz="2800" dirty="0">
                <a:solidFill>
                  <a:schemeClr val="tx2">
                    <a:lumMod val="90000"/>
                    <a:lumOff val="10000"/>
                  </a:schemeClr>
                </a:solidFill>
                <a:latin typeface="Georgia" panose="02040502050405020303" pitchFamily="18" charset="0"/>
              </a:rPr>
              <a:t>Reach more borrowers with new solutions and policies that simplify the process and provide more certainty</a:t>
            </a:r>
          </a:p>
        </p:txBody>
      </p:sp>
      <p:sp>
        <p:nvSpPr>
          <p:cNvPr id="17" name="Text Placeholder 16"/>
          <p:cNvSpPr txBox="1">
            <a:spLocks/>
          </p:cNvSpPr>
          <p:nvPr/>
        </p:nvSpPr>
        <p:spPr>
          <a:xfrm>
            <a:off x="6418118" y="1284730"/>
            <a:ext cx="4700155" cy="554461"/>
          </a:xfrm>
          <a:prstGeom prst="rect">
            <a:avLst/>
          </a:prstGeom>
        </p:spPr>
        <p:txBody>
          <a:bodyPr/>
          <a:lstStyle>
            <a:lvl1pPr marL="0" indent="0" algn="l" defTabSz="514350" rtl="0" eaLnBrk="1" latinLnBrk="0" hangingPunct="1">
              <a:lnSpc>
                <a:spcPct val="100000"/>
              </a:lnSpc>
              <a:spcBef>
                <a:spcPts val="0"/>
              </a:spcBef>
              <a:spcAft>
                <a:spcPts val="1200"/>
              </a:spcAft>
              <a:buFont typeface="+mj-lt"/>
              <a:buNone/>
              <a:defRPr lang="en-US" sz="1100" kern="1200" spc="0" baseline="0" dirty="0" smtClean="0">
                <a:solidFill>
                  <a:schemeClr val="tx1"/>
                </a:solidFill>
                <a:latin typeface="+mn-lt"/>
                <a:ea typeface="+mn-ea"/>
                <a:cs typeface="+mn-cs"/>
              </a:defRPr>
            </a:lvl1pPr>
            <a:lvl2pPr marL="192881" indent="-192881"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2pPr>
            <a:lvl3pPr marL="458788" indent="-230188" algn="l" defTabSz="514350" rtl="0" eaLnBrk="1" latinLnBrk="0" hangingPunct="1">
              <a:lnSpc>
                <a:spcPct val="100000"/>
              </a:lnSpc>
              <a:spcBef>
                <a:spcPts val="200"/>
              </a:spcBef>
              <a:buFont typeface="Arial" charset="0"/>
              <a:buChar char="•"/>
              <a:tabLst/>
              <a:defRPr lang="en-US" sz="1100" kern="1200" spc="0" dirty="0" smtClean="0">
                <a:solidFill>
                  <a:schemeClr val="tx1"/>
                </a:solidFill>
                <a:latin typeface="+mn-lt"/>
                <a:ea typeface="+mn-ea"/>
                <a:cs typeface="+mn-cs"/>
              </a:defRPr>
            </a:lvl3pPr>
            <a:lvl4pPr marL="685800" indent="-228600" algn="l" defTabSz="514350" rtl="0" eaLnBrk="1" latinLnBrk="0" hangingPunct="1">
              <a:lnSpc>
                <a:spcPct val="100000"/>
              </a:lnSpc>
              <a:spcBef>
                <a:spcPts val="200"/>
              </a:spcBef>
              <a:buFont typeface="Arial" charset="0"/>
              <a:buChar char="•"/>
              <a:defRPr lang="en-US" sz="1100" kern="1200" spc="0" dirty="0" smtClean="0">
                <a:solidFill>
                  <a:schemeClr val="tx1"/>
                </a:solidFill>
                <a:latin typeface="+mn-lt"/>
                <a:ea typeface="+mn-ea"/>
                <a:cs typeface="+mn-cs"/>
              </a:defRPr>
            </a:lvl4pPr>
            <a:lvl5pPr marL="914400" indent="-228600" algn="l" defTabSz="514350" rtl="0" eaLnBrk="1" latinLnBrk="0" hangingPunct="1">
              <a:lnSpc>
                <a:spcPct val="100000"/>
              </a:lnSpc>
              <a:spcBef>
                <a:spcPts val="200"/>
              </a:spcBef>
              <a:buFont typeface="Arial" charset="0"/>
              <a:buChar char="•"/>
              <a:tabLst/>
              <a:defRPr lang="en-US" sz="1100" kern="1200" spc="0" baseline="0" dirty="0" smtClean="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algn="ctr"/>
            <a:r>
              <a:rPr lang="en-US" sz="1600" b="1" i="1" dirty="0">
                <a:latin typeface="Source Sans Pro" panose="020B0503030403020204" pitchFamily="34" charset="0"/>
              </a:rPr>
              <a:t>Latest solutions to support lenders and responsibly expand opportunities for homeownership</a:t>
            </a:r>
            <a:endParaRPr lang="en-US" sz="1600" b="1" i="1" dirty="0"/>
          </a:p>
        </p:txBody>
      </p:sp>
      <p:sp>
        <p:nvSpPr>
          <p:cNvPr id="46" name="Rectangle 45">
            <a:extLst>
              <a:ext uri="{FF2B5EF4-FFF2-40B4-BE49-F238E27FC236}">
                <a16:creationId xmlns:a16="http://schemas.microsoft.com/office/drawing/2014/main" id="{61647505-0481-47D4-FCAC-0E5D08A0DEFF}"/>
              </a:ext>
            </a:extLst>
          </p:cNvPr>
          <p:cNvSpPr/>
          <p:nvPr/>
        </p:nvSpPr>
        <p:spPr>
          <a:xfrm rot="16200000">
            <a:off x="1731405" y="749684"/>
            <a:ext cx="2520435" cy="5812519"/>
          </a:xfrm>
          <a:prstGeom prst="rect">
            <a:avLst/>
          </a:prstGeom>
          <a:solidFill>
            <a:schemeClr val="bg1"/>
          </a:solidFill>
          <a:ln>
            <a:noFill/>
          </a:ln>
          <a:effectLst>
            <a:outerShdw blurRad="1016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ource Sans Pro"/>
              <a:ea typeface="+mn-ea"/>
              <a:cs typeface="+mn-cs"/>
            </a:endParaRPr>
          </a:p>
        </p:txBody>
      </p:sp>
      <p:sp>
        <p:nvSpPr>
          <p:cNvPr id="8" name="TextBox 7">
            <a:extLst>
              <a:ext uri="{FF2B5EF4-FFF2-40B4-BE49-F238E27FC236}">
                <a16:creationId xmlns:a16="http://schemas.microsoft.com/office/drawing/2014/main" id="{89EB7F2D-7BDC-B712-212B-CF6AB5788F5B}"/>
              </a:ext>
            </a:extLst>
          </p:cNvPr>
          <p:cNvSpPr txBox="1"/>
          <p:nvPr/>
        </p:nvSpPr>
        <p:spPr>
          <a:xfrm>
            <a:off x="394855" y="2681807"/>
            <a:ext cx="570114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lumMod val="90000"/>
                    <a:lumOff val="10000"/>
                  </a:schemeClr>
                </a:solidFill>
                <a:effectLst/>
                <a:uLnTx/>
                <a:uFillTx/>
                <a:latin typeface="Source Sans Pro"/>
                <a:ea typeface="Calibri" panose="020F0502020204030204" pitchFamily="34" charset="0"/>
                <a:cs typeface="Arial"/>
              </a:rPr>
              <a:t>Amidst rising interest rates, increased home prices, and limited supply of affordable housing, we are dedicated to reducing homeownership barriers.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chemeClr val="tx2">
                  <a:lumMod val="90000"/>
                  <a:lumOff val="10000"/>
                </a:schemeClr>
              </a:solidFill>
              <a:effectLst/>
              <a:uLnTx/>
              <a:uFillTx/>
              <a:latin typeface="Source Sans Pro"/>
              <a:ea typeface="Calibri" panose="020F0502020204030204" pitchFamily="34" charset="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2">
                    <a:lumMod val="90000"/>
                    <a:lumOff val="10000"/>
                  </a:schemeClr>
                </a:solidFill>
                <a:effectLst/>
                <a:uLnTx/>
                <a:uFillTx/>
                <a:latin typeface="Source Sans Pro"/>
                <a:ea typeface="Calibri" panose="020F0502020204030204" pitchFamily="34" charset="0"/>
                <a:cs typeface="Arial"/>
              </a:rPr>
              <a:t>Our journey toward a more equitable housing market has pushed us to help lenders reach more borrowers through innovations that simplify and create more certainty.</a:t>
            </a:r>
          </a:p>
        </p:txBody>
      </p:sp>
    </p:spTree>
    <p:extLst>
      <p:ext uri="{BB962C8B-B14F-4D97-AF65-F5344CB8AC3E}">
        <p14:creationId xmlns:p14="http://schemas.microsoft.com/office/powerpoint/2010/main" val="49869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2285F3E-B8C5-40B8-86E0-5080CBAAC394}"/>
              </a:ext>
            </a:extLst>
          </p:cNvPr>
          <p:cNvSpPr txBox="1">
            <a:spLocks/>
          </p:cNvSpPr>
          <p:nvPr/>
        </p:nvSpPr>
        <p:spPr>
          <a:xfrm>
            <a:off x="610792" y="1125153"/>
            <a:ext cx="5331543" cy="3762355"/>
          </a:xfrm>
          <a:prstGeom prst="rect">
            <a:avLst/>
          </a:prstGeom>
        </p:spPr>
        <p:txBody>
          <a:bodyPr lIns="0">
            <a:noAutofit/>
          </a:bodyPr>
          <a:lstStyle>
            <a:lvl1pPr marL="0" indent="0" algn="l" defTabSz="914400" rtl="0" eaLnBrk="1" latinLnBrk="0" hangingPunct="1">
              <a:lnSpc>
                <a:spcPct val="100000"/>
              </a:lnSpc>
              <a:spcBef>
                <a:spcPts val="972"/>
              </a:spcBef>
              <a:buFontTx/>
              <a:buNone/>
              <a:defRPr sz="1800" kern="1200">
                <a:solidFill>
                  <a:schemeClr val="tx1"/>
                </a:solidFill>
                <a:latin typeface="+mn-lt"/>
                <a:ea typeface="+mn-ea"/>
                <a:cs typeface="+mn-cs"/>
              </a:defRPr>
            </a:lvl1pPr>
            <a:lvl2pPr marL="457200" indent="-228600" algn="l" defTabSz="914400" rtl="0" eaLnBrk="1" latinLnBrk="0" hangingPunct="1">
              <a:lnSpc>
                <a:spcPct val="100000"/>
              </a:lnSpc>
              <a:spcBef>
                <a:spcPts val="594"/>
              </a:spcBef>
              <a:buClr>
                <a:schemeClr val="tx2"/>
              </a:buClr>
              <a:buSzPct val="150000"/>
              <a:buFont typeface="Wingdings" panose="05000000000000000000" pitchFamily="2" charset="2"/>
              <a:buChar char="§"/>
              <a:defRPr sz="1650" kern="1200">
                <a:solidFill>
                  <a:schemeClr val="tx1"/>
                </a:solidFill>
                <a:latin typeface="+mn-lt"/>
                <a:ea typeface="+mn-ea"/>
                <a:cs typeface="+mn-cs"/>
              </a:defRPr>
            </a:lvl2pPr>
            <a:lvl3pPr marL="684213" indent="-228600" algn="l" defTabSz="914400" rtl="0" eaLnBrk="1" latinLnBrk="0" hangingPunct="1">
              <a:lnSpc>
                <a:spcPct val="100000"/>
              </a:lnSpc>
              <a:spcBef>
                <a:spcPts val="540"/>
              </a:spcBef>
              <a:buClr>
                <a:schemeClr val="tx2"/>
              </a:buClr>
              <a:buSzPct val="150000"/>
              <a:buFont typeface="Wingdings" panose="05000000000000000000" pitchFamily="2" charset="2"/>
              <a:buChar char="§"/>
              <a:defRPr sz="1500" kern="1200">
                <a:solidFill>
                  <a:schemeClr val="tx1"/>
                </a:solidFill>
                <a:latin typeface="+mn-lt"/>
                <a:ea typeface="+mn-ea"/>
                <a:cs typeface="+mn-cs"/>
              </a:defRPr>
            </a:lvl3pPr>
            <a:lvl4pPr marL="914400" indent="-228600" algn="l" defTabSz="914400" rtl="0" eaLnBrk="1" latinLnBrk="0" hangingPunct="1">
              <a:lnSpc>
                <a:spcPct val="100000"/>
              </a:lnSpc>
              <a:spcBef>
                <a:spcPts val="540"/>
              </a:spcBef>
              <a:buClr>
                <a:schemeClr val="tx2"/>
              </a:buClr>
              <a:buSzPct val="120000"/>
              <a:buFont typeface="Wingdings" panose="05000000000000000000" pitchFamily="2" charset="2"/>
              <a:buChar char="§"/>
              <a:defRPr sz="1500" kern="1200">
                <a:solidFill>
                  <a:schemeClr val="tx1"/>
                </a:solidFill>
                <a:latin typeface="+mn-lt"/>
                <a:ea typeface="+mn-ea"/>
                <a:cs typeface="+mn-cs"/>
              </a:defRPr>
            </a:lvl4pPr>
            <a:lvl5pPr marL="0" indent="0" algn="l" defTabSz="914400" rtl="0" eaLnBrk="1" latinLnBrk="0" hangingPunct="1">
              <a:lnSpc>
                <a:spcPct val="100000"/>
              </a:lnSpc>
              <a:spcBef>
                <a:spcPts val="594"/>
              </a:spcBef>
              <a:buFontTx/>
              <a:buNone/>
              <a:defRPr sz="16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25"/>
              </a:spcAft>
              <a:buClrTx/>
              <a:buSzTx/>
              <a:buFontTx/>
              <a:buNone/>
              <a:tabLst/>
              <a:defRPr/>
            </a:pPr>
            <a:r>
              <a:rPr kumimoji="0" lang="en-US" sz="2000" b="1" i="0" u="none" strike="noStrike" kern="1200" cap="none" spc="0" normalizeH="0" baseline="0" noProof="0" dirty="0">
                <a:ln>
                  <a:noFill/>
                </a:ln>
                <a:solidFill>
                  <a:srgbClr val="085280"/>
                </a:solidFill>
                <a:effectLst/>
                <a:uLnTx/>
                <a:uFillTx/>
                <a:latin typeface="Source Sans Pro"/>
                <a:ea typeface="+mn-ea"/>
                <a:cs typeface="+mn-cs"/>
              </a:rPr>
              <a:t>DU Early Assessment</a:t>
            </a:r>
          </a:p>
          <a:p>
            <a:pPr marL="217885" marR="0" lvl="0" indent="-217885" algn="l" defTabSz="914400" rtl="0" eaLnBrk="1" fontAlgn="auto" latinLnBrk="0" hangingPunct="1">
              <a:lnSpc>
                <a:spcPct val="100000"/>
              </a:lnSpc>
              <a:spcBef>
                <a:spcPts val="0"/>
              </a:spcBef>
              <a:spcAft>
                <a:spcPts val="225"/>
              </a:spcAft>
              <a:buClr>
                <a:srgbClr val="085280"/>
              </a:buClr>
              <a:buSzPct val="100000"/>
              <a:buFont typeface="Wingdings" panose="05000000000000000000" pitchFamily="2" charset="2"/>
              <a:buChar char="§"/>
              <a:tabLst/>
              <a:defRPr/>
            </a:pPr>
            <a:r>
              <a:rPr kumimoji="0" lang="en-US" b="0" i="0" u="none" strike="noStrike" kern="1200" cap="none" spc="0" normalizeH="0" baseline="0" noProof="0" dirty="0">
                <a:ln>
                  <a:noFill/>
                </a:ln>
                <a:solidFill>
                  <a:srgbClr val="000F2B"/>
                </a:solidFill>
                <a:effectLst/>
                <a:highlight>
                  <a:srgbClr val="FFFFFF"/>
                </a:highlight>
                <a:uLnTx/>
                <a:uFillTx/>
                <a:latin typeface="Source Sans Pro"/>
                <a:ea typeface="+mn-ea"/>
                <a:cs typeface="+mn-cs"/>
              </a:rPr>
              <a:t>With an early assessment, lenders can pre-qualify borrowers with no impact to a consumer’s credit score</a:t>
            </a:r>
            <a:endParaRPr kumimoji="0" lang="en-US" b="0" i="0" u="none" strike="noStrike" kern="1200" cap="none" spc="0" normalizeH="0" baseline="0" noProof="0" dirty="0">
              <a:ln>
                <a:noFill/>
              </a:ln>
              <a:solidFill>
                <a:srgbClr val="000F2B"/>
              </a:solidFill>
              <a:effectLst/>
              <a:uLnTx/>
              <a:uFillTx/>
              <a:latin typeface="Source Sans Pro"/>
              <a:ea typeface="+mn-ea"/>
              <a:cs typeface="+mn-cs"/>
            </a:endParaRPr>
          </a:p>
          <a:p>
            <a:pPr marL="0" marR="0" lvl="0" indent="0" algn="l" defTabSz="914400" rtl="0" eaLnBrk="1" fontAlgn="auto" latinLnBrk="0" hangingPunct="1">
              <a:lnSpc>
                <a:spcPct val="100000"/>
              </a:lnSpc>
              <a:spcBef>
                <a:spcPts val="1200"/>
              </a:spcBef>
              <a:buClrTx/>
              <a:buSzPct val="100000"/>
              <a:buFontTx/>
              <a:buNone/>
              <a:tabLst/>
              <a:defRPr/>
            </a:pPr>
            <a:r>
              <a:rPr kumimoji="0" lang="en-US" sz="2000" b="1" i="0" u="none" strike="noStrike" kern="1200" cap="none" spc="0" normalizeH="0" baseline="0" noProof="0" dirty="0">
                <a:ln>
                  <a:noFill/>
                </a:ln>
                <a:solidFill>
                  <a:srgbClr val="085280"/>
                </a:solidFill>
                <a:effectLst/>
                <a:uLnTx/>
                <a:uFillTx/>
                <a:latin typeface="Source Sans Pro"/>
                <a:ea typeface="+mn-ea"/>
                <a:cs typeface="+mn-cs"/>
              </a:rPr>
              <a:t>Income Calculator</a:t>
            </a:r>
          </a:p>
          <a:p>
            <a:pPr marL="214313" lvl="0" indent="-214313">
              <a:spcBef>
                <a:spcPts val="0"/>
              </a:spcBef>
              <a:spcAft>
                <a:spcPts val="225"/>
              </a:spcAft>
              <a:buClr>
                <a:srgbClr val="085280"/>
              </a:buClr>
              <a:buSzPct val="100000"/>
              <a:buFont typeface="Wingdings" panose="05000000000000000000" pitchFamily="2" charset="2"/>
              <a:buChar char="§"/>
            </a:pPr>
            <a:r>
              <a:rPr kumimoji="0" lang="en-US" b="0" i="0" u="none" strike="noStrike" kern="1200" cap="none" spc="0" normalizeH="0" baseline="0" noProof="0" dirty="0">
                <a:ln>
                  <a:noFill/>
                </a:ln>
                <a:solidFill>
                  <a:srgbClr val="000F2B"/>
                </a:solidFill>
                <a:effectLst/>
                <a:uLnTx/>
                <a:uFillTx/>
                <a:latin typeface="Source Sans Pro"/>
                <a:ea typeface="+mn-ea"/>
                <a:cs typeface="+mn-cs"/>
              </a:rPr>
              <a:t>Maximize and easily </a:t>
            </a:r>
            <a:r>
              <a:rPr lang="en-US" dirty="0">
                <a:solidFill>
                  <a:srgbClr val="000F2B"/>
                </a:solidFill>
              </a:rPr>
              <a:t>determine a borrower’s income before submitting to DU</a:t>
            </a:r>
            <a:endParaRPr kumimoji="0" lang="en-US" b="0" i="0" u="none" strike="noStrike" kern="1200" cap="none" spc="0" normalizeH="0" baseline="0" noProof="0" dirty="0">
              <a:ln>
                <a:noFill/>
              </a:ln>
              <a:solidFill>
                <a:srgbClr val="000F2B"/>
              </a:solidFill>
              <a:effectLst/>
              <a:uLnTx/>
              <a:uFillTx/>
              <a:latin typeface="Source Sans Pro"/>
              <a:ea typeface="+mn-ea"/>
              <a:cs typeface="+mn-cs"/>
            </a:endParaRPr>
          </a:p>
          <a:p>
            <a:pPr marL="0" marR="0" lvl="0" indent="0" algn="l" defTabSz="914400" rtl="0" eaLnBrk="1" fontAlgn="auto" latinLnBrk="0" hangingPunct="1">
              <a:lnSpc>
                <a:spcPct val="100000"/>
              </a:lnSpc>
              <a:spcBef>
                <a:spcPts val="1200"/>
              </a:spcBef>
              <a:buClrTx/>
              <a:buSzPct val="100000"/>
              <a:buFontTx/>
              <a:buNone/>
              <a:tabLst/>
              <a:defRPr/>
            </a:pPr>
            <a:r>
              <a:rPr lang="en-US" sz="2000" b="1" dirty="0">
                <a:solidFill>
                  <a:srgbClr val="085280"/>
                </a:solidFill>
                <a:latin typeface="Source Sans Pro"/>
              </a:rPr>
              <a:t>Positive Rent Payment History</a:t>
            </a:r>
            <a:endParaRPr kumimoji="0" lang="en-US" sz="2000" b="1" i="0" u="none" strike="noStrike" kern="1200" cap="none" spc="0" normalizeH="0" baseline="0" noProof="0" dirty="0">
              <a:ln>
                <a:noFill/>
              </a:ln>
              <a:solidFill>
                <a:srgbClr val="085280"/>
              </a:solidFill>
              <a:effectLst/>
              <a:uLnTx/>
              <a:uFillTx/>
              <a:latin typeface="Source Sans Pro"/>
              <a:ea typeface="+mn-ea"/>
              <a:cs typeface="+mn-cs"/>
            </a:endParaRPr>
          </a:p>
          <a:p>
            <a:pPr marL="217885" marR="0" lvl="0" indent="-217885" algn="l" defTabSz="914400" rtl="0" eaLnBrk="1" fontAlgn="auto" latinLnBrk="0" hangingPunct="1">
              <a:lnSpc>
                <a:spcPct val="100000"/>
              </a:lnSpc>
              <a:spcBef>
                <a:spcPts val="0"/>
              </a:spcBef>
              <a:spcAft>
                <a:spcPts val="225"/>
              </a:spcAft>
              <a:buClr>
                <a:srgbClr val="085280"/>
              </a:buClr>
              <a:buSzPct val="100000"/>
              <a:buFont typeface="Wingdings" panose="05000000000000000000" pitchFamily="2" charset="2"/>
              <a:buChar char="§"/>
              <a:tabLst/>
              <a:defRPr/>
            </a:pPr>
            <a:r>
              <a:rPr lang="en-US" b="0" i="0" dirty="0">
                <a:solidFill>
                  <a:srgbClr val="121212"/>
                </a:solidFill>
                <a:effectLst/>
                <a:latin typeface="Source Sans Pro" panose="020B0503030403020204" pitchFamily="34" charset="0"/>
              </a:rPr>
              <a:t>Consider consistent rent payment data when looking to qualify first-time homebuyers for mortgages </a:t>
            </a:r>
          </a:p>
          <a:p>
            <a:pPr marL="0" marR="0" lvl="0" indent="0" algn="l" defTabSz="457200" rtl="0" eaLnBrk="1" fontAlgn="auto" latinLnBrk="0" hangingPunct="1">
              <a:lnSpc>
                <a:spcPct val="100000"/>
              </a:lnSpc>
              <a:spcBef>
                <a:spcPts val="1200"/>
              </a:spcBef>
              <a:spcAft>
                <a:spcPts val="0"/>
              </a:spcAft>
              <a:buClrTx/>
              <a:buSzTx/>
              <a:buFont typeface="Arial"/>
              <a:buNone/>
              <a:tabLst/>
              <a:defRPr/>
            </a:pPr>
            <a:r>
              <a:rPr lang="en-US" sz="2000" b="1" dirty="0">
                <a:solidFill>
                  <a:srgbClr val="085280"/>
                </a:solidFill>
                <a:latin typeface="Source Sans Pro"/>
              </a:rPr>
              <a:t>Income and Employment Validation Using an Asset Report</a:t>
            </a:r>
            <a:endParaRPr kumimoji="0" lang="en-US" sz="2000" b="1" i="0" u="none" strike="noStrike" kern="1200" cap="none" spc="0" normalizeH="0" baseline="0" noProof="0" dirty="0">
              <a:ln>
                <a:noFill/>
              </a:ln>
              <a:solidFill>
                <a:srgbClr val="085280"/>
              </a:solidFill>
              <a:effectLst/>
              <a:uLnTx/>
              <a:uFillTx/>
              <a:latin typeface="Source Sans Pro"/>
              <a:ea typeface="+mn-ea"/>
              <a:cs typeface="+mn-cs"/>
            </a:endParaRPr>
          </a:p>
          <a:p>
            <a:pPr marL="228600" marR="0" lvl="0" indent="-228600" algn="l" defTabSz="685800" rtl="0" eaLnBrk="1" fontAlgn="auto" latinLnBrk="0" hangingPunct="1">
              <a:lnSpc>
                <a:spcPct val="100000"/>
              </a:lnSpc>
              <a:spcBef>
                <a:spcPts val="450"/>
              </a:spcBef>
              <a:spcAft>
                <a:spcPts val="0"/>
              </a:spcAft>
              <a:buClr>
                <a:srgbClr val="085280"/>
              </a:buClr>
              <a:buSzTx/>
              <a:buFont typeface="Wingdings" panose="05000000000000000000" pitchFamily="2" charset="2"/>
              <a:buChar char="§"/>
              <a:tabLst/>
              <a:defRPr/>
            </a:pPr>
            <a:r>
              <a:rPr kumimoji="0" lang="en-US" b="0" i="0" u="none" strike="noStrike" kern="1200" cap="none" spc="0" normalizeH="0" baseline="0" noProof="0" dirty="0">
                <a:ln>
                  <a:noFill/>
                </a:ln>
                <a:solidFill>
                  <a:srgbClr val="000F2B"/>
                </a:solidFill>
                <a:effectLst/>
                <a:uLnTx/>
                <a:uFillTx/>
                <a:latin typeface="Source Sans Pro"/>
                <a:ea typeface="+mn-ea"/>
                <a:cs typeface="+mn-cs"/>
              </a:rPr>
              <a:t>Leverage a single asset report to validate assets, income, and employment that also includes positive rent and cashflow history analysis</a:t>
            </a:r>
          </a:p>
          <a:p>
            <a:pPr marR="0" lvl="0" algn="l" defTabSz="914400" rtl="0" eaLnBrk="1" fontAlgn="auto" latinLnBrk="0" hangingPunct="1">
              <a:lnSpc>
                <a:spcPct val="100000"/>
              </a:lnSpc>
              <a:spcBef>
                <a:spcPts val="0"/>
              </a:spcBef>
              <a:spcAft>
                <a:spcPts val="225"/>
              </a:spcAft>
              <a:buClr>
                <a:srgbClr val="085280"/>
              </a:buClr>
              <a:buSzPct val="100000"/>
              <a:tabLst/>
              <a:defRPr/>
            </a:pPr>
            <a:endParaRPr kumimoji="0" lang="en-US" b="0" i="0" u="none" strike="noStrike" kern="1200" cap="none" spc="0" normalizeH="0" baseline="0" noProof="0" dirty="0">
              <a:ln>
                <a:noFill/>
              </a:ln>
              <a:solidFill>
                <a:srgbClr val="000F2B"/>
              </a:solidFill>
              <a:effectLst/>
              <a:uLnTx/>
              <a:uFillTx/>
              <a:latin typeface="Source Sans Pro"/>
              <a:ea typeface="+mn-ea"/>
              <a:cs typeface="+mn-cs"/>
            </a:endParaRPr>
          </a:p>
        </p:txBody>
      </p:sp>
      <p:sp>
        <p:nvSpPr>
          <p:cNvPr id="6" name="Title 4">
            <a:extLst>
              <a:ext uri="{FF2B5EF4-FFF2-40B4-BE49-F238E27FC236}">
                <a16:creationId xmlns:a16="http://schemas.microsoft.com/office/drawing/2014/main" id="{D79A2F56-DA6D-48B7-B4A1-A3F04501A8D8}"/>
              </a:ext>
            </a:extLst>
          </p:cNvPr>
          <p:cNvSpPr>
            <a:spLocks noGrp="1"/>
          </p:cNvSpPr>
          <p:nvPr>
            <p:ph type="title"/>
          </p:nvPr>
        </p:nvSpPr>
        <p:spPr>
          <a:xfrm>
            <a:off x="610792" y="374621"/>
            <a:ext cx="9957916" cy="441916"/>
          </a:xfrm>
        </p:spPr>
        <p:txBody>
          <a:bodyPr>
            <a:normAutofit fontScale="90000"/>
          </a:bodyPr>
          <a:lstStyle/>
          <a:p>
            <a:r>
              <a:rPr lang="en-US" sz="4000" dirty="0">
                <a:solidFill>
                  <a:schemeClr val="tx2">
                    <a:lumMod val="90000"/>
                    <a:lumOff val="10000"/>
                  </a:schemeClr>
                </a:solidFill>
                <a:latin typeface="Georgia" panose="02040502050405020303" pitchFamily="18" charset="0"/>
              </a:rPr>
              <a:t>Summary</a:t>
            </a:r>
          </a:p>
        </p:txBody>
      </p:sp>
      <p:sp>
        <p:nvSpPr>
          <p:cNvPr id="10" name="Content Placeholder 2">
            <a:extLst>
              <a:ext uri="{FF2B5EF4-FFF2-40B4-BE49-F238E27FC236}">
                <a16:creationId xmlns:a16="http://schemas.microsoft.com/office/drawing/2014/main" id="{A6EFD677-06A4-40E8-AF03-8135855E8B41}"/>
              </a:ext>
            </a:extLst>
          </p:cNvPr>
          <p:cNvSpPr txBox="1">
            <a:spLocks/>
          </p:cNvSpPr>
          <p:nvPr/>
        </p:nvSpPr>
        <p:spPr>
          <a:xfrm>
            <a:off x="6519103" y="1209815"/>
            <a:ext cx="5255487" cy="3762351"/>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450"/>
              </a:spcBef>
              <a:spcAft>
                <a:spcPts val="0"/>
              </a:spcAft>
              <a:buClrTx/>
              <a:buSzTx/>
              <a:buFont typeface="Arial"/>
              <a:buNone/>
              <a:tabLst/>
              <a:defRPr/>
            </a:pPr>
            <a:r>
              <a:rPr kumimoji="0" lang="en-US" sz="2000" b="1" i="0" u="none" strike="noStrike" kern="1200" cap="none" spc="0" normalizeH="0" baseline="0" noProof="0" dirty="0">
                <a:ln>
                  <a:noFill/>
                </a:ln>
                <a:solidFill>
                  <a:srgbClr val="085280"/>
                </a:solidFill>
                <a:effectLst/>
                <a:uLnTx/>
                <a:uFillTx/>
                <a:latin typeface="Source Sans Pro"/>
                <a:ea typeface="+mn-ea"/>
                <a:cs typeface="+mn-cs"/>
              </a:rPr>
              <a:t>Enhancements for Borrowers without Credit Scores</a:t>
            </a:r>
          </a:p>
          <a:p>
            <a:pPr marL="228600" marR="0" lvl="0" indent="-228600" algn="l" defTabSz="685800" rtl="0" eaLnBrk="1" fontAlgn="auto" latinLnBrk="0" hangingPunct="1">
              <a:lnSpc>
                <a:spcPct val="100000"/>
              </a:lnSpc>
              <a:spcBef>
                <a:spcPts val="450"/>
              </a:spcBef>
              <a:spcAft>
                <a:spcPts val="0"/>
              </a:spcAft>
              <a:buClr>
                <a:srgbClr val="08528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F2B"/>
                </a:solidFill>
                <a:effectLst/>
                <a:uLnTx/>
                <a:uFillTx/>
                <a:latin typeface="Source Sans Pro"/>
                <a:ea typeface="+mn-ea"/>
                <a:cs typeface="+mn-cs"/>
              </a:rPr>
              <a:t>Increasing homeownership opportunities and simplify the underwriting process for loans where no borrower has a credit score</a:t>
            </a:r>
            <a:endParaRPr lang="en-US" sz="1800" dirty="0">
              <a:solidFill>
                <a:srgbClr val="000F2B"/>
              </a:solidFill>
              <a:latin typeface="Source Sans Pro"/>
            </a:endParaRPr>
          </a:p>
          <a:p>
            <a:pPr marL="0" marR="0" lvl="0" indent="0" algn="l" defTabSz="685800" rtl="0" eaLnBrk="1" fontAlgn="auto" latinLnBrk="0" hangingPunct="1">
              <a:lnSpc>
                <a:spcPct val="100000"/>
              </a:lnSpc>
              <a:spcBef>
                <a:spcPts val="1200"/>
              </a:spcBef>
              <a:spcAft>
                <a:spcPts val="0"/>
              </a:spcAft>
              <a:buClr>
                <a:srgbClr val="085280"/>
              </a:buClr>
              <a:buSzTx/>
              <a:buNone/>
              <a:tabLst/>
              <a:defRPr/>
            </a:pPr>
            <a:r>
              <a:rPr kumimoji="0" lang="en-US" sz="2000" b="1" i="0" u="none" strike="noStrike" kern="1200" cap="none" spc="0" normalizeH="0" baseline="0" noProof="0" dirty="0">
                <a:ln>
                  <a:noFill/>
                </a:ln>
                <a:solidFill>
                  <a:srgbClr val="085280"/>
                </a:solidFill>
                <a:effectLst/>
                <a:uLnTx/>
                <a:uFillTx/>
                <a:latin typeface="Source Sans Pro"/>
                <a:ea typeface="+mn-ea"/>
                <a:cs typeface="+mn-cs"/>
              </a:rPr>
              <a:t>Updated Underwriting Policies</a:t>
            </a:r>
          </a:p>
          <a:p>
            <a:pPr marL="228600" lvl="0" indent="-228600" defTabSz="685800">
              <a:spcBef>
                <a:spcPts val="450"/>
              </a:spcBef>
              <a:buClr>
                <a:srgbClr val="085280"/>
              </a:buClr>
              <a:buFont typeface="Wingdings" panose="05000000000000000000" pitchFamily="2" charset="2"/>
              <a:buChar char="§"/>
              <a:defRPr/>
            </a:pPr>
            <a:r>
              <a:rPr kumimoji="0" lang="en-US" sz="1800" b="0" i="0" u="none" strike="noStrike" kern="1200" cap="none" spc="0" normalizeH="0" baseline="0" noProof="0" dirty="0">
                <a:ln>
                  <a:noFill/>
                </a:ln>
                <a:solidFill>
                  <a:srgbClr val="000F2B"/>
                </a:solidFill>
                <a:effectLst/>
                <a:uLnTx/>
                <a:uFillTx/>
                <a:latin typeface="Source Sans Pro"/>
                <a:ea typeface="+mn-ea"/>
                <a:cs typeface="+mn-cs"/>
              </a:rPr>
              <a:t>Several new policies aimed to add ease of qualifying more eligible borrowers while improving certainty for lenders</a:t>
            </a:r>
          </a:p>
          <a:p>
            <a:pPr marL="0" marR="0" lvl="0" indent="0" algn="l" defTabSz="457200" rtl="0" eaLnBrk="1" fontAlgn="auto" latinLnBrk="0" hangingPunct="1">
              <a:lnSpc>
                <a:spcPct val="100000"/>
              </a:lnSpc>
              <a:spcBef>
                <a:spcPts val="1200"/>
              </a:spcBef>
              <a:spcAft>
                <a:spcPts val="0"/>
              </a:spcAft>
              <a:buClrTx/>
              <a:buSzTx/>
              <a:buFont typeface="Arial"/>
              <a:buNone/>
              <a:tabLst/>
              <a:defRPr/>
            </a:pPr>
            <a:r>
              <a:rPr kumimoji="0" lang="en-US" sz="2000" b="1" i="0" u="none" strike="noStrike" kern="1200" cap="none" spc="0" normalizeH="0" baseline="0" noProof="0" dirty="0">
                <a:ln>
                  <a:noFill/>
                </a:ln>
                <a:solidFill>
                  <a:srgbClr val="085280"/>
                </a:solidFill>
                <a:effectLst/>
                <a:uLnTx/>
                <a:uFillTx/>
                <a:latin typeface="Source Sans Pro"/>
                <a:ea typeface="+mn-ea"/>
                <a:cs typeface="+mn-cs"/>
              </a:rPr>
              <a:t>Down Payment Assistance Tool</a:t>
            </a:r>
          </a:p>
          <a:p>
            <a:pPr marL="228600" marR="0" lvl="0" indent="-228600" algn="l" defTabSz="685800" rtl="0" eaLnBrk="1" fontAlgn="auto" latinLnBrk="0" hangingPunct="1">
              <a:lnSpc>
                <a:spcPct val="100000"/>
              </a:lnSpc>
              <a:spcBef>
                <a:spcPts val="450"/>
              </a:spcBef>
              <a:spcAft>
                <a:spcPts val="0"/>
              </a:spcAft>
              <a:buClr>
                <a:srgbClr val="08528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0F2B"/>
                </a:solidFill>
                <a:effectLst/>
                <a:uLnTx/>
                <a:uFillTx/>
                <a:latin typeface="Source Sans Pro"/>
                <a:ea typeface="+mn-ea"/>
                <a:cs typeface="+mn-cs"/>
              </a:rPr>
              <a:t>Provide borrowers with additional resources to find funding for down payment and closing costs</a:t>
            </a:r>
          </a:p>
        </p:txBody>
      </p:sp>
      <p:cxnSp>
        <p:nvCxnSpPr>
          <p:cNvPr id="8" name="Straight Connector 7">
            <a:extLst>
              <a:ext uri="{FF2B5EF4-FFF2-40B4-BE49-F238E27FC236}">
                <a16:creationId xmlns:a16="http://schemas.microsoft.com/office/drawing/2014/main" id="{3660A4EE-DA13-4172-9EA9-4A61532E75B8}"/>
              </a:ext>
            </a:extLst>
          </p:cNvPr>
          <p:cNvCxnSpPr/>
          <p:nvPr/>
        </p:nvCxnSpPr>
        <p:spPr>
          <a:xfrm>
            <a:off x="610792" y="979457"/>
            <a:ext cx="10773103" cy="0"/>
          </a:xfrm>
          <a:prstGeom prst="line">
            <a:avLst/>
          </a:prstGeom>
          <a:ln w="38100">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0C47923-EFF9-C4DF-AFE6-7543B1CFAD64}"/>
              </a:ext>
            </a:extLst>
          </p:cNvPr>
          <p:cNvSpPr txBox="1"/>
          <p:nvPr/>
        </p:nvSpPr>
        <p:spPr>
          <a:xfrm>
            <a:off x="7043726" y="5477539"/>
            <a:ext cx="4206240" cy="1005840"/>
          </a:xfrm>
          <a:prstGeom prst="round2DiagRect">
            <a:avLst/>
          </a:prstGeom>
          <a:solidFill>
            <a:srgbClr val="05304D"/>
          </a:solidFill>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a:lnSpc>
                <a:spcPct val="90000"/>
              </a:lnSpc>
              <a:spcAft>
                <a:spcPts val="1200"/>
              </a:spcAft>
            </a:pPr>
            <a:r>
              <a:rPr lang="en-US" sz="1600" i="1" dirty="0">
                <a:solidFill>
                  <a:schemeClr val="bg1"/>
                </a:solidFill>
                <a:ea typeface="Source Sans Pro"/>
              </a:rPr>
              <a:t>To continue the conversation and learn more about these solutions, please reach out to your Relationship Manager. </a:t>
            </a:r>
          </a:p>
        </p:txBody>
      </p:sp>
    </p:spTree>
    <p:custDataLst>
      <p:tags r:id="rId1"/>
    </p:custDataLst>
    <p:extLst>
      <p:ext uri="{BB962C8B-B14F-4D97-AF65-F5344CB8AC3E}">
        <p14:creationId xmlns:p14="http://schemas.microsoft.com/office/powerpoint/2010/main" val="4264103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Relationships xmlns="http://schemas.openxmlformats.org/package/2006/relationships"><Relationship Type="http://schemas.openxmlformats.org/officeDocument/2006/relationships/customXmlProps" Target="/customXml/itemProps1.xml" Id="rId1" /></Relationships>
</file>

<file path=customXml/_rels/item2.xml.rels>&#65279;<?xml version="1.0" encoding="utf-8"?><Relationships xmlns="http://schemas.openxmlformats.org/package/2006/relationships"><Relationship Type="http://schemas.openxmlformats.org/officeDocument/2006/relationships/customXmlProps" Target="/customXml/itemProps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xml" Id="rId1"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A03AA40E4C584795B170AC43B403D5" ma:contentTypeVersion="19" ma:contentTypeDescription="Create a new document." ma:contentTypeScope="" ma:versionID="d68c822063c6bfb26deae78a92c8e0e1">
  <xsd:schema xmlns:xsd="http://www.w3.org/2001/XMLSchema" xmlns:xs="http://www.w3.org/2001/XMLSchema" xmlns:p="http://schemas.microsoft.com/office/2006/metadata/properties" xmlns:ns2="8d508723-e639-4b93-8253-142cfbeeab1a" xmlns:ns3="70497fb1-53e5-4b98-b708-2626a1213597" targetNamespace="http://schemas.microsoft.com/office/2006/metadata/properties" ma:root="true" ma:fieldsID="afcff1743f9918e9866848b7a1f3cc1a" ns2:_="" ns3:_="">
    <xsd:import namespace="8d508723-e639-4b93-8253-142cfbeeab1a"/>
    <xsd:import namespace="70497fb1-53e5-4b98-b708-2626a12135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CR" minOccurs="0"/>
                <xsd:element ref="ns2:Test" minOccurs="0"/>
                <xsd:element ref="ns3:SharedWithUsers" minOccurs="0"/>
                <xsd:element ref="ns3:SharedWithDetails" minOccurs="0"/>
                <xsd:element ref="ns2:Cont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08723-e639-4b93-8253-142cfbeeab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a504f05-855e-44fc-8779-c8d1e316033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Test" ma:index="21" nillable="true" ma:displayName="Test" ma:default="Test" ma:format="Dropdown" ma:internalName="Test">
      <xsd:simpleType>
        <xsd:restriction base="dms:Text">
          <xsd:maxLength value="255"/>
        </xsd:restriction>
      </xsd:simpleType>
    </xsd:element>
    <xsd:element name="Contents" ma:index="24" nillable="true" ma:displayName="Contents" ma:format="Dropdown" ma:internalName="Cont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97fb1-53e5-4b98-b708-2626a121359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6820dcf-98ee-4535-88ac-553ebe7e82a3}" ma:internalName="TaxCatchAll" ma:showField="CatchAllData" ma:web="70497fb1-53e5-4b98-b708-2626a121359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508723-e639-4b93-8253-142cfbeeab1a">
      <Terms xmlns="http://schemas.microsoft.com/office/infopath/2007/PartnerControls"/>
    </lcf76f155ced4ddcb4097134ff3c332f>
    <TaxCatchAll xmlns="70497fb1-53e5-4b98-b708-2626a1213597" xsi:nil="true"/>
    <Contents xmlns="8d508723-e639-4b93-8253-142cfbeeab1a" xsi:nil="true"/>
    <Test xmlns="8d508723-e639-4b93-8253-142cfbeeab1a">Test</Test>
  </documentManagement>
</p:properties>
</file>

<file path=customXml/itemProps1.xml><?xml version="1.0" encoding="utf-8"?>
<ds:datastoreItem xmlns:ds="http://schemas.openxmlformats.org/officeDocument/2006/customXml" ds:itemID="{A09B29AF-03A8-4CC1-AF2D-5BEF4A1128FF}"/>
</file>

<file path=customXml/itemProps2.xml><?xml version="1.0" encoding="utf-8"?>
<ds:datastoreItem xmlns:ds="http://schemas.openxmlformats.org/officeDocument/2006/customXml" ds:itemID="{1915C314-32F6-4BEE-9F32-63DC36A44683}"/>
</file>

<file path=customXml/itemProps3.xml><?xml version="1.0" encoding="utf-8"?>
<ds:datastoreItem xmlns:ds="http://schemas.openxmlformats.org/officeDocument/2006/customXml" ds:itemID="{A594D9B9-F233-458F-AC4D-E1170DC216AE}"/>
</file>

<file path=docProps/app.xml><?xml version="1.0" encoding="utf-8"?>
<Properties xmlns="http://schemas.openxmlformats.org/officeDocument/2006/extended-properties" xmlns:vt="http://schemas.openxmlformats.org/officeDocument/2006/docPropsVTypes">
  <TotalTime>92</TotalTime>
  <Words>2512</Words>
  <Application>Microsoft Office PowerPoint</Application>
  <PresentationFormat>Widescreen</PresentationFormat>
  <Paragraphs>199</Paragraphs>
  <Slides>19</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Aptos</vt:lpstr>
      <vt:lpstr>Aptos Display</vt:lpstr>
      <vt:lpstr>Arial</vt:lpstr>
      <vt:lpstr>Calibri</vt:lpstr>
      <vt:lpstr>Georgia</vt:lpstr>
      <vt:lpstr>Glypha LT Pro</vt:lpstr>
      <vt:lpstr>Montserrat</vt:lpstr>
      <vt:lpstr>Source Sans Pro</vt:lpstr>
      <vt:lpstr>Times New Roman</vt:lpstr>
      <vt:lpstr>Wingdings</vt:lpstr>
      <vt:lpstr>Office Theme</vt:lpstr>
      <vt:lpstr>PowerPoint Presentation</vt:lpstr>
      <vt:lpstr>Pathways to Homeownership</vt:lpstr>
      <vt:lpstr>An important note about the seminar content </vt:lpstr>
      <vt:lpstr>Fannie Mae </vt:lpstr>
      <vt:lpstr>Who and where are we trying to help? </vt:lpstr>
      <vt:lpstr>PowerPoint Presentation</vt:lpstr>
      <vt:lpstr>Creating more options for more homebuyers</vt:lpstr>
      <vt:lpstr>PowerPoint Presentation</vt:lpstr>
      <vt:lpstr>Summary</vt:lpstr>
      <vt:lpstr>How We Can Support You</vt:lpstr>
      <vt:lpstr>PowerPoint Presentation</vt:lpstr>
      <vt:lpstr>Native American Conventional Lending Initiative (NACLI)</vt:lpstr>
      <vt:lpstr>Current Tribal Partners</vt:lpstr>
      <vt:lpstr>PowerPoint Presentation</vt:lpstr>
      <vt:lpstr>PowerPoint Presentation</vt:lpstr>
      <vt:lpstr>PowerPoint Presentation</vt:lpstr>
      <vt:lpstr>To learn more, contact us and explore NACLI resources</vt:lpstr>
      <vt:lpstr>PowerPoint Presentation</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Bianca Prieto</dc:creator>
  <cp:lastModifiedBy>Navarro, Benjamin</cp:lastModifiedBy>
  <cp:revision>2</cp:revision>
  <dcterms:created xsi:type="dcterms:W3CDTF">2024-11-06T21:00:51Z</dcterms:created>
  <dcterms:modified xsi:type="dcterms:W3CDTF">2024-11-18T23:54:39Z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455cd2-ef3f-47ad-8dee-f10882ec60d9_Enabled">
    <vt:lpwstr>true</vt:lpwstr>
  </property>
  <property fmtid="{D5CDD505-2E9C-101B-9397-08002B2CF9AE}" pid="3" name="MSIP_Label_a9455cd2-ef3f-47ad-8dee-f10882ec60d9_SetDate">
    <vt:lpwstr>2024-11-18T23:54:25Z</vt:lpwstr>
  </property>
  <property fmtid="{D5CDD505-2E9C-101B-9397-08002B2CF9AE}" pid="4" name="MSIP_Label_a9455cd2-ef3f-47ad-8dee-f10882ec60d9_Method">
    <vt:lpwstr>Standard</vt:lpwstr>
  </property>
  <property fmtid="{D5CDD505-2E9C-101B-9397-08002B2CF9AE}" pid="5" name="MSIP_Label_a9455cd2-ef3f-47ad-8dee-f10882ec60d9_Name">
    <vt:lpwstr>Confidential - Internal Distribution</vt:lpwstr>
  </property>
  <property fmtid="{D5CDD505-2E9C-101B-9397-08002B2CF9AE}" pid="6" name="MSIP_Label_a9455cd2-ef3f-47ad-8dee-f10882ec60d9_SiteId">
    <vt:lpwstr>e6baca02-d986-4077-8053-30de7d5e0d58</vt:lpwstr>
  </property>
  <property fmtid="{D5CDD505-2E9C-101B-9397-08002B2CF9AE}" pid="7" name="MSIP_Label_a9455cd2-ef3f-47ad-8dee-f10882ec60d9_ActionId">
    <vt:lpwstr>645c3261-1639-44ed-9dc2-69e4ab130396</vt:lpwstr>
  </property>
  <property fmtid="{D5CDD505-2E9C-101B-9397-08002B2CF9AE}" pid="8" name="MSIP_Label_a9455cd2-ef3f-47ad-8dee-f10882ec60d9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Fannie Mae Confidential</vt:lpwstr>
  </property>
  <property fmtid="{D5CDD505-2E9C-101B-9397-08002B2CF9AE}" pid="11" name="ContentTypeId">
    <vt:lpwstr>0x01010009A03AA40E4C584795B170AC43B403D5</vt:lpwstr>
  </property>
</Properties>
</file>