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2" r:id="rId5"/>
    <p:sldId id="257" r:id="rId6"/>
    <p:sldId id="260" r:id="rId7"/>
    <p:sldId id="263" r:id="rId8"/>
    <p:sldId id="258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C7B5D-574A-2F10-E809-E9A61E270CF6}" v="49" dt="2024-11-18T14:33:19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5782" autoAdjust="0"/>
  </p:normalViewPr>
  <p:slideViewPr>
    <p:cSldViewPr snapToGrid="0">
      <p:cViewPr varScale="1">
        <p:scale>
          <a:sx n="95" d="100"/>
          <a:sy n="95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86C13-B942-441A-B8F0-B43458AB0074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227CF-9A0C-4F16-B591-C1327AAB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5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27CF-9A0C-4F16-B591-C1327AABDE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1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57AD5-95D9-16D5-A6C2-9E1E1CEB5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137D5-4338-2374-DEE6-1E9B5CA9F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F6A4F-D04F-1469-2867-5D88FD422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73BF7-F232-0956-3FB1-AA7717C4D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27CF-9A0C-4F16-B591-C1327AABDE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4656-EA36-B2C8-BF5D-D429D626D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EB360-90D5-A53F-D91D-407975299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6F21-DFED-9E15-DAD9-2BE6652A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EB5B1-B157-0CC2-271F-F107451E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ABB62-AA45-FDC6-0326-5F792852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4283-59EF-504C-FA55-6DB701B0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D5277-8294-ED75-8A6B-A48B4F8C6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C49A-3ECC-6BBF-0F75-F857DB25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E4705-8682-8AC3-8319-66FDA349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53D0C-5C2D-6095-B6E8-6EC8479C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1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2D7CC-D999-E2D1-5729-32494EC4A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14FD4-2645-F9A1-4584-DEFDE4D48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BA90B-F9A0-7F73-14D6-4D4CE1EF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4CF1F-EFDB-1AA3-EF05-076277AE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A8406-43A9-1F34-D1B0-BA7FA708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8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161F-F6EB-F40F-239C-31D9C7E3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3E33-B2ED-44A8-3E16-FF7BA853B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F2505-71D3-6E40-0887-F83D8031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7B89-BC6C-0900-5C55-6D2E631E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BB121-BB86-EDFD-CDD0-C1007490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8E88-71E6-1B62-4F4E-75E965A3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0A1DC-AB81-DAA6-BE67-4400C61ED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2B854-A5B6-3E5C-0F2E-56E17C9D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B7B4-AAB9-4859-D4AD-81F7D8B3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46116-19F3-8B6C-7332-13E91EC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6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1A73-4BBD-12B2-1AAE-FBAC2F09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3559B-B8AE-6FE5-4C77-3A57AE076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D50D4-AE1D-7CA6-327A-981CF963B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FD062-50F1-F6A0-ABD7-43F8E445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61338-CD70-279F-5BE4-245B5E4B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59920-C45C-0886-A796-E610E090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AC00-04F2-A2DE-F8D0-E649CF17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35FD3-7121-9F0D-3467-7BB651AE6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9E51B-D19D-F1BF-2609-392BC838F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11D57-E21D-3BFF-F816-FA12BD4FF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5E11F-A9B1-F7B1-57EF-4A4DD3B18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4D77E0-162B-A064-CD19-4BD32D2F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9F28A-3460-B9D8-3729-7F8C0901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D0BB06-4202-A600-78B5-62FC0CFD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0639-3377-59DF-53ED-0F598C88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302F8-732D-9FE3-AB1B-92423892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202CF-2BD3-23E7-3598-95EA1A96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E8398-ECFA-E908-8A71-EBFCCA7B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8B594-C8E9-8618-21DF-FE4334A8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8427E-3A20-C396-E501-ACB3812A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469A6-F76D-9DB4-2897-C900FD6E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F656-8C39-D597-103F-70344520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7920-9033-8605-970C-0616BF4E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857E8-EB5F-AD5D-6CF1-A9093D8F9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9502D-AAF7-2ACD-96D9-86BD64AD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8567F-8B87-7B55-EAC2-1A81F302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9A38E-D7FF-5EDA-4F22-40C081E5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0994-1002-CBC1-B2D9-CEA205D7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B356B-0856-E9FE-AD86-A215A2B8D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FF6DC-8558-D288-BBA8-3952AAD39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A2F48-67BF-003E-84E6-C965D1B3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BAC37-0F3B-8ADC-6995-8F47378D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FECED-96A9-B469-641A-0CDD13EC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6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74CC9-40D9-6FBB-336C-33CB1160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D1E7-9F80-DB50-6805-CC5EA715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1A14-2A51-E52F-8409-743F7AB21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08432-8DA9-4099-9257-87CCB284AAA9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BA6A7-BB51-1FA9-8D08-E4F7D7F45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F5653-A0EE-56AE-567E-8FCD9220F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analle@blacksheepinsight.com" TargetMode="External"/><Relationship Id="rId2" Type="http://schemas.openxmlformats.org/officeDocument/2006/relationships/hyperlink" Target="mailto:csteele@mazaskacdfi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sayre@oweesta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askacdfi.org/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csteele@mazaskacdfi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weesta.org/" TargetMode="External"/><Relationship Id="rId5" Type="http://schemas.openxmlformats.org/officeDocument/2006/relationships/hyperlink" Target="mailto:sayre@oweesta.org" TargetMode="External"/><Relationship Id="rId4" Type="http://schemas.openxmlformats.org/officeDocument/2006/relationships/hyperlink" Target="mailto:lanalle@blacksheepinsigh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rochure&#10;&#10;Description automatically generated">
            <a:extLst>
              <a:ext uri="{FF2B5EF4-FFF2-40B4-BE49-F238E27FC236}">
                <a16:creationId xmlns:a16="http://schemas.microsoft.com/office/drawing/2014/main" id="{78F57048-7AD9-6371-E484-D93CED2B8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76105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Inspiration, Resilience, and Accessing the American Dream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2173332"/>
            <a:ext cx="97842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Colleen Steele</a:t>
            </a:r>
          </a:p>
          <a:p>
            <a:r>
              <a:rPr lang="en-US" dirty="0"/>
              <a:t>Executive Director, </a:t>
            </a:r>
            <a:r>
              <a:rPr lang="en-US" dirty="0" err="1"/>
              <a:t>Mazaska</a:t>
            </a:r>
            <a:r>
              <a:rPr lang="en-US" dirty="0"/>
              <a:t> </a:t>
            </a:r>
            <a:r>
              <a:rPr lang="en-US" dirty="0" err="1"/>
              <a:t>Owecaso</a:t>
            </a:r>
            <a:r>
              <a:rPr lang="en-US" dirty="0"/>
              <a:t> </a:t>
            </a:r>
            <a:r>
              <a:rPr lang="en-US" dirty="0" err="1"/>
              <a:t>Otipi</a:t>
            </a:r>
            <a:r>
              <a:rPr lang="en-US" dirty="0"/>
              <a:t> Financial </a:t>
            </a:r>
          </a:p>
          <a:p>
            <a:r>
              <a:rPr lang="nl-NL" dirty="0">
                <a:hlinkClick r:id="rId2"/>
              </a:rPr>
              <a:t>csteele@mazaskacdfi.org</a:t>
            </a:r>
            <a:r>
              <a:rPr lang="nl-NL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sz="2800" b="1" dirty="0"/>
              <a:t>Lanalle Smith</a:t>
            </a:r>
            <a:br>
              <a:rPr lang="en-US" dirty="0"/>
            </a:br>
            <a:r>
              <a:rPr lang="en-US" dirty="0"/>
              <a:t>Owner, Black Sheep Insight Consulting &amp; Coaching</a:t>
            </a:r>
          </a:p>
          <a:p>
            <a:r>
              <a:rPr lang="en-US" dirty="0">
                <a:hlinkClick r:id="rId3"/>
              </a:rPr>
              <a:t>lanalle@blacksheepinsight.com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2800" b="1" dirty="0"/>
              <a:t>Sayre Savage</a:t>
            </a:r>
          </a:p>
          <a:p>
            <a:r>
              <a:rPr lang="en-US" dirty="0"/>
              <a:t>Senior Programs Officer, Oweesta Corporation</a:t>
            </a:r>
          </a:p>
          <a:p>
            <a:r>
              <a:rPr lang="en-US" dirty="0">
                <a:hlinkClick r:id="rId4"/>
              </a:rPr>
              <a:t>sayre@oweesta.org</a:t>
            </a:r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</p:spTree>
    <p:extLst>
      <p:ext uri="{BB962C8B-B14F-4D97-AF65-F5344CB8AC3E}">
        <p14:creationId xmlns:p14="http://schemas.microsoft.com/office/powerpoint/2010/main" val="219611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B0E6-F784-1DBF-791C-A56F187E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ED6E-A8A8-D11F-2A9B-7228C968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790" y="783414"/>
            <a:ext cx="9510008" cy="9104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INSPIRATION</a:t>
            </a:r>
            <a:endParaRPr lang="en-US" sz="6000" dirty="0"/>
          </a:p>
        </p:txBody>
      </p:sp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D57E113F-DD9D-B66A-2F5E-CB859AD3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647744" y="4443973"/>
            <a:ext cx="1412107" cy="1412107"/>
          </a:xfrm>
          <a:prstGeom prst="rect">
            <a:avLst/>
          </a:prstGeom>
        </p:spPr>
      </p:pic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AD2A5587-98E5-86DE-6890-13564AC8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029">
            <a:off x="223914" y="442062"/>
            <a:ext cx="1325563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EAE96-F0FB-64C6-E77D-A82454DD1C01}"/>
              </a:ext>
            </a:extLst>
          </p:cNvPr>
          <p:cNvSpPr txBox="1"/>
          <p:nvPr/>
        </p:nvSpPr>
        <p:spPr>
          <a:xfrm>
            <a:off x="1660708" y="1878855"/>
            <a:ext cx="8010236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Why is homeownership so important in native communities? </a:t>
            </a:r>
          </a:p>
          <a:p>
            <a:endParaRPr lang="en-US" sz="2800" dirty="0"/>
          </a:p>
          <a:p>
            <a:r>
              <a:rPr lang="en-US" sz="2800" dirty="0"/>
              <a:t>What motivates your tribal members to pursue homeownership?</a:t>
            </a:r>
          </a:p>
          <a:p>
            <a:endParaRPr lang="en-US" dirty="0"/>
          </a:p>
        </p:txBody>
      </p:sp>
      <p:pic>
        <p:nvPicPr>
          <p:cNvPr id="12" name="Content Placeholder 11" descr="A red and blue pattern&#10;&#10;Description automatically generated">
            <a:extLst>
              <a:ext uri="{FF2B5EF4-FFF2-40B4-BE49-F238E27FC236}">
                <a16:creationId xmlns:a16="http://schemas.microsoft.com/office/drawing/2014/main" id="{65EF143A-65C0-DB92-396A-1E2AD4023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46"/>
          <a:stretch/>
        </p:blipFill>
        <p:spPr>
          <a:xfrm rot="5400000">
            <a:off x="5704294" y="370292"/>
            <a:ext cx="783414" cy="12192002"/>
          </a:xfrm>
        </p:spPr>
      </p:pic>
    </p:spTree>
    <p:extLst>
      <p:ext uri="{BB962C8B-B14F-4D97-AF65-F5344CB8AC3E}">
        <p14:creationId xmlns:p14="http://schemas.microsoft.com/office/powerpoint/2010/main" val="45678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4F3B6-ED95-2E31-1B6E-3796ED443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D77B-0FCD-DF6E-3E60-6B7B5371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365125"/>
            <a:ext cx="9890759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RESILIENCE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CACDE-FE3C-F079-660B-988096B3BF06}"/>
              </a:ext>
            </a:extLst>
          </p:cNvPr>
          <p:cNvSpPr txBox="1"/>
          <p:nvPr/>
        </p:nvSpPr>
        <p:spPr>
          <a:xfrm>
            <a:off x="1463040" y="1690688"/>
            <a:ext cx="9265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traditional values support homeownership goals?</a:t>
            </a:r>
          </a:p>
          <a:p>
            <a:endParaRPr lang="en-US" sz="2800" dirty="0"/>
          </a:p>
          <a:p>
            <a:r>
              <a:rPr lang="en-US" sz="2800" dirty="0"/>
              <a:t>How have native communities demonstrated resilience in overcoming barriers to homeownership?</a:t>
            </a:r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84DC0CF9-674E-1AA6-3812-01CDAF8F8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1"/>
          <a:stretch/>
        </p:blipFill>
        <p:spPr>
          <a:xfrm>
            <a:off x="11009210" y="0"/>
            <a:ext cx="1182790" cy="6858000"/>
          </a:xfrm>
        </p:spPr>
      </p:pic>
      <p:pic>
        <p:nvPicPr>
          <p:cNvPr id="3" name="Picture 2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790E0AB9-A9AB-813B-FD9D-10F4D1DC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9502100" y="5258497"/>
            <a:ext cx="1412107" cy="1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7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A2E0-637E-63BB-BA50-E3DD1831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3414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ACCESS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D2D5330A-57A3-A88F-2937-47062CF0B6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450544" y="865491"/>
            <a:ext cx="1412107" cy="1412107"/>
          </a:xfrm>
          <a:prstGeom prst="rect">
            <a:avLst/>
          </a:prstGeom>
        </p:spPr>
      </p:pic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CCD1B162-493E-4F0A-8814-9975821BA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3251">
            <a:off x="610418" y="5228071"/>
            <a:ext cx="1325563" cy="13255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7B9E1-991E-17B7-4B2F-CFAC0477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214297"/>
            <a:ext cx="9773655" cy="31222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strategies are used to overcome barriers in access to homeownership?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partnerships support access to homeownership?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0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891FC-0E41-C0E6-E69A-B33C44EE7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B772-0E92-8FE7-7620-2847CDD1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365125"/>
            <a:ext cx="9890759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CLOSING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DA079-55C0-EB97-97C9-2989FCE4193B}"/>
              </a:ext>
            </a:extLst>
          </p:cNvPr>
          <p:cNvSpPr txBox="1"/>
          <p:nvPr/>
        </p:nvSpPr>
        <p:spPr>
          <a:xfrm>
            <a:off x="1463040" y="1690688"/>
            <a:ext cx="926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one thing that you, as an individual, can be someone who supports the inspiration, resilience, or access to homeownership?</a:t>
            </a:r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DB0D15D9-F369-2355-D9BF-5DE26A4EB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1"/>
          <a:stretch/>
        </p:blipFill>
        <p:spPr>
          <a:xfrm>
            <a:off x="11009210" y="0"/>
            <a:ext cx="1182790" cy="6858000"/>
          </a:xfrm>
        </p:spPr>
      </p:pic>
      <p:pic>
        <p:nvPicPr>
          <p:cNvPr id="3" name="Picture 2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1698AC17-2D34-5F0B-FB61-71B863049C3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9502100" y="5258497"/>
            <a:ext cx="1412107" cy="1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8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A2B13-6BB2-80C0-4F1C-D22DA8B3A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5435-D498-F5CA-5823-56A93D3F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0" y="549791"/>
            <a:ext cx="989075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Inspiration, Resilience, and Accessing the American Dream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FF8FA-479C-ABF9-EE2E-2E89CBE7C7E2}"/>
              </a:ext>
            </a:extLst>
          </p:cNvPr>
          <p:cNvSpPr txBox="1"/>
          <p:nvPr/>
        </p:nvSpPr>
        <p:spPr>
          <a:xfrm>
            <a:off x="1203894" y="2173332"/>
            <a:ext cx="97842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Colleen Steele</a:t>
            </a:r>
          </a:p>
          <a:p>
            <a:r>
              <a:rPr lang="en-US" dirty="0"/>
              <a:t>Executive Director, </a:t>
            </a:r>
            <a:r>
              <a:rPr lang="en-US" dirty="0" err="1"/>
              <a:t>Mazaska</a:t>
            </a:r>
            <a:r>
              <a:rPr lang="en-US" dirty="0"/>
              <a:t> </a:t>
            </a:r>
            <a:r>
              <a:rPr lang="en-US" dirty="0" err="1"/>
              <a:t>Owecaso</a:t>
            </a:r>
            <a:r>
              <a:rPr lang="en-US" dirty="0"/>
              <a:t> </a:t>
            </a:r>
            <a:r>
              <a:rPr lang="en-US" dirty="0" err="1"/>
              <a:t>Otipi</a:t>
            </a:r>
            <a:r>
              <a:rPr lang="en-US" dirty="0"/>
              <a:t> Financial </a:t>
            </a:r>
          </a:p>
          <a:p>
            <a:r>
              <a:rPr lang="nl-NL" dirty="0">
                <a:hlinkClick r:id="rId2"/>
              </a:rPr>
              <a:t>csteele@mazaskacdfi.org</a:t>
            </a:r>
            <a:r>
              <a:rPr lang="nl-NL" dirty="0"/>
              <a:t> </a:t>
            </a:r>
          </a:p>
          <a:p>
            <a:r>
              <a:rPr lang="nl-NL" dirty="0">
                <a:hlinkClick r:id="rId3"/>
              </a:rPr>
              <a:t>www.mazaskacdfi.org</a:t>
            </a:r>
            <a:r>
              <a:rPr lang="nl-NL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sz="2800" b="1" dirty="0"/>
              <a:t>Lanalle Smith</a:t>
            </a:r>
            <a:br>
              <a:rPr lang="en-US" dirty="0"/>
            </a:br>
            <a:r>
              <a:rPr lang="en-US" dirty="0"/>
              <a:t>Owner, Black Sheep Insight Consulting &amp; Coaching</a:t>
            </a:r>
          </a:p>
          <a:p>
            <a:r>
              <a:rPr lang="en-US" dirty="0">
                <a:hlinkClick r:id="rId4"/>
              </a:rPr>
              <a:t>lanalle@blacksheepinsight.com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2800" b="1" dirty="0"/>
              <a:t>Sayre Savage</a:t>
            </a:r>
          </a:p>
          <a:p>
            <a:r>
              <a:rPr lang="en-US" dirty="0"/>
              <a:t>Senior Programs Officer, Oweesta Corporation</a:t>
            </a:r>
          </a:p>
          <a:p>
            <a:r>
              <a:rPr lang="en-US" dirty="0">
                <a:hlinkClick r:id="rId5"/>
              </a:rPr>
              <a:t>sayre@oweesta.org</a:t>
            </a:r>
            <a:endParaRPr lang="en-US" dirty="0"/>
          </a:p>
          <a:p>
            <a:r>
              <a:rPr lang="en-US" dirty="0">
                <a:hlinkClick r:id="rId6"/>
              </a:rPr>
              <a:t>www.oweesta.org</a:t>
            </a:r>
            <a:r>
              <a:rPr lang="en-US" dirty="0"/>
              <a:t> </a:t>
            </a:r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B08310FF-C55A-92C9-7CE3-76856C8A6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</p:spTree>
    <p:extLst>
      <p:ext uri="{BB962C8B-B14F-4D97-AF65-F5344CB8AC3E}">
        <p14:creationId xmlns:p14="http://schemas.microsoft.com/office/powerpoint/2010/main" val="370961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7e8596-b2e6-4d99-b688-76d35699ce62" xsi:nil="true"/>
    <_x006a_fc7 xmlns="3257b376-7e0a-4be5-b514-f830cff7a15e" xsi:nil="true"/>
    <b75r xmlns="3257b376-7e0a-4be5-b514-f830cff7a15e" xsi:nil="true"/>
    <lcf76f155ced4ddcb4097134ff3c332f xmlns="3257b376-7e0a-4be5-b514-f830cff7a15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E8C19E0C48A44804EB1C54CB95BD1" ma:contentTypeVersion="22" ma:contentTypeDescription="Create a new document." ma:contentTypeScope="" ma:versionID="a0fcb0349cee6313cfd39ebc5e59c4a2">
  <xsd:schema xmlns:xsd="http://www.w3.org/2001/XMLSchema" xmlns:xs="http://www.w3.org/2001/XMLSchema" xmlns:p="http://schemas.microsoft.com/office/2006/metadata/properties" xmlns:ns2="3257b376-7e0a-4be5-b514-f830cff7a15e" xmlns:ns3="cf7e8596-b2e6-4d99-b688-76d35699ce62" targetNamespace="http://schemas.microsoft.com/office/2006/metadata/properties" ma:root="true" ma:fieldsID="f809aadfb7da8014e9e071d6d26d92e0" ns2:_="" ns3:_="">
    <xsd:import namespace="3257b376-7e0a-4be5-b514-f830cff7a15e"/>
    <xsd:import namespace="cf7e8596-b2e6-4d99-b688-76d35699c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b75r" minOccurs="0"/>
                <xsd:element ref="ns2:_x006a_fc7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7b376-7e0a-4be5-b514-f830cff7a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b75r" ma:index="20" nillable="true" ma:displayName="Number" ma:internalName="b75r">
      <xsd:simpleType>
        <xsd:restriction base="dms:Number"/>
      </xsd:simpleType>
    </xsd:element>
    <xsd:element name="_x006a_fc7" ma:index="21" nillable="true" ma:displayName="Number" ma:internalName="_x006a_fc7">
      <xsd:simpleType>
        <xsd:restriction base="dms:Number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795c40f-8854-4b02-b344-bd46ad4a1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e8596-b2e6-4d99-b688-76d35699ce6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927aef-00b2-49e7-85a3-c41dd9e9a78e}" ma:internalName="TaxCatchAll" ma:showField="CatchAllData" ma:web="cf7e8596-b2e6-4d99-b688-76d35699c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19B984-7757-44FB-8623-353D230D5750}">
  <ds:schemaRefs>
    <ds:schemaRef ds:uri="http://schemas.microsoft.com/office/2006/metadata/properties"/>
    <ds:schemaRef ds:uri="http://schemas.microsoft.com/office/infopath/2007/PartnerControls"/>
    <ds:schemaRef ds:uri="cf7e8596-b2e6-4d99-b688-76d35699ce62"/>
    <ds:schemaRef ds:uri="3257b376-7e0a-4be5-b514-f830cff7a15e"/>
  </ds:schemaRefs>
</ds:datastoreItem>
</file>

<file path=customXml/itemProps2.xml><?xml version="1.0" encoding="utf-8"?>
<ds:datastoreItem xmlns:ds="http://schemas.openxmlformats.org/officeDocument/2006/customXml" ds:itemID="{9DA95F5B-E723-4E1F-ACE1-29BFBE060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F7647-599F-402F-9659-101EC1AA5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7b376-7e0a-4be5-b514-f830cff7a15e"/>
    <ds:schemaRef ds:uri="cf7e8596-b2e6-4d99-b688-76d35699c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204</Words>
  <Application>Microsoft Macintosh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Inspiration, Resilience, and Accessing the American Dream</vt:lpstr>
      <vt:lpstr>INSPIRATION</vt:lpstr>
      <vt:lpstr>RESILIENCE</vt:lpstr>
      <vt:lpstr>ACCESS</vt:lpstr>
      <vt:lpstr>CLOSING</vt:lpstr>
      <vt:lpstr>Inspiration, Resilience, and Accessing the American Dream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Bianca Prieto</dc:creator>
  <cp:lastModifiedBy>Israel Medrano</cp:lastModifiedBy>
  <cp:revision>10</cp:revision>
  <dcterms:created xsi:type="dcterms:W3CDTF">2024-11-06T21:00:51Z</dcterms:created>
  <dcterms:modified xsi:type="dcterms:W3CDTF">2024-11-27T22:31:14Z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0x010100C41E8C19E0C48A44804EB1C54CB95BD1</vt:lpwstr>
  </property>
  <property fmtid="{D5CDD505-2E9C-101B-9397-08002B2CF9AE}" pid="3" name="MediaServiceImageTags">
    <vt:lpwstr/>
  </property>
</Properties>
</file>