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jpg" ContentType="image/jpe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s/slide12.xml" ContentType="application/vnd.openxmlformats-officedocument.presentationml.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2.xml" ContentType="application/vnd.openxmlformats-officedocument.presentationml.slideLayout+xml"/>
  <Override PartName="/ppt/slides/slide17.xml" ContentType="application/vnd.openxmlformats-officedocument.presentationml.slide+xml"/>
  <Override PartName="/ppt/slides/slide25.xml" ContentType="application/vnd.openxmlformats-officedocument.presentationml.slid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ata2.xml" ContentType="application/vnd.openxmlformats-officedocument.drawingml.diagramData+xml"/>
  <Override PartName="/ppt/diagrams/drawing2.xml" ContentType="application/vnd.ms-office.drawingml.diagramDrawing+xml"/>
  <Override PartName="/ppt/slides/slide20.xml" ContentType="application/vnd.openxmlformats-officedocument.presentationml.slide+xml"/>
  <Override PartName="/ppt/notesSlides/notesSlide11.xml" ContentType="application/vnd.openxmlformats-officedocument.presentationml.notesSlide+xml"/>
  <Override PartName="/ppt/tableStyles.xml" ContentType="application/vnd.openxmlformats-officedocument.presentationml.tableStyles+xml"/>
  <Override PartName="/ppt/slides/slide6.xml" ContentType="application/vnd.openxmlformats-officedocument.presentationml.slide+xml"/>
  <Override PartName="/ppt/slides/slide11.xml" ContentType="application/vnd.openxmlformats-officedocument.presentationml.slide+xml"/>
  <Override PartName="/ppt/notesSlides/notesSlide5.xml" ContentType="application/vnd.openxmlformats-officedocument.presentationml.notesSlide+xml"/>
  <Override PartName="/ppt/slides/slide16.xml" ContentType="application/vnd.openxmlformats-officedocument.presentationml.slide+xml"/>
  <Override PartName="/ppt/notesSlides/notesSlide8.xml" ContentType="application/vnd.openxmlformats-officedocument.presentationml.notesSlide+xml"/>
  <Override PartName="/ppt/slides/slide24.xml" ContentType="application/vnd.openxmlformats-officedocument.presentationml.slide+xml"/>
  <Override PartName="/ppt/diagrams/colors1.xml" ContentType="application/vnd.openxmlformats-officedocument.drawingml.diagramColors+xml"/>
  <Override PartName="/ppt/diagrams/quickStyle1.xml" ContentType="application/vnd.openxmlformats-officedocument.drawingml.diagramStyle+xml"/>
  <Override PartName="/ppt/notesSlides/notesSlide15.xml" ContentType="application/vnd.openxmlformats-officedocument.presentationml.notes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notesSlides/notesSlide7.xml" ContentType="application/vnd.openxmlformats-officedocument.presentationml.notesSlide+xml"/>
  <Override PartName="/ppt/slides/slide19.xml" ContentType="application/vnd.openxmlformats-officedocument.presentationml.slide+xml"/>
  <Override PartName="/ppt/notesSlides/notesSlide10.xml" ContentType="application/vnd.openxmlformats-officedocument.presentationml.notesSlide+xml"/>
  <Override PartName="/ppt/slides/slide28.xml" ContentType="application/vnd.openxmlformats-officedocument.presentationml.slide+xml"/>
  <Override PartName="/ppt/notesSlides/notesSlide16.xml" ContentType="application/vnd.openxmlformats-officedocument.presentationml.notesSlide+xml"/>
  <Override PartName="/ppt/slides/slide5.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notesSlides/notesSlide14.xml" ContentType="application/vnd.openxmlformats-officedocument.presentationml.notesSlide+xml"/>
  <Override PartName="/ppt/viewProps.xml" ContentType="application/vnd.openxmlformats-officedocument.presentationml.viewProps+xml"/>
  <Override PartName="/customXml/item3.xml" ContentType="application/xml"/>
  <Override PartName="/customXml/itemProps3.xml" ContentType="application/vnd.openxmlformats-officedocument.customXmlProperties+xml"/>
  <Override PartName="/ppt/slides/slide4.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Slides/notesSlide13.xml" ContentType="application/vnd.openxmlformats-officedocument.presentationml.notesSlide+xml"/>
  <Override PartName="/ppt/slides/slide27.xml" ContentType="application/vnd.openxmlformats-officedocument.presentationml.slide+xml"/>
  <Override PartName="/customXml/item2.xml" ContentType="application/xml"/>
  <Override PartName="/customXml/itemProps2.xml" ContentType="application/vnd.openxmlformats-officedocument.customXmlProperties+xml"/>
  <Override PartName="/ppt/slides/slide9.xml" ContentType="application/vnd.openxmlformats-officedocument.presentationml.slide+xml"/>
  <Override PartName="/ppt/charts/chart3.xml" ContentType="application/vnd.openxmlformats-officedocument.drawingml.chart+xml"/>
  <Override PartName="/ppt/charts/colors3.xml" ContentType="application/vnd.ms-office.chartcolorstyle+xml"/>
  <Override PartName="/ppt/charts/style3.xml" ContentType="application/vnd.ms-office.chartstyle+xml"/>
  <Override PartName="/ppt/slides/slide18.xml" ContentType="application/vnd.openxmlformats-officedocument.presentationml.slide+xml"/>
  <Override PartName="/ppt/notesSlides/notesSlide9.xml" ContentType="application/vnd.openxmlformats-officedocument.presentationml.notesSlide+xml"/>
  <Override PartName="/ppt/presProps.xml" ContentType="application/vnd.openxmlformats-officedocument.presentationml.presProps+xml"/>
  <Override PartName="/ppt/slides/slide3.xml" ContentType="application/vnd.openxmlformats-officedocument.presentationml.slide+xml"/>
  <Override PartName="/ppt/notesSlides/notesSlide2.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21.xml" ContentType="application/vnd.openxmlformats-officedocument.presentationml.slide+xml"/>
  <Override PartName="/ppt/notesSlides/notesSlide12.xml" ContentType="application/vnd.openxmlformats-officedocument.presentationml.notesSlide+xml"/>
  <Override PartName="/ppt/slides/slide26.xml" ContentType="application/vnd.openxmlformats-officedocument.presentationml.slide+xml"/>
  <Override PartName="/customXml/item1.xml" ContentType="application/xml"/>
  <Override PartName="/customXml/itemProps1.xml" ContentType="application/vnd.openxmlformats-officedocument.customXmlProperties+xml"/>
  <Override PartName="/ppt/slides/slide7.xml" ContentType="application/vnd.openxmlformats-officedocument.presentationml.slide+xml"/>
  <Override PartName="/ppt/notesSlides/notesSlide3.xml" ContentType="application/vnd.openxmlformats-officedocument.presentationml.notesSlide+xml"/>
  <Override PartName="/ppt/charts/chart2.xml" ContentType="application/vnd.openxmlformats-officedocument.drawingml.chart+xml"/>
  <Override PartName="/ppt/charts/colors2.xml" ContentType="application/vnd.ms-office.chartcolorstyle+xml"/>
  <Override PartName="/ppt/charts/style2.xml" ContentType="application/vnd.ms-office.chartstyle+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slides/slide2.xml" ContentType="application/vnd.openxmlformats-officedocument.presentationml.slide+xml"/>
  <Override PartName="/ppt/notesSlides/notesSlide1.xml" ContentType="application/vnd.openxmlformats-officedocument.presentationml.notes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2" r:id="rId2"/>
    <p:sldId id="257" r:id="rId3"/>
    <p:sldId id="263" r:id="rId4"/>
    <p:sldId id="258" r:id="rId5"/>
    <p:sldId id="260"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369" r:id="rId19"/>
    <p:sldId id="277" r:id="rId20"/>
    <p:sldId id="2370" r:id="rId21"/>
    <p:sldId id="2371" r:id="rId22"/>
    <p:sldId id="2372" r:id="rId23"/>
    <p:sldId id="2373" r:id="rId24"/>
    <p:sldId id="2374" r:id="rId25"/>
    <p:sldId id="276" r:id="rId26"/>
    <p:sldId id="278" r:id="rId27"/>
    <p:sldId id="2368" r:id="rId28"/>
    <p:sldId id="23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slide" Target="/ppt/slides/slide25.xml" Id="rId26" /><Relationship Type="http://schemas.openxmlformats.org/officeDocument/2006/relationships/slide" Target="/ppt/slides/slide20.xml" Id="rId21" /><Relationship Type="http://schemas.openxmlformats.org/officeDocument/2006/relationships/tableStyles" Target="/ppt/tableStyles.xml" Id="rId34"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slide" Target="/ppt/slides/slide24.xml" Id="rId25" /><Relationship Type="http://schemas.openxmlformats.org/officeDocument/2006/relationships/theme" Target="/ppt/theme/theme1.xml" Id="rId33"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slide" Target="/ppt/slides/slide19.xml" Id="rId20" /><Relationship Type="http://schemas.openxmlformats.org/officeDocument/2006/relationships/slide" Target="/ppt/slides/slide28.xml" Id="rId29"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slide" Target="/ppt/slides/slide23.xml" Id="rId24" /><Relationship Type="http://schemas.openxmlformats.org/officeDocument/2006/relationships/viewProps" Target="/ppt/viewProps.xml" Id="rId32" /><Relationship Type="http://schemas.openxmlformats.org/officeDocument/2006/relationships/customXml" Target="/customXml/item3.xml" Id="rId37" /><Relationship Type="http://schemas.openxmlformats.org/officeDocument/2006/relationships/slide" Target="/ppt/slides/slide4.xml" Id="rId5" /><Relationship Type="http://schemas.openxmlformats.org/officeDocument/2006/relationships/slide" Target="/ppt/slides/slide14.xml" Id="rId15" /><Relationship Type="http://schemas.openxmlformats.org/officeDocument/2006/relationships/slide" Target="/ppt/slides/slide22.xml" Id="rId23" /><Relationship Type="http://schemas.openxmlformats.org/officeDocument/2006/relationships/slide" Target="/ppt/slides/slide27.xml" Id="rId28" /><Relationship Type="http://schemas.openxmlformats.org/officeDocument/2006/relationships/customXml" Target="/customXml/item2.xml" Id="rId36" /><Relationship Type="http://schemas.openxmlformats.org/officeDocument/2006/relationships/slide" Target="/ppt/slides/slide9.xml" Id="rId10" /><Relationship Type="http://schemas.openxmlformats.org/officeDocument/2006/relationships/slide" Target="/ppt/slides/slide18.xml" Id="rId19" /><Relationship Type="http://schemas.openxmlformats.org/officeDocument/2006/relationships/presProps" Target="/ppt/presProps.xml" Id="rId31"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slide" Target="/ppt/slides/slide21.xml" Id="rId22" /><Relationship Type="http://schemas.openxmlformats.org/officeDocument/2006/relationships/slide" Target="/ppt/slides/slide26.xml" Id="rId27" /><Relationship Type="http://schemas.openxmlformats.org/officeDocument/2006/relationships/notesMaster" Target="/ppt/notesMasters/notesMaster1.xml" Id="rId30" /><Relationship Type="http://schemas.openxmlformats.org/officeDocument/2006/relationships/customXml" Target="/customXml/item1.xml" Id="rId35" /><Relationship Type="http://schemas.openxmlformats.org/officeDocument/2006/relationships/slide" Target="/ppt/slides/slide7.xml" Id="rId8" /><Relationship Type="http://schemas.openxmlformats.org/officeDocument/2006/relationships/slide" Target="/ppt/slides/slide2.xml" Id="rId3" /></Relationships>
</file>

<file path=ppt/charts/_rels/chart1.xml.rels>&#65279;<?xml version="1.0" encoding="utf-8"?><Relationships xmlns="http://schemas.openxmlformats.org/package/2006/relationships"><Relationship Type="http://schemas.microsoft.com/office/2011/relationships/chartColorStyle" Target="/ppt/charts/colors1.xml" Id="rId2" /><Relationship Type="http://schemas.microsoft.com/office/2011/relationships/chartStyle" Target="/ppt/charts/style1.xml" Id="rId1" /><Relationship Type="http://schemas.openxmlformats.org/officeDocument/2006/relationships/oleObject" Target="file:///\\Commons\Commons\CommInv\Weekly%20Reports%20and%20Planning\2024\Mark\For%20Kylie\Director%20Development\HSP%20and%20Voluntary.xlsx" TargetMode="External" Id="rId3" /></Relationships>
</file>

<file path=ppt/charts/_rels/chart2.xml.rels>&#65279;<?xml version="1.0" encoding="utf-8"?><Relationships xmlns="http://schemas.openxmlformats.org/package/2006/relationships"><Relationship Type="http://schemas.openxmlformats.org/officeDocument/2006/relationships/package" Target="/ppt/embeddings/Microsoft_Excel_Worksheet.xlsx" Id="rId3" /><Relationship Type="http://schemas.microsoft.com/office/2011/relationships/chartColorStyle" Target="/ppt/charts/colors2.xml" Id="rId2" /><Relationship Type="http://schemas.microsoft.com/office/2011/relationships/chartStyle" Target="/ppt/charts/style2.xml" Id="rId1" /></Relationships>
</file>

<file path=ppt/charts/_rels/chart3.xml.rels>&#65279;<?xml version="1.0" encoding="utf-8"?><Relationships xmlns="http://schemas.openxmlformats.org/package/2006/relationships"><Relationship Type="http://schemas.openxmlformats.org/officeDocument/2006/relationships/package" Target="/ppt/embeddings/Microsoft_Excel_Worksheet1.xlsx" Id="rId3" /><Relationship Type="http://schemas.microsoft.com/office/2011/relationships/chartColorStyle" Target="/ppt/charts/colors3.xml" Id="rId2" /><Relationship Type="http://schemas.microsoft.com/office/2011/relationships/chartStyle" Target="/ppt/charts/style3.xml" Id="rId1"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2024 HCD Program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'2024 Funding'!$B$1</c:f>
              <c:strCache>
                <c:ptCount val="1"/>
                <c:pt idx="0">
                  <c:v>2024 HCD Program Funding</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AB-4AE1-949E-0FA5AE8176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5AB-4AE1-949E-0FA5AE8176A3}"/>
              </c:ext>
            </c:extLst>
          </c:dPt>
          <c:dLbls>
            <c:dLbl>
              <c:idx val="0"/>
              <c:layout>
                <c:manualLayout>
                  <c:x val="-0.24489795918367346"/>
                  <c:y val="-0.18178615465915091"/>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7585034013605439"/>
                      <c:h val="0.24572837766425928"/>
                    </c:manualLayout>
                  </c15:layout>
                </c:ext>
                <c:ext xmlns:c16="http://schemas.microsoft.com/office/drawing/2014/chart" uri="{C3380CC4-5D6E-409C-BE32-E72D297353CC}">
                  <c16:uniqueId val="{00000001-55AB-4AE1-949E-0FA5AE8176A3}"/>
                </c:ext>
              </c:extLst>
            </c:dLbl>
            <c:dLbl>
              <c:idx val="1"/>
              <c:layout>
                <c:manualLayout>
                  <c:x val="0.16326530612244897"/>
                  <c:y val="0.2545358463977453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9285714285714285"/>
                      <c:h val="0.24837061828430509"/>
                    </c:manualLayout>
                  </c15:layout>
                </c:ext>
                <c:ext xmlns:c16="http://schemas.microsoft.com/office/drawing/2014/chart" uri="{C3380CC4-5D6E-409C-BE32-E72D297353CC}">
                  <c16:uniqueId val="{00000003-55AB-4AE1-949E-0FA5AE8176A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'2024 Funding'!$C$5:$C$6</c:f>
              <c:strCache>
                <c:ptCount val="2"/>
                <c:pt idx="0">
                  <c:v>2024 Statutory Allocation</c:v>
                </c:pt>
                <c:pt idx="1">
                  <c:v>2024 Voluntary Contribution</c:v>
                </c:pt>
              </c:strCache>
            </c:strRef>
          </c:cat>
          <c:val>
            <c:numRef>
              <c:f>'2024 Funding'!$D$5:$D$6</c:f>
              <c:numCache>
                <c:formatCode>_("$"* #,##0.00_);_("$"* \(#,##0.00\);_("$"* "-"??_);_(@_)</c:formatCode>
                <c:ptCount val="2"/>
                <c:pt idx="0">
                  <c:v>41164457.689999998</c:v>
                </c:pt>
                <c:pt idx="1">
                  <c:v>10291114.42</c:v>
                </c:pt>
              </c:numCache>
            </c:numRef>
          </c:val>
          <c:extLst>
            <c:ext xmlns:c16="http://schemas.microsoft.com/office/drawing/2014/chart" uri="{C3380CC4-5D6E-409C-BE32-E72D297353CC}">
              <c16:uniqueId val="{00000004-55AB-4AE1-949E-0FA5AE8176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2024 Statutory Allocation</a:t>
            </a:r>
            <a:r>
              <a:rPr lang="en-US" b="1" baseline="0"/>
              <a:t> </a:t>
            </a:r>
          </a:p>
          <a:p>
            <a:pPr>
              <a:defRPr/>
            </a:pPr>
            <a:r>
              <a:rPr lang="en-US" b="1"/>
              <a:t>between AHP and HSP</a:t>
            </a:r>
          </a:p>
        </c:rich>
      </c:tx>
      <c:layout>
        <c:manualLayout>
          <c:xMode val="edge"/>
          <c:yMode val="edge"/>
          <c:x val="0.24297462817147855"/>
          <c:y val="3.20802686347313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106529209621992"/>
          <c:y val="0.15275716863846003"/>
          <c:w val="0.69161512027491412"/>
          <c:h val="0.807138560256667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90-4F30-8F2C-3904F399AC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90-4F30-8F2C-3904F399AC9A}"/>
              </c:ext>
            </c:extLst>
          </c:dPt>
          <c:dLbls>
            <c:dLbl>
              <c:idx val="0"/>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30640744649186891"/>
                      <c:h val="0.17361138961299377"/>
                    </c:manualLayout>
                  </c15:layout>
                </c:ext>
                <c:ext xmlns:c16="http://schemas.microsoft.com/office/drawing/2014/chart" uri="{C3380CC4-5D6E-409C-BE32-E72D297353CC}">
                  <c16:uniqueId val="{00000001-0490-4F30-8F2C-3904F399AC9A}"/>
                </c:ext>
              </c:extLst>
            </c:dLbl>
            <c:dLbl>
              <c:idx val="1"/>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3197819087047109"/>
                      <c:h val="0.17361138961299377"/>
                    </c:manualLayout>
                  </c15:layout>
                </c:ext>
                <c:ext xmlns:c16="http://schemas.microsoft.com/office/drawing/2014/chart" uri="{C3380CC4-5D6E-409C-BE32-E72D297353CC}">
                  <c16:uniqueId val="{00000003-0490-4F30-8F2C-3904F399AC9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'2024 Funding'!$C$3:$C$4</c:f>
              <c:strCache>
                <c:ptCount val="2"/>
                <c:pt idx="0">
                  <c:v>AHP</c:v>
                </c:pt>
                <c:pt idx="1">
                  <c:v>HSP</c:v>
                </c:pt>
              </c:strCache>
            </c:strRef>
          </c:cat>
          <c:val>
            <c:numRef>
              <c:f>'2024 Funding'!$D$3:$D$4</c:f>
              <c:numCache>
                <c:formatCode>_("$"* #,##0.00_);_("$"* \(#,##0.00\);_("$"* "-"??_);_(@_)</c:formatCode>
                <c:ptCount val="2"/>
                <c:pt idx="0">
                  <c:v>26756897.498500001</c:v>
                </c:pt>
                <c:pt idx="1">
                  <c:v>14407560.191499999</c:v>
                </c:pt>
              </c:numCache>
            </c:numRef>
          </c:val>
          <c:extLst>
            <c:ext xmlns:c16="http://schemas.microsoft.com/office/drawing/2014/chart" uri="{C3380CC4-5D6E-409C-BE32-E72D297353CC}">
              <c16:uniqueId val="{00000004-0490-4F30-8F2C-3904F399AC9A}"/>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solidFill>
      <a:round/>
    </a:ln>
    <a:effectLst/>
  </c:spPr>
  <c:txPr>
    <a:bodyPr/>
    <a:lstStyle/>
    <a:p>
      <a:pPr algn="jus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6"/>
          <c:dPt>
            <c:idx val="0"/>
            <c:bubble3D val="0"/>
            <c:spPr>
              <a:solidFill>
                <a:srgbClr val="FF0000"/>
              </a:solidFill>
              <a:ln w="19050">
                <a:solidFill>
                  <a:schemeClr val="lt1"/>
                </a:solidFill>
              </a:ln>
              <a:effectLst/>
            </c:spPr>
            <c:extLst>
              <c:ext xmlns:c16="http://schemas.microsoft.com/office/drawing/2014/chart" uri="{C3380CC4-5D6E-409C-BE32-E72D297353CC}">
                <c16:uniqueId val="{00000001-B2E8-4DAA-8C2A-580B2CAB73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2E8-4DAA-8C2A-580B2CAB73B6}"/>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B2E8-4DAA-8C2A-580B2CAB73B6}"/>
              </c:ext>
            </c:extLst>
          </c:dPt>
          <c:dLbls>
            <c:dLbl>
              <c:idx val="0"/>
              <c:layout>
                <c:manualLayout>
                  <c:x val="-0.22658848648481913"/>
                  <c:y val="9.1286063270315798E-2"/>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E8-4DAA-8C2A-580B2CAB73B6}"/>
                </c:ext>
              </c:extLst>
            </c:dLbl>
            <c:dLbl>
              <c:idx val="1"/>
              <c:layout>
                <c:manualLayout>
                  <c:x val="0.1673204946894688"/>
                  <c:y val="-0.26913607126846734"/>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E8-4DAA-8C2A-580B2CAB73B6}"/>
                </c:ext>
              </c:extLst>
            </c:dLbl>
            <c:dLbl>
              <c:idx val="2"/>
              <c:layout>
                <c:manualLayout>
                  <c:x val="0.20940732008204649"/>
                  <c:y val="0.21247361103705414"/>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E8-4DAA-8C2A-580B2CAB73B6}"/>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Voluntary!$C$5:$C$7</c:f>
              <c:strCache>
                <c:ptCount val="3"/>
                <c:pt idx="0">
                  <c:v>HOPE</c:v>
                </c:pt>
                <c:pt idx="1">
                  <c:v>NAHI</c:v>
                </c:pt>
                <c:pt idx="2">
                  <c:v>AHP Extra</c:v>
                </c:pt>
              </c:strCache>
            </c:strRef>
          </c:cat>
          <c:val>
            <c:numRef>
              <c:f>Voluntary!$E$5:$E$7</c:f>
              <c:numCache>
                <c:formatCode>General</c:formatCode>
                <c:ptCount val="3"/>
                <c:pt idx="0">
                  <c:v>4116445.7680000002</c:v>
                </c:pt>
                <c:pt idx="1">
                  <c:v>3601890.0469999998</c:v>
                </c:pt>
                <c:pt idx="2">
                  <c:v>2572778.605</c:v>
                </c:pt>
              </c:numCache>
            </c:numRef>
          </c:val>
          <c:extLst>
            <c:ext xmlns:c16="http://schemas.microsoft.com/office/drawing/2014/chart" uri="{C3380CC4-5D6E-409C-BE32-E72D297353CC}">
              <c16:uniqueId val="{00000006-B2E8-4DAA-8C2A-580B2CAB73B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0AE5D-4BA3-46F0-AB3B-35F92A767768}" type="doc">
      <dgm:prSet loTypeId="urn:microsoft.com/office/officeart/2005/8/layout/hProcess4" loCatId="process" qsTypeId="urn:microsoft.com/office/officeart/2005/8/quickstyle/simple5" qsCatId="simple" csTypeId="urn:microsoft.com/office/officeart/2005/8/colors/accent1_2" csCatId="accent1" phldr="1"/>
      <dgm:spPr/>
      <dgm:t>
        <a:bodyPr/>
        <a:lstStyle/>
        <a:p>
          <a:endParaRPr lang="en-US"/>
        </a:p>
      </dgm:t>
    </dgm:pt>
    <dgm:pt modelId="{2120BEE4-780B-47FF-A23B-6F2BE79ADD93}">
      <dgm:prSet phldrT="[Text]" custT="1"/>
      <dgm:spPr/>
      <dgm:t>
        <a:bodyPr/>
        <a:lstStyle/>
        <a:p>
          <a:r>
            <a:rPr lang="en-US" sz="1600" dirty="0"/>
            <a:t>Application Period</a:t>
          </a:r>
        </a:p>
      </dgm:t>
    </dgm:pt>
    <dgm:pt modelId="{07BF29FC-9B68-46A5-8092-0A95181BE90F}" type="parTrans" cxnId="{B6D58C04-4E66-4B98-8729-1CB48DDBA56C}">
      <dgm:prSet/>
      <dgm:spPr/>
      <dgm:t>
        <a:bodyPr/>
        <a:lstStyle/>
        <a:p>
          <a:endParaRPr lang="en-US"/>
        </a:p>
      </dgm:t>
    </dgm:pt>
    <dgm:pt modelId="{9FFEA628-2318-44C1-ACCB-51AC404DDB36}" type="sibTrans" cxnId="{B6D58C04-4E66-4B98-8729-1CB48DDBA56C}">
      <dgm:prSet/>
      <dgm:spPr/>
      <dgm:t>
        <a:bodyPr/>
        <a:lstStyle/>
        <a:p>
          <a:endParaRPr lang="en-US"/>
        </a:p>
      </dgm:t>
    </dgm:pt>
    <dgm:pt modelId="{DB720A61-1C74-487D-87A4-014C59D75FFB}">
      <dgm:prSet phldrT="[Text]" custT="1"/>
      <dgm:spPr/>
      <dgm:t>
        <a:bodyPr/>
        <a:lstStyle/>
        <a:p>
          <a:r>
            <a:rPr lang="en-US" sz="1600" dirty="0"/>
            <a:t>Member Certification</a:t>
          </a:r>
        </a:p>
      </dgm:t>
    </dgm:pt>
    <dgm:pt modelId="{D54DF144-CE96-4F73-9162-1CA9ED30D0FE}" type="parTrans" cxnId="{7EA0D76B-A733-4A5E-8A6D-A4A57B656799}">
      <dgm:prSet/>
      <dgm:spPr/>
      <dgm:t>
        <a:bodyPr/>
        <a:lstStyle/>
        <a:p>
          <a:endParaRPr lang="en-US"/>
        </a:p>
      </dgm:t>
    </dgm:pt>
    <dgm:pt modelId="{7D0DF806-7B41-4E1C-B665-93A76A9DEFAE}" type="sibTrans" cxnId="{7EA0D76B-A733-4A5E-8A6D-A4A57B656799}">
      <dgm:prSet/>
      <dgm:spPr/>
      <dgm:t>
        <a:bodyPr/>
        <a:lstStyle/>
        <a:p>
          <a:endParaRPr lang="en-US"/>
        </a:p>
      </dgm:t>
    </dgm:pt>
    <dgm:pt modelId="{C17A657D-DC72-40C7-A403-1088ECB9B940}">
      <dgm:prSet phldrT="[Text]" custT="1"/>
      <dgm:spPr/>
      <dgm:t>
        <a:bodyPr/>
        <a:lstStyle/>
        <a:p>
          <a:r>
            <a:rPr lang="en-US" sz="1600" dirty="0"/>
            <a:t>Application Evaluation</a:t>
          </a:r>
        </a:p>
      </dgm:t>
    </dgm:pt>
    <dgm:pt modelId="{19729C2F-3311-41E7-8B86-409C3F533814}" type="parTrans" cxnId="{8B4FEFAC-ED8C-4D5D-AA4B-985DA9B22876}">
      <dgm:prSet/>
      <dgm:spPr/>
      <dgm:t>
        <a:bodyPr/>
        <a:lstStyle/>
        <a:p>
          <a:endParaRPr lang="en-US"/>
        </a:p>
      </dgm:t>
    </dgm:pt>
    <dgm:pt modelId="{E3F6F9CF-B9C4-46A8-82EA-9F4318F0D203}" type="sibTrans" cxnId="{8B4FEFAC-ED8C-4D5D-AA4B-985DA9B22876}">
      <dgm:prSet/>
      <dgm:spPr/>
      <dgm:t>
        <a:bodyPr/>
        <a:lstStyle/>
        <a:p>
          <a:endParaRPr lang="en-US"/>
        </a:p>
      </dgm:t>
    </dgm:pt>
    <dgm:pt modelId="{647E7A8F-3F49-4500-A552-09F7B2840BFA}">
      <dgm:prSet phldrT="[Text]" custT="1"/>
      <dgm:spPr/>
      <dgm:t>
        <a:bodyPr/>
        <a:lstStyle/>
        <a:p>
          <a:r>
            <a:rPr lang="en-US" sz="1500" dirty="0"/>
            <a:t>FHLBank</a:t>
          </a:r>
          <a:r>
            <a:rPr lang="en-US" sz="1500" baseline="0" dirty="0"/>
            <a:t> evaluates applications</a:t>
          </a:r>
          <a:endParaRPr lang="en-US" sz="1500" dirty="0"/>
        </a:p>
      </dgm:t>
    </dgm:pt>
    <dgm:pt modelId="{10B85FB5-453D-4D84-A78B-81C172C8C015}" type="parTrans" cxnId="{00BDD1AA-2718-417F-9FDB-F83712E192FD}">
      <dgm:prSet/>
      <dgm:spPr/>
      <dgm:t>
        <a:bodyPr/>
        <a:lstStyle/>
        <a:p>
          <a:endParaRPr lang="en-US"/>
        </a:p>
      </dgm:t>
    </dgm:pt>
    <dgm:pt modelId="{81C4C7B0-B195-4218-A7F9-7617A89335F5}" type="sibTrans" cxnId="{00BDD1AA-2718-417F-9FDB-F83712E192FD}">
      <dgm:prSet/>
      <dgm:spPr/>
      <dgm:t>
        <a:bodyPr/>
        <a:lstStyle/>
        <a:p>
          <a:endParaRPr lang="en-US"/>
        </a:p>
      </dgm:t>
    </dgm:pt>
    <dgm:pt modelId="{90B9F93C-3269-4E38-B838-3B8F0032B250}">
      <dgm:prSet phldrT="[Text]" custT="1"/>
      <dgm:spPr/>
      <dgm:t>
        <a:bodyPr/>
        <a:lstStyle/>
        <a:p>
          <a:r>
            <a:rPr lang="en-US" sz="1500" dirty="0"/>
            <a:t>Submitted following application submission</a:t>
          </a:r>
        </a:p>
      </dgm:t>
    </dgm:pt>
    <dgm:pt modelId="{C8012111-403B-4E82-9114-AA712AEE0785}" type="sibTrans" cxnId="{A59E554E-3F12-42CD-A81C-0BDA46209BA7}">
      <dgm:prSet/>
      <dgm:spPr/>
      <dgm:t>
        <a:bodyPr/>
        <a:lstStyle/>
        <a:p>
          <a:endParaRPr lang="en-US"/>
        </a:p>
      </dgm:t>
    </dgm:pt>
    <dgm:pt modelId="{0D3A8B97-A64B-4095-A08E-A89BE252EB96}" type="parTrans" cxnId="{A59E554E-3F12-42CD-A81C-0BDA46209BA7}">
      <dgm:prSet/>
      <dgm:spPr/>
      <dgm:t>
        <a:bodyPr/>
        <a:lstStyle/>
        <a:p>
          <a:endParaRPr lang="en-US"/>
        </a:p>
      </dgm:t>
    </dgm:pt>
    <dgm:pt modelId="{F7D37DE5-248A-41FB-BB2D-BE3B717ACF3A}">
      <dgm:prSet custT="1"/>
      <dgm:spPr/>
      <dgm:t>
        <a:bodyPr/>
        <a:lstStyle/>
        <a:p>
          <a:r>
            <a:rPr lang="en-US" sz="1600" dirty="0"/>
            <a:t>Awards Announced</a:t>
          </a:r>
        </a:p>
      </dgm:t>
    </dgm:pt>
    <dgm:pt modelId="{E04B9805-08CE-44AF-B3FA-4247DEB9F69E}" type="parTrans" cxnId="{13F41854-4079-4B80-9D91-BCFA08415ABE}">
      <dgm:prSet/>
      <dgm:spPr/>
      <dgm:t>
        <a:bodyPr/>
        <a:lstStyle/>
        <a:p>
          <a:endParaRPr lang="en-US"/>
        </a:p>
      </dgm:t>
    </dgm:pt>
    <dgm:pt modelId="{A6E7A00E-0000-4B50-AB83-6E284FA43EDB}" type="sibTrans" cxnId="{13F41854-4079-4B80-9D91-BCFA08415ABE}">
      <dgm:prSet/>
      <dgm:spPr/>
      <dgm:t>
        <a:bodyPr/>
        <a:lstStyle/>
        <a:p>
          <a:endParaRPr lang="en-US"/>
        </a:p>
      </dgm:t>
    </dgm:pt>
    <dgm:pt modelId="{3DBDDEC4-08F6-4D43-843E-FCD5E142C9C7}">
      <dgm:prSet/>
      <dgm:spPr/>
      <dgm:t>
        <a:bodyPr/>
        <a:lstStyle/>
        <a:p>
          <a:r>
            <a:rPr lang="en-US" dirty="0"/>
            <a:t>Disbursement</a:t>
          </a:r>
        </a:p>
      </dgm:t>
    </dgm:pt>
    <dgm:pt modelId="{0A78F636-124E-4D00-A492-7BC4000DFA76}" type="parTrans" cxnId="{A54513AB-3C2F-4EAD-AD5B-48CB30B51324}">
      <dgm:prSet/>
      <dgm:spPr/>
      <dgm:t>
        <a:bodyPr/>
        <a:lstStyle/>
        <a:p>
          <a:endParaRPr lang="en-US"/>
        </a:p>
      </dgm:t>
    </dgm:pt>
    <dgm:pt modelId="{1990E0C0-CD8F-462F-896F-01F345155CBB}" type="sibTrans" cxnId="{A54513AB-3C2F-4EAD-AD5B-48CB30B51324}">
      <dgm:prSet/>
      <dgm:spPr/>
      <dgm:t>
        <a:bodyPr/>
        <a:lstStyle/>
        <a:p>
          <a:endParaRPr lang="en-US"/>
        </a:p>
      </dgm:t>
    </dgm:pt>
    <dgm:pt modelId="{3EDE3358-BEBF-42F2-BC0E-4C8C61941231}">
      <dgm:prSet phldrT="[Text]" custT="1"/>
      <dgm:spPr/>
      <dgm:t>
        <a:bodyPr/>
        <a:lstStyle/>
        <a:p>
          <a:r>
            <a:rPr lang="en-US" sz="1500" dirty="0"/>
            <a:t>Opened on June3, 2024 and closed on July 12, 2024</a:t>
          </a:r>
        </a:p>
      </dgm:t>
    </dgm:pt>
    <dgm:pt modelId="{665CC5B3-A10B-411A-8680-3DF2658C8FF3}" type="parTrans" cxnId="{5618E16A-97F4-493E-A8E6-3207E6E9CDE1}">
      <dgm:prSet/>
      <dgm:spPr/>
      <dgm:t>
        <a:bodyPr/>
        <a:lstStyle/>
        <a:p>
          <a:endParaRPr lang="en-US"/>
        </a:p>
      </dgm:t>
    </dgm:pt>
    <dgm:pt modelId="{DE06A06E-3BBD-4194-893F-C472603E1D0B}" type="sibTrans" cxnId="{5618E16A-97F4-493E-A8E6-3207E6E9CDE1}">
      <dgm:prSet/>
      <dgm:spPr/>
      <dgm:t>
        <a:bodyPr/>
        <a:lstStyle/>
        <a:p>
          <a:endParaRPr lang="en-US"/>
        </a:p>
      </dgm:t>
    </dgm:pt>
    <dgm:pt modelId="{D605D456-DBAB-4406-A724-A5BE048E4BD3}">
      <dgm:prSet custT="1"/>
      <dgm:spPr/>
      <dgm:t>
        <a:bodyPr/>
        <a:lstStyle/>
        <a:p>
          <a:r>
            <a:rPr lang="en-US" sz="1600" dirty="0"/>
            <a:t>Impact Reporting</a:t>
          </a:r>
        </a:p>
      </dgm:t>
    </dgm:pt>
    <dgm:pt modelId="{2C4CCDD5-48DD-47C7-8858-15B8762343F4}" type="parTrans" cxnId="{9CD0BC47-A484-453C-A8BA-20161A7AF3AC}">
      <dgm:prSet/>
      <dgm:spPr/>
      <dgm:t>
        <a:bodyPr/>
        <a:lstStyle/>
        <a:p>
          <a:endParaRPr lang="en-US"/>
        </a:p>
      </dgm:t>
    </dgm:pt>
    <dgm:pt modelId="{39F0AC5A-BE7D-4010-A3DE-CE5227AFE083}" type="sibTrans" cxnId="{9CD0BC47-A484-453C-A8BA-20161A7AF3AC}">
      <dgm:prSet/>
      <dgm:spPr/>
      <dgm:t>
        <a:bodyPr/>
        <a:lstStyle/>
        <a:p>
          <a:endParaRPr lang="en-US"/>
        </a:p>
      </dgm:t>
    </dgm:pt>
    <dgm:pt modelId="{BCDE7CAD-57FF-4F82-8BC5-AD868D46A0DE}">
      <dgm:prSet custT="1"/>
      <dgm:spPr/>
      <dgm:t>
        <a:bodyPr/>
        <a:lstStyle/>
        <a:p>
          <a:r>
            <a:rPr lang="en-US" sz="1500" dirty="0"/>
            <a:t>Notified by October 31, 2024</a:t>
          </a:r>
        </a:p>
      </dgm:t>
    </dgm:pt>
    <dgm:pt modelId="{2072A197-8BE3-4008-95CB-C55D1F86C55C}" type="parTrans" cxnId="{889B5A09-F8AA-4CE0-A2EA-79EF1C477120}">
      <dgm:prSet/>
      <dgm:spPr/>
      <dgm:t>
        <a:bodyPr/>
        <a:lstStyle/>
        <a:p>
          <a:endParaRPr lang="en-US"/>
        </a:p>
      </dgm:t>
    </dgm:pt>
    <dgm:pt modelId="{7A2A5B54-A4A4-4D04-BC05-16382CED7BC9}" type="sibTrans" cxnId="{889B5A09-F8AA-4CE0-A2EA-79EF1C477120}">
      <dgm:prSet/>
      <dgm:spPr/>
      <dgm:t>
        <a:bodyPr/>
        <a:lstStyle/>
        <a:p>
          <a:endParaRPr lang="en-US"/>
        </a:p>
      </dgm:t>
    </dgm:pt>
    <dgm:pt modelId="{C3D29008-D60D-4F03-8A82-D4306D6D23C4}">
      <dgm:prSet/>
      <dgm:spPr/>
      <dgm:t>
        <a:bodyPr/>
        <a:lstStyle/>
        <a:p>
          <a:r>
            <a:rPr lang="en-US" dirty="0"/>
            <a:t>Funds disbursed by end of year</a:t>
          </a:r>
        </a:p>
      </dgm:t>
    </dgm:pt>
    <dgm:pt modelId="{923D8AF0-4D0D-4487-BA20-1263774EF3BB}" type="parTrans" cxnId="{2D9906ED-1475-4F3E-BC58-2E3FB508E03D}">
      <dgm:prSet/>
      <dgm:spPr/>
      <dgm:t>
        <a:bodyPr/>
        <a:lstStyle/>
        <a:p>
          <a:endParaRPr lang="en-US"/>
        </a:p>
      </dgm:t>
    </dgm:pt>
    <dgm:pt modelId="{147A1360-86A1-4FF4-944C-D59FACA6467F}" type="sibTrans" cxnId="{2D9906ED-1475-4F3E-BC58-2E3FB508E03D}">
      <dgm:prSet/>
      <dgm:spPr/>
      <dgm:t>
        <a:bodyPr/>
        <a:lstStyle/>
        <a:p>
          <a:endParaRPr lang="en-US"/>
        </a:p>
      </dgm:t>
    </dgm:pt>
    <dgm:pt modelId="{593034F7-39FC-4269-A285-9414400B7377}">
      <dgm:prSet/>
      <dgm:spPr/>
      <dgm:t>
        <a:bodyPr/>
        <a:lstStyle/>
        <a:p>
          <a:r>
            <a:rPr lang="en-US" dirty="0"/>
            <a:t>Nine to twelve months after disbursement</a:t>
          </a:r>
        </a:p>
      </dgm:t>
    </dgm:pt>
    <dgm:pt modelId="{BC20B29E-EE26-4C81-A5CE-B192BBC45DD0}" type="parTrans" cxnId="{E905702F-DF40-47F8-B779-BC98805436CF}">
      <dgm:prSet/>
      <dgm:spPr/>
      <dgm:t>
        <a:bodyPr/>
        <a:lstStyle/>
        <a:p>
          <a:endParaRPr lang="en-US"/>
        </a:p>
      </dgm:t>
    </dgm:pt>
    <dgm:pt modelId="{7CD4B033-855F-4412-A1E3-2FFA2696870D}" type="sibTrans" cxnId="{E905702F-DF40-47F8-B779-BC98805436CF}">
      <dgm:prSet/>
      <dgm:spPr/>
      <dgm:t>
        <a:bodyPr/>
        <a:lstStyle/>
        <a:p>
          <a:endParaRPr lang="en-US"/>
        </a:p>
      </dgm:t>
    </dgm:pt>
    <dgm:pt modelId="{0BA6EDA1-1218-4AB2-A683-3DC1525A02A6}" type="pres">
      <dgm:prSet presAssocID="{0290AE5D-4BA3-46F0-AB3B-35F92A767768}" presName="Name0" presStyleCnt="0">
        <dgm:presLayoutVars>
          <dgm:dir/>
          <dgm:animLvl val="lvl"/>
          <dgm:resizeHandles val="exact"/>
        </dgm:presLayoutVars>
      </dgm:prSet>
      <dgm:spPr/>
    </dgm:pt>
    <dgm:pt modelId="{20624709-E01F-4711-AE87-9C0609766FFF}" type="pres">
      <dgm:prSet presAssocID="{0290AE5D-4BA3-46F0-AB3B-35F92A767768}" presName="tSp" presStyleCnt="0"/>
      <dgm:spPr/>
    </dgm:pt>
    <dgm:pt modelId="{FC91A375-F4B2-48E0-8569-4341F1A92236}" type="pres">
      <dgm:prSet presAssocID="{0290AE5D-4BA3-46F0-AB3B-35F92A767768}" presName="bSp" presStyleCnt="0"/>
      <dgm:spPr/>
    </dgm:pt>
    <dgm:pt modelId="{9AA37FDE-BB2A-4AEF-9548-C0C4FBFDB3F6}" type="pres">
      <dgm:prSet presAssocID="{0290AE5D-4BA3-46F0-AB3B-35F92A767768}" presName="process" presStyleCnt="0"/>
      <dgm:spPr/>
    </dgm:pt>
    <dgm:pt modelId="{DBF61C2D-55C1-4C1F-8797-F8053DBDCCCE}" type="pres">
      <dgm:prSet presAssocID="{2120BEE4-780B-47FF-A23B-6F2BE79ADD93}" presName="composite1" presStyleCnt="0"/>
      <dgm:spPr/>
    </dgm:pt>
    <dgm:pt modelId="{9244471A-6C6C-4E5B-B27A-E72643CA6C0E}" type="pres">
      <dgm:prSet presAssocID="{2120BEE4-780B-47FF-A23B-6F2BE79ADD93}" presName="dummyNode1" presStyleLbl="node1" presStyleIdx="0" presStyleCnt="6"/>
      <dgm:spPr/>
    </dgm:pt>
    <dgm:pt modelId="{820BB3C9-1B44-48B6-810D-9C1F07612915}" type="pres">
      <dgm:prSet presAssocID="{2120BEE4-780B-47FF-A23B-6F2BE79ADD93}" presName="childNode1" presStyleLbl="bgAcc1" presStyleIdx="0" presStyleCnt="6">
        <dgm:presLayoutVars>
          <dgm:bulletEnabled val="1"/>
        </dgm:presLayoutVars>
      </dgm:prSet>
      <dgm:spPr/>
    </dgm:pt>
    <dgm:pt modelId="{E9883037-1941-4793-BA34-E341A1C92152}" type="pres">
      <dgm:prSet presAssocID="{2120BEE4-780B-47FF-A23B-6F2BE79ADD93}" presName="childNode1tx" presStyleLbl="bgAcc1" presStyleIdx="0" presStyleCnt="6">
        <dgm:presLayoutVars>
          <dgm:bulletEnabled val="1"/>
        </dgm:presLayoutVars>
      </dgm:prSet>
      <dgm:spPr/>
    </dgm:pt>
    <dgm:pt modelId="{38C98FCA-6933-4FF4-B5D7-4803305BD5F5}" type="pres">
      <dgm:prSet presAssocID="{2120BEE4-780B-47FF-A23B-6F2BE79ADD93}" presName="parentNode1" presStyleLbl="node1" presStyleIdx="0" presStyleCnt="6">
        <dgm:presLayoutVars>
          <dgm:chMax val="1"/>
          <dgm:bulletEnabled val="1"/>
        </dgm:presLayoutVars>
      </dgm:prSet>
      <dgm:spPr/>
    </dgm:pt>
    <dgm:pt modelId="{7CE089CB-20D2-4CA9-BC7D-305D339E067C}" type="pres">
      <dgm:prSet presAssocID="{2120BEE4-780B-47FF-A23B-6F2BE79ADD93}" presName="connSite1" presStyleCnt="0"/>
      <dgm:spPr/>
    </dgm:pt>
    <dgm:pt modelId="{2D1E6A07-80C1-44B8-B512-99C3DCA3F3DE}" type="pres">
      <dgm:prSet presAssocID="{9FFEA628-2318-44C1-ACCB-51AC404DDB36}" presName="Name9" presStyleLbl="sibTrans2D1" presStyleIdx="0" presStyleCnt="5"/>
      <dgm:spPr/>
    </dgm:pt>
    <dgm:pt modelId="{A3612544-A842-40B8-ACF1-47114027E565}" type="pres">
      <dgm:prSet presAssocID="{DB720A61-1C74-487D-87A4-014C59D75FFB}" presName="composite2" presStyleCnt="0"/>
      <dgm:spPr/>
    </dgm:pt>
    <dgm:pt modelId="{532F12C8-A012-44FA-88F4-93FBF34E52D9}" type="pres">
      <dgm:prSet presAssocID="{DB720A61-1C74-487D-87A4-014C59D75FFB}" presName="dummyNode2" presStyleLbl="node1" presStyleIdx="0" presStyleCnt="6"/>
      <dgm:spPr/>
    </dgm:pt>
    <dgm:pt modelId="{46783902-0EA4-4818-B293-48E5E989F12B}" type="pres">
      <dgm:prSet presAssocID="{DB720A61-1C74-487D-87A4-014C59D75FFB}" presName="childNode2" presStyleLbl="bgAcc1" presStyleIdx="1" presStyleCnt="6">
        <dgm:presLayoutVars>
          <dgm:bulletEnabled val="1"/>
        </dgm:presLayoutVars>
      </dgm:prSet>
      <dgm:spPr/>
    </dgm:pt>
    <dgm:pt modelId="{255243E2-F890-4264-B19D-CABA242447CF}" type="pres">
      <dgm:prSet presAssocID="{DB720A61-1C74-487D-87A4-014C59D75FFB}" presName="childNode2tx" presStyleLbl="bgAcc1" presStyleIdx="1" presStyleCnt="6">
        <dgm:presLayoutVars>
          <dgm:bulletEnabled val="1"/>
        </dgm:presLayoutVars>
      </dgm:prSet>
      <dgm:spPr/>
    </dgm:pt>
    <dgm:pt modelId="{EB905270-19A0-4F6F-A42F-5A79EC476C5F}" type="pres">
      <dgm:prSet presAssocID="{DB720A61-1C74-487D-87A4-014C59D75FFB}" presName="parentNode2" presStyleLbl="node1" presStyleIdx="1" presStyleCnt="6">
        <dgm:presLayoutVars>
          <dgm:chMax val="0"/>
          <dgm:bulletEnabled val="1"/>
        </dgm:presLayoutVars>
      </dgm:prSet>
      <dgm:spPr/>
    </dgm:pt>
    <dgm:pt modelId="{C5C590EB-0D18-4A5D-9CC4-4EF88C569553}" type="pres">
      <dgm:prSet presAssocID="{DB720A61-1C74-487D-87A4-014C59D75FFB}" presName="connSite2" presStyleCnt="0"/>
      <dgm:spPr/>
    </dgm:pt>
    <dgm:pt modelId="{CA5BD1CA-1F6B-4DF4-8A95-F27A61602A65}" type="pres">
      <dgm:prSet presAssocID="{7D0DF806-7B41-4E1C-B665-93A76A9DEFAE}" presName="Name18" presStyleLbl="sibTrans2D1" presStyleIdx="1" presStyleCnt="5"/>
      <dgm:spPr/>
    </dgm:pt>
    <dgm:pt modelId="{5790A481-4387-4C2C-BD9D-10F250BC292B}" type="pres">
      <dgm:prSet presAssocID="{C17A657D-DC72-40C7-A403-1088ECB9B940}" presName="composite1" presStyleCnt="0"/>
      <dgm:spPr/>
    </dgm:pt>
    <dgm:pt modelId="{A5F3E6DC-D2EB-42BB-8EF7-54C7166324DE}" type="pres">
      <dgm:prSet presAssocID="{C17A657D-DC72-40C7-A403-1088ECB9B940}" presName="dummyNode1" presStyleLbl="node1" presStyleIdx="1" presStyleCnt="6"/>
      <dgm:spPr/>
    </dgm:pt>
    <dgm:pt modelId="{ADE1BEFA-C4AD-4D35-AF93-9618A874A710}" type="pres">
      <dgm:prSet presAssocID="{C17A657D-DC72-40C7-A403-1088ECB9B940}" presName="childNode1" presStyleLbl="bgAcc1" presStyleIdx="2" presStyleCnt="6">
        <dgm:presLayoutVars>
          <dgm:bulletEnabled val="1"/>
        </dgm:presLayoutVars>
      </dgm:prSet>
      <dgm:spPr/>
    </dgm:pt>
    <dgm:pt modelId="{533B7BB3-8281-42AF-87AA-6315A829D995}" type="pres">
      <dgm:prSet presAssocID="{C17A657D-DC72-40C7-A403-1088ECB9B940}" presName="childNode1tx" presStyleLbl="bgAcc1" presStyleIdx="2" presStyleCnt="6">
        <dgm:presLayoutVars>
          <dgm:bulletEnabled val="1"/>
        </dgm:presLayoutVars>
      </dgm:prSet>
      <dgm:spPr/>
    </dgm:pt>
    <dgm:pt modelId="{78DC98AA-0071-43F7-AB4A-F036AABF620A}" type="pres">
      <dgm:prSet presAssocID="{C17A657D-DC72-40C7-A403-1088ECB9B940}" presName="parentNode1" presStyleLbl="node1" presStyleIdx="2" presStyleCnt="6">
        <dgm:presLayoutVars>
          <dgm:chMax val="1"/>
          <dgm:bulletEnabled val="1"/>
        </dgm:presLayoutVars>
      </dgm:prSet>
      <dgm:spPr/>
    </dgm:pt>
    <dgm:pt modelId="{F78D7961-C7B4-431F-B5E5-E502CF4F7AB1}" type="pres">
      <dgm:prSet presAssocID="{C17A657D-DC72-40C7-A403-1088ECB9B940}" presName="connSite1" presStyleCnt="0"/>
      <dgm:spPr/>
    </dgm:pt>
    <dgm:pt modelId="{0F35B593-04B2-4E7E-8E73-A8769CF8BE59}" type="pres">
      <dgm:prSet presAssocID="{E3F6F9CF-B9C4-46A8-82EA-9F4318F0D203}" presName="Name9" presStyleLbl="sibTrans2D1" presStyleIdx="2" presStyleCnt="5"/>
      <dgm:spPr/>
    </dgm:pt>
    <dgm:pt modelId="{6157BB87-2558-487D-BFF3-784169D97202}" type="pres">
      <dgm:prSet presAssocID="{F7D37DE5-248A-41FB-BB2D-BE3B717ACF3A}" presName="composite2" presStyleCnt="0"/>
      <dgm:spPr/>
    </dgm:pt>
    <dgm:pt modelId="{B92D549B-BC61-4FB4-8ACA-87364D70401A}" type="pres">
      <dgm:prSet presAssocID="{F7D37DE5-248A-41FB-BB2D-BE3B717ACF3A}" presName="dummyNode2" presStyleLbl="node1" presStyleIdx="2" presStyleCnt="6"/>
      <dgm:spPr/>
    </dgm:pt>
    <dgm:pt modelId="{3108BFAE-26C0-498B-ACF3-CB0717DCA263}" type="pres">
      <dgm:prSet presAssocID="{F7D37DE5-248A-41FB-BB2D-BE3B717ACF3A}" presName="childNode2" presStyleLbl="bgAcc1" presStyleIdx="3" presStyleCnt="6">
        <dgm:presLayoutVars>
          <dgm:bulletEnabled val="1"/>
        </dgm:presLayoutVars>
      </dgm:prSet>
      <dgm:spPr/>
    </dgm:pt>
    <dgm:pt modelId="{3DC81786-961F-4902-A3CE-A4E6DEF16A33}" type="pres">
      <dgm:prSet presAssocID="{F7D37DE5-248A-41FB-BB2D-BE3B717ACF3A}" presName="childNode2tx" presStyleLbl="bgAcc1" presStyleIdx="3" presStyleCnt="6">
        <dgm:presLayoutVars>
          <dgm:bulletEnabled val="1"/>
        </dgm:presLayoutVars>
      </dgm:prSet>
      <dgm:spPr/>
    </dgm:pt>
    <dgm:pt modelId="{78615CA9-8DE7-492F-8AD3-C6A07F017E62}" type="pres">
      <dgm:prSet presAssocID="{F7D37DE5-248A-41FB-BB2D-BE3B717ACF3A}" presName="parentNode2" presStyleLbl="node1" presStyleIdx="3" presStyleCnt="6">
        <dgm:presLayoutVars>
          <dgm:chMax val="0"/>
          <dgm:bulletEnabled val="1"/>
        </dgm:presLayoutVars>
      </dgm:prSet>
      <dgm:spPr/>
    </dgm:pt>
    <dgm:pt modelId="{B36385D9-B4A3-4C3E-887C-E432451C209C}" type="pres">
      <dgm:prSet presAssocID="{F7D37DE5-248A-41FB-BB2D-BE3B717ACF3A}" presName="connSite2" presStyleCnt="0"/>
      <dgm:spPr/>
    </dgm:pt>
    <dgm:pt modelId="{36E2EDC5-4A6A-465C-BAD6-A7A6823E6ED4}" type="pres">
      <dgm:prSet presAssocID="{A6E7A00E-0000-4B50-AB83-6E284FA43EDB}" presName="Name18" presStyleLbl="sibTrans2D1" presStyleIdx="3" presStyleCnt="5"/>
      <dgm:spPr/>
    </dgm:pt>
    <dgm:pt modelId="{9E828808-6B73-4899-AD37-FE9BAC7C1C13}" type="pres">
      <dgm:prSet presAssocID="{3DBDDEC4-08F6-4D43-843E-FCD5E142C9C7}" presName="composite1" presStyleCnt="0"/>
      <dgm:spPr/>
    </dgm:pt>
    <dgm:pt modelId="{90B29CD3-0855-45CE-BFEF-99D11B839B9C}" type="pres">
      <dgm:prSet presAssocID="{3DBDDEC4-08F6-4D43-843E-FCD5E142C9C7}" presName="dummyNode1" presStyleLbl="node1" presStyleIdx="3" presStyleCnt="6"/>
      <dgm:spPr/>
    </dgm:pt>
    <dgm:pt modelId="{49658684-BB66-47D3-B2D6-9D8A2883A7E6}" type="pres">
      <dgm:prSet presAssocID="{3DBDDEC4-08F6-4D43-843E-FCD5E142C9C7}" presName="childNode1" presStyleLbl="bgAcc1" presStyleIdx="4" presStyleCnt="6">
        <dgm:presLayoutVars>
          <dgm:bulletEnabled val="1"/>
        </dgm:presLayoutVars>
      </dgm:prSet>
      <dgm:spPr/>
    </dgm:pt>
    <dgm:pt modelId="{F092C00C-392F-43BB-B743-838ED1AFF41E}" type="pres">
      <dgm:prSet presAssocID="{3DBDDEC4-08F6-4D43-843E-FCD5E142C9C7}" presName="childNode1tx" presStyleLbl="bgAcc1" presStyleIdx="4" presStyleCnt="6">
        <dgm:presLayoutVars>
          <dgm:bulletEnabled val="1"/>
        </dgm:presLayoutVars>
      </dgm:prSet>
      <dgm:spPr/>
    </dgm:pt>
    <dgm:pt modelId="{C87823E2-7750-49F6-9AC8-6B89D04B9E44}" type="pres">
      <dgm:prSet presAssocID="{3DBDDEC4-08F6-4D43-843E-FCD5E142C9C7}" presName="parentNode1" presStyleLbl="node1" presStyleIdx="4" presStyleCnt="6">
        <dgm:presLayoutVars>
          <dgm:chMax val="1"/>
          <dgm:bulletEnabled val="1"/>
        </dgm:presLayoutVars>
      </dgm:prSet>
      <dgm:spPr/>
    </dgm:pt>
    <dgm:pt modelId="{8F43BC47-F708-4747-B6B5-D20269DFC87A}" type="pres">
      <dgm:prSet presAssocID="{3DBDDEC4-08F6-4D43-843E-FCD5E142C9C7}" presName="connSite1" presStyleCnt="0"/>
      <dgm:spPr/>
    </dgm:pt>
    <dgm:pt modelId="{6D3EC9BC-FA9D-47D5-BC68-E9350170DF25}" type="pres">
      <dgm:prSet presAssocID="{1990E0C0-CD8F-462F-896F-01F345155CBB}" presName="Name9" presStyleLbl="sibTrans2D1" presStyleIdx="4" presStyleCnt="5"/>
      <dgm:spPr/>
    </dgm:pt>
    <dgm:pt modelId="{2A2E925D-88F8-430D-BE88-12B99514C7AE}" type="pres">
      <dgm:prSet presAssocID="{D605D456-DBAB-4406-A724-A5BE048E4BD3}" presName="composite2" presStyleCnt="0"/>
      <dgm:spPr/>
    </dgm:pt>
    <dgm:pt modelId="{E9E9A5C7-D291-4B37-A3B9-B91952AF8BFE}" type="pres">
      <dgm:prSet presAssocID="{D605D456-DBAB-4406-A724-A5BE048E4BD3}" presName="dummyNode2" presStyleLbl="node1" presStyleIdx="4" presStyleCnt="6"/>
      <dgm:spPr/>
    </dgm:pt>
    <dgm:pt modelId="{082A34E5-D428-4FF6-A951-8F9ACDE7346F}" type="pres">
      <dgm:prSet presAssocID="{D605D456-DBAB-4406-A724-A5BE048E4BD3}" presName="childNode2" presStyleLbl="bgAcc1" presStyleIdx="5" presStyleCnt="6">
        <dgm:presLayoutVars>
          <dgm:bulletEnabled val="1"/>
        </dgm:presLayoutVars>
      </dgm:prSet>
      <dgm:spPr/>
    </dgm:pt>
    <dgm:pt modelId="{BD58A9AA-438A-4CF3-A510-AC32BD538287}" type="pres">
      <dgm:prSet presAssocID="{D605D456-DBAB-4406-A724-A5BE048E4BD3}" presName="childNode2tx" presStyleLbl="bgAcc1" presStyleIdx="5" presStyleCnt="6">
        <dgm:presLayoutVars>
          <dgm:bulletEnabled val="1"/>
        </dgm:presLayoutVars>
      </dgm:prSet>
      <dgm:spPr/>
    </dgm:pt>
    <dgm:pt modelId="{808F968A-CD0B-4DEC-AB71-B668A1E11EFE}" type="pres">
      <dgm:prSet presAssocID="{D605D456-DBAB-4406-A724-A5BE048E4BD3}" presName="parentNode2" presStyleLbl="node1" presStyleIdx="5" presStyleCnt="6">
        <dgm:presLayoutVars>
          <dgm:chMax val="0"/>
          <dgm:bulletEnabled val="1"/>
        </dgm:presLayoutVars>
      </dgm:prSet>
      <dgm:spPr/>
    </dgm:pt>
    <dgm:pt modelId="{713634A5-121E-4450-B972-8E14C270B340}" type="pres">
      <dgm:prSet presAssocID="{D605D456-DBAB-4406-A724-A5BE048E4BD3}" presName="connSite2" presStyleCnt="0"/>
      <dgm:spPr/>
    </dgm:pt>
  </dgm:ptLst>
  <dgm:cxnLst>
    <dgm:cxn modelId="{B6D58C04-4E66-4B98-8729-1CB48DDBA56C}" srcId="{0290AE5D-4BA3-46F0-AB3B-35F92A767768}" destId="{2120BEE4-780B-47FF-A23B-6F2BE79ADD93}" srcOrd="0" destOrd="0" parTransId="{07BF29FC-9B68-46A5-8092-0A95181BE90F}" sibTransId="{9FFEA628-2318-44C1-ACCB-51AC404DDB36}"/>
    <dgm:cxn modelId="{889B5A09-F8AA-4CE0-A2EA-79EF1C477120}" srcId="{F7D37DE5-248A-41FB-BB2D-BE3B717ACF3A}" destId="{BCDE7CAD-57FF-4F82-8BC5-AD868D46A0DE}" srcOrd="0" destOrd="0" parTransId="{2072A197-8BE3-4008-95CB-C55D1F86C55C}" sibTransId="{7A2A5B54-A4A4-4D04-BC05-16382CED7BC9}"/>
    <dgm:cxn modelId="{DA12D80A-F3C0-4DAE-8162-1FD44F0248EE}" type="presOf" srcId="{F7D37DE5-248A-41FB-BB2D-BE3B717ACF3A}" destId="{78615CA9-8DE7-492F-8AD3-C6A07F017E62}" srcOrd="0" destOrd="0" presId="urn:microsoft.com/office/officeart/2005/8/layout/hProcess4"/>
    <dgm:cxn modelId="{C66B4710-2A3E-47AD-9C2E-69749BEBEFC1}" type="presOf" srcId="{C17A657D-DC72-40C7-A403-1088ECB9B940}" destId="{78DC98AA-0071-43F7-AB4A-F036AABF620A}" srcOrd="0" destOrd="0" presId="urn:microsoft.com/office/officeart/2005/8/layout/hProcess4"/>
    <dgm:cxn modelId="{B371111A-0B43-419B-8682-3EC25BEC3350}" type="presOf" srcId="{9FFEA628-2318-44C1-ACCB-51AC404DDB36}" destId="{2D1E6A07-80C1-44B8-B512-99C3DCA3F3DE}" srcOrd="0" destOrd="0" presId="urn:microsoft.com/office/officeart/2005/8/layout/hProcess4"/>
    <dgm:cxn modelId="{55298A21-C147-4D7A-BF4B-797A49CF5D36}" type="presOf" srcId="{593034F7-39FC-4269-A285-9414400B7377}" destId="{BD58A9AA-438A-4CF3-A510-AC32BD538287}" srcOrd="1" destOrd="0" presId="urn:microsoft.com/office/officeart/2005/8/layout/hProcess4"/>
    <dgm:cxn modelId="{E905702F-DF40-47F8-B779-BC98805436CF}" srcId="{D605D456-DBAB-4406-A724-A5BE048E4BD3}" destId="{593034F7-39FC-4269-A285-9414400B7377}" srcOrd="0" destOrd="0" parTransId="{BC20B29E-EE26-4C81-A5CE-B192BBC45DD0}" sibTransId="{7CD4B033-855F-4412-A1E3-2FFA2696870D}"/>
    <dgm:cxn modelId="{8DA4F830-81A9-4D9D-AD58-09120E7F2E4F}" type="presOf" srcId="{1990E0C0-CD8F-462F-896F-01F345155CBB}" destId="{6D3EC9BC-FA9D-47D5-BC68-E9350170DF25}" srcOrd="0" destOrd="0" presId="urn:microsoft.com/office/officeart/2005/8/layout/hProcess4"/>
    <dgm:cxn modelId="{9296E534-033D-4666-B72C-12B62B8DBE09}" type="presOf" srcId="{2120BEE4-780B-47FF-A23B-6F2BE79ADD93}" destId="{38C98FCA-6933-4FF4-B5D7-4803305BD5F5}" srcOrd="0" destOrd="0" presId="urn:microsoft.com/office/officeart/2005/8/layout/hProcess4"/>
    <dgm:cxn modelId="{9A02A93F-8BE2-412B-9272-A2A111695999}" type="presOf" srcId="{A6E7A00E-0000-4B50-AB83-6E284FA43EDB}" destId="{36E2EDC5-4A6A-465C-BAD6-A7A6823E6ED4}" srcOrd="0" destOrd="0" presId="urn:microsoft.com/office/officeart/2005/8/layout/hProcess4"/>
    <dgm:cxn modelId="{3335DE60-853E-4567-90F1-73832DB5261A}" type="presOf" srcId="{647E7A8F-3F49-4500-A552-09F7B2840BFA}" destId="{ADE1BEFA-C4AD-4D35-AF93-9618A874A710}" srcOrd="0" destOrd="0" presId="urn:microsoft.com/office/officeart/2005/8/layout/hProcess4"/>
    <dgm:cxn modelId="{D46A7246-A2CD-412C-94EB-A4152BABD8C6}" type="presOf" srcId="{7D0DF806-7B41-4E1C-B665-93A76A9DEFAE}" destId="{CA5BD1CA-1F6B-4DF4-8A95-F27A61602A65}" srcOrd="0" destOrd="0" presId="urn:microsoft.com/office/officeart/2005/8/layout/hProcess4"/>
    <dgm:cxn modelId="{9CD0BC47-A484-453C-A8BA-20161A7AF3AC}" srcId="{0290AE5D-4BA3-46F0-AB3B-35F92A767768}" destId="{D605D456-DBAB-4406-A724-A5BE048E4BD3}" srcOrd="5" destOrd="0" parTransId="{2C4CCDD5-48DD-47C7-8858-15B8762343F4}" sibTransId="{39F0AC5A-BE7D-4010-A3DE-CE5227AFE083}"/>
    <dgm:cxn modelId="{65991C48-2826-47A7-9443-DF2E91C06491}" type="presOf" srcId="{BCDE7CAD-57FF-4F82-8BC5-AD868D46A0DE}" destId="{3108BFAE-26C0-498B-ACF3-CB0717DCA263}" srcOrd="0" destOrd="0" presId="urn:microsoft.com/office/officeart/2005/8/layout/hProcess4"/>
    <dgm:cxn modelId="{5618E16A-97F4-493E-A8E6-3207E6E9CDE1}" srcId="{2120BEE4-780B-47FF-A23B-6F2BE79ADD93}" destId="{3EDE3358-BEBF-42F2-BC0E-4C8C61941231}" srcOrd="0" destOrd="0" parTransId="{665CC5B3-A10B-411A-8680-3DF2658C8FF3}" sibTransId="{DE06A06E-3BBD-4194-893F-C472603E1D0B}"/>
    <dgm:cxn modelId="{0051EF6A-1BAB-4C2D-85C7-CE419D7A8FC3}" type="presOf" srcId="{90B9F93C-3269-4E38-B838-3B8F0032B250}" destId="{46783902-0EA4-4818-B293-48E5E989F12B}" srcOrd="0" destOrd="0" presId="urn:microsoft.com/office/officeart/2005/8/layout/hProcess4"/>
    <dgm:cxn modelId="{7EA0D76B-A733-4A5E-8A6D-A4A57B656799}" srcId="{0290AE5D-4BA3-46F0-AB3B-35F92A767768}" destId="{DB720A61-1C74-487D-87A4-014C59D75FFB}" srcOrd="1" destOrd="0" parTransId="{D54DF144-CE96-4F73-9162-1CA9ED30D0FE}" sibTransId="{7D0DF806-7B41-4E1C-B665-93A76A9DEFAE}"/>
    <dgm:cxn modelId="{A59E554E-3F12-42CD-A81C-0BDA46209BA7}" srcId="{DB720A61-1C74-487D-87A4-014C59D75FFB}" destId="{90B9F93C-3269-4E38-B838-3B8F0032B250}" srcOrd="0" destOrd="0" parTransId="{0D3A8B97-A64B-4095-A08E-A89BE252EB96}" sibTransId="{C8012111-403B-4E82-9114-AA712AEE0785}"/>
    <dgm:cxn modelId="{9A13AC52-B0B6-49AA-8D0F-3DB139EA5FF1}" type="presOf" srcId="{0290AE5D-4BA3-46F0-AB3B-35F92A767768}" destId="{0BA6EDA1-1218-4AB2-A683-3DC1525A02A6}" srcOrd="0" destOrd="0" presId="urn:microsoft.com/office/officeart/2005/8/layout/hProcess4"/>
    <dgm:cxn modelId="{13F41854-4079-4B80-9D91-BCFA08415ABE}" srcId="{0290AE5D-4BA3-46F0-AB3B-35F92A767768}" destId="{F7D37DE5-248A-41FB-BB2D-BE3B717ACF3A}" srcOrd="3" destOrd="0" parTransId="{E04B9805-08CE-44AF-B3FA-4247DEB9F69E}" sibTransId="{A6E7A00E-0000-4B50-AB83-6E284FA43EDB}"/>
    <dgm:cxn modelId="{3413BE78-EE49-41D3-B0B0-7AF42F194933}" type="presOf" srcId="{593034F7-39FC-4269-A285-9414400B7377}" destId="{082A34E5-D428-4FF6-A951-8F9ACDE7346F}" srcOrd="0" destOrd="0" presId="urn:microsoft.com/office/officeart/2005/8/layout/hProcess4"/>
    <dgm:cxn modelId="{E9BC8A7F-E60E-432F-AF19-4178CFD6FFFA}" type="presOf" srcId="{647E7A8F-3F49-4500-A552-09F7B2840BFA}" destId="{533B7BB3-8281-42AF-87AA-6315A829D995}" srcOrd="1" destOrd="0" presId="urn:microsoft.com/office/officeart/2005/8/layout/hProcess4"/>
    <dgm:cxn modelId="{6897538E-C9FD-4607-B8A7-F6C3F7AA8A4A}" type="presOf" srcId="{C3D29008-D60D-4F03-8A82-D4306D6D23C4}" destId="{49658684-BB66-47D3-B2D6-9D8A2883A7E6}" srcOrd="0" destOrd="0" presId="urn:microsoft.com/office/officeart/2005/8/layout/hProcess4"/>
    <dgm:cxn modelId="{B15D1F91-5698-4B98-A00C-DDB12E0A7C33}" type="presOf" srcId="{DB720A61-1C74-487D-87A4-014C59D75FFB}" destId="{EB905270-19A0-4F6F-A42F-5A79EC476C5F}" srcOrd="0" destOrd="0" presId="urn:microsoft.com/office/officeart/2005/8/layout/hProcess4"/>
    <dgm:cxn modelId="{12389F98-4025-40E8-A15D-FF4B722D9163}" type="presOf" srcId="{D605D456-DBAB-4406-A724-A5BE048E4BD3}" destId="{808F968A-CD0B-4DEC-AB71-B668A1E11EFE}" srcOrd="0" destOrd="0" presId="urn:microsoft.com/office/officeart/2005/8/layout/hProcess4"/>
    <dgm:cxn modelId="{74E3119A-EDC5-4917-BCF5-6E2E06C99EDC}" type="presOf" srcId="{3DBDDEC4-08F6-4D43-843E-FCD5E142C9C7}" destId="{C87823E2-7750-49F6-9AC8-6B89D04B9E44}" srcOrd="0" destOrd="0" presId="urn:microsoft.com/office/officeart/2005/8/layout/hProcess4"/>
    <dgm:cxn modelId="{FA34879A-CBFC-49BE-BABA-9672602FC0A0}" type="presOf" srcId="{90B9F93C-3269-4E38-B838-3B8F0032B250}" destId="{255243E2-F890-4264-B19D-CABA242447CF}" srcOrd="1" destOrd="0" presId="urn:microsoft.com/office/officeart/2005/8/layout/hProcess4"/>
    <dgm:cxn modelId="{D9DF4FAA-7803-4B3E-BCE5-F6233C7357BB}" type="presOf" srcId="{E3F6F9CF-B9C4-46A8-82EA-9F4318F0D203}" destId="{0F35B593-04B2-4E7E-8E73-A8769CF8BE59}" srcOrd="0" destOrd="0" presId="urn:microsoft.com/office/officeart/2005/8/layout/hProcess4"/>
    <dgm:cxn modelId="{00BDD1AA-2718-417F-9FDB-F83712E192FD}" srcId="{C17A657D-DC72-40C7-A403-1088ECB9B940}" destId="{647E7A8F-3F49-4500-A552-09F7B2840BFA}" srcOrd="0" destOrd="0" parTransId="{10B85FB5-453D-4D84-A78B-81C172C8C015}" sibTransId="{81C4C7B0-B195-4218-A7F9-7617A89335F5}"/>
    <dgm:cxn modelId="{A54513AB-3C2F-4EAD-AD5B-48CB30B51324}" srcId="{0290AE5D-4BA3-46F0-AB3B-35F92A767768}" destId="{3DBDDEC4-08F6-4D43-843E-FCD5E142C9C7}" srcOrd="4" destOrd="0" parTransId="{0A78F636-124E-4D00-A492-7BC4000DFA76}" sibTransId="{1990E0C0-CD8F-462F-896F-01F345155CBB}"/>
    <dgm:cxn modelId="{61BD6EAB-5F79-41A0-8AC9-38D03B73B510}" type="presOf" srcId="{3EDE3358-BEBF-42F2-BC0E-4C8C61941231}" destId="{E9883037-1941-4793-BA34-E341A1C92152}" srcOrd="1" destOrd="0" presId="urn:microsoft.com/office/officeart/2005/8/layout/hProcess4"/>
    <dgm:cxn modelId="{8B4FEFAC-ED8C-4D5D-AA4B-985DA9B22876}" srcId="{0290AE5D-4BA3-46F0-AB3B-35F92A767768}" destId="{C17A657D-DC72-40C7-A403-1088ECB9B940}" srcOrd="2" destOrd="0" parTransId="{19729C2F-3311-41E7-8B86-409C3F533814}" sibTransId="{E3F6F9CF-B9C4-46A8-82EA-9F4318F0D203}"/>
    <dgm:cxn modelId="{601EA1C3-0A81-45E3-83FD-2BD31749DDFC}" type="presOf" srcId="{C3D29008-D60D-4F03-8A82-D4306D6D23C4}" destId="{F092C00C-392F-43BB-B743-838ED1AFF41E}" srcOrd="1" destOrd="0" presId="urn:microsoft.com/office/officeart/2005/8/layout/hProcess4"/>
    <dgm:cxn modelId="{34BA00E4-D78B-4B1A-BCED-104A6AFD3D0B}" type="presOf" srcId="{3EDE3358-BEBF-42F2-BC0E-4C8C61941231}" destId="{820BB3C9-1B44-48B6-810D-9C1F07612915}" srcOrd="0" destOrd="0" presId="urn:microsoft.com/office/officeart/2005/8/layout/hProcess4"/>
    <dgm:cxn modelId="{F37F56EB-12DC-4CC9-BF93-612AC7A7D26F}" type="presOf" srcId="{BCDE7CAD-57FF-4F82-8BC5-AD868D46A0DE}" destId="{3DC81786-961F-4902-A3CE-A4E6DEF16A33}" srcOrd="1" destOrd="0" presId="urn:microsoft.com/office/officeart/2005/8/layout/hProcess4"/>
    <dgm:cxn modelId="{2D9906ED-1475-4F3E-BC58-2E3FB508E03D}" srcId="{3DBDDEC4-08F6-4D43-843E-FCD5E142C9C7}" destId="{C3D29008-D60D-4F03-8A82-D4306D6D23C4}" srcOrd="0" destOrd="0" parTransId="{923D8AF0-4D0D-4487-BA20-1263774EF3BB}" sibTransId="{147A1360-86A1-4FF4-944C-D59FACA6467F}"/>
    <dgm:cxn modelId="{62877913-FBBD-43C6-B2E3-0177F12AF4F1}" type="presParOf" srcId="{0BA6EDA1-1218-4AB2-A683-3DC1525A02A6}" destId="{20624709-E01F-4711-AE87-9C0609766FFF}" srcOrd="0" destOrd="0" presId="urn:microsoft.com/office/officeart/2005/8/layout/hProcess4"/>
    <dgm:cxn modelId="{5AE3A3E8-A91B-45C3-BA0E-AAF805E90A87}" type="presParOf" srcId="{0BA6EDA1-1218-4AB2-A683-3DC1525A02A6}" destId="{FC91A375-F4B2-48E0-8569-4341F1A92236}" srcOrd="1" destOrd="0" presId="urn:microsoft.com/office/officeart/2005/8/layout/hProcess4"/>
    <dgm:cxn modelId="{A1E58B60-A989-4E46-9519-D8AE65458D07}" type="presParOf" srcId="{0BA6EDA1-1218-4AB2-A683-3DC1525A02A6}" destId="{9AA37FDE-BB2A-4AEF-9548-C0C4FBFDB3F6}" srcOrd="2" destOrd="0" presId="urn:microsoft.com/office/officeart/2005/8/layout/hProcess4"/>
    <dgm:cxn modelId="{4A9501A3-4E64-427A-985A-6DF071D4B22E}" type="presParOf" srcId="{9AA37FDE-BB2A-4AEF-9548-C0C4FBFDB3F6}" destId="{DBF61C2D-55C1-4C1F-8797-F8053DBDCCCE}" srcOrd="0" destOrd="0" presId="urn:microsoft.com/office/officeart/2005/8/layout/hProcess4"/>
    <dgm:cxn modelId="{72CA7480-6A5C-47E9-B1EC-6DDFD9EA5233}" type="presParOf" srcId="{DBF61C2D-55C1-4C1F-8797-F8053DBDCCCE}" destId="{9244471A-6C6C-4E5B-B27A-E72643CA6C0E}" srcOrd="0" destOrd="0" presId="urn:microsoft.com/office/officeart/2005/8/layout/hProcess4"/>
    <dgm:cxn modelId="{77F96FF2-F032-4B76-97B7-5918052A12A1}" type="presParOf" srcId="{DBF61C2D-55C1-4C1F-8797-F8053DBDCCCE}" destId="{820BB3C9-1B44-48B6-810D-9C1F07612915}" srcOrd="1" destOrd="0" presId="urn:microsoft.com/office/officeart/2005/8/layout/hProcess4"/>
    <dgm:cxn modelId="{D6D313F7-9458-4D46-BFEF-E899105FFD20}" type="presParOf" srcId="{DBF61C2D-55C1-4C1F-8797-F8053DBDCCCE}" destId="{E9883037-1941-4793-BA34-E341A1C92152}" srcOrd="2" destOrd="0" presId="urn:microsoft.com/office/officeart/2005/8/layout/hProcess4"/>
    <dgm:cxn modelId="{A3F4630B-A62F-484D-9F4B-0BA424A91849}" type="presParOf" srcId="{DBF61C2D-55C1-4C1F-8797-F8053DBDCCCE}" destId="{38C98FCA-6933-4FF4-B5D7-4803305BD5F5}" srcOrd="3" destOrd="0" presId="urn:microsoft.com/office/officeart/2005/8/layout/hProcess4"/>
    <dgm:cxn modelId="{199FF468-5CFB-4A28-A198-2407FEB60D83}" type="presParOf" srcId="{DBF61C2D-55C1-4C1F-8797-F8053DBDCCCE}" destId="{7CE089CB-20D2-4CA9-BC7D-305D339E067C}" srcOrd="4" destOrd="0" presId="urn:microsoft.com/office/officeart/2005/8/layout/hProcess4"/>
    <dgm:cxn modelId="{03502AAF-FA39-43E3-B1B2-699D0D6640D6}" type="presParOf" srcId="{9AA37FDE-BB2A-4AEF-9548-C0C4FBFDB3F6}" destId="{2D1E6A07-80C1-44B8-B512-99C3DCA3F3DE}" srcOrd="1" destOrd="0" presId="urn:microsoft.com/office/officeart/2005/8/layout/hProcess4"/>
    <dgm:cxn modelId="{28E4AA6B-0E3D-4EC0-984E-131FDD15DDCF}" type="presParOf" srcId="{9AA37FDE-BB2A-4AEF-9548-C0C4FBFDB3F6}" destId="{A3612544-A842-40B8-ACF1-47114027E565}" srcOrd="2" destOrd="0" presId="urn:microsoft.com/office/officeart/2005/8/layout/hProcess4"/>
    <dgm:cxn modelId="{E9A80984-66AD-4AFE-9353-924A7441BF46}" type="presParOf" srcId="{A3612544-A842-40B8-ACF1-47114027E565}" destId="{532F12C8-A012-44FA-88F4-93FBF34E52D9}" srcOrd="0" destOrd="0" presId="urn:microsoft.com/office/officeart/2005/8/layout/hProcess4"/>
    <dgm:cxn modelId="{9B6BD049-1136-49A5-984E-FCF7AB454497}" type="presParOf" srcId="{A3612544-A842-40B8-ACF1-47114027E565}" destId="{46783902-0EA4-4818-B293-48E5E989F12B}" srcOrd="1" destOrd="0" presId="urn:microsoft.com/office/officeart/2005/8/layout/hProcess4"/>
    <dgm:cxn modelId="{99F166C0-77B2-4188-990C-A795DDDDCACF}" type="presParOf" srcId="{A3612544-A842-40B8-ACF1-47114027E565}" destId="{255243E2-F890-4264-B19D-CABA242447CF}" srcOrd="2" destOrd="0" presId="urn:microsoft.com/office/officeart/2005/8/layout/hProcess4"/>
    <dgm:cxn modelId="{B3BEB6B0-8DB0-46E1-ACC7-F81DB63441C8}" type="presParOf" srcId="{A3612544-A842-40B8-ACF1-47114027E565}" destId="{EB905270-19A0-4F6F-A42F-5A79EC476C5F}" srcOrd="3" destOrd="0" presId="urn:microsoft.com/office/officeart/2005/8/layout/hProcess4"/>
    <dgm:cxn modelId="{1369A8F0-FE69-45CF-B2E7-45EA2CF47128}" type="presParOf" srcId="{A3612544-A842-40B8-ACF1-47114027E565}" destId="{C5C590EB-0D18-4A5D-9CC4-4EF88C569553}" srcOrd="4" destOrd="0" presId="urn:microsoft.com/office/officeart/2005/8/layout/hProcess4"/>
    <dgm:cxn modelId="{C4BDFB2C-E98E-45EE-AD72-39CEB4BEC7D7}" type="presParOf" srcId="{9AA37FDE-BB2A-4AEF-9548-C0C4FBFDB3F6}" destId="{CA5BD1CA-1F6B-4DF4-8A95-F27A61602A65}" srcOrd="3" destOrd="0" presId="urn:microsoft.com/office/officeart/2005/8/layout/hProcess4"/>
    <dgm:cxn modelId="{AD7EA28B-30BF-451E-82D6-4C1BD64D025F}" type="presParOf" srcId="{9AA37FDE-BB2A-4AEF-9548-C0C4FBFDB3F6}" destId="{5790A481-4387-4C2C-BD9D-10F250BC292B}" srcOrd="4" destOrd="0" presId="urn:microsoft.com/office/officeart/2005/8/layout/hProcess4"/>
    <dgm:cxn modelId="{CA502BDC-2376-44A5-9738-6DA7145A545A}" type="presParOf" srcId="{5790A481-4387-4C2C-BD9D-10F250BC292B}" destId="{A5F3E6DC-D2EB-42BB-8EF7-54C7166324DE}" srcOrd="0" destOrd="0" presId="urn:microsoft.com/office/officeart/2005/8/layout/hProcess4"/>
    <dgm:cxn modelId="{7458CB01-23D2-4EA0-9E67-515ACD0CE298}" type="presParOf" srcId="{5790A481-4387-4C2C-BD9D-10F250BC292B}" destId="{ADE1BEFA-C4AD-4D35-AF93-9618A874A710}" srcOrd="1" destOrd="0" presId="urn:microsoft.com/office/officeart/2005/8/layout/hProcess4"/>
    <dgm:cxn modelId="{DCC06305-9ABE-4916-8571-A71845AA6C2D}" type="presParOf" srcId="{5790A481-4387-4C2C-BD9D-10F250BC292B}" destId="{533B7BB3-8281-42AF-87AA-6315A829D995}" srcOrd="2" destOrd="0" presId="urn:microsoft.com/office/officeart/2005/8/layout/hProcess4"/>
    <dgm:cxn modelId="{4DFD6676-8216-4D3C-AE49-848C76808CFB}" type="presParOf" srcId="{5790A481-4387-4C2C-BD9D-10F250BC292B}" destId="{78DC98AA-0071-43F7-AB4A-F036AABF620A}" srcOrd="3" destOrd="0" presId="urn:microsoft.com/office/officeart/2005/8/layout/hProcess4"/>
    <dgm:cxn modelId="{4F5D7A03-521D-48BF-9B55-4E6B41D65BF4}" type="presParOf" srcId="{5790A481-4387-4C2C-BD9D-10F250BC292B}" destId="{F78D7961-C7B4-431F-B5E5-E502CF4F7AB1}" srcOrd="4" destOrd="0" presId="urn:microsoft.com/office/officeart/2005/8/layout/hProcess4"/>
    <dgm:cxn modelId="{00156052-12F7-43C2-97E0-542CC648ACC3}" type="presParOf" srcId="{9AA37FDE-BB2A-4AEF-9548-C0C4FBFDB3F6}" destId="{0F35B593-04B2-4E7E-8E73-A8769CF8BE59}" srcOrd="5" destOrd="0" presId="urn:microsoft.com/office/officeart/2005/8/layout/hProcess4"/>
    <dgm:cxn modelId="{C5EC255B-1272-4BBB-917B-C2EB10C18FF4}" type="presParOf" srcId="{9AA37FDE-BB2A-4AEF-9548-C0C4FBFDB3F6}" destId="{6157BB87-2558-487D-BFF3-784169D97202}" srcOrd="6" destOrd="0" presId="urn:microsoft.com/office/officeart/2005/8/layout/hProcess4"/>
    <dgm:cxn modelId="{393A9920-910C-4102-96CD-89377910F890}" type="presParOf" srcId="{6157BB87-2558-487D-BFF3-784169D97202}" destId="{B92D549B-BC61-4FB4-8ACA-87364D70401A}" srcOrd="0" destOrd="0" presId="urn:microsoft.com/office/officeart/2005/8/layout/hProcess4"/>
    <dgm:cxn modelId="{4745303F-E152-458B-AF66-B9EFA13CC748}" type="presParOf" srcId="{6157BB87-2558-487D-BFF3-784169D97202}" destId="{3108BFAE-26C0-498B-ACF3-CB0717DCA263}" srcOrd="1" destOrd="0" presId="urn:microsoft.com/office/officeart/2005/8/layout/hProcess4"/>
    <dgm:cxn modelId="{DAADC554-3F92-418B-8A96-11B377C74C5D}" type="presParOf" srcId="{6157BB87-2558-487D-BFF3-784169D97202}" destId="{3DC81786-961F-4902-A3CE-A4E6DEF16A33}" srcOrd="2" destOrd="0" presId="urn:microsoft.com/office/officeart/2005/8/layout/hProcess4"/>
    <dgm:cxn modelId="{BCC3569E-EE03-402A-8B2B-E3D67C3A5CCA}" type="presParOf" srcId="{6157BB87-2558-487D-BFF3-784169D97202}" destId="{78615CA9-8DE7-492F-8AD3-C6A07F017E62}" srcOrd="3" destOrd="0" presId="urn:microsoft.com/office/officeart/2005/8/layout/hProcess4"/>
    <dgm:cxn modelId="{AA0AAE67-1DC1-4E80-95BE-ACCE757F30CB}" type="presParOf" srcId="{6157BB87-2558-487D-BFF3-784169D97202}" destId="{B36385D9-B4A3-4C3E-887C-E432451C209C}" srcOrd="4" destOrd="0" presId="urn:microsoft.com/office/officeart/2005/8/layout/hProcess4"/>
    <dgm:cxn modelId="{B044D470-CBA3-4B28-87DB-6CF465AB8EDA}" type="presParOf" srcId="{9AA37FDE-BB2A-4AEF-9548-C0C4FBFDB3F6}" destId="{36E2EDC5-4A6A-465C-BAD6-A7A6823E6ED4}" srcOrd="7" destOrd="0" presId="urn:microsoft.com/office/officeart/2005/8/layout/hProcess4"/>
    <dgm:cxn modelId="{CAA4AE1E-F2B0-4EBC-A2B2-270CEC8BD810}" type="presParOf" srcId="{9AA37FDE-BB2A-4AEF-9548-C0C4FBFDB3F6}" destId="{9E828808-6B73-4899-AD37-FE9BAC7C1C13}" srcOrd="8" destOrd="0" presId="urn:microsoft.com/office/officeart/2005/8/layout/hProcess4"/>
    <dgm:cxn modelId="{435C6007-9B8B-484B-AC60-8C4FF2F6D413}" type="presParOf" srcId="{9E828808-6B73-4899-AD37-FE9BAC7C1C13}" destId="{90B29CD3-0855-45CE-BFEF-99D11B839B9C}" srcOrd="0" destOrd="0" presId="urn:microsoft.com/office/officeart/2005/8/layout/hProcess4"/>
    <dgm:cxn modelId="{A70A6414-0550-4E86-8A22-B150F46961DD}" type="presParOf" srcId="{9E828808-6B73-4899-AD37-FE9BAC7C1C13}" destId="{49658684-BB66-47D3-B2D6-9D8A2883A7E6}" srcOrd="1" destOrd="0" presId="urn:microsoft.com/office/officeart/2005/8/layout/hProcess4"/>
    <dgm:cxn modelId="{11556325-AA08-4F84-B8A6-7DF507851347}" type="presParOf" srcId="{9E828808-6B73-4899-AD37-FE9BAC7C1C13}" destId="{F092C00C-392F-43BB-B743-838ED1AFF41E}" srcOrd="2" destOrd="0" presId="urn:microsoft.com/office/officeart/2005/8/layout/hProcess4"/>
    <dgm:cxn modelId="{B9B2C461-8D65-4450-ADAB-ABDA07604024}" type="presParOf" srcId="{9E828808-6B73-4899-AD37-FE9BAC7C1C13}" destId="{C87823E2-7750-49F6-9AC8-6B89D04B9E44}" srcOrd="3" destOrd="0" presId="urn:microsoft.com/office/officeart/2005/8/layout/hProcess4"/>
    <dgm:cxn modelId="{B8A78787-A2F5-4FAB-B7C4-989767152927}" type="presParOf" srcId="{9E828808-6B73-4899-AD37-FE9BAC7C1C13}" destId="{8F43BC47-F708-4747-B6B5-D20269DFC87A}" srcOrd="4" destOrd="0" presId="urn:microsoft.com/office/officeart/2005/8/layout/hProcess4"/>
    <dgm:cxn modelId="{03744AF5-1AFD-464C-8F10-F1E888797FB8}" type="presParOf" srcId="{9AA37FDE-BB2A-4AEF-9548-C0C4FBFDB3F6}" destId="{6D3EC9BC-FA9D-47D5-BC68-E9350170DF25}" srcOrd="9" destOrd="0" presId="urn:microsoft.com/office/officeart/2005/8/layout/hProcess4"/>
    <dgm:cxn modelId="{D1FA4B14-E97C-4B94-BE36-16625E337C28}" type="presParOf" srcId="{9AA37FDE-BB2A-4AEF-9548-C0C4FBFDB3F6}" destId="{2A2E925D-88F8-430D-BE88-12B99514C7AE}" srcOrd="10" destOrd="0" presId="urn:microsoft.com/office/officeart/2005/8/layout/hProcess4"/>
    <dgm:cxn modelId="{6C4D5FD3-5E1C-40ED-A185-484F094E8935}" type="presParOf" srcId="{2A2E925D-88F8-430D-BE88-12B99514C7AE}" destId="{E9E9A5C7-D291-4B37-A3B9-B91952AF8BFE}" srcOrd="0" destOrd="0" presId="urn:microsoft.com/office/officeart/2005/8/layout/hProcess4"/>
    <dgm:cxn modelId="{ABF2B9E4-AF77-4979-9E75-49F7A923EC76}" type="presParOf" srcId="{2A2E925D-88F8-430D-BE88-12B99514C7AE}" destId="{082A34E5-D428-4FF6-A951-8F9ACDE7346F}" srcOrd="1" destOrd="0" presId="urn:microsoft.com/office/officeart/2005/8/layout/hProcess4"/>
    <dgm:cxn modelId="{11B13944-19A0-442A-91AA-2CC86D2C298D}" type="presParOf" srcId="{2A2E925D-88F8-430D-BE88-12B99514C7AE}" destId="{BD58A9AA-438A-4CF3-A510-AC32BD538287}" srcOrd="2" destOrd="0" presId="urn:microsoft.com/office/officeart/2005/8/layout/hProcess4"/>
    <dgm:cxn modelId="{602B6B7F-0AAF-4A28-BEF9-BE6B89625D8E}" type="presParOf" srcId="{2A2E925D-88F8-430D-BE88-12B99514C7AE}" destId="{808F968A-CD0B-4DEC-AB71-B668A1E11EFE}" srcOrd="3" destOrd="0" presId="urn:microsoft.com/office/officeart/2005/8/layout/hProcess4"/>
    <dgm:cxn modelId="{4495399B-EFFC-41E4-9A3F-CB81C279F046}" type="presParOf" srcId="{2A2E925D-88F8-430D-BE88-12B99514C7AE}" destId="{713634A5-121E-4450-B972-8E14C270B340}"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90AE5D-4BA3-46F0-AB3B-35F92A767768}" type="doc">
      <dgm:prSet loTypeId="urn:microsoft.com/office/officeart/2011/layout/CircleProcess" loCatId="process" qsTypeId="urn:microsoft.com/office/officeart/2005/8/quickstyle/simple5" qsCatId="simple" csTypeId="urn:microsoft.com/office/officeart/2005/8/colors/colorful1" csCatId="colorful" phldr="1"/>
      <dgm:spPr/>
      <dgm:t>
        <a:bodyPr/>
        <a:lstStyle/>
        <a:p>
          <a:endParaRPr lang="en-US"/>
        </a:p>
      </dgm:t>
    </dgm:pt>
    <dgm:pt modelId="{2120BEE4-780B-47FF-A23B-6F2BE79ADD93}">
      <dgm:prSet phldrT="[Text]" custT="1"/>
      <dgm:spPr/>
      <dgm:t>
        <a:bodyPr/>
        <a:lstStyle/>
        <a:p>
          <a:r>
            <a:rPr lang="en-US" sz="1600" dirty="0"/>
            <a:t>Committed $1,000,000 in 2023</a:t>
          </a:r>
        </a:p>
      </dgm:t>
    </dgm:pt>
    <dgm:pt modelId="{07BF29FC-9B68-46A5-8092-0A95181BE90F}" type="parTrans" cxnId="{B6D58C04-4E66-4B98-8729-1CB48DDBA56C}">
      <dgm:prSet/>
      <dgm:spPr/>
      <dgm:t>
        <a:bodyPr/>
        <a:lstStyle/>
        <a:p>
          <a:endParaRPr lang="en-US"/>
        </a:p>
      </dgm:t>
    </dgm:pt>
    <dgm:pt modelId="{9FFEA628-2318-44C1-ACCB-51AC404DDB36}" type="sibTrans" cxnId="{B6D58C04-4E66-4B98-8729-1CB48DDBA56C}">
      <dgm:prSet/>
      <dgm:spPr/>
      <dgm:t>
        <a:bodyPr/>
        <a:lstStyle/>
        <a:p>
          <a:endParaRPr lang="en-US"/>
        </a:p>
      </dgm:t>
    </dgm:pt>
    <dgm:pt modelId="{DB720A61-1C74-487D-87A4-014C59D75FFB}">
      <dgm:prSet phldrT="[Text]" custT="1"/>
      <dgm:spPr/>
      <dgm:t>
        <a:bodyPr/>
        <a:lstStyle/>
        <a:p>
          <a:r>
            <a:rPr lang="en-US" sz="1600" dirty="0"/>
            <a:t>Awarded $3,000,000 in 2023</a:t>
          </a:r>
        </a:p>
      </dgm:t>
    </dgm:pt>
    <dgm:pt modelId="{D54DF144-CE96-4F73-9162-1CA9ED30D0FE}" type="parTrans" cxnId="{7EA0D76B-A733-4A5E-8A6D-A4A57B656799}">
      <dgm:prSet/>
      <dgm:spPr/>
      <dgm:t>
        <a:bodyPr/>
        <a:lstStyle/>
        <a:p>
          <a:endParaRPr lang="en-US"/>
        </a:p>
      </dgm:t>
    </dgm:pt>
    <dgm:pt modelId="{7D0DF806-7B41-4E1C-B665-93A76A9DEFAE}" type="sibTrans" cxnId="{7EA0D76B-A733-4A5E-8A6D-A4A57B656799}">
      <dgm:prSet/>
      <dgm:spPr/>
      <dgm:t>
        <a:bodyPr/>
        <a:lstStyle/>
        <a:p>
          <a:endParaRPr lang="en-US"/>
        </a:p>
      </dgm:t>
    </dgm:pt>
    <dgm:pt modelId="{C17A657D-DC72-40C7-A403-1088ECB9B940}">
      <dgm:prSet phldrT="[Text]" custT="1"/>
      <dgm:spPr/>
      <dgm:t>
        <a:bodyPr/>
        <a:lstStyle/>
        <a:p>
          <a:r>
            <a:rPr lang="en-US" sz="1600" dirty="0"/>
            <a:t>Committed $3,628,140 in 2024</a:t>
          </a:r>
        </a:p>
      </dgm:t>
    </dgm:pt>
    <dgm:pt modelId="{19729C2F-3311-41E7-8B86-409C3F533814}" type="parTrans" cxnId="{8B4FEFAC-ED8C-4D5D-AA4B-985DA9B22876}">
      <dgm:prSet/>
      <dgm:spPr/>
      <dgm:t>
        <a:bodyPr/>
        <a:lstStyle/>
        <a:p>
          <a:endParaRPr lang="en-US"/>
        </a:p>
      </dgm:t>
    </dgm:pt>
    <dgm:pt modelId="{E3F6F9CF-B9C4-46A8-82EA-9F4318F0D203}" type="sibTrans" cxnId="{8B4FEFAC-ED8C-4D5D-AA4B-985DA9B22876}">
      <dgm:prSet/>
      <dgm:spPr/>
      <dgm:t>
        <a:bodyPr/>
        <a:lstStyle/>
        <a:p>
          <a:endParaRPr lang="en-US"/>
        </a:p>
      </dgm:t>
    </dgm:pt>
    <dgm:pt modelId="{F7D37DE5-248A-41FB-BB2D-BE3B717ACF3A}">
      <dgm:prSet custT="1"/>
      <dgm:spPr/>
      <dgm:t>
        <a:bodyPr/>
        <a:lstStyle/>
        <a:p>
          <a:r>
            <a:rPr lang="en-US" sz="1600" dirty="0"/>
            <a:t>Awarded $5,313,498 in 2024</a:t>
          </a:r>
        </a:p>
      </dgm:t>
    </dgm:pt>
    <dgm:pt modelId="{E04B9805-08CE-44AF-B3FA-4247DEB9F69E}" type="parTrans" cxnId="{13F41854-4079-4B80-9D91-BCFA08415ABE}">
      <dgm:prSet/>
      <dgm:spPr/>
      <dgm:t>
        <a:bodyPr/>
        <a:lstStyle/>
        <a:p>
          <a:endParaRPr lang="en-US"/>
        </a:p>
      </dgm:t>
    </dgm:pt>
    <dgm:pt modelId="{A6E7A00E-0000-4B50-AB83-6E284FA43EDB}" type="sibTrans" cxnId="{13F41854-4079-4B80-9D91-BCFA08415ABE}">
      <dgm:prSet/>
      <dgm:spPr/>
      <dgm:t>
        <a:bodyPr/>
        <a:lstStyle/>
        <a:p>
          <a:endParaRPr lang="en-US"/>
        </a:p>
      </dgm:t>
    </dgm:pt>
    <dgm:pt modelId="{05923BE9-DE44-4EB7-AC14-317106FC4277}" type="pres">
      <dgm:prSet presAssocID="{0290AE5D-4BA3-46F0-AB3B-35F92A767768}" presName="Name0" presStyleCnt="0">
        <dgm:presLayoutVars>
          <dgm:chMax val="11"/>
          <dgm:chPref val="11"/>
          <dgm:dir/>
          <dgm:resizeHandles/>
        </dgm:presLayoutVars>
      </dgm:prSet>
      <dgm:spPr/>
    </dgm:pt>
    <dgm:pt modelId="{2C226421-FD6F-4A71-9053-A3774FD6F724}" type="pres">
      <dgm:prSet presAssocID="{F7D37DE5-248A-41FB-BB2D-BE3B717ACF3A}" presName="Accent4" presStyleCnt="0"/>
      <dgm:spPr/>
    </dgm:pt>
    <dgm:pt modelId="{5F7DA285-650D-48F6-95BB-6394E07E707F}" type="pres">
      <dgm:prSet presAssocID="{F7D37DE5-248A-41FB-BB2D-BE3B717ACF3A}" presName="Accent" presStyleLbl="node1" presStyleIdx="0" presStyleCnt="4"/>
      <dgm:spPr/>
    </dgm:pt>
    <dgm:pt modelId="{036C7C9D-1F91-40E9-9B55-8B86F2663336}" type="pres">
      <dgm:prSet presAssocID="{F7D37DE5-248A-41FB-BB2D-BE3B717ACF3A}" presName="ParentBackground4" presStyleCnt="0"/>
      <dgm:spPr/>
    </dgm:pt>
    <dgm:pt modelId="{6321E28A-E72C-4DCB-AEBD-D351168C7187}" type="pres">
      <dgm:prSet presAssocID="{F7D37DE5-248A-41FB-BB2D-BE3B717ACF3A}" presName="ParentBackground" presStyleLbl="fgAcc1" presStyleIdx="0" presStyleCnt="4"/>
      <dgm:spPr/>
    </dgm:pt>
    <dgm:pt modelId="{7894F4DC-3BCE-4A9A-AD26-E1EF51C2D67E}" type="pres">
      <dgm:prSet presAssocID="{F7D37DE5-248A-41FB-BB2D-BE3B717ACF3A}" presName="Parent4" presStyleLbl="revTx" presStyleIdx="0" presStyleCnt="0">
        <dgm:presLayoutVars>
          <dgm:chMax val="1"/>
          <dgm:chPref val="1"/>
          <dgm:bulletEnabled val="1"/>
        </dgm:presLayoutVars>
      </dgm:prSet>
      <dgm:spPr/>
    </dgm:pt>
    <dgm:pt modelId="{D71131C0-F238-4679-9112-49FEA780BF72}" type="pres">
      <dgm:prSet presAssocID="{C17A657D-DC72-40C7-A403-1088ECB9B940}" presName="Accent3" presStyleCnt="0"/>
      <dgm:spPr/>
    </dgm:pt>
    <dgm:pt modelId="{D67C8F48-913B-4527-90E3-405370871AE0}" type="pres">
      <dgm:prSet presAssocID="{C17A657D-DC72-40C7-A403-1088ECB9B940}" presName="Accent" presStyleLbl="node1" presStyleIdx="1" presStyleCnt="4"/>
      <dgm:spPr/>
    </dgm:pt>
    <dgm:pt modelId="{23E136B8-D004-40D7-86BD-9B8AFB55A601}" type="pres">
      <dgm:prSet presAssocID="{C17A657D-DC72-40C7-A403-1088ECB9B940}" presName="ParentBackground3" presStyleCnt="0"/>
      <dgm:spPr/>
    </dgm:pt>
    <dgm:pt modelId="{D3AFAB40-2FC7-4331-B058-A80F8E56BC10}" type="pres">
      <dgm:prSet presAssocID="{C17A657D-DC72-40C7-A403-1088ECB9B940}" presName="ParentBackground" presStyleLbl="fgAcc1" presStyleIdx="1" presStyleCnt="4"/>
      <dgm:spPr/>
    </dgm:pt>
    <dgm:pt modelId="{F2ABCCD1-C37E-4A30-A064-849389ABC727}" type="pres">
      <dgm:prSet presAssocID="{C17A657D-DC72-40C7-A403-1088ECB9B940}" presName="Parent3" presStyleLbl="revTx" presStyleIdx="0" presStyleCnt="0">
        <dgm:presLayoutVars>
          <dgm:chMax val="1"/>
          <dgm:chPref val="1"/>
          <dgm:bulletEnabled val="1"/>
        </dgm:presLayoutVars>
      </dgm:prSet>
      <dgm:spPr/>
    </dgm:pt>
    <dgm:pt modelId="{CC161B5D-CDB6-43DA-9998-B7D73A5D0933}" type="pres">
      <dgm:prSet presAssocID="{DB720A61-1C74-487D-87A4-014C59D75FFB}" presName="Accent2" presStyleCnt="0"/>
      <dgm:spPr/>
    </dgm:pt>
    <dgm:pt modelId="{EB570737-A243-4125-9D9D-177400B59F65}" type="pres">
      <dgm:prSet presAssocID="{DB720A61-1C74-487D-87A4-014C59D75FFB}" presName="Accent" presStyleLbl="node1" presStyleIdx="2" presStyleCnt="4"/>
      <dgm:spPr/>
    </dgm:pt>
    <dgm:pt modelId="{24F8CE56-D8CE-4F76-9A3A-A741C2DE2A35}" type="pres">
      <dgm:prSet presAssocID="{DB720A61-1C74-487D-87A4-014C59D75FFB}" presName="ParentBackground2" presStyleCnt="0"/>
      <dgm:spPr/>
    </dgm:pt>
    <dgm:pt modelId="{12EA134F-B1D4-4E9D-BACB-028E92128100}" type="pres">
      <dgm:prSet presAssocID="{DB720A61-1C74-487D-87A4-014C59D75FFB}" presName="ParentBackground" presStyleLbl="fgAcc1" presStyleIdx="2" presStyleCnt="4"/>
      <dgm:spPr/>
    </dgm:pt>
    <dgm:pt modelId="{4B8E2994-7933-4602-B726-264E070063CD}" type="pres">
      <dgm:prSet presAssocID="{DB720A61-1C74-487D-87A4-014C59D75FFB}" presName="Parent2" presStyleLbl="revTx" presStyleIdx="0" presStyleCnt="0">
        <dgm:presLayoutVars>
          <dgm:chMax val="1"/>
          <dgm:chPref val="1"/>
          <dgm:bulletEnabled val="1"/>
        </dgm:presLayoutVars>
      </dgm:prSet>
      <dgm:spPr/>
    </dgm:pt>
    <dgm:pt modelId="{4ABF0DC3-4BE7-4163-A5A7-1EB63B3128E9}" type="pres">
      <dgm:prSet presAssocID="{2120BEE4-780B-47FF-A23B-6F2BE79ADD93}" presName="Accent1" presStyleCnt="0"/>
      <dgm:spPr/>
    </dgm:pt>
    <dgm:pt modelId="{3B193ED0-0133-4FF8-BB8B-163313BD6183}" type="pres">
      <dgm:prSet presAssocID="{2120BEE4-780B-47FF-A23B-6F2BE79ADD93}" presName="Accent" presStyleLbl="node1" presStyleIdx="3" presStyleCnt="4"/>
      <dgm:spPr/>
    </dgm:pt>
    <dgm:pt modelId="{BF95C628-14D1-4578-AD94-46B28B0EC7DE}" type="pres">
      <dgm:prSet presAssocID="{2120BEE4-780B-47FF-A23B-6F2BE79ADD93}" presName="ParentBackground1" presStyleCnt="0"/>
      <dgm:spPr/>
    </dgm:pt>
    <dgm:pt modelId="{02C92272-E6DE-42A2-A5BB-5A070FC251D8}" type="pres">
      <dgm:prSet presAssocID="{2120BEE4-780B-47FF-A23B-6F2BE79ADD93}" presName="ParentBackground" presStyleLbl="fgAcc1" presStyleIdx="3" presStyleCnt="4"/>
      <dgm:spPr/>
    </dgm:pt>
    <dgm:pt modelId="{367CB91E-2B5B-4D8F-9226-9B87D1CB330E}" type="pres">
      <dgm:prSet presAssocID="{2120BEE4-780B-47FF-A23B-6F2BE79ADD93}" presName="Parent1" presStyleLbl="revTx" presStyleIdx="0" presStyleCnt="0">
        <dgm:presLayoutVars>
          <dgm:chMax val="1"/>
          <dgm:chPref val="1"/>
          <dgm:bulletEnabled val="1"/>
        </dgm:presLayoutVars>
      </dgm:prSet>
      <dgm:spPr/>
    </dgm:pt>
  </dgm:ptLst>
  <dgm:cxnLst>
    <dgm:cxn modelId="{B6D58C04-4E66-4B98-8729-1CB48DDBA56C}" srcId="{0290AE5D-4BA3-46F0-AB3B-35F92A767768}" destId="{2120BEE4-780B-47FF-A23B-6F2BE79ADD93}" srcOrd="0" destOrd="0" parTransId="{07BF29FC-9B68-46A5-8092-0A95181BE90F}" sibTransId="{9FFEA628-2318-44C1-ACCB-51AC404DDB36}"/>
    <dgm:cxn modelId="{978E2E3B-9C8D-4461-BB6C-56F8FD986384}" type="presOf" srcId="{C17A657D-DC72-40C7-A403-1088ECB9B940}" destId="{F2ABCCD1-C37E-4A30-A064-849389ABC727}" srcOrd="1" destOrd="0" presId="urn:microsoft.com/office/officeart/2011/layout/CircleProcess"/>
    <dgm:cxn modelId="{3C968166-C4AC-4F4B-B3B1-CF8629BA5408}" type="presOf" srcId="{F7D37DE5-248A-41FB-BB2D-BE3B717ACF3A}" destId="{6321E28A-E72C-4DCB-AEBD-D351168C7187}" srcOrd="0" destOrd="0" presId="urn:microsoft.com/office/officeart/2011/layout/CircleProcess"/>
    <dgm:cxn modelId="{7EA0D76B-A733-4A5E-8A6D-A4A57B656799}" srcId="{0290AE5D-4BA3-46F0-AB3B-35F92A767768}" destId="{DB720A61-1C74-487D-87A4-014C59D75FFB}" srcOrd="1" destOrd="0" parTransId="{D54DF144-CE96-4F73-9162-1CA9ED30D0FE}" sibTransId="{7D0DF806-7B41-4E1C-B665-93A76A9DEFAE}"/>
    <dgm:cxn modelId="{18BAF76E-EEB0-4B30-9198-DDE64AEDED98}" type="presOf" srcId="{C17A657D-DC72-40C7-A403-1088ECB9B940}" destId="{D3AFAB40-2FC7-4331-B058-A80F8E56BC10}" srcOrd="0" destOrd="0" presId="urn:microsoft.com/office/officeart/2011/layout/CircleProcess"/>
    <dgm:cxn modelId="{13F41854-4079-4B80-9D91-BCFA08415ABE}" srcId="{0290AE5D-4BA3-46F0-AB3B-35F92A767768}" destId="{F7D37DE5-248A-41FB-BB2D-BE3B717ACF3A}" srcOrd="3" destOrd="0" parTransId="{E04B9805-08CE-44AF-B3FA-4247DEB9F69E}" sibTransId="{A6E7A00E-0000-4B50-AB83-6E284FA43EDB}"/>
    <dgm:cxn modelId="{21B6279F-9D0B-4028-819C-510C8FAA1DD3}" type="presOf" srcId="{F7D37DE5-248A-41FB-BB2D-BE3B717ACF3A}" destId="{7894F4DC-3BCE-4A9A-AD26-E1EF51C2D67E}" srcOrd="1" destOrd="0" presId="urn:microsoft.com/office/officeart/2011/layout/CircleProcess"/>
    <dgm:cxn modelId="{8B4FEFAC-ED8C-4D5D-AA4B-985DA9B22876}" srcId="{0290AE5D-4BA3-46F0-AB3B-35F92A767768}" destId="{C17A657D-DC72-40C7-A403-1088ECB9B940}" srcOrd="2" destOrd="0" parTransId="{19729C2F-3311-41E7-8B86-409C3F533814}" sibTransId="{E3F6F9CF-B9C4-46A8-82EA-9F4318F0D203}"/>
    <dgm:cxn modelId="{B17C6EB4-CE9E-4C6F-BE53-C8C2217FF4DD}" type="presOf" srcId="{DB720A61-1C74-487D-87A4-014C59D75FFB}" destId="{12EA134F-B1D4-4E9D-BACB-028E92128100}" srcOrd="0" destOrd="0" presId="urn:microsoft.com/office/officeart/2011/layout/CircleProcess"/>
    <dgm:cxn modelId="{BA5325CF-2D57-41AF-BF3F-C7B1957C5464}" type="presOf" srcId="{DB720A61-1C74-487D-87A4-014C59D75FFB}" destId="{4B8E2994-7933-4602-B726-264E070063CD}" srcOrd="1" destOrd="0" presId="urn:microsoft.com/office/officeart/2011/layout/CircleProcess"/>
    <dgm:cxn modelId="{D061EEE0-FECC-455D-A61E-DF737975F32B}" type="presOf" srcId="{2120BEE4-780B-47FF-A23B-6F2BE79ADD93}" destId="{02C92272-E6DE-42A2-A5BB-5A070FC251D8}" srcOrd="0" destOrd="0" presId="urn:microsoft.com/office/officeart/2011/layout/CircleProcess"/>
    <dgm:cxn modelId="{E6F102ED-0CDE-4F2F-A154-A8715CF65238}" type="presOf" srcId="{2120BEE4-780B-47FF-A23B-6F2BE79ADD93}" destId="{367CB91E-2B5B-4D8F-9226-9B87D1CB330E}" srcOrd="1" destOrd="0" presId="urn:microsoft.com/office/officeart/2011/layout/CircleProcess"/>
    <dgm:cxn modelId="{717C6DFD-A5AA-4852-9E78-A1D8B830B178}" type="presOf" srcId="{0290AE5D-4BA3-46F0-AB3B-35F92A767768}" destId="{05923BE9-DE44-4EB7-AC14-317106FC4277}" srcOrd="0" destOrd="0" presId="urn:microsoft.com/office/officeart/2011/layout/CircleProcess"/>
    <dgm:cxn modelId="{6B4A6E49-CE4E-4BAA-8DD2-E15F9F6C8D4A}" type="presParOf" srcId="{05923BE9-DE44-4EB7-AC14-317106FC4277}" destId="{2C226421-FD6F-4A71-9053-A3774FD6F724}" srcOrd="0" destOrd="0" presId="urn:microsoft.com/office/officeart/2011/layout/CircleProcess"/>
    <dgm:cxn modelId="{33688C36-90D9-4119-94FC-CC23A2AB4795}" type="presParOf" srcId="{2C226421-FD6F-4A71-9053-A3774FD6F724}" destId="{5F7DA285-650D-48F6-95BB-6394E07E707F}" srcOrd="0" destOrd="0" presId="urn:microsoft.com/office/officeart/2011/layout/CircleProcess"/>
    <dgm:cxn modelId="{946AB9EE-A4D1-435F-A9C8-1B01AB9A0694}" type="presParOf" srcId="{05923BE9-DE44-4EB7-AC14-317106FC4277}" destId="{036C7C9D-1F91-40E9-9B55-8B86F2663336}" srcOrd="1" destOrd="0" presId="urn:microsoft.com/office/officeart/2011/layout/CircleProcess"/>
    <dgm:cxn modelId="{7A8A55BE-FA6E-4127-8232-96B6D546D8B1}" type="presParOf" srcId="{036C7C9D-1F91-40E9-9B55-8B86F2663336}" destId="{6321E28A-E72C-4DCB-AEBD-D351168C7187}" srcOrd="0" destOrd="0" presId="urn:microsoft.com/office/officeart/2011/layout/CircleProcess"/>
    <dgm:cxn modelId="{8B790F75-C309-49D4-8FF3-2E40E98FCD1B}" type="presParOf" srcId="{05923BE9-DE44-4EB7-AC14-317106FC4277}" destId="{7894F4DC-3BCE-4A9A-AD26-E1EF51C2D67E}" srcOrd="2" destOrd="0" presId="urn:microsoft.com/office/officeart/2011/layout/CircleProcess"/>
    <dgm:cxn modelId="{E6DF1986-A721-46F5-AE12-7D2E301E97DF}" type="presParOf" srcId="{05923BE9-DE44-4EB7-AC14-317106FC4277}" destId="{D71131C0-F238-4679-9112-49FEA780BF72}" srcOrd="3" destOrd="0" presId="urn:microsoft.com/office/officeart/2011/layout/CircleProcess"/>
    <dgm:cxn modelId="{FF219049-F37A-4CE7-B9CB-CEE9D32B6670}" type="presParOf" srcId="{D71131C0-F238-4679-9112-49FEA780BF72}" destId="{D67C8F48-913B-4527-90E3-405370871AE0}" srcOrd="0" destOrd="0" presId="urn:microsoft.com/office/officeart/2011/layout/CircleProcess"/>
    <dgm:cxn modelId="{5D2D53CB-F043-46FB-A395-74FF8F291441}" type="presParOf" srcId="{05923BE9-DE44-4EB7-AC14-317106FC4277}" destId="{23E136B8-D004-40D7-86BD-9B8AFB55A601}" srcOrd="4" destOrd="0" presId="urn:microsoft.com/office/officeart/2011/layout/CircleProcess"/>
    <dgm:cxn modelId="{754DC546-4B4E-4B41-BAB3-DA6EF1EB5DA4}" type="presParOf" srcId="{23E136B8-D004-40D7-86BD-9B8AFB55A601}" destId="{D3AFAB40-2FC7-4331-B058-A80F8E56BC10}" srcOrd="0" destOrd="0" presId="urn:microsoft.com/office/officeart/2011/layout/CircleProcess"/>
    <dgm:cxn modelId="{65AD98E5-132E-4E7A-9904-0F6E7C1950EC}" type="presParOf" srcId="{05923BE9-DE44-4EB7-AC14-317106FC4277}" destId="{F2ABCCD1-C37E-4A30-A064-849389ABC727}" srcOrd="5" destOrd="0" presId="urn:microsoft.com/office/officeart/2011/layout/CircleProcess"/>
    <dgm:cxn modelId="{0378C177-304A-40A4-9122-E9F2B329DB7F}" type="presParOf" srcId="{05923BE9-DE44-4EB7-AC14-317106FC4277}" destId="{CC161B5D-CDB6-43DA-9998-B7D73A5D0933}" srcOrd="6" destOrd="0" presId="urn:microsoft.com/office/officeart/2011/layout/CircleProcess"/>
    <dgm:cxn modelId="{F71A04F8-0401-4A9A-9394-4F39E11CBA73}" type="presParOf" srcId="{CC161B5D-CDB6-43DA-9998-B7D73A5D0933}" destId="{EB570737-A243-4125-9D9D-177400B59F65}" srcOrd="0" destOrd="0" presId="urn:microsoft.com/office/officeart/2011/layout/CircleProcess"/>
    <dgm:cxn modelId="{1C5D4D38-A087-44FC-8207-C585800706B1}" type="presParOf" srcId="{05923BE9-DE44-4EB7-AC14-317106FC4277}" destId="{24F8CE56-D8CE-4F76-9A3A-A741C2DE2A35}" srcOrd="7" destOrd="0" presId="urn:microsoft.com/office/officeart/2011/layout/CircleProcess"/>
    <dgm:cxn modelId="{BB97DB72-1C60-4AE9-A6A3-01F36C4B7CC3}" type="presParOf" srcId="{24F8CE56-D8CE-4F76-9A3A-A741C2DE2A35}" destId="{12EA134F-B1D4-4E9D-BACB-028E92128100}" srcOrd="0" destOrd="0" presId="urn:microsoft.com/office/officeart/2011/layout/CircleProcess"/>
    <dgm:cxn modelId="{66D2A745-42FD-4BF3-B42A-BCC4A9807016}" type="presParOf" srcId="{05923BE9-DE44-4EB7-AC14-317106FC4277}" destId="{4B8E2994-7933-4602-B726-264E070063CD}" srcOrd="8" destOrd="0" presId="urn:microsoft.com/office/officeart/2011/layout/CircleProcess"/>
    <dgm:cxn modelId="{46F0F580-8D21-46E6-8E3F-DF870BB64422}" type="presParOf" srcId="{05923BE9-DE44-4EB7-AC14-317106FC4277}" destId="{4ABF0DC3-4BE7-4163-A5A7-1EB63B3128E9}" srcOrd="9" destOrd="0" presId="urn:microsoft.com/office/officeart/2011/layout/CircleProcess"/>
    <dgm:cxn modelId="{5FEAB193-1333-45BA-945B-8722793F8FAC}" type="presParOf" srcId="{4ABF0DC3-4BE7-4163-A5A7-1EB63B3128E9}" destId="{3B193ED0-0133-4FF8-BB8B-163313BD6183}" srcOrd="0" destOrd="0" presId="urn:microsoft.com/office/officeart/2011/layout/CircleProcess"/>
    <dgm:cxn modelId="{BB6E50D4-27AB-4F6C-B7BA-87BD72D85DDB}" type="presParOf" srcId="{05923BE9-DE44-4EB7-AC14-317106FC4277}" destId="{BF95C628-14D1-4578-AD94-46B28B0EC7DE}" srcOrd="10" destOrd="0" presId="urn:microsoft.com/office/officeart/2011/layout/CircleProcess"/>
    <dgm:cxn modelId="{285B1AEE-E543-4864-826F-28A4FA358715}" type="presParOf" srcId="{BF95C628-14D1-4578-AD94-46B28B0EC7DE}" destId="{02C92272-E6DE-42A2-A5BB-5A070FC251D8}" srcOrd="0" destOrd="0" presId="urn:microsoft.com/office/officeart/2011/layout/CircleProcess"/>
    <dgm:cxn modelId="{3BB763D3-4B4E-4D57-88D3-5C1BA0ED65C5}" type="presParOf" srcId="{05923BE9-DE44-4EB7-AC14-317106FC4277}" destId="{367CB91E-2B5B-4D8F-9226-9B87D1CB330E}" srcOrd="11"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BB3C9-1B44-48B6-810D-9C1F07612915}">
      <dsp:nvSpPr>
        <dsp:cNvPr id="0" name=""/>
        <dsp:cNvSpPr/>
      </dsp:nvSpPr>
      <dsp:spPr>
        <a:xfrm>
          <a:off x="6110" y="1696754"/>
          <a:ext cx="1440756" cy="11883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Opened on June3, 2024 and closed on July 12, 2024</a:t>
          </a:r>
        </a:p>
      </dsp:txBody>
      <dsp:txXfrm>
        <a:off x="33457" y="1724101"/>
        <a:ext cx="1386062" cy="878988"/>
      </dsp:txXfrm>
    </dsp:sp>
    <dsp:sp modelId="{2D1E6A07-80C1-44B8-B512-99C3DCA3F3DE}">
      <dsp:nvSpPr>
        <dsp:cNvPr id="0" name=""/>
        <dsp:cNvSpPr/>
      </dsp:nvSpPr>
      <dsp:spPr>
        <a:xfrm>
          <a:off x="799239" y="1920378"/>
          <a:ext cx="1676635" cy="1676635"/>
        </a:xfrm>
        <a:prstGeom prst="leftCircularArrow">
          <a:avLst>
            <a:gd name="adj1" fmla="val 3674"/>
            <a:gd name="adj2" fmla="val 457765"/>
            <a:gd name="adj3" fmla="val 2233276"/>
            <a:gd name="adj4" fmla="val 9024489"/>
            <a:gd name="adj5" fmla="val 428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8C98FCA-6933-4FF4-B5D7-4803305BD5F5}">
      <dsp:nvSpPr>
        <dsp:cNvPr id="0" name=""/>
        <dsp:cNvSpPr/>
      </dsp:nvSpPr>
      <dsp:spPr>
        <a:xfrm>
          <a:off x="326278" y="2630436"/>
          <a:ext cx="1280672" cy="5092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Application Period</a:t>
          </a:r>
        </a:p>
      </dsp:txBody>
      <dsp:txXfrm>
        <a:off x="341194" y="2645352"/>
        <a:ext cx="1250840" cy="479449"/>
      </dsp:txXfrm>
    </dsp:sp>
    <dsp:sp modelId="{46783902-0EA4-4818-B293-48E5E989F12B}">
      <dsp:nvSpPr>
        <dsp:cNvPr id="0" name=""/>
        <dsp:cNvSpPr/>
      </dsp:nvSpPr>
      <dsp:spPr>
        <a:xfrm>
          <a:off x="1900286" y="1696754"/>
          <a:ext cx="1440756" cy="11883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Submitted following application submission</a:t>
          </a:r>
        </a:p>
      </dsp:txBody>
      <dsp:txXfrm>
        <a:off x="1927633" y="1978742"/>
        <a:ext cx="1386062" cy="878988"/>
      </dsp:txXfrm>
    </dsp:sp>
    <dsp:sp modelId="{CA5BD1CA-1F6B-4DF4-8A95-F27A61602A65}">
      <dsp:nvSpPr>
        <dsp:cNvPr id="0" name=""/>
        <dsp:cNvSpPr/>
      </dsp:nvSpPr>
      <dsp:spPr>
        <a:xfrm>
          <a:off x="2681409" y="938224"/>
          <a:ext cx="1860732" cy="1860732"/>
        </a:xfrm>
        <a:prstGeom prst="circularArrow">
          <a:avLst>
            <a:gd name="adj1" fmla="val 3311"/>
            <a:gd name="adj2" fmla="val 408914"/>
            <a:gd name="adj3" fmla="val 19415575"/>
            <a:gd name="adj4" fmla="val 12575511"/>
            <a:gd name="adj5" fmla="val 386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B905270-19A0-4F6F-A42F-5A79EC476C5F}">
      <dsp:nvSpPr>
        <dsp:cNvPr id="0" name=""/>
        <dsp:cNvSpPr/>
      </dsp:nvSpPr>
      <dsp:spPr>
        <a:xfrm>
          <a:off x="2220454" y="1442113"/>
          <a:ext cx="1280672" cy="5092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Member Certification</a:t>
          </a:r>
        </a:p>
      </dsp:txBody>
      <dsp:txXfrm>
        <a:off x="2235370" y="1457029"/>
        <a:ext cx="1250840" cy="479449"/>
      </dsp:txXfrm>
    </dsp:sp>
    <dsp:sp modelId="{ADE1BEFA-C4AD-4D35-AF93-9618A874A710}">
      <dsp:nvSpPr>
        <dsp:cNvPr id="0" name=""/>
        <dsp:cNvSpPr/>
      </dsp:nvSpPr>
      <dsp:spPr>
        <a:xfrm>
          <a:off x="3794462" y="1696754"/>
          <a:ext cx="1440756" cy="11883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FHLBank</a:t>
          </a:r>
          <a:r>
            <a:rPr lang="en-US" sz="1500" kern="1200" baseline="0" dirty="0"/>
            <a:t> evaluates applications</a:t>
          </a:r>
          <a:endParaRPr lang="en-US" sz="1500" kern="1200" dirty="0"/>
        </a:p>
      </dsp:txBody>
      <dsp:txXfrm>
        <a:off x="3821809" y="1724101"/>
        <a:ext cx="1386062" cy="878988"/>
      </dsp:txXfrm>
    </dsp:sp>
    <dsp:sp modelId="{0F35B593-04B2-4E7E-8E73-A8769CF8BE59}">
      <dsp:nvSpPr>
        <dsp:cNvPr id="0" name=""/>
        <dsp:cNvSpPr/>
      </dsp:nvSpPr>
      <dsp:spPr>
        <a:xfrm>
          <a:off x="4587591" y="1920378"/>
          <a:ext cx="1676635" cy="1676635"/>
        </a:xfrm>
        <a:prstGeom prst="leftCircularArrow">
          <a:avLst>
            <a:gd name="adj1" fmla="val 3674"/>
            <a:gd name="adj2" fmla="val 457765"/>
            <a:gd name="adj3" fmla="val 2233276"/>
            <a:gd name="adj4" fmla="val 9024489"/>
            <a:gd name="adj5" fmla="val 428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8DC98AA-0071-43F7-AB4A-F036AABF620A}">
      <dsp:nvSpPr>
        <dsp:cNvPr id="0" name=""/>
        <dsp:cNvSpPr/>
      </dsp:nvSpPr>
      <dsp:spPr>
        <a:xfrm>
          <a:off x="4114630" y="2630436"/>
          <a:ext cx="1280672" cy="5092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Application Evaluation</a:t>
          </a:r>
        </a:p>
      </dsp:txBody>
      <dsp:txXfrm>
        <a:off x="4129546" y="2645352"/>
        <a:ext cx="1250840" cy="479449"/>
      </dsp:txXfrm>
    </dsp:sp>
    <dsp:sp modelId="{3108BFAE-26C0-498B-ACF3-CB0717DCA263}">
      <dsp:nvSpPr>
        <dsp:cNvPr id="0" name=""/>
        <dsp:cNvSpPr/>
      </dsp:nvSpPr>
      <dsp:spPr>
        <a:xfrm>
          <a:off x="5688637" y="1696754"/>
          <a:ext cx="1440756" cy="11883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Notified by October 31, 2024</a:t>
          </a:r>
        </a:p>
      </dsp:txBody>
      <dsp:txXfrm>
        <a:off x="5715984" y="1978742"/>
        <a:ext cx="1386062" cy="878988"/>
      </dsp:txXfrm>
    </dsp:sp>
    <dsp:sp modelId="{36E2EDC5-4A6A-465C-BAD6-A7A6823E6ED4}">
      <dsp:nvSpPr>
        <dsp:cNvPr id="0" name=""/>
        <dsp:cNvSpPr/>
      </dsp:nvSpPr>
      <dsp:spPr>
        <a:xfrm>
          <a:off x="6469761" y="938224"/>
          <a:ext cx="1860732" cy="1860732"/>
        </a:xfrm>
        <a:prstGeom prst="circularArrow">
          <a:avLst>
            <a:gd name="adj1" fmla="val 3311"/>
            <a:gd name="adj2" fmla="val 408914"/>
            <a:gd name="adj3" fmla="val 19415575"/>
            <a:gd name="adj4" fmla="val 12575511"/>
            <a:gd name="adj5" fmla="val 386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8615CA9-8DE7-492F-8AD3-C6A07F017E62}">
      <dsp:nvSpPr>
        <dsp:cNvPr id="0" name=""/>
        <dsp:cNvSpPr/>
      </dsp:nvSpPr>
      <dsp:spPr>
        <a:xfrm>
          <a:off x="6008806" y="1442113"/>
          <a:ext cx="1280672" cy="5092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Awards Announced</a:t>
          </a:r>
        </a:p>
      </dsp:txBody>
      <dsp:txXfrm>
        <a:off x="6023722" y="1457029"/>
        <a:ext cx="1250840" cy="479449"/>
      </dsp:txXfrm>
    </dsp:sp>
    <dsp:sp modelId="{49658684-BB66-47D3-B2D6-9D8A2883A7E6}">
      <dsp:nvSpPr>
        <dsp:cNvPr id="0" name=""/>
        <dsp:cNvSpPr/>
      </dsp:nvSpPr>
      <dsp:spPr>
        <a:xfrm>
          <a:off x="7582813" y="1696754"/>
          <a:ext cx="1440756" cy="11883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Funds disbursed by end of year</a:t>
          </a:r>
        </a:p>
      </dsp:txBody>
      <dsp:txXfrm>
        <a:off x="7610160" y="1724101"/>
        <a:ext cx="1386062" cy="878988"/>
      </dsp:txXfrm>
    </dsp:sp>
    <dsp:sp modelId="{6D3EC9BC-FA9D-47D5-BC68-E9350170DF25}">
      <dsp:nvSpPr>
        <dsp:cNvPr id="0" name=""/>
        <dsp:cNvSpPr/>
      </dsp:nvSpPr>
      <dsp:spPr>
        <a:xfrm>
          <a:off x="8375943" y="1920378"/>
          <a:ext cx="1676635" cy="1676635"/>
        </a:xfrm>
        <a:prstGeom prst="leftCircularArrow">
          <a:avLst>
            <a:gd name="adj1" fmla="val 3674"/>
            <a:gd name="adj2" fmla="val 457765"/>
            <a:gd name="adj3" fmla="val 2233276"/>
            <a:gd name="adj4" fmla="val 9024489"/>
            <a:gd name="adj5" fmla="val 428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87823E2-7750-49F6-9AC8-6B89D04B9E44}">
      <dsp:nvSpPr>
        <dsp:cNvPr id="0" name=""/>
        <dsp:cNvSpPr/>
      </dsp:nvSpPr>
      <dsp:spPr>
        <a:xfrm>
          <a:off x="7902981" y="2630436"/>
          <a:ext cx="1280672" cy="5092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Disbursement</a:t>
          </a:r>
        </a:p>
      </dsp:txBody>
      <dsp:txXfrm>
        <a:off x="7917897" y="2645352"/>
        <a:ext cx="1250840" cy="479449"/>
      </dsp:txXfrm>
    </dsp:sp>
    <dsp:sp modelId="{082A34E5-D428-4FF6-A951-8F9ACDE7346F}">
      <dsp:nvSpPr>
        <dsp:cNvPr id="0" name=""/>
        <dsp:cNvSpPr/>
      </dsp:nvSpPr>
      <dsp:spPr>
        <a:xfrm>
          <a:off x="9476989" y="1696754"/>
          <a:ext cx="1440756" cy="11883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Nine to twelve months after disbursement</a:t>
          </a:r>
        </a:p>
      </dsp:txBody>
      <dsp:txXfrm>
        <a:off x="9504336" y="1978742"/>
        <a:ext cx="1386062" cy="878988"/>
      </dsp:txXfrm>
    </dsp:sp>
    <dsp:sp modelId="{808F968A-CD0B-4DEC-AB71-B668A1E11EFE}">
      <dsp:nvSpPr>
        <dsp:cNvPr id="0" name=""/>
        <dsp:cNvSpPr/>
      </dsp:nvSpPr>
      <dsp:spPr>
        <a:xfrm>
          <a:off x="9797157" y="1442113"/>
          <a:ext cx="1280672" cy="5092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Impact Reporting</a:t>
          </a:r>
        </a:p>
      </dsp:txBody>
      <dsp:txXfrm>
        <a:off x="9812073" y="1457029"/>
        <a:ext cx="1250840" cy="479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DA285-650D-48F6-95BB-6394E07E707F}">
      <dsp:nvSpPr>
        <dsp:cNvPr id="0" name=""/>
        <dsp:cNvSpPr/>
      </dsp:nvSpPr>
      <dsp:spPr>
        <a:xfrm>
          <a:off x="8487750" y="1014442"/>
          <a:ext cx="2553264" cy="255339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321E28A-E72C-4DCB-AEBD-D351168C7187}">
      <dsp:nvSpPr>
        <dsp:cNvPr id="0" name=""/>
        <dsp:cNvSpPr/>
      </dsp:nvSpPr>
      <dsp:spPr>
        <a:xfrm>
          <a:off x="8573151" y="1099570"/>
          <a:ext cx="2383557" cy="2383139"/>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Awarded $5,313,498 in 2024</a:t>
          </a:r>
        </a:p>
      </dsp:txBody>
      <dsp:txXfrm>
        <a:off x="8913659" y="1440082"/>
        <a:ext cx="1702541" cy="1702114"/>
      </dsp:txXfrm>
    </dsp:sp>
    <dsp:sp modelId="{D67C8F48-913B-4527-90E3-405370871AE0}">
      <dsp:nvSpPr>
        <dsp:cNvPr id="0" name=""/>
        <dsp:cNvSpPr/>
      </dsp:nvSpPr>
      <dsp:spPr>
        <a:xfrm rot="2700000">
          <a:off x="5838115" y="1014262"/>
          <a:ext cx="2553306" cy="2553306"/>
        </a:xfrm>
        <a:prstGeom prst="teardrop">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3AFAB40-2FC7-4331-B058-A80F8E56BC10}">
      <dsp:nvSpPr>
        <dsp:cNvPr id="0" name=""/>
        <dsp:cNvSpPr/>
      </dsp:nvSpPr>
      <dsp:spPr>
        <a:xfrm>
          <a:off x="5934485" y="1099570"/>
          <a:ext cx="2383557" cy="2383139"/>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Committed $3,628,140 in 2024</a:t>
          </a:r>
        </a:p>
      </dsp:txBody>
      <dsp:txXfrm>
        <a:off x="6274993" y="1440082"/>
        <a:ext cx="1702541" cy="1702114"/>
      </dsp:txXfrm>
    </dsp:sp>
    <dsp:sp modelId="{EB570737-A243-4125-9D9D-177400B59F65}">
      <dsp:nvSpPr>
        <dsp:cNvPr id="0" name=""/>
        <dsp:cNvSpPr/>
      </dsp:nvSpPr>
      <dsp:spPr>
        <a:xfrm rot="2700000">
          <a:off x="3210398" y="1014262"/>
          <a:ext cx="2553306" cy="2553306"/>
        </a:xfrm>
        <a:prstGeom prst="teardrop">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EA134F-B1D4-4E9D-BACB-028E92128100}">
      <dsp:nvSpPr>
        <dsp:cNvPr id="0" name=""/>
        <dsp:cNvSpPr/>
      </dsp:nvSpPr>
      <dsp:spPr>
        <a:xfrm>
          <a:off x="3295820" y="1099570"/>
          <a:ext cx="2383557" cy="2383139"/>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Awarded $3,000,000 in 2023</a:t>
          </a:r>
        </a:p>
      </dsp:txBody>
      <dsp:txXfrm>
        <a:off x="3636328" y="1440082"/>
        <a:ext cx="1702541" cy="1702114"/>
      </dsp:txXfrm>
    </dsp:sp>
    <dsp:sp modelId="{3B193ED0-0133-4FF8-BB8B-163313BD6183}">
      <dsp:nvSpPr>
        <dsp:cNvPr id="0" name=""/>
        <dsp:cNvSpPr/>
      </dsp:nvSpPr>
      <dsp:spPr>
        <a:xfrm rot="2700000">
          <a:off x="571733" y="1014262"/>
          <a:ext cx="2553306" cy="2553306"/>
        </a:xfrm>
        <a:prstGeom prst="teardrop">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2C92272-E6DE-42A2-A5BB-5A070FC251D8}">
      <dsp:nvSpPr>
        <dsp:cNvPr id="0" name=""/>
        <dsp:cNvSpPr/>
      </dsp:nvSpPr>
      <dsp:spPr>
        <a:xfrm>
          <a:off x="657154" y="1099570"/>
          <a:ext cx="2383557" cy="2383139"/>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Committed $1,000,000 in 2023</a:t>
          </a:r>
        </a:p>
      </dsp:txBody>
      <dsp:txXfrm>
        <a:off x="997663" y="1440082"/>
        <a:ext cx="1702541" cy="17021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7AB54-D57B-41AB-8D2C-F7A188BDE2FB}"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A1847-D87E-42C7-99B9-8E0D98A7D3BA}" type="slidenum">
              <a:rPr lang="en-US" smtClean="0"/>
              <a:t>‹#›</a:t>
            </a:fld>
            <a:endParaRPr lang="en-US"/>
          </a:p>
        </p:txBody>
      </p:sp>
    </p:spTree>
    <p:extLst>
      <p:ext uri="{BB962C8B-B14F-4D97-AF65-F5344CB8AC3E}">
        <p14:creationId xmlns:p14="http://schemas.microsoft.com/office/powerpoint/2010/main" val="1345766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slide" Target="/ppt/slides/slide19.xml" Id="rId2" /><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slide" Target="/ppt/slides/slide20.xml" Id="rId2" /><Relationship Type="http://schemas.openxmlformats.org/officeDocument/2006/relationships/notesMaster" Target="/ppt/notesMasters/notesMaster1.xml" Id="rId1" /></Relationships>
</file>

<file path=ppt/notesSlides/_rels/notesSlide12.xml.rels>&#65279;<?xml version="1.0" encoding="utf-8"?><Relationships xmlns="http://schemas.openxmlformats.org/package/2006/relationships"><Relationship Type="http://schemas.openxmlformats.org/officeDocument/2006/relationships/slide" Target="/ppt/slides/slide21.xml" Id="rId2" /><Relationship Type="http://schemas.openxmlformats.org/officeDocument/2006/relationships/notesMaster" Target="/ppt/notesMasters/notesMaster1.xml" Id="rId1" /></Relationships>
</file>

<file path=ppt/notesSlides/_rels/notesSlide13.xml.rels>&#65279;<?xml version="1.0" encoding="utf-8"?><Relationships xmlns="http://schemas.openxmlformats.org/package/2006/relationships"><Relationship Type="http://schemas.openxmlformats.org/officeDocument/2006/relationships/slide" Target="/ppt/slides/slide22.xml" Id="rId2" /><Relationship Type="http://schemas.openxmlformats.org/officeDocument/2006/relationships/notesMaster" Target="/ppt/notesMasters/notesMaster1.xml" Id="rId1" /></Relationships>
</file>

<file path=ppt/notesSlides/_rels/notesSlide14.xml.rels>&#65279;<?xml version="1.0" encoding="utf-8"?><Relationships xmlns="http://schemas.openxmlformats.org/package/2006/relationships"><Relationship Type="http://schemas.openxmlformats.org/officeDocument/2006/relationships/slide" Target="/ppt/slides/slide23.xml" Id="rId2" /><Relationship Type="http://schemas.openxmlformats.org/officeDocument/2006/relationships/notesMaster" Target="/ppt/notesMasters/notesMaster1.xml" Id="rId1" /></Relationships>
</file>

<file path=ppt/notesSlides/_rels/notesSlide15.xml.rels>&#65279;<?xml version="1.0" encoding="utf-8"?><Relationships xmlns="http://schemas.openxmlformats.org/package/2006/relationships"><Relationship Type="http://schemas.openxmlformats.org/officeDocument/2006/relationships/slide" Target="/ppt/slides/slide24.xml" Id="rId2" /><Relationship Type="http://schemas.openxmlformats.org/officeDocument/2006/relationships/notesMaster" Target="/ppt/notesMasters/notesMaster1.xml" Id="rId1" /></Relationships>
</file>

<file path=ppt/notesSlides/_rels/notesSlide16.xml.rels>&#65279;<?xml version="1.0" encoding="utf-8"?><Relationships xmlns="http://schemas.openxmlformats.org/package/2006/relationships"><Relationship Type="http://schemas.openxmlformats.org/officeDocument/2006/relationships/slide" Target="/ppt/slides/slide28.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3.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7.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11.xml" Id="rId2" /><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slide" Target="/ppt/slides/slide12.xml" Id="rId2" /><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slide" Target="/ppt/slides/slide15.xml" Id="rId2" /><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slide" Target="/ppt/slides/slide16.xml" Id="rId2" /><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slide" Target="/ppt/slides/slide18.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1847-D87E-42C7-99B9-8E0D98A7D3BA}" type="slidenum">
              <a:rPr lang="en-US" smtClean="0"/>
              <a:t>2</a:t>
            </a:fld>
            <a:endParaRPr lang="en-US"/>
          </a:p>
        </p:txBody>
      </p:sp>
    </p:spTree>
    <p:extLst>
      <p:ext uri="{BB962C8B-B14F-4D97-AF65-F5344CB8AC3E}">
        <p14:creationId xmlns:p14="http://schemas.microsoft.com/office/powerpoint/2010/main" val="4058296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1847-D87E-42C7-99B9-8E0D98A7D3BA}" type="slidenum">
              <a:rPr lang="en-US" smtClean="0"/>
              <a:t>19</a:t>
            </a:fld>
            <a:endParaRPr lang="en-US"/>
          </a:p>
        </p:txBody>
      </p:sp>
    </p:spTree>
    <p:extLst>
      <p:ext uri="{BB962C8B-B14F-4D97-AF65-F5344CB8AC3E}">
        <p14:creationId xmlns:p14="http://schemas.microsoft.com/office/powerpoint/2010/main" val="662713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5DA1847-D87E-42C7-99B9-8E0D98A7D3BA}" type="slidenum">
              <a:rPr lang="en-US" smtClean="0"/>
              <a:t>20</a:t>
            </a:fld>
            <a:endParaRPr lang="en-US"/>
          </a:p>
        </p:txBody>
      </p:sp>
    </p:spTree>
    <p:extLst>
      <p:ext uri="{BB962C8B-B14F-4D97-AF65-F5344CB8AC3E}">
        <p14:creationId xmlns:p14="http://schemas.microsoft.com/office/powerpoint/2010/main" val="373551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1847-D87E-42C7-99B9-8E0D98A7D3BA}" type="slidenum">
              <a:rPr lang="en-US" smtClean="0"/>
              <a:t>21</a:t>
            </a:fld>
            <a:endParaRPr lang="en-US"/>
          </a:p>
        </p:txBody>
      </p:sp>
    </p:spTree>
    <p:extLst>
      <p:ext uri="{BB962C8B-B14F-4D97-AF65-F5344CB8AC3E}">
        <p14:creationId xmlns:p14="http://schemas.microsoft.com/office/powerpoint/2010/main" val="354294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1847-D87E-42C7-99B9-8E0D98A7D3BA}" type="slidenum">
              <a:rPr lang="en-US" smtClean="0"/>
              <a:t>22</a:t>
            </a:fld>
            <a:endParaRPr lang="en-US"/>
          </a:p>
        </p:txBody>
      </p:sp>
    </p:spTree>
    <p:extLst>
      <p:ext uri="{BB962C8B-B14F-4D97-AF65-F5344CB8AC3E}">
        <p14:creationId xmlns:p14="http://schemas.microsoft.com/office/powerpoint/2010/main" val="2564396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1847-D87E-42C7-99B9-8E0D98A7D3BA}" type="slidenum">
              <a:rPr lang="en-US" smtClean="0"/>
              <a:t>23</a:t>
            </a:fld>
            <a:endParaRPr lang="en-US"/>
          </a:p>
        </p:txBody>
      </p:sp>
    </p:spTree>
    <p:extLst>
      <p:ext uri="{BB962C8B-B14F-4D97-AF65-F5344CB8AC3E}">
        <p14:creationId xmlns:p14="http://schemas.microsoft.com/office/powerpoint/2010/main" val="66850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1847-D87E-42C7-99B9-8E0D98A7D3BA}" type="slidenum">
              <a:rPr lang="en-US" smtClean="0"/>
              <a:t>24</a:t>
            </a:fld>
            <a:endParaRPr lang="en-US"/>
          </a:p>
        </p:txBody>
      </p:sp>
    </p:spTree>
    <p:extLst>
      <p:ext uri="{BB962C8B-B14F-4D97-AF65-F5344CB8AC3E}">
        <p14:creationId xmlns:p14="http://schemas.microsoft.com/office/powerpoint/2010/main" val="3703462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85A5B3-CDAD-499A-8648-7DE0723854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47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1847-D87E-42C7-99B9-8E0D98A7D3BA}" type="slidenum">
              <a:rPr lang="en-US" smtClean="0"/>
              <a:t>3</a:t>
            </a:fld>
            <a:endParaRPr lang="en-US"/>
          </a:p>
        </p:txBody>
      </p:sp>
    </p:spTree>
    <p:extLst>
      <p:ext uri="{BB962C8B-B14F-4D97-AF65-F5344CB8AC3E}">
        <p14:creationId xmlns:p14="http://schemas.microsoft.com/office/powerpoint/2010/main" val="2953455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1847-D87E-42C7-99B9-8E0D98A7D3BA}" type="slidenum">
              <a:rPr lang="en-US" smtClean="0"/>
              <a:t>7</a:t>
            </a:fld>
            <a:endParaRPr lang="en-US"/>
          </a:p>
        </p:txBody>
      </p:sp>
    </p:spTree>
    <p:extLst>
      <p:ext uri="{BB962C8B-B14F-4D97-AF65-F5344CB8AC3E}">
        <p14:creationId xmlns:p14="http://schemas.microsoft.com/office/powerpoint/2010/main" val="335563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1847-D87E-42C7-99B9-8E0D98A7D3BA}" type="slidenum">
              <a:rPr lang="en-US" smtClean="0"/>
              <a:t>8</a:t>
            </a:fld>
            <a:endParaRPr lang="en-US"/>
          </a:p>
        </p:txBody>
      </p:sp>
    </p:spTree>
    <p:extLst>
      <p:ext uri="{BB962C8B-B14F-4D97-AF65-F5344CB8AC3E}">
        <p14:creationId xmlns:p14="http://schemas.microsoft.com/office/powerpoint/2010/main" val="104130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1847-D87E-42C7-99B9-8E0D98A7D3BA}" type="slidenum">
              <a:rPr lang="en-US" smtClean="0"/>
              <a:t>11</a:t>
            </a:fld>
            <a:endParaRPr lang="en-US"/>
          </a:p>
        </p:txBody>
      </p:sp>
    </p:spTree>
    <p:extLst>
      <p:ext uri="{BB962C8B-B14F-4D97-AF65-F5344CB8AC3E}">
        <p14:creationId xmlns:p14="http://schemas.microsoft.com/office/powerpoint/2010/main" val="1408821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1847-D87E-42C7-99B9-8E0D98A7D3BA}" type="slidenum">
              <a:rPr lang="en-US" smtClean="0"/>
              <a:t>12</a:t>
            </a:fld>
            <a:endParaRPr lang="en-US"/>
          </a:p>
        </p:txBody>
      </p:sp>
    </p:spTree>
    <p:extLst>
      <p:ext uri="{BB962C8B-B14F-4D97-AF65-F5344CB8AC3E}">
        <p14:creationId xmlns:p14="http://schemas.microsoft.com/office/powerpoint/2010/main" val="218686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1847-D87E-42C7-99B9-8E0D98A7D3BA}" type="slidenum">
              <a:rPr lang="en-US" smtClean="0"/>
              <a:t>15</a:t>
            </a:fld>
            <a:endParaRPr lang="en-US"/>
          </a:p>
        </p:txBody>
      </p:sp>
    </p:spTree>
    <p:extLst>
      <p:ext uri="{BB962C8B-B14F-4D97-AF65-F5344CB8AC3E}">
        <p14:creationId xmlns:p14="http://schemas.microsoft.com/office/powerpoint/2010/main" val="2447963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1847-D87E-42C7-99B9-8E0D98A7D3BA}" type="slidenum">
              <a:rPr lang="en-US" smtClean="0"/>
              <a:t>16</a:t>
            </a:fld>
            <a:endParaRPr lang="en-US"/>
          </a:p>
        </p:txBody>
      </p:sp>
    </p:spTree>
    <p:extLst>
      <p:ext uri="{BB962C8B-B14F-4D97-AF65-F5344CB8AC3E}">
        <p14:creationId xmlns:p14="http://schemas.microsoft.com/office/powerpoint/2010/main" val="2201999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A1847-D87E-42C7-99B9-8E0D98A7D3BA}" type="slidenum">
              <a:rPr lang="en-US" smtClean="0"/>
              <a:t>18</a:t>
            </a:fld>
            <a:endParaRPr lang="en-US"/>
          </a:p>
        </p:txBody>
      </p:sp>
    </p:spTree>
    <p:extLst>
      <p:ext uri="{BB962C8B-B14F-4D97-AF65-F5344CB8AC3E}">
        <p14:creationId xmlns:p14="http://schemas.microsoft.com/office/powerpoint/2010/main" val="2806563130"/>
      </p:ext>
    </p:extLst>
  </p:cSld>
  <p:clrMapOvr>
    <a:masterClrMapping/>
  </p:clrMapOvr>
</p:notes>
</file>

<file path=ppt/slideLayouts/_rels/slideLayout1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A5AB94E-C4F0-A92E-3964-F7F6374B6015}"/>
              </a:ext>
            </a:extLst>
          </p:cNvPr>
          <p:cNvSpPr/>
          <p:nvPr userDrawn="1"/>
        </p:nvSpPr>
        <p:spPr>
          <a:xfrm>
            <a:off x="0" y="-1"/>
            <a:ext cx="5010260" cy="685387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1">
            <a:extLst>
              <a:ext uri="{FF2B5EF4-FFF2-40B4-BE49-F238E27FC236}">
                <a16:creationId xmlns:a16="http://schemas.microsoft.com/office/drawing/2014/main" id="{BB919809-3CAB-D297-D91E-C9F2F6BD4F99}"/>
              </a:ext>
            </a:extLst>
          </p:cNvPr>
          <p:cNvSpPr>
            <a:spLocks noGrp="1"/>
          </p:cNvSpPr>
          <p:nvPr>
            <p:ph type="title"/>
          </p:nvPr>
        </p:nvSpPr>
        <p:spPr>
          <a:xfrm>
            <a:off x="839789" y="457200"/>
            <a:ext cx="3932237" cy="1600200"/>
          </a:xfrm>
        </p:spPr>
        <p:txBody>
          <a:bodyPr anchor="b"/>
          <a:lstStyle>
            <a:lvl1pPr>
              <a:defRPr sz="3199" b="1">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1E52FD8-025F-6498-9EC0-BC3003597D42}"/>
              </a:ext>
            </a:extLst>
          </p:cNvPr>
          <p:cNvSpPr>
            <a:spLocks noGrp="1"/>
          </p:cNvSpPr>
          <p:nvPr>
            <p:ph type="body" sz="half" idx="2"/>
          </p:nvPr>
        </p:nvSpPr>
        <p:spPr>
          <a:xfrm>
            <a:off x="839789" y="2057400"/>
            <a:ext cx="3932237" cy="3811588"/>
          </a:xfrm>
        </p:spPr>
        <p:txBody>
          <a:bodyPr/>
          <a:lstStyle>
            <a:lvl1pPr marL="0" indent="0">
              <a:buNone/>
              <a:defRPr sz="1600">
                <a:solidFill>
                  <a:schemeClr val="bg1"/>
                </a:solidFill>
              </a:defRPr>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
        <p:nvSpPr>
          <p:cNvPr id="7" name="Content Placeholder 2">
            <a:extLst>
              <a:ext uri="{FF2B5EF4-FFF2-40B4-BE49-F238E27FC236}">
                <a16:creationId xmlns:a16="http://schemas.microsoft.com/office/drawing/2014/main" id="{053819E1-3594-84A3-DAD7-C24EB1CF048A}"/>
              </a:ext>
            </a:extLst>
          </p:cNvPr>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055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161F-F6EB-F40F-239C-31D9C7E3D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D3E33-B2ED-44A8-3E16-FF7BA853B4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F2505-71D3-6E40-0887-F83D8031362E}"/>
              </a:ext>
            </a:extLst>
          </p:cNvPr>
          <p:cNvSpPr>
            <a:spLocks noGrp="1"/>
          </p:cNvSpPr>
          <p:nvPr>
            <p:ph type="dt" sz="half" idx="10"/>
          </p:nvPr>
        </p:nvSpPr>
        <p:spPr/>
        <p:txBody>
          <a:bodyPr/>
          <a:lstStyle/>
          <a:p>
            <a:fld id="{A8108432-8DA9-4099-9257-87CCB284AAA9}" type="datetimeFigureOut">
              <a:rPr lang="en-US" smtClean="0"/>
              <a:t>11/19/2024</a:t>
            </a:fld>
            <a:endParaRPr lang="en-US"/>
          </a:p>
        </p:txBody>
      </p:sp>
      <p:sp>
        <p:nvSpPr>
          <p:cNvPr id="5" name="Footer Placeholder 4">
            <a:extLst>
              <a:ext uri="{FF2B5EF4-FFF2-40B4-BE49-F238E27FC236}">
                <a16:creationId xmlns:a16="http://schemas.microsoft.com/office/drawing/2014/main" id="{109B7B89-BC6C-0900-5C55-6D2E631E4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BB121-BB86-EDFD-CDD0-C10074909933}"/>
              </a:ext>
            </a:extLst>
          </p:cNvPr>
          <p:cNvSpPr>
            <a:spLocks noGrp="1"/>
          </p:cNvSpPr>
          <p:nvPr>
            <p:ph type="sldNum" sz="quarter" idx="12"/>
          </p:nvPr>
        </p:nvSpPr>
        <p:spPr/>
        <p:txBody>
          <a:bodyPr/>
          <a:lstStyle/>
          <a:p>
            <a:fld id="{4ADCE828-E64A-4E0B-8228-0A7934FC922A}" type="slidenum">
              <a:rPr lang="en-US" smtClean="0"/>
              <a:t>‹#›</a:t>
            </a:fld>
            <a:endParaRPr lang="en-US"/>
          </a:p>
        </p:txBody>
      </p:sp>
    </p:spTree>
    <p:extLst>
      <p:ext uri="{BB962C8B-B14F-4D97-AF65-F5344CB8AC3E}">
        <p14:creationId xmlns:p14="http://schemas.microsoft.com/office/powerpoint/2010/main" val="2793408391"/>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3" /><Relationship Type="http://schemas.openxmlformats.org/officeDocument/2006/relationships/slideLayout" Target="/ppt/slideLayouts/slideLayout12.xml" Id="rId12" /><Relationship Type="http://schemas.openxmlformats.org/officeDocument/2006/relationships/slideLayout" Target="/ppt/slideLayouts/slideLayout2.xml" Id="rId2" /></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774CC9-40D9-6FBB-336C-33CB1160A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A5D1E7-9F80-DB50-6805-CC5EA7159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11A14-2A51-E52F-8409-743F7AB21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108432-8DA9-4099-9257-87CCB284AAA9}" type="datetimeFigureOut">
              <a:rPr lang="en-US" smtClean="0"/>
              <a:t>11/19/2024</a:t>
            </a:fld>
            <a:endParaRPr lang="en-US"/>
          </a:p>
        </p:txBody>
      </p:sp>
      <p:sp>
        <p:nvSpPr>
          <p:cNvPr id="5" name="Footer Placeholder 4">
            <a:extLst>
              <a:ext uri="{FF2B5EF4-FFF2-40B4-BE49-F238E27FC236}">
                <a16:creationId xmlns:a16="http://schemas.microsoft.com/office/drawing/2014/main" id="{DD4BA6A7-BB51-1FA9-8D08-E4F7D7F45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8F5653-A0EE-56AE-567E-8FCD9220F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DCE828-E64A-4E0B-8228-0A7934FC922A}" type="slidenum">
              <a:rPr lang="en-US" smtClean="0"/>
              <a:t>‹#›</a:t>
            </a:fld>
            <a:endParaRPr lang="en-US"/>
          </a:p>
        </p:txBody>
      </p:sp>
    </p:spTree>
    <p:extLst>
      <p:ext uri="{BB962C8B-B14F-4D97-AF65-F5344CB8AC3E}">
        <p14:creationId xmlns:p14="http://schemas.microsoft.com/office/powerpoint/2010/main" val="2134817231"/>
      </p:ext>
    </p:extLst>
  </p:cSld>
  <p:clrMap bg1="lt1" tx1="dk1" bg2="lt2" tx2="dk2" accent1="accent1" accent2="accent2" accent3="accent3" accent4="accent4" accent5="accent5" accent6="accent6" hlink="hlink" folHlink="folHlink"/>
  <p:sldLayoutIdLst>
    <p:sldLayoutId id="2147483650" r:id="rId2"/>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1.png" Id="rId2" /><Relationship Type="http://schemas.openxmlformats.org/officeDocument/2006/relationships/slideLayout" Target="/ppt/slideLayouts/slideLayout2.xml" Id="rId1" /></Relationships>
</file>

<file path=ppt/slides/_rels/slide10.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4.png" Id="rId2" /><Relationship Type="http://schemas.openxmlformats.org/officeDocument/2006/relationships/slideLayout" Target="/ppt/slideLayouts/slideLayout2.xml" Id="rId1" /><Relationship Type="http://schemas.openxmlformats.org/officeDocument/2006/relationships/image" Target="/ppt/media/image11.jpeg" Id="rId5" /><Relationship Type="http://schemas.openxmlformats.org/officeDocument/2006/relationships/image" Target="/ppt/media/image2.png" Id="rId4" /></Relationships>
</file>

<file path=ppt/slides/_rels/slide11.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5.xml" Id="rId2" /><Relationship Type="http://schemas.openxmlformats.org/officeDocument/2006/relationships/slideLayout" Target="/ppt/slideLayouts/slideLayout2.xml" Id="rId1" /></Relationships>
</file>

<file path=ppt/slides/_rels/slide12.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6.xml" Id="rId2" /><Relationship Type="http://schemas.openxmlformats.org/officeDocument/2006/relationships/slideLayout" Target="/ppt/slideLayouts/slideLayout2.xml" Id="rId1" /><Relationship Type="http://schemas.openxmlformats.org/officeDocument/2006/relationships/image" Target="/ppt/media/image4.png" Id="rId4" /></Relationships>
</file>

<file path=ppt/slides/_rels/slide13.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4.png" Id="rId2" /><Relationship Type="http://schemas.openxmlformats.org/officeDocument/2006/relationships/slideLayout" Target="/ppt/slideLayouts/slideLayout2.xml" Id="rId1" /></Relationships>
</file>

<file path=ppt/slides/_rels/slide14.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4.png" Id="rId2" /><Relationship Type="http://schemas.openxmlformats.org/officeDocument/2006/relationships/slideLayout" Target="/ppt/slideLayouts/slideLayout2.xml" Id="rId1" /><Relationship Type="http://schemas.openxmlformats.org/officeDocument/2006/relationships/image" Target="/ppt/media/image2.png" Id="rId4" /></Relationships>
</file>

<file path=ppt/slides/_rels/slide15.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7.xml" Id="rId2" /><Relationship Type="http://schemas.openxmlformats.org/officeDocument/2006/relationships/slideLayout" Target="/ppt/slideLayouts/slideLayout2.xml" Id="rId1" /></Relationships>
</file>

<file path=ppt/slides/_rels/slide16.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8.xml" Id="rId2" /><Relationship Type="http://schemas.openxmlformats.org/officeDocument/2006/relationships/slideLayout" Target="/ppt/slideLayouts/slideLayout2.xml" Id="rId1" /><Relationship Type="http://schemas.openxmlformats.org/officeDocument/2006/relationships/image" Target="/ppt/media/image4.png" Id="rId4" /></Relationships>
</file>

<file path=ppt/slides/_rels/slide17.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4.png" Id="rId2" /><Relationship Type="http://schemas.openxmlformats.org/officeDocument/2006/relationships/slideLayout" Target="/ppt/slideLayouts/slideLayout2.xml" Id="rId1" /></Relationships>
</file>

<file path=ppt/slides/_rels/slide18.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9.xml" Id="rId2" /><Relationship Type="http://schemas.openxmlformats.org/officeDocument/2006/relationships/slideLayout" Target="/ppt/slideLayouts/slideLayout2.xml" Id="rId1" /><Relationship Type="http://schemas.openxmlformats.org/officeDocument/2006/relationships/image" Target="/ppt/media/image4.png" Id="rId4" /></Relationships>
</file>

<file path=ppt/slides/_rels/slide19.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10.xml" Id="rId2" /><Relationship Type="http://schemas.openxmlformats.org/officeDocument/2006/relationships/slideLayout" Target="/ppt/slideLayouts/slideLayout2.xml" Id="rId1" /></Relationships>
</file>

<file path=ppt/slides/_rels/slide2.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1.xml" Id="rId2" /><Relationship Type="http://schemas.openxmlformats.org/officeDocument/2006/relationships/slideLayout" Target="/ppt/slideLayouts/slideLayout2.xml" Id="rId1" /><Relationship Type="http://schemas.openxmlformats.org/officeDocument/2006/relationships/image" Target="/ppt/media/image3.png" Id="rId4" /></Relationships>
</file>

<file path=ppt/slides/_rels/slide20.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1.xml" Id="rId2" /><Relationship Type="http://schemas.openxmlformats.org/officeDocument/2006/relationships/slideLayout" Target="/ppt/slideLayouts/slideLayout2.xml" Id="rId1" /><Relationship Type="http://schemas.openxmlformats.org/officeDocument/2006/relationships/image" Target="/ppt/media/image8.png" Id="rId4" /></Relationships>
</file>

<file path=ppt/slides/_rels/slide21.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2.xml" Id="rId2" /><Relationship Type="http://schemas.openxmlformats.org/officeDocument/2006/relationships/slideLayout" Target="/ppt/slideLayouts/slideLayout2.xml" Id="rId1" /><Relationship Type="http://schemas.openxmlformats.org/officeDocument/2006/relationships/image" Target="/ppt/media/image2.png" Id="rId5" /><Relationship Type="http://schemas.openxmlformats.org/officeDocument/2006/relationships/image" Target="/ppt/media/image8.png" Id="rId4" /><Relationship Type="http://schemas.openxmlformats.org/officeDocument/2006/relationships/hyperlink" Target="https://www.fhlbtopeka.com/services-and-programs/community/native-american-housing-initiatives-grants-program" TargetMode="External" Id="rId6" /></Relationships>
</file>

<file path=ppt/slides/_rels/slide22.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13.xml" Id="rId2" /><Relationship Type="http://schemas.openxmlformats.org/officeDocument/2006/relationships/slideLayout" Target="/ppt/slideLayouts/slideLayout2.xml" Id="rId1" /></Relationships>
</file>

<file path=ppt/slides/_rels/slide23.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14.xml" Id="rId2" /><Relationship Type="http://schemas.openxmlformats.org/officeDocument/2006/relationships/slideLayout" Target="/ppt/slideLayouts/slideLayout2.xml" Id="rId1" /><Relationship Type="http://schemas.openxmlformats.org/officeDocument/2006/relationships/image" Target="/ppt/media/image4.png" Id="rId4" /></Relationships>
</file>

<file path=ppt/slides/_rels/slide24.xml.rels>&#65279;<?xml version="1.0" encoding="utf-8"?><Relationships xmlns="http://schemas.openxmlformats.org/package/2006/relationships"><Relationship Type="http://schemas.openxmlformats.org/officeDocument/2006/relationships/diagramColors" Target="/ppt/diagrams/colors1.xml" Id="rId8" /><Relationship Type="http://schemas.openxmlformats.org/officeDocument/2006/relationships/image" Target="/ppt/media/image4.png" Id="rId3" /><Relationship Type="http://schemas.openxmlformats.org/officeDocument/2006/relationships/diagramQuickStyle" Target="/ppt/diagrams/quickStyle1.xml" Id="rId7" /><Relationship Type="http://schemas.openxmlformats.org/officeDocument/2006/relationships/notesSlide" Target="/ppt/notesSlides/notesSlide15.xml" Id="rId2" /><Relationship Type="http://schemas.openxmlformats.org/officeDocument/2006/relationships/slideLayout" Target="/ppt/slideLayouts/slideLayout2.xml" Id="rId1" /><Relationship Type="http://schemas.openxmlformats.org/officeDocument/2006/relationships/diagramLayout" Target="/ppt/diagrams/layout1.xml" Id="rId6" /><Relationship Type="http://schemas.openxmlformats.org/officeDocument/2006/relationships/diagramData" Target="/ppt/diagrams/data1.xml" Id="rId5" /><Relationship Type="http://schemas.openxmlformats.org/officeDocument/2006/relationships/image" Target="/ppt/media/image8.png" Id="rId4" /><Relationship Type="http://schemas.microsoft.com/office/2007/relationships/diagramDrawing" Target="/ppt/diagrams/drawing1.xml" Id="rId9" /></Relationships>
</file>

<file path=ppt/slides/_rels/slide25.xml.rels>&#65279;<?xml version="1.0" encoding="utf-8"?><Relationships xmlns="http://schemas.openxmlformats.org/package/2006/relationships"><Relationship Type="http://schemas.openxmlformats.org/officeDocument/2006/relationships/diagramColors" Target="/ppt/diagrams/colors2.xml" Id="rId8" /><Relationship Type="http://schemas.openxmlformats.org/officeDocument/2006/relationships/image" Target="/ppt/media/image8.png" Id="rId3" /><Relationship Type="http://schemas.openxmlformats.org/officeDocument/2006/relationships/diagramQuickStyle" Target="/ppt/diagrams/quickStyle2.xml" Id="rId7" /><Relationship Type="http://schemas.openxmlformats.org/officeDocument/2006/relationships/image" Target="/ppt/media/image4.png" Id="rId2" /><Relationship Type="http://schemas.openxmlformats.org/officeDocument/2006/relationships/slideLayout" Target="/ppt/slideLayouts/slideLayout2.xml" Id="rId1" /><Relationship Type="http://schemas.openxmlformats.org/officeDocument/2006/relationships/diagramLayout" Target="/ppt/diagrams/layout2.xml" Id="rId6" /><Relationship Type="http://schemas.openxmlformats.org/officeDocument/2006/relationships/diagramData" Target="/ppt/diagrams/data2.xml" Id="rId5" /><Relationship Type="http://schemas.openxmlformats.org/officeDocument/2006/relationships/image" Target="/ppt/media/image2.png" Id="rId4" /><Relationship Type="http://schemas.microsoft.com/office/2007/relationships/diagramDrawing" Target="/ppt/diagrams/drawing2.xml" Id="rId9" /></Relationships>
</file>

<file path=ppt/slides/_rels/slide26.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4.png" Id="rId2" /><Relationship Type="http://schemas.openxmlformats.org/officeDocument/2006/relationships/slideLayout" Target="/ppt/slideLayouts/slideLayout2.xml" Id="rId1" /><Relationship Type="http://schemas.openxmlformats.org/officeDocument/2006/relationships/image" Target="/ppt/media/image12.png" Id="rId4" /></Relationships>
</file>

<file path=ppt/slides/_rels/slide27.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13.jpeg" Id="rId2" /><Relationship Type="http://schemas.openxmlformats.org/officeDocument/2006/relationships/slideLayout" Target="/ppt/slideLayouts/slideLayout2.xml" Id="rId1" /><Relationship Type="http://schemas.openxmlformats.org/officeDocument/2006/relationships/image" Target="/ppt/media/image2.png" Id="rId5" /><Relationship Type="http://schemas.openxmlformats.org/officeDocument/2006/relationships/image" Target="/ppt/media/image4.png" Id="rId4" /></Relationships>
</file>

<file path=ppt/slides/_rels/slide28.xml.rels>&#65279;<?xml version="1.0" encoding="utf-8"?><Relationships xmlns="http://schemas.openxmlformats.org/package/2006/relationships"><Relationship Type="http://schemas.openxmlformats.org/officeDocument/2006/relationships/image" Target="/ppt/media/image14.jpeg" Id="rId3" /><Relationship Type="http://schemas.openxmlformats.org/officeDocument/2006/relationships/notesSlide" Target="/ppt/notesSlides/notesSlide16.xml" Id="rId2" /><Relationship Type="http://schemas.openxmlformats.org/officeDocument/2006/relationships/slideLayout" Target="/ppt/slideLayouts/slideLayout12.xml" Id="rId1" /><Relationship Type="http://schemas.openxmlformats.org/officeDocument/2006/relationships/image" Target="/ppt/media/image16.jpg" Id="rId5" /><Relationship Type="http://schemas.openxmlformats.org/officeDocument/2006/relationships/image" Target="/ppt/media/image15.png" Id="rId4" /></Relationships>
</file>

<file path=ppt/slides/_rels/slide3.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image" Target="/ppt/media/image7.png" Id="rId7" /><Relationship Type="http://schemas.openxmlformats.org/officeDocument/2006/relationships/notesSlide" Target="/ppt/notesSlides/notesSlide2.xml" Id="rId2" /><Relationship Type="http://schemas.openxmlformats.org/officeDocument/2006/relationships/slideLayout" Target="/ppt/slideLayouts/slideLayout2.xml" Id="rId1" /><Relationship Type="http://schemas.openxmlformats.org/officeDocument/2006/relationships/image" Target="/ppt/media/image6.png" Id="rId6" /><Relationship Type="http://schemas.openxmlformats.org/officeDocument/2006/relationships/image" Target="/ppt/media/image5.png" Id="rId5" /><Relationship Type="http://schemas.openxmlformats.org/officeDocument/2006/relationships/image" Target="/ppt/media/image4.png" Id="rId4" /></Relationships>
</file>

<file path=ppt/slides/_rels/slide4.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4.png" Id="rId2" /><Relationship Type="http://schemas.openxmlformats.org/officeDocument/2006/relationships/slideLayout" Target="/ppt/slideLayouts/slideLayout2.xml" Id="rId1" /><Relationship Type="http://schemas.openxmlformats.org/officeDocument/2006/relationships/image" Target="/ppt/media/image9.png" Id="rId4" /></Relationships>
</file>

<file path=ppt/slides/_rels/slide5.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4.png" Id="rId2" /><Relationship Type="http://schemas.openxmlformats.org/officeDocument/2006/relationships/slideLayout" Target="/ppt/slideLayouts/slideLayout2.xml" Id="rId1" /><Relationship Type="http://schemas.openxmlformats.org/officeDocument/2006/relationships/image" Target="/ppt/media/image10.jpeg" Id="rId5" /><Relationship Type="http://schemas.openxmlformats.org/officeDocument/2006/relationships/image" Target="/ppt/media/image2.png" Id="rId4" /></Relationships>
</file>

<file path=ppt/slides/_rels/slide6.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4.png" Id="rId2" /><Relationship Type="http://schemas.openxmlformats.org/officeDocument/2006/relationships/slideLayout" Target="/ppt/slideLayouts/slideLayout2.xml" Id="rId1" /><Relationship Type="http://schemas.openxmlformats.org/officeDocument/2006/relationships/image" Target="/ppt/media/image2.png" Id="rId4" /></Relationships>
</file>

<file path=ppt/slides/_rels/slide7.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3.xml" Id="rId2" /><Relationship Type="http://schemas.openxmlformats.org/officeDocument/2006/relationships/slideLayout" Target="/ppt/slideLayouts/slideLayout2.xml" Id="rId1" /><Relationship Type="http://schemas.openxmlformats.org/officeDocument/2006/relationships/chart" Target="/ppt/charts/chart2.xml" Id="rId5" /><Relationship Type="http://schemas.openxmlformats.org/officeDocument/2006/relationships/chart" Target="/ppt/charts/chart1.xml" Id="rId4" /></Relationships>
</file>

<file path=ppt/slides/_rels/slide8.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4.xml" Id="rId2" /><Relationship Type="http://schemas.openxmlformats.org/officeDocument/2006/relationships/slideLayout" Target="/ppt/slideLayouts/slideLayout2.xml" Id="rId1" /><Relationship Type="http://schemas.openxmlformats.org/officeDocument/2006/relationships/image" Target="/ppt/media/image4.png" Id="rId4" /></Relationships>
</file>

<file path=ppt/slides/_rels/slide9.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4.png" Id="rId2" /><Relationship Type="http://schemas.openxmlformats.org/officeDocument/2006/relationships/slideLayout" Target="/ppt/slideLayouts/slideLayout2.xml" Id="rId1" /><Relationship Type="http://schemas.openxmlformats.org/officeDocument/2006/relationships/chart" Target="/ppt/charts/chart3.xml" Id="rId4"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brochure&#10;&#10;Description automatically generated">
            <a:extLst>
              <a:ext uri="{FF2B5EF4-FFF2-40B4-BE49-F238E27FC236}">
                <a16:creationId xmlns:a16="http://schemas.microsoft.com/office/drawing/2014/main" id="{78F57048-7AD9-6371-E484-D93CED2B8C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376105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449671" y="410756"/>
            <a:ext cx="9510008" cy="910475"/>
          </a:xfrm>
        </p:spPr>
        <p:txBody>
          <a:bodyPr>
            <a:noAutofit/>
          </a:bodyPr>
          <a:lstStyle/>
          <a:p>
            <a:r>
              <a:rPr lang="en-US" sz="4000" b="1" dirty="0">
                <a:solidFill>
                  <a:schemeClr val="accent2"/>
                </a:solidFill>
              </a:rPr>
              <a:t>AFFORDABLE HOUSING PROGRAM (AHP)</a:t>
            </a:r>
            <a:endParaRPr lang="en-US" sz="4000" dirty="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592497" y="159941"/>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175421" y="120632"/>
            <a:ext cx="1325563" cy="1325563"/>
          </a:xfrm>
          <a:prstGeom prst="rect">
            <a:avLst/>
          </a:prstGeom>
        </p:spPr>
      </p:pic>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pic>
        <p:nvPicPr>
          <p:cNvPr id="5" name="Picture 4" descr="Wooden houses with one house standing out with its orange and red color">
            <a:extLst>
              <a:ext uri="{FF2B5EF4-FFF2-40B4-BE49-F238E27FC236}">
                <a16:creationId xmlns:a16="http://schemas.microsoft.com/office/drawing/2014/main" id="{A8F2102C-F2E8-3E10-B14D-6D49E86CC1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7336" y="1197519"/>
            <a:ext cx="7166882" cy="4783026"/>
          </a:xfrm>
          <a:prstGeom prst="rect">
            <a:avLst/>
          </a:prstGeom>
        </p:spPr>
      </p:pic>
    </p:spTree>
    <p:extLst>
      <p:ext uri="{BB962C8B-B14F-4D97-AF65-F5344CB8AC3E}">
        <p14:creationId xmlns:p14="http://schemas.microsoft.com/office/powerpoint/2010/main" val="214363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2E4A-EB2C-8E03-7E82-B0DCF035FAA6}"/>
              </a:ext>
            </a:extLst>
          </p:cNvPr>
          <p:cNvSpPr>
            <a:spLocks noGrp="1"/>
          </p:cNvSpPr>
          <p:nvPr>
            <p:ph type="title"/>
          </p:nvPr>
        </p:nvSpPr>
        <p:spPr>
          <a:xfrm>
            <a:off x="1150620" y="214996"/>
            <a:ext cx="9890759" cy="1325563"/>
          </a:xfrm>
        </p:spPr>
        <p:txBody>
          <a:bodyPr>
            <a:normAutofit/>
          </a:bodyPr>
          <a:lstStyle/>
          <a:p>
            <a:r>
              <a:rPr kumimoji="0" lang="en-US" sz="4000" b="0" i="0" u="none" strike="noStrike" kern="1200" cap="all" spc="0" normalizeH="0" baseline="0" noProof="0" dirty="0">
                <a:ln>
                  <a:noFill/>
                </a:ln>
                <a:solidFill>
                  <a:srgbClr val="FF9933"/>
                </a:solidFill>
                <a:effectLst/>
                <a:uLnTx/>
                <a:uFillTx/>
                <a:latin typeface="Calibri bold"/>
                <a:ea typeface="+mj-ea"/>
                <a:cs typeface="+mj-cs"/>
              </a:rPr>
              <a:t>Competitive AHP</a:t>
            </a:r>
            <a:endParaRPr lang="en-US" sz="4000" b="1" dirty="0">
              <a:solidFill>
                <a:srgbClr val="FF9933"/>
              </a:solidFill>
            </a:endParaRPr>
          </a:p>
        </p:txBody>
      </p:sp>
      <p:pic>
        <p:nvPicPr>
          <p:cNvPr id="7" name="Content Placeholder 6" descr="A red and blue pattern&#10;&#10;Description automatically generated">
            <a:extLst>
              <a:ext uri="{FF2B5EF4-FFF2-40B4-BE49-F238E27FC236}">
                <a16:creationId xmlns:a16="http://schemas.microsoft.com/office/drawing/2014/main" id="{A45799D1-7C31-ECC3-E80C-9F4F266A0F6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51924"/>
          <a:stretch/>
        </p:blipFill>
        <p:spPr>
          <a:xfrm>
            <a:off x="-24384" y="0"/>
            <a:ext cx="915860" cy="6858000"/>
          </a:xfrm>
        </p:spPr>
      </p:pic>
      <p:sp>
        <p:nvSpPr>
          <p:cNvPr id="3" name="Text Placeholder 5">
            <a:extLst>
              <a:ext uri="{FF2B5EF4-FFF2-40B4-BE49-F238E27FC236}">
                <a16:creationId xmlns:a16="http://schemas.microsoft.com/office/drawing/2014/main" id="{BB46C65D-89E4-F9FD-7663-557A3BBFA293}"/>
              </a:ext>
            </a:extLst>
          </p:cNvPr>
          <p:cNvSpPr txBox="1">
            <a:spLocks/>
          </p:cNvSpPr>
          <p:nvPr/>
        </p:nvSpPr>
        <p:spPr>
          <a:xfrm>
            <a:off x="1150620" y="1226523"/>
            <a:ext cx="10291659" cy="9994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70C0"/>
                </a:solidFill>
              </a:rPr>
              <a:t>Supports the finance, acquisition, construction, and rehabilitation of both single family and multi-family housing. </a:t>
            </a:r>
          </a:p>
        </p:txBody>
      </p:sp>
      <p:sp>
        <p:nvSpPr>
          <p:cNvPr id="4" name="Text Placeholder 4">
            <a:extLst>
              <a:ext uri="{FF2B5EF4-FFF2-40B4-BE49-F238E27FC236}">
                <a16:creationId xmlns:a16="http://schemas.microsoft.com/office/drawing/2014/main" id="{4D092EFC-AEF0-ED8D-A200-C8FEE76B47AD}"/>
              </a:ext>
            </a:extLst>
          </p:cNvPr>
          <p:cNvSpPr txBox="1">
            <a:spLocks/>
          </p:cNvSpPr>
          <p:nvPr/>
        </p:nvSpPr>
        <p:spPr>
          <a:xfrm>
            <a:off x="1264677" y="2095356"/>
            <a:ext cx="10436746" cy="43423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pPr>
            <a:r>
              <a:rPr lang="en-US" sz="2400" dirty="0"/>
              <a:t>Projects should include a member, sponsor (community-based organizations), and owner entity</a:t>
            </a:r>
          </a:p>
          <a:p>
            <a:pPr marL="342900" indent="-342900">
              <a:lnSpc>
                <a:spcPct val="100000"/>
              </a:lnSpc>
            </a:pPr>
            <a:r>
              <a:rPr lang="en-US" sz="2400" dirty="0"/>
              <a:t>Applications are submitted and scored using criteria listed in the AHP Implementation Plan</a:t>
            </a:r>
          </a:p>
          <a:p>
            <a:pPr marL="688975" lvl="1" indent="-342900">
              <a:lnSpc>
                <a:spcPct val="100000"/>
              </a:lnSpc>
              <a:buFont typeface="Courier New" panose="02070309020205020404" pitchFamily="49" charset="0"/>
              <a:buChar char="o"/>
            </a:pPr>
            <a:r>
              <a:rPr lang="en-US" sz="1800" dirty="0"/>
              <a:t>Funds are available through one competitive round each year</a:t>
            </a:r>
          </a:p>
          <a:p>
            <a:pPr marL="688975" lvl="1" indent="-342900">
              <a:lnSpc>
                <a:spcPct val="100000"/>
              </a:lnSpc>
              <a:buFont typeface="Courier New" panose="02070309020205020404" pitchFamily="49" charset="0"/>
              <a:buChar char="o"/>
            </a:pPr>
            <a:r>
              <a:rPr lang="en-US" sz="1800" dirty="0"/>
              <a:t>100 points possible </a:t>
            </a:r>
          </a:p>
          <a:p>
            <a:pPr marL="688975" lvl="1" indent="-342900">
              <a:lnSpc>
                <a:spcPct val="100000"/>
              </a:lnSpc>
              <a:buFont typeface="Courier New" panose="02070309020205020404" pitchFamily="49" charset="0"/>
              <a:buChar char="o"/>
            </a:pPr>
            <a:r>
              <a:rPr lang="en-US" sz="1800" dirty="0"/>
              <a:t>Units must be occupied by households at or below 80% of the Area Median Income</a:t>
            </a:r>
          </a:p>
          <a:p>
            <a:pPr marL="688975" lvl="1" indent="-342900">
              <a:lnSpc>
                <a:spcPct val="100000"/>
              </a:lnSpc>
              <a:buFont typeface="Courier New" panose="02070309020205020404" pitchFamily="49" charset="0"/>
              <a:buChar char="o"/>
            </a:pPr>
            <a:r>
              <a:rPr lang="en-US" sz="1800" dirty="0"/>
              <a:t>Commitments agreed to in the application will be verified later in the project lifecycle</a:t>
            </a:r>
          </a:p>
          <a:p>
            <a:pPr marL="344488" lvl="1" indent="-342900">
              <a:lnSpc>
                <a:spcPct val="100000"/>
              </a:lnSpc>
            </a:pPr>
            <a:r>
              <a:rPr lang="en-US" dirty="0"/>
              <a:t>Used by community organizations; public housing authorities, non-profit agencies, city &amp; state government agencies, housing developers, Native American Tribes, etc. </a:t>
            </a:r>
          </a:p>
          <a:p>
            <a:pPr marL="344488" lvl="1" indent="-342900">
              <a:lnSpc>
                <a:spcPct val="100000"/>
              </a:lnSpc>
            </a:pPr>
            <a:endParaRPr lang="en-US" sz="2000" dirty="0"/>
          </a:p>
          <a:p>
            <a:pPr marL="1028700" lvl="1" indent="-342900">
              <a:lnSpc>
                <a:spcPct val="100000"/>
              </a:lnSpc>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372587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3B6-ED95-2E31-1B6E-3796ED443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3D77B-0FCD-DF6E-3E60-6B7B5371735A}"/>
              </a:ext>
            </a:extLst>
          </p:cNvPr>
          <p:cNvSpPr>
            <a:spLocks noGrp="1"/>
          </p:cNvSpPr>
          <p:nvPr>
            <p:ph type="title"/>
          </p:nvPr>
        </p:nvSpPr>
        <p:spPr>
          <a:xfrm>
            <a:off x="381740" y="365125"/>
            <a:ext cx="10972059" cy="1325563"/>
          </a:xfrm>
        </p:spPr>
        <p:txBody>
          <a:bodyPr>
            <a:normAutofit/>
          </a:bodyPr>
          <a:lstStyle/>
          <a:p>
            <a:r>
              <a:rPr lang="en-US" sz="4000" b="1" dirty="0">
                <a:solidFill>
                  <a:schemeClr val="accent2"/>
                </a:solidFill>
              </a:rPr>
              <a:t>2024 AHP OVERVIEW</a:t>
            </a:r>
          </a:p>
        </p:txBody>
      </p:sp>
      <p:pic>
        <p:nvPicPr>
          <p:cNvPr id="7" name="Content Placeholder 6" descr="A red and blue pattern&#10;&#10;Description automatically generated">
            <a:extLst>
              <a:ext uri="{FF2B5EF4-FFF2-40B4-BE49-F238E27FC236}">
                <a16:creationId xmlns:a16="http://schemas.microsoft.com/office/drawing/2014/main" id="{84DC0CF9-674E-1AA6-3812-01CDAF8F83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790E0AB9-A9AB-813B-FD9D-10F4D1DC05B2}"/>
              </a:ext>
            </a:extLst>
          </p:cNvPr>
          <p:cNvPicPr>
            <a:picLocks noChangeAspect="1"/>
          </p:cNvPicPr>
          <p:nvPr/>
        </p:nvPicPr>
        <p:blipFill>
          <a:blip r:embed="rId4">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
        <p:nvSpPr>
          <p:cNvPr id="30" name="TextBox 29">
            <a:extLst>
              <a:ext uri="{FF2B5EF4-FFF2-40B4-BE49-F238E27FC236}">
                <a16:creationId xmlns:a16="http://schemas.microsoft.com/office/drawing/2014/main" id="{19459F04-FF8E-4666-A2C9-8511166149E9}"/>
              </a:ext>
            </a:extLst>
          </p:cNvPr>
          <p:cNvSpPr txBox="1"/>
          <p:nvPr/>
        </p:nvSpPr>
        <p:spPr>
          <a:xfrm>
            <a:off x="572655" y="1468583"/>
            <a:ext cx="7148945" cy="2677656"/>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70C0"/>
                </a:solidFill>
              </a:rPr>
              <a:t>AHP subsidy available – at least $26.7 million</a:t>
            </a:r>
          </a:p>
          <a:p>
            <a:pPr marL="342900" indent="-342900">
              <a:buFont typeface="Arial" panose="020B0604020202020204" pitchFamily="34" charset="0"/>
              <a:buChar char="•"/>
            </a:pPr>
            <a:r>
              <a:rPr lang="en-US" sz="2400" dirty="0">
                <a:solidFill>
                  <a:srgbClr val="0070C0"/>
                </a:solidFill>
              </a:rPr>
              <a:t>Round opened – July 1, 2024</a:t>
            </a:r>
          </a:p>
          <a:p>
            <a:pPr marL="342900" indent="-342900">
              <a:buFont typeface="Arial" panose="020B0604020202020204" pitchFamily="34" charset="0"/>
              <a:buChar char="•"/>
            </a:pPr>
            <a:r>
              <a:rPr lang="en-US" sz="2400" dirty="0">
                <a:solidFill>
                  <a:srgbClr val="0070C0"/>
                </a:solidFill>
              </a:rPr>
              <a:t>Round closed – August 16, 2024 </a:t>
            </a:r>
          </a:p>
          <a:p>
            <a:pPr marL="342900" indent="-342900">
              <a:buFont typeface="Arial" panose="020B0604020202020204" pitchFamily="34" charset="0"/>
              <a:buChar char="•"/>
            </a:pPr>
            <a:r>
              <a:rPr lang="en-US" sz="2400" dirty="0">
                <a:solidFill>
                  <a:srgbClr val="0070C0"/>
                </a:solidFill>
              </a:rPr>
              <a:t>Announcement of awards – No later than December 31, 2024</a:t>
            </a:r>
          </a:p>
          <a:p>
            <a:pPr marL="342900" indent="-342900">
              <a:buFont typeface="Arial" panose="020B0604020202020204" pitchFamily="34" charset="0"/>
              <a:buChar char="•"/>
            </a:pPr>
            <a:r>
              <a:rPr lang="en-US" sz="2400" dirty="0">
                <a:solidFill>
                  <a:srgbClr val="0070C0"/>
                </a:solidFill>
              </a:rPr>
              <a:t>Maximum subsidy per project - $1,500,000</a:t>
            </a:r>
          </a:p>
          <a:p>
            <a:pPr marL="342900" indent="-342900">
              <a:buFont typeface="Arial" panose="020B0604020202020204" pitchFamily="34" charset="0"/>
              <a:buChar char="•"/>
            </a:pPr>
            <a:r>
              <a:rPr lang="en-US" sz="2400" dirty="0">
                <a:solidFill>
                  <a:srgbClr val="0070C0"/>
                </a:solidFill>
              </a:rPr>
              <a:t>Maximum subsidy per unit - $75,000</a:t>
            </a:r>
          </a:p>
        </p:txBody>
      </p:sp>
      <p:sp>
        <p:nvSpPr>
          <p:cNvPr id="5" name="Ribbon: Curved and Tilted Down 4">
            <a:extLst>
              <a:ext uri="{FF2B5EF4-FFF2-40B4-BE49-F238E27FC236}">
                <a16:creationId xmlns:a16="http://schemas.microsoft.com/office/drawing/2014/main" id="{7B892ECC-7BF6-F7BC-8742-309F48842CE4}"/>
              </a:ext>
            </a:extLst>
          </p:cNvPr>
          <p:cNvSpPr/>
          <p:nvPr/>
        </p:nvSpPr>
        <p:spPr>
          <a:xfrm rot="21290405">
            <a:off x="1275306" y="4439386"/>
            <a:ext cx="6584868" cy="1460665"/>
          </a:xfrm>
          <a:prstGeom prst="ellipseRibbon">
            <a:avLst>
              <a:gd name="adj1" fmla="val 25000"/>
              <a:gd name="adj2" fmla="val 63882"/>
              <a:gd name="adj3" fmla="val 72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If awarded, money is set aside specifically for your organization to use </a:t>
            </a:r>
          </a:p>
        </p:txBody>
      </p:sp>
      <p:sp>
        <p:nvSpPr>
          <p:cNvPr id="8" name="Rounded Rectangle 5">
            <a:extLst>
              <a:ext uri="{FF2B5EF4-FFF2-40B4-BE49-F238E27FC236}">
                <a16:creationId xmlns:a16="http://schemas.microsoft.com/office/drawing/2014/main" id="{FA4B05A6-324A-C26C-2EC6-F4681DD5D196}"/>
              </a:ext>
            </a:extLst>
          </p:cNvPr>
          <p:cNvSpPr/>
          <p:nvPr/>
        </p:nvSpPr>
        <p:spPr bwMode="auto">
          <a:xfrm>
            <a:off x="7721599" y="990516"/>
            <a:ext cx="2724727" cy="2565483"/>
          </a:xfrm>
          <a:prstGeom prst="roundRect">
            <a:avLst/>
          </a:prstGeom>
          <a:solidFill>
            <a:schemeClr val="bg1">
              <a:lumMod val="85000"/>
            </a:schemeClr>
          </a:solidFill>
          <a:ln w="9525" cap="flat" cmpd="sng" algn="ctr">
            <a:solidFill>
              <a:srgbClr val="0033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To get the maximum subsidy per unit, the application would need to include </a:t>
            </a:r>
            <a:r>
              <a:rPr lang="en-US" sz="2400" dirty="0">
                <a:solidFill>
                  <a:srgbClr val="FF0000"/>
                </a:solidFill>
                <a:latin typeface="Calibri"/>
              </a:rPr>
              <a:t>20</a:t>
            </a:r>
            <a:r>
              <a:rPr kumimoji="0" lang="en-US" sz="2400" b="0" i="0" u="none" strike="noStrike" kern="1200" cap="none" spc="0" normalizeH="0" baseline="0" noProof="0" dirty="0">
                <a:ln>
                  <a:noFill/>
                </a:ln>
                <a:solidFill>
                  <a:srgbClr val="FF0000"/>
                </a:solidFill>
                <a:effectLst/>
                <a:uLnTx/>
                <a:uFillTx/>
                <a:latin typeface="Calibri"/>
                <a:ea typeface="+mn-ea"/>
                <a:cs typeface="+mn-cs"/>
              </a:rPr>
              <a:t> units</a:t>
            </a:r>
          </a:p>
        </p:txBody>
      </p:sp>
    </p:spTree>
    <p:extLst>
      <p:ext uri="{BB962C8B-B14F-4D97-AF65-F5344CB8AC3E}">
        <p14:creationId xmlns:p14="http://schemas.microsoft.com/office/powerpoint/2010/main" val="385435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rot="20491167" flipH="1">
            <a:off x="10690691" y="5258497"/>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003251">
            <a:off x="324810" y="226677"/>
            <a:ext cx="1325563" cy="1325563"/>
          </a:xfrm>
          <a:prstGeom prst="rect">
            <a:avLst/>
          </a:prstGeom>
        </p:spPr>
      </p:pic>
      <p:sp>
        <p:nvSpPr>
          <p:cNvPr id="10" name="TextBox 9">
            <a:extLst>
              <a:ext uri="{FF2B5EF4-FFF2-40B4-BE49-F238E27FC236}">
                <a16:creationId xmlns:a16="http://schemas.microsoft.com/office/drawing/2014/main" id="{71BAD67E-8C02-3679-B036-795F7F7398E4}"/>
              </a:ext>
            </a:extLst>
          </p:cNvPr>
          <p:cNvSpPr txBox="1"/>
          <p:nvPr/>
        </p:nvSpPr>
        <p:spPr>
          <a:xfrm>
            <a:off x="710119" y="2470410"/>
            <a:ext cx="5565841" cy="369332"/>
          </a:xfrm>
          <a:prstGeom prst="rect">
            <a:avLst/>
          </a:prstGeom>
          <a:noFill/>
        </p:spPr>
        <p:txBody>
          <a:bodyPr wrap="square" rtlCol="0">
            <a:spAutoFit/>
          </a:bodyPr>
          <a:lstStyle/>
          <a:p>
            <a:r>
              <a:rPr lang="en-US" dirty="0">
                <a:solidFill>
                  <a:schemeClr val="bg1"/>
                </a:solidFill>
              </a:rPr>
              <a:t>Text goes here.</a:t>
            </a:r>
          </a:p>
        </p:txBody>
      </p:sp>
      <p:sp>
        <p:nvSpPr>
          <p:cNvPr id="3" name="Content Placeholder 2">
            <a:extLst>
              <a:ext uri="{FF2B5EF4-FFF2-40B4-BE49-F238E27FC236}">
                <a16:creationId xmlns:a16="http://schemas.microsoft.com/office/drawing/2014/main" id="{F4532923-5A58-4CA3-319D-345D37A2DC96}"/>
              </a:ext>
            </a:extLst>
          </p:cNvPr>
          <p:cNvSpPr>
            <a:spLocks noGrp="1"/>
          </p:cNvSpPr>
          <p:nvPr>
            <p:ph idx="1"/>
          </p:nvPr>
        </p:nvSpPr>
        <p:spPr>
          <a:xfrm>
            <a:off x="864832" y="1613212"/>
            <a:ext cx="10294399" cy="4351338"/>
          </a:xfrm>
        </p:spPr>
        <p:txBody>
          <a:bodyPr/>
          <a:lstStyle/>
          <a:p>
            <a:pPr marL="0" indent="0">
              <a:buNone/>
            </a:pPr>
            <a:r>
              <a:rPr lang="en-US" sz="4400" dirty="0">
                <a:solidFill>
                  <a:srgbClr val="0070C0"/>
                </a:solidFill>
              </a:rPr>
              <a:t>Scoring Criteria for Native American projects</a:t>
            </a:r>
          </a:p>
          <a:p>
            <a:pPr marL="0" indent="0">
              <a:buNone/>
            </a:pPr>
            <a:r>
              <a:rPr lang="en-US" dirty="0"/>
              <a:t>AHP Criteria designed to support </a:t>
            </a:r>
          </a:p>
          <a:p>
            <a:pPr marL="342900" indent="-342900">
              <a:lnSpc>
                <a:spcPct val="100000"/>
              </a:lnSpc>
              <a:buFont typeface="Arial" panose="020B0604020202020204" pitchFamily="34" charset="0"/>
              <a:buChar char="•"/>
            </a:pPr>
            <a:r>
              <a:rPr lang="en-US" dirty="0"/>
              <a:t>Sponsorship by Federally Recognized Tribes or Tribally Designated Housing Entities (Up to 5 points)</a:t>
            </a:r>
          </a:p>
          <a:p>
            <a:pPr marL="342900" indent="-342900">
              <a:lnSpc>
                <a:spcPct val="100000"/>
              </a:lnSpc>
              <a:buFont typeface="Arial" panose="020B0604020202020204" pitchFamily="34" charset="0"/>
              <a:buChar char="•"/>
            </a:pPr>
            <a:r>
              <a:rPr lang="en-US" dirty="0"/>
              <a:t>Serving or targeting a percentage of Native American households (Up to 5 points)</a:t>
            </a:r>
          </a:p>
          <a:p>
            <a:pPr marL="0" indent="0">
              <a:lnSpc>
                <a:spcPct val="100000"/>
              </a:lnSpc>
              <a:buNone/>
            </a:pPr>
            <a:endParaRPr lang="en-US" dirty="0"/>
          </a:p>
          <a:p>
            <a:endParaRPr lang="en-US" dirty="0"/>
          </a:p>
        </p:txBody>
      </p:sp>
    </p:spTree>
    <p:extLst>
      <p:ext uri="{BB962C8B-B14F-4D97-AF65-F5344CB8AC3E}">
        <p14:creationId xmlns:p14="http://schemas.microsoft.com/office/powerpoint/2010/main" val="3152059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340996" y="410756"/>
            <a:ext cx="9510008" cy="910475"/>
          </a:xfrm>
        </p:spPr>
        <p:txBody>
          <a:bodyPr>
            <a:noAutofit/>
          </a:bodyPr>
          <a:lstStyle/>
          <a:p>
            <a:pPr algn="ctr"/>
            <a:r>
              <a:rPr lang="en-US" sz="4000" b="1" dirty="0">
                <a:solidFill>
                  <a:schemeClr val="accent2"/>
                </a:solidFill>
              </a:rPr>
              <a:t>NATIVE AMERICAN HOUSING INITIATIVES (NAHI) GRANTS PROGRAM</a:t>
            </a:r>
            <a:endParaRPr lang="en-US" sz="4000" dirty="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592497" y="159941"/>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175421" y="120632"/>
            <a:ext cx="1325563" cy="1325563"/>
          </a:xfrm>
          <a:prstGeom prst="rect">
            <a:avLst/>
          </a:prstGeom>
        </p:spPr>
      </p:pic>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
        <p:nvSpPr>
          <p:cNvPr id="3" name="TextBox 2">
            <a:extLst>
              <a:ext uri="{FF2B5EF4-FFF2-40B4-BE49-F238E27FC236}">
                <a16:creationId xmlns:a16="http://schemas.microsoft.com/office/drawing/2014/main" id="{02684E48-0C98-B4F0-7489-655C722F5018}"/>
              </a:ext>
            </a:extLst>
          </p:cNvPr>
          <p:cNvSpPr txBox="1"/>
          <p:nvPr/>
        </p:nvSpPr>
        <p:spPr>
          <a:xfrm>
            <a:off x="1533990" y="1759443"/>
            <a:ext cx="9317014" cy="1815882"/>
          </a:xfrm>
          <a:prstGeom prst="rect">
            <a:avLst/>
          </a:prstGeom>
          <a:noFill/>
        </p:spPr>
        <p:txBody>
          <a:bodyPr wrap="square" rtlCol="0">
            <a:spAutoFit/>
          </a:bodyPr>
          <a:lstStyle/>
          <a:p>
            <a:pPr marL="0" marR="0" lvl="0" indent="-228600" algn="ctr" defTabSz="4572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070C0"/>
                </a:solidFill>
                <a:effectLst/>
                <a:uLnTx/>
                <a:uFillTx/>
                <a:latin typeface="Calibri"/>
                <a:ea typeface="+mn-ea"/>
                <a:cs typeface="+mn-cs"/>
              </a:rPr>
              <a:t>Provides Native American Tribes and Tribally Designated Housing Entities access to grant funds intended to support housing for tribal members in our district. Grants with flexibility to apply funds for various purposes.</a:t>
            </a:r>
          </a:p>
        </p:txBody>
      </p:sp>
      <p:sp>
        <p:nvSpPr>
          <p:cNvPr id="4" name="Rounded Rectangle 5">
            <a:extLst>
              <a:ext uri="{FF2B5EF4-FFF2-40B4-BE49-F238E27FC236}">
                <a16:creationId xmlns:a16="http://schemas.microsoft.com/office/drawing/2014/main" id="{C1D76EEA-33EF-2A97-A001-4C7E3F01803B}"/>
              </a:ext>
            </a:extLst>
          </p:cNvPr>
          <p:cNvSpPr/>
          <p:nvPr/>
        </p:nvSpPr>
        <p:spPr bwMode="auto">
          <a:xfrm>
            <a:off x="1907777" y="3829399"/>
            <a:ext cx="3938954" cy="1438422"/>
          </a:xfrm>
          <a:prstGeom prst="roundRect">
            <a:avLst/>
          </a:prstGeom>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tab pos="1546225" algn="l"/>
              </a:tabLst>
              <a:defRPr/>
            </a:pPr>
            <a:endParaRPr kumimoji="0" lang="en-US" sz="2000" b="0" i="0" u="none" strike="noStrike" kern="1200" cap="none" spc="0" normalizeH="0" baseline="0" noProof="0" dirty="0">
              <a:ln>
                <a:noFill/>
              </a:ln>
              <a:solidFill>
                <a:srgbClr val="003359"/>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tab pos="1546225" algn="l"/>
              </a:tabLst>
              <a:defRPr/>
            </a:pPr>
            <a:r>
              <a:rPr kumimoji="0" lang="en-US" sz="2000" b="0" i="0" u="none" strike="noStrike" kern="1200" cap="none" spc="0" normalizeH="0" baseline="0" noProof="0" dirty="0">
                <a:ln>
                  <a:noFill/>
                </a:ln>
                <a:solidFill>
                  <a:srgbClr val="003359"/>
                </a:solidFill>
                <a:effectLst/>
                <a:uLnTx/>
                <a:uFillTx/>
                <a:latin typeface="Calibri"/>
                <a:ea typeface="+mn-ea"/>
                <a:cs typeface="+mn-cs"/>
              </a:rPr>
              <a:t>Funds accessed in partnership with FHLBank members</a:t>
            </a:r>
          </a:p>
        </p:txBody>
      </p:sp>
      <p:sp>
        <p:nvSpPr>
          <p:cNvPr id="6" name="Rounded Rectangle 5">
            <a:extLst>
              <a:ext uri="{FF2B5EF4-FFF2-40B4-BE49-F238E27FC236}">
                <a16:creationId xmlns:a16="http://schemas.microsoft.com/office/drawing/2014/main" id="{1382A9BE-AF7D-AC5C-2894-B2BB306EB414}"/>
              </a:ext>
            </a:extLst>
          </p:cNvPr>
          <p:cNvSpPr/>
          <p:nvPr/>
        </p:nvSpPr>
        <p:spPr bwMode="auto">
          <a:xfrm>
            <a:off x="6561069" y="3829399"/>
            <a:ext cx="3938954" cy="1438422"/>
          </a:xfrm>
          <a:prstGeom prst="roundRect">
            <a:avLst/>
          </a:prstGeom>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3359"/>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359"/>
                </a:solidFill>
                <a:effectLst/>
                <a:uLnTx/>
                <a:uFillTx/>
                <a:latin typeface="Calibri"/>
                <a:ea typeface="+mn-ea"/>
                <a:cs typeface="+mn-cs"/>
              </a:rPr>
              <a:t>Focusing on housing initiatives in Colorado, Kansas, Nebraska and Oklahoma</a:t>
            </a:r>
          </a:p>
        </p:txBody>
      </p:sp>
    </p:spTree>
    <p:extLst>
      <p:ext uri="{BB962C8B-B14F-4D97-AF65-F5344CB8AC3E}">
        <p14:creationId xmlns:p14="http://schemas.microsoft.com/office/powerpoint/2010/main" val="147376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2E4A-EB2C-8E03-7E82-B0DCF035FAA6}"/>
              </a:ext>
            </a:extLst>
          </p:cNvPr>
          <p:cNvSpPr>
            <a:spLocks noGrp="1"/>
          </p:cNvSpPr>
          <p:nvPr>
            <p:ph type="title"/>
          </p:nvPr>
        </p:nvSpPr>
        <p:spPr>
          <a:xfrm>
            <a:off x="1150620" y="214996"/>
            <a:ext cx="9890759" cy="1325563"/>
          </a:xfrm>
        </p:spPr>
        <p:txBody>
          <a:bodyPr>
            <a:normAutofit/>
          </a:bodyPr>
          <a:lstStyle/>
          <a:p>
            <a:r>
              <a:rPr kumimoji="0" lang="en-US" sz="4000" b="0" i="0" u="none" strike="noStrike" kern="1200" cap="all" spc="0" normalizeH="0" baseline="0" noProof="0" dirty="0">
                <a:ln>
                  <a:noFill/>
                </a:ln>
                <a:solidFill>
                  <a:srgbClr val="FF9933"/>
                </a:solidFill>
                <a:effectLst/>
                <a:uLnTx/>
                <a:uFillTx/>
                <a:latin typeface="Calibri bold"/>
                <a:ea typeface="+mj-ea"/>
                <a:cs typeface="+mj-cs"/>
              </a:rPr>
              <a:t>Where did it start?</a:t>
            </a:r>
            <a:endParaRPr lang="en-US" sz="4000" b="1" dirty="0">
              <a:solidFill>
                <a:srgbClr val="FF9933"/>
              </a:solidFill>
            </a:endParaRPr>
          </a:p>
        </p:txBody>
      </p:sp>
      <p:pic>
        <p:nvPicPr>
          <p:cNvPr id="7" name="Content Placeholder 6" descr="A red and blue pattern&#10;&#10;Description automatically generated">
            <a:extLst>
              <a:ext uri="{FF2B5EF4-FFF2-40B4-BE49-F238E27FC236}">
                <a16:creationId xmlns:a16="http://schemas.microsoft.com/office/drawing/2014/main" id="{A45799D1-7C31-ECC3-E80C-9F4F266A0F6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51924"/>
          <a:stretch/>
        </p:blipFill>
        <p:spPr>
          <a:xfrm>
            <a:off x="-24384" y="0"/>
            <a:ext cx="915860" cy="6858000"/>
          </a:xfrm>
        </p:spPr>
      </p:pic>
      <p:sp>
        <p:nvSpPr>
          <p:cNvPr id="3" name="Text Placeholder 5">
            <a:extLst>
              <a:ext uri="{FF2B5EF4-FFF2-40B4-BE49-F238E27FC236}">
                <a16:creationId xmlns:a16="http://schemas.microsoft.com/office/drawing/2014/main" id="{BB46C65D-89E4-F9FD-7663-557A3BBFA293}"/>
              </a:ext>
            </a:extLst>
          </p:cNvPr>
          <p:cNvSpPr txBox="1">
            <a:spLocks/>
          </p:cNvSpPr>
          <p:nvPr/>
        </p:nvSpPr>
        <p:spPr>
          <a:xfrm>
            <a:off x="1264677" y="1493080"/>
            <a:ext cx="3107344" cy="6022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70C0"/>
                </a:solidFill>
              </a:rPr>
              <a:t>We researched.</a:t>
            </a:r>
          </a:p>
        </p:txBody>
      </p:sp>
      <p:sp>
        <p:nvSpPr>
          <p:cNvPr id="4" name="Text Placeholder 4">
            <a:extLst>
              <a:ext uri="{FF2B5EF4-FFF2-40B4-BE49-F238E27FC236}">
                <a16:creationId xmlns:a16="http://schemas.microsoft.com/office/drawing/2014/main" id="{4D092EFC-AEF0-ED8D-A200-C8FEE76B47AD}"/>
              </a:ext>
            </a:extLst>
          </p:cNvPr>
          <p:cNvSpPr txBox="1">
            <a:spLocks/>
          </p:cNvSpPr>
          <p:nvPr/>
        </p:nvSpPr>
        <p:spPr>
          <a:xfrm>
            <a:off x="1264677" y="2095356"/>
            <a:ext cx="10436746" cy="43423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dirty="0"/>
              <a:t>District with the highest percentage of the population per capita of Native Americans </a:t>
            </a:r>
          </a:p>
          <a:p>
            <a:pPr marL="342900" indent="-342900">
              <a:lnSpc>
                <a:spcPct val="100000"/>
              </a:lnSpc>
              <a:buFont typeface="Arial" panose="020B0604020202020204" pitchFamily="34" charset="0"/>
              <a:buChar char="•"/>
            </a:pPr>
            <a:r>
              <a:rPr lang="en-US" sz="2400" dirty="0"/>
              <a:t>Nearly 50 tribes in our district including the largest tribe in the nation</a:t>
            </a:r>
          </a:p>
          <a:p>
            <a:pPr marL="342900" indent="-342900">
              <a:lnSpc>
                <a:spcPct val="100000"/>
              </a:lnSpc>
              <a:buFont typeface="Arial" panose="020B0604020202020204" pitchFamily="34" charset="0"/>
              <a:buChar char="•"/>
            </a:pPr>
            <a:r>
              <a:rPr lang="en-US" sz="2400" dirty="0"/>
              <a:t>Great need in the Native American community for support</a:t>
            </a:r>
          </a:p>
          <a:p>
            <a:pPr marL="1028700" lvl="1" indent="-342900">
              <a:lnSpc>
                <a:spcPct val="100000"/>
              </a:lnSpc>
            </a:pPr>
            <a:r>
              <a:rPr lang="en-US" sz="2000" dirty="0"/>
              <a:t>Native American projects have not actively participated in our traditional programs</a:t>
            </a:r>
          </a:p>
          <a:p>
            <a:pPr marL="1028700" lvl="1" indent="-342900">
              <a:lnSpc>
                <a:spcPct val="100000"/>
              </a:lnSpc>
            </a:pPr>
            <a:r>
              <a:rPr lang="en-US" sz="2000" dirty="0"/>
              <a:t>High poverty rates &amp; low incomes</a:t>
            </a:r>
          </a:p>
          <a:p>
            <a:pPr marL="1028700" lvl="1" indent="-342900">
              <a:lnSpc>
                <a:spcPct val="100000"/>
              </a:lnSpc>
            </a:pPr>
            <a:r>
              <a:rPr lang="en-US" sz="2000" dirty="0"/>
              <a:t>Lack of infrastructure &amp; high development costs</a:t>
            </a:r>
          </a:p>
          <a:p>
            <a:pPr marL="1028700" lvl="1" indent="-342900">
              <a:lnSpc>
                <a:spcPct val="100000"/>
              </a:lnSpc>
            </a:pPr>
            <a:r>
              <a:rPr lang="en-US" sz="2000" dirty="0"/>
              <a:t>Overcrowding &amp; poor living conditions</a:t>
            </a:r>
          </a:p>
          <a:p>
            <a:pPr marL="344488" lvl="1" indent="-342900">
              <a:lnSpc>
                <a:spcPct val="100000"/>
              </a:lnSpc>
            </a:pPr>
            <a:endParaRPr lang="en-US" sz="2000" dirty="0"/>
          </a:p>
          <a:p>
            <a:pPr marL="1028700" lvl="1" indent="-342900">
              <a:lnSpc>
                <a:spcPct val="100000"/>
              </a:lnSpc>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365794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3B6-ED95-2E31-1B6E-3796ED443205}"/>
            </a:ext>
          </a:extLst>
        </p:cNvPr>
        <p:cNvGrpSpPr/>
        <p:nvPr/>
      </p:nvGrpSpPr>
      <p:grpSpPr>
        <a:xfrm>
          <a:off x="0" y="0"/>
          <a:ext cx="0" cy="0"/>
          <a:chOff x="0" y="0"/>
          <a:chExt cx="0" cy="0"/>
        </a:xfrm>
      </p:grpSpPr>
      <p:pic>
        <p:nvPicPr>
          <p:cNvPr id="7" name="Content Placeholder 6" descr="A red and blue pattern&#10;&#10;Description automatically generated">
            <a:extLst>
              <a:ext uri="{FF2B5EF4-FFF2-40B4-BE49-F238E27FC236}">
                <a16:creationId xmlns:a16="http://schemas.microsoft.com/office/drawing/2014/main" id="{84DC0CF9-674E-1AA6-3812-01CDAF8F83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790E0AB9-A9AB-813B-FD9D-10F4D1DC05B2}"/>
              </a:ext>
            </a:extLst>
          </p:cNvPr>
          <p:cNvPicPr>
            <a:picLocks noChangeAspect="1"/>
          </p:cNvPicPr>
          <p:nvPr/>
        </p:nvPicPr>
        <p:blipFill>
          <a:blip r:embed="rId4">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
        <p:nvSpPr>
          <p:cNvPr id="9" name="Title 1">
            <a:extLst>
              <a:ext uri="{FF2B5EF4-FFF2-40B4-BE49-F238E27FC236}">
                <a16:creationId xmlns:a16="http://schemas.microsoft.com/office/drawing/2014/main" id="{91DEF204-D3E3-7BBA-E1D4-B97319B3EA20}"/>
              </a:ext>
            </a:extLst>
          </p:cNvPr>
          <p:cNvSpPr txBox="1">
            <a:spLocks/>
          </p:cNvSpPr>
          <p:nvPr/>
        </p:nvSpPr>
        <p:spPr>
          <a:xfrm>
            <a:off x="1150620" y="214996"/>
            <a:ext cx="98907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cap="all" dirty="0">
                <a:solidFill>
                  <a:srgbClr val="FF9933"/>
                </a:solidFill>
                <a:latin typeface="Calibri bold"/>
              </a:rPr>
              <a:t>Where did it start?</a:t>
            </a:r>
            <a:endParaRPr lang="en-US" sz="4000" b="1" dirty="0">
              <a:solidFill>
                <a:srgbClr val="FF9933"/>
              </a:solidFill>
            </a:endParaRPr>
          </a:p>
        </p:txBody>
      </p:sp>
      <p:sp>
        <p:nvSpPr>
          <p:cNvPr id="10" name="Text Placeholder 5">
            <a:extLst>
              <a:ext uri="{FF2B5EF4-FFF2-40B4-BE49-F238E27FC236}">
                <a16:creationId xmlns:a16="http://schemas.microsoft.com/office/drawing/2014/main" id="{46499266-57F4-A19A-41A1-565CBBFC14C0}"/>
              </a:ext>
            </a:extLst>
          </p:cNvPr>
          <p:cNvSpPr txBox="1">
            <a:spLocks/>
          </p:cNvSpPr>
          <p:nvPr/>
        </p:nvSpPr>
        <p:spPr>
          <a:xfrm>
            <a:off x="1264677" y="1493080"/>
            <a:ext cx="3107344" cy="6022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70C0"/>
                </a:solidFill>
              </a:rPr>
              <a:t>We listened.</a:t>
            </a:r>
          </a:p>
        </p:txBody>
      </p:sp>
      <p:sp>
        <p:nvSpPr>
          <p:cNvPr id="11" name="Text Placeholder 4">
            <a:extLst>
              <a:ext uri="{FF2B5EF4-FFF2-40B4-BE49-F238E27FC236}">
                <a16:creationId xmlns:a16="http://schemas.microsoft.com/office/drawing/2014/main" id="{0C1B1C63-17A6-47D0-2136-525D6742D98A}"/>
              </a:ext>
            </a:extLst>
          </p:cNvPr>
          <p:cNvSpPr txBox="1">
            <a:spLocks/>
          </p:cNvSpPr>
          <p:nvPr/>
        </p:nvSpPr>
        <p:spPr>
          <a:xfrm>
            <a:off x="1264677" y="2095356"/>
            <a:ext cx="9467978" cy="27260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dirty="0"/>
              <a:t>Discussions with our Affordable Housing Advisory Council and Board of Directors</a:t>
            </a:r>
          </a:p>
          <a:p>
            <a:pPr marL="342900" indent="-342900">
              <a:lnSpc>
                <a:spcPct val="100000"/>
              </a:lnSpc>
              <a:buFont typeface="Arial" panose="020B0604020202020204" pitchFamily="34" charset="0"/>
              <a:buChar char="•"/>
            </a:pPr>
            <a:r>
              <a:rPr lang="en-US" sz="2400" dirty="0"/>
              <a:t>FHLBank System at 100 Roundtables</a:t>
            </a:r>
          </a:p>
          <a:p>
            <a:pPr marL="1028700" lvl="1" indent="-342900">
              <a:lnSpc>
                <a:spcPct val="100000"/>
              </a:lnSpc>
            </a:pPr>
            <a:r>
              <a:rPr lang="en-US" sz="2000" dirty="0"/>
              <a:t>FHLBank support for Native American communities</a:t>
            </a:r>
          </a:p>
          <a:p>
            <a:pPr marL="1485900" lvl="2" indent="-342900">
              <a:lnSpc>
                <a:spcPct val="100000"/>
              </a:lnSpc>
            </a:pPr>
            <a:r>
              <a:rPr lang="en-US" sz="1600" dirty="0"/>
              <a:t>Oklahoma City, OK (from the tribal perspective)</a:t>
            </a:r>
          </a:p>
          <a:p>
            <a:pPr marL="1485900" lvl="2" indent="-342900">
              <a:lnSpc>
                <a:spcPct val="100000"/>
              </a:lnSpc>
            </a:pPr>
            <a:r>
              <a:rPr lang="en-US" sz="1600" dirty="0"/>
              <a:t>Washington, D.C. (from the CDFI and nonprofit perspective)</a:t>
            </a:r>
          </a:p>
          <a:p>
            <a:pPr marL="344488" lvl="1" indent="-342900">
              <a:lnSpc>
                <a:spcPct val="100000"/>
              </a:lnSpc>
            </a:pPr>
            <a:endParaRPr lang="en-US" sz="2000" dirty="0"/>
          </a:p>
          <a:p>
            <a:pPr marL="1028700" lvl="1" indent="-342900">
              <a:lnSpc>
                <a:spcPct val="100000"/>
              </a:lnSpc>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3561330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rot="20491167" flipH="1">
            <a:off x="10690691" y="5258497"/>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003251">
            <a:off x="324810" y="226677"/>
            <a:ext cx="1325563" cy="1325563"/>
          </a:xfrm>
          <a:prstGeom prst="rect">
            <a:avLst/>
          </a:prstGeom>
        </p:spPr>
      </p:pic>
      <p:sp>
        <p:nvSpPr>
          <p:cNvPr id="5" name="Title 1">
            <a:extLst>
              <a:ext uri="{FF2B5EF4-FFF2-40B4-BE49-F238E27FC236}">
                <a16:creationId xmlns:a16="http://schemas.microsoft.com/office/drawing/2014/main" id="{84689DDA-CD87-8B0B-C11A-FA3593DBA1C0}"/>
              </a:ext>
            </a:extLst>
          </p:cNvPr>
          <p:cNvSpPr txBox="1">
            <a:spLocks/>
          </p:cNvSpPr>
          <p:nvPr/>
        </p:nvSpPr>
        <p:spPr>
          <a:xfrm>
            <a:off x="1769456" y="226676"/>
            <a:ext cx="98907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cap="all" dirty="0">
                <a:solidFill>
                  <a:srgbClr val="FF9933"/>
                </a:solidFill>
                <a:latin typeface="Calibri bold"/>
              </a:rPr>
              <a:t>What we heard</a:t>
            </a:r>
            <a:endParaRPr lang="en-US" sz="4000" b="1" dirty="0">
              <a:solidFill>
                <a:srgbClr val="FF9933"/>
              </a:solidFill>
            </a:endParaRPr>
          </a:p>
        </p:txBody>
      </p:sp>
      <p:sp>
        <p:nvSpPr>
          <p:cNvPr id="6" name="Speech Bubble: Oval 5">
            <a:extLst>
              <a:ext uri="{FF2B5EF4-FFF2-40B4-BE49-F238E27FC236}">
                <a16:creationId xmlns:a16="http://schemas.microsoft.com/office/drawing/2014/main" id="{6BA35412-8871-FF2D-5E48-6ED6704C7E75}"/>
              </a:ext>
            </a:extLst>
          </p:cNvPr>
          <p:cNvSpPr/>
          <p:nvPr/>
        </p:nvSpPr>
        <p:spPr>
          <a:xfrm>
            <a:off x="384630" y="1569967"/>
            <a:ext cx="2286234" cy="15189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“The biggest barrier we have… is the regulatory burden.”</a:t>
            </a:r>
          </a:p>
          <a:p>
            <a:pPr algn="ctr"/>
            <a:endParaRPr lang="en-US" dirty="0"/>
          </a:p>
        </p:txBody>
      </p:sp>
      <p:sp>
        <p:nvSpPr>
          <p:cNvPr id="8" name="Speech Bubble: Oval 7">
            <a:extLst>
              <a:ext uri="{FF2B5EF4-FFF2-40B4-BE49-F238E27FC236}">
                <a16:creationId xmlns:a16="http://schemas.microsoft.com/office/drawing/2014/main" id="{F3F8E41E-9269-1A6E-1C71-1B3B2177DEBE}"/>
              </a:ext>
            </a:extLst>
          </p:cNvPr>
          <p:cNvSpPr/>
          <p:nvPr/>
        </p:nvSpPr>
        <p:spPr>
          <a:xfrm>
            <a:off x="2583180" y="2317014"/>
            <a:ext cx="2771014" cy="1881369"/>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800"/>
              </a:spcAft>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“Prescribe something specifically for Tribes, so they don’t have such a hard time competing to get these necessary funds.”</a:t>
            </a:r>
          </a:p>
        </p:txBody>
      </p:sp>
      <p:sp>
        <p:nvSpPr>
          <p:cNvPr id="11" name="Speech Bubble: Oval 10">
            <a:extLst>
              <a:ext uri="{FF2B5EF4-FFF2-40B4-BE49-F238E27FC236}">
                <a16:creationId xmlns:a16="http://schemas.microsoft.com/office/drawing/2014/main" id="{C37F1C99-F08A-E38B-BD21-58634CB7B309}"/>
              </a:ext>
            </a:extLst>
          </p:cNvPr>
          <p:cNvSpPr/>
          <p:nvPr/>
        </p:nvSpPr>
        <p:spPr>
          <a:xfrm>
            <a:off x="5364480" y="1480582"/>
            <a:ext cx="2460900" cy="1518920"/>
          </a:xfrm>
          <a:prstGeom prst="wedgeEllipseCallou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800"/>
              </a:spcAft>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“Larger amounts. We need to look at larger amounts that’s available to help meet those needs.”</a:t>
            </a:r>
          </a:p>
        </p:txBody>
      </p:sp>
      <p:sp>
        <p:nvSpPr>
          <p:cNvPr id="12" name="Speech Bubble: Oval 11">
            <a:extLst>
              <a:ext uri="{FF2B5EF4-FFF2-40B4-BE49-F238E27FC236}">
                <a16:creationId xmlns:a16="http://schemas.microsoft.com/office/drawing/2014/main" id="{97CE5927-0366-751B-FC32-32906DA2A77B}"/>
              </a:ext>
            </a:extLst>
          </p:cNvPr>
          <p:cNvSpPr/>
          <p:nvPr/>
        </p:nvSpPr>
        <p:spPr>
          <a:xfrm>
            <a:off x="8578787" y="1382121"/>
            <a:ext cx="2651760" cy="1894612"/>
          </a:xfrm>
          <a:prstGeom prst="wedgeEllipse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800"/>
              </a:spcAft>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“Make it administratively accessible…all these regs are written, great intention, but in the end, it negates the intent of the program itself because it’s not accessible.”</a:t>
            </a:r>
          </a:p>
        </p:txBody>
      </p:sp>
      <p:sp>
        <p:nvSpPr>
          <p:cNvPr id="13" name="Speech Bubble: Oval 12">
            <a:extLst>
              <a:ext uri="{FF2B5EF4-FFF2-40B4-BE49-F238E27FC236}">
                <a16:creationId xmlns:a16="http://schemas.microsoft.com/office/drawing/2014/main" id="{E5524A23-D592-E9E0-FB98-AB4B721D8FB0}"/>
              </a:ext>
            </a:extLst>
          </p:cNvPr>
          <p:cNvSpPr/>
          <p:nvPr/>
        </p:nvSpPr>
        <p:spPr>
          <a:xfrm>
            <a:off x="277950" y="3955151"/>
            <a:ext cx="2424484" cy="1518920"/>
          </a:xfrm>
          <a:prstGeom prst="wedgeEllipseCallou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800"/>
              </a:spcAft>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not create another layer of complexity for the Tribes.”</a:t>
            </a:r>
          </a:p>
        </p:txBody>
      </p:sp>
      <p:sp>
        <p:nvSpPr>
          <p:cNvPr id="14" name="Speech Bubble: Oval 13">
            <a:extLst>
              <a:ext uri="{FF2B5EF4-FFF2-40B4-BE49-F238E27FC236}">
                <a16:creationId xmlns:a16="http://schemas.microsoft.com/office/drawing/2014/main" id="{A835BB24-3523-B0B3-203E-16C7B3B97804}"/>
              </a:ext>
            </a:extLst>
          </p:cNvPr>
          <p:cNvSpPr/>
          <p:nvPr/>
        </p:nvSpPr>
        <p:spPr>
          <a:xfrm>
            <a:off x="3819692" y="4340538"/>
            <a:ext cx="2651760" cy="1518920"/>
          </a:xfrm>
          <a:prstGeom prst="wedgeEllipse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800"/>
              </a:spcAft>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not just putting more resources into tribal communities. It’s actively listening and collaborating with those parties.”</a:t>
            </a:r>
          </a:p>
        </p:txBody>
      </p:sp>
      <p:sp>
        <p:nvSpPr>
          <p:cNvPr id="15" name="Speech Bubble: Oval 14">
            <a:extLst>
              <a:ext uri="{FF2B5EF4-FFF2-40B4-BE49-F238E27FC236}">
                <a16:creationId xmlns:a16="http://schemas.microsoft.com/office/drawing/2014/main" id="{F079655D-F3EB-EA69-EB84-A6E91DF96F52}"/>
              </a:ext>
            </a:extLst>
          </p:cNvPr>
          <p:cNvSpPr/>
          <p:nvPr/>
        </p:nvSpPr>
        <p:spPr>
          <a:xfrm>
            <a:off x="6471452" y="3254036"/>
            <a:ext cx="2387600" cy="1793241"/>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800"/>
              </a:spcAft>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(Tribes) are capable and already have programs.”</a:t>
            </a:r>
          </a:p>
        </p:txBody>
      </p:sp>
      <p:sp>
        <p:nvSpPr>
          <p:cNvPr id="16" name="Speech Bubble: Oval 15">
            <a:extLst>
              <a:ext uri="{FF2B5EF4-FFF2-40B4-BE49-F238E27FC236}">
                <a16:creationId xmlns:a16="http://schemas.microsoft.com/office/drawing/2014/main" id="{4ACDF72E-046C-387F-8601-EF93E197BEBD}"/>
              </a:ext>
            </a:extLst>
          </p:cNvPr>
          <p:cNvSpPr/>
          <p:nvPr/>
        </p:nvSpPr>
        <p:spPr>
          <a:xfrm>
            <a:off x="9190288" y="3592702"/>
            <a:ext cx="2040259" cy="1454575"/>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“Learn more about what the specific needs are in those communities.”</a:t>
            </a:r>
          </a:p>
          <a:p>
            <a:pPr marR="0" lvl="0">
              <a:lnSpc>
                <a:spcPct val="107000"/>
              </a:lnSpc>
              <a:spcBef>
                <a:spcPts val="0"/>
              </a:spcBef>
              <a:spcAft>
                <a:spcPts val="800"/>
              </a:spcAft>
              <a:tabLst>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5980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3B6-ED95-2E31-1B6E-3796ED443205}"/>
            </a:ext>
          </a:extLst>
        </p:cNvPr>
        <p:cNvGrpSpPr/>
        <p:nvPr/>
      </p:nvGrpSpPr>
      <p:grpSpPr>
        <a:xfrm>
          <a:off x="0" y="0"/>
          <a:ext cx="0" cy="0"/>
          <a:chOff x="0" y="0"/>
          <a:chExt cx="0" cy="0"/>
        </a:xfrm>
      </p:grpSpPr>
      <p:pic>
        <p:nvPicPr>
          <p:cNvPr id="7" name="Content Placeholder 6" descr="A red and blue pattern&#10;&#10;Description automatically generated">
            <a:extLst>
              <a:ext uri="{FF2B5EF4-FFF2-40B4-BE49-F238E27FC236}">
                <a16:creationId xmlns:a16="http://schemas.microsoft.com/office/drawing/2014/main" id="{84DC0CF9-674E-1AA6-3812-01CDAF8F83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790E0AB9-A9AB-813B-FD9D-10F4D1DC05B2}"/>
              </a:ext>
            </a:extLst>
          </p:cNvPr>
          <p:cNvPicPr>
            <a:picLocks noChangeAspect="1"/>
          </p:cNvPicPr>
          <p:nvPr/>
        </p:nvPicPr>
        <p:blipFill>
          <a:blip r:embed="rId4">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
        <p:nvSpPr>
          <p:cNvPr id="9" name="Title 1">
            <a:extLst>
              <a:ext uri="{FF2B5EF4-FFF2-40B4-BE49-F238E27FC236}">
                <a16:creationId xmlns:a16="http://schemas.microsoft.com/office/drawing/2014/main" id="{91DEF204-D3E3-7BBA-E1D4-B97319B3EA20}"/>
              </a:ext>
            </a:extLst>
          </p:cNvPr>
          <p:cNvSpPr txBox="1">
            <a:spLocks/>
          </p:cNvSpPr>
          <p:nvPr/>
        </p:nvSpPr>
        <p:spPr>
          <a:xfrm>
            <a:off x="1150620" y="214996"/>
            <a:ext cx="98907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cap="all" dirty="0">
                <a:solidFill>
                  <a:srgbClr val="FF9933"/>
                </a:solidFill>
                <a:latin typeface="Calibri bold"/>
              </a:rPr>
              <a:t>Where did it start?</a:t>
            </a:r>
            <a:endParaRPr lang="en-US" sz="4000" b="1" dirty="0">
              <a:solidFill>
                <a:srgbClr val="FF9933"/>
              </a:solidFill>
            </a:endParaRPr>
          </a:p>
        </p:txBody>
      </p:sp>
      <p:sp>
        <p:nvSpPr>
          <p:cNvPr id="10" name="Text Placeholder 5">
            <a:extLst>
              <a:ext uri="{FF2B5EF4-FFF2-40B4-BE49-F238E27FC236}">
                <a16:creationId xmlns:a16="http://schemas.microsoft.com/office/drawing/2014/main" id="{46499266-57F4-A19A-41A1-565CBBFC14C0}"/>
              </a:ext>
            </a:extLst>
          </p:cNvPr>
          <p:cNvSpPr txBox="1">
            <a:spLocks/>
          </p:cNvSpPr>
          <p:nvPr/>
        </p:nvSpPr>
        <p:spPr>
          <a:xfrm>
            <a:off x="1264677" y="1493080"/>
            <a:ext cx="3107344" cy="6022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70C0"/>
                </a:solidFill>
              </a:rPr>
              <a:t>We took action.</a:t>
            </a:r>
          </a:p>
        </p:txBody>
      </p:sp>
      <p:sp>
        <p:nvSpPr>
          <p:cNvPr id="2" name="TextBox 1">
            <a:extLst>
              <a:ext uri="{FF2B5EF4-FFF2-40B4-BE49-F238E27FC236}">
                <a16:creationId xmlns:a16="http://schemas.microsoft.com/office/drawing/2014/main" id="{6773CCA3-D111-2164-8F54-1E88AD0B100A}"/>
              </a:ext>
            </a:extLst>
          </p:cNvPr>
          <p:cNvSpPr txBox="1"/>
          <p:nvPr/>
        </p:nvSpPr>
        <p:spPr>
          <a:xfrm>
            <a:off x="1264677" y="2355056"/>
            <a:ext cx="799592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tab pos="3486150" algn="l"/>
              </a:tabLst>
              <a:defRPr/>
            </a:pPr>
            <a:r>
              <a:rPr lang="en-US" sz="2400" dirty="0"/>
              <a:t>We created NAHI and designed the program:</a:t>
            </a:r>
          </a:p>
          <a:p>
            <a:endParaRPr lang="en-US" dirty="0"/>
          </a:p>
        </p:txBody>
      </p:sp>
      <p:sp>
        <p:nvSpPr>
          <p:cNvPr id="5" name="Text Placeholder 2">
            <a:extLst>
              <a:ext uri="{FF2B5EF4-FFF2-40B4-BE49-F238E27FC236}">
                <a16:creationId xmlns:a16="http://schemas.microsoft.com/office/drawing/2014/main" id="{B4AA2662-345F-3CA5-9E72-B890CE30CEB9}"/>
              </a:ext>
            </a:extLst>
          </p:cNvPr>
          <p:cNvSpPr txBox="1">
            <a:spLocks/>
          </p:cNvSpPr>
          <p:nvPr/>
        </p:nvSpPr>
        <p:spPr>
          <a:xfrm>
            <a:off x="1181227" y="3093720"/>
            <a:ext cx="9884347" cy="3164840"/>
          </a:xfrm>
          <a:prstGeom prst="rect">
            <a:avLst/>
          </a:prstGeom>
        </p:spPr>
        <p:txBody>
          <a:bodyPr numCol="2"/>
          <a:lstStyle>
            <a:lvl1pPr marL="0" indent="0" algn="l" defTabSz="914400" rtl="0" eaLnBrk="1" latinLnBrk="0" hangingPunct="1">
              <a:lnSpc>
                <a:spcPct val="150000"/>
              </a:lnSpc>
              <a:spcBef>
                <a:spcPts val="1000"/>
              </a:spcBef>
              <a:buFont typeface="Arial" panose="020B0604020202020204" pitchFamily="34" charset="0"/>
              <a:buNone/>
              <a:tabLst>
                <a:tab pos="348615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tab pos="3486150" algn="l"/>
              </a:tabLst>
              <a:defRPr/>
            </a:pPr>
            <a:r>
              <a:rPr lang="en-US" dirty="0"/>
              <a:t>Low barrier</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tab pos="3486150" algn="l"/>
              </a:tabLst>
              <a:defRPr/>
            </a:pPr>
            <a:r>
              <a:rPr lang="en-US" dirty="0"/>
              <a:t>Letting Tribes do what they do best</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tab pos="3486150" algn="l"/>
              </a:tabLst>
              <a:defRPr/>
            </a:pPr>
            <a:r>
              <a:rPr lang="en-US" dirty="0"/>
              <a:t>Partnership and collaboration</a:t>
            </a:r>
          </a:p>
          <a:p>
            <a:pPr marR="0" lvl="0" algn="l" defTabSz="914400" rtl="0" eaLnBrk="1" fontAlgn="auto" latinLnBrk="0" hangingPunct="1">
              <a:lnSpc>
                <a:spcPct val="100000"/>
              </a:lnSpc>
              <a:spcBef>
                <a:spcPts val="1000"/>
              </a:spcBef>
              <a:spcAft>
                <a:spcPts val="0"/>
              </a:spcAft>
              <a:buClrTx/>
              <a:buSzTx/>
              <a:tabLst>
                <a:tab pos="3486150" algn="l"/>
              </a:tabLst>
              <a:defRPr/>
            </a:pPr>
            <a:endParaRPr lang="en-US" dirty="0"/>
          </a:p>
          <a:p>
            <a:pPr marR="0" lvl="0" algn="l" defTabSz="914400" rtl="0" eaLnBrk="1" fontAlgn="auto" latinLnBrk="0" hangingPunct="1">
              <a:lnSpc>
                <a:spcPct val="100000"/>
              </a:lnSpc>
              <a:spcBef>
                <a:spcPts val="1000"/>
              </a:spcBef>
              <a:spcAft>
                <a:spcPts val="0"/>
              </a:spcAft>
              <a:buClrTx/>
              <a:buSzTx/>
              <a:tabLst>
                <a:tab pos="3486150" algn="l"/>
              </a:tabLst>
              <a:defRPr/>
            </a:pPr>
            <a:endParaRPr lang="en-US" dirty="0"/>
          </a:p>
          <a:p>
            <a:pPr marR="0" lvl="0" algn="l" defTabSz="914400" rtl="0" eaLnBrk="1" fontAlgn="auto" latinLnBrk="0" hangingPunct="1">
              <a:lnSpc>
                <a:spcPct val="100000"/>
              </a:lnSpc>
              <a:spcBef>
                <a:spcPts val="1000"/>
              </a:spcBef>
              <a:spcAft>
                <a:spcPts val="0"/>
              </a:spcAft>
              <a:buClrTx/>
              <a:buSzTx/>
              <a:tabLst>
                <a:tab pos="3486150" algn="l"/>
              </a:tabLst>
              <a:defRPr/>
            </a:pPr>
            <a:endParaRPr lang="en-US" dirty="0"/>
          </a:p>
          <a:p>
            <a:pPr marR="0" lvl="0" algn="l" defTabSz="914400" rtl="0" eaLnBrk="1" fontAlgn="auto" latinLnBrk="0" hangingPunct="1">
              <a:lnSpc>
                <a:spcPct val="100000"/>
              </a:lnSpc>
              <a:spcBef>
                <a:spcPts val="1000"/>
              </a:spcBef>
              <a:spcAft>
                <a:spcPts val="0"/>
              </a:spcAft>
              <a:buClrTx/>
              <a:buSzTx/>
              <a:tabLst>
                <a:tab pos="3486150" algn="l"/>
              </a:tabLst>
              <a:defRPr/>
            </a:pPr>
            <a:endParaRPr lang="en-US" dirty="0"/>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tab pos="3486150" algn="l"/>
              </a:tabLst>
              <a:defRPr/>
            </a:pPr>
            <a:r>
              <a:rPr lang="en-US" dirty="0"/>
              <a:t>Remove complexity</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tab pos="3486150" algn="l"/>
              </a:tabLst>
              <a:defRPr/>
            </a:pPr>
            <a:r>
              <a:rPr lang="en-US" dirty="0"/>
              <a:t>Sensitive to the unique needs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tab pos="3486150" algn="l"/>
              </a:tabLst>
              <a:defRPr/>
            </a:pPr>
            <a:r>
              <a:rPr lang="en-US" dirty="0"/>
              <a:t>Larger amounts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tab pos="3486150" algn="l"/>
              </a:tabLst>
              <a:defRPr/>
            </a:pPr>
            <a:endParaRPr kumimoji="0" lang="en-US" sz="2000" b="0" i="0" u="none" strike="noStrike" kern="1200" cap="none" spc="0" normalizeH="0" baseline="0" noProof="0" dirty="0">
              <a:ln>
                <a:noFill/>
              </a:ln>
              <a:solidFill>
                <a:srgbClr val="003359"/>
              </a:solidFill>
              <a:effectLst/>
              <a:uLnTx/>
              <a:uFillTx/>
              <a:latin typeface="Calibri"/>
              <a:ea typeface="+mn-ea"/>
              <a:cs typeface="+mn-cs"/>
            </a:endParaRPr>
          </a:p>
        </p:txBody>
      </p:sp>
    </p:spTree>
    <p:extLst>
      <p:ext uri="{BB962C8B-B14F-4D97-AF65-F5344CB8AC3E}">
        <p14:creationId xmlns:p14="http://schemas.microsoft.com/office/powerpoint/2010/main" val="656293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2E4A-EB2C-8E03-7E82-B0DCF035FAA6}"/>
              </a:ext>
            </a:extLst>
          </p:cNvPr>
          <p:cNvSpPr>
            <a:spLocks noGrp="1"/>
          </p:cNvSpPr>
          <p:nvPr>
            <p:ph type="title"/>
          </p:nvPr>
        </p:nvSpPr>
        <p:spPr>
          <a:xfrm>
            <a:off x="1150620" y="214996"/>
            <a:ext cx="9890759" cy="1325563"/>
          </a:xfrm>
        </p:spPr>
        <p:txBody>
          <a:bodyPr>
            <a:normAutofit/>
          </a:bodyPr>
          <a:lstStyle/>
          <a:p>
            <a:r>
              <a:rPr kumimoji="0" lang="en-US" sz="4000" b="0" i="0" u="none" strike="noStrike" kern="1200" cap="all" spc="0" normalizeH="0" baseline="0" noProof="0" dirty="0">
                <a:ln>
                  <a:noFill/>
                </a:ln>
                <a:solidFill>
                  <a:srgbClr val="FF9933"/>
                </a:solidFill>
                <a:effectLst/>
                <a:uLnTx/>
                <a:uFillTx/>
                <a:latin typeface="Calibri bold"/>
                <a:ea typeface="+mj-ea"/>
                <a:cs typeface="+mj-cs"/>
              </a:rPr>
              <a:t>Where did it start?</a:t>
            </a:r>
            <a:endParaRPr lang="en-US" sz="4000" b="1" dirty="0">
              <a:solidFill>
                <a:srgbClr val="FF9933"/>
              </a:solidFill>
            </a:endParaRPr>
          </a:p>
        </p:txBody>
      </p:sp>
      <p:pic>
        <p:nvPicPr>
          <p:cNvPr id="7" name="Content Placeholder 6" descr="A red and blue pattern&#10;&#10;Description automatically generated">
            <a:extLst>
              <a:ext uri="{FF2B5EF4-FFF2-40B4-BE49-F238E27FC236}">
                <a16:creationId xmlns:a16="http://schemas.microsoft.com/office/drawing/2014/main" id="{A45799D1-7C31-ECC3-E80C-9F4F266A0F6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51924"/>
          <a:stretch/>
        </p:blipFill>
        <p:spPr>
          <a:xfrm>
            <a:off x="-24384" y="0"/>
            <a:ext cx="915860" cy="6858000"/>
          </a:xfrm>
        </p:spPr>
      </p:pic>
      <p:sp>
        <p:nvSpPr>
          <p:cNvPr id="3" name="Text Placeholder 5">
            <a:extLst>
              <a:ext uri="{FF2B5EF4-FFF2-40B4-BE49-F238E27FC236}">
                <a16:creationId xmlns:a16="http://schemas.microsoft.com/office/drawing/2014/main" id="{BB46C65D-89E4-F9FD-7663-557A3BBFA293}"/>
              </a:ext>
            </a:extLst>
          </p:cNvPr>
          <p:cNvSpPr txBox="1">
            <a:spLocks/>
          </p:cNvSpPr>
          <p:nvPr/>
        </p:nvSpPr>
        <p:spPr>
          <a:xfrm>
            <a:off x="1310858" y="1687043"/>
            <a:ext cx="3107344" cy="6022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70C0"/>
                </a:solidFill>
              </a:rPr>
              <a:t>We connected.</a:t>
            </a:r>
          </a:p>
        </p:txBody>
      </p:sp>
      <p:sp>
        <p:nvSpPr>
          <p:cNvPr id="4" name="Text Placeholder 4">
            <a:extLst>
              <a:ext uri="{FF2B5EF4-FFF2-40B4-BE49-F238E27FC236}">
                <a16:creationId xmlns:a16="http://schemas.microsoft.com/office/drawing/2014/main" id="{4D092EFC-AEF0-ED8D-A200-C8FEE76B47AD}"/>
              </a:ext>
            </a:extLst>
          </p:cNvPr>
          <p:cNvSpPr txBox="1">
            <a:spLocks/>
          </p:cNvSpPr>
          <p:nvPr/>
        </p:nvSpPr>
        <p:spPr>
          <a:xfrm>
            <a:off x="1403223" y="2289319"/>
            <a:ext cx="8211832" cy="26672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dirty="0"/>
              <a:t>Narrative application</a:t>
            </a:r>
          </a:p>
          <a:p>
            <a:pPr marL="342900" indent="-342900">
              <a:lnSpc>
                <a:spcPct val="100000"/>
              </a:lnSpc>
              <a:buFont typeface="Arial" panose="020B0604020202020204" pitchFamily="34" charset="0"/>
              <a:buChar char="•"/>
            </a:pPr>
            <a:r>
              <a:rPr lang="en-US" sz="2400" dirty="0"/>
              <a:t>Marketing materials and communications</a:t>
            </a:r>
          </a:p>
          <a:p>
            <a:pPr marL="342900" indent="-342900">
              <a:lnSpc>
                <a:spcPct val="100000"/>
              </a:lnSpc>
              <a:buFont typeface="Arial" panose="020B0604020202020204" pitchFamily="34" charset="0"/>
              <a:buChar char="•"/>
            </a:pPr>
            <a:r>
              <a:rPr lang="en-US" sz="2400" dirty="0"/>
              <a:t>Presented at conferences and roundtables</a:t>
            </a:r>
          </a:p>
          <a:p>
            <a:pPr marL="342900" indent="-342900">
              <a:lnSpc>
                <a:spcPct val="100000"/>
              </a:lnSpc>
              <a:buFont typeface="Arial" panose="020B0604020202020204" pitchFamily="34" charset="0"/>
              <a:buChar char="•"/>
            </a:pPr>
            <a:r>
              <a:rPr lang="en-US" sz="2400" dirty="0"/>
              <a:t>Built relationships with members and recipients</a:t>
            </a:r>
          </a:p>
          <a:p>
            <a:pPr marL="344488" lvl="1" indent="-342900">
              <a:lnSpc>
                <a:spcPct val="100000"/>
              </a:lnSpc>
            </a:pPr>
            <a:endParaRPr lang="en-US" sz="2000" dirty="0"/>
          </a:p>
          <a:p>
            <a:pPr marL="1028700" lvl="1" indent="-342900">
              <a:lnSpc>
                <a:spcPct val="100000"/>
              </a:lnSpc>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1658782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2E4A-EB2C-8E03-7E82-B0DCF035FAA6}"/>
              </a:ext>
            </a:extLst>
          </p:cNvPr>
          <p:cNvSpPr>
            <a:spLocks noGrp="1"/>
          </p:cNvSpPr>
          <p:nvPr>
            <p:ph type="title"/>
          </p:nvPr>
        </p:nvSpPr>
        <p:spPr>
          <a:xfrm>
            <a:off x="1150620" y="549791"/>
            <a:ext cx="9890759" cy="1325563"/>
          </a:xfrm>
        </p:spPr>
        <p:txBody>
          <a:bodyPr>
            <a:normAutofit/>
          </a:bodyPr>
          <a:lstStyle/>
          <a:p>
            <a:r>
              <a:rPr kumimoji="0" lang="en-US" sz="4000" b="0" i="0" u="none" strike="noStrike" kern="1200" cap="all" spc="0" normalizeH="0" baseline="0" noProof="0" dirty="0">
                <a:ln>
                  <a:noFill/>
                </a:ln>
                <a:solidFill>
                  <a:srgbClr val="FF9933"/>
                </a:solidFill>
                <a:effectLst/>
                <a:uLnTx/>
                <a:uFillTx/>
                <a:latin typeface="Calibri bold"/>
                <a:ea typeface="+mj-ea"/>
                <a:cs typeface="+mj-cs"/>
              </a:rPr>
              <a:t>FHLBank – Who We ARE AND WHAT WE DO</a:t>
            </a:r>
            <a:endParaRPr lang="en-US" sz="4000" b="1" dirty="0">
              <a:solidFill>
                <a:srgbClr val="FF9933"/>
              </a:solidFill>
            </a:endParaRPr>
          </a:p>
        </p:txBody>
      </p:sp>
      <p:pic>
        <p:nvPicPr>
          <p:cNvPr id="7" name="Content Placeholder 6" descr="A red and blue pattern&#10;&#10;Description automatically generated">
            <a:extLst>
              <a:ext uri="{FF2B5EF4-FFF2-40B4-BE49-F238E27FC236}">
                <a16:creationId xmlns:a16="http://schemas.microsoft.com/office/drawing/2014/main" id="{A45799D1-7C31-ECC3-E80C-9F4F266A0F6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51924"/>
          <a:stretch/>
        </p:blipFill>
        <p:spPr>
          <a:xfrm>
            <a:off x="-24384" y="0"/>
            <a:ext cx="915860" cy="6858000"/>
          </a:xfrm>
        </p:spPr>
      </p:pic>
      <p:sp>
        <p:nvSpPr>
          <p:cNvPr id="3" name="Text Placeholder 2">
            <a:extLst>
              <a:ext uri="{FF2B5EF4-FFF2-40B4-BE49-F238E27FC236}">
                <a16:creationId xmlns:a16="http://schemas.microsoft.com/office/drawing/2014/main" id="{4A2311E3-A246-0105-FA48-91246E685EFA}"/>
              </a:ext>
            </a:extLst>
          </p:cNvPr>
          <p:cNvSpPr txBox="1">
            <a:spLocks/>
          </p:cNvSpPr>
          <p:nvPr/>
        </p:nvSpPr>
        <p:spPr>
          <a:xfrm>
            <a:off x="985988" y="1829498"/>
            <a:ext cx="5944651" cy="423395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a:solidFill>
                  <a:schemeClr val="tx1"/>
                </a:solidFill>
              </a:rPr>
              <a:t>FHLBank Topeka provides needed liquidity and funding to our diverse financial members throughout Colorado, Kansas, Nebraska and Oklahoma. </a:t>
            </a:r>
          </a:p>
          <a:p>
            <a:pPr algn="l"/>
            <a:endParaRPr lang="en-US" sz="2400" dirty="0">
              <a:solidFill>
                <a:schemeClr val="tx1"/>
              </a:solidFill>
            </a:endParaRPr>
          </a:p>
          <a:p>
            <a:pPr algn="l"/>
            <a:r>
              <a:rPr lang="en-US" sz="2400" dirty="0">
                <a:solidFill>
                  <a:schemeClr val="tx1"/>
                </a:solidFill>
              </a:rPr>
              <a:t>Because we’re owned by our member banks, thrifts, insurance companies, credit unions and community development financial institutions, we’re able to provide the products and services that give them a competitive advantage in their markets.</a:t>
            </a:r>
          </a:p>
        </p:txBody>
      </p:sp>
      <p:pic>
        <p:nvPicPr>
          <p:cNvPr id="4" name="Picture 3">
            <a:extLst>
              <a:ext uri="{FF2B5EF4-FFF2-40B4-BE49-F238E27FC236}">
                <a16:creationId xmlns:a16="http://schemas.microsoft.com/office/drawing/2014/main" id="{F87F2C68-B524-DC9A-AD9D-951AA78B7F3A}"/>
              </a:ext>
            </a:extLst>
          </p:cNvPr>
          <p:cNvPicPr>
            <a:picLocks noChangeAspect="1"/>
          </p:cNvPicPr>
          <p:nvPr/>
        </p:nvPicPr>
        <p:blipFill>
          <a:blip r:embed="rId4"/>
          <a:stretch>
            <a:fillRect/>
          </a:stretch>
        </p:blipFill>
        <p:spPr>
          <a:xfrm>
            <a:off x="7039496" y="2507208"/>
            <a:ext cx="4640876" cy="1529259"/>
          </a:xfrm>
          <a:prstGeom prst="rect">
            <a:avLst/>
          </a:prstGeom>
        </p:spPr>
      </p:pic>
    </p:spTree>
    <p:extLst>
      <p:ext uri="{BB962C8B-B14F-4D97-AF65-F5344CB8AC3E}">
        <p14:creationId xmlns:p14="http://schemas.microsoft.com/office/powerpoint/2010/main" val="219611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491167" flipH="1">
            <a:off x="10690691" y="5258497"/>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4">
            <a:alphaModFix amt="84000"/>
            <a:extLst>
              <a:ext uri="{28A0092B-C50C-407E-A947-70E740481C1C}">
                <a14:useLocalDpi xmlns:a14="http://schemas.microsoft.com/office/drawing/2010/main" val="0"/>
              </a:ext>
            </a:extLst>
          </a:blip>
          <a:stretch>
            <a:fillRect/>
          </a:stretch>
        </p:blipFill>
        <p:spPr>
          <a:xfrm rot="20003251">
            <a:off x="324810" y="226677"/>
            <a:ext cx="1325563" cy="1325563"/>
          </a:xfrm>
          <a:prstGeom prst="rect">
            <a:avLst/>
          </a:prstGeom>
        </p:spPr>
      </p:pic>
      <p:sp>
        <p:nvSpPr>
          <p:cNvPr id="10" name="TextBox 9">
            <a:extLst>
              <a:ext uri="{FF2B5EF4-FFF2-40B4-BE49-F238E27FC236}">
                <a16:creationId xmlns:a16="http://schemas.microsoft.com/office/drawing/2014/main" id="{71BAD67E-8C02-3679-B036-795F7F7398E4}"/>
              </a:ext>
            </a:extLst>
          </p:cNvPr>
          <p:cNvSpPr txBox="1"/>
          <p:nvPr/>
        </p:nvSpPr>
        <p:spPr>
          <a:xfrm>
            <a:off x="710119" y="2470410"/>
            <a:ext cx="5565841" cy="369332"/>
          </a:xfrm>
          <a:prstGeom prst="rect">
            <a:avLst/>
          </a:prstGeom>
          <a:noFill/>
        </p:spPr>
        <p:txBody>
          <a:bodyPr wrap="square" rtlCol="0">
            <a:spAutoFit/>
          </a:bodyPr>
          <a:lstStyle/>
          <a:p>
            <a:r>
              <a:rPr lang="en-US" dirty="0">
                <a:solidFill>
                  <a:schemeClr val="bg1"/>
                </a:solidFill>
              </a:rPr>
              <a:t>Text goes here.</a:t>
            </a:r>
          </a:p>
        </p:txBody>
      </p:sp>
      <p:sp>
        <p:nvSpPr>
          <p:cNvPr id="3" name="Content Placeholder 2">
            <a:extLst>
              <a:ext uri="{FF2B5EF4-FFF2-40B4-BE49-F238E27FC236}">
                <a16:creationId xmlns:a16="http://schemas.microsoft.com/office/drawing/2014/main" id="{F4532923-5A58-4CA3-319D-345D37A2DC96}"/>
              </a:ext>
            </a:extLst>
          </p:cNvPr>
          <p:cNvSpPr>
            <a:spLocks noGrp="1"/>
          </p:cNvSpPr>
          <p:nvPr>
            <p:ph idx="1"/>
          </p:nvPr>
        </p:nvSpPr>
        <p:spPr>
          <a:xfrm>
            <a:off x="864832" y="1613212"/>
            <a:ext cx="10294399" cy="4351338"/>
          </a:xfrm>
        </p:spPr>
        <p:txBody>
          <a:bodyPr/>
          <a:lstStyle/>
          <a:p>
            <a:pPr marL="0" indent="0">
              <a:buNone/>
            </a:pPr>
            <a:r>
              <a:rPr lang="en-US" sz="3600" dirty="0">
                <a:solidFill>
                  <a:srgbClr val="0070C0"/>
                </a:solidFill>
              </a:rPr>
              <a:t>More about the program:</a:t>
            </a:r>
          </a:p>
          <a:p>
            <a:pPr marL="0" indent="0">
              <a:lnSpc>
                <a:spcPct val="100000"/>
              </a:lnSpc>
              <a:buNone/>
            </a:pPr>
            <a:endParaRPr lang="en-US" dirty="0"/>
          </a:p>
          <a:p>
            <a:endParaRPr lang="en-US" dirty="0"/>
          </a:p>
        </p:txBody>
      </p:sp>
      <p:sp>
        <p:nvSpPr>
          <p:cNvPr id="4" name="Text Placeholder 2">
            <a:extLst>
              <a:ext uri="{FF2B5EF4-FFF2-40B4-BE49-F238E27FC236}">
                <a16:creationId xmlns:a16="http://schemas.microsoft.com/office/drawing/2014/main" id="{B9A2A567-9FA0-3135-4A4C-6F03A998C999}"/>
              </a:ext>
            </a:extLst>
          </p:cNvPr>
          <p:cNvSpPr txBox="1">
            <a:spLocks/>
          </p:cNvSpPr>
          <p:nvPr/>
        </p:nvSpPr>
        <p:spPr>
          <a:xfrm>
            <a:off x="1271688" y="2207042"/>
            <a:ext cx="9399898" cy="4092810"/>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400" dirty="0"/>
              <a:t>Grants are intended to strengthen a Recipient’s ability to provide housing for Native Americans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400" dirty="0"/>
              <a:t>Funds will be deployed as grants through FHLBank member institutions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400" dirty="0"/>
              <a:t>Maximum grant is $500,000</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400" dirty="0"/>
              <a:t>Minimum grant is $100,000</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400" dirty="0"/>
              <a:t>Size of the grant depends on alignment with purpose of the program</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400" dirty="0"/>
              <a:t>Outcomes and impact reporting will be requested</a:t>
            </a:r>
          </a:p>
        </p:txBody>
      </p:sp>
      <p:sp>
        <p:nvSpPr>
          <p:cNvPr id="5" name="Title 1">
            <a:extLst>
              <a:ext uri="{FF2B5EF4-FFF2-40B4-BE49-F238E27FC236}">
                <a16:creationId xmlns:a16="http://schemas.microsoft.com/office/drawing/2014/main" id="{D1F717F3-EBC0-A938-3E13-EA59B0D393BF}"/>
              </a:ext>
            </a:extLst>
          </p:cNvPr>
          <p:cNvSpPr>
            <a:spLocks noGrp="1"/>
          </p:cNvSpPr>
          <p:nvPr>
            <p:ph type="title"/>
          </p:nvPr>
        </p:nvSpPr>
        <p:spPr>
          <a:xfrm>
            <a:off x="1731533" y="287649"/>
            <a:ext cx="9890759" cy="1325563"/>
          </a:xfrm>
        </p:spPr>
        <p:txBody>
          <a:bodyPr>
            <a:normAutofit/>
          </a:bodyPr>
          <a:lstStyle/>
          <a:p>
            <a:r>
              <a:rPr kumimoji="0" lang="en-US" sz="4800" b="0" i="0" u="none" strike="noStrike" kern="1200" cap="all" spc="0" normalizeH="0" baseline="0" noProof="0" dirty="0">
                <a:ln>
                  <a:noFill/>
                </a:ln>
                <a:solidFill>
                  <a:srgbClr val="FF9933"/>
                </a:solidFill>
                <a:effectLst/>
                <a:uLnTx/>
                <a:uFillTx/>
                <a:latin typeface="Calibri bold"/>
                <a:ea typeface="+mj-ea"/>
                <a:cs typeface="+mj-cs"/>
              </a:rPr>
              <a:t>NAHI</a:t>
            </a:r>
            <a:endParaRPr lang="en-US" sz="4800" b="1" dirty="0">
              <a:solidFill>
                <a:srgbClr val="FF9933"/>
              </a:solidFill>
            </a:endParaRPr>
          </a:p>
        </p:txBody>
      </p:sp>
      <p:sp>
        <p:nvSpPr>
          <p:cNvPr id="6" name="Oval 5">
            <a:extLst>
              <a:ext uri="{FF2B5EF4-FFF2-40B4-BE49-F238E27FC236}">
                <a16:creationId xmlns:a16="http://schemas.microsoft.com/office/drawing/2014/main" id="{98FA9D56-222D-7953-88D0-39DF4BE6493E}"/>
              </a:ext>
            </a:extLst>
          </p:cNvPr>
          <p:cNvSpPr/>
          <p:nvPr/>
        </p:nvSpPr>
        <p:spPr>
          <a:xfrm>
            <a:off x="8477090" y="378210"/>
            <a:ext cx="2850078" cy="1531917"/>
          </a:xfrm>
          <a:prstGeom prst="ellipse">
            <a:avLst/>
          </a:prstGeom>
          <a:solidFill>
            <a:schemeClr val="accent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9933"/>
                </a:solidFill>
              </a:rPr>
              <a:t>Members partner with an Eligible Recipient</a:t>
            </a:r>
          </a:p>
        </p:txBody>
      </p:sp>
    </p:spTree>
    <p:extLst>
      <p:ext uri="{BB962C8B-B14F-4D97-AF65-F5344CB8AC3E}">
        <p14:creationId xmlns:p14="http://schemas.microsoft.com/office/powerpoint/2010/main" val="932573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340996" y="528739"/>
            <a:ext cx="9510008" cy="910475"/>
          </a:xfrm>
        </p:spPr>
        <p:txBody>
          <a:bodyPr>
            <a:noAutofit/>
          </a:bodyPr>
          <a:lstStyle/>
          <a:p>
            <a:pPr algn="ctr"/>
            <a:r>
              <a:rPr lang="en-US" sz="4000" b="1" dirty="0">
                <a:solidFill>
                  <a:schemeClr val="accent2"/>
                </a:solidFill>
              </a:rPr>
              <a:t>ELIGIBLE RECIPIENTS</a:t>
            </a:r>
            <a:endParaRPr lang="en-US" sz="4000" dirty="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rot="20491167" flipH="1">
            <a:off x="10592497" y="159941"/>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4">
            <a:alphaModFix amt="21000"/>
            <a:extLst>
              <a:ext uri="{28A0092B-C50C-407E-A947-70E740481C1C}">
                <a14:useLocalDpi xmlns:a14="http://schemas.microsoft.com/office/drawing/2010/main" val="0"/>
              </a:ext>
            </a:extLst>
          </a:blip>
          <a:stretch>
            <a:fillRect/>
          </a:stretch>
        </p:blipFill>
        <p:spPr>
          <a:xfrm rot="640029">
            <a:off x="175421" y="120632"/>
            <a:ext cx="1325563" cy="1325563"/>
          </a:xfrm>
          <a:prstGeom prst="rect">
            <a:avLst/>
          </a:prstGeom>
        </p:spPr>
      </p:pic>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r="73546"/>
          <a:stretch/>
        </p:blipFill>
        <p:spPr>
          <a:xfrm rot="5400000">
            <a:off x="5704294" y="370292"/>
            <a:ext cx="783414" cy="12192002"/>
          </a:xfrm>
        </p:spPr>
      </p:pic>
      <p:sp>
        <p:nvSpPr>
          <p:cNvPr id="5" name="Text Placeholder 4">
            <a:extLst>
              <a:ext uri="{FF2B5EF4-FFF2-40B4-BE49-F238E27FC236}">
                <a16:creationId xmlns:a16="http://schemas.microsoft.com/office/drawing/2014/main" id="{D79E7D59-C139-A419-2308-B17C846C84EC}"/>
              </a:ext>
            </a:extLst>
          </p:cNvPr>
          <p:cNvSpPr txBox="1">
            <a:spLocks/>
          </p:cNvSpPr>
          <p:nvPr/>
        </p:nvSpPr>
        <p:spPr>
          <a:xfrm>
            <a:off x="706295" y="2146190"/>
            <a:ext cx="8045470" cy="25656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Wingdings" panose="05000000000000000000" pitchFamily="2" charset="2"/>
              <a:buChar char="q"/>
            </a:pPr>
            <a:r>
              <a:rPr lang="en-US" dirty="0"/>
              <a:t>Federally Recognized Tribes (Tribes)</a:t>
            </a:r>
          </a:p>
          <a:p>
            <a:pPr marL="342900" indent="-342900">
              <a:lnSpc>
                <a:spcPct val="100000"/>
              </a:lnSpc>
              <a:buFont typeface="Wingdings" panose="05000000000000000000" pitchFamily="2" charset="2"/>
              <a:buChar char="q"/>
            </a:pPr>
            <a:r>
              <a:rPr lang="en-US" dirty="0"/>
              <a:t>Tribally Designated Housing Entity (TDHE)</a:t>
            </a:r>
          </a:p>
          <a:p>
            <a:pPr marL="342900" indent="-342900">
              <a:lnSpc>
                <a:spcPct val="100000"/>
              </a:lnSpc>
              <a:buFont typeface="Wingdings" panose="05000000000000000000" pitchFamily="2" charset="2"/>
              <a:buChar char="q"/>
            </a:pPr>
            <a:r>
              <a:rPr lang="en-US" dirty="0"/>
              <a:t>Must provide housing services to Tribal members residing in Colorado, Kansas, Nebraska or Oklahoma</a:t>
            </a:r>
          </a:p>
          <a:p>
            <a:endParaRPr lang="en-US" dirty="0"/>
          </a:p>
        </p:txBody>
      </p:sp>
      <p:sp>
        <p:nvSpPr>
          <p:cNvPr id="8" name="Rounded Rectangle 5">
            <a:extLst>
              <a:ext uri="{FF2B5EF4-FFF2-40B4-BE49-F238E27FC236}">
                <a16:creationId xmlns:a16="http://schemas.microsoft.com/office/drawing/2014/main" id="{8267F821-338C-0A4D-65E0-D16A4D9038E3}"/>
              </a:ext>
            </a:extLst>
          </p:cNvPr>
          <p:cNvSpPr/>
          <p:nvPr/>
        </p:nvSpPr>
        <p:spPr bwMode="auto">
          <a:xfrm>
            <a:off x="9031458" y="2029458"/>
            <a:ext cx="2911264" cy="2799084"/>
          </a:xfrm>
          <a:prstGeom prst="roundRect">
            <a:avLst/>
          </a:prstGeom>
          <a:solidFill>
            <a:schemeClr val="bg1">
              <a:lumMod val="85000"/>
            </a:schemeClr>
          </a:solidFill>
          <a:ln w="9525" cap="flat" cmpd="sng" algn="ctr">
            <a:solidFill>
              <a:srgbClr val="0033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p>
          <a:p>
            <a:pPr algn="ctr"/>
            <a:r>
              <a:rPr lang="en-US" dirty="0"/>
              <a:t>Definitions can be found on our website</a:t>
            </a:r>
          </a:p>
          <a:p>
            <a:pPr algn="ctr"/>
            <a:endParaRPr lang="en-US" dirty="0"/>
          </a:p>
          <a:p>
            <a:pPr algn="ctr"/>
            <a:r>
              <a:rPr lang="en-US" dirty="0">
                <a:hlinkClick r:id="rId6"/>
              </a:rPr>
              <a:t>Native American Housing Initiatives Grants Program - Federal Home Loan Bank Topeka (fhlbtopeka.com)</a:t>
            </a:r>
            <a:endParaRPr lang="en-US" dirty="0"/>
          </a:p>
        </p:txBody>
      </p:sp>
    </p:spTree>
    <p:extLst>
      <p:ext uri="{BB962C8B-B14F-4D97-AF65-F5344CB8AC3E}">
        <p14:creationId xmlns:p14="http://schemas.microsoft.com/office/powerpoint/2010/main" val="2521164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2E4A-EB2C-8E03-7E82-B0DCF035FAA6}"/>
              </a:ext>
            </a:extLst>
          </p:cNvPr>
          <p:cNvSpPr>
            <a:spLocks noGrp="1"/>
          </p:cNvSpPr>
          <p:nvPr>
            <p:ph type="title"/>
          </p:nvPr>
        </p:nvSpPr>
        <p:spPr>
          <a:xfrm>
            <a:off x="1150620" y="214996"/>
            <a:ext cx="9890759" cy="1325563"/>
          </a:xfrm>
        </p:spPr>
        <p:txBody>
          <a:bodyPr>
            <a:normAutofit/>
          </a:bodyPr>
          <a:lstStyle/>
          <a:p>
            <a:r>
              <a:rPr kumimoji="0" lang="en-US" sz="4000" b="0" i="0" u="none" strike="noStrike" kern="1200" cap="all" spc="0" normalizeH="0" baseline="0" noProof="0" dirty="0">
                <a:ln>
                  <a:noFill/>
                </a:ln>
                <a:solidFill>
                  <a:srgbClr val="FF9933"/>
                </a:solidFill>
                <a:effectLst/>
                <a:uLnTx/>
                <a:uFillTx/>
                <a:latin typeface="Calibri bold"/>
                <a:ea typeface="+mj-ea"/>
                <a:cs typeface="+mj-cs"/>
              </a:rPr>
              <a:t>WHAT CAN THE GRANT BE USED FOR?</a:t>
            </a:r>
            <a:endParaRPr lang="en-US" sz="4000" b="1" dirty="0">
              <a:solidFill>
                <a:srgbClr val="FF9933"/>
              </a:solidFill>
            </a:endParaRPr>
          </a:p>
        </p:txBody>
      </p:sp>
      <p:pic>
        <p:nvPicPr>
          <p:cNvPr id="7" name="Content Placeholder 6" descr="A red and blue pattern&#10;&#10;Description automatically generated">
            <a:extLst>
              <a:ext uri="{FF2B5EF4-FFF2-40B4-BE49-F238E27FC236}">
                <a16:creationId xmlns:a16="http://schemas.microsoft.com/office/drawing/2014/main" id="{A45799D1-7C31-ECC3-E80C-9F4F266A0F6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51924"/>
          <a:stretch/>
        </p:blipFill>
        <p:spPr>
          <a:xfrm>
            <a:off x="-24384" y="0"/>
            <a:ext cx="915860" cy="6858000"/>
          </a:xfrm>
        </p:spPr>
      </p:pic>
      <p:sp>
        <p:nvSpPr>
          <p:cNvPr id="3" name="Text Placeholder 5">
            <a:extLst>
              <a:ext uri="{FF2B5EF4-FFF2-40B4-BE49-F238E27FC236}">
                <a16:creationId xmlns:a16="http://schemas.microsoft.com/office/drawing/2014/main" id="{BB46C65D-89E4-F9FD-7663-557A3BBFA293}"/>
              </a:ext>
            </a:extLst>
          </p:cNvPr>
          <p:cNvSpPr txBox="1">
            <a:spLocks/>
          </p:cNvSpPr>
          <p:nvPr/>
        </p:nvSpPr>
        <p:spPr>
          <a:xfrm>
            <a:off x="1264677" y="1493080"/>
            <a:ext cx="10436746" cy="8075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70C0"/>
                </a:solidFill>
              </a:rPr>
              <a:t>Grants are intended to strengthen a Recipient’s ability to provide housing for Native Americans</a:t>
            </a:r>
          </a:p>
        </p:txBody>
      </p:sp>
      <p:sp>
        <p:nvSpPr>
          <p:cNvPr id="5" name="Text Placeholder 5">
            <a:extLst>
              <a:ext uri="{FF2B5EF4-FFF2-40B4-BE49-F238E27FC236}">
                <a16:creationId xmlns:a16="http://schemas.microsoft.com/office/drawing/2014/main" id="{270B1A1E-1D0D-D698-E281-396EE62782D4}"/>
              </a:ext>
            </a:extLst>
          </p:cNvPr>
          <p:cNvSpPr txBox="1">
            <a:spLocks/>
          </p:cNvSpPr>
          <p:nvPr/>
        </p:nvSpPr>
        <p:spPr>
          <a:xfrm>
            <a:off x="1539216" y="2417571"/>
            <a:ext cx="1850279" cy="3419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A8AE37"/>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Eligible Uses*</a:t>
            </a:r>
          </a:p>
        </p:txBody>
      </p:sp>
      <p:sp>
        <p:nvSpPr>
          <p:cNvPr id="6" name="Text Placeholder 5">
            <a:extLst>
              <a:ext uri="{FF2B5EF4-FFF2-40B4-BE49-F238E27FC236}">
                <a16:creationId xmlns:a16="http://schemas.microsoft.com/office/drawing/2014/main" id="{DBA658F0-05B9-791A-FF53-37528235C4A1}"/>
              </a:ext>
            </a:extLst>
          </p:cNvPr>
          <p:cNvSpPr txBox="1">
            <a:spLocks/>
          </p:cNvSpPr>
          <p:nvPr/>
        </p:nvSpPr>
        <p:spPr>
          <a:xfrm>
            <a:off x="6917624" y="2475220"/>
            <a:ext cx="2350502" cy="3419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A8AE37"/>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Eligible Uses, cont.</a:t>
            </a:r>
          </a:p>
        </p:txBody>
      </p:sp>
      <p:sp>
        <p:nvSpPr>
          <p:cNvPr id="8" name="Text Placeholder 4">
            <a:extLst>
              <a:ext uri="{FF2B5EF4-FFF2-40B4-BE49-F238E27FC236}">
                <a16:creationId xmlns:a16="http://schemas.microsoft.com/office/drawing/2014/main" id="{1059E576-F700-029E-83F2-20377BBF4EEC}"/>
              </a:ext>
            </a:extLst>
          </p:cNvPr>
          <p:cNvSpPr txBox="1">
            <a:spLocks/>
          </p:cNvSpPr>
          <p:nvPr/>
        </p:nvSpPr>
        <p:spPr>
          <a:xfrm>
            <a:off x="1505155" y="2817121"/>
            <a:ext cx="5073748" cy="39418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US" sz="1500" b="1" dirty="0"/>
              <a:t>Down payment assistance for home purchases</a:t>
            </a:r>
          </a:p>
          <a:p>
            <a:pPr marL="225425" indent="-225425">
              <a:lnSpc>
                <a:spcPct val="100000"/>
              </a:lnSpc>
            </a:pPr>
            <a:r>
              <a:rPr lang="en-US" sz="1500" b="1" dirty="0"/>
              <a:t>Repairs to owner-occupied homes</a:t>
            </a:r>
          </a:p>
          <a:p>
            <a:pPr marL="225425" indent="-225425">
              <a:lnSpc>
                <a:spcPct val="100000"/>
              </a:lnSpc>
            </a:pPr>
            <a:r>
              <a:rPr lang="en-US" sz="1500" b="1" dirty="0"/>
              <a:t>Rental assistance for tenants</a:t>
            </a:r>
          </a:p>
          <a:p>
            <a:pPr marL="225425" indent="-225425">
              <a:lnSpc>
                <a:spcPct val="100000"/>
              </a:lnSpc>
            </a:pPr>
            <a:r>
              <a:rPr lang="en-US" sz="1500" b="1" dirty="0"/>
              <a:t>New construction or rehabilitation of existing housing</a:t>
            </a:r>
          </a:p>
          <a:p>
            <a:pPr marL="225425" indent="-225425">
              <a:lnSpc>
                <a:spcPct val="100000"/>
              </a:lnSpc>
            </a:pPr>
            <a:r>
              <a:rPr lang="en-US" sz="1500" b="1" dirty="0"/>
              <a:t>New housing program or product development</a:t>
            </a:r>
          </a:p>
          <a:p>
            <a:pPr marL="225425" indent="-225425">
              <a:lnSpc>
                <a:spcPct val="100000"/>
              </a:lnSpc>
            </a:pPr>
            <a:r>
              <a:rPr lang="en-US" sz="1500" b="1" dirty="0"/>
              <a:t>Market research to expand existing programs</a:t>
            </a:r>
          </a:p>
          <a:p>
            <a:pPr marL="225425" indent="-225425">
              <a:lnSpc>
                <a:spcPct val="100000"/>
              </a:lnSpc>
            </a:pPr>
            <a:r>
              <a:rPr lang="en-US" sz="1500" b="1" dirty="0"/>
              <a:t>Professional development of staff and/or board(s)</a:t>
            </a:r>
          </a:p>
          <a:p>
            <a:pPr marL="225425" indent="-225425">
              <a:lnSpc>
                <a:spcPct val="100000"/>
              </a:lnSpc>
            </a:pPr>
            <a:r>
              <a:rPr lang="en-US" sz="1500" b="1" dirty="0"/>
              <a:t>Creation or improvement of lending policies and procedures</a:t>
            </a:r>
          </a:p>
          <a:p>
            <a:pPr marL="225425" indent="-225425">
              <a:lnSpc>
                <a:spcPct val="100000"/>
              </a:lnSpc>
            </a:pPr>
            <a:r>
              <a:rPr lang="en-US" sz="1500" b="1" dirty="0"/>
              <a:t>Creation or expansion of strategic plan</a:t>
            </a:r>
          </a:p>
          <a:p>
            <a:pPr marL="225425" indent="-225425">
              <a:lnSpc>
                <a:spcPct val="100000"/>
              </a:lnSpc>
            </a:pPr>
            <a:r>
              <a:rPr lang="en-US" sz="1500" b="1" dirty="0"/>
              <a:t>Enhancements to information technology and systems</a:t>
            </a:r>
          </a:p>
          <a:p>
            <a:endParaRPr lang="en-US" dirty="0"/>
          </a:p>
        </p:txBody>
      </p:sp>
      <p:sp>
        <p:nvSpPr>
          <p:cNvPr id="9" name="Text Placeholder 4">
            <a:extLst>
              <a:ext uri="{FF2B5EF4-FFF2-40B4-BE49-F238E27FC236}">
                <a16:creationId xmlns:a16="http://schemas.microsoft.com/office/drawing/2014/main" id="{C8154D8E-A0ED-2BC7-6986-7630FD25BED7}"/>
              </a:ext>
            </a:extLst>
          </p:cNvPr>
          <p:cNvSpPr txBox="1">
            <a:spLocks/>
          </p:cNvSpPr>
          <p:nvPr/>
        </p:nvSpPr>
        <p:spPr>
          <a:xfrm>
            <a:off x="6917624" y="2817121"/>
            <a:ext cx="5073748" cy="3378215"/>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tabLst>
                <a:tab pos="348615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buFont typeface="Arial" panose="020B0604020202020204" pitchFamily="34" charset="0"/>
              <a:buChar char="•"/>
            </a:pPr>
            <a:r>
              <a:rPr lang="en-US" sz="1500" b="1" dirty="0"/>
              <a:t>Improvements to lending, financial, and/or mission-related reporting</a:t>
            </a:r>
          </a:p>
          <a:p>
            <a:pPr marL="225425" indent="-225425">
              <a:lnSpc>
                <a:spcPct val="100000"/>
              </a:lnSpc>
              <a:buFont typeface="Arial" panose="020B0604020202020204" pitchFamily="34" charset="0"/>
              <a:buChar char="•"/>
            </a:pPr>
            <a:r>
              <a:rPr lang="en-US" sz="1500" b="1" dirty="0"/>
              <a:t>Marketing and branding</a:t>
            </a:r>
          </a:p>
          <a:p>
            <a:pPr marL="225425" indent="-225425">
              <a:lnSpc>
                <a:spcPct val="100000"/>
              </a:lnSpc>
              <a:buFont typeface="Arial" panose="020B0604020202020204" pitchFamily="34" charset="0"/>
              <a:buChar char="•"/>
            </a:pPr>
            <a:r>
              <a:rPr lang="en-US" sz="1500" b="1" dirty="0"/>
              <a:t>Consultant (non-employees, separately invoiced)</a:t>
            </a:r>
          </a:p>
          <a:p>
            <a:pPr marL="225425" indent="-225425">
              <a:lnSpc>
                <a:spcPct val="100000"/>
              </a:lnSpc>
              <a:buFont typeface="Arial" panose="020B0604020202020204" pitchFamily="34" charset="0"/>
              <a:buChar char="•"/>
            </a:pPr>
            <a:r>
              <a:rPr lang="en-US" sz="1500" b="1" dirty="0"/>
              <a:t>Lending capital</a:t>
            </a:r>
          </a:p>
          <a:p>
            <a:pPr marL="225425" indent="-225425">
              <a:lnSpc>
                <a:spcPct val="100000"/>
              </a:lnSpc>
              <a:buFont typeface="Arial" panose="020B0604020202020204" pitchFamily="34" charset="0"/>
              <a:buChar char="•"/>
            </a:pPr>
            <a:r>
              <a:rPr lang="en-US" sz="1500" b="1" dirty="0"/>
              <a:t>Loan loss reserves</a:t>
            </a:r>
          </a:p>
          <a:p>
            <a:pPr marL="225425" indent="-225425">
              <a:lnSpc>
                <a:spcPct val="100000"/>
              </a:lnSpc>
              <a:buFont typeface="Arial" panose="020B0604020202020204" pitchFamily="34" charset="0"/>
              <a:buChar char="•"/>
            </a:pPr>
            <a:r>
              <a:rPr lang="en-US" sz="1500" b="1" dirty="0"/>
              <a:t>Salaries, wages, stipends, and/or benefits for new or existing interns and/or staff</a:t>
            </a:r>
          </a:p>
          <a:p>
            <a:pPr marL="225425" indent="-225425">
              <a:lnSpc>
                <a:spcPct val="100000"/>
              </a:lnSpc>
              <a:buFont typeface="Arial" panose="020B0604020202020204" pitchFamily="34" charset="0"/>
              <a:buChar char="•"/>
            </a:pPr>
            <a:r>
              <a:rPr lang="en-US" sz="1500" b="1" dirty="0"/>
              <a:t>Internal cost allocations (e.g., administrative overhead)</a:t>
            </a:r>
          </a:p>
        </p:txBody>
      </p:sp>
      <p:sp>
        <p:nvSpPr>
          <p:cNvPr id="10" name="TextBox 9">
            <a:extLst>
              <a:ext uri="{FF2B5EF4-FFF2-40B4-BE49-F238E27FC236}">
                <a16:creationId xmlns:a16="http://schemas.microsoft.com/office/drawing/2014/main" id="{55463923-6697-DCB3-5E43-D8F41BAE4BD2}"/>
              </a:ext>
            </a:extLst>
          </p:cNvPr>
          <p:cNvSpPr txBox="1"/>
          <p:nvPr/>
        </p:nvSpPr>
        <p:spPr>
          <a:xfrm>
            <a:off x="9874692" y="6481982"/>
            <a:ext cx="2912012" cy="276999"/>
          </a:xfrm>
          <a:prstGeom prst="rect">
            <a:avLst/>
          </a:prstGeom>
          <a:noFill/>
        </p:spPr>
        <p:txBody>
          <a:bodyPr wrap="square" rtlCol="0">
            <a:spAutoFit/>
          </a:bodyPr>
          <a:lstStyle/>
          <a:p>
            <a:r>
              <a:rPr lang="en-US" sz="1200" dirty="0"/>
              <a:t>*include, but are not limited to</a:t>
            </a:r>
          </a:p>
        </p:txBody>
      </p:sp>
    </p:spTree>
    <p:extLst>
      <p:ext uri="{BB962C8B-B14F-4D97-AF65-F5344CB8AC3E}">
        <p14:creationId xmlns:p14="http://schemas.microsoft.com/office/powerpoint/2010/main" val="254112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3B6-ED95-2E31-1B6E-3796ED443205}"/>
            </a:ext>
          </a:extLst>
        </p:cNvPr>
        <p:cNvGrpSpPr/>
        <p:nvPr/>
      </p:nvGrpSpPr>
      <p:grpSpPr>
        <a:xfrm>
          <a:off x="0" y="0"/>
          <a:ext cx="0" cy="0"/>
          <a:chOff x="0" y="0"/>
          <a:chExt cx="0" cy="0"/>
        </a:xfrm>
      </p:grpSpPr>
      <p:pic>
        <p:nvPicPr>
          <p:cNvPr id="7" name="Content Placeholder 6" descr="A red and blue pattern&#10;&#10;Description automatically generated">
            <a:extLst>
              <a:ext uri="{FF2B5EF4-FFF2-40B4-BE49-F238E27FC236}">
                <a16:creationId xmlns:a16="http://schemas.microsoft.com/office/drawing/2014/main" id="{84DC0CF9-674E-1AA6-3812-01CDAF8F83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790E0AB9-A9AB-813B-FD9D-10F4D1DC05B2}"/>
              </a:ext>
            </a:extLst>
          </p:cNvPr>
          <p:cNvPicPr>
            <a:picLocks noChangeAspect="1"/>
          </p:cNvPicPr>
          <p:nvPr/>
        </p:nvPicPr>
        <p:blipFill>
          <a:blip r:embed="rId4">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
        <p:nvSpPr>
          <p:cNvPr id="9" name="Title 1">
            <a:extLst>
              <a:ext uri="{FF2B5EF4-FFF2-40B4-BE49-F238E27FC236}">
                <a16:creationId xmlns:a16="http://schemas.microsoft.com/office/drawing/2014/main" id="{91DEF204-D3E3-7BBA-E1D4-B97319B3EA20}"/>
              </a:ext>
            </a:extLst>
          </p:cNvPr>
          <p:cNvSpPr txBox="1">
            <a:spLocks/>
          </p:cNvSpPr>
          <p:nvPr/>
        </p:nvSpPr>
        <p:spPr>
          <a:xfrm>
            <a:off x="1150620" y="214996"/>
            <a:ext cx="98907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cap="all" dirty="0">
                <a:solidFill>
                  <a:srgbClr val="FF9933"/>
                </a:solidFill>
                <a:latin typeface="Calibri bold"/>
              </a:rPr>
              <a:t>What can the grant not be used for?</a:t>
            </a:r>
            <a:endParaRPr lang="en-US" sz="4000" b="1" dirty="0">
              <a:solidFill>
                <a:srgbClr val="FF9933"/>
              </a:solidFill>
            </a:endParaRPr>
          </a:p>
        </p:txBody>
      </p:sp>
      <p:sp>
        <p:nvSpPr>
          <p:cNvPr id="10" name="Text Placeholder 5">
            <a:extLst>
              <a:ext uri="{FF2B5EF4-FFF2-40B4-BE49-F238E27FC236}">
                <a16:creationId xmlns:a16="http://schemas.microsoft.com/office/drawing/2014/main" id="{46499266-57F4-A19A-41A1-565CBBFC14C0}"/>
              </a:ext>
            </a:extLst>
          </p:cNvPr>
          <p:cNvSpPr txBox="1">
            <a:spLocks/>
          </p:cNvSpPr>
          <p:nvPr/>
        </p:nvSpPr>
        <p:spPr>
          <a:xfrm>
            <a:off x="1264677" y="1493080"/>
            <a:ext cx="8998118" cy="8305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70C0"/>
                </a:solidFill>
              </a:rPr>
              <a:t>Grants are intended to strengthen a Recipient’s ability to provide housing for Native Americans</a:t>
            </a:r>
          </a:p>
        </p:txBody>
      </p:sp>
      <p:sp>
        <p:nvSpPr>
          <p:cNvPr id="2" name="Text Placeholder 5">
            <a:extLst>
              <a:ext uri="{FF2B5EF4-FFF2-40B4-BE49-F238E27FC236}">
                <a16:creationId xmlns:a16="http://schemas.microsoft.com/office/drawing/2014/main" id="{ACF2BDD8-D3B8-BF20-DC89-3B8F6ABFC138}"/>
              </a:ext>
            </a:extLst>
          </p:cNvPr>
          <p:cNvSpPr txBox="1">
            <a:spLocks/>
          </p:cNvSpPr>
          <p:nvPr/>
        </p:nvSpPr>
        <p:spPr>
          <a:xfrm>
            <a:off x="1264677" y="2476742"/>
            <a:ext cx="1850279" cy="3419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A8AE37"/>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Ineligible Uses*</a:t>
            </a:r>
          </a:p>
        </p:txBody>
      </p:sp>
      <p:sp>
        <p:nvSpPr>
          <p:cNvPr id="4" name="Text Placeholder 4">
            <a:extLst>
              <a:ext uri="{FF2B5EF4-FFF2-40B4-BE49-F238E27FC236}">
                <a16:creationId xmlns:a16="http://schemas.microsoft.com/office/drawing/2014/main" id="{6796144F-08C2-7CB8-6FBF-6C13746DE56A}"/>
              </a:ext>
            </a:extLst>
          </p:cNvPr>
          <p:cNvSpPr txBox="1">
            <a:spLocks/>
          </p:cNvSpPr>
          <p:nvPr/>
        </p:nvSpPr>
        <p:spPr>
          <a:xfrm>
            <a:off x="1223199" y="2852423"/>
            <a:ext cx="4856716" cy="1689906"/>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tabLst>
                <a:tab pos="348615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buFont typeface="Arial" panose="020B0604020202020204" pitchFamily="34" charset="0"/>
              <a:buChar char="•"/>
            </a:pPr>
            <a:r>
              <a:rPr lang="en-US" sz="1500" b="1" dirty="0"/>
              <a:t>Any non-housing related expenses or programs</a:t>
            </a:r>
          </a:p>
          <a:p>
            <a:pPr marL="225425" indent="-225425">
              <a:buFont typeface="Arial" panose="020B0604020202020204" pitchFamily="34" charset="0"/>
              <a:buChar char="•"/>
            </a:pPr>
            <a:r>
              <a:rPr lang="en-US" sz="1500" b="1" dirty="0"/>
              <a:t>Litigation costs/expenses</a:t>
            </a:r>
          </a:p>
          <a:p>
            <a:pPr marL="228600" lvl="1">
              <a:lnSpc>
                <a:spcPct val="150000"/>
              </a:lnSpc>
            </a:pPr>
            <a:r>
              <a:rPr lang="en-US" sz="1500" b="1" dirty="0"/>
              <a:t>Lobbying</a:t>
            </a:r>
          </a:p>
        </p:txBody>
      </p:sp>
      <p:sp>
        <p:nvSpPr>
          <p:cNvPr id="5" name="Rectangle: Folded Corner 4">
            <a:extLst>
              <a:ext uri="{FF2B5EF4-FFF2-40B4-BE49-F238E27FC236}">
                <a16:creationId xmlns:a16="http://schemas.microsoft.com/office/drawing/2014/main" id="{AC1518AE-A7B7-02A0-87A8-85A451CA16F1}"/>
              </a:ext>
            </a:extLst>
          </p:cNvPr>
          <p:cNvSpPr/>
          <p:nvPr/>
        </p:nvSpPr>
        <p:spPr>
          <a:xfrm>
            <a:off x="6314740" y="2654371"/>
            <a:ext cx="4126082" cy="2057477"/>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Grant funds are expected to impact the provision of housing by strengthening the Recipient’s financial position, operational efficiency, and/or human capital.</a:t>
            </a:r>
          </a:p>
        </p:txBody>
      </p:sp>
      <p:sp>
        <p:nvSpPr>
          <p:cNvPr id="6" name="TextBox 5">
            <a:extLst>
              <a:ext uri="{FF2B5EF4-FFF2-40B4-BE49-F238E27FC236}">
                <a16:creationId xmlns:a16="http://schemas.microsoft.com/office/drawing/2014/main" id="{D8F9142D-643B-FDC0-6A67-20ACEAEC7E40}"/>
              </a:ext>
            </a:extLst>
          </p:cNvPr>
          <p:cNvSpPr txBox="1"/>
          <p:nvPr/>
        </p:nvSpPr>
        <p:spPr>
          <a:xfrm>
            <a:off x="407963" y="6122543"/>
            <a:ext cx="2912012" cy="276999"/>
          </a:xfrm>
          <a:prstGeom prst="rect">
            <a:avLst/>
          </a:prstGeom>
          <a:noFill/>
        </p:spPr>
        <p:txBody>
          <a:bodyPr wrap="square" rtlCol="0">
            <a:spAutoFit/>
          </a:bodyPr>
          <a:lstStyle/>
          <a:p>
            <a:r>
              <a:rPr lang="en-US" sz="1200" dirty="0"/>
              <a:t>*include, but are not limited to</a:t>
            </a:r>
          </a:p>
        </p:txBody>
      </p:sp>
    </p:spTree>
    <p:extLst>
      <p:ext uri="{BB962C8B-B14F-4D97-AF65-F5344CB8AC3E}">
        <p14:creationId xmlns:p14="http://schemas.microsoft.com/office/powerpoint/2010/main" val="3046943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491167" flipH="1">
            <a:off x="10690691" y="5258497"/>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4">
            <a:alphaModFix amt="84000"/>
            <a:extLst>
              <a:ext uri="{28A0092B-C50C-407E-A947-70E740481C1C}">
                <a14:useLocalDpi xmlns:a14="http://schemas.microsoft.com/office/drawing/2010/main" val="0"/>
              </a:ext>
            </a:extLst>
          </a:blip>
          <a:stretch>
            <a:fillRect/>
          </a:stretch>
        </p:blipFill>
        <p:spPr>
          <a:xfrm rot="20003251">
            <a:off x="324810" y="226677"/>
            <a:ext cx="1325563" cy="1325563"/>
          </a:xfrm>
          <a:prstGeom prst="rect">
            <a:avLst/>
          </a:prstGeom>
        </p:spPr>
      </p:pic>
      <p:sp>
        <p:nvSpPr>
          <p:cNvPr id="10" name="TextBox 9">
            <a:extLst>
              <a:ext uri="{FF2B5EF4-FFF2-40B4-BE49-F238E27FC236}">
                <a16:creationId xmlns:a16="http://schemas.microsoft.com/office/drawing/2014/main" id="{71BAD67E-8C02-3679-B036-795F7F7398E4}"/>
              </a:ext>
            </a:extLst>
          </p:cNvPr>
          <p:cNvSpPr txBox="1"/>
          <p:nvPr/>
        </p:nvSpPr>
        <p:spPr>
          <a:xfrm>
            <a:off x="710119" y="2470410"/>
            <a:ext cx="5565841" cy="369332"/>
          </a:xfrm>
          <a:prstGeom prst="rect">
            <a:avLst/>
          </a:prstGeom>
          <a:noFill/>
        </p:spPr>
        <p:txBody>
          <a:bodyPr wrap="square" rtlCol="0">
            <a:spAutoFit/>
          </a:bodyPr>
          <a:lstStyle/>
          <a:p>
            <a:r>
              <a:rPr lang="en-US" dirty="0">
                <a:solidFill>
                  <a:schemeClr val="bg1"/>
                </a:solidFill>
              </a:rPr>
              <a:t>Text goes here.</a:t>
            </a:r>
          </a:p>
        </p:txBody>
      </p:sp>
      <p:sp>
        <p:nvSpPr>
          <p:cNvPr id="5" name="Title 1">
            <a:extLst>
              <a:ext uri="{FF2B5EF4-FFF2-40B4-BE49-F238E27FC236}">
                <a16:creationId xmlns:a16="http://schemas.microsoft.com/office/drawing/2014/main" id="{D1F717F3-EBC0-A938-3E13-EA59B0D393BF}"/>
              </a:ext>
            </a:extLst>
          </p:cNvPr>
          <p:cNvSpPr>
            <a:spLocks noGrp="1"/>
          </p:cNvSpPr>
          <p:nvPr>
            <p:ph type="title"/>
          </p:nvPr>
        </p:nvSpPr>
        <p:spPr>
          <a:xfrm>
            <a:off x="1731533" y="287649"/>
            <a:ext cx="9890759" cy="1325563"/>
          </a:xfrm>
        </p:spPr>
        <p:txBody>
          <a:bodyPr>
            <a:normAutofit/>
          </a:bodyPr>
          <a:lstStyle/>
          <a:p>
            <a:r>
              <a:rPr lang="en-US" sz="4800" cap="all" dirty="0">
                <a:solidFill>
                  <a:srgbClr val="FF9933"/>
                </a:solidFill>
                <a:latin typeface="Calibri bold"/>
              </a:rPr>
              <a:t>Program timeline</a:t>
            </a:r>
            <a:endParaRPr lang="en-US" sz="4800" b="1" dirty="0">
              <a:solidFill>
                <a:srgbClr val="FF9933"/>
              </a:solidFill>
            </a:endParaRPr>
          </a:p>
        </p:txBody>
      </p:sp>
      <p:graphicFrame>
        <p:nvGraphicFramePr>
          <p:cNvPr id="11" name="Diagram 10">
            <a:extLst>
              <a:ext uri="{FF2B5EF4-FFF2-40B4-BE49-F238E27FC236}">
                <a16:creationId xmlns:a16="http://schemas.microsoft.com/office/drawing/2014/main" id="{1EA20D87-3B99-71FD-336F-256088FFBFF3}"/>
              </a:ext>
            </a:extLst>
          </p:cNvPr>
          <p:cNvGraphicFramePr/>
          <p:nvPr/>
        </p:nvGraphicFramePr>
        <p:xfrm>
          <a:off x="554029" y="927068"/>
          <a:ext cx="11083941" cy="4581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31561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592497" y="159941"/>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175421" y="120632"/>
            <a:ext cx="1325563" cy="1325563"/>
          </a:xfrm>
          <a:prstGeom prst="rect">
            <a:avLst/>
          </a:prstGeom>
        </p:spPr>
      </p:pic>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
        <p:nvSpPr>
          <p:cNvPr id="10" name="Title 1">
            <a:extLst>
              <a:ext uri="{FF2B5EF4-FFF2-40B4-BE49-F238E27FC236}">
                <a16:creationId xmlns:a16="http://schemas.microsoft.com/office/drawing/2014/main" id="{EA00D78B-21E6-2519-9F5E-012062B7277D}"/>
              </a:ext>
            </a:extLst>
          </p:cNvPr>
          <p:cNvSpPr txBox="1">
            <a:spLocks/>
          </p:cNvSpPr>
          <p:nvPr/>
        </p:nvSpPr>
        <p:spPr>
          <a:xfrm>
            <a:off x="1612214" y="245255"/>
            <a:ext cx="98907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cap="all" dirty="0">
                <a:solidFill>
                  <a:srgbClr val="FF9933"/>
                </a:solidFill>
                <a:latin typeface="Calibri bold"/>
              </a:rPr>
              <a:t>Our commitment</a:t>
            </a:r>
            <a:endParaRPr lang="en-US" sz="4000" b="1" dirty="0">
              <a:solidFill>
                <a:srgbClr val="FF9933"/>
              </a:solidFill>
            </a:endParaRPr>
          </a:p>
        </p:txBody>
      </p:sp>
      <p:graphicFrame>
        <p:nvGraphicFramePr>
          <p:cNvPr id="14" name="Diagram 13">
            <a:extLst>
              <a:ext uri="{FF2B5EF4-FFF2-40B4-BE49-F238E27FC236}">
                <a16:creationId xmlns:a16="http://schemas.microsoft.com/office/drawing/2014/main" id="{6D4F1201-312F-8C58-A837-5AF977C2AA2D}"/>
              </a:ext>
            </a:extLst>
          </p:cNvPr>
          <p:cNvGraphicFramePr/>
          <p:nvPr>
            <p:extLst>
              <p:ext uri="{D42A27DB-BD31-4B8C-83A1-F6EECF244321}">
                <p14:modId xmlns:p14="http://schemas.microsoft.com/office/powerpoint/2010/main" val="1138298811"/>
              </p:ext>
            </p:extLst>
          </p:nvPr>
        </p:nvGraphicFramePr>
        <p:xfrm>
          <a:off x="406868" y="899380"/>
          <a:ext cx="11083941" cy="4581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55127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rot="20491167" flipH="1">
            <a:off x="10690691" y="5258497"/>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003251">
            <a:off x="324810" y="226677"/>
            <a:ext cx="1325563" cy="1325563"/>
          </a:xfrm>
          <a:prstGeom prst="rect">
            <a:avLst/>
          </a:prstGeom>
        </p:spPr>
      </p:pic>
      <p:sp>
        <p:nvSpPr>
          <p:cNvPr id="10" name="TextBox 9">
            <a:extLst>
              <a:ext uri="{FF2B5EF4-FFF2-40B4-BE49-F238E27FC236}">
                <a16:creationId xmlns:a16="http://schemas.microsoft.com/office/drawing/2014/main" id="{71BAD67E-8C02-3679-B036-795F7F7398E4}"/>
              </a:ext>
            </a:extLst>
          </p:cNvPr>
          <p:cNvSpPr txBox="1"/>
          <p:nvPr/>
        </p:nvSpPr>
        <p:spPr>
          <a:xfrm>
            <a:off x="710119" y="2470410"/>
            <a:ext cx="5565841" cy="369332"/>
          </a:xfrm>
          <a:prstGeom prst="rect">
            <a:avLst/>
          </a:prstGeom>
          <a:noFill/>
        </p:spPr>
        <p:txBody>
          <a:bodyPr wrap="square" rtlCol="0">
            <a:spAutoFit/>
          </a:bodyPr>
          <a:lstStyle/>
          <a:p>
            <a:r>
              <a:rPr lang="en-US" dirty="0">
                <a:solidFill>
                  <a:schemeClr val="bg1"/>
                </a:solidFill>
              </a:rPr>
              <a:t>Text goes here.</a:t>
            </a:r>
          </a:p>
        </p:txBody>
      </p:sp>
      <p:pic>
        <p:nvPicPr>
          <p:cNvPr id="5" name="Picture 2">
            <a:extLst>
              <a:ext uri="{FF2B5EF4-FFF2-40B4-BE49-F238E27FC236}">
                <a16:creationId xmlns:a16="http://schemas.microsoft.com/office/drawing/2014/main" id="{1173B48B-94D2-1F39-82AD-ECE8843CC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3089" y="406680"/>
            <a:ext cx="3904812" cy="621089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a:extLst>
              <a:ext uri="{FF2B5EF4-FFF2-40B4-BE49-F238E27FC236}">
                <a16:creationId xmlns:a16="http://schemas.microsoft.com/office/drawing/2014/main" id="{8275FF32-EAC3-E53D-FCFD-0FAC666723CE}"/>
              </a:ext>
            </a:extLst>
          </p:cNvPr>
          <p:cNvSpPr txBox="1">
            <a:spLocks/>
          </p:cNvSpPr>
          <p:nvPr/>
        </p:nvSpPr>
        <p:spPr>
          <a:xfrm>
            <a:off x="5717209" y="709271"/>
            <a:ext cx="6652133" cy="64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FF9933"/>
                </a:solidFill>
              </a:rPr>
              <a:t>2024 NAHI AWARD RECIPIENTS</a:t>
            </a:r>
          </a:p>
        </p:txBody>
      </p:sp>
      <p:sp>
        <p:nvSpPr>
          <p:cNvPr id="8" name="Text Placeholder 5">
            <a:extLst>
              <a:ext uri="{FF2B5EF4-FFF2-40B4-BE49-F238E27FC236}">
                <a16:creationId xmlns:a16="http://schemas.microsoft.com/office/drawing/2014/main" id="{0F574A04-5734-E518-0BDD-20BD59643BCF}"/>
              </a:ext>
            </a:extLst>
          </p:cNvPr>
          <p:cNvSpPr txBox="1">
            <a:spLocks/>
          </p:cNvSpPr>
          <p:nvPr/>
        </p:nvSpPr>
        <p:spPr>
          <a:xfrm>
            <a:off x="6096000" y="1401086"/>
            <a:ext cx="5616480" cy="51299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A8AE37"/>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0070C0"/>
                </a:solidFill>
              </a:rPr>
              <a:t>Awards announced October 31, 2024</a:t>
            </a:r>
          </a:p>
        </p:txBody>
      </p:sp>
      <p:sp>
        <p:nvSpPr>
          <p:cNvPr id="11" name="Text Placeholder 4">
            <a:extLst>
              <a:ext uri="{FF2B5EF4-FFF2-40B4-BE49-F238E27FC236}">
                <a16:creationId xmlns:a16="http://schemas.microsoft.com/office/drawing/2014/main" id="{CE21CBFA-4A03-DB9D-5983-B300BB6D5C7F}"/>
              </a:ext>
            </a:extLst>
          </p:cNvPr>
          <p:cNvSpPr txBox="1">
            <a:spLocks/>
          </p:cNvSpPr>
          <p:nvPr/>
        </p:nvSpPr>
        <p:spPr>
          <a:xfrm>
            <a:off x="6656133" y="2153391"/>
            <a:ext cx="4113467" cy="2358841"/>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tabLst>
                <a:tab pos="348615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dirty="0">
                <a:solidFill>
                  <a:srgbClr val="FF0000"/>
                </a:solidFill>
              </a:rPr>
              <a:t>12 recipients totaling $</a:t>
            </a:r>
            <a:r>
              <a:rPr lang="en-US" sz="2000" dirty="0">
                <a:solidFill>
                  <a:srgbClr val="FF0000"/>
                </a:solidFill>
              </a:rPr>
              <a:t>5,313,498</a:t>
            </a:r>
            <a:r>
              <a:rPr lang="en-US" dirty="0">
                <a:solidFill>
                  <a:srgbClr val="FF0000"/>
                </a:solidFill>
              </a:rPr>
              <a:t> </a:t>
            </a:r>
          </a:p>
          <a:p>
            <a:pPr marL="342900" indent="-342900">
              <a:lnSpc>
                <a:spcPct val="100000"/>
              </a:lnSpc>
              <a:buFont typeface="Arial" panose="020B0604020202020204" pitchFamily="34" charset="0"/>
              <a:buChar char="•"/>
            </a:pPr>
            <a:r>
              <a:rPr lang="en-US" dirty="0">
                <a:solidFill>
                  <a:srgbClr val="FF0000"/>
                </a:solidFill>
              </a:rPr>
              <a:t>2 awards in Colorado</a:t>
            </a:r>
          </a:p>
          <a:p>
            <a:pPr marL="342900" indent="-342900">
              <a:lnSpc>
                <a:spcPct val="100000"/>
              </a:lnSpc>
              <a:buFont typeface="Arial" panose="020B0604020202020204" pitchFamily="34" charset="0"/>
              <a:buChar char="•"/>
            </a:pPr>
            <a:r>
              <a:rPr lang="en-US" dirty="0">
                <a:solidFill>
                  <a:srgbClr val="FF0000"/>
                </a:solidFill>
              </a:rPr>
              <a:t>4 awards in Kansas</a:t>
            </a:r>
          </a:p>
          <a:p>
            <a:pPr marL="342900" indent="-342900">
              <a:lnSpc>
                <a:spcPct val="100000"/>
              </a:lnSpc>
              <a:buFont typeface="Arial" panose="020B0604020202020204" pitchFamily="34" charset="0"/>
              <a:buChar char="•"/>
            </a:pPr>
            <a:r>
              <a:rPr lang="en-US" dirty="0">
                <a:solidFill>
                  <a:srgbClr val="FF0000"/>
                </a:solidFill>
              </a:rPr>
              <a:t>1 award in Nebraska</a:t>
            </a:r>
          </a:p>
          <a:p>
            <a:pPr marL="342900" indent="-342900">
              <a:lnSpc>
                <a:spcPct val="100000"/>
              </a:lnSpc>
              <a:buFont typeface="Arial" panose="020B0604020202020204" pitchFamily="34" charset="0"/>
              <a:buChar char="•"/>
            </a:pPr>
            <a:r>
              <a:rPr lang="en-US" dirty="0">
                <a:solidFill>
                  <a:srgbClr val="FF0000"/>
                </a:solidFill>
              </a:rPr>
              <a:t>5 awards in Oklahoma</a:t>
            </a:r>
          </a:p>
        </p:txBody>
      </p:sp>
    </p:spTree>
    <p:extLst>
      <p:ext uri="{BB962C8B-B14F-4D97-AF65-F5344CB8AC3E}">
        <p14:creationId xmlns:p14="http://schemas.microsoft.com/office/powerpoint/2010/main" val="1653417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A00D78B-21E6-2519-9F5E-012062B7277D}"/>
              </a:ext>
            </a:extLst>
          </p:cNvPr>
          <p:cNvSpPr txBox="1">
            <a:spLocks/>
          </p:cNvSpPr>
          <p:nvPr/>
        </p:nvSpPr>
        <p:spPr>
          <a:xfrm>
            <a:off x="838200" y="557189"/>
            <a:ext cx="10515600" cy="20570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200" kern="1200" cap="all" dirty="0">
                <a:solidFill>
                  <a:srgbClr val="FF0000"/>
                </a:solidFill>
                <a:latin typeface="+mj-lt"/>
                <a:ea typeface="+mj-ea"/>
                <a:cs typeface="+mj-cs"/>
              </a:rPr>
              <a:t>Questions?</a:t>
            </a:r>
            <a:endParaRPr lang="en-US" sz="5200" b="1" kern="1200" dirty="0">
              <a:solidFill>
                <a:srgbClr val="FF0000"/>
              </a:solidFill>
              <a:latin typeface="+mj-lt"/>
              <a:ea typeface="+mj-ea"/>
              <a:cs typeface="+mj-cs"/>
            </a:endParaRPr>
          </a:p>
        </p:txBody>
      </p:sp>
      <p:pic>
        <p:nvPicPr>
          <p:cNvPr id="2" name="Picture 4" descr="FAQs, Frequently asked questions, webinar questions – Business Review ...">
            <a:extLst>
              <a:ext uri="{FF2B5EF4-FFF2-40B4-BE49-F238E27FC236}">
                <a16:creationId xmlns:a16="http://schemas.microsoft.com/office/drawing/2014/main" id="{5EE6A097-F907-5D74-011A-530996FFD2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4224" y="2047041"/>
            <a:ext cx="2152848" cy="35148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726" y="2785950"/>
            <a:ext cx="3514855" cy="3514855"/>
          </a:xfrm>
          <a:prstGeom prst="rect">
            <a:avLst/>
          </a:prstGeom>
        </p:spPr>
      </p:pic>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600000" flipH="1">
            <a:off x="8334013" y="2785950"/>
            <a:ext cx="3514855" cy="3514855"/>
          </a:xfrm>
          <a:prstGeom prst="rect">
            <a:avLst/>
          </a:prstGeom>
        </p:spPr>
      </p:pic>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r="73546"/>
          <a:stretch/>
        </p:blipFill>
        <p:spPr>
          <a:xfrm rot="5400000">
            <a:off x="5704294" y="370292"/>
            <a:ext cx="783414" cy="12192002"/>
          </a:xfrm>
        </p:spPr>
      </p:pic>
    </p:spTree>
    <p:extLst>
      <p:ext uri="{BB962C8B-B14F-4D97-AF65-F5344CB8AC3E}">
        <p14:creationId xmlns:p14="http://schemas.microsoft.com/office/powerpoint/2010/main" val="735144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sky, outdoor, green&#10;&#10;Description automatically generated">
            <a:extLst>
              <a:ext uri="{FF2B5EF4-FFF2-40B4-BE49-F238E27FC236}">
                <a16:creationId xmlns:a16="http://schemas.microsoft.com/office/drawing/2014/main" id="{A268890C-0E01-C1C2-4756-59BCC6529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945" y="447"/>
            <a:ext cx="9140710" cy="6857107"/>
          </a:xfrm>
          <a:prstGeom prst="rect">
            <a:avLst/>
          </a:prstGeom>
        </p:spPr>
      </p:pic>
      <p:sp>
        <p:nvSpPr>
          <p:cNvPr id="3" name="Text Placeholder 2">
            <a:extLst>
              <a:ext uri="{FF2B5EF4-FFF2-40B4-BE49-F238E27FC236}">
                <a16:creationId xmlns:a16="http://schemas.microsoft.com/office/drawing/2014/main" id="{E8F77F7F-CF6B-26E4-B17B-907F38C1EB41}"/>
              </a:ext>
            </a:extLst>
          </p:cNvPr>
          <p:cNvSpPr>
            <a:spLocks noGrp="1"/>
          </p:cNvSpPr>
          <p:nvPr>
            <p:ph type="body" sz="half" idx="2"/>
          </p:nvPr>
        </p:nvSpPr>
        <p:spPr>
          <a:xfrm>
            <a:off x="50799" y="4128788"/>
            <a:ext cx="3014146" cy="995889"/>
          </a:xfrm>
        </p:spPr>
        <p:txBody>
          <a:bodyPr>
            <a:noAutofit/>
          </a:bodyPr>
          <a:lstStyle/>
          <a:p>
            <a:pPr algn="ctr"/>
            <a:r>
              <a:rPr lang="en-US" sz="1400" dirty="0"/>
              <a:t>Kylie Mergen</a:t>
            </a:r>
          </a:p>
          <a:p>
            <a:pPr algn="ctr"/>
            <a:r>
              <a:rPr lang="en-US" sz="1400" dirty="0"/>
              <a:t>785.478.8056</a:t>
            </a:r>
          </a:p>
          <a:p>
            <a:pPr algn="ctr"/>
            <a:r>
              <a:rPr lang="en-US" sz="1400" dirty="0"/>
              <a:t>kylie.mergen@fhlbtopeka.com</a:t>
            </a:r>
          </a:p>
        </p:txBody>
      </p:sp>
      <p:pic>
        <p:nvPicPr>
          <p:cNvPr id="7" name="Content Placeholder 6" descr="Logo, company name&#10;&#10;Description automatically generated">
            <a:extLst>
              <a:ext uri="{FF2B5EF4-FFF2-40B4-BE49-F238E27FC236}">
                <a16:creationId xmlns:a16="http://schemas.microsoft.com/office/drawing/2014/main" id="{44A709FB-12B5-8FB4-D02D-C2A622BD6FE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17885" y="215590"/>
            <a:ext cx="4045029" cy="2311445"/>
          </a:xfrm>
        </p:spPr>
      </p:pic>
      <p:pic>
        <p:nvPicPr>
          <p:cNvPr id="5" name="Picture 4" descr="A person smiling for the camera&#10;&#10;Description automatically generated with medium confidence">
            <a:extLst>
              <a:ext uri="{FF2B5EF4-FFF2-40B4-BE49-F238E27FC236}">
                <a16:creationId xmlns:a16="http://schemas.microsoft.com/office/drawing/2014/main" id="{784FD8FB-998A-A847-4AFB-F034E8BC7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236" y="1661845"/>
            <a:ext cx="1695749" cy="2119686"/>
          </a:xfrm>
          <a:prstGeom prst="rect">
            <a:avLst/>
          </a:prstGeom>
        </p:spPr>
      </p:pic>
    </p:spTree>
    <p:extLst>
      <p:ext uri="{BB962C8B-B14F-4D97-AF65-F5344CB8AC3E}">
        <p14:creationId xmlns:p14="http://schemas.microsoft.com/office/powerpoint/2010/main" val="419876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3B6-ED95-2E31-1B6E-3796ED443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3D77B-0FCD-DF6E-3E60-6B7B5371735A}"/>
              </a:ext>
            </a:extLst>
          </p:cNvPr>
          <p:cNvSpPr>
            <a:spLocks noGrp="1"/>
          </p:cNvSpPr>
          <p:nvPr>
            <p:ph type="title"/>
          </p:nvPr>
        </p:nvSpPr>
        <p:spPr>
          <a:xfrm>
            <a:off x="381740" y="365125"/>
            <a:ext cx="10972059" cy="1325563"/>
          </a:xfrm>
        </p:spPr>
        <p:txBody>
          <a:bodyPr>
            <a:normAutofit/>
          </a:bodyPr>
          <a:lstStyle/>
          <a:p>
            <a:r>
              <a:rPr lang="en-US" sz="4000" b="1" dirty="0">
                <a:solidFill>
                  <a:schemeClr val="accent2"/>
                </a:solidFill>
              </a:rPr>
              <a:t>What is the Federal Home Loan Bank (FHLBank)?</a:t>
            </a:r>
          </a:p>
        </p:txBody>
      </p:sp>
      <p:pic>
        <p:nvPicPr>
          <p:cNvPr id="7" name="Content Placeholder 6" descr="A red and blue pattern&#10;&#10;Description automatically generated">
            <a:extLst>
              <a:ext uri="{FF2B5EF4-FFF2-40B4-BE49-F238E27FC236}">
                <a16:creationId xmlns:a16="http://schemas.microsoft.com/office/drawing/2014/main" id="{84DC0CF9-674E-1AA6-3812-01CDAF8F83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790E0AB9-A9AB-813B-FD9D-10F4D1DC05B2}"/>
              </a:ext>
            </a:extLst>
          </p:cNvPr>
          <p:cNvPicPr>
            <a:picLocks noChangeAspect="1"/>
          </p:cNvPicPr>
          <p:nvPr/>
        </p:nvPicPr>
        <p:blipFill>
          <a:blip r:embed="rId4">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
        <p:nvSpPr>
          <p:cNvPr id="30" name="TextBox 29">
            <a:extLst>
              <a:ext uri="{FF2B5EF4-FFF2-40B4-BE49-F238E27FC236}">
                <a16:creationId xmlns:a16="http://schemas.microsoft.com/office/drawing/2014/main" id="{19459F04-FF8E-4666-A2C9-8511166149E9}"/>
              </a:ext>
            </a:extLst>
          </p:cNvPr>
          <p:cNvSpPr txBox="1"/>
          <p:nvPr/>
        </p:nvSpPr>
        <p:spPr>
          <a:xfrm>
            <a:off x="3276902" y="4837541"/>
            <a:ext cx="4757767" cy="1477328"/>
          </a:xfrm>
          <a:prstGeom prst="rect">
            <a:avLst/>
          </a:prstGeom>
          <a:noFill/>
        </p:spPr>
        <p:txBody>
          <a:bodyPr wrap="square">
            <a:spAutoFit/>
          </a:bodyPr>
          <a:lstStyle/>
          <a:p>
            <a:pPr marL="285750" indent="-285750">
              <a:buFont typeface="Arial" panose="020B0604020202020204" pitchFamily="34" charset="0"/>
              <a:buChar char="•"/>
              <a:tabLst>
                <a:tab pos="1546225" algn="l"/>
              </a:tabLst>
            </a:pPr>
            <a:r>
              <a:rPr lang="en-US" dirty="0"/>
              <a:t>Each FHLBank is operated independently </a:t>
            </a:r>
          </a:p>
          <a:p>
            <a:pPr>
              <a:tabLst>
                <a:tab pos="285750" algn="l"/>
                <a:tab pos="1546225" algn="l"/>
              </a:tabLst>
            </a:pPr>
            <a:r>
              <a:rPr lang="en-US" dirty="0"/>
              <a:t>	and receives no taxpayer assistance</a:t>
            </a:r>
          </a:p>
          <a:p>
            <a:pPr>
              <a:tabLst>
                <a:tab pos="285750" algn="l"/>
                <a:tab pos="1546225" algn="l"/>
              </a:tabLst>
            </a:pPr>
            <a:endParaRPr lang="en-US" dirty="0"/>
          </a:p>
          <a:p>
            <a:pPr marL="285750" indent="-285750">
              <a:buFont typeface="Arial" panose="020B0604020202020204" pitchFamily="34" charset="0"/>
              <a:buChar char="•"/>
              <a:tabLst>
                <a:tab pos="1546225" algn="l"/>
              </a:tabLst>
            </a:pPr>
            <a:r>
              <a:rPr lang="en-US" dirty="0"/>
              <a:t>Owned as a cooperative by members </a:t>
            </a:r>
          </a:p>
          <a:p>
            <a:pPr>
              <a:tabLst>
                <a:tab pos="285750" algn="l"/>
              </a:tabLst>
            </a:pPr>
            <a:r>
              <a:rPr lang="en-US" dirty="0"/>
              <a:t>	(local financial institutions)</a:t>
            </a:r>
          </a:p>
        </p:txBody>
      </p:sp>
      <p:sp>
        <p:nvSpPr>
          <p:cNvPr id="13" name="Rounded Rectangle 6">
            <a:extLst>
              <a:ext uri="{FF2B5EF4-FFF2-40B4-BE49-F238E27FC236}">
                <a16:creationId xmlns:a16="http://schemas.microsoft.com/office/drawing/2014/main" id="{1D580214-29C8-407A-A592-B051F6F68BF8}"/>
              </a:ext>
            </a:extLst>
          </p:cNvPr>
          <p:cNvSpPr/>
          <p:nvPr/>
        </p:nvSpPr>
        <p:spPr bwMode="auto">
          <a:xfrm>
            <a:off x="836730" y="1690688"/>
            <a:ext cx="2885242" cy="2781729"/>
          </a:xfrm>
          <a:prstGeom prst="roundRect">
            <a:avLst/>
          </a:prstGeom>
          <a:noFill/>
          <a:ln w="9525" cap="flat" cmpd="sng" algn="ctr">
            <a:solidFill>
              <a:srgbClr val="0033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tab pos="1546225" algn="l"/>
              </a:tabLst>
            </a:pPr>
            <a:endParaRPr kumimoji="0" lang="en-US" sz="1800" b="1" i="0" u="none" strike="noStrike" cap="none" normalizeH="0" baseline="-2500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B32226DD-9B28-4793-AA53-28132B6B627A}"/>
              </a:ext>
            </a:extLst>
          </p:cNvPr>
          <p:cNvSpPr txBox="1"/>
          <p:nvPr/>
        </p:nvSpPr>
        <p:spPr>
          <a:xfrm>
            <a:off x="938819" y="1758113"/>
            <a:ext cx="2763948" cy="2714304"/>
          </a:xfrm>
          <a:prstGeom prst="rect">
            <a:avLst/>
          </a:prstGeom>
          <a:noFill/>
        </p:spPr>
        <p:txBody>
          <a:bodyPr wrap="square">
            <a:spAutoFit/>
          </a:bodyPr>
          <a:lstStyle/>
          <a:p>
            <a:pPr algn="ctr">
              <a:tabLst>
                <a:tab pos="1546225" algn="l"/>
              </a:tabLst>
            </a:pPr>
            <a:r>
              <a:rPr lang="en-US" dirty="0"/>
              <a:t>FHLBank System is: </a:t>
            </a:r>
          </a:p>
          <a:p>
            <a:pPr algn="ctr">
              <a:tabLst>
                <a:tab pos="1546225" algn="l"/>
              </a:tabLst>
            </a:pPr>
            <a:r>
              <a:rPr lang="en-US" dirty="0"/>
              <a:t>Government-Sponsored Enterprise </a:t>
            </a:r>
          </a:p>
          <a:p>
            <a:pPr algn="ctr">
              <a:tabLst>
                <a:tab pos="1546225" algn="l"/>
              </a:tabLst>
            </a:pPr>
            <a:endParaRPr lang="en-US" sz="1100" dirty="0"/>
          </a:p>
          <a:p>
            <a:pPr algn="ctr">
              <a:tabLst>
                <a:tab pos="1546225" algn="l"/>
              </a:tabLst>
            </a:pPr>
            <a:endParaRPr lang="en-US" sz="1100" dirty="0"/>
          </a:p>
          <a:p>
            <a:pPr algn="ctr">
              <a:tabLst>
                <a:tab pos="1546225" algn="l"/>
              </a:tabLst>
            </a:pPr>
            <a:endParaRPr lang="en-US" dirty="0"/>
          </a:p>
          <a:p>
            <a:pPr algn="ctr">
              <a:tabLst>
                <a:tab pos="1546225" algn="l"/>
              </a:tabLst>
            </a:pPr>
            <a:endParaRPr lang="en-US" dirty="0"/>
          </a:p>
          <a:p>
            <a:pPr algn="ctr">
              <a:tabLst>
                <a:tab pos="1546225" algn="l"/>
              </a:tabLst>
            </a:pPr>
            <a:endParaRPr lang="en-US" dirty="0"/>
          </a:p>
          <a:p>
            <a:pPr algn="ctr">
              <a:tabLst>
                <a:tab pos="1546225" algn="l"/>
              </a:tabLst>
            </a:pPr>
            <a:endParaRPr lang="en-US" dirty="0"/>
          </a:p>
          <a:p>
            <a:pPr algn="ctr">
              <a:tabLst>
                <a:tab pos="1546225" algn="l"/>
              </a:tabLst>
            </a:pPr>
            <a:r>
              <a:rPr lang="en-US" dirty="0"/>
              <a:t>enacted in 1932 </a:t>
            </a:r>
          </a:p>
        </p:txBody>
      </p:sp>
      <p:pic>
        <p:nvPicPr>
          <p:cNvPr id="19" name="Picture 18">
            <a:extLst>
              <a:ext uri="{FF2B5EF4-FFF2-40B4-BE49-F238E27FC236}">
                <a16:creationId xmlns:a16="http://schemas.microsoft.com/office/drawing/2014/main" id="{5B439B14-6B16-4ECB-899B-38A72114EF7B}"/>
              </a:ext>
            </a:extLst>
          </p:cNvPr>
          <p:cNvPicPr>
            <a:picLocks noChangeAspect="1"/>
          </p:cNvPicPr>
          <p:nvPr/>
        </p:nvPicPr>
        <p:blipFill>
          <a:blip r:embed="rId5"/>
          <a:stretch>
            <a:fillRect/>
          </a:stretch>
        </p:blipFill>
        <p:spPr>
          <a:xfrm>
            <a:off x="1673658" y="2709374"/>
            <a:ext cx="1313471" cy="1249541"/>
          </a:xfrm>
          <a:prstGeom prst="rect">
            <a:avLst/>
          </a:prstGeom>
        </p:spPr>
      </p:pic>
      <p:pic>
        <p:nvPicPr>
          <p:cNvPr id="5" name="Picture 2" descr="C:\Users\taylort\AppData\Local\Microsoft\Windows\Temporary Internet Files\Content.IE5\VQ5XZ8EC\Seal_of_the_United_States_Congress[1].png">
            <a:extLst>
              <a:ext uri="{FF2B5EF4-FFF2-40B4-BE49-F238E27FC236}">
                <a16:creationId xmlns:a16="http://schemas.microsoft.com/office/drawing/2014/main" id="{3694D6E0-16E8-4DCA-9427-0C4B9D8A7B68}"/>
              </a:ext>
            </a:extLst>
          </p:cNvPr>
          <p:cNvPicPr>
            <a:picLocks noChangeAspect="1" noChangeArrowheads="1"/>
          </p:cNvPicPr>
          <p:nvPr/>
        </p:nvPicPr>
        <p:blipFill>
          <a:blip r:embed="rId6" cstate="print"/>
          <a:srcRect/>
          <a:stretch>
            <a:fillRect/>
          </a:stretch>
        </p:blipFill>
        <p:spPr bwMode="auto">
          <a:xfrm>
            <a:off x="4858282" y="2055813"/>
            <a:ext cx="938060" cy="917867"/>
          </a:xfrm>
          <a:prstGeom prst="rect">
            <a:avLst/>
          </a:prstGeom>
          <a:noFill/>
        </p:spPr>
      </p:pic>
      <p:sp>
        <p:nvSpPr>
          <p:cNvPr id="8" name="Rounded Rectangle 6">
            <a:extLst>
              <a:ext uri="{FF2B5EF4-FFF2-40B4-BE49-F238E27FC236}">
                <a16:creationId xmlns:a16="http://schemas.microsoft.com/office/drawing/2014/main" id="{468ED78B-4390-4D7C-81A1-9CCC0922357F}"/>
              </a:ext>
            </a:extLst>
          </p:cNvPr>
          <p:cNvSpPr/>
          <p:nvPr/>
        </p:nvSpPr>
        <p:spPr bwMode="auto">
          <a:xfrm>
            <a:off x="6932652" y="1690689"/>
            <a:ext cx="2885242" cy="2845800"/>
          </a:xfrm>
          <a:prstGeom prst="roundRect">
            <a:avLst/>
          </a:prstGeom>
          <a:noFill/>
          <a:ln w="9525" cap="flat" cmpd="sng" algn="ctr">
            <a:solidFill>
              <a:srgbClr val="0033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tab pos="1546225" algn="l"/>
              </a:tabLst>
            </a:pPr>
            <a:endParaRPr kumimoji="0" lang="en-US" sz="1800" b="1" i="0" u="none" strike="noStrike" cap="none" normalizeH="0" baseline="-25000">
              <a:ln>
                <a:noFill/>
              </a:ln>
              <a:solidFill>
                <a:schemeClr val="tx1"/>
              </a:solidFill>
              <a:effectLst/>
              <a:latin typeface="Arial" charset="0"/>
            </a:endParaRPr>
          </a:p>
        </p:txBody>
      </p:sp>
      <p:pic>
        <p:nvPicPr>
          <p:cNvPr id="1030" name="Picture 6" descr="Council of Federal Home Loan Banks - FHLBanks">
            <a:extLst>
              <a:ext uri="{FF2B5EF4-FFF2-40B4-BE49-F238E27FC236}">
                <a16:creationId xmlns:a16="http://schemas.microsoft.com/office/drawing/2014/main" id="{6F07E3F9-FBA5-EE6B-4110-6E2221CD56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5936" y="3334144"/>
            <a:ext cx="2638674" cy="670008"/>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6">
            <a:extLst>
              <a:ext uri="{FF2B5EF4-FFF2-40B4-BE49-F238E27FC236}">
                <a16:creationId xmlns:a16="http://schemas.microsoft.com/office/drawing/2014/main" id="{DBEFEAA3-E010-36ED-FAF3-81AABACBE4C7}"/>
              </a:ext>
            </a:extLst>
          </p:cNvPr>
          <p:cNvSpPr/>
          <p:nvPr/>
        </p:nvSpPr>
        <p:spPr bwMode="auto">
          <a:xfrm>
            <a:off x="3884691" y="1690689"/>
            <a:ext cx="2885242" cy="2845800"/>
          </a:xfrm>
          <a:prstGeom prst="roundRect">
            <a:avLst/>
          </a:prstGeom>
          <a:noFill/>
          <a:ln w="9525" cap="flat" cmpd="sng" algn="ctr">
            <a:solidFill>
              <a:srgbClr val="0033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tab pos="1546225" algn="l"/>
              </a:tabLst>
            </a:pPr>
            <a:endParaRPr kumimoji="0" lang="en-US" sz="1800" b="1" i="0" u="none" strike="noStrike" cap="none" normalizeH="0" baseline="-2500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4BEA0D02-2597-D3C9-16D2-6BB503113E53}"/>
              </a:ext>
            </a:extLst>
          </p:cNvPr>
          <p:cNvSpPr txBox="1"/>
          <p:nvPr/>
        </p:nvSpPr>
        <p:spPr>
          <a:xfrm>
            <a:off x="3916152" y="3125486"/>
            <a:ext cx="2822320" cy="1200329"/>
          </a:xfrm>
          <a:prstGeom prst="rect">
            <a:avLst/>
          </a:prstGeom>
          <a:noFill/>
        </p:spPr>
        <p:txBody>
          <a:bodyPr wrap="square">
            <a:spAutoFit/>
          </a:bodyPr>
          <a:lstStyle/>
          <a:p>
            <a:pPr algn="ctr">
              <a:tabLst>
                <a:tab pos="1546225" algn="l"/>
              </a:tabLst>
            </a:pPr>
            <a:r>
              <a:rPr lang="en-US" dirty="0"/>
              <a:t>Created by Congress</a:t>
            </a:r>
          </a:p>
          <a:p>
            <a:pPr algn="ctr">
              <a:tabLst>
                <a:tab pos="1546225" algn="l"/>
              </a:tabLst>
            </a:pPr>
            <a:r>
              <a:rPr lang="en-US" dirty="0"/>
              <a:t>Updated to include Housing Mission </a:t>
            </a:r>
          </a:p>
          <a:p>
            <a:pPr algn="ctr">
              <a:tabLst>
                <a:tab pos="1546225" algn="l"/>
              </a:tabLst>
            </a:pPr>
            <a:r>
              <a:rPr lang="en-US" dirty="0"/>
              <a:t>in 1989</a:t>
            </a:r>
          </a:p>
        </p:txBody>
      </p:sp>
      <p:sp>
        <p:nvSpPr>
          <p:cNvPr id="16" name="TextBox 15">
            <a:extLst>
              <a:ext uri="{FF2B5EF4-FFF2-40B4-BE49-F238E27FC236}">
                <a16:creationId xmlns:a16="http://schemas.microsoft.com/office/drawing/2014/main" id="{8432E6F3-422A-2EEC-0892-5157057B7E62}"/>
              </a:ext>
            </a:extLst>
          </p:cNvPr>
          <p:cNvSpPr txBox="1"/>
          <p:nvPr/>
        </p:nvSpPr>
        <p:spPr>
          <a:xfrm>
            <a:off x="7386221" y="2055812"/>
            <a:ext cx="1997476" cy="1200329"/>
          </a:xfrm>
          <a:prstGeom prst="rect">
            <a:avLst/>
          </a:prstGeom>
          <a:noFill/>
        </p:spPr>
        <p:txBody>
          <a:bodyPr wrap="square" rtlCol="0">
            <a:spAutoFit/>
          </a:bodyPr>
          <a:lstStyle/>
          <a:p>
            <a:pPr algn="ctr"/>
            <a:r>
              <a:rPr lang="en-US" dirty="0"/>
              <a:t>11 FHLBanks Nationwide separated by Districts</a:t>
            </a:r>
          </a:p>
        </p:txBody>
      </p:sp>
    </p:spTree>
    <p:extLst>
      <p:ext uri="{BB962C8B-B14F-4D97-AF65-F5344CB8AC3E}">
        <p14:creationId xmlns:p14="http://schemas.microsoft.com/office/powerpoint/2010/main" val="181157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rot="20491167" flipH="1">
            <a:off x="10690691" y="5258497"/>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003251">
            <a:off x="324810" y="226677"/>
            <a:ext cx="1325563" cy="1325563"/>
          </a:xfrm>
          <a:prstGeom prst="rect">
            <a:avLst/>
          </a:prstGeom>
        </p:spPr>
      </p:pic>
      <p:sp>
        <p:nvSpPr>
          <p:cNvPr id="10" name="TextBox 9">
            <a:extLst>
              <a:ext uri="{FF2B5EF4-FFF2-40B4-BE49-F238E27FC236}">
                <a16:creationId xmlns:a16="http://schemas.microsoft.com/office/drawing/2014/main" id="{71BAD67E-8C02-3679-B036-795F7F7398E4}"/>
              </a:ext>
            </a:extLst>
          </p:cNvPr>
          <p:cNvSpPr txBox="1"/>
          <p:nvPr/>
        </p:nvSpPr>
        <p:spPr>
          <a:xfrm>
            <a:off x="710119" y="2470410"/>
            <a:ext cx="5565841" cy="369332"/>
          </a:xfrm>
          <a:prstGeom prst="rect">
            <a:avLst/>
          </a:prstGeom>
          <a:noFill/>
        </p:spPr>
        <p:txBody>
          <a:bodyPr wrap="square" rtlCol="0">
            <a:spAutoFit/>
          </a:bodyPr>
          <a:lstStyle/>
          <a:p>
            <a:r>
              <a:rPr lang="en-US" dirty="0">
                <a:solidFill>
                  <a:schemeClr val="bg1"/>
                </a:solidFill>
              </a:rPr>
              <a:t>Text goes here.</a:t>
            </a:r>
          </a:p>
        </p:txBody>
      </p:sp>
      <p:pic>
        <p:nvPicPr>
          <p:cNvPr id="5" name="Content Placeholder 4">
            <a:extLst>
              <a:ext uri="{FF2B5EF4-FFF2-40B4-BE49-F238E27FC236}">
                <a16:creationId xmlns:a16="http://schemas.microsoft.com/office/drawing/2014/main" id="{1379BDDE-86D4-E16F-46B4-1D8600FDE841}"/>
              </a:ext>
            </a:extLst>
          </p:cNvPr>
          <p:cNvPicPr>
            <a:picLocks noGrp="1" noChangeAspect="1"/>
          </p:cNvPicPr>
          <p:nvPr>
            <p:ph idx="1"/>
          </p:nvPr>
        </p:nvPicPr>
        <p:blipFill>
          <a:blip r:embed="rId4"/>
          <a:stretch>
            <a:fillRect/>
          </a:stretch>
        </p:blipFill>
        <p:spPr>
          <a:xfrm>
            <a:off x="1542474" y="0"/>
            <a:ext cx="8885381" cy="6831724"/>
          </a:xfrm>
        </p:spPr>
      </p:pic>
    </p:spTree>
    <p:extLst>
      <p:ext uri="{BB962C8B-B14F-4D97-AF65-F5344CB8AC3E}">
        <p14:creationId xmlns:p14="http://schemas.microsoft.com/office/powerpoint/2010/main" val="311940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843790" y="783414"/>
            <a:ext cx="9510008" cy="910475"/>
          </a:xfrm>
        </p:spPr>
        <p:txBody>
          <a:bodyPr>
            <a:noAutofit/>
          </a:bodyPr>
          <a:lstStyle/>
          <a:p>
            <a:r>
              <a:rPr lang="en-US" sz="4000" b="1" dirty="0">
                <a:solidFill>
                  <a:schemeClr val="accent2"/>
                </a:solidFill>
              </a:rPr>
              <a:t>WHO WE ARE AND WHAT WE DO</a:t>
            </a:r>
            <a:endParaRPr lang="en-US" sz="4000" dirty="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5B6EAE96-F0FB-64C6-E77D-A82454DD1C01}"/>
              </a:ext>
            </a:extLst>
          </p:cNvPr>
          <p:cNvSpPr txBox="1"/>
          <p:nvPr/>
        </p:nvSpPr>
        <p:spPr>
          <a:xfrm>
            <a:off x="436675" y="1909964"/>
            <a:ext cx="10269795" cy="1384995"/>
          </a:xfrm>
          <a:prstGeom prst="rect">
            <a:avLst/>
          </a:prstGeom>
          <a:noFill/>
        </p:spPr>
        <p:txBody>
          <a:bodyPr wrap="square" rtlCol="0">
            <a:spAutoFit/>
          </a:bodyPr>
          <a:lstStyle/>
          <a:p>
            <a:pPr marL="0" lvl="1" fontAlgn="base">
              <a:lnSpc>
                <a:spcPct val="100000"/>
              </a:lnSpc>
              <a:spcBef>
                <a:spcPct val="20000"/>
              </a:spcBef>
              <a:spcAft>
                <a:spcPct val="0"/>
              </a:spcAft>
              <a:defRPr/>
            </a:pPr>
            <a:r>
              <a:rPr lang="en-US" sz="3600" b="1" kern="0" dirty="0">
                <a:solidFill>
                  <a:srgbClr val="0070C0"/>
                </a:solidFill>
              </a:rPr>
              <a:t>Housing and Community Development (HCD)</a:t>
            </a:r>
            <a:endParaRPr lang="en-US" sz="3600" b="1" kern="0" dirty="0">
              <a:solidFill>
                <a:srgbClr val="0070C0"/>
              </a:solidFill>
              <a:latin typeface="Calibri"/>
            </a:endParaRPr>
          </a:p>
          <a:p>
            <a:pPr marL="0" indent="0">
              <a:buNone/>
            </a:pPr>
            <a:r>
              <a:rPr lang="en-US" sz="2400" dirty="0"/>
              <a:t>With funding from FHLBank’s income, we support and sustain affordable housing and community lending in our District through our programs. </a:t>
            </a:r>
          </a:p>
        </p:txBody>
      </p:sp>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pic>
        <p:nvPicPr>
          <p:cNvPr id="3" name="Picture 2">
            <a:extLst>
              <a:ext uri="{FF2B5EF4-FFF2-40B4-BE49-F238E27FC236}">
                <a16:creationId xmlns:a16="http://schemas.microsoft.com/office/drawing/2014/main" id="{6EA91E28-71D5-D184-9AC5-F1A5BCA426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66" y="3705982"/>
            <a:ext cx="69818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78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612214" y="410758"/>
            <a:ext cx="9510008" cy="910475"/>
          </a:xfrm>
        </p:spPr>
        <p:txBody>
          <a:bodyPr>
            <a:noAutofit/>
          </a:bodyPr>
          <a:lstStyle/>
          <a:p>
            <a:r>
              <a:rPr lang="en-US" sz="4000" b="1" dirty="0">
                <a:solidFill>
                  <a:schemeClr val="accent2"/>
                </a:solidFill>
              </a:rPr>
              <a:t>HCD – WHO WE ARE AND WHAT WE DO</a:t>
            </a:r>
            <a:endParaRPr lang="en-US" sz="4000" dirty="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592497" y="159941"/>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175421" y="120632"/>
            <a:ext cx="1325563" cy="1325563"/>
          </a:xfrm>
          <a:prstGeom prst="rect">
            <a:avLst/>
          </a:prstGeom>
        </p:spPr>
      </p:pic>
      <p:sp>
        <p:nvSpPr>
          <p:cNvPr id="4" name="TextBox 3">
            <a:extLst>
              <a:ext uri="{FF2B5EF4-FFF2-40B4-BE49-F238E27FC236}">
                <a16:creationId xmlns:a16="http://schemas.microsoft.com/office/drawing/2014/main" id="{5B6EAE96-F0FB-64C6-E77D-A82454DD1C01}"/>
              </a:ext>
            </a:extLst>
          </p:cNvPr>
          <p:cNvSpPr txBox="1"/>
          <p:nvPr/>
        </p:nvSpPr>
        <p:spPr>
          <a:xfrm>
            <a:off x="1040167" y="1119795"/>
            <a:ext cx="10111666" cy="4718599"/>
          </a:xfrm>
          <a:prstGeom prst="rect">
            <a:avLst/>
          </a:prstGeom>
          <a:noFill/>
        </p:spPr>
        <p:txBody>
          <a:bodyPr wrap="square" rtlCol="0">
            <a:spAutoFit/>
          </a:bodyPr>
          <a:lstStyle/>
          <a:p>
            <a:pPr marL="0" indent="0">
              <a:buNone/>
            </a:pPr>
            <a:r>
              <a:rPr lang="en-US" sz="2400" b="1" kern="0" dirty="0">
                <a:solidFill>
                  <a:srgbClr val="0070C0"/>
                </a:solidFill>
              </a:rPr>
              <a:t>Affordable Housing Program (AHP) </a:t>
            </a:r>
          </a:p>
          <a:p>
            <a:pPr marL="457200" lvl="2"/>
            <a:r>
              <a:rPr lang="en-US" sz="1800" b="0" i="0" dirty="0">
                <a:solidFill>
                  <a:srgbClr val="092F57"/>
                </a:solidFill>
                <a:effectLst/>
              </a:rPr>
              <a:t>The FHLBank system’s Affordable Housing Program is the largest privately funded housing grant program in the United States. FHLBank members, in partnership with public and private housing development organizations, prepare a detailed application for this competitive program.</a:t>
            </a:r>
            <a:endParaRPr lang="en-US" sz="1800" b="1" kern="0" dirty="0">
              <a:solidFill>
                <a:srgbClr val="092F57"/>
              </a:solidFill>
            </a:endParaRPr>
          </a:p>
          <a:p>
            <a:pPr marL="0" indent="0">
              <a:buNone/>
            </a:pPr>
            <a:r>
              <a:rPr lang="en-US" sz="2400" b="1" kern="0" dirty="0" err="1">
                <a:solidFill>
                  <a:srgbClr val="0070C0"/>
                </a:solidFill>
              </a:rPr>
              <a:t>TurnKey</a:t>
            </a:r>
            <a:r>
              <a:rPr lang="en-US" sz="2400" b="1" kern="0" dirty="0">
                <a:solidFill>
                  <a:srgbClr val="0070C0"/>
                </a:solidFill>
              </a:rPr>
              <a:t> (HSP, HSP+, HOPE)</a:t>
            </a:r>
          </a:p>
          <a:p>
            <a:pPr marL="457200" lvl="2"/>
            <a:r>
              <a:rPr lang="en-US" sz="1800" dirty="0" err="1">
                <a:solidFill>
                  <a:srgbClr val="092F57"/>
                </a:solidFill>
              </a:rPr>
              <a:t>TurnKey</a:t>
            </a:r>
            <a:r>
              <a:rPr lang="en-US" sz="1800" dirty="0">
                <a:solidFill>
                  <a:srgbClr val="092F57"/>
                </a:solidFill>
              </a:rPr>
              <a:t>, FHLBank’s new suite of products designed to provide assistance and address the challenges of attaining homeownership in Colorado, Kansas, Nebraska and Oklahoma. </a:t>
            </a:r>
          </a:p>
          <a:p>
            <a:pPr marL="0" lvl="1"/>
            <a:r>
              <a:rPr lang="en-US" sz="2400" b="1" kern="0" dirty="0">
                <a:solidFill>
                  <a:srgbClr val="0070C0"/>
                </a:solidFill>
              </a:rPr>
              <a:t>Community Housing Program (CHP)/Community Development Program (CDP)</a:t>
            </a:r>
          </a:p>
          <a:p>
            <a:pPr marL="457200" lvl="2"/>
            <a:r>
              <a:rPr lang="en-US" sz="1800" b="0" i="0" dirty="0">
                <a:solidFill>
                  <a:srgbClr val="092F57"/>
                </a:solidFill>
                <a:effectLst/>
              </a:rPr>
              <a:t>CHP and CDP provide advances priced below FHLBank’s regular advance rates to help members finance housing in their communities, and finance qualifying commercial loans, farm loans and community and economic development initiatives in the areas they serve.</a:t>
            </a:r>
          </a:p>
          <a:p>
            <a:pPr marL="0" lvl="1"/>
            <a:r>
              <a:rPr lang="en-US" sz="2400" b="1" kern="0" dirty="0">
                <a:solidFill>
                  <a:srgbClr val="0070C0"/>
                </a:solidFill>
              </a:rPr>
              <a:t>Voluntary Programs</a:t>
            </a:r>
          </a:p>
          <a:p>
            <a:pPr marL="4572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solidFill>
                  <a:srgbClr val="092F57"/>
                </a:solidFill>
              </a:rPr>
              <a:t>Programs funded beyond the regulatory requirement to assist with housing or community lending related initiatives within our district that are not met through our regulatory programs.</a:t>
            </a:r>
          </a:p>
        </p:txBody>
      </p:sp>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Tree>
    <p:extLst>
      <p:ext uri="{BB962C8B-B14F-4D97-AF65-F5344CB8AC3E}">
        <p14:creationId xmlns:p14="http://schemas.microsoft.com/office/powerpoint/2010/main" val="122989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2E4A-EB2C-8E03-7E82-B0DCF035FAA6}"/>
              </a:ext>
            </a:extLst>
          </p:cNvPr>
          <p:cNvSpPr>
            <a:spLocks noGrp="1"/>
          </p:cNvSpPr>
          <p:nvPr>
            <p:ph type="title"/>
          </p:nvPr>
        </p:nvSpPr>
        <p:spPr>
          <a:xfrm>
            <a:off x="1150620" y="549791"/>
            <a:ext cx="9890759" cy="1325563"/>
          </a:xfrm>
        </p:spPr>
        <p:txBody>
          <a:bodyPr>
            <a:normAutofit/>
          </a:bodyPr>
          <a:lstStyle/>
          <a:p>
            <a:r>
              <a:rPr kumimoji="0" lang="en-US" sz="4000" b="0" i="0" u="none" strike="noStrike" kern="1200" cap="all" spc="0" normalizeH="0" baseline="0" noProof="0" dirty="0">
                <a:ln>
                  <a:noFill/>
                </a:ln>
                <a:solidFill>
                  <a:srgbClr val="FF9933"/>
                </a:solidFill>
                <a:effectLst/>
                <a:uLnTx/>
                <a:uFillTx/>
                <a:latin typeface="Calibri bold"/>
                <a:ea typeface="+mj-ea"/>
                <a:cs typeface="+mj-cs"/>
              </a:rPr>
              <a:t>2024 Program </a:t>
            </a:r>
            <a:r>
              <a:rPr kumimoji="0" lang="en-US" sz="4000" b="0" i="0" u="none" strike="noStrike" kern="1200" cap="all" spc="0" normalizeH="0" baseline="0" noProof="0" dirty="0" err="1">
                <a:ln>
                  <a:noFill/>
                </a:ln>
                <a:solidFill>
                  <a:srgbClr val="FF9933"/>
                </a:solidFill>
                <a:effectLst/>
                <a:uLnTx/>
                <a:uFillTx/>
                <a:latin typeface="Calibri bold"/>
                <a:ea typeface="+mj-ea"/>
                <a:cs typeface="+mj-cs"/>
              </a:rPr>
              <a:t>fUNDING</a:t>
            </a:r>
            <a:endParaRPr lang="en-US" sz="4000" b="1" dirty="0">
              <a:solidFill>
                <a:srgbClr val="FF9933"/>
              </a:solidFill>
            </a:endParaRPr>
          </a:p>
        </p:txBody>
      </p:sp>
      <p:pic>
        <p:nvPicPr>
          <p:cNvPr id="7" name="Content Placeholder 6" descr="A red and blue pattern&#10;&#10;Description automatically generated">
            <a:extLst>
              <a:ext uri="{FF2B5EF4-FFF2-40B4-BE49-F238E27FC236}">
                <a16:creationId xmlns:a16="http://schemas.microsoft.com/office/drawing/2014/main" id="{A45799D1-7C31-ECC3-E80C-9F4F266A0F6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51924"/>
          <a:stretch/>
        </p:blipFill>
        <p:spPr>
          <a:xfrm>
            <a:off x="-24384" y="0"/>
            <a:ext cx="915860" cy="6858000"/>
          </a:xfrm>
        </p:spPr>
      </p:pic>
      <p:graphicFrame>
        <p:nvGraphicFramePr>
          <p:cNvPr id="5" name="Chart 4">
            <a:extLst>
              <a:ext uri="{FF2B5EF4-FFF2-40B4-BE49-F238E27FC236}">
                <a16:creationId xmlns:a16="http://schemas.microsoft.com/office/drawing/2014/main" id="{F0E8801E-E976-ED98-DE80-3058821E320E}"/>
              </a:ext>
            </a:extLst>
          </p:cNvPr>
          <p:cNvGraphicFramePr/>
          <p:nvPr>
            <p:extLst>
              <p:ext uri="{D42A27DB-BD31-4B8C-83A1-F6EECF244321}">
                <p14:modId xmlns:p14="http://schemas.microsoft.com/office/powerpoint/2010/main" val="1914553672"/>
              </p:ext>
            </p:extLst>
          </p:nvPr>
        </p:nvGraphicFramePr>
        <p:xfrm>
          <a:off x="1655291" y="1741997"/>
          <a:ext cx="4196080" cy="37896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BCAECD54-19FD-29E2-71D7-5FBA4AC23E28}"/>
              </a:ext>
            </a:extLst>
          </p:cNvPr>
          <p:cNvGraphicFramePr/>
          <p:nvPr>
            <p:extLst>
              <p:ext uri="{D42A27DB-BD31-4B8C-83A1-F6EECF244321}">
                <p14:modId xmlns:p14="http://schemas.microsoft.com/office/powerpoint/2010/main" val="2987123907"/>
              </p:ext>
            </p:extLst>
          </p:nvPr>
        </p:nvGraphicFramePr>
        <p:xfrm>
          <a:off x="6185270" y="1741997"/>
          <a:ext cx="4196080" cy="37896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18419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3B6-ED95-2E31-1B6E-3796ED443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3D77B-0FCD-DF6E-3E60-6B7B5371735A}"/>
              </a:ext>
            </a:extLst>
          </p:cNvPr>
          <p:cNvSpPr>
            <a:spLocks noGrp="1"/>
          </p:cNvSpPr>
          <p:nvPr>
            <p:ph type="title"/>
          </p:nvPr>
        </p:nvSpPr>
        <p:spPr>
          <a:xfrm>
            <a:off x="381740" y="365125"/>
            <a:ext cx="10972059" cy="1325563"/>
          </a:xfrm>
        </p:spPr>
        <p:txBody>
          <a:bodyPr>
            <a:normAutofit/>
          </a:bodyPr>
          <a:lstStyle/>
          <a:p>
            <a:r>
              <a:rPr lang="en-US" sz="4000" b="1" dirty="0">
                <a:solidFill>
                  <a:schemeClr val="accent2"/>
                </a:solidFill>
              </a:rPr>
              <a:t>VOLUNTARY COMMITMENT</a:t>
            </a:r>
          </a:p>
        </p:txBody>
      </p:sp>
      <p:pic>
        <p:nvPicPr>
          <p:cNvPr id="7" name="Content Placeholder 6" descr="A red and blue pattern&#10;&#10;Description automatically generated">
            <a:extLst>
              <a:ext uri="{FF2B5EF4-FFF2-40B4-BE49-F238E27FC236}">
                <a16:creationId xmlns:a16="http://schemas.microsoft.com/office/drawing/2014/main" id="{84DC0CF9-674E-1AA6-3812-01CDAF8F83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790E0AB9-A9AB-813B-FD9D-10F4D1DC05B2}"/>
              </a:ext>
            </a:extLst>
          </p:cNvPr>
          <p:cNvPicPr>
            <a:picLocks noChangeAspect="1"/>
          </p:cNvPicPr>
          <p:nvPr/>
        </p:nvPicPr>
        <p:blipFill>
          <a:blip r:embed="rId4">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
        <p:nvSpPr>
          <p:cNvPr id="30" name="TextBox 29">
            <a:extLst>
              <a:ext uri="{FF2B5EF4-FFF2-40B4-BE49-F238E27FC236}">
                <a16:creationId xmlns:a16="http://schemas.microsoft.com/office/drawing/2014/main" id="{19459F04-FF8E-4666-A2C9-8511166149E9}"/>
              </a:ext>
            </a:extLst>
          </p:cNvPr>
          <p:cNvSpPr txBox="1"/>
          <p:nvPr/>
        </p:nvSpPr>
        <p:spPr>
          <a:xfrm>
            <a:off x="572655" y="1468583"/>
            <a:ext cx="7148945" cy="2923877"/>
          </a:xfrm>
          <a:prstGeom prst="rect">
            <a:avLst/>
          </a:prstGeom>
          <a:noFill/>
        </p:spPr>
        <p:txBody>
          <a:bodyPr wrap="square">
            <a:spAutoFit/>
          </a:bodyPr>
          <a:lstStyle/>
          <a:p>
            <a:r>
              <a:rPr lang="en-US" sz="2800" dirty="0">
                <a:solidFill>
                  <a:srgbClr val="0070C0"/>
                </a:solidFill>
              </a:rPr>
              <a:t>Beginning in 2023, we committed to increasing voluntary funding over the next three years:</a:t>
            </a:r>
          </a:p>
          <a:p>
            <a:pPr marL="342900" indent="-342900">
              <a:buFont typeface="Arial" panose="020B0604020202020204" pitchFamily="34" charset="0"/>
              <a:buChar char="•"/>
            </a:pPr>
            <a:r>
              <a:rPr lang="en-US" sz="2000" dirty="0">
                <a:solidFill>
                  <a:schemeClr val="tx2"/>
                </a:solidFill>
              </a:rPr>
              <a:t>At least $1 million in funding for voluntary grants in 2023</a:t>
            </a:r>
            <a:endParaRPr lang="en-US" sz="2000" dirty="0">
              <a:solidFill>
                <a:schemeClr val="tx2"/>
              </a:solidFill>
              <a:cs typeface="Calibri bold"/>
            </a:endParaRPr>
          </a:p>
          <a:p>
            <a:pPr marL="342900" indent="-342900">
              <a:buFont typeface="Arial" panose="020B0604020202020204" pitchFamily="34" charset="0"/>
              <a:buChar char="•"/>
            </a:pPr>
            <a:r>
              <a:rPr lang="en-US" sz="2000" dirty="0">
                <a:solidFill>
                  <a:schemeClr val="tx2"/>
                </a:solidFill>
              </a:rPr>
              <a:t>At least 2.5% of our 2023 net income before our AHP assessment for voluntary grants in 2024 and</a:t>
            </a:r>
          </a:p>
          <a:p>
            <a:pPr marL="342900" indent="-342900">
              <a:buFont typeface="Arial" panose="020B0604020202020204" pitchFamily="34" charset="0"/>
              <a:buChar char="•"/>
            </a:pPr>
            <a:r>
              <a:rPr lang="en-US" sz="2000" dirty="0">
                <a:solidFill>
                  <a:schemeClr val="tx2"/>
                </a:solidFill>
              </a:rPr>
              <a:t>5% of our 2024 net income before our AHP assessment for voluntary grants in 2025 and thereafter</a:t>
            </a:r>
            <a:endParaRPr lang="en-US" sz="2000" dirty="0">
              <a:solidFill>
                <a:schemeClr val="tx2"/>
              </a:solidFill>
              <a:cs typeface="Calibri bold"/>
            </a:endParaRPr>
          </a:p>
        </p:txBody>
      </p:sp>
      <p:sp>
        <p:nvSpPr>
          <p:cNvPr id="4" name="Ribbon: Curved and Tilted Down 3">
            <a:extLst>
              <a:ext uri="{FF2B5EF4-FFF2-40B4-BE49-F238E27FC236}">
                <a16:creationId xmlns:a16="http://schemas.microsoft.com/office/drawing/2014/main" id="{1483AB6A-2AA7-1CBC-3625-A04F24CDFB8E}"/>
              </a:ext>
            </a:extLst>
          </p:cNvPr>
          <p:cNvSpPr/>
          <p:nvPr/>
        </p:nvSpPr>
        <p:spPr>
          <a:xfrm rot="21290405">
            <a:off x="1346858" y="4591507"/>
            <a:ext cx="6584868" cy="1460665"/>
          </a:xfrm>
          <a:prstGeom prst="ellipseRibbon">
            <a:avLst>
              <a:gd name="adj1" fmla="val 25000"/>
              <a:gd name="adj2" fmla="val 63882"/>
              <a:gd name="adj3" fmla="val 72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 a cooperative, FHLBank Topeka’s success is a shared success for members and their communities.</a:t>
            </a:r>
          </a:p>
        </p:txBody>
      </p:sp>
      <p:sp>
        <p:nvSpPr>
          <p:cNvPr id="6" name="Rounded Rectangle 5">
            <a:extLst>
              <a:ext uri="{FF2B5EF4-FFF2-40B4-BE49-F238E27FC236}">
                <a16:creationId xmlns:a16="http://schemas.microsoft.com/office/drawing/2014/main" id="{ECEFC417-20CE-6AEA-ADA1-16D34BE42D0F}"/>
              </a:ext>
            </a:extLst>
          </p:cNvPr>
          <p:cNvSpPr/>
          <p:nvPr/>
        </p:nvSpPr>
        <p:spPr bwMode="auto">
          <a:xfrm>
            <a:off x="7856563" y="1027906"/>
            <a:ext cx="2706256" cy="2654732"/>
          </a:xfrm>
          <a:prstGeom prst="roundRect">
            <a:avLst/>
          </a:prstGeom>
          <a:solidFill>
            <a:schemeClr val="bg1">
              <a:lumMod val="85000"/>
            </a:schemeClr>
          </a:solidFill>
          <a:ln w="9525" cap="flat" cmpd="sng" algn="ctr">
            <a:solidFill>
              <a:srgbClr val="0033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rgbClr val="FF0000"/>
                </a:solidFill>
              </a:rPr>
              <a:t>Voluntary programs will be funded in partnership with FHLBank members.</a:t>
            </a:r>
          </a:p>
        </p:txBody>
      </p:sp>
    </p:spTree>
    <p:extLst>
      <p:ext uri="{BB962C8B-B14F-4D97-AF65-F5344CB8AC3E}">
        <p14:creationId xmlns:p14="http://schemas.microsoft.com/office/powerpoint/2010/main" val="4150412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rot="20491167" flipH="1">
            <a:off x="10690691" y="5258497"/>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003251">
            <a:off x="324810" y="226677"/>
            <a:ext cx="1325563" cy="1325563"/>
          </a:xfrm>
          <a:prstGeom prst="rect">
            <a:avLst/>
          </a:prstGeom>
        </p:spPr>
      </p:pic>
      <p:sp>
        <p:nvSpPr>
          <p:cNvPr id="10" name="TextBox 9">
            <a:extLst>
              <a:ext uri="{FF2B5EF4-FFF2-40B4-BE49-F238E27FC236}">
                <a16:creationId xmlns:a16="http://schemas.microsoft.com/office/drawing/2014/main" id="{71BAD67E-8C02-3679-B036-795F7F7398E4}"/>
              </a:ext>
            </a:extLst>
          </p:cNvPr>
          <p:cNvSpPr txBox="1"/>
          <p:nvPr/>
        </p:nvSpPr>
        <p:spPr>
          <a:xfrm>
            <a:off x="710119" y="2470410"/>
            <a:ext cx="5565841" cy="369332"/>
          </a:xfrm>
          <a:prstGeom prst="rect">
            <a:avLst/>
          </a:prstGeom>
          <a:noFill/>
        </p:spPr>
        <p:txBody>
          <a:bodyPr wrap="square" rtlCol="0">
            <a:spAutoFit/>
          </a:bodyPr>
          <a:lstStyle/>
          <a:p>
            <a:r>
              <a:rPr lang="en-US" dirty="0">
                <a:solidFill>
                  <a:schemeClr val="bg1"/>
                </a:solidFill>
              </a:rPr>
              <a:t>Text goes here.</a:t>
            </a:r>
          </a:p>
        </p:txBody>
      </p:sp>
      <p:graphicFrame>
        <p:nvGraphicFramePr>
          <p:cNvPr id="4" name="Chart 3">
            <a:extLst>
              <a:ext uri="{FF2B5EF4-FFF2-40B4-BE49-F238E27FC236}">
                <a16:creationId xmlns:a16="http://schemas.microsoft.com/office/drawing/2014/main" id="{3F63E12A-02CE-ED04-3229-D885BF1C0B43}"/>
              </a:ext>
            </a:extLst>
          </p:cNvPr>
          <p:cNvGraphicFramePr>
            <a:graphicFrameLocks/>
          </p:cNvGraphicFramePr>
          <p:nvPr>
            <p:extLst>
              <p:ext uri="{D42A27DB-BD31-4B8C-83A1-F6EECF244321}">
                <p14:modId xmlns:p14="http://schemas.microsoft.com/office/powerpoint/2010/main" val="4134916612"/>
              </p:ext>
            </p:extLst>
          </p:nvPr>
        </p:nvGraphicFramePr>
        <p:xfrm>
          <a:off x="7296727" y="1099128"/>
          <a:ext cx="4895273" cy="4050936"/>
        </p:xfrm>
        <a:graphic>
          <a:graphicData uri="http://schemas.openxmlformats.org/drawingml/2006/chart">
            <c:chart xmlns:c="http://schemas.openxmlformats.org/drawingml/2006/chart" xmlns:r="http://schemas.openxmlformats.org/officeDocument/2006/relationships" r:id="rId4"/>
          </a:graphicData>
        </a:graphic>
      </p:graphicFrame>
      <p:sp>
        <p:nvSpPr>
          <p:cNvPr id="3" name="Content Placeholder 2">
            <a:extLst>
              <a:ext uri="{FF2B5EF4-FFF2-40B4-BE49-F238E27FC236}">
                <a16:creationId xmlns:a16="http://schemas.microsoft.com/office/drawing/2014/main" id="{F4532923-5A58-4CA3-319D-345D37A2DC96}"/>
              </a:ext>
            </a:extLst>
          </p:cNvPr>
          <p:cNvSpPr>
            <a:spLocks noGrp="1"/>
          </p:cNvSpPr>
          <p:nvPr>
            <p:ph idx="1"/>
          </p:nvPr>
        </p:nvSpPr>
        <p:spPr>
          <a:xfrm>
            <a:off x="838200" y="1825625"/>
            <a:ext cx="7031182" cy="4351338"/>
          </a:xfrm>
        </p:spPr>
        <p:txBody>
          <a:bodyPr/>
          <a:lstStyle/>
          <a:p>
            <a:pPr marL="0" indent="0">
              <a:buNone/>
            </a:pPr>
            <a:r>
              <a:rPr lang="en-US" sz="4400" dirty="0">
                <a:solidFill>
                  <a:srgbClr val="0070C0"/>
                </a:solidFill>
              </a:rPr>
              <a:t>2024 Programs and Funding</a:t>
            </a:r>
          </a:p>
          <a:p>
            <a:pPr marL="0" indent="0">
              <a:buNone/>
            </a:pPr>
            <a:r>
              <a:rPr lang="en-US" dirty="0"/>
              <a:t>Voluntary commitment of at least 2.5% in 2024</a:t>
            </a:r>
          </a:p>
          <a:p>
            <a:pPr marL="342900" indent="-342900">
              <a:lnSpc>
                <a:spcPct val="100000"/>
              </a:lnSpc>
              <a:buFont typeface="Arial" panose="020B0604020202020204" pitchFamily="34" charset="0"/>
              <a:buChar char="•"/>
            </a:pPr>
            <a:r>
              <a:rPr lang="en-US" dirty="0"/>
              <a:t>Homeownership Possibilities Expanded (HOPE) – 40%</a:t>
            </a:r>
          </a:p>
          <a:p>
            <a:pPr marL="342900" indent="-342900">
              <a:lnSpc>
                <a:spcPct val="100000"/>
              </a:lnSpc>
              <a:buFont typeface="Arial" panose="020B0604020202020204" pitchFamily="34" charset="0"/>
              <a:buChar char="•"/>
            </a:pPr>
            <a:r>
              <a:rPr lang="en-US" dirty="0"/>
              <a:t>NAHI Grants program – 35%</a:t>
            </a:r>
          </a:p>
          <a:p>
            <a:pPr marL="342900" indent="-342900">
              <a:lnSpc>
                <a:spcPct val="100000"/>
              </a:lnSpc>
              <a:buFont typeface="Arial" panose="020B0604020202020204" pitchFamily="34" charset="0"/>
              <a:buChar char="•"/>
            </a:pPr>
            <a:r>
              <a:rPr lang="en-US" dirty="0"/>
              <a:t>AHP </a:t>
            </a:r>
            <a:r>
              <a:rPr lang="en-US" i="1" dirty="0"/>
              <a:t>Extra</a:t>
            </a:r>
            <a:r>
              <a:rPr lang="en-US" dirty="0"/>
              <a:t> – 25%</a:t>
            </a:r>
          </a:p>
          <a:p>
            <a:endParaRPr lang="en-US" dirty="0"/>
          </a:p>
        </p:txBody>
      </p:sp>
    </p:spTree>
    <p:extLst>
      <p:ext uri="{BB962C8B-B14F-4D97-AF65-F5344CB8AC3E}">
        <p14:creationId xmlns:p14="http://schemas.microsoft.com/office/powerpoint/2010/main" val="1636285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A03AA40E4C584795B170AC43B403D5" ma:contentTypeVersion="19" ma:contentTypeDescription="Create a new document." ma:contentTypeScope="" ma:versionID="d68c822063c6bfb26deae78a92c8e0e1">
  <xsd:schema xmlns:xsd="http://www.w3.org/2001/XMLSchema" xmlns:xs="http://www.w3.org/2001/XMLSchema" xmlns:p="http://schemas.microsoft.com/office/2006/metadata/properties" xmlns:ns2="8d508723-e639-4b93-8253-142cfbeeab1a" xmlns:ns3="70497fb1-53e5-4b98-b708-2626a1213597" targetNamespace="http://schemas.microsoft.com/office/2006/metadata/properties" ma:root="true" ma:fieldsID="afcff1743f9918e9866848b7a1f3cc1a" ns2:_="" ns3:_="">
    <xsd:import namespace="8d508723-e639-4b93-8253-142cfbeeab1a"/>
    <xsd:import namespace="70497fb1-53e5-4b98-b708-2626a12135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CR" minOccurs="0"/>
                <xsd:element ref="ns2:Test" minOccurs="0"/>
                <xsd:element ref="ns3:SharedWithUsers" minOccurs="0"/>
                <xsd:element ref="ns3:SharedWithDetails" minOccurs="0"/>
                <xsd:element ref="ns2:Cont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08723-e639-4b93-8253-142cfbeea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a504f05-855e-44fc-8779-c8d1e316033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Test" ma:index="21" nillable="true" ma:displayName="Test" ma:default="Test" ma:format="Dropdown" ma:internalName="Test">
      <xsd:simpleType>
        <xsd:restriction base="dms:Text">
          <xsd:maxLength value="255"/>
        </xsd:restriction>
      </xsd:simpleType>
    </xsd:element>
    <xsd:element name="Contents" ma:index="24" nillable="true" ma:displayName="Contents" ma:format="Dropdown" ma:internalName="Cont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97fb1-53e5-4b98-b708-2626a121359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6820dcf-98ee-4535-88ac-553ebe7e82a3}" ma:internalName="TaxCatchAll" ma:showField="CatchAllData" ma:web="70497fb1-53e5-4b98-b708-2626a121359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 xmlns="8d508723-e639-4b93-8253-142cfbeeab1a">Test</Test>
    <lcf76f155ced4ddcb4097134ff3c332f xmlns="8d508723-e639-4b93-8253-142cfbeeab1a">
      <Terms xmlns="http://schemas.microsoft.com/office/infopath/2007/PartnerControls"/>
    </lcf76f155ced4ddcb4097134ff3c332f>
    <TaxCatchAll xmlns="70497fb1-53e5-4b98-b708-2626a1213597" xsi:nil="true"/>
    <Contents xmlns="8d508723-e639-4b93-8253-142cfbeeab1a" xsi:nil="true"/>
  </documentManagement>
</p:properties>
</file>

<file path=customXml/itemProps1.xml><?xml version="1.0" encoding="utf-8"?>
<ds:datastoreItem xmlns:ds="http://schemas.openxmlformats.org/officeDocument/2006/customXml" ds:itemID="{EF5423FE-4804-4AA9-959F-BC16A42DFE1C}"/>
</file>

<file path=customXml/itemProps2.xml><?xml version="1.0" encoding="utf-8"?>
<ds:datastoreItem xmlns:ds="http://schemas.openxmlformats.org/officeDocument/2006/customXml" ds:itemID="{0FB5F655-14F6-4D39-A4B4-BEEE28304FED}"/>
</file>

<file path=customXml/itemProps3.xml><?xml version="1.0" encoding="utf-8"?>
<ds:datastoreItem xmlns:ds="http://schemas.openxmlformats.org/officeDocument/2006/customXml" ds:itemID="{CB3C0231-B98A-4456-A755-FBD954B7B5B0}"/>
</file>

<file path=docProps/app.xml><?xml version="1.0" encoding="utf-8"?>
<Properties xmlns="http://schemas.openxmlformats.org/officeDocument/2006/extended-properties" xmlns:vt="http://schemas.openxmlformats.org/officeDocument/2006/docPropsVTypes">
  <TotalTime>334</TotalTime>
  <Words>1623</Words>
  <Application>Microsoft Office PowerPoint</Application>
  <PresentationFormat>Widescreen</PresentationFormat>
  <Paragraphs>228</Paragraphs>
  <Slides>28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Aptos Display</vt:lpstr>
      <vt:lpstr>Arial</vt:lpstr>
      <vt:lpstr>Calibri</vt:lpstr>
      <vt:lpstr>Calibri bold</vt:lpstr>
      <vt:lpstr>Courier New</vt:lpstr>
      <vt:lpstr>Wingdings</vt:lpstr>
      <vt:lpstr>Office Theme</vt:lpstr>
      <vt:lpstr>PowerPoint Presentation</vt:lpstr>
      <vt:lpstr>FHLBank – Who We ARE AND WHAT WE DO</vt:lpstr>
      <vt:lpstr>What is the Federal Home Loan Bank (FHLBank)?</vt:lpstr>
      <vt:lpstr>PowerPoint Presentation</vt:lpstr>
      <vt:lpstr>WHO WE ARE AND WHAT WE DO</vt:lpstr>
      <vt:lpstr>HCD – WHO WE ARE AND WHAT WE DO</vt:lpstr>
      <vt:lpstr>2024 Program fUNDING</vt:lpstr>
      <vt:lpstr>VOLUNTARY COMMITMENT</vt:lpstr>
      <vt:lpstr>PowerPoint Presentation</vt:lpstr>
      <vt:lpstr>AFFORDABLE HOUSING PROGRAM (AHP)</vt:lpstr>
      <vt:lpstr>Competitive AHP</vt:lpstr>
      <vt:lpstr>2024 AHP OVERVIEW</vt:lpstr>
      <vt:lpstr>PowerPoint Presentation</vt:lpstr>
      <vt:lpstr>NATIVE AMERICAN HOUSING INITIATIVES (NAHI) GRANTS PROGRAM</vt:lpstr>
      <vt:lpstr>Where did it start?</vt:lpstr>
      <vt:lpstr>PowerPoint Presentation</vt:lpstr>
      <vt:lpstr>PowerPoint Presentation</vt:lpstr>
      <vt:lpstr>PowerPoint Presentation</vt:lpstr>
      <vt:lpstr>Where did it start?</vt:lpstr>
      <vt:lpstr>NAHI</vt:lpstr>
      <vt:lpstr>ELIGIBLE RECIPIENTS</vt:lpstr>
      <vt:lpstr>WHAT CAN THE GRANT BE USED FOR?</vt:lpstr>
      <vt:lpstr>PowerPoint Presentation</vt:lpstr>
      <vt:lpstr>Program timeline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Bianca Prieto</dc:creator>
  <cp:lastModifiedBy>Kylie Mergen</cp:lastModifiedBy>
  <cp:revision>5</cp:revision>
  <dcterms:created xsi:type="dcterms:W3CDTF">2024-11-06T21:00:51Z</dcterms:created>
  <dcterms:modified xsi:type="dcterms:W3CDTF">2024-11-19T19:13:39Z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807fb1-3c85-45b2-8374-23fac474382d_Enabled">
    <vt:lpwstr>true</vt:lpwstr>
  </property>
  <property fmtid="{D5CDD505-2E9C-101B-9397-08002B2CF9AE}" pid="3" name="MSIP_Label_d7807fb1-3c85-45b2-8374-23fac474382d_SetDate">
    <vt:lpwstr>2024-11-18T17:12:01Z</vt:lpwstr>
  </property>
  <property fmtid="{D5CDD505-2E9C-101B-9397-08002B2CF9AE}" pid="4" name="MSIP_Label_d7807fb1-3c85-45b2-8374-23fac474382d_Method">
    <vt:lpwstr>Privileged</vt:lpwstr>
  </property>
  <property fmtid="{D5CDD505-2E9C-101B-9397-08002B2CF9AE}" pid="5" name="MSIP_Label_d7807fb1-3c85-45b2-8374-23fac474382d_Name">
    <vt:lpwstr>d7807fb1-3c85-45b2-8374-23fac474382d</vt:lpwstr>
  </property>
  <property fmtid="{D5CDD505-2E9C-101B-9397-08002B2CF9AE}" pid="6" name="MSIP_Label_d7807fb1-3c85-45b2-8374-23fac474382d_SiteId">
    <vt:lpwstr>d1273393-c6b6-4abf-b2c7-8b199d33b87b</vt:lpwstr>
  </property>
  <property fmtid="{D5CDD505-2E9C-101B-9397-08002B2CF9AE}" pid="7" name="MSIP_Label_d7807fb1-3c85-45b2-8374-23fac474382d_ActionId">
    <vt:lpwstr>2c598125-4171-42ce-bc45-c737f6039ec9</vt:lpwstr>
  </property>
  <property fmtid="{D5CDD505-2E9C-101B-9397-08002B2CF9AE}" pid="8" name="MSIP_Label_d7807fb1-3c85-45b2-8374-23fac474382d_ContentBits">
    <vt:lpwstr>0</vt:lpwstr>
  </property>
  <property fmtid="{D5CDD505-2E9C-101B-9397-08002B2CF9AE}" pid="9" name="ContentTypeId">
    <vt:lpwstr>0x01010009A03AA40E4C584795B170AC43B403D5</vt:lpwstr>
  </property>
</Properties>
</file>