
<file path=[Content_Types].xml><?xml version="1.0" encoding="utf-8"?>
<Types xmlns="http://schemas.openxmlformats.org/package/2006/content-types">
  <Default Extension="xml" ContentType="application/vnd.openxmlformats-officedocument.extended-properties+xml"/>
  <Default Extension="jpeg" ContentType="image/jpeg"/>
  <Default Extension="png" ContentType="image/png"/>
  <Default Extension="emf" ContentType="image/x-emf"/>
  <Default Extension="bin" ContentType="application/vnd.openxmlformats-officedocument.oleObject"/>
  <Default Extension="jpg" ContentType="image/jpg"/>
  <Default Extension="wdp" ContentType="image/vnd.ms-photo"/>
  <Default Extension="rels" ContentType="application/vnd.openxmlformats-package.relationships+xml"/>
  <Override PartName="/docProps/core.xml" ContentType="application/vnd.openxmlformats-package.core-properties+xml"/>
  <Override PartName="/ppt/presentation.xml" ContentType="application/vnd.openxmlformats-officedocument.presentationml.presentation.main+xml"/>
  <Override PartName="/ppt/slides/slide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theme/theme1.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s/slide8.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tags/tag1.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bleStyles.xml" ContentType="application/vnd.openxmlformats-officedocument.presentationml.tableStyles+xml"/>
  <Override PartName="/customXml/item3.xml" ContentType="application/xml"/>
  <Override PartName="/customXml/itemProps3.xml" ContentType="application/vnd.openxmlformats-officedocument.customXmlProperties+xml"/>
  <Override PartName="/ppt/slides/slide2.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customXml/item2.xml" ContentType="application/xml"/>
  <Override PartName="/customXml/itemProps2.xml" ContentType="application/vnd.openxmlformats-officedocument.customXmlProperties+xml"/>
  <Override PartName="/ppt/viewProps.xml" ContentType="application/vnd.openxmlformats-officedocument.presentationml.viewProps+xml"/>
  <Override PartName="/customXml/item1.xml" ContentType="application/xml"/>
  <Override PartName="/customXml/itemProps1.xml" ContentType="application/vnd.openxmlformats-officedocument.customXmlProperties+xml"/>
  <Override PartName="/ppt/slides/slide1.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5.xml" ContentType="application/vnd.openxmlformats-officedocument.presentationml.slide+xml"/>
  <Override PartName="/ppt/notesSlides/notesSlide5.xml" ContentType="application/vnd.openxmlformats-officedocument.presentationml.notesSlide+xml"/>
  <Override PartName="/ppt/tags/tag7.xml" ContentType="application/vnd.openxmlformats-officedocument.presentationml.tags+xml"/>
  <Override PartName="/ppt/slides/slide4.xml" ContentType="application/vnd.openxmlformats-officedocument.presentationml.slide+xml"/>
  <Override PartName="/ppt/notesSlides/notesSlide4.xml" ContentType="application/vnd.openxmlformats-officedocument.presentationml.notesSlide+xml"/>
  <Override PartName="/ppt/tags/tag6.xml" ContentType="application/vnd.openxmlformats-officedocument.presentationml.tag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4"/>
  </p:notesMasterIdLst>
  <p:sldIdLst>
    <p:sldId id="617" r:id="rId6"/>
    <p:sldId id="720" r:id="rId7"/>
    <p:sldId id="257" r:id="rId8"/>
    <p:sldId id="271" r:id="rId9"/>
    <p:sldId id="616" r:id="rId10"/>
    <p:sldId id="615" r:id="rId11"/>
    <p:sldId id="723" r:id="rId12"/>
    <p:sldId id="72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AFB"/>
    <a:srgbClr val="2D4513"/>
    <a:srgbClr val="DFF1CB"/>
    <a:srgbClr val="D1F3FF"/>
    <a:srgbClr val="B6846B"/>
    <a:srgbClr val="FFD85D"/>
    <a:srgbClr val="072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68105" autoAdjust="0"/>
  </p:normalViewPr>
  <p:slideViewPr>
    <p:cSldViewPr snapToGrid="0">
      <p:cViewPr varScale="1">
        <p:scale>
          <a:sx n="63" d="100"/>
          <a:sy n="63" d="100"/>
        </p:scale>
        <p:origin x="1217" y="29"/>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3.xml" Id="rId8" /><Relationship Type="http://schemas.openxmlformats.org/officeDocument/2006/relationships/slide" Target="/ppt/slides/slide8.xml" Id="rId13" /><Relationship Type="http://schemas.openxmlformats.org/officeDocument/2006/relationships/tableStyles" Target="/ppt/tableStyles.xml" Id="rId18" /><Relationship Type="http://schemas.openxmlformats.org/officeDocument/2006/relationships/customXml" Target="/customXml/item3.xml" Id="rId3" /><Relationship Type="http://schemas.openxmlformats.org/officeDocument/2006/relationships/slide" Target="/ppt/slides/slide2.xml" Id="rId7" /><Relationship Type="http://schemas.openxmlformats.org/officeDocument/2006/relationships/slide" Target="/ppt/slides/slide7.xml" Id="rId12" /><Relationship Type="http://schemas.openxmlformats.org/officeDocument/2006/relationships/theme" Target="/ppt/theme/theme1.xml" Id="rId17" /><Relationship Type="http://schemas.openxmlformats.org/officeDocument/2006/relationships/customXml" Target="/customXml/item2.xml" Id="rId2" /><Relationship Type="http://schemas.openxmlformats.org/officeDocument/2006/relationships/viewProps" Target="/ppt/viewProps.xml" Id="rId16" /><Relationship Type="http://schemas.openxmlformats.org/officeDocument/2006/relationships/customXml" Target="/customXml/item1.xml" Id="rId1" /><Relationship Type="http://schemas.openxmlformats.org/officeDocument/2006/relationships/slide" Target="/ppt/slides/slide1.xml" Id="rId6" /><Relationship Type="http://schemas.openxmlformats.org/officeDocument/2006/relationships/slide" Target="/ppt/slides/slide6.xml" Id="rId11" /><Relationship Type="http://schemas.openxmlformats.org/officeDocument/2006/relationships/slideMaster" Target="/ppt/slideMasters/slideMaster2.xml" Id="rId5" /><Relationship Type="http://schemas.openxmlformats.org/officeDocument/2006/relationships/presProps" Target="/ppt/presProps.xml" Id="rId15" /><Relationship Type="http://schemas.openxmlformats.org/officeDocument/2006/relationships/slide" Target="/ppt/slides/slide5.xml" Id="rId10"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notesMaster" Target="/ppt/notesMasters/notesMaster1.xml" Id="rId14" /></Relationships>
</file>

<file path=ppt/notesMasters/_rels/notesMaster1.xml.rels>&#65279;<?xml version="1.0" encoding="utf-8"?><Relationships xmlns="http://schemas.openxmlformats.org/package/2006/relationships"><Relationship Type="http://schemas.openxmlformats.org/officeDocument/2006/relationships/theme" Target="/ppt/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6CC0AB-4A55-486E-9CF8-AAC300ABD576}" type="datetimeFigureOut">
              <a:rPr lang="en-US" smtClean="0"/>
              <a:t>11/18/2024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BA1B22-D9ED-4CF9-A20A-2F29F23B04CB}" type="slidenum">
              <a:rPr lang="en-US" smtClean="0"/>
              <a:t>‹#›</a:t>
            </a:fld>
            <a:endParaRPr lang="en-US"/>
          </a:p>
        </p:txBody>
      </p:sp>
    </p:spTree>
    <p:extLst>
      <p:ext uri="{BB962C8B-B14F-4D97-AF65-F5344CB8AC3E}">
        <p14:creationId xmlns:p14="http://schemas.microsoft.com/office/powerpoint/2010/main" val="118276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Anna Lawrence and I’ve worked for the NPTHA for over 25 years. Although I’m the one speaking today there is a team of people that have been working on housing and climate and issues for a long time.</a:t>
            </a:r>
          </a:p>
          <a:p>
            <a:endParaRPr lang="en-US" dirty="0"/>
          </a:p>
          <a:p>
            <a:pPr defTabSz="931774"/>
            <a:r>
              <a:rPr lang="en-US" dirty="0">
                <a:latin typeface="Calibri" panose="020F0502020204030204" pitchFamily="34" charset="0"/>
                <a:ea typeface="Calibri" panose="020F0502020204030204" pitchFamily="34" charset="0"/>
              </a:rPr>
              <a:t>In July and August 2024, the Environmental Protection Agency selected the Nez Perce Tribe to receive </a:t>
            </a:r>
            <a:r>
              <a:rPr lang="en-US" u="sng" dirty="0">
                <a:solidFill>
                  <a:srgbClr val="0563C1"/>
                </a:solidFill>
                <a:latin typeface="Calibri" panose="020F0502020204030204" pitchFamily="34" charset="0"/>
                <a:ea typeface="Calibri" panose="020F0502020204030204" pitchFamily="34" charset="0"/>
              </a:rPr>
              <a:t>$37 million from the Climate Pollution Reduction</a:t>
            </a:r>
            <a:r>
              <a:rPr lang="en-US" u="sng" dirty="0">
                <a:latin typeface="Calibri" panose="020F0502020204030204" pitchFamily="34" charset="0"/>
                <a:ea typeface="Calibri" panose="020F0502020204030204" pitchFamily="34" charset="0"/>
              </a:rPr>
              <a:t> Implementation Grant – General Competition </a:t>
            </a:r>
            <a:r>
              <a:rPr lang="en-US" dirty="0">
                <a:latin typeface="Calibri" panose="020F0502020204030204" pitchFamily="34" charset="0"/>
                <a:ea typeface="Calibri" panose="020F0502020204030204" pitchFamily="34" charset="0"/>
              </a:rPr>
              <a:t>and </a:t>
            </a:r>
            <a:r>
              <a:rPr lang="en-US" u="sng" dirty="0">
                <a:latin typeface="Calibri" panose="020F0502020204030204" pitchFamily="34" charset="0"/>
                <a:ea typeface="Calibri" panose="020F0502020204030204" pitchFamily="34" charset="0"/>
              </a:rPr>
              <a:t>over 7 million from the Tribes &amp; Territories Competition </a:t>
            </a:r>
            <a:r>
              <a:rPr lang="en-US" dirty="0">
                <a:latin typeface="Calibri" panose="020F0502020204030204" pitchFamily="34" charset="0"/>
                <a:ea typeface="Calibri" panose="020F0502020204030204" pitchFamily="34" charset="0"/>
              </a:rPr>
              <a:t>over the next 5 years.  Over 18 million of funding will go towards Climate Ready Housing upgrades. Today, I will discuss how the groundwork was laid for the 2 applications, the collaboration with project partners, and summarize the proposed Housing project activities. </a:t>
            </a:r>
            <a:r>
              <a:rPr lang="en-US" dirty="0"/>
              <a:t>We are humbled by our selection as we know the need is large for all of us to address the climate crisis.  </a:t>
            </a:r>
          </a:p>
          <a:p>
            <a:endParaRPr lang="en-US" dirty="0"/>
          </a:p>
        </p:txBody>
      </p:sp>
      <p:sp>
        <p:nvSpPr>
          <p:cNvPr id="4" name="Slide Number Placeholder 3"/>
          <p:cNvSpPr>
            <a:spLocks noGrp="1"/>
          </p:cNvSpPr>
          <p:nvPr>
            <p:ph type="sldNum" sz="quarter" idx="5"/>
          </p:nvPr>
        </p:nvSpPr>
        <p:spPr/>
        <p:txBody>
          <a:bodyPr/>
          <a:lstStyle/>
          <a:p>
            <a:fld id="{DFBA1B22-D9ED-4CF9-A20A-2F29F23B04CB}" type="slidenum">
              <a:rPr lang="en-US" smtClean="0"/>
              <a:t>1</a:t>
            </a:fld>
            <a:endParaRPr lang="en-US"/>
          </a:p>
        </p:txBody>
      </p:sp>
    </p:spTree>
    <p:extLst>
      <p:ext uri="{BB962C8B-B14F-4D97-AF65-F5344CB8AC3E}">
        <p14:creationId xmlns:p14="http://schemas.microsoft.com/office/powerpoint/2010/main" val="372955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4903E-A9D6-4FB5-A818-223A5E7C2CA3}" type="slidenum">
              <a:rPr lang="en-US" altLang="en-US">
                <a:solidFill>
                  <a:prstClr val="black"/>
                </a:solidFill>
              </a:rPr>
              <a:pPr/>
              <a:t>2</a:t>
            </a:fld>
            <a:endParaRPr lang="en-US" altLang="en-US">
              <a:solidFill>
                <a:prstClr val="black"/>
              </a:solidFill>
            </a:endParaRPr>
          </a:p>
        </p:txBody>
      </p:sp>
      <p:sp>
        <p:nvSpPr>
          <p:cNvPr id="9218" name="Rectangle 2"/>
          <p:cNvSpPr>
            <a:spLocks noGrp="1" noRot="1" noChangeAspect="1" noChangeArrowheads="1" noTextEdit="1"/>
          </p:cNvSpPr>
          <p:nvPr>
            <p:ph type="sldImg"/>
          </p:nvPr>
        </p:nvSpPr>
        <p:spPr>
          <a:xfrm>
            <a:off x="433388" y="708025"/>
            <a:ext cx="6302375" cy="3544888"/>
          </a:xfrm>
          <a:ln/>
        </p:spPr>
      </p:sp>
      <p:sp>
        <p:nvSpPr>
          <p:cNvPr id="9219" name="Rectangle 3"/>
          <p:cNvSpPr>
            <a:spLocks noGrp="1" noChangeArrowheads="1"/>
          </p:cNvSpPr>
          <p:nvPr>
            <p:ph type="body" idx="1"/>
          </p:nvPr>
        </p:nvSpPr>
        <p:spPr/>
        <p:txBody>
          <a:bodyPr/>
          <a:lstStyle/>
          <a:p>
            <a:r>
              <a:rPr lang="en-US" altLang="en-US" sz="1000" dirty="0"/>
              <a:t>Here is a map of the territory of the Nez Perce Tribe or the Nee mee poo. The current 1863 reservation is in present day North Central Idaho in the yellow outline shape in the center of the map. The tribal headquarters are in Lapwai, Idah.  I’ll start from the outside line and then move in.</a:t>
            </a:r>
          </a:p>
          <a:p>
            <a:pPr marL="171450" indent="-171450" defTabSz="931774">
              <a:buFont typeface="Arial" panose="020B0604020202020204" pitchFamily="34" charset="0"/>
              <a:buChar char="•"/>
              <a:defRPr/>
            </a:pPr>
            <a:r>
              <a:rPr lang="en-US" altLang="en-US" sz="1000" dirty="0"/>
              <a:t>The red/purple outline reflects the area defined as the “aboriginal territory of the Nez Perce Tribe” where the Tribe has exclusive use and occupancy since time immemorial and it contains important hunting and fishing areas for the Nez Perce Tribe. These </a:t>
            </a:r>
            <a:r>
              <a:rPr lang="en-US" sz="1000" i="1" dirty="0"/>
              <a:t>Aboriginal lands are over 13.3 million acres and include portions of Washington, Oregon, Idaho, and Montana. </a:t>
            </a:r>
            <a:endParaRPr lang="en-US" altLang="en-US" sz="1000" dirty="0"/>
          </a:p>
          <a:p>
            <a:pPr marL="171450" indent="-171450" defTabSz="931774">
              <a:buFont typeface="Arial" panose="020B0604020202020204" pitchFamily="34" charset="0"/>
              <a:buChar char="•"/>
              <a:defRPr/>
            </a:pPr>
            <a:r>
              <a:rPr lang="en-US" altLang="en-US" sz="1000" dirty="0"/>
              <a:t>The green outline reflects the 1855 Reservation of 7.8 million ( 7,880,470 acres) which was a cessation by the Tribe to the U.S. of some 5.5 million acres of land, but the treaty reserved certain rights including the rights to hunt, gather, and graze animals on “open and unclaimed’ lands within the ceded territory and the right to take fish at all usual and accustomed places outside the reservation.  These rights are not a grant of rights to the Tribe, but a reservation by the Tribe of rights they already held. </a:t>
            </a:r>
          </a:p>
          <a:p>
            <a:pPr marL="171450" indent="-171450" defTabSz="931774">
              <a:buFont typeface="Arial" panose="020B0604020202020204" pitchFamily="34" charset="0"/>
              <a:buChar char="•"/>
              <a:defRPr/>
            </a:pPr>
            <a:r>
              <a:rPr lang="en-US" altLang="en-US" sz="1000" dirty="0"/>
              <a:t>The  yellow outline reflects the 1863 Nez Perce Reservation of 770,470 acres or 1200 square miles. These are the exterior boundaries of the Nez Perce Reservation that are federally recognized today. The topography consists mainly of the Clearwater River valley and a plateau or prairie, known as the Camas Prairie.  The Reservation is predominately agricultural and forested lands.</a:t>
            </a:r>
          </a:p>
          <a:p>
            <a:pPr lvl="1" defTabSz="949478">
              <a:buFontTx/>
              <a:buChar char="•"/>
              <a:defRPr/>
            </a:pPr>
            <a:r>
              <a:rPr lang="en-US" altLang="en-US" sz="1000" dirty="0"/>
              <a:t> Tribal population; 3,000 on or near Reservation; Total Reservation population: 19,500</a:t>
            </a:r>
          </a:p>
          <a:p>
            <a:pPr lvl="1">
              <a:buFontTx/>
              <a:buChar char="•"/>
            </a:pPr>
            <a:r>
              <a:rPr lang="en-US" altLang="en-US" sz="1000" dirty="0"/>
              <a:t>Tribe and/or members own 93,940 acres 12.3%</a:t>
            </a:r>
          </a:p>
          <a:p>
            <a:pPr marL="171450" indent="-171450">
              <a:buFont typeface="Arial" panose="020B0604020202020204" pitchFamily="34" charset="0"/>
              <a:buChar char="•"/>
            </a:pPr>
            <a:r>
              <a:rPr lang="en-US" altLang="en-US" sz="800" dirty="0"/>
              <a:t>Discovery of gold on portions of the 1855 reservation eventually resulted in a new treaty sought by the U.S.  Although this treaty was resisted by Nez Perce leaders, it was ultimately executed based upon the threats of federal representatives that there would be serious consequences if the Tribe failed to agree to the treaty.  This treaty had no effect on any of the fishing, hunting, gathering, or grazing rights reserved in the 1855 Treaty.</a:t>
            </a:r>
          </a:p>
          <a:p>
            <a:endParaRPr lang="en-US" altLang="en-US" sz="1000" dirty="0"/>
          </a:p>
          <a:p>
            <a:endParaRPr lang="en-US" altLang="en-US" sz="1000" dirty="0"/>
          </a:p>
        </p:txBody>
      </p:sp>
    </p:spTree>
    <p:extLst>
      <p:ext uri="{BB962C8B-B14F-4D97-AF65-F5344CB8AC3E}">
        <p14:creationId xmlns:p14="http://schemas.microsoft.com/office/powerpoint/2010/main" val="31841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that Tribes including the Nez Perce have been calling for care and stewardship for a long time.  We are all responsible for our Home– the land, the air, the water, the animals like salmon and orca for instance, and the people. </a:t>
            </a:r>
          </a:p>
        </p:txBody>
      </p:sp>
      <p:sp>
        <p:nvSpPr>
          <p:cNvPr id="4" name="Slide Number Placeholder 3"/>
          <p:cNvSpPr>
            <a:spLocks noGrp="1"/>
          </p:cNvSpPr>
          <p:nvPr>
            <p:ph type="sldNum" sz="quarter" idx="5"/>
          </p:nvPr>
        </p:nvSpPr>
        <p:spPr/>
        <p:txBody>
          <a:bodyPr/>
          <a:lstStyle/>
          <a:p>
            <a:fld id="{DFBA1B22-D9ED-4CF9-A20A-2F29F23B04CB}" type="slidenum">
              <a:rPr lang="en-US" smtClean="0"/>
              <a:t>3</a:t>
            </a:fld>
            <a:endParaRPr lang="en-US"/>
          </a:p>
        </p:txBody>
      </p:sp>
    </p:spTree>
    <p:extLst>
      <p:ext uri="{BB962C8B-B14F-4D97-AF65-F5344CB8AC3E}">
        <p14:creationId xmlns:p14="http://schemas.microsoft.com/office/powerpoint/2010/main" val="53075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Times New Roman" panose="02020603050405020304" pitchFamily="18" charset="0"/>
              </a:rPr>
              <a:t>To be able to apply for the CPRG Implementation Funding, the Nez Perce Tribe submitted a proposal and received an EPA CPRG Planning Grant in 2023 of $120,000 to coordinate</a:t>
            </a:r>
          </a:p>
          <a:p>
            <a:pPr defTabSz="931774">
              <a:defRPr/>
            </a:pPr>
            <a:r>
              <a:rPr lang="en-US" dirty="0">
                <a:latin typeface="Calibri" panose="020F0502020204030204" pitchFamily="34" charset="0"/>
                <a:ea typeface="Times New Roman" panose="02020603050405020304" pitchFamily="18" charset="0"/>
              </a:rPr>
              <a:t>meetings with tribal community and staff from Housing, Social Services, Natural Resources, Transportation, Enterprises, Education and many other programs. There were multiple meetings covering a gamut OF topics to gather input about climate issues impacting the Nez Perce Community.  </a:t>
            </a:r>
          </a:p>
          <a:p>
            <a:pPr marL="291179" indent="-291179" defTabSz="931774">
              <a:buFont typeface="Arial" panose="020B0604020202020204" pitchFamily="34" charset="0"/>
              <a:buChar char="•"/>
              <a:defRPr/>
            </a:pPr>
            <a:r>
              <a:rPr lang="en-US" dirty="0">
                <a:latin typeface="Calibri" panose="020F0502020204030204" pitchFamily="34" charset="0"/>
                <a:ea typeface="Times New Roman" panose="02020603050405020304" pitchFamily="18" charset="0"/>
              </a:rPr>
              <a:t>From these meetings, the team worked with a contractor on the development of the Priority Climate Action Plan or P-CAP including emissions reductions/greenhouse gas calculations. </a:t>
            </a:r>
          </a:p>
          <a:p>
            <a:pPr marL="291179" indent="-291179" defTabSz="931774">
              <a:buFont typeface="Arial" panose="020B0604020202020204" pitchFamily="34" charset="0"/>
              <a:buChar char="•"/>
              <a:defRPr/>
            </a:pPr>
            <a:r>
              <a:rPr lang="en-US" dirty="0">
                <a:latin typeface="Calibri" panose="020F0502020204030204" pitchFamily="34" charset="0"/>
                <a:ea typeface="Times New Roman" panose="02020603050405020304" pitchFamily="18" charset="0"/>
              </a:rPr>
              <a:t>A P-CAP was required to apply for the CPRG Implementation Grants </a:t>
            </a:r>
          </a:p>
          <a:p>
            <a:pPr marL="291179" indent="-291179" defTabSz="931774">
              <a:buFont typeface="Arial" panose="020B0604020202020204" pitchFamily="34" charset="0"/>
              <a:buChar char="•"/>
              <a:defRPr/>
            </a:pPr>
            <a:r>
              <a:rPr lang="en-US" dirty="0">
                <a:latin typeface="Calibri" panose="020F0502020204030204" pitchFamily="34" charset="0"/>
                <a:ea typeface="Times New Roman" panose="02020603050405020304" pitchFamily="18" charset="0"/>
              </a:rPr>
              <a:t>Every action/measure in the grant applications had to be linked to specific calculations to reduce emissions. These reductions will be reported during the five years of the grants.</a:t>
            </a:r>
          </a:p>
          <a:p>
            <a:pPr defTabSz="931774">
              <a:defRPr/>
            </a:pPr>
            <a:endParaRPr lang="en-US" dirty="0">
              <a:latin typeface="Calibri" panose="020F0502020204030204" pitchFamily="34" charset="0"/>
            </a:endParaRPr>
          </a:p>
          <a:p>
            <a:pPr defTabSz="931774">
              <a:defRPr/>
            </a:pPr>
            <a:r>
              <a:rPr lang="en-US" dirty="0">
                <a:latin typeface="Calibri" panose="020F0502020204030204" pitchFamily="34" charset="0"/>
              </a:rPr>
              <a:t>If you’ve like to review our entire P-CAP or summaries of grant projects please refer to the links on the slides. </a:t>
            </a:r>
          </a:p>
        </p:txBody>
      </p:sp>
      <p:sp>
        <p:nvSpPr>
          <p:cNvPr id="4" name="Slide Number Placeholder 3"/>
          <p:cNvSpPr>
            <a:spLocks noGrp="1"/>
          </p:cNvSpPr>
          <p:nvPr>
            <p:ph type="sldNum" sz="quarter" idx="5"/>
          </p:nvPr>
        </p:nvSpPr>
        <p:spPr/>
        <p:txBody>
          <a:bodyPr/>
          <a:lstStyle/>
          <a:p>
            <a:fld id="{DFBA1B22-D9ED-4CF9-A20A-2F29F23B04CB}" type="slidenum">
              <a:rPr lang="en-US" smtClean="0"/>
              <a:t>4</a:t>
            </a:fld>
            <a:endParaRPr lang="en-US"/>
          </a:p>
        </p:txBody>
      </p:sp>
    </p:spTree>
    <p:extLst>
      <p:ext uri="{BB962C8B-B14F-4D97-AF65-F5344CB8AC3E}">
        <p14:creationId xmlns:p14="http://schemas.microsoft.com/office/powerpoint/2010/main" val="137774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1B1B1B"/>
                </a:solidFill>
                <a:latin typeface="+mn-lt"/>
                <a:ea typeface="Calibri" panose="020F0502020204030204" pitchFamily="34" charset="0"/>
                <a:cs typeface="Calibri" panose="020F0502020204030204" pitchFamily="34" charset="0"/>
              </a:rPr>
              <a:t>The grants will fund Priority Measures of the Nez Perce Tribe aimed to reduce greenhouse gas emissions across multiple sectors, focusing on residential energy efficiency retrofits, renewable energy, electric vehicle transportation networks, and large scale tree plantings. </a:t>
            </a:r>
            <a:r>
              <a:rPr lang="en-US" kern="0" dirty="0">
                <a:latin typeface="Calibri" panose="020F0502020204030204" pitchFamily="34" charset="0"/>
                <a:ea typeface="Times New Roman" panose="02020603050405020304" pitchFamily="18" charset="0"/>
              </a:rPr>
              <a:t>On the slide, you can see the sectors and descriptions, amount of emissions reduced per Measure. Our two grant applications divided the Priority Measures. They were not repeat applications. Also, not all the Measures presented in the P-CAP were included in the applications. </a:t>
            </a:r>
            <a:r>
              <a:rPr lang="en-US" kern="100" dirty="0">
                <a:solidFill>
                  <a:srgbClr val="1B1B1B"/>
                </a:solidFill>
                <a:latin typeface="Calibri" panose="020F0502020204030204" pitchFamily="34" charset="0"/>
                <a:ea typeface="Calibri" panose="020F0502020204030204" pitchFamily="34" charset="0"/>
                <a:cs typeface="Calibri" panose="020F0502020204030204" pitchFamily="34" charset="0"/>
              </a:rPr>
              <a:t>Housing upgrades will protect Nez Perce communities on the 1863 Reservation in Idaho. Renewable energy and transportation projects will occur at tribally-owned property in Idaho and Oregon.  </a:t>
            </a:r>
          </a:p>
          <a:p>
            <a:endParaRPr lang="en-US" kern="0" dirty="0">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If asked about other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The Tribe also received a Tribal only competition grant that will provide energy audits and weatherization in a few tribal administrative fisheries buildings.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Energy Sovereignty and Resiliency Centers, EV Charging: 1) solar to power the Clearwater River Casino with 2 megapacks for an off-grid resiliency center 2) A new roof, rooftop solar, and a parking lot solar array for the Joseph Fisheries office to power the building and EV charging stations to expand EV charging in the ICC 3) Funds to install an EV charging in Kamiah, 4) Staff to have the capacity to build the Tribe’s Energy Program</a:t>
            </a:r>
          </a:p>
          <a:p>
            <a:endParaRPr lang="en-US" kern="100" dirty="0">
              <a:solidFill>
                <a:srgbClr val="1B1B1B"/>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5"/>
              </a:spcAft>
            </a:pPr>
            <a:r>
              <a:rPr lang="en-US" b="1" u="sng" kern="100" dirty="0">
                <a:latin typeface="Calibri" panose="020F0502020204030204" pitchFamily="34" charset="0"/>
                <a:ea typeface="Calibri" panose="020F0502020204030204" pitchFamily="34" charset="0"/>
                <a:cs typeface="Calibri" panose="020F0502020204030204" pitchFamily="34" charset="0"/>
              </a:rPr>
              <a:t>Location of Grant Activities</a:t>
            </a:r>
            <a:r>
              <a:rPr lang="en-US" b="1" kern="100" dirty="0">
                <a:latin typeface="Calibri" panose="020F0502020204030204" pitchFamily="34" charset="0"/>
                <a:ea typeface="Calibri" panose="020F0502020204030204" pitchFamily="34" charset="0"/>
                <a:cs typeface="Calibri" panose="020F0502020204030204" pitchFamily="34" charset="0"/>
              </a:rPr>
              <a:t>:</a:t>
            </a:r>
            <a:r>
              <a:rPr lang="en-US" kern="100" dirty="0">
                <a:latin typeface="Calibri" panose="020F0502020204030204" pitchFamily="34" charset="0"/>
                <a:ea typeface="Calibri" panose="020F0502020204030204" pitchFamily="34" charset="0"/>
                <a:cs typeface="Calibri" panose="020F0502020204030204" pitchFamily="34" charset="0"/>
              </a:rPr>
              <a:t> 1863 Nez Perce Reservation and Joseph, OR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b="1" u="sng" kern="100" dirty="0">
                <a:latin typeface="Calibri" panose="020F0502020204030204" pitchFamily="34" charset="0"/>
                <a:ea typeface="Calibri" panose="020F0502020204030204" pitchFamily="34" charset="0"/>
                <a:cs typeface="Calibri" panose="020F0502020204030204" pitchFamily="34" charset="0"/>
              </a:rPr>
              <a:t>GHG Emission Sectors Targeted</a:t>
            </a:r>
            <a:r>
              <a:rPr lang="en-US" b="1" kern="100" dirty="0">
                <a:latin typeface="Calibri" panose="020F0502020204030204" pitchFamily="34" charset="0"/>
                <a:ea typeface="Calibri" panose="020F0502020204030204" pitchFamily="34" charset="0"/>
                <a:cs typeface="Calibri" panose="020F0502020204030204" pitchFamily="34" charset="0"/>
              </a:rPr>
              <a:t>:</a:t>
            </a:r>
            <a:r>
              <a:rPr lang="en-US" kern="100" dirty="0">
                <a:latin typeface="Calibri" panose="020F0502020204030204" pitchFamily="34" charset="0"/>
                <a:ea typeface="Calibri" panose="020F0502020204030204" pitchFamily="34" charset="0"/>
                <a:cs typeface="Calibri" panose="020F0502020204030204" pitchFamily="34" charset="0"/>
              </a:rPr>
              <a:t> Buildings, Electric Power, Transportation</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b="1" u="sng" kern="100" dirty="0">
                <a:latin typeface="Calibri" panose="020F0502020204030204" pitchFamily="34" charset="0"/>
                <a:ea typeface="Calibri" panose="020F0502020204030204" pitchFamily="34" charset="0"/>
                <a:cs typeface="Calibri" panose="020F0502020204030204" pitchFamily="34" charset="0"/>
              </a:rPr>
              <a:t>Estimated Cumulative GHG Reductions for 2025-2030</a:t>
            </a:r>
            <a:r>
              <a:rPr lang="en-US" kern="100" dirty="0">
                <a:latin typeface="Calibri" panose="020F0502020204030204" pitchFamily="34" charset="0"/>
                <a:ea typeface="Calibri" panose="020F0502020204030204" pitchFamily="34" charset="0"/>
                <a:cs typeface="Calibri" panose="020F0502020204030204" pitchFamily="34" charset="0"/>
              </a:rPr>
              <a:t> (in metric tons): 	7,683</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b="1" u="sng" kern="100" dirty="0">
                <a:latin typeface="Calibri" panose="020F0502020204030204" pitchFamily="34" charset="0"/>
                <a:ea typeface="Calibri" panose="020F0502020204030204" pitchFamily="34" charset="0"/>
                <a:cs typeface="Calibri" panose="020F0502020204030204" pitchFamily="34" charset="0"/>
              </a:rPr>
              <a:t>Estimated Cumulative GHG Reductions for 2025-2050</a:t>
            </a:r>
            <a:r>
              <a:rPr lang="en-US" kern="100" dirty="0">
                <a:latin typeface="Calibri" panose="020F0502020204030204" pitchFamily="34" charset="0"/>
                <a:ea typeface="Calibri" panose="020F0502020204030204" pitchFamily="34" charset="0"/>
                <a:cs typeface="Calibri" panose="020F0502020204030204" pitchFamily="34" charset="0"/>
              </a:rPr>
              <a:t> (in metric tons): 	65,820</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kern="0" dirty="0">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BA1B22-D9ED-4CF9-A20A-2F29F23B04CB}" type="slidenum">
              <a:rPr lang="en-US" smtClean="0"/>
              <a:t>5</a:t>
            </a:fld>
            <a:endParaRPr lang="en-US"/>
          </a:p>
        </p:txBody>
      </p:sp>
    </p:spTree>
    <p:extLst>
      <p:ext uri="{BB962C8B-B14F-4D97-AF65-F5344CB8AC3E}">
        <p14:creationId xmlns:p14="http://schemas.microsoft.com/office/powerpoint/2010/main" val="179320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00" dirty="0">
                <a:solidFill>
                  <a:srgbClr val="1B1B1B"/>
                </a:solidFill>
                <a:latin typeface="+mn-lt"/>
                <a:ea typeface="Calibri" panose="020F0502020204030204" pitchFamily="34" charset="0"/>
                <a:cs typeface="Calibri" panose="020F0502020204030204" pitchFamily="34" charset="0"/>
              </a:rPr>
              <a:t>We will improve residential environment on the Nez Perce Reservation by creating resilient climate-ready homes that combat wildfire smoke and extreme heat and cold weather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650 homes will receive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energy audits to identify areas to seal and insulate and then weatherization to address those areas.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electric air source heat pumps or mini-splits to provide heating and cooling.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Many tribal homes do not have AC or the costs for both heating and cooling are so high per month that many families go without. Our communities regularly have 100plus degree days in the summer and this past winter we had multiple below zero days.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 350 homes will have their existing wood stoves replaced with new EPA-certified stoves. Pairing a wood stove with a heat pump has been an effective strategy in other communities.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Burning firewood is a cultural practice for Tribal members and a traditional and primary source of heat for many homes on the Reservation. Removing stoves and replacing them with non-wood burning heat sources is not a viable option. Extreme weather events and power outages are common, and families rely on their stove for heat and cooking.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Additionally, the Reservation is a high risk/high priority fire shed in the National Wildfire Crisis Strategy. With increased fuels reduction planned in nearby forests in the coming years, using locally sourced firewood through the Tribe’s firewood bank program and replacing uncertified stoves is a way to reduce fuel in forests and reduce emissions by having wood burn more efficiently in an EPA-certified wood stove instead of in a wildfire.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rPr>
              <a:t>Homes will also receive a supply of tools to reduce firewood moisture and improve stove efficiency.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latin typeface="+mn-lt"/>
                <a:ea typeface="Calibri" panose="020F0502020204030204" pitchFamily="34" charset="0"/>
              </a:rPr>
              <a:t>300 homes will receive solar power infrastructure upgrades – specifically home-based battery systems. The actual solar arrays were funded from other 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latin typeface="+mn-lt"/>
                <a:ea typeface="Calibri" panose="020F0502020204030204" pitchFamily="34" charset="0"/>
              </a:rPr>
              <a:t>Increase Tribal Capacity of hiring new employees and providing workforce trainings.</a:t>
            </a:r>
            <a:endParaRPr lang="en-US" sz="1200" dirty="0">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endParaRPr lang="en-US" sz="1800" kern="100" dirty="0">
              <a:solidFill>
                <a:srgbClr val="1B1B1B"/>
              </a:solidFill>
              <a:latin typeface="Calibri" panose="020F0502020204030204" pitchFamily="34" charset="0"/>
              <a:ea typeface="Calibri" panose="020F0502020204030204" pitchFamily="34" charset="0"/>
              <a:cs typeface="Calibri" panose="020F0502020204030204" pitchFamily="34"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BA1B22-D9ED-4CF9-A20A-2F29F23B04CB}" type="slidenum">
              <a:rPr lang="en-US" smtClean="0"/>
              <a:t>6</a:t>
            </a:fld>
            <a:endParaRPr lang="en-US"/>
          </a:p>
        </p:txBody>
      </p:sp>
    </p:spTree>
    <p:extLst>
      <p:ext uri="{BB962C8B-B14F-4D97-AF65-F5344CB8AC3E}">
        <p14:creationId xmlns:p14="http://schemas.microsoft.com/office/powerpoint/2010/main" val="409629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created strong bonds between tribal programs and entities and non-tribal partners to learn about and improve built environments. This collaborative work was the foundation for our CPRG Climate Ready Housing Upgrades.  This slide shares some of those activities:</a:t>
            </a:r>
            <a:endParaRPr lang="en-US" kern="0" dirty="0">
              <a:latin typeface="Calibri" panose="020F0502020204030204" pitchFamily="34" charset="0"/>
              <a:ea typeface="Times New Roman" panose="02020603050405020304" pitchFamily="18" charset="0"/>
            </a:endParaRPr>
          </a:p>
          <a:p>
            <a:endParaRPr lang="en-US" dirty="0"/>
          </a:p>
          <a:p>
            <a:pPr marL="171450" indent="-171450">
              <a:buFont typeface="Arial" panose="020B0604020202020204" pitchFamily="34" charset="0"/>
              <a:buChar char="•"/>
            </a:pPr>
            <a:r>
              <a:rPr lang="en-US" dirty="0"/>
              <a:t>Anything you want to add.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latin typeface="Calibri" panose="020F0502020204030204" pitchFamily="34" charset="0"/>
              </a:rPr>
              <a:t>We’ve partnered with Nez Perce Tribe Air Quality Program on community education for 20 years to assist in the improvement of indoor environments through classes like weatherization &amp; energy savings, green cleaning, mold, HEPA-filter and DIY air cleaners, radon, and maintaining firewood and wood stoves including woodshed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latin typeface="Calibri" panose="020F0502020204030204" pitchFamily="34" charset="0"/>
              </a:rPr>
              <a:t>We’ve supported the Air Quality Program, </a:t>
            </a:r>
            <a:r>
              <a:rPr lang="en-US" kern="0" dirty="0" err="1">
                <a:latin typeface="Calibri" panose="020F0502020204030204" pitchFamily="34" charset="0"/>
              </a:rPr>
              <a:t>Nimiipuu</a:t>
            </a:r>
            <a:r>
              <a:rPr lang="en-US" kern="0" dirty="0">
                <a:latin typeface="Calibri" panose="020F0502020204030204" pitchFamily="34" charset="0"/>
              </a:rPr>
              <a:t> Health, and their partners indoor environment research projects with 120 families.  Nearly all homes heating with wood heat.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BA1B22-D9ED-4CF9-A20A-2F29F23B04CB}" type="slidenum">
              <a:rPr lang="en-US" smtClean="0"/>
              <a:t>7</a:t>
            </a:fld>
            <a:endParaRPr lang="en-US"/>
          </a:p>
        </p:txBody>
      </p:sp>
    </p:spTree>
    <p:extLst>
      <p:ext uri="{BB962C8B-B14F-4D97-AF65-F5344CB8AC3E}">
        <p14:creationId xmlns:p14="http://schemas.microsoft.com/office/powerpoint/2010/main" val="4928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Thankful for all that helped with the plans and grant applications. </a:t>
            </a:r>
          </a:p>
          <a:p>
            <a:pPr marL="171450" indent="-171450" defTabSz="931774">
              <a:buFont typeface="Arial" panose="020B0604020202020204" pitchFamily="34" charset="0"/>
              <a:buChar char="•"/>
              <a:defRPr/>
            </a:pPr>
            <a:r>
              <a:rPr lang="en-US" dirty="0">
                <a:latin typeface="Calibri" panose="020F0502020204030204" pitchFamily="34" charset="0"/>
                <a:ea typeface="Calibri" panose="020F0502020204030204" pitchFamily="34" charset="0"/>
              </a:rPr>
              <a:t>We’re fortunate to have relatively low turnover in personnel among partners, which has allowed us to build relationships, trust, knowledge of community needs, and effective solutions over the years. </a:t>
            </a:r>
          </a:p>
          <a:p>
            <a:pPr marL="171450" indent="-171450" defTabSz="931774">
              <a:buFont typeface="Arial" panose="020B0604020202020204" pitchFamily="34" charset="0"/>
              <a:buChar char="•"/>
              <a:defRPr/>
            </a:pPr>
            <a:r>
              <a:rPr lang="en-US" kern="0" dirty="0">
                <a:latin typeface="Calibri" panose="020F0502020204030204" pitchFamily="34" charset="0"/>
                <a:ea typeface="Calibri" panose="020F0502020204030204" pitchFamily="34" charset="0"/>
              </a:rPr>
              <a:t>We really had a rare team of experienced folks that all contributed their own critical pieces to the applications. It was a total “whole is greater than the sum of its parts” scenario. </a:t>
            </a:r>
          </a:p>
          <a:p>
            <a:pPr marL="171450" indent="-171450" defTabSz="931774">
              <a:buFont typeface="Arial" panose="020B0604020202020204" pitchFamily="34" charset="0"/>
              <a:buChar char="•"/>
              <a:defRPr/>
            </a:pPr>
            <a:r>
              <a:rPr lang="en-US" kern="0" dirty="0">
                <a:latin typeface="Calibri" panose="020F0502020204030204" pitchFamily="34" charset="0"/>
                <a:ea typeface="Calibri" panose="020F0502020204030204" pitchFamily="34" charset="0"/>
              </a:rPr>
              <a:t>The Tribe needed all those who worked on the applications for the applications to be successful”</a:t>
            </a:r>
          </a:p>
          <a:p>
            <a:pPr marL="0" indent="0" defTabSz="931774">
              <a:buFont typeface="Arial" panose="020B0604020202020204" pitchFamily="34" charset="0"/>
              <a:buNone/>
              <a:defRPr/>
            </a:pPr>
            <a:endParaRPr lang="en-US" kern="0" dirty="0">
              <a:latin typeface="Calibri" panose="020F0502020204030204" pitchFamily="34" charset="0"/>
              <a:ea typeface="Calibri" panose="020F0502020204030204" pitchFamily="34" charset="0"/>
            </a:endParaRPr>
          </a:p>
          <a:p>
            <a:pPr marL="0" indent="0" defTabSz="931774">
              <a:buFont typeface="Arial" panose="020B0604020202020204" pitchFamily="34" charset="0"/>
              <a:buNone/>
              <a:defRPr/>
            </a:pPr>
            <a:endParaRPr lang="en-US" kern="0" dirty="0">
              <a:latin typeface="Calibri" panose="020F0502020204030204" pitchFamily="34" charset="0"/>
              <a:ea typeface="Calibri" panose="020F0502020204030204" pitchFamily="34" charset="0"/>
            </a:endParaRPr>
          </a:p>
          <a:p>
            <a:pPr marL="0" indent="0" defTabSz="931774">
              <a:buFont typeface="Arial" panose="020B0604020202020204" pitchFamily="34" charset="0"/>
              <a:buNone/>
              <a:defRPr/>
            </a:pPr>
            <a:r>
              <a:rPr lang="en-US" kern="0" dirty="0">
                <a:latin typeface="Calibri" panose="020F0502020204030204" pitchFamily="34" charset="0"/>
                <a:ea typeface="Calibri" panose="020F0502020204030204" pitchFamily="34" charset="0"/>
              </a:rPr>
              <a:t>ANNA IS THE BEST.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BA1B22-D9ED-4CF9-A20A-2F29F23B04CB}" type="slidenum">
              <a:rPr lang="en-US" smtClean="0"/>
              <a:t>8</a:t>
            </a:fld>
            <a:endParaRPr lang="en-US"/>
          </a:p>
        </p:txBody>
      </p:sp>
    </p:spTree>
    <p:extLst>
      <p:ext uri="{BB962C8B-B14F-4D97-AF65-F5344CB8AC3E}">
        <p14:creationId xmlns:p14="http://schemas.microsoft.com/office/powerpoint/2010/main" val="2769246266"/>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slideMaster" Target="/ppt/slideMasters/slideMaster2.xml" Id="rId2" /><Relationship Type="http://schemas.openxmlformats.org/officeDocument/2006/relationships/tags" Target="/ppt/tags/tag4.xml" Id="rId1" /><Relationship Type="http://schemas.openxmlformats.org/officeDocument/2006/relationships/image" Target="/ppt/media/image6.emf" Id="rId5" /><Relationship Type="http://schemas.openxmlformats.org/officeDocument/2006/relationships/oleObject" Target="/ppt/embeddings/oleObject4.bin" Id="rId4"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6DF5-BDA4-430B-9032-544D037EC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5C01E-9FA8-8BAF-5CCA-6996F26DC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2D90C-F6BB-B4CF-9A53-2A00206864FE}"/>
              </a:ext>
            </a:extLst>
          </p:cNvPr>
          <p:cNvSpPr>
            <a:spLocks noGrp="1"/>
          </p:cNvSpPr>
          <p:nvPr>
            <p:ph type="dt" sz="half" idx="10"/>
          </p:nvPr>
        </p:nvSpPr>
        <p:spPr/>
        <p:txBody>
          <a:bodyPr/>
          <a:lstStyle/>
          <a:p>
            <a:fld id="{E6CB58AD-769E-47D3-B68E-12CF9D51176A}" type="datetimeFigureOut">
              <a:rPr lang="en-US" smtClean="0"/>
              <a:t>11/18/2024</a:t>
            </a:fld>
            <a:endParaRPr lang="en-US"/>
          </a:p>
        </p:txBody>
      </p:sp>
      <p:sp>
        <p:nvSpPr>
          <p:cNvPr id="5" name="Footer Placeholder 4">
            <a:extLst>
              <a:ext uri="{FF2B5EF4-FFF2-40B4-BE49-F238E27FC236}">
                <a16:creationId xmlns:a16="http://schemas.microsoft.com/office/drawing/2014/main" id="{B41E72BE-DED9-0075-135F-F551ABDF3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62D1D-5C98-462D-6493-1C5F480CA3E4}"/>
              </a:ext>
            </a:extLst>
          </p:cNvPr>
          <p:cNvSpPr>
            <a:spLocks noGrp="1"/>
          </p:cNvSpPr>
          <p:nvPr>
            <p:ph type="sldNum" sz="quarter" idx="12"/>
          </p:nvPr>
        </p:nvSpPr>
        <p:spPr/>
        <p:txBody>
          <a:bodyPr/>
          <a:lstStyle/>
          <a:p>
            <a:fld id="{861AC648-8D1B-4E23-99F4-0D86858412C5}" type="slidenum">
              <a:rPr lang="en-US" smtClean="0"/>
              <a:t>‹#›</a:t>
            </a:fld>
            <a:endParaRPr lang="en-US"/>
          </a:p>
        </p:txBody>
      </p:sp>
    </p:spTree>
    <p:extLst>
      <p:ext uri="{BB962C8B-B14F-4D97-AF65-F5344CB8AC3E}">
        <p14:creationId xmlns:p14="http://schemas.microsoft.com/office/powerpoint/2010/main" val="164115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D74E2D-7E6A-EBE9-6BD1-342E51A57A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5893989" y="570379"/>
            <a:ext cx="404022" cy="12192000"/>
          </a:xfrm>
          <a:prstGeom prst="rect">
            <a:avLst/>
          </a:prstGeom>
        </p:spPr>
      </p:pic>
      <p:graphicFrame>
        <p:nvGraphicFramePr>
          <p:cNvPr id="10" name="think-cell data - do not delete" hidden="1">
            <a:extLst>
              <a:ext uri="{FF2B5EF4-FFF2-40B4-BE49-F238E27FC236}">
                <a16:creationId xmlns:a16="http://schemas.microsoft.com/office/drawing/2014/main" id="{A602AC68-FA18-400A-3AFF-1682CC88ABA1}"/>
              </a:ext>
            </a:extLst>
          </p:cNvPr>
          <p:cNvGraphicFramePr>
            <a:graphicFrameLocks noChangeAspect="1"/>
          </p:cNvGraphicFramePr>
          <p:nvPr userDrawn="1">
            <p:custDataLst>
              <p:tags r:id="rId1"/>
            </p:custDataLst>
            <p:extLst>
              <p:ext uri="{D42A27DB-BD31-4B8C-83A1-F6EECF244321}">
                <p14:modId xmlns:p14="http://schemas.microsoft.com/office/powerpoint/2010/main" val="2999984280"/>
              </p:ext>
            </p:extLst>
          </p:nvPr>
        </p:nvGraphicFramePr>
        <p:xfrm>
          <a:off x="2824" y="1191"/>
          <a:ext cx="2181"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think-cell data - do not delete" hidden="1">
                        <a:extLst>
                          <a:ext uri="{FF2B5EF4-FFF2-40B4-BE49-F238E27FC236}">
                            <a16:creationId xmlns:a16="http://schemas.microsoft.com/office/drawing/2014/main" id="{A602AC68-FA18-400A-3AFF-1682CC88ABA1}"/>
                          </a:ext>
                        </a:extLst>
                      </p:cNvPr>
                      <p:cNvPicPr/>
                      <p:nvPr/>
                    </p:nvPicPr>
                    <p:blipFill>
                      <a:blip r:embed="rId5"/>
                      <a:stretch>
                        <a:fillRect/>
                      </a:stretch>
                    </p:blipFill>
                    <p:spPr>
                      <a:xfrm>
                        <a:off x="2824" y="1191"/>
                        <a:ext cx="2181" cy="1191"/>
                      </a:xfrm>
                      <a:prstGeom prst="rect">
                        <a:avLst/>
                      </a:prstGeom>
                    </p:spPr>
                  </p:pic>
                </p:oleObj>
              </mc:Fallback>
            </mc:AlternateContent>
          </a:graphicData>
        </a:graphic>
      </p:graphicFrame>
      <p:sp>
        <p:nvSpPr>
          <p:cNvPr id="2" name="Title 1"/>
          <p:cNvSpPr>
            <a:spLocks noGrp="1"/>
          </p:cNvSpPr>
          <p:nvPr>
            <p:ph type="title"/>
          </p:nvPr>
        </p:nvSpPr>
        <p:spPr>
          <a:xfrm>
            <a:off x="566882" y="136524"/>
            <a:ext cx="11058236" cy="315910"/>
          </a:xfrm>
          <a:prstGeom prst="rect">
            <a:avLst/>
          </a:prstGeom>
        </p:spPr>
        <p:txBody>
          <a:bodyPr vert="horz"/>
          <a:lstStyle>
            <a:lvl1pPr>
              <a:defRPr sz="1500"/>
            </a:lvl1pPr>
          </a:lstStyle>
          <a:p>
            <a:r>
              <a:rPr lang="en-US"/>
              <a:t>Click to edit Master title style</a:t>
            </a:r>
          </a:p>
        </p:txBody>
      </p:sp>
      <p:sp>
        <p:nvSpPr>
          <p:cNvPr id="3" name="Slide Number Placeholder 3">
            <a:extLst>
              <a:ext uri="{FF2B5EF4-FFF2-40B4-BE49-F238E27FC236}">
                <a16:creationId xmlns:a16="http://schemas.microsoft.com/office/drawing/2014/main" id="{E8D518D4-56CF-924F-4366-67747139B249}"/>
              </a:ext>
            </a:extLst>
          </p:cNvPr>
          <p:cNvSpPr>
            <a:spLocks noGrp="1"/>
          </p:cNvSpPr>
          <p:nvPr>
            <p:ph type="sldNum" sz="quarter" idx="12"/>
          </p:nvPr>
        </p:nvSpPr>
        <p:spPr>
          <a:xfrm>
            <a:off x="10364079" y="6474799"/>
            <a:ext cx="959813" cy="365125"/>
          </a:xfrm>
          <a:prstGeom prst="rect">
            <a:avLst/>
          </a:prstGeom>
        </p:spPr>
        <p:txBody>
          <a:bodyPr lIns="0" tIns="0" rIns="0" bIns="0" anchor="ctr"/>
          <a:lstStyle>
            <a:lvl1pPr algn="ctr">
              <a:defRPr sz="1050">
                <a:solidFill>
                  <a:schemeClr val="accent6"/>
                </a:solidFill>
              </a:defRPr>
            </a:lvl1pPr>
          </a:lstStyle>
          <a:p>
            <a:fld id="{794DA3C6-2722-3C4A-84C0-887C01A8BC8F}" type="slidenum">
              <a:rPr lang="en-US" smtClean="0"/>
              <a:pPr/>
              <a:t>‹#›</a:t>
            </a:fld>
            <a:endParaRPr lang="en-US"/>
          </a:p>
        </p:txBody>
      </p:sp>
    </p:spTree>
    <p:extLst>
      <p:ext uri="{BB962C8B-B14F-4D97-AF65-F5344CB8AC3E}">
        <p14:creationId xmlns:p14="http://schemas.microsoft.com/office/powerpoint/2010/main" val="197850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9BAF-EE52-B4C4-CBFE-F62EDAD11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A658D-D2E4-CF69-C36A-67848325B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AB15F-C90B-F69B-A530-CE0A43E17FFA}"/>
              </a:ext>
            </a:extLst>
          </p:cNvPr>
          <p:cNvSpPr>
            <a:spLocks noGrp="1"/>
          </p:cNvSpPr>
          <p:nvPr>
            <p:ph type="dt" sz="half" idx="10"/>
          </p:nvPr>
        </p:nvSpPr>
        <p:spPr/>
        <p:txBody>
          <a:bodyPr/>
          <a:lstStyle/>
          <a:p>
            <a:fld id="{E6CB58AD-769E-47D3-B68E-12CF9D51176A}" type="datetimeFigureOut">
              <a:rPr lang="en-US" smtClean="0"/>
              <a:t>11/18/2024</a:t>
            </a:fld>
            <a:endParaRPr lang="en-US"/>
          </a:p>
        </p:txBody>
      </p:sp>
      <p:sp>
        <p:nvSpPr>
          <p:cNvPr id="5" name="Footer Placeholder 4">
            <a:extLst>
              <a:ext uri="{FF2B5EF4-FFF2-40B4-BE49-F238E27FC236}">
                <a16:creationId xmlns:a16="http://schemas.microsoft.com/office/drawing/2014/main" id="{739CDA91-2BCC-8DF9-8712-4D3C1BE16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2CAA9-6D2E-8F49-E2EC-7E184F7A86FB}"/>
              </a:ext>
            </a:extLst>
          </p:cNvPr>
          <p:cNvSpPr>
            <a:spLocks noGrp="1"/>
          </p:cNvSpPr>
          <p:nvPr>
            <p:ph type="sldNum" sz="quarter" idx="12"/>
          </p:nvPr>
        </p:nvSpPr>
        <p:spPr/>
        <p:txBody>
          <a:bodyPr/>
          <a:lstStyle/>
          <a:p>
            <a:fld id="{861AC648-8D1B-4E23-99F4-0D86858412C5}" type="slidenum">
              <a:rPr lang="en-US" smtClean="0"/>
              <a:t>‹#›</a:t>
            </a:fld>
            <a:endParaRPr lang="en-US"/>
          </a:p>
        </p:txBody>
      </p:sp>
    </p:spTree>
    <p:extLst>
      <p:ext uri="{BB962C8B-B14F-4D97-AF65-F5344CB8AC3E}">
        <p14:creationId xmlns:p14="http://schemas.microsoft.com/office/powerpoint/2010/main" val="212694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50A4A-3454-E78A-BECB-9ED8D9CB5E1C}"/>
              </a:ext>
            </a:extLst>
          </p:cNvPr>
          <p:cNvSpPr>
            <a:spLocks noGrp="1"/>
          </p:cNvSpPr>
          <p:nvPr>
            <p:ph type="dt" sz="half" idx="10"/>
          </p:nvPr>
        </p:nvSpPr>
        <p:spPr/>
        <p:txBody>
          <a:bodyPr/>
          <a:lstStyle/>
          <a:p>
            <a:fld id="{E6CB58AD-769E-47D3-B68E-12CF9D51176A}" type="datetimeFigureOut">
              <a:rPr lang="en-US" smtClean="0"/>
              <a:t>11/18/2024</a:t>
            </a:fld>
            <a:endParaRPr lang="en-US"/>
          </a:p>
        </p:txBody>
      </p:sp>
      <p:sp>
        <p:nvSpPr>
          <p:cNvPr id="3" name="Footer Placeholder 2">
            <a:extLst>
              <a:ext uri="{FF2B5EF4-FFF2-40B4-BE49-F238E27FC236}">
                <a16:creationId xmlns:a16="http://schemas.microsoft.com/office/drawing/2014/main" id="{9E00E354-CC2C-4945-C28B-988E06D0B7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81807-9833-7F8F-8506-4AE47B432DEE}"/>
              </a:ext>
            </a:extLst>
          </p:cNvPr>
          <p:cNvSpPr>
            <a:spLocks noGrp="1"/>
          </p:cNvSpPr>
          <p:nvPr>
            <p:ph type="sldNum" sz="quarter" idx="12"/>
          </p:nvPr>
        </p:nvSpPr>
        <p:spPr/>
        <p:txBody>
          <a:bodyPr/>
          <a:lstStyle/>
          <a:p>
            <a:fld id="{861AC648-8D1B-4E23-99F4-0D86858412C5}" type="slidenum">
              <a:rPr lang="en-US" smtClean="0"/>
              <a:t>‹#›</a:t>
            </a:fld>
            <a:endParaRPr lang="en-US"/>
          </a:p>
        </p:txBody>
      </p:sp>
    </p:spTree>
    <p:extLst>
      <p:ext uri="{BB962C8B-B14F-4D97-AF65-F5344CB8AC3E}">
        <p14:creationId xmlns:p14="http://schemas.microsoft.com/office/powerpoint/2010/main" val="184089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6170-F25E-8591-D323-8CFA535F1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7CE69-342B-6AC9-C254-9E57ACEB3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C0E9E0-569D-FF10-289C-334DE96D0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8028B-15BC-9C9C-52AF-1B9157EF195C}"/>
              </a:ext>
            </a:extLst>
          </p:cNvPr>
          <p:cNvSpPr>
            <a:spLocks noGrp="1"/>
          </p:cNvSpPr>
          <p:nvPr>
            <p:ph type="dt" sz="half" idx="10"/>
          </p:nvPr>
        </p:nvSpPr>
        <p:spPr/>
        <p:txBody>
          <a:bodyPr/>
          <a:lstStyle/>
          <a:p>
            <a:fld id="{E6CB58AD-769E-47D3-B68E-12CF9D51176A}" type="datetimeFigureOut">
              <a:rPr lang="en-US" smtClean="0"/>
              <a:t>11/18/2024</a:t>
            </a:fld>
            <a:endParaRPr lang="en-US"/>
          </a:p>
        </p:txBody>
      </p:sp>
      <p:sp>
        <p:nvSpPr>
          <p:cNvPr id="6" name="Footer Placeholder 5">
            <a:extLst>
              <a:ext uri="{FF2B5EF4-FFF2-40B4-BE49-F238E27FC236}">
                <a16:creationId xmlns:a16="http://schemas.microsoft.com/office/drawing/2014/main" id="{F3021CD2-DC99-E409-5A89-E56894FD7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2B00F-94C0-ED3E-74EE-C9CE56D9A832}"/>
              </a:ext>
            </a:extLst>
          </p:cNvPr>
          <p:cNvSpPr>
            <a:spLocks noGrp="1"/>
          </p:cNvSpPr>
          <p:nvPr>
            <p:ph type="sldNum" sz="quarter" idx="12"/>
          </p:nvPr>
        </p:nvSpPr>
        <p:spPr/>
        <p:txBody>
          <a:bodyPr/>
          <a:lstStyle/>
          <a:p>
            <a:fld id="{861AC648-8D1B-4E23-99F4-0D86858412C5}" type="slidenum">
              <a:rPr lang="en-US" smtClean="0"/>
              <a:t>‹#›</a:t>
            </a:fld>
            <a:endParaRPr lang="en-US"/>
          </a:p>
        </p:txBody>
      </p:sp>
    </p:spTree>
    <p:extLst>
      <p:ext uri="{BB962C8B-B14F-4D97-AF65-F5344CB8AC3E}">
        <p14:creationId xmlns:p14="http://schemas.microsoft.com/office/powerpoint/2010/main" val="3019187366"/>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 Type="http://schemas.openxmlformats.org/officeDocument/2006/relationships/slideLayout" Target="/ppt/slideLayouts/slideLayout9.xml" Id="rId9" /></Relationships>
</file>

<file path=ppt/slideMasters/_rels/slideMaster2.xml.rels>&#65279;<?xml version="1.0" encoding="utf-8"?><Relationships xmlns="http://schemas.openxmlformats.org/package/2006/relationships"><Relationship Type="http://schemas.openxmlformats.org/officeDocument/2006/relationships/image" Target="/ppt/media/image1.emf" Id="rId8" /><Relationship Type="http://schemas.openxmlformats.org/officeDocument/2006/relationships/slideLayout" Target="/ppt/slideLayouts/slideLayout14.xml" Id="rId3" /><Relationship Type="http://schemas.openxmlformats.org/officeDocument/2006/relationships/oleObject" Target="/ppt/embeddings/oleObject1.bin" Id="rId7" /><Relationship Type="http://schemas.openxmlformats.org/officeDocument/2006/relationships/tags" Target="/ppt/tags/tag1.xml" Id="rId6" /><Relationship Type="http://schemas.openxmlformats.org/officeDocument/2006/relationships/theme" Target="/ppt/theme/theme2.xml" Id="rId5"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44AD9-0FC9-E8C7-B0B4-A336E2D17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E1D709-FB7A-F98A-BC52-BC3FD17D1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53944-D029-52BF-F9C1-D7E75EDFF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B58AD-769E-47D3-B68E-12CF9D51176A}" type="datetimeFigureOut">
              <a:rPr lang="en-US" smtClean="0"/>
              <a:t>11/18/2024</a:t>
            </a:fld>
            <a:endParaRPr lang="en-US"/>
          </a:p>
        </p:txBody>
      </p:sp>
      <p:sp>
        <p:nvSpPr>
          <p:cNvPr id="5" name="Footer Placeholder 4">
            <a:extLst>
              <a:ext uri="{FF2B5EF4-FFF2-40B4-BE49-F238E27FC236}">
                <a16:creationId xmlns:a16="http://schemas.microsoft.com/office/drawing/2014/main" id="{4F688CE6-2D8B-2A4B-77EE-E810F86FF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61E73D-B27C-8EEB-CFD6-46E1E9180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C648-8D1B-4E23-99F4-0D86858412C5}" type="slidenum">
              <a:rPr lang="en-US" smtClean="0"/>
              <a:t>‹#›</a:t>
            </a:fld>
            <a:endParaRPr lang="en-US"/>
          </a:p>
        </p:txBody>
      </p:sp>
    </p:spTree>
    <p:extLst>
      <p:ext uri="{BB962C8B-B14F-4D97-AF65-F5344CB8AC3E}">
        <p14:creationId xmlns:p14="http://schemas.microsoft.com/office/powerpoint/2010/main" val="305837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7"/>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81744B-FBCE-6390-0CB0-65E20EBE17A3}"/>
              </a:ext>
            </a:extLst>
          </p:cNvPr>
          <p:cNvGraphicFramePr>
            <a:graphicFrameLocks noChangeAspect="1"/>
          </p:cNvGraphicFramePr>
          <p:nvPr userDrawn="1">
            <p:custDataLst>
              <p:tags r:id="rId6"/>
            </p:custDataLst>
            <p:extLst>
              <p:ext uri="{D42A27DB-BD31-4B8C-83A1-F6EECF244321}">
                <p14:modId xmlns:p14="http://schemas.microsoft.com/office/powerpoint/2010/main" val="2740533115"/>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7" name="think-cell data - do not delete" hidden="1">
                        <a:extLst>
                          <a:ext uri="{FF2B5EF4-FFF2-40B4-BE49-F238E27FC236}">
                            <a16:creationId xmlns:a16="http://schemas.microsoft.com/office/drawing/2014/main" id="{4381744B-FBCE-6390-0CB0-65E20EBE17A3}"/>
                          </a:ext>
                        </a:extLst>
                      </p:cNvPr>
                      <p:cNvPicPr/>
                      <p:nvPr/>
                    </p:nvPicPr>
                    <p:blipFill>
                      <a:blip r:embed="rId8"/>
                      <a:stretch>
                        <a:fillRect/>
                      </a:stretch>
                    </p:blipFill>
                    <p:spPr>
                      <a:xfrm>
                        <a:off x="1589" y="1589"/>
                        <a:ext cx="1227"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1DAE14F-8DCC-7A6B-BDBF-780F80B9AD2B}"/>
              </a:ext>
            </a:extLst>
          </p:cNvPr>
          <p:cNvSpPr>
            <a:spLocks noGrp="1"/>
          </p:cNvSpPr>
          <p:nvPr>
            <p:ph type="ftr" sz="quarter" idx="3"/>
          </p:nvPr>
        </p:nvSpPr>
        <p:spPr>
          <a:xfrm>
            <a:off x="4038602" y="6356748"/>
            <a:ext cx="7530604" cy="36433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2" name="Slide Number Placeholder 3">
            <a:extLst>
              <a:ext uri="{FF2B5EF4-FFF2-40B4-BE49-F238E27FC236}">
                <a16:creationId xmlns:a16="http://schemas.microsoft.com/office/drawing/2014/main" id="{89A356A0-D999-18A9-A65E-B385277E057C}"/>
              </a:ext>
            </a:extLst>
          </p:cNvPr>
          <p:cNvSpPr>
            <a:spLocks noGrp="1"/>
          </p:cNvSpPr>
          <p:nvPr>
            <p:ph type="sldNum" sz="quarter" idx="4"/>
          </p:nvPr>
        </p:nvSpPr>
        <p:spPr>
          <a:xfrm>
            <a:off x="10364079" y="6474799"/>
            <a:ext cx="959813" cy="365125"/>
          </a:xfrm>
          <a:prstGeom prst="rect">
            <a:avLst/>
          </a:prstGeom>
        </p:spPr>
        <p:txBody>
          <a:bodyPr lIns="0" tIns="0" rIns="0" bIns="0" anchor="ctr"/>
          <a:lstStyle>
            <a:lvl1pPr algn="ctr">
              <a:defRPr sz="1050">
                <a:solidFill>
                  <a:schemeClr val="accent6"/>
                </a:solidFill>
              </a:defRPr>
            </a:lvl1pPr>
          </a:lstStyle>
          <a:p>
            <a:fld id="{794DA3C6-2722-3C4A-84C0-887C01A8BC8F}" type="slidenum">
              <a:rPr lang="en-US" smtClean="0"/>
              <a:pPr/>
              <a:t>‹#›</a:t>
            </a:fld>
            <a:endParaRPr lang="en-US"/>
          </a:p>
        </p:txBody>
      </p:sp>
    </p:spTree>
    <p:extLst>
      <p:ext uri="{BB962C8B-B14F-4D97-AF65-F5344CB8AC3E}">
        <p14:creationId xmlns:p14="http://schemas.microsoft.com/office/powerpoint/2010/main" val="945309294"/>
      </p:ext>
    </p:extLst>
  </p:cSld>
  <p:clrMap bg1="lt1" tx1="dk1" bg2="lt2" tx2="dk2" accent1="accent1" accent2="accent2" accent3="accent3" accent4="accent4" accent5="accent5" accent6="accent6" hlink="hlink" folHlink="folHlink"/>
  <p:sldLayoutIdLst>
    <p:sldLayoutId id="2147483675" r:id="rId3"/>
  </p:sldLayoutIdLst>
  <p:hf hdr="0" dt="0"/>
  <p:txStyles>
    <p:titleStyle>
      <a:lvl1pPr algn="l" defTabSz="514350" rtl="0" eaLnBrk="1" latinLnBrk="0" hangingPunct="1">
        <a:lnSpc>
          <a:spcPct val="90000"/>
        </a:lnSpc>
        <a:spcBef>
          <a:spcPct val="0"/>
        </a:spcBef>
        <a:buNone/>
        <a:defRPr sz="1800" b="1" i="0" kern="1200">
          <a:solidFill>
            <a:schemeClr val="tx1"/>
          </a:solidFill>
          <a:latin typeface="Commuters Sans" panose="020B0504020203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notesSlide" Target="/ppt/notesSlides/notesSlide1.xml" Id="rId2" /><Relationship Type="http://schemas.openxmlformats.org/officeDocument/2006/relationships/slideLayout" Target="/ppt/slideLayouts/slideLayout1.xml" Id="rId1" /><Relationship Type="http://schemas.microsoft.com/office/2007/relationships/hdphoto" Target="/ppt/media/hdphoto2.wdp" Id="rId6" /><Relationship Type="http://schemas.openxmlformats.org/officeDocument/2006/relationships/image" Target="/ppt/media/image9.png" Id="rId5" /><Relationship Type="http://schemas.microsoft.com/office/2007/relationships/hdphoto" Target="/ppt/media/hdphoto1.wdp" Id="rId4" /></Relationships>
</file>

<file path=ppt/slides/_rels/slide2.xml.rels>&#65279;<?xml version="1.0" encoding="utf-8"?><Relationships xmlns="http://schemas.openxmlformats.org/package/2006/relationships"><Relationship Type="http://schemas.openxmlformats.org/officeDocument/2006/relationships/image" Target="/ppt/media/image10.jpe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image" Target="/ppt/media/image11.jpeg" Id="rId3" /><Relationship Type="http://schemas.openxmlformats.org/officeDocument/2006/relationships/notesSlide" Target="/ppt/notesSlides/notesSlide3.xml"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notesSlide" Target="/ppt/notesSlides/notesSlide4.xml" Id="rId3" /><Relationship Type="http://schemas.openxmlformats.org/officeDocument/2006/relationships/slideLayout" Target="/ppt/slideLayouts/slideLayout14.xml" Id="rId2" /><Relationship Type="http://schemas.openxmlformats.org/officeDocument/2006/relationships/tags" Target="/ppt/tags/tag6.xml" Id="rId1" /><Relationship Type="http://schemas.openxmlformats.org/officeDocument/2006/relationships/image" Target="/ppt/media/image13.png" Id="rId6" /><Relationship Type="http://schemas.openxmlformats.org/officeDocument/2006/relationships/image" Target="/ppt/media/image12.emf" Id="rId5" /><Relationship Type="http://schemas.openxmlformats.org/officeDocument/2006/relationships/oleObject" Target="/ppt/embeddings/oleObject6.bin" Id="rId4" /><Relationship Type="http://schemas.openxmlformats.org/officeDocument/2006/relationships/hyperlink" Target="http://www.epa.gov/inflation-reduction-act/cprg-implementation-grants-general-competition-selections" TargetMode="External" Id="rId8" /><Relationship Type="http://schemas.openxmlformats.org/officeDocument/2006/relationships/hyperlink" Target="http://www.epa.gov/system/files/documents/2024-04/nez-perce-tribe-pcap.pdf" TargetMode="External" Id="rId7" /><Relationship Type="http://schemas.openxmlformats.org/officeDocument/2006/relationships/hyperlink" Target="http://www.epa.gov/inflation-reduction-act/cprg-implementation-grants-tribes-and-territories-competition-selections#map" TargetMode="External" Id="rId9" /></Relationships>
</file>

<file path=ppt/slides/_rels/slide5.xml.rels>&#65279;<?xml version="1.0" encoding="utf-8"?><Relationships xmlns="http://schemas.openxmlformats.org/package/2006/relationships"><Relationship Type="http://schemas.openxmlformats.org/officeDocument/2006/relationships/notesSlide" Target="/ppt/notesSlides/notesSlide5.xml" Id="rId3" /><Relationship Type="http://schemas.openxmlformats.org/officeDocument/2006/relationships/image" Target="/ppt/media/image15.png" Id="rId7" /><Relationship Type="http://schemas.openxmlformats.org/officeDocument/2006/relationships/slideLayout" Target="/ppt/slideLayouts/slideLayout9.xml" Id="rId2" /><Relationship Type="http://schemas.openxmlformats.org/officeDocument/2006/relationships/tags" Target="/ppt/tags/tag7.xml" Id="rId1" /><Relationship Type="http://schemas.openxmlformats.org/officeDocument/2006/relationships/image" Target="/ppt/media/image14.png" Id="rId6" /><Relationship Type="http://schemas.openxmlformats.org/officeDocument/2006/relationships/image" Target="/ppt/media/image12.emf" Id="rId5" /><Relationship Type="http://schemas.openxmlformats.org/officeDocument/2006/relationships/oleObject" Target="/ppt/embeddings/oleObject6.bin" Id="rId4" /></Relationships>
</file>

<file path=ppt/slides/_rels/slide6.xml.rels>&#65279;<?xml version="1.0" encoding="utf-8"?><Relationships xmlns="http://schemas.openxmlformats.org/package/2006/relationships"><Relationship Type="http://schemas.openxmlformats.org/officeDocument/2006/relationships/image" Target="/ppt/media/image16.png" Id="rId3" /><Relationship Type="http://schemas.openxmlformats.org/officeDocument/2006/relationships/notesSlide" Target="/ppt/notesSlides/notesSlide6.xml" Id="rId2" /><Relationship Type="http://schemas.openxmlformats.org/officeDocument/2006/relationships/slideLayout" Target="/ppt/slideLayouts/slideLayout14.xml" Id="rId1" /></Relationships>
</file>

<file path=ppt/slides/_rels/slide7.xml.rels>&#65279;<?xml version="1.0" encoding="utf-8"?><Relationships xmlns="http://schemas.openxmlformats.org/package/2006/relationships"><Relationship Type="http://schemas.openxmlformats.org/officeDocument/2006/relationships/image" Target="/ppt/media/image17.jpg" Id="rId3" /><Relationship Type="http://schemas.openxmlformats.org/officeDocument/2006/relationships/notesSlide" Target="/ppt/notesSlides/notesSlide7.xml" Id="rId2" /><Relationship Type="http://schemas.openxmlformats.org/officeDocument/2006/relationships/slideLayout" Target="/ppt/slideLayouts/slideLayout14.xml" Id="rId1" /></Relationships>
</file>

<file path=ppt/slides/_rels/slide8.xml.rels>&#65279;<?xml version="1.0" encoding="utf-8"?><Relationships xmlns="http://schemas.openxmlformats.org/package/2006/relationships"><Relationship Type="http://schemas.openxmlformats.org/officeDocument/2006/relationships/image" Target="/ppt/media/image18.png" Id="rId3" /><Relationship Type="http://schemas.openxmlformats.org/officeDocument/2006/relationships/notesSlide" Target="/ppt/notesSlides/notesSlide8.xml" Id="rId2" /><Relationship Type="http://schemas.openxmlformats.org/officeDocument/2006/relationships/slideLayout" Target="/ppt/slideLayouts/slideLayout14.xml" Id="rId1"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70EC50-1B2F-E413-287E-DA3277CFFBE3}"/>
              </a:ext>
            </a:extLst>
          </p:cNvPr>
          <p:cNvSpPr>
            <a:spLocks noGrp="1"/>
          </p:cNvSpPr>
          <p:nvPr>
            <p:ph type="ctrTitle"/>
          </p:nvPr>
        </p:nvSpPr>
        <p:spPr>
          <a:xfrm>
            <a:off x="3936939" y="1610978"/>
            <a:ext cx="8270857" cy="2751086"/>
          </a:xfrm>
        </p:spPr>
        <p:txBody>
          <a:bodyPr>
            <a:normAutofit fontScale="90000"/>
          </a:bodyPr>
          <a:lstStyle/>
          <a:p>
            <a:pPr algn="r"/>
            <a:r>
              <a:rPr lang="en-US" dirty="0"/>
              <a:t>Nez Perce Tribe </a:t>
            </a:r>
            <a:br>
              <a:rPr lang="en-US" dirty="0"/>
            </a:br>
            <a:r>
              <a:rPr lang="en-US" dirty="0"/>
              <a:t>CPRG Implementation Grant</a:t>
            </a:r>
            <a:br>
              <a:rPr lang="en-US" dirty="0"/>
            </a:br>
            <a:r>
              <a:rPr lang="en-US" dirty="0"/>
              <a:t> Housing Upgrades </a:t>
            </a:r>
          </a:p>
        </p:txBody>
      </p:sp>
      <p:sp>
        <p:nvSpPr>
          <p:cNvPr id="4" name="Subtitle 3">
            <a:extLst>
              <a:ext uri="{FF2B5EF4-FFF2-40B4-BE49-F238E27FC236}">
                <a16:creationId xmlns:a16="http://schemas.microsoft.com/office/drawing/2014/main" id="{48F8420F-9F72-78BC-2E47-9EC42F1549CC}"/>
              </a:ext>
            </a:extLst>
          </p:cNvPr>
          <p:cNvSpPr>
            <a:spLocks noGrp="1"/>
          </p:cNvSpPr>
          <p:nvPr>
            <p:ph type="subTitle" idx="1"/>
          </p:nvPr>
        </p:nvSpPr>
        <p:spPr>
          <a:xfrm>
            <a:off x="4038600" y="4782320"/>
            <a:ext cx="7644627" cy="1329443"/>
          </a:xfrm>
        </p:spPr>
        <p:txBody>
          <a:bodyPr>
            <a:normAutofit fontScale="92500" lnSpcReduction="20000"/>
          </a:bodyPr>
          <a:lstStyle/>
          <a:p>
            <a:pPr algn="r"/>
            <a:r>
              <a:rPr lang="en-US" sz="3200" dirty="0"/>
              <a:t>Anna Lawrence</a:t>
            </a:r>
          </a:p>
          <a:p>
            <a:pPr algn="r"/>
            <a:r>
              <a:rPr lang="en-US" sz="3200" dirty="0"/>
              <a:t>Nez Perce Tribal Housing Authority</a:t>
            </a:r>
          </a:p>
          <a:p>
            <a:pPr algn="r"/>
            <a:r>
              <a:rPr lang="en-US" sz="3200" dirty="0"/>
              <a:t>November 2024 </a:t>
            </a:r>
          </a:p>
        </p:txBody>
      </p:sp>
      <p:pic>
        <p:nvPicPr>
          <p:cNvPr id="1026" name="Picture 2" descr="Pacific Salmon Images | Free Photos, PNG Stickers, Wallpapers &amp; Backgrounds  - rawpixel">
            <a:extLst>
              <a:ext uri="{FF2B5EF4-FFF2-40B4-BE49-F238E27FC236}">
                <a16:creationId xmlns:a16="http://schemas.microsoft.com/office/drawing/2014/main" id="{EFDD1F9D-A048-A972-7434-C3C1454ED019}"/>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8101" b="72626" l="6375" r="91875">
                        <a14:foregroundMark x1="87875" y1="53631" x2="87875" y2="53631"/>
                        <a14:foregroundMark x1="91875" y1="50279" x2="91875" y2="50279"/>
                        <a14:foregroundMark x1="91875" y1="36872" x2="91875" y2="36872"/>
                        <a14:foregroundMark x1="7500" y1="26257" x2="7500" y2="26257"/>
                        <a14:foregroundMark x1="6375" y1="65084" x2="6375" y2="65084"/>
                      </a14:backgroundRemoval>
                    </a14:imgEffect>
                  </a14:imgLayer>
                </a14:imgProps>
              </a:ext>
              <a:ext uri="{28A0092B-C50C-407E-A947-70E740481C1C}">
                <a14:useLocalDpi xmlns:a14="http://schemas.microsoft.com/office/drawing/2010/main"/>
              </a:ext>
            </a:extLst>
          </a:blip>
          <a:srcRect b="18744"/>
          <a:stretch/>
        </p:blipFill>
        <p:spPr bwMode="auto">
          <a:xfrm>
            <a:off x="2792570" y="5424411"/>
            <a:ext cx="3841554" cy="1396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mas | MPG Ranch">
            <a:extLst>
              <a:ext uri="{FF2B5EF4-FFF2-40B4-BE49-F238E27FC236}">
                <a16:creationId xmlns:a16="http://schemas.microsoft.com/office/drawing/2014/main" id="{EAC58C3E-2903-CC6A-C555-38097314E408}"/>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9217" b="99495" l="4412" r="94935">
                        <a14:foregroundMark x1="34804" y1="82955" x2="34804" y2="82955"/>
                        <a14:foregroundMark x1="34314" y1="94066" x2="34314" y2="94066"/>
                        <a14:foregroundMark x1="29902" y1="99621" x2="29902" y2="99621"/>
                        <a14:foregroundMark x1="90523" y1="73990" x2="90523" y2="73990"/>
                        <a14:foregroundMark x1="94935" y1="73232" x2="94935" y2="73232"/>
                        <a14:foregroundMark x1="9967" y1="56313" x2="9967" y2="56313"/>
                        <a14:foregroundMark x1="4575" y1="51136" x2="4575" y2="51136"/>
                        <a14:foregroundMark x1="49673" y1="9217" x2="49673" y2="9217"/>
                      </a14:backgroundRemoval>
                    </a14:imgEffect>
                  </a14:imgLayer>
                </a14:imgProps>
              </a:ext>
              <a:ext uri="{28A0092B-C50C-407E-A947-70E740481C1C}">
                <a14:useLocalDpi xmlns:a14="http://schemas.microsoft.com/office/drawing/2010/main"/>
              </a:ext>
            </a:extLst>
          </a:blip>
          <a:srcRect/>
          <a:stretch>
            <a:fillRect/>
          </a:stretch>
        </p:blipFill>
        <p:spPr bwMode="auto">
          <a:xfrm>
            <a:off x="59788" y="4119995"/>
            <a:ext cx="2150012" cy="278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4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eded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 y="291811"/>
            <a:ext cx="11045674" cy="632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32CF41-4E5A-9C2C-8D8F-9E0C5CA953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459" t="19885" b="31355"/>
          <a:stretch/>
        </p:blipFill>
        <p:spPr>
          <a:xfrm>
            <a:off x="0" y="10"/>
            <a:ext cx="91417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16AA13-A308-F3E7-FA12-6D80EE5BD294}"/>
              </a:ext>
            </a:extLst>
          </p:cNvPr>
          <p:cNvSpPr>
            <a:spLocks noGrp="1"/>
          </p:cNvSpPr>
          <p:nvPr>
            <p:ph type="title"/>
          </p:nvPr>
        </p:nvSpPr>
        <p:spPr>
          <a:xfrm>
            <a:off x="7395035" y="71763"/>
            <a:ext cx="4548727" cy="484770"/>
          </a:xfrm>
        </p:spPr>
        <p:txBody>
          <a:bodyPr>
            <a:noAutofit/>
          </a:bodyPr>
          <a:lstStyle/>
          <a:p>
            <a:pPr algn="r"/>
            <a:endParaRPr lang="en-US" sz="3200" b="1" dirty="0">
              <a:ea typeface="Calibri Light"/>
              <a:cs typeface="Calibri Light"/>
            </a:endParaRPr>
          </a:p>
        </p:txBody>
      </p:sp>
      <p:sp>
        <p:nvSpPr>
          <p:cNvPr id="3" name="Content Placeholder 2">
            <a:extLst>
              <a:ext uri="{FF2B5EF4-FFF2-40B4-BE49-F238E27FC236}">
                <a16:creationId xmlns:a16="http://schemas.microsoft.com/office/drawing/2014/main" id="{D93E21E4-E391-A524-BB62-AA999590066B}"/>
              </a:ext>
            </a:extLst>
          </p:cNvPr>
          <p:cNvSpPr>
            <a:spLocks noGrp="1"/>
          </p:cNvSpPr>
          <p:nvPr>
            <p:ph idx="1"/>
          </p:nvPr>
        </p:nvSpPr>
        <p:spPr>
          <a:xfrm>
            <a:off x="6860597" y="1574842"/>
            <a:ext cx="4994099" cy="5284766"/>
          </a:xfrm>
        </p:spPr>
        <p:txBody>
          <a:bodyPr>
            <a:noAutofit/>
          </a:bodyPr>
          <a:lstStyle/>
          <a:p>
            <a:pPr marL="0" marR="0" indent="0" algn="just">
              <a:spcBef>
                <a:spcPts val="0"/>
              </a:spcBef>
              <a:spcAft>
                <a:spcPts val="750"/>
              </a:spcAft>
              <a:buNone/>
            </a:pPr>
            <a:r>
              <a:rPr lang="en-US" sz="2200" b="0" i="0" u="none" strike="noStrike" dirty="0">
                <a:effectLst/>
              </a:rPr>
              <a:t>“I have heard talk and talk, but nothing is done. Good words do not last long unless they amount to something . . . Good words will not get my people a home where they can live in peace and take care of themselves. I am tired of talk that comes to nothing. It makes my heart sick when I remember all the good words and all the broken promises . . .Treat all men alike. Give them all the same law. Give them all an even chance to live and grow. All men were made by the same Great Spirit Chief. They are all brothers. The earth is the mother of all people, and all people should have equal rights upon it.”</a:t>
            </a:r>
          </a:p>
          <a:p>
            <a:pPr marL="0" marR="0" indent="0" algn="r">
              <a:spcBef>
                <a:spcPts val="0"/>
              </a:spcBef>
              <a:spcAft>
                <a:spcPts val="750"/>
              </a:spcAft>
              <a:buNone/>
            </a:pPr>
            <a:r>
              <a:rPr lang="en-US" sz="2200" dirty="0"/>
              <a:t>- Chief Joseph </a:t>
            </a:r>
          </a:p>
        </p:txBody>
      </p:sp>
    </p:spTree>
    <p:extLst>
      <p:ext uri="{BB962C8B-B14F-4D97-AF65-F5344CB8AC3E}">
        <p14:creationId xmlns:p14="http://schemas.microsoft.com/office/powerpoint/2010/main" val="390976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6EE612-DBBF-1628-E4DF-D862BADC1258}"/>
              </a:ext>
            </a:extLst>
          </p:cNvPr>
          <p:cNvGraphicFramePr>
            <a:graphicFrameLocks noChangeAspect="1"/>
          </p:cNvGraphicFramePr>
          <p:nvPr>
            <p:custDataLst>
              <p:tags r:id="rId1"/>
            </p:custDataLst>
          </p:nvPr>
        </p:nvGraphicFramePr>
        <p:xfrm>
          <a:off x="3525442" y="119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think-cell data - do not delete" hidden="1">
                        <a:extLst>
                          <a:ext uri="{FF2B5EF4-FFF2-40B4-BE49-F238E27FC236}">
                            <a16:creationId xmlns:a16="http://schemas.microsoft.com/office/drawing/2014/main" id="{FB6EE612-DBBF-1628-E4DF-D862BADC1258}"/>
                          </a:ext>
                        </a:extLst>
                      </p:cNvPr>
                      <p:cNvPicPr/>
                      <p:nvPr/>
                    </p:nvPicPr>
                    <p:blipFill>
                      <a:blip r:embed="rId5"/>
                      <a:stretch>
                        <a:fillRect/>
                      </a:stretch>
                    </p:blipFill>
                    <p:spPr>
                      <a:xfrm>
                        <a:off x="3525442" y="1191"/>
                        <a:ext cx="920"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AADB982-1C8C-3FB6-96E0-1C129F62820B}"/>
              </a:ext>
            </a:extLst>
          </p:cNvPr>
          <p:cNvSpPr>
            <a:spLocks noGrp="1"/>
          </p:cNvSpPr>
          <p:nvPr>
            <p:ph type="sldNum" sz="quarter" idx="12"/>
          </p:nvPr>
        </p:nvSpPr>
        <p:spPr/>
        <p:txBody>
          <a:bodyPr/>
          <a:lstStyle/>
          <a:p>
            <a:pPr defTabSz="342900"/>
            <a:fld id="{794DA3C6-2722-3C4A-84C0-887C01A8BC8F}" type="slidenum">
              <a:rPr lang="en-US">
                <a:solidFill>
                  <a:srgbClr val="FFFDFF"/>
                </a:solidFill>
                <a:latin typeface="Aptos" panose="02110004020202020204"/>
              </a:rPr>
              <a:pPr defTabSz="342900"/>
              <a:t>4</a:t>
            </a:fld>
            <a:endParaRPr lang="en-US">
              <a:solidFill>
                <a:srgbClr val="FFFDFF"/>
              </a:solidFill>
              <a:latin typeface="Aptos" panose="02110004020202020204"/>
            </a:endParaRPr>
          </a:p>
        </p:txBody>
      </p:sp>
      <p:pic>
        <p:nvPicPr>
          <p:cNvPr id="4" name="Picture 3">
            <a:extLst>
              <a:ext uri="{FF2B5EF4-FFF2-40B4-BE49-F238E27FC236}">
                <a16:creationId xmlns:a16="http://schemas.microsoft.com/office/drawing/2014/main" id="{4A44D674-34FE-2F95-3451-64084C0140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953"/>
          <a:stretch/>
        </p:blipFill>
        <p:spPr>
          <a:xfrm>
            <a:off x="575023" y="407875"/>
            <a:ext cx="4318947" cy="5765084"/>
          </a:xfrm>
          <a:prstGeom prst="rect">
            <a:avLst/>
          </a:prstGeom>
          <a:ln>
            <a:solidFill>
              <a:schemeClr val="tx1"/>
            </a:solidFill>
          </a:ln>
        </p:spPr>
      </p:pic>
      <p:sp>
        <p:nvSpPr>
          <p:cNvPr id="32" name="TextBox 31">
            <a:extLst>
              <a:ext uri="{FF2B5EF4-FFF2-40B4-BE49-F238E27FC236}">
                <a16:creationId xmlns:a16="http://schemas.microsoft.com/office/drawing/2014/main" id="{1C52D987-85EE-C5AE-03D3-EED1865B26C9}"/>
              </a:ext>
            </a:extLst>
          </p:cNvPr>
          <p:cNvSpPr txBox="1"/>
          <p:nvPr/>
        </p:nvSpPr>
        <p:spPr>
          <a:xfrm>
            <a:off x="5439317" y="357712"/>
            <a:ext cx="6486520" cy="67403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chemeClr val="bg1"/>
                </a:solidFill>
                <a:latin typeface="Calibri"/>
                <a:ea typeface="Calibri"/>
                <a:cs typeface="Calibri"/>
              </a:rPr>
              <a:t>Required to be eligible for Climate Pollution Reduction (CPRG) Implementation Grants </a:t>
            </a:r>
          </a:p>
          <a:p>
            <a:pPr marL="285750" indent="-285750">
              <a:buFont typeface="Arial" panose="020B0604020202020204" pitchFamily="34" charset="0"/>
              <a:buChar char="•"/>
            </a:pPr>
            <a:r>
              <a:rPr lang="en-US" sz="2400" dirty="0">
                <a:solidFill>
                  <a:schemeClr val="bg1"/>
                </a:solidFill>
                <a:latin typeface="Calibri"/>
                <a:ea typeface="Calibri"/>
                <a:cs typeface="Calibri"/>
              </a:rPr>
              <a:t>Two (CPRG) Implementation Grants Submitted and selected for funding: </a:t>
            </a:r>
          </a:p>
          <a:p>
            <a:pPr marL="742950" lvl="1" indent="-285750">
              <a:buFont typeface="Arial" panose="020B0604020202020204" pitchFamily="34" charset="0"/>
              <a:buChar char="•"/>
            </a:pPr>
            <a:r>
              <a:rPr lang="en-US" sz="2400" dirty="0">
                <a:solidFill>
                  <a:schemeClr val="bg1"/>
                </a:solidFill>
                <a:latin typeface="Calibri"/>
                <a:ea typeface="Calibri"/>
                <a:cs typeface="Calibri"/>
              </a:rPr>
              <a:t>General Competition</a:t>
            </a:r>
          </a:p>
          <a:p>
            <a:pPr marL="742950" lvl="1" indent="-285750">
              <a:buFont typeface="Arial" panose="020B0604020202020204" pitchFamily="34" charset="0"/>
              <a:buChar char="•"/>
            </a:pPr>
            <a:r>
              <a:rPr lang="en-US" sz="2400" dirty="0">
                <a:solidFill>
                  <a:schemeClr val="bg1"/>
                </a:solidFill>
                <a:latin typeface="Calibri"/>
                <a:ea typeface="Calibri"/>
                <a:cs typeface="Calibri"/>
              </a:rPr>
              <a:t>Tribes &amp; Territories Competition</a:t>
            </a: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PCAP: </a:t>
            </a:r>
            <a:r>
              <a:rPr lang="en-US" sz="2400" dirty="0">
                <a:latin typeface="Calibri" panose="020F0502020204030204" pitchFamily="34" charset="0"/>
                <a:ea typeface="Calibri" panose="020F0502020204030204" pitchFamily="34" charset="0"/>
                <a:cs typeface="Calibri" panose="020F0502020204030204" pitchFamily="34" charset="0"/>
                <a:hlinkClick r:id="rId7"/>
              </a:rPr>
              <a:t>www.epa.gov/system/files/documents/2024-04/nez-perce-tribe-pcap.pdf</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EPA grant award info: </a:t>
            </a:r>
          </a:p>
          <a:p>
            <a:pPr lvl="1"/>
            <a:r>
              <a:rPr lang="en-US" sz="2400" dirty="0">
                <a:latin typeface="Calibri" panose="020F0502020204030204" pitchFamily="34" charset="0"/>
                <a:ea typeface="Calibri" panose="020F0502020204030204" pitchFamily="34" charset="0"/>
                <a:cs typeface="Calibri" panose="020F0502020204030204" pitchFamily="34" charset="0"/>
                <a:hlinkClick r:id="rId8"/>
              </a:rPr>
              <a:t>www.epa.gov/inflation-reduction-act/cprg-implementation-grants-general-competition-selections</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r>
              <a:rPr lang="en-US" sz="2400" dirty="0">
                <a:latin typeface="Calibri" panose="020F0502020204030204" pitchFamily="34" charset="0"/>
                <a:ea typeface="Calibri" panose="020F0502020204030204" pitchFamily="34" charset="0"/>
                <a:cs typeface="Calibri" panose="020F0502020204030204" pitchFamily="34" charset="0"/>
                <a:hlinkClick r:id="rId9"/>
              </a:rPr>
              <a:t>www.epa.gov/inflation-reduction-act/cprg-implementation-grants-tribes-and-territories-competition-selections#map</a:t>
            </a:r>
            <a:r>
              <a:rPr lang="en-US" sz="2400" dirty="0">
                <a:latin typeface="Calibri" panose="020F0502020204030204" pitchFamily="34" charset="0"/>
                <a:ea typeface="Calibri" panose="020F0502020204030204" pitchFamily="34" charset="0"/>
                <a:cs typeface="Calibri" panose="020F0502020204030204" pitchFamily="34" charset="0"/>
              </a:rPr>
              <a:t> </a:t>
            </a:r>
          </a:p>
          <a:p>
            <a:pPr lvl="1"/>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531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6EE612-DBBF-1628-E4DF-D862BADC1258}"/>
              </a:ext>
            </a:extLst>
          </p:cNvPr>
          <p:cNvGraphicFramePr>
            <a:graphicFrameLocks noChangeAspect="1"/>
          </p:cNvGraphicFramePr>
          <p:nvPr>
            <p:custDataLst>
              <p:tags r:id="rId1"/>
            </p:custDataLst>
          </p:nvPr>
        </p:nvGraphicFramePr>
        <p:xfrm>
          <a:off x="3525442" y="119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think-cell data - do not delete" hidden="1">
                        <a:extLst>
                          <a:ext uri="{FF2B5EF4-FFF2-40B4-BE49-F238E27FC236}">
                            <a16:creationId xmlns:a16="http://schemas.microsoft.com/office/drawing/2014/main" id="{FB6EE612-DBBF-1628-E4DF-D862BADC1258}"/>
                          </a:ext>
                        </a:extLst>
                      </p:cNvPr>
                      <p:cNvPicPr/>
                      <p:nvPr/>
                    </p:nvPicPr>
                    <p:blipFill>
                      <a:blip r:embed="rId5"/>
                      <a:stretch>
                        <a:fillRect/>
                      </a:stretch>
                    </p:blipFill>
                    <p:spPr>
                      <a:xfrm>
                        <a:off x="3525442" y="1191"/>
                        <a:ext cx="920" cy="1191"/>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D16ABBA4-A1AD-0F2F-68EA-691BF75CE1A9}"/>
              </a:ext>
            </a:extLst>
          </p:cNvPr>
          <p:cNvGrpSpPr/>
          <p:nvPr/>
        </p:nvGrpSpPr>
        <p:grpSpPr>
          <a:xfrm>
            <a:off x="5439756" y="457200"/>
            <a:ext cx="6341688" cy="6173174"/>
            <a:chOff x="5917445" y="403308"/>
            <a:chExt cx="4766310" cy="4789159"/>
          </a:xfrm>
        </p:grpSpPr>
        <p:sp>
          <p:nvSpPr>
            <p:cNvPr id="82" name="TextBox 81">
              <a:extLst>
                <a:ext uri="{FF2B5EF4-FFF2-40B4-BE49-F238E27FC236}">
                  <a16:creationId xmlns:a16="http://schemas.microsoft.com/office/drawing/2014/main" id="{128650E9-E88C-FA88-F5FD-6BD5899AE7E7}"/>
                </a:ext>
              </a:extLst>
            </p:cNvPr>
            <p:cNvSpPr txBox="1"/>
            <p:nvPr/>
          </p:nvSpPr>
          <p:spPr>
            <a:xfrm>
              <a:off x="5981332" y="3625234"/>
              <a:ext cx="4646300" cy="482114"/>
            </a:xfrm>
            <a:prstGeom prst="rect">
              <a:avLst/>
            </a:prstGeom>
            <a:solidFill>
              <a:schemeClr val="bg2"/>
            </a:solidFill>
          </p:spPr>
          <p:txBody>
            <a:bodyPr wrap="square">
              <a:noAutofit/>
            </a:bodyPr>
            <a:lstStyle/>
            <a:p>
              <a:pPr defTabSz="342900"/>
              <a:endPar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1F23883E-07BE-3551-4016-51844AFD0D81}"/>
                </a:ext>
              </a:extLst>
            </p:cNvPr>
            <p:cNvSpPr txBox="1"/>
            <p:nvPr/>
          </p:nvSpPr>
          <p:spPr>
            <a:xfrm>
              <a:off x="6003019" y="4593644"/>
              <a:ext cx="4646300" cy="482114"/>
            </a:xfrm>
            <a:prstGeom prst="rect">
              <a:avLst/>
            </a:prstGeom>
            <a:solidFill>
              <a:schemeClr val="bg2"/>
            </a:solidFill>
          </p:spPr>
          <p:txBody>
            <a:bodyPr wrap="square">
              <a:noAutofit/>
            </a:bodyPr>
            <a:lstStyle/>
            <a:p>
              <a:pPr defTabSz="342900"/>
              <a:endPar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EE25B78C-9750-3AE9-D7C1-75490C6CB381}"/>
                </a:ext>
              </a:extLst>
            </p:cNvPr>
            <p:cNvSpPr txBox="1"/>
            <p:nvPr/>
          </p:nvSpPr>
          <p:spPr>
            <a:xfrm>
              <a:off x="5981332" y="2880159"/>
              <a:ext cx="4646300" cy="349758"/>
            </a:xfrm>
            <a:prstGeom prst="rect">
              <a:avLst/>
            </a:prstGeom>
            <a:solidFill>
              <a:schemeClr val="bg2"/>
            </a:solidFill>
          </p:spPr>
          <p:txBody>
            <a:bodyPr wrap="square">
              <a:noAutofit/>
            </a:bodyPr>
            <a:lstStyle/>
            <a:p>
              <a:pPr defTabSz="342900"/>
              <a:endPar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EBA33B95-E567-CA80-5DF1-FA1A2E9109D5}"/>
                </a:ext>
              </a:extLst>
            </p:cNvPr>
            <p:cNvSpPr txBox="1"/>
            <p:nvPr/>
          </p:nvSpPr>
          <p:spPr>
            <a:xfrm>
              <a:off x="5981332" y="1583834"/>
              <a:ext cx="4646300" cy="774990"/>
            </a:xfrm>
            <a:prstGeom prst="rect">
              <a:avLst/>
            </a:prstGeom>
            <a:solidFill>
              <a:schemeClr val="bg2"/>
            </a:solidFill>
          </p:spPr>
          <p:txBody>
            <a:bodyPr wrap="square">
              <a:noAutofit/>
            </a:bodyPr>
            <a:lstStyle/>
            <a:p>
              <a:pPr defTabSz="342900"/>
              <a:endPar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7E8EF01E-F9D6-0972-8192-6072D69819B5}"/>
                </a:ext>
              </a:extLst>
            </p:cNvPr>
            <p:cNvSpPr txBox="1"/>
            <p:nvPr/>
          </p:nvSpPr>
          <p:spPr>
            <a:xfrm>
              <a:off x="6240568" y="718106"/>
              <a:ext cx="1144286" cy="223220"/>
            </a:xfrm>
            <a:prstGeom prst="rect">
              <a:avLst/>
            </a:prstGeom>
            <a:solidFill>
              <a:schemeClr val="tx2"/>
            </a:solidFill>
          </p:spPr>
          <p:txBody>
            <a:bodyPr wrap="square">
              <a:spAutoFit/>
            </a:bodyPr>
            <a:lstStyle/>
            <a:p>
              <a:pPr defTabSz="342900"/>
              <a:r>
                <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rPr>
                <a:t>Sector</a:t>
              </a:r>
            </a:p>
          </p:txBody>
        </p:sp>
        <p:sp>
          <p:nvSpPr>
            <p:cNvPr id="11" name="TextBox 10">
              <a:extLst>
                <a:ext uri="{FF2B5EF4-FFF2-40B4-BE49-F238E27FC236}">
                  <a16:creationId xmlns:a16="http://schemas.microsoft.com/office/drawing/2014/main" id="{F2755268-A9A2-F377-62BF-73FD2DCB25F0}"/>
                </a:ext>
              </a:extLst>
            </p:cNvPr>
            <p:cNvSpPr txBox="1"/>
            <p:nvPr/>
          </p:nvSpPr>
          <p:spPr>
            <a:xfrm>
              <a:off x="7436006" y="718107"/>
              <a:ext cx="1783080" cy="223220"/>
            </a:xfrm>
            <a:prstGeom prst="rect">
              <a:avLst/>
            </a:prstGeom>
            <a:solidFill>
              <a:schemeClr val="tx2"/>
            </a:solidFill>
          </p:spPr>
          <p:txBody>
            <a:bodyPr wrap="square">
              <a:spAutoFit/>
            </a:bodyPr>
            <a:lstStyle/>
            <a:p>
              <a:pPr defTabSz="342900"/>
              <a:r>
                <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rPr>
                <a:t>Measure description</a:t>
              </a:r>
            </a:p>
          </p:txBody>
        </p:sp>
        <p:sp>
          <p:nvSpPr>
            <p:cNvPr id="12" name="TextBox 11">
              <a:extLst>
                <a:ext uri="{FF2B5EF4-FFF2-40B4-BE49-F238E27FC236}">
                  <a16:creationId xmlns:a16="http://schemas.microsoft.com/office/drawing/2014/main" id="{B312FB7C-2216-9EFD-4536-C89547C09C70}"/>
                </a:ext>
              </a:extLst>
            </p:cNvPr>
            <p:cNvSpPr txBox="1"/>
            <p:nvPr/>
          </p:nvSpPr>
          <p:spPr>
            <a:xfrm>
              <a:off x="6240569" y="975642"/>
              <a:ext cx="1144286" cy="512094"/>
            </a:xfrm>
            <a:prstGeom prst="rect">
              <a:avLst/>
            </a:prstGeom>
            <a:noFill/>
          </p:spPr>
          <p:txBody>
            <a:bodyPr wrap="square" lIns="68580">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Built Environment (Commercial &amp; Residential)</a:t>
              </a:r>
            </a:p>
          </p:txBody>
        </p:sp>
        <p:sp>
          <p:nvSpPr>
            <p:cNvPr id="13" name="TextBox 12">
              <a:extLst>
                <a:ext uri="{FF2B5EF4-FFF2-40B4-BE49-F238E27FC236}">
                  <a16:creationId xmlns:a16="http://schemas.microsoft.com/office/drawing/2014/main" id="{EC446914-6F08-CBDD-AC9F-7A3E1E52AA65}"/>
                </a:ext>
              </a:extLst>
            </p:cNvPr>
            <p:cNvSpPr txBox="1"/>
            <p:nvPr/>
          </p:nvSpPr>
          <p:spPr>
            <a:xfrm>
              <a:off x="7436006" y="951256"/>
              <a:ext cx="1783080" cy="512094"/>
            </a:xfrm>
            <a:prstGeom prst="rect">
              <a:avLst/>
            </a:prstGeom>
            <a:noFill/>
          </p:spPr>
          <p:txBody>
            <a:bodyPr wrap="square">
              <a:sp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Energy audits and upgrades for Tribal government facilities, enterprises, and residences </a:t>
              </a:r>
            </a:p>
          </p:txBody>
        </p:sp>
        <p:sp>
          <p:nvSpPr>
            <p:cNvPr id="16" name="TextBox 15">
              <a:extLst>
                <a:ext uri="{FF2B5EF4-FFF2-40B4-BE49-F238E27FC236}">
                  <a16:creationId xmlns:a16="http://schemas.microsoft.com/office/drawing/2014/main" id="{32EA9156-C069-4D81-647B-9391174F71E0}"/>
                </a:ext>
              </a:extLst>
            </p:cNvPr>
            <p:cNvSpPr txBox="1"/>
            <p:nvPr/>
          </p:nvSpPr>
          <p:spPr>
            <a:xfrm>
              <a:off x="6240568" y="1595331"/>
              <a:ext cx="1144286" cy="367657"/>
            </a:xfrm>
            <a:prstGeom prst="rect">
              <a:avLst/>
            </a:prstGeom>
            <a:noFill/>
          </p:spPr>
          <p:txBody>
            <a:bodyPr wrap="square" lIns="68580">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Electric Power (Electricity)</a:t>
              </a:r>
            </a:p>
          </p:txBody>
        </p:sp>
        <p:sp>
          <p:nvSpPr>
            <p:cNvPr id="17" name="TextBox 16">
              <a:extLst>
                <a:ext uri="{FF2B5EF4-FFF2-40B4-BE49-F238E27FC236}">
                  <a16:creationId xmlns:a16="http://schemas.microsoft.com/office/drawing/2014/main" id="{EB0A1694-AF3B-D1E0-E821-B18843551D93}"/>
                </a:ext>
              </a:extLst>
            </p:cNvPr>
            <p:cNvSpPr txBox="1"/>
            <p:nvPr/>
          </p:nvSpPr>
          <p:spPr>
            <a:xfrm>
              <a:off x="7436006" y="1595331"/>
              <a:ext cx="1783080" cy="800968"/>
            </a:xfrm>
            <a:prstGeom prst="rect">
              <a:avLst/>
            </a:prstGeom>
            <a:noFill/>
          </p:spPr>
          <p:txBody>
            <a:bodyPr wrap="square">
              <a:sp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Rapidly deploy renewable energy (primarily solar) and battery/energy storage capability at Tribal facilities and residences </a:t>
              </a:r>
            </a:p>
          </p:txBody>
        </p:sp>
        <p:sp>
          <p:nvSpPr>
            <p:cNvPr id="20" name="TextBox 19">
              <a:extLst>
                <a:ext uri="{FF2B5EF4-FFF2-40B4-BE49-F238E27FC236}">
                  <a16:creationId xmlns:a16="http://schemas.microsoft.com/office/drawing/2014/main" id="{833DDC97-2127-6DF2-DF29-323AA0E88EF6}"/>
                </a:ext>
              </a:extLst>
            </p:cNvPr>
            <p:cNvSpPr txBox="1"/>
            <p:nvPr/>
          </p:nvSpPr>
          <p:spPr>
            <a:xfrm>
              <a:off x="6240568" y="2379819"/>
              <a:ext cx="1144286" cy="223220"/>
            </a:xfrm>
            <a:prstGeom prst="rect">
              <a:avLst/>
            </a:prstGeom>
            <a:noFill/>
          </p:spPr>
          <p:txBody>
            <a:bodyPr wrap="square" lIns="68580">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Transportation</a:t>
              </a:r>
            </a:p>
          </p:txBody>
        </p:sp>
        <p:sp>
          <p:nvSpPr>
            <p:cNvPr id="21" name="TextBox 20">
              <a:extLst>
                <a:ext uri="{FF2B5EF4-FFF2-40B4-BE49-F238E27FC236}">
                  <a16:creationId xmlns:a16="http://schemas.microsoft.com/office/drawing/2014/main" id="{E2C5FD5B-0651-3CC8-57F8-AB0BB315149C}"/>
                </a:ext>
              </a:extLst>
            </p:cNvPr>
            <p:cNvSpPr txBox="1"/>
            <p:nvPr/>
          </p:nvSpPr>
          <p:spPr>
            <a:xfrm>
              <a:off x="7436006" y="2379819"/>
              <a:ext cx="1783080" cy="656530"/>
            </a:xfrm>
            <a:prstGeom prst="rect">
              <a:avLst/>
            </a:prstGeom>
            <a:noFill/>
          </p:spPr>
          <p:txBody>
            <a:bodyPr wrap="square">
              <a:spAutoFit/>
            </a:bodyPr>
            <a:lstStyle>
              <a:defPPr>
                <a:defRPr lang="en-US"/>
              </a:defPPr>
              <a:lvl1pPr>
                <a:defRPr sz="120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defTabSz="342900"/>
              <a:r>
                <a:rPr lang="en-US" sz="1100" dirty="0">
                  <a:solidFill>
                    <a:srgbClr val="54537B"/>
                  </a:solidFill>
                </a:rPr>
                <a:t>Convert the Tribe’s fleet to EVs, hybrids, and PHEVs and install electric charging infrastructure</a:t>
              </a:r>
            </a:p>
          </p:txBody>
        </p:sp>
        <p:sp>
          <p:nvSpPr>
            <p:cNvPr id="22" name="TextBox 21">
              <a:extLst>
                <a:ext uri="{FF2B5EF4-FFF2-40B4-BE49-F238E27FC236}">
                  <a16:creationId xmlns:a16="http://schemas.microsoft.com/office/drawing/2014/main" id="{A33B9804-0BE4-307D-3679-49C82C359003}"/>
                </a:ext>
              </a:extLst>
            </p:cNvPr>
            <p:cNvSpPr txBox="1"/>
            <p:nvPr/>
          </p:nvSpPr>
          <p:spPr>
            <a:xfrm>
              <a:off x="6240568" y="2880159"/>
              <a:ext cx="1144286" cy="223220"/>
            </a:xfrm>
            <a:prstGeom prst="rect">
              <a:avLst/>
            </a:prstGeom>
            <a:noFill/>
          </p:spPr>
          <p:txBody>
            <a:bodyPr wrap="square" lIns="68580">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Transportation</a:t>
              </a:r>
            </a:p>
          </p:txBody>
        </p:sp>
        <p:sp>
          <p:nvSpPr>
            <p:cNvPr id="23" name="TextBox 22">
              <a:extLst>
                <a:ext uri="{FF2B5EF4-FFF2-40B4-BE49-F238E27FC236}">
                  <a16:creationId xmlns:a16="http://schemas.microsoft.com/office/drawing/2014/main" id="{84FA664B-DBEC-B959-9DAD-6C54C3788EA1}"/>
                </a:ext>
              </a:extLst>
            </p:cNvPr>
            <p:cNvSpPr txBox="1"/>
            <p:nvPr/>
          </p:nvSpPr>
          <p:spPr>
            <a:xfrm>
              <a:off x="7436006" y="2880159"/>
              <a:ext cx="1783080" cy="357171"/>
            </a:xfrm>
            <a:prstGeom prst="rect">
              <a:avLst/>
            </a:prstGeom>
            <a:noFill/>
          </p:spPr>
          <p:txBody>
            <a:bodyPr wrap="square">
              <a:no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Increase the fleet of e-bikes used by staff at remote field facilities</a:t>
              </a:r>
            </a:p>
          </p:txBody>
        </p:sp>
        <p:sp>
          <p:nvSpPr>
            <p:cNvPr id="24" name="TextBox 23">
              <a:extLst>
                <a:ext uri="{FF2B5EF4-FFF2-40B4-BE49-F238E27FC236}">
                  <a16:creationId xmlns:a16="http://schemas.microsoft.com/office/drawing/2014/main" id="{13628873-2654-7571-27B1-85FC7C83D115}"/>
                </a:ext>
              </a:extLst>
            </p:cNvPr>
            <p:cNvSpPr txBox="1"/>
            <p:nvPr/>
          </p:nvSpPr>
          <p:spPr>
            <a:xfrm>
              <a:off x="6240568" y="3258158"/>
              <a:ext cx="1144286" cy="223220"/>
            </a:xfrm>
            <a:prstGeom prst="rect">
              <a:avLst/>
            </a:prstGeom>
            <a:noFill/>
          </p:spPr>
          <p:txBody>
            <a:bodyPr wrap="square" lIns="68580">
              <a:sp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Transportation</a:t>
              </a:r>
            </a:p>
          </p:txBody>
        </p:sp>
        <p:sp>
          <p:nvSpPr>
            <p:cNvPr id="25" name="TextBox 24">
              <a:extLst>
                <a:ext uri="{FF2B5EF4-FFF2-40B4-BE49-F238E27FC236}">
                  <a16:creationId xmlns:a16="http://schemas.microsoft.com/office/drawing/2014/main" id="{E5E7193B-B25B-F2A4-0DDC-565F24B3275D}"/>
                </a:ext>
              </a:extLst>
            </p:cNvPr>
            <p:cNvSpPr txBox="1"/>
            <p:nvPr/>
          </p:nvSpPr>
          <p:spPr>
            <a:xfrm>
              <a:off x="7436006" y="3258158"/>
              <a:ext cx="1783080" cy="367657"/>
            </a:xfrm>
            <a:prstGeom prst="rect">
              <a:avLst/>
            </a:prstGeom>
            <a:noFill/>
          </p:spPr>
          <p:txBody>
            <a:bodyPr wrap="square">
              <a:sp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Improve public transit services and infrastructure</a:t>
              </a:r>
            </a:p>
          </p:txBody>
        </p:sp>
        <p:sp>
          <p:nvSpPr>
            <p:cNvPr id="26" name="TextBox 25">
              <a:extLst>
                <a:ext uri="{FF2B5EF4-FFF2-40B4-BE49-F238E27FC236}">
                  <a16:creationId xmlns:a16="http://schemas.microsoft.com/office/drawing/2014/main" id="{5D8820E4-DA09-4C9B-E4B9-8FE480720AF3}"/>
                </a:ext>
              </a:extLst>
            </p:cNvPr>
            <p:cNvSpPr txBox="1"/>
            <p:nvPr/>
          </p:nvSpPr>
          <p:spPr>
            <a:xfrm>
              <a:off x="6240568" y="3625234"/>
              <a:ext cx="1144286" cy="367657"/>
            </a:xfrm>
            <a:prstGeom prst="rect">
              <a:avLst/>
            </a:prstGeom>
            <a:noFill/>
          </p:spPr>
          <p:txBody>
            <a:bodyPr wrap="square" lIns="68580">
              <a:sp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Natural &amp; Working Lands</a:t>
              </a:r>
            </a:p>
          </p:txBody>
        </p:sp>
        <p:sp>
          <p:nvSpPr>
            <p:cNvPr id="27" name="TextBox 26">
              <a:extLst>
                <a:ext uri="{FF2B5EF4-FFF2-40B4-BE49-F238E27FC236}">
                  <a16:creationId xmlns:a16="http://schemas.microsoft.com/office/drawing/2014/main" id="{26A22FEF-0C94-0867-78B2-1DA20B88269D}"/>
                </a:ext>
              </a:extLst>
            </p:cNvPr>
            <p:cNvSpPr txBox="1"/>
            <p:nvPr/>
          </p:nvSpPr>
          <p:spPr>
            <a:xfrm>
              <a:off x="7436006" y="3625235"/>
              <a:ext cx="1783080" cy="656530"/>
            </a:xfrm>
            <a:prstGeom prst="rect">
              <a:avLst/>
            </a:prstGeom>
            <a:noFill/>
          </p:spPr>
          <p:txBody>
            <a:bodyPr wrap="square">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Sequester carbon through land restoration, forest management, and afforestation projects</a:t>
              </a:r>
            </a:p>
          </p:txBody>
        </p:sp>
        <p:sp>
          <p:nvSpPr>
            <p:cNvPr id="28" name="TextBox 27">
              <a:extLst>
                <a:ext uri="{FF2B5EF4-FFF2-40B4-BE49-F238E27FC236}">
                  <a16:creationId xmlns:a16="http://schemas.microsoft.com/office/drawing/2014/main" id="{62F152EA-78BD-9DB7-0897-FF1F77B98680}"/>
                </a:ext>
              </a:extLst>
            </p:cNvPr>
            <p:cNvSpPr txBox="1"/>
            <p:nvPr/>
          </p:nvSpPr>
          <p:spPr>
            <a:xfrm>
              <a:off x="6240568" y="4108896"/>
              <a:ext cx="1144286" cy="367657"/>
            </a:xfrm>
            <a:prstGeom prst="rect">
              <a:avLst/>
            </a:prstGeom>
            <a:noFill/>
          </p:spPr>
          <p:txBody>
            <a:bodyPr wrap="square" lIns="68580">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Waste &amp; Materials Management </a:t>
              </a:r>
            </a:p>
          </p:txBody>
        </p:sp>
        <p:sp>
          <p:nvSpPr>
            <p:cNvPr id="29" name="TextBox 28">
              <a:extLst>
                <a:ext uri="{FF2B5EF4-FFF2-40B4-BE49-F238E27FC236}">
                  <a16:creationId xmlns:a16="http://schemas.microsoft.com/office/drawing/2014/main" id="{3A31F89C-AD47-F5B4-EED0-5ECD585E6D68}"/>
                </a:ext>
              </a:extLst>
            </p:cNvPr>
            <p:cNvSpPr txBox="1"/>
            <p:nvPr/>
          </p:nvSpPr>
          <p:spPr>
            <a:xfrm>
              <a:off x="7436006" y="4108897"/>
              <a:ext cx="1783080" cy="656530"/>
            </a:xfrm>
            <a:prstGeom prst="rect">
              <a:avLst/>
            </a:prstGeom>
            <a:noFill/>
          </p:spPr>
          <p:txBody>
            <a:bodyPr wrap="square">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Lower barriers to adopting biodegradable packaging for events, restaurants, and schools</a:t>
              </a:r>
            </a:p>
          </p:txBody>
        </p:sp>
        <p:sp>
          <p:nvSpPr>
            <p:cNvPr id="30" name="TextBox 29">
              <a:extLst>
                <a:ext uri="{FF2B5EF4-FFF2-40B4-BE49-F238E27FC236}">
                  <a16:creationId xmlns:a16="http://schemas.microsoft.com/office/drawing/2014/main" id="{9F3961E7-DEA2-8141-3776-83EC3962C144}"/>
                </a:ext>
              </a:extLst>
            </p:cNvPr>
            <p:cNvSpPr txBox="1"/>
            <p:nvPr/>
          </p:nvSpPr>
          <p:spPr>
            <a:xfrm>
              <a:off x="6240568" y="4593645"/>
              <a:ext cx="1144286" cy="367657"/>
            </a:xfrm>
            <a:prstGeom prst="rect">
              <a:avLst/>
            </a:prstGeom>
            <a:noFill/>
          </p:spPr>
          <p:txBody>
            <a:bodyPr wrap="square" lIns="68580">
              <a:spAutoFit/>
            </a:bodyPr>
            <a:lstStyle/>
            <a:p>
              <a:pP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Waste &amp; Materials Management </a:t>
              </a:r>
            </a:p>
          </p:txBody>
        </p:sp>
        <p:sp>
          <p:nvSpPr>
            <p:cNvPr id="31" name="TextBox 30">
              <a:extLst>
                <a:ext uri="{FF2B5EF4-FFF2-40B4-BE49-F238E27FC236}">
                  <a16:creationId xmlns:a16="http://schemas.microsoft.com/office/drawing/2014/main" id="{8DBF98F2-83FF-3F82-6573-DC52F65CD461}"/>
                </a:ext>
              </a:extLst>
            </p:cNvPr>
            <p:cNvSpPr txBox="1"/>
            <p:nvPr/>
          </p:nvSpPr>
          <p:spPr>
            <a:xfrm>
              <a:off x="7436006" y="4593645"/>
              <a:ext cx="1783080" cy="512094"/>
            </a:xfrm>
            <a:prstGeom prst="rect">
              <a:avLst/>
            </a:prstGeom>
            <a:noFill/>
          </p:spPr>
          <p:txBody>
            <a:bodyPr wrap="square">
              <a:spAutoFit/>
            </a:bodyPr>
            <a:lstStyle/>
            <a:p>
              <a:pPr defTabSz="342900"/>
              <a:r>
                <a:rPr lang="en-US" sz="1100" dirty="0">
                  <a:solidFill>
                    <a:srgbClr val="54537B"/>
                  </a:solidFill>
                  <a:latin typeface="Lato" panose="020F0502020204030203" pitchFamily="34" charset="0"/>
                  <a:ea typeface="Lato" panose="020F0502020204030203" pitchFamily="34" charset="0"/>
                  <a:cs typeface="Lato" panose="020F0502020204030203" pitchFamily="34" charset="0"/>
                </a:rPr>
                <a:t>Divert food and biological waste from landfill to composting facilities</a:t>
              </a:r>
            </a:p>
          </p:txBody>
        </p:sp>
        <p:sp>
          <p:nvSpPr>
            <p:cNvPr id="38" name="TextBox 37">
              <a:extLst>
                <a:ext uri="{FF2B5EF4-FFF2-40B4-BE49-F238E27FC236}">
                  <a16:creationId xmlns:a16="http://schemas.microsoft.com/office/drawing/2014/main" id="{2522ED82-542B-6AF6-C3B7-85A10D89B14B}"/>
                </a:ext>
              </a:extLst>
            </p:cNvPr>
            <p:cNvSpPr txBox="1"/>
            <p:nvPr/>
          </p:nvSpPr>
          <p:spPr>
            <a:xfrm>
              <a:off x="5981333" y="975643"/>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1</a:t>
              </a:r>
            </a:p>
          </p:txBody>
        </p:sp>
        <p:sp>
          <p:nvSpPr>
            <p:cNvPr id="5" name="TextBox 4">
              <a:extLst>
                <a:ext uri="{FF2B5EF4-FFF2-40B4-BE49-F238E27FC236}">
                  <a16:creationId xmlns:a16="http://schemas.microsoft.com/office/drawing/2014/main" id="{B209D674-73D8-4AA9-364B-59E73509A8E0}"/>
                </a:ext>
              </a:extLst>
            </p:cNvPr>
            <p:cNvSpPr txBox="1"/>
            <p:nvPr/>
          </p:nvSpPr>
          <p:spPr>
            <a:xfrm>
              <a:off x="5981333" y="1595331"/>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2</a:t>
              </a:r>
            </a:p>
          </p:txBody>
        </p:sp>
        <p:sp>
          <p:nvSpPr>
            <p:cNvPr id="7" name="TextBox 6">
              <a:extLst>
                <a:ext uri="{FF2B5EF4-FFF2-40B4-BE49-F238E27FC236}">
                  <a16:creationId xmlns:a16="http://schemas.microsoft.com/office/drawing/2014/main" id="{5568DA53-B445-9AB8-A443-018A0079673D}"/>
                </a:ext>
              </a:extLst>
            </p:cNvPr>
            <p:cNvSpPr txBox="1"/>
            <p:nvPr/>
          </p:nvSpPr>
          <p:spPr>
            <a:xfrm>
              <a:off x="5981333" y="2379819"/>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3</a:t>
              </a:r>
            </a:p>
          </p:txBody>
        </p:sp>
        <p:sp>
          <p:nvSpPr>
            <p:cNvPr id="8" name="TextBox 7">
              <a:extLst>
                <a:ext uri="{FF2B5EF4-FFF2-40B4-BE49-F238E27FC236}">
                  <a16:creationId xmlns:a16="http://schemas.microsoft.com/office/drawing/2014/main" id="{1A0D1ACD-F9C8-E95B-A836-660FB5C1748D}"/>
                </a:ext>
              </a:extLst>
            </p:cNvPr>
            <p:cNvSpPr txBox="1"/>
            <p:nvPr/>
          </p:nvSpPr>
          <p:spPr>
            <a:xfrm>
              <a:off x="5981333" y="3258158"/>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5</a:t>
              </a:r>
            </a:p>
          </p:txBody>
        </p:sp>
        <p:sp>
          <p:nvSpPr>
            <p:cNvPr id="14" name="TextBox 13">
              <a:extLst>
                <a:ext uri="{FF2B5EF4-FFF2-40B4-BE49-F238E27FC236}">
                  <a16:creationId xmlns:a16="http://schemas.microsoft.com/office/drawing/2014/main" id="{686ED87F-C682-DF84-4CFE-692D2167F365}"/>
                </a:ext>
              </a:extLst>
            </p:cNvPr>
            <p:cNvSpPr txBox="1"/>
            <p:nvPr/>
          </p:nvSpPr>
          <p:spPr>
            <a:xfrm>
              <a:off x="5981333" y="2880160"/>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4</a:t>
              </a:r>
            </a:p>
          </p:txBody>
        </p:sp>
        <p:sp>
          <p:nvSpPr>
            <p:cNvPr id="15" name="TextBox 14">
              <a:extLst>
                <a:ext uri="{FF2B5EF4-FFF2-40B4-BE49-F238E27FC236}">
                  <a16:creationId xmlns:a16="http://schemas.microsoft.com/office/drawing/2014/main" id="{B47D289C-DA31-275B-CE88-D30B438A2439}"/>
                </a:ext>
              </a:extLst>
            </p:cNvPr>
            <p:cNvSpPr txBox="1"/>
            <p:nvPr/>
          </p:nvSpPr>
          <p:spPr>
            <a:xfrm>
              <a:off x="5981333" y="3625235"/>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6</a:t>
              </a:r>
            </a:p>
          </p:txBody>
        </p:sp>
        <p:sp>
          <p:nvSpPr>
            <p:cNvPr id="37" name="TextBox 36">
              <a:extLst>
                <a:ext uri="{FF2B5EF4-FFF2-40B4-BE49-F238E27FC236}">
                  <a16:creationId xmlns:a16="http://schemas.microsoft.com/office/drawing/2014/main" id="{DEBA6127-E2C9-75C6-A735-FB0806A013F6}"/>
                </a:ext>
              </a:extLst>
            </p:cNvPr>
            <p:cNvSpPr txBox="1"/>
            <p:nvPr/>
          </p:nvSpPr>
          <p:spPr>
            <a:xfrm>
              <a:off x="5981333" y="4593646"/>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8</a:t>
              </a:r>
            </a:p>
          </p:txBody>
        </p:sp>
        <p:sp>
          <p:nvSpPr>
            <p:cNvPr id="39" name="TextBox 38">
              <a:extLst>
                <a:ext uri="{FF2B5EF4-FFF2-40B4-BE49-F238E27FC236}">
                  <a16:creationId xmlns:a16="http://schemas.microsoft.com/office/drawing/2014/main" id="{E19420C8-98DB-DE00-504D-9210742C865B}"/>
                </a:ext>
              </a:extLst>
            </p:cNvPr>
            <p:cNvSpPr txBox="1"/>
            <p:nvPr/>
          </p:nvSpPr>
          <p:spPr>
            <a:xfrm>
              <a:off x="5981333" y="4108897"/>
              <a:ext cx="205740" cy="315135"/>
            </a:xfrm>
            <a:prstGeom prst="rect">
              <a:avLst/>
            </a:prstGeom>
            <a:noFill/>
          </p:spPr>
          <p:txBody>
            <a:bodyPr wrap="square" lIns="68580">
              <a:spAutoFit/>
            </a:bodyPr>
            <a:lstStyle/>
            <a:p>
              <a:pPr algn="ctr" defTabSz="342900"/>
              <a:r>
                <a:rPr lang="en-US" b="1">
                  <a:solidFill>
                    <a:srgbClr val="54537B"/>
                  </a:solidFill>
                  <a:latin typeface="Lato" panose="020F0502020204030203" pitchFamily="34" charset="0"/>
                  <a:ea typeface="Lato" panose="020F0502020204030203" pitchFamily="34" charset="0"/>
                  <a:cs typeface="Lato" panose="020F0502020204030203" pitchFamily="34" charset="0"/>
                </a:rPr>
                <a:t>7</a:t>
              </a:r>
            </a:p>
          </p:txBody>
        </p:sp>
        <p:sp>
          <p:nvSpPr>
            <p:cNvPr id="40" name="TextBox 39">
              <a:extLst>
                <a:ext uri="{FF2B5EF4-FFF2-40B4-BE49-F238E27FC236}">
                  <a16:creationId xmlns:a16="http://schemas.microsoft.com/office/drawing/2014/main" id="{4AD9AFFB-C675-0960-01BA-586E443282AE}"/>
                </a:ext>
              </a:extLst>
            </p:cNvPr>
            <p:cNvSpPr txBox="1"/>
            <p:nvPr/>
          </p:nvSpPr>
          <p:spPr>
            <a:xfrm>
              <a:off x="5981333" y="718106"/>
              <a:ext cx="205740" cy="223220"/>
            </a:xfrm>
            <a:prstGeom prst="rect">
              <a:avLst/>
            </a:prstGeom>
            <a:solidFill>
              <a:schemeClr val="tx2"/>
            </a:solidFill>
          </p:spPr>
          <p:txBody>
            <a:bodyPr wrap="square">
              <a:spAutoFit/>
            </a:bodyPr>
            <a:lstStyle/>
            <a:p>
              <a:pPr algn="ctr" defTabSz="342900"/>
              <a:r>
                <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rPr>
                <a:t>#</a:t>
              </a:r>
            </a:p>
          </p:txBody>
        </p:sp>
        <p:sp>
          <p:nvSpPr>
            <p:cNvPr id="41" name="TextBox 40">
              <a:extLst>
                <a:ext uri="{FF2B5EF4-FFF2-40B4-BE49-F238E27FC236}">
                  <a16:creationId xmlns:a16="http://schemas.microsoft.com/office/drawing/2014/main" id="{BADE7D18-9DC7-AAAA-F7A4-97D79752B8B1}"/>
                </a:ext>
              </a:extLst>
            </p:cNvPr>
            <p:cNvSpPr txBox="1"/>
            <p:nvPr/>
          </p:nvSpPr>
          <p:spPr>
            <a:xfrm>
              <a:off x="9269753" y="718106"/>
              <a:ext cx="723125" cy="223220"/>
            </a:xfrm>
            <a:prstGeom prst="rect">
              <a:avLst/>
            </a:prstGeom>
            <a:solidFill>
              <a:schemeClr val="tx2"/>
            </a:solidFill>
          </p:spPr>
          <p:txBody>
            <a:bodyPr wrap="square" lIns="0" rIns="0">
              <a:spAutoFit/>
            </a:bodyPr>
            <a:lstStyle/>
            <a:p>
              <a:pPr algn="ctr" defTabSz="342900"/>
              <a:r>
                <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rPr>
                <a:t>MTCO</a:t>
              </a:r>
              <a:r>
                <a:rPr lang="en-US" sz="1100" b="1" baseline="-25000">
                  <a:solidFill>
                    <a:srgbClr val="FFFFFF"/>
                  </a:solidFill>
                  <a:latin typeface="Commuters Sans SemiBold" panose="020B0504020203020204" pitchFamily="34" charset="0"/>
                  <a:ea typeface="Lato" panose="020F0502020204030203" pitchFamily="34" charset="0"/>
                  <a:cs typeface="Lato" panose="020F0502020204030203" pitchFamily="34" charset="0"/>
                </a:rPr>
                <a:t>2</a:t>
              </a:r>
              <a:r>
                <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rPr>
                <a:t>e*</a:t>
              </a:r>
              <a:endParaRPr lang="en-US" sz="1100" b="1" baseline="30000">
                <a:solidFill>
                  <a:srgbClr val="FFFFFF"/>
                </a:solidFill>
                <a:latin typeface="Commuters Sans SemiBold" panose="020B0504020203020204" pitchFamily="34" charset="0"/>
                <a:ea typeface="Lato" panose="020F0502020204030203" pitchFamily="34" charset="0"/>
                <a:cs typeface="Lato" panose="020F0502020204030203" pitchFamily="34" charset="0"/>
              </a:endParaRPr>
            </a:p>
          </p:txBody>
        </p:sp>
        <p:sp>
          <p:nvSpPr>
            <p:cNvPr id="42" name="TextBox 41">
              <a:extLst>
                <a:ext uri="{FF2B5EF4-FFF2-40B4-BE49-F238E27FC236}">
                  <a16:creationId xmlns:a16="http://schemas.microsoft.com/office/drawing/2014/main" id="{D25BB9AD-3FAB-D516-83EE-7B702017EF8E}"/>
                </a:ext>
              </a:extLst>
            </p:cNvPr>
            <p:cNvSpPr txBox="1"/>
            <p:nvPr/>
          </p:nvSpPr>
          <p:spPr>
            <a:xfrm>
              <a:off x="10044702" y="718106"/>
              <a:ext cx="582930" cy="223220"/>
            </a:xfrm>
            <a:prstGeom prst="rect">
              <a:avLst/>
            </a:prstGeom>
            <a:solidFill>
              <a:schemeClr val="tx2"/>
            </a:solidFill>
          </p:spPr>
          <p:txBody>
            <a:bodyPr wrap="square">
              <a:spAutoFit/>
            </a:bodyPr>
            <a:lstStyle/>
            <a:p>
              <a:pPr algn="ctr" defTabSz="342900"/>
              <a:r>
                <a:rPr lang="en-US" sz="1100" b="1">
                  <a:solidFill>
                    <a:srgbClr val="FFFFFF"/>
                  </a:solidFill>
                  <a:latin typeface="Commuters Sans SemiBold" panose="020B0504020203020204" pitchFamily="34" charset="0"/>
                  <a:ea typeface="Lato" panose="020F0502020204030203" pitchFamily="34" charset="0"/>
                  <a:cs typeface="Lato" panose="020F0502020204030203" pitchFamily="34" charset="0"/>
                </a:rPr>
                <a:t>$/MT</a:t>
              </a:r>
            </a:p>
          </p:txBody>
        </p:sp>
        <p:sp>
          <p:nvSpPr>
            <p:cNvPr id="43" name="TextBox 42">
              <a:extLst>
                <a:ext uri="{FF2B5EF4-FFF2-40B4-BE49-F238E27FC236}">
                  <a16:creationId xmlns:a16="http://schemas.microsoft.com/office/drawing/2014/main" id="{0A8273E0-587C-1A21-DADE-81951868CB55}"/>
                </a:ext>
              </a:extLst>
            </p:cNvPr>
            <p:cNvSpPr txBox="1"/>
            <p:nvPr/>
          </p:nvSpPr>
          <p:spPr>
            <a:xfrm>
              <a:off x="9269753" y="975642"/>
              <a:ext cx="723125" cy="223220"/>
            </a:xfrm>
            <a:prstGeom prst="rect">
              <a:avLst/>
            </a:prstGeom>
            <a:noFill/>
          </p:spPr>
          <p:txBody>
            <a:bodyPr wrap="square" lIns="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53,084</a:t>
              </a:r>
            </a:p>
          </p:txBody>
        </p:sp>
        <p:sp>
          <p:nvSpPr>
            <p:cNvPr id="44" name="TextBox 43">
              <a:extLst>
                <a:ext uri="{FF2B5EF4-FFF2-40B4-BE49-F238E27FC236}">
                  <a16:creationId xmlns:a16="http://schemas.microsoft.com/office/drawing/2014/main" id="{1B1FB090-6EB6-C247-CC88-6B02F76370A6}"/>
                </a:ext>
              </a:extLst>
            </p:cNvPr>
            <p:cNvSpPr txBox="1"/>
            <p:nvPr/>
          </p:nvSpPr>
          <p:spPr>
            <a:xfrm>
              <a:off x="10044702" y="975642"/>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$3,775</a:t>
              </a:r>
            </a:p>
          </p:txBody>
        </p:sp>
        <p:sp>
          <p:nvSpPr>
            <p:cNvPr id="45" name="TextBox 44">
              <a:extLst>
                <a:ext uri="{FF2B5EF4-FFF2-40B4-BE49-F238E27FC236}">
                  <a16:creationId xmlns:a16="http://schemas.microsoft.com/office/drawing/2014/main" id="{1D865E7A-BFB9-F891-8068-A764DABA9D26}"/>
                </a:ext>
              </a:extLst>
            </p:cNvPr>
            <p:cNvSpPr txBox="1"/>
            <p:nvPr/>
          </p:nvSpPr>
          <p:spPr>
            <a:xfrm>
              <a:off x="9269753" y="1595331"/>
              <a:ext cx="723125" cy="223220"/>
            </a:xfrm>
            <a:prstGeom prst="rect">
              <a:avLst/>
            </a:prstGeom>
            <a:noFill/>
          </p:spPr>
          <p:txBody>
            <a:bodyPr wrap="square" lIns="0" r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33,390</a:t>
              </a:r>
            </a:p>
          </p:txBody>
        </p:sp>
        <p:sp>
          <p:nvSpPr>
            <p:cNvPr id="46" name="TextBox 45">
              <a:extLst>
                <a:ext uri="{FF2B5EF4-FFF2-40B4-BE49-F238E27FC236}">
                  <a16:creationId xmlns:a16="http://schemas.microsoft.com/office/drawing/2014/main" id="{07C569EF-363B-DA54-8F90-4F6FC3804238}"/>
                </a:ext>
              </a:extLst>
            </p:cNvPr>
            <p:cNvSpPr txBox="1"/>
            <p:nvPr/>
          </p:nvSpPr>
          <p:spPr>
            <a:xfrm>
              <a:off x="10044702" y="1595331"/>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$3,354</a:t>
              </a:r>
            </a:p>
          </p:txBody>
        </p:sp>
        <p:sp>
          <p:nvSpPr>
            <p:cNvPr id="53" name="TextBox 52">
              <a:extLst>
                <a:ext uri="{FF2B5EF4-FFF2-40B4-BE49-F238E27FC236}">
                  <a16:creationId xmlns:a16="http://schemas.microsoft.com/office/drawing/2014/main" id="{80E11DCE-F92B-323E-920A-F65A5D3EA4BA}"/>
                </a:ext>
              </a:extLst>
            </p:cNvPr>
            <p:cNvSpPr txBox="1"/>
            <p:nvPr/>
          </p:nvSpPr>
          <p:spPr>
            <a:xfrm>
              <a:off x="9269753" y="2379657"/>
              <a:ext cx="723125"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3,279</a:t>
              </a:r>
            </a:p>
          </p:txBody>
        </p:sp>
        <p:sp>
          <p:nvSpPr>
            <p:cNvPr id="54" name="TextBox 53">
              <a:extLst>
                <a:ext uri="{FF2B5EF4-FFF2-40B4-BE49-F238E27FC236}">
                  <a16:creationId xmlns:a16="http://schemas.microsoft.com/office/drawing/2014/main" id="{6E943D0B-FE7B-F92E-8B95-F0B8003D3C3B}"/>
                </a:ext>
              </a:extLst>
            </p:cNvPr>
            <p:cNvSpPr txBox="1"/>
            <p:nvPr/>
          </p:nvSpPr>
          <p:spPr>
            <a:xfrm>
              <a:off x="10044702" y="2379657"/>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$3,993</a:t>
              </a:r>
            </a:p>
          </p:txBody>
        </p:sp>
        <p:sp>
          <p:nvSpPr>
            <p:cNvPr id="55" name="TextBox 54">
              <a:extLst>
                <a:ext uri="{FF2B5EF4-FFF2-40B4-BE49-F238E27FC236}">
                  <a16:creationId xmlns:a16="http://schemas.microsoft.com/office/drawing/2014/main" id="{EFC5940C-6FEF-A0A1-6E4C-640D0816C467}"/>
                </a:ext>
              </a:extLst>
            </p:cNvPr>
            <p:cNvSpPr txBox="1"/>
            <p:nvPr/>
          </p:nvSpPr>
          <p:spPr>
            <a:xfrm>
              <a:off x="9269753" y="2880430"/>
              <a:ext cx="723125"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19</a:t>
              </a:r>
            </a:p>
          </p:txBody>
        </p:sp>
        <p:sp>
          <p:nvSpPr>
            <p:cNvPr id="56" name="TextBox 55">
              <a:extLst>
                <a:ext uri="{FF2B5EF4-FFF2-40B4-BE49-F238E27FC236}">
                  <a16:creationId xmlns:a16="http://schemas.microsoft.com/office/drawing/2014/main" id="{116C2E45-4C22-EA31-893C-6F39E051E215}"/>
                </a:ext>
              </a:extLst>
            </p:cNvPr>
            <p:cNvSpPr txBox="1"/>
            <p:nvPr/>
          </p:nvSpPr>
          <p:spPr>
            <a:xfrm>
              <a:off x="10044702" y="2880430"/>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$2,660</a:t>
              </a:r>
            </a:p>
          </p:txBody>
        </p:sp>
        <p:sp>
          <p:nvSpPr>
            <p:cNvPr id="57" name="TextBox 56">
              <a:extLst>
                <a:ext uri="{FF2B5EF4-FFF2-40B4-BE49-F238E27FC236}">
                  <a16:creationId xmlns:a16="http://schemas.microsoft.com/office/drawing/2014/main" id="{0FDD980E-36B7-0D6F-B5E9-E70690C40407}"/>
                </a:ext>
              </a:extLst>
            </p:cNvPr>
            <p:cNvSpPr txBox="1"/>
            <p:nvPr/>
          </p:nvSpPr>
          <p:spPr>
            <a:xfrm>
              <a:off x="9269753" y="3258157"/>
              <a:ext cx="723125"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841</a:t>
              </a:r>
            </a:p>
          </p:txBody>
        </p:sp>
        <p:sp>
          <p:nvSpPr>
            <p:cNvPr id="58" name="TextBox 57">
              <a:extLst>
                <a:ext uri="{FF2B5EF4-FFF2-40B4-BE49-F238E27FC236}">
                  <a16:creationId xmlns:a16="http://schemas.microsoft.com/office/drawing/2014/main" id="{3B5BC7C2-44B4-6C02-CD77-82B0697EDCFF}"/>
                </a:ext>
              </a:extLst>
            </p:cNvPr>
            <p:cNvSpPr txBox="1"/>
            <p:nvPr/>
          </p:nvSpPr>
          <p:spPr>
            <a:xfrm>
              <a:off x="10044702" y="3258157"/>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$1,189</a:t>
              </a:r>
            </a:p>
          </p:txBody>
        </p:sp>
        <p:sp>
          <p:nvSpPr>
            <p:cNvPr id="59" name="TextBox 58">
              <a:extLst>
                <a:ext uri="{FF2B5EF4-FFF2-40B4-BE49-F238E27FC236}">
                  <a16:creationId xmlns:a16="http://schemas.microsoft.com/office/drawing/2014/main" id="{D233BB87-41C0-8BB7-90FB-EF8E9B0D5B96}"/>
                </a:ext>
              </a:extLst>
            </p:cNvPr>
            <p:cNvSpPr txBox="1"/>
            <p:nvPr/>
          </p:nvSpPr>
          <p:spPr>
            <a:xfrm>
              <a:off x="9269753" y="3622100"/>
              <a:ext cx="723125"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142,023**</a:t>
              </a:r>
            </a:p>
          </p:txBody>
        </p:sp>
        <p:sp>
          <p:nvSpPr>
            <p:cNvPr id="60" name="TextBox 59">
              <a:extLst>
                <a:ext uri="{FF2B5EF4-FFF2-40B4-BE49-F238E27FC236}">
                  <a16:creationId xmlns:a16="http://schemas.microsoft.com/office/drawing/2014/main" id="{82EEBFE3-D599-ABFE-1814-B6BB17B27861}"/>
                </a:ext>
              </a:extLst>
            </p:cNvPr>
            <p:cNvSpPr txBox="1"/>
            <p:nvPr/>
          </p:nvSpPr>
          <p:spPr>
            <a:xfrm>
              <a:off x="10044702" y="3622100"/>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$84</a:t>
              </a:r>
            </a:p>
          </p:txBody>
        </p:sp>
        <p:sp>
          <p:nvSpPr>
            <p:cNvPr id="61" name="TextBox 60">
              <a:extLst>
                <a:ext uri="{FF2B5EF4-FFF2-40B4-BE49-F238E27FC236}">
                  <a16:creationId xmlns:a16="http://schemas.microsoft.com/office/drawing/2014/main" id="{842C2080-D839-4D6D-B4A4-77B41C8B1C1A}"/>
                </a:ext>
              </a:extLst>
            </p:cNvPr>
            <p:cNvSpPr txBox="1"/>
            <p:nvPr/>
          </p:nvSpPr>
          <p:spPr>
            <a:xfrm>
              <a:off x="9269753" y="4106260"/>
              <a:ext cx="723125"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6</a:t>
              </a:r>
            </a:p>
          </p:txBody>
        </p:sp>
        <p:sp>
          <p:nvSpPr>
            <p:cNvPr id="62" name="TextBox 61">
              <a:extLst>
                <a:ext uri="{FF2B5EF4-FFF2-40B4-BE49-F238E27FC236}">
                  <a16:creationId xmlns:a16="http://schemas.microsoft.com/office/drawing/2014/main" id="{00B95FAA-1AA4-4AFA-C54F-DC131CC8F118}"/>
                </a:ext>
              </a:extLst>
            </p:cNvPr>
            <p:cNvSpPr txBox="1"/>
            <p:nvPr/>
          </p:nvSpPr>
          <p:spPr>
            <a:xfrm>
              <a:off x="10044702" y="4106260"/>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$16,595</a:t>
              </a:r>
            </a:p>
          </p:txBody>
        </p:sp>
        <p:sp>
          <p:nvSpPr>
            <p:cNvPr id="63" name="TextBox 62">
              <a:extLst>
                <a:ext uri="{FF2B5EF4-FFF2-40B4-BE49-F238E27FC236}">
                  <a16:creationId xmlns:a16="http://schemas.microsoft.com/office/drawing/2014/main" id="{AE2A6BB5-9F17-EECE-8230-D29DA58AE721}"/>
                </a:ext>
              </a:extLst>
            </p:cNvPr>
            <p:cNvSpPr txBox="1"/>
            <p:nvPr/>
          </p:nvSpPr>
          <p:spPr>
            <a:xfrm>
              <a:off x="9269753" y="4593645"/>
              <a:ext cx="723125"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70</a:t>
              </a:r>
            </a:p>
          </p:txBody>
        </p:sp>
        <p:sp>
          <p:nvSpPr>
            <p:cNvPr id="64" name="TextBox 63">
              <a:extLst>
                <a:ext uri="{FF2B5EF4-FFF2-40B4-BE49-F238E27FC236}">
                  <a16:creationId xmlns:a16="http://schemas.microsoft.com/office/drawing/2014/main" id="{FAF61727-CCC8-E935-0477-04D32D5F0253}"/>
                </a:ext>
              </a:extLst>
            </p:cNvPr>
            <p:cNvSpPr txBox="1"/>
            <p:nvPr/>
          </p:nvSpPr>
          <p:spPr>
            <a:xfrm>
              <a:off x="10044702" y="4593645"/>
              <a:ext cx="582930" cy="223220"/>
            </a:xfrm>
            <a:prstGeom prst="rect">
              <a:avLst/>
            </a:prstGeom>
            <a:noFill/>
          </p:spPr>
          <p:txBody>
            <a:bodyPr wrap="square" lIns="68580">
              <a:spAutoFit/>
            </a:bodyPr>
            <a:lstStyle/>
            <a:p>
              <a:pPr algn="r" defTabSz="342900"/>
              <a:r>
                <a:rPr lang="en-US" sz="1100">
                  <a:solidFill>
                    <a:srgbClr val="54537B"/>
                  </a:solidFill>
                  <a:latin typeface="Lato" panose="020F0502020204030203" pitchFamily="34" charset="0"/>
                  <a:ea typeface="Lato" panose="020F0502020204030203" pitchFamily="34" charset="0"/>
                  <a:cs typeface="Lato" panose="020F0502020204030203" pitchFamily="34" charset="0"/>
                </a:rPr>
                <a:t>$35</a:t>
              </a:r>
            </a:p>
          </p:txBody>
        </p:sp>
        <p:sp>
          <p:nvSpPr>
            <p:cNvPr id="65" name="Rectangle 64">
              <a:extLst>
                <a:ext uri="{FF2B5EF4-FFF2-40B4-BE49-F238E27FC236}">
                  <a16:creationId xmlns:a16="http://schemas.microsoft.com/office/drawing/2014/main" id="{FB6E1643-020E-72EE-BF14-2D7DA35B0679}"/>
                </a:ext>
              </a:extLst>
            </p:cNvPr>
            <p:cNvSpPr/>
            <p:nvPr/>
          </p:nvSpPr>
          <p:spPr>
            <a:xfrm>
              <a:off x="5917445" y="649733"/>
              <a:ext cx="4766310" cy="4542734"/>
            </a:xfrm>
            <a:prstGeom prst="rect">
              <a:avLst/>
            </a:prstGeom>
            <a:no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en-US">
                <a:solidFill>
                  <a:srgbClr val="000000"/>
                </a:solidFill>
                <a:latin typeface="Aptos" panose="02110004020202020204"/>
              </a:endParaRPr>
            </a:p>
          </p:txBody>
        </p:sp>
        <p:sp>
          <p:nvSpPr>
            <p:cNvPr id="68" name="TextBox 67">
              <a:extLst>
                <a:ext uri="{FF2B5EF4-FFF2-40B4-BE49-F238E27FC236}">
                  <a16:creationId xmlns:a16="http://schemas.microsoft.com/office/drawing/2014/main" id="{DA28545B-9608-119C-824C-158FFB6BBC62}"/>
                </a:ext>
              </a:extLst>
            </p:cNvPr>
            <p:cNvSpPr txBox="1"/>
            <p:nvPr/>
          </p:nvSpPr>
          <p:spPr>
            <a:xfrm>
              <a:off x="5917445" y="403308"/>
              <a:ext cx="4766310" cy="262613"/>
            </a:xfrm>
            <a:prstGeom prst="rect">
              <a:avLst/>
            </a:prstGeom>
            <a:noFill/>
          </p:spPr>
          <p:txBody>
            <a:bodyPr wrap="square">
              <a:spAutoFit/>
            </a:bodyPr>
            <a:lstStyle/>
            <a:p>
              <a:pPr defTabSz="342900"/>
              <a:r>
                <a:rPr lang="en-US" sz="1400" b="1" dirty="0">
                  <a:solidFill>
                    <a:srgbClr val="A60320"/>
                  </a:solidFill>
                  <a:latin typeface="Commuters Sans SemiBold" panose="020B0504020203020204" pitchFamily="34" charset="0"/>
                  <a:ea typeface="Lato" panose="020F0502020204030203" pitchFamily="34" charset="0"/>
                  <a:cs typeface="Lato" panose="020F0502020204030203" pitchFamily="34" charset="0"/>
                </a:rPr>
                <a:t>Priority Measures</a:t>
              </a:r>
            </a:p>
          </p:txBody>
        </p:sp>
      </p:grpSp>
      <p:sp>
        <p:nvSpPr>
          <p:cNvPr id="18" name="Title 17">
            <a:extLst>
              <a:ext uri="{FF2B5EF4-FFF2-40B4-BE49-F238E27FC236}">
                <a16:creationId xmlns:a16="http://schemas.microsoft.com/office/drawing/2014/main" id="{CAF843AC-2A27-F955-B78C-541C5B59AB55}"/>
              </a:ext>
            </a:extLst>
          </p:cNvPr>
          <p:cNvSpPr>
            <a:spLocks noGrp="1"/>
          </p:cNvSpPr>
          <p:nvPr>
            <p:ph type="title"/>
          </p:nvPr>
        </p:nvSpPr>
        <p:spPr>
          <a:xfrm>
            <a:off x="410321" y="221206"/>
            <a:ext cx="4362083" cy="635182"/>
          </a:xfrm>
        </p:spPr>
        <p:txBody>
          <a:bodyPr>
            <a:normAutofit fontScale="90000"/>
          </a:bodyPr>
          <a:lstStyle/>
          <a:p>
            <a:r>
              <a:rPr lang="en-US" dirty="0"/>
              <a:t>Priority Climate Action Plan</a:t>
            </a:r>
          </a:p>
        </p:txBody>
      </p:sp>
      <p:sp>
        <p:nvSpPr>
          <p:cNvPr id="36" name="Text Placeholder 35">
            <a:extLst>
              <a:ext uri="{FF2B5EF4-FFF2-40B4-BE49-F238E27FC236}">
                <a16:creationId xmlns:a16="http://schemas.microsoft.com/office/drawing/2014/main" id="{C96C829F-3AFD-EC5A-A616-802EE9765B29}"/>
              </a:ext>
            </a:extLst>
          </p:cNvPr>
          <p:cNvSpPr>
            <a:spLocks noGrp="1"/>
          </p:cNvSpPr>
          <p:nvPr>
            <p:ph type="body" sz="half" idx="2"/>
          </p:nvPr>
        </p:nvSpPr>
        <p:spPr>
          <a:xfrm>
            <a:off x="551641" y="1093037"/>
            <a:ext cx="3932237" cy="2084460"/>
          </a:xfrm>
        </p:spPr>
        <p:txBody>
          <a:bodyPr vert="horz" lIns="91440" tIns="45720" rIns="91440" bIns="45720" rtlCol="0" anchor="t">
            <a:normAutofit fontScale="85000" lnSpcReduction="20000"/>
          </a:bodyPr>
          <a:lstStyle/>
          <a:p>
            <a:pPr marL="457200" indent="-457200">
              <a:buFont typeface="Arial" panose="020B0604020202020204" pitchFamily="34" charset="0"/>
              <a:buChar char="•"/>
            </a:pPr>
            <a:r>
              <a:rPr lang="en-US" sz="2800" dirty="0"/>
              <a:t>Based on most cost effective and ready-to-implement actions.</a:t>
            </a:r>
            <a:endParaRPr lang="en-US" sz="2800" dirty="0">
              <a:ea typeface="Calibri"/>
              <a:cs typeface="Calibri"/>
            </a:endParaRPr>
          </a:p>
          <a:p>
            <a:pPr marL="457200" indent="-457200">
              <a:buFont typeface="Arial" panose="020B0604020202020204" pitchFamily="34" charset="0"/>
              <a:buChar char="•"/>
            </a:pPr>
            <a:r>
              <a:rPr lang="en-US" sz="2800" dirty="0"/>
              <a:t>Comprehensive Plan developed over next several years will include more actions</a:t>
            </a:r>
          </a:p>
        </p:txBody>
      </p:sp>
      <p:sp>
        <p:nvSpPr>
          <p:cNvPr id="2" name="Slide Number Placeholder 1">
            <a:extLst>
              <a:ext uri="{FF2B5EF4-FFF2-40B4-BE49-F238E27FC236}">
                <a16:creationId xmlns:a16="http://schemas.microsoft.com/office/drawing/2014/main" id="{8AADB982-1C8C-3FB6-96E0-1C129F62820B}"/>
              </a:ext>
            </a:extLst>
          </p:cNvPr>
          <p:cNvSpPr>
            <a:spLocks noGrp="1"/>
          </p:cNvSpPr>
          <p:nvPr>
            <p:ph type="sldNum" sz="quarter" idx="12"/>
          </p:nvPr>
        </p:nvSpPr>
        <p:spPr/>
        <p:txBody>
          <a:bodyPr/>
          <a:lstStyle/>
          <a:p>
            <a:pPr defTabSz="342900"/>
            <a:fld id="{794DA3C6-2722-3C4A-84C0-887C01A8BC8F}" type="slidenum">
              <a:rPr lang="en-US">
                <a:solidFill>
                  <a:srgbClr val="FFFDFF"/>
                </a:solidFill>
                <a:latin typeface="Aptos" panose="02110004020202020204"/>
              </a:rPr>
              <a:pPr defTabSz="342900"/>
              <a:t>5</a:t>
            </a:fld>
            <a:endParaRPr lang="en-US">
              <a:solidFill>
                <a:srgbClr val="FFFDFF"/>
              </a:solidFill>
              <a:latin typeface="Aptos" panose="02110004020202020204"/>
            </a:endParaRPr>
          </a:p>
        </p:txBody>
      </p:sp>
      <p:pic>
        <p:nvPicPr>
          <p:cNvPr id="48" name="Picture 47">
            <a:extLst>
              <a:ext uri="{FF2B5EF4-FFF2-40B4-BE49-F238E27FC236}">
                <a16:creationId xmlns:a16="http://schemas.microsoft.com/office/drawing/2014/main" id="{F986A508-BF75-BC92-D928-4A9BB0B43A2B}"/>
              </a:ext>
            </a:extLst>
          </p:cNvPr>
          <p:cNvPicPr>
            <a:picLocks noChangeAspect="1"/>
          </p:cNvPicPr>
          <p:nvPr/>
        </p:nvPicPr>
        <p:blipFill>
          <a:blip r:embed="rId6"/>
          <a:stretch>
            <a:fillRect/>
          </a:stretch>
        </p:blipFill>
        <p:spPr>
          <a:xfrm>
            <a:off x="2518546" y="3296668"/>
            <a:ext cx="2600688" cy="3305636"/>
          </a:xfrm>
          <a:prstGeom prst="rect">
            <a:avLst/>
          </a:prstGeom>
        </p:spPr>
      </p:pic>
      <p:pic>
        <p:nvPicPr>
          <p:cNvPr id="50" name="Picture 49">
            <a:extLst>
              <a:ext uri="{FF2B5EF4-FFF2-40B4-BE49-F238E27FC236}">
                <a16:creationId xmlns:a16="http://schemas.microsoft.com/office/drawing/2014/main" id="{679245C9-B1AF-9329-E51F-71CEF01EDB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 y="3237672"/>
            <a:ext cx="2518314" cy="3483803"/>
          </a:xfrm>
          <a:prstGeom prst="rect">
            <a:avLst/>
          </a:prstGeom>
        </p:spPr>
      </p:pic>
    </p:spTree>
    <p:extLst>
      <p:ext uri="{BB962C8B-B14F-4D97-AF65-F5344CB8AC3E}">
        <p14:creationId xmlns:p14="http://schemas.microsoft.com/office/powerpoint/2010/main" val="131033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AE87E-6187-9173-74D4-81D0A6E0A869}"/>
              </a:ext>
            </a:extLst>
          </p:cNvPr>
          <p:cNvSpPr>
            <a:spLocks noGrp="1"/>
          </p:cNvSpPr>
          <p:nvPr>
            <p:ph type="sldNum" sz="quarter" idx="12"/>
          </p:nvPr>
        </p:nvSpPr>
        <p:spPr/>
        <p:txBody>
          <a:bodyPr/>
          <a:lstStyle/>
          <a:p>
            <a:fld id="{794DA3C6-2722-3C4A-84C0-887C01A8BC8F}" type="slidenum">
              <a:rPr lang="en-US" smtClean="0">
                <a:solidFill>
                  <a:schemeClr val="bg1"/>
                </a:solidFill>
              </a:rPr>
              <a:pPr/>
              <a:t>6</a:t>
            </a:fld>
            <a:endParaRPr lang="en-US">
              <a:solidFill>
                <a:schemeClr val="bg1"/>
              </a:solidFill>
            </a:endParaRPr>
          </a:p>
        </p:txBody>
      </p:sp>
      <p:sp>
        <p:nvSpPr>
          <p:cNvPr id="6" name="Text Placeholder 10">
            <a:extLst>
              <a:ext uri="{FF2B5EF4-FFF2-40B4-BE49-F238E27FC236}">
                <a16:creationId xmlns:a16="http://schemas.microsoft.com/office/drawing/2014/main" id="{9F034A3E-72C9-1D21-4E5E-3ED976688744}"/>
              </a:ext>
            </a:extLst>
          </p:cNvPr>
          <p:cNvSpPr txBox="1">
            <a:spLocks/>
          </p:cNvSpPr>
          <p:nvPr/>
        </p:nvSpPr>
        <p:spPr>
          <a:xfrm>
            <a:off x="322138" y="1702169"/>
            <a:ext cx="5183188" cy="823912"/>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1400" b="1" dirty="0">
              <a:solidFill>
                <a:schemeClr val="bg1"/>
              </a:solidFill>
            </a:endParaRPr>
          </a:p>
          <a:p>
            <a:pPr marL="0" indent="0">
              <a:buNone/>
            </a:pPr>
            <a:r>
              <a:rPr lang="en-US" sz="2800" dirty="0">
                <a:solidFill>
                  <a:schemeClr val="bg1"/>
                </a:solidFill>
              </a:rPr>
              <a:t>Climate</a:t>
            </a:r>
            <a:r>
              <a:rPr lang="en-US" sz="2800" b="1" dirty="0">
                <a:solidFill>
                  <a:schemeClr val="bg1"/>
                </a:solidFill>
              </a:rPr>
              <a:t> </a:t>
            </a:r>
            <a:r>
              <a:rPr lang="en-US" sz="2800" dirty="0">
                <a:solidFill>
                  <a:schemeClr val="bg1"/>
                </a:solidFill>
              </a:rPr>
              <a:t>Ready Housing</a:t>
            </a:r>
          </a:p>
        </p:txBody>
      </p:sp>
      <p:sp>
        <p:nvSpPr>
          <p:cNvPr id="7" name="Content Placeholder 8">
            <a:extLst>
              <a:ext uri="{FF2B5EF4-FFF2-40B4-BE49-F238E27FC236}">
                <a16:creationId xmlns:a16="http://schemas.microsoft.com/office/drawing/2014/main" id="{7249FE8B-6A50-2041-F740-E40C03CBB269}"/>
              </a:ext>
            </a:extLst>
          </p:cNvPr>
          <p:cNvSpPr txBox="1">
            <a:spLocks/>
          </p:cNvSpPr>
          <p:nvPr/>
        </p:nvSpPr>
        <p:spPr>
          <a:xfrm>
            <a:off x="348721" y="2505075"/>
            <a:ext cx="10539412" cy="3851274"/>
          </a:xfrm>
          <a:prstGeom prst="rect">
            <a:avLst/>
          </a:prstGeom>
          <a:solidFill>
            <a:srgbClr val="DFF1CB"/>
          </a:solidFill>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650 Homes</a:t>
            </a:r>
            <a:endParaRPr lang="en-US" sz="2400" dirty="0">
              <a:solidFill>
                <a:schemeClr val="bg1"/>
              </a:solidFill>
            </a:endParaRPr>
          </a:p>
          <a:p>
            <a:r>
              <a:rPr lang="en-US" sz="2400" dirty="0">
                <a:solidFill>
                  <a:schemeClr val="bg1"/>
                </a:solidFill>
              </a:rPr>
              <a:t>Conduct energy audits</a:t>
            </a:r>
          </a:p>
          <a:p>
            <a:r>
              <a:rPr lang="en-US" sz="2400" dirty="0">
                <a:solidFill>
                  <a:schemeClr val="bg1"/>
                </a:solidFill>
              </a:rPr>
              <a:t>Weatherization and energy efficiency upgrades </a:t>
            </a:r>
          </a:p>
          <a:p>
            <a:r>
              <a:rPr lang="en-US" sz="2400" dirty="0">
                <a:solidFill>
                  <a:schemeClr val="bg1"/>
                </a:solidFill>
              </a:rPr>
              <a:t>Electric air source heat pumps (mini-splits)</a:t>
            </a:r>
          </a:p>
          <a:p>
            <a:r>
              <a:rPr lang="en-US" sz="2400" dirty="0">
                <a:solidFill>
                  <a:schemeClr val="bg1"/>
                </a:solidFill>
              </a:rPr>
              <a:t>HEPA air cleaners</a:t>
            </a:r>
          </a:p>
          <a:p>
            <a:pPr marL="0" indent="0">
              <a:buNone/>
            </a:pPr>
            <a:r>
              <a:rPr lang="en-US" sz="2400" b="1" dirty="0">
                <a:solidFill>
                  <a:schemeClr val="bg1"/>
                </a:solidFill>
              </a:rPr>
              <a:t>350 Homes </a:t>
            </a:r>
          </a:p>
          <a:p>
            <a:r>
              <a:rPr lang="en-US" sz="2400" dirty="0">
                <a:solidFill>
                  <a:schemeClr val="bg1"/>
                </a:solidFill>
              </a:rPr>
              <a:t>Replace and upgrade wood stove to new EPA-certified stoves </a:t>
            </a:r>
          </a:p>
          <a:p>
            <a:r>
              <a:rPr lang="en-US" sz="2400" dirty="0">
                <a:solidFill>
                  <a:schemeClr val="bg1"/>
                </a:solidFill>
              </a:rPr>
              <a:t>Provide stove thermometers, moisture meters, tarps and straps, carbon monoxide alarms, and fire starters</a:t>
            </a:r>
          </a:p>
          <a:p>
            <a:pPr marL="0" indent="0">
              <a:buNone/>
            </a:pPr>
            <a:r>
              <a:rPr lang="en-US" sz="2400" b="1" dirty="0">
                <a:solidFill>
                  <a:schemeClr val="bg1"/>
                </a:solidFill>
              </a:rPr>
              <a:t>300 Homes</a:t>
            </a:r>
          </a:p>
          <a:p>
            <a:r>
              <a:rPr lang="en-US" sz="2400" dirty="0">
                <a:solidFill>
                  <a:schemeClr val="bg1"/>
                </a:solidFill>
              </a:rPr>
              <a:t>Solar power infrastructure upgrades at residences </a:t>
            </a:r>
          </a:p>
          <a:p>
            <a:pPr marL="0" indent="0">
              <a:buNone/>
            </a:pPr>
            <a:r>
              <a:rPr lang="en-US" sz="2400" b="1" dirty="0">
                <a:solidFill>
                  <a:schemeClr val="bg1"/>
                </a:solidFill>
              </a:rPr>
              <a:t>Increase Tribal Capacity and Workforce Training</a:t>
            </a:r>
          </a:p>
          <a:p>
            <a:r>
              <a:rPr lang="en-US" sz="2400" dirty="0">
                <a:solidFill>
                  <a:schemeClr val="bg1"/>
                </a:solidFill>
              </a:rPr>
              <a:t>Provide on-the-job training for the Tribal workforce and create well-paid jobs</a:t>
            </a:r>
          </a:p>
          <a:p>
            <a:endParaRPr lang="en-US" sz="2400" dirty="0">
              <a:solidFill>
                <a:schemeClr val="bg1"/>
              </a:solidFill>
            </a:endParaRPr>
          </a:p>
        </p:txBody>
      </p:sp>
      <p:sp>
        <p:nvSpPr>
          <p:cNvPr id="8" name="Slide Number Placeholder 2">
            <a:extLst>
              <a:ext uri="{FF2B5EF4-FFF2-40B4-BE49-F238E27FC236}">
                <a16:creationId xmlns:a16="http://schemas.microsoft.com/office/drawing/2014/main" id="{8E1AD008-34A7-3CF2-2E1D-FCBDB2C08452}"/>
              </a:ext>
            </a:extLst>
          </p:cNvPr>
          <p:cNvSpPr txBox="1">
            <a:spLocks/>
          </p:cNvSpPr>
          <p:nvPr/>
        </p:nvSpPr>
        <p:spPr>
          <a:xfrm>
            <a:off x="8610600" y="6356350"/>
            <a:ext cx="2743200" cy="365125"/>
          </a:xfrm>
          <a:prstGeom prst="rect">
            <a:avLst/>
          </a:prstGeom>
        </p:spPr>
        <p:txBody>
          <a:bodyPr lIns="0" tIns="0" rIns="0" bIns="0" anchor="ctr"/>
          <a:lstStyle>
            <a:defPPr>
              <a:defRPr lang="en-US"/>
            </a:defPPr>
            <a:lvl1pPr marL="0" algn="ctr" defTabSz="914400" rtl="0" eaLnBrk="1" latinLnBrk="0" hangingPunct="1">
              <a:defRPr sz="105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4DA3C6-2722-3C4A-84C0-887C01A8BC8F}" type="slidenum">
              <a:rPr lang="en-US" smtClean="0">
                <a:solidFill>
                  <a:schemeClr val="bg1"/>
                </a:solidFill>
              </a:rPr>
              <a:pPr/>
              <a:t>6</a:t>
            </a:fld>
            <a:endParaRPr lang="en-US">
              <a:solidFill>
                <a:schemeClr val="bg1"/>
              </a:solidFill>
            </a:endParaRPr>
          </a:p>
        </p:txBody>
      </p:sp>
      <p:sp>
        <p:nvSpPr>
          <p:cNvPr id="9" name="Title 12">
            <a:extLst>
              <a:ext uri="{FF2B5EF4-FFF2-40B4-BE49-F238E27FC236}">
                <a16:creationId xmlns:a16="http://schemas.microsoft.com/office/drawing/2014/main" id="{A7A41BB9-D7CC-589D-90BD-03A42D67C362}"/>
              </a:ext>
            </a:extLst>
          </p:cNvPr>
          <p:cNvSpPr txBox="1">
            <a:spLocks/>
          </p:cNvSpPr>
          <p:nvPr/>
        </p:nvSpPr>
        <p:spPr>
          <a:xfrm>
            <a:off x="586581" y="355600"/>
            <a:ext cx="11171237" cy="1325563"/>
          </a:xfrm>
          <a:prstGeom prst="rect">
            <a:avLst/>
          </a:prstGeom>
        </p:spPr>
        <p:txBody>
          <a:bodyPr vert="horz" lIns="91440" tIns="45720" rIns="91440" bIns="45720" anchor="t">
            <a:normAutofit fontScale="97500"/>
          </a:bodyPr>
          <a:lstStyle>
            <a:lvl1pPr algn="l" defTabSz="514350" rtl="0" eaLnBrk="1" latinLnBrk="0" hangingPunct="1">
              <a:lnSpc>
                <a:spcPct val="90000"/>
              </a:lnSpc>
              <a:spcBef>
                <a:spcPct val="0"/>
              </a:spcBef>
              <a:buNone/>
              <a:defRPr sz="1500" b="1" i="0" kern="1200">
                <a:solidFill>
                  <a:schemeClr val="tx1"/>
                </a:solidFill>
                <a:latin typeface="Commuters Sans" panose="020B0504020203020204" pitchFamily="34" charset="0"/>
                <a:ea typeface="+mj-ea"/>
                <a:cs typeface="+mj-cs"/>
              </a:defRPr>
            </a:lvl1pPr>
          </a:lstStyle>
          <a:p>
            <a:pPr algn="ctr"/>
            <a:r>
              <a:rPr lang="en-US" sz="4000" b="0" dirty="0">
                <a:solidFill>
                  <a:schemeClr val="bg1"/>
                </a:solidFill>
                <a:latin typeface="Calibri Light"/>
                <a:ea typeface="Calibri Light"/>
                <a:cs typeface="Calibri Light"/>
              </a:rPr>
              <a:t>Nez Perce Tribe CPRG </a:t>
            </a:r>
          </a:p>
          <a:p>
            <a:pPr algn="ctr"/>
            <a:r>
              <a:rPr lang="en-US" sz="40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General Competition Grant</a:t>
            </a:r>
          </a:p>
        </p:txBody>
      </p:sp>
      <p:pic>
        <p:nvPicPr>
          <p:cNvPr id="10" name="Picture 9">
            <a:extLst>
              <a:ext uri="{FF2B5EF4-FFF2-40B4-BE49-F238E27FC236}">
                <a16:creationId xmlns:a16="http://schemas.microsoft.com/office/drawing/2014/main" id="{4CBAA120-60F9-61E6-33B7-BA45EE3B5E0E}"/>
              </a:ext>
            </a:extLst>
          </p:cNvPr>
          <p:cNvPicPr>
            <a:picLocks noChangeAspect="1"/>
          </p:cNvPicPr>
          <p:nvPr/>
        </p:nvPicPr>
        <p:blipFill rotWithShape="1">
          <a:blip r:embed="rId3"/>
          <a:srcRect l="34914"/>
          <a:stretch/>
        </p:blipFill>
        <p:spPr>
          <a:xfrm>
            <a:off x="10888133" y="1373288"/>
            <a:ext cx="1215334" cy="4983061"/>
          </a:xfrm>
          <a:prstGeom prst="rect">
            <a:avLst/>
          </a:prstGeom>
        </p:spPr>
      </p:pic>
    </p:spTree>
    <p:extLst>
      <p:ext uri="{BB962C8B-B14F-4D97-AF65-F5344CB8AC3E}">
        <p14:creationId xmlns:p14="http://schemas.microsoft.com/office/powerpoint/2010/main" val="44800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6A4249-7453-31F2-6130-F9330C7080D5}"/>
              </a:ext>
            </a:extLst>
          </p:cNvPr>
          <p:cNvSpPr>
            <a:spLocks noGrp="1"/>
          </p:cNvSpPr>
          <p:nvPr>
            <p:ph type="sldNum" sz="quarter" idx="12"/>
          </p:nvPr>
        </p:nvSpPr>
        <p:spPr/>
        <p:txBody>
          <a:bodyPr/>
          <a:lstStyle/>
          <a:p>
            <a:fld id="{794DA3C6-2722-3C4A-84C0-887C01A8BC8F}" type="slidenum">
              <a:rPr lang="en-US" smtClean="0"/>
              <a:pPr/>
              <a:t>7</a:t>
            </a:fld>
            <a:endParaRPr lang="en-US"/>
          </a:p>
        </p:txBody>
      </p:sp>
      <p:sp>
        <p:nvSpPr>
          <p:cNvPr id="4" name="Content Placeholder 5">
            <a:extLst>
              <a:ext uri="{FF2B5EF4-FFF2-40B4-BE49-F238E27FC236}">
                <a16:creationId xmlns:a16="http://schemas.microsoft.com/office/drawing/2014/main" id="{E8EF895D-4EEF-E7C2-8D0B-97A66AE57563}"/>
              </a:ext>
            </a:extLst>
          </p:cNvPr>
          <p:cNvSpPr txBox="1">
            <a:spLocks/>
          </p:cNvSpPr>
          <p:nvPr/>
        </p:nvSpPr>
        <p:spPr>
          <a:xfrm>
            <a:off x="838200" y="1825625"/>
            <a:ext cx="792341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ysClr val="windowText" lastClr="000000"/>
                </a:solidFill>
                <a:latin typeface="Calibri" panose="020F0502020204030204"/>
              </a:rPr>
              <a:t>80</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Ductless heat pump installations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Energy audits and weatherization with Community Action Partnership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Training and funding through Bonneville Power Administration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Community energy education (Home Fair and Lunch Class)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ysClr val="windowText" lastClr="000000"/>
                </a:solidFill>
                <a:latin typeface="Calibri" panose="020F0502020204030204"/>
              </a:rPr>
              <a:t>Indoor environment education with NPT Air Quality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 of indoor environment projects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1528504-6366-C03F-6A75-4B13B8643A8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NPTHA Related Work &amp; Partnerships</a:t>
            </a:r>
          </a:p>
        </p:txBody>
      </p:sp>
      <p:sp>
        <p:nvSpPr>
          <p:cNvPr id="7" name="object 4">
            <a:extLst>
              <a:ext uri="{FF2B5EF4-FFF2-40B4-BE49-F238E27FC236}">
                <a16:creationId xmlns:a16="http://schemas.microsoft.com/office/drawing/2014/main" id="{DA26003F-C431-BB03-EFC2-DE14C1AB5C7A}"/>
              </a:ext>
            </a:extLst>
          </p:cNvPr>
          <p:cNvSpPr/>
          <p:nvPr/>
        </p:nvSpPr>
        <p:spPr>
          <a:xfrm>
            <a:off x="9110749" y="1690688"/>
            <a:ext cx="2904835" cy="3869278"/>
          </a:xfrm>
          <a:prstGeom prst="rect">
            <a:avLst/>
          </a:prstGeom>
          <a:blipFill>
            <a:blip r:embed="rId3"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E7E190E6-096D-3E2C-ABE7-39B3CC9C6560}"/>
              </a:ext>
            </a:extLst>
          </p:cNvPr>
          <p:cNvSpPr txBox="1"/>
          <p:nvPr/>
        </p:nvSpPr>
        <p:spPr>
          <a:xfrm>
            <a:off x="9110749" y="5558632"/>
            <a:ext cx="2743200" cy="261610"/>
          </a:xfrm>
          <a:prstGeom prst="rect">
            <a:avLst/>
          </a:prstGeom>
          <a:noFill/>
        </p:spPr>
        <p:txBody>
          <a:bodyPr wrap="square" rtlCol="0">
            <a:spAutoFit/>
          </a:bodyPr>
          <a:lstStyle/>
          <a:p>
            <a:r>
              <a:rPr lang="en-US" sz="1100" dirty="0">
                <a:solidFill>
                  <a:schemeClr val="bg1"/>
                </a:solidFill>
              </a:rPr>
              <a:t>Photo credit: Maria Lacey</a:t>
            </a:r>
          </a:p>
        </p:txBody>
      </p:sp>
    </p:spTree>
    <p:extLst>
      <p:ext uri="{BB962C8B-B14F-4D97-AF65-F5344CB8AC3E}">
        <p14:creationId xmlns:p14="http://schemas.microsoft.com/office/powerpoint/2010/main" val="118402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6A4249-7453-31F2-6130-F9330C7080D5}"/>
              </a:ext>
            </a:extLst>
          </p:cNvPr>
          <p:cNvSpPr>
            <a:spLocks noGrp="1"/>
          </p:cNvSpPr>
          <p:nvPr>
            <p:ph type="sldNum" sz="quarter" idx="12"/>
          </p:nvPr>
        </p:nvSpPr>
        <p:spPr/>
        <p:txBody>
          <a:bodyPr/>
          <a:lstStyle/>
          <a:p>
            <a:fld id="{794DA3C6-2722-3C4A-84C0-887C01A8BC8F}" type="slidenum">
              <a:rPr lang="en-US" smtClean="0"/>
              <a:pPr/>
              <a:t>8</a:t>
            </a:fld>
            <a:endParaRPr lang="en-US"/>
          </a:p>
        </p:txBody>
      </p:sp>
      <p:pic>
        <p:nvPicPr>
          <p:cNvPr id="2" name="Picture 1">
            <a:extLst>
              <a:ext uri="{FF2B5EF4-FFF2-40B4-BE49-F238E27FC236}">
                <a16:creationId xmlns:a16="http://schemas.microsoft.com/office/drawing/2014/main" id="{C435F34E-E61E-D68F-7AE4-394B8F5C77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5821" y="138027"/>
            <a:ext cx="4876800" cy="6218686"/>
          </a:xfrm>
          <a:prstGeom prst="rect">
            <a:avLst/>
          </a:prstGeom>
        </p:spPr>
      </p:pic>
      <p:sp>
        <p:nvSpPr>
          <p:cNvPr id="6" name="TextBox 5">
            <a:extLst>
              <a:ext uri="{FF2B5EF4-FFF2-40B4-BE49-F238E27FC236}">
                <a16:creationId xmlns:a16="http://schemas.microsoft.com/office/drawing/2014/main" id="{C198F018-3E33-F035-5089-9D46F4E306C7}"/>
              </a:ext>
            </a:extLst>
          </p:cNvPr>
          <p:cNvSpPr txBox="1"/>
          <p:nvPr/>
        </p:nvSpPr>
        <p:spPr>
          <a:xfrm>
            <a:off x="399011" y="320193"/>
            <a:ext cx="6094140" cy="1015663"/>
          </a:xfrm>
          <a:prstGeom prst="rect">
            <a:avLst/>
          </a:prstGeom>
          <a:noFill/>
        </p:spPr>
        <p:txBody>
          <a:bodyPr wrap="square">
            <a:spAutoFit/>
          </a:bodyPr>
          <a:lstStyle/>
          <a:p>
            <a:pPr algn="ctr" defTabSz="457200">
              <a:defRPr/>
            </a:pPr>
            <a:r>
              <a:rPr lang="en-US" sz="6000" dirty="0" err="1">
                <a:solidFill>
                  <a:srgbClr val="ED7D31"/>
                </a:solidFill>
                <a:latin typeface="Calibri"/>
              </a:rPr>
              <a:t>Qe'ci'yew'yew</a:t>
            </a:r>
            <a:r>
              <a:rPr lang="en-US" sz="6000" dirty="0">
                <a:solidFill>
                  <a:srgbClr val="ED7D31"/>
                </a:solidFill>
                <a:latin typeface="Calibri"/>
              </a:rPr>
              <a:t>'</a:t>
            </a:r>
          </a:p>
        </p:txBody>
      </p:sp>
      <p:sp>
        <p:nvSpPr>
          <p:cNvPr id="9" name="TextBox 8">
            <a:extLst>
              <a:ext uri="{FF2B5EF4-FFF2-40B4-BE49-F238E27FC236}">
                <a16:creationId xmlns:a16="http://schemas.microsoft.com/office/drawing/2014/main" id="{57FF2816-58E2-AF54-25A3-23570BFA1A37}"/>
              </a:ext>
            </a:extLst>
          </p:cNvPr>
          <p:cNvSpPr txBox="1"/>
          <p:nvPr/>
        </p:nvSpPr>
        <p:spPr>
          <a:xfrm>
            <a:off x="939800" y="1712269"/>
            <a:ext cx="5156200" cy="2646878"/>
          </a:xfrm>
          <a:prstGeom prst="rect">
            <a:avLst/>
          </a:prstGeom>
          <a:noFill/>
        </p:spPr>
        <p:txBody>
          <a:bodyPr wrap="square" lIns="91440" tIns="45720" rIns="91440" bIns="45720" rtlCol="0" anchor="t">
            <a:spAutoFit/>
          </a:bodyPr>
          <a:lstStyle/>
          <a:p>
            <a:r>
              <a:rPr lang="en-US" sz="2400" dirty="0">
                <a:solidFill>
                  <a:prstClr val="black"/>
                </a:solidFill>
                <a:latin typeface="Calibri" panose="020F0502020204030204"/>
              </a:rPr>
              <a:t>Many thanks to all of the staff, partners, and friends who helped with the Priority Climate Action Plan and the CPRG Implementation Grant applications!</a:t>
            </a:r>
            <a:endParaRPr lang="en-US" sz="2400" dirty="0">
              <a:solidFill>
                <a:prstClr val="black"/>
              </a:solidFill>
              <a:latin typeface="Calibri" panose="020F0502020204030204"/>
              <a:ea typeface="Calibri"/>
              <a:cs typeface="Calibri"/>
            </a:endParaRPr>
          </a:p>
          <a:p>
            <a:endParaRPr lang="en-US" sz="2800" dirty="0">
              <a:solidFill>
                <a:prstClr val="black"/>
              </a:solidFill>
              <a:latin typeface="Calibri" panose="020F0502020204030204"/>
              <a:ea typeface="Calibri"/>
              <a:cs typeface="Calibri"/>
            </a:endParaRPr>
          </a:p>
          <a:p>
            <a:endParaRPr lang="en-US" dirty="0">
              <a:solidFill>
                <a:prstClr val="black"/>
              </a:solidFill>
              <a:latin typeface="Calibri" panose="020F0502020204030204"/>
              <a:ea typeface="Calibri"/>
              <a:cs typeface="Calibri"/>
            </a:endParaRPr>
          </a:p>
        </p:txBody>
      </p:sp>
      <p:sp>
        <p:nvSpPr>
          <p:cNvPr id="10" name="TextBox 9">
            <a:extLst>
              <a:ext uri="{FF2B5EF4-FFF2-40B4-BE49-F238E27FC236}">
                <a16:creationId xmlns:a16="http://schemas.microsoft.com/office/drawing/2014/main" id="{EA5B632D-8505-1228-985B-B95849509F1F}"/>
              </a:ext>
            </a:extLst>
          </p:cNvPr>
          <p:cNvSpPr txBox="1"/>
          <p:nvPr/>
        </p:nvSpPr>
        <p:spPr>
          <a:xfrm>
            <a:off x="201573" y="3991569"/>
            <a:ext cx="629157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u="sng" dirty="0">
                <a:solidFill>
                  <a:prstClr val="black"/>
                </a:solidFill>
                <a:latin typeface="Calibri" panose="020F0502020204030204"/>
                <a:ea typeface="Calibri"/>
                <a:cs typeface="Calibri"/>
              </a:rPr>
              <a:t>Special Thanks</a:t>
            </a:r>
            <a:r>
              <a:rPr lang="en-US" sz="1600" dirty="0">
                <a:solidFill>
                  <a:prstClr val="black"/>
                </a:solidFill>
                <a:latin typeface="Calibri" panose="020F0502020204030204"/>
                <a:ea typeface="Calibri"/>
                <a:cs typeface="Calibri"/>
              </a:rPr>
              <a:t>:</a:t>
            </a:r>
            <a:endParaRPr lang="en-US" dirty="0">
              <a:solidFill>
                <a:prstClr val="black"/>
              </a:solidFill>
              <a:latin typeface="Calibri" panose="020F0502020204030204"/>
              <a:ea typeface="Calibri" panose="020F0502020204030204"/>
              <a:cs typeface="Calibri" panose="020F0502020204030204"/>
            </a:endParaRPr>
          </a:p>
          <a:p>
            <a:pPr algn="r"/>
            <a:r>
              <a:rPr lang="en-US" sz="1600" dirty="0">
                <a:solidFill>
                  <a:prstClr val="black"/>
                </a:solidFill>
                <a:latin typeface="Calibri" panose="020F0502020204030204"/>
                <a:ea typeface="Calibri"/>
                <a:cs typeface="Calibri"/>
              </a:rPr>
              <a:t>Measure Meant, LLC</a:t>
            </a:r>
          </a:p>
          <a:p>
            <a:pPr algn="r"/>
            <a:r>
              <a:rPr lang="en-US" sz="1600" dirty="0">
                <a:solidFill>
                  <a:prstClr val="black"/>
                </a:solidFill>
                <a:latin typeface="Calibri" panose="020F0502020204030204"/>
                <a:ea typeface="Calibri"/>
                <a:cs typeface="Calibri"/>
              </a:rPr>
              <a:t>The Nature Conservancy  </a:t>
            </a:r>
          </a:p>
          <a:p>
            <a:pPr algn="r"/>
            <a:r>
              <a:rPr lang="en-US" sz="1600" dirty="0">
                <a:solidFill>
                  <a:prstClr val="black"/>
                </a:solidFill>
                <a:latin typeface="Calibri" panose="020F0502020204030204"/>
                <a:ea typeface="Calibri"/>
                <a:cs typeface="Calibri"/>
              </a:rPr>
              <a:t>Agnew Beck</a:t>
            </a:r>
          </a:p>
          <a:p>
            <a:pPr algn="r"/>
            <a:r>
              <a:rPr lang="en-US" sz="1600" dirty="0">
                <a:solidFill>
                  <a:prstClr val="black"/>
                </a:solidFill>
                <a:latin typeface="Calibri" panose="020F0502020204030204"/>
                <a:ea typeface="Calibri"/>
                <a:cs typeface="Calibri"/>
              </a:rPr>
              <a:t>Idaho Climate Forum</a:t>
            </a:r>
          </a:p>
          <a:p>
            <a:pPr algn="r"/>
            <a:r>
              <a:rPr lang="en-US" sz="1600" dirty="0">
                <a:solidFill>
                  <a:prstClr val="black"/>
                </a:solidFill>
                <a:latin typeface="Calibri" panose="020F0502020204030204"/>
                <a:ea typeface="Calibri"/>
                <a:cs typeface="Calibri"/>
              </a:rPr>
              <a:t>Tribal Healthy Homes Network</a:t>
            </a:r>
          </a:p>
          <a:p>
            <a:pPr algn="r"/>
            <a:r>
              <a:rPr lang="en-US" sz="1600" dirty="0">
                <a:solidFill>
                  <a:prstClr val="black"/>
                </a:solidFill>
                <a:latin typeface="Calibri" panose="020F0502020204030204"/>
                <a:ea typeface="Calibri"/>
                <a:cs typeface="Calibri"/>
              </a:rPr>
              <a:t>Travis Knudsen, Lane Regional Air Partnership</a:t>
            </a:r>
          </a:p>
          <a:p>
            <a:pPr algn="r"/>
            <a:r>
              <a:rPr lang="en-US" sz="1600" dirty="0">
                <a:solidFill>
                  <a:prstClr val="black"/>
                </a:solidFill>
                <a:latin typeface="Calibri" panose="020F0502020204030204"/>
                <a:ea typeface="Calibri"/>
                <a:cs typeface="Calibri"/>
              </a:rPr>
              <a:t>Dan Smith, Idaho Department of Environmental Quality</a:t>
            </a:r>
          </a:p>
          <a:p>
            <a:pPr algn="r"/>
            <a:r>
              <a:rPr lang="en-US" sz="1600" dirty="0">
                <a:solidFill>
                  <a:prstClr val="black"/>
                </a:solidFill>
                <a:latin typeface="Calibri" panose="020F0502020204030204"/>
                <a:ea typeface="Calibri"/>
                <a:cs typeface="Calibri"/>
              </a:rPr>
              <a:t>National Residential Wood Smoke Work Group for States, Locals, &amp; Tribes</a:t>
            </a:r>
            <a:endParaRPr lang="en-US" dirty="0">
              <a:solidFill>
                <a:prstClr val="black"/>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248947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PT">
      <a:dk1>
        <a:srgbClr val="730220"/>
      </a:dk1>
      <a:lt1>
        <a:srgbClr val="000000"/>
      </a:lt1>
      <a:dk2>
        <a:srgbClr val="54537B"/>
      </a:dk2>
      <a:lt2>
        <a:srgbClr val="E8E8E8"/>
      </a:lt2>
      <a:accent1>
        <a:srgbClr val="A60320"/>
      </a:accent1>
      <a:accent2>
        <a:srgbClr val="730220"/>
      </a:accent2>
      <a:accent3>
        <a:srgbClr val="F2C641"/>
      </a:accent3>
      <a:accent4>
        <a:srgbClr val="54537B"/>
      </a:accent4>
      <a:accent5>
        <a:srgbClr val="000000"/>
      </a:accent5>
      <a:accent6>
        <a:srgbClr val="FFFDFF"/>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0497fb1-53e5-4b98-b708-2626a1213597" xsi:nil="true"/>
    <lcf76f155ced4ddcb4097134ff3c332f xmlns="8d508723-e639-4b93-8253-142cfbeeab1a">
      <Terms xmlns="http://schemas.microsoft.com/office/infopath/2007/PartnerControls"/>
    </lcf76f155ced4ddcb4097134ff3c332f>
    <Contents xmlns="8d508723-e639-4b93-8253-142cfbeeab1a" xsi:nil="true"/>
    <Test xmlns="8d508723-e639-4b93-8253-142cfbeeab1a">Test</Tes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2AA3AB-0D27-4DBE-B27A-BDDD96BC945D}">
  <ds:schemaRefs>
    <ds:schemaRef ds:uri="http://schemas.microsoft.com/sharepoint/v3/contenttype/forms"/>
  </ds:schemaRefs>
</ds:datastoreItem>
</file>

<file path=customXml/itemProps2.xml><?xml version="1.0" encoding="utf-8"?>
<ds:datastoreItem xmlns:ds="http://schemas.openxmlformats.org/officeDocument/2006/customXml" ds:itemID="{33DE0655-26F6-40EF-AF9D-6FD98FDC494C}">
  <ds:schemaRefs>
    <ds:schemaRef ds:uri="http://schemas.microsoft.com/office/2006/metadata/properties"/>
    <ds:schemaRef ds:uri="c0ec3bd0-57bc-4a8a-a4cf-1fd7515a5c19"/>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411f0fbb-fa67-4be3-92e1-5dc1c30295df"/>
    <ds:schemaRef ds:uri="http://www.w3.org/XML/1998/namespace"/>
  </ds:schemaRefs>
</ds:datastoreItem>
</file>

<file path=customXml/itemProps3.xml><?xml version="1.0" encoding="utf-8"?>
<ds:datastoreItem xmlns:ds="http://schemas.openxmlformats.org/officeDocument/2006/customXml" ds:itemID="{FED5A87E-865A-4A2E-8F41-F85A99DB9C2A}"/>
</file>

<file path=docProps/app.xml><?xml version="1.0" encoding="utf-8"?>
<Properties xmlns="http://schemas.openxmlformats.org/officeDocument/2006/extended-properties" xmlns:vt="http://schemas.openxmlformats.org/officeDocument/2006/docPropsVTypes">
  <Template>View</Template>
  <TotalTime>3289</TotalTime>
  <Words>2286</Words>
  <Application>Microsoft Office PowerPoint</Application>
  <PresentationFormat>Widescreen</PresentationFormat>
  <Paragraphs>165</Paragraphs>
  <Slides>8</Slides>
  <Notes>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8" baseType="lpstr">
      <vt:lpstr>Aptos</vt:lpstr>
      <vt:lpstr>Arial</vt:lpstr>
      <vt:lpstr>Calibri</vt:lpstr>
      <vt:lpstr>Calibri Light</vt:lpstr>
      <vt:lpstr>Commuters Sans</vt:lpstr>
      <vt:lpstr>Commuters Sans SemiBold</vt:lpstr>
      <vt:lpstr>Lato</vt:lpstr>
      <vt:lpstr>Office Theme</vt:lpstr>
      <vt:lpstr>1_Office Theme</vt:lpstr>
      <vt:lpstr>think-cell Slide</vt:lpstr>
      <vt:lpstr>Nez Perce Tribe  CPRG Implementation Grant  Housing Upgrades </vt:lpstr>
      <vt:lpstr>PowerPoint Presentation</vt:lpstr>
      <vt:lpstr>PowerPoint Presentation</vt:lpstr>
      <vt:lpstr>PowerPoint Presentation</vt:lpstr>
      <vt:lpstr>Priority Climate Action Plan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Nez Perce Tribe Climate Action Plan</dc:title>
  <dc:creator>Stefanie Krantz</dc:creator>
  <cp:lastModifiedBy>Cielo Gibson</cp:lastModifiedBy>
  <cp:revision>115</cp:revision>
  <cp:lastPrinted>2024-09-24T17:40:39Z</cp:lastPrinted>
  <dcterms:created xsi:type="dcterms:W3CDTF">2024-08-27T23:22:14Z</dcterms:created>
  <dcterms:modified xsi:type="dcterms:W3CDTF">2024-11-18T22:53:02Z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y fmtid="{D5CDD505-2E9C-101B-9397-08002B2CF9AE}" pid="3" name="MediaServiceImageTags">
    <vt:lpwstr/>
  </property>
</Properties>
</file>