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customXml/item2.xml" ContentType="application/xml"/>
  <Override PartName="/customXml/itemProps2.xml" ContentType="application/vnd.openxmlformats-officedocument.customXmlProperties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viewProps.xml" ContentType="application/vnd.openxmlformats-officedocument.presentationml.viewProps+xml"/>
  <Override PartName="/customXml/item1.xml" ContentType="application/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revisionInfo.xml" ContentType="application/vnd.ms-powerpoint.revisioninfo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58" r:id="rId5"/>
    <p:sldId id="260" r:id="rId6"/>
    <p:sldId id="261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EE767-C62F-4919-AEFE-636A30625614}" v="8" dt="2024-11-18T21:49:00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theme" Target="/ppt/theme/theme1.xml" Id="rId13" /><Relationship Type="http://schemas.openxmlformats.org/officeDocument/2006/relationships/customXml" Target="/customXml/item2.xml" Id="rId18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viewProps" Target="/ppt/viewProps.xml" Id="rId12" /><Relationship Type="http://schemas.openxmlformats.org/officeDocument/2006/relationships/customXml" Target="/customXml/item1.xml" Id="rId17" /><Relationship Type="http://schemas.openxmlformats.org/officeDocument/2006/relationships/slide" Target="/ppt/slides/slide1.xml" Id="rId2" /><Relationship Type="http://schemas.microsoft.com/office/2015/10/relationships/revisionInfo" Target="/ppt/revisionInfo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presProps" Target="/ppt/presProps.xml" Id="rId11" /><Relationship Type="http://schemas.openxmlformats.org/officeDocument/2006/relationships/slide" Target="/ppt/slides/slide4.xml" Id="rId5" /><Relationship Type="http://schemas.microsoft.com/office/2016/11/relationships/changesInfo" Target="/ppt/changesInfos/changesInfo1.xml" Id="rId15" /><Relationship Type="http://schemas.openxmlformats.org/officeDocument/2006/relationships/slide" Target="/ppt/slides/slide9.xml" Id="rId10" /><Relationship Type="http://schemas.openxmlformats.org/officeDocument/2006/relationships/customXml" Target="/customXml/item3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tableStyles" Target="/ppt/tableStyles.xml" Id="rId14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y Stanfill" userId="1fc5a8cf-5198-4dc6-9897-79e0211d4d07" providerId="ADAL" clId="{128EE767-C62F-4919-AEFE-636A30625614}"/>
    <pc:docChg chg="undo custSel addSld delSld modSld sldOrd">
      <pc:chgData name="Shay Stanfill" userId="1fc5a8cf-5198-4dc6-9897-79e0211d4d07" providerId="ADAL" clId="{128EE767-C62F-4919-AEFE-636A30625614}" dt="2024-11-18T21:56:10.592" v="3991" actId="20577"/>
      <pc:docMkLst>
        <pc:docMk/>
      </pc:docMkLst>
      <pc:sldChg chg="modSp mod">
        <pc:chgData name="Shay Stanfill" userId="1fc5a8cf-5198-4dc6-9897-79e0211d4d07" providerId="ADAL" clId="{128EE767-C62F-4919-AEFE-636A30625614}" dt="2024-11-18T21:52:54.358" v="3950" actId="255"/>
        <pc:sldMkLst>
          <pc:docMk/>
          <pc:sldMk cId="2196111632" sldId="257"/>
        </pc:sldMkLst>
        <pc:spChg chg="mod">
          <ac:chgData name="Shay Stanfill" userId="1fc5a8cf-5198-4dc6-9897-79e0211d4d07" providerId="ADAL" clId="{128EE767-C62F-4919-AEFE-636A30625614}" dt="2024-11-18T21:52:54.358" v="3950" actId="255"/>
          <ac:spMkLst>
            <pc:docMk/>
            <pc:sldMk cId="2196111632" sldId="257"/>
            <ac:spMk id="12" creationId="{304A0A7D-5FE2-8946-A475-192265CEA9E5}"/>
          </ac:spMkLst>
        </pc:spChg>
        <pc:picChg chg="mod">
          <ac:chgData name="Shay Stanfill" userId="1fc5a8cf-5198-4dc6-9897-79e0211d4d07" providerId="ADAL" clId="{128EE767-C62F-4919-AEFE-636A30625614}" dt="2024-11-18T20:28:35.970" v="1080" actId="1076"/>
          <ac:picMkLst>
            <pc:docMk/>
            <pc:sldMk cId="2196111632" sldId="257"/>
            <ac:picMk id="1026" creationId="{6210B218-5A39-3A21-36A7-6904E1E4AE19}"/>
          </ac:picMkLst>
        </pc:picChg>
      </pc:sldChg>
      <pc:sldChg chg="addSp modSp mod">
        <pc:chgData name="Shay Stanfill" userId="1fc5a8cf-5198-4dc6-9897-79e0211d4d07" providerId="ADAL" clId="{128EE767-C62F-4919-AEFE-636A30625614}" dt="2024-11-18T21:31:58.827" v="3050" actId="20577"/>
        <pc:sldMkLst>
          <pc:docMk/>
          <pc:sldMk cId="3119403410" sldId="258"/>
        </pc:sldMkLst>
        <pc:spChg chg="mod">
          <ac:chgData name="Shay Stanfill" userId="1fc5a8cf-5198-4dc6-9897-79e0211d4d07" providerId="ADAL" clId="{128EE767-C62F-4919-AEFE-636A30625614}" dt="2024-11-18T20:39:58.668" v="2243" actId="6549"/>
          <ac:spMkLst>
            <pc:docMk/>
            <pc:sldMk cId="3119403410" sldId="258"/>
            <ac:spMk id="2" creationId="{151AA2E0-637E-63BB-BA50-E3DD183175C6}"/>
          </ac:spMkLst>
        </pc:spChg>
        <pc:spChg chg="mod">
          <ac:chgData name="Shay Stanfill" userId="1fc5a8cf-5198-4dc6-9897-79e0211d4d07" providerId="ADAL" clId="{128EE767-C62F-4919-AEFE-636A30625614}" dt="2024-11-18T21:31:58.827" v="3050" actId="20577"/>
          <ac:spMkLst>
            <pc:docMk/>
            <pc:sldMk cId="3119403410" sldId="258"/>
            <ac:spMk id="4" creationId="{6337B9E1-991E-17B7-4B2F-CFAC04772C37}"/>
          </ac:spMkLst>
        </pc:spChg>
        <pc:picChg chg="add mod">
          <ac:chgData name="Shay Stanfill" userId="1fc5a8cf-5198-4dc6-9897-79e0211d4d07" providerId="ADAL" clId="{128EE767-C62F-4919-AEFE-636A30625614}" dt="2024-11-18T20:34:10.759" v="1716" actId="1076"/>
          <ac:picMkLst>
            <pc:docMk/>
            <pc:sldMk cId="3119403410" sldId="258"/>
            <ac:picMk id="2050" creationId="{CF71AE71-06D3-B863-2D0E-161C58C3AB00}"/>
          </ac:picMkLst>
        </pc:picChg>
      </pc:sldChg>
      <pc:sldChg chg="addSp delSp modSp mod">
        <pc:chgData name="Shay Stanfill" userId="1fc5a8cf-5198-4dc6-9897-79e0211d4d07" providerId="ADAL" clId="{128EE767-C62F-4919-AEFE-636A30625614}" dt="2024-11-18T20:41:01.315" v="2250" actId="14100"/>
        <pc:sldMkLst>
          <pc:docMk/>
          <pc:sldMk cId="456784689" sldId="260"/>
        </pc:sldMkLst>
        <pc:spChg chg="mod">
          <ac:chgData name="Shay Stanfill" userId="1fc5a8cf-5198-4dc6-9897-79e0211d4d07" providerId="ADAL" clId="{128EE767-C62F-4919-AEFE-636A30625614}" dt="2024-11-18T20:35:14.763" v="1776" actId="255"/>
          <ac:spMkLst>
            <pc:docMk/>
            <pc:sldMk cId="456784689" sldId="260"/>
            <ac:spMk id="2" creationId="{A360ED6E-A8A8-D11F-2A9B-7228C9681DC2}"/>
          </ac:spMkLst>
        </pc:spChg>
        <pc:spChg chg="add del mod">
          <ac:chgData name="Shay Stanfill" userId="1fc5a8cf-5198-4dc6-9897-79e0211d4d07" providerId="ADAL" clId="{128EE767-C62F-4919-AEFE-636A30625614}" dt="2024-11-18T20:40:46.087" v="2248" actId="1076"/>
          <ac:spMkLst>
            <pc:docMk/>
            <pc:sldMk cId="456784689" sldId="260"/>
            <ac:spMk id="4" creationId="{5B6EAE96-F0FB-64C6-E77D-A82454DD1C01}"/>
          </ac:spMkLst>
        </pc:spChg>
        <pc:spChg chg="add del">
          <ac:chgData name="Shay Stanfill" userId="1fc5a8cf-5198-4dc6-9897-79e0211d4d07" providerId="ADAL" clId="{128EE767-C62F-4919-AEFE-636A30625614}" dt="2024-11-18T20:40:11.782" v="2245" actId="22"/>
          <ac:spMkLst>
            <pc:docMk/>
            <pc:sldMk cId="456784689" sldId="260"/>
            <ac:spMk id="5" creationId="{02DA1928-8FB5-637F-9F73-A32FF94B08A8}"/>
          </ac:spMkLst>
        </pc:spChg>
        <pc:picChg chg="add mod">
          <ac:chgData name="Shay Stanfill" userId="1fc5a8cf-5198-4dc6-9897-79e0211d4d07" providerId="ADAL" clId="{128EE767-C62F-4919-AEFE-636A30625614}" dt="2024-11-18T20:41:01.315" v="2250" actId="14100"/>
          <ac:picMkLst>
            <pc:docMk/>
            <pc:sldMk cId="456784689" sldId="260"/>
            <ac:picMk id="6" creationId="{8F442605-6538-258A-C0AB-77DF9AC65F21}"/>
          </ac:picMkLst>
        </pc:picChg>
      </pc:sldChg>
      <pc:sldChg chg="addSp modSp mod">
        <pc:chgData name="Shay Stanfill" userId="1fc5a8cf-5198-4dc6-9897-79e0211d4d07" providerId="ADAL" clId="{128EE767-C62F-4919-AEFE-636A30625614}" dt="2024-11-18T21:51:53.064" v="3947" actId="5793"/>
        <pc:sldMkLst>
          <pc:docMk/>
          <pc:sldMk cId="3682930036" sldId="261"/>
        </pc:sldMkLst>
        <pc:spChg chg="mod">
          <ac:chgData name="Shay Stanfill" userId="1fc5a8cf-5198-4dc6-9897-79e0211d4d07" providerId="ADAL" clId="{128EE767-C62F-4919-AEFE-636A30625614}" dt="2024-11-18T21:06:27.899" v="2295" actId="207"/>
          <ac:spMkLst>
            <pc:docMk/>
            <pc:sldMk cId="3682930036" sldId="261"/>
            <ac:spMk id="2" creationId="{64D97A41-AC49-8D0D-1D32-0762EE030F75}"/>
          </ac:spMkLst>
        </pc:spChg>
        <pc:spChg chg="mod">
          <ac:chgData name="Shay Stanfill" userId="1fc5a8cf-5198-4dc6-9897-79e0211d4d07" providerId="ADAL" clId="{128EE767-C62F-4919-AEFE-636A30625614}" dt="2024-11-18T21:51:53.064" v="3947" actId="5793"/>
          <ac:spMkLst>
            <pc:docMk/>
            <pc:sldMk cId="3682930036" sldId="261"/>
            <ac:spMk id="6" creationId="{C759ECB3-7554-D9A9-7105-4968340EFB0C}"/>
          </ac:spMkLst>
        </pc:spChg>
        <pc:picChg chg="add mod">
          <ac:chgData name="Shay Stanfill" userId="1fc5a8cf-5198-4dc6-9897-79e0211d4d07" providerId="ADAL" clId="{128EE767-C62F-4919-AEFE-636A30625614}" dt="2024-11-18T21:10:08.669" v="2332" actId="1076"/>
          <ac:picMkLst>
            <pc:docMk/>
            <pc:sldMk cId="3682930036" sldId="261"/>
            <ac:picMk id="3" creationId="{EA78D385-72A2-E825-4AD3-5CDD6EA5F7C3}"/>
          </ac:picMkLst>
        </pc:picChg>
      </pc:sldChg>
      <pc:sldChg chg="addSp modSp mod">
        <pc:chgData name="Shay Stanfill" userId="1fc5a8cf-5198-4dc6-9897-79e0211d4d07" providerId="ADAL" clId="{128EE767-C62F-4919-AEFE-636A30625614}" dt="2024-11-18T21:53:18.103" v="3954" actId="948"/>
        <pc:sldMkLst>
          <pc:docMk/>
          <pc:sldMk cId="1811573095" sldId="263"/>
        </pc:sldMkLst>
        <pc:spChg chg="mod">
          <ac:chgData name="Shay Stanfill" userId="1fc5a8cf-5198-4dc6-9897-79e0211d4d07" providerId="ADAL" clId="{128EE767-C62F-4919-AEFE-636A30625614}" dt="2024-11-18T21:51:19.149" v="3945" actId="255"/>
          <ac:spMkLst>
            <pc:docMk/>
            <pc:sldMk cId="1811573095" sldId="263"/>
            <ac:spMk id="2" creationId="{8A73D77B-0FCD-DF6E-3E60-6B7B5371735A}"/>
          </ac:spMkLst>
        </pc:spChg>
        <pc:spChg chg="mod">
          <ac:chgData name="Shay Stanfill" userId="1fc5a8cf-5198-4dc6-9897-79e0211d4d07" providerId="ADAL" clId="{128EE767-C62F-4919-AEFE-636A30625614}" dt="2024-11-18T21:53:18.103" v="3954" actId="948"/>
          <ac:spMkLst>
            <pc:docMk/>
            <pc:sldMk cId="1811573095" sldId="263"/>
            <ac:spMk id="12" creationId="{D9CCACDE-FE3C-F079-660B-988096B3BF06}"/>
          </ac:spMkLst>
        </pc:spChg>
        <pc:picChg chg="add mod">
          <ac:chgData name="Shay Stanfill" userId="1fc5a8cf-5198-4dc6-9897-79e0211d4d07" providerId="ADAL" clId="{128EE767-C62F-4919-AEFE-636A30625614}" dt="2024-11-18T20:25:23.602" v="993" actId="1076"/>
          <ac:picMkLst>
            <pc:docMk/>
            <pc:sldMk cId="1811573095" sldId="263"/>
            <ac:picMk id="4" creationId="{C414C4F8-E85E-5526-621E-F6F185428B19}"/>
          </ac:picMkLst>
        </pc:picChg>
      </pc:sldChg>
      <pc:sldChg chg="new del">
        <pc:chgData name="Shay Stanfill" userId="1fc5a8cf-5198-4dc6-9897-79e0211d4d07" providerId="ADAL" clId="{128EE767-C62F-4919-AEFE-636A30625614}" dt="2024-11-18T21:27:56.868" v="2714" actId="680"/>
        <pc:sldMkLst>
          <pc:docMk/>
          <pc:sldMk cId="2808034848" sldId="264"/>
        </pc:sldMkLst>
      </pc:sldChg>
      <pc:sldChg chg="modSp add del mod ord">
        <pc:chgData name="Shay Stanfill" userId="1fc5a8cf-5198-4dc6-9897-79e0211d4d07" providerId="ADAL" clId="{128EE767-C62F-4919-AEFE-636A30625614}" dt="2024-11-18T21:28:53.942" v="2770" actId="2696"/>
        <pc:sldMkLst>
          <pc:docMk/>
          <pc:sldMk cId="4025254623" sldId="264"/>
        </pc:sldMkLst>
        <pc:spChg chg="mod">
          <ac:chgData name="Shay Stanfill" userId="1fc5a8cf-5198-4dc6-9897-79e0211d4d07" providerId="ADAL" clId="{128EE767-C62F-4919-AEFE-636A30625614}" dt="2024-11-18T21:28:21.124" v="2766" actId="20577"/>
          <ac:spMkLst>
            <pc:docMk/>
            <pc:sldMk cId="4025254623" sldId="264"/>
            <ac:spMk id="2" creationId="{8A73D77B-0FCD-DF6E-3E60-6B7B5371735A}"/>
          </ac:spMkLst>
        </pc:spChg>
      </pc:sldChg>
      <pc:sldChg chg="modSp add mod ord">
        <pc:chgData name="Shay Stanfill" userId="1fc5a8cf-5198-4dc6-9897-79e0211d4d07" providerId="ADAL" clId="{128EE767-C62F-4919-AEFE-636A30625614}" dt="2024-11-18T21:44:54.427" v="3634" actId="20577"/>
        <pc:sldMkLst>
          <pc:docMk/>
          <pc:sldMk cId="3649158958" sldId="265"/>
        </pc:sldMkLst>
        <pc:spChg chg="mod">
          <ac:chgData name="Shay Stanfill" userId="1fc5a8cf-5198-4dc6-9897-79e0211d4d07" providerId="ADAL" clId="{128EE767-C62F-4919-AEFE-636A30625614}" dt="2024-11-18T21:29:01.157" v="2795" actId="20577"/>
          <ac:spMkLst>
            <pc:docMk/>
            <pc:sldMk cId="3649158958" sldId="265"/>
            <ac:spMk id="2" creationId="{151AA2E0-637E-63BB-BA50-E3DD183175C6}"/>
          </ac:spMkLst>
        </pc:spChg>
        <pc:spChg chg="mod">
          <ac:chgData name="Shay Stanfill" userId="1fc5a8cf-5198-4dc6-9897-79e0211d4d07" providerId="ADAL" clId="{128EE767-C62F-4919-AEFE-636A30625614}" dt="2024-11-18T21:44:54.427" v="3634" actId="20577"/>
          <ac:spMkLst>
            <pc:docMk/>
            <pc:sldMk cId="3649158958" sldId="265"/>
            <ac:spMk id="4" creationId="{6337B9E1-991E-17B7-4B2F-CFAC04772C37}"/>
          </ac:spMkLst>
        </pc:spChg>
      </pc:sldChg>
      <pc:sldChg chg="modSp add mod ord">
        <pc:chgData name="Shay Stanfill" userId="1fc5a8cf-5198-4dc6-9897-79e0211d4d07" providerId="ADAL" clId="{128EE767-C62F-4919-AEFE-636A30625614}" dt="2024-11-18T21:54:43.185" v="3977" actId="20577"/>
        <pc:sldMkLst>
          <pc:docMk/>
          <pc:sldMk cId="3239763086" sldId="266"/>
        </pc:sldMkLst>
        <pc:spChg chg="mod">
          <ac:chgData name="Shay Stanfill" userId="1fc5a8cf-5198-4dc6-9897-79e0211d4d07" providerId="ADAL" clId="{128EE767-C62F-4919-AEFE-636A30625614}" dt="2024-11-18T21:54:43.185" v="3977" actId="20577"/>
          <ac:spMkLst>
            <pc:docMk/>
            <pc:sldMk cId="3239763086" sldId="266"/>
            <ac:spMk id="2" creationId="{A360ED6E-A8A8-D11F-2A9B-7228C9681DC2}"/>
          </ac:spMkLst>
        </pc:spChg>
        <pc:spChg chg="mod">
          <ac:chgData name="Shay Stanfill" userId="1fc5a8cf-5198-4dc6-9897-79e0211d4d07" providerId="ADAL" clId="{128EE767-C62F-4919-AEFE-636A30625614}" dt="2024-11-18T21:53:54.815" v="3956" actId="20577"/>
          <ac:spMkLst>
            <pc:docMk/>
            <pc:sldMk cId="3239763086" sldId="266"/>
            <ac:spMk id="4" creationId="{5B6EAE96-F0FB-64C6-E77D-A82454DD1C01}"/>
          </ac:spMkLst>
        </pc:spChg>
      </pc:sldChg>
      <pc:sldChg chg="modSp add mod ord">
        <pc:chgData name="Shay Stanfill" userId="1fc5a8cf-5198-4dc6-9897-79e0211d4d07" providerId="ADAL" clId="{128EE767-C62F-4919-AEFE-636A30625614}" dt="2024-11-18T21:56:10.592" v="3991" actId="20577"/>
        <pc:sldMkLst>
          <pc:docMk/>
          <pc:sldMk cId="1894781469" sldId="267"/>
        </pc:sldMkLst>
        <pc:spChg chg="mod">
          <ac:chgData name="Shay Stanfill" userId="1fc5a8cf-5198-4dc6-9897-79e0211d4d07" providerId="ADAL" clId="{128EE767-C62F-4919-AEFE-636A30625614}" dt="2024-11-18T21:46:12.497" v="3661" actId="20577"/>
          <ac:spMkLst>
            <pc:docMk/>
            <pc:sldMk cId="1894781469" sldId="267"/>
            <ac:spMk id="2" creationId="{8A73D77B-0FCD-DF6E-3E60-6B7B5371735A}"/>
          </ac:spMkLst>
        </pc:spChg>
        <pc:spChg chg="mod">
          <ac:chgData name="Shay Stanfill" userId="1fc5a8cf-5198-4dc6-9897-79e0211d4d07" providerId="ADAL" clId="{128EE767-C62F-4919-AEFE-636A30625614}" dt="2024-11-18T21:56:10.592" v="3991" actId="20577"/>
          <ac:spMkLst>
            <pc:docMk/>
            <pc:sldMk cId="1894781469" sldId="267"/>
            <ac:spMk id="12" creationId="{D9CCACDE-FE3C-F079-660B-988096B3BF06}"/>
          </ac:spMkLst>
        </pc:spChg>
      </pc:sldChg>
    </pc:docChg>
  </pc:docChgLst>
</pc:chgInfo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161F-F6EB-F40F-239C-31D9C7E3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3E33-B2ED-44A8-3E16-FF7BA853B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F2505-71D3-6E40-0887-F83D8031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8432-8DA9-4099-9257-87CCB284AAA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7B89-BC6C-0900-5C55-6D2E631E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BB121-BB86-EDFD-CDD0-C1007490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8391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774CC9-40D9-6FBB-336C-33CB1160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D1E7-9F80-DB50-6805-CC5EA715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1A14-2A51-E52F-8409-743F7AB21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108432-8DA9-4099-9257-87CCB284AAA9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A6A7-BB51-1FA9-8D08-E4F7D7F45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5653-A0EE-56AE-567E-8FCD9220F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CE828-E64A-4E0B-8228-0A7934FC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1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.png" Id="rId2" /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2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5.png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.png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7.png" Id="rId5" /><Relationship Type="http://schemas.openxmlformats.org/officeDocument/2006/relationships/image" Target="/ppt/media/image2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7.pn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3.png" Id="rId4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7.png" Id="rId5" /><Relationship Type="http://schemas.openxmlformats.org/officeDocument/2006/relationships/image" Target="/ppt/media/image2.pn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5.png" Id="rId5" /><Relationship Type="http://schemas.openxmlformats.org/officeDocument/2006/relationships/image" Target="/ppt/media/image4.png" Id="rId4" /><Relationship Type="http://schemas.openxmlformats.org/officeDocument/2006/relationships/hyperlink" Target="http://www.oknativeassets.org/" TargetMode="External" Id="rId2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rochure&#10;&#10;Description automatically generated">
            <a:extLst>
              <a:ext uri="{FF2B5EF4-FFF2-40B4-BE49-F238E27FC236}">
                <a16:creationId xmlns:a16="http://schemas.microsoft.com/office/drawing/2014/main" id="{78F57048-7AD9-6371-E484-D93CED2B8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76105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04A0A7D-5FE2-8946-A475-192265CEA9E5}"/>
              </a:ext>
            </a:extLst>
          </p:cNvPr>
          <p:cNvSpPr txBox="1"/>
          <p:nvPr/>
        </p:nvSpPr>
        <p:spPr>
          <a:xfrm>
            <a:off x="1203894" y="3244334"/>
            <a:ext cx="97842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Native-led nonprofit working with tribes and partners to establish asset building initiatives and programs in Native communities</a:t>
            </a:r>
          </a:p>
          <a:p>
            <a:endParaRPr lang="en-US" sz="2000" dirty="0"/>
          </a:p>
          <a:p>
            <a:r>
              <a:rPr lang="en-US" sz="2000" dirty="0"/>
              <a:t>Established in 2001 as an OK coalition, for the past 7 years serves in a national capacity</a:t>
            </a:r>
          </a:p>
          <a:p>
            <a:endParaRPr lang="en-US" sz="2000" dirty="0"/>
          </a:p>
          <a:p>
            <a:r>
              <a:rPr lang="en-US" sz="2000" dirty="0"/>
              <a:t>Intermediary funder</a:t>
            </a:r>
          </a:p>
          <a:p>
            <a:endParaRPr lang="en-US" sz="2000" dirty="0"/>
          </a:p>
          <a:p>
            <a:r>
              <a:rPr lang="en-US" sz="2000" dirty="0"/>
              <a:t>Grassroots network coordinator</a:t>
            </a:r>
          </a:p>
          <a:p>
            <a:endParaRPr lang="en-US" sz="2000" dirty="0"/>
          </a:p>
          <a:p>
            <a:r>
              <a:rPr lang="en-US" sz="2000" dirty="0"/>
              <a:t>Direct service provider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A45799D1-7C31-ECC3-E80C-9F4F266A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4"/>
          <a:stretch/>
        </p:blipFill>
        <p:spPr>
          <a:xfrm>
            <a:off x="-24384" y="0"/>
            <a:ext cx="915860" cy="68580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10B218-5A39-3A21-36A7-6904E1E4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94" y="751344"/>
            <a:ext cx="4421876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1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4F3B6-ED95-2E31-1B6E-3796ED443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D77B-0FCD-DF6E-3E60-6B7B5371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59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CACDE-FE3C-F079-660B-988096B3BF06}"/>
              </a:ext>
            </a:extLst>
          </p:cNvPr>
          <p:cNvSpPr txBox="1"/>
          <p:nvPr/>
        </p:nvSpPr>
        <p:spPr>
          <a:xfrm>
            <a:off x="841778" y="2218329"/>
            <a:ext cx="9784210" cy="235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Build and support a network of Native people who are dedicated to increasing self-sufficiency and prosperity in their communities through the establishment of integrated culturally-relevant financial education and financial coaching initiatives, seed-funded account programs, down payment assistance, free tax preparation, expanded banking access, and other asset-building strategies</a:t>
            </a:r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84DC0CF9-674E-1AA6-3812-01CDAF8F8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1"/>
          <a:stretch/>
        </p:blipFill>
        <p:spPr>
          <a:xfrm>
            <a:off x="11009210" y="0"/>
            <a:ext cx="1182790" cy="6858000"/>
          </a:xfrm>
        </p:spPr>
      </p:pic>
      <p:pic>
        <p:nvPicPr>
          <p:cNvPr id="3" name="Picture 2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790E0AB9-A9AB-813B-FD9D-10F4D1DC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9502100" y="5258497"/>
            <a:ext cx="1412107" cy="1412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4C4F8-E85E-5526-621E-F6F18542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326375"/>
            <a:ext cx="3429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7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A2E0-637E-63BB-BA50-E3DD1831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341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Direct Service Provision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2D5330A-57A3-A88F-2937-47062CF0B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450544" y="865491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CCD1B162-493E-4F0A-8814-9975821BA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251">
            <a:off x="610418" y="5228071"/>
            <a:ext cx="1325563" cy="1325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BAD67E-8C02-3679-B036-795F7F7398E4}"/>
              </a:ext>
            </a:extLst>
          </p:cNvPr>
          <p:cNvSpPr txBox="1"/>
          <p:nvPr/>
        </p:nvSpPr>
        <p:spPr>
          <a:xfrm>
            <a:off x="710119" y="2470410"/>
            <a:ext cx="5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B9E1-991E-17B7-4B2F-CFAC04772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Native seed-funded Children’s Savings Account program in the country and seed funds emergency savings accounts</a:t>
            </a:r>
          </a:p>
          <a:p>
            <a:r>
              <a:rPr lang="en-US" dirty="0"/>
              <a:t>Down payment assistance</a:t>
            </a:r>
          </a:p>
          <a:p>
            <a:r>
              <a:rPr lang="en-US" dirty="0"/>
              <a:t>Incentives for Bank On certified accounts</a:t>
            </a:r>
          </a:p>
          <a:p>
            <a:r>
              <a:rPr lang="en-US" dirty="0"/>
              <a:t>Financial coaching and homebuyer education</a:t>
            </a:r>
          </a:p>
          <a:p>
            <a:r>
              <a:rPr lang="en-US" dirty="0"/>
              <a:t>Financial incentives for individuals building/repairing credit and completing homebuyer education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71AE71-06D3-B863-2D0E-161C58C3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252677"/>
            <a:ext cx="3429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0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ED6E-A8A8-D11F-2A9B-7228C96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783414"/>
            <a:ext cx="9510008" cy="9104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Direct Service Provision cont’d</a:t>
            </a:r>
            <a:endParaRPr lang="en-US" sz="5400" dirty="0"/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57E113F-DD9D-B66A-2F5E-CB859AD3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647744" y="4443973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223914" y="442062"/>
            <a:ext cx="1325563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EAE96-F0FB-64C6-E77D-A82454DD1C01}"/>
              </a:ext>
            </a:extLst>
          </p:cNvPr>
          <p:cNvSpPr txBox="1"/>
          <p:nvPr/>
        </p:nvSpPr>
        <p:spPr>
          <a:xfrm>
            <a:off x="2521056" y="1869275"/>
            <a:ext cx="77013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Coming Soon….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Free induction hot plates and related cookware to low-income Native families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Working with T-Mobile to distribute hotspots and data plans to help Native families access online banking, tax preparation and the ability to manage children’s savings accounts online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2" name="Content Placeholder 11" descr="A red and blue pattern&#10;&#10;Description automatically generated">
            <a:extLst>
              <a:ext uri="{FF2B5EF4-FFF2-40B4-BE49-F238E27FC236}">
                <a16:creationId xmlns:a16="http://schemas.microsoft.com/office/drawing/2014/main" id="{65EF143A-65C0-DB92-396A-1E2AD402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6"/>
          <a:stretch/>
        </p:blipFill>
        <p:spPr>
          <a:xfrm rot="5400000">
            <a:off x="5704294" y="370292"/>
            <a:ext cx="783414" cy="1219200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42605-6538-258A-C0AB-77DF9AC65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51" y="4979146"/>
            <a:ext cx="2335727" cy="8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A5DEB-0135-9970-84D3-0A264684A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7A41-AC49-8D0D-1D32-0762EE03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341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Network Coordination</a:t>
            </a:r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9682EB1A-2155-D327-301D-63823505E0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336460" y="5062566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B23C4A44-F993-A215-E4B1-2EA84C8A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175417" y="296148"/>
            <a:ext cx="1325563" cy="13255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9ECB3-7554-D9A9-7105-4968340E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1437"/>
            <a:ext cx="10515600" cy="3845526"/>
          </a:xfrm>
        </p:spPr>
        <p:txBody>
          <a:bodyPr/>
          <a:lstStyle/>
          <a:p>
            <a:r>
              <a:rPr lang="en-US" dirty="0"/>
              <a:t>ONAC Native EITC/VITA Network – supports all Native VITA sites in the US; led by Patsy Schramm, an IRS retiree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Native Bank On Coalition – the only native coalition; promotes access to safe and affordable bank accounts for tribal citizens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8D385-72A2-E825-4AD3-5CDD6EA5F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176" y="809108"/>
            <a:ext cx="342624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A2E0-637E-63BB-BA50-E3DD1831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341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Intermediary Grant Funder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2D5330A-57A3-A88F-2937-47062CF0B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450544" y="865491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CCD1B162-493E-4F0A-8814-9975821BA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251">
            <a:off x="610418" y="5228071"/>
            <a:ext cx="1325563" cy="1325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BAD67E-8C02-3679-B036-795F7F7398E4}"/>
              </a:ext>
            </a:extLst>
          </p:cNvPr>
          <p:cNvSpPr txBox="1"/>
          <p:nvPr/>
        </p:nvSpPr>
        <p:spPr>
          <a:xfrm>
            <a:off x="710119" y="2470410"/>
            <a:ext cx="556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 goes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B9E1-991E-17B7-4B2F-CFAC0477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977"/>
            <a:ext cx="10515600" cy="40679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106 grants awarded to date, majority supporting Native VITA programs with 22 more to be awarded soon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105 households received downpayment assistance with financial support from FHLB Topeka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71AE71-06D3-B863-2D0E-161C58C3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252677"/>
            <a:ext cx="3429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5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B0E6-F784-1DBF-791C-A56F187E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ED6E-A8A8-D11F-2A9B-7228C968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790" y="783414"/>
            <a:ext cx="9510008" cy="9104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Research, Advocacy, TA</a:t>
            </a:r>
            <a:endParaRPr lang="en-US" dirty="0"/>
          </a:p>
        </p:txBody>
      </p:sp>
      <p:pic>
        <p:nvPicPr>
          <p:cNvPr id="7" name="Picture 6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D57E113F-DD9D-B66A-2F5E-CB859AD3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10647744" y="4443973"/>
            <a:ext cx="1412107" cy="1412107"/>
          </a:xfrm>
          <a:prstGeom prst="rect">
            <a:avLst/>
          </a:prstGeom>
        </p:spPr>
      </p:pic>
      <p:pic>
        <p:nvPicPr>
          <p:cNvPr id="9" name="Picture 8" descr="A orange bird with a black background&#10;&#10;Description automatically generated">
            <a:extLst>
              <a:ext uri="{FF2B5EF4-FFF2-40B4-BE49-F238E27FC236}">
                <a16:creationId xmlns:a16="http://schemas.microsoft.com/office/drawing/2014/main" id="{AD2A5587-98E5-86DE-6890-13564AC8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029">
            <a:off x="223914" y="442062"/>
            <a:ext cx="1325563" cy="1325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EAE96-F0FB-64C6-E77D-A82454DD1C01}"/>
              </a:ext>
            </a:extLst>
          </p:cNvPr>
          <p:cNvSpPr txBox="1"/>
          <p:nvPr/>
        </p:nvSpPr>
        <p:spPr>
          <a:xfrm>
            <a:off x="2030819" y="1693889"/>
            <a:ext cx="91121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In-house Native asset-building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Training and technical assistance to other Native asset-building practitioners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Member of the Unserved Mortgage Markets Coalition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Christy </a:t>
            </a:r>
            <a:r>
              <a:rPr lang="en-US" sz="2800" dirty="0" err="1"/>
              <a:t>Finsel</a:t>
            </a:r>
            <a:r>
              <a:rPr lang="en-US" sz="2800" dirty="0"/>
              <a:t>, ONAC Executive Director, co-chairs the Office of the Comptroller of the Currency Project </a:t>
            </a:r>
            <a:r>
              <a:rPr lang="en-US" sz="2800" dirty="0" err="1"/>
              <a:t>REACh</a:t>
            </a:r>
            <a:r>
              <a:rPr lang="en-US" sz="2800" dirty="0"/>
              <a:t> 2.0 Native subcommittee working on Native housing issues and other Native asset-building programs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2" name="Content Placeholder 11" descr="A red and blue pattern&#10;&#10;Description automatically generated">
            <a:extLst>
              <a:ext uri="{FF2B5EF4-FFF2-40B4-BE49-F238E27FC236}">
                <a16:creationId xmlns:a16="http://schemas.microsoft.com/office/drawing/2014/main" id="{65EF143A-65C0-DB92-396A-1E2AD402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6"/>
          <a:stretch/>
        </p:blipFill>
        <p:spPr>
          <a:xfrm rot="5400000">
            <a:off x="5704294" y="370292"/>
            <a:ext cx="783414" cy="1219200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442605-6538-258A-C0AB-77DF9AC65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51" y="4979146"/>
            <a:ext cx="2335727" cy="8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4F3B6-ED95-2E31-1B6E-3796ED443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D77B-0FCD-DF6E-3E60-6B7B5371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59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2024 ONAC Conference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CACDE-FE3C-F079-660B-988096B3BF06}"/>
              </a:ext>
            </a:extLst>
          </p:cNvPr>
          <p:cNvSpPr txBox="1"/>
          <p:nvPr/>
        </p:nvSpPr>
        <p:spPr>
          <a:xfrm>
            <a:off x="841778" y="1859339"/>
            <a:ext cx="9784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December 3 – 5, 2024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Oklahoma City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Variety of panels related to Native homeownership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QR Code for registration in the HUD ONAP Summit Program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linkClick r:id="rId2"/>
              </a:rPr>
              <a:t>www.oknativeassets.org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Content Placeholder 6" descr="A red and blue pattern&#10;&#10;Description automatically generated">
            <a:extLst>
              <a:ext uri="{FF2B5EF4-FFF2-40B4-BE49-F238E27FC236}">
                <a16:creationId xmlns:a16="http://schemas.microsoft.com/office/drawing/2014/main" id="{84DC0CF9-674E-1AA6-3812-01CDAF8F8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1"/>
          <a:stretch/>
        </p:blipFill>
        <p:spPr>
          <a:xfrm>
            <a:off x="11009210" y="0"/>
            <a:ext cx="1182790" cy="6858000"/>
          </a:xfrm>
        </p:spPr>
      </p:pic>
      <p:pic>
        <p:nvPicPr>
          <p:cNvPr id="3" name="Picture 2" descr="A blue bird with a black background&#10;&#10;Description automatically generated">
            <a:extLst>
              <a:ext uri="{FF2B5EF4-FFF2-40B4-BE49-F238E27FC236}">
                <a16:creationId xmlns:a16="http://schemas.microsoft.com/office/drawing/2014/main" id="{790E0AB9-A9AB-813B-FD9D-10F4D1DC05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167" flipH="1">
            <a:off x="9502100" y="5258497"/>
            <a:ext cx="1412107" cy="1412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4C4F8-E85E-5526-621E-F6F18542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5326375"/>
            <a:ext cx="3429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8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03AA40E4C584795B170AC43B403D5" ma:contentTypeVersion="19" ma:contentTypeDescription="Create a new document." ma:contentTypeScope="" ma:versionID="d68c822063c6bfb26deae78a92c8e0e1">
  <xsd:schema xmlns:xsd="http://www.w3.org/2001/XMLSchema" xmlns:xs="http://www.w3.org/2001/XMLSchema" xmlns:p="http://schemas.microsoft.com/office/2006/metadata/properties" xmlns:ns2="8d508723-e639-4b93-8253-142cfbeeab1a" xmlns:ns3="70497fb1-53e5-4b98-b708-2626a1213597" targetNamespace="http://schemas.microsoft.com/office/2006/metadata/properties" ma:root="true" ma:fieldsID="afcff1743f9918e9866848b7a1f3cc1a" ns2:_="" ns3:_="">
    <xsd:import namespace="8d508723-e639-4b93-8253-142cfbeeab1a"/>
    <xsd:import namespace="70497fb1-53e5-4b98-b708-2626a1213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est" minOccurs="0"/>
                <xsd:element ref="ns3:SharedWithUsers" minOccurs="0"/>
                <xsd:element ref="ns3:SharedWithDetails" minOccurs="0"/>
                <xsd:element ref="ns2:Cont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08723-e639-4b93-8253-142cfbeea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a504f05-855e-44fc-8779-c8d1e3160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1" nillable="true" ma:displayName="Test" ma:default="Test" ma:format="Dropdown" ma:internalName="Test">
      <xsd:simpleType>
        <xsd:restriction base="dms:Text">
          <xsd:maxLength value="255"/>
        </xsd:restriction>
      </xsd:simpleType>
    </xsd:element>
    <xsd:element name="Contents" ma:index="24" nillable="true" ma:displayName="Contents" ma:format="Dropdown" ma:internalName="Cont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97fb1-53e5-4b98-b708-2626a121359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820dcf-98ee-4535-88ac-553ebe7e82a3}" ma:internalName="TaxCatchAll" ma:showField="CatchAllData" ma:web="70497fb1-53e5-4b98-b708-2626a1213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508723-e639-4b93-8253-142cfbeeab1a">
      <Terms xmlns="http://schemas.microsoft.com/office/infopath/2007/PartnerControls"/>
    </lcf76f155ced4ddcb4097134ff3c332f>
    <TaxCatchAll xmlns="70497fb1-53e5-4b98-b708-2626a1213597" xsi:nil="true"/>
    <Contents xmlns="8d508723-e639-4b93-8253-142cfbeeab1a" xsi:nil="true"/>
    <Test xmlns="8d508723-e639-4b93-8253-142cfbeeab1a">Test</Test>
  </documentManagement>
</p:properties>
</file>

<file path=customXml/itemProps1.xml><?xml version="1.0" encoding="utf-8"?>
<ds:datastoreItem xmlns:ds="http://schemas.openxmlformats.org/officeDocument/2006/customXml" ds:itemID="{715040EB-1E4D-43F4-BA3E-A6D01D064DBD}"/>
</file>

<file path=customXml/itemProps2.xml><?xml version="1.0" encoding="utf-8"?>
<ds:datastoreItem xmlns:ds="http://schemas.openxmlformats.org/officeDocument/2006/customXml" ds:itemID="{E99C70B6-6C67-49DE-9265-D209E936BF22}"/>
</file>

<file path=customXml/itemProps3.xml><?xml version="1.0" encoding="utf-8"?>
<ds:datastoreItem xmlns:ds="http://schemas.openxmlformats.org/officeDocument/2006/customXml" ds:itemID="{A89711A4-7A75-4B5B-AB02-4A80AED4EE2B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363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Mission</vt:lpstr>
      <vt:lpstr>Direct Service Provision</vt:lpstr>
      <vt:lpstr>Direct Service Provision cont’d</vt:lpstr>
      <vt:lpstr>Network Coordination</vt:lpstr>
      <vt:lpstr>Intermediary Grant Funder</vt:lpstr>
      <vt:lpstr>Research, Advocacy, TA</vt:lpstr>
      <vt:lpstr>2024 ONAC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Prieto</dc:creator>
  <cp:lastModifiedBy>Shay Stanfill</cp:lastModifiedBy>
  <cp:revision>2</cp:revision>
  <dcterms:created xsi:type="dcterms:W3CDTF">2024-11-06T21:00:51Z</dcterms:created>
  <dcterms:modified xsi:type="dcterms:W3CDTF">2024-11-18T21:56:18Z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0x01010009A03AA40E4C584795B170AC43B403D5</vt:lpwstr>
  </property>
</Properties>
</file>