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4.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6.xml" ContentType="application/vnd.openxmlformats-officedocument.presentationml.slideLayout+xml"/>
  <Override PartName="/ppt/slides/slide9.xml" ContentType="application/vnd.openxmlformats-officedocument.presentationml.slide+xml"/>
  <Override PartName="/ppt/tableStyles.xml" ContentType="application/vnd.openxmlformats-officedocument.presentationml.tableStyles+xml"/>
  <Override PartName="/customXml/item3.xml" ContentType="application/xml"/>
  <Override PartName="/customXml/itemProps3.xml" ContentType="application/vnd.openxmlformats-officedocument.customXmlProperties+xml"/>
  <Override PartName="/ppt/slides/slide3.xml" ContentType="application/vnd.openxmlformats-officedocument.presentationml.slide+xml"/>
  <Override PartName="/ppt/slides/slide8.xml" ContentType="application/vnd.openxmlformats-officedocument.presentationml.slide+xml"/>
  <Override PartName="/customXml/item2.xml" ContentType="application/xml"/>
  <Override PartName="/customXml/itemProps2.xml" ContentType="application/vnd.openxmlformats-officedocument.customXmlProperties+xml"/>
  <Override PartName="/ppt/viewProps.xml" ContentType="application/vnd.openxmlformats-officedocument.presentationml.viewProps+xml"/>
  <Override PartName="/ppt/revisionInfo.xml" ContentType="application/vnd.ms-powerpoint.revisioninfo+xml"/>
  <Override PartName="/customXml/item1.xml" ContentType="application/xml"/>
  <Override PartName="/customXml/itemProps1.xml" ContentType="application/vnd.openxmlformats-officedocument.customXmlProperties+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presProps.xml" ContentType="application/vnd.openxmlformats-officedocument.presentationml.presProps+xml"/>
  <Override PartName="/ppt/slides/slide6.xml" ContentType="application/vnd.openxmlformats-officedocument.presentationml.slide+xml"/>
  <Override PartName="/ppt/changesInfos/changesInfo1.xml" ContentType="application/vnd.ms-powerpoint.changesinfo+xml"/>
  <Override PartName="/ppt/slides/slide5.xml" ContentType="application/vnd.openxmlformats-officedocument.presentationml.slide+xml"/>
  <Override PartName="/ppt/slides/slide10.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69" r:id="rId6"/>
    <p:sldId id="264" r:id="rId7"/>
    <p:sldId id="263" r:id="rId8"/>
    <p:sldId id="258" r:id="rId9"/>
    <p:sldId id="270" r:id="rId10"/>
    <p:sldId id="260" r:id="rId11"/>
    <p:sldId id="261" r:id="rId12"/>
    <p:sldId id="266"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7EA90-585B-5E80-DB45-6BDFEA1503C4}" v="814" dt="2024-11-19T20:58:19.861"/>
    <p1510:client id="{EFE6A776-4554-5FC3-0814-0835DACB3D1B}" v="13" dt="2024-11-20T23:18:09.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4.xml" Id="rId8" /><Relationship Type="http://schemas.openxmlformats.org/officeDocument/2006/relationships/slide" Target="/ppt/slides/slide9.xml" Id="rId13" /><Relationship Type="http://schemas.openxmlformats.org/officeDocument/2006/relationships/tableStyles" Target="/ppt/tableStyles.xml" Id="rId18" /><Relationship Type="http://schemas.openxmlformats.org/officeDocument/2006/relationships/customXml" Target="/customXml/item3.xml" Id="rId3" /><Relationship Type="http://schemas.openxmlformats.org/officeDocument/2006/relationships/slide" Target="/ppt/slides/slide3.xml" Id="rId7" /><Relationship Type="http://schemas.openxmlformats.org/officeDocument/2006/relationships/slide" Target="/ppt/slides/slide8.xml" Id="rId12" /><Relationship Type="http://schemas.openxmlformats.org/officeDocument/2006/relationships/theme" Target="/ppt/theme/theme1.xml" Id="rId17" /><Relationship Type="http://schemas.openxmlformats.org/officeDocument/2006/relationships/customXml" Target="/customXml/item2.xml" Id="rId2" /><Relationship Type="http://schemas.openxmlformats.org/officeDocument/2006/relationships/viewProps" Target="/ppt/viewProps.xml" Id="rId16" /><Relationship Type="http://schemas.microsoft.com/office/2015/10/relationships/revisionInfo" Target="/ppt/revisionInfo.xml" Id="rId20" /><Relationship Type="http://schemas.openxmlformats.org/officeDocument/2006/relationships/customXml" Target="/customXml/item1.xml" Id="rId1" /><Relationship Type="http://schemas.openxmlformats.org/officeDocument/2006/relationships/slide" Target="/ppt/slides/slide2.xml" Id="rId6" /><Relationship Type="http://schemas.openxmlformats.org/officeDocument/2006/relationships/slide" Target="/ppt/slides/slide7.xml" Id="rId11" /><Relationship Type="http://schemas.openxmlformats.org/officeDocument/2006/relationships/slide" Target="/ppt/slides/slide1.xml" Id="rId5" /><Relationship Type="http://schemas.openxmlformats.org/officeDocument/2006/relationships/presProps" Target="/ppt/presProps.xml" Id="rId15" /><Relationship Type="http://schemas.openxmlformats.org/officeDocument/2006/relationships/slide" Target="/ppt/slides/slide6.xml" Id="rId10" /><Relationship Type="http://schemas.microsoft.com/office/2016/11/relationships/changesInfo" Target="/ppt/changesInfos/changesInfo1.xml" Id="rId19" /><Relationship Type="http://schemas.openxmlformats.org/officeDocument/2006/relationships/slideMaster" Target="/ppt/slideMasters/slideMaster1.xml" Id="rId4" /><Relationship Type="http://schemas.openxmlformats.org/officeDocument/2006/relationships/slide" Target="/ppt/slides/slide5.xml" Id="rId9" /><Relationship Type="http://schemas.openxmlformats.org/officeDocument/2006/relationships/slide" Target="/ppt/slides/slide10.xml" Id="rId14"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ves, Erna F" userId="5c3db790-4793-47b8-ba00-1bc33d5255ae" providerId="ADAL" clId="{94DD7000-E1B0-487F-876C-1D52CF8482A0}"/>
    <pc:docChg chg="undo custSel addSld delSld modSld">
      <pc:chgData name="Reeves, Erna F" userId="5c3db790-4793-47b8-ba00-1bc33d5255ae" providerId="ADAL" clId="{94DD7000-E1B0-487F-876C-1D52CF8482A0}" dt="2024-11-18T15:18:24.632" v="639" actId="47"/>
      <pc:docMkLst>
        <pc:docMk/>
      </pc:docMkLst>
      <pc:sldChg chg="del">
        <pc:chgData name="Reeves, Erna F" userId="5c3db790-4793-47b8-ba00-1bc33d5255ae" providerId="ADAL" clId="{94DD7000-E1B0-487F-876C-1D52CF8482A0}" dt="2024-11-15T18:19:59.667" v="243" actId="47"/>
        <pc:sldMkLst>
          <pc:docMk/>
          <pc:sldMk cId="2196111632" sldId="257"/>
        </pc:sldMkLst>
      </pc:sldChg>
      <pc:sldChg chg="modSp mod">
        <pc:chgData name="Reeves, Erna F" userId="5c3db790-4793-47b8-ba00-1bc33d5255ae" providerId="ADAL" clId="{94DD7000-E1B0-487F-876C-1D52CF8482A0}" dt="2024-11-15T18:22:53.018" v="369" actId="20577"/>
        <pc:sldMkLst>
          <pc:docMk/>
          <pc:sldMk cId="3119403410" sldId="258"/>
        </pc:sldMkLst>
        <pc:spChg chg="mod">
          <ac:chgData name="Reeves, Erna F" userId="5c3db790-4793-47b8-ba00-1bc33d5255ae" providerId="ADAL" clId="{94DD7000-E1B0-487F-876C-1D52CF8482A0}" dt="2024-11-15T18:22:21.810" v="329" actId="313"/>
          <ac:spMkLst>
            <pc:docMk/>
            <pc:sldMk cId="3119403410" sldId="258"/>
            <ac:spMk id="2" creationId="{151AA2E0-637E-63BB-BA50-E3DD183175C6}"/>
          </ac:spMkLst>
        </pc:spChg>
        <pc:spChg chg="mod">
          <ac:chgData name="Reeves, Erna F" userId="5c3db790-4793-47b8-ba00-1bc33d5255ae" providerId="ADAL" clId="{94DD7000-E1B0-487F-876C-1D52CF8482A0}" dt="2024-11-15T18:22:53.018" v="369" actId="20577"/>
          <ac:spMkLst>
            <pc:docMk/>
            <pc:sldMk cId="3119403410" sldId="258"/>
            <ac:spMk id="4" creationId="{6337B9E1-991E-17B7-4B2F-CFAC04772C37}"/>
          </ac:spMkLst>
        </pc:spChg>
        <pc:spChg chg="mod">
          <ac:chgData name="Reeves, Erna F" userId="5c3db790-4793-47b8-ba00-1bc33d5255ae" providerId="ADAL" clId="{94DD7000-E1B0-487F-876C-1D52CF8482A0}" dt="2024-11-15T18:21:25.341" v="313" actId="20577"/>
          <ac:spMkLst>
            <pc:docMk/>
            <pc:sldMk cId="3119403410" sldId="258"/>
            <ac:spMk id="5" creationId="{6B920369-1B1E-311E-EE3E-F554E8D7BB0E}"/>
          </ac:spMkLst>
        </pc:spChg>
      </pc:sldChg>
      <pc:sldChg chg="modSp mod">
        <pc:chgData name="Reeves, Erna F" userId="5c3db790-4793-47b8-ba00-1bc33d5255ae" providerId="ADAL" clId="{94DD7000-E1B0-487F-876C-1D52CF8482A0}" dt="2024-11-15T18:20:55.478" v="262" actId="20577"/>
        <pc:sldMkLst>
          <pc:docMk/>
          <pc:sldMk cId="1811573095" sldId="263"/>
        </pc:sldMkLst>
        <pc:spChg chg="mod">
          <ac:chgData name="Reeves, Erna F" userId="5c3db790-4793-47b8-ba00-1bc33d5255ae" providerId="ADAL" clId="{94DD7000-E1B0-487F-876C-1D52CF8482A0}" dt="2024-11-15T18:20:55.478" v="262" actId="20577"/>
          <ac:spMkLst>
            <pc:docMk/>
            <pc:sldMk cId="1811573095" sldId="263"/>
            <ac:spMk id="12" creationId="{D9CCACDE-FE3C-F079-660B-988096B3BF06}"/>
          </ac:spMkLst>
        </pc:spChg>
      </pc:sldChg>
      <pc:sldChg chg="modSp mod">
        <pc:chgData name="Reeves, Erna F" userId="5c3db790-4793-47b8-ba00-1bc33d5255ae" providerId="ADAL" clId="{94DD7000-E1B0-487F-876C-1D52CF8482A0}" dt="2024-11-15T18:20:09.010" v="249" actId="20577"/>
        <pc:sldMkLst>
          <pc:docMk/>
          <pc:sldMk cId="69529977" sldId="264"/>
        </pc:sldMkLst>
        <pc:spChg chg="mod">
          <ac:chgData name="Reeves, Erna F" userId="5c3db790-4793-47b8-ba00-1bc33d5255ae" providerId="ADAL" clId="{94DD7000-E1B0-487F-876C-1D52CF8482A0}" dt="2024-11-15T18:20:09.010" v="249" actId="20577"/>
          <ac:spMkLst>
            <pc:docMk/>
            <pc:sldMk cId="69529977" sldId="264"/>
            <ac:spMk id="3" creationId="{93A930F9-9BBC-40E8-3A67-B5CE1B771464}"/>
          </ac:spMkLst>
        </pc:spChg>
      </pc:sldChg>
      <pc:sldChg chg="del">
        <pc:chgData name="Reeves, Erna F" userId="5c3db790-4793-47b8-ba00-1bc33d5255ae" providerId="ADAL" clId="{94DD7000-E1B0-487F-876C-1D52CF8482A0}" dt="2024-11-18T15:18:24.632" v="639" actId="47"/>
        <pc:sldMkLst>
          <pc:docMk/>
          <pc:sldMk cId="3830264946" sldId="267"/>
        </pc:sldMkLst>
      </pc:sldChg>
      <pc:sldChg chg="new del">
        <pc:chgData name="Reeves, Erna F" userId="5c3db790-4793-47b8-ba00-1bc33d5255ae" providerId="ADAL" clId="{94DD7000-E1B0-487F-876C-1D52CF8482A0}" dt="2024-11-15T18:07:32.298" v="2" actId="47"/>
        <pc:sldMkLst>
          <pc:docMk/>
          <pc:sldMk cId="2654360279" sldId="268"/>
        </pc:sldMkLst>
      </pc:sldChg>
      <pc:sldChg chg="addSp modSp add mod">
        <pc:chgData name="Reeves, Erna F" userId="5c3db790-4793-47b8-ba00-1bc33d5255ae" providerId="ADAL" clId="{94DD7000-E1B0-487F-876C-1D52CF8482A0}" dt="2024-11-15T18:18:57.579" v="241" actId="20577"/>
        <pc:sldMkLst>
          <pc:docMk/>
          <pc:sldMk cId="1406136518" sldId="269"/>
        </pc:sldMkLst>
        <pc:spChg chg="mod">
          <ac:chgData name="Reeves, Erna F" userId="5c3db790-4793-47b8-ba00-1bc33d5255ae" providerId="ADAL" clId="{94DD7000-E1B0-487F-876C-1D52CF8482A0}" dt="2024-11-15T18:08:07.916" v="46" actId="1076"/>
          <ac:spMkLst>
            <pc:docMk/>
            <pc:sldMk cId="1406136518" sldId="269"/>
            <ac:spMk id="2" creationId="{7E2C9E09-12B4-E4DC-46EB-CF4B62204178}"/>
          </ac:spMkLst>
        </pc:spChg>
        <pc:spChg chg="add mod">
          <ac:chgData name="Reeves, Erna F" userId="5c3db790-4793-47b8-ba00-1bc33d5255ae" providerId="ADAL" clId="{94DD7000-E1B0-487F-876C-1D52CF8482A0}" dt="2024-11-15T18:18:25.683" v="238" actId="20577"/>
          <ac:spMkLst>
            <pc:docMk/>
            <pc:sldMk cId="1406136518" sldId="269"/>
            <ac:spMk id="3" creationId="{A04CE97F-7C70-E7BE-4AAE-275C50805CB2}"/>
          </ac:spMkLst>
        </pc:spChg>
        <pc:spChg chg="mod">
          <ac:chgData name="Reeves, Erna F" userId="5c3db790-4793-47b8-ba00-1bc33d5255ae" providerId="ADAL" clId="{94DD7000-E1B0-487F-876C-1D52CF8482A0}" dt="2024-11-15T18:18:57.579" v="241" actId="20577"/>
          <ac:spMkLst>
            <pc:docMk/>
            <pc:sldMk cId="1406136518" sldId="269"/>
            <ac:spMk id="4" creationId="{28953456-9759-6587-F547-61DD8EE0391B}"/>
          </ac:spMkLst>
        </pc:spChg>
      </pc:sldChg>
      <pc:sldChg chg="modSp add mod">
        <pc:chgData name="Reeves, Erna F" userId="5c3db790-4793-47b8-ba00-1bc33d5255ae" providerId="ADAL" clId="{94DD7000-E1B0-487F-876C-1D52CF8482A0}" dt="2024-11-18T15:18:18.510" v="638" actId="114"/>
        <pc:sldMkLst>
          <pc:docMk/>
          <pc:sldMk cId="3464195115" sldId="271"/>
        </pc:sldMkLst>
        <pc:spChg chg="mod">
          <ac:chgData name="Reeves, Erna F" userId="5c3db790-4793-47b8-ba00-1bc33d5255ae" providerId="ADAL" clId="{94DD7000-E1B0-487F-876C-1D52CF8482A0}" dt="2024-11-18T15:13:03.602" v="395" actId="1076"/>
          <ac:spMkLst>
            <pc:docMk/>
            <pc:sldMk cId="3464195115" sldId="271"/>
            <ac:spMk id="2" creationId="{096BF856-C019-A6EC-F0B6-00C30D7A7F3C}"/>
          </ac:spMkLst>
        </pc:spChg>
        <pc:spChg chg="mod">
          <ac:chgData name="Reeves, Erna F" userId="5c3db790-4793-47b8-ba00-1bc33d5255ae" providerId="ADAL" clId="{94DD7000-E1B0-487F-876C-1D52CF8482A0}" dt="2024-11-18T15:18:18.510" v="638" actId="114"/>
          <ac:spMkLst>
            <pc:docMk/>
            <pc:sldMk cId="3464195115" sldId="271"/>
            <ac:spMk id="4" creationId="{7D9B671B-6A45-6E9B-BEC7-87CA1AE7F26B}"/>
          </ac:spMkLst>
        </pc:spChg>
      </pc:sldChg>
      <pc:sldChg chg="add del">
        <pc:chgData name="Reeves, Erna F" userId="5c3db790-4793-47b8-ba00-1bc33d5255ae" providerId="ADAL" clId="{94DD7000-E1B0-487F-876C-1D52CF8482A0}" dt="2024-11-18T15:13:14.102" v="398"/>
        <pc:sldMkLst>
          <pc:docMk/>
          <pc:sldMk cId="40547761" sldId="272"/>
        </pc:sldMkLst>
      </pc:sldChg>
    </pc:docChg>
  </pc:docChgLst>
  <pc:docChgLst>
    <pc:chgData name="Reeves, Erna F" userId="S::erna.f.reeves@hud.gov::5c3db790-4793-47b8-ba00-1bc33d5255ae" providerId="AD" clId="Web-{47B7EA90-585B-5E80-DB45-6BDFEA1503C4}"/>
    <pc:docChg chg="addSld modSld sldOrd">
      <pc:chgData name="Reeves, Erna F" userId="S::erna.f.reeves@hud.gov::5c3db790-4793-47b8-ba00-1bc33d5255ae" providerId="AD" clId="Web-{47B7EA90-585B-5E80-DB45-6BDFEA1503C4}" dt="2024-11-19T20:58:19.861" v="412" actId="20577"/>
      <pc:docMkLst>
        <pc:docMk/>
      </pc:docMkLst>
      <pc:sldChg chg="modSp">
        <pc:chgData name="Reeves, Erna F" userId="S::erna.f.reeves@hud.gov::5c3db790-4793-47b8-ba00-1bc33d5255ae" providerId="AD" clId="Web-{47B7EA90-585B-5E80-DB45-6BDFEA1503C4}" dt="2024-11-18T14:15:31.744" v="0" actId="1076"/>
        <pc:sldMkLst>
          <pc:docMk/>
          <pc:sldMk cId="3119403410" sldId="258"/>
        </pc:sldMkLst>
        <pc:spChg chg="mod">
          <ac:chgData name="Reeves, Erna F" userId="S::erna.f.reeves@hud.gov::5c3db790-4793-47b8-ba00-1bc33d5255ae" providerId="AD" clId="Web-{47B7EA90-585B-5E80-DB45-6BDFEA1503C4}" dt="2024-11-18T14:15:31.744" v="0" actId="1076"/>
          <ac:spMkLst>
            <pc:docMk/>
            <pc:sldMk cId="3119403410" sldId="258"/>
            <ac:spMk id="4" creationId="{6337B9E1-991E-17B7-4B2F-CFAC04772C37}"/>
          </ac:spMkLst>
        </pc:spChg>
      </pc:sldChg>
      <pc:sldChg chg="modSp">
        <pc:chgData name="Reeves, Erna F" userId="S::erna.f.reeves@hud.gov::5c3db790-4793-47b8-ba00-1bc33d5255ae" providerId="AD" clId="Web-{47B7EA90-585B-5E80-DB45-6BDFEA1503C4}" dt="2024-11-19T20:58:19.861" v="412" actId="20577"/>
        <pc:sldMkLst>
          <pc:docMk/>
          <pc:sldMk cId="3041914810" sldId="266"/>
        </pc:sldMkLst>
        <pc:spChg chg="mod">
          <ac:chgData name="Reeves, Erna F" userId="S::erna.f.reeves@hud.gov::5c3db790-4793-47b8-ba00-1bc33d5255ae" providerId="AD" clId="Web-{47B7EA90-585B-5E80-DB45-6BDFEA1503C4}" dt="2024-11-19T20:58:19.861" v="412" actId="20577"/>
          <ac:spMkLst>
            <pc:docMk/>
            <pc:sldMk cId="3041914810" sldId="266"/>
            <ac:spMk id="3" creationId="{B684A697-9761-97C3-E59E-319FA404CE59}"/>
          </ac:spMkLst>
        </pc:spChg>
      </pc:sldChg>
      <pc:sldChg chg="ord">
        <pc:chgData name="Reeves, Erna F" userId="S::erna.f.reeves@hud.gov::5c3db790-4793-47b8-ba00-1bc33d5255ae" providerId="AD" clId="Web-{47B7EA90-585B-5E80-DB45-6BDFEA1503C4}" dt="2024-11-18T15:08:25.381" v="396"/>
        <pc:sldMkLst>
          <pc:docMk/>
          <pc:sldMk cId="3830264946" sldId="267"/>
        </pc:sldMkLst>
      </pc:sldChg>
      <pc:sldChg chg="modSp add ord replId">
        <pc:chgData name="Reeves, Erna F" userId="S::erna.f.reeves@hud.gov::5c3db790-4793-47b8-ba00-1bc33d5255ae" providerId="AD" clId="Web-{47B7EA90-585B-5E80-DB45-6BDFEA1503C4}" dt="2024-11-18T15:08:15.506" v="395" actId="1076"/>
        <pc:sldMkLst>
          <pc:docMk/>
          <pc:sldMk cId="3779589972" sldId="270"/>
        </pc:sldMkLst>
        <pc:spChg chg="mod">
          <ac:chgData name="Reeves, Erna F" userId="S::erna.f.reeves@hud.gov::5c3db790-4793-47b8-ba00-1bc33d5255ae" providerId="AD" clId="Web-{47B7EA90-585B-5E80-DB45-6BDFEA1503C4}" dt="2024-11-18T15:04:06.491" v="4" actId="20577"/>
          <ac:spMkLst>
            <pc:docMk/>
            <pc:sldMk cId="3779589972" sldId="270"/>
            <ac:spMk id="2" creationId="{8A73D77B-0FCD-DF6E-3E60-6B7B5371735A}"/>
          </ac:spMkLst>
        </pc:spChg>
        <pc:spChg chg="mod">
          <ac:chgData name="Reeves, Erna F" userId="S::erna.f.reeves@hud.gov::5c3db790-4793-47b8-ba00-1bc33d5255ae" providerId="AD" clId="Web-{47B7EA90-585B-5E80-DB45-6BDFEA1503C4}" dt="2024-11-18T15:08:15.506" v="395" actId="1076"/>
          <ac:spMkLst>
            <pc:docMk/>
            <pc:sldMk cId="3779589972" sldId="270"/>
            <ac:spMk id="12" creationId="{D9CCACDE-FE3C-F079-660B-988096B3BF06}"/>
          </ac:spMkLst>
        </pc:spChg>
      </pc:sldChg>
      <pc:sldChg chg="modSp">
        <pc:chgData name="Reeves, Erna F" userId="S::erna.f.reeves@hud.gov::5c3db790-4793-47b8-ba00-1bc33d5255ae" providerId="AD" clId="Web-{47B7EA90-585B-5E80-DB45-6BDFEA1503C4}" dt="2024-11-19T20:57:58.954" v="411" actId="20577"/>
        <pc:sldMkLst>
          <pc:docMk/>
          <pc:sldMk cId="3464195115" sldId="271"/>
        </pc:sldMkLst>
        <pc:spChg chg="mod">
          <ac:chgData name="Reeves, Erna F" userId="S::erna.f.reeves@hud.gov::5c3db790-4793-47b8-ba00-1bc33d5255ae" providerId="AD" clId="Web-{47B7EA90-585B-5E80-DB45-6BDFEA1503C4}" dt="2024-11-19T20:57:58.954" v="411" actId="20577"/>
          <ac:spMkLst>
            <pc:docMk/>
            <pc:sldMk cId="3464195115" sldId="271"/>
            <ac:spMk id="4" creationId="{7D9B671B-6A45-6E9B-BEC7-87CA1AE7F26B}"/>
          </ac:spMkLst>
        </pc:spChg>
      </pc:sldChg>
    </pc:docChg>
  </pc:docChgLst>
  <pc:docChgLst>
    <pc:chgData name="Guest User" userId="S::urn:spo:anon#bb552fedd247aa5acc075c854277ca0f7f98c29e02d8057d2fa61f3f7f6ad621::" providerId="AD" clId="Web-{EFE6A776-4554-5FC3-0814-0835DACB3D1B}"/>
    <pc:docChg chg="modSld">
      <pc:chgData name="Guest User" userId="S::urn:spo:anon#bb552fedd247aa5acc075c854277ca0f7f98c29e02d8057d2fa61f3f7f6ad621::" providerId="AD" clId="Web-{EFE6A776-4554-5FC3-0814-0835DACB3D1B}" dt="2024-11-20T23:18:09.116" v="8" actId="20577"/>
      <pc:docMkLst>
        <pc:docMk/>
      </pc:docMkLst>
      <pc:sldChg chg="modSp">
        <pc:chgData name="Guest User" userId="S::urn:spo:anon#bb552fedd247aa5acc075c854277ca0f7f98c29e02d8057d2fa61f3f7f6ad621::" providerId="AD" clId="Web-{EFE6A776-4554-5FC3-0814-0835DACB3D1B}" dt="2024-11-20T23:18:09.116" v="8" actId="20577"/>
        <pc:sldMkLst>
          <pc:docMk/>
          <pc:sldMk cId="3041914810" sldId="266"/>
        </pc:sldMkLst>
        <pc:spChg chg="mod">
          <ac:chgData name="Guest User" userId="S::urn:spo:anon#bb552fedd247aa5acc075c854277ca0f7f98c29e02d8057d2fa61f3f7f6ad621::" providerId="AD" clId="Web-{EFE6A776-4554-5FC3-0814-0835DACB3D1B}" dt="2024-11-20T23:18:09.116" v="8" actId="20577"/>
          <ac:spMkLst>
            <pc:docMk/>
            <pc:sldMk cId="3041914810" sldId="266"/>
            <ac:spMk id="3" creationId="{B684A697-9761-97C3-E59E-319FA404CE59}"/>
          </ac:spMkLst>
        </pc:spChg>
      </pc:sldChg>
      <pc:sldChg chg="modSp">
        <pc:chgData name="Guest User" userId="S::urn:spo:anon#bb552fedd247aa5acc075c854277ca0f7f98c29e02d8057d2fa61f3f7f6ad621::" providerId="AD" clId="Web-{EFE6A776-4554-5FC3-0814-0835DACB3D1B}" dt="2024-11-20T23:15:42.896" v="1" actId="20577"/>
        <pc:sldMkLst>
          <pc:docMk/>
          <pc:sldMk cId="1406136518" sldId="269"/>
        </pc:sldMkLst>
        <pc:spChg chg="mod">
          <ac:chgData name="Guest User" userId="S::urn:spo:anon#bb552fedd247aa5acc075c854277ca0f7f98c29e02d8057d2fa61f3f7f6ad621::" providerId="AD" clId="Web-{EFE6A776-4554-5FC3-0814-0835DACB3D1B}" dt="2024-11-20T23:15:42.896" v="1" actId="20577"/>
          <ac:spMkLst>
            <pc:docMk/>
            <pc:sldMk cId="1406136518" sldId="269"/>
            <ac:spMk id="4" creationId="{28953456-9759-6587-F547-61DD8EE0391B}"/>
          </ac:spMkLst>
        </pc:spChg>
      </pc:sldChg>
    </pc:docChg>
  </pc:docChgLst>
</pc:chgInfo>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161F-F6EB-F40F-239C-31D9C7E3D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D3E33-B2ED-44A8-3E16-FF7BA853B4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F2505-71D3-6E40-0887-F83D8031362E}"/>
              </a:ext>
            </a:extLst>
          </p:cNvPr>
          <p:cNvSpPr>
            <a:spLocks noGrp="1"/>
          </p:cNvSpPr>
          <p:nvPr>
            <p:ph type="dt" sz="half" idx="10"/>
          </p:nvPr>
        </p:nvSpPr>
        <p:spPr/>
        <p:txBody>
          <a:bodyPr/>
          <a:lstStyle/>
          <a:p>
            <a:fld id="{A8108432-8DA9-4099-9257-87CCB284AAA9}" type="datetimeFigureOut">
              <a:rPr lang="en-US" smtClean="0"/>
              <a:t>11/20/2024</a:t>
            </a:fld>
            <a:endParaRPr lang="en-US"/>
          </a:p>
        </p:txBody>
      </p:sp>
      <p:sp>
        <p:nvSpPr>
          <p:cNvPr id="5" name="Footer Placeholder 4">
            <a:extLst>
              <a:ext uri="{FF2B5EF4-FFF2-40B4-BE49-F238E27FC236}">
                <a16:creationId xmlns:a16="http://schemas.microsoft.com/office/drawing/2014/main" id="{109B7B89-BC6C-0900-5C55-6D2E631E4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BB121-BB86-EDFD-CDD0-C10074909933}"/>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279340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0639-3377-59DF-53ED-0F598C88DA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5302F8-732D-9FE3-AB1B-92423892BB13}"/>
              </a:ext>
            </a:extLst>
          </p:cNvPr>
          <p:cNvSpPr>
            <a:spLocks noGrp="1"/>
          </p:cNvSpPr>
          <p:nvPr>
            <p:ph type="dt" sz="half" idx="10"/>
          </p:nvPr>
        </p:nvSpPr>
        <p:spPr/>
        <p:txBody>
          <a:bodyPr/>
          <a:lstStyle/>
          <a:p>
            <a:fld id="{A8108432-8DA9-4099-9257-87CCB284AAA9}" type="datetimeFigureOut">
              <a:rPr lang="en-US" smtClean="0"/>
              <a:t>11/20/2024</a:t>
            </a:fld>
            <a:endParaRPr lang="en-US"/>
          </a:p>
        </p:txBody>
      </p:sp>
      <p:sp>
        <p:nvSpPr>
          <p:cNvPr id="4" name="Footer Placeholder 3">
            <a:extLst>
              <a:ext uri="{FF2B5EF4-FFF2-40B4-BE49-F238E27FC236}">
                <a16:creationId xmlns:a16="http://schemas.microsoft.com/office/drawing/2014/main" id="{4C7202CF-2BD3-23E7-3598-95EA1A96A9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3E8398-ECFA-E908-8A71-EBFCCA7BB227}"/>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2749480006"/>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2.xml" Id="rId2" /><Relationship Type="http://schemas.openxmlformats.org/officeDocument/2006/relationships/slideLayout" Target="/ppt/slideLayouts/slideLayout6.xml" Id="rId6"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74CC9-40D9-6FBB-336C-33CB1160A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5D1E7-9F80-DB50-6805-CC5EA7159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11A14-2A51-E52F-8409-743F7AB21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108432-8DA9-4099-9257-87CCB284AAA9}" type="datetimeFigureOut">
              <a:rPr lang="en-US" smtClean="0"/>
              <a:t>11/20/2024</a:t>
            </a:fld>
            <a:endParaRPr lang="en-US"/>
          </a:p>
        </p:txBody>
      </p:sp>
      <p:sp>
        <p:nvSpPr>
          <p:cNvPr id="5" name="Footer Placeholder 4">
            <a:extLst>
              <a:ext uri="{FF2B5EF4-FFF2-40B4-BE49-F238E27FC236}">
                <a16:creationId xmlns:a16="http://schemas.microsoft.com/office/drawing/2014/main" id="{DD4BA6A7-BB51-1FA9-8D08-E4F7D7F45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8F5653-A0EE-56AE-567E-8FCD9220F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DCE828-E64A-4E0B-8228-0A7934FC922A}" type="slidenum">
              <a:rPr lang="en-US" smtClean="0"/>
              <a:t>‹#›</a:t>
            </a:fld>
            <a:endParaRPr lang="en-US"/>
          </a:p>
        </p:txBody>
      </p:sp>
    </p:spTree>
    <p:extLst>
      <p:ext uri="{BB962C8B-B14F-4D97-AF65-F5344CB8AC3E}">
        <p14:creationId xmlns:p14="http://schemas.microsoft.com/office/powerpoint/2010/main" val="2134817231"/>
      </p:ext>
    </p:extLst>
  </p:cSld>
  <p:clrMap bg1="lt1" tx1="dk1" bg2="lt2" tx2="dk2" accent1="accent1" accent2="accent2" accent3="accent3" accent4="accent4" accent5="accent5" accent6="accent6" hlink="hlink" folHlink="folHlink"/>
  <p:sldLayoutIdLst>
    <p:sldLayoutId id="2147483650" r:id="rId2"/>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2.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3.xml.rels>&#65279;<?xml version="1.0" encoding="utf-8"?><Relationships xmlns="http://schemas.openxmlformats.org/package/2006/relationships"><Relationship Type="http://schemas.openxmlformats.org/officeDocument/2006/relationships/image" Target="/ppt/media/image4.png" Id="rId2" /><Relationship Type="http://schemas.openxmlformats.org/officeDocument/2006/relationships/slideLayout" Target="/ppt/slideLayouts/slideLayout2.xml" Id="rId1" /></Relationships>
</file>

<file path=ppt/slides/_rels/slide4.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4.png" Id="rId2" /><Relationship Type="http://schemas.openxmlformats.org/officeDocument/2006/relationships/slideLayout" Target="/ppt/slideLayouts/slideLayout2.xml" Id="rId1" /></Relationships>
</file>

<file path=ppt/slides/_rels/slide5.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s>
</file>

<file path=ppt/slides/_rels/slide6.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4.png" Id="rId2" /><Relationship Type="http://schemas.openxmlformats.org/officeDocument/2006/relationships/slideLayout" Target="/ppt/slideLayouts/slideLayout2.xml" Id="rId1" /></Relationships>
</file>

<file path=ppt/slides/_rels/slide7.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8.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s>
</file>

<file path=ppt/slides/_rels/slide9.xml.rels>&#65279;<?xml version="1.0" encoding="utf-8"?><Relationships xmlns="http://schemas.openxmlformats.org/package/2006/relationships"><Relationship Type="http://schemas.openxmlformats.org/officeDocument/2006/relationships/image" Target="/ppt/media/image4.png" Id="rId2" /><Relationship Type="http://schemas.openxmlformats.org/officeDocument/2006/relationships/slideLayout" Target="/ppt/slideLayouts/slideLayout6.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brochure&#10;&#10;Description automatically generated">
            <a:extLst>
              <a:ext uri="{FF2B5EF4-FFF2-40B4-BE49-F238E27FC236}">
                <a16:creationId xmlns:a16="http://schemas.microsoft.com/office/drawing/2014/main" id="{78F57048-7AD9-6371-E484-D93CED2B8C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376105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1A2F5-E638-70EB-7997-AAA7BCD8F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BF856-C019-A6EC-F0B6-00C30D7A7F3C}"/>
              </a:ext>
            </a:extLst>
          </p:cNvPr>
          <p:cNvSpPr>
            <a:spLocks noGrp="1"/>
          </p:cNvSpPr>
          <p:nvPr>
            <p:ph type="title"/>
          </p:nvPr>
        </p:nvSpPr>
        <p:spPr>
          <a:xfrm>
            <a:off x="1660707" y="608802"/>
            <a:ext cx="10235527" cy="1607024"/>
          </a:xfrm>
        </p:spPr>
        <p:txBody>
          <a:bodyPr>
            <a:noAutofit/>
          </a:bodyPr>
          <a:lstStyle/>
          <a:p>
            <a:r>
              <a:rPr lang="en-US" sz="6000" b="1">
                <a:solidFill>
                  <a:schemeClr val="accent2"/>
                </a:solidFill>
              </a:rPr>
              <a:t>Sample ICDBG Activities</a:t>
            </a:r>
            <a:br>
              <a:rPr lang="en-US" sz="6000" b="1">
                <a:solidFill>
                  <a:schemeClr val="accent2"/>
                </a:solidFill>
              </a:rPr>
            </a:br>
            <a:endParaRPr lang="en-US" sz="6000"/>
          </a:p>
        </p:txBody>
      </p:sp>
      <p:pic>
        <p:nvPicPr>
          <p:cNvPr id="7" name="Picture 6" descr="A blue bird with a black background&#10;&#10;Description automatically generated">
            <a:extLst>
              <a:ext uri="{FF2B5EF4-FFF2-40B4-BE49-F238E27FC236}">
                <a16:creationId xmlns:a16="http://schemas.microsoft.com/office/drawing/2014/main" id="{B80093E2-211C-B7E0-DBDA-F10C8F119AD6}"/>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0F68EE38-79A8-AC37-6690-9E81732B8E19}"/>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7D9B671B-6A45-6E9B-BEC7-87CA1AE7F26B}"/>
              </a:ext>
            </a:extLst>
          </p:cNvPr>
          <p:cNvSpPr txBox="1"/>
          <p:nvPr/>
        </p:nvSpPr>
        <p:spPr>
          <a:xfrm>
            <a:off x="885568" y="1878855"/>
            <a:ext cx="10481297" cy="4093428"/>
          </a:xfrm>
          <a:prstGeom prst="rect">
            <a:avLst/>
          </a:prstGeom>
          <a:noFill/>
        </p:spPr>
        <p:txBody>
          <a:bodyPr wrap="square" lIns="91440" tIns="45720" rIns="91440" bIns="45720" rtlCol="0" anchor="t">
            <a:spAutoFit/>
          </a:bodyPr>
          <a:lstStyle/>
          <a:p>
            <a:r>
              <a:rPr lang="en-US" sz="2000" b="0" i="1" u="none" strike="noStrike">
                <a:solidFill>
                  <a:srgbClr val="000000"/>
                </a:solidFill>
                <a:effectLst/>
                <a:latin typeface="Calibri"/>
                <a:cs typeface="Calibri"/>
              </a:rPr>
              <a:t>The Tribe plans to use the 2024 ICDBG award of $</a:t>
            </a:r>
            <a:r>
              <a:rPr lang="en-US" sz="2000" i="1">
                <a:solidFill>
                  <a:srgbClr val="000000"/>
                </a:solidFill>
                <a:latin typeface="Calibri"/>
                <a:cs typeface="Calibri"/>
              </a:rPr>
              <a:t>2,000,000</a:t>
            </a:r>
            <a:r>
              <a:rPr lang="en-US" sz="2000" b="0" i="1" u="none" strike="noStrike">
                <a:solidFill>
                  <a:srgbClr val="000000"/>
                </a:solidFill>
                <a:effectLst/>
                <a:latin typeface="Calibri"/>
                <a:cs typeface="Calibri"/>
              </a:rPr>
              <a:t> to rehabilitate mold damaged interiors of 20 homes.</a:t>
            </a:r>
            <a:r>
              <a:rPr lang="en-US" sz="2000" i="1"/>
              <a:t> </a:t>
            </a:r>
          </a:p>
          <a:p>
            <a:endParaRPr lang="en-US" sz="2000" i="1"/>
          </a:p>
          <a:p>
            <a:r>
              <a:rPr lang="en-US" sz="2000" b="0" i="1" u="none" strike="noStrike">
                <a:solidFill>
                  <a:srgbClr val="000000"/>
                </a:solidFill>
                <a:effectLst/>
                <a:latin typeface="Calibri"/>
                <a:cs typeface="Calibri"/>
              </a:rPr>
              <a:t>The Housing Authority would use the 2024 ICDBG award of $2,000,000 to rehabilitate 25 housing rental units aged between 39 and 42 years old.  The project will include performing extensive renovations, focusing on structural repairs, energy efficiency improvements, and safety upgrades.  Rehabilitated rental housing units will meet current safety and habitability standards to ensure affordable housing for low-and-moderate income Tribal members.</a:t>
            </a:r>
            <a:r>
              <a:rPr lang="en-US" sz="2000" i="1"/>
              <a:t> </a:t>
            </a:r>
          </a:p>
          <a:p>
            <a:endParaRPr lang="en-US" sz="2000" i="1"/>
          </a:p>
          <a:p>
            <a:r>
              <a:rPr lang="en-US" sz="2000" i="1">
                <a:solidFill>
                  <a:srgbClr val="000000"/>
                </a:solidFill>
                <a:latin typeface="Calibri"/>
                <a:cs typeface="Calibri"/>
              </a:rPr>
              <a:t>The Housing Authority </a:t>
            </a:r>
            <a:r>
              <a:rPr lang="en-US" sz="2000" b="0" i="1" u="none" strike="noStrike">
                <a:solidFill>
                  <a:srgbClr val="000000"/>
                </a:solidFill>
                <a:effectLst/>
                <a:latin typeface="Calibri"/>
                <a:cs typeface="Calibri"/>
              </a:rPr>
              <a:t>would use the 2024 ICDBG award of $2,000,000 to rehabilitate </a:t>
            </a:r>
            <a:r>
              <a:rPr lang="en-US" sz="2000" i="1">
                <a:solidFill>
                  <a:srgbClr val="000000"/>
                </a:solidFill>
                <a:latin typeface="Calibri"/>
                <a:cs typeface="Calibri"/>
              </a:rPr>
              <a:t>12-homes</a:t>
            </a:r>
            <a:r>
              <a:rPr lang="en-US" sz="2000" b="0" i="1" u="none" strike="noStrike">
                <a:solidFill>
                  <a:srgbClr val="000000"/>
                </a:solidFill>
                <a:effectLst/>
                <a:latin typeface="Calibri"/>
                <a:cs typeface="Calibri"/>
              </a:rPr>
              <a:t>, consisting of substantial interior and exterior rehabilitation including energy efficiency upgrades (Carbon Reduction), incorporation of accessibility, and replacement of features that have exceeded their useful life.</a:t>
            </a:r>
            <a:r>
              <a:rPr lang="en-US" sz="2000" i="1"/>
              <a:t> </a:t>
            </a:r>
          </a:p>
        </p:txBody>
      </p:sp>
      <p:pic>
        <p:nvPicPr>
          <p:cNvPr id="12" name="Content Placeholder 11" descr="A red and blue pattern&#10;&#10;Description automatically generated">
            <a:extLst>
              <a:ext uri="{FF2B5EF4-FFF2-40B4-BE49-F238E27FC236}">
                <a16:creationId xmlns:a16="http://schemas.microsoft.com/office/drawing/2014/main" id="{C9152275-B77F-152B-301E-DEFE58CA765E}"/>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346419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AE2C8-A2E6-5136-F27B-D9FE6C393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C9E09-12B4-E4DC-46EB-CF4B62204178}"/>
              </a:ext>
            </a:extLst>
          </p:cNvPr>
          <p:cNvSpPr>
            <a:spLocks noGrp="1"/>
          </p:cNvSpPr>
          <p:nvPr>
            <p:ph type="title"/>
          </p:nvPr>
        </p:nvSpPr>
        <p:spPr>
          <a:xfrm>
            <a:off x="1660707" y="551687"/>
            <a:ext cx="10235527" cy="1607024"/>
          </a:xfrm>
        </p:spPr>
        <p:txBody>
          <a:bodyPr>
            <a:noAutofit/>
          </a:bodyPr>
          <a:lstStyle/>
          <a:p>
            <a:r>
              <a:rPr lang="en-US" sz="6000" b="1">
                <a:solidFill>
                  <a:schemeClr val="accent2"/>
                </a:solidFill>
              </a:rPr>
              <a:t>Indian Housing Block Grant</a:t>
            </a:r>
            <a:br>
              <a:rPr lang="en-US" sz="6000" b="1">
                <a:solidFill>
                  <a:schemeClr val="accent2"/>
                </a:solidFill>
              </a:rPr>
            </a:br>
            <a:endParaRPr lang="en-US" sz="6000"/>
          </a:p>
        </p:txBody>
      </p:sp>
      <p:pic>
        <p:nvPicPr>
          <p:cNvPr id="7" name="Picture 6" descr="A blue bird with a black background&#10;&#10;Description automatically generated">
            <a:extLst>
              <a:ext uri="{FF2B5EF4-FFF2-40B4-BE49-F238E27FC236}">
                <a16:creationId xmlns:a16="http://schemas.microsoft.com/office/drawing/2014/main" id="{CBF7D515-BC81-7C80-9F5F-C99E282E398C}"/>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725D6D1C-932B-EFC9-4C3F-D9B2CC32F44E}"/>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28953456-9759-6587-F547-61DD8EE0391B}"/>
              </a:ext>
            </a:extLst>
          </p:cNvPr>
          <p:cNvSpPr txBox="1"/>
          <p:nvPr/>
        </p:nvSpPr>
        <p:spPr>
          <a:xfrm>
            <a:off x="1234911" y="1603440"/>
            <a:ext cx="9568207" cy="3693319"/>
          </a:xfrm>
          <a:prstGeom prst="rect">
            <a:avLst/>
          </a:prstGeom>
          <a:noFill/>
        </p:spPr>
        <p:txBody>
          <a:bodyPr wrap="square" lIns="91440" tIns="45720" rIns="91440" bIns="45720" rtlCol="0" anchor="t">
            <a:spAutoFit/>
          </a:bodyPr>
          <a:lstStyle/>
          <a:p>
            <a:r>
              <a:rPr lang="en-US" dirty="0"/>
              <a:t>Development - Section 202 (2): Acquisition, new construction, reconstruction, or moderate or substantial rehabilitation of affordable housing, which may include real property acquisition, site improvement, development and rehabilitation of utilities, necessary infrastructure, and utility services, conversion, demolition, financing, administration and planning, improvement to achieve greater energy efficiency, mold remediation and other related activities.</a:t>
            </a:r>
          </a:p>
          <a:p>
            <a:endParaRPr lang="en-US"/>
          </a:p>
          <a:p>
            <a:r>
              <a:rPr lang="en-US" dirty="0"/>
              <a:t>Rehabilitation assistance to existing homeowners (privately owned homes) - includes minor or substantial housing rehabilitation or modernization of privately owned units such as new roofs, new siding, new windows, new furnaces, new heat pumps, solar panels, plumbing, electrical systems or mechanical systems, energy efficiency upgrades, and improvements related to the health and safety of residents. </a:t>
            </a:r>
          </a:p>
          <a:p>
            <a:r>
              <a:rPr lang="en-US" dirty="0"/>
              <a:t>	</a:t>
            </a:r>
          </a:p>
          <a:p>
            <a:r>
              <a:rPr lang="en-US" dirty="0"/>
              <a:t>You can also address lead-based paint, mold, or other health hazards.</a:t>
            </a:r>
          </a:p>
        </p:txBody>
      </p:sp>
      <p:pic>
        <p:nvPicPr>
          <p:cNvPr id="12" name="Content Placeholder 11" descr="A red and blue pattern&#10;&#10;Description automatically generated">
            <a:extLst>
              <a:ext uri="{FF2B5EF4-FFF2-40B4-BE49-F238E27FC236}">
                <a16:creationId xmlns:a16="http://schemas.microsoft.com/office/drawing/2014/main" id="{20060389-6B8C-3F9C-13B7-EE0A2837DD0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
        <p:nvSpPr>
          <p:cNvPr id="3" name="TextBox 2">
            <a:extLst>
              <a:ext uri="{FF2B5EF4-FFF2-40B4-BE49-F238E27FC236}">
                <a16:creationId xmlns:a16="http://schemas.microsoft.com/office/drawing/2014/main" id="{A04CE97F-7C70-E7BE-4AAE-275C50805CB2}"/>
              </a:ext>
            </a:extLst>
          </p:cNvPr>
          <p:cNvSpPr txBox="1"/>
          <p:nvPr/>
        </p:nvSpPr>
        <p:spPr>
          <a:xfrm>
            <a:off x="2318994" y="5429839"/>
            <a:ext cx="6881567" cy="369332"/>
          </a:xfrm>
          <a:prstGeom prst="rect">
            <a:avLst/>
          </a:prstGeom>
          <a:noFill/>
          <a:ln>
            <a:solidFill>
              <a:schemeClr val="tx2">
                <a:lumMod val="50000"/>
                <a:lumOff val="50000"/>
              </a:schemeClr>
            </a:solidFill>
          </a:ln>
        </p:spPr>
        <p:txBody>
          <a:bodyPr wrap="square" rtlCol="0">
            <a:spAutoFit/>
          </a:bodyPr>
          <a:lstStyle/>
          <a:p>
            <a:pPr algn="ctr"/>
            <a:r>
              <a:rPr lang="en-US"/>
              <a:t>NOTICE PIH 2023-30 	Issued: October 12, 2023</a:t>
            </a:r>
          </a:p>
        </p:txBody>
      </p:sp>
    </p:spTree>
    <p:extLst>
      <p:ext uri="{BB962C8B-B14F-4D97-AF65-F5344CB8AC3E}">
        <p14:creationId xmlns:p14="http://schemas.microsoft.com/office/powerpoint/2010/main" val="140613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61DEB-AD2E-4AC6-9ACA-21647A356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1FEFD-31CC-DE4C-4637-ECC2D98AA14F}"/>
              </a:ext>
            </a:extLst>
          </p:cNvPr>
          <p:cNvSpPr>
            <a:spLocks noGrp="1"/>
          </p:cNvSpPr>
          <p:nvPr>
            <p:ph type="title"/>
          </p:nvPr>
        </p:nvSpPr>
        <p:spPr>
          <a:xfrm>
            <a:off x="1150620" y="549791"/>
            <a:ext cx="9890759" cy="1325563"/>
          </a:xfrm>
        </p:spPr>
        <p:txBody>
          <a:bodyPr>
            <a:normAutofit fontScale="90000"/>
          </a:bodyPr>
          <a:lstStyle/>
          <a:p>
            <a:r>
              <a:rPr lang="en-US" sz="6000" b="1">
                <a:solidFill>
                  <a:schemeClr val="accent2"/>
                </a:solidFill>
              </a:rPr>
              <a:t>Indian Housing Block Grant Competitive Grant Program</a:t>
            </a:r>
          </a:p>
        </p:txBody>
      </p:sp>
      <p:pic>
        <p:nvPicPr>
          <p:cNvPr id="7" name="Content Placeholder 6" descr="A red and blue pattern&#10;&#10;Description automatically generated">
            <a:extLst>
              <a:ext uri="{FF2B5EF4-FFF2-40B4-BE49-F238E27FC236}">
                <a16:creationId xmlns:a16="http://schemas.microsoft.com/office/drawing/2014/main" id="{E363A66E-4FF3-A827-2A0F-BC5FF68477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51924"/>
          <a:stretch/>
        </p:blipFill>
        <p:spPr>
          <a:xfrm>
            <a:off x="-24384" y="0"/>
            <a:ext cx="915860" cy="6858000"/>
          </a:xfrm>
        </p:spPr>
      </p:pic>
      <p:sp>
        <p:nvSpPr>
          <p:cNvPr id="3" name="TextBox 2">
            <a:extLst>
              <a:ext uri="{FF2B5EF4-FFF2-40B4-BE49-F238E27FC236}">
                <a16:creationId xmlns:a16="http://schemas.microsoft.com/office/drawing/2014/main" id="{93A930F9-9BBC-40E8-3A67-B5CE1B771464}"/>
              </a:ext>
            </a:extLst>
          </p:cNvPr>
          <p:cNvSpPr txBox="1"/>
          <p:nvPr/>
        </p:nvSpPr>
        <p:spPr>
          <a:xfrm>
            <a:off x="1393902" y="2308302"/>
            <a:ext cx="9511991" cy="3693319"/>
          </a:xfrm>
          <a:prstGeom prst="rect">
            <a:avLst/>
          </a:prstGeom>
          <a:noFill/>
        </p:spPr>
        <p:txBody>
          <a:bodyPr wrap="square" rtlCol="0">
            <a:spAutoFit/>
          </a:bodyPr>
          <a:lstStyle/>
          <a:p>
            <a:endParaRPr lang="en-US"/>
          </a:p>
          <a:p>
            <a:r>
              <a:rPr lang="en-US"/>
              <a:t>HUD gives priority to projects that spur construction and rehabilitation of housing, while considering housing need and the recipient's administrative capacity. HUD strongly encourages new affordable housing construction projects that will increase the number of housing units available for low-income Indian families and help address the housing shortage in Indian Country. </a:t>
            </a:r>
          </a:p>
          <a:p>
            <a:endParaRPr lang="en-US"/>
          </a:p>
          <a:p>
            <a:r>
              <a:rPr lang="en-US"/>
              <a:t>Additionally, HUD encourages housing rehabilitation projects that will increase the useful life of existing affordable housing units and alleviate substandard housing conditions. HUD also encourages the acquisition of existing housing units that increases housing stock and necessary affordable housing-related infrastructure projects that will enable future construction or rehabilitation.</a:t>
            </a:r>
          </a:p>
          <a:p>
            <a:endParaRPr lang="en-US"/>
          </a:p>
        </p:txBody>
      </p:sp>
    </p:spTree>
    <p:extLst>
      <p:ext uri="{BB962C8B-B14F-4D97-AF65-F5344CB8AC3E}">
        <p14:creationId xmlns:p14="http://schemas.microsoft.com/office/powerpoint/2010/main" val="6952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3D77B-0FCD-DF6E-3E60-6B7B5371735A}"/>
              </a:ext>
            </a:extLst>
          </p:cNvPr>
          <p:cNvSpPr>
            <a:spLocks noGrp="1"/>
          </p:cNvSpPr>
          <p:nvPr>
            <p:ph type="title"/>
          </p:nvPr>
        </p:nvSpPr>
        <p:spPr>
          <a:xfrm>
            <a:off x="1463040" y="365125"/>
            <a:ext cx="9890759" cy="1325563"/>
          </a:xfrm>
        </p:spPr>
        <p:txBody>
          <a:bodyPr/>
          <a:lstStyle/>
          <a:p>
            <a:r>
              <a:rPr lang="en-US" b="1">
                <a:solidFill>
                  <a:schemeClr val="accent2"/>
                </a:solidFill>
              </a:rPr>
              <a:t>Scoring of Applications</a:t>
            </a:r>
          </a:p>
        </p:txBody>
      </p:sp>
      <p:sp>
        <p:nvSpPr>
          <p:cNvPr id="12" name="TextBox 11">
            <a:extLst>
              <a:ext uri="{FF2B5EF4-FFF2-40B4-BE49-F238E27FC236}">
                <a16:creationId xmlns:a16="http://schemas.microsoft.com/office/drawing/2014/main" id="{D9CCACDE-FE3C-F079-660B-988096B3BF06}"/>
              </a:ext>
            </a:extLst>
          </p:cNvPr>
          <p:cNvSpPr txBox="1"/>
          <p:nvPr/>
        </p:nvSpPr>
        <p:spPr>
          <a:xfrm>
            <a:off x="928079" y="2055813"/>
            <a:ext cx="9784210" cy="3416320"/>
          </a:xfrm>
          <a:prstGeom prst="rect">
            <a:avLst/>
          </a:prstGeom>
          <a:noFill/>
        </p:spPr>
        <p:txBody>
          <a:bodyPr wrap="square" rtlCol="0">
            <a:spAutoFit/>
          </a:bodyPr>
          <a:lstStyle/>
          <a:p>
            <a:r>
              <a:rPr lang="en-US"/>
              <a:t>The 2024 IHBG Comp NOFO provides the highest points for these activities:</a:t>
            </a:r>
          </a:p>
          <a:p>
            <a:endParaRPr lang="en-US"/>
          </a:p>
          <a:p>
            <a:r>
              <a:rPr lang="en-US"/>
              <a:t>New Construction</a:t>
            </a:r>
          </a:p>
          <a:p>
            <a:r>
              <a:rPr lang="en-US"/>
              <a:t>Projects that address the critical housing shortage and further the development of new affordable housing in Indian Country.</a:t>
            </a:r>
          </a:p>
          <a:p>
            <a:endParaRPr lang="en-US"/>
          </a:p>
          <a:p>
            <a:r>
              <a:rPr lang="en-US"/>
              <a:t>Rehabilitation of Existing Housing </a:t>
            </a:r>
          </a:p>
          <a:p>
            <a:r>
              <a:rPr lang="en-US"/>
              <a:t>If you demonstrate income below the low-income 25th percentile threshold level according to Tribal Area Per Capita Income (PCI) Resource List, and you propose using 100 percent of funds to carry out housing rehabilitation.</a:t>
            </a:r>
          </a:p>
          <a:p>
            <a:r>
              <a:rPr lang="en-US"/>
              <a:t> </a:t>
            </a:r>
          </a:p>
          <a:p>
            <a:r>
              <a:rPr lang="en-US"/>
              <a:t>The same points structure will likely apply to the 2025 funding.</a:t>
            </a:r>
          </a:p>
        </p:txBody>
      </p:sp>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Tree>
    <p:extLst>
      <p:ext uri="{BB962C8B-B14F-4D97-AF65-F5344CB8AC3E}">
        <p14:creationId xmlns:p14="http://schemas.microsoft.com/office/powerpoint/2010/main" val="181157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2E0-637E-63BB-BA50-E3DD183175C6}"/>
              </a:ext>
            </a:extLst>
          </p:cNvPr>
          <p:cNvSpPr>
            <a:spLocks noGrp="1"/>
          </p:cNvSpPr>
          <p:nvPr>
            <p:ph type="title"/>
          </p:nvPr>
        </p:nvSpPr>
        <p:spPr>
          <a:xfrm>
            <a:off x="838200" y="543592"/>
            <a:ext cx="10515600" cy="1325563"/>
          </a:xfrm>
        </p:spPr>
        <p:txBody>
          <a:bodyPr>
            <a:normAutofit/>
          </a:bodyPr>
          <a:lstStyle/>
          <a:p>
            <a:r>
              <a:rPr lang="en-US" sz="6000" b="1">
                <a:solidFill>
                  <a:schemeClr val="accent2"/>
                </a:solidFill>
              </a:rPr>
              <a:t>Grant Ceilings</a:t>
            </a:r>
            <a:endParaRPr lang="en-US" sz="6000">
              <a:solidFill>
                <a:schemeClr val="bg1"/>
              </a:solidFill>
            </a:endParaRPr>
          </a:p>
        </p:txBody>
      </p:sp>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450544" y="86549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610418" y="5228071"/>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a:solidFill>
                  <a:schemeClr val="bg1"/>
                </a:solidFill>
              </a:rPr>
              <a:t>Text goes here.</a:t>
            </a:r>
          </a:p>
        </p:txBody>
      </p:sp>
      <p:sp>
        <p:nvSpPr>
          <p:cNvPr id="4" name="Content Placeholder 3">
            <a:extLst>
              <a:ext uri="{FF2B5EF4-FFF2-40B4-BE49-F238E27FC236}">
                <a16:creationId xmlns:a16="http://schemas.microsoft.com/office/drawing/2014/main" id="{6337B9E1-991E-17B7-4B2F-CFAC04772C37}"/>
              </a:ext>
            </a:extLst>
          </p:cNvPr>
          <p:cNvSpPr>
            <a:spLocks noGrp="1"/>
          </p:cNvSpPr>
          <p:nvPr>
            <p:ph idx="1"/>
          </p:nvPr>
        </p:nvSpPr>
        <p:spPr>
          <a:xfrm>
            <a:off x="378372" y="1746797"/>
            <a:ext cx="10515600" cy="4351338"/>
          </a:xfrm>
        </p:spPr>
        <p:txBody>
          <a:bodyPr/>
          <a:lstStyle/>
          <a:p>
            <a:r>
              <a:rPr lang="en-US"/>
              <a:t>Grant ceilings for the IHBG Competition are based on population, which is determined by the applicant’s AIAN or Tribal Enrollment (whichever is greater) from IHBG Formula Data:</a:t>
            </a:r>
          </a:p>
          <a:p>
            <a:pPr marL="0" indent="0">
              <a:buNone/>
            </a:pPr>
            <a:r>
              <a:rPr lang="en-US" sz="1800" b="0" i="0" u="none" strike="noStrike" baseline="0">
                <a:solidFill>
                  <a:srgbClr val="000000"/>
                </a:solidFill>
                <a:latin typeface="Times New Roman" panose="02020603050405020304" pitchFamily="18" charset="0"/>
              </a:rPr>
              <a:t>	</a:t>
            </a:r>
          </a:p>
          <a:p>
            <a:endParaRPr lang="en-US"/>
          </a:p>
        </p:txBody>
      </p:sp>
      <p:graphicFrame>
        <p:nvGraphicFramePr>
          <p:cNvPr id="3" name="Table 2">
            <a:extLst>
              <a:ext uri="{FF2B5EF4-FFF2-40B4-BE49-F238E27FC236}">
                <a16:creationId xmlns:a16="http://schemas.microsoft.com/office/drawing/2014/main" id="{3C4D78B9-3EFD-8ED9-0CCF-391988D41E4E}"/>
              </a:ext>
            </a:extLst>
          </p:cNvPr>
          <p:cNvGraphicFramePr>
            <a:graphicFrameLocks noGrp="1"/>
          </p:cNvGraphicFramePr>
          <p:nvPr>
            <p:extLst>
              <p:ext uri="{D42A27DB-BD31-4B8C-83A1-F6EECF244321}">
                <p14:modId xmlns:p14="http://schemas.microsoft.com/office/powerpoint/2010/main" val="3138430416"/>
              </p:ext>
            </p:extLst>
          </p:nvPr>
        </p:nvGraphicFramePr>
        <p:xfrm>
          <a:off x="2135147" y="3178887"/>
          <a:ext cx="8128000" cy="148336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4150419602"/>
                    </a:ext>
                  </a:extLst>
                </a:gridCol>
                <a:gridCol w="4064000">
                  <a:extLst>
                    <a:ext uri="{9D8B030D-6E8A-4147-A177-3AD203B41FA5}">
                      <a16:colId xmlns:a16="http://schemas.microsoft.com/office/drawing/2014/main" val="2538001220"/>
                    </a:ext>
                  </a:extLst>
                </a:gridCol>
              </a:tblGrid>
              <a:tr h="370840">
                <a:tc>
                  <a:txBody>
                    <a:bodyPr/>
                    <a:lstStyle/>
                    <a:p>
                      <a:r>
                        <a:rPr lang="en-US"/>
                        <a:t>Population</a:t>
                      </a:r>
                    </a:p>
                  </a:txBody>
                  <a:tcPr/>
                </a:tc>
                <a:tc>
                  <a:txBody>
                    <a:bodyPr/>
                    <a:lstStyle/>
                    <a:p>
                      <a:r>
                        <a:rPr lang="en-US"/>
                        <a:t>Ceiling</a:t>
                      </a:r>
                    </a:p>
                  </a:txBody>
                  <a:tcPr/>
                </a:tc>
                <a:extLst>
                  <a:ext uri="{0D108BD9-81ED-4DB2-BD59-A6C34878D82A}">
                    <a16:rowId xmlns:a16="http://schemas.microsoft.com/office/drawing/2014/main" val="3063890281"/>
                  </a:ext>
                </a:extLst>
              </a:tr>
              <a:tr h="370840">
                <a:tc>
                  <a:txBody>
                    <a:bodyPr/>
                    <a:lstStyle/>
                    <a:p>
                      <a:r>
                        <a:rPr lang="en-US"/>
                        <a:t>50,001 +</a:t>
                      </a:r>
                    </a:p>
                  </a:txBody>
                  <a:tcPr/>
                </a:tc>
                <a:tc>
                  <a:txBody>
                    <a:bodyPr/>
                    <a:lstStyle/>
                    <a:p>
                      <a:r>
                        <a:rPr lang="en-US"/>
                        <a:t>$7,500,000</a:t>
                      </a:r>
                    </a:p>
                  </a:txBody>
                  <a:tcPr/>
                </a:tc>
                <a:extLst>
                  <a:ext uri="{0D108BD9-81ED-4DB2-BD59-A6C34878D82A}">
                    <a16:rowId xmlns:a16="http://schemas.microsoft.com/office/drawing/2014/main" val="816325192"/>
                  </a:ext>
                </a:extLst>
              </a:tr>
              <a:tr h="370840">
                <a:tc>
                  <a:txBody>
                    <a:bodyPr/>
                    <a:lstStyle/>
                    <a:p>
                      <a:r>
                        <a:rPr lang="en-US"/>
                        <a:t>10,501 – 50,000</a:t>
                      </a:r>
                    </a:p>
                  </a:txBody>
                  <a:tcPr/>
                </a:tc>
                <a:tc>
                  <a:txBody>
                    <a:bodyPr/>
                    <a:lstStyle/>
                    <a:p>
                      <a:r>
                        <a:rPr lang="en-US"/>
                        <a:t>$6,000,000</a:t>
                      </a:r>
                    </a:p>
                  </a:txBody>
                  <a:tcPr/>
                </a:tc>
                <a:extLst>
                  <a:ext uri="{0D108BD9-81ED-4DB2-BD59-A6C34878D82A}">
                    <a16:rowId xmlns:a16="http://schemas.microsoft.com/office/drawing/2014/main" val="3880818744"/>
                  </a:ext>
                </a:extLst>
              </a:tr>
              <a:tr h="370840">
                <a:tc>
                  <a:txBody>
                    <a:bodyPr/>
                    <a:lstStyle/>
                    <a:p>
                      <a:r>
                        <a:rPr lang="en-US"/>
                        <a:t>10,500 and below</a:t>
                      </a:r>
                    </a:p>
                  </a:txBody>
                  <a:tcPr/>
                </a:tc>
                <a:tc>
                  <a:txBody>
                    <a:bodyPr/>
                    <a:lstStyle/>
                    <a:p>
                      <a:r>
                        <a:rPr lang="en-US"/>
                        <a:t>$5,000,000</a:t>
                      </a:r>
                    </a:p>
                  </a:txBody>
                  <a:tcPr/>
                </a:tc>
                <a:extLst>
                  <a:ext uri="{0D108BD9-81ED-4DB2-BD59-A6C34878D82A}">
                    <a16:rowId xmlns:a16="http://schemas.microsoft.com/office/drawing/2014/main" val="1183369013"/>
                  </a:ext>
                </a:extLst>
              </a:tr>
            </a:tbl>
          </a:graphicData>
        </a:graphic>
      </p:graphicFrame>
      <p:sp>
        <p:nvSpPr>
          <p:cNvPr id="5" name="TextBox 4">
            <a:extLst>
              <a:ext uri="{FF2B5EF4-FFF2-40B4-BE49-F238E27FC236}">
                <a16:creationId xmlns:a16="http://schemas.microsoft.com/office/drawing/2014/main" id="{6B920369-1B1E-311E-EE3E-F554E8D7BB0E}"/>
              </a:ext>
            </a:extLst>
          </p:cNvPr>
          <p:cNvSpPr txBox="1"/>
          <p:nvPr/>
        </p:nvSpPr>
        <p:spPr>
          <a:xfrm>
            <a:off x="2115943" y="5408991"/>
            <a:ext cx="9389327" cy="646331"/>
          </a:xfrm>
          <a:prstGeom prst="rect">
            <a:avLst/>
          </a:prstGeom>
          <a:noFill/>
        </p:spPr>
        <p:txBody>
          <a:bodyPr wrap="square" rtlCol="0">
            <a:spAutoFit/>
          </a:bodyPr>
          <a:lstStyle/>
          <a:p>
            <a:r>
              <a:rPr lang="en-US"/>
              <a:t>These grant ceilings were updated in 2023 and allowed us to make 41 awards, as opposed to approx. 25 awards in previous years. Overall funding for the program remained at $150m.</a:t>
            </a:r>
          </a:p>
        </p:txBody>
      </p:sp>
    </p:spTree>
    <p:extLst>
      <p:ext uri="{BB962C8B-B14F-4D97-AF65-F5344CB8AC3E}">
        <p14:creationId xmlns:p14="http://schemas.microsoft.com/office/powerpoint/2010/main" val="311940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3D77B-0FCD-DF6E-3E60-6B7B5371735A}"/>
              </a:ext>
            </a:extLst>
          </p:cNvPr>
          <p:cNvSpPr>
            <a:spLocks noGrp="1"/>
          </p:cNvSpPr>
          <p:nvPr>
            <p:ph type="title"/>
          </p:nvPr>
        </p:nvSpPr>
        <p:spPr>
          <a:xfrm>
            <a:off x="1463040" y="365125"/>
            <a:ext cx="9890759" cy="1325563"/>
          </a:xfrm>
        </p:spPr>
        <p:txBody>
          <a:bodyPr/>
          <a:lstStyle/>
          <a:p>
            <a:r>
              <a:rPr lang="en-US" b="1">
                <a:solidFill>
                  <a:schemeClr val="accent2"/>
                </a:solidFill>
              </a:rPr>
              <a:t>Sample Rehab Activity</a:t>
            </a:r>
          </a:p>
        </p:txBody>
      </p:sp>
      <p:sp>
        <p:nvSpPr>
          <p:cNvPr id="12" name="TextBox 11">
            <a:extLst>
              <a:ext uri="{FF2B5EF4-FFF2-40B4-BE49-F238E27FC236}">
                <a16:creationId xmlns:a16="http://schemas.microsoft.com/office/drawing/2014/main" id="{D9CCACDE-FE3C-F079-660B-988096B3BF06}"/>
              </a:ext>
            </a:extLst>
          </p:cNvPr>
          <p:cNvSpPr txBox="1"/>
          <p:nvPr/>
        </p:nvSpPr>
        <p:spPr>
          <a:xfrm>
            <a:off x="573355" y="1648537"/>
            <a:ext cx="9784210" cy="3416320"/>
          </a:xfrm>
          <a:prstGeom prst="rect">
            <a:avLst/>
          </a:prstGeom>
          <a:noFill/>
        </p:spPr>
        <p:txBody>
          <a:bodyPr wrap="square" lIns="91440" tIns="45720" rIns="91440" bIns="45720" rtlCol="0" anchor="t">
            <a:spAutoFit/>
          </a:bodyPr>
          <a:lstStyle/>
          <a:p>
            <a:endParaRPr lang="en-US" sz="2400"/>
          </a:p>
          <a:p>
            <a:r>
              <a:rPr lang="en-US" sz="2400" i="1"/>
              <a:t>Strengthen and protect 20 existing affordable housing stock units, making them more energy efficient, reduce utility costs, reduce carbon emissions, and maintain safe, reliable, and affordable access for 20 low-income tribal families on the reservation.</a:t>
            </a:r>
          </a:p>
          <a:p>
            <a:endParaRPr lang="en-US" sz="2400"/>
          </a:p>
          <a:p>
            <a:r>
              <a:rPr lang="en-US" sz="2400" i="1"/>
              <a:t>Substantial housing rehab to reduce the number of families living in substandard housing, improve energy efficiency, increase climate resilience, and increase useful life of the units.</a:t>
            </a:r>
          </a:p>
        </p:txBody>
      </p:sp>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Tree>
    <p:extLst>
      <p:ext uri="{BB962C8B-B14F-4D97-AF65-F5344CB8AC3E}">
        <p14:creationId xmlns:p14="http://schemas.microsoft.com/office/powerpoint/2010/main" val="377958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88" y="1222944"/>
            <a:ext cx="10235527" cy="1607024"/>
          </a:xfrm>
        </p:spPr>
        <p:txBody>
          <a:bodyPr>
            <a:noAutofit/>
          </a:bodyPr>
          <a:lstStyle/>
          <a:p>
            <a:r>
              <a:rPr lang="en-US" sz="6000" b="1">
                <a:solidFill>
                  <a:schemeClr val="accent2"/>
                </a:solidFill>
              </a:rPr>
              <a:t>Indian Community Development Block Grant (ICDBG)</a:t>
            </a:r>
            <a:br>
              <a:rPr lang="en-US" sz="6000" b="1">
                <a:solidFill>
                  <a:schemeClr val="accent2"/>
                </a:solidFill>
              </a:rPr>
            </a:br>
            <a:endParaRPr lang="en-US" sz="600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958424" y="3049733"/>
            <a:ext cx="7701368" cy="2585323"/>
          </a:xfrm>
          <a:prstGeom prst="rect">
            <a:avLst/>
          </a:prstGeom>
          <a:noFill/>
        </p:spPr>
        <p:txBody>
          <a:bodyPr wrap="square" rtlCol="0">
            <a:spAutoFit/>
          </a:bodyPr>
          <a:lstStyle/>
          <a:p>
            <a:r>
              <a:rPr lang="en-US"/>
              <a:t>The purpose and goal of the Indian Community Development Block Grant (ICDBG) program is the development of viable Indian and Alaska Native communities, including the creation of decent housing, suitable living environments, and economic opportunities primarily for persons </a:t>
            </a:r>
          </a:p>
          <a:p>
            <a:r>
              <a:rPr lang="en-US"/>
              <a:t>of low and moderate income. See the ICDBG regulation at 24 CFR 1003.2.</a:t>
            </a:r>
          </a:p>
          <a:p>
            <a:endParaRPr lang="en-US"/>
          </a:p>
          <a:p>
            <a:r>
              <a:rPr lang="en-US"/>
              <a:t>The authority for this program is Title I of the Housing and Community Development Act of 1974 (42 U.S.C. 5301 et seq.) and program regulations in 24 CFR part 1003.</a:t>
            </a:r>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45678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A5DEB-0135-9970-84D3-0A264684A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97A41-AC49-8D0D-1D32-0762EE030F75}"/>
              </a:ext>
            </a:extLst>
          </p:cNvPr>
          <p:cNvSpPr>
            <a:spLocks noGrp="1"/>
          </p:cNvSpPr>
          <p:nvPr>
            <p:ph type="title"/>
          </p:nvPr>
        </p:nvSpPr>
        <p:spPr>
          <a:xfrm>
            <a:off x="1612210" y="407378"/>
            <a:ext cx="9168159" cy="1325563"/>
          </a:xfrm>
        </p:spPr>
        <p:txBody>
          <a:bodyPr>
            <a:normAutofit/>
          </a:bodyPr>
          <a:lstStyle/>
          <a:p>
            <a:pPr algn="ctr"/>
            <a:r>
              <a:rPr lang="en-US" sz="5400" b="1">
                <a:solidFill>
                  <a:schemeClr val="accent2"/>
                </a:solidFill>
              </a:rPr>
              <a:t>ICDBG Funding </a:t>
            </a:r>
          </a:p>
        </p:txBody>
      </p:sp>
      <p:pic>
        <p:nvPicPr>
          <p:cNvPr id="7" name="Picture 6" descr="A blue bird with a black background&#10;&#10;Description automatically generated">
            <a:extLst>
              <a:ext uri="{FF2B5EF4-FFF2-40B4-BE49-F238E27FC236}">
                <a16:creationId xmlns:a16="http://schemas.microsoft.com/office/drawing/2014/main" id="{9682EB1A-2155-D327-301D-63823505E0C7}"/>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336460" y="5062566"/>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B23C4A44-F993-A215-E4B1-2EA84C8A7856}"/>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17" y="296148"/>
            <a:ext cx="1325563" cy="1325563"/>
          </a:xfrm>
          <a:prstGeom prst="rect">
            <a:avLst/>
          </a:prstGeom>
        </p:spPr>
      </p:pic>
      <p:sp>
        <p:nvSpPr>
          <p:cNvPr id="6" name="Content Placeholder 5">
            <a:extLst>
              <a:ext uri="{FF2B5EF4-FFF2-40B4-BE49-F238E27FC236}">
                <a16:creationId xmlns:a16="http://schemas.microsoft.com/office/drawing/2014/main" id="{C759ECB3-7554-D9A9-7105-4968340EFB0C}"/>
              </a:ext>
            </a:extLst>
          </p:cNvPr>
          <p:cNvSpPr>
            <a:spLocks noGrp="1"/>
          </p:cNvSpPr>
          <p:nvPr>
            <p:ph idx="1"/>
          </p:nvPr>
        </p:nvSpPr>
        <p:spPr>
          <a:xfrm>
            <a:off x="838200" y="2331437"/>
            <a:ext cx="10515600" cy="3845526"/>
          </a:xfrm>
        </p:spPr>
        <p:txBody>
          <a:bodyPr/>
          <a:lstStyle/>
          <a:p>
            <a:r>
              <a:rPr lang="en-US"/>
              <a:t>Funding available in 2024 was $75,000,000.</a:t>
            </a:r>
          </a:p>
          <a:p>
            <a:r>
              <a:rPr lang="en-US"/>
              <a:t>Each of the six Area ONAPs receive an allocation of funding for the ICDBG Single Purpose Grants. (Regional competition)</a:t>
            </a:r>
          </a:p>
          <a:p>
            <a:pPr lvl="1"/>
            <a:r>
              <a:rPr lang="en-US"/>
              <a:t>Based on Indian population, extent of poverty among the Indian population, and the share of the total extent of overcrowded housing among the eligible Indian population</a:t>
            </a:r>
          </a:p>
          <a:p>
            <a:r>
              <a:rPr lang="en-US"/>
              <a:t>The grant ceiling for each region is $2m, except for the Southwest Region, where funds are allocated based on population</a:t>
            </a:r>
          </a:p>
        </p:txBody>
      </p:sp>
    </p:spTree>
    <p:extLst>
      <p:ext uri="{BB962C8B-B14F-4D97-AF65-F5344CB8AC3E}">
        <p14:creationId xmlns:p14="http://schemas.microsoft.com/office/powerpoint/2010/main" val="368293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B648-88C5-9855-630F-1138FE354F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60F04-4200-E3C7-9295-EC9EF397DDD9}"/>
              </a:ext>
            </a:extLst>
          </p:cNvPr>
          <p:cNvSpPr>
            <a:spLocks noGrp="1"/>
          </p:cNvSpPr>
          <p:nvPr>
            <p:ph type="title"/>
          </p:nvPr>
        </p:nvSpPr>
        <p:spPr/>
        <p:txBody>
          <a:bodyPr>
            <a:normAutofit/>
          </a:bodyPr>
          <a:lstStyle/>
          <a:p>
            <a:r>
              <a:rPr lang="en-US" sz="6000" b="1">
                <a:solidFill>
                  <a:schemeClr val="accent2"/>
                </a:solidFill>
              </a:rPr>
              <a:t> Eligible Housing Activities</a:t>
            </a:r>
          </a:p>
        </p:txBody>
      </p:sp>
      <p:pic>
        <p:nvPicPr>
          <p:cNvPr id="7" name="Content Placeholder 6" descr="A red and blue pattern&#10;&#10;Description automatically generated">
            <a:extLst>
              <a:ext uri="{FF2B5EF4-FFF2-40B4-BE49-F238E27FC236}">
                <a16:creationId xmlns:a16="http://schemas.microsoft.com/office/drawing/2014/main" id="{2E1D0330-F837-05F3-55A9-DDFC395E32E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r="51924"/>
          <a:stretch/>
        </p:blipFill>
        <p:spPr>
          <a:xfrm>
            <a:off x="0" y="0"/>
            <a:ext cx="915988" cy="6858000"/>
          </a:xfrm>
        </p:spPr>
      </p:pic>
      <p:sp>
        <p:nvSpPr>
          <p:cNvPr id="3" name="TextBox 2">
            <a:extLst>
              <a:ext uri="{FF2B5EF4-FFF2-40B4-BE49-F238E27FC236}">
                <a16:creationId xmlns:a16="http://schemas.microsoft.com/office/drawing/2014/main" id="{B684A697-9761-97C3-E59E-319FA404CE59}"/>
              </a:ext>
            </a:extLst>
          </p:cNvPr>
          <p:cNvSpPr txBox="1"/>
          <p:nvPr/>
        </p:nvSpPr>
        <p:spPr>
          <a:xfrm>
            <a:off x="1137424" y="1720840"/>
            <a:ext cx="9511991" cy="4801314"/>
          </a:xfrm>
          <a:prstGeom prst="rect">
            <a:avLst/>
          </a:prstGeom>
          <a:noFill/>
        </p:spPr>
        <p:txBody>
          <a:bodyPr wrap="square" lIns="91440" tIns="45720" rIns="91440" bIns="45720" rtlCol="0" anchor="t">
            <a:spAutoFit/>
          </a:bodyPr>
          <a:lstStyle/>
          <a:p>
            <a:r>
              <a:rPr lang="en-US" sz="2400" dirty="0"/>
              <a:t>New Housing Construction, Housing Rehabilitation, Housing Acquisition, Land Acquisition to Support New Housing and Homeownership Assistance Projects (up to 10 points). Every year to accompany the ICDBG NOFO, HUD prepares a Factor 2 Needs Table </a:t>
            </a:r>
            <a:endParaRPr lang="en-US"/>
          </a:p>
          <a:p>
            <a:r>
              <a:rPr lang="en-US" sz="2400" dirty="0"/>
              <a:t>(Needs Table) that is used to determine the need for housing in tribal areas. The ratio is based on the dollars allocated to a tribe/TDHE </a:t>
            </a:r>
            <a:r>
              <a:rPr lang="en-US" sz="2400" u="sng" dirty="0"/>
              <a:t>under the IHBG formula program for need </a:t>
            </a:r>
            <a:r>
              <a:rPr lang="en-US" sz="2400" dirty="0"/>
              <a:t>divided by the total number of American Indian and Alaskan Native (AIAN) households in the following </a:t>
            </a:r>
          </a:p>
          <a:p>
            <a:r>
              <a:rPr lang="en-US" sz="2400" dirty="0"/>
              <a:t>categories:</a:t>
            </a:r>
          </a:p>
          <a:p>
            <a:r>
              <a:rPr lang="en-US" dirty="0"/>
              <a:t>• annual income below 80 percent of the median;</a:t>
            </a:r>
          </a:p>
          <a:p>
            <a:r>
              <a:rPr lang="en-US" dirty="0"/>
              <a:t>• overcrowded or without kitchen or plumbing;</a:t>
            </a:r>
          </a:p>
          <a:p>
            <a:r>
              <a:rPr lang="en-US" dirty="0"/>
              <a:t>• housing cost burden greater than 50 percent of annual income; and</a:t>
            </a:r>
          </a:p>
          <a:p>
            <a:r>
              <a:rPr lang="en-US" dirty="0"/>
              <a:t>• housing shortage (number of low-income AIAN households less total number of NAHASDA  and Formula Current Assisted Stock).</a:t>
            </a:r>
          </a:p>
        </p:txBody>
      </p:sp>
    </p:spTree>
    <p:extLst>
      <p:ext uri="{BB962C8B-B14F-4D97-AF65-F5344CB8AC3E}">
        <p14:creationId xmlns:p14="http://schemas.microsoft.com/office/powerpoint/2010/main" val="3041914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508723-e639-4b93-8253-142cfbeeab1a">
      <Terms xmlns="http://schemas.microsoft.com/office/infopath/2007/PartnerControls"/>
    </lcf76f155ced4ddcb4097134ff3c332f>
    <TaxCatchAll xmlns="70497fb1-53e5-4b98-b708-2626a1213597" xsi:nil="true"/>
    <Contents xmlns="8d508723-e639-4b93-8253-142cfbeeab1a" xsi:nil="true"/>
    <Test xmlns="8d508723-e639-4b93-8253-142cfbeeab1a">Test</Tes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A03AA40E4C584795B170AC43B403D5" ma:contentTypeVersion="19" ma:contentTypeDescription="Create a new document." ma:contentTypeScope="" ma:versionID="d68c822063c6bfb26deae78a92c8e0e1">
  <xsd:schema xmlns:xsd="http://www.w3.org/2001/XMLSchema" xmlns:xs="http://www.w3.org/2001/XMLSchema" xmlns:p="http://schemas.microsoft.com/office/2006/metadata/properties" xmlns:ns2="8d508723-e639-4b93-8253-142cfbeeab1a" xmlns:ns3="70497fb1-53e5-4b98-b708-2626a1213597" targetNamespace="http://schemas.microsoft.com/office/2006/metadata/properties" ma:root="true" ma:fieldsID="afcff1743f9918e9866848b7a1f3cc1a" ns2:_="" ns3:_="">
    <xsd:import namespace="8d508723-e639-4b93-8253-142cfbeeab1a"/>
    <xsd:import namespace="70497fb1-53e5-4b98-b708-2626a12135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CR" minOccurs="0"/>
                <xsd:element ref="ns2:Test" minOccurs="0"/>
                <xsd:element ref="ns3:SharedWithUsers" minOccurs="0"/>
                <xsd:element ref="ns3:SharedWithDetails" minOccurs="0"/>
                <xsd:element ref="ns2:Cont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08723-e639-4b93-8253-142cfbeea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504f05-855e-44fc-8779-c8d1e31603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default="Test" ma:format="Dropdown" ma:internalName="Test">
      <xsd:simpleType>
        <xsd:restriction base="dms:Text">
          <xsd:maxLength value="255"/>
        </xsd:restriction>
      </xsd:simpleType>
    </xsd:element>
    <xsd:element name="Contents" ma:index="24" nillable="true" ma:displayName="Contents" ma:format="Dropdown" ma:internalName="Cont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97fb1-53e5-4b98-b708-2626a12135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6820dcf-98ee-4535-88ac-553ebe7e82a3}" ma:internalName="TaxCatchAll" ma:showField="CatchAllData" ma:web="70497fb1-53e5-4b98-b708-2626a121359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B954A-55AF-444E-83D3-A1F629AC1766}">
  <ds:schemaRefs>
    <ds:schemaRef ds:uri="http://schemas.microsoft.com/office/2006/metadata/properties"/>
    <ds:schemaRef ds:uri="http://schemas.microsoft.com/office/infopath/2007/PartnerControls"/>
    <ds:schemaRef ds:uri="8d508723-e639-4b93-8253-142cfbeeab1a"/>
    <ds:schemaRef ds:uri="70497fb1-53e5-4b98-b708-2626a1213597"/>
  </ds:schemaRefs>
</ds:datastoreItem>
</file>

<file path=customXml/itemProps2.xml><?xml version="1.0" encoding="utf-8"?>
<ds:datastoreItem xmlns:ds="http://schemas.openxmlformats.org/officeDocument/2006/customXml" ds:itemID="{DCE75199-7F82-4654-8202-67F412FFC582}">
  <ds:schemaRefs>
    <ds:schemaRef ds:uri="http://schemas.microsoft.com/sharepoint/v3/contenttype/forms"/>
  </ds:schemaRefs>
</ds:datastoreItem>
</file>

<file path=customXml/itemProps3.xml><?xml version="1.0" encoding="utf-8"?>
<ds:datastoreItem xmlns:ds="http://schemas.openxmlformats.org/officeDocument/2006/customXml" ds:itemID="{D8CCE1B3-CF3F-46DC-925C-316D06EDA552}"/>
</file>

<file path=docProps/app.xml><?xml version="1.0" encoding="utf-8"?>
<Properties xmlns="http://schemas.openxmlformats.org/officeDocument/2006/extended-properties" xmlns:vt="http://schemas.openxmlformats.org/officeDocument/2006/docPropsVTypes">
  <TotalTime>0</TotalTime>
  <Words>1015</Words>
  <Application>Microsoft Office PowerPoint</Application>
  <PresentationFormat>Widescreen</PresentationFormat>
  <Paragraphs>66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Indian Housing Block Grant </vt:lpstr>
      <vt:lpstr>Indian Housing Block Grant Competitive Grant Program</vt:lpstr>
      <vt:lpstr>Scoring of Applications</vt:lpstr>
      <vt:lpstr>Grant Ceilings</vt:lpstr>
      <vt:lpstr>Sample Rehab Activity</vt:lpstr>
      <vt:lpstr>Indian Community Development Block Grant (ICDBG) </vt:lpstr>
      <vt:lpstr>ICDBG Funding </vt:lpstr>
      <vt:lpstr> Eligible Housing Activities</vt:lpstr>
      <vt:lpstr>Sample ICDBG Activities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Bianca Prieto</dc:creator>
  <cp:lastModifiedBy>Reeves, Erna F</cp:lastModifiedBy>
  <cp:revision>6</cp:revision>
  <dcterms:created xsi:type="dcterms:W3CDTF">2024-11-06T21:00:51Z</dcterms:created>
  <dcterms:modified xsi:type="dcterms:W3CDTF">2024-11-20T23:18:09Z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0x01010009A03AA40E4C584795B170AC43B403D5</vt:lpwstr>
  </property>
  <property fmtid="{D5CDD505-2E9C-101B-9397-08002B2CF9AE}" pid="3" name="MediaServiceImageTags">
    <vt:lpwstr/>
  </property>
</Properties>
</file>