
<file path=[Content_Types].xml><?xml version="1.0" encoding="utf-8"?>
<Types xmlns="http://schemas.openxmlformats.org/package/2006/content-types">
  <Default Extension="xml" ContentType="application/vnd.openxmlformats-officedocument.extended-properties+xml"/>
  <Default Extension="png" ContentType="image/png"/>
  <Default Extension="jpeg" ContentType="image/jpeg"/>
  <Default Extension="docx" ContentType="application/vnd.openxmlformats-officedocument.wordprocessingml.document"/>
  <Default Extension="emf" ContentType="image/x-emf"/>
  <Default Extension="rels" ContentType="application/vnd.openxmlformats-package.relationships+xml"/>
  <Override PartName="/docProps/core.xml" ContentType="application/vnd.openxmlformats-package.core-properties+xml"/>
  <Override PartName="/ppt/presentation.xml" ContentType="application/vnd.openxmlformats-officedocument.presentationml.presentation.main+xml"/>
  <Override PartName="/ppt/slides/slide6.xml" ContentType="application/vnd.openxmlformats-officedocument.presentationml.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8.xml" ContentType="application/vnd.openxmlformats-officedocument.theme+xml"/>
  <Override PartName="/ppt/slideLayouts/slideLayout54.xml" ContentType="application/vnd.openxmlformats-officedocument.presentationml.slideLayout+xml"/>
  <Override PartName="/ppt/slideMasters/slideMaster7.xml" ContentType="application/vnd.openxmlformats-officedocument.presentationml.slideMaster+xml"/>
  <Override PartName="/ppt/slideLayouts/slideLayout56.xml" ContentType="application/vnd.openxmlformats-officedocument.presentationml.slideLayout+xml"/>
  <Override PartName="/ppt/slideLayouts/slideLayout61.xml" ContentType="application/vnd.openxmlformats-officedocument.presentationml.slideLayout+xml"/>
  <Override PartName="/ppt/slideLayouts/slideLayout63.xml" ContentType="application/vnd.openxmlformats-officedocument.presentationml.slideLayout+xml"/>
  <Override PartName="/ppt/slideLayouts/slideLayout44.xml" ContentType="application/vnd.openxmlformats-officedocument.presentationml.slideLayout+xml"/>
  <Override PartName="/ppt/slideLayouts/slideLayout58.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s/slide11.xml" ContentType="application/vnd.openxmlformats-officedocument.presentationml.slide+xml"/>
  <Override PartName="/ppt/notesSlides/notesSlide8.xml" ContentType="application/vnd.openxmlformats-officedocument.presentationml.notesSlide+xml"/>
  <Override PartName="/ppt/commentAuthors.xml" ContentType="application/vnd.openxmlformats-officedocument.presentationml.commentAuthors+xml"/>
  <Override PartName="/ppt/slides/slide14.xml" ContentType="application/vnd.openxmlformats-officedocument.presentationml.slide+xml"/>
  <Override PartName="/ppt/notesSlides/notesSlide11.xml" ContentType="application/vnd.openxmlformats-officedocument.presentationml.notesSlide+xml"/>
  <Override PartName="/customXml/item2.xml" ContentType="application/xml"/>
  <Override PartName="/customXml/itemProps2.xml" ContentType="application/vnd.openxmlformats-officedocument.customXmlProperties+xml"/>
  <Override PartName="/ppt/slides/slide5.xml" ContentType="application/vnd.openxmlformats-officedocument.presentationml.slide+xml"/>
  <Override PartName="/ppt/notesSlides/notesSlide3.xml" ContentType="application/vnd.openxmlformats-officedocument.presentationml.notesSlide+xml"/>
  <Override PartName="/ppt/slides/slide10.xml" ContentType="application/vnd.openxmlformats-officedocument.presentationml.slide+xml"/>
  <Override PartName="/ppt/notesSlides/notesSlide7.xml" ContentType="application/vnd.openxmlformats-officedocument.presentationml.notesSlide+xml"/>
  <Override PartName="/customXml/item1.xml" ContentType="application/xml"/>
  <Override PartName="/customXml/itemProps1.xml" ContentType="application/vnd.openxmlformats-officedocument.customXmlProperties+xml"/>
  <Override PartName="/ppt/slides/slide9.xml" ContentType="application/vnd.openxmlformats-officedocument.presentationml.slide+xml"/>
  <Override PartName="/ppt/slides/slide13.xml" ContentType="application/vnd.openxmlformats-officedocument.presentationml.slide+xml"/>
  <Override PartName="/ppt/notesSlides/notesSlide10.xml" ContentType="application/vnd.openxmlformats-officedocument.presentationml.notesSlide+xml"/>
  <Override PartName="/ppt/theme/theme1.xml" ContentType="application/vnd.openxmlformats-officedocument.theme+xml"/>
  <Override PartName="/ppt/slides/slide4.xml" ContentType="application/vnd.openxmlformats-officedocument.presentationml.slide+xml"/>
  <Override PartName="/ppt/slides/slide17.xml" ContentType="application/vnd.openxmlformats-officedocument.presentationml.slide+xml"/>
  <Override PartName="/ppt/notesSlides/notesSlide13.xml" ContentType="application/vnd.openxmlformats-officedocument.presentationml.notesSlide+xml"/>
  <Override PartName="/ppt/authors.xml" ContentType="application/vnd.ms-powerpoint.authors+xml"/>
  <Override PartName="/ppt/slides/slide8.xml" ContentType="application/vnd.openxmlformats-officedocument.presentationml.slide+xml"/>
  <Override PartName="/ppt/notesSlides/notesSlide6.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Override PartName="/ppt/slides/slide3.xml" ContentType="application/vnd.openxmlformats-officedocument.presentationml.slide+xml"/>
  <Override PartName="/ppt/notesSlides/notesSlide2.xml" ContentType="application/vnd.openxmlformats-officedocument.presentationml.notesSlide+xml"/>
  <Override PartName="/ppt/slides/slide12.xml" ContentType="application/vnd.openxmlformats-officedocument.presentationml.slide+xml"/>
  <Override PartName="/ppt/notesSlides/notesSlide9.xml" ContentType="application/vnd.openxmlformats-officedocument.presentationml.notesSlide+xml"/>
  <Override PartName="/ppt/revisionInfo.xml" ContentType="application/vnd.ms-powerpoint.revisioninfo+xml"/>
  <Override PartName="/ppt/slides/slide2.xml" ContentType="application/vnd.openxmlformats-officedocument.presentationml.slide+xml"/>
  <Override PartName="/ppt/diagrams/data1.xml" ContentType="application/vnd.openxmlformats-officedocument.drawingml.diagramData+xml"/>
  <Override PartName="/ppt/diagrams/drawing1.xml" ContentType="application/vnd.ms-office.drawingml.diagramDrawing+xml"/>
  <Override PartName="/ppt/notesSlides/notesSlide1.xml" ContentType="application/vnd.openxmlformats-officedocument.presentationml.notesSlide+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slides/slide7.xml" ContentType="application/vnd.openxmlformats-officedocument.presentationml.slide+xml"/>
  <Override PartName="/ppt/notesSlides/notesSlide5.xml" ContentType="application/vnd.openxmlformats-officedocument.presentationml.notesSlide+xml"/>
  <Override PartName="/ppt/slides/slide15.xml" ContentType="application/vnd.openxmlformats-officedocument.presentationml.slide+xml"/>
  <Override PartName="/ppt/notesSlides/notesSlide12.xml" ContentType="application/vnd.openxmlformats-officedocument.presentationml.notesSlide+xml"/>
  <Override PartName="/ppt/presProps.xml" ContentType="application/vnd.openxmlformats-officedocument.presentationml.presProps+xml"/>
  <Override PartName="/ppt/tableStyles.xml" ContentType="application/vnd.openxmlformats-officedocument.presentationml.tableStyles+xml"/>
  <Override PartName="/customXml/item3.xml" ContentType="application/xml"/>
  <Override PartName="/customXml/itemProps3.xml" ContentType="application/vnd.openxmlformats-officedocument.customXmlProperties+xml"/>
  <Override PartName="/ppt/slides/slide1.xml" ContentType="application/vnd.openxmlformats-officedocument.presentationml.slide+xml"/>
  <Override PartName="/docProps/custom.xml" ContentType="application/vnd.openxmlformats-officedocument.custom-properties+xml"/>
</Types>
</file>

<file path=_rels/.rels>&#65279;<?xml version="1.0" encoding="utf-8"?><Relationships xmlns="http://schemas.openxmlformats.org/package/2006/relationships"><Relationship Type="http://schemas.openxmlformats.org/officeDocument/2006/relationships/extended-properties" Target="/docProps/app.xml" Id="rId3" /><Relationship Type="http://schemas.openxmlformats.org/package/2006/relationships/metadata/core-properties" Target="/docProps/core.xml" Id="rId2" /><Relationship Type="http://schemas.openxmlformats.org/officeDocument/2006/relationships/officeDocument" Target="/ppt/presentation.xml" Id="rId1" /><Relationship Type="http://schemas.openxmlformats.org/officeDocument/2006/relationships/custom-properties" Target="/docProps/custom.xml" Id="rId4"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firstSlideNum="0" showSpecialPlsOnTitleSld="0" saveSubsetFonts="1">
  <p:sldMasterIdLst>
    <p:sldMasterId id="2147483793" r:id="rId7"/>
  </p:sldMasterIdLst>
  <p:notesMasterIdLst>
    <p:notesMasterId r:id="rId25"/>
  </p:notesMasterIdLst>
  <p:sldIdLst>
    <p:sldId id="744" r:id="rId8"/>
    <p:sldId id="281" r:id="rId9"/>
    <p:sldId id="282" r:id="rId10"/>
    <p:sldId id="713" r:id="rId11"/>
    <p:sldId id="743" r:id="rId12"/>
    <p:sldId id="9342" r:id="rId13"/>
    <p:sldId id="9340" r:id="rId14"/>
    <p:sldId id="9343" r:id="rId15"/>
    <p:sldId id="714" r:id="rId16"/>
    <p:sldId id="1597" r:id="rId17"/>
    <p:sldId id="1598" r:id="rId18"/>
    <p:sldId id="719" r:id="rId19"/>
    <p:sldId id="755" r:id="rId20"/>
    <p:sldId id="1829" r:id="rId21"/>
    <p:sldId id="1830" r:id="rId22"/>
    <p:sldId id="1593" r:id="rId23"/>
    <p:sldId id="262" r:id="rId2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08" userDrawn="1">
          <p15:clr>
            <a:srgbClr val="A4A3A4"/>
          </p15:clr>
        </p15:guide>
        <p15:guide id="2" pos="208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15B0E5-87D6-79F7-0C99-7250EF640C73}" name="Buelow, Tedd - RD, CO" initials="BTRC" userId="S::tedd.buelow@usda.gov::d0f1d6ff-86d1-4906-90be-8392c86ea0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Bow, Patricia" initials="DP"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2F5597"/>
    <a:srgbClr val="003142"/>
    <a:srgbClr val="456F61"/>
    <a:srgbClr val="464690"/>
    <a:srgbClr val="006600"/>
    <a:srgbClr val="8FAA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535E2D-1B8D-4FB7-9DE5-DE4BB8FB29EC}" v="1" dt="2024-11-15T21:48:28.4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447" autoAdjust="0"/>
  </p:normalViewPr>
  <p:slideViewPr>
    <p:cSldViewPr snapToGrid="0">
      <p:cViewPr varScale="1">
        <p:scale>
          <a:sx n="60" d="100"/>
          <a:sy n="60" d="100"/>
        </p:scale>
        <p:origin x="840" y="44"/>
      </p:cViewPr>
      <p:guideLst>
        <p:guide orient="horz" pos="1608"/>
        <p:guide pos="2088"/>
      </p:guideLst>
    </p:cSldViewPr>
  </p:slideViewPr>
  <p:notesTextViewPr>
    <p:cViewPr>
      <p:scale>
        <a:sx n="3" d="2"/>
        <a:sy n="3" d="2"/>
      </p:scale>
      <p:origin x="0" y="0"/>
    </p:cViewPr>
  </p:notesTextViewPr>
  <p:sorterViewPr>
    <p:cViewPr>
      <p:scale>
        <a:sx n="90" d="100"/>
        <a:sy n="90" d="100"/>
      </p:scale>
      <p:origin x="0" y="0"/>
    </p:cViewPr>
  </p:sorterViewPr>
  <p:notesViewPr>
    <p:cSldViewPr snapToGrid="0">
      <p:cViewPr>
        <p:scale>
          <a:sx n="100" d="100"/>
          <a:sy n="100" d="100"/>
        </p:scale>
        <p:origin x="1508" y="-1492"/>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ppt/slides/slide6.xml" Id="rId13" /><Relationship Type="http://schemas.openxmlformats.org/officeDocument/2006/relationships/slide" Target="/ppt/slides/slide11.xml" Id="rId18" /><Relationship Type="http://schemas.openxmlformats.org/officeDocument/2006/relationships/commentAuthors" Target="/ppt/commentAuthors.xml" Id="rId26" /><Relationship Type="http://schemas.openxmlformats.org/officeDocument/2006/relationships/slide" Target="/ppt/slides/slide14.xml" Id="rId21" /><Relationship Type="http://schemas.openxmlformats.org/officeDocument/2006/relationships/customXml" Target="/customXml/item2.xml" Id="rId34" /><Relationship Type="http://schemas.openxmlformats.org/officeDocument/2006/relationships/slideMaster" Target="/ppt/slideMasters/slideMaster7.xml" Id="rId7" /><Relationship Type="http://schemas.openxmlformats.org/officeDocument/2006/relationships/slide" Target="/ppt/slides/slide5.xml" Id="rId12" /><Relationship Type="http://schemas.openxmlformats.org/officeDocument/2006/relationships/slide" Target="/ppt/slides/slide10.xml" Id="rId17" /><Relationship Type="http://schemas.openxmlformats.org/officeDocument/2006/relationships/notesMaster" Target="/ppt/notesMasters/notesMaster1.xml" Id="rId25" /><Relationship Type="http://schemas.openxmlformats.org/officeDocument/2006/relationships/customXml" Target="/customXml/item1.xml" Id="rId33" /><Relationship Type="http://schemas.openxmlformats.org/officeDocument/2006/relationships/slide" Target="/ppt/slides/slide9.xml" Id="rId16" /><Relationship Type="http://schemas.openxmlformats.org/officeDocument/2006/relationships/slide" Target="/ppt/slides/slide13.xml" Id="rId20" /><Relationship Type="http://schemas.openxmlformats.org/officeDocument/2006/relationships/theme" Target="/ppt/theme/theme1.xml" Id="rId29" /><Relationship Type="http://schemas.openxmlformats.org/officeDocument/2006/relationships/slide" Target="/ppt/slides/slide4.xml" Id="rId11" /><Relationship Type="http://schemas.openxmlformats.org/officeDocument/2006/relationships/slide" Target="/ppt/slides/slide17.xml" Id="rId24" /><Relationship Type="http://schemas.microsoft.com/office/2018/10/relationships/authors" Target="/ppt/authors.xml" Id="rId32" /><Relationship Type="http://schemas.openxmlformats.org/officeDocument/2006/relationships/slide" Target="/ppt/slides/slide8.xml" Id="rId15" /><Relationship Type="http://schemas.openxmlformats.org/officeDocument/2006/relationships/slide" Target="/ppt/slides/slide16.xml" Id="rId23" /><Relationship Type="http://schemas.openxmlformats.org/officeDocument/2006/relationships/viewProps" Target="/ppt/viewProps.xml" Id="rId28" /><Relationship Type="http://schemas.openxmlformats.org/officeDocument/2006/relationships/slide" Target="/ppt/slides/slide3.xml" Id="rId10" /><Relationship Type="http://schemas.openxmlformats.org/officeDocument/2006/relationships/slide" Target="/ppt/slides/slide12.xml" Id="rId19" /><Relationship Type="http://schemas.microsoft.com/office/2015/10/relationships/revisionInfo" Target="/ppt/revisionInfo.xml" Id="rId31" /><Relationship Type="http://schemas.openxmlformats.org/officeDocument/2006/relationships/slide" Target="/ppt/slides/slide2.xml" Id="rId9" /><Relationship Type="http://schemas.openxmlformats.org/officeDocument/2006/relationships/slide" Target="/ppt/slides/slide7.xml" Id="rId14" /><Relationship Type="http://schemas.openxmlformats.org/officeDocument/2006/relationships/slide" Target="/ppt/slides/slide15.xml" Id="rId22" /><Relationship Type="http://schemas.openxmlformats.org/officeDocument/2006/relationships/presProps" Target="/ppt/presProps.xml" Id="rId27" /><Relationship Type="http://schemas.openxmlformats.org/officeDocument/2006/relationships/tableStyles" Target="/ppt/tableStyles.xml" Id="rId30" /><Relationship Type="http://schemas.openxmlformats.org/officeDocument/2006/relationships/customXml" Target="/customXml/item3.xml" Id="rId35" /><Relationship Type="http://schemas.openxmlformats.org/officeDocument/2006/relationships/slide" Target="/ppt/slides/slide1.xml" Id="rId8"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2CEC68-B3DA-4B58-AE00-5CADA381B74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ECE16AF2-0289-4D69-BD47-0EE9DBBE8E4D}">
      <dgm:prSet phldrT="[Text]" custT="1"/>
      <dgm:spPr>
        <a:xfrm>
          <a:off x="2840324" y="541716"/>
          <a:ext cx="2346930" cy="1173465"/>
        </a:xfrm>
        <a:prstGeom prst="rect">
          <a:avLst/>
        </a:prstGeom>
        <a:solidFill>
          <a:schemeClr val="accent1">
            <a:lumMod val="50000"/>
          </a:schemeClr>
        </a:solidFill>
        <a:ln w="12700" cap="flat" cmpd="sng" algn="ctr">
          <a:solidFill>
            <a:srgbClr val="FFFFFF">
              <a:hueOff val="0"/>
              <a:satOff val="0"/>
              <a:lumOff val="0"/>
              <a:alphaOff val="0"/>
            </a:srgbClr>
          </a:solidFill>
          <a:prstDash val="solid"/>
          <a:miter lim="800000"/>
        </a:ln>
        <a:effectLst/>
      </dgm:spPr>
      <dgm:t>
        <a:bodyPr/>
        <a:lstStyle/>
        <a:p>
          <a:pPr>
            <a:buNone/>
          </a:pPr>
          <a:r>
            <a:rPr lang="en-US" sz="2800" b="1" dirty="0">
              <a:solidFill>
                <a:srgbClr val="FFFFFF"/>
              </a:solidFill>
              <a:latin typeface="Source Sans Pro" panose="020B0604020202020204" pitchFamily="34" charset="0"/>
              <a:ea typeface="+mn-ea"/>
              <a:cs typeface="+mn-cs"/>
            </a:rPr>
            <a:t>Rural Development</a:t>
          </a:r>
        </a:p>
      </dgm:t>
      <dgm:extLst>
        <a:ext uri="{E40237B7-FDA0-4F09-8148-C483321AD2D9}">
          <dgm14:cNvPr xmlns:dgm14="http://schemas.microsoft.com/office/drawing/2010/diagram" id="0" name="" descr="Organization chart showing Rural Development at the top and below three agencies: Rural Business-Cooperative Service, Rural Housing Service, and Rural Utilities Service."/>
        </a:ext>
      </dgm:extLst>
    </dgm:pt>
    <dgm:pt modelId="{7B4012A3-B610-4843-BF50-F8EF9F8E0173}" type="parTrans" cxnId="{9B0E150F-42ED-4029-8F50-608A95E4DC72}">
      <dgm:prSet/>
      <dgm:spPr/>
      <dgm:t>
        <a:bodyPr/>
        <a:lstStyle/>
        <a:p>
          <a:endParaRPr lang="en-US"/>
        </a:p>
      </dgm:t>
    </dgm:pt>
    <dgm:pt modelId="{CBFE47B0-50A1-4679-8AC4-17854321CA40}" type="sibTrans" cxnId="{9B0E150F-42ED-4029-8F50-608A95E4DC72}">
      <dgm:prSet/>
      <dgm:spPr/>
      <dgm:t>
        <a:bodyPr/>
        <a:lstStyle/>
        <a:p>
          <a:endParaRPr lang="en-US"/>
        </a:p>
      </dgm:t>
    </dgm:pt>
    <dgm:pt modelId="{4D0CA34D-146C-4F6E-8BAD-4D81DD1569AB}">
      <dgm:prSet phldrT="[Text]" custT="1"/>
      <dgm:spPr>
        <a:xfrm>
          <a:off x="538" y="2208037"/>
          <a:ext cx="2346930" cy="1173465"/>
        </a:xfrm>
        <a:prstGeom prst="rect">
          <a:avLst/>
        </a:prstGeom>
        <a:solidFill>
          <a:schemeClr val="accent1">
            <a:lumMod val="75000"/>
          </a:schemeClr>
        </a:solidFill>
        <a:ln w="12700" cap="flat" cmpd="sng" algn="ctr">
          <a:solidFill>
            <a:srgbClr val="FFFFFF">
              <a:hueOff val="0"/>
              <a:satOff val="0"/>
              <a:lumOff val="0"/>
              <a:alphaOff val="0"/>
            </a:srgbClr>
          </a:solidFill>
          <a:prstDash val="solid"/>
          <a:miter lim="800000"/>
        </a:ln>
        <a:effectLst/>
      </dgm:spPr>
      <dgm:t>
        <a:bodyPr/>
        <a:lstStyle/>
        <a:p>
          <a:pPr>
            <a:spcAft>
              <a:spcPts val="600"/>
            </a:spcAft>
            <a:buNone/>
          </a:pPr>
          <a:r>
            <a:rPr lang="en-US" sz="1800" b="1" dirty="0">
              <a:solidFill>
                <a:srgbClr val="FFFFFF"/>
              </a:solidFill>
              <a:latin typeface="Source Sans Pro" panose="020B0503030403020204" pitchFamily="34" charset="0"/>
              <a:ea typeface="Source Sans Pro" panose="020B0503030403020204" pitchFamily="34" charset="0"/>
              <a:cs typeface="+mn-cs"/>
            </a:rPr>
            <a:t>Rural Business-Cooperative Service</a:t>
          </a:r>
        </a:p>
      </dgm:t>
    </dgm:pt>
    <dgm:pt modelId="{FC6D03EA-A649-4B97-B5B3-C12AF347B853}" type="parTrans" cxnId="{A95334D5-7FB6-4085-A7CB-7DD13598EFE3}">
      <dgm:prSet/>
      <dgm:spPr>
        <a:xfrm>
          <a:off x="1174004" y="1715181"/>
          <a:ext cx="2839785" cy="492855"/>
        </a:xfrm>
        <a:custGeom>
          <a:avLst/>
          <a:gdLst/>
          <a:ahLst/>
          <a:cxnLst/>
          <a:rect l="0" t="0" r="0" b="0"/>
          <a:pathLst>
            <a:path>
              <a:moveTo>
                <a:pt x="2839785" y="0"/>
              </a:moveTo>
              <a:lnTo>
                <a:pt x="2839785" y="246427"/>
              </a:lnTo>
              <a:lnTo>
                <a:pt x="0" y="246427"/>
              </a:lnTo>
              <a:lnTo>
                <a:pt x="0" y="492855"/>
              </a:lnTo>
            </a:path>
          </a:pathLst>
        </a:custGeom>
        <a:noFill/>
        <a:ln w="12700" cap="flat" cmpd="sng" algn="ctr">
          <a:solidFill>
            <a:schemeClr val="accent1">
              <a:lumMod val="50000"/>
            </a:schemeClr>
          </a:solidFill>
          <a:prstDash val="solid"/>
          <a:miter lim="800000"/>
        </a:ln>
        <a:effectLst/>
      </dgm:spPr>
      <dgm:t>
        <a:bodyPr/>
        <a:lstStyle/>
        <a:p>
          <a:endParaRPr lang="en-US"/>
        </a:p>
      </dgm:t>
    </dgm:pt>
    <dgm:pt modelId="{1E914204-06A0-4092-8A32-7BC65EC06399}" type="sibTrans" cxnId="{A95334D5-7FB6-4085-A7CB-7DD13598EFE3}">
      <dgm:prSet/>
      <dgm:spPr/>
      <dgm:t>
        <a:bodyPr/>
        <a:lstStyle/>
        <a:p>
          <a:endParaRPr lang="en-US"/>
        </a:p>
      </dgm:t>
    </dgm:pt>
    <dgm:pt modelId="{A1939FA1-3DA4-4732-B966-B4366303F6C1}">
      <dgm:prSet phldrT="[Text]" custT="1"/>
      <dgm:spPr>
        <a:xfrm>
          <a:off x="2840324" y="2208037"/>
          <a:ext cx="2346930" cy="1173465"/>
        </a:xfrm>
        <a:prstGeom prst="rect">
          <a:avLst/>
        </a:prstGeom>
        <a:solidFill>
          <a:schemeClr val="accent1">
            <a:lumMod val="75000"/>
          </a:schemeClr>
        </a:solidFill>
        <a:ln w="12700" cap="flat" cmpd="sng" algn="ctr">
          <a:solidFill>
            <a:srgbClr val="FFFFFF">
              <a:hueOff val="0"/>
              <a:satOff val="0"/>
              <a:lumOff val="0"/>
              <a:alphaOff val="0"/>
            </a:srgbClr>
          </a:solidFill>
          <a:prstDash val="solid"/>
          <a:miter lim="800000"/>
        </a:ln>
        <a:effectLst/>
      </dgm:spPr>
      <dgm:t>
        <a:bodyPr/>
        <a:lstStyle/>
        <a:p>
          <a:pPr>
            <a:buNone/>
          </a:pPr>
          <a:r>
            <a:rPr lang="en-US" sz="1800" b="1" dirty="0">
              <a:solidFill>
                <a:srgbClr val="FFFFFF"/>
              </a:solidFill>
              <a:latin typeface="Source Sans Pro" panose="020B0503030403020204" pitchFamily="34" charset="0"/>
              <a:ea typeface="Source Sans Pro" panose="020B0503030403020204" pitchFamily="34" charset="0"/>
              <a:cs typeface="+mn-cs"/>
            </a:rPr>
            <a:t>Rural Housing Service</a:t>
          </a:r>
        </a:p>
      </dgm:t>
    </dgm:pt>
    <dgm:pt modelId="{5F721C51-8DBD-49A3-BC01-0C85E5670154}" type="parTrans" cxnId="{0460FF10-E7F1-4247-B51D-68E78CA25BA5}">
      <dgm:prSet/>
      <dgm:spPr>
        <a:xfrm>
          <a:off x="3968070" y="1715181"/>
          <a:ext cx="91440" cy="492855"/>
        </a:xfrm>
        <a:custGeom>
          <a:avLst/>
          <a:gdLst/>
          <a:ahLst/>
          <a:cxnLst/>
          <a:rect l="0" t="0" r="0" b="0"/>
          <a:pathLst>
            <a:path>
              <a:moveTo>
                <a:pt x="45720" y="0"/>
              </a:moveTo>
              <a:lnTo>
                <a:pt x="45720" y="492855"/>
              </a:lnTo>
            </a:path>
          </a:pathLst>
        </a:custGeom>
        <a:noFill/>
        <a:ln w="12700" cap="flat" cmpd="sng" algn="ctr">
          <a:solidFill>
            <a:schemeClr val="accent1">
              <a:lumMod val="50000"/>
            </a:schemeClr>
          </a:solidFill>
          <a:prstDash val="solid"/>
          <a:miter lim="800000"/>
        </a:ln>
        <a:effectLst/>
      </dgm:spPr>
      <dgm:t>
        <a:bodyPr/>
        <a:lstStyle/>
        <a:p>
          <a:endParaRPr lang="en-US"/>
        </a:p>
      </dgm:t>
    </dgm:pt>
    <dgm:pt modelId="{03442357-83C4-40BF-8065-065AD8239DF2}" type="sibTrans" cxnId="{0460FF10-E7F1-4247-B51D-68E78CA25BA5}">
      <dgm:prSet/>
      <dgm:spPr/>
      <dgm:t>
        <a:bodyPr/>
        <a:lstStyle/>
        <a:p>
          <a:endParaRPr lang="en-US"/>
        </a:p>
      </dgm:t>
    </dgm:pt>
    <dgm:pt modelId="{4F9F75CA-7B57-4F63-9AC2-CE73132FCBE5}">
      <dgm:prSet phldrT="[Text]" custT="1"/>
      <dgm:spPr>
        <a:xfrm>
          <a:off x="5680110" y="2208037"/>
          <a:ext cx="2346930" cy="1173465"/>
        </a:xfrm>
        <a:prstGeom prst="rect">
          <a:avLst/>
        </a:prstGeom>
        <a:solidFill>
          <a:schemeClr val="accent1">
            <a:lumMod val="75000"/>
          </a:schemeClr>
        </a:solidFill>
        <a:ln w="12700" cap="flat" cmpd="sng" algn="ctr">
          <a:solidFill>
            <a:srgbClr val="FFFFFF">
              <a:hueOff val="0"/>
              <a:satOff val="0"/>
              <a:lumOff val="0"/>
              <a:alphaOff val="0"/>
            </a:srgbClr>
          </a:solidFill>
          <a:prstDash val="solid"/>
          <a:miter lim="800000"/>
        </a:ln>
        <a:effectLst/>
      </dgm:spPr>
      <dgm:t>
        <a:bodyPr/>
        <a:lstStyle/>
        <a:p>
          <a:pPr marL="0" lvl="0" indent="0" algn="ctr" defTabSz="800100">
            <a:lnSpc>
              <a:spcPct val="90000"/>
            </a:lnSpc>
            <a:spcBef>
              <a:spcPct val="0"/>
            </a:spcBef>
            <a:spcAft>
              <a:spcPct val="35000"/>
            </a:spcAft>
            <a:buNone/>
          </a:pPr>
          <a:r>
            <a:rPr lang="en-US" sz="1800" b="1" kern="1200" dirty="0">
              <a:solidFill>
                <a:srgbClr val="FFFFFF"/>
              </a:solidFill>
              <a:latin typeface="Source Sans Pro" panose="020B0503030403020204" pitchFamily="34" charset="0"/>
              <a:ea typeface="Source Sans Pro" panose="020B0503030403020204" pitchFamily="34" charset="0"/>
              <a:cs typeface="+mn-cs"/>
            </a:rPr>
            <a:t>Rural Utilities Service</a:t>
          </a:r>
        </a:p>
      </dgm:t>
    </dgm:pt>
    <dgm:pt modelId="{54F398C1-D2BB-442F-B153-52136A10E8A1}" type="parTrans" cxnId="{BD4957ED-6C79-4ECC-A0D4-3B6930839FCA}">
      <dgm:prSet/>
      <dgm:spPr>
        <a:xfrm>
          <a:off x="4013790" y="1715181"/>
          <a:ext cx="2839785" cy="492855"/>
        </a:xfrm>
        <a:custGeom>
          <a:avLst/>
          <a:gdLst/>
          <a:ahLst/>
          <a:cxnLst/>
          <a:rect l="0" t="0" r="0" b="0"/>
          <a:pathLst>
            <a:path>
              <a:moveTo>
                <a:pt x="0" y="0"/>
              </a:moveTo>
              <a:lnTo>
                <a:pt x="0" y="246427"/>
              </a:lnTo>
              <a:lnTo>
                <a:pt x="2839785" y="246427"/>
              </a:lnTo>
              <a:lnTo>
                <a:pt x="2839785" y="492855"/>
              </a:lnTo>
            </a:path>
          </a:pathLst>
        </a:custGeom>
        <a:noFill/>
        <a:ln w="12700" cap="flat" cmpd="sng" algn="ctr">
          <a:solidFill>
            <a:schemeClr val="accent1">
              <a:lumMod val="50000"/>
            </a:schemeClr>
          </a:solidFill>
          <a:prstDash val="solid"/>
          <a:miter lim="800000"/>
        </a:ln>
        <a:effectLst/>
      </dgm:spPr>
      <dgm:t>
        <a:bodyPr/>
        <a:lstStyle/>
        <a:p>
          <a:endParaRPr lang="en-US"/>
        </a:p>
      </dgm:t>
    </dgm:pt>
    <dgm:pt modelId="{83C7E27E-01AD-4C40-BBB4-BFC4D291CF19}" type="sibTrans" cxnId="{BD4957ED-6C79-4ECC-A0D4-3B6930839FCA}">
      <dgm:prSet/>
      <dgm:spPr/>
      <dgm:t>
        <a:bodyPr/>
        <a:lstStyle/>
        <a:p>
          <a:endParaRPr lang="en-US"/>
        </a:p>
      </dgm:t>
    </dgm:pt>
    <dgm:pt modelId="{AFC05C48-EE22-49C5-8B89-A70FD87CAF53}" type="pres">
      <dgm:prSet presAssocID="{D32CEC68-B3DA-4B58-AE00-5CADA381B748}" presName="hierChild1" presStyleCnt="0">
        <dgm:presLayoutVars>
          <dgm:orgChart val="1"/>
          <dgm:chPref val="1"/>
          <dgm:dir/>
          <dgm:animOne val="branch"/>
          <dgm:animLvl val="lvl"/>
          <dgm:resizeHandles/>
        </dgm:presLayoutVars>
      </dgm:prSet>
      <dgm:spPr/>
    </dgm:pt>
    <dgm:pt modelId="{28769EB7-C350-4883-905F-DC50E4C9DE06}" type="pres">
      <dgm:prSet presAssocID="{ECE16AF2-0289-4D69-BD47-0EE9DBBE8E4D}" presName="hierRoot1" presStyleCnt="0">
        <dgm:presLayoutVars>
          <dgm:hierBranch val="init"/>
        </dgm:presLayoutVars>
      </dgm:prSet>
      <dgm:spPr/>
    </dgm:pt>
    <dgm:pt modelId="{2EE64F01-7210-4866-9395-4C0E4FE44BBB}" type="pres">
      <dgm:prSet presAssocID="{ECE16AF2-0289-4D69-BD47-0EE9DBBE8E4D}" presName="rootComposite1" presStyleCnt="0"/>
      <dgm:spPr/>
    </dgm:pt>
    <dgm:pt modelId="{2A611DA2-19BC-444B-B342-A6FABAD55E86}" type="pres">
      <dgm:prSet presAssocID="{ECE16AF2-0289-4D69-BD47-0EE9DBBE8E4D}" presName="rootText1" presStyleLbl="node0" presStyleIdx="0" presStyleCnt="1">
        <dgm:presLayoutVars>
          <dgm:chPref val="3"/>
        </dgm:presLayoutVars>
      </dgm:prSet>
      <dgm:spPr/>
    </dgm:pt>
    <dgm:pt modelId="{55D88649-1567-4792-B01D-714CF8D0AA2B}" type="pres">
      <dgm:prSet presAssocID="{ECE16AF2-0289-4D69-BD47-0EE9DBBE8E4D}" presName="rootConnector1" presStyleLbl="node1" presStyleIdx="0" presStyleCnt="0"/>
      <dgm:spPr/>
    </dgm:pt>
    <dgm:pt modelId="{CD6AAA33-21EB-4DDF-B6E7-3FC05BA502E3}" type="pres">
      <dgm:prSet presAssocID="{ECE16AF2-0289-4D69-BD47-0EE9DBBE8E4D}" presName="hierChild2" presStyleCnt="0"/>
      <dgm:spPr/>
    </dgm:pt>
    <dgm:pt modelId="{18032FB6-074C-42F0-95E3-6FA9B14E571A}" type="pres">
      <dgm:prSet presAssocID="{FC6D03EA-A649-4B97-B5B3-C12AF347B853}" presName="Name37" presStyleLbl="parChTrans1D2" presStyleIdx="0" presStyleCnt="3"/>
      <dgm:spPr/>
    </dgm:pt>
    <dgm:pt modelId="{491BD65B-30E9-49CF-9EC7-275198DB5D70}" type="pres">
      <dgm:prSet presAssocID="{4D0CA34D-146C-4F6E-8BAD-4D81DD1569AB}" presName="hierRoot2" presStyleCnt="0">
        <dgm:presLayoutVars>
          <dgm:hierBranch val="init"/>
        </dgm:presLayoutVars>
      </dgm:prSet>
      <dgm:spPr/>
    </dgm:pt>
    <dgm:pt modelId="{27183192-E235-408D-B4F9-7540A0B1FD3F}" type="pres">
      <dgm:prSet presAssocID="{4D0CA34D-146C-4F6E-8BAD-4D81DD1569AB}" presName="rootComposite" presStyleCnt="0"/>
      <dgm:spPr/>
    </dgm:pt>
    <dgm:pt modelId="{567A535C-7B27-4C2C-AB2A-0A48EAA2C8CA}" type="pres">
      <dgm:prSet presAssocID="{4D0CA34D-146C-4F6E-8BAD-4D81DD1569AB}" presName="rootText" presStyleLbl="node2" presStyleIdx="0" presStyleCnt="3">
        <dgm:presLayoutVars>
          <dgm:chPref val="3"/>
        </dgm:presLayoutVars>
      </dgm:prSet>
      <dgm:spPr/>
    </dgm:pt>
    <dgm:pt modelId="{2F42DDB0-9E71-4936-9F23-54DF98F66BB0}" type="pres">
      <dgm:prSet presAssocID="{4D0CA34D-146C-4F6E-8BAD-4D81DD1569AB}" presName="rootConnector" presStyleLbl="node2" presStyleIdx="0" presStyleCnt="3"/>
      <dgm:spPr/>
    </dgm:pt>
    <dgm:pt modelId="{902F01E9-607B-45F3-854B-DDB03775C63E}" type="pres">
      <dgm:prSet presAssocID="{4D0CA34D-146C-4F6E-8BAD-4D81DD1569AB}" presName="hierChild4" presStyleCnt="0"/>
      <dgm:spPr/>
    </dgm:pt>
    <dgm:pt modelId="{20F61B58-07A9-48E8-B175-D6FFBF300650}" type="pres">
      <dgm:prSet presAssocID="{4D0CA34D-146C-4F6E-8BAD-4D81DD1569AB}" presName="hierChild5" presStyleCnt="0"/>
      <dgm:spPr/>
    </dgm:pt>
    <dgm:pt modelId="{AB8A85C1-7FF4-420C-AA2D-EE77540315A3}" type="pres">
      <dgm:prSet presAssocID="{5F721C51-8DBD-49A3-BC01-0C85E5670154}" presName="Name37" presStyleLbl="parChTrans1D2" presStyleIdx="1" presStyleCnt="3"/>
      <dgm:spPr/>
    </dgm:pt>
    <dgm:pt modelId="{E657650F-2371-4731-A64C-590F0C8B55D1}" type="pres">
      <dgm:prSet presAssocID="{A1939FA1-3DA4-4732-B966-B4366303F6C1}" presName="hierRoot2" presStyleCnt="0">
        <dgm:presLayoutVars>
          <dgm:hierBranch val="init"/>
        </dgm:presLayoutVars>
      </dgm:prSet>
      <dgm:spPr/>
    </dgm:pt>
    <dgm:pt modelId="{4A5DB855-1F57-48AC-963D-AD777656959C}" type="pres">
      <dgm:prSet presAssocID="{A1939FA1-3DA4-4732-B966-B4366303F6C1}" presName="rootComposite" presStyleCnt="0"/>
      <dgm:spPr/>
    </dgm:pt>
    <dgm:pt modelId="{53F31552-F8FB-4E5E-B73F-E077A1EB79BD}" type="pres">
      <dgm:prSet presAssocID="{A1939FA1-3DA4-4732-B966-B4366303F6C1}" presName="rootText" presStyleLbl="node2" presStyleIdx="1" presStyleCnt="3">
        <dgm:presLayoutVars>
          <dgm:chPref val="3"/>
        </dgm:presLayoutVars>
      </dgm:prSet>
      <dgm:spPr/>
    </dgm:pt>
    <dgm:pt modelId="{5721456F-2786-4558-867C-3A845DFE7F12}" type="pres">
      <dgm:prSet presAssocID="{A1939FA1-3DA4-4732-B966-B4366303F6C1}" presName="rootConnector" presStyleLbl="node2" presStyleIdx="1" presStyleCnt="3"/>
      <dgm:spPr/>
    </dgm:pt>
    <dgm:pt modelId="{D86AE0C8-C1C6-4B03-A305-CB122064B38E}" type="pres">
      <dgm:prSet presAssocID="{A1939FA1-3DA4-4732-B966-B4366303F6C1}" presName="hierChild4" presStyleCnt="0"/>
      <dgm:spPr/>
    </dgm:pt>
    <dgm:pt modelId="{4E5B2F0E-5FE6-4401-8D75-8C969204A831}" type="pres">
      <dgm:prSet presAssocID="{A1939FA1-3DA4-4732-B966-B4366303F6C1}" presName="hierChild5" presStyleCnt="0"/>
      <dgm:spPr/>
    </dgm:pt>
    <dgm:pt modelId="{D1776242-4032-4CA8-956A-CB7C9CE031CC}" type="pres">
      <dgm:prSet presAssocID="{54F398C1-D2BB-442F-B153-52136A10E8A1}" presName="Name37" presStyleLbl="parChTrans1D2" presStyleIdx="2" presStyleCnt="3"/>
      <dgm:spPr/>
    </dgm:pt>
    <dgm:pt modelId="{97BE0591-E69C-4D75-A176-68665872D999}" type="pres">
      <dgm:prSet presAssocID="{4F9F75CA-7B57-4F63-9AC2-CE73132FCBE5}" presName="hierRoot2" presStyleCnt="0">
        <dgm:presLayoutVars>
          <dgm:hierBranch val="init"/>
        </dgm:presLayoutVars>
      </dgm:prSet>
      <dgm:spPr/>
    </dgm:pt>
    <dgm:pt modelId="{3D1B433C-63B3-4B8E-83F5-42920A8A211D}" type="pres">
      <dgm:prSet presAssocID="{4F9F75CA-7B57-4F63-9AC2-CE73132FCBE5}" presName="rootComposite" presStyleCnt="0"/>
      <dgm:spPr/>
    </dgm:pt>
    <dgm:pt modelId="{06910FA4-1B7B-4093-A4B0-137A724E7824}" type="pres">
      <dgm:prSet presAssocID="{4F9F75CA-7B57-4F63-9AC2-CE73132FCBE5}" presName="rootText" presStyleLbl="node2" presStyleIdx="2" presStyleCnt="3">
        <dgm:presLayoutVars>
          <dgm:chPref val="3"/>
        </dgm:presLayoutVars>
      </dgm:prSet>
      <dgm:spPr/>
    </dgm:pt>
    <dgm:pt modelId="{035B0BCF-F301-428B-ACB3-B96063559A32}" type="pres">
      <dgm:prSet presAssocID="{4F9F75CA-7B57-4F63-9AC2-CE73132FCBE5}" presName="rootConnector" presStyleLbl="node2" presStyleIdx="2" presStyleCnt="3"/>
      <dgm:spPr/>
    </dgm:pt>
    <dgm:pt modelId="{F937697F-EBB0-4DD9-8BD8-E8C43FB7429C}" type="pres">
      <dgm:prSet presAssocID="{4F9F75CA-7B57-4F63-9AC2-CE73132FCBE5}" presName="hierChild4" presStyleCnt="0"/>
      <dgm:spPr/>
    </dgm:pt>
    <dgm:pt modelId="{0FA1D5EE-4163-4783-A1B5-6B5C253BBC87}" type="pres">
      <dgm:prSet presAssocID="{4F9F75CA-7B57-4F63-9AC2-CE73132FCBE5}" presName="hierChild5" presStyleCnt="0"/>
      <dgm:spPr/>
    </dgm:pt>
    <dgm:pt modelId="{0DB25904-FB59-463E-8AB6-C7F6AFB029C1}" type="pres">
      <dgm:prSet presAssocID="{ECE16AF2-0289-4D69-BD47-0EE9DBBE8E4D}" presName="hierChild3" presStyleCnt="0"/>
      <dgm:spPr/>
    </dgm:pt>
  </dgm:ptLst>
  <dgm:cxnLst>
    <dgm:cxn modelId="{9B0E150F-42ED-4029-8F50-608A95E4DC72}" srcId="{D32CEC68-B3DA-4B58-AE00-5CADA381B748}" destId="{ECE16AF2-0289-4D69-BD47-0EE9DBBE8E4D}" srcOrd="0" destOrd="0" parTransId="{7B4012A3-B610-4843-BF50-F8EF9F8E0173}" sibTransId="{CBFE47B0-50A1-4679-8AC4-17854321CA40}"/>
    <dgm:cxn modelId="{0460FF10-E7F1-4247-B51D-68E78CA25BA5}" srcId="{ECE16AF2-0289-4D69-BD47-0EE9DBBE8E4D}" destId="{A1939FA1-3DA4-4732-B966-B4366303F6C1}" srcOrd="1" destOrd="0" parTransId="{5F721C51-8DBD-49A3-BC01-0C85E5670154}" sibTransId="{03442357-83C4-40BF-8065-065AD8239DF2}"/>
    <dgm:cxn modelId="{ED05B416-FEF8-410B-A3A7-349F00DB17F4}" type="presOf" srcId="{FC6D03EA-A649-4B97-B5B3-C12AF347B853}" destId="{18032FB6-074C-42F0-95E3-6FA9B14E571A}" srcOrd="0" destOrd="0" presId="urn:microsoft.com/office/officeart/2005/8/layout/orgChart1"/>
    <dgm:cxn modelId="{12808221-18AB-4B45-BCB9-4E7CA866A1D1}" type="presOf" srcId="{4D0CA34D-146C-4F6E-8BAD-4D81DD1569AB}" destId="{567A535C-7B27-4C2C-AB2A-0A48EAA2C8CA}" srcOrd="0" destOrd="0" presId="urn:microsoft.com/office/officeart/2005/8/layout/orgChart1"/>
    <dgm:cxn modelId="{4F89152D-FF8C-4C73-A901-EB11C533B7C1}" type="presOf" srcId="{5F721C51-8DBD-49A3-BC01-0C85E5670154}" destId="{AB8A85C1-7FF4-420C-AA2D-EE77540315A3}" srcOrd="0" destOrd="0" presId="urn:microsoft.com/office/officeart/2005/8/layout/orgChart1"/>
    <dgm:cxn modelId="{94E60D37-3997-4C76-BBFC-FB9DFE97E352}" type="presOf" srcId="{A1939FA1-3DA4-4732-B966-B4366303F6C1}" destId="{5721456F-2786-4558-867C-3A845DFE7F12}" srcOrd="1" destOrd="0" presId="urn:microsoft.com/office/officeart/2005/8/layout/orgChart1"/>
    <dgm:cxn modelId="{CE74C349-8D00-48C7-854F-B4FFC33D08A8}" type="presOf" srcId="{ECE16AF2-0289-4D69-BD47-0EE9DBBE8E4D}" destId="{55D88649-1567-4792-B01D-714CF8D0AA2B}" srcOrd="1" destOrd="0" presId="urn:microsoft.com/office/officeart/2005/8/layout/orgChart1"/>
    <dgm:cxn modelId="{0FB45D52-1F3C-4A99-84B9-EB5D2E68469C}" type="presOf" srcId="{4D0CA34D-146C-4F6E-8BAD-4D81DD1569AB}" destId="{2F42DDB0-9E71-4936-9F23-54DF98F66BB0}" srcOrd="1" destOrd="0" presId="urn:microsoft.com/office/officeart/2005/8/layout/orgChart1"/>
    <dgm:cxn modelId="{44038274-B7D0-471D-93CD-389660C96265}" type="presOf" srcId="{54F398C1-D2BB-442F-B153-52136A10E8A1}" destId="{D1776242-4032-4CA8-956A-CB7C9CE031CC}" srcOrd="0" destOrd="0" presId="urn:microsoft.com/office/officeart/2005/8/layout/orgChart1"/>
    <dgm:cxn modelId="{79C7E599-19F7-4405-8895-CDB230710C82}" type="presOf" srcId="{ECE16AF2-0289-4D69-BD47-0EE9DBBE8E4D}" destId="{2A611DA2-19BC-444B-B342-A6FABAD55E86}" srcOrd="0" destOrd="0" presId="urn:microsoft.com/office/officeart/2005/8/layout/orgChart1"/>
    <dgm:cxn modelId="{ECD01AA4-C684-43EE-AD48-13BE9A2A57E9}" type="presOf" srcId="{D32CEC68-B3DA-4B58-AE00-5CADA381B748}" destId="{AFC05C48-EE22-49C5-8B89-A70FD87CAF53}" srcOrd="0" destOrd="0" presId="urn:microsoft.com/office/officeart/2005/8/layout/orgChart1"/>
    <dgm:cxn modelId="{5BF85EB9-5891-4F3A-B4E6-D43628B79893}" type="presOf" srcId="{4F9F75CA-7B57-4F63-9AC2-CE73132FCBE5}" destId="{035B0BCF-F301-428B-ACB3-B96063559A32}" srcOrd="1" destOrd="0" presId="urn:microsoft.com/office/officeart/2005/8/layout/orgChart1"/>
    <dgm:cxn modelId="{A95334D5-7FB6-4085-A7CB-7DD13598EFE3}" srcId="{ECE16AF2-0289-4D69-BD47-0EE9DBBE8E4D}" destId="{4D0CA34D-146C-4F6E-8BAD-4D81DD1569AB}" srcOrd="0" destOrd="0" parTransId="{FC6D03EA-A649-4B97-B5B3-C12AF347B853}" sibTransId="{1E914204-06A0-4092-8A32-7BC65EC06399}"/>
    <dgm:cxn modelId="{2991B5E5-692C-4436-9B3E-32DB763225F5}" type="presOf" srcId="{4F9F75CA-7B57-4F63-9AC2-CE73132FCBE5}" destId="{06910FA4-1B7B-4093-A4B0-137A724E7824}" srcOrd="0" destOrd="0" presId="urn:microsoft.com/office/officeart/2005/8/layout/orgChart1"/>
    <dgm:cxn modelId="{C58996E8-5DCE-46AB-BA6B-CA2E5914E983}" type="presOf" srcId="{A1939FA1-3DA4-4732-B966-B4366303F6C1}" destId="{53F31552-F8FB-4E5E-B73F-E077A1EB79BD}" srcOrd="0" destOrd="0" presId="urn:microsoft.com/office/officeart/2005/8/layout/orgChart1"/>
    <dgm:cxn modelId="{BD4957ED-6C79-4ECC-A0D4-3B6930839FCA}" srcId="{ECE16AF2-0289-4D69-BD47-0EE9DBBE8E4D}" destId="{4F9F75CA-7B57-4F63-9AC2-CE73132FCBE5}" srcOrd="2" destOrd="0" parTransId="{54F398C1-D2BB-442F-B153-52136A10E8A1}" sibTransId="{83C7E27E-01AD-4C40-BBB4-BFC4D291CF19}"/>
    <dgm:cxn modelId="{1F2D06AB-0F29-44E6-8A13-51D01BA3A96D}" type="presParOf" srcId="{AFC05C48-EE22-49C5-8B89-A70FD87CAF53}" destId="{28769EB7-C350-4883-905F-DC50E4C9DE06}" srcOrd="0" destOrd="0" presId="urn:microsoft.com/office/officeart/2005/8/layout/orgChart1"/>
    <dgm:cxn modelId="{0F146150-2657-47BF-9077-4CD6D1FA175C}" type="presParOf" srcId="{28769EB7-C350-4883-905F-DC50E4C9DE06}" destId="{2EE64F01-7210-4866-9395-4C0E4FE44BBB}" srcOrd="0" destOrd="0" presId="urn:microsoft.com/office/officeart/2005/8/layout/orgChart1"/>
    <dgm:cxn modelId="{2CE9A60A-B6F4-4A00-AD68-0625F5E2D648}" type="presParOf" srcId="{2EE64F01-7210-4866-9395-4C0E4FE44BBB}" destId="{2A611DA2-19BC-444B-B342-A6FABAD55E86}" srcOrd="0" destOrd="0" presId="urn:microsoft.com/office/officeart/2005/8/layout/orgChart1"/>
    <dgm:cxn modelId="{03053CDD-8954-47B9-9A08-9FBE001E759C}" type="presParOf" srcId="{2EE64F01-7210-4866-9395-4C0E4FE44BBB}" destId="{55D88649-1567-4792-B01D-714CF8D0AA2B}" srcOrd="1" destOrd="0" presId="urn:microsoft.com/office/officeart/2005/8/layout/orgChart1"/>
    <dgm:cxn modelId="{F75D5A14-4090-4306-BBF5-04214EABA481}" type="presParOf" srcId="{28769EB7-C350-4883-905F-DC50E4C9DE06}" destId="{CD6AAA33-21EB-4DDF-B6E7-3FC05BA502E3}" srcOrd="1" destOrd="0" presId="urn:microsoft.com/office/officeart/2005/8/layout/orgChart1"/>
    <dgm:cxn modelId="{222E0A1E-D19C-4FD7-8C7A-8A1A0CBA1C89}" type="presParOf" srcId="{CD6AAA33-21EB-4DDF-B6E7-3FC05BA502E3}" destId="{18032FB6-074C-42F0-95E3-6FA9B14E571A}" srcOrd="0" destOrd="0" presId="urn:microsoft.com/office/officeart/2005/8/layout/orgChart1"/>
    <dgm:cxn modelId="{D759F60E-4688-4DEF-A923-93404BC1CBBF}" type="presParOf" srcId="{CD6AAA33-21EB-4DDF-B6E7-3FC05BA502E3}" destId="{491BD65B-30E9-49CF-9EC7-275198DB5D70}" srcOrd="1" destOrd="0" presId="urn:microsoft.com/office/officeart/2005/8/layout/orgChart1"/>
    <dgm:cxn modelId="{ACC06F25-9D69-48EC-A248-88C64617EAE2}" type="presParOf" srcId="{491BD65B-30E9-49CF-9EC7-275198DB5D70}" destId="{27183192-E235-408D-B4F9-7540A0B1FD3F}" srcOrd="0" destOrd="0" presId="urn:microsoft.com/office/officeart/2005/8/layout/orgChart1"/>
    <dgm:cxn modelId="{44EE23C1-FBC8-4670-93FB-2B885CF58255}" type="presParOf" srcId="{27183192-E235-408D-B4F9-7540A0B1FD3F}" destId="{567A535C-7B27-4C2C-AB2A-0A48EAA2C8CA}" srcOrd="0" destOrd="0" presId="urn:microsoft.com/office/officeart/2005/8/layout/orgChart1"/>
    <dgm:cxn modelId="{556FB8C9-AAB9-4995-BC7A-721C5D8086D2}" type="presParOf" srcId="{27183192-E235-408D-B4F9-7540A0B1FD3F}" destId="{2F42DDB0-9E71-4936-9F23-54DF98F66BB0}" srcOrd="1" destOrd="0" presId="urn:microsoft.com/office/officeart/2005/8/layout/orgChart1"/>
    <dgm:cxn modelId="{50869B67-6379-474D-8100-9912F87FBA5A}" type="presParOf" srcId="{491BD65B-30E9-49CF-9EC7-275198DB5D70}" destId="{902F01E9-607B-45F3-854B-DDB03775C63E}" srcOrd="1" destOrd="0" presId="urn:microsoft.com/office/officeart/2005/8/layout/orgChart1"/>
    <dgm:cxn modelId="{C04F62D8-8D39-4963-A51E-A9559BB6363F}" type="presParOf" srcId="{491BD65B-30E9-49CF-9EC7-275198DB5D70}" destId="{20F61B58-07A9-48E8-B175-D6FFBF300650}" srcOrd="2" destOrd="0" presId="urn:microsoft.com/office/officeart/2005/8/layout/orgChart1"/>
    <dgm:cxn modelId="{4BE34B42-2558-4998-9094-EAF9BC595801}" type="presParOf" srcId="{CD6AAA33-21EB-4DDF-B6E7-3FC05BA502E3}" destId="{AB8A85C1-7FF4-420C-AA2D-EE77540315A3}" srcOrd="2" destOrd="0" presId="urn:microsoft.com/office/officeart/2005/8/layout/orgChart1"/>
    <dgm:cxn modelId="{218ABE0B-F978-4E44-AC8F-C8427BB41850}" type="presParOf" srcId="{CD6AAA33-21EB-4DDF-B6E7-3FC05BA502E3}" destId="{E657650F-2371-4731-A64C-590F0C8B55D1}" srcOrd="3" destOrd="0" presId="urn:microsoft.com/office/officeart/2005/8/layout/orgChart1"/>
    <dgm:cxn modelId="{91868A50-3542-4872-991C-38C6961A6F11}" type="presParOf" srcId="{E657650F-2371-4731-A64C-590F0C8B55D1}" destId="{4A5DB855-1F57-48AC-963D-AD777656959C}" srcOrd="0" destOrd="0" presId="urn:microsoft.com/office/officeart/2005/8/layout/orgChart1"/>
    <dgm:cxn modelId="{3991B93C-773F-474F-BD47-D4056F067AB1}" type="presParOf" srcId="{4A5DB855-1F57-48AC-963D-AD777656959C}" destId="{53F31552-F8FB-4E5E-B73F-E077A1EB79BD}" srcOrd="0" destOrd="0" presId="urn:microsoft.com/office/officeart/2005/8/layout/orgChart1"/>
    <dgm:cxn modelId="{24060C25-A650-498E-9888-0176E0238A0B}" type="presParOf" srcId="{4A5DB855-1F57-48AC-963D-AD777656959C}" destId="{5721456F-2786-4558-867C-3A845DFE7F12}" srcOrd="1" destOrd="0" presId="urn:microsoft.com/office/officeart/2005/8/layout/orgChart1"/>
    <dgm:cxn modelId="{5DEF0A11-FE16-4371-965B-B6FC11FFF7C2}" type="presParOf" srcId="{E657650F-2371-4731-A64C-590F0C8B55D1}" destId="{D86AE0C8-C1C6-4B03-A305-CB122064B38E}" srcOrd="1" destOrd="0" presId="urn:microsoft.com/office/officeart/2005/8/layout/orgChart1"/>
    <dgm:cxn modelId="{C6BFF948-3784-4635-BC3D-96089CC52957}" type="presParOf" srcId="{E657650F-2371-4731-A64C-590F0C8B55D1}" destId="{4E5B2F0E-5FE6-4401-8D75-8C969204A831}" srcOrd="2" destOrd="0" presId="urn:microsoft.com/office/officeart/2005/8/layout/orgChart1"/>
    <dgm:cxn modelId="{7918B68D-8F9B-4731-87A5-47A094A00DC1}" type="presParOf" srcId="{CD6AAA33-21EB-4DDF-B6E7-3FC05BA502E3}" destId="{D1776242-4032-4CA8-956A-CB7C9CE031CC}" srcOrd="4" destOrd="0" presId="urn:microsoft.com/office/officeart/2005/8/layout/orgChart1"/>
    <dgm:cxn modelId="{B67968A7-709C-4F33-94D9-1A0DBF557FAE}" type="presParOf" srcId="{CD6AAA33-21EB-4DDF-B6E7-3FC05BA502E3}" destId="{97BE0591-E69C-4D75-A176-68665872D999}" srcOrd="5" destOrd="0" presId="urn:microsoft.com/office/officeart/2005/8/layout/orgChart1"/>
    <dgm:cxn modelId="{F9B3A2F2-C17B-4AB5-ADA6-526DD998A076}" type="presParOf" srcId="{97BE0591-E69C-4D75-A176-68665872D999}" destId="{3D1B433C-63B3-4B8E-83F5-42920A8A211D}" srcOrd="0" destOrd="0" presId="urn:microsoft.com/office/officeart/2005/8/layout/orgChart1"/>
    <dgm:cxn modelId="{005F469F-32A6-4561-AB90-D46D0CAD4F14}" type="presParOf" srcId="{3D1B433C-63B3-4B8E-83F5-42920A8A211D}" destId="{06910FA4-1B7B-4093-A4B0-137A724E7824}" srcOrd="0" destOrd="0" presId="urn:microsoft.com/office/officeart/2005/8/layout/orgChart1"/>
    <dgm:cxn modelId="{3E8F76E8-1E86-4125-9444-AAB18DC78B60}" type="presParOf" srcId="{3D1B433C-63B3-4B8E-83F5-42920A8A211D}" destId="{035B0BCF-F301-428B-ACB3-B96063559A32}" srcOrd="1" destOrd="0" presId="urn:microsoft.com/office/officeart/2005/8/layout/orgChart1"/>
    <dgm:cxn modelId="{5580BCB0-515D-46A9-B2D8-876572279D35}" type="presParOf" srcId="{97BE0591-E69C-4D75-A176-68665872D999}" destId="{F937697F-EBB0-4DD9-8BD8-E8C43FB7429C}" srcOrd="1" destOrd="0" presId="urn:microsoft.com/office/officeart/2005/8/layout/orgChart1"/>
    <dgm:cxn modelId="{237B4FEF-33C3-495C-9480-3B1C0C7AAF8E}" type="presParOf" srcId="{97BE0591-E69C-4D75-A176-68665872D999}" destId="{0FA1D5EE-4163-4783-A1B5-6B5C253BBC87}" srcOrd="2" destOrd="0" presId="urn:microsoft.com/office/officeart/2005/8/layout/orgChart1"/>
    <dgm:cxn modelId="{DA043F02-1B91-490A-98D0-68B73277B00D}" type="presParOf" srcId="{28769EB7-C350-4883-905F-DC50E4C9DE06}" destId="{0DB25904-FB59-463E-8AB6-C7F6AFB029C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776242-4032-4CA8-956A-CB7C9CE031CC}">
      <dsp:nvSpPr>
        <dsp:cNvPr id="0" name=""/>
        <dsp:cNvSpPr/>
      </dsp:nvSpPr>
      <dsp:spPr>
        <a:xfrm>
          <a:off x="4361792" y="1879038"/>
          <a:ext cx="3086000" cy="535586"/>
        </a:xfrm>
        <a:custGeom>
          <a:avLst/>
          <a:gdLst/>
          <a:ahLst/>
          <a:cxnLst/>
          <a:rect l="0" t="0" r="0" b="0"/>
          <a:pathLst>
            <a:path>
              <a:moveTo>
                <a:pt x="0" y="0"/>
              </a:moveTo>
              <a:lnTo>
                <a:pt x="0" y="246427"/>
              </a:lnTo>
              <a:lnTo>
                <a:pt x="2839785" y="246427"/>
              </a:lnTo>
              <a:lnTo>
                <a:pt x="2839785" y="492855"/>
              </a:lnTo>
            </a:path>
          </a:pathLst>
        </a:custGeom>
        <a:noFill/>
        <a:ln w="12700" cap="flat" cmpd="sng" algn="ctr">
          <a:solidFill>
            <a:schemeClr val="accent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AB8A85C1-7FF4-420C-AA2D-EE77540315A3}">
      <dsp:nvSpPr>
        <dsp:cNvPr id="0" name=""/>
        <dsp:cNvSpPr/>
      </dsp:nvSpPr>
      <dsp:spPr>
        <a:xfrm>
          <a:off x="4316072" y="1879038"/>
          <a:ext cx="91440" cy="535586"/>
        </a:xfrm>
        <a:custGeom>
          <a:avLst/>
          <a:gdLst/>
          <a:ahLst/>
          <a:cxnLst/>
          <a:rect l="0" t="0" r="0" b="0"/>
          <a:pathLst>
            <a:path>
              <a:moveTo>
                <a:pt x="45720" y="0"/>
              </a:moveTo>
              <a:lnTo>
                <a:pt x="45720" y="492855"/>
              </a:lnTo>
            </a:path>
          </a:pathLst>
        </a:custGeom>
        <a:noFill/>
        <a:ln w="12700" cap="flat" cmpd="sng" algn="ctr">
          <a:solidFill>
            <a:schemeClr val="accent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18032FB6-074C-42F0-95E3-6FA9B14E571A}">
      <dsp:nvSpPr>
        <dsp:cNvPr id="0" name=""/>
        <dsp:cNvSpPr/>
      </dsp:nvSpPr>
      <dsp:spPr>
        <a:xfrm>
          <a:off x="1275792" y="1879038"/>
          <a:ext cx="3086000" cy="535586"/>
        </a:xfrm>
        <a:custGeom>
          <a:avLst/>
          <a:gdLst/>
          <a:ahLst/>
          <a:cxnLst/>
          <a:rect l="0" t="0" r="0" b="0"/>
          <a:pathLst>
            <a:path>
              <a:moveTo>
                <a:pt x="2839785" y="0"/>
              </a:moveTo>
              <a:lnTo>
                <a:pt x="2839785" y="246427"/>
              </a:lnTo>
              <a:lnTo>
                <a:pt x="0" y="246427"/>
              </a:lnTo>
              <a:lnTo>
                <a:pt x="0" y="492855"/>
              </a:lnTo>
            </a:path>
          </a:pathLst>
        </a:custGeom>
        <a:noFill/>
        <a:ln w="12700" cap="flat" cmpd="sng" algn="ctr">
          <a:solidFill>
            <a:schemeClr val="accent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2A611DA2-19BC-444B-B342-A6FABAD55E86}">
      <dsp:nvSpPr>
        <dsp:cNvPr id="0" name=""/>
        <dsp:cNvSpPr/>
      </dsp:nvSpPr>
      <dsp:spPr>
        <a:xfrm>
          <a:off x="3086585" y="603831"/>
          <a:ext cx="2550413" cy="1275206"/>
        </a:xfrm>
        <a:prstGeom prst="rect">
          <a:avLst/>
        </a:prstGeom>
        <a:solidFill>
          <a:schemeClr val="accent1">
            <a:lumMod val="50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FFFFFF"/>
              </a:solidFill>
              <a:latin typeface="Source Sans Pro" panose="020B0604020202020204" pitchFamily="34" charset="0"/>
              <a:ea typeface="+mn-ea"/>
              <a:cs typeface="+mn-cs"/>
            </a:rPr>
            <a:t>Rural Development</a:t>
          </a:r>
        </a:p>
      </dsp:txBody>
      <dsp:txXfrm>
        <a:off x="3086585" y="603831"/>
        <a:ext cx="2550413" cy="1275206"/>
      </dsp:txXfrm>
    </dsp:sp>
    <dsp:sp modelId="{567A535C-7B27-4C2C-AB2A-0A48EAA2C8CA}">
      <dsp:nvSpPr>
        <dsp:cNvPr id="0" name=""/>
        <dsp:cNvSpPr/>
      </dsp:nvSpPr>
      <dsp:spPr>
        <a:xfrm>
          <a:off x="585" y="2414624"/>
          <a:ext cx="2550413" cy="1275206"/>
        </a:xfrm>
        <a:prstGeom prst="rect">
          <a:avLst/>
        </a:prstGeom>
        <a:solidFill>
          <a:schemeClr val="accent1">
            <a:lumMod val="75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ts val="600"/>
            </a:spcAft>
            <a:buNone/>
          </a:pPr>
          <a:r>
            <a:rPr lang="en-US" sz="1800" b="1" kern="1200" dirty="0">
              <a:solidFill>
                <a:srgbClr val="FFFFFF"/>
              </a:solidFill>
              <a:latin typeface="Source Sans Pro" panose="020B0503030403020204" pitchFamily="34" charset="0"/>
              <a:ea typeface="Source Sans Pro" panose="020B0503030403020204" pitchFamily="34" charset="0"/>
              <a:cs typeface="+mn-cs"/>
            </a:rPr>
            <a:t>Rural Business-Cooperative Service</a:t>
          </a:r>
        </a:p>
      </dsp:txBody>
      <dsp:txXfrm>
        <a:off x="585" y="2414624"/>
        <a:ext cx="2550413" cy="1275206"/>
      </dsp:txXfrm>
    </dsp:sp>
    <dsp:sp modelId="{53F31552-F8FB-4E5E-B73F-E077A1EB79BD}">
      <dsp:nvSpPr>
        <dsp:cNvPr id="0" name=""/>
        <dsp:cNvSpPr/>
      </dsp:nvSpPr>
      <dsp:spPr>
        <a:xfrm>
          <a:off x="3086585" y="2414624"/>
          <a:ext cx="2550413" cy="1275206"/>
        </a:xfrm>
        <a:prstGeom prst="rect">
          <a:avLst/>
        </a:prstGeom>
        <a:solidFill>
          <a:schemeClr val="accent1">
            <a:lumMod val="75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solidFill>
              <a:latin typeface="Source Sans Pro" panose="020B0503030403020204" pitchFamily="34" charset="0"/>
              <a:ea typeface="Source Sans Pro" panose="020B0503030403020204" pitchFamily="34" charset="0"/>
              <a:cs typeface="+mn-cs"/>
            </a:rPr>
            <a:t>Rural Housing Service</a:t>
          </a:r>
        </a:p>
      </dsp:txBody>
      <dsp:txXfrm>
        <a:off x="3086585" y="2414624"/>
        <a:ext cx="2550413" cy="1275206"/>
      </dsp:txXfrm>
    </dsp:sp>
    <dsp:sp modelId="{06910FA4-1B7B-4093-A4B0-137A724E7824}">
      <dsp:nvSpPr>
        <dsp:cNvPr id="0" name=""/>
        <dsp:cNvSpPr/>
      </dsp:nvSpPr>
      <dsp:spPr>
        <a:xfrm>
          <a:off x="6172585" y="2414624"/>
          <a:ext cx="2550413" cy="1275206"/>
        </a:xfrm>
        <a:prstGeom prst="rect">
          <a:avLst/>
        </a:prstGeom>
        <a:solidFill>
          <a:schemeClr val="accent1">
            <a:lumMod val="75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solidFill>
              <a:latin typeface="Source Sans Pro" panose="020B0503030403020204" pitchFamily="34" charset="0"/>
              <a:ea typeface="Source Sans Pro" panose="020B0503030403020204" pitchFamily="34" charset="0"/>
              <a:cs typeface="+mn-cs"/>
            </a:rPr>
            <a:t>Rural Utilities Service</a:t>
          </a:r>
        </a:p>
      </dsp:txBody>
      <dsp:txXfrm>
        <a:off x="6172585" y="2414624"/>
        <a:ext cx="2550413" cy="127520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&#65279;<?xml version="1.0" encoding="utf-8"?><Relationships xmlns="http://schemas.openxmlformats.org/package/2006/relationships"><Relationship Type="http://schemas.openxmlformats.org/officeDocument/2006/relationships/theme" Target="/ppt/theme/theme8.xml" Id="rId1"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1"/>
          </a:xfrm>
          <a:prstGeom prst="rect">
            <a:avLst/>
          </a:prstGeom>
        </p:spPr>
        <p:txBody>
          <a:bodyPr vert="horz" lIns="93317" tIns="46659" rIns="93317" bIns="46659"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1"/>
          </a:xfrm>
          <a:prstGeom prst="rect">
            <a:avLst/>
          </a:prstGeom>
        </p:spPr>
        <p:txBody>
          <a:bodyPr vert="horz" lIns="93317" tIns="46659" rIns="93317" bIns="46659" rtlCol="0"/>
          <a:lstStyle>
            <a:lvl1pPr algn="r">
              <a:defRPr sz="1200"/>
            </a:lvl1pPr>
          </a:lstStyle>
          <a:p>
            <a:fld id="{C43720BB-590C-4A8F-AB70-6BF97572589E}" type="datetimeFigureOut">
              <a:rPr lang="en-US" smtClean="0"/>
              <a:t>11/18/2024</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7" tIns="46659" rIns="93317" bIns="46659" rtlCol="0" anchor="ctr"/>
          <a:lstStyle/>
          <a:p>
            <a:endParaRPr lang="en-US" dirty="0"/>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17" tIns="46659" rIns="93317" bIns="46659" rtlCol="0" anchor="b"/>
          <a:lstStyle>
            <a:lvl1pPr algn="r">
              <a:defRPr sz="1200"/>
            </a:lvl1pPr>
          </a:lstStyle>
          <a:p>
            <a:fld id="{479E69FE-F523-43C8-9366-8E7E64874CD0}" type="slidenum">
              <a:rPr lang="en-US" smtClean="0"/>
              <a:t>‹#›</a:t>
            </a:fld>
            <a:endParaRPr lang="en-US" dirty="0"/>
          </a:p>
        </p:txBody>
      </p:sp>
    </p:spTree>
    <p:extLst>
      <p:ext uri="{BB962C8B-B14F-4D97-AF65-F5344CB8AC3E}">
        <p14:creationId xmlns:p14="http://schemas.microsoft.com/office/powerpoint/2010/main" val="4034533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Relationships xmlns="http://schemas.openxmlformats.org/package/2006/relationships"><Relationship Type="http://schemas.openxmlformats.org/officeDocument/2006/relationships/slide" Target="/ppt/slides/slide2.xml" Id="rId2" /><Relationship Type="http://schemas.openxmlformats.org/officeDocument/2006/relationships/notesMaster" Target="/ppt/notesMasters/notesMaster1.xml" Id="rId1" /></Relationships>
</file>

<file path=ppt/notesSlides/_rels/notesSlide10.xml.rels>&#65279;<?xml version="1.0" encoding="utf-8"?><Relationships xmlns="http://schemas.openxmlformats.org/package/2006/relationships"><Relationship Type="http://schemas.openxmlformats.org/officeDocument/2006/relationships/slide" Target="/ppt/slides/slide13.xml" Id="rId2" /><Relationship Type="http://schemas.openxmlformats.org/officeDocument/2006/relationships/notesMaster" Target="/ppt/notesMasters/notesMaster1.xml" Id="rId1" /></Relationships>
</file>

<file path=ppt/notesSlides/_rels/notesSlide11.xml.rels>&#65279;<?xml version="1.0" encoding="utf-8"?><Relationships xmlns="http://schemas.openxmlformats.org/package/2006/relationships"><Relationship Type="http://schemas.openxmlformats.org/officeDocument/2006/relationships/slide" Target="/ppt/slides/slide14.xml" Id="rId2" /><Relationship Type="http://schemas.openxmlformats.org/officeDocument/2006/relationships/notesMaster" Target="/ppt/notesMasters/notesMaster1.xml" Id="rId1" /></Relationships>
</file>

<file path=ppt/notesSlides/_rels/notesSlide12.xml.rels>&#65279;<?xml version="1.0" encoding="utf-8"?><Relationships xmlns="http://schemas.openxmlformats.org/package/2006/relationships"><Relationship Type="http://schemas.openxmlformats.org/officeDocument/2006/relationships/slide" Target="/ppt/slides/slide15.xml" Id="rId2" /><Relationship Type="http://schemas.openxmlformats.org/officeDocument/2006/relationships/notesMaster" Target="/ppt/notesMasters/notesMaster1.xml" Id="rId1" /></Relationships>
</file>

<file path=ppt/notesSlides/_rels/notesSlide13.xml.rels>&#65279;<?xml version="1.0" encoding="utf-8"?><Relationships xmlns="http://schemas.openxmlformats.org/package/2006/relationships"><Relationship Type="http://schemas.openxmlformats.org/officeDocument/2006/relationships/slide" Target="/ppt/slides/slide17.xml" Id="rId2" /><Relationship Type="http://schemas.openxmlformats.org/officeDocument/2006/relationships/notesMaster" Target="/ppt/notesMasters/notesMaster1.xml" Id="rId1" /></Relationships>
</file>

<file path=ppt/notesSlides/_rels/notesSlide2.xml.rels>&#65279;<?xml version="1.0" encoding="utf-8"?><Relationships xmlns="http://schemas.openxmlformats.org/package/2006/relationships"><Relationship Type="http://schemas.openxmlformats.org/officeDocument/2006/relationships/slide" Target="/ppt/slides/slide3.xml" Id="rId2" /><Relationship Type="http://schemas.openxmlformats.org/officeDocument/2006/relationships/notesMaster" Target="/ppt/notesMasters/notesMaster1.xml" Id="rId1" /></Relationships>
</file>

<file path=ppt/notesSlides/_rels/notesSlide3.xml.rels>&#65279;<?xml version="1.0" encoding="utf-8"?><Relationships xmlns="http://schemas.openxmlformats.org/package/2006/relationships"><Relationship Type="http://schemas.openxmlformats.org/officeDocument/2006/relationships/slide" Target="/ppt/slides/slide5.xml" Id="rId2" /><Relationship Type="http://schemas.openxmlformats.org/officeDocument/2006/relationships/notesMaster" Target="/ppt/notesMasters/notesMaster1.xml" Id="rId1" /></Relationships>
</file>

<file path=ppt/notesSlides/_rels/notesSlide4.xml.rels>&#65279;<?xml version="1.0" encoding="utf-8"?><Relationships xmlns="http://schemas.openxmlformats.org/package/2006/relationships"><Relationship Type="http://schemas.openxmlformats.org/officeDocument/2006/relationships/slide" Target="/ppt/slides/slide6.xml" Id="rId2" /><Relationship Type="http://schemas.openxmlformats.org/officeDocument/2006/relationships/notesMaster" Target="/ppt/notesMasters/notesMaster1.xml" Id="rId1" /></Relationships>
</file>

<file path=ppt/notesSlides/_rels/notesSlide5.xml.rels>&#65279;<?xml version="1.0" encoding="utf-8"?><Relationships xmlns="http://schemas.openxmlformats.org/package/2006/relationships"><Relationship Type="http://schemas.openxmlformats.org/officeDocument/2006/relationships/slide" Target="/ppt/slides/slide7.xml" Id="rId2" /><Relationship Type="http://schemas.openxmlformats.org/officeDocument/2006/relationships/notesMaster" Target="/ppt/notesMasters/notesMaster1.xml" Id="rId1" /></Relationships>
</file>

<file path=ppt/notesSlides/_rels/notesSlide6.xml.rels>&#65279;<?xml version="1.0" encoding="utf-8"?><Relationships xmlns="http://schemas.openxmlformats.org/package/2006/relationships"><Relationship Type="http://schemas.openxmlformats.org/officeDocument/2006/relationships/slide" Target="/ppt/slides/slide8.xml" Id="rId2" /><Relationship Type="http://schemas.openxmlformats.org/officeDocument/2006/relationships/notesMaster" Target="/ppt/notesMasters/notesMaster1.xml" Id="rId1" /></Relationships>
</file>

<file path=ppt/notesSlides/_rels/notesSlide7.xml.rels>&#65279;<?xml version="1.0" encoding="utf-8"?><Relationships xmlns="http://schemas.openxmlformats.org/package/2006/relationships"><Relationship Type="http://schemas.openxmlformats.org/officeDocument/2006/relationships/slide" Target="/ppt/slides/slide10.xml" Id="rId2" /><Relationship Type="http://schemas.openxmlformats.org/officeDocument/2006/relationships/notesMaster" Target="/ppt/notesMasters/notesMaster1.xml" Id="rId1" /></Relationships>
</file>

<file path=ppt/notesSlides/_rels/notesSlide8.xml.rels>&#65279;<?xml version="1.0" encoding="utf-8"?><Relationships xmlns="http://schemas.openxmlformats.org/package/2006/relationships"><Relationship Type="http://schemas.openxmlformats.org/officeDocument/2006/relationships/slide" Target="/ppt/slides/slide11.xml" Id="rId2" /><Relationship Type="http://schemas.openxmlformats.org/officeDocument/2006/relationships/notesMaster" Target="/ppt/notesMasters/notesMaster1.xml" Id="rId1" /></Relationships>
</file>

<file path=ppt/notesSlides/_rels/notesSlide9.xml.rels>&#65279;<?xml version="1.0" encoding="utf-8"?><Relationships xmlns="http://schemas.openxmlformats.org/package/2006/relationships"><Relationship Type="http://schemas.openxmlformats.org/officeDocument/2006/relationships/slide" Target="/ppt/slides/slide12.xml" Id="rId2" /><Relationship Type="http://schemas.openxmlformats.org/officeDocument/2006/relationships/notesMaster" Target="/ppt/notesMasters/notesMaster1.xml" Id="rId1"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national level, programs and services are delivered through three agencies, the business center and the innovation center.</a:t>
            </a:r>
          </a:p>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1</a:t>
            </a:fld>
            <a:endParaRPr lang="en-US"/>
          </a:p>
        </p:txBody>
      </p:sp>
    </p:spTree>
    <p:extLst>
      <p:ext uri="{BB962C8B-B14F-4D97-AF65-F5344CB8AC3E}">
        <p14:creationId xmlns:p14="http://schemas.microsoft.com/office/powerpoint/2010/main" val="2893427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9E69FE-F523-43C8-9366-8E7E64874C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4466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Open</a:t>
            </a:r>
          </a:p>
          <a:p>
            <a:r>
              <a:rPr lang="en-US" dirty="0"/>
              <a:t>Year-round application process</a:t>
            </a:r>
          </a:p>
          <a:p>
            <a:endParaRPr lang="en-US" dirty="0"/>
          </a:p>
          <a:p>
            <a:r>
              <a:rPr lang="en-US" dirty="0"/>
              <a:t>Rental cap at 30% of 115% area median income</a:t>
            </a:r>
          </a:p>
        </p:txBody>
      </p:sp>
      <p:sp>
        <p:nvSpPr>
          <p:cNvPr id="4" name="Slide Number Placeholder 3"/>
          <p:cNvSpPr>
            <a:spLocks noGrp="1"/>
          </p:cNvSpPr>
          <p:nvPr>
            <p:ph type="sldNum" sz="quarter" idx="5"/>
          </p:nvPr>
        </p:nvSpPr>
        <p:spPr/>
        <p:txBody>
          <a:bodyPr/>
          <a:lstStyle/>
          <a:p>
            <a:fld id="{1EEA0FA1-ADE9-0647-BE3D-7CA3179F4500}" type="slidenum">
              <a:rPr lang="en-US" smtClean="0"/>
              <a:t>13</a:t>
            </a:fld>
            <a:endParaRPr lang="en-US"/>
          </a:p>
        </p:txBody>
      </p:sp>
    </p:spTree>
    <p:extLst>
      <p:ext uri="{BB962C8B-B14F-4D97-AF65-F5344CB8AC3E}">
        <p14:creationId xmlns:p14="http://schemas.microsoft.com/office/powerpoint/2010/main" val="809520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14</a:t>
            </a:fld>
            <a:endParaRPr lang="en-US"/>
          </a:p>
        </p:txBody>
      </p:sp>
    </p:spTree>
    <p:extLst>
      <p:ext uri="{BB962C8B-B14F-4D97-AF65-F5344CB8AC3E}">
        <p14:creationId xmlns:p14="http://schemas.microsoft.com/office/powerpoint/2010/main" val="748879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9E69FE-F523-43C8-9366-8E7E64874CD0}" type="slidenum">
              <a:rPr lang="en-US" smtClean="0"/>
              <a:t>16</a:t>
            </a:fld>
            <a:endParaRPr lang="en-US" dirty="0"/>
          </a:p>
        </p:txBody>
      </p:sp>
    </p:spTree>
    <p:extLst>
      <p:ext uri="{BB962C8B-B14F-4D97-AF65-F5344CB8AC3E}">
        <p14:creationId xmlns:p14="http://schemas.microsoft.com/office/powerpoint/2010/main" val="2971432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national level, programs and services are delivered through three agencies.</a:t>
            </a:r>
          </a:p>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2</a:t>
            </a:fld>
            <a:endParaRPr lang="en-US"/>
          </a:p>
        </p:txBody>
      </p:sp>
    </p:spTree>
    <p:extLst>
      <p:ext uri="{BB962C8B-B14F-4D97-AF65-F5344CB8AC3E}">
        <p14:creationId xmlns:p14="http://schemas.microsoft.com/office/powerpoint/2010/main" val="1225095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9E69FE-F523-43C8-9366-8E7E64874C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3277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197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9E69FE-F523-43C8-9366-8E7E64874C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517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851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Last year, USDA launched the Tribal Property Valuation Pilot Program which provides approved lenders the opportunity to obtain desktop appraisal for mortgage transaction on tribal land which in turn decreases closing costs and eliminates potential inaccuracies in valuation for properties located on tribal land. </a:t>
            </a:r>
          </a:p>
          <a:p>
            <a:pPr marL="0" marR="0">
              <a:spcBef>
                <a:spcPts val="0"/>
              </a:spcBef>
              <a:spcAft>
                <a:spcPts val="0"/>
              </a:spcAft>
            </a:pPr>
            <a:r>
              <a:rPr lang="en-US" sz="1800" dirty="0">
                <a:effectLst/>
                <a:latin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rPr>
              <a:t>The Tribal Rehabilitation Pilot Program allows people to remain in their current homes by providing financing to rehabilitate and repair their homes to make them safe and  bring them up to current codes.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18D57-0CA3-46DC-A4A1-FD3E8A944E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4292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MOU with 1st Tribal Lending is under review with OGC.  This lender is a HUD 184 lender with many years of experience.  They are excited about working with our SFHGLP. </a:t>
            </a:r>
          </a:p>
          <a:p>
            <a:endParaRPr lang="en-US"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Our partnership with 1st Tribal Lending will help eliminate any barriers to secure mortgages and make it easier to purchase and repair homes on Tribal land.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18D57-0CA3-46DC-A4A1-FD3E8A944E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4472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200" b="1" u="sng" dirty="0">
                <a:solidFill>
                  <a:srgbClr val="203864"/>
                </a:solidFill>
              </a:rPr>
              <a:t>Rural Disaster Home Repair Grants</a:t>
            </a:r>
            <a:r>
              <a:rPr lang="en-US" sz="2200" b="1" dirty="0">
                <a:solidFill>
                  <a:srgbClr val="203864"/>
                </a:solidFill>
              </a:rPr>
              <a:t>: </a:t>
            </a:r>
            <a:r>
              <a:rPr lang="en-US" sz="2200" dirty="0">
                <a:solidFill>
                  <a:srgbClr val="203864"/>
                </a:solidFill>
              </a:rPr>
              <a:t>Grants to individuals at or below the low-income limit with damage from a presidentially declared disaster in calendar year 2022 - </a:t>
            </a:r>
            <a:r>
              <a:rPr lang="en-US" sz="2000" b="1" dirty="0">
                <a:solidFill>
                  <a:srgbClr val="203864"/>
                </a:solidFill>
              </a:rPr>
              <a:t>Max Grant: $40,675</a:t>
            </a:r>
          </a:p>
          <a:p>
            <a:endParaRPr lang="en-US" dirty="0"/>
          </a:p>
        </p:txBody>
      </p:sp>
      <p:sp>
        <p:nvSpPr>
          <p:cNvPr id="4" name="Slide Number Placeholder 3"/>
          <p:cNvSpPr>
            <a:spLocks noGrp="1"/>
          </p:cNvSpPr>
          <p:nvPr>
            <p:ph type="sldNum" sz="quarter" idx="5"/>
          </p:nvPr>
        </p:nvSpPr>
        <p:spPr/>
        <p:txBody>
          <a:bodyPr/>
          <a:lstStyle/>
          <a:p>
            <a:fld id="{479E69FE-F523-43C8-9366-8E7E64874CD0}" type="slidenum">
              <a:rPr lang="en-US" smtClean="0"/>
              <a:t>11</a:t>
            </a:fld>
            <a:endParaRPr lang="en-US" dirty="0"/>
          </a:p>
        </p:txBody>
      </p:sp>
    </p:spTree>
    <p:extLst>
      <p:ext uri="{BB962C8B-B14F-4D97-AF65-F5344CB8AC3E}">
        <p14:creationId xmlns:p14="http://schemas.microsoft.com/office/powerpoint/2010/main" val="1104218797"/>
      </p:ext>
    </p:extLst>
  </p:cSld>
  <p:clrMapOvr>
    <a:masterClrMapping/>
  </p:clrMapOvr>
</p:notes>
</file>

<file path=ppt/slideLayouts/_rels/slideLayout44.xml.rels>&#65279;<?xml version="1.0" encoding="utf-8"?><Relationships xmlns="http://schemas.openxmlformats.org/package/2006/relationships"><Relationship Type="http://schemas.openxmlformats.org/officeDocument/2006/relationships/image" Target="/ppt/media/image19.png" Id="rId3" /><Relationship Type="http://schemas.openxmlformats.org/officeDocument/2006/relationships/image" Target="/ppt/media/image18.jpeg" Id="rId2" /><Relationship Type="http://schemas.openxmlformats.org/officeDocument/2006/relationships/slideMaster" Target="/ppt/slideMasters/slideMaster7.xml" Id="rId1" /><Relationship Type="http://schemas.openxmlformats.org/officeDocument/2006/relationships/image" Target="/ppt/media/image20.png" Id="rId4" /></Relationships>
</file>

<file path=ppt/slideLayouts/_rels/slideLayout52.xml.rels>&#65279;<?xml version="1.0" encoding="utf-8"?><Relationships xmlns="http://schemas.openxmlformats.org/package/2006/relationships"><Relationship Type="http://schemas.openxmlformats.org/officeDocument/2006/relationships/image" Target="/ppt/media/image29.png" Id="rId2" /><Relationship Type="http://schemas.openxmlformats.org/officeDocument/2006/relationships/slideMaster" Target="/ppt/slideMasters/slideMaster7.xml" Id="rId1" /></Relationships>
</file>

<file path=ppt/slideLayouts/_rels/slideLayout54.xml.rels>&#65279;<?xml version="1.0" encoding="utf-8"?><Relationships xmlns="http://schemas.openxmlformats.org/package/2006/relationships"><Relationship Type="http://schemas.openxmlformats.org/officeDocument/2006/relationships/image" Target="/ppt/media/image29.png" Id="rId2" /><Relationship Type="http://schemas.openxmlformats.org/officeDocument/2006/relationships/slideMaster" Target="/ppt/slideMasters/slideMaster7.xml" Id="rId1" /></Relationships>
</file>

<file path=ppt/slideLayouts/_rels/slideLayout56.xml.rels>&#65279;<?xml version="1.0" encoding="utf-8"?><Relationships xmlns="http://schemas.openxmlformats.org/package/2006/relationships"><Relationship Type="http://schemas.openxmlformats.org/officeDocument/2006/relationships/image" Target="/ppt/media/image30.png" Id="rId2" /><Relationship Type="http://schemas.openxmlformats.org/officeDocument/2006/relationships/slideMaster" Target="/ppt/slideMasters/slideMaster7.xml" Id="rId1" /></Relationships>
</file>

<file path=ppt/slideLayouts/_rels/slideLayout58.xml.rels>&#65279;<?xml version="1.0" encoding="utf-8"?><Relationships xmlns="http://schemas.openxmlformats.org/package/2006/relationships"><Relationship Type="http://schemas.openxmlformats.org/officeDocument/2006/relationships/image" Target="/ppt/media/image29.png" Id="rId2" /><Relationship Type="http://schemas.openxmlformats.org/officeDocument/2006/relationships/slideMaster" Target="/ppt/slideMasters/slideMaster7.xml" Id="rId1" /></Relationships>
</file>

<file path=ppt/slideLayouts/_rels/slideLayout61.xml.rels>&#65279;<?xml version="1.0" encoding="utf-8"?><Relationships xmlns="http://schemas.openxmlformats.org/package/2006/relationships"><Relationship Type="http://schemas.openxmlformats.org/officeDocument/2006/relationships/image" Target="/ppt/media/image32.png" Id="rId2" /><Relationship Type="http://schemas.openxmlformats.org/officeDocument/2006/relationships/slideMaster" Target="/ppt/slideMasters/slideMaster7.xml" Id="rId1" /></Relationships>
</file>

<file path=ppt/slideLayouts/_rels/slideLayout63.xml.rels>&#65279;<?xml version="1.0" encoding="utf-8"?><Relationships xmlns="http://schemas.openxmlformats.org/package/2006/relationships"><Relationship Type="http://schemas.openxmlformats.org/officeDocument/2006/relationships/image" Target="/ppt/media/image34.png" Id="rId2" /><Relationship Type="http://schemas.openxmlformats.org/officeDocument/2006/relationships/slideMaster" Target="/ppt/slideMasters/slideMaster7.xml" Id="rId1" /></Relationships>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2AF25-4275-3F46-B8CA-C6A24024FF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4470399"/>
          </a:xfrm>
          <a:prstGeom prst="rect">
            <a:avLst/>
          </a:prstGeom>
        </p:spPr>
      </p:pic>
      <p:sp>
        <p:nvSpPr>
          <p:cNvPr id="9" name="Rectangle 8">
            <a:extLst>
              <a:ext uri="{FF2B5EF4-FFF2-40B4-BE49-F238E27FC236}">
                <a16:creationId xmlns:a16="http://schemas.microsoft.com/office/drawing/2014/main" id="{B7C262B9-3D32-A345-B686-B5938C2D1491}"/>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65B86DE-25F1-DF42-B209-0019C35EC69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4459" y="4470400"/>
            <a:ext cx="6082750" cy="2387600"/>
          </a:xfrm>
          <a:prstGeom prst="rect">
            <a:avLst/>
          </a:prstGeom>
        </p:spPr>
      </p:pic>
      <p:sp>
        <p:nvSpPr>
          <p:cNvPr id="10" name="Title 1">
            <a:extLst>
              <a:ext uri="{FF2B5EF4-FFF2-40B4-BE49-F238E27FC236}">
                <a16:creationId xmlns:a16="http://schemas.microsoft.com/office/drawing/2014/main" id="{E32D002B-C9C4-9A4B-9D0D-2936FB142FFD}"/>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B73E9337-8CBC-884D-9720-2A957246F060}"/>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7CC61C73-7279-2A42-9FB0-5B1760CE3ED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20584552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E5335-C778-F54C-886C-3FC737951083}"/>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3" name="Picture 12">
            <a:extLst>
              <a:ext uri="{FF2B5EF4-FFF2-40B4-BE49-F238E27FC236}">
                <a16:creationId xmlns:a16="http://schemas.microsoft.com/office/drawing/2014/main" id="{6DEBADF0-A79A-8F42-B5DB-406D8EFF20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24966576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pic>
        <p:nvPicPr>
          <p:cNvPr id="12" name="Picture 11">
            <a:extLst>
              <a:ext uri="{FF2B5EF4-FFF2-40B4-BE49-F238E27FC236}">
                <a16:creationId xmlns:a16="http://schemas.microsoft.com/office/drawing/2014/main" id="{72A89C11-0AE8-C940-98FB-4215A5296D2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35659772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9061864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sp>
        <p:nvSpPr>
          <p:cNvPr id="11" name="Content Placeholder 2">
            <a:extLst>
              <a:ext uri="{FF2B5EF4-FFF2-40B4-BE49-F238E27FC236}">
                <a16:creationId xmlns:a16="http://schemas.microsoft.com/office/drawing/2014/main" id="{61435897-19FB-8A47-B753-A3F4E087F40C}"/>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943BBE4A-0877-944C-9695-21DDE1A2AA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15" name="Title 1">
            <a:extLst>
              <a:ext uri="{FF2B5EF4-FFF2-40B4-BE49-F238E27FC236}">
                <a16:creationId xmlns:a16="http://schemas.microsoft.com/office/drawing/2014/main" id="{2F31BF77-AE00-1242-BA44-6C474D089F76}"/>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accent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3971717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C74713-FE68-0C46-B607-E8ED7BFDEA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464300"/>
            <a:ext cx="12192000" cy="393700"/>
          </a:xfrm>
          <a:prstGeom prst="rect">
            <a:avLst/>
          </a:prstGeom>
        </p:spPr>
      </p:pic>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dirty="0"/>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36392505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759110-4A05-384F-AB36-84C6013E6A3D}"/>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3102360715"/>
      </p:ext>
    </p:extLst>
  </p:cSld>
  <p:clrMapOvr>
    <a:masterClrMapping/>
  </p:clrMapOvr>
</p:sldLayout>
</file>

<file path=ppt/slideMasters/_rels/slideMaster7.xml.rels>&#65279;<?xml version="1.0" encoding="utf-8"?><Relationships xmlns="http://schemas.openxmlformats.org/package/2006/relationships"><Relationship Type="http://schemas.openxmlformats.org/officeDocument/2006/relationships/slideLayout" Target="/ppt/slideLayouts/slideLayout56.xml" Id="rId13" /><Relationship Type="http://schemas.openxmlformats.org/officeDocument/2006/relationships/slideLayout" Target="/ppt/slideLayouts/slideLayout61.xml" Id="rId18" /><Relationship Type="http://schemas.openxmlformats.org/officeDocument/2006/relationships/slideLayout" Target="/ppt/slideLayouts/slideLayout63.xml" Id="rId20" /><Relationship Type="http://schemas.openxmlformats.org/officeDocument/2006/relationships/slideLayout" Target="/ppt/slideLayouts/slideLayout44.xml" Id="rId1" /><Relationship Type="http://schemas.openxmlformats.org/officeDocument/2006/relationships/slideLayout" Target="/ppt/slideLayouts/slideLayout54.xml" Id="rId11" /><Relationship Type="http://schemas.openxmlformats.org/officeDocument/2006/relationships/slideLayout" Target="/ppt/slideLayouts/slideLayout58.xml" Id="rId15" /><Relationship Type="http://schemas.openxmlformats.org/officeDocument/2006/relationships/slideLayout" Target="/ppt/slideLayouts/slideLayout52.xml" Id="rId9" /><Relationship Type="http://schemas.openxmlformats.org/officeDocument/2006/relationships/theme" Target="/ppt/theme/theme7.xml" Id="rId22" /></Relationships>
</file>

<file path=ppt/slideMasters/slideMaster7.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0"/>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4" name="Footer Placeholder 1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5" name="Slide Number Placeholder 1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79DFE-2D07-4E4C-BEA9-7A88E8BE5275}" type="slidenum">
              <a:rPr lang="en-US" smtClean="0"/>
              <a:t>‹#›</a:t>
            </a:fld>
            <a:endParaRPr lang="en-US" dirty="0"/>
          </a:p>
        </p:txBody>
      </p:sp>
      <p:sp>
        <p:nvSpPr>
          <p:cNvPr id="16" name="Text Placeholder 15"/>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7454663"/>
      </p:ext>
    </p:extLst>
  </p:cSld>
  <p:clrMap bg1="lt1" tx1="dk1" bg2="lt2" tx2="dk2" accent1="accent1" accent2="accent2" accent3="accent3" accent4="accent4" accent5="accent5" accent6="accent6" hlink="hlink" folHlink="folHlink"/>
  <p:sldLayoutIdLst>
    <p:sldLayoutId id="2147483794" r:id="rId1"/>
    <p:sldLayoutId id="2147483802" r:id="rId9"/>
    <p:sldLayoutId id="2147483804" r:id="rId11"/>
    <p:sldLayoutId id="2147483806" r:id="rId13"/>
    <p:sldLayoutId id="2147483808" r:id="rId15"/>
    <p:sldLayoutId id="2147483811" r:id="rId18"/>
    <p:sldLayoutId id="2147483813" r:id="rId20"/>
  </p:sldLayoutIdLst>
  <p:txStyles>
    <p:titleStyle>
      <a:lvl1pPr algn="l" defTabSz="914400" rtl="0" eaLnBrk="1" latinLnBrk="0" hangingPunct="1">
        <a:lnSpc>
          <a:spcPct val="90000"/>
        </a:lnSpc>
        <a:spcBef>
          <a:spcPct val="0"/>
        </a:spcBef>
        <a:buNone/>
        <a:defRPr sz="28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Relationships xmlns="http://schemas.openxmlformats.org/package/2006/relationships"><Relationship Type="http://schemas.openxmlformats.org/officeDocument/2006/relationships/slideLayout" Target="/ppt/slideLayouts/slideLayout44.xml" Id="rId1" /></Relationships>
</file>

<file path=ppt/slides/_rels/slide10.xml.rels>&#65279;<?xml version="1.0" encoding="utf-8"?><Relationships xmlns="http://schemas.openxmlformats.org/package/2006/relationships"><Relationship Type="http://schemas.openxmlformats.org/officeDocument/2006/relationships/image" Target="/ppt/media/image40.jpeg" Id="rId3" /><Relationship Type="http://schemas.openxmlformats.org/officeDocument/2006/relationships/notesSlide" Target="/ppt/notesSlides/notesSlide7.xml" Id="rId2" /><Relationship Type="http://schemas.openxmlformats.org/officeDocument/2006/relationships/slideLayout" Target="/ppt/slideLayouts/slideLayout54.xml" Id="rId1" /></Relationships>
</file>

<file path=ppt/slides/_rels/slide11.xml.rels>&#65279;<?xml version="1.0" encoding="utf-8"?><Relationships xmlns="http://schemas.openxmlformats.org/package/2006/relationships"><Relationship Type="http://schemas.openxmlformats.org/officeDocument/2006/relationships/image" Target="/ppt/media/image41.png" Id="rId3" /><Relationship Type="http://schemas.openxmlformats.org/officeDocument/2006/relationships/notesSlide" Target="/ppt/notesSlides/notesSlide8.xml" Id="rId2" /><Relationship Type="http://schemas.openxmlformats.org/officeDocument/2006/relationships/slideLayout" Target="/ppt/slideLayouts/slideLayout54.xml" Id="rId1" /></Relationships>
</file>

<file path=ppt/slides/_rels/slide12.xml.rels>&#65279;<?xml version="1.0" encoding="utf-8"?><Relationships xmlns="http://schemas.openxmlformats.org/package/2006/relationships"><Relationship Type="http://schemas.openxmlformats.org/officeDocument/2006/relationships/package" Target="/ppt/embeddings/Microsoft_Word_Document.docx" Id="rId3" /><Relationship Type="http://schemas.openxmlformats.org/officeDocument/2006/relationships/notesSlide" Target="/ppt/notesSlides/notesSlide9.xml" Id="rId2" /><Relationship Type="http://schemas.openxmlformats.org/officeDocument/2006/relationships/slideLayout" Target="/ppt/slideLayouts/slideLayout58.xml" Id="rId1" /><Relationship Type="http://schemas.openxmlformats.org/officeDocument/2006/relationships/image" Target="/ppt/media/image42.emf" Id="rId4" /><Relationship Type="http://schemas.openxmlformats.org/officeDocument/2006/relationships/hyperlink" Target="https://www.rd.usda.gov/programs-services/single-family-housing-repair-loans-grants" TargetMode="External" Id="rId5" /></Relationships>
</file>

<file path=ppt/slides/_rels/slide13.xml.rels>&#65279;<?xml version="1.0" encoding="utf-8"?><Relationships xmlns="http://schemas.openxmlformats.org/package/2006/relationships"><Relationship Type="http://schemas.openxmlformats.org/officeDocument/2006/relationships/image" Target="/ppt/media/image43.png" Id="rId3" /><Relationship Type="http://schemas.openxmlformats.org/officeDocument/2006/relationships/notesSlide" Target="/ppt/notesSlides/notesSlide10.xml" Id="rId2" /><Relationship Type="http://schemas.openxmlformats.org/officeDocument/2006/relationships/slideLayout" Target="/ppt/slideLayouts/slideLayout56.xml" Id="rId1" /><Relationship Type="http://schemas.openxmlformats.org/officeDocument/2006/relationships/image" Target="/ppt/media/image44.png" Id="rId4" /><Relationship Type="http://schemas.openxmlformats.org/officeDocument/2006/relationships/hyperlink" Target="https://www.rd.usda.gov/programs-services/single-family-housing-programs/housing-preservation-grants" TargetMode="External" Id="rId5" /></Relationships>
</file>

<file path=ppt/slides/_rels/slide14.xml.rels>&#65279;<?xml version="1.0" encoding="utf-8"?><Relationships xmlns="http://schemas.openxmlformats.org/package/2006/relationships"><Relationship Type="http://schemas.openxmlformats.org/officeDocument/2006/relationships/image" Target="/ppt/media/image45.jpeg" Id="rId3" /><Relationship Type="http://schemas.openxmlformats.org/officeDocument/2006/relationships/notesSlide" Target="/ppt/notesSlides/notesSlide11.xml" Id="rId2" /><Relationship Type="http://schemas.openxmlformats.org/officeDocument/2006/relationships/slideLayout" Target="/ppt/slideLayouts/slideLayout61.xml" Id="rId1" /><Relationship Type="http://schemas.openxmlformats.org/officeDocument/2006/relationships/hyperlink" Target="https://www.rd.usda.gov/programs-services/multi-family-housing-programs" TargetMode="External" Id="rId4" /></Relationships>
</file>

<file path=ppt/slides/_rels/slide15.xml.rels>&#65279;<?xml version="1.0" encoding="utf-8"?><Relationships xmlns="http://schemas.openxmlformats.org/package/2006/relationships"><Relationship Type="http://schemas.openxmlformats.org/officeDocument/2006/relationships/notesSlide" Target="/ppt/notesSlides/notesSlide12.xml" Id="rId2" /><Relationship Type="http://schemas.openxmlformats.org/officeDocument/2006/relationships/slideLayout" Target="/ppt/slideLayouts/slideLayout61.xml" Id="rId1" /><Relationship Type="http://schemas.openxmlformats.org/officeDocument/2006/relationships/image" Target="/ppt/media/image46.jpeg" Id="rId4" /><Relationship Type="http://schemas.openxmlformats.org/officeDocument/2006/relationships/hyperlink" Target="https://www.rd.usda.gov/programs-services/all-programs/community-facilities-programs" TargetMode="External" Id="rId3" /></Relationships>
</file>

<file path=ppt/slides/_rels/slide16.xml.rels>&#65279;<?xml version="1.0" encoding="utf-8"?><Relationships xmlns="http://schemas.openxmlformats.org/package/2006/relationships"><Relationship Type="http://schemas.openxmlformats.org/officeDocument/2006/relationships/slideLayout" Target="/ppt/slideLayouts/slideLayout52.xml" Id="rId1" /><Relationship Type="http://schemas.openxmlformats.org/officeDocument/2006/relationships/hyperlink" Target="mailto:brian.hudson@usda.gov" TargetMode="External" Id="rId3" /><Relationship Type="http://schemas.openxmlformats.org/officeDocument/2006/relationships/hyperlink" Target="https://www.rd.usda.gov/contact-us/state-offices" TargetMode="External" Id="rId2" /><Relationship Type="http://schemas.openxmlformats.org/officeDocument/2006/relationships/hyperlink" Target="mailto:tedd.buelow@usda.gov" TargetMode="External" Id="rId4" /></Relationships>
</file>

<file path=ppt/slides/_rels/slide17.xml.rels>&#65279;<?xml version="1.0" encoding="utf-8"?><Relationships xmlns="http://schemas.openxmlformats.org/package/2006/relationships"><Relationship Type="http://schemas.openxmlformats.org/officeDocument/2006/relationships/notesSlide" Target="/ppt/notesSlides/notesSlide13.xml" Id="rId2" /><Relationship Type="http://schemas.openxmlformats.org/officeDocument/2006/relationships/slideLayout" Target="/ppt/slideLayouts/slideLayout63.xml" Id="rId1" /></Relationships>
</file>

<file path=ppt/slides/_rels/slide2.xml.rels>&#65279;<?xml version="1.0" encoding="utf-8"?><Relationships xmlns="http://schemas.openxmlformats.org/package/2006/relationships"><Relationship Type="http://schemas.openxmlformats.org/officeDocument/2006/relationships/diagramData" Target="/ppt/diagrams/data1.xml" Id="rId3" /><Relationship Type="http://schemas.microsoft.com/office/2007/relationships/diagramDrawing" Target="/ppt/diagrams/drawing1.xml" Id="rId7" /><Relationship Type="http://schemas.openxmlformats.org/officeDocument/2006/relationships/notesSlide" Target="/ppt/notesSlides/notesSlide1.xml" Id="rId2" /><Relationship Type="http://schemas.openxmlformats.org/officeDocument/2006/relationships/slideLayout" Target="/ppt/slideLayouts/slideLayout56.xml" Id="rId1" /><Relationship Type="http://schemas.openxmlformats.org/officeDocument/2006/relationships/diagramColors" Target="/ppt/diagrams/colors1.xml" Id="rId6" /><Relationship Type="http://schemas.openxmlformats.org/officeDocument/2006/relationships/diagramQuickStyle" Target="/ppt/diagrams/quickStyle1.xml" Id="rId5" /><Relationship Type="http://schemas.openxmlformats.org/officeDocument/2006/relationships/diagramLayout" Target="/ppt/diagrams/layout1.xml" Id="rId4" /><Relationship Type="http://schemas.openxmlformats.org/officeDocument/2006/relationships/hyperlink" Target="http://www.rd.usda.gov/about-rd/leadership" TargetMode="External" Id="rId8" /></Relationships>
</file>

<file path=ppt/slides/_rels/slide3.xml.rels>&#65279;<?xml version="1.0" encoding="utf-8"?><Relationships xmlns="http://schemas.openxmlformats.org/package/2006/relationships"><Relationship Type="http://schemas.openxmlformats.org/officeDocument/2006/relationships/image" Target="/ppt/media/image35.png" Id="rId3" /><Relationship Type="http://schemas.openxmlformats.org/officeDocument/2006/relationships/notesSlide" Target="/ppt/notesSlides/notesSlide2.xml" Id="rId2" /><Relationship Type="http://schemas.openxmlformats.org/officeDocument/2006/relationships/slideLayout" Target="/ppt/slideLayouts/slideLayout56.xml" Id="rId1" /></Relationships>
</file>

<file path=ppt/slides/_rels/slide4.xml.rels>&#65279;<?xml version="1.0" encoding="utf-8"?><Relationships xmlns="http://schemas.openxmlformats.org/package/2006/relationships"><Relationship Type="http://schemas.openxmlformats.org/officeDocument/2006/relationships/image" Target="/ppt/media/image36.jpeg" Id="rId2" /><Relationship Type="http://schemas.openxmlformats.org/officeDocument/2006/relationships/slideLayout" Target="/ppt/slideLayouts/slideLayout58.xml" Id="rId1" /><Relationship Type="http://schemas.openxmlformats.org/officeDocument/2006/relationships/hyperlink" Target="https://www.rd.usda.gov/programs-services/single-family-housing-direct-home-loans" TargetMode="External" Id="rId3" /></Relationships>
</file>

<file path=ppt/slides/_rels/slide5.xml.rels>&#65279;<?xml version="1.0" encoding="utf-8"?><Relationships xmlns="http://schemas.openxmlformats.org/package/2006/relationships"><Relationship Type="http://schemas.openxmlformats.org/officeDocument/2006/relationships/notesSlide" Target="/ppt/notesSlides/notesSlide3.xml" Id="rId2" /><Relationship Type="http://schemas.openxmlformats.org/officeDocument/2006/relationships/slideLayout" Target="/ppt/slideLayouts/slideLayout56.xml" Id="rId1" /><Relationship Type="http://schemas.openxmlformats.org/officeDocument/2006/relationships/image" Target="/ppt/media/image37.jpeg" Id="rId4" /><Relationship Type="http://schemas.openxmlformats.org/officeDocument/2006/relationships/hyperlink" Target="https://gcc02.safelinks.protection.outlook.com/?url=https%3A%2F%2Fwww.federalregister.gov%2Fdocuments%2F2023%2F05%2F18%2F2023-10605%2Fnotice-of-funding-availability-for-the-native-community-development-financial-institution-ncdfi%3Futm_source%3Dfederalregister.gov%26utm_medium%3Demail%26utm_campaign%3Dsubscription%2Bmailing%2Blist&amp;data=05%7C01%7C%7C48b4dac874b44ee8bd2708db57d0f90e%7Ced5b36e701ee4ebc867ee03cfa0d4697%7C0%7C0%7C638200327259633205%7CUnknown%7CTWFpbGZsb3d8eyJWIjoiMC4wLjAwMDAiLCJQIjoiV2luMzIiLCJBTiI6Ik1haWwiLCJXVCI6Mn0%3D%7C3000%7C%7C%7C&amp;sdata=m%2FPsTw3jF39H7otHcl%2FWMIBd3QhNtXBk9Shmeub8jJw%3D&amp;reserved=0" TargetMode="External" Id="rId3" /></Relationships>
</file>

<file path=ppt/slides/_rels/slide6.xml.rels>&#65279;<?xml version="1.0" encoding="utf-8"?><Relationships xmlns="http://schemas.openxmlformats.org/package/2006/relationships"><Relationship Type="http://schemas.openxmlformats.org/officeDocument/2006/relationships/notesSlide" Target="/ppt/notesSlides/notesSlide4.xml" Id="rId2" /><Relationship Type="http://schemas.openxmlformats.org/officeDocument/2006/relationships/slideLayout" Target="/ppt/slideLayouts/slideLayout54.xml" Id="rId1" /></Relationships>
</file>

<file path=ppt/slides/_rels/slide7.xml.rels>&#65279;<?xml version="1.0" encoding="utf-8"?><Relationships xmlns="http://schemas.openxmlformats.org/package/2006/relationships"><Relationship Type="http://schemas.openxmlformats.org/officeDocument/2006/relationships/notesSlide" Target="/ppt/notesSlides/notesSlide5.xml" Id="rId2" /><Relationship Type="http://schemas.openxmlformats.org/officeDocument/2006/relationships/slideLayout" Target="/ppt/slideLayouts/slideLayout56.xml" Id="rId1" /><Relationship Type="http://schemas.openxmlformats.org/officeDocument/2006/relationships/image" Target="/ppt/media/image38.jpeg" Id="rId5" /><Relationship Type="http://schemas.openxmlformats.org/officeDocument/2006/relationships/hyperlink" Target="https://www.rd.usda.gov/programs-services/single-family-housing-programs/native-community-development-financial-institution-relending-demonstration-program#overview" TargetMode="External" Id="rId3" /><Relationship Type="http://schemas.openxmlformats.org/officeDocument/2006/relationships/hyperlink" Target="https://youtu.be/hFN6Gmw35qY" TargetMode="External" Id="rId4" /></Relationships>
</file>

<file path=ppt/slides/_rels/slide8.xml.rels>&#65279;<?xml version="1.0" encoding="utf-8"?><Relationships xmlns="http://schemas.openxmlformats.org/package/2006/relationships"><Relationship Type="http://schemas.openxmlformats.org/officeDocument/2006/relationships/notesSlide" Target="/ppt/notesSlides/notesSlide6.xml" Id="rId2" /><Relationship Type="http://schemas.openxmlformats.org/officeDocument/2006/relationships/slideLayout" Target="/ppt/slideLayouts/slideLayout54.xml" Id="rId1" /></Relationships>
</file>

<file path=ppt/slides/_rels/slide9.xml.rels>&#65279;<?xml version="1.0" encoding="utf-8"?><Relationships xmlns="http://schemas.openxmlformats.org/package/2006/relationships"><Relationship Type="http://schemas.openxmlformats.org/officeDocument/2006/relationships/image" Target="/ppt/media/image39.jpeg" Id="rId2" /><Relationship Type="http://schemas.openxmlformats.org/officeDocument/2006/relationships/slideLayout" Target="/ppt/slideLayouts/slideLayout58.xml" Id="rId1" /><Relationship Type="http://schemas.openxmlformats.org/officeDocument/2006/relationships/hyperlink" Target="https://www.rd.usda.gov/programs-services/single-family-housing-guaranteed-loan-program" TargetMode="External" Id="rId3"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14DB-582F-7E4C-ADF4-0D46391A08C8}"/>
              </a:ext>
            </a:extLst>
          </p:cNvPr>
          <p:cNvSpPr>
            <a:spLocks noGrp="1"/>
          </p:cNvSpPr>
          <p:nvPr>
            <p:ph type="ctrTitle"/>
          </p:nvPr>
        </p:nvSpPr>
        <p:spPr>
          <a:xfrm>
            <a:off x="1624263" y="4807674"/>
            <a:ext cx="10097837" cy="867123"/>
          </a:xfrm>
        </p:spPr>
        <p:txBody>
          <a:bodyPr/>
          <a:lstStyle/>
          <a:p>
            <a:pPr marL="1181100" algn="r"/>
            <a:r>
              <a:rPr lang="en-US" sz="3300" b="1" spc="15" dirty="0">
                <a:solidFill>
                  <a:srgbClr val="FFFFFF"/>
                </a:solidFill>
                <a:cs typeface="Calibri"/>
              </a:rPr>
              <a:t>USDA Rural Development</a:t>
            </a:r>
            <a:br>
              <a:rPr lang="en-US" sz="3300" b="1" spc="15" dirty="0">
                <a:solidFill>
                  <a:srgbClr val="FFFFFF"/>
                </a:solidFill>
                <a:cs typeface="Calibri"/>
              </a:rPr>
            </a:br>
            <a:r>
              <a:rPr lang="en-US" sz="3300" b="1" spc="15" dirty="0">
                <a:solidFill>
                  <a:srgbClr val="FFFFFF"/>
                </a:solidFill>
                <a:cs typeface="Calibri"/>
              </a:rPr>
              <a:t>Introduction to Programs for Tribes </a:t>
            </a:r>
            <a:endParaRPr lang="en-US" sz="3300" dirty="0">
              <a:solidFill>
                <a:prstClr val="white"/>
              </a:solidFill>
              <a:cs typeface="Calibri"/>
            </a:endParaRPr>
          </a:p>
        </p:txBody>
      </p:sp>
      <p:sp>
        <p:nvSpPr>
          <p:cNvPr id="3" name="Subtitle 2">
            <a:extLst>
              <a:ext uri="{FF2B5EF4-FFF2-40B4-BE49-F238E27FC236}">
                <a16:creationId xmlns:a16="http://schemas.microsoft.com/office/drawing/2014/main" id="{301E5EA6-6F2F-CC48-9751-DFD88AA2E485}"/>
              </a:ext>
            </a:extLst>
          </p:cNvPr>
          <p:cNvSpPr>
            <a:spLocks noGrp="1"/>
          </p:cNvSpPr>
          <p:nvPr>
            <p:ph type="subTitle" idx="1"/>
          </p:nvPr>
        </p:nvSpPr>
        <p:spPr>
          <a:xfrm>
            <a:off x="4880238" y="5896447"/>
            <a:ext cx="6841861" cy="660763"/>
          </a:xfrm>
        </p:spPr>
        <p:txBody>
          <a:bodyPr>
            <a:normAutofit/>
          </a:bodyPr>
          <a:lstStyle/>
          <a:p>
            <a:pPr algn="r"/>
            <a:r>
              <a:rPr lang="en-US" dirty="0"/>
              <a:t>October 2024</a:t>
            </a:r>
          </a:p>
        </p:txBody>
      </p:sp>
    </p:spTree>
    <p:extLst>
      <p:ext uri="{BB962C8B-B14F-4D97-AF65-F5344CB8AC3E}">
        <p14:creationId xmlns:p14="http://schemas.microsoft.com/office/powerpoint/2010/main" val="3101508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7FFAF0-3E1B-4CE5-8397-A5B78A383CBC}"/>
              </a:ext>
            </a:extLst>
          </p:cNvPr>
          <p:cNvSpPr txBox="1">
            <a:spLocks/>
          </p:cNvSpPr>
          <p:nvPr/>
        </p:nvSpPr>
        <p:spPr bwMode="auto">
          <a:xfrm>
            <a:off x="879144" y="504439"/>
            <a:ext cx="9512963" cy="576271"/>
          </a:xfrm>
          <a:prstGeom prst="rect">
            <a:avLst/>
          </a:prstGeom>
          <a:noFill/>
          <a:ln w="9525">
            <a:noFill/>
            <a:miter lim="800000"/>
            <a:headEnd/>
            <a:tailEnd/>
          </a:ln>
        </p:spPr>
        <p:txBody>
          <a:bodyPr anchor="ctr"/>
          <a:lstStyle/>
          <a:p>
            <a:pPr marL="0" marR="0" lvl="0" indent="0" algn="l" defTabSz="9141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itchFamily="34" charset="0"/>
              <a:ea typeface="ITC Franklin Gothic Book"/>
              <a:cs typeface="ITC Franklin Gothic Book"/>
            </a:endParaRPr>
          </a:p>
        </p:txBody>
      </p:sp>
      <p:sp>
        <p:nvSpPr>
          <p:cNvPr id="7" name="Content Placeholder 4">
            <a:extLst>
              <a:ext uri="{FF2B5EF4-FFF2-40B4-BE49-F238E27FC236}">
                <a16:creationId xmlns:a16="http://schemas.microsoft.com/office/drawing/2014/main" id="{EFEFCFEA-0CA1-41C2-B5FF-B8BDD11DAEB6}"/>
              </a:ext>
            </a:extLst>
          </p:cNvPr>
          <p:cNvSpPr txBox="1">
            <a:spLocks noGrp="1"/>
          </p:cNvSpPr>
          <p:nvPr>
            <p:ph idx="1"/>
          </p:nvPr>
        </p:nvSpPr>
        <p:spPr bwMode="auto">
          <a:xfrm>
            <a:off x="879144" y="1965966"/>
            <a:ext cx="9512963" cy="846714"/>
          </a:xfrm>
          <a:prstGeom prst="rect">
            <a:avLst/>
          </a:prstGeom>
          <a:noFill/>
          <a:ln w="9525">
            <a:noFill/>
            <a:miter lim="800000"/>
            <a:headEnd/>
            <a:tailEnd/>
          </a:ln>
        </p:spPr>
        <p:txBody>
          <a:bodyPr/>
          <a:lstStyle/>
          <a:p>
            <a:pPr marL="342838" marR="0" lvl="0" indent="-342838" algn="l" defTabSz="914158" rtl="0" eaLnBrk="1" fontAlgn="auto" latinLnBrk="0" hangingPunct="1">
              <a:lnSpc>
                <a:spcPct val="100000"/>
              </a:lnSpc>
              <a:spcBef>
                <a:spcPct val="20000"/>
              </a:spcBef>
              <a:spcAft>
                <a:spcPts val="0"/>
              </a:spcAft>
              <a:buClrTx/>
              <a:buSzTx/>
              <a:buFontTx/>
              <a:buNone/>
              <a:tabLst/>
              <a:defRPr/>
            </a:pPr>
            <a:r>
              <a:rPr kumimoji="0" lang="en-US" sz="2204" b="0" i="0" u="none" strike="noStrike" kern="1200" cap="none" spc="0" normalizeH="0" baseline="0" noProof="0" dirty="0">
                <a:ln>
                  <a:noFill/>
                </a:ln>
                <a:solidFill>
                  <a:srgbClr val="003142"/>
                </a:solidFill>
                <a:effectLst/>
                <a:uLnTx/>
                <a:uFillTx/>
                <a:latin typeface="Calibri" pitchFamily="34" charset="0"/>
                <a:ea typeface="ITC Franklin Gothic Demi"/>
                <a:cs typeface="ITC Franklin Gothic Demi"/>
              </a:rPr>
              <a:t> </a:t>
            </a:r>
          </a:p>
          <a:p>
            <a:pPr marL="342838" marR="0" lvl="0" indent="-342838" algn="l" defTabSz="914158" rtl="0" eaLnBrk="1" fontAlgn="auto" latinLnBrk="0" hangingPunct="1">
              <a:lnSpc>
                <a:spcPct val="100000"/>
              </a:lnSpc>
              <a:spcBef>
                <a:spcPct val="20000"/>
              </a:spcBef>
              <a:spcAft>
                <a:spcPts val="0"/>
              </a:spcAft>
              <a:buClrTx/>
              <a:buSzTx/>
              <a:buFontTx/>
              <a:buNone/>
              <a:tabLst/>
              <a:defRPr/>
            </a:pPr>
            <a:endParaRPr lang="en-US" sz="2204" dirty="0">
              <a:solidFill>
                <a:srgbClr val="003142"/>
              </a:solidFill>
              <a:latin typeface="Calibri" pitchFamily="34" charset="0"/>
              <a:ea typeface="ITC Franklin Gothic Demi"/>
              <a:cs typeface="ITC Franklin Gothic Demi"/>
            </a:endParaRPr>
          </a:p>
          <a:p>
            <a:pPr marL="342838" marR="0" lvl="0" indent="-342838" algn="l" defTabSz="914158" rtl="0" eaLnBrk="1" fontAlgn="auto" latinLnBrk="0" hangingPunct="1">
              <a:lnSpc>
                <a:spcPct val="100000"/>
              </a:lnSpc>
              <a:spcBef>
                <a:spcPct val="20000"/>
              </a:spcBef>
              <a:spcAft>
                <a:spcPts val="0"/>
              </a:spcAft>
              <a:buClrTx/>
              <a:buSzTx/>
              <a:buFontTx/>
              <a:buNone/>
              <a:tabLst/>
              <a:defRPr/>
            </a:pPr>
            <a:endParaRPr kumimoji="0" lang="en-US" sz="2204" b="0" i="0" u="none" strike="noStrike" kern="1200" cap="none" spc="0" normalizeH="0" baseline="0" noProof="0" dirty="0">
              <a:ln>
                <a:noFill/>
              </a:ln>
              <a:solidFill>
                <a:srgbClr val="003142"/>
              </a:solidFill>
              <a:effectLst/>
              <a:uLnTx/>
              <a:uFillTx/>
              <a:latin typeface="Calibri" pitchFamily="34" charset="0"/>
              <a:ea typeface="ITC Franklin Gothic Demi"/>
              <a:cs typeface="ITC Franklin Gothic Demi"/>
            </a:endParaRPr>
          </a:p>
        </p:txBody>
      </p:sp>
      <p:sp>
        <p:nvSpPr>
          <p:cNvPr id="9" name="Title 1">
            <a:extLst>
              <a:ext uri="{FF2B5EF4-FFF2-40B4-BE49-F238E27FC236}">
                <a16:creationId xmlns:a16="http://schemas.microsoft.com/office/drawing/2014/main" id="{F7523AB9-785C-4DD4-B52C-201BA222CBAA}"/>
              </a:ext>
            </a:extLst>
          </p:cNvPr>
          <p:cNvSpPr txBox="1">
            <a:spLocks/>
          </p:cNvSpPr>
          <p:nvPr/>
        </p:nvSpPr>
        <p:spPr bwMode="auto">
          <a:xfrm>
            <a:off x="1192378" y="647365"/>
            <a:ext cx="9512963" cy="576271"/>
          </a:xfrm>
          <a:prstGeom prst="rect">
            <a:avLst/>
          </a:prstGeom>
          <a:noFill/>
          <a:ln w="9525">
            <a:noFill/>
            <a:miter lim="800000"/>
            <a:headEnd/>
            <a:tailEnd/>
          </a:ln>
        </p:spPr>
        <p:txBody>
          <a:bodyPr anchor="ctr"/>
          <a:lstStyle/>
          <a:p>
            <a:pPr marL="0" marR="0" lvl="0" indent="0" algn="l" defTabSz="91415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ITC Franklin Gothic Book"/>
                <a:cs typeface="Arial" panose="020B0604020202020204" pitchFamily="34" charset="0"/>
              </a:rPr>
              <a:t>Single Family Housing Guaranteed Loan Program</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ITC Franklin Gothic Book"/>
              <a:cs typeface="Arial" panose="020B0604020202020204" pitchFamily="34" charset="0"/>
            </a:endParaRPr>
          </a:p>
          <a:p>
            <a:pPr marL="0" marR="0" lvl="0" indent="0" algn="l" defTabSz="9141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itchFamily="34" charset="0"/>
              <a:ea typeface="ITC Franklin Gothic Book"/>
              <a:cs typeface="ITC Franklin Gothic Book"/>
            </a:endParaRPr>
          </a:p>
        </p:txBody>
      </p:sp>
      <p:sp>
        <p:nvSpPr>
          <p:cNvPr id="2" name="TextBox 1">
            <a:extLst>
              <a:ext uri="{FF2B5EF4-FFF2-40B4-BE49-F238E27FC236}">
                <a16:creationId xmlns:a16="http://schemas.microsoft.com/office/drawing/2014/main" id="{A1F85E65-4635-4B85-A947-E72F6DCC89A1}"/>
              </a:ext>
            </a:extLst>
          </p:cNvPr>
          <p:cNvSpPr txBox="1"/>
          <p:nvPr/>
        </p:nvSpPr>
        <p:spPr>
          <a:xfrm>
            <a:off x="670560" y="1965966"/>
            <a:ext cx="6035040" cy="4154984"/>
          </a:xfrm>
          <a:prstGeom prst="rect">
            <a:avLst/>
          </a:prstGeom>
          <a:noFill/>
        </p:spPr>
        <p:txBody>
          <a:bodyPr wrap="square" rtlCol="0">
            <a:spAutoFit/>
          </a:bodyPr>
          <a:lstStyle/>
          <a:p>
            <a:r>
              <a:rPr lang="en-US" sz="2400" b="1" dirty="0">
                <a:latin typeface="Amasis MT Pro Black" panose="02040A04050005020304" pitchFamily="18" charset="0"/>
              </a:rPr>
              <a:t>Pilots Programs </a:t>
            </a:r>
          </a:p>
          <a:p>
            <a:endParaRPr lang="en-US" sz="2400" dirty="0"/>
          </a:p>
          <a:p>
            <a:r>
              <a:rPr lang="en-US" sz="2400" dirty="0"/>
              <a:t>Appraisals – making accommodations for the lack of availability of appraisers with knowledge and experience of trust land property</a:t>
            </a:r>
          </a:p>
          <a:p>
            <a:endParaRPr lang="en-US" sz="2400" dirty="0"/>
          </a:p>
          <a:p>
            <a:r>
              <a:rPr lang="en-US" sz="2400" dirty="0"/>
              <a:t>Repair/Rehab – making allowance for properties currently owned without liens to be treated as “purchases” for the sake of utilizing the program</a:t>
            </a:r>
          </a:p>
        </p:txBody>
      </p:sp>
      <p:pic>
        <p:nvPicPr>
          <p:cNvPr id="5" name="Picture 4" descr="Child wearing pilot helmet">
            <a:extLst>
              <a:ext uri="{FF2B5EF4-FFF2-40B4-BE49-F238E27FC236}">
                <a16:creationId xmlns:a16="http://schemas.microsoft.com/office/drawing/2014/main" id="{768492FA-754E-4AE7-991C-B7980FF332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46928" y="1722126"/>
            <a:ext cx="4628511" cy="4892034"/>
          </a:xfrm>
          <a:prstGeom prst="rect">
            <a:avLst/>
          </a:prstGeom>
        </p:spPr>
      </p:pic>
    </p:spTree>
    <p:extLst>
      <p:ext uri="{BB962C8B-B14F-4D97-AF65-F5344CB8AC3E}">
        <p14:creationId xmlns:p14="http://schemas.microsoft.com/office/powerpoint/2010/main" val="3905333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7FFAF0-3E1B-4CE5-8397-A5B78A383CBC}"/>
              </a:ext>
            </a:extLst>
          </p:cNvPr>
          <p:cNvSpPr txBox="1">
            <a:spLocks/>
          </p:cNvSpPr>
          <p:nvPr/>
        </p:nvSpPr>
        <p:spPr bwMode="auto">
          <a:xfrm>
            <a:off x="879144" y="504439"/>
            <a:ext cx="9512963" cy="576271"/>
          </a:xfrm>
          <a:prstGeom prst="rect">
            <a:avLst/>
          </a:prstGeom>
          <a:noFill/>
          <a:ln w="9525">
            <a:noFill/>
            <a:miter lim="800000"/>
            <a:headEnd/>
            <a:tailEnd/>
          </a:ln>
        </p:spPr>
        <p:txBody>
          <a:bodyPr anchor="ctr"/>
          <a:lstStyle/>
          <a:p>
            <a:pPr marL="0" marR="0" lvl="0" indent="0" algn="l" defTabSz="9141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itchFamily="34" charset="0"/>
              <a:ea typeface="ITC Franklin Gothic Book"/>
              <a:cs typeface="ITC Franklin Gothic Book"/>
            </a:endParaRPr>
          </a:p>
        </p:txBody>
      </p:sp>
      <p:sp>
        <p:nvSpPr>
          <p:cNvPr id="7" name="Content Placeholder 4">
            <a:extLst>
              <a:ext uri="{FF2B5EF4-FFF2-40B4-BE49-F238E27FC236}">
                <a16:creationId xmlns:a16="http://schemas.microsoft.com/office/drawing/2014/main" id="{EFEFCFEA-0CA1-41C2-B5FF-B8BDD11DAEB6}"/>
              </a:ext>
            </a:extLst>
          </p:cNvPr>
          <p:cNvSpPr txBox="1">
            <a:spLocks noGrp="1"/>
          </p:cNvSpPr>
          <p:nvPr>
            <p:ph idx="1"/>
          </p:nvPr>
        </p:nvSpPr>
        <p:spPr bwMode="auto">
          <a:xfrm>
            <a:off x="879144" y="1965966"/>
            <a:ext cx="9512963" cy="846714"/>
          </a:xfrm>
          <a:prstGeom prst="rect">
            <a:avLst/>
          </a:prstGeom>
          <a:noFill/>
          <a:ln w="9525">
            <a:noFill/>
            <a:miter lim="800000"/>
            <a:headEnd/>
            <a:tailEnd/>
          </a:ln>
        </p:spPr>
        <p:txBody>
          <a:bodyPr/>
          <a:lstStyle/>
          <a:p>
            <a:pPr marL="342838" marR="0" lvl="0" indent="-342838" algn="l" defTabSz="914158" rtl="0" eaLnBrk="1" fontAlgn="auto" latinLnBrk="0" hangingPunct="1">
              <a:lnSpc>
                <a:spcPct val="100000"/>
              </a:lnSpc>
              <a:spcBef>
                <a:spcPct val="20000"/>
              </a:spcBef>
              <a:spcAft>
                <a:spcPts val="0"/>
              </a:spcAft>
              <a:buClrTx/>
              <a:buSzTx/>
              <a:buFontTx/>
              <a:buNone/>
              <a:tabLst/>
              <a:defRPr/>
            </a:pPr>
            <a:r>
              <a:rPr kumimoji="0" lang="en-US" sz="2204" b="0" i="0" u="none" strike="noStrike" kern="1200" cap="none" spc="0" normalizeH="0" baseline="0" noProof="0" dirty="0">
                <a:ln>
                  <a:noFill/>
                </a:ln>
                <a:solidFill>
                  <a:srgbClr val="003142"/>
                </a:solidFill>
                <a:effectLst/>
                <a:uLnTx/>
                <a:uFillTx/>
                <a:latin typeface="Calibri" pitchFamily="34" charset="0"/>
                <a:ea typeface="ITC Franklin Gothic Demi"/>
                <a:cs typeface="ITC Franklin Gothic Demi"/>
              </a:rPr>
              <a:t> </a:t>
            </a:r>
          </a:p>
          <a:p>
            <a:pPr marL="342838" marR="0" lvl="0" indent="-342838" algn="l" defTabSz="914158" rtl="0" eaLnBrk="1" fontAlgn="auto" latinLnBrk="0" hangingPunct="1">
              <a:lnSpc>
                <a:spcPct val="100000"/>
              </a:lnSpc>
              <a:spcBef>
                <a:spcPct val="20000"/>
              </a:spcBef>
              <a:spcAft>
                <a:spcPts val="0"/>
              </a:spcAft>
              <a:buClrTx/>
              <a:buSzTx/>
              <a:buFontTx/>
              <a:buNone/>
              <a:tabLst/>
              <a:defRPr/>
            </a:pPr>
            <a:endParaRPr lang="en-US" sz="2204" dirty="0">
              <a:solidFill>
                <a:srgbClr val="003142"/>
              </a:solidFill>
              <a:latin typeface="Calibri" pitchFamily="34" charset="0"/>
              <a:ea typeface="ITC Franklin Gothic Demi"/>
              <a:cs typeface="ITC Franklin Gothic Demi"/>
            </a:endParaRPr>
          </a:p>
          <a:p>
            <a:pPr marL="342838" marR="0" lvl="0" indent="-342838" algn="l" defTabSz="914158" rtl="0" eaLnBrk="1" fontAlgn="auto" latinLnBrk="0" hangingPunct="1">
              <a:lnSpc>
                <a:spcPct val="100000"/>
              </a:lnSpc>
              <a:spcBef>
                <a:spcPct val="20000"/>
              </a:spcBef>
              <a:spcAft>
                <a:spcPts val="0"/>
              </a:spcAft>
              <a:buClrTx/>
              <a:buSzTx/>
              <a:buFontTx/>
              <a:buNone/>
              <a:tabLst/>
              <a:defRPr/>
            </a:pPr>
            <a:endParaRPr kumimoji="0" lang="en-US" sz="2204" b="0" i="0" u="none" strike="noStrike" kern="1200" cap="none" spc="0" normalizeH="0" baseline="0" noProof="0" dirty="0">
              <a:ln>
                <a:noFill/>
              </a:ln>
              <a:solidFill>
                <a:srgbClr val="003142"/>
              </a:solidFill>
              <a:effectLst/>
              <a:uLnTx/>
              <a:uFillTx/>
              <a:latin typeface="Calibri" pitchFamily="34" charset="0"/>
              <a:ea typeface="ITC Franklin Gothic Demi"/>
              <a:cs typeface="ITC Franklin Gothic Demi"/>
            </a:endParaRPr>
          </a:p>
        </p:txBody>
      </p:sp>
      <p:sp>
        <p:nvSpPr>
          <p:cNvPr id="9" name="Title 1">
            <a:extLst>
              <a:ext uri="{FF2B5EF4-FFF2-40B4-BE49-F238E27FC236}">
                <a16:creationId xmlns:a16="http://schemas.microsoft.com/office/drawing/2014/main" id="{F7523AB9-785C-4DD4-B52C-201BA222CBAA}"/>
              </a:ext>
            </a:extLst>
          </p:cNvPr>
          <p:cNvSpPr txBox="1">
            <a:spLocks/>
          </p:cNvSpPr>
          <p:nvPr/>
        </p:nvSpPr>
        <p:spPr bwMode="auto">
          <a:xfrm>
            <a:off x="1192378" y="647365"/>
            <a:ext cx="9512963" cy="576271"/>
          </a:xfrm>
          <a:prstGeom prst="rect">
            <a:avLst/>
          </a:prstGeom>
          <a:noFill/>
          <a:ln w="9525">
            <a:noFill/>
            <a:miter lim="800000"/>
            <a:headEnd/>
            <a:tailEnd/>
          </a:ln>
        </p:spPr>
        <p:txBody>
          <a:bodyPr anchor="ctr"/>
          <a:lstStyle/>
          <a:p>
            <a:pPr marL="0" marR="0" lvl="0" indent="0" algn="l" defTabSz="91415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ITC Franklin Gothic Book"/>
                <a:cs typeface="Arial" panose="020B0604020202020204" pitchFamily="34" charset="0"/>
              </a:rPr>
              <a:t>Single Family Housing Guaranteed Loan Program</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ITC Franklin Gothic Book"/>
              <a:cs typeface="Arial" panose="020B0604020202020204" pitchFamily="34" charset="0"/>
            </a:endParaRPr>
          </a:p>
          <a:p>
            <a:pPr marL="0" marR="0" lvl="0" indent="0" algn="l" defTabSz="91415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itchFamily="34" charset="0"/>
              <a:ea typeface="ITC Franklin Gothic Book"/>
              <a:cs typeface="ITC Franklin Gothic Book"/>
            </a:endParaRPr>
          </a:p>
        </p:txBody>
      </p:sp>
      <p:sp>
        <p:nvSpPr>
          <p:cNvPr id="2" name="TextBox 1">
            <a:extLst>
              <a:ext uri="{FF2B5EF4-FFF2-40B4-BE49-F238E27FC236}">
                <a16:creationId xmlns:a16="http://schemas.microsoft.com/office/drawing/2014/main" id="{A1F85E65-4635-4B85-A947-E72F6DCC89A1}"/>
              </a:ext>
            </a:extLst>
          </p:cNvPr>
          <p:cNvSpPr txBox="1"/>
          <p:nvPr/>
        </p:nvSpPr>
        <p:spPr>
          <a:xfrm>
            <a:off x="2979223" y="2337161"/>
            <a:ext cx="9396427" cy="3416320"/>
          </a:xfrm>
          <a:prstGeom prst="rect">
            <a:avLst/>
          </a:prstGeom>
          <a:noFill/>
        </p:spPr>
        <p:txBody>
          <a:bodyPr wrap="square" rtlCol="0">
            <a:spAutoFit/>
          </a:bodyPr>
          <a:lstStyle/>
          <a:p>
            <a:r>
              <a:rPr lang="en-US" sz="2400" b="1" dirty="0"/>
              <a:t>Memorandum of Understanding (MOU)</a:t>
            </a:r>
          </a:p>
          <a:p>
            <a:endParaRPr lang="en-US" sz="2400" dirty="0"/>
          </a:p>
          <a:p>
            <a:r>
              <a:rPr lang="en-US" sz="2400" dirty="0"/>
              <a:t>The Agency can make special accommodations to our delinquency and default procedures and processes to provide a lender with the flexibility they desire to provide loans on trust lands.</a:t>
            </a:r>
          </a:p>
          <a:p>
            <a:endParaRPr lang="en-US" sz="2400" dirty="0"/>
          </a:p>
          <a:p>
            <a:r>
              <a:rPr lang="en-US" sz="2400" dirty="0"/>
              <a:t>The first one has been signed with 1</a:t>
            </a:r>
            <a:r>
              <a:rPr lang="en-US" sz="2400" baseline="30000" dirty="0"/>
              <a:t>st</a:t>
            </a:r>
            <a:r>
              <a:rPr lang="en-US" sz="2400" dirty="0"/>
              <a:t> Tribal Lending, opening their origination nationally and potential for secondary market investment for Native CDFIs.</a:t>
            </a:r>
          </a:p>
        </p:txBody>
      </p:sp>
      <p:pic>
        <p:nvPicPr>
          <p:cNvPr id="3" name="Picture 2">
            <a:extLst>
              <a:ext uri="{FF2B5EF4-FFF2-40B4-BE49-F238E27FC236}">
                <a16:creationId xmlns:a16="http://schemas.microsoft.com/office/drawing/2014/main" id="{03CD7F02-A15C-7744-206F-DC326460C1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3439" y="2724443"/>
            <a:ext cx="2493348" cy="1409113"/>
          </a:xfrm>
          <a:prstGeom prst="rect">
            <a:avLst/>
          </a:prstGeom>
        </p:spPr>
      </p:pic>
    </p:spTree>
    <p:extLst>
      <p:ext uri="{BB962C8B-B14F-4D97-AF65-F5344CB8AC3E}">
        <p14:creationId xmlns:p14="http://schemas.microsoft.com/office/powerpoint/2010/main" val="3330718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6">
            <a:extLst>
              <a:ext uri="{FF2B5EF4-FFF2-40B4-BE49-F238E27FC236}">
                <a16:creationId xmlns:a16="http://schemas.microsoft.com/office/drawing/2014/main" id="{D29B4227-C287-43DB-8ABA-FF6C6B8444C5}"/>
              </a:ext>
            </a:extLst>
          </p:cNvPr>
          <p:cNvSpPr txBox="1"/>
          <p:nvPr/>
        </p:nvSpPr>
        <p:spPr>
          <a:xfrm>
            <a:off x="425944" y="1285875"/>
            <a:ext cx="7257392" cy="4739759"/>
          </a:xfrm>
          <a:prstGeom prst="rect">
            <a:avLst/>
          </a:prstGeom>
        </p:spPr>
        <p:txBody>
          <a:bodyPr vert="horz" wrap="square" lIns="0" tIns="0" rIns="0" bIns="0" rtlCol="0">
            <a:spAutoFit/>
          </a:bodyPr>
          <a:lstStyle/>
          <a:p>
            <a:pPr marL="16977"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3" normalizeH="0" baseline="0" noProof="0" dirty="0">
                <a:ln>
                  <a:noFill/>
                </a:ln>
                <a:solidFill>
                  <a:prstClr val="black"/>
                </a:solidFill>
                <a:effectLst/>
                <a:uLnTx/>
                <a:uFillTx/>
                <a:latin typeface="Arial" panose="020B0604020202020204" pitchFamily="34" charset="0"/>
                <a:cs typeface="Arial" panose="020B0604020202020204" pitchFamily="34" charset="0"/>
              </a:rPr>
              <a:t>504 Loan &amp; Grant Programs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Loan Program: This program assists very-low-income homeowners with a loan to repair, improve or modernize their home.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Max. Loan:</a:t>
            </a:r>
            <a:r>
              <a:rPr lang="en-US" sz="2200" spc="33" dirty="0">
                <a:solidFill>
                  <a:prstClr val="black"/>
                </a:solidFill>
                <a:latin typeface="Arial" panose="020B0604020202020204" pitchFamily="34" charset="0"/>
                <a:cs typeface="Arial" panose="020B0604020202020204" pitchFamily="34" charset="0"/>
              </a:rPr>
              <a:t> $40,000 </a:t>
            </a:r>
            <a:endParaRPr kumimoji="0" lang="en-US" sz="22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Interest Rate Fixed: 1% - Repayment over 20 years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Loans less than $7,500 secured by note only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Grant Program: Grants to individuals (62+) very-low-income homeowners to remove health and safety hazards in their home.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Max. Grant: 10,000</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May submit applications year-round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object 7">
            <a:extLst>
              <a:ext uri="{FF2B5EF4-FFF2-40B4-BE49-F238E27FC236}">
                <a16:creationId xmlns:a16="http://schemas.microsoft.com/office/drawing/2014/main" id="{D7E1B9F8-270D-4D2F-B3FE-B07944E364D9}"/>
              </a:ext>
            </a:extLst>
          </p:cNvPr>
          <p:cNvSpPr txBox="1"/>
          <p:nvPr/>
        </p:nvSpPr>
        <p:spPr>
          <a:xfrm>
            <a:off x="393509" y="382804"/>
            <a:ext cx="11404982" cy="615553"/>
          </a:xfrm>
          <a:prstGeom prst="rect">
            <a:avLst/>
          </a:prstGeom>
        </p:spPr>
        <p:txBody>
          <a:bodyPr vert="horz" wrap="square" lIns="0" tIns="0" rIns="0" bIns="0" rtlCol="0">
            <a:spAutoFit/>
          </a:bodyPr>
          <a:lstStyle/>
          <a:p>
            <a:pPr marL="16977"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7" normalizeH="0" baseline="0" noProof="0" dirty="0">
                <a:ln>
                  <a:noFill/>
                </a:ln>
                <a:solidFill>
                  <a:prstClr val="black"/>
                </a:solidFill>
                <a:effectLst/>
                <a:uLnTx/>
                <a:uFillTx/>
                <a:latin typeface="Arial" panose="020B0604020202020204" pitchFamily="34" charset="0"/>
                <a:cs typeface="Arial" panose="020B0604020202020204" pitchFamily="34" charset="0"/>
              </a:rPr>
              <a:t>Rehabilitation Funding For Existing Homes</a:t>
            </a:r>
            <a:endParaRPr kumimoji="0"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aphicFrame>
        <p:nvGraphicFramePr>
          <p:cNvPr id="7" name="Picture Placeholder 8">
            <a:extLst>
              <a:ext uri="{FF2B5EF4-FFF2-40B4-BE49-F238E27FC236}">
                <a16:creationId xmlns:a16="http://schemas.microsoft.com/office/drawing/2014/main" id="{AC2204F8-E884-4D22-BB84-8A6563306CAF}"/>
              </a:ext>
            </a:extLst>
          </p:cNvPr>
          <p:cNvGraphicFramePr>
            <a:graphicFrameLocks noChangeAspect="1"/>
          </p:cNvGraphicFramePr>
          <p:nvPr>
            <p:extLst>
              <p:ext uri="{D42A27DB-BD31-4B8C-83A1-F6EECF244321}">
                <p14:modId xmlns:p14="http://schemas.microsoft.com/office/powerpoint/2010/main" val="2286884224"/>
              </p:ext>
            </p:extLst>
          </p:nvPr>
        </p:nvGraphicFramePr>
        <p:xfrm>
          <a:off x="7229525" y="1285875"/>
          <a:ext cx="4651375" cy="4286250"/>
        </p:xfrm>
        <a:graphic>
          <a:graphicData uri="http://schemas.openxmlformats.org/presentationml/2006/ole">
            <mc:AlternateContent xmlns:mc="http://schemas.openxmlformats.org/markup-compatibility/2006">
              <mc:Choice xmlns:v="urn:schemas-microsoft-com:vml" Requires="v">
                <p:oleObj name="Document" r:id="rId3" imgW="5956042" imgH="5489729" progId="Word.Document.12">
                  <p:embed/>
                </p:oleObj>
              </mc:Choice>
              <mc:Fallback>
                <p:oleObj name="Document" r:id="rId3" imgW="5956042" imgH="5489729" progId="Word.Document.12">
                  <p:embed/>
                  <p:pic>
                    <p:nvPicPr>
                      <p:cNvPr id="7" name="Picture Placeholder 8">
                        <a:extLst>
                          <a:ext uri="{FF2B5EF4-FFF2-40B4-BE49-F238E27FC236}">
                            <a16:creationId xmlns:a16="http://schemas.microsoft.com/office/drawing/2014/main" id="{AC2204F8-E884-4D22-BB84-8A6563306CAF}"/>
                          </a:ext>
                        </a:extLst>
                      </p:cNvPr>
                      <p:cNvPicPr/>
                      <p:nvPr/>
                    </p:nvPicPr>
                    <p:blipFill>
                      <a:blip r:embed="rId4"/>
                      <a:stretch>
                        <a:fillRect/>
                      </a:stretch>
                    </p:blipFill>
                    <p:spPr>
                      <a:xfrm>
                        <a:off x="7229525" y="1285875"/>
                        <a:ext cx="4651375" cy="4286250"/>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2B3386F4-84B5-4D0F-A4AC-C771B6E7395D}"/>
              </a:ext>
            </a:extLst>
          </p:cNvPr>
          <p:cNvSpPr/>
          <p:nvPr/>
        </p:nvSpPr>
        <p:spPr>
          <a:xfrm>
            <a:off x="0" y="5897996"/>
            <a:ext cx="12192000" cy="461665"/>
          </a:xfrm>
          <a:prstGeom prst="rect">
            <a:avLst/>
          </a:prstGeom>
        </p:spPr>
        <p:txBody>
          <a:bodyPr wrap="square">
            <a:spAutoFit/>
          </a:bodyPr>
          <a:lstStyle/>
          <a:p>
            <a:pPr algn="ctr"/>
            <a:r>
              <a:rPr lang="en-US" sz="2400" dirty="0">
                <a:latin typeface="Arial" panose="020B0604020202020204" pitchFamily="34" charset="0"/>
                <a:cs typeface="Arial" panose="020B0604020202020204" pitchFamily="34" charset="0"/>
                <a:hlinkClick r:id="rId5"/>
              </a:rPr>
              <a:t>https://www.rd.usda.gov/programs-services/single-family-housing-repair-loans-grants</a:t>
            </a:r>
            <a:r>
              <a:rPr lang="en-U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94198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6">
            <a:extLst>
              <a:ext uri="{FF2B5EF4-FFF2-40B4-BE49-F238E27FC236}">
                <a16:creationId xmlns:a16="http://schemas.microsoft.com/office/drawing/2014/main" id="{D4111E7D-AE02-4985-BBF0-6518CF75FC87}"/>
              </a:ext>
            </a:extLst>
          </p:cNvPr>
          <p:cNvSpPr txBox="1"/>
          <p:nvPr/>
        </p:nvSpPr>
        <p:spPr>
          <a:xfrm>
            <a:off x="448135" y="2072939"/>
            <a:ext cx="6072996" cy="3175228"/>
          </a:xfrm>
          <a:prstGeom prst="rect">
            <a:avLst/>
          </a:prstGeom>
        </p:spPr>
        <p:txBody>
          <a:bodyPr vert="horz" wrap="square" lIns="0" tIns="0" rIns="0" bIns="0" rtlCol="0">
            <a:spAutoFit/>
          </a:bodyPr>
          <a:lstStyle/>
          <a:p>
            <a:pPr marL="16977"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13"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533 Housing Preservation Grant Program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33"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33"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Grants for the repair or rehabilitation of housing occupied by low and very low-income people. </a:t>
            </a:r>
          </a:p>
          <a:p>
            <a:pPr marL="356525" marR="0" lvl="0" indent="-339547" algn="l" defTabSz="914400" rtl="0" eaLnBrk="1" fontAlgn="auto" latinLnBrk="0" hangingPunct="1">
              <a:lnSpc>
                <a:spcPct val="100000"/>
              </a:lnSpc>
              <a:spcBef>
                <a:spcPts val="1417"/>
              </a:spcBef>
              <a:spcAft>
                <a:spcPts val="0"/>
              </a:spcAft>
              <a:buClr>
                <a:srgbClr val="456F61"/>
              </a:buClr>
              <a:buSzTx/>
              <a:buFont typeface="Arial"/>
              <a:buChar char="•"/>
              <a:tabLst>
                <a:tab pos="356525" algn="l"/>
              </a:tabLst>
              <a:defRPr/>
            </a:pPr>
            <a:r>
              <a:rPr kumimoji="0" lang="en-US" sz="2000" b="0" i="0" u="none" strike="noStrike" kern="1200" cap="none" spc="33"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must be in eligible rural area. </a:t>
            </a:r>
          </a:p>
          <a:p>
            <a:pPr marL="356525" marR="0" lvl="0" indent="-339547" algn="l" defTabSz="914400" rtl="0" eaLnBrk="1" fontAlgn="auto" latinLnBrk="0" hangingPunct="1">
              <a:lnSpc>
                <a:spcPct val="100000"/>
              </a:lnSpc>
              <a:spcBef>
                <a:spcPts val="1417"/>
              </a:spcBef>
              <a:spcAft>
                <a:spcPts val="0"/>
              </a:spcAft>
              <a:buClr>
                <a:srgbClr val="456F61"/>
              </a:buClr>
              <a:buSzTx/>
              <a:buFont typeface="Arial"/>
              <a:buChar char="•"/>
              <a:tabLst>
                <a:tab pos="356525" algn="l"/>
              </a:tabLst>
              <a:defRPr/>
            </a:pPr>
            <a:r>
              <a:rPr kumimoji="0" lang="en-US" sz="2000" b="0" i="0" u="none" strike="noStrike" kern="1200" cap="none" spc="33"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are accepted on annual basis through a Notice of Funding Availability published in the Federal Register.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33"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FDD5904A-6B59-4DDE-A244-9208B4AE2C39}"/>
              </a:ext>
            </a:extLst>
          </p:cNvPr>
          <p:cNvPicPr>
            <a:picLocks noChangeAspect="1"/>
          </p:cNvPicPr>
          <p:nvPr/>
        </p:nvPicPr>
        <p:blipFill>
          <a:blip r:embed="rId3"/>
          <a:stretch>
            <a:fillRect/>
          </a:stretch>
        </p:blipFill>
        <p:spPr>
          <a:xfrm>
            <a:off x="8641105" y="3207052"/>
            <a:ext cx="3342857" cy="3380952"/>
          </a:xfrm>
          <a:prstGeom prst="rect">
            <a:avLst/>
          </a:prstGeom>
          <a:effectLst>
            <a:glow rad="63500">
              <a:schemeClr val="accent6">
                <a:satMod val="175000"/>
                <a:alpha val="40000"/>
              </a:schemeClr>
            </a:glow>
          </a:effectLst>
        </p:spPr>
      </p:pic>
      <p:pic>
        <p:nvPicPr>
          <p:cNvPr id="2" name="Picture 1">
            <a:extLst>
              <a:ext uri="{FF2B5EF4-FFF2-40B4-BE49-F238E27FC236}">
                <a16:creationId xmlns:a16="http://schemas.microsoft.com/office/drawing/2014/main" id="{D0EA1C43-A698-4B09-B51E-4CDA97A7AFA9}"/>
              </a:ext>
            </a:extLst>
          </p:cNvPr>
          <p:cNvPicPr>
            <a:picLocks noChangeAspect="1"/>
          </p:cNvPicPr>
          <p:nvPr/>
        </p:nvPicPr>
        <p:blipFill>
          <a:blip r:embed="rId4"/>
          <a:stretch>
            <a:fillRect/>
          </a:stretch>
        </p:blipFill>
        <p:spPr>
          <a:xfrm>
            <a:off x="6853148" y="1683242"/>
            <a:ext cx="2961905" cy="3047619"/>
          </a:xfrm>
          <a:prstGeom prst="rect">
            <a:avLst/>
          </a:prstGeom>
          <a:effectLst>
            <a:glow rad="63500">
              <a:schemeClr val="accent1">
                <a:satMod val="175000"/>
                <a:alpha val="40000"/>
              </a:schemeClr>
            </a:glow>
          </a:effectLst>
        </p:spPr>
      </p:pic>
      <p:sp>
        <p:nvSpPr>
          <p:cNvPr id="8" name="TextBox 7">
            <a:extLst>
              <a:ext uri="{FF2B5EF4-FFF2-40B4-BE49-F238E27FC236}">
                <a16:creationId xmlns:a16="http://schemas.microsoft.com/office/drawing/2014/main" id="{CE17F097-3856-45A0-B367-E994844FE1E8}"/>
              </a:ext>
            </a:extLst>
          </p:cNvPr>
          <p:cNvSpPr txBox="1"/>
          <p:nvPr/>
        </p:nvSpPr>
        <p:spPr>
          <a:xfrm>
            <a:off x="208038" y="5570848"/>
            <a:ext cx="815702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https://www.rd.usda.gov/programs-services/single-family-housing-programs/housing-preservation-grants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Title 8">
            <a:extLst>
              <a:ext uri="{FF2B5EF4-FFF2-40B4-BE49-F238E27FC236}">
                <a16:creationId xmlns:a16="http://schemas.microsoft.com/office/drawing/2014/main" id="{D12D77C4-5749-4B7A-A807-A2353A5D89FB}"/>
              </a:ext>
            </a:extLst>
          </p:cNvPr>
          <p:cNvSpPr>
            <a:spLocks noGrp="1"/>
          </p:cNvSpPr>
          <p:nvPr>
            <p:ph type="title"/>
          </p:nvPr>
        </p:nvSpPr>
        <p:spPr/>
        <p:txBody>
          <a:bodyPr/>
          <a:lstStyle/>
          <a:p>
            <a:r>
              <a:rPr lang="en-US" sz="4000" dirty="0"/>
              <a:t>Rehabilitation Funding For Existing Homes</a:t>
            </a:r>
            <a:br>
              <a:rPr lang="en-US" dirty="0"/>
            </a:br>
            <a:endParaRPr lang="en-US" dirty="0"/>
          </a:p>
        </p:txBody>
      </p:sp>
    </p:spTree>
    <p:extLst>
      <p:ext uri="{BB962C8B-B14F-4D97-AF65-F5344CB8AC3E}">
        <p14:creationId xmlns:p14="http://schemas.microsoft.com/office/powerpoint/2010/main" val="771688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6">
            <a:extLst>
              <a:ext uri="{FF2B5EF4-FFF2-40B4-BE49-F238E27FC236}">
                <a16:creationId xmlns:a16="http://schemas.microsoft.com/office/drawing/2014/main" id="{24C47B64-82F7-ECAD-8585-F257962F3F8C}"/>
              </a:ext>
            </a:extLst>
          </p:cNvPr>
          <p:cNvSpPr txBox="1"/>
          <p:nvPr/>
        </p:nvSpPr>
        <p:spPr>
          <a:xfrm>
            <a:off x="267188" y="1071757"/>
            <a:ext cx="7213112" cy="5364995"/>
          </a:xfrm>
          <a:prstGeom prst="rect">
            <a:avLst/>
          </a:prstGeom>
        </p:spPr>
        <p:txBody>
          <a:bodyPr vert="horz" wrap="square" lIns="0" tIns="0" rIns="0" bIns="0" rtlCol="0">
            <a:spAutoFit/>
          </a:bodyPr>
          <a:lstStyle/>
          <a:p>
            <a:pPr marL="16977"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3" normalizeH="0" baseline="0" noProof="0" dirty="0">
                <a:ln>
                  <a:noFill/>
                </a:ln>
                <a:solidFill>
                  <a:prstClr val="black"/>
                </a:solidFill>
                <a:effectLst/>
                <a:uLnTx/>
                <a:uFillTx/>
                <a:latin typeface="Arial" panose="020B0604020202020204" pitchFamily="34" charset="0"/>
                <a:cs typeface="Arial" panose="020B0604020202020204" pitchFamily="34" charset="0"/>
              </a:rPr>
              <a:t>538 Multifamily Housing Loan Guarantee Program </a:t>
            </a:r>
            <a:endParaRPr kumimoji="0"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56525" marR="0" lvl="0" indent="-339547" algn="l" defTabSz="914400" rtl="0" eaLnBrk="1" fontAlgn="auto" latinLnBrk="0" hangingPunct="1">
              <a:lnSpc>
                <a:spcPct val="100000"/>
              </a:lnSpc>
              <a:spcBef>
                <a:spcPts val="1417"/>
              </a:spcBef>
              <a:spcAft>
                <a:spcPts val="0"/>
              </a:spcAft>
              <a:buClr>
                <a:srgbClr val="456F61"/>
              </a:buClr>
              <a:buSzTx/>
              <a:buFont typeface="Arial"/>
              <a:buChar char="•"/>
              <a:tabLst>
                <a:tab pos="356525" algn="l"/>
              </a:tabLst>
              <a:defRPr/>
            </a:pPr>
            <a:r>
              <a:rPr kumimoji="0" lang="en-US" sz="20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Qualified private-sector lenders provide financing to qualified borrowers. Eligible borrowers include Federally recognized Indian tribes. </a:t>
            </a:r>
          </a:p>
          <a:p>
            <a:pPr marL="356525" marR="0" lvl="0" indent="-339547" algn="l" defTabSz="914400" rtl="0" eaLnBrk="1" fontAlgn="auto" latinLnBrk="0" hangingPunct="1">
              <a:lnSpc>
                <a:spcPct val="100000"/>
              </a:lnSpc>
              <a:spcBef>
                <a:spcPts val="1417"/>
              </a:spcBef>
              <a:spcAft>
                <a:spcPts val="0"/>
              </a:spcAft>
              <a:buClr>
                <a:srgbClr val="456F61"/>
              </a:buClr>
              <a:buSzTx/>
              <a:buFont typeface="Arial"/>
              <a:buChar char="•"/>
              <a:tabLst>
                <a:tab pos="356525" algn="l"/>
              </a:tabLst>
              <a:defRPr/>
            </a:pPr>
            <a:r>
              <a:rPr kumimoji="0" lang="en-US" sz="20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Min. Term: 25 yrs.; Max Term: 40 yrs.; Interest rate fixed for life of the loan guarantee. </a:t>
            </a:r>
          </a:p>
          <a:p>
            <a:pPr marL="356525" marR="0" lvl="0" indent="-339547" algn="l" defTabSz="914400" rtl="0" eaLnBrk="1" fontAlgn="auto" latinLnBrk="0" hangingPunct="1">
              <a:lnSpc>
                <a:spcPct val="100000"/>
              </a:lnSpc>
              <a:spcBef>
                <a:spcPts val="1417"/>
              </a:spcBef>
              <a:spcAft>
                <a:spcPts val="0"/>
              </a:spcAft>
              <a:buClr>
                <a:srgbClr val="456F61"/>
              </a:buClr>
              <a:buSzTx/>
              <a:buFont typeface="Arial"/>
              <a:buChar char="•"/>
              <a:tabLst>
                <a:tab pos="356525" algn="l"/>
              </a:tabLst>
              <a:defRPr/>
            </a:pPr>
            <a:r>
              <a:rPr kumimoji="0" lang="en-US" sz="20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Housing must be in eligible area—Tribal trust lands are eligible. </a:t>
            </a:r>
          </a:p>
          <a:p>
            <a:pPr marL="356525" marR="0" lvl="0" indent="-339547" algn="l" defTabSz="914400" rtl="0" eaLnBrk="1" fontAlgn="auto" latinLnBrk="0" hangingPunct="1">
              <a:lnSpc>
                <a:spcPct val="100000"/>
              </a:lnSpc>
              <a:spcBef>
                <a:spcPts val="1417"/>
              </a:spcBef>
              <a:spcAft>
                <a:spcPts val="0"/>
              </a:spcAft>
              <a:buClr>
                <a:srgbClr val="456F61"/>
              </a:buClr>
              <a:buSzTx/>
              <a:buFont typeface="Arial"/>
              <a:buChar char="•"/>
              <a:tabLst>
                <a:tab pos="356525" algn="l"/>
              </a:tabLst>
              <a:defRPr/>
            </a:pPr>
            <a:r>
              <a:rPr kumimoji="0" lang="en-US" sz="20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Rent must be affordable (low and moderate income).</a:t>
            </a:r>
          </a:p>
          <a:p>
            <a:pPr marL="356525" marR="0" lvl="0" indent="-339547" algn="l" defTabSz="914400" rtl="0" eaLnBrk="1" fontAlgn="auto" latinLnBrk="0" hangingPunct="1">
              <a:lnSpc>
                <a:spcPct val="100000"/>
              </a:lnSpc>
              <a:spcBef>
                <a:spcPts val="1417"/>
              </a:spcBef>
              <a:spcAft>
                <a:spcPts val="0"/>
              </a:spcAft>
              <a:buClr>
                <a:srgbClr val="456F61"/>
              </a:buClr>
              <a:buSzTx/>
              <a:buFont typeface="Arial"/>
              <a:buChar char="•"/>
              <a:tabLst>
                <a:tab pos="356525" algn="l"/>
              </a:tabLst>
              <a:defRPr/>
            </a:pPr>
            <a:r>
              <a:rPr kumimoji="0" lang="en-US" sz="20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Benefits: USDA guarantees up to 90% of loan (97% for non-profits)—attractive to lenders, cap on rent.</a:t>
            </a:r>
          </a:p>
          <a:p>
            <a:pPr marL="16978" marR="0" lvl="0" algn="l" defTabSz="914400" rtl="0" eaLnBrk="1" fontAlgn="auto" latinLnBrk="0" hangingPunct="1">
              <a:lnSpc>
                <a:spcPct val="150000"/>
              </a:lnSpc>
              <a:spcBef>
                <a:spcPts val="600"/>
              </a:spcBef>
              <a:spcAft>
                <a:spcPts val="0"/>
              </a:spcAft>
              <a:buClr>
                <a:srgbClr val="456F61"/>
              </a:buClr>
              <a:buSzTx/>
              <a:tabLst>
                <a:tab pos="356525" algn="l"/>
              </a:tabLst>
              <a:defRPr/>
            </a:pPr>
            <a:r>
              <a:rPr lang="en-US" sz="2000" b="1" spc="33" dirty="0">
                <a:solidFill>
                  <a:prstClr val="black"/>
                </a:solidFill>
                <a:latin typeface="Arial" panose="020B0604020202020204" pitchFamily="34" charset="0"/>
                <a:cs typeface="Arial" panose="020B0604020202020204" pitchFamily="34" charset="0"/>
              </a:rPr>
              <a:t>Direct Loans to Repair Existing Properties (515) </a:t>
            </a:r>
          </a:p>
          <a:p>
            <a:pPr marL="16978" marR="0" lvl="0" algn="l" defTabSz="914400" rtl="0" eaLnBrk="1" fontAlgn="auto" latinLnBrk="0" hangingPunct="1">
              <a:lnSpc>
                <a:spcPct val="150000"/>
              </a:lnSpc>
              <a:spcBef>
                <a:spcPts val="600"/>
              </a:spcBef>
              <a:spcAft>
                <a:spcPts val="0"/>
              </a:spcAft>
              <a:buClr>
                <a:srgbClr val="456F61"/>
              </a:buClr>
              <a:buSzTx/>
              <a:tabLst>
                <a:tab pos="356525" algn="l"/>
              </a:tabLst>
              <a:defRPr/>
            </a:pPr>
            <a:r>
              <a:rPr kumimoji="0" lang="en-US" sz="2000" b="1"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Farm Labor Housing Direct Loans and Grants (514/516)</a:t>
            </a:r>
          </a:p>
        </p:txBody>
      </p:sp>
      <p:sp>
        <p:nvSpPr>
          <p:cNvPr id="9" name="object 7">
            <a:extLst>
              <a:ext uri="{FF2B5EF4-FFF2-40B4-BE49-F238E27FC236}">
                <a16:creationId xmlns:a16="http://schemas.microsoft.com/office/drawing/2014/main" id="{23A15DAB-88F9-0DAA-EB16-BF28209DD466}"/>
              </a:ext>
            </a:extLst>
          </p:cNvPr>
          <p:cNvSpPr txBox="1"/>
          <p:nvPr/>
        </p:nvSpPr>
        <p:spPr>
          <a:xfrm>
            <a:off x="381488" y="323000"/>
            <a:ext cx="11678115" cy="615553"/>
          </a:xfrm>
          <a:prstGeom prst="rect">
            <a:avLst/>
          </a:prstGeom>
        </p:spPr>
        <p:txBody>
          <a:bodyPr vert="horz" wrap="square" lIns="0" tIns="0" rIns="0" bIns="0" rtlCol="0">
            <a:spAutoFit/>
          </a:bodyPr>
          <a:lstStyle/>
          <a:p>
            <a:pPr marL="16977"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7" normalizeH="0" baseline="0" noProof="0" dirty="0">
                <a:ln>
                  <a:noFill/>
                </a:ln>
                <a:solidFill>
                  <a:prstClr val="black"/>
                </a:solidFill>
                <a:effectLst/>
                <a:uLnTx/>
                <a:uFillTx/>
                <a:latin typeface="Arial" panose="020B0604020202020204" pitchFamily="34" charset="0"/>
                <a:cs typeface="Arial" panose="020B0604020202020204" pitchFamily="34" charset="0"/>
              </a:rPr>
              <a:t>Rental Housing for Individuals &amp; Families </a:t>
            </a:r>
            <a:endParaRPr kumimoji="0"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Picture Placeholder 10">
            <a:extLst>
              <a:ext uri="{FF2B5EF4-FFF2-40B4-BE49-F238E27FC236}">
                <a16:creationId xmlns:a16="http://schemas.microsoft.com/office/drawing/2014/main" id="{C178E243-4B6E-8420-B5B2-92BF6346A94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702713" y="1696880"/>
            <a:ext cx="4175700" cy="3297171"/>
          </a:xfrm>
          <a:prstGeom prst="rect">
            <a:avLst/>
          </a:prstGeom>
        </p:spPr>
      </p:pic>
      <p:sp>
        <p:nvSpPr>
          <p:cNvPr id="11" name="Rectangle 10">
            <a:extLst>
              <a:ext uri="{FF2B5EF4-FFF2-40B4-BE49-F238E27FC236}">
                <a16:creationId xmlns:a16="http://schemas.microsoft.com/office/drawing/2014/main" id="{C82B3F4E-A29D-BEAF-F9C3-228789ECAE1C}"/>
              </a:ext>
            </a:extLst>
          </p:cNvPr>
          <p:cNvSpPr/>
          <p:nvPr/>
        </p:nvSpPr>
        <p:spPr>
          <a:xfrm>
            <a:off x="7702713" y="5203276"/>
            <a:ext cx="4175700" cy="923330"/>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hlinkClick r:id="rId4"/>
              </a:rPr>
              <a:t>https://www.rd.usda.gov/programs-services/multi-family-housing-programs</a:t>
            </a:r>
            <a:r>
              <a:rPr lang="en-US"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49356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6">
            <a:extLst>
              <a:ext uri="{FF2B5EF4-FFF2-40B4-BE49-F238E27FC236}">
                <a16:creationId xmlns:a16="http://schemas.microsoft.com/office/drawing/2014/main" id="{776F04B3-C1B6-AA34-BDD7-F4DB8E1C51D8}"/>
              </a:ext>
            </a:extLst>
          </p:cNvPr>
          <p:cNvSpPr txBox="1"/>
          <p:nvPr/>
        </p:nvSpPr>
        <p:spPr>
          <a:xfrm>
            <a:off x="188177" y="895329"/>
            <a:ext cx="11925054" cy="5801588"/>
          </a:xfrm>
          <a:prstGeom prst="rect">
            <a:avLst/>
          </a:prstGeom>
        </p:spPr>
        <p:txBody>
          <a:bodyPr vert="horz" wrap="square" lIns="0" tIns="0" rIns="0" bIns="0" rtlCol="0">
            <a:spAutoFit/>
          </a:bodyPr>
          <a:lstStyle/>
          <a:p>
            <a:pPr marL="356525" marR="0" lvl="0" indent="-339547" algn="l" defTabSz="914400" rtl="0" eaLnBrk="1" fontAlgn="auto" latinLnBrk="0" hangingPunct="1">
              <a:lnSpc>
                <a:spcPct val="100000"/>
              </a:lnSpc>
              <a:spcBef>
                <a:spcPts val="600"/>
              </a:spcBef>
              <a:spcAft>
                <a:spcPts val="0"/>
              </a:spcAft>
              <a:buClr>
                <a:srgbClr val="456F61"/>
              </a:buClr>
              <a:buSzTx/>
              <a:buFont typeface="Arial"/>
              <a:buChar char="•"/>
              <a:tabLst>
                <a:tab pos="356525" algn="l"/>
              </a:tabLst>
              <a:defRPr/>
            </a:pPr>
            <a:r>
              <a:rPr kumimoji="0" lang="en-US" sz="22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Program can be used to fund a wide range of essential</a:t>
            </a:r>
          </a:p>
          <a:p>
            <a:pPr marL="16978" marR="0" lvl="0" algn="l" defTabSz="914400" rtl="0" eaLnBrk="1" fontAlgn="auto" latinLnBrk="0" hangingPunct="1">
              <a:lnSpc>
                <a:spcPct val="100000"/>
              </a:lnSpc>
              <a:spcBef>
                <a:spcPts val="600"/>
              </a:spcBef>
              <a:spcAft>
                <a:spcPts val="0"/>
              </a:spcAft>
              <a:buClr>
                <a:srgbClr val="456F61"/>
              </a:buClr>
              <a:buSzTx/>
              <a:tabLst>
                <a:tab pos="356525" algn="l"/>
              </a:tabLst>
              <a:defRPr/>
            </a:pPr>
            <a:r>
              <a:rPr kumimoji="0" lang="en-US" sz="22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	community facilities.</a:t>
            </a:r>
          </a:p>
          <a:p>
            <a:pPr marL="356525" marR="0" lvl="0" indent="-339547" algn="l" defTabSz="914400" rtl="0" eaLnBrk="1" fontAlgn="auto" latinLnBrk="0" hangingPunct="1">
              <a:lnSpc>
                <a:spcPct val="100000"/>
              </a:lnSpc>
              <a:spcBef>
                <a:spcPts val="600"/>
              </a:spcBef>
              <a:spcAft>
                <a:spcPts val="0"/>
              </a:spcAft>
              <a:buClr>
                <a:srgbClr val="456F61"/>
              </a:buClr>
              <a:buSzTx/>
              <a:buFont typeface="Arial"/>
              <a:buChar char="•"/>
              <a:tabLst>
                <a:tab pos="356525" algn="l"/>
              </a:tabLst>
              <a:defRPr/>
            </a:pPr>
            <a:r>
              <a:rPr kumimoji="0" lang="en-US" sz="22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Eligible applicants include Federally </a:t>
            </a:r>
            <a:r>
              <a:rPr lang="en-US" sz="2200" spc="33" dirty="0">
                <a:solidFill>
                  <a:prstClr val="black"/>
                </a:solidFill>
                <a:latin typeface="Arial" panose="020B0604020202020204" pitchFamily="34" charset="0"/>
                <a:cs typeface="Arial" panose="020B0604020202020204" pitchFamily="34" charset="0"/>
              </a:rPr>
              <a:t>Re</a:t>
            </a:r>
            <a:r>
              <a:rPr kumimoji="0" lang="en-US" sz="22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cognized Tribes </a:t>
            </a:r>
          </a:p>
          <a:p>
            <a:pPr marL="356525" marR="0" lvl="0" indent="-339547" algn="l" defTabSz="914400" rtl="0" eaLnBrk="1" fontAlgn="auto" latinLnBrk="0" hangingPunct="1">
              <a:lnSpc>
                <a:spcPct val="100000"/>
              </a:lnSpc>
              <a:spcBef>
                <a:spcPts val="600"/>
              </a:spcBef>
              <a:spcAft>
                <a:spcPts val="0"/>
              </a:spcAft>
              <a:buClr>
                <a:srgbClr val="456F61"/>
              </a:buClr>
              <a:buSzTx/>
              <a:buFont typeface="Arial"/>
              <a:buChar char="•"/>
              <a:tabLst>
                <a:tab pos="356525" algn="l"/>
              </a:tabLst>
              <a:defRPr/>
            </a:pPr>
            <a:r>
              <a:rPr kumimoji="0" lang="en-US" sz="22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Project must be in eligible area—most Tribal Trust lands </a:t>
            </a:r>
            <a:endParaRPr lang="en-US" sz="2200" spc="33" dirty="0">
              <a:solidFill>
                <a:prstClr val="black"/>
              </a:solidFill>
              <a:latin typeface="Arial" panose="020B0604020202020204" pitchFamily="34" charset="0"/>
              <a:cs typeface="Arial" panose="020B0604020202020204" pitchFamily="34" charset="0"/>
            </a:endParaRPr>
          </a:p>
          <a:p>
            <a:pPr marL="16978" marR="0" lvl="0" algn="l" defTabSz="914400" rtl="0" eaLnBrk="1" fontAlgn="auto" latinLnBrk="0" hangingPunct="1">
              <a:lnSpc>
                <a:spcPct val="100000"/>
              </a:lnSpc>
              <a:spcBef>
                <a:spcPts val="600"/>
              </a:spcBef>
              <a:spcAft>
                <a:spcPts val="0"/>
              </a:spcAft>
              <a:buClr>
                <a:srgbClr val="456F61"/>
              </a:buClr>
              <a:buSzTx/>
              <a:tabLst>
                <a:tab pos="356525" algn="l"/>
              </a:tabLst>
              <a:defRPr/>
            </a:pPr>
            <a:r>
              <a:rPr kumimoji="0" lang="en-US" sz="22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	are eligible</a:t>
            </a:r>
          </a:p>
          <a:p>
            <a:pPr marL="356525" indent="-339547">
              <a:spcBef>
                <a:spcPts val="600"/>
              </a:spcBef>
              <a:buClr>
                <a:srgbClr val="456F61"/>
              </a:buClr>
              <a:buFont typeface="Arial"/>
              <a:buChar char="•"/>
              <a:tabLst>
                <a:tab pos="356525" algn="l"/>
              </a:tabLst>
              <a:defRPr/>
            </a:pPr>
            <a:r>
              <a:rPr lang="en-US" sz="2200" u="sng" spc="33" dirty="0">
                <a:solidFill>
                  <a:prstClr val="black"/>
                </a:solidFill>
                <a:latin typeface="Arial" panose="020B0604020202020204" pitchFamily="34" charset="0"/>
                <a:cs typeface="Arial" panose="020B0604020202020204" pitchFamily="34" charset="0"/>
              </a:rPr>
              <a:t>Direct Loans</a:t>
            </a:r>
            <a:r>
              <a:rPr lang="en-US" sz="2200" spc="33" dirty="0">
                <a:solidFill>
                  <a:prstClr val="black"/>
                </a:solidFill>
                <a:latin typeface="Arial" panose="020B0604020202020204" pitchFamily="34" charset="0"/>
                <a:cs typeface="Arial" panose="020B0604020202020204" pitchFamily="34" charset="0"/>
              </a:rPr>
              <a:t>, Loan Guarantees and small grants </a:t>
            </a:r>
          </a:p>
          <a:p>
            <a:pPr marL="356525" marR="0" lvl="0" indent="-339547" algn="l" defTabSz="914400" rtl="0" eaLnBrk="1" fontAlgn="auto" latinLnBrk="0" hangingPunct="1">
              <a:lnSpc>
                <a:spcPct val="100000"/>
              </a:lnSpc>
              <a:spcBef>
                <a:spcPts val="600"/>
              </a:spcBef>
              <a:spcAft>
                <a:spcPts val="0"/>
              </a:spcAft>
              <a:buClr>
                <a:srgbClr val="456F61"/>
              </a:buClr>
              <a:buSzTx/>
              <a:buFont typeface="Arial"/>
              <a:buChar char="•"/>
              <a:tabLst>
                <a:tab pos="356525" algn="l"/>
              </a:tabLst>
              <a:defRPr/>
            </a:pPr>
            <a:r>
              <a:rPr kumimoji="0" lang="en-US" sz="22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Low interest, long term financing through the Direct Loan Program</a:t>
            </a:r>
          </a:p>
          <a:p>
            <a:pPr marL="813725" lvl="1" indent="-339547">
              <a:spcBef>
                <a:spcPts val="600"/>
              </a:spcBef>
              <a:buClr>
                <a:srgbClr val="456F61"/>
              </a:buClr>
              <a:buFont typeface="Arial"/>
              <a:buChar char="•"/>
              <a:tabLst>
                <a:tab pos="356525" algn="l"/>
              </a:tabLst>
              <a:defRPr/>
            </a:pPr>
            <a:r>
              <a:rPr lang="en-US" sz="1400" b="0" i="0" dirty="0">
                <a:solidFill>
                  <a:srgbClr val="1B1B1B"/>
                </a:solidFill>
                <a:effectLst/>
                <a:latin typeface="Source Sans Pro Web"/>
              </a:rPr>
              <a:t>Current interest rate is 3.875% through December 31, 2024</a:t>
            </a:r>
          </a:p>
          <a:p>
            <a:pPr marL="813725" lvl="1" indent="-339547">
              <a:spcBef>
                <a:spcPts val="600"/>
              </a:spcBef>
              <a:buClr>
                <a:srgbClr val="456F61"/>
              </a:buClr>
              <a:buFont typeface="Arial"/>
              <a:buChar char="•"/>
              <a:tabLst>
                <a:tab pos="356525" algn="l"/>
              </a:tabLst>
              <a:defRPr/>
            </a:pPr>
            <a:r>
              <a:rPr lang="en-US" sz="1400" spc="33" dirty="0">
                <a:solidFill>
                  <a:prstClr val="black"/>
                </a:solidFill>
                <a:latin typeface="Arial" panose="020B0604020202020204" pitchFamily="34" charset="0"/>
                <a:cs typeface="Arial" panose="020B0604020202020204" pitchFamily="34" charset="0"/>
              </a:rPr>
              <a:t>Term of up to 40 years or useful life.</a:t>
            </a:r>
          </a:p>
          <a:p>
            <a:pPr marL="356525" marR="0" lvl="0" indent="-339547" algn="l" defTabSz="914400" rtl="0" eaLnBrk="1" fontAlgn="auto" latinLnBrk="0" hangingPunct="1">
              <a:lnSpc>
                <a:spcPct val="150000"/>
              </a:lnSpc>
              <a:spcBef>
                <a:spcPts val="600"/>
              </a:spcBef>
              <a:spcAft>
                <a:spcPts val="0"/>
              </a:spcAft>
              <a:buClr>
                <a:srgbClr val="456F61"/>
              </a:buClr>
              <a:buSzTx/>
              <a:buFont typeface="Arial"/>
              <a:buChar char="•"/>
              <a:tabLst>
                <a:tab pos="356525" algn="l"/>
              </a:tabLst>
              <a:defRPr/>
            </a:pPr>
            <a:r>
              <a:rPr kumimoji="0" lang="en-US" sz="220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TCU Initiative Grants for 1994 Land Grant Institutions</a:t>
            </a:r>
          </a:p>
          <a:p>
            <a:pPr marL="356525" marR="0" lvl="0" indent="-339547" algn="l" defTabSz="914400" rtl="0" eaLnBrk="1" fontAlgn="auto" latinLnBrk="0" hangingPunct="1">
              <a:lnSpc>
                <a:spcPct val="150000"/>
              </a:lnSpc>
              <a:spcBef>
                <a:spcPts val="600"/>
              </a:spcBef>
              <a:spcAft>
                <a:spcPts val="0"/>
              </a:spcAft>
              <a:buClr>
                <a:srgbClr val="456F61"/>
              </a:buClr>
              <a:buSzTx/>
              <a:buFont typeface="Arial"/>
              <a:buChar char="•"/>
              <a:tabLst>
                <a:tab pos="356525" algn="l"/>
              </a:tabLst>
              <a:defRPr/>
            </a:pPr>
            <a:r>
              <a:rPr kumimoji="0" lang="en-US" sz="220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CF Technical Assistance and Training Grants</a:t>
            </a:r>
          </a:p>
          <a:p>
            <a:pPr marL="356525" marR="0" lvl="0" indent="-339547" algn="l" defTabSz="914400" rtl="0" eaLnBrk="1" fontAlgn="auto" latinLnBrk="0" hangingPunct="1">
              <a:lnSpc>
                <a:spcPct val="150000"/>
              </a:lnSpc>
              <a:spcBef>
                <a:spcPts val="600"/>
              </a:spcBef>
              <a:spcAft>
                <a:spcPts val="0"/>
              </a:spcAft>
              <a:buClr>
                <a:srgbClr val="456F61"/>
              </a:buClr>
              <a:buSzTx/>
              <a:buFont typeface="Arial"/>
              <a:buChar char="•"/>
              <a:tabLst>
                <a:tab pos="356525" algn="l"/>
              </a:tabLst>
              <a:defRPr/>
            </a:pPr>
            <a:r>
              <a:rPr kumimoji="0" lang="en-US" sz="22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For details talk to a local community programs loan specialist </a:t>
            </a:r>
          </a:p>
          <a:p>
            <a:pPr marL="356525" marR="0" lvl="0" indent="-339547" algn="l" defTabSz="914400" rtl="0" eaLnBrk="1" fontAlgn="auto" latinLnBrk="0" hangingPunct="1">
              <a:lnSpc>
                <a:spcPct val="100000"/>
              </a:lnSpc>
              <a:spcBef>
                <a:spcPts val="600"/>
              </a:spcBef>
              <a:spcAft>
                <a:spcPts val="0"/>
              </a:spcAft>
              <a:buClr>
                <a:srgbClr val="456F61"/>
              </a:buClr>
              <a:buSzTx/>
              <a:buFont typeface="Arial"/>
              <a:buChar char="•"/>
              <a:tabLst>
                <a:tab pos="356525" algn="l"/>
              </a:tabLst>
              <a:defRPr/>
            </a:pPr>
            <a:endParaRPr kumimoji="0" lang="en-US" sz="22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object 7">
            <a:extLst>
              <a:ext uri="{FF2B5EF4-FFF2-40B4-BE49-F238E27FC236}">
                <a16:creationId xmlns:a16="http://schemas.microsoft.com/office/drawing/2014/main" id="{F7D6F88B-8AF6-28B8-A470-2CD8D3252AF1}"/>
              </a:ext>
            </a:extLst>
          </p:cNvPr>
          <p:cNvSpPr txBox="1"/>
          <p:nvPr/>
        </p:nvSpPr>
        <p:spPr>
          <a:xfrm>
            <a:off x="369884" y="146915"/>
            <a:ext cx="11459801" cy="615553"/>
          </a:xfrm>
          <a:prstGeom prst="rect">
            <a:avLst/>
          </a:prstGeom>
        </p:spPr>
        <p:txBody>
          <a:bodyPr vert="horz" wrap="square" lIns="0" tIns="0" rIns="0" bIns="0" rtlCol="0">
            <a:spAutoFit/>
          </a:bodyPr>
          <a:lstStyle/>
          <a:p>
            <a:pPr marL="16977"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7" normalizeH="0" baseline="0" noProof="0" dirty="0">
                <a:ln>
                  <a:noFill/>
                </a:ln>
                <a:solidFill>
                  <a:prstClr val="black"/>
                </a:solidFill>
                <a:effectLst/>
                <a:uLnTx/>
                <a:uFillTx/>
                <a:latin typeface="Arial" panose="020B0604020202020204" pitchFamily="34" charset="0"/>
                <a:cs typeface="Arial" panose="020B0604020202020204" pitchFamily="34" charset="0"/>
              </a:rPr>
              <a:t>Community Facilities Programs</a:t>
            </a:r>
            <a:endParaRPr kumimoji="0"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AC16098-8693-1EE4-E202-B107DFAA461D}"/>
              </a:ext>
            </a:extLst>
          </p:cNvPr>
          <p:cNvSpPr/>
          <p:nvPr/>
        </p:nvSpPr>
        <p:spPr>
          <a:xfrm>
            <a:off x="0" y="5922007"/>
            <a:ext cx="12192000" cy="461665"/>
          </a:xfrm>
          <a:prstGeom prst="rect">
            <a:avLst/>
          </a:prstGeom>
        </p:spPr>
        <p:txBody>
          <a:bodyPr wrap="square">
            <a:spAutoFit/>
          </a:bodyPr>
          <a:lstStyle/>
          <a:p>
            <a:pPr algn="ctr"/>
            <a:r>
              <a:rPr lang="en-US" sz="2400" dirty="0">
                <a:latin typeface="Arial" panose="020B0604020202020204" pitchFamily="34" charset="0"/>
                <a:cs typeface="Arial" panose="020B0604020202020204" pitchFamily="34" charset="0"/>
                <a:hlinkClick r:id="rId3"/>
              </a:rPr>
              <a:t>https://www.rd.usda.gov/programs-services/all-programs/community-facilities-programs</a:t>
            </a:r>
            <a:r>
              <a:rPr lang="en-US" sz="2400"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12413C1B-E368-4296-0F01-EE632EDBEE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81470" y="895040"/>
            <a:ext cx="3648215" cy="2215461"/>
          </a:xfrm>
          <a:prstGeom prst="rect">
            <a:avLst/>
          </a:prstGeom>
        </p:spPr>
      </p:pic>
    </p:spTree>
    <p:extLst>
      <p:ext uri="{BB962C8B-B14F-4D97-AF65-F5344CB8AC3E}">
        <p14:creationId xmlns:p14="http://schemas.microsoft.com/office/powerpoint/2010/main" val="3061310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1A0F-142C-9F43-ADE9-3F7C56E1E71E}"/>
              </a:ext>
            </a:extLst>
          </p:cNvPr>
          <p:cNvSpPr>
            <a:spLocks noGrp="1"/>
          </p:cNvSpPr>
          <p:nvPr>
            <p:ph type="title"/>
          </p:nvPr>
        </p:nvSpPr>
        <p:spPr>
          <a:xfrm>
            <a:off x="699500" y="505058"/>
            <a:ext cx="10515600" cy="660082"/>
          </a:xfrm>
        </p:spPr>
        <p:txBody>
          <a:bodyPr>
            <a:normAutofit/>
          </a:bodyPr>
          <a:lstStyle/>
          <a:p>
            <a:r>
              <a:rPr lang="en-US" sz="4000" b="1" dirty="0"/>
              <a:t>Contact Info</a:t>
            </a:r>
          </a:p>
        </p:txBody>
      </p:sp>
      <p:sp>
        <p:nvSpPr>
          <p:cNvPr id="7" name="Text Placeholder 2">
            <a:extLst>
              <a:ext uri="{FF2B5EF4-FFF2-40B4-BE49-F238E27FC236}">
                <a16:creationId xmlns:a16="http://schemas.microsoft.com/office/drawing/2014/main" id="{38DD66F9-967A-425D-A224-0E65CEB251A4}"/>
              </a:ext>
            </a:extLst>
          </p:cNvPr>
          <p:cNvSpPr txBox="1">
            <a:spLocks/>
          </p:cNvSpPr>
          <p:nvPr/>
        </p:nvSpPr>
        <p:spPr>
          <a:xfrm>
            <a:off x="699500" y="1461804"/>
            <a:ext cx="8630153" cy="518158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7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800" b="1" dirty="0">
                <a:ea typeface="Calibri" panose="020F0502020204030204" pitchFamily="34" charset="0"/>
              </a:rPr>
              <a:t>USDA Rural Development State Offices </a:t>
            </a:r>
          </a:p>
          <a:p>
            <a:r>
              <a:rPr lang="en-US" sz="2800" u="sng" dirty="0">
                <a:solidFill>
                  <a:schemeClr val="accent1">
                    <a:lumMod val="60000"/>
                    <a:lumOff val="40000"/>
                  </a:schemeClr>
                </a:solidFill>
                <a:hlinkClick r:id="rId2">
                  <a:extLst>
                    <a:ext uri="{A12FA001-AC4F-418D-AE19-62706E023703}">
                      <ahyp:hlinkClr xmlns:ahyp="http://schemas.microsoft.com/office/drawing/2018/hyperlinkcolor" val="tx"/>
                    </a:ext>
                  </a:extLst>
                </a:hlinkClick>
              </a:rPr>
              <a:t>www.rd.usda.gov/contact-us/state-offices</a:t>
            </a:r>
            <a:r>
              <a:rPr lang="en-US" sz="2800" u="sng" dirty="0">
                <a:solidFill>
                  <a:schemeClr val="accent1">
                    <a:lumMod val="60000"/>
                    <a:lumOff val="40000"/>
                  </a:schemeClr>
                </a:solidFill>
              </a:rPr>
              <a:t> </a:t>
            </a:r>
          </a:p>
          <a:p>
            <a:endParaRPr lang="en-US" sz="1200" u="sng" dirty="0"/>
          </a:p>
          <a:p>
            <a:r>
              <a:rPr lang="en-US" sz="2400" dirty="0">
                <a:ea typeface="Calibri" panose="020F0502020204030204" pitchFamily="34" charset="0"/>
              </a:rPr>
              <a:t>Brian Hudson</a:t>
            </a:r>
          </a:p>
          <a:p>
            <a:r>
              <a:rPr lang="en-US" sz="2400" dirty="0">
                <a:ea typeface="Calibri" panose="020F0502020204030204" pitchFamily="34" charset="0"/>
              </a:rPr>
              <a:t>608-697-7725</a:t>
            </a:r>
          </a:p>
          <a:p>
            <a:r>
              <a:rPr lang="en-US" sz="2400" dirty="0">
                <a:ea typeface="Calibri" panose="020F0502020204030204" pitchFamily="34" charset="0"/>
                <a:hlinkClick r:id="rId3"/>
              </a:rPr>
              <a:t>brian.hudson@usda.gov</a:t>
            </a:r>
            <a:r>
              <a:rPr lang="en-US" sz="2400" dirty="0">
                <a:ea typeface="Calibri" panose="020F0502020204030204" pitchFamily="34" charset="0"/>
              </a:rPr>
              <a:t> </a:t>
            </a:r>
          </a:p>
          <a:p>
            <a:endParaRPr lang="en-US" sz="800" dirty="0">
              <a:ea typeface="Calibri" panose="020F0502020204030204" pitchFamily="34" charset="0"/>
            </a:endParaRPr>
          </a:p>
          <a:p>
            <a:r>
              <a:rPr lang="en-US" sz="2400" dirty="0">
                <a:ea typeface="Calibri" panose="020F0502020204030204" pitchFamily="34" charset="0"/>
              </a:rPr>
              <a:t>Tedd Buelow</a:t>
            </a:r>
          </a:p>
          <a:p>
            <a:r>
              <a:rPr lang="en-US" sz="2400" dirty="0">
                <a:ea typeface="Calibri" panose="020F0502020204030204" pitchFamily="34" charset="0"/>
              </a:rPr>
              <a:t>720-544-2911</a:t>
            </a:r>
          </a:p>
          <a:p>
            <a:r>
              <a:rPr lang="en-US" sz="2400" dirty="0">
                <a:solidFill>
                  <a:schemeClr val="accent1">
                    <a:lumMod val="60000"/>
                    <a:lumOff val="40000"/>
                  </a:schemeClr>
                </a:solidFill>
                <a:ea typeface="Calibri" panose="020F0502020204030204" pitchFamily="34" charset="0"/>
                <a:hlinkClick r:id="rId4">
                  <a:extLst>
                    <a:ext uri="{A12FA001-AC4F-418D-AE19-62706E023703}">
                      <ahyp:hlinkClr xmlns:ahyp="http://schemas.microsoft.com/office/drawing/2018/hyperlinkcolor" val="tx"/>
                    </a:ext>
                  </a:extLst>
                </a:hlinkClick>
              </a:rPr>
              <a:t>tedd.buelow@usda.gov</a:t>
            </a:r>
            <a:r>
              <a:rPr lang="en-US" sz="2400" dirty="0">
                <a:solidFill>
                  <a:schemeClr val="accent1">
                    <a:lumMod val="60000"/>
                    <a:lumOff val="40000"/>
                  </a:schemeClr>
                </a:solidFill>
                <a:ea typeface="Calibri" panose="020F0502020204030204" pitchFamily="34" charset="0"/>
              </a:rPr>
              <a:t> </a:t>
            </a:r>
          </a:p>
          <a:p>
            <a:r>
              <a:rPr lang="en-US" sz="2400" u="sng" dirty="0">
                <a:solidFill>
                  <a:schemeClr val="accent1">
                    <a:lumMod val="60000"/>
                    <a:lumOff val="40000"/>
                  </a:schemeClr>
                </a:solidFill>
                <a:ea typeface="Calibri" panose="020F0502020204030204" pitchFamily="34" charset="0"/>
              </a:rPr>
              <a:t>www.rd.usda.gov/about-rd/tribal-relations </a:t>
            </a:r>
          </a:p>
          <a:p>
            <a:endParaRPr lang="en-US" sz="2800" dirty="0">
              <a:ea typeface="Calibri" panose="020F0502020204030204" pitchFamily="34" charset="0"/>
            </a:endParaRPr>
          </a:p>
          <a:p>
            <a:endParaRPr lang="en-US" sz="2800" dirty="0">
              <a:ea typeface="Calibri" panose="020F0502020204030204" pitchFamily="34" charset="0"/>
            </a:endParaRPr>
          </a:p>
          <a:p>
            <a:endParaRPr lang="en-US" sz="2800" dirty="0">
              <a:ea typeface="Calibri" panose="020F0502020204030204" pitchFamily="34" charset="0"/>
            </a:endParaRPr>
          </a:p>
          <a:p>
            <a:endParaRPr lang="en-US" sz="2800" u="sng" dirty="0"/>
          </a:p>
        </p:txBody>
      </p:sp>
    </p:spTree>
    <p:extLst>
      <p:ext uri="{BB962C8B-B14F-4D97-AF65-F5344CB8AC3E}">
        <p14:creationId xmlns:p14="http://schemas.microsoft.com/office/powerpoint/2010/main" val="2704250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EB98A-B25F-4840-ABC1-3DE9502A5F6C}"/>
              </a:ext>
            </a:extLst>
          </p:cNvPr>
          <p:cNvSpPr txBox="1">
            <a:spLocks/>
          </p:cNvSpPr>
          <p:nvPr/>
        </p:nvSpPr>
        <p:spPr>
          <a:xfrm>
            <a:off x="0" y="1674251"/>
            <a:ext cx="12192000" cy="963490"/>
          </a:xfrm>
          <a:prstGeom prst="rect">
            <a:avLst/>
          </a:prstGeom>
        </p:spPr>
        <p:txBody>
          <a:bodyPr>
            <a:noAutofit/>
          </a:bodyPr>
          <a:lstStyle>
            <a:lvl1pPr algn="l" defTabSz="914400" rtl="0" eaLnBrk="1" latinLnBrk="0" hangingPunct="1">
              <a:lnSpc>
                <a:spcPct val="90000"/>
              </a:lnSpc>
              <a:spcBef>
                <a:spcPct val="0"/>
              </a:spcBef>
              <a:buNone/>
              <a:defRPr sz="2800" b="0" i="0" kern="1200">
                <a:solidFill>
                  <a:schemeClr val="tx1"/>
                </a:solidFill>
                <a:latin typeface="Arial" panose="020B0604020202020204" pitchFamily="34" charset="0"/>
                <a:ea typeface="+mj-ea"/>
                <a:cs typeface="Arial" panose="020B0604020202020204" pitchFamily="34" charset="0"/>
              </a:defRPr>
            </a:lvl1pPr>
          </a:lstStyle>
          <a:p>
            <a:pPr algn="ctr"/>
            <a:r>
              <a:rPr lang="en-US" sz="5400" i="1" dirty="0">
                <a:solidFill>
                  <a:schemeClr val="bg1"/>
                </a:solidFill>
              </a:rPr>
              <a:t>Together, America Prospers</a:t>
            </a:r>
            <a:endParaRPr lang="en-US" sz="5400" b="1" dirty="0">
              <a:solidFill>
                <a:schemeClr val="bg1"/>
              </a:solidFill>
            </a:endParaRPr>
          </a:p>
        </p:txBody>
      </p:sp>
    </p:spTree>
    <p:extLst>
      <p:ext uri="{BB962C8B-B14F-4D97-AF65-F5344CB8AC3E}">
        <p14:creationId xmlns:p14="http://schemas.microsoft.com/office/powerpoint/2010/main" val="188824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p:txBody>
          <a:bodyPr>
            <a:normAutofit/>
          </a:bodyPr>
          <a:lstStyle/>
          <a:p>
            <a:r>
              <a:rPr lang="en-US" sz="4000" b="1" dirty="0"/>
              <a:t>3 Agencies – One RD</a:t>
            </a:r>
          </a:p>
        </p:txBody>
      </p:sp>
      <p:graphicFrame>
        <p:nvGraphicFramePr>
          <p:cNvPr id="5" name="Diagram 4">
            <a:extLst>
              <a:ext uri="{FF2B5EF4-FFF2-40B4-BE49-F238E27FC236}">
                <a16:creationId xmlns:a16="http://schemas.microsoft.com/office/drawing/2014/main" id="{742DC147-0FF2-4EE9-A810-50E497C80F89}"/>
              </a:ext>
            </a:extLst>
          </p:cNvPr>
          <p:cNvGraphicFramePr/>
          <p:nvPr>
            <p:extLst>
              <p:ext uri="{D42A27DB-BD31-4B8C-83A1-F6EECF244321}">
                <p14:modId xmlns:p14="http://schemas.microsoft.com/office/powerpoint/2010/main" val="4273725161"/>
              </p:ext>
            </p:extLst>
          </p:nvPr>
        </p:nvGraphicFramePr>
        <p:xfrm>
          <a:off x="1734207" y="1789387"/>
          <a:ext cx="8723585" cy="4293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A71BEA5F-53E5-E3BB-AA42-E1B656949FD5}"/>
              </a:ext>
            </a:extLst>
          </p:cNvPr>
          <p:cNvSpPr txBox="1"/>
          <p:nvPr/>
        </p:nvSpPr>
        <p:spPr>
          <a:xfrm>
            <a:off x="0" y="5943600"/>
            <a:ext cx="12192000" cy="523220"/>
          </a:xfrm>
          <a:prstGeom prst="rect">
            <a:avLst/>
          </a:prstGeom>
          <a:noFill/>
        </p:spPr>
        <p:txBody>
          <a:bodyPr wrap="square">
            <a:spAutoFit/>
          </a:bodyPr>
          <a:lstStyle/>
          <a:p>
            <a:pPr algn="ctr"/>
            <a:r>
              <a:rPr lang="en-US" sz="2800" dirty="0"/>
              <a:t>Leadership: </a:t>
            </a:r>
            <a:r>
              <a:rPr lang="en-US" sz="2800" dirty="0">
                <a:hlinkClick r:id="rId8"/>
              </a:rPr>
              <a:t>www.rd.usda.gov/about-rd/leadership</a:t>
            </a:r>
            <a:r>
              <a:rPr lang="en-US" sz="2800" dirty="0"/>
              <a:t> </a:t>
            </a:r>
          </a:p>
        </p:txBody>
      </p:sp>
    </p:spTree>
    <p:extLst>
      <p:ext uri="{BB962C8B-B14F-4D97-AF65-F5344CB8AC3E}">
        <p14:creationId xmlns:p14="http://schemas.microsoft.com/office/powerpoint/2010/main" val="1027985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p:txBody>
          <a:bodyPr>
            <a:normAutofit/>
          </a:bodyPr>
          <a:lstStyle/>
          <a:p>
            <a:r>
              <a:rPr lang="en-US" sz="4000" b="1" dirty="0"/>
              <a:t>Rural Development Structure</a:t>
            </a:r>
          </a:p>
        </p:txBody>
      </p:sp>
      <p:pic>
        <p:nvPicPr>
          <p:cNvPr id="7" name="Picture 6" descr="Map showing 4 Rural Development regions: West, South, Midwest, and Northeast.">
            <a:extLst>
              <a:ext uri="{FF2B5EF4-FFF2-40B4-BE49-F238E27FC236}">
                <a16:creationId xmlns:a16="http://schemas.microsoft.com/office/drawing/2014/main" id="{E595F06D-F610-454B-9407-7308935B9486}"/>
              </a:ext>
            </a:extLst>
          </p:cNvPr>
          <p:cNvPicPr>
            <a:picLocks noChangeAspect="1"/>
          </p:cNvPicPr>
          <p:nvPr/>
        </p:nvPicPr>
        <p:blipFill>
          <a:blip r:embed="rId3"/>
          <a:stretch>
            <a:fillRect/>
          </a:stretch>
        </p:blipFill>
        <p:spPr>
          <a:xfrm>
            <a:off x="4987355" y="1998308"/>
            <a:ext cx="6620148" cy="4741357"/>
          </a:xfrm>
          <a:prstGeom prst="rect">
            <a:avLst/>
          </a:prstGeom>
        </p:spPr>
      </p:pic>
      <p:sp>
        <p:nvSpPr>
          <p:cNvPr id="8" name="object 4">
            <a:extLst>
              <a:ext uri="{FF2B5EF4-FFF2-40B4-BE49-F238E27FC236}">
                <a16:creationId xmlns:a16="http://schemas.microsoft.com/office/drawing/2014/main" id="{EE4F451F-897A-46C0-9782-6DBB73E549AC}"/>
              </a:ext>
            </a:extLst>
          </p:cNvPr>
          <p:cNvSpPr txBox="1"/>
          <p:nvPr/>
        </p:nvSpPr>
        <p:spPr>
          <a:xfrm>
            <a:off x="704798" y="2558082"/>
            <a:ext cx="4613159" cy="2431435"/>
          </a:xfrm>
          <a:prstGeom prst="rect">
            <a:avLst/>
          </a:prstGeom>
        </p:spPr>
        <p:txBody>
          <a:bodyPr vert="horz" wrap="square" lIns="0" tIns="0" rIns="0" bIns="0" rtlCol="0">
            <a:spAutoFit/>
          </a:bodyPr>
          <a:lstStyle/>
          <a:p>
            <a:pPr marL="12700">
              <a:spcBef>
                <a:spcPts val="1200"/>
              </a:spcBef>
            </a:pPr>
            <a:r>
              <a:rPr sz="3200" dirty="0">
                <a:latin typeface="Arial" panose="020B0604020202020204" pitchFamily="34" charset="0"/>
                <a:ea typeface="Source Sans Pro" panose="020B0503030403020204" pitchFamily="34" charset="0"/>
                <a:cs typeface="Arial" panose="020B0604020202020204" pitchFamily="34" charset="0"/>
              </a:rPr>
              <a:t>4</a:t>
            </a:r>
            <a:r>
              <a:rPr sz="3200" spc="-275" dirty="0">
                <a:latin typeface="Arial" panose="020B0604020202020204" pitchFamily="34" charset="0"/>
                <a:ea typeface="Source Sans Pro" panose="020B0503030403020204" pitchFamily="34" charset="0"/>
                <a:cs typeface="Arial" panose="020B0604020202020204" pitchFamily="34" charset="0"/>
              </a:rPr>
              <a:t> </a:t>
            </a:r>
            <a:r>
              <a:rPr sz="3200" spc="-65" dirty="0">
                <a:latin typeface="Arial" panose="020B0604020202020204" pitchFamily="34" charset="0"/>
                <a:ea typeface="Source Sans Pro" panose="020B0503030403020204" pitchFamily="34" charset="0"/>
                <a:cs typeface="Arial" panose="020B0604020202020204" pitchFamily="34" charset="0"/>
              </a:rPr>
              <a:t>R</a:t>
            </a:r>
            <a:r>
              <a:rPr sz="3200" dirty="0">
                <a:latin typeface="Arial" panose="020B0604020202020204" pitchFamily="34" charset="0"/>
                <a:ea typeface="Source Sans Pro" panose="020B0503030403020204" pitchFamily="34" charset="0"/>
                <a:cs typeface="Arial" panose="020B0604020202020204" pitchFamily="34" charset="0"/>
              </a:rPr>
              <a:t>e</a:t>
            </a:r>
            <a:r>
              <a:rPr sz="3200" spc="-5" dirty="0">
                <a:latin typeface="Arial" panose="020B0604020202020204" pitchFamily="34" charset="0"/>
                <a:ea typeface="Source Sans Pro" panose="020B0503030403020204" pitchFamily="34" charset="0"/>
                <a:cs typeface="Arial" panose="020B0604020202020204" pitchFamily="34" charset="0"/>
              </a:rPr>
              <a:t>g</a:t>
            </a:r>
            <a:r>
              <a:rPr sz="3200" dirty="0">
                <a:latin typeface="Arial" panose="020B0604020202020204" pitchFamily="34" charset="0"/>
                <a:ea typeface="Source Sans Pro" panose="020B0503030403020204" pitchFamily="34" charset="0"/>
                <a:cs typeface="Arial" panose="020B0604020202020204" pitchFamily="34" charset="0"/>
              </a:rPr>
              <a:t>i</a:t>
            </a:r>
            <a:r>
              <a:rPr sz="3200" spc="-5" dirty="0">
                <a:latin typeface="Arial" panose="020B0604020202020204" pitchFamily="34" charset="0"/>
                <a:ea typeface="Source Sans Pro" panose="020B0503030403020204" pitchFamily="34" charset="0"/>
                <a:cs typeface="Arial" panose="020B0604020202020204" pitchFamily="34" charset="0"/>
              </a:rPr>
              <a:t>o</a:t>
            </a:r>
            <a:r>
              <a:rPr sz="3200" dirty="0">
                <a:latin typeface="Arial" panose="020B0604020202020204" pitchFamily="34" charset="0"/>
                <a:ea typeface="Source Sans Pro" panose="020B0503030403020204" pitchFamily="34" charset="0"/>
                <a:cs typeface="Arial" panose="020B0604020202020204" pitchFamily="34" charset="0"/>
              </a:rPr>
              <a:t>ns</a:t>
            </a:r>
          </a:p>
          <a:p>
            <a:pPr marL="12700">
              <a:spcBef>
                <a:spcPts val="1200"/>
              </a:spcBef>
            </a:pPr>
            <a:r>
              <a:rPr sz="3200" dirty="0">
                <a:latin typeface="Arial" panose="020B0604020202020204" pitchFamily="34" charset="0"/>
                <a:ea typeface="Source Sans Pro" panose="020B0503030403020204" pitchFamily="34" charset="0"/>
                <a:cs typeface="Arial" panose="020B0604020202020204" pitchFamily="34" charset="0"/>
              </a:rPr>
              <a:t>47</a:t>
            </a:r>
            <a:r>
              <a:rPr sz="3200" spc="-15" dirty="0">
                <a:latin typeface="Arial" panose="020B0604020202020204" pitchFamily="34" charset="0"/>
                <a:ea typeface="Source Sans Pro" panose="020B0503030403020204" pitchFamily="34" charset="0"/>
                <a:cs typeface="Arial" panose="020B0604020202020204" pitchFamily="34" charset="0"/>
              </a:rPr>
              <a:t> </a:t>
            </a:r>
            <a:r>
              <a:rPr sz="3200" dirty="0">
                <a:latin typeface="Arial" panose="020B0604020202020204" pitchFamily="34" charset="0"/>
                <a:ea typeface="Source Sans Pro" panose="020B0503030403020204" pitchFamily="34" charset="0"/>
                <a:cs typeface="Arial" panose="020B0604020202020204" pitchFamily="34" charset="0"/>
              </a:rPr>
              <a:t>S</a:t>
            </a:r>
            <a:r>
              <a:rPr sz="3200" spc="-45" dirty="0">
                <a:latin typeface="Arial" panose="020B0604020202020204" pitchFamily="34" charset="0"/>
                <a:ea typeface="Source Sans Pro" panose="020B0503030403020204" pitchFamily="34" charset="0"/>
                <a:cs typeface="Arial" panose="020B0604020202020204" pitchFamily="34" charset="0"/>
              </a:rPr>
              <a:t>t</a:t>
            </a:r>
            <a:r>
              <a:rPr sz="3200" spc="-35" dirty="0">
                <a:latin typeface="Arial" panose="020B0604020202020204" pitchFamily="34" charset="0"/>
                <a:ea typeface="Source Sans Pro" panose="020B0503030403020204" pitchFamily="34" charset="0"/>
                <a:cs typeface="Arial" panose="020B0604020202020204" pitchFamily="34" charset="0"/>
              </a:rPr>
              <a:t>at</a:t>
            </a:r>
            <a:r>
              <a:rPr sz="3200" dirty="0">
                <a:latin typeface="Arial" panose="020B0604020202020204" pitchFamily="34" charset="0"/>
                <a:ea typeface="Source Sans Pro" panose="020B0503030403020204" pitchFamily="34" charset="0"/>
                <a:cs typeface="Arial" panose="020B0604020202020204" pitchFamily="34" charset="0"/>
              </a:rPr>
              <a:t>e</a:t>
            </a:r>
            <a:r>
              <a:rPr sz="3200" spc="5" dirty="0">
                <a:latin typeface="Arial" panose="020B0604020202020204" pitchFamily="34" charset="0"/>
                <a:ea typeface="Source Sans Pro" panose="020B0503030403020204" pitchFamily="34" charset="0"/>
                <a:cs typeface="Arial" panose="020B0604020202020204" pitchFamily="34" charset="0"/>
              </a:rPr>
              <a:t> </a:t>
            </a:r>
            <a:r>
              <a:rPr sz="3200" dirty="0">
                <a:latin typeface="Arial" panose="020B0604020202020204" pitchFamily="34" charset="0"/>
                <a:ea typeface="Source Sans Pro" panose="020B0503030403020204" pitchFamily="34" charset="0"/>
                <a:cs typeface="Arial" panose="020B0604020202020204" pitchFamily="34" charset="0"/>
              </a:rPr>
              <a:t>O</a:t>
            </a:r>
            <a:r>
              <a:rPr sz="3200" spc="-50" dirty="0">
                <a:latin typeface="Arial" panose="020B0604020202020204" pitchFamily="34" charset="0"/>
                <a:ea typeface="Source Sans Pro" panose="020B0503030403020204" pitchFamily="34" charset="0"/>
                <a:cs typeface="Arial" panose="020B0604020202020204" pitchFamily="34" charset="0"/>
              </a:rPr>
              <a:t>f</a:t>
            </a:r>
            <a:r>
              <a:rPr sz="3200" dirty="0">
                <a:latin typeface="Arial" panose="020B0604020202020204" pitchFamily="34" charset="0"/>
                <a:ea typeface="Source Sans Pro" panose="020B0503030403020204" pitchFamily="34" charset="0"/>
                <a:cs typeface="Arial" panose="020B0604020202020204" pitchFamily="34" charset="0"/>
              </a:rPr>
              <a:t>fi</a:t>
            </a:r>
            <a:r>
              <a:rPr sz="3200" spc="5" dirty="0">
                <a:latin typeface="Arial" panose="020B0604020202020204" pitchFamily="34" charset="0"/>
                <a:ea typeface="Source Sans Pro" panose="020B0503030403020204" pitchFamily="34" charset="0"/>
                <a:cs typeface="Arial" panose="020B0604020202020204" pitchFamily="34" charset="0"/>
              </a:rPr>
              <a:t>c</a:t>
            </a:r>
            <a:r>
              <a:rPr sz="3200" spc="-5" dirty="0">
                <a:latin typeface="Arial" panose="020B0604020202020204" pitchFamily="34" charset="0"/>
                <a:ea typeface="Source Sans Pro" panose="020B0503030403020204" pitchFamily="34" charset="0"/>
                <a:cs typeface="Arial" panose="020B0604020202020204" pitchFamily="34" charset="0"/>
              </a:rPr>
              <a:t>es</a:t>
            </a:r>
            <a:endParaRPr sz="3200" dirty="0">
              <a:latin typeface="Arial" panose="020B0604020202020204" pitchFamily="34" charset="0"/>
              <a:ea typeface="Source Sans Pro" panose="020B0503030403020204" pitchFamily="34" charset="0"/>
              <a:cs typeface="Arial" panose="020B0604020202020204" pitchFamily="34" charset="0"/>
            </a:endParaRPr>
          </a:p>
          <a:p>
            <a:pPr marL="12700">
              <a:spcBef>
                <a:spcPts val="1200"/>
              </a:spcBef>
            </a:pPr>
            <a:r>
              <a:rPr sz="3200" dirty="0">
                <a:latin typeface="Arial" panose="020B0604020202020204" pitchFamily="34" charset="0"/>
                <a:ea typeface="Source Sans Pro" panose="020B0503030403020204" pitchFamily="34" charset="0"/>
                <a:cs typeface="Arial" panose="020B0604020202020204" pitchFamily="34" charset="0"/>
              </a:rPr>
              <a:t>400</a:t>
            </a:r>
            <a:r>
              <a:rPr sz="3200" spc="-15" dirty="0">
                <a:latin typeface="Arial" panose="020B0604020202020204" pitchFamily="34" charset="0"/>
                <a:ea typeface="Source Sans Pro" panose="020B0503030403020204" pitchFamily="34" charset="0"/>
                <a:cs typeface="Arial" panose="020B0604020202020204" pitchFamily="34" charset="0"/>
              </a:rPr>
              <a:t> </a:t>
            </a:r>
            <a:r>
              <a:rPr sz="3200" spc="-10" dirty="0">
                <a:latin typeface="Arial" panose="020B0604020202020204" pitchFamily="34" charset="0"/>
                <a:ea typeface="Source Sans Pro" panose="020B0503030403020204" pitchFamily="34" charset="0"/>
                <a:cs typeface="Arial" panose="020B0604020202020204" pitchFamily="34" charset="0"/>
              </a:rPr>
              <a:t>A</a:t>
            </a:r>
            <a:r>
              <a:rPr sz="3200" spc="-50" dirty="0">
                <a:latin typeface="Arial" panose="020B0604020202020204" pitchFamily="34" charset="0"/>
                <a:ea typeface="Source Sans Pro" panose="020B0503030403020204" pitchFamily="34" charset="0"/>
                <a:cs typeface="Arial" panose="020B0604020202020204" pitchFamily="34" charset="0"/>
              </a:rPr>
              <a:t>r</a:t>
            </a:r>
            <a:r>
              <a:rPr sz="3200" spc="-5" dirty="0">
                <a:latin typeface="Arial" panose="020B0604020202020204" pitchFamily="34" charset="0"/>
                <a:ea typeface="Source Sans Pro" panose="020B0503030403020204" pitchFamily="34" charset="0"/>
                <a:cs typeface="Arial" panose="020B0604020202020204" pitchFamily="34" charset="0"/>
              </a:rPr>
              <a:t>e</a:t>
            </a:r>
            <a:r>
              <a:rPr sz="3200" dirty="0">
                <a:latin typeface="Arial" panose="020B0604020202020204" pitchFamily="34" charset="0"/>
                <a:ea typeface="Source Sans Pro" panose="020B0503030403020204" pitchFamily="34" charset="0"/>
                <a:cs typeface="Arial" panose="020B0604020202020204" pitchFamily="34" charset="0"/>
              </a:rPr>
              <a:t>a O</a:t>
            </a:r>
            <a:r>
              <a:rPr sz="3200" spc="-50" dirty="0">
                <a:latin typeface="Arial" panose="020B0604020202020204" pitchFamily="34" charset="0"/>
                <a:ea typeface="Source Sans Pro" panose="020B0503030403020204" pitchFamily="34" charset="0"/>
                <a:cs typeface="Arial" panose="020B0604020202020204" pitchFamily="34" charset="0"/>
              </a:rPr>
              <a:t>f</a:t>
            </a:r>
            <a:r>
              <a:rPr sz="3200" dirty="0">
                <a:latin typeface="Arial" panose="020B0604020202020204" pitchFamily="34" charset="0"/>
                <a:ea typeface="Source Sans Pro" panose="020B0503030403020204" pitchFamily="34" charset="0"/>
                <a:cs typeface="Arial" panose="020B0604020202020204" pitchFamily="34" charset="0"/>
              </a:rPr>
              <a:t>fi</a:t>
            </a:r>
            <a:r>
              <a:rPr sz="3200" spc="5" dirty="0">
                <a:latin typeface="Arial" panose="020B0604020202020204" pitchFamily="34" charset="0"/>
                <a:ea typeface="Source Sans Pro" panose="020B0503030403020204" pitchFamily="34" charset="0"/>
                <a:cs typeface="Arial" panose="020B0604020202020204" pitchFamily="34" charset="0"/>
              </a:rPr>
              <a:t>c</a:t>
            </a:r>
            <a:r>
              <a:rPr sz="3200" spc="-5" dirty="0">
                <a:latin typeface="Arial" panose="020B0604020202020204" pitchFamily="34" charset="0"/>
                <a:ea typeface="Source Sans Pro" panose="020B0503030403020204" pitchFamily="34" charset="0"/>
                <a:cs typeface="Arial" panose="020B0604020202020204" pitchFamily="34" charset="0"/>
              </a:rPr>
              <a:t>es</a:t>
            </a:r>
            <a:endParaRPr sz="3200" dirty="0">
              <a:latin typeface="Arial" panose="020B0604020202020204" pitchFamily="34" charset="0"/>
              <a:ea typeface="Source Sans Pro" panose="020B0503030403020204" pitchFamily="34" charset="0"/>
              <a:cs typeface="Arial" panose="020B0604020202020204" pitchFamily="34" charset="0"/>
            </a:endParaRPr>
          </a:p>
          <a:p>
            <a:pPr marL="12700">
              <a:spcBef>
                <a:spcPts val="1200"/>
              </a:spcBef>
            </a:pPr>
            <a:r>
              <a:rPr sz="3200" dirty="0">
                <a:latin typeface="Arial" panose="020B0604020202020204" pitchFamily="34" charset="0"/>
                <a:ea typeface="Source Sans Pro" panose="020B0503030403020204" pitchFamily="34" charset="0"/>
                <a:cs typeface="Arial" panose="020B0604020202020204" pitchFamily="34" charset="0"/>
              </a:rPr>
              <a:t>1 </a:t>
            </a:r>
            <a:r>
              <a:rPr sz="3200" spc="-5" dirty="0">
                <a:latin typeface="Arial" panose="020B0604020202020204" pitchFamily="34" charset="0"/>
                <a:ea typeface="Source Sans Pro" panose="020B0503030403020204" pitchFamily="34" charset="0"/>
                <a:cs typeface="Arial" panose="020B0604020202020204" pitchFamily="34" charset="0"/>
              </a:rPr>
              <a:t>N</a:t>
            </a:r>
            <a:r>
              <a:rPr sz="3200" spc="-35" dirty="0">
                <a:latin typeface="Arial" panose="020B0604020202020204" pitchFamily="34" charset="0"/>
                <a:ea typeface="Source Sans Pro" panose="020B0503030403020204" pitchFamily="34" charset="0"/>
                <a:cs typeface="Arial" panose="020B0604020202020204" pitchFamily="34" charset="0"/>
              </a:rPr>
              <a:t>a</a:t>
            </a:r>
            <a:r>
              <a:rPr sz="3200" dirty="0">
                <a:latin typeface="Arial" panose="020B0604020202020204" pitchFamily="34" charset="0"/>
                <a:ea typeface="Source Sans Pro" panose="020B0503030403020204" pitchFamily="34" charset="0"/>
                <a:cs typeface="Arial" panose="020B0604020202020204" pitchFamily="34" charset="0"/>
              </a:rPr>
              <a:t>tiona</a:t>
            </a:r>
            <a:r>
              <a:rPr sz="3200" spc="-10" dirty="0">
                <a:latin typeface="Arial" panose="020B0604020202020204" pitchFamily="34" charset="0"/>
                <a:ea typeface="Source Sans Pro" panose="020B0503030403020204" pitchFamily="34" charset="0"/>
                <a:cs typeface="Arial" panose="020B0604020202020204" pitchFamily="34" charset="0"/>
              </a:rPr>
              <a:t>l</a:t>
            </a:r>
            <a:r>
              <a:rPr sz="3200" spc="5" dirty="0">
                <a:latin typeface="Arial" panose="020B0604020202020204" pitchFamily="34" charset="0"/>
                <a:ea typeface="Source Sans Pro" panose="020B0503030403020204" pitchFamily="34" charset="0"/>
                <a:cs typeface="Arial" panose="020B0604020202020204" pitchFamily="34" charset="0"/>
              </a:rPr>
              <a:t> </a:t>
            </a:r>
            <a:r>
              <a:rPr sz="3200" dirty="0">
                <a:latin typeface="Arial" panose="020B0604020202020204" pitchFamily="34" charset="0"/>
                <a:ea typeface="Source Sans Pro" panose="020B0503030403020204" pitchFamily="34" charset="0"/>
                <a:cs typeface="Arial" panose="020B0604020202020204" pitchFamily="34" charset="0"/>
              </a:rPr>
              <a:t>O</a:t>
            </a:r>
            <a:r>
              <a:rPr sz="3200" spc="-50" dirty="0">
                <a:latin typeface="Arial" panose="020B0604020202020204" pitchFamily="34" charset="0"/>
                <a:ea typeface="Source Sans Pro" panose="020B0503030403020204" pitchFamily="34" charset="0"/>
                <a:cs typeface="Arial" panose="020B0604020202020204" pitchFamily="34" charset="0"/>
              </a:rPr>
              <a:t>f</a:t>
            </a:r>
            <a:r>
              <a:rPr sz="3200" dirty="0">
                <a:latin typeface="Arial" panose="020B0604020202020204" pitchFamily="34" charset="0"/>
                <a:ea typeface="Source Sans Pro" panose="020B0503030403020204" pitchFamily="34" charset="0"/>
                <a:cs typeface="Arial" panose="020B0604020202020204" pitchFamily="34" charset="0"/>
              </a:rPr>
              <a:t>fi</a:t>
            </a:r>
            <a:r>
              <a:rPr sz="3200" spc="5" dirty="0">
                <a:latin typeface="Arial" panose="020B0604020202020204" pitchFamily="34" charset="0"/>
                <a:ea typeface="Source Sans Pro" panose="020B0503030403020204" pitchFamily="34" charset="0"/>
                <a:cs typeface="Arial" panose="020B0604020202020204" pitchFamily="34" charset="0"/>
              </a:rPr>
              <a:t>c</a:t>
            </a:r>
            <a:r>
              <a:rPr sz="3200" dirty="0">
                <a:latin typeface="Arial" panose="020B0604020202020204" pitchFamily="34" charset="0"/>
                <a:ea typeface="Source Sans Pro" panose="020B0503030403020204" pitchFamily="34" charset="0"/>
                <a:cs typeface="Arial" panose="020B0604020202020204" pitchFamily="34" charset="0"/>
              </a:rPr>
              <a:t>e</a:t>
            </a:r>
            <a:r>
              <a:rPr sz="3200" spc="5" dirty="0">
                <a:latin typeface="Arial" panose="020B0604020202020204" pitchFamily="34" charset="0"/>
                <a:ea typeface="Source Sans Pro" panose="020B0503030403020204" pitchFamily="34" charset="0"/>
                <a:cs typeface="Arial" panose="020B0604020202020204" pitchFamily="34" charset="0"/>
              </a:rPr>
              <a:t> </a:t>
            </a:r>
            <a:r>
              <a:rPr sz="3200" dirty="0">
                <a:latin typeface="Arial" panose="020B0604020202020204" pitchFamily="34" charset="0"/>
                <a:ea typeface="Source Sans Pro" panose="020B0503030403020204" pitchFamily="34" charset="0"/>
                <a:cs typeface="Arial" panose="020B0604020202020204" pitchFamily="34" charset="0"/>
              </a:rPr>
              <a:t>in DC</a:t>
            </a:r>
          </a:p>
        </p:txBody>
      </p:sp>
    </p:spTree>
    <p:extLst>
      <p:ext uri="{BB962C8B-B14F-4D97-AF65-F5344CB8AC3E}">
        <p14:creationId xmlns:p14="http://schemas.microsoft.com/office/powerpoint/2010/main" val="3436320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E02A600D-9C43-4454-B8FC-E8CCCEED10BD}"/>
              </a:ext>
            </a:extLst>
          </p:cNvPr>
          <p:cNvSpPr txBox="1"/>
          <p:nvPr/>
        </p:nvSpPr>
        <p:spPr>
          <a:xfrm>
            <a:off x="439946" y="1291313"/>
            <a:ext cx="6887285" cy="5514330"/>
          </a:xfrm>
          <a:prstGeom prst="rect">
            <a:avLst/>
          </a:prstGeom>
        </p:spPr>
        <p:txBody>
          <a:bodyPr vert="horz" wrap="square" lIns="0" tIns="0" rIns="0" bIns="0" rtlCol="0">
            <a:spAutoFit/>
          </a:bodyPr>
          <a:lstStyle/>
          <a:p>
            <a:pPr marL="16977"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13" normalizeH="0" baseline="0" noProof="0" dirty="0">
                <a:ln>
                  <a:noFill/>
                </a:ln>
                <a:solidFill>
                  <a:prstClr val="black"/>
                </a:solidFill>
                <a:effectLst/>
                <a:uLnTx/>
                <a:uFillTx/>
                <a:latin typeface="Arial" panose="020B0604020202020204" pitchFamily="34" charset="0"/>
                <a:cs typeface="Arial" panose="020B0604020202020204" pitchFamily="34" charset="0"/>
              </a:rPr>
              <a:t>502 Direct Home Loan</a:t>
            </a:r>
            <a:endParaRPr kumimoji="0" sz="2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56525" marR="0" lvl="0" indent="-339547" algn="l" defTabSz="914400" rtl="0" eaLnBrk="1" fontAlgn="auto" latinLnBrk="0" hangingPunct="1">
              <a:lnSpc>
                <a:spcPct val="100000"/>
              </a:lnSpc>
              <a:spcBef>
                <a:spcPts val="1417"/>
              </a:spcBef>
              <a:spcAft>
                <a:spcPts val="0"/>
              </a:spcAft>
              <a:buClr>
                <a:srgbClr val="456F61"/>
              </a:buClr>
              <a:buSzTx/>
              <a:buFont typeface="Arial"/>
              <a:buChar char="•"/>
              <a:tabLst>
                <a:tab pos="356525" algn="l"/>
              </a:tabLst>
              <a:defRPr/>
            </a:pPr>
            <a:r>
              <a:rPr kumimoji="0" lang="en-US" sz="20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RD makes direct loan to new homebuyers for a home.</a:t>
            </a:r>
          </a:p>
          <a:p>
            <a:pPr marL="356525" marR="0" lvl="0" indent="-339547" algn="l" defTabSz="914400" rtl="0" eaLnBrk="1" fontAlgn="auto" latinLnBrk="0" hangingPunct="1">
              <a:lnSpc>
                <a:spcPct val="100000"/>
              </a:lnSpc>
              <a:spcBef>
                <a:spcPts val="1417"/>
              </a:spcBef>
              <a:spcAft>
                <a:spcPts val="0"/>
              </a:spcAft>
              <a:buClr>
                <a:srgbClr val="456F61"/>
              </a:buClr>
              <a:buSzTx/>
              <a:buFont typeface="Arial"/>
              <a:buChar char="•"/>
              <a:tabLst>
                <a:tab pos="356525" algn="l"/>
              </a:tabLst>
              <a:defRPr/>
            </a:pPr>
            <a:r>
              <a:rPr kumimoji="0" lang="en-US" sz="20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Applicants must meet income eligibility requirements -low and very low income.</a:t>
            </a:r>
          </a:p>
          <a:p>
            <a:pPr marL="356525" marR="0" lvl="0" indent="-339547" algn="l" defTabSz="914400" rtl="0" eaLnBrk="1" fontAlgn="auto" latinLnBrk="0" hangingPunct="1">
              <a:lnSpc>
                <a:spcPct val="100000"/>
              </a:lnSpc>
              <a:spcBef>
                <a:spcPts val="1417"/>
              </a:spcBef>
              <a:spcAft>
                <a:spcPts val="0"/>
              </a:spcAft>
              <a:buClr>
                <a:srgbClr val="456F61"/>
              </a:buClr>
              <a:buSzTx/>
              <a:buFont typeface="Arial"/>
              <a:buChar char="•"/>
              <a:tabLst>
                <a:tab pos="356525" algn="l"/>
              </a:tabLst>
              <a:defRPr/>
            </a:pPr>
            <a:r>
              <a:rPr kumimoji="0" lang="en-US" sz="20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Home must meet property requirements; and </a:t>
            </a:r>
          </a:p>
          <a:p>
            <a:pPr marL="356525" marR="0" lvl="0" indent="-339547" algn="l" defTabSz="914400" rtl="0" eaLnBrk="1" fontAlgn="auto" latinLnBrk="0" hangingPunct="1">
              <a:lnSpc>
                <a:spcPct val="100000"/>
              </a:lnSpc>
              <a:spcBef>
                <a:spcPts val="1257"/>
              </a:spcBef>
              <a:spcAft>
                <a:spcPts val="0"/>
              </a:spcAft>
              <a:buClr>
                <a:srgbClr val="456F61"/>
              </a:buClr>
              <a:buSzTx/>
              <a:buFont typeface="Arial"/>
              <a:buChar char="•"/>
              <a:tabLst>
                <a:tab pos="356525" algn="l"/>
              </a:tabLst>
              <a:defRPr/>
            </a:pPr>
            <a:r>
              <a:rPr kumimoji="0" lang="en-US" sz="20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Home must be in eligible rural area—Tribal Trust lands are eligible.</a:t>
            </a:r>
          </a:p>
          <a:p>
            <a:pPr marL="356525" marR="0" lvl="0" indent="-339547" algn="l" defTabSz="914400" rtl="0" eaLnBrk="1" fontAlgn="auto" latinLnBrk="0" hangingPunct="1">
              <a:lnSpc>
                <a:spcPct val="100000"/>
              </a:lnSpc>
              <a:spcBef>
                <a:spcPts val="1257"/>
              </a:spcBef>
              <a:spcAft>
                <a:spcPts val="0"/>
              </a:spcAft>
              <a:buClr>
                <a:srgbClr val="456F61"/>
              </a:buClr>
              <a:buSzTx/>
              <a:buFont typeface="Arial"/>
              <a:buChar char="•"/>
              <a:tabLst>
                <a:tab pos="356525" algn="l"/>
              </a:tabLst>
              <a:defRPr/>
            </a:pPr>
            <a:r>
              <a:rPr kumimoji="0" lang="en-US" sz="20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Applications accepted year-round. </a:t>
            </a:r>
          </a:p>
          <a:p>
            <a:pPr marL="356525" marR="0" lvl="0" indent="-339547" algn="l" defTabSz="914400" rtl="0" eaLnBrk="1" fontAlgn="auto" latinLnBrk="0" hangingPunct="1">
              <a:lnSpc>
                <a:spcPct val="100000"/>
              </a:lnSpc>
              <a:spcBef>
                <a:spcPts val="1257"/>
              </a:spcBef>
              <a:spcAft>
                <a:spcPts val="0"/>
              </a:spcAft>
              <a:buClr>
                <a:srgbClr val="456F61"/>
              </a:buClr>
              <a:buSzTx/>
              <a:buFont typeface="Arial"/>
              <a:buChar char="•"/>
              <a:tabLst>
                <a:tab pos="356525" algn="l"/>
              </a:tabLst>
              <a:defRPr/>
            </a:pPr>
            <a:r>
              <a:rPr kumimoji="0" lang="en-US" sz="20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Benefits of program: fixed low interest rate— currently </a:t>
            </a:r>
            <a:r>
              <a:rPr lang="en-US" sz="2000" b="1" spc="33" dirty="0">
                <a:solidFill>
                  <a:prstClr val="black"/>
                </a:solidFill>
                <a:latin typeface="Arial" panose="020B0604020202020204" pitchFamily="34" charset="0"/>
                <a:cs typeface="Arial" panose="020B0604020202020204" pitchFamily="34" charset="0"/>
              </a:rPr>
              <a:t>4</a:t>
            </a:r>
            <a:r>
              <a:rPr kumimoji="0" lang="en-US" sz="2000" b="1"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lang="en-US" sz="2000" b="1" spc="33" dirty="0">
                <a:solidFill>
                  <a:prstClr val="black"/>
                </a:solidFill>
                <a:latin typeface="Arial" panose="020B0604020202020204" pitchFamily="34" charset="0"/>
                <a:cs typeface="Arial" panose="020B0604020202020204" pitchFamily="34" charset="0"/>
              </a:rPr>
              <a:t>37</a:t>
            </a:r>
            <a:r>
              <a:rPr kumimoji="0" lang="en-US" sz="2000" b="1"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5% and can be as low as 1% with subsidy, extended payback term (33-38 yrs.), no down payment required, lend up to 100% of value of home</a:t>
            </a:r>
            <a:r>
              <a:rPr kumimoji="0" lang="en-US" sz="2000" b="0" i="0" u="none" strike="noStrike" kern="1200" cap="none" spc="33"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16978" marR="0" lvl="0" indent="0" algn="l" defTabSz="914400" rtl="0" eaLnBrk="1" fontAlgn="auto" latinLnBrk="0" hangingPunct="1">
              <a:lnSpc>
                <a:spcPct val="100000"/>
              </a:lnSpc>
              <a:spcBef>
                <a:spcPts val="1257"/>
              </a:spcBef>
              <a:spcAft>
                <a:spcPts val="0"/>
              </a:spcAft>
              <a:buClr>
                <a:srgbClr val="456F61"/>
              </a:buClr>
              <a:buSzTx/>
              <a:buFontTx/>
              <a:buNone/>
              <a:tabLst>
                <a:tab pos="356525" algn="l"/>
              </a:tabLst>
              <a:defRPr/>
            </a:pPr>
            <a:endParaRPr kumimoji="0"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 name="object 7">
            <a:extLst>
              <a:ext uri="{FF2B5EF4-FFF2-40B4-BE49-F238E27FC236}">
                <a16:creationId xmlns:a16="http://schemas.microsoft.com/office/drawing/2014/main" id="{368057AE-3CB8-49D8-AF29-CA96DC93E324}"/>
              </a:ext>
            </a:extLst>
          </p:cNvPr>
          <p:cNvSpPr txBox="1"/>
          <p:nvPr/>
        </p:nvSpPr>
        <p:spPr>
          <a:xfrm>
            <a:off x="439947" y="366060"/>
            <a:ext cx="11298104" cy="615553"/>
          </a:xfrm>
          <a:prstGeom prst="rect">
            <a:avLst/>
          </a:prstGeom>
        </p:spPr>
        <p:txBody>
          <a:bodyPr vert="horz" wrap="square" lIns="0" tIns="0" rIns="0" bIns="0" rtlCol="0">
            <a:spAutoFit/>
          </a:bodyPr>
          <a:lstStyle/>
          <a:p>
            <a:pPr marL="16977"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7" normalizeH="0" baseline="0" noProof="0" dirty="0">
                <a:ln>
                  <a:noFill/>
                </a:ln>
                <a:solidFill>
                  <a:prstClr val="black"/>
                </a:solidFill>
                <a:effectLst/>
                <a:uLnTx/>
                <a:uFillTx/>
                <a:latin typeface="Arial" panose="020B0604020202020204" pitchFamily="34" charset="0"/>
                <a:cs typeface="Arial" panose="020B0604020202020204" pitchFamily="34" charset="0"/>
              </a:rPr>
              <a:t>Homeownership for Individuals and Families </a:t>
            </a:r>
            <a:endParaRPr kumimoji="0"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AF89934-4512-408F-90A3-58FFCF708F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51515" y="1815393"/>
            <a:ext cx="4086536" cy="2892378"/>
          </a:xfrm>
          <a:prstGeom prst="rect">
            <a:avLst/>
          </a:prstGeom>
        </p:spPr>
      </p:pic>
      <p:sp>
        <p:nvSpPr>
          <p:cNvPr id="2" name="Rectangle 1">
            <a:extLst>
              <a:ext uri="{FF2B5EF4-FFF2-40B4-BE49-F238E27FC236}">
                <a16:creationId xmlns:a16="http://schemas.microsoft.com/office/drawing/2014/main" id="{129EE3F1-2790-48B2-8E04-4B48A19D55A5}"/>
              </a:ext>
            </a:extLst>
          </p:cNvPr>
          <p:cNvSpPr/>
          <p:nvPr/>
        </p:nvSpPr>
        <p:spPr>
          <a:xfrm>
            <a:off x="0" y="6217804"/>
            <a:ext cx="12192000" cy="461665"/>
          </a:xfrm>
          <a:prstGeom prst="rect">
            <a:avLst/>
          </a:prstGeom>
        </p:spPr>
        <p:txBody>
          <a:bodyPr wrap="square">
            <a:spAutoFit/>
          </a:bodyPr>
          <a:lstStyle/>
          <a:p>
            <a:pPr algn="ctr"/>
            <a:r>
              <a:rPr lang="en-US" sz="2400" dirty="0">
                <a:latin typeface="Arial" panose="020B0604020202020204" pitchFamily="34" charset="0"/>
                <a:cs typeface="Arial" panose="020B0604020202020204" pitchFamily="34" charset="0"/>
                <a:hlinkClick r:id="rId3"/>
              </a:rPr>
              <a:t>https://www.rd.usda.gov/programs-services/single-family-housing-direct-home-loans</a:t>
            </a:r>
            <a:r>
              <a:rPr lang="en-US" sz="2400" dirty="0">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53A4644F-9921-C546-0ED0-17C7CD93D089}"/>
              </a:ext>
            </a:extLst>
          </p:cNvPr>
          <p:cNvSpPr txBox="1"/>
          <p:nvPr/>
        </p:nvSpPr>
        <p:spPr>
          <a:xfrm>
            <a:off x="7651515" y="5146165"/>
            <a:ext cx="4086536" cy="400110"/>
          </a:xfrm>
          <a:prstGeom prst="rect">
            <a:avLst/>
          </a:prstGeom>
          <a:noFill/>
        </p:spPr>
        <p:txBody>
          <a:bodyPr wrap="square" rtlCol="0">
            <a:spAutoFit/>
          </a:bodyPr>
          <a:lstStyle/>
          <a:p>
            <a:endParaRPr lang="en-US" sz="2000" dirty="0"/>
          </a:p>
        </p:txBody>
      </p:sp>
    </p:spTree>
    <p:extLst>
      <p:ext uri="{BB962C8B-B14F-4D97-AF65-F5344CB8AC3E}">
        <p14:creationId xmlns:p14="http://schemas.microsoft.com/office/powerpoint/2010/main" val="3396532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A0950A-4EEC-4B6A-92BA-A21C3C7C5701}"/>
              </a:ext>
            </a:extLst>
          </p:cNvPr>
          <p:cNvSpPr>
            <a:spLocks noGrp="1"/>
          </p:cNvSpPr>
          <p:nvPr>
            <p:ph type="title"/>
          </p:nvPr>
        </p:nvSpPr>
        <p:spPr>
          <a:xfrm>
            <a:off x="-5598" y="54840"/>
            <a:ext cx="5917282" cy="1704517"/>
          </a:xfrm>
        </p:spPr>
        <p:txBody>
          <a:bodyPr vert="horz" lIns="91440" tIns="45720" rIns="91440" bIns="45720" rtlCol="0" anchor="ctr">
            <a:normAutofit/>
          </a:bodyPr>
          <a:lstStyle/>
          <a:p>
            <a:pPr algn="ctr"/>
            <a:r>
              <a:rPr lang="en-US" sz="3600" b="1" dirty="0">
                <a:latin typeface="Arial"/>
                <a:cs typeface="Arial"/>
              </a:rPr>
              <a:t>SFH 502 Native CDFI Relending Demonstration Program</a:t>
            </a:r>
          </a:p>
        </p:txBody>
      </p:sp>
      <p:sp>
        <p:nvSpPr>
          <p:cNvPr id="2" name="Content Placeholder 1">
            <a:extLst>
              <a:ext uri="{FF2B5EF4-FFF2-40B4-BE49-F238E27FC236}">
                <a16:creationId xmlns:a16="http://schemas.microsoft.com/office/drawing/2014/main" id="{E01D1EFA-4BFA-4932-9A33-0CA9C7DEF533}"/>
              </a:ext>
            </a:extLst>
          </p:cNvPr>
          <p:cNvSpPr>
            <a:spLocks noGrp="1"/>
          </p:cNvSpPr>
          <p:nvPr>
            <p:ph idx="1"/>
          </p:nvPr>
        </p:nvSpPr>
        <p:spPr>
          <a:xfrm>
            <a:off x="381264" y="2629625"/>
            <a:ext cx="5120113" cy="3072675"/>
          </a:xfrm>
        </p:spPr>
        <p:txBody>
          <a:bodyPr vert="horz" lIns="91440" tIns="45720" rIns="91440" bIns="45720" rtlCol="0">
            <a:normAutofit/>
          </a:bodyPr>
          <a:lstStyle/>
          <a:p>
            <a:pPr marL="342900" marR="0" lvl="0" indent="-342900" fontAlgn="base">
              <a:spcBef>
                <a:spcPts val="0"/>
              </a:spcBef>
              <a:spcAft>
                <a:spcPts val="0"/>
              </a:spcAft>
              <a:buFont typeface="Symbol" panose="05050102010706020507" pitchFamily="18" charset="2"/>
              <a:buChar char=""/>
            </a:pPr>
            <a:r>
              <a:rPr lang="en-US" sz="2000" dirty="0">
                <a:effectLst/>
                <a:ea typeface="Times New Roman" panose="02020603050405020304" pitchFamily="18" charset="0"/>
              </a:rPr>
              <a:t>$7.5 million to expand the demonstration program</a:t>
            </a:r>
          </a:p>
          <a:p>
            <a:pPr marL="0" marR="0" lvl="0" indent="0" fontAlgn="base">
              <a:spcBef>
                <a:spcPts val="0"/>
              </a:spcBef>
              <a:spcAft>
                <a:spcPts val="0"/>
              </a:spcAft>
              <a:buNone/>
            </a:pPr>
            <a:endParaRPr lang="en-US" sz="2000" dirty="0">
              <a:effectLst/>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pPr>
            <a:r>
              <a:rPr lang="en-US" sz="2000" dirty="0">
                <a:effectLst/>
                <a:ea typeface="Times New Roman" panose="02020603050405020304" pitchFamily="18" charset="0"/>
              </a:rPr>
              <a:t>A Notice of Funding Availability was published in the </a:t>
            </a:r>
            <a:r>
              <a:rPr lang="en-US" sz="2000" u="sng" dirty="0">
                <a:solidFill>
                  <a:srgbClr val="005CC1"/>
                </a:solidFill>
                <a:effectLst/>
                <a:ea typeface="Calibri" panose="020F0502020204030204" pitchFamily="34" charset="0"/>
                <a:hlinkClick r:id="rId3"/>
              </a:rPr>
              <a:t>Federal Register</a:t>
            </a:r>
            <a:r>
              <a:rPr lang="en-US" sz="2000" dirty="0">
                <a:solidFill>
                  <a:srgbClr val="000000"/>
                </a:solidFill>
                <a:effectLst/>
                <a:ea typeface="Calibri" panose="020F0502020204030204" pitchFamily="34" charset="0"/>
              </a:rPr>
              <a:t> on May 18, 2023, and </a:t>
            </a:r>
            <a:r>
              <a:rPr lang="en-US" sz="2000" dirty="0">
                <a:effectLst/>
                <a:ea typeface="Times New Roman" panose="02020603050405020304" pitchFamily="18" charset="0"/>
              </a:rPr>
              <a:t>outlines the competitive application process </a:t>
            </a:r>
          </a:p>
          <a:p>
            <a:pPr marL="0" marR="0" lvl="0" indent="0" fontAlgn="base">
              <a:spcBef>
                <a:spcPts val="0"/>
              </a:spcBef>
              <a:spcAft>
                <a:spcPts val="0"/>
              </a:spcAft>
              <a:buNone/>
            </a:pPr>
            <a:endParaRPr lang="en-US" sz="2000" dirty="0">
              <a:effectLst/>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pPr>
            <a:r>
              <a:rPr lang="en-US" sz="2000" dirty="0">
                <a:effectLst/>
                <a:ea typeface="Times New Roman" panose="02020603050405020304" pitchFamily="18" charset="0"/>
              </a:rPr>
              <a:t>Application </a:t>
            </a:r>
            <a:r>
              <a:rPr lang="en-US" sz="2000" dirty="0">
                <a:ea typeface="Times New Roman" panose="02020603050405020304" pitchFamily="18" charset="0"/>
              </a:rPr>
              <a:t>were</a:t>
            </a:r>
            <a:r>
              <a:rPr lang="en-US" sz="2000" dirty="0">
                <a:effectLst/>
                <a:ea typeface="Times New Roman" panose="02020603050405020304" pitchFamily="18" charset="0"/>
              </a:rPr>
              <a:t> due by July 17, 2023</a:t>
            </a:r>
          </a:p>
          <a:p>
            <a:pPr marL="0" marR="0" lvl="0" indent="0" fontAlgn="base">
              <a:spcBef>
                <a:spcPts val="0"/>
              </a:spcBef>
              <a:spcAft>
                <a:spcPts val="0"/>
              </a:spcAft>
              <a:buNone/>
            </a:pPr>
            <a:endParaRPr lang="en-US" sz="1800" dirty="0">
              <a:latin typeface="+mn-lt"/>
              <a:cs typeface="+mn-cs"/>
            </a:endParaRPr>
          </a:p>
          <a:p>
            <a:endParaRPr lang="en-US" dirty="0">
              <a:latin typeface="+mn-lt"/>
              <a:cs typeface="+mn-cs"/>
            </a:endParaRPr>
          </a:p>
        </p:txBody>
      </p:sp>
      <p:pic>
        <p:nvPicPr>
          <p:cNvPr id="7" name="Picture 6" descr="A group of people wearing hard hats&#10;&#10;Description automatically generated with medium confidence">
            <a:extLst>
              <a:ext uri="{FF2B5EF4-FFF2-40B4-BE49-F238E27FC236}">
                <a16:creationId xmlns:a16="http://schemas.microsoft.com/office/drawing/2014/main" id="{EFA6811E-7395-5102-4A1A-95426EBEDC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75434" y="1066800"/>
            <a:ext cx="6299200" cy="4724400"/>
          </a:xfrm>
          <a:prstGeom prst="rect">
            <a:avLst/>
          </a:prstGeom>
          <a:ln>
            <a:noFill/>
          </a:ln>
          <a:effectLst>
            <a:softEdge rad="112500"/>
          </a:effectLst>
        </p:spPr>
      </p:pic>
      <p:sp>
        <p:nvSpPr>
          <p:cNvPr id="5" name="TextBox 4">
            <a:extLst>
              <a:ext uri="{FF2B5EF4-FFF2-40B4-BE49-F238E27FC236}">
                <a16:creationId xmlns:a16="http://schemas.microsoft.com/office/drawing/2014/main" id="{BAAB958D-3A7F-8FCA-762A-9396657AC979}"/>
              </a:ext>
            </a:extLst>
          </p:cNvPr>
          <p:cNvSpPr txBox="1"/>
          <p:nvPr/>
        </p:nvSpPr>
        <p:spPr>
          <a:xfrm>
            <a:off x="381263" y="2005975"/>
            <a:ext cx="60941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FY 2023 Appropriation</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57676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F0598-785E-4C61-A2E4-E1B551DD2593}"/>
              </a:ext>
            </a:extLst>
          </p:cNvPr>
          <p:cNvSpPr>
            <a:spLocks noGrp="1"/>
          </p:cNvSpPr>
          <p:nvPr>
            <p:ph type="title"/>
          </p:nvPr>
        </p:nvSpPr>
        <p:spPr>
          <a:xfrm>
            <a:off x="5646822" y="2947737"/>
            <a:ext cx="6389444" cy="2073441"/>
          </a:xfrm>
        </p:spPr>
        <p:txBody>
          <a:bodyPr anchor="ctr">
            <a:noAutofit/>
          </a:bodyPr>
          <a:lstStyle/>
          <a:p>
            <a:pPr algn="ctr"/>
            <a:r>
              <a:rPr lang="en-US" sz="4000" b="1" dirty="0">
                <a:solidFill>
                  <a:schemeClr val="accent1">
                    <a:lumMod val="50000"/>
                  </a:schemeClr>
                </a:solidFill>
                <a:latin typeface="Arial"/>
                <a:cs typeface="Arial"/>
              </a:rPr>
              <a:t>SFH 502 NCDFI Relending Demonstration Program</a:t>
            </a:r>
            <a:br>
              <a:rPr lang="en-US" sz="4000" b="1" dirty="0"/>
            </a:br>
            <a:r>
              <a:rPr lang="en-US" sz="4000" b="1" dirty="0">
                <a:solidFill>
                  <a:schemeClr val="accent1">
                    <a:lumMod val="50000"/>
                  </a:schemeClr>
                </a:solidFill>
                <a:latin typeface="Arial"/>
                <a:cs typeface="Arial"/>
              </a:rPr>
              <a:t>FY23 Funds - $9 Million</a:t>
            </a:r>
          </a:p>
        </p:txBody>
      </p:sp>
      <p:graphicFrame>
        <p:nvGraphicFramePr>
          <p:cNvPr id="8" name="Content Placeholder 4">
            <a:extLst>
              <a:ext uri="{FF2B5EF4-FFF2-40B4-BE49-F238E27FC236}">
                <a16:creationId xmlns:a16="http://schemas.microsoft.com/office/drawing/2014/main" id="{C8CC84A7-6849-9BA1-3A92-F6C5F11A15A6}"/>
              </a:ext>
            </a:extLst>
          </p:cNvPr>
          <p:cNvGraphicFramePr>
            <a:graphicFrameLocks noGrp="1"/>
          </p:cNvGraphicFramePr>
          <p:nvPr>
            <p:ph idx="1"/>
            <p:extLst>
              <p:ext uri="{D42A27DB-BD31-4B8C-83A1-F6EECF244321}">
                <p14:modId xmlns:p14="http://schemas.microsoft.com/office/powerpoint/2010/main" val="1409205193"/>
              </p:ext>
            </p:extLst>
          </p:nvPr>
        </p:nvGraphicFramePr>
        <p:xfrm>
          <a:off x="214349" y="545124"/>
          <a:ext cx="5394461" cy="5856211"/>
        </p:xfrm>
        <a:graphic>
          <a:graphicData uri="http://schemas.openxmlformats.org/drawingml/2006/table">
            <a:tbl>
              <a:tblPr firstRow="1" firstCol="1" bandRow="1">
                <a:tableStyleId>{5C22544A-7EE6-4342-B048-85BDC9FD1C3A}</a:tableStyleId>
              </a:tblPr>
              <a:tblGrid>
                <a:gridCol w="745845">
                  <a:extLst>
                    <a:ext uri="{9D8B030D-6E8A-4147-A177-3AD203B41FA5}">
                      <a16:colId xmlns:a16="http://schemas.microsoft.com/office/drawing/2014/main" val="1492171960"/>
                    </a:ext>
                  </a:extLst>
                </a:gridCol>
                <a:gridCol w="2884358">
                  <a:extLst>
                    <a:ext uri="{9D8B030D-6E8A-4147-A177-3AD203B41FA5}">
                      <a16:colId xmlns:a16="http://schemas.microsoft.com/office/drawing/2014/main" val="544669031"/>
                    </a:ext>
                  </a:extLst>
                </a:gridCol>
                <a:gridCol w="1764258">
                  <a:extLst>
                    <a:ext uri="{9D8B030D-6E8A-4147-A177-3AD203B41FA5}">
                      <a16:colId xmlns:a16="http://schemas.microsoft.com/office/drawing/2014/main" val="118366666"/>
                    </a:ext>
                  </a:extLst>
                </a:gridCol>
              </a:tblGrid>
              <a:tr h="440630">
                <a:tc>
                  <a:txBody>
                    <a:bodyPr/>
                    <a:lstStyle/>
                    <a:p>
                      <a:pPr marL="0" marR="0" algn="ctr">
                        <a:lnSpc>
                          <a:spcPct val="105000"/>
                        </a:lnSpc>
                        <a:spcBef>
                          <a:spcPts val="0"/>
                        </a:spcBef>
                        <a:spcAft>
                          <a:spcPts val="0"/>
                        </a:spcAft>
                      </a:pPr>
                      <a:r>
                        <a:rPr lang="en-US" sz="2600" dirty="0">
                          <a:effectLst/>
                        </a:rPr>
                        <a:t>State</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5000"/>
                        </a:lnSpc>
                        <a:spcBef>
                          <a:spcPts val="0"/>
                        </a:spcBef>
                        <a:spcAft>
                          <a:spcPts val="0"/>
                        </a:spcAft>
                      </a:pPr>
                      <a:r>
                        <a:rPr lang="en-US" sz="2800">
                          <a:effectLst/>
                        </a:rPr>
                        <a:t>NCDFI Name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nchor="ctr"/>
                </a:tc>
                <a:tc>
                  <a:txBody>
                    <a:bodyPr/>
                    <a:lstStyle/>
                    <a:p>
                      <a:pPr marL="0" marR="0" algn="ctr">
                        <a:lnSpc>
                          <a:spcPct val="105000"/>
                        </a:lnSpc>
                        <a:spcBef>
                          <a:spcPts val="0"/>
                        </a:spcBef>
                        <a:spcAft>
                          <a:spcPts val="0"/>
                        </a:spcAft>
                      </a:pPr>
                      <a:r>
                        <a:rPr lang="en-US" sz="2800" dirty="0">
                          <a:effectLst/>
                        </a:rPr>
                        <a:t> FY23 Amount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nchor="ctr"/>
                </a:tc>
                <a:extLst>
                  <a:ext uri="{0D108BD9-81ED-4DB2-BD59-A6C34878D82A}">
                    <a16:rowId xmlns:a16="http://schemas.microsoft.com/office/drawing/2014/main" val="620877943"/>
                  </a:ext>
                </a:extLst>
              </a:tr>
              <a:tr h="482092">
                <a:tc>
                  <a:txBody>
                    <a:bodyPr/>
                    <a:lstStyle/>
                    <a:p>
                      <a:pPr marL="0" marR="0" algn="ctr">
                        <a:lnSpc>
                          <a:spcPct val="105000"/>
                        </a:lnSpc>
                        <a:spcBef>
                          <a:spcPts val="0"/>
                        </a:spcBef>
                        <a:spcAft>
                          <a:spcPts val="0"/>
                        </a:spcAft>
                      </a:pPr>
                      <a:r>
                        <a:rPr lang="en-US" sz="2400">
                          <a:effectLst/>
                        </a:rPr>
                        <a:t>AK</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5000"/>
                        </a:lnSpc>
                        <a:spcBef>
                          <a:spcPts val="0"/>
                        </a:spcBef>
                        <a:spcAft>
                          <a:spcPts val="0"/>
                        </a:spcAft>
                      </a:pPr>
                      <a:r>
                        <a:rPr lang="en-US" sz="2400" dirty="0" err="1">
                          <a:effectLst/>
                        </a:rPr>
                        <a:t>Haa</a:t>
                      </a:r>
                      <a:r>
                        <a:rPr lang="en-US" sz="2400" dirty="0">
                          <a:effectLst/>
                        </a:rPr>
                        <a:t> </a:t>
                      </a:r>
                      <a:r>
                        <a:rPr lang="en-US" sz="2400" dirty="0" err="1">
                          <a:effectLst/>
                        </a:rPr>
                        <a:t>Yakaawu</a:t>
                      </a:r>
                      <a:r>
                        <a:rPr lang="en-US" sz="2400" dirty="0">
                          <a:effectLst/>
                        </a:rPr>
                        <a:t> Financial Corp.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nchor="ctr"/>
                </a:tc>
                <a:tc>
                  <a:txBody>
                    <a:bodyPr/>
                    <a:lstStyle/>
                    <a:p>
                      <a:pPr marL="0" marR="0" algn="r">
                        <a:lnSpc>
                          <a:spcPct val="105000"/>
                        </a:lnSpc>
                        <a:spcBef>
                          <a:spcPts val="0"/>
                        </a:spcBef>
                        <a:spcAft>
                          <a:spcPts val="0"/>
                        </a:spcAft>
                      </a:pPr>
                      <a:r>
                        <a:rPr lang="en-US" sz="2400" dirty="0">
                          <a:effectLst/>
                        </a:rPr>
                        <a:t>$1,000,000.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nchor="ctr"/>
                </a:tc>
                <a:extLst>
                  <a:ext uri="{0D108BD9-81ED-4DB2-BD59-A6C34878D82A}">
                    <a16:rowId xmlns:a16="http://schemas.microsoft.com/office/drawing/2014/main" val="1424835827"/>
                  </a:ext>
                </a:extLst>
              </a:tr>
              <a:tr h="440630">
                <a:tc>
                  <a:txBody>
                    <a:bodyPr/>
                    <a:lstStyle/>
                    <a:p>
                      <a:pPr marL="0" marR="0" algn="ctr">
                        <a:lnSpc>
                          <a:spcPct val="105000"/>
                        </a:lnSpc>
                        <a:spcBef>
                          <a:spcPts val="0"/>
                        </a:spcBef>
                        <a:spcAft>
                          <a:spcPts val="0"/>
                        </a:spcAft>
                      </a:pPr>
                      <a:r>
                        <a:rPr lang="en-US" sz="2400">
                          <a:effectLst/>
                        </a:rPr>
                        <a:t>HI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5000"/>
                        </a:lnSpc>
                        <a:spcBef>
                          <a:spcPts val="0"/>
                        </a:spcBef>
                        <a:spcAft>
                          <a:spcPts val="0"/>
                        </a:spcAft>
                      </a:pPr>
                      <a:r>
                        <a:rPr lang="en-US" sz="2400" dirty="0">
                          <a:effectLst/>
                        </a:rPr>
                        <a:t>Hawaii Community Lending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nchor="ctr"/>
                </a:tc>
                <a:tc>
                  <a:txBody>
                    <a:bodyPr/>
                    <a:lstStyle/>
                    <a:p>
                      <a:pPr marL="0" marR="0" algn="r">
                        <a:lnSpc>
                          <a:spcPct val="105000"/>
                        </a:lnSpc>
                        <a:spcBef>
                          <a:spcPts val="0"/>
                        </a:spcBef>
                        <a:spcAft>
                          <a:spcPts val="0"/>
                        </a:spcAft>
                      </a:pPr>
                      <a:r>
                        <a:rPr lang="en-US" sz="2400" dirty="0">
                          <a:effectLst/>
                        </a:rPr>
                        <a:t>$2,400,000.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nchor="ctr"/>
                </a:tc>
                <a:extLst>
                  <a:ext uri="{0D108BD9-81ED-4DB2-BD59-A6C34878D82A}">
                    <a16:rowId xmlns:a16="http://schemas.microsoft.com/office/drawing/2014/main" val="3797798210"/>
                  </a:ext>
                </a:extLst>
              </a:tr>
              <a:tr h="829402">
                <a:tc>
                  <a:txBody>
                    <a:bodyPr/>
                    <a:lstStyle/>
                    <a:p>
                      <a:pPr marL="0" marR="0" algn="ctr">
                        <a:lnSpc>
                          <a:spcPct val="105000"/>
                        </a:lnSpc>
                        <a:spcBef>
                          <a:spcPts val="0"/>
                        </a:spcBef>
                        <a:spcAft>
                          <a:spcPts val="0"/>
                        </a:spcAft>
                      </a:pPr>
                      <a:r>
                        <a:rPr lang="en-US" sz="2400">
                          <a:effectLst/>
                        </a:rPr>
                        <a:t>MI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5000"/>
                        </a:lnSpc>
                        <a:spcBef>
                          <a:spcPts val="0"/>
                        </a:spcBef>
                        <a:spcAft>
                          <a:spcPts val="0"/>
                        </a:spcAft>
                      </a:pPr>
                      <a:r>
                        <a:rPr lang="en-US" sz="2400" dirty="0">
                          <a:effectLst/>
                        </a:rPr>
                        <a:t>Lake Superior CDC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nchor="ctr"/>
                </a:tc>
                <a:tc>
                  <a:txBody>
                    <a:bodyPr/>
                    <a:lstStyle/>
                    <a:p>
                      <a:pPr marL="0" marR="0" algn="r">
                        <a:lnSpc>
                          <a:spcPct val="105000"/>
                        </a:lnSpc>
                        <a:spcBef>
                          <a:spcPts val="0"/>
                        </a:spcBef>
                        <a:spcAft>
                          <a:spcPts val="0"/>
                        </a:spcAft>
                      </a:pPr>
                      <a:r>
                        <a:rPr lang="en-US" sz="2400" dirty="0">
                          <a:effectLst/>
                        </a:rPr>
                        <a:t>$500,000.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nchor="ctr"/>
                </a:tc>
                <a:extLst>
                  <a:ext uri="{0D108BD9-81ED-4DB2-BD59-A6C34878D82A}">
                    <a16:rowId xmlns:a16="http://schemas.microsoft.com/office/drawing/2014/main" val="621506909"/>
                  </a:ext>
                </a:extLst>
              </a:tr>
              <a:tr h="440630">
                <a:tc>
                  <a:txBody>
                    <a:bodyPr/>
                    <a:lstStyle/>
                    <a:p>
                      <a:pPr marL="0" marR="0" algn="ctr">
                        <a:lnSpc>
                          <a:spcPct val="105000"/>
                        </a:lnSpc>
                        <a:spcBef>
                          <a:spcPts val="0"/>
                        </a:spcBef>
                        <a:spcAft>
                          <a:spcPts val="0"/>
                        </a:spcAft>
                      </a:pPr>
                      <a:r>
                        <a:rPr lang="en-US" sz="2400">
                          <a:effectLst/>
                        </a:rPr>
                        <a:t>MN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5000"/>
                        </a:lnSpc>
                        <a:spcBef>
                          <a:spcPts val="0"/>
                        </a:spcBef>
                        <a:spcAft>
                          <a:spcPts val="0"/>
                        </a:spcAft>
                      </a:pPr>
                      <a:r>
                        <a:rPr lang="en-US" sz="2400" dirty="0">
                          <a:effectLst/>
                        </a:rPr>
                        <a:t>White Earth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nchor="ctr"/>
                </a:tc>
                <a:tc>
                  <a:txBody>
                    <a:bodyPr/>
                    <a:lstStyle/>
                    <a:p>
                      <a:pPr marL="0" marR="0" algn="r">
                        <a:lnSpc>
                          <a:spcPct val="105000"/>
                        </a:lnSpc>
                        <a:spcBef>
                          <a:spcPts val="0"/>
                        </a:spcBef>
                        <a:spcAft>
                          <a:spcPts val="0"/>
                        </a:spcAft>
                      </a:pPr>
                      <a:r>
                        <a:rPr lang="en-US" sz="2400" dirty="0">
                          <a:effectLst/>
                        </a:rPr>
                        <a:t>$800,000.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nchor="ctr"/>
                </a:tc>
                <a:extLst>
                  <a:ext uri="{0D108BD9-81ED-4DB2-BD59-A6C34878D82A}">
                    <a16:rowId xmlns:a16="http://schemas.microsoft.com/office/drawing/2014/main" val="4123175041"/>
                  </a:ext>
                </a:extLst>
              </a:tr>
              <a:tr h="440630">
                <a:tc>
                  <a:txBody>
                    <a:bodyPr/>
                    <a:lstStyle/>
                    <a:p>
                      <a:pPr marL="0" marR="0" algn="ctr">
                        <a:lnSpc>
                          <a:spcPct val="105000"/>
                        </a:lnSpc>
                        <a:spcBef>
                          <a:spcPts val="0"/>
                        </a:spcBef>
                        <a:spcAft>
                          <a:spcPts val="0"/>
                        </a:spcAft>
                      </a:pPr>
                      <a:r>
                        <a:rPr lang="en-US" sz="2400">
                          <a:effectLst/>
                        </a:rPr>
                        <a:t>MT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5000"/>
                        </a:lnSpc>
                        <a:spcBef>
                          <a:spcPts val="0"/>
                        </a:spcBef>
                        <a:spcAft>
                          <a:spcPts val="0"/>
                        </a:spcAft>
                      </a:pPr>
                      <a:r>
                        <a:rPr lang="en-US" sz="2400" dirty="0">
                          <a:effectLst/>
                        </a:rPr>
                        <a:t>NACDC Fin. Services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nchor="ctr"/>
                </a:tc>
                <a:tc>
                  <a:txBody>
                    <a:bodyPr/>
                    <a:lstStyle/>
                    <a:p>
                      <a:pPr marL="0" marR="0" algn="r">
                        <a:lnSpc>
                          <a:spcPct val="105000"/>
                        </a:lnSpc>
                        <a:spcBef>
                          <a:spcPts val="0"/>
                        </a:spcBef>
                        <a:spcAft>
                          <a:spcPts val="0"/>
                        </a:spcAft>
                      </a:pPr>
                      <a:r>
                        <a:rPr lang="en-US" sz="2400" dirty="0">
                          <a:effectLst/>
                        </a:rPr>
                        <a:t>$1,000,000.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nchor="ctr"/>
                </a:tc>
                <a:extLst>
                  <a:ext uri="{0D108BD9-81ED-4DB2-BD59-A6C34878D82A}">
                    <a16:rowId xmlns:a16="http://schemas.microsoft.com/office/drawing/2014/main" val="2561206131"/>
                  </a:ext>
                </a:extLst>
              </a:tr>
              <a:tr h="440630">
                <a:tc>
                  <a:txBody>
                    <a:bodyPr/>
                    <a:lstStyle/>
                    <a:p>
                      <a:pPr marL="0" marR="0" algn="ctr">
                        <a:lnSpc>
                          <a:spcPct val="105000"/>
                        </a:lnSpc>
                        <a:spcBef>
                          <a:spcPts val="0"/>
                        </a:spcBef>
                        <a:spcAft>
                          <a:spcPts val="0"/>
                        </a:spcAft>
                      </a:pPr>
                      <a:r>
                        <a:rPr lang="en-US" sz="2400">
                          <a:effectLst/>
                        </a:rPr>
                        <a:t>NM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5000"/>
                        </a:lnSpc>
                        <a:spcBef>
                          <a:spcPts val="0"/>
                        </a:spcBef>
                        <a:spcAft>
                          <a:spcPts val="0"/>
                        </a:spcAft>
                      </a:pPr>
                      <a:r>
                        <a:rPr lang="en-US" sz="2400" dirty="0">
                          <a:effectLst/>
                        </a:rPr>
                        <a:t>Native Comm. Capital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nchor="ctr"/>
                </a:tc>
                <a:tc>
                  <a:txBody>
                    <a:bodyPr/>
                    <a:lstStyle/>
                    <a:p>
                      <a:pPr marL="0" marR="0" algn="r">
                        <a:lnSpc>
                          <a:spcPct val="105000"/>
                        </a:lnSpc>
                        <a:spcBef>
                          <a:spcPts val="0"/>
                        </a:spcBef>
                        <a:spcAft>
                          <a:spcPts val="0"/>
                        </a:spcAft>
                      </a:pPr>
                      <a:r>
                        <a:rPr lang="en-US" sz="2400" dirty="0">
                          <a:effectLst/>
                        </a:rPr>
                        <a:t>$800,000.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nchor="ctr"/>
                </a:tc>
                <a:extLst>
                  <a:ext uri="{0D108BD9-81ED-4DB2-BD59-A6C34878D82A}">
                    <a16:rowId xmlns:a16="http://schemas.microsoft.com/office/drawing/2014/main" val="3249995157"/>
                  </a:ext>
                </a:extLst>
              </a:tr>
              <a:tr h="440630">
                <a:tc>
                  <a:txBody>
                    <a:bodyPr/>
                    <a:lstStyle/>
                    <a:p>
                      <a:pPr marL="0" marR="0" algn="ctr">
                        <a:lnSpc>
                          <a:spcPct val="105000"/>
                        </a:lnSpc>
                        <a:spcBef>
                          <a:spcPts val="0"/>
                        </a:spcBef>
                        <a:spcAft>
                          <a:spcPts val="0"/>
                        </a:spcAft>
                      </a:pPr>
                      <a:r>
                        <a:rPr lang="en-US" sz="2400" dirty="0">
                          <a:effectLst/>
                        </a:rPr>
                        <a:t>SD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5000"/>
                        </a:lnSpc>
                        <a:spcBef>
                          <a:spcPts val="0"/>
                        </a:spcBef>
                        <a:spcAft>
                          <a:spcPts val="0"/>
                        </a:spcAft>
                      </a:pPr>
                      <a:r>
                        <a:rPr lang="en-US" sz="2400" dirty="0">
                          <a:effectLst/>
                        </a:rPr>
                        <a:t>Mazaska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nchor="ctr"/>
                </a:tc>
                <a:tc>
                  <a:txBody>
                    <a:bodyPr/>
                    <a:lstStyle/>
                    <a:p>
                      <a:pPr marL="0" marR="0" algn="r">
                        <a:lnSpc>
                          <a:spcPct val="105000"/>
                        </a:lnSpc>
                        <a:spcBef>
                          <a:spcPts val="0"/>
                        </a:spcBef>
                        <a:spcAft>
                          <a:spcPts val="0"/>
                        </a:spcAft>
                      </a:pPr>
                      <a:r>
                        <a:rPr lang="en-US" sz="2400" dirty="0">
                          <a:effectLst/>
                        </a:rPr>
                        <a:t>$500,000.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nchor="ctr"/>
                </a:tc>
                <a:extLst>
                  <a:ext uri="{0D108BD9-81ED-4DB2-BD59-A6C34878D82A}">
                    <a16:rowId xmlns:a16="http://schemas.microsoft.com/office/drawing/2014/main" val="3448524447"/>
                  </a:ext>
                </a:extLst>
              </a:tr>
              <a:tr h="440630">
                <a:tc>
                  <a:txBody>
                    <a:bodyPr/>
                    <a:lstStyle/>
                    <a:p>
                      <a:pPr marL="0" marR="0" algn="ctr">
                        <a:lnSpc>
                          <a:spcPct val="105000"/>
                        </a:lnSpc>
                        <a:spcBef>
                          <a:spcPts val="0"/>
                        </a:spcBef>
                        <a:spcAft>
                          <a:spcPts val="0"/>
                        </a:spcAft>
                      </a:pPr>
                      <a:r>
                        <a:rPr lang="en-US" sz="2400">
                          <a:effectLst/>
                        </a:rPr>
                        <a:t>SD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5000"/>
                        </a:lnSpc>
                        <a:spcBef>
                          <a:spcPts val="0"/>
                        </a:spcBef>
                        <a:spcAft>
                          <a:spcPts val="0"/>
                        </a:spcAft>
                      </a:pPr>
                      <a:r>
                        <a:rPr lang="en-US" sz="2400" dirty="0">
                          <a:effectLst/>
                        </a:rPr>
                        <a:t>Four Bands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tc>
                <a:tc>
                  <a:txBody>
                    <a:bodyPr/>
                    <a:lstStyle/>
                    <a:p>
                      <a:pPr marL="0" marR="0" algn="r">
                        <a:lnSpc>
                          <a:spcPct val="105000"/>
                        </a:lnSpc>
                        <a:spcBef>
                          <a:spcPts val="0"/>
                        </a:spcBef>
                        <a:spcAft>
                          <a:spcPts val="0"/>
                        </a:spcAft>
                      </a:pPr>
                      <a:r>
                        <a:rPr lang="en-US" sz="2400" dirty="0">
                          <a:effectLst/>
                        </a:rPr>
                        <a:t>$1,000,000.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nchor="ctr"/>
                </a:tc>
                <a:extLst>
                  <a:ext uri="{0D108BD9-81ED-4DB2-BD59-A6C34878D82A}">
                    <a16:rowId xmlns:a16="http://schemas.microsoft.com/office/drawing/2014/main" val="1467398166"/>
                  </a:ext>
                </a:extLst>
              </a:tr>
              <a:tr h="440630">
                <a:tc>
                  <a:txBody>
                    <a:bodyPr/>
                    <a:lstStyle/>
                    <a:p>
                      <a:pPr marL="0" marR="0" algn="ctr">
                        <a:lnSpc>
                          <a:spcPct val="105000"/>
                        </a:lnSpc>
                        <a:spcBef>
                          <a:spcPts val="0"/>
                        </a:spcBef>
                        <a:spcAft>
                          <a:spcPts val="0"/>
                        </a:spcAft>
                      </a:pPr>
                      <a:r>
                        <a:rPr lang="en-US" sz="2400" dirty="0">
                          <a:effectLst/>
                        </a:rPr>
                        <a:t>WI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5000"/>
                        </a:lnSpc>
                        <a:spcBef>
                          <a:spcPts val="0"/>
                        </a:spcBef>
                        <a:spcAft>
                          <a:spcPts val="0"/>
                        </a:spcAft>
                      </a:pPr>
                      <a:r>
                        <a:rPr lang="en-US" sz="2400" dirty="0">
                          <a:effectLst/>
                        </a:rPr>
                        <a:t>WINLF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tc>
                <a:tc>
                  <a:txBody>
                    <a:bodyPr/>
                    <a:lstStyle/>
                    <a:p>
                      <a:pPr marL="0" marR="0" algn="r">
                        <a:lnSpc>
                          <a:spcPct val="105000"/>
                        </a:lnSpc>
                        <a:spcBef>
                          <a:spcPts val="0"/>
                        </a:spcBef>
                        <a:spcAft>
                          <a:spcPts val="0"/>
                        </a:spcAft>
                      </a:pPr>
                      <a:r>
                        <a:rPr lang="en-US" sz="2400" dirty="0">
                          <a:effectLst/>
                        </a:rPr>
                        <a:t>$1,000,000.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nchor="ctr"/>
                </a:tc>
                <a:extLst>
                  <a:ext uri="{0D108BD9-81ED-4DB2-BD59-A6C34878D82A}">
                    <a16:rowId xmlns:a16="http://schemas.microsoft.com/office/drawing/2014/main" val="3250163569"/>
                  </a:ext>
                </a:extLst>
              </a:tr>
            </a:tbl>
          </a:graphicData>
        </a:graphic>
      </p:graphicFrame>
    </p:spTree>
    <p:extLst>
      <p:ext uri="{BB962C8B-B14F-4D97-AF65-F5344CB8AC3E}">
        <p14:creationId xmlns:p14="http://schemas.microsoft.com/office/powerpoint/2010/main" val="944063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A0950A-4EEC-4B6A-92BA-A21C3C7C5701}"/>
              </a:ext>
            </a:extLst>
          </p:cNvPr>
          <p:cNvSpPr>
            <a:spLocks noGrp="1"/>
          </p:cNvSpPr>
          <p:nvPr>
            <p:ph type="title"/>
          </p:nvPr>
        </p:nvSpPr>
        <p:spPr>
          <a:xfrm>
            <a:off x="0" y="113455"/>
            <a:ext cx="7278297" cy="1692794"/>
          </a:xfrm>
        </p:spPr>
        <p:txBody>
          <a:bodyPr vert="horz" lIns="91440" tIns="45720" rIns="91440" bIns="45720" rtlCol="0" anchor="ctr">
            <a:normAutofit/>
          </a:bodyPr>
          <a:lstStyle/>
          <a:p>
            <a:pPr algn="ctr"/>
            <a:r>
              <a:rPr lang="en-US" sz="3600" b="1" dirty="0">
                <a:solidFill>
                  <a:srgbClr val="FFFFFF"/>
                </a:solidFill>
                <a:latin typeface="Arial"/>
                <a:cs typeface="Arial"/>
              </a:rPr>
              <a:t>SFH 502 NCDFI Relending</a:t>
            </a:r>
            <a:br>
              <a:rPr lang="en-US" sz="3600" b="1" dirty="0"/>
            </a:br>
            <a:r>
              <a:rPr lang="en-US" sz="3600" b="1" dirty="0">
                <a:solidFill>
                  <a:srgbClr val="FFFFFF"/>
                </a:solidFill>
                <a:latin typeface="Arial"/>
                <a:cs typeface="Arial"/>
              </a:rPr>
              <a:t>Demonstration Program</a:t>
            </a:r>
            <a:endParaRPr lang="en-US" sz="3600" b="1" dirty="0">
              <a:latin typeface="Arial"/>
              <a:cs typeface="Arial"/>
            </a:endParaRPr>
          </a:p>
        </p:txBody>
      </p:sp>
      <p:sp>
        <p:nvSpPr>
          <p:cNvPr id="2" name="Content Placeholder 1">
            <a:extLst>
              <a:ext uri="{FF2B5EF4-FFF2-40B4-BE49-F238E27FC236}">
                <a16:creationId xmlns:a16="http://schemas.microsoft.com/office/drawing/2014/main" id="{E01D1EFA-4BFA-4932-9A33-0CA9C7DEF533}"/>
              </a:ext>
            </a:extLst>
          </p:cNvPr>
          <p:cNvSpPr>
            <a:spLocks noGrp="1"/>
          </p:cNvSpPr>
          <p:nvPr>
            <p:ph idx="1"/>
          </p:nvPr>
        </p:nvSpPr>
        <p:spPr>
          <a:xfrm>
            <a:off x="191290" y="2588681"/>
            <a:ext cx="6895935" cy="3743879"/>
          </a:xfrm>
        </p:spPr>
        <p:txBody>
          <a:bodyPr vert="horz" lIns="91440" tIns="45720" rIns="91440" bIns="45720" rtlCol="0" anchor="t">
            <a:normAutofit/>
          </a:bodyPr>
          <a:lstStyle/>
          <a:p>
            <a:pPr marL="342900" marR="0" lvl="0" indent="-342900" fontAlgn="base">
              <a:spcBef>
                <a:spcPts val="0"/>
              </a:spcBef>
              <a:spcAft>
                <a:spcPts val="0"/>
              </a:spcAft>
              <a:buFont typeface="Symbol" panose="05050102010706020507" pitchFamily="18" charset="2"/>
              <a:buChar char=""/>
            </a:pPr>
            <a:r>
              <a:rPr lang="en-US" sz="2000" dirty="0">
                <a:effectLst/>
                <a:ea typeface="Times New Roman" panose="02020603050405020304" pitchFamily="18" charset="0"/>
              </a:rPr>
              <a:t>$5 million to expand the demonstration program</a:t>
            </a:r>
          </a:p>
          <a:p>
            <a:pPr marL="0" marR="0" lvl="0" indent="0" fontAlgn="base">
              <a:spcBef>
                <a:spcPts val="0"/>
              </a:spcBef>
              <a:spcAft>
                <a:spcPts val="0"/>
              </a:spcAft>
              <a:buNone/>
            </a:pPr>
            <a:endParaRPr lang="en-US" sz="2000" dirty="0">
              <a:effectLst/>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pPr>
            <a:r>
              <a:rPr lang="en-US" sz="2000" dirty="0">
                <a:effectLst/>
                <a:latin typeface="Arial"/>
                <a:ea typeface="Times New Roman" panose="02020603050405020304" pitchFamily="18" charset="0"/>
                <a:cs typeface="Arial"/>
              </a:rPr>
              <a:t>Applications</a:t>
            </a:r>
            <a:r>
              <a:rPr lang="en-US" sz="2000" dirty="0">
                <a:latin typeface="Arial"/>
                <a:ea typeface="Times New Roman" panose="02020603050405020304" pitchFamily="18" charset="0"/>
                <a:cs typeface="Arial"/>
              </a:rPr>
              <a:t> were due in August</a:t>
            </a:r>
            <a:endParaRPr lang="en-US" sz="2000" dirty="0">
              <a:effectLst/>
              <a:latin typeface="Arial"/>
              <a:ea typeface="Times New Roman" panose="02020603050405020304" pitchFamily="18" charset="0"/>
              <a:cs typeface="Arial"/>
            </a:endParaRPr>
          </a:p>
          <a:p>
            <a:pPr marL="0" marR="0" lvl="0" indent="0" fontAlgn="base">
              <a:spcBef>
                <a:spcPts val="0"/>
              </a:spcBef>
              <a:spcAft>
                <a:spcPts val="0"/>
              </a:spcAft>
              <a:buNone/>
            </a:pPr>
            <a:endParaRPr lang="en-US" sz="2000" dirty="0">
              <a:effectLst/>
              <a:ea typeface="Times New Roman" panose="02020603050405020304" pitchFamily="18" charset="0"/>
            </a:endParaRPr>
          </a:p>
          <a:p>
            <a:pPr marL="342900" indent="-342900" fontAlgn="base">
              <a:spcBef>
                <a:spcPts val="0"/>
              </a:spcBef>
              <a:buFont typeface="Symbol" panose="05050102010706020507" pitchFamily="18" charset="2"/>
              <a:buChar char=""/>
            </a:pPr>
            <a:r>
              <a:rPr lang="en-US" sz="2000" dirty="0">
                <a:latin typeface="Arial"/>
                <a:ea typeface="Times New Roman" panose="02020603050405020304" pitchFamily="18" charset="0"/>
                <a:cs typeface="Arial"/>
              </a:rPr>
              <a:t>Announcements were made in October</a:t>
            </a:r>
            <a:endParaRPr lang="en-US" sz="2000" dirty="0">
              <a:ea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pPr>
            <a:endParaRPr lang="en-US" sz="2000" dirty="0">
              <a:ea typeface="Times New Roman" panose="02020603050405020304" pitchFamily="18" charset="0"/>
            </a:endParaRPr>
          </a:p>
          <a:p>
            <a:pPr marL="342900" marR="0" lvl="0" indent="-342900" fontAlgn="base">
              <a:spcBef>
                <a:spcPts val="0"/>
              </a:spcBef>
              <a:spcAft>
                <a:spcPts val="0"/>
              </a:spcAft>
              <a:buClr>
                <a:schemeClr val="tx1"/>
              </a:buClr>
              <a:buFont typeface="Symbol" panose="05050102010706020507" pitchFamily="18" charset="2"/>
              <a:buChar char=""/>
            </a:pPr>
            <a:r>
              <a:rPr lang="en-US" sz="2000" u="sng" kern="100" dirty="0">
                <a:solidFill>
                  <a:srgbClr val="0563C1"/>
                </a:solidFill>
                <a:effectLst/>
                <a:ea typeface="Calibri" panose="020F0502020204030204" pitchFamily="34" charset="0"/>
                <a:hlinkClick r:id="rId3"/>
              </a:rPr>
              <a:t>NCDFI Relending Demonstration Program Website</a:t>
            </a:r>
            <a:r>
              <a:rPr lang="en-US" sz="2000" kern="100" dirty="0">
                <a:effectLst/>
                <a:ea typeface="Calibri" panose="020F0502020204030204" pitchFamily="34" charset="0"/>
              </a:rPr>
              <a:t> </a:t>
            </a:r>
          </a:p>
          <a:p>
            <a:pPr marL="342900" marR="0" lvl="0" indent="-342900" fontAlgn="base">
              <a:spcBef>
                <a:spcPts val="0"/>
              </a:spcBef>
              <a:spcAft>
                <a:spcPts val="0"/>
              </a:spcAft>
              <a:buClr>
                <a:schemeClr val="tx1"/>
              </a:buClr>
              <a:buFont typeface="Symbol" panose="05050102010706020507" pitchFamily="18" charset="2"/>
              <a:buChar char=""/>
            </a:pPr>
            <a:endParaRPr lang="en-US" sz="2000" kern="100" dirty="0">
              <a:effectLst/>
              <a:ea typeface="Calibri" panose="020F0502020204030204" pitchFamily="34" charset="0"/>
            </a:endParaRPr>
          </a:p>
          <a:p>
            <a:pPr marL="342900" marR="0" lvl="0" indent="-342900" fontAlgn="base">
              <a:spcBef>
                <a:spcPts val="0"/>
              </a:spcBef>
              <a:spcAft>
                <a:spcPts val="0"/>
              </a:spcAft>
              <a:buClr>
                <a:schemeClr val="tx1"/>
              </a:buClr>
              <a:buFont typeface="Symbol" panose="05050102010706020507" pitchFamily="18" charset="2"/>
              <a:buChar char=""/>
            </a:pPr>
            <a:r>
              <a:rPr lang="en-US" sz="2000" u="sng" kern="100" dirty="0">
                <a:solidFill>
                  <a:srgbClr val="0563C1"/>
                </a:solidFill>
                <a:effectLst/>
                <a:ea typeface="Calibri" panose="020F0502020204030204" pitchFamily="34" charset="0"/>
                <a:hlinkClick r:id="rId4"/>
              </a:rPr>
              <a:t>Section 502 Relending Demonstration Program Training </a:t>
            </a:r>
            <a:r>
              <a:rPr lang="en-US" sz="2000" kern="100" dirty="0">
                <a:effectLst/>
                <a:ea typeface="Calibri" panose="020F0502020204030204" pitchFamily="34" charset="0"/>
              </a:rPr>
              <a:t> </a:t>
            </a:r>
          </a:p>
          <a:p>
            <a:pPr marL="342900" marR="0" lvl="0" indent="-342900" fontAlgn="base">
              <a:spcBef>
                <a:spcPts val="0"/>
              </a:spcBef>
              <a:spcAft>
                <a:spcPts val="0"/>
              </a:spcAft>
              <a:buFont typeface="Symbol" panose="05050102010706020507" pitchFamily="18" charset="2"/>
              <a:buChar char=""/>
            </a:pPr>
            <a:endParaRPr lang="en-US" sz="1800" dirty="0">
              <a:latin typeface="+mn-lt"/>
              <a:cs typeface="+mn-cs"/>
            </a:endParaRPr>
          </a:p>
          <a:p>
            <a:endParaRPr lang="en-US" dirty="0">
              <a:latin typeface="+mn-lt"/>
              <a:cs typeface="+mn-cs"/>
            </a:endParaRPr>
          </a:p>
        </p:txBody>
      </p:sp>
      <p:pic>
        <p:nvPicPr>
          <p:cNvPr id="3074" name="Picture 2">
            <a:extLst>
              <a:ext uri="{FF2B5EF4-FFF2-40B4-BE49-F238E27FC236}">
                <a16:creationId xmlns:a16="http://schemas.microsoft.com/office/drawing/2014/main" id="{B5FA992E-8248-E5A7-E2BF-B0D01FDA1E3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78297" y="390525"/>
            <a:ext cx="4476750" cy="6076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DFDC4B-A5E1-D549-DB35-A6939F283FF7}"/>
              </a:ext>
            </a:extLst>
          </p:cNvPr>
          <p:cNvSpPr txBox="1"/>
          <p:nvPr/>
        </p:nvSpPr>
        <p:spPr>
          <a:xfrm>
            <a:off x="482895" y="2005975"/>
            <a:ext cx="60941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FY 2024 Appropriation </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65259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F0598-785E-4C61-A2E4-E1B551DD2593}"/>
              </a:ext>
            </a:extLst>
          </p:cNvPr>
          <p:cNvSpPr>
            <a:spLocks noGrp="1"/>
          </p:cNvSpPr>
          <p:nvPr>
            <p:ph type="title"/>
          </p:nvPr>
        </p:nvSpPr>
        <p:spPr>
          <a:xfrm>
            <a:off x="35170" y="-3084"/>
            <a:ext cx="12121660" cy="1825714"/>
          </a:xfrm>
        </p:spPr>
        <p:txBody>
          <a:bodyPr anchor="ctr">
            <a:noAutofit/>
          </a:bodyPr>
          <a:lstStyle/>
          <a:p>
            <a:pPr algn="ctr"/>
            <a:r>
              <a:rPr lang="en-US" sz="3800" b="1">
                <a:latin typeface="Arial"/>
                <a:cs typeface="Arial"/>
              </a:rPr>
              <a:t>SFH 502 NCDFI Relending Demonstration </a:t>
            </a:r>
            <a:r>
              <a:rPr lang="en-US" sz="3800" b="1" dirty="0">
                <a:latin typeface="Arial"/>
                <a:cs typeface="Arial"/>
              </a:rPr>
              <a:t>Program</a:t>
            </a:r>
            <a:br>
              <a:rPr lang="en-US" sz="3800" b="1" dirty="0">
                <a:latin typeface="Arial"/>
                <a:cs typeface="Arial"/>
              </a:rPr>
            </a:br>
            <a:r>
              <a:rPr lang="en-US" sz="3800" b="1" dirty="0">
                <a:latin typeface="Arial"/>
                <a:cs typeface="Arial"/>
              </a:rPr>
              <a:t>FY24 Funds - $5.5 Million</a:t>
            </a:r>
            <a:endParaRPr lang="en-US" sz="3800" b="1">
              <a:latin typeface="Arial"/>
              <a:cs typeface="Arial"/>
            </a:endParaRPr>
          </a:p>
        </p:txBody>
      </p:sp>
      <p:graphicFrame>
        <p:nvGraphicFramePr>
          <p:cNvPr id="5" name="Content Placeholder 4">
            <a:extLst>
              <a:ext uri="{FF2B5EF4-FFF2-40B4-BE49-F238E27FC236}">
                <a16:creationId xmlns:a16="http://schemas.microsoft.com/office/drawing/2014/main" id="{E156B933-8E4F-A12E-C5A9-3B0A02B09535}"/>
              </a:ext>
            </a:extLst>
          </p:cNvPr>
          <p:cNvGraphicFramePr>
            <a:graphicFrameLocks/>
          </p:cNvGraphicFramePr>
          <p:nvPr>
            <p:extLst>
              <p:ext uri="{D42A27DB-BD31-4B8C-83A1-F6EECF244321}">
                <p14:modId xmlns:p14="http://schemas.microsoft.com/office/powerpoint/2010/main" val="2137132453"/>
              </p:ext>
            </p:extLst>
          </p:nvPr>
        </p:nvGraphicFramePr>
        <p:xfrm>
          <a:off x="70338" y="1805353"/>
          <a:ext cx="12084057" cy="4958269"/>
        </p:xfrm>
        <a:graphic>
          <a:graphicData uri="http://schemas.openxmlformats.org/drawingml/2006/table">
            <a:tbl>
              <a:tblPr firstRow="1" firstCol="1" bandRow="1">
                <a:tableStyleId>{5C22544A-7EE6-4342-B048-85BDC9FD1C3A}</a:tableStyleId>
              </a:tblPr>
              <a:tblGrid>
                <a:gridCol w="1377323">
                  <a:extLst>
                    <a:ext uri="{9D8B030D-6E8A-4147-A177-3AD203B41FA5}">
                      <a16:colId xmlns:a16="http://schemas.microsoft.com/office/drawing/2014/main" val="1492171960"/>
                    </a:ext>
                  </a:extLst>
                </a:gridCol>
                <a:gridCol w="6677030">
                  <a:extLst>
                    <a:ext uri="{9D8B030D-6E8A-4147-A177-3AD203B41FA5}">
                      <a16:colId xmlns:a16="http://schemas.microsoft.com/office/drawing/2014/main" val="544669031"/>
                    </a:ext>
                  </a:extLst>
                </a:gridCol>
                <a:gridCol w="4029704">
                  <a:extLst>
                    <a:ext uri="{9D8B030D-6E8A-4147-A177-3AD203B41FA5}">
                      <a16:colId xmlns:a16="http://schemas.microsoft.com/office/drawing/2014/main" val="863500980"/>
                    </a:ext>
                  </a:extLst>
                </a:gridCol>
              </a:tblGrid>
              <a:tr h="1253190">
                <a:tc>
                  <a:txBody>
                    <a:bodyPr/>
                    <a:lstStyle/>
                    <a:p>
                      <a:pPr marL="0" marR="0" algn="ctr">
                        <a:lnSpc>
                          <a:spcPct val="105000"/>
                        </a:lnSpc>
                        <a:spcBef>
                          <a:spcPts val="0"/>
                        </a:spcBef>
                        <a:spcAft>
                          <a:spcPts val="0"/>
                        </a:spcAft>
                      </a:pPr>
                      <a:r>
                        <a:rPr lang="en-US" sz="2600" dirty="0">
                          <a:effectLst/>
                        </a:rPr>
                        <a:t>State</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5000"/>
                        </a:lnSpc>
                        <a:spcBef>
                          <a:spcPts val="0"/>
                        </a:spcBef>
                        <a:spcAft>
                          <a:spcPts val="0"/>
                        </a:spcAft>
                      </a:pPr>
                      <a:r>
                        <a:rPr lang="en-US" sz="2800" dirty="0">
                          <a:effectLst/>
                        </a:rPr>
                        <a:t>NCDFI Name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nchor="ctr"/>
                </a:tc>
                <a:tc>
                  <a:txBody>
                    <a:bodyPr/>
                    <a:lstStyle/>
                    <a:p>
                      <a:pPr marL="0" marR="0" algn="ctr">
                        <a:lnSpc>
                          <a:spcPct val="105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FY24 Amount</a:t>
                      </a:r>
                    </a:p>
                  </a:txBody>
                  <a:tcPr marL="102472" marR="102472" marT="0" marB="0" anchor="ctr"/>
                </a:tc>
                <a:extLst>
                  <a:ext uri="{0D108BD9-81ED-4DB2-BD59-A6C34878D82A}">
                    <a16:rowId xmlns:a16="http://schemas.microsoft.com/office/drawing/2014/main" val="620877943"/>
                  </a:ext>
                </a:extLst>
              </a:tr>
              <a:tr h="653838">
                <a:tc>
                  <a:txBody>
                    <a:bodyPr/>
                    <a:lstStyle/>
                    <a:p>
                      <a:pPr marL="0" marR="0" algn="ctr">
                        <a:lnSpc>
                          <a:spcPct val="105000"/>
                        </a:lnSpc>
                        <a:spcBef>
                          <a:spcPts val="0"/>
                        </a:spcBef>
                        <a:spcAft>
                          <a:spcPts val="0"/>
                        </a:spcAft>
                      </a:pPr>
                      <a:r>
                        <a:rPr lang="en-US" sz="2400" dirty="0">
                          <a:effectLst/>
                        </a:rPr>
                        <a:t>AK</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5000"/>
                        </a:lnSpc>
                        <a:spcBef>
                          <a:spcPts val="0"/>
                        </a:spcBef>
                        <a:spcAft>
                          <a:spcPts val="0"/>
                        </a:spcAft>
                      </a:pPr>
                      <a:r>
                        <a:rPr lang="en-US" sz="2400" dirty="0" err="1">
                          <a:effectLst/>
                        </a:rPr>
                        <a:t>Haa</a:t>
                      </a:r>
                      <a:r>
                        <a:rPr lang="en-US" sz="2400" dirty="0">
                          <a:effectLst/>
                        </a:rPr>
                        <a:t> </a:t>
                      </a:r>
                      <a:r>
                        <a:rPr lang="en-US" sz="2400" dirty="0" err="1">
                          <a:effectLst/>
                        </a:rPr>
                        <a:t>Yakaawu</a:t>
                      </a:r>
                      <a:r>
                        <a:rPr lang="en-US" sz="2400" dirty="0">
                          <a:effectLst/>
                        </a:rPr>
                        <a:t> Financial Corporation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nchor="ctr"/>
                </a:tc>
                <a:tc>
                  <a:txBody>
                    <a:bodyPr/>
                    <a:lstStyle/>
                    <a:p>
                      <a:pPr marL="0" marR="0" algn="ctr">
                        <a:lnSpc>
                          <a:spcPct val="105000"/>
                        </a:lnSpc>
                        <a:spcBef>
                          <a:spcPts val="0"/>
                        </a:spcBef>
                        <a:spcAft>
                          <a:spcPts val="0"/>
                        </a:spcAft>
                      </a:pPr>
                      <a:r>
                        <a:rPr lang="en-US" sz="2400" dirty="0">
                          <a:effectLst/>
                          <a:latin typeface="Calibri"/>
                          <a:ea typeface="Calibri"/>
                          <a:cs typeface="Times New Roman"/>
                        </a:rPr>
                        <a:t>$876,000</a:t>
                      </a:r>
                    </a:p>
                  </a:txBody>
                  <a:tcPr marL="102472" marR="102472" marT="0" marB="0" anchor="ctr"/>
                </a:tc>
                <a:extLst>
                  <a:ext uri="{0D108BD9-81ED-4DB2-BD59-A6C34878D82A}">
                    <a16:rowId xmlns:a16="http://schemas.microsoft.com/office/drawing/2014/main" val="1424835827"/>
                  </a:ext>
                </a:extLst>
              </a:tr>
              <a:tr h="617513">
                <a:tc>
                  <a:txBody>
                    <a:bodyPr/>
                    <a:lstStyle/>
                    <a:p>
                      <a:pPr marL="0" marR="0" algn="ctr">
                        <a:lnSpc>
                          <a:spcPct val="105000"/>
                        </a:lnSpc>
                        <a:spcBef>
                          <a:spcPts val="0"/>
                        </a:spcBef>
                        <a:spcAft>
                          <a:spcPts val="0"/>
                        </a:spcAft>
                      </a:pPr>
                      <a:r>
                        <a:rPr lang="en-US" sz="2400" dirty="0">
                          <a:effectLst/>
                        </a:rPr>
                        <a:t>HI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5000"/>
                        </a:lnSpc>
                        <a:spcBef>
                          <a:spcPts val="0"/>
                        </a:spcBef>
                        <a:spcAft>
                          <a:spcPts val="0"/>
                        </a:spcAft>
                      </a:pPr>
                      <a:r>
                        <a:rPr lang="en-US" sz="2400" dirty="0">
                          <a:effectLst/>
                        </a:rPr>
                        <a:t>Hawaii Community Lending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nchor="ctr"/>
                </a:tc>
                <a:tc>
                  <a:txBody>
                    <a:bodyPr/>
                    <a:lstStyle/>
                    <a:p>
                      <a:pPr marL="0" marR="0" algn="ctr">
                        <a:lnSpc>
                          <a:spcPct val="105000"/>
                        </a:lnSpc>
                        <a:spcBef>
                          <a:spcPts val="0"/>
                        </a:spcBef>
                        <a:spcAft>
                          <a:spcPts val="0"/>
                        </a:spcAft>
                      </a:pPr>
                      <a:r>
                        <a:rPr lang="en-US" sz="2400" dirty="0">
                          <a:effectLst/>
                          <a:latin typeface="Calibri"/>
                          <a:ea typeface="Calibri"/>
                          <a:cs typeface="Times New Roman"/>
                        </a:rPr>
                        <a:t>$1,600,000</a:t>
                      </a:r>
                    </a:p>
                  </a:txBody>
                  <a:tcPr marL="102472" marR="102472" marT="0" marB="0" anchor="ctr"/>
                </a:tc>
                <a:extLst>
                  <a:ext uri="{0D108BD9-81ED-4DB2-BD59-A6C34878D82A}">
                    <a16:rowId xmlns:a16="http://schemas.microsoft.com/office/drawing/2014/main" val="3797798210"/>
                  </a:ext>
                </a:extLst>
              </a:tr>
              <a:tr h="617513">
                <a:tc>
                  <a:txBody>
                    <a:bodyPr/>
                    <a:lstStyle/>
                    <a:p>
                      <a:pPr marL="0" marR="0" algn="ctr">
                        <a:lnSpc>
                          <a:spcPct val="105000"/>
                        </a:lnSpc>
                        <a:spcBef>
                          <a:spcPts val="0"/>
                        </a:spcBef>
                        <a:spcAft>
                          <a:spcPts val="0"/>
                        </a:spcAft>
                      </a:pPr>
                      <a:r>
                        <a:rPr lang="en-US" sz="2400" dirty="0">
                          <a:effectLst/>
                        </a:rPr>
                        <a:t>MI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5000"/>
                        </a:lnSpc>
                        <a:spcBef>
                          <a:spcPts val="0"/>
                        </a:spcBef>
                        <a:spcAft>
                          <a:spcPts val="0"/>
                        </a:spcAft>
                      </a:pPr>
                      <a:r>
                        <a:rPr lang="en-US" sz="2400" dirty="0">
                          <a:effectLst/>
                        </a:rPr>
                        <a:t>Lake Superior CDC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nchor="ctr"/>
                </a:tc>
                <a:tc>
                  <a:txBody>
                    <a:bodyPr/>
                    <a:lstStyle/>
                    <a:p>
                      <a:pPr marL="0" marR="0" algn="ctr">
                        <a:lnSpc>
                          <a:spcPct val="105000"/>
                        </a:lnSpc>
                        <a:spcBef>
                          <a:spcPts val="0"/>
                        </a:spcBef>
                        <a:spcAft>
                          <a:spcPts val="0"/>
                        </a:spcAft>
                      </a:pPr>
                      <a:r>
                        <a:rPr lang="en-US" sz="2400" dirty="0">
                          <a:effectLst/>
                          <a:latin typeface="Calibri"/>
                          <a:ea typeface="Calibri"/>
                          <a:cs typeface="Times New Roman"/>
                        </a:rPr>
                        <a:t>$700,000</a:t>
                      </a:r>
                    </a:p>
                  </a:txBody>
                  <a:tcPr marL="102472" marR="102472" marT="0" marB="0" anchor="ctr"/>
                </a:tc>
                <a:extLst>
                  <a:ext uri="{0D108BD9-81ED-4DB2-BD59-A6C34878D82A}">
                    <a16:rowId xmlns:a16="http://schemas.microsoft.com/office/drawing/2014/main" val="621506909"/>
                  </a:ext>
                </a:extLst>
              </a:tr>
              <a:tr h="617513">
                <a:tc>
                  <a:txBody>
                    <a:bodyPr/>
                    <a:lstStyle/>
                    <a:p>
                      <a:pPr marL="0" marR="0" algn="ctr">
                        <a:lnSpc>
                          <a:spcPct val="105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OK</a:t>
                      </a:r>
                    </a:p>
                  </a:txBody>
                  <a:tcPr marL="0" marR="0" marT="0" marB="0" anchor="ctr"/>
                </a:tc>
                <a:tc>
                  <a:txBody>
                    <a:bodyPr/>
                    <a:lstStyle/>
                    <a:p>
                      <a:pPr marL="0" marR="0" algn="ctr">
                        <a:lnSpc>
                          <a:spcPct val="105000"/>
                        </a:lnSpc>
                        <a:spcBef>
                          <a:spcPts val="0"/>
                        </a:spcBef>
                        <a:spcAft>
                          <a:spcPts val="0"/>
                        </a:spcAft>
                      </a:pPr>
                      <a:r>
                        <a:rPr lang="en-US" sz="2400" kern="1200" dirty="0">
                          <a:solidFill>
                            <a:schemeClr val="dk1"/>
                          </a:solidFill>
                          <a:effectLst/>
                          <a:latin typeface="+mn-lt"/>
                          <a:ea typeface="+mn-ea"/>
                          <a:cs typeface="+mn-cs"/>
                        </a:rPr>
                        <a:t>Cherokee Nation, CNDTA Inc.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nchor="ctr"/>
                </a:tc>
                <a:tc>
                  <a:txBody>
                    <a:bodyPr/>
                    <a:lstStyle/>
                    <a:p>
                      <a:pPr marL="0" marR="0" algn="ctr">
                        <a:lnSpc>
                          <a:spcPct val="105000"/>
                        </a:lnSpc>
                        <a:spcBef>
                          <a:spcPts val="0"/>
                        </a:spcBef>
                        <a:spcAft>
                          <a:spcPts val="0"/>
                        </a:spcAft>
                      </a:pPr>
                      <a:r>
                        <a:rPr lang="en-US" sz="2400" dirty="0">
                          <a:effectLst/>
                          <a:latin typeface="Calibri"/>
                          <a:ea typeface="Calibri"/>
                          <a:cs typeface="Times New Roman"/>
                        </a:rPr>
                        <a:t>$876,000</a:t>
                      </a:r>
                    </a:p>
                  </a:txBody>
                  <a:tcPr marL="102472" marR="102472" marT="0" marB="0" anchor="ctr"/>
                </a:tc>
                <a:extLst>
                  <a:ext uri="{0D108BD9-81ED-4DB2-BD59-A6C34878D82A}">
                    <a16:rowId xmlns:a16="http://schemas.microsoft.com/office/drawing/2014/main" val="2194813129"/>
                  </a:ext>
                </a:extLst>
              </a:tr>
              <a:tr h="581189">
                <a:tc>
                  <a:txBody>
                    <a:bodyPr/>
                    <a:lstStyle/>
                    <a:p>
                      <a:pPr marL="0" marR="0" algn="ctr">
                        <a:lnSpc>
                          <a:spcPct val="105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OR</a:t>
                      </a:r>
                    </a:p>
                  </a:txBody>
                  <a:tcPr marL="0" marR="0" marT="0" marB="0" anchor="ctr"/>
                </a:tc>
                <a:tc>
                  <a:txBody>
                    <a:bodyPr/>
                    <a:lstStyle/>
                    <a:p>
                      <a:pPr marL="0" marR="0" algn="ctr">
                        <a:lnSpc>
                          <a:spcPct val="105000"/>
                        </a:lnSpc>
                        <a:spcBef>
                          <a:spcPts val="0"/>
                        </a:spcBef>
                        <a:spcAft>
                          <a:spcPts val="0"/>
                        </a:spcAft>
                      </a:pPr>
                      <a:r>
                        <a:rPr lang="en-US" sz="2400" kern="1200" dirty="0" err="1">
                          <a:solidFill>
                            <a:schemeClr val="dk1"/>
                          </a:solidFill>
                          <a:effectLst/>
                          <a:latin typeface="+mn-lt"/>
                          <a:ea typeface="+mn-ea"/>
                          <a:cs typeface="+mn-cs"/>
                        </a:rPr>
                        <a:t>Nixwyaawii</a:t>
                      </a:r>
                      <a:r>
                        <a:rPr lang="en-US" sz="2400" kern="1200" dirty="0">
                          <a:solidFill>
                            <a:schemeClr val="dk1"/>
                          </a:solidFill>
                          <a:effectLst/>
                          <a:latin typeface="+mn-lt"/>
                          <a:ea typeface="+mn-ea"/>
                          <a:cs typeface="+mn-cs"/>
                        </a:rPr>
                        <a:t> Community Financial Services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nchor="ctr"/>
                </a:tc>
                <a:tc>
                  <a:txBody>
                    <a:bodyPr/>
                    <a:lstStyle/>
                    <a:p>
                      <a:pPr marL="0" marR="0" algn="ctr">
                        <a:lnSpc>
                          <a:spcPct val="105000"/>
                        </a:lnSpc>
                        <a:spcBef>
                          <a:spcPts val="0"/>
                        </a:spcBef>
                        <a:spcAft>
                          <a:spcPts val="0"/>
                        </a:spcAft>
                      </a:pPr>
                      <a:r>
                        <a:rPr lang="en-US" sz="2400" dirty="0">
                          <a:effectLst/>
                          <a:latin typeface="Calibri"/>
                          <a:ea typeface="Calibri"/>
                          <a:cs typeface="Times New Roman"/>
                        </a:rPr>
                        <a:t>$525,000</a:t>
                      </a:r>
                    </a:p>
                  </a:txBody>
                  <a:tcPr marL="102472" marR="102472" marT="0" marB="0" anchor="ctr"/>
                </a:tc>
                <a:extLst>
                  <a:ext uri="{0D108BD9-81ED-4DB2-BD59-A6C34878D82A}">
                    <a16:rowId xmlns:a16="http://schemas.microsoft.com/office/drawing/2014/main" val="4025075700"/>
                  </a:ext>
                </a:extLst>
              </a:tr>
              <a:tr h="617513">
                <a:tc>
                  <a:txBody>
                    <a:bodyPr/>
                    <a:lstStyle/>
                    <a:p>
                      <a:pPr marL="0" marR="0" algn="ctr">
                        <a:lnSpc>
                          <a:spcPct val="105000"/>
                        </a:lnSpc>
                        <a:spcBef>
                          <a:spcPts val="0"/>
                        </a:spcBef>
                        <a:spcAft>
                          <a:spcPts val="0"/>
                        </a:spcAft>
                      </a:pPr>
                      <a:r>
                        <a:rPr lang="en-US" sz="2400" dirty="0">
                          <a:effectLst/>
                        </a:rPr>
                        <a:t>WI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5000"/>
                        </a:lnSpc>
                        <a:spcBef>
                          <a:spcPts val="0"/>
                        </a:spcBef>
                        <a:spcAft>
                          <a:spcPts val="0"/>
                        </a:spcAft>
                      </a:pPr>
                      <a:r>
                        <a:rPr lang="en-US" sz="2400" dirty="0">
                          <a:effectLst/>
                        </a:rPr>
                        <a:t>Wisconsin Native Loan Fund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02472" marR="102472" marT="0" marB="0"/>
                </a:tc>
                <a:tc>
                  <a:txBody>
                    <a:bodyPr/>
                    <a:lstStyle/>
                    <a:p>
                      <a:pPr marL="0" marR="0" algn="ctr">
                        <a:lnSpc>
                          <a:spcPct val="105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$876,000.</a:t>
                      </a:r>
                    </a:p>
                  </a:txBody>
                  <a:tcPr marL="102472" marR="102472" marT="0" marB="0" anchor="ctr"/>
                </a:tc>
                <a:extLst>
                  <a:ext uri="{0D108BD9-81ED-4DB2-BD59-A6C34878D82A}">
                    <a16:rowId xmlns:a16="http://schemas.microsoft.com/office/drawing/2014/main" val="3250163569"/>
                  </a:ext>
                </a:extLst>
              </a:tr>
            </a:tbl>
          </a:graphicData>
        </a:graphic>
      </p:graphicFrame>
    </p:spTree>
    <p:extLst>
      <p:ext uri="{BB962C8B-B14F-4D97-AF65-F5344CB8AC3E}">
        <p14:creationId xmlns:p14="http://schemas.microsoft.com/office/powerpoint/2010/main" val="1419575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6">
            <a:extLst>
              <a:ext uri="{FF2B5EF4-FFF2-40B4-BE49-F238E27FC236}">
                <a16:creationId xmlns:a16="http://schemas.microsoft.com/office/drawing/2014/main" id="{FD909CC8-7A7F-4CEA-B59A-537C79E909EB}"/>
              </a:ext>
            </a:extLst>
          </p:cNvPr>
          <p:cNvSpPr txBox="1"/>
          <p:nvPr/>
        </p:nvSpPr>
        <p:spPr>
          <a:xfrm>
            <a:off x="431321" y="1424247"/>
            <a:ext cx="6764513" cy="5206554"/>
          </a:xfrm>
          <a:prstGeom prst="rect">
            <a:avLst/>
          </a:prstGeom>
        </p:spPr>
        <p:txBody>
          <a:bodyPr vert="horz" wrap="square" lIns="0" tIns="0" rIns="0" bIns="0" rtlCol="0">
            <a:spAutoFit/>
          </a:bodyPr>
          <a:lstStyle/>
          <a:p>
            <a:pPr marL="16977"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13" normalizeH="0" baseline="0" noProof="0" dirty="0">
                <a:ln>
                  <a:noFill/>
                </a:ln>
                <a:solidFill>
                  <a:prstClr val="black"/>
                </a:solidFill>
                <a:effectLst/>
                <a:uLnTx/>
                <a:uFillTx/>
                <a:latin typeface="Arial" panose="020B0604020202020204" pitchFamily="34" charset="0"/>
                <a:cs typeface="Arial" panose="020B0604020202020204" pitchFamily="34" charset="0"/>
              </a:rPr>
              <a:t>502 Guaranteed Home Loan </a:t>
            </a:r>
            <a:endParaRPr kumimoji="0" sz="2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56525" indent="-339547">
              <a:spcBef>
                <a:spcPts val="1417"/>
              </a:spcBef>
              <a:buClr>
                <a:srgbClr val="456F61"/>
              </a:buClr>
              <a:buFont typeface="Arial"/>
              <a:buChar char="•"/>
              <a:tabLst>
                <a:tab pos="356525" algn="l"/>
              </a:tabLst>
            </a:pPr>
            <a:r>
              <a:rPr lang="en-US" sz="2000" spc="33" dirty="0">
                <a:solidFill>
                  <a:prstClr val="black"/>
                </a:solidFill>
                <a:latin typeface="Arial" panose="020B0604020202020204" pitchFamily="34" charset="0"/>
                <a:cs typeface="Arial" panose="020B0604020202020204" pitchFamily="34" charset="0"/>
              </a:rPr>
              <a:t>Applicant/borrower works directly with approved guaranteed lender to obtain loan.</a:t>
            </a:r>
          </a:p>
          <a:p>
            <a:pPr marL="356525" indent="-339547">
              <a:spcBef>
                <a:spcPts val="1417"/>
              </a:spcBef>
              <a:buClr>
                <a:srgbClr val="456F61"/>
              </a:buClr>
              <a:buFont typeface="Arial"/>
              <a:buChar char="•"/>
              <a:tabLst>
                <a:tab pos="356525" algn="l"/>
              </a:tabLst>
            </a:pPr>
            <a:r>
              <a:rPr lang="en-US" sz="2000" spc="33" dirty="0">
                <a:solidFill>
                  <a:prstClr val="black"/>
                </a:solidFill>
                <a:latin typeface="Arial" panose="020B0604020202020204" pitchFamily="34" charset="0"/>
                <a:cs typeface="Arial" panose="020B0604020202020204" pitchFamily="34" charset="0"/>
              </a:rPr>
              <a:t>Typical loan is 30 yr. terms with fixed interest rates.</a:t>
            </a:r>
          </a:p>
          <a:p>
            <a:pPr marL="356525" indent="-339547">
              <a:spcBef>
                <a:spcPts val="1417"/>
              </a:spcBef>
              <a:buClr>
                <a:srgbClr val="456F61"/>
              </a:buClr>
              <a:buFont typeface="Arial"/>
              <a:buChar char="•"/>
              <a:tabLst>
                <a:tab pos="356525" algn="l"/>
              </a:tabLst>
            </a:pPr>
            <a:r>
              <a:rPr lang="en-US" sz="2000" spc="33" dirty="0">
                <a:solidFill>
                  <a:prstClr val="black"/>
                </a:solidFill>
                <a:latin typeface="Arial" panose="020B0604020202020204" pitchFamily="34" charset="0"/>
                <a:cs typeface="Arial" panose="020B0604020202020204" pitchFamily="34" charset="0"/>
              </a:rPr>
              <a:t>Applicants must meet income eligibility requirements—below moderate income by area.</a:t>
            </a:r>
          </a:p>
          <a:p>
            <a:pPr marL="356525" indent="-339547">
              <a:spcBef>
                <a:spcPts val="1257"/>
              </a:spcBef>
              <a:buClr>
                <a:srgbClr val="456F61"/>
              </a:buClr>
              <a:buFont typeface="Arial"/>
              <a:buChar char="•"/>
              <a:tabLst>
                <a:tab pos="356525" algn="l"/>
              </a:tabLst>
            </a:pPr>
            <a:r>
              <a:rPr lang="en-US" sz="2000" spc="33" dirty="0">
                <a:solidFill>
                  <a:prstClr val="black"/>
                </a:solidFill>
                <a:latin typeface="Arial" panose="020B0604020202020204" pitchFamily="34" charset="0"/>
                <a:cs typeface="Arial" panose="020B0604020202020204" pitchFamily="34" charset="0"/>
              </a:rPr>
              <a:t>Home must be in an eligible rural area.</a:t>
            </a:r>
          </a:p>
          <a:p>
            <a:pPr marL="356525" indent="-339547">
              <a:spcBef>
                <a:spcPts val="1257"/>
              </a:spcBef>
              <a:buClr>
                <a:srgbClr val="456F61"/>
              </a:buClr>
              <a:buFont typeface="Arial"/>
              <a:buChar char="•"/>
              <a:tabLst>
                <a:tab pos="356525" algn="l"/>
              </a:tabLst>
            </a:pPr>
            <a:r>
              <a:rPr lang="en-US" sz="2000" spc="33" dirty="0">
                <a:solidFill>
                  <a:prstClr val="black"/>
                </a:solidFill>
                <a:latin typeface="Arial" panose="020B0604020202020204" pitchFamily="34" charset="0"/>
                <a:cs typeface="Arial" panose="020B0604020202020204" pitchFamily="34" charset="0"/>
              </a:rPr>
              <a:t>Applications accepted year-round. </a:t>
            </a:r>
          </a:p>
          <a:p>
            <a:pPr marL="356525" indent="-339547">
              <a:spcBef>
                <a:spcPts val="1257"/>
              </a:spcBef>
              <a:buClr>
                <a:srgbClr val="456F61"/>
              </a:buClr>
              <a:buFont typeface="Arial"/>
              <a:buChar char="•"/>
              <a:tabLst>
                <a:tab pos="356525" algn="l"/>
              </a:tabLst>
            </a:pPr>
            <a:r>
              <a:rPr lang="en-US" sz="2000" spc="33" dirty="0">
                <a:solidFill>
                  <a:prstClr val="black"/>
                </a:solidFill>
                <a:latin typeface="Arial" panose="020B0604020202020204" pitchFamily="34" charset="0"/>
                <a:cs typeface="Arial" panose="020B0604020202020204" pitchFamily="34" charset="0"/>
              </a:rPr>
              <a:t>Benefits of program: no down payment required, lend up to 100% of value of home, no maximum purchase price for a home, loan guaranteed by USDA 90%—attractive to lenders. </a:t>
            </a:r>
          </a:p>
          <a:p>
            <a:pPr marL="16978" marR="0" lvl="0" indent="0" algn="l" defTabSz="914400" rtl="0" eaLnBrk="1" fontAlgn="auto" latinLnBrk="0" hangingPunct="1">
              <a:lnSpc>
                <a:spcPct val="100000"/>
              </a:lnSpc>
              <a:spcBef>
                <a:spcPts val="1257"/>
              </a:spcBef>
              <a:spcAft>
                <a:spcPts val="0"/>
              </a:spcAft>
              <a:buClr>
                <a:srgbClr val="456F61"/>
              </a:buClr>
              <a:buSzTx/>
              <a:buFontTx/>
              <a:buNone/>
              <a:tabLst>
                <a:tab pos="356525" algn="l"/>
              </a:tabLst>
              <a:defRPr/>
            </a:pPr>
            <a:endParaRPr kumimoji="0" sz="17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6" name="object 7">
            <a:extLst>
              <a:ext uri="{FF2B5EF4-FFF2-40B4-BE49-F238E27FC236}">
                <a16:creationId xmlns:a16="http://schemas.microsoft.com/office/drawing/2014/main" id="{A52ECF0B-6E5A-4A5D-916C-AE39085BF8CC}"/>
              </a:ext>
            </a:extLst>
          </p:cNvPr>
          <p:cNvSpPr txBox="1"/>
          <p:nvPr/>
        </p:nvSpPr>
        <p:spPr>
          <a:xfrm>
            <a:off x="431321" y="414942"/>
            <a:ext cx="11499984" cy="615553"/>
          </a:xfrm>
          <a:prstGeom prst="rect">
            <a:avLst/>
          </a:prstGeom>
        </p:spPr>
        <p:txBody>
          <a:bodyPr vert="horz" wrap="square" lIns="0" tIns="0" rIns="0" bIns="0" rtlCol="0">
            <a:spAutoFit/>
          </a:bodyPr>
          <a:lstStyle/>
          <a:p>
            <a:pPr marL="16977"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7" normalizeH="0" baseline="0" noProof="0" dirty="0">
                <a:ln>
                  <a:noFill/>
                </a:ln>
                <a:solidFill>
                  <a:prstClr val="black"/>
                </a:solidFill>
                <a:effectLst/>
                <a:uLnTx/>
                <a:uFillTx/>
                <a:latin typeface="Arial" panose="020B0604020202020204" pitchFamily="34" charset="0"/>
                <a:cs typeface="Arial" panose="020B0604020202020204" pitchFamily="34" charset="0"/>
              </a:rPr>
              <a:t>Homeownership for Individuals and Families </a:t>
            </a:r>
            <a:endParaRPr kumimoji="0"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2" descr="Reyanna Nastarcio’s grandchildren hold the American flag that was presented to her by Rural Development Housing Administrator Tony Hernandez and State Director Terry Brunner.">
            <a:extLst>
              <a:ext uri="{FF2B5EF4-FFF2-40B4-BE49-F238E27FC236}">
                <a16:creationId xmlns:a16="http://schemas.microsoft.com/office/drawing/2014/main" id="{B8818F72-1E70-4DAD-9B31-8C9600DDB95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31066" y="1656718"/>
            <a:ext cx="4086536" cy="32267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A06D5D-7A59-42BF-ABEA-56382020F6E8}"/>
              </a:ext>
            </a:extLst>
          </p:cNvPr>
          <p:cNvSpPr/>
          <p:nvPr/>
        </p:nvSpPr>
        <p:spPr>
          <a:xfrm>
            <a:off x="0" y="6357725"/>
            <a:ext cx="12192000" cy="446276"/>
          </a:xfrm>
          <a:prstGeom prst="rect">
            <a:avLst/>
          </a:prstGeom>
        </p:spPr>
        <p:txBody>
          <a:bodyPr wrap="square">
            <a:spAutoFit/>
          </a:bodyPr>
          <a:lstStyle/>
          <a:p>
            <a:pPr algn="ctr"/>
            <a:r>
              <a:rPr lang="en-US" sz="2300" dirty="0">
                <a:latin typeface="Arial" panose="020B0604020202020204" pitchFamily="34" charset="0"/>
                <a:cs typeface="Arial" panose="020B0604020202020204" pitchFamily="34" charset="0"/>
                <a:hlinkClick r:id="rId3"/>
              </a:rPr>
              <a:t>https://www.rd.usda.gov/programs-services/single-family-housing-guaranteed-loan-program</a:t>
            </a:r>
            <a:r>
              <a:rPr lang="en-US" sz="23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13386967"/>
      </p:ext>
    </p:extLst>
  </p:cSld>
  <p:clrMapOvr>
    <a:masterClrMapping/>
  </p:clrMapOvr>
</p:sld>
</file>

<file path=ppt/theme/theme1.xml><?xml version="1.0" encoding="utf-8"?>
<a:theme xmlns:a="http://schemas.openxmlformats.org/drawingml/2006/main" name="Design 1 Accenture">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EAEAEA"/>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Relationships xmlns="http://schemas.openxmlformats.org/package/2006/relationships"><Relationship Type="http://schemas.openxmlformats.org/officeDocument/2006/relationships/customXmlProps" Target="/customXml/itemProps1.xml" Id="rId1" /></Relationships>
</file>

<file path=customXml/_rels/item2.xml.rels>&#65279;<?xml version="1.0" encoding="utf-8"?><Relationships xmlns="http://schemas.openxmlformats.org/package/2006/relationships"><Relationship Type="http://schemas.openxmlformats.org/officeDocument/2006/relationships/customXmlProps" Target="/customXml/itemProps2.xml" Id="rId1" /></Relationships>
</file>

<file path=customXml/_rels/item3.xml.rels>&#65279;<?xml version="1.0" encoding="utf-8"?><Relationships xmlns="http://schemas.openxmlformats.org/package/2006/relationships"><Relationship Type="http://schemas.openxmlformats.org/officeDocument/2006/relationships/customXmlProps" Target="/customXml/itemProps3.xml" Id="rId1"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A03AA40E4C584795B170AC43B403D5" ma:contentTypeVersion="19" ma:contentTypeDescription="Create a new document." ma:contentTypeScope="" ma:versionID="d68c822063c6bfb26deae78a92c8e0e1">
  <xsd:schema xmlns:xsd="http://www.w3.org/2001/XMLSchema" xmlns:xs="http://www.w3.org/2001/XMLSchema" xmlns:p="http://schemas.microsoft.com/office/2006/metadata/properties" xmlns:ns2="8d508723-e639-4b93-8253-142cfbeeab1a" xmlns:ns3="70497fb1-53e5-4b98-b708-2626a1213597" targetNamespace="http://schemas.microsoft.com/office/2006/metadata/properties" ma:root="true" ma:fieldsID="afcff1743f9918e9866848b7a1f3cc1a" ns2:_="" ns3:_="">
    <xsd:import namespace="8d508723-e639-4b93-8253-142cfbeeab1a"/>
    <xsd:import namespace="70497fb1-53e5-4b98-b708-2626a12135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CR" minOccurs="0"/>
                <xsd:element ref="ns2:Test" minOccurs="0"/>
                <xsd:element ref="ns3:SharedWithUsers" minOccurs="0"/>
                <xsd:element ref="ns3:SharedWithDetails" minOccurs="0"/>
                <xsd:element ref="ns2:Cont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508723-e639-4b93-8253-142cfbeeab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a504f05-855e-44fc-8779-c8d1e316033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Test" ma:index="21" nillable="true" ma:displayName="Test" ma:default="Test" ma:format="Dropdown" ma:internalName="Test">
      <xsd:simpleType>
        <xsd:restriction base="dms:Text">
          <xsd:maxLength value="255"/>
        </xsd:restriction>
      </xsd:simpleType>
    </xsd:element>
    <xsd:element name="Contents" ma:index="24" nillable="true" ma:displayName="Contents" ma:format="Dropdown" ma:internalName="Content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0497fb1-53e5-4b98-b708-2626a121359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6820dcf-98ee-4535-88ac-553ebe7e82a3}" ma:internalName="TaxCatchAll" ma:showField="CatchAllData" ma:web="70497fb1-53e5-4b98-b708-2626a1213597">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d508723-e639-4b93-8253-142cfbeeab1a">
      <Terms xmlns="http://schemas.microsoft.com/office/infopath/2007/PartnerControls"/>
    </lcf76f155ced4ddcb4097134ff3c332f>
    <TaxCatchAll xmlns="70497fb1-53e5-4b98-b708-2626a1213597" xsi:nil="true"/>
    <Contents xmlns="8d508723-e639-4b93-8253-142cfbeeab1a" xsi:nil="true"/>
    <Test xmlns="8d508723-e639-4b93-8253-142cfbeeab1a">Test</Test>
  </documentManagement>
</p:properties>
</file>

<file path=customXml/itemProps1.xml><?xml version="1.0" encoding="utf-8"?>
<ds:datastoreItem xmlns:ds="http://schemas.openxmlformats.org/officeDocument/2006/customXml" ds:itemID="{E93064C1-19F9-42EC-BDAB-96DF120C7494}"/>
</file>

<file path=customXml/itemProps2.xml><?xml version="1.0" encoding="utf-8"?>
<ds:datastoreItem xmlns:ds="http://schemas.openxmlformats.org/officeDocument/2006/customXml" ds:itemID="{4857A306-B815-4EFC-96B7-CB7FD4BCC6D2}"/>
</file>

<file path=customXml/itemProps3.xml><?xml version="1.0" encoding="utf-8"?>
<ds:datastoreItem xmlns:ds="http://schemas.openxmlformats.org/officeDocument/2006/customXml" ds:itemID="{A5C50D6D-AC54-4D1C-B973-8A30F5E28AB6}"/>
</file>

<file path=docProps/app.xml><?xml version="1.0" encoding="utf-8"?>
<Properties xmlns="http://schemas.openxmlformats.org/officeDocument/2006/extended-properties" xmlns:vt="http://schemas.openxmlformats.org/officeDocument/2006/docPropsVTypes">
  <TotalTime>26421</TotalTime>
  <Words>1339</Words>
  <Application>Microsoft Office PowerPoint</Application>
  <PresentationFormat>Widescreen</PresentationFormat>
  <Paragraphs>198</Paragraphs>
  <Slides>17</Slides>
  <Notes>13</Notes>
  <HiddenSlides>0</HiddenSlides>
  <MMClips>0</MMClips>
  <ScaleCrop>false</ScaleCrop>
  <HeadingPairs>
    <vt:vector size="8" baseType="variant">
      <vt:variant>
        <vt:lpstr>Fonts Used</vt:lpstr>
      </vt:variant>
      <vt:variant>
        <vt:i4>10</vt:i4>
      </vt:variant>
      <vt:variant>
        <vt:lpstr>Theme</vt:lpstr>
      </vt:variant>
      <vt:variant>
        <vt:i4>7</vt:i4>
      </vt:variant>
      <vt:variant>
        <vt:lpstr>Embedded OLE Servers</vt:lpstr>
      </vt:variant>
      <vt:variant>
        <vt:i4>1</vt:i4>
      </vt:variant>
      <vt:variant>
        <vt:lpstr>Slide Titles</vt:lpstr>
      </vt:variant>
      <vt:variant>
        <vt:i4>17</vt:i4>
      </vt:variant>
    </vt:vector>
  </HeadingPairs>
  <TitlesOfParts>
    <vt:vector size="35" baseType="lpstr">
      <vt:lpstr>Amasis MT Pro Black</vt:lpstr>
      <vt:lpstr>Arial</vt:lpstr>
      <vt:lpstr>Calibri</vt:lpstr>
      <vt:lpstr>Calibri Light</vt:lpstr>
      <vt:lpstr>Courier New</vt:lpstr>
      <vt:lpstr>Source Sans Pro</vt:lpstr>
      <vt:lpstr>Source Sans Pro Web</vt:lpstr>
      <vt:lpstr>Symbol</vt:lpstr>
      <vt:lpstr>Times New Roman</vt:lpstr>
      <vt:lpstr>Wingdings</vt:lpstr>
      <vt:lpstr>Design 1 Accenture</vt:lpstr>
      <vt:lpstr>Design 1 No Branding</vt:lpstr>
      <vt:lpstr>Design 2 No Branding</vt:lpstr>
      <vt:lpstr>Slide Design Option 1 Master</vt:lpstr>
      <vt:lpstr>1_Slide Design Option 1 Master</vt:lpstr>
      <vt:lpstr>2_Slide Design Option 1 Master</vt:lpstr>
      <vt:lpstr>Office Theme</vt:lpstr>
      <vt:lpstr>Document</vt:lpstr>
      <vt:lpstr>USDA Rural Development Introduction to Programs for Tribes </vt:lpstr>
      <vt:lpstr>3 Agencies – One RD</vt:lpstr>
      <vt:lpstr>Rural Development Structure</vt:lpstr>
      <vt:lpstr>PowerPoint Presentation</vt:lpstr>
      <vt:lpstr>SFH 502 Native CDFI Relending Demonstration Program</vt:lpstr>
      <vt:lpstr>SFH 502 NCDFI Relending Demonstration Program FY23 Funds - $9 Million</vt:lpstr>
      <vt:lpstr>SFH 502 NCDFI Relending Demonstration Program</vt:lpstr>
      <vt:lpstr>SFH 502 NCDFI Relending Demonstration Program FY24 Funds - $5.5 Million</vt:lpstr>
      <vt:lpstr>PowerPoint Presentation</vt:lpstr>
      <vt:lpstr>PowerPoint Presentation</vt:lpstr>
      <vt:lpstr>PowerPoint Presentation</vt:lpstr>
      <vt:lpstr>PowerPoint Presentation</vt:lpstr>
      <vt:lpstr>Rehabilitation Funding For Existing Homes </vt:lpstr>
      <vt:lpstr>PowerPoint Presentation</vt:lpstr>
      <vt:lpstr>PowerPoint Presentation</vt:lpstr>
      <vt:lpstr>Contact Info</vt:lpstr>
      <vt:lpstr>PowerPoint Presentation</vt:lpstr>
    </vt:vector>
  </TitlesOfParts>
  <Company>Accenture Federal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Xie, Jane</dc:creator>
  <cp:lastModifiedBy>Buelow, Tedd - RD, CO</cp:lastModifiedBy>
  <cp:revision>953</cp:revision>
  <cp:lastPrinted>2017-06-21T22:55:51Z</cp:lastPrinted>
  <dcterms:created xsi:type="dcterms:W3CDTF">2015-03-13T16:35:22Z</dcterms:created>
  <dcterms:modified xsi:type="dcterms:W3CDTF">2024-11-18T21:04:33Z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0x01010009A03AA40E4C584795B170AC43B403D5</vt:lpwstr>
  </property>
</Properties>
</file>