
<file path=[Content_Types].xml><?xml version="1.0" encoding="utf-8"?>
<Types xmlns="http://schemas.openxmlformats.org/package/2006/content-types">
  <Default Extension="xml" ContentType="application/vnd.openxmlformats-package.core-properties+xml"/>
  <Default Extension="jpeg" ContentType="image/jpeg"/>
  <Default Extension="png" ContentType="image/png"/>
  <Default Extension="svg" ContentType="image/svg+xml"/>
  <Default Extension="rels" ContentType="application/vnd.openxmlformats-package.relationships+xml"/>
  <Override PartName="/ppt/presentation.xml" ContentType="application/vnd.openxmlformats-officedocument.presentationml.presentation.main+xml"/>
  <Override PartName="/ppt/slides/slide7.xml" ContentType="application/vnd.openxmlformats-officedocument.presentationml.slide+xml"/>
  <Override PartName="/ppt/slideLayouts/slideLayout2.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slides/slide12.xml" ContentType="application/vnd.openxmlformats-officedocument.presentationml.slide+xml"/>
  <Override PartName="/ppt/presProps.xml" ContentType="application/vnd.openxmlformats-officedocument.presentationml.presProps+xml"/>
  <Override PartName="/ppt/slides/slide2.xml" ContentType="application/vnd.openxmlformats-officedocument.presentationml.slide+xml"/>
  <Override PartName="/ppt/tableStyles.xml" ContentType="application/vnd.openxmlformats-officedocument.presentationml.tableStyles+xml"/>
  <Override PartName="/ppt/slides/slide6.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theme/theme2.xml" ContentType="application/vnd.openxmlformats-officedocument.theme+xml"/>
  <Override PartName="/customXml/item3.xml" ContentType="application/xml"/>
  <Override PartName="/customXml/itemProps3.xml" ContentType="application/vnd.openxmlformats-officedocument.customXmlProperties+xml"/>
  <Override PartName="/ppt/slides/slide1.xml" ContentType="application/vnd.openxmlformats-officedocument.presentationml.slide+xml"/>
  <Override PartName="/ppt/slides/slide15.xml" ContentType="application/vnd.openxmlformats-officedocument.presentationml.slide+xml"/>
  <Override PartName="/ppt/slides/slide5.xml" ContentType="application/vnd.openxmlformats-officedocument.presentationml.slide+xml"/>
  <Override PartName="/ppt/slides/slide10.xml" ContentType="application/vnd.openxmlformats-officedocument.presentationml.slide+xml"/>
  <Override PartName="/customXml/item2.xml" ContentType="application/xml"/>
  <Override PartName="/customXml/itemProps2.xml" ContentType="application/vnd.openxmlformats-officedocument.customXmlProperties+xml"/>
  <Override PartName="/ppt/slides/slide4.xml" ContentType="application/vnd.openxmlformats-officedocument.presentationml.slide+xml"/>
  <Override PartName="/ppt/slides/slide14.xml" ContentType="application/vnd.openxmlformats-officedocument.presentationml.slide+xml"/>
  <Override PartName="/customXml/item1.xml" ContentType="application/xml"/>
  <Override PartName="/customXml/itemProps1.xml" ContentType="application/vnd.openxmlformats-officedocument.customXmlProperties+xml"/>
  <Override PartName="/ppt/slides/slide9.xml" ContentType="application/vnd.openxmlformats-officedocument.presentationml.slide+xml"/>
  <Override PartName="/ppt/notesSlides/notesSlide1.xml" ContentType="application/vnd.openxmlformats-officedocument.presentationml.notesSlide+xml"/>
  <Override PartName="/ppt/viewProps.xml" ContentType="application/vnd.openxmlformats-officedocument.presentationml.viewProps+xml"/>
  <Override PartName="/ppt/slides/slide3.xml" ContentType="application/vnd.openxmlformats-officedocument.presentationml.slide+xml"/>
  <Override PartName="/ppt/slides/slide8.xml" ContentType="application/vnd.openxmlformats-officedocument.presentationml.slide+xml"/>
  <Override PartName="/ppt/slides/slide13.xml" ContentType="application/vnd.openxmlformats-officedocument.presentationml.slide+xml"/>
  <Override PartName="/ppt/revisionInfo.xml" ContentType="application/vnd.ms-powerpoint.revisioninfo+xml"/>
  <Override PartName="/docProps/custom.xml" ContentType="application/vnd.openxmlformats-officedocument.custom-properties+xml"/>
  <Override PartName="/docProps/app.xml" ContentType="application/vnd.openxmlformats-officedocument.extended-properties+xml"/>
</Types>
</file>

<file path=_rels/.rels>&#65279;<?xml version="1.0" encoding="utf-8"?><Relationships xmlns="http://schemas.openxmlformats.org/package/2006/relationships"><Relationship Type="http://schemas.openxmlformats.org/package/2006/relationships/metadata/core-properties" Target="/docProps/core.xml" Id="rId3" /><Relationship Type="http://schemas.openxmlformats.org/package/2006/relationships/metadata/thumbnail" Target="/docProps/thumbnail.jpeg" Id="rId2" /><Relationship Type="http://schemas.openxmlformats.org/officeDocument/2006/relationships/officeDocument" Target="/ppt/presentation.xml" Id="rId1" /><Relationship Type="http://schemas.openxmlformats.org/officeDocument/2006/relationships/custom-properties" Target="/docProps/custom.xml" Id="rId5" /><Relationship Type="http://schemas.openxmlformats.org/officeDocument/2006/relationships/extended-properties" Target="/docProps/app.xml" Id="rId4" /></Relationships>
</file>

<file path=ppt/presentation.xml><?xml version="1.0" encoding="utf-8"?>
<p:presentation xmlns:p15="http://schemas.microsoft.com/office/powerpoint/2012/mai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62" r:id="rId2"/>
    <p:sldId id="257" r:id="rId3"/>
    <p:sldId id="263" r:id="rId4"/>
    <p:sldId id="258" r:id="rId5"/>
    <p:sldId id="264" r:id="rId6"/>
    <p:sldId id="260" r:id="rId7"/>
    <p:sldId id="265" r:id="rId8"/>
    <p:sldId id="272" r:id="rId9"/>
    <p:sldId id="267" r:id="rId10"/>
    <p:sldId id="268" r:id="rId11"/>
    <p:sldId id="269" r:id="rId12"/>
    <p:sldId id="270" r:id="rId13"/>
    <p:sldId id="271" r:id="rId14"/>
    <p:sldId id="261" r:id="rId15"/>
    <p:sldId id="266"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2D9A4B2-4880-40CB-870E-7EF2C71EF442}" v="8" dt="2024-11-14T21:36:49.09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60" d="100"/>
          <a:sy n="60" d="100"/>
        </p:scale>
        <p:origin x="96" y="1080"/>
      </p:cViewPr>
      <p:guideLst/>
    </p:cSldViewPr>
  </p:slideViewPr>
  <p:notesTextViewPr>
    <p:cViewPr>
      <p:scale>
        <a:sx n="1" d="1"/>
        <a:sy n="1" d="1"/>
      </p:scale>
      <p:origin x="0" y="0"/>
    </p:cViewPr>
  </p:notesTextViewPr>
  <p:gridSpacing cx="76200" cy="76200"/>
</p:viewPr>
</file>

<file path=ppt/_rels/presentation.xml.rels>&#65279;<?xml version="1.0" encoding="utf-8"?><Relationships xmlns="http://schemas.openxmlformats.org/package/2006/relationships"><Relationship Type="http://schemas.openxmlformats.org/officeDocument/2006/relationships/slide" Target="/ppt/slides/slide7.xml" Id="rId8" /><Relationship Type="http://schemas.openxmlformats.org/officeDocument/2006/relationships/slide" Target="/ppt/slides/slide12.xml" Id="rId13" /><Relationship Type="http://schemas.openxmlformats.org/officeDocument/2006/relationships/presProps" Target="/ppt/presProps.xml" Id="rId18" /><Relationship Type="http://schemas.openxmlformats.org/officeDocument/2006/relationships/slide" Target="/ppt/slides/slide2.xml" Id="rId3" /><Relationship Type="http://schemas.openxmlformats.org/officeDocument/2006/relationships/tableStyles" Target="/ppt/tableStyles.xml" Id="rId21" /><Relationship Type="http://schemas.openxmlformats.org/officeDocument/2006/relationships/slide" Target="/ppt/slides/slide6.xml" Id="rId7" /><Relationship Type="http://schemas.openxmlformats.org/officeDocument/2006/relationships/slide" Target="/ppt/slides/slide11.xml" Id="rId12" /><Relationship Type="http://schemas.openxmlformats.org/officeDocument/2006/relationships/notesMaster" Target="/ppt/notesMasters/notesMaster1.xml" Id="rId17" /><Relationship Type="http://schemas.openxmlformats.org/officeDocument/2006/relationships/customXml" Target="/customXml/item3.xml" Id="rId25" /><Relationship Type="http://schemas.openxmlformats.org/officeDocument/2006/relationships/slide" Target="/ppt/slides/slide1.xml" Id="rId2" /><Relationship Type="http://schemas.openxmlformats.org/officeDocument/2006/relationships/slide" Target="/ppt/slides/slide15.xml" Id="rId16" /><Relationship Type="http://schemas.openxmlformats.org/officeDocument/2006/relationships/theme" Target="/ppt/theme/theme1.xml" Id="rId20" /><Relationship Type="http://schemas.openxmlformats.org/officeDocument/2006/relationships/slideMaster" Target="/ppt/slideMasters/slideMaster1.xml" Id="rId1" /><Relationship Type="http://schemas.openxmlformats.org/officeDocument/2006/relationships/slide" Target="/ppt/slides/slide5.xml" Id="rId6" /><Relationship Type="http://schemas.openxmlformats.org/officeDocument/2006/relationships/slide" Target="/ppt/slides/slide10.xml" Id="rId11" /><Relationship Type="http://schemas.openxmlformats.org/officeDocument/2006/relationships/customXml" Target="/customXml/item2.xml" Id="rId24" /><Relationship Type="http://schemas.openxmlformats.org/officeDocument/2006/relationships/slide" Target="/ppt/slides/slide4.xml" Id="rId5" /><Relationship Type="http://schemas.openxmlformats.org/officeDocument/2006/relationships/slide" Target="/ppt/slides/slide14.xml" Id="rId15" /><Relationship Type="http://schemas.openxmlformats.org/officeDocument/2006/relationships/customXml" Target="/customXml/item1.xml" Id="rId23" /><Relationship Type="http://schemas.openxmlformats.org/officeDocument/2006/relationships/slide" Target="/ppt/slides/slide9.xml" Id="rId10" /><Relationship Type="http://schemas.openxmlformats.org/officeDocument/2006/relationships/viewProps" Target="/ppt/viewProps.xml" Id="rId19" /><Relationship Type="http://schemas.openxmlformats.org/officeDocument/2006/relationships/slide" Target="/ppt/slides/slide3.xml" Id="rId4" /><Relationship Type="http://schemas.openxmlformats.org/officeDocument/2006/relationships/slide" Target="/ppt/slides/slide8.xml" Id="rId9" /><Relationship Type="http://schemas.openxmlformats.org/officeDocument/2006/relationships/slide" Target="/ppt/slides/slide13.xml" Id="rId14" /><Relationship Type="http://schemas.microsoft.com/office/2015/10/relationships/revisionInfo" Target="/ppt/revisionInfo.xml" Id="rId22" /></Relationships>
</file>

<file path=ppt/notesMasters/_rels/notesMaster1.xml.rels>&#65279;<?xml version="1.0" encoding="utf-8"?><Relationships xmlns="http://schemas.openxmlformats.org/package/2006/relationships"><Relationship Type="http://schemas.openxmlformats.org/officeDocument/2006/relationships/theme" Target="/ppt/theme/theme2.xml" Id="rId1"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C36E91-B1F0-45FA-9D86-64C413110308}" type="datetimeFigureOut">
              <a:rPr lang="en-US" smtClean="0"/>
              <a:t>11/14/2024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5DD26C-CAB4-4E99-AA14-601EB14B9DBB}" type="slidenum">
              <a:rPr lang="en-US" smtClean="0"/>
              <a:t>‹#›</a:t>
            </a:fld>
            <a:endParaRPr lang="en-US"/>
          </a:p>
        </p:txBody>
      </p:sp>
    </p:spTree>
    <p:extLst>
      <p:ext uri="{BB962C8B-B14F-4D97-AF65-F5344CB8AC3E}">
        <p14:creationId xmlns:p14="http://schemas.microsoft.com/office/powerpoint/2010/main" val="23234356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Relationships xmlns="http://schemas.openxmlformats.org/package/2006/relationships"><Relationship Type="http://schemas.openxmlformats.org/officeDocument/2006/relationships/slide" Target="/ppt/slides/slide9.xml" Id="rId2" /><Relationship Type="http://schemas.openxmlformats.org/officeDocument/2006/relationships/notesMaster" Target="/ppt/notesMasters/notesMaster1.xml" Id="rId1"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BC55F83-21B4-4D22-80C0-73677F7B099F}" type="slidenum">
              <a:rPr lang="en-US" smtClean="0"/>
              <a:t>9</a:t>
            </a:fld>
            <a:endParaRPr lang="en-US"/>
          </a:p>
        </p:txBody>
      </p:sp>
    </p:spTree>
    <p:extLst>
      <p:ext uri="{BB962C8B-B14F-4D97-AF65-F5344CB8AC3E}">
        <p14:creationId xmlns:p14="http://schemas.microsoft.com/office/powerpoint/2010/main" val="3331558745"/>
      </p:ext>
    </p:extLst>
  </p:cSld>
  <p:clrMapOvr>
    <a:masterClrMapping/>
  </p:clrMapOvr>
</p:notes>
</file>

<file path=ppt/slideLayouts/_rels/slideLayout2.xml.rels>&#65279;<?xml version="1.0" encoding="utf-8"?><Relationships xmlns="http://schemas.openxmlformats.org/package/2006/relationships"><Relationship Type="http://schemas.openxmlformats.org/officeDocument/2006/relationships/slideMaster" Target="/ppt/slideMasters/slideMaster1.xml" Id="rId1" /></Relationships>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F161F-F6EB-F40F-239C-31D9C7E3D85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CD3E33-B2ED-44A8-3E16-FF7BA853B44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DF2505-71D3-6E40-0887-F83D8031362E}"/>
              </a:ext>
            </a:extLst>
          </p:cNvPr>
          <p:cNvSpPr>
            <a:spLocks noGrp="1"/>
          </p:cNvSpPr>
          <p:nvPr>
            <p:ph type="dt" sz="half" idx="10"/>
          </p:nvPr>
        </p:nvSpPr>
        <p:spPr/>
        <p:txBody>
          <a:bodyPr/>
          <a:lstStyle/>
          <a:p>
            <a:fld id="{A8108432-8DA9-4099-9257-87CCB284AAA9}" type="datetimeFigureOut">
              <a:rPr lang="en-US" smtClean="0"/>
              <a:t>11/14/2024</a:t>
            </a:fld>
            <a:endParaRPr lang="en-US"/>
          </a:p>
        </p:txBody>
      </p:sp>
      <p:sp>
        <p:nvSpPr>
          <p:cNvPr id="5" name="Footer Placeholder 4">
            <a:extLst>
              <a:ext uri="{FF2B5EF4-FFF2-40B4-BE49-F238E27FC236}">
                <a16:creationId xmlns:a16="http://schemas.microsoft.com/office/drawing/2014/main" id="{109B7B89-BC6C-0900-5C55-6D2E631E45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1BB121-BB86-EDFD-CDD0-C10074909933}"/>
              </a:ext>
            </a:extLst>
          </p:cNvPr>
          <p:cNvSpPr>
            <a:spLocks noGrp="1"/>
          </p:cNvSpPr>
          <p:nvPr>
            <p:ph type="sldNum" sz="quarter" idx="12"/>
          </p:nvPr>
        </p:nvSpPr>
        <p:spPr/>
        <p:txBody>
          <a:bodyPr/>
          <a:lstStyle/>
          <a:p>
            <a:fld id="{4ADCE828-E64A-4E0B-8228-0A7934FC922A}" type="slidenum">
              <a:rPr lang="en-US" smtClean="0"/>
              <a:t>‹#›</a:t>
            </a:fld>
            <a:endParaRPr lang="en-US"/>
          </a:p>
        </p:txBody>
      </p:sp>
    </p:spTree>
    <p:extLst>
      <p:ext uri="{BB962C8B-B14F-4D97-AF65-F5344CB8AC3E}">
        <p14:creationId xmlns:p14="http://schemas.microsoft.com/office/powerpoint/2010/main" val="2793408391"/>
      </p:ext>
    </p:extLst>
  </p:cSld>
  <p:clrMapOvr>
    <a:masterClrMapping/>
  </p:clrMapOvr>
</p:sldLayout>
</file>

<file path=ppt/slideMasters/_rels/slideMaster1.xml.rels>&#65279;<?xml version="1.0" encoding="utf-8"?><Relationships xmlns="http://schemas.openxmlformats.org/package/2006/relationships"><Relationship Type="http://schemas.openxmlformats.org/officeDocument/2006/relationships/theme" Target="/ppt/theme/theme1.xml" Id="rId12" /><Relationship Type="http://schemas.openxmlformats.org/officeDocument/2006/relationships/slideLayout" Target="/ppt/slideLayouts/slideLayout2.xml" Id="rId2" /></Relationships>
</file>

<file path=ppt/slideMasters/slideMaster1.xml><?xml version="1.0" encoding="utf-8"?>
<p:sldMaster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A774CC9-40D9-6FBB-336C-33CB1160AC0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4A5D1E7-9F80-DB50-6805-CC5EA7159A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E11A14-2A51-E52F-8409-743F7AB219B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8108432-8DA9-4099-9257-87CCB284AAA9}" type="datetimeFigureOut">
              <a:rPr lang="en-US" smtClean="0"/>
              <a:t>11/14/2024</a:t>
            </a:fld>
            <a:endParaRPr lang="en-US"/>
          </a:p>
        </p:txBody>
      </p:sp>
      <p:sp>
        <p:nvSpPr>
          <p:cNvPr id="5" name="Footer Placeholder 4">
            <a:extLst>
              <a:ext uri="{FF2B5EF4-FFF2-40B4-BE49-F238E27FC236}">
                <a16:creationId xmlns:a16="http://schemas.microsoft.com/office/drawing/2014/main" id="{DD4BA6A7-BB51-1FA9-8D08-E4F7D7F4574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668F5653-A0EE-56AE-567E-8FCD9220F3B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ADCE828-E64A-4E0B-8228-0A7934FC922A}" type="slidenum">
              <a:rPr lang="en-US" smtClean="0"/>
              <a:t>‹#›</a:t>
            </a:fld>
            <a:endParaRPr lang="en-US"/>
          </a:p>
        </p:txBody>
      </p:sp>
    </p:spTree>
    <p:extLst>
      <p:ext uri="{BB962C8B-B14F-4D97-AF65-F5344CB8AC3E}">
        <p14:creationId xmlns:p14="http://schemas.microsoft.com/office/powerpoint/2010/main" val="2134817231"/>
      </p:ext>
    </p:extLst>
  </p:cSld>
  <p:clrMap bg1="lt1" tx1="dk1" bg2="lt2" tx2="dk2" accent1="accent1" accent2="accent2" accent3="accent3" accent4="accent4" accent5="accent5" accent6="accent6" hlink="hlink" folHlink="folHlink"/>
  <p:sldLayoutIdLst>
    <p:sldLayoutId id="214748365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Relationships xmlns="http://schemas.openxmlformats.org/package/2006/relationships"><Relationship Type="http://schemas.openxmlformats.org/officeDocument/2006/relationships/image" Target="/ppt/media/image1.png" Id="rId2" /><Relationship Type="http://schemas.openxmlformats.org/officeDocument/2006/relationships/slideLayout" Target="/ppt/slideLayouts/slideLayout2.xml" Id="rId1" /></Relationships>
</file>

<file path=ppt/slides/_rels/slide10.xml.rels>&#65279;<?xml version="1.0" encoding="utf-8"?><Relationships xmlns="http://schemas.openxmlformats.org/package/2006/relationships"><Relationship Type="http://schemas.openxmlformats.org/officeDocument/2006/relationships/image" Target="/ppt/media/image14.png" Id="rId3" /><Relationship Type="http://schemas.openxmlformats.org/officeDocument/2006/relationships/image" Target="/ppt/media/image3.png" Id="rId2" /><Relationship Type="http://schemas.openxmlformats.org/officeDocument/2006/relationships/slideLayout" Target="/ppt/slideLayouts/slideLayout2.xml" Id="rId1" /></Relationships>
</file>

<file path=ppt/slides/_rels/slide11.xml.rels>&#65279;<?xml version="1.0" encoding="utf-8"?><Relationships xmlns="http://schemas.openxmlformats.org/package/2006/relationships"><Relationship Type="http://schemas.openxmlformats.org/officeDocument/2006/relationships/image" Target="/ppt/media/image3.png" Id="rId3" /><Relationship Type="http://schemas.openxmlformats.org/officeDocument/2006/relationships/image" Target="/ppt/media/image2.png" Id="rId2" /><Relationship Type="http://schemas.openxmlformats.org/officeDocument/2006/relationships/slideLayout" Target="/ppt/slideLayouts/slideLayout2.xml" Id="rId1" /></Relationships>
</file>

<file path=ppt/slides/_rels/slide12.xml.rels>&#65279;<?xml version="1.0" encoding="utf-8"?><Relationships xmlns="http://schemas.openxmlformats.org/package/2006/relationships"><Relationship Type="http://schemas.openxmlformats.org/officeDocument/2006/relationships/image" Target="/ppt/media/image14.png" Id="rId3" /><Relationship Type="http://schemas.openxmlformats.org/officeDocument/2006/relationships/image" Target="/ppt/media/image3.png" Id="rId2" /><Relationship Type="http://schemas.openxmlformats.org/officeDocument/2006/relationships/slideLayout" Target="/ppt/slideLayouts/slideLayout2.xml" Id="rId1" /><Relationship Type="http://schemas.openxmlformats.org/officeDocument/2006/relationships/image" Target="/ppt/media/image2.png" Id="rId4" /></Relationships>
</file>

<file path=ppt/slides/_rels/slide13.xml.rels>&#65279;<?xml version="1.0" encoding="utf-8"?><Relationships xmlns="http://schemas.openxmlformats.org/package/2006/relationships"><Relationship Type="http://schemas.openxmlformats.org/officeDocument/2006/relationships/image" Target="/ppt/media/image2.png" Id="rId3" /><Relationship Type="http://schemas.openxmlformats.org/officeDocument/2006/relationships/slideLayout" Target="/ppt/slideLayouts/slideLayout2.xml" Id="rId1" /><Relationship Type="http://schemas.openxmlformats.org/officeDocument/2006/relationships/image" Target="/ppt/media/image3.png" Id="rId4" /><Relationship Type="http://schemas.openxmlformats.org/officeDocument/2006/relationships/hyperlink" Target="mailto:sayre@oweesta.org" TargetMode="External" Id="rId2" /></Relationships>
</file>

<file path=ppt/slides/_rels/slide14.xml.rels>&#65279;<?xml version="1.0" encoding="utf-8"?><Relationships xmlns="http://schemas.openxmlformats.org/package/2006/relationships"><Relationship Type="http://schemas.openxmlformats.org/officeDocument/2006/relationships/image" Target="/ppt/media/image14.png" Id="rId3" /><Relationship Type="http://schemas.openxmlformats.org/officeDocument/2006/relationships/image" Target="/ppt/media/image3.png" Id="rId2" /><Relationship Type="http://schemas.openxmlformats.org/officeDocument/2006/relationships/slideLayout" Target="/ppt/slideLayouts/slideLayout2.xml" Id="rId1" /></Relationships>
</file>

<file path=ppt/slides/_rels/slide15.xml.rels>&#65279;<?xml version="1.0" encoding="utf-8"?><Relationships xmlns="http://schemas.openxmlformats.org/package/2006/relationships"><Relationship Type="http://schemas.openxmlformats.org/officeDocument/2006/relationships/image" Target="/ppt/media/image14.png" Id="rId3" /><Relationship Type="http://schemas.openxmlformats.org/officeDocument/2006/relationships/image" Target="/ppt/media/image3.png" Id="rId2" /><Relationship Type="http://schemas.openxmlformats.org/officeDocument/2006/relationships/slideLayout" Target="/ppt/slideLayouts/slideLayout2.xml" Id="rId1" /></Relationships>
</file>

<file path=ppt/slides/_rels/slide2.xml.rels>&#65279;<?xml version="1.0" encoding="utf-8"?><Relationships xmlns="http://schemas.openxmlformats.org/package/2006/relationships"><Relationship Type="http://schemas.openxmlformats.org/officeDocument/2006/relationships/image" Target="/ppt/media/image2.png" Id="rId2" /><Relationship Type="http://schemas.openxmlformats.org/officeDocument/2006/relationships/slideLayout" Target="/ppt/slideLayouts/slideLayout2.xml" Id="rId1" /></Relationships>
</file>

<file path=ppt/slides/_rels/slide3.xml.rels>&#65279;<?xml version="1.0" encoding="utf-8"?><Relationships xmlns="http://schemas.openxmlformats.org/package/2006/relationships"><Relationship Type="http://schemas.openxmlformats.org/officeDocument/2006/relationships/image" Target="/ppt/media/image8.png" Id="rId8" /><Relationship Type="http://schemas.openxmlformats.org/officeDocument/2006/relationships/image" Target="/ppt/media/image13.svg" Id="rId13" /><Relationship Type="http://schemas.openxmlformats.org/officeDocument/2006/relationships/image" Target="/ppt/media/image3.png" Id="rId3" /><Relationship Type="http://schemas.openxmlformats.org/officeDocument/2006/relationships/image" Target="/ppt/media/image7.svg" Id="rId7" /><Relationship Type="http://schemas.openxmlformats.org/officeDocument/2006/relationships/image" Target="/ppt/media/image12.png" Id="rId12" /><Relationship Type="http://schemas.openxmlformats.org/officeDocument/2006/relationships/image" Target="/ppt/media/image2.png" Id="rId2" /><Relationship Type="http://schemas.openxmlformats.org/officeDocument/2006/relationships/slideLayout" Target="/ppt/slideLayouts/slideLayout2.xml" Id="rId1" /><Relationship Type="http://schemas.openxmlformats.org/officeDocument/2006/relationships/image" Target="/ppt/media/image6.png" Id="rId6" /><Relationship Type="http://schemas.openxmlformats.org/officeDocument/2006/relationships/image" Target="/ppt/media/image11.svg" Id="rId11" /><Relationship Type="http://schemas.openxmlformats.org/officeDocument/2006/relationships/image" Target="/ppt/media/image5.svg" Id="rId5" /><Relationship Type="http://schemas.openxmlformats.org/officeDocument/2006/relationships/image" Target="/ppt/media/image10.png" Id="rId10" /><Relationship Type="http://schemas.openxmlformats.org/officeDocument/2006/relationships/image" Target="/ppt/media/image4.png" Id="rId4" /><Relationship Type="http://schemas.openxmlformats.org/officeDocument/2006/relationships/image" Target="/ppt/media/image9.svg" Id="rId9" /></Relationships>
</file>

<file path=ppt/slides/_rels/slide4.xml.rels>&#65279;<?xml version="1.0" encoding="utf-8"?><Relationships xmlns="http://schemas.openxmlformats.org/package/2006/relationships"><Relationship Type="http://schemas.openxmlformats.org/officeDocument/2006/relationships/image" Target="/ppt/media/image14.png" Id="rId3" /><Relationship Type="http://schemas.openxmlformats.org/officeDocument/2006/relationships/image" Target="/ppt/media/image3.png" Id="rId2" /><Relationship Type="http://schemas.openxmlformats.org/officeDocument/2006/relationships/slideLayout" Target="/ppt/slideLayouts/slideLayout2.xml" Id="rId1" /></Relationships>
</file>

<file path=ppt/slides/_rels/slide5.xml.rels>&#65279;<?xml version="1.0" encoding="utf-8"?><Relationships xmlns="http://schemas.openxmlformats.org/package/2006/relationships"><Relationship Type="http://schemas.openxmlformats.org/officeDocument/2006/relationships/image" Target="/ppt/media/image14.png" Id="rId3" /><Relationship Type="http://schemas.openxmlformats.org/officeDocument/2006/relationships/image" Target="/ppt/media/image3.png" Id="rId2" /><Relationship Type="http://schemas.openxmlformats.org/officeDocument/2006/relationships/slideLayout" Target="/ppt/slideLayouts/slideLayout2.xml" Id="rId1" /></Relationships>
</file>

<file path=ppt/slides/_rels/slide6.xml.rels>&#65279;<?xml version="1.0" encoding="utf-8"?><Relationships xmlns="http://schemas.openxmlformats.org/package/2006/relationships"><Relationship Type="http://schemas.openxmlformats.org/officeDocument/2006/relationships/image" Target="/ppt/media/image14.png" Id="rId3" /><Relationship Type="http://schemas.openxmlformats.org/officeDocument/2006/relationships/image" Target="/ppt/media/image3.png" Id="rId2" /><Relationship Type="http://schemas.openxmlformats.org/officeDocument/2006/relationships/slideLayout" Target="/ppt/slideLayouts/slideLayout2.xml" Id="rId1" /><Relationship Type="http://schemas.openxmlformats.org/officeDocument/2006/relationships/image" Target="/ppt/media/image2.png" Id="rId4" /></Relationships>
</file>

<file path=ppt/slides/_rels/slide7.xml.rels>&#65279;<?xml version="1.0" encoding="utf-8"?><Relationships xmlns="http://schemas.openxmlformats.org/package/2006/relationships"><Relationship Type="http://schemas.openxmlformats.org/officeDocument/2006/relationships/image" Target="/ppt/media/image14.png" Id="rId3" /><Relationship Type="http://schemas.openxmlformats.org/officeDocument/2006/relationships/image" Target="/ppt/media/image3.png" Id="rId2" /><Relationship Type="http://schemas.openxmlformats.org/officeDocument/2006/relationships/slideLayout" Target="/ppt/slideLayouts/slideLayout2.xml" Id="rId1" /><Relationship Type="http://schemas.openxmlformats.org/officeDocument/2006/relationships/image" Target="/ppt/media/image2.png" Id="rId4" /></Relationships>
</file>

<file path=ppt/slides/_rels/slide8.xml.rels>&#65279;<?xml version="1.0" encoding="utf-8"?><Relationships xmlns="http://schemas.openxmlformats.org/package/2006/relationships"><Relationship Type="http://schemas.openxmlformats.org/officeDocument/2006/relationships/image" Target="/ppt/media/image3.png" Id="rId3" /><Relationship Type="http://schemas.openxmlformats.org/officeDocument/2006/relationships/image" Target="/ppt/media/image2.png" Id="rId2" /><Relationship Type="http://schemas.openxmlformats.org/officeDocument/2006/relationships/slideLayout" Target="/ppt/slideLayouts/slideLayout2.xml" Id="rId1" /></Relationships>
</file>

<file path=ppt/slides/_rels/slide9.xml.rels>&#65279;<?xml version="1.0" encoding="utf-8"?><Relationships xmlns="http://schemas.openxmlformats.org/package/2006/relationships"><Relationship Type="http://schemas.openxmlformats.org/officeDocument/2006/relationships/image" Target="/ppt/media/image2.png" Id="rId3" /><Relationship Type="http://schemas.openxmlformats.org/officeDocument/2006/relationships/notesSlide" Target="/ppt/notesSlides/notesSlide1.xml" Id="rId2" /><Relationship Type="http://schemas.openxmlformats.org/officeDocument/2006/relationships/slideLayout" Target="/ppt/slideLayouts/slideLayout2.xml" Id="rId1" /><Relationship Type="http://schemas.openxmlformats.org/officeDocument/2006/relationships/image" Target="/ppt/media/image15.png" Id="rId4"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close-up of a brochure&#10;&#10;Description automatically generated">
            <a:extLst>
              <a:ext uri="{FF2B5EF4-FFF2-40B4-BE49-F238E27FC236}">
                <a16:creationId xmlns:a16="http://schemas.microsoft.com/office/drawing/2014/main" id="{78F57048-7AD9-6371-E484-D93CED2B8CD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
            <a:ext cx="12192000" cy="6858001"/>
          </a:xfrm>
        </p:spPr>
      </p:pic>
    </p:spTree>
    <p:extLst>
      <p:ext uri="{BB962C8B-B14F-4D97-AF65-F5344CB8AC3E}">
        <p14:creationId xmlns:p14="http://schemas.microsoft.com/office/powerpoint/2010/main" val="37610583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AA2E0-637E-63BB-BA50-E3DD183175C6}"/>
              </a:ext>
            </a:extLst>
          </p:cNvPr>
          <p:cNvSpPr>
            <a:spLocks noGrp="1"/>
          </p:cNvSpPr>
          <p:nvPr>
            <p:ph type="title"/>
          </p:nvPr>
        </p:nvSpPr>
        <p:spPr>
          <a:xfrm>
            <a:off x="838198" y="783414"/>
            <a:ext cx="10515600" cy="1325563"/>
          </a:xfrm>
        </p:spPr>
        <p:txBody>
          <a:bodyPr>
            <a:normAutofit fontScale="90000"/>
          </a:bodyPr>
          <a:lstStyle/>
          <a:p>
            <a:r>
              <a:rPr lang="en-US" sz="6000" b="1" dirty="0">
                <a:solidFill>
                  <a:schemeClr val="accent2"/>
                </a:solidFill>
              </a:rPr>
              <a:t>Native Housing Counseling Network</a:t>
            </a:r>
            <a:endParaRPr lang="en-US" sz="6000" dirty="0">
              <a:solidFill>
                <a:schemeClr val="bg1"/>
              </a:solidFill>
            </a:endParaRPr>
          </a:p>
        </p:txBody>
      </p:sp>
      <p:pic>
        <p:nvPicPr>
          <p:cNvPr id="7" name="Picture 6" descr="A blue bird with a black background&#10;&#10;Description automatically generated">
            <a:extLst>
              <a:ext uri="{FF2B5EF4-FFF2-40B4-BE49-F238E27FC236}">
                <a16:creationId xmlns:a16="http://schemas.microsoft.com/office/drawing/2014/main" id="{D2D5330A-57A3-A88F-2937-47062CF0B612}"/>
              </a:ext>
            </a:extLst>
          </p:cNvPr>
          <p:cNvPicPr>
            <a:picLocks noChangeAspect="1"/>
          </p:cNvPicPr>
          <p:nvPr/>
        </p:nvPicPr>
        <p:blipFill>
          <a:blip r:embed="rId2">
            <a:alphaModFix amt="84000"/>
            <a:extLst>
              <a:ext uri="{28A0092B-C50C-407E-A947-70E740481C1C}">
                <a14:useLocalDpi xmlns:a14="http://schemas.microsoft.com/office/drawing/2010/main" val="0"/>
              </a:ext>
            </a:extLst>
          </a:blip>
          <a:stretch>
            <a:fillRect/>
          </a:stretch>
        </p:blipFill>
        <p:spPr>
          <a:xfrm rot="20491167" flipH="1">
            <a:off x="10450544" y="865491"/>
            <a:ext cx="1412107" cy="1412107"/>
          </a:xfrm>
          <a:prstGeom prst="rect">
            <a:avLst/>
          </a:prstGeom>
        </p:spPr>
      </p:pic>
      <p:pic>
        <p:nvPicPr>
          <p:cNvPr id="9" name="Picture 8" descr="A orange bird with a black background&#10;&#10;Description automatically generated">
            <a:extLst>
              <a:ext uri="{FF2B5EF4-FFF2-40B4-BE49-F238E27FC236}">
                <a16:creationId xmlns:a16="http://schemas.microsoft.com/office/drawing/2014/main" id="{CCD1B162-493E-4F0A-8814-9975821BAB50}"/>
              </a:ext>
            </a:extLst>
          </p:cNvPr>
          <p:cNvPicPr>
            <a:picLocks noChangeAspect="1"/>
          </p:cNvPicPr>
          <p:nvPr/>
        </p:nvPicPr>
        <p:blipFill>
          <a:blip r:embed="rId3">
            <a:alphaModFix amt="84000"/>
            <a:extLst>
              <a:ext uri="{28A0092B-C50C-407E-A947-70E740481C1C}">
                <a14:useLocalDpi xmlns:a14="http://schemas.microsoft.com/office/drawing/2010/main" val="0"/>
              </a:ext>
            </a:extLst>
          </a:blip>
          <a:stretch>
            <a:fillRect/>
          </a:stretch>
        </p:blipFill>
        <p:spPr>
          <a:xfrm rot="20003251">
            <a:off x="610418" y="5228071"/>
            <a:ext cx="1325563" cy="1325563"/>
          </a:xfrm>
          <a:prstGeom prst="rect">
            <a:avLst/>
          </a:prstGeom>
        </p:spPr>
      </p:pic>
      <p:sp>
        <p:nvSpPr>
          <p:cNvPr id="10" name="TextBox 9">
            <a:extLst>
              <a:ext uri="{FF2B5EF4-FFF2-40B4-BE49-F238E27FC236}">
                <a16:creationId xmlns:a16="http://schemas.microsoft.com/office/drawing/2014/main" id="{71BAD67E-8C02-3679-B036-795F7F7398E4}"/>
              </a:ext>
            </a:extLst>
          </p:cNvPr>
          <p:cNvSpPr txBox="1"/>
          <p:nvPr/>
        </p:nvSpPr>
        <p:spPr>
          <a:xfrm>
            <a:off x="710119" y="2470410"/>
            <a:ext cx="5565841" cy="369332"/>
          </a:xfrm>
          <a:prstGeom prst="rect">
            <a:avLst/>
          </a:prstGeom>
          <a:noFill/>
        </p:spPr>
        <p:txBody>
          <a:bodyPr wrap="square" rtlCol="0">
            <a:spAutoFit/>
          </a:bodyPr>
          <a:lstStyle/>
          <a:p>
            <a:r>
              <a:rPr lang="en-US" dirty="0">
                <a:solidFill>
                  <a:schemeClr val="bg1"/>
                </a:solidFill>
              </a:rPr>
              <a:t>Text goes here.</a:t>
            </a:r>
          </a:p>
        </p:txBody>
      </p:sp>
      <p:sp>
        <p:nvSpPr>
          <p:cNvPr id="4" name="Content Placeholder 3">
            <a:extLst>
              <a:ext uri="{FF2B5EF4-FFF2-40B4-BE49-F238E27FC236}">
                <a16:creationId xmlns:a16="http://schemas.microsoft.com/office/drawing/2014/main" id="{6337B9E1-991E-17B7-4B2F-CFAC04772C37}"/>
              </a:ext>
            </a:extLst>
          </p:cNvPr>
          <p:cNvSpPr>
            <a:spLocks noGrp="1"/>
          </p:cNvSpPr>
          <p:nvPr>
            <p:ph idx="1"/>
          </p:nvPr>
        </p:nvSpPr>
        <p:spPr>
          <a:xfrm>
            <a:off x="838200" y="2285999"/>
            <a:ext cx="10515600" cy="3890963"/>
          </a:xfrm>
        </p:spPr>
        <p:txBody>
          <a:bodyPr/>
          <a:lstStyle/>
          <a:p>
            <a:r>
              <a:rPr lang="en-US" dirty="0"/>
              <a:t>Native CDFIs and Native Non-Profits</a:t>
            </a:r>
          </a:p>
          <a:p>
            <a:r>
              <a:rPr lang="en-US" dirty="0"/>
              <a:t>Nationwide </a:t>
            </a:r>
          </a:p>
          <a:p>
            <a:r>
              <a:rPr lang="en-US" dirty="0"/>
              <a:t>13 HUD Approved and Non-Approved Network Partners</a:t>
            </a:r>
          </a:p>
          <a:p>
            <a:r>
              <a:rPr lang="en-US" dirty="0"/>
              <a:t>Rural and urban organizations</a:t>
            </a:r>
          </a:p>
        </p:txBody>
      </p:sp>
    </p:spTree>
    <p:extLst>
      <p:ext uri="{BB962C8B-B14F-4D97-AF65-F5344CB8AC3E}">
        <p14:creationId xmlns:p14="http://schemas.microsoft.com/office/powerpoint/2010/main" val="17965717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D997BD-6CB1-5233-C39B-AE23D11336B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AEA585F-8238-FBD3-231A-C83392A40747}"/>
              </a:ext>
            </a:extLst>
          </p:cNvPr>
          <p:cNvSpPr>
            <a:spLocks noGrp="1"/>
          </p:cNvSpPr>
          <p:nvPr>
            <p:ph type="title"/>
          </p:nvPr>
        </p:nvSpPr>
        <p:spPr>
          <a:xfrm>
            <a:off x="663192" y="365125"/>
            <a:ext cx="10690608" cy="1325563"/>
          </a:xfrm>
        </p:spPr>
        <p:txBody>
          <a:bodyPr/>
          <a:lstStyle/>
          <a:p>
            <a:r>
              <a:rPr lang="en-US" b="1" dirty="0">
                <a:solidFill>
                  <a:schemeClr val="accent2"/>
                </a:solidFill>
              </a:rPr>
              <a:t>IMPACT</a:t>
            </a:r>
          </a:p>
        </p:txBody>
      </p:sp>
      <p:sp>
        <p:nvSpPr>
          <p:cNvPr id="12" name="TextBox 11">
            <a:extLst>
              <a:ext uri="{FF2B5EF4-FFF2-40B4-BE49-F238E27FC236}">
                <a16:creationId xmlns:a16="http://schemas.microsoft.com/office/drawing/2014/main" id="{0A640B86-FEE9-5F39-8FCD-226E9C489E04}"/>
              </a:ext>
            </a:extLst>
          </p:cNvPr>
          <p:cNvSpPr txBox="1"/>
          <p:nvPr/>
        </p:nvSpPr>
        <p:spPr>
          <a:xfrm>
            <a:off x="663192" y="1690688"/>
            <a:ext cx="9507818" cy="2246769"/>
          </a:xfrm>
          <a:prstGeom prst="rect">
            <a:avLst/>
          </a:prstGeom>
          <a:noFill/>
        </p:spPr>
        <p:txBody>
          <a:bodyPr wrap="square" rtlCol="0">
            <a:spAutoFit/>
          </a:bodyPr>
          <a:lstStyle/>
          <a:p>
            <a:r>
              <a:rPr lang="en-US" sz="2800" b="1" dirty="0"/>
              <a:t>So far this year…</a:t>
            </a:r>
          </a:p>
          <a:p>
            <a:pPr marL="457200" indent="-457200">
              <a:buFont typeface="Arial" panose="020B0604020202020204" pitchFamily="34" charset="0"/>
              <a:buChar char="•"/>
            </a:pPr>
            <a:r>
              <a:rPr lang="en-US" sz="2800" dirty="0">
                <a:solidFill>
                  <a:schemeClr val="tx2"/>
                </a:solidFill>
              </a:rPr>
              <a:t>Over 1,400 households</a:t>
            </a:r>
          </a:p>
          <a:p>
            <a:pPr marL="914400" lvl="1" indent="-457200">
              <a:buFont typeface="Arial" panose="020B0604020202020204" pitchFamily="34" charset="0"/>
              <a:buChar char="•"/>
            </a:pPr>
            <a:r>
              <a:rPr lang="en-US" sz="2800" dirty="0"/>
              <a:t>82% Native American</a:t>
            </a:r>
          </a:p>
          <a:p>
            <a:pPr marL="457200" indent="-457200">
              <a:buFont typeface="Arial" panose="020B0604020202020204" pitchFamily="34" charset="0"/>
              <a:buChar char="•"/>
            </a:pPr>
            <a:r>
              <a:rPr lang="en-US" sz="2800" dirty="0">
                <a:solidFill>
                  <a:schemeClr val="tx2"/>
                </a:solidFill>
              </a:rPr>
              <a:t>802 workshop participants</a:t>
            </a:r>
          </a:p>
          <a:p>
            <a:pPr marL="457200" indent="-457200">
              <a:buFont typeface="Arial" panose="020B0604020202020204" pitchFamily="34" charset="0"/>
              <a:buChar char="•"/>
            </a:pPr>
            <a:r>
              <a:rPr lang="en-US" sz="2800" dirty="0"/>
              <a:t>598 one-on-one counseling participants</a:t>
            </a:r>
          </a:p>
        </p:txBody>
      </p:sp>
      <p:pic>
        <p:nvPicPr>
          <p:cNvPr id="7" name="Content Placeholder 6" descr="A red and blue pattern&#10;&#10;Description automatically generated">
            <a:extLst>
              <a:ext uri="{FF2B5EF4-FFF2-40B4-BE49-F238E27FC236}">
                <a16:creationId xmlns:a16="http://schemas.microsoft.com/office/drawing/2014/main" id="{203FD96A-6AFA-D32C-1C9E-FE89C7FA5150}"/>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r="37911"/>
          <a:stretch/>
        </p:blipFill>
        <p:spPr>
          <a:xfrm>
            <a:off x="11009210" y="0"/>
            <a:ext cx="1182790" cy="6858000"/>
          </a:xfrm>
        </p:spPr>
      </p:pic>
      <p:pic>
        <p:nvPicPr>
          <p:cNvPr id="3" name="Picture 2" descr="A blue bird with a black background&#10;&#10;Description automatically generated">
            <a:extLst>
              <a:ext uri="{FF2B5EF4-FFF2-40B4-BE49-F238E27FC236}">
                <a16:creationId xmlns:a16="http://schemas.microsoft.com/office/drawing/2014/main" id="{60166433-2EB7-7BD7-532A-9929C0420135}"/>
              </a:ext>
            </a:extLst>
          </p:cNvPr>
          <p:cNvPicPr>
            <a:picLocks noChangeAspect="1"/>
          </p:cNvPicPr>
          <p:nvPr/>
        </p:nvPicPr>
        <p:blipFill>
          <a:blip r:embed="rId3">
            <a:alphaModFix amt="54000"/>
            <a:extLst>
              <a:ext uri="{28A0092B-C50C-407E-A947-70E740481C1C}">
                <a14:useLocalDpi xmlns:a14="http://schemas.microsoft.com/office/drawing/2010/main" val="0"/>
              </a:ext>
            </a:extLst>
          </a:blip>
          <a:stretch>
            <a:fillRect/>
          </a:stretch>
        </p:blipFill>
        <p:spPr>
          <a:xfrm rot="20491167" flipH="1">
            <a:off x="9502100" y="5258497"/>
            <a:ext cx="1412107" cy="1412107"/>
          </a:xfrm>
          <a:prstGeom prst="rect">
            <a:avLst/>
          </a:prstGeom>
        </p:spPr>
      </p:pic>
    </p:spTree>
    <p:extLst>
      <p:ext uri="{BB962C8B-B14F-4D97-AF65-F5344CB8AC3E}">
        <p14:creationId xmlns:p14="http://schemas.microsoft.com/office/powerpoint/2010/main" val="16040800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A2B0E6-F784-1DBF-791C-A56F187EAFB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360ED6E-A8A8-D11F-2A9B-7228C9681DC2}"/>
              </a:ext>
            </a:extLst>
          </p:cNvPr>
          <p:cNvSpPr>
            <a:spLocks noGrp="1"/>
          </p:cNvSpPr>
          <p:nvPr>
            <p:ph type="title"/>
          </p:nvPr>
        </p:nvSpPr>
        <p:spPr>
          <a:xfrm>
            <a:off x="1843790" y="783414"/>
            <a:ext cx="9510008" cy="910475"/>
          </a:xfrm>
        </p:spPr>
        <p:txBody>
          <a:bodyPr>
            <a:noAutofit/>
          </a:bodyPr>
          <a:lstStyle/>
          <a:p>
            <a:r>
              <a:rPr lang="en-US" sz="6000" b="1" dirty="0">
                <a:solidFill>
                  <a:schemeClr val="accent2"/>
                </a:solidFill>
              </a:rPr>
              <a:t>What we provide</a:t>
            </a:r>
            <a:endParaRPr lang="en-US" sz="6000" dirty="0"/>
          </a:p>
        </p:txBody>
      </p:sp>
      <p:pic>
        <p:nvPicPr>
          <p:cNvPr id="7" name="Picture 6" descr="A blue bird with a black background&#10;&#10;Description automatically generated">
            <a:extLst>
              <a:ext uri="{FF2B5EF4-FFF2-40B4-BE49-F238E27FC236}">
                <a16:creationId xmlns:a16="http://schemas.microsoft.com/office/drawing/2014/main" id="{D57E113F-DD9D-B66A-2F5E-CB859AD39768}"/>
              </a:ext>
            </a:extLst>
          </p:cNvPr>
          <p:cNvPicPr>
            <a:picLocks noChangeAspect="1"/>
          </p:cNvPicPr>
          <p:nvPr/>
        </p:nvPicPr>
        <p:blipFill>
          <a:blip r:embed="rId2">
            <a:alphaModFix amt="30000"/>
            <a:extLst>
              <a:ext uri="{28A0092B-C50C-407E-A947-70E740481C1C}">
                <a14:useLocalDpi xmlns:a14="http://schemas.microsoft.com/office/drawing/2010/main" val="0"/>
              </a:ext>
            </a:extLst>
          </a:blip>
          <a:stretch>
            <a:fillRect/>
          </a:stretch>
        </p:blipFill>
        <p:spPr>
          <a:xfrm rot="20491167" flipH="1">
            <a:off x="10647744" y="4443973"/>
            <a:ext cx="1412107" cy="1412107"/>
          </a:xfrm>
          <a:prstGeom prst="rect">
            <a:avLst/>
          </a:prstGeom>
        </p:spPr>
      </p:pic>
      <p:pic>
        <p:nvPicPr>
          <p:cNvPr id="9" name="Picture 8" descr="A orange bird with a black background&#10;&#10;Description automatically generated">
            <a:extLst>
              <a:ext uri="{FF2B5EF4-FFF2-40B4-BE49-F238E27FC236}">
                <a16:creationId xmlns:a16="http://schemas.microsoft.com/office/drawing/2014/main" id="{AD2A5587-98E5-86DE-6890-13564AC862FD}"/>
              </a:ext>
            </a:extLst>
          </p:cNvPr>
          <p:cNvPicPr>
            <a:picLocks noChangeAspect="1"/>
          </p:cNvPicPr>
          <p:nvPr/>
        </p:nvPicPr>
        <p:blipFill>
          <a:blip r:embed="rId3">
            <a:alphaModFix amt="21000"/>
            <a:extLst>
              <a:ext uri="{28A0092B-C50C-407E-A947-70E740481C1C}">
                <a14:useLocalDpi xmlns:a14="http://schemas.microsoft.com/office/drawing/2010/main" val="0"/>
              </a:ext>
            </a:extLst>
          </a:blip>
          <a:stretch>
            <a:fillRect/>
          </a:stretch>
        </p:blipFill>
        <p:spPr>
          <a:xfrm rot="640029">
            <a:off x="223914" y="442062"/>
            <a:ext cx="1325563" cy="1325563"/>
          </a:xfrm>
          <a:prstGeom prst="rect">
            <a:avLst/>
          </a:prstGeom>
        </p:spPr>
      </p:pic>
      <p:sp>
        <p:nvSpPr>
          <p:cNvPr id="4" name="TextBox 3">
            <a:extLst>
              <a:ext uri="{FF2B5EF4-FFF2-40B4-BE49-F238E27FC236}">
                <a16:creationId xmlns:a16="http://schemas.microsoft.com/office/drawing/2014/main" id="{5B6EAE96-F0FB-64C6-E77D-A82454DD1C01}"/>
              </a:ext>
            </a:extLst>
          </p:cNvPr>
          <p:cNvSpPr txBox="1"/>
          <p:nvPr/>
        </p:nvSpPr>
        <p:spPr>
          <a:xfrm>
            <a:off x="1969575" y="1878855"/>
            <a:ext cx="7701368" cy="3416320"/>
          </a:xfrm>
          <a:prstGeom prst="rect">
            <a:avLst/>
          </a:prstGeom>
          <a:noFill/>
        </p:spPr>
        <p:txBody>
          <a:bodyPr wrap="square" rtlCol="0">
            <a:spAutoFit/>
          </a:bodyPr>
          <a:lstStyle/>
          <a:p>
            <a:pPr marL="285750" indent="-285750">
              <a:buFont typeface="Arial" panose="020B0604020202020204" pitchFamily="34" charset="0"/>
              <a:buChar char="•"/>
            </a:pPr>
            <a:r>
              <a:rPr lang="en-US" sz="3600" dirty="0"/>
              <a:t>Training</a:t>
            </a:r>
          </a:p>
          <a:p>
            <a:pPr marL="285750" indent="-285750">
              <a:buFont typeface="Arial" panose="020B0604020202020204" pitchFamily="34" charset="0"/>
              <a:buChar char="•"/>
            </a:pPr>
            <a:r>
              <a:rPr lang="en-US" sz="3600" dirty="0"/>
              <a:t>Peer Learning Opportunities</a:t>
            </a:r>
          </a:p>
          <a:p>
            <a:pPr marL="285750" indent="-285750">
              <a:buFont typeface="Arial" panose="020B0604020202020204" pitchFamily="34" charset="0"/>
              <a:buChar char="•"/>
            </a:pPr>
            <a:r>
              <a:rPr lang="en-US" sz="3600" dirty="0"/>
              <a:t>Technical Assistance</a:t>
            </a:r>
          </a:p>
          <a:p>
            <a:pPr marL="285750" indent="-285750">
              <a:buFont typeface="Arial" panose="020B0604020202020204" pitchFamily="34" charset="0"/>
              <a:buChar char="•"/>
            </a:pPr>
            <a:r>
              <a:rPr lang="en-US" sz="3600" dirty="0"/>
              <a:t>HUD Support</a:t>
            </a:r>
          </a:p>
          <a:p>
            <a:pPr marL="285750" indent="-285750">
              <a:buFont typeface="Arial" panose="020B0604020202020204" pitchFamily="34" charset="0"/>
              <a:buChar char="•"/>
            </a:pPr>
            <a:r>
              <a:rPr lang="en-US" sz="3600" dirty="0"/>
              <a:t>Access to funding</a:t>
            </a:r>
          </a:p>
          <a:p>
            <a:pPr marL="285750" indent="-285750">
              <a:buFont typeface="Arial" panose="020B0604020202020204" pitchFamily="34" charset="0"/>
              <a:buChar char="•"/>
            </a:pPr>
            <a:r>
              <a:rPr lang="en-US" sz="3600" dirty="0"/>
              <a:t>Marketing // outreach opportunities</a:t>
            </a:r>
          </a:p>
        </p:txBody>
      </p:sp>
      <p:pic>
        <p:nvPicPr>
          <p:cNvPr id="12" name="Content Placeholder 11" descr="A red and blue pattern&#10;&#10;Description automatically generated">
            <a:extLst>
              <a:ext uri="{FF2B5EF4-FFF2-40B4-BE49-F238E27FC236}">
                <a16:creationId xmlns:a16="http://schemas.microsoft.com/office/drawing/2014/main" id="{65EF143A-65C0-DB92-396A-1E2AD40239F7}"/>
              </a:ext>
            </a:extLst>
          </p:cNvPr>
          <p:cNvPicPr>
            <a:picLocks noGrp="1" noChangeAspect="1"/>
          </p:cNvPicPr>
          <p:nvPr>
            <p:ph idx="1"/>
          </p:nvPr>
        </p:nvPicPr>
        <p:blipFill>
          <a:blip r:embed="rId4">
            <a:extLst>
              <a:ext uri="{28A0092B-C50C-407E-A947-70E740481C1C}">
                <a14:useLocalDpi xmlns:a14="http://schemas.microsoft.com/office/drawing/2010/main" val="0"/>
              </a:ext>
            </a:extLst>
          </a:blip>
          <a:srcRect r="73546"/>
          <a:stretch/>
        </p:blipFill>
        <p:spPr>
          <a:xfrm rot="5400000">
            <a:off x="5704294" y="370292"/>
            <a:ext cx="783414" cy="12192002"/>
          </a:xfrm>
        </p:spPr>
      </p:pic>
    </p:spTree>
    <p:extLst>
      <p:ext uri="{BB962C8B-B14F-4D97-AF65-F5344CB8AC3E}">
        <p14:creationId xmlns:p14="http://schemas.microsoft.com/office/powerpoint/2010/main" val="22986371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D4F3B6-ED95-2E31-1B6E-3796ED44320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A73D77B-0FCD-DF6E-3E60-6B7B5371735A}"/>
              </a:ext>
            </a:extLst>
          </p:cNvPr>
          <p:cNvSpPr>
            <a:spLocks noGrp="1"/>
          </p:cNvSpPr>
          <p:nvPr>
            <p:ph type="title"/>
          </p:nvPr>
        </p:nvSpPr>
        <p:spPr>
          <a:xfrm>
            <a:off x="663192" y="365125"/>
            <a:ext cx="10690608" cy="1325563"/>
          </a:xfrm>
        </p:spPr>
        <p:txBody>
          <a:bodyPr/>
          <a:lstStyle/>
          <a:p>
            <a:r>
              <a:rPr lang="en-US" b="1" dirty="0">
                <a:solidFill>
                  <a:schemeClr val="accent2"/>
                </a:solidFill>
              </a:rPr>
              <a:t>Sayre Savage</a:t>
            </a:r>
          </a:p>
        </p:txBody>
      </p:sp>
      <p:sp>
        <p:nvSpPr>
          <p:cNvPr id="12" name="TextBox 11">
            <a:extLst>
              <a:ext uri="{FF2B5EF4-FFF2-40B4-BE49-F238E27FC236}">
                <a16:creationId xmlns:a16="http://schemas.microsoft.com/office/drawing/2014/main" id="{D9CCACDE-FE3C-F079-660B-988096B3BF06}"/>
              </a:ext>
            </a:extLst>
          </p:cNvPr>
          <p:cNvSpPr txBox="1"/>
          <p:nvPr/>
        </p:nvSpPr>
        <p:spPr>
          <a:xfrm>
            <a:off x="663192" y="1690688"/>
            <a:ext cx="6302899" cy="1815882"/>
          </a:xfrm>
          <a:prstGeom prst="rect">
            <a:avLst/>
          </a:prstGeom>
          <a:noFill/>
        </p:spPr>
        <p:txBody>
          <a:bodyPr wrap="square" rtlCol="0">
            <a:spAutoFit/>
          </a:bodyPr>
          <a:lstStyle/>
          <a:p>
            <a:r>
              <a:rPr lang="en-US" sz="2800" b="1" dirty="0"/>
              <a:t>Senior Programs Officer</a:t>
            </a:r>
          </a:p>
          <a:p>
            <a:r>
              <a:rPr lang="en-US" sz="2800" dirty="0"/>
              <a:t>Oweesta Corporation</a:t>
            </a:r>
          </a:p>
          <a:p>
            <a:r>
              <a:rPr lang="en-US" sz="2800" dirty="0"/>
              <a:t>207.217.1669</a:t>
            </a:r>
          </a:p>
          <a:p>
            <a:r>
              <a:rPr lang="en-US" sz="2800" dirty="0">
                <a:hlinkClick r:id="rId2"/>
              </a:rPr>
              <a:t>sayre@oweesta.org</a:t>
            </a:r>
            <a:r>
              <a:rPr lang="en-US" sz="2800" dirty="0"/>
              <a:t> </a:t>
            </a:r>
          </a:p>
        </p:txBody>
      </p:sp>
      <p:pic>
        <p:nvPicPr>
          <p:cNvPr id="7" name="Content Placeholder 6" descr="A red and blue pattern&#10;&#10;Description automatically generated">
            <a:extLst>
              <a:ext uri="{FF2B5EF4-FFF2-40B4-BE49-F238E27FC236}">
                <a16:creationId xmlns:a16="http://schemas.microsoft.com/office/drawing/2014/main" id="{84DC0CF9-674E-1AA6-3812-01CDAF8F8362}"/>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r="37911"/>
          <a:stretch/>
        </p:blipFill>
        <p:spPr>
          <a:xfrm>
            <a:off x="11009210" y="0"/>
            <a:ext cx="1182790" cy="6858000"/>
          </a:xfrm>
        </p:spPr>
      </p:pic>
      <p:pic>
        <p:nvPicPr>
          <p:cNvPr id="3" name="Picture 2" descr="A blue bird with a black background&#10;&#10;Description automatically generated">
            <a:extLst>
              <a:ext uri="{FF2B5EF4-FFF2-40B4-BE49-F238E27FC236}">
                <a16:creationId xmlns:a16="http://schemas.microsoft.com/office/drawing/2014/main" id="{790E0AB9-A9AB-813B-FD9D-10F4D1DC05B2}"/>
              </a:ext>
            </a:extLst>
          </p:cNvPr>
          <p:cNvPicPr>
            <a:picLocks noChangeAspect="1"/>
          </p:cNvPicPr>
          <p:nvPr/>
        </p:nvPicPr>
        <p:blipFill>
          <a:blip r:embed="rId4">
            <a:alphaModFix amt="54000"/>
            <a:extLst>
              <a:ext uri="{28A0092B-C50C-407E-A947-70E740481C1C}">
                <a14:useLocalDpi xmlns:a14="http://schemas.microsoft.com/office/drawing/2010/main" val="0"/>
              </a:ext>
            </a:extLst>
          </a:blip>
          <a:stretch>
            <a:fillRect/>
          </a:stretch>
        </p:blipFill>
        <p:spPr>
          <a:xfrm rot="20491167" flipH="1">
            <a:off x="9502100" y="5258497"/>
            <a:ext cx="1412107" cy="1412107"/>
          </a:xfrm>
          <a:prstGeom prst="rect">
            <a:avLst/>
          </a:prstGeom>
        </p:spPr>
      </p:pic>
    </p:spTree>
    <p:extLst>
      <p:ext uri="{BB962C8B-B14F-4D97-AF65-F5344CB8AC3E}">
        <p14:creationId xmlns:p14="http://schemas.microsoft.com/office/powerpoint/2010/main" val="31933461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0A5DEB-0135-9970-84D3-0A264684A5E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4D97A41-AC49-8D0D-1D32-0762EE030F75}"/>
              </a:ext>
            </a:extLst>
          </p:cNvPr>
          <p:cNvSpPr>
            <a:spLocks noGrp="1"/>
          </p:cNvSpPr>
          <p:nvPr>
            <p:ph type="title"/>
          </p:nvPr>
        </p:nvSpPr>
        <p:spPr>
          <a:xfrm>
            <a:off x="838198" y="783414"/>
            <a:ext cx="10515600" cy="1325563"/>
          </a:xfrm>
        </p:spPr>
        <p:txBody>
          <a:bodyPr/>
          <a:lstStyle/>
          <a:p>
            <a:endParaRPr lang="en-US" dirty="0"/>
          </a:p>
        </p:txBody>
      </p:sp>
      <p:pic>
        <p:nvPicPr>
          <p:cNvPr id="7" name="Picture 6" descr="A blue bird with a black background&#10;&#10;Description automatically generated">
            <a:extLst>
              <a:ext uri="{FF2B5EF4-FFF2-40B4-BE49-F238E27FC236}">
                <a16:creationId xmlns:a16="http://schemas.microsoft.com/office/drawing/2014/main" id="{9682EB1A-2155-D327-301D-63823505E0C7}"/>
              </a:ext>
            </a:extLst>
          </p:cNvPr>
          <p:cNvPicPr>
            <a:picLocks noChangeAspect="1"/>
          </p:cNvPicPr>
          <p:nvPr/>
        </p:nvPicPr>
        <p:blipFill>
          <a:blip r:embed="rId2">
            <a:alphaModFix amt="30000"/>
            <a:extLst>
              <a:ext uri="{28A0092B-C50C-407E-A947-70E740481C1C}">
                <a14:useLocalDpi xmlns:a14="http://schemas.microsoft.com/office/drawing/2010/main" val="0"/>
              </a:ext>
            </a:extLst>
          </a:blip>
          <a:stretch>
            <a:fillRect/>
          </a:stretch>
        </p:blipFill>
        <p:spPr>
          <a:xfrm rot="20491167" flipH="1">
            <a:off x="10336460" y="5062566"/>
            <a:ext cx="1412107" cy="1412107"/>
          </a:xfrm>
          <a:prstGeom prst="rect">
            <a:avLst/>
          </a:prstGeom>
        </p:spPr>
      </p:pic>
      <p:pic>
        <p:nvPicPr>
          <p:cNvPr id="9" name="Picture 8" descr="A orange bird with a black background&#10;&#10;Description automatically generated">
            <a:extLst>
              <a:ext uri="{FF2B5EF4-FFF2-40B4-BE49-F238E27FC236}">
                <a16:creationId xmlns:a16="http://schemas.microsoft.com/office/drawing/2014/main" id="{B23C4A44-F993-A215-E4B1-2EA84C8A7856}"/>
              </a:ext>
            </a:extLst>
          </p:cNvPr>
          <p:cNvPicPr>
            <a:picLocks noChangeAspect="1"/>
          </p:cNvPicPr>
          <p:nvPr/>
        </p:nvPicPr>
        <p:blipFill>
          <a:blip r:embed="rId3">
            <a:alphaModFix amt="21000"/>
            <a:extLst>
              <a:ext uri="{28A0092B-C50C-407E-A947-70E740481C1C}">
                <a14:useLocalDpi xmlns:a14="http://schemas.microsoft.com/office/drawing/2010/main" val="0"/>
              </a:ext>
            </a:extLst>
          </a:blip>
          <a:stretch>
            <a:fillRect/>
          </a:stretch>
        </p:blipFill>
        <p:spPr>
          <a:xfrm rot="640029">
            <a:off x="175417" y="296148"/>
            <a:ext cx="1325563" cy="1325563"/>
          </a:xfrm>
          <a:prstGeom prst="rect">
            <a:avLst/>
          </a:prstGeom>
        </p:spPr>
      </p:pic>
      <p:sp>
        <p:nvSpPr>
          <p:cNvPr id="6" name="Content Placeholder 5">
            <a:extLst>
              <a:ext uri="{FF2B5EF4-FFF2-40B4-BE49-F238E27FC236}">
                <a16:creationId xmlns:a16="http://schemas.microsoft.com/office/drawing/2014/main" id="{C759ECB3-7554-D9A9-7105-4968340EFB0C}"/>
              </a:ext>
            </a:extLst>
          </p:cNvPr>
          <p:cNvSpPr>
            <a:spLocks noGrp="1"/>
          </p:cNvSpPr>
          <p:nvPr>
            <p:ph idx="1"/>
          </p:nvPr>
        </p:nvSpPr>
        <p:spPr>
          <a:xfrm>
            <a:off x="838200" y="2331437"/>
            <a:ext cx="10515600" cy="3845526"/>
          </a:xfrm>
        </p:spPr>
        <p:txBody>
          <a:bodyPr/>
          <a:lstStyle/>
          <a:p>
            <a:endParaRPr lang="en-US" dirty="0"/>
          </a:p>
        </p:txBody>
      </p:sp>
    </p:spTree>
    <p:extLst>
      <p:ext uri="{BB962C8B-B14F-4D97-AF65-F5344CB8AC3E}">
        <p14:creationId xmlns:p14="http://schemas.microsoft.com/office/powerpoint/2010/main" val="36829300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6E2F26-407C-2592-DAF5-7F71C17E851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DF6E28C-F156-D572-6D92-D9DE3C954E7B}"/>
              </a:ext>
            </a:extLst>
          </p:cNvPr>
          <p:cNvSpPr>
            <a:spLocks noGrp="1"/>
          </p:cNvSpPr>
          <p:nvPr>
            <p:ph type="title"/>
          </p:nvPr>
        </p:nvSpPr>
        <p:spPr>
          <a:xfrm>
            <a:off x="838198" y="783414"/>
            <a:ext cx="10515600" cy="1325563"/>
          </a:xfrm>
        </p:spPr>
        <p:txBody>
          <a:bodyPr/>
          <a:lstStyle/>
          <a:p>
            <a:endParaRPr lang="en-US" dirty="0"/>
          </a:p>
        </p:txBody>
      </p:sp>
      <p:pic>
        <p:nvPicPr>
          <p:cNvPr id="7" name="Picture 6" descr="A blue bird with a black background&#10;&#10;Description automatically generated">
            <a:extLst>
              <a:ext uri="{FF2B5EF4-FFF2-40B4-BE49-F238E27FC236}">
                <a16:creationId xmlns:a16="http://schemas.microsoft.com/office/drawing/2014/main" id="{ABFBBC6A-6F13-79A5-0344-30442D635ADA}"/>
              </a:ext>
            </a:extLst>
          </p:cNvPr>
          <p:cNvPicPr>
            <a:picLocks noChangeAspect="1"/>
          </p:cNvPicPr>
          <p:nvPr/>
        </p:nvPicPr>
        <p:blipFill>
          <a:blip r:embed="rId2">
            <a:alphaModFix amt="30000"/>
            <a:extLst>
              <a:ext uri="{28A0092B-C50C-407E-A947-70E740481C1C}">
                <a14:useLocalDpi xmlns:a14="http://schemas.microsoft.com/office/drawing/2010/main" val="0"/>
              </a:ext>
            </a:extLst>
          </a:blip>
          <a:stretch>
            <a:fillRect/>
          </a:stretch>
        </p:blipFill>
        <p:spPr>
          <a:xfrm rot="20491167" flipH="1">
            <a:off x="10336460" y="5062566"/>
            <a:ext cx="1412107" cy="1412107"/>
          </a:xfrm>
          <a:prstGeom prst="rect">
            <a:avLst/>
          </a:prstGeom>
        </p:spPr>
      </p:pic>
      <p:pic>
        <p:nvPicPr>
          <p:cNvPr id="9" name="Picture 8" descr="A orange bird with a black background&#10;&#10;Description automatically generated">
            <a:extLst>
              <a:ext uri="{FF2B5EF4-FFF2-40B4-BE49-F238E27FC236}">
                <a16:creationId xmlns:a16="http://schemas.microsoft.com/office/drawing/2014/main" id="{F4EA0D39-BAC5-3258-FF8D-709C5DC9A751}"/>
              </a:ext>
            </a:extLst>
          </p:cNvPr>
          <p:cNvPicPr>
            <a:picLocks noChangeAspect="1"/>
          </p:cNvPicPr>
          <p:nvPr/>
        </p:nvPicPr>
        <p:blipFill>
          <a:blip r:embed="rId3">
            <a:alphaModFix amt="21000"/>
            <a:extLst>
              <a:ext uri="{28A0092B-C50C-407E-A947-70E740481C1C}">
                <a14:useLocalDpi xmlns:a14="http://schemas.microsoft.com/office/drawing/2010/main" val="0"/>
              </a:ext>
            </a:extLst>
          </a:blip>
          <a:stretch>
            <a:fillRect/>
          </a:stretch>
        </p:blipFill>
        <p:spPr>
          <a:xfrm rot="640029">
            <a:off x="175417" y="296148"/>
            <a:ext cx="1325563" cy="1325563"/>
          </a:xfrm>
          <a:prstGeom prst="rect">
            <a:avLst/>
          </a:prstGeom>
        </p:spPr>
      </p:pic>
      <p:sp>
        <p:nvSpPr>
          <p:cNvPr id="6" name="Content Placeholder 5">
            <a:extLst>
              <a:ext uri="{FF2B5EF4-FFF2-40B4-BE49-F238E27FC236}">
                <a16:creationId xmlns:a16="http://schemas.microsoft.com/office/drawing/2014/main" id="{BB9A69F0-35D7-05BB-724B-D6B724E7946A}"/>
              </a:ext>
            </a:extLst>
          </p:cNvPr>
          <p:cNvSpPr>
            <a:spLocks noGrp="1"/>
          </p:cNvSpPr>
          <p:nvPr>
            <p:ph idx="1"/>
          </p:nvPr>
        </p:nvSpPr>
        <p:spPr>
          <a:xfrm>
            <a:off x="838200" y="2331437"/>
            <a:ext cx="10515600" cy="3845526"/>
          </a:xfrm>
        </p:spPr>
        <p:txBody>
          <a:bodyPr/>
          <a:lstStyle/>
          <a:p>
            <a:endParaRPr lang="en-US" dirty="0"/>
          </a:p>
        </p:txBody>
      </p:sp>
    </p:spTree>
    <p:extLst>
      <p:ext uri="{BB962C8B-B14F-4D97-AF65-F5344CB8AC3E}">
        <p14:creationId xmlns:p14="http://schemas.microsoft.com/office/powerpoint/2010/main" val="12345457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E2E4A-EB2C-8E03-7E82-B0DCF035FAA6}"/>
              </a:ext>
            </a:extLst>
          </p:cNvPr>
          <p:cNvSpPr>
            <a:spLocks noGrp="1"/>
          </p:cNvSpPr>
          <p:nvPr>
            <p:ph type="title"/>
          </p:nvPr>
        </p:nvSpPr>
        <p:spPr>
          <a:xfrm>
            <a:off x="1150620" y="549791"/>
            <a:ext cx="9890759" cy="1325563"/>
          </a:xfrm>
        </p:spPr>
        <p:txBody>
          <a:bodyPr>
            <a:normAutofit fontScale="90000"/>
          </a:bodyPr>
          <a:lstStyle/>
          <a:p>
            <a:r>
              <a:rPr lang="en-US" sz="6000" b="1" dirty="0">
                <a:solidFill>
                  <a:schemeClr val="accent2"/>
                </a:solidFill>
              </a:rPr>
              <a:t>HUD-Office of Housing Counseling</a:t>
            </a:r>
          </a:p>
        </p:txBody>
      </p:sp>
      <p:sp>
        <p:nvSpPr>
          <p:cNvPr id="12" name="TextBox 11">
            <a:extLst>
              <a:ext uri="{FF2B5EF4-FFF2-40B4-BE49-F238E27FC236}">
                <a16:creationId xmlns:a16="http://schemas.microsoft.com/office/drawing/2014/main" id="{304A0A7D-5FE2-8946-A475-192265CEA9E5}"/>
              </a:ext>
            </a:extLst>
          </p:cNvPr>
          <p:cNvSpPr txBox="1"/>
          <p:nvPr/>
        </p:nvSpPr>
        <p:spPr>
          <a:xfrm>
            <a:off x="1203894" y="1947781"/>
            <a:ext cx="9784210" cy="3745705"/>
          </a:xfrm>
          <a:prstGeom prst="rect">
            <a:avLst/>
          </a:prstGeom>
          <a:noFill/>
        </p:spPr>
        <p:txBody>
          <a:bodyPr wrap="square" rtlCol="0">
            <a:spAutoFit/>
          </a:bodyPr>
          <a:lstStyle/>
          <a:p>
            <a:pPr marL="0" indent="0">
              <a:lnSpc>
                <a:spcPct val="110000"/>
              </a:lnSpc>
              <a:spcBef>
                <a:spcPts val="0"/>
              </a:spcBef>
              <a:spcAft>
                <a:spcPts val="1200"/>
              </a:spcAft>
              <a:buNone/>
            </a:pPr>
            <a:r>
              <a:rPr lang="en-US" dirty="0"/>
              <a:t>The mission of the OHC is to help families to obtain, sustain and retain their homes. We accomplish this mission through a strong network of HUD participating housing counseling agencies (HCA) and HUD certified housing counselors.</a:t>
            </a:r>
          </a:p>
          <a:p>
            <a:pPr>
              <a:lnSpc>
                <a:spcPct val="110000"/>
              </a:lnSpc>
              <a:spcBef>
                <a:spcPts val="0"/>
              </a:spcBef>
              <a:spcAft>
                <a:spcPts val="1200"/>
              </a:spcAft>
            </a:pPr>
            <a:r>
              <a:rPr lang="en-US" dirty="0"/>
              <a:t>Network of approximately 1,481 HCAs and 4,320 HUD certified housing counselors </a:t>
            </a:r>
          </a:p>
          <a:p>
            <a:pPr>
              <a:lnSpc>
                <a:spcPct val="110000"/>
              </a:lnSpc>
              <a:spcBef>
                <a:spcPts val="0"/>
              </a:spcBef>
              <a:spcAft>
                <a:spcPts val="1200"/>
              </a:spcAft>
            </a:pPr>
            <a:r>
              <a:rPr lang="en-US" dirty="0"/>
              <a:t>Approves new HCAs and certifies housing counselors</a:t>
            </a:r>
          </a:p>
          <a:p>
            <a:pPr lvl="1">
              <a:lnSpc>
                <a:spcPct val="110000"/>
              </a:lnSpc>
              <a:spcBef>
                <a:spcPts val="0"/>
              </a:spcBef>
              <a:spcAft>
                <a:spcPts val="1200"/>
              </a:spcAft>
            </a:pPr>
            <a:r>
              <a:rPr lang="en-US" dirty="0"/>
              <a:t>Monitors compliance, and the quality of housing counseling</a:t>
            </a:r>
          </a:p>
          <a:p>
            <a:pPr lvl="1">
              <a:lnSpc>
                <a:spcPct val="110000"/>
              </a:lnSpc>
              <a:spcBef>
                <a:spcPts val="0"/>
              </a:spcBef>
              <a:spcAft>
                <a:spcPts val="1200"/>
              </a:spcAft>
            </a:pPr>
            <a:r>
              <a:rPr lang="en-US" dirty="0"/>
              <a:t>Connects clients with participating housing counseling agencies </a:t>
            </a:r>
          </a:p>
          <a:p>
            <a:pPr lvl="1">
              <a:lnSpc>
                <a:spcPct val="110000"/>
              </a:lnSpc>
              <a:spcBef>
                <a:spcPts val="0"/>
              </a:spcBef>
              <a:spcAft>
                <a:spcPts val="1200"/>
              </a:spcAft>
            </a:pPr>
            <a:r>
              <a:rPr lang="en-US" dirty="0"/>
              <a:t>Grant funding for qualified HCA applicants</a:t>
            </a:r>
          </a:p>
          <a:p>
            <a:pPr lvl="1">
              <a:lnSpc>
                <a:spcPct val="110000"/>
              </a:lnSpc>
              <a:spcBef>
                <a:spcPts val="0"/>
              </a:spcBef>
              <a:spcAft>
                <a:spcPts val="1200"/>
              </a:spcAft>
            </a:pPr>
            <a:r>
              <a:rPr lang="en-US" dirty="0"/>
              <a:t>Provides training and technical assistance</a:t>
            </a:r>
          </a:p>
        </p:txBody>
      </p:sp>
      <p:pic>
        <p:nvPicPr>
          <p:cNvPr id="7" name="Content Placeholder 6" descr="A red and blue pattern&#10;&#10;Description automatically generated">
            <a:extLst>
              <a:ext uri="{FF2B5EF4-FFF2-40B4-BE49-F238E27FC236}">
                <a16:creationId xmlns:a16="http://schemas.microsoft.com/office/drawing/2014/main" id="{A45799D1-7C31-ECC3-E80C-9F4F266A0F63}"/>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r="51924"/>
          <a:stretch/>
        </p:blipFill>
        <p:spPr>
          <a:xfrm>
            <a:off x="-24384" y="0"/>
            <a:ext cx="915860" cy="6858000"/>
          </a:xfrm>
        </p:spPr>
      </p:pic>
    </p:spTree>
    <p:extLst>
      <p:ext uri="{BB962C8B-B14F-4D97-AF65-F5344CB8AC3E}">
        <p14:creationId xmlns:p14="http://schemas.microsoft.com/office/powerpoint/2010/main" val="21961116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D4F3B6-ED95-2E31-1B6E-3796ED44320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A73D77B-0FCD-DF6E-3E60-6B7B5371735A}"/>
              </a:ext>
            </a:extLst>
          </p:cNvPr>
          <p:cNvSpPr>
            <a:spLocks noGrp="1"/>
          </p:cNvSpPr>
          <p:nvPr>
            <p:ph type="title"/>
          </p:nvPr>
        </p:nvSpPr>
        <p:spPr>
          <a:xfrm>
            <a:off x="1463040" y="365125"/>
            <a:ext cx="9890759" cy="1325563"/>
          </a:xfrm>
        </p:spPr>
        <p:txBody>
          <a:bodyPr/>
          <a:lstStyle/>
          <a:p>
            <a:r>
              <a:rPr lang="en-US" b="1" dirty="0">
                <a:solidFill>
                  <a:schemeClr val="accent2"/>
                </a:solidFill>
              </a:rPr>
              <a:t>What is Housing Counseling?</a:t>
            </a:r>
          </a:p>
        </p:txBody>
      </p:sp>
      <p:pic>
        <p:nvPicPr>
          <p:cNvPr id="7" name="Content Placeholder 6" descr="A red and blue pattern&#10;&#10;Description automatically generated">
            <a:extLst>
              <a:ext uri="{FF2B5EF4-FFF2-40B4-BE49-F238E27FC236}">
                <a16:creationId xmlns:a16="http://schemas.microsoft.com/office/drawing/2014/main" id="{84DC0CF9-674E-1AA6-3812-01CDAF8F8362}"/>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r="37911"/>
          <a:stretch/>
        </p:blipFill>
        <p:spPr>
          <a:xfrm>
            <a:off x="11009210" y="0"/>
            <a:ext cx="1182790" cy="6858000"/>
          </a:xfrm>
        </p:spPr>
      </p:pic>
      <p:pic>
        <p:nvPicPr>
          <p:cNvPr id="3" name="Picture 2" descr="A blue bird with a black background&#10;&#10;Description automatically generated">
            <a:extLst>
              <a:ext uri="{FF2B5EF4-FFF2-40B4-BE49-F238E27FC236}">
                <a16:creationId xmlns:a16="http://schemas.microsoft.com/office/drawing/2014/main" id="{790E0AB9-A9AB-813B-FD9D-10F4D1DC05B2}"/>
              </a:ext>
            </a:extLst>
          </p:cNvPr>
          <p:cNvPicPr>
            <a:picLocks noChangeAspect="1"/>
          </p:cNvPicPr>
          <p:nvPr/>
        </p:nvPicPr>
        <p:blipFill>
          <a:blip r:embed="rId3">
            <a:alphaModFix amt="54000"/>
            <a:extLst>
              <a:ext uri="{28A0092B-C50C-407E-A947-70E740481C1C}">
                <a14:useLocalDpi xmlns:a14="http://schemas.microsoft.com/office/drawing/2010/main" val="0"/>
              </a:ext>
            </a:extLst>
          </a:blip>
          <a:stretch>
            <a:fillRect/>
          </a:stretch>
        </p:blipFill>
        <p:spPr>
          <a:xfrm rot="20491167" flipH="1">
            <a:off x="9502100" y="5258497"/>
            <a:ext cx="1412107" cy="1412107"/>
          </a:xfrm>
          <a:prstGeom prst="rect">
            <a:avLst/>
          </a:prstGeom>
        </p:spPr>
      </p:pic>
      <p:sp>
        <p:nvSpPr>
          <p:cNvPr id="4" name="Content Placeholder 6">
            <a:extLst>
              <a:ext uri="{FF2B5EF4-FFF2-40B4-BE49-F238E27FC236}">
                <a16:creationId xmlns:a16="http://schemas.microsoft.com/office/drawing/2014/main" id="{76D9F1A1-EB55-A4A7-D046-193CCE60E66D}"/>
              </a:ext>
            </a:extLst>
          </p:cNvPr>
          <p:cNvSpPr txBox="1">
            <a:spLocks/>
          </p:cNvSpPr>
          <p:nvPr/>
        </p:nvSpPr>
        <p:spPr>
          <a:xfrm>
            <a:off x="382937" y="1409746"/>
            <a:ext cx="10626273" cy="483316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HUD certified housing counselors provide independent, </a:t>
            </a:r>
            <a:br>
              <a:rPr lang="en-US" dirty="0"/>
            </a:br>
            <a:r>
              <a:rPr lang="en-US" dirty="0"/>
              <a:t>expert advice customized to the needs of the consumer to address the consumer’s housing barriers and to help achieve their housing goals. Housing counseling must include the following elements: </a:t>
            </a:r>
          </a:p>
          <a:p>
            <a:endParaRPr lang="en-US" dirty="0"/>
          </a:p>
          <a:p>
            <a:endParaRPr lang="en-US" dirty="0"/>
          </a:p>
          <a:p>
            <a:endParaRPr lang="en-US" dirty="0"/>
          </a:p>
          <a:p>
            <a:endParaRPr lang="en-US" dirty="0"/>
          </a:p>
          <a:p>
            <a:endParaRPr lang="en-US" dirty="0"/>
          </a:p>
        </p:txBody>
      </p:sp>
      <p:grpSp>
        <p:nvGrpSpPr>
          <p:cNvPr id="5" name="Group 4">
            <a:extLst>
              <a:ext uri="{FF2B5EF4-FFF2-40B4-BE49-F238E27FC236}">
                <a16:creationId xmlns:a16="http://schemas.microsoft.com/office/drawing/2014/main" id="{B80B3E37-F2D0-D1FC-6912-8485B480AA83}"/>
              </a:ext>
              <a:ext uri="{C183D7F6-B498-43B3-948B-1728B52AA6E4}">
                <adec:decorative xmlns:adec="http://schemas.microsoft.com/office/drawing/2017/decorative" val="1"/>
              </a:ext>
            </a:extLst>
          </p:cNvPr>
          <p:cNvGrpSpPr/>
          <p:nvPr/>
        </p:nvGrpSpPr>
        <p:grpSpPr>
          <a:xfrm>
            <a:off x="731742" y="3429000"/>
            <a:ext cx="9258510" cy="2673332"/>
            <a:chOff x="1406110" y="4149050"/>
            <a:chExt cx="9258510" cy="2757833"/>
          </a:xfrm>
        </p:grpSpPr>
        <p:sp>
          <p:nvSpPr>
            <p:cNvPr id="6" name="Oval 5">
              <a:extLst>
                <a:ext uri="{FF2B5EF4-FFF2-40B4-BE49-F238E27FC236}">
                  <a16:creationId xmlns:a16="http://schemas.microsoft.com/office/drawing/2014/main" id="{ABA8FF20-D620-2A1F-4B94-A7CBF8A27FDD}"/>
                </a:ext>
              </a:extLst>
            </p:cNvPr>
            <p:cNvSpPr/>
            <p:nvPr/>
          </p:nvSpPr>
          <p:spPr>
            <a:xfrm>
              <a:off x="1406110" y="4182440"/>
              <a:ext cx="1304240" cy="1171074"/>
            </a:xfrm>
            <a:prstGeom prst="ellipse">
              <a:avLst/>
            </a:prstGeom>
            <a:solidFill>
              <a:srgbClr val="1D37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8" name="Oval 7">
              <a:extLst>
                <a:ext uri="{FF2B5EF4-FFF2-40B4-BE49-F238E27FC236}">
                  <a16:creationId xmlns:a16="http://schemas.microsoft.com/office/drawing/2014/main" id="{23178E5F-80AB-E88D-E7E7-E5B868F64DC0}"/>
                </a:ext>
              </a:extLst>
            </p:cNvPr>
            <p:cNvSpPr/>
            <p:nvPr/>
          </p:nvSpPr>
          <p:spPr>
            <a:xfrm>
              <a:off x="3285254" y="4182440"/>
              <a:ext cx="1304240" cy="1171074"/>
            </a:xfrm>
            <a:prstGeom prst="ellipse">
              <a:avLst/>
            </a:prstGeom>
            <a:solidFill>
              <a:srgbClr val="1D37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9" name="Oval 8">
              <a:extLst>
                <a:ext uri="{FF2B5EF4-FFF2-40B4-BE49-F238E27FC236}">
                  <a16:creationId xmlns:a16="http://schemas.microsoft.com/office/drawing/2014/main" id="{BCFED807-F54D-415C-0AD3-41DF91E54C00}"/>
                </a:ext>
              </a:extLst>
            </p:cNvPr>
            <p:cNvSpPr/>
            <p:nvPr/>
          </p:nvSpPr>
          <p:spPr>
            <a:xfrm>
              <a:off x="5284487" y="4184606"/>
              <a:ext cx="1304240" cy="1171074"/>
            </a:xfrm>
            <a:prstGeom prst="ellipse">
              <a:avLst/>
            </a:prstGeom>
            <a:solidFill>
              <a:srgbClr val="1D37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10" name="Oval 9">
              <a:extLst>
                <a:ext uri="{FF2B5EF4-FFF2-40B4-BE49-F238E27FC236}">
                  <a16:creationId xmlns:a16="http://schemas.microsoft.com/office/drawing/2014/main" id="{4FA7F692-F1C7-CC7B-F17E-6AFEF8A2059F}"/>
                </a:ext>
              </a:extLst>
            </p:cNvPr>
            <p:cNvSpPr/>
            <p:nvPr/>
          </p:nvSpPr>
          <p:spPr>
            <a:xfrm>
              <a:off x="7332840" y="4232269"/>
              <a:ext cx="1304240" cy="1171074"/>
            </a:xfrm>
            <a:prstGeom prst="ellipse">
              <a:avLst/>
            </a:prstGeom>
            <a:solidFill>
              <a:srgbClr val="1D37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11" name="Oval 10">
              <a:extLst>
                <a:ext uri="{FF2B5EF4-FFF2-40B4-BE49-F238E27FC236}">
                  <a16:creationId xmlns:a16="http://schemas.microsoft.com/office/drawing/2014/main" id="{534888EF-D4AD-37CA-C73E-F5C865073801}"/>
                </a:ext>
              </a:extLst>
            </p:cNvPr>
            <p:cNvSpPr/>
            <p:nvPr/>
          </p:nvSpPr>
          <p:spPr>
            <a:xfrm>
              <a:off x="9328296" y="4149050"/>
              <a:ext cx="1304240" cy="1171074"/>
            </a:xfrm>
            <a:prstGeom prst="ellipse">
              <a:avLst/>
            </a:prstGeom>
            <a:solidFill>
              <a:srgbClr val="1D37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pic>
          <p:nvPicPr>
            <p:cNvPr id="13" name="Graphic 12" descr="Boardroom outline">
              <a:extLst>
                <a:ext uri="{FF2B5EF4-FFF2-40B4-BE49-F238E27FC236}">
                  <a16:creationId xmlns:a16="http://schemas.microsoft.com/office/drawing/2014/main" id="{CD59A65D-0EBB-F568-2CB3-5D6E729E224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448865" y="4179432"/>
              <a:ext cx="1092566" cy="1092566"/>
            </a:xfrm>
            <a:prstGeom prst="rect">
              <a:avLst/>
            </a:prstGeom>
          </p:spPr>
        </p:pic>
        <p:pic>
          <p:nvPicPr>
            <p:cNvPr id="14" name="Graphic 13" descr="Checklist outline">
              <a:extLst>
                <a:ext uri="{FF2B5EF4-FFF2-40B4-BE49-F238E27FC236}">
                  <a16:creationId xmlns:a16="http://schemas.microsoft.com/office/drawing/2014/main" id="{480D1BF8-9DEC-43C1-9BBD-419FCB6D153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537637" y="4389682"/>
              <a:ext cx="914400" cy="914400"/>
            </a:xfrm>
            <a:prstGeom prst="rect">
              <a:avLst/>
            </a:prstGeom>
          </p:spPr>
        </p:pic>
        <p:pic>
          <p:nvPicPr>
            <p:cNvPr id="15" name="Graphic 14" descr="Brain in head outline">
              <a:extLst>
                <a:ext uri="{FF2B5EF4-FFF2-40B4-BE49-F238E27FC236}">
                  <a16:creationId xmlns:a16="http://schemas.microsoft.com/office/drawing/2014/main" id="{929F615E-98EE-743A-5098-5B7F247DB05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479407" y="4310777"/>
              <a:ext cx="914400" cy="914400"/>
            </a:xfrm>
            <a:prstGeom prst="rect">
              <a:avLst/>
            </a:prstGeom>
          </p:spPr>
        </p:pic>
        <p:pic>
          <p:nvPicPr>
            <p:cNvPr id="16" name="Graphic 15" descr="Dollar with solid fill">
              <a:extLst>
                <a:ext uri="{FF2B5EF4-FFF2-40B4-BE49-F238E27FC236}">
                  <a16:creationId xmlns:a16="http://schemas.microsoft.com/office/drawing/2014/main" id="{BFD07CC5-70C4-FDF1-54DA-0E622B57250D}"/>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476805" y="4310777"/>
              <a:ext cx="914400" cy="914400"/>
            </a:xfrm>
            <a:prstGeom prst="rect">
              <a:avLst/>
            </a:prstGeom>
          </p:spPr>
        </p:pic>
        <p:pic>
          <p:nvPicPr>
            <p:cNvPr id="17" name="Graphic 16" descr="Document with solid fill">
              <a:extLst>
                <a:ext uri="{FF2B5EF4-FFF2-40B4-BE49-F238E27FC236}">
                  <a16:creationId xmlns:a16="http://schemas.microsoft.com/office/drawing/2014/main" id="{8B1473E5-D9B8-3BF0-9F2A-1FAA02BD94CC}"/>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609250" y="4301827"/>
              <a:ext cx="914400" cy="914400"/>
            </a:xfrm>
            <a:prstGeom prst="rect">
              <a:avLst/>
            </a:prstGeom>
          </p:spPr>
        </p:pic>
        <p:sp>
          <p:nvSpPr>
            <p:cNvPr id="18" name="TextBox 17">
              <a:extLst>
                <a:ext uri="{FF2B5EF4-FFF2-40B4-BE49-F238E27FC236}">
                  <a16:creationId xmlns:a16="http://schemas.microsoft.com/office/drawing/2014/main" id="{5514AAD6-7C1D-EB30-4984-4DBD221B7A5A}"/>
                </a:ext>
              </a:extLst>
            </p:cNvPr>
            <p:cNvSpPr txBox="1"/>
            <p:nvPr/>
          </p:nvSpPr>
          <p:spPr>
            <a:xfrm>
              <a:off x="1535654" y="5541614"/>
              <a:ext cx="1109320" cy="412757"/>
            </a:xfrm>
            <a:prstGeom prst="rect">
              <a:avLst/>
            </a:prstGeom>
            <a:noFill/>
          </p:spPr>
          <p:txBody>
            <a:bodyPr wrap="square" rtlCol="0">
              <a:spAutoFit/>
            </a:bodyPr>
            <a:lstStyle/>
            <a:p>
              <a:pPr algn="ctr"/>
              <a:r>
                <a:rPr lang="en-US" sz="2000" b="1" dirty="0">
                  <a:latin typeface="Arial" panose="020B0604020202020204" pitchFamily="34" charset="0"/>
                  <a:cs typeface="Arial" panose="020B0604020202020204" pitchFamily="34" charset="0"/>
                </a:rPr>
                <a:t>Intake</a:t>
              </a:r>
            </a:p>
          </p:txBody>
        </p:sp>
        <p:sp>
          <p:nvSpPr>
            <p:cNvPr id="19" name="TextBox 18">
              <a:extLst>
                <a:ext uri="{FF2B5EF4-FFF2-40B4-BE49-F238E27FC236}">
                  <a16:creationId xmlns:a16="http://schemas.microsoft.com/office/drawing/2014/main" id="{9F47557A-DA9E-F111-B94D-443094E9A0D2}"/>
                </a:ext>
              </a:extLst>
            </p:cNvPr>
            <p:cNvSpPr txBox="1"/>
            <p:nvPr/>
          </p:nvSpPr>
          <p:spPr>
            <a:xfrm>
              <a:off x="3411429" y="5541614"/>
              <a:ext cx="1109320" cy="730261"/>
            </a:xfrm>
            <a:prstGeom prst="rect">
              <a:avLst/>
            </a:prstGeom>
            <a:noFill/>
          </p:spPr>
          <p:txBody>
            <a:bodyPr wrap="square" rtlCol="0">
              <a:spAutoFit/>
            </a:bodyPr>
            <a:lstStyle/>
            <a:p>
              <a:pPr algn="ctr"/>
              <a:r>
                <a:rPr lang="en-US" sz="2000" b="1">
                  <a:latin typeface="Arial" panose="020B0604020202020204" pitchFamily="34" charset="0"/>
                  <a:cs typeface="Arial" panose="020B0604020202020204" pitchFamily="34" charset="0"/>
                </a:rPr>
                <a:t>Client Budget</a:t>
              </a:r>
            </a:p>
          </p:txBody>
        </p:sp>
        <p:sp>
          <p:nvSpPr>
            <p:cNvPr id="20" name="TextBox 19">
              <a:extLst>
                <a:ext uri="{FF2B5EF4-FFF2-40B4-BE49-F238E27FC236}">
                  <a16:creationId xmlns:a16="http://schemas.microsoft.com/office/drawing/2014/main" id="{6E1E5EE2-AC7F-91B4-2896-21757CDEDB41}"/>
                </a:ext>
              </a:extLst>
            </p:cNvPr>
            <p:cNvSpPr txBox="1"/>
            <p:nvPr/>
          </p:nvSpPr>
          <p:spPr>
            <a:xfrm>
              <a:off x="5205955" y="5541612"/>
              <a:ext cx="1764631" cy="1365271"/>
            </a:xfrm>
            <a:prstGeom prst="rect">
              <a:avLst/>
            </a:prstGeom>
            <a:noFill/>
          </p:spPr>
          <p:txBody>
            <a:bodyPr wrap="square" rtlCol="0">
              <a:spAutoFit/>
            </a:bodyPr>
            <a:lstStyle/>
            <a:p>
              <a:pPr algn="ctr"/>
              <a:r>
                <a:rPr lang="en-US" sz="2000" b="1" dirty="0">
                  <a:latin typeface="Arial" panose="020B0604020202020204" pitchFamily="34" charset="0"/>
                  <a:cs typeface="Arial" panose="020B0604020202020204" pitchFamily="34" charset="0"/>
                </a:rPr>
                <a:t>Financial &amp; Housing Affordability Analysis</a:t>
              </a:r>
            </a:p>
          </p:txBody>
        </p:sp>
        <p:sp>
          <p:nvSpPr>
            <p:cNvPr id="21" name="TextBox 20">
              <a:extLst>
                <a:ext uri="{FF2B5EF4-FFF2-40B4-BE49-F238E27FC236}">
                  <a16:creationId xmlns:a16="http://schemas.microsoft.com/office/drawing/2014/main" id="{DBAF625B-BBFD-1CD3-4431-16D28D4774AE}"/>
                </a:ext>
              </a:extLst>
            </p:cNvPr>
            <p:cNvSpPr txBox="1"/>
            <p:nvPr/>
          </p:nvSpPr>
          <p:spPr>
            <a:xfrm>
              <a:off x="7585120" y="5541613"/>
              <a:ext cx="1304240" cy="1047767"/>
            </a:xfrm>
            <a:prstGeom prst="rect">
              <a:avLst/>
            </a:prstGeom>
            <a:noFill/>
          </p:spPr>
          <p:txBody>
            <a:bodyPr wrap="square" rtlCol="0">
              <a:spAutoFit/>
            </a:bodyPr>
            <a:lstStyle/>
            <a:p>
              <a:pPr algn="ctr"/>
              <a:r>
                <a:rPr lang="en-US" sz="2000" b="1">
                  <a:latin typeface="Arial" panose="020B0604020202020204" pitchFamily="34" charset="0"/>
                  <a:cs typeface="Arial" panose="020B0604020202020204" pitchFamily="34" charset="0"/>
                </a:rPr>
                <a:t>Client Action </a:t>
              </a:r>
            </a:p>
            <a:p>
              <a:pPr algn="ctr"/>
              <a:r>
                <a:rPr lang="en-US" sz="2000" b="1">
                  <a:latin typeface="Arial" panose="020B0604020202020204" pitchFamily="34" charset="0"/>
                  <a:cs typeface="Arial" panose="020B0604020202020204" pitchFamily="34" charset="0"/>
                </a:rPr>
                <a:t>Plan</a:t>
              </a:r>
            </a:p>
          </p:txBody>
        </p:sp>
        <p:sp>
          <p:nvSpPr>
            <p:cNvPr id="22" name="TextBox 21">
              <a:extLst>
                <a:ext uri="{FF2B5EF4-FFF2-40B4-BE49-F238E27FC236}">
                  <a16:creationId xmlns:a16="http://schemas.microsoft.com/office/drawing/2014/main" id="{6FB4C480-7A96-F24D-532E-355DAFCEFD7A}"/>
                </a:ext>
              </a:extLst>
            </p:cNvPr>
            <p:cNvSpPr txBox="1"/>
            <p:nvPr/>
          </p:nvSpPr>
          <p:spPr>
            <a:xfrm>
              <a:off x="9555300" y="5541613"/>
              <a:ext cx="1109320" cy="1047767"/>
            </a:xfrm>
            <a:prstGeom prst="rect">
              <a:avLst/>
            </a:prstGeom>
            <a:noFill/>
          </p:spPr>
          <p:txBody>
            <a:bodyPr wrap="square" rtlCol="0">
              <a:spAutoFit/>
            </a:bodyPr>
            <a:lstStyle/>
            <a:p>
              <a:pPr algn="ctr"/>
              <a:r>
                <a:rPr lang="en-US" sz="2000" b="1">
                  <a:latin typeface="Arial" panose="020B0604020202020204" pitchFamily="34" charset="0"/>
                  <a:cs typeface="Arial" panose="020B0604020202020204" pitchFamily="34" charset="0"/>
                </a:rPr>
                <a:t>Follow-up with Client </a:t>
              </a:r>
            </a:p>
          </p:txBody>
        </p:sp>
      </p:grpSp>
    </p:spTree>
    <p:extLst>
      <p:ext uri="{BB962C8B-B14F-4D97-AF65-F5344CB8AC3E}">
        <p14:creationId xmlns:p14="http://schemas.microsoft.com/office/powerpoint/2010/main" val="18115730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AA2E0-637E-63BB-BA50-E3DD183175C6}"/>
              </a:ext>
            </a:extLst>
          </p:cNvPr>
          <p:cNvSpPr>
            <a:spLocks noGrp="1"/>
          </p:cNvSpPr>
          <p:nvPr>
            <p:ph type="title"/>
          </p:nvPr>
        </p:nvSpPr>
        <p:spPr>
          <a:xfrm>
            <a:off x="838198" y="783414"/>
            <a:ext cx="10515600" cy="1325563"/>
          </a:xfrm>
        </p:spPr>
        <p:txBody>
          <a:bodyPr>
            <a:normAutofit fontScale="90000"/>
          </a:bodyPr>
          <a:lstStyle/>
          <a:p>
            <a:r>
              <a:rPr lang="en-US" sz="6000" b="1" dirty="0">
                <a:solidFill>
                  <a:schemeClr val="accent2"/>
                </a:solidFill>
              </a:rPr>
              <a:t>Certification of Tribal Housing Counselors</a:t>
            </a:r>
            <a:endParaRPr lang="en-US" sz="6000" dirty="0">
              <a:solidFill>
                <a:schemeClr val="bg1"/>
              </a:solidFill>
            </a:endParaRPr>
          </a:p>
        </p:txBody>
      </p:sp>
      <p:pic>
        <p:nvPicPr>
          <p:cNvPr id="7" name="Picture 6" descr="A blue bird with a black background&#10;&#10;Description automatically generated">
            <a:extLst>
              <a:ext uri="{FF2B5EF4-FFF2-40B4-BE49-F238E27FC236}">
                <a16:creationId xmlns:a16="http://schemas.microsoft.com/office/drawing/2014/main" id="{D2D5330A-57A3-A88F-2937-47062CF0B612}"/>
              </a:ext>
            </a:extLst>
          </p:cNvPr>
          <p:cNvPicPr>
            <a:picLocks noChangeAspect="1"/>
          </p:cNvPicPr>
          <p:nvPr/>
        </p:nvPicPr>
        <p:blipFill>
          <a:blip r:embed="rId2">
            <a:alphaModFix amt="84000"/>
            <a:extLst>
              <a:ext uri="{28A0092B-C50C-407E-A947-70E740481C1C}">
                <a14:useLocalDpi xmlns:a14="http://schemas.microsoft.com/office/drawing/2010/main" val="0"/>
              </a:ext>
            </a:extLst>
          </a:blip>
          <a:stretch>
            <a:fillRect/>
          </a:stretch>
        </p:blipFill>
        <p:spPr>
          <a:xfrm rot="20491167" flipH="1">
            <a:off x="10450544" y="865491"/>
            <a:ext cx="1412107" cy="1412107"/>
          </a:xfrm>
          <a:prstGeom prst="rect">
            <a:avLst/>
          </a:prstGeom>
        </p:spPr>
      </p:pic>
      <p:pic>
        <p:nvPicPr>
          <p:cNvPr id="9" name="Picture 8" descr="A orange bird with a black background&#10;&#10;Description automatically generated">
            <a:extLst>
              <a:ext uri="{FF2B5EF4-FFF2-40B4-BE49-F238E27FC236}">
                <a16:creationId xmlns:a16="http://schemas.microsoft.com/office/drawing/2014/main" id="{CCD1B162-493E-4F0A-8814-9975821BAB50}"/>
              </a:ext>
            </a:extLst>
          </p:cNvPr>
          <p:cNvPicPr>
            <a:picLocks noChangeAspect="1"/>
          </p:cNvPicPr>
          <p:nvPr/>
        </p:nvPicPr>
        <p:blipFill>
          <a:blip r:embed="rId3">
            <a:alphaModFix amt="84000"/>
            <a:extLst>
              <a:ext uri="{28A0092B-C50C-407E-A947-70E740481C1C}">
                <a14:useLocalDpi xmlns:a14="http://schemas.microsoft.com/office/drawing/2010/main" val="0"/>
              </a:ext>
            </a:extLst>
          </a:blip>
          <a:stretch>
            <a:fillRect/>
          </a:stretch>
        </p:blipFill>
        <p:spPr>
          <a:xfrm rot="20003251">
            <a:off x="610418" y="5228071"/>
            <a:ext cx="1325563" cy="1325563"/>
          </a:xfrm>
          <a:prstGeom prst="rect">
            <a:avLst/>
          </a:prstGeom>
        </p:spPr>
      </p:pic>
      <p:sp>
        <p:nvSpPr>
          <p:cNvPr id="10" name="TextBox 9">
            <a:extLst>
              <a:ext uri="{FF2B5EF4-FFF2-40B4-BE49-F238E27FC236}">
                <a16:creationId xmlns:a16="http://schemas.microsoft.com/office/drawing/2014/main" id="{71BAD67E-8C02-3679-B036-795F7F7398E4}"/>
              </a:ext>
            </a:extLst>
          </p:cNvPr>
          <p:cNvSpPr txBox="1"/>
          <p:nvPr/>
        </p:nvSpPr>
        <p:spPr>
          <a:xfrm>
            <a:off x="710119" y="2470410"/>
            <a:ext cx="5565841" cy="369332"/>
          </a:xfrm>
          <a:prstGeom prst="rect">
            <a:avLst/>
          </a:prstGeom>
          <a:noFill/>
        </p:spPr>
        <p:txBody>
          <a:bodyPr wrap="square" rtlCol="0">
            <a:spAutoFit/>
          </a:bodyPr>
          <a:lstStyle/>
          <a:p>
            <a:r>
              <a:rPr lang="en-US" dirty="0">
                <a:solidFill>
                  <a:schemeClr val="bg1"/>
                </a:solidFill>
              </a:rPr>
              <a:t>Text goes here.</a:t>
            </a:r>
          </a:p>
        </p:txBody>
      </p:sp>
      <p:sp>
        <p:nvSpPr>
          <p:cNvPr id="4" name="Content Placeholder 3">
            <a:extLst>
              <a:ext uri="{FF2B5EF4-FFF2-40B4-BE49-F238E27FC236}">
                <a16:creationId xmlns:a16="http://schemas.microsoft.com/office/drawing/2014/main" id="{6337B9E1-991E-17B7-4B2F-CFAC04772C37}"/>
              </a:ext>
            </a:extLst>
          </p:cNvPr>
          <p:cNvSpPr>
            <a:spLocks noGrp="1"/>
          </p:cNvSpPr>
          <p:nvPr>
            <p:ph idx="1"/>
          </p:nvPr>
        </p:nvSpPr>
        <p:spPr>
          <a:xfrm>
            <a:off x="838198" y="2236634"/>
            <a:ext cx="10515600" cy="4067986"/>
          </a:xfrm>
        </p:spPr>
        <p:txBody>
          <a:bodyPr/>
          <a:lstStyle/>
          <a:p>
            <a:r>
              <a:rPr lang="en-US" dirty="0"/>
              <a:t>Dodd-Frank Act required those receiving HUD grant funds to comply with counselor certification requirements.</a:t>
            </a:r>
          </a:p>
          <a:p>
            <a:r>
              <a:rPr lang="en-US" dirty="0"/>
              <a:t>In 2016, HUD issued a final rule that codified certification requirements but stated that the rule did not apply to counseling funded under or in connection with ONAP grant programs until HUD engaged in tribal consultation.</a:t>
            </a:r>
          </a:p>
          <a:p>
            <a:r>
              <a:rPr lang="en-US" dirty="0"/>
              <a:t>HUD held 3 consultations and issued a final rule on 6/12/24.</a:t>
            </a:r>
          </a:p>
        </p:txBody>
      </p:sp>
    </p:spTree>
    <p:extLst>
      <p:ext uri="{BB962C8B-B14F-4D97-AF65-F5344CB8AC3E}">
        <p14:creationId xmlns:p14="http://schemas.microsoft.com/office/powerpoint/2010/main" val="31194034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FD0E85-B843-3CB9-8886-68C6EE52470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1CB7A62-30A4-689D-5CC8-B0E1B7472FF3}"/>
              </a:ext>
            </a:extLst>
          </p:cNvPr>
          <p:cNvSpPr>
            <a:spLocks noGrp="1"/>
          </p:cNvSpPr>
          <p:nvPr>
            <p:ph type="title"/>
          </p:nvPr>
        </p:nvSpPr>
        <p:spPr>
          <a:xfrm>
            <a:off x="838198" y="783414"/>
            <a:ext cx="10515600" cy="1325563"/>
          </a:xfrm>
        </p:spPr>
        <p:txBody>
          <a:bodyPr>
            <a:normAutofit fontScale="90000"/>
          </a:bodyPr>
          <a:lstStyle/>
          <a:p>
            <a:r>
              <a:rPr lang="en-US" sz="6000" b="1" dirty="0">
                <a:solidFill>
                  <a:schemeClr val="accent2"/>
                </a:solidFill>
              </a:rPr>
              <a:t>Certification of Tribal Housing Counselors</a:t>
            </a:r>
            <a:endParaRPr lang="en-US" sz="6000" dirty="0">
              <a:solidFill>
                <a:schemeClr val="bg1"/>
              </a:solidFill>
            </a:endParaRPr>
          </a:p>
        </p:txBody>
      </p:sp>
      <p:pic>
        <p:nvPicPr>
          <p:cNvPr id="7" name="Picture 6" descr="A blue bird with a black background&#10;&#10;Description automatically generated">
            <a:extLst>
              <a:ext uri="{FF2B5EF4-FFF2-40B4-BE49-F238E27FC236}">
                <a16:creationId xmlns:a16="http://schemas.microsoft.com/office/drawing/2014/main" id="{23FDEE12-FDC5-4075-8424-9717B1B67D48}"/>
              </a:ext>
            </a:extLst>
          </p:cNvPr>
          <p:cNvPicPr>
            <a:picLocks noChangeAspect="1"/>
          </p:cNvPicPr>
          <p:nvPr/>
        </p:nvPicPr>
        <p:blipFill>
          <a:blip r:embed="rId2">
            <a:alphaModFix amt="84000"/>
            <a:extLst>
              <a:ext uri="{28A0092B-C50C-407E-A947-70E740481C1C}">
                <a14:useLocalDpi xmlns:a14="http://schemas.microsoft.com/office/drawing/2010/main" val="0"/>
              </a:ext>
            </a:extLst>
          </a:blip>
          <a:stretch>
            <a:fillRect/>
          </a:stretch>
        </p:blipFill>
        <p:spPr>
          <a:xfrm rot="20491167" flipH="1">
            <a:off x="10450544" y="865491"/>
            <a:ext cx="1412107" cy="1412107"/>
          </a:xfrm>
          <a:prstGeom prst="rect">
            <a:avLst/>
          </a:prstGeom>
        </p:spPr>
      </p:pic>
      <p:pic>
        <p:nvPicPr>
          <p:cNvPr id="9" name="Picture 8" descr="A orange bird with a black background&#10;&#10;Description automatically generated">
            <a:extLst>
              <a:ext uri="{FF2B5EF4-FFF2-40B4-BE49-F238E27FC236}">
                <a16:creationId xmlns:a16="http://schemas.microsoft.com/office/drawing/2014/main" id="{D06B4D05-2DB6-BB7B-B8E7-95F14C5D457D}"/>
              </a:ext>
            </a:extLst>
          </p:cNvPr>
          <p:cNvPicPr>
            <a:picLocks noChangeAspect="1"/>
          </p:cNvPicPr>
          <p:nvPr/>
        </p:nvPicPr>
        <p:blipFill>
          <a:blip r:embed="rId3">
            <a:alphaModFix amt="84000"/>
            <a:extLst>
              <a:ext uri="{28A0092B-C50C-407E-A947-70E740481C1C}">
                <a14:useLocalDpi xmlns:a14="http://schemas.microsoft.com/office/drawing/2010/main" val="0"/>
              </a:ext>
            </a:extLst>
          </a:blip>
          <a:stretch>
            <a:fillRect/>
          </a:stretch>
        </p:blipFill>
        <p:spPr>
          <a:xfrm rot="20003251">
            <a:off x="610418" y="5228071"/>
            <a:ext cx="1325563" cy="1325563"/>
          </a:xfrm>
          <a:prstGeom prst="rect">
            <a:avLst/>
          </a:prstGeom>
        </p:spPr>
      </p:pic>
      <p:sp>
        <p:nvSpPr>
          <p:cNvPr id="10" name="TextBox 9">
            <a:extLst>
              <a:ext uri="{FF2B5EF4-FFF2-40B4-BE49-F238E27FC236}">
                <a16:creationId xmlns:a16="http://schemas.microsoft.com/office/drawing/2014/main" id="{396A8A6A-A713-89FF-CD6D-7561C93E7885}"/>
              </a:ext>
            </a:extLst>
          </p:cNvPr>
          <p:cNvSpPr txBox="1"/>
          <p:nvPr/>
        </p:nvSpPr>
        <p:spPr>
          <a:xfrm>
            <a:off x="710119" y="2470410"/>
            <a:ext cx="5565841" cy="369332"/>
          </a:xfrm>
          <a:prstGeom prst="rect">
            <a:avLst/>
          </a:prstGeom>
          <a:noFill/>
        </p:spPr>
        <p:txBody>
          <a:bodyPr wrap="square" rtlCol="0">
            <a:spAutoFit/>
          </a:bodyPr>
          <a:lstStyle/>
          <a:p>
            <a:r>
              <a:rPr lang="en-US" dirty="0">
                <a:solidFill>
                  <a:schemeClr val="bg1"/>
                </a:solidFill>
              </a:rPr>
              <a:t>Text goes here.</a:t>
            </a:r>
          </a:p>
        </p:txBody>
      </p:sp>
      <p:sp>
        <p:nvSpPr>
          <p:cNvPr id="4" name="Content Placeholder 3">
            <a:extLst>
              <a:ext uri="{FF2B5EF4-FFF2-40B4-BE49-F238E27FC236}">
                <a16:creationId xmlns:a16="http://schemas.microsoft.com/office/drawing/2014/main" id="{9D2739DF-C413-77B2-9601-7F126CA3E736}"/>
              </a:ext>
            </a:extLst>
          </p:cNvPr>
          <p:cNvSpPr>
            <a:spLocks noGrp="1"/>
          </p:cNvSpPr>
          <p:nvPr>
            <p:ph idx="1"/>
          </p:nvPr>
        </p:nvSpPr>
        <p:spPr>
          <a:xfrm>
            <a:off x="838200" y="2108977"/>
            <a:ext cx="10515600" cy="4067986"/>
          </a:xfrm>
        </p:spPr>
        <p:txBody>
          <a:bodyPr>
            <a:normAutofit fontScale="70000" lnSpcReduction="20000"/>
          </a:bodyPr>
          <a:lstStyle/>
          <a:p>
            <a:pPr marL="0" marR="0" lvl="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defRPr/>
            </a:pPr>
            <a:r>
              <a:rPr lang="en-US" dirty="0"/>
              <a:t>Two paths to certification for counseling required by or in connection with IHBG and ICDBG:</a:t>
            </a:r>
          </a:p>
          <a:p>
            <a:pPr marL="457200" marR="0" lvl="1"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defRPr/>
            </a:pPr>
            <a:r>
              <a:rPr lang="en-US" sz="2800" dirty="0"/>
              <a:t>1. Working for a participating agency and meeting all parts of 214, including passing the original certification exam. </a:t>
            </a:r>
          </a:p>
          <a:p>
            <a:pPr marL="1143000" marR="0" lvl="2" indent="-228600" algn="l" defTabSz="914400" rtl="0" eaLnBrk="1" fontAlgn="auto" latinLnBrk="0" hangingPunct="1">
              <a:lnSpc>
                <a:spcPct val="110000"/>
              </a:lnSpc>
              <a:spcBef>
                <a:spcPts val="0"/>
              </a:spcBef>
              <a:spcAft>
                <a:spcPts val="1200"/>
              </a:spcAft>
              <a:buClrTx/>
              <a:buSzTx/>
              <a:buFont typeface="Arial" panose="020B0604020202020204" pitchFamily="34" charset="0"/>
              <a:buChar char="•"/>
              <a:tabLst/>
              <a:defRPr/>
            </a:pPr>
            <a:r>
              <a:rPr lang="en-US" sz="2800" dirty="0"/>
              <a:t>HUD strongly recommends additional training that covers Federal Indian law, unique status of trust land, role of BIA, and the role tribes play in granting leases on trust land. </a:t>
            </a:r>
          </a:p>
          <a:p>
            <a:pPr marL="914400" marR="0" lvl="2"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defRPr/>
            </a:pPr>
            <a:r>
              <a:rPr lang="en-US" sz="2800" dirty="0"/>
              <a:t>or;</a:t>
            </a:r>
          </a:p>
          <a:p>
            <a:pPr marL="457200" marR="0" lvl="1"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defRPr/>
            </a:pPr>
            <a:r>
              <a:rPr lang="en-US" sz="2800" dirty="0"/>
              <a:t>2. Working for an Indian Tribe, TDHE, or other Tribal entity and passing a housing counseling certification exam that considers the unique status of tribal trust land, mortgaging tribal trust land, and accounts for the distinct framework of nondiscrimination requirements as they apply to Tribes and Tribal recipients of IHBG and ICDGB funds.</a:t>
            </a:r>
          </a:p>
          <a:p>
            <a:endParaRPr lang="en-US" dirty="0"/>
          </a:p>
        </p:txBody>
      </p:sp>
    </p:spTree>
    <p:extLst>
      <p:ext uri="{BB962C8B-B14F-4D97-AF65-F5344CB8AC3E}">
        <p14:creationId xmlns:p14="http://schemas.microsoft.com/office/powerpoint/2010/main" val="13100876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A2B0E6-F784-1DBF-791C-A56F187EAFB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360ED6E-A8A8-D11F-2A9B-7228C9681DC2}"/>
              </a:ext>
            </a:extLst>
          </p:cNvPr>
          <p:cNvSpPr>
            <a:spLocks noGrp="1"/>
          </p:cNvSpPr>
          <p:nvPr>
            <p:ph type="title"/>
          </p:nvPr>
        </p:nvSpPr>
        <p:spPr>
          <a:xfrm>
            <a:off x="1843790" y="783414"/>
            <a:ext cx="9510008" cy="910475"/>
          </a:xfrm>
        </p:spPr>
        <p:txBody>
          <a:bodyPr>
            <a:noAutofit/>
          </a:bodyPr>
          <a:lstStyle/>
          <a:p>
            <a:r>
              <a:rPr lang="en-US" sz="6000" b="1" dirty="0">
                <a:solidFill>
                  <a:schemeClr val="accent2"/>
                </a:solidFill>
              </a:rPr>
              <a:t>Implementation Date</a:t>
            </a:r>
            <a:endParaRPr lang="en-US" sz="6000" dirty="0"/>
          </a:p>
        </p:txBody>
      </p:sp>
      <p:pic>
        <p:nvPicPr>
          <p:cNvPr id="7" name="Picture 6" descr="A blue bird with a black background&#10;&#10;Description automatically generated">
            <a:extLst>
              <a:ext uri="{FF2B5EF4-FFF2-40B4-BE49-F238E27FC236}">
                <a16:creationId xmlns:a16="http://schemas.microsoft.com/office/drawing/2014/main" id="{D57E113F-DD9D-B66A-2F5E-CB859AD39768}"/>
              </a:ext>
            </a:extLst>
          </p:cNvPr>
          <p:cNvPicPr>
            <a:picLocks noChangeAspect="1"/>
          </p:cNvPicPr>
          <p:nvPr/>
        </p:nvPicPr>
        <p:blipFill>
          <a:blip r:embed="rId2">
            <a:alphaModFix amt="30000"/>
            <a:extLst>
              <a:ext uri="{28A0092B-C50C-407E-A947-70E740481C1C}">
                <a14:useLocalDpi xmlns:a14="http://schemas.microsoft.com/office/drawing/2010/main" val="0"/>
              </a:ext>
            </a:extLst>
          </a:blip>
          <a:stretch>
            <a:fillRect/>
          </a:stretch>
        </p:blipFill>
        <p:spPr>
          <a:xfrm rot="20491167" flipH="1">
            <a:off x="10647744" y="4443973"/>
            <a:ext cx="1412107" cy="1412107"/>
          </a:xfrm>
          <a:prstGeom prst="rect">
            <a:avLst/>
          </a:prstGeom>
        </p:spPr>
      </p:pic>
      <p:pic>
        <p:nvPicPr>
          <p:cNvPr id="9" name="Picture 8" descr="A orange bird with a black background&#10;&#10;Description automatically generated">
            <a:extLst>
              <a:ext uri="{FF2B5EF4-FFF2-40B4-BE49-F238E27FC236}">
                <a16:creationId xmlns:a16="http://schemas.microsoft.com/office/drawing/2014/main" id="{AD2A5587-98E5-86DE-6890-13564AC862FD}"/>
              </a:ext>
            </a:extLst>
          </p:cNvPr>
          <p:cNvPicPr>
            <a:picLocks noChangeAspect="1"/>
          </p:cNvPicPr>
          <p:nvPr/>
        </p:nvPicPr>
        <p:blipFill>
          <a:blip r:embed="rId3">
            <a:alphaModFix amt="21000"/>
            <a:extLst>
              <a:ext uri="{28A0092B-C50C-407E-A947-70E740481C1C}">
                <a14:useLocalDpi xmlns:a14="http://schemas.microsoft.com/office/drawing/2010/main" val="0"/>
              </a:ext>
            </a:extLst>
          </a:blip>
          <a:stretch>
            <a:fillRect/>
          </a:stretch>
        </p:blipFill>
        <p:spPr>
          <a:xfrm rot="640029">
            <a:off x="223914" y="442062"/>
            <a:ext cx="1325563" cy="1325563"/>
          </a:xfrm>
          <a:prstGeom prst="rect">
            <a:avLst/>
          </a:prstGeom>
        </p:spPr>
      </p:pic>
      <p:sp>
        <p:nvSpPr>
          <p:cNvPr id="4" name="TextBox 3">
            <a:extLst>
              <a:ext uri="{FF2B5EF4-FFF2-40B4-BE49-F238E27FC236}">
                <a16:creationId xmlns:a16="http://schemas.microsoft.com/office/drawing/2014/main" id="{5B6EAE96-F0FB-64C6-E77D-A82454DD1C01}"/>
              </a:ext>
            </a:extLst>
          </p:cNvPr>
          <p:cNvSpPr txBox="1"/>
          <p:nvPr/>
        </p:nvSpPr>
        <p:spPr>
          <a:xfrm>
            <a:off x="1969575" y="1878855"/>
            <a:ext cx="7701368" cy="2585323"/>
          </a:xfrm>
          <a:prstGeom prst="rect">
            <a:avLst/>
          </a:prstGeom>
          <a:noFill/>
        </p:spPr>
        <p:txBody>
          <a:bodyPr wrap="square" rtlCol="0">
            <a:spAutoFit/>
          </a:bodyPr>
          <a:lstStyle/>
          <a:p>
            <a:pPr marL="285750" indent="-285750">
              <a:buFont typeface="Arial" panose="020B0604020202020204" pitchFamily="34" charset="0"/>
              <a:buChar char="•"/>
            </a:pPr>
            <a:r>
              <a:rPr lang="en-US" dirty="0"/>
              <a:t>Four years from effective date of the rule (July 12, 2028) </a:t>
            </a:r>
            <a:r>
              <a:rPr lang="en-US" b="1" dirty="0"/>
              <a:t>or</a:t>
            </a:r>
          </a:p>
          <a:p>
            <a:pPr marL="285750" indent="-285750">
              <a:buFont typeface="Arial" panose="020B0604020202020204" pitchFamily="34" charset="0"/>
              <a:buChar char="•"/>
            </a:pPr>
            <a:r>
              <a:rPr lang="en-US" dirty="0"/>
              <a:t>30 days after HUD makes the Tribal certification examination available, whichever is later for individual counselors to be certified. </a:t>
            </a:r>
          </a:p>
          <a:p>
            <a:endParaRPr lang="en-US" dirty="0"/>
          </a:p>
          <a:p>
            <a:pPr marL="285750" indent="-285750">
              <a:buFont typeface="Arial" panose="020B0604020202020204" pitchFamily="34" charset="0"/>
              <a:buChar char="•"/>
            </a:pPr>
            <a:r>
              <a:rPr lang="en-US" dirty="0"/>
              <a:t>HUD will publish a document in the </a:t>
            </a:r>
            <a:r>
              <a:rPr lang="en-US" b="1" dirty="0"/>
              <a:t>Federal Register</a:t>
            </a:r>
            <a:r>
              <a:rPr lang="en-US" dirty="0"/>
              <a:t> to announce the start of testing and the certification requirement. HUD will use this time to make these resources available in addition to taking other steps to ensure that Tribes can meet the certification requirements once they go into effect.</a:t>
            </a:r>
          </a:p>
        </p:txBody>
      </p:sp>
      <p:pic>
        <p:nvPicPr>
          <p:cNvPr id="12" name="Content Placeholder 11" descr="A red and blue pattern&#10;&#10;Description automatically generated">
            <a:extLst>
              <a:ext uri="{FF2B5EF4-FFF2-40B4-BE49-F238E27FC236}">
                <a16:creationId xmlns:a16="http://schemas.microsoft.com/office/drawing/2014/main" id="{65EF143A-65C0-DB92-396A-1E2AD40239F7}"/>
              </a:ext>
            </a:extLst>
          </p:cNvPr>
          <p:cNvPicPr>
            <a:picLocks noGrp="1" noChangeAspect="1"/>
          </p:cNvPicPr>
          <p:nvPr>
            <p:ph idx="1"/>
          </p:nvPr>
        </p:nvPicPr>
        <p:blipFill>
          <a:blip r:embed="rId4">
            <a:extLst>
              <a:ext uri="{28A0092B-C50C-407E-A947-70E740481C1C}">
                <a14:useLocalDpi xmlns:a14="http://schemas.microsoft.com/office/drawing/2010/main" val="0"/>
              </a:ext>
            </a:extLst>
          </a:blip>
          <a:srcRect r="73546"/>
          <a:stretch/>
        </p:blipFill>
        <p:spPr>
          <a:xfrm rot="5400000">
            <a:off x="5704294" y="370292"/>
            <a:ext cx="783414" cy="12192002"/>
          </a:xfrm>
        </p:spPr>
      </p:pic>
    </p:spTree>
    <p:extLst>
      <p:ext uri="{BB962C8B-B14F-4D97-AF65-F5344CB8AC3E}">
        <p14:creationId xmlns:p14="http://schemas.microsoft.com/office/powerpoint/2010/main" val="4567846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C342E7-3C6F-ECEC-5D06-16C6B0F3D80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1C98B2B-4029-DD93-2F5F-870010297C66}"/>
              </a:ext>
            </a:extLst>
          </p:cNvPr>
          <p:cNvSpPr>
            <a:spLocks noGrp="1"/>
          </p:cNvSpPr>
          <p:nvPr>
            <p:ph type="title"/>
          </p:nvPr>
        </p:nvSpPr>
        <p:spPr>
          <a:xfrm>
            <a:off x="1843790" y="783414"/>
            <a:ext cx="9510008" cy="910475"/>
          </a:xfrm>
        </p:spPr>
        <p:txBody>
          <a:bodyPr>
            <a:noAutofit/>
          </a:bodyPr>
          <a:lstStyle/>
          <a:p>
            <a:r>
              <a:rPr lang="en-US" sz="6000" b="1" dirty="0">
                <a:solidFill>
                  <a:schemeClr val="accent2"/>
                </a:solidFill>
              </a:rPr>
              <a:t>Gathering Input</a:t>
            </a:r>
            <a:endParaRPr lang="en-US" sz="6000" dirty="0"/>
          </a:p>
        </p:txBody>
      </p:sp>
      <p:pic>
        <p:nvPicPr>
          <p:cNvPr id="7" name="Picture 6" descr="A blue bird with a black background&#10;&#10;Description automatically generated">
            <a:extLst>
              <a:ext uri="{FF2B5EF4-FFF2-40B4-BE49-F238E27FC236}">
                <a16:creationId xmlns:a16="http://schemas.microsoft.com/office/drawing/2014/main" id="{C57E0672-7EA1-963A-0296-E4BE4ACF1A51}"/>
              </a:ext>
            </a:extLst>
          </p:cNvPr>
          <p:cNvPicPr>
            <a:picLocks noChangeAspect="1"/>
          </p:cNvPicPr>
          <p:nvPr/>
        </p:nvPicPr>
        <p:blipFill>
          <a:blip r:embed="rId2">
            <a:alphaModFix amt="30000"/>
            <a:extLst>
              <a:ext uri="{28A0092B-C50C-407E-A947-70E740481C1C}">
                <a14:useLocalDpi xmlns:a14="http://schemas.microsoft.com/office/drawing/2010/main" val="0"/>
              </a:ext>
            </a:extLst>
          </a:blip>
          <a:stretch>
            <a:fillRect/>
          </a:stretch>
        </p:blipFill>
        <p:spPr>
          <a:xfrm rot="20491167" flipH="1">
            <a:off x="10647744" y="4443973"/>
            <a:ext cx="1412107" cy="1412107"/>
          </a:xfrm>
          <a:prstGeom prst="rect">
            <a:avLst/>
          </a:prstGeom>
        </p:spPr>
      </p:pic>
      <p:pic>
        <p:nvPicPr>
          <p:cNvPr id="9" name="Picture 8" descr="A orange bird with a black background&#10;&#10;Description automatically generated">
            <a:extLst>
              <a:ext uri="{FF2B5EF4-FFF2-40B4-BE49-F238E27FC236}">
                <a16:creationId xmlns:a16="http://schemas.microsoft.com/office/drawing/2014/main" id="{5F6F06B5-E8A1-6799-5811-D3A23D741E7B}"/>
              </a:ext>
            </a:extLst>
          </p:cNvPr>
          <p:cNvPicPr>
            <a:picLocks noChangeAspect="1"/>
          </p:cNvPicPr>
          <p:nvPr/>
        </p:nvPicPr>
        <p:blipFill>
          <a:blip r:embed="rId3">
            <a:alphaModFix amt="21000"/>
            <a:extLst>
              <a:ext uri="{28A0092B-C50C-407E-A947-70E740481C1C}">
                <a14:useLocalDpi xmlns:a14="http://schemas.microsoft.com/office/drawing/2010/main" val="0"/>
              </a:ext>
            </a:extLst>
          </a:blip>
          <a:stretch>
            <a:fillRect/>
          </a:stretch>
        </p:blipFill>
        <p:spPr>
          <a:xfrm rot="640029">
            <a:off x="223914" y="442062"/>
            <a:ext cx="1325563" cy="1325563"/>
          </a:xfrm>
          <a:prstGeom prst="rect">
            <a:avLst/>
          </a:prstGeom>
        </p:spPr>
      </p:pic>
      <p:sp>
        <p:nvSpPr>
          <p:cNvPr id="4" name="TextBox 3">
            <a:extLst>
              <a:ext uri="{FF2B5EF4-FFF2-40B4-BE49-F238E27FC236}">
                <a16:creationId xmlns:a16="http://schemas.microsoft.com/office/drawing/2014/main" id="{D73352E3-6472-6A3D-85F3-DBD95FAFA40E}"/>
              </a:ext>
            </a:extLst>
          </p:cNvPr>
          <p:cNvSpPr txBox="1"/>
          <p:nvPr/>
        </p:nvSpPr>
        <p:spPr>
          <a:xfrm>
            <a:off x="1969575" y="1878855"/>
            <a:ext cx="7701368" cy="3416320"/>
          </a:xfrm>
          <a:prstGeom prst="rect">
            <a:avLst/>
          </a:prstGeom>
          <a:noFill/>
        </p:spPr>
        <p:txBody>
          <a:bodyPr wrap="square" rtlCol="0">
            <a:spAutoFit/>
          </a:bodyPr>
          <a:lstStyle/>
          <a:p>
            <a:r>
              <a:rPr lang="en-US" dirty="0"/>
              <a:t>Final rule acknowledges the current exam does not assess knowledge of: </a:t>
            </a:r>
          </a:p>
          <a:p>
            <a:pPr marL="285750" indent="-285750">
              <a:buFont typeface="Arial" panose="020B0604020202020204" pitchFamily="34" charset="0"/>
              <a:buChar char="•"/>
            </a:pPr>
            <a:r>
              <a:rPr lang="en-US" dirty="0"/>
              <a:t>The unique requirements that apply to trust land and other restricted tribal lands</a:t>
            </a:r>
          </a:p>
          <a:p>
            <a:pPr marL="285750" indent="-285750">
              <a:buFont typeface="Arial" panose="020B0604020202020204" pitchFamily="34" charset="0"/>
              <a:buChar char="•"/>
            </a:pPr>
            <a:r>
              <a:rPr lang="en-US" dirty="0"/>
              <a:t>The unique way that civil rights requirements apply to Tribes and other Tribal grantees under HUD’s IHBG and ICDBG programs.</a:t>
            </a:r>
          </a:p>
          <a:p>
            <a:endParaRPr lang="en-US" dirty="0"/>
          </a:p>
          <a:p>
            <a:r>
              <a:rPr lang="en-US" dirty="0"/>
              <a:t>Final rule states that HUD will develop tailored material with tribal input:</a:t>
            </a:r>
          </a:p>
          <a:p>
            <a:pPr marL="285750" indent="-285750">
              <a:buFont typeface="Arial" panose="020B0604020202020204" pitchFamily="34" charset="0"/>
              <a:buChar char="•"/>
            </a:pPr>
            <a:r>
              <a:rPr lang="en-US" dirty="0"/>
              <a:t>HUD is identifying SMEs. Be on the lookout for emails from Caviart Group.</a:t>
            </a:r>
          </a:p>
          <a:p>
            <a:pPr marL="285750" indent="-285750">
              <a:buFont typeface="Arial" panose="020B0604020202020204" pitchFamily="34" charset="0"/>
              <a:buChar char="•"/>
            </a:pPr>
            <a:r>
              <a:rPr lang="en-US" dirty="0"/>
              <a:t>Who should we be speaking to when developing study material and relevant exam questions?</a:t>
            </a:r>
          </a:p>
          <a:p>
            <a:pPr marL="285750" indent="-285750">
              <a:buFont typeface="Arial" panose="020B0604020202020204" pitchFamily="34" charset="0"/>
              <a:buChar char="•"/>
            </a:pPr>
            <a:r>
              <a:rPr lang="en-US" dirty="0"/>
              <a:t>Is there anything else HUD and its testing contractor should be considering?</a:t>
            </a:r>
          </a:p>
        </p:txBody>
      </p:sp>
      <p:pic>
        <p:nvPicPr>
          <p:cNvPr id="12" name="Content Placeholder 11" descr="A red and blue pattern&#10;&#10;Description automatically generated">
            <a:extLst>
              <a:ext uri="{FF2B5EF4-FFF2-40B4-BE49-F238E27FC236}">
                <a16:creationId xmlns:a16="http://schemas.microsoft.com/office/drawing/2014/main" id="{BFF6CAA2-3672-ABC6-A39D-27FDD0A0C353}"/>
              </a:ext>
            </a:extLst>
          </p:cNvPr>
          <p:cNvPicPr>
            <a:picLocks noGrp="1" noChangeAspect="1"/>
          </p:cNvPicPr>
          <p:nvPr>
            <p:ph idx="1"/>
          </p:nvPr>
        </p:nvPicPr>
        <p:blipFill>
          <a:blip r:embed="rId4">
            <a:extLst>
              <a:ext uri="{28A0092B-C50C-407E-A947-70E740481C1C}">
                <a14:useLocalDpi xmlns:a14="http://schemas.microsoft.com/office/drawing/2010/main" val="0"/>
              </a:ext>
            </a:extLst>
          </a:blip>
          <a:srcRect r="73546"/>
          <a:stretch/>
        </p:blipFill>
        <p:spPr>
          <a:xfrm rot="5400000">
            <a:off x="5704294" y="370292"/>
            <a:ext cx="783414" cy="12192002"/>
          </a:xfrm>
        </p:spPr>
      </p:pic>
    </p:spTree>
    <p:extLst>
      <p:ext uri="{BB962C8B-B14F-4D97-AF65-F5344CB8AC3E}">
        <p14:creationId xmlns:p14="http://schemas.microsoft.com/office/powerpoint/2010/main" val="13650949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DCDF9E-B376-C4DB-D5F3-39CB34C0AAC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D659073-B6C5-EB87-7458-9E02A597FE3F}"/>
              </a:ext>
            </a:extLst>
          </p:cNvPr>
          <p:cNvSpPr>
            <a:spLocks noGrp="1"/>
          </p:cNvSpPr>
          <p:nvPr>
            <p:ph type="title"/>
          </p:nvPr>
        </p:nvSpPr>
        <p:spPr>
          <a:xfrm>
            <a:off x="663192" y="365125"/>
            <a:ext cx="10690608" cy="1325563"/>
          </a:xfrm>
        </p:spPr>
        <p:txBody>
          <a:bodyPr/>
          <a:lstStyle/>
          <a:p>
            <a:r>
              <a:rPr lang="en-US" b="1" dirty="0">
                <a:solidFill>
                  <a:schemeClr val="accent2"/>
                </a:solidFill>
              </a:rPr>
              <a:t>David Valdez</a:t>
            </a:r>
          </a:p>
        </p:txBody>
      </p:sp>
      <p:sp>
        <p:nvSpPr>
          <p:cNvPr id="12" name="TextBox 11">
            <a:extLst>
              <a:ext uri="{FF2B5EF4-FFF2-40B4-BE49-F238E27FC236}">
                <a16:creationId xmlns:a16="http://schemas.microsoft.com/office/drawing/2014/main" id="{1EA248B7-4405-52FF-79F8-92748A4A4E0C}"/>
              </a:ext>
            </a:extLst>
          </p:cNvPr>
          <p:cNvSpPr txBox="1"/>
          <p:nvPr/>
        </p:nvSpPr>
        <p:spPr>
          <a:xfrm>
            <a:off x="663192" y="1690688"/>
            <a:ext cx="6302899" cy="1384995"/>
          </a:xfrm>
          <a:prstGeom prst="rect">
            <a:avLst/>
          </a:prstGeom>
          <a:noFill/>
        </p:spPr>
        <p:txBody>
          <a:bodyPr wrap="square" rtlCol="0">
            <a:spAutoFit/>
          </a:bodyPr>
          <a:lstStyle/>
          <a:p>
            <a:r>
              <a:rPr lang="en-US" sz="2800" b="1" dirty="0"/>
              <a:t>Senior Housing Program Specialist</a:t>
            </a:r>
          </a:p>
          <a:p>
            <a:r>
              <a:rPr lang="en-US" sz="2800" dirty="0"/>
              <a:t>HUD Office of Housing Counseling</a:t>
            </a:r>
          </a:p>
          <a:p>
            <a:r>
              <a:rPr lang="en-US" sz="2800" dirty="0"/>
              <a:t>david.l.valdez@hud.gov</a:t>
            </a:r>
          </a:p>
        </p:txBody>
      </p:sp>
      <p:pic>
        <p:nvPicPr>
          <p:cNvPr id="7" name="Content Placeholder 6" descr="A red and blue pattern&#10;&#10;Description automatically generated">
            <a:extLst>
              <a:ext uri="{FF2B5EF4-FFF2-40B4-BE49-F238E27FC236}">
                <a16:creationId xmlns:a16="http://schemas.microsoft.com/office/drawing/2014/main" id="{CF7336DB-1E59-A4FF-A5FA-05FBA9094879}"/>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r="37911"/>
          <a:stretch/>
        </p:blipFill>
        <p:spPr>
          <a:xfrm>
            <a:off x="11009210" y="0"/>
            <a:ext cx="1182790" cy="6858000"/>
          </a:xfrm>
        </p:spPr>
      </p:pic>
      <p:pic>
        <p:nvPicPr>
          <p:cNvPr id="3" name="Picture 2" descr="A blue bird with a black background&#10;&#10;Description automatically generated">
            <a:extLst>
              <a:ext uri="{FF2B5EF4-FFF2-40B4-BE49-F238E27FC236}">
                <a16:creationId xmlns:a16="http://schemas.microsoft.com/office/drawing/2014/main" id="{762C3F10-1537-6B05-A58F-8A9E7A8ACA58}"/>
              </a:ext>
            </a:extLst>
          </p:cNvPr>
          <p:cNvPicPr>
            <a:picLocks noChangeAspect="1"/>
          </p:cNvPicPr>
          <p:nvPr/>
        </p:nvPicPr>
        <p:blipFill>
          <a:blip r:embed="rId3">
            <a:alphaModFix amt="54000"/>
            <a:extLst>
              <a:ext uri="{28A0092B-C50C-407E-A947-70E740481C1C}">
                <a14:useLocalDpi xmlns:a14="http://schemas.microsoft.com/office/drawing/2010/main" val="0"/>
              </a:ext>
            </a:extLst>
          </a:blip>
          <a:stretch>
            <a:fillRect/>
          </a:stretch>
        </p:blipFill>
        <p:spPr>
          <a:xfrm rot="20491167" flipH="1">
            <a:off x="9502100" y="5258497"/>
            <a:ext cx="1412107" cy="1412107"/>
          </a:xfrm>
          <a:prstGeom prst="rect">
            <a:avLst/>
          </a:prstGeom>
        </p:spPr>
      </p:pic>
    </p:spTree>
    <p:extLst>
      <p:ext uri="{BB962C8B-B14F-4D97-AF65-F5344CB8AC3E}">
        <p14:creationId xmlns:p14="http://schemas.microsoft.com/office/powerpoint/2010/main" val="37815323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E2E4A-EB2C-8E03-7E82-B0DCF035FAA6}"/>
              </a:ext>
            </a:extLst>
          </p:cNvPr>
          <p:cNvSpPr>
            <a:spLocks noGrp="1"/>
          </p:cNvSpPr>
          <p:nvPr>
            <p:ph type="title"/>
          </p:nvPr>
        </p:nvSpPr>
        <p:spPr>
          <a:xfrm>
            <a:off x="1150620" y="549791"/>
            <a:ext cx="9890759" cy="1325563"/>
          </a:xfrm>
        </p:spPr>
        <p:txBody>
          <a:bodyPr>
            <a:normAutofit/>
          </a:bodyPr>
          <a:lstStyle/>
          <a:p>
            <a:r>
              <a:rPr lang="en-US" sz="6000" b="1" dirty="0">
                <a:solidFill>
                  <a:schemeClr val="accent2"/>
                </a:solidFill>
              </a:rPr>
              <a:t>About Oweesta</a:t>
            </a:r>
          </a:p>
        </p:txBody>
      </p:sp>
      <p:sp>
        <p:nvSpPr>
          <p:cNvPr id="12" name="TextBox 11">
            <a:extLst>
              <a:ext uri="{FF2B5EF4-FFF2-40B4-BE49-F238E27FC236}">
                <a16:creationId xmlns:a16="http://schemas.microsoft.com/office/drawing/2014/main" id="{304A0A7D-5FE2-8946-A475-192265CEA9E5}"/>
              </a:ext>
            </a:extLst>
          </p:cNvPr>
          <p:cNvSpPr txBox="1"/>
          <p:nvPr/>
        </p:nvSpPr>
        <p:spPr>
          <a:xfrm>
            <a:off x="1203894" y="1690688"/>
            <a:ext cx="9784210" cy="2308324"/>
          </a:xfrm>
          <a:prstGeom prst="rect">
            <a:avLst/>
          </a:prstGeom>
          <a:noFill/>
        </p:spPr>
        <p:txBody>
          <a:bodyPr wrap="square" rtlCol="0">
            <a:spAutoFit/>
          </a:bodyPr>
          <a:lstStyle/>
          <a:p>
            <a:pPr marL="457200" indent="-457200">
              <a:buFont typeface="Arial" panose="020B0604020202020204" pitchFamily="34" charset="0"/>
              <a:buChar char="•"/>
            </a:pPr>
            <a:r>
              <a:rPr lang="en-US" sz="3600" dirty="0"/>
              <a:t>Training</a:t>
            </a:r>
          </a:p>
          <a:p>
            <a:pPr marL="457200" indent="-457200">
              <a:buFont typeface="Arial" panose="020B0604020202020204" pitchFamily="34" charset="0"/>
              <a:buChar char="•"/>
            </a:pPr>
            <a:r>
              <a:rPr lang="en-US" sz="3600" dirty="0"/>
              <a:t>Technical Assistance</a:t>
            </a:r>
          </a:p>
          <a:p>
            <a:pPr marL="457200" indent="-457200">
              <a:buFont typeface="Arial" panose="020B0604020202020204" pitchFamily="34" charset="0"/>
              <a:buChar char="•"/>
            </a:pPr>
            <a:r>
              <a:rPr lang="en-US" sz="3600" dirty="0"/>
              <a:t>Lending Capital</a:t>
            </a:r>
          </a:p>
          <a:p>
            <a:pPr marL="457200" indent="-457200">
              <a:buFont typeface="Arial" panose="020B0604020202020204" pitchFamily="34" charset="0"/>
              <a:buChar char="•"/>
            </a:pPr>
            <a:r>
              <a:rPr lang="en-US" sz="3600" dirty="0"/>
              <a:t>Policy &amp; Advocacy</a:t>
            </a:r>
          </a:p>
        </p:txBody>
      </p:sp>
      <p:pic>
        <p:nvPicPr>
          <p:cNvPr id="7" name="Content Placeholder 6" descr="A red and blue pattern&#10;&#10;Description automatically generated">
            <a:extLst>
              <a:ext uri="{FF2B5EF4-FFF2-40B4-BE49-F238E27FC236}">
                <a16:creationId xmlns:a16="http://schemas.microsoft.com/office/drawing/2014/main" id="{A45799D1-7C31-ECC3-E80C-9F4F266A0F63}"/>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r="51924"/>
          <a:stretch/>
        </p:blipFill>
        <p:spPr>
          <a:xfrm>
            <a:off x="-24384" y="0"/>
            <a:ext cx="915860" cy="6858000"/>
          </a:xfrm>
        </p:spPr>
      </p:pic>
      <p:pic>
        <p:nvPicPr>
          <p:cNvPr id="4" name="Picture 3" descr="A buffalo in a circle with text&#10;&#10;Description automatically generated">
            <a:extLst>
              <a:ext uri="{FF2B5EF4-FFF2-40B4-BE49-F238E27FC236}">
                <a16:creationId xmlns:a16="http://schemas.microsoft.com/office/drawing/2014/main" id="{CB5CBC8E-5F9E-CB3B-4D08-2EC3CFD7C36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09880" y="1212572"/>
            <a:ext cx="5491659" cy="5387359"/>
          </a:xfrm>
          <a:prstGeom prst="rect">
            <a:avLst/>
          </a:prstGeom>
        </p:spPr>
      </p:pic>
    </p:spTree>
    <p:extLst>
      <p:ext uri="{BB962C8B-B14F-4D97-AF65-F5344CB8AC3E}">
        <p14:creationId xmlns:p14="http://schemas.microsoft.com/office/powerpoint/2010/main" val="38195044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&#65279;<?xml version="1.0" encoding="utf-8"?><Relationships xmlns="http://schemas.openxmlformats.org/package/2006/relationships"><Relationship Type="http://schemas.openxmlformats.org/officeDocument/2006/relationships/customXmlProps" Target="/customXml/itemProps1.xml" Id="rId1" /></Relationships>
</file>

<file path=customXml/_rels/item2.xml.rels>&#65279;<?xml version="1.0" encoding="utf-8"?><Relationships xmlns="http://schemas.openxmlformats.org/package/2006/relationships"><Relationship Type="http://schemas.openxmlformats.org/officeDocument/2006/relationships/customXmlProps" Target="/customXml/itemProps2.xml" Id="rId1" /></Relationships>
</file>

<file path=customXml/_rels/item3.xml.rels>&#65279;<?xml version="1.0" encoding="utf-8"?><Relationships xmlns="http://schemas.openxmlformats.org/package/2006/relationships"><Relationship Type="http://schemas.openxmlformats.org/officeDocument/2006/relationships/customXmlProps" Target="/customXml/itemProps3.xml" Id="rId1" /></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9A03AA40E4C584795B170AC43B403D5" ma:contentTypeVersion="19" ma:contentTypeDescription="Create a new document." ma:contentTypeScope="" ma:versionID="d68c822063c6bfb26deae78a92c8e0e1">
  <xsd:schema xmlns:xsd="http://www.w3.org/2001/XMLSchema" xmlns:xs="http://www.w3.org/2001/XMLSchema" xmlns:p="http://schemas.microsoft.com/office/2006/metadata/properties" xmlns:ns2="8d508723-e639-4b93-8253-142cfbeeab1a" xmlns:ns3="70497fb1-53e5-4b98-b708-2626a1213597" targetNamespace="http://schemas.microsoft.com/office/2006/metadata/properties" ma:root="true" ma:fieldsID="afcff1743f9918e9866848b7a1f3cc1a" ns2:_="" ns3:_="">
    <xsd:import namespace="8d508723-e639-4b93-8253-142cfbeeab1a"/>
    <xsd:import namespace="70497fb1-53e5-4b98-b708-2626a1213597"/>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GenerationTime" minOccurs="0"/>
                <xsd:element ref="ns2:MediaServiceEventHashCode" minOccurs="0"/>
                <xsd:element ref="ns2:MediaServiceDateTaken" minOccurs="0"/>
                <xsd:element ref="ns2:MediaLengthInSeconds" minOccurs="0"/>
                <xsd:element ref="ns2:MediaServiceLocation" minOccurs="0"/>
                <xsd:element ref="ns2:lcf76f155ced4ddcb4097134ff3c332f" minOccurs="0"/>
                <xsd:element ref="ns3:TaxCatchAll" minOccurs="0"/>
                <xsd:element ref="ns2:MediaServiceOCR" minOccurs="0"/>
                <xsd:element ref="ns2:Test" minOccurs="0"/>
                <xsd:element ref="ns3:SharedWithUsers" minOccurs="0"/>
                <xsd:element ref="ns3:SharedWithDetails" minOccurs="0"/>
                <xsd:element ref="ns2:Conte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508723-e639-4b93-8253-142cfbeeab1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Location" ma:index="16" nillable="true" ma:displayName="Location" ma:indexed="true" ma:internalName="MediaServiceLocation"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ea504f05-855e-44fc-8779-c8d1e316033a"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Test" ma:index="21" nillable="true" ma:displayName="Test" ma:default="Test" ma:format="Dropdown" ma:internalName="Test">
      <xsd:simpleType>
        <xsd:restriction base="dms:Text">
          <xsd:maxLength value="255"/>
        </xsd:restriction>
      </xsd:simpleType>
    </xsd:element>
    <xsd:element name="Contents" ma:index="24" nillable="true" ma:displayName="Contents" ma:format="Dropdown" ma:internalName="Contents">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0497fb1-53e5-4b98-b708-2626a1213597"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36820dcf-98ee-4535-88ac-553ebe7e82a3}" ma:internalName="TaxCatchAll" ma:showField="CatchAllData" ma:web="70497fb1-53e5-4b98-b708-2626a1213597">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8d508723-e639-4b93-8253-142cfbeeab1a">
      <Terms xmlns="http://schemas.microsoft.com/office/infopath/2007/PartnerControls"/>
    </lcf76f155ced4ddcb4097134ff3c332f>
    <TaxCatchAll xmlns="70497fb1-53e5-4b98-b708-2626a1213597" xsi:nil="true"/>
    <Contents xmlns="8d508723-e639-4b93-8253-142cfbeeab1a" xsi:nil="true"/>
    <Test xmlns="8d508723-e639-4b93-8253-142cfbeeab1a">Test</Test>
  </documentManagement>
</p:properties>
</file>

<file path=customXml/itemProps1.xml><?xml version="1.0" encoding="utf-8"?>
<ds:datastoreItem xmlns:ds="http://schemas.openxmlformats.org/officeDocument/2006/customXml" ds:itemID="{E3544F99-3ACD-4EC6-84AD-05DA667AA7D3}"/>
</file>

<file path=customXml/itemProps2.xml><?xml version="1.0" encoding="utf-8"?>
<ds:datastoreItem xmlns:ds="http://schemas.openxmlformats.org/officeDocument/2006/customXml" ds:itemID="{0D425CD9-8B95-4070-827B-3E59904113E2}"/>
</file>

<file path=customXml/itemProps3.xml><?xml version="1.0" encoding="utf-8"?>
<ds:datastoreItem xmlns:ds="http://schemas.openxmlformats.org/officeDocument/2006/customXml" ds:itemID="{EC1A7BE9-F481-427D-821C-0E6EB96199EA}"/>
</file>

<file path=docProps/app.xml><?xml version="1.0" encoding="utf-8"?>
<Properties xmlns="http://schemas.openxmlformats.org/officeDocument/2006/extended-properties" xmlns:vt="http://schemas.openxmlformats.org/officeDocument/2006/docPropsVTypes">
  <TotalTime>437</TotalTime>
  <Words>662</Words>
  <Application>Microsoft Office PowerPoint</Application>
  <PresentationFormat>Widescreen</PresentationFormat>
  <Paragraphs>79</Paragraphs>
  <Slides>15</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Aptos</vt:lpstr>
      <vt:lpstr>Aptos Display</vt:lpstr>
      <vt:lpstr>Arial</vt:lpstr>
      <vt:lpstr>Office Theme</vt:lpstr>
      <vt:lpstr>PowerPoint Presentation</vt:lpstr>
      <vt:lpstr>HUD-Office of Housing Counseling</vt:lpstr>
      <vt:lpstr>What is Housing Counseling?</vt:lpstr>
      <vt:lpstr>Certification of Tribal Housing Counselors</vt:lpstr>
      <vt:lpstr>Certification of Tribal Housing Counselors</vt:lpstr>
      <vt:lpstr>Implementation Date</vt:lpstr>
      <vt:lpstr>Gathering Input</vt:lpstr>
      <vt:lpstr>David Valdez</vt:lpstr>
      <vt:lpstr>About Oweesta</vt:lpstr>
      <vt:lpstr>Native Housing Counseling Network</vt:lpstr>
      <vt:lpstr>IMPACT</vt:lpstr>
      <vt:lpstr>What we provide</vt:lpstr>
      <vt:lpstr>Sayre Savage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Bianca Prieto</dc:creator>
  <cp:lastModifiedBy>Valdez, David L</cp:lastModifiedBy>
  <cp:revision>3</cp:revision>
  <dcterms:created xsi:type="dcterms:W3CDTF">2024-11-06T21:00:51Z</dcterms:created>
  <dcterms:modified xsi:type="dcterms:W3CDTF">2024-11-14T21:48:44Z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0x01010009A03AA40E4C584795B170AC43B403D5</vt:lpwstr>
  </property>
</Properties>
</file>