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s/slide7.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2.xml" ContentType="application/vnd.openxmlformats-officedocument.presentationml.slide+xml"/>
  <Override PartName="/ppt/tableStyles.xml" ContentType="application/vnd.openxmlformats-officedocument.presentationml.tableStyles+xml"/>
  <Override PartName="/ppt/slides/slide2.xml" ContentType="application/vnd.openxmlformats-officedocument.presentationml.slide+xml"/>
  <Override PartName="/customXml/item2.xml" ContentType="application/xml"/>
  <Override PartName="/customXml/itemProps2.xml" ContentType="application/vnd.openxmlformats-officedocument.customXmlProperties+xml"/>
  <Override PartName="/ppt/slides/slide6.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viewProps.xml" ContentType="application/vnd.openxmlformats-officedocument.presentationml.viewProps+xml"/>
  <Override PartName="/customXml/item1.xml" ContentType="application/xml"/>
  <Override PartName="/customXml/itemProps1.xml" ContentType="application/vnd.openxmlformats-officedocument.customXmlProperties+xml"/>
  <Override PartName="/ppt/slides/slide5.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s/slide9.xml" ContentType="application/vnd.openxmlformats-officedocument.presentationml.slide+xml"/>
  <Override PartName="/ppt/changesInfos/changesInfo1.xml" ContentType="application/vnd.ms-powerpoint.changesinfo+xml"/>
  <Override PartName="/ppt/slides/slide3.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customXml/item3.xml" ContentType="application/xml"/>
  <Override PartName="/customXml/itemProps3.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0" r:id="rId3"/>
    <p:sldId id="263" r:id="rId4"/>
    <p:sldId id="258" r:id="rId5"/>
    <p:sldId id="268" r:id="rId6"/>
    <p:sldId id="264" r:id="rId7"/>
    <p:sldId id="269" r:id="rId8"/>
    <p:sldId id="267" r:id="rId9"/>
    <p:sldId id="270" r:id="rId10"/>
    <p:sldId id="273" r:id="rId11"/>
    <p:sldId id="265"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76" d="100"/>
          <a:sy n="76" d="100"/>
        </p:scale>
        <p:origin x="228" y="-368"/>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7.xml" Id="rId8" /><Relationship Type="http://schemas.openxmlformats.org/officeDocument/2006/relationships/slide" Target="/ppt/slides/slide12.xml" Id="rId13" /><Relationship Type="http://schemas.openxmlformats.org/officeDocument/2006/relationships/tableStyles" Target="/ppt/tableStyles.xml" Id="rId18" /><Relationship Type="http://schemas.openxmlformats.org/officeDocument/2006/relationships/slide" Target="/ppt/slides/slide2.xml" Id="rId3" /><Relationship Type="http://schemas.openxmlformats.org/officeDocument/2006/relationships/customXml" Target="/customXml/item2.xml" Id="rId21" /><Relationship Type="http://schemas.openxmlformats.org/officeDocument/2006/relationships/slide" Target="/ppt/slides/slide6.xml" Id="rId7" /><Relationship Type="http://schemas.openxmlformats.org/officeDocument/2006/relationships/slide" Target="/ppt/slides/slide11.xml" Id="rId12" /><Relationship Type="http://schemas.openxmlformats.org/officeDocument/2006/relationships/theme" Target="/ppt/theme/theme1.xml" Id="rId17" /><Relationship Type="http://schemas.openxmlformats.org/officeDocument/2006/relationships/slide" Target="/ppt/slides/slide1.xml" Id="rId2" /><Relationship Type="http://schemas.openxmlformats.org/officeDocument/2006/relationships/viewProps" Target="/ppt/viewProps.xml" Id="rId16" /><Relationship Type="http://schemas.openxmlformats.org/officeDocument/2006/relationships/customXml" Target="/customXml/item1.xml" Id="rId20" /><Relationship Type="http://schemas.openxmlformats.org/officeDocument/2006/relationships/slideMaster" Target="/ppt/slideMasters/slideMaster1.xml" Id="rId1" /><Relationship Type="http://schemas.openxmlformats.org/officeDocument/2006/relationships/slide" Target="/ppt/slides/slide5.xml" Id="rId6" /><Relationship Type="http://schemas.openxmlformats.org/officeDocument/2006/relationships/slide" Target="/ppt/slides/slide10.xml" Id="rId11" /><Relationship Type="http://schemas.openxmlformats.org/officeDocument/2006/relationships/slide" Target="/ppt/slides/slide4.xml" Id="rId5" /><Relationship Type="http://schemas.openxmlformats.org/officeDocument/2006/relationships/presProps" Target="/ppt/presProps.xml" Id="rId15" /><Relationship Type="http://schemas.openxmlformats.org/officeDocument/2006/relationships/slide" Target="/ppt/slides/slide9.xml" Id="rId10" /><Relationship Type="http://schemas.microsoft.com/office/2016/11/relationships/changesInfo" Target="/ppt/changesInfos/changesInfo1.xml" Id="rId19" /><Relationship Type="http://schemas.openxmlformats.org/officeDocument/2006/relationships/slide" Target="/ppt/slides/slide3.xml" Id="rId4" /><Relationship Type="http://schemas.openxmlformats.org/officeDocument/2006/relationships/slide" Target="/ppt/slides/slide8.xml" Id="rId9" /><Relationship Type="http://schemas.openxmlformats.org/officeDocument/2006/relationships/slide" Target="/ppt/slides/slide13.xml" Id="rId14" /><Relationship Type="http://schemas.openxmlformats.org/officeDocument/2006/relationships/customXml" Target="/customXml/item3.xml" Id="rId22"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Walters" userId="3928f538-abdc-47a3-ad0d-9f64a98e4773" providerId="ADAL" clId="{10B5BEAB-0A48-45CC-BE7B-640194693485}"/>
    <pc:docChg chg="undo custSel addSld modSld sldOrd">
      <pc:chgData name="Anthony Walters" userId="3928f538-abdc-47a3-ad0d-9f64a98e4773" providerId="ADAL" clId="{10B5BEAB-0A48-45CC-BE7B-640194693485}" dt="2024-11-20T19:38:19.211" v="1509" actId="1076"/>
      <pc:docMkLst>
        <pc:docMk/>
      </pc:docMkLst>
      <pc:sldChg chg="modSp mod">
        <pc:chgData name="Anthony Walters" userId="3928f538-abdc-47a3-ad0d-9f64a98e4773" providerId="ADAL" clId="{10B5BEAB-0A48-45CC-BE7B-640194693485}" dt="2024-11-20T19:35:37.532" v="1494" actId="20577"/>
        <pc:sldMkLst>
          <pc:docMk/>
          <pc:sldMk cId="456784689" sldId="260"/>
        </pc:sldMkLst>
        <pc:spChg chg="mod">
          <ac:chgData name="Anthony Walters" userId="3928f538-abdc-47a3-ad0d-9f64a98e4773" providerId="ADAL" clId="{10B5BEAB-0A48-45CC-BE7B-640194693485}" dt="2024-11-20T19:35:37.532" v="1494" actId="20577"/>
          <ac:spMkLst>
            <pc:docMk/>
            <pc:sldMk cId="456784689" sldId="260"/>
            <ac:spMk id="4" creationId="{5B6EAE96-F0FB-64C6-E77D-A82454DD1C01}"/>
          </ac:spMkLst>
        </pc:spChg>
      </pc:sldChg>
      <pc:sldChg chg="modSp mod">
        <pc:chgData name="Anthony Walters" userId="3928f538-abdc-47a3-ad0d-9f64a98e4773" providerId="ADAL" clId="{10B5BEAB-0A48-45CC-BE7B-640194693485}" dt="2024-11-20T18:43:43.350" v="236" actId="20577"/>
        <pc:sldMkLst>
          <pc:docMk/>
          <pc:sldMk cId="1811573095" sldId="263"/>
        </pc:sldMkLst>
        <pc:spChg chg="mod">
          <ac:chgData name="Anthony Walters" userId="3928f538-abdc-47a3-ad0d-9f64a98e4773" providerId="ADAL" clId="{10B5BEAB-0A48-45CC-BE7B-640194693485}" dt="2024-11-20T18:42:10.303" v="33" actId="20577"/>
          <ac:spMkLst>
            <pc:docMk/>
            <pc:sldMk cId="1811573095" sldId="263"/>
            <ac:spMk id="2" creationId="{8A73D77B-0FCD-DF6E-3E60-6B7B5371735A}"/>
          </ac:spMkLst>
        </pc:spChg>
        <pc:spChg chg="mod">
          <ac:chgData name="Anthony Walters" userId="3928f538-abdc-47a3-ad0d-9f64a98e4773" providerId="ADAL" clId="{10B5BEAB-0A48-45CC-BE7B-640194693485}" dt="2024-11-20T18:43:43.350" v="236" actId="20577"/>
          <ac:spMkLst>
            <pc:docMk/>
            <pc:sldMk cId="1811573095" sldId="263"/>
            <ac:spMk id="12" creationId="{D9CCACDE-FE3C-F079-660B-988096B3BF06}"/>
          </ac:spMkLst>
        </pc:spChg>
      </pc:sldChg>
      <pc:sldChg chg="modSp mod">
        <pc:chgData name="Anthony Walters" userId="3928f538-abdc-47a3-ad0d-9f64a98e4773" providerId="ADAL" clId="{10B5BEAB-0A48-45CC-BE7B-640194693485}" dt="2024-11-20T19:04:00.668" v="1114" actId="20577"/>
        <pc:sldMkLst>
          <pc:docMk/>
          <pc:sldMk cId="4006402581" sldId="265"/>
        </pc:sldMkLst>
        <pc:spChg chg="mod">
          <ac:chgData name="Anthony Walters" userId="3928f538-abdc-47a3-ad0d-9f64a98e4773" providerId="ADAL" clId="{10B5BEAB-0A48-45CC-BE7B-640194693485}" dt="2024-11-20T19:04:00.668" v="1114" actId="20577"/>
          <ac:spMkLst>
            <pc:docMk/>
            <pc:sldMk cId="4006402581" sldId="265"/>
            <ac:spMk id="2" creationId="{A360ED6E-A8A8-D11F-2A9B-7228C9681DC2}"/>
          </ac:spMkLst>
        </pc:spChg>
        <pc:spChg chg="mod">
          <ac:chgData name="Anthony Walters" userId="3928f538-abdc-47a3-ad0d-9f64a98e4773" providerId="ADAL" clId="{10B5BEAB-0A48-45CC-BE7B-640194693485}" dt="2024-11-20T19:03:36.313" v="1112" actId="20577"/>
          <ac:spMkLst>
            <pc:docMk/>
            <pc:sldMk cId="4006402581" sldId="265"/>
            <ac:spMk id="4" creationId="{5B6EAE96-F0FB-64C6-E77D-A82454DD1C01}"/>
          </ac:spMkLst>
        </pc:spChg>
      </pc:sldChg>
      <pc:sldChg chg="addSp modSp mod">
        <pc:chgData name="Anthony Walters" userId="3928f538-abdc-47a3-ad0d-9f64a98e4773" providerId="ADAL" clId="{10B5BEAB-0A48-45CC-BE7B-640194693485}" dt="2024-11-20T18:55:35.747" v="414" actId="5793"/>
        <pc:sldMkLst>
          <pc:docMk/>
          <pc:sldMk cId="1859897054" sldId="267"/>
        </pc:sldMkLst>
        <pc:spChg chg="mod">
          <ac:chgData name="Anthony Walters" userId="3928f538-abdc-47a3-ad0d-9f64a98e4773" providerId="ADAL" clId="{10B5BEAB-0A48-45CC-BE7B-640194693485}" dt="2024-11-20T18:46:20.280" v="265" actId="20577"/>
          <ac:spMkLst>
            <pc:docMk/>
            <pc:sldMk cId="1859897054" sldId="267"/>
            <ac:spMk id="2" creationId="{A360ED6E-A8A8-D11F-2A9B-7228C9681DC2}"/>
          </ac:spMkLst>
        </pc:spChg>
        <pc:spChg chg="mod">
          <ac:chgData name="Anthony Walters" userId="3928f538-abdc-47a3-ad0d-9f64a98e4773" providerId="ADAL" clId="{10B5BEAB-0A48-45CC-BE7B-640194693485}" dt="2024-11-20T18:55:35.747" v="414" actId="5793"/>
          <ac:spMkLst>
            <pc:docMk/>
            <pc:sldMk cId="1859897054" sldId="267"/>
            <ac:spMk id="4" creationId="{5B6EAE96-F0FB-64C6-E77D-A82454DD1C01}"/>
          </ac:spMkLst>
        </pc:spChg>
        <pc:picChg chg="add mod">
          <ac:chgData name="Anthony Walters" userId="3928f538-abdc-47a3-ad0d-9f64a98e4773" providerId="ADAL" clId="{10B5BEAB-0A48-45CC-BE7B-640194693485}" dt="2024-11-20T18:55:23.608" v="412" actId="1076"/>
          <ac:picMkLst>
            <pc:docMk/>
            <pc:sldMk cId="1859897054" sldId="267"/>
            <ac:picMk id="3" creationId="{1AE4FE94-8788-E7A5-6A1C-299F70CA3B1D}"/>
          </ac:picMkLst>
        </pc:picChg>
      </pc:sldChg>
      <pc:sldChg chg="modSp add mod">
        <pc:chgData name="Anthony Walters" userId="3928f538-abdc-47a3-ad0d-9f64a98e4773" providerId="ADAL" clId="{10B5BEAB-0A48-45CC-BE7B-640194693485}" dt="2024-11-20T18:53:44.925" v="387" actId="20577"/>
        <pc:sldMkLst>
          <pc:docMk/>
          <pc:sldMk cId="1474173046" sldId="270"/>
        </pc:sldMkLst>
        <pc:spChg chg="mod">
          <ac:chgData name="Anthony Walters" userId="3928f538-abdc-47a3-ad0d-9f64a98e4773" providerId="ADAL" clId="{10B5BEAB-0A48-45CC-BE7B-640194693485}" dt="2024-11-20T18:53:44.925" v="387" actId="20577"/>
          <ac:spMkLst>
            <pc:docMk/>
            <pc:sldMk cId="1474173046" sldId="270"/>
            <ac:spMk id="4" creationId="{5B6EAE96-F0FB-64C6-E77D-A82454DD1C01}"/>
          </ac:spMkLst>
        </pc:spChg>
      </pc:sldChg>
      <pc:sldChg chg="modSp add mod">
        <pc:chgData name="Anthony Walters" userId="3928f538-abdc-47a3-ad0d-9f64a98e4773" providerId="ADAL" clId="{10B5BEAB-0A48-45CC-BE7B-640194693485}" dt="2024-11-20T19:19:10.676" v="1464" actId="20577"/>
        <pc:sldMkLst>
          <pc:docMk/>
          <pc:sldMk cId="3893502171" sldId="271"/>
        </pc:sldMkLst>
        <pc:spChg chg="mod">
          <ac:chgData name="Anthony Walters" userId="3928f538-abdc-47a3-ad0d-9f64a98e4773" providerId="ADAL" clId="{10B5BEAB-0A48-45CC-BE7B-640194693485}" dt="2024-11-20T19:04:28.964" v="1169" actId="20577"/>
          <ac:spMkLst>
            <pc:docMk/>
            <pc:sldMk cId="3893502171" sldId="271"/>
            <ac:spMk id="2" creationId="{A360ED6E-A8A8-D11F-2A9B-7228C9681DC2}"/>
          </ac:spMkLst>
        </pc:spChg>
        <pc:spChg chg="mod">
          <ac:chgData name="Anthony Walters" userId="3928f538-abdc-47a3-ad0d-9f64a98e4773" providerId="ADAL" clId="{10B5BEAB-0A48-45CC-BE7B-640194693485}" dt="2024-11-20T19:19:10.676" v="1464" actId="20577"/>
          <ac:spMkLst>
            <pc:docMk/>
            <pc:sldMk cId="3893502171" sldId="271"/>
            <ac:spMk id="4" creationId="{5B6EAE96-F0FB-64C6-E77D-A82454DD1C01}"/>
          </ac:spMkLst>
        </pc:spChg>
      </pc:sldChg>
      <pc:sldChg chg="add">
        <pc:chgData name="Anthony Walters" userId="3928f538-abdc-47a3-ad0d-9f64a98e4773" providerId="ADAL" clId="{10B5BEAB-0A48-45CC-BE7B-640194693485}" dt="2024-11-20T19:19:23.363" v="1465" actId="2890"/>
        <pc:sldMkLst>
          <pc:docMk/>
          <pc:sldMk cId="2720442023" sldId="272"/>
        </pc:sldMkLst>
      </pc:sldChg>
      <pc:sldChg chg="addSp delSp modSp add mod ord">
        <pc:chgData name="Anthony Walters" userId="3928f538-abdc-47a3-ad0d-9f64a98e4773" providerId="ADAL" clId="{10B5BEAB-0A48-45CC-BE7B-640194693485}" dt="2024-11-20T19:38:19.211" v="1509" actId="1076"/>
        <pc:sldMkLst>
          <pc:docMk/>
          <pc:sldMk cId="237713708" sldId="273"/>
        </pc:sldMkLst>
        <pc:spChg chg="mod">
          <ac:chgData name="Anthony Walters" userId="3928f538-abdc-47a3-ad0d-9f64a98e4773" providerId="ADAL" clId="{10B5BEAB-0A48-45CC-BE7B-640194693485}" dt="2024-11-20T19:37:54.963" v="1504" actId="1076"/>
          <ac:spMkLst>
            <pc:docMk/>
            <pc:sldMk cId="237713708" sldId="273"/>
            <ac:spMk id="2" creationId="{151AA2E0-637E-63BB-BA50-E3DD183175C6}"/>
          </ac:spMkLst>
        </pc:spChg>
        <pc:spChg chg="add del mod">
          <ac:chgData name="Anthony Walters" userId="3928f538-abdc-47a3-ad0d-9f64a98e4773" providerId="ADAL" clId="{10B5BEAB-0A48-45CC-BE7B-640194693485}" dt="2024-11-20T19:37:50.755" v="1503" actId="478"/>
          <ac:spMkLst>
            <pc:docMk/>
            <pc:sldMk cId="237713708" sldId="273"/>
            <ac:spMk id="4" creationId="{0E61EB52-E383-7BE1-C618-9AE54B8D4FC3}"/>
          </ac:spMkLst>
        </pc:spChg>
        <pc:spChg chg="del">
          <ac:chgData name="Anthony Walters" userId="3928f538-abdc-47a3-ad0d-9f64a98e4773" providerId="ADAL" clId="{10B5BEAB-0A48-45CC-BE7B-640194693485}" dt="2024-11-20T19:37:59.178" v="1505" actId="478"/>
          <ac:spMkLst>
            <pc:docMk/>
            <pc:sldMk cId="237713708" sldId="273"/>
            <ac:spMk id="10" creationId="{71BAD67E-8C02-3679-B036-795F7F7398E4}"/>
          </ac:spMkLst>
        </pc:spChg>
        <pc:picChg chg="del">
          <ac:chgData name="Anthony Walters" userId="3928f538-abdc-47a3-ad0d-9f64a98e4773" providerId="ADAL" clId="{10B5BEAB-0A48-45CC-BE7B-640194693485}" dt="2024-11-20T19:37:32.261" v="1500" actId="478"/>
          <ac:picMkLst>
            <pc:docMk/>
            <pc:sldMk cId="237713708" sldId="273"/>
            <ac:picMk id="5" creationId="{D12FB4FB-F099-F748-4595-B87B4645FD35}"/>
          </ac:picMkLst>
        </pc:picChg>
        <pc:picChg chg="mod modCrop">
          <ac:chgData name="Anthony Walters" userId="3928f538-abdc-47a3-ad0d-9f64a98e4773" providerId="ADAL" clId="{10B5BEAB-0A48-45CC-BE7B-640194693485}" dt="2024-11-20T19:38:19.211" v="1509" actId="1076"/>
          <ac:picMkLst>
            <pc:docMk/>
            <pc:sldMk cId="237713708" sldId="273"/>
            <ac:picMk id="6" creationId="{B3070876-BA34-40A9-5AD0-4BA0968099F7}"/>
          </ac:picMkLst>
        </pc:picChg>
      </pc:sldChg>
    </pc:docChg>
  </pc:docChgLst>
</pc:chgInfo>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161F-F6EB-F40F-239C-31D9C7E3D8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D3E33-B2ED-44A8-3E16-FF7BA853B4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F2505-71D3-6E40-0887-F83D8031362E}"/>
              </a:ext>
            </a:extLst>
          </p:cNvPr>
          <p:cNvSpPr>
            <a:spLocks noGrp="1"/>
          </p:cNvSpPr>
          <p:nvPr>
            <p:ph type="dt" sz="half" idx="10"/>
          </p:nvPr>
        </p:nvSpPr>
        <p:spPr/>
        <p:txBody>
          <a:bodyPr/>
          <a:lstStyle/>
          <a:p>
            <a:fld id="{A8108432-8DA9-4099-9257-87CCB284AAA9}" type="datetimeFigureOut">
              <a:rPr lang="en-US" smtClean="0"/>
              <a:t>11/20/2024</a:t>
            </a:fld>
            <a:endParaRPr lang="en-US"/>
          </a:p>
        </p:txBody>
      </p:sp>
      <p:sp>
        <p:nvSpPr>
          <p:cNvPr id="5" name="Footer Placeholder 4">
            <a:extLst>
              <a:ext uri="{FF2B5EF4-FFF2-40B4-BE49-F238E27FC236}">
                <a16:creationId xmlns:a16="http://schemas.microsoft.com/office/drawing/2014/main" id="{109B7B89-BC6C-0900-5C55-6D2E631E4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1BB121-BB86-EDFD-CDD0-C10074909933}"/>
              </a:ext>
            </a:extLst>
          </p:cNvPr>
          <p:cNvSpPr>
            <a:spLocks noGrp="1"/>
          </p:cNvSpPr>
          <p:nvPr>
            <p:ph type="sldNum" sz="quarter" idx="12"/>
          </p:nvPr>
        </p:nvSpPr>
        <p:spPr/>
        <p:txBody>
          <a:bodyPr/>
          <a:lstStyle/>
          <a:p>
            <a:fld id="{4ADCE828-E64A-4E0B-8228-0A7934FC922A}" type="slidenum">
              <a:rPr lang="en-US" smtClean="0"/>
              <a:t>‹#›</a:t>
            </a:fld>
            <a:endParaRPr lang="en-US"/>
          </a:p>
        </p:txBody>
      </p:sp>
    </p:spTree>
    <p:extLst>
      <p:ext uri="{BB962C8B-B14F-4D97-AF65-F5344CB8AC3E}">
        <p14:creationId xmlns:p14="http://schemas.microsoft.com/office/powerpoint/2010/main" val="2793408391"/>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theme" Target="/ppt/theme/theme1.xml" Id="rId12" /><Relationship Type="http://schemas.openxmlformats.org/officeDocument/2006/relationships/slideLayout" Target="/ppt/slideLayouts/slideLayout2.xml" Id="rId2" /></Relationships>
</file>

<file path=ppt/slideMasters/slideMaster1.xml><?xml version="1.0" encoding="utf-8"?>
<p:sldMaster xmlns:a16="http://schemas.microsoft.com/office/drawing/2014/main" xmlns:p184="http://schemas.microsoft.com/office/powerpoint/2018/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774CC9-40D9-6FBB-336C-33CB1160AC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A5D1E7-9F80-DB50-6805-CC5EA7159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11A14-2A51-E52F-8409-743F7AB219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108432-8DA9-4099-9257-87CCB284AAA9}" type="datetimeFigureOut">
              <a:rPr lang="en-US" smtClean="0"/>
              <a:t>11/20/2024</a:t>
            </a:fld>
            <a:endParaRPr lang="en-US"/>
          </a:p>
        </p:txBody>
      </p:sp>
      <p:sp>
        <p:nvSpPr>
          <p:cNvPr id="5" name="Footer Placeholder 4">
            <a:extLst>
              <a:ext uri="{FF2B5EF4-FFF2-40B4-BE49-F238E27FC236}">
                <a16:creationId xmlns:a16="http://schemas.microsoft.com/office/drawing/2014/main" id="{DD4BA6A7-BB51-1FA9-8D08-E4F7D7F457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8F5653-A0EE-56AE-567E-8FCD9220F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DCE828-E64A-4E0B-8228-0A7934FC922A}" type="slidenum">
              <a:rPr lang="en-US" smtClean="0"/>
              <a:t>‹#›</a:t>
            </a:fld>
            <a:endParaRPr lang="en-US"/>
          </a:p>
        </p:txBody>
      </p:sp>
      <p:sp>
        <p:nvSpPr>
          <p:cNvPr id="8" name="TextBox 7">
            <a:extLst>
              <a:ext uri="{FF2B5EF4-FFF2-40B4-BE49-F238E27FC236}">
                <a16:creationId xmlns:a16="http://schemas.microsoft.com/office/drawing/2014/main" id="{E28471A3-1D9C-6C74-9806-56AA64DFB6D9}"/>
              </a:ext>
            </a:extLst>
          </p:cNvPr>
          <p:cNvSpPr txBox="1"/>
          <p:nvPr userDrawn="1">
            <p:extLst>
              <p:ext uri="{1162E1C5-73C7-4A58-AE30-91384D911F3F}">
                <p184:classification xmlns:p184="http://schemas.microsoft.com/office/powerpoint/2018/4/main" val="hdr"/>
              </p:ext>
            </p:extLst>
          </p:nvPr>
        </p:nvSpPr>
        <p:spPr>
          <a:xfrm>
            <a:off x="11401425" y="63500"/>
            <a:ext cx="769938" cy="152400"/>
          </a:xfrm>
          <a:prstGeom prst="rect">
            <a:avLst/>
          </a:prstGeom>
        </p:spPr>
        <p:txBody>
          <a:bodyPr horzOverflow="overflow" lIns="0" tIns="0" rIns="0" bIns="0">
            <a:spAutoFit/>
          </a:bodyPr>
          <a:lstStyle/>
          <a:p>
            <a:pPr algn="l"/>
            <a:r>
              <a:rPr lang="en-US" sz="1000">
                <a:solidFill>
                  <a:srgbClr val="4099DA"/>
                </a:solidFill>
                <a:latin typeface="Arial Black" panose="020B0A04020102020204" pitchFamily="34" charset="0"/>
              </a:rPr>
              <a:t>INTERNAL</a:t>
            </a:r>
          </a:p>
        </p:txBody>
      </p:sp>
    </p:spTree>
    <p:extLst>
      <p:ext uri="{BB962C8B-B14F-4D97-AF65-F5344CB8AC3E}">
        <p14:creationId xmlns:p14="http://schemas.microsoft.com/office/powerpoint/2010/main" val="2134817231"/>
      </p:ext>
    </p:extLst>
  </p:cSld>
  <p:clrMap bg1="lt1" tx1="dk1" bg2="lt2" tx2="dk2" accent1="accent1" accent2="accent2" accent3="accent3" accent4="accent4" accent5="accent5" accent6="accent6" hlink="hlink" folHlink="folHlink"/>
  <p:sldLayoutIdLst>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1.png" Id="rId2" /><Relationship Type="http://schemas.openxmlformats.org/officeDocument/2006/relationships/slideLayout" Target="/ppt/slideLayouts/slideLayout2.xml" Id="rId1" /></Relationships>
</file>

<file path=ppt/slides/_rels/slide10.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2.png" Id="rId2" /><Relationship Type="http://schemas.openxmlformats.org/officeDocument/2006/relationships/slideLayout" Target="/ppt/slideLayouts/slideLayout2.xml" Id="rId1" /><Relationship Type="http://schemas.openxmlformats.org/officeDocument/2006/relationships/image" Target="/ppt/media/image7.png" Id="rId4" /></Relationships>
</file>

<file path=ppt/slides/_rels/slide11.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2.png" Id="rId2" /><Relationship Type="http://schemas.openxmlformats.org/officeDocument/2006/relationships/slideLayout" Target="/ppt/slideLayouts/slideLayout2.xml" Id="rId1" /><Relationship Type="http://schemas.openxmlformats.org/officeDocument/2006/relationships/image" Target="/ppt/media/image4.png" Id="rId4" /></Relationships>
</file>

<file path=ppt/slides/_rels/slide12.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2.png" Id="rId2" /><Relationship Type="http://schemas.openxmlformats.org/officeDocument/2006/relationships/slideLayout" Target="/ppt/slideLayouts/slideLayout2.xml" Id="rId1" /><Relationship Type="http://schemas.openxmlformats.org/officeDocument/2006/relationships/image" Target="/ppt/media/image4.png" Id="rId4" /></Relationships>
</file>

<file path=ppt/slides/_rels/slide13.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2.png" Id="rId2" /><Relationship Type="http://schemas.openxmlformats.org/officeDocument/2006/relationships/slideLayout" Target="/ppt/slideLayouts/slideLayout2.xml" Id="rId1" /><Relationship Type="http://schemas.openxmlformats.org/officeDocument/2006/relationships/image" Target="/ppt/media/image4.png" Id="rId4" /></Relationships>
</file>

<file path=ppt/slides/_rels/slide2.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2.png" Id="rId2" /><Relationship Type="http://schemas.openxmlformats.org/officeDocument/2006/relationships/slideLayout" Target="/ppt/slideLayouts/slideLayout2.xml" Id="rId1" /><Relationship Type="http://schemas.openxmlformats.org/officeDocument/2006/relationships/image" Target="/ppt/media/image5.png" Id="rId5" /><Relationship Type="http://schemas.openxmlformats.org/officeDocument/2006/relationships/image" Target="/ppt/media/image4.png" Id="rId4" /></Relationships>
</file>

<file path=ppt/slides/_rels/slide3.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image" Target="/ppt/media/image4.png" Id="rId2" /><Relationship Type="http://schemas.openxmlformats.org/officeDocument/2006/relationships/slideLayout" Target="/ppt/slideLayouts/slideLayout2.xml" Id="rId1" /></Relationships>
</file>

<file path=ppt/slides/_rels/slide4.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2.png" Id="rId2" /><Relationship Type="http://schemas.openxmlformats.org/officeDocument/2006/relationships/slideLayout" Target="/ppt/slideLayouts/slideLayout2.xml" Id="rId1" /><Relationship Type="http://schemas.openxmlformats.org/officeDocument/2006/relationships/image" Target="/ppt/media/image7.png" Id="rId5" /><Relationship Type="http://schemas.openxmlformats.org/officeDocument/2006/relationships/image" Target="/ppt/media/image6.jpg" Id="rId4" /></Relationships>
</file>

<file path=ppt/slides/_rels/slide5.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2.png" Id="rId2" /><Relationship Type="http://schemas.openxmlformats.org/officeDocument/2006/relationships/slideLayout" Target="/ppt/slideLayouts/slideLayout2.xml" Id="rId1" /></Relationships>
</file>

<file path=ppt/slides/_rels/slide6.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2.png" Id="rId2" /><Relationship Type="http://schemas.openxmlformats.org/officeDocument/2006/relationships/slideLayout" Target="/ppt/slideLayouts/slideLayout2.xml" Id="rId1" /><Relationship Type="http://schemas.openxmlformats.org/officeDocument/2006/relationships/image" Target="/ppt/media/image4.png" Id="rId4" /></Relationships>
</file>

<file path=ppt/slides/_rels/slide7.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2.png" Id="rId2" /><Relationship Type="http://schemas.openxmlformats.org/officeDocument/2006/relationships/slideLayout" Target="/ppt/slideLayouts/slideLayout2.xml" Id="rId1" /></Relationships>
</file>

<file path=ppt/slides/_rels/slide8.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2.png" Id="rId2" /><Relationship Type="http://schemas.openxmlformats.org/officeDocument/2006/relationships/slideLayout" Target="/ppt/slideLayouts/slideLayout2.xml" Id="rId1" /><Relationship Type="http://schemas.openxmlformats.org/officeDocument/2006/relationships/image" Target="/ppt/media/image8.png" Id="rId5" /><Relationship Type="http://schemas.openxmlformats.org/officeDocument/2006/relationships/image" Target="/ppt/media/image4.png" Id="rId4" /></Relationships>
</file>

<file path=ppt/slides/_rels/slide9.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2.png" Id="rId2" /><Relationship Type="http://schemas.openxmlformats.org/officeDocument/2006/relationships/slideLayout" Target="/ppt/slideLayouts/slideLayout2.xml" Id="rId1" /><Relationship Type="http://schemas.openxmlformats.org/officeDocument/2006/relationships/image" Target="/ppt/media/image4.png" Id="rId4"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brochure&#10;&#10;Description automatically generated">
            <a:extLst>
              <a:ext uri="{FF2B5EF4-FFF2-40B4-BE49-F238E27FC236}">
                <a16:creationId xmlns:a16="http://schemas.microsoft.com/office/drawing/2014/main" id="{78F57048-7AD9-6371-E484-D93CED2B8C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Tree>
    <p:extLst>
      <p:ext uri="{BB962C8B-B14F-4D97-AF65-F5344CB8AC3E}">
        <p14:creationId xmlns:p14="http://schemas.microsoft.com/office/powerpoint/2010/main" val="3761058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A2E0-637E-63BB-BA50-E3DD183175C6}"/>
              </a:ext>
            </a:extLst>
          </p:cNvPr>
          <p:cNvSpPr>
            <a:spLocks noGrp="1"/>
          </p:cNvSpPr>
          <p:nvPr>
            <p:ph type="title"/>
          </p:nvPr>
        </p:nvSpPr>
        <p:spPr>
          <a:xfrm>
            <a:off x="997233" y="261735"/>
            <a:ext cx="4501291" cy="3395865"/>
          </a:xfrm>
        </p:spPr>
        <p:txBody>
          <a:bodyPr>
            <a:normAutofit/>
          </a:bodyPr>
          <a:lstStyle/>
          <a:p>
            <a:r>
              <a:rPr lang="en-US" sz="5400" b="1" dirty="0">
                <a:solidFill>
                  <a:schemeClr val="accent2"/>
                </a:solidFill>
              </a:rPr>
              <a:t>Moapa Band of Paiute Indians</a:t>
            </a:r>
            <a:endParaRPr lang="en-US" sz="5400" dirty="0">
              <a:solidFill>
                <a:schemeClr val="bg1"/>
              </a:solidFill>
            </a:endParaRPr>
          </a:p>
        </p:txBody>
      </p:sp>
      <p:pic>
        <p:nvPicPr>
          <p:cNvPr id="7" name="Picture 6" descr="A blue bird with a black background&#10;&#10;Description automatically generated">
            <a:extLst>
              <a:ext uri="{FF2B5EF4-FFF2-40B4-BE49-F238E27FC236}">
                <a16:creationId xmlns:a16="http://schemas.microsoft.com/office/drawing/2014/main" id="{D2D5330A-57A3-A88F-2937-47062CF0B612}"/>
              </a:ext>
            </a:extLst>
          </p:cNvPr>
          <p:cNvPicPr>
            <a:picLocks noChangeAspect="1"/>
          </p:cNvPicPr>
          <p:nvPr/>
        </p:nvPicPr>
        <p:blipFill>
          <a:blip r:embed="rId2">
            <a:alphaModFix amt="84000"/>
            <a:extLst>
              <a:ext uri="{28A0092B-C50C-407E-A947-70E740481C1C}">
                <a14:useLocalDpi xmlns:a14="http://schemas.microsoft.com/office/drawing/2010/main" val="0"/>
              </a:ext>
            </a:extLst>
          </a:blip>
          <a:stretch>
            <a:fillRect/>
          </a:stretch>
        </p:blipFill>
        <p:spPr>
          <a:xfrm rot="20491167" flipH="1">
            <a:off x="10450544" y="865491"/>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CCD1B162-493E-4F0A-8814-9975821BAB50}"/>
              </a:ext>
            </a:extLst>
          </p:cNvPr>
          <p:cNvPicPr>
            <a:picLocks noChangeAspect="1"/>
          </p:cNvPicPr>
          <p:nvPr/>
        </p:nvPicPr>
        <p:blipFill>
          <a:blip r:embed="rId3">
            <a:alphaModFix amt="84000"/>
            <a:extLst>
              <a:ext uri="{28A0092B-C50C-407E-A947-70E740481C1C}">
                <a14:useLocalDpi xmlns:a14="http://schemas.microsoft.com/office/drawing/2010/main" val="0"/>
              </a:ext>
            </a:extLst>
          </a:blip>
          <a:stretch>
            <a:fillRect/>
          </a:stretch>
        </p:blipFill>
        <p:spPr>
          <a:xfrm rot="20003251">
            <a:off x="610418" y="5228071"/>
            <a:ext cx="1325563" cy="1325563"/>
          </a:xfrm>
          <a:prstGeom prst="rect">
            <a:avLst/>
          </a:prstGeom>
        </p:spPr>
      </p:pic>
      <p:pic>
        <p:nvPicPr>
          <p:cNvPr id="6" name="Picture 5">
            <a:extLst>
              <a:ext uri="{FF2B5EF4-FFF2-40B4-BE49-F238E27FC236}">
                <a16:creationId xmlns:a16="http://schemas.microsoft.com/office/drawing/2014/main" id="{B3070876-BA34-40A9-5AD0-4BA0968099F7}"/>
              </a:ext>
            </a:extLst>
          </p:cNvPr>
          <p:cNvPicPr>
            <a:picLocks noChangeAspect="1"/>
          </p:cNvPicPr>
          <p:nvPr/>
        </p:nvPicPr>
        <p:blipFill rotWithShape="1">
          <a:blip r:embed="rId4"/>
          <a:srcRect b="23228"/>
          <a:stretch/>
        </p:blipFill>
        <p:spPr>
          <a:xfrm>
            <a:off x="5521196" y="548174"/>
            <a:ext cx="6287065" cy="5929744"/>
          </a:xfrm>
          <a:prstGeom prst="rect">
            <a:avLst/>
          </a:prstGeom>
        </p:spPr>
      </p:pic>
    </p:spTree>
    <p:extLst>
      <p:ext uri="{BB962C8B-B14F-4D97-AF65-F5344CB8AC3E}">
        <p14:creationId xmlns:p14="http://schemas.microsoft.com/office/powerpoint/2010/main" val="237713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B0E6-F784-1DBF-791C-A56F187EA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0ED6E-A8A8-D11F-2A9B-7228C9681DC2}"/>
              </a:ext>
            </a:extLst>
          </p:cNvPr>
          <p:cNvSpPr>
            <a:spLocks noGrp="1"/>
          </p:cNvSpPr>
          <p:nvPr>
            <p:ph type="title"/>
          </p:nvPr>
        </p:nvSpPr>
        <p:spPr>
          <a:xfrm>
            <a:off x="1843790" y="783414"/>
            <a:ext cx="9510008" cy="910475"/>
          </a:xfrm>
        </p:spPr>
        <p:txBody>
          <a:bodyPr>
            <a:noAutofit/>
          </a:bodyPr>
          <a:lstStyle/>
          <a:p>
            <a:r>
              <a:rPr lang="en-US" b="1" dirty="0">
                <a:solidFill>
                  <a:schemeClr val="accent2"/>
                </a:solidFill>
              </a:rPr>
              <a:t>Federal Energy Regulatory Commission</a:t>
            </a:r>
            <a:endParaRPr lang="en-US" dirty="0"/>
          </a:p>
        </p:txBody>
      </p:sp>
      <p:pic>
        <p:nvPicPr>
          <p:cNvPr id="7" name="Picture 6" descr="A blue bird with a black background&#10;&#10;Description automatically generated">
            <a:extLst>
              <a:ext uri="{FF2B5EF4-FFF2-40B4-BE49-F238E27FC236}">
                <a16:creationId xmlns:a16="http://schemas.microsoft.com/office/drawing/2014/main" id="{D57E113F-DD9D-B66A-2F5E-CB859AD39768}"/>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647744" y="4443973"/>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AD2A5587-98E5-86DE-6890-13564AC862FD}"/>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223914" y="442062"/>
            <a:ext cx="1325563" cy="1325563"/>
          </a:xfrm>
          <a:prstGeom prst="rect">
            <a:avLst/>
          </a:prstGeom>
        </p:spPr>
      </p:pic>
      <p:sp>
        <p:nvSpPr>
          <p:cNvPr id="4" name="TextBox 3">
            <a:extLst>
              <a:ext uri="{FF2B5EF4-FFF2-40B4-BE49-F238E27FC236}">
                <a16:creationId xmlns:a16="http://schemas.microsoft.com/office/drawing/2014/main" id="{5B6EAE96-F0FB-64C6-E77D-A82454DD1C01}"/>
              </a:ext>
            </a:extLst>
          </p:cNvPr>
          <p:cNvSpPr txBox="1"/>
          <p:nvPr/>
        </p:nvSpPr>
        <p:spPr>
          <a:xfrm>
            <a:off x="1969574" y="1572646"/>
            <a:ext cx="8777757"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Regulates interstate transmission and wholesale sale of electricity</a:t>
            </a:r>
          </a:p>
          <a:p>
            <a:pPr marL="285750" indent="-285750">
              <a:buFont typeface="Arial" panose="020B0604020202020204" pitchFamily="34" charset="0"/>
              <a:buChar char="•"/>
            </a:pPr>
            <a:r>
              <a:rPr lang="en-US" sz="2400" dirty="0"/>
              <a:t>As energy demand grows and renewable supply/generation grows, takes a lot more coordination and planning to connect to grid</a:t>
            </a:r>
          </a:p>
          <a:p>
            <a:pPr marL="285750" indent="-285750">
              <a:buFont typeface="Arial" panose="020B0604020202020204" pitchFamily="34" charset="0"/>
              <a:buChar char="•"/>
            </a:pPr>
            <a:r>
              <a:rPr lang="en-US" sz="2400" dirty="0"/>
              <a:t>Large project developers can have dozens of projects in the pipeline. </a:t>
            </a:r>
          </a:p>
          <a:p>
            <a:pPr marL="285750" indent="-285750">
              <a:buFont typeface="Arial" panose="020B0604020202020204" pitchFamily="34" charset="0"/>
              <a:buChar char="•"/>
            </a:pPr>
            <a:r>
              <a:rPr lang="en-US" sz="2400" dirty="0"/>
              <a:t>Requires Interconnection requests/upgrades</a:t>
            </a:r>
          </a:p>
          <a:p>
            <a:pPr marL="742950" lvl="1" indent="-285750">
              <a:buFont typeface="Arial" panose="020B0604020202020204" pitchFamily="34" charset="0"/>
              <a:buChar char="•"/>
            </a:pPr>
            <a:r>
              <a:rPr lang="en-US" sz="2400" dirty="0"/>
              <a:t>Requests can be speculative as development is never certain or timely</a:t>
            </a:r>
          </a:p>
          <a:p>
            <a:pPr marL="742950" lvl="1" indent="-285750">
              <a:buFont typeface="Arial" panose="020B0604020202020204" pitchFamily="34" charset="0"/>
              <a:buChar char="•"/>
            </a:pPr>
            <a:r>
              <a:rPr lang="en-US" sz="2400" dirty="0"/>
              <a:t>FERC “Order 2023” requires readiness deposits to stay in queue </a:t>
            </a:r>
          </a:p>
          <a:p>
            <a:pPr marL="285750" indent="-285750">
              <a:buFont typeface="Arial" panose="020B0604020202020204" pitchFamily="34" charset="0"/>
              <a:buChar char="•"/>
            </a:pPr>
            <a:endParaRPr lang="en-US" sz="2400" dirty="0"/>
          </a:p>
        </p:txBody>
      </p:sp>
      <p:pic>
        <p:nvPicPr>
          <p:cNvPr id="12" name="Content Placeholder 11" descr="A red and blue pattern&#10;&#10;Description automatically generated">
            <a:extLst>
              <a:ext uri="{FF2B5EF4-FFF2-40B4-BE49-F238E27FC236}">
                <a16:creationId xmlns:a16="http://schemas.microsoft.com/office/drawing/2014/main" id="{65EF143A-65C0-DB92-396A-1E2AD40239F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73546"/>
          <a:stretch/>
        </p:blipFill>
        <p:spPr>
          <a:xfrm rot="5400000">
            <a:off x="5704294" y="370292"/>
            <a:ext cx="783414" cy="12192002"/>
          </a:xfrm>
        </p:spPr>
      </p:pic>
    </p:spTree>
    <p:extLst>
      <p:ext uri="{BB962C8B-B14F-4D97-AF65-F5344CB8AC3E}">
        <p14:creationId xmlns:p14="http://schemas.microsoft.com/office/powerpoint/2010/main" val="4006402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B0E6-F784-1DBF-791C-A56F187EA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0ED6E-A8A8-D11F-2A9B-7228C9681DC2}"/>
              </a:ext>
            </a:extLst>
          </p:cNvPr>
          <p:cNvSpPr>
            <a:spLocks noGrp="1"/>
          </p:cNvSpPr>
          <p:nvPr>
            <p:ph type="title"/>
          </p:nvPr>
        </p:nvSpPr>
        <p:spPr>
          <a:xfrm>
            <a:off x="1843790" y="783414"/>
            <a:ext cx="9510008" cy="910475"/>
          </a:xfrm>
        </p:spPr>
        <p:txBody>
          <a:bodyPr>
            <a:noAutofit/>
          </a:bodyPr>
          <a:lstStyle/>
          <a:p>
            <a:r>
              <a:rPr lang="en-US" b="1" dirty="0">
                <a:solidFill>
                  <a:schemeClr val="accent2"/>
                </a:solidFill>
              </a:rPr>
              <a:t>Federal Energy Regulatory Commission</a:t>
            </a:r>
            <a:endParaRPr lang="en-US" dirty="0"/>
          </a:p>
        </p:txBody>
      </p:sp>
      <p:pic>
        <p:nvPicPr>
          <p:cNvPr id="7" name="Picture 6" descr="A blue bird with a black background&#10;&#10;Description automatically generated">
            <a:extLst>
              <a:ext uri="{FF2B5EF4-FFF2-40B4-BE49-F238E27FC236}">
                <a16:creationId xmlns:a16="http://schemas.microsoft.com/office/drawing/2014/main" id="{D57E113F-DD9D-B66A-2F5E-CB859AD39768}"/>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647744" y="4443973"/>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AD2A5587-98E5-86DE-6890-13564AC862FD}"/>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223914" y="442062"/>
            <a:ext cx="1325563" cy="1325563"/>
          </a:xfrm>
          <a:prstGeom prst="rect">
            <a:avLst/>
          </a:prstGeom>
        </p:spPr>
      </p:pic>
      <p:sp>
        <p:nvSpPr>
          <p:cNvPr id="4" name="TextBox 3">
            <a:extLst>
              <a:ext uri="{FF2B5EF4-FFF2-40B4-BE49-F238E27FC236}">
                <a16:creationId xmlns:a16="http://schemas.microsoft.com/office/drawing/2014/main" id="{5B6EAE96-F0FB-64C6-E77D-A82454DD1C01}"/>
              </a:ext>
            </a:extLst>
          </p:cNvPr>
          <p:cNvSpPr txBox="1"/>
          <p:nvPr/>
        </p:nvSpPr>
        <p:spPr>
          <a:xfrm>
            <a:off x="1969574" y="1572646"/>
            <a:ext cx="8777757"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Tribal utility scale projects subject to the rule</a:t>
            </a:r>
          </a:p>
          <a:p>
            <a:pPr marL="285750" indent="-285750">
              <a:buFont typeface="Arial" panose="020B0604020202020204" pitchFamily="34" charset="0"/>
              <a:buChar char="•"/>
            </a:pPr>
            <a:r>
              <a:rPr lang="en-US" sz="2400" dirty="0"/>
              <a:t>Alliance for Clean Tribal Energy (similar to NAIHC role) advocating for Tribal exemptions</a:t>
            </a:r>
          </a:p>
          <a:p>
            <a:pPr marL="285750" indent="-285750">
              <a:buFont typeface="Arial" panose="020B0604020202020204" pitchFamily="34" charset="0"/>
              <a:buChar char="•"/>
            </a:pPr>
            <a:r>
              <a:rPr lang="en-US" sz="2400" dirty="0"/>
              <a:t>FERC held two consultations October and November</a:t>
            </a:r>
          </a:p>
          <a:p>
            <a:pPr marL="285750" indent="-285750">
              <a:buFont typeface="Arial" panose="020B0604020202020204" pitchFamily="34" charset="0"/>
              <a:buChar char="•"/>
            </a:pPr>
            <a:r>
              <a:rPr lang="en-US" sz="2400" dirty="0"/>
              <a:t>Comment period ended this past Monday</a:t>
            </a:r>
          </a:p>
          <a:p>
            <a:pPr marL="285750" indent="-285750">
              <a:buFont typeface="Arial" panose="020B0604020202020204" pitchFamily="34" charset="0"/>
              <a:buChar char="•"/>
            </a:pPr>
            <a:r>
              <a:rPr lang="en-US" sz="2400" dirty="0"/>
              <a:t>Waiting to see what FERC might do, but could be impacted by recent election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pic>
        <p:nvPicPr>
          <p:cNvPr id="12" name="Content Placeholder 11" descr="A red and blue pattern&#10;&#10;Description automatically generated">
            <a:extLst>
              <a:ext uri="{FF2B5EF4-FFF2-40B4-BE49-F238E27FC236}">
                <a16:creationId xmlns:a16="http://schemas.microsoft.com/office/drawing/2014/main" id="{65EF143A-65C0-DB92-396A-1E2AD40239F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73546"/>
          <a:stretch/>
        </p:blipFill>
        <p:spPr>
          <a:xfrm rot="5400000">
            <a:off x="5704294" y="370292"/>
            <a:ext cx="783414" cy="12192002"/>
          </a:xfrm>
        </p:spPr>
      </p:pic>
    </p:spTree>
    <p:extLst>
      <p:ext uri="{BB962C8B-B14F-4D97-AF65-F5344CB8AC3E}">
        <p14:creationId xmlns:p14="http://schemas.microsoft.com/office/powerpoint/2010/main" val="3893502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B0E6-F784-1DBF-791C-A56F187EA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0ED6E-A8A8-D11F-2A9B-7228C9681DC2}"/>
              </a:ext>
            </a:extLst>
          </p:cNvPr>
          <p:cNvSpPr>
            <a:spLocks noGrp="1"/>
          </p:cNvSpPr>
          <p:nvPr>
            <p:ph type="title"/>
          </p:nvPr>
        </p:nvSpPr>
        <p:spPr>
          <a:xfrm>
            <a:off x="1843790" y="783414"/>
            <a:ext cx="9510008" cy="910475"/>
          </a:xfrm>
        </p:spPr>
        <p:txBody>
          <a:bodyPr>
            <a:noAutofit/>
          </a:bodyPr>
          <a:lstStyle/>
          <a:p>
            <a:r>
              <a:rPr lang="en-US" b="1" dirty="0">
                <a:solidFill>
                  <a:schemeClr val="accent2"/>
                </a:solidFill>
              </a:rPr>
              <a:t>Federal Energy Regulatory Commission</a:t>
            </a:r>
            <a:endParaRPr lang="en-US" dirty="0"/>
          </a:p>
        </p:txBody>
      </p:sp>
      <p:pic>
        <p:nvPicPr>
          <p:cNvPr id="7" name="Picture 6" descr="A blue bird with a black background&#10;&#10;Description automatically generated">
            <a:extLst>
              <a:ext uri="{FF2B5EF4-FFF2-40B4-BE49-F238E27FC236}">
                <a16:creationId xmlns:a16="http://schemas.microsoft.com/office/drawing/2014/main" id="{D57E113F-DD9D-B66A-2F5E-CB859AD39768}"/>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647744" y="4443973"/>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AD2A5587-98E5-86DE-6890-13564AC862FD}"/>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223914" y="442062"/>
            <a:ext cx="1325563" cy="1325563"/>
          </a:xfrm>
          <a:prstGeom prst="rect">
            <a:avLst/>
          </a:prstGeom>
        </p:spPr>
      </p:pic>
      <p:sp>
        <p:nvSpPr>
          <p:cNvPr id="4" name="TextBox 3">
            <a:extLst>
              <a:ext uri="{FF2B5EF4-FFF2-40B4-BE49-F238E27FC236}">
                <a16:creationId xmlns:a16="http://schemas.microsoft.com/office/drawing/2014/main" id="{5B6EAE96-F0FB-64C6-E77D-A82454DD1C01}"/>
              </a:ext>
            </a:extLst>
          </p:cNvPr>
          <p:cNvSpPr txBox="1"/>
          <p:nvPr/>
        </p:nvSpPr>
        <p:spPr>
          <a:xfrm>
            <a:off x="1969574" y="1572646"/>
            <a:ext cx="8777757"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Tribal utility scale projects subject to the rule</a:t>
            </a:r>
          </a:p>
          <a:p>
            <a:pPr marL="285750" indent="-285750">
              <a:buFont typeface="Arial" panose="020B0604020202020204" pitchFamily="34" charset="0"/>
              <a:buChar char="•"/>
            </a:pPr>
            <a:r>
              <a:rPr lang="en-US" sz="2400" dirty="0"/>
              <a:t>Alliance for Clean Tribal Energy (similar to NAIHC role) advocating for Tribal exemptions</a:t>
            </a:r>
          </a:p>
          <a:p>
            <a:pPr marL="285750" indent="-285750">
              <a:buFont typeface="Arial" panose="020B0604020202020204" pitchFamily="34" charset="0"/>
              <a:buChar char="•"/>
            </a:pPr>
            <a:r>
              <a:rPr lang="en-US" sz="2400" dirty="0"/>
              <a:t>FERC held two consultations October and November</a:t>
            </a:r>
          </a:p>
          <a:p>
            <a:pPr marL="285750" indent="-285750">
              <a:buFont typeface="Arial" panose="020B0604020202020204" pitchFamily="34" charset="0"/>
              <a:buChar char="•"/>
            </a:pPr>
            <a:r>
              <a:rPr lang="en-US" sz="2400" dirty="0"/>
              <a:t>Comment period ended this past Monday</a:t>
            </a:r>
          </a:p>
          <a:p>
            <a:pPr marL="285750" indent="-285750">
              <a:buFont typeface="Arial" panose="020B0604020202020204" pitchFamily="34" charset="0"/>
              <a:buChar char="•"/>
            </a:pPr>
            <a:r>
              <a:rPr lang="en-US" sz="2400" dirty="0"/>
              <a:t>Waiting to see what FERC might do, but could be impacted by recent election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pic>
        <p:nvPicPr>
          <p:cNvPr id="12" name="Content Placeholder 11" descr="A red and blue pattern&#10;&#10;Description automatically generated">
            <a:extLst>
              <a:ext uri="{FF2B5EF4-FFF2-40B4-BE49-F238E27FC236}">
                <a16:creationId xmlns:a16="http://schemas.microsoft.com/office/drawing/2014/main" id="{65EF143A-65C0-DB92-396A-1E2AD40239F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73546"/>
          <a:stretch/>
        </p:blipFill>
        <p:spPr>
          <a:xfrm rot="5400000">
            <a:off x="5704294" y="370292"/>
            <a:ext cx="783414" cy="12192002"/>
          </a:xfrm>
        </p:spPr>
      </p:pic>
    </p:spTree>
    <p:extLst>
      <p:ext uri="{BB962C8B-B14F-4D97-AF65-F5344CB8AC3E}">
        <p14:creationId xmlns:p14="http://schemas.microsoft.com/office/powerpoint/2010/main" val="2720442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B0E6-F784-1DBF-791C-A56F187EA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0ED6E-A8A8-D11F-2A9B-7228C9681DC2}"/>
              </a:ext>
            </a:extLst>
          </p:cNvPr>
          <p:cNvSpPr>
            <a:spLocks noGrp="1"/>
          </p:cNvSpPr>
          <p:nvPr>
            <p:ph type="title"/>
          </p:nvPr>
        </p:nvSpPr>
        <p:spPr>
          <a:xfrm>
            <a:off x="1843790" y="783414"/>
            <a:ext cx="9510008" cy="910475"/>
          </a:xfrm>
        </p:spPr>
        <p:txBody>
          <a:bodyPr>
            <a:noAutofit/>
          </a:bodyPr>
          <a:lstStyle/>
          <a:p>
            <a:r>
              <a:rPr lang="en-US" sz="6000" b="1" dirty="0">
                <a:solidFill>
                  <a:schemeClr val="accent2"/>
                </a:solidFill>
              </a:rPr>
              <a:t>Ørsted </a:t>
            </a:r>
            <a:endParaRPr lang="en-US" sz="6000" dirty="0"/>
          </a:p>
        </p:txBody>
      </p:sp>
      <p:pic>
        <p:nvPicPr>
          <p:cNvPr id="7" name="Picture 6" descr="A blue bird with a black background&#10;&#10;Description automatically generated">
            <a:extLst>
              <a:ext uri="{FF2B5EF4-FFF2-40B4-BE49-F238E27FC236}">
                <a16:creationId xmlns:a16="http://schemas.microsoft.com/office/drawing/2014/main" id="{D57E113F-DD9D-B66A-2F5E-CB859AD39768}"/>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647744" y="4443973"/>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AD2A5587-98E5-86DE-6890-13564AC862FD}"/>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223914" y="442062"/>
            <a:ext cx="1325563" cy="1325563"/>
          </a:xfrm>
          <a:prstGeom prst="rect">
            <a:avLst/>
          </a:prstGeom>
        </p:spPr>
      </p:pic>
      <p:sp>
        <p:nvSpPr>
          <p:cNvPr id="4" name="TextBox 3">
            <a:extLst>
              <a:ext uri="{FF2B5EF4-FFF2-40B4-BE49-F238E27FC236}">
                <a16:creationId xmlns:a16="http://schemas.microsoft.com/office/drawing/2014/main" id="{5B6EAE96-F0FB-64C6-E77D-A82454DD1C01}"/>
              </a:ext>
            </a:extLst>
          </p:cNvPr>
          <p:cNvSpPr txBox="1"/>
          <p:nvPr/>
        </p:nvSpPr>
        <p:spPr>
          <a:xfrm>
            <a:off x="504030" y="1878855"/>
            <a:ext cx="7701368"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Renewable Energy Developer</a:t>
            </a:r>
          </a:p>
          <a:p>
            <a:pPr marL="742950" lvl="1" indent="-285750">
              <a:buFont typeface="Arial" panose="020B0604020202020204" pitchFamily="34" charset="0"/>
              <a:buChar char="•"/>
            </a:pPr>
            <a:r>
              <a:rPr lang="en-US" sz="2400" dirty="0"/>
              <a:t>Wind, Solar, Battery</a:t>
            </a:r>
          </a:p>
          <a:p>
            <a:pPr marL="742950" lvl="1" indent="-285750">
              <a:buFont typeface="Arial" panose="020B0604020202020204" pitchFamily="34" charset="0"/>
              <a:buChar char="•"/>
            </a:pPr>
            <a:r>
              <a:rPr lang="en-US" sz="2400" dirty="0"/>
              <a:t>Owned by Denmark</a:t>
            </a:r>
          </a:p>
          <a:p>
            <a:pPr marL="285750" indent="-285750">
              <a:buFont typeface="Arial" panose="020B0604020202020204" pitchFamily="34" charset="0"/>
              <a:buChar char="•"/>
            </a:pPr>
            <a:r>
              <a:rPr lang="en-US" sz="2400" dirty="0"/>
              <a:t>Largest Offshore Wind Companies </a:t>
            </a:r>
          </a:p>
          <a:p>
            <a:r>
              <a:rPr lang="en-US" sz="2400" dirty="0"/>
              <a:t>	in the world</a:t>
            </a:r>
          </a:p>
          <a:p>
            <a:pPr marL="285750" indent="-285750">
              <a:buFont typeface="Arial" panose="020B0604020202020204" pitchFamily="34" charset="0"/>
              <a:buChar char="•"/>
            </a:pPr>
            <a:r>
              <a:rPr lang="en-US" sz="2400" dirty="0"/>
              <a:t>Improving Engagement with Tribal Nations</a:t>
            </a:r>
          </a:p>
          <a:p>
            <a:pPr marL="742950" lvl="1" indent="-285750">
              <a:buFont typeface="Arial" panose="020B0604020202020204" pitchFamily="34" charset="0"/>
              <a:buChar char="•"/>
            </a:pPr>
            <a:r>
              <a:rPr lang="en-US" sz="2400" dirty="0"/>
              <a:t>Working with THPOs, Tribal leadership</a:t>
            </a:r>
          </a:p>
          <a:p>
            <a:pPr marL="285750" indent="-285750">
              <a:buFont typeface="Arial" panose="020B0604020202020204" pitchFamily="34" charset="0"/>
              <a:buChar char="•"/>
            </a:pPr>
            <a:r>
              <a:rPr lang="en-US" sz="2400" dirty="0"/>
              <a:t>Looking to Partner with Tribes</a:t>
            </a:r>
          </a:p>
          <a:p>
            <a:pPr marL="285750" indent="-285750">
              <a:buFont typeface="Arial" panose="020B0604020202020204" pitchFamily="34" charset="0"/>
              <a:buChar char="•"/>
            </a:pPr>
            <a:r>
              <a:rPr lang="en-US" sz="2400" dirty="0"/>
              <a:t>Incorporating Community Benefits and Co-Ownership Opportunities		</a:t>
            </a:r>
          </a:p>
          <a:p>
            <a:pPr marL="285750" indent="-285750">
              <a:buFont typeface="Arial" panose="020B0604020202020204" pitchFamily="34" charset="0"/>
              <a:buChar char="•"/>
            </a:pPr>
            <a:endParaRPr lang="en-US" sz="2400" dirty="0"/>
          </a:p>
        </p:txBody>
      </p:sp>
      <p:pic>
        <p:nvPicPr>
          <p:cNvPr id="12" name="Content Placeholder 11" descr="A red and blue pattern&#10;&#10;Description automatically generated">
            <a:extLst>
              <a:ext uri="{FF2B5EF4-FFF2-40B4-BE49-F238E27FC236}">
                <a16:creationId xmlns:a16="http://schemas.microsoft.com/office/drawing/2014/main" id="{65EF143A-65C0-DB92-396A-1E2AD40239F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73546"/>
          <a:stretch/>
        </p:blipFill>
        <p:spPr>
          <a:xfrm rot="5400000">
            <a:off x="5704294" y="370292"/>
            <a:ext cx="783414" cy="12192002"/>
          </a:xfrm>
        </p:spPr>
      </p:pic>
      <p:pic>
        <p:nvPicPr>
          <p:cNvPr id="3" name="Picture 2">
            <a:extLst>
              <a:ext uri="{FF2B5EF4-FFF2-40B4-BE49-F238E27FC236}">
                <a16:creationId xmlns:a16="http://schemas.microsoft.com/office/drawing/2014/main" id="{03CFDD49-AD59-2A10-52E1-CD3330A9A9F9}"/>
              </a:ext>
            </a:extLst>
          </p:cNvPr>
          <p:cNvPicPr>
            <a:picLocks noChangeAspect="1"/>
          </p:cNvPicPr>
          <p:nvPr/>
        </p:nvPicPr>
        <p:blipFill>
          <a:blip r:embed="rId5"/>
          <a:stretch>
            <a:fillRect/>
          </a:stretch>
        </p:blipFill>
        <p:spPr>
          <a:xfrm>
            <a:off x="5505542" y="423624"/>
            <a:ext cx="6395371" cy="3614050"/>
          </a:xfrm>
          <a:prstGeom prst="rect">
            <a:avLst/>
          </a:prstGeom>
        </p:spPr>
      </p:pic>
    </p:spTree>
    <p:extLst>
      <p:ext uri="{BB962C8B-B14F-4D97-AF65-F5344CB8AC3E}">
        <p14:creationId xmlns:p14="http://schemas.microsoft.com/office/powerpoint/2010/main" val="45678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4F3B6-ED95-2E31-1B6E-3796ED443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73D77B-0FCD-DF6E-3E60-6B7B5371735A}"/>
              </a:ext>
            </a:extLst>
          </p:cNvPr>
          <p:cNvSpPr>
            <a:spLocks noGrp="1"/>
          </p:cNvSpPr>
          <p:nvPr>
            <p:ph type="title"/>
          </p:nvPr>
        </p:nvSpPr>
        <p:spPr>
          <a:xfrm>
            <a:off x="1463040" y="365125"/>
            <a:ext cx="9890759" cy="1325563"/>
          </a:xfrm>
        </p:spPr>
        <p:txBody>
          <a:bodyPr/>
          <a:lstStyle/>
          <a:p>
            <a:r>
              <a:rPr lang="en-US" b="1" dirty="0">
                <a:solidFill>
                  <a:schemeClr val="accent2"/>
                </a:solidFill>
              </a:rPr>
              <a:t>Infrastructure is Everything</a:t>
            </a:r>
          </a:p>
        </p:txBody>
      </p:sp>
      <p:sp>
        <p:nvSpPr>
          <p:cNvPr id="12" name="TextBox 11">
            <a:extLst>
              <a:ext uri="{FF2B5EF4-FFF2-40B4-BE49-F238E27FC236}">
                <a16:creationId xmlns:a16="http://schemas.microsoft.com/office/drawing/2014/main" id="{D9CCACDE-FE3C-F079-660B-988096B3BF06}"/>
              </a:ext>
            </a:extLst>
          </p:cNvPr>
          <p:cNvSpPr txBox="1"/>
          <p:nvPr/>
        </p:nvSpPr>
        <p:spPr>
          <a:xfrm>
            <a:off x="925123" y="1786900"/>
            <a:ext cx="9784210" cy="3970318"/>
          </a:xfrm>
          <a:prstGeom prst="rect">
            <a:avLst/>
          </a:prstGeom>
          <a:noFill/>
        </p:spPr>
        <p:txBody>
          <a:bodyPr wrap="square" rtlCol="0">
            <a:spAutoFit/>
          </a:bodyPr>
          <a:lstStyle/>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Electricity Infrastructure:</a:t>
            </a:r>
          </a:p>
          <a:p>
            <a:pPr marL="742950" lvl="1" indent="-285750">
              <a:buFont typeface="Arial" panose="020B0604020202020204" pitchFamily="34" charset="0"/>
              <a:buChar char="•"/>
            </a:pPr>
            <a:r>
              <a:rPr lang="en-US" sz="2800" dirty="0"/>
              <a:t>Generation Projects</a:t>
            </a:r>
          </a:p>
          <a:p>
            <a:pPr marL="742950" lvl="1" indent="-285750">
              <a:buFont typeface="Arial" panose="020B0604020202020204" pitchFamily="34" charset="0"/>
              <a:buChar char="•"/>
            </a:pPr>
            <a:r>
              <a:rPr lang="en-US" sz="2800" dirty="0"/>
              <a:t>Transmission/Access to the Grid</a:t>
            </a:r>
          </a:p>
          <a:p>
            <a:pPr marL="742950" lvl="1" indent="-285750">
              <a:buFont typeface="Arial" panose="020B0604020202020204" pitchFamily="34" charset="0"/>
              <a:buChar char="•"/>
            </a:pPr>
            <a:r>
              <a:rPr lang="en-US" sz="2800" dirty="0"/>
              <a:t>Microgrids</a:t>
            </a:r>
          </a:p>
          <a:p>
            <a:pPr marL="742950" lvl="1" indent="-285750">
              <a:buFont typeface="Arial" panose="020B0604020202020204" pitchFamily="34" charset="0"/>
              <a:buChar char="•"/>
            </a:pPr>
            <a:r>
              <a:rPr lang="en-US" sz="2800" dirty="0"/>
              <a:t>Tribal Utilities</a:t>
            </a:r>
          </a:p>
          <a:p>
            <a:pPr marL="742950" lvl="1"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pic>
        <p:nvPicPr>
          <p:cNvPr id="7" name="Content Placeholder 6" descr="A red and blue pattern&#10;&#10;Description automatically generated">
            <a:extLst>
              <a:ext uri="{FF2B5EF4-FFF2-40B4-BE49-F238E27FC236}">
                <a16:creationId xmlns:a16="http://schemas.microsoft.com/office/drawing/2014/main" id="{84DC0CF9-674E-1AA6-3812-01CDAF8F836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37911"/>
          <a:stretch/>
        </p:blipFill>
        <p:spPr>
          <a:xfrm>
            <a:off x="11009210" y="0"/>
            <a:ext cx="1182790" cy="6858000"/>
          </a:xfrm>
        </p:spPr>
      </p:pic>
      <p:pic>
        <p:nvPicPr>
          <p:cNvPr id="3" name="Picture 2" descr="A blue bird with a black background&#10;&#10;Description automatically generated">
            <a:extLst>
              <a:ext uri="{FF2B5EF4-FFF2-40B4-BE49-F238E27FC236}">
                <a16:creationId xmlns:a16="http://schemas.microsoft.com/office/drawing/2014/main" id="{790E0AB9-A9AB-813B-FD9D-10F4D1DC05B2}"/>
              </a:ext>
            </a:extLst>
          </p:cNvPr>
          <p:cNvPicPr>
            <a:picLocks noChangeAspect="1"/>
          </p:cNvPicPr>
          <p:nvPr/>
        </p:nvPicPr>
        <p:blipFill>
          <a:blip r:embed="rId3">
            <a:alphaModFix amt="54000"/>
            <a:extLst>
              <a:ext uri="{28A0092B-C50C-407E-A947-70E740481C1C}">
                <a14:useLocalDpi xmlns:a14="http://schemas.microsoft.com/office/drawing/2010/main" val="0"/>
              </a:ext>
            </a:extLst>
          </a:blip>
          <a:stretch>
            <a:fillRect/>
          </a:stretch>
        </p:blipFill>
        <p:spPr>
          <a:xfrm rot="20491167" flipH="1">
            <a:off x="9502100" y="5258497"/>
            <a:ext cx="1412107" cy="1412107"/>
          </a:xfrm>
          <a:prstGeom prst="rect">
            <a:avLst/>
          </a:prstGeom>
        </p:spPr>
      </p:pic>
    </p:spTree>
    <p:extLst>
      <p:ext uri="{BB962C8B-B14F-4D97-AF65-F5344CB8AC3E}">
        <p14:creationId xmlns:p14="http://schemas.microsoft.com/office/powerpoint/2010/main" val="181157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A2E0-637E-63BB-BA50-E3DD183175C6}"/>
              </a:ext>
            </a:extLst>
          </p:cNvPr>
          <p:cNvSpPr>
            <a:spLocks noGrp="1"/>
          </p:cNvSpPr>
          <p:nvPr>
            <p:ph type="title"/>
          </p:nvPr>
        </p:nvSpPr>
        <p:spPr>
          <a:xfrm>
            <a:off x="1018160" y="526140"/>
            <a:ext cx="10515600" cy="1325563"/>
          </a:xfrm>
        </p:spPr>
        <p:txBody>
          <a:bodyPr>
            <a:normAutofit/>
          </a:bodyPr>
          <a:lstStyle/>
          <a:p>
            <a:r>
              <a:rPr lang="en-US" sz="5400" b="1" dirty="0">
                <a:solidFill>
                  <a:schemeClr val="accent2"/>
                </a:solidFill>
              </a:rPr>
              <a:t>Moapa Band of Paiute Indians</a:t>
            </a:r>
            <a:endParaRPr lang="en-US" sz="5400" dirty="0">
              <a:solidFill>
                <a:schemeClr val="bg1"/>
              </a:solidFill>
            </a:endParaRPr>
          </a:p>
        </p:txBody>
      </p:sp>
      <p:pic>
        <p:nvPicPr>
          <p:cNvPr id="7" name="Picture 6" descr="A blue bird with a black background&#10;&#10;Description automatically generated">
            <a:extLst>
              <a:ext uri="{FF2B5EF4-FFF2-40B4-BE49-F238E27FC236}">
                <a16:creationId xmlns:a16="http://schemas.microsoft.com/office/drawing/2014/main" id="{D2D5330A-57A3-A88F-2937-47062CF0B612}"/>
              </a:ext>
            </a:extLst>
          </p:cNvPr>
          <p:cNvPicPr>
            <a:picLocks noChangeAspect="1"/>
          </p:cNvPicPr>
          <p:nvPr/>
        </p:nvPicPr>
        <p:blipFill>
          <a:blip r:embed="rId2">
            <a:alphaModFix amt="84000"/>
            <a:extLst>
              <a:ext uri="{28A0092B-C50C-407E-A947-70E740481C1C}">
                <a14:useLocalDpi xmlns:a14="http://schemas.microsoft.com/office/drawing/2010/main" val="0"/>
              </a:ext>
            </a:extLst>
          </a:blip>
          <a:stretch>
            <a:fillRect/>
          </a:stretch>
        </p:blipFill>
        <p:spPr>
          <a:xfrm rot="20491167" flipH="1">
            <a:off x="10450544" y="865491"/>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CCD1B162-493E-4F0A-8814-9975821BAB50}"/>
              </a:ext>
            </a:extLst>
          </p:cNvPr>
          <p:cNvPicPr>
            <a:picLocks noChangeAspect="1"/>
          </p:cNvPicPr>
          <p:nvPr/>
        </p:nvPicPr>
        <p:blipFill>
          <a:blip r:embed="rId3">
            <a:alphaModFix amt="84000"/>
            <a:extLst>
              <a:ext uri="{28A0092B-C50C-407E-A947-70E740481C1C}">
                <a14:useLocalDpi xmlns:a14="http://schemas.microsoft.com/office/drawing/2010/main" val="0"/>
              </a:ext>
            </a:extLst>
          </a:blip>
          <a:stretch>
            <a:fillRect/>
          </a:stretch>
        </p:blipFill>
        <p:spPr>
          <a:xfrm rot="20003251">
            <a:off x="610418" y="5228071"/>
            <a:ext cx="1325563" cy="1325563"/>
          </a:xfrm>
          <a:prstGeom prst="rect">
            <a:avLst/>
          </a:prstGeom>
        </p:spPr>
      </p:pic>
      <p:sp>
        <p:nvSpPr>
          <p:cNvPr id="10" name="TextBox 9">
            <a:extLst>
              <a:ext uri="{FF2B5EF4-FFF2-40B4-BE49-F238E27FC236}">
                <a16:creationId xmlns:a16="http://schemas.microsoft.com/office/drawing/2014/main" id="{71BAD67E-8C02-3679-B036-795F7F7398E4}"/>
              </a:ext>
            </a:extLst>
          </p:cNvPr>
          <p:cNvSpPr txBox="1"/>
          <p:nvPr/>
        </p:nvSpPr>
        <p:spPr>
          <a:xfrm>
            <a:off x="710119" y="2470410"/>
            <a:ext cx="5565841" cy="369332"/>
          </a:xfrm>
          <a:prstGeom prst="rect">
            <a:avLst/>
          </a:prstGeom>
          <a:noFill/>
        </p:spPr>
        <p:txBody>
          <a:bodyPr wrap="square" rtlCol="0">
            <a:spAutoFit/>
          </a:bodyPr>
          <a:lstStyle/>
          <a:p>
            <a:r>
              <a:rPr lang="en-US" dirty="0">
                <a:solidFill>
                  <a:schemeClr val="bg1"/>
                </a:solidFill>
              </a:rPr>
              <a:t>Text goes here.</a:t>
            </a:r>
          </a:p>
        </p:txBody>
      </p:sp>
      <p:pic>
        <p:nvPicPr>
          <p:cNvPr id="5" name="Content Placeholder 4" descr="A field of solar panels&#10;&#10;Description automatically generated">
            <a:extLst>
              <a:ext uri="{FF2B5EF4-FFF2-40B4-BE49-F238E27FC236}">
                <a16:creationId xmlns:a16="http://schemas.microsoft.com/office/drawing/2014/main" id="{D12FB4FB-F099-F748-4595-B87B4645FD3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11747" y="1851703"/>
            <a:ext cx="5764213" cy="3224785"/>
          </a:xfrm>
        </p:spPr>
      </p:pic>
      <p:pic>
        <p:nvPicPr>
          <p:cNvPr id="6" name="Picture 5">
            <a:extLst>
              <a:ext uri="{FF2B5EF4-FFF2-40B4-BE49-F238E27FC236}">
                <a16:creationId xmlns:a16="http://schemas.microsoft.com/office/drawing/2014/main" id="{B3070876-BA34-40A9-5AD0-4BA0968099F7}"/>
              </a:ext>
            </a:extLst>
          </p:cNvPr>
          <p:cNvPicPr>
            <a:picLocks noChangeAspect="1"/>
          </p:cNvPicPr>
          <p:nvPr/>
        </p:nvPicPr>
        <p:blipFill>
          <a:blip r:embed="rId5"/>
          <a:stretch>
            <a:fillRect/>
          </a:stretch>
        </p:blipFill>
        <p:spPr>
          <a:xfrm>
            <a:off x="6861850" y="1558737"/>
            <a:ext cx="4250280" cy="5221576"/>
          </a:xfrm>
          <a:prstGeom prst="rect">
            <a:avLst/>
          </a:prstGeom>
        </p:spPr>
      </p:pic>
    </p:spTree>
    <p:extLst>
      <p:ext uri="{BB962C8B-B14F-4D97-AF65-F5344CB8AC3E}">
        <p14:creationId xmlns:p14="http://schemas.microsoft.com/office/powerpoint/2010/main" val="3119403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A2E0-637E-63BB-BA50-E3DD183175C6}"/>
              </a:ext>
            </a:extLst>
          </p:cNvPr>
          <p:cNvSpPr>
            <a:spLocks noGrp="1"/>
          </p:cNvSpPr>
          <p:nvPr>
            <p:ph type="title"/>
          </p:nvPr>
        </p:nvSpPr>
        <p:spPr>
          <a:xfrm>
            <a:off x="1018160" y="526140"/>
            <a:ext cx="10515600" cy="1325563"/>
          </a:xfrm>
        </p:spPr>
        <p:txBody>
          <a:bodyPr>
            <a:normAutofit/>
          </a:bodyPr>
          <a:lstStyle/>
          <a:p>
            <a:r>
              <a:rPr lang="en-US" sz="5400" b="1" dirty="0">
                <a:solidFill>
                  <a:schemeClr val="accent2"/>
                </a:solidFill>
              </a:rPr>
              <a:t>Standing Rock Sioux Tribe</a:t>
            </a:r>
            <a:endParaRPr lang="en-US" sz="5400" dirty="0">
              <a:solidFill>
                <a:schemeClr val="bg1"/>
              </a:solidFill>
            </a:endParaRPr>
          </a:p>
        </p:txBody>
      </p:sp>
      <p:pic>
        <p:nvPicPr>
          <p:cNvPr id="7" name="Picture 6" descr="A blue bird with a black background&#10;&#10;Description automatically generated">
            <a:extLst>
              <a:ext uri="{FF2B5EF4-FFF2-40B4-BE49-F238E27FC236}">
                <a16:creationId xmlns:a16="http://schemas.microsoft.com/office/drawing/2014/main" id="{D2D5330A-57A3-A88F-2937-47062CF0B612}"/>
              </a:ext>
            </a:extLst>
          </p:cNvPr>
          <p:cNvPicPr>
            <a:picLocks noChangeAspect="1"/>
          </p:cNvPicPr>
          <p:nvPr/>
        </p:nvPicPr>
        <p:blipFill>
          <a:blip r:embed="rId2">
            <a:alphaModFix amt="84000"/>
            <a:extLst>
              <a:ext uri="{28A0092B-C50C-407E-A947-70E740481C1C}">
                <a14:useLocalDpi xmlns:a14="http://schemas.microsoft.com/office/drawing/2010/main" val="0"/>
              </a:ext>
            </a:extLst>
          </a:blip>
          <a:stretch>
            <a:fillRect/>
          </a:stretch>
        </p:blipFill>
        <p:spPr>
          <a:xfrm rot="20491167" flipH="1">
            <a:off x="10450544" y="865491"/>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CCD1B162-493E-4F0A-8814-9975821BAB50}"/>
              </a:ext>
            </a:extLst>
          </p:cNvPr>
          <p:cNvPicPr>
            <a:picLocks noChangeAspect="1"/>
          </p:cNvPicPr>
          <p:nvPr/>
        </p:nvPicPr>
        <p:blipFill>
          <a:blip r:embed="rId3">
            <a:alphaModFix amt="84000"/>
            <a:extLst>
              <a:ext uri="{28A0092B-C50C-407E-A947-70E740481C1C}">
                <a14:useLocalDpi xmlns:a14="http://schemas.microsoft.com/office/drawing/2010/main" val="0"/>
              </a:ext>
            </a:extLst>
          </a:blip>
          <a:stretch>
            <a:fillRect/>
          </a:stretch>
        </p:blipFill>
        <p:spPr>
          <a:xfrm rot="20003251">
            <a:off x="610418" y="5228071"/>
            <a:ext cx="1325563" cy="1325563"/>
          </a:xfrm>
          <a:prstGeom prst="rect">
            <a:avLst/>
          </a:prstGeom>
        </p:spPr>
      </p:pic>
      <p:sp>
        <p:nvSpPr>
          <p:cNvPr id="10" name="TextBox 9">
            <a:extLst>
              <a:ext uri="{FF2B5EF4-FFF2-40B4-BE49-F238E27FC236}">
                <a16:creationId xmlns:a16="http://schemas.microsoft.com/office/drawing/2014/main" id="{71BAD67E-8C02-3679-B036-795F7F7398E4}"/>
              </a:ext>
            </a:extLst>
          </p:cNvPr>
          <p:cNvSpPr txBox="1"/>
          <p:nvPr/>
        </p:nvSpPr>
        <p:spPr>
          <a:xfrm>
            <a:off x="710119" y="2470410"/>
            <a:ext cx="5565841" cy="369332"/>
          </a:xfrm>
          <a:prstGeom prst="rect">
            <a:avLst/>
          </a:prstGeom>
          <a:noFill/>
        </p:spPr>
        <p:txBody>
          <a:bodyPr wrap="square" rtlCol="0">
            <a:spAutoFit/>
          </a:bodyPr>
          <a:lstStyle/>
          <a:p>
            <a:r>
              <a:rPr lang="en-US" dirty="0">
                <a:solidFill>
                  <a:schemeClr val="bg1"/>
                </a:solidFill>
              </a:rPr>
              <a:t>Text goes here.</a:t>
            </a:r>
          </a:p>
        </p:txBody>
      </p:sp>
      <p:sp>
        <p:nvSpPr>
          <p:cNvPr id="4" name="Content Placeholder 3">
            <a:extLst>
              <a:ext uri="{FF2B5EF4-FFF2-40B4-BE49-F238E27FC236}">
                <a16:creationId xmlns:a16="http://schemas.microsoft.com/office/drawing/2014/main" id="{6D3952C3-954D-55A3-543D-F5B9CF2C0B4D}"/>
              </a:ext>
            </a:extLst>
          </p:cNvPr>
          <p:cNvSpPr>
            <a:spLocks noGrp="1"/>
          </p:cNvSpPr>
          <p:nvPr>
            <p:ph idx="1"/>
          </p:nvPr>
        </p:nvSpPr>
        <p:spPr/>
        <p:txBody>
          <a:bodyPr/>
          <a:lstStyle/>
          <a:p>
            <a:r>
              <a:rPr lang="en-US" sz="3200" dirty="0" err="1"/>
              <a:t>Anpetu</a:t>
            </a:r>
            <a:r>
              <a:rPr lang="en-US" sz="3200" dirty="0"/>
              <a:t> Wi Wind Farm</a:t>
            </a:r>
          </a:p>
          <a:p>
            <a:r>
              <a:rPr lang="en-GB" sz="3200" dirty="0">
                <a:solidFill>
                  <a:schemeClr val="tx1"/>
                </a:solidFill>
              </a:rPr>
              <a:t>235 MW Wind Farm in North Dakota</a:t>
            </a:r>
          </a:p>
          <a:p>
            <a:r>
              <a:rPr lang="en-GB" sz="3200" dirty="0">
                <a:solidFill>
                  <a:schemeClr val="tx1"/>
                </a:solidFill>
              </a:rPr>
              <a:t>Met towers Installed</a:t>
            </a:r>
          </a:p>
          <a:p>
            <a:r>
              <a:rPr lang="en-GB" sz="3200" dirty="0">
                <a:solidFill>
                  <a:schemeClr val="tx1"/>
                </a:solidFill>
              </a:rPr>
              <a:t>Contracted Development Partners</a:t>
            </a:r>
          </a:p>
          <a:p>
            <a:r>
              <a:rPr lang="en-US" sz="3200" dirty="0"/>
              <a:t>Would double Tribe’s Annual Revenues </a:t>
            </a:r>
            <a:r>
              <a:rPr lang="en-US" sz="3200" baseline="30000" dirty="0"/>
              <a:t>(</a:t>
            </a:r>
            <a:r>
              <a:rPr lang="en-US" sz="2800" baseline="30000" dirty="0"/>
              <a:t>*Project Website)</a:t>
            </a:r>
          </a:p>
        </p:txBody>
      </p:sp>
    </p:spTree>
    <p:extLst>
      <p:ext uri="{BB962C8B-B14F-4D97-AF65-F5344CB8AC3E}">
        <p14:creationId xmlns:p14="http://schemas.microsoft.com/office/powerpoint/2010/main" val="1432537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B0E6-F784-1DBF-791C-A56F187EA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0ED6E-A8A8-D11F-2A9B-7228C9681DC2}"/>
              </a:ext>
            </a:extLst>
          </p:cNvPr>
          <p:cNvSpPr>
            <a:spLocks noGrp="1"/>
          </p:cNvSpPr>
          <p:nvPr>
            <p:ph type="title"/>
          </p:nvPr>
        </p:nvSpPr>
        <p:spPr>
          <a:xfrm>
            <a:off x="1843789" y="783414"/>
            <a:ext cx="9755311" cy="910475"/>
          </a:xfrm>
        </p:spPr>
        <p:txBody>
          <a:bodyPr>
            <a:noAutofit/>
          </a:bodyPr>
          <a:lstStyle/>
          <a:p>
            <a:r>
              <a:rPr lang="en-US" sz="6000" b="1" dirty="0">
                <a:solidFill>
                  <a:schemeClr val="accent2"/>
                </a:solidFill>
              </a:rPr>
              <a:t>Funding Utility Scale Projects</a:t>
            </a:r>
            <a:endParaRPr lang="en-US" sz="6000" dirty="0"/>
          </a:p>
        </p:txBody>
      </p:sp>
      <p:pic>
        <p:nvPicPr>
          <p:cNvPr id="7" name="Picture 6" descr="A blue bird with a black background&#10;&#10;Description automatically generated">
            <a:extLst>
              <a:ext uri="{FF2B5EF4-FFF2-40B4-BE49-F238E27FC236}">
                <a16:creationId xmlns:a16="http://schemas.microsoft.com/office/drawing/2014/main" id="{D57E113F-DD9D-B66A-2F5E-CB859AD39768}"/>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647744" y="4443973"/>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AD2A5587-98E5-86DE-6890-13564AC862FD}"/>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223914" y="442062"/>
            <a:ext cx="1325563" cy="1325563"/>
          </a:xfrm>
          <a:prstGeom prst="rect">
            <a:avLst/>
          </a:prstGeom>
        </p:spPr>
      </p:pic>
      <p:sp>
        <p:nvSpPr>
          <p:cNvPr id="4" name="TextBox 3">
            <a:extLst>
              <a:ext uri="{FF2B5EF4-FFF2-40B4-BE49-F238E27FC236}">
                <a16:creationId xmlns:a16="http://schemas.microsoft.com/office/drawing/2014/main" id="{5B6EAE96-F0FB-64C6-E77D-A82454DD1C01}"/>
              </a:ext>
            </a:extLst>
          </p:cNvPr>
          <p:cNvSpPr txBox="1"/>
          <p:nvPr/>
        </p:nvSpPr>
        <p:spPr>
          <a:xfrm>
            <a:off x="1127343" y="1724998"/>
            <a:ext cx="10471757" cy="4647426"/>
          </a:xfrm>
          <a:prstGeom prst="rect">
            <a:avLst/>
          </a:prstGeom>
          <a:noFill/>
        </p:spPr>
        <p:txBody>
          <a:bodyPr wrap="square" rtlCol="0">
            <a:spAutoFit/>
          </a:bodyPr>
          <a:lstStyle/>
          <a:p>
            <a:pPr marL="285750" indent="-285750">
              <a:buFont typeface="Arial" panose="020B0604020202020204" pitchFamily="34" charset="0"/>
              <a:buChar char="•"/>
            </a:pPr>
            <a:r>
              <a:rPr lang="en-US" sz="2800" dirty="0"/>
              <a:t>Multi-Multi-Million Dollar Projects</a:t>
            </a:r>
          </a:p>
          <a:p>
            <a:pPr marL="285750" indent="-285750">
              <a:buFont typeface="Arial" panose="020B0604020202020204" pitchFamily="34" charset="0"/>
              <a:buChar char="•"/>
            </a:pPr>
            <a:r>
              <a:rPr lang="en-US" sz="2800" dirty="0"/>
              <a:t>Transmission Connection &amp; Upgrade Costs</a:t>
            </a:r>
          </a:p>
          <a:p>
            <a:pPr marL="285750" indent="-285750">
              <a:buFont typeface="Arial" panose="020B0604020202020204" pitchFamily="34" charset="0"/>
              <a:buChar char="•"/>
            </a:pPr>
            <a:r>
              <a:rPr lang="en-US" sz="2800" dirty="0"/>
              <a:t>Power Purchase Agreements</a:t>
            </a:r>
          </a:p>
          <a:p>
            <a:pPr marL="285750" indent="-285750">
              <a:buFont typeface="Arial" panose="020B0604020202020204" pitchFamily="34" charset="0"/>
              <a:buChar char="•"/>
            </a:pPr>
            <a:r>
              <a:rPr lang="en-US" sz="2800" dirty="0"/>
              <a:t>Tax Credits/Direct Pay</a:t>
            </a:r>
          </a:p>
          <a:p>
            <a:pPr marL="742950" lvl="1" indent="-285750">
              <a:buFont typeface="Arial" panose="020B0604020202020204" pitchFamily="34" charset="0"/>
              <a:buChar char="•"/>
            </a:pPr>
            <a:r>
              <a:rPr lang="en-US" sz="2800" dirty="0"/>
              <a:t>Production/Investment Tax Credits</a:t>
            </a:r>
          </a:p>
          <a:p>
            <a:pPr marL="742950" lvl="1" indent="-285750">
              <a:buFont typeface="Arial" panose="020B0604020202020204" pitchFamily="34" charset="0"/>
              <a:buChar char="•"/>
            </a:pPr>
            <a:r>
              <a:rPr lang="en-US" sz="2800" dirty="0"/>
              <a:t>Bonus credits for Energy Community projects (closing fossil fuel projects)</a:t>
            </a:r>
          </a:p>
          <a:p>
            <a:pPr marL="742950" lvl="1" indent="-285750">
              <a:buFont typeface="Arial" panose="020B0604020202020204" pitchFamily="34" charset="0"/>
              <a:buChar char="•"/>
            </a:pPr>
            <a:r>
              <a:rPr lang="en-US" sz="2800" dirty="0"/>
              <a:t>Bonus credits for Indian Country or low-income community projects</a:t>
            </a:r>
          </a:p>
          <a:p>
            <a:pPr marL="742950" lvl="1" indent="-285750">
              <a:buFont typeface="Arial" panose="020B0604020202020204" pitchFamily="34" charset="0"/>
              <a:buChar char="•"/>
            </a:pPr>
            <a:r>
              <a:rPr lang="en-US" sz="2800" dirty="0"/>
              <a:t>Tribes eligible for Direct Payment</a:t>
            </a:r>
          </a:p>
          <a:p>
            <a:endParaRPr lang="en-US" sz="1600" dirty="0"/>
          </a:p>
        </p:txBody>
      </p:sp>
      <p:pic>
        <p:nvPicPr>
          <p:cNvPr id="12" name="Content Placeholder 11" descr="A red and blue pattern&#10;&#10;Description automatically generated">
            <a:extLst>
              <a:ext uri="{FF2B5EF4-FFF2-40B4-BE49-F238E27FC236}">
                <a16:creationId xmlns:a16="http://schemas.microsoft.com/office/drawing/2014/main" id="{65EF143A-65C0-DB92-396A-1E2AD40239F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73546"/>
          <a:stretch/>
        </p:blipFill>
        <p:spPr>
          <a:xfrm rot="5400000">
            <a:off x="5704294" y="370292"/>
            <a:ext cx="783414" cy="12192002"/>
          </a:xfrm>
        </p:spPr>
      </p:pic>
    </p:spTree>
    <p:extLst>
      <p:ext uri="{BB962C8B-B14F-4D97-AF65-F5344CB8AC3E}">
        <p14:creationId xmlns:p14="http://schemas.microsoft.com/office/powerpoint/2010/main" val="3629063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A2E0-637E-63BB-BA50-E3DD183175C6}"/>
              </a:ext>
            </a:extLst>
          </p:cNvPr>
          <p:cNvSpPr>
            <a:spLocks noGrp="1"/>
          </p:cNvSpPr>
          <p:nvPr>
            <p:ph type="title"/>
          </p:nvPr>
        </p:nvSpPr>
        <p:spPr>
          <a:xfrm>
            <a:off x="1018160" y="526140"/>
            <a:ext cx="10515600" cy="1325563"/>
          </a:xfrm>
        </p:spPr>
        <p:txBody>
          <a:bodyPr>
            <a:normAutofit/>
          </a:bodyPr>
          <a:lstStyle/>
          <a:p>
            <a:r>
              <a:rPr lang="en-US" sz="5400" b="1" dirty="0">
                <a:solidFill>
                  <a:schemeClr val="accent2"/>
                </a:solidFill>
              </a:rPr>
              <a:t>Viejas Band of Kumeyaay Indians</a:t>
            </a:r>
            <a:endParaRPr lang="en-US" sz="5400" dirty="0">
              <a:solidFill>
                <a:schemeClr val="bg1"/>
              </a:solidFill>
            </a:endParaRPr>
          </a:p>
        </p:txBody>
      </p:sp>
      <p:pic>
        <p:nvPicPr>
          <p:cNvPr id="7" name="Picture 6" descr="A blue bird with a black background&#10;&#10;Description automatically generated">
            <a:extLst>
              <a:ext uri="{FF2B5EF4-FFF2-40B4-BE49-F238E27FC236}">
                <a16:creationId xmlns:a16="http://schemas.microsoft.com/office/drawing/2014/main" id="{D2D5330A-57A3-A88F-2937-47062CF0B612}"/>
              </a:ext>
            </a:extLst>
          </p:cNvPr>
          <p:cNvPicPr>
            <a:picLocks noChangeAspect="1"/>
          </p:cNvPicPr>
          <p:nvPr/>
        </p:nvPicPr>
        <p:blipFill>
          <a:blip r:embed="rId2">
            <a:alphaModFix amt="84000"/>
            <a:extLst>
              <a:ext uri="{28A0092B-C50C-407E-A947-70E740481C1C}">
                <a14:useLocalDpi xmlns:a14="http://schemas.microsoft.com/office/drawing/2010/main" val="0"/>
              </a:ext>
            </a:extLst>
          </a:blip>
          <a:stretch>
            <a:fillRect/>
          </a:stretch>
        </p:blipFill>
        <p:spPr>
          <a:xfrm rot="20491167" flipH="1">
            <a:off x="10450544" y="865491"/>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CCD1B162-493E-4F0A-8814-9975821BAB50}"/>
              </a:ext>
            </a:extLst>
          </p:cNvPr>
          <p:cNvPicPr>
            <a:picLocks noChangeAspect="1"/>
          </p:cNvPicPr>
          <p:nvPr/>
        </p:nvPicPr>
        <p:blipFill>
          <a:blip r:embed="rId3">
            <a:alphaModFix amt="84000"/>
            <a:extLst>
              <a:ext uri="{28A0092B-C50C-407E-A947-70E740481C1C}">
                <a14:useLocalDpi xmlns:a14="http://schemas.microsoft.com/office/drawing/2010/main" val="0"/>
              </a:ext>
            </a:extLst>
          </a:blip>
          <a:stretch>
            <a:fillRect/>
          </a:stretch>
        </p:blipFill>
        <p:spPr>
          <a:xfrm rot="20003251">
            <a:off x="610418" y="5228071"/>
            <a:ext cx="1325563" cy="1325563"/>
          </a:xfrm>
          <a:prstGeom prst="rect">
            <a:avLst/>
          </a:prstGeom>
        </p:spPr>
      </p:pic>
      <p:sp>
        <p:nvSpPr>
          <p:cNvPr id="10" name="TextBox 9">
            <a:extLst>
              <a:ext uri="{FF2B5EF4-FFF2-40B4-BE49-F238E27FC236}">
                <a16:creationId xmlns:a16="http://schemas.microsoft.com/office/drawing/2014/main" id="{71BAD67E-8C02-3679-B036-795F7F7398E4}"/>
              </a:ext>
            </a:extLst>
          </p:cNvPr>
          <p:cNvSpPr txBox="1"/>
          <p:nvPr/>
        </p:nvSpPr>
        <p:spPr>
          <a:xfrm>
            <a:off x="710119" y="2470410"/>
            <a:ext cx="5565841" cy="369332"/>
          </a:xfrm>
          <a:prstGeom prst="rect">
            <a:avLst/>
          </a:prstGeom>
          <a:noFill/>
        </p:spPr>
        <p:txBody>
          <a:bodyPr wrap="square" rtlCol="0">
            <a:spAutoFit/>
          </a:bodyPr>
          <a:lstStyle/>
          <a:p>
            <a:r>
              <a:rPr lang="en-US" dirty="0">
                <a:solidFill>
                  <a:schemeClr val="bg1"/>
                </a:solidFill>
              </a:rPr>
              <a:t>Text goes here.</a:t>
            </a:r>
          </a:p>
        </p:txBody>
      </p:sp>
      <p:sp>
        <p:nvSpPr>
          <p:cNvPr id="4" name="Content Placeholder 3">
            <a:extLst>
              <a:ext uri="{FF2B5EF4-FFF2-40B4-BE49-F238E27FC236}">
                <a16:creationId xmlns:a16="http://schemas.microsoft.com/office/drawing/2014/main" id="{6D3952C3-954D-55A3-543D-F5B9CF2C0B4D}"/>
              </a:ext>
            </a:extLst>
          </p:cNvPr>
          <p:cNvSpPr>
            <a:spLocks noGrp="1"/>
          </p:cNvSpPr>
          <p:nvPr>
            <p:ph idx="1"/>
          </p:nvPr>
        </p:nvSpPr>
        <p:spPr/>
        <p:txBody>
          <a:bodyPr/>
          <a:lstStyle/>
          <a:p>
            <a:r>
              <a:rPr lang="en-US" sz="3200" dirty="0"/>
              <a:t>15 MW Microgrid + Battery</a:t>
            </a:r>
          </a:p>
          <a:p>
            <a:r>
              <a:rPr lang="en-GB" sz="3200" dirty="0">
                <a:solidFill>
                  <a:schemeClr val="tx1"/>
                </a:solidFill>
              </a:rPr>
              <a:t>Largest EV Charging Station in Country</a:t>
            </a:r>
          </a:p>
          <a:p>
            <a:r>
              <a:rPr lang="en-GB" sz="3200" dirty="0"/>
              <a:t>Provides Tribes 100% renewable energy for commercial &amp; hospitality energy demands</a:t>
            </a:r>
          </a:p>
          <a:p>
            <a:r>
              <a:rPr lang="en-GB" sz="3200" dirty="0"/>
              <a:t>Provides energy assurances for emergency services and support facilities</a:t>
            </a:r>
          </a:p>
          <a:p>
            <a:r>
              <a:rPr lang="en-GB" sz="3200" dirty="0"/>
              <a:t>Utilizing DOE’s Loan Guarantee program - $73 M</a:t>
            </a:r>
          </a:p>
          <a:p>
            <a:pPr lvl="1"/>
            <a:r>
              <a:rPr lang="en-GB" sz="2800" dirty="0"/>
              <a:t>First large approval in program’s history</a:t>
            </a:r>
          </a:p>
          <a:p>
            <a:pPr marL="0" indent="0">
              <a:buNone/>
            </a:pPr>
            <a:endParaRPr lang="en-US" sz="2800" baseline="30000" dirty="0"/>
          </a:p>
        </p:txBody>
      </p:sp>
    </p:spTree>
    <p:extLst>
      <p:ext uri="{BB962C8B-B14F-4D97-AF65-F5344CB8AC3E}">
        <p14:creationId xmlns:p14="http://schemas.microsoft.com/office/powerpoint/2010/main" val="3010581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B0E6-F784-1DBF-791C-A56F187EA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0ED6E-A8A8-D11F-2A9B-7228C9681DC2}"/>
              </a:ext>
            </a:extLst>
          </p:cNvPr>
          <p:cNvSpPr>
            <a:spLocks noGrp="1"/>
          </p:cNvSpPr>
          <p:nvPr>
            <p:ph type="title"/>
          </p:nvPr>
        </p:nvSpPr>
        <p:spPr>
          <a:xfrm>
            <a:off x="1843790" y="783414"/>
            <a:ext cx="9510008" cy="910475"/>
          </a:xfrm>
        </p:spPr>
        <p:txBody>
          <a:bodyPr>
            <a:noAutofit/>
          </a:bodyPr>
          <a:lstStyle/>
          <a:p>
            <a:r>
              <a:rPr lang="en-US" sz="4800" b="1" dirty="0">
                <a:solidFill>
                  <a:schemeClr val="accent2"/>
                </a:solidFill>
              </a:rPr>
              <a:t>Transmission Planning Efforts</a:t>
            </a:r>
            <a:endParaRPr lang="en-US" sz="4800" dirty="0"/>
          </a:p>
        </p:txBody>
      </p:sp>
      <p:pic>
        <p:nvPicPr>
          <p:cNvPr id="7" name="Picture 6" descr="A blue bird with a black background&#10;&#10;Description automatically generated">
            <a:extLst>
              <a:ext uri="{FF2B5EF4-FFF2-40B4-BE49-F238E27FC236}">
                <a16:creationId xmlns:a16="http://schemas.microsoft.com/office/drawing/2014/main" id="{D57E113F-DD9D-B66A-2F5E-CB859AD39768}"/>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647744" y="4443973"/>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AD2A5587-98E5-86DE-6890-13564AC862FD}"/>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223914" y="442062"/>
            <a:ext cx="1325563" cy="1325563"/>
          </a:xfrm>
          <a:prstGeom prst="rect">
            <a:avLst/>
          </a:prstGeom>
        </p:spPr>
      </p:pic>
      <p:sp>
        <p:nvSpPr>
          <p:cNvPr id="4" name="TextBox 3">
            <a:extLst>
              <a:ext uri="{FF2B5EF4-FFF2-40B4-BE49-F238E27FC236}">
                <a16:creationId xmlns:a16="http://schemas.microsoft.com/office/drawing/2014/main" id="{5B6EAE96-F0FB-64C6-E77D-A82454DD1C01}"/>
              </a:ext>
            </a:extLst>
          </p:cNvPr>
          <p:cNvSpPr txBox="1"/>
          <p:nvPr/>
        </p:nvSpPr>
        <p:spPr>
          <a:xfrm>
            <a:off x="1054274" y="1677082"/>
            <a:ext cx="10083452" cy="954107"/>
          </a:xfrm>
          <a:prstGeom prst="rect">
            <a:avLst/>
          </a:prstGeom>
          <a:noFill/>
        </p:spPr>
        <p:txBody>
          <a:bodyPr wrap="square" rtlCol="0">
            <a:spAutoFit/>
          </a:bodyPr>
          <a:lstStyle/>
          <a:p>
            <a:pPr algn="ctr"/>
            <a:r>
              <a:rPr lang="en-US" sz="2800" b="1" dirty="0"/>
              <a:t>Regional Transmission Organizers</a:t>
            </a:r>
            <a:endParaRPr lang="en-US" sz="2800" dirty="0"/>
          </a:p>
          <a:p>
            <a:pPr marL="285750" indent="-285750">
              <a:buFont typeface="Arial" panose="020B0604020202020204" pitchFamily="34" charset="0"/>
              <a:buChar char="•"/>
            </a:pPr>
            <a:endParaRPr lang="en-US" sz="2800" dirty="0"/>
          </a:p>
        </p:txBody>
      </p:sp>
      <p:pic>
        <p:nvPicPr>
          <p:cNvPr id="12" name="Content Placeholder 11" descr="A red and blue pattern&#10;&#10;Description automatically generated">
            <a:extLst>
              <a:ext uri="{FF2B5EF4-FFF2-40B4-BE49-F238E27FC236}">
                <a16:creationId xmlns:a16="http://schemas.microsoft.com/office/drawing/2014/main" id="{65EF143A-65C0-DB92-396A-1E2AD40239F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73546"/>
          <a:stretch/>
        </p:blipFill>
        <p:spPr>
          <a:xfrm rot="5400000">
            <a:off x="5704294" y="370292"/>
            <a:ext cx="783414" cy="12192002"/>
          </a:xfrm>
        </p:spPr>
      </p:pic>
      <p:pic>
        <p:nvPicPr>
          <p:cNvPr id="3" name="Picture 2">
            <a:extLst>
              <a:ext uri="{FF2B5EF4-FFF2-40B4-BE49-F238E27FC236}">
                <a16:creationId xmlns:a16="http://schemas.microsoft.com/office/drawing/2014/main" id="{1AE4FE94-8788-E7A5-6A1C-299F70CA3B1D}"/>
              </a:ext>
            </a:extLst>
          </p:cNvPr>
          <p:cNvPicPr>
            <a:picLocks noChangeAspect="1"/>
          </p:cNvPicPr>
          <p:nvPr/>
        </p:nvPicPr>
        <p:blipFill>
          <a:blip r:embed="rId5"/>
          <a:stretch>
            <a:fillRect/>
          </a:stretch>
        </p:blipFill>
        <p:spPr>
          <a:xfrm>
            <a:off x="2559503" y="2224392"/>
            <a:ext cx="7072993" cy="4488178"/>
          </a:xfrm>
          <a:prstGeom prst="rect">
            <a:avLst/>
          </a:prstGeom>
        </p:spPr>
      </p:pic>
    </p:spTree>
    <p:extLst>
      <p:ext uri="{BB962C8B-B14F-4D97-AF65-F5344CB8AC3E}">
        <p14:creationId xmlns:p14="http://schemas.microsoft.com/office/powerpoint/2010/main" val="1859897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B0E6-F784-1DBF-791C-A56F187EA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0ED6E-A8A8-D11F-2A9B-7228C9681DC2}"/>
              </a:ext>
            </a:extLst>
          </p:cNvPr>
          <p:cNvSpPr>
            <a:spLocks noGrp="1"/>
          </p:cNvSpPr>
          <p:nvPr>
            <p:ph type="title"/>
          </p:nvPr>
        </p:nvSpPr>
        <p:spPr>
          <a:xfrm>
            <a:off x="1843790" y="783414"/>
            <a:ext cx="9510008" cy="910475"/>
          </a:xfrm>
        </p:spPr>
        <p:txBody>
          <a:bodyPr>
            <a:noAutofit/>
          </a:bodyPr>
          <a:lstStyle/>
          <a:p>
            <a:r>
              <a:rPr lang="en-US" sz="4800" b="1" dirty="0">
                <a:solidFill>
                  <a:schemeClr val="accent2"/>
                </a:solidFill>
              </a:rPr>
              <a:t>Transmission Planning Efforts</a:t>
            </a:r>
            <a:endParaRPr lang="en-US" sz="4800" dirty="0"/>
          </a:p>
        </p:txBody>
      </p:sp>
      <p:pic>
        <p:nvPicPr>
          <p:cNvPr id="7" name="Picture 6" descr="A blue bird with a black background&#10;&#10;Description automatically generated">
            <a:extLst>
              <a:ext uri="{FF2B5EF4-FFF2-40B4-BE49-F238E27FC236}">
                <a16:creationId xmlns:a16="http://schemas.microsoft.com/office/drawing/2014/main" id="{D57E113F-DD9D-B66A-2F5E-CB859AD39768}"/>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647744" y="4443973"/>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AD2A5587-98E5-86DE-6890-13564AC862FD}"/>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223914" y="442062"/>
            <a:ext cx="1325563" cy="1325563"/>
          </a:xfrm>
          <a:prstGeom prst="rect">
            <a:avLst/>
          </a:prstGeom>
        </p:spPr>
      </p:pic>
      <p:sp>
        <p:nvSpPr>
          <p:cNvPr id="4" name="TextBox 3">
            <a:extLst>
              <a:ext uri="{FF2B5EF4-FFF2-40B4-BE49-F238E27FC236}">
                <a16:creationId xmlns:a16="http://schemas.microsoft.com/office/drawing/2014/main" id="{5B6EAE96-F0FB-64C6-E77D-A82454DD1C01}"/>
              </a:ext>
            </a:extLst>
          </p:cNvPr>
          <p:cNvSpPr txBox="1"/>
          <p:nvPr/>
        </p:nvSpPr>
        <p:spPr>
          <a:xfrm>
            <a:off x="1014608" y="1878855"/>
            <a:ext cx="10083452" cy="4401205"/>
          </a:xfrm>
          <a:prstGeom prst="rect">
            <a:avLst/>
          </a:prstGeom>
          <a:noFill/>
        </p:spPr>
        <p:txBody>
          <a:bodyPr wrap="square" rtlCol="0">
            <a:spAutoFit/>
          </a:bodyPr>
          <a:lstStyle/>
          <a:p>
            <a:pPr marL="285750" indent="-285750">
              <a:buFont typeface="Arial" panose="020B0604020202020204" pitchFamily="34" charset="0"/>
              <a:buChar char="•"/>
            </a:pPr>
            <a:r>
              <a:rPr lang="en-US" sz="2800" b="1" dirty="0"/>
              <a:t>NCAI Resolution – #LV-24-051: Calling for Tribal Leadership and Oversight in Electric Grid Governance and Electric Transmission Planning</a:t>
            </a:r>
          </a:p>
          <a:p>
            <a:pPr marL="742950" lvl="1" indent="-285750">
              <a:buFont typeface="Arial" panose="020B0604020202020204" pitchFamily="34" charset="0"/>
              <a:buChar char="•"/>
            </a:pPr>
            <a:r>
              <a:rPr lang="en-US" sz="2400" b="1" i="1" dirty="0"/>
              <a:t>Be it Resolved, </a:t>
            </a:r>
            <a:r>
              <a:rPr lang="en-US" sz="2400" i="1" dirty="0"/>
              <a:t>the National Congress of American Indians (NCAI) calls on states, regulators, utilities, electricity wholesalers, and all relevant decision makers and advocates to ensure that tribal electric utilities, tribal energy development organizations, and Tribal Nation leaders have oversight and leadership roles in formulation discussions and eventual governance of a Western Regional Transmission Organization (RTO)</a:t>
            </a:r>
          </a:p>
          <a:p>
            <a:pPr marL="285750" indent="-285750">
              <a:buFont typeface="Arial" panose="020B0604020202020204" pitchFamily="34" charset="0"/>
              <a:buChar char="•"/>
            </a:pPr>
            <a:endParaRPr lang="en-US" sz="2800" dirty="0"/>
          </a:p>
        </p:txBody>
      </p:sp>
      <p:pic>
        <p:nvPicPr>
          <p:cNvPr id="12" name="Content Placeholder 11" descr="A red and blue pattern&#10;&#10;Description automatically generated">
            <a:extLst>
              <a:ext uri="{FF2B5EF4-FFF2-40B4-BE49-F238E27FC236}">
                <a16:creationId xmlns:a16="http://schemas.microsoft.com/office/drawing/2014/main" id="{65EF143A-65C0-DB92-396A-1E2AD40239F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73546"/>
          <a:stretch/>
        </p:blipFill>
        <p:spPr>
          <a:xfrm rot="5400000">
            <a:off x="5704294" y="370292"/>
            <a:ext cx="783414" cy="12192002"/>
          </a:xfrm>
        </p:spPr>
      </p:pic>
    </p:spTree>
    <p:extLst>
      <p:ext uri="{BB962C8B-B14F-4D97-AF65-F5344CB8AC3E}">
        <p14:creationId xmlns:p14="http://schemas.microsoft.com/office/powerpoint/2010/main" val="147417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&#65279;<?xml version="1.0" encoding="utf-8"?><Relationships xmlns="http://schemas.openxmlformats.org/package/2006/relationships"><Relationship Type="http://schemas.openxmlformats.org/officeDocument/2006/relationships/customXmlProps" Target="/customXml/itemProps1.xml" Id="rId1" /></Relationships>
</file>

<file path=customXml/_rels/item2.xml.rels>&#65279;<?xml version="1.0" encoding="utf-8"?><Relationships xmlns="http://schemas.openxmlformats.org/package/2006/relationships"><Relationship Type="http://schemas.openxmlformats.org/officeDocument/2006/relationships/customXmlProps" Target="/customXml/itemProps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xml" Id="rId1"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A03AA40E4C584795B170AC43B403D5" ma:contentTypeVersion="19" ma:contentTypeDescription="Create a new document." ma:contentTypeScope="" ma:versionID="d68c822063c6bfb26deae78a92c8e0e1">
  <xsd:schema xmlns:xsd="http://www.w3.org/2001/XMLSchema" xmlns:xs="http://www.w3.org/2001/XMLSchema" xmlns:p="http://schemas.microsoft.com/office/2006/metadata/properties" xmlns:ns2="8d508723-e639-4b93-8253-142cfbeeab1a" xmlns:ns3="70497fb1-53e5-4b98-b708-2626a1213597" targetNamespace="http://schemas.microsoft.com/office/2006/metadata/properties" ma:root="true" ma:fieldsID="afcff1743f9918e9866848b7a1f3cc1a" ns2:_="" ns3:_="">
    <xsd:import namespace="8d508723-e639-4b93-8253-142cfbeeab1a"/>
    <xsd:import namespace="70497fb1-53e5-4b98-b708-2626a12135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CR" minOccurs="0"/>
                <xsd:element ref="ns2:Test" minOccurs="0"/>
                <xsd:element ref="ns3:SharedWithUsers" minOccurs="0"/>
                <xsd:element ref="ns3:SharedWithDetails" minOccurs="0"/>
                <xsd:element ref="ns2:Cont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08723-e639-4b93-8253-142cfbeeab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a504f05-855e-44fc-8779-c8d1e316033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Test" ma:index="21" nillable="true" ma:displayName="Test" ma:default="Test" ma:format="Dropdown" ma:internalName="Test">
      <xsd:simpleType>
        <xsd:restriction base="dms:Text">
          <xsd:maxLength value="255"/>
        </xsd:restriction>
      </xsd:simpleType>
    </xsd:element>
    <xsd:element name="Contents" ma:index="24" nillable="true" ma:displayName="Contents" ma:format="Dropdown" ma:internalName="Cont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497fb1-53e5-4b98-b708-2626a121359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6820dcf-98ee-4535-88ac-553ebe7e82a3}" ma:internalName="TaxCatchAll" ma:showField="CatchAllData" ma:web="70497fb1-53e5-4b98-b708-2626a121359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508723-e639-4b93-8253-142cfbeeab1a">
      <Terms xmlns="http://schemas.microsoft.com/office/infopath/2007/PartnerControls"/>
    </lcf76f155ced4ddcb4097134ff3c332f>
    <TaxCatchAll xmlns="70497fb1-53e5-4b98-b708-2626a1213597" xsi:nil="true"/>
    <Contents xmlns="8d508723-e639-4b93-8253-142cfbeeab1a" xsi:nil="true"/>
    <Test xmlns="8d508723-e639-4b93-8253-142cfbeeab1a">Test</Test>
  </documentManagement>
</p:properties>
</file>

<file path=customXml/itemProps1.xml><?xml version="1.0" encoding="utf-8"?>
<ds:datastoreItem xmlns:ds="http://schemas.openxmlformats.org/officeDocument/2006/customXml" ds:itemID="{7865BC0C-E89B-4692-A5E6-461A65B926A4}"/>
</file>

<file path=customXml/itemProps2.xml><?xml version="1.0" encoding="utf-8"?>
<ds:datastoreItem xmlns:ds="http://schemas.openxmlformats.org/officeDocument/2006/customXml" ds:itemID="{EE4420A7-C920-4546-A059-5CC48761BE1E}"/>
</file>

<file path=customXml/itemProps3.xml><?xml version="1.0" encoding="utf-8"?>
<ds:datastoreItem xmlns:ds="http://schemas.openxmlformats.org/officeDocument/2006/customXml" ds:itemID="{AE11BD40-A1A1-4D92-BB8F-1CFD0FA48ED5}"/>
</file>

<file path=docProps/app.xml><?xml version="1.0" encoding="utf-8"?>
<Properties xmlns="http://schemas.openxmlformats.org/officeDocument/2006/extended-properties" xmlns:vt="http://schemas.openxmlformats.org/officeDocument/2006/docPropsVTypes">
  <TotalTime>2224</TotalTime>
  <Words>496</Words>
  <Application>Microsoft Office PowerPoint</Application>
  <PresentationFormat>Widescreen</PresentationFormat>
  <Paragraphs>69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Arial Black</vt:lpstr>
      <vt:lpstr>Office Theme</vt:lpstr>
      <vt:lpstr>PowerPoint Presentation</vt:lpstr>
      <vt:lpstr>Ørsted </vt:lpstr>
      <vt:lpstr>Infrastructure is Everything</vt:lpstr>
      <vt:lpstr>Moapa Band of Paiute Indians</vt:lpstr>
      <vt:lpstr>Standing Rock Sioux Tribe</vt:lpstr>
      <vt:lpstr>Funding Utility Scale Projects</vt:lpstr>
      <vt:lpstr>Viejas Band of Kumeyaay Indians</vt:lpstr>
      <vt:lpstr>Transmission Planning Efforts</vt:lpstr>
      <vt:lpstr>Transmission Planning Efforts</vt:lpstr>
      <vt:lpstr>Moapa Band of Paiute Indians</vt:lpstr>
      <vt:lpstr>Federal Energy Regulatory Commission</vt:lpstr>
      <vt:lpstr>Federal Energy Regulatory Commission</vt:lpstr>
      <vt:lpstr>Federal Energy Regulatory Commission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Bianca Prieto</dc:creator>
  <cp:lastModifiedBy>Anthony Walters</cp:lastModifiedBy>
  <cp:revision>3</cp:revision>
  <dcterms:created xsi:type="dcterms:W3CDTF">2024-11-06T21:00:51Z</dcterms:created>
  <dcterms:modified xsi:type="dcterms:W3CDTF">2024-11-20T19:39:29Z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8d9a29f-7d17-4193-85e4-1bef0fc2e901_Enabled">
    <vt:lpwstr>true</vt:lpwstr>
  </property>
  <property fmtid="{D5CDD505-2E9C-101B-9397-08002B2CF9AE}" pid="3" name="MSIP_Label_b8d9a29f-7d17-4193-85e4-1bef0fc2e901_SetDate">
    <vt:lpwstr>2024-11-19T02:52:22Z</vt:lpwstr>
  </property>
  <property fmtid="{D5CDD505-2E9C-101B-9397-08002B2CF9AE}" pid="4" name="MSIP_Label_b8d9a29f-7d17-4193-85e4-1bef0fc2e901_Method">
    <vt:lpwstr>Standard</vt:lpwstr>
  </property>
  <property fmtid="{D5CDD505-2E9C-101B-9397-08002B2CF9AE}" pid="5" name="MSIP_Label_b8d9a29f-7d17-4193-85e4-1bef0fc2e901_Name">
    <vt:lpwstr>b8d9a29f-7d17-4193-85e4-1bef0fc2e901</vt:lpwstr>
  </property>
  <property fmtid="{D5CDD505-2E9C-101B-9397-08002B2CF9AE}" pid="6" name="MSIP_Label_b8d9a29f-7d17-4193-85e4-1bef0fc2e901_SiteId">
    <vt:lpwstr>100b3c99-f3e2-4da0-9c8a-b9d345742c36</vt:lpwstr>
  </property>
  <property fmtid="{D5CDD505-2E9C-101B-9397-08002B2CF9AE}" pid="7" name="MSIP_Label_b8d9a29f-7d17-4193-85e4-1bef0fc2e901_ActionId">
    <vt:lpwstr>811cb576-e931-48ea-a4c2-8875713211c0</vt:lpwstr>
  </property>
  <property fmtid="{D5CDD505-2E9C-101B-9397-08002B2CF9AE}" pid="8" name="MSIP_Label_b8d9a29f-7d17-4193-85e4-1bef0fc2e901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INTERNAL</vt:lpwstr>
  </property>
  <property fmtid="{D5CDD505-2E9C-101B-9397-08002B2CF9AE}" pid="11" name="ContentTypeId">
    <vt:lpwstr>0x01010009A03AA40E4C584795B170AC43B403D5</vt:lpwstr>
  </property>
</Properties>
</file>