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handoutMasterIdLst>
    <p:handoutMasterId r:id="rId42"/>
  </p:handoutMasterIdLst>
  <p:sldIdLst>
    <p:sldId id="256" r:id="rId2"/>
    <p:sldId id="298" r:id="rId3"/>
    <p:sldId id="316" r:id="rId4"/>
    <p:sldId id="317" r:id="rId5"/>
    <p:sldId id="300" r:id="rId6"/>
    <p:sldId id="342" r:id="rId7"/>
    <p:sldId id="345" r:id="rId8"/>
    <p:sldId id="347" r:id="rId9"/>
    <p:sldId id="371" r:id="rId10"/>
    <p:sldId id="308" r:id="rId11"/>
    <p:sldId id="350" r:id="rId12"/>
    <p:sldId id="351" r:id="rId13"/>
    <p:sldId id="311" r:id="rId14"/>
    <p:sldId id="365" r:id="rId15"/>
    <p:sldId id="370" r:id="rId16"/>
    <p:sldId id="367" r:id="rId17"/>
    <p:sldId id="375" r:id="rId18"/>
    <p:sldId id="366" r:id="rId19"/>
    <p:sldId id="376" r:id="rId20"/>
    <p:sldId id="368" r:id="rId21"/>
    <p:sldId id="352" r:id="rId22"/>
    <p:sldId id="369" r:id="rId23"/>
    <p:sldId id="363" r:id="rId24"/>
    <p:sldId id="309" r:id="rId25"/>
    <p:sldId id="361" r:id="rId26"/>
    <p:sldId id="341" r:id="rId27"/>
    <p:sldId id="372" r:id="rId28"/>
    <p:sldId id="373" r:id="rId29"/>
    <p:sldId id="362" r:id="rId30"/>
    <p:sldId id="357" r:id="rId31"/>
    <p:sldId id="364" r:id="rId32"/>
    <p:sldId id="358" r:id="rId33"/>
    <p:sldId id="374" r:id="rId34"/>
    <p:sldId id="355" r:id="rId35"/>
    <p:sldId id="377" r:id="rId36"/>
    <p:sldId id="378" r:id="rId37"/>
    <p:sldId id="379" r:id="rId38"/>
    <p:sldId id="270" r:id="rId39"/>
    <p:sldId id="34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4"/>
    <p:restoredTop sz="93778"/>
  </p:normalViewPr>
  <p:slideViewPr>
    <p:cSldViewPr snapToGrid="0" snapToObjects="1">
      <p:cViewPr varScale="1">
        <p:scale>
          <a:sx n="80" d="100"/>
          <a:sy n="80"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F3567A-E1F0-544C-87C6-89E7575650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9F2EC8-8F1C-0F43-B195-8433F1B83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1E7372-AC5B-824A-BB44-ED3937F5F656}" type="datetimeFigureOut">
              <a:rPr lang="en-US" smtClean="0"/>
              <a:t>12/9/2024</a:t>
            </a:fld>
            <a:endParaRPr lang="en-US"/>
          </a:p>
        </p:txBody>
      </p:sp>
      <p:sp>
        <p:nvSpPr>
          <p:cNvPr id="4" name="Footer Placeholder 3">
            <a:extLst>
              <a:ext uri="{FF2B5EF4-FFF2-40B4-BE49-F238E27FC236}">
                <a16:creationId xmlns:a16="http://schemas.microsoft.com/office/drawing/2014/main" id="{7144D21B-532B-7646-90AF-8DD4005F5F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A3673E-0245-9E43-A815-474CAEFAC5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791BE-4F3B-5B46-ABD8-0412EF2F40B1}" type="slidenum">
              <a:rPr lang="en-US" smtClean="0"/>
              <a:t>‹#›</a:t>
            </a:fld>
            <a:endParaRPr lang="en-US"/>
          </a:p>
        </p:txBody>
      </p:sp>
    </p:spTree>
    <p:extLst>
      <p:ext uri="{BB962C8B-B14F-4D97-AF65-F5344CB8AC3E}">
        <p14:creationId xmlns:p14="http://schemas.microsoft.com/office/powerpoint/2010/main" val="3481564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D347A-40F1-FF46-ADFD-5B51E4500233}"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901DE-E169-BA42-9F40-CC74D5A50D53}" type="slidenum">
              <a:rPr lang="en-US" smtClean="0"/>
              <a:t>‹#›</a:t>
            </a:fld>
            <a:endParaRPr lang="en-US"/>
          </a:p>
        </p:txBody>
      </p:sp>
    </p:spTree>
    <p:extLst>
      <p:ext uri="{BB962C8B-B14F-4D97-AF65-F5344CB8AC3E}">
        <p14:creationId xmlns:p14="http://schemas.microsoft.com/office/powerpoint/2010/main" val="387783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12/7/21</a:t>
            </a:r>
          </a:p>
        </p:txBody>
      </p:sp>
      <p:sp>
        <p:nvSpPr>
          <p:cNvPr id="5" name="Footer Placeholder 4"/>
          <p:cNvSpPr>
            <a:spLocks noGrp="1"/>
          </p:cNvSpPr>
          <p:nvPr>
            <p:ph type="ftr" sz="quarter" idx="11"/>
          </p:nvPr>
        </p:nvSpPr>
        <p:spPr/>
        <p:txBody>
          <a:bodyPr/>
          <a:lstStyle/>
          <a:p>
            <a:r>
              <a:rPr lang="en-US"/>
              <a:t>Lewis v. Clarke: Impacts on SI</a:t>
            </a:r>
          </a:p>
        </p:txBody>
      </p:sp>
      <p:sp>
        <p:nvSpPr>
          <p:cNvPr id="6" name="Slide Number Placeholder 5"/>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84276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12/7/21</a:t>
            </a:r>
          </a:p>
        </p:txBody>
      </p:sp>
      <p:sp>
        <p:nvSpPr>
          <p:cNvPr id="5" name="Footer Placeholder 4"/>
          <p:cNvSpPr>
            <a:spLocks noGrp="1"/>
          </p:cNvSpPr>
          <p:nvPr>
            <p:ph type="ftr" sz="quarter" idx="11"/>
          </p:nvPr>
        </p:nvSpPr>
        <p:spPr/>
        <p:txBody>
          <a:bodyPr/>
          <a:lstStyle/>
          <a:p>
            <a:r>
              <a:rPr lang="en-US"/>
              <a:t>Lewis v. Clarke: Impacts on SI</a:t>
            </a:r>
          </a:p>
        </p:txBody>
      </p:sp>
      <p:sp>
        <p:nvSpPr>
          <p:cNvPr id="6" name="Slide Number Placeholder 5"/>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373344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12/7/21</a:t>
            </a:r>
          </a:p>
        </p:txBody>
      </p:sp>
      <p:sp>
        <p:nvSpPr>
          <p:cNvPr id="5" name="Footer Placeholder 4"/>
          <p:cNvSpPr>
            <a:spLocks noGrp="1"/>
          </p:cNvSpPr>
          <p:nvPr>
            <p:ph type="ftr" sz="quarter" idx="11"/>
          </p:nvPr>
        </p:nvSpPr>
        <p:spPr/>
        <p:txBody>
          <a:bodyPr/>
          <a:lstStyle/>
          <a:p>
            <a:r>
              <a:rPr lang="en-US"/>
              <a:t>Lewis v. Clarke: Impacts on SI</a:t>
            </a:r>
          </a:p>
        </p:txBody>
      </p:sp>
      <p:sp>
        <p:nvSpPr>
          <p:cNvPr id="6" name="Slide Number Placeholder 5"/>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4003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B8BB0-E76B-F2EB-957C-A1D7C9DCAB0E}"/>
              </a:ext>
            </a:extLst>
          </p:cNvPr>
          <p:cNvSpPr>
            <a:spLocks noGrp="1"/>
          </p:cNvSpPr>
          <p:nvPr>
            <p:ph type="dt" sz="half" idx="10"/>
          </p:nvPr>
        </p:nvSpPr>
        <p:spPr/>
        <p:txBody>
          <a:bodyPr/>
          <a:lstStyle/>
          <a:p>
            <a:r>
              <a:rPr lang="en-US"/>
              <a:t>12/7/21</a:t>
            </a:r>
          </a:p>
        </p:txBody>
      </p:sp>
      <p:sp>
        <p:nvSpPr>
          <p:cNvPr id="3" name="Footer Placeholder 2">
            <a:extLst>
              <a:ext uri="{FF2B5EF4-FFF2-40B4-BE49-F238E27FC236}">
                <a16:creationId xmlns:a16="http://schemas.microsoft.com/office/drawing/2014/main" id="{B68ADCB3-E95F-571C-E741-48161AE5B6BB}"/>
              </a:ext>
            </a:extLst>
          </p:cNvPr>
          <p:cNvSpPr>
            <a:spLocks noGrp="1"/>
          </p:cNvSpPr>
          <p:nvPr>
            <p:ph type="ftr" sz="quarter" idx="11"/>
          </p:nvPr>
        </p:nvSpPr>
        <p:spPr/>
        <p:txBody>
          <a:bodyPr/>
          <a:lstStyle/>
          <a:p>
            <a:r>
              <a:rPr lang="en-US"/>
              <a:t>Lewis v. Clarke: Impacts on SI</a:t>
            </a:r>
          </a:p>
        </p:txBody>
      </p:sp>
      <p:sp>
        <p:nvSpPr>
          <p:cNvPr id="4" name="Slide Number Placeholder 3">
            <a:extLst>
              <a:ext uri="{FF2B5EF4-FFF2-40B4-BE49-F238E27FC236}">
                <a16:creationId xmlns:a16="http://schemas.microsoft.com/office/drawing/2014/main" id="{5FA64D88-543E-EA9E-7B68-91C282F2CED2}"/>
              </a:ext>
            </a:extLst>
          </p:cNvPr>
          <p:cNvSpPr>
            <a:spLocks noGrp="1"/>
          </p:cNvSpPr>
          <p:nvPr>
            <p:ph type="sldNum" sz="quarter" idx="12"/>
          </p:nvPr>
        </p:nvSpPr>
        <p:spPr/>
        <p:txBody>
          <a:bodyPr/>
          <a:lstStyle/>
          <a:p>
            <a:fld id="{EAEC5279-9859-2B44-97F6-ACD83A6E4A7E}" type="slidenum">
              <a:rPr lang="en-US" smtClean="0"/>
              <a:t>‹#›</a:t>
            </a:fld>
            <a:endParaRPr lang="en-US"/>
          </a:p>
        </p:txBody>
      </p:sp>
      <p:sp>
        <p:nvSpPr>
          <p:cNvPr id="5" name="Picture Placeholder 7">
            <a:extLst>
              <a:ext uri="{FF2B5EF4-FFF2-40B4-BE49-F238E27FC236}">
                <a16:creationId xmlns:a16="http://schemas.microsoft.com/office/drawing/2014/main" id="{B1306790-2A96-64E0-FEFC-FACEA92A5CDA}"/>
              </a:ext>
            </a:extLst>
          </p:cNvPr>
          <p:cNvSpPr>
            <a:spLocks noGrp="1"/>
          </p:cNvSpPr>
          <p:nvPr>
            <p:ph type="pic" sz="quarter" idx="13"/>
          </p:nvPr>
        </p:nvSpPr>
        <p:spPr>
          <a:xfrm>
            <a:off x="3174521" y="0"/>
            <a:ext cx="9017479" cy="6356350"/>
          </a:xfrm>
        </p:spPr>
        <p:txBody>
          <a:bodyPr/>
          <a:lstStyle/>
          <a:p>
            <a:endParaRPr lang="en-US"/>
          </a:p>
        </p:txBody>
      </p:sp>
    </p:spTree>
    <p:extLst>
      <p:ext uri="{BB962C8B-B14F-4D97-AF65-F5344CB8AC3E}">
        <p14:creationId xmlns:p14="http://schemas.microsoft.com/office/powerpoint/2010/main" val="67545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95341-C338-154D-9153-F32D54F6F578}"/>
              </a:ext>
            </a:extLst>
          </p:cNvPr>
          <p:cNvSpPr>
            <a:spLocks noGrp="1"/>
          </p:cNvSpPr>
          <p:nvPr>
            <p:ph type="title" orient="vert"/>
          </p:nvPr>
        </p:nvSpPr>
        <p:spPr>
          <a:xfrm rot="16200000">
            <a:off x="4781550" y="1160255"/>
            <a:ext cx="2628900" cy="5811838"/>
          </a:xfrm>
        </p:spPr>
        <p:txBody>
          <a:bodyPr vert="eaVert"/>
          <a:lstStyle/>
          <a:p>
            <a:r>
              <a:rPr lang="en-US"/>
              <a:t>Click to edit Master title style</a:t>
            </a:r>
          </a:p>
        </p:txBody>
      </p:sp>
      <p:sp>
        <p:nvSpPr>
          <p:cNvPr id="4" name="Date Placeholder 3">
            <a:extLst>
              <a:ext uri="{FF2B5EF4-FFF2-40B4-BE49-F238E27FC236}">
                <a16:creationId xmlns:a16="http://schemas.microsoft.com/office/drawing/2014/main" id="{E8A9DE07-C4E8-DAD6-D76C-3C706141CD98}"/>
              </a:ext>
            </a:extLst>
          </p:cNvPr>
          <p:cNvSpPr>
            <a:spLocks noGrp="1"/>
          </p:cNvSpPr>
          <p:nvPr>
            <p:ph type="dt" sz="half" idx="10"/>
          </p:nvPr>
        </p:nvSpPr>
        <p:spPr/>
        <p:txBody>
          <a:bodyPr/>
          <a:lstStyle/>
          <a:p>
            <a:r>
              <a:rPr lang="en-US"/>
              <a:t>12/7/21</a:t>
            </a:r>
          </a:p>
        </p:txBody>
      </p:sp>
      <p:sp>
        <p:nvSpPr>
          <p:cNvPr id="5" name="Footer Placeholder 4">
            <a:extLst>
              <a:ext uri="{FF2B5EF4-FFF2-40B4-BE49-F238E27FC236}">
                <a16:creationId xmlns:a16="http://schemas.microsoft.com/office/drawing/2014/main" id="{2C79BB19-751E-C5BB-6AE6-3D6356A07AF4}"/>
              </a:ext>
            </a:extLst>
          </p:cNvPr>
          <p:cNvSpPr>
            <a:spLocks noGrp="1"/>
          </p:cNvSpPr>
          <p:nvPr>
            <p:ph type="ftr" sz="quarter" idx="11"/>
          </p:nvPr>
        </p:nvSpPr>
        <p:spPr/>
        <p:txBody>
          <a:bodyPr/>
          <a:lstStyle/>
          <a:p>
            <a:r>
              <a:rPr lang="en-US"/>
              <a:t>Lewis v. Clarke: Impacts on SI</a:t>
            </a:r>
          </a:p>
        </p:txBody>
      </p:sp>
      <p:sp>
        <p:nvSpPr>
          <p:cNvPr id="6" name="Slide Number Placeholder 5">
            <a:extLst>
              <a:ext uri="{FF2B5EF4-FFF2-40B4-BE49-F238E27FC236}">
                <a16:creationId xmlns:a16="http://schemas.microsoft.com/office/drawing/2014/main" id="{E9DF0F30-C97F-3DEE-0BBC-2D9535C94371}"/>
              </a:ext>
            </a:extLst>
          </p:cNvPr>
          <p:cNvSpPr>
            <a:spLocks noGrp="1"/>
          </p:cNvSpPr>
          <p:nvPr>
            <p:ph type="sldNum" sz="quarter" idx="12"/>
          </p:nvPr>
        </p:nvSpPr>
        <p:spPr/>
        <p:txBody>
          <a:bodyPr/>
          <a:lstStyle/>
          <a:p>
            <a:fld id="{EAEC5279-9859-2B44-97F6-ACD83A6E4A7E}" type="slidenum">
              <a:rPr lang="en-US" smtClean="0"/>
              <a:t>‹#›</a:t>
            </a:fld>
            <a:endParaRPr lang="en-US"/>
          </a:p>
        </p:txBody>
      </p:sp>
      <p:sp>
        <p:nvSpPr>
          <p:cNvPr id="10" name="Picture Placeholder 9">
            <a:extLst>
              <a:ext uri="{FF2B5EF4-FFF2-40B4-BE49-F238E27FC236}">
                <a16:creationId xmlns:a16="http://schemas.microsoft.com/office/drawing/2014/main" id="{9A775461-092E-92C0-4A4C-4054B8A782EC}"/>
              </a:ext>
            </a:extLst>
          </p:cNvPr>
          <p:cNvSpPr>
            <a:spLocks noGrp="1"/>
          </p:cNvSpPr>
          <p:nvPr>
            <p:ph type="pic" sz="quarter" idx="13"/>
          </p:nvPr>
        </p:nvSpPr>
        <p:spPr>
          <a:xfrm>
            <a:off x="0" y="0"/>
            <a:ext cx="12192000" cy="3551238"/>
          </a:xfrm>
          <a:prstGeom prst="flowChartMerge">
            <a:avLst/>
          </a:prstGeom>
        </p:spPr>
        <p:txBody>
          <a:bodyPr/>
          <a:lstStyle/>
          <a:p>
            <a:endParaRPr lang="en-US"/>
          </a:p>
        </p:txBody>
      </p:sp>
    </p:spTree>
    <p:extLst>
      <p:ext uri="{BB962C8B-B14F-4D97-AF65-F5344CB8AC3E}">
        <p14:creationId xmlns:p14="http://schemas.microsoft.com/office/powerpoint/2010/main" val="11018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12/7/21</a:t>
            </a:r>
          </a:p>
        </p:txBody>
      </p:sp>
      <p:sp>
        <p:nvSpPr>
          <p:cNvPr id="5" name="Footer Placeholder 4"/>
          <p:cNvSpPr>
            <a:spLocks noGrp="1"/>
          </p:cNvSpPr>
          <p:nvPr>
            <p:ph type="ftr" sz="quarter" idx="11"/>
          </p:nvPr>
        </p:nvSpPr>
        <p:spPr/>
        <p:txBody>
          <a:bodyPr/>
          <a:lstStyle/>
          <a:p>
            <a:r>
              <a:rPr lang="en-US"/>
              <a:t>Lewis v. Clarke: Impacts on SI</a:t>
            </a:r>
          </a:p>
        </p:txBody>
      </p:sp>
      <p:sp>
        <p:nvSpPr>
          <p:cNvPr id="6" name="Slide Number Placeholder 5"/>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129928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12/7/21</a:t>
            </a:r>
          </a:p>
        </p:txBody>
      </p:sp>
      <p:sp>
        <p:nvSpPr>
          <p:cNvPr id="5" name="Footer Placeholder 4"/>
          <p:cNvSpPr>
            <a:spLocks noGrp="1"/>
          </p:cNvSpPr>
          <p:nvPr>
            <p:ph type="ftr" sz="quarter" idx="11"/>
          </p:nvPr>
        </p:nvSpPr>
        <p:spPr/>
        <p:txBody>
          <a:bodyPr/>
          <a:lstStyle/>
          <a:p>
            <a:r>
              <a:rPr lang="en-US"/>
              <a:t>Lewis v. Clarke: Impacts on SI</a:t>
            </a:r>
          </a:p>
        </p:txBody>
      </p:sp>
      <p:sp>
        <p:nvSpPr>
          <p:cNvPr id="6" name="Slide Number Placeholder 5"/>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259629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12/7/21</a:t>
            </a:r>
          </a:p>
        </p:txBody>
      </p:sp>
      <p:sp>
        <p:nvSpPr>
          <p:cNvPr id="6" name="Footer Placeholder 5"/>
          <p:cNvSpPr>
            <a:spLocks noGrp="1"/>
          </p:cNvSpPr>
          <p:nvPr>
            <p:ph type="ftr" sz="quarter" idx="11"/>
          </p:nvPr>
        </p:nvSpPr>
        <p:spPr/>
        <p:txBody>
          <a:bodyPr/>
          <a:lstStyle/>
          <a:p>
            <a:r>
              <a:rPr lang="en-US"/>
              <a:t>Lewis v. Clarke: Impacts on SI</a:t>
            </a:r>
          </a:p>
        </p:txBody>
      </p:sp>
      <p:sp>
        <p:nvSpPr>
          <p:cNvPr id="7" name="Slide Number Placeholder 6"/>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260181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12/7/21</a:t>
            </a:r>
          </a:p>
        </p:txBody>
      </p:sp>
      <p:sp>
        <p:nvSpPr>
          <p:cNvPr id="8" name="Footer Placeholder 7"/>
          <p:cNvSpPr>
            <a:spLocks noGrp="1"/>
          </p:cNvSpPr>
          <p:nvPr>
            <p:ph type="ftr" sz="quarter" idx="11"/>
          </p:nvPr>
        </p:nvSpPr>
        <p:spPr/>
        <p:txBody>
          <a:bodyPr/>
          <a:lstStyle/>
          <a:p>
            <a:r>
              <a:rPr lang="en-US"/>
              <a:t>Lewis v. Clarke: Impacts on SI</a:t>
            </a:r>
          </a:p>
        </p:txBody>
      </p:sp>
      <p:sp>
        <p:nvSpPr>
          <p:cNvPr id="9" name="Slide Number Placeholder 8"/>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359518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12/7/21</a:t>
            </a:r>
          </a:p>
        </p:txBody>
      </p:sp>
      <p:sp>
        <p:nvSpPr>
          <p:cNvPr id="4" name="Footer Placeholder 3"/>
          <p:cNvSpPr>
            <a:spLocks noGrp="1"/>
          </p:cNvSpPr>
          <p:nvPr>
            <p:ph type="ftr" sz="quarter" idx="11"/>
          </p:nvPr>
        </p:nvSpPr>
        <p:spPr/>
        <p:txBody>
          <a:bodyPr/>
          <a:lstStyle/>
          <a:p>
            <a:r>
              <a:rPr lang="en-US"/>
              <a:t>Lewis v. Clarke: Impacts on SI</a:t>
            </a:r>
          </a:p>
        </p:txBody>
      </p:sp>
      <p:sp>
        <p:nvSpPr>
          <p:cNvPr id="5" name="Slide Number Placeholder 4"/>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205041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12/7/21</a:t>
            </a:r>
          </a:p>
        </p:txBody>
      </p:sp>
      <p:sp>
        <p:nvSpPr>
          <p:cNvPr id="3" name="Footer Placeholder 2"/>
          <p:cNvSpPr>
            <a:spLocks noGrp="1"/>
          </p:cNvSpPr>
          <p:nvPr>
            <p:ph type="ftr" sz="quarter" idx="11"/>
          </p:nvPr>
        </p:nvSpPr>
        <p:spPr/>
        <p:txBody>
          <a:bodyPr/>
          <a:lstStyle/>
          <a:p>
            <a:r>
              <a:rPr lang="en-US"/>
              <a:t>Lewis v. Clarke: Impacts on SI</a:t>
            </a:r>
          </a:p>
        </p:txBody>
      </p:sp>
      <p:sp>
        <p:nvSpPr>
          <p:cNvPr id="4" name="Slide Number Placeholder 3"/>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162475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12/7/21</a:t>
            </a:r>
          </a:p>
        </p:txBody>
      </p:sp>
      <p:sp>
        <p:nvSpPr>
          <p:cNvPr id="6" name="Footer Placeholder 5"/>
          <p:cNvSpPr>
            <a:spLocks noGrp="1"/>
          </p:cNvSpPr>
          <p:nvPr>
            <p:ph type="ftr" sz="quarter" idx="11"/>
          </p:nvPr>
        </p:nvSpPr>
        <p:spPr/>
        <p:txBody>
          <a:bodyPr/>
          <a:lstStyle/>
          <a:p>
            <a:r>
              <a:rPr lang="en-US"/>
              <a:t>Lewis v. Clarke: Impacts on SI</a:t>
            </a:r>
          </a:p>
        </p:txBody>
      </p:sp>
      <p:sp>
        <p:nvSpPr>
          <p:cNvPr id="7" name="Slide Number Placeholder 6"/>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276500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12/7/21</a:t>
            </a:r>
          </a:p>
        </p:txBody>
      </p:sp>
      <p:sp>
        <p:nvSpPr>
          <p:cNvPr id="6" name="Footer Placeholder 5"/>
          <p:cNvSpPr>
            <a:spLocks noGrp="1"/>
          </p:cNvSpPr>
          <p:nvPr>
            <p:ph type="ftr" sz="quarter" idx="11"/>
          </p:nvPr>
        </p:nvSpPr>
        <p:spPr/>
        <p:txBody>
          <a:bodyPr/>
          <a:lstStyle/>
          <a:p>
            <a:r>
              <a:rPr lang="en-US"/>
              <a:t>Lewis v. Clarke: Impacts on SI</a:t>
            </a:r>
          </a:p>
        </p:txBody>
      </p:sp>
      <p:sp>
        <p:nvSpPr>
          <p:cNvPr id="7" name="Slide Number Placeholder 6"/>
          <p:cNvSpPr>
            <a:spLocks noGrp="1"/>
          </p:cNvSpPr>
          <p:nvPr>
            <p:ph type="sldNum" sz="quarter" idx="12"/>
          </p:nvPr>
        </p:nvSpPr>
        <p:spPr/>
        <p:txBody>
          <a:bodyPr/>
          <a:lstStyle/>
          <a:p>
            <a:fld id="{712EF165-5C3F-4E4F-922D-84F851B92937}" type="slidenum">
              <a:rPr lang="en-US" smtClean="0"/>
              <a:t>‹#›</a:t>
            </a:fld>
            <a:endParaRPr lang="en-US"/>
          </a:p>
        </p:txBody>
      </p:sp>
    </p:spTree>
    <p:extLst>
      <p:ext uri="{BB962C8B-B14F-4D97-AF65-F5344CB8AC3E}">
        <p14:creationId xmlns:p14="http://schemas.microsoft.com/office/powerpoint/2010/main" val="326325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0000"/>
              </a:schemeClr>
            </a:gs>
            <a:gs pos="74000">
              <a:srgbClr val="00B0F0"/>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12/7/21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Lewis v. Clarke: Impacts on SI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EF165-5C3F-4E4F-922D-84F851B92937}" type="slidenum">
              <a:rPr lang="en-US" smtClean="0"/>
              <a:t>‹#›</a:t>
            </a:fld>
            <a:endParaRPr lang="en-US"/>
          </a:p>
        </p:txBody>
      </p:sp>
    </p:spTree>
    <p:extLst>
      <p:ext uri="{BB962C8B-B14F-4D97-AF65-F5344CB8AC3E}">
        <p14:creationId xmlns:p14="http://schemas.microsoft.com/office/powerpoint/2010/main" val="1196318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B384-72C5-8B45-BFA9-0F6F3CE68589}"/>
              </a:ext>
            </a:extLst>
          </p:cNvPr>
          <p:cNvSpPr>
            <a:spLocks noGrp="1"/>
          </p:cNvSpPr>
          <p:nvPr>
            <p:ph type="ctrTitle"/>
          </p:nvPr>
        </p:nvSpPr>
        <p:spPr/>
        <p:txBody>
          <a:bodyPr/>
          <a:lstStyle/>
          <a:p>
            <a:r>
              <a:rPr lang="en-US" dirty="0"/>
              <a:t>a</a:t>
            </a:r>
          </a:p>
        </p:txBody>
      </p:sp>
      <p:sp>
        <p:nvSpPr>
          <p:cNvPr id="3" name="Subtitle 2">
            <a:extLst>
              <a:ext uri="{FF2B5EF4-FFF2-40B4-BE49-F238E27FC236}">
                <a16:creationId xmlns:a16="http://schemas.microsoft.com/office/drawing/2014/main" id="{E55D04D6-FFEC-084A-A2B5-744B9F85B44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E4DF0BA-F34D-A646-AC35-605F08F19C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421" y="61722"/>
            <a:ext cx="12056141" cy="3996783"/>
          </a:xfrm>
          <a:prstGeom prst="rect">
            <a:avLst/>
          </a:prstGeom>
        </p:spPr>
      </p:pic>
      <p:sp>
        <p:nvSpPr>
          <p:cNvPr id="6" name="Rectangle 5">
            <a:extLst>
              <a:ext uri="{FF2B5EF4-FFF2-40B4-BE49-F238E27FC236}">
                <a16:creationId xmlns:a16="http://schemas.microsoft.com/office/drawing/2014/main" id="{7C0AB5BC-4FB9-5D45-85BF-6D5C13C59E97}"/>
              </a:ext>
            </a:extLst>
          </p:cNvPr>
          <p:cNvSpPr/>
          <p:nvPr/>
        </p:nvSpPr>
        <p:spPr>
          <a:xfrm>
            <a:off x="76200" y="4114800"/>
            <a:ext cx="12039600" cy="266700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73E558-8F86-C74A-A986-7DA6AED10405}"/>
              </a:ext>
            </a:extLst>
          </p:cNvPr>
          <p:cNvSpPr txBox="1">
            <a:spLocks/>
          </p:cNvSpPr>
          <p:nvPr/>
        </p:nvSpPr>
        <p:spPr>
          <a:xfrm>
            <a:off x="446533" y="4388961"/>
            <a:ext cx="8145017" cy="1475013"/>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sz="4000" b="1" dirty="0">
                <a:latin typeface="+mn-lt"/>
              </a:rPr>
              <a:t>Lewis v. Clarke: Impact on Sovereign Immunity – Latest Developments</a:t>
            </a:r>
          </a:p>
        </p:txBody>
      </p:sp>
      <p:sp>
        <p:nvSpPr>
          <p:cNvPr id="9" name="Subtitle 2">
            <a:extLst>
              <a:ext uri="{FF2B5EF4-FFF2-40B4-BE49-F238E27FC236}">
                <a16:creationId xmlns:a16="http://schemas.microsoft.com/office/drawing/2014/main" id="{24AB579D-41D1-1D45-B988-9D9C6DCABC3A}"/>
              </a:ext>
            </a:extLst>
          </p:cNvPr>
          <p:cNvSpPr txBox="1">
            <a:spLocks/>
          </p:cNvSpPr>
          <p:nvPr/>
        </p:nvSpPr>
        <p:spPr>
          <a:xfrm>
            <a:off x="446536" y="5888038"/>
            <a:ext cx="10993546" cy="5903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Ed Goodman, Kelly Rudd, and Dave </a:t>
            </a:r>
            <a:r>
              <a:rPr lang="en-US" dirty="0" err="1"/>
              <a:t>Heisterkamp</a:t>
            </a:r>
            <a:endParaRPr lang="en-US" dirty="0"/>
          </a:p>
        </p:txBody>
      </p:sp>
      <p:pic>
        <p:nvPicPr>
          <p:cNvPr id="11" name="Picture 10">
            <a:extLst>
              <a:ext uri="{FF2B5EF4-FFF2-40B4-BE49-F238E27FC236}">
                <a16:creationId xmlns:a16="http://schemas.microsoft.com/office/drawing/2014/main" id="{857DFBD6-3F89-6146-BB18-7090103834B7}"/>
              </a:ext>
            </a:extLst>
          </p:cNvPr>
          <p:cNvPicPr>
            <a:picLocks noChangeAspect="1"/>
          </p:cNvPicPr>
          <p:nvPr/>
        </p:nvPicPr>
        <p:blipFill>
          <a:blip r:embed="rId3"/>
          <a:stretch>
            <a:fillRect/>
          </a:stretch>
        </p:blipFill>
        <p:spPr>
          <a:xfrm>
            <a:off x="8420086" y="4951277"/>
            <a:ext cx="3524738" cy="1566043"/>
          </a:xfrm>
          <a:prstGeom prst="rect">
            <a:avLst/>
          </a:prstGeom>
        </p:spPr>
      </p:pic>
      <p:pic>
        <p:nvPicPr>
          <p:cNvPr id="10" name="Picture 9" descr="A red building with a yellow fire hydrant in front of it&#10;&#10;Description automatically generated with medium confidence">
            <a:extLst>
              <a:ext uri="{FF2B5EF4-FFF2-40B4-BE49-F238E27FC236}">
                <a16:creationId xmlns:a16="http://schemas.microsoft.com/office/drawing/2014/main" id="{9DF82341-4667-B749-AE19-DB3F725B3C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700"/>
            <a:ext cx="12227958" cy="6878226"/>
          </a:xfrm>
          <a:prstGeom prst="rect">
            <a:avLst/>
          </a:prstGeom>
        </p:spPr>
      </p:pic>
      <p:pic>
        <p:nvPicPr>
          <p:cNvPr id="12" name="Picture 11" descr="A red building with a yellow fire hydrant in front of it&#10;&#10;Description automatically generated with medium confidence">
            <a:extLst>
              <a:ext uri="{FF2B5EF4-FFF2-40B4-BE49-F238E27FC236}">
                <a16:creationId xmlns:a16="http://schemas.microsoft.com/office/drawing/2014/main" id="{D8D30183-153C-4743-8530-131B3D9BB8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700"/>
            <a:ext cx="12227958" cy="6878226"/>
          </a:xfrm>
          <a:prstGeom prst="rect">
            <a:avLst/>
          </a:prstGeom>
        </p:spPr>
      </p:pic>
      <p:sp>
        <p:nvSpPr>
          <p:cNvPr id="13" name="Rectangle 12">
            <a:extLst>
              <a:ext uri="{FF2B5EF4-FFF2-40B4-BE49-F238E27FC236}">
                <a16:creationId xmlns:a16="http://schemas.microsoft.com/office/drawing/2014/main" id="{6CB54A74-ADA0-4D43-AF8D-118276230945}"/>
              </a:ext>
            </a:extLst>
          </p:cNvPr>
          <p:cNvSpPr/>
          <p:nvPr/>
        </p:nvSpPr>
        <p:spPr>
          <a:xfrm>
            <a:off x="1524000" y="1487471"/>
            <a:ext cx="6099694" cy="4248166"/>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0BBC33CE-2670-4641-983C-DF675953923F}"/>
              </a:ext>
            </a:extLst>
          </p:cNvPr>
          <p:cNvSpPr txBox="1">
            <a:spLocks/>
          </p:cNvSpPr>
          <p:nvPr/>
        </p:nvSpPr>
        <p:spPr>
          <a:xfrm>
            <a:off x="2150533" y="1336431"/>
            <a:ext cx="8486210" cy="424816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chemeClr val="bg1"/>
                </a:solidFill>
                <a:latin typeface="Raleway ExtraBold" panose="020B0003030101060003" pitchFamily="34" charset="0"/>
              </a:rPr>
              <a:t>Lewis v. Clarke:</a:t>
            </a:r>
          </a:p>
          <a:p>
            <a:pPr algn="l"/>
            <a:r>
              <a:rPr lang="en-US" sz="4400" b="1" dirty="0">
                <a:solidFill>
                  <a:schemeClr val="bg1"/>
                </a:solidFill>
                <a:latin typeface="Raleway ExtraBold" panose="020B0003030101060003" pitchFamily="34" charset="0"/>
              </a:rPr>
              <a:t>Crazy Eights</a:t>
            </a:r>
          </a:p>
          <a:p>
            <a:pPr algn="l"/>
            <a:endParaRPr lang="en-US" sz="3200" b="1" dirty="0">
              <a:latin typeface="Raleway ExtraBold" panose="020B0003030101060003" pitchFamily="34" charset="0"/>
            </a:endParaRPr>
          </a:p>
          <a:p>
            <a:pPr algn="l"/>
            <a:r>
              <a:rPr lang="en-US" sz="3200" b="1" dirty="0">
                <a:latin typeface="Raleway ExtraBold" panose="020B0003030101060003" pitchFamily="34" charset="0"/>
              </a:rPr>
              <a:t>Presented by</a:t>
            </a:r>
          </a:p>
          <a:p>
            <a:pPr algn="l"/>
            <a:r>
              <a:rPr lang="en-US" sz="3200" b="1" dirty="0">
                <a:latin typeface="Raleway ExtraBold" panose="020B0003030101060003" pitchFamily="34" charset="0"/>
              </a:rPr>
              <a:t>Dave Heisterkamp</a:t>
            </a:r>
          </a:p>
          <a:p>
            <a:pPr algn="l"/>
            <a:r>
              <a:rPr lang="en-US" sz="3200" b="1" dirty="0">
                <a:latin typeface="Raleway ExtraBold" panose="020B0003030101060003" pitchFamily="34" charset="0"/>
              </a:rPr>
              <a:t>Ed Goodman</a:t>
            </a:r>
          </a:p>
          <a:p>
            <a:pPr algn="l"/>
            <a:r>
              <a:rPr lang="en-US" sz="3200" b="1" dirty="0">
                <a:latin typeface="Raleway ExtraBold" panose="020B0003030101060003" pitchFamily="34" charset="0"/>
              </a:rPr>
              <a:t>and Kelly Rudd</a:t>
            </a:r>
          </a:p>
          <a:p>
            <a:pPr algn="l"/>
            <a:endParaRPr lang="en-US" sz="3200" b="1" dirty="0">
              <a:latin typeface="Raleway ExtraBold" panose="020B0003030101060003" pitchFamily="34" charset="0"/>
            </a:endParaRPr>
          </a:p>
          <a:p>
            <a:pPr algn="l"/>
            <a:r>
              <a:rPr lang="en-US" sz="2400" b="1" dirty="0">
                <a:latin typeface="Raleway ExtraBold" panose="020B0003030101060003" pitchFamily="34" charset="0"/>
              </a:rPr>
              <a:t>December 11, 2024-Las Vegas, NV</a:t>
            </a:r>
          </a:p>
        </p:txBody>
      </p:sp>
      <p:pic>
        <p:nvPicPr>
          <p:cNvPr id="4" name="Picture 3">
            <a:extLst>
              <a:ext uri="{FF2B5EF4-FFF2-40B4-BE49-F238E27FC236}">
                <a16:creationId xmlns:a16="http://schemas.microsoft.com/office/drawing/2014/main" id="{B3F58231-E43F-1536-8BB3-66756174386D}"/>
              </a:ext>
            </a:extLst>
          </p:cNvPr>
          <p:cNvPicPr>
            <a:picLocks noChangeAspect="1"/>
          </p:cNvPicPr>
          <p:nvPr/>
        </p:nvPicPr>
        <p:blipFill>
          <a:blip r:embed="rId5"/>
          <a:stretch>
            <a:fillRect/>
          </a:stretch>
        </p:blipFill>
        <p:spPr>
          <a:xfrm>
            <a:off x="9230013" y="4429919"/>
            <a:ext cx="2349466" cy="1269366"/>
          </a:xfrm>
          <a:prstGeom prst="rect">
            <a:avLst/>
          </a:prstGeom>
        </p:spPr>
      </p:pic>
      <p:pic>
        <p:nvPicPr>
          <p:cNvPr id="7" name="Picture 6">
            <a:extLst>
              <a:ext uri="{FF2B5EF4-FFF2-40B4-BE49-F238E27FC236}">
                <a16:creationId xmlns:a16="http://schemas.microsoft.com/office/drawing/2014/main" id="{C945AB70-B314-2674-023D-597B094841BC}"/>
              </a:ext>
            </a:extLst>
          </p:cNvPr>
          <p:cNvPicPr>
            <a:picLocks noChangeAspect="1"/>
          </p:cNvPicPr>
          <p:nvPr/>
        </p:nvPicPr>
        <p:blipFill>
          <a:blip r:embed="rId6"/>
          <a:stretch>
            <a:fillRect/>
          </a:stretch>
        </p:blipFill>
        <p:spPr>
          <a:xfrm>
            <a:off x="9107513" y="5723349"/>
            <a:ext cx="2594465" cy="439063"/>
          </a:xfrm>
          <a:prstGeom prst="rect">
            <a:avLst/>
          </a:prstGeom>
        </p:spPr>
      </p:pic>
    </p:spTree>
    <p:extLst>
      <p:ext uri="{BB962C8B-B14F-4D97-AF65-F5344CB8AC3E}">
        <p14:creationId xmlns:p14="http://schemas.microsoft.com/office/powerpoint/2010/main" val="32954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FD5FC448-A73D-D832-3DA4-6AD934665FC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A14A927C-50D0-941A-D5AA-1C949CC9B35B}"/>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6EFF41-EB02-9140-AB1C-62942011E556}"/>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394C987B-93A2-B44D-0838-EFB16C7221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idx="4294967295"/>
          </p:nvPr>
        </p:nvSpPr>
        <p:spPr>
          <a:xfrm>
            <a:off x="2145323" y="1951890"/>
            <a:ext cx="7403123" cy="2924909"/>
          </a:xfrm>
        </p:spPr>
        <p:txBody>
          <a:bodyPr>
            <a:noAutofit/>
          </a:bodyPr>
          <a:lstStyle/>
          <a:p>
            <a:pPr marL="91440">
              <a:lnSpc>
                <a:spcPct val="100000"/>
              </a:lnSpc>
            </a:pPr>
            <a:r>
              <a:rPr lang="en-US" sz="2200" b="1" dirty="0">
                <a:solidFill>
                  <a:schemeClr val="bg1"/>
                </a:solidFill>
                <a:latin typeface="+mn-lt"/>
              </a:rPr>
              <a:t>“</a:t>
            </a:r>
            <a:r>
              <a:rPr lang="en-US" sz="2200" b="1" i="1" dirty="0">
                <a:solidFill>
                  <a:schemeClr val="bg1"/>
                </a:solidFill>
                <a:effectLst/>
                <a:latin typeface="+mn-lt"/>
                <a:ea typeface="Times New Roman" panose="02020603050405020304" pitchFamily="18" charset="0"/>
              </a:rPr>
              <a:t>Counterclaimants</a:t>
            </a:r>
            <a:r>
              <a:rPr lang="en-US" sz="2200" b="1" i="1" spc="-2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have brought claims against Mr.</a:t>
            </a:r>
            <a:r>
              <a:rPr lang="en-US" sz="2200" b="1" i="1" spc="-5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Follis in his per­sonal</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capacity</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accusing</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him</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of</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wrongful</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acts</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that</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are</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factu­ally</a:t>
            </a:r>
            <a:r>
              <a:rPr lang="en-US" sz="2200" b="1" i="1" spc="-4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independent of</a:t>
            </a:r>
            <a:r>
              <a:rPr lang="en-US" sz="2200" b="1" i="1" spc="-4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the claims</a:t>
            </a:r>
            <a:r>
              <a:rPr lang="en-US" sz="2200" b="1" i="1" spc="-2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against</a:t>
            </a:r>
            <a:r>
              <a:rPr lang="en-US" sz="2200" b="1" i="1" spc="-1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the</a:t>
            </a:r>
            <a:r>
              <a:rPr lang="en-US" sz="2200" b="1" i="1" spc="-7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Tribe,</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such</a:t>
            </a:r>
            <a:r>
              <a:rPr lang="en-US" sz="2200" b="1" i="1" spc="-5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as</a:t>
            </a:r>
            <a:r>
              <a:rPr lang="en-US" sz="2200" b="1" i="1" spc="-7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using</a:t>
            </a:r>
            <a:r>
              <a:rPr lang="en-US" sz="2200" b="1" i="1" spc="-1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the resources of</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one</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of</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the</a:t>
            </a:r>
            <a:r>
              <a:rPr lang="en-US" sz="2200" b="1" i="1" spc="-6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Tribal</a:t>
            </a:r>
            <a:r>
              <a:rPr lang="en-US" sz="2200" b="1" i="1" spc="-7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Entities</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"to</a:t>
            </a:r>
            <a:r>
              <a:rPr lang="en-US" sz="2200" b="1" i="1" spc="10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benefit</a:t>
            </a:r>
            <a:r>
              <a:rPr lang="en-US" sz="2200" b="1" i="1" spc="-4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his</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personal,</a:t>
            </a:r>
            <a:r>
              <a:rPr lang="en-US" sz="2200" b="1" i="1" spc="-5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failed</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fantasy</a:t>
            </a:r>
            <a:r>
              <a:rPr lang="en-US" sz="2200" b="1" i="1" spc="-5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sports</a:t>
            </a:r>
            <a:r>
              <a:rPr lang="en-US" sz="2200" b="1" i="1" spc="-7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op­eration" Because</a:t>
            </a:r>
            <a:r>
              <a:rPr lang="en-US" sz="2200" b="1" i="1" spc="-2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Counterclaimants</a:t>
            </a:r>
            <a:r>
              <a:rPr lang="en-US" sz="2200" b="1" i="1" spc="-3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seek to</a:t>
            </a:r>
            <a:r>
              <a:rPr lang="en-US" sz="2200" b="1" i="1" spc="-4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hold Mr.</a:t>
            </a:r>
            <a:r>
              <a:rPr lang="en-US" sz="2200" b="1" i="1" spc="-4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Follis liable</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for</a:t>
            </a:r>
            <a:r>
              <a:rPr lang="en-US" sz="2200" b="1" i="1" spc="-8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actions</a:t>
            </a:r>
            <a:r>
              <a:rPr lang="en-US" sz="2200" b="1" i="1" spc="-4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independent</a:t>
            </a:r>
            <a:r>
              <a:rPr lang="en-US" sz="2200" b="1" i="1" spc="5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from</a:t>
            </a:r>
            <a:r>
              <a:rPr lang="en-US" sz="2200" b="1" i="1" spc="-4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his</a:t>
            </a:r>
            <a:r>
              <a:rPr lang="en-US" sz="2200" b="1" i="1" spc="-6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role</a:t>
            </a:r>
            <a:r>
              <a:rPr lang="en-US" sz="2200" b="1" i="1" spc="-6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as</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a:t>
            </a:r>
            <a:r>
              <a:rPr lang="en-US" sz="2200" b="1" i="1" spc="-5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tribal</a:t>
            </a:r>
            <a:r>
              <a:rPr lang="en-US" sz="2200" b="1" i="1" spc="-4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official</a:t>
            </a:r>
            <a:r>
              <a:rPr lang="en-US" sz="2200" b="1" i="1" spc="-3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and</a:t>
            </a:r>
            <a:r>
              <a:rPr lang="en-US" sz="2200" b="1" i="1" spc="-5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seek</a:t>
            </a:r>
            <a:r>
              <a:rPr lang="en-US" sz="2200" b="1" i="1" spc="-3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relief directly</a:t>
            </a:r>
            <a:r>
              <a:rPr lang="en-US" sz="2200" b="1" i="1" spc="-7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from</a:t>
            </a:r>
            <a:r>
              <a:rPr lang="en-US" sz="2200" b="1" i="1" spc="-1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Mr.</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Follis, not</a:t>
            </a:r>
            <a:r>
              <a:rPr lang="en-US" sz="2200" b="1" i="1" spc="-6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the</a:t>
            </a:r>
            <a:r>
              <a:rPr lang="en-US" sz="2200" b="1" i="1" spc="-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Tribe's</a:t>
            </a:r>
            <a:r>
              <a:rPr lang="en-US" sz="2200" b="1" i="1" spc="-6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treasury, Mr.</a:t>
            </a:r>
            <a:r>
              <a:rPr lang="en-US" sz="2200" b="1" i="1" spc="-5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Follis is</a:t>
            </a:r>
            <a:r>
              <a:rPr lang="en-US" sz="2200" b="1" i="1" spc="-4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not</a:t>
            </a:r>
            <a:r>
              <a:rPr lang="en-US" sz="2200" b="1" i="1" spc="-85"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entitled to sovereign</a:t>
            </a:r>
            <a:r>
              <a:rPr lang="en-US" sz="2200" b="1" i="1" spc="-10" dirty="0">
                <a:solidFill>
                  <a:schemeClr val="bg1"/>
                </a:solidFill>
                <a:effectLst/>
                <a:latin typeface="+mn-lt"/>
                <a:ea typeface="Times New Roman" panose="02020603050405020304" pitchFamily="18" charset="0"/>
              </a:rPr>
              <a:t> </a:t>
            </a:r>
            <a:r>
              <a:rPr lang="en-US" sz="2200" b="1" i="1" dirty="0">
                <a:solidFill>
                  <a:schemeClr val="bg1"/>
                </a:solidFill>
                <a:effectLst/>
                <a:latin typeface="+mn-lt"/>
                <a:ea typeface="Times New Roman" panose="02020603050405020304" pitchFamily="18" charset="0"/>
              </a:rPr>
              <a:t>immunity.</a:t>
            </a:r>
            <a:r>
              <a:rPr lang="en-US" sz="2200" b="1" i="1" dirty="0">
                <a:solidFill>
                  <a:schemeClr val="bg1"/>
                </a:solidFill>
                <a:latin typeface="+mn-lt"/>
              </a:rPr>
              <a:t>” </a:t>
            </a:r>
            <a:r>
              <a:rPr lang="en-US" sz="2200" b="1" dirty="0">
                <a:solidFill>
                  <a:schemeClr val="bg1"/>
                </a:solidFill>
                <a:latin typeface="+mn-lt"/>
              </a:rPr>
              <a:t>– John D. Russell, U.S. District Judge.</a:t>
            </a:r>
          </a:p>
        </p:txBody>
      </p:sp>
      <p:sp>
        <p:nvSpPr>
          <p:cNvPr id="2" name="Slide Number Placeholder 1">
            <a:extLst>
              <a:ext uri="{FF2B5EF4-FFF2-40B4-BE49-F238E27FC236}">
                <a16:creationId xmlns:a16="http://schemas.microsoft.com/office/drawing/2014/main" id="{E4248230-061C-6FA7-1D3D-56CA0B3704B2}"/>
              </a:ext>
            </a:extLst>
          </p:cNvPr>
          <p:cNvSpPr>
            <a:spLocks noGrp="1"/>
          </p:cNvSpPr>
          <p:nvPr>
            <p:ph type="sldNum" sz="quarter" idx="12"/>
          </p:nvPr>
        </p:nvSpPr>
        <p:spPr/>
        <p:txBody>
          <a:bodyPr/>
          <a:lstStyle/>
          <a:p>
            <a:fld id="{EAEC5279-9859-2B44-97F6-ACD83A6E4A7E}" type="slidenum">
              <a:rPr lang="en-US" smtClean="0"/>
              <a:t>10</a:t>
            </a:fld>
            <a:endParaRPr lang="en-US"/>
          </a:p>
        </p:txBody>
      </p:sp>
    </p:spTree>
    <p:extLst>
      <p:ext uri="{BB962C8B-B14F-4D97-AF65-F5344CB8AC3E}">
        <p14:creationId xmlns:p14="http://schemas.microsoft.com/office/powerpoint/2010/main" val="127025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56137" y="646401"/>
            <a:ext cx="10618999" cy="1453332"/>
          </a:xfrm>
        </p:spPr>
        <p:txBody>
          <a:bodyPr>
            <a:noAutofit/>
          </a:bodyPr>
          <a:lstStyle/>
          <a:p>
            <a:r>
              <a:rPr lang="en-US" sz="3200" b="1" dirty="0">
                <a:solidFill>
                  <a:schemeClr val="accent5"/>
                </a:solidFill>
              </a:rPr>
              <a:t>CHR Solutions, Inc. v. Gila River Telecommunications, </a:t>
            </a:r>
            <a:br>
              <a:rPr lang="en-US" sz="3200" b="1" dirty="0">
                <a:solidFill>
                  <a:schemeClr val="accent5"/>
                </a:solidFill>
              </a:rPr>
            </a:br>
            <a:r>
              <a:rPr lang="en-US" sz="3200" dirty="0">
                <a:solidFill>
                  <a:schemeClr val="accent5"/>
                </a:solidFill>
              </a:rPr>
              <a:t>4:24-cv-01901, U.S. </a:t>
            </a:r>
            <a:r>
              <a:rPr lang="en-US" sz="3200" dirty="0" err="1">
                <a:solidFill>
                  <a:schemeClr val="accent5"/>
                </a:solidFill>
              </a:rPr>
              <a:t>S.Dist</a:t>
            </a:r>
            <a:r>
              <a:rPr lang="en-US" sz="3200" dirty="0">
                <a:solidFill>
                  <a:schemeClr val="accent5"/>
                </a:solidFill>
              </a:rPr>
              <a:t>. Tex. (Jan. 30, 2024)</a:t>
            </a:r>
            <a:endParaRPr lang="en-US" sz="2800" dirty="0">
              <a:solidFill>
                <a:schemeClr val="accent5"/>
              </a:solidFill>
            </a:endParaRPr>
          </a:p>
        </p:txBody>
      </p:sp>
      <p:pic>
        <p:nvPicPr>
          <p:cNvPr id="2" name="Picture 1">
            <a:extLst>
              <a:ext uri="{FF2B5EF4-FFF2-40B4-BE49-F238E27FC236}">
                <a16:creationId xmlns:a16="http://schemas.microsoft.com/office/drawing/2014/main" id="{5F0AD113-148B-153A-D6F1-3305B387DE22}"/>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6" name="Slide Number Placeholder 5">
            <a:extLst>
              <a:ext uri="{FF2B5EF4-FFF2-40B4-BE49-F238E27FC236}">
                <a16:creationId xmlns:a16="http://schemas.microsoft.com/office/drawing/2014/main" id="{E29CCE14-F591-B107-8D8E-B543065036D0}"/>
              </a:ext>
            </a:extLst>
          </p:cNvPr>
          <p:cNvSpPr>
            <a:spLocks noGrp="1"/>
          </p:cNvSpPr>
          <p:nvPr>
            <p:ph type="sldNum" sz="quarter" idx="12"/>
          </p:nvPr>
        </p:nvSpPr>
        <p:spPr/>
        <p:txBody>
          <a:bodyPr/>
          <a:lstStyle/>
          <a:p>
            <a:fld id="{712EF165-5C3F-4E4F-922D-84F851B92937}" type="slidenum">
              <a:rPr lang="en-US" smtClean="0"/>
              <a:t>11</a:t>
            </a:fld>
            <a:endParaRPr lang="en-US"/>
          </a:p>
        </p:txBody>
      </p:sp>
      <p:sp>
        <p:nvSpPr>
          <p:cNvPr id="8" name="TextBox 7">
            <a:extLst>
              <a:ext uri="{FF2B5EF4-FFF2-40B4-BE49-F238E27FC236}">
                <a16:creationId xmlns:a16="http://schemas.microsoft.com/office/drawing/2014/main" id="{E45BF34D-A400-656E-51E3-E3494BAACD60}"/>
              </a:ext>
            </a:extLst>
          </p:cNvPr>
          <p:cNvSpPr txBox="1"/>
          <p:nvPr/>
        </p:nvSpPr>
        <p:spPr>
          <a:xfrm>
            <a:off x="3404181" y="2099732"/>
            <a:ext cx="8567686" cy="4148828"/>
          </a:xfrm>
          <a:prstGeom prst="rect">
            <a:avLst/>
          </a:prstGeom>
          <a:noFill/>
        </p:spPr>
        <p:txBody>
          <a:bodyPr wrap="square" rtlCol="0">
            <a:spAutoFit/>
          </a:bodyPr>
          <a:lstStyle/>
          <a:p>
            <a:pPr indent="-342900">
              <a:buFont typeface="Wingdings" pitchFamily="2" charset="2"/>
              <a:buChar char="v"/>
            </a:pPr>
            <a:r>
              <a:rPr lang="en-US" sz="2200" dirty="0">
                <a:effectLst/>
                <a:ea typeface="Georgia" panose="02040502050405020303" pitchFamily="18" charset="0"/>
                <a:cs typeface="Georgia" panose="02040502050405020303" pitchFamily="18" charset="0"/>
              </a:rPr>
              <a:t>Defendant Gila River Telecommunications, Inc. (“GRTI”) is a telecommunications service provider owned by the Gila River Indian Community</a:t>
            </a:r>
            <a:r>
              <a:rPr lang="en-US" sz="2200" dirty="0">
                <a:effectLst/>
              </a:rPr>
              <a:t> and incorporated under Tribal law.</a:t>
            </a:r>
          </a:p>
          <a:p>
            <a:pPr indent="-342900">
              <a:buFont typeface="Wingdings" pitchFamily="2" charset="2"/>
              <a:buChar char="v"/>
            </a:pPr>
            <a:endParaRPr lang="en-US" sz="1000" dirty="0">
              <a:effectLst/>
            </a:endParaRPr>
          </a:p>
          <a:p>
            <a:pPr indent="-342900">
              <a:buFont typeface="Wingdings" pitchFamily="2" charset="2"/>
              <a:buChar char="v"/>
            </a:pPr>
            <a:r>
              <a:rPr lang="en-US" sz="2200" dirty="0">
                <a:effectLst/>
                <a:ea typeface="Georgia" panose="02040502050405020303" pitchFamily="18" charset="0"/>
                <a:cs typeface="Georgia" panose="02040502050405020303" pitchFamily="18" charset="0"/>
              </a:rPr>
              <a:t>Plaintiff filed suit asserting claims for breach of contract, anticipatory breach/repudiation of contract, and quantum meruit alleging that GRTI has failed to make a payment since November of 2022 and currently owes Plaintiff over $247,000.00, plus late fees. </a:t>
            </a:r>
          </a:p>
          <a:p>
            <a:pPr marR="24765" indent="275590" algn="just">
              <a:lnSpc>
                <a:spcPct val="116000"/>
              </a:lnSpc>
            </a:pPr>
            <a:endParaRPr lang="en-US" sz="1000" dirty="0"/>
          </a:p>
          <a:p>
            <a:pPr marR="24765" algn="just">
              <a:buFont typeface="Wingdings" pitchFamily="2" charset="2"/>
              <a:buChar char="v"/>
            </a:pPr>
            <a:r>
              <a:rPr lang="en-US" sz="2200" dirty="0"/>
              <a:t>MOTION: </a:t>
            </a:r>
            <a:r>
              <a:rPr lang="en-US" sz="2200" dirty="0">
                <a:effectLst/>
                <a:ea typeface="Georgia" panose="02040502050405020303" pitchFamily="18" charset="0"/>
                <a:cs typeface="Georgia" panose="02040502050405020303" pitchFamily="18" charset="0"/>
              </a:rPr>
              <a:t>to dismiss for lack of subject </a:t>
            </a:r>
            <a:r>
              <a:rPr lang="en-US" sz="2200" dirty="0">
                <a:ea typeface="Georgia" panose="02040502050405020303" pitchFamily="18" charset="0"/>
                <a:cs typeface="Georgia" panose="02040502050405020303" pitchFamily="18" charset="0"/>
              </a:rPr>
              <a:t>m</a:t>
            </a:r>
            <a:r>
              <a:rPr lang="en-US" sz="2200" dirty="0">
                <a:effectLst/>
                <a:ea typeface="Georgia" panose="02040502050405020303" pitchFamily="18" charset="0"/>
                <a:cs typeface="Georgia" panose="02040502050405020303" pitchFamily="18" charset="0"/>
              </a:rPr>
              <a:t>atter </a:t>
            </a:r>
            <a:r>
              <a:rPr lang="en-US" sz="2200" dirty="0">
                <a:ea typeface="Georgia" panose="02040502050405020303" pitchFamily="18" charset="0"/>
                <a:cs typeface="Georgia" panose="02040502050405020303" pitchFamily="18" charset="0"/>
              </a:rPr>
              <a:t>j</a:t>
            </a:r>
            <a:r>
              <a:rPr lang="en-US" sz="2200" dirty="0">
                <a:effectLst/>
                <a:ea typeface="Georgia" panose="02040502050405020303" pitchFamily="18" charset="0"/>
                <a:cs typeface="Georgia" panose="02040502050405020303" pitchFamily="18" charset="0"/>
              </a:rPr>
              <a:t>urisdiction asserting tribal sovereign immunity as an arm of the Tribe -- a stateless entity and not a citizen of any state for diversity jurisdiction purposes; failure to exhaust Tribal Court  remedies.</a:t>
            </a:r>
            <a:r>
              <a:rPr lang="en-US" sz="2200" dirty="0">
                <a:effectLst/>
              </a:rPr>
              <a:t> </a:t>
            </a:r>
            <a:endParaRPr lang="en-US" sz="2200" dirty="0"/>
          </a:p>
        </p:txBody>
      </p:sp>
    </p:spTree>
    <p:extLst>
      <p:ext uri="{BB962C8B-B14F-4D97-AF65-F5344CB8AC3E}">
        <p14:creationId xmlns:p14="http://schemas.microsoft.com/office/powerpoint/2010/main" val="260692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56137" y="1090246"/>
            <a:ext cx="10916573" cy="954093"/>
          </a:xfrm>
        </p:spPr>
        <p:txBody>
          <a:bodyPr>
            <a:noAutofit/>
          </a:bodyPr>
          <a:lstStyle/>
          <a:p>
            <a:r>
              <a:rPr lang="en-US" sz="3200" b="1" dirty="0">
                <a:solidFill>
                  <a:schemeClr val="accent5"/>
                </a:solidFill>
              </a:rPr>
              <a:t>CHR Solutions, Inc. v. Gila River Telecommunications, </a:t>
            </a:r>
            <a:br>
              <a:rPr lang="en-US" sz="3200" b="1" dirty="0">
                <a:solidFill>
                  <a:schemeClr val="accent5"/>
                </a:solidFill>
              </a:rPr>
            </a:br>
            <a:r>
              <a:rPr lang="en-US" sz="3000" dirty="0">
                <a:solidFill>
                  <a:schemeClr val="accent5"/>
                </a:solidFill>
              </a:rPr>
              <a:t>4:24-cv-01901, U.S. </a:t>
            </a:r>
            <a:r>
              <a:rPr lang="en-US" sz="3000" dirty="0" err="1">
                <a:solidFill>
                  <a:schemeClr val="accent5"/>
                </a:solidFill>
              </a:rPr>
              <a:t>S.Dist</a:t>
            </a:r>
            <a:r>
              <a:rPr lang="en-US" sz="3000" dirty="0">
                <a:solidFill>
                  <a:schemeClr val="accent5"/>
                </a:solidFill>
              </a:rPr>
              <a:t>. Tex. (Jan. 30, 2024)</a:t>
            </a:r>
          </a:p>
        </p:txBody>
      </p:sp>
      <p:sp>
        <p:nvSpPr>
          <p:cNvPr id="5" name="Rectangle 4">
            <a:extLst>
              <a:ext uri="{FF2B5EF4-FFF2-40B4-BE49-F238E27FC236}">
                <a16:creationId xmlns:a16="http://schemas.microsoft.com/office/drawing/2014/main" id="{ACE69EFB-DA42-D94F-94A8-415217C36910}"/>
              </a:ext>
            </a:extLst>
          </p:cNvPr>
          <p:cNvSpPr/>
          <p:nvPr/>
        </p:nvSpPr>
        <p:spPr>
          <a:xfrm>
            <a:off x="3539066" y="2044340"/>
            <a:ext cx="8652933" cy="4939814"/>
          </a:xfrm>
          <a:prstGeom prst="rect">
            <a:avLst/>
          </a:prstGeom>
        </p:spPr>
        <p:txBody>
          <a:bodyPr wrap="square">
            <a:spAutoFit/>
          </a:bodyPr>
          <a:lstStyle/>
          <a:p>
            <a:pPr marL="342900" indent="-342900">
              <a:buFont typeface="Wingdings" pitchFamily="2" charset="2"/>
              <a:buChar char="v"/>
            </a:pPr>
            <a:r>
              <a:rPr lang="en-US" sz="2100" dirty="0">
                <a:effectLst/>
                <a:ea typeface="Georgia" panose="02040502050405020303" pitchFamily="18" charset="0"/>
                <a:cs typeface="Georgia" panose="02040502050405020303" pitchFamily="18" charset="0"/>
              </a:rPr>
              <a:t>HELD: Tribal immunity extends to subdivisions of a tribe, and even bars suits arising from a</a:t>
            </a:r>
            <a:r>
              <a:rPr lang="en-US" sz="2100" spc="20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tribe's commercial activities. Thus, federal courts lack subject matter jurisdiction over a suit against an arm or instrumentality of the tribe unless it has waived immunity or Congress has authorized the suit.</a:t>
            </a:r>
            <a:r>
              <a:rPr lang="en-US" sz="2100" dirty="0">
                <a:effectLst/>
              </a:rPr>
              <a:t> Citing </a:t>
            </a:r>
            <a:r>
              <a:rPr lang="en-US" sz="2100" b="1" i="1" dirty="0">
                <a:effectLst/>
              </a:rPr>
              <a:t>Lewis v. Clarke </a:t>
            </a:r>
            <a:r>
              <a:rPr lang="en-US" sz="2100" dirty="0">
                <a:effectLst/>
              </a:rPr>
              <a:t>and other cases.</a:t>
            </a:r>
          </a:p>
          <a:p>
            <a:endParaRPr lang="en-US" sz="1000" dirty="0"/>
          </a:p>
          <a:p>
            <a:pPr marL="342900" marR="74295" indent="-342900">
              <a:buFont typeface="Wingdings" pitchFamily="2" charset="2"/>
              <a:buChar char="v"/>
            </a:pPr>
            <a:r>
              <a:rPr lang="en-US" sz="2100" dirty="0">
                <a:effectLst/>
              </a:rPr>
              <a:t>Noting 5</a:t>
            </a:r>
            <a:r>
              <a:rPr lang="en-US" sz="2100" baseline="30000" dirty="0">
                <a:effectLst/>
              </a:rPr>
              <a:t>th</a:t>
            </a:r>
            <a:r>
              <a:rPr lang="en-US" sz="2100" dirty="0">
                <a:effectLst/>
              </a:rPr>
              <a:t> Cir./SCOTUS </a:t>
            </a:r>
            <a:r>
              <a:rPr lang="en-US" sz="2100" dirty="0"/>
              <a:t>have not addressed yet -- </a:t>
            </a:r>
            <a:r>
              <a:rPr lang="en-US" sz="2100" dirty="0">
                <a:effectLst/>
                <a:ea typeface="Georgia" panose="02040502050405020303" pitchFamily="18" charset="0"/>
                <a:cs typeface="Georgia" panose="02040502050405020303" pitchFamily="18" charset="0"/>
              </a:rPr>
              <a:t>decides to follow N.D. </a:t>
            </a:r>
            <a:r>
              <a:rPr lang="en-US" sz="2100" dirty="0">
                <a:ea typeface="Georgia" panose="02040502050405020303" pitchFamily="18" charset="0"/>
                <a:cs typeface="Georgia" panose="02040502050405020303" pitchFamily="18" charset="0"/>
              </a:rPr>
              <a:t>Texas Ct. and</a:t>
            </a:r>
            <a:r>
              <a:rPr lang="en-US" sz="2100" dirty="0">
                <a:effectLst/>
                <a:ea typeface="Georgia" panose="02040502050405020303" pitchFamily="18" charset="0"/>
                <a:cs typeface="Georgia" panose="02040502050405020303" pitchFamily="18" charset="0"/>
              </a:rPr>
              <a:t> test</a:t>
            </a:r>
            <a:r>
              <a:rPr lang="en-US" sz="2100" spc="14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set</a:t>
            </a:r>
            <a:r>
              <a:rPr lang="en-US" sz="2100" spc="140" dirty="0">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forth</a:t>
            </a:r>
            <a:r>
              <a:rPr lang="en-US" sz="2100" spc="14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in</a:t>
            </a:r>
            <a:r>
              <a:rPr lang="en-US" sz="2100" spc="140" dirty="0">
                <a:effectLst/>
                <a:ea typeface="Georgia" panose="02040502050405020303" pitchFamily="18" charset="0"/>
                <a:cs typeface="Georgia" panose="02040502050405020303" pitchFamily="18" charset="0"/>
              </a:rPr>
              <a:t>  </a:t>
            </a:r>
            <a:r>
              <a:rPr lang="en-US" sz="2100" i="1" dirty="0">
                <a:effectLst/>
                <a:ea typeface="Georgia" panose="02040502050405020303" pitchFamily="18" charset="0"/>
                <a:cs typeface="Georgia" panose="02040502050405020303" pitchFamily="18" charset="0"/>
              </a:rPr>
              <a:t>Breakthrough</a:t>
            </a:r>
            <a:r>
              <a:rPr lang="en-US" sz="2100" i="1" spc="140" dirty="0">
                <a:effectLst/>
                <a:ea typeface="Georgia" panose="02040502050405020303" pitchFamily="18" charset="0"/>
                <a:cs typeface="Georgia" panose="02040502050405020303" pitchFamily="18" charset="0"/>
              </a:rPr>
              <a:t>  </a:t>
            </a:r>
            <a:r>
              <a:rPr lang="en-US" sz="2100" i="1" spc="-10" dirty="0">
                <a:effectLst/>
                <a:ea typeface="Georgia" panose="02040502050405020303" pitchFamily="18" charset="0"/>
                <a:cs typeface="Georgia" panose="02040502050405020303" pitchFamily="18" charset="0"/>
              </a:rPr>
              <a:t>Management</a:t>
            </a:r>
            <a:r>
              <a:rPr lang="en-US" sz="2100" dirty="0">
                <a:effectLst/>
              </a:rPr>
              <a:t> </a:t>
            </a:r>
            <a:r>
              <a:rPr lang="en-US" sz="2100" i="1" dirty="0">
                <a:effectLst/>
                <a:ea typeface="Georgia" panose="02040502050405020303" pitchFamily="18" charset="0"/>
                <a:cs typeface="Georgia" panose="02040502050405020303" pitchFamily="18" charset="0"/>
              </a:rPr>
              <a:t>Group, Inc. v. Chukchansi Gold Casino &amp; Resort</a:t>
            </a:r>
            <a:r>
              <a:rPr lang="en-US" sz="2100" dirty="0">
                <a:effectLst/>
                <a:ea typeface="Georgia" panose="02040502050405020303" pitchFamily="18" charset="0"/>
                <a:cs typeface="Georgia" panose="02040502050405020303" pitchFamily="18" charset="0"/>
              </a:rPr>
              <a:t>, 629 F.3d 1173 (10th Cir. 2010). Examine the following factors: (1) method of creation of entity; (2) entity's purpose; (3) structure, ownership and management, including tribe's control over</a:t>
            </a:r>
            <a:r>
              <a:rPr lang="en-US" sz="2100" spc="20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entity; (4) did tribe intend for entity to be immune from suit; (5) financial relationship</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between</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entity</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and</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tribe;</a:t>
            </a:r>
            <a:r>
              <a:rPr lang="en-US" sz="2100" spc="25" dirty="0">
                <a:effectLst/>
                <a:ea typeface="Georgia" panose="02040502050405020303" pitchFamily="18" charset="0"/>
                <a:cs typeface="Georgia" panose="02040502050405020303" pitchFamily="18" charset="0"/>
              </a:rPr>
              <a:t> </a:t>
            </a:r>
            <a:r>
              <a:rPr lang="en-US" sz="2100" spc="-25" dirty="0">
                <a:effectLst/>
                <a:ea typeface="Georgia" panose="02040502050405020303" pitchFamily="18" charset="0"/>
                <a:cs typeface="Georgia" panose="02040502050405020303" pitchFamily="18" charset="0"/>
              </a:rPr>
              <a:t>and</a:t>
            </a:r>
            <a:r>
              <a:rPr lang="en-US" sz="2100" spc="-25" dirty="0">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(6) whether purposes of tribal sovereign immunity would be served by recognizing entity as immune.</a:t>
            </a:r>
            <a:endParaRPr lang="en-US" sz="2100" dirty="0"/>
          </a:p>
        </p:txBody>
      </p:sp>
      <p:pic>
        <p:nvPicPr>
          <p:cNvPr id="2" name="Picture 1">
            <a:extLst>
              <a:ext uri="{FF2B5EF4-FFF2-40B4-BE49-F238E27FC236}">
                <a16:creationId xmlns:a16="http://schemas.microsoft.com/office/drawing/2014/main" id="{1BD0C84E-6178-BDA2-07C4-FE040B034C62}"/>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6" name="Slide Number Placeholder 5">
            <a:extLst>
              <a:ext uri="{FF2B5EF4-FFF2-40B4-BE49-F238E27FC236}">
                <a16:creationId xmlns:a16="http://schemas.microsoft.com/office/drawing/2014/main" id="{CBF30314-7B2B-6924-9BE1-DC5269E0FA54}"/>
              </a:ext>
            </a:extLst>
          </p:cNvPr>
          <p:cNvSpPr>
            <a:spLocks noGrp="1"/>
          </p:cNvSpPr>
          <p:nvPr>
            <p:ph type="sldNum" sz="quarter" idx="12"/>
          </p:nvPr>
        </p:nvSpPr>
        <p:spPr/>
        <p:txBody>
          <a:bodyPr/>
          <a:lstStyle/>
          <a:p>
            <a:fld id="{712EF165-5C3F-4E4F-922D-84F851B92937}" type="slidenum">
              <a:rPr lang="en-US" smtClean="0"/>
              <a:t>12</a:t>
            </a:fld>
            <a:endParaRPr lang="en-US"/>
          </a:p>
        </p:txBody>
      </p:sp>
    </p:spTree>
    <p:extLst>
      <p:ext uri="{BB962C8B-B14F-4D97-AF65-F5344CB8AC3E}">
        <p14:creationId xmlns:p14="http://schemas.microsoft.com/office/powerpoint/2010/main" val="180774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FD5FC448-A73D-D832-3DA4-6AD934665FC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A14A927C-50D0-941A-D5AA-1C949CC9B35B}"/>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6EFF41-EB02-9140-AB1C-62942011E556}"/>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394C987B-93A2-B44D-0838-EFB16C7221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idx="4294967295"/>
          </p:nvPr>
        </p:nvSpPr>
        <p:spPr>
          <a:xfrm>
            <a:off x="1988360" y="2116667"/>
            <a:ext cx="7849735" cy="2455332"/>
          </a:xfrm>
        </p:spPr>
        <p:txBody>
          <a:bodyPr>
            <a:noAutofit/>
          </a:bodyPr>
          <a:lstStyle/>
          <a:p>
            <a:r>
              <a:rPr lang="en-US" sz="2400" b="1" dirty="0">
                <a:solidFill>
                  <a:schemeClr val="bg1"/>
                </a:solidFill>
                <a:latin typeface="+mn-lt"/>
                <a:cs typeface="Calibri" panose="020F0502020204030204" pitchFamily="34" charset="0"/>
              </a:rPr>
              <a:t>“</a:t>
            </a:r>
            <a:r>
              <a:rPr lang="en-US" sz="2200" b="1" i="1" dirty="0">
                <a:solidFill>
                  <a:schemeClr val="bg1"/>
                </a:solidFill>
                <a:effectLst/>
                <a:latin typeface="+mn-lt"/>
                <a:ea typeface="Georgia" panose="02040502050405020303" pitchFamily="18" charset="0"/>
                <a:cs typeface="Georgia" panose="02040502050405020303" pitchFamily="18" charset="0"/>
              </a:rPr>
              <a:t>This Court concludes that the more literal application of § 1332(c)(1) provides the correct analysis for the citizenship of a tribal corporation and will follow the guidance set forth by the Seventh, Ninth, and Tenth Circuits. Not only does the statute instruct that a corporation “shall be deemed” to be a citizen </a:t>
            </a:r>
            <a:br>
              <a:rPr lang="en-US" sz="2200" b="1" i="1" dirty="0">
                <a:solidFill>
                  <a:schemeClr val="bg1"/>
                </a:solidFill>
                <a:effectLst/>
                <a:latin typeface="+mn-lt"/>
                <a:ea typeface="Georgia" panose="02040502050405020303" pitchFamily="18" charset="0"/>
                <a:cs typeface="Georgia" panose="02040502050405020303" pitchFamily="18" charset="0"/>
              </a:rPr>
            </a:br>
            <a:r>
              <a:rPr lang="en-US" sz="2200" b="1" i="1" dirty="0">
                <a:solidFill>
                  <a:schemeClr val="bg1"/>
                </a:solidFill>
                <a:effectLst/>
                <a:latin typeface="+mn-lt"/>
                <a:ea typeface="Georgia" panose="02040502050405020303" pitchFamily="18" charset="0"/>
                <a:cs typeface="Georgia" panose="02040502050405020303" pitchFamily="18" charset="0"/>
              </a:rPr>
              <a:t>of its state of incorporation and principal place of business, but the more traditional jurisdictional analysis recognizes that the issue of subject matter jurisdiction and sovereign immunity are independent bars to federal court jurisdiction.</a:t>
            </a:r>
            <a:r>
              <a:rPr lang="en-US" sz="2200" b="1" i="1" dirty="0">
                <a:solidFill>
                  <a:schemeClr val="bg1"/>
                </a:solidFill>
                <a:latin typeface="+mn-lt"/>
                <a:cs typeface="Calibri" panose="020F0502020204030204" pitchFamily="34" charset="0"/>
              </a:rPr>
              <a:t>” </a:t>
            </a:r>
            <a:br>
              <a:rPr lang="en-US" sz="2200" b="1" dirty="0">
                <a:solidFill>
                  <a:schemeClr val="bg1"/>
                </a:solidFill>
                <a:latin typeface="+mn-lt"/>
                <a:cs typeface="Calibri" panose="020F0502020204030204" pitchFamily="34" charset="0"/>
              </a:rPr>
            </a:br>
            <a:r>
              <a:rPr lang="en-US" sz="2200" b="1" dirty="0">
                <a:solidFill>
                  <a:schemeClr val="bg1"/>
                </a:solidFill>
                <a:latin typeface="+mn-lt"/>
              </a:rPr>
              <a:t>– Christina A. Bryan, U.S. Magistrate Judge</a:t>
            </a:r>
          </a:p>
        </p:txBody>
      </p:sp>
      <p:sp>
        <p:nvSpPr>
          <p:cNvPr id="2" name="Slide Number Placeholder 1">
            <a:extLst>
              <a:ext uri="{FF2B5EF4-FFF2-40B4-BE49-F238E27FC236}">
                <a16:creationId xmlns:a16="http://schemas.microsoft.com/office/drawing/2014/main" id="{8DAB74C1-D45A-BF1C-AF89-CD681D83E7E5}"/>
              </a:ext>
            </a:extLst>
          </p:cNvPr>
          <p:cNvSpPr>
            <a:spLocks noGrp="1"/>
          </p:cNvSpPr>
          <p:nvPr>
            <p:ph type="sldNum" sz="quarter" idx="12"/>
          </p:nvPr>
        </p:nvSpPr>
        <p:spPr/>
        <p:txBody>
          <a:bodyPr/>
          <a:lstStyle/>
          <a:p>
            <a:fld id="{EAEC5279-9859-2B44-97F6-ACD83A6E4A7E}" type="slidenum">
              <a:rPr lang="en-US" smtClean="0"/>
              <a:t>13</a:t>
            </a:fld>
            <a:endParaRPr lang="en-US"/>
          </a:p>
        </p:txBody>
      </p:sp>
    </p:spTree>
    <p:extLst>
      <p:ext uri="{BB962C8B-B14F-4D97-AF65-F5344CB8AC3E}">
        <p14:creationId xmlns:p14="http://schemas.microsoft.com/office/powerpoint/2010/main" val="190766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3797"/>
            <a:ext cx="10709030" cy="885003"/>
          </a:xfrm>
        </p:spPr>
        <p:txBody>
          <a:bodyPr>
            <a:noAutofit/>
          </a:bodyPr>
          <a:lstStyle/>
          <a:p>
            <a:br>
              <a:rPr lang="en-US" sz="4000" b="1" dirty="0"/>
            </a:br>
            <a:br>
              <a:rPr lang="en-US" sz="4000" b="1" dirty="0"/>
            </a:br>
            <a:br>
              <a:rPr lang="en-US" sz="4000" b="1" dirty="0"/>
            </a:br>
            <a:r>
              <a:rPr lang="en-US" sz="3000" b="1" dirty="0">
                <a:solidFill>
                  <a:srgbClr val="C00000"/>
                </a:solidFill>
              </a:rPr>
              <a:t>Lamkin v. Hutchinson</a:t>
            </a:r>
            <a:r>
              <a:rPr lang="en-US" sz="3000" dirty="0">
                <a:solidFill>
                  <a:srgbClr val="C00000"/>
                </a:solidFill>
              </a:rPr>
              <a:t>, 2:23-cv-00273, U.S. Dist. of Idaho (Jan. 4, 2024)</a:t>
            </a:r>
            <a:endParaRPr lang="en-US" sz="3000" b="1" dirty="0">
              <a:solidFill>
                <a:srgbClr val="C00000"/>
              </a:solidFill>
            </a:endParaRPr>
          </a:p>
        </p:txBody>
      </p:sp>
      <p:pic>
        <p:nvPicPr>
          <p:cNvPr id="2" name="Picture 1">
            <a:extLst>
              <a:ext uri="{FF2B5EF4-FFF2-40B4-BE49-F238E27FC236}">
                <a16:creationId xmlns:a16="http://schemas.microsoft.com/office/drawing/2014/main" id="{A7B1CA17-5331-6E9E-E74F-51285896601C}"/>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TextBox 2">
            <a:extLst>
              <a:ext uri="{FF2B5EF4-FFF2-40B4-BE49-F238E27FC236}">
                <a16:creationId xmlns:a16="http://schemas.microsoft.com/office/drawing/2014/main" id="{D2D07BD1-BF19-1C1A-AD98-D77B498BB680}"/>
              </a:ext>
            </a:extLst>
          </p:cNvPr>
          <p:cNvSpPr txBox="1"/>
          <p:nvPr/>
        </p:nvSpPr>
        <p:spPr>
          <a:xfrm>
            <a:off x="3404181" y="1557867"/>
            <a:ext cx="8273215" cy="4955203"/>
          </a:xfrm>
          <a:prstGeom prst="rect">
            <a:avLst/>
          </a:prstGeom>
          <a:noFill/>
        </p:spPr>
        <p:txBody>
          <a:bodyPr wrap="square" rtlCol="0">
            <a:spAutoFit/>
          </a:bodyPr>
          <a:lstStyle/>
          <a:p>
            <a:pPr marL="342900" marR="0" indent="-342900" algn="l">
              <a:buFont typeface="Wingdings" pitchFamily="2" charset="2"/>
              <a:buChar char="v"/>
            </a:pPr>
            <a:r>
              <a:rPr lang="en-US" sz="2200" b="0" i="0" u="none" strike="noStrike" dirty="0">
                <a:solidFill>
                  <a:srgbClr val="000000"/>
                </a:solidFill>
                <a:effectLst/>
                <a:latin typeface="Calibri" panose="020F0502020204030204" pitchFamily="34" charset="0"/>
              </a:rPr>
              <a:t>Plaintiff is riding the bus, arrested for Resisting Arrest.  </a:t>
            </a:r>
          </a:p>
          <a:p>
            <a:pPr marL="342900" marR="0" indent="-342900" algn="l">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indent="-342900">
              <a:buFont typeface="Wingdings" pitchFamily="2" charset="2"/>
              <a:buChar char="v"/>
            </a:pPr>
            <a:r>
              <a:rPr lang="en-US" sz="2200" b="0" i="0" u="none" strike="noStrike" dirty="0">
                <a:solidFill>
                  <a:srgbClr val="000000"/>
                </a:solidFill>
                <a:effectLst/>
                <a:latin typeface="Calibri" panose="020F0502020204030204" pitchFamily="34" charset="0"/>
              </a:rPr>
              <a:t>Files suit alleging he was wrongfully targeted for exercising First Amendment Rights. Sues tribal police officer, tribal bus driver, City of Coeur D’Alene, County of Kootenai, Coeur D’Alene Tribe. (Bus program is joint venture between County and Tribe)</a:t>
            </a:r>
            <a:r>
              <a:rPr lang="en-US" sz="2200" b="0" i="1" u="none" strike="noStrike" dirty="0">
                <a:solidFill>
                  <a:srgbClr val="000000"/>
                </a:solidFill>
                <a:latin typeface="Calibri" panose="020F0502020204030204" pitchFamily="34" charset="0"/>
                <a:cs typeface="Times New Roman" panose="02020603050405020304" pitchFamily="18" charset="0"/>
              </a:rPr>
              <a:t>.</a:t>
            </a:r>
            <a:endParaRPr lang="en-US" sz="2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itchFamily="2" charset="2"/>
              <a:buChar char="v"/>
            </a:pP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l">
              <a:buFont typeface="Wingdings" pitchFamily="2" charset="2"/>
              <a:buChar char="v"/>
            </a:pPr>
            <a:r>
              <a:rPr lang="en-US" sz="2200" b="0" i="0" u="none" strike="noStrike" dirty="0">
                <a:solidFill>
                  <a:srgbClr val="000000"/>
                </a:solidFill>
                <a:effectLst/>
                <a:latin typeface="Calibri" panose="020F0502020204030204" pitchFamily="34" charset="0"/>
              </a:rPr>
              <a:t>Tort claims, civil rights claims.</a:t>
            </a:r>
          </a:p>
          <a:p>
            <a:pPr marL="342900" marR="0" indent="-342900" algn="l">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marR="0" indent="-342900" algn="l">
              <a:buFont typeface="Wingdings" pitchFamily="2" charset="2"/>
              <a:buChar char="v"/>
            </a:pPr>
            <a:r>
              <a:rPr lang="en-US" sz="2200" b="0" i="0" u="none" strike="noStrike" dirty="0">
                <a:solidFill>
                  <a:srgbClr val="000000"/>
                </a:solidFill>
                <a:effectLst/>
                <a:latin typeface="Calibri" panose="020F0502020204030204" pitchFamily="34" charset="0"/>
              </a:rPr>
              <a:t>Tribe dismissed by stipulation.</a:t>
            </a:r>
            <a:endParaRPr lang="en-US" sz="2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itchFamily="2" charset="2"/>
              <a:buChar char="v"/>
            </a:pP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itchFamily="2" charset="2"/>
              <a:buChar char="v"/>
            </a:pPr>
            <a:r>
              <a:rPr lang="en-US" sz="2200" dirty="0">
                <a:effectLst/>
                <a:latin typeface="Calibri" panose="020F0502020204030204" pitchFamily="34" charset="0"/>
                <a:ea typeface="Calibri" panose="020F0502020204030204" pitchFamily="34" charset="0"/>
                <a:cs typeface="Times New Roman" panose="02020603050405020304" pitchFamily="18" charset="0"/>
              </a:rPr>
              <a:t>Plaintiff does not contest that defendant Sheets is an employee of the Coeur D'Alene Tribe, or that Sheets' relevant conduct occurred while he was acting within the scope of his employment. Plaintiff instead argues that because he is suing Sheets in his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individual</a:t>
            </a:r>
            <a:r>
              <a:rPr lang="en-US" sz="2200" dirty="0">
                <a:effectLst/>
                <a:latin typeface="Calibri" panose="020F0502020204030204" pitchFamily="34" charset="0"/>
                <a:ea typeface="Calibri" panose="020F0502020204030204" pitchFamily="34" charset="0"/>
                <a:cs typeface="Times New Roman" panose="02020603050405020304" pitchFamily="18" charset="0"/>
              </a:rPr>
              <a:t> capacity, Sheets cannot use tribal immunity as a liability shield. </a:t>
            </a:r>
            <a:endParaRPr lang="en-US" sz="2200" b="0" u="none" strike="noStrike" dirty="0">
              <a:solidFill>
                <a:srgbClr val="000000"/>
              </a:solidFill>
              <a:effectLst/>
              <a:latin typeface="Calibri" panose="020F0502020204030204" pitchFamily="34" charset="0"/>
            </a:endParaRPr>
          </a:p>
        </p:txBody>
      </p:sp>
      <p:sp>
        <p:nvSpPr>
          <p:cNvPr id="5" name="Slide Number Placeholder 4">
            <a:extLst>
              <a:ext uri="{FF2B5EF4-FFF2-40B4-BE49-F238E27FC236}">
                <a16:creationId xmlns:a16="http://schemas.microsoft.com/office/drawing/2014/main" id="{F79C9C08-BD26-9A17-C13E-4D38A4BD21B5}"/>
              </a:ext>
            </a:extLst>
          </p:cNvPr>
          <p:cNvSpPr>
            <a:spLocks noGrp="1"/>
          </p:cNvSpPr>
          <p:nvPr>
            <p:ph type="sldNum" sz="quarter" idx="12"/>
          </p:nvPr>
        </p:nvSpPr>
        <p:spPr/>
        <p:txBody>
          <a:bodyPr/>
          <a:lstStyle/>
          <a:p>
            <a:fld id="{712EF165-5C3F-4E4F-922D-84F851B92937}" type="slidenum">
              <a:rPr lang="en-US" smtClean="0"/>
              <a:t>14</a:t>
            </a:fld>
            <a:endParaRPr lang="en-US"/>
          </a:p>
        </p:txBody>
      </p:sp>
    </p:spTree>
    <p:extLst>
      <p:ext uri="{BB962C8B-B14F-4D97-AF65-F5344CB8AC3E}">
        <p14:creationId xmlns:p14="http://schemas.microsoft.com/office/powerpoint/2010/main" val="390796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3DEA6-8F78-6F02-2CED-E5C8E2174A81}"/>
            </a:ext>
          </a:extLst>
        </p:cNvPr>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2961AF45-3D49-994D-EA90-9494DA82FD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A6018FA-0AB6-856F-F7B2-2E5DA6EE28AD}"/>
              </a:ext>
            </a:extLst>
          </p:cNvPr>
          <p:cNvSpPr>
            <a:spLocks noGrp="1"/>
          </p:cNvSpPr>
          <p:nvPr>
            <p:ph type="title"/>
          </p:nvPr>
        </p:nvSpPr>
        <p:spPr>
          <a:xfrm>
            <a:off x="703386" y="943797"/>
            <a:ext cx="10709030" cy="885003"/>
          </a:xfrm>
        </p:spPr>
        <p:txBody>
          <a:bodyPr>
            <a:noAutofit/>
          </a:bodyPr>
          <a:lstStyle/>
          <a:p>
            <a:br>
              <a:rPr lang="en-US" sz="4000" b="1" dirty="0"/>
            </a:br>
            <a:br>
              <a:rPr lang="en-US" sz="4000" b="1" dirty="0"/>
            </a:br>
            <a:br>
              <a:rPr lang="en-US" sz="4000" b="1" dirty="0"/>
            </a:br>
            <a:r>
              <a:rPr lang="en-US" sz="3000" b="1" dirty="0">
                <a:solidFill>
                  <a:srgbClr val="C00000"/>
                </a:solidFill>
              </a:rPr>
              <a:t>Lamkin v. Hutchinson</a:t>
            </a:r>
            <a:r>
              <a:rPr lang="en-US" sz="3000" dirty="0">
                <a:solidFill>
                  <a:srgbClr val="C00000"/>
                </a:solidFill>
              </a:rPr>
              <a:t>, 2:23-cv-00273, U.S. Dist. of Idaho (Jan. 4, 2024)</a:t>
            </a:r>
            <a:endParaRPr lang="en-US" sz="3000" b="1" dirty="0">
              <a:solidFill>
                <a:srgbClr val="C00000"/>
              </a:solidFill>
            </a:endParaRPr>
          </a:p>
        </p:txBody>
      </p:sp>
      <p:pic>
        <p:nvPicPr>
          <p:cNvPr id="2" name="Picture 1">
            <a:extLst>
              <a:ext uri="{FF2B5EF4-FFF2-40B4-BE49-F238E27FC236}">
                <a16:creationId xmlns:a16="http://schemas.microsoft.com/office/drawing/2014/main" id="{4926617F-45A4-AE3A-E503-803F3997E490}"/>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TextBox 2">
            <a:extLst>
              <a:ext uri="{FF2B5EF4-FFF2-40B4-BE49-F238E27FC236}">
                <a16:creationId xmlns:a16="http://schemas.microsoft.com/office/drawing/2014/main" id="{BDC5C713-0CB2-6BC6-2CDE-86E5CE239B19}"/>
              </a:ext>
            </a:extLst>
          </p:cNvPr>
          <p:cNvSpPr txBox="1"/>
          <p:nvPr/>
        </p:nvSpPr>
        <p:spPr>
          <a:xfrm>
            <a:off x="3404181" y="1518249"/>
            <a:ext cx="8273215" cy="4616648"/>
          </a:xfrm>
          <a:prstGeom prst="rect">
            <a:avLst/>
          </a:prstGeom>
          <a:noFill/>
        </p:spPr>
        <p:txBody>
          <a:bodyPr wrap="square" rtlCol="0">
            <a:spAutoFit/>
          </a:bodyPr>
          <a:lstStyle/>
          <a:p>
            <a:pPr marL="342900" indent="-342900">
              <a:buFont typeface="Wingdings" pitchFamily="2" charset="2"/>
              <a:buChar char="v"/>
            </a:pPr>
            <a:r>
              <a:rPr lang="en-US" sz="2200" b="0" i="0" u="none" strike="noStrike" dirty="0">
                <a:solidFill>
                  <a:srgbClr val="000000"/>
                </a:solidFill>
                <a:effectLst/>
                <a:latin typeface="Calibri" panose="020F0502020204030204" pitchFamily="34" charset="0"/>
              </a:rPr>
              <a:t>MOTION: </a:t>
            </a:r>
            <a:r>
              <a:rPr lang="en-US" sz="2200" dirty="0">
                <a:effectLst/>
                <a:latin typeface="Calibri" panose="020F0502020204030204" pitchFamily="34" charset="0"/>
                <a:ea typeface="Calibri" panose="020F0502020204030204" pitchFamily="34" charset="0"/>
                <a:cs typeface="Times New Roman" panose="02020603050405020304" pitchFamily="18" charset="0"/>
              </a:rPr>
              <a:t>Michael Sheets, a bus driver/</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a:t>
            </a:r>
            <a:r>
              <a:rPr lang="en-US" sz="2200" b="0" i="0" u="none" strike="noStrike" dirty="0">
                <a:solidFill>
                  <a:srgbClr val="000000"/>
                </a:solidFill>
                <a:effectLst/>
                <a:latin typeface="Calibri" panose="020F0502020204030204" pitchFamily="34" charset="0"/>
              </a:rPr>
              <a:t>ndividual tribal employee defendant, seeks dismissal based on tribal sovereign immunity.  </a:t>
            </a:r>
          </a:p>
          <a:p>
            <a:pPr marL="342900" indent="-342900">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indent="-342900">
              <a:buFont typeface="Wingdings" pitchFamily="2" charset="2"/>
              <a:buChar char="v"/>
            </a:pPr>
            <a:r>
              <a:rPr lang="en-US" sz="2200" b="0" i="0" u="none" strike="noStrike" dirty="0">
                <a:solidFill>
                  <a:srgbClr val="000000"/>
                </a:solidFill>
                <a:effectLst/>
                <a:latin typeface="Calibri" panose="020F0502020204030204" pitchFamily="34" charset="0"/>
              </a:rPr>
              <a:t>HELD: Court allows individual capacity claims against tribal employee to proceed, citing </a:t>
            </a:r>
            <a:r>
              <a:rPr lang="en-US" sz="2200" b="1" i="1" u="none" strike="noStrike" dirty="0">
                <a:solidFill>
                  <a:srgbClr val="000000"/>
                </a:solidFill>
                <a:effectLst/>
                <a:latin typeface="Calibri" panose="020F0502020204030204" pitchFamily="34" charset="0"/>
              </a:rPr>
              <a:t>Lewis v. Clarke</a:t>
            </a:r>
            <a:r>
              <a:rPr lang="en-US" sz="2200" b="0" i="0" u="none" strike="noStrike" dirty="0">
                <a:solidFill>
                  <a:srgbClr val="000000"/>
                </a:solidFill>
                <a:effectLst/>
                <a:latin typeface="Calibri" panose="020F0502020204030204" pitchFamily="34" charset="0"/>
              </a:rPr>
              <a:t>, </a:t>
            </a:r>
            <a:r>
              <a:rPr lang="en-US" sz="2200" b="0" i="1" u="none" strike="noStrike" dirty="0">
                <a:solidFill>
                  <a:srgbClr val="000000"/>
                </a:solidFill>
                <a:effectLst/>
                <a:latin typeface="Calibri" panose="020F0502020204030204" pitchFamily="34" charset="0"/>
              </a:rPr>
              <a:t>Acres Bonusing</a:t>
            </a:r>
            <a:r>
              <a:rPr lang="en-US" sz="2200" b="0" i="0" u="none" strike="noStrike" dirty="0">
                <a:solidFill>
                  <a:srgbClr val="000000"/>
                </a:solidFill>
                <a:effectLst/>
                <a:latin typeface="Calibri" panose="020F0502020204030204" pitchFamily="34" charset="0"/>
              </a:rPr>
              <a:t>, </a:t>
            </a:r>
            <a:r>
              <a:rPr lang="en-US" sz="2200" b="0" i="1" u="none" strike="noStrike" dirty="0" err="1">
                <a:solidFill>
                  <a:srgbClr val="000000"/>
                </a:solidFill>
                <a:effectLst/>
                <a:latin typeface="Calibri" panose="020F0502020204030204" pitchFamily="34" charset="0"/>
              </a:rPr>
              <a:t>Pistor</a:t>
            </a:r>
            <a:r>
              <a:rPr lang="en-US" sz="2200" b="0" i="1" u="none" strike="noStrike" dirty="0">
                <a:solidFill>
                  <a:srgbClr val="000000"/>
                </a:solidFill>
                <a:effectLst/>
                <a:latin typeface="Calibri" panose="020F0502020204030204" pitchFamily="34" charset="0"/>
              </a:rPr>
              <a:t> v. Garcia</a:t>
            </a:r>
            <a:r>
              <a:rPr lang="en-US" sz="2200" b="0" i="0" u="none" strike="noStrike" dirty="0">
                <a:solidFill>
                  <a:srgbClr val="000000"/>
                </a:solidFill>
                <a:effectLst/>
                <a:latin typeface="Calibri" panose="020F0502020204030204" pitchFamily="34" charset="0"/>
              </a:rPr>
              <a:t>, </a:t>
            </a:r>
            <a:r>
              <a:rPr lang="en-US" sz="2200" b="0" i="1" u="none" strike="noStrike" dirty="0">
                <a:solidFill>
                  <a:srgbClr val="000000"/>
                </a:solidFill>
                <a:effectLst/>
                <a:latin typeface="Calibri" panose="020F0502020204030204" pitchFamily="34" charset="0"/>
              </a:rPr>
              <a:t>Maxwell v. County of San Diego</a:t>
            </a:r>
            <a:r>
              <a:rPr lang="en-US" sz="2200" b="0" i="0" u="none" strike="noStrike" dirty="0">
                <a:solidFill>
                  <a:srgbClr val="000000"/>
                </a:solidFill>
                <a:effectLst/>
                <a:latin typeface="Calibri" panose="020F0502020204030204" pitchFamily="34" charset="0"/>
              </a:rPr>
              <a:t>.</a:t>
            </a:r>
          </a:p>
          <a:p>
            <a:pPr marL="342900" marR="0" indent="-342900" algn="l">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marR="0" indent="-342900" algn="l">
              <a:buFont typeface="Wingdings" pitchFamily="2" charset="2"/>
              <a:buChar char="v"/>
            </a:pPr>
            <a:r>
              <a:rPr lang="en-US" sz="2200" b="0" i="0" u="none" strike="noStrike" dirty="0">
                <a:solidFill>
                  <a:srgbClr val="000000"/>
                </a:solidFill>
                <a:effectLst/>
                <a:latin typeface="Calibri" panose="020F0502020204030204" pitchFamily="34" charset="0"/>
              </a:rPr>
              <a:t>HELD: Court allows Sec. 1983 civil rights claims to proceed against tribal employee because joint venture could</a:t>
            </a:r>
            <a:r>
              <a:rPr lang="en-US" sz="2200" b="0" i="1" u="none" strike="noStrike" dirty="0">
                <a:solidFill>
                  <a:srgbClr val="000000"/>
                </a:solidFill>
                <a:effectLst/>
                <a:latin typeface="Calibri" panose="020F0502020204030204" pitchFamily="34" charset="0"/>
              </a:rPr>
              <a:t> </a:t>
            </a:r>
            <a:r>
              <a:rPr lang="en-US" sz="2200" b="0" i="0" u="none" strike="noStrike" dirty="0">
                <a:solidFill>
                  <a:srgbClr val="000000"/>
                </a:solidFill>
                <a:effectLst/>
                <a:latin typeface="Calibri" panose="020F0502020204030204" pitchFamily="34" charset="0"/>
              </a:rPr>
              <a:t>serve to make tribal employees “under color of state law” for the purpose of civil rights claims. (“not entirely flushed [sic] out”).</a:t>
            </a:r>
          </a:p>
          <a:p>
            <a:pPr marL="342900" marR="0" indent="-342900" algn="l">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marR="0" indent="-342900" algn="l">
              <a:buFont typeface="Wingdings" pitchFamily="2" charset="2"/>
              <a:buChar char="v"/>
            </a:pPr>
            <a:r>
              <a:rPr lang="en-US" sz="2200" b="0" i="0" u="none" strike="noStrike" dirty="0">
                <a:solidFill>
                  <a:srgbClr val="000000"/>
                </a:solidFill>
                <a:effectLst/>
                <a:latin typeface="Calibri" panose="020F0502020204030204" pitchFamily="34" charset="0"/>
              </a:rPr>
              <a:t>Feels like, at least in the 9</a:t>
            </a:r>
            <a:r>
              <a:rPr lang="en-US" sz="2200" b="0" i="0" u="none" strike="noStrike" baseline="30000" dirty="0">
                <a:solidFill>
                  <a:srgbClr val="000000"/>
                </a:solidFill>
                <a:effectLst/>
                <a:latin typeface="Calibri" panose="020F0502020204030204" pitchFamily="34" charset="0"/>
              </a:rPr>
              <a:t>th</a:t>
            </a:r>
            <a:r>
              <a:rPr lang="en-US" sz="2200" b="0" i="0" u="none" strike="noStrike" dirty="0">
                <a:solidFill>
                  <a:srgbClr val="000000"/>
                </a:solidFill>
                <a:effectLst/>
                <a:latin typeface="Calibri" panose="020F0502020204030204" pitchFamily="34" charset="0"/>
              </a:rPr>
              <a:t> Circuit, “individual capacity” claims against tribal officials for money damages are now established as black letter law.</a:t>
            </a:r>
          </a:p>
        </p:txBody>
      </p:sp>
      <p:sp>
        <p:nvSpPr>
          <p:cNvPr id="5" name="Slide Number Placeholder 4">
            <a:extLst>
              <a:ext uri="{FF2B5EF4-FFF2-40B4-BE49-F238E27FC236}">
                <a16:creationId xmlns:a16="http://schemas.microsoft.com/office/drawing/2014/main" id="{3665D16E-CE54-403E-F3FC-DAB8C819F14E}"/>
              </a:ext>
            </a:extLst>
          </p:cNvPr>
          <p:cNvSpPr>
            <a:spLocks noGrp="1"/>
          </p:cNvSpPr>
          <p:nvPr>
            <p:ph type="sldNum" sz="quarter" idx="12"/>
          </p:nvPr>
        </p:nvSpPr>
        <p:spPr/>
        <p:txBody>
          <a:bodyPr/>
          <a:lstStyle/>
          <a:p>
            <a:fld id="{712EF165-5C3F-4E4F-922D-84F851B92937}" type="slidenum">
              <a:rPr lang="en-US" smtClean="0"/>
              <a:t>15</a:t>
            </a:fld>
            <a:endParaRPr lang="en-US"/>
          </a:p>
        </p:txBody>
      </p:sp>
    </p:spTree>
    <p:extLst>
      <p:ext uri="{BB962C8B-B14F-4D97-AF65-F5344CB8AC3E}">
        <p14:creationId xmlns:p14="http://schemas.microsoft.com/office/powerpoint/2010/main" val="85641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FD5FC448-A73D-D832-3DA4-6AD934665FC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A14A927C-50D0-941A-D5AA-1C949CC9B35B}"/>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6EFF41-EB02-9140-AB1C-62942011E556}"/>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394C987B-93A2-B44D-0838-EFB16C7221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idx="4294967295"/>
          </p:nvPr>
        </p:nvSpPr>
        <p:spPr>
          <a:xfrm>
            <a:off x="2145324" y="1969476"/>
            <a:ext cx="7244862" cy="2215661"/>
          </a:xfrm>
        </p:spPr>
        <p:txBody>
          <a:bodyPr>
            <a:noAutofit/>
          </a:bodyPr>
          <a:lstStyle/>
          <a:p>
            <a:br>
              <a:rPr lang="en-US" sz="2800" b="1" i="0" u="none" strike="noStrike" baseline="0" dirty="0">
                <a:solidFill>
                  <a:schemeClr val="bg1"/>
                </a:solidFill>
                <a:latin typeface="+mn-lt"/>
              </a:rPr>
            </a:br>
            <a:r>
              <a:rPr lang="en-US" sz="2200" b="1" i="0" u="none" strike="noStrike" baseline="0" dirty="0">
                <a:solidFill>
                  <a:schemeClr val="bg1"/>
                </a:solidFill>
                <a:latin typeface="+mn-lt"/>
              </a:rPr>
              <a:t>“</a:t>
            </a:r>
            <a:r>
              <a:rPr lang="en-US" sz="2200" b="1" i="1" dirty="0">
                <a:solidFill>
                  <a:schemeClr val="bg1"/>
                </a:solidFill>
                <a:effectLst/>
                <a:latin typeface="+mn-lt"/>
                <a:ea typeface="Calibri" panose="020F0502020204030204" pitchFamily="34" charset="0"/>
                <a:cs typeface="Times New Roman" panose="02020603050405020304" pitchFamily="18" charset="0"/>
              </a:rPr>
              <a:t>As explained above, Sheets is more than a nominal defendant, so he cannot use tribal immunity as a liability shield. Lamkin voluntarily dismissed his claims against the Tribe, so as it currently stands,</a:t>
            </a:r>
            <a:r>
              <a:rPr lang="en-US" sz="2200" b="1" i="1" dirty="0">
                <a:solidFill>
                  <a:schemeClr val="bg1"/>
                </a:solidFill>
                <a:effectLst/>
                <a:latin typeface="+mn-lt"/>
                <a:ea typeface="Calibri" panose="020F0502020204030204" pitchFamily="34" charset="0"/>
                <a:cs typeface="PBv;"/>
              </a:rPr>
              <a:t> </a:t>
            </a:r>
            <a:r>
              <a:rPr lang="en-US" sz="2200" b="1" i="1" dirty="0">
                <a:solidFill>
                  <a:schemeClr val="bg1"/>
                </a:solidFill>
                <a:effectLst/>
                <a:latin typeface="+mn-lt"/>
                <a:ea typeface="Calibri" panose="020F0502020204030204" pitchFamily="34" charset="0"/>
                <a:cs typeface="Times New Roman" panose="02020603050405020304" pitchFamily="18" charset="0"/>
              </a:rPr>
              <a:t>the Complaint asserts only personal liability against Sheets, not vicarious liability against the Tribe. Thus, a straightforward application of the Ninth Circuit's “remedy-focused analysis” dictates that Lamkin's claims of personal tort liability against Sheets should not be dismissed. </a:t>
            </a:r>
            <a:r>
              <a:rPr lang="en-US" sz="2200" b="1" i="1" u="sng" dirty="0">
                <a:solidFill>
                  <a:schemeClr val="bg1"/>
                </a:solidFill>
                <a:effectLst/>
                <a:latin typeface="+mn-lt"/>
                <a:ea typeface="Calibri" panose="020F0502020204030204" pitchFamily="34" charset="0"/>
                <a:cs typeface="Times New Roman" panose="02020603050405020304" pitchFamily="18" charset="0"/>
              </a:rPr>
              <a:t>Pistor</a:t>
            </a:r>
            <a:r>
              <a:rPr lang="en-US" sz="2200" b="1" i="1" dirty="0">
                <a:solidFill>
                  <a:schemeClr val="bg1"/>
                </a:solidFill>
                <a:effectLst/>
                <a:latin typeface="+mn-lt"/>
                <a:ea typeface="Calibri" panose="020F0502020204030204" pitchFamily="34" charset="0"/>
                <a:cs typeface="Times New Roman" panose="02020603050405020304" pitchFamily="18" charset="0"/>
              </a:rPr>
              <a:t>,791 F.3d at 1113.</a:t>
            </a:r>
            <a:r>
              <a:rPr lang="en-US" sz="2200" b="1" i="0" u="none" strike="noStrike" baseline="0" dirty="0">
                <a:solidFill>
                  <a:schemeClr val="bg1"/>
                </a:solidFill>
                <a:latin typeface="+mn-lt"/>
              </a:rPr>
              <a:t>”</a:t>
            </a:r>
            <a:br>
              <a:rPr lang="en-US" sz="2200" b="1" i="0" u="none" strike="noStrike" baseline="0" dirty="0">
                <a:solidFill>
                  <a:schemeClr val="bg1"/>
                </a:solidFill>
                <a:latin typeface="+mn-lt"/>
              </a:rPr>
            </a:br>
            <a:r>
              <a:rPr lang="en-US" sz="2200" b="1" i="0" u="none" strike="noStrike" baseline="0" dirty="0">
                <a:solidFill>
                  <a:schemeClr val="bg1"/>
                </a:solidFill>
                <a:latin typeface="+mn-lt"/>
              </a:rPr>
              <a:t> – B. Lynn Winmill U.S. District Judge</a:t>
            </a:r>
            <a:br>
              <a:rPr lang="en-US" sz="2200" b="1" i="0" u="none" strike="noStrike" baseline="0" dirty="0">
                <a:solidFill>
                  <a:schemeClr val="bg1"/>
                </a:solidFill>
                <a:latin typeface="+mn-lt"/>
              </a:rPr>
            </a:br>
            <a:endParaRPr lang="en-US" sz="2200" b="1" dirty="0">
              <a:solidFill>
                <a:schemeClr val="bg1"/>
              </a:solidFill>
              <a:latin typeface="+mn-lt"/>
            </a:endParaRPr>
          </a:p>
        </p:txBody>
      </p:sp>
      <p:sp>
        <p:nvSpPr>
          <p:cNvPr id="2" name="Slide Number Placeholder 1">
            <a:extLst>
              <a:ext uri="{FF2B5EF4-FFF2-40B4-BE49-F238E27FC236}">
                <a16:creationId xmlns:a16="http://schemas.microsoft.com/office/drawing/2014/main" id="{360CEE60-1227-533E-F6E5-AFCD95F1D1FA}"/>
              </a:ext>
            </a:extLst>
          </p:cNvPr>
          <p:cNvSpPr>
            <a:spLocks noGrp="1"/>
          </p:cNvSpPr>
          <p:nvPr>
            <p:ph type="sldNum" sz="quarter" idx="12"/>
          </p:nvPr>
        </p:nvSpPr>
        <p:spPr/>
        <p:txBody>
          <a:bodyPr/>
          <a:lstStyle/>
          <a:p>
            <a:fld id="{EAEC5279-9859-2B44-97F6-ACD83A6E4A7E}" type="slidenum">
              <a:rPr lang="en-US" smtClean="0"/>
              <a:t>16</a:t>
            </a:fld>
            <a:endParaRPr lang="en-US"/>
          </a:p>
        </p:txBody>
      </p:sp>
    </p:spTree>
    <p:extLst>
      <p:ext uri="{BB962C8B-B14F-4D97-AF65-F5344CB8AC3E}">
        <p14:creationId xmlns:p14="http://schemas.microsoft.com/office/powerpoint/2010/main" val="256218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B0417-F4D9-EAED-A70B-187881F4C5BB}"/>
            </a:ext>
          </a:extLst>
        </p:cNvPr>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FE98865F-C9B8-EEA8-6D93-52C723D5F8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2A8FB362-DF4D-7F6B-B413-42E9323B268D}"/>
              </a:ext>
            </a:extLst>
          </p:cNvPr>
          <p:cNvSpPr>
            <a:spLocks noGrp="1"/>
          </p:cNvSpPr>
          <p:nvPr>
            <p:ph type="title"/>
          </p:nvPr>
        </p:nvSpPr>
        <p:spPr>
          <a:xfrm>
            <a:off x="868814" y="1387800"/>
            <a:ext cx="10543601" cy="881268"/>
          </a:xfrm>
        </p:spPr>
        <p:txBody>
          <a:bodyPr>
            <a:noAutofit/>
          </a:bodyPr>
          <a:lstStyle/>
          <a:p>
            <a:br>
              <a:rPr lang="en-US" sz="4000" b="1" dirty="0"/>
            </a:br>
            <a:br>
              <a:rPr lang="en-US" sz="4000" b="1" dirty="0"/>
            </a:br>
            <a:br>
              <a:rPr lang="en-US" sz="4000" b="1" dirty="0"/>
            </a:br>
            <a:br>
              <a:rPr lang="en-US" sz="4000" b="1" dirty="0"/>
            </a:br>
            <a:r>
              <a:rPr lang="en-US" sz="3200" b="1" dirty="0">
                <a:solidFill>
                  <a:srgbClr val="C00000"/>
                </a:solidFill>
              </a:rPr>
              <a:t>Salako v. Franklin, et al., </a:t>
            </a:r>
            <a:r>
              <a:rPr lang="en-US" sz="3000" dirty="0">
                <a:solidFill>
                  <a:srgbClr val="C00000"/>
                </a:solidFill>
              </a:rPr>
              <a:t>CV-24-00118, U.S. Dist. Ariz. (Oct. 10, 2024)</a:t>
            </a:r>
            <a:br>
              <a:rPr lang="en-US" sz="3000" dirty="0">
                <a:solidFill>
                  <a:srgbClr val="C00000"/>
                </a:solidFill>
              </a:rPr>
            </a:br>
            <a:endParaRPr lang="en-US" sz="3000" b="1" dirty="0">
              <a:solidFill>
                <a:srgbClr val="C00000"/>
              </a:solidFill>
            </a:endParaRPr>
          </a:p>
        </p:txBody>
      </p:sp>
      <p:pic>
        <p:nvPicPr>
          <p:cNvPr id="2" name="Picture 1">
            <a:extLst>
              <a:ext uri="{FF2B5EF4-FFF2-40B4-BE49-F238E27FC236}">
                <a16:creationId xmlns:a16="http://schemas.microsoft.com/office/drawing/2014/main" id="{D461FDBD-3CEC-FB72-C205-9A84B3EFAE83}"/>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3F379055-9C5C-0B3C-8675-3A562BC414FA}"/>
              </a:ext>
            </a:extLst>
          </p:cNvPr>
          <p:cNvSpPr>
            <a:spLocks noGrp="1"/>
          </p:cNvSpPr>
          <p:nvPr>
            <p:ph type="sldNum" sz="quarter" idx="12"/>
          </p:nvPr>
        </p:nvSpPr>
        <p:spPr/>
        <p:txBody>
          <a:bodyPr/>
          <a:lstStyle/>
          <a:p>
            <a:fld id="{712EF165-5C3F-4E4F-922D-84F851B92937}" type="slidenum">
              <a:rPr lang="en-US" smtClean="0"/>
              <a:t>17</a:t>
            </a:fld>
            <a:endParaRPr lang="en-US"/>
          </a:p>
        </p:txBody>
      </p:sp>
      <p:sp>
        <p:nvSpPr>
          <p:cNvPr id="5" name="TextBox 4">
            <a:extLst>
              <a:ext uri="{FF2B5EF4-FFF2-40B4-BE49-F238E27FC236}">
                <a16:creationId xmlns:a16="http://schemas.microsoft.com/office/drawing/2014/main" id="{32BBAC8E-B61D-D217-B254-4FAAEB2C1B88}"/>
              </a:ext>
            </a:extLst>
          </p:cNvPr>
          <p:cNvSpPr txBox="1"/>
          <p:nvPr/>
        </p:nvSpPr>
        <p:spPr>
          <a:xfrm>
            <a:off x="3404180" y="1574800"/>
            <a:ext cx="8567687" cy="4924425"/>
          </a:xfrm>
          <a:prstGeom prst="rect">
            <a:avLst/>
          </a:prstGeom>
          <a:noFill/>
        </p:spPr>
        <p:txBody>
          <a:bodyPr wrap="square" rtlCol="0">
            <a:spAutoFit/>
          </a:bodyPr>
          <a:lstStyle/>
          <a:p>
            <a:pPr marL="342900" marR="24130" indent="-342900">
              <a:buFont typeface="Wingdings" pitchFamily="2" charset="2"/>
              <a:buChar char="v"/>
            </a:pPr>
            <a:r>
              <a:rPr lang="en-US" sz="2100" dirty="0" err="1">
                <a:effectLst/>
                <a:ea typeface="Georgia" panose="02040502050405020303" pitchFamily="18" charset="0"/>
                <a:cs typeface="Georgia" panose="02040502050405020303" pitchFamily="18" charset="0"/>
              </a:rPr>
              <a:t>Chindinma</a:t>
            </a:r>
            <a:r>
              <a:rPr lang="en-US" sz="2100" dirty="0">
                <a:effectLst/>
                <a:ea typeface="Georgia" panose="02040502050405020303" pitchFamily="18" charset="0"/>
                <a:cs typeface="Georgia" panose="02040502050405020303" pitchFamily="18" charset="0"/>
              </a:rPr>
              <a:t> Grace Salako, Pro Se Plaintiff, a former teacher at Casa Blanca Community School (“CBCS”)  “seems to contend that she was discriminated against on the basis of disability, race, and age when she was terminated.” However, the complaint does not name CBCS as a defendant. Instead, the only </a:t>
            </a:r>
            <a:r>
              <a:rPr lang="en-US" sz="2100" spc="-10" dirty="0">
                <a:effectLst/>
                <a:ea typeface="Georgia" panose="02040502050405020303" pitchFamily="18" charset="0"/>
                <a:cs typeface="Georgia" panose="02040502050405020303" pitchFamily="18" charset="0"/>
              </a:rPr>
              <a:t>named</a:t>
            </a:r>
            <a:r>
              <a:rPr lang="en-US" sz="2100" spc="-10" dirty="0">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defendants</a:t>
            </a:r>
            <a:r>
              <a:rPr lang="en-US" sz="2100" spc="1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are</a:t>
            </a:r>
            <a:r>
              <a:rPr lang="en-US" sz="2100" spc="1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three</a:t>
            </a:r>
            <a:r>
              <a:rPr lang="en-US" sz="2100" spc="1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CBCS</a:t>
            </a:r>
            <a:r>
              <a:rPr lang="en-US" sz="2100" spc="1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employees</a:t>
            </a:r>
            <a:r>
              <a:rPr lang="en-US" sz="2100" spc="-10" dirty="0">
                <a:effectLst/>
                <a:ea typeface="Georgia" panose="02040502050405020303" pitchFamily="18" charset="0"/>
                <a:cs typeface="Georgia" panose="02040502050405020303" pitchFamily="18" charset="0"/>
              </a:rPr>
              <a:t>.</a:t>
            </a:r>
            <a:r>
              <a:rPr lang="en-US" sz="2100" dirty="0">
                <a:effectLst/>
                <a:latin typeface="Georgia" panose="02040502050405020303" pitchFamily="18" charset="0"/>
                <a:ea typeface="Georgia" panose="02040502050405020303" pitchFamily="18" charset="0"/>
                <a:cs typeface="Georgia" panose="02040502050405020303" pitchFamily="18" charset="0"/>
              </a:rPr>
              <a:t> </a:t>
            </a:r>
            <a:endParaRPr lang="en-US" sz="1000" dirty="0">
              <a:effectLst/>
              <a:latin typeface="Georgia" panose="02040502050405020303" pitchFamily="18" charset="0"/>
              <a:ea typeface="Georgia" panose="02040502050405020303" pitchFamily="18" charset="0"/>
              <a:cs typeface="Georgia" panose="02040502050405020303" pitchFamily="18" charset="0"/>
            </a:endParaRPr>
          </a:p>
          <a:p>
            <a:pPr marL="342900" marR="24130" indent="-342900">
              <a:buFont typeface="Wingdings" pitchFamily="2" charset="2"/>
              <a:buChar char="v"/>
            </a:pPr>
            <a:endParaRPr lang="en-US" sz="1000" spc="-10" dirty="0">
              <a:effectLst/>
              <a:ea typeface="Georgia" panose="02040502050405020303" pitchFamily="18" charset="0"/>
              <a:cs typeface="Georgia" panose="02040502050405020303" pitchFamily="18" charset="0"/>
            </a:endParaRPr>
          </a:p>
          <a:p>
            <a:pPr marL="342900" marR="24130" indent="-342900">
              <a:buFont typeface="Wingdings" pitchFamily="2" charset="2"/>
              <a:buChar char="v"/>
            </a:pPr>
            <a:r>
              <a:rPr lang="en-US" sz="2100" dirty="0">
                <a:effectLst/>
                <a:ea typeface="Georgia" panose="02040502050405020303" pitchFamily="18" charset="0"/>
                <a:cs typeface="Georgia" panose="02040502050405020303" pitchFamily="18" charset="0"/>
              </a:rPr>
              <a:t>“Plaintiff filed a suit seeking</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the</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help</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of</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the</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court</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in</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holding</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the</a:t>
            </a:r>
            <a:r>
              <a:rPr lang="en-US" sz="2100" spc="-2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named defendants accountable for their unreasonable, unlawful, unfair, malicious treatment of Plaintiff, </a:t>
            </a:r>
            <a:r>
              <a:rPr lang="en-US" sz="2100" i="1" dirty="0">
                <a:effectLst/>
                <a:ea typeface="Georgia" panose="02040502050405020303" pitchFamily="18" charset="0"/>
                <a:cs typeface="Georgia" panose="02040502050405020303" pitchFamily="18" charset="0"/>
              </a:rPr>
              <a:t>while acting in their official capacities </a:t>
            </a:r>
            <a:r>
              <a:rPr lang="en-US" sz="2100" dirty="0">
                <a:effectLst/>
                <a:ea typeface="Georgia" panose="02040502050405020303" pitchFamily="18" charset="0"/>
                <a:cs typeface="Georgia" panose="02040502050405020303" pitchFamily="18" charset="0"/>
              </a:rPr>
              <a:t>as employees of CBCS, where Plaintiff was then employed as a Math Interventionist/Elementary</a:t>
            </a:r>
            <a:r>
              <a:rPr lang="en-US" sz="2100" spc="-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Teacher</a:t>
            </a:r>
            <a:r>
              <a:rPr lang="en-US" sz="2100" spc="-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for</a:t>
            </a:r>
            <a:r>
              <a:rPr lang="en-US" sz="2100" spc="-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the</a:t>
            </a:r>
            <a:r>
              <a:rPr lang="en-US" sz="2100" spc="-3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2022-2023</a:t>
            </a:r>
            <a:r>
              <a:rPr lang="en-US" sz="2100" spc="-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and</a:t>
            </a:r>
            <a:r>
              <a:rPr lang="en-US" sz="2100" spc="-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the 2023-24 [school years] </a:t>
            </a:r>
            <a:r>
              <a:rPr lang="en-US" sz="2100" spc="-10" dirty="0">
                <a:effectLst/>
                <a:ea typeface="Georgia" panose="02040502050405020303" pitchFamily="18" charset="0"/>
                <a:cs typeface="Georgia" panose="02040502050405020303" pitchFamily="18" charset="0"/>
              </a:rPr>
              <a:t>respectively.”</a:t>
            </a:r>
            <a:r>
              <a:rPr lang="en-US" sz="2100" dirty="0">
                <a:effectLst/>
              </a:rPr>
              <a:t> </a:t>
            </a:r>
          </a:p>
          <a:p>
            <a:pPr marL="342900" marR="24130" indent="-342900">
              <a:buFont typeface="Wingdings" pitchFamily="2" charset="2"/>
              <a:buChar char="v"/>
            </a:pPr>
            <a:endParaRPr lang="en-US" sz="1000" dirty="0">
              <a:effectLst/>
            </a:endParaRPr>
          </a:p>
          <a:p>
            <a:pPr marL="342900" marR="24130" indent="-342900">
              <a:buFont typeface="Wingdings" pitchFamily="2" charset="2"/>
              <a:buChar char="v"/>
            </a:pPr>
            <a:r>
              <a:rPr lang="en-US" sz="2100" dirty="0">
                <a:effectLst/>
                <a:ea typeface="Georgia" panose="02040502050405020303" pitchFamily="18" charset="0"/>
                <a:cs typeface="Georgia" panose="02040502050405020303" pitchFamily="18" charset="0"/>
              </a:rPr>
              <a:t>EEOC's right-to-sue letter “[t]he EEOC is closing this charge because the Respondent</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is</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a</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private</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membership</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club</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or</a:t>
            </a:r>
            <a:r>
              <a:rPr lang="en-US" sz="2100" spc="-25"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tribal entity.” </a:t>
            </a:r>
            <a:endParaRPr lang="en-US" sz="2100" spc="-10" dirty="0">
              <a:effectLst/>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77299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3797"/>
            <a:ext cx="10709030" cy="1393003"/>
          </a:xfrm>
        </p:spPr>
        <p:txBody>
          <a:bodyPr>
            <a:noAutofit/>
          </a:bodyPr>
          <a:lstStyle/>
          <a:p>
            <a:br>
              <a:rPr lang="en-US" sz="4000" b="1" dirty="0"/>
            </a:br>
            <a:br>
              <a:rPr lang="en-US" sz="4000" b="1" dirty="0"/>
            </a:br>
            <a:br>
              <a:rPr lang="en-US" sz="4000" b="1" dirty="0"/>
            </a:br>
            <a:r>
              <a:rPr lang="en-US" sz="3200" b="1" dirty="0">
                <a:solidFill>
                  <a:srgbClr val="C00000"/>
                </a:solidFill>
              </a:rPr>
              <a:t>Salako v. Franklin, et al., </a:t>
            </a:r>
            <a:r>
              <a:rPr lang="en-US" sz="3200" dirty="0">
                <a:solidFill>
                  <a:srgbClr val="C00000"/>
                </a:solidFill>
              </a:rPr>
              <a:t>CV-24-00118, U.S. Dist. Ariz. (Oct. 10, 2024)</a:t>
            </a:r>
            <a:br>
              <a:rPr lang="en-US" sz="3200" dirty="0">
                <a:solidFill>
                  <a:srgbClr val="C00000"/>
                </a:solidFill>
              </a:rPr>
            </a:br>
            <a:endParaRPr lang="en-US" sz="3200" b="1" dirty="0">
              <a:solidFill>
                <a:srgbClr val="C00000"/>
              </a:solidFill>
            </a:endParaRPr>
          </a:p>
        </p:txBody>
      </p:sp>
      <p:pic>
        <p:nvPicPr>
          <p:cNvPr id="2" name="Picture 1">
            <a:extLst>
              <a:ext uri="{FF2B5EF4-FFF2-40B4-BE49-F238E27FC236}">
                <a16:creationId xmlns:a16="http://schemas.microsoft.com/office/drawing/2014/main" id="{029021E2-AE68-80B7-726D-59C472C3893D}"/>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775A5BDE-54DC-4865-145E-2C0C78FE531E}"/>
              </a:ext>
            </a:extLst>
          </p:cNvPr>
          <p:cNvSpPr>
            <a:spLocks noGrp="1"/>
          </p:cNvSpPr>
          <p:nvPr>
            <p:ph type="sldNum" sz="quarter" idx="12"/>
          </p:nvPr>
        </p:nvSpPr>
        <p:spPr/>
        <p:txBody>
          <a:bodyPr/>
          <a:lstStyle/>
          <a:p>
            <a:fld id="{712EF165-5C3F-4E4F-922D-84F851B92937}" type="slidenum">
              <a:rPr lang="en-US" smtClean="0"/>
              <a:t>18</a:t>
            </a:fld>
            <a:endParaRPr lang="en-US"/>
          </a:p>
        </p:txBody>
      </p:sp>
      <p:sp>
        <p:nvSpPr>
          <p:cNvPr id="5" name="TextBox 4">
            <a:extLst>
              <a:ext uri="{FF2B5EF4-FFF2-40B4-BE49-F238E27FC236}">
                <a16:creationId xmlns:a16="http://schemas.microsoft.com/office/drawing/2014/main" id="{30520811-4FB4-7806-EA10-919E02E16729}"/>
              </a:ext>
            </a:extLst>
          </p:cNvPr>
          <p:cNvSpPr txBox="1"/>
          <p:nvPr/>
        </p:nvSpPr>
        <p:spPr>
          <a:xfrm>
            <a:off x="3404180" y="1574800"/>
            <a:ext cx="8349413" cy="4278094"/>
          </a:xfrm>
          <a:prstGeom prst="rect">
            <a:avLst/>
          </a:prstGeom>
          <a:noFill/>
        </p:spPr>
        <p:txBody>
          <a:bodyPr wrap="square" rtlCol="0">
            <a:spAutoFit/>
          </a:bodyPr>
          <a:lstStyle/>
          <a:p>
            <a:pPr marL="342900" marR="24130" indent="-342900">
              <a:buFont typeface="Wingdings" pitchFamily="2" charset="2"/>
              <a:buChar char="v"/>
            </a:pPr>
            <a:r>
              <a:rPr lang="en-US" sz="2400" spc="-10" dirty="0">
                <a:ea typeface="Georgia" panose="02040502050405020303" pitchFamily="18" charset="0"/>
                <a:cs typeface="Georgia" panose="02040502050405020303" pitchFamily="18" charset="0"/>
              </a:rPr>
              <a:t>MOTION: to dismiss </a:t>
            </a:r>
            <a:r>
              <a:rPr lang="en-US" sz="2400" dirty="0">
                <a:effectLst/>
                <a:ea typeface="Georgia" panose="02040502050405020303" pitchFamily="18" charset="0"/>
                <a:cs typeface="Georgia" panose="02040502050405020303" pitchFamily="18" charset="0"/>
              </a:rPr>
              <a:t>because “CBCS is a tribal corporation that acts as an arm of the Gila River Indian Community,” and thus enjoys tribal sovereign immunity,</a:t>
            </a:r>
            <a:r>
              <a:rPr lang="en-US" sz="2400" spc="300" dirty="0">
                <a:ea typeface="Georgia" panose="02040502050405020303" pitchFamily="18" charset="0"/>
                <a:cs typeface="Georgia" panose="02040502050405020303" pitchFamily="18" charset="0"/>
              </a:rPr>
              <a:t> </a:t>
            </a:r>
            <a:r>
              <a:rPr lang="en-US" sz="2400" dirty="0">
                <a:effectLst/>
                <a:ea typeface="Georgia" panose="02040502050405020303" pitchFamily="18" charset="0"/>
                <a:cs typeface="Georgia" panose="02040502050405020303" pitchFamily="18" charset="0"/>
              </a:rPr>
              <a:t>and</a:t>
            </a:r>
            <a:r>
              <a:rPr lang="en-US" sz="2400" spc="305" dirty="0">
                <a:effectLst/>
                <a:ea typeface="Georgia" panose="02040502050405020303" pitchFamily="18" charset="0"/>
                <a:cs typeface="Georgia" panose="02040502050405020303" pitchFamily="18" charset="0"/>
              </a:rPr>
              <a:t> </a:t>
            </a:r>
            <a:r>
              <a:rPr lang="en-US" sz="2400" dirty="0">
                <a:effectLst/>
                <a:ea typeface="Georgia" panose="02040502050405020303" pitchFamily="18" charset="0"/>
                <a:cs typeface="Georgia" panose="02040502050405020303" pitchFamily="18" charset="0"/>
              </a:rPr>
              <a:t>immunity</a:t>
            </a:r>
            <a:r>
              <a:rPr lang="en-US" sz="2400" spc="305" dirty="0">
                <a:ea typeface="Georgia" panose="02040502050405020303" pitchFamily="18" charset="0"/>
                <a:cs typeface="Georgia" panose="02040502050405020303" pitchFamily="18" charset="0"/>
              </a:rPr>
              <a:t> </a:t>
            </a:r>
            <a:r>
              <a:rPr lang="en-US" sz="2400" dirty="0">
                <a:effectLst/>
                <a:ea typeface="Georgia" panose="02040502050405020303" pitchFamily="18" charset="0"/>
                <a:cs typeface="Georgia" panose="02040502050405020303" pitchFamily="18" charset="0"/>
              </a:rPr>
              <a:t>extends</a:t>
            </a:r>
            <a:r>
              <a:rPr lang="en-US" sz="2400" spc="300" dirty="0">
                <a:ea typeface="Georgia" panose="02040502050405020303" pitchFamily="18" charset="0"/>
                <a:cs typeface="Georgia" panose="02040502050405020303" pitchFamily="18" charset="0"/>
              </a:rPr>
              <a:t> </a:t>
            </a:r>
            <a:r>
              <a:rPr lang="en-US" sz="2400" spc="-25" dirty="0">
                <a:effectLst/>
                <a:ea typeface="Georgia" panose="02040502050405020303" pitchFamily="18" charset="0"/>
                <a:cs typeface="Georgia" panose="02040502050405020303" pitchFamily="18" charset="0"/>
              </a:rPr>
              <a:t>to</a:t>
            </a:r>
            <a:r>
              <a:rPr lang="en-US" sz="2400" dirty="0">
                <a:effectLst/>
              </a:rPr>
              <a:t> </a:t>
            </a:r>
            <a:r>
              <a:rPr lang="en-US" sz="2400" dirty="0">
                <a:effectLst/>
                <a:ea typeface="Georgia" panose="02040502050405020303" pitchFamily="18" charset="0"/>
                <a:cs typeface="Georgia" panose="02040502050405020303" pitchFamily="18" charset="0"/>
              </a:rPr>
              <a:t>Defendants because they are being sued for acts performed “in their official capacity and within</a:t>
            </a:r>
            <a:r>
              <a:rPr lang="en-US" sz="2400" spc="200" dirty="0">
                <a:effectLst/>
                <a:ea typeface="Georgia" panose="02040502050405020303" pitchFamily="18" charset="0"/>
                <a:cs typeface="Georgia" panose="02040502050405020303" pitchFamily="18" charset="0"/>
              </a:rPr>
              <a:t> </a:t>
            </a:r>
            <a:r>
              <a:rPr lang="en-US" sz="2400" dirty="0">
                <a:effectLst/>
                <a:ea typeface="Georgia" panose="02040502050405020303" pitchFamily="18" charset="0"/>
                <a:cs typeface="Georgia" panose="02040502050405020303" pitchFamily="18" charset="0"/>
              </a:rPr>
              <a:t>the scope of their authority”</a:t>
            </a:r>
            <a:r>
              <a:rPr lang="en-US" sz="2400" dirty="0">
                <a:effectLst/>
              </a:rPr>
              <a:t> and because relevant statutes exclude Indian tribes from definition of “employer” and do not authorize liability against individual employees.</a:t>
            </a:r>
            <a:endParaRPr lang="en-US" sz="2400" dirty="0">
              <a:effectLst/>
              <a:ea typeface="Georgia" panose="02040502050405020303" pitchFamily="18" charset="0"/>
              <a:cs typeface="Georgia" panose="02040502050405020303" pitchFamily="18" charset="0"/>
            </a:endParaRPr>
          </a:p>
          <a:p>
            <a:pPr marL="342900" marR="24130" indent="-342900">
              <a:buFont typeface="Wingdings" pitchFamily="2" charset="2"/>
              <a:buChar char="v"/>
            </a:pPr>
            <a:endParaRPr lang="en-US" sz="2200" dirty="0">
              <a:effectLst/>
              <a:ea typeface="Georgia" panose="02040502050405020303" pitchFamily="18" charset="0"/>
              <a:cs typeface="Georgia" panose="02040502050405020303" pitchFamily="18" charset="0"/>
            </a:endParaRPr>
          </a:p>
          <a:p>
            <a:pPr marL="342900" marR="24130" indent="-342900">
              <a:buFont typeface="Wingdings" pitchFamily="2" charset="2"/>
              <a:buChar char="v"/>
            </a:pPr>
            <a:r>
              <a:rPr lang="en-US" sz="2400" dirty="0">
                <a:effectLst/>
                <a:ea typeface="Georgia" panose="02040502050405020303" pitchFamily="18" charset="0"/>
                <a:cs typeface="Georgia" panose="02040502050405020303" pitchFamily="18" charset="0"/>
              </a:rPr>
              <a:t>Plaintiff raises </a:t>
            </a:r>
            <a:r>
              <a:rPr lang="en-US" sz="2400" b="1" i="1" dirty="0">
                <a:effectLst/>
                <a:ea typeface="Georgia" panose="02040502050405020303" pitchFamily="18" charset="0"/>
                <a:cs typeface="Georgia" panose="02040502050405020303" pitchFamily="18" charset="0"/>
              </a:rPr>
              <a:t>Lewis v. Clarke </a:t>
            </a:r>
            <a:r>
              <a:rPr lang="en-US" sz="2400" dirty="0">
                <a:effectLst/>
                <a:ea typeface="Georgia" panose="02040502050405020303" pitchFamily="18" charset="0"/>
                <a:cs typeface="Georgia" panose="02040502050405020303" pitchFamily="18" charset="0"/>
              </a:rPr>
              <a:t>analysis in her response to motion to dismiss.</a:t>
            </a:r>
            <a:endParaRPr lang="en-US" sz="2400" spc="-10" dirty="0">
              <a:effectLst/>
              <a:ea typeface="Georgia" panose="02040502050405020303" pitchFamily="18" charset="0"/>
              <a:cs typeface="Georgia" panose="02040502050405020303" pitchFamily="18" charset="0"/>
            </a:endParaRPr>
          </a:p>
          <a:p>
            <a:pPr marL="342900" marR="24130" indent="-342900">
              <a:buFont typeface="Wingdings" pitchFamily="2" charset="2"/>
              <a:buChar char="v"/>
            </a:pPr>
            <a:endParaRPr lang="en-US" sz="1000" spc="-10" dirty="0">
              <a:effectLst/>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58198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343BA-1C69-2DE0-67E3-C2BE3ABFF72E}"/>
            </a:ext>
          </a:extLst>
        </p:cNvPr>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C2A4D881-9726-C6DD-6B35-9D5D88EC5E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34778127-C036-6686-DADB-2700350A1452}"/>
              </a:ext>
            </a:extLst>
          </p:cNvPr>
          <p:cNvSpPr>
            <a:spLocks noGrp="1"/>
          </p:cNvSpPr>
          <p:nvPr>
            <p:ph type="title"/>
          </p:nvPr>
        </p:nvSpPr>
        <p:spPr>
          <a:xfrm>
            <a:off x="703386" y="943797"/>
            <a:ext cx="10709030" cy="1409936"/>
          </a:xfrm>
        </p:spPr>
        <p:txBody>
          <a:bodyPr>
            <a:noAutofit/>
          </a:bodyPr>
          <a:lstStyle/>
          <a:p>
            <a:br>
              <a:rPr lang="en-US" sz="4000" b="1" dirty="0"/>
            </a:br>
            <a:br>
              <a:rPr lang="en-US" sz="4000" b="1" dirty="0"/>
            </a:br>
            <a:br>
              <a:rPr lang="en-US" sz="4000" b="1" dirty="0"/>
            </a:br>
            <a:r>
              <a:rPr lang="en-US" sz="3200" b="1" dirty="0">
                <a:solidFill>
                  <a:srgbClr val="C00000"/>
                </a:solidFill>
              </a:rPr>
              <a:t>Salako v. Franklin, et al., </a:t>
            </a:r>
            <a:r>
              <a:rPr lang="en-US" sz="3200" dirty="0">
                <a:solidFill>
                  <a:srgbClr val="C00000"/>
                </a:solidFill>
              </a:rPr>
              <a:t>CV-24-00118, U.S. Dist. Ariz. (Oct. 10, 2024)</a:t>
            </a:r>
            <a:br>
              <a:rPr lang="en-US" sz="3200" dirty="0">
                <a:solidFill>
                  <a:srgbClr val="C00000"/>
                </a:solidFill>
              </a:rPr>
            </a:br>
            <a:endParaRPr lang="en-US" sz="3000" b="1" dirty="0">
              <a:solidFill>
                <a:srgbClr val="C00000"/>
              </a:solidFill>
            </a:endParaRPr>
          </a:p>
        </p:txBody>
      </p:sp>
      <p:pic>
        <p:nvPicPr>
          <p:cNvPr id="2" name="Picture 1">
            <a:extLst>
              <a:ext uri="{FF2B5EF4-FFF2-40B4-BE49-F238E27FC236}">
                <a16:creationId xmlns:a16="http://schemas.microsoft.com/office/drawing/2014/main" id="{1015CC4F-E355-4C1A-BB49-025DF561621D}"/>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643704D5-B9DC-39BE-B88A-639E65EAD8F9}"/>
              </a:ext>
            </a:extLst>
          </p:cNvPr>
          <p:cNvSpPr>
            <a:spLocks noGrp="1"/>
          </p:cNvSpPr>
          <p:nvPr>
            <p:ph type="sldNum" sz="quarter" idx="12"/>
          </p:nvPr>
        </p:nvSpPr>
        <p:spPr/>
        <p:txBody>
          <a:bodyPr/>
          <a:lstStyle/>
          <a:p>
            <a:fld id="{712EF165-5C3F-4E4F-922D-84F851B92937}" type="slidenum">
              <a:rPr lang="en-US" smtClean="0"/>
              <a:t>19</a:t>
            </a:fld>
            <a:endParaRPr lang="en-US"/>
          </a:p>
        </p:txBody>
      </p:sp>
      <p:sp>
        <p:nvSpPr>
          <p:cNvPr id="5" name="TextBox 4">
            <a:extLst>
              <a:ext uri="{FF2B5EF4-FFF2-40B4-BE49-F238E27FC236}">
                <a16:creationId xmlns:a16="http://schemas.microsoft.com/office/drawing/2014/main" id="{653F3816-D26D-31E7-1E2C-6039E04F367A}"/>
              </a:ext>
            </a:extLst>
          </p:cNvPr>
          <p:cNvSpPr txBox="1"/>
          <p:nvPr/>
        </p:nvSpPr>
        <p:spPr>
          <a:xfrm>
            <a:off x="3404180" y="1574800"/>
            <a:ext cx="8349414" cy="4924425"/>
          </a:xfrm>
          <a:prstGeom prst="rect">
            <a:avLst/>
          </a:prstGeom>
          <a:noFill/>
        </p:spPr>
        <p:txBody>
          <a:bodyPr wrap="square" rtlCol="0">
            <a:spAutoFit/>
          </a:bodyPr>
          <a:lstStyle/>
          <a:p>
            <a:pPr marL="342900" marR="24130" indent="-342900">
              <a:buFont typeface="Wingdings" pitchFamily="2" charset="2"/>
              <a:buChar char="v"/>
            </a:pPr>
            <a:r>
              <a:rPr lang="en-US" sz="2100" spc="-10" dirty="0">
                <a:ea typeface="Georgia" panose="02040502050405020303" pitchFamily="18" charset="0"/>
                <a:cs typeface="Georgia" panose="02040502050405020303" pitchFamily="18" charset="0"/>
              </a:rPr>
              <a:t>MOTION: to amend complaint </a:t>
            </a:r>
            <a:r>
              <a:rPr lang="en-US" sz="2100" dirty="0">
                <a:effectLst/>
                <a:ea typeface="Georgia" panose="02040502050405020303" pitchFamily="18" charset="0"/>
                <a:cs typeface="Georgia" panose="02040502050405020303" pitchFamily="18" charset="0"/>
              </a:rPr>
              <a:t>Plaintiff seeks to add CBCS as a defendant and to assert</a:t>
            </a:r>
            <a:r>
              <a:rPr lang="en-US" sz="2100" spc="20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the following claims: (A) Exposure to Unsafe</a:t>
            </a:r>
            <a:r>
              <a:rPr lang="en-US" sz="2100" spc="20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and Unhealthful Workplace, resulting in workplace COVID-19; (B) Retaliation for exercising rights in reporting workplace safety concerns - a protected activity under the OSHA Act; (C) Discrimination based on Age; (D)</a:t>
            </a:r>
            <a:r>
              <a:rPr lang="en-US" sz="2100" spc="200" dirty="0">
                <a:effectLst/>
                <a:ea typeface="Georgia" panose="02040502050405020303" pitchFamily="18" charset="0"/>
                <a:cs typeface="Georgia" panose="02040502050405020303" pitchFamily="18" charset="0"/>
              </a:rPr>
              <a:t> </a:t>
            </a:r>
            <a:r>
              <a:rPr lang="en-US" sz="2100" dirty="0">
                <a:effectLst/>
                <a:ea typeface="Georgia" panose="02040502050405020303" pitchFamily="18" charset="0"/>
                <a:cs typeface="Georgia" panose="02040502050405020303" pitchFamily="18" charset="0"/>
              </a:rPr>
              <a:t>Failure to accommodate COVID-19 infection related disability; (E) Criminal Defamed; (F) Breach of employment contract; (G) 14th Amendment Violation. Denied on procedural grounds.</a:t>
            </a:r>
          </a:p>
          <a:p>
            <a:pPr marL="342900" marR="24130" indent="-342900">
              <a:buFont typeface="Wingdings" pitchFamily="2" charset="2"/>
              <a:buChar char="v"/>
            </a:pPr>
            <a:endParaRPr lang="en-US" sz="1000" dirty="0">
              <a:effectLst/>
              <a:ea typeface="Georgia" panose="02040502050405020303" pitchFamily="18" charset="0"/>
              <a:cs typeface="Georgia" panose="02040502050405020303" pitchFamily="18" charset="0"/>
            </a:endParaRPr>
          </a:p>
          <a:p>
            <a:pPr marL="342900" marR="24130" indent="-342900">
              <a:buFont typeface="Wingdings" pitchFamily="2" charset="2"/>
              <a:buChar char="v"/>
            </a:pPr>
            <a:r>
              <a:rPr lang="en-US" sz="2100" dirty="0">
                <a:effectLst/>
                <a:ea typeface="Georgia" panose="02040502050405020303" pitchFamily="18" charset="0"/>
                <a:cs typeface="Georgia" panose="02040502050405020303" pitchFamily="18" charset="0"/>
              </a:rPr>
              <a:t>HELD: dismissal granted - (1) the Gila River Indian Community is an Indian tribe entitled to tribal sovereign immunity; (2) CBCS qualifies as an “arm of the tribe” under the five- factor test established in </a:t>
            </a:r>
            <a:r>
              <a:rPr lang="en-US" sz="2100" i="1" dirty="0">
                <a:effectLst/>
                <a:ea typeface="Georgia" panose="02040502050405020303" pitchFamily="18" charset="0"/>
                <a:cs typeface="Georgia" panose="02040502050405020303" pitchFamily="18" charset="0"/>
              </a:rPr>
              <a:t>White v. University of California</a:t>
            </a:r>
            <a:r>
              <a:rPr lang="en-US" sz="2100" dirty="0">
                <a:effectLst/>
                <a:ea typeface="Georgia" panose="02040502050405020303" pitchFamily="18" charset="0"/>
                <a:cs typeface="Georgia" panose="02040502050405020303" pitchFamily="18" charset="0"/>
              </a:rPr>
              <a:t>, 765 F.3d 1010 (9th Cir. 2014); and (3) Defendants share in CBCS's immunity because they are being sued in their </a:t>
            </a:r>
            <a:r>
              <a:rPr lang="en-US" sz="2100" i="1" dirty="0">
                <a:effectLst/>
                <a:ea typeface="Georgia" panose="02040502050405020303" pitchFamily="18" charset="0"/>
                <a:cs typeface="Georgia" panose="02040502050405020303" pitchFamily="18" charset="0"/>
              </a:rPr>
              <a:t>official </a:t>
            </a:r>
            <a:r>
              <a:rPr lang="en-US" sz="2100" dirty="0">
                <a:effectLst/>
                <a:ea typeface="Georgia" panose="02040502050405020303" pitchFamily="18" charset="0"/>
                <a:cs typeface="Georgia" panose="02040502050405020303" pitchFamily="18" charset="0"/>
              </a:rPr>
              <a:t>capacities for acts within the scope of their authority.</a:t>
            </a:r>
            <a:r>
              <a:rPr lang="en-US" sz="2100" dirty="0">
                <a:effectLst/>
              </a:rPr>
              <a:t> </a:t>
            </a:r>
          </a:p>
          <a:p>
            <a:pPr marL="342900" marR="24130" indent="-342900">
              <a:buFont typeface="Wingdings" pitchFamily="2" charset="2"/>
              <a:buChar char="v"/>
            </a:pPr>
            <a:endParaRPr lang="en-US" sz="1000" dirty="0">
              <a:effectLst/>
            </a:endParaRPr>
          </a:p>
        </p:txBody>
      </p:sp>
    </p:spTree>
    <p:extLst>
      <p:ext uri="{BB962C8B-B14F-4D97-AF65-F5344CB8AC3E}">
        <p14:creationId xmlns:p14="http://schemas.microsoft.com/office/powerpoint/2010/main" val="380235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sp>
        <p:nvSpPr>
          <p:cNvPr id="12" name="TextBox 11">
            <a:extLst>
              <a:ext uri="{FF2B5EF4-FFF2-40B4-BE49-F238E27FC236}">
                <a16:creationId xmlns:a16="http://schemas.microsoft.com/office/drawing/2014/main" id="{C7251CC2-973E-61C0-23D8-7DFD1CECDB14}"/>
              </a:ext>
            </a:extLst>
          </p:cNvPr>
          <p:cNvSpPr txBox="1"/>
          <p:nvPr/>
        </p:nvSpPr>
        <p:spPr>
          <a:xfrm>
            <a:off x="3651576" y="2074986"/>
            <a:ext cx="8021136" cy="3939540"/>
          </a:xfrm>
          <a:prstGeom prst="rect">
            <a:avLst/>
          </a:prstGeom>
          <a:noFill/>
        </p:spPr>
        <p:txBody>
          <a:bodyPr wrap="square" rtlCol="0">
            <a:spAutoFit/>
          </a:bodyPr>
          <a:lstStyle/>
          <a:p>
            <a:pPr marL="457200" indent="-457200">
              <a:spcAft>
                <a:spcPts val="600"/>
              </a:spcAft>
              <a:buFont typeface="Wingdings" pitchFamily="2" charset="2"/>
              <a:buChar char="v"/>
            </a:pPr>
            <a:r>
              <a:rPr lang="en-US" sz="2400" b="1" dirty="0"/>
              <a:t>HELD</a:t>
            </a:r>
            <a:r>
              <a:rPr lang="en-US" sz="2400" dirty="0"/>
              <a:t>: In a suit brought against a tribal employee in his individual capacity for a tort committed in the scope of employment, the employee, not the tribe, is the real party in interest and the tribe’s sovereign immunity is not implicated.</a:t>
            </a:r>
          </a:p>
          <a:p>
            <a:pPr marL="457200" indent="-457200">
              <a:spcAft>
                <a:spcPts val="600"/>
              </a:spcAft>
              <a:buFont typeface="Wingdings" pitchFamily="2" charset="2"/>
              <a:buChar char="v"/>
            </a:pPr>
            <a:r>
              <a:rPr lang="en-US" sz="2400" b="1" dirty="0"/>
              <a:t>HELD</a:t>
            </a:r>
            <a:r>
              <a:rPr lang="en-US" sz="2400" dirty="0"/>
              <a:t>: An </a:t>
            </a:r>
            <a:r>
              <a:rPr lang="en-US" sz="2400" u="sng" dirty="0"/>
              <a:t>indemnification provision</a:t>
            </a:r>
            <a:r>
              <a:rPr lang="en-US" sz="2400" dirty="0"/>
              <a:t> codified under tribal law cannot, as a matter of law, extend the tribe’s sovereign immunity to individual employees who would otherwise not fall under its protective cloak.</a:t>
            </a:r>
          </a:p>
          <a:p>
            <a:pPr marL="457200" indent="-457200">
              <a:spcAft>
                <a:spcPts val="600"/>
              </a:spcAft>
              <a:buFont typeface="Wingdings" pitchFamily="2" charset="2"/>
              <a:buChar char="v"/>
            </a:pPr>
            <a:endParaRPr lang="en-US" sz="2400" dirty="0"/>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685800" y="646402"/>
            <a:ext cx="7594600" cy="1428584"/>
          </a:xfrm>
        </p:spPr>
        <p:txBody>
          <a:bodyPr>
            <a:normAutofit/>
          </a:bodyPr>
          <a:lstStyle/>
          <a:p>
            <a:r>
              <a:rPr lang="en-US" sz="4000" b="1" i="1" spc="300" dirty="0">
                <a:solidFill>
                  <a:srgbClr val="C00000"/>
                </a:solidFill>
                <a:effectLst>
                  <a:outerShdw blurRad="50800" dist="50800" dir="5400000" algn="ctr" rotWithShape="0">
                    <a:schemeClr val="bg1"/>
                  </a:outerShdw>
                </a:effectLst>
              </a:rPr>
              <a:t>Lewis v. Clarke </a:t>
            </a:r>
            <a:br>
              <a:rPr lang="en-US" sz="4000" b="1" i="1" spc="300" dirty="0">
                <a:solidFill>
                  <a:srgbClr val="C00000"/>
                </a:solidFill>
                <a:effectLst>
                  <a:outerShdw blurRad="50800" dist="50800" dir="5400000" algn="ctr" rotWithShape="0">
                    <a:schemeClr val="bg1"/>
                  </a:outerShdw>
                </a:effectLst>
              </a:rPr>
            </a:br>
            <a:r>
              <a:rPr lang="en-US" sz="2400" b="1" dirty="0">
                <a:solidFill>
                  <a:srgbClr val="C00000"/>
                </a:solidFill>
              </a:rPr>
              <a:t>(2017) 581 U.S. 155, 137 </a:t>
            </a:r>
            <a:r>
              <a:rPr lang="en-US" sz="2400" b="1" dirty="0" err="1">
                <a:solidFill>
                  <a:srgbClr val="C00000"/>
                </a:solidFill>
              </a:rPr>
              <a:t>S.Ct</a:t>
            </a:r>
            <a:r>
              <a:rPr lang="en-US" sz="2400" b="1" dirty="0">
                <a:solidFill>
                  <a:srgbClr val="C00000"/>
                </a:solidFill>
              </a:rPr>
              <a:t>. 1285, 197 L.Ed.2d 631</a:t>
            </a:r>
            <a:endParaRPr lang="en-US" sz="2400" dirty="0">
              <a:solidFill>
                <a:srgbClr val="C00000"/>
              </a:solidFill>
              <a:latin typeface="Raleway SemiBold" panose="020B0003030101060003" pitchFamily="34" charset="0"/>
            </a:endParaRPr>
          </a:p>
        </p:txBody>
      </p:sp>
      <p:sp>
        <p:nvSpPr>
          <p:cNvPr id="16" name="Slide Number Placeholder 15">
            <a:extLst>
              <a:ext uri="{FF2B5EF4-FFF2-40B4-BE49-F238E27FC236}">
                <a16:creationId xmlns:a16="http://schemas.microsoft.com/office/drawing/2014/main" id="{8CC48A69-C9E5-562F-0816-AA08D346FA43}"/>
              </a:ext>
            </a:extLst>
          </p:cNvPr>
          <p:cNvSpPr>
            <a:spLocks noGrp="1"/>
          </p:cNvSpPr>
          <p:nvPr>
            <p:ph type="sldNum" sz="quarter" idx="12"/>
          </p:nvPr>
        </p:nvSpPr>
        <p:spPr/>
        <p:txBody>
          <a:bodyPr/>
          <a:lstStyle/>
          <a:p>
            <a:fld id="{712EF165-5C3F-4E4F-922D-84F851B92937}" type="slidenum">
              <a:rPr lang="en-US" smtClean="0"/>
              <a:t>2</a:t>
            </a:fld>
            <a:endParaRPr lang="en-US"/>
          </a:p>
        </p:txBody>
      </p:sp>
      <p:pic>
        <p:nvPicPr>
          <p:cNvPr id="17" name="Picture 16">
            <a:extLst>
              <a:ext uri="{FF2B5EF4-FFF2-40B4-BE49-F238E27FC236}">
                <a16:creationId xmlns:a16="http://schemas.microsoft.com/office/drawing/2014/main" id="{ECB6B107-3739-1EFC-32A8-3C27D9B931E8}"/>
              </a:ext>
            </a:extLst>
          </p:cNvPr>
          <p:cNvPicPr>
            <a:picLocks noChangeAspect="1"/>
          </p:cNvPicPr>
          <p:nvPr/>
        </p:nvPicPr>
        <p:blipFill>
          <a:blip r:embed="rId3"/>
          <a:stretch>
            <a:fillRect/>
          </a:stretch>
        </p:blipFill>
        <p:spPr>
          <a:xfrm>
            <a:off x="756137" y="3774671"/>
            <a:ext cx="2104956" cy="1678276"/>
          </a:xfrm>
          <a:prstGeom prst="rect">
            <a:avLst/>
          </a:prstGeom>
        </p:spPr>
      </p:pic>
    </p:spTree>
    <p:extLst>
      <p:ext uri="{BB962C8B-B14F-4D97-AF65-F5344CB8AC3E}">
        <p14:creationId xmlns:p14="http://schemas.microsoft.com/office/powerpoint/2010/main" val="1890062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FD5FC448-A73D-D832-3DA4-6AD934665FC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A14A927C-50D0-941A-D5AA-1C949CC9B35B}"/>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6EFF41-EB02-9140-AB1C-62942011E556}"/>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394C987B-93A2-B44D-0838-EFB16C7221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idx="4294967295"/>
          </p:nvPr>
        </p:nvSpPr>
        <p:spPr>
          <a:xfrm>
            <a:off x="2140278" y="2125190"/>
            <a:ext cx="7223856" cy="2071464"/>
          </a:xfrm>
        </p:spPr>
        <p:txBody>
          <a:bodyPr>
            <a:noAutofit/>
          </a:bodyPr>
          <a:lstStyle/>
          <a:p>
            <a:pPr marR="24130">
              <a:lnSpc>
                <a:spcPct val="100000"/>
              </a:lnSpc>
            </a:pPr>
            <a:br>
              <a:rPr lang="en-US" sz="2800" b="1" i="0" u="none" strike="noStrike" baseline="0" dirty="0">
                <a:solidFill>
                  <a:schemeClr val="bg1"/>
                </a:solidFill>
                <a:latin typeface="+mn-lt"/>
              </a:rPr>
            </a:br>
            <a:br>
              <a:rPr lang="en-US" sz="2800" b="1" i="0" u="none" strike="noStrike" baseline="0" dirty="0">
                <a:solidFill>
                  <a:schemeClr val="bg1"/>
                </a:solidFill>
                <a:latin typeface="+mn-lt"/>
              </a:rPr>
            </a:br>
            <a:r>
              <a:rPr lang="en-US" sz="2000" b="1" i="0" u="none" strike="noStrike" baseline="0" dirty="0">
                <a:solidFill>
                  <a:schemeClr val="bg1"/>
                </a:solidFill>
                <a:latin typeface="+mn-lt"/>
              </a:rPr>
              <a:t>“</a:t>
            </a:r>
            <a:r>
              <a:rPr lang="en-US" sz="2000" b="1" i="1" u="none" strike="noStrike" baseline="0" dirty="0">
                <a:solidFill>
                  <a:schemeClr val="bg1"/>
                </a:solidFill>
                <a:latin typeface="+mn-lt"/>
              </a:rPr>
              <a:t>It was thus </a:t>
            </a:r>
            <a:r>
              <a:rPr lang="en-US" sz="2000" b="1" i="1" dirty="0">
                <a:solidFill>
                  <a:schemeClr val="bg1"/>
                </a:solidFill>
                <a:effectLst/>
                <a:latin typeface="+mn-lt"/>
                <a:ea typeface="Georgia" panose="02040502050405020303" pitchFamily="18" charset="0"/>
                <a:cs typeface="Georgia" panose="02040502050405020303" pitchFamily="18" charset="0"/>
              </a:rPr>
              <a:t>Plaintiff's burden to overcome these arguments and establish that Defendants are not entitled to tribal sovereign immunity. Plaintiff utterly failed to do so in her response, which concedes that CBCS “is a tribally controlled school, a tribal employer” and does not dispute that Defendants are being sued in the complaint in their official capacities for acts</a:t>
            </a:r>
            <a:r>
              <a:rPr lang="en-US" sz="2000" b="1" i="1" spc="200"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within the scope of their authority. Plaintiff has also affirmatively conceded the latter point in other filings…</a:t>
            </a:r>
            <a:r>
              <a:rPr lang="en-US" sz="2000" b="1" i="1" spc="-10" dirty="0">
                <a:solidFill>
                  <a:schemeClr val="bg1"/>
                </a:solidFill>
                <a:effectLst/>
                <a:latin typeface="+mn-lt"/>
                <a:ea typeface="Georgia" panose="02040502050405020303" pitchFamily="18" charset="0"/>
                <a:cs typeface="Georgia" panose="02040502050405020303" pitchFamily="18" charset="0"/>
              </a:rPr>
              <a:t>Plaintiff’s</a:t>
            </a:r>
            <a:r>
              <a:rPr lang="en-US" sz="2000" b="1" i="1" spc="-10" dirty="0">
                <a:solidFill>
                  <a:schemeClr val="bg1"/>
                </a:solidFill>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citation</a:t>
            </a:r>
            <a:r>
              <a:rPr lang="en-US" sz="2000" b="1" i="1" spc="140"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of</a:t>
            </a:r>
            <a:r>
              <a:rPr lang="en-US" sz="2000" b="1" i="1" spc="155" dirty="0">
                <a:solidFill>
                  <a:schemeClr val="bg1"/>
                </a:solidFill>
                <a:effectLst/>
                <a:latin typeface="+mn-lt"/>
                <a:ea typeface="Georgia" panose="02040502050405020303" pitchFamily="18" charset="0"/>
                <a:cs typeface="Georgia" panose="02040502050405020303" pitchFamily="18" charset="0"/>
              </a:rPr>
              <a:t> </a:t>
            </a:r>
            <a:r>
              <a:rPr lang="en-US" sz="2000" b="1" i="1" u="sng" dirty="0">
                <a:solidFill>
                  <a:schemeClr val="bg1"/>
                </a:solidFill>
                <a:effectLst/>
                <a:latin typeface="+mn-lt"/>
                <a:ea typeface="Georgia" panose="02040502050405020303" pitchFamily="18" charset="0"/>
                <a:cs typeface="Georgia" panose="02040502050405020303" pitchFamily="18" charset="0"/>
              </a:rPr>
              <a:t>Lewis</a:t>
            </a:r>
            <a:r>
              <a:rPr lang="en-US" sz="2000" b="1" i="1" u="sng" spc="150" dirty="0">
                <a:solidFill>
                  <a:schemeClr val="bg1"/>
                </a:solidFill>
                <a:effectLst/>
                <a:latin typeface="+mn-lt"/>
                <a:ea typeface="Georgia" panose="02040502050405020303" pitchFamily="18" charset="0"/>
                <a:cs typeface="Georgia" panose="02040502050405020303" pitchFamily="18" charset="0"/>
              </a:rPr>
              <a:t> </a:t>
            </a:r>
            <a:r>
              <a:rPr lang="en-US" sz="2000" b="1" i="1" u="sng" dirty="0">
                <a:solidFill>
                  <a:schemeClr val="bg1"/>
                </a:solidFill>
                <a:effectLst/>
                <a:latin typeface="+mn-lt"/>
                <a:ea typeface="Georgia" panose="02040502050405020303" pitchFamily="18" charset="0"/>
                <a:cs typeface="Georgia" panose="02040502050405020303" pitchFamily="18" charset="0"/>
              </a:rPr>
              <a:t>v.</a:t>
            </a:r>
            <a:r>
              <a:rPr lang="en-US" sz="2000" b="1" i="1" u="sng" spc="155" dirty="0">
                <a:solidFill>
                  <a:schemeClr val="bg1"/>
                </a:solidFill>
                <a:effectLst/>
                <a:latin typeface="+mn-lt"/>
                <a:ea typeface="Georgia" panose="02040502050405020303" pitchFamily="18" charset="0"/>
                <a:cs typeface="Georgia" panose="02040502050405020303" pitchFamily="18" charset="0"/>
              </a:rPr>
              <a:t> </a:t>
            </a:r>
            <a:r>
              <a:rPr lang="en-US" sz="2000" b="1" i="1" u="sng" dirty="0">
                <a:solidFill>
                  <a:schemeClr val="bg1"/>
                </a:solidFill>
                <a:effectLst/>
                <a:latin typeface="+mn-lt"/>
                <a:ea typeface="Georgia" panose="02040502050405020303" pitchFamily="18" charset="0"/>
                <a:cs typeface="Georgia" panose="02040502050405020303" pitchFamily="18" charset="0"/>
              </a:rPr>
              <a:t>Clarke</a:t>
            </a:r>
            <a:r>
              <a:rPr lang="en-US" sz="2000" b="1" i="1" dirty="0">
                <a:solidFill>
                  <a:schemeClr val="bg1"/>
                </a:solidFill>
                <a:effectLst/>
                <a:latin typeface="+mn-lt"/>
                <a:ea typeface="Georgia" panose="02040502050405020303" pitchFamily="18" charset="0"/>
                <a:cs typeface="Georgia" panose="02040502050405020303" pitchFamily="18" charset="0"/>
              </a:rPr>
              <a:t>,</a:t>
            </a:r>
            <a:r>
              <a:rPr lang="en-US" sz="2000" b="1" i="1" spc="155"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581</a:t>
            </a:r>
            <a:r>
              <a:rPr lang="en-US" sz="2000" b="1" i="1" spc="150" dirty="0">
                <a:solidFill>
                  <a:schemeClr val="bg1"/>
                </a:solidFill>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U.S.</a:t>
            </a:r>
            <a:r>
              <a:rPr lang="en-US" sz="2000" b="1" i="1" spc="155"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155</a:t>
            </a:r>
            <a:r>
              <a:rPr lang="en-US" sz="2000" b="1" i="1" spc="155" dirty="0">
                <a:solidFill>
                  <a:schemeClr val="bg1"/>
                </a:solidFill>
                <a:effectLst/>
                <a:latin typeface="+mn-lt"/>
                <a:ea typeface="Georgia" panose="02040502050405020303" pitchFamily="18" charset="0"/>
                <a:cs typeface="Georgia" panose="02040502050405020303" pitchFamily="18" charset="0"/>
              </a:rPr>
              <a:t> </a:t>
            </a:r>
            <a:r>
              <a:rPr lang="en-US" sz="2000" b="1" i="1" spc="-10" dirty="0">
                <a:solidFill>
                  <a:schemeClr val="bg1"/>
                </a:solidFill>
                <a:effectLst/>
                <a:latin typeface="+mn-lt"/>
                <a:ea typeface="Georgia" panose="02040502050405020303" pitchFamily="18" charset="0"/>
                <a:cs typeface="Georgia" panose="02040502050405020303" pitchFamily="18" charset="0"/>
              </a:rPr>
              <a:t>(2017), </a:t>
            </a:r>
            <a:r>
              <a:rPr lang="en-US" sz="2000" b="1" i="1" dirty="0">
                <a:solidFill>
                  <a:schemeClr val="bg1"/>
                </a:solidFill>
                <a:effectLst/>
                <a:latin typeface="+mn-lt"/>
                <a:ea typeface="Georgia" panose="02040502050405020303" pitchFamily="18" charset="0"/>
                <a:cs typeface="Georgia" panose="02040502050405020303" pitchFamily="18" charset="0"/>
              </a:rPr>
              <a:t>does</a:t>
            </a:r>
            <a:r>
              <a:rPr lang="en-US" sz="2000" b="1" i="1" spc="150"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not</a:t>
            </a:r>
            <a:r>
              <a:rPr lang="en-US" sz="2000" b="1" i="1" spc="150"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change</a:t>
            </a:r>
            <a:r>
              <a:rPr lang="en-US" sz="2000" b="1" i="1" spc="150"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the</a:t>
            </a:r>
            <a:r>
              <a:rPr lang="en-US" sz="2000" b="1" i="1" spc="150"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analysis,</a:t>
            </a:r>
            <a:r>
              <a:rPr lang="en-US" sz="2000" b="1" i="1" spc="155"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as</a:t>
            </a:r>
            <a:r>
              <a:rPr lang="en-US" sz="2000" b="1" i="1" spc="150"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the</a:t>
            </a:r>
            <a:r>
              <a:rPr lang="en-US" sz="2000" b="1" i="1" spc="150" dirty="0">
                <a:solidFill>
                  <a:schemeClr val="bg1"/>
                </a:solidFill>
                <a:effectLst/>
                <a:latin typeface="+mn-lt"/>
                <a:ea typeface="Georgia" panose="02040502050405020303" pitchFamily="18" charset="0"/>
                <a:cs typeface="Georgia" panose="02040502050405020303" pitchFamily="18" charset="0"/>
              </a:rPr>
              <a:t> </a:t>
            </a:r>
            <a:r>
              <a:rPr lang="en-US" sz="2000" b="1" i="1" spc="-10" dirty="0">
                <a:solidFill>
                  <a:schemeClr val="bg1"/>
                </a:solidFill>
                <a:effectLst/>
                <a:latin typeface="+mn-lt"/>
                <a:ea typeface="Georgia" panose="02040502050405020303" pitchFamily="18" charset="0"/>
                <a:cs typeface="Georgia" panose="02040502050405020303" pitchFamily="18" charset="0"/>
              </a:rPr>
              <a:t>tribal </a:t>
            </a:r>
            <a:r>
              <a:rPr lang="en-US" sz="2000" b="1" i="1" dirty="0">
                <a:solidFill>
                  <a:schemeClr val="bg1"/>
                </a:solidFill>
                <a:effectLst/>
                <a:latin typeface="+mn-lt"/>
                <a:ea typeface="Georgia" panose="02040502050405020303" pitchFamily="18" charset="0"/>
                <a:cs typeface="Georgia" panose="02040502050405020303" pitchFamily="18" charset="0"/>
              </a:rPr>
              <a:t>employee in that case was sued “in his individual capacity.” Id. at 158.</a:t>
            </a:r>
            <a:r>
              <a:rPr lang="en-US" sz="2000" b="1" i="1" u="none" strike="noStrike" baseline="0" dirty="0">
                <a:solidFill>
                  <a:schemeClr val="bg1"/>
                </a:solidFill>
                <a:latin typeface="+mn-lt"/>
              </a:rPr>
              <a:t>” </a:t>
            </a:r>
            <a:r>
              <a:rPr lang="en-US" sz="2000" b="1" dirty="0">
                <a:solidFill>
                  <a:schemeClr val="bg1"/>
                </a:solidFill>
                <a:latin typeface="+mn-lt"/>
              </a:rPr>
              <a:t> </a:t>
            </a:r>
            <a:r>
              <a:rPr lang="en-US" sz="2000" b="1" i="0" u="none" strike="noStrike" baseline="0" dirty="0">
                <a:solidFill>
                  <a:schemeClr val="bg1"/>
                </a:solidFill>
                <a:latin typeface="+mn-lt"/>
              </a:rPr>
              <a:t>– Dominic W. Lanza, U.S. District Judge</a:t>
            </a:r>
            <a:br>
              <a:rPr lang="en-US" sz="2000" b="1" i="0" u="none" strike="noStrike" baseline="0" dirty="0">
                <a:solidFill>
                  <a:schemeClr val="bg1"/>
                </a:solidFill>
                <a:latin typeface="+mn-lt"/>
              </a:rPr>
            </a:br>
            <a:endParaRPr lang="en-US" sz="2000" b="1" dirty="0">
              <a:solidFill>
                <a:schemeClr val="bg1"/>
              </a:solidFill>
              <a:latin typeface="+mn-lt"/>
            </a:endParaRPr>
          </a:p>
        </p:txBody>
      </p:sp>
      <p:sp>
        <p:nvSpPr>
          <p:cNvPr id="2" name="Slide Number Placeholder 1">
            <a:extLst>
              <a:ext uri="{FF2B5EF4-FFF2-40B4-BE49-F238E27FC236}">
                <a16:creationId xmlns:a16="http://schemas.microsoft.com/office/drawing/2014/main" id="{1DA333FA-809C-FFC9-F1C3-AFBA337126AC}"/>
              </a:ext>
            </a:extLst>
          </p:cNvPr>
          <p:cNvSpPr>
            <a:spLocks noGrp="1"/>
          </p:cNvSpPr>
          <p:nvPr>
            <p:ph type="sldNum" sz="quarter" idx="12"/>
          </p:nvPr>
        </p:nvSpPr>
        <p:spPr/>
        <p:txBody>
          <a:bodyPr/>
          <a:lstStyle/>
          <a:p>
            <a:fld id="{EAEC5279-9859-2B44-97F6-ACD83A6E4A7E}" type="slidenum">
              <a:rPr lang="en-US" smtClean="0"/>
              <a:t>20</a:t>
            </a:fld>
            <a:endParaRPr lang="en-US"/>
          </a:p>
        </p:txBody>
      </p:sp>
    </p:spTree>
    <p:extLst>
      <p:ext uri="{BB962C8B-B14F-4D97-AF65-F5344CB8AC3E}">
        <p14:creationId xmlns:p14="http://schemas.microsoft.com/office/powerpoint/2010/main" val="76468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822" y="439615"/>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650632"/>
            <a:ext cx="10709030" cy="1301260"/>
          </a:xfrm>
        </p:spPr>
        <p:txBody>
          <a:bodyPr>
            <a:noAutofit/>
          </a:bodyPr>
          <a:lstStyle/>
          <a:p>
            <a:pPr>
              <a:spcBef>
                <a:spcPts val="600"/>
              </a:spcBef>
            </a:pPr>
            <a:br>
              <a:rPr lang="en-US" sz="4000" b="1" dirty="0"/>
            </a:br>
            <a:br>
              <a:rPr lang="en-US" sz="4000" b="1" dirty="0"/>
            </a:br>
            <a:br>
              <a:rPr lang="en-US" sz="4000" b="1" dirty="0"/>
            </a:br>
            <a:br>
              <a:rPr lang="en-US" sz="4000" b="1" dirty="0"/>
            </a:br>
            <a:r>
              <a:rPr lang="en-US" sz="3200" b="1" dirty="0" err="1">
                <a:solidFill>
                  <a:srgbClr val="C00000"/>
                </a:solidFill>
              </a:rPr>
              <a:t>Erwine</a:t>
            </a:r>
            <a:r>
              <a:rPr lang="en-US" sz="3200" b="1" dirty="0">
                <a:solidFill>
                  <a:srgbClr val="C00000"/>
                </a:solidFill>
              </a:rPr>
              <a:t> v. United States, </a:t>
            </a:r>
            <a:r>
              <a:rPr lang="en-US" sz="3200" dirty="0">
                <a:solidFill>
                  <a:srgbClr val="C00000"/>
                </a:solidFill>
              </a:rPr>
              <a:t>3:24-cv-00045, U.S. Dist. Nevada (Sep. 3, 2024)</a:t>
            </a:r>
            <a:endParaRPr lang="en-US" sz="3200" dirty="0">
              <a:solidFill>
                <a:srgbClr val="C00000"/>
              </a:solidFill>
              <a:latin typeface="Raleway SemiBold" panose="020B0003030101060003" pitchFamily="34" charset="0"/>
            </a:endParaRPr>
          </a:p>
        </p:txBody>
      </p:sp>
      <p:pic>
        <p:nvPicPr>
          <p:cNvPr id="2" name="Picture 1">
            <a:extLst>
              <a:ext uri="{FF2B5EF4-FFF2-40B4-BE49-F238E27FC236}">
                <a16:creationId xmlns:a16="http://schemas.microsoft.com/office/drawing/2014/main" id="{153F8F57-9A7F-EE66-8EB9-5457E0186197}"/>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6" name="TextBox 5">
            <a:extLst>
              <a:ext uri="{FF2B5EF4-FFF2-40B4-BE49-F238E27FC236}">
                <a16:creationId xmlns:a16="http://schemas.microsoft.com/office/drawing/2014/main" id="{DCD5369E-CC8E-E420-1664-9817802DB6E6}"/>
              </a:ext>
            </a:extLst>
          </p:cNvPr>
          <p:cNvSpPr txBox="1"/>
          <p:nvPr/>
        </p:nvSpPr>
        <p:spPr>
          <a:xfrm>
            <a:off x="3669161" y="1759789"/>
            <a:ext cx="8003550" cy="4462760"/>
          </a:xfrm>
          <a:prstGeom prst="rect">
            <a:avLst/>
          </a:prstGeom>
          <a:noFill/>
        </p:spPr>
        <p:txBody>
          <a:bodyPr wrap="square" rtlCol="0">
            <a:spAutoFit/>
          </a:bodyPr>
          <a:lstStyle/>
          <a:p>
            <a:pPr marL="342900" marR="0" indent="-342900" algn="l">
              <a:buFont typeface="Wingdings" pitchFamily="2" charset="2"/>
              <a:buChar char="v"/>
            </a:pPr>
            <a:r>
              <a:rPr lang="en-US" sz="2400" b="0" i="0" u="none" strike="noStrike" dirty="0">
                <a:solidFill>
                  <a:srgbClr val="000000"/>
                </a:solidFill>
                <a:effectLst/>
                <a:latin typeface="Calibri" panose="020F0502020204030204" pitchFamily="34" charset="0"/>
              </a:rPr>
              <a:t>Plaintiff is police officer for Washoe Tribe, who alleges he’s been terminated wrongfully.  Brings claims against supervisors and Tribe’s general counsel in individual capacities, along with claims against Tribe, U.S.(civil rights claims, tort claims, lots of claims, lots of defendants).</a:t>
            </a:r>
          </a:p>
          <a:p>
            <a:pPr marL="342900" marR="0" indent="-342900" algn="l">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marR="0" indent="-342900" algn="l">
              <a:buFont typeface="Wingdings" pitchFamily="2" charset="2"/>
              <a:buChar char="v"/>
            </a:pPr>
            <a:r>
              <a:rPr lang="en-US" sz="2400" b="0" i="0" u="none" strike="noStrike" dirty="0">
                <a:solidFill>
                  <a:srgbClr val="000000"/>
                </a:solidFill>
                <a:effectLst/>
                <a:latin typeface="Calibri" panose="020F0502020204030204" pitchFamily="34" charset="0"/>
              </a:rPr>
              <a:t>MOTION: Tribal defendants file motion to dismiss based on : </a:t>
            </a:r>
          </a:p>
          <a:p>
            <a:pPr lvl="1"/>
            <a:r>
              <a:rPr lang="en-US" sz="2400" b="0" i="0" u="none" strike="noStrike" dirty="0">
                <a:solidFill>
                  <a:srgbClr val="000000"/>
                </a:solidFill>
                <a:effectLst/>
                <a:latin typeface="Calibri" panose="020F0502020204030204" pitchFamily="34" charset="0"/>
              </a:rPr>
              <a:t>(1) sovereign immunity; </a:t>
            </a:r>
          </a:p>
          <a:p>
            <a:pPr lvl="1"/>
            <a:r>
              <a:rPr lang="en-US" sz="2400" b="0" i="0" u="none" strike="noStrike" dirty="0">
                <a:solidFill>
                  <a:srgbClr val="000000"/>
                </a:solidFill>
                <a:effectLst/>
                <a:latin typeface="Calibri" panose="020F0502020204030204" pitchFamily="34" charset="0"/>
              </a:rPr>
              <a:t>(2) Rule 19 argument that tribe is indispensable party; </a:t>
            </a:r>
          </a:p>
          <a:p>
            <a:pPr lvl="1"/>
            <a:r>
              <a:rPr lang="en-US" sz="2400" b="0" i="0" u="none" strike="noStrike" dirty="0">
                <a:solidFill>
                  <a:srgbClr val="000000"/>
                </a:solidFill>
                <a:effectLst/>
                <a:latin typeface="Calibri" panose="020F0502020204030204" pitchFamily="34" charset="0"/>
              </a:rPr>
              <a:t>(3) no jurisdiction because on rez theory; </a:t>
            </a:r>
          </a:p>
          <a:p>
            <a:pPr lvl="1"/>
            <a:r>
              <a:rPr lang="en-US" sz="2400" b="0" i="0" u="none" strike="noStrike" dirty="0">
                <a:solidFill>
                  <a:srgbClr val="000000"/>
                </a:solidFill>
                <a:effectLst/>
                <a:latin typeface="Calibri" panose="020F0502020204030204" pitchFamily="34" charset="0"/>
              </a:rPr>
              <a:t>(4) tribal court exhaustion.</a:t>
            </a:r>
          </a:p>
          <a:p>
            <a:pPr marL="800100" lvl="1" indent="-342900">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marR="0" indent="-342900" algn="l">
              <a:buFont typeface="Wingdings" pitchFamily="2" charset="2"/>
              <a:buChar char="v"/>
            </a:pPr>
            <a:r>
              <a:rPr lang="en-US" sz="2400" b="0" i="0" u="none" strike="noStrike" dirty="0">
                <a:solidFill>
                  <a:srgbClr val="000000"/>
                </a:solidFill>
                <a:effectLst/>
                <a:latin typeface="Calibri" panose="020F0502020204030204" pitchFamily="34" charset="0"/>
              </a:rPr>
              <a:t>MOTION: Both U.S. and Tribe ask for stay of discovery.</a:t>
            </a:r>
          </a:p>
        </p:txBody>
      </p:sp>
      <p:sp>
        <p:nvSpPr>
          <p:cNvPr id="8" name="Slide Number Placeholder 7">
            <a:extLst>
              <a:ext uri="{FF2B5EF4-FFF2-40B4-BE49-F238E27FC236}">
                <a16:creationId xmlns:a16="http://schemas.microsoft.com/office/drawing/2014/main" id="{6FE83BFE-E4FC-BC08-D547-03E32E786335}"/>
              </a:ext>
            </a:extLst>
          </p:cNvPr>
          <p:cNvSpPr>
            <a:spLocks noGrp="1"/>
          </p:cNvSpPr>
          <p:nvPr>
            <p:ph type="sldNum" sz="quarter" idx="12"/>
          </p:nvPr>
        </p:nvSpPr>
        <p:spPr/>
        <p:txBody>
          <a:bodyPr/>
          <a:lstStyle/>
          <a:p>
            <a:fld id="{712EF165-5C3F-4E4F-922D-84F851B92937}" type="slidenum">
              <a:rPr lang="en-US" smtClean="0"/>
              <a:t>21</a:t>
            </a:fld>
            <a:endParaRPr lang="en-US"/>
          </a:p>
        </p:txBody>
      </p:sp>
    </p:spTree>
    <p:extLst>
      <p:ext uri="{BB962C8B-B14F-4D97-AF65-F5344CB8AC3E}">
        <p14:creationId xmlns:p14="http://schemas.microsoft.com/office/powerpoint/2010/main" val="15892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05C1E-2722-D13C-CB61-DAC494330F9C}"/>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416C252D-CC56-B662-DDCA-79FA30784772}"/>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D4086117-7F60-0AA2-F241-46F8C1C29B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822" y="439615"/>
            <a:ext cx="2965775" cy="5311714"/>
          </a:xfrm>
          <a:prstGeom prst="rect">
            <a:avLst/>
          </a:prstGeom>
        </p:spPr>
      </p:pic>
      <p:sp>
        <p:nvSpPr>
          <p:cNvPr id="4" name="Title 3">
            <a:extLst>
              <a:ext uri="{FF2B5EF4-FFF2-40B4-BE49-F238E27FC236}">
                <a16:creationId xmlns:a16="http://schemas.microsoft.com/office/drawing/2014/main" id="{4976F60B-8F7F-FC0C-1590-8DF46049A52D}"/>
              </a:ext>
            </a:extLst>
          </p:cNvPr>
          <p:cNvSpPr>
            <a:spLocks noGrp="1"/>
          </p:cNvSpPr>
          <p:nvPr>
            <p:ph type="title"/>
          </p:nvPr>
        </p:nvSpPr>
        <p:spPr>
          <a:xfrm>
            <a:off x="703386" y="650632"/>
            <a:ext cx="10709030" cy="1301260"/>
          </a:xfrm>
        </p:spPr>
        <p:txBody>
          <a:bodyPr>
            <a:noAutofit/>
          </a:bodyPr>
          <a:lstStyle/>
          <a:p>
            <a:pPr>
              <a:spcBef>
                <a:spcPts val="600"/>
              </a:spcBef>
            </a:pPr>
            <a:br>
              <a:rPr lang="en-US" sz="4000" b="1" dirty="0"/>
            </a:br>
            <a:br>
              <a:rPr lang="en-US" sz="4000" b="1" dirty="0"/>
            </a:br>
            <a:br>
              <a:rPr lang="en-US" sz="4000" b="1" dirty="0"/>
            </a:br>
            <a:br>
              <a:rPr lang="en-US" sz="4000" b="1" dirty="0"/>
            </a:br>
            <a:r>
              <a:rPr lang="en-US" sz="3200" b="1" dirty="0" err="1">
                <a:solidFill>
                  <a:srgbClr val="C00000"/>
                </a:solidFill>
              </a:rPr>
              <a:t>Erwine</a:t>
            </a:r>
            <a:r>
              <a:rPr lang="en-US" sz="3200" b="1" dirty="0">
                <a:solidFill>
                  <a:srgbClr val="C00000"/>
                </a:solidFill>
              </a:rPr>
              <a:t> v. United States, </a:t>
            </a:r>
            <a:r>
              <a:rPr lang="en-US" sz="3200" dirty="0">
                <a:solidFill>
                  <a:srgbClr val="C00000"/>
                </a:solidFill>
              </a:rPr>
              <a:t>3:24-cv-00045, U.S. Dist. Nevada (Sep. 3, 2024)</a:t>
            </a:r>
            <a:endParaRPr lang="en-US" sz="3200" dirty="0">
              <a:solidFill>
                <a:srgbClr val="C00000"/>
              </a:solidFill>
              <a:latin typeface="Raleway SemiBold" panose="020B0003030101060003" pitchFamily="34" charset="0"/>
            </a:endParaRPr>
          </a:p>
        </p:txBody>
      </p:sp>
      <p:pic>
        <p:nvPicPr>
          <p:cNvPr id="2" name="Picture 1">
            <a:extLst>
              <a:ext uri="{FF2B5EF4-FFF2-40B4-BE49-F238E27FC236}">
                <a16:creationId xmlns:a16="http://schemas.microsoft.com/office/drawing/2014/main" id="{97CA4708-018D-2155-A59B-321B1389EF30}"/>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6" name="TextBox 5">
            <a:extLst>
              <a:ext uri="{FF2B5EF4-FFF2-40B4-BE49-F238E27FC236}">
                <a16:creationId xmlns:a16="http://schemas.microsoft.com/office/drawing/2014/main" id="{19C042B3-A222-8FA4-23EB-3F83F4E2EA34}"/>
              </a:ext>
            </a:extLst>
          </p:cNvPr>
          <p:cNvSpPr txBox="1"/>
          <p:nvPr/>
        </p:nvSpPr>
        <p:spPr>
          <a:xfrm>
            <a:off x="3834590" y="1777043"/>
            <a:ext cx="7838121" cy="4154984"/>
          </a:xfrm>
          <a:prstGeom prst="rect">
            <a:avLst/>
          </a:prstGeom>
          <a:noFill/>
        </p:spPr>
        <p:txBody>
          <a:bodyPr wrap="square" rtlCol="0">
            <a:spAutoFit/>
          </a:bodyPr>
          <a:lstStyle/>
          <a:p>
            <a:pPr marL="342900" indent="-342900">
              <a:buFont typeface="Wingdings" pitchFamily="2" charset="2"/>
              <a:buChar char="v"/>
            </a:pPr>
            <a:r>
              <a:rPr lang="en-US" sz="2400" dirty="0">
                <a:solidFill>
                  <a:srgbClr val="000000"/>
                </a:solidFill>
                <a:latin typeface="Calibri" panose="020F0502020204030204" pitchFamily="34" charset="0"/>
              </a:rPr>
              <a:t>HELD: </a:t>
            </a:r>
            <a:r>
              <a:rPr lang="en-US" sz="2400" b="0" i="0" u="none" strike="noStrike" dirty="0">
                <a:solidFill>
                  <a:srgbClr val="000000"/>
                </a:solidFill>
                <a:effectLst/>
                <a:latin typeface="Calibri" panose="020F0502020204030204" pitchFamily="34" charset="0"/>
              </a:rPr>
              <a:t>U.S. gets stay because of Federal Tort Claims Act exhaustion issues.  </a:t>
            </a:r>
          </a:p>
          <a:p>
            <a:pPr marL="342900" indent="-342900">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indent="-342900">
              <a:buFont typeface="Wingdings" pitchFamily="2" charset="2"/>
              <a:buChar char="v"/>
            </a:pPr>
            <a:r>
              <a:rPr lang="en-US" sz="2400" dirty="0">
                <a:solidFill>
                  <a:srgbClr val="000000"/>
                </a:solidFill>
                <a:latin typeface="Calibri" panose="020F0502020204030204" pitchFamily="34" charset="0"/>
              </a:rPr>
              <a:t>HELD: </a:t>
            </a:r>
            <a:r>
              <a:rPr lang="en-US" sz="2400" b="0" i="0" u="none" strike="noStrike" dirty="0">
                <a:solidFill>
                  <a:srgbClr val="000000"/>
                </a:solidFill>
                <a:effectLst/>
                <a:latin typeface="Calibri" panose="020F0502020204030204" pitchFamily="34" charset="0"/>
              </a:rPr>
              <a:t>Individual tribal defendants don’t get stay because </a:t>
            </a:r>
            <a:r>
              <a:rPr lang="en-US" sz="2400" b="0" i="1" u="none" strike="noStrike" dirty="0">
                <a:solidFill>
                  <a:srgbClr val="000000"/>
                </a:solidFill>
                <a:effectLst/>
                <a:latin typeface="Calibri" panose="020F0502020204030204" pitchFamily="34" charset="0"/>
              </a:rPr>
              <a:t>individual capacity </a:t>
            </a:r>
            <a:r>
              <a:rPr lang="en-US" sz="2400" b="0" i="0" u="none" strike="noStrike" dirty="0">
                <a:solidFill>
                  <a:srgbClr val="000000"/>
                </a:solidFill>
                <a:effectLst/>
                <a:latin typeface="Calibri" panose="020F0502020204030204" pitchFamily="34" charset="0"/>
              </a:rPr>
              <a:t>claims not likely to be dismissed.</a:t>
            </a:r>
          </a:p>
          <a:p>
            <a:pPr marL="342900" marR="0" indent="-342900" algn="l">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marR="0" indent="-342900" algn="l">
              <a:buFont typeface="Wingdings" pitchFamily="2" charset="2"/>
              <a:buChar char="v"/>
            </a:pPr>
            <a:r>
              <a:rPr lang="en-US" sz="2400" b="0" i="0" u="none" strike="noStrike" dirty="0">
                <a:solidFill>
                  <a:srgbClr val="000000"/>
                </a:solidFill>
                <a:effectLst/>
                <a:latin typeface="Calibri" panose="020F0502020204030204" pitchFamily="34" charset="0"/>
              </a:rPr>
              <a:t>Court cites to </a:t>
            </a:r>
            <a:r>
              <a:rPr lang="en-US" sz="2400" b="1" i="1" u="none" strike="noStrike" dirty="0">
                <a:solidFill>
                  <a:srgbClr val="000000"/>
                </a:solidFill>
                <a:effectLst/>
                <a:latin typeface="Calibri" panose="020F0502020204030204" pitchFamily="34" charset="0"/>
              </a:rPr>
              <a:t>Lewis v. Clarke</a:t>
            </a:r>
            <a:r>
              <a:rPr lang="en-US" sz="2400" b="0" i="0" u="none" strike="noStrike" dirty="0">
                <a:solidFill>
                  <a:srgbClr val="000000"/>
                </a:solidFill>
                <a:effectLst/>
                <a:latin typeface="Calibri" panose="020F0502020204030204" pitchFamily="34" charset="0"/>
              </a:rPr>
              <a:t>, </a:t>
            </a:r>
            <a:r>
              <a:rPr lang="en-US" sz="2400" b="0" i="1" u="none" strike="noStrike" dirty="0">
                <a:solidFill>
                  <a:srgbClr val="000000"/>
                </a:solidFill>
                <a:effectLst/>
                <a:latin typeface="Calibri" panose="020F0502020204030204" pitchFamily="34" charset="0"/>
              </a:rPr>
              <a:t>Acres Bonusing</a:t>
            </a:r>
            <a:r>
              <a:rPr lang="en-US" sz="2400" b="0" i="0" u="none" strike="noStrike" dirty="0">
                <a:solidFill>
                  <a:srgbClr val="000000"/>
                </a:solidFill>
                <a:effectLst/>
                <a:latin typeface="Calibri" panose="020F0502020204030204" pitchFamily="34" charset="0"/>
              </a:rPr>
              <a:t>, </a:t>
            </a:r>
            <a:r>
              <a:rPr lang="en-US" sz="2400" b="0" i="1" u="none" strike="noStrike" dirty="0" err="1">
                <a:solidFill>
                  <a:srgbClr val="000000"/>
                </a:solidFill>
                <a:effectLst/>
                <a:latin typeface="Calibri" panose="020F0502020204030204" pitchFamily="34" charset="0"/>
              </a:rPr>
              <a:t>Pistor</a:t>
            </a:r>
            <a:r>
              <a:rPr lang="en-US" sz="2400" b="0" i="1" u="none" strike="noStrike" dirty="0">
                <a:solidFill>
                  <a:srgbClr val="000000"/>
                </a:solidFill>
                <a:effectLst/>
                <a:latin typeface="Calibri" panose="020F0502020204030204" pitchFamily="34" charset="0"/>
              </a:rPr>
              <a:t> v. Garcia</a:t>
            </a:r>
            <a:r>
              <a:rPr lang="en-US" sz="2400" b="0" i="0" u="none" strike="noStrike" dirty="0">
                <a:solidFill>
                  <a:srgbClr val="000000"/>
                </a:solidFill>
                <a:effectLst/>
                <a:latin typeface="Calibri" panose="020F0502020204030204" pitchFamily="34" charset="0"/>
              </a:rPr>
              <a:t>, </a:t>
            </a:r>
            <a:r>
              <a:rPr lang="en-US" sz="2400" b="0" i="1" u="none" strike="noStrike" dirty="0">
                <a:solidFill>
                  <a:srgbClr val="000000"/>
                </a:solidFill>
                <a:effectLst/>
                <a:latin typeface="Calibri" panose="020F0502020204030204" pitchFamily="34" charset="0"/>
              </a:rPr>
              <a:t>Maxwell v. County of San Diego</a:t>
            </a:r>
            <a:r>
              <a:rPr lang="en-US" sz="2400" b="0" i="0" u="none" strike="noStrike" dirty="0">
                <a:solidFill>
                  <a:srgbClr val="000000"/>
                </a:solidFill>
                <a:effectLst/>
                <a:latin typeface="Calibri" panose="020F0502020204030204" pitchFamily="34" charset="0"/>
              </a:rPr>
              <a:t>.</a:t>
            </a:r>
          </a:p>
          <a:p>
            <a:pPr marL="342900" marR="0" indent="-342900" algn="l">
              <a:buFont typeface="Wingdings" pitchFamily="2" charset="2"/>
              <a:buChar char="v"/>
            </a:pPr>
            <a:endParaRPr lang="en-US" sz="1000" b="0" i="0" u="none" strike="noStrike" dirty="0">
              <a:solidFill>
                <a:srgbClr val="000000"/>
              </a:solidFill>
              <a:effectLst/>
              <a:latin typeface="Calibri" panose="020F0502020204030204" pitchFamily="34" charset="0"/>
            </a:endParaRPr>
          </a:p>
          <a:p>
            <a:pPr marL="342900" marR="0" indent="-342900" algn="l">
              <a:buFont typeface="Wingdings" pitchFamily="2" charset="2"/>
              <a:buChar char="v"/>
            </a:pPr>
            <a:r>
              <a:rPr lang="en-US" sz="2400" b="0" i="0" u="none" strike="noStrike" dirty="0">
                <a:solidFill>
                  <a:srgbClr val="000000"/>
                </a:solidFill>
                <a:effectLst/>
                <a:latin typeface="Calibri" panose="020F0502020204030204" pitchFamily="34" charset="0"/>
              </a:rPr>
              <a:t>Feels like, at least in the 9</a:t>
            </a:r>
            <a:r>
              <a:rPr lang="en-US" sz="2400" b="0" i="0" u="none" strike="noStrike" baseline="30000" dirty="0">
                <a:solidFill>
                  <a:srgbClr val="000000"/>
                </a:solidFill>
                <a:effectLst/>
                <a:latin typeface="Calibri" panose="020F0502020204030204" pitchFamily="34" charset="0"/>
              </a:rPr>
              <a:t>th</a:t>
            </a:r>
            <a:r>
              <a:rPr lang="en-US" sz="2400" b="0" i="0" u="none" strike="noStrike" dirty="0">
                <a:solidFill>
                  <a:srgbClr val="000000"/>
                </a:solidFill>
                <a:effectLst/>
                <a:latin typeface="Calibri" panose="020F0502020204030204" pitchFamily="34" charset="0"/>
              </a:rPr>
              <a:t> Circuit, “individual capacity” claims against tribal officials for money damages are now established as black letter law</a:t>
            </a:r>
            <a:r>
              <a:rPr lang="en-US" sz="1800" b="0" i="0" u="none" strike="noStrike" dirty="0">
                <a:solidFill>
                  <a:srgbClr val="000000"/>
                </a:solidFill>
                <a:effectLst/>
                <a:latin typeface="Calibri" panose="020F0502020204030204" pitchFamily="34" charset="0"/>
              </a:rPr>
              <a:t>.</a:t>
            </a:r>
          </a:p>
          <a:p>
            <a:pPr marL="0" marR="0" algn="l">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p:txBody>
      </p:sp>
      <p:sp>
        <p:nvSpPr>
          <p:cNvPr id="3" name="Slide Number Placeholder 2">
            <a:extLst>
              <a:ext uri="{FF2B5EF4-FFF2-40B4-BE49-F238E27FC236}">
                <a16:creationId xmlns:a16="http://schemas.microsoft.com/office/drawing/2014/main" id="{5220796F-DE4C-81B3-3725-7903CB3F814B}"/>
              </a:ext>
            </a:extLst>
          </p:cNvPr>
          <p:cNvSpPr>
            <a:spLocks noGrp="1"/>
          </p:cNvSpPr>
          <p:nvPr>
            <p:ph type="sldNum" sz="quarter" idx="12"/>
          </p:nvPr>
        </p:nvSpPr>
        <p:spPr/>
        <p:txBody>
          <a:bodyPr/>
          <a:lstStyle/>
          <a:p>
            <a:fld id="{712EF165-5C3F-4E4F-922D-84F851B92937}" type="slidenum">
              <a:rPr lang="en-US" smtClean="0"/>
              <a:t>22</a:t>
            </a:fld>
            <a:endParaRPr lang="en-US"/>
          </a:p>
        </p:txBody>
      </p:sp>
    </p:spTree>
    <p:extLst>
      <p:ext uri="{BB962C8B-B14F-4D97-AF65-F5344CB8AC3E}">
        <p14:creationId xmlns:p14="http://schemas.microsoft.com/office/powerpoint/2010/main" val="320321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FD5FC448-A73D-D832-3DA4-6AD934665FC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A14A927C-50D0-941A-D5AA-1C949CC9B35B}"/>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6EFF41-EB02-9140-AB1C-62942011E556}"/>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394C987B-93A2-B44D-0838-EFB16C7221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idx="4294967295"/>
          </p:nvPr>
        </p:nvSpPr>
        <p:spPr>
          <a:xfrm>
            <a:off x="2162909" y="2810932"/>
            <a:ext cx="7336692" cy="1385721"/>
          </a:xfrm>
        </p:spPr>
        <p:txBody>
          <a:bodyPr>
            <a:noAutofit/>
          </a:bodyPr>
          <a:lstStyle/>
          <a:p>
            <a:r>
              <a:rPr lang="en-US" sz="2200" b="1" dirty="0">
                <a:solidFill>
                  <a:schemeClr val="bg1"/>
                </a:solidFill>
                <a:latin typeface="+mn-lt"/>
                <a:cs typeface="Calibri" panose="020F0502020204030204" pitchFamily="34" charset="0"/>
              </a:rPr>
              <a:t>“</a:t>
            </a:r>
            <a:r>
              <a:rPr lang="en-US" sz="2200" b="1" i="1" dirty="0">
                <a:solidFill>
                  <a:schemeClr val="bg1"/>
                </a:solidFill>
                <a:effectLst/>
                <a:latin typeface="+mn-lt"/>
                <a:ea typeface="Calibri" panose="020F0502020204030204" pitchFamily="34" charset="0"/>
                <a:cs typeface="Times New Roman" panose="02020603050405020304" pitchFamily="18" charset="0"/>
              </a:rPr>
              <a:t>The court is also not persuaded by the Tribal Defendants' argument that </a:t>
            </a:r>
            <a:r>
              <a:rPr lang="en-US" sz="2200" b="1" i="1" u="sng" dirty="0">
                <a:solidFill>
                  <a:schemeClr val="bg1"/>
                </a:solidFill>
                <a:effectLst/>
                <a:latin typeface="+mn-lt"/>
                <a:ea typeface="Calibri" panose="020F0502020204030204" pitchFamily="34" charset="0"/>
                <a:cs typeface="Times New Roman" panose="02020603050405020304" pitchFamily="18" charset="0"/>
              </a:rPr>
              <a:t>Lewis</a:t>
            </a:r>
            <a:r>
              <a:rPr lang="en-US" sz="2200" b="1" i="1" dirty="0">
                <a:solidFill>
                  <a:schemeClr val="bg1"/>
                </a:solidFill>
                <a:effectLst/>
                <a:latin typeface="+mn-lt"/>
                <a:ea typeface="Calibri" panose="020F0502020204030204" pitchFamily="34" charset="0"/>
                <a:cs typeface="Times New Roman" panose="02020603050405020304" pitchFamily="18" charset="0"/>
              </a:rPr>
              <a:t> is distinguishable because the conduct at issue [here] took place on tribal land, but the conduct in </a:t>
            </a:r>
            <a:r>
              <a:rPr lang="en-US" sz="2200" b="1" i="1" u="sng" dirty="0" err="1">
                <a:solidFill>
                  <a:schemeClr val="bg1"/>
                </a:solidFill>
                <a:effectLst/>
                <a:latin typeface="+mn-lt"/>
                <a:ea typeface="Calibri" panose="020F0502020204030204" pitchFamily="34" charset="0"/>
                <a:cs typeface="Times New Roman" panose="02020603050405020304" pitchFamily="18" charset="0"/>
              </a:rPr>
              <a:t>Pistor</a:t>
            </a:r>
            <a:r>
              <a:rPr lang="en-US" sz="2200" b="1" i="1" dirty="0">
                <a:solidFill>
                  <a:schemeClr val="bg1"/>
                </a:solidFill>
                <a:effectLst/>
                <a:latin typeface="+mn-lt"/>
                <a:ea typeface="Calibri" panose="020F0502020204030204" pitchFamily="34" charset="0"/>
                <a:cs typeface="Times New Roman" panose="02020603050405020304" pitchFamily="18" charset="0"/>
              </a:rPr>
              <a:t> took place in a tribal casino, and the conduct in </a:t>
            </a:r>
            <a:r>
              <a:rPr lang="en-US" sz="2200" b="1" i="1" u="sng" dirty="0">
                <a:solidFill>
                  <a:schemeClr val="bg1"/>
                </a:solidFill>
                <a:effectLst/>
                <a:latin typeface="+mn-lt"/>
                <a:ea typeface="Calibri" panose="020F0502020204030204" pitchFamily="34" charset="0"/>
                <a:cs typeface="Times New Roman" panose="02020603050405020304" pitchFamily="18" charset="0"/>
              </a:rPr>
              <a:t>Acres</a:t>
            </a:r>
            <a:r>
              <a:rPr lang="en-US" sz="2200" b="1" i="1" dirty="0">
                <a:solidFill>
                  <a:schemeClr val="bg1"/>
                </a:solidFill>
                <a:effectLst/>
                <a:latin typeface="+mn-lt"/>
                <a:ea typeface="Calibri" panose="020F0502020204030204" pitchFamily="34" charset="0"/>
                <a:cs typeface="Times New Roman" panose="02020603050405020304" pitchFamily="18" charset="0"/>
              </a:rPr>
              <a:t> took place in a tribal court. The Tribal Defendants may have personal immunity defenses to which they mail [sic]</a:t>
            </a:r>
            <a:r>
              <a:rPr lang="en-US" sz="2200" b="1" i="1" dirty="0">
                <a:solidFill>
                  <a:schemeClr val="bg1"/>
                </a:solidFill>
                <a:latin typeface="+mn-lt"/>
                <a:ea typeface="Calibri" panose="020F0502020204030204" pitchFamily="34" charset="0"/>
                <a:cs typeface="Times New Roman" panose="02020603050405020304" pitchFamily="18" charset="0"/>
              </a:rPr>
              <a:t> </a:t>
            </a:r>
            <a:r>
              <a:rPr lang="en-US" sz="2200" b="1" i="1" dirty="0">
                <a:solidFill>
                  <a:schemeClr val="bg1"/>
                </a:solidFill>
                <a:effectLst/>
                <a:latin typeface="+mn-lt"/>
                <a:ea typeface="Calibri" panose="020F0502020204030204" pitchFamily="34" charset="0"/>
                <a:cs typeface="Times New Roman" panose="02020603050405020304" pitchFamily="18" charset="0"/>
              </a:rPr>
              <a:t>avail themselves, </a:t>
            </a:r>
            <a:r>
              <a:rPr lang="en-US" sz="2200" b="1" i="1" u="sng" dirty="0">
                <a:solidFill>
                  <a:schemeClr val="bg1"/>
                </a:solidFill>
                <a:effectLst/>
                <a:latin typeface="+mn-lt"/>
                <a:ea typeface="Calibri" panose="020F0502020204030204" pitchFamily="34" charset="0"/>
                <a:cs typeface="Times New Roman" panose="02020603050405020304" pitchFamily="18" charset="0"/>
              </a:rPr>
              <a:t>Acres</a:t>
            </a:r>
            <a:r>
              <a:rPr lang="en-US" sz="2200" b="1" i="1" dirty="0">
                <a:solidFill>
                  <a:schemeClr val="bg1"/>
                </a:solidFill>
                <a:effectLst/>
                <a:latin typeface="+mn-lt"/>
                <a:ea typeface="Calibri" panose="020F0502020204030204" pitchFamily="34" charset="0"/>
                <a:cs typeface="Times New Roman" panose="02020603050405020304" pitchFamily="18" charset="0"/>
              </a:rPr>
              <a:t>, 17 F.4th at 914 (citation omitted), but it does not appear that they will be successful in achieving dismissal of the claims asserted against them on the basis of tribal sovereign immunity.</a:t>
            </a:r>
            <a:r>
              <a:rPr lang="en-US" sz="2200" b="1" i="1" u="none" strike="noStrike" baseline="0" dirty="0">
                <a:solidFill>
                  <a:schemeClr val="bg1"/>
                </a:solidFill>
                <a:latin typeface="+mn-lt"/>
                <a:cs typeface="Arial" panose="020B0604020202020204" pitchFamily="34" charset="0"/>
              </a:rPr>
              <a:t>"</a:t>
            </a:r>
            <a:br>
              <a:rPr lang="en-US" sz="2200" b="1" i="0" u="none" strike="noStrike" baseline="0" dirty="0">
                <a:solidFill>
                  <a:schemeClr val="bg1"/>
                </a:solidFill>
                <a:latin typeface="+mn-lt"/>
              </a:rPr>
            </a:br>
            <a:r>
              <a:rPr lang="en-US" sz="2200" b="1" dirty="0">
                <a:solidFill>
                  <a:schemeClr val="bg1"/>
                </a:solidFill>
                <a:latin typeface="+mn-lt"/>
              </a:rPr>
              <a:t>– Craig S. Denney, U.S. Magistrate Judge</a:t>
            </a:r>
          </a:p>
        </p:txBody>
      </p:sp>
      <p:sp>
        <p:nvSpPr>
          <p:cNvPr id="2" name="Slide Number Placeholder 1">
            <a:extLst>
              <a:ext uri="{FF2B5EF4-FFF2-40B4-BE49-F238E27FC236}">
                <a16:creationId xmlns:a16="http://schemas.microsoft.com/office/drawing/2014/main" id="{C4A50034-3FD4-3579-5366-1B7C1F09F99A}"/>
              </a:ext>
            </a:extLst>
          </p:cNvPr>
          <p:cNvSpPr>
            <a:spLocks noGrp="1"/>
          </p:cNvSpPr>
          <p:nvPr>
            <p:ph type="sldNum" sz="quarter" idx="12"/>
          </p:nvPr>
        </p:nvSpPr>
        <p:spPr/>
        <p:txBody>
          <a:bodyPr/>
          <a:lstStyle/>
          <a:p>
            <a:fld id="{EAEC5279-9859-2B44-97F6-ACD83A6E4A7E}" type="slidenum">
              <a:rPr lang="en-US" smtClean="0"/>
              <a:t>23</a:t>
            </a:fld>
            <a:endParaRPr lang="en-US"/>
          </a:p>
        </p:txBody>
      </p:sp>
    </p:spTree>
    <p:extLst>
      <p:ext uri="{BB962C8B-B14F-4D97-AF65-F5344CB8AC3E}">
        <p14:creationId xmlns:p14="http://schemas.microsoft.com/office/powerpoint/2010/main" val="127055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3797"/>
            <a:ext cx="10709030" cy="868070"/>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Shannon </a:t>
            </a:r>
            <a:r>
              <a:rPr lang="en-US" sz="3200" b="1" dirty="0" err="1">
                <a:solidFill>
                  <a:srgbClr val="C00000"/>
                </a:solidFill>
              </a:rPr>
              <a:t>Butrick</a:t>
            </a:r>
            <a:r>
              <a:rPr lang="en-US" sz="3200" b="1" dirty="0">
                <a:solidFill>
                  <a:srgbClr val="C00000"/>
                </a:solidFill>
              </a:rPr>
              <a:t> v. Dine Development Corp., </a:t>
            </a:r>
            <a:r>
              <a:rPr lang="en-US" sz="3200" dirty="0">
                <a:solidFill>
                  <a:srgbClr val="C00000"/>
                </a:solidFill>
              </a:rPr>
              <a:t>3:23-CV-884, U.S. </a:t>
            </a:r>
            <a:r>
              <a:rPr lang="en-US" sz="3200" dirty="0" err="1">
                <a:solidFill>
                  <a:srgbClr val="C00000"/>
                </a:solidFill>
              </a:rPr>
              <a:t>E.Dist</a:t>
            </a:r>
            <a:r>
              <a:rPr lang="en-US" sz="3200" dirty="0">
                <a:solidFill>
                  <a:srgbClr val="C00000"/>
                </a:solidFill>
              </a:rPr>
              <a:t>. Va. (October 30, 2024)</a:t>
            </a:r>
          </a:p>
        </p:txBody>
      </p:sp>
      <p:pic>
        <p:nvPicPr>
          <p:cNvPr id="2" name="Picture 1">
            <a:extLst>
              <a:ext uri="{FF2B5EF4-FFF2-40B4-BE49-F238E27FC236}">
                <a16:creationId xmlns:a16="http://schemas.microsoft.com/office/drawing/2014/main" id="{45AD78A4-ABF6-1AAA-49F1-617F5AF2BAF7}"/>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5" name="Slide Number Placeholder 4">
            <a:extLst>
              <a:ext uri="{FF2B5EF4-FFF2-40B4-BE49-F238E27FC236}">
                <a16:creationId xmlns:a16="http://schemas.microsoft.com/office/drawing/2014/main" id="{33F686D1-B5B5-FCBC-4C69-C36E069DAA0C}"/>
              </a:ext>
            </a:extLst>
          </p:cNvPr>
          <p:cNvSpPr>
            <a:spLocks noGrp="1"/>
          </p:cNvSpPr>
          <p:nvPr>
            <p:ph type="sldNum" sz="quarter" idx="12"/>
          </p:nvPr>
        </p:nvSpPr>
        <p:spPr/>
        <p:txBody>
          <a:bodyPr/>
          <a:lstStyle/>
          <a:p>
            <a:fld id="{712EF165-5C3F-4E4F-922D-84F851B92937}" type="slidenum">
              <a:rPr lang="en-US" smtClean="0"/>
              <a:t>24</a:t>
            </a:fld>
            <a:endParaRPr lang="en-US"/>
          </a:p>
        </p:txBody>
      </p:sp>
      <p:sp>
        <p:nvSpPr>
          <p:cNvPr id="6" name="TextBox 5">
            <a:extLst>
              <a:ext uri="{FF2B5EF4-FFF2-40B4-BE49-F238E27FC236}">
                <a16:creationId xmlns:a16="http://schemas.microsoft.com/office/drawing/2014/main" id="{06953BC9-C6FD-ED59-A179-EA4A65F07A16}"/>
              </a:ext>
            </a:extLst>
          </p:cNvPr>
          <p:cNvSpPr txBox="1"/>
          <p:nvPr/>
        </p:nvSpPr>
        <p:spPr>
          <a:xfrm>
            <a:off x="3404181" y="1888861"/>
            <a:ext cx="8268530" cy="4062651"/>
          </a:xfrm>
          <a:prstGeom prst="rect">
            <a:avLst/>
          </a:prstGeom>
          <a:noFill/>
        </p:spPr>
        <p:txBody>
          <a:bodyPr wrap="square" rtlCol="0">
            <a:spAutoFit/>
          </a:bodyPr>
          <a:lstStyle/>
          <a:p>
            <a:pPr marL="408940" marR="52070" indent="-342900" algn="l">
              <a:lnSpc>
                <a:spcPct val="100000"/>
              </a:lnSpc>
              <a:spcBef>
                <a:spcPts val="0"/>
              </a:spcBef>
              <a:spcAft>
                <a:spcPts val="0"/>
              </a:spcAft>
              <a:buFont typeface="Wingdings" pitchFamily="2" charset="2"/>
              <a:buChar char="v"/>
            </a:pPr>
            <a:r>
              <a:rPr lang="en-US" sz="2400" dirty="0" err="1">
                <a:solidFill>
                  <a:srgbClr val="010101"/>
                </a:solidFill>
                <a:effectLst/>
                <a:ea typeface="Times New Roman" panose="02020603050405020304" pitchFamily="18" charset="0"/>
              </a:rPr>
              <a:t>Butrick</a:t>
            </a:r>
            <a:r>
              <a:rPr lang="en-US" sz="2400" dirty="0">
                <a:solidFill>
                  <a:srgbClr val="010101"/>
                </a:solidFill>
                <a:effectLst/>
                <a:ea typeface="Times New Roman" panose="02020603050405020304" pitchFamily="18" charset="0"/>
              </a:rPr>
              <a:t> was hired as a Contracts Administrator for Dine Development Corp., a wholly owned corporation of the Navajo Nation </a:t>
            </a:r>
          </a:p>
          <a:p>
            <a:pPr marL="408940" marR="52070" indent="-342900" algn="l">
              <a:lnSpc>
                <a:spcPct val="100000"/>
              </a:lnSpc>
              <a:spcBef>
                <a:spcPts val="0"/>
              </a:spcBef>
              <a:spcAft>
                <a:spcPts val="0"/>
              </a:spcAft>
              <a:buFont typeface="Wingdings" pitchFamily="2" charset="2"/>
              <a:buChar char="v"/>
            </a:pPr>
            <a:endParaRPr lang="en-US" sz="2400" dirty="0">
              <a:solidFill>
                <a:srgbClr val="010101"/>
              </a:solidFill>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r>
              <a:rPr lang="en-US" sz="2400" dirty="0" err="1">
                <a:solidFill>
                  <a:srgbClr val="010101"/>
                </a:solidFill>
                <a:effectLst/>
                <a:ea typeface="Times New Roman" panose="02020603050405020304" pitchFamily="18" charset="0"/>
              </a:rPr>
              <a:t>Dine's</a:t>
            </a:r>
            <a:r>
              <a:rPr lang="en-US" sz="2400" dirty="0">
                <a:solidFill>
                  <a:srgbClr val="010101"/>
                </a:solidFill>
                <a:effectLst/>
                <a:ea typeface="Times New Roman" panose="02020603050405020304" pitchFamily="18" charset="0"/>
              </a:rPr>
              <a:t> primary place of business is Arizona, but Plaintiff worked remotely from her home in Virginia.</a:t>
            </a:r>
            <a:endParaRPr lang="en-US" sz="2400" i="1" dirty="0">
              <a:solidFill>
                <a:srgbClr val="010101"/>
              </a:solidFill>
              <a:effectLst/>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endParaRPr lang="en-US" sz="2400" i="1" dirty="0">
              <a:solidFill>
                <a:srgbClr val="010101"/>
              </a:solidFill>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r>
              <a:rPr lang="en-US" sz="2400" dirty="0">
                <a:solidFill>
                  <a:srgbClr val="010101"/>
                </a:solidFill>
                <a:effectLst/>
                <a:ea typeface="Times New Roman" panose="02020603050405020304" pitchFamily="18" charset="0"/>
              </a:rPr>
              <a:t>Sarah</a:t>
            </a:r>
            <a:r>
              <a:rPr lang="en-US" sz="2400" i="1" dirty="0">
                <a:solidFill>
                  <a:srgbClr val="010101"/>
                </a:solidFill>
                <a:effectLst/>
                <a:ea typeface="Times New Roman" panose="02020603050405020304" pitchFamily="18" charset="0"/>
              </a:rPr>
              <a:t> </a:t>
            </a:r>
            <a:r>
              <a:rPr lang="en-US" sz="2400" dirty="0">
                <a:solidFill>
                  <a:srgbClr val="010101"/>
                </a:solidFill>
                <a:effectLst/>
                <a:ea typeface="Times New Roman" panose="02020603050405020304" pitchFamily="18" charset="0"/>
              </a:rPr>
              <a:t>Young (named Defendant) was </a:t>
            </a:r>
            <a:r>
              <a:rPr lang="en-US" sz="2400" dirty="0" err="1">
                <a:solidFill>
                  <a:srgbClr val="010101"/>
                </a:solidFill>
                <a:effectLst/>
                <a:ea typeface="Times New Roman" panose="02020603050405020304" pitchFamily="18" charset="0"/>
              </a:rPr>
              <a:t>Butrick’s</a:t>
            </a:r>
            <a:r>
              <a:rPr lang="en-US" sz="2400" dirty="0">
                <a:solidFill>
                  <a:srgbClr val="010101"/>
                </a:solidFill>
                <a:ea typeface="Times New Roman" panose="02020603050405020304" pitchFamily="18" charset="0"/>
              </a:rPr>
              <a:t> supervisor</a:t>
            </a:r>
          </a:p>
          <a:p>
            <a:pPr marL="408940" marR="52070" indent="-342900" algn="l">
              <a:lnSpc>
                <a:spcPct val="100000"/>
              </a:lnSpc>
              <a:spcBef>
                <a:spcPts val="0"/>
              </a:spcBef>
              <a:spcAft>
                <a:spcPts val="0"/>
              </a:spcAft>
              <a:buFont typeface="Wingdings" pitchFamily="2" charset="2"/>
              <a:buChar char="v"/>
            </a:pPr>
            <a:endParaRPr lang="en-US" sz="2400" dirty="0">
              <a:solidFill>
                <a:srgbClr val="010101"/>
              </a:solidFill>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r>
              <a:rPr lang="en-US" sz="2400" dirty="0" err="1">
                <a:solidFill>
                  <a:srgbClr val="010101"/>
                </a:solidFill>
                <a:ea typeface="Times New Roman" panose="02020603050405020304" pitchFamily="18" charset="0"/>
              </a:rPr>
              <a:t>Butrick</a:t>
            </a:r>
            <a:r>
              <a:rPr lang="en-US" sz="2400" dirty="0">
                <a:solidFill>
                  <a:srgbClr val="010101"/>
                </a:solidFill>
                <a:ea typeface="Times New Roman" panose="02020603050405020304" pitchFamily="18" charset="0"/>
              </a:rPr>
              <a:t> took maternity leave from Dine March – May 2023</a:t>
            </a:r>
          </a:p>
          <a:p>
            <a:endParaRPr lang="en-US" dirty="0"/>
          </a:p>
        </p:txBody>
      </p:sp>
    </p:spTree>
    <p:extLst>
      <p:ext uri="{BB962C8B-B14F-4D97-AF65-F5344CB8AC3E}">
        <p14:creationId xmlns:p14="http://schemas.microsoft.com/office/powerpoint/2010/main" val="83627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8267"/>
            <a:ext cx="10709030" cy="931333"/>
          </a:xfrm>
        </p:spPr>
        <p:txBody>
          <a:bodyPr>
            <a:noAutofit/>
          </a:bodyPr>
          <a:lstStyle/>
          <a:p>
            <a:pPr>
              <a:spcBef>
                <a:spcPts val="600"/>
              </a:spcBef>
            </a:pPr>
            <a:br>
              <a:rPr lang="en-US" sz="4000" b="1" dirty="0"/>
            </a:br>
            <a:br>
              <a:rPr lang="en-US" sz="4000" b="1" dirty="0"/>
            </a:br>
            <a:br>
              <a:rPr lang="en-US" sz="4000" b="1" dirty="0"/>
            </a:br>
            <a:br>
              <a:rPr lang="en-US" sz="4000" b="1" dirty="0"/>
            </a:br>
            <a:r>
              <a:rPr lang="en-US" sz="3200" b="1" dirty="0">
                <a:solidFill>
                  <a:srgbClr val="C00000"/>
                </a:solidFill>
              </a:rPr>
              <a:t>Shannon </a:t>
            </a:r>
            <a:r>
              <a:rPr lang="en-US" sz="3200" b="1" dirty="0" err="1">
                <a:solidFill>
                  <a:srgbClr val="C00000"/>
                </a:solidFill>
              </a:rPr>
              <a:t>Butrick</a:t>
            </a:r>
            <a:r>
              <a:rPr lang="en-US" sz="3200" b="1" dirty="0">
                <a:solidFill>
                  <a:srgbClr val="C00000"/>
                </a:solidFill>
              </a:rPr>
              <a:t> v. Dine Development Corp., </a:t>
            </a:r>
            <a:r>
              <a:rPr lang="en-US" sz="3200" dirty="0">
                <a:solidFill>
                  <a:srgbClr val="C00000"/>
                </a:solidFill>
              </a:rPr>
              <a:t>3:23-CV-884, U.S. </a:t>
            </a:r>
            <a:r>
              <a:rPr lang="en-US" sz="3200" dirty="0" err="1">
                <a:solidFill>
                  <a:srgbClr val="C00000"/>
                </a:solidFill>
              </a:rPr>
              <a:t>E.Dist</a:t>
            </a:r>
            <a:r>
              <a:rPr lang="en-US" sz="3200" dirty="0">
                <a:solidFill>
                  <a:srgbClr val="C00000"/>
                </a:solidFill>
              </a:rPr>
              <a:t>. Va. (October 30, 2024)</a:t>
            </a:r>
          </a:p>
        </p:txBody>
      </p:sp>
      <p:pic>
        <p:nvPicPr>
          <p:cNvPr id="2" name="Picture 1">
            <a:extLst>
              <a:ext uri="{FF2B5EF4-FFF2-40B4-BE49-F238E27FC236}">
                <a16:creationId xmlns:a16="http://schemas.microsoft.com/office/drawing/2014/main" id="{D6C7E811-BBEC-6DB8-5506-0EF3A414E4A5}"/>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3" name="Slide Number Placeholder 2">
            <a:extLst>
              <a:ext uri="{FF2B5EF4-FFF2-40B4-BE49-F238E27FC236}">
                <a16:creationId xmlns:a16="http://schemas.microsoft.com/office/drawing/2014/main" id="{DDF5B69A-A36F-2BA5-B0A1-688DDD8D439D}"/>
              </a:ext>
            </a:extLst>
          </p:cNvPr>
          <p:cNvSpPr>
            <a:spLocks noGrp="1"/>
          </p:cNvSpPr>
          <p:nvPr>
            <p:ph type="sldNum" sz="quarter" idx="12"/>
          </p:nvPr>
        </p:nvSpPr>
        <p:spPr/>
        <p:txBody>
          <a:bodyPr/>
          <a:lstStyle/>
          <a:p>
            <a:fld id="{712EF165-5C3F-4E4F-922D-84F851B92937}" type="slidenum">
              <a:rPr lang="en-US" smtClean="0"/>
              <a:t>25</a:t>
            </a:fld>
            <a:endParaRPr lang="en-US"/>
          </a:p>
        </p:txBody>
      </p:sp>
      <p:sp>
        <p:nvSpPr>
          <p:cNvPr id="5" name="TextBox 4">
            <a:extLst>
              <a:ext uri="{FF2B5EF4-FFF2-40B4-BE49-F238E27FC236}">
                <a16:creationId xmlns:a16="http://schemas.microsoft.com/office/drawing/2014/main" id="{C998A6B8-7531-EF57-694F-A69441FB718A}"/>
              </a:ext>
            </a:extLst>
          </p:cNvPr>
          <p:cNvSpPr txBox="1"/>
          <p:nvPr/>
        </p:nvSpPr>
        <p:spPr>
          <a:xfrm>
            <a:off x="3404182" y="1879600"/>
            <a:ext cx="8084432" cy="4247317"/>
          </a:xfrm>
          <a:prstGeom prst="rect">
            <a:avLst/>
          </a:prstGeom>
          <a:noFill/>
        </p:spPr>
        <p:txBody>
          <a:bodyPr wrap="square" rtlCol="0">
            <a:spAutoFit/>
          </a:bodyPr>
          <a:lstStyle/>
          <a:p>
            <a:pPr marL="408940" marR="52070" indent="-342900" algn="l">
              <a:lnSpc>
                <a:spcPct val="100000"/>
              </a:lnSpc>
              <a:spcBef>
                <a:spcPts val="0"/>
              </a:spcBef>
              <a:spcAft>
                <a:spcPts val="0"/>
              </a:spcAft>
              <a:buFont typeface="Wingdings" pitchFamily="2" charset="2"/>
              <a:buChar char="v"/>
            </a:pPr>
            <a:r>
              <a:rPr lang="en-US" sz="2400" dirty="0" err="1">
                <a:solidFill>
                  <a:srgbClr val="010101"/>
                </a:solidFill>
                <a:effectLst/>
                <a:ea typeface="Times New Roman" panose="02020603050405020304" pitchFamily="18" charset="0"/>
              </a:rPr>
              <a:t>Butrick</a:t>
            </a:r>
            <a:r>
              <a:rPr lang="en-US" sz="2400" dirty="0">
                <a:solidFill>
                  <a:srgbClr val="010101"/>
                </a:solidFill>
                <a:effectLst/>
                <a:ea typeface="Times New Roman" panose="02020603050405020304" pitchFamily="18" charset="0"/>
              </a:rPr>
              <a:t> had received good job reviews, awards, commendations, etc. up until the time she took maternity leave</a:t>
            </a:r>
          </a:p>
          <a:p>
            <a:pPr marL="408940" marR="52070" indent="-342900" algn="l">
              <a:lnSpc>
                <a:spcPct val="100000"/>
              </a:lnSpc>
              <a:spcBef>
                <a:spcPts val="0"/>
              </a:spcBef>
              <a:spcAft>
                <a:spcPts val="0"/>
              </a:spcAft>
              <a:buFont typeface="Wingdings" pitchFamily="2" charset="2"/>
              <a:buChar char="v"/>
            </a:pPr>
            <a:endParaRPr lang="en-US" sz="1000" dirty="0">
              <a:solidFill>
                <a:srgbClr val="010101"/>
              </a:solidFill>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r>
              <a:rPr lang="en-US" sz="2400" dirty="0">
                <a:solidFill>
                  <a:srgbClr val="010101"/>
                </a:solidFill>
                <a:effectLst/>
                <a:ea typeface="Times New Roman" panose="02020603050405020304" pitchFamily="18" charset="0"/>
              </a:rPr>
              <a:t>Not long after sh</a:t>
            </a:r>
            <a:r>
              <a:rPr lang="en-US" sz="2400" dirty="0">
                <a:solidFill>
                  <a:srgbClr val="010101"/>
                </a:solidFill>
                <a:ea typeface="Times New Roman" panose="02020603050405020304" pitchFamily="18" charset="0"/>
              </a:rPr>
              <a:t>e returned from maternity leave, she was put a Performance Improvement Plan (PIP)</a:t>
            </a:r>
          </a:p>
          <a:p>
            <a:pPr marL="408940" marR="52070" indent="-342900" algn="l">
              <a:lnSpc>
                <a:spcPct val="100000"/>
              </a:lnSpc>
              <a:spcBef>
                <a:spcPts val="0"/>
              </a:spcBef>
              <a:spcAft>
                <a:spcPts val="0"/>
              </a:spcAft>
              <a:buFont typeface="Wingdings" pitchFamily="2" charset="2"/>
              <a:buChar char="v"/>
            </a:pPr>
            <a:endParaRPr lang="en-US" sz="1000" dirty="0">
              <a:solidFill>
                <a:srgbClr val="010101"/>
              </a:solidFill>
              <a:effectLst/>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r>
              <a:rPr lang="en-US" sz="2400" dirty="0" err="1">
                <a:solidFill>
                  <a:srgbClr val="010101"/>
                </a:solidFill>
                <a:effectLst/>
                <a:ea typeface="Times New Roman" panose="02020603050405020304" pitchFamily="18" charset="0"/>
              </a:rPr>
              <a:t>Butrick</a:t>
            </a:r>
            <a:r>
              <a:rPr lang="en-US" sz="2400" dirty="0">
                <a:solidFill>
                  <a:srgbClr val="010101"/>
                </a:solidFill>
                <a:effectLst/>
                <a:ea typeface="Times New Roman" panose="02020603050405020304" pitchFamily="18" charset="0"/>
              </a:rPr>
              <a:t> then requested additional time off for a three-day period, and that request was approved. </a:t>
            </a:r>
            <a:endParaRPr lang="en-US" sz="2400" i="1" dirty="0">
              <a:solidFill>
                <a:srgbClr val="010101"/>
              </a:solidFill>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endParaRPr lang="en-US" sz="1000" dirty="0">
              <a:solidFill>
                <a:srgbClr val="010101"/>
              </a:solidFill>
              <a:effectLst/>
              <a:ea typeface="Times New Roman" panose="02020603050405020304" pitchFamily="18" charset="0"/>
            </a:endParaRPr>
          </a:p>
          <a:p>
            <a:pPr marL="408940" marR="52070" indent="-342900" algn="l">
              <a:lnSpc>
                <a:spcPct val="100000"/>
              </a:lnSpc>
              <a:spcBef>
                <a:spcPts val="0"/>
              </a:spcBef>
              <a:spcAft>
                <a:spcPts val="0"/>
              </a:spcAft>
              <a:buFont typeface="Wingdings" pitchFamily="2" charset="2"/>
              <a:buChar char="v"/>
            </a:pPr>
            <a:r>
              <a:rPr lang="en-US" sz="2400" dirty="0">
                <a:solidFill>
                  <a:srgbClr val="010101"/>
                </a:solidFill>
                <a:effectLst/>
                <a:ea typeface="Times New Roman" panose="02020603050405020304" pitchFamily="18" charset="0"/>
              </a:rPr>
              <a:t>However, Dine then terminated her employment, "due to inefficiencies with [her] performance and impacts on the business operations."</a:t>
            </a:r>
          </a:p>
        </p:txBody>
      </p:sp>
    </p:spTree>
    <p:extLst>
      <p:ext uri="{BB962C8B-B14F-4D97-AF65-F5344CB8AC3E}">
        <p14:creationId xmlns:p14="http://schemas.microsoft.com/office/powerpoint/2010/main" val="2335685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251CC2-973E-61C0-23D8-7DFD1CECDB14}"/>
              </a:ext>
            </a:extLst>
          </p:cNvPr>
          <p:cNvSpPr txBox="1"/>
          <p:nvPr/>
        </p:nvSpPr>
        <p:spPr>
          <a:xfrm>
            <a:off x="3556000" y="1930400"/>
            <a:ext cx="8286826" cy="4647426"/>
          </a:xfrm>
          <a:prstGeom prst="rect">
            <a:avLst/>
          </a:prstGeom>
          <a:noFill/>
        </p:spPr>
        <p:txBody>
          <a:bodyPr wrap="square" rtlCol="0">
            <a:spAutoFit/>
          </a:bodyPr>
          <a:lstStyle/>
          <a:p>
            <a:pPr marL="342900" indent="-342900" algn="l">
              <a:buFont typeface="Wingdings" pitchFamily="2" charset="2"/>
              <a:buChar char="v"/>
            </a:pPr>
            <a:r>
              <a:rPr lang="en-US" sz="2200" dirty="0" err="1">
                <a:solidFill>
                  <a:srgbClr val="010101"/>
                </a:solidFill>
                <a:effectLst/>
                <a:ea typeface="Times New Roman" panose="02020603050405020304" pitchFamily="18" charset="0"/>
              </a:rPr>
              <a:t>Butrick</a:t>
            </a:r>
            <a:r>
              <a:rPr lang="en-US" sz="2200" dirty="0">
                <a:solidFill>
                  <a:srgbClr val="010101"/>
                </a:solidFill>
                <a:effectLst/>
                <a:ea typeface="Times New Roman" panose="02020603050405020304" pitchFamily="18" charset="0"/>
              </a:rPr>
              <a:t> sued Dine and Sarah Young in her official capacity </a:t>
            </a:r>
          </a:p>
          <a:p>
            <a:pPr marL="342900" indent="-342900" algn="l">
              <a:buFont typeface="Wingdings" pitchFamily="2" charset="2"/>
              <a:buChar char="v"/>
            </a:pPr>
            <a:endParaRPr lang="en-US" sz="1000" dirty="0">
              <a:solidFill>
                <a:srgbClr val="010101"/>
              </a:solidFill>
              <a:effectLst/>
              <a:ea typeface="Times New Roman" panose="02020603050405020304" pitchFamily="18" charset="0"/>
            </a:endParaRPr>
          </a:p>
          <a:p>
            <a:pPr marL="342900" indent="-342900" algn="l">
              <a:buFont typeface="Wingdings" pitchFamily="2" charset="2"/>
              <a:buChar char="v"/>
            </a:pPr>
            <a:r>
              <a:rPr lang="en-US" sz="2200" dirty="0">
                <a:solidFill>
                  <a:srgbClr val="010101"/>
                </a:solidFill>
                <a:effectLst/>
                <a:ea typeface="Times New Roman" panose="02020603050405020304" pitchFamily="18" charset="0"/>
              </a:rPr>
              <a:t>She alleged that Defendants had violated her rights under the Family Medical Leave Act (FMLA):</a:t>
            </a:r>
          </a:p>
          <a:p>
            <a:pPr marL="800100" lvl="1" indent="-342900" algn="l">
              <a:buFont typeface="Arial" panose="020B0604020202020204" pitchFamily="34" charset="0"/>
              <a:buChar char="•"/>
            </a:pPr>
            <a:r>
              <a:rPr lang="en-US" sz="2200" dirty="0">
                <a:solidFill>
                  <a:srgbClr val="010101"/>
                </a:solidFill>
                <a:ea typeface="Times New Roman" panose="02020603050405020304" pitchFamily="18" charset="0"/>
              </a:rPr>
              <a:t>That she</a:t>
            </a:r>
            <a:r>
              <a:rPr lang="en-US" sz="2200" dirty="0">
                <a:solidFill>
                  <a:srgbClr val="010101"/>
                </a:solidFill>
                <a:effectLst/>
                <a:ea typeface="Times New Roman" panose="02020603050405020304" pitchFamily="18" charset="0"/>
              </a:rPr>
              <a:t> was fired for taking maternity leave</a:t>
            </a:r>
          </a:p>
          <a:p>
            <a:pPr marL="800100" lvl="1" indent="-342900" algn="l">
              <a:buFont typeface="Arial" panose="020B0604020202020204" pitchFamily="34" charset="0"/>
              <a:buChar char="•"/>
            </a:pPr>
            <a:r>
              <a:rPr lang="en-US" sz="2200" dirty="0">
                <a:solidFill>
                  <a:srgbClr val="010101"/>
                </a:solidFill>
                <a:effectLst/>
                <a:ea typeface="Times New Roman" panose="02020603050405020304" pitchFamily="18" charset="0"/>
              </a:rPr>
              <a:t>That Defendants</a:t>
            </a:r>
            <a:r>
              <a:rPr lang="en-US" sz="2200" spc="5"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reduced her</a:t>
            </a:r>
            <a:r>
              <a:rPr lang="en-US" sz="2200" spc="-95"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work</a:t>
            </a:r>
            <a:r>
              <a:rPr lang="en-US" sz="2200" spc="-5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responsibilities</a:t>
            </a:r>
            <a:r>
              <a:rPr lang="en-US" sz="2200" spc="-95"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and</a:t>
            </a:r>
            <a:r>
              <a:rPr lang="en-US" sz="2200" spc="-75"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transferred</a:t>
            </a:r>
            <a:r>
              <a:rPr lang="en-US" sz="2200" spc="-1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an</a:t>
            </a:r>
            <a:r>
              <a:rPr lang="en-US" sz="2200" spc="-10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employee</a:t>
            </a:r>
            <a:r>
              <a:rPr lang="en-US" sz="2200" spc="-6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she</a:t>
            </a:r>
            <a:r>
              <a:rPr lang="en-US" sz="2200" spc="-14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supervised while she was on maternity leave</a:t>
            </a:r>
          </a:p>
          <a:p>
            <a:pPr marL="800100" lvl="1" indent="-342900" algn="l">
              <a:buFont typeface="Arial" panose="020B0604020202020204" pitchFamily="34" charset="0"/>
              <a:buChar char="•"/>
            </a:pPr>
            <a:r>
              <a:rPr lang="en-US" sz="2200" dirty="0">
                <a:solidFill>
                  <a:srgbClr val="010101"/>
                </a:solidFill>
                <a:ea typeface="Times New Roman" panose="02020603050405020304" pitchFamily="18" charset="0"/>
              </a:rPr>
              <a:t>That </a:t>
            </a:r>
            <a:r>
              <a:rPr lang="en-US" sz="2200" dirty="0">
                <a:solidFill>
                  <a:srgbClr val="010101"/>
                </a:solidFill>
                <a:effectLst/>
                <a:ea typeface="Times New Roman" panose="02020603050405020304" pitchFamily="18" charset="0"/>
              </a:rPr>
              <a:t>Defendants denied</a:t>
            </a:r>
            <a:r>
              <a:rPr lang="en-US" sz="2200" spc="-3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her</a:t>
            </a:r>
            <a:r>
              <a:rPr lang="en-US" sz="2200" spc="-6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accommodation</a:t>
            </a:r>
            <a:r>
              <a:rPr lang="en-US" sz="2200" spc="65"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request</a:t>
            </a:r>
            <a:r>
              <a:rPr lang="en-US" sz="2200" spc="5"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that</a:t>
            </a:r>
            <a:r>
              <a:rPr lang="en-US" sz="2200" spc="-55"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remote</a:t>
            </a:r>
            <a:r>
              <a:rPr lang="en-US" sz="2200" spc="-5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meetings</a:t>
            </a:r>
            <a:r>
              <a:rPr lang="en-US" sz="2200" spc="-2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and</a:t>
            </a:r>
            <a:r>
              <a:rPr lang="en-US" sz="2200" spc="-7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calls</a:t>
            </a:r>
            <a:r>
              <a:rPr lang="en-US" sz="2200" spc="-2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be</a:t>
            </a:r>
            <a:r>
              <a:rPr lang="en-US" sz="2200" spc="-8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scheduled</a:t>
            </a:r>
            <a:r>
              <a:rPr lang="en-US" sz="2200" spc="-20"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around her breast milk-pumping schedule. </a:t>
            </a:r>
          </a:p>
          <a:p>
            <a:pPr marL="800100" lvl="1" indent="-342900" algn="l">
              <a:buFont typeface="Arial" panose="020B0604020202020204" pitchFamily="34" charset="0"/>
              <a:buChar char="•"/>
            </a:pPr>
            <a:r>
              <a:rPr lang="en-US" sz="2200" dirty="0">
                <a:solidFill>
                  <a:srgbClr val="010101"/>
                </a:solidFill>
                <a:effectLst/>
                <a:ea typeface="Times New Roman" panose="02020603050405020304" pitchFamily="18" charset="0"/>
              </a:rPr>
              <a:t>That</a:t>
            </a:r>
            <a:r>
              <a:rPr lang="en-US" sz="2200" i="1" dirty="0">
                <a:solidFill>
                  <a:srgbClr val="010101"/>
                </a:solidFill>
                <a:effectLst/>
                <a:ea typeface="Times New Roman" panose="02020603050405020304" pitchFamily="18" charset="0"/>
              </a:rPr>
              <a:t> </a:t>
            </a:r>
            <a:r>
              <a:rPr lang="en-US" sz="2200" dirty="0">
                <a:solidFill>
                  <a:srgbClr val="010101"/>
                </a:solidFill>
                <a:effectLst/>
                <a:ea typeface="Times New Roman" panose="02020603050405020304" pitchFamily="18" charset="0"/>
              </a:rPr>
              <a:t>Defendants required her to attend</a:t>
            </a:r>
            <a:r>
              <a:rPr lang="en-US" sz="2200" dirty="0">
                <a:ea typeface="Times New Roman" panose="02020603050405020304" pitchFamily="18" charset="0"/>
              </a:rPr>
              <a:t> </a:t>
            </a:r>
            <a:r>
              <a:rPr lang="en-US" sz="2200" dirty="0">
                <a:solidFill>
                  <a:srgbClr val="010101"/>
                </a:solidFill>
                <a:effectLst/>
                <a:ea typeface="Times New Roman" panose="02020603050405020304" pitchFamily="18" charset="0"/>
              </a:rPr>
              <a:t>in-person meetings over I00 miles away, despite being a remote employee with minimal travel</a:t>
            </a:r>
            <a:endParaRPr lang="en-US" sz="2200" dirty="0">
              <a:effectLst/>
              <a:ea typeface="Times New Roman" panose="02020603050405020304" pitchFamily="18" charset="0"/>
            </a:endParaRP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3797"/>
            <a:ext cx="10709030" cy="986603"/>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Shannon </a:t>
            </a:r>
            <a:r>
              <a:rPr lang="en-US" sz="3200" b="1" dirty="0" err="1">
                <a:solidFill>
                  <a:srgbClr val="C00000"/>
                </a:solidFill>
              </a:rPr>
              <a:t>Butrick</a:t>
            </a:r>
            <a:r>
              <a:rPr lang="en-US" sz="3200" b="1" dirty="0">
                <a:solidFill>
                  <a:srgbClr val="C00000"/>
                </a:solidFill>
              </a:rPr>
              <a:t> v. Dine Development Corp., </a:t>
            </a:r>
            <a:r>
              <a:rPr lang="en-US" sz="3200" dirty="0">
                <a:solidFill>
                  <a:srgbClr val="C00000"/>
                </a:solidFill>
              </a:rPr>
              <a:t>3:23-CV-884, U.S. </a:t>
            </a:r>
            <a:r>
              <a:rPr lang="en-US" sz="3200" dirty="0" err="1">
                <a:solidFill>
                  <a:srgbClr val="C00000"/>
                </a:solidFill>
              </a:rPr>
              <a:t>E.Dist</a:t>
            </a:r>
            <a:r>
              <a:rPr lang="en-US" sz="3200" dirty="0">
                <a:solidFill>
                  <a:srgbClr val="C00000"/>
                </a:solidFill>
              </a:rPr>
              <a:t>. Va. (October 30, 2024)</a:t>
            </a:r>
          </a:p>
        </p:txBody>
      </p:sp>
      <p:pic>
        <p:nvPicPr>
          <p:cNvPr id="2" name="Picture 1">
            <a:extLst>
              <a:ext uri="{FF2B5EF4-FFF2-40B4-BE49-F238E27FC236}">
                <a16:creationId xmlns:a16="http://schemas.microsoft.com/office/drawing/2014/main" id="{2FD3AD9B-B294-17AE-BDE8-75757D5D7A9B}"/>
              </a:ext>
            </a:extLst>
          </p:cNvPr>
          <p:cNvPicPr>
            <a:picLocks noChangeAspect="1"/>
          </p:cNvPicPr>
          <p:nvPr/>
        </p:nvPicPr>
        <p:blipFill>
          <a:blip r:embed="rId3"/>
          <a:stretch>
            <a:fillRect/>
          </a:stretch>
        </p:blipFill>
        <p:spPr>
          <a:xfrm>
            <a:off x="868815" y="3791924"/>
            <a:ext cx="2104956" cy="1678276"/>
          </a:xfrm>
          <a:prstGeom prst="rect">
            <a:avLst/>
          </a:prstGeom>
          <a:gradFill>
            <a:gsLst>
              <a:gs pos="0">
                <a:schemeClr val="accent1">
                  <a:lumMod val="5000"/>
                  <a:lumOff val="95000"/>
                  <a:alpha val="50000"/>
                </a:schemeClr>
              </a:gs>
              <a:gs pos="83000">
                <a:schemeClr val="bg1">
                  <a:alpha val="42295"/>
                </a:schemeClr>
              </a:gs>
              <a:gs pos="83000">
                <a:schemeClr val="accent1">
                  <a:lumMod val="45000"/>
                  <a:lumOff val="55000"/>
                </a:schemeClr>
              </a:gs>
              <a:gs pos="100000">
                <a:schemeClr val="accent1">
                  <a:lumMod val="30000"/>
                  <a:lumOff val="70000"/>
                </a:schemeClr>
              </a:gs>
            </a:gsLst>
            <a:lin ang="5400000" scaled="1"/>
          </a:gradFill>
        </p:spPr>
      </p:pic>
      <p:sp>
        <p:nvSpPr>
          <p:cNvPr id="3" name="Slide Number Placeholder 2">
            <a:extLst>
              <a:ext uri="{FF2B5EF4-FFF2-40B4-BE49-F238E27FC236}">
                <a16:creationId xmlns:a16="http://schemas.microsoft.com/office/drawing/2014/main" id="{D3DD7BD6-FAC8-3369-61BE-F99EDA806814}"/>
              </a:ext>
            </a:extLst>
          </p:cNvPr>
          <p:cNvSpPr>
            <a:spLocks noGrp="1"/>
          </p:cNvSpPr>
          <p:nvPr>
            <p:ph type="sldNum" sz="quarter" idx="12"/>
          </p:nvPr>
        </p:nvSpPr>
        <p:spPr/>
        <p:txBody>
          <a:bodyPr/>
          <a:lstStyle/>
          <a:p>
            <a:fld id="{712EF165-5C3F-4E4F-922D-84F851B92937}" type="slidenum">
              <a:rPr lang="en-US" smtClean="0"/>
              <a:t>26</a:t>
            </a:fld>
            <a:endParaRPr lang="en-US"/>
          </a:p>
        </p:txBody>
      </p:sp>
    </p:spTree>
    <p:extLst>
      <p:ext uri="{BB962C8B-B14F-4D97-AF65-F5344CB8AC3E}">
        <p14:creationId xmlns:p14="http://schemas.microsoft.com/office/powerpoint/2010/main" val="245602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B16F-B44D-9E37-194B-20FC8093DEF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C975653-DD57-152A-B9AD-08374882C39B}"/>
              </a:ext>
            </a:extLst>
          </p:cNvPr>
          <p:cNvSpPr txBox="1"/>
          <p:nvPr/>
        </p:nvSpPr>
        <p:spPr>
          <a:xfrm>
            <a:off x="3556000" y="1930400"/>
            <a:ext cx="8286826" cy="3924151"/>
          </a:xfrm>
          <a:prstGeom prst="rect">
            <a:avLst/>
          </a:prstGeom>
          <a:noFill/>
        </p:spPr>
        <p:txBody>
          <a:bodyPr wrap="square" rtlCol="0">
            <a:spAutoFit/>
          </a:bodyPr>
          <a:lstStyle/>
          <a:p>
            <a:pPr marL="342900" indent="-342900" algn="l">
              <a:buFont typeface="Wingdings" pitchFamily="2" charset="2"/>
              <a:buChar char="v"/>
            </a:pPr>
            <a:r>
              <a:rPr lang="en-US" sz="2400" dirty="0" err="1">
                <a:solidFill>
                  <a:srgbClr val="010101"/>
                </a:solidFill>
                <a:effectLst/>
                <a:ea typeface="Times New Roman" panose="02020603050405020304" pitchFamily="18" charset="0"/>
              </a:rPr>
              <a:t>Butrick</a:t>
            </a:r>
            <a:r>
              <a:rPr lang="en-US" sz="2400" dirty="0">
                <a:solidFill>
                  <a:srgbClr val="010101"/>
                </a:solidFill>
                <a:effectLst/>
                <a:ea typeface="Times New Roman" panose="02020603050405020304" pitchFamily="18" charset="0"/>
              </a:rPr>
              <a:t> further alleged that it was Young, her former supervisor, who made the decision to place her on the PIP for reasons that were "false and/or exaggerated, and thus pretextual.”</a:t>
            </a:r>
          </a:p>
          <a:p>
            <a:pPr marL="342900" indent="-342900" algn="l">
              <a:buFont typeface="Wingdings" pitchFamily="2" charset="2"/>
              <a:buChar char="v"/>
            </a:pPr>
            <a:endParaRPr lang="en-US" sz="1100" dirty="0"/>
          </a:p>
          <a:p>
            <a:pPr marL="342900" indent="-342900" algn="l">
              <a:buFont typeface="Wingdings" pitchFamily="2" charset="2"/>
              <a:buChar char="v"/>
            </a:pPr>
            <a:r>
              <a:rPr lang="en-US" sz="2400" dirty="0">
                <a:solidFill>
                  <a:srgbClr val="010101"/>
                </a:solidFill>
              </a:rPr>
              <a:t>Defendants jointly moved to dismiss on sovereign immunity grounds (lack of subject matter jurisdiction)</a:t>
            </a:r>
          </a:p>
          <a:p>
            <a:pPr marL="342900" indent="-342900" algn="l">
              <a:buFont typeface="Wingdings" pitchFamily="2" charset="2"/>
              <a:buChar char="v"/>
            </a:pPr>
            <a:endParaRPr lang="en-US" sz="1100" dirty="0">
              <a:solidFill>
                <a:srgbClr val="010101"/>
              </a:solidFill>
            </a:endParaRPr>
          </a:p>
          <a:p>
            <a:pPr marL="342900" indent="-342900" algn="l">
              <a:buFont typeface="Wingdings" pitchFamily="2" charset="2"/>
              <a:buChar char="v"/>
            </a:pPr>
            <a:r>
              <a:rPr lang="en-US" sz="2400" dirty="0" err="1">
                <a:solidFill>
                  <a:srgbClr val="010101"/>
                </a:solidFill>
              </a:rPr>
              <a:t>Butrick</a:t>
            </a:r>
            <a:r>
              <a:rPr lang="en-US" sz="2400" dirty="0">
                <a:solidFill>
                  <a:srgbClr val="010101"/>
                </a:solidFill>
              </a:rPr>
              <a:t> argued that </a:t>
            </a:r>
            <a:r>
              <a:rPr lang="en-US" sz="2400" dirty="0" err="1">
                <a:solidFill>
                  <a:srgbClr val="010101"/>
                </a:solidFill>
              </a:rPr>
              <a:t>Dine’s</a:t>
            </a:r>
            <a:r>
              <a:rPr lang="en-US" sz="2400" dirty="0">
                <a:solidFill>
                  <a:srgbClr val="010101"/>
                </a:solidFill>
              </a:rPr>
              <a:t> sovereign immunity had been waived by FMLA as well as by actions of the Navajo Nation</a:t>
            </a:r>
          </a:p>
          <a:p>
            <a:pPr marL="342900" indent="-342900" algn="l">
              <a:buFont typeface="Wingdings" pitchFamily="2" charset="2"/>
              <a:buChar char="v"/>
            </a:pPr>
            <a:endParaRPr lang="en-US" sz="1100" dirty="0">
              <a:solidFill>
                <a:srgbClr val="010101"/>
              </a:solidFill>
            </a:endParaRPr>
          </a:p>
          <a:p>
            <a:pPr marL="342900" indent="-342900" algn="l">
              <a:buFont typeface="Wingdings" pitchFamily="2" charset="2"/>
              <a:buChar char="v"/>
            </a:pPr>
            <a:r>
              <a:rPr lang="en-US" sz="2400" dirty="0">
                <a:solidFill>
                  <a:srgbClr val="010101"/>
                </a:solidFill>
              </a:rPr>
              <a:t>The Court rejected these waiver arguments</a:t>
            </a:r>
            <a:endParaRPr lang="en-US" sz="2400" dirty="0">
              <a:effectLst/>
              <a:ea typeface="Times New Roman" panose="02020603050405020304" pitchFamily="18" charset="0"/>
            </a:endParaRPr>
          </a:p>
        </p:txBody>
      </p:sp>
      <p:pic>
        <p:nvPicPr>
          <p:cNvPr id="13" name="Picture 12" descr="A picture containing logo&#10;&#10;Description automatically generated">
            <a:extLst>
              <a:ext uri="{FF2B5EF4-FFF2-40B4-BE49-F238E27FC236}">
                <a16:creationId xmlns:a16="http://schemas.microsoft.com/office/drawing/2014/main" id="{F8FDF8B7-7DDD-612D-D12A-D4070F9DA3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518863FB-7588-8DF4-6148-7A4720587467}"/>
              </a:ext>
            </a:extLst>
          </p:cNvPr>
          <p:cNvSpPr>
            <a:spLocks noGrp="1"/>
          </p:cNvSpPr>
          <p:nvPr>
            <p:ph type="title"/>
          </p:nvPr>
        </p:nvSpPr>
        <p:spPr>
          <a:xfrm>
            <a:off x="703386" y="943797"/>
            <a:ext cx="10709030" cy="986603"/>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Shannon </a:t>
            </a:r>
            <a:r>
              <a:rPr lang="en-US" sz="3200" b="1" dirty="0" err="1">
                <a:solidFill>
                  <a:srgbClr val="C00000"/>
                </a:solidFill>
              </a:rPr>
              <a:t>Butrick</a:t>
            </a:r>
            <a:r>
              <a:rPr lang="en-US" sz="3200" b="1" dirty="0">
                <a:solidFill>
                  <a:srgbClr val="C00000"/>
                </a:solidFill>
              </a:rPr>
              <a:t> v. Dine Development Corp.,</a:t>
            </a:r>
            <a:r>
              <a:rPr lang="en-US" sz="3200" dirty="0">
                <a:solidFill>
                  <a:srgbClr val="C00000"/>
                </a:solidFill>
              </a:rPr>
              <a:t>3:23-CV-884, U.S. </a:t>
            </a:r>
            <a:r>
              <a:rPr lang="en-US" sz="3200" dirty="0" err="1">
                <a:solidFill>
                  <a:srgbClr val="C00000"/>
                </a:solidFill>
              </a:rPr>
              <a:t>E.Dist</a:t>
            </a:r>
            <a:r>
              <a:rPr lang="en-US" sz="3200" dirty="0">
                <a:solidFill>
                  <a:srgbClr val="C00000"/>
                </a:solidFill>
              </a:rPr>
              <a:t>. Va. (October 30, 2024)</a:t>
            </a:r>
          </a:p>
        </p:txBody>
      </p:sp>
      <p:pic>
        <p:nvPicPr>
          <p:cNvPr id="2" name="Picture 1">
            <a:extLst>
              <a:ext uri="{FF2B5EF4-FFF2-40B4-BE49-F238E27FC236}">
                <a16:creationId xmlns:a16="http://schemas.microsoft.com/office/drawing/2014/main" id="{2A3E8FDC-654A-7800-B3EE-E815158B6C51}"/>
              </a:ext>
            </a:extLst>
          </p:cNvPr>
          <p:cNvPicPr>
            <a:picLocks noChangeAspect="1"/>
          </p:cNvPicPr>
          <p:nvPr/>
        </p:nvPicPr>
        <p:blipFill>
          <a:blip r:embed="rId3"/>
          <a:stretch>
            <a:fillRect/>
          </a:stretch>
        </p:blipFill>
        <p:spPr>
          <a:xfrm>
            <a:off x="868815" y="3791924"/>
            <a:ext cx="2104956" cy="1678276"/>
          </a:xfrm>
          <a:prstGeom prst="rect">
            <a:avLst/>
          </a:prstGeom>
          <a:gradFill>
            <a:gsLst>
              <a:gs pos="0">
                <a:schemeClr val="accent1">
                  <a:lumMod val="5000"/>
                  <a:lumOff val="95000"/>
                  <a:alpha val="50000"/>
                </a:schemeClr>
              </a:gs>
              <a:gs pos="83000">
                <a:schemeClr val="bg1">
                  <a:alpha val="42295"/>
                </a:schemeClr>
              </a:gs>
              <a:gs pos="83000">
                <a:schemeClr val="accent1">
                  <a:lumMod val="45000"/>
                  <a:lumOff val="55000"/>
                </a:schemeClr>
              </a:gs>
              <a:gs pos="100000">
                <a:schemeClr val="accent1">
                  <a:lumMod val="30000"/>
                  <a:lumOff val="70000"/>
                </a:schemeClr>
              </a:gs>
            </a:gsLst>
            <a:lin ang="5400000" scaled="1"/>
          </a:gradFill>
        </p:spPr>
      </p:pic>
      <p:sp>
        <p:nvSpPr>
          <p:cNvPr id="3" name="Slide Number Placeholder 2">
            <a:extLst>
              <a:ext uri="{FF2B5EF4-FFF2-40B4-BE49-F238E27FC236}">
                <a16:creationId xmlns:a16="http://schemas.microsoft.com/office/drawing/2014/main" id="{82B03011-0677-2379-4B52-4D895FD2482F}"/>
              </a:ext>
            </a:extLst>
          </p:cNvPr>
          <p:cNvSpPr>
            <a:spLocks noGrp="1"/>
          </p:cNvSpPr>
          <p:nvPr>
            <p:ph type="sldNum" sz="quarter" idx="12"/>
          </p:nvPr>
        </p:nvSpPr>
        <p:spPr/>
        <p:txBody>
          <a:bodyPr/>
          <a:lstStyle/>
          <a:p>
            <a:fld id="{712EF165-5C3F-4E4F-922D-84F851B92937}" type="slidenum">
              <a:rPr lang="en-US" smtClean="0"/>
              <a:t>27</a:t>
            </a:fld>
            <a:endParaRPr lang="en-US"/>
          </a:p>
        </p:txBody>
      </p:sp>
      <p:sp>
        <p:nvSpPr>
          <p:cNvPr id="5" name="TextBox 4">
            <a:extLst>
              <a:ext uri="{FF2B5EF4-FFF2-40B4-BE49-F238E27FC236}">
                <a16:creationId xmlns:a16="http://schemas.microsoft.com/office/drawing/2014/main" id="{5FB6FB49-9573-3726-AAE0-F38FF8DBEAF6}"/>
              </a:ext>
            </a:extLst>
          </p:cNvPr>
          <p:cNvSpPr txBox="1"/>
          <p:nvPr/>
        </p:nvSpPr>
        <p:spPr>
          <a:xfrm>
            <a:off x="3877733" y="233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9153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EE2A-B9EA-B7B5-0D37-ADC19153462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182AC9A-C481-9BDB-3650-D4CB1E26B96A}"/>
              </a:ext>
            </a:extLst>
          </p:cNvPr>
          <p:cNvSpPr txBox="1"/>
          <p:nvPr/>
        </p:nvSpPr>
        <p:spPr>
          <a:xfrm>
            <a:off x="3556000" y="1930400"/>
            <a:ext cx="8286826" cy="4616648"/>
          </a:xfrm>
          <a:prstGeom prst="rect">
            <a:avLst/>
          </a:prstGeom>
          <a:noFill/>
        </p:spPr>
        <p:txBody>
          <a:bodyPr wrap="square" rtlCol="0">
            <a:spAutoFit/>
          </a:bodyPr>
          <a:lstStyle/>
          <a:p>
            <a:pPr marL="342900" indent="-342900" algn="l">
              <a:buFont typeface="Wingdings" pitchFamily="2" charset="2"/>
              <a:buChar char="v"/>
            </a:pPr>
            <a:r>
              <a:rPr lang="en-US" sz="2400" dirty="0" err="1">
                <a:solidFill>
                  <a:srgbClr val="010101"/>
                </a:solidFill>
                <a:effectLst/>
                <a:ea typeface="Times New Roman" panose="02020603050405020304" pitchFamily="18" charset="0"/>
              </a:rPr>
              <a:t>Butrick</a:t>
            </a:r>
            <a:r>
              <a:rPr lang="en-US" sz="2400" dirty="0">
                <a:solidFill>
                  <a:srgbClr val="010101"/>
                </a:solidFill>
                <a:effectLst/>
                <a:ea typeface="Times New Roman" panose="02020603050405020304" pitchFamily="18" charset="0"/>
              </a:rPr>
              <a:t> also argued that her suit could proceed against Young in her official capacity under </a:t>
            </a:r>
            <a:r>
              <a:rPr lang="en-US" sz="2400" i="1" dirty="0">
                <a:solidFill>
                  <a:srgbClr val="010101"/>
                </a:solidFill>
                <a:effectLst/>
                <a:ea typeface="Times New Roman" panose="02020603050405020304" pitchFamily="18" charset="0"/>
              </a:rPr>
              <a:t>Ex </a:t>
            </a:r>
            <a:r>
              <a:rPr lang="en-US" sz="2400" i="1" dirty="0" err="1">
                <a:solidFill>
                  <a:srgbClr val="010101"/>
                </a:solidFill>
                <a:effectLst/>
                <a:ea typeface="Times New Roman" panose="02020603050405020304" pitchFamily="18" charset="0"/>
              </a:rPr>
              <a:t>Parte</a:t>
            </a:r>
            <a:r>
              <a:rPr lang="en-US" sz="2400" i="1" dirty="0">
                <a:solidFill>
                  <a:srgbClr val="010101"/>
                </a:solidFill>
                <a:effectLst/>
                <a:ea typeface="Times New Roman" panose="02020603050405020304" pitchFamily="18" charset="0"/>
              </a:rPr>
              <a:t> Young.</a:t>
            </a:r>
          </a:p>
          <a:p>
            <a:pPr marL="342900" indent="-342900" algn="l">
              <a:buFont typeface="Wingdings" pitchFamily="2" charset="2"/>
              <a:buChar char="v"/>
            </a:pPr>
            <a:endParaRPr lang="en-US" sz="1000" i="1" dirty="0">
              <a:solidFill>
                <a:srgbClr val="010101"/>
              </a:solidFill>
              <a:effectLst/>
              <a:ea typeface="Times New Roman" panose="02020603050405020304" pitchFamily="18" charset="0"/>
            </a:endParaRPr>
          </a:p>
          <a:p>
            <a:pPr marL="342900" indent="-342900" algn="l">
              <a:buFont typeface="Wingdings" pitchFamily="2" charset="2"/>
              <a:buChar char="v"/>
            </a:pPr>
            <a:r>
              <a:rPr lang="en-US" sz="2400" i="1" dirty="0">
                <a:solidFill>
                  <a:srgbClr val="010101"/>
                </a:solidFill>
                <a:effectLst/>
                <a:ea typeface="Times New Roman" panose="02020603050405020304" pitchFamily="18" charset="0"/>
              </a:rPr>
              <a:t>Ex </a:t>
            </a:r>
            <a:r>
              <a:rPr lang="en-US" sz="2400" i="1" dirty="0" err="1">
                <a:solidFill>
                  <a:srgbClr val="010101"/>
                </a:solidFill>
                <a:effectLst/>
                <a:ea typeface="Times New Roman" panose="02020603050405020304" pitchFamily="18" charset="0"/>
              </a:rPr>
              <a:t>Parte</a:t>
            </a:r>
            <a:r>
              <a:rPr lang="en-US" sz="2400" i="1" dirty="0">
                <a:solidFill>
                  <a:srgbClr val="010101"/>
                </a:solidFill>
                <a:effectLst/>
                <a:ea typeface="Times New Roman" panose="02020603050405020304" pitchFamily="18" charset="0"/>
              </a:rPr>
              <a:t> Young </a:t>
            </a:r>
            <a:r>
              <a:rPr lang="en-US" sz="2400" dirty="0">
                <a:solidFill>
                  <a:srgbClr val="010101"/>
                </a:solidFill>
                <a:effectLst/>
                <a:ea typeface="Times New Roman" panose="02020603050405020304" pitchFamily="18" charset="0"/>
              </a:rPr>
              <a:t>allows suits for prospective relief against officials of sovereign immune entities to challenge violations of law.</a:t>
            </a:r>
          </a:p>
          <a:p>
            <a:pPr marL="342900" indent="-342900" algn="l">
              <a:buFont typeface="Wingdings" pitchFamily="2" charset="2"/>
              <a:buChar char="v"/>
            </a:pPr>
            <a:endParaRPr lang="en-US" sz="1000" dirty="0">
              <a:solidFill>
                <a:srgbClr val="010101"/>
              </a:solidFill>
              <a:effectLst/>
              <a:ea typeface="Times New Roman" panose="02020603050405020304" pitchFamily="18" charset="0"/>
            </a:endParaRPr>
          </a:p>
          <a:p>
            <a:pPr marL="342900" indent="-342900" algn="l">
              <a:buFont typeface="Wingdings" pitchFamily="2" charset="2"/>
              <a:buChar char="v"/>
            </a:pPr>
            <a:r>
              <a:rPr lang="en-US" sz="2400" dirty="0">
                <a:solidFill>
                  <a:srgbClr val="010101"/>
                </a:solidFill>
                <a:ea typeface="Times New Roman" panose="02020603050405020304" pitchFamily="18" charset="0"/>
              </a:rPr>
              <a:t>Unlike </a:t>
            </a:r>
            <a:r>
              <a:rPr lang="en-US" sz="2400" b="1" i="1" dirty="0">
                <a:solidFill>
                  <a:srgbClr val="010101"/>
                </a:solidFill>
                <a:ea typeface="Times New Roman" panose="02020603050405020304" pitchFamily="18" charset="0"/>
              </a:rPr>
              <a:t>Lewis v. Clarke</a:t>
            </a:r>
            <a:r>
              <a:rPr lang="en-US" sz="2400" dirty="0">
                <a:solidFill>
                  <a:srgbClr val="010101"/>
                </a:solidFill>
                <a:ea typeface="Times New Roman" panose="02020603050405020304" pitchFamily="18" charset="0"/>
              </a:rPr>
              <a:t>, </a:t>
            </a:r>
            <a:r>
              <a:rPr lang="en-US" sz="2400" i="1" dirty="0">
                <a:solidFill>
                  <a:srgbClr val="010101"/>
                </a:solidFill>
                <a:ea typeface="Times New Roman" panose="02020603050405020304" pitchFamily="18" charset="0"/>
              </a:rPr>
              <a:t>Ex </a:t>
            </a:r>
            <a:r>
              <a:rPr lang="en-US" sz="2400" i="1" dirty="0" err="1">
                <a:solidFill>
                  <a:srgbClr val="010101"/>
                </a:solidFill>
                <a:ea typeface="Times New Roman" panose="02020603050405020304" pitchFamily="18" charset="0"/>
              </a:rPr>
              <a:t>Parte</a:t>
            </a:r>
            <a:r>
              <a:rPr lang="en-US" sz="2400" i="1" dirty="0">
                <a:solidFill>
                  <a:srgbClr val="010101"/>
                </a:solidFill>
                <a:ea typeface="Times New Roman" panose="02020603050405020304" pitchFamily="18" charset="0"/>
              </a:rPr>
              <a:t> Young </a:t>
            </a:r>
            <a:r>
              <a:rPr lang="en-US" sz="2400" dirty="0">
                <a:solidFill>
                  <a:srgbClr val="010101"/>
                </a:solidFill>
                <a:ea typeface="Times New Roman" panose="02020603050405020304" pitchFamily="18" charset="0"/>
              </a:rPr>
              <a:t>suits are acknowledged to actually work against the sovereign – although technically fashioned as a suit against the official.</a:t>
            </a:r>
          </a:p>
          <a:p>
            <a:pPr marL="342900" indent="-342900" algn="l">
              <a:buFont typeface="Wingdings" pitchFamily="2" charset="2"/>
              <a:buChar char="v"/>
            </a:pPr>
            <a:endParaRPr lang="en-US" sz="1000" dirty="0">
              <a:solidFill>
                <a:srgbClr val="010101"/>
              </a:solidFill>
              <a:ea typeface="Times New Roman" panose="02020603050405020304" pitchFamily="18" charset="0"/>
            </a:endParaRPr>
          </a:p>
          <a:p>
            <a:pPr marL="342900" indent="-342900" algn="l">
              <a:buFont typeface="Wingdings" pitchFamily="2" charset="2"/>
              <a:buChar char="v"/>
            </a:pPr>
            <a:r>
              <a:rPr lang="en-US" sz="2400" b="1" dirty="0">
                <a:solidFill>
                  <a:srgbClr val="010101"/>
                </a:solidFill>
                <a:ea typeface="Times New Roman" panose="02020603050405020304" pitchFamily="18" charset="0"/>
              </a:rPr>
              <a:t>Court rejected this argument</a:t>
            </a:r>
            <a:r>
              <a:rPr lang="en-US" sz="2400" dirty="0">
                <a:solidFill>
                  <a:srgbClr val="010101"/>
                </a:solidFill>
                <a:ea typeface="Times New Roman" panose="02020603050405020304" pitchFamily="18" charset="0"/>
              </a:rPr>
              <a:t>: the relief sought here is not prospective in that it does not seek to remedy an ongoing violation of federal law.</a:t>
            </a:r>
          </a:p>
        </p:txBody>
      </p:sp>
      <p:pic>
        <p:nvPicPr>
          <p:cNvPr id="13" name="Picture 12" descr="A picture containing logo&#10;&#10;Description automatically generated">
            <a:extLst>
              <a:ext uri="{FF2B5EF4-FFF2-40B4-BE49-F238E27FC236}">
                <a16:creationId xmlns:a16="http://schemas.microsoft.com/office/drawing/2014/main" id="{D66428D2-1C1D-A823-DBD5-814EA00AD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A58EA025-2393-6066-E5CF-53A916D42A5E}"/>
              </a:ext>
            </a:extLst>
          </p:cNvPr>
          <p:cNvSpPr>
            <a:spLocks noGrp="1"/>
          </p:cNvSpPr>
          <p:nvPr>
            <p:ph type="title"/>
          </p:nvPr>
        </p:nvSpPr>
        <p:spPr>
          <a:xfrm>
            <a:off x="703386" y="943797"/>
            <a:ext cx="10709030" cy="986603"/>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Shannon </a:t>
            </a:r>
            <a:r>
              <a:rPr lang="en-US" sz="3200" b="1" dirty="0" err="1">
                <a:solidFill>
                  <a:srgbClr val="C00000"/>
                </a:solidFill>
              </a:rPr>
              <a:t>Butrick</a:t>
            </a:r>
            <a:r>
              <a:rPr lang="en-US" sz="3200" b="1" dirty="0">
                <a:solidFill>
                  <a:srgbClr val="C00000"/>
                </a:solidFill>
              </a:rPr>
              <a:t> v. Dine Development Corp., </a:t>
            </a:r>
            <a:r>
              <a:rPr lang="en-US" sz="3000" dirty="0">
                <a:solidFill>
                  <a:srgbClr val="C00000"/>
                </a:solidFill>
              </a:rPr>
              <a:t>3:23-CV-884, U.S. </a:t>
            </a:r>
            <a:r>
              <a:rPr lang="en-US" sz="3000" dirty="0" err="1">
                <a:solidFill>
                  <a:srgbClr val="C00000"/>
                </a:solidFill>
              </a:rPr>
              <a:t>E.Dist</a:t>
            </a:r>
            <a:r>
              <a:rPr lang="en-US" sz="3000" dirty="0">
                <a:solidFill>
                  <a:srgbClr val="C00000"/>
                </a:solidFill>
              </a:rPr>
              <a:t>. Va. (October 30, 2024)</a:t>
            </a:r>
          </a:p>
        </p:txBody>
      </p:sp>
      <p:pic>
        <p:nvPicPr>
          <p:cNvPr id="2" name="Picture 1">
            <a:extLst>
              <a:ext uri="{FF2B5EF4-FFF2-40B4-BE49-F238E27FC236}">
                <a16:creationId xmlns:a16="http://schemas.microsoft.com/office/drawing/2014/main" id="{A5ADB310-4513-0FAA-2628-9AC4C146DE91}"/>
              </a:ext>
            </a:extLst>
          </p:cNvPr>
          <p:cNvPicPr>
            <a:picLocks noChangeAspect="1"/>
          </p:cNvPicPr>
          <p:nvPr/>
        </p:nvPicPr>
        <p:blipFill>
          <a:blip r:embed="rId3"/>
          <a:stretch>
            <a:fillRect/>
          </a:stretch>
        </p:blipFill>
        <p:spPr>
          <a:xfrm>
            <a:off x="868815" y="3791924"/>
            <a:ext cx="2104956" cy="1678276"/>
          </a:xfrm>
          <a:prstGeom prst="rect">
            <a:avLst/>
          </a:prstGeom>
          <a:gradFill>
            <a:gsLst>
              <a:gs pos="0">
                <a:schemeClr val="accent1">
                  <a:lumMod val="5000"/>
                  <a:lumOff val="95000"/>
                  <a:alpha val="50000"/>
                </a:schemeClr>
              </a:gs>
              <a:gs pos="83000">
                <a:schemeClr val="bg1">
                  <a:alpha val="42295"/>
                </a:schemeClr>
              </a:gs>
              <a:gs pos="83000">
                <a:schemeClr val="accent1">
                  <a:lumMod val="45000"/>
                  <a:lumOff val="55000"/>
                </a:schemeClr>
              </a:gs>
              <a:gs pos="100000">
                <a:schemeClr val="accent1">
                  <a:lumMod val="30000"/>
                  <a:lumOff val="70000"/>
                </a:schemeClr>
              </a:gs>
            </a:gsLst>
            <a:lin ang="5400000" scaled="1"/>
          </a:gradFill>
        </p:spPr>
      </p:pic>
      <p:sp>
        <p:nvSpPr>
          <p:cNvPr id="3" name="Slide Number Placeholder 2">
            <a:extLst>
              <a:ext uri="{FF2B5EF4-FFF2-40B4-BE49-F238E27FC236}">
                <a16:creationId xmlns:a16="http://schemas.microsoft.com/office/drawing/2014/main" id="{58CFB919-BF8E-F3F0-88C6-D497C16E06BB}"/>
              </a:ext>
            </a:extLst>
          </p:cNvPr>
          <p:cNvSpPr>
            <a:spLocks noGrp="1"/>
          </p:cNvSpPr>
          <p:nvPr>
            <p:ph type="sldNum" sz="quarter" idx="12"/>
          </p:nvPr>
        </p:nvSpPr>
        <p:spPr/>
        <p:txBody>
          <a:bodyPr/>
          <a:lstStyle/>
          <a:p>
            <a:fld id="{712EF165-5C3F-4E4F-922D-84F851B92937}" type="slidenum">
              <a:rPr lang="en-US" smtClean="0"/>
              <a:t>28</a:t>
            </a:fld>
            <a:endParaRPr lang="en-US"/>
          </a:p>
        </p:txBody>
      </p:sp>
      <p:sp>
        <p:nvSpPr>
          <p:cNvPr id="5" name="TextBox 4">
            <a:extLst>
              <a:ext uri="{FF2B5EF4-FFF2-40B4-BE49-F238E27FC236}">
                <a16:creationId xmlns:a16="http://schemas.microsoft.com/office/drawing/2014/main" id="{CD715D02-ECFF-9CFE-EB8F-036D4984E7B5}"/>
              </a:ext>
            </a:extLst>
          </p:cNvPr>
          <p:cNvSpPr txBox="1"/>
          <p:nvPr/>
        </p:nvSpPr>
        <p:spPr>
          <a:xfrm>
            <a:off x="3877733" y="2336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074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FD5FC448-A73D-D832-3DA4-6AD934665FC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A14A927C-50D0-941A-D5AA-1C949CC9B35B}"/>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6EFF41-EB02-9140-AB1C-62942011E556}"/>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394C987B-93A2-B44D-0838-EFB16C7221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idx="4294967295"/>
          </p:nvPr>
        </p:nvSpPr>
        <p:spPr>
          <a:xfrm>
            <a:off x="2162908" y="2125190"/>
            <a:ext cx="7167359" cy="2071464"/>
          </a:xfrm>
        </p:spPr>
        <p:txBody>
          <a:bodyPr>
            <a:noAutofit/>
          </a:bodyPr>
          <a:lstStyle/>
          <a:p>
            <a:r>
              <a:rPr lang="en-US" sz="2000" b="1" dirty="0">
                <a:solidFill>
                  <a:schemeClr val="bg1"/>
                </a:solidFill>
                <a:latin typeface="+mn-lt"/>
                <a:cs typeface="Calibri" panose="020F0502020204030204" pitchFamily="34" charset="0"/>
              </a:rPr>
              <a:t>“</a:t>
            </a:r>
            <a:r>
              <a:rPr lang="en-US" sz="2000" b="1" i="1" u="none" strike="noStrike" baseline="0" dirty="0">
                <a:solidFill>
                  <a:schemeClr val="bg1"/>
                </a:solidFill>
              </a:rPr>
              <a:t>However, the reinstatement requested here does not remedy any ongoing violation of federal law. Viewing the Complaint as true and assuming the FMLA applies to Defendants, Defendants violated federal law the moment they interfered with Plaintiff</a:t>
            </a:r>
            <a:r>
              <a:rPr lang="en-US" sz="2000" b="1" i="1" dirty="0">
                <a:solidFill>
                  <a:schemeClr val="bg1"/>
                </a:solidFill>
              </a:rPr>
              <a:t>’</a:t>
            </a:r>
            <a:r>
              <a:rPr lang="en-US" sz="2000" b="1" i="1" u="none" strike="noStrike" baseline="0" dirty="0">
                <a:solidFill>
                  <a:schemeClr val="bg1"/>
                </a:solidFill>
              </a:rPr>
              <a:t>s rights under the FMLA- i.e., the moment Defendants "reduced Plaintiff' s employment </a:t>
            </a:r>
            <a:r>
              <a:rPr lang="en-US" sz="2000" b="1" i="1" dirty="0">
                <a:solidFill>
                  <a:schemeClr val="bg1"/>
                </a:solidFill>
                <a:effectLst/>
                <a:ea typeface="Times New Roman" panose="02020603050405020304" pitchFamily="18" charset="0"/>
              </a:rPr>
              <a:t>responsibilities, hired her replacement and ultimately terminated  her employment."  [Citations omitted] The last point in time that Defendants violated federal law was August 19, 2023, when Plaintiff’s employment was terminated. While the effects of this violation may still linger - as they do with most injuries - Plaintiff fails to demonstrate a continuing</a:t>
            </a:r>
            <a:r>
              <a:rPr lang="en-US" sz="2000" b="1" i="1" dirty="0">
                <a:solidFill>
                  <a:schemeClr val="bg1"/>
                </a:solidFill>
                <a:ea typeface="Times New Roman" panose="02020603050405020304" pitchFamily="18" charset="0"/>
              </a:rPr>
              <a:t> </a:t>
            </a:r>
            <a:r>
              <a:rPr lang="en-US" sz="2000" b="1" i="1" dirty="0">
                <a:solidFill>
                  <a:schemeClr val="bg1"/>
                </a:solidFill>
                <a:effectLst/>
                <a:ea typeface="Times New Roman" panose="02020603050405020304" pitchFamily="18" charset="0"/>
              </a:rPr>
              <a:t>violation of federal law that would warrant </a:t>
            </a:r>
            <a:r>
              <a:rPr lang="en-US" sz="2000" b="1" i="1" spc="25" dirty="0">
                <a:solidFill>
                  <a:schemeClr val="bg1"/>
                </a:solidFill>
                <a:effectLst/>
                <a:ea typeface="Times New Roman" panose="02020603050405020304" pitchFamily="18" charset="0"/>
              </a:rPr>
              <a:t>inj</a:t>
            </a:r>
            <a:r>
              <a:rPr lang="en-US" sz="2000" b="1" i="1" dirty="0">
                <a:solidFill>
                  <a:schemeClr val="bg1"/>
                </a:solidFill>
                <a:effectLst/>
                <a:ea typeface="Times New Roman" panose="02020603050405020304" pitchFamily="18" charset="0"/>
              </a:rPr>
              <a:t>unctive relief.”</a:t>
            </a:r>
            <a:br>
              <a:rPr lang="en-US" sz="2000" b="1" i="0" u="none" strike="noStrike" baseline="0" dirty="0">
                <a:solidFill>
                  <a:schemeClr val="bg1"/>
                </a:solidFill>
                <a:latin typeface="+mn-lt"/>
              </a:rPr>
            </a:br>
            <a:r>
              <a:rPr lang="en-US" sz="2800" b="1" dirty="0">
                <a:solidFill>
                  <a:schemeClr val="bg1"/>
                </a:solidFill>
                <a:latin typeface="+mn-lt"/>
              </a:rPr>
              <a:t>– </a:t>
            </a:r>
            <a:r>
              <a:rPr lang="en-US" sz="2000" b="1" dirty="0">
                <a:solidFill>
                  <a:schemeClr val="bg1"/>
                </a:solidFill>
                <a:latin typeface="+mn-lt"/>
              </a:rPr>
              <a:t>Henry E. Hudson, Sr. U.S. District Judge</a:t>
            </a:r>
          </a:p>
        </p:txBody>
      </p:sp>
      <p:sp>
        <p:nvSpPr>
          <p:cNvPr id="2" name="Slide Number Placeholder 1">
            <a:extLst>
              <a:ext uri="{FF2B5EF4-FFF2-40B4-BE49-F238E27FC236}">
                <a16:creationId xmlns:a16="http://schemas.microsoft.com/office/drawing/2014/main" id="{E5984CF8-22CF-DC66-927C-4C9AC788DC2B}"/>
              </a:ext>
            </a:extLst>
          </p:cNvPr>
          <p:cNvSpPr>
            <a:spLocks noGrp="1"/>
          </p:cNvSpPr>
          <p:nvPr>
            <p:ph type="sldNum" sz="quarter" idx="12"/>
          </p:nvPr>
        </p:nvSpPr>
        <p:spPr/>
        <p:txBody>
          <a:bodyPr/>
          <a:lstStyle/>
          <a:p>
            <a:fld id="{EAEC5279-9859-2B44-97F6-ACD83A6E4A7E}" type="slidenum">
              <a:rPr lang="en-US" smtClean="0"/>
              <a:t>29</a:t>
            </a:fld>
            <a:endParaRPr lang="en-US"/>
          </a:p>
        </p:txBody>
      </p:sp>
    </p:spTree>
    <p:extLst>
      <p:ext uri="{BB962C8B-B14F-4D97-AF65-F5344CB8AC3E}">
        <p14:creationId xmlns:p14="http://schemas.microsoft.com/office/powerpoint/2010/main" val="9169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sp>
        <p:nvSpPr>
          <p:cNvPr id="12" name="TextBox 11">
            <a:extLst>
              <a:ext uri="{FF2B5EF4-FFF2-40B4-BE49-F238E27FC236}">
                <a16:creationId xmlns:a16="http://schemas.microsoft.com/office/drawing/2014/main" id="{C7251CC2-973E-61C0-23D8-7DFD1CECDB14}"/>
              </a:ext>
            </a:extLst>
          </p:cNvPr>
          <p:cNvSpPr txBox="1"/>
          <p:nvPr/>
        </p:nvSpPr>
        <p:spPr>
          <a:xfrm>
            <a:off x="3651576" y="2074986"/>
            <a:ext cx="8021136" cy="3724096"/>
          </a:xfrm>
          <a:prstGeom prst="rect">
            <a:avLst/>
          </a:prstGeom>
          <a:noFill/>
        </p:spPr>
        <p:txBody>
          <a:bodyPr wrap="square" rtlCol="0">
            <a:spAutoFit/>
          </a:bodyPr>
          <a:lstStyle/>
          <a:p>
            <a:pPr marL="457200" indent="-457200">
              <a:spcAft>
                <a:spcPts val="1200"/>
              </a:spcAft>
              <a:buFont typeface="Wingdings" pitchFamily="2" charset="2"/>
              <a:buChar char="v"/>
            </a:pPr>
            <a:r>
              <a:rPr lang="en-US" sz="2400" dirty="0">
                <a:solidFill>
                  <a:srgbClr val="000000"/>
                </a:solidFill>
              </a:rPr>
              <a:t>Tribal employee was sued in his personal or individual capacity, as opposed to official, capacity. </a:t>
            </a:r>
          </a:p>
          <a:p>
            <a:pPr marL="457200" indent="-457200">
              <a:spcAft>
                <a:spcPts val="1200"/>
              </a:spcAft>
              <a:buFont typeface="Wingdings" pitchFamily="2" charset="2"/>
              <a:buChar char="v"/>
            </a:pPr>
            <a:r>
              <a:rPr lang="en-US" sz="2400" dirty="0">
                <a:solidFill>
                  <a:srgbClr val="000000"/>
                </a:solidFill>
              </a:rPr>
              <a:t>Suits against government officers for actions taken under the color of state law are not barred by the state’s sovereign immunity. (</a:t>
            </a:r>
            <a:r>
              <a:rPr lang="en-US" sz="2400" i="1" dirty="0">
                <a:solidFill>
                  <a:srgbClr val="000000"/>
                </a:solidFill>
              </a:rPr>
              <a:t>citing </a:t>
            </a:r>
            <a:r>
              <a:rPr lang="en-US" sz="2400" i="1" dirty="0" err="1">
                <a:solidFill>
                  <a:srgbClr val="000000"/>
                </a:solidFill>
              </a:rPr>
              <a:t>Hafer</a:t>
            </a:r>
            <a:r>
              <a:rPr lang="en-US" sz="2400" i="1" dirty="0">
                <a:solidFill>
                  <a:srgbClr val="000000"/>
                </a:solidFill>
              </a:rPr>
              <a:t> </a:t>
            </a:r>
            <a:r>
              <a:rPr lang="en-US" sz="2400" dirty="0">
                <a:solidFill>
                  <a:srgbClr val="000000"/>
                </a:solidFill>
              </a:rPr>
              <a:t>and</a:t>
            </a:r>
            <a:r>
              <a:rPr lang="en-US" sz="2400" i="1" dirty="0">
                <a:solidFill>
                  <a:srgbClr val="000000"/>
                </a:solidFill>
              </a:rPr>
              <a:t> Bivens)</a:t>
            </a:r>
          </a:p>
          <a:p>
            <a:pPr marL="457200" indent="-457200">
              <a:spcAft>
                <a:spcPts val="1200"/>
              </a:spcAft>
              <a:buFont typeface="Wingdings" pitchFamily="2" charset="2"/>
              <a:buChar char="v"/>
            </a:pPr>
            <a:r>
              <a:rPr lang="en-US" sz="2400" dirty="0">
                <a:solidFill>
                  <a:srgbClr val="000000"/>
                </a:solidFill>
              </a:rPr>
              <a:t>“This is not a suit against [the]Tribal employee in his official capacity. It is simply a suit against employee to recover for his personal actions, which will not </a:t>
            </a:r>
            <a:r>
              <a:rPr lang="en-US" sz="2400" i="1" dirty="0">
                <a:solidFill>
                  <a:srgbClr val="000000"/>
                </a:solidFill>
              </a:rPr>
              <a:t>require</a:t>
            </a:r>
            <a:r>
              <a:rPr lang="en-US" sz="2400" dirty="0">
                <a:solidFill>
                  <a:srgbClr val="000000"/>
                </a:solidFill>
              </a:rPr>
              <a:t> action by the sovereign or disturb the sovereign’s property.”</a:t>
            </a:r>
            <a:endParaRPr lang="en-US" sz="1600" dirty="0">
              <a:solidFill>
                <a:srgbClr val="000000"/>
              </a:solidFill>
            </a:endParaRP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685800" y="646402"/>
            <a:ext cx="7139354" cy="1428584"/>
          </a:xfrm>
        </p:spPr>
        <p:txBody>
          <a:bodyPr>
            <a:normAutofit/>
          </a:bodyPr>
          <a:lstStyle/>
          <a:p>
            <a:r>
              <a:rPr lang="en-US" sz="4000" b="1" dirty="0">
                <a:solidFill>
                  <a:srgbClr val="C00000"/>
                </a:solidFill>
              </a:rPr>
              <a:t>What the </a:t>
            </a:r>
            <a:r>
              <a:rPr lang="en-US" sz="4000" b="1" i="1" dirty="0">
                <a:solidFill>
                  <a:srgbClr val="C00000"/>
                </a:solidFill>
              </a:rPr>
              <a:t>L v. C </a:t>
            </a:r>
            <a:r>
              <a:rPr lang="en-US" sz="4000" b="1" dirty="0">
                <a:solidFill>
                  <a:srgbClr val="C00000"/>
                </a:solidFill>
              </a:rPr>
              <a:t>Majority Said </a:t>
            </a:r>
            <a:endParaRPr lang="en-US" sz="4000" dirty="0">
              <a:solidFill>
                <a:srgbClr val="C00000"/>
              </a:solidFill>
              <a:latin typeface="Raleway SemiBold" panose="020B0003030101060003" pitchFamily="34" charset="0"/>
            </a:endParaRPr>
          </a:p>
        </p:txBody>
      </p:sp>
      <p:sp>
        <p:nvSpPr>
          <p:cNvPr id="5" name="Slide Number Placeholder 4">
            <a:extLst>
              <a:ext uri="{FF2B5EF4-FFF2-40B4-BE49-F238E27FC236}">
                <a16:creationId xmlns:a16="http://schemas.microsoft.com/office/drawing/2014/main" id="{EED8B55A-0D5D-BB5E-A4F0-932DA1E13624}"/>
              </a:ext>
            </a:extLst>
          </p:cNvPr>
          <p:cNvSpPr>
            <a:spLocks noGrp="1"/>
          </p:cNvSpPr>
          <p:nvPr>
            <p:ph type="sldNum" sz="quarter" idx="12"/>
          </p:nvPr>
        </p:nvSpPr>
        <p:spPr/>
        <p:txBody>
          <a:bodyPr/>
          <a:lstStyle/>
          <a:p>
            <a:fld id="{712EF165-5C3F-4E4F-922D-84F851B92937}" type="slidenum">
              <a:rPr lang="en-US" smtClean="0"/>
              <a:t>3</a:t>
            </a:fld>
            <a:endParaRPr lang="en-US"/>
          </a:p>
        </p:txBody>
      </p:sp>
      <p:pic>
        <p:nvPicPr>
          <p:cNvPr id="8" name="Picture 7">
            <a:extLst>
              <a:ext uri="{FF2B5EF4-FFF2-40B4-BE49-F238E27FC236}">
                <a16:creationId xmlns:a16="http://schemas.microsoft.com/office/drawing/2014/main" id="{70A7DB47-25F9-8C16-E3BD-172E10046944}"/>
              </a:ext>
            </a:extLst>
          </p:cNvPr>
          <p:cNvPicPr>
            <a:picLocks noChangeAspect="1"/>
          </p:cNvPicPr>
          <p:nvPr/>
        </p:nvPicPr>
        <p:blipFill>
          <a:blip r:embed="rId3"/>
          <a:stretch>
            <a:fillRect/>
          </a:stretch>
        </p:blipFill>
        <p:spPr>
          <a:xfrm>
            <a:off x="756137" y="3774671"/>
            <a:ext cx="2104956" cy="1678276"/>
          </a:xfrm>
          <a:prstGeom prst="rect">
            <a:avLst/>
          </a:prstGeom>
        </p:spPr>
      </p:pic>
    </p:spTree>
    <p:extLst>
      <p:ext uri="{BB962C8B-B14F-4D97-AF65-F5344CB8AC3E}">
        <p14:creationId xmlns:p14="http://schemas.microsoft.com/office/powerpoint/2010/main" val="840565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251CC2-973E-61C0-23D8-7DFD1CECDB14}"/>
              </a:ext>
            </a:extLst>
          </p:cNvPr>
          <p:cNvSpPr txBox="1"/>
          <p:nvPr/>
        </p:nvSpPr>
        <p:spPr>
          <a:xfrm>
            <a:off x="3404181" y="1862667"/>
            <a:ext cx="8472260" cy="4893647"/>
          </a:xfrm>
          <a:prstGeom prst="rect">
            <a:avLst/>
          </a:prstGeom>
          <a:noFill/>
        </p:spPr>
        <p:txBody>
          <a:bodyPr wrap="square" rtlCol="0">
            <a:spAutoFit/>
          </a:bodyPr>
          <a:lstStyle/>
          <a:p>
            <a:pPr indent="-342900" algn="l">
              <a:buFont typeface="Wingdings" pitchFamily="2" charset="2"/>
              <a:buChar char="v"/>
            </a:pPr>
            <a:r>
              <a:rPr lang="en-US" sz="2400" dirty="0"/>
              <a:t>Copper River Native Association (CRNA) is an intertribal entity in Alaska. </a:t>
            </a:r>
          </a:p>
          <a:p>
            <a:pPr indent="-342900" algn="l">
              <a:buFont typeface="Wingdings" pitchFamily="2" charset="2"/>
              <a:buChar char="v"/>
            </a:pPr>
            <a:r>
              <a:rPr lang="en-US" sz="2400" dirty="0">
                <a:effectLst/>
                <a:ea typeface="Georgia" panose="02040502050405020303" pitchFamily="18" charset="0"/>
                <a:cs typeface="Georgia" panose="02040502050405020303" pitchFamily="18" charset="0"/>
              </a:rPr>
              <a:t>Created and controlled by federally recognized Alaska Native tribes to provide services for members, including tribal health care. </a:t>
            </a:r>
          </a:p>
          <a:p>
            <a:pPr indent="-342900" algn="l">
              <a:buFont typeface="Wingdings" pitchFamily="2" charset="2"/>
              <a:buChar char="v"/>
            </a:pPr>
            <a:r>
              <a:rPr lang="en-US" sz="2400" dirty="0">
                <a:effectLst/>
                <a:ea typeface="Georgia" panose="02040502050405020303" pitchFamily="18" charset="0"/>
                <a:cs typeface="Georgia" panose="02040502050405020303" pitchFamily="18" charset="0"/>
              </a:rPr>
              <a:t>CRNA is defined as an inter-tribal consortium under Indian Self-Determination Act.</a:t>
            </a:r>
          </a:p>
          <a:p>
            <a:pPr indent="-342900" algn="l">
              <a:buFont typeface="Wingdings" pitchFamily="2" charset="2"/>
              <a:buChar char="v"/>
            </a:pPr>
            <a:r>
              <a:rPr lang="en-US" sz="2400" dirty="0">
                <a:effectLst/>
                <a:ea typeface="Georgia" panose="02040502050405020303" pitchFamily="18" charset="0"/>
                <a:cs typeface="Georgia" panose="02040502050405020303" pitchFamily="18" charset="0"/>
              </a:rPr>
              <a:t>A former employee sued CRNA over her termination. </a:t>
            </a:r>
          </a:p>
          <a:p>
            <a:pPr indent="-342900" algn="l">
              <a:buFont typeface="Wingdings" pitchFamily="2" charset="2"/>
              <a:buChar char="v"/>
            </a:pPr>
            <a:r>
              <a:rPr lang="en-US" sz="2400" dirty="0">
                <a:ea typeface="Georgia" panose="02040502050405020303" pitchFamily="18" charset="0"/>
                <a:cs typeface="Georgia" panose="02040502050405020303" pitchFamily="18" charset="0"/>
              </a:rPr>
              <a:t>Lower Court dismissed her claim: CRNA is </a:t>
            </a:r>
            <a:r>
              <a:rPr lang="en-US" sz="2400" dirty="0">
                <a:effectLst/>
                <a:ea typeface="Georgia" panose="02040502050405020303" pitchFamily="18" charset="0"/>
                <a:cs typeface="Georgia" panose="02040502050405020303" pitchFamily="18" charset="0"/>
              </a:rPr>
              <a:t>an arm of its member tribes and therefore entitled to sovereign immunity. </a:t>
            </a:r>
          </a:p>
          <a:p>
            <a:pPr indent="-342900" algn="l">
              <a:buFont typeface="Wingdings" pitchFamily="2" charset="2"/>
              <a:buChar char="v"/>
            </a:pPr>
            <a:r>
              <a:rPr lang="en-US" sz="2400" dirty="0">
                <a:effectLst/>
                <a:ea typeface="Georgia" panose="02040502050405020303" pitchFamily="18" charset="0"/>
                <a:cs typeface="Georgia" panose="02040502050405020303" pitchFamily="18" charset="0"/>
              </a:rPr>
              <a:t>The former employee argued that CRNA is not entitled to tribal immunity under a 2004 Alaska Supreme Court decision:  </a:t>
            </a:r>
            <a:r>
              <a:rPr lang="en-US" sz="2400" i="1" dirty="0">
                <a:effectLst/>
                <a:ea typeface="Georgia" panose="02040502050405020303" pitchFamily="18" charset="0"/>
                <a:cs typeface="Georgia" panose="02040502050405020303" pitchFamily="18" charset="0"/>
              </a:rPr>
              <a:t>Runyon ex rel</a:t>
            </a:r>
            <a:r>
              <a:rPr lang="en-US" sz="2400" dirty="0">
                <a:effectLst/>
                <a:ea typeface="Georgia" panose="02040502050405020303" pitchFamily="18" charset="0"/>
                <a:cs typeface="Georgia" panose="02040502050405020303" pitchFamily="18" charset="0"/>
              </a:rPr>
              <a:t>. </a:t>
            </a:r>
            <a:r>
              <a:rPr lang="en-US" sz="2400" i="1" dirty="0">
                <a:effectLst/>
                <a:ea typeface="Georgia" panose="02040502050405020303" pitchFamily="18" charset="0"/>
                <a:cs typeface="Georgia" panose="02040502050405020303" pitchFamily="18" charset="0"/>
              </a:rPr>
              <a:t>B</a:t>
            </a:r>
            <a:r>
              <a:rPr lang="en-US" sz="2400" dirty="0">
                <a:effectLst/>
                <a:ea typeface="Georgia" panose="02040502050405020303" pitchFamily="18" charset="0"/>
                <a:cs typeface="Georgia" panose="02040502050405020303" pitchFamily="18" charset="0"/>
              </a:rPr>
              <a:t>. </a:t>
            </a:r>
            <a:r>
              <a:rPr lang="en-US" sz="2400" i="1" dirty="0">
                <a:effectLst/>
                <a:ea typeface="Georgia" panose="02040502050405020303" pitchFamily="18" charset="0"/>
                <a:cs typeface="Georgia" panose="02040502050405020303" pitchFamily="18" charset="0"/>
              </a:rPr>
              <a:t>R</a:t>
            </a:r>
            <a:r>
              <a:rPr lang="en-US" sz="2400" dirty="0">
                <a:effectLst/>
                <a:ea typeface="Georgia" panose="02040502050405020303" pitchFamily="18" charset="0"/>
                <a:cs typeface="Georgia" panose="02040502050405020303" pitchFamily="18" charset="0"/>
              </a:rPr>
              <a:t>. </a:t>
            </a:r>
            <a:r>
              <a:rPr lang="en-US" sz="2400" i="1" dirty="0">
                <a:effectLst/>
                <a:ea typeface="Georgia" panose="02040502050405020303" pitchFamily="18" charset="0"/>
                <a:cs typeface="Georgia" panose="02040502050405020303" pitchFamily="18" charset="0"/>
              </a:rPr>
              <a:t>v</a:t>
            </a:r>
            <a:r>
              <a:rPr lang="en-US" sz="2400" dirty="0">
                <a:effectLst/>
                <a:ea typeface="Georgia" panose="02040502050405020303" pitchFamily="18" charset="0"/>
                <a:cs typeface="Georgia" panose="02040502050405020303" pitchFamily="18" charset="0"/>
              </a:rPr>
              <a:t>. </a:t>
            </a:r>
            <a:r>
              <a:rPr lang="en-US" sz="2400" i="1" dirty="0">
                <a:effectLst/>
                <a:ea typeface="Georgia" panose="02040502050405020303" pitchFamily="18" charset="0"/>
                <a:cs typeface="Georgia" panose="02040502050405020303" pitchFamily="18" charset="0"/>
              </a:rPr>
              <a:t>Association of Village Council Presidents – </a:t>
            </a:r>
            <a:r>
              <a:rPr lang="en-US" sz="2400" dirty="0">
                <a:effectLst/>
                <a:ea typeface="Georgia" panose="02040502050405020303" pitchFamily="18" charset="0"/>
                <a:cs typeface="Georgia" panose="02040502050405020303" pitchFamily="18" charset="0"/>
              </a:rPr>
              <a:t>which allowed suit against an intertribal consortium</a:t>
            </a:r>
            <a:r>
              <a:rPr lang="en-US" sz="2400" i="1" dirty="0">
                <a:effectLst/>
                <a:ea typeface="Georgia" panose="02040502050405020303" pitchFamily="18" charset="0"/>
                <a:cs typeface="Georgia" panose="02040502050405020303" pitchFamily="18" charset="0"/>
              </a:rPr>
              <a:t>.</a:t>
            </a:r>
            <a:endParaRPr lang="en-US" sz="2400" dirty="0">
              <a:effectLst/>
              <a:ea typeface="Georgia" panose="02040502050405020303" pitchFamily="18" charset="0"/>
              <a:cs typeface="Georgia" panose="02040502050405020303" pitchFamily="18" charset="0"/>
            </a:endParaRP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3797"/>
            <a:ext cx="10709030" cy="918870"/>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Ito v. Copper River Native Association</a:t>
            </a:r>
            <a:r>
              <a:rPr lang="en-US" sz="3200" b="1" i="1" dirty="0">
                <a:solidFill>
                  <a:srgbClr val="C00000"/>
                </a:solidFill>
              </a:rPr>
              <a:t>, </a:t>
            </a:r>
            <a:br>
              <a:rPr lang="en-US" sz="3200" b="1" i="1" dirty="0">
                <a:solidFill>
                  <a:srgbClr val="C00000"/>
                </a:solidFill>
              </a:rPr>
            </a:br>
            <a:r>
              <a:rPr lang="en-US" sz="3200" dirty="0">
                <a:solidFill>
                  <a:srgbClr val="C00000"/>
                </a:solidFill>
              </a:rPr>
              <a:t>547 P. 3d. 1003, Alaska </a:t>
            </a:r>
            <a:r>
              <a:rPr lang="en-US" sz="3200" dirty="0" err="1">
                <a:solidFill>
                  <a:srgbClr val="C00000"/>
                </a:solidFill>
              </a:rPr>
              <a:t>S.Ct</a:t>
            </a:r>
            <a:r>
              <a:rPr lang="en-US" sz="3200" dirty="0">
                <a:solidFill>
                  <a:srgbClr val="C00000"/>
                </a:solidFill>
              </a:rPr>
              <a:t>. (April 26, 2024)</a:t>
            </a:r>
          </a:p>
        </p:txBody>
      </p:sp>
      <p:pic>
        <p:nvPicPr>
          <p:cNvPr id="2" name="Picture 1">
            <a:extLst>
              <a:ext uri="{FF2B5EF4-FFF2-40B4-BE49-F238E27FC236}">
                <a16:creationId xmlns:a16="http://schemas.microsoft.com/office/drawing/2014/main" id="{A9BC8FAE-BAE5-CD04-D636-F915C261D864}"/>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3B36AAB2-0ACE-A00A-D913-C8855A1E8F4C}"/>
              </a:ext>
            </a:extLst>
          </p:cNvPr>
          <p:cNvSpPr>
            <a:spLocks noGrp="1"/>
          </p:cNvSpPr>
          <p:nvPr>
            <p:ph type="sldNum" sz="quarter" idx="12"/>
          </p:nvPr>
        </p:nvSpPr>
        <p:spPr/>
        <p:txBody>
          <a:bodyPr/>
          <a:lstStyle/>
          <a:p>
            <a:fld id="{712EF165-5C3F-4E4F-922D-84F851B92937}" type="slidenum">
              <a:rPr lang="en-US" smtClean="0"/>
              <a:t>30</a:t>
            </a:fld>
            <a:endParaRPr lang="en-US"/>
          </a:p>
        </p:txBody>
      </p:sp>
    </p:spTree>
    <p:extLst>
      <p:ext uri="{BB962C8B-B14F-4D97-AF65-F5344CB8AC3E}">
        <p14:creationId xmlns:p14="http://schemas.microsoft.com/office/powerpoint/2010/main" val="98807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251CC2-973E-61C0-23D8-7DFD1CECDB14}"/>
              </a:ext>
            </a:extLst>
          </p:cNvPr>
          <p:cNvSpPr txBox="1"/>
          <p:nvPr/>
        </p:nvSpPr>
        <p:spPr>
          <a:xfrm>
            <a:off x="3640667" y="1913467"/>
            <a:ext cx="8235773" cy="4616648"/>
          </a:xfrm>
          <a:prstGeom prst="rect">
            <a:avLst/>
          </a:prstGeom>
          <a:noFill/>
        </p:spPr>
        <p:txBody>
          <a:bodyPr wrap="square" rtlCol="0">
            <a:spAutoFit/>
          </a:bodyPr>
          <a:lstStyle/>
          <a:p>
            <a:pPr marL="342900" indent="-342900" algn="l">
              <a:buFont typeface="Wingdings" pitchFamily="2" charset="2"/>
              <a:buChar char="v"/>
            </a:pPr>
            <a:r>
              <a:rPr lang="en-US" sz="2400" dirty="0"/>
              <a:t>Court ruled in favor of CRNA.</a:t>
            </a:r>
          </a:p>
          <a:p>
            <a:pPr marL="342900" indent="-342900" algn="l">
              <a:buFont typeface="Wingdings" pitchFamily="2" charset="2"/>
              <a:buChar char="v"/>
            </a:pPr>
            <a:endParaRPr lang="en-US" sz="1000" dirty="0"/>
          </a:p>
          <a:p>
            <a:pPr marL="342900" indent="-342900" algn="l">
              <a:buFont typeface="Wingdings" pitchFamily="2" charset="2"/>
              <a:buChar char="v"/>
            </a:pPr>
            <a:r>
              <a:rPr lang="en-US" sz="2400" dirty="0"/>
              <a:t>Test used in </a:t>
            </a:r>
            <a:r>
              <a:rPr lang="en-US" sz="2400" i="1" dirty="0"/>
              <a:t>Runyon</a:t>
            </a:r>
            <a:r>
              <a:rPr lang="en-US" sz="2400" dirty="0"/>
              <a:t> (which focused on the financial relationship between the tribe and the subordinate tribal entity as dispositive) is </a:t>
            </a:r>
            <a:r>
              <a:rPr lang="en-US" sz="2400" u="sng" dirty="0"/>
              <a:t>outdated.</a:t>
            </a:r>
          </a:p>
          <a:p>
            <a:pPr algn="l"/>
            <a:r>
              <a:rPr lang="en-US" sz="1000" u="sng" dirty="0"/>
              <a:t>.</a:t>
            </a:r>
          </a:p>
          <a:p>
            <a:pPr marL="342900" indent="-342900" algn="l">
              <a:buFont typeface="Wingdings" pitchFamily="2" charset="2"/>
              <a:buChar char="v"/>
            </a:pPr>
            <a:r>
              <a:rPr lang="en-US" sz="2400" dirty="0"/>
              <a:t>Federal courts have refined the test of subordinate entity sovereign immunity in subsequent years.</a:t>
            </a:r>
          </a:p>
          <a:p>
            <a:pPr marL="342900" indent="-342900" algn="l">
              <a:buFont typeface="Wingdings" pitchFamily="2" charset="2"/>
              <a:buChar char="v"/>
            </a:pPr>
            <a:endParaRPr lang="en-US" sz="1000" dirty="0"/>
          </a:p>
          <a:p>
            <a:pPr marL="347472" indent="-347472">
              <a:buFont typeface="Wingdings" pitchFamily="2" charset="2"/>
              <a:buChar char="v"/>
            </a:pPr>
            <a:r>
              <a:rPr lang="en-US" sz="2400" i="1" dirty="0"/>
              <a:t>Ito</a:t>
            </a:r>
            <a:r>
              <a:rPr lang="en-US" sz="2400" dirty="0"/>
              <a:t> court applied a multi-factor test from </a:t>
            </a:r>
            <a:r>
              <a:rPr lang="en-US" sz="2400" i="1" dirty="0">
                <a:effectLst/>
              </a:rPr>
              <a:t>Breakthrough Management Group, Inc. v. Chukchansi</a:t>
            </a:r>
            <a:r>
              <a:rPr lang="en-US" sz="2400" i="1" dirty="0"/>
              <a:t> </a:t>
            </a:r>
            <a:r>
              <a:rPr lang="en-US" sz="2400" dirty="0"/>
              <a:t>(used by most other courts, including the federal courts) for determining whether a subsidiary tribal entity, including an intertribal consortium, is entitled to assert its parent tribes’ sovereign immunity.</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316523"/>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3797"/>
            <a:ext cx="10709030" cy="969670"/>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Ito v. Copper River Native Association, </a:t>
            </a:r>
            <a:br>
              <a:rPr lang="en-US" sz="3200" b="1" dirty="0">
                <a:solidFill>
                  <a:srgbClr val="C00000"/>
                </a:solidFill>
              </a:rPr>
            </a:br>
            <a:r>
              <a:rPr lang="en-US" sz="3200" dirty="0">
                <a:solidFill>
                  <a:srgbClr val="C00000"/>
                </a:solidFill>
              </a:rPr>
              <a:t>547 P. 3d. 1003, Alaska </a:t>
            </a:r>
            <a:r>
              <a:rPr lang="en-US" sz="3200" dirty="0" err="1">
                <a:solidFill>
                  <a:srgbClr val="C00000"/>
                </a:solidFill>
              </a:rPr>
              <a:t>S.Ct</a:t>
            </a:r>
            <a:r>
              <a:rPr lang="en-US" sz="3200" dirty="0">
                <a:solidFill>
                  <a:srgbClr val="C00000"/>
                </a:solidFill>
              </a:rPr>
              <a:t>. (April 26, 2024)</a:t>
            </a:r>
          </a:p>
        </p:txBody>
      </p:sp>
      <p:pic>
        <p:nvPicPr>
          <p:cNvPr id="2" name="Picture 1">
            <a:extLst>
              <a:ext uri="{FF2B5EF4-FFF2-40B4-BE49-F238E27FC236}">
                <a16:creationId xmlns:a16="http://schemas.microsoft.com/office/drawing/2014/main" id="{717A8818-1BC0-4D4C-0410-F974A637ED9F}"/>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C1D99AEE-B7BA-B0CF-5E6F-B2EBD1D9F21F}"/>
              </a:ext>
            </a:extLst>
          </p:cNvPr>
          <p:cNvSpPr>
            <a:spLocks noGrp="1"/>
          </p:cNvSpPr>
          <p:nvPr>
            <p:ph type="sldNum" sz="quarter" idx="12"/>
          </p:nvPr>
        </p:nvSpPr>
        <p:spPr/>
        <p:txBody>
          <a:bodyPr/>
          <a:lstStyle/>
          <a:p>
            <a:fld id="{712EF165-5C3F-4E4F-922D-84F851B92937}" type="slidenum">
              <a:rPr lang="en-US" smtClean="0"/>
              <a:t>31</a:t>
            </a:fld>
            <a:endParaRPr lang="en-US"/>
          </a:p>
        </p:txBody>
      </p:sp>
    </p:spTree>
    <p:extLst>
      <p:ext uri="{BB962C8B-B14F-4D97-AF65-F5344CB8AC3E}">
        <p14:creationId xmlns:p14="http://schemas.microsoft.com/office/powerpoint/2010/main" val="326612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7251CC2-973E-61C0-23D8-7DFD1CECDB14}"/>
              </a:ext>
            </a:extLst>
          </p:cNvPr>
          <p:cNvSpPr txBox="1"/>
          <p:nvPr/>
        </p:nvSpPr>
        <p:spPr>
          <a:xfrm>
            <a:off x="3299432" y="2286000"/>
            <a:ext cx="8266035" cy="3416320"/>
          </a:xfrm>
          <a:prstGeom prst="rect">
            <a:avLst/>
          </a:prstGeom>
          <a:noFill/>
        </p:spPr>
        <p:txBody>
          <a:bodyPr wrap="square" rtlCol="0">
            <a:spAutoFit/>
          </a:bodyPr>
          <a:lstStyle/>
          <a:p>
            <a:pPr marL="444500" marR="24130" indent="-342900" algn="just">
              <a:lnSpc>
                <a:spcPct val="100000"/>
              </a:lnSpc>
              <a:spcBef>
                <a:spcPts val="0"/>
              </a:spcBef>
              <a:spcAft>
                <a:spcPts val="0"/>
              </a:spcAft>
              <a:buFont typeface="Wingdings" pitchFamily="2" charset="2"/>
              <a:buChar char="v"/>
            </a:pPr>
            <a:r>
              <a:rPr lang="en-US" sz="2400" dirty="0">
                <a:effectLst/>
                <a:ea typeface="Georgia" panose="02040502050405020303" pitchFamily="18" charset="0"/>
                <a:cs typeface="Georgia" panose="02040502050405020303" pitchFamily="18" charset="0"/>
              </a:rPr>
              <a:t>A number of state courts also have considered arm-of-the-tribe immunity since </a:t>
            </a:r>
            <a:r>
              <a:rPr lang="en-US" sz="2400" i="1" dirty="0">
                <a:effectLst/>
                <a:ea typeface="Georgia" panose="02040502050405020303" pitchFamily="18" charset="0"/>
                <a:cs typeface="Georgia" panose="02040502050405020303" pitchFamily="18" charset="0"/>
              </a:rPr>
              <a:t>Runyon</a:t>
            </a:r>
            <a:r>
              <a:rPr lang="en-US" sz="2400" dirty="0">
                <a:effectLst/>
                <a:ea typeface="Georgia" panose="02040502050405020303" pitchFamily="18" charset="0"/>
                <a:cs typeface="Georgia" panose="02040502050405020303" pitchFamily="18" charset="0"/>
              </a:rPr>
              <a:t>. </a:t>
            </a:r>
          </a:p>
          <a:p>
            <a:pPr marL="444500" marR="24130" indent="-342900" algn="just">
              <a:lnSpc>
                <a:spcPct val="100000"/>
              </a:lnSpc>
              <a:spcBef>
                <a:spcPts val="0"/>
              </a:spcBef>
              <a:spcAft>
                <a:spcPts val="0"/>
              </a:spcAft>
              <a:buFont typeface="Wingdings" pitchFamily="2" charset="2"/>
              <a:buChar char="v"/>
            </a:pPr>
            <a:endParaRPr lang="en-US" sz="2400" dirty="0">
              <a:effectLst/>
              <a:ea typeface="Georgia" panose="02040502050405020303" pitchFamily="18" charset="0"/>
              <a:cs typeface="Georgia" panose="02040502050405020303" pitchFamily="18" charset="0"/>
            </a:endParaRPr>
          </a:p>
          <a:p>
            <a:pPr marL="444500" marR="24130" indent="-342900" algn="just">
              <a:lnSpc>
                <a:spcPct val="100000"/>
              </a:lnSpc>
              <a:spcBef>
                <a:spcPts val="0"/>
              </a:spcBef>
              <a:spcAft>
                <a:spcPts val="0"/>
              </a:spcAft>
              <a:buFont typeface="Wingdings" pitchFamily="2" charset="2"/>
              <a:buChar char="v"/>
            </a:pPr>
            <a:r>
              <a:rPr lang="en-US" sz="2400" dirty="0">
                <a:effectLst/>
                <a:ea typeface="Georgia" panose="02040502050405020303" pitchFamily="18" charset="0"/>
                <a:cs typeface="Georgia" panose="02040502050405020303" pitchFamily="18" charset="0"/>
              </a:rPr>
              <a:t>Like the federal circuit courts, most have rejected formal financial insulation as a dispositive factor.</a:t>
            </a:r>
          </a:p>
          <a:p>
            <a:pPr marL="444500" marR="24130" indent="-342900" algn="just">
              <a:lnSpc>
                <a:spcPct val="100000"/>
              </a:lnSpc>
              <a:spcBef>
                <a:spcPts val="0"/>
              </a:spcBef>
              <a:spcAft>
                <a:spcPts val="0"/>
              </a:spcAft>
              <a:buFont typeface="Wingdings" pitchFamily="2" charset="2"/>
              <a:buChar char="v"/>
            </a:pPr>
            <a:endParaRPr lang="en-US" sz="2400" b="1" dirty="0">
              <a:effectLst/>
              <a:ea typeface="Georgia" panose="02040502050405020303" pitchFamily="18" charset="0"/>
              <a:cs typeface="Georgia" panose="02040502050405020303" pitchFamily="18" charset="0"/>
            </a:endParaRPr>
          </a:p>
          <a:p>
            <a:pPr marL="444500" marR="24130" indent="-342900" algn="just">
              <a:lnSpc>
                <a:spcPct val="100000"/>
              </a:lnSpc>
              <a:spcBef>
                <a:spcPts val="0"/>
              </a:spcBef>
              <a:spcAft>
                <a:spcPts val="0"/>
              </a:spcAft>
              <a:buFont typeface="Wingdings" pitchFamily="2" charset="2"/>
              <a:buChar char="v"/>
            </a:pPr>
            <a:r>
              <a:rPr lang="en-US" sz="2400" b="1" dirty="0">
                <a:effectLst/>
                <a:ea typeface="Georgia" panose="02040502050405020303" pitchFamily="18" charset="0"/>
                <a:cs typeface="Georgia" panose="02040502050405020303" pitchFamily="18" charset="0"/>
              </a:rPr>
              <a:t>“New York is the sole outlier; in 2014 the New York Court of Appeals reaffirmed the real-party-in-interest test that we adopted in </a:t>
            </a:r>
            <a:r>
              <a:rPr lang="en-US" sz="2400" b="1" i="1" dirty="0">
                <a:effectLst/>
                <a:ea typeface="Georgia" panose="02040502050405020303" pitchFamily="18" charset="0"/>
                <a:cs typeface="Georgia" panose="02040502050405020303" pitchFamily="18" charset="0"/>
              </a:rPr>
              <a:t>Runyon.”</a:t>
            </a:r>
            <a:endParaRPr lang="en-US" sz="2400" b="1" dirty="0">
              <a:effectLst/>
              <a:ea typeface="Georgia" panose="02040502050405020303" pitchFamily="18" charset="0"/>
              <a:cs typeface="Georgia" panose="02040502050405020303" pitchFamily="18" charset="0"/>
            </a:endParaRP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656" y="565632"/>
            <a:ext cx="2965775" cy="5311714"/>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03386" y="943797"/>
            <a:ext cx="10709030" cy="1155936"/>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Ito v. Copper River Native Association, </a:t>
            </a:r>
            <a:br>
              <a:rPr lang="en-US" sz="3200" b="1" dirty="0">
                <a:solidFill>
                  <a:srgbClr val="C00000"/>
                </a:solidFill>
              </a:rPr>
            </a:br>
            <a:r>
              <a:rPr lang="en-US" sz="3200" dirty="0">
                <a:solidFill>
                  <a:srgbClr val="C00000"/>
                </a:solidFill>
              </a:rPr>
              <a:t>547 P. 3d. 1003, Alaska </a:t>
            </a:r>
            <a:r>
              <a:rPr lang="en-US" sz="3200" dirty="0" err="1">
                <a:solidFill>
                  <a:srgbClr val="C00000"/>
                </a:solidFill>
              </a:rPr>
              <a:t>S.Ct</a:t>
            </a:r>
            <a:r>
              <a:rPr lang="en-US" sz="3200" dirty="0">
                <a:solidFill>
                  <a:srgbClr val="C00000"/>
                </a:solidFill>
              </a:rPr>
              <a:t>. (April 26, 2024)</a:t>
            </a:r>
          </a:p>
        </p:txBody>
      </p:sp>
      <p:pic>
        <p:nvPicPr>
          <p:cNvPr id="2" name="Picture 1">
            <a:extLst>
              <a:ext uri="{FF2B5EF4-FFF2-40B4-BE49-F238E27FC236}">
                <a16:creationId xmlns:a16="http://schemas.microsoft.com/office/drawing/2014/main" id="{455024FF-D12D-E220-94DE-3C40F8CCE230}"/>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EB8E2B64-67B2-6EA6-8DFC-84981BDAFC10}"/>
              </a:ext>
            </a:extLst>
          </p:cNvPr>
          <p:cNvSpPr>
            <a:spLocks noGrp="1"/>
          </p:cNvSpPr>
          <p:nvPr>
            <p:ph type="sldNum" sz="quarter" idx="12"/>
          </p:nvPr>
        </p:nvSpPr>
        <p:spPr/>
        <p:txBody>
          <a:bodyPr/>
          <a:lstStyle/>
          <a:p>
            <a:fld id="{712EF165-5C3F-4E4F-922D-84F851B92937}" type="slidenum">
              <a:rPr lang="en-US" smtClean="0"/>
              <a:t>32</a:t>
            </a:fld>
            <a:endParaRPr lang="en-US"/>
          </a:p>
        </p:txBody>
      </p:sp>
    </p:spTree>
    <p:extLst>
      <p:ext uri="{BB962C8B-B14F-4D97-AF65-F5344CB8AC3E}">
        <p14:creationId xmlns:p14="http://schemas.microsoft.com/office/powerpoint/2010/main" val="1065697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8E99-84E0-2230-9E58-98A394DA753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66B864F-FDE9-CC40-402C-297411E904E2}"/>
              </a:ext>
            </a:extLst>
          </p:cNvPr>
          <p:cNvSpPr txBox="1"/>
          <p:nvPr/>
        </p:nvSpPr>
        <p:spPr>
          <a:xfrm>
            <a:off x="3299431" y="2286000"/>
            <a:ext cx="8333769" cy="3724096"/>
          </a:xfrm>
          <a:prstGeom prst="rect">
            <a:avLst/>
          </a:prstGeom>
          <a:noFill/>
        </p:spPr>
        <p:txBody>
          <a:bodyPr wrap="square" rtlCol="0">
            <a:spAutoFit/>
          </a:bodyPr>
          <a:lstStyle/>
          <a:p>
            <a:pPr marL="444500" marR="24130" indent="-342900" algn="just">
              <a:spcBef>
                <a:spcPts val="0"/>
              </a:spcBef>
              <a:spcAft>
                <a:spcPts val="0"/>
              </a:spcAft>
              <a:buFont typeface="Wingdings" pitchFamily="2" charset="2"/>
              <a:buChar char="v"/>
            </a:pPr>
            <a:r>
              <a:rPr lang="en-US" sz="2400" dirty="0">
                <a:effectLst/>
                <a:ea typeface="Georgia" panose="02040502050405020303" pitchFamily="18" charset="0"/>
                <a:cs typeface="Georgia" panose="02040502050405020303" pitchFamily="18" charset="0"/>
              </a:rPr>
              <a:t>The decision goes into great detail </a:t>
            </a:r>
            <a:r>
              <a:rPr lang="en-US" sz="2400" dirty="0">
                <a:ea typeface="Georgia" panose="02040502050405020303" pitchFamily="18" charset="0"/>
                <a:cs typeface="Georgia" panose="02040502050405020303" pitchFamily="18" charset="0"/>
              </a:rPr>
              <a:t>looking at the multi-factor test, and comparing it with the Runyon financial factor test.</a:t>
            </a:r>
          </a:p>
          <a:p>
            <a:pPr marL="444500" marR="24130" indent="-342900" algn="just">
              <a:spcBef>
                <a:spcPts val="0"/>
              </a:spcBef>
              <a:spcAft>
                <a:spcPts val="0"/>
              </a:spcAft>
              <a:buFont typeface="Wingdings" pitchFamily="2" charset="2"/>
              <a:buChar char="v"/>
            </a:pPr>
            <a:endParaRPr lang="en-US" sz="1000" dirty="0">
              <a:effectLst/>
              <a:ea typeface="Georgia" panose="02040502050405020303" pitchFamily="18" charset="0"/>
              <a:cs typeface="Georgia" panose="02040502050405020303" pitchFamily="18" charset="0"/>
            </a:endParaRPr>
          </a:p>
          <a:p>
            <a:pPr marL="444500" marR="24130" indent="-342900" algn="just">
              <a:spcBef>
                <a:spcPts val="0"/>
              </a:spcBef>
              <a:spcAft>
                <a:spcPts val="0"/>
              </a:spcAft>
              <a:buFont typeface="Wingdings" pitchFamily="2" charset="2"/>
              <a:buChar char="v"/>
            </a:pPr>
            <a:r>
              <a:rPr lang="en-US" sz="2400" dirty="0">
                <a:effectLst/>
                <a:ea typeface="Georgia" panose="02040502050405020303" pitchFamily="18" charset="0"/>
                <a:cs typeface="Georgia" panose="02040502050405020303" pitchFamily="18" charset="0"/>
              </a:rPr>
              <a:t>The critical issue here is that one of the arguments that plaintiff (and the State of Alaska) made is that without the </a:t>
            </a:r>
            <a:r>
              <a:rPr lang="en-US" sz="2400" i="1" dirty="0">
                <a:effectLst/>
                <a:ea typeface="Georgia" panose="02040502050405020303" pitchFamily="18" charset="0"/>
                <a:cs typeface="Georgia" panose="02040502050405020303" pitchFamily="18" charset="0"/>
              </a:rPr>
              <a:t>Runyon</a:t>
            </a:r>
            <a:r>
              <a:rPr lang="en-US" sz="2400" dirty="0">
                <a:effectLst/>
                <a:ea typeface="Georgia" panose="02040502050405020303" pitchFamily="18" charset="0"/>
                <a:cs typeface="Georgia" panose="02040502050405020303" pitchFamily="18" charset="0"/>
              </a:rPr>
              <a:t> test, plaintiffs will have no remedy against bad actors.</a:t>
            </a:r>
          </a:p>
          <a:p>
            <a:pPr marL="444500" marR="24130" indent="-342900" algn="just">
              <a:spcBef>
                <a:spcPts val="0"/>
              </a:spcBef>
              <a:spcAft>
                <a:spcPts val="0"/>
              </a:spcAft>
              <a:buFont typeface="Wingdings" pitchFamily="2" charset="2"/>
              <a:buChar char="v"/>
            </a:pPr>
            <a:endParaRPr lang="en-US" sz="1000" b="1" dirty="0">
              <a:ea typeface="Georgia" panose="02040502050405020303" pitchFamily="18" charset="0"/>
              <a:cs typeface="Georgia" panose="02040502050405020303" pitchFamily="18" charset="0"/>
            </a:endParaRPr>
          </a:p>
          <a:p>
            <a:pPr marL="444500" marR="24130" indent="-342900" algn="just">
              <a:spcBef>
                <a:spcPts val="0"/>
              </a:spcBef>
              <a:spcAft>
                <a:spcPts val="0"/>
              </a:spcAft>
              <a:buFont typeface="Wingdings" pitchFamily="2" charset="2"/>
              <a:buChar char="v"/>
            </a:pPr>
            <a:r>
              <a:rPr lang="en-US" sz="2400" b="1" i="1" dirty="0">
                <a:effectLst/>
                <a:ea typeface="Georgia" panose="02040502050405020303" pitchFamily="18" charset="0"/>
                <a:cs typeface="Georgia" panose="02040502050405020303" pitchFamily="18" charset="0"/>
              </a:rPr>
              <a:t>Court considered and rejected this argument, noting that there are indeed other remedies, and specifically pointed out the ability to sue individual tribal entity officials in their individual capacity.</a:t>
            </a:r>
          </a:p>
        </p:txBody>
      </p:sp>
      <p:pic>
        <p:nvPicPr>
          <p:cNvPr id="13" name="Picture 12" descr="A picture containing logo&#10;&#10;Description automatically generated">
            <a:extLst>
              <a:ext uri="{FF2B5EF4-FFF2-40B4-BE49-F238E27FC236}">
                <a16:creationId xmlns:a16="http://schemas.microsoft.com/office/drawing/2014/main" id="{E1BC1463-8B15-83A0-F177-9926760914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656" y="565632"/>
            <a:ext cx="2965775" cy="5311714"/>
          </a:xfrm>
          <a:prstGeom prst="rect">
            <a:avLst/>
          </a:prstGeom>
        </p:spPr>
      </p:pic>
      <p:sp>
        <p:nvSpPr>
          <p:cNvPr id="4" name="Title 3">
            <a:extLst>
              <a:ext uri="{FF2B5EF4-FFF2-40B4-BE49-F238E27FC236}">
                <a16:creationId xmlns:a16="http://schemas.microsoft.com/office/drawing/2014/main" id="{EFEAC3B4-C1FB-3C1D-4334-682898FD08E6}"/>
              </a:ext>
            </a:extLst>
          </p:cNvPr>
          <p:cNvSpPr>
            <a:spLocks noGrp="1"/>
          </p:cNvSpPr>
          <p:nvPr>
            <p:ph type="title"/>
          </p:nvPr>
        </p:nvSpPr>
        <p:spPr>
          <a:xfrm>
            <a:off x="703386" y="943797"/>
            <a:ext cx="10709030" cy="1155936"/>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rPr>
              <a:t>Ito v. Copper River Native Association, </a:t>
            </a:r>
            <a:br>
              <a:rPr lang="en-US" sz="3200" b="1" dirty="0">
                <a:solidFill>
                  <a:srgbClr val="C00000"/>
                </a:solidFill>
              </a:rPr>
            </a:br>
            <a:r>
              <a:rPr lang="en-US" sz="3200" dirty="0">
                <a:solidFill>
                  <a:srgbClr val="C00000"/>
                </a:solidFill>
              </a:rPr>
              <a:t>547 P. 3d. 1003, Alaska </a:t>
            </a:r>
            <a:r>
              <a:rPr lang="en-US" sz="3200" dirty="0" err="1">
                <a:solidFill>
                  <a:srgbClr val="C00000"/>
                </a:solidFill>
              </a:rPr>
              <a:t>S.Ct</a:t>
            </a:r>
            <a:r>
              <a:rPr lang="en-US" sz="3200" dirty="0">
                <a:solidFill>
                  <a:srgbClr val="C00000"/>
                </a:solidFill>
              </a:rPr>
              <a:t>. (April 26, 2024)</a:t>
            </a:r>
          </a:p>
        </p:txBody>
      </p:sp>
      <p:pic>
        <p:nvPicPr>
          <p:cNvPr id="2" name="Picture 1">
            <a:extLst>
              <a:ext uri="{FF2B5EF4-FFF2-40B4-BE49-F238E27FC236}">
                <a16:creationId xmlns:a16="http://schemas.microsoft.com/office/drawing/2014/main" id="{56D59602-81A6-EA3E-DF25-420759C23943}"/>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E9ECB84E-C4BA-4075-05AA-046791E4A46F}"/>
              </a:ext>
            </a:extLst>
          </p:cNvPr>
          <p:cNvSpPr>
            <a:spLocks noGrp="1"/>
          </p:cNvSpPr>
          <p:nvPr>
            <p:ph type="sldNum" sz="quarter" idx="12"/>
          </p:nvPr>
        </p:nvSpPr>
        <p:spPr/>
        <p:txBody>
          <a:bodyPr/>
          <a:lstStyle/>
          <a:p>
            <a:fld id="{712EF165-5C3F-4E4F-922D-84F851B92937}" type="slidenum">
              <a:rPr lang="en-US" smtClean="0"/>
              <a:t>33</a:t>
            </a:fld>
            <a:endParaRPr lang="en-US"/>
          </a:p>
        </p:txBody>
      </p:sp>
    </p:spTree>
    <p:extLst>
      <p:ext uri="{BB962C8B-B14F-4D97-AF65-F5344CB8AC3E}">
        <p14:creationId xmlns:p14="http://schemas.microsoft.com/office/powerpoint/2010/main" val="159406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FD5FC448-A73D-D832-3DA4-6AD934665FC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A14A927C-50D0-941A-D5AA-1C949CC9B35B}"/>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6EFF41-EB02-9140-AB1C-62942011E556}"/>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394C987B-93A2-B44D-0838-EFB16C7221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idx="4294967295"/>
          </p:nvPr>
        </p:nvSpPr>
        <p:spPr>
          <a:xfrm>
            <a:off x="2224591" y="1944215"/>
            <a:ext cx="7122609" cy="2071464"/>
          </a:xfrm>
        </p:spPr>
        <p:txBody>
          <a:bodyPr>
            <a:noAutofit/>
          </a:bodyPr>
          <a:lstStyle/>
          <a:p>
            <a:br>
              <a:rPr lang="en-US" sz="2800" b="1" i="0" u="none" strike="noStrike" baseline="0" dirty="0">
                <a:solidFill>
                  <a:schemeClr val="bg1"/>
                </a:solidFill>
                <a:latin typeface="+mn-lt"/>
              </a:rPr>
            </a:br>
            <a:r>
              <a:rPr lang="en-US" sz="2000" b="1" i="0" u="none" strike="noStrike" baseline="0" dirty="0">
                <a:solidFill>
                  <a:schemeClr val="bg1"/>
                </a:solidFill>
                <a:latin typeface="+mn-lt"/>
              </a:rPr>
              <a:t>“</a:t>
            </a:r>
            <a:r>
              <a:rPr lang="en-US" sz="2000" b="1" i="1" dirty="0">
                <a:solidFill>
                  <a:schemeClr val="bg1"/>
                </a:solidFill>
                <a:effectLst/>
                <a:latin typeface="+mn-lt"/>
                <a:ea typeface="Georgia" panose="02040502050405020303" pitchFamily="18" charset="0"/>
                <a:cs typeface="Georgia" panose="02040502050405020303" pitchFamily="18" charset="0"/>
              </a:rPr>
              <a:t>We further note that even when entities like CRNA are entitled to sovereign immunity, injured parties still have paths to redress. "Congress is in a position to weigh and accommodate the competing policy concerns and reliance interests,”</a:t>
            </a:r>
            <a:r>
              <a:rPr lang="en-US" sz="2000" b="1" i="1" u="sng"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and Congress determined that certain claims against consortia like CRNA can proceed in federal court under the Federal Tort Claims Act. The United States Supreme Court has also held, analogizing to </a:t>
            </a:r>
            <a:r>
              <a:rPr lang="en-US" sz="2000" b="1" i="1" u="sng" dirty="0">
                <a:solidFill>
                  <a:schemeClr val="bg1"/>
                </a:solidFill>
                <a:effectLst/>
                <a:latin typeface="+mn-lt"/>
                <a:ea typeface="Georgia" panose="02040502050405020303" pitchFamily="18" charset="0"/>
                <a:cs typeface="Georgia" panose="02040502050405020303" pitchFamily="18" charset="0"/>
              </a:rPr>
              <a:t>Ex </a:t>
            </a:r>
            <a:r>
              <a:rPr lang="en-US" sz="2000" b="1" i="1" u="sng" dirty="0" err="1">
                <a:solidFill>
                  <a:schemeClr val="bg1"/>
                </a:solidFill>
                <a:effectLst/>
                <a:latin typeface="+mn-lt"/>
                <a:ea typeface="Georgia" panose="02040502050405020303" pitchFamily="18" charset="0"/>
                <a:cs typeface="Georgia" panose="02040502050405020303" pitchFamily="18" charset="0"/>
              </a:rPr>
              <a:t>parte</a:t>
            </a:r>
            <a:r>
              <a:rPr lang="en-US" sz="2000" b="1" i="1" u="sng" dirty="0">
                <a:solidFill>
                  <a:schemeClr val="bg1"/>
                </a:solidFill>
                <a:effectLst/>
                <a:latin typeface="+mn-lt"/>
                <a:ea typeface="Georgia" panose="02040502050405020303" pitchFamily="18" charset="0"/>
                <a:cs typeface="Georgia" panose="02040502050405020303" pitchFamily="18" charset="0"/>
              </a:rPr>
              <a:t> Young</a:t>
            </a:r>
            <a:r>
              <a:rPr lang="en-US" sz="2000" b="1" i="1" dirty="0">
                <a:solidFill>
                  <a:schemeClr val="bg1"/>
                </a:solidFill>
                <a:effectLst/>
                <a:latin typeface="+mn-lt"/>
                <a:ea typeface="Georgia" panose="02040502050405020303" pitchFamily="18" charset="0"/>
                <a:cs typeface="Georgia" panose="02040502050405020303" pitchFamily="18" charset="0"/>
              </a:rPr>
              <a:t>, that "tribal immunity does not bar … a suit for injunctive relief against individuals, including tribal officers, responsible for unlawful conduct." And as the State concedes, it has other mechanisms to enforce its laws, including negotiating waivers of immunity and criminally prosecuting officials, even if suits for damages are barred by sovereign</a:t>
            </a:r>
            <a:r>
              <a:rPr lang="en-US" sz="2000" b="1" i="1" spc="-15" dirty="0">
                <a:solidFill>
                  <a:schemeClr val="bg1"/>
                </a:solidFill>
                <a:effectLst/>
                <a:latin typeface="+mn-lt"/>
                <a:ea typeface="Georgia" panose="02040502050405020303" pitchFamily="18" charset="0"/>
                <a:cs typeface="Georgia" panose="02040502050405020303" pitchFamily="18" charset="0"/>
              </a:rPr>
              <a:t> </a:t>
            </a:r>
            <a:r>
              <a:rPr lang="en-US" sz="2000" b="1" i="1" dirty="0">
                <a:solidFill>
                  <a:schemeClr val="bg1"/>
                </a:solidFill>
                <a:effectLst/>
                <a:latin typeface="+mn-lt"/>
                <a:ea typeface="Georgia" panose="02040502050405020303" pitchFamily="18" charset="0"/>
                <a:cs typeface="Georgia" panose="02040502050405020303" pitchFamily="18" charset="0"/>
              </a:rPr>
              <a:t>immunity.</a:t>
            </a:r>
            <a:r>
              <a:rPr lang="en-US" sz="2000" b="1" i="0" u="none" strike="noStrike" baseline="0" dirty="0">
                <a:solidFill>
                  <a:schemeClr val="bg1"/>
                </a:solidFill>
                <a:latin typeface="+mn-lt"/>
              </a:rPr>
              <a:t>” – Alaska Supreme Court</a:t>
            </a:r>
            <a:endParaRPr lang="en-US" sz="2000" b="1" dirty="0">
              <a:solidFill>
                <a:schemeClr val="bg1"/>
              </a:solidFill>
              <a:latin typeface="+mn-lt"/>
            </a:endParaRPr>
          </a:p>
        </p:txBody>
      </p:sp>
      <p:sp>
        <p:nvSpPr>
          <p:cNvPr id="2" name="Slide Number Placeholder 1">
            <a:extLst>
              <a:ext uri="{FF2B5EF4-FFF2-40B4-BE49-F238E27FC236}">
                <a16:creationId xmlns:a16="http://schemas.microsoft.com/office/drawing/2014/main" id="{D1E94DB4-711B-1DDC-6B6B-B478FAE14910}"/>
              </a:ext>
            </a:extLst>
          </p:cNvPr>
          <p:cNvSpPr>
            <a:spLocks noGrp="1"/>
          </p:cNvSpPr>
          <p:nvPr>
            <p:ph type="sldNum" sz="quarter" idx="12"/>
          </p:nvPr>
        </p:nvSpPr>
        <p:spPr/>
        <p:txBody>
          <a:bodyPr/>
          <a:lstStyle/>
          <a:p>
            <a:fld id="{EAEC5279-9859-2B44-97F6-ACD83A6E4A7E}" type="slidenum">
              <a:rPr lang="en-US" smtClean="0"/>
              <a:t>34</a:t>
            </a:fld>
            <a:endParaRPr lang="en-US"/>
          </a:p>
        </p:txBody>
      </p:sp>
    </p:spTree>
    <p:extLst>
      <p:ext uri="{BB962C8B-B14F-4D97-AF65-F5344CB8AC3E}">
        <p14:creationId xmlns:p14="http://schemas.microsoft.com/office/powerpoint/2010/main" val="496874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45BD-DD66-E0F1-285C-5536F36E8FF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5A597740-70DE-BB1D-2905-0A88E506C07F}"/>
              </a:ext>
            </a:extLst>
          </p:cNvPr>
          <p:cNvSpPr txBox="1"/>
          <p:nvPr/>
        </p:nvSpPr>
        <p:spPr>
          <a:xfrm>
            <a:off x="3299431" y="2286000"/>
            <a:ext cx="8333769" cy="3724096"/>
          </a:xfrm>
          <a:prstGeom prst="rect">
            <a:avLst/>
          </a:prstGeom>
          <a:noFill/>
        </p:spPr>
        <p:txBody>
          <a:bodyPr wrap="square" rtlCol="0">
            <a:spAutoFit/>
          </a:bodyPr>
          <a:lstStyle/>
          <a:p>
            <a:pPr marL="444500" marR="24130" indent="-342900" algn="just">
              <a:spcAft>
                <a:spcPts val="0"/>
              </a:spcAft>
              <a:buFont typeface="Wingdings" pitchFamily="2" charset="2"/>
              <a:buChar char="v"/>
            </a:pPr>
            <a:r>
              <a:rPr lang="en-US" sz="2400" dirty="0">
                <a:ea typeface="Georgia" panose="02040502050405020303" pitchFamily="18" charset="0"/>
                <a:cs typeface="Georgia" panose="02040502050405020303" pitchFamily="18" charset="0"/>
              </a:rPr>
              <a:t>Suquamish Tribe brought suit against Tribal First and related insurance companies in Suquamish Tribal Court, alleging that failure of companies to cover damages related to COVID-19 closures was a breach of contract.</a:t>
            </a:r>
          </a:p>
          <a:p>
            <a:pPr marL="444500" marR="24130" indent="-342900" algn="just">
              <a:spcAft>
                <a:spcPts val="0"/>
              </a:spcAft>
              <a:buFont typeface="Wingdings" pitchFamily="2" charset="2"/>
              <a:buChar char="v"/>
            </a:pPr>
            <a:endParaRPr lang="en-US" sz="1000" dirty="0">
              <a:ea typeface="Georgia" panose="02040502050405020303" pitchFamily="18" charset="0"/>
              <a:cs typeface="Georgia" panose="02040502050405020303" pitchFamily="18" charset="0"/>
            </a:endParaRPr>
          </a:p>
          <a:p>
            <a:pPr marL="444500" marR="24130" indent="-342900" algn="just">
              <a:spcAft>
                <a:spcPts val="0"/>
              </a:spcAft>
              <a:buFont typeface="Wingdings" pitchFamily="2" charset="2"/>
              <a:buChar char="v"/>
            </a:pPr>
            <a:r>
              <a:rPr lang="en-US" sz="2400" dirty="0">
                <a:effectLst/>
                <a:ea typeface="Georgia" panose="02040502050405020303" pitchFamily="18" charset="0"/>
                <a:cs typeface="Georgia" panose="02040502050405020303" pitchFamily="18" charset="0"/>
              </a:rPr>
              <a:t>The companies sued the Tribe </a:t>
            </a:r>
            <a:r>
              <a:rPr lang="en-US" sz="2400" b="1" i="1" dirty="0">
                <a:effectLst/>
                <a:ea typeface="Georgia" panose="02040502050405020303" pitchFamily="18" charset="0"/>
                <a:cs typeface="Georgia" panose="02040502050405020303" pitchFamily="18" charset="0"/>
              </a:rPr>
              <a:t>as well as the Tribal Court judges </a:t>
            </a:r>
            <a:r>
              <a:rPr lang="en-US" sz="2400" dirty="0">
                <a:effectLst/>
                <a:ea typeface="Georgia" panose="02040502050405020303" pitchFamily="18" charset="0"/>
                <a:cs typeface="Georgia" panose="02040502050405020303" pitchFamily="18" charset="0"/>
              </a:rPr>
              <a:t>(via </a:t>
            </a:r>
            <a:r>
              <a:rPr lang="en-US" sz="2400" i="1" dirty="0">
                <a:effectLst/>
                <a:ea typeface="Georgia" panose="02040502050405020303" pitchFamily="18" charset="0"/>
                <a:cs typeface="Georgia" panose="02040502050405020303" pitchFamily="18" charset="0"/>
              </a:rPr>
              <a:t>Ex </a:t>
            </a:r>
            <a:r>
              <a:rPr lang="en-US" sz="2400" i="1" dirty="0" err="1">
                <a:effectLst/>
                <a:ea typeface="Georgia" panose="02040502050405020303" pitchFamily="18" charset="0"/>
                <a:cs typeface="Georgia" panose="02040502050405020303" pitchFamily="18" charset="0"/>
              </a:rPr>
              <a:t>Parte</a:t>
            </a:r>
            <a:r>
              <a:rPr lang="en-US" sz="2400" i="1" dirty="0">
                <a:effectLst/>
                <a:ea typeface="Georgia" panose="02040502050405020303" pitchFamily="18" charset="0"/>
                <a:cs typeface="Georgia" panose="02040502050405020303" pitchFamily="18" charset="0"/>
              </a:rPr>
              <a:t> Young </a:t>
            </a:r>
            <a:r>
              <a:rPr lang="en-US" sz="2400" dirty="0">
                <a:effectLst/>
                <a:ea typeface="Georgia" panose="02040502050405020303" pitchFamily="18" charset="0"/>
                <a:cs typeface="Georgia" panose="02040502050405020303" pitchFamily="18" charset="0"/>
              </a:rPr>
              <a:t>action) in federal court, to enjoin the Tribal Court from hearing the case.</a:t>
            </a:r>
          </a:p>
          <a:p>
            <a:pPr marL="444500" marR="24130" indent="-342900" algn="just">
              <a:spcAft>
                <a:spcPts val="0"/>
              </a:spcAft>
              <a:buFont typeface="Wingdings" pitchFamily="2" charset="2"/>
              <a:buChar char="v"/>
            </a:pPr>
            <a:endParaRPr lang="en-US" sz="1000" dirty="0">
              <a:effectLst/>
              <a:ea typeface="Georgia" panose="02040502050405020303" pitchFamily="18" charset="0"/>
              <a:cs typeface="Georgia" panose="02040502050405020303" pitchFamily="18" charset="0"/>
            </a:endParaRPr>
          </a:p>
          <a:p>
            <a:pPr marL="444500" marR="24130" indent="-342900" algn="just">
              <a:spcAft>
                <a:spcPts val="0"/>
              </a:spcAft>
              <a:buFont typeface="Wingdings" pitchFamily="2" charset="2"/>
              <a:buChar char="v"/>
            </a:pPr>
            <a:r>
              <a:rPr lang="en-US" sz="2400" dirty="0">
                <a:ea typeface="Georgia" panose="02040502050405020303" pitchFamily="18" charset="0"/>
                <a:cs typeface="Georgia" panose="02040502050405020303" pitchFamily="18" charset="0"/>
              </a:rPr>
              <a:t>District Court and ultimately 9</a:t>
            </a:r>
            <a:r>
              <a:rPr lang="en-US" sz="2400" baseline="30000" dirty="0">
                <a:ea typeface="Georgia" panose="02040502050405020303" pitchFamily="18" charset="0"/>
                <a:cs typeface="Georgia" panose="02040502050405020303" pitchFamily="18" charset="0"/>
              </a:rPr>
              <a:t>th</a:t>
            </a:r>
            <a:r>
              <a:rPr lang="en-US" sz="2400" dirty="0">
                <a:ea typeface="Georgia" panose="02040502050405020303" pitchFamily="18" charset="0"/>
                <a:cs typeface="Georgia" panose="02040502050405020303" pitchFamily="18" charset="0"/>
              </a:rPr>
              <a:t> Circuit ruled in favor of the Tribal Court, finding that Court had jurisdiction.</a:t>
            </a:r>
            <a:endParaRPr lang="en-US" sz="2400" dirty="0">
              <a:effectLst/>
              <a:ea typeface="Georgia" panose="02040502050405020303" pitchFamily="18" charset="0"/>
              <a:cs typeface="Georgia" panose="02040502050405020303" pitchFamily="18" charset="0"/>
            </a:endParaRPr>
          </a:p>
        </p:txBody>
      </p:sp>
      <p:pic>
        <p:nvPicPr>
          <p:cNvPr id="13" name="Picture 12" descr="A picture containing logo&#10;&#10;Description automatically generated">
            <a:extLst>
              <a:ext uri="{FF2B5EF4-FFF2-40B4-BE49-F238E27FC236}">
                <a16:creationId xmlns:a16="http://schemas.microsoft.com/office/drawing/2014/main" id="{AA7972EB-F5F3-0ED9-8A40-BEE28A457F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656" y="565632"/>
            <a:ext cx="2965775" cy="5311714"/>
          </a:xfrm>
          <a:prstGeom prst="rect">
            <a:avLst/>
          </a:prstGeom>
        </p:spPr>
      </p:pic>
      <p:sp>
        <p:nvSpPr>
          <p:cNvPr id="4" name="Title 3">
            <a:extLst>
              <a:ext uri="{FF2B5EF4-FFF2-40B4-BE49-F238E27FC236}">
                <a16:creationId xmlns:a16="http://schemas.microsoft.com/office/drawing/2014/main" id="{4BFE3C60-991F-5FDC-854E-0DA2A5E33233}"/>
              </a:ext>
            </a:extLst>
          </p:cNvPr>
          <p:cNvSpPr>
            <a:spLocks noGrp="1"/>
          </p:cNvSpPr>
          <p:nvPr>
            <p:ph type="title"/>
          </p:nvPr>
        </p:nvSpPr>
        <p:spPr>
          <a:xfrm>
            <a:off x="728132" y="1185333"/>
            <a:ext cx="10684283" cy="967917"/>
          </a:xfrm>
        </p:spPr>
        <p:txBody>
          <a:bodyPr>
            <a:noAutofit/>
          </a:bodyPr>
          <a:lstStyle/>
          <a:p>
            <a:pPr>
              <a:spcBef>
                <a:spcPts val="600"/>
              </a:spcBef>
            </a:pPr>
            <a:br>
              <a:rPr lang="en-US" sz="4000" b="1" dirty="0"/>
            </a:br>
            <a:br>
              <a:rPr lang="en-US" sz="4000" b="1" dirty="0"/>
            </a:br>
            <a:br>
              <a:rPr lang="en-US" sz="4000" b="1" dirty="0"/>
            </a:br>
            <a:r>
              <a:rPr lang="en-US" sz="3200" b="1" dirty="0">
                <a:solidFill>
                  <a:srgbClr val="C00000"/>
                </a:solidFill>
                <a:effectLst/>
                <a:ea typeface="Georgia" panose="02040502050405020303" pitchFamily="18" charset="0"/>
                <a:cs typeface="Georgia" panose="02040502050405020303" pitchFamily="18" charset="0"/>
              </a:rPr>
              <a:t>Lexington Ins. Co., et al. v. Smith, et al.</a:t>
            </a:r>
            <a:r>
              <a:rPr lang="en-US" sz="3200" dirty="0">
                <a:solidFill>
                  <a:srgbClr val="C00000"/>
                </a:solidFill>
                <a:effectLst/>
                <a:ea typeface="Georgia" panose="02040502050405020303" pitchFamily="18" charset="0"/>
                <a:cs typeface="Georgia" panose="02040502050405020303" pitchFamily="18" charset="0"/>
              </a:rPr>
              <a:t>, </a:t>
            </a:r>
            <a:r>
              <a:rPr lang="en-US" sz="2800" dirty="0">
                <a:solidFill>
                  <a:srgbClr val="C00000"/>
                </a:solidFill>
                <a:effectLst/>
                <a:ea typeface="Georgia" panose="02040502050405020303" pitchFamily="18" charset="0"/>
                <a:cs typeface="Georgia" panose="02040502050405020303" pitchFamily="18" charset="0"/>
              </a:rPr>
              <a:t>3:21-cv-05930, 9</a:t>
            </a:r>
            <a:r>
              <a:rPr lang="en-US" sz="2800" baseline="30000" dirty="0">
                <a:solidFill>
                  <a:srgbClr val="C00000"/>
                </a:solidFill>
                <a:effectLst/>
                <a:ea typeface="Georgia" panose="02040502050405020303" pitchFamily="18" charset="0"/>
                <a:cs typeface="Georgia" panose="02040502050405020303" pitchFamily="18" charset="0"/>
              </a:rPr>
              <a:t>th</a:t>
            </a:r>
            <a:r>
              <a:rPr lang="en-US" sz="2800" dirty="0">
                <a:solidFill>
                  <a:srgbClr val="C00000"/>
                </a:solidFill>
                <a:effectLst/>
                <a:ea typeface="Georgia" panose="02040502050405020303" pitchFamily="18" charset="0"/>
                <a:cs typeface="Georgia" panose="02040502050405020303" pitchFamily="18" charset="0"/>
              </a:rPr>
              <a:t> Cir. (February 29, 2024)</a:t>
            </a:r>
            <a:endParaRPr lang="en-US" sz="2800" dirty="0">
              <a:solidFill>
                <a:srgbClr val="C00000"/>
              </a:solidFill>
            </a:endParaRPr>
          </a:p>
        </p:txBody>
      </p:sp>
      <p:pic>
        <p:nvPicPr>
          <p:cNvPr id="2" name="Picture 1">
            <a:extLst>
              <a:ext uri="{FF2B5EF4-FFF2-40B4-BE49-F238E27FC236}">
                <a16:creationId xmlns:a16="http://schemas.microsoft.com/office/drawing/2014/main" id="{793D351E-3FE8-DEA7-E779-F6F790236046}"/>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DEDDBAFF-EB99-5FF8-8770-0C18C7AD7774}"/>
              </a:ext>
            </a:extLst>
          </p:cNvPr>
          <p:cNvSpPr>
            <a:spLocks noGrp="1"/>
          </p:cNvSpPr>
          <p:nvPr>
            <p:ph type="sldNum" sz="quarter" idx="12"/>
          </p:nvPr>
        </p:nvSpPr>
        <p:spPr/>
        <p:txBody>
          <a:bodyPr/>
          <a:lstStyle/>
          <a:p>
            <a:fld id="{712EF165-5C3F-4E4F-922D-84F851B92937}" type="slidenum">
              <a:rPr lang="en-US" smtClean="0"/>
              <a:t>35</a:t>
            </a:fld>
            <a:endParaRPr lang="en-US"/>
          </a:p>
        </p:txBody>
      </p:sp>
    </p:spTree>
    <p:extLst>
      <p:ext uri="{BB962C8B-B14F-4D97-AF65-F5344CB8AC3E}">
        <p14:creationId xmlns:p14="http://schemas.microsoft.com/office/powerpoint/2010/main" val="166067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2F70A-1B81-8F36-0AD3-8BCE43673EF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E943EB43-4BF7-5D7E-807B-D926DFBF8EE9}"/>
              </a:ext>
            </a:extLst>
          </p:cNvPr>
          <p:cNvSpPr txBox="1"/>
          <p:nvPr/>
        </p:nvSpPr>
        <p:spPr>
          <a:xfrm>
            <a:off x="3299431" y="2286000"/>
            <a:ext cx="8558913" cy="3939540"/>
          </a:xfrm>
          <a:prstGeom prst="rect">
            <a:avLst/>
          </a:prstGeom>
          <a:noFill/>
        </p:spPr>
        <p:txBody>
          <a:bodyPr wrap="square" rtlCol="0">
            <a:spAutoFit/>
          </a:bodyPr>
          <a:lstStyle/>
          <a:p>
            <a:pPr marL="347472" marR="24130" indent="-342900" algn="just">
              <a:spcAft>
                <a:spcPts val="0"/>
              </a:spcAft>
              <a:buFont typeface="Wingdings" pitchFamily="2" charset="2"/>
              <a:buChar char="v"/>
            </a:pPr>
            <a:r>
              <a:rPr lang="en-US" sz="2200" dirty="0">
                <a:ea typeface="Georgia" panose="02040502050405020303" pitchFamily="18" charset="0"/>
                <a:cs typeface="Georgia" panose="02040502050405020303" pitchFamily="18" charset="0"/>
              </a:rPr>
              <a:t>Insurance companies argued that Tribal Court did not have jurisdiction because the companies were not located on Tribal lands.</a:t>
            </a:r>
          </a:p>
          <a:p>
            <a:pPr marL="347472" marR="24130" indent="-342900" algn="just">
              <a:spcAft>
                <a:spcPts val="0"/>
              </a:spcAft>
              <a:buFont typeface="Wingdings" pitchFamily="2" charset="2"/>
              <a:buChar char="v"/>
            </a:pPr>
            <a:endParaRPr lang="en-US" sz="1000" dirty="0">
              <a:ea typeface="Georgia" panose="02040502050405020303" pitchFamily="18" charset="0"/>
              <a:cs typeface="Georgia" panose="02040502050405020303" pitchFamily="18" charset="0"/>
            </a:endParaRPr>
          </a:p>
          <a:p>
            <a:pPr marL="347472" marR="24130" indent="-342900" algn="just">
              <a:spcAft>
                <a:spcPts val="0"/>
              </a:spcAft>
              <a:buFont typeface="Wingdings" pitchFamily="2" charset="2"/>
              <a:buChar char="v"/>
            </a:pPr>
            <a:r>
              <a:rPr lang="en-US" sz="2200" dirty="0">
                <a:effectLst/>
                <a:ea typeface="Georgia" panose="02040502050405020303" pitchFamily="18" charset="0"/>
                <a:cs typeface="Georgia" panose="02040502050405020303" pitchFamily="18" charset="0"/>
              </a:rPr>
              <a:t>Insurance companies also argued that the </a:t>
            </a:r>
            <a:r>
              <a:rPr lang="en-US" sz="2200" i="1" dirty="0">
                <a:ea typeface="Georgia" panose="02040502050405020303" pitchFamily="18" charset="0"/>
                <a:cs typeface="Georgia" panose="02040502050405020303" pitchFamily="18" charset="0"/>
              </a:rPr>
              <a:t>Montana v. U.S. </a:t>
            </a:r>
            <a:r>
              <a:rPr lang="en-US" sz="2200" dirty="0">
                <a:ea typeface="Georgia" panose="02040502050405020303" pitchFamily="18" charset="0"/>
                <a:cs typeface="Georgia" panose="02040502050405020303" pitchFamily="18" charset="0"/>
              </a:rPr>
              <a:t>exceptions (consensual relationship and impacts to the Tribe) did not apply to give the Tribal Court jurisdiction. </a:t>
            </a:r>
          </a:p>
          <a:p>
            <a:pPr marL="347472" marR="24130" indent="-342900" algn="just">
              <a:spcAft>
                <a:spcPts val="0"/>
              </a:spcAft>
              <a:buFont typeface="Wingdings" pitchFamily="2" charset="2"/>
              <a:buChar char="v"/>
            </a:pPr>
            <a:endParaRPr lang="en-US" sz="1000" dirty="0">
              <a:ea typeface="Georgia" panose="02040502050405020303" pitchFamily="18" charset="0"/>
              <a:cs typeface="Georgia" panose="02040502050405020303" pitchFamily="18" charset="0"/>
            </a:endParaRPr>
          </a:p>
          <a:p>
            <a:pPr marL="347472" marR="24130" indent="-342900" algn="just">
              <a:spcAft>
                <a:spcPts val="0"/>
              </a:spcAft>
              <a:buFont typeface="Wingdings" pitchFamily="2" charset="2"/>
              <a:buChar char="v"/>
            </a:pPr>
            <a:r>
              <a:rPr lang="en-US" sz="2200" dirty="0">
                <a:ea typeface="Georgia" panose="02040502050405020303" pitchFamily="18" charset="0"/>
                <a:cs typeface="Georgia" panose="02040502050405020303" pitchFamily="18" charset="0"/>
              </a:rPr>
              <a:t>Court majority rejected these arguments, finding that by holding itself out (through Tribal First) as an entity providing services to the Tribes and insuring properties on-reservation, they had entered into a consensual relationship on-reservation. </a:t>
            </a:r>
          </a:p>
          <a:p>
            <a:pPr marL="347472" marR="24130" indent="-342900" algn="just">
              <a:spcAft>
                <a:spcPts val="0"/>
              </a:spcAft>
              <a:buFont typeface="Wingdings" pitchFamily="2" charset="2"/>
              <a:buChar char="v"/>
            </a:pPr>
            <a:endParaRPr lang="en-US" sz="1000" dirty="0">
              <a:ea typeface="Georgia" panose="02040502050405020303" pitchFamily="18" charset="0"/>
              <a:cs typeface="Georgia" panose="02040502050405020303" pitchFamily="18" charset="0"/>
            </a:endParaRPr>
          </a:p>
          <a:p>
            <a:pPr marL="347472" marR="24130" indent="-342900" algn="just">
              <a:spcAft>
                <a:spcPts val="0"/>
              </a:spcAft>
              <a:buFont typeface="Wingdings" pitchFamily="2" charset="2"/>
              <a:buChar char="v"/>
            </a:pPr>
            <a:r>
              <a:rPr lang="en-US" sz="2200" dirty="0">
                <a:effectLst/>
                <a:ea typeface="Georgia" panose="02040502050405020303" pitchFamily="18" charset="0"/>
                <a:cs typeface="Georgia" panose="02040502050405020303" pitchFamily="18" charset="0"/>
              </a:rPr>
              <a:t>Subject matter jurisdiction in the Tribal Court was therefore proper.</a:t>
            </a:r>
          </a:p>
        </p:txBody>
      </p:sp>
      <p:pic>
        <p:nvPicPr>
          <p:cNvPr id="13" name="Picture 12" descr="A picture containing logo&#10;&#10;Description automatically generated">
            <a:extLst>
              <a:ext uri="{FF2B5EF4-FFF2-40B4-BE49-F238E27FC236}">
                <a16:creationId xmlns:a16="http://schemas.microsoft.com/office/drawing/2014/main" id="{9B1DC2FF-5A83-ED62-B9CB-E6C710D22C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656" y="565632"/>
            <a:ext cx="2965775" cy="5311714"/>
          </a:xfrm>
          <a:prstGeom prst="rect">
            <a:avLst/>
          </a:prstGeom>
        </p:spPr>
      </p:pic>
      <p:sp>
        <p:nvSpPr>
          <p:cNvPr id="4" name="Title 3">
            <a:extLst>
              <a:ext uri="{FF2B5EF4-FFF2-40B4-BE49-F238E27FC236}">
                <a16:creationId xmlns:a16="http://schemas.microsoft.com/office/drawing/2014/main" id="{39C877DD-49F1-F759-CB9D-AB95D96C0497}"/>
              </a:ext>
            </a:extLst>
          </p:cNvPr>
          <p:cNvSpPr>
            <a:spLocks noGrp="1"/>
          </p:cNvSpPr>
          <p:nvPr>
            <p:ph type="title"/>
          </p:nvPr>
        </p:nvSpPr>
        <p:spPr>
          <a:xfrm>
            <a:off x="745067" y="1100668"/>
            <a:ext cx="10667348" cy="1054522"/>
          </a:xfrm>
        </p:spPr>
        <p:txBody>
          <a:bodyPr>
            <a:noAutofit/>
          </a:bodyPr>
          <a:lstStyle/>
          <a:p>
            <a:pPr>
              <a:spcBef>
                <a:spcPts val="600"/>
              </a:spcBef>
            </a:pPr>
            <a:br>
              <a:rPr lang="en-US" sz="4000" b="1" dirty="0"/>
            </a:br>
            <a:br>
              <a:rPr lang="en-US" sz="4000" b="1" dirty="0"/>
            </a:br>
            <a:br>
              <a:rPr lang="en-US" sz="4000" b="1" dirty="0"/>
            </a:br>
            <a:br>
              <a:rPr lang="en-US" sz="4000" b="1" dirty="0"/>
            </a:br>
            <a:br>
              <a:rPr lang="en-US" sz="4000" b="1" dirty="0"/>
            </a:br>
            <a:r>
              <a:rPr lang="en-US" sz="3200" b="1" dirty="0">
                <a:solidFill>
                  <a:srgbClr val="C00000"/>
                </a:solidFill>
                <a:effectLst/>
                <a:ea typeface="Georgia" panose="02040502050405020303" pitchFamily="18" charset="0"/>
                <a:cs typeface="Georgia" panose="02040502050405020303" pitchFamily="18" charset="0"/>
              </a:rPr>
              <a:t>Lexington Ins. Co., et al. v. Smith et al.</a:t>
            </a:r>
            <a:r>
              <a:rPr lang="en-US" sz="3200" dirty="0">
                <a:solidFill>
                  <a:srgbClr val="C00000"/>
                </a:solidFill>
                <a:effectLst/>
                <a:ea typeface="Georgia" panose="02040502050405020303" pitchFamily="18" charset="0"/>
                <a:cs typeface="Georgia" panose="02040502050405020303" pitchFamily="18" charset="0"/>
              </a:rPr>
              <a:t>, </a:t>
            </a:r>
            <a:r>
              <a:rPr lang="en-US" sz="2800" dirty="0">
                <a:solidFill>
                  <a:srgbClr val="C00000"/>
                </a:solidFill>
                <a:effectLst/>
                <a:ea typeface="Georgia" panose="02040502050405020303" pitchFamily="18" charset="0"/>
                <a:cs typeface="Georgia" panose="02040502050405020303" pitchFamily="18" charset="0"/>
              </a:rPr>
              <a:t>3:21-cv-05930, 9</a:t>
            </a:r>
            <a:r>
              <a:rPr lang="en-US" sz="2800" baseline="30000" dirty="0">
                <a:solidFill>
                  <a:srgbClr val="C00000"/>
                </a:solidFill>
                <a:effectLst/>
                <a:ea typeface="Georgia" panose="02040502050405020303" pitchFamily="18" charset="0"/>
                <a:cs typeface="Georgia" panose="02040502050405020303" pitchFamily="18" charset="0"/>
              </a:rPr>
              <a:t>th</a:t>
            </a:r>
            <a:r>
              <a:rPr lang="en-US" sz="2800" dirty="0">
                <a:solidFill>
                  <a:srgbClr val="C00000"/>
                </a:solidFill>
                <a:effectLst/>
                <a:ea typeface="Georgia" panose="02040502050405020303" pitchFamily="18" charset="0"/>
                <a:cs typeface="Georgia" panose="02040502050405020303" pitchFamily="18" charset="0"/>
              </a:rPr>
              <a:t> Cir. (February 29, 2024)</a:t>
            </a:r>
            <a:endParaRPr lang="en-US" sz="2800" dirty="0">
              <a:solidFill>
                <a:srgbClr val="C00000"/>
              </a:solidFill>
            </a:endParaRPr>
          </a:p>
        </p:txBody>
      </p:sp>
      <p:pic>
        <p:nvPicPr>
          <p:cNvPr id="2" name="Picture 1">
            <a:extLst>
              <a:ext uri="{FF2B5EF4-FFF2-40B4-BE49-F238E27FC236}">
                <a16:creationId xmlns:a16="http://schemas.microsoft.com/office/drawing/2014/main" id="{88A25145-5191-D09E-D036-C62AA1D06B0C}"/>
              </a:ext>
            </a:extLst>
          </p:cNvPr>
          <p:cNvPicPr>
            <a:picLocks noChangeAspect="1"/>
          </p:cNvPicPr>
          <p:nvPr/>
        </p:nvPicPr>
        <p:blipFill>
          <a:blip r:embed="rId3"/>
          <a:stretch>
            <a:fillRect/>
          </a:stretch>
        </p:blipFill>
        <p:spPr>
          <a:xfrm>
            <a:off x="868815" y="3791924"/>
            <a:ext cx="2104956" cy="1678276"/>
          </a:xfrm>
          <a:prstGeom prst="rect">
            <a:avLst/>
          </a:prstGeom>
        </p:spPr>
      </p:pic>
      <p:sp>
        <p:nvSpPr>
          <p:cNvPr id="3" name="Slide Number Placeholder 2">
            <a:extLst>
              <a:ext uri="{FF2B5EF4-FFF2-40B4-BE49-F238E27FC236}">
                <a16:creationId xmlns:a16="http://schemas.microsoft.com/office/drawing/2014/main" id="{7C0C70DE-96BA-7A53-6705-60E263F02668}"/>
              </a:ext>
            </a:extLst>
          </p:cNvPr>
          <p:cNvSpPr>
            <a:spLocks noGrp="1"/>
          </p:cNvSpPr>
          <p:nvPr>
            <p:ph type="sldNum" sz="quarter" idx="12"/>
          </p:nvPr>
        </p:nvSpPr>
        <p:spPr/>
        <p:txBody>
          <a:bodyPr/>
          <a:lstStyle/>
          <a:p>
            <a:fld id="{712EF165-5C3F-4E4F-922D-84F851B92937}" type="slidenum">
              <a:rPr lang="en-US" smtClean="0"/>
              <a:t>36</a:t>
            </a:fld>
            <a:endParaRPr lang="en-US" dirty="0"/>
          </a:p>
        </p:txBody>
      </p:sp>
    </p:spTree>
    <p:extLst>
      <p:ext uri="{BB962C8B-B14F-4D97-AF65-F5344CB8AC3E}">
        <p14:creationId xmlns:p14="http://schemas.microsoft.com/office/powerpoint/2010/main" val="3483757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F1D19-1DD3-5946-1A22-90A5A2DEC18E}"/>
            </a:ext>
          </a:extLst>
        </p:cNvPr>
        <p:cNvGrpSpPr/>
        <p:nvPr/>
      </p:nvGrpSpPr>
      <p:grpSpPr>
        <a:xfrm>
          <a:off x="0" y="0"/>
          <a:ext cx="0" cy="0"/>
          <a:chOff x="0" y="0"/>
          <a:chExt cx="0" cy="0"/>
        </a:xfrm>
      </p:grpSpPr>
      <p:pic>
        <p:nvPicPr>
          <p:cNvPr id="5" name="Picture Placeholder 4" descr="A picture containing outdoor, sky, grass, mountain&#10;&#10;Description automatically generated">
            <a:extLst>
              <a:ext uri="{FF2B5EF4-FFF2-40B4-BE49-F238E27FC236}">
                <a16:creationId xmlns:a16="http://schemas.microsoft.com/office/drawing/2014/main" id="{5E221AA7-DECB-CA8A-3C3D-D73CCAF67DA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17253" y="-17253"/>
            <a:ext cx="9017000" cy="6356350"/>
          </a:xfrm>
        </p:spPr>
      </p:pic>
      <p:sp>
        <p:nvSpPr>
          <p:cNvPr id="8" name="Rectangle 7">
            <a:extLst>
              <a:ext uri="{FF2B5EF4-FFF2-40B4-BE49-F238E27FC236}">
                <a16:creationId xmlns:a16="http://schemas.microsoft.com/office/drawing/2014/main" id="{3E51FA07-3D43-A9F4-3BC6-55729E9DF397}"/>
              </a:ext>
            </a:extLst>
          </p:cNvPr>
          <p:cNvSpPr/>
          <p:nvPr/>
        </p:nvSpPr>
        <p:spPr>
          <a:xfrm>
            <a:off x="888156" y="501650"/>
            <a:ext cx="8140529" cy="5229010"/>
          </a:xfrm>
          <a:prstGeom prst="rect">
            <a:avLst/>
          </a:prstGeom>
          <a:solidFill>
            <a:srgbClr val="E99A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AF3CCFD-1E9D-15BB-D38A-95CDED7868AA}"/>
              </a:ext>
            </a:extLst>
          </p:cNvPr>
          <p:cNvSpPr/>
          <p:nvPr/>
        </p:nvSpPr>
        <p:spPr>
          <a:xfrm>
            <a:off x="9000226" y="501650"/>
            <a:ext cx="820616" cy="5229010"/>
          </a:xfrm>
          <a:prstGeom prst="rect">
            <a:avLst/>
          </a:prstGeom>
          <a:solidFill>
            <a:srgbClr val="E99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a:extLst>
              <a:ext uri="{FF2B5EF4-FFF2-40B4-BE49-F238E27FC236}">
                <a16:creationId xmlns:a16="http://schemas.microsoft.com/office/drawing/2014/main" id="{21773AC7-4FD9-2BAD-2C11-C41049C601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988360" y="1127339"/>
            <a:ext cx="6689811" cy="4048509"/>
          </a:xfrm>
          <a:prstGeom prst="rect">
            <a:avLst/>
          </a:prstGeom>
        </p:spPr>
      </p:pic>
      <p:sp>
        <p:nvSpPr>
          <p:cNvPr id="4" name="Title 3">
            <a:extLst>
              <a:ext uri="{FF2B5EF4-FFF2-40B4-BE49-F238E27FC236}">
                <a16:creationId xmlns:a16="http://schemas.microsoft.com/office/drawing/2014/main" id="{2F669150-94A1-C2D4-142C-38F092D6DDE6}"/>
              </a:ext>
            </a:extLst>
          </p:cNvPr>
          <p:cNvSpPr>
            <a:spLocks noGrp="1"/>
          </p:cNvSpPr>
          <p:nvPr>
            <p:ph type="title" idx="4294967295"/>
          </p:nvPr>
        </p:nvSpPr>
        <p:spPr>
          <a:xfrm>
            <a:off x="2224591" y="1944215"/>
            <a:ext cx="7122609" cy="2071464"/>
          </a:xfrm>
        </p:spPr>
        <p:txBody>
          <a:bodyPr>
            <a:noAutofit/>
          </a:bodyPr>
          <a:lstStyle/>
          <a:p>
            <a:br>
              <a:rPr lang="en-US" sz="2800" b="1" i="0" u="none" strike="noStrike" baseline="0" dirty="0">
                <a:solidFill>
                  <a:schemeClr val="bg1"/>
                </a:solidFill>
                <a:latin typeface="+mn-lt"/>
              </a:rPr>
            </a:br>
            <a:r>
              <a:rPr lang="en-US" sz="2000" b="1" i="0" u="none" strike="noStrike" baseline="0" dirty="0">
                <a:solidFill>
                  <a:schemeClr val="bg1"/>
                </a:solidFill>
                <a:latin typeface="+mn-lt"/>
              </a:rPr>
              <a:t>“</a:t>
            </a:r>
            <a:r>
              <a:rPr lang="en-US" sz="2000" b="1" i="1" dirty="0">
                <a:solidFill>
                  <a:schemeClr val="bg1"/>
                </a:solidFill>
              </a:rPr>
              <a:t>Lexington explicitly held itself out as a potential business partner to tribes, tailored its insurance policies specifically for tribes and tribal businesses, knowingly contracted with the Suquamish Tribe and its chartered economic development entity, Port Madison Enterprises, over a series of years to provide coverage for properties and businesses on Tribal trust lands, including almost $242 million worth of real property, and then denied claims arising from losses on the Reservation. And the panel—confining itself to these facts—faithfully applied Supreme Court and circuit precedent in holding that Lexington’s actions qualified as conduct on tribal lands and made Lexington subject to tribal jurisdiction</a:t>
            </a:r>
            <a:r>
              <a:rPr lang="en-US" sz="2000" i="1" dirty="0">
                <a:solidFill>
                  <a:schemeClr val="bg1"/>
                </a:solidFill>
              </a:rPr>
              <a:t>.</a:t>
            </a:r>
            <a:r>
              <a:rPr lang="en-US" sz="2000" b="1" i="0" u="none" strike="noStrike" baseline="0" dirty="0">
                <a:solidFill>
                  <a:schemeClr val="bg1"/>
                </a:solidFill>
                <a:latin typeface="+mn-lt"/>
              </a:rPr>
              <a:t>” – Judge McKeown, Ninth Circuit Ct. of Appeals</a:t>
            </a:r>
            <a:endParaRPr lang="en-US" sz="2000" b="1" dirty="0">
              <a:solidFill>
                <a:schemeClr val="bg1"/>
              </a:solidFill>
              <a:latin typeface="+mn-lt"/>
            </a:endParaRPr>
          </a:p>
        </p:txBody>
      </p:sp>
      <p:sp>
        <p:nvSpPr>
          <p:cNvPr id="2" name="Slide Number Placeholder 1">
            <a:extLst>
              <a:ext uri="{FF2B5EF4-FFF2-40B4-BE49-F238E27FC236}">
                <a16:creationId xmlns:a16="http://schemas.microsoft.com/office/drawing/2014/main" id="{81C3589E-4C65-36FE-76A9-6DA152C35C6D}"/>
              </a:ext>
            </a:extLst>
          </p:cNvPr>
          <p:cNvSpPr>
            <a:spLocks noGrp="1"/>
          </p:cNvSpPr>
          <p:nvPr>
            <p:ph type="sldNum" sz="quarter" idx="12"/>
          </p:nvPr>
        </p:nvSpPr>
        <p:spPr/>
        <p:txBody>
          <a:bodyPr/>
          <a:lstStyle/>
          <a:p>
            <a:fld id="{EAEC5279-9859-2B44-97F6-ACD83A6E4A7E}" type="slidenum">
              <a:rPr lang="en-US" smtClean="0"/>
              <a:t>37</a:t>
            </a:fld>
            <a:endParaRPr lang="en-US"/>
          </a:p>
        </p:txBody>
      </p:sp>
    </p:spTree>
    <p:extLst>
      <p:ext uri="{BB962C8B-B14F-4D97-AF65-F5344CB8AC3E}">
        <p14:creationId xmlns:p14="http://schemas.microsoft.com/office/powerpoint/2010/main" val="1155747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3AC5-0114-B547-AB04-876898177385}"/>
              </a:ext>
            </a:extLst>
          </p:cNvPr>
          <p:cNvSpPr>
            <a:spLocks noGrp="1"/>
          </p:cNvSpPr>
          <p:nvPr>
            <p:ph type="title"/>
          </p:nvPr>
        </p:nvSpPr>
        <p:spPr/>
        <p:txBody>
          <a:bodyPr/>
          <a:lstStyle/>
          <a:p>
            <a:pPr algn="ctr"/>
            <a:r>
              <a:rPr lang="en-US" b="1" dirty="0">
                <a:solidFill>
                  <a:srgbClr val="C00000"/>
                </a:solidFill>
                <a:latin typeface="+mn-lt"/>
              </a:rPr>
              <a:t>Hypothetical cases – New and Revisited</a:t>
            </a:r>
          </a:p>
        </p:txBody>
      </p:sp>
      <p:sp>
        <p:nvSpPr>
          <p:cNvPr id="3" name="Content Placeholder 2">
            <a:extLst>
              <a:ext uri="{FF2B5EF4-FFF2-40B4-BE49-F238E27FC236}">
                <a16:creationId xmlns:a16="http://schemas.microsoft.com/office/drawing/2014/main" id="{91D8A018-F5CE-6A4C-BC6E-27C21EB4FD71}"/>
              </a:ext>
            </a:extLst>
          </p:cNvPr>
          <p:cNvSpPr>
            <a:spLocks noGrp="1"/>
          </p:cNvSpPr>
          <p:nvPr>
            <p:ph idx="1"/>
          </p:nvPr>
        </p:nvSpPr>
        <p:spPr>
          <a:xfrm>
            <a:off x="838200" y="1512277"/>
            <a:ext cx="10515600" cy="4664686"/>
          </a:xfrm>
        </p:spPr>
        <p:txBody>
          <a:bodyPr>
            <a:normAutofit fontScale="92500" lnSpcReduction="10000"/>
          </a:bodyPr>
          <a:lstStyle/>
          <a:p>
            <a:r>
              <a:rPr lang="en-US" dirty="0"/>
              <a:t>Can housing officials be sued for actions taken to deny services?  </a:t>
            </a:r>
          </a:p>
          <a:p>
            <a:r>
              <a:rPr lang="en-US" dirty="0"/>
              <a:t>In carrying out evictions? For failing to carry out evictions?</a:t>
            </a:r>
          </a:p>
          <a:p>
            <a:r>
              <a:rPr lang="en-US" dirty="0"/>
              <a:t>For conditions in housing units or failure to maintain units to a safe standard? What about methamphetamine contamination?</a:t>
            </a:r>
          </a:p>
          <a:p>
            <a:r>
              <a:rPr lang="en-US" dirty="0"/>
              <a:t>Do tribal officials face legal claims for how they addressed the ongoing COVID-19 infections/survivors in their jurisdiction?  Are COVID survivors now disabled under federal definition? (c.f. </a:t>
            </a:r>
            <a:r>
              <a:rPr lang="en-US" i="1" dirty="0"/>
              <a:t>Salako v. Franklin).</a:t>
            </a:r>
            <a:endParaRPr lang="en-US" dirty="0"/>
          </a:p>
          <a:p>
            <a:r>
              <a:rPr lang="en-US" dirty="0"/>
              <a:t>Failure to spend federal funds or incorrect/ineffective/untimely expenditure of federal or tribal funds?</a:t>
            </a:r>
          </a:p>
          <a:p>
            <a:r>
              <a:rPr lang="en-US" dirty="0"/>
              <a:t>Failure to institute minimum levels of protection/safest practices for citizens/members? (c.f. </a:t>
            </a:r>
            <a:r>
              <a:rPr lang="en-US" i="1" dirty="0"/>
              <a:t>Lexington v. Smith).</a:t>
            </a:r>
            <a:endParaRPr lang="en-US" dirty="0"/>
          </a:p>
          <a:p>
            <a:r>
              <a:rPr lang="en-US" dirty="0"/>
              <a:t>Personal injury or wrongful death claims?</a:t>
            </a:r>
          </a:p>
          <a:p>
            <a:pPr marL="0" indent="0">
              <a:buNone/>
            </a:pPr>
            <a:endParaRPr lang="en-US" dirty="0"/>
          </a:p>
        </p:txBody>
      </p:sp>
      <p:sp>
        <p:nvSpPr>
          <p:cNvPr id="6" name="Slide Number Placeholder 5">
            <a:extLst>
              <a:ext uri="{FF2B5EF4-FFF2-40B4-BE49-F238E27FC236}">
                <a16:creationId xmlns:a16="http://schemas.microsoft.com/office/drawing/2014/main" id="{68BA96A2-B506-4540-94BF-CFB446B4C34B}"/>
              </a:ext>
            </a:extLst>
          </p:cNvPr>
          <p:cNvSpPr>
            <a:spLocks noGrp="1"/>
          </p:cNvSpPr>
          <p:nvPr>
            <p:ph type="sldNum" sz="quarter" idx="12"/>
          </p:nvPr>
        </p:nvSpPr>
        <p:spPr/>
        <p:txBody>
          <a:bodyPr/>
          <a:lstStyle/>
          <a:p>
            <a:fld id="{712EF165-5C3F-4E4F-922D-84F851B92937}" type="slidenum">
              <a:rPr lang="en-US" smtClean="0"/>
              <a:t>38</a:t>
            </a:fld>
            <a:endParaRPr lang="en-US"/>
          </a:p>
        </p:txBody>
      </p:sp>
    </p:spTree>
    <p:extLst>
      <p:ext uri="{BB962C8B-B14F-4D97-AF65-F5344CB8AC3E}">
        <p14:creationId xmlns:p14="http://schemas.microsoft.com/office/powerpoint/2010/main" val="523541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outdoor, sky, grass, mountain&#10;&#10;Description automatically generated">
            <a:extLst>
              <a:ext uri="{FF2B5EF4-FFF2-40B4-BE49-F238E27FC236}">
                <a16:creationId xmlns:a16="http://schemas.microsoft.com/office/drawing/2014/main" id="{EB50EE55-38B8-EC62-644D-5A21DD2921C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16" name="Picture 15" descr="Shape&#10;&#10;Description automatically generated">
            <a:extLst>
              <a:ext uri="{FF2B5EF4-FFF2-40B4-BE49-F238E27FC236}">
                <a16:creationId xmlns:a16="http://schemas.microsoft.com/office/drawing/2014/main" id="{85C7D37A-55F3-B0B1-265E-1267A6F2BFFF}"/>
              </a:ext>
            </a:extLst>
          </p:cNvPr>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0" y="282264"/>
            <a:ext cx="12192000" cy="3585720"/>
          </a:xfrm>
          <a:prstGeom prst="rect">
            <a:avLst/>
          </a:prstGeom>
          <a:noFill/>
        </p:spPr>
      </p:pic>
      <p:sp>
        <p:nvSpPr>
          <p:cNvPr id="11" name="Vertical Title 10">
            <a:extLst>
              <a:ext uri="{FF2B5EF4-FFF2-40B4-BE49-F238E27FC236}">
                <a16:creationId xmlns:a16="http://schemas.microsoft.com/office/drawing/2014/main" id="{F91005F3-BADF-B550-8ADB-2ED1DFFB3425}"/>
              </a:ext>
            </a:extLst>
          </p:cNvPr>
          <p:cNvSpPr>
            <a:spLocks noGrp="1"/>
          </p:cNvSpPr>
          <p:nvPr>
            <p:ph type="title" orient="vert"/>
          </p:nvPr>
        </p:nvSpPr>
        <p:spPr>
          <a:xfrm rot="16200000">
            <a:off x="4953684" y="-1137071"/>
            <a:ext cx="2284631" cy="5811838"/>
          </a:xfrm>
        </p:spPr>
        <p:txBody>
          <a:bodyPr>
            <a:normAutofit fontScale="90000"/>
          </a:bodyPr>
          <a:lstStyle/>
          <a:p>
            <a:pPr algn="ctr"/>
            <a:r>
              <a:rPr lang="en-US" sz="3200" b="1" dirty="0">
                <a:solidFill>
                  <a:schemeClr val="bg1"/>
                </a:solidFill>
                <a:latin typeface="Raleway ExtraBold" panose="020B0003030101060003" pitchFamily="34" charset="0"/>
              </a:rPr>
              <a:t>Lewis v. Clarke:</a:t>
            </a:r>
            <a:br>
              <a:rPr lang="en-US" sz="3200" b="1" dirty="0">
                <a:solidFill>
                  <a:schemeClr val="bg1"/>
                </a:solidFill>
                <a:latin typeface="Raleway ExtraBold" panose="020B0003030101060003" pitchFamily="34" charset="0"/>
              </a:rPr>
            </a:br>
            <a:r>
              <a:rPr lang="en-US" sz="3200" b="1" dirty="0">
                <a:solidFill>
                  <a:schemeClr val="bg1"/>
                </a:solidFill>
                <a:latin typeface="Raleway ExtraBold" panose="020B0003030101060003" pitchFamily="34" charset="0"/>
              </a:rPr>
              <a:t>Crazy Eights</a:t>
            </a:r>
            <a:br>
              <a:rPr lang="en-US" sz="3200" b="1" dirty="0">
                <a:solidFill>
                  <a:schemeClr val="bg1"/>
                </a:solidFill>
                <a:latin typeface="Raleway ExtraBold" panose="020B0003030101060003" pitchFamily="34" charset="0"/>
              </a:rPr>
            </a:br>
            <a:r>
              <a:rPr lang="en-US" sz="3200" b="1" dirty="0">
                <a:solidFill>
                  <a:schemeClr val="bg1"/>
                </a:solidFill>
                <a:latin typeface="Raleway ExtraBold" panose="020B0003030101060003" pitchFamily="34" charset="0"/>
              </a:rPr>
              <a:t>2024</a:t>
            </a:r>
            <a:br>
              <a:rPr lang="en-US" sz="3200" b="1" dirty="0">
                <a:solidFill>
                  <a:schemeClr val="bg1"/>
                </a:solidFill>
                <a:latin typeface="Raleway ExtraBold" panose="020B0003030101060003" pitchFamily="34" charset="0"/>
              </a:rPr>
            </a:br>
            <a:br>
              <a:rPr lang="en-US" b="1" dirty="0">
                <a:solidFill>
                  <a:schemeClr val="bg1"/>
                </a:solidFill>
                <a:latin typeface="Raleway ExtraBold" panose="020B0003030101060003" pitchFamily="34" charset="0"/>
              </a:rPr>
            </a:br>
            <a:r>
              <a:rPr lang="en-US" dirty="0">
                <a:solidFill>
                  <a:schemeClr val="bg1"/>
                </a:solidFill>
              </a:rPr>
              <a:t>Thank You!</a:t>
            </a:r>
          </a:p>
        </p:txBody>
      </p:sp>
      <p:cxnSp>
        <p:nvCxnSpPr>
          <p:cNvPr id="18" name="Straight Connector 17">
            <a:extLst>
              <a:ext uri="{FF2B5EF4-FFF2-40B4-BE49-F238E27FC236}">
                <a16:creationId xmlns:a16="http://schemas.microsoft.com/office/drawing/2014/main" id="{FBB079D8-8445-E3E8-FDE1-3CE493A1A57F}"/>
              </a:ext>
            </a:extLst>
          </p:cNvPr>
          <p:cNvCxnSpPr/>
          <p:nvPr/>
        </p:nvCxnSpPr>
        <p:spPr>
          <a:xfrm>
            <a:off x="384313" y="3967679"/>
            <a:ext cx="0" cy="927652"/>
          </a:xfrm>
          <a:prstGeom prst="line">
            <a:avLst/>
          </a:prstGeom>
          <a:ln w="50800">
            <a:solidFill>
              <a:srgbClr val="FAA62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1CBC20-3B35-C2B1-A72D-DCAA17020937}"/>
              </a:ext>
            </a:extLst>
          </p:cNvPr>
          <p:cNvSpPr txBox="1"/>
          <p:nvPr/>
        </p:nvSpPr>
        <p:spPr>
          <a:xfrm>
            <a:off x="384313" y="3963357"/>
            <a:ext cx="3431549" cy="923330"/>
          </a:xfrm>
          <a:prstGeom prst="rect">
            <a:avLst/>
          </a:prstGeom>
          <a:noFill/>
        </p:spPr>
        <p:txBody>
          <a:bodyPr wrap="square" rtlCol="0">
            <a:spAutoFit/>
          </a:bodyPr>
          <a:lstStyle/>
          <a:p>
            <a:pPr algn="ctr"/>
            <a:r>
              <a:rPr lang="en-US" b="1" dirty="0">
                <a:solidFill>
                  <a:srgbClr val="C00000"/>
                </a:solidFill>
              </a:rPr>
              <a:t>Kelly Rudd</a:t>
            </a:r>
          </a:p>
          <a:p>
            <a:pPr algn="ctr"/>
            <a:r>
              <a:rPr lang="en-US" dirty="0"/>
              <a:t>Baldwin, Crocker, &amp; Rudd, PC</a:t>
            </a:r>
          </a:p>
          <a:p>
            <a:pPr algn="ctr"/>
            <a:r>
              <a:rPr lang="en-US" i="1" dirty="0" err="1"/>
              <a:t>rudd@bcrattorneys.com</a:t>
            </a:r>
            <a:endParaRPr lang="en-US" i="1" dirty="0"/>
          </a:p>
        </p:txBody>
      </p:sp>
      <p:cxnSp>
        <p:nvCxnSpPr>
          <p:cNvPr id="20" name="Straight Connector 19">
            <a:extLst>
              <a:ext uri="{FF2B5EF4-FFF2-40B4-BE49-F238E27FC236}">
                <a16:creationId xmlns:a16="http://schemas.microsoft.com/office/drawing/2014/main" id="{9D0CA4EB-10C0-A5B4-742B-D20DB6E43E36}"/>
              </a:ext>
            </a:extLst>
          </p:cNvPr>
          <p:cNvCxnSpPr/>
          <p:nvPr/>
        </p:nvCxnSpPr>
        <p:spPr>
          <a:xfrm>
            <a:off x="3565070" y="3967679"/>
            <a:ext cx="0" cy="927652"/>
          </a:xfrm>
          <a:prstGeom prst="line">
            <a:avLst/>
          </a:prstGeom>
          <a:ln w="50800">
            <a:solidFill>
              <a:srgbClr val="FAA62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F77579-080E-A269-8B86-2443AFD5FCE0}"/>
              </a:ext>
            </a:extLst>
          </p:cNvPr>
          <p:cNvSpPr txBox="1"/>
          <p:nvPr/>
        </p:nvSpPr>
        <p:spPr>
          <a:xfrm>
            <a:off x="3565066" y="3967679"/>
            <a:ext cx="3806982" cy="923330"/>
          </a:xfrm>
          <a:prstGeom prst="rect">
            <a:avLst/>
          </a:prstGeom>
          <a:noFill/>
        </p:spPr>
        <p:txBody>
          <a:bodyPr wrap="square" rtlCol="0">
            <a:spAutoFit/>
          </a:bodyPr>
          <a:lstStyle/>
          <a:p>
            <a:pPr algn="ctr"/>
            <a:r>
              <a:rPr lang="en-US" b="1" dirty="0">
                <a:solidFill>
                  <a:srgbClr val="C00000"/>
                </a:solidFill>
              </a:rPr>
              <a:t>Ed Goodman</a:t>
            </a:r>
          </a:p>
          <a:p>
            <a:pPr algn="ctr"/>
            <a:r>
              <a:rPr lang="en-US" dirty="0"/>
              <a:t>Hobbs, Straus, Dean &amp; Walker, LLP</a:t>
            </a:r>
          </a:p>
          <a:p>
            <a:pPr algn="ctr"/>
            <a:r>
              <a:rPr lang="en-US" i="1" dirty="0" err="1"/>
              <a:t>EGoodman@hobbsstraus.com</a:t>
            </a:r>
            <a:endParaRPr lang="en-US" i="1" dirty="0"/>
          </a:p>
        </p:txBody>
      </p:sp>
      <p:cxnSp>
        <p:nvCxnSpPr>
          <p:cNvPr id="22" name="Straight Connector 21">
            <a:extLst>
              <a:ext uri="{FF2B5EF4-FFF2-40B4-BE49-F238E27FC236}">
                <a16:creationId xmlns:a16="http://schemas.microsoft.com/office/drawing/2014/main" id="{4C6A3DE0-6C38-2230-8B8A-5BAD5A61E8E8}"/>
              </a:ext>
            </a:extLst>
          </p:cNvPr>
          <p:cNvCxnSpPr/>
          <p:nvPr/>
        </p:nvCxnSpPr>
        <p:spPr>
          <a:xfrm>
            <a:off x="7389632" y="3967679"/>
            <a:ext cx="0" cy="927652"/>
          </a:xfrm>
          <a:prstGeom prst="line">
            <a:avLst/>
          </a:prstGeom>
          <a:ln w="50800">
            <a:solidFill>
              <a:srgbClr val="FAA623"/>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D3B6E7B-66B2-3C85-DA36-848F10FFE177}"/>
              </a:ext>
            </a:extLst>
          </p:cNvPr>
          <p:cNvSpPr txBox="1"/>
          <p:nvPr/>
        </p:nvSpPr>
        <p:spPr>
          <a:xfrm>
            <a:off x="7407217" y="3972001"/>
            <a:ext cx="3748305" cy="923330"/>
          </a:xfrm>
          <a:prstGeom prst="rect">
            <a:avLst/>
          </a:prstGeom>
          <a:noFill/>
        </p:spPr>
        <p:txBody>
          <a:bodyPr wrap="square" rtlCol="0">
            <a:spAutoFit/>
          </a:bodyPr>
          <a:lstStyle/>
          <a:p>
            <a:pPr algn="ctr"/>
            <a:r>
              <a:rPr lang="en-US" b="1" dirty="0">
                <a:solidFill>
                  <a:srgbClr val="C00000"/>
                </a:solidFill>
              </a:rPr>
              <a:t>Dave Heisterkamp</a:t>
            </a:r>
          </a:p>
          <a:p>
            <a:pPr algn="ctr"/>
            <a:r>
              <a:rPr lang="en-US" dirty="0"/>
              <a:t>Wagenlander &amp; Heisterkamp, LLC</a:t>
            </a:r>
          </a:p>
          <a:p>
            <a:pPr algn="ctr"/>
            <a:r>
              <a:rPr lang="en-US" i="1" dirty="0" err="1"/>
              <a:t>davidvh@wagenlander.com</a:t>
            </a:r>
            <a:endParaRPr lang="en-US" i="1" dirty="0"/>
          </a:p>
        </p:txBody>
      </p:sp>
      <p:cxnSp>
        <p:nvCxnSpPr>
          <p:cNvPr id="24" name="Straight Connector 23">
            <a:extLst>
              <a:ext uri="{FF2B5EF4-FFF2-40B4-BE49-F238E27FC236}">
                <a16:creationId xmlns:a16="http://schemas.microsoft.com/office/drawing/2014/main" id="{C7FEA9A4-10DE-9B2D-B721-D27F6063D122}"/>
              </a:ext>
            </a:extLst>
          </p:cNvPr>
          <p:cNvCxnSpPr/>
          <p:nvPr/>
        </p:nvCxnSpPr>
        <p:spPr>
          <a:xfrm>
            <a:off x="11155526" y="3972001"/>
            <a:ext cx="0" cy="927652"/>
          </a:xfrm>
          <a:prstGeom prst="line">
            <a:avLst/>
          </a:prstGeom>
          <a:ln w="50800">
            <a:solidFill>
              <a:srgbClr val="FAA623"/>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147DB61A-A9BE-571F-BAE8-158C866C4B1C}"/>
              </a:ext>
            </a:extLst>
          </p:cNvPr>
          <p:cNvSpPr txBox="1">
            <a:spLocks/>
          </p:cNvSpPr>
          <p:nvPr/>
        </p:nvSpPr>
        <p:spPr>
          <a:xfrm>
            <a:off x="3565070" y="-219006"/>
            <a:ext cx="50618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Raleway ExtraBold" panose="020B0003030101060003" pitchFamily="34" charset="0"/>
                <a:ea typeface="+mj-ea"/>
                <a:cs typeface="+mj-cs"/>
              </a:defRPr>
            </a:lvl1pPr>
          </a:lstStyle>
          <a:p>
            <a:pPr algn="ctr"/>
            <a:endParaRPr lang="en-US" sz="1600" dirty="0">
              <a:solidFill>
                <a:schemeClr val="bg1"/>
              </a:solidFill>
              <a:latin typeface="Raleway SemiBold" panose="020B0003030101060003" pitchFamily="34" charset="0"/>
            </a:endParaRPr>
          </a:p>
        </p:txBody>
      </p:sp>
      <p:pic>
        <p:nvPicPr>
          <p:cNvPr id="2" name="Picture 1">
            <a:extLst>
              <a:ext uri="{FF2B5EF4-FFF2-40B4-BE49-F238E27FC236}">
                <a16:creationId xmlns:a16="http://schemas.microsoft.com/office/drawing/2014/main" id="{DD1A26F0-D8F6-8599-37F0-2187BAADD6D8}"/>
              </a:ext>
            </a:extLst>
          </p:cNvPr>
          <p:cNvPicPr>
            <a:picLocks noChangeAspect="1"/>
          </p:cNvPicPr>
          <p:nvPr/>
        </p:nvPicPr>
        <p:blipFill>
          <a:blip r:embed="rId4"/>
          <a:stretch>
            <a:fillRect/>
          </a:stretch>
        </p:blipFill>
        <p:spPr>
          <a:xfrm>
            <a:off x="5043520" y="5043199"/>
            <a:ext cx="2104956" cy="1678276"/>
          </a:xfrm>
          <a:prstGeom prst="rect">
            <a:avLst/>
          </a:prstGeom>
        </p:spPr>
      </p:pic>
      <p:sp>
        <p:nvSpPr>
          <p:cNvPr id="3" name="Slide Number Placeholder 2">
            <a:extLst>
              <a:ext uri="{FF2B5EF4-FFF2-40B4-BE49-F238E27FC236}">
                <a16:creationId xmlns:a16="http://schemas.microsoft.com/office/drawing/2014/main" id="{2759370C-37C8-2ADC-0901-9AC350DE7B55}"/>
              </a:ext>
            </a:extLst>
          </p:cNvPr>
          <p:cNvSpPr>
            <a:spLocks noGrp="1"/>
          </p:cNvSpPr>
          <p:nvPr>
            <p:ph type="sldNum" sz="quarter" idx="12"/>
          </p:nvPr>
        </p:nvSpPr>
        <p:spPr/>
        <p:txBody>
          <a:bodyPr/>
          <a:lstStyle/>
          <a:p>
            <a:fld id="{EAEC5279-9859-2B44-97F6-ACD83A6E4A7E}" type="slidenum">
              <a:rPr lang="en-US" smtClean="0"/>
              <a:t>39</a:t>
            </a:fld>
            <a:endParaRPr lang="en-US"/>
          </a:p>
        </p:txBody>
      </p:sp>
    </p:spTree>
    <p:extLst>
      <p:ext uri="{BB962C8B-B14F-4D97-AF65-F5344CB8AC3E}">
        <p14:creationId xmlns:p14="http://schemas.microsoft.com/office/powerpoint/2010/main" val="319690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sp>
        <p:nvSpPr>
          <p:cNvPr id="12" name="TextBox 11">
            <a:extLst>
              <a:ext uri="{FF2B5EF4-FFF2-40B4-BE49-F238E27FC236}">
                <a16:creationId xmlns:a16="http://schemas.microsoft.com/office/drawing/2014/main" id="{C7251CC2-973E-61C0-23D8-7DFD1CECDB14}"/>
              </a:ext>
            </a:extLst>
          </p:cNvPr>
          <p:cNvSpPr txBox="1"/>
          <p:nvPr/>
        </p:nvSpPr>
        <p:spPr>
          <a:xfrm>
            <a:off x="3675185" y="1761771"/>
            <a:ext cx="7997527" cy="4493538"/>
          </a:xfrm>
          <a:prstGeom prst="rect">
            <a:avLst/>
          </a:prstGeom>
          <a:noFill/>
        </p:spPr>
        <p:txBody>
          <a:bodyPr wrap="square" rtlCol="0">
            <a:spAutoFit/>
          </a:bodyPr>
          <a:lstStyle/>
          <a:p>
            <a:pPr>
              <a:spcAft>
                <a:spcPts val="600"/>
              </a:spcAft>
              <a:buFont typeface="Wingdings" pitchFamily="2" charset="2"/>
              <a:buChar char="v"/>
            </a:pPr>
            <a:r>
              <a:rPr lang="en-US" sz="2300" b="1" dirty="0">
                <a:solidFill>
                  <a:srgbClr val="FF0000"/>
                </a:solidFill>
              </a:rPr>
              <a:t>“The critical inquiry is who may be legally bound by the court’s adverse judgment, not who will ultimately pick up the tab.”</a:t>
            </a:r>
          </a:p>
          <a:p>
            <a:pPr>
              <a:spcAft>
                <a:spcPts val="600"/>
              </a:spcAft>
              <a:buFont typeface="Wingdings" pitchFamily="2" charset="2"/>
              <a:buChar char="v"/>
            </a:pPr>
            <a:r>
              <a:rPr lang="en-US" sz="2300" dirty="0">
                <a:solidFill>
                  <a:srgbClr val="000000"/>
                </a:solidFill>
              </a:rPr>
              <a:t>The “tribal employee was operating the vehicle within the scope of his employment, but on state lands, and the judgment will not operate against the tribe” (because the State courts have no jurisdiction over the Tribe per </a:t>
            </a:r>
            <a:r>
              <a:rPr lang="en-US" sz="2300" i="1" dirty="0">
                <a:solidFill>
                  <a:srgbClr val="000000"/>
                </a:solidFill>
              </a:rPr>
              <a:t>Kiowa</a:t>
            </a:r>
            <a:r>
              <a:rPr lang="en-US" sz="2300" dirty="0">
                <a:solidFill>
                  <a:srgbClr val="000000"/>
                </a:solidFill>
              </a:rPr>
              <a:t> and </a:t>
            </a:r>
            <a:r>
              <a:rPr lang="en-US" sz="2300" i="1" dirty="0">
                <a:solidFill>
                  <a:srgbClr val="000000"/>
                </a:solidFill>
              </a:rPr>
              <a:t>Bay Mills</a:t>
            </a:r>
            <a:r>
              <a:rPr lang="en-US" sz="2300" dirty="0">
                <a:solidFill>
                  <a:srgbClr val="000000"/>
                </a:solidFill>
              </a:rPr>
              <a:t>).</a:t>
            </a:r>
          </a:p>
          <a:p>
            <a:pPr>
              <a:spcAft>
                <a:spcPts val="600"/>
              </a:spcAft>
              <a:buFont typeface="Wingdings" pitchFamily="2" charset="2"/>
              <a:buChar char="v"/>
            </a:pPr>
            <a:r>
              <a:rPr lang="en-US" sz="2300" dirty="0">
                <a:solidFill>
                  <a:srgbClr val="000000"/>
                </a:solidFill>
              </a:rPr>
              <a:t>“[I]</a:t>
            </a:r>
            <a:r>
              <a:rPr lang="en-US" sz="2300" dirty="0" err="1">
                <a:solidFill>
                  <a:srgbClr val="000000"/>
                </a:solidFill>
              </a:rPr>
              <a:t>ndemnification</a:t>
            </a:r>
            <a:r>
              <a:rPr lang="en-US" sz="2300" dirty="0">
                <a:solidFill>
                  <a:srgbClr val="000000"/>
                </a:solidFill>
              </a:rPr>
              <a:t> is not a certainty here. The [Tribal employee] will not be indemnified by the [Tribe] should it determine that he engaged in ‘wanton, reckless, or malicious’ activity.’” Indemnification provisions are a voluntary choice on the part of the state.</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685800" y="646402"/>
            <a:ext cx="7139354" cy="1115369"/>
          </a:xfrm>
        </p:spPr>
        <p:txBody>
          <a:bodyPr>
            <a:normAutofit/>
          </a:bodyPr>
          <a:lstStyle/>
          <a:p>
            <a:r>
              <a:rPr lang="en-US" sz="4000" b="1" dirty="0">
                <a:solidFill>
                  <a:srgbClr val="C00000"/>
                </a:solidFill>
              </a:rPr>
              <a:t>What the </a:t>
            </a:r>
            <a:r>
              <a:rPr lang="en-US" sz="4000" b="1" i="1" dirty="0">
                <a:solidFill>
                  <a:srgbClr val="C00000"/>
                </a:solidFill>
              </a:rPr>
              <a:t>L v. C </a:t>
            </a:r>
            <a:r>
              <a:rPr lang="en-US" sz="4000" b="1" dirty="0">
                <a:solidFill>
                  <a:srgbClr val="C00000"/>
                </a:solidFill>
              </a:rPr>
              <a:t>Majority Said </a:t>
            </a:r>
            <a:endParaRPr lang="en-US" sz="4000" dirty="0">
              <a:solidFill>
                <a:srgbClr val="C00000"/>
              </a:solidFill>
              <a:latin typeface="Raleway SemiBold" panose="020B0003030101060003" pitchFamily="34" charset="0"/>
            </a:endParaRPr>
          </a:p>
        </p:txBody>
      </p:sp>
      <p:sp>
        <p:nvSpPr>
          <p:cNvPr id="5" name="Slide Number Placeholder 4">
            <a:extLst>
              <a:ext uri="{FF2B5EF4-FFF2-40B4-BE49-F238E27FC236}">
                <a16:creationId xmlns:a16="http://schemas.microsoft.com/office/drawing/2014/main" id="{AFD9417F-CA5C-4A7F-F266-E5FE5DFDDEFC}"/>
              </a:ext>
            </a:extLst>
          </p:cNvPr>
          <p:cNvSpPr>
            <a:spLocks noGrp="1"/>
          </p:cNvSpPr>
          <p:nvPr>
            <p:ph type="sldNum" sz="quarter" idx="12"/>
          </p:nvPr>
        </p:nvSpPr>
        <p:spPr/>
        <p:txBody>
          <a:bodyPr/>
          <a:lstStyle/>
          <a:p>
            <a:fld id="{712EF165-5C3F-4E4F-922D-84F851B92937}" type="slidenum">
              <a:rPr lang="en-US" smtClean="0"/>
              <a:t>4</a:t>
            </a:fld>
            <a:endParaRPr lang="en-US"/>
          </a:p>
        </p:txBody>
      </p:sp>
      <p:pic>
        <p:nvPicPr>
          <p:cNvPr id="8" name="Picture 7">
            <a:extLst>
              <a:ext uri="{FF2B5EF4-FFF2-40B4-BE49-F238E27FC236}">
                <a16:creationId xmlns:a16="http://schemas.microsoft.com/office/drawing/2014/main" id="{C9E483D4-E32D-B930-0958-608768F96795}"/>
              </a:ext>
            </a:extLst>
          </p:cNvPr>
          <p:cNvPicPr>
            <a:picLocks noChangeAspect="1"/>
          </p:cNvPicPr>
          <p:nvPr/>
        </p:nvPicPr>
        <p:blipFill>
          <a:blip r:embed="rId3"/>
          <a:stretch>
            <a:fillRect/>
          </a:stretch>
        </p:blipFill>
        <p:spPr>
          <a:xfrm>
            <a:off x="756137" y="3774671"/>
            <a:ext cx="2104956" cy="1678276"/>
          </a:xfrm>
          <a:prstGeom prst="rect">
            <a:avLst/>
          </a:prstGeom>
        </p:spPr>
      </p:pic>
    </p:spTree>
    <p:extLst>
      <p:ext uri="{BB962C8B-B14F-4D97-AF65-F5344CB8AC3E}">
        <p14:creationId xmlns:p14="http://schemas.microsoft.com/office/powerpoint/2010/main" val="275235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sp>
        <p:nvSpPr>
          <p:cNvPr id="12" name="TextBox 11">
            <a:extLst>
              <a:ext uri="{FF2B5EF4-FFF2-40B4-BE49-F238E27FC236}">
                <a16:creationId xmlns:a16="http://schemas.microsoft.com/office/drawing/2014/main" id="{C7251CC2-973E-61C0-23D8-7DFD1CECDB14}"/>
              </a:ext>
            </a:extLst>
          </p:cNvPr>
          <p:cNvSpPr txBox="1"/>
          <p:nvPr/>
        </p:nvSpPr>
        <p:spPr>
          <a:xfrm>
            <a:off x="3581401" y="1947333"/>
            <a:ext cx="8091311" cy="4590413"/>
          </a:xfrm>
          <a:prstGeom prst="rect">
            <a:avLst/>
          </a:prstGeom>
          <a:noFill/>
        </p:spPr>
        <p:txBody>
          <a:bodyPr wrap="square" rtlCol="0">
            <a:spAutoFit/>
          </a:bodyPr>
          <a:lstStyle/>
          <a:p>
            <a:pPr>
              <a:buFont typeface="Wingdings" pitchFamily="2" charset="2"/>
              <a:buChar char="v"/>
            </a:pPr>
            <a:r>
              <a:rPr lang="en-US" sz="2400" dirty="0"/>
              <a:t>In 2024, there were approximately 5 state court cases and 6 federal district court cases and no federal appellate court cases that discussed (not just cited) </a:t>
            </a:r>
            <a:r>
              <a:rPr lang="en-US" sz="2400" i="1" dirty="0"/>
              <a:t>Lewis v. Clarke</a:t>
            </a:r>
            <a:r>
              <a:rPr lang="en-US" sz="2400" dirty="0"/>
              <a:t> and also involved officers or employees of Indian tribes or tribal entities.</a:t>
            </a:r>
          </a:p>
          <a:p>
            <a:pPr>
              <a:buFont typeface="Wingdings" pitchFamily="2" charset="2"/>
              <a:buChar char="v"/>
            </a:pPr>
            <a:endParaRPr lang="en-US" sz="1000" dirty="0"/>
          </a:p>
          <a:p>
            <a:pPr>
              <a:buFont typeface="Wingdings" pitchFamily="2" charset="2"/>
              <a:buChar char="v"/>
            </a:pPr>
            <a:r>
              <a:rPr lang="en-US" sz="2400" dirty="0"/>
              <a:t>Some of these cases are establishing or updating the law of sovereign  immunity for tribal entities in their jurisdictions.  We are beginning to see many jurisdictions cite their own </a:t>
            </a:r>
            <a:r>
              <a:rPr lang="en-US" sz="2400" i="1" dirty="0"/>
              <a:t>L v. C </a:t>
            </a:r>
            <a:r>
              <a:rPr lang="en-US" sz="2400" dirty="0"/>
              <a:t>caselaw (c.f. 9</a:t>
            </a:r>
            <a:r>
              <a:rPr lang="en-US" sz="2400" baseline="30000" dirty="0"/>
              <a:t>th</a:t>
            </a:r>
            <a:r>
              <a:rPr lang="en-US" sz="2400" dirty="0"/>
              <a:t> Circuit).</a:t>
            </a:r>
          </a:p>
          <a:p>
            <a:pPr>
              <a:buFont typeface="Wingdings" pitchFamily="2" charset="2"/>
              <a:buChar char="v"/>
            </a:pPr>
            <a:endParaRPr lang="en-US" sz="1000" dirty="0"/>
          </a:p>
          <a:p>
            <a:pPr>
              <a:buFont typeface="Wingdings" pitchFamily="2" charset="2"/>
              <a:buChar char="v"/>
            </a:pPr>
            <a:r>
              <a:rPr lang="en-US" sz="2400" dirty="0"/>
              <a:t>Other cases underscore our previous “use the force wisely” advice, particularly in employment matters – but no payday lending cases this year!</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685799" y="646402"/>
            <a:ext cx="10986912" cy="1170529"/>
          </a:xfrm>
        </p:spPr>
        <p:txBody>
          <a:bodyPr>
            <a:noAutofit/>
          </a:bodyPr>
          <a:lstStyle/>
          <a:p>
            <a:r>
              <a:rPr lang="en-US" sz="4000" b="1" dirty="0">
                <a:solidFill>
                  <a:srgbClr val="C00000"/>
                </a:solidFill>
              </a:rPr>
              <a:t>Lewis v. Clarke: Impact on Sovereign Immunity</a:t>
            </a:r>
            <a:endParaRPr lang="en-US" sz="4000" dirty="0">
              <a:solidFill>
                <a:srgbClr val="C00000"/>
              </a:solidFill>
              <a:latin typeface="Raleway SemiBold" panose="020B0003030101060003" pitchFamily="34" charset="0"/>
            </a:endParaRPr>
          </a:p>
        </p:txBody>
      </p:sp>
      <p:pic>
        <p:nvPicPr>
          <p:cNvPr id="2" name="Picture 1">
            <a:extLst>
              <a:ext uri="{FF2B5EF4-FFF2-40B4-BE49-F238E27FC236}">
                <a16:creationId xmlns:a16="http://schemas.microsoft.com/office/drawing/2014/main" id="{0509EC26-B9FE-44BB-36CB-C8E15FBC70F8}"/>
              </a:ext>
            </a:extLst>
          </p:cNvPr>
          <p:cNvPicPr>
            <a:picLocks noChangeAspect="1"/>
          </p:cNvPicPr>
          <p:nvPr/>
        </p:nvPicPr>
        <p:blipFill>
          <a:blip r:embed="rId3"/>
          <a:stretch>
            <a:fillRect/>
          </a:stretch>
        </p:blipFill>
        <p:spPr>
          <a:xfrm>
            <a:off x="940895" y="3952256"/>
            <a:ext cx="1879600" cy="1498600"/>
          </a:xfrm>
          <a:prstGeom prst="rect">
            <a:avLst/>
          </a:prstGeom>
        </p:spPr>
      </p:pic>
      <p:sp>
        <p:nvSpPr>
          <p:cNvPr id="5" name="Slide Number Placeholder 4">
            <a:extLst>
              <a:ext uri="{FF2B5EF4-FFF2-40B4-BE49-F238E27FC236}">
                <a16:creationId xmlns:a16="http://schemas.microsoft.com/office/drawing/2014/main" id="{CBF47AED-80AC-19EF-5F4E-303D653012D5}"/>
              </a:ext>
            </a:extLst>
          </p:cNvPr>
          <p:cNvSpPr>
            <a:spLocks noGrp="1"/>
          </p:cNvSpPr>
          <p:nvPr>
            <p:ph type="sldNum" sz="quarter" idx="12"/>
          </p:nvPr>
        </p:nvSpPr>
        <p:spPr/>
        <p:txBody>
          <a:bodyPr/>
          <a:lstStyle/>
          <a:p>
            <a:fld id="{712EF165-5C3F-4E4F-922D-84F851B92937}" type="slidenum">
              <a:rPr lang="en-US" sz="1100" smtClean="0"/>
              <a:t>5</a:t>
            </a:fld>
            <a:endParaRPr lang="en-US" sz="1100" dirty="0"/>
          </a:p>
        </p:txBody>
      </p:sp>
      <p:pic>
        <p:nvPicPr>
          <p:cNvPr id="6" name="Picture 5">
            <a:extLst>
              <a:ext uri="{FF2B5EF4-FFF2-40B4-BE49-F238E27FC236}">
                <a16:creationId xmlns:a16="http://schemas.microsoft.com/office/drawing/2014/main" id="{752DB870-0437-DFD9-D7CC-B1CE98F66F21}"/>
              </a:ext>
            </a:extLst>
          </p:cNvPr>
          <p:cNvPicPr>
            <a:picLocks noChangeAspect="1"/>
          </p:cNvPicPr>
          <p:nvPr/>
        </p:nvPicPr>
        <p:blipFill>
          <a:blip r:embed="rId3"/>
          <a:stretch>
            <a:fillRect/>
          </a:stretch>
        </p:blipFill>
        <p:spPr>
          <a:xfrm>
            <a:off x="756137" y="3774671"/>
            <a:ext cx="2104956" cy="1678276"/>
          </a:xfrm>
          <a:prstGeom prst="rect">
            <a:avLst/>
          </a:prstGeom>
        </p:spPr>
      </p:pic>
    </p:spTree>
    <p:extLst>
      <p:ext uri="{BB962C8B-B14F-4D97-AF65-F5344CB8AC3E}">
        <p14:creationId xmlns:p14="http://schemas.microsoft.com/office/powerpoint/2010/main" val="277988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597271" y="999067"/>
            <a:ext cx="10997457" cy="1473199"/>
          </a:xfrm>
        </p:spPr>
        <p:txBody>
          <a:bodyPr>
            <a:noAutofit/>
          </a:bodyPr>
          <a:lstStyle/>
          <a:p>
            <a:r>
              <a:rPr lang="en-US" sz="3000" b="1" dirty="0">
                <a:solidFill>
                  <a:schemeClr val="accent5"/>
                </a:solidFill>
              </a:rPr>
              <a:t>Modoc Nation, et al., </a:t>
            </a:r>
            <a:r>
              <a:rPr lang="en-US" sz="2800" dirty="0">
                <a:solidFill>
                  <a:schemeClr val="accent5"/>
                </a:solidFill>
              </a:rPr>
              <a:t>plaintiffs/counterclaim defendants </a:t>
            </a:r>
            <a:r>
              <a:rPr lang="en-US" sz="3000" b="1" dirty="0">
                <a:solidFill>
                  <a:schemeClr val="accent5"/>
                </a:solidFill>
              </a:rPr>
              <a:t>v. Bohl, </a:t>
            </a:r>
            <a:r>
              <a:rPr lang="en-US" sz="2800" dirty="0">
                <a:solidFill>
                  <a:schemeClr val="accent5"/>
                </a:solidFill>
              </a:rPr>
              <a:t>defendant, and </a:t>
            </a:r>
            <a:r>
              <a:rPr lang="en-US" sz="3000" b="1" dirty="0">
                <a:solidFill>
                  <a:schemeClr val="accent5"/>
                </a:solidFill>
              </a:rPr>
              <a:t>Shah, et al., </a:t>
            </a:r>
            <a:r>
              <a:rPr lang="en-US" sz="2800" dirty="0">
                <a:solidFill>
                  <a:schemeClr val="accent5"/>
                </a:solidFill>
              </a:rPr>
              <a:t>defendants/counterclaimants</a:t>
            </a:r>
            <a:r>
              <a:rPr lang="en-US" sz="3000" dirty="0">
                <a:solidFill>
                  <a:srgbClr val="C00000"/>
                </a:solidFill>
              </a:rPr>
              <a:t>, v. </a:t>
            </a:r>
            <a:r>
              <a:rPr lang="en-US" sz="3000" b="1" dirty="0">
                <a:solidFill>
                  <a:srgbClr val="C00000"/>
                </a:solidFill>
              </a:rPr>
              <a:t>Follis</a:t>
            </a:r>
            <a:r>
              <a:rPr lang="en-US" sz="3000" dirty="0">
                <a:solidFill>
                  <a:srgbClr val="C00000"/>
                </a:solidFill>
              </a:rPr>
              <a:t>, </a:t>
            </a:r>
            <a:r>
              <a:rPr lang="en-US" sz="3000" b="1" dirty="0">
                <a:solidFill>
                  <a:srgbClr val="C00000"/>
                </a:solidFill>
              </a:rPr>
              <a:t>et al.</a:t>
            </a:r>
            <a:r>
              <a:rPr lang="en-US" sz="3000" dirty="0">
                <a:solidFill>
                  <a:srgbClr val="C00000"/>
                </a:solidFill>
              </a:rPr>
              <a:t> </a:t>
            </a:r>
            <a:r>
              <a:rPr lang="en-US" sz="2800" dirty="0">
                <a:solidFill>
                  <a:srgbClr val="C00000"/>
                </a:solidFill>
              </a:rPr>
              <a:t>counterclaim defendants</a:t>
            </a:r>
            <a:r>
              <a:rPr lang="en-US" sz="3000" dirty="0">
                <a:solidFill>
                  <a:srgbClr val="C00000"/>
                </a:solidFill>
              </a:rPr>
              <a:t>,</a:t>
            </a:r>
            <a:r>
              <a:rPr lang="en-US" sz="3000" dirty="0"/>
              <a:t>  </a:t>
            </a:r>
            <a:r>
              <a:rPr lang="en-US" sz="2800" dirty="0">
                <a:solidFill>
                  <a:schemeClr val="accent5"/>
                </a:solidFill>
              </a:rPr>
              <a:t>19-CV-588, U.S. </a:t>
            </a:r>
            <a:r>
              <a:rPr lang="en-US" sz="2800" dirty="0" err="1">
                <a:solidFill>
                  <a:schemeClr val="accent5"/>
                </a:solidFill>
              </a:rPr>
              <a:t>N.Dist</a:t>
            </a:r>
            <a:r>
              <a:rPr lang="en-US" sz="2800" dirty="0">
                <a:solidFill>
                  <a:schemeClr val="accent5"/>
                </a:solidFill>
              </a:rPr>
              <a:t>. Okla. (</a:t>
            </a:r>
            <a:r>
              <a:rPr lang="en-US" sz="2400" dirty="0">
                <a:solidFill>
                  <a:schemeClr val="accent5"/>
                </a:solidFill>
              </a:rPr>
              <a:t>October 30,2024)</a:t>
            </a:r>
            <a:r>
              <a:rPr lang="en-US" sz="2400" dirty="0"/>
              <a:t> </a:t>
            </a:r>
          </a:p>
        </p:txBody>
      </p:sp>
      <p:pic>
        <p:nvPicPr>
          <p:cNvPr id="2" name="Picture 1">
            <a:extLst>
              <a:ext uri="{FF2B5EF4-FFF2-40B4-BE49-F238E27FC236}">
                <a16:creationId xmlns:a16="http://schemas.microsoft.com/office/drawing/2014/main" id="{BAE34E54-E4AC-C36A-45E1-4BEE20E6A719}"/>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8" name="Slide Number Placeholder 7">
            <a:extLst>
              <a:ext uri="{FF2B5EF4-FFF2-40B4-BE49-F238E27FC236}">
                <a16:creationId xmlns:a16="http://schemas.microsoft.com/office/drawing/2014/main" id="{90D9EA16-FDDC-0BC3-0D58-A60AECB73FE7}"/>
              </a:ext>
            </a:extLst>
          </p:cNvPr>
          <p:cNvSpPr>
            <a:spLocks noGrp="1"/>
          </p:cNvSpPr>
          <p:nvPr>
            <p:ph type="sldNum" sz="quarter" idx="12"/>
          </p:nvPr>
        </p:nvSpPr>
        <p:spPr/>
        <p:txBody>
          <a:bodyPr/>
          <a:lstStyle/>
          <a:p>
            <a:fld id="{712EF165-5C3F-4E4F-922D-84F851B92937}" type="slidenum">
              <a:rPr lang="en-US" smtClean="0"/>
              <a:t>6</a:t>
            </a:fld>
            <a:endParaRPr lang="en-US"/>
          </a:p>
        </p:txBody>
      </p:sp>
      <p:sp>
        <p:nvSpPr>
          <p:cNvPr id="9" name="TextBox 8">
            <a:extLst>
              <a:ext uri="{FF2B5EF4-FFF2-40B4-BE49-F238E27FC236}">
                <a16:creationId xmlns:a16="http://schemas.microsoft.com/office/drawing/2014/main" id="{B777348C-CE34-DD62-FF50-303471632667}"/>
              </a:ext>
            </a:extLst>
          </p:cNvPr>
          <p:cNvSpPr txBox="1"/>
          <p:nvPr/>
        </p:nvSpPr>
        <p:spPr>
          <a:xfrm>
            <a:off x="3404181" y="2244191"/>
            <a:ext cx="8349413" cy="4062651"/>
          </a:xfrm>
          <a:prstGeom prst="rect">
            <a:avLst/>
          </a:prstGeom>
          <a:noFill/>
        </p:spPr>
        <p:txBody>
          <a:bodyPr wrap="square" rtlCol="0">
            <a:spAutoFit/>
          </a:bodyPr>
          <a:lstStyle/>
          <a:p>
            <a:pPr marL="342900" indent="-342900">
              <a:buFont typeface="Wingdings" pitchFamily="2" charset="2"/>
              <a:buChar char="v"/>
            </a:pPr>
            <a:endParaRPr lang="en-US" sz="2200" dirty="0">
              <a:solidFill>
                <a:srgbClr val="212121"/>
              </a:solidFill>
              <a:effectLst/>
              <a:ea typeface="Times New Roman" panose="02020603050405020304" pitchFamily="18" charset="0"/>
            </a:endParaRPr>
          </a:p>
          <a:p>
            <a:pPr marL="342900" indent="-342900">
              <a:buFont typeface="Wingdings" pitchFamily="2" charset="2"/>
              <a:buChar char="v"/>
            </a:pPr>
            <a:r>
              <a:rPr lang="en-US" sz="2200" dirty="0">
                <a:solidFill>
                  <a:srgbClr val="212121"/>
                </a:solidFill>
                <a:effectLst/>
                <a:ea typeface="Times New Roman" panose="02020603050405020304" pitchFamily="18" charset="0"/>
              </a:rPr>
              <a:t>The</a:t>
            </a:r>
            <a:r>
              <a:rPr lang="en-US" sz="2200" spc="-85" dirty="0">
                <a:solidFill>
                  <a:srgbClr val="212121"/>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Modoc</a:t>
            </a:r>
            <a:r>
              <a:rPr lang="en-US" sz="2200" spc="-80" dirty="0">
                <a:solidFill>
                  <a:srgbClr val="212121"/>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Tribe</a:t>
            </a:r>
            <a:r>
              <a:rPr lang="en-US" sz="2200" spc="-85" dirty="0">
                <a:solidFill>
                  <a:srgbClr val="212121"/>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of</a:t>
            </a:r>
            <a:r>
              <a:rPr lang="en-US" sz="2200" spc="-80" dirty="0">
                <a:solidFill>
                  <a:srgbClr val="212121"/>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Oklahoma</a:t>
            </a:r>
            <a:r>
              <a:rPr lang="en-US" sz="2200" spc="-85" dirty="0">
                <a:solidFill>
                  <a:srgbClr val="212121"/>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and</a:t>
            </a:r>
            <a:r>
              <a:rPr lang="en-US" sz="2200" spc="-80" dirty="0">
                <a:solidFill>
                  <a:srgbClr val="313133"/>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severa</a:t>
            </a:r>
            <a:r>
              <a:rPr lang="en-US" sz="2200" dirty="0">
                <a:solidFill>
                  <a:srgbClr val="0C0C0C"/>
                </a:solidFill>
                <a:effectLst/>
                <a:ea typeface="Times New Roman" panose="02020603050405020304" pitchFamily="18" charset="0"/>
              </a:rPr>
              <a:t>l</a:t>
            </a:r>
            <a:r>
              <a:rPr lang="en-US" sz="2200" spc="-85" dirty="0">
                <a:solidFill>
                  <a:srgbClr val="0C0C0C"/>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of</a:t>
            </a:r>
            <a:r>
              <a:rPr lang="en-US" sz="2200" spc="-80" dirty="0">
                <a:solidFill>
                  <a:srgbClr val="212121"/>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its</a:t>
            </a:r>
            <a:r>
              <a:rPr lang="en-US" sz="2200" spc="-85" dirty="0">
                <a:solidFill>
                  <a:srgbClr val="212121"/>
                </a:solidFill>
                <a:effectLst/>
                <a:ea typeface="Times New Roman" panose="02020603050405020304" pitchFamily="18" charset="0"/>
              </a:rPr>
              <a:t> tribal </a:t>
            </a:r>
            <a:r>
              <a:rPr lang="en-US" sz="2200" dirty="0">
                <a:solidFill>
                  <a:srgbClr val="313133"/>
                </a:solidFill>
                <a:effectLst/>
                <a:ea typeface="Times New Roman" panose="02020603050405020304" pitchFamily="18" charset="0"/>
              </a:rPr>
              <a:t>entities, including a non-profit created under state law,</a:t>
            </a:r>
            <a:r>
              <a:rPr lang="en-US" sz="2200" spc="-75" dirty="0">
                <a:solidFill>
                  <a:srgbClr val="313133"/>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brought</a:t>
            </a:r>
            <a:r>
              <a:rPr lang="en-US" sz="2200" spc="-80" dirty="0">
                <a:solidFill>
                  <a:srgbClr val="212121"/>
                </a:solidFill>
                <a:effectLst/>
                <a:ea typeface="Times New Roman" panose="02020603050405020304" pitchFamily="18" charset="0"/>
              </a:rPr>
              <a:t> </a:t>
            </a:r>
            <a:r>
              <a:rPr lang="en-US" sz="2200" dirty="0">
                <a:solidFill>
                  <a:srgbClr val="212121"/>
                </a:solidFill>
                <a:effectLst/>
                <a:ea typeface="Times New Roman" panose="02020603050405020304" pitchFamily="18" charset="0"/>
              </a:rPr>
              <a:t>fed­</a:t>
            </a:r>
            <a:r>
              <a:rPr lang="en-US" sz="2200" dirty="0">
                <a:solidFill>
                  <a:srgbClr val="313133"/>
                </a:solidFill>
                <a:effectLst/>
                <a:ea typeface="Times New Roman" panose="02020603050405020304" pitchFamily="18" charset="0"/>
              </a:rPr>
              <a:t>eral and state </a:t>
            </a:r>
            <a:r>
              <a:rPr lang="en-US" sz="2200" dirty="0">
                <a:solidFill>
                  <a:srgbClr val="212121"/>
                </a:solidFill>
                <a:effectLst/>
                <a:ea typeface="Times New Roman" panose="02020603050405020304" pitchFamily="18" charset="0"/>
              </a:rPr>
              <a:t>law claims </a:t>
            </a:r>
            <a:r>
              <a:rPr lang="en-US" sz="2200" dirty="0">
                <a:solidFill>
                  <a:srgbClr val="313133"/>
                </a:solidFill>
                <a:effectLst/>
                <a:ea typeface="Times New Roman" panose="02020603050405020304" pitchFamily="18" charset="0"/>
              </a:rPr>
              <a:t>against </a:t>
            </a:r>
            <a:r>
              <a:rPr lang="en-US" sz="2200" dirty="0">
                <a:solidFill>
                  <a:srgbClr val="0C0C0C"/>
                </a:solidFill>
                <a:effectLst/>
                <a:ea typeface="Times New Roman" panose="02020603050405020304" pitchFamily="18" charset="0"/>
              </a:rPr>
              <a:t>i</a:t>
            </a:r>
            <a:r>
              <a:rPr lang="en-US" sz="2200" dirty="0">
                <a:solidFill>
                  <a:srgbClr val="313133"/>
                </a:solidFill>
                <a:effectLst/>
                <a:ea typeface="Times New Roman" panose="02020603050405020304" pitchFamily="18" charset="0"/>
              </a:rPr>
              <a:t>ts </a:t>
            </a:r>
            <a:r>
              <a:rPr lang="en-US" sz="2200" dirty="0">
                <a:solidFill>
                  <a:srgbClr val="212121"/>
                </a:solidFill>
                <a:effectLst/>
                <a:ea typeface="Times New Roman" panose="02020603050405020304" pitchFamily="18" charset="0"/>
              </a:rPr>
              <a:t>former business </a:t>
            </a:r>
            <a:r>
              <a:rPr lang="en-US" sz="2200" dirty="0">
                <a:solidFill>
                  <a:srgbClr val="313133"/>
                </a:solidFill>
                <a:effectLst/>
                <a:ea typeface="Times New Roman" panose="02020603050405020304" pitchFamily="18" charset="0"/>
              </a:rPr>
              <a:t>partners</a:t>
            </a:r>
            <a:r>
              <a:rPr lang="en-US" sz="2200" dirty="0">
                <a:solidFill>
                  <a:srgbClr val="313133"/>
                </a:solidFill>
                <a:ea typeface="Times New Roman" panose="02020603050405020304" pitchFamily="18" charset="0"/>
              </a:rPr>
              <a:t>.</a:t>
            </a:r>
            <a:endParaRPr lang="en-US" sz="2200" dirty="0">
              <a:effectLst/>
            </a:endParaRPr>
          </a:p>
          <a:p>
            <a:pPr marL="342900" indent="-342900">
              <a:buFont typeface="Wingdings" pitchFamily="2" charset="2"/>
              <a:buChar char="v"/>
            </a:pPr>
            <a:endParaRPr lang="en-US" sz="1000" dirty="0">
              <a:effectLst/>
            </a:endParaRPr>
          </a:p>
          <a:p>
            <a:pPr marL="342900" indent="-342900">
              <a:buFont typeface="Wingdings" pitchFamily="2" charset="2"/>
              <a:buChar char="v"/>
            </a:pPr>
            <a:r>
              <a:rPr lang="en-US" sz="2200" dirty="0">
                <a:solidFill>
                  <a:srgbClr val="212121"/>
                </a:solidFill>
                <a:effectLst/>
                <a:ea typeface="Times New Roman" panose="02020603050405020304" pitchFamily="18" charset="0"/>
              </a:rPr>
              <a:t>Defendants </a:t>
            </a:r>
            <a:r>
              <a:rPr lang="en-US" sz="2200" spc="10" dirty="0">
                <a:solidFill>
                  <a:srgbClr val="212121"/>
                </a:solidFill>
                <a:effectLst/>
                <a:ea typeface="Times New Roman" panose="02020603050405020304" pitchFamily="18" charset="0"/>
              </a:rPr>
              <a:t>Rusty</a:t>
            </a:r>
            <a:r>
              <a:rPr lang="en-US" sz="2200" spc="200" dirty="0">
                <a:solidFill>
                  <a:srgbClr val="212121"/>
                </a:solidFill>
                <a:effectLst/>
                <a:ea typeface="Times New Roman" panose="02020603050405020304" pitchFamily="18" charset="0"/>
              </a:rPr>
              <a:t> </a:t>
            </a:r>
            <a:r>
              <a:rPr lang="en-US" sz="2200" spc="10" dirty="0">
                <a:solidFill>
                  <a:srgbClr val="212121"/>
                </a:solidFill>
                <a:effectLst/>
                <a:ea typeface="Times New Roman" panose="02020603050405020304" pitchFamily="18" charset="0"/>
              </a:rPr>
              <a:t>Bohl,</a:t>
            </a:r>
            <a:r>
              <a:rPr lang="en-US" sz="2200" spc="95" dirty="0">
                <a:solidFill>
                  <a:srgbClr val="212121"/>
                </a:solidFill>
                <a:effectLst/>
                <a:ea typeface="Times New Roman" panose="02020603050405020304" pitchFamily="18" charset="0"/>
              </a:rPr>
              <a:t> </a:t>
            </a:r>
            <a:r>
              <a:rPr lang="en-US" sz="2200" spc="10" dirty="0">
                <a:solidFill>
                  <a:srgbClr val="313133"/>
                </a:solidFill>
                <a:effectLst/>
                <a:ea typeface="Times New Roman" panose="02020603050405020304" pitchFamily="18" charset="0"/>
              </a:rPr>
              <a:t>Rajesh</a:t>
            </a:r>
            <a:r>
              <a:rPr lang="en-US" sz="2200" spc="180" dirty="0">
                <a:solidFill>
                  <a:srgbClr val="313133"/>
                </a:solidFill>
                <a:effectLst/>
                <a:ea typeface="Times New Roman" panose="02020603050405020304" pitchFamily="18" charset="0"/>
              </a:rPr>
              <a:t> </a:t>
            </a:r>
            <a:r>
              <a:rPr lang="en-US" sz="2200" spc="10" dirty="0">
                <a:solidFill>
                  <a:srgbClr val="212121"/>
                </a:solidFill>
                <a:effectLst/>
                <a:ea typeface="Times New Roman" panose="02020603050405020304" pitchFamily="18" charset="0"/>
              </a:rPr>
              <a:t>Shah,</a:t>
            </a:r>
            <a:r>
              <a:rPr lang="en-US" sz="2200" spc="30" dirty="0">
                <a:solidFill>
                  <a:srgbClr val="212121"/>
                </a:solidFill>
                <a:effectLst/>
                <a:ea typeface="Times New Roman" panose="02020603050405020304" pitchFamily="18" charset="0"/>
              </a:rPr>
              <a:t> </a:t>
            </a:r>
            <a:r>
              <a:rPr lang="en-US" sz="2200" spc="10" dirty="0">
                <a:solidFill>
                  <a:srgbClr val="212121"/>
                </a:solidFill>
                <a:effectLst/>
                <a:ea typeface="Times New Roman" panose="02020603050405020304" pitchFamily="18" charset="0"/>
              </a:rPr>
              <a:t>Sharad</a:t>
            </a:r>
            <a:r>
              <a:rPr lang="en-US" sz="2200" spc="325" dirty="0">
                <a:solidFill>
                  <a:srgbClr val="212121"/>
                </a:solidFill>
                <a:effectLst/>
                <a:ea typeface="Times New Roman" panose="02020603050405020304" pitchFamily="18" charset="0"/>
              </a:rPr>
              <a:t> </a:t>
            </a:r>
            <a:r>
              <a:rPr lang="en-US" sz="2200" spc="10" dirty="0" err="1">
                <a:solidFill>
                  <a:srgbClr val="212121"/>
                </a:solidFill>
                <a:effectLst/>
                <a:ea typeface="Times New Roman" panose="02020603050405020304" pitchFamily="18" charset="0"/>
              </a:rPr>
              <a:t>Dadbhawala</a:t>
            </a:r>
            <a:r>
              <a:rPr lang="en-US" sz="2200" spc="10" dirty="0">
                <a:solidFill>
                  <a:srgbClr val="212121"/>
                </a:solidFill>
                <a:effectLst/>
                <a:ea typeface="Times New Roman" panose="02020603050405020304" pitchFamily="18" charset="0"/>
              </a:rPr>
              <a:t>,</a:t>
            </a:r>
            <a:r>
              <a:rPr lang="en-US" sz="2200" spc="165" dirty="0">
                <a:solidFill>
                  <a:srgbClr val="212121"/>
                </a:solidFill>
                <a:effectLst/>
                <a:ea typeface="Times New Roman" panose="02020603050405020304" pitchFamily="18" charset="0"/>
              </a:rPr>
              <a:t> </a:t>
            </a:r>
            <a:r>
              <a:rPr lang="en-US" sz="2200" spc="10" dirty="0" err="1">
                <a:solidFill>
                  <a:srgbClr val="212121"/>
                </a:solidFill>
                <a:effectLst/>
                <a:ea typeface="Times New Roman" panose="02020603050405020304" pitchFamily="18" charset="0"/>
              </a:rPr>
              <a:t>Softek</a:t>
            </a:r>
            <a:r>
              <a:rPr lang="en-US" sz="2200" spc="185" dirty="0">
                <a:solidFill>
                  <a:srgbClr val="212121"/>
                </a:solidFill>
                <a:effectLst/>
                <a:ea typeface="Times New Roman" panose="02020603050405020304" pitchFamily="18" charset="0"/>
              </a:rPr>
              <a:t> </a:t>
            </a:r>
            <a:r>
              <a:rPr lang="en-US" sz="2200" spc="10" dirty="0">
                <a:solidFill>
                  <a:srgbClr val="313133"/>
                </a:solidFill>
                <a:effectLst/>
                <a:ea typeface="Times New Roman" panose="02020603050405020304" pitchFamily="18" charset="0"/>
              </a:rPr>
              <a:t>Management</a:t>
            </a:r>
            <a:r>
              <a:rPr lang="en-US" sz="2200" spc="235" dirty="0">
                <a:solidFill>
                  <a:srgbClr val="313133"/>
                </a:solidFill>
                <a:effectLst/>
                <a:ea typeface="Times New Roman" panose="02020603050405020304" pitchFamily="18" charset="0"/>
              </a:rPr>
              <a:t> </a:t>
            </a:r>
            <a:r>
              <a:rPr lang="en-US" sz="2200" spc="-10" dirty="0">
                <a:solidFill>
                  <a:srgbClr val="212121"/>
                </a:solidFill>
                <a:effectLst/>
                <a:ea typeface="Times New Roman" panose="02020603050405020304" pitchFamily="18" charset="0"/>
              </a:rPr>
              <a:t>Services,</a:t>
            </a:r>
            <a:r>
              <a:rPr lang="en-US" sz="2200" dirty="0">
                <a:solidFill>
                  <a:srgbClr val="1C1C1D"/>
                </a:solidFill>
                <a:effectLst/>
                <a:ea typeface="Times New Roman" panose="02020603050405020304" pitchFamily="18" charset="0"/>
              </a:rPr>
              <a:t> LLC,</a:t>
            </a:r>
            <a:r>
              <a:rPr lang="en-US" sz="2200" spc="-65" dirty="0">
                <a:solidFill>
                  <a:srgbClr val="1C1C1D"/>
                </a:solidFill>
                <a:effectLst/>
                <a:ea typeface="Times New Roman" panose="02020603050405020304" pitchFamily="18" charset="0"/>
              </a:rPr>
              <a:t> </a:t>
            </a:r>
            <a:r>
              <a:rPr lang="en-US" sz="2200" dirty="0" err="1">
                <a:solidFill>
                  <a:srgbClr val="1C1C1D"/>
                </a:solidFill>
                <a:effectLst/>
                <a:ea typeface="Times New Roman" panose="02020603050405020304" pitchFamily="18" charset="0"/>
              </a:rPr>
              <a:t>Softek</a:t>
            </a:r>
            <a:r>
              <a:rPr lang="en-US" sz="2200" dirty="0">
                <a:solidFill>
                  <a:srgbClr val="1C1C1D"/>
                </a:solidFill>
                <a:effectLst/>
                <a:ea typeface="Times New Roman" panose="02020603050405020304" pitchFamily="18" charset="0"/>
              </a:rPr>
              <a:t> Federal</a:t>
            </a:r>
            <a:r>
              <a:rPr lang="en-US" sz="2200" spc="-15"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Services,</a:t>
            </a:r>
            <a:r>
              <a:rPr lang="en-US" sz="2200" spc="-30"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LLC,</a:t>
            </a:r>
            <a:r>
              <a:rPr lang="en-US" sz="2200" spc="-25"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and</a:t>
            </a:r>
            <a:r>
              <a:rPr lang="en-US" sz="2200" spc="-30" dirty="0">
                <a:solidFill>
                  <a:srgbClr val="1C1C1D"/>
                </a:solidFill>
                <a:effectLst/>
                <a:ea typeface="Times New Roman" panose="02020603050405020304" pitchFamily="18" charset="0"/>
              </a:rPr>
              <a:t> </a:t>
            </a:r>
            <a:r>
              <a:rPr lang="en-US" sz="2200" dirty="0" err="1">
                <a:solidFill>
                  <a:srgbClr val="1C1C1D"/>
                </a:solidFill>
                <a:effectLst/>
                <a:ea typeface="Times New Roman" panose="02020603050405020304" pitchFamily="18" charset="0"/>
              </a:rPr>
              <a:t>Soft</a:t>
            </a:r>
            <a:r>
              <a:rPr lang="en-US" sz="2200" dirty="0" err="1">
                <a:solidFill>
                  <a:srgbClr val="3B3B3D"/>
                </a:solidFill>
                <a:effectLst/>
                <a:ea typeface="Times New Roman" panose="02020603050405020304" pitchFamily="18" charset="0"/>
              </a:rPr>
              <a:t>e</a:t>
            </a:r>
            <a:r>
              <a:rPr lang="en-US" sz="2200" dirty="0" err="1">
                <a:solidFill>
                  <a:srgbClr val="1C1C1D"/>
                </a:solidFill>
                <a:effectLst/>
                <a:ea typeface="Times New Roman" panose="02020603050405020304" pitchFamily="18" charset="0"/>
              </a:rPr>
              <a:t>k</a:t>
            </a:r>
            <a:r>
              <a:rPr lang="en-US" sz="2200" spc="-60" dirty="0">
                <a:solidFill>
                  <a:srgbClr val="1C1C1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Solutions LLC</a:t>
            </a:r>
            <a:r>
              <a:rPr lang="en-US" sz="2200" dirty="0">
                <a:effectLst/>
              </a:rPr>
              <a:t> </a:t>
            </a:r>
            <a:r>
              <a:rPr lang="en-US" sz="2200" dirty="0">
                <a:solidFill>
                  <a:srgbClr val="2B2B2D"/>
                </a:solidFill>
                <a:effectLst/>
                <a:ea typeface="Times New Roman" panose="02020603050405020304" pitchFamily="18" charset="0"/>
              </a:rPr>
              <a:t>brought</a:t>
            </a:r>
            <a:r>
              <a:rPr lang="en-US" sz="2200" spc="-5" dirty="0">
                <a:solidFill>
                  <a:srgbClr val="2B2B2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coun­terclaim</a:t>
            </a:r>
            <a:r>
              <a:rPr lang="en-US" sz="2200" dirty="0">
                <a:solidFill>
                  <a:srgbClr val="3B3B3D"/>
                </a:solidFill>
                <a:effectLst/>
                <a:ea typeface="Times New Roman" panose="02020603050405020304" pitchFamily="18" charset="0"/>
              </a:rPr>
              <a:t>s </a:t>
            </a:r>
            <a:r>
              <a:rPr lang="en-US" sz="2200" dirty="0">
                <a:solidFill>
                  <a:srgbClr val="2B2B2D"/>
                </a:solidFill>
                <a:effectLst/>
                <a:ea typeface="Times New Roman" panose="02020603050405020304" pitchFamily="18" charset="0"/>
              </a:rPr>
              <a:t>against </a:t>
            </a:r>
            <a:r>
              <a:rPr lang="en-US" sz="2200" dirty="0">
                <a:solidFill>
                  <a:srgbClr val="1C1C1D"/>
                </a:solidFill>
                <a:effectLst/>
                <a:ea typeface="Times New Roman" panose="02020603050405020304" pitchFamily="18" charset="0"/>
              </a:rPr>
              <a:t>the Tribe </a:t>
            </a:r>
            <a:r>
              <a:rPr lang="en-US" sz="2200" dirty="0">
                <a:solidFill>
                  <a:srgbClr val="2B2B2D"/>
                </a:solidFill>
                <a:effectLst/>
                <a:ea typeface="Times New Roman" panose="02020603050405020304" pitchFamily="18" charset="0"/>
              </a:rPr>
              <a:t>and </a:t>
            </a:r>
            <a:r>
              <a:rPr lang="en-US" sz="2200" dirty="0">
                <a:solidFill>
                  <a:srgbClr val="1C1C1D"/>
                </a:solidFill>
                <a:effectLst/>
                <a:ea typeface="Times New Roman" panose="02020603050405020304" pitchFamily="18" charset="0"/>
              </a:rPr>
              <a:t>its </a:t>
            </a:r>
            <a:r>
              <a:rPr lang="en-US" sz="2200" dirty="0">
                <a:solidFill>
                  <a:srgbClr val="2B2B2D"/>
                </a:solidFill>
                <a:effectLst/>
                <a:ea typeface="Times New Roman" panose="02020603050405020304" pitchFamily="18" charset="0"/>
              </a:rPr>
              <a:t>entities for </a:t>
            </a:r>
            <a:r>
              <a:rPr lang="en-US" sz="2200" dirty="0">
                <a:solidFill>
                  <a:srgbClr val="1C1C1D"/>
                </a:solidFill>
                <a:effectLst/>
                <a:ea typeface="Times New Roman" panose="02020603050405020304" pitchFamily="18" charset="0"/>
              </a:rPr>
              <a:t>br</a:t>
            </a:r>
            <a:r>
              <a:rPr lang="en-US" sz="2200" dirty="0">
                <a:solidFill>
                  <a:srgbClr val="3B3B3D"/>
                </a:solidFill>
                <a:effectLst/>
                <a:ea typeface="Times New Roman" panose="02020603050405020304" pitchFamily="18" charset="0"/>
              </a:rPr>
              <a:t>eac</a:t>
            </a:r>
            <a:r>
              <a:rPr lang="en-US" sz="2200" dirty="0">
                <a:solidFill>
                  <a:srgbClr val="1C1C1D"/>
                </a:solidFill>
                <a:effectLst/>
                <a:ea typeface="Times New Roman" panose="02020603050405020304" pitchFamily="18" charset="0"/>
              </a:rPr>
              <a:t>h </a:t>
            </a:r>
            <a:r>
              <a:rPr lang="en-US" sz="2200" dirty="0">
                <a:solidFill>
                  <a:srgbClr val="2B2B2D"/>
                </a:solidFill>
                <a:effectLst/>
                <a:ea typeface="Times New Roman" panose="02020603050405020304" pitchFamily="18" charset="0"/>
              </a:rPr>
              <a:t>of a </a:t>
            </a:r>
            <a:r>
              <a:rPr lang="en-US" sz="2200" dirty="0">
                <a:solidFill>
                  <a:srgbClr val="3B3B3D"/>
                </a:solidFill>
                <a:effectLst/>
                <a:ea typeface="Times New Roman" panose="02020603050405020304" pitchFamily="18" charset="0"/>
              </a:rPr>
              <a:t>s</a:t>
            </a:r>
            <a:r>
              <a:rPr lang="en-US" sz="2200" dirty="0">
                <a:solidFill>
                  <a:srgbClr val="1C1C1D"/>
                </a:solidFill>
                <a:effectLst/>
                <a:ea typeface="Times New Roman" panose="02020603050405020304" pitchFamily="18" charset="0"/>
              </a:rPr>
              <a:t>tock purchase </a:t>
            </a:r>
            <a:r>
              <a:rPr lang="en-US" sz="2200" dirty="0">
                <a:solidFill>
                  <a:srgbClr val="2B2B2D"/>
                </a:solidFill>
                <a:effectLst/>
                <a:ea typeface="Times New Roman" panose="02020603050405020304" pitchFamily="18" charset="0"/>
              </a:rPr>
              <a:t>agreement.</a:t>
            </a:r>
            <a:r>
              <a:rPr lang="en-US" sz="2200" dirty="0">
                <a:effectLst/>
              </a:rPr>
              <a:t> </a:t>
            </a:r>
          </a:p>
          <a:p>
            <a:pPr marL="342900" indent="-342900">
              <a:buFont typeface="Wingdings" pitchFamily="2" charset="2"/>
              <a:buChar char="v"/>
            </a:pPr>
            <a:endParaRPr lang="en-US" sz="1000" dirty="0">
              <a:effectLst/>
            </a:endParaRPr>
          </a:p>
          <a:p>
            <a:pPr marL="342900" indent="-342900">
              <a:buFont typeface="Wingdings" pitchFamily="2" charset="2"/>
              <a:buChar char="v"/>
            </a:pPr>
            <a:r>
              <a:rPr lang="en-US" sz="2200" dirty="0">
                <a:solidFill>
                  <a:srgbClr val="2B2B2D"/>
                </a:solidFill>
                <a:effectLst/>
                <a:ea typeface="Times New Roman" panose="02020603050405020304" pitchFamily="18" charset="0"/>
              </a:rPr>
              <a:t>Counterclaimants</a:t>
            </a:r>
            <a:r>
              <a:rPr lang="en-US" sz="2200" spc="-45" dirty="0">
                <a:solidFill>
                  <a:srgbClr val="2B2B2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also</a:t>
            </a:r>
            <a:r>
              <a:rPr lang="en-US" sz="2200" spc="-35" dirty="0">
                <a:solidFill>
                  <a:srgbClr val="2B2B2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brought individual capacity </a:t>
            </a:r>
            <a:r>
              <a:rPr lang="en-US" sz="2200" dirty="0">
                <a:solidFill>
                  <a:srgbClr val="1C1C1D"/>
                </a:solidFill>
                <a:effectLst/>
                <a:ea typeface="Times New Roman" panose="02020603050405020304" pitchFamily="18" charset="0"/>
              </a:rPr>
              <a:t>claim</a:t>
            </a:r>
            <a:r>
              <a:rPr lang="en-US" sz="2200" dirty="0">
                <a:solidFill>
                  <a:srgbClr val="3B3B3D"/>
                </a:solidFill>
                <a:effectLst/>
                <a:ea typeface="Times New Roman" panose="02020603050405020304" pitchFamily="18" charset="0"/>
              </a:rPr>
              <a:t>s</a:t>
            </a:r>
            <a:r>
              <a:rPr lang="en-US" sz="2200" spc="-80" dirty="0">
                <a:solidFill>
                  <a:srgbClr val="3B3B3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again</a:t>
            </a:r>
            <a:r>
              <a:rPr lang="en-US" sz="2200" dirty="0">
                <a:solidFill>
                  <a:srgbClr val="3B3B3D"/>
                </a:solidFill>
                <a:effectLst/>
                <a:ea typeface="Times New Roman" panose="02020603050405020304" pitchFamily="18" charset="0"/>
              </a:rPr>
              <a:t>s</a:t>
            </a:r>
            <a:r>
              <a:rPr lang="en-US" sz="2200" dirty="0">
                <a:solidFill>
                  <a:srgbClr val="1C1C1D"/>
                </a:solidFill>
                <a:effectLst/>
                <a:ea typeface="Times New Roman" panose="02020603050405020304" pitchFamily="18" charset="0"/>
              </a:rPr>
              <a:t>t the Trib</a:t>
            </a:r>
            <a:r>
              <a:rPr lang="en-US" sz="2200" dirty="0">
                <a:solidFill>
                  <a:srgbClr val="3B3B3D"/>
                </a:solidFill>
                <a:effectLst/>
                <a:ea typeface="Times New Roman" panose="02020603050405020304" pitchFamily="18" charset="0"/>
              </a:rPr>
              <a:t>e's </a:t>
            </a:r>
            <a:r>
              <a:rPr lang="en-US" sz="2200" dirty="0">
                <a:solidFill>
                  <a:srgbClr val="2B2B2D"/>
                </a:solidFill>
                <a:effectLst/>
                <a:ea typeface="Times New Roman" panose="02020603050405020304" pitchFamily="18" charset="0"/>
              </a:rPr>
              <a:t>then-Attorney </a:t>
            </a:r>
            <a:r>
              <a:rPr lang="en-US" sz="2200" dirty="0">
                <a:solidFill>
                  <a:srgbClr val="1C1C1D"/>
                </a:solidFill>
                <a:effectLst/>
                <a:ea typeface="Times New Roman" panose="02020603050405020304" pitchFamily="18" charset="0"/>
              </a:rPr>
              <a:t>General, Blake </a:t>
            </a:r>
            <a:r>
              <a:rPr lang="en-US" sz="2200" dirty="0">
                <a:solidFill>
                  <a:srgbClr val="2B2B2D"/>
                </a:solidFill>
                <a:effectLst/>
                <a:ea typeface="Times New Roman" panose="02020603050405020304" pitchFamily="18" charset="0"/>
              </a:rPr>
              <a:t>Follis. </a:t>
            </a:r>
            <a:endParaRPr lang="en-US" sz="22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59644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756137" y="1097275"/>
            <a:ext cx="10916573" cy="947065"/>
          </a:xfrm>
        </p:spPr>
        <p:txBody>
          <a:bodyPr>
            <a:noAutofit/>
          </a:bodyPr>
          <a:lstStyle/>
          <a:p>
            <a:r>
              <a:rPr lang="en-US" sz="3200" b="1" dirty="0">
                <a:solidFill>
                  <a:schemeClr val="accent5"/>
                </a:solidFill>
              </a:rPr>
              <a:t>Modoc Nation, et al. v. Bohl, et al.</a:t>
            </a:r>
            <a:r>
              <a:rPr lang="en-US" sz="3200" dirty="0">
                <a:solidFill>
                  <a:schemeClr val="accent5"/>
                </a:solidFill>
              </a:rPr>
              <a:t> </a:t>
            </a:r>
            <a:r>
              <a:rPr lang="en-US" sz="2800" dirty="0">
                <a:solidFill>
                  <a:schemeClr val="accent5"/>
                </a:solidFill>
              </a:rPr>
              <a:t>19-CV-588, U.S. </a:t>
            </a:r>
            <a:r>
              <a:rPr lang="en-US" sz="2800" dirty="0" err="1">
                <a:solidFill>
                  <a:schemeClr val="accent5"/>
                </a:solidFill>
              </a:rPr>
              <a:t>N.Dist</a:t>
            </a:r>
            <a:r>
              <a:rPr lang="en-US" sz="2800" dirty="0">
                <a:solidFill>
                  <a:schemeClr val="accent5"/>
                </a:solidFill>
              </a:rPr>
              <a:t>. Okla. (October 30,2024)</a:t>
            </a:r>
            <a:r>
              <a:rPr lang="en-US" sz="2800" dirty="0"/>
              <a:t> </a:t>
            </a:r>
            <a:r>
              <a:rPr lang="en-US" sz="2800" b="1" dirty="0">
                <a:solidFill>
                  <a:schemeClr val="accent5"/>
                </a:solidFill>
              </a:rPr>
              <a:t> </a:t>
            </a:r>
            <a:endParaRPr lang="en-US" sz="2800" dirty="0">
              <a:solidFill>
                <a:schemeClr val="accent5"/>
              </a:solidFill>
            </a:endParaRPr>
          </a:p>
        </p:txBody>
      </p:sp>
      <p:pic>
        <p:nvPicPr>
          <p:cNvPr id="2" name="Picture 1">
            <a:extLst>
              <a:ext uri="{FF2B5EF4-FFF2-40B4-BE49-F238E27FC236}">
                <a16:creationId xmlns:a16="http://schemas.microsoft.com/office/drawing/2014/main" id="{8539A116-1B18-2CA1-63BC-E95AA022B57E}"/>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6" name="Slide Number Placeholder 5">
            <a:extLst>
              <a:ext uri="{FF2B5EF4-FFF2-40B4-BE49-F238E27FC236}">
                <a16:creationId xmlns:a16="http://schemas.microsoft.com/office/drawing/2014/main" id="{5005957E-6A09-26B6-DF49-0011ADAF9C43}"/>
              </a:ext>
            </a:extLst>
          </p:cNvPr>
          <p:cNvSpPr>
            <a:spLocks noGrp="1"/>
          </p:cNvSpPr>
          <p:nvPr>
            <p:ph type="sldNum" sz="quarter" idx="12"/>
          </p:nvPr>
        </p:nvSpPr>
        <p:spPr/>
        <p:txBody>
          <a:bodyPr/>
          <a:lstStyle/>
          <a:p>
            <a:fld id="{712EF165-5C3F-4E4F-922D-84F851B92937}" type="slidenum">
              <a:rPr lang="en-US" smtClean="0"/>
              <a:t>7</a:t>
            </a:fld>
            <a:endParaRPr lang="en-US"/>
          </a:p>
        </p:txBody>
      </p:sp>
      <p:sp>
        <p:nvSpPr>
          <p:cNvPr id="8" name="TextBox 7">
            <a:extLst>
              <a:ext uri="{FF2B5EF4-FFF2-40B4-BE49-F238E27FC236}">
                <a16:creationId xmlns:a16="http://schemas.microsoft.com/office/drawing/2014/main" id="{4BA54287-3BD9-0C28-A2B8-F92BCA18A468}"/>
              </a:ext>
            </a:extLst>
          </p:cNvPr>
          <p:cNvSpPr txBox="1"/>
          <p:nvPr/>
        </p:nvSpPr>
        <p:spPr>
          <a:xfrm>
            <a:off x="3404181" y="2044340"/>
            <a:ext cx="8031681" cy="4503797"/>
          </a:xfrm>
          <a:prstGeom prst="rect">
            <a:avLst/>
          </a:prstGeom>
          <a:noFill/>
        </p:spPr>
        <p:txBody>
          <a:bodyPr wrap="square" rtlCol="0">
            <a:spAutoFit/>
          </a:bodyPr>
          <a:lstStyle/>
          <a:p>
            <a:pPr marL="342900" indent="-342900">
              <a:spcBef>
                <a:spcPts val="175"/>
              </a:spcBef>
              <a:buFont typeface="Wingdings" pitchFamily="2" charset="2"/>
              <a:buChar char="v"/>
            </a:pPr>
            <a:r>
              <a:rPr lang="en-US" sz="2200" dirty="0">
                <a:effectLst/>
                <a:ea typeface="Times New Roman" panose="02020603050405020304" pitchFamily="18" charset="0"/>
              </a:rPr>
              <a:t>MOTION: </a:t>
            </a:r>
            <a:r>
              <a:rPr lang="en-US" sz="2200" dirty="0">
                <a:solidFill>
                  <a:srgbClr val="1C1C1D"/>
                </a:solidFill>
                <a:effectLst/>
                <a:ea typeface="Times New Roman" panose="02020603050405020304" pitchFamily="18" charset="0"/>
              </a:rPr>
              <a:t>Pl</a:t>
            </a:r>
            <a:r>
              <a:rPr lang="en-US" sz="2200" dirty="0">
                <a:solidFill>
                  <a:srgbClr val="3B3B3D"/>
                </a:solidFill>
                <a:effectLst/>
                <a:ea typeface="Times New Roman" panose="02020603050405020304" pitchFamily="18" charset="0"/>
              </a:rPr>
              <a:t>a</a:t>
            </a:r>
            <a:r>
              <a:rPr lang="en-US" sz="2200" dirty="0">
                <a:solidFill>
                  <a:srgbClr val="1C1C1D"/>
                </a:solidFill>
                <a:effectLst/>
                <a:ea typeface="Times New Roman" panose="02020603050405020304" pitchFamily="18" charset="0"/>
              </a:rPr>
              <a:t>intiff</a:t>
            </a:r>
            <a:r>
              <a:rPr lang="en-US" sz="2200" dirty="0">
                <a:solidFill>
                  <a:srgbClr val="3B3B3D"/>
                </a:solidFill>
                <a:effectLst/>
                <a:ea typeface="Times New Roman" panose="02020603050405020304" pitchFamily="18" charset="0"/>
              </a:rPr>
              <a:t>s </a:t>
            </a:r>
            <a:r>
              <a:rPr lang="en-US" sz="2200" dirty="0">
                <a:solidFill>
                  <a:srgbClr val="2B2B2D"/>
                </a:solidFill>
                <a:effectLst/>
                <a:ea typeface="Times New Roman" panose="02020603050405020304" pitchFamily="18" charset="0"/>
              </a:rPr>
              <a:t>and Follis </a:t>
            </a:r>
            <a:r>
              <a:rPr lang="en-US" sz="2200" dirty="0">
                <a:solidFill>
                  <a:srgbClr val="1C1C1D"/>
                </a:solidFill>
                <a:effectLst/>
                <a:ea typeface="Times New Roman" panose="02020603050405020304" pitchFamily="18" charset="0"/>
              </a:rPr>
              <a:t>moved to di</a:t>
            </a:r>
            <a:r>
              <a:rPr lang="en-US" sz="2200" dirty="0">
                <a:solidFill>
                  <a:srgbClr val="3B3B3D"/>
                </a:solidFill>
                <a:effectLst/>
                <a:ea typeface="Times New Roman" panose="02020603050405020304" pitchFamily="18" charset="0"/>
              </a:rPr>
              <a:t>s</a:t>
            </a:r>
            <a:r>
              <a:rPr lang="en-US" sz="2200" dirty="0">
                <a:solidFill>
                  <a:srgbClr val="1C1C1D"/>
                </a:solidFill>
                <a:effectLst/>
                <a:ea typeface="Times New Roman" panose="02020603050405020304" pitchFamily="18" charset="0"/>
              </a:rPr>
              <a:t>mis</a:t>
            </a:r>
            <a:r>
              <a:rPr lang="en-US" sz="2200" dirty="0">
                <a:solidFill>
                  <a:srgbClr val="3B3B3D"/>
                </a:solidFill>
                <a:effectLst/>
                <a:ea typeface="Times New Roman" panose="02020603050405020304" pitchFamily="18" charset="0"/>
              </a:rPr>
              <a:t>s </a:t>
            </a:r>
            <a:r>
              <a:rPr lang="en-US" sz="2200" dirty="0">
                <a:solidFill>
                  <a:srgbClr val="2B2B2D"/>
                </a:solidFill>
                <a:effectLst/>
                <a:ea typeface="Times New Roman" panose="02020603050405020304" pitchFamily="18" charset="0"/>
              </a:rPr>
              <a:t>the</a:t>
            </a:r>
            <a:r>
              <a:rPr lang="en-US" sz="2200" spc="-5" dirty="0">
                <a:solidFill>
                  <a:srgbClr val="2B2B2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counterclaims as </a:t>
            </a:r>
            <a:r>
              <a:rPr lang="en-US" sz="2200" dirty="0">
                <a:solidFill>
                  <a:srgbClr val="1C1C1D"/>
                </a:solidFill>
                <a:effectLst/>
                <a:ea typeface="Times New Roman" panose="02020603050405020304" pitchFamily="18" charset="0"/>
              </a:rPr>
              <a:t>barred b</a:t>
            </a:r>
            <a:r>
              <a:rPr lang="en-US" sz="2200" dirty="0">
                <a:solidFill>
                  <a:srgbClr val="3B3B3D"/>
                </a:solidFill>
                <a:effectLst/>
                <a:ea typeface="Times New Roman" panose="02020603050405020304" pitchFamily="18" charset="0"/>
              </a:rPr>
              <a:t>y s</a:t>
            </a:r>
            <a:r>
              <a:rPr lang="en-US" sz="2200" dirty="0">
                <a:solidFill>
                  <a:srgbClr val="1C1C1D"/>
                </a:solidFill>
                <a:effectLst/>
                <a:ea typeface="Times New Roman" panose="02020603050405020304" pitchFamily="18" charset="0"/>
              </a:rPr>
              <a:t>o</a:t>
            </a:r>
            <a:r>
              <a:rPr lang="en-US" sz="2200" dirty="0">
                <a:solidFill>
                  <a:srgbClr val="3B3B3D"/>
                </a:solidFill>
                <a:effectLst/>
                <a:ea typeface="Times New Roman" panose="02020603050405020304" pitchFamily="18" charset="0"/>
              </a:rPr>
              <a:t>ve</a:t>
            </a:r>
            <a:r>
              <a:rPr lang="en-US" sz="2200" dirty="0">
                <a:solidFill>
                  <a:srgbClr val="1C1C1D"/>
                </a:solidFill>
                <a:effectLst/>
                <a:ea typeface="Times New Roman" panose="02020603050405020304" pitchFamily="18" charset="0"/>
              </a:rPr>
              <a:t>reign immunity. </a:t>
            </a:r>
            <a:r>
              <a:rPr lang="en-US" sz="2200" dirty="0"/>
              <a:t>Follis also argues alternatively that either official (qualified) immunity or litigation privilege bars claims.</a:t>
            </a:r>
            <a:endParaRPr lang="en-US" sz="2200" dirty="0">
              <a:solidFill>
                <a:srgbClr val="1C1C1D"/>
              </a:solidFill>
              <a:effectLst/>
              <a:ea typeface="Times New Roman" panose="02020603050405020304" pitchFamily="18" charset="0"/>
            </a:endParaRPr>
          </a:p>
          <a:p>
            <a:pPr marL="342900" marR="0" indent="-342900" algn="l">
              <a:spcBef>
                <a:spcPts val="175"/>
              </a:spcBef>
              <a:buFont typeface="Wingdings" pitchFamily="2" charset="2"/>
              <a:buChar char="v"/>
            </a:pPr>
            <a:endParaRPr lang="en-US" sz="1000" dirty="0">
              <a:solidFill>
                <a:srgbClr val="1C1C1D"/>
              </a:solidFill>
              <a:effectLst/>
              <a:ea typeface="Times New Roman" panose="02020603050405020304" pitchFamily="18" charset="0"/>
            </a:endParaRPr>
          </a:p>
          <a:p>
            <a:pPr marL="342900" marR="0" indent="-342900" algn="l">
              <a:spcBef>
                <a:spcPts val="175"/>
              </a:spcBef>
              <a:buFont typeface="Wingdings" pitchFamily="2" charset="2"/>
              <a:buChar char="v"/>
            </a:pPr>
            <a:r>
              <a:rPr lang="en-US" sz="2200" dirty="0">
                <a:solidFill>
                  <a:srgbClr val="1C1C1D"/>
                </a:solidFill>
                <a:ea typeface="Times New Roman" panose="02020603050405020304" pitchFamily="18" charset="0"/>
              </a:rPr>
              <a:t>MOTION: </a:t>
            </a:r>
            <a:r>
              <a:rPr lang="en-US" sz="2200" dirty="0">
                <a:solidFill>
                  <a:srgbClr val="2B2B2D"/>
                </a:solidFill>
                <a:effectLst/>
                <a:ea typeface="Times New Roman" panose="02020603050405020304" pitchFamily="18" charset="0"/>
              </a:rPr>
              <a:t>Tribe argues </a:t>
            </a:r>
            <a:r>
              <a:rPr lang="en-US" sz="2200" dirty="0">
                <a:solidFill>
                  <a:srgbClr val="1C1C1D"/>
                </a:solidFill>
                <a:effectLst/>
                <a:ea typeface="Times New Roman" panose="02020603050405020304" pitchFamily="18" charset="0"/>
              </a:rPr>
              <a:t>in the</a:t>
            </a:r>
            <a:r>
              <a:rPr lang="en-US" sz="2200" spc="-50" dirty="0">
                <a:solidFill>
                  <a:srgbClr val="1C1C1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alternative </a:t>
            </a:r>
            <a:r>
              <a:rPr lang="en-US" sz="2200" dirty="0">
                <a:solidFill>
                  <a:srgbClr val="1C1C1D"/>
                </a:solidFill>
                <a:effectLst/>
                <a:ea typeface="Times New Roman" panose="02020603050405020304" pitchFamily="18" charset="0"/>
              </a:rPr>
              <a:t>that the</a:t>
            </a:r>
            <a:r>
              <a:rPr lang="en-US" sz="2200" spc="-50"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claim</a:t>
            </a:r>
            <a:r>
              <a:rPr lang="en-US" sz="2200" dirty="0">
                <a:solidFill>
                  <a:srgbClr val="3B3B3D"/>
                </a:solidFill>
                <a:effectLst/>
                <a:ea typeface="Times New Roman" panose="02020603050405020304" pitchFamily="18" charset="0"/>
              </a:rPr>
              <a:t>s s</a:t>
            </a:r>
            <a:r>
              <a:rPr lang="en-US" sz="2200" dirty="0">
                <a:solidFill>
                  <a:srgbClr val="1C1C1D"/>
                </a:solidFill>
                <a:effectLst/>
                <a:ea typeface="Times New Roman" panose="02020603050405020304" pitchFamily="18" charset="0"/>
              </a:rPr>
              <a:t>hould be</a:t>
            </a:r>
            <a:r>
              <a:rPr lang="en-US" sz="2200" spc="-20"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di</a:t>
            </a:r>
            <a:r>
              <a:rPr lang="en-US" sz="2200" dirty="0">
                <a:solidFill>
                  <a:srgbClr val="3B3B3D"/>
                </a:solidFill>
                <a:effectLst/>
                <a:ea typeface="Times New Roman" panose="02020603050405020304" pitchFamily="18" charset="0"/>
              </a:rPr>
              <a:t>s</a:t>
            </a:r>
            <a:r>
              <a:rPr lang="en-US" sz="2200" dirty="0">
                <a:solidFill>
                  <a:srgbClr val="1C1C1D"/>
                </a:solidFill>
                <a:effectLst/>
                <a:ea typeface="Times New Roman" panose="02020603050405020304" pitchFamily="18" charset="0"/>
              </a:rPr>
              <a:t>missed because the</a:t>
            </a:r>
            <a:r>
              <a:rPr lang="en-US" sz="2200" dirty="0">
                <a:solidFill>
                  <a:srgbClr val="3B3B3D"/>
                </a:solidFill>
                <a:effectLst/>
                <a:ea typeface="Times New Roman" panose="02020603050405020304" pitchFamily="18" charset="0"/>
              </a:rPr>
              <a:t>y</a:t>
            </a:r>
            <a:r>
              <a:rPr lang="en-US" sz="2200" spc="-35" dirty="0">
                <a:solidFill>
                  <a:srgbClr val="3B3B3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were </a:t>
            </a:r>
            <a:r>
              <a:rPr lang="en-US" sz="2200" dirty="0">
                <a:solidFill>
                  <a:srgbClr val="1C1C1D"/>
                </a:solidFill>
                <a:effectLst/>
                <a:ea typeface="Times New Roman" panose="02020603050405020304" pitchFamily="18" charset="0"/>
              </a:rPr>
              <a:t>brought </a:t>
            </a:r>
            <a:r>
              <a:rPr lang="en-US" sz="2200" dirty="0">
                <a:solidFill>
                  <a:srgbClr val="2B2B2D"/>
                </a:solidFill>
                <a:effectLst/>
                <a:ea typeface="Times New Roman" panose="02020603050405020304" pitchFamily="18" charset="0"/>
              </a:rPr>
              <a:t>against </a:t>
            </a:r>
            <a:r>
              <a:rPr lang="en-US" sz="2200" dirty="0">
                <a:solidFill>
                  <a:srgbClr val="1C1C1D"/>
                </a:solidFill>
                <a:effectLst/>
                <a:ea typeface="Times New Roman" panose="02020603050405020304" pitchFamily="18" charset="0"/>
              </a:rPr>
              <a:t>the Modoc </a:t>
            </a:r>
            <a:r>
              <a:rPr lang="en-US" sz="2200" dirty="0">
                <a:solidFill>
                  <a:srgbClr val="2B2B2D"/>
                </a:solidFill>
                <a:ea typeface="Times New Roman" panose="02020603050405020304" pitchFamily="18" charset="0"/>
              </a:rPr>
              <a:t>tribal entities, </a:t>
            </a:r>
            <a:r>
              <a:rPr lang="en-US" sz="2200" dirty="0">
                <a:solidFill>
                  <a:srgbClr val="1C1C1D"/>
                </a:solidFill>
                <a:effectLst/>
                <a:ea typeface="Times New Roman" panose="02020603050405020304" pitchFamily="18" charset="0"/>
              </a:rPr>
              <a:t>not </a:t>
            </a:r>
            <a:r>
              <a:rPr lang="en-US" sz="2200" dirty="0">
                <a:solidFill>
                  <a:srgbClr val="2B2B2D"/>
                </a:solidFill>
                <a:effectLst/>
                <a:ea typeface="Times New Roman" panose="02020603050405020304" pitchFamily="18" charset="0"/>
              </a:rPr>
              <a:t>the</a:t>
            </a:r>
            <a:r>
              <a:rPr lang="en-US" sz="2200" spc="-5" dirty="0">
                <a:solidFill>
                  <a:srgbClr val="2B2B2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Trib</a:t>
            </a:r>
            <a:r>
              <a:rPr lang="en-US" sz="2200" dirty="0">
                <a:solidFill>
                  <a:srgbClr val="3B3B3D"/>
                </a:solidFill>
                <a:effectLst/>
                <a:ea typeface="Times New Roman" panose="02020603050405020304" pitchFamily="18" charset="0"/>
              </a:rPr>
              <a:t>e </a:t>
            </a:r>
            <a:r>
              <a:rPr lang="en-US" sz="2200" dirty="0">
                <a:solidFill>
                  <a:srgbClr val="1C1C1D"/>
                </a:solidFill>
                <a:effectLst/>
                <a:ea typeface="Times New Roman" panose="02020603050405020304" pitchFamily="18" charset="0"/>
              </a:rPr>
              <a:t>it</a:t>
            </a:r>
            <a:r>
              <a:rPr lang="en-US" sz="2200" dirty="0">
                <a:solidFill>
                  <a:srgbClr val="3B3B3D"/>
                </a:solidFill>
                <a:effectLst/>
                <a:ea typeface="Times New Roman" panose="02020603050405020304" pitchFamily="18" charset="0"/>
              </a:rPr>
              <a:t>se</a:t>
            </a:r>
            <a:r>
              <a:rPr lang="en-US" sz="2200" dirty="0">
                <a:solidFill>
                  <a:srgbClr val="1C1C1D"/>
                </a:solidFill>
                <a:effectLst/>
                <a:ea typeface="Times New Roman" panose="02020603050405020304" pitchFamily="18" charset="0"/>
              </a:rPr>
              <a:t>lf,</a:t>
            </a:r>
            <a:r>
              <a:rPr lang="en-US" sz="2200" spc="-20" dirty="0">
                <a:solidFill>
                  <a:srgbClr val="1C1C1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and that </a:t>
            </a:r>
            <a:r>
              <a:rPr lang="en-US" sz="2200" dirty="0">
                <a:solidFill>
                  <a:srgbClr val="1C1C1D"/>
                </a:solidFill>
                <a:effectLst/>
                <a:ea typeface="Times New Roman" panose="02020603050405020304" pitchFamily="18" charset="0"/>
              </a:rPr>
              <a:t>only the Trib</a:t>
            </a:r>
            <a:r>
              <a:rPr lang="en-US" sz="2200" dirty="0">
                <a:solidFill>
                  <a:srgbClr val="3B3B3D"/>
                </a:solidFill>
                <a:effectLst/>
                <a:ea typeface="Times New Roman" panose="02020603050405020304" pitchFamily="18" charset="0"/>
              </a:rPr>
              <a:t>e </a:t>
            </a:r>
            <a:r>
              <a:rPr lang="en-US" sz="2200" dirty="0">
                <a:solidFill>
                  <a:srgbClr val="2B2B2D"/>
                </a:solidFill>
                <a:effectLst/>
                <a:ea typeface="Times New Roman" panose="02020603050405020304" pitchFamily="18" charset="0"/>
              </a:rPr>
              <a:t>was </a:t>
            </a:r>
            <a:r>
              <a:rPr lang="en-US" sz="2200" dirty="0">
                <a:solidFill>
                  <a:srgbClr val="3B3B3D"/>
                </a:solidFill>
                <a:effectLst/>
                <a:ea typeface="Times New Roman" panose="02020603050405020304" pitchFamily="18" charset="0"/>
              </a:rPr>
              <a:t>a </a:t>
            </a:r>
            <a:r>
              <a:rPr lang="en-US" sz="2200" dirty="0">
                <a:solidFill>
                  <a:srgbClr val="1C1C1D"/>
                </a:solidFill>
                <a:effectLst/>
                <a:ea typeface="Times New Roman" panose="02020603050405020304" pitchFamily="18" charset="0"/>
              </a:rPr>
              <a:t>party to the original letter </a:t>
            </a:r>
            <a:r>
              <a:rPr lang="en-US" sz="2200" dirty="0">
                <a:solidFill>
                  <a:srgbClr val="2B2B2D"/>
                </a:solidFill>
                <a:effectLst/>
                <a:ea typeface="Times New Roman" panose="02020603050405020304" pitchFamily="18" charset="0"/>
              </a:rPr>
              <a:t>of </a:t>
            </a:r>
            <a:r>
              <a:rPr lang="en-US" sz="2200" dirty="0">
                <a:solidFill>
                  <a:srgbClr val="1C1C1D"/>
                </a:solidFill>
                <a:effectLst/>
                <a:ea typeface="Times New Roman" panose="02020603050405020304" pitchFamily="18" charset="0"/>
              </a:rPr>
              <a:t>int</a:t>
            </a:r>
            <a:r>
              <a:rPr lang="en-US" sz="2200" dirty="0">
                <a:solidFill>
                  <a:srgbClr val="3B3B3D"/>
                </a:solidFill>
                <a:effectLst/>
                <a:ea typeface="Times New Roman" panose="02020603050405020304" pitchFamily="18" charset="0"/>
              </a:rPr>
              <a:t>ent </a:t>
            </a:r>
            <a:r>
              <a:rPr lang="en-US" sz="2200" dirty="0">
                <a:solidFill>
                  <a:srgbClr val="2B2B2D"/>
                </a:solidFill>
                <a:effectLst/>
                <a:ea typeface="Times New Roman" panose="02020603050405020304" pitchFamily="18" charset="0"/>
              </a:rPr>
              <a:t>and </a:t>
            </a:r>
            <a:r>
              <a:rPr lang="en-US" sz="2200" dirty="0">
                <a:solidFill>
                  <a:srgbClr val="1C1C1D"/>
                </a:solidFill>
                <a:effectLst/>
                <a:ea typeface="Times New Roman" panose="02020603050405020304" pitchFamily="18" charset="0"/>
              </a:rPr>
              <a:t>purchase </a:t>
            </a:r>
            <a:r>
              <a:rPr lang="en-US" sz="2200" dirty="0">
                <a:solidFill>
                  <a:srgbClr val="3B3B3D"/>
                </a:solidFill>
                <a:effectLst/>
                <a:ea typeface="Times New Roman" panose="02020603050405020304" pitchFamily="18" charset="0"/>
              </a:rPr>
              <a:t>ag</a:t>
            </a:r>
            <a:r>
              <a:rPr lang="en-US" sz="2200" dirty="0">
                <a:solidFill>
                  <a:srgbClr val="1C1C1D"/>
                </a:solidFill>
                <a:effectLst/>
                <a:ea typeface="Times New Roman" panose="02020603050405020304" pitchFamily="18" charset="0"/>
              </a:rPr>
              <a:t>reement</a:t>
            </a:r>
            <a:r>
              <a:rPr lang="en-US" sz="2200" spc="-85"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at</a:t>
            </a:r>
            <a:r>
              <a:rPr lang="en-US" sz="2200" spc="-15"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i</a:t>
            </a:r>
            <a:r>
              <a:rPr lang="en-US" sz="2200" dirty="0">
                <a:solidFill>
                  <a:srgbClr val="3B3B3D"/>
                </a:solidFill>
                <a:effectLst/>
                <a:ea typeface="Times New Roman" panose="02020603050405020304" pitchFamily="18" charset="0"/>
              </a:rPr>
              <a:t>ss</a:t>
            </a:r>
            <a:r>
              <a:rPr lang="en-US" sz="2200" dirty="0">
                <a:solidFill>
                  <a:srgbClr val="1C1C1D"/>
                </a:solidFill>
                <a:effectLst/>
                <a:ea typeface="Times New Roman" panose="02020603050405020304" pitchFamily="18" charset="0"/>
              </a:rPr>
              <a:t>ue.</a:t>
            </a:r>
            <a:r>
              <a:rPr lang="en-US" sz="2200" dirty="0">
                <a:effectLst/>
              </a:rPr>
              <a:t> </a:t>
            </a:r>
          </a:p>
          <a:p>
            <a:pPr marL="342900" marR="0" indent="-342900" algn="l">
              <a:spcBef>
                <a:spcPts val="175"/>
              </a:spcBef>
              <a:buFont typeface="Wingdings" pitchFamily="2" charset="2"/>
              <a:buChar char="v"/>
            </a:pPr>
            <a:endParaRPr lang="en-US" sz="1000" dirty="0">
              <a:effectLst/>
            </a:endParaRPr>
          </a:p>
          <a:p>
            <a:pPr marL="342900" marR="0" indent="-342900" algn="l">
              <a:spcBef>
                <a:spcPts val="175"/>
              </a:spcBef>
              <a:buFont typeface="Wingdings" pitchFamily="2" charset="2"/>
              <a:buChar char="v"/>
            </a:pPr>
            <a:r>
              <a:rPr lang="en-US" sz="2200" dirty="0">
                <a:solidFill>
                  <a:srgbClr val="2B2B2D"/>
                </a:solidFill>
                <a:effectLst/>
                <a:ea typeface="Times New Roman" panose="02020603050405020304" pitchFamily="18" charset="0"/>
              </a:rPr>
              <a:t>Court</a:t>
            </a:r>
            <a:r>
              <a:rPr lang="en-US" sz="2200" spc="-30" dirty="0">
                <a:solidFill>
                  <a:srgbClr val="2B2B2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converts Plaintiffs' and</a:t>
            </a:r>
            <a:r>
              <a:rPr lang="en-US" sz="2200" spc="-50" dirty="0">
                <a:solidFill>
                  <a:srgbClr val="2B2B2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Mr</a:t>
            </a:r>
            <a:r>
              <a:rPr lang="en-US" sz="2200" dirty="0">
                <a:solidFill>
                  <a:srgbClr val="4B4B4D"/>
                </a:solidFill>
                <a:effectLst/>
                <a:ea typeface="Times New Roman" panose="02020603050405020304" pitchFamily="18" charset="0"/>
              </a:rPr>
              <a:t>.</a:t>
            </a:r>
            <a:r>
              <a:rPr lang="en-US" sz="2200" spc="-95" dirty="0">
                <a:solidFill>
                  <a:srgbClr val="4B4B4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Follis's</a:t>
            </a:r>
            <a:r>
              <a:rPr lang="en-US" sz="2200" spc="-15" dirty="0">
                <a:solidFill>
                  <a:srgbClr val="2B2B2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motion</a:t>
            </a:r>
            <a:r>
              <a:rPr lang="en-US" sz="2200" dirty="0">
                <a:solidFill>
                  <a:srgbClr val="3B3B3D"/>
                </a:solidFill>
                <a:effectLst/>
                <a:ea typeface="Times New Roman" panose="02020603050405020304" pitchFamily="18" charset="0"/>
              </a:rPr>
              <a:t>s</a:t>
            </a:r>
            <a:r>
              <a:rPr lang="en-US" sz="2200" spc="-50" dirty="0">
                <a:solidFill>
                  <a:srgbClr val="3B3B3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to</a:t>
            </a:r>
            <a:r>
              <a:rPr lang="en-US" sz="2200" spc="-65" dirty="0">
                <a:solidFill>
                  <a:srgbClr val="2B2B2D"/>
                </a:solidFill>
                <a:effectLst/>
                <a:ea typeface="Times New Roman" panose="02020603050405020304" pitchFamily="18" charset="0"/>
              </a:rPr>
              <a:t> </a:t>
            </a:r>
            <a:r>
              <a:rPr lang="en-US" sz="2200" dirty="0">
                <a:solidFill>
                  <a:srgbClr val="2B2B2D"/>
                </a:solidFill>
                <a:effectLst/>
                <a:ea typeface="Times New Roman" panose="02020603050405020304" pitchFamily="18" charset="0"/>
              </a:rPr>
              <a:t>dismiss</a:t>
            </a:r>
            <a:r>
              <a:rPr lang="en-US" sz="2200" spc="-5" dirty="0">
                <a:solidFill>
                  <a:srgbClr val="2B2B2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into</a:t>
            </a:r>
            <a:r>
              <a:rPr lang="en-US" sz="2200" spc="-45"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motion</a:t>
            </a:r>
            <a:r>
              <a:rPr lang="en-US" sz="2200" dirty="0">
                <a:solidFill>
                  <a:srgbClr val="3B3B3D"/>
                </a:solidFill>
                <a:effectLst/>
                <a:ea typeface="Times New Roman" panose="02020603050405020304" pitchFamily="18" charset="0"/>
              </a:rPr>
              <a:t>s </a:t>
            </a:r>
            <a:r>
              <a:rPr lang="en-US" sz="2200" dirty="0">
                <a:solidFill>
                  <a:srgbClr val="1C1C1D"/>
                </a:solidFill>
                <a:effectLst/>
                <a:ea typeface="Times New Roman" panose="02020603050405020304" pitchFamily="18" charset="0"/>
              </a:rPr>
              <a:t>for</a:t>
            </a:r>
            <a:r>
              <a:rPr lang="en-US" sz="2200" spc="-85" dirty="0">
                <a:solidFill>
                  <a:srgbClr val="1C1C1D"/>
                </a:solidFill>
                <a:effectLst/>
                <a:ea typeface="Times New Roman" panose="02020603050405020304" pitchFamily="18" charset="0"/>
              </a:rPr>
              <a:t> </a:t>
            </a:r>
            <a:r>
              <a:rPr lang="en-US" sz="2200" dirty="0">
                <a:solidFill>
                  <a:srgbClr val="3B3B3D"/>
                </a:solidFill>
                <a:effectLst/>
                <a:ea typeface="Times New Roman" panose="02020603050405020304" pitchFamily="18" charset="0"/>
              </a:rPr>
              <a:t>s</a:t>
            </a:r>
            <a:r>
              <a:rPr lang="en-US" sz="2200" dirty="0">
                <a:solidFill>
                  <a:srgbClr val="1C1C1D"/>
                </a:solidFill>
                <a:effectLst/>
                <a:ea typeface="Times New Roman" panose="02020603050405020304" pitchFamily="18" charset="0"/>
              </a:rPr>
              <a:t>ummar</a:t>
            </a:r>
            <a:r>
              <a:rPr lang="en-US" sz="2200" dirty="0">
                <a:solidFill>
                  <a:srgbClr val="3B3B3D"/>
                </a:solidFill>
                <a:effectLst/>
                <a:ea typeface="Times New Roman" panose="02020603050405020304" pitchFamily="18" charset="0"/>
              </a:rPr>
              <a:t>y </a:t>
            </a:r>
            <a:r>
              <a:rPr lang="en-US" sz="2200" dirty="0">
                <a:solidFill>
                  <a:srgbClr val="1C1C1D"/>
                </a:solidFill>
                <a:effectLst/>
                <a:ea typeface="Times New Roman" panose="02020603050405020304" pitchFamily="18" charset="0"/>
              </a:rPr>
              <a:t>judgment pursuant</a:t>
            </a:r>
            <a:r>
              <a:rPr lang="en-US" sz="2200" spc="-10"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to</a:t>
            </a:r>
            <a:r>
              <a:rPr lang="en-US" sz="2200" spc="-35" dirty="0">
                <a:solidFill>
                  <a:srgbClr val="1C1C1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FR</a:t>
            </a:r>
            <a:r>
              <a:rPr lang="en-US" sz="2200" dirty="0">
                <a:solidFill>
                  <a:srgbClr val="2B2B2D"/>
                </a:solidFill>
                <a:effectLst/>
                <a:ea typeface="Times New Roman" panose="02020603050405020304" pitchFamily="18" charset="0"/>
              </a:rPr>
              <a:t>C</a:t>
            </a:r>
            <a:r>
              <a:rPr lang="en-US" sz="2200" spc="-65" dirty="0">
                <a:solidFill>
                  <a:srgbClr val="2B2B2D"/>
                </a:solidFill>
                <a:ea typeface="Times New Roman" panose="02020603050405020304" pitchFamily="18" charset="0"/>
              </a:rPr>
              <a:t>P</a:t>
            </a:r>
            <a:r>
              <a:rPr lang="en-US" sz="2200" spc="-35" dirty="0">
                <a:solidFill>
                  <a:srgbClr val="2B2B2D"/>
                </a:solidFill>
                <a:effectLst/>
                <a:ea typeface="Times New Roman" panose="02020603050405020304" pitchFamily="18" charset="0"/>
              </a:rPr>
              <a:t> </a:t>
            </a:r>
            <a:r>
              <a:rPr lang="en-US" sz="2200" dirty="0">
                <a:solidFill>
                  <a:srgbClr val="1C1C1D"/>
                </a:solidFill>
                <a:effectLst/>
                <a:ea typeface="Times New Roman" panose="02020603050405020304" pitchFamily="18" charset="0"/>
              </a:rPr>
              <a:t>56 (change in analysis).</a:t>
            </a:r>
            <a:r>
              <a:rPr lang="en-US" sz="2200" dirty="0">
                <a:effectLst/>
              </a:rPr>
              <a:t> </a:t>
            </a:r>
            <a:br>
              <a:rPr lang="en-US" sz="2200" dirty="0">
                <a:effectLst/>
                <a:ea typeface="Times New Roman" panose="02020603050405020304" pitchFamily="18" charset="0"/>
              </a:rPr>
            </a:br>
            <a:r>
              <a:rPr lang="en-US" sz="1800" dirty="0">
                <a:effectLst/>
                <a:ea typeface="Times New Roman" panose="02020603050405020304" pitchFamily="18" charset="0"/>
              </a:rPr>
              <a:t> </a:t>
            </a:r>
          </a:p>
        </p:txBody>
      </p:sp>
    </p:spTree>
    <p:extLst>
      <p:ext uri="{BB962C8B-B14F-4D97-AF65-F5344CB8AC3E}">
        <p14:creationId xmlns:p14="http://schemas.microsoft.com/office/powerpoint/2010/main" val="53546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1DC4B44-BB81-74A2-2E69-29334B80E6C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B6770AEC-2D4C-4DD7-895D-64448E13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735A4689-E581-8567-FA60-F124F5136607}"/>
              </a:ext>
            </a:extLst>
          </p:cNvPr>
          <p:cNvSpPr>
            <a:spLocks noGrp="1"/>
          </p:cNvSpPr>
          <p:nvPr>
            <p:ph type="title"/>
          </p:nvPr>
        </p:nvSpPr>
        <p:spPr>
          <a:xfrm>
            <a:off x="838200" y="1382273"/>
            <a:ext cx="10515600" cy="308415"/>
          </a:xfrm>
        </p:spPr>
        <p:txBody>
          <a:bodyPr>
            <a:noAutofit/>
          </a:bodyPr>
          <a:lstStyle/>
          <a:p>
            <a:r>
              <a:rPr lang="en-US" sz="3200" b="1" dirty="0">
                <a:solidFill>
                  <a:schemeClr val="accent5"/>
                </a:solidFill>
              </a:rPr>
              <a:t>Modoc Nation, et al. v. Bohl, et al.</a:t>
            </a:r>
            <a:r>
              <a:rPr lang="en-US" sz="3200" dirty="0">
                <a:solidFill>
                  <a:schemeClr val="accent5"/>
                </a:solidFill>
              </a:rPr>
              <a:t> </a:t>
            </a:r>
            <a:r>
              <a:rPr lang="en-US" sz="2800" dirty="0">
                <a:solidFill>
                  <a:schemeClr val="accent5"/>
                </a:solidFill>
              </a:rPr>
              <a:t>19-CV-588, U.S. </a:t>
            </a:r>
            <a:r>
              <a:rPr lang="en-US" sz="2800" dirty="0" err="1">
                <a:solidFill>
                  <a:schemeClr val="accent5"/>
                </a:solidFill>
              </a:rPr>
              <a:t>N.Dist</a:t>
            </a:r>
            <a:r>
              <a:rPr lang="en-US" sz="2800" dirty="0">
                <a:solidFill>
                  <a:schemeClr val="accent5"/>
                </a:solidFill>
              </a:rPr>
              <a:t>. Okla. (October 30,2024)</a:t>
            </a:r>
            <a:r>
              <a:rPr lang="en-US" sz="2800" dirty="0"/>
              <a:t> </a:t>
            </a:r>
          </a:p>
        </p:txBody>
      </p:sp>
      <p:sp>
        <p:nvSpPr>
          <p:cNvPr id="6" name="Content Placeholder 5">
            <a:extLst>
              <a:ext uri="{FF2B5EF4-FFF2-40B4-BE49-F238E27FC236}">
                <a16:creationId xmlns:a16="http://schemas.microsoft.com/office/drawing/2014/main" id="{B217204D-0A2D-BD40-8428-440C528B18E8}"/>
              </a:ext>
            </a:extLst>
          </p:cNvPr>
          <p:cNvSpPr>
            <a:spLocks noGrp="1"/>
          </p:cNvSpPr>
          <p:nvPr>
            <p:ph idx="1"/>
          </p:nvPr>
        </p:nvSpPr>
        <p:spPr>
          <a:xfrm>
            <a:off x="3404181" y="1916723"/>
            <a:ext cx="8787820" cy="4260239"/>
          </a:xfrm>
        </p:spPr>
        <p:txBody>
          <a:bodyPr>
            <a:noAutofit/>
          </a:bodyPr>
          <a:lstStyle/>
          <a:p>
            <a:pPr>
              <a:spcBef>
                <a:spcPts val="0"/>
              </a:spcBef>
              <a:buFont typeface="Wingdings" pitchFamily="2" charset="2"/>
              <a:buChar char="v"/>
            </a:pPr>
            <a:r>
              <a:rPr lang="en-US" sz="2200" dirty="0"/>
              <a:t>HELD: </a:t>
            </a:r>
            <a:r>
              <a:rPr lang="en-US" sz="2200" dirty="0">
                <a:solidFill>
                  <a:srgbClr val="1F1F21"/>
                </a:solidFill>
              </a:rPr>
              <a:t>P</a:t>
            </a:r>
            <a:r>
              <a:rPr lang="en-US" sz="2200" dirty="0">
                <a:solidFill>
                  <a:srgbClr val="1F1F21"/>
                </a:solidFill>
                <a:effectLst/>
                <a:ea typeface="Times New Roman" panose="02020603050405020304" pitchFamily="18" charset="0"/>
              </a:rPr>
              <a:t>artie</a:t>
            </a:r>
            <a:r>
              <a:rPr lang="en-US" sz="2200" dirty="0">
                <a:solidFill>
                  <a:srgbClr val="444446"/>
                </a:solidFill>
                <a:effectLst/>
                <a:ea typeface="Times New Roman" panose="02020603050405020304" pitchFamily="18" charset="0"/>
              </a:rPr>
              <a:t>s </a:t>
            </a:r>
            <a:r>
              <a:rPr lang="en-US" sz="2200" spc="-10" dirty="0">
                <a:solidFill>
                  <a:srgbClr val="343434"/>
                </a:solidFill>
                <a:effectLst/>
                <a:ea typeface="Times New Roman" panose="02020603050405020304" pitchFamily="18" charset="0"/>
              </a:rPr>
              <a:t>agreed</a:t>
            </a:r>
            <a:r>
              <a:rPr lang="en-US" sz="2200" spc="-70" dirty="0">
                <a:solidFill>
                  <a:srgbClr val="343434"/>
                </a:solidFill>
                <a:effectLst/>
                <a:ea typeface="Times New Roman" panose="02020603050405020304" pitchFamily="18" charset="0"/>
              </a:rPr>
              <a:t> </a:t>
            </a:r>
            <a:r>
              <a:rPr lang="en-US" sz="2200" spc="-10" dirty="0">
                <a:solidFill>
                  <a:srgbClr val="343434"/>
                </a:solidFill>
                <a:effectLst/>
                <a:ea typeface="Times New Roman" panose="02020603050405020304" pitchFamily="18" charset="0"/>
              </a:rPr>
              <a:t>that,</a:t>
            </a:r>
            <a:r>
              <a:rPr lang="en-US" sz="2200" spc="-70" dirty="0">
                <a:solidFill>
                  <a:srgbClr val="343434"/>
                </a:solidFill>
                <a:effectLst/>
                <a:ea typeface="Times New Roman" panose="02020603050405020304" pitchFamily="18" charset="0"/>
              </a:rPr>
              <a:t> </a:t>
            </a:r>
            <a:r>
              <a:rPr lang="en-US" sz="2200" spc="-10" dirty="0">
                <a:solidFill>
                  <a:srgbClr val="343434"/>
                </a:solidFill>
                <a:effectLst/>
                <a:ea typeface="Times New Roman" panose="02020603050405020304" pitchFamily="18" charset="0"/>
              </a:rPr>
              <a:t>pursuant</a:t>
            </a:r>
            <a:r>
              <a:rPr lang="en-US" sz="2200" spc="-65" dirty="0">
                <a:solidFill>
                  <a:srgbClr val="343434"/>
                </a:solidFill>
                <a:effectLst/>
                <a:ea typeface="Times New Roman" panose="02020603050405020304" pitchFamily="18" charset="0"/>
              </a:rPr>
              <a:t> </a:t>
            </a:r>
            <a:r>
              <a:rPr lang="en-US" sz="2200" spc="-10" dirty="0">
                <a:solidFill>
                  <a:srgbClr val="343434"/>
                </a:solidFill>
                <a:effectLst/>
                <a:ea typeface="Times New Roman" panose="02020603050405020304" pitchFamily="18" charset="0"/>
              </a:rPr>
              <a:t>to</a:t>
            </a:r>
            <a:r>
              <a:rPr lang="en-US" sz="2200" spc="-70" dirty="0">
                <a:solidFill>
                  <a:srgbClr val="343434"/>
                </a:solidFill>
                <a:effectLst/>
                <a:ea typeface="Times New Roman" panose="02020603050405020304" pitchFamily="18" charset="0"/>
              </a:rPr>
              <a:t> </a:t>
            </a:r>
            <a:r>
              <a:rPr lang="en-US" sz="2200" i="1" spc="-10" dirty="0" err="1">
                <a:solidFill>
                  <a:srgbClr val="1F1F21"/>
                </a:solidFill>
                <a:effectLst/>
                <a:ea typeface="Times New Roman" panose="02020603050405020304" pitchFamily="18" charset="0"/>
              </a:rPr>
              <a:t>So</a:t>
            </a:r>
            <a:r>
              <a:rPr lang="en-US" sz="2200" i="1" spc="-10" dirty="0" err="1">
                <a:solidFill>
                  <a:srgbClr val="444446"/>
                </a:solidFill>
                <a:effectLst/>
                <a:ea typeface="Times New Roman" panose="02020603050405020304" pitchFamily="18" charset="0"/>
              </a:rPr>
              <a:t>merlott</a:t>
            </a:r>
            <a:r>
              <a:rPr lang="en-US" sz="2200" i="1" spc="-75" dirty="0">
                <a:solidFill>
                  <a:srgbClr val="444446"/>
                </a:solidFill>
                <a:effectLst/>
                <a:ea typeface="Times New Roman" panose="02020603050405020304" pitchFamily="18" charset="0"/>
              </a:rPr>
              <a:t> </a:t>
            </a:r>
            <a:r>
              <a:rPr lang="en-US" sz="2200" i="1" spc="-10" dirty="0">
                <a:solidFill>
                  <a:srgbClr val="343434"/>
                </a:solidFill>
                <a:effectLst/>
                <a:ea typeface="Times New Roman" panose="02020603050405020304" pitchFamily="18" charset="0"/>
              </a:rPr>
              <a:t>v.</a:t>
            </a:r>
            <a:r>
              <a:rPr lang="en-US" sz="2200" i="1" spc="-75" dirty="0">
                <a:solidFill>
                  <a:srgbClr val="343434"/>
                </a:solidFill>
                <a:effectLst/>
                <a:ea typeface="Times New Roman" panose="02020603050405020304" pitchFamily="18" charset="0"/>
              </a:rPr>
              <a:t> </a:t>
            </a:r>
            <a:r>
              <a:rPr lang="en-US" sz="2200" i="1" spc="-10" dirty="0">
                <a:solidFill>
                  <a:srgbClr val="343434"/>
                </a:solidFill>
                <a:effectLst/>
                <a:ea typeface="Times New Roman" panose="02020603050405020304" pitchFamily="18" charset="0"/>
              </a:rPr>
              <a:t>Cherokee</a:t>
            </a:r>
            <a:r>
              <a:rPr lang="en-US" sz="2200" i="1" spc="-75" dirty="0">
                <a:solidFill>
                  <a:srgbClr val="343434"/>
                </a:solidFill>
                <a:effectLst/>
                <a:ea typeface="Times New Roman" panose="02020603050405020304" pitchFamily="18" charset="0"/>
              </a:rPr>
              <a:t> </a:t>
            </a:r>
            <a:r>
              <a:rPr lang="en-US" sz="2200" i="1" spc="-10" dirty="0">
                <a:solidFill>
                  <a:srgbClr val="343434"/>
                </a:solidFill>
                <a:effectLst/>
                <a:ea typeface="Times New Roman" panose="02020603050405020304" pitchFamily="18" charset="0"/>
              </a:rPr>
              <a:t>Nation</a:t>
            </a:r>
            <a:r>
              <a:rPr lang="en-US" sz="2200" i="1" spc="-70" dirty="0">
                <a:solidFill>
                  <a:srgbClr val="343434"/>
                </a:solidFill>
                <a:effectLst/>
                <a:ea typeface="Times New Roman" panose="02020603050405020304" pitchFamily="18" charset="0"/>
              </a:rPr>
              <a:t> </a:t>
            </a:r>
            <a:r>
              <a:rPr lang="en-US" sz="2200" i="1" spc="-10" dirty="0" err="1">
                <a:solidFill>
                  <a:srgbClr val="1F1F21"/>
                </a:solidFill>
                <a:effectLst/>
                <a:ea typeface="Times New Roman" panose="02020603050405020304" pitchFamily="18" charset="0"/>
              </a:rPr>
              <a:t>D</a:t>
            </a:r>
            <a:r>
              <a:rPr lang="en-US" sz="2200" i="1" spc="-10" dirty="0" err="1">
                <a:solidFill>
                  <a:srgbClr val="444446"/>
                </a:solidFill>
                <a:effectLst/>
                <a:ea typeface="Times New Roman" panose="02020603050405020304" pitchFamily="18" charset="0"/>
              </a:rPr>
              <a:t>istribs</a:t>
            </a:r>
            <a:r>
              <a:rPr lang="en-US" sz="2200" i="1" spc="-10" dirty="0">
                <a:solidFill>
                  <a:srgbClr val="444446"/>
                </a:solidFill>
                <a:effectLst/>
                <a:ea typeface="Times New Roman" panose="02020603050405020304" pitchFamily="18" charset="0"/>
              </a:rPr>
              <a:t>. J</a:t>
            </a:r>
            <a:r>
              <a:rPr lang="en-US" sz="2200" i="1" spc="-75" dirty="0">
                <a:solidFill>
                  <a:srgbClr val="444446"/>
                </a:solidFill>
                <a:effectLst/>
                <a:ea typeface="Times New Roman" panose="02020603050405020304" pitchFamily="18" charset="0"/>
              </a:rPr>
              <a:t> </a:t>
            </a:r>
            <a:r>
              <a:rPr lang="en-US" sz="2200" i="1" spc="-10" dirty="0">
                <a:solidFill>
                  <a:srgbClr val="1F1F21"/>
                </a:solidFill>
                <a:effectLst/>
                <a:ea typeface="Times New Roman" panose="02020603050405020304" pitchFamily="18" charset="0"/>
              </a:rPr>
              <a:t>Inc.,</a:t>
            </a:r>
            <a:r>
              <a:rPr lang="en-US" sz="2200" i="1" spc="-75" dirty="0">
                <a:solidFill>
                  <a:srgbClr val="1F1F21"/>
                </a:solidFill>
                <a:effectLst/>
                <a:ea typeface="Times New Roman" panose="02020603050405020304" pitchFamily="18" charset="0"/>
              </a:rPr>
              <a:t> </a:t>
            </a:r>
            <a:r>
              <a:rPr lang="en-US" sz="2200" spc="-10" dirty="0">
                <a:solidFill>
                  <a:srgbClr val="343434"/>
                </a:solidFill>
                <a:effectLst/>
                <a:ea typeface="Times New Roman" panose="02020603050405020304" pitchFamily="18" charset="0"/>
              </a:rPr>
              <a:t>686</a:t>
            </a:r>
            <a:r>
              <a:rPr lang="en-US" sz="2200" spc="-70" dirty="0">
                <a:solidFill>
                  <a:srgbClr val="343434"/>
                </a:solidFill>
                <a:effectLst/>
                <a:ea typeface="Times New Roman" panose="02020603050405020304" pitchFamily="18" charset="0"/>
              </a:rPr>
              <a:t> </a:t>
            </a:r>
            <a:r>
              <a:rPr lang="en-US" sz="2200" spc="-10" dirty="0">
                <a:solidFill>
                  <a:srgbClr val="1F1F21"/>
                </a:solidFill>
                <a:effectLst/>
                <a:ea typeface="Times New Roman" panose="02020603050405020304" pitchFamily="18" charset="0"/>
              </a:rPr>
              <a:t>F.3d </a:t>
            </a:r>
            <a:r>
              <a:rPr lang="en-US" sz="2200" dirty="0">
                <a:solidFill>
                  <a:srgbClr val="1F1F21"/>
                </a:solidFill>
                <a:effectLst/>
                <a:ea typeface="Times New Roman" panose="02020603050405020304" pitchFamily="18" charset="0"/>
              </a:rPr>
              <a:t>1144</a:t>
            </a:r>
            <a:r>
              <a:rPr lang="en-US" sz="2200" spc="-85" dirty="0">
                <a:solidFill>
                  <a:srgbClr val="1F1F21"/>
                </a:solidFill>
                <a:effectLst/>
                <a:ea typeface="Times New Roman" panose="02020603050405020304" pitchFamily="18" charset="0"/>
              </a:rPr>
              <a:t> </a:t>
            </a:r>
            <a:r>
              <a:rPr lang="en-US" sz="2200" dirty="0">
                <a:solidFill>
                  <a:srgbClr val="1F1F21"/>
                </a:solidFill>
                <a:effectLst/>
                <a:ea typeface="Times New Roman" panose="02020603050405020304" pitchFamily="18" charset="0"/>
              </a:rPr>
              <a:t>(10th</a:t>
            </a:r>
            <a:r>
              <a:rPr lang="en-US" sz="2200" spc="-80" dirty="0">
                <a:solidFill>
                  <a:srgbClr val="1F1F21"/>
                </a:solidFill>
                <a:effectLst/>
                <a:ea typeface="Times New Roman" panose="02020603050405020304" pitchFamily="18" charset="0"/>
              </a:rPr>
              <a:t> </a:t>
            </a:r>
            <a:r>
              <a:rPr lang="en-US" sz="2200" dirty="0">
                <a:solidFill>
                  <a:srgbClr val="343434"/>
                </a:solidFill>
                <a:effectLst/>
                <a:ea typeface="Times New Roman" panose="02020603050405020304" pitchFamily="18" charset="0"/>
              </a:rPr>
              <a:t>Cir.</a:t>
            </a:r>
            <a:r>
              <a:rPr lang="en-US" sz="2200" spc="-85" dirty="0">
                <a:solidFill>
                  <a:srgbClr val="343434"/>
                </a:solidFill>
                <a:effectLst/>
                <a:ea typeface="Times New Roman" panose="02020603050405020304" pitchFamily="18" charset="0"/>
              </a:rPr>
              <a:t> </a:t>
            </a:r>
            <a:r>
              <a:rPr lang="en-US" sz="2200" dirty="0">
                <a:solidFill>
                  <a:srgbClr val="343434"/>
                </a:solidFill>
                <a:effectLst/>
                <a:ea typeface="Times New Roman" panose="02020603050405020304" pitchFamily="18" charset="0"/>
              </a:rPr>
              <a:t>2012)</a:t>
            </a:r>
            <a:r>
              <a:rPr lang="en-US" sz="2200" dirty="0">
                <a:effectLst/>
              </a:rPr>
              <a:t> </a:t>
            </a:r>
            <a:r>
              <a:rPr lang="en-US" sz="2200" dirty="0"/>
              <a:t> </a:t>
            </a:r>
            <a:r>
              <a:rPr lang="en-US" sz="2200" dirty="0">
                <a:solidFill>
                  <a:srgbClr val="1F1F21"/>
                </a:solidFill>
                <a:effectLst/>
                <a:ea typeface="Times New Roman" panose="02020603050405020304" pitchFamily="18" charset="0"/>
              </a:rPr>
              <a:t>neither</a:t>
            </a:r>
            <a:r>
              <a:rPr lang="en-US" sz="2200" spc="-85" dirty="0">
                <a:solidFill>
                  <a:srgbClr val="1F1F21"/>
                </a:solidFill>
                <a:effectLst/>
                <a:ea typeface="Times New Roman" panose="02020603050405020304" pitchFamily="18" charset="0"/>
              </a:rPr>
              <a:t> </a:t>
            </a:r>
            <a:r>
              <a:rPr lang="en-US" sz="2200" dirty="0">
                <a:solidFill>
                  <a:srgbClr val="1F1F21"/>
                </a:solidFill>
                <a:effectLst/>
                <a:ea typeface="Times New Roman" panose="02020603050405020304" pitchFamily="18" charset="0"/>
              </a:rPr>
              <a:t>the</a:t>
            </a:r>
            <a:r>
              <a:rPr lang="en-US" sz="2200" spc="-80" dirty="0">
                <a:solidFill>
                  <a:srgbClr val="1F1F21"/>
                </a:solidFill>
                <a:effectLst/>
                <a:ea typeface="Times New Roman" panose="02020603050405020304" pitchFamily="18" charset="0"/>
              </a:rPr>
              <a:t> </a:t>
            </a:r>
            <a:r>
              <a:rPr lang="en-US" sz="2200" dirty="0">
                <a:solidFill>
                  <a:srgbClr val="343434"/>
                </a:solidFill>
                <a:effectLst/>
                <a:ea typeface="Times New Roman" panose="02020603050405020304" pitchFamily="18" charset="0"/>
              </a:rPr>
              <a:t>Modoc</a:t>
            </a:r>
            <a:r>
              <a:rPr lang="en-US" sz="2200" spc="-60" dirty="0">
                <a:solidFill>
                  <a:srgbClr val="343434"/>
                </a:solidFill>
                <a:effectLst/>
                <a:ea typeface="Times New Roman" panose="02020603050405020304" pitchFamily="18" charset="0"/>
              </a:rPr>
              <a:t> </a:t>
            </a:r>
            <a:r>
              <a:rPr lang="en-US" sz="2200" dirty="0">
                <a:solidFill>
                  <a:srgbClr val="343434"/>
                </a:solidFill>
                <a:effectLst/>
                <a:ea typeface="Times New Roman" panose="02020603050405020304" pitchFamily="18" charset="0"/>
              </a:rPr>
              <a:t>Non-Profit </a:t>
            </a:r>
            <a:r>
              <a:rPr lang="en-US" sz="2200" dirty="0">
                <a:solidFill>
                  <a:srgbClr val="1F1F21"/>
                </a:solidFill>
                <a:effectLst/>
                <a:ea typeface="Times New Roman" panose="02020603050405020304" pitchFamily="18" charset="0"/>
              </a:rPr>
              <a:t>nor</a:t>
            </a:r>
            <a:r>
              <a:rPr lang="en-US" sz="2200" spc="-85" dirty="0">
                <a:solidFill>
                  <a:srgbClr val="1F1F21"/>
                </a:solidFill>
                <a:effectLst/>
                <a:ea typeface="Times New Roman" panose="02020603050405020304" pitchFamily="18" charset="0"/>
              </a:rPr>
              <a:t> </a:t>
            </a:r>
            <a:r>
              <a:rPr lang="en-US" sz="2200" dirty="0">
                <a:solidFill>
                  <a:srgbClr val="1F1F21"/>
                </a:solidFill>
                <a:effectLst/>
                <a:ea typeface="Times New Roman" panose="02020603050405020304" pitchFamily="18" charset="0"/>
              </a:rPr>
              <a:t>th</a:t>
            </a:r>
            <a:r>
              <a:rPr lang="en-US" sz="2200" dirty="0">
                <a:solidFill>
                  <a:srgbClr val="444446"/>
                </a:solidFill>
                <a:effectLst/>
                <a:ea typeface="Times New Roman" panose="02020603050405020304" pitchFamily="18" charset="0"/>
              </a:rPr>
              <a:t>e</a:t>
            </a:r>
            <a:r>
              <a:rPr lang="en-US" sz="2200" spc="-65" dirty="0">
                <a:solidFill>
                  <a:srgbClr val="444446"/>
                </a:solidFill>
                <a:effectLst/>
                <a:ea typeface="Times New Roman" panose="02020603050405020304" pitchFamily="18" charset="0"/>
              </a:rPr>
              <a:t> </a:t>
            </a:r>
            <a:r>
              <a:rPr lang="en-US" sz="2200" dirty="0">
                <a:solidFill>
                  <a:srgbClr val="1F1F21"/>
                </a:solidFill>
                <a:effectLst/>
                <a:ea typeface="Times New Roman" panose="02020603050405020304" pitchFamily="18" charset="0"/>
              </a:rPr>
              <a:t>other</a:t>
            </a:r>
            <a:r>
              <a:rPr lang="en-US" sz="2200" spc="-85" dirty="0">
                <a:solidFill>
                  <a:srgbClr val="1F1F21"/>
                </a:solidFill>
                <a:effectLst/>
                <a:ea typeface="Times New Roman" panose="02020603050405020304" pitchFamily="18" charset="0"/>
              </a:rPr>
              <a:t> </a:t>
            </a:r>
            <a:r>
              <a:rPr lang="en-US" sz="2200" dirty="0">
                <a:solidFill>
                  <a:srgbClr val="343434"/>
                </a:solidFill>
                <a:effectLst/>
                <a:ea typeface="Times New Roman" panose="02020603050405020304" pitchFamily="18" charset="0"/>
              </a:rPr>
              <a:t>Tribal</a:t>
            </a:r>
            <a:r>
              <a:rPr lang="en-US" sz="2200" spc="-50" dirty="0">
                <a:solidFill>
                  <a:srgbClr val="343434"/>
                </a:solidFill>
                <a:effectLst/>
                <a:ea typeface="Times New Roman" panose="02020603050405020304" pitchFamily="18" charset="0"/>
              </a:rPr>
              <a:t> </a:t>
            </a:r>
            <a:r>
              <a:rPr lang="en-US" sz="2200" dirty="0">
                <a:solidFill>
                  <a:srgbClr val="1F1F21"/>
                </a:solidFill>
                <a:effectLst/>
                <a:ea typeface="Times New Roman" panose="02020603050405020304" pitchFamily="18" charset="0"/>
              </a:rPr>
              <a:t>En­tities</a:t>
            </a:r>
            <a:r>
              <a:rPr lang="en-US" sz="2200" spc="-85" dirty="0">
                <a:solidFill>
                  <a:srgbClr val="1F1F21"/>
                </a:solidFill>
                <a:effectLst/>
                <a:ea typeface="Times New Roman" panose="02020603050405020304" pitchFamily="18" charset="0"/>
              </a:rPr>
              <a:t> </a:t>
            </a:r>
            <a:r>
              <a:rPr lang="en-US" sz="2200" spc="-85" dirty="0">
                <a:solidFill>
                  <a:srgbClr val="1F1F21"/>
                </a:solidFill>
                <a:ea typeface="Times New Roman" panose="02020603050405020304" pitchFamily="18" charset="0"/>
              </a:rPr>
              <a:t>are</a:t>
            </a:r>
            <a:r>
              <a:rPr lang="en-US" sz="2200" spc="-80" dirty="0">
                <a:solidFill>
                  <a:srgbClr val="1F1F21"/>
                </a:solidFill>
                <a:effectLst/>
                <a:ea typeface="Times New Roman" panose="02020603050405020304" pitchFamily="18" charset="0"/>
              </a:rPr>
              <a:t> </a:t>
            </a:r>
            <a:r>
              <a:rPr lang="en-US" sz="2200" dirty="0">
                <a:solidFill>
                  <a:srgbClr val="343434"/>
                </a:solidFill>
                <a:effectLst/>
                <a:ea typeface="Times New Roman" panose="02020603050405020304" pitchFamily="18" charset="0"/>
              </a:rPr>
              <a:t>entitled </a:t>
            </a:r>
            <a:r>
              <a:rPr lang="en-US" sz="2200" dirty="0">
                <a:solidFill>
                  <a:srgbClr val="1F1F21"/>
                </a:solidFill>
                <a:effectLst/>
                <a:ea typeface="Times New Roman" panose="02020603050405020304" pitchFamily="18" charset="0"/>
              </a:rPr>
              <a:t>to</a:t>
            </a:r>
            <a:r>
              <a:rPr lang="en-US" sz="2200" spc="-85" dirty="0">
                <a:solidFill>
                  <a:srgbClr val="1F1F21"/>
                </a:solidFill>
                <a:effectLst/>
                <a:ea typeface="Times New Roman" panose="02020603050405020304" pitchFamily="18" charset="0"/>
              </a:rPr>
              <a:t> </a:t>
            </a:r>
            <a:r>
              <a:rPr lang="en-US" sz="2200" dirty="0">
                <a:solidFill>
                  <a:srgbClr val="343434"/>
                </a:solidFill>
                <a:effectLst/>
                <a:ea typeface="Times New Roman" panose="02020603050405020304" pitchFamily="18" charset="0"/>
              </a:rPr>
              <a:t>sovereign</a:t>
            </a:r>
            <a:r>
              <a:rPr lang="en-US" sz="2200" spc="-10" dirty="0">
                <a:solidFill>
                  <a:srgbClr val="343434"/>
                </a:solidFill>
                <a:effectLst/>
                <a:ea typeface="Times New Roman" panose="02020603050405020304" pitchFamily="18" charset="0"/>
              </a:rPr>
              <a:t> </a:t>
            </a:r>
            <a:r>
              <a:rPr lang="en-US" sz="2200" dirty="0">
                <a:solidFill>
                  <a:srgbClr val="1F1F21"/>
                </a:solidFill>
                <a:effectLst/>
                <a:ea typeface="Times New Roman" panose="02020603050405020304" pitchFamily="18" charset="0"/>
              </a:rPr>
              <a:t>immunity</a:t>
            </a:r>
            <a:r>
              <a:rPr lang="en-US" sz="2200" dirty="0">
                <a:solidFill>
                  <a:srgbClr val="1F1F21"/>
                </a:solidFill>
                <a:ea typeface="Times New Roman" panose="02020603050405020304" pitchFamily="18" charset="0"/>
              </a:rPr>
              <a:t>.</a:t>
            </a:r>
          </a:p>
          <a:p>
            <a:pPr marR="245110" algn="just">
              <a:lnSpc>
                <a:spcPct val="100000"/>
              </a:lnSpc>
              <a:spcBef>
                <a:spcPts val="0"/>
              </a:spcBef>
              <a:buFont typeface="Wingdings" pitchFamily="2" charset="2"/>
              <a:buChar char="v"/>
            </a:pPr>
            <a:endParaRPr lang="en-US" sz="1000" dirty="0">
              <a:solidFill>
                <a:srgbClr val="1F1F21"/>
              </a:solidFill>
              <a:ea typeface="Times New Roman" panose="02020603050405020304" pitchFamily="18" charset="0"/>
            </a:endParaRPr>
          </a:p>
          <a:p>
            <a:pPr marR="245110">
              <a:lnSpc>
                <a:spcPct val="100000"/>
              </a:lnSpc>
              <a:spcBef>
                <a:spcPts val="0"/>
              </a:spcBef>
              <a:buFont typeface="Wingdings" pitchFamily="2" charset="2"/>
              <a:buChar char="v"/>
            </a:pPr>
            <a:r>
              <a:rPr lang="en-US" sz="2200" dirty="0">
                <a:solidFill>
                  <a:srgbClr val="1F1F21"/>
                </a:solidFill>
                <a:ea typeface="Times New Roman" panose="02020603050405020304" pitchFamily="18" charset="0"/>
              </a:rPr>
              <a:t>HELD: </a:t>
            </a:r>
            <a:r>
              <a:rPr lang="en-US" sz="2200" dirty="0">
                <a:solidFill>
                  <a:srgbClr val="4B4B4D"/>
                </a:solidFill>
                <a:ea typeface="Times New Roman" panose="02020603050405020304" pitchFamily="18" charset="0"/>
              </a:rPr>
              <a:t>S</a:t>
            </a:r>
            <a:r>
              <a:rPr lang="en-US" sz="2200" dirty="0">
                <a:solidFill>
                  <a:srgbClr val="333334"/>
                </a:solidFill>
                <a:effectLst/>
                <a:ea typeface="Times New Roman" panose="02020603050405020304" pitchFamily="18" charset="0"/>
              </a:rPr>
              <a:t>overeign </a:t>
            </a:r>
            <a:r>
              <a:rPr lang="en-US" sz="2200" dirty="0">
                <a:solidFill>
                  <a:srgbClr val="1D1D1F"/>
                </a:solidFill>
                <a:effectLst/>
                <a:ea typeface="Times New Roman" panose="02020603050405020304" pitchFamily="18" charset="0"/>
              </a:rPr>
              <a:t>immunity applies only</a:t>
            </a:r>
            <a:r>
              <a:rPr lang="en-US" sz="2200" spc="-40" dirty="0">
                <a:solidFill>
                  <a:srgbClr val="1D1D1F"/>
                </a:solidFill>
                <a:effectLst/>
                <a:ea typeface="Times New Roman" panose="02020603050405020304" pitchFamily="18" charset="0"/>
              </a:rPr>
              <a:t> </a:t>
            </a:r>
            <a:r>
              <a:rPr lang="en-US" sz="2200" dirty="0">
                <a:solidFill>
                  <a:srgbClr val="333334"/>
                </a:solidFill>
                <a:effectLst/>
                <a:ea typeface="Times New Roman" panose="02020603050405020304" pitchFamily="18" charset="0"/>
              </a:rPr>
              <a:t>where </a:t>
            </a:r>
            <a:r>
              <a:rPr lang="en-US" sz="2200" dirty="0">
                <a:solidFill>
                  <a:srgbClr val="1D1D1F"/>
                </a:solidFill>
                <a:effectLst/>
                <a:ea typeface="Times New Roman" panose="02020603050405020304" pitchFamily="18" charset="0"/>
              </a:rPr>
              <a:t>the</a:t>
            </a:r>
            <a:r>
              <a:rPr lang="en-US" sz="2200" spc="-85" dirty="0">
                <a:solidFill>
                  <a:srgbClr val="1D1D1F"/>
                </a:solidFill>
                <a:effectLst/>
                <a:ea typeface="Times New Roman" panose="02020603050405020304" pitchFamily="18" charset="0"/>
              </a:rPr>
              <a:t> </a:t>
            </a:r>
            <a:r>
              <a:rPr lang="en-US" sz="2200" dirty="0">
                <a:solidFill>
                  <a:srgbClr val="333334"/>
                </a:solidFill>
                <a:effectLst/>
                <a:ea typeface="Times New Roman" panose="02020603050405020304" pitchFamily="18" charset="0"/>
              </a:rPr>
              <a:t>sover­eign</a:t>
            </a:r>
            <a:r>
              <a:rPr lang="en-US" sz="2200" spc="-85" dirty="0">
                <a:solidFill>
                  <a:srgbClr val="333334"/>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is</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the</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"real,</a:t>
            </a:r>
            <a:r>
              <a:rPr lang="en-US" sz="2200" spc="-65" dirty="0">
                <a:solidFill>
                  <a:srgbClr val="1D1D1F"/>
                </a:solidFill>
                <a:effectLst/>
                <a:ea typeface="Times New Roman" panose="02020603050405020304" pitchFamily="18" charset="0"/>
              </a:rPr>
              <a:t> </a:t>
            </a:r>
            <a:r>
              <a:rPr lang="en-US" sz="2200" dirty="0">
                <a:solidFill>
                  <a:srgbClr val="333334"/>
                </a:solidFill>
                <a:effectLst/>
                <a:ea typeface="Times New Roman" panose="02020603050405020304" pitchFamily="18" charset="0"/>
              </a:rPr>
              <a:t>substantial</a:t>
            </a:r>
            <a:r>
              <a:rPr lang="en-US" sz="2200" spc="80" dirty="0">
                <a:solidFill>
                  <a:srgbClr val="333334"/>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party</a:t>
            </a:r>
            <a:r>
              <a:rPr lang="en-US" sz="2200" spc="-1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in</a:t>
            </a:r>
            <a:r>
              <a:rPr lang="en-US" sz="2200" spc="-7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interest." citing </a:t>
            </a:r>
            <a:r>
              <a:rPr lang="en-US" sz="2200" i="1" dirty="0">
                <a:solidFill>
                  <a:srgbClr val="333334"/>
                </a:solidFill>
                <a:effectLst/>
                <a:ea typeface="Times New Roman" panose="02020603050405020304" pitchFamily="18" charset="0"/>
              </a:rPr>
              <a:t>Native Am.</a:t>
            </a:r>
            <a:r>
              <a:rPr lang="en-US" sz="2200" i="1" spc="-45" dirty="0">
                <a:solidFill>
                  <a:srgbClr val="333334"/>
                </a:solidFill>
                <a:effectLst/>
                <a:ea typeface="Times New Roman" panose="02020603050405020304" pitchFamily="18" charset="0"/>
              </a:rPr>
              <a:t> </a:t>
            </a:r>
            <a:r>
              <a:rPr lang="en-US" sz="2200" i="1" dirty="0" err="1">
                <a:solidFill>
                  <a:srgbClr val="1D1D1F"/>
                </a:solidFill>
                <a:effectLst/>
                <a:ea typeface="Times New Roman" panose="02020603050405020304" pitchFamily="18" charset="0"/>
              </a:rPr>
              <a:t>Distrib</a:t>
            </a:r>
            <a:r>
              <a:rPr lang="en-US" sz="2200" i="1" dirty="0">
                <a:solidFill>
                  <a:srgbClr val="1D1D1F"/>
                </a:solidFill>
                <a:effectLst/>
                <a:ea typeface="Times New Roman" panose="02020603050405020304" pitchFamily="18" charset="0"/>
              </a:rPr>
              <a:t>. v.</a:t>
            </a:r>
            <a:r>
              <a:rPr lang="en-US" sz="2200" i="1" spc="-45" dirty="0">
                <a:solidFill>
                  <a:srgbClr val="1D1D1F"/>
                </a:solidFill>
                <a:effectLst/>
                <a:ea typeface="Times New Roman" panose="02020603050405020304" pitchFamily="18" charset="0"/>
              </a:rPr>
              <a:t> </a:t>
            </a:r>
            <a:r>
              <a:rPr lang="en-US" sz="2200" i="1" dirty="0">
                <a:solidFill>
                  <a:srgbClr val="1D1D1F"/>
                </a:solidFill>
                <a:effectLst/>
                <a:ea typeface="Times New Roman" panose="02020603050405020304" pitchFamily="18" charset="0"/>
              </a:rPr>
              <a:t>Seneca-Cayuga Tobacco </a:t>
            </a:r>
            <a:r>
              <a:rPr lang="en-US" sz="2200" i="1" dirty="0">
                <a:solidFill>
                  <a:srgbClr val="333334"/>
                </a:solidFill>
                <a:effectLst/>
                <a:ea typeface="Times New Roman" panose="02020603050405020304" pitchFamily="18" charset="0"/>
              </a:rPr>
              <a:t>Co.,</a:t>
            </a:r>
            <a:r>
              <a:rPr lang="en-US" sz="2200" i="1" spc="-40" dirty="0">
                <a:solidFill>
                  <a:srgbClr val="333334"/>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546 F.3d 1288 (10th Cir</a:t>
            </a:r>
            <a:r>
              <a:rPr lang="en-US" sz="2200" dirty="0">
                <a:solidFill>
                  <a:srgbClr val="010101"/>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2008) a</a:t>
            </a:r>
            <a:r>
              <a:rPr lang="en-US" sz="2200" spc="-75" dirty="0">
                <a:solidFill>
                  <a:srgbClr val="1D1D1F"/>
                </a:solidFill>
                <a:effectLst/>
                <a:ea typeface="Times New Roman" panose="02020603050405020304" pitchFamily="18" charset="0"/>
              </a:rPr>
              <a:t>nd </a:t>
            </a:r>
            <a:r>
              <a:rPr lang="en-US" sz="2200" b="1" i="1" spc="-75" dirty="0">
                <a:solidFill>
                  <a:srgbClr val="1D1D1F"/>
                </a:solidFill>
                <a:effectLst/>
                <a:ea typeface="Times New Roman" panose="02020603050405020304" pitchFamily="18" charset="0"/>
              </a:rPr>
              <a:t>Lewis v. Clarke</a:t>
            </a:r>
            <a:r>
              <a:rPr lang="en-US" sz="2200" spc="-7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Because</a:t>
            </a:r>
            <a:r>
              <a:rPr lang="en-US" sz="2200" spc="-20" dirty="0">
                <a:solidFill>
                  <a:srgbClr val="1D1D1F"/>
                </a:solidFill>
                <a:effectLst/>
                <a:ea typeface="Times New Roman" panose="02020603050405020304" pitchFamily="18" charset="0"/>
              </a:rPr>
              <a:t> </a:t>
            </a:r>
            <a:r>
              <a:rPr lang="en-US" sz="2200" dirty="0">
                <a:solidFill>
                  <a:srgbClr val="333334"/>
                </a:solidFill>
                <a:effectLst/>
                <a:ea typeface="Times New Roman" panose="02020603050405020304" pitchFamily="18" charset="0"/>
              </a:rPr>
              <a:t>Counterclaimants</a:t>
            </a:r>
            <a:r>
              <a:rPr lang="en-US" sz="2200" spc="-35" dirty="0">
                <a:solidFill>
                  <a:srgbClr val="333334"/>
                </a:solidFill>
                <a:effectLst/>
                <a:ea typeface="Times New Roman" panose="02020603050405020304" pitchFamily="18" charset="0"/>
              </a:rPr>
              <a:t> </a:t>
            </a:r>
            <a:r>
              <a:rPr lang="en-US" sz="2200" dirty="0">
                <a:solidFill>
                  <a:srgbClr val="333334"/>
                </a:solidFill>
                <a:effectLst/>
                <a:ea typeface="Times New Roman" panose="02020603050405020304" pitchFamily="18" charset="0"/>
              </a:rPr>
              <a:t>seek </a:t>
            </a:r>
            <a:r>
              <a:rPr lang="en-US" sz="2200" dirty="0">
                <a:solidFill>
                  <a:srgbClr val="1D1D1F"/>
                </a:solidFill>
                <a:effectLst/>
                <a:ea typeface="Times New Roman" panose="02020603050405020304" pitchFamily="18" charset="0"/>
              </a:rPr>
              <a:t>to</a:t>
            </a:r>
            <a:r>
              <a:rPr lang="en-US" sz="2200" spc="-4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hold Mr.</a:t>
            </a:r>
            <a:r>
              <a:rPr lang="en-US" sz="2200" spc="-4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Follis</a:t>
            </a:r>
            <a:r>
              <a:rPr lang="en-US" sz="2200" dirty="0">
                <a:ea typeface="Times New Roman" panose="02020603050405020304" pitchFamily="18" charset="0"/>
              </a:rPr>
              <a:t> </a:t>
            </a:r>
            <a:r>
              <a:rPr lang="en-US" sz="2200" dirty="0">
                <a:solidFill>
                  <a:srgbClr val="151516"/>
                </a:solidFill>
                <a:effectLst/>
                <a:ea typeface="Times New Roman" panose="02020603050405020304" pitchFamily="18" charset="0"/>
              </a:rPr>
              <a:t>liabl</a:t>
            </a:r>
            <a:r>
              <a:rPr lang="en-US" sz="2200" dirty="0">
                <a:solidFill>
                  <a:srgbClr val="3F3F41"/>
                </a:solidFill>
                <a:effectLst/>
                <a:ea typeface="Times New Roman" panose="02020603050405020304" pitchFamily="18" charset="0"/>
              </a:rPr>
              <a:t>e</a:t>
            </a:r>
            <a:r>
              <a:rPr lang="en-US" sz="2200" spc="-85" dirty="0">
                <a:solidFill>
                  <a:srgbClr val="3F3F41"/>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for</a:t>
            </a:r>
            <a:r>
              <a:rPr lang="en-US" sz="2200" spc="-80"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actions</a:t>
            </a:r>
            <a:r>
              <a:rPr lang="en-US" sz="2200" spc="-40" dirty="0">
                <a:solidFill>
                  <a:srgbClr val="282828"/>
                </a:solidFill>
                <a:effectLst/>
                <a:ea typeface="Times New Roman" panose="02020603050405020304" pitchFamily="18" charset="0"/>
              </a:rPr>
              <a:t> </a:t>
            </a:r>
            <a:r>
              <a:rPr lang="en-US" sz="2200" dirty="0">
                <a:solidFill>
                  <a:srgbClr val="151516"/>
                </a:solidFill>
                <a:effectLst/>
                <a:ea typeface="Times New Roman" panose="02020603050405020304" pitchFamily="18" charset="0"/>
              </a:rPr>
              <a:t>independent</a:t>
            </a:r>
            <a:r>
              <a:rPr lang="en-US" sz="2200" spc="50" dirty="0">
                <a:solidFill>
                  <a:srgbClr val="151516"/>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from</a:t>
            </a:r>
            <a:r>
              <a:rPr lang="en-US" sz="2200" spc="-45" dirty="0">
                <a:solidFill>
                  <a:srgbClr val="282828"/>
                </a:solidFill>
                <a:effectLst/>
                <a:ea typeface="Times New Roman" panose="02020603050405020304" pitchFamily="18" charset="0"/>
              </a:rPr>
              <a:t> </a:t>
            </a:r>
            <a:r>
              <a:rPr lang="en-US" sz="2200" dirty="0">
                <a:solidFill>
                  <a:srgbClr val="151516"/>
                </a:solidFill>
                <a:effectLst/>
                <a:ea typeface="Times New Roman" panose="02020603050405020304" pitchFamily="18" charset="0"/>
              </a:rPr>
              <a:t>his</a:t>
            </a:r>
            <a:r>
              <a:rPr lang="en-US" sz="2200" spc="-65" dirty="0">
                <a:solidFill>
                  <a:srgbClr val="151516"/>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role</a:t>
            </a:r>
            <a:r>
              <a:rPr lang="en-US" sz="2200" spc="-65"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as</a:t>
            </a:r>
            <a:r>
              <a:rPr lang="en-US" sz="2200" spc="-85"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a</a:t>
            </a:r>
            <a:r>
              <a:rPr lang="en-US" sz="2200" spc="-55"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tribal</a:t>
            </a:r>
            <a:r>
              <a:rPr lang="en-US" sz="2200" spc="-40"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official</a:t>
            </a:r>
            <a:r>
              <a:rPr lang="en-US" sz="2200" spc="-35"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and</a:t>
            </a:r>
            <a:r>
              <a:rPr lang="en-US" sz="2200" spc="-55" dirty="0">
                <a:solidFill>
                  <a:srgbClr val="282828"/>
                </a:solidFill>
                <a:effectLst/>
                <a:ea typeface="Times New Roman" panose="02020603050405020304" pitchFamily="18" charset="0"/>
              </a:rPr>
              <a:t> </a:t>
            </a:r>
            <a:r>
              <a:rPr lang="en-US" sz="2200" dirty="0">
                <a:solidFill>
                  <a:srgbClr val="3F3F41"/>
                </a:solidFill>
                <a:effectLst/>
                <a:ea typeface="Times New Roman" panose="02020603050405020304" pitchFamily="18" charset="0"/>
              </a:rPr>
              <a:t>seek</a:t>
            </a:r>
            <a:r>
              <a:rPr lang="en-US" sz="2200" spc="-35" dirty="0">
                <a:solidFill>
                  <a:srgbClr val="3F3F41"/>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relief directly</a:t>
            </a:r>
            <a:r>
              <a:rPr lang="en-US" sz="2200" spc="-75"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from</a:t>
            </a:r>
            <a:r>
              <a:rPr lang="en-US" sz="2200" spc="-15"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Mr.</a:t>
            </a:r>
            <a:r>
              <a:rPr lang="en-US" sz="2200" spc="-85"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Follis, not</a:t>
            </a:r>
            <a:r>
              <a:rPr lang="en-US" sz="2200" spc="-60"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the</a:t>
            </a:r>
            <a:r>
              <a:rPr lang="en-US" sz="2200" spc="-5" dirty="0">
                <a:solidFill>
                  <a:srgbClr val="282828"/>
                </a:solidFill>
                <a:effectLst/>
                <a:ea typeface="Times New Roman" panose="02020603050405020304" pitchFamily="18" charset="0"/>
              </a:rPr>
              <a:t> </a:t>
            </a:r>
            <a:r>
              <a:rPr lang="en-US" sz="2200" dirty="0">
                <a:solidFill>
                  <a:srgbClr val="151516"/>
                </a:solidFill>
                <a:effectLst/>
                <a:ea typeface="Times New Roman" panose="02020603050405020304" pitchFamily="18" charset="0"/>
              </a:rPr>
              <a:t>Tribe</a:t>
            </a:r>
            <a:r>
              <a:rPr lang="en-US" sz="2200" dirty="0">
                <a:solidFill>
                  <a:srgbClr val="3F3F41"/>
                </a:solidFill>
                <a:effectLst/>
                <a:ea typeface="Times New Roman" panose="02020603050405020304" pitchFamily="18" charset="0"/>
              </a:rPr>
              <a:t>'s</a:t>
            </a:r>
            <a:r>
              <a:rPr lang="en-US" sz="2200" spc="-60" dirty="0">
                <a:solidFill>
                  <a:srgbClr val="3F3F41"/>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treasury, Mr.</a:t>
            </a:r>
            <a:r>
              <a:rPr lang="en-US" sz="2200" spc="-50"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Follis is</a:t>
            </a:r>
            <a:r>
              <a:rPr lang="en-US" sz="2200" spc="-40" dirty="0">
                <a:solidFill>
                  <a:srgbClr val="282828"/>
                </a:solidFill>
                <a:effectLst/>
                <a:ea typeface="Times New Roman" panose="02020603050405020304" pitchFamily="18" charset="0"/>
              </a:rPr>
              <a:t> </a:t>
            </a:r>
            <a:r>
              <a:rPr lang="en-US" sz="2200" dirty="0">
                <a:solidFill>
                  <a:srgbClr val="282828"/>
                </a:solidFill>
                <a:effectLst/>
                <a:ea typeface="Times New Roman" panose="02020603050405020304" pitchFamily="18" charset="0"/>
              </a:rPr>
              <a:t>not</a:t>
            </a:r>
            <a:r>
              <a:rPr lang="en-US" sz="2200" spc="-85" dirty="0">
                <a:solidFill>
                  <a:srgbClr val="282828"/>
                </a:solidFill>
                <a:effectLst/>
                <a:ea typeface="Times New Roman" panose="02020603050405020304" pitchFamily="18" charset="0"/>
              </a:rPr>
              <a:t> </a:t>
            </a:r>
            <a:r>
              <a:rPr lang="en-US" sz="2200" dirty="0">
                <a:solidFill>
                  <a:srgbClr val="3F3F41"/>
                </a:solidFill>
                <a:effectLst/>
                <a:ea typeface="Times New Roman" panose="02020603050405020304" pitchFamily="18" charset="0"/>
              </a:rPr>
              <a:t>entitled </a:t>
            </a:r>
            <a:r>
              <a:rPr lang="en-US" sz="2200" dirty="0">
                <a:solidFill>
                  <a:srgbClr val="282828"/>
                </a:solidFill>
                <a:effectLst/>
                <a:ea typeface="Times New Roman" panose="02020603050405020304" pitchFamily="18" charset="0"/>
              </a:rPr>
              <a:t>to sovereign</a:t>
            </a:r>
            <a:r>
              <a:rPr lang="en-US" sz="2200" spc="-10" dirty="0">
                <a:solidFill>
                  <a:srgbClr val="282828"/>
                </a:solidFill>
                <a:effectLst/>
                <a:ea typeface="Times New Roman" panose="02020603050405020304" pitchFamily="18" charset="0"/>
              </a:rPr>
              <a:t> </a:t>
            </a:r>
            <a:r>
              <a:rPr lang="en-US" sz="2200" dirty="0">
                <a:solidFill>
                  <a:srgbClr val="151516"/>
                </a:solidFill>
                <a:effectLst/>
                <a:ea typeface="Times New Roman" panose="02020603050405020304" pitchFamily="18" charset="0"/>
              </a:rPr>
              <a:t>immuni</a:t>
            </a:r>
            <a:r>
              <a:rPr lang="en-US" sz="2200" dirty="0">
                <a:solidFill>
                  <a:srgbClr val="3F3F41"/>
                </a:solidFill>
                <a:effectLst/>
                <a:ea typeface="Times New Roman" panose="02020603050405020304" pitchFamily="18" charset="0"/>
              </a:rPr>
              <a:t>ty.</a:t>
            </a:r>
            <a:r>
              <a:rPr lang="en-US" sz="2200" spc="-85" dirty="0">
                <a:solidFill>
                  <a:srgbClr val="3F3F41"/>
                </a:solidFill>
                <a:effectLst/>
                <a:ea typeface="Times New Roman" panose="02020603050405020304" pitchFamily="18" charset="0"/>
              </a:rPr>
              <a:t> </a:t>
            </a:r>
          </a:p>
          <a:p>
            <a:pPr marR="245110">
              <a:lnSpc>
                <a:spcPct val="100000"/>
              </a:lnSpc>
              <a:spcBef>
                <a:spcPts val="0"/>
              </a:spcBef>
              <a:buFont typeface="Wingdings" pitchFamily="2" charset="2"/>
              <a:buChar char="v"/>
            </a:pPr>
            <a:endParaRPr lang="en-US" sz="1000" spc="-85" dirty="0">
              <a:solidFill>
                <a:srgbClr val="3F3F41"/>
              </a:solidFill>
              <a:ea typeface="Times New Roman" panose="02020603050405020304" pitchFamily="18" charset="0"/>
            </a:endParaRPr>
          </a:p>
          <a:p>
            <a:pPr marR="245110">
              <a:lnSpc>
                <a:spcPct val="100000"/>
              </a:lnSpc>
              <a:spcBef>
                <a:spcPts val="0"/>
              </a:spcBef>
              <a:buFont typeface="Wingdings" pitchFamily="2" charset="2"/>
              <a:buChar char="v"/>
            </a:pPr>
            <a:r>
              <a:rPr lang="en-US" sz="2200" spc="-85" dirty="0">
                <a:solidFill>
                  <a:srgbClr val="3F3F41"/>
                </a:solidFill>
                <a:ea typeface="Times New Roman" panose="02020603050405020304" pitchFamily="18" charset="0"/>
              </a:rPr>
              <a:t>HELD: </a:t>
            </a:r>
            <a:r>
              <a:rPr lang="en-US" sz="2200" dirty="0">
                <a:solidFill>
                  <a:srgbClr val="2A2A2B"/>
                </a:solidFill>
                <a:effectLst/>
                <a:ea typeface="Times New Roman" panose="02020603050405020304" pitchFamily="18" charset="0"/>
              </a:rPr>
              <a:t>At this </a:t>
            </a:r>
            <a:r>
              <a:rPr lang="en-US" sz="2200" dirty="0">
                <a:solidFill>
                  <a:srgbClr val="3F3F41"/>
                </a:solidFill>
                <a:effectLst/>
                <a:ea typeface="Times New Roman" panose="02020603050405020304" pitchFamily="18" charset="0"/>
              </a:rPr>
              <a:t>stage </a:t>
            </a:r>
            <a:r>
              <a:rPr lang="en-US" sz="2200" dirty="0">
                <a:solidFill>
                  <a:srgbClr val="18181A"/>
                </a:solidFill>
                <a:effectLst/>
                <a:ea typeface="Times New Roman" panose="02020603050405020304" pitchFamily="18" charset="0"/>
              </a:rPr>
              <a:t>of </a:t>
            </a:r>
            <a:r>
              <a:rPr lang="en-US" sz="2200" dirty="0">
                <a:solidFill>
                  <a:srgbClr val="2A2A2B"/>
                </a:solidFill>
                <a:effectLst/>
                <a:ea typeface="Times New Roman" panose="02020603050405020304" pitchFamily="18" charset="0"/>
              </a:rPr>
              <a:t>the proceedings, </a:t>
            </a:r>
            <a:r>
              <a:rPr lang="en-US" sz="2200" dirty="0">
                <a:solidFill>
                  <a:srgbClr val="18181A"/>
                </a:solidFill>
                <a:effectLst/>
                <a:ea typeface="Times New Roman" panose="02020603050405020304" pitchFamily="18" charset="0"/>
              </a:rPr>
              <a:t>there is </a:t>
            </a:r>
            <a:r>
              <a:rPr lang="en-US" sz="2200" dirty="0">
                <a:solidFill>
                  <a:srgbClr val="2A2A2B"/>
                </a:solidFill>
                <a:effectLst/>
                <a:ea typeface="Times New Roman" panose="02020603050405020304" pitchFamily="18" charset="0"/>
              </a:rPr>
              <a:t>not enough evidence </a:t>
            </a:r>
            <a:r>
              <a:rPr lang="en-US" sz="2200" dirty="0">
                <a:solidFill>
                  <a:srgbClr val="3F3F41"/>
                </a:solidFill>
                <a:effectLst/>
                <a:ea typeface="Times New Roman" panose="02020603050405020304" pitchFamily="18" charset="0"/>
              </a:rPr>
              <a:t>to </a:t>
            </a:r>
            <a:r>
              <a:rPr lang="en-US" sz="2200" dirty="0">
                <a:solidFill>
                  <a:srgbClr val="18181A"/>
                </a:solidFill>
                <a:effectLst/>
                <a:ea typeface="Times New Roman" panose="02020603050405020304" pitchFamily="18" charset="0"/>
              </a:rPr>
              <a:t>permit </a:t>
            </a:r>
            <a:r>
              <a:rPr lang="en-US" sz="2200" dirty="0">
                <a:solidFill>
                  <a:srgbClr val="2A2A2B"/>
                </a:solidFill>
                <a:effectLst/>
                <a:ea typeface="Times New Roman" panose="02020603050405020304" pitchFamily="18" charset="0"/>
              </a:rPr>
              <a:t>a </a:t>
            </a:r>
            <a:r>
              <a:rPr lang="en-US" sz="2200" dirty="0">
                <a:solidFill>
                  <a:srgbClr val="18181A"/>
                </a:solidFill>
                <a:effectLst/>
                <a:ea typeface="Times New Roman" panose="02020603050405020304" pitchFamily="18" charset="0"/>
              </a:rPr>
              <a:t>reasonable</a:t>
            </a:r>
            <a:r>
              <a:rPr lang="en-US" sz="2200" spc="200" dirty="0">
                <a:solidFill>
                  <a:srgbClr val="18181A"/>
                </a:solidFill>
                <a:effectLst/>
                <a:ea typeface="Times New Roman" panose="02020603050405020304" pitchFamily="18" charset="0"/>
              </a:rPr>
              <a:t> </a:t>
            </a:r>
            <a:r>
              <a:rPr lang="en-US" sz="2200" dirty="0">
                <a:solidFill>
                  <a:srgbClr val="18181A"/>
                </a:solidFill>
                <a:effectLst/>
                <a:ea typeface="Times New Roman" panose="02020603050405020304" pitchFamily="18" charset="0"/>
              </a:rPr>
              <a:t>jur</a:t>
            </a:r>
            <a:r>
              <a:rPr lang="en-US" sz="2200" dirty="0">
                <a:solidFill>
                  <a:srgbClr val="3F3F41"/>
                </a:solidFill>
                <a:effectLst/>
                <a:ea typeface="Times New Roman" panose="02020603050405020304" pitchFamily="18" charset="0"/>
              </a:rPr>
              <a:t>y </a:t>
            </a:r>
            <a:r>
              <a:rPr lang="en-US" sz="2200" dirty="0">
                <a:solidFill>
                  <a:srgbClr val="18181A"/>
                </a:solidFill>
                <a:effectLst/>
                <a:ea typeface="Times New Roman" panose="02020603050405020304" pitchFamily="18" charset="0"/>
              </a:rPr>
              <a:t>to determin</a:t>
            </a:r>
            <a:r>
              <a:rPr lang="en-US" sz="2200" dirty="0">
                <a:solidFill>
                  <a:srgbClr val="3F3F41"/>
                </a:solidFill>
                <a:effectLst/>
                <a:ea typeface="Times New Roman" panose="02020603050405020304" pitchFamily="18" charset="0"/>
              </a:rPr>
              <a:t>e </a:t>
            </a:r>
            <a:r>
              <a:rPr lang="en-US" sz="2200" dirty="0">
                <a:solidFill>
                  <a:srgbClr val="18181A"/>
                </a:solidFill>
                <a:effectLst/>
                <a:ea typeface="Times New Roman" panose="02020603050405020304" pitchFamily="18" charset="0"/>
              </a:rPr>
              <a:t>that </a:t>
            </a:r>
            <a:r>
              <a:rPr lang="en-US" sz="2200" dirty="0">
                <a:solidFill>
                  <a:srgbClr val="2A2A2B"/>
                </a:solidFill>
                <a:effectLst/>
                <a:ea typeface="Times New Roman" panose="02020603050405020304" pitchFamily="18" charset="0"/>
              </a:rPr>
              <a:t>Mr. Follis </a:t>
            </a:r>
            <a:r>
              <a:rPr lang="en-US" sz="2200" dirty="0">
                <a:solidFill>
                  <a:srgbClr val="18181A"/>
                </a:solidFill>
                <a:effectLst/>
                <a:ea typeface="Times New Roman" panose="02020603050405020304" pitchFamily="18" charset="0"/>
              </a:rPr>
              <a:t>is </a:t>
            </a:r>
            <a:r>
              <a:rPr lang="en-US" sz="2200" dirty="0">
                <a:solidFill>
                  <a:srgbClr val="2A2A2B"/>
                </a:solidFill>
                <a:effectLst/>
                <a:ea typeface="Times New Roman" panose="02020603050405020304" pitchFamily="18" charset="0"/>
              </a:rPr>
              <a:t>entitled</a:t>
            </a:r>
            <a:r>
              <a:rPr lang="en-US" sz="2200" spc="200" dirty="0">
                <a:solidFill>
                  <a:srgbClr val="2A2A2B"/>
                </a:solidFill>
                <a:effectLst/>
                <a:ea typeface="Times New Roman" panose="02020603050405020304" pitchFamily="18" charset="0"/>
              </a:rPr>
              <a:t> </a:t>
            </a:r>
            <a:r>
              <a:rPr lang="en-US" sz="2200" dirty="0">
                <a:solidFill>
                  <a:srgbClr val="18181A"/>
                </a:solidFill>
                <a:effectLst/>
                <a:ea typeface="Times New Roman" panose="02020603050405020304" pitchFamily="18" charset="0"/>
              </a:rPr>
              <a:t>to </a:t>
            </a:r>
            <a:r>
              <a:rPr lang="en-US" sz="2200" dirty="0">
                <a:solidFill>
                  <a:srgbClr val="2A2A2B"/>
                </a:solidFill>
                <a:effectLst/>
                <a:ea typeface="Times New Roman" panose="02020603050405020304" pitchFamily="18" charset="0"/>
              </a:rPr>
              <a:t>official (qualified) </a:t>
            </a:r>
            <a:r>
              <a:rPr lang="en-US" sz="2200" dirty="0">
                <a:solidFill>
                  <a:srgbClr val="18181A"/>
                </a:solidFill>
                <a:effectLst/>
                <a:ea typeface="Times New Roman" panose="02020603050405020304" pitchFamily="18" charset="0"/>
              </a:rPr>
              <a:t>immunity</a:t>
            </a:r>
            <a:r>
              <a:rPr lang="en-US" sz="2200" dirty="0">
                <a:solidFill>
                  <a:srgbClr val="3F3F41"/>
                </a:solidFill>
                <a:effectLst/>
                <a:ea typeface="Times New Roman" panose="02020603050405020304" pitchFamily="18" charset="0"/>
              </a:rPr>
              <a:t>.</a:t>
            </a:r>
            <a:r>
              <a:rPr lang="en-US" sz="2200" dirty="0">
                <a:effectLst/>
              </a:rPr>
              <a:t> </a:t>
            </a:r>
            <a:endParaRPr lang="en-US" sz="2200" dirty="0">
              <a:solidFill>
                <a:srgbClr val="1F1F21"/>
              </a:solidFill>
              <a:ea typeface="Times New Roman" panose="02020603050405020304" pitchFamily="18" charset="0"/>
            </a:endParaRPr>
          </a:p>
          <a:p>
            <a:pPr marL="0" indent="0">
              <a:spcBef>
                <a:spcPts val="0"/>
              </a:spcBef>
              <a:buNone/>
            </a:pPr>
            <a:endParaRPr lang="en-US" sz="2200" dirty="0"/>
          </a:p>
        </p:txBody>
      </p:sp>
      <p:pic>
        <p:nvPicPr>
          <p:cNvPr id="2" name="Picture 1">
            <a:extLst>
              <a:ext uri="{FF2B5EF4-FFF2-40B4-BE49-F238E27FC236}">
                <a16:creationId xmlns:a16="http://schemas.microsoft.com/office/drawing/2014/main" id="{324851A5-5609-4E64-B5B8-EB23292FEC2E}"/>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5" name="Slide Number Placeholder 4">
            <a:extLst>
              <a:ext uri="{FF2B5EF4-FFF2-40B4-BE49-F238E27FC236}">
                <a16:creationId xmlns:a16="http://schemas.microsoft.com/office/drawing/2014/main" id="{63A55DB5-DABF-9993-DDD5-3B6AF4E06C04}"/>
              </a:ext>
            </a:extLst>
          </p:cNvPr>
          <p:cNvSpPr>
            <a:spLocks noGrp="1"/>
          </p:cNvSpPr>
          <p:nvPr>
            <p:ph type="sldNum" sz="quarter" idx="12"/>
          </p:nvPr>
        </p:nvSpPr>
        <p:spPr/>
        <p:txBody>
          <a:bodyPr/>
          <a:lstStyle/>
          <a:p>
            <a:fld id="{712EF165-5C3F-4E4F-922D-84F851B92937}" type="slidenum">
              <a:rPr lang="en-US" smtClean="0"/>
              <a:t>8</a:t>
            </a:fld>
            <a:endParaRPr lang="en-US"/>
          </a:p>
        </p:txBody>
      </p:sp>
    </p:spTree>
    <p:extLst>
      <p:ext uri="{BB962C8B-B14F-4D97-AF65-F5344CB8AC3E}">
        <p14:creationId xmlns:p14="http://schemas.microsoft.com/office/powerpoint/2010/main" val="65001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72C2B-EBCE-0D1A-E58B-DD900819655B}"/>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FFEC30BB-A2FB-C448-DA43-F7DCEA10D976}"/>
              </a:ext>
            </a:extLst>
          </p:cNvPr>
          <p:cNvSpPr txBox="1"/>
          <p:nvPr/>
        </p:nvSpPr>
        <p:spPr>
          <a:xfrm>
            <a:off x="7170334" y="3869562"/>
            <a:ext cx="4502377" cy="307777"/>
          </a:xfrm>
          <a:prstGeom prst="rect">
            <a:avLst/>
          </a:prstGeom>
          <a:noFill/>
        </p:spPr>
        <p:txBody>
          <a:bodyPr wrap="square" rtlCol="0">
            <a:spAutoFit/>
          </a:bodyPr>
          <a:lstStyle/>
          <a:p>
            <a:r>
              <a:rPr lang="en-US" sz="1400" b="1" dirty="0">
                <a:latin typeface="Raleway SemiBold" panose="020B0003030101060003" pitchFamily="34" charset="0"/>
              </a:rPr>
              <a:t>.</a:t>
            </a:r>
          </a:p>
        </p:txBody>
      </p:sp>
      <p:pic>
        <p:nvPicPr>
          <p:cNvPr id="13" name="Picture 12" descr="A picture containing logo&#10;&#10;Description automatically generated">
            <a:extLst>
              <a:ext uri="{FF2B5EF4-FFF2-40B4-BE49-F238E27FC236}">
                <a16:creationId xmlns:a16="http://schemas.microsoft.com/office/drawing/2014/main" id="{6BDFCB14-BDE5-59FC-521F-5DC8EEA937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06" y="646401"/>
            <a:ext cx="2965775" cy="4981836"/>
          </a:xfrm>
          <a:prstGeom prst="rect">
            <a:avLst/>
          </a:prstGeom>
        </p:spPr>
      </p:pic>
      <p:sp>
        <p:nvSpPr>
          <p:cNvPr id="4" name="Title 3">
            <a:extLst>
              <a:ext uri="{FF2B5EF4-FFF2-40B4-BE49-F238E27FC236}">
                <a16:creationId xmlns:a16="http://schemas.microsoft.com/office/drawing/2014/main" id="{3B90E740-BB1A-3730-BA55-D973439B41FC}"/>
              </a:ext>
            </a:extLst>
          </p:cNvPr>
          <p:cNvSpPr>
            <a:spLocks noGrp="1"/>
          </p:cNvSpPr>
          <p:nvPr>
            <p:ph type="title"/>
          </p:nvPr>
        </p:nvSpPr>
        <p:spPr>
          <a:xfrm>
            <a:off x="838200" y="1382273"/>
            <a:ext cx="10515600" cy="308415"/>
          </a:xfrm>
        </p:spPr>
        <p:txBody>
          <a:bodyPr>
            <a:noAutofit/>
          </a:bodyPr>
          <a:lstStyle/>
          <a:p>
            <a:r>
              <a:rPr lang="en-US" sz="3200" b="1" dirty="0">
                <a:solidFill>
                  <a:schemeClr val="accent5"/>
                </a:solidFill>
              </a:rPr>
              <a:t>Modoc Nation, et al. v. Bohl, et al.</a:t>
            </a:r>
            <a:r>
              <a:rPr lang="en-US" sz="3200" dirty="0">
                <a:solidFill>
                  <a:schemeClr val="accent5"/>
                </a:solidFill>
              </a:rPr>
              <a:t> </a:t>
            </a:r>
            <a:r>
              <a:rPr lang="en-US" sz="2800" dirty="0">
                <a:solidFill>
                  <a:schemeClr val="accent5"/>
                </a:solidFill>
              </a:rPr>
              <a:t>19-CV-588, U.S. </a:t>
            </a:r>
            <a:r>
              <a:rPr lang="en-US" sz="2800" dirty="0" err="1">
                <a:solidFill>
                  <a:schemeClr val="accent5"/>
                </a:solidFill>
              </a:rPr>
              <a:t>N.Dist</a:t>
            </a:r>
            <a:r>
              <a:rPr lang="en-US" sz="2800" dirty="0">
                <a:solidFill>
                  <a:schemeClr val="accent5"/>
                </a:solidFill>
              </a:rPr>
              <a:t>. Okla. (October 30,2024)</a:t>
            </a:r>
            <a:r>
              <a:rPr lang="en-US" sz="2800" dirty="0"/>
              <a:t> </a:t>
            </a:r>
          </a:p>
        </p:txBody>
      </p:sp>
      <p:sp>
        <p:nvSpPr>
          <p:cNvPr id="6" name="Content Placeholder 5">
            <a:extLst>
              <a:ext uri="{FF2B5EF4-FFF2-40B4-BE49-F238E27FC236}">
                <a16:creationId xmlns:a16="http://schemas.microsoft.com/office/drawing/2014/main" id="{BD7C9E45-E8CC-EF4E-6EEC-6D7D4A3EA996}"/>
              </a:ext>
            </a:extLst>
          </p:cNvPr>
          <p:cNvSpPr>
            <a:spLocks noGrp="1"/>
          </p:cNvSpPr>
          <p:nvPr>
            <p:ph idx="1"/>
          </p:nvPr>
        </p:nvSpPr>
        <p:spPr>
          <a:xfrm>
            <a:off x="3404181" y="1916723"/>
            <a:ext cx="8787820" cy="4260239"/>
          </a:xfrm>
        </p:spPr>
        <p:txBody>
          <a:bodyPr>
            <a:noAutofit/>
          </a:bodyPr>
          <a:lstStyle/>
          <a:p>
            <a:pPr>
              <a:spcBef>
                <a:spcPts val="0"/>
              </a:spcBef>
              <a:buFont typeface="Wingdings" pitchFamily="2" charset="2"/>
              <a:buChar char="v"/>
            </a:pPr>
            <a:r>
              <a:rPr lang="en-US" sz="2200" dirty="0">
                <a:solidFill>
                  <a:srgbClr val="1D1D1F"/>
                </a:solidFill>
                <a:effectLst/>
                <a:ea typeface="Times New Roman" panose="02020603050405020304" pitchFamily="18" charset="0"/>
              </a:rPr>
              <a:t>Oklahoma recognizes </a:t>
            </a:r>
            <a:r>
              <a:rPr lang="en-US" sz="2200" dirty="0">
                <a:solidFill>
                  <a:srgbClr val="313133"/>
                </a:solidFill>
                <a:effectLst/>
                <a:ea typeface="Times New Roman" panose="02020603050405020304" pitchFamily="18" charset="0"/>
              </a:rPr>
              <a:t>a </a:t>
            </a:r>
            <a:r>
              <a:rPr lang="en-US" sz="2200" dirty="0">
                <a:solidFill>
                  <a:srgbClr val="1D1D1F"/>
                </a:solidFill>
                <a:effectLst/>
                <a:ea typeface="Times New Roman" panose="02020603050405020304" pitchFamily="18" charset="0"/>
              </a:rPr>
              <a:t>litigation privilege "under which attorneys, parties,</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jurors,</a:t>
            </a:r>
            <a:r>
              <a:rPr lang="en-US" sz="2200" spc="-7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and</a:t>
            </a:r>
            <a:r>
              <a:rPr lang="en-US" sz="2200" spc="-7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witnesses</a:t>
            </a:r>
            <a:r>
              <a:rPr lang="en-US" sz="2200" spc="-4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are</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immune</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from</a:t>
            </a:r>
            <a:r>
              <a:rPr lang="en-US" sz="2200" spc="-7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defamation</a:t>
            </a:r>
            <a:r>
              <a:rPr lang="en-US" sz="2200" spc="-3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liability</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for</a:t>
            </a:r>
            <a:r>
              <a:rPr lang="en-US" sz="2200" spc="-55"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state­</a:t>
            </a:r>
            <a:r>
              <a:rPr lang="en-US" sz="2200" dirty="0">
                <a:solidFill>
                  <a:srgbClr val="1D1D1F"/>
                </a:solidFill>
                <a:effectLst/>
                <a:ea typeface="Times New Roman" panose="02020603050405020304" pitchFamily="18" charset="0"/>
              </a:rPr>
              <a:t>ments</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made</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in</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the</a:t>
            </a:r>
            <a:r>
              <a:rPr lang="en-US" sz="2200" spc="-8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course</a:t>
            </a:r>
            <a:r>
              <a:rPr lang="en-US" sz="2200" spc="-85" dirty="0">
                <a:solidFill>
                  <a:srgbClr val="313133"/>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of</a:t>
            </a:r>
            <a:r>
              <a:rPr lang="en-US" sz="2200" spc="-75"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judicial</a:t>
            </a:r>
            <a:r>
              <a:rPr lang="en-US" sz="2200" spc="-7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or</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quasi-judicial</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proceedings,</a:t>
            </a:r>
            <a:r>
              <a:rPr lang="en-US" sz="2200" spc="-3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so</a:t>
            </a:r>
            <a:r>
              <a:rPr lang="en-US" sz="2200" spc="-85"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long</a:t>
            </a:r>
            <a:r>
              <a:rPr lang="en-US" sz="2200" spc="-8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as </a:t>
            </a:r>
            <a:r>
              <a:rPr lang="en-US" sz="2200" dirty="0">
                <a:solidFill>
                  <a:srgbClr val="1D1D1F"/>
                </a:solidFill>
                <a:effectLst/>
                <a:ea typeface="Times New Roman" panose="02020603050405020304" pitchFamily="18" charset="0"/>
              </a:rPr>
              <a:t>the</a:t>
            </a:r>
            <a:r>
              <a:rPr lang="en-US" sz="2200" spc="-4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statements </a:t>
            </a:r>
            <a:r>
              <a:rPr lang="en-US" sz="2200" dirty="0">
                <a:solidFill>
                  <a:srgbClr val="1D1D1F"/>
                </a:solidFill>
                <a:effectLst/>
                <a:ea typeface="Times New Roman" panose="02020603050405020304" pitchFamily="18" charset="0"/>
              </a:rPr>
              <a:t>are</a:t>
            </a:r>
            <a:r>
              <a:rPr lang="en-US" sz="2200" spc="-1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relevant to the proceedings." </a:t>
            </a:r>
            <a:r>
              <a:rPr lang="en-US" sz="2200" i="1" dirty="0" err="1">
                <a:solidFill>
                  <a:srgbClr val="1D1D1F"/>
                </a:solidFill>
                <a:effectLst/>
                <a:ea typeface="Times New Roman" panose="02020603050405020304" pitchFamily="18" charset="0"/>
              </a:rPr>
              <a:t>Cardtoons</a:t>
            </a:r>
            <a:r>
              <a:rPr lang="en-US" sz="2200" i="1" dirty="0">
                <a:solidFill>
                  <a:srgbClr val="1D1D1F"/>
                </a:solidFill>
                <a:effectLst/>
                <a:ea typeface="Times New Roman" panose="02020603050405020304" pitchFamily="18" charset="0"/>
              </a:rPr>
              <a:t> J</a:t>
            </a:r>
            <a:r>
              <a:rPr lang="en-US" sz="2200" i="1" spc="200" dirty="0">
                <a:solidFill>
                  <a:srgbClr val="1D1D1F"/>
                </a:solidFill>
                <a:effectLst/>
                <a:ea typeface="Times New Roman" panose="02020603050405020304" pitchFamily="18" charset="0"/>
              </a:rPr>
              <a:t> </a:t>
            </a:r>
            <a:r>
              <a:rPr lang="en-US" sz="2200" i="1" dirty="0">
                <a:solidFill>
                  <a:srgbClr val="1D1D1F"/>
                </a:solidFill>
                <a:effectLst/>
                <a:ea typeface="Times New Roman" panose="02020603050405020304" pitchFamily="18" charset="0"/>
              </a:rPr>
              <a:t>L.C.</a:t>
            </a:r>
            <a:r>
              <a:rPr lang="en-US" sz="2200" i="1" spc="-25" dirty="0">
                <a:solidFill>
                  <a:srgbClr val="1D1D1F"/>
                </a:solidFill>
                <a:effectLst/>
                <a:ea typeface="Times New Roman" panose="02020603050405020304" pitchFamily="18" charset="0"/>
              </a:rPr>
              <a:t> </a:t>
            </a:r>
            <a:r>
              <a:rPr lang="en-US" sz="2200" i="1" dirty="0">
                <a:solidFill>
                  <a:srgbClr val="313133"/>
                </a:solidFill>
                <a:effectLst/>
                <a:ea typeface="Times New Roman" panose="02020603050405020304" pitchFamily="18" charset="0"/>
              </a:rPr>
              <a:t>v.</a:t>
            </a:r>
            <a:r>
              <a:rPr lang="en-US" sz="2200" i="1" spc="-90" dirty="0">
                <a:solidFill>
                  <a:srgbClr val="313133"/>
                </a:solidFill>
                <a:effectLst/>
                <a:ea typeface="Times New Roman" panose="02020603050405020304" pitchFamily="18" charset="0"/>
              </a:rPr>
              <a:t> </a:t>
            </a:r>
            <a:r>
              <a:rPr lang="en-US" sz="2200" i="1" dirty="0">
                <a:solidFill>
                  <a:srgbClr val="1D1D1F"/>
                </a:solidFill>
                <a:effectLst/>
                <a:ea typeface="Times New Roman" panose="02020603050405020304" pitchFamily="18" charset="0"/>
              </a:rPr>
              <a:t>Major </a:t>
            </a:r>
            <a:r>
              <a:rPr lang="en-US" sz="2200" i="1" spc="-10" dirty="0">
                <a:solidFill>
                  <a:srgbClr val="1D1D1F"/>
                </a:solidFill>
                <a:effectLst/>
                <a:ea typeface="Times New Roman" panose="02020603050405020304" pitchFamily="18" charset="0"/>
              </a:rPr>
              <a:t>League</a:t>
            </a:r>
            <a:r>
              <a:rPr lang="en-US" sz="2200" i="1" spc="-75" dirty="0">
                <a:solidFill>
                  <a:srgbClr val="1D1D1F"/>
                </a:solidFill>
                <a:effectLst/>
                <a:ea typeface="Times New Roman" panose="02020603050405020304" pitchFamily="18" charset="0"/>
              </a:rPr>
              <a:t> </a:t>
            </a:r>
            <a:r>
              <a:rPr lang="en-US" sz="2200" i="1" spc="-10" dirty="0">
                <a:solidFill>
                  <a:srgbClr val="1D1D1F"/>
                </a:solidFill>
                <a:effectLst/>
                <a:ea typeface="Times New Roman" panose="02020603050405020304" pitchFamily="18" charset="0"/>
              </a:rPr>
              <a:t>Baseball</a:t>
            </a:r>
            <a:r>
              <a:rPr lang="en-US" sz="2200" i="1" spc="-70" dirty="0">
                <a:solidFill>
                  <a:srgbClr val="1D1D1F"/>
                </a:solidFill>
                <a:effectLst/>
                <a:ea typeface="Times New Roman" panose="02020603050405020304" pitchFamily="18" charset="0"/>
              </a:rPr>
              <a:t> </a:t>
            </a:r>
            <a:r>
              <a:rPr lang="en-US" sz="2200" i="1" spc="-10" dirty="0">
                <a:solidFill>
                  <a:srgbClr val="1D1D1F"/>
                </a:solidFill>
                <a:effectLst/>
                <a:ea typeface="Times New Roman" panose="02020603050405020304" pitchFamily="18" charset="0"/>
              </a:rPr>
              <a:t>Players</a:t>
            </a:r>
            <a:r>
              <a:rPr lang="en-US" sz="2200" i="1" spc="-70" dirty="0">
                <a:solidFill>
                  <a:srgbClr val="1D1D1F"/>
                </a:solidFill>
                <a:effectLst/>
                <a:ea typeface="Times New Roman" panose="02020603050405020304" pitchFamily="18" charset="0"/>
              </a:rPr>
              <a:t> </a:t>
            </a:r>
            <a:r>
              <a:rPr lang="en-US" sz="2200" i="1" spc="-10" dirty="0">
                <a:solidFill>
                  <a:srgbClr val="1D1D1F"/>
                </a:solidFill>
                <a:effectLst/>
                <a:ea typeface="Times New Roman" panose="02020603050405020304" pitchFamily="18" charset="0"/>
              </a:rPr>
              <a:t>Ass)n,</a:t>
            </a:r>
            <a:r>
              <a:rPr lang="en-US" sz="2200" i="1" spc="-70" dirty="0">
                <a:solidFill>
                  <a:srgbClr val="1D1D1F"/>
                </a:solidFill>
                <a:effectLst/>
                <a:ea typeface="Times New Roman" panose="02020603050405020304" pitchFamily="18" charset="0"/>
              </a:rPr>
              <a:t> </a:t>
            </a:r>
            <a:r>
              <a:rPr lang="en-US" sz="2200" spc="-10" dirty="0">
                <a:solidFill>
                  <a:srgbClr val="313133"/>
                </a:solidFill>
                <a:effectLst/>
                <a:ea typeface="Times New Roman" panose="02020603050405020304" pitchFamily="18" charset="0"/>
              </a:rPr>
              <a:t>335</a:t>
            </a:r>
            <a:r>
              <a:rPr lang="en-US" sz="2200" spc="-70" dirty="0">
                <a:solidFill>
                  <a:srgbClr val="313133"/>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F.3d</a:t>
            </a:r>
            <a:r>
              <a:rPr lang="en-US" sz="2200" spc="-70" dirty="0">
                <a:solidFill>
                  <a:srgbClr val="1D1D1F"/>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1161,</a:t>
            </a:r>
            <a:r>
              <a:rPr lang="en-US" sz="2200" spc="-65" dirty="0">
                <a:solidFill>
                  <a:srgbClr val="1D1D1F"/>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1166</a:t>
            </a:r>
            <a:r>
              <a:rPr lang="en-US" sz="2200" spc="-70" dirty="0">
                <a:solidFill>
                  <a:srgbClr val="1D1D1F"/>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(10th</a:t>
            </a:r>
            <a:r>
              <a:rPr lang="en-US" sz="2200" spc="-70" dirty="0">
                <a:solidFill>
                  <a:srgbClr val="1D1D1F"/>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Cir.</a:t>
            </a:r>
            <a:r>
              <a:rPr lang="en-US" sz="2200" spc="-65" dirty="0">
                <a:solidFill>
                  <a:srgbClr val="1D1D1F"/>
                </a:solidFill>
                <a:effectLst/>
                <a:ea typeface="Times New Roman" panose="02020603050405020304" pitchFamily="18" charset="0"/>
              </a:rPr>
              <a:t> </a:t>
            </a:r>
            <a:r>
              <a:rPr lang="en-US" sz="2200" spc="-10" dirty="0">
                <a:solidFill>
                  <a:srgbClr val="313133"/>
                </a:solidFill>
                <a:effectLst/>
                <a:ea typeface="Times New Roman" panose="02020603050405020304" pitchFamily="18" charset="0"/>
              </a:rPr>
              <a:t>2003).</a:t>
            </a:r>
            <a:r>
              <a:rPr lang="en-US" sz="2200" spc="-70" dirty="0">
                <a:solidFill>
                  <a:srgbClr val="313133"/>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The</a:t>
            </a:r>
            <a:r>
              <a:rPr lang="en-US" sz="2200" spc="45" dirty="0">
                <a:solidFill>
                  <a:srgbClr val="1D1D1F"/>
                </a:solidFill>
                <a:effectLst/>
                <a:ea typeface="Times New Roman" panose="02020603050405020304" pitchFamily="18" charset="0"/>
              </a:rPr>
              <a:t> </a:t>
            </a:r>
            <a:r>
              <a:rPr lang="en-US" sz="2200" spc="-10" dirty="0">
                <a:solidFill>
                  <a:srgbClr val="1D1D1F"/>
                </a:solidFill>
                <a:effectLst/>
                <a:ea typeface="Times New Roman" panose="02020603050405020304" pitchFamily="18" charset="0"/>
              </a:rPr>
              <a:t>priv­</a:t>
            </a:r>
            <a:r>
              <a:rPr lang="en-US" sz="2200" dirty="0">
                <a:solidFill>
                  <a:srgbClr val="1D1D1F"/>
                </a:solidFill>
                <a:effectLst/>
                <a:ea typeface="Times New Roman" panose="02020603050405020304" pitchFamily="18" charset="0"/>
              </a:rPr>
              <a:t>ilege</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also</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extends</a:t>
            </a:r>
            <a:r>
              <a:rPr lang="en-US" sz="2200" spc="-85"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to</a:t>
            </a:r>
            <a:r>
              <a:rPr lang="en-US" sz="2200" spc="-80" dirty="0">
                <a:solidFill>
                  <a:srgbClr val="313133"/>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statements</a:t>
            </a:r>
            <a:r>
              <a:rPr lang="en-US" sz="2200" spc="-70"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made</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in</a:t>
            </a:r>
            <a:r>
              <a:rPr lang="en-US" sz="2200" spc="-65"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anticipation</a:t>
            </a:r>
            <a:r>
              <a:rPr lang="en-US" sz="2200" spc="-25"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of</a:t>
            </a:r>
            <a:r>
              <a:rPr lang="en-US" sz="2200" spc="-6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litigation.</a:t>
            </a:r>
            <a:r>
              <a:rPr lang="en-US" sz="2200" i="1" spc="-9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But</a:t>
            </a:r>
            <a:r>
              <a:rPr lang="en-US" sz="2200" spc="-4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the privilege</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is</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limited</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to</a:t>
            </a:r>
            <a:r>
              <a:rPr lang="en-US" sz="2200" spc="-8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"comments</a:t>
            </a:r>
            <a:r>
              <a:rPr lang="en-US" sz="2200" spc="-75"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or</a:t>
            </a:r>
            <a:r>
              <a:rPr lang="en-US" sz="2200" spc="-8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writings"</a:t>
            </a:r>
            <a:r>
              <a:rPr lang="en-US" sz="2200" spc="-25" dirty="0">
                <a:solidFill>
                  <a:srgbClr val="313133"/>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and</a:t>
            </a:r>
            <a:r>
              <a:rPr lang="en-US" sz="2200" spc="-80"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does</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not</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apply</a:t>
            </a:r>
            <a:r>
              <a:rPr lang="en-US" sz="2200" spc="-7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to</a:t>
            </a:r>
            <a:r>
              <a:rPr lang="en-US" sz="2200" spc="-85"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conduct. </a:t>
            </a:r>
            <a:endParaRPr lang="en-US" sz="2200" dirty="0"/>
          </a:p>
          <a:p>
            <a:pPr marL="0" indent="0">
              <a:spcBef>
                <a:spcPts val="0"/>
              </a:spcBef>
              <a:buNone/>
            </a:pPr>
            <a:endParaRPr lang="en-US" sz="1000" dirty="0"/>
          </a:p>
          <a:p>
            <a:pPr>
              <a:spcBef>
                <a:spcPts val="0"/>
              </a:spcBef>
              <a:buFont typeface="Wingdings" pitchFamily="2" charset="2"/>
              <a:buChar char="v"/>
            </a:pPr>
            <a:r>
              <a:rPr lang="en-US" sz="2200" dirty="0"/>
              <a:t>HELD: </a:t>
            </a:r>
            <a:r>
              <a:rPr lang="en-US" sz="2200" dirty="0">
                <a:solidFill>
                  <a:srgbClr val="1D1D1F"/>
                </a:solidFill>
                <a:effectLst/>
                <a:ea typeface="Times New Roman" panose="02020603050405020304" pitchFamily="18" charset="0"/>
              </a:rPr>
              <a:t>litiga­tion privilege is</a:t>
            </a:r>
            <a:r>
              <a:rPr lang="en-US" sz="2200" spc="-7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not applicable here</a:t>
            </a:r>
            <a:r>
              <a:rPr lang="en-US" sz="2200" spc="-1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because Mr.</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Follis</a:t>
            </a:r>
            <a:r>
              <a:rPr lang="en-US" sz="2200" spc="-2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is</a:t>
            </a:r>
            <a:r>
              <a:rPr lang="en-US" sz="2200" spc="-7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accused </a:t>
            </a:r>
            <a:r>
              <a:rPr lang="en-US" sz="2200" dirty="0">
                <a:solidFill>
                  <a:srgbClr val="1D1D1F"/>
                </a:solidFill>
                <a:effectLst/>
                <a:ea typeface="Times New Roman" panose="02020603050405020304" pitchFamily="18" charset="0"/>
              </a:rPr>
              <a:t>of (1)</a:t>
            </a:r>
            <a:r>
              <a:rPr lang="en-US" sz="2200" spc="-1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actions and</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(2)</a:t>
            </a:r>
            <a:r>
              <a:rPr lang="en-US" sz="2200" spc="-8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statements</a:t>
            </a:r>
            <a:r>
              <a:rPr lang="en-US" sz="2200" spc="-85"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which</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precede</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or</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go</a:t>
            </a:r>
            <a:r>
              <a:rPr lang="en-US" sz="2200" spc="-8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beyond</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the</a:t>
            </a:r>
            <a:r>
              <a:rPr lang="en-US" sz="2200" spc="-8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scope</a:t>
            </a:r>
            <a:r>
              <a:rPr lang="en-US" sz="2200" spc="-85"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of</a:t>
            </a:r>
            <a:r>
              <a:rPr lang="en-US" sz="2200" spc="-80"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an</a:t>
            </a:r>
            <a:r>
              <a:rPr lang="en-US" sz="2200" spc="-80"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official</a:t>
            </a:r>
            <a:r>
              <a:rPr lang="en-US" sz="2200" spc="-8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inves­</a:t>
            </a:r>
            <a:r>
              <a:rPr lang="en-US" sz="2200" spc="-10" dirty="0">
                <a:solidFill>
                  <a:srgbClr val="1D1D1F"/>
                </a:solidFill>
                <a:effectLst/>
                <a:ea typeface="Times New Roman" panose="02020603050405020304" pitchFamily="18" charset="0"/>
              </a:rPr>
              <a:t>tigation -- </a:t>
            </a:r>
            <a:r>
              <a:rPr lang="en-US" sz="2200" spc="-10" dirty="0">
                <a:solidFill>
                  <a:srgbClr val="1D1D1F"/>
                </a:solidFill>
                <a:ea typeface="Times New Roman" panose="02020603050405020304" pitchFamily="18" charset="0"/>
              </a:rPr>
              <a:t>h</a:t>
            </a:r>
            <a:r>
              <a:rPr lang="en-US" sz="2200" dirty="0">
                <a:solidFill>
                  <a:srgbClr val="1D1D1F"/>
                </a:solidFill>
                <a:effectLst/>
                <a:ea typeface="Times New Roman" panose="02020603050405020304" pitchFamily="18" charset="0"/>
              </a:rPr>
              <a:t>e is</a:t>
            </a:r>
            <a:r>
              <a:rPr lang="en-US" sz="2200" spc="-85"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accused </a:t>
            </a:r>
            <a:r>
              <a:rPr lang="en-US" sz="2200" dirty="0">
                <a:solidFill>
                  <a:srgbClr val="1D1D1F"/>
                </a:solidFill>
                <a:effectLst/>
                <a:ea typeface="Times New Roman" panose="02020603050405020304" pitchFamily="18" charset="0"/>
              </a:rPr>
              <a:t>of</a:t>
            </a:r>
            <a:r>
              <a:rPr lang="en-US" sz="2200" spc="-5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managing</a:t>
            </a:r>
            <a:r>
              <a:rPr lang="en-US" sz="2200" spc="-3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a daily</a:t>
            </a:r>
            <a:r>
              <a:rPr lang="en-US" sz="2200" spc="-65"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fantasy </a:t>
            </a:r>
            <a:r>
              <a:rPr lang="en-US" sz="2200" dirty="0">
                <a:solidFill>
                  <a:srgbClr val="313133"/>
                </a:solidFill>
                <a:effectLst/>
                <a:ea typeface="Times New Roman" panose="02020603050405020304" pitchFamily="18" charset="0"/>
              </a:rPr>
              <a:t>sports</a:t>
            </a:r>
            <a:r>
              <a:rPr lang="en-US" sz="2200" spc="-10"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operation that caused financial losses to</a:t>
            </a:r>
            <a:r>
              <a:rPr lang="en-US" sz="2200" spc="-35"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a</a:t>
            </a:r>
            <a:r>
              <a:rPr lang="en-US" sz="2200" spc="-50" dirty="0">
                <a:solidFill>
                  <a:srgbClr val="313133"/>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Tribal</a:t>
            </a:r>
            <a:r>
              <a:rPr lang="en-US" sz="2200" spc="-2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Entity, retaliation, and</a:t>
            </a:r>
            <a:r>
              <a:rPr lang="en-US" sz="2200" spc="-20" dirty="0">
                <a:solidFill>
                  <a:srgbClr val="1D1D1F"/>
                </a:solidFill>
                <a:effectLst/>
                <a:ea typeface="Times New Roman" panose="02020603050405020304" pitchFamily="18" charset="0"/>
              </a:rPr>
              <a:t> </a:t>
            </a:r>
            <a:r>
              <a:rPr lang="en-US" sz="2200" dirty="0">
                <a:solidFill>
                  <a:srgbClr val="1D1D1F"/>
                </a:solidFill>
                <a:effectLst/>
                <a:ea typeface="Times New Roman" panose="02020603050405020304" pitchFamily="18" charset="0"/>
              </a:rPr>
              <a:t>interference </a:t>
            </a:r>
            <a:r>
              <a:rPr lang="en-US" sz="2200" dirty="0">
                <a:solidFill>
                  <a:srgbClr val="313133"/>
                </a:solidFill>
                <a:effectLst/>
                <a:ea typeface="Times New Roman" panose="02020603050405020304" pitchFamily="18" charset="0"/>
              </a:rPr>
              <a:t>with </a:t>
            </a:r>
            <a:r>
              <a:rPr lang="en-US" sz="2200" dirty="0">
                <a:solidFill>
                  <a:srgbClr val="1D1D1F"/>
                </a:solidFill>
                <a:effectLst/>
                <a:ea typeface="Times New Roman" panose="02020603050405020304" pitchFamily="18" charset="0"/>
              </a:rPr>
              <a:t>Counterclaimants'</a:t>
            </a:r>
            <a:r>
              <a:rPr lang="en-US" sz="2200" spc="-35" dirty="0">
                <a:solidFill>
                  <a:srgbClr val="1D1D1F"/>
                </a:solidFill>
                <a:effectLst/>
                <a:ea typeface="Times New Roman" panose="02020603050405020304" pitchFamily="18" charset="0"/>
              </a:rPr>
              <a:t> </a:t>
            </a:r>
            <a:r>
              <a:rPr lang="en-US" sz="2200" dirty="0">
                <a:solidFill>
                  <a:srgbClr val="313133"/>
                </a:solidFill>
                <a:effectLst/>
                <a:ea typeface="Times New Roman" panose="02020603050405020304" pitchFamily="18" charset="0"/>
              </a:rPr>
              <a:t>contractual </a:t>
            </a:r>
            <a:r>
              <a:rPr lang="en-US" sz="2200" dirty="0">
                <a:solidFill>
                  <a:srgbClr val="1D1D1F"/>
                </a:solidFill>
                <a:effectLst/>
                <a:ea typeface="Times New Roman" panose="02020603050405020304" pitchFamily="18" charset="0"/>
              </a:rPr>
              <a:t>obligations. </a:t>
            </a:r>
            <a:endParaRPr lang="en-US" sz="2200" dirty="0">
              <a:effectLst/>
              <a:ea typeface="Times New Roman" panose="02020603050405020304" pitchFamily="18" charset="0"/>
            </a:endParaRPr>
          </a:p>
          <a:p>
            <a:pPr marL="0" indent="0">
              <a:spcBef>
                <a:spcPts val="0"/>
              </a:spcBef>
              <a:buNone/>
            </a:pPr>
            <a:endParaRPr lang="en-US" sz="2200" dirty="0"/>
          </a:p>
        </p:txBody>
      </p:sp>
      <p:pic>
        <p:nvPicPr>
          <p:cNvPr id="2" name="Picture 1">
            <a:extLst>
              <a:ext uri="{FF2B5EF4-FFF2-40B4-BE49-F238E27FC236}">
                <a16:creationId xmlns:a16="http://schemas.microsoft.com/office/drawing/2014/main" id="{5BE7B04C-2DA0-20DD-7850-C1F004DC4400}"/>
              </a:ext>
            </a:extLst>
          </p:cNvPr>
          <p:cNvPicPr>
            <a:picLocks noChangeAspect="1"/>
          </p:cNvPicPr>
          <p:nvPr/>
        </p:nvPicPr>
        <p:blipFill>
          <a:blip r:embed="rId3"/>
          <a:stretch>
            <a:fillRect/>
          </a:stretch>
        </p:blipFill>
        <p:spPr>
          <a:xfrm>
            <a:off x="756137" y="3774671"/>
            <a:ext cx="2104956" cy="1678276"/>
          </a:xfrm>
          <a:prstGeom prst="rect">
            <a:avLst/>
          </a:prstGeom>
        </p:spPr>
      </p:pic>
      <p:sp>
        <p:nvSpPr>
          <p:cNvPr id="5" name="Slide Number Placeholder 4">
            <a:extLst>
              <a:ext uri="{FF2B5EF4-FFF2-40B4-BE49-F238E27FC236}">
                <a16:creationId xmlns:a16="http://schemas.microsoft.com/office/drawing/2014/main" id="{C7E4913F-1CCB-96F4-E639-02BCF6BA2336}"/>
              </a:ext>
            </a:extLst>
          </p:cNvPr>
          <p:cNvSpPr>
            <a:spLocks noGrp="1"/>
          </p:cNvSpPr>
          <p:nvPr>
            <p:ph type="sldNum" sz="quarter" idx="12"/>
          </p:nvPr>
        </p:nvSpPr>
        <p:spPr/>
        <p:txBody>
          <a:bodyPr/>
          <a:lstStyle/>
          <a:p>
            <a:fld id="{712EF165-5C3F-4E4F-922D-84F851B92937}" type="slidenum">
              <a:rPr lang="en-US" smtClean="0"/>
              <a:t>9</a:t>
            </a:fld>
            <a:endParaRPr lang="en-US"/>
          </a:p>
        </p:txBody>
      </p:sp>
    </p:spTree>
    <p:extLst>
      <p:ext uri="{BB962C8B-B14F-4D97-AF65-F5344CB8AC3E}">
        <p14:creationId xmlns:p14="http://schemas.microsoft.com/office/powerpoint/2010/main" val="3147176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34610</TotalTime>
  <Words>5207</Words>
  <Application>Microsoft Office PowerPoint</Application>
  <PresentationFormat>Widescreen</PresentationFormat>
  <Paragraphs>271</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Georgia</vt:lpstr>
      <vt:lpstr>Raleway ExtraBold</vt:lpstr>
      <vt:lpstr>Raleway SemiBold</vt:lpstr>
      <vt:lpstr>Wingdings</vt:lpstr>
      <vt:lpstr>Office Theme</vt:lpstr>
      <vt:lpstr>a</vt:lpstr>
      <vt:lpstr>Lewis v. Clarke  (2017) 581 U.S. 155, 137 S.Ct. 1285, 197 L.Ed.2d 631</vt:lpstr>
      <vt:lpstr>What the L v. C Majority Said </vt:lpstr>
      <vt:lpstr>What the L v. C Majority Said </vt:lpstr>
      <vt:lpstr>Lewis v. Clarke: Impact on Sovereign Immunity</vt:lpstr>
      <vt:lpstr>Modoc Nation, et al., plaintiffs/counterclaim defendants v. Bohl, defendant, and Shah, et al., defendants/counterclaimants, v. Follis, et al. counterclaim defendants,  19-CV-588, U.S. N.Dist. Okla. (October 30,2024) </vt:lpstr>
      <vt:lpstr>Modoc Nation, et al. v. Bohl, et al. 19-CV-588, U.S. N.Dist. Okla. (October 30,2024)  </vt:lpstr>
      <vt:lpstr>Modoc Nation, et al. v. Bohl, et al. 19-CV-588, U.S. N.Dist. Okla. (October 30,2024) </vt:lpstr>
      <vt:lpstr>Modoc Nation, et al. v. Bohl, et al. 19-CV-588, U.S. N.Dist. Okla. (October 30,2024) </vt:lpstr>
      <vt:lpstr>“Counterclaimants have brought claims against Mr. Follis in his per­sonal capacity accusing him of wrongful acts that are factu­ally independent of the claims against the Tribe, such as using the resources of one of the Tribal Entities "to benefit his personal, failed fantasy sports op­eration" Because Counterclaimants seek to hold Mr. Follis liable for actions independent from his role as a tribal official and seek relief directly from Mr. Follis, not the Tribe's treasury, Mr. Follis is not entitled to sovereign immunity.” – John D. Russell, U.S. District Judge.</vt:lpstr>
      <vt:lpstr>CHR Solutions, Inc. v. Gila River Telecommunications,  4:24-cv-01901, U.S. S.Dist. Tex. (Jan. 30, 2024)</vt:lpstr>
      <vt:lpstr>CHR Solutions, Inc. v. Gila River Telecommunications,  4:24-cv-01901, U.S. S.Dist. Tex. (Jan. 30, 2024)</vt:lpstr>
      <vt:lpstr>“This Court concludes that the more literal application of § 1332(c)(1) provides the correct analysis for the citizenship of a tribal corporation and will follow the guidance set forth by the Seventh, Ninth, and Tenth Circuits. Not only does the statute instruct that a corporation “shall be deemed” to be a citizen  of its state of incorporation and principal place of business, but the more traditional jurisdictional analysis recognizes that the issue of subject matter jurisdiction and sovereign immunity are independent bars to federal court jurisdiction.”  – Christina A. Bryan, U.S. Magistrate Judge</vt:lpstr>
      <vt:lpstr>   Lamkin v. Hutchinson, 2:23-cv-00273, U.S. Dist. of Idaho (Jan. 4, 2024)</vt:lpstr>
      <vt:lpstr>   Lamkin v. Hutchinson, 2:23-cv-00273, U.S. Dist. of Idaho (Jan. 4, 2024)</vt:lpstr>
      <vt:lpstr> “As explained above, Sheets is more than a nominal defendant, so he cannot use tribal immunity as a liability shield. Lamkin voluntarily dismissed his claims against the Tribe, so as it currently stands, the Complaint asserts only personal liability against Sheets, not vicarious liability against the Tribe. Thus, a straightforward application of the Ninth Circuit's “remedy-focused analysis” dictates that Lamkin's claims of personal tort liability against Sheets should not be dismissed. Pistor,791 F.3d at 1113.”  – B. Lynn Winmill U.S. District Judge </vt:lpstr>
      <vt:lpstr>    Salako v. Franklin, et al., CV-24-00118, U.S. Dist. Ariz. (Oct. 10, 2024) </vt:lpstr>
      <vt:lpstr>   Salako v. Franklin, et al., CV-24-00118, U.S. Dist. Ariz. (Oct. 10, 2024) </vt:lpstr>
      <vt:lpstr>   Salako v. Franklin, et al., CV-24-00118, U.S. Dist. Ariz. (Oct. 10, 2024) </vt:lpstr>
      <vt:lpstr>  “It was thus Plaintiff's burden to overcome these arguments and establish that Defendants are not entitled to tribal sovereign immunity. Plaintiff utterly failed to do so in her response, which concedes that CBCS “is a tribally controlled school, a tribal employer” and does not dispute that Defendants are being sued in the complaint in their official capacities for acts within the scope of their authority. Plaintiff has also affirmatively conceded the latter point in other filings…Plaintiff’s citation of Lewis v. Clarke, 581 U.S. 155 (2017), does not change the analysis, as the tribal employee in that case was sued “in his individual capacity.” Id. at 158.”  – Dominic W. Lanza, U.S. District Judge </vt:lpstr>
      <vt:lpstr>    Erwine v. United States, 3:24-cv-00045, U.S. Dist. Nevada (Sep. 3, 2024)</vt:lpstr>
      <vt:lpstr>    Erwine v. United States, 3:24-cv-00045, U.S. Dist. Nevada (Sep. 3, 2024)</vt:lpstr>
      <vt:lpstr>“The court is also not persuaded by the Tribal Defendants' argument that Lewis is distinguishable because the conduct at issue [here] took place on tribal land, but the conduct in Pistor took place in a tribal casino, and the conduct in Acres took place in a tribal court. The Tribal Defendants may have personal immunity defenses to which they mail [sic] avail themselves, Acres, 17 F.4th at 914 (citation omitted), but it does not appear that they will be successful in achieving dismissal of the claims asserted against them on the basis of tribal sovereign immunity." – Craig S. Denney, U.S. Magistrate Judge</vt:lpstr>
      <vt:lpstr>   Shannon Butrick v. Dine Development Corp., 3:23-CV-884, U.S. E.Dist. Va. (October 30, 2024)</vt:lpstr>
      <vt:lpstr>    Shannon Butrick v. Dine Development Corp., 3:23-CV-884, U.S. E.Dist. Va. (October 30, 2024)</vt:lpstr>
      <vt:lpstr>   Shannon Butrick v. Dine Development Corp., 3:23-CV-884, U.S. E.Dist. Va. (October 30, 2024)</vt:lpstr>
      <vt:lpstr>   Shannon Butrick v. Dine Development Corp.,3:23-CV-884, U.S. E.Dist. Va. (October 30, 2024)</vt:lpstr>
      <vt:lpstr>   Shannon Butrick v. Dine Development Corp., 3:23-CV-884, U.S. E.Dist. Va. (October 30, 2024)</vt:lpstr>
      <vt:lpstr>“However, the reinstatement requested here does not remedy any ongoing violation of federal law. Viewing the Complaint as true and assuming the FMLA applies to Defendants, Defendants violated federal law the moment they interfered with Plaintiff’s rights under the FMLA- i.e., the moment Defendants "reduced Plaintiff' s employment responsibilities, hired her replacement and ultimately terminated  her employment."  [Citations omitted] The last point in time that Defendants violated federal law was August 19, 2023, when Plaintiff’s employment was terminated. While the effects of this violation may still linger - as they do with most injuries - Plaintiff fails to demonstrate a continuing violation of federal law that would warrant injunctive relief.” – Henry E. Hudson, Sr. U.S. District Judge</vt:lpstr>
      <vt:lpstr>   Ito v. Copper River Native Association,  547 P. 3d. 1003, Alaska S.Ct. (April 26, 2024)</vt:lpstr>
      <vt:lpstr>   Ito v. Copper River Native Association,  547 P. 3d. 1003, Alaska S.Ct. (April 26, 2024)</vt:lpstr>
      <vt:lpstr>   Ito v. Copper River Native Association,  547 P. 3d. 1003, Alaska S.Ct. (April 26, 2024)</vt:lpstr>
      <vt:lpstr>   Ito v. Copper River Native Association,  547 P. 3d. 1003, Alaska S.Ct. (April 26, 2024)</vt:lpstr>
      <vt:lpstr> “We further note that even when entities like CRNA are entitled to sovereign immunity, injured parties still have paths to redress. "Congress is in a position to weigh and accommodate the competing policy concerns and reliance interests,” and Congress determined that certain claims against consortia like CRNA can proceed in federal court under the Federal Tort Claims Act. The United States Supreme Court has also held, analogizing to Ex parte Young, that "tribal immunity does not bar … a suit for injunctive relief against individuals, including tribal officers, responsible for unlawful conduct." And as the State concedes, it has other mechanisms to enforce its laws, including negotiating waivers of immunity and criminally prosecuting officials, even if suits for damages are barred by sovereign immunity.” – Alaska Supreme Court</vt:lpstr>
      <vt:lpstr>   Lexington Ins. Co., et al. v. Smith, et al., 3:21-cv-05930, 9th Cir. (February 29, 2024)</vt:lpstr>
      <vt:lpstr>     Lexington Ins. Co., et al. v. Smith et al., 3:21-cv-05930, 9th Cir. (February 29, 2024)</vt:lpstr>
      <vt:lpstr> “Lexington explicitly held itself out as a potential business partner to tribes, tailored its insurance policies specifically for tribes and tribal businesses, knowingly contracted with the Suquamish Tribe and its chartered economic development entity, Port Madison Enterprises, over a series of years to provide coverage for properties and businesses on Tribal trust lands, including almost $242 million worth of real property, and then denied claims arising from losses on the Reservation. And the panel—confining itself to these facts—faithfully applied Supreme Court and circuit precedent in holding that Lexington’s actions qualified as conduct on tribal lands and made Lexington subject to tribal jurisdiction.” – Judge McKeown, Ninth Circuit Ct. of Appeals</vt:lpstr>
      <vt:lpstr>Hypothetical cases – New and Revisited</vt:lpstr>
      <vt:lpstr>Lewis v. Clarke: Crazy Eights 2024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 Clay Goodman</cp:lastModifiedBy>
  <cp:revision>436</cp:revision>
  <cp:lastPrinted>2024-12-08T00:36:37Z</cp:lastPrinted>
  <dcterms:created xsi:type="dcterms:W3CDTF">2020-12-08T20:37:43Z</dcterms:created>
  <dcterms:modified xsi:type="dcterms:W3CDTF">2024-12-11T07:08:07Z</dcterms:modified>
</cp:coreProperties>
</file>