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handoutMasterIdLst>
    <p:handoutMasterId r:id="rId44"/>
  </p:handoutMasterIdLst>
  <p:sldIdLst>
    <p:sldId id="256" r:id="rId2"/>
    <p:sldId id="314" r:id="rId3"/>
    <p:sldId id="328"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279" r:id="rId20"/>
    <p:sldId id="289" r:id="rId21"/>
    <p:sldId id="324" r:id="rId22"/>
    <p:sldId id="325" r:id="rId23"/>
    <p:sldId id="326" r:id="rId24"/>
    <p:sldId id="297" r:id="rId25"/>
    <p:sldId id="318" r:id="rId26"/>
    <p:sldId id="298" r:id="rId27"/>
    <p:sldId id="347" r:id="rId28"/>
    <p:sldId id="309" r:id="rId29"/>
    <p:sldId id="320" r:id="rId30"/>
    <p:sldId id="312" r:id="rId31"/>
    <p:sldId id="306" r:id="rId32"/>
    <p:sldId id="267" r:id="rId33"/>
    <p:sldId id="268" r:id="rId34"/>
    <p:sldId id="286" r:id="rId35"/>
    <p:sldId id="307" r:id="rId36"/>
    <p:sldId id="317" r:id="rId37"/>
    <p:sldId id="345" r:id="rId38"/>
    <p:sldId id="349" r:id="rId39"/>
    <p:sldId id="348" r:id="rId40"/>
    <p:sldId id="346" r:id="rId41"/>
    <p:sldId id="311" r:id="rId4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33"/>
    <a:srgbClr val="996633"/>
    <a:srgbClr val="CC6600"/>
    <a:srgbClr val="FFFF99"/>
    <a:srgbClr val="669900"/>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94660"/>
  </p:normalViewPr>
  <p:slideViewPr>
    <p:cSldViewPr>
      <p:cViewPr varScale="1">
        <p:scale>
          <a:sx n="48" d="100"/>
          <a:sy n="48" d="100"/>
        </p:scale>
        <p:origin x="1255"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9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7996A75-5971-415B-A2B1-94A5BAAC0C3C}" type="datetimeFigureOut">
              <a:rPr lang="en-US"/>
              <a:pPr>
                <a:defRPr/>
              </a:pPr>
              <a:t>12/11/2024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2A4CE79-3370-4EF4-8624-4D09FB40A8FA}"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1E89077-3813-4272-928D-E75BB1BC3AA8}" type="datetimeFigureOut">
              <a:rPr lang="en-US"/>
              <a:pPr>
                <a:defRPr/>
              </a:pPr>
              <a:t>12/11/2024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937D8D9-8381-457C-A2BA-9C5798B6C41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FE807FD-8684-43C3-A30B-4107F866299B}"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7DDB9D-3132-4AE2-B825-8A7145A10DBE}"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E49D0C-32B6-4859-B54E-A065466C103E}"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1F8A8-DE44-480F-AE5F-C345AB447149}"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F44CF2-6A00-48EE-969A-5AFBA3DCC1C2}"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81676F-B617-4CCE-BF1B-FA891F7DE256}"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901208F-279D-4CC9-99EB-16A86ACDE30E}"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B90EE1A-F1C3-47C7-9644-AC44032386DB}"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C16F911-F3A6-41B1-9A8B-34C7962B0E2E}"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D3ED30F-05E0-49A6-9406-619FDB058F83}"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4D5997-9741-43D1-9472-5301EAF3084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FCB16C10-8EA2-4DCD-81E2-E3A217B8A74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0"/>
          <p:cNvSpPr>
            <a:spLocks noGrp="1" noChangeArrowheads="1"/>
          </p:cNvSpPr>
          <p:nvPr>
            <p:ph type="ctrTitle"/>
          </p:nvPr>
        </p:nvSpPr>
        <p:spPr>
          <a:xfrm>
            <a:off x="1219200" y="1447800"/>
            <a:ext cx="7772400" cy="2209800"/>
          </a:xfrm>
        </p:spPr>
        <p:txBody>
          <a:bodyPr/>
          <a:lstStyle/>
          <a:p>
            <a:pPr eaLnBrk="1" hangingPunct="1"/>
            <a:r>
              <a:rPr lang="en-US" b="1" dirty="0"/>
              <a:t>Navigating the HUD Enforcement Process</a:t>
            </a:r>
          </a:p>
        </p:txBody>
      </p:sp>
      <p:sp>
        <p:nvSpPr>
          <p:cNvPr id="15362" name="Text Box 11"/>
          <p:cNvSpPr txBox="1">
            <a:spLocks noChangeArrowheads="1"/>
          </p:cNvSpPr>
          <p:nvPr/>
        </p:nvSpPr>
        <p:spPr bwMode="auto">
          <a:xfrm>
            <a:off x="1219200" y="3657600"/>
            <a:ext cx="7924800" cy="2631490"/>
          </a:xfrm>
          <a:prstGeom prst="rect">
            <a:avLst/>
          </a:prstGeom>
          <a:noFill/>
          <a:ln w="9525">
            <a:noFill/>
            <a:miter lim="800000"/>
            <a:headEnd/>
            <a:tailEnd/>
          </a:ln>
        </p:spPr>
        <p:txBody>
          <a:bodyPr>
            <a:spAutoFit/>
          </a:bodyPr>
          <a:lstStyle/>
          <a:p>
            <a:pPr algn="ctr" eaLnBrk="0" hangingPunct="0"/>
            <a:r>
              <a:rPr lang="en-US" sz="2400" i="1" dirty="0"/>
              <a:t>Edmund Clay Goodman, Partner</a:t>
            </a:r>
          </a:p>
          <a:p>
            <a:pPr algn="ctr" eaLnBrk="0" hangingPunct="0"/>
            <a:r>
              <a:rPr lang="en-US" sz="2400" i="1" dirty="0"/>
              <a:t>M. Vincent </a:t>
            </a:r>
            <a:r>
              <a:rPr lang="en-US" sz="2400" i="1" dirty="0" smtClean="0"/>
              <a:t>Amato</a:t>
            </a:r>
          </a:p>
          <a:p>
            <a:pPr algn="ctr" eaLnBrk="0" hangingPunct="0"/>
            <a:endParaRPr lang="en-US" sz="2400" i="1" dirty="0"/>
          </a:p>
          <a:p>
            <a:pPr algn="ctr" eaLnBrk="0" hangingPunct="0"/>
            <a:r>
              <a:rPr lang="en-US" sz="2100" dirty="0"/>
              <a:t>H</a:t>
            </a:r>
            <a:r>
              <a:rPr lang="en-US" dirty="0"/>
              <a:t>OBBS, </a:t>
            </a:r>
            <a:r>
              <a:rPr lang="en-US" sz="2100" dirty="0"/>
              <a:t>S</a:t>
            </a:r>
            <a:r>
              <a:rPr lang="en-US" dirty="0"/>
              <a:t>TRAUS, </a:t>
            </a:r>
            <a:r>
              <a:rPr lang="en-US" sz="2100" dirty="0"/>
              <a:t>D</a:t>
            </a:r>
            <a:r>
              <a:rPr lang="en-US" dirty="0"/>
              <a:t>EAN </a:t>
            </a:r>
            <a:r>
              <a:rPr lang="en-US" sz="2100" dirty="0"/>
              <a:t>&amp;</a:t>
            </a:r>
            <a:r>
              <a:rPr lang="en-US" dirty="0"/>
              <a:t> </a:t>
            </a:r>
            <a:r>
              <a:rPr lang="en-US" sz="2100" dirty="0"/>
              <a:t>W</a:t>
            </a:r>
            <a:r>
              <a:rPr lang="en-US" dirty="0"/>
              <a:t>ALKER, </a:t>
            </a:r>
            <a:r>
              <a:rPr lang="en-US" sz="2100" dirty="0"/>
              <a:t>LLP</a:t>
            </a:r>
          </a:p>
          <a:p>
            <a:pPr algn="ctr" eaLnBrk="0" hangingPunct="0"/>
            <a:r>
              <a:rPr lang="en-US" dirty="0"/>
              <a:t>215 S.W. Washington Street, Suite 200</a:t>
            </a:r>
          </a:p>
          <a:p>
            <a:pPr algn="ctr" eaLnBrk="0" hangingPunct="0"/>
            <a:r>
              <a:rPr lang="en-US" dirty="0"/>
              <a:t>Portland, OR 97204</a:t>
            </a:r>
          </a:p>
          <a:p>
            <a:pPr algn="ctr" eaLnBrk="0" hangingPunct="0"/>
            <a:r>
              <a:rPr lang="en-US" dirty="0"/>
              <a:t>503.242.1745</a:t>
            </a:r>
          </a:p>
          <a:p>
            <a:pPr algn="ctr" eaLnBrk="0" hangingPunct="0"/>
            <a:r>
              <a:rPr lang="en-US" dirty="0"/>
              <a:t>egoodman@hobbsstraus.com</a:t>
            </a:r>
          </a:p>
        </p:txBody>
      </p:sp>
      <p:grpSp>
        <p:nvGrpSpPr>
          <p:cNvPr id="15363" name="Group 17"/>
          <p:cNvGrpSpPr>
            <a:grpSpLocks/>
          </p:cNvGrpSpPr>
          <p:nvPr/>
        </p:nvGrpSpPr>
        <p:grpSpPr bwMode="auto">
          <a:xfrm>
            <a:off x="228600" y="171450"/>
            <a:ext cx="8458200" cy="6229350"/>
            <a:chOff x="144" y="108"/>
            <a:chExt cx="5328" cy="3924"/>
          </a:xfrm>
        </p:grpSpPr>
        <p:grpSp>
          <p:nvGrpSpPr>
            <p:cNvPr id="15364" name="Group 13"/>
            <p:cNvGrpSpPr>
              <a:grpSpLocks/>
            </p:cNvGrpSpPr>
            <p:nvPr/>
          </p:nvGrpSpPr>
          <p:grpSpPr bwMode="auto">
            <a:xfrm>
              <a:off x="144" y="108"/>
              <a:ext cx="5328" cy="3924"/>
              <a:chOff x="144" y="108"/>
              <a:chExt cx="5328" cy="3924"/>
            </a:xfrm>
          </p:grpSpPr>
          <p:pic>
            <p:nvPicPr>
              <p:cNvPr id="15366"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15367"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15368"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15369"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15370"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15365"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4"/>
          <p:cNvSpPr>
            <a:spLocks noGrp="1"/>
          </p:cNvSpPr>
          <p:nvPr>
            <p:ph type="title"/>
          </p:nvPr>
        </p:nvSpPr>
        <p:spPr>
          <a:xfrm>
            <a:off x="1600200" y="914400"/>
            <a:ext cx="7086600" cy="1371600"/>
          </a:xfrm>
        </p:spPr>
        <p:txBody>
          <a:bodyPr/>
          <a:lstStyle/>
          <a:p>
            <a:r>
              <a:rPr lang="en-US" b="1"/>
              <a:t>HUD Enforcement Process</a:t>
            </a:r>
            <a:endParaRPr lang="en-US"/>
          </a:p>
        </p:txBody>
      </p:sp>
      <p:sp>
        <p:nvSpPr>
          <p:cNvPr id="3075" name="Content Placeholder 5"/>
          <p:cNvSpPr>
            <a:spLocks noGrp="1"/>
          </p:cNvSpPr>
          <p:nvPr>
            <p:ph idx="1"/>
          </p:nvPr>
        </p:nvSpPr>
        <p:spPr>
          <a:xfrm>
            <a:off x="1269546" y="2318657"/>
            <a:ext cx="7543800" cy="3657600"/>
          </a:xfrm>
        </p:spPr>
        <p:txBody>
          <a:bodyPr/>
          <a:lstStyle/>
          <a:p>
            <a:pPr marL="0" indent="0">
              <a:buFontTx/>
              <a:buNone/>
              <a:defRPr/>
            </a:pPr>
            <a:r>
              <a:rPr lang="en-US" sz="2400" dirty="0"/>
              <a:t>To get to this stage, however, there are a number of steps TDHE/Tribe and HUD must go through</a:t>
            </a:r>
            <a:r>
              <a:rPr lang="en-US" sz="2400" dirty="0" smtClean="0"/>
              <a:t>.</a:t>
            </a:r>
          </a:p>
          <a:p>
            <a:pPr marL="0" indent="0">
              <a:buFontTx/>
              <a:buNone/>
              <a:defRPr/>
            </a:pPr>
            <a:endParaRPr lang="en-US" sz="2400" dirty="0"/>
          </a:p>
          <a:p>
            <a:pPr marL="914400" indent="-457200">
              <a:defRPr/>
            </a:pPr>
            <a:r>
              <a:rPr lang="en-US" sz="2400" dirty="0"/>
              <a:t>These steps give the TDHE/Tribe a number of opportunities to come into compliance</a:t>
            </a:r>
            <a:r>
              <a:rPr lang="en-US" sz="2400" dirty="0" smtClean="0"/>
              <a:t>.</a:t>
            </a:r>
          </a:p>
          <a:p>
            <a:pPr marL="914400" indent="-457200">
              <a:defRPr/>
            </a:pPr>
            <a:endParaRPr lang="en-US" sz="2400" dirty="0"/>
          </a:p>
          <a:p>
            <a:pPr marL="914400" indent="-457200">
              <a:defRPr/>
            </a:pPr>
            <a:r>
              <a:rPr lang="en-US" sz="2400" dirty="0"/>
              <a:t>These steps also give TDHE/Tribe opportunities to challenge HUD determinations of noncompliance</a:t>
            </a:r>
          </a:p>
          <a:p>
            <a:pPr marL="457200" indent="-457200">
              <a:buFontTx/>
              <a:buAutoNum type="alphaUcPeriod" startAt="2"/>
              <a:defRPr/>
            </a:pPr>
            <a:endParaRPr lang="en-US" sz="2400" dirty="0"/>
          </a:p>
        </p:txBody>
      </p:sp>
      <p:sp>
        <p:nvSpPr>
          <p:cNvPr id="24579" name="Slide Number Placeholder 3"/>
          <p:cNvSpPr>
            <a:spLocks noGrp="1"/>
          </p:cNvSpPr>
          <p:nvPr>
            <p:ph type="sldNum" sz="quarter" idx="12"/>
          </p:nvPr>
        </p:nvSpPr>
        <p:spPr>
          <a:noFill/>
        </p:spPr>
        <p:txBody>
          <a:bodyPr/>
          <a:lstStyle/>
          <a:p>
            <a:fld id="{2FE23AE7-1DBA-439B-8123-FEABF5FD951C}" type="slidenum">
              <a:rPr lang="en-US" smtClean="0"/>
              <a:pPr/>
              <a:t>10</a:t>
            </a:fld>
            <a:endParaRPr lang="en-US"/>
          </a:p>
        </p:txBody>
      </p:sp>
      <p:grpSp>
        <p:nvGrpSpPr>
          <p:cNvPr id="24580" name="Group 17"/>
          <p:cNvGrpSpPr>
            <a:grpSpLocks/>
          </p:cNvGrpSpPr>
          <p:nvPr/>
        </p:nvGrpSpPr>
        <p:grpSpPr bwMode="auto">
          <a:xfrm>
            <a:off x="228600" y="171450"/>
            <a:ext cx="8458200" cy="6229350"/>
            <a:chOff x="144" y="108"/>
            <a:chExt cx="5328" cy="3924"/>
          </a:xfrm>
        </p:grpSpPr>
        <p:grpSp>
          <p:nvGrpSpPr>
            <p:cNvPr id="24581" name="Group 13"/>
            <p:cNvGrpSpPr>
              <a:grpSpLocks/>
            </p:cNvGrpSpPr>
            <p:nvPr/>
          </p:nvGrpSpPr>
          <p:grpSpPr bwMode="auto">
            <a:xfrm>
              <a:off x="144" y="108"/>
              <a:ext cx="5328" cy="3924"/>
              <a:chOff x="144" y="108"/>
              <a:chExt cx="5328" cy="3924"/>
            </a:xfrm>
          </p:grpSpPr>
          <p:pic>
            <p:nvPicPr>
              <p:cNvPr id="24583"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4584"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4585"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4586"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4587"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4582"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4"/>
          <p:cNvSpPr>
            <a:spLocks noGrp="1"/>
          </p:cNvSpPr>
          <p:nvPr>
            <p:ph type="title"/>
          </p:nvPr>
        </p:nvSpPr>
        <p:spPr>
          <a:xfrm>
            <a:off x="1600200" y="914400"/>
            <a:ext cx="7086600" cy="1447800"/>
          </a:xfrm>
        </p:spPr>
        <p:txBody>
          <a:bodyPr/>
          <a:lstStyle/>
          <a:p>
            <a:r>
              <a:rPr lang="en-US" b="1"/>
              <a:t>HUD Enforcement Process</a:t>
            </a:r>
            <a:endParaRPr lang="en-US"/>
          </a:p>
        </p:txBody>
      </p:sp>
      <p:sp>
        <p:nvSpPr>
          <p:cNvPr id="3075" name="Content Placeholder 5"/>
          <p:cNvSpPr>
            <a:spLocks noGrp="1"/>
          </p:cNvSpPr>
          <p:nvPr>
            <p:ph idx="1"/>
          </p:nvPr>
        </p:nvSpPr>
        <p:spPr>
          <a:xfrm>
            <a:off x="1219200" y="2286000"/>
            <a:ext cx="7543800" cy="3962400"/>
          </a:xfrm>
        </p:spPr>
        <p:txBody>
          <a:bodyPr/>
          <a:lstStyle/>
          <a:p>
            <a:pPr marL="457200" indent="-457200">
              <a:buFontTx/>
              <a:buNone/>
              <a:defRPr/>
            </a:pPr>
            <a:r>
              <a:rPr lang="en-US" sz="2400" dirty="0"/>
              <a:t>Steps that are involved in HUD enforcement</a:t>
            </a:r>
          </a:p>
          <a:p>
            <a:pPr marL="914400" indent="-457200">
              <a:defRPr/>
            </a:pPr>
            <a:r>
              <a:rPr lang="en-US" sz="2400" dirty="0"/>
              <a:t>Draft monitoring report with proposed findings</a:t>
            </a:r>
          </a:p>
          <a:p>
            <a:pPr marL="914400" indent="-457200">
              <a:defRPr/>
            </a:pPr>
            <a:r>
              <a:rPr lang="en-US" sz="2400" dirty="0"/>
              <a:t>Final monitoring report with findings, corrective actions, and timelines</a:t>
            </a:r>
          </a:p>
          <a:p>
            <a:pPr marL="914400" indent="-457200">
              <a:defRPr/>
            </a:pPr>
            <a:r>
              <a:rPr lang="en-US" sz="2400" dirty="0"/>
              <a:t>Status letter(s)</a:t>
            </a:r>
          </a:p>
          <a:p>
            <a:pPr marL="914400" indent="-457200">
              <a:defRPr/>
            </a:pPr>
            <a:r>
              <a:rPr lang="en-US" sz="2400" dirty="0"/>
              <a:t>Letter of warning</a:t>
            </a:r>
          </a:p>
          <a:p>
            <a:pPr marL="914400" indent="-457200">
              <a:defRPr/>
            </a:pPr>
            <a:r>
              <a:rPr lang="en-US" sz="2400" dirty="0"/>
              <a:t>Notice of intent to impose remedies</a:t>
            </a:r>
          </a:p>
          <a:p>
            <a:pPr marL="914400" indent="-457200">
              <a:defRPr/>
            </a:pPr>
            <a:r>
              <a:rPr lang="en-US" sz="2400" dirty="0"/>
              <a:t>Notice of imposition of remedies</a:t>
            </a:r>
          </a:p>
          <a:p>
            <a:pPr marL="914400" indent="-457200">
              <a:defRPr/>
            </a:pPr>
            <a:r>
              <a:rPr lang="en-US" sz="2400" dirty="0"/>
              <a:t>Right to a hearing before an </a:t>
            </a:r>
            <a:r>
              <a:rPr lang="en-US" sz="2400" dirty="0" err="1"/>
              <a:t>ALJ</a:t>
            </a:r>
            <a:r>
              <a:rPr lang="en-US" sz="2400" dirty="0"/>
              <a:t> </a:t>
            </a:r>
          </a:p>
        </p:txBody>
      </p:sp>
      <p:sp>
        <p:nvSpPr>
          <p:cNvPr id="25603" name="Slide Number Placeholder 3"/>
          <p:cNvSpPr>
            <a:spLocks noGrp="1"/>
          </p:cNvSpPr>
          <p:nvPr>
            <p:ph type="sldNum" sz="quarter" idx="12"/>
          </p:nvPr>
        </p:nvSpPr>
        <p:spPr>
          <a:noFill/>
        </p:spPr>
        <p:txBody>
          <a:bodyPr/>
          <a:lstStyle/>
          <a:p>
            <a:fld id="{2D79B99C-B6DC-4743-8A77-871C82AC6BFE}" type="slidenum">
              <a:rPr lang="en-US" smtClean="0"/>
              <a:pPr/>
              <a:t>11</a:t>
            </a:fld>
            <a:endParaRPr lang="en-US"/>
          </a:p>
        </p:txBody>
      </p:sp>
      <p:grpSp>
        <p:nvGrpSpPr>
          <p:cNvPr id="25604" name="Group 17"/>
          <p:cNvGrpSpPr>
            <a:grpSpLocks/>
          </p:cNvGrpSpPr>
          <p:nvPr/>
        </p:nvGrpSpPr>
        <p:grpSpPr bwMode="auto">
          <a:xfrm>
            <a:off x="228600" y="171450"/>
            <a:ext cx="8458200" cy="6229350"/>
            <a:chOff x="144" y="108"/>
            <a:chExt cx="5328" cy="3924"/>
          </a:xfrm>
        </p:grpSpPr>
        <p:grpSp>
          <p:nvGrpSpPr>
            <p:cNvPr id="25605" name="Group 13"/>
            <p:cNvGrpSpPr>
              <a:grpSpLocks/>
            </p:cNvGrpSpPr>
            <p:nvPr/>
          </p:nvGrpSpPr>
          <p:grpSpPr bwMode="auto">
            <a:xfrm>
              <a:off x="144" y="108"/>
              <a:ext cx="5328" cy="3924"/>
              <a:chOff x="144" y="108"/>
              <a:chExt cx="5328" cy="3924"/>
            </a:xfrm>
          </p:grpSpPr>
          <p:pic>
            <p:nvPicPr>
              <p:cNvPr id="25607"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5608"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5609"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5610"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5611"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5606"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4"/>
          <p:cNvSpPr>
            <a:spLocks noGrp="1"/>
          </p:cNvSpPr>
          <p:nvPr>
            <p:ph type="title"/>
          </p:nvPr>
        </p:nvSpPr>
        <p:spPr>
          <a:xfrm>
            <a:off x="1600200" y="914400"/>
            <a:ext cx="7086600" cy="1295400"/>
          </a:xfrm>
        </p:spPr>
        <p:txBody>
          <a:bodyPr/>
          <a:lstStyle/>
          <a:p>
            <a:r>
              <a:rPr lang="en-US" b="1"/>
              <a:t>HUD Enforcement Process</a:t>
            </a:r>
            <a:endParaRPr lang="en-US"/>
          </a:p>
        </p:txBody>
      </p:sp>
      <p:sp>
        <p:nvSpPr>
          <p:cNvPr id="3075" name="Content Placeholder 5"/>
          <p:cNvSpPr>
            <a:spLocks noGrp="1"/>
          </p:cNvSpPr>
          <p:nvPr>
            <p:ph idx="1"/>
          </p:nvPr>
        </p:nvSpPr>
        <p:spPr>
          <a:xfrm>
            <a:off x="1447800" y="2438399"/>
            <a:ext cx="7543800" cy="3810000"/>
          </a:xfrm>
        </p:spPr>
        <p:txBody>
          <a:bodyPr/>
          <a:lstStyle/>
          <a:p>
            <a:pPr marL="457200" indent="-457200">
              <a:buFontTx/>
              <a:buNone/>
              <a:defRPr/>
            </a:pPr>
            <a:r>
              <a:rPr lang="en-US" sz="2400" dirty="0"/>
              <a:t>Draft monitoring report (DMR)</a:t>
            </a:r>
          </a:p>
          <a:p>
            <a:pPr marL="457200" indent="-457200">
              <a:buFontTx/>
              <a:buNone/>
              <a:defRPr/>
            </a:pPr>
            <a:endParaRPr lang="en-US" sz="2400" dirty="0"/>
          </a:p>
          <a:p>
            <a:pPr marL="914400" indent="-457200">
              <a:defRPr/>
            </a:pPr>
            <a:r>
              <a:rPr lang="en-US" sz="2400" dirty="0"/>
              <a:t>TDHE/Tribe has opportunity to comment</a:t>
            </a:r>
          </a:p>
          <a:p>
            <a:pPr marL="914400" indent="-457200">
              <a:defRPr/>
            </a:pPr>
            <a:r>
              <a:rPr lang="en-US" sz="2400" dirty="0"/>
              <a:t>Some findings may not be substantiated</a:t>
            </a:r>
          </a:p>
          <a:p>
            <a:pPr marL="914400" indent="-457200">
              <a:defRPr/>
            </a:pPr>
            <a:r>
              <a:rPr lang="en-US" sz="2400" dirty="0"/>
              <a:t>Some may not be violations</a:t>
            </a:r>
          </a:p>
          <a:p>
            <a:pPr marL="914400" indent="-457200">
              <a:defRPr/>
            </a:pPr>
            <a:r>
              <a:rPr lang="en-US" sz="2400" dirty="0"/>
              <a:t>Some can be easily fixed and removed</a:t>
            </a:r>
          </a:p>
          <a:p>
            <a:pPr marL="914400" indent="-457200">
              <a:defRPr/>
            </a:pPr>
            <a:r>
              <a:rPr lang="en-US" sz="2400" dirty="0"/>
              <a:t>Review carefully and comment</a:t>
            </a:r>
          </a:p>
          <a:p>
            <a:pPr marL="457200" indent="-457200">
              <a:buFontTx/>
              <a:buAutoNum type="alphaUcPeriod" startAt="2"/>
              <a:defRPr/>
            </a:pPr>
            <a:endParaRPr lang="en-US" sz="2400" dirty="0"/>
          </a:p>
        </p:txBody>
      </p:sp>
      <p:sp>
        <p:nvSpPr>
          <p:cNvPr id="26627" name="Slide Number Placeholder 3"/>
          <p:cNvSpPr>
            <a:spLocks noGrp="1"/>
          </p:cNvSpPr>
          <p:nvPr>
            <p:ph type="sldNum" sz="quarter" idx="12"/>
          </p:nvPr>
        </p:nvSpPr>
        <p:spPr>
          <a:noFill/>
        </p:spPr>
        <p:txBody>
          <a:bodyPr/>
          <a:lstStyle/>
          <a:p>
            <a:fld id="{08FACD79-F4CA-4E96-967B-6CD05BEFBC85}" type="slidenum">
              <a:rPr lang="en-US" smtClean="0"/>
              <a:pPr/>
              <a:t>12</a:t>
            </a:fld>
            <a:endParaRPr lang="en-US"/>
          </a:p>
        </p:txBody>
      </p:sp>
      <p:grpSp>
        <p:nvGrpSpPr>
          <p:cNvPr id="26628" name="Group 17"/>
          <p:cNvGrpSpPr>
            <a:grpSpLocks/>
          </p:cNvGrpSpPr>
          <p:nvPr/>
        </p:nvGrpSpPr>
        <p:grpSpPr bwMode="auto">
          <a:xfrm>
            <a:off x="228600" y="171450"/>
            <a:ext cx="8458200" cy="6229350"/>
            <a:chOff x="144" y="108"/>
            <a:chExt cx="5328" cy="3924"/>
          </a:xfrm>
        </p:grpSpPr>
        <p:grpSp>
          <p:nvGrpSpPr>
            <p:cNvPr id="26629" name="Group 13"/>
            <p:cNvGrpSpPr>
              <a:grpSpLocks/>
            </p:cNvGrpSpPr>
            <p:nvPr/>
          </p:nvGrpSpPr>
          <p:grpSpPr bwMode="auto">
            <a:xfrm>
              <a:off x="144" y="108"/>
              <a:ext cx="5328" cy="3924"/>
              <a:chOff x="144" y="108"/>
              <a:chExt cx="5328" cy="3924"/>
            </a:xfrm>
          </p:grpSpPr>
          <p:pic>
            <p:nvPicPr>
              <p:cNvPr id="26631"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6632"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6633"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6634"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6635"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6630"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4"/>
          <p:cNvSpPr>
            <a:spLocks noGrp="1"/>
          </p:cNvSpPr>
          <p:nvPr>
            <p:ph type="title"/>
          </p:nvPr>
        </p:nvSpPr>
        <p:spPr>
          <a:xfrm>
            <a:off x="1600200" y="914400"/>
            <a:ext cx="7086600" cy="1447800"/>
          </a:xfrm>
        </p:spPr>
        <p:txBody>
          <a:bodyPr/>
          <a:lstStyle/>
          <a:p>
            <a:r>
              <a:rPr lang="en-US" b="1"/>
              <a:t>HUD Enforcement Process</a:t>
            </a:r>
            <a:endParaRPr lang="en-US"/>
          </a:p>
        </p:txBody>
      </p:sp>
      <p:sp>
        <p:nvSpPr>
          <p:cNvPr id="3075" name="Content Placeholder 5"/>
          <p:cNvSpPr>
            <a:spLocks noGrp="1"/>
          </p:cNvSpPr>
          <p:nvPr>
            <p:ph idx="1"/>
          </p:nvPr>
        </p:nvSpPr>
        <p:spPr>
          <a:xfrm>
            <a:off x="1404257" y="2551112"/>
            <a:ext cx="7543800" cy="3505200"/>
          </a:xfrm>
        </p:spPr>
        <p:txBody>
          <a:bodyPr/>
          <a:lstStyle/>
          <a:p>
            <a:pPr marL="457200" indent="-457200">
              <a:buFontTx/>
              <a:buNone/>
              <a:defRPr/>
            </a:pPr>
            <a:r>
              <a:rPr lang="en-US" sz="2400" dirty="0"/>
              <a:t>Final monitoring report (FMR)</a:t>
            </a:r>
          </a:p>
          <a:p>
            <a:pPr marL="457200" indent="-457200">
              <a:buFontTx/>
              <a:buNone/>
              <a:defRPr/>
            </a:pPr>
            <a:endParaRPr lang="en-US" sz="2400" dirty="0"/>
          </a:p>
          <a:p>
            <a:pPr marL="914400" indent="-457200">
              <a:defRPr/>
            </a:pPr>
            <a:r>
              <a:rPr lang="en-US" sz="2400" dirty="0"/>
              <a:t>Officially makes findings</a:t>
            </a:r>
          </a:p>
          <a:p>
            <a:pPr marL="914400" indent="-457200">
              <a:defRPr/>
            </a:pPr>
            <a:r>
              <a:rPr lang="en-US" sz="2400" dirty="0"/>
              <a:t>Sets out corrective actions</a:t>
            </a:r>
          </a:p>
          <a:p>
            <a:pPr marL="914400" indent="-457200">
              <a:defRPr/>
            </a:pPr>
            <a:r>
              <a:rPr lang="en-US" sz="2400" dirty="0"/>
              <a:t>Sets out timelines for implementing corrective actions</a:t>
            </a:r>
          </a:p>
          <a:p>
            <a:pPr marL="914400" indent="-457200">
              <a:defRPr/>
            </a:pPr>
            <a:r>
              <a:rPr lang="en-US" sz="2400" dirty="0"/>
              <a:t>Timelines can be extended</a:t>
            </a:r>
          </a:p>
          <a:p>
            <a:pPr marL="457200" indent="-457200">
              <a:buFontTx/>
              <a:buAutoNum type="alphaUcPeriod" startAt="2"/>
              <a:defRPr/>
            </a:pPr>
            <a:endParaRPr lang="en-US" sz="2400" dirty="0"/>
          </a:p>
        </p:txBody>
      </p:sp>
      <p:sp>
        <p:nvSpPr>
          <p:cNvPr id="27651" name="Slide Number Placeholder 3"/>
          <p:cNvSpPr>
            <a:spLocks noGrp="1"/>
          </p:cNvSpPr>
          <p:nvPr>
            <p:ph type="sldNum" sz="quarter" idx="12"/>
          </p:nvPr>
        </p:nvSpPr>
        <p:spPr>
          <a:noFill/>
        </p:spPr>
        <p:txBody>
          <a:bodyPr/>
          <a:lstStyle/>
          <a:p>
            <a:fld id="{F952B3C1-3D69-4E0C-8A54-6BE739E6A7DA}" type="slidenum">
              <a:rPr lang="en-US" smtClean="0"/>
              <a:pPr/>
              <a:t>13</a:t>
            </a:fld>
            <a:endParaRPr lang="en-US"/>
          </a:p>
        </p:txBody>
      </p:sp>
      <p:grpSp>
        <p:nvGrpSpPr>
          <p:cNvPr id="27652" name="Group 17"/>
          <p:cNvGrpSpPr>
            <a:grpSpLocks/>
          </p:cNvGrpSpPr>
          <p:nvPr/>
        </p:nvGrpSpPr>
        <p:grpSpPr bwMode="auto">
          <a:xfrm>
            <a:off x="228600" y="171450"/>
            <a:ext cx="8458200" cy="6229350"/>
            <a:chOff x="144" y="108"/>
            <a:chExt cx="5328" cy="3924"/>
          </a:xfrm>
        </p:grpSpPr>
        <p:grpSp>
          <p:nvGrpSpPr>
            <p:cNvPr id="27653" name="Group 13"/>
            <p:cNvGrpSpPr>
              <a:grpSpLocks/>
            </p:cNvGrpSpPr>
            <p:nvPr/>
          </p:nvGrpSpPr>
          <p:grpSpPr bwMode="auto">
            <a:xfrm>
              <a:off x="144" y="108"/>
              <a:ext cx="5328" cy="3924"/>
              <a:chOff x="144" y="108"/>
              <a:chExt cx="5328" cy="3924"/>
            </a:xfrm>
          </p:grpSpPr>
          <p:pic>
            <p:nvPicPr>
              <p:cNvPr id="27655"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7656"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7657"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7658"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7659"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7654"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4"/>
          <p:cNvSpPr>
            <a:spLocks noGrp="1"/>
          </p:cNvSpPr>
          <p:nvPr>
            <p:ph type="title"/>
          </p:nvPr>
        </p:nvSpPr>
        <p:spPr>
          <a:xfrm>
            <a:off x="1600200" y="914400"/>
            <a:ext cx="7086600" cy="1219200"/>
          </a:xfrm>
        </p:spPr>
        <p:txBody>
          <a:bodyPr/>
          <a:lstStyle/>
          <a:p>
            <a:r>
              <a:rPr lang="en-US" b="1"/>
              <a:t>HUD Enforcement Process</a:t>
            </a:r>
            <a:endParaRPr lang="en-US"/>
          </a:p>
        </p:txBody>
      </p:sp>
      <p:sp>
        <p:nvSpPr>
          <p:cNvPr id="3075" name="Content Placeholder 5"/>
          <p:cNvSpPr>
            <a:spLocks noGrp="1"/>
          </p:cNvSpPr>
          <p:nvPr>
            <p:ph idx="1"/>
          </p:nvPr>
        </p:nvSpPr>
        <p:spPr>
          <a:xfrm>
            <a:off x="1219200" y="2286000"/>
            <a:ext cx="7543800" cy="3733800"/>
          </a:xfrm>
        </p:spPr>
        <p:txBody>
          <a:bodyPr/>
          <a:lstStyle/>
          <a:p>
            <a:pPr>
              <a:buFontTx/>
              <a:buNone/>
              <a:defRPr/>
            </a:pPr>
            <a:r>
              <a:rPr lang="en-US" sz="2400" dirty="0"/>
              <a:t>HUD will send </a:t>
            </a:r>
            <a:r>
              <a:rPr lang="en-US" sz="2400" b="1" u="sng" dirty="0"/>
              <a:t>status letters</a:t>
            </a:r>
            <a:r>
              <a:rPr lang="en-US" sz="2400" dirty="0"/>
              <a:t>:</a:t>
            </a:r>
          </a:p>
          <a:p>
            <a:pPr>
              <a:buFontTx/>
              <a:buNone/>
              <a:defRPr/>
            </a:pPr>
            <a:endParaRPr lang="en-US" sz="2400" dirty="0"/>
          </a:p>
          <a:p>
            <a:pPr marL="914400" indent="-457200">
              <a:defRPr/>
            </a:pPr>
            <a:r>
              <a:rPr lang="en-US" sz="2400" dirty="0"/>
              <a:t>Showing what steps have been taken</a:t>
            </a:r>
          </a:p>
          <a:p>
            <a:pPr marL="914400" indent="-457200">
              <a:defRPr/>
            </a:pPr>
            <a:r>
              <a:rPr lang="en-US" sz="2400" dirty="0"/>
              <a:t>What findings have been closed</a:t>
            </a:r>
          </a:p>
          <a:p>
            <a:pPr marL="914400" indent="-457200">
              <a:defRPr/>
            </a:pPr>
            <a:r>
              <a:rPr lang="en-US" sz="2400" dirty="0"/>
              <a:t>What findings are still open</a:t>
            </a:r>
          </a:p>
          <a:p>
            <a:pPr marL="914400" indent="-457200">
              <a:defRPr/>
            </a:pPr>
            <a:r>
              <a:rPr lang="en-US" sz="2400" dirty="0"/>
              <a:t>If demonstrating progress, can get extensions</a:t>
            </a:r>
          </a:p>
        </p:txBody>
      </p:sp>
      <p:sp>
        <p:nvSpPr>
          <p:cNvPr id="28675" name="Slide Number Placeholder 3"/>
          <p:cNvSpPr>
            <a:spLocks noGrp="1"/>
          </p:cNvSpPr>
          <p:nvPr>
            <p:ph type="sldNum" sz="quarter" idx="12"/>
          </p:nvPr>
        </p:nvSpPr>
        <p:spPr>
          <a:noFill/>
        </p:spPr>
        <p:txBody>
          <a:bodyPr/>
          <a:lstStyle/>
          <a:p>
            <a:fld id="{B0F5B49D-CFB1-4B68-9855-10AB0B38972F}" type="slidenum">
              <a:rPr lang="en-US" smtClean="0"/>
              <a:pPr/>
              <a:t>14</a:t>
            </a:fld>
            <a:endParaRPr lang="en-US"/>
          </a:p>
        </p:txBody>
      </p:sp>
      <p:grpSp>
        <p:nvGrpSpPr>
          <p:cNvPr id="28676" name="Group 17"/>
          <p:cNvGrpSpPr>
            <a:grpSpLocks/>
          </p:cNvGrpSpPr>
          <p:nvPr/>
        </p:nvGrpSpPr>
        <p:grpSpPr bwMode="auto">
          <a:xfrm>
            <a:off x="228600" y="171450"/>
            <a:ext cx="8458200" cy="6229350"/>
            <a:chOff x="144" y="108"/>
            <a:chExt cx="5328" cy="3924"/>
          </a:xfrm>
        </p:grpSpPr>
        <p:grpSp>
          <p:nvGrpSpPr>
            <p:cNvPr id="28677" name="Group 13"/>
            <p:cNvGrpSpPr>
              <a:grpSpLocks/>
            </p:cNvGrpSpPr>
            <p:nvPr/>
          </p:nvGrpSpPr>
          <p:grpSpPr bwMode="auto">
            <a:xfrm>
              <a:off x="144" y="108"/>
              <a:ext cx="5328" cy="3924"/>
              <a:chOff x="144" y="108"/>
              <a:chExt cx="5328" cy="3924"/>
            </a:xfrm>
          </p:grpSpPr>
          <p:pic>
            <p:nvPicPr>
              <p:cNvPr id="28679"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8680"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8681"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8682"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8683"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8678"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4"/>
          <p:cNvSpPr>
            <a:spLocks noGrp="1"/>
          </p:cNvSpPr>
          <p:nvPr>
            <p:ph type="title"/>
          </p:nvPr>
        </p:nvSpPr>
        <p:spPr>
          <a:xfrm>
            <a:off x="1600200" y="914400"/>
            <a:ext cx="7086600" cy="1524000"/>
          </a:xfrm>
        </p:spPr>
        <p:txBody>
          <a:bodyPr/>
          <a:lstStyle/>
          <a:p>
            <a:r>
              <a:rPr lang="en-US" b="1"/>
              <a:t>HUD Enforcement Process</a:t>
            </a:r>
            <a:endParaRPr lang="en-US"/>
          </a:p>
        </p:txBody>
      </p:sp>
      <p:sp>
        <p:nvSpPr>
          <p:cNvPr id="3075" name="Content Placeholder 5"/>
          <p:cNvSpPr>
            <a:spLocks noGrp="1"/>
          </p:cNvSpPr>
          <p:nvPr>
            <p:ph idx="1"/>
          </p:nvPr>
        </p:nvSpPr>
        <p:spPr>
          <a:xfrm>
            <a:off x="1371600" y="2480355"/>
            <a:ext cx="7543800" cy="3657600"/>
          </a:xfrm>
        </p:spPr>
        <p:txBody>
          <a:bodyPr/>
          <a:lstStyle/>
          <a:p>
            <a:pPr>
              <a:buFontTx/>
              <a:buNone/>
              <a:defRPr/>
            </a:pPr>
            <a:r>
              <a:rPr lang="en-US" sz="2400" dirty="0"/>
              <a:t>Letter of warning (LOW)</a:t>
            </a:r>
          </a:p>
          <a:p>
            <a:pPr>
              <a:buFontTx/>
              <a:buNone/>
              <a:defRPr/>
            </a:pPr>
            <a:endParaRPr lang="en-US" sz="2400" dirty="0"/>
          </a:p>
          <a:p>
            <a:pPr marL="914400" indent="-457200">
              <a:defRPr/>
            </a:pPr>
            <a:r>
              <a:rPr lang="en-US" sz="2400" dirty="0"/>
              <a:t>States that program is in substantial non-compliance</a:t>
            </a:r>
          </a:p>
          <a:p>
            <a:pPr marL="914400" indent="-457200">
              <a:defRPr/>
            </a:pPr>
            <a:r>
              <a:rPr lang="en-US" sz="2400" dirty="0"/>
              <a:t>Must explain how and what needs to be done</a:t>
            </a:r>
          </a:p>
          <a:p>
            <a:pPr marL="914400" indent="-457200">
              <a:defRPr/>
            </a:pPr>
            <a:r>
              <a:rPr lang="en-US" sz="2400" dirty="0"/>
              <a:t>Will contain offer for informal meeting</a:t>
            </a:r>
          </a:p>
          <a:p>
            <a:pPr marL="457200" indent="-457200">
              <a:buFontTx/>
              <a:buNone/>
              <a:defRPr/>
            </a:pPr>
            <a:endParaRPr lang="en-US" sz="2400" dirty="0"/>
          </a:p>
        </p:txBody>
      </p:sp>
      <p:sp>
        <p:nvSpPr>
          <p:cNvPr id="29699" name="Slide Number Placeholder 3"/>
          <p:cNvSpPr>
            <a:spLocks noGrp="1"/>
          </p:cNvSpPr>
          <p:nvPr>
            <p:ph type="sldNum" sz="quarter" idx="12"/>
          </p:nvPr>
        </p:nvSpPr>
        <p:spPr>
          <a:noFill/>
        </p:spPr>
        <p:txBody>
          <a:bodyPr/>
          <a:lstStyle/>
          <a:p>
            <a:fld id="{C0220687-6A04-4AA3-A6A5-E3945147109A}" type="slidenum">
              <a:rPr lang="en-US" smtClean="0"/>
              <a:pPr/>
              <a:t>15</a:t>
            </a:fld>
            <a:endParaRPr lang="en-US"/>
          </a:p>
        </p:txBody>
      </p:sp>
      <p:grpSp>
        <p:nvGrpSpPr>
          <p:cNvPr id="29700" name="Group 17"/>
          <p:cNvGrpSpPr>
            <a:grpSpLocks/>
          </p:cNvGrpSpPr>
          <p:nvPr/>
        </p:nvGrpSpPr>
        <p:grpSpPr bwMode="auto">
          <a:xfrm>
            <a:off x="228600" y="171450"/>
            <a:ext cx="8458200" cy="6229350"/>
            <a:chOff x="144" y="108"/>
            <a:chExt cx="5328" cy="3924"/>
          </a:xfrm>
        </p:grpSpPr>
        <p:grpSp>
          <p:nvGrpSpPr>
            <p:cNvPr id="29701" name="Group 13"/>
            <p:cNvGrpSpPr>
              <a:grpSpLocks/>
            </p:cNvGrpSpPr>
            <p:nvPr/>
          </p:nvGrpSpPr>
          <p:grpSpPr bwMode="auto">
            <a:xfrm>
              <a:off x="144" y="108"/>
              <a:ext cx="5328" cy="3924"/>
              <a:chOff x="144" y="108"/>
              <a:chExt cx="5328" cy="3924"/>
            </a:xfrm>
          </p:grpSpPr>
          <p:pic>
            <p:nvPicPr>
              <p:cNvPr id="29703"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9704"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9705"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9706"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9707"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9702"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4"/>
          <p:cNvSpPr>
            <a:spLocks noGrp="1"/>
          </p:cNvSpPr>
          <p:nvPr>
            <p:ph type="title"/>
          </p:nvPr>
        </p:nvSpPr>
        <p:spPr>
          <a:xfrm>
            <a:off x="1600200" y="914400"/>
            <a:ext cx="7086600" cy="1447800"/>
          </a:xfrm>
        </p:spPr>
        <p:txBody>
          <a:bodyPr/>
          <a:lstStyle/>
          <a:p>
            <a:r>
              <a:rPr lang="en-US" b="1"/>
              <a:t>HUD Enforcement Process</a:t>
            </a:r>
            <a:endParaRPr lang="en-US"/>
          </a:p>
        </p:txBody>
      </p:sp>
      <p:sp>
        <p:nvSpPr>
          <p:cNvPr id="3075" name="Content Placeholder 5"/>
          <p:cNvSpPr>
            <a:spLocks noGrp="1"/>
          </p:cNvSpPr>
          <p:nvPr>
            <p:ph idx="1"/>
          </p:nvPr>
        </p:nvSpPr>
        <p:spPr>
          <a:xfrm>
            <a:off x="1219200" y="2514600"/>
            <a:ext cx="7543800" cy="3505200"/>
          </a:xfrm>
        </p:spPr>
        <p:txBody>
          <a:bodyPr/>
          <a:lstStyle/>
          <a:p>
            <a:pPr marL="457200" indent="-457200">
              <a:buFontTx/>
              <a:buNone/>
              <a:defRPr/>
            </a:pPr>
            <a:r>
              <a:rPr lang="en-US" sz="2400" dirty="0"/>
              <a:t>Notice of intent to impose remedies (NOI)</a:t>
            </a:r>
          </a:p>
          <a:p>
            <a:pPr marL="457200" indent="-457200">
              <a:buFontTx/>
              <a:buNone/>
              <a:defRPr/>
            </a:pPr>
            <a:endParaRPr lang="en-US" sz="2400" dirty="0"/>
          </a:p>
          <a:p>
            <a:pPr marL="914400" indent="-457200">
              <a:defRPr/>
            </a:pPr>
            <a:r>
              <a:rPr lang="en-US" sz="2400" dirty="0"/>
              <a:t>This notice states the remedy or remedies that HUD will impose</a:t>
            </a:r>
          </a:p>
          <a:p>
            <a:pPr marL="914400" indent="-457200">
              <a:defRPr/>
            </a:pPr>
            <a:r>
              <a:rPr lang="en-US" sz="2400" dirty="0"/>
              <a:t>Usually gives opportunity for an informal meeting</a:t>
            </a:r>
          </a:p>
          <a:p>
            <a:pPr marL="914400" indent="-457200">
              <a:defRPr/>
            </a:pPr>
            <a:r>
              <a:rPr lang="en-US" sz="2400" dirty="0"/>
              <a:t>Must request within 30 days</a:t>
            </a:r>
          </a:p>
        </p:txBody>
      </p:sp>
      <p:sp>
        <p:nvSpPr>
          <p:cNvPr id="30723" name="Slide Number Placeholder 3"/>
          <p:cNvSpPr>
            <a:spLocks noGrp="1"/>
          </p:cNvSpPr>
          <p:nvPr>
            <p:ph type="sldNum" sz="quarter" idx="12"/>
          </p:nvPr>
        </p:nvSpPr>
        <p:spPr>
          <a:noFill/>
        </p:spPr>
        <p:txBody>
          <a:bodyPr/>
          <a:lstStyle/>
          <a:p>
            <a:fld id="{80068837-4353-4B70-9256-4B5E84013D57}" type="slidenum">
              <a:rPr lang="en-US" smtClean="0"/>
              <a:pPr/>
              <a:t>16</a:t>
            </a:fld>
            <a:endParaRPr lang="en-US"/>
          </a:p>
        </p:txBody>
      </p:sp>
      <p:grpSp>
        <p:nvGrpSpPr>
          <p:cNvPr id="30724" name="Group 17"/>
          <p:cNvGrpSpPr>
            <a:grpSpLocks/>
          </p:cNvGrpSpPr>
          <p:nvPr/>
        </p:nvGrpSpPr>
        <p:grpSpPr bwMode="auto">
          <a:xfrm>
            <a:off x="228600" y="171450"/>
            <a:ext cx="8458200" cy="6229350"/>
            <a:chOff x="144" y="108"/>
            <a:chExt cx="5328" cy="3924"/>
          </a:xfrm>
        </p:grpSpPr>
        <p:grpSp>
          <p:nvGrpSpPr>
            <p:cNvPr id="30725" name="Group 13"/>
            <p:cNvGrpSpPr>
              <a:grpSpLocks/>
            </p:cNvGrpSpPr>
            <p:nvPr/>
          </p:nvGrpSpPr>
          <p:grpSpPr bwMode="auto">
            <a:xfrm>
              <a:off x="144" y="108"/>
              <a:ext cx="5328" cy="3924"/>
              <a:chOff x="144" y="108"/>
              <a:chExt cx="5328" cy="3924"/>
            </a:xfrm>
          </p:grpSpPr>
          <p:pic>
            <p:nvPicPr>
              <p:cNvPr id="30727"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30728"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30729"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30730"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30731"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30726"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4"/>
          <p:cNvSpPr>
            <a:spLocks noGrp="1"/>
          </p:cNvSpPr>
          <p:nvPr>
            <p:ph type="title"/>
          </p:nvPr>
        </p:nvSpPr>
        <p:spPr>
          <a:xfrm>
            <a:off x="1600200" y="914400"/>
            <a:ext cx="7086600" cy="1295400"/>
          </a:xfrm>
        </p:spPr>
        <p:txBody>
          <a:bodyPr/>
          <a:lstStyle/>
          <a:p>
            <a:r>
              <a:rPr lang="en-US" b="1"/>
              <a:t>HUD Enforcement Process</a:t>
            </a:r>
            <a:endParaRPr lang="en-US"/>
          </a:p>
        </p:txBody>
      </p:sp>
      <p:sp>
        <p:nvSpPr>
          <p:cNvPr id="3075" name="Content Placeholder 5"/>
          <p:cNvSpPr>
            <a:spLocks noGrp="1"/>
          </p:cNvSpPr>
          <p:nvPr>
            <p:ph idx="1"/>
          </p:nvPr>
        </p:nvSpPr>
        <p:spPr>
          <a:xfrm>
            <a:off x="1219200" y="2438400"/>
            <a:ext cx="7543800" cy="3581400"/>
          </a:xfrm>
        </p:spPr>
        <p:txBody>
          <a:bodyPr/>
          <a:lstStyle/>
          <a:p>
            <a:pPr>
              <a:buFontTx/>
              <a:buNone/>
              <a:defRPr/>
            </a:pPr>
            <a:r>
              <a:rPr lang="en-US" sz="2400" dirty="0"/>
              <a:t>Notice of imposition of remedies (IOR)</a:t>
            </a:r>
          </a:p>
          <a:p>
            <a:pPr>
              <a:buFontTx/>
              <a:buNone/>
              <a:defRPr/>
            </a:pPr>
            <a:endParaRPr lang="en-US" sz="2400" dirty="0"/>
          </a:p>
          <a:p>
            <a:pPr marL="914400" indent="-457200">
              <a:defRPr/>
            </a:pPr>
            <a:r>
              <a:rPr lang="en-US" sz="2400" dirty="0"/>
              <a:t>Informs you that HUD will implement specific remedies</a:t>
            </a:r>
          </a:p>
          <a:p>
            <a:pPr marL="914400" indent="-457200">
              <a:defRPr/>
            </a:pPr>
            <a:r>
              <a:rPr lang="en-US" sz="2400" dirty="0"/>
              <a:t>Gives you opportunity to request a hearing before </a:t>
            </a:r>
            <a:r>
              <a:rPr lang="en-US" sz="2400" dirty="0" err="1"/>
              <a:t>ALJ</a:t>
            </a:r>
            <a:endParaRPr lang="en-US" sz="2400" dirty="0"/>
          </a:p>
          <a:p>
            <a:pPr marL="914400" indent="-457200">
              <a:defRPr/>
            </a:pPr>
            <a:r>
              <a:rPr lang="en-US" sz="2400" dirty="0"/>
              <a:t>Must file request within 30 days in writing</a:t>
            </a:r>
          </a:p>
        </p:txBody>
      </p:sp>
      <p:sp>
        <p:nvSpPr>
          <p:cNvPr id="31747" name="Slide Number Placeholder 3"/>
          <p:cNvSpPr>
            <a:spLocks noGrp="1"/>
          </p:cNvSpPr>
          <p:nvPr>
            <p:ph type="sldNum" sz="quarter" idx="12"/>
          </p:nvPr>
        </p:nvSpPr>
        <p:spPr>
          <a:noFill/>
        </p:spPr>
        <p:txBody>
          <a:bodyPr/>
          <a:lstStyle/>
          <a:p>
            <a:fld id="{62910E9A-0A73-465E-8F84-CED8C358A538}" type="slidenum">
              <a:rPr lang="en-US" smtClean="0"/>
              <a:pPr/>
              <a:t>17</a:t>
            </a:fld>
            <a:endParaRPr lang="en-US"/>
          </a:p>
        </p:txBody>
      </p:sp>
      <p:grpSp>
        <p:nvGrpSpPr>
          <p:cNvPr id="31748" name="Group 17"/>
          <p:cNvGrpSpPr>
            <a:grpSpLocks/>
          </p:cNvGrpSpPr>
          <p:nvPr/>
        </p:nvGrpSpPr>
        <p:grpSpPr bwMode="auto">
          <a:xfrm>
            <a:off x="228600" y="171450"/>
            <a:ext cx="8458200" cy="6229350"/>
            <a:chOff x="144" y="108"/>
            <a:chExt cx="5328" cy="3924"/>
          </a:xfrm>
        </p:grpSpPr>
        <p:grpSp>
          <p:nvGrpSpPr>
            <p:cNvPr id="31749" name="Group 13"/>
            <p:cNvGrpSpPr>
              <a:grpSpLocks/>
            </p:cNvGrpSpPr>
            <p:nvPr/>
          </p:nvGrpSpPr>
          <p:grpSpPr bwMode="auto">
            <a:xfrm>
              <a:off x="144" y="108"/>
              <a:ext cx="5328" cy="3924"/>
              <a:chOff x="144" y="108"/>
              <a:chExt cx="5328" cy="3924"/>
            </a:xfrm>
          </p:grpSpPr>
          <p:pic>
            <p:nvPicPr>
              <p:cNvPr id="31751"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31752"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31753"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31754"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31755"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31750"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4"/>
          <p:cNvSpPr>
            <a:spLocks noGrp="1"/>
          </p:cNvSpPr>
          <p:nvPr>
            <p:ph type="title"/>
          </p:nvPr>
        </p:nvSpPr>
        <p:spPr>
          <a:xfrm>
            <a:off x="1600200" y="914400"/>
            <a:ext cx="7086600" cy="1447800"/>
          </a:xfrm>
        </p:spPr>
        <p:txBody>
          <a:bodyPr/>
          <a:lstStyle/>
          <a:p>
            <a:r>
              <a:rPr lang="en-US" b="1"/>
              <a:t>HUD Enforcement Process</a:t>
            </a:r>
            <a:endParaRPr lang="en-US"/>
          </a:p>
        </p:txBody>
      </p:sp>
      <p:sp>
        <p:nvSpPr>
          <p:cNvPr id="3075" name="Content Placeholder 5"/>
          <p:cNvSpPr>
            <a:spLocks noGrp="1"/>
          </p:cNvSpPr>
          <p:nvPr>
            <p:ph idx="1"/>
          </p:nvPr>
        </p:nvSpPr>
        <p:spPr>
          <a:xfrm>
            <a:off x="1219200" y="2362200"/>
            <a:ext cx="7543800" cy="4038600"/>
          </a:xfrm>
        </p:spPr>
        <p:txBody>
          <a:bodyPr/>
          <a:lstStyle/>
          <a:p>
            <a:pPr>
              <a:buFontTx/>
              <a:buNone/>
              <a:defRPr/>
            </a:pPr>
            <a:r>
              <a:rPr lang="en-US" sz="2400" dirty="0"/>
              <a:t>ALJ hearing (if TDHE/Tribe files timely request):</a:t>
            </a:r>
          </a:p>
          <a:p>
            <a:pPr marL="914400" indent="-457200">
              <a:defRPr/>
            </a:pPr>
            <a:r>
              <a:rPr lang="en-US" sz="2400" dirty="0"/>
              <a:t>HUD must file complaint</a:t>
            </a:r>
          </a:p>
          <a:p>
            <a:pPr marL="914400" indent="-457200">
              <a:defRPr/>
            </a:pPr>
            <a:r>
              <a:rPr lang="en-US" sz="2400" dirty="0"/>
              <a:t>TDHE/Tribe files answer</a:t>
            </a:r>
          </a:p>
          <a:p>
            <a:pPr marL="914400" indent="-457200">
              <a:defRPr/>
            </a:pPr>
            <a:r>
              <a:rPr lang="en-US" sz="2400" dirty="0"/>
              <a:t>Conduct discovery and pre-hearing motions</a:t>
            </a:r>
          </a:p>
          <a:p>
            <a:pPr marL="914400" indent="-457200">
              <a:defRPr/>
            </a:pPr>
            <a:r>
              <a:rPr lang="en-US" sz="2400" dirty="0"/>
              <a:t>Often will take several months to hearing</a:t>
            </a:r>
          </a:p>
          <a:p>
            <a:pPr marL="914400" indent="-457200">
              <a:defRPr/>
            </a:pPr>
            <a:r>
              <a:rPr lang="en-US" sz="2400" dirty="0"/>
              <a:t>Hearing is opportunity to present argument, witnesses, other evidence</a:t>
            </a:r>
          </a:p>
          <a:p>
            <a:pPr marL="914400" indent="-457200">
              <a:defRPr/>
            </a:pPr>
            <a:r>
              <a:rPr lang="en-US" sz="2400" dirty="0"/>
              <a:t>You can continue to work with HUD to try and close findings while hearings are pending</a:t>
            </a:r>
          </a:p>
          <a:p>
            <a:pPr marL="457200" indent="-457200">
              <a:buFontTx/>
              <a:buAutoNum type="alphaUcPeriod" startAt="2"/>
              <a:defRPr/>
            </a:pPr>
            <a:endParaRPr lang="en-US" sz="2400" dirty="0"/>
          </a:p>
        </p:txBody>
      </p:sp>
      <p:sp>
        <p:nvSpPr>
          <p:cNvPr id="32771" name="Slide Number Placeholder 3"/>
          <p:cNvSpPr>
            <a:spLocks noGrp="1"/>
          </p:cNvSpPr>
          <p:nvPr>
            <p:ph type="sldNum" sz="quarter" idx="12"/>
          </p:nvPr>
        </p:nvSpPr>
        <p:spPr>
          <a:noFill/>
        </p:spPr>
        <p:txBody>
          <a:bodyPr/>
          <a:lstStyle/>
          <a:p>
            <a:fld id="{FF816080-C0BB-4ACB-BB4D-3F770F59CECC}" type="slidenum">
              <a:rPr lang="en-US" smtClean="0"/>
              <a:pPr/>
              <a:t>18</a:t>
            </a:fld>
            <a:endParaRPr lang="en-US"/>
          </a:p>
        </p:txBody>
      </p:sp>
      <p:grpSp>
        <p:nvGrpSpPr>
          <p:cNvPr id="32772" name="Group 17"/>
          <p:cNvGrpSpPr>
            <a:grpSpLocks/>
          </p:cNvGrpSpPr>
          <p:nvPr/>
        </p:nvGrpSpPr>
        <p:grpSpPr bwMode="auto">
          <a:xfrm>
            <a:off x="228600" y="171450"/>
            <a:ext cx="8458200" cy="6229350"/>
            <a:chOff x="144" y="108"/>
            <a:chExt cx="5328" cy="3924"/>
          </a:xfrm>
        </p:grpSpPr>
        <p:grpSp>
          <p:nvGrpSpPr>
            <p:cNvPr id="32773" name="Group 13"/>
            <p:cNvGrpSpPr>
              <a:grpSpLocks/>
            </p:cNvGrpSpPr>
            <p:nvPr/>
          </p:nvGrpSpPr>
          <p:grpSpPr bwMode="auto">
            <a:xfrm>
              <a:off x="144" y="108"/>
              <a:ext cx="5328" cy="3924"/>
              <a:chOff x="144" y="108"/>
              <a:chExt cx="5328" cy="3924"/>
            </a:xfrm>
          </p:grpSpPr>
          <p:pic>
            <p:nvPicPr>
              <p:cNvPr id="32775"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32776"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32777"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32778"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32779"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32774"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10"/>
          <p:cNvSpPr txBox="1">
            <a:spLocks noChangeArrowheads="1"/>
          </p:cNvSpPr>
          <p:nvPr/>
        </p:nvSpPr>
        <p:spPr bwMode="auto">
          <a:xfrm>
            <a:off x="1295400" y="1524000"/>
            <a:ext cx="7391400" cy="4954588"/>
          </a:xfrm>
          <a:prstGeom prst="rect">
            <a:avLst/>
          </a:prstGeom>
          <a:noFill/>
          <a:ln w="9525">
            <a:noFill/>
            <a:miter lim="800000"/>
            <a:headEnd/>
            <a:tailEnd/>
          </a:ln>
        </p:spPr>
        <p:txBody>
          <a:bodyPr>
            <a:spAutoFit/>
          </a:bodyPr>
          <a:lstStyle/>
          <a:p>
            <a:pPr marL="465138" indent="-465138">
              <a:spcBef>
                <a:spcPct val="50000"/>
              </a:spcBef>
              <a:buFontTx/>
              <a:buChar char="•"/>
            </a:pPr>
            <a:endParaRPr lang="en-US" sz="2400" dirty="0"/>
          </a:p>
          <a:p>
            <a:pPr marL="465138" indent="-465138">
              <a:spcBef>
                <a:spcPct val="50000"/>
              </a:spcBef>
              <a:spcAft>
                <a:spcPts val="1200"/>
              </a:spcAft>
            </a:pPr>
            <a:r>
              <a:rPr lang="en-US" sz="2400" b="1" u="sng" dirty="0"/>
              <a:t>24 CFR Part 1000, Subpart F</a:t>
            </a:r>
          </a:p>
          <a:p>
            <a:pPr marL="465138" indent="-465138">
              <a:spcBef>
                <a:spcPct val="50000"/>
              </a:spcBef>
              <a:spcAft>
                <a:spcPts val="1200"/>
              </a:spcAft>
              <a:buFont typeface="Arial" charset="0"/>
              <a:buChar char="•"/>
            </a:pPr>
            <a:r>
              <a:rPr lang="en-US" sz="2400" dirty="0"/>
              <a:t>These are the regulations implementing the NAHASDA monitoring and enforcement provisions</a:t>
            </a:r>
          </a:p>
          <a:p>
            <a:pPr marL="465138" indent="-465138">
              <a:spcBef>
                <a:spcPct val="50000"/>
              </a:spcBef>
              <a:spcAft>
                <a:spcPts val="1200"/>
              </a:spcAft>
              <a:buFont typeface="Arial" charset="0"/>
              <a:buChar char="•"/>
            </a:pPr>
            <a:r>
              <a:rPr lang="en-US" sz="2400" dirty="0"/>
              <a:t>Provide the details for the process just described</a:t>
            </a:r>
          </a:p>
          <a:p>
            <a:pPr marL="465138" indent="-465138">
              <a:spcBef>
                <a:spcPct val="50000"/>
              </a:spcBef>
              <a:spcAft>
                <a:spcPts val="1200"/>
              </a:spcAft>
              <a:buFont typeface="Arial" charset="0"/>
              <a:buChar char="•"/>
            </a:pPr>
            <a:r>
              <a:rPr lang="en-US" sz="2400" dirty="0" smtClean="0"/>
              <a:t>Changed </a:t>
            </a:r>
            <a:r>
              <a:rPr lang="en-US" sz="2400" dirty="0"/>
              <a:t>substantially </a:t>
            </a:r>
            <a:r>
              <a:rPr lang="en-US" sz="2400" dirty="0" smtClean="0"/>
              <a:t>following the most recent </a:t>
            </a:r>
            <a:r>
              <a:rPr lang="en-US" sz="2400" dirty="0"/>
              <a:t>negotiated rulemaking</a:t>
            </a:r>
          </a:p>
          <a:p>
            <a:pPr marL="465138" indent="-465138">
              <a:spcBef>
                <a:spcPct val="50000"/>
              </a:spcBef>
              <a:buFontTx/>
              <a:buChar char="•"/>
            </a:pPr>
            <a:endParaRPr lang="en-US" sz="2400" dirty="0"/>
          </a:p>
        </p:txBody>
      </p:sp>
      <p:sp>
        <p:nvSpPr>
          <p:cNvPr id="33794" name="Rectangle 11"/>
          <p:cNvSpPr>
            <a:spLocks noChangeArrowheads="1"/>
          </p:cNvSpPr>
          <p:nvPr/>
        </p:nvSpPr>
        <p:spPr bwMode="auto">
          <a:xfrm>
            <a:off x="2057400" y="914400"/>
            <a:ext cx="6629400" cy="1066800"/>
          </a:xfrm>
          <a:prstGeom prst="rect">
            <a:avLst/>
          </a:prstGeom>
          <a:noFill/>
          <a:ln w="9525">
            <a:noFill/>
            <a:miter lim="800000"/>
            <a:headEnd/>
            <a:tailEnd/>
          </a:ln>
        </p:spPr>
        <p:txBody>
          <a:bodyPr anchor="ctr"/>
          <a:lstStyle/>
          <a:p>
            <a:pPr algn="ctr"/>
            <a:r>
              <a:rPr lang="en-US" sz="4000" b="1">
                <a:solidFill>
                  <a:schemeClr val="tx2"/>
                </a:solidFill>
              </a:rPr>
              <a:t>Enforcement Regulations </a:t>
            </a:r>
          </a:p>
        </p:txBody>
      </p:sp>
      <p:grpSp>
        <p:nvGrpSpPr>
          <p:cNvPr id="33795" name="Group 12"/>
          <p:cNvGrpSpPr>
            <a:grpSpLocks/>
          </p:cNvGrpSpPr>
          <p:nvPr/>
        </p:nvGrpSpPr>
        <p:grpSpPr bwMode="auto">
          <a:xfrm>
            <a:off x="228600" y="171450"/>
            <a:ext cx="8458200" cy="6229350"/>
            <a:chOff x="144" y="108"/>
            <a:chExt cx="5328" cy="3924"/>
          </a:xfrm>
        </p:grpSpPr>
        <p:grpSp>
          <p:nvGrpSpPr>
            <p:cNvPr id="33797" name="Group 13"/>
            <p:cNvGrpSpPr>
              <a:grpSpLocks/>
            </p:cNvGrpSpPr>
            <p:nvPr/>
          </p:nvGrpSpPr>
          <p:grpSpPr bwMode="auto">
            <a:xfrm>
              <a:off x="144" y="108"/>
              <a:ext cx="5328" cy="3924"/>
              <a:chOff x="144" y="108"/>
              <a:chExt cx="5328" cy="3924"/>
            </a:xfrm>
          </p:grpSpPr>
          <p:pic>
            <p:nvPicPr>
              <p:cNvPr id="33799" name="Picture 14"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33800" name="Rectangle 1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33801" name="Picture 1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33802" name="Line 1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33803" name="Picture 18"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33798" name="Picture 19"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33796" name="Slide Number Placeholder 11"/>
          <p:cNvSpPr>
            <a:spLocks noGrp="1"/>
          </p:cNvSpPr>
          <p:nvPr>
            <p:ph type="sldNum" sz="quarter" idx="12"/>
          </p:nvPr>
        </p:nvSpPr>
        <p:spPr>
          <a:noFill/>
        </p:spPr>
        <p:txBody>
          <a:bodyPr/>
          <a:lstStyle/>
          <a:p>
            <a:fld id="{20B3EC93-BD06-4ECE-B7C9-06E5AE88C5A0}" type="slidenum">
              <a:rPr lang="en-US" smtClean="0"/>
              <a:pPr/>
              <a:t>19</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4"/>
          <p:cNvSpPr>
            <a:spLocks noGrp="1"/>
          </p:cNvSpPr>
          <p:nvPr>
            <p:ph type="title"/>
          </p:nvPr>
        </p:nvSpPr>
        <p:spPr>
          <a:xfrm>
            <a:off x="1600200" y="914400"/>
            <a:ext cx="7086600" cy="731838"/>
          </a:xfrm>
        </p:spPr>
        <p:txBody>
          <a:bodyPr/>
          <a:lstStyle/>
          <a:p>
            <a:r>
              <a:rPr lang="en-US" b="1"/>
              <a:t>Presentation Outline</a:t>
            </a:r>
          </a:p>
        </p:txBody>
      </p:sp>
      <p:sp>
        <p:nvSpPr>
          <p:cNvPr id="16386" name="Content Placeholder 5"/>
          <p:cNvSpPr>
            <a:spLocks noGrp="1"/>
          </p:cNvSpPr>
          <p:nvPr>
            <p:ph idx="1"/>
          </p:nvPr>
        </p:nvSpPr>
        <p:spPr>
          <a:xfrm>
            <a:off x="1353207" y="1978025"/>
            <a:ext cx="7543800" cy="4267200"/>
          </a:xfrm>
        </p:spPr>
        <p:txBody>
          <a:bodyPr/>
          <a:lstStyle/>
          <a:p>
            <a:pPr marL="457200" indent="-457200">
              <a:buFont typeface="Wingdings" pitchFamily="2" charset="2"/>
              <a:buChar char="q"/>
            </a:pPr>
            <a:r>
              <a:rPr lang="en-US" sz="2400" dirty="0"/>
              <a:t>NAHASDA monitoring and enforcement provisions</a:t>
            </a:r>
          </a:p>
          <a:p>
            <a:pPr marL="457200" indent="-457200">
              <a:buFont typeface="Wingdings" pitchFamily="2" charset="2"/>
              <a:buChar char="q"/>
            </a:pPr>
            <a:endParaRPr lang="en-US" sz="2400" dirty="0"/>
          </a:p>
          <a:p>
            <a:pPr marL="457200" indent="-457200">
              <a:buFont typeface="Wingdings" pitchFamily="2" charset="2"/>
              <a:buChar char="q"/>
            </a:pPr>
            <a:r>
              <a:rPr lang="en-US" sz="2400" dirty="0"/>
              <a:t>HUD enforcement process for NAHASDA recipients</a:t>
            </a:r>
          </a:p>
          <a:p>
            <a:pPr marL="457200" indent="-457200">
              <a:buFont typeface="Wingdings" pitchFamily="2" charset="2"/>
              <a:buChar char="q"/>
            </a:pPr>
            <a:endParaRPr lang="en-US" sz="2400" dirty="0"/>
          </a:p>
          <a:p>
            <a:pPr marL="457200" indent="-457200">
              <a:buFont typeface="Wingdings" pitchFamily="2" charset="2"/>
              <a:buChar char="q"/>
            </a:pPr>
            <a:r>
              <a:rPr lang="en-US" sz="2400" dirty="0"/>
              <a:t>Applicable HUD monitoring and enforcement regulations </a:t>
            </a:r>
          </a:p>
          <a:p>
            <a:pPr marL="0" indent="0">
              <a:buNone/>
            </a:pPr>
            <a:endParaRPr lang="en-US" sz="2400" dirty="0"/>
          </a:p>
          <a:p>
            <a:pPr marL="457200" indent="-457200">
              <a:buFont typeface="Wingdings" pitchFamily="2" charset="2"/>
              <a:buChar char="q"/>
            </a:pPr>
            <a:r>
              <a:rPr lang="en-US" sz="2400" dirty="0"/>
              <a:t>Current issues</a:t>
            </a:r>
          </a:p>
          <a:p>
            <a:pPr marL="457200" indent="-457200">
              <a:buFontTx/>
              <a:buAutoNum type="alphaUcPeriod" startAt="2"/>
            </a:pPr>
            <a:endParaRPr lang="en-US" sz="2400" dirty="0"/>
          </a:p>
        </p:txBody>
      </p:sp>
      <p:sp>
        <p:nvSpPr>
          <p:cNvPr id="16387" name="Slide Number Placeholder 3"/>
          <p:cNvSpPr>
            <a:spLocks noGrp="1"/>
          </p:cNvSpPr>
          <p:nvPr>
            <p:ph type="sldNum" sz="quarter" idx="12"/>
          </p:nvPr>
        </p:nvSpPr>
        <p:spPr>
          <a:noFill/>
        </p:spPr>
        <p:txBody>
          <a:bodyPr/>
          <a:lstStyle/>
          <a:p>
            <a:fld id="{670DF77F-E1BB-44A4-96B7-60DE60EBEB51}" type="slidenum">
              <a:rPr lang="en-US" smtClean="0"/>
              <a:pPr/>
              <a:t>2</a:t>
            </a:fld>
            <a:endParaRPr lang="en-US"/>
          </a:p>
        </p:txBody>
      </p:sp>
      <p:grpSp>
        <p:nvGrpSpPr>
          <p:cNvPr id="16388" name="Group 17"/>
          <p:cNvGrpSpPr>
            <a:grpSpLocks/>
          </p:cNvGrpSpPr>
          <p:nvPr/>
        </p:nvGrpSpPr>
        <p:grpSpPr bwMode="auto">
          <a:xfrm>
            <a:off x="228600" y="171450"/>
            <a:ext cx="8458200" cy="6229350"/>
            <a:chOff x="144" y="108"/>
            <a:chExt cx="5328" cy="3924"/>
          </a:xfrm>
        </p:grpSpPr>
        <p:grpSp>
          <p:nvGrpSpPr>
            <p:cNvPr id="16389" name="Group 13"/>
            <p:cNvGrpSpPr>
              <a:grpSpLocks/>
            </p:cNvGrpSpPr>
            <p:nvPr/>
          </p:nvGrpSpPr>
          <p:grpSpPr bwMode="auto">
            <a:xfrm>
              <a:off x="144" y="108"/>
              <a:ext cx="5328" cy="3924"/>
              <a:chOff x="144" y="108"/>
              <a:chExt cx="5328" cy="3924"/>
            </a:xfrm>
          </p:grpSpPr>
          <p:pic>
            <p:nvPicPr>
              <p:cNvPr id="16391"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16392"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16393"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16394"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16395"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16390"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1295400" y="1722438"/>
            <a:ext cx="7391400" cy="5753100"/>
          </a:xfrm>
          <a:prstGeom prst="rect">
            <a:avLst/>
          </a:prstGeom>
          <a:noFill/>
          <a:ln w="9525">
            <a:noFill/>
            <a:miter lim="800000"/>
            <a:headEnd/>
            <a:tailEnd/>
          </a:ln>
          <a:effectLst/>
        </p:spPr>
        <p:txBody>
          <a:bodyPr>
            <a:spAutoFit/>
          </a:bodyPr>
          <a:lstStyle/>
          <a:p>
            <a:pPr marL="465138" indent="-465138">
              <a:spcBef>
                <a:spcPct val="50000"/>
              </a:spcBef>
              <a:buFont typeface="Arial" charset="0"/>
              <a:buChar char="•"/>
            </a:pPr>
            <a:r>
              <a:rPr lang="en-US" sz="2400" b="1" u="sng" dirty="0"/>
              <a:t>1000.502(d).</a:t>
            </a:r>
            <a:r>
              <a:rPr lang="en-US" sz="2400" dirty="0"/>
              <a:t>  HUD monitoring consists of on-site as well as off-site review of records, reports, and audits.</a:t>
            </a:r>
          </a:p>
          <a:p>
            <a:pPr marL="465138" indent="-465138">
              <a:spcBef>
                <a:spcPct val="50000"/>
              </a:spcBef>
              <a:buFontTx/>
              <a:buChar char="•"/>
            </a:pPr>
            <a:r>
              <a:rPr lang="en-US" sz="2400" dirty="0"/>
              <a:t>Under original NAHASDA statute, HUD was to conduct review at least annually including on-site</a:t>
            </a:r>
          </a:p>
          <a:p>
            <a:pPr marL="465138" indent="-465138">
              <a:spcBef>
                <a:spcPct val="50000"/>
              </a:spcBef>
              <a:buFontTx/>
              <a:buChar char="•"/>
            </a:pPr>
            <a:r>
              <a:rPr lang="en-US" sz="2400" dirty="0"/>
              <a:t>Now HUD still to review annually, but on-site at an “appropriate level.”</a:t>
            </a:r>
          </a:p>
          <a:p>
            <a:pPr marL="465138" indent="-465138">
              <a:spcBef>
                <a:spcPct val="50000"/>
              </a:spcBef>
              <a:buFontTx/>
              <a:buChar char="•"/>
            </a:pPr>
            <a:r>
              <a:rPr lang="en-US" sz="2400" b="1" u="sng" dirty="0"/>
              <a:t>1000.522.</a:t>
            </a:r>
            <a:r>
              <a:rPr lang="en-US" sz="2400" b="1" dirty="0"/>
              <a:t>  </a:t>
            </a:r>
            <a:r>
              <a:rPr lang="en-US" dirty="0"/>
              <a:t>  </a:t>
            </a:r>
            <a:r>
              <a:rPr lang="en-US" sz="2400" dirty="0"/>
              <a:t>HUD must generally give 30 days notice of an on-site review, unless there is an emergency.</a:t>
            </a:r>
          </a:p>
          <a:p>
            <a:pPr marL="922338" lvl="1" indent="-465138">
              <a:spcBef>
                <a:spcPct val="50000"/>
              </a:spcBef>
            </a:pPr>
            <a:endParaRPr lang="en-US" sz="2000" dirty="0"/>
          </a:p>
          <a:p>
            <a:pPr marL="465138" indent="-465138">
              <a:spcBef>
                <a:spcPct val="50000"/>
              </a:spcBef>
            </a:pPr>
            <a:endParaRPr lang="en-US" sz="2400" dirty="0"/>
          </a:p>
          <a:p>
            <a:pPr marL="465138" indent="-465138">
              <a:spcBef>
                <a:spcPct val="50000"/>
              </a:spcBef>
            </a:pPr>
            <a:endParaRPr lang="en-US" sz="2000" dirty="0"/>
          </a:p>
        </p:txBody>
      </p:sp>
      <p:sp>
        <p:nvSpPr>
          <p:cNvPr id="35842" name="Rectangle 3"/>
          <p:cNvSpPr>
            <a:spLocks noChangeArrowheads="1"/>
          </p:cNvSpPr>
          <p:nvPr/>
        </p:nvSpPr>
        <p:spPr bwMode="auto">
          <a:xfrm>
            <a:off x="457200" y="609600"/>
            <a:ext cx="8229600" cy="1371600"/>
          </a:xfrm>
          <a:prstGeom prst="rect">
            <a:avLst/>
          </a:prstGeom>
          <a:noFill/>
          <a:ln w="9525">
            <a:noFill/>
            <a:miter lim="800000"/>
            <a:headEnd/>
            <a:tailEnd/>
          </a:ln>
        </p:spPr>
        <p:txBody>
          <a:bodyPr anchor="ctr"/>
          <a:lstStyle/>
          <a:p>
            <a:pPr algn="ctr"/>
            <a:r>
              <a:rPr lang="en-US" sz="4000" b="1">
                <a:solidFill>
                  <a:schemeClr val="tx2"/>
                </a:solidFill>
              </a:rPr>
              <a:t>             Enforcement Regulations </a:t>
            </a:r>
          </a:p>
        </p:txBody>
      </p:sp>
      <p:grpSp>
        <p:nvGrpSpPr>
          <p:cNvPr id="35843" name="Group 4"/>
          <p:cNvGrpSpPr>
            <a:grpSpLocks/>
          </p:cNvGrpSpPr>
          <p:nvPr/>
        </p:nvGrpSpPr>
        <p:grpSpPr bwMode="auto">
          <a:xfrm>
            <a:off x="228600" y="171450"/>
            <a:ext cx="8458200" cy="6229350"/>
            <a:chOff x="144" y="108"/>
            <a:chExt cx="5328" cy="3924"/>
          </a:xfrm>
        </p:grpSpPr>
        <p:grpSp>
          <p:nvGrpSpPr>
            <p:cNvPr id="35845" name="Group 5"/>
            <p:cNvGrpSpPr>
              <a:grpSpLocks/>
            </p:cNvGrpSpPr>
            <p:nvPr/>
          </p:nvGrpSpPr>
          <p:grpSpPr bwMode="auto">
            <a:xfrm>
              <a:off x="144" y="108"/>
              <a:ext cx="5328" cy="3924"/>
              <a:chOff x="144" y="108"/>
              <a:chExt cx="5328" cy="3924"/>
            </a:xfrm>
          </p:grpSpPr>
          <p:pic>
            <p:nvPicPr>
              <p:cNvPr id="3584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3584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3584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3585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3585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3584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35844" name="Slide Number Placeholder 11"/>
          <p:cNvSpPr>
            <a:spLocks noGrp="1"/>
          </p:cNvSpPr>
          <p:nvPr>
            <p:ph type="sldNum" sz="quarter" idx="12"/>
          </p:nvPr>
        </p:nvSpPr>
        <p:spPr>
          <a:noFill/>
        </p:spPr>
        <p:txBody>
          <a:bodyPr/>
          <a:lstStyle/>
          <a:p>
            <a:fld id="{C7846AEA-4630-4EF8-A305-8A94DF46C345}" type="slidenum">
              <a:rPr lang="en-US" smtClean="0"/>
              <a:pPr/>
              <a:t>20</a:t>
            </a:fld>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ChangeArrowheads="1"/>
          </p:cNvSpPr>
          <p:nvPr/>
        </p:nvSpPr>
        <p:spPr bwMode="auto">
          <a:xfrm>
            <a:off x="533400" y="1528597"/>
            <a:ext cx="8382000" cy="4716627"/>
          </a:xfrm>
          <a:prstGeom prst="rect">
            <a:avLst/>
          </a:prstGeom>
          <a:noFill/>
          <a:ln w="9525">
            <a:noFill/>
            <a:miter lim="800000"/>
            <a:headEnd/>
            <a:tailEnd/>
          </a:ln>
        </p:spPr>
        <p:txBody>
          <a:bodyPr/>
          <a:lstStyle/>
          <a:p>
            <a:pPr marL="914400" lvl="1" indent="-457200">
              <a:lnSpc>
                <a:spcPct val="80000"/>
              </a:lnSpc>
              <a:spcBef>
                <a:spcPct val="20000"/>
              </a:spcBef>
            </a:pPr>
            <a:r>
              <a:rPr lang="en-US" sz="2400" dirty="0">
                <a:cs typeface="Arial" charset="0"/>
              </a:rPr>
              <a:t>•	</a:t>
            </a:r>
          </a:p>
          <a:p>
            <a:pPr marL="914400" lvl="1" indent="-457200">
              <a:lnSpc>
                <a:spcPct val="80000"/>
              </a:lnSpc>
              <a:spcBef>
                <a:spcPct val="20000"/>
              </a:spcBef>
            </a:pPr>
            <a:r>
              <a:rPr lang="en-US" sz="2400" b="1" dirty="0">
                <a:cs typeface="Arial" charset="0"/>
              </a:rPr>
              <a:t>	</a:t>
            </a:r>
            <a:r>
              <a:rPr lang="en-US" sz="2400" b="1" u="sng" dirty="0">
                <a:cs typeface="Arial" charset="0"/>
              </a:rPr>
              <a:t>Paragraph 503(a):</a:t>
            </a:r>
            <a:r>
              <a:rPr lang="en-US" sz="2400" u="sng" dirty="0">
                <a:cs typeface="Arial" charset="0"/>
              </a:rPr>
              <a:t> </a:t>
            </a:r>
          </a:p>
          <a:p>
            <a:pPr marL="1371600" lvl="2" indent="-457200">
              <a:lnSpc>
                <a:spcPct val="80000"/>
              </a:lnSpc>
              <a:spcBef>
                <a:spcPct val="20000"/>
              </a:spcBef>
              <a:buFont typeface="Arial" charset="0"/>
              <a:buChar char="•"/>
            </a:pPr>
            <a:r>
              <a:rPr lang="en-US" sz="2400" dirty="0">
                <a:cs typeface="Arial" charset="0"/>
              </a:rPr>
              <a:t>Codifies the HUD standard risk assessment factors that HUD uses to determine the frequency and priority for monitoring a particular recipient. </a:t>
            </a:r>
          </a:p>
          <a:p>
            <a:pPr marL="1828800" lvl="3" indent="-457200">
              <a:lnSpc>
                <a:spcPct val="80000"/>
              </a:lnSpc>
              <a:spcBef>
                <a:spcPct val="20000"/>
              </a:spcBef>
              <a:buFont typeface="Wingdings" pitchFamily="2" charset="2"/>
              <a:buChar char="v"/>
            </a:pPr>
            <a:r>
              <a:rPr lang="en-US" sz="2000" u="sng" dirty="0">
                <a:cs typeface="Arial" charset="0"/>
              </a:rPr>
              <a:t>Factors Include</a:t>
            </a:r>
            <a:r>
              <a:rPr lang="en-US" sz="2000" dirty="0">
                <a:cs typeface="Arial" charset="0"/>
              </a:rPr>
              <a:t>: annual grant amount; disbursed </a:t>
            </a:r>
            <a:endParaRPr lang="en-US" sz="2000" dirty="0" smtClean="0">
              <a:cs typeface="Arial" charset="0"/>
            </a:endParaRPr>
          </a:p>
          <a:p>
            <a:pPr marL="1828800" lvl="3" indent="-457200">
              <a:lnSpc>
                <a:spcPct val="80000"/>
              </a:lnSpc>
              <a:spcBef>
                <a:spcPct val="20000"/>
              </a:spcBef>
              <a:buFont typeface="Wingdings" pitchFamily="2" charset="2"/>
              <a:buChar char="v"/>
            </a:pPr>
            <a:r>
              <a:rPr lang="en-US" sz="2000" dirty="0" smtClean="0">
                <a:cs typeface="Arial" charset="0"/>
              </a:rPr>
              <a:t>amounts</a:t>
            </a:r>
            <a:r>
              <a:rPr lang="en-US" sz="2000" dirty="0">
                <a:cs typeface="Arial" charset="0"/>
              </a:rPr>
              <a:t>; months since last on-site monitoring; delinquent IPA audits; open audit findings; conclusions of auditor; delinquent APRs or ASERs; status of corrective action plan or performance agreement; recipient self-monitoring; inspection of 1937 Act units; preservation of 1937 Act units; </a:t>
            </a:r>
          </a:p>
          <a:p>
            <a:pPr marL="1828800" lvl="3" indent="-457200">
              <a:lnSpc>
                <a:spcPct val="80000"/>
              </a:lnSpc>
              <a:spcBef>
                <a:spcPct val="20000"/>
              </a:spcBef>
              <a:buFont typeface="Wingdings" pitchFamily="2" charset="2"/>
              <a:buChar char="v"/>
            </a:pPr>
            <a:r>
              <a:rPr lang="en-US" sz="2000" dirty="0">
                <a:cs typeface="Arial" charset="0"/>
              </a:rPr>
              <a:t>And any other factors that may be determined by HUD, consistent with HUD’s consultation policy.</a:t>
            </a:r>
          </a:p>
          <a:p>
            <a:pPr marL="914400" lvl="1" indent="-457200">
              <a:lnSpc>
                <a:spcPct val="80000"/>
              </a:lnSpc>
              <a:spcBef>
                <a:spcPct val="20000"/>
              </a:spcBef>
            </a:pPr>
            <a:endParaRPr lang="en-US" sz="2400" dirty="0">
              <a:cs typeface="Arial" charset="0"/>
            </a:endParaRPr>
          </a:p>
          <a:p>
            <a:pPr marL="914400" lvl="1" indent="-457200">
              <a:lnSpc>
                <a:spcPct val="80000"/>
              </a:lnSpc>
              <a:spcBef>
                <a:spcPct val="20000"/>
              </a:spcBef>
            </a:pPr>
            <a:r>
              <a:rPr lang="en-US" sz="2400" dirty="0">
                <a:cs typeface="Arial" charset="0"/>
              </a:rPr>
              <a:t>	</a:t>
            </a:r>
          </a:p>
        </p:txBody>
      </p:sp>
      <p:sp>
        <p:nvSpPr>
          <p:cNvPr id="37890" name="Rectangle 3"/>
          <p:cNvSpPr>
            <a:spLocks noChangeArrowheads="1"/>
          </p:cNvSpPr>
          <p:nvPr/>
        </p:nvSpPr>
        <p:spPr bwMode="auto">
          <a:xfrm>
            <a:off x="2057400" y="914400"/>
            <a:ext cx="6858000" cy="1295400"/>
          </a:xfrm>
          <a:prstGeom prst="rect">
            <a:avLst/>
          </a:prstGeom>
          <a:noFill/>
          <a:ln w="9525">
            <a:noFill/>
            <a:miter lim="800000"/>
            <a:headEnd/>
            <a:tailEnd/>
          </a:ln>
        </p:spPr>
        <p:txBody>
          <a:bodyPr anchor="ctr"/>
          <a:lstStyle/>
          <a:p>
            <a:pPr algn="ctr"/>
            <a:r>
              <a:rPr lang="en-US" sz="4000" b="1" dirty="0"/>
              <a:t>Enforcement Regulations</a:t>
            </a:r>
            <a:br>
              <a:rPr lang="en-US" sz="4000" b="1" dirty="0"/>
            </a:br>
            <a:endParaRPr lang="en-US" sz="4000" dirty="0">
              <a:solidFill>
                <a:srgbClr val="FF0000"/>
              </a:solidFill>
            </a:endParaRPr>
          </a:p>
        </p:txBody>
      </p:sp>
      <p:grpSp>
        <p:nvGrpSpPr>
          <p:cNvPr id="37891" name="Group 4"/>
          <p:cNvGrpSpPr>
            <a:grpSpLocks/>
          </p:cNvGrpSpPr>
          <p:nvPr/>
        </p:nvGrpSpPr>
        <p:grpSpPr bwMode="auto">
          <a:xfrm>
            <a:off x="228600" y="171450"/>
            <a:ext cx="8458200" cy="6229350"/>
            <a:chOff x="144" y="108"/>
            <a:chExt cx="5328" cy="3924"/>
          </a:xfrm>
        </p:grpSpPr>
        <p:grpSp>
          <p:nvGrpSpPr>
            <p:cNvPr id="37893" name="Group 5"/>
            <p:cNvGrpSpPr>
              <a:grpSpLocks/>
            </p:cNvGrpSpPr>
            <p:nvPr/>
          </p:nvGrpSpPr>
          <p:grpSpPr bwMode="auto">
            <a:xfrm>
              <a:off x="144" y="108"/>
              <a:ext cx="5328" cy="3924"/>
              <a:chOff x="144" y="108"/>
              <a:chExt cx="5328" cy="3924"/>
            </a:xfrm>
          </p:grpSpPr>
          <p:pic>
            <p:nvPicPr>
              <p:cNvPr id="37895"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37896"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37897"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37898"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37899"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37894"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37892" name="Slide Number Placeholder 11"/>
          <p:cNvSpPr>
            <a:spLocks noGrp="1"/>
          </p:cNvSpPr>
          <p:nvPr>
            <p:ph type="sldNum" sz="quarter" idx="12"/>
          </p:nvPr>
        </p:nvSpPr>
        <p:spPr>
          <a:noFill/>
        </p:spPr>
        <p:txBody>
          <a:bodyPr/>
          <a:lstStyle/>
          <a:p>
            <a:fld id="{B199F2AF-59A5-43AC-91F2-CCEF6427F179}" type="slidenum">
              <a:rPr lang="en-US" smtClean="0"/>
              <a:pPr/>
              <a:t>21</a:t>
            </a:fld>
            <a:endParaRPr 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266825" y="1885950"/>
            <a:ext cx="7543800" cy="4038600"/>
          </a:xfrm>
          <a:prstGeom prst="rect">
            <a:avLst/>
          </a:prstGeom>
          <a:noFill/>
          <a:ln w="9525">
            <a:noFill/>
            <a:miter lim="800000"/>
            <a:headEnd/>
            <a:tailEnd/>
          </a:ln>
        </p:spPr>
        <p:txBody>
          <a:bodyPr/>
          <a:lstStyle/>
          <a:p>
            <a:pPr marL="457200" indent="-457200">
              <a:lnSpc>
                <a:spcPct val="80000"/>
              </a:lnSpc>
              <a:spcBef>
                <a:spcPct val="20000"/>
              </a:spcBef>
              <a:buFontTx/>
              <a:buChar char="•"/>
            </a:pPr>
            <a:r>
              <a:rPr lang="en-US" sz="2400" b="1" u="sng" dirty="0"/>
              <a:t>Paragraph 503(b):</a:t>
            </a:r>
          </a:p>
          <a:p>
            <a:pPr marL="457200" indent="-457200">
              <a:lnSpc>
                <a:spcPct val="80000"/>
              </a:lnSpc>
              <a:spcBef>
                <a:spcPct val="20000"/>
              </a:spcBef>
            </a:pPr>
            <a:r>
              <a:rPr lang="en-US" sz="2400" dirty="0"/>
              <a:t>	Provides for the level of monitoring that HUD </a:t>
            </a:r>
            <a:r>
              <a:rPr lang="en-US" sz="2400" dirty="0" smtClean="0"/>
              <a:t>will </a:t>
            </a:r>
            <a:r>
              <a:rPr lang="en-US" sz="2400" dirty="0"/>
              <a:t>apply once a recipient has been selected for monitoring.  HUD </a:t>
            </a:r>
            <a:r>
              <a:rPr lang="en-US" sz="2400" dirty="0" smtClean="0"/>
              <a:t>will:</a:t>
            </a:r>
            <a:endParaRPr lang="en-US" sz="2400" dirty="0"/>
          </a:p>
          <a:p>
            <a:pPr marL="457200" indent="-457200">
              <a:lnSpc>
                <a:spcPct val="80000"/>
              </a:lnSpc>
              <a:spcBef>
                <a:spcPct val="20000"/>
              </a:spcBef>
            </a:pPr>
            <a:endParaRPr lang="en-US" sz="1200" dirty="0"/>
          </a:p>
          <a:p>
            <a:pPr marL="914400" lvl="1" indent="-457200">
              <a:lnSpc>
                <a:spcPct val="80000"/>
              </a:lnSpc>
              <a:spcBef>
                <a:spcPct val="20000"/>
              </a:spcBef>
              <a:buFont typeface="Arial" charset="0"/>
              <a:buAutoNum type="arabicPeriod"/>
            </a:pPr>
            <a:r>
              <a:rPr lang="en-US" sz="2000" dirty="0"/>
              <a:t>Review recipient program compliance for the current program year and the two (2) prior program years;</a:t>
            </a:r>
          </a:p>
          <a:p>
            <a:pPr marL="914400" lvl="1" indent="-457200">
              <a:lnSpc>
                <a:spcPct val="80000"/>
              </a:lnSpc>
              <a:spcBef>
                <a:spcPct val="20000"/>
              </a:spcBef>
              <a:buFont typeface="Arial" charset="0"/>
              <a:buAutoNum type="arabicPeriod"/>
            </a:pPr>
            <a:endParaRPr lang="en-US" sz="1200" dirty="0"/>
          </a:p>
          <a:p>
            <a:pPr marL="914400" lvl="1" indent="-457200">
              <a:lnSpc>
                <a:spcPct val="80000"/>
              </a:lnSpc>
              <a:spcBef>
                <a:spcPct val="20000"/>
              </a:spcBef>
              <a:buFont typeface="Arial" charset="0"/>
              <a:buAutoNum type="arabicPeriod"/>
            </a:pPr>
            <a:r>
              <a:rPr lang="en-US" sz="2000" dirty="0"/>
              <a:t>Complete on-site inspection of no more than 10 dwelling units or 10% of the total dwelling units, whichever is greater; and</a:t>
            </a:r>
          </a:p>
          <a:p>
            <a:pPr marL="914400" lvl="1" indent="-457200">
              <a:lnSpc>
                <a:spcPct val="80000"/>
              </a:lnSpc>
              <a:spcBef>
                <a:spcPct val="20000"/>
              </a:spcBef>
              <a:buFont typeface="Arial" charset="0"/>
              <a:buAutoNum type="arabicPeriod"/>
            </a:pPr>
            <a:endParaRPr lang="en-US" sz="1200" dirty="0"/>
          </a:p>
          <a:p>
            <a:pPr marL="914400" lvl="1" indent="-457200">
              <a:lnSpc>
                <a:spcPct val="80000"/>
              </a:lnSpc>
              <a:spcBef>
                <a:spcPct val="20000"/>
              </a:spcBef>
              <a:buFont typeface="Arial" charset="0"/>
              <a:buAutoNum type="arabicPeriod"/>
            </a:pPr>
            <a:r>
              <a:rPr lang="en-US" sz="2000" dirty="0"/>
              <a:t>Review of no more than 10 client files or 10% of client files, whichever is greater.</a:t>
            </a:r>
          </a:p>
          <a:p>
            <a:pPr marL="457200" indent="-457200">
              <a:lnSpc>
                <a:spcPct val="80000"/>
              </a:lnSpc>
              <a:spcBef>
                <a:spcPct val="20000"/>
              </a:spcBef>
              <a:buFontTx/>
              <a:buChar char="•"/>
            </a:pPr>
            <a:endParaRPr lang="en-US" sz="2400" dirty="0"/>
          </a:p>
        </p:txBody>
      </p:sp>
      <p:sp>
        <p:nvSpPr>
          <p:cNvPr id="38914" name="Rectangle 3"/>
          <p:cNvSpPr>
            <a:spLocks noChangeArrowheads="1"/>
          </p:cNvSpPr>
          <p:nvPr/>
        </p:nvSpPr>
        <p:spPr bwMode="auto">
          <a:xfrm>
            <a:off x="1143000" y="838200"/>
            <a:ext cx="7543800" cy="1219200"/>
          </a:xfrm>
          <a:prstGeom prst="rect">
            <a:avLst/>
          </a:prstGeom>
          <a:noFill/>
          <a:ln w="9525">
            <a:noFill/>
            <a:miter lim="800000"/>
            <a:headEnd/>
            <a:tailEnd/>
          </a:ln>
        </p:spPr>
        <p:txBody>
          <a:bodyPr anchor="ctr"/>
          <a:lstStyle/>
          <a:p>
            <a:pPr algn="ctr"/>
            <a:r>
              <a:rPr lang="en-US" sz="3500" dirty="0">
                <a:solidFill>
                  <a:schemeClr val="tx2"/>
                </a:solidFill>
              </a:rPr>
              <a:t>	</a:t>
            </a:r>
            <a:r>
              <a:rPr lang="en-US" sz="4000" b="1" dirty="0"/>
              <a:t>Enforcement Regulations</a:t>
            </a:r>
          </a:p>
          <a:p>
            <a:pPr algn="ctr"/>
            <a:endParaRPr lang="en-US" sz="4000" b="1" dirty="0">
              <a:solidFill>
                <a:srgbClr val="C00000"/>
              </a:solidFill>
            </a:endParaRPr>
          </a:p>
        </p:txBody>
      </p:sp>
      <p:grpSp>
        <p:nvGrpSpPr>
          <p:cNvPr id="38915" name="Group 4"/>
          <p:cNvGrpSpPr>
            <a:grpSpLocks/>
          </p:cNvGrpSpPr>
          <p:nvPr/>
        </p:nvGrpSpPr>
        <p:grpSpPr bwMode="auto">
          <a:xfrm>
            <a:off x="228600" y="171450"/>
            <a:ext cx="8458200" cy="6229350"/>
            <a:chOff x="144" y="108"/>
            <a:chExt cx="5328" cy="3924"/>
          </a:xfrm>
        </p:grpSpPr>
        <p:grpSp>
          <p:nvGrpSpPr>
            <p:cNvPr id="38917" name="Group 5"/>
            <p:cNvGrpSpPr>
              <a:grpSpLocks/>
            </p:cNvGrpSpPr>
            <p:nvPr/>
          </p:nvGrpSpPr>
          <p:grpSpPr bwMode="auto">
            <a:xfrm>
              <a:off x="144" y="108"/>
              <a:ext cx="5328" cy="3924"/>
              <a:chOff x="144" y="108"/>
              <a:chExt cx="5328" cy="3924"/>
            </a:xfrm>
          </p:grpSpPr>
          <p:pic>
            <p:nvPicPr>
              <p:cNvPr id="38919"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38920"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38921"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38922"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38923"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38918"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38916" name="Slide Number Placeholder 11"/>
          <p:cNvSpPr>
            <a:spLocks noGrp="1"/>
          </p:cNvSpPr>
          <p:nvPr>
            <p:ph type="sldNum" sz="quarter" idx="12"/>
          </p:nvPr>
        </p:nvSpPr>
        <p:spPr>
          <a:noFill/>
        </p:spPr>
        <p:txBody>
          <a:bodyPr/>
          <a:lstStyle/>
          <a:p>
            <a:fld id="{87F1EBAB-8992-4CF3-91AA-7EAEAC705027}" type="slidenum">
              <a:rPr lang="en-US" smtClean="0"/>
              <a:pPr/>
              <a:t>22</a:t>
            </a:fld>
            <a:endParaRPr lang="en-US"/>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1219200" y="1428750"/>
            <a:ext cx="7772400" cy="5048250"/>
          </a:xfrm>
          <a:prstGeom prst="rect">
            <a:avLst/>
          </a:prstGeom>
          <a:noFill/>
          <a:ln w="9525">
            <a:noFill/>
            <a:miter lim="800000"/>
            <a:headEnd/>
            <a:tailEnd/>
          </a:ln>
          <a:effectLst/>
        </p:spPr>
        <p:txBody>
          <a:bodyPr/>
          <a:lstStyle/>
          <a:p>
            <a:pPr marL="342900" indent="-342900">
              <a:lnSpc>
                <a:spcPct val="80000"/>
              </a:lnSpc>
              <a:spcBef>
                <a:spcPct val="20000"/>
              </a:spcBef>
            </a:pPr>
            <a:endParaRPr lang="en-US" sz="2400" dirty="0"/>
          </a:p>
          <a:p>
            <a:pPr marL="342900" indent="-342900">
              <a:lnSpc>
                <a:spcPct val="80000"/>
              </a:lnSpc>
              <a:spcBef>
                <a:spcPct val="20000"/>
              </a:spcBef>
              <a:buFont typeface="Arial" charset="0"/>
              <a:buChar char="•"/>
            </a:pPr>
            <a:r>
              <a:rPr lang="en-US" sz="2400" b="1" u="sng" dirty="0"/>
              <a:t>Paragraph 503(c):</a:t>
            </a:r>
          </a:p>
          <a:p>
            <a:pPr marL="342900" indent="-342900">
              <a:lnSpc>
                <a:spcPct val="80000"/>
              </a:lnSpc>
              <a:spcBef>
                <a:spcPct val="20000"/>
              </a:spcBef>
            </a:pPr>
            <a:r>
              <a:rPr lang="en-US" sz="2400" dirty="0"/>
              <a:t>	Provides that HUD may at any time undertake additional sampling and review of prior program years, subject to the records retention limitations, if HUD has credible information suggesting noncompliance.  </a:t>
            </a:r>
          </a:p>
          <a:p>
            <a:pPr marL="342900" indent="-342900">
              <a:lnSpc>
                <a:spcPct val="80000"/>
              </a:lnSpc>
              <a:spcBef>
                <a:spcPct val="20000"/>
              </a:spcBef>
            </a:pPr>
            <a:endParaRPr lang="en-US" sz="1200" dirty="0"/>
          </a:p>
          <a:p>
            <a:pPr marL="342900" indent="-342900">
              <a:lnSpc>
                <a:spcPct val="80000"/>
              </a:lnSpc>
              <a:spcBef>
                <a:spcPct val="20000"/>
              </a:spcBef>
              <a:buFont typeface="Arial" charset="0"/>
              <a:buChar char="•"/>
            </a:pPr>
            <a:r>
              <a:rPr lang="en-US" sz="2400" b="1" u="sng" dirty="0"/>
              <a:t>Paragraph 503(d):</a:t>
            </a:r>
          </a:p>
          <a:p>
            <a:pPr marL="342900" indent="-342900">
              <a:lnSpc>
                <a:spcPct val="80000"/>
              </a:lnSpc>
              <a:spcBef>
                <a:spcPct val="20000"/>
              </a:spcBef>
            </a:pPr>
            <a:r>
              <a:rPr lang="en-US" sz="2400" dirty="0"/>
              <a:t>	Provides that a recipient may request to enter into a self-monitoring agreement with HUD, under which HUD would not monitor the recipient, absent reasonable evidence of fraud, a pattern of non-compliance, or significant unlawful expenditure of </a:t>
            </a:r>
            <a:r>
              <a:rPr lang="en-US" sz="2400" dirty="0" err="1"/>
              <a:t>IHBG</a:t>
            </a:r>
            <a:r>
              <a:rPr lang="en-US" sz="2400" dirty="0"/>
              <a:t> funds. </a:t>
            </a:r>
          </a:p>
          <a:p>
            <a:pPr marL="742950" lvl="1" indent="-285750">
              <a:lnSpc>
                <a:spcPct val="80000"/>
              </a:lnSpc>
              <a:spcBef>
                <a:spcPct val="20000"/>
              </a:spcBef>
            </a:pPr>
            <a:endParaRPr lang="en-US" sz="1700" dirty="0"/>
          </a:p>
          <a:p>
            <a:pPr marL="742950" lvl="1" indent="-285750">
              <a:lnSpc>
                <a:spcPct val="80000"/>
              </a:lnSpc>
              <a:spcBef>
                <a:spcPct val="20000"/>
              </a:spcBef>
              <a:buFontTx/>
              <a:buChar char="–"/>
            </a:pPr>
            <a:endParaRPr lang="en-US" sz="1700" dirty="0"/>
          </a:p>
          <a:p>
            <a:pPr marL="742950" lvl="1" indent="-285750">
              <a:lnSpc>
                <a:spcPct val="80000"/>
              </a:lnSpc>
              <a:spcBef>
                <a:spcPct val="20000"/>
              </a:spcBef>
            </a:pPr>
            <a:endParaRPr lang="en-US" sz="1700" dirty="0"/>
          </a:p>
          <a:p>
            <a:pPr marL="742950" lvl="1" indent="-285750">
              <a:lnSpc>
                <a:spcPct val="80000"/>
              </a:lnSpc>
              <a:spcBef>
                <a:spcPct val="20000"/>
              </a:spcBef>
              <a:buFontTx/>
              <a:buChar char="–"/>
            </a:pPr>
            <a:endParaRPr lang="en-US" sz="1900" dirty="0"/>
          </a:p>
        </p:txBody>
      </p:sp>
      <p:sp>
        <p:nvSpPr>
          <p:cNvPr id="39938" name="Rectangle 3"/>
          <p:cNvSpPr>
            <a:spLocks noChangeArrowheads="1"/>
          </p:cNvSpPr>
          <p:nvPr/>
        </p:nvSpPr>
        <p:spPr bwMode="auto">
          <a:xfrm rot="10800000" flipV="1">
            <a:off x="1143000" y="1618923"/>
            <a:ext cx="7543800" cy="323850"/>
          </a:xfrm>
          <a:prstGeom prst="rect">
            <a:avLst/>
          </a:prstGeom>
          <a:noFill/>
          <a:ln w="9525">
            <a:noFill/>
            <a:miter lim="800000"/>
            <a:headEnd/>
            <a:tailEnd/>
          </a:ln>
        </p:spPr>
        <p:txBody>
          <a:bodyPr anchor="ctr"/>
          <a:lstStyle/>
          <a:p>
            <a:pPr algn="ctr"/>
            <a:r>
              <a:rPr lang="en-US" sz="3500" dirty="0">
                <a:solidFill>
                  <a:schemeClr val="tx2"/>
                </a:solidFill>
              </a:rPr>
              <a:t>	</a:t>
            </a:r>
            <a:r>
              <a:rPr lang="en-US" sz="4000" b="1" dirty="0"/>
              <a:t>Enforcement Regulations</a:t>
            </a:r>
          </a:p>
          <a:p>
            <a:pPr algn="ctr"/>
            <a:endParaRPr lang="en-US" sz="4000" b="1" dirty="0">
              <a:solidFill>
                <a:srgbClr val="C00000"/>
              </a:solidFill>
            </a:endParaRPr>
          </a:p>
          <a:p>
            <a:pPr algn="ctr"/>
            <a:endParaRPr lang="en-US" sz="3500" dirty="0">
              <a:solidFill>
                <a:srgbClr val="FF0000"/>
              </a:solidFill>
            </a:endParaRPr>
          </a:p>
        </p:txBody>
      </p:sp>
      <p:grpSp>
        <p:nvGrpSpPr>
          <p:cNvPr id="39939" name="Group 4"/>
          <p:cNvGrpSpPr>
            <a:grpSpLocks/>
          </p:cNvGrpSpPr>
          <p:nvPr/>
        </p:nvGrpSpPr>
        <p:grpSpPr bwMode="auto">
          <a:xfrm>
            <a:off x="228600" y="171450"/>
            <a:ext cx="8458200" cy="6229350"/>
            <a:chOff x="144" y="108"/>
            <a:chExt cx="5328" cy="3924"/>
          </a:xfrm>
        </p:grpSpPr>
        <p:grpSp>
          <p:nvGrpSpPr>
            <p:cNvPr id="39941" name="Group 5"/>
            <p:cNvGrpSpPr>
              <a:grpSpLocks/>
            </p:cNvGrpSpPr>
            <p:nvPr/>
          </p:nvGrpSpPr>
          <p:grpSpPr bwMode="auto">
            <a:xfrm>
              <a:off x="144" y="108"/>
              <a:ext cx="5328" cy="3924"/>
              <a:chOff x="144" y="108"/>
              <a:chExt cx="5328" cy="3924"/>
            </a:xfrm>
          </p:grpSpPr>
          <p:pic>
            <p:nvPicPr>
              <p:cNvPr id="39943"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39944"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39945"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39946"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39947"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39942"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39940" name="Slide Number Placeholder 11"/>
          <p:cNvSpPr>
            <a:spLocks noGrp="1"/>
          </p:cNvSpPr>
          <p:nvPr>
            <p:ph type="sldNum" sz="quarter" idx="12"/>
          </p:nvPr>
        </p:nvSpPr>
        <p:spPr>
          <a:noFill/>
        </p:spPr>
        <p:txBody>
          <a:bodyPr/>
          <a:lstStyle/>
          <a:p>
            <a:fld id="{2ED9D476-1330-4C5F-B635-D1EC910D3300}" type="slidenum">
              <a:rPr lang="en-US" smtClean="0"/>
              <a:pPr/>
              <a:t>23</a:t>
            </a:fld>
            <a:endParaRPr lang="en-U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990600" y="1981200"/>
            <a:ext cx="7772400" cy="4343400"/>
          </a:xfrm>
          <a:prstGeom prst="rect">
            <a:avLst/>
          </a:prstGeom>
          <a:noFill/>
          <a:ln w="9525">
            <a:noFill/>
            <a:miter lim="800000"/>
            <a:headEnd/>
            <a:tailEnd/>
          </a:ln>
        </p:spPr>
        <p:txBody>
          <a:bodyPr/>
          <a:lstStyle/>
          <a:p>
            <a:pPr lvl="1">
              <a:spcBef>
                <a:spcPts val="1200"/>
              </a:spcBef>
            </a:pPr>
            <a:r>
              <a:rPr lang="en-US" sz="2400" b="1" u="sng" dirty="0">
                <a:solidFill>
                  <a:schemeClr val="tx2"/>
                </a:solidFill>
              </a:rPr>
              <a:t>1000.526</a:t>
            </a:r>
            <a:r>
              <a:rPr lang="en-US" sz="2400" dirty="0">
                <a:solidFill>
                  <a:schemeClr val="tx2"/>
                </a:solidFill>
              </a:rPr>
              <a:t>.  Information Considered by HUD in the Review Process</a:t>
            </a:r>
          </a:p>
          <a:p>
            <a:pPr lvl="1">
              <a:spcBef>
                <a:spcPts val="1200"/>
              </a:spcBef>
              <a:buFont typeface="Arial" charset="0"/>
              <a:buChar char="•"/>
            </a:pPr>
            <a:r>
              <a:rPr lang="en-US" sz="2400" dirty="0"/>
              <a:t>The approved IHP and any amendments thereto</a:t>
            </a:r>
          </a:p>
          <a:p>
            <a:pPr lvl="1">
              <a:spcBef>
                <a:spcPts val="1200"/>
              </a:spcBef>
              <a:buFont typeface="Arial" charset="0"/>
              <a:buChar char="•"/>
            </a:pPr>
            <a:r>
              <a:rPr lang="en-US" sz="2400" dirty="0"/>
              <a:t>Reports prepared by the recipient</a:t>
            </a:r>
          </a:p>
          <a:p>
            <a:pPr lvl="1">
              <a:spcBef>
                <a:spcPts val="1200"/>
              </a:spcBef>
              <a:buFont typeface="Arial" charset="0"/>
              <a:buChar char="•"/>
            </a:pPr>
            <a:r>
              <a:rPr lang="en-US" sz="2400" dirty="0"/>
              <a:t>Records maintained by the recipient</a:t>
            </a:r>
          </a:p>
          <a:p>
            <a:pPr lvl="1">
              <a:spcBef>
                <a:spcPts val="1200"/>
              </a:spcBef>
              <a:buFont typeface="Arial" charset="0"/>
              <a:buChar char="•"/>
            </a:pPr>
            <a:r>
              <a:rPr lang="en-US" sz="2400" dirty="0"/>
              <a:t>Results of HUD’s monitoring of performance including on-site evaluation</a:t>
            </a:r>
          </a:p>
          <a:p>
            <a:pPr lvl="1">
              <a:spcBef>
                <a:spcPts val="1200"/>
              </a:spcBef>
              <a:buFont typeface="Arial" charset="0"/>
              <a:buChar char="•"/>
            </a:pPr>
            <a:r>
              <a:rPr lang="en-US" sz="2400" dirty="0"/>
              <a:t>Audit reports</a:t>
            </a:r>
          </a:p>
          <a:p>
            <a:pPr lvl="1">
              <a:spcBef>
                <a:spcPts val="1200"/>
              </a:spcBef>
            </a:pPr>
            <a:endParaRPr lang="en-US" sz="2000" dirty="0"/>
          </a:p>
          <a:p>
            <a:pPr lvl="1">
              <a:spcBef>
                <a:spcPts val="1200"/>
              </a:spcBef>
              <a:buFont typeface="Arial" charset="0"/>
              <a:buChar char="•"/>
            </a:pPr>
            <a:endParaRPr lang="en-US" sz="2000" dirty="0"/>
          </a:p>
        </p:txBody>
      </p:sp>
      <p:sp>
        <p:nvSpPr>
          <p:cNvPr id="40962" name="Rectangle 3"/>
          <p:cNvSpPr>
            <a:spLocks noChangeArrowheads="1"/>
          </p:cNvSpPr>
          <p:nvPr/>
        </p:nvSpPr>
        <p:spPr bwMode="auto">
          <a:xfrm>
            <a:off x="2057400" y="533400"/>
            <a:ext cx="6629400" cy="1600200"/>
          </a:xfrm>
          <a:prstGeom prst="rect">
            <a:avLst/>
          </a:prstGeom>
          <a:noFill/>
          <a:ln w="9525">
            <a:noFill/>
            <a:miter lim="800000"/>
            <a:headEnd/>
            <a:tailEnd/>
          </a:ln>
        </p:spPr>
        <p:txBody>
          <a:bodyPr anchor="ctr"/>
          <a:lstStyle/>
          <a:p>
            <a:pPr algn="ctr"/>
            <a:r>
              <a:rPr lang="en-US" sz="4000" b="1">
                <a:solidFill>
                  <a:schemeClr val="tx2"/>
                </a:solidFill>
              </a:rPr>
              <a:t>Enforcement Regulations </a:t>
            </a:r>
          </a:p>
        </p:txBody>
      </p:sp>
      <p:grpSp>
        <p:nvGrpSpPr>
          <p:cNvPr id="40963" name="Group 4"/>
          <p:cNvGrpSpPr>
            <a:grpSpLocks/>
          </p:cNvGrpSpPr>
          <p:nvPr/>
        </p:nvGrpSpPr>
        <p:grpSpPr bwMode="auto">
          <a:xfrm>
            <a:off x="228600" y="171450"/>
            <a:ext cx="8458200" cy="6229350"/>
            <a:chOff x="144" y="108"/>
            <a:chExt cx="5328" cy="3924"/>
          </a:xfrm>
        </p:grpSpPr>
        <p:grpSp>
          <p:nvGrpSpPr>
            <p:cNvPr id="40965" name="Group 5"/>
            <p:cNvGrpSpPr>
              <a:grpSpLocks/>
            </p:cNvGrpSpPr>
            <p:nvPr/>
          </p:nvGrpSpPr>
          <p:grpSpPr bwMode="auto">
            <a:xfrm>
              <a:off x="144" y="108"/>
              <a:ext cx="5328" cy="3924"/>
              <a:chOff x="144" y="108"/>
              <a:chExt cx="5328" cy="3924"/>
            </a:xfrm>
          </p:grpSpPr>
          <p:pic>
            <p:nvPicPr>
              <p:cNvPr id="4096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4096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4096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4097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4097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4096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40964" name="Slide Number Placeholder 11"/>
          <p:cNvSpPr>
            <a:spLocks noGrp="1"/>
          </p:cNvSpPr>
          <p:nvPr>
            <p:ph type="sldNum" sz="quarter" idx="12"/>
          </p:nvPr>
        </p:nvSpPr>
        <p:spPr>
          <a:noFill/>
        </p:spPr>
        <p:txBody>
          <a:bodyPr/>
          <a:lstStyle/>
          <a:p>
            <a:fld id="{FDD1DFC5-AC87-4217-8D4D-F0792DF3940F}" type="slidenum">
              <a:rPr lang="en-US" smtClean="0"/>
              <a:pPr/>
              <a:t>24</a:t>
            </a:fld>
            <a:endParaRPr lang="en-US"/>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990600" y="1981200"/>
            <a:ext cx="7772400" cy="4343400"/>
          </a:xfrm>
          <a:prstGeom prst="rect">
            <a:avLst/>
          </a:prstGeom>
          <a:noFill/>
          <a:ln w="9525">
            <a:noFill/>
            <a:miter lim="800000"/>
            <a:headEnd/>
            <a:tailEnd/>
          </a:ln>
        </p:spPr>
        <p:txBody>
          <a:bodyPr/>
          <a:lstStyle/>
          <a:p>
            <a:pPr marL="914400" lvl="1" indent="-457200">
              <a:spcBef>
                <a:spcPts val="1200"/>
              </a:spcBef>
            </a:pPr>
            <a:r>
              <a:rPr lang="en-US" sz="2400" b="1" u="sng">
                <a:solidFill>
                  <a:schemeClr val="tx2"/>
                </a:solidFill>
              </a:rPr>
              <a:t>1000.526</a:t>
            </a:r>
            <a:r>
              <a:rPr lang="en-US" sz="2400">
                <a:solidFill>
                  <a:schemeClr val="tx2"/>
                </a:solidFill>
              </a:rPr>
              <a:t>.</a:t>
            </a:r>
            <a:r>
              <a:rPr lang="en-US"/>
              <a:t> </a:t>
            </a:r>
            <a:r>
              <a:rPr lang="en-US" sz="2400">
                <a:solidFill>
                  <a:schemeClr val="tx2"/>
                </a:solidFill>
              </a:rPr>
              <a:t>Information Considered by HUD in the Review Process (continued)</a:t>
            </a:r>
          </a:p>
          <a:p>
            <a:pPr marL="914400" lvl="1" indent="-457200">
              <a:spcBef>
                <a:spcPts val="1200"/>
              </a:spcBef>
              <a:buFont typeface="Arial" charset="0"/>
              <a:buChar char="•"/>
            </a:pPr>
            <a:r>
              <a:rPr lang="en-US" sz="2400"/>
              <a:t>Records of drawdown(s) of grant funds</a:t>
            </a:r>
          </a:p>
          <a:p>
            <a:pPr marL="914400" lvl="1" indent="-457200">
              <a:spcBef>
                <a:spcPts val="1200"/>
              </a:spcBef>
              <a:buFont typeface="Arial" charset="0"/>
              <a:buChar char="•"/>
            </a:pPr>
            <a:r>
              <a:rPr lang="en-US" sz="2400"/>
              <a:t>Records of comments and complaints by citizens and organizations</a:t>
            </a:r>
          </a:p>
          <a:p>
            <a:pPr marL="914400" lvl="1" indent="-457200">
              <a:spcBef>
                <a:spcPts val="1200"/>
              </a:spcBef>
              <a:buFont typeface="Arial" charset="0"/>
              <a:buChar char="•"/>
            </a:pPr>
            <a:r>
              <a:rPr lang="en-US" sz="2400"/>
              <a:t>Litigation</a:t>
            </a:r>
          </a:p>
          <a:p>
            <a:pPr marL="914400" lvl="1" indent="-457200">
              <a:spcBef>
                <a:spcPts val="1200"/>
              </a:spcBef>
              <a:buFont typeface="Arial" charset="0"/>
              <a:buChar char="•"/>
            </a:pPr>
            <a:r>
              <a:rPr lang="en-US" sz="2400"/>
              <a:t>Any other reliable relevant information</a:t>
            </a:r>
          </a:p>
          <a:p>
            <a:pPr marL="914400" lvl="1" indent="-457200">
              <a:spcBef>
                <a:spcPts val="1200"/>
              </a:spcBef>
              <a:buFont typeface="Arial" charset="0"/>
              <a:buChar char="•"/>
            </a:pPr>
            <a:endParaRPr lang="en-US" sz="2000"/>
          </a:p>
        </p:txBody>
      </p:sp>
      <p:sp>
        <p:nvSpPr>
          <p:cNvPr id="41986" name="Rectangle 3"/>
          <p:cNvSpPr>
            <a:spLocks noChangeArrowheads="1"/>
          </p:cNvSpPr>
          <p:nvPr/>
        </p:nvSpPr>
        <p:spPr bwMode="auto">
          <a:xfrm>
            <a:off x="2057400" y="609600"/>
            <a:ext cx="6629400" cy="1600200"/>
          </a:xfrm>
          <a:prstGeom prst="rect">
            <a:avLst/>
          </a:prstGeom>
          <a:noFill/>
          <a:ln w="9525">
            <a:noFill/>
            <a:miter lim="800000"/>
            <a:headEnd/>
            <a:tailEnd/>
          </a:ln>
        </p:spPr>
        <p:txBody>
          <a:bodyPr anchor="ctr"/>
          <a:lstStyle/>
          <a:p>
            <a:pPr algn="ctr"/>
            <a:r>
              <a:rPr lang="en-US" sz="4000" b="1">
                <a:solidFill>
                  <a:schemeClr val="tx2"/>
                </a:solidFill>
              </a:rPr>
              <a:t>Enforcement Regulations </a:t>
            </a:r>
          </a:p>
        </p:txBody>
      </p:sp>
      <p:grpSp>
        <p:nvGrpSpPr>
          <p:cNvPr id="41987" name="Group 4"/>
          <p:cNvGrpSpPr>
            <a:grpSpLocks/>
          </p:cNvGrpSpPr>
          <p:nvPr/>
        </p:nvGrpSpPr>
        <p:grpSpPr bwMode="auto">
          <a:xfrm>
            <a:off x="228600" y="171450"/>
            <a:ext cx="8458200" cy="6229350"/>
            <a:chOff x="144" y="108"/>
            <a:chExt cx="5328" cy="3924"/>
          </a:xfrm>
        </p:grpSpPr>
        <p:grpSp>
          <p:nvGrpSpPr>
            <p:cNvPr id="41989" name="Group 5"/>
            <p:cNvGrpSpPr>
              <a:grpSpLocks/>
            </p:cNvGrpSpPr>
            <p:nvPr/>
          </p:nvGrpSpPr>
          <p:grpSpPr bwMode="auto">
            <a:xfrm>
              <a:off x="144" y="108"/>
              <a:ext cx="5328" cy="3924"/>
              <a:chOff x="144" y="108"/>
              <a:chExt cx="5328" cy="3924"/>
            </a:xfrm>
          </p:grpSpPr>
          <p:pic>
            <p:nvPicPr>
              <p:cNvPr id="41991"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41992"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41993"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41994"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41995"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41990"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41988" name="Slide Number Placeholder 11"/>
          <p:cNvSpPr>
            <a:spLocks noGrp="1"/>
          </p:cNvSpPr>
          <p:nvPr>
            <p:ph type="sldNum" sz="quarter" idx="12"/>
          </p:nvPr>
        </p:nvSpPr>
        <p:spPr>
          <a:noFill/>
        </p:spPr>
        <p:txBody>
          <a:bodyPr/>
          <a:lstStyle/>
          <a:p>
            <a:fld id="{1A86065C-CD67-4022-A451-BBE79762D241}" type="slidenum">
              <a:rPr lang="en-US" smtClean="0"/>
              <a:pPr/>
              <a:t>25</a:t>
            </a:fld>
            <a:endParaRPr lang="en-U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990600" y="1641475"/>
            <a:ext cx="7772400" cy="4530725"/>
          </a:xfrm>
          <a:prstGeom prst="rect">
            <a:avLst/>
          </a:prstGeom>
          <a:noFill/>
          <a:ln w="9525">
            <a:noFill/>
            <a:miter lim="800000"/>
            <a:headEnd/>
            <a:tailEnd/>
          </a:ln>
        </p:spPr>
        <p:txBody>
          <a:bodyPr/>
          <a:lstStyle/>
          <a:p>
            <a:pPr marL="609600" indent="-609600">
              <a:lnSpc>
                <a:spcPct val="80000"/>
              </a:lnSpc>
              <a:spcBef>
                <a:spcPct val="20000"/>
              </a:spcBef>
            </a:pPr>
            <a:endParaRPr lang="en-US" sz="2000"/>
          </a:p>
          <a:p>
            <a:pPr marL="609600" indent="-609600">
              <a:lnSpc>
                <a:spcPct val="80000"/>
              </a:lnSpc>
              <a:spcBef>
                <a:spcPct val="20000"/>
              </a:spcBef>
              <a:buFont typeface="Arial" charset="0"/>
              <a:buChar char="•"/>
            </a:pPr>
            <a:r>
              <a:rPr lang="en-US" sz="2000"/>
              <a:t>      </a:t>
            </a:r>
          </a:p>
        </p:txBody>
      </p:sp>
      <p:sp>
        <p:nvSpPr>
          <p:cNvPr id="43010" name="Rectangle 3"/>
          <p:cNvSpPr>
            <a:spLocks noChangeArrowheads="1"/>
          </p:cNvSpPr>
          <p:nvPr/>
        </p:nvSpPr>
        <p:spPr bwMode="auto">
          <a:xfrm>
            <a:off x="1600200" y="838200"/>
            <a:ext cx="7543800" cy="1143000"/>
          </a:xfrm>
          <a:prstGeom prst="rect">
            <a:avLst/>
          </a:prstGeom>
          <a:noFill/>
          <a:ln w="9525">
            <a:noFill/>
            <a:miter lim="800000"/>
            <a:headEnd/>
            <a:tailEnd/>
          </a:ln>
        </p:spPr>
        <p:txBody>
          <a:bodyPr anchor="ctr"/>
          <a:lstStyle/>
          <a:p>
            <a:pPr algn="ctr"/>
            <a:r>
              <a:rPr lang="en-US" sz="4000" b="1">
                <a:solidFill>
                  <a:schemeClr val="tx2"/>
                </a:solidFill>
              </a:rPr>
              <a:t>Enforcement Regulations</a:t>
            </a:r>
          </a:p>
          <a:p>
            <a:pPr algn="ctr"/>
            <a:r>
              <a:rPr lang="en-US" sz="3200">
                <a:solidFill>
                  <a:schemeClr val="tx2"/>
                </a:solidFill>
              </a:rPr>
              <a:t> </a:t>
            </a:r>
          </a:p>
        </p:txBody>
      </p:sp>
      <p:grpSp>
        <p:nvGrpSpPr>
          <p:cNvPr id="43011" name="Group 4"/>
          <p:cNvGrpSpPr>
            <a:grpSpLocks/>
          </p:cNvGrpSpPr>
          <p:nvPr/>
        </p:nvGrpSpPr>
        <p:grpSpPr bwMode="auto">
          <a:xfrm>
            <a:off x="228600" y="171450"/>
            <a:ext cx="8458200" cy="6229350"/>
            <a:chOff x="144" y="108"/>
            <a:chExt cx="5328" cy="3924"/>
          </a:xfrm>
        </p:grpSpPr>
        <p:grpSp>
          <p:nvGrpSpPr>
            <p:cNvPr id="43014" name="Group 5"/>
            <p:cNvGrpSpPr>
              <a:grpSpLocks/>
            </p:cNvGrpSpPr>
            <p:nvPr/>
          </p:nvGrpSpPr>
          <p:grpSpPr bwMode="auto">
            <a:xfrm>
              <a:off x="144" y="108"/>
              <a:ext cx="5328" cy="3924"/>
              <a:chOff x="144" y="108"/>
              <a:chExt cx="5328" cy="3924"/>
            </a:xfrm>
          </p:grpSpPr>
          <p:pic>
            <p:nvPicPr>
              <p:cNvPr id="43016"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43017"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43018"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43019"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43020"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43015"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43012" name="Slide Number Placeholder 11"/>
          <p:cNvSpPr>
            <a:spLocks noGrp="1"/>
          </p:cNvSpPr>
          <p:nvPr>
            <p:ph type="sldNum" sz="quarter" idx="12"/>
          </p:nvPr>
        </p:nvSpPr>
        <p:spPr>
          <a:noFill/>
        </p:spPr>
        <p:txBody>
          <a:bodyPr/>
          <a:lstStyle/>
          <a:p>
            <a:fld id="{CDF3FEC3-E20B-4493-89BD-8B60428BB19A}" type="slidenum">
              <a:rPr lang="en-US" smtClean="0"/>
              <a:pPr/>
              <a:t>26</a:t>
            </a:fld>
            <a:endParaRPr lang="en-US"/>
          </a:p>
        </p:txBody>
      </p:sp>
      <p:sp>
        <p:nvSpPr>
          <p:cNvPr id="13318" name="Rectangle 12"/>
          <p:cNvSpPr>
            <a:spLocks noChangeArrowheads="1"/>
          </p:cNvSpPr>
          <p:nvPr/>
        </p:nvSpPr>
        <p:spPr bwMode="auto">
          <a:xfrm>
            <a:off x="609600" y="1447800"/>
            <a:ext cx="8229600" cy="5755422"/>
          </a:xfrm>
          <a:prstGeom prst="rect">
            <a:avLst/>
          </a:prstGeom>
          <a:noFill/>
          <a:ln w="9525">
            <a:noFill/>
            <a:miter lim="800000"/>
            <a:headEnd/>
            <a:tailEnd/>
          </a:ln>
        </p:spPr>
        <p:txBody>
          <a:bodyPr>
            <a:spAutoFit/>
          </a:bodyPr>
          <a:lstStyle/>
          <a:p>
            <a:pPr marL="1150938" lvl="1" indent="-457200">
              <a:spcBef>
                <a:spcPts val="1200"/>
              </a:spcBef>
              <a:buFont typeface="Arial" charset="0"/>
              <a:buChar char="•"/>
            </a:pPr>
            <a:endParaRPr lang="en-US" sz="2000" dirty="0"/>
          </a:p>
          <a:p>
            <a:pPr marL="1150938" lvl="1" indent="-457200"/>
            <a:r>
              <a:rPr lang="en-US" sz="2400" b="1" u="sng" dirty="0"/>
              <a:t>1000.528</a:t>
            </a:r>
            <a:r>
              <a:rPr lang="en-US" sz="2400" b="1" dirty="0"/>
              <a:t>  Procedures for Post-Review Reports</a:t>
            </a:r>
          </a:p>
          <a:p>
            <a:pPr marL="1150938" lvl="1" indent="-457200">
              <a:spcBef>
                <a:spcPts val="1200"/>
              </a:spcBef>
              <a:buFont typeface="Arial" charset="0"/>
              <a:buChar char="•"/>
            </a:pPr>
            <a:r>
              <a:rPr lang="en-US" sz="2400" dirty="0"/>
              <a:t>HUD will issue a draft monitoring report (DMR) to the recipient within 60 days of completion of HUD’s review. </a:t>
            </a:r>
          </a:p>
          <a:p>
            <a:pPr marL="1150938" lvl="1" indent="-457200">
              <a:spcBef>
                <a:spcPts val="1200"/>
              </a:spcBef>
              <a:buFont typeface="Arial" charset="0"/>
              <a:buChar char="•"/>
            </a:pPr>
            <a:r>
              <a:rPr lang="en-US" sz="2400" dirty="0"/>
              <a:t>The recipient will then have 60 days to review and comment on the draft report and to provide any additional Information relating to the draft report.</a:t>
            </a:r>
          </a:p>
          <a:p>
            <a:pPr marL="1150938" lvl="1" indent="-457200">
              <a:spcBef>
                <a:spcPts val="1200"/>
              </a:spcBef>
              <a:buFont typeface="Arial" charset="0"/>
              <a:buChar char="•"/>
            </a:pPr>
            <a:r>
              <a:rPr lang="en-US" sz="2400" dirty="0"/>
              <a:t>The recipient may exercise its right to an additional 30 days (90 days total), additional extension requests may be agreed to in writing</a:t>
            </a:r>
            <a:r>
              <a:rPr lang="en-US" sz="2400" dirty="0" smtClean="0"/>
              <a:t>.</a:t>
            </a:r>
          </a:p>
          <a:p>
            <a:pPr marL="693738" lvl="1">
              <a:spcBef>
                <a:spcPts val="1200"/>
              </a:spcBef>
            </a:pPr>
            <a:endParaRPr lang="en-US" sz="800" dirty="0" smtClean="0"/>
          </a:p>
          <a:p>
            <a:pPr marL="693738" lvl="1">
              <a:spcBef>
                <a:spcPts val="1200"/>
              </a:spcBef>
            </a:pPr>
            <a:r>
              <a:rPr lang="en-US" sz="1600" dirty="0" smtClean="0"/>
              <a:t>[</a:t>
            </a:r>
            <a:r>
              <a:rPr lang="en-US" sz="1600" dirty="0"/>
              <a:t>continued on next slide]</a:t>
            </a:r>
          </a:p>
          <a:p>
            <a:pPr marL="693738" lvl="1">
              <a:spcBef>
                <a:spcPts val="1200"/>
              </a:spcBef>
            </a:pPr>
            <a:endParaRPr lang="en-US" sz="24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ChangeArrowheads="1"/>
          </p:cNvSpPr>
          <p:nvPr/>
        </p:nvSpPr>
        <p:spPr bwMode="auto">
          <a:xfrm>
            <a:off x="990600" y="1641475"/>
            <a:ext cx="7772400" cy="4530725"/>
          </a:xfrm>
          <a:prstGeom prst="rect">
            <a:avLst/>
          </a:prstGeom>
          <a:noFill/>
          <a:ln w="9525">
            <a:noFill/>
            <a:miter lim="800000"/>
            <a:headEnd/>
            <a:tailEnd/>
          </a:ln>
        </p:spPr>
        <p:txBody>
          <a:bodyPr/>
          <a:lstStyle/>
          <a:p>
            <a:pPr marL="609600" indent="-609600">
              <a:lnSpc>
                <a:spcPct val="80000"/>
              </a:lnSpc>
              <a:spcBef>
                <a:spcPct val="20000"/>
              </a:spcBef>
            </a:pPr>
            <a:endParaRPr lang="en-US" sz="2000"/>
          </a:p>
          <a:p>
            <a:pPr marL="609600" indent="-609600">
              <a:lnSpc>
                <a:spcPct val="80000"/>
              </a:lnSpc>
              <a:spcBef>
                <a:spcPct val="20000"/>
              </a:spcBef>
              <a:buFont typeface="Arial" charset="0"/>
              <a:buChar char="•"/>
            </a:pPr>
            <a:r>
              <a:rPr lang="en-US" sz="2000"/>
              <a:t>      </a:t>
            </a:r>
          </a:p>
        </p:txBody>
      </p:sp>
      <p:sp>
        <p:nvSpPr>
          <p:cNvPr id="43010" name="Rectangle 3"/>
          <p:cNvSpPr>
            <a:spLocks noChangeArrowheads="1"/>
          </p:cNvSpPr>
          <p:nvPr/>
        </p:nvSpPr>
        <p:spPr bwMode="auto">
          <a:xfrm>
            <a:off x="1600200" y="838200"/>
            <a:ext cx="7543800" cy="1143000"/>
          </a:xfrm>
          <a:prstGeom prst="rect">
            <a:avLst/>
          </a:prstGeom>
          <a:noFill/>
          <a:ln w="9525">
            <a:noFill/>
            <a:miter lim="800000"/>
            <a:headEnd/>
            <a:tailEnd/>
          </a:ln>
        </p:spPr>
        <p:txBody>
          <a:bodyPr anchor="ctr"/>
          <a:lstStyle/>
          <a:p>
            <a:pPr algn="ctr"/>
            <a:r>
              <a:rPr lang="en-US" sz="4000" b="1">
                <a:solidFill>
                  <a:schemeClr val="tx2"/>
                </a:solidFill>
              </a:rPr>
              <a:t>Enforcement Regulations</a:t>
            </a:r>
          </a:p>
          <a:p>
            <a:pPr algn="ctr"/>
            <a:r>
              <a:rPr lang="en-US" sz="3200">
                <a:solidFill>
                  <a:schemeClr val="tx2"/>
                </a:solidFill>
              </a:rPr>
              <a:t> </a:t>
            </a:r>
          </a:p>
        </p:txBody>
      </p:sp>
      <p:grpSp>
        <p:nvGrpSpPr>
          <p:cNvPr id="43011" name="Group 4"/>
          <p:cNvGrpSpPr>
            <a:grpSpLocks/>
          </p:cNvGrpSpPr>
          <p:nvPr/>
        </p:nvGrpSpPr>
        <p:grpSpPr bwMode="auto">
          <a:xfrm>
            <a:off x="228600" y="171450"/>
            <a:ext cx="8458200" cy="6229350"/>
            <a:chOff x="144" y="108"/>
            <a:chExt cx="5328" cy="3924"/>
          </a:xfrm>
        </p:grpSpPr>
        <p:grpSp>
          <p:nvGrpSpPr>
            <p:cNvPr id="43014" name="Group 5"/>
            <p:cNvGrpSpPr>
              <a:grpSpLocks/>
            </p:cNvGrpSpPr>
            <p:nvPr/>
          </p:nvGrpSpPr>
          <p:grpSpPr bwMode="auto">
            <a:xfrm>
              <a:off x="144" y="108"/>
              <a:ext cx="5328" cy="3924"/>
              <a:chOff x="144" y="108"/>
              <a:chExt cx="5328" cy="3924"/>
            </a:xfrm>
          </p:grpSpPr>
          <p:pic>
            <p:nvPicPr>
              <p:cNvPr id="43016"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43017"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43018"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43019"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43020"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43015"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43012" name="Slide Number Placeholder 11"/>
          <p:cNvSpPr>
            <a:spLocks noGrp="1"/>
          </p:cNvSpPr>
          <p:nvPr>
            <p:ph type="sldNum" sz="quarter" idx="12"/>
          </p:nvPr>
        </p:nvSpPr>
        <p:spPr>
          <a:noFill/>
        </p:spPr>
        <p:txBody>
          <a:bodyPr/>
          <a:lstStyle/>
          <a:p>
            <a:fld id="{CDF3FEC3-E20B-4493-89BD-8B60428BB19A}" type="slidenum">
              <a:rPr lang="en-US" smtClean="0"/>
              <a:pPr/>
              <a:t>27</a:t>
            </a:fld>
            <a:endParaRPr lang="en-US"/>
          </a:p>
        </p:txBody>
      </p:sp>
      <p:sp>
        <p:nvSpPr>
          <p:cNvPr id="13318" name="Rectangle 12"/>
          <p:cNvSpPr>
            <a:spLocks noChangeArrowheads="1"/>
          </p:cNvSpPr>
          <p:nvPr/>
        </p:nvSpPr>
        <p:spPr bwMode="auto">
          <a:xfrm>
            <a:off x="609600" y="1447800"/>
            <a:ext cx="8229600" cy="3816429"/>
          </a:xfrm>
          <a:prstGeom prst="rect">
            <a:avLst/>
          </a:prstGeom>
          <a:noFill/>
          <a:ln w="9525">
            <a:noFill/>
            <a:miter lim="800000"/>
            <a:headEnd/>
            <a:tailEnd/>
          </a:ln>
        </p:spPr>
        <p:txBody>
          <a:bodyPr>
            <a:spAutoFit/>
          </a:bodyPr>
          <a:lstStyle/>
          <a:p>
            <a:pPr marL="1150938" lvl="1" indent="-457200">
              <a:spcBef>
                <a:spcPts val="1200"/>
              </a:spcBef>
              <a:buFont typeface="Arial" charset="0"/>
              <a:buChar char="•"/>
            </a:pPr>
            <a:endParaRPr lang="en-US" sz="2000" dirty="0"/>
          </a:p>
          <a:p>
            <a:pPr marL="1150938" lvl="1" indent="-457200"/>
            <a:r>
              <a:rPr lang="en-US" sz="2400" b="1" u="sng" dirty="0"/>
              <a:t>1000.528</a:t>
            </a:r>
            <a:r>
              <a:rPr lang="en-US" sz="2400" b="1" dirty="0"/>
              <a:t>  Procedures for Post-Review Reports</a:t>
            </a:r>
          </a:p>
          <a:p>
            <a:pPr marL="1150938" lvl="1" indent="-457200">
              <a:spcBef>
                <a:spcPts val="1200"/>
              </a:spcBef>
              <a:buFont typeface="Arial" charset="0"/>
              <a:buChar char="•"/>
            </a:pPr>
            <a:r>
              <a:rPr lang="en-US" sz="2400" dirty="0"/>
              <a:t>Following receipt of recipient comments, HUD must then consider the comments and may revise the draft report.</a:t>
            </a:r>
          </a:p>
          <a:p>
            <a:pPr marL="1150938" lvl="1" indent="-457200">
              <a:spcBef>
                <a:spcPts val="1200"/>
              </a:spcBef>
              <a:buFont typeface="Arial" charset="0"/>
              <a:buChar char="•"/>
            </a:pPr>
            <a:r>
              <a:rPr lang="en-US" sz="2400" dirty="0"/>
              <a:t>HUD must issue a Final Monitoring Report (FMR) no later than thirty (30) days after HUD’s receipt of recipient's comments.</a:t>
            </a:r>
          </a:p>
          <a:p>
            <a:pPr marL="1150938" lvl="1" indent="-457200">
              <a:spcBef>
                <a:spcPts val="1200"/>
              </a:spcBef>
              <a:buFont typeface="Arial" charset="0"/>
              <a:buChar char="•"/>
            </a:pPr>
            <a:endParaRPr lang="en-US" sz="2400" dirty="0"/>
          </a:p>
        </p:txBody>
      </p:sp>
    </p:spTree>
    <p:extLst>
      <p:ext uri="{BB962C8B-B14F-4D97-AF65-F5344CB8AC3E}">
        <p14:creationId xmlns:p14="http://schemas.microsoft.com/office/powerpoint/2010/main" val="4209628261"/>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838200" y="1676400"/>
            <a:ext cx="8153400" cy="4530725"/>
          </a:xfrm>
          <a:prstGeom prst="rect">
            <a:avLst/>
          </a:prstGeom>
          <a:noFill/>
          <a:ln w="9525">
            <a:noFill/>
            <a:miter lim="800000"/>
            <a:headEnd/>
            <a:tailEnd/>
          </a:ln>
        </p:spPr>
        <p:txBody>
          <a:bodyPr/>
          <a:lstStyle/>
          <a:p>
            <a:pPr marL="914400" lvl="1" indent="-457200">
              <a:lnSpc>
                <a:spcPct val="80000"/>
              </a:lnSpc>
              <a:spcBef>
                <a:spcPct val="20000"/>
              </a:spcBef>
            </a:pPr>
            <a:r>
              <a:rPr lang="en-US" sz="2400" b="1" u="sng" dirty="0"/>
              <a:t>1000.530</a:t>
            </a:r>
            <a:r>
              <a:rPr lang="en-US" sz="2400" b="1" dirty="0"/>
              <a:t>.  HUD must take at least one of the following actions before it can sanction a recipient.</a:t>
            </a:r>
          </a:p>
          <a:p>
            <a:pPr marL="914400" lvl="1" indent="-457200">
              <a:lnSpc>
                <a:spcPct val="80000"/>
              </a:lnSpc>
              <a:spcBef>
                <a:spcPct val="20000"/>
              </a:spcBef>
              <a:buFont typeface="Arial" charset="0"/>
              <a:buChar char="•"/>
            </a:pPr>
            <a:endParaRPr lang="en-US" sz="1200" dirty="0"/>
          </a:p>
          <a:p>
            <a:pPr marL="914400" lvl="1" indent="-457200">
              <a:lnSpc>
                <a:spcPct val="80000"/>
              </a:lnSpc>
              <a:spcBef>
                <a:spcPct val="20000"/>
              </a:spcBef>
              <a:buFont typeface="Arial" charset="0"/>
              <a:buChar char="•"/>
            </a:pPr>
            <a:r>
              <a:rPr lang="en-US" sz="2200" dirty="0"/>
              <a:t>Issue a letter of warning advising the recipient of the performance problems, describing the corrective actions that need to be taken, establishing a completion date for the corrective actions and notifying the recipient that more serious actions may be taken if the problems are not corrected;</a:t>
            </a:r>
          </a:p>
          <a:p>
            <a:pPr marL="914400" lvl="1" indent="-457200">
              <a:lnSpc>
                <a:spcPct val="80000"/>
              </a:lnSpc>
              <a:spcBef>
                <a:spcPct val="20000"/>
              </a:spcBef>
              <a:buFont typeface="Arial" charset="0"/>
              <a:buChar char="•"/>
            </a:pPr>
            <a:r>
              <a:rPr lang="en-US" sz="2200" dirty="0"/>
              <a:t>Request the recipient submit progress schedules for completing activities or complying with requirements;</a:t>
            </a:r>
          </a:p>
          <a:p>
            <a:pPr marL="914400" lvl="1" indent="-457200">
              <a:lnSpc>
                <a:spcPct val="80000"/>
              </a:lnSpc>
              <a:spcBef>
                <a:spcPct val="20000"/>
              </a:spcBef>
              <a:buFont typeface="Arial" charset="0"/>
              <a:buChar char="•"/>
            </a:pPr>
            <a:r>
              <a:rPr lang="en-US" sz="2200" dirty="0"/>
              <a:t>Recommend that the recipient suspend, discontinue, or not incur costs for the affected activity; </a:t>
            </a:r>
          </a:p>
          <a:p>
            <a:pPr marL="914400" lvl="1" indent="-457200">
              <a:lnSpc>
                <a:spcPct val="80000"/>
              </a:lnSpc>
              <a:spcBef>
                <a:spcPct val="20000"/>
              </a:spcBef>
            </a:pPr>
            <a:endParaRPr lang="en-US" sz="2000" dirty="0"/>
          </a:p>
          <a:p>
            <a:pPr marL="914400" lvl="1" indent="-457200">
              <a:lnSpc>
                <a:spcPct val="80000"/>
              </a:lnSpc>
              <a:spcBef>
                <a:spcPct val="20000"/>
              </a:spcBef>
            </a:pPr>
            <a:r>
              <a:rPr lang="en-US" sz="2000" dirty="0"/>
              <a:t>[continued on next slide]</a:t>
            </a:r>
          </a:p>
        </p:txBody>
      </p:sp>
      <p:sp>
        <p:nvSpPr>
          <p:cNvPr id="45058" name="Rectangle 3"/>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r>
              <a:rPr lang="en-US" sz="4000">
                <a:solidFill>
                  <a:schemeClr val="tx2"/>
                </a:solidFill>
              </a:rPr>
              <a:t>		</a:t>
            </a:r>
            <a:r>
              <a:rPr lang="en-US" sz="4000" b="1">
                <a:solidFill>
                  <a:schemeClr val="tx2"/>
                </a:solidFill>
              </a:rPr>
              <a:t>Enforcement Regulations </a:t>
            </a:r>
          </a:p>
        </p:txBody>
      </p:sp>
      <p:grpSp>
        <p:nvGrpSpPr>
          <p:cNvPr id="45059" name="Group 4"/>
          <p:cNvGrpSpPr>
            <a:grpSpLocks/>
          </p:cNvGrpSpPr>
          <p:nvPr/>
        </p:nvGrpSpPr>
        <p:grpSpPr bwMode="auto">
          <a:xfrm>
            <a:off x="228600" y="171450"/>
            <a:ext cx="8458200" cy="6229350"/>
            <a:chOff x="144" y="108"/>
            <a:chExt cx="5328" cy="3924"/>
          </a:xfrm>
        </p:grpSpPr>
        <p:grpSp>
          <p:nvGrpSpPr>
            <p:cNvPr id="45061" name="Group 5"/>
            <p:cNvGrpSpPr>
              <a:grpSpLocks/>
            </p:cNvGrpSpPr>
            <p:nvPr/>
          </p:nvGrpSpPr>
          <p:grpSpPr bwMode="auto">
            <a:xfrm>
              <a:off x="144" y="108"/>
              <a:ext cx="5328" cy="3924"/>
              <a:chOff x="144" y="108"/>
              <a:chExt cx="5328" cy="3924"/>
            </a:xfrm>
          </p:grpSpPr>
          <p:pic>
            <p:nvPicPr>
              <p:cNvPr id="45063"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45064"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45065"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45066"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45067"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45062"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45060" name="Slide Number Placeholder 11"/>
          <p:cNvSpPr>
            <a:spLocks noGrp="1"/>
          </p:cNvSpPr>
          <p:nvPr>
            <p:ph type="sldNum" sz="quarter" idx="12"/>
          </p:nvPr>
        </p:nvSpPr>
        <p:spPr>
          <a:noFill/>
        </p:spPr>
        <p:txBody>
          <a:bodyPr/>
          <a:lstStyle/>
          <a:p>
            <a:fld id="{B7988D84-D56B-47B3-B9AA-16A5E9A2D666}" type="slidenum">
              <a:rPr lang="en-US" smtClean="0"/>
              <a:pPr/>
              <a:t>28</a:t>
            </a:fld>
            <a:endParaRPr 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ChangeArrowheads="1"/>
          </p:cNvSpPr>
          <p:nvPr/>
        </p:nvSpPr>
        <p:spPr bwMode="auto">
          <a:xfrm>
            <a:off x="838200" y="1676400"/>
            <a:ext cx="8153400" cy="4530725"/>
          </a:xfrm>
          <a:prstGeom prst="rect">
            <a:avLst/>
          </a:prstGeom>
          <a:noFill/>
          <a:ln w="9525">
            <a:noFill/>
            <a:miter lim="800000"/>
            <a:headEnd/>
            <a:tailEnd/>
          </a:ln>
        </p:spPr>
        <p:txBody>
          <a:bodyPr/>
          <a:lstStyle/>
          <a:p>
            <a:pPr marL="990600" lvl="1" indent="-533400">
              <a:lnSpc>
                <a:spcPct val="80000"/>
              </a:lnSpc>
              <a:spcBef>
                <a:spcPct val="20000"/>
              </a:spcBef>
            </a:pPr>
            <a:r>
              <a:rPr lang="en-US" sz="2400" b="1" u="sng" dirty="0"/>
              <a:t>1000.530</a:t>
            </a:r>
            <a:r>
              <a:rPr lang="en-US" sz="2400" b="1" dirty="0"/>
              <a:t>.  HUD must take at least one of the following actions before it can sanction a recipient.</a:t>
            </a:r>
          </a:p>
          <a:p>
            <a:pPr marL="990600" lvl="1" indent="-533400">
              <a:lnSpc>
                <a:spcPct val="80000"/>
              </a:lnSpc>
              <a:spcBef>
                <a:spcPct val="20000"/>
              </a:spcBef>
            </a:pPr>
            <a:endParaRPr lang="en-US" sz="2400" b="1" dirty="0"/>
          </a:p>
          <a:p>
            <a:pPr marL="990600" lvl="1" indent="-533400">
              <a:lnSpc>
                <a:spcPct val="80000"/>
              </a:lnSpc>
              <a:spcBef>
                <a:spcPct val="20000"/>
              </a:spcBef>
              <a:buFont typeface="Arial" charset="0"/>
              <a:buChar char="•"/>
            </a:pPr>
            <a:r>
              <a:rPr lang="en-US" sz="2400" dirty="0"/>
              <a:t>Recommend the recipient redirect funds from affected activities to other eligible activities;</a:t>
            </a:r>
          </a:p>
          <a:p>
            <a:pPr marL="990600" lvl="1" indent="-533400">
              <a:lnSpc>
                <a:spcPct val="80000"/>
              </a:lnSpc>
              <a:spcBef>
                <a:spcPct val="20000"/>
              </a:spcBef>
              <a:buFont typeface="Arial" charset="0"/>
              <a:buChar char="•"/>
            </a:pPr>
            <a:r>
              <a:rPr lang="en-US" sz="2400" dirty="0"/>
              <a:t>Recommend that the recipient reimburse the recipient’s program account in the amount improperly expended;</a:t>
            </a:r>
          </a:p>
          <a:p>
            <a:pPr marL="990600" lvl="1" indent="-533400">
              <a:lnSpc>
                <a:spcPct val="80000"/>
              </a:lnSpc>
              <a:spcBef>
                <a:spcPct val="20000"/>
              </a:spcBef>
              <a:buFont typeface="Arial" charset="0"/>
              <a:buChar char="•"/>
            </a:pPr>
            <a:r>
              <a:rPr lang="en-US" sz="2400" dirty="0"/>
              <a:t>Recommend that the recipient obtain technical assistance to overcome the problems.</a:t>
            </a:r>
          </a:p>
        </p:txBody>
      </p:sp>
      <p:sp>
        <p:nvSpPr>
          <p:cNvPr id="46082" name="Rectangle 3"/>
          <p:cNvSpPr>
            <a:spLocks noChangeArrowheads="1"/>
          </p:cNvSpPr>
          <p:nvPr/>
        </p:nvSpPr>
        <p:spPr bwMode="auto">
          <a:xfrm>
            <a:off x="457200" y="609600"/>
            <a:ext cx="8229600" cy="1143000"/>
          </a:xfrm>
          <a:prstGeom prst="rect">
            <a:avLst/>
          </a:prstGeom>
          <a:noFill/>
          <a:ln w="9525">
            <a:noFill/>
            <a:miter lim="800000"/>
            <a:headEnd/>
            <a:tailEnd/>
          </a:ln>
        </p:spPr>
        <p:txBody>
          <a:bodyPr anchor="ctr"/>
          <a:lstStyle/>
          <a:p>
            <a:pPr algn="ctr"/>
            <a:r>
              <a:rPr lang="en-US" sz="4000">
                <a:solidFill>
                  <a:schemeClr val="tx2"/>
                </a:solidFill>
              </a:rPr>
              <a:t>		</a:t>
            </a:r>
            <a:r>
              <a:rPr lang="en-US" sz="4000" b="1">
                <a:solidFill>
                  <a:schemeClr val="tx2"/>
                </a:solidFill>
              </a:rPr>
              <a:t>Enforcement Regulations </a:t>
            </a:r>
          </a:p>
        </p:txBody>
      </p:sp>
      <p:grpSp>
        <p:nvGrpSpPr>
          <p:cNvPr id="46083" name="Group 4"/>
          <p:cNvGrpSpPr>
            <a:grpSpLocks/>
          </p:cNvGrpSpPr>
          <p:nvPr/>
        </p:nvGrpSpPr>
        <p:grpSpPr bwMode="auto">
          <a:xfrm>
            <a:off x="228600" y="171450"/>
            <a:ext cx="8458200" cy="6229350"/>
            <a:chOff x="144" y="108"/>
            <a:chExt cx="5328" cy="3924"/>
          </a:xfrm>
        </p:grpSpPr>
        <p:grpSp>
          <p:nvGrpSpPr>
            <p:cNvPr id="46085" name="Group 5"/>
            <p:cNvGrpSpPr>
              <a:grpSpLocks/>
            </p:cNvGrpSpPr>
            <p:nvPr/>
          </p:nvGrpSpPr>
          <p:grpSpPr bwMode="auto">
            <a:xfrm>
              <a:off x="144" y="108"/>
              <a:ext cx="5328" cy="3924"/>
              <a:chOff x="144" y="108"/>
              <a:chExt cx="5328" cy="3924"/>
            </a:xfrm>
          </p:grpSpPr>
          <p:pic>
            <p:nvPicPr>
              <p:cNvPr id="4608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4608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4608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4609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4609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4608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46084" name="Slide Number Placeholder 11"/>
          <p:cNvSpPr>
            <a:spLocks noGrp="1"/>
          </p:cNvSpPr>
          <p:nvPr>
            <p:ph type="sldNum" sz="quarter" idx="12"/>
          </p:nvPr>
        </p:nvSpPr>
        <p:spPr>
          <a:noFill/>
        </p:spPr>
        <p:txBody>
          <a:bodyPr/>
          <a:lstStyle/>
          <a:p>
            <a:fld id="{52EBA9E7-7711-4766-908F-3A94F0DB4439}" type="slidenum">
              <a:rPr lang="en-US" smtClean="0"/>
              <a:pPr/>
              <a:t>29</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4"/>
          <p:cNvSpPr>
            <a:spLocks noGrp="1"/>
          </p:cNvSpPr>
          <p:nvPr>
            <p:ph type="title"/>
          </p:nvPr>
        </p:nvSpPr>
        <p:spPr>
          <a:xfrm>
            <a:off x="1600200" y="914400"/>
            <a:ext cx="7086600" cy="731838"/>
          </a:xfrm>
        </p:spPr>
        <p:txBody>
          <a:bodyPr/>
          <a:lstStyle/>
          <a:p>
            <a:r>
              <a:rPr lang="en-US" b="1"/>
              <a:t>NAHASDA Provisions</a:t>
            </a:r>
            <a:endParaRPr lang="en-US"/>
          </a:p>
        </p:txBody>
      </p:sp>
      <p:sp>
        <p:nvSpPr>
          <p:cNvPr id="3075" name="Content Placeholder 5"/>
          <p:cNvSpPr>
            <a:spLocks noGrp="1"/>
          </p:cNvSpPr>
          <p:nvPr>
            <p:ph idx="1"/>
          </p:nvPr>
        </p:nvSpPr>
        <p:spPr>
          <a:xfrm>
            <a:off x="1219200" y="1752600"/>
            <a:ext cx="7543800" cy="4267200"/>
          </a:xfrm>
        </p:spPr>
        <p:txBody>
          <a:bodyPr/>
          <a:lstStyle/>
          <a:p>
            <a:pPr>
              <a:buFontTx/>
              <a:buNone/>
              <a:defRPr/>
            </a:pPr>
            <a:r>
              <a:rPr lang="en-US" sz="2400" dirty="0"/>
              <a:t>NAHASDA authorizes:</a:t>
            </a:r>
          </a:p>
          <a:p>
            <a:pPr>
              <a:buFontTx/>
              <a:buNone/>
              <a:defRPr/>
            </a:pPr>
            <a:endParaRPr lang="en-US" sz="2400" dirty="0"/>
          </a:p>
          <a:p>
            <a:pPr marL="914400" indent="-457200">
              <a:defRPr/>
            </a:pPr>
            <a:r>
              <a:rPr lang="en-US" sz="2400" dirty="0"/>
              <a:t>HUD to monitor recipients and enforce against them for issues of non-compliance with the statute and applicable regulations.</a:t>
            </a:r>
          </a:p>
          <a:p>
            <a:pPr marL="914400" indent="-457200">
              <a:buFontTx/>
              <a:buNone/>
              <a:defRPr/>
            </a:pPr>
            <a:endParaRPr lang="en-US" sz="2400" dirty="0"/>
          </a:p>
          <a:p>
            <a:pPr marL="0" indent="0">
              <a:buFontTx/>
              <a:buNone/>
              <a:defRPr/>
            </a:pPr>
            <a:r>
              <a:rPr lang="en-US" sz="2400" dirty="0"/>
              <a:t>The applicable provisions of the statute are set out at 25 USC §§ 4161 – 4168</a:t>
            </a:r>
          </a:p>
          <a:p>
            <a:pPr marL="457200" indent="-457200">
              <a:buFontTx/>
              <a:buAutoNum type="alphaUcPeriod" startAt="2"/>
              <a:defRPr/>
            </a:pPr>
            <a:endParaRPr lang="en-US" sz="2400" dirty="0"/>
          </a:p>
        </p:txBody>
      </p:sp>
      <p:sp>
        <p:nvSpPr>
          <p:cNvPr id="17411" name="Slide Number Placeholder 3"/>
          <p:cNvSpPr>
            <a:spLocks noGrp="1"/>
          </p:cNvSpPr>
          <p:nvPr>
            <p:ph type="sldNum" sz="quarter" idx="12"/>
          </p:nvPr>
        </p:nvSpPr>
        <p:spPr>
          <a:noFill/>
        </p:spPr>
        <p:txBody>
          <a:bodyPr/>
          <a:lstStyle/>
          <a:p>
            <a:fld id="{E38D2E16-7126-40EE-8670-5A36BF7F8771}" type="slidenum">
              <a:rPr lang="en-US" smtClean="0"/>
              <a:pPr/>
              <a:t>3</a:t>
            </a:fld>
            <a:endParaRPr lang="en-US"/>
          </a:p>
        </p:txBody>
      </p:sp>
      <p:grpSp>
        <p:nvGrpSpPr>
          <p:cNvPr id="17412" name="Group 17"/>
          <p:cNvGrpSpPr>
            <a:grpSpLocks/>
          </p:cNvGrpSpPr>
          <p:nvPr/>
        </p:nvGrpSpPr>
        <p:grpSpPr bwMode="auto">
          <a:xfrm>
            <a:off x="228600" y="171450"/>
            <a:ext cx="8458200" cy="6229350"/>
            <a:chOff x="144" y="108"/>
            <a:chExt cx="5328" cy="3924"/>
          </a:xfrm>
        </p:grpSpPr>
        <p:grpSp>
          <p:nvGrpSpPr>
            <p:cNvPr id="17413" name="Group 13"/>
            <p:cNvGrpSpPr>
              <a:grpSpLocks/>
            </p:cNvGrpSpPr>
            <p:nvPr/>
          </p:nvGrpSpPr>
          <p:grpSpPr bwMode="auto">
            <a:xfrm>
              <a:off x="144" y="108"/>
              <a:ext cx="5328" cy="3924"/>
              <a:chOff x="144" y="108"/>
              <a:chExt cx="5328" cy="3924"/>
            </a:xfrm>
          </p:grpSpPr>
          <p:pic>
            <p:nvPicPr>
              <p:cNvPr id="17415"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17416"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17417"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17418"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17419"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17414"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762000" y="1600200"/>
            <a:ext cx="8153400" cy="4530725"/>
          </a:xfrm>
          <a:prstGeom prst="rect">
            <a:avLst/>
          </a:prstGeom>
          <a:noFill/>
          <a:ln w="9525">
            <a:noFill/>
            <a:miter lim="800000"/>
            <a:headEnd/>
            <a:tailEnd/>
          </a:ln>
          <a:effectLst/>
        </p:spPr>
        <p:txBody>
          <a:bodyPr/>
          <a:lstStyle/>
          <a:p>
            <a:pPr marL="609600" indent="-609600">
              <a:lnSpc>
                <a:spcPct val="80000"/>
              </a:lnSpc>
              <a:spcBef>
                <a:spcPct val="20000"/>
              </a:spcBef>
            </a:pPr>
            <a:endParaRPr lang="en-US" sz="2800" dirty="0"/>
          </a:p>
          <a:p>
            <a:pPr marL="914400" lvl="1" indent="-457200">
              <a:lnSpc>
                <a:spcPct val="80000"/>
              </a:lnSpc>
              <a:spcBef>
                <a:spcPct val="20000"/>
              </a:spcBef>
            </a:pPr>
            <a:r>
              <a:rPr lang="en-US" sz="2400" b="1" dirty="0"/>
              <a:t>Failure to address performance problems may result in imposition of sanctions:</a:t>
            </a:r>
          </a:p>
          <a:p>
            <a:pPr marL="914400" lvl="1" indent="-457200">
              <a:lnSpc>
                <a:spcPct val="80000"/>
              </a:lnSpc>
              <a:spcBef>
                <a:spcPct val="20000"/>
              </a:spcBef>
            </a:pPr>
            <a:endParaRPr lang="en-US" sz="2400" b="1" dirty="0"/>
          </a:p>
          <a:p>
            <a:pPr marL="1371600" lvl="2" indent="-457200">
              <a:lnSpc>
                <a:spcPct val="80000"/>
              </a:lnSpc>
              <a:spcBef>
                <a:spcPct val="20000"/>
              </a:spcBef>
              <a:buFont typeface="Arial" panose="020B0604020202020204" pitchFamily="34" charset="0"/>
              <a:buChar char="•"/>
            </a:pPr>
            <a:r>
              <a:rPr lang="en-US" sz="2400" dirty="0"/>
              <a:t>Termination, reduction, withdrawal of future grant funds, or other appropriate actions (</a:t>
            </a:r>
            <a:r>
              <a:rPr lang="en-US" sz="2400" b="1" u="sng" dirty="0"/>
              <a:t>1000.532</a:t>
            </a:r>
            <a:r>
              <a:rPr lang="en-US" sz="2400" dirty="0"/>
              <a:t>)</a:t>
            </a:r>
          </a:p>
          <a:p>
            <a:pPr lvl="2">
              <a:lnSpc>
                <a:spcPct val="80000"/>
              </a:lnSpc>
              <a:spcBef>
                <a:spcPct val="20000"/>
              </a:spcBef>
            </a:pPr>
            <a:r>
              <a:rPr lang="en-US" sz="2400" dirty="0"/>
              <a:t/>
            </a:r>
            <a:br>
              <a:rPr lang="en-US" sz="2400" dirty="0"/>
            </a:br>
            <a:endParaRPr lang="en-US" sz="2400" dirty="0"/>
          </a:p>
          <a:p>
            <a:pPr marL="1371600" lvl="2" indent="-457200">
              <a:lnSpc>
                <a:spcPct val="80000"/>
              </a:lnSpc>
              <a:spcBef>
                <a:spcPct val="20000"/>
              </a:spcBef>
              <a:buFont typeface="Arial" charset="0"/>
              <a:buAutoNum type="alphaUcPeriod" startAt="2"/>
            </a:pPr>
            <a:endParaRPr lang="en-US" sz="2400" dirty="0"/>
          </a:p>
          <a:p>
            <a:pPr marL="914400" lvl="1" indent="-457200">
              <a:lnSpc>
                <a:spcPct val="80000"/>
              </a:lnSpc>
              <a:spcBef>
                <a:spcPct val="20000"/>
              </a:spcBef>
              <a:buFont typeface="Arial" charset="0"/>
              <a:buAutoNum type="alphaUcPeriod"/>
            </a:pPr>
            <a:endParaRPr lang="en-US" sz="2400" dirty="0"/>
          </a:p>
          <a:p>
            <a:pPr marL="914400" lvl="1" indent="-457200">
              <a:lnSpc>
                <a:spcPct val="80000"/>
              </a:lnSpc>
              <a:spcBef>
                <a:spcPct val="20000"/>
              </a:spcBef>
            </a:pPr>
            <a:endParaRPr lang="en-US" sz="2400" dirty="0"/>
          </a:p>
        </p:txBody>
      </p:sp>
      <p:sp>
        <p:nvSpPr>
          <p:cNvPr id="47106" name="Rectangle 3"/>
          <p:cNvSpPr>
            <a:spLocks noChangeArrowheads="1"/>
          </p:cNvSpPr>
          <p:nvPr/>
        </p:nvSpPr>
        <p:spPr bwMode="auto">
          <a:xfrm>
            <a:off x="2057400" y="609600"/>
            <a:ext cx="6629400" cy="1143000"/>
          </a:xfrm>
          <a:prstGeom prst="rect">
            <a:avLst/>
          </a:prstGeom>
          <a:noFill/>
          <a:ln w="9525">
            <a:noFill/>
            <a:miter lim="800000"/>
            <a:headEnd/>
            <a:tailEnd/>
          </a:ln>
        </p:spPr>
        <p:txBody>
          <a:bodyPr anchor="ctr"/>
          <a:lstStyle/>
          <a:p>
            <a:pPr algn="ctr"/>
            <a:r>
              <a:rPr lang="en-US" sz="4000" b="1" dirty="0">
                <a:solidFill>
                  <a:schemeClr val="tx2"/>
                </a:solidFill>
              </a:rPr>
              <a:t>Enforcement Regulations </a:t>
            </a:r>
          </a:p>
        </p:txBody>
      </p:sp>
      <p:grpSp>
        <p:nvGrpSpPr>
          <p:cNvPr id="47107" name="Group 4"/>
          <p:cNvGrpSpPr>
            <a:grpSpLocks/>
          </p:cNvGrpSpPr>
          <p:nvPr/>
        </p:nvGrpSpPr>
        <p:grpSpPr bwMode="auto">
          <a:xfrm>
            <a:off x="228600" y="171450"/>
            <a:ext cx="8458200" cy="6229350"/>
            <a:chOff x="144" y="108"/>
            <a:chExt cx="5328" cy="3924"/>
          </a:xfrm>
        </p:grpSpPr>
        <p:grpSp>
          <p:nvGrpSpPr>
            <p:cNvPr id="47109" name="Group 5"/>
            <p:cNvGrpSpPr>
              <a:grpSpLocks/>
            </p:cNvGrpSpPr>
            <p:nvPr/>
          </p:nvGrpSpPr>
          <p:grpSpPr bwMode="auto">
            <a:xfrm>
              <a:off x="144" y="108"/>
              <a:ext cx="5328" cy="3924"/>
              <a:chOff x="144" y="108"/>
              <a:chExt cx="5328" cy="3924"/>
            </a:xfrm>
          </p:grpSpPr>
          <p:pic>
            <p:nvPicPr>
              <p:cNvPr id="47111"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47112"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47113"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47114"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47115"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47110"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47108" name="Slide Number Placeholder 11"/>
          <p:cNvSpPr>
            <a:spLocks noGrp="1"/>
          </p:cNvSpPr>
          <p:nvPr>
            <p:ph type="sldNum" sz="quarter" idx="12"/>
          </p:nvPr>
        </p:nvSpPr>
        <p:spPr>
          <a:noFill/>
        </p:spPr>
        <p:txBody>
          <a:bodyPr/>
          <a:lstStyle/>
          <a:p>
            <a:fld id="{DB77010D-0041-48F0-BD2B-A9C60779BD8A}" type="slidenum">
              <a:rPr lang="en-US" smtClean="0"/>
              <a:pPr/>
              <a:t>30</a:t>
            </a:fld>
            <a:endParaRPr 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1219200" y="1780847"/>
            <a:ext cx="7543800" cy="4464378"/>
          </a:xfrm>
          <a:prstGeom prst="rect">
            <a:avLst/>
          </a:prstGeom>
          <a:noFill/>
          <a:ln w="9525">
            <a:noFill/>
            <a:miter lim="800000"/>
            <a:headEnd/>
            <a:tailEnd/>
          </a:ln>
          <a:effectLst/>
        </p:spPr>
        <p:txBody>
          <a:bodyPr/>
          <a:lstStyle/>
          <a:p>
            <a:pPr marL="457200" indent="-457200">
              <a:lnSpc>
                <a:spcPct val="80000"/>
              </a:lnSpc>
              <a:spcBef>
                <a:spcPct val="20000"/>
              </a:spcBef>
            </a:pPr>
            <a:r>
              <a:rPr lang="en-US" sz="2400" b="1" u="sng" dirty="0"/>
              <a:t>1000.532(a):</a:t>
            </a:r>
          </a:p>
          <a:p>
            <a:pPr marL="457200" indent="-457200">
              <a:lnSpc>
                <a:spcPct val="80000"/>
              </a:lnSpc>
              <a:spcBef>
                <a:spcPct val="20000"/>
              </a:spcBef>
            </a:pPr>
            <a:r>
              <a:rPr lang="en-US" sz="2000" dirty="0"/>
              <a:t>	</a:t>
            </a:r>
          </a:p>
          <a:p>
            <a:pPr marL="457200" indent="-457200">
              <a:lnSpc>
                <a:spcPct val="80000"/>
              </a:lnSpc>
              <a:spcBef>
                <a:spcPts val="800"/>
              </a:spcBef>
            </a:pPr>
            <a:r>
              <a:rPr lang="en-US" sz="2000" dirty="0"/>
              <a:t>	</a:t>
            </a:r>
            <a:r>
              <a:rPr lang="en-US" sz="2400" dirty="0"/>
              <a:t>If HUD finds, </a:t>
            </a:r>
            <a:r>
              <a:rPr lang="en-US" sz="2400" b="1" u="sng" dirty="0"/>
              <a:t>after reasonable notice and opportunity to be heard</a:t>
            </a:r>
            <a:r>
              <a:rPr lang="en-US" sz="2400" dirty="0"/>
              <a:t>, that the recipient failed to comply substantially with any provision of NAHASDA or its implementing regulations, HUD shall:</a:t>
            </a:r>
          </a:p>
          <a:p>
            <a:pPr marL="457200" indent="-457200">
              <a:lnSpc>
                <a:spcPct val="80000"/>
              </a:lnSpc>
              <a:spcBef>
                <a:spcPct val="20000"/>
              </a:spcBef>
            </a:pPr>
            <a:endParaRPr lang="en-US" sz="1200" dirty="0"/>
          </a:p>
          <a:p>
            <a:pPr marL="1371600" lvl="2" indent="-457200">
              <a:lnSpc>
                <a:spcPct val="80000"/>
              </a:lnSpc>
              <a:spcBef>
                <a:spcPct val="20000"/>
              </a:spcBef>
              <a:buFont typeface="Arial" charset="0"/>
              <a:buAutoNum type="arabicPeriod"/>
            </a:pPr>
            <a:r>
              <a:rPr lang="en-US" sz="2400" dirty="0"/>
              <a:t>Terminate payments under NAHASDA ;</a:t>
            </a:r>
          </a:p>
          <a:p>
            <a:pPr marL="1371600" lvl="2" indent="-457200">
              <a:lnSpc>
                <a:spcPct val="80000"/>
              </a:lnSpc>
              <a:spcBef>
                <a:spcPct val="20000"/>
              </a:spcBef>
              <a:buFont typeface="Arial" charset="0"/>
              <a:buAutoNum type="arabicPeriod"/>
            </a:pPr>
            <a:r>
              <a:rPr lang="en-US" sz="2400" dirty="0"/>
              <a:t>Reduce payments;</a:t>
            </a:r>
          </a:p>
          <a:p>
            <a:pPr marL="1371600" lvl="2" indent="-457200">
              <a:lnSpc>
                <a:spcPct val="80000"/>
              </a:lnSpc>
              <a:spcBef>
                <a:spcPct val="20000"/>
              </a:spcBef>
              <a:buFont typeface="Arial" charset="0"/>
              <a:buAutoNum type="arabicPeriod"/>
            </a:pPr>
            <a:r>
              <a:rPr lang="en-US" sz="2400" dirty="0"/>
              <a:t>Limit the availability of payments; or</a:t>
            </a:r>
          </a:p>
          <a:p>
            <a:pPr marL="1371600" lvl="2" indent="-457200">
              <a:lnSpc>
                <a:spcPct val="80000"/>
              </a:lnSpc>
              <a:spcBef>
                <a:spcPct val="20000"/>
              </a:spcBef>
              <a:buFont typeface="Arial" charset="0"/>
              <a:buAutoNum type="arabicPeriod"/>
            </a:pPr>
            <a:r>
              <a:rPr lang="en-US" sz="2400" dirty="0"/>
              <a:t>Provide a replacement </a:t>
            </a:r>
            <a:r>
              <a:rPr lang="en-US" sz="2400" dirty="0" err="1"/>
              <a:t>TDHE</a:t>
            </a:r>
            <a:r>
              <a:rPr lang="en-US" sz="2400" dirty="0"/>
              <a:t> for the recipient.</a:t>
            </a:r>
          </a:p>
          <a:p>
            <a:pPr marL="914400" lvl="1" indent="-457200">
              <a:lnSpc>
                <a:spcPct val="80000"/>
              </a:lnSpc>
              <a:spcBef>
                <a:spcPct val="20000"/>
              </a:spcBef>
              <a:buFont typeface="Arial" charset="0"/>
              <a:buChar char="•"/>
            </a:pPr>
            <a:endParaRPr lang="en-US" sz="2000" dirty="0"/>
          </a:p>
          <a:p>
            <a:pPr marL="457200" indent="-457200">
              <a:lnSpc>
                <a:spcPct val="80000"/>
              </a:lnSpc>
              <a:spcBef>
                <a:spcPct val="20000"/>
              </a:spcBef>
            </a:pPr>
            <a:r>
              <a:rPr lang="en-US" sz="2000" dirty="0"/>
              <a:t>	</a:t>
            </a:r>
            <a:endParaRPr lang="en-US" sz="2400" dirty="0"/>
          </a:p>
          <a:p>
            <a:pPr marL="914400" lvl="1" indent="-457200">
              <a:lnSpc>
                <a:spcPct val="80000"/>
              </a:lnSpc>
              <a:spcBef>
                <a:spcPct val="20000"/>
              </a:spcBef>
              <a:buFontTx/>
              <a:buChar char="–"/>
            </a:pPr>
            <a:endParaRPr lang="en-US" sz="2400" dirty="0"/>
          </a:p>
          <a:p>
            <a:pPr marL="914400" lvl="1" indent="-457200">
              <a:lnSpc>
                <a:spcPct val="80000"/>
              </a:lnSpc>
              <a:spcBef>
                <a:spcPct val="20000"/>
              </a:spcBef>
            </a:pPr>
            <a:endParaRPr lang="en-US" sz="2400" dirty="0"/>
          </a:p>
          <a:p>
            <a:pPr marL="914400" lvl="1" indent="-457200">
              <a:lnSpc>
                <a:spcPct val="80000"/>
              </a:lnSpc>
              <a:spcBef>
                <a:spcPct val="20000"/>
              </a:spcBef>
            </a:pPr>
            <a:endParaRPr lang="en-US" sz="1700" dirty="0"/>
          </a:p>
          <a:p>
            <a:pPr marL="914400" lvl="1" indent="-457200">
              <a:lnSpc>
                <a:spcPct val="80000"/>
              </a:lnSpc>
              <a:spcBef>
                <a:spcPct val="20000"/>
              </a:spcBef>
              <a:buFontTx/>
              <a:buChar char="–"/>
            </a:pPr>
            <a:endParaRPr lang="en-US" sz="1900" dirty="0"/>
          </a:p>
        </p:txBody>
      </p:sp>
      <p:sp>
        <p:nvSpPr>
          <p:cNvPr id="51202" name="Rectangle 3"/>
          <p:cNvSpPr>
            <a:spLocks noChangeArrowheads="1"/>
          </p:cNvSpPr>
          <p:nvPr/>
        </p:nvSpPr>
        <p:spPr bwMode="auto">
          <a:xfrm>
            <a:off x="1219200" y="609600"/>
            <a:ext cx="7391400" cy="1752600"/>
          </a:xfrm>
          <a:prstGeom prst="rect">
            <a:avLst/>
          </a:prstGeom>
          <a:noFill/>
          <a:ln w="9525">
            <a:noFill/>
            <a:miter lim="800000"/>
            <a:headEnd/>
            <a:tailEnd/>
          </a:ln>
        </p:spPr>
        <p:txBody>
          <a:bodyPr anchor="ctr"/>
          <a:lstStyle/>
          <a:p>
            <a:pPr algn="ctr"/>
            <a:r>
              <a:rPr lang="en-US" sz="4000" dirty="0">
                <a:solidFill>
                  <a:schemeClr val="tx2"/>
                </a:solidFill>
              </a:rPr>
              <a:t>	</a:t>
            </a:r>
            <a:r>
              <a:rPr lang="en-US" sz="4000" b="1" dirty="0"/>
              <a:t>Enforcement Regulations</a:t>
            </a:r>
            <a:br>
              <a:rPr lang="en-US" sz="4000" b="1" dirty="0"/>
            </a:br>
            <a:endParaRPr lang="en-US" sz="4000" dirty="0">
              <a:solidFill>
                <a:srgbClr val="FF0000"/>
              </a:solidFill>
            </a:endParaRPr>
          </a:p>
        </p:txBody>
      </p:sp>
      <p:grpSp>
        <p:nvGrpSpPr>
          <p:cNvPr id="51203" name="Group 4"/>
          <p:cNvGrpSpPr>
            <a:grpSpLocks/>
          </p:cNvGrpSpPr>
          <p:nvPr/>
        </p:nvGrpSpPr>
        <p:grpSpPr bwMode="auto">
          <a:xfrm>
            <a:off x="228600" y="171450"/>
            <a:ext cx="8458200" cy="6229350"/>
            <a:chOff x="144" y="108"/>
            <a:chExt cx="5328" cy="3924"/>
          </a:xfrm>
        </p:grpSpPr>
        <p:grpSp>
          <p:nvGrpSpPr>
            <p:cNvPr id="51205" name="Group 5"/>
            <p:cNvGrpSpPr>
              <a:grpSpLocks/>
            </p:cNvGrpSpPr>
            <p:nvPr/>
          </p:nvGrpSpPr>
          <p:grpSpPr bwMode="auto">
            <a:xfrm>
              <a:off x="144" y="108"/>
              <a:ext cx="5328" cy="3924"/>
              <a:chOff x="144" y="108"/>
              <a:chExt cx="5328" cy="3924"/>
            </a:xfrm>
          </p:grpSpPr>
          <p:pic>
            <p:nvPicPr>
              <p:cNvPr id="5120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120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120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121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121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120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51204" name="Slide Number Placeholder 11"/>
          <p:cNvSpPr>
            <a:spLocks noGrp="1"/>
          </p:cNvSpPr>
          <p:nvPr>
            <p:ph type="sldNum" sz="quarter" idx="12"/>
          </p:nvPr>
        </p:nvSpPr>
        <p:spPr>
          <a:noFill/>
        </p:spPr>
        <p:txBody>
          <a:bodyPr/>
          <a:lstStyle/>
          <a:p>
            <a:fld id="{7381468A-3437-40B5-851A-BBCE5070E857}" type="slidenum">
              <a:rPr lang="en-US" smtClean="0"/>
              <a:pPr/>
              <a:t>31</a:t>
            </a:fld>
            <a:endParaRPr 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3" name="Rectangle 11"/>
          <p:cNvSpPr>
            <a:spLocks noChangeArrowheads="1"/>
          </p:cNvSpPr>
          <p:nvPr/>
        </p:nvSpPr>
        <p:spPr bwMode="auto">
          <a:xfrm>
            <a:off x="1203434" y="1592263"/>
            <a:ext cx="7772400" cy="4762500"/>
          </a:xfrm>
          <a:prstGeom prst="rect">
            <a:avLst/>
          </a:prstGeom>
          <a:noFill/>
          <a:ln w="9525">
            <a:noFill/>
            <a:miter lim="800000"/>
            <a:headEnd/>
            <a:tailEnd/>
          </a:ln>
          <a:effectLst/>
        </p:spPr>
        <p:txBody>
          <a:bodyPr/>
          <a:lstStyle/>
          <a:p>
            <a:pPr marL="457200" indent="-457200">
              <a:lnSpc>
                <a:spcPct val="80000"/>
              </a:lnSpc>
              <a:spcBef>
                <a:spcPct val="20000"/>
              </a:spcBef>
            </a:pPr>
            <a:r>
              <a:rPr lang="en-US" sz="2400" b="1" u="sng" dirty="0"/>
              <a:t>1000.532(b):</a:t>
            </a:r>
            <a:r>
              <a:rPr lang="en-US" sz="2400" b="1" i="1" dirty="0"/>
              <a:t>  HUD’s understanding of “reasonable notice and opportunity to be heard”</a:t>
            </a:r>
          </a:p>
          <a:p>
            <a:pPr marL="457200" indent="-457200">
              <a:lnSpc>
                <a:spcPct val="80000"/>
              </a:lnSpc>
              <a:spcBef>
                <a:spcPct val="20000"/>
              </a:spcBef>
              <a:buFont typeface="Arial" charset="0"/>
              <a:buChar char="•"/>
            </a:pPr>
            <a:endParaRPr lang="en-US" sz="1200" dirty="0"/>
          </a:p>
          <a:p>
            <a:pPr marL="457200" indent="-457200">
              <a:lnSpc>
                <a:spcPct val="80000"/>
              </a:lnSpc>
              <a:spcBef>
                <a:spcPct val="20000"/>
              </a:spcBef>
              <a:buFont typeface="Arial" charset="0"/>
              <a:buChar char="•"/>
            </a:pPr>
            <a:r>
              <a:rPr lang="en-US" sz="2400" dirty="0"/>
              <a:t>Procedures that HUD must follow for providing notice and an opportunity to be heard, prior to taking any action described in paragraph (a)</a:t>
            </a:r>
          </a:p>
          <a:p>
            <a:pPr marL="457200" indent="-457200">
              <a:lnSpc>
                <a:spcPct val="80000"/>
              </a:lnSpc>
              <a:spcBef>
                <a:spcPct val="20000"/>
              </a:spcBef>
              <a:buFont typeface="Arial" charset="0"/>
              <a:buAutoNum type="arabicPeriod"/>
            </a:pPr>
            <a:endParaRPr lang="en-US" sz="1200" dirty="0"/>
          </a:p>
          <a:p>
            <a:pPr marL="457200" indent="-457200">
              <a:lnSpc>
                <a:spcPct val="80000"/>
              </a:lnSpc>
              <a:spcBef>
                <a:spcPct val="20000"/>
              </a:spcBef>
              <a:buFont typeface="Arial" charset="0"/>
              <a:buAutoNum type="arabicPeriod"/>
            </a:pPr>
            <a:r>
              <a:rPr lang="en-US" sz="2200" dirty="0"/>
              <a:t>Notify the recipient in writing of the action it intends to take;</a:t>
            </a:r>
          </a:p>
          <a:p>
            <a:pPr marL="457200" indent="-457200">
              <a:lnSpc>
                <a:spcPct val="80000"/>
              </a:lnSpc>
              <a:spcBef>
                <a:spcPct val="20000"/>
              </a:spcBef>
              <a:buFont typeface="Arial" charset="0"/>
              <a:buAutoNum type="arabicPeriod"/>
            </a:pPr>
            <a:endParaRPr lang="en-US" sz="1200" dirty="0"/>
          </a:p>
          <a:p>
            <a:pPr marL="457200" indent="-457200">
              <a:lnSpc>
                <a:spcPct val="80000"/>
              </a:lnSpc>
              <a:spcBef>
                <a:spcPct val="20000"/>
              </a:spcBef>
              <a:buFont typeface="Arial" charset="0"/>
              <a:buAutoNum type="arabicPeriod"/>
            </a:pPr>
            <a:r>
              <a:rPr lang="en-US" sz="2200" dirty="0"/>
              <a:t>Provide the recipient an opportunity for an informal meeting;</a:t>
            </a:r>
          </a:p>
          <a:p>
            <a:pPr marL="457200" indent="-457200">
              <a:lnSpc>
                <a:spcPct val="80000"/>
              </a:lnSpc>
              <a:spcBef>
                <a:spcPct val="20000"/>
              </a:spcBef>
              <a:buFont typeface="Arial" charset="0"/>
              <a:buAutoNum type="arabicPeriod"/>
            </a:pPr>
            <a:endParaRPr lang="en-US" sz="1200" dirty="0"/>
          </a:p>
          <a:p>
            <a:pPr marL="457200" indent="-457200">
              <a:lnSpc>
                <a:spcPct val="80000"/>
              </a:lnSpc>
              <a:spcBef>
                <a:spcPct val="20000"/>
              </a:spcBef>
              <a:buFont typeface="Arial" charset="0"/>
              <a:buAutoNum type="arabicPeriod"/>
            </a:pPr>
            <a:r>
              <a:rPr lang="en-US" sz="2200" dirty="0"/>
              <a:t>Provide the recipient with an opportunity for a hearing no less than 30 days prior to taking the action; and</a:t>
            </a:r>
          </a:p>
          <a:p>
            <a:pPr marL="457200" indent="-457200">
              <a:lnSpc>
                <a:spcPct val="80000"/>
              </a:lnSpc>
              <a:spcBef>
                <a:spcPct val="20000"/>
              </a:spcBef>
              <a:buFont typeface="Arial" charset="0"/>
              <a:buAutoNum type="arabicPeriod"/>
            </a:pPr>
            <a:endParaRPr lang="en-US" sz="1200" dirty="0"/>
          </a:p>
          <a:p>
            <a:pPr marL="457200" indent="-457200">
              <a:lnSpc>
                <a:spcPct val="80000"/>
              </a:lnSpc>
              <a:spcBef>
                <a:spcPct val="20000"/>
              </a:spcBef>
              <a:buFont typeface="Arial" charset="0"/>
              <a:buAutoNum type="arabicPeriod"/>
            </a:pPr>
            <a:r>
              <a:rPr lang="en-US" sz="2200" dirty="0"/>
              <a:t>Amounts would not be reallocated until 15 days after the hearing and final decision. </a:t>
            </a:r>
          </a:p>
          <a:p>
            <a:pPr marL="457200" indent="-457200">
              <a:lnSpc>
                <a:spcPct val="80000"/>
              </a:lnSpc>
              <a:spcBef>
                <a:spcPct val="20000"/>
              </a:spcBef>
            </a:pPr>
            <a:endParaRPr lang="en-US" sz="2400" dirty="0"/>
          </a:p>
          <a:p>
            <a:pPr marL="1143000" lvl="2" indent="-228600">
              <a:lnSpc>
                <a:spcPct val="80000"/>
              </a:lnSpc>
              <a:spcBef>
                <a:spcPct val="20000"/>
              </a:spcBef>
              <a:spcAft>
                <a:spcPts val="1200"/>
              </a:spcAft>
              <a:buFontTx/>
              <a:buChar char="•"/>
            </a:pPr>
            <a:endParaRPr lang="en-US" sz="2400" dirty="0"/>
          </a:p>
        </p:txBody>
      </p:sp>
      <p:grpSp>
        <p:nvGrpSpPr>
          <p:cNvPr id="52227" name="Group 13"/>
          <p:cNvGrpSpPr>
            <a:grpSpLocks/>
          </p:cNvGrpSpPr>
          <p:nvPr/>
        </p:nvGrpSpPr>
        <p:grpSpPr bwMode="auto">
          <a:xfrm>
            <a:off x="152400" y="136525"/>
            <a:ext cx="8458200" cy="6096000"/>
            <a:chOff x="144" y="192"/>
            <a:chExt cx="5328" cy="3840"/>
          </a:xfrm>
        </p:grpSpPr>
        <p:grpSp>
          <p:nvGrpSpPr>
            <p:cNvPr id="52229" name="Group 14"/>
            <p:cNvGrpSpPr>
              <a:grpSpLocks/>
            </p:cNvGrpSpPr>
            <p:nvPr/>
          </p:nvGrpSpPr>
          <p:grpSpPr bwMode="auto">
            <a:xfrm>
              <a:off x="144" y="192"/>
              <a:ext cx="5328" cy="3840"/>
              <a:chOff x="144" y="192"/>
              <a:chExt cx="5328" cy="3840"/>
            </a:xfrm>
          </p:grpSpPr>
          <p:sp>
            <p:nvSpPr>
              <p:cNvPr id="52234" name="Line 18"/>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2231" name="Picture 15" descr="masthead_bg_new"/>
              <p:cNvPicPr>
                <a:picLocks noChangeAspect="1" noChangeArrowheads="1"/>
              </p:cNvPicPr>
              <p:nvPr/>
            </p:nvPicPr>
            <p:blipFill>
              <a:blip r:embed="rId2"/>
              <a:srcRect/>
              <a:stretch>
                <a:fillRect/>
              </a:stretch>
            </p:blipFill>
            <p:spPr bwMode="auto">
              <a:xfrm>
                <a:off x="336" y="223"/>
                <a:ext cx="5136" cy="468"/>
              </a:xfrm>
              <a:prstGeom prst="rect">
                <a:avLst/>
              </a:prstGeom>
              <a:noFill/>
              <a:ln w="9525">
                <a:noFill/>
                <a:miter lim="800000"/>
                <a:headEnd/>
                <a:tailEnd/>
              </a:ln>
            </p:spPr>
          </p:pic>
          <p:sp>
            <p:nvSpPr>
              <p:cNvPr id="52232" name="Rectangle 16"/>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2233" name="Picture 17"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pic>
            <p:nvPicPr>
              <p:cNvPr id="52235" name="Picture 1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2230" name="Picture 20"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52228" name="Slide Number Placeholder 11"/>
          <p:cNvSpPr>
            <a:spLocks noGrp="1"/>
          </p:cNvSpPr>
          <p:nvPr>
            <p:ph type="sldNum" sz="quarter" idx="12"/>
          </p:nvPr>
        </p:nvSpPr>
        <p:spPr>
          <a:noFill/>
        </p:spPr>
        <p:txBody>
          <a:bodyPr/>
          <a:lstStyle/>
          <a:p>
            <a:fld id="{3A45C38E-931D-4ADB-80B1-38B980C0CCDE}" type="slidenum">
              <a:rPr lang="en-US" smtClean="0"/>
              <a:pPr/>
              <a:t>32</a:t>
            </a:fld>
            <a:endParaRPr lang="en-US"/>
          </a:p>
        </p:txBody>
      </p:sp>
      <p:sp>
        <p:nvSpPr>
          <p:cNvPr id="52226" name="Rectangle 12"/>
          <p:cNvSpPr>
            <a:spLocks noChangeArrowheads="1"/>
          </p:cNvSpPr>
          <p:nvPr/>
        </p:nvSpPr>
        <p:spPr bwMode="auto">
          <a:xfrm>
            <a:off x="1941786" y="849313"/>
            <a:ext cx="6858000" cy="1200150"/>
          </a:xfrm>
          <a:prstGeom prst="rect">
            <a:avLst/>
          </a:prstGeom>
          <a:noFill/>
          <a:ln w="9525">
            <a:noFill/>
            <a:miter lim="800000"/>
            <a:headEnd/>
            <a:tailEnd/>
          </a:ln>
        </p:spPr>
        <p:txBody>
          <a:bodyPr anchor="ctr"/>
          <a:lstStyle/>
          <a:p>
            <a:pPr algn="ctr"/>
            <a:r>
              <a:rPr lang="en-US" sz="4000" b="1" dirty="0"/>
              <a:t>Enforcement Regulations</a:t>
            </a:r>
            <a:br>
              <a:rPr lang="en-US" sz="4000" b="1" dirty="0"/>
            </a:br>
            <a:endParaRPr lang="en-US" sz="4000" dirty="0">
              <a:solidFill>
                <a:srgbClr val="FF0000"/>
              </a:solidFill>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 name="Rectangle 10"/>
          <p:cNvSpPr>
            <a:spLocks noChangeArrowheads="1"/>
          </p:cNvSpPr>
          <p:nvPr/>
        </p:nvSpPr>
        <p:spPr bwMode="auto">
          <a:xfrm>
            <a:off x="838200" y="1790700"/>
            <a:ext cx="7924800" cy="4454525"/>
          </a:xfrm>
          <a:prstGeom prst="rect">
            <a:avLst/>
          </a:prstGeom>
          <a:noFill/>
          <a:ln w="9525">
            <a:noFill/>
            <a:miter lim="800000"/>
            <a:headEnd/>
            <a:tailEnd/>
          </a:ln>
          <a:effectLst/>
        </p:spPr>
        <p:txBody>
          <a:bodyPr/>
          <a:lstStyle/>
          <a:p>
            <a:pPr marL="914400" lvl="1" indent="-457200">
              <a:lnSpc>
                <a:spcPct val="80000"/>
              </a:lnSpc>
              <a:spcBef>
                <a:spcPct val="20000"/>
              </a:spcBef>
            </a:pPr>
            <a:r>
              <a:rPr lang="en-US" sz="2400" b="1" u="sng" dirty="0"/>
              <a:t>1000.532(c):</a:t>
            </a:r>
          </a:p>
          <a:p>
            <a:pPr marL="914400" lvl="1" indent="-457200">
              <a:lnSpc>
                <a:spcPct val="80000"/>
              </a:lnSpc>
              <a:spcBef>
                <a:spcPct val="20000"/>
              </a:spcBef>
              <a:buFont typeface="Arial" charset="0"/>
              <a:buChar char="•"/>
            </a:pPr>
            <a:endParaRPr lang="en-US" sz="1200" dirty="0"/>
          </a:p>
          <a:p>
            <a:pPr marL="914400" lvl="1" indent="-457200">
              <a:lnSpc>
                <a:spcPct val="80000"/>
              </a:lnSpc>
              <a:spcBef>
                <a:spcPct val="20000"/>
              </a:spcBef>
              <a:buFont typeface="Arial" charset="0"/>
              <a:buChar char="•"/>
            </a:pPr>
            <a:r>
              <a:rPr lang="en-US" sz="2400" dirty="0"/>
              <a:t>Incorporates NAHASDA section 401(a)(4)’s expedited procedures for HUD’s limitation of the availability of funds.</a:t>
            </a:r>
          </a:p>
          <a:p>
            <a:pPr marL="914400" lvl="1" indent="-457200">
              <a:lnSpc>
                <a:spcPct val="80000"/>
              </a:lnSpc>
              <a:spcBef>
                <a:spcPct val="20000"/>
              </a:spcBef>
            </a:pPr>
            <a:endParaRPr lang="en-US" sz="1200" dirty="0"/>
          </a:p>
          <a:p>
            <a:pPr marL="914400" lvl="1" indent="-457200">
              <a:lnSpc>
                <a:spcPct val="80000"/>
              </a:lnSpc>
              <a:spcBef>
                <a:spcPct val="20000"/>
              </a:spcBef>
              <a:buFontTx/>
              <a:buChar char="•"/>
            </a:pPr>
            <a:r>
              <a:rPr lang="en-US" sz="2400" dirty="0"/>
              <a:t>When HUD determines that failure of a recipient to comply substantially with any material provision of NAHASDA or its regulations is resulting, and would continue to result, in expenditure of funds that is not authorized by law, HUD may:</a:t>
            </a:r>
          </a:p>
          <a:p>
            <a:pPr marL="914400" lvl="1" indent="-457200">
              <a:lnSpc>
                <a:spcPct val="80000"/>
              </a:lnSpc>
              <a:spcBef>
                <a:spcPct val="20000"/>
              </a:spcBef>
              <a:buFontTx/>
              <a:buChar char="•"/>
            </a:pPr>
            <a:endParaRPr lang="en-US" sz="1200" dirty="0"/>
          </a:p>
          <a:p>
            <a:pPr marL="1371600" lvl="2" indent="-457200">
              <a:lnSpc>
                <a:spcPct val="80000"/>
              </a:lnSpc>
              <a:spcBef>
                <a:spcPct val="20000"/>
              </a:spcBef>
              <a:buFont typeface="Wingdings" pitchFamily="2" charset="2"/>
              <a:buChar char="v"/>
            </a:pPr>
            <a:r>
              <a:rPr lang="en-US" sz="2200" dirty="0"/>
              <a:t>Limit the availability of such funds, provided it gives notice of the action and then provides a hearing within 60 days. </a:t>
            </a:r>
          </a:p>
          <a:p>
            <a:pPr marL="914400" lvl="1" indent="-457200">
              <a:lnSpc>
                <a:spcPct val="80000"/>
              </a:lnSpc>
              <a:spcBef>
                <a:spcPct val="20000"/>
              </a:spcBef>
              <a:buFontTx/>
              <a:buChar char="–"/>
            </a:pPr>
            <a:endParaRPr lang="en-US" sz="2400" dirty="0"/>
          </a:p>
          <a:p>
            <a:pPr marL="914400" lvl="1" indent="-457200">
              <a:lnSpc>
                <a:spcPct val="80000"/>
              </a:lnSpc>
              <a:spcBef>
                <a:spcPct val="20000"/>
              </a:spcBef>
              <a:buFontTx/>
              <a:buChar char="–"/>
            </a:pPr>
            <a:endParaRPr lang="en-US" sz="2400" dirty="0"/>
          </a:p>
          <a:p>
            <a:pPr marL="914400" lvl="1" indent="-457200">
              <a:lnSpc>
                <a:spcPct val="80000"/>
              </a:lnSpc>
              <a:spcBef>
                <a:spcPct val="20000"/>
              </a:spcBef>
              <a:buFontTx/>
              <a:buChar char="–"/>
            </a:pPr>
            <a:endParaRPr lang="en-US" sz="1600" dirty="0"/>
          </a:p>
        </p:txBody>
      </p:sp>
      <p:sp>
        <p:nvSpPr>
          <p:cNvPr id="53250" name="Rectangle 12"/>
          <p:cNvSpPr>
            <a:spLocks noChangeArrowheads="1"/>
          </p:cNvSpPr>
          <p:nvPr/>
        </p:nvSpPr>
        <p:spPr bwMode="auto">
          <a:xfrm>
            <a:off x="2057400" y="990600"/>
            <a:ext cx="6629400" cy="990600"/>
          </a:xfrm>
          <a:prstGeom prst="rect">
            <a:avLst/>
          </a:prstGeom>
          <a:noFill/>
          <a:ln w="9525">
            <a:noFill/>
            <a:miter lim="800000"/>
            <a:headEnd/>
            <a:tailEnd/>
          </a:ln>
        </p:spPr>
        <p:txBody>
          <a:bodyPr anchor="ctr"/>
          <a:lstStyle/>
          <a:p>
            <a:pPr algn="ctr"/>
            <a:r>
              <a:rPr lang="en-US" sz="4000" b="1" dirty="0"/>
              <a:t>Enforcement Regulations</a:t>
            </a:r>
            <a:br>
              <a:rPr lang="en-US" sz="4000" b="1" dirty="0"/>
            </a:br>
            <a:endParaRPr lang="en-US" sz="4000" dirty="0">
              <a:solidFill>
                <a:srgbClr val="FF0000"/>
              </a:solidFill>
            </a:endParaRPr>
          </a:p>
        </p:txBody>
      </p:sp>
      <p:grpSp>
        <p:nvGrpSpPr>
          <p:cNvPr id="53251" name="Group 13"/>
          <p:cNvGrpSpPr>
            <a:grpSpLocks/>
          </p:cNvGrpSpPr>
          <p:nvPr/>
        </p:nvGrpSpPr>
        <p:grpSpPr bwMode="auto">
          <a:xfrm>
            <a:off x="228600" y="171450"/>
            <a:ext cx="8458200" cy="6229350"/>
            <a:chOff x="144" y="108"/>
            <a:chExt cx="5328" cy="3924"/>
          </a:xfrm>
        </p:grpSpPr>
        <p:grpSp>
          <p:nvGrpSpPr>
            <p:cNvPr id="53253" name="Group 14"/>
            <p:cNvGrpSpPr>
              <a:grpSpLocks/>
            </p:cNvGrpSpPr>
            <p:nvPr/>
          </p:nvGrpSpPr>
          <p:grpSpPr bwMode="auto">
            <a:xfrm>
              <a:off x="144" y="108"/>
              <a:ext cx="5328" cy="3924"/>
              <a:chOff x="144" y="108"/>
              <a:chExt cx="5328" cy="3924"/>
            </a:xfrm>
          </p:grpSpPr>
          <p:pic>
            <p:nvPicPr>
              <p:cNvPr id="53255" name="Picture 15"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3256" name="Rectangle 16"/>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3257" name="Picture 17"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3258" name="Line 18"/>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3259" name="Picture 1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3254" name="Picture 20"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53252" name="Slide Number Placeholder 11"/>
          <p:cNvSpPr>
            <a:spLocks noGrp="1"/>
          </p:cNvSpPr>
          <p:nvPr>
            <p:ph type="sldNum" sz="quarter" idx="12"/>
          </p:nvPr>
        </p:nvSpPr>
        <p:spPr>
          <a:noFill/>
        </p:spPr>
        <p:txBody>
          <a:bodyPr/>
          <a:lstStyle/>
          <a:p>
            <a:fld id="{3E46F215-9479-44A5-8B65-C73B34FE8323}" type="slidenum">
              <a:rPr lang="en-US" smtClean="0"/>
              <a:pPr/>
              <a:t>33</a:t>
            </a:fld>
            <a:endParaRPr 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1274051" y="1855788"/>
            <a:ext cx="7543800" cy="3962400"/>
          </a:xfrm>
          <a:prstGeom prst="rect">
            <a:avLst/>
          </a:prstGeom>
          <a:noFill/>
          <a:ln w="9525">
            <a:noFill/>
            <a:miter lim="800000"/>
            <a:headEnd/>
            <a:tailEnd/>
          </a:ln>
          <a:effectLst/>
        </p:spPr>
        <p:txBody>
          <a:bodyPr/>
          <a:lstStyle/>
          <a:p>
            <a:pPr marL="457200" indent="-457200">
              <a:lnSpc>
                <a:spcPct val="80000"/>
              </a:lnSpc>
              <a:spcBef>
                <a:spcPct val="20000"/>
              </a:spcBef>
            </a:pPr>
            <a:r>
              <a:rPr lang="en-US" sz="2400" b="1" u="sng" dirty="0"/>
              <a:t>1000.532(d):</a:t>
            </a:r>
          </a:p>
          <a:p>
            <a:pPr marL="457200" indent="-457200">
              <a:lnSpc>
                <a:spcPct val="80000"/>
              </a:lnSpc>
              <a:spcBef>
                <a:spcPct val="20000"/>
              </a:spcBef>
            </a:pPr>
            <a:endParaRPr lang="en-US" sz="1200" u="sng" dirty="0"/>
          </a:p>
          <a:p>
            <a:pPr marL="457200" indent="-457200">
              <a:lnSpc>
                <a:spcPct val="80000"/>
              </a:lnSpc>
              <a:spcBef>
                <a:spcPct val="20000"/>
              </a:spcBef>
              <a:buFont typeface="Arial" charset="0"/>
              <a:buChar char="•"/>
            </a:pPr>
            <a:r>
              <a:rPr lang="en-US" sz="2400" dirty="0"/>
              <a:t>Clarifies that if HUD determines that the failure to comply substantially is not a pattern or practice constituting willful noncompliance, if the recipient requests, HUD </a:t>
            </a:r>
            <a:r>
              <a:rPr lang="en-US" sz="2400" u="sng" dirty="0"/>
              <a:t>must</a:t>
            </a:r>
            <a:r>
              <a:rPr lang="en-US" sz="2400" dirty="0"/>
              <a:t> provide technical assistance (directly or indirectly) to increase the capability or capacity of the recipient. </a:t>
            </a:r>
          </a:p>
          <a:p>
            <a:pPr marL="457200" indent="-457200">
              <a:lnSpc>
                <a:spcPct val="80000"/>
              </a:lnSpc>
              <a:spcBef>
                <a:spcPct val="20000"/>
              </a:spcBef>
            </a:pPr>
            <a:endParaRPr lang="en-US" sz="1200" dirty="0"/>
          </a:p>
          <a:p>
            <a:pPr marL="457200" indent="-457200">
              <a:lnSpc>
                <a:spcPct val="80000"/>
              </a:lnSpc>
              <a:spcBef>
                <a:spcPct val="20000"/>
              </a:spcBef>
              <a:buFont typeface="Arial" charset="0"/>
              <a:buChar char="•"/>
            </a:pPr>
            <a:r>
              <a:rPr lang="en-US" sz="2400" dirty="0"/>
              <a:t>However, technical assistance is contingent on the recipient’s execution of, and compliance with, a performance agreement pursuant to section 401(b) of NAHASDA. </a:t>
            </a:r>
          </a:p>
          <a:p>
            <a:pPr marL="457200" indent="-457200">
              <a:lnSpc>
                <a:spcPct val="80000"/>
              </a:lnSpc>
              <a:spcBef>
                <a:spcPct val="20000"/>
              </a:spcBef>
              <a:buFont typeface="Arial" charset="0"/>
              <a:buChar char="•"/>
            </a:pPr>
            <a:endParaRPr lang="en-US" sz="2400" dirty="0"/>
          </a:p>
          <a:p>
            <a:pPr marL="457200" indent="-457200">
              <a:lnSpc>
                <a:spcPct val="80000"/>
              </a:lnSpc>
              <a:spcBef>
                <a:spcPct val="20000"/>
              </a:spcBef>
            </a:pPr>
            <a:endParaRPr lang="en-US" sz="2400" dirty="0"/>
          </a:p>
          <a:p>
            <a:pPr marL="457200" indent="-457200">
              <a:lnSpc>
                <a:spcPct val="80000"/>
              </a:lnSpc>
              <a:spcBef>
                <a:spcPct val="20000"/>
              </a:spcBef>
              <a:buFontTx/>
              <a:buChar char="•"/>
            </a:pPr>
            <a:endParaRPr lang="en-US" sz="2400" dirty="0"/>
          </a:p>
          <a:p>
            <a:pPr marL="457200" indent="-457200">
              <a:lnSpc>
                <a:spcPct val="80000"/>
              </a:lnSpc>
              <a:spcBef>
                <a:spcPct val="20000"/>
              </a:spcBef>
            </a:pPr>
            <a:r>
              <a:rPr lang="en-US" sz="1900" dirty="0"/>
              <a:t>  </a:t>
            </a:r>
          </a:p>
          <a:p>
            <a:pPr marL="457200" indent="-457200">
              <a:lnSpc>
                <a:spcPct val="80000"/>
              </a:lnSpc>
              <a:spcBef>
                <a:spcPct val="20000"/>
              </a:spcBef>
            </a:pPr>
            <a:endParaRPr lang="en-US" sz="1900" dirty="0"/>
          </a:p>
        </p:txBody>
      </p:sp>
      <p:sp>
        <p:nvSpPr>
          <p:cNvPr id="54274" name="Rectangle 3"/>
          <p:cNvSpPr>
            <a:spLocks noChangeArrowheads="1"/>
          </p:cNvSpPr>
          <p:nvPr/>
        </p:nvSpPr>
        <p:spPr bwMode="auto">
          <a:xfrm>
            <a:off x="2057400" y="914400"/>
            <a:ext cx="6629400" cy="1219200"/>
          </a:xfrm>
          <a:prstGeom prst="rect">
            <a:avLst/>
          </a:prstGeom>
          <a:noFill/>
          <a:ln w="9525">
            <a:noFill/>
            <a:miter lim="800000"/>
            <a:headEnd/>
            <a:tailEnd/>
          </a:ln>
        </p:spPr>
        <p:txBody>
          <a:bodyPr anchor="ctr"/>
          <a:lstStyle/>
          <a:p>
            <a:pPr algn="ctr"/>
            <a:r>
              <a:rPr lang="en-US" sz="4000" b="1" dirty="0"/>
              <a:t>Enforcement Regulations</a:t>
            </a:r>
            <a:br>
              <a:rPr lang="en-US" sz="4000" b="1" dirty="0"/>
            </a:br>
            <a:endParaRPr lang="en-US" sz="4000" dirty="0">
              <a:solidFill>
                <a:schemeClr val="tx2"/>
              </a:solidFill>
            </a:endParaRPr>
          </a:p>
        </p:txBody>
      </p:sp>
      <p:grpSp>
        <p:nvGrpSpPr>
          <p:cNvPr id="54275" name="Group 4"/>
          <p:cNvGrpSpPr>
            <a:grpSpLocks/>
          </p:cNvGrpSpPr>
          <p:nvPr/>
        </p:nvGrpSpPr>
        <p:grpSpPr bwMode="auto">
          <a:xfrm>
            <a:off x="228600" y="171450"/>
            <a:ext cx="8458200" cy="6229350"/>
            <a:chOff x="144" y="108"/>
            <a:chExt cx="5328" cy="3924"/>
          </a:xfrm>
        </p:grpSpPr>
        <p:grpSp>
          <p:nvGrpSpPr>
            <p:cNvPr id="54277" name="Group 5"/>
            <p:cNvGrpSpPr>
              <a:grpSpLocks/>
            </p:cNvGrpSpPr>
            <p:nvPr/>
          </p:nvGrpSpPr>
          <p:grpSpPr bwMode="auto">
            <a:xfrm>
              <a:off x="144" y="108"/>
              <a:ext cx="5328" cy="3924"/>
              <a:chOff x="144" y="108"/>
              <a:chExt cx="5328" cy="3924"/>
            </a:xfrm>
          </p:grpSpPr>
          <p:pic>
            <p:nvPicPr>
              <p:cNvPr id="54279"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4280"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4281"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4282"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4283"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4278"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54276" name="Slide Number Placeholder 11"/>
          <p:cNvSpPr>
            <a:spLocks noGrp="1"/>
          </p:cNvSpPr>
          <p:nvPr>
            <p:ph type="sldNum" sz="quarter" idx="12"/>
          </p:nvPr>
        </p:nvSpPr>
        <p:spPr>
          <a:noFill/>
        </p:spPr>
        <p:txBody>
          <a:bodyPr/>
          <a:lstStyle/>
          <a:p>
            <a:fld id="{85B43279-B7F5-4C64-8AD2-67A2F78418FF}" type="slidenum">
              <a:rPr lang="en-US" smtClean="0"/>
              <a:pPr/>
              <a:t>34</a:t>
            </a:fld>
            <a:endParaRPr lang="en-US"/>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ChangeArrowheads="1"/>
          </p:cNvSpPr>
          <p:nvPr/>
        </p:nvSpPr>
        <p:spPr bwMode="auto">
          <a:xfrm>
            <a:off x="1058917" y="2186152"/>
            <a:ext cx="7848600" cy="3733800"/>
          </a:xfrm>
          <a:prstGeom prst="rect">
            <a:avLst/>
          </a:prstGeom>
          <a:noFill/>
          <a:ln w="9525">
            <a:noFill/>
            <a:miter lim="800000"/>
            <a:headEnd/>
            <a:tailEnd/>
          </a:ln>
        </p:spPr>
        <p:txBody>
          <a:bodyPr/>
          <a:lstStyle/>
          <a:p>
            <a:pPr marL="914400" indent="-457200">
              <a:lnSpc>
                <a:spcPct val="80000"/>
              </a:lnSpc>
              <a:spcBef>
                <a:spcPct val="20000"/>
              </a:spcBef>
            </a:pPr>
            <a:r>
              <a:rPr lang="en-US" sz="2400" b="1" u="sng" dirty="0"/>
              <a:t>1000.532(e):</a:t>
            </a:r>
          </a:p>
          <a:p>
            <a:pPr marL="457200">
              <a:lnSpc>
                <a:spcPct val="80000"/>
              </a:lnSpc>
              <a:spcBef>
                <a:spcPct val="20000"/>
              </a:spcBef>
            </a:pPr>
            <a:endParaRPr lang="en-US" sz="2400" dirty="0"/>
          </a:p>
          <a:p>
            <a:pPr marL="914400" indent="-457200">
              <a:lnSpc>
                <a:spcPct val="80000"/>
              </a:lnSpc>
              <a:spcBef>
                <a:spcPct val="20000"/>
              </a:spcBef>
              <a:buFont typeface="Arial" charset="0"/>
              <a:buChar char="•"/>
            </a:pPr>
            <a:r>
              <a:rPr lang="en-US" sz="2400" dirty="0"/>
              <a:t>Provides that HUD may refer matters involving substantial noncompliance to the Attorney General, with a recommendation for taking civil action. </a:t>
            </a:r>
          </a:p>
          <a:p>
            <a:pPr marL="990600" lvl="1" indent="-533400">
              <a:lnSpc>
                <a:spcPct val="80000"/>
              </a:lnSpc>
              <a:spcBef>
                <a:spcPct val="20000"/>
              </a:spcBef>
              <a:buFontTx/>
              <a:buChar char="–"/>
            </a:pPr>
            <a:endParaRPr lang="en-US" sz="1700" dirty="0"/>
          </a:p>
          <a:p>
            <a:pPr marL="990600" lvl="1" indent="-533400">
              <a:lnSpc>
                <a:spcPct val="80000"/>
              </a:lnSpc>
              <a:spcBef>
                <a:spcPct val="20000"/>
              </a:spcBef>
              <a:buFontTx/>
              <a:buChar char="–"/>
            </a:pPr>
            <a:endParaRPr lang="en-US" sz="1600" dirty="0"/>
          </a:p>
        </p:txBody>
      </p:sp>
      <p:sp>
        <p:nvSpPr>
          <p:cNvPr id="55298" name="Rectangle 3"/>
          <p:cNvSpPr>
            <a:spLocks noChangeArrowheads="1"/>
          </p:cNvSpPr>
          <p:nvPr/>
        </p:nvSpPr>
        <p:spPr bwMode="auto">
          <a:xfrm>
            <a:off x="2057400" y="1066800"/>
            <a:ext cx="6629400" cy="990600"/>
          </a:xfrm>
          <a:prstGeom prst="rect">
            <a:avLst/>
          </a:prstGeom>
          <a:noFill/>
          <a:ln w="9525">
            <a:noFill/>
            <a:miter lim="800000"/>
            <a:headEnd/>
            <a:tailEnd/>
          </a:ln>
        </p:spPr>
        <p:txBody>
          <a:bodyPr anchor="ctr"/>
          <a:lstStyle/>
          <a:p>
            <a:pPr algn="ctr"/>
            <a:r>
              <a:rPr lang="en-US" sz="4000" b="1" dirty="0"/>
              <a:t>Enforcement Regulations</a:t>
            </a:r>
            <a:br>
              <a:rPr lang="en-US" sz="4000" b="1" dirty="0"/>
            </a:br>
            <a:endParaRPr lang="en-US" sz="4000" dirty="0">
              <a:solidFill>
                <a:schemeClr val="tx2"/>
              </a:solidFill>
            </a:endParaRPr>
          </a:p>
        </p:txBody>
      </p:sp>
      <p:grpSp>
        <p:nvGrpSpPr>
          <p:cNvPr id="55299" name="Group 4"/>
          <p:cNvGrpSpPr>
            <a:grpSpLocks/>
          </p:cNvGrpSpPr>
          <p:nvPr/>
        </p:nvGrpSpPr>
        <p:grpSpPr bwMode="auto">
          <a:xfrm>
            <a:off x="228600" y="171450"/>
            <a:ext cx="8458200" cy="6229350"/>
            <a:chOff x="144" y="108"/>
            <a:chExt cx="5328" cy="3924"/>
          </a:xfrm>
        </p:grpSpPr>
        <p:grpSp>
          <p:nvGrpSpPr>
            <p:cNvPr id="55301" name="Group 5"/>
            <p:cNvGrpSpPr>
              <a:grpSpLocks/>
            </p:cNvGrpSpPr>
            <p:nvPr/>
          </p:nvGrpSpPr>
          <p:grpSpPr bwMode="auto">
            <a:xfrm>
              <a:off x="144" y="108"/>
              <a:ext cx="5328" cy="3924"/>
              <a:chOff x="144" y="108"/>
              <a:chExt cx="5328" cy="3924"/>
            </a:xfrm>
          </p:grpSpPr>
          <p:pic>
            <p:nvPicPr>
              <p:cNvPr id="55303"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5304"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5305"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5306"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5307"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5302"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55300" name="Slide Number Placeholder 11"/>
          <p:cNvSpPr>
            <a:spLocks noGrp="1"/>
          </p:cNvSpPr>
          <p:nvPr>
            <p:ph type="sldNum" sz="quarter" idx="12"/>
          </p:nvPr>
        </p:nvSpPr>
        <p:spPr>
          <a:noFill/>
        </p:spPr>
        <p:txBody>
          <a:bodyPr/>
          <a:lstStyle/>
          <a:p>
            <a:fld id="{B4C2825F-6EE1-45F4-8848-063567E9FE2E}" type="slidenum">
              <a:rPr lang="en-US" smtClean="0"/>
              <a:pPr/>
              <a:t>35</a:t>
            </a:fld>
            <a:endParaRPr lang="en-US"/>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057400" y="914400"/>
            <a:ext cx="6629400" cy="762000"/>
          </a:xfrm>
        </p:spPr>
        <p:txBody>
          <a:bodyPr/>
          <a:lstStyle/>
          <a:p>
            <a:pPr>
              <a:defRPr/>
            </a:pPr>
            <a:r>
              <a:rPr lang="en-US" b="1" dirty="0">
                <a:latin typeface="+mn-lt"/>
              </a:rPr>
              <a:t>Ongoing Issues</a:t>
            </a:r>
          </a:p>
        </p:txBody>
      </p:sp>
      <p:sp>
        <p:nvSpPr>
          <p:cNvPr id="56322" name="Content Placeholder 2"/>
          <p:cNvSpPr>
            <a:spLocks noGrp="1"/>
          </p:cNvSpPr>
          <p:nvPr>
            <p:ph idx="1"/>
          </p:nvPr>
        </p:nvSpPr>
        <p:spPr>
          <a:xfrm>
            <a:off x="1447800" y="1898074"/>
            <a:ext cx="7467600" cy="4144963"/>
          </a:xfrm>
        </p:spPr>
        <p:txBody>
          <a:bodyPr/>
          <a:lstStyle/>
          <a:p>
            <a:r>
              <a:rPr lang="en-US" sz="2400" dirty="0"/>
              <a:t>Hearing Requirements for </a:t>
            </a:r>
            <a:r>
              <a:rPr lang="en-US" sz="2400" dirty="0" err="1"/>
              <a:t>FCAS</a:t>
            </a:r>
            <a:r>
              <a:rPr lang="en-US" sz="2400" dirty="0"/>
              <a:t> Overcounts</a:t>
            </a:r>
          </a:p>
          <a:p>
            <a:endParaRPr lang="en-US" sz="1200" dirty="0"/>
          </a:p>
          <a:p>
            <a:r>
              <a:rPr lang="en-US" sz="2400" dirty="0"/>
              <a:t>Recapturing Expenditures on Affordable Housing Activities</a:t>
            </a:r>
          </a:p>
          <a:p>
            <a:endParaRPr lang="en-US" sz="1200" dirty="0"/>
          </a:p>
          <a:p>
            <a:r>
              <a:rPr lang="en-US" sz="2400" dirty="0"/>
              <a:t>Time Limitations on Noncompliance Claims</a:t>
            </a:r>
          </a:p>
          <a:p>
            <a:endParaRPr lang="en-US" sz="1200" dirty="0"/>
          </a:p>
          <a:p>
            <a:endParaRPr lang="en-US" sz="1200" dirty="0"/>
          </a:p>
          <a:p>
            <a:r>
              <a:rPr lang="en-US" sz="2400" dirty="0"/>
              <a:t>Content of Annual Performance Reports</a:t>
            </a:r>
          </a:p>
          <a:p>
            <a:endParaRPr lang="en-US" sz="2400" dirty="0"/>
          </a:p>
          <a:p>
            <a:r>
              <a:rPr lang="en-US" sz="2400" dirty="0"/>
              <a:t>Line of Credit Control System (</a:t>
            </a:r>
            <a:r>
              <a:rPr lang="en-US" sz="2400" dirty="0" err="1"/>
              <a:t>LOCCS</a:t>
            </a:r>
            <a:r>
              <a:rPr lang="en-US" sz="2400" dirty="0"/>
              <a:t>) edits</a:t>
            </a:r>
          </a:p>
          <a:p>
            <a:endParaRPr lang="en-US" sz="2400" dirty="0"/>
          </a:p>
        </p:txBody>
      </p:sp>
      <p:sp>
        <p:nvSpPr>
          <p:cNvPr id="56323" name="Slide Number Placeholder 3"/>
          <p:cNvSpPr>
            <a:spLocks noGrp="1"/>
          </p:cNvSpPr>
          <p:nvPr>
            <p:ph type="sldNum" sz="quarter" idx="12"/>
          </p:nvPr>
        </p:nvSpPr>
        <p:spPr>
          <a:noFill/>
        </p:spPr>
        <p:txBody>
          <a:bodyPr/>
          <a:lstStyle/>
          <a:p>
            <a:fld id="{5504E2FD-BB0B-4DF9-9E09-81DE13B7BA72}" type="slidenum">
              <a:rPr lang="en-US" smtClean="0"/>
              <a:pPr/>
              <a:t>36</a:t>
            </a:fld>
            <a:endParaRPr lang="en-US"/>
          </a:p>
        </p:txBody>
      </p:sp>
      <p:grpSp>
        <p:nvGrpSpPr>
          <p:cNvPr id="56324" name="Group 4"/>
          <p:cNvGrpSpPr>
            <a:grpSpLocks/>
          </p:cNvGrpSpPr>
          <p:nvPr/>
        </p:nvGrpSpPr>
        <p:grpSpPr bwMode="auto">
          <a:xfrm>
            <a:off x="228600" y="120759"/>
            <a:ext cx="8458200" cy="6229350"/>
            <a:chOff x="144" y="108"/>
            <a:chExt cx="5328" cy="3924"/>
          </a:xfrm>
        </p:grpSpPr>
        <p:grpSp>
          <p:nvGrpSpPr>
            <p:cNvPr id="56325" name="Group 5"/>
            <p:cNvGrpSpPr>
              <a:grpSpLocks/>
            </p:cNvGrpSpPr>
            <p:nvPr/>
          </p:nvGrpSpPr>
          <p:grpSpPr bwMode="auto">
            <a:xfrm>
              <a:off x="144" y="108"/>
              <a:ext cx="5328" cy="3924"/>
              <a:chOff x="144" y="108"/>
              <a:chExt cx="5328" cy="3924"/>
            </a:xfrm>
          </p:grpSpPr>
          <p:pic>
            <p:nvPicPr>
              <p:cNvPr id="5632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632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632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633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633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632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057400" y="914400"/>
            <a:ext cx="6629400" cy="762000"/>
          </a:xfrm>
        </p:spPr>
        <p:txBody>
          <a:bodyPr/>
          <a:lstStyle/>
          <a:p>
            <a:pPr>
              <a:defRPr/>
            </a:pPr>
            <a:r>
              <a:rPr lang="en-US" b="1" dirty="0" err="1">
                <a:latin typeface="+mn-lt"/>
              </a:rPr>
              <a:t>LOCCS</a:t>
            </a:r>
            <a:r>
              <a:rPr lang="en-US" b="1" dirty="0">
                <a:latin typeface="+mn-lt"/>
              </a:rPr>
              <a:t> Edits</a:t>
            </a:r>
          </a:p>
        </p:txBody>
      </p:sp>
      <p:sp>
        <p:nvSpPr>
          <p:cNvPr id="56322" name="Content Placeholder 2"/>
          <p:cNvSpPr>
            <a:spLocks noGrp="1"/>
          </p:cNvSpPr>
          <p:nvPr>
            <p:ph idx="1"/>
          </p:nvPr>
        </p:nvSpPr>
        <p:spPr>
          <a:xfrm>
            <a:off x="1219200" y="1981200"/>
            <a:ext cx="7467600" cy="4144963"/>
          </a:xfrm>
        </p:spPr>
        <p:txBody>
          <a:bodyPr/>
          <a:lstStyle/>
          <a:p>
            <a:r>
              <a:rPr lang="en-US" sz="2400" dirty="0"/>
              <a:t>Line of Credit Control System (LOCCS) Edits</a:t>
            </a:r>
          </a:p>
          <a:p>
            <a:r>
              <a:rPr lang="en-US" sz="2400" dirty="0"/>
              <a:t>HUD withholds IHBG funds from Tribes/TDHEs through this mechanism based on concerns raised by HUD</a:t>
            </a:r>
          </a:p>
          <a:p>
            <a:r>
              <a:rPr lang="en-US" sz="2400" dirty="0"/>
              <a:t>Enables HUD to impose certain preconditions on obtaining funds</a:t>
            </a:r>
          </a:p>
          <a:p>
            <a:r>
              <a:rPr lang="en-US" sz="2400" dirty="0"/>
              <a:t>This is an enforcement mechanism created by HUD</a:t>
            </a:r>
          </a:p>
          <a:p>
            <a:pPr lvl="1"/>
            <a:r>
              <a:rPr lang="en-US" sz="2000" dirty="0"/>
              <a:t>Is not found in the NAHASDA regulations</a:t>
            </a:r>
          </a:p>
          <a:p>
            <a:pPr lvl="1"/>
            <a:r>
              <a:rPr lang="en-US" sz="2000" dirty="0"/>
              <a:t>Is not found in the HUD statute</a:t>
            </a:r>
          </a:p>
          <a:p>
            <a:pPr lvl="1"/>
            <a:r>
              <a:rPr lang="en-US" sz="2000" dirty="0"/>
              <a:t>Is arguably contrary to well-established precedent</a:t>
            </a:r>
          </a:p>
          <a:p>
            <a:pPr lvl="1"/>
            <a:endParaRPr lang="en-US" sz="2000" dirty="0"/>
          </a:p>
          <a:p>
            <a:pPr marL="457200" lvl="1" indent="0">
              <a:buNone/>
            </a:pPr>
            <a:endParaRPr lang="en-US" sz="2000" dirty="0"/>
          </a:p>
          <a:p>
            <a:pPr lvl="1"/>
            <a:endParaRPr lang="en-US" sz="2000" dirty="0"/>
          </a:p>
        </p:txBody>
      </p:sp>
      <p:sp>
        <p:nvSpPr>
          <p:cNvPr id="56323" name="Slide Number Placeholder 3"/>
          <p:cNvSpPr>
            <a:spLocks noGrp="1"/>
          </p:cNvSpPr>
          <p:nvPr>
            <p:ph type="sldNum" sz="quarter" idx="12"/>
          </p:nvPr>
        </p:nvSpPr>
        <p:spPr>
          <a:noFill/>
        </p:spPr>
        <p:txBody>
          <a:bodyPr/>
          <a:lstStyle/>
          <a:p>
            <a:fld id="{5504E2FD-BB0B-4DF9-9E09-81DE13B7BA72}" type="slidenum">
              <a:rPr lang="en-US" smtClean="0"/>
              <a:pPr/>
              <a:t>37</a:t>
            </a:fld>
            <a:endParaRPr lang="en-US"/>
          </a:p>
        </p:txBody>
      </p:sp>
      <p:grpSp>
        <p:nvGrpSpPr>
          <p:cNvPr id="56324" name="Group 4"/>
          <p:cNvGrpSpPr>
            <a:grpSpLocks/>
          </p:cNvGrpSpPr>
          <p:nvPr/>
        </p:nvGrpSpPr>
        <p:grpSpPr bwMode="auto">
          <a:xfrm>
            <a:off x="228600" y="171450"/>
            <a:ext cx="8458200" cy="6229350"/>
            <a:chOff x="144" y="108"/>
            <a:chExt cx="5328" cy="3924"/>
          </a:xfrm>
        </p:grpSpPr>
        <p:grpSp>
          <p:nvGrpSpPr>
            <p:cNvPr id="56325" name="Group 5"/>
            <p:cNvGrpSpPr>
              <a:grpSpLocks/>
            </p:cNvGrpSpPr>
            <p:nvPr/>
          </p:nvGrpSpPr>
          <p:grpSpPr bwMode="auto">
            <a:xfrm>
              <a:off x="144" y="108"/>
              <a:ext cx="5328" cy="3924"/>
              <a:chOff x="144" y="108"/>
              <a:chExt cx="5328" cy="3924"/>
            </a:xfrm>
          </p:grpSpPr>
          <p:pic>
            <p:nvPicPr>
              <p:cNvPr id="5632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632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632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633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633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632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extLst>
      <p:ext uri="{BB962C8B-B14F-4D97-AF65-F5344CB8AC3E}">
        <p14:creationId xmlns:p14="http://schemas.microsoft.com/office/powerpoint/2010/main" val="1930165700"/>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057400" y="914400"/>
            <a:ext cx="6629400" cy="762000"/>
          </a:xfrm>
        </p:spPr>
        <p:txBody>
          <a:bodyPr/>
          <a:lstStyle/>
          <a:p>
            <a:pPr>
              <a:defRPr/>
            </a:pPr>
            <a:r>
              <a:rPr lang="en-US" b="1" dirty="0" err="1">
                <a:latin typeface="+mn-lt"/>
              </a:rPr>
              <a:t>LOCCS</a:t>
            </a:r>
            <a:r>
              <a:rPr lang="en-US" b="1" dirty="0">
                <a:latin typeface="+mn-lt"/>
              </a:rPr>
              <a:t> Edits</a:t>
            </a:r>
          </a:p>
        </p:txBody>
      </p:sp>
      <p:sp>
        <p:nvSpPr>
          <p:cNvPr id="56322" name="Content Placeholder 2"/>
          <p:cNvSpPr>
            <a:spLocks noGrp="1"/>
          </p:cNvSpPr>
          <p:nvPr>
            <p:ph idx="1"/>
          </p:nvPr>
        </p:nvSpPr>
        <p:spPr>
          <a:xfrm>
            <a:off x="1219200" y="1981200"/>
            <a:ext cx="7467600" cy="4144963"/>
          </a:xfrm>
        </p:spPr>
        <p:txBody>
          <a:bodyPr/>
          <a:lstStyle/>
          <a:p>
            <a:r>
              <a:rPr lang="en-US" sz="2400" dirty="0"/>
              <a:t>Tried to resolve the issue of LOCCS edits in prior negotiated rulemaking</a:t>
            </a:r>
          </a:p>
          <a:p>
            <a:r>
              <a:rPr lang="en-US" sz="2400" dirty="0"/>
              <a:t>HUD took the position that it did not need rulemaking authority to impose this mechanism.</a:t>
            </a:r>
          </a:p>
          <a:p>
            <a:r>
              <a:rPr lang="en-US" sz="2400" dirty="0"/>
              <a:t>We disagreed. It is beyond the scope of HUD’s statutory authorization under NAHASDA.</a:t>
            </a:r>
          </a:p>
          <a:p>
            <a:endParaRPr lang="en-US" sz="2400" dirty="0"/>
          </a:p>
        </p:txBody>
      </p:sp>
      <p:sp>
        <p:nvSpPr>
          <p:cNvPr id="56323" name="Slide Number Placeholder 3"/>
          <p:cNvSpPr>
            <a:spLocks noGrp="1"/>
          </p:cNvSpPr>
          <p:nvPr>
            <p:ph type="sldNum" sz="quarter" idx="12"/>
          </p:nvPr>
        </p:nvSpPr>
        <p:spPr>
          <a:noFill/>
        </p:spPr>
        <p:txBody>
          <a:bodyPr/>
          <a:lstStyle/>
          <a:p>
            <a:fld id="{5504E2FD-BB0B-4DF9-9E09-81DE13B7BA72}" type="slidenum">
              <a:rPr lang="en-US" smtClean="0"/>
              <a:pPr/>
              <a:t>38</a:t>
            </a:fld>
            <a:endParaRPr lang="en-US"/>
          </a:p>
        </p:txBody>
      </p:sp>
      <p:grpSp>
        <p:nvGrpSpPr>
          <p:cNvPr id="56324" name="Group 4"/>
          <p:cNvGrpSpPr>
            <a:grpSpLocks/>
          </p:cNvGrpSpPr>
          <p:nvPr/>
        </p:nvGrpSpPr>
        <p:grpSpPr bwMode="auto">
          <a:xfrm>
            <a:off x="228600" y="171450"/>
            <a:ext cx="8458200" cy="6229350"/>
            <a:chOff x="144" y="108"/>
            <a:chExt cx="5328" cy="3924"/>
          </a:xfrm>
        </p:grpSpPr>
        <p:grpSp>
          <p:nvGrpSpPr>
            <p:cNvPr id="56325" name="Group 5"/>
            <p:cNvGrpSpPr>
              <a:grpSpLocks/>
            </p:cNvGrpSpPr>
            <p:nvPr/>
          </p:nvGrpSpPr>
          <p:grpSpPr bwMode="auto">
            <a:xfrm>
              <a:off x="144" y="108"/>
              <a:ext cx="5328" cy="3924"/>
              <a:chOff x="144" y="108"/>
              <a:chExt cx="5328" cy="3924"/>
            </a:xfrm>
          </p:grpSpPr>
          <p:pic>
            <p:nvPicPr>
              <p:cNvPr id="5632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632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632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633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633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632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extLst>
      <p:ext uri="{BB962C8B-B14F-4D97-AF65-F5344CB8AC3E}">
        <p14:creationId xmlns:p14="http://schemas.microsoft.com/office/powerpoint/2010/main" val="221857236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057400" y="914400"/>
            <a:ext cx="6629400" cy="762000"/>
          </a:xfrm>
        </p:spPr>
        <p:txBody>
          <a:bodyPr/>
          <a:lstStyle/>
          <a:p>
            <a:pPr>
              <a:defRPr/>
            </a:pPr>
            <a:r>
              <a:rPr lang="en-US" b="1" dirty="0" err="1">
                <a:latin typeface="+mn-lt"/>
              </a:rPr>
              <a:t>LOCCS</a:t>
            </a:r>
            <a:r>
              <a:rPr lang="en-US" b="1" dirty="0">
                <a:latin typeface="+mn-lt"/>
              </a:rPr>
              <a:t> Edits</a:t>
            </a:r>
          </a:p>
        </p:txBody>
      </p:sp>
      <p:sp>
        <p:nvSpPr>
          <p:cNvPr id="56322" name="Content Placeholder 2"/>
          <p:cNvSpPr>
            <a:spLocks noGrp="1"/>
          </p:cNvSpPr>
          <p:nvPr>
            <p:ph idx="1"/>
          </p:nvPr>
        </p:nvSpPr>
        <p:spPr>
          <a:xfrm>
            <a:off x="1219200" y="1981200"/>
            <a:ext cx="7467600" cy="4144963"/>
          </a:xfrm>
        </p:spPr>
        <p:txBody>
          <a:bodyPr/>
          <a:lstStyle/>
          <a:p>
            <a:r>
              <a:rPr lang="en-US" sz="2400" dirty="0"/>
              <a:t>Section 401(a) of the NAHASDA statute authorizes HUD to limit the availability of payments, but only:</a:t>
            </a:r>
          </a:p>
          <a:p>
            <a:pPr lvl="1"/>
            <a:r>
              <a:rPr lang="en-US" sz="2400" dirty="0"/>
              <a:t>after notice and opportunity for a hearing, or </a:t>
            </a:r>
          </a:p>
          <a:p>
            <a:pPr lvl="1"/>
            <a:r>
              <a:rPr lang="en-US" sz="2400" dirty="0"/>
              <a:t>if HUD makes a determination that “the failure of a recipient of assistance under this Act to comply substantially with any material provision (as that term is defined by the Secretary) of this Act is resulting, and would continue to result, in a continuing expenditure of Federal funds in a manner that is not authorized by law”</a:t>
            </a:r>
          </a:p>
        </p:txBody>
      </p:sp>
      <p:sp>
        <p:nvSpPr>
          <p:cNvPr id="56323" name="Slide Number Placeholder 3"/>
          <p:cNvSpPr>
            <a:spLocks noGrp="1"/>
          </p:cNvSpPr>
          <p:nvPr>
            <p:ph type="sldNum" sz="quarter" idx="12"/>
          </p:nvPr>
        </p:nvSpPr>
        <p:spPr>
          <a:noFill/>
        </p:spPr>
        <p:txBody>
          <a:bodyPr/>
          <a:lstStyle/>
          <a:p>
            <a:fld id="{5504E2FD-BB0B-4DF9-9E09-81DE13B7BA72}" type="slidenum">
              <a:rPr lang="en-US" smtClean="0"/>
              <a:pPr/>
              <a:t>39</a:t>
            </a:fld>
            <a:endParaRPr lang="en-US"/>
          </a:p>
        </p:txBody>
      </p:sp>
      <p:grpSp>
        <p:nvGrpSpPr>
          <p:cNvPr id="56324" name="Group 4"/>
          <p:cNvGrpSpPr>
            <a:grpSpLocks/>
          </p:cNvGrpSpPr>
          <p:nvPr/>
        </p:nvGrpSpPr>
        <p:grpSpPr bwMode="auto">
          <a:xfrm>
            <a:off x="228600" y="171450"/>
            <a:ext cx="8458200" cy="6229350"/>
            <a:chOff x="144" y="108"/>
            <a:chExt cx="5328" cy="3924"/>
          </a:xfrm>
        </p:grpSpPr>
        <p:grpSp>
          <p:nvGrpSpPr>
            <p:cNvPr id="56325" name="Group 5"/>
            <p:cNvGrpSpPr>
              <a:grpSpLocks/>
            </p:cNvGrpSpPr>
            <p:nvPr/>
          </p:nvGrpSpPr>
          <p:grpSpPr bwMode="auto">
            <a:xfrm>
              <a:off x="144" y="108"/>
              <a:ext cx="5328" cy="3924"/>
              <a:chOff x="144" y="108"/>
              <a:chExt cx="5328" cy="3924"/>
            </a:xfrm>
          </p:grpSpPr>
          <p:pic>
            <p:nvPicPr>
              <p:cNvPr id="5632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632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632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633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633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632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extLst>
      <p:ext uri="{BB962C8B-B14F-4D97-AF65-F5344CB8AC3E}">
        <p14:creationId xmlns:p14="http://schemas.microsoft.com/office/powerpoint/2010/main" val="10234743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4"/>
          <p:cNvSpPr>
            <a:spLocks noGrp="1"/>
          </p:cNvSpPr>
          <p:nvPr>
            <p:ph type="title"/>
          </p:nvPr>
        </p:nvSpPr>
        <p:spPr>
          <a:xfrm>
            <a:off x="1600200" y="914400"/>
            <a:ext cx="7086600" cy="731838"/>
          </a:xfrm>
        </p:spPr>
        <p:txBody>
          <a:bodyPr/>
          <a:lstStyle/>
          <a:p>
            <a:r>
              <a:rPr lang="en-US" b="1"/>
              <a:t>NAHASDA Provisions</a:t>
            </a:r>
            <a:endParaRPr lang="en-US"/>
          </a:p>
        </p:txBody>
      </p:sp>
      <p:sp>
        <p:nvSpPr>
          <p:cNvPr id="3075" name="Content Placeholder 5"/>
          <p:cNvSpPr>
            <a:spLocks noGrp="1"/>
          </p:cNvSpPr>
          <p:nvPr>
            <p:ph idx="1"/>
          </p:nvPr>
        </p:nvSpPr>
        <p:spPr>
          <a:xfrm>
            <a:off x="1219200" y="1752600"/>
            <a:ext cx="7543800" cy="4267200"/>
          </a:xfrm>
        </p:spPr>
        <p:txBody>
          <a:bodyPr/>
          <a:lstStyle/>
          <a:p>
            <a:pPr marL="0" indent="0">
              <a:buFontTx/>
              <a:buNone/>
              <a:defRPr/>
            </a:pPr>
            <a:r>
              <a:rPr lang="en-US" sz="2400" dirty="0"/>
              <a:t>This section of the statute has been subject to numerous amendments.</a:t>
            </a:r>
          </a:p>
          <a:p>
            <a:pPr marL="0" indent="0">
              <a:buFontTx/>
              <a:buNone/>
              <a:defRPr/>
            </a:pPr>
            <a:endParaRPr lang="en-US" sz="2400" dirty="0"/>
          </a:p>
          <a:p>
            <a:pPr marL="914400" indent="-457200">
              <a:defRPr/>
            </a:pPr>
            <a:r>
              <a:rPr lang="en-US" sz="2400" dirty="0"/>
              <a:t>The most substantive changes were made in 2000</a:t>
            </a:r>
          </a:p>
          <a:p>
            <a:pPr marL="914400" indent="-457200">
              <a:defRPr/>
            </a:pPr>
            <a:r>
              <a:rPr lang="en-US" sz="2400" dirty="0"/>
              <a:t>But there were some changes made in 2008 Reauthorization</a:t>
            </a:r>
          </a:p>
          <a:p>
            <a:pPr marL="914400" indent="-457200">
              <a:defRPr/>
            </a:pPr>
            <a:r>
              <a:rPr lang="en-US" sz="2400" dirty="0"/>
              <a:t>Corresponding changes to the regulations, however, were not made until most recent negotiated rulemaking</a:t>
            </a:r>
          </a:p>
          <a:p>
            <a:pPr marL="457200" indent="-457200">
              <a:buFontTx/>
              <a:buAutoNum type="alphaUcPeriod" startAt="2"/>
              <a:defRPr/>
            </a:pPr>
            <a:endParaRPr lang="en-US" sz="2400" dirty="0"/>
          </a:p>
        </p:txBody>
      </p:sp>
      <p:sp>
        <p:nvSpPr>
          <p:cNvPr id="18435" name="Slide Number Placeholder 3"/>
          <p:cNvSpPr>
            <a:spLocks noGrp="1"/>
          </p:cNvSpPr>
          <p:nvPr>
            <p:ph type="sldNum" sz="quarter" idx="12"/>
          </p:nvPr>
        </p:nvSpPr>
        <p:spPr>
          <a:noFill/>
        </p:spPr>
        <p:txBody>
          <a:bodyPr/>
          <a:lstStyle/>
          <a:p>
            <a:fld id="{E1CC6508-D6E5-47E3-8AC0-9E30F901DE4B}" type="slidenum">
              <a:rPr lang="en-US" smtClean="0"/>
              <a:pPr/>
              <a:t>4</a:t>
            </a:fld>
            <a:endParaRPr lang="en-US"/>
          </a:p>
        </p:txBody>
      </p:sp>
      <p:grpSp>
        <p:nvGrpSpPr>
          <p:cNvPr id="18436" name="Group 17"/>
          <p:cNvGrpSpPr>
            <a:grpSpLocks/>
          </p:cNvGrpSpPr>
          <p:nvPr/>
        </p:nvGrpSpPr>
        <p:grpSpPr bwMode="auto">
          <a:xfrm>
            <a:off x="228600" y="171450"/>
            <a:ext cx="8458200" cy="6229350"/>
            <a:chOff x="144" y="108"/>
            <a:chExt cx="5328" cy="3924"/>
          </a:xfrm>
        </p:grpSpPr>
        <p:grpSp>
          <p:nvGrpSpPr>
            <p:cNvPr id="18437" name="Group 13"/>
            <p:cNvGrpSpPr>
              <a:grpSpLocks/>
            </p:cNvGrpSpPr>
            <p:nvPr/>
          </p:nvGrpSpPr>
          <p:grpSpPr bwMode="auto">
            <a:xfrm>
              <a:off x="144" y="108"/>
              <a:ext cx="5328" cy="3924"/>
              <a:chOff x="144" y="108"/>
              <a:chExt cx="5328" cy="3924"/>
            </a:xfrm>
          </p:grpSpPr>
          <p:pic>
            <p:nvPicPr>
              <p:cNvPr id="18439"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18440"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18441"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18442"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18443"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18438"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2057400" y="914400"/>
            <a:ext cx="6629400" cy="762000"/>
          </a:xfrm>
        </p:spPr>
        <p:txBody>
          <a:bodyPr/>
          <a:lstStyle/>
          <a:p>
            <a:pPr>
              <a:defRPr/>
            </a:pPr>
            <a:r>
              <a:rPr lang="en-US" b="1" dirty="0" err="1">
                <a:latin typeface="+mn-lt"/>
              </a:rPr>
              <a:t>LOCCS</a:t>
            </a:r>
            <a:r>
              <a:rPr lang="en-US" b="1" dirty="0">
                <a:latin typeface="+mn-lt"/>
              </a:rPr>
              <a:t> Edits</a:t>
            </a:r>
          </a:p>
        </p:txBody>
      </p:sp>
      <p:sp>
        <p:nvSpPr>
          <p:cNvPr id="56322" name="Content Placeholder 2"/>
          <p:cNvSpPr>
            <a:spLocks noGrp="1"/>
          </p:cNvSpPr>
          <p:nvPr>
            <p:ph idx="1"/>
          </p:nvPr>
        </p:nvSpPr>
        <p:spPr>
          <a:xfrm>
            <a:off x="1219200" y="1981200"/>
            <a:ext cx="7467600" cy="4144963"/>
          </a:xfrm>
        </p:spPr>
        <p:txBody>
          <a:bodyPr/>
          <a:lstStyle/>
          <a:p>
            <a:r>
              <a:rPr lang="en-US" sz="2400" dirty="0"/>
              <a:t>HUD imposes LOCCS edits without following either of these steps</a:t>
            </a:r>
          </a:p>
          <a:p>
            <a:endParaRPr lang="en-US" sz="2400" dirty="0"/>
          </a:p>
          <a:p>
            <a:r>
              <a:rPr lang="en-US" sz="2400" dirty="0"/>
              <a:t>Recent Supreme Court decision in </a:t>
            </a:r>
            <a:r>
              <a:rPr lang="en-US" sz="2400" i="1" dirty="0" err="1"/>
              <a:t>Loper</a:t>
            </a:r>
            <a:r>
              <a:rPr lang="en-US" sz="2400" i="1" dirty="0"/>
              <a:t> Bright Enterprises v. Raimondo</a:t>
            </a:r>
            <a:r>
              <a:rPr lang="en-US" sz="2400" dirty="0"/>
              <a:t> </a:t>
            </a:r>
            <a:r>
              <a:rPr lang="en-US" sz="2400" b="0" i="0" dirty="0">
                <a:effectLst/>
              </a:rPr>
              <a:t>144 S. Ct. 2244 (2024) </a:t>
            </a:r>
          </a:p>
          <a:p>
            <a:pPr lvl="1"/>
            <a:r>
              <a:rPr lang="en-US" sz="2000" dirty="0"/>
              <a:t>s</a:t>
            </a:r>
            <a:r>
              <a:rPr lang="en-US" sz="2000" b="0" i="0" dirty="0">
                <a:effectLst/>
              </a:rPr>
              <a:t>trictly limits discretion of agency to take actions not expressly authorized by statute</a:t>
            </a:r>
            <a:endParaRPr lang="en-US" sz="2400" dirty="0"/>
          </a:p>
          <a:p>
            <a:endParaRPr lang="en-US" sz="2400" dirty="0"/>
          </a:p>
        </p:txBody>
      </p:sp>
      <p:sp>
        <p:nvSpPr>
          <p:cNvPr id="56323" name="Slide Number Placeholder 3"/>
          <p:cNvSpPr>
            <a:spLocks noGrp="1"/>
          </p:cNvSpPr>
          <p:nvPr>
            <p:ph type="sldNum" sz="quarter" idx="12"/>
          </p:nvPr>
        </p:nvSpPr>
        <p:spPr>
          <a:noFill/>
        </p:spPr>
        <p:txBody>
          <a:bodyPr/>
          <a:lstStyle/>
          <a:p>
            <a:fld id="{5504E2FD-BB0B-4DF9-9E09-81DE13B7BA72}" type="slidenum">
              <a:rPr lang="en-US" smtClean="0"/>
              <a:pPr/>
              <a:t>40</a:t>
            </a:fld>
            <a:endParaRPr lang="en-US"/>
          </a:p>
        </p:txBody>
      </p:sp>
      <p:grpSp>
        <p:nvGrpSpPr>
          <p:cNvPr id="56324" name="Group 4"/>
          <p:cNvGrpSpPr>
            <a:grpSpLocks/>
          </p:cNvGrpSpPr>
          <p:nvPr/>
        </p:nvGrpSpPr>
        <p:grpSpPr bwMode="auto">
          <a:xfrm>
            <a:off x="228600" y="171450"/>
            <a:ext cx="8458200" cy="6229350"/>
            <a:chOff x="144" y="108"/>
            <a:chExt cx="5328" cy="3924"/>
          </a:xfrm>
        </p:grpSpPr>
        <p:grpSp>
          <p:nvGrpSpPr>
            <p:cNvPr id="56325" name="Group 5"/>
            <p:cNvGrpSpPr>
              <a:grpSpLocks/>
            </p:cNvGrpSpPr>
            <p:nvPr/>
          </p:nvGrpSpPr>
          <p:grpSpPr bwMode="auto">
            <a:xfrm>
              <a:off x="144" y="108"/>
              <a:ext cx="5328" cy="3924"/>
              <a:chOff x="144" y="108"/>
              <a:chExt cx="5328" cy="3924"/>
            </a:xfrm>
          </p:grpSpPr>
          <p:pic>
            <p:nvPicPr>
              <p:cNvPr id="56327"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6328"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6329"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6330"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6331"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6326"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extLst>
      <p:ext uri="{BB962C8B-B14F-4D97-AF65-F5344CB8AC3E}">
        <p14:creationId xmlns:p14="http://schemas.microsoft.com/office/powerpoint/2010/main" val="59456058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ctrTitle"/>
          </p:nvPr>
        </p:nvSpPr>
        <p:spPr>
          <a:xfrm>
            <a:off x="1219200" y="1447800"/>
            <a:ext cx="7772400" cy="2209800"/>
          </a:xfrm>
        </p:spPr>
        <p:txBody>
          <a:bodyPr/>
          <a:lstStyle/>
          <a:p>
            <a:pPr eaLnBrk="1" hangingPunct="1"/>
            <a:r>
              <a:rPr lang="en-US" sz="4700" b="1"/>
              <a:t>Navigating the HUD Enforcement Process</a:t>
            </a:r>
          </a:p>
        </p:txBody>
      </p:sp>
      <p:grpSp>
        <p:nvGrpSpPr>
          <p:cNvPr id="57347" name="Group 4"/>
          <p:cNvGrpSpPr>
            <a:grpSpLocks/>
          </p:cNvGrpSpPr>
          <p:nvPr/>
        </p:nvGrpSpPr>
        <p:grpSpPr bwMode="auto">
          <a:xfrm>
            <a:off x="228600" y="171450"/>
            <a:ext cx="8458200" cy="6229350"/>
            <a:chOff x="144" y="108"/>
            <a:chExt cx="5328" cy="3924"/>
          </a:xfrm>
        </p:grpSpPr>
        <p:grpSp>
          <p:nvGrpSpPr>
            <p:cNvPr id="57348" name="Group 5"/>
            <p:cNvGrpSpPr>
              <a:grpSpLocks/>
            </p:cNvGrpSpPr>
            <p:nvPr/>
          </p:nvGrpSpPr>
          <p:grpSpPr bwMode="auto">
            <a:xfrm>
              <a:off x="144" y="108"/>
              <a:ext cx="5328" cy="3924"/>
              <a:chOff x="144" y="108"/>
              <a:chExt cx="5328" cy="3924"/>
            </a:xfrm>
          </p:grpSpPr>
          <p:pic>
            <p:nvPicPr>
              <p:cNvPr id="57350" name="Picture 6"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57351" name="Rectangle 7"/>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57352" name="Picture 8"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57353" name="Line 9"/>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57354" name="Picture 10"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57349" name="Picture 11"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
        <p:nvSpPr>
          <p:cNvPr id="12" name="Text Box 11">
            <a:extLst>
              <a:ext uri="{FF2B5EF4-FFF2-40B4-BE49-F238E27FC236}">
                <a16:creationId xmlns:a16="http://schemas.microsoft.com/office/drawing/2014/main" id="{5025B55C-0137-487C-84A9-617F3253E55F}"/>
              </a:ext>
            </a:extLst>
          </p:cNvPr>
          <p:cNvSpPr txBox="1">
            <a:spLocks noChangeArrowheads="1"/>
          </p:cNvSpPr>
          <p:nvPr/>
        </p:nvSpPr>
        <p:spPr bwMode="auto">
          <a:xfrm>
            <a:off x="1219200" y="3657600"/>
            <a:ext cx="7924800" cy="2631490"/>
          </a:xfrm>
          <a:prstGeom prst="rect">
            <a:avLst/>
          </a:prstGeom>
          <a:noFill/>
          <a:ln w="9525">
            <a:noFill/>
            <a:miter lim="800000"/>
            <a:headEnd/>
            <a:tailEnd/>
          </a:ln>
        </p:spPr>
        <p:txBody>
          <a:bodyPr>
            <a:spAutoFit/>
          </a:bodyPr>
          <a:lstStyle/>
          <a:p>
            <a:pPr algn="ctr" eaLnBrk="0" hangingPunct="0"/>
            <a:r>
              <a:rPr lang="en-US" sz="2400" i="1" dirty="0"/>
              <a:t>Edmund Clay Goodman, Partner</a:t>
            </a:r>
          </a:p>
          <a:p>
            <a:pPr algn="ctr" eaLnBrk="0" hangingPunct="0"/>
            <a:r>
              <a:rPr lang="en-US" sz="2400" i="1" dirty="0"/>
              <a:t>M. Vincent Amato</a:t>
            </a:r>
          </a:p>
          <a:p>
            <a:pPr algn="ctr" eaLnBrk="0" hangingPunct="0"/>
            <a:endParaRPr lang="en-US" sz="2400" i="1" dirty="0"/>
          </a:p>
          <a:p>
            <a:pPr algn="ctr" eaLnBrk="0" hangingPunct="0"/>
            <a:r>
              <a:rPr lang="en-US" sz="2100" dirty="0"/>
              <a:t>H</a:t>
            </a:r>
            <a:r>
              <a:rPr lang="en-US" dirty="0"/>
              <a:t>OBBS, </a:t>
            </a:r>
            <a:r>
              <a:rPr lang="en-US" sz="2100" dirty="0"/>
              <a:t>S</a:t>
            </a:r>
            <a:r>
              <a:rPr lang="en-US" dirty="0"/>
              <a:t>TRAUS, </a:t>
            </a:r>
            <a:r>
              <a:rPr lang="en-US" sz="2100" dirty="0"/>
              <a:t>D</a:t>
            </a:r>
            <a:r>
              <a:rPr lang="en-US" dirty="0"/>
              <a:t>EAN </a:t>
            </a:r>
            <a:r>
              <a:rPr lang="en-US" sz="2100" dirty="0"/>
              <a:t>&amp;</a:t>
            </a:r>
            <a:r>
              <a:rPr lang="en-US" dirty="0"/>
              <a:t> </a:t>
            </a:r>
            <a:r>
              <a:rPr lang="en-US" sz="2100" dirty="0"/>
              <a:t>W</a:t>
            </a:r>
            <a:r>
              <a:rPr lang="en-US" dirty="0"/>
              <a:t>ALKER, </a:t>
            </a:r>
            <a:r>
              <a:rPr lang="en-US" sz="2100" dirty="0"/>
              <a:t>LLP</a:t>
            </a:r>
          </a:p>
          <a:p>
            <a:pPr algn="ctr" eaLnBrk="0" hangingPunct="0"/>
            <a:r>
              <a:rPr lang="en-US" dirty="0"/>
              <a:t>215 S.W. Washington Street, Suite 200</a:t>
            </a:r>
          </a:p>
          <a:p>
            <a:pPr algn="ctr" eaLnBrk="0" hangingPunct="0"/>
            <a:r>
              <a:rPr lang="en-US" dirty="0"/>
              <a:t>Portland, OR 97204</a:t>
            </a:r>
          </a:p>
          <a:p>
            <a:pPr algn="ctr" eaLnBrk="0" hangingPunct="0"/>
            <a:r>
              <a:rPr lang="en-US" dirty="0"/>
              <a:t>503.242.1745</a:t>
            </a:r>
          </a:p>
          <a:p>
            <a:pPr algn="ctr" eaLnBrk="0" hangingPunct="0"/>
            <a:r>
              <a:rPr lang="en-US" dirty="0"/>
              <a:t>egoodman@hobbsstraus.com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4"/>
          <p:cNvSpPr>
            <a:spLocks noGrp="1"/>
          </p:cNvSpPr>
          <p:nvPr>
            <p:ph type="title"/>
          </p:nvPr>
        </p:nvSpPr>
        <p:spPr>
          <a:xfrm>
            <a:off x="1600200" y="914400"/>
            <a:ext cx="7086600" cy="731838"/>
          </a:xfrm>
        </p:spPr>
        <p:txBody>
          <a:bodyPr/>
          <a:lstStyle/>
          <a:p>
            <a:r>
              <a:rPr lang="en-US" b="1"/>
              <a:t>NAHASDA Provisions</a:t>
            </a:r>
            <a:endParaRPr lang="en-US"/>
          </a:p>
        </p:txBody>
      </p:sp>
      <p:sp>
        <p:nvSpPr>
          <p:cNvPr id="3075" name="Content Placeholder 5"/>
          <p:cNvSpPr>
            <a:spLocks noGrp="1"/>
          </p:cNvSpPr>
          <p:nvPr>
            <p:ph idx="1"/>
          </p:nvPr>
        </p:nvSpPr>
        <p:spPr>
          <a:xfrm>
            <a:off x="1219200" y="1752600"/>
            <a:ext cx="7543800" cy="4267200"/>
          </a:xfrm>
        </p:spPr>
        <p:txBody>
          <a:bodyPr/>
          <a:lstStyle/>
          <a:p>
            <a:pPr marL="457200" indent="-457200">
              <a:buFontTx/>
              <a:buNone/>
              <a:defRPr/>
            </a:pPr>
            <a:r>
              <a:rPr lang="en-US" sz="2400" dirty="0"/>
              <a:t>Statute </a:t>
            </a:r>
            <a:r>
              <a:rPr lang="en-US" sz="2400" b="1" u="sng" dirty="0"/>
              <a:t>used to</a:t>
            </a:r>
            <a:r>
              <a:rPr lang="en-US" sz="2400" dirty="0"/>
              <a:t> require:</a:t>
            </a:r>
          </a:p>
          <a:p>
            <a:pPr marL="457200" indent="-457200">
              <a:buFontTx/>
              <a:buNone/>
              <a:defRPr/>
            </a:pPr>
            <a:endParaRPr lang="en-US" sz="2400" dirty="0"/>
          </a:p>
          <a:p>
            <a:pPr marL="914400" indent="-457200">
              <a:defRPr/>
            </a:pPr>
            <a:r>
              <a:rPr lang="en-US" sz="2400" dirty="0"/>
              <a:t>HUD to conduct annual reviews</a:t>
            </a:r>
          </a:p>
          <a:p>
            <a:pPr marL="914400" indent="-457200">
              <a:defRPr/>
            </a:pPr>
            <a:endParaRPr lang="en-US" sz="2400" dirty="0"/>
          </a:p>
          <a:p>
            <a:pPr marL="914400" indent="-457200">
              <a:defRPr/>
            </a:pPr>
            <a:r>
              <a:rPr lang="en-US" sz="2400" dirty="0"/>
              <a:t>30 days for TDHE to comment on review findings</a:t>
            </a:r>
          </a:p>
          <a:p>
            <a:pPr marL="914400" indent="-457200">
              <a:defRPr/>
            </a:pPr>
            <a:endParaRPr lang="en-US" sz="2400" dirty="0"/>
          </a:p>
          <a:p>
            <a:pPr marL="914400" indent="-457200">
              <a:defRPr/>
            </a:pPr>
            <a:r>
              <a:rPr lang="en-US" sz="2400" dirty="0"/>
              <a:t>HUD could adjust grant amounts based on reviews</a:t>
            </a:r>
          </a:p>
          <a:p>
            <a:pPr marL="457200" indent="-457200">
              <a:buFontTx/>
              <a:buAutoNum type="alphaUcPeriod" startAt="2"/>
              <a:defRPr/>
            </a:pPr>
            <a:endParaRPr lang="en-US" sz="2400" dirty="0"/>
          </a:p>
        </p:txBody>
      </p:sp>
      <p:sp>
        <p:nvSpPr>
          <p:cNvPr id="19459" name="Slide Number Placeholder 3"/>
          <p:cNvSpPr>
            <a:spLocks noGrp="1"/>
          </p:cNvSpPr>
          <p:nvPr>
            <p:ph type="sldNum" sz="quarter" idx="12"/>
          </p:nvPr>
        </p:nvSpPr>
        <p:spPr>
          <a:noFill/>
        </p:spPr>
        <p:txBody>
          <a:bodyPr/>
          <a:lstStyle/>
          <a:p>
            <a:fld id="{8C90121C-E17B-4FFA-8AC9-D3DC64F556CD}" type="slidenum">
              <a:rPr lang="en-US" smtClean="0"/>
              <a:pPr/>
              <a:t>5</a:t>
            </a:fld>
            <a:endParaRPr lang="en-US"/>
          </a:p>
        </p:txBody>
      </p:sp>
      <p:grpSp>
        <p:nvGrpSpPr>
          <p:cNvPr id="19460" name="Group 17"/>
          <p:cNvGrpSpPr>
            <a:grpSpLocks/>
          </p:cNvGrpSpPr>
          <p:nvPr/>
        </p:nvGrpSpPr>
        <p:grpSpPr bwMode="auto">
          <a:xfrm>
            <a:off x="228600" y="171450"/>
            <a:ext cx="8458200" cy="6229350"/>
            <a:chOff x="144" y="108"/>
            <a:chExt cx="5328" cy="3924"/>
          </a:xfrm>
        </p:grpSpPr>
        <p:grpSp>
          <p:nvGrpSpPr>
            <p:cNvPr id="19461" name="Group 13"/>
            <p:cNvGrpSpPr>
              <a:grpSpLocks/>
            </p:cNvGrpSpPr>
            <p:nvPr/>
          </p:nvGrpSpPr>
          <p:grpSpPr bwMode="auto">
            <a:xfrm>
              <a:off x="144" y="108"/>
              <a:ext cx="5328" cy="3924"/>
              <a:chOff x="144" y="108"/>
              <a:chExt cx="5328" cy="3924"/>
            </a:xfrm>
          </p:grpSpPr>
          <p:pic>
            <p:nvPicPr>
              <p:cNvPr id="19463"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19464"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19465"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19466"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19467"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19462"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4"/>
          <p:cNvSpPr>
            <a:spLocks noGrp="1"/>
          </p:cNvSpPr>
          <p:nvPr>
            <p:ph type="title"/>
          </p:nvPr>
        </p:nvSpPr>
        <p:spPr>
          <a:xfrm>
            <a:off x="1600200" y="914400"/>
            <a:ext cx="7086600" cy="731838"/>
          </a:xfrm>
        </p:spPr>
        <p:txBody>
          <a:bodyPr/>
          <a:lstStyle/>
          <a:p>
            <a:r>
              <a:rPr lang="en-US" b="1"/>
              <a:t>NAHASDA Provisions</a:t>
            </a:r>
            <a:endParaRPr lang="en-US"/>
          </a:p>
        </p:txBody>
      </p:sp>
      <p:sp>
        <p:nvSpPr>
          <p:cNvPr id="3075" name="Content Placeholder 5"/>
          <p:cNvSpPr>
            <a:spLocks noGrp="1"/>
          </p:cNvSpPr>
          <p:nvPr>
            <p:ph idx="1"/>
          </p:nvPr>
        </p:nvSpPr>
        <p:spPr>
          <a:xfrm>
            <a:off x="1219200" y="1752600"/>
            <a:ext cx="7543800" cy="4267200"/>
          </a:xfrm>
        </p:spPr>
        <p:txBody>
          <a:bodyPr/>
          <a:lstStyle/>
          <a:p>
            <a:pPr marL="0" indent="0">
              <a:buFontTx/>
              <a:buNone/>
              <a:defRPr/>
            </a:pPr>
            <a:r>
              <a:rPr lang="en-US" sz="2400" dirty="0"/>
              <a:t>Changed in 2000 to provide for more flexible oversight and greater self-determination</a:t>
            </a:r>
          </a:p>
          <a:p>
            <a:pPr marL="0" indent="0">
              <a:buFontTx/>
              <a:buNone/>
              <a:defRPr/>
            </a:pPr>
            <a:endParaRPr lang="en-US" sz="2400" dirty="0"/>
          </a:p>
          <a:p>
            <a:pPr marL="914400" indent="-457200">
              <a:defRPr/>
            </a:pPr>
            <a:r>
              <a:rPr lang="en-US" sz="2400" dirty="0"/>
              <a:t>TDHE/Tribes now do their own annual audits</a:t>
            </a:r>
          </a:p>
          <a:p>
            <a:pPr marL="914400" indent="-457200">
              <a:defRPr/>
            </a:pPr>
            <a:r>
              <a:rPr lang="en-US" sz="2400" dirty="0"/>
              <a:t>HUD to conduct periodic reviews (including on-site)</a:t>
            </a:r>
          </a:p>
          <a:p>
            <a:pPr marL="914400" indent="-457200">
              <a:defRPr/>
            </a:pPr>
            <a:r>
              <a:rPr lang="en-US" sz="2400" dirty="0"/>
              <a:t>Still have 30 days to comment</a:t>
            </a:r>
          </a:p>
          <a:p>
            <a:pPr marL="914400" indent="-457200">
              <a:defRPr/>
            </a:pPr>
            <a:r>
              <a:rPr lang="en-US" sz="2400" dirty="0"/>
              <a:t>HUD can still adjust grant amounts, but subject to notice and hearing requirements of 25 USC 4161</a:t>
            </a:r>
          </a:p>
          <a:p>
            <a:pPr marL="457200" indent="-457200">
              <a:buFontTx/>
              <a:buAutoNum type="alphaUcPeriod" startAt="2"/>
              <a:defRPr/>
            </a:pPr>
            <a:endParaRPr lang="en-US" sz="2400" dirty="0"/>
          </a:p>
        </p:txBody>
      </p:sp>
      <p:sp>
        <p:nvSpPr>
          <p:cNvPr id="20483" name="Slide Number Placeholder 3"/>
          <p:cNvSpPr>
            <a:spLocks noGrp="1"/>
          </p:cNvSpPr>
          <p:nvPr>
            <p:ph type="sldNum" sz="quarter" idx="12"/>
          </p:nvPr>
        </p:nvSpPr>
        <p:spPr>
          <a:noFill/>
        </p:spPr>
        <p:txBody>
          <a:bodyPr/>
          <a:lstStyle/>
          <a:p>
            <a:fld id="{C8D7AD1E-71E3-4835-A18D-4EF00E2CB71B}" type="slidenum">
              <a:rPr lang="en-US" smtClean="0"/>
              <a:pPr/>
              <a:t>6</a:t>
            </a:fld>
            <a:endParaRPr lang="en-US"/>
          </a:p>
        </p:txBody>
      </p:sp>
      <p:grpSp>
        <p:nvGrpSpPr>
          <p:cNvPr id="20484" name="Group 17"/>
          <p:cNvGrpSpPr>
            <a:grpSpLocks/>
          </p:cNvGrpSpPr>
          <p:nvPr/>
        </p:nvGrpSpPr>
        <p:grpSpPr bwMode="auto">
          <a:xfrm>
            <a:off x="228600" y="171450"/>
            <a:ext cx="8458200" cy="6229350"/>
            <a:chOff x="144" y="108"/>
            <a:chExt cx="5328" cy="3924"/>
          </a:xfrm>
        </p:grpSpPr>
        <p:grpSp>
          <p:nvGrpSpPr>
            <p:cNvPr id="20485" name="Group 13"/>
            <p:cNvGrpSpPr>
              <a:grpSpLocks/>
            </p:cNvGrpSpPr>
            <p:nvPr/>
          </p:nvGrpSpPr>
          <p:grpSpPr bwMode="auto">
            <a:xfrm>
              <a:off x="144" y="108"/>
              <a:ext cx="5328" cy="3924"/>
              <a:chOff x="144" y="108"/>
              <a:chExt cx="5328" cy="3924"/>
            </a:xfrm>
          </p:grpSpPr>
          <p:pic>
            <p:nvPicPr>
              <p:cNvPr id="20487"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0488"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0489"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0490"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0491"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0486"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4"/>
          <p:cNvSpPr>
            <a:spLocks noGrp="1"/>
          </p:cNvSpPr>
          <p:nvPr>
            <p:ph type="title"/>
          </p:nvPr>
        </p:nvSpPr>
        <p:spPr>
          <a:xfrm>
            <a:off x="1600200" y="914400"/>
            <a:ext cx="7086600" cy="731838"/>
          </a:xfrm>
        </p:spPr>
        <p:txBody>
          <a:bodyPr/>
          <a:lstStyle/>
          <a:p>
            <a:r>
              <a:rPr lang="en-US" b="1"/>
              <a:t>NAHASDA Provisions</a:t>
            </a:r>
            <a:endParaRPr lang="en-US"/>
          </a:p>
        </p:txBody>
      </p:sp>
      <p:sp>
        <p:nvSpPr>
          <p:cNvPr id="3075" name="Content Placeholder 5"/>
          <p:cNvSpPr>
            <a:spLocks noGrp="1"/>
          </p:cNvSpPr>
          <p:nvPr>
            <p:ph idx="1"/>
          </p:nvPr>
        </p:nvSpPr>
        <p:spPr>
          <a:xfrm>
            <a:off x="1219200" y="1752600"/>
            <a:ext cx="7543800" cy="4267200"/>
          </a:xfrm>
        </p:spPr>
        <p:txBody>
          <a:bodyPr/>
          <a:lstStyle/>
          <a:p>
            <a:pPr marL="0" indent="0">
              <a:buFontTx/>
              <a:buNone/>
              <a:defRPr/>
            </a:pPr>
            <a:r>
              <a:rPr lang="en-US" sz="2400" u="sng" dirty="0"/>
              <a:t>25 USC § 4161</a:t>
            </a:r>
            <a:r>
              <a:rPr lang="en-US" sz="2400" dirty="0"/>
              <a:t>:  HUD Remedies for Substantial Non-compliance</a:t>
            </a:r>
          </a:p>
          <a:p>
            <a:pPr marL="914400" indent="-457200">
              <a:defRPr/>
            </a:pPr>
            <a:r>
              <a:rPr lang="en-US" sz="2400" dirty="0"/>
              <a:t>terminate payments; </a:t>
            </a:r>
          </a:p>
          <a:p>
            <a:pPr marL="914400" indent="-457200">
              <a:defRPr/>
            </a:pPr>
            <a:r>
              <a:rPr lang="en-US" sz="2400" dirty="0"/>
              <a:t>reduce payments by an amount equal to the amount of such payments that were not expended in accordance with this Act;</a:t>
            </a:r>
          </a:p>
          <a:p>
            <a:pPr marL="914400" indent="-457200">
              <a:defRPr/>
            </a:pPr>
            <a:r>
              <a:rPr lang="en-US" sz="2400" dirty="0"/>
              <a:t>limit the availability of payments under this Act to programs, projects, or activities not affected by failure to comply; or</a:t>
            </a:r>
          </a:p>
          <a:p>
            <a:pPr marL="914400" indent="-457200">
              <a:defRPr/>
            </a:pPr>
            <a:r>
              <a:rPr lang="en-US" sz="2400" dirty="0"/>
              <a:t>provide a replacement TDHE.</a:t>
            </a:r>
          </a:p>
          <a:p>
            <a:pPr marL="457200" indent="-457200">
              <a:buFontTx/>
              <a:buAutoNum type="alphaUcPeriod" startAt="2"/>
              <a:defRPr/>
            </a:pPr>
            <a:endParaRPr lang="en-US" sz="2400" dirty="0"/>
          </a:p>
        </p:txBody>
      </p:sp>
      <p:sp>
        <p:nvSpPr>
          <p:cNvPr id="21507" name="Slide Number Placeholder 3"/>
          <p:cNvSpPr>
            <a:spLocks noGrp="1"/>
          </p:cNvSpPr>
          <p:nvPr>
            <p:ph type="sldNum" sz="quarter" idx="12"/>
          </p:nvPr>
        </p:nvSpPr>
        <p:spPr>
          <a:noFill/>
        </p:spPr>
        <p:txBody>
          <a:bodyPr/>
          <a:lstStyle/>
          <a:p>
            <a:fld id="{3DDA3C23-7A2C-4FF4-8005-5878605FAEF2}" type="slidenum">
              <a:rPr lang="en-US" smtClean="0"/>
              <a:pPr/>
              <a:t>7</a:t>
            </a:fld>
            <a:endParaRPr lang="en-US"/>
          </a:p>
        </p:txBody>
      </p:sp>
      <p:grpSp>
        <p:nvGrpSpPr>
          <p:cNvPr id="21508" name="Group 17"/>
          <p:cNvGrpSpPr>
            <a:grpSpLocks/>
          </p:cNvGrpSpPr>
          <p:nvPr/>
        </p:nvGrpSpPr>
        <p:grpSpPr bwMode="auto">
          <a:xfrm>
            <a:off x="228600" y="171450"/>
            <a:ext cx="8458200" cy="6229350"/>
            <a:chOff x="144" y="108"/>
            <a:chExt cx="5328" cy="3924"/>
          </a:xfrm>
        </p:grpSpPr>
        <p:grpSp>
          <p:nvGrpSpPr>
            <p:cNvPr id="21509" name="Group 13"/>
            <p:cNvGrpSpPr>
              <a:grpSpLocks/>
            </p:cNvGrpSpPr>
            <p:nvPr/>
          </p:nvGrpSpPr>
          <p:grpSpPr bwMode="auto">
            <a:xfrm>
              <a:off x="144" y="108"/>
              <a:ext cx="5328" cy="3924"/>
              <a:chOff x="144" y="108"/>
              <a:chExt cx="5328" cy="3924"/>
            </a:xfrm>
          </p:grpSpPr>
          <p:pic>
            <p:nvPicPr>
              <p:cNvPr id="21511"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1512"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1513"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1514"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1515"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1510"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4"/>
          <p:cNvSpPr>
            <a:spLocks noGrp="1"/>
          </p:cNvSpPr>
          <p:nvPr>
            <p:ph type="title"/>
          </p:nvPr>
        </p:nvSpPr>
        <p:spPr>
          <a:xfrm>
            <a:off x="1600200" y="914400"/>
            <a:ext cx="7086600" cy="731838"/>
          </a:xfrm>
        </p:spPr>
        <p:txBody>
          <a:bodyPr/>
          <a:lstStyle/>
          <a:p>
            <a:r>
              <a:rPr lang="en-US" b="1"/>
              <a:t>NAHASDA Provisions</a:t>
            </a:r>
            <a:endParaRPr lang="en-US"/>
          </a:p>
        </p:txBody>
      </p:sp>
      <p:sp>
        <p:nvSpPr>
          <p:cNvPr id="3075" name="Content Placeholder 5"/>
          <p:cNvSpPr>
            <a:spLocks noGrp="1"/>
          </p:cNvSpPr>
          <p:nvPr>
            <p:ph idx="1"/>
          </p:nvPr>
        </p:nvSpPr>
        <p:spPr>
          <a:xfrm>
            <a:off x="1340069" y="1978025"/>
            <a:ext cx="7543800" cy="4267200"/>
          </a:xfrm>
        </p:spPr>
        <p:txBody>
          <a:bodyPr/>
          <a:lstStyle/>
          <a:p>
            <a:pPr marL="0" indent="0">
              <a:buFontTx/>
              <a:buNone/>
              <a:defRPr/>
            </a:pPr>
            <a:r>
              <a:rPr lang="en-US" sz="2400" dirty="0"/>
              <a:t>For noncompliance that HUD determines is result of technical incapacity:</a:t>
            </a:r>
          </a:p>
          <a:p>
            <a:pPr marL="0" indent="0">
              <a:buFontTx/>
              <a:buNone/>
              <a:defRPr/>
            </a:pPr>
            <a:endParaRPr lang="en-US" sz="2400" dirty="0"/>
          </a:p>
          <a:p>
            <a:pPr marL="914400" indent="-457200">
              <a:defRPr/>
            </a:pPr>
            <a:r>
              <a:rPr lang="en-US" sz="2400" dirty="0"/>
              <a:t>HUD can provide technical assistance</a:t>
            </a:r>
          </a:p>
          <a:p>
            <a:pPr marL="914400" indent="-457200">
              <a:defRPr/>
            </a:pPr>
            <a:r>
              <a:rPr lang="en-US" sz="2400" dirty="0"/>
              <a:t>Enter into a performance agreement</a:t>
            </a:r>
          </a:p>
          <a:p>
            <a:pPr marL="914400" indent="-457200">
              <a:defRPr/>
            </a:pPr>
            <a:r>
              <a:rPr lang="en-US" sz="2400" dirty="0"/>
              <a:t>Period of one year</a:t>
            </a:r>
          </a:p>
          <a:p>
            <a:pPr marL="914400" indent="-457200">
              <a:defRPr/>
            </a:pPr>
            <a:endParaRPr lang="en-US" sz="2400" dirty="0"/>
          </a:p>
          <a:p>
            <a:pPr marL="457200" indent="-457200">
              <a:buFontTx/>
              <a:buAutoNum type="alphaUcPeriod" startAt="2"/>
              <a:defRPr/>
            </a:pPr>
            <a:endParaRPr lang="en-US" sz="2400" dirty="0"/>
          </a:p>
        </p:txBody>
      </p:sp>
      <p:sp>
        <p:nvSpPr>
          <p:cNvPr id="22531" name="Slide Number Placeholder 3"/>
          <p:cNvSpPr>
            <a:spLocks noGrp="1"/>
          </p:cNvSpPr>
          <p:nvPr>
            <p:ph type="sldNum" sz="quarter" idx="12"/>
          </p:nvPr>
        </p:nvSpPr>
        <p:spPr>
          <a:noFill/>
        </p:spPr>
        <p:txBody>
          <a:bodyPr/>
          <a:lstStyle/>
          <a:p>
            <a:fld id="{264E9547-56C2-4DA5-B853-B529DF0A7F97}" type="slidenum">
              <a:rPr lang="en-US" smtClean="0"/>
              <a:pPr/>
              <a:t>8</a:t>
            </a:fld>
            <a:endParaRPr lang="en-US"/>
          </a:p>
        </p:txBody>
      </p:sp>
      <p:grpSp>
        <p:nvGrpSpPr>
          <p:cNvPr id="22532" name="Group 17"/>
          <p:cNvGrpSpPr>
            <a:grpSpLocks/>
          </p:cNvGrpSpPr>
          <p:nvPr/>
        </p:nvGrpSpPr>
        <p:grpSpPr bwMode="auto">
          <a:xfrm>
            <a:off x="228600" y="171450"/>
            <a:ext cx="8458200" cy="6229350"/>
            <a:chOff x="144" y="108"/>
            <a:chExt cx="5328" cy="3924"/>
          </a:xfrm>
        </p:grpSpPr>
        <p:grpSp>
          <p:nvGrpSpPr>
            <p:cNvPr id="22533" name="Group 13"/>
            <p:cNvGrpSpPr>
              <a:grpSpLocks/>
            </p:cNvGrpSpPr>
            <p:nvPr/>
          </p:nvGrpSpPr>
          <p:grpSpPr bwMode="auto">
            <a:xfrm>
              <a:off x="144" y="108"/>
              <a:ext cx="5328" cy="3924"/>
              <a:chOff x="144" y="108"/>
              <a:chExt cx="5328" cy="3924"/>
            </a:xfrm>
          </p:grpSpPr>
          <p:pic>
            <p:nvPicPr>
              <p:cNvPr id="22535"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2536"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2537"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2538"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2539"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2534"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4"/>
          <p:cNvSpPr>
            <a:spLocks noGrp="1"/>
          </p:cNvSpPr>
          <p:nvPr>
            <p:ph type="title"/>
          </p:nvPr>
        </p:nvSpPr>
        <p:spPr>
          <a:xfrm>
            <a:off x="1600200" y="914400"/>
            <a:ext cx="7086600" cy="731838"/>
          </a:xfrm>
        </p:spPr>
        <p:txBody>
          <a:bodyPr/>
          <a:lstStyle/>
          <a:p>
            <a:r>
              <a:rPr lang="en-US" b="1"/>
              <a:t>NAHASDA Provisions</a:t>
            </a:r>
            <a:endParaRPr lang="en-US"/>
          </a:p>
        </p:txBody>
      </p:sp>
      <p:sp>
        <p:nvSpPr>
          <p:cNvPr id="3075" name="Content Placeholder 5"/>
          <p:cNvSpPr>
            <a:spLocks noGrp="1"/>
          </p:cNvSpPr>
          <p:nvPr>
            <p:ph idx="1"/>
          </p:nvPr>
        </p:nvSpPr>
        <p:spPr>
          <a:xfrm>
            <a:off x="1263015" y="1978025"/>
            <a:ext cx="7543800" cy="4267200"/>
          </a:xfrm>
        </p:spPr>
        <p:txBody>
          <a:bodyPr/>
          <a:lstStyle/>
          <a:p>
            <a:pPr marL="457200" indent="-457200">
              <a:buFontTx/>
              <a:buNone/>
              <a:defRPr/>
            </a:pPr>
            <a:r>
              <a:rPr lang="en-US" sz="2400" dirty="0"/>
              <a:t>Prior to taking any remedial action:</a:t>
            </a:r>
          </a:p>
          <a:p>
            <a:pPr marL="914400" indent="-457200">
              <a:defRPr/>
            </a:pPr>
            <a:r>
              <a:rPr lang="en-US" sz="2400" dirty="0"/>
              <a:t>HUD must provide notice of and an opportunity for a hearing</a:t>
            </a:r>
          </a:p>
          <a:p>
            <a:pPr marL="914400" indent="-457200">
              <a:defRPr/>
            </a:pPr>
            <a:r>
              <a:rPr lang="en-US" sz="2400" u="sng" dirty="0"/>
              <a:t>Except in certain circumstances</a:t>
            </a:r>
            <a:r>
              <a:rPr lang="en-US" sz="2400" dirty="0"/>
              <a:t>: where TDHE/Tribe is taking actions that are resulting, and would continue to result, in a continuing expenditure of Federal funds in a manner that is not authorized by law</a:t>
            </a:r>
          </a:p>
          <a:p>
            <a:pPr marL="914400" indent="-457200">
              <a:defRPr/>
            </a:pPr>
            <a:r>
              <a:rPr lang="en-US" sz="2400" dirty="0"/>
              <a:t>In latter case, HUD can act first, hold a hearing later</a:t>
            </a:r>
          </a:p>
          <a:p>
            <a:pPr marL="457200" indent="-457200">
              <a:buFontTx/>
              <a:buAutoNum type="alphaUcPeriod" startAt="2"/>
              <a:defRPr/>
            </a:pPr>
            <a:endParaRPr lang="en-US" sz="2400" dirty="0"/>
          </a:p>
        </p:txBody>
      </p:sp>
      <p:sp>
        <p:nvSpPr>
          <p:cNvPr id="23555" name="Slide Number Placeholder 3"/>
          <p:cNvSpPr>
            <a:spLocks noGrp="1"/>
          </p:cNvSpPr>
          <p:nvPr>
            <p:ph type="sldNum" sz="quarter" idx="12"/>
          </p:nvPr>
        </p:nvSpPr>
        <p:spPr>
          <a:noFill/>
        </p:spPr>
        <p:txBody>
          <a:bodyPr/>
          <a:lstStyle/>
          <a:p>
            <a:fld id="{6A5EFE80-E0FC-49F3-9041-D788C740D9C8}" type="slidenum">
              <a:rPr lang="en-US" smtClean="0"/>
              <a:pPr/>
              <a:t>9</a:t>
            </a:fld>
            <a:endParaRPr lang="en-US"/>
          </a:p>
        </p:txBody>
      </p:sp>
      <p:grpSp>
        <p:nvGrpSpPr>
          <p:cNvPr id="23556" name="Group 17"/>
          <p:cNvGrpSpPr>
            <a:grpSpLocks/>
          </p:cNvGrpSpPr>
          <p:nvPr/>
        </p:nvGrpSpPr>
        <p:grpSpPr bwMode="auto">
          <a:xfrm>
            <a:off x="228600" y="171450"/>
            <a:ext cx="8458200" cy="6229350"/>
            <a:chOff x="144" y="108"/>
            <a:chExt cx="5328" cy="3924"/>
          </a:xfrm>
        </p:grpSpPr>
        <p:grpSp>
          <p:nvGrpSpPr>
            <p:cNvPr id="23557" name="Group 13"/>
            <p:cNvGrpSpPr>
              <a:grpSpLocks/>
            </p:cNvGrpSpPr>
            <p:nvPr/>
          </p:nvGrpSpPr>
          <p:grpSpPr bwMode="auto">
            <a:xfrm>
              <a:off x="144" y="108"/>
              <a:ext cx="5328" cy="3924"/>
              <a:chOff x="144" y="108"/>
              <a:chExt cx="5328" cy="3924"/>
            </a:xfrm>
          </p:grpSpPr>
          <p:pic>
            <p:nvPicPr>
              <p:cNvPr id="23559" name="Picture 8" descr="masthead_bg_new"/>
              <p:cNvPicPr>
                <a:picLocks noChangeAspect="1" noChangeArrowheads="1"/>
              </p:cNvPicPr>
              <p:nvPr/>
            </p:nvPicPr>
            <p:blipFill>
              <a:blip r:embed="rId2"/>
              <a:srcRect/>
              <a:stretch>
                <a:fillRect/>
              </a:stretch>
            </p:blipFill>
            <p:spPr bwMode="auto">
              <a:xfrm>
                <a:off x="336" y="108"/>
                <a:ext cx="5136" cy="468"/>
              </a:xfrm>
              <a:prstGeom prst="rect">
                <a:avLst/>
              </a:prstGeom>
              <a:noFill/>
              <a:ln w="9525">
                <a:noFill/>
                <a:miter lim="800000"/>
                <a:headEnd/>
                <a:tailEnd/>
              </a:ln>
            </p:spPr>
          </p:pic>
          <p:sp>
            <p:nvSpPr>
              <p:cNvPr id="23560" name="Rectangle 5"/>
              <p:cNvSpPr>
                <a:spLocks noChangeArrowheads="1"/>
              </p:cNvSpPr>
              <p:nvPr/>
            </p:nvSpPr>
            <p:spPr bwMode="auto">
              <a:xfrm>
                <a:off x="144" y="336"/>
                <a:ext cx="624" cy="3696"/>
              </a:xfrm>
              <a:prstGeom prst="rect">
                <a:avLst/>
              </a:prstGeom>
              <a:solidFill>
                <a:srgbClr val="666633"/>
              </a:solidFill>
              <a:ln w="9525">
                <a:noFill/>
                <a:miter lim="800000"/>
                <a:headEnd/>
                <a:tailEnd/>
              </a:ln>
            </p:spPr>
            <p:txBody>
              <a:bodyPr wrap="none" anchor="ctr"/>
              <a:lstStyle/>
              <a:p>
                <a:endParaRPr lang="en-US"/>
              </a:p>
            </p:txBody>
          </p:sp>
          <p:pic>
            <p:nvPicPr>
              <p:cNvPr id="23561" name="Picture 6" descr="logo_new"/>
              <p:cNvPicPr>
                <a:picLocks noChangeAspect="1" noChangeArrowheads="1"/>
              </p:cNvPicPr>
              <p:nvPr/>
            </p:nvPicPr>
            <p:blipFill>
              <a:blip r:embed="rId3"/>
              <a:srcRect/>
              <a:stretch>
                <a:fillRect/>
              </a:stretch>
            </p:blipFill>
            <p:spPr bwMode="auto">
              <a:xfrm>
                <a:off x="240" y="192"/>
                <a:ext cx="1056" cy="756"/>
              </a:xfrm>
              <a:prstGeom prst="rect">
                <a:avLst/>
              </a:prstGeom>
              <a:noFill/>
              <a:ln w="9525">
                <a:noFill/>
                <a:miter lim="800000"/>
                <a:headEnd/>
                <a:tailEnd/>
              </a:ln>
            </p:spPr>
          </p:pic>
          <p:sp>
            <p:nvSpPr>
              <p:cNvPr id="23562" name="Line 7"/>
              <p:cNvSpPr>
                <a:spLocks noChangeShapeType="1"/>
              </p:cNvSpPr>
              <p:nvPr/>
            </p:nvSpPr>
            <p:spPr bwMode="auto">
              <a:xfrm>
                <a:off x="1296" y="432"/>
                <a:ext cx="4176" cy="0"/>
              </a:xfrm>
              <a:prstGeom prst="line">
                <a:avLst/>
              </a:prstGeom>
              <a:noFill/>
              <a:ln w="22225">
                <a:solidFill>
                  <a:schemeClr val="tx1"/>
                </a:solidFill>
                <a:round/>
                <a:headEnd/>
                <a:tailEnd/>
              </a:ln>
            </p:spPr>
            <p:txBody>
              <a:bodyPr/>
              <a:lstStyle/>
              <a:p>
                <a:endParaRPr lang="en-US"/>
              </a:p>
            </p:txBody>
          </p:sp>
          <p:pic>
            <p:nvPicPr>
              <p:cNvPr id="23563" name="Picture 9" descr="Totem Pole"/>
              <p:cNvPicPr>
                <a:picLocks noChangeAspect="1" noChangeArrowheads="1"/>
              </p:cNvPicPr>
              <p:nvPr/>
            </p:nvPicPr>
            <p:blipFill>
              <a:blip r:embed="rId4"/>
              <a:srcRect/>
              <a:stretch>
                <a:fillRect/>
              </a:stretch>
            </p:blipFill>
            <p:spPr bwMode="auto">
              <a:xfrm>
                <a:off x="240" y="1296"/>
                <a:ext cx="450" cy="1884"/>
              </a:xfrm>
              <a:prstGeom prst="rect">
                <a:avLst/>
              </a:prstGeom>
              <a:noFill/>
              <a:ln w="9525">
                <a:noFill/>
                <a:miter lim="800000"/>
                <a:headEnd/>
                <a:tailEnd/>
              </a:ln>
            </p:spPr>
          </p:pic>
        </p:grpSp>
        <p:pic>
          <p:nvPicPr>
            <p:cNvPr id="23558" name="Picture 15" descr="HSDW Logo_4cp"/>
            <p:cNvPicPr>
              <a:picLocks noChangeAspect="1" noChangeArrowheads="1"/>
            </p:cNvPicPr>
            <p:nvPr/>
          </p:nvPicPr>
          <p:blipFill>
            <a:blip r:embed="rId5"/>
            <a:srcRect/>
            <a:stretch>
              <a:fillRect/>
            </a:stretch>
          </p:blipFill>
          <p:spPr bwMode="auto">
            <a:xfrm>
              <a:off x="336" y="288"/>
              <a:ext cx="672" cy="557"/>
            </a:xfrm>
            <a:prstGeom prst="rect">
              <a:avLst/>
            </a:prstGeom>
            <a:noFill/>
            <a:ln w="9525">
              <a:noFill/>
              <a:miter lim="800000"/>
              <a:headEnd/>
              <a:tailEnd/>
            </a:ln>
          </p:spPr>
        </p:pic>
      </p:gr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7047</TotalTime>
  <Words>1910</Words>
  <Application>Microsoft Office PowerPoint</Application>
  <PresentationFormat>On-screen Show (4:3)</PresentationFormat>
  <Paragraphs>345</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Wingdings</vt:lpstr>
      <vt:lpstr>Default Design</vt:lpstr>
      <vt:lpstr>Navigating the HUD Enforcement Process</vt:lpstr>
      <vt:lpstr>Presentation Outline</vt:lpstr>
      <vt:lpstr>NAHASDA Provisions</vt:lpstr>
      <vt:lpstr>NAHASDA Provisions</vt:lpstr>
      <vt:lpstr>NAHASDA Provisions</vt:lpstr>
      <vt:lpstr>NAHASDA Provisions</vt:lpstr>
      <vt:lpstr>NAHASDA Provisions</vt:lpstr>
      <vt:lpstr>NAHASDA Provisions</vt:lpstr>
      <vt:lpstr>NAHASDA Provisions</vt:lpstr>
      <vt:lpstr>HUD Enforcement Process</vt:lpstr>
      <vt:lpstr>HUD Enforcement Process</vt:lpstr>
      <vt:lpstr>HUD Enforcement Process</vt:lpstr>
      <vt:lpstr>HUD Enforcement Process</vt:lpstr>
      <vt:lpstr>HUD Enforcement Process</vt:lpstr>
      <vt:lpstr>HUD Enforcement Process</vt:lpstr>
      <vt:lpstr>HUD Enforcement Process</vt:lpstr>
      <vt:lpstr>HUD Enforcement Process</vt:lpstr>
      <vt:lpstr>HUD Enforcement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Ongoing Issues</vt:lpstr>
      <vt:lpstr>LOCCS Edits</vt:lpstr>
      <vt:lpstr>LOCCS Edits</vt:lpstr>
      <vt:lpstr>LOCCS Edits</vt:lpstr>
      <vt:lpstr>LOCCS Edits</vt:lpstr>
      <vt:lpstr>Navigating the HUD Enforcement Process</vt:lpstr>
    </vt:vector>
  </TitlesOfParts>
  <Company>HSDW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HSDWOK113</dc:creator>
  <cp:lastModifiedBy>HSDWOK113</cp:lastModifiedBy>
  <cp:revision>173</cp:revision>
  <dcterms:created xsi:type="dcterms:W3CDTF">2009-11-12T20:05:06Z</dcterms:created>
  <dcterms:modified xsi:type="dcterms:W3CDTF">2024-12-11T16:22:41Z</dcterms:modified>
</cp:coreProperties>
</file>