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9"/>
  </p:notesMasterIdLst>
  <p:sldIdLst>
    <p:sldId id="271" r:id="rId6"/>
    <p:sldId id="328" r:id="rId7"/>
    <p:sldId id="813" r:id="rId8"/>
    <p:sldId id="272" r:id="rId9"/>
    <p:sldId id="273" r:id="rId10"/>
    <p:sldId id="274" r:id="rId11"/>
    <p:sldId id="279" r:id="rId12"/>
    <p:sldId id="280" r:id="rId13"/>
    <p:sldId id="281" r:id="rId14"/>
    <p:sldId id="282" r:id="rId15"/>
    <p:sldId id="283" r:id="rId16"/>
    <p:sldId id="284" r:id="rId17"/>
    <p:sldId id="285" r:id="rId18"/>
    <p:sldId id="286" r:id="rId19"/>
    <p:sldId id="814" r:id="rId20"/>
    <p:sldId id="287" r:id="rId21"/>
    <p:sldId id="288" r:id="rId22"/>
    <p:sldId id="289" r:id="rId23"/>
    <p:sldId id="290" r:id="rId24"/>
    <p:sldId id="294" r:id="rId25"/>
    <p:sldId id="296" r:id="rId26"/>
    <p:sldId id="297" r:id="rId27"/>
    <p:sldId id="298" r:id="rId28"/>
    <p:sldId id="256" r:id="rId29"/>
    <p:sldId id="257" r:id="rId30"/>
    <p:sldId id="258" r:id="rId31"/>
    <p:sldId id="260" r:id="rId32"/>
    <p:sldId id="261" r:id="rId33"/>
    <p:sldId id="262" r:id="rId34"/>
    <p:sldId id="263" r:id="rId35"/>
    <p:sldId id="264" r:id="rId36"/>
    <p:sldId id="265" r:id="rId37"/>
    <p:sldId id="266" r:id="rId38"/>
    <p:sldId id="267" r:id="rId39"/>
    <p:sldId id="270" r:id="rId40"/>
    <p:sldId id="309" r:id="rId41"/>
    <p:sldId id="310" r:id="rId42"/>
    <p:sldId id="311" r:id="rId43"/>
    <p:sldId id="291" r:id="rId44"/>
    <p:sldId id="292" r:id="rId45"/>
    <p:sldId id="302" r:id="rId46"/>
    <p:sldId id="303" r:id="rId47"/>
    <p:sldId id="293" r:id="rId48"/>
    <p:sldId id="304" r:id="rId49"/>
    <p:sldId id="312" r:id="rId50"/>
    <p:sldId id="305" r:id="rId51"/>
    <p:sldId id="313" r:id="rId52"/>
    <p:sldId id="268" r:id="rId53"/>
    <p:sldId id="321" r:id="rId54"/>
    <p:sldId id="322" r:id="rId55"/>
    <p:sldId id="307" r:id="rId56"/>
    <p:sldId id="323" r:id="rId57"/>
    <p:sldId id="324" r:id="rId58"/>
    <p:sldId id="314" r:id="rId59"/>
    <p:sldId id="326" r:id="rId60"/>
    <p:sldId id="315" r:id="rId61"/>
    <p:sldId id="317" r:id="rId62"/>
    <p:sldId id="327" r:id="rId63"/>
    <p:sldId id="318" r:id="rId64"/>
    <p:sldId id="308" r:id="rId65"/>
    <p:sldId id="330" r:id="rId66"/>
    <p:sldId id="331" r:id="rId67"/>
    <p:sldId id="812"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767"/>
  </p:normalViewPr>
  <p:slideViewPr>
    <p:cSldViewPr snapToGrid="0" snapToObjects="1">
      <p:cViewPr varScale="1">
        <p:scale>
          <a:sx n="99" d="100"/>
          <a:sy n="99" d="100"/>
        </p:scale>
        <p:origin x="72" y="28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1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1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ata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colored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E0D2B-7FB8-4D2A-A25C-0F0822DEFCD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E7E6F82-6B17-4035-911A-599643AE85C7}">
      <dgm:prSet/>
      <dgm:spPr/>
      <dgm:t>
        <a:bodyPr/>
        <a:lstStyle/>
        <a:p>
          <a:pPr>
            <a:defRPr cap="all"/>
          </a:pPr>
          <a:r>
            <a:rPr lang="en-US"/>
            <a:t>Leverage federal programs like HUD Section 184 loans.</a:t>
          </a:r>
        </a:p>
      </dgm:t>
    </dgm:pt>
    <dgm:pt modelId="{D12D66AD-69A3-4ED6-8509-8C380D975EA1}" type="parTrans" cxnId="{CB1EC7FD-138E-4B51-81D4-621D989DF35D}">
      <dgm:prSet/>
      <dgm:spPr/>
      <dgm:t>
        <a:bodyPr/>
        <a:lstStyle/>
        <a:p>
          <a:endParaRPr lang="en-US"/>
        </a:p>
      </dgm:t>
    </dgm:pt>
    <dgm:pt modelId="{5D912B8D-F4F9-4A31-B403-04091E086EF0}" type="sibTrans" cxnId="{CB1EC7FD-138E-4B51-81D4-621D989DF35D}">
      <dgm:prSet/>
      <dgm:spPr/>
      <dgm:t>
        <a:bodyPr/>
        <a:lstStyle/>
        <a:p>
          <a:endParaRPr lang="en-US"/>
        </a:p>
      </dgm:t>
    </dgm:pt>
    <dgm:pt modelId="{46A5F5C3-9FE3-43F9-8EC7-FCF38FF812A3}">
      <dgm:prSet/>
      <dgm:spPr/>
      <dgm:t>
        <a:bodyPr/>
        <a:lstStyle/>
        <a:p>
          <a:pPr>
            <a:defRPr cap="all"/>
          </a:pPr>
          <a:r>
            <a:rPr lang="en-US"/>
            <a:t>Develop partnerships with Native CDFIs.</a:t>
          </a:r>
        </a:p>
      </dgm:t>
    </dgm:pt>
    <dgm:pt modelId="{FE374E54-3503-48C0-B187-FDBAE5BB0012}" type="parTrans" cxnId="{34338126-B9DA-4981-A662-5666C6748292}">
      <dgm:prSet/>
      <dgm:spPr/>
      <dgm:t>
        <a:bodyPr/>
        <a:lstStyle/>
        <a:p>
          <a:endParaRPr lang="en-US"/>
        </a:p>
      </dgm:t>
    </dgm:pt>
    <dgm:pt modelId="{2754B020-755E-4C11-A209-D5C2E5797DD1}" type="sibTrans" cxnId="{34338126-B9DA-4981-A662-5666C6748292}">
      <dgm:prSet/>
      <dgm:spPr/>
      <dgm:t>
        <a:bodyPr/>
        <a:lstStyle/>
        <a:p>
          <a:endParaRPr lang="en-US"/>
        </a:p>
      </dgm:t>
    </dgm:pt>
    <dgm:pt modelId="{6EACDD12-E272-4D10-BE1E-B91917733989}">
      <dgm:prSet/>
      <dgm:spPr/>
      <dgm:t>
        <a:bodyPr/>
        <a:lstStyle/>
        <a:p>
          <a:pPr>
            <a:defRPr cap="all"/>
          </a:pPr>
          <a:r>
            <a:rPr lang="en-US"/>
            <a:t>Implement tribal policies to streamline lending and building processes.</a:t>
          </a:r>
        </a:p>
      </dgm:t>
    </dgm:pt>
    <dgm:pt modelId="{3E8EB6D1-2B7A-44E7-8AB4-23F862DA4AF3}" type="parTrans" cxnId="{72F9FC23-46B5-43B8-81E9-73A647C1F700}">
      <dgm:prSet/>
      <dgm:spPr/>
      <dgm:t>
        <a:bodyPr/>
        <a:lstStyle/>
        <a:p>
          <a:endParaRPr lang="en-US"/>
        </a:p>
      </dgm:t>
    </dgm:pt>
    <dgm:pt modelId="{28A4AFBE-2A7B-4FE0-9B4E-31AF0CDB2F03}" type="sibTrans" cxnId="{72F9FC23-46B5-43B8-81E9-73A647C1F700}">
      <dgm:prSet/>
      <dgm:spPr/>
      <dgm:t>
        <a:bodyPr/>
        <a:lstStyle/>
        <a:p>
          <a:endParaRPr lang="en-US"/>
        </a:p>
      </dgm:t>
    </dgm:pt>
    <dgm:pt modelId="{14CD2597-EDDB-41D2-969D-10D2A58D3173}">
      <dgm:prSet/>
      <dgm:spPr/>
      <dgm:t>
        <a:bodyPr/>
        <a:lstStyle/>
        <a:p>
          <a:pPr>
            <a:defRPr cap="all"/>
          </a:pPr>
          <a:r>
            <a:rPr lang="en-US"/>
            <a:t>Promote financial literacy and homebuyer education.</a:t>
          </a:r>
        </a:p>
      </dgm:t>
    </dgm:pt>
    <dgm:pt modelId="{F22E8CB3-5255-4244-A53D-C0A6C3C32428}" type="parTrans" cxnId="{3FEDAE8C-9FCC-4678-9C12-5C0589B4E0E5}">
      <dgm:prSet/>
      <dgm:spPr/>
      <dgm:t>
        <a:bodyPr/>
        <a:lstStyle/>
        <a:p>
          <a:endParaRPr lang="en-US"/>
        </a:p>
      </dgm:t>
    </dgm:pt>
    <dgm:pt modelId="{84E6ACA3-5475-4B2D-9285-8489D92822A1}" type="sibTrans" cxnId="{3FEDAE8C-9FCC-4678-9C12-5C0589B4E0E5}">
      <dgm:prSet/>
      <dgm:spPr/>
      <dgm:t>
        <a:bodyPr/>
        <a:lstStyle/>
        <a:p>
          <a:endParaRPr lang="en-US"/>
        </a:p>
      </dgm:t>
    </dgm:pt>
    <dgm:pt modelId="{54080FBC-78A7-480F-9711-CE83CC9A5E31}" type="pres">
      <dgm:prSet presAssocID="{660E0D2B-7FB8-4D2A-A25C-0F0822DEFCD0}" presName="root" presStyleCnt="0">
        <dgm:presLayoutVars>
          <dgm:dir/>
          <dgm:resizeHandles val="exact"/>
        </dgm:presLayoutVars>
      </dgm:prSet>
      <dgm:spPr/>
    </dgm:pt>
    <dgm:pt modelId="{1F6D30E7-C94D-43A4-9CC7-9882318BB35C}" type="pres">
      <dgm:prSet presAssocID="{EE7E6F82-6B17-4035-911A-599643AE85C7}" presName="compNode" presStyleCnt="0"/>
      <dgm:spPr/>
    </dgm:pt>
    <dgm:pt modelId="{998239D3-6479-4979-9554-7E503EB4A89E}" type="pres">
      <dgm:prSet presAssocID="{EE7E6F82-6B17-4035-911A-599643AE85C7}" presName="iconBgRect" presStyleLbl="bgShp" presStyleIdx="0" presStyleCnt="4"/>
      <dgm:spPr/>
    </dgm:pt>
    <dgm:pt modelId="{D29AA2EC-2DCB-460C-B5AA-9921FD04F210}" type="pres">
      <dgm:prSet presAssocID="{EE7E6F82-6B17-4035-911A-599643AE85C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822A6234-BC26-401C-9320-55B737719799}" type="pres">
      <dgm:prSet presAssocID="{EE7E6F82-6B17-4035-911A-599643AE85C7}" presName="spaceRect" presStyleCnt="0"/>
      <dgm:spPr/>
    </dgm:pt>
    <dgm:pt modelId="{263F70B6-C369-4082-85A9-B64EDF02E441}" type="pres">
      <dgm:prSet presAssocID="{EE7E6F82-6B17-4035-911A-599643AE85C7}" presName="textRect" presStyleLbl="revTx" presStyleIdx="0" presStyleCnt="4">
        <dgm:presLayoutVars>
          <dgm:chMax val="1"/>
          <dgm:chPref val="1"/>
        </dgm:presLayoutVars>
      </dgm:prSet>
      <dgm:spPr/>
    </dgm:pt>
    <dgm:pt modelId="{68805025-4785-4690-B8B1-5D401930D1B7}" type="pres">
      <dgm:prSet presAssocID="{5D912B8D-F4F9-4A31-B403-04091E086EF0}" presName="sibTrans" presStyleCnt="0"/>
      <dgm:spPr/>
    </dgm:pt>
    <dgm:pt modelId="{5D16AED8-EA21-4FD7-B5A2-7DA7C9CF3AE0}" type="pres">
      <dgm:prSet presAssocID="{46A5F5C3-9FE3-43F9-8EC7-FCF38FF812A3}" presName="compNode" presStyleCnt="0"/>
      <dgm:spPr/>
    </dgm:pt>
    <dgm:pt modelId="{AC7B1E0F-A10F-43FD-8769-D8EFE7FD103F}" type="pres">
      <dgm:prSet presAssocID="{46A5F5C3-9FE3-43F9-8EC7-FCF38FF812A3}" presName="iconBgRect" presStyleLbl="bgShp" presStyleIdx="1" presStyleCnt="4"/>
      <dgm:spPr/>
    </dgm:pt>
    <dgm:pt modelId="{F6C72ED8-5BD1-4F50-BE5A-21CD7CA67887}" type="pres">
      <dgm:prSet presAssocID="{46A5F5C3-9FE3-43F9-8EC7-FCF38FF812A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6302D67D-C427-476F-9507-176DF1D544C5}" type="pres">
      <dgm:prSet presAssocID="{46A5F5C3-9FE3-43F9-8EC7-FCF38FF812A3}" presName="spaceRect" presStyleCnt="0"/>
      <dgm:spPr/>
    </dgm:pt>
    <dgm:pt modelId="{F9F88BD8-92AC-49B0-BECA-A46D5F112C87}" type="pres">
      <dgm:prSet presAssocID="{46A5F5C3-9FE3-43F9-8EC7-FCF38FF812A3}" presName="textRect" presStyleLbl="revTx" presStyleIdx="1" presStyleCnt="4">
        <dgm:presLayoutVars>
          <dgm:chMax val="1"/>
          <dgm:chPref val="1"/>
        </dgm:presLayoutVars>
      </dgm:prSet>
      <dgm:spPr/>
    </dgm:pt>
    <dgm:pt modelId="{933E12DA-F1FA-4EC0-8E09-DFA515909F34}" type="pres">
      <dgm:prSet presAssocID="{2754B020-755E-4C11-A209-D5C2E5797DD1}" presName="sibTrans" presStyleCnt="0"/>
      <dgm:spPr/>
    </dgm:pt>
    <dgm:pt modelId="{976E5183-9287-462D-9A46-5FBDDF233C13}" type="pres">
      <dgm:prSet presAssocID="{6EACDD12-E272-4D10-BE1E-B91917733989}" presName="compNode" presStyleCnt="0"/>
      <dgm:spPr/>
    </dgm:pt>
    <dgm:pt modelId="{820C7CEA-53CA-4B00-AEE9-D82B180C30B9}" type="pres">
      <dgm:prSet presAssocID="{6EACDD12-E272-4D10-BE1E-B91917733989}" presName="iconBgRect" presStyleLbl="bgShp" presStyleIdx="2" presStyleCnt="4"/>
      <dgm:spPr/>
    </dgm:pt>
    <dgm:pt modelId="{0C0E9812-CDFC-4E01-AB21-80C64B898F0E}" type="pres">
      <dgm:prSet presAssocID="{6EACDD12-E272-4D10-BE1E-B919177339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85D22D04-BA85-4721-81FD-2ABEF0D99D6C}" type="pres">
      <dgm:prSet presAssocID="{6EACDD12-E272-4D10-BE1E-B91917733989}" presName="spaceRect" presStyleCnt="0"/>
      <dgm:spPr/>
    </dgm:pt>
    <dgm:pt modelId="{C8991A84-87F8-4240-9E11-6297A5CBB062}" type="pres">
      <dgm:prSet presAssocID="{6EACDD12-E272-4D10-BE1E-B91917733989}" presName="textRect" presStyleLbl="revTx" presStyleIdx="2" presStyleCnt="4">
        <dgm:presLayoutVars>
          <dgm:chMax val="1"/>
          <dgm:chPref val="1"/>
        </dgm:presLayoutVars>
      </dgm:prSet>
      <dgm:spPr/>
    </dgm:pt>
    <dgm:pt modelId="{BB602565-B211-430A-8EBD-8B4EF2C4ABB7}" type="pres">
      <dgm:prSet presAssocID="{28A4AFBE-2A7B-4FE0-9B4E-31AF0CDB2F03}" presName="sibTrans" presStyleCnt="0"/>
      <dgm:spPr/>
    </dgm:pt>
    <dgm:pt modelId="{9666EBF9-B1D6-4639-9F07-30F71BB0950E}" type="pres">
      <dgm:prSet presAssocID="{14CD2597-EDDB-41D2-969D-10D2A58D3173}" presName="compNode" presStyleCnt="0"/>
      <dgm:spPr/>
    </dgm:pt>
    <dgm:pt modelId="{62340CE6-3D28-478C-848E-DD2BE7FA4FBB}" type="pres">
      <dgm:prSet presAssocID="{14CD2597-EDDB-41D2-969D-10D2A58D3173}" presName="iconBgRect" presStyleLbl="bgShp" presStyleIdx="3" presStyleCnt="4"/>
      <dgm:spPr/>
    </dgm:pt>
    <dgm:pt modelId="{68A4129C-2CD5-47A0-8BE1-ADFA7A53D8A6}" type="pres">
      <dgm:prSet presAssocID="{14CD2597-EDDB-41D2-969D-10D2A58D317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4515319F-4E3F-4785-A39B-824E2762C3D6}" type="pres">
      <dgm:prSet presAssocID="{14CD2597-EDDB-41D2-969D-10D2A58D3173}" presName="spaceRect" presStyleCnt="0"/>
      <dgm:spPr/>
    </dgm:pt>
    <dgm:pt modelId="{EA7576B6-01B0-4DCA-B5B2-461F4B0C6A2D}" type="pres">
      <dgm:prSet presAssocID="{14CD2597-EDDB-41D2-969D-10D2A58D3173}" presName="textRect" presStyleLbl="revTx" presStyleIdx="3" presStyleCnt="4">
        <dgm:presLayoutVars>
          <dgm:chMax val="1"/>
          <dgm:chPref val="1"/>
        </dgm:presLayoutVars>
      </dgm:prSet>
      <dgm:spPr/>
    </dgm:pt>
  </dgm:ptLst>
  <dgm:cxnLst>
    <dgm:cxn modelId="{DE42521F-2917-4451-A3C8-BF32CEEB56E9}" type="presOf" srcId="{14CD2597-EDDB-41D2-969D-10D2A58D3173}" destId="{EA7576B6-01B0-4DCA-B5B2-461F4B0C6A2D}" srcOrd="0" destOrd="0" presId="urn:microsoft.com/office/officeart/2018/5/layout/IconCircleLabelList"/>
    <dgm:cxn modelId="{72F9FC23-46B5-43B8-81E9-73A647C1F700}" srcId="{660E0D2B-7FB8-4D2A-A25C-0F0822DEFCD0}" destId="{6EACDD12-E272-4D10-BE1E-B91917733989}" srcOrd="2" destOrd="0" parTransId="{3E8EB6D1-2B7A-44E7-8AB4-23F862DA4AF3}" sibTransId="{28A4AFBE-2A7B-4FE0-9B4E-31AF0CDB2F03}"/>
    <dgm:cxn modelId="{34338126-B9DA-4981-A662-5666C6748292}" srcId="{660E0D2B-7FB8-4D2A-A25C-0F0822DEFCD0}" destId="{46A5F5C3-9FE3-43F9-8EC7-FCF38FF812A3}" srcOrd="1" destOrd="0" parTransId="{FE374E54-3503-48C0-B187-FDBAE5BB0012}" sibTransId="{2754B020-755E-4C11-A209-D5C2E5797DD1}"/>
    <dgm:cxn modelId="{9C42234E-F217-424E-9B52-E35A29A462F1}" type="presOf" srcId="{EE7E6F82-6B17-4035-911A-599643AE85C7}" destId="{263F70B6-C369-4082-85A9-B64EDF02E441}" srcOrd="0" destOrd="0" presId="urn:microsoft.com/office/officeart/2018/5/layout/IconCircleLabelList"/>
    <dgm:cxn modelId="{3FEDAE8C-9FCC-4678-9C12-5C0589B4E0E5}" srcId="{660E0D2B-7FB8-4D2A-A25C-0F0822DEFCD0}" destId="{14CD2597-EDDB-41D2-969D-10D2A58D3173}" srcOrd="3" destOrd="0" parTransId="{F22E8CB3-5255-4244-A53D-C0A6C3C32428}" sibTransId="{84E6ACA3-5475-4B2D-9285-8489D92822A1}"/>
    <dgm:cxn modelId="{A411F9A7-5C76-424C-9982-E6AE3CADEA21}" type="presOf" srcId="{6EACDD12-E272-4D10-BE1E-B91917733989}" destId="{C8991A84-87F8-4240-9E11-6297A5CBB062}" srcOrd="0" destOrd="0" presId="urn:microsoft.com/office/officeart/2018/5/layout/IconCircleLabelList"/>
    <dgm:cxn modelId="{5FDDCEC8-E75E-4305-990C-DAA12527A520}" type="presOf" srcId="{46A5F5C3-9FE3-43F9-8EC7-FCF38FF812A3}" destId="{F9F88BD8-92AC-49B0-BECA-A46D5F112C87}" srcOrd="0" destOrd="0" presId="urn:microsoft.com/office/officeart/2018/5/layout/IconCircleLabelList"/>
    <dgm:cxn modelId="{A69A8DF1-B2D1-4E76-86DF-C97A36187B7E}" type="presOf" srcId="{660E0D2B-7FB8-4D2A-A25C-0F0822DEFCD0}" destId="{54080FBC-78A7-480F-9711-CE83CC9A5E31}" srcOrd="0" destOrd="0" presId="urn:microsoft.com/office/officeart/2018/5/layout/IconCircleLabelList"/>
    <dgm:cxn modelId="{CB1EC7FD-138E-4B51-81D4-621D989DF35D}" srcId="{660E0D2B-7FB8-4D2A-A25C-0F0822DEFCD0}" destId="{EE7E6F82-6B17-4035-911A-599643AE85C7}" srcOrd="0" destOrd="0" parTransId="{D12D66AD-69A3-4ED6-8509-8C380D975EA1}" sibTransId="{5D912B8D-F4F9-4A31-B403-04091E086EF0}"/>
    <dgm:cxn modelId="{7907AD89-CC2B-41A2-8832-24CC83A47A4D}" type="presParOf" srcId="{54080FBC-78A7-480F-9711-CE83CC9A5E31}" destId="{1F6D30E7-C94D-43A4-9CC7-9882318BB35C}" srcOrd="0" destOrd="0" presId="urn:microsoft.com/office/officeart/2018/5/layout/IconCircleLabelList"/>
    <dgm:cxn modelId="{455A2742-6301-4702-8582-47CB8CC29598}" type="presParOf" srcId="{1F6D30E7-C94D-43A4-9CC7-9882318BB35C}" destId="{998239D3-6479-4979-9554-7E503EB4A89E}" srcOrd="0" destOrd="0" presId="urn:microsoft.com/office/officeart/2018/5/layout/IconCircleLabelList"/>
    <dgm:cxn modelId="{CC2B043F-0EF6-4D5C-8ACD-1FC2C84D7250}" type="presParOf" srcId="{1F6D30E7-C94D-43A4-9CC7-9882318BB35C}" destId="{D29AA2EC-2DCB-460C-B5AA-9921FD04F210}" srcOrd="1" destOrd="0" presId="urn:microsoft.com/office/officeart/2018/5/layout/IconCircleLabelList"/>
    <dgm:cxn modelId="{FF651DEE-5C52-4DAD-98D2-C72527648942}" type="presParOf" srcId="{1F6D30E7-C94D-43A4-9CC7-9882318BB35C}" destId="{822A6234-BC26-401C-9320-55B737719799}" srcOrd="2" destOrd="0" presId="urn:microsoft.com/office/officeart/2018/5/layout/IconCircleLabelList"/>
    <dgm:cxn modelId="{1BA8DE13-65A0-433B-8D69-348379672988}" type="presParOf" srcId="{1F6D30E7-C94D-43A4-9CC7-9882318BB35C}" destId="{263F70B6-C369-4082-85A9-B64EDF02E441}" srcOrd="3" destOrd="0" presId="urn:microsoft.com/office/officeart/2018/5/layout/IconCircleLabelList"/>
    <dgm:cxn modelId="{D9505258-CCA6-40B6-A7BA-75B8F4E6D774}" type="presParOf" srcId="{54080FBC-78A7-480F-9711-CE83CC9A5E31}" destId="{68805025-4785-4690-B8B1-5D401930D1B7}" srcOrd="1" destOrd="0" presId="urn:microsoft.com/office/officeart/2018/5/layout/IconCircleLabelList"/>
    <dgm:cxn modelId="{2D0D4296-F0BD-45EE-8B9E-5D2A76D9A114}" type="presParOf" srcId="{54080FBC-78A7-480F-9711-CE83CC9A5E31}" destId="{5D16AED8-EA21-4FD7-B5A2-7DA7C9CF3AE0}" srcOrd="2" destOrd="0" presId="urn:microsoft.com/office/officeart/2018/5/layout/IconCircleLabelList"/>
    <dgm:cxn modelId="{316DCEEE-AA4F-498B-89E8-1068540FA2A3}" type="presParOf" srcId="{5D16AED8-EA21-4FD7-B5A2-7DA7C9CF3AE0}" destId="{AC7B1E0F-A10F-43FD-8769-D8EFE7FD103F}" srcOrd="0" destOrd="0" presId="urn:microsoft.com/office/officeart/2018/5/layout/IconCircleLabelList"/>
    <dgm:cxn modelId="{D368BBC7-E6FB-459F-AB89-D2646044EC1A}" type="presParOf" srcId="{5D16AED8-EA21-4FD7-B5A2-7DA7C9CF3AE0}" destId="{F6C72ED8-5BD1-4F50-BE5A-21CD7CA67887}" srcOrd="1" destOrd="0" presId="urn:microsoft.com/office/officeart/2018/5/layout/IconCircleLabelList"/>
    <dgm:cxn modelId="{137C4374-0BCA-48F8-998D-7C5BBB1241EA}" type="presParOf" srcId="{5D16AED8-EA21-4FD7-B5A2-7DA7C9CF3AE0}" destId="{6302D67D-C427-476F-9507-176DF1D544C5}" srcOrd="2" destOrd="0" presId="urn:microsoft.com/office/officeart/2018/5/layout/IconCircleLabelList"/>
    <dgm:cxn modelId="{2FE71590-8AC5-4A1C-A27E-26C4DD1490BE}" type="presParOf" srcId="{5D16AED8-EA21-4FD7-B5A2-7DA7C9CF3AE0}" destId="{F9F88BD8-92AC-49B0-BECA-A46D5F112C87}" srcOrd="3" destOrd="0" presId="urn:microsoft.com/office/officeart/2018/5/layout/IconCircleLabelList"/>
    <dgm:cxn modelId="{C7BCB1BD-D2EF-4F7D-82D9-0DDAD38D2E8F}" type="presParOf" srcId="{54080FBC-78A7-480F-9711-CE83CC9A5E31}" destId="{933E12DA-F1FA-4EC0-8E09-DFA515909F34}" srcOrd="3" destOrd="0" presId="urn:microsoft.com/office/officeart/2018/5/layout/IconCircleLabelList"/>
    <dgm:cxn modelId="{7A9317C2-2485-4E77-8E8D-F5B541E85D5B}" type="presParOf" srcId="{54080FBC-78A7-480F-9711-CE83CC9A5E31}" destId="{976E5183-9287-462D-9A46-5FBDDF233C13}" srcOrd="4" destOrd="0" presId="urn:microsoft.com/office/officeart/2018/5/layout/IconCircleLabelList"/>
    <dgm:cxn modelId="{A3F40A75-9CB8-426C-B6EC-1C845A974699}" type="presParOf" srcId="{976E5183-9287-462D-9A46-5FBDDF233C13}" destId="{820C7CEA-53CA-4B00-AEE9-D82B180C30B9}" srcOrd="0" destOrd="0" presId="urn:microsoft.com/office/officeart/2018/5/layout/IconCircleLabelList"/>
    <dgm:cxn modelId="{B0207589-ED99-4EB4-9E24-025C1782F4AE}" type="presParOf" srcId="{976E5183-9287-462D-9A46-5FBDDF233C13}" destId="{0C0E9812-CDFC-4E01-AB21-80C64B898F0E}" srcOrd="1" destOrd="0" presId="urn:microsoft.com/office/officeart/2018/5/layout/IconCircleLabelList"/>
    <dgm:cxn modelId="{81DF522B-1321-4589-A4D2-5988D032E9A2}" type="presParOf" srcId="{976E5183-9287-462D-9A46-5FBDDF233C13}" destId="{85D22D04-BA85-4721-81FD-2ABEF0D99D6C}" srcOrd="2" destOrd="0" presId="urn:microsoft.com/office/officeart/2018/5/layout/IconCircleLabelList"/>
    <dgm:cxn modelId="{A8B145F9-BB46-425B-8DEB-85304546A28E}" type="presParOf" srcId="{976E5183-9287-462D-9A46-5FBDDF233C13}" destId="{C8991A84-87F8-4240-9E11-6297A5CBB062}" srcOrd="3" destOrd="0" presId="urn:microsoft.com/office/officeart/2018/5/layout/IconCircleLabelList"/>
    <dgm:cxn modelId="{BB5D13ED-8DA0-4665-AF06-E2D7AE16A7A7}" type="presParOf" srcId="{54080FBC-78A7-480F-9711-CE83CC9A5E31}" destId="{BB602565-B211-430A-8EBD-8B4EF2C4ABB7}" srcOrd="5" destOrd="0" presId="urn:microsoft.com/office/officeart/2018/5/layout/IconCircleLabelList"/>
    <dgm:cxn modelId="{5664AAF4-1D66-463C-AD01-6CC169ABE64A}" type="presParOf" srcId="{54080FBC-78A7-480F-9711-CE83CC9A5E31}" destId="{9666EBF9-B1D6-4639-9F07-30F71BB0950E}" srcOrd="6" destOrd="0" presId="urn:microsoft.com/office/officeart/2018/5/layout/IconCircleLabelList"/>
    <dgm:cxn modelId="{35E3E060-3B28-4EF3-BAD1-9E2DCC0C0CA9}" type="presParOf" srcId="{9666EBF9-B1D6-4639-9F07-30F71BB0950E}" destId="{62340CE6-3D28-478C-848E-DD2BE7FA4FBB}" srcOrd="0" destOrd="0" presId="urn:microsoft.com/office/officeart/2018/5/layout/IconCircleLabelList"/>
    <dgm:cxn modelId="{799B0949-2607-4A59-87EB-F24E0A10518F}" type="presParOf" srcId="{9666EBF9-B1D6-4639-9F07-30F71BB0950E}" destId="{68A4129C-2CD5-47A0-8BE1-ADFA7A53D8A6}" srcOrd="1" destOrd="0" presId="urn:microsoft.com/office/officeart/2018/5/layout/IconCircleLabelList"/>
    <dgm:cxn modelId="{417F2FB7-E729-405D-A881-7255FDA6693C}" type="presParOf" srcId="{9666EBF9-B1D6-4639-9F07-30F71BB0950E}" destId="{4515319F-4E3F-4785-A39B-824E2762C3D6}" srcOrd="2" destOrd="0" presId="urn:microsoft.com/office/officeart/2018/5/layout/IconCircleLabelList"/>
    <dgm:cxn modelId="{A45C2787-B06E-4315-ABB5-5A33FC33A2C0}" type="presParOf" srcId="{9666EBF9-B1D6-4639-9F07-30F71BB0950E}" destId="{EA7576B6-01B0-4DCA-B5B2-461F4B0C6A2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FBE608-5547-4375-8F6E-E29EB05DDEC6}"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A02C8984-1484-4D53-8B1A-E1A2B1F6C074}">
      <dgm:prSet/>
      <dgm:spPr/>
      <dgm:t>
        <a:bodyPr/>
        <a:lstStyle/>
        <a:p>
          <a:r>
            <a:rPr lang="en-US"/>
            <a:t>Collaborate</a:t>
          </a:r>
        </a:p>
      </dgm:t>
    </dgm:pt>
    <dgm:pt modelId="{3AC0CA9F-0358-470C-BA0C-809251FBD205}" type="parTrans" cxnId="{E9B60706-13E9-4066-962F-B398FD0CAD48}">
      <dgm:prSet/>
      <dgm:spPr/>
      <dgm:t>
        <a:bodyPr/>
        <a:lstStyle/>
        <a:p>
          <a:endParaRPr lang="en-US"/>
        </a:p>
      </dgm:t>
    </dgm:pt>
    <dgm:pt modelId="{54158EE3-5C60-40CD-915F-21F50D3A758C}" type="sibTrans" cxnId="{E9B60706-13E9-4066-962F-B398FD0CAD48}">
      <dgm:prSet/>
      <dgm:spPr/>
      <dgm:t>
        <a:bodyPr/>
        <a:lstStyle/>
        <a:p>
          <a:endParaRPr lang="en-US"/>
        </a:p>
      </dgm:t>
    </dgm:pt>
    <dgm:pt modelId="{268EAD55-FF6F-4DD0-8874-9EF791856CB4}">
      <dgm:prSet/>
      <dgm:spPr/>
      <dgm:t>
        <a:bodyPr/>
        <a:lstStyle/>
        <a:p>
          <a:r>
            <a:rPr lang="en-US"/>
            <a:t>Collaborate with state housing finance agencies for grants and loans.</a:t>
          </a:r>
        </a:p>
      </dgm:t>
    </dgm:pt>
    <dgm:pt modelId="{02A94A7A-A149-45F3-A17C-9716B8F7BAD0}" type="parTrans" cxnId="{D021A19E-7A31-4B96-8369-7C87661C9E52}">
      <dgm:prSet/>
      <dgm:spPr/>
      <dgm:t>
        <a:bodyPr/>
        <a:lstStyle/>
        <a:p>
          <a:endParaRPr lang="en-US"/>
        </a:p>
      </dgm:t>
    </dgm:pt>
    <dgm:pt modelId="{014F9E17-D393-42B9-9CF0-5DE454B96E7B}" type="sibTrans" cxnId="{D021A19E-7A31-4B96-8369-7C87661C9E52}">
      <dgm:prSet/>
      <dgm:spPr/>
      <dgm:t>
        <a:bodyPr/>
        <a:lstStyle/>
        <a:p>
          <a:endParaRPr lang="en-US"/>
        </a:p>
      </dgm:t>
    </dgm:pt>
    <dgm:pt modelId="{5113DCAC-9532-4EF1-9FE8-5A4C1FFFABEB}">
      <dgm:prSet/>
      <dgm:spPr/>
      <dgm:t>
        <a:bodyPr/>
        <a:lstStyle/>
        <a:p>
          <a:r>
            <a:rPr lang="en-US"/>
            <a:t>Partner</a:t>
          </a:r>
        </a:p>
      </dgm:t>
    </dgm:pt>
    <dgm:pt modelId="{5320152E-D2EB-4745-82C9-E3B3FC76D788}" type="parTrans" cxnId="{962B1ADD-90A3-4B15-A26F-B11C7BDF1E41}">
      <dgm:prSet/>
      <dgm:spPr/>
      <dgm:t>
        <a:bodyPr/>
        <a:lstStyle/>
        <a:p>
          <a:endParaRPr lang="en-US"/>
        </a:p>
      </dgm:t>
    </dgm:pt>
    <dgm:pt modelId="{99412223-A1BA-4801-B7B8-805A710AB7B8}" type="sibTrans" cxnId="{962B1ADD-90A3-4B15-A26F-B11C7BDF1E41}">
      <dgm:prSet/>
      <dgm:spPr/>
      <dgm:t>
        <a:bodyPr/>
        <a:lstStyle/>
        <a:p>
          <a:endParaRPr lang="en-US"/>
        </a:p>
      </dgm:t>
    </dgm:pt>
    <dgm:pt modelId="{90148FF2-565A-44DA-954B-83EFCF67DDB2}">
      <dgm:prSet/>
      <dgm:spPr/>
      <dgm:t>
        <a:bodyPr/>
        <a:lstStyle/>
        <a:p>
          <a:r>
            <a:rPr lang="en-US"/>
            <a:t>Partner with private sector companies for construction and materials.</a:t>
          </a:r>
        </a:p>
      </dgm:t>
    </dgm:pt>
    <dgm:pt modelId="{111DA4F7-2731-4836-907E-2099BD2707A7}" type="parTrans" cxnId="{FD8FB0AB-1152-4FF1-8B19-1F6945A376BA}">
      <dgm:prSet/>
      <dgm:spPr/>
      <dgm:t>
        <a:bodyPr/>
        <a:lstStyle/>
        <a:p>
          <a:endParaRPr lang="en-US"/>
        </a:p>
      </dgm:t>
    </dgm:pt>
    <dgm:pt modelId="{544F5408-79E4-4ACC-9D52-F1EF008DDDF3}" type="sibTrans" cxnId="{FD8FB0AB-1152-4FF1-8B19-1F6945A376BA}">
      <dgm:prSet/>
      <dgm:spPr/>
      <dgm:t>
        <a:bodyPr/>
        <a:lstStyle/>
        <a:p>
          <a:endParaRPr lang="en-US"/>
        </a:p>
      </dgm:t>
    </dgm:pt>
    <dgm:pt modelId="{6456B622-E7A1-4971-AA84-F5F2470376D7}">
      <dgm:prSet/>
      <dgm:spPr/>
      <dgm:t>
        <a:bodyPr/>
        <a:lstStyle/>
        <a:p>
          <a:r>
            <a:rPr lang="en-US"/>
            <a:t>Engage</a:t>
          </a:r>
        </a:p>
      </dgm:t>
    </dgm:pt>
    <dgm:pt modelId="{FFD31052-49F4-4F30-9DCA-A53D2AAEC9F1}" type="parTrans" cxnId="{44D9166C-A6F7-4274-9331-243A2D2FAA95}">
      <dgm:prSet/>
      <dgm:spPr/>
      <dgm:t>
        <a:bodyPr/>
        <a:lstStyle/>
        <a:p>
          <a:endParaRPr lang="en-US"/>
        </a:p>
      </dgm:t>
    </dgm:pt>
    <dgm:pt modelId="{CFAC5CBC-F1E3-43C6-8EA2-2336F2DB632B}" type="sibTrans" cxnId="{44D9166C-A6F7-4274-9331-243A2D2FAA95}">
      <dgm:prSet/>
      <dgm:spPr/>
      <dgm:t>
        <a:bodyPr/>
        <a:lstStyle/>
        <a:p>
          <a:endParaRPr lang="en-US"/>
        </a:p>
      </dgm:t>
    </dgm:pt>
    <dgm:pt modelId="{BB02C2AC-4B78-494F-8EE1-F24096050231}">
      <dgm:prSet/>
      <dgm:spPr/>
      <dgm:t>
        <a:bodyPr/>
        <a:lstStyle/>
        <a:p>
          <a:r>
            <a:rPr lang="en-US"/>
            <a:t>Engage philanthropic organizations for funding and technical support.</a:t>
          </a:r>
        </a:p>
      </dgm:t>
    </dgm:pt>
    <dgm:pt modelId="{8FA784C9-5EFE-45AA-8636-264B04F2A4A3}" type="parTrans" cxnId="{57F73FE5-174A-4F97-AF2C-AAC708426956}">
      <dgm:prSet/>
      <dgm:spPr/>
      <dgm:t>
        <a:bodyPr/>
        <a:lstStyle/>
        <a:p>
          <a:endParaRPr lang="en-US"/>
        </a:p>
      </dgm:t>
    </dgm:pt>
    <dgm:pt modelId="{983C2A9A-04F1-478F-BB80-8A7AAE8C795E}" type="sibTrans" cxnId="{57F73FE5-174A-4F97-AF2C-AAC708426956}">
      <dgm:prSet/>
      <dgm:spPr/>
      <dgm:t>
        <a:bodyPr/>
        <a:lstStyle/>
        <a:p>
          <a:endParaRPr lang="en-US"/>
        </a:p>
      </dgm:t>
    </dgm:pt>
    <dgm:pt modelId="{5A4E69A5-A985-4961-B511-ECBEBA4B06EC}">
      <dgm:prSet/>
      <dgm:spPr/>
      <dgm:t>
        <a:bodyPr/>
        <a:lstStyle/>
        <a:p>
          <a:r>
            <a:rPr lang="en-US"/>
            <a:t>State</a:t>
          </a:r>
        </a:p>
      </dgm:t>
    </dgm:pt>
    <dgm:pt modelId="{4D7EE7CB-C9E5-4EEA-83AA-4CE2F50EE153}" type="parTrans" cxnId="{D95BBEC1-BBE3-4387-BEF7-D94D08C21E6E}">
      <dgm:prSet/>
      <dgm:spPr/>
      <dgm:t>
        <a:bodyPr/>
        <a:lstStyle/>
        <a:p>
          <a:endParaRPr lang="en-US"/>
        </a:p>
      </dgm:t>
    </dgm:pt>
    <dgm:pt modelId="{8F7EABD9-0CFB-418D-B127-516655BED96B}" type="sibTrans" cxnId="{D95BBEC1-BBE3-4387-BEF7-D94D08C21E6E}">
      <dgm:prSet/>
      <dgm:spPr/>
      <dgm:t>
        <a:bodyPr/>
        <a:lstStyle/>
        <a:p>
          <a:endParaRPr lang="en-US"/>
        </a:p>
      </dgm:t>
    </dgm:pt>
    <dgm:pt modelId="{5A9860F7-51D3-4A87-AABD-E0943F8E1E1F}">
      <dgm:prSet/>
      <dgm:spPr/>
      <dgm:t>
        <a:bodyPr/>
        <a:lstStyle/>
        <a:p>
          <a:r>
            <a:rPr lang="en-US"/>
            <a:t>Example: State loan programs tailored to rural housing needs.</a:t>
          </a:r>
        </a:p>
      </dgm:t>
    </dgm:pt>
    <dgm:pt modelId="{5A3EEC32-5171-4B4B-992E-031A98A3BA56}" type="parTrans" cxnId="{4203B95C-F9E7-4E7C-AF1B-4585FA8BC6BD}">
      <dgm:prSet/>
      <dgm:spPr/>
      <dgm:t>
        <a:bodyPr/>
        <a:lstStyle/>
        <a:p>
          <a:endParaRPr lang="en-US"/>
        </a:p>
      </dgm:t>
    </dgm:pt>
    <dgm:pt modelId="{7863CEDE-700E-4FC9-8638-9076E10DC24B}" type="sibTrans" cxnId="{4203B95C-F9E7-4E7C-AF1B-4585FA8BC6BD}">
      <dgm:prSet/>
      <dgm:spPr/>
      <dgm:t>
        <a:bodyPr/>
        <a:lstStyle/>
        <a:p>
          <a:endParaRPr lang="en-US"/>
        </a:p>
      </dgm:t>
    </dgm:pt>
    <dgm:pt modelId="{4C307DF2-2793-9143-B10B-8DA9A22D789C}" type="pres">
      <dgm:prSet presAssocID="{C7FBE608-5547-4375-8F6E-E29EB05DDEC6}" presName="Name0" presStyleCnt="0">
        <dgm:presLayoutVars>
          <dgm:dir/>
          <dgm:animLvl val="lvl"/>
          <dgm:resizeHandles val="exact"/>
        </dgm:presLayoutVars>
      </dgm:prSet>
      <dgm:spPr/>
    </dgm:pt>
    <dgm:pt modelId="{17349562-672A-3D43-AC2F-D77E6AE31B74}" type="pres">
      <dgm:prSet presAssocID="{A02C8984-1484-4D53-8B1A-E1A2B1F6C074}" presName="linNode" presStyleCnt="0"/>
      <dgm:spPr/>
    </dgm:pt>
    <dgm:pt modelId="{7CB3655E-CDE0-7D45-872F-A17B264FB95F}" type="pres">
      <dgm:prSet presAssocID="{A02C8984-1484-4D53-8B1A-E1A2B1F6C074}" presName="parentText" presStyleLbl="alignNode1" presStyleIdx="0" presStyleCnt="4">
        <dgm:presLayoutVars>
          <dgm:chMax val="1"/>
          <dgm:bulletEnabled/>
        </dgm:presLayoutVars>
      </dgm:prSet>
      <dgm:spPr/>
    </dgm:pt>
    <dgm:pt modelId="{E4C7B07B-57A7-F349-B3B1-2E0D0AB08E91}" type="pres">
      <dgm:prSet presAssocID="{A02C8984-1484-4D53-8B1A-E1A2B1F6C074}" presName="descendantText" presStyleLbl="alignAccFollowNode1" presStyleIdx="0" presStyleCnt="4">
        <dgm:presLayoutVars>
          <dgm:bulletEnabled/>
        </dgm:presLayoutVars>
      </dgm:prSet>
      <dgm:spPr/>
    </dgm:pt>
    <dgm:pt modelId="{5F97EAC8-8D46-5043-9EC9-4D5653122259}" type="pres">
      <dgm:prSet presAssocID="{54158EE3-5C60-40CD-915F-21F50D3A758C}" presName="sp" presStyleCnt="0"/>
      <dgm:spPr/>
    </dgm:pt>
    <dgm:pt modelId="{CEA652B5-9763-4149-BC5D-E6EEA81863FF}" type="pres">
      <dgm:prSet presAssocID="{5113DCAC-9532-4EF1-9FE8-5A4C1FFFABEB}" presName="linNode" presStyleCnt="0"/>
      <dgm:spPr/>
    </dgm:pt>
    <dgm:pt modelId="{027CFE2C-132A-DD40-9615-82B461CB3FBC}" type="pres">
      <dgm:prSet presAssocID="{5113DCAC-9532-4EF1-9FE8-5A4C1FFFABEB}" presName="parentText" presStyleLbl="alignNode1" presStyleIdx="1" presStyleCnt="4">
        <dgm:presLayoutVars>
          <dgm:chMax val="1"/>
          <dgm:bulletEnabled/>
        </dgm:presLayoutVars>
      </dgm:prSet>
      <dgm:spPr/>
    </dgm:pt>
    <dgm:pt modelId="{B615F782-EA0A-2C4A-8C61-0F2B473725D3}" type="pres">
      <dgm:prSet presAssocID="{5113DCAC-9532-4EF1-9FE8-5A4C1FFFABEB}" presName="descendantText" presStyleLbl="alignAccFollowNode1" presStyleIdx="1" presStyleCnt="4">
        <dgm:presLayoutVars>
          <dgm:bulletEnabled/>
        </dgm:presLayoutVars>
      </dgm:prSet>
      <dgm:spPr/>
    </dgm:pt>
    <dgm:pt modelId="{83FF8DFA-DCD8-314A-BA53-9C4B864995CF}" type="pres">
      <dgm:prSet presAssocID="{99412223-A1BA-4801-B7B8-805A710AB7B8}" presName="sp" presStyleCnt="0"/>
      <dgm:spPr/>
    </dgm:pt>
    <dgm:pt modelId="{76B33784-D14F-724F-84D3-2AA0AC37FC6E}" type="pres">
      <dgm:prSet presAssocID="{6456B622-E7A1-4971-AA84-F5F2470376D7}" presName="linNode" presStyleCnt="0"/>
      <dgm:spPr/>
    </dgm:pt>
    <dgm:pt modelId="{BF6DE099-601D-4049-988F-4B7F110097F6}" type="pres">
      <dgm:prSet presAssocID="{6456B622-E7A1-4971-AA84-F5F2470376D7}" presName="parentText" presStyleLbl="alignNode1" presStyleIdx="2" presStyleCnt="4">
        <dgm:presLayoutVars>
          <dgm:chMax val="1"/>
          <dgm:bulletEnabled/>
        </dgm:presLayoutVars>
      </dgm:prSet>
      <dgm:spPr/>
    </dgm:pt>
    <dgm:pt modelId="{F577B12F-5E23-FE49-AC35-D641FB9C7845}" type="pres">
      <dgm:prSet presAssocID="{6456B622-E7A1-4971-AA84-F5F2470376D7}" presName="descendantText" presStyleLbl="alignAccFollowNode1" presStyleIdx="2" presStyleCnt="4">
        <dgm:presLayoutVars>
          <dgm:bulletEnabled/>
        </dgm:presLayoutVars>
      </dgm:prSet>
      <dgm:spPr/>
    </dgm:pt>
    <dgm:pt modelId="{80F2C95F-4DAC-2844-8E12-FDB3ABDCAEC6}" type="pres">
      <dgm:prSet presAssocID="{CFAC5CBC-F1E3-43C6-8EA2-2336F2DB632B}" presName="sp" presStyleCnt="0"/>
      <dgm:spPr/>
    </dgm:pt>
    <dgm:pt modelId="{594112C1-F905-104B-9519-9178269AFF16}" type="pres">
      <dgm:prSet presAssocID="{5A4E69A5-A985-4961-B511-ECBEBA4B06EC}" presName="linNode" presStyleCnt="0"/>
      <dgm:spPr/>
    </dgm:pt>
    <dgm:pt modelId="{48DED329-649C-004C-B8F8-3CB3A072D6FF}" type="pres">
      <dgm:prSet presAssocID="{5A4E69A5-A985-4961-B511-ECBEBA4B06EC}" presName="parentText" presStyleLbl="alignNode1" presStyleIdx="3" presStyleCnt="4">
        <dgm:presLayoutVars>
          <dgm:chMax val="1"/>
          <dgm:bulletEnabled/>
        </dgm:presLayoutVars>
      </dgm:prSet>
      <dgm:spPr/>
    </dgm:pt>
    <dgm:pt modelId="{F46C8889-88A9-D345-A1D7-C49A835F7F73}" type="pres">
      <dgm:prSet presAssocID="{5A4E69A5-A985-4961-B511-ECBEBA4B06EC}" presName="descendantText" presStyleLbl="alignAccFollowNode1" presStyleIdx="3" presStyleCnt="4">
        <dgm:presLayoutVars>
          <dgm:bulletEnabled/>
        </dgm:presLayoutVars>
      </dgm:prSet>
      <dgm:spPr/>
    </dgm:pt>
  </dgm:ptLst>
  <dgm:cxnLst>
    <dgm:cxn modelId="{86FD5300-CD8E-F641-ACEB-018AB7E4DCA2}" type="presOf" srcId="{5A4E69A5-A985-4961-B511-ECBEBA4B06EC}" destId="{48DED329-649C-004C-B8F8-3CB3A072D6FF}" srcOrd="0" destOrd="0" presId="urn:microsoft.com/office/officeart/2016/7/layout/VerticalSolidActionList"/>
    <dgm:cxn modelId="{1B052D02-11D0-FF4D-AD82-E39CC2EDF0A0}" type="presOf" srcId="{A02C8984-1484-4D53-8B1A-E1A2B1F6C074}" destId="{7CB3655E-CDE0-7D45-872F-A17B264FB95F}" srcOrd="0" destOrd="0" presId="urn:microsoft.com/office/officeart/2016/7/layout/VerticalSolidActionList"/>
    <dgm:cxn modelId="{62806504-5F22-EE4D-9B95-70860CFD3581}" type="presOf" srcId="{268EAD55-FF6F-4DD0-8874-9EF791856CB4}" destId="{E4C7B07B-57A7-F349-B3B1-2E0D0AB08E91}" srcOrd="0" destOrd="0" presId="urn:microsoft.com/office/officeart/2016/7/layout/VerticalSolidActionList"/>
    <dgm:cxn modelId="{E9B60706-13E9-4066-962F-B398FD0CAD48}" srcId="{C7FBE608-5547-4375-8F6E-E29EB05DDEC6}" destId="{A02C8984-1484-4D53-8B1A-E1A2B1F6C074}" srcOrd="0" destOrd="0" parTransId="{3AC0CA9F-0358-470C-BA0C-809251FBD205}" sibTransId="{54158EE3-5C60-40CD-915F-21F50D3A758C}"/>
    <dgm:cxn modelId="{B8A71513-A13C-4749-AC58-46F248D3C5A1}" type="presOf" srcId="{90148FF2-565A-44DA-954B-83EFCF67DDB2}" destId="{B615F782-EA0A-2C4A-8C61-0F2B473725D3}" srcOrd="0" destOrd="0" presId="urn:microsoft.com/office/officeart/2016/7/layout/VerticalSolidActionList"/>
    <dgm:cxn modelId="{43D72A1C-F8B0-E14F-AD7C-68493EE19309}" type="presOf" srcId="{BB02C2AC-4B78-494F-8EE1-F24096050231}" destId="{F577B12F-5E23-FE49-AC35-D641FB9C7845}" srcOrd="0" destOrd="0" presId="urn:microsoft.com/office/officeart/2016/7/layout/VerticalSolidActionList"/>
    <dgm:cxn modelId="{4203B95C-F9E7-4E7C-AF1B-4585FA8BC6BD}" srcId="{5A4E69A5-A985-4961-B511-ECBEBA4B06EC}" destId="{5A9860F7-51D3-4A87-AABD-E0943F8E1E1F}" srcOrd="0" destOrd="0" parTransId="{5A3EEC32-5171-4B4B-992E-031A98A3BA56}" sibTransId="{7863CEDE-700E-4FC9-8638-9076E10DC24B}"/>
    <dgm:cxn modelId="{44D9166C-A6F7-4274-9331-243A2D2FAA95}" srcId="{C7FBE608-5547-4375-8F6E-E29EB05DDEC6}" destId="{6456B622-E7A1-4971-AA84-F5F2470376D7}" srcOrd="2" destOrd="0" parTransId="{FFD31052-49F4-4F30-9DCA-A53D2AAEC9F1}" sibTransId="{CFAC5CBC-F1E3-43C6-8EA2-2336F2DB632B}"/>
    <dgm:cxn modelId="{BC70937F-9FBB-954E-A947-8CA42A45ABDC}" type="presOf" srcId="{C7FBE608-5547-4375-8F6E-E29EB05DDEC6}" destId="{4C307DF2-2793-9143-B10B-8DA9A22D789C}" srcOrd="0" destOrd="0" presId="urn:microsoft.com/office/officeart/2016/7/layout/VerticalSolidActionList"/>
    <dgm:cxn modelId="{D021A19E-7A31-4B96-8369-7C87661C9E52}" srcId="{A02C8984-1484-4D53-8B1A-E1A2B1F6C074}" destId="{268EAD55-FF6F-4DD0-8874-9EF791856CB4}" srcOrd="0" destOrd="0" parTransId="{02A94A7A-A149-45F3-A17C-9716B8F7BAD0}" sibTransId="{014F9E17-D393-42B9-9CF0-5DE454B96E7B}"/>
    <dgm:cxn modelId="{FD8FB0AB-1152-4FF1-8B19-1F6945A376BA}" srcId="{5113DCAC-9532-4EF1-9FE8-5A4C1FFFABEB}" destId="{90148FF2-565A-44DA-954B-83EFCF67DDB2}" srcOrd="0" destOrd="0" parTransId="{111DA4F7-2731-4836-907E-2099BD2707A7}" sibTransId="{544F5408-79E4-4ACC-9D52-F1EF008DDDF3}"/>
    <dgm:cxn modelId="{A8038BB3-F804-A247-8AC5-135C3550A7FB}" type="presOf" srcId="{5A9860F7-51D3-4A87-AABD-E0943F8E1E1F}" destId="{F46C8889-88A9-D345-A1D7-C49A835F7F73}" srcOrd="0" destOrd="0" presId="urn:microsoft.com/office/officeart/2016/7/layout/VerticalSolidActionList"/>
    <dgm:cxn modelId="{678F54B5-B80C-1844-B70D-79D70149C315}" type="presOf" srcId="{5113DCAC-9532-4EF1-9FE8-5A4C1FFFABEB}" destId="{027CFE2C-132A-DD40-9615-82B461CB3FBC}" srcOrd="0" destOrd="0" presId="urn:microsoft.com/office/officeart/2016/7/layout/VerticalSolidActionList"/>
    <dgm:cxn modelId="{15F1EEBF-6EFB-F945-9EA8-E55A13C95B29}" type="presOf" srcId="{6456B622-E7A1-4971-AA84-F5F2470376D7}" destId="{BF6DE099-601D-4049-988F-4B7F110097F6}" srcOrd="0" destOrd="0" presId="urn:microsoft.com/office/officeart/2016/7/layout/VerticalSolidActionList"/>
    <dgm:cxn modelId="{D95BBEC1-BBE3-4387-BEF7-D94D08C21E6E}" srcId="{C7FBE608-5547-4375-8F6E-E29EB05DDEC6}" destId="{5A4E69A5-A985-4961-B511-ECBEBA4B06EC}" srcOrd="3" destOrd="0" parTransId="{4D7EE7CB-C9E5-4EEA-83AA-4CE2F50EE153}" sibTransId="{8F7EABD9-0CFB-418D-B127-516655BED96B}"/>
    <dgm:cxn modelId="{962B1ADD-90A3-4B15-A26F-B11C7BDF1E41}" srcId="{C7FBE608-5547-4375-8F6E-E29EB05DDEC6}" destId="{5113DCAC-9532-4EF1-9FE8-5A4C1FFFABEB}" srcOrd="1" destOrd="0" parTransId="{5320152E-D2EB-4745-82C9-E3B3FC76D788}" sibTransId="{99412223-A1BA-4801-B7B8-805A710AB7B8}"/>
    <dgm:cxn modelId="{57F73FE5-174A-4F97-AF2C-AAC708426956}" srcId="{6456B622-E7A1-4971-AA84-F5F2470376D7}" destId="{BB02C2AC-4B78-494F-8EE1-F24096050231}" srcOrd="0" destOrd="0" parTransId="{8FA784C9-5EFE-45AA-8636-264B04F2A4A3}" sibTransId="{983C2A9A-04F1-478F-BB80-8A7AAE8C795E}"/>
    <dgm:cxn modelId="{65364541-D38D-774F-B3B2-0D997C091F08}" type="presParOf" srcId="{4C307DF2-2793-9143-B10B-8DA9A22D789C}" destId="{17349562-672A-3D43-AC2F-D77E6AE31B74}" srcOrd="0" destOrd="0" presId="urn:microsoft.com/office/officeart/2016/7/layout/VerticalSolidActionList"/>
    <dgm:cxn modelId="{C90B2079-3C11-F945-B992-22327831B5AB}" type="presParOf" srcId="{17349562-672A-3D43-AC2F-D77E6AE31B74}" destId="{7CB3655E-CDE0-7D45-872F-A17B264FB95F}" srcOrd="0" destOrd="0" presId="urn:microsoft.com/office/officeart/2016/7/layout/VerticalSolidActionList"/>
    <dgm:cxn modelId="{8A8FA89D-036E-C540-8428-A882543A1DE3}" type="presParOf" srcId="{17349562-672A-3D43-AC2F-D77E6AE31B74}" destId="{E4C7B07B-57A7-F349-B3B1-2E0D0AB08E91}" srcOrd="1" destOrd="0" presId="urn:microsoft.com/office/officeart/2016/7/layout/VerticalSolidActionList"/>
    <dgm:cxn modelId="{DC880FA5-893A-B84D-BBE6-0C802932AED5}" type="presParOf" srcId="{4C307DF2-2793-9143-B10B-8DA9A22D789C}" destId="{5F97EAC8-8D46-5043-9EC9-4D5653122259}" srcOrd="1" destOrd="0" presId="urn:microsoft.com/office/officeart/2016/7/layout/VerticalSolidActionList"/>
    <dgm:cxn modelId="{6C5475CF-E02E-AA4C-9195-B907EBF091DF}" type="presParOf" srcId="{4C307DF2-2793-9143-B10B-8DA9A22D789C}" destId="{CEA652B5-9763-4149-BC5D-E6EEA81863FF}" srcOrd="2" destOrd="0" presId="urn:microsoft.com/office/officeart/2016/7/layout/VerticalSolidActionList"/>
    <dgm:cxn modelId="{56B77558-D54E-914E-9F6A-1AF1FED171DC}" type="presParOf" srcId="{CEA652B5-9763-4149-BC5D-E6EEA81863FF}" destId="{027CFE2C-132A-DD40-9615-82B461CB3FBC}" srcOrd="0" destOrd="0" presId="urn:microsoft.com/office/officeart/2016/7/layout/VerticalSolidActionList"/>
    <dgm:cxn modelId="{196B1BE2-CD20-4447-B5CC-D1C0E625BF7A}" type="presParOf" srcId="{CEA652B5-9763-4149-BC5D-E6EEA81863FF}" destId="{B615F782-EA0A-2C4A-8C61-0F2B473725D3}" srcOrd="1" destOrd="0" presId="urn:microsoft.com/office/officeart/2016/7/layout/VerticalSolidActionList"/>
    <dgm:cxn modelId="{2C9F3A52-C326-E344-B4D1-A8E4FDD4B82B}" type="presParOf" srcId="{4C307DF2-2793-9143-B10B-8DA9A22D789C}" destId="{83FF8DFA-DCD8-314A-BA53-9C4B864995CF}" srcOrd="3" destOrd="0" presId="urn:microsoft.com/office/officeart/2016/7/layout/VerticalSolidActionList"/>
    <dgm:cxn modelId="{A1271FDA-BBA6-104C-BA56-1D11B4155ABA}" type="presParOf" srcId="{4C307DF2-2793-9143-B10B-8DA9A22D789C}" destId="{76B33784-D14F-724F-84D3-2AA0AC37FC6E}" srcOrd="4" destOrd="0" presId="urn:microsoft.com/office/officeart/2016/7/layout/VerticalSolidActionList"/>
    <dgm:cxn modelId="{57F222B7-1625-804A-9108-20648F56A031}" type="presParOf" srcId="{76B33784-D14F-724F-84D3-2AA0AC37FC6E}" destId="{BF6DE099-601D-4049-988F-4B7F110097F6}" srcOrd="0" destOrd="0" presId="urn:microsoft.com/office/officeart/2016/7/layout/VerticalSolidActionList"/>
    <dgm:cxn modelId="{A0009A96-20D1-7646-AC90-645242EB1547}" type="presParOf" srcId="{76B33784-D14F-724F-84D3-2AA0AC37FC6E}" destId="{F577B12F-5E23-FE49-AC35-D641FB9C7845}" srcOrd="1" destOrd="0" presId="urn:microsoft.com/office/officeart/2016/7/layout/VerticalSolidActionList"/>
    <dgm:cxn modelId="{E0B1D3D6-A590-8B4F-977D-8AFA835DCBBD}" type="presParOf" srcId="{4C307DF2-2793-9143-B10B-8DA9A22D789C}" destId="{80F2C95F-4DAC-2844-8E12-FDB3ABDCAEC6}" srcOrd="5" destOrd="0" presId="urn:microsoft.com/office/officeart/2016/7/layout/VerticalSolidActionList"/>
    <dgm:cxn modelId="{B4E5D3ED-1AC1-424A-ADC2-005976B90F66}" type="presParOf" srcId="{4C307DF2-2793-9143-B10B-8DA9A22D789C}" destId="{594112C1-F905-104B-9519-9178269AFF16}" srcOrd="6" destOrd="0" presId="urn:microsoft.com/office/officeart/2016/7/layout/VerticalSolidActionList"/>
    <dgm:cxn modelId="{BE7A3117-852E-B64F-A04D-42B2E0B4FA77}" type="presParOf" srcId="{594112C1-F905-104B-9519-9178269AFF16}" destId="{48DED329-649C-004C-B8F8-3CB3A072D6FF}" srcOrd="0" destOrd="0" presId="urn:microsoft.com/office/officeart/2016/7/layout/VerticalSolidActionList"/>
    <dgm:cxn modelId="{0AF5A796-5AFA-AE4A-A206-75DC17552B42}" type="presParOf" srcId="{594112C1-F905-104B-9519-9178269AFF16}" destId="{F46C8889-88A9-D345-A1D7-C49A835F7F73}"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F3EF71-9EA5-4E57-99FA-2DBE4D6F97A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4413AE7-02D4-462A-9CD9-598EDC80328E}">
      <dgm:prSet/>
      <dgm:spPr/>
      <dgm:t>
        <a:bodyPr/>
        <a:lstStyle/>
        <a:p>
          <a:r>
            <a:rPr lang="en-US"/>
            <a:t>Combine tribal funds with federal and state grants.</a:t>
          </a:r>
        </a:p>
      </dgm:t>
    </dgm:pt>
    <dgm:pt modelId="{C72603EC-3956-479B-AA85-CDCA692AB9BA}" type="parTrans" cxnId="{B0618BB4-4E48-4E31-8BFA-A322293B1207}">
      <dgm:prSet/>
      <dgm:spPr/>
      <dgm:t>
        <a:bodyPr/>
        <a:lstStyle/>
        <a:p>
          <a:endParaRPr lang="en-US"/>
        </a:p>
      </dgm:t>
    </dgm:pt>
    <dgm:pt modelId="{F0CF4BF3-ACF4-4C4B-BD37-14A0D2A0DBF3}" type="sibTrans" cxnId="{B0618BB4-4E48-4E31-8BFA-A322293B1207}">
      <dgm:prSet/>
      <dgm:spPr/>
      <dgm:t>
        <a:bodyPr/>
        <a:lstStyle/>
        <a:p>
          <a:endParaRPr lang="en-US"/>
        </a:p>
      </dgm:t>
    </dgm:pt>
    <dgm:pt modelId="{B9085E29-5E37-4164-81BD-FFB2D63F47C4}">
      <dgm:prSet/>
      <dgm:spPr/>
      <dgm:t>
        <a:bodyPr/>
        <a:lstStyle/>
        <a:p>
          <a:r>
            <a:rPr lang="en-US"/>
            <a:t>Apply for renewable energy grants to reduce housing costs.</a:t>
          </a:r>
        </a:p>
      </dgm:t>
    </dgm:pt>
    <dgm:pt modelId="{E5BA6E2B-3CE8-4C29-A291-EBF53382CAD1}" type="parTrans" cxnId="{9D842AEF-A1E6-4F10-9A19-6B3E35611A61}">
      <dgm:prSet/>
      <dgm:spPr/>
      <dgm:t>
        <a:bodyPr/>
        <a:lstStyle/>
        <a:p>
          <a:endParaRPr lang="en-US"/>
        </a:p>
      </dgm:t>
    </dgm:pt>
    <dgm:pt modelId="{803B61F5-E58B-4313-A232-F93DEA173D16}" type="sibTrans" cxnId="{9D842AEF-A1E6-4F10-9A19-6B3E35611A61}">
      <dgm:prSet/>
      <dgm:spPr/>
      <dgm:t>
        <a:bodyPr/>
        <a:lstStyle/>
        <a:p>
          <a:endParaRPr lang="en-US"/>
        </a:p>
      </dgm:t>
    </dgm:pt>
    <dgm:pt modelId="{07568924-D86D-42A4-8D88-2D2440CB6A20}">
      <dgm:prSet/>
      <dgm:spPr/>
      <dgm:t>
        <a:bodyPr/>
        <a:lstStyle/>
        <a:p>
          <a:r>
            <a:rPr lang="en-US"/>
            <a:t>Use revolving loan funds to support ongoing homeownership programs.</a:t>
          </a:r>
        </a:p>
      </dgm:t>
    </dgm:pt>
    <dgm:pt modelId="{78475C5C-FDA3-43AF-8C8D-81172F22E23C}" type="parTrans" cxnId="{5DDB40E3-A89C-4B05-A190-E9D6C91D10C6}">
      <dgm:prSet/>
      <dgm:spPr/>
      <dgm:t>
        <a:bodyPr/>
        <a:lstStyle/>
        <a:p>
          <a:endParaRPr lang="en-US"/>
        </a:p>
      </dgm:t>
    </dgm:pt>
    <dgm:pt modelId="{201D3E65-730D-4011-BFDA-CBF1D542AE2F}" type="sibTrans" cxnId="{5DDB40E3-A89C-4B05-A190-E9D6C91D10C6}">
      <dgm:prSet/>
      <dgm:spPr/>
      <dgm:t>
        <a:bodyPr/>
        <a:lstStyle/>
        <a:p>
          <a:endParaRPr lang="en-US"/>
        </a:p>
      </dgm:t>
    </dgm:pt>
    <dgm:pt modelId="{DE0CC7FC-C143-4C2F-9220-83CE8C8B620F}">
      <dgm:prSet/>
      <dgm:spPr/>
      <dgm:t>
        <a:bodyPr/>
        <a:lstStyle/>
        <a:p>
          <a:r>
            <a:rPr lang="en-US"/>
            <a:t>Example: Cherokee Nation’s funding model for sustainable housing.</a:t>
          </a:r>
        </a:p>
      </dgm:t>
    </dgm:pt>
    <dgm:pt modelId="{273E1502-2A8D-468E-8EEA-65CF67747A60}" type="parTrans" cxnId="{DF6E9FC5-879C-48BF-8B6E-BEF92E1949CF}">
      <dgm:prSet/>
      <dgm:spPr/>
      <dgm:t>
        <a:bodyPr/>
        <a:lstStyle/>
        <a:p>
          <a:endParaRPr lang="en-US"/>
        </a:p>
      </dgm:t>
    </dgm:pt>
    <dgm:pt modelId="{4B3E5FF3-CE66-4889-B3D1-E65F68B5FE94}" type="sibTrans" cxnId="{DF6E9FC5-879C-48BF-8B6E-BEF92E1949CF}">
      <dgm:prSet/>
      <dgm:spPr/>
      <dgm:t>
        <a:bodyPr/>
        <a:lstStyle/>
        <a:p>
          <a:endParaRPr lang="en-US"/>
        </a:p>
      </dgm:t>
    </dgm:pt>
    <dgm:pt modelId="{D8F7820B-EF83-3D48-B200-D65D9D902552}" type="pres">
      <dgm:prSet presAssocID="{C2F3EF71-9EA5-4E57-99FA-2DBE4D6F97A7}" presName="linear" presStyleCnt="0">
        <dgm:presLayoutVars>
          <dgm:animLvl val="lvl"/>
          <dgm:resizeHandles val="exact"/>
        </dgm:presLayoutVars>
      </dgm:prSet>
      <dgm:spPr/>
    </dgm:pt>
    <dgm:pt modelId="{A29D8757-F011-3048-956A-8126A4D75832}" type="pres">
      <dgm:prSet presAssocID="{C4413AE7-02D4-462A-9CD9-598EDC80328E}" presName="parentText" presStyleLbl="node1" presStyleIdx="0" presStyleCnt="4">
        <dgm:presLayoutVars>
          <dgm:chMax val="0"/>
          <dgm:bulletEnabled val="1"/>
        </dgm:presLayoutVars>
      </dgm:prSet>
      <dgm:spPr/>
    </dgm:pt>
    <dgm:pt modelId="{2CA49D42-A59E-824B-859C-10F5ABFB0A99}" type="pres">
      <dgm:prSet presAssocID="{F0CF4BF3-ACF4-4C4B-BD37-14A0D2A0DBF3}" presName="spacer" presStyleCnt="0"/>
      <dgm:spPr/>
    </dgm:pt>
    <dgm:pt modelId="{01313DA1-994B-E644-A609-02F075644A04}" type="pres">
      <dgm:prSet presAssocID="{B9085E29-5E37-4164-81BD-FFB2D63F47C4}" presName="parentText" presStyleLbl="node1" presStyleIdx="1" presStyleCnt="4">
        <dgm:presLayoutVars>
          <dgm:chMax val="0"/>
          <dgm:bulletEnabled val="1"/>
        </dgm:presLayoutVars>
      </dgm:prSet>
      <dgm:spPr/>
    </dgm:pt>
    <dgm:pt modelId="{888F7653-84F1-834F-B0AF-E3280E16C889}" type="pres">
      <dgm:prSet presAssocID="{803B61F5-E58B-4313-A232-F93DEA173D16}" presName="spacer" presStyleCnt="0"/>
      <dgm:spPr/>
    </dgm:pt>
    <dgm:pt modelId="{313DA864-973A-1C4B-BF3F-0F9DE1E8C0C4}" type="pres">
      <dgm:prSet presAssocID="{07568924-D86D-42A4-8D88-2D2440CB6A20}" presName="parentText" presStyleLbl="node1" presStyleIdx="2" presStyleCnt="4">
        <dgm:presLayoutVars>
          <dgm:chMax val="0"/>
          <dgm:bulletEnabled val="1"/>
        </dgm:presLayoutVars>
      </dgm:prSet>
      <dgm:spPr/>
    </dgm:pt>
    <dgm:pt modelId="{43EDB426-F008-8B47-8315-01F9D0F5EA70}" type="pres">
      <dgm:prSet presAssocID="{201D3E65-730D-4011-BFDA-CBF1D542AE2F}" presName="spacer" presStyleCnt="0"/>
      <dgm:spPr/>
    </dgm:pt>
    <dgm:pt modelId="{6446C149-73B5-D34D-8523-9689C711AB56}" type="pres">
      <dgm:prSet presAssocID="{DE0CC7FC-C143-4C2F-9220-83CE8C8B620F}" presName="parentText" presStyleLbl="node1" presStyleIdx="3" presStyleCnt="4">
        <dgm:presLayoutVars>
          <dgm:chMax val="0"/>
          <dgm:bulletEnabled val="1"/>
        </dgm:presLayoutVars>
      </dgm:prSet>
      <dgm:spPr/>
    </dgm:pt>
  </dgm:ptLst>
  <dgm:cxnLst>
    <dgm:cxn modelId="{7235A317-7D4A-014E-805F-3450367125B0}" type="presOf" srcId="{B9085E29-5E37-4164-81BD-FFB2D63F47C4}" destId="{01313DA1-994B-E644-A609-02F075644A04}" srcOrd="0" destOrd="0" presId="urn:microsoft.com/office/officeart/2005/8/layout/vList2"/>
    <dgm:cxn modelId="{0CEA9729-AF43-5C43-8428-014C7E959258}" type="presOf" srcId="{DE0CC7FC-C143-4C2F-9220-83CE8C8B620F}" destId="{6446C149-73B5-D34D-8523-9689C711AB56}" srcOrd="0" destOrd="0" presId="urn:microsoft.com/office/officeart/2005/8/layout/vList2"/>
    <dgm:cxn modelId="{5FF2A778-4D18-414A-ACC7-9D1B5E24A91C}" type="presOf" srcId="{C2F3EF71-9EA5-4E57-99FA-2DBE4D6F97A7}" destId="{D8F7820B-EF83-3D48-B200-D65D9D902552}" srcOrd="0" destOrd="0" presId="urn:microsoft.com/office/officeart/2005/8/layout/vList2"/>
    <dgm:cxn modelId="{B0618BB4-4E48-4E31-8BFA-A322293B1207}" srcId="{C2F3EF71-9EA5-4E57-99FA-2DBE4D6F97A7}" destId="{C4413AE7-02D4-462A-9CD9-598EDC80328E}" srcOrd="0" destOrd="0" parTransId="{C72603EC-3956-479B-AA85-CDCA692AB9BA}" sibTransId="{F0CF4BF3-ACF4-4C4B-BD37-14A0D2A0DBF3}"/>
    <dgm:cxn modelId="{DF6E9FC5-879C-48BF-8B6E-BEF92E1949CF}" srcId="{C2F3EF71-9EA5-4E57-99FA-2DBE4D6F97A7}" destId="{DE0CC7FC-C143-4C2F-9220-83CE8C8B620F}" srcOrd="3" destOrd="0" parTransId="{273E1502-2A8D-468E-8EEA-65CF67747A60}" sibTransId="{4B3E5FF3-CE66-4889-B3D1-E65F68B5FE94}"/>
    <dgm:cxn modelId="{0E5E3ECA-1DA1-7A45-9BDF-C347C7DD5A8D}" type="presOf" srcId="{C4413AE7-02D4-462A-9CD9-598EDC80328E}" destId="{A29D8757-F011-3048-956A-8126A4D75832}" srcOrd="0" destOrd="0" presId="urn:microsoft.com/office/officeart/2005/8/layout/vList2"/>
    <dgm:cxn modelId="{5DDB40E3-A89C-4B05-A190-E9D6C91D10C6}" srcId="{C2F3EF71-9EA5-4E57-99FA-2DBE4D6F97A7}" destId="{07568924-D86D-42A4-8D88-2D2440CB6A20}" srcOrd="2" destOrd="0" parTransId="{78475C5C-FDA3-43AF-8C8D-81172F22E23C}" sibTransId="{201D3E65-730D-4011-BFDA-CBF1D542AE2F}"/>
    <dgm:cxn modelId="{9D842AEF-A1E6-4F10-9A19-6B3E35611A61}" srcId="{C2F3EF71-9EA5-4E57-99FA-2DBE4D6F97A7}" destId="{B9085E29-5E37-4164-81BD-FFB2D63F47C4}" srcOrd="1" destOrd="0" parTransId="{E5BA6E2B-3CE8-4C29-A291-EBF53382CAD1}" sibTransId="{803B61F5-E58B-4313-A232-F93DEA173D16}"/>
    <dgm:cxn modelId="{5E03AAF3-9637-584C-98FF-B27F79DACC33}" type="presOf" srcId="{07568924-D86D-42A4-8D88-2D2440CB6A20}" destId="{313DA864-973A-1C4B-BF3F-0F9DE1E8C0C4}" srcOrd="0" destOrd="0" presId="urn:microsoft.com/office/officeart/2005/8/layout/vList2"/>
    <dgm:cxn modelId="{24528591-50C9-5D49-922C-88CE0669B394}" type="presParOf" srcId="{D8F7820B-EF83-3D48-B200-D65D9D902552}" destId="{A29D8757-F011-3048-956A-8126A4D75832}" srcOrd="0" destOrd="0" presId="urn:microsoft.com/office/officeart/2005/8/layout/vList2"/>
    <dgm:cxn modelId="{8CE1186D-6903-7047-8267-554AACA6C6EB}" type="presParOf" srcId="{D8F7820B-EF83-3D48-B200-D65D9D902552}" destId="{2CA49D42-A59E-824B-859C-10F5ABFB0A99}" srcOrd="1" destOrd="0" presId="urn:microsoft.com/office/officeart/2005/8/layout/vList2"/>
    <dgm:cxn modelId="{27066ADB-A189-4840-81D2-4E181ED51C97}" type="presParOf" srcId="{D8F7820B-EF83-3D48-B200-D65D9D902552}" destId="{01313DA1-994B-E644-A609-02F075644A04}" srcOrd="2" destOrd="0" presId="urn:microsoft.com/office/officeart/2005/8/layout/vList2"/>
    <dgm:cxn modelId="{89363A80-8C5F-6D42-9DB9-4AEEB83E3C1F}" type="presParOf" srcId="{D8F7820B-EF83-3D48-B200-D65D9D902552}" destId="{888F7653-84F1-834F-B0AF-E3280E16C889}" srcOrd="3" destOrd="0" presId="urn:microsoft.com/office/officeart/2005/8/layout/vList2"/>
    <dgm:cxn modelId="{B1D4D4EB-47D9-F84B-9232-AA94F9B27201}" type="presParOf" srcId="{D8F7820B-EF83-3D48-B200-D65D9D902552}" destId="{313DA864-973A-1C4B-BF3F-0F9DE1E8C0C4}" srcOrd="4" destOrd="0" presId="urn:microsoft.com/office/officeart/2005/8/layout/vList2"/>
    <dgm:cxn modelId="{A4A545B6-4051-B541-AB15-8AB8D32D5493}" type="presParOf" srcId="{D8F7820B-EF83-3D48-B200-D65D9D902552}" destId="{43EDB426-F008-8B47-8315-01F9D0F5EA70}" srcOrd="5" destOrd="0" presId="urn:microsoft.com/office/officeart/2005/8/layout/vList2"/>
    <dgm:cxn modelId="{7415F8DD-0733-434B-A151-8EA7FACD06AC}" type="presParOf" srcId="{D8F7820B-EF83-3D48-B200-D65D9D902552}" destId="{6446C149-73B5-D34D-8523-9689C711AB5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0235A5-7C4D-43C5-81E4-B3F68410B2D7}" type="doc">
      <dgm:prSet loTypeId="urn:microsoft.com/office/officeart/2018/5/layout/IconLeafLabelList" loCatId="icon" qsTypeId="urn:microsoft.com/office/officeart/2005/8/quickstyle/simple1" qsCatId="simple" csTypeId="urn:microsoft.com/office/officeart/2018/5/colors/Iconchunking_coloredtext_accent1_2" csCatId="accent1" phldr="1"/>
      <dgm:spPr/>
      <dgm:t>
        <a:bodyPr/>
        <a:lstStyle/>
        <a:p>
          <a:endParaRPr lang="en-US"/>
        </a:p>
      </dgm:t>
    </dgm:pt>
    <dgm:pt modelId="{FD775E0B-32E6-4B2A-877C-6D13A9761EC6}">
      <dgm:prSet/>
      <dgm:spPr/>
      <dgm:t>
        <a:bodyPr/>
        <a:lstStyle/>
        <a:p>
          <a:pPr>
            <a:lnSpc>
              <a:spcPct val="100000"/>
            </a:lnSpc>
            <a:defRPr cap="all"/>
          </a:pPr>
          <a:r>
            <a:rPr lang="en-US"/>
            <a:t>Provide ongoing support for homeowners (e.g., maintenance workshops).</a:t>
          </a:r>
        </a:p>
      </dgm:t>
    </dgm:pt>
    <dgm:pt modelId="{1019CBEE-4E82-4234-A38D-527B64267877}" type="parTrans" cxnId="{1E4F4BF3-37D5-441D-876D-4F8670841C61}">
      <dgm:prSet/>
      <dgm:spPr/>
      <dgm:t>
        <a:bodyPr/>
        <a:lstStyle/>
        <a:p>
          <a:endParaRPr lang="en-US"/>
        </a:p>
      </dgm:t>
    </dgm:pt>
    <dgm:pt modelId="{42A81697-E10D-4C28-AA3F-691A112791EB}" type="sibTrans" cxnId="{1E4F4BF3-37D5-441D-876D-4F8670841C61}">
      <dgm:prSet/>
      <dgm:spPr/>
      <dgm:t>
        <a:bodyPr/>
        <a:lstStyle/>
        <a:p>
          <a:endParaRPr lang="en-US"/>
        </a:p>
      </dgm:t>
    </dgm:pt>
    <dgm:pt modelId="{17158E71-02D7-4263-991C-AC15E00E316B}">
      <dgm:prSet/>
      <dgm:spPr/>
      <dgm:t>
        <a:bodyPr/>
        <a:lstStyle/>
        <a:p>
          <a:pPr>
            <a:lnSpc>
              <a:spcPct val="100000"/>
            </a:lnSpc>
            <a:defRPr cap="all"/>
          </a:pPr>
          <a:r>
            <a:rPr lang="en-US"/>
            <a:t>Offer resources for budgeting and financial management.</a:t>
          </a:r>
        </a:p>
      </dgm:t>
    </dgm:pt>
    <dgm:pt modelId="{213B69DC-48DE-4D6B-88B7-D42E4F9CBD09}" type="parTrans" cxnId="{B4B67B67-4D03-45D6-AA92-497E2B531127}">
      <dgm:prSet/>
      <dgm:spPr/>
      <dgm:t>
        <a:bodyPr/>
        <a:lstStyle/>
        <a:p>
          <a:endParaRPr lang="en-US"/>
        </a:p>
      </dgm:t>
    </dgm:pt>
    <dgm:pt modelId="{1BF8E611-45A1-447A-8EAA-755BF0E97A44}" type="sibTrans" cxnId="{B4B67B67-4D03-45D6-AA92-497E2B531127}">
      <dgm:prSet/>
      <dgm:spPr/>
      <dgm:t>
        <a:bodyPr/>
        <a:lstStyle/>
        <a:p>
          <a:endParaRPr lang="en-US"/>
        </a:p>
      </dgm:t>
    </dgm:pt>
    <dgm:pt modelId="{E0802BF6-37AD-4B4B-9652-E4AEF599098A}">
      <dgm:prSet/>
      <dgm:spPr/>
      <dgm:t>
        <a:bodyPr/>
        <a:lstStyle/>
        <a:p>
          <a:pPr>
            <a:lnSpc>
              <a:spcPct val="100000"/>
            </a:lnSpc>
            <a:defRPr cap="all"/>
          </a:pPr>
          <a:r>
            <a:rPr lang="en-US"/>
            <a:t>Celebrate homeownership milestones to encourage community pride.</a:t>
          </a:r>
        </a:p>
      </dgm:t>
    </dgm:pt>
    <dgm:pt modelId="{CBF9622E-9AE9-4A29-BFDB-AA8AF177AA2C}" type="parTrans" cxnId="{5050A757-2CC5-4C7B-9311-58E44527AF7A}">
      <dgm:prSet/>
      <dgm:spPr/>
      <dgm:t>
        <a:bodyPr/>
        <a:lstStyle/>
        <a:p>
          <a:endParaRPr lang="en-US"/>
        </a:p>
      </dgm:t>
    </dgm:pt>
    <dgm:pt modelId="{E23F6830-CAD0-4D51-B202-D9212FBD9074}" type="sibTrans" cxnId="{5050A757-2CC5-4C7B-9311-58E44527AF7A}">
      <dgm:prSet/>
      <dgm:spPr/>
      <dgm:t>
        <a:bodyPr/>
        <a:lstStyle/>
        <a:p>
          <a:endParaRPr lang="en-US"/>
        </a:p>
      </dgm:t>
    </dgm:pt>
    <dgm:pt modelId="{F6DFFB49-EA79-4BCD-BBF9-70C0BB2A903F}">
      <dgm:prSet/>
      <dgm:spPr/>
      <dgm:t>
        <a:bodyPr/>
        <a:lstStyle/>
        <a:p>
          <a:pPr>
            <a:lnSpc>
              <a:spcPct val="100000"/>
            </a:lnSpc>
            <a:defRPr cap="all"/>
          </a:pPr>
          <a:r>
            <a:rPr lang="en-US"/>
            <a:t>Example: Nez Perce Housing Authority's mentorship programs.</a:t>
          </a:r>
        </a:p>
      </dgm:t>
    </dgm:pt>
    <dgm:pt modelId="{FA74C1F7-D78B-4269-8173-21F79BA3A264}" type="parTrans" cxnId="{6C296538-DF3F-439C-96B4-CDD969A66055}">
      <dgm:prSet/>
      <dgm:spPr/>
      <dgm:t>
        <a:bodyPr/>
        <a:lstStyle/>
        <a:p>
          <a:endParaRPr lang="en-US"/>
        </a:p>
      </dgm:t>
    </dgm:pt>
    <dgm:pt modelId="{CB653019-4FEE-45FD-A233-4CE9A926C248}" type="sibTrans" cxnId="{6C296538-DF3F-439C-96B4-CDD969A66055}">
      <dgm:prSet/>
      <dgm:spPr/>
      <dgm:t>
        <a:bodyPr/>
        <a:lstStyle/>
        <a:p>
          <a:endParaRPr lang="en-US"/>
        </a:p>
      </dgm:t>
    </dgm:pt>
    <dgm:pt modelId="{76B242B2-00E2-4DE2-A0C3-E8DFCBBB7820}" type="pres">
      <dgm:prSet presAssocID="{5D0235A5-7C4D-43C5-81E4-B3F68410B2D7}" presName="root" presStyleCnt="0">
        <dgm:presLayoutVars>
          <dgm:dir/>
          <dgm:resizeHandles val="exact"/>
        </dgm:presLayoutVars>
      </dgm:prSet>
      <dgm:spPr/>
    </dgm:pt>
    <dgm:pt modelId="{6BDFBB7A-4192-4F3F-B41D-4C3F08C9BC80}" type="pres">
      <dgm:prSet presAssocID="{FD775E0B-32E6-4B2A-877C-6D13A9761EC6}" presName="compNode" presStyleCnt="0"/>
      <dgm:spPr/>
    </dgm:pt>
    <dgm:pt modelId="{4FF7B979-EFA5-4115-A3E2-7E463DAD44C3}" type="pres">
      <dgm:prSet presAssocID="{FD775E0B-32E6-4B2A-877C-6D13A9761EC6}" presName="iconBgRect" presStyleLbl="bgShp" presStyleIdx="0" presStyleCnt="4"/>
      <dgm:spPr>
        <a:prstGeom prst="round2DiagRect">
          <a:avLst>
            <a:gd name="adj1" fmla="val 29727"/>
            <a:gd name="adj2" fmla="val 0"/>
          </a:avLst>
        </a:prstGeom>
      </dgm:spPr>
    </dgm:pt>
    <dgm:pt modelId="{12744926-B30F-46B8-97E8-54159D13770F}" type="pres">
      <dgm:prSet presAssocID="{FD775E0B-32E6-4B2A-877C-6D13A9761E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rench"/>
        </a:ext>
      </dgm:extLst>
    </dgm:pt>
    <dgm:pt modelId="{1698B31B-E7FD-474D-8683-869624C402BD}" type="pres">
      <dgm:prSet presAssocID="{FD775E0B-32E6-4B2A-877C-6D13A9761EC6}" presName="spaceRect" presStyleCnt="0"/>
      <dgm:spPr/>
    </dgm:pt>
    <dgm:pt modelId="{7C76DC96-215E-4090-8950-44C28DC5D47D}" type="pres">
      <dgm:prSet presAssocID="{FD775E0B-32E6-4B2A-877C-6D13A9761EC6}" presName="textRect" presStyleLbl="revTx" presStyleIdx="0" presStyleCnt="4">
        <dgm:presLayoutVars>
          <dgm:chMax val="1"/>
          <dgm:chPref val="1"/>
        </dgm:presLayoutVars>
      </dgm:prSet>
      <dgm:spPr/>
    </dgm:pt>
    <dgm:pt modelId="{E11CDA08-2720-4A60-89E5-80D64BF6E443}" type="pres">
      <dgm:prSet presAssocID="{42A81697-E10D-4C28-AA3F-691A112791EB}" presName="sibTrans" presStyleCnt="0"/>
      <dgm:spPr/>
    </dgm:pt>
    <dgm:pt modelId="{05FF863B-BACE-47AD-AE53-14B2AF834E7B}" type="pres">
      <dgm:prSet presAssocID="{17158E71-02D7-4263-991C-AC15E00E316B}" presName="compNode" presStyleCnt="0"/>
      <dgm:spPr/>
    </dgm:pt>
    <dgm:pt modelId="{5F9D004B-F462-4240-9D34-79950ED4E088}" type="pres">
      <dgm:prSet presAssocID="{17158E71-02D7-4263-991C-AC15E00E316B}" presName="iconBgRect" presStyleLbl="bgShp" presStyleIdx="1" presStyleCnt="4"/>
      <dgm:spPr>
        <a:prstGeom prst="round2DiagRect">
          <a:avLst>
            <a:gd name="adj1" fmla="val 29727"/>
            <a:gd name="adj2" fmla="val 0"/>
          </a:avLst>
        </a:prstGeom>
      </dgm:spPr>
    </dgm:pt>
    <dgm:pt modelId="{66E5036B-1E36-4E57-86BB-6BE99309ED29}" type="pres">
      <dgm:prSet presAssocID="{17158E71-02D7-4263-991C-AC15E00E316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0B93CF71-0EC8-4727-A6DD-E961E2985A3D}" type="pres">
      <dgm:prSet presAssocID="{17158E71-02D7-4263-991C-AC15E00E316B}" presName="spaceRect" presStyleCnt="0"/>
      <dgm:spPr/>
    </dgm:pt>
    <dgm:pt modelId="{2342F5AB-B345-4145-A960-9D44ED1DF960}" type="pres">
      <dgm:prSet presAssocID="{17158E71-02D7-4263-991C-AC15E00E316B}" presName="textRect" presStyleLbl="revTx" presStyleIdx="1" presStyleCnt="4">
        <dgm:presLayoutVars>
          <dgm:chMax val="1"/>
          <dgm:chPref val="1"/>
        </dgm:presLayoutVars>
      </dgm:prSet>
      <dgm:spPr/>
    </dgm:pt>
    <dgm:pt modelId="{20BA74B6-22A4-4297-A7C9-990071DA5031}" type="pres">
      <dgm:prSet presAssocID="{1BF8E611-45A1-447A-8EAA-755BF0E97A44}" presName="sibTrans" presStyleCnt="0"/>
      <dgm:spPr/>
    </dgm:pt>
    <dgm:pt modelId="{6EBD0070-44C5-474A-9E38-F682CCEEEE93}" type="pres">
      <dgm:prSet presAssocID="{E0802BF6-37AD-4B4B-9652-E4AEF599098A}" presName="compNode" presStyleCnt="0"/>
      <dgm:spPr/>
    </dgm:pt>
    <dgm:pt modelId="{B9BA296B-252D-4A0F-9C2C-A4DCF93CAA1B}" type="pres">
      <dgm:prSet presAssocID="{E0802BF6-37AD-4B4B-9652-E4AEF599098A}" presName="iconBgRect" presStyleLbl="bgShp" presStyleIdx="2" presStyleCnt="4"/>
      <dgm:spPr>
        <a:prstGeom prst="round2DiagRect">
          <a:avLst>
            <a:gd name="adj1" fmla="val 29727"/>
            <a:gd name="adj2" fmla="val 0"/>
          </a:avLst>
        </a:prstGeom>
      </dgm:spPr>
    </dgm:pt>
    <dgm:pt modelId="{C082C690-C0C5-42E7-BAEC-446D2E7577F9}" type="pres">
      <dgm:prSet presAssocID="{E0802BF6-37AD-4B4B-9652-E4AEF59909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agon Dance"/>
        </a:ext>
      </dgm:extLst>
    </dgm:pt>
    <dgm:pt modelId="{B2AC1E5B-F942-45A2-9291-6C568D5F6ADD}" type="pres">
      <dgm:prSet presAssocID="{E0802BF6-37AD-4B4B-9652-E4AEF599098A}" presName="spaceRect" presStyleCnt="0"/>
      <dgm:spPr/>
    </dgm:pt>
    <dgm:pt modelId="{E97A5EDE-8D74-4E60-AE85-A51E5AE57600}" type="pres">
      <dgm:prSet presAssocID="{E0802BF6-37AD-4B4B-9652-E4AEF599098A}" presName="textRect" presStyleLbl="revTx" presStyleIdx="2" presStyleCnt="4">
        <dgm:presLayoutVars>
          <dgm:chMax val="1"/>
          <dgm:chPref val="1"/>
        </dgm:presLayoutVars>
      </dgm:prSet>
      <dgm:spPr/>
    </dgm:pt>
    <dgm:pt modelId="{79C1526D-2CBA-4DB0-A06C-5D683A6FFD95}" type="pres">
      <dgm:prSet presAssocID="{E23F6830-CAD0-4D51-B202-D9212FBD9074}" presName="sibTrans" presStyleCnt="0"/>
      <dgm:spPr/>
    </dgm:pt>
    <dgm:pt modelId="{B76C4608-766B-45BF-99D1-C4FC9A9BB3F6}" type="pres">
      <dgm:prSet presAssocID="{F6DFFB49-EA79-4BCD-BBF9-70C0BB2A903F}" presName="compNode" presStyleCnt="0"/>
      <dgm:spPr/>
    </dgm:pt>
    <dgm:pt modelId="{55E6430B-91F6-4C80-AF67-BB2E0CAE636B}" type="pres">
      <dgm:prSet presAssocID="{F6DFFB49-EA79-4BCD-BBF9-70C0BB2A903F}" presName="iconBgRect" presStyleLbl="bgShp" presStyleIdx="3" presStyleCnt="4"/>
      <dgm:spPr>
        <a:prstGeom prst="round2DiagRect">
          <a:avLst>
            <a:gd name="adj1" fmla="val 29727"/>
            <a:gd name="adj2" fmla="val 0"/>
          </a:avLst>
        </a:prstGeom>
      </dgm:spPr>
    </dgm:pt>
    <dgm:pt modelId="{E6AF0168-E03D-49FB-821F-85DBD5C98D7E}" type="pres">
      <dgm:prSet presAssocID="{F6DFFB49-EA79-4BCD-BBF9-70C0BB2A903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ilding"/>
        </a:ext>
      </dgm:extLst>
    </dgm:pt>
    <dgm:pt modelId="{BAA09F4B-0E7C-4EA5-8B27-4AE0FCB546FA}" type="pres">
      <dgm:prSet presAssocID="{F6DFFB49-EA79-4BCD-BBF9-70C0BB2A903F}" presName="spaceRect" presStyleCnt="0"/>
      <dgm:spPr/>
    </dgm:pt>
    <dgm:pt modelId="{E0504272-BEFA-4CDA-A26C-7CFDBBA60FAC}" type="pres">
      <dgm:prSet presAssocID="{F6DFFB49-EA79-4BCD-BBF9-70C0BB2A903F}" presName="textRect" presStyleLbl="revTx" presStyleIdx="3" presStyleCnt="4">
        <dgm:presLayoutVars>
          <dgm:chMax val="1"/>
          <dgm:chPref val="1"/>
        </dgm:presLayoutVars>
      </dgm:prSet>
      <dgm:spPr/>
    </dgm:pt>
  </dgm:ptLst>
  <dgm:cxnLst>
    <dgm:cxn modelId="{6C296538-DF3F-439C-96B4-CDD969A66055}" srcId="{5D0235A5-7C4D-43C5-81E4-B3F68410B2D7}" destId="{F6DFFB49-EA79-4BCD-BBF9-70C0BB2A903F}" srcOrd="3" destOrd="0" parTransId="{FA74C1F7-D78B-4269-8173-21F79BA3A264}" sibTransId="{CB653019-4FEE-45FD-A233-4CE9A926C248}"/>
    <dgm:cxn modelId="{B4B67B67-4D03-45D6-AA92-497E2B531127}" srcId="{5D0235A5-7C4D-43C5-81E4-B3F68410B2D7}" destId="{17158E71-02D7-4263-991C-AC15E00E316B}" srcOrd="1" destOrd="0" parTransId="{213B69DC-48DE-4D6B-88B7-D42E4F9CBD09}" sibTransId="{1BF8E611-45A1-447A-8EAA-755BF0E97A44}"/>
    <dgm:cxn modelId="{7F343976-AE03-4073-91C3-5F62DA87644E}" type="presOf" srcId="{F6DFFB49-EA79-4BCD-BBF9-70C0BB2A903F}" destId="{E0504272-BEFA-4CDA-A26C-7CFDBBA60FAC}" srcOrd="0" destOrd="0" presId="urn:microsoft.com/office/officeart/2018/5/layout/IconLeafLabelList"/>
    <dgm:cxn modelId="{5050A757-2CC5-4C7B-9311-58E44527AF7A}" srcId="{5D0235A5-7C4D-43C5-81E4-B3F68410B2D7}" destId="{E0802BF6-37AD-4B4B-9652-E4AEF599098A}" srcOrd="2" destOrd="0" parTransId="{CBF9622E-9AE9-4A29-BFDB-AA8AF177AA2C}" sibTransId="{E23F6830-CAD0-4D51-B202-D9212FBD9074}"/>
    <dgm:cxn modelId="{DAA61B7E-1337-423E-8C11-E10D83304124}" type="presOf" srcId="{E0802BF6-37AD-4B4B-9652-E4AEF599098A}" destId="{E97A5EDE-8D74-4E60-AE85-A51E5AE57600}" srcOrd="0" destOrd="0" presId="urn:microsoft.com/office/officeart/2018/5/layout/IconLeafLabelList"/>
    <dgm:cxn modelId="{A8ADF3A3-3F38-4888-87C5-FFE225F3D341}" type="presOf" srcId="{FD775E0B-32E6-4B2A-877C-6D13A9761EC6}" destId="{7C76DC96-215E-4090-8950-44C28DC5D47D}" srcOrd="0" destOrd="0" presId="urn:microsoft.com/office/officeart/2018/5/layout/IconLeafLabelList"/>
    <dgm:cxn modelId="{2C27E0AD-DB92-407F-9C30-5D354E457542}" type="presOf" srcId="{5D0235A5-7C4D-43C5-81E4-B3F68410B2D7}" destId="{76B242B2-00E2-4DE2-A0C3-E8DFCBBB7820}" srcOrd="0" destOrd="0" presId="urn:microsoft.com/office/officeart/2018/5/layout/IconLeafLabelList"/>
    <dgm:cxn modelId="{1E4F4BF3-37D5-441D-876D-4F8670841C61}" srcId="{5D0235A5-7C4D-43C5-81E4-B3F68410B2D7}" destId="{FD775E0B-32E6-4B2A-877C-6D13A9761EC6}" srcOrd="0" destOrd="0" parTransId="{1019CBEE-4E82-4234-A38D-527B64267877}" sibTransId="{42A81697-E10D-4C28-AA3F-691A112791EB}"/>
    <dgm:cxn modelId="{6F60BEF6-00F4-4AAF-9EAD-D634744AE73C}" type="presOf" srcId="{17158E71-02D7-4263-991C-AC15E00E316B}" destId="{2342F5AB-B345-4145-A960-9D44ED1DF960}" srcOrd="0" destOrd="0" presId="urn:microsoft.com/office/officeart/2018/5/layout/IconLeafLabelList"/>
    <dgm:cxn modelId="{75075D0F-65D1-457F-9DCE-5306C21B45E3}" type="presParOf" srcId="{76B242B2-00E2-4DE2-A0C3-E8DFCBBB7820}" destId="{6BDFBB7A-4192-4F3F-B41D-4C3F08C9BC80}" srcOrd="0" destOrd="0" presId="urn:microsoft.com/office/officeart/2018/5/layout/IconLeafLabelList"/>
    <dgm:cxn modelId="{5029C2A4-0307-4F7B-8B76-C978875204C9}" type="presParOf" srcId="{6BDFBB7A-4192-4F3F-B41D-4C3F08C9BC80}" destId="{4FF7B979-EFA5-4115-A3E2-7E463DAD44C3}" srcOrd="0" destOrd="0" presId="urn:microsoft.com/office/officeart/2018/5/layout/IconLeafLabelList"/>
    <dgm:cxn modelId="{51FDCE42-7673-41A3-A4F0-CDF864086078}" type="presParOf" srcId="{6BDFBB7A-4192-4F3F-B41D-4C3F08C9BC80}" destId="{12744926-B30F-46B8-97E8-54159D13770F}" srcOrd="1" destOrd="0" presId="urn:microsoft.com/office/officeart/2018/5/layout/IconLeafLabelList"/>
    <dgm:cxn modelId="{2DF227D7-57D3-482B-9A17-3A276EE5767B}" type="presParOf" srcId="{6BDFBB7A-4192-4F3F-B41D-4C3F08C9BC80}" destId="{1698B31B-E7FD-474D-8683-869624C402BD}" srcOrd="2" destOrd="0" presId="urn:microsoft.com/office/officeart/2018/5/layout/IconLeafLabelList"/>
    <dgm:cxn modelId="{A16C8235-DAB3-40F7-8761-1EFC8A4FBF1A}" type="presParOf" srcId="{6BDFBB7A-4192-4F3F-B41D-4C3F08C9BC80}" destId="{7C76DC96-215E-4090-8950-44C28DC5D47D}" srcOrd="3" destOrd="0" presId="urn:microsoft.com/office/officeart/2018/5/layout/IconLeafLabelList"/>
    <dgm:cxn modelId="{3611E1C4-904B-486A-B669-53D81BB00471}" type="presParOf" srcId="{76B242B2-00E2-4DE2-A0C3-E8DFCBBB7820}" destId="{E11CDA08-2720-4A60-89E5-80D64BF6E443}" srcOrd="1" destOrd="0" presId="urn:microsoft.com/office/officeart/2018/5/layout/IconLeafLabelList"/>
    <dgm:cxn modelId="{B7D5E1A3-F8AE-4C02-AC7A-12D8CC21AED9}" type="presParOf" srcId="{76B242B2-00E2-4DE2-A0C3-E8DFCBBB7820}" destId="{05FF863B-BACE-47AD-AE53-14B2AF834E7B}" srcOrd="2" destOrd="0" presId="urn:microsoft.com/office/officeart/2018/5/layout/IconLeafLabelList"/>
    <dgm:cxn modelId="{323BE6EF-4769-4631-8DFB-0ABF447AF63D}" type="presParOf" srcId="{05FF863B-BACE-47AD-AE53-14B2AF834E7B}" destId="{5F9D004B-F462-4240-9D34-79950ED4E088}" srcOrd="0" destOrd="0" presId="urn:microsoft.com/office/officeart/2018/5/layout/IconLeafLabelList"/>
    <dgm:cxn modelId="{E56040F4-8E73-4C80-9D06-B9103CD0D981}" type="presParOf" srcId="{05FF863B-BACE-47AD-AE53-14B2AF834E7B}" destId="{66E5036B-1E36-4E57-86BB-6BE99309ED29}" srcOrd="1" destOrd="0" presId="urn:microsoft.com/office/officeart/2018/5/layout/IconLeafLabelList"/>
    <dgm:cxn modelId="{830D19A9-1A3D-4F8B-AF8E-6EC4CA2E9785}" type="presParOf" srcId="{05FF863B-BACE-47AD-AE53-14B2AF834E7B}" destId="{0B93CF71-0EC8-4727-A6DD-E961E2985A3D}" srcOrd="2" destOrd="0" presId="urn:microsoft.com/office/officeart/2018/5/layout/IconLeafLabelList"/>
    <dgm:cxn modelId="{1858C46F-9A65-4AF4-B21B-317FA1190CDC}" type="presParOf" srcId="{05FF863B-BACE-47AD-AE53-14B2AF834E7B}" destId="{2342F5AB-B345-4145-A960-9D44ED1DF960}" srcOrd="3" destOrd="0" presId="urn:microsoft.com/office/officeart/2018/5/layout/IconLeafLabelList"/>
    <dgm:cxn modelId="{649E730B-CA81-4945-9EEC-31F3986014FB}" type="presParOf" srcId="{76B242B2-00E2-4DE2-A0C3-E8DFCBBB7820}" destId="{20BA74B6-22A4-4297-A7C9-990071DA5031}" srcOrd="3" destOrd="0" presId="urn:microsoft.com/office/officeart/2018/5/layout/IconLeafLabelList"/>
    <dgm:cxn modelId="{A122B549-53DA-4C2C-AD98-CCBDE1CCC369}" type="presParOf" srcId="{76B242B2-00E2-4DE2-A0C3-E8DFCBBB7820}" destId="{6EBD0070-44C5-474A-9E38-F682CCEEEE93}" srcOrd="4" destOrd="0" presId="urn:microsoft.com/office/officeart/2018/5/layout/IconLeafLabelList"/>
    <dgm:cxn modelId="{3586BCEE-11C3-4915-A900-A800D5E28BDB}" type="presParOf" srcId="{6EBD0070-44C5-474A-9E38-F682CCEEEE93}" destId="{B9BA296B-252D-4A0F-9C2C-A4DCF93CAA1B}" srcOrd="0" destOrd="0" presId="urn:microsoft.com/office/officeart/2018/5/layout/IconLeafLabelList"/>
    <dgm:cxn modelId="{E1171D3D-6E7A-4FE4-B5F3-B5D6083D2A18}" type="presParOf" srcId="{6EBD0070-44C5-474A-9E38-F682CCEEEE93}" destId="{C082C690-C0C5-42E7-BAEC-446D2E7577F9}" srcOrd="1" destOrd="0" presId="urn:microsoft.com/office/officeart/2018/5/layout/IconLeafLabelList"/>
    <dgm:cxn modelId="{0167C8DA-7709-4F9B-A9F9-9C7E376AD0A4}" type="presParOf" srcId="{6EBD0070-44C5-474A-9E38-F682CCEEEE93}" destId="{B2AC1E5B-F942-45A2-9291-6C568D5F6ADD}" srcOrd="2" destOrd="0" presId="urn:microsoft.com/office/officeart/2018/5/layout/IconLeafLabelList"/>
    <dgm:cxn modelId="{1975D6C9-C66B-454F-AC59-BCC46FBDDD27}" type="presParOf" srcId="{6EBD0070-44C5-474A-9E38-F682CCEEEE93}" destId="{E97A5EDE-8D74-4E60-AE85-A51E5AE57600}" srcOrd="3" destOrd="0" presId="urn:microsoft.com/office/officeart/2018/5/layout/IconLeafLabelList"/>
    <dgm:cxn modelId="{9FB19A93-EE35-4899-894F-F473C22FB90D}" type="presParOf" srcId="{76B242B2-00E2-4DE2-A0C3-E8DFCBBB7820}" destId="{79C1526D-2CBA-4DB0-A06C-5D683A6FFD95}" srcOrd="5" destOrd="0" presId="urn:microsoft.com/office/officeart/2018/5/layout/IconLeafLabelList"/>
    <dgm:cxn modelId="{CC7714D6-87BB-494D-B9F4-79B2C414B999}" type="presParOf" srcId="{76B242B2-00E2-4DE2-A0C3-E8DFCBBB7820}" destId="{B76C4608-766B-45BF-99D1-C4FC9A9BB3F6}" srcOrd="6" destOrd="0" presId="urn:microsoft.com/office/officeart/2018/5/layout/IconLeafLabelList"/>
    <dgm:cxn modelId="{A081A58E-0B28-40D8-966E-9C6C8E9DCE6B}" type="presParOf" srcId="{B76C4608-766B-45BF-99D1-C4FC9A9BB3F6}" destId="{55E6430B-91F6-4C80-AF67-BB2E0CAE636B}" srcOrd="0" destOrd="0" presId="urn:microsoft.com/office/officeart/2018/5/layout/IconLeafLabelList"/>
    <dgm:cxn modelId="{21FB9C16-0452-444D-869B-78A7263A1266}" type="presParOf" srcId="{B76C4608-766B-45BF-99D1-C4FC9A9BB3F6}" destId="{E6AF0168-E03D-49FB-821F-85DBD5C98D7E}" srcOrd="1" destOrd="0" presId="urn:microsoft.com/office/officeart/2018/5/layout/IconLeafLabelList"/>
    <dgm:cxn modelId="{8D3E54A9-DA70-4910-83CF-D5CEED0CE2CA}" type="presParOf" srcId="{B76C4608-766B-45BF-99D1-C4FC9A9BB3F6}" destId="{BAA09F4B-0E7C-4EA5-8B27-4AE0FCB546FA}" srcOrd="2" destOrd="0" presId="urn:microsoft.com/office/officeart/2018/5/layout/IconLeafLabelList"/>
    <dgm:cxn modelId="{F0721260-92AE-4AA5-844C-ACFE84C6C2EB}" type="presParOf" srcId="{B76C4608-766B-45BF-99D1-C4FC9A9BB3F6}" destId="{E0504272-BEFA-4CDA-A26C-7CFDBBA60FAC}"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A2E145-6AD4-41F8-9E90-A6A6E1E25A28}"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18CABA9-8BE1-4C0C-99CB-2BDD5D6F9650}">
      <dgm:prSet/>
      <dgm:spPr/>
      <dgm:t>
        <a:bodyPr/>
        <a:lstStyle/>
        <a:p>
          <a:r>
            <a:rPr lang="en-US"/>
            <a:t>Track metrics like homeownership rates and program participation.</a:t>
          </a:r>
        </a:p>
      </dgm:t>
    </dgm:pt>
    <dgm:pt modelId="{99FE80A4-9F29-46EB-A1D9-8731506C53C9}" type="parTrans" cxnId="{BCFB2699-C375-4094-982C-DBBD43043368}">
      <dgm:prSet/>
      <dgm:spPr/>
      <dgm:t>
        <a:bodyPr/>
        <a:lstStyle/>
        <a:p>
          <a:endParaRPr lang="en-US"/>
        </a:p>
      </dgm:t>
    </dgm:pt>
    <dgm:pt modelId="{8433C743-AC0E-4763-880F-66E1A216AD58}" type="sibTrans" cxnId="{BCFB2699-C375-4094-982C-DBBD43043368}">
      <dgm:prSet/>
      <dgm:spPr/>
      <dgm:t>
        <a:bodyPr/>
        <a:lstStyle/>
        <a:p>
          <a:endParaRPr lang="en-US"/>
        </a:p>
      </dgm:t>
    </dgm:pt>
    <dgm:pt modelId="{1298C388-3614-46C1-9641-B7AF9A8DFE79}">
      <dgm:prSet/>
      <dgm:spPr/>
      <dgm:t>
        <a:bodyPr/>
        <a:lstStyle/>
        <a:p>
          <a:r>
            <a:rPr lang="en-US"/>
            <a:t>Conduct regular community surveys to assess satisfaction.</a:t>
          </a:r>
        </a:p>
      </dgm:t>
    </dgm:pt>
    <dgm:pt modelId="{CFE0FE29-7638-4437-9480-71326F4CD44A}" type="parTrans" cxnId="{CFB989A9-AB94-4D5D-B3D7-B1861C2D76F7}">
      <dgm:prSet/>
      <dgm:spPr/>
      <dgm:t>
        <a:bodyPr/>
        <a:lstStyle/>
        <a:p>
          <a:endParaRPr lang="en-US"/>
        </a:p>
      </dgm:t>
    </dgm:pt>
    <dgm:pt modelId="{CC8EB8BF-AFB0-4E55-B9F0-C81AAF93249B}" type="sibTrans" cxnId="{CFB989A9-AB94-4D5D-B3D7-B1861C2D76F7}">
      <dgm:prSet/>
      <dgm:spPr/>
      <dgm:t>
        <a:bodyPr/>
        <a:lstStyle/>
        <a:p>
          <a:endParaRPr lang="en-US"/>
        </a:p>
      </dgm:t>
    </dgm:pt>
    <dgm:pt modelId="{21DD0A49-6DF1-4BF1-A1B9-6F3E02C77330}">
      <dgm:prSet/>
      <dgm:spPr/>
      <dgm:t>
        <a:bodyPr/>
        <a:lstStyle/>
        <a:p>
          <a:r>
            <a:rPr lang="en-US"/>
            <a:t>Evaluate financial outcomes such as loan repayment rates.</a:t>
          </a:r>
        </a:p>
      </dgm:t>
    </dgm:pt>
    <dgm:pt modelId="{E6F2FF68-A2C4-4FA0-B6CA-2C7A6D09B59E}" type="parTrans" cxnId="{705E2C69-62EA-4A50-A845-B9D6D11A02CA}">
      <dgm:prSet/>
      <dgm:spPr/>
      <dgm:t>
        <a:bodyPr/>
        <a:lstStyle/>
        <a:p>
          <a:endParaRPr lang="en-US"/>
        </a:p>
      </dgm:t>
    </dgm:pt>
    <dgm:pt modelId="{13022FC8-8B21-47E6-A960-17531AE65630}" type="sibTrans" cxnId="{705E2C69-62EA-4A50-A845-B9D6D11A02CA}">
      <dgm:prSet/>
      <dgm:spPr/>
      <dgm:t>
        <a:bodyPr/>
        <a:lstStyle/>
        <a:p>
          <a:endParaRPr lang="en-US"/>
        </a:p>
      </dgm:t>
    </dgm:pt>
    <dgm:pt modelId="{BC0461E8-4815-4E42-AABF-F02B0D843BA0}">
      <dgm:prSet/>
      <dgm:spPr/>
      <dgm:t>
        <a:bodyPr/>
        <a:lstStyle/>
        <a:p>
          <a:r>
            <a:rPr lang="en-US"/>
            <a:t>Use data to refine and expand successful programs.</a:t>
          </a:r>
        </a:p>
      </dgm:t>
    </dgm:pt>
    <dgm:pt modelId="{04A2E810-D20E-402E-A849-AF5C03093C03}" type="parTrans" cxnId="{A4A33326-6399-43DE-AF29-512C60172312}">
      <dgm:prSet/>
      <dgm:spPr/>
      <dgm:t>
        <a:bodyPr/>
        <a:lstStyle/>
        <a:p>
          <a:endParaRPr lang="en-US"/>
        </a:p>
      </dgm:t>
    </dgm:pt>
    <dgm:pt modelId="{439D4DDB-4B5E-4F6A-A5D1-33279A2BC713}" type="sibTrans" cxnId="{A4A33326-6399-43DE-AF29-512C60172312}">
      <dgm:prSet/>
      <dgm:spPr/>
      <dgm:t>
        <a:bodyPr/>
        <a:lstStyle/>
        <a:p>
          <a:endParaRPr lang="en-US"/>
        </a:p>
      </dgm:t>
    </dgm:pt>
    <dgm:pt modelId="{0E12E2A3-2419-4706-94E6-07F7367750C6}" type="pres">
      <dgm:prSet presAssocID="{64A2E145-6AD4-41F8-9E90-A6A6E1E25A28}" presName="root" presStyleCnt="0">
        <dgm:presLayoutVars>
          <dgm:dir/>
          <dgm:resizeHandles val="exact"/>
        </dgm:presLayoutVars>
      </dgm:prSet>
      <dgm:spPr/>
    </dgm:pt>
    <dgm:pt modelId="{AD4B977C-C1BF-42D4-8606-DA326A20F194}" type="pres">
      <dgm:prSet presAssocID="{218CABA9-8BE1-4C0C-99CB-2BDD5D6F9650}" presName="compNode" presStyleCnt="0"/>
      <dgm:spPr/>
    </dgm:pt>
    <dgm:pt modelId="{E9EF3758-98C3-4A03-BB17-8C74BD92AAE3}" type="pres">
      <dgm:prSet presAssocID="{218CABA9-8BE1-4C0C-99CB-2BDD5D6F965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C0BCBE71-A026-4B2F-97CA-06D877E6811E}" type="pres">
      <dgm:prSet presAssocID="{218CABA9-8BE1-4C0C-99CB-2BDD5D6F9650}" presName="spaceRect" presStyleCnt="0"/>
      <dgm:spPr/>
    </dgm:pt>
    <dgm:pt modelId="{6B3BB2E0-EA0F-4210-AADB-D510F80F3646}" type="pres">
      <dgm:prSet presAssocID="{218CABA9-8BE1-4C0C-99CB-2BDD5D6F9650}" presName="textRect" presStyleLbl="revTx" presStyleIdx="0" presStyleCnt="4">
        <dgm:presLayoutVars>
          <dgm:chMax val="1"/>
          <dgm:chPref val="1"/>
        </dgm:presLayoutVars>
      </dgm:prSet>
      <dgm:spPr/>
    </dgm:pt>
    <dgm:pt modelId="{7806AB83-33FE-43EA-B233-7C4BFC404DA0}" type="pres">
      <dgm:prSet presAssocID="{8433C743-AC0E-4763-880F-66E1A216AD58}" presName="sibTrans" presStyleCnt="0"/>
      <dgm:spPr/>
    </dgm:pt>
    <dgm:pt modelId="{28B5FCD4-95BD-4284-BFB8-73EEA06A45A7}" type="pres">
      <dgm:prSet presAssocID="{1298C388-3614-46C1-9641-B7AF9A8DFE79}" presName="compNode" presStyleCnt="0"/>
      <dgm:spPr/>
    </dgm:pt>
    <dgm:pt modelId="{0A5A094A-D641-4103-BC81-75AFCD8AD099}" type="pres">
      <dgm:prSet presAssocID="{1298C388-3614-46C1-9641-B7AF9A8DFE7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38E0861B-144B-4421-B269-9E238BC03CCB}" type="pres">
      <dgm:prSet presAssocID="{1298C388-3614-46C1-9641-B7AF9A8DFE79}" presName="spaceRect" presStyleCnt="0"/>
      <dgm:spPr/>
    </dgm:pt>
    <dgm:pt modelId="{71443C1D-FE12-44A0-8173-31C75EF85352}" type="pres">
      <dgm:prSet presAssocID="{1298C388-3614-46C1-9641-B7AF9A8DFE79}" presName="textRect" presStyleLbl="revTx" presStyleIdx="1" presStyleCnt="4">
        <dgm:presLayoutVars>
          <dgm:chMax val="1"/>
          <dgm:chPref val="1"/>
        </dgm:presLayoutVars>
      </dgm:prSet>
      <dgm:spPr/>
    </dgm:pt>
    <dgm:pt modelId="{0747682D-9E64-4051-BD89-46F9E7F61CB4}" type="pres">
      <dgm:prSet presAssocID="{CC8EB8BF-AFB0-4E55-B9F0-C81AAF93249B}" presName="sibTrans" presStyleCnt="0"/>
      <dgm:spPr/>
    </dgm:pt>
    <dgm:pt modelId="{6E7EA075-4E25-4AF1-9C0A-5E0E936AD6F7}" type="pres">
      <dgm:prSet presAssocID="{21DD0A49-6DF1-4BF1-A1B9-6F3E02C77330}" presName="compNode" presStyleCnt="0"/>
      <dgm:spPr/>
    </dgm:pt>
    <dgm:pt modelId="{E3501CD7-31FD-42F8-9D1E-B4504E552D3B}" type="pres">
      <dgm:prSet presAssocID="{21DD0A49-6DF1-4BF1-A1B9-6F3E02C773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BC8ED474-D240-4297-830D-A109F7368953}" type="pres">
      <dgm:prSet presAssocID="{21DD0A49-6DF1-4BF1-A1B9-6F3E02C77330}" presName="spaceRect" presStyleCnt="0"/>
      <dgm:spPr/>
    </dgm:pt>
    <dgm:pt modelId="{9DC610CB-B0AE-47F1-A8F6-ECAB42D650DB}" type="pres">
      <dgm:prSet presAssocID="{21DD0A49-6DF1-4BF1-A1B9-6F3E02C77330}" presName="textRect" presStyleLbl="revTx" presStyleIdx="2" presStyleCnt="4">
        <dgm:presLayoutVars>
          <dgm:chMax val="1"/>
          <dgm:chPref val="1"/>
        </dgm:presLayoutVars>
      </dgm:prSet>
      <dgm:spPr/>
    </dgm:pt>
    <dgm:pt modelId="{29F85EAF-CE0A-4236-8CC2-70D5A5FA39D3}" type="pres">
      <dgm:prSet presAssocID="{13022FC8-8B21-47E6-A960-17531AE65630}" presName="sibTrans" presStyleCnt="0"/>
      <dgm:spPr/>
    </dgm:pt>
    <dgm:pt modelId="{94E671F7-F91E-41EC-84E0-E38F5B25F145}" type="pres">
      <dgm:prSet presAssocID="{BC0461E8-4815-4E42-AABF-F02B0D843BA0}" presName="compNode" presStyleCnt="0"/>
      <dgm:spPr/>
    </dgm:pt>
    <dgm:pt modelId="{04FC2E51-FEE0-4BDA-B89D-431A34776E4C}" type="pres">
      <dgm:prSet presAssocID="{BC0461E8-4815-4E42-AABF-F02B0D843BA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ximize"/>
        </a:ext>
      </dgm:extLst>
    </dgm:pt>
    <dgm:pt modelId="{D9C782A1-E3F4-48A7-AE65-6E0AC7F3D3EA}" type="pres">
      <dgm:prSet presAssocID="{BC0461E8-4815-4E42-AABF-F02B0D843BA0}" presName="spaceRect" presStyleCnt="0"/>
      <dgm:spPr/>
    </dgm:pt>
    <dgm:pt modelId="{3AC32104-D769-4CC5-B82B-F11C835C4628}" type="pres">
      <dgm:prSet presAssocID="{BC0461E8-4815-4E42-AABF-F02B0D843BA0}" presName="textRect" presStyleLbl="revTx" presStyleIdx="3" presStyleCnt="4">
        <dgm:presLayoutVars>
          <dgm:chMax val="1"/>
          <dgm:chPref val="1"/>
        </dgm:presLayoutVars>
      </dgm:prSet>
      <dgm:spPr/>
    </dgm:pt>
  </dgm:ptLst>
  <dgm:cxnLst>
    <dgm:cxn modelId="{DFD58305-CC47-4ACC-98E6-A11CD64FECAF}" type="presOf" srcId="{1298C388-3614-46C1-9641-B7AF9A8DFE79}" destId="{71443C1D-FE12-44A0-8173-31C75EF85352}" srcOrd="0" destOrd="0" presId="urn:microsoft.com/office/officeart/2018/2/layout/IconLabelList"/>
    <dgm:cxn modelId="{A4A33326-6399-43DE-AF29-512C60172312}" srcId="{64A2E145-6AD4-41F8-9E90-A6A6E1E25A28}" destId="{BC0461E8-4815-4E42-AABF-F02B0D843BA0}" srcOrd="3" destOrd="0" parTransId="{04A2E810-D20E-402E-A849-AF5C03093C03}" sibTransId="{439D4DDB-4B5E-4F6A-A5D1-33279A2BC713}"/>
    <dgm:cxn modelId="{705E2C69-62EA-4A50-A845-B9D6D11A02CA}" srcId="{64A2E145-6AD4-41F8-9E90-A6A6E1E25A28}" destId="{21DD0A49-6DF1-4BF1-A1B9-6F3E02C77330}" srcOrd="2" destOrd="0" parTransId="{E6F2FF68-A2C4-4FA0-B6CA-2C7A6D09B59E}" sibTransId="{13022FC8-8B21-47E6-A960-17531AE65630}"/>
    <dgm:cxn modelId="{7A1BD098-F7E4-49FC-B178-2CC3E102E6BA}" type="presOf" srcId="{218CABA9-8BE1-4C0C-99CB-2BDD5D6F9650}" destId="{6B3BB2E0-EA0F-4210-AADB-D510F80F3646}" srcOrd="0" destOrd="0" presId="urn:microsoft.com/office/officeart/2018/2/layout/IconLabelList"/>
    <dgm:cxn modelId="{BCFB2699-C375-4094-982C-DBBD43043368}" srcId="{64A2E145-6AD4-41F8-9E90-A6A6E1E25A28}" destId="{218CABA9-8BE1-4C0C-99CB-2BDD5D6F9650}" srcOrd="0" destOrd="0" parTransId="{99FE80A4-9F29-46EB-A1D9-8731506C53C9}" sibTransId="{8433C743-AC0E-4763-880F-66E1A216AD58}"/>
    <dgm:cxn modelId="{EA6C9FA2-917F-49D5-8408-B9C032BDD0EE}" type="presOf" srcId="{BC0461E8-4815-4E42-AABF-F02B0D843BA0}" destId="{3AC32104-D769-4CC5-B82B-F11C835C4628}" srcOrd="0" destOrd="0" presId="urn:microsoft.com/office/officeart/2018/2/layout/IconLabelList"/>
    <dgm:cxn modelId="{CFB989A9-AB94-4D5D-B3D7-B1861C2D76F7}" srcId="{64A2E145-6AD4-41F8-9E90-A6A6E1E25A28}" destId="{1298C388-3614-46C1-9641-B7AF9A8DFE79}" srcOrd="1" destOrd="0" parTransId="{CFE0FE29-7638-4437-9480-71326F4CD44A}" sibTransId="{CC8EB8BF-AFB0-4E55-B9F0-C81AAF93249B}"/>
    <dgm:cxn modelId="{47E87AE5-0704-4710-95F6-7CE00CD6792F}" type="presOf" srcId="{21DD0A49-6DF1-4BF1-A1B9-6F3E02C77330}" destId="{9DC610CB-B0AE-47F1-A8F6-ECAB42D650DB}" srcOrd="0" destOrd="0" presId="urn:microsoft.com/office/officeart/2018/2/layout/IconLabelList"/>
    <dgm:cxn modelId="{3011D8E7-0098-4915-8DF7-00B69FDAB19F}" type="presOf" srcId="{64A2E145-6AD4-41F8-9E90-A6A6E1E25A28}" destId="{0E12E2A3-2419-4706-94E6-07F7367750C6}" srcOrd="0" destOrd="0" presId="urn:microsoft.com/office/officeart/2018/2/layout/IconLabelList"/>
    <dgm:cxn modelId="{256EC0AE-7034-44A1-B555-F17B8839AE60}" type="presParOf" srcId="{0E12E2A3-2419-4706-94E6-07F7367750C6}" destId="{AD4B977C-C1BF-42D4-8606-DA326A20F194}" srcOrd="0" destOrd="0" presId="urn:microsoft.com/office/officeart/2018/2/layout/IconLabelList"/>
    <dgm:cxn modelId="{3D78E255-D4E3-45AE-BEB1-4244AACC5595}" type="presParOf" srcId="{AD4B977C-C1BF-42D4-8606-DA326A20F194}" destId="{E9EF3758-98C3-4A03-BB17-8C74BD92AAE3}" srcOrd="0" destOrd="0" presId="urn:microsoft.com/office/officeart/2018/2/layout/IconLabelList"/>
    <dgm:cxn modelId="{449899A9-8185-4E0C-A3B6-337E480580A8}" type="presParOf" srcId="{AD4B977C-C1BF-42D4-8606-DA326A20F194}" destId="{C0BCBE71-A026-4B2F-97CA-06D877E6811E}" srcOrd="1" destOrd="0" presId="urn:microsoft.com/office/officeart/2018/2/layout/IconLabelList"/>
    <dgm:cxn modelId="{DAEA4872-E19C-4073-BD39-FBABDCCA40C8}" type="presParOf" srcId="{AD4B977C-C1BF-42D4-8606-DA326A20F194}" destId="{6B3BB2E0-EA0F-4210-AADB-D510F80F3646}" srcOrd="2" destOrd="0" presId="urn:microsoft.com/office/officeart/2018/2/layout/IconLabelList"/>
    <dgm:cxn modelId="{9DE69186-5DFA-496A-88D1-517BDF77B181}" type="presParOf" srcId="{0E12E2A3-2419-4706-94E6-07F7367750C6}" destId="{7806AB83-33FE-43EA-B233-7C4BFC404DA0}" srcOrd="1" destOrd="0" presId="urn:microsoft.com/office/officeart/2018/2/layout/IconLabelList"/>
    <dgm:cxn modelId="{D1D4BDE1-CD16-4AAB-B797-AA8A9E61A6DA}" type="presParOf" srcId="{0E12E2A3-2419-4706-94E6-07F7367750C6}" destId="{28B5FCD4-95BD-4284-BFB8-73EEA06A45A7}" srcOrd="2" destOrd="0" presId="urn:microsoft.com/office/officeart/2018/2/layout/IconLabelList"/>
    <dgm:cxn modelId="{5E69DDF5-800F-43FD-AA6A-F32713E7D21E}" type="presParOf" srcId="{28B5FCD4-95BD-4284-BFB8-73EEA06A45A7}" destId="{0A5A094A-D641-4103-BC81-75AFCD8AD099}" srcOrd="0" destOrd="0" presId="urn:microsoft.com/office/officeart/2018/2/layout/IconLabelList"/>
    <dgm:cxn modelId="{6D419AD3-FBCF-4F2A-AA73-BC543B408EF8}" type="presParOf" srcId="{28B5FCD4-95BD-4284-BFB8-73EEA06A45A7}" destId="{38E0861B-144B-4421-B269-9E238BC03CCB}" srcOrd="1" destOrd="0" presId="urn:microsoft.com/office/officeart/2018/2/layout/IconLabelList"/>
    <dgm:cxn modelId="{9BA0AB65-E2EA-4269-9E72-AF5F7CBC7638}" type="presParOf" srcId="{28B5FCD4-95BD-4284-BFB8-73EEA06A45A7}" destId="{71443C1D-FE12-44A0-8173-31C75EF85352}" srcOrd="2" destOrd="0" presId="urn:microsoft.com/office/officeart/2018/2/layout/IconLabelList"/>
    <dgm:cxn modelId="{C73974AF-57C0-4851-A1C3-2A6A3265BD66}" type="presParOf" srcId="{0E12E2A3-2419-4706-94E6-07F7367750C6}" destId="{0747682D-9E64-4051-BD89-46F9E7F61CB4}" srcOrd="3" destOrd="0" presId="urn:microsoft.com/office/officeart/2018/2/layout/IconLabelList"/>
    <dgm:cxn modelId="{295F5F79-3D7E-4DDF-BC7F-2619FF9002B2}" type="presParOf" srcId="{0E12E2A3-2419-4706-94E6-07F7367750C6}" destId="{6E7EA075-4E25-4AF1-9C0A-5E0E936AD6F7}" srcOrd="4" destOrd="0" presId="urn:microsoft.com/office/officeart/2018/2/layout/IconLabelList"/>
    <dgm:cxn modelId="{499F9127-F941-4C76-935E-22D7F0462DE9}" type="presParOf" srcId="{6E7EA075-4E25-4AF1-9C0A-5E0E936AD6F7}" destId="{E3501CD7-31FD-42F8-9D1E-B4504E552D3B}" srcOrd="0" destOrd="0" presId="urn:microsoft.com/office/officeart/2018/2/layout/IconLabelList"/>
    <dgm:cxn modelId="{6DC6A350-0121-4658-B2F0-E740EF574965}" type="presParOf" srcId="{6E7EA075-4E25-4AF1-9C0A-5E0E936AD6F7}" destId="{BC8ED474-D240-4297-830D-A109F7368953}" srcOrd="1" destOrd="0" presId="urn:microsoft.com/office/officeart/2018/2/layout/IconLabelList"/>
    <dgm:cxn modelId="{19D53B29-CB4B-4312-BF56-20D2213181F5}" type="presParOf" srcId="{6E7EA075-4E25-4AF1-9C0A-5E0E936AD6F7}" destId="{9DC610CB-B0AE-47F1-A8F6-ECAB42D650DB}" srcOrd="2" destOrd="0" presId="urn:microsoft.com/office/officeart/2018/2/layout/IconLabelList"/>
    <dgm:cxn modelId="{9B5C30CF-B493-4BEA-A6FE-EE1AF792F2D5}" type="presParOf" srcId="{0E12E2A3-2419-4706-94E6-07F7367750C6}" destId="{29F85EAF-CE0A-4236-8CC2-70D5A5FA39D3}" srcOrd="5" destOrd="0" presId="urn:microsoft.com/office/officeart/2018/2/layout/IconLabelList"/>
    <dgm:cxn modelId="{734886DB-BED9-4A8D-96F8-CE44C2450297}" type="presParOf" srcId="{0E12E2A3-2419-4706-94E6-07F7367750C6}" destId="{94E671F7-F91E-41EC-84E0-E38F5B25F145}" srcOrd="6" destOrd="0" presId="urn:microsoft.com/office/officeart/2018/2/layout/IconLabelList"/>
    <dgm:cxn modelId="{253D8F8A-DA7F-4088-8EF6-473BC33A5944}" type="presParOf" srcId="{94E671F7-F91E-41EC-84E0-E38F5B25F145}" destId="{04FC2E51-FEE0-4BDA-B89D-431A34776E4C}" srcOrd="0" destOrd="0" presId="urn:microsoft.com/office/officeart/2018/2/layout/IconLabelList"/>
    <dgm:cxn modelId="{C356B9D1-18D0-45FF-9321-773B7F6C9FD2}" type="presParOf" srcId="{94E671F7-F91E-41EC-84E0-E38F5B25F145}" destId="{D9C782A1-E3F4-48A7-AE65-6E0AC7F3D3EA}" srcOrd="1" destOrd="0" presId="urn:microsoft.com/office/officeart/2018/2/layout/IconLabelList"/>
    <dgm:cxn modelId="{4DFF4FD9-5A5E-4A9C-B90D-689D15BC1BA1}" type="presParOf" srcId="{94E671F7-F91E-41EC-84E0-E38F5B25F145}" destId="{3AC32104-D769-4CC5-B82B-F11C835C462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3F850-A2A3-4C39-BDAD-2A7B9580DC7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EF0D5F8-896A-4EED-9694-F4B8ABB54FB4}">
      <dgm:prSet/>
      <dgm:spPr/>
      <dgm:t>
        <a:bodyPr/>
        <a:lstStyle/>
        <a:p>
          <a:r>
            <a:rPr lang="en-US"/>
            <a:t>Provide training on funding options like HUD programs.</a:t>
          </a:r>
        </a:p>
      </dgm:t>
    </dgm:pt>
    <dgm:pt modelId="{4A256852-E437-4D24-8343-AF5AA3E71B4D}" type="parTrans" cxnId="{ACC14D17-7CFE-4481-92CC-DEF840DC546A}">
      <dgm:prSet/>
      <dgm:spPr/>
      <dgm:t>
        <a:bodyPr/>
        <a:lstStyle/>
        <a:p>
          <a:endParaRPr lang="en-US"/>
        </a:p>
      </dgm:t>
    </dgm:pt>
    <dgm:pt modelId="{532F4F7E-9DE0-43F7-8B45-B1429AE1B44E}" type="sibTrans" cxnId="{ACC14D17-7CFE-4481-92CC-DEF840DC546A}">
      <dgm:prSet/>
      <dgm:spPr/>
      <dgm:t>
        <a:bodyPr/>
        <a:lstStyle/>
        <a:p>
          <a:endParaRPr lang="en-US"/>
        </a:p>
      </dgm:t>
    </dgm:pt>
    <dgm:pt modelId="{9A3E5FA3-F8F1-464C-BA3B-1A9E97D11610}">
      <dgm:prSet/>
      <dgm:spPr/>
      <dgm:t>
        <a:bodyPr/>
        <a:lstStyle/>
        <a:p>
          <a:r>
            <a:rPr lang="en-US"/>
            <a:t>Demonstrate the economic impact of housing developments.</a:t>
          </a:r>
        </a:p>
      </dgm:t>
    </dgm:pt>
    <dgm:pt modelId="{504E4654-E81C-4704-A404-819935797CB7}" type="parTrans" cxnId="{E0652E2B-0221-463B-9A5A-911F6707B32C}">
      <dgm:prSet/>
      <dgm:spPr/>
      <dgm:t>
        <a:bodyPr/>
        <a:lstStyle/>
        <a:p>
          <a:endParaRPr lang="en-US"/>
        </a:p>
      </dgm:t>
    </dgm:pt>
    <dgm:pt modelId="{35C17F0F-1BF4-46FD-8553-5F576114D590}" type="sibTrans" cxnId="{E0652E2B-0221-463B-9A5A-911F6707B32C}">
      <dgm:prSet/>
      <dgm:spPr/>
      <dgm:t>
        <a:bodyPr/>
        <a:lstStyle/>
        <a:p>
          <a:endParaRPr lang="en-US"/>
        </a:p>
      </dgm:t>
    </dgm:pt>
    <dgm:pt modelId="{0F23E460-10A6-432C-9AAA-94C612FC8DE4}">
      <dgm:prSet/>
      <dgm:spPr/>
      <dgm:t>
        <a:bodyPr/>
        <a:lstStyle/>
        <a:p>
          <a:r>
            <a:rPr lang="en-US"/>
            <a:t>Engage leaders in the planning process from the start.</a:t>
          </a:r>
        </a:p>
      </dgm:t>
    </dgm:pt>
    <dgm:pt modelId="{D778B1F6-BA64-4896-9A83-3E8774644C3A}" type="parTrans" cxnId="{2D32EFB0-348C-4079-B82E-975CF3123D42}">
      <dgm:prSet/>
      <dgm:spPr/>
      <dgm:t>
        <a:bodyPr/>
        <a:lstStyle/>
        <a:p>
          <a:endParaRPr lang="en-US"/>
        </a:p>
      </dgm:t>
    </dgm:pt>
    <dgm:pt modelId="{339900D7-FAED-44CB-A478-642E1C735D5D}" type="sibTrans" cxnId="{2D32EFB0-348C-4079-B82E-975CF3123D42}">
      <dgm:prSet/>
      <dgm:spPr/>
      <dgm:t>
        <a:bodyPr/>
        <a:lstStyle/>
        <a:p>
          <a:endParaRPr lang="en-US"/>
        </a:p>
      </dgm:t>
    </dgm:pt>
    <dgm:pt modelId="{1CBE3924-0069-435C-8FDC-84C07A3EB9B4}">
      <dgm:prSet/>
      <dgm:spPr/>
      <dgm:t>
        <a:bodyPr/>
        <a:lstStyle/>
        <a:p>
          <a:r>
            <a:rPr lang="en-US"/>
            <a:t>Example: Workshops on leveraging Indian Housing Block Grants.</a:t>
          </a:r>
        </a:p>
      </dgm:t>
    </dgm:pt>
    <dgm:pt modelId="{59000434-D271-4CB0-8C85-BECFAB2378DB}" type="parTrans" cxnId="{A3E17E39-ADD7-47D1-BE5C-0366EAFBB61B}">
      <dgm:prSet/>
      <dgm:spPr/>
      <dgm:t>
        <a:bodyPr/>
        <a:lstStyle/>
        <a:p>
          <a:endParaRPr lang="en-US"/>
        </a:p>
      </dgm:t>
    </dgm:pt>
    <dgm:pt modelId="{3920BCB5-6506-49C3-87C1-603E30F927E1}" type="sibTrans" cxnId="{A3E17E39-ADD7-47D1-BE5C-0366EAFBB61B}">
      <dgm:prSet/>
      <dgm:spPr/>
      <dgm:t>
        <a:bodyPr/>
        <a:lstStyle/>
        <a:p>
          <a:endParaRPr lang="en-US"/>
        </a:p>
      </dgm:t>
    </dgm:pt>
    <dgm:pt modelId="{D261312B-FF30-4A43-815E-6129AF86599A}" type="pres">
      <dgm:prSet presAssocID="{3483F850-A2A3-4C39-BDAD-2A7B9580DC7B}" presName="linear" presStyleCnt="0">
        <dgm:presLayoutVars>
          <dgm:animLvl val="lvl"/>
          <dgm:resizeHandles val="exact"/>
        </dgm:presLayoutVars>
      </dgm:prSet>
      <dgm:spPr/>
    </dgm:pt>
    <dgm:pt modelId="{E20336FA-9FB3-6142-AEBD-E26F998FD9CB}" type="pres">
      <dgm:prSet presAssocID="{1EF0D5F8-896A-4EED-9694-F4B8ABB54FB4}" presName="parentText" presStyleLbl="node1" presStyleIdx="0" presStyleCnt="4">
        <dgm:presLayoutVars>
          <dgm:chMax val="0"/>
          <dgm:bulletEnabled val="1"/>
        </dgm:presLayoutVars>
      </dgm:prSet>
      <dgm:spPr/>
    </dgm:pt>
    <dgm:pt modelId="{CFEC99AA-24AD-B643-8E25-23355F295069}" type="pres">
      <dgm:prSet presAssocID="{532F4F7E-9DE0-43F7-8B45-B1429AE1B44E}" presName="spacer" presStyleCnt="0"/>
      <dgm:spPr/>
    </dgm:pt>
    <dgm:pt modelId="{BAF41AB2-E9FC-E64F-B1C9-1D912E91EE99}" type="pres">
      <dgm:prSet presAssocID="{9A3E5FA3-F8F1-464C-BA3B-1A9E97D11610}" presName="parentText" presStyleLbl="node1" presStyleIdx="1" presStyleCnt="4">
        <dgm:presLayoutVars>
          <dgm:chMax val="0"/>
          <dgm:bulletEnabled val="1"/>
        </dgm:presLayoutVars>
      </dgm:prSet>
      <dgm:spPr/>
    </dgm:pt>
    <dgm:pt modelId="{A659EE01-5815-9D4C-8B89-C95F494C2193}" type="pres">
      <dgm:prSet presAssocID="{35C17F0F-1BF4-46FD-8553-5F576114D590}" presName="spacer" presStyleCnt="0"/>
      <dgm:spPr/>
    </dgm:pt>
    <dgm:pt modelId="{90B425F8-9108-A64B-990C-404ACA03DE23}" type="pres">
      <dgm:prSet presAssocID="{0F23E460-10A6-432C-9AAA-94C612FC8DE4}" presName="parentText" presStyleLbl="node1" presStyleIdx="2" presStyleCnt="4">
        <dgm:presLayoutVars>
          <dgm:chMax val="0"/>
          <dgm:bulletEnabled val="1"/>
        </dgm:presLayoutVars>
      </dgm:prSet>
      <dgm:spPr/>
    </dgm:pt>
    <dgm:pt modelId="{C0F9AE63-96AD-5940-B4EB-EEA1ABEBB160}" type="pres">
      <dgm:prSet presAssocID="{339900D7-FAED-44CB-A478-642E1C735D5D}" presName="spacer" presStyleCnt="0"/>
      <dgm:spPr/>
    </dgm:pt>
    <dgm:pt modelId="{7ED1F3E7-21BF-1541-8D91-BFE9BB170ACA}" type="pres">
      <dgm:prSet presAssocID="{1CBE3924-0069-435C-8FDC-84C07A3EB9B4}" presName="parentText" presStyleLbl="node1" presStyleIdx="3" presStyleCnt="4">
        <dgm:presLayoutVars>
          <dgm:chMax val="0"/>
          <dgm:bulletEnabled val="1"/>
        </dgm:presLayoutVars>
      </dgm:prSet>
      <dgm:spPr/>
    </dgm:pt>
  </dgm:ptLst>
  <dgm:cxnLst>
    <dgm:cxn modelId="{ACC14D17-7CFE-4481-92CC-DEF840DC546A}" srcId="{3483F850-A2A3-4C39-BDAD-2A7B9580DC7B}" destId="{1EF0D5F8-896A-4EED-9694-F4B8ABB54FB4}" srcOrd="0" destOrd="0" parTransId="{4A256852-E437-4D24-8343-AF5AA3E71B4D}" sibTransId="{532F4F7E-9DE0-43F7-8B45-B1429AE1B44E}"/>
    <dgm:cxn modelId="{5BB11C24-9F9C-7D45-B189-ECF953419C14}" type="presOf" srcId="{0F23E460-10A6-432C-9AAA-94C612FC8DE4}" destId="{90B425F8-9108-A64B-990C-404ACA03DE23}" srcOrd="0" destOrd="0" presId="urn:microsoft.com/office/officeart/2005/8/layout/vList2"/>
    <dgm:cxn modelId="{E0652E2B-0221-463B-9A5A-911F6707B32C}" srcId="{3483F850-A2A3-4C39-BDAD-2A7B9580DC7B}" destId="{9A3E5FA3-F8F1-464C-BA3B-1A9E97D11610}" srcOrd="1" destOrd="0" parTransId="{504E4654-E81C-4704-A404-819935797CB7}" sibTransId="{35C17F0F-1BF4-46FD-8553-5F576114D590}"/>
    <dgm:cxn modelId="{A3E17E39-ADD7-47D1-BE5C-0366EAFBB61B}" srcId="{3483F850-A2A3-4C39-BDAD-2A7B9580DC7B}" destId="{1CBE3924-0069-435C-8FDC-84C07A3EB9B4}" srcOrd="3" destOrd="0" parTransId="{59000434-D271-4CB0-8C85-BECFAB2378DB}" sibTransId="{3920BCB5-6506-49C3-87C1-603E30F927E1}"/>
    <dgm:cxn modelId="{0E98D261-3763-F241-923E-29024F769399}" type="presOf" srcId="{9A3E5FA3-F8F1-464C-BA3B-1A9E97D11610}" destId="{BAF41AB2-E9FC-E64F-B1C9-1D912E91EE99}" srcOrd="0" destOrd="0" presId="urn:microsoft.com/office/officeart/2005/8/layout/vList2"/>
    <dgm:cxn modelId="{1FA1D468-8B15-CB4F-96C1-F7B76350B148}" type="presOf" srcId="{1CBE3924-0069-435C-8FDC-84C07A3EB9B4}" destId="{7ED1F3E7-21BF-1541-8D91-BFE9BB170ACA}" srcOrd="0" destOrd="0" presId="urn:microsoft.com/office/officeart/2005/8/layout/vList2"/>
    <dgm:cxn modelId="{2D32EFB0-348C-4079-B82E-975CF3123D42}" srcId="{3483F850-A2A3-4C39-BDAD-2A7B9580DC7B}" destId="{0F23E460-10A6-432C-9AAA-94C612FC8DE4}" srcOrd="2" destOrd="0" parTransId="{D778B1F6-BA64-4896-9A83-3E8774644C3A}" sibTransId="{339900D7-FAED-44CB-A478-642E1C735D5D}"/>
    <dgm:cxn modelId="{AA2CDDC0-7CA8-714C-9447-FFFB1AE696E3}" type="presOf" srcId="{3483F850-A2A3-4C39-BDAD-2A7B9580DC7B}" destId="{D261312B-FF30-4A43-815E-6129AF86599A}" srcOrd="0" destOrd="0" presId="urn:microsoft.com/office/officeart/2005/8/layout/vList2"/>
    <dgm:cxn modelId="{1768A1F0-7327-3E42-AB8E-299B6168D39C}" type="presOf" srcId="{1EF0D5F8-896A-4EED-9694-F4B8ABB54FB4}" destId="{E20336FA-9FB3-6142-AEBD-E26F998FD9CB}" srcOrd="0" destOrd="0" presId="urn:microsoft.com/office/officeart/2005/8/layout/vList2"/>
    <dgm:cxn modelId="{ACC41DD2-E801-3E47-9143-7886FEA90DAB}" type="presParOf" srcId="{D261312B-FF30-4A43-815E-6129AF86599A}" destId="{E20336FA-9FB3-6142-AEBD-E26F998FD9CB}" srcOrd="0" destOrd="0" presId="urn:microsoft.com/office/officeart/2005/8/layout/vList2"/>
    <dgm:cxn modelId="{30A4681E-A3E8-1740-B2AB-0CF29FE5ED36}" type="presParOf" srcId="{D261312B-FF30-4A43-815E-6129AF86599A}" destId="{CFEC99AA-24AD-B643-8E25-23355F295069}" srcOrd="1" destOrd="0" presId="urn:microsoft.com/office/officeart/2005/8/layout/vList2"/>
    <dgm:cxn modelId="{F8DA28D7-2BB8-0B48-AEF7-81E140BE5961}" type="presParOf" srcId="{D261312B-FF30-4A43-815E-6129AF86599A}" destId="{BAF41AB2-E9FC-E64F-B1C9-1D912E91EE99}" srcOrd="2" destOrd="0" presId="urn:microsoft.com/office/officeart/2005/8/layout/vList2"/>
    <dgm:cxn modelId="{703DF57F-6D78-814A-A3D4-C64529151614}" type="presParOf" srcId="{D261312B-FF30-4A43-815E-6129AF86599A}" destId="{A659EE01-5815-9D4C-8B89-C95F494C2193}" srcOrd="3" destOrd="0" presId="urn:microsoft.com/office/officeart/2005/8/layout/vList2"/>
    <dgm:cxn modelId="{7D3169C0-1C21-5446-82EE-31D5BCAE464D}" type="presParOf" srcId="{D261312B-FF30-4A43-815E-6129AF86599A}" destId="{90B425F8-9108-A64B-990C-404ACA03DE23}" srcOrd="4" destOrd="0" presId="urn:microsoft.com/office/officeart/2005/8/layout/vList2"/>
    <dgm:cxn modelId="{24A3B3EC-B7E0-844A-8C26-6F34E0886323}" type="presParOf" srcId="{D261312B-FF30-4A43-815E-6129AF86599A}" destId="{C0F9AE63-96AD-5940-B4EB-EEA1ABEBB160}" srcOrd="5" destOrd="0" presId="urn:microsoft.com/office/officeart/2005/8/layout/vList2"/>
    <dgm:cxn modelId="{3E845822-C34F-5142-9476-DC670E481F8D}" type="presParOf" srcId="{D261312B-FF30-4A43-815E-6129AF86599A}" destId="{7ED1F3E7-21BF-1541-8D91-BFE9BB170AC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473F02-7C54-4E61-B6FE-1A5223C4239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E71896F-9748-49D6-A74E-AEF7F5D6B283}">
      <dgm:prSet/>
      <dgm:spPr/>
      <dgm:t>
        <a:bodyPr/>
        <a:lstStyle/>
        <a:p>
          <a:r>
            <a:rPr lang="en-US"/>
            <a:t>Tribal finance and grants management often lack resources.</a:t>
          </a:r>
        </a:p>
      </dgm:t>
    </dgm:pt>
    <dgm:pt modelId="{4BB8564E-9906-45CA-9356-7EC7C7B15DF4}" type="parTrans" cxnId="{DFB299A8-BBF7-49E5-8A00-06222C4F08CF}">
      <dgm:prSet/>
      <dgm:spPr/>
      <dgm:t>
        <a:bodyPr/>
        <a:lstStyle/>
        <a:p>
          <a:endParaRPr lang="en-US"/>
        </a:p>
      </dgm:t>
    </dgm:pt>
    <dgm:pt modelId="{20CC0E75-8B8F-4187-B857-02A4411E4EB3}" type="sibTrans" cxnId="{DFB299A8-BBF7-49E5-8A00-06222C4F08CF}">
      <dgm:prSet/>
      <dgm:spPr/>
      <dgm:t>
        <a:bodyPr/>
        <a:lstStyle/>
        <a:p>
          <a:endParaRPr lang="en-US"/>
        </a:p>
      </dgm:t>
    </dgm:pt>
    <dgm:pt modelId="{10F0C5D2-AACF-4D1B-B3BB-294EEB2845E0}">
      <dgm:prSet/>
      <dgm:spPr/>
      <dgm:t>
        <a:bodyPr/>
        <a:lstStyle/>
        <a:p>
          <a:r>
            <a:rPr lang="en-US"/>
            <a:t>Capacity issues hinder grant applications and project execution.</a:t>
          </a:r>
        </a:p>
      </dgm:t>
    </dgm:pt>
    <dgm:pt modelId="{7025B12A-C414-4EFA-B455-717FD2AAA29E}" type="parTrans" cxnId="{6FD8B2C6-8000-4F7A-96EA-E2E2F080351E}">
      <dgm:prSet/>
      <dgm:spPr/>
      <dgm:t>
        <a:bodyPr/>
        <a:lstStyle/>
        <a:p>
          <a:endParaRPr lang="en-US"/>
        </a:p>
      </dgm:t>
    </dgm:pt>
    <dgm:pt modelId="{C31B2CD9-C823-4F5A-BCAC-7E485ADE0CE3}" type="sibTrans" cxnId="{6FD8B2C6-8000-4F7A-96EA-E2E2F080351E}">
      <dgm:prSet/>
      <dgm:spPr/>
      <dgm:t>
        <a:bodyPr/>
        <a:lstStyle/>
        <a:p>
          <a:endParaRPr lang="en-US"/>
        </a:p>
      </dgm:t>
    </dgm:pt>
    <dgm:pt modelId="{13487A77-F7B6-4226-82DA-8814B4D996F4}">
      <dgm:prSet/>
      <dgm:spPr/>
      <dgm:t>
        <a:bodyPr/>
        <a:lstStyle/>
        <a:p>
          <a:r>
            <a:rPr lang="en-US"/>
            <a:t>Solution: Invest in training and technology for tribal staff.</a:t>
          </a:r>
        </a:p>
      </dgm:t>
    </dgm:pt>
    <dgm:pt modelId="{50E477BB-5C0B-40BF-938A-D10E34E3AE2B}" type="parTrans" cxnId="{579707A9-F5E1-468F-A12F-167920DCF82E}">
      <dgm:prSet/>
      <dgm:spPr/>
      <dgm:t>
        <a:bodyPr/>
        <a:lstStyle/>
        <a:p>
          <a:endParaRPr lang="en-US"/>
        </a:p>
      </dgm:t>
    </dgm:pt>
    <dgm:pt modelId="{F0DDC79D-4296-466B-ABB5-30F4AED447A9}" type="sibTrans" cxnId="{579707A9-F5E1-468F-A12F-167920DCF82E}">
      <dgm:prSet/>
      <dgm:spPr/>
      <dgm:t>
        <a:bodyPr/>
        <a:lstStyle/>
        <a:p>
          <a:endParaRPr lang="en-US"/>
        </a:p>
      </dgm:t>
    </dgm:pt>
    <dgm:pt modelId="{2C85BE88-A21C-4341-89F2-F29CDA69DB45}">
      <dgm:prSet/>
      <dgm:spPr/>
      <dgm:t>
        <a:bodyPr/>
        <a:lstStyle/>
        <a:p>
          <a:r>
            <a:rPr lang="en-US"/>
            <a:t>Leverage partnerships with TDHEs for grant administration.</a:t>
          </a:r>
        </a:p>
      </dgm:t>
    </dgm:pt>
    <dgm:pt modelId="{EE45E5F0-1DBA-476D-A4B6-407A29F7B638}" type="parTrans" cxnId="{0FAA8741-D5BE-408F-A54C-69DBA21755C9}">
      <dgm:prSet/>
      <dgm:spPr/>
      <dgm:t>
        <a:bodyPr/>
        <a:lstStyle/>
        <a:p>
          <a:endParaRPr lang="en-US"/>
        </a:p>
      </dgm:t>
    </dgm:pt>
    <dgm:pt modelId="{41DEC0F7-1DB9-4CC1-923A-FE5EDC60C7A0}" type="sibTrans" cxnId="{0FAA8741-D5BE-408F-A54C-69DBA21755C9}">
      <dgm:prSet/>
      <dgm:spPr/>
      <dgm:t>
        <a:bodyPr/>
        <a:lstStyle/>
        <a:p>
          <a:endParaRPr lang="en-US"/>
        </a:p>
      </dgm:t>
    </dgm:pt>
    <dgm:pt modelId="{66562A6B-68AF-814D-B740-264A9A3CE354}" type="pres">
      <dgm:prSet presAssocID="{CC473F02-7C54-4E61-B6FE-1A5223C42393}" presName="linear" presStyleCnt="0">
        <dgm:presLayoutVars>
          <dgm:animLvl val="lvl"/>
          <dgm:resizeHandles val="exact"/>
        </dgm:presLayoutVars>
      </dgm:prSet>
      <dgm:spPr/>
    </dgm:pt>
    <dgm:pt modelId="{48536373-5FA4-8F48-8975-F4207CE3B5CA}" type="pres">
      <dgm:prSet presAssocID="{8E71896F-9748-49D6-A74E-AEF7F5D6B283}" presName="parentText" presStyleLbl="node1" presStyleIdx="0" presStyleCnt="4">
        <dgm:presLayoutVars>
          <dgm:chMax val="0"/>
          <dgm:bulletEnabled val="1"/>
        </dgm:presLayoutVars>
      </dgm:prSet>
      <dgm:spPr/>
    </dgm:pt>
    <dgm:pt modelId="{FD19D446-9171-D345-8588-65511037D8E0}" type="pres">
      <dgm:prSet presAssocID="{20CC0E75-8B8F-4187-B857-02A4411E4EB3}" presName="spacer" presStyleCnt="0"/>
      <dgm:spPr/>
    </dgm:pt>
    <dgm:pt modelId="{897F3931-D9A9-2348-93E0-8084882433E5}" type="pres">
      <dgm:prSet presAssocID="{10F0C5D2-AACF-4D1B-B3BB-294EEB2845E0}" presName="parentText" presStyleLbl="node1" presStyleIdx="1" presStyleCnt="4">
        <dgm:presLayoutVars>
          <dgm:chMax val="0"/>
          <dgm:bulletEnabled val="1"/>
        </dgm:presLayoutVars>
      </dgm:prSet>
      <dgm:spPr/>
    </dgm:pt>
    <dgm:pt modelId="{1E744989-94DD-254E-A838-8E57490A56FF}" type="pres">
      <dgm:prSet presAssocID="{C31B2CD9-C823-4F5A-BCAC-7E485ADE0CE3}" presName="spacer" presStyleCnt="0"/>
      <dgm:spPr/>
    </dgm:pt>
    <dgm:pt modelId="{B0A121E6-2BC7-F644-A79D-88ADD6E05912}" type="pres">
      <dgm:prSet presAssocID="{13487A77-F7B6-4226-82DA-8814B4D996F4}" presName="parentText" presStyleLbl="node1" presStyleIdx="2" presStyleCnt="4">
        <dgm:presLayoutVars>
          <dgm:chMax val="0"/>
          <dgm:bulletEnabled val="1"/>
        </dgm:presLayoutVars>
      </dgm:prSet>
      <dgm:spPr/>
    </dgm:pt>
    <dgm:pt modelId="{BB454558-5B1D-5446-81D2-65A351AD1F3D}" type="pres">
      <dgm:prSet presAssocID="{F0DDC79D-4296-466B-ABB5-30F4AED447A9}" presName="spacer" presStyleCnt="0"/>
      <dgm:spPr/>
    </dgm:pt>
    <dgm:pt modelId="{CDCC9373-89B6-6844-87CA-E41F5E7842E9}" type="pres">
      <dgm:prSet presAssocID="{2C85BE88-A21C-4341-89F2-F29CDA69DB45}" presName="parentText" presStyleLbl="node1" presStyleIdx="3" presStyleCnt="4">
        <dgm:presLayoutVars>
          <dgm:chMax val="0"/>
          <dgm:bulletEnabled val="1"/>
        </dgm:presLayoutVars>
      </dgm:prSet>
      <dgm:spPr/>
    </dgm:pt>
  </dgm:ptLst>
  <dgm:cxnLst>
    <dgm:cxn modelId="{412E0507-2B72-D54B-8BC3-36A7592688A7}" type="presOf" srcId="{8E71896F-9748-49D6-A74E-AEF7F5D6B283}" destId="{48536373-5FA4-8F48-8975-F4207CE3B5CA}" srcOrd="0" destOrd="0" presId="urn:microsoft.com/office/officeart/2005/8/layout/vList2"/>
    <dgm:cxn modelId="{AB2C120A-18D0-D748-BFCD-CF55DFF6FB10}" type="presOf" srcId="{2C85BE88-A21C-4341-89F2-F29CDA69DB45}" destId="{CDCC9373-89B6-6844-87CA-E41F5E7842E9}" srcOrd="0" destOrd="0" presId="urn:microsoft.com/office/officeart/2005/8/layout/vList2"/>
    <dgm:cxn modelId="{47111B0E-AC98-9C4E-B3B2-EC08CF4F48FE}" type="presOf" srcId="{10F0C5D2-AACF-4D1B-B3BB-294EEB2845E0}" destId="{897F3931-D9A9-2348-93E0-8084882433E5}" srcOrd="0" destOrd="0" presId="urn:microsoft.com/office/officeart/2005/8/layout/vList2"/>
    <dgm:cxn modelId="{0FAA8741-D5BE-408F-A54C-69DBA21755C9}" srcId="{CC473F02-7C54-4E61-B6FE-1A5223C42393}" destId="{2C85BE88-A21C-4341-89F2-F29CDA69DB45}" srcOrd="3" destOrd="0" parTransId="{EE45E5F0-1DBA-476D-A4B6-407A29F7B638}" sibTransId="{41DEC0F7-1DB9-4CC1-923A-FE5EDC60C7A0}"/>
    <dgm:cxn modelId="{FDEC096D-13CE-FF4F-B038-C518742F90BF}" type="presOf" srcId="{CC473F02-7C54-4E61-B6FE-1A5223C42393}" destId="{66562A6B-68AF-814D-B740-264A9A3CE354}" srcOrd="0" destOrd="0" presId="urn:microsoft.com/office/officeart/2005/8/layout/vList2"/>
    <dgm:cxn modelId="{0EF98496-03B9-C643-9F43-F5DF25EBF29A}" type="presOf" srcId="{13487A77-F7B6-4226-82DA-8814B4D996F4}" destId="{B0A121E6-2BC7-F644-A79D-88ADD6E05912}" srcOrd="0" destOrd="0" presId="urn:microsoft.com/office/officeart/2005/8/layout/vList2"/>
    <dgm:cxn modelId="{DFB299A8-BBF7-49E5-8A00-06222C4F08CF}" srcId="{CC473F02-7C54-4E61-B6FE-1A5223C42393}" destId="{8E71896F-9748-49D6-A74E-AEF7F5D6B283}" srcOrd="0" destOrd="0" parTransId="{4BB8564E-9906-45CA-9356-7EC7C7B15DF4}" sibTransId="{20CC0E75-8B8F-4187-B857-02A4411E4EB3}"/>
    <dgm:cxn modelId="{579707A9-F5E1-468F-A12F-167920DCF82E}" srcId="{CC473F02-7C54-4E61-B6FE-1A5223C42393}" destId="{13487A77-F7B6-4226-82DA-8814B4D996F4}" srcOrd="2" destOrd="0" parTransId="{50E477BB-5C0B-40BF-938A-D10E34E3AE2B}" sibTransId="{F0DDC79D-4296-466B-ABB5-30F4AED447A9}"/>
    <dgm:cxn modelId="{6FD8B2C6-8000-4F7A-96EA-E2E2F080351E}" srcId="{CC473F02-7C54-4E61-B6FE-1A5223C42393}" destId="{10F0C5D2-AACF-4D1B-B3BB-294EEB2845E0}" srcOrd="1" destOrd="0" parTransId="{7025B12A-C414-4EFA-B455-717FD2AAA29E}" sibTransId="{C31B2CD9-C823-4F5A-BCAC-7E485ADE0CE3}"/>
    <dgm:cxn modelId="{77CA54FB-71BF-E343-BBFC-5F85CA80FD9B}" type="presParOf" srcId="{66562A6B-68AF-814D-B740-264A9A3CE354}" destId="{48536373-5FA4-8F48-8975-F4207CE3B5CA}" srcOrd="0" destOrd="0" presId="urn:microsoft.com/office/officeart/2005/8/layout/vList2"/>
    <dgm:cxn modelId="{900E60A2-EA71-2742-8B33-588A5226A584}" type="presParOf" srcId="{66562A6B-68AF-814D-B740-264A9A3CE354}" destId="{FD19D446-9171-D345-8588-65511037D8E0}" srcOrd="1" destOrd="0" presId="urn:microsoft.com/office/officeart/2005/8/layout/vList2"/>
    <dgm:cxn modelId="{AD476B05-A946-BB48-A2FF-5B128987B38D}" type="presParOf" srcId="{66562A6B-68AF-814D-B740-264A9A3CE354}" destId="{897F3931-D9A9-2348-93E0-8084882433E5}" srcOrd="2" destOrd="0" presId="urn:microsoft.com/office/officeart/2005/8/layout/vList2"/>
    <dgm:cxn modelId="{25728F1C-5699-734E-A338-70C9907C09B8}" type="presParOf" srcId="{66562A6B-68AF-814D-B740-264A9A3CE354}" destId="{1E744989-94DD-254E-A838-8E57490A56FF}" srcOrd="3" destOrd="0" presId="urn:microsoft.com/office/officeart/2005/8/layout/vList2"/>
    <dgm:cxn modelId="{81C78BCF-908E-004F-BE49-37A1F4FF637C}" type="presParOf" srcId="{66562A6B-68AF-814D-B740-264A9A3CE354}" destId="{B0A121E6-2BC7-F644-A79D-88ADD6E05912}" srcOrd="4" destOrd="0" presId="urn:microsoft.com/office/officeart/2005/8/layout/vList2"/>
    <dgm:cxn modelId="{B4D69514-1D0D-C747-A76E-83F3942D0A87}" type="presParOf" srcId="{66562A6B-68AF-814D-B740-264A9A3CE354}" destId="{BB454558-5B1D-5446-81D2-65A351AD1F3D}" srcOrd="5" destOrd="0" presId="urn:microsoft.com/office/officeart/2005/8/layout/vList2"/>
    <dgm:cxn modelId="{6E49A134-82AF-3248-B9CA-6467DC1CE76B}" type="presParOf" srcId="{66562A6B-68AF-814D-B740-264A9A3CE354}" destId="{CDCC9373-89B6-6844-87CA-E41F5E7842E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769C0F-7023-47AF-80A3-E7388C7ED06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3B01C7C-FD74-4235-ABDA-CF3057940BD3}">
      <dgm:prSet/>
      <dgm:spPr/>
      <dgm:t>
        <a:bodyPr/>
        <a:lstStyle/>
        <a:p>
          <a:r>
            <a:rPr lang="en-US"/>
            <a:t>Housing is integral to economic development planning.</a:t>
          </a:r>
        </a:p>
      </dgm:t>
    </dgm:pt>
    <dgm:pt modelId="{6AE24FC9-18FD-4A1C-ABB4-1AA0FE1B5583}" type="parTrans" cxnId="{3E67E58C-FE7D-4A47-9891-2E7530E15333}">
      <dgm:prSet/>
      <dgm:spPr/>
      <dgm:t>
        <a:bodyPr/>
        <a:lstStyle/>
        <a:p>
          <a:endParaRPr lang="en-US"/>
        </a:p>
      </dgm:t>
    </dgm:pt>
    <dgm:pt modelId="{CBED5FE0-2091-4178-9B39-1625B629F9ED}" type="sibTrans" cxnId="{3E67E58C-FE7D-4A47-9891-2E7530E15333}">
      <dgm:prSet/>
      <dgm:spPr/>
      <dgm:t>
        <a:bodyPr/>
        <a:lstStyle/>
        <a:p>
          <a:endParaRPr lang="en-US"/>
        </a:p>
      </dgm:t>
    </dgm:pt>
    <dgm:pt modelId="{8194A9B9-DD48-4675-9152-59486F9DA6C7}">
      <dgm:prSet/>
      <dgm:spPr/>
      <dgm:t>
        <a:bodyPr/>
        <a:lstStyle/>
        <a:p>
          <a:r>
            <a:rPr lang="en-US"/>
            <a:t>Collaboration between TDHEs and tribal councils is critical.</a:t>
          </a:r>
        </a:p>
      </dgm:t>
    </dgm:pt>
    <dgm:pt modelId="{D2FF537C-DF4E-4724-962A-670540E02083}" type="parTrans" cxnId="{6852EF92-189B-444F-9D5F-108BAEF15152}">
      <dgm:prSet/>
      <dgm:spPr/>
      <dgm:t>
        <a:bodyPr/>
        <a:lstStyle/>
        <a:p>
          <a:endParaRPr lang="en-US"/>
        </a:p>
      </dgm:t>
    </dgm:pt>
    <dgm:pt modelId="{AB919BA4-E85E-47BE-8267-C7653074AF5A}" type="sibTrans" cxnId="{6852EF92-189B-444F-9D5F-108BAEF15152}">
      <dgm:prSet/>
      <dgm:spPr/>
      <dgm:t>
        <a:bodyPr/>
        <a:lstStyle/>
        <a:p>
          <a:endParaRPr lang="en-US"/>
        </a:p>
      </dgm:t>
    </dgm:pt>
    <dgm:pt modelId="{5233E530-40CF-42EE-B4ED-E29210A7023A}">
      <dgm:prSet/>
      <dgm:spPr/>
      <dgm:t>
        <a:bodyPr/>
        <a:lstStyle/>
        <a:p>
          <a:r>
            <a:rPr lang="en-US"/>
            <a:t>Address capacity gaps to enhance project execution.</a:t>
          </a:r>
        </a:p>
      </dgm:t>
    </dgm:pt>
    <dgm:pt modelId="{156EDE2F-F24E-4E76-B4D1-0D3C9027A4BB}" type="parTrans" cxnId="{E31A1873-6901-4F9D-A9F2-58834BBC317F}">
      <dgm:prSet/>
      <dgm:spPr/>
      <dgm:t>
        <a:bodyPr/>
        <a:lstStyle/>
        <a:p>
          <a:endParaRPr lang="en-US"/>
        </a:p>
      </dgm:t>
    </dgm:pt>
    <dgm:pt modelId="{CB18BFAE-80D4-41E7-AA58-7EC96BB2D244}" type="sibTrans" cxnId="{E31A1873-6901-4F9D-A9F2-58834BBC317F}">
      <dgm:prSet/>
      <dgm:spPr/>
      <dgm:t>
        <a:bodyPr/>
        <a:lstStyle/>
        <a:p>
          <a:endParaRPr lang="en-US"/>
        </a:p>
      </dgm:t>
    </dgm:pt>
    <dgm:pt modelId="{06C01FF3-7D30-4260-9205-E6817854000C}">
      <dgm:prSet/>
      <dgm:spPr/>
      <dgm:t>
        <a:bodyPr/>
        <a:lstStyle/>
        <a:p>
          <a:r>
            <a:rPr lang="en-US"/>
            <a:t>Education and advocacy are key to gaining leadership buy-in.</a:t>
          </a:r>
        </a:p>
      </dgm:t>
    </dgm:pt>
    <dgm:pt modelId="{106153DD-1EFE-48B0-9A47-BC35CAB78543}" type="parTrans" cxnId="{0F564F9B-8098-4340-A8EB-1050BFA2D3CE}">
      <dgm:prSet/>
      <dgm:spPr/>
      <dgm:t>
        <a:bodyPr/>
        <a:lstStyle/>
        <a:p>
          <a:endParaRPr lang="en-US"/>
        </a:p>
      </dgm:t>
    </dgm:pt>
    <dgm:pt modelId="{DE929074-6FD6-4CDF-863B-F7973D185C0C}" type="sibTrans" cxnId="{0F564F9B-8098-4340-A8EB-1050BFA2D3CE}">
      <dgm:prSet/>
      <dgm:spPr/>
      <dgm:t>
        <a:bodyPr/>
        <a:lstStyle/>
        <a:p>
          <a:endParaRPr lang="en-US"/>
        </a:p>
      </dgm:t>
    </dgm:pt>
    <dgm:pt modelId="{C0CCDEA5-5E19-6D4F-8121-A5CC99B8D96C}" type="pres">
      <dgm:prSet presAssocID="{41769C0F-7023-47AF-80A3-E7388C7ED065}" presName="linear" presStyleCnt="0">
        <dgm:presLayoutVars>
          <dgm:animLvl val="lvl"/>
          <dgm:resizeHandles val="exact"/>
        </dgm:presLayoutVars>
      </dgm:prSet>
      <dgm:spPr/>
    </dgm:pt>
    <dgm:pt modelId="{A68D72A6-5745-5442-A52C-65E06FFE9495}" type="pres">
      <dgm:prSet presAssocID="{B3B01C7C-FD74-4235-ABDA-CF3057940BD3}" presName="parentText" presStyleLbl="node1" presStyleIdx="0" presStyleCnt="4">
        <dgm:presLayoutVars>
          <dgm:chMax val="0"/>
          <dgm:bulletEnabled val="1"/>
        </dgm:presLayoutVars>
      </dgm:prSet>
      <dgm:spPr/>
    </dgm:pt>
    <dgm:pt modelId="{3192988C-0BCE-1A4D-998C-3CF6AD1E20C6}" type="pres">
      <dgm:prSet presAssocID="{CBED5FE0-2091-4178-9B39-1625B629F9ED}" presName="spacer" presStyleCnt="0"/>
      <dgm:spPr/>
    </dgm:pt>
    <dgm:pt modelId="{E424513E-9261-DD44-B58F-209A5A24F664}" type="pres">
      <dgm:prSet presAssocID="{8194A9B9-DD48-4675-9152-59486F9DA6C7}" presName="parentText" presStyleLbl="node1" presStyleIdx="1" presStyleCnt="4">
        <dgm:presLayoutVars>
          <dgm:chMax val="0"/>
          <dgm:bulletEnabled val="1"/>
        </dgm:presLayoutVars>
      </dgm:prSet>
      <dgm:spPr/>
    </dgm:pt>
    <dgm:pt modelId="{4A28FA3F-4FD7-9744-8D55-EFB960690CDF}" type="pres">
      <dgm:prSet presAssocID="{AB919BA4-E85E-47BE-8267-C7653074AF5A}" presName="spacer" presStyleCnt="0"/>
      <dgm:spPr/>
    </dgm:pt>
    <dgm:pt modelId="{592F899F-ADF6-0745-A63E-93E28A2A968F}" type="pres">
      <dgm:prSet presAssocID="{5233E530-40CF-42EE-B4ED-E29210A7023A}" presName="parentText" presStyleLbl="node1" presStyleIdx="2" presStyleCnt="4">
        <dgm:presLayoutVars>
          <dgm:chMax val="0"/>
          <dgm:bulletEnabled val="1"/>
        </dgm:presLayoutVars>
      </dgm:prSet>
      <dgm:spPr/>
    </dgm:pt>
    <dgm:pt modelId="{91501D36-6588-1D4C-A197-FFD88DC2E114}" type="pres">
      <dgm:prSet presAssocID="{CB18BFAE-80D4-41E7-AA58-7EC96BB2D244}" presName="spacer" presStyleCnt="0"/>
      <dgm:spPr/>
    </dgm:pt>
    <dgm:pt modelId="{DD94C830-55D2-EA4C-AB8A-D473DE2B5C9D}" type="pres">
      <dgm:prSet presAssocID="{06C01FF3-7D30-4260-9205-E6817854000C}" presName="parentText" presStyleLbl="node1" presStyleIdx="3" presStyleCnt="4">
        <dgm:presLayoutVars>
          <dgm:chMax val="0"/>
          <dgm:bulletEnabled val="1"/>
        </dgm:presLayoutVars>
      </dgm:prSet>
      <dgm:spPr/>
    </dgm:pt>
  </dgm:ptLst>
  <dgm:cxnLst>
    <dgm:cxn modelId="{A679FF25-4DC6-424C-A96E-BC14DD54C256}" type="presOf" srcId="{41769C0F-7023-47AF-80A3-E7388C7ED065}" destId="{C0CCDEA5-5E19-6D4F-8121-A5CC99B8D96C}" srcOrd="0" destOrd="0" presId="urn:microsoft.com/office/officeart/2005/8/layout/vList2"/>
    <dgm:cxn modelId="{E959CF26-D33C-6F4E-8A63-7913723EBA3B}" type="presOf" srcId="{5233E530-40CF-42EE-B4ED-E29210A7023A}" destId="{592F899F-ADF6-0745-A63E-93E28A2A968F}" srcOrd="0" destOrd="0" presId="urn:microsoft.com/office/officeart/2005/8/layout/vList2"/>
    <dgm:cxn modelId="{E31A1873-6901-4F9D-A9F2-58834BBC317F}" srcId="{41769C0F-7023-47AF-80A3-E7388C7ED065}" destId="{5233E530-40CF-42EE-B4ED-E29210A7023A}" srcOrd="2" destOrd="0" parTransId="{156EDE2F-F24E-4E76-B4D1-0D3C9027A4BB}" sibTransId="{CB18BFAE-80D4-41E7-AA58-7EC96BB2D244}"/>
    <dgm:cxn modelId="{EBEC2053-C372-104D-AC47-9E83C09A18A8}" type="presOf" srcId="{8194A9B9-DD48-4675-9152-59486F9DA6C7}" destId="{E424513E-9261-DD44-B58F-209A5A24F664}" srcOrd="0" destOrd="0" presId="urn:microsoft.com/office/officeart/2005/8/layout/vList2"/>
    <dgm:cxn modelId="{3E67E58C-FE7D-4A47-9891-2E7530E15333}" srcId="{41769C0F-7023-47AF-80A3-E7388C7ED065}" destId="{B3B01C7C-FD74-4235-ABDA-CF3057940BD3}" srcOrd="0" destOrd="0" parTransId="{6AE24FC9-18FD-4A1C-ABB4-1AA0FE1B5583}" sibTransId="{CBED5FE0-2091-4178-9B39-1625B629F9ED}"/>
    <dgm:cxn modelId="{6852EF92-189B-444F-9D5F-108BAEF15152}" srcId="{41769C0F-7023-47AF-80A3-E7388C7ED065}" destId="{8194A9B9-DD48-4675-9152-59486F9DA6C7}" srcOrd="1" destOrd="0" parTransId="{D2FF537C-DF4E-4724-962A-670540E02083}" sibTransId="{AB919BA4-E85E-47BE-8267-C7653074AF5A}"/>
    <dgm:cxn modelId="{0F564F9B-8098-4340-A8EB-1050BFA2D3CE}" srcId="{41769C0F-7023-47AF-80A3-E7388C7ED065}" destId="{06C01FF3-7D30-4260-9205-E6817854000C}" srcOrd="3" destOrd="0" parTransId="{106153DD-1EFE-48B0-9A47-BC35CAB78543}" sibTransId="{DE929074-6FD6-4CDF-863B-F7973D185C0C}"/>
    <dgm:cxn modelId="{A8F2F1E3-18FB-514C-9DB0-1C3962C8AE8E}" type="presOf" srcId="{B3B01C7C-FD74-4235-ABDA-CF3057940BD3}" destId="{A68D72A6-5745-5442-A52C-65E06FFE9495}" srcOrd="0" destOrd="0" presId="urn:microsoft.com/office/officeart/2005/8/layout/vList2"/>
    <dgm:cxn modelId="{431A03EF-7D0F-E64F-B632-848AF514F60A}" type="presOf" srcId="{06C01FF3-7D30-4260-9205-E6817854000C}" destId="{DD94C830-55D2-EA4C-AB8A-D473DE2B5C9D}" srcOrd="0" destOrd="0" presId="urn:microsoft.com/office/officeart/2005/8/layout/vList2"/>
    <dgm:cxn modelId="{7F42A01E-8755-FF44-84BC-0979C290A002}" type="presParOf" srcId="{C0CCDEA5-5E19-6D4F-8121-A5CC99B8D96C}" destId="{A68D72A6-5745-5442-A52C-65E06FFE9495}" srcOrd="0" destOrd="0" presId="urn:microsoft.com/office/officeart/2005/8/layout/vList2"/>
    <dgm:cxn modelId="{A66EB93B-8E08-214A-9DC2-679BE9A0A597}" type="presParOf" srcId="{C0CCDEA5-5E19-6D4F-8121-A5CC99B8D96C}" destId="{3192988C-0BCE-1A4D-998C-3CF6AD1E20C6}" srcOrd="1" destOrd="0" presId="urn:microsoft.com/office/officeart/2005/8/layout/vList2"/>
    <dgm:cxn modelId="{F85595E8-B198-9743-828F-1A929ABCF2AE}" type="presParOf" srcId="{C0CCDEA5-5E19-6D4F-8121-A5CC99B8D96C}" destId="{E424513E-9261-DD44-B58F-209A5A24F664}" srcOrd="2" destOrd="0" presId="urn:microsoft.com/office/officeart/2005/8/layout/vList2"/>
    <dgm:cxn modelId="{F0994E7B-347F-E747-ABB5-AF7F0182B334}" type="presParOf" srcId="{C0CCDEA5-5E19-6D4F-8121-A5CC99B8D96C}" destId="{4A28FA3F-4FD7-9744-8D55-EFB960690CDF}" srcOrd="3" destOrd="0" presId="urn:microsoft.com/office/officeart/2005/8/layout/vList2"/>
    <dgm:cxn modelId="{59A7BBEE-2A53-9D48-A9E0-94CDC601FE1F}" type="presParOf" srcId="{C0CCDEA5-5E19-6D4F-8121-A5CC99B8D96C}" destId="{592F899F-ADF6-0745-A63E-93E28A2A968F}" srcOrd="4" destOrd="0" presId="urn:microsoft.com/office/officeart/2005/8/layout/vList2"/>
    <dgm:cxn modelId="{4DFE3E19-754C-4C4A-ADCC-F82BA3F6EC7A}" type="presParOf" srcId="{C0CCDEA5-5E19-6D4F-8121-A5CC99B8D96C}" destId="{91501D36-6588-1D4C-A197-FFD88DC2E114}" srcOrd="5" destOrd="0" presId="urn:microsoft.com/office/officeart/2005/8/layout/vList2"/>
    <dgm:cxn modelId="{EBE10F5E-9E07-C740-9A34-DB194282240A}" type="presParOf" srcId="{C0CCDEA5-5E19-6D4F-8121-A5CC99B8D96C}" destId="{DD94C830-55D2-EA4C-AB8A-D473DE2B5C9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3AA978-7443-40F5-BEDD-B1D4FF39752A}" type="doc">
      <dgm:prSet loTypeId="urn:microsoft.com/office/officeart/2005/8/layout/matrix3" loCatId="matrix" qsTypeId="urn:microsoft.com/office/officeart/2005/8/quickstyle/simple5" qsCatId="simple" csTypeId="urn:microsoft.com/office/officeart/2005/8/colors/colorful5" csCatId="colorful"/>
      <dgm:spPr/>
      <dgm:t>
        <a:bodyPr/>
        <a:lstStyle/>
        <a:p>
          <a:endParaRPr lang="en-US"/>
        </a:p>
      </dgm:t>
    </dgm:pt>
    <dgm:pt modelId="{FF65974B-E48E-4913-9C40-E9B05CF57BBD}">
      <dgm:prSet/>
      <dgm:spPr/>
      <dgm:t>
        <a:bodyPr/>
        <a:lstStyle/>
        <a:p>
          <a:r>
            <a:rPr lang="en-US" dirty="0">
              <a:solidFill>
                <a:schemeClr val="bg1"/>
              </a:solidFill>
            </a:rPr>
            <a:t>A strong vision aligns community efforts toward shared goals.</a:t>
          </a:r>
        </a:p>
      </dgm:t>
    </dgm:pt>
    <dgm:pt modelId="{8A72606C-41CE-4F36-B844-82B38D4BFB25}" type="parTrans" cxnId="{D47259ED-D2EE-4D8F-B630-4047066346FE}">
      <dgm:prSet/>
      <dgm:spPr/>
      <dgm:t>
        <a:bodyPr/>
        <a:lstStyle/>
        <a:p>
          <a:endParaRPr lang="en-US"/>
        </a:p>
      </dgm:t>
    </dgm:pt>
    <dgm:pt modelId="{A72397A3-0F61-4585-81C2-BCCD731B6495}" type="sibTrans" cxnId="{D47259ED-D2EE-4D8F-B630-4047066346FE}">
      <dgm:prSet/>
      <dgm:spPr/>
      <dgm:t>
        <a:bodyPr/>
        <a:lstStyle/>
        <a:p>
          <a:endParaRPr lang="en-US"/>
        </a:p>
      </dgm:t>
    </dgm:pt>
    <dgm:pt modelId="{0087AF55-4704-4285-8585-698FE9790CB3}">
      <dgm:prSet/>
      <dgm:spPr/>
      <dgm:t>
        <a:bodyPr/>
        <a:lstStyle/>
        <a:p>
          <a:r>
            <a:rPr lang="en-US" dirty="0">
              <a:solidFill>
                <a:schemeClr val="bg1"/>
              </a:solidFill>
            </a:rPr>
            <a:t>Reflects cultural values and long-term sustainability.</a:t>
          </a:r>
        </a:p>
      </dgm:t>
    </dgm:pt>
    <dgm:pt modelId="{0DF6CD80-9425-4820-94BB-E725AB433C85}" type="parTrans" cxnId="{FAB3CE20-E296-4F05-9B88-D6DAD0E22BBA}">
      <dgm:prSet/>
      <dgm:spPr/>
      <dgm:t>
        <a:bodyPr/>
        <a:lstStyle/>
        <a:p>
          <a:endParaRPr lang="en-US"/>
        </a:p>
      </dgm:t>
    </dgm:pt>
    <dgm:pt modelId="{9F7AF6F2-4DCF-4219-9146-FEB273A68887}" type="sibTrans" cxnId="{FAB3CE20-E296-4F05-9B88-D6DAD0E22BBA}">
      <dgm:prSet/>
      <dgm:spPr/>
      <dgm:t>
        <a:bodyPr/>
        <a:lstStyle/>
        <a:p>
          <a:endParaRPr lang="en-US"/>
        </a:p>
      </dgm:t>
    </dgm:pt>
    <dgm:pt modelId="{CC2DC9EC-089E-43C8-8055-45B93FC62B15}">
      <dgm:prSet/>
      <dgm:spPr/>
      <dgm:t>
        <a:bodyPr/>
        <a:lstStyle/>
        <a:p>
          <a:r>
            <a:rPr lang="en-US" dirty="0">
              <a:solidFill>
                <a:schemeClr val="bg1"/>
              </a:solidFill>
            </a:rPr>
            <a:t>Provides direction for funding priorities and policy development.</a:t>
          </a:r>
        </a:p>
      </dgm:t>
    </dgm:pt>
    <dgm:pt modelId="{AF1FC38D-297F-4121-8B20-7086B4FD30FC}" type="parTrans" cxnId="{751B7EB0-4F68-4281-9C4A-34FEDBC68486}">
      <dgm:prSet/>
      <dgm:spPr/>
      <dgm:t>
        <a:bodyPr/>
        <a:lstStyle/>
        <a:p>
          <a:endParaRPr lang="en-US"/>
        </a:p>
      </dgm:t>
    </dgm:pt>
    <dgm:pt modelId="{C26C15E5-47C9-4907-BB7C-EAF06D012DD8}" type="sibTrans" cxnId="{751B7EB0-4F68-4281-9C4A-34FEDBC68486}">
      <dgm:prSet/>
      <dgm:spPr/>
      <dgm:t>
        <a:bodyPr/>
        <a:lstStyle/>
        <a:p>
          <a:endParaRPr lang="en-US"/>
        </a:p>
      </dgm:t>
    </dgm:pt>
    <dgm:pt modelId="{FCD64DA6-4012-49D4-94A1-2099ECC32029}">
      <dgm:prSet/>
      <dgm:spPr/>
      <dgm:t>
        <a:bodyPr/>
        <a:lstStyle/>
        <a:p>
          <a:r>
            <a:rPr lang="en-US" dirty="0">
              <a:solidFill>
                <a:schemeClr val="bg1"/>
              </a:solidFill>
            </a:rPr>
            <a:t>Example: Setting a goal to increase tribal homeownership by 25% over 10 years.</a:t>
          </a:r>
        </a:p>
      </dgm:t>
    </dgm:pt>
    <dgm:pt modelId="{3764CA6E-1985-41C9-A38C-2BD36A80C319}" type="parTrans" cxnId="{2D97992E-0492-4293-BE89-32FD93EE3F21}">
      <dgm:prSet/>
      <dgm:spPr/>
      <dgm:t>
        <a:bodyPr/>
        <a:lstStyle/>
        <a:p>
          <a:endParaRPr lang="en-US"/>
        </a:p>
      </dgm:t>
    </dgm:pt>
    <dgm:pt modelId="{109621B2-1007-4513-A0BA-74C3BFFA2BA3}" type="sibTrans" cxnId="{2D97992E-0492-4293-BE89-32FD93EE3F21}">
      <dgm:prSet/>
      <dgm:spPr/>
      <dgm:t>
        <a:bodyPr/>
        <a:lstStyle/>
        <a:p>
          <a:endParaRPr lang="en-US"/>
        </a:p>
      </dgm:t>
    </dgm:pt>
    <dgm:pt modelId="{CA45020E-D66D-D840-A576-59E5EAFF029B}" type="pres">
      <dgm:prSet presAssocID="{A93AA978-7443-40F5-BEDD-B1D4FF39752A}" presName="matrix" presStyleCnt="0">
        <dgm:presLayoutVars>
          <dgm:chMax val="1"/>
          <dgm:dir/>
          <dgm:resizeHandles val="exact"/>
        </dgm:presLayoutVars>
      </dgm:prSet>
      <dgm:spPr/>
    </dgm:pt>
    <dgm:pt modelId="{5979603D-13F1-BB4E-9372-F7AB37C719C3}" type="pres">
      <dgm:prSet presAssocID="{A93AA978-7443-40F5-BEDD-B1D4FF39752A}" presName="diamond" presStyleLbl="bgShp" presStyleIdx="0" presStyleCnt="1"/>
      <dgm:spPr/>
    </dgm:pt>
    <dgm:pt modelId="{43D286C4-7FB9-AC40-A31A-B838F580D237}" type="pres">
      <dgm:prSet presAssocID="{A93AA978-7443-40F5-BEDD-B1D4FF39752A}" presName="quad1" presStyleLbl="node1" presStyleIdx="0" presStyleCnt="4">
        <dgm:presLayoutVars>
          <dgm:chMax val="0"/>
          <dgm:chPref val="0"/>
          <dgm:bulletEnabled val="1"/>
        </dgm:presLayoutVars>
      </dgm:prSet>
      <dgm:spPr/>
    </dgm:pt>
    <dgm:pt modelId="{0A8D2AEC-5ACD-654F-8273-D83430C1C82C}" type="pres">
      <dgm:prSet presAssocID="{A93AA978-7443-40F5-BEDD-B1D4FF39752A}" presName="quad2" presStyleLbl="node1" presStyleIdx="1" presStyleCnt="4">
        <dgm:presLayoutVars>
          <dgm:chMax val="0"/>
          <dgm:chPref val="0"/>
          <dgm:bulletEnabled val="1"/>
        </dgm:presLayoutVars>
      </dgm:prSet>
      <dgm:spPr/>
    </dgm:pt>
    <dgm:pt modelId="{8ACD7DE2-71E4-2F42-AC81-12EBBDFDBE36}" type="pres">
      <dgm:prSet presAssocID="{A93AA978-7443-40F5-BEDD-B1D4FF39752A}" presName="quad3" presStyleLbl="node1" presStyleIdx="2" presStyleCnt="4">
        <dgm:presLayoutVars>
          <dgm:chMax val="0"/>
          <dgm:chPref val="0"/>
          <dgm:bulletEnabled val="1"/>
        </dgm:presLayoutVars>
      </dgm:prSet>
      <dgm:spPr/>
    </dgm:pt>
    <dgm:pt modelId="{D79C9037-409A-4646-8DAA-F9B14B1A5EBB}" type="pres">
      <dgm:prSet presAssocID="{A93AA978-7443-40F5-BEDD-B1D4FF39752A}" presName="quad4" presStyleLbl="node1" presStyleIdx="3" presStyleCnt="4">
        <dgm:presLayoutVars>
          <dgm:chMax val="0"/>
          <dgm:chPref val="0"/>
          <dgm:bulletEnabled val="1"/>
        </dgm:presLayoutVars>
      </dgm:prSet>
      <dgm:spPr/>
    </dgm:pt>
  </dgm:ptLst>
  <dgm:cxnLst>
    <dgm:cxn modelId="{FAB3CE20-E296-4F05-9B88-D6DAD0E22BBA}" srcId="{A93AA978-7443-40F5-BEDD-B1D4FF39752A}" destId="{0087AF55-4704-4285-8585-698FE9790CB3}" srcOrd="1" destOrd="0" parTransId="{0DF6CD80-9425-4820-94BB-E725AB433C85}" sibTransId="{9F7AF6F2-4DCF-4219-9146-FEB273A68887}"/>
    <dgm:cxn modelId="{2D97992E-0492-4293-BE89-32FD93EE3F21}" srcId="{A93AA978-7443-40F5-BEDD-B1D4FF39752A}" destId="{FCD64DA6-4012-49D4-94A1-2099ECC32029}" srcOrd="3" destOrd="0" parTransId="{3764CA6E-1985-41C9-A38C-2BD36A80C319}" sibTransId="{109621B2-1007-4513-A0BA-74C3BFFA2BA3}"/>
    <dgm:cxn modelId="{7A8F553C-761C-454A-9741-751F50749A3B}" type="presOf" srcId="{CC2DC9EC-089E-43C8-8055-45B93FC62B15}" destId="{8ACD7DE2-71E4-2F42-AC81-12EBBDFDBE36}" srcOrd="0" destOrd="0" presId="urn:microsoft.com/office/officeart/2005/8/layout/matrix3"/>
    <dgm:cxn modelId="{4EAC3A67-0506-B04F-A42B-CD118D915406}" type="presOf" srcId="{0087AF55-4704-4285-8585-698FE9790CB3}" destId="{0A8D2AEC-5ACD-654F-8273-D83430C1C82C}" srcOrd="0" destOrd="0" presId="urn:microsoft.com/office/officeart/2005/8/layout/matrix3"/>
    <dgm:cxn modelId="{C12BAC54-6326-694F-A0B6-0F2DE5497988}" type="presOf" srcId="{FCD64DA6-4012-49D4-94A1-2099ECC32029}" destId="{D79C9037-409A-4646-8DAA-F9B14B1A5EBB}" srcOrd="0" destOrd="0" presId="urn:microsoft.com/office/officeart/2005/8/layout/matrix3"/>
    <dgm:cxn modelId="{0ADA5E81-42C4-8B40-ABB8-431FA5543434}" type="presOf" srcId="{A93AA978-7443-40F5-BEDD-B1D4FF39752A}" destId="{CA45020E-D66D-D840-A576-59E5EAFF029B}" srcOrd="0" destOrd="0" presId="urn:microsoft.com/office/officeart/2005/8/layout/matrix3"/>
    <dgm:cxn modelId="{59D10FA8-956E-C24C-A590-9EC3FF8C09D1}" type="presOf" srcId="{FF65974B-E48E-4913-9C40-E9B05CF57BBD}" destId="{43D286C4-7FB9-AC40-A31A-B838F580D237}" srcOrd="0" destOrd="0" presId="urn:microsoft.com/office/officeart/2005/8/layout/matrix3"/>
    <dgm:cxn modelId="{751B7EB0-4F68-4281-9C4A-34FEDBC68486}" srcId="{A93AA978-7443-40F5-BEDD-B1D4FF39752A}" destId="{CC2DC9EC-089E-43C8-8055-45B93FC62B15}" srcOrd="2" destOrd="0" parTransId="{AF1FC38D-297F-4121-8B20-7086B4FD30FC}" sibTransId="{C26C15E5-47C9-4907-BB7C-EAF06D012DD8}"/>
    <dgm:cxn modelId="{D47259ED-D2EE-4D8F-B630-4047066346FE}" srcId="{A93AA978-7443-40F5-BEDD-B1D4FF39752A}" destId="{FF65974B-E48E-4913-9C40-E9B05CF57BBD}" srcOrd="0" destOrd="0" parTransId="{8A72606C-41CE-4F36-B844-82B38D4BFB25}" sibTransId="{A72397A3-0F61-4585-81C2-BCCD731B6495}"/>
    <dgm:cxn modelId="{17B5DA1C-FBB7-3D42-9CA5-11C388301A08}" type="presParOf" srcId="{CA45020E-D66D-D840-A576-59E5EAFF029B}" destId="{5979603D-13F1-BB4E-9372-F7AB37C719C3}" srcOrd="0" destOrd="0" presId="urn:microsoft.com/office/officeart/2005/8/layout/matrix3"/>
    <dgm:cxn modelId="{5C14E86E-BCB2-EC46-BB7F-D0FF480F8B3C}" type="presParOf" srcId="{CA45020E-D66D-D840-A576-59E5EAFF029B}" destId="{43D286C4-7FB9-AC40-A31A-B838F580D237}" srcOrd="1" destOrd="0" presId="urn:microsoft.com/office/officeart/2005/8/layout/matrix3"/>
    <dgm:cxn modelId="{E760ABD7-9E2A-6C44-9E00-886ABF99D077}" type="presParOf" srcId="{CA45020E-D66D-D840-A576-59E5EAFF029B}" destId="{0A8D2AEC-5ACD-654F-8273-D83430C1C82C}" srcOrd="2" destOrd="0" presId="urn:microsoft.com/office/officeart/2005/8/layout/matrix3"/>
    <dgm:cxn modelId="{E967F18D-1DC6-6B48-AFD8-F589DCAF1FD3}" type="presParOf" srcId="{CA45020E-D66D-D840-A576-59E5EAFF029B}" destId="{8ACD7DE2-71E4-2F42-AC81-12EBBDFDBE36}" srcOrd="3" destOrd="0" presId="urn:microsoft.com/office/officeart/2005/8/layout/matrix3"/>
    <dgm:cxn modelId="{1E82928A-C9BB-4E4F-8590-FB5B2B9A1BB0}" type="presParOf" srcId="{CA45020E-D66D-D840-A576-59E5EAFF029B}" destId="{D79C9037-409A-4646-8DAA-F9B14B1A5EB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E5A39A-A36A-4453-A53D-508F682C7F37}" type="doc">
      <dgm:prSet loTypeId="urn:microsoft.com/office/officeart/2016/7/layout/VerticalSolidActionList" loCatId="List" qsTypeId="urn:microsoft.com/office/officeart/2005/8/quickstyle/simple4" qsCatId="simple" csTypeId="urn:microsoft.com/office/officeart/2005/8/colors/colorful5" csCatId="colorful"/>
      <dgm:spPr/>
      <dgm:t>
        <a:bodyPr/>
        <a:lstStyle/>
        <a:p>
          <a:endParaRPr lang="en-US"/>
        </a:p>
      </dgm:t>
    </dgm:pt>
    <dgm:pt modelId="{22A35913-37DD-455A-9F58-868282BA859B}">
      <dgm:prSet/>
      <dgm:spPr/>
      <dgm:t>
        <a:bodyPr/>
        <a:lstStyle/>
        <a:p>
          <a:r>
            <a:rPr lang="en-US"/>
            <a:t>Engage</a:t>
          </a:r>
        </a:p>
      </dgm:t>
    </dgm:pt>
    <dgm:pt modelId="{86574A62-6B31-40E0-BF66-8EBC1A36332A}" type="parTrans" cxnId="{4F41287D-4E12-44C3-815F-033CFA719C91}">
      <dgm:prSet/>
      <dgm:spPr/>
      <dgm:t>
        <a:bodyPr/>
        <a:lstStyle/>
        <a:p>
          <a:endParaRPr lang="en-US"/>
        </a:p>
      </dgm:t>
    </dgm:pt>
    <dgm:pt modelId="{26620A2B-7D8D-4C6A-A2AC-0470A15561A2}" type="sibTrans" cxnId="{4F41287D-4E12-44C3-815F-033CFA719C91}">
      <dgm:prSet/>
      <dgm:spPr/>
      <dgm:t>
        <a:bodyPr/>
        <a:lstStyle/>
        <a:p>
          <a:endParaRPr lang="en-US"/>
        </a:p>
      </dgm:t>
    </dgm:pt>
    <dgm:pt modelId="{CC17DE01-BD69-4A75-9D9E-3689F6953D66}">
      <dgm:prSet/>
      <dgm:spPr/>
      <dgm:t>
        <a:bodyPr/>
        <a:lstStyle/>
        <a:p>
          <a:r>
            <a:rPr lang="en-US"/>
            <a:t>Engage stakeholders, including tribal members and housing experts.</a:t>
          </a:r>
        </a:p>
      </dgm:t>
    </dgm:pt>
    <dgm:pt modelId="{7900EA03-432E-4906-AFAD-ADD7CF02D2B3}" type="parTrans" cxnId="{99A9904E-9413-4173-8CF8-C351F098D28C}">
      <dgm:prSet/>
      <dgm:spPr/>
      <dgm:t>
        <a:bodyPr/>
        <a:lstStyle/>
        <a:p>
          <a:endParaRPr lang="en-US"/>
        </a:p>
      </dgm:t>
    </dgm:pt>
    <dgm:pt modelId="{CAF6D2E7-6EE0-4FB1-8A24-F45FE1197134}" type="sibTrans" cxnId="{99A9904E-9413-4173-8CF8-C351F098D28C}">
      <dgm:prSet/>
      <dgm:spPr/>
      <dgm:t>
        <a:bodyPr/>
        <a:lstStyle/>
        <a:p>
          <a:endParaRPr lang="en-US"/>
        </a:p>
      </dgm:t>
    </dgm:pt>
    <dgm:pt modelId="{6091F493-B937-40D0-AEC0-2C7A25934FFA}">
      <dgm:prSet/>
      <dgm:spPr/>
      <dgm:t>
        <a:bodyPr/>
        <a:lstStyle/>
        <a:p>
          <a:r>
            <a:rPr lang="en-US"/>
            <a:t>Use</a:t>
          </a:r>
        </a:p>
      </dgm:t>
    </dgm:pt>
    <dgm:pt modelId="{BEBB1C2C-0C93-40F4-9D82-CF988B10A152}" type="parTrans" cxnId="{785385A0-8024-4230-91D0-3D204FE444E2}">
      <dgm:prSet/>
      <dgm:spPr/>
      <dgm:t>
        <a:bodyPr/>
        <a:lstStyle/>
        <a:p>
          <a:endParaRPr lang="en-US"/>
        </a:p>
      </dgm:t>
    </dgm:pt>
    <dgm:pt modelId="{1430281F-700B-4E33-9CD6-E55EC169BB4B}" type="sibTrans" cxnId="{785385A0-8024-4230-91D0-3D204FE444E2}">
      <dgm:prSet/>
      <dgm:spPr/>
      <dgm:t>
        <a:bodyPr/>
        <a:lstStyle/>
        <a:p>
          <a:endParaRPr lang="en-US"/>
        </a:p>
      </dgm:t>
    </dgm:pt>
    <dgm:pt modelId="{54A7E02D-B4FC-4A4D-9577-8AAEF8AD8544}">
      <dgm:prSet/>
      <dgm:spPr/>
      <dgm:t>
        <a:bodyPr/>
        <a:lstStyle/>
        <a:p>
          <a:r>
            <a:rPr lang="en-US"/>
            <a:t>Use data from housing needs assessments to guide decisions.</a:t>
          </a:r>
        </a:p>
      </dgm:t>
    </dgm:pt>
    <dgm:pt modelId="{A0BE7D11-1563-4028-9769-B81AD69F9DB9}" type="parTrans" cxnId="{936ED9F0-B801-4302-8B31-24759BCF8662}">
      <dgm:prSet/>
      <dgm:spPr/>
      <dgm:t>
        <a:bodyPr/>
        <a:lstStyle/>
        <a:p>
          <a:endParaRPr lang="en-US"/>
        </a:p>
      </dgm:t>
    </dgm:pt>
    <dgm:pt modelId="{511DBC37-6BBF-482D-8159-1B3223C5884A}" type="sibTrans" cxnId="{936ED9F0-B801-4302-8B31-24759BCF8662}">
      <dgm:prSet/>
      <dgm:spPr/>
      <dgm:t>
        <a:bodyPr/>
        <a:lstStyle/>
        <a:p>
          <a:endParaRPr lang="en-US"/>
        </a:p>
      </dgm:t>
    </dgm:pt>
    <dgm:pt modelId="{6E88C032-B661-4259-AC60-3462A3A2EF07}">
      <dgm:prSet/>
      <dgm:spPr/>
      <dgm:t>
        <a:bodyPr/>
        <a:lstStyle/>
        <a:p>
          <a:r>
            <a:rPr lang="en-US"/>
            <a:t>Incorporate</a:t>
          </a:r>
        </a:p>
      </dgm:t>
    </dgm:pt>
    <dgm:pt modelId="{87F65C58-DEDF-4235-9E9A-F2AECFD86CC3}" type="parTrans" cxnId="{7E095601-7059-4BB3-A972-12246F4D85B5}">
      <dgm:prSet/>
      <dgm:spPr/>
      <dgm:t>
        <a:bodyPr/>
        <a:lstStyle/>
        <a:p>
          <a:endParaRPr lang="en-US"/>
        </a:p>
      </dgm:t>
    </dgm:pt>
    <dgm:pt modelId="{D0944C14-9A05-4A48-BA2D-92FADCB30640}" type="sibTrans" cxnId="{7E095601-7059-4BB3-A972-12246F4D85B5}">
      <dgm:prSet/>
      <dgm:spPr/>
      <dgm:t>
        <a:bodyPr/>
        <a:lstStyle/>
        <a:p>
          <a:endParaRPr lang="en-US"/>
        </a:p>
      </dgm:t>
    </dgm:pt>
    <dgm:pt modelId="{BB58C167-B174-48D5-888F-5AEBC7EDAFDD}">
      <dgm:prSet/>
      <dgm:spPr/>
      <dgm:t>
        <a:bodyPr/>
        <a:lstStyle/>
        <a:p>
          <a:r>
            <a:rPr lang="en-US"/>
            <a:t>Incorporate sustainability and cultural preservation into policies.</a:t>
          </a:r>
        </a:p>
      </dgm:t>
    </dgm:pt>
    <dgm:pt modelId="{0404294B-4084-4238-81B9-86E54D49A77E}" type="parTrans" cxnId="{830887D1-660D-46CC-B0A0-520B9E880CE0}">
      <dgm:prSet/>
      <dgm:spPr/>
      <dgm:t>
        <a:bodyPr/>
        <a:lstStyle/>
        <a:p>
          <a:endParaRPr lang="en-US"/>
        </a:p>
      </dgm:t>
    </dgm:pt>
    <dgm:pt modelId="{AA89AF76-66C3-420E-9E77-2B563C1C90DC}" type="sibTrans" cxnId="{830887D1-660D-46CC-B0A0-520B9E880CE0}">
      <dgm:prSet/>
      <dgm:spPr/>
      <dgm:t>
        <a:bodyPr/>
        <a:lstStyle/>
        <a:p>
          <a:endParaRPr lang="en-US"/>
        </a:p>
      </dgm:t>
    </dgm:pt>
    <dgm:pt modelId="{A1AC5F78-D791-44A2-8D11-C7EBB950B451}">
      <dgm:prSet/>
      <dgm:spPr/>
      <dgm:t>
        <a:bodyPr/>
        <a:lstStyle/>
        <a:p>
          <a:r>
            <a:rPr lang="en-US"/>
            <a:t>Review and update</a:t>
          </a:r>
        </a:p>
      </dgm:t>
    </dgm:pt>
    <dgm:pt modelId="{07C28EE4-53D9-4730-A675-BDEBFBBE9C79}" type="parTrans" cxnId="{8F91C0B9-35B9-4570-B723-E4181536C72A}">
      <dgm:prSet/>
      <dgm:spPr/>
      <dgm:t>
        <a:bodyPr/>
        <a:lstStyle/>
        <a:p>
          <a:endParaRPr lang="en-US"/>
        </a:p>
      </dgm:t>
    </dgm:pt>
    <dgm:pt modelId="{363ACDAA-5057-487A-8211-B092C4C43794}" type="sibTrans" cxnId="{8F91C0B9-35B9-4570-B723-E4181536C72A}">
      <dgm:prSet/>
      <dgm:spPr/>
      <dgm:t>
        <a:bodyPr/>
        <a:lstStyle/>
        <a:p>
          <a:endParaRPr lang="en-US"/>
        </a:p>
      </dgm:t>
    </dgm:pt>
    <dgm:pt modelId="{9DE148F9-4079-41DC-A635-06E51A502C61}">
      <dgm:prSet/>
      <dgm:spPr/>
      <dgm:t>
        <a:bodyPr/>
        <a:lstStyle/>
        <a:p>
          <a:r>
            <a:rPr lang="en-US"/>
            <a:t>Regularly review and update policies to reflect changing needs.</a:t>
          </a:r>
        </a:p>
      </dgm:t>
    </dgm:pt>
    <dgm:pt modelId="{591AADAF-5BFE-4BB4-9B85-6F28A6E8C4FD}" type="parTrans" cxnId="{92BDB22D-E287-4BDB-951D-6F873F8D2B45}">
      <dgm:prSet/>
      <dgm:spPr/>
      <dgm:t>
        <a:bodyPr/>
        <a:lstStyle/>
        <a:p>
          <a:endParaRPr lang="en-US"/>
        </a:p>
      </dgm:t>
    </dgm:pt>
    <dgm:pt modelId="{0053DA94-E874-4C22-A274-552D1BC12E77}" type="sibTrans" cxnId="{92BDB22D-E287-4BDB-951D-6F873F8D2B45}">
      <dgm:prSet/>
      <dgm:spPr/>
      <dgm:t>
        <a:bodyPr/>
        <a:lstStyle/>
        <a:p>
          <a:endParaRPr lang="en-US"/>
        </a:p>
      </dgm:t>
    </dgm:pt>
    <dgm:pt modelId="{675474E3-93AD-E942-A414-CAB01CC29091}" type="pres">
      <dgm:prSet presAssocID="{24E5A39A-A36A-4453-A53D-508F682C7F37}" presName="Name0" presStyleCnt="0">
        <dgm:presLayoutVars>
          <dgm:dir/>
          <dgm:animLvl val="lvl"/>
          <dgm:resizeHandles val="exact"/>
        </dgm:presLayoutVars>
      </dgm:prSet>
      <dgm:spPr/>
    </dgm:pt>
    <dgm:pt modelId="{1AE0A1D8-428F-DD40-9225-A6D733E40853}" type="pres">
      <dgm:prSet presAssocID="{22A35913-37DD-455A-9F58-868282BA859B}" presName="linNode" presStyleCnt="0"/>
      <dgm:spPr/>
    </dgm:pt>
    <dgm:pt modelId="{0A965F17-B6F1-2545-AE6D-1CAC6474A471}" type="pres">
      <dgm:prSet presAssocID="{22A35913-37DD-455A-9F58-868282BA859B}" presName="parentText" presStyleLbl="alignNode1" presStyleIdx="0" presStyleCnt="4">
        <dgm:presLayoutVars>
          <dgm:chMax val="1"/>
          <dgm:bulletEnabled/>
        </dgm:presLayoutVars>
      </dgm:prSet>
      <dgm:spPr/>
    </dgm:pt>
    <dgm:pt modelId="{58656A45-1C2B-C14D-AA3B-BE6EE84DAF6F}" type="pres">
      <dgm:prSet presAssocID="{22A35913-37DD-455A-9F58-868282BA859B}" presName="descendantText" presStyleLbl="alignAccFollowNode1" presStyleIdx="0" presStyleCnt="4">
        <dgm:presLayoutVars>
          <dgm:bulletEnabled/>
        </dgm:presLayoutVars>
      </dgm:prSet>
      <dgm:spPr/>
    </dgm:pt>
    <dgm:pt modelId="{AFB7B60C-86BB-0F41-BF69-94247F87E3C7}" type="pres">
      <dgm:prSet presAssocID="{26620A2B-7D8D-4C6A-A2AC-0470A15561A2}" presName="sp" presStyleCnt="0"/>
      <dgm:spPr/>
    </dgm:pt>
    <dgm:pt modelId="{4BD86A75-6C89-8941-B91D-A1C45939D973}" type="pres">
      <dgm:prSet presAssocID="{6091F493-B937-40D0-AEC0-2C7A25934FFA}" presName="linNode" presStyleCnt="0"/>
      <dgm:spPr/>
    </dgm:pt>
    <dgm:pt modelId="{187B2634-3F23-EE41-88BC-B8B4D41E09FA}" type="pres">
      <dgm:prSet presAssocID="{6091F493-B937-40D0-AEC0-2C7A25934FFA}" presName="parentText" presStyleLbl="alignNode1" presStyleIdx="1" presStyleCnt="4">
        <dgm:presLayoutVars>
          <dgm:chMax val="1"/>
          <dgm:bulletEnabled/>
        </dgm:presLayoutVars>
      </dgm:prSet>
      <dgm:spPr/>
    </dgm:pt>
    <dgm:pt modelId="{E5F782F9-1124-5C4F-9AFC-467D7F22FA0C}" type="pres">
      <dgm:prSet presAssocID="{6091F493-B937-40D0-AEC0-2C7A25934FFA}" presName="descendantText" presStyleLbl="alignAccFollowNode1" presStyleIdx="1" presStyleCnt="4">
        <dgm:presLayoutVars>
          <dgm:bulletEnabled/>
        </dgm:presLayoutVars>
      </dgm:prSet>
      <dgm:spPr/>
    </dgm:pt>
    <dgm:pt modelId="{3C0818C5-56BF-3448-8D8C-6C3F850D121D}" type="pres">
      <dgm:prSet presAssocID="{1430281F-700B-4E33-9CD6-E55EC169BB4B}" presName="sp" presStyleCnt="0"/>
      <dgm:spPr/>
    </dgm:pt>
    <dgm:pt modelId="{B29A6EBF-E6CB-974B-BABF-064D38910060}" type="pres">
      <dgm:prSet presAssocID="{6E88C032-B661-4259-AC60-3462A3A2EF07}" presName="linNode" presStyleCnt="0"/>
      <dgm:spPr/>
    </dgm:pt>
    <dgm:pt modelId="{D39DC19C-E847-544B-B5FE-0E03CB07E496}" type="pres">
      <dgm:prSet presAssocID="{6E88C032-B661-4259-AC60-3462A3A2EF07}" presName="parentText" presStyleLbl="alignNode1" presStyleIdx="2" presStyleCnt="4">
        <dgm:presLayoutVars>
          <dgm:chMax val="1"/>
          <dgm:bulletEnabled/>
        </dgm:presLayoutVars>
      </dgm:prSet>
      <dgm:spPr/>
    </dgm:pt>
    <dgm:pt modelId="{BE73201A-947B-6646-885D-1642E794837E}" type="pres">
      <dgm:prSet presAssocID="{6E88C032-B661-4259-AC60-3462A3A2EF07}" presName="descendantText" presStyleLbl="alignAccFollowNode1" presStyleIdx="2" presStyleCnt="4">
        <dgm:presLayoutVars>
          <dgm:bulletEnabled/>
        </dgm:presLayoutVars>
      </dgm:prSet>
      <dgm:spPr/>
    </dgm:pt>
    <dgm:pt modelId="{BF7CF93C-4348-E044-AE9E-D8E354BE5498}" type="pres">
      <dgm:prSet presAssocID="{D0944C14-9A05-4A48-BA2D-92FADCB30640}" presName="sp" presStyleCnt="0"/>
      <dgm:spPr/>
    </dgm:pt>
    <dgm:pt modelId="{8EF17B2F-D391-5A43-800D-52688C3CE31C}" type="pres">
      <dgm:prSet presAssocID="{A1AC5F78-D791-44A2-8D11-C7EBB950B451}" presName="linNode" presStyleCnt="0"/>
      <dgm:spPr/>
    </dgm:pt>
    <dgm:pt modelId="{E941081B-A8DB-4242-A3F6-959DC4F956D3}" type="pres">
      <dgm:prSet presAssocID="{A1AC5F78-D791-44A2-8D11-C7EBB950B451}" presName="parentText" presStyleLbl="alignNode1" presStyleIdx="3" presStyleCnt="4">
        <dgm:presLayoutVars>
          <dgm:chMax val="1"/>
          <dgm:bulletEnabled/>
        </dgm:presLayoutVars>
      </dgm:prSet>
      <dgm:spPr/>
    </dgm:pt>
    <dgm:pt modelId="{AB2ADD17-DD0B-3742-B180-4B9DBD6151C5}" type="pres">
      <dgm:prSet presAssocID="{A1AC5F78-D791-44A2-8D11-C7EBB950B451}" presName="descendantText" presStyleLbl="alignAccFollowNode1" presStyleIdx="3" presStyleCnt="4">
        <dgm:presLayoutVars>
          <dgm:bulletEnabled/>
        </dgm:presLayoutVars>
      </dgm:prSet>
      <dgm:spPr/>
    </dgm:pt>
  </dgm:ptLst>
  <dgm:cxnLst>
    <dgm:cxn modelId="{7E095601-7059-4BB3-A972-12246F4D85B5}" srcId="{24E5A39A-A36A-4453-A53D-508F682C7F37}" destId="{6E88C032-B661-4259-AC60-3462A3A2EF07}" srcOrd="2" destOrd="0" parTransId="{87F65C58-DEDF-4235-9E9A-F2AECFD86CC3}" sibTransId="{D0944C14-9A05-4A48-BA2D-92FADCB30640}"/>
    <dgm:cxn modelId="{E976381E-696B-0141-8CBB-80670CD5415F}" type="presOf" srcId="{54A7E02D-B4FC-4A4D-9577-8AAEF8AD8544}" destId="{E5F782F9-1124-5C4F-9AFC-467D7F22FA0C}" srcOrd="0" destOrd="0" presId="urn:microsoft.com/office/officeart/2016/7/layout/VerticalSolidActionList"/>
    <dgm:cxn modelId="{92BDB22D-E287-4BDB-951D-6F873F8D2B45}" srcId="{A1AC5F78-D791-44A2-8D11-C7EBB950B451}" destId="{9DE148F9-4079-41DC-A635-06E51A502C61}" srcOrd="0" destOrd="0" parTransId="{591AADAF-5BFE-4BB4-9B85-6F28A6E8C4FD}" sibTransId="{0053DA94-E874-4C22-A274-552D1BC12E77}"/>
    <dgm:cxn modelId="{CB19B25D-70EF-F742-B1C0-12422ECEC761}" type="presOf" srcId="{22A35913-37DD-455A-9F58-868282BA859B}" destId="{0A965F17-B6F1-2545-AE6D-1CAC6474A471}" srcOrd="0" destOrd="0" presId="urn:microsoft.com/office/officeart/2016/7/layout/VerticalSolidActionList"/>
    <dgm:cxn modelId="{99A9904E-9413-4173-8CF8-C351F098D28C}" srcId="{22A35913-37DD-455A-9F58-868282BA859B}" destId="{CC17DE01-BD69-4A75-9D9E-3689F6953D66}" srcOrd="0" destOrd="0" parTransId="{7900EA03-432E-4906-AFAD-ADD7CF02D2B3}" sibTransId="{CAF6D2E7-6EE0-4FB1-8A24-F45FE1197134}"/>
    <dgm:cxn modelId="{0C1C9457-B6AD-C047-BF67-7C457F41341E}" type="presOf" srcId="{CC17DE01-BD69-4A75-9D9E-3689F6953D66}" destId="{58656A45-1C2B-C14D-AA3B-BE6EE84DAF6F}" srcOrd="0" destOrd="0" presId="urn:microsoft.com/office/officeart/2016/7/layout/VerticalSolidActionList"/>
    <dgm:cxn modelId="{63DADA58-1BF4-2549-A5C2-549218E3969A}" type="presOf" srcId="{9DE148F9-4079-41DC-A635-06E51A502C61}" destId="{AB2ADD17-DD0B-3742-B180-4B9DBD6151C5}" srcOrd="0" destOrd="0" presId="urn:microsoft.com/office/officeart/2016/7/layout/VerticalSolidActionList"/>
    <dgm:cxn modelId="{4F41287D-4E12-44C3-815F-033CFA719C91}" srcId="{24E5A39A-A36A-4453-A53D-508F682C7F37}" destId="{22A35913-37DD-455A-9F58-868282BA859B}" srcOrd="0" destOrd="0" parTransId="{86574A62-6B31-40E0-BF66-8EBC1A36332A}" sibTransId="{26620A2B-7D8D-4C6A-A2AC-0470A15561A2}"/>
    <dgm:cxn modelId="{D018F290-F1ED-0445-98C3-BBBA4FDB0288}" type="presOf" srcId="{24E5A39A-A36A-4453-A53D-508F682C7F37}" destId="{675474E3-93AD-E942-A414-CAB01CC29091}" srcOrd="0" destOrd="0" presId="urn:microsoft.com/office/officeart/2016/7/layout/VerticalSolidActionList"/>
    <dgm:cxn modelId="{785385A0-8024-4230-91D0-3D204FE444E2}" srcId="{24E5A39A-A36A-4453-A53D-508F682C7F37}" destId="{6091F493-B937-40D0-AEC0-2C7A25934FFA}" srcOrd="1" destOrd="0" parTransId="{BEBB1C2C-0C93-40F4-9D82-CF988B10A152}" sibTransId="{1430281F-700B-4E33-9CD6-E55EC169BB4B}"/>
    <dgm:cxn modelId="{CBB639AB-1B0D-FB47-8CEB-3F8F2DBCD301}" type="presOf" srcId="{BB58C167-B174-48D5-888F-5AEBC7EDAFDD}" destId="{BE73201A-947B-6646-885D-1642E794837E}" srcOrd="0" destOrd="0" presId="urn:microsoft.com/office/officeart/2016/7/layout/VerticalSolidActionList"/>
    <dgm:cxn modelId="{8F91C0B9-35B9-4570-B723-E4181536C72A}" srcId="{24E5A39A-A36A-4453-A53D-508F682C7F37}" destId="{A1AC5F78-D791-44A2-8D11-C7EBB950B451}" srcOrd="3" destOrd="0" parTransId="{07C28EE4-53D9-4730-A675-BDEBFBBE9C79}" sibTransId="{363ACDAA-5057-487A-8211-B092C4C43794}"/>
    <dgm:cxn modelId="{4FEC7CBB-7E74-A540-AC2E-0A3CF17315FF}" type="presOf" srcId="{A1AC5F78-D791-44A2-8D11-C7EBB950B451}" destId="{E941081B-A8DB-4242-A3F6-959DC4F956D3}" srcOrd="0" destOrd="0" presId="urn:microsoft.com/office/officeart/2016/7/layout/VerticalSolidActionList"/>
    <dgm:cxn modelId="{24BEE9C6-F61D-414E-A10A-A23F4A4AE87D}" type="presOf" srcId="{6E88C032-B661-4259-AC60-3462A3A2EF07}" destId="{D39DC19C-E847-544B-B5FE-0E03CB07E496}" srcOrd="0" destOrd="0" presId="urn:microsoft.com/office/officeart/2016/7/layout/VerticalSolidActionList"/>
    <dgm:cxn modelId="{830887D1-660D-46CC-B0A0-520B9E880CE0}" srcId="{6E88C032-B661-4259-AC60-3462A3A2EF07}" destId="{BB58C167-B174-48D5-888F-5AEBC7EDAFDD}" srcOrd="0" destOrd="0" parTransId="{0404294B-4084-4238-81B9-86E54D49A77E}" sibTransId="{AA89AF76-66C3-420E-9E77-2B563C1C90DC}"/>
    <dgm:cxn modelId="{8C61FED9-E02C-644D-B58F-F52638538C91}" type="presOf" srcId="{6091F493-B937-40D0-AEC0-2C7A25934FFA}" destId="{187B2634-3F23-EE41-88BC-B8B4D41E09FA}" srcOrd="0" destOrd="0" presId="urn:microsoft.com/office/officeart/2016/7/layout/VerticalSolidActionList"/>
    <dgm:cxn modelId="{936ED9F0-B801-4302-8B31-24759BCF8662}" srcId="{6091F493-B937-40D0-AEC0-2C7A25934FFA}" destId="{54A7E02D-B4FC-4A4D-9577-8AAEF8AD8544}" srcOrd="0" destOrd="0" parTransId="{A0BE7D11-1563-4028-9769-B81AD69F9DB9}" sibTransId="{511DBC37-6BBF-482D-8159-1B3223C5884A}"/>
    <dgm:cxn modelId="{FC21252A-8119-CC4A-8C0F-8CBDF6A7BBE8}" type="presParOf" srcId="{675474E3-93AD-E942-A414-CAB01CC29091}" destId="{1AE0A1D8-428F-DD40-9225-A6D733E40853}" srcOrd="0" destOrd="0" presId="urn:microsoft.com/office/officeart/2016/7/layout/VerticalSolidActionList"/>
    <dgm:cxn modelId="{BB54A3FA-AFE4-4E44-AE77-B33D0DFDA69B}" type="presParOf" srcId="{1AE0A1D8-428F-DD40-9225-A6D733E40853}" destId="{0A965F17-B6F1-2545-AE6D-1CAC6474A471}" srcOrd="0" destOrd="0" presId="urn:microsoft.com/office/officeart/2016/7/layout/VerticalSolidActionList"/>
    <dgm:cxn modelId="{0ECA0AA7-5A32-7345-99AB-B6404911E4E2}" type="presParOf" srcId="{1AE0A1D8-428F-DD40-9225-A6D733E40853}" destId="{58656A45-1C2B-C14D-AA3B-BE6EE84DAF6F}" srcOrd="1" destOrd="0" presId="urn:microsoft.com/office/officeart/2016/7/layout/VerticalSolidActionList"/>
    <dgm:cxn modelId="{6912B0F6-FA03-B14E-85B6-63D9E80A6881}" type="presParOf" srcId="{675474E3-93AD-E942-A414-CAB01CC29091}" destId="{AFB7B60C-86BB-0F41-BF69-94247F87E3C7}" srcOrd="1" destOrd="0" presId="urn:microsoft.com/office/officeart/2016/7/layout/VerticalSolidActionList"/>
    <dgm:cxn modelId="{7E11FD89-1FD3-614E-985E-92AAD28CBD56}" type="presParOf" srcId="{675474E3-93AD-E942-A414-CAB01CC29091}" destId="{4BD86A75-6C89-8941-B91D-A1C45939D973}" srcOrd="2" destOrd="0" presId="urn:microsoft.com/office/officeart/2016/7/layout/VerticalSolidActionList"/>
    <dgm:cxn modelId="{619FAA67-FFEA-BB43-B450-92A0375F5150}" type="presParOf" srcId="{4BD86A75-6C89-8941-B91D-A1C45939D973}" destId="{187B2634-3F23-EE41-88BC-B8B4D41E09FA}" srcOrd="0" destOrd="0" presId="urn:microsoft.com/office/officeart/2016/7/layout/VerticalSolidActionList"/>
    <dgm:cxn modelId="{F3B54E30-50B3-6F48-A5C4-CEA8306DA7EC}" type="presParOf" srcId="{4BD86A75-6C89-8941-B91D-A1C45939D973}" destId="{E5F782F9-1124-5C4F-9AFC-467D7F22FA0C}" srcOrd="1" destOrd="0" presId="urn:microsoft.com/office/officeart/2016/7/layout/VerticalSolidActionList"/>
    <dgm:cxn modelId="{16984BA0-D1BB-4D4C-B583-636BAF64E5E2}" type="presParOf" srcId="{675474E3-93AD-E942-A414-CAB01CC29091}" destId="{3C0818C5-56BF-3448-8D8C-6C3F850D121D}" srcOrd="3" destOrd="0" presId="urn:microsoft.com/office/officeart/2016/7/layout/VerticalSolidActionList"/>
    <dgm:cxn modelId="{C8DB0DF2-DCF9-B847-9888-F1C2519A64FB}" type="presParOf" srcId="{675474E3-93AD-E942-A414-CAB01CC29091}" destId="{B29A6EBF-E6CB-974B-BABF-064D38910060}" srcOrd="4" destOrd="0" presId="urn:microsoft.com/office/officeart/2016/7/layout/VerticalSolidActionList"/>
    <dgm:cxn modelId="{16D7EA6D-A5AB-7744-A5EA-E591788F7F59}" type="presParOf" srcId="{B29A6EBF-E6CB-974B-BABF-064D38910060}" destId="{D39DC19C-E847-544B-B5FE-0E03CB07E496}" srcOrd="0" destOrd="0" presId="urn:microsoft.com/office/officeart/2016/7/layout/VerticalSolidActionList"/>
    <dgm:cxn modelId="{FC5382DF-FAA1-3045-A4E5-4E29C047CEFA}" type="presParOf" srcId="{B29A6EBF-E6CB-974B-BABF-064D38910060}" destId="{BE73201A-947B-6646-885D-1642E794837E}" srcOrd="1" destOrd="0" presId="urn:microsoft.com/office/officeart/2016/7/layout/VerticalSolidActionList"/>
    <dgm:cxn modelId="{52CF7312-3F78-2545-BDCD-5403A7ECB50A}" type="presParOf" srcId="{675474E3-93AD-E942-A414-CAB01CC29091}" destId="{BF7CF93C-4348-E044-AE9E-D8E354BE5498}" srcOrd="5" destOrd="0" presId="urn:microsoft.com/office/officeart/2016/7/layout/VerticalSolidActionList"/>
    <dgm:cxn modelId="{DEFEF065-1DD5-6B4D-823C-CC1B71C33E87}" type="presParOf" srcId="{675474E3-93AD-E942-A414-CAB01CC29091}" destId="{8EF17B2F-D391-5A43-800D-52688C3CE31C}" srcOrd="6" destOrd="0" presId="urn:microsoft.com/office/officeart/2016/7/layout/VerticalSolidActionList"/>
    <dgm:cxn modelId="{DFC3637A-6A41-7542-8967-DCF0F16942CF}" type="presParOf" srcId="{8EF17B2F-D391-5A43-800D-52688C3CE31C}" destId="{E941081B-A8DB-4242-A3F6-959DC4F956D3}" srcOrd="0" destOrd="0" presId="urn:microsoft.com/office/officeart/2016/7/layout/VerticalSolidActionList"/>
    <dgm:cxn modelId="{86E892D7-09B5-8148-8277-43E6EE748F64}" type="presParOf" srcId="{8EF17B2F-D391-5A43-800D-52688C3CE31C}" destId="{AB2ADD17-DD0B-3742-B180-4B9DBD6151C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01C024-C42A-4902-B688-8E753158994C}" type="doc">
      <dgm:prSet loTypeId="urn:microsoft.com/office/officeart/2005/8/layout/vProcess5" loCatId="process" qsTypeId="urn:microsoft.com/office/officeart/2005/8/quickstyle/simple1" qsCatId="simple" csTypeId="urn:microsoft.com/office/officeart/2005/8/colors/accent3_2" csCatId="accent3"/>
      <dgm:spPr/>
      <dgm:t>
        <a:bodyPr/>
        <a:lstStyle/>
        <a:p>
          <a:endParaRPr lang="en-US"/>
        </a:p>
      </dgm:t>
    </dgm:pt>
    <dgm:pt modelId="{1EE6B2D1-081E-4368-8B3F-45596492C7BC}">
      <dgm:prSet/>
      <dgm:spPr/>
      <dgm:t>
        <a:bodyPr/>
        <a:lstStyle/>
        <a:p>
          <a:r>
            <a:rPr lang="en-US"/>
            <a:t>Aligns resources with housing goals and priorities.</a:t>
          </a:r>
        </a:p>
      </dgm:t>
    </dgm:pt>
    <dgm:pt modelId="{C3AA5D90-04C0-4914-B048-1BF85028AA7A}" type="parTrans" cxnId="{4999681E-70A1-4780-BCC4-07DEB1DF7D01}">
      <dgm:prSet/>
      <dgm:spPr/>
      <dgm:t>
        <a:bodyPr/>
        <a:lstStyle/>
        <a:p>
          <a:endParaRPr lang="en-US"/>
        </a:p>
      </dgm:t>
    </dgm:pt>
    <dgm:pt modelId="{380A1FE2-542B-4496-A15C-1A1AA71DCA05}" type="sibTrans" cxnId="{4999681E-70A1-4780-BCC4-07DEB1DF7D01}">
      <dgm:prSet/>
      <dgm:spPr/>
      <dgm:t>
        <a:bodyPr/>
        <a:lstStyle/>
        <a:p>
          <a:endParaRPr lang="en-US"/>
        </a:p>
      </dgm:t>
    </dgm:pt>
    <dgm:pt modelId="{63078B37-B5D3-4F08-B07F-B64CE9D6C2E9}">
      <dgm:prSet/>
      <dgm:spPr/>
      <dgm:t>
        <a:bodyPr/>
        <a:lstStyle/>
        <a:p>
          <a:r>
            <a:rPr lang="en-US"/>
            <a:t>Anticipates challenges and identifies mitigation strategies.</a:t>
          </a:r>
        </a:p>
      </dgm:t>
    </dgm:pt>
    <dgm:pt modelId="{86EDE38D-AA5F-4F81-82BB-5094DA034E85}" type="parTrans" cxnId="{306C9C37-88BB-47C4-8558-D49D2047B9EE}">
      <dgm:prSet/>
      <dgm:spPr/>
      <dgm:t>
        <a:bodyPr/>
        <a:lstStyle/>
        <a:p>
          <a:endParaRPr lang="en-US"/>
        </a:p>
      </dgm:t>
    </dgm:pt>
    <dgm:pt modelId="{1104A4CB-962E-4776-AC10-42A15FC225E4}" type="sibTrans" cxnId="{306C9C37-88BB-47C4-8558-D49D2047B9EE}">
      <dgm:prSet/>
      <dgm:spPr/>
      <dgm:t>
        <a:bodyPr/>
        <a:lstStyle/>
        <a:p>
          <a:endParaRPr lang="en-US"/>
        </a:p>
      </dgm:t>
    </dgm:pt>
    <dgm:pt modelId="{1CA4CBB2-0342-4D8D-A8B2-9A6E6F18F206}">
      <dgm:prSet/>
      <dgm:spPr/>
      <dgm:t>
        <a:bodyPr/>
        <a:lstStyle/>
        <a:p>
          <a:r>
            <a:rPr lang="en-US"/>
            <a:t>Incorporates tools like SWOT analysis for data-driven decisions.</a:t>
          </a:r>
        </a:p>
      </dgm:t>
    </dgm:pt>
    <dgm:pt modelId="{31D91442-A2D5-4711-B489-8289DDC81F72}" type="parTrans" cxnId="{CE1FC9B4-1FFB-436C-8A93-816D0165E83E}">
      <dgm:prSet/>
      <dgm:spPr/>
      <dgm:t>
        <a:bodyPr/>
        <a:lstStyle/>
        <a:p>
          <a:endParaRPr lang="en-US"/>
        </a:p>
      </dgm:t>
    </dgm:pt>
    <dgm:pt modelId="{E19DBB7B-60E2-4886-BAC9-75F69509CB35}" type="sibTrans" cxnId="{CE1FC9B4-1FFB-436C-8A93-816D0165E83E}">
      <dgm:prSet/>
      <dgm:spPr/>
      <dgm:t>
        <a:bodyPr/>
        <a:lstStyle/>
        <a:p>
          <a:endParaRPr lang="en-US"/>
        </a:p>
      </dgm:t>
    </dgm:pt>
    <dgm:pt modelId="{F049061C-04BD-432B-892F-1436125EBAFA}">
      <dgm:prSet/>
      <dgm:spPr/>
      <dgm:t>
        <a:bodyPr/>
        <a:lstStyle/>
        <a:p>
          <a:r>
            <a:rPr lang="en-US"/>
            <a:t>Example: Planning phased construction projects to maximize funding.</a:t>
          </a:r>
        </a:p>
      </dgm:t>
    </dgm:pt>
    <dgm:pt modelId="{5C8B3953-94B5-4255-9A43-B7133964B4C4}" type="parTrans" cxnId="{BF146E88-1F23-4804-A647-EB141F9697F0}">
      <dgm:prSet/>
      <dgm:spPr/>
      <dgm:t>
        <a:bodyPr/>
        <a:lstStyle/>
        <a:p>
          <a:endParaRPr lang="en-US"/>
        </a:p>
      </dgm:t>
    </dgm:pt>
    <dgm:pt modelId="{7BCCEFB1-D361-477F-BB59-D9B8E8959F2A}" type="sibTrans" cxnId="{BF146E88-1F23-4804-A647-EB141F9697F0}">
      <dgm:prSet/>
      <dgm:spPr/>
      <dgm:t>
        <a:bodyPr/>
        <a:lstStyle/>
        <a:p>
          <a:endParaRPr lang="en-US"/>
        </a:p>
      </dgm:t>
    </dgm:pt>
    <dgm:pt modelId="{843C9DF7-8E75-4F47-9FFC-62EE8791C823}" type="pres">
      <dgm:prSet presAssocID="{F601C024-C42A-4902-B688-8E753158994C}" presName="outerComposite" presStyleCnt="0">
        <dgm:presLayoutVars>
          <dgm:chMax val="5"/>
          <dgm:dir/>
          <dgm:resizeHandles val="exact"/>
        </dgm:presLayoutVars>
      </dgm:prSet>
      <dgm:spPr/>
    </dgm:pt>
    <dgm:pt modelId="{91F0AB09-98E7-4108-9F11-97ADD0F8B8F2}" type="pres">
      <dgm:prSet presAssocID="{F601C024-C42A-4902-B688-8E753158994C}" presName="dummyMaxCanvas" presStyleCnt="0">
        <dgm:presLayoutVars/>
      </dgm:prSet>
      <dgm:spPr/>
    </dgm:pt>
    <dgm:pt modelId="{D4530A2E-7919-405D-92D5-0AC1233D1C29}" type="pres">
      <dgm:prSet presAssocID="{F601C024-C42A-4902-B688-8E753158994C}" presName="FourNodes_1" presStyleLbl="node1" presStyleIdx="0" presStyleCnt="4">
        <dgm:presLayoutVars>
          <dgm:bulletEnabled val="1"/>
        </dgm:presLayoutVars>
      </dgm:prSet>
      <dgm:spPr/>
    </dgm:pt>
    <dgm:pt modelId="{DDAD2457-07F1-4802-98CC-3942F64E7D22}" type="pres">
      <dgm:prSet presAssocID="{F601C024-C42A-4902-B688-8E753158994C}" presName="FourNodes_2" presStyleLbl="node1" presStyleIdx="1" presStyleCnt="4">
        <dgm:presLayoutVars>
          <dgm:bulletEnabled val="1"/>
        </dgm:presLayoutVars>
      </dgm:prSet>
      <dgm:spPr/>
    </dgm:pt>
    <dgm:pt modelId="{51B5F2FF-8742-4832-89DE-F389C8551436}" type="pres">
      <dgm:prSet presAssocID="{F601C024-C42A-4902-B688-8E753158994C}" presName="FourNodes_3" presStyleLbl="node1" presStyleIdx="2" presStyleCnt="4">
        <dgm:presLayoutVars>
          <dgm:bulletEnabled val="1"/>
        </dgm:presLayoutVars>
      </dgm:prSet>
      <dgm:spPr/>
    </dgm:pt>
    <dgm:pt modelId="{E8A4314C-E0AE-4C08-9EC3-D65582F4CE9E}" type="pres">
      <dgm:prSet presAssocID="{F601C024-C42A-4902-B688-8E753158994C}" presName="FourNodes_4" presStyleLbl="node1" presStyleIdx="3" presStyleCnt="4">
        <dgm:presLayoutVars>
          <dgm:bulletEnabled val="1"/>
        </dgm:presLayoutVars>
      </dgm:prSet>
      <dgm:spPr/>
    </dgm:pt>
    <dgm:pt modelId="{29924864-BF25-4F16-9D24-97A69B17DDA2}" type="pres">
      <dgm:prSet presAssocID="{F601C024-C42A-4902-B688-8E753158994C}" presName="FourConn_1-2" presStyleLbl="fgAccFollowNode1" presStyleIdx="0" presStyleCnt="3">
        <dgm:presLayoutVars>
          <dgm:bulletEnabled val="1"/>
        </dgm:presLayoutVars>
      </dgm:prSet>
      <dgm:spPr/>
    </dgm:pt>
    <dgm:pt modelId="{7EA7805F-4154-40C2-8D99-7233E501D4F0}" type="pres">
      <dgm:prSet presAssocID="{F601C024-C42A-4902-B688-8E753158994C}" presName="FourConn_2-3" presStyleLbl="fgAccFollowNode1" presStyleIdx="1" presStyleCnt="3">
        <dgm:presLayoutVars>
          <dgm:bulletEnabled val="1"/>
        </dgm:presLayoutVars>
      </dgm:prSet>
      <dgm:spPr/>
    </dgm:pt>
    <dgm:pt modelId="{F5306FC7-FF03-4D47-A4EB-A302CBAEA19A}" type="pres">
      <dgm:prSet presAssocID="{F601C024-C42A-4902-B688-8E753158994C}" presName="FourConn_3-4" presStyleLbl="fgAccFollowNode1" presStyleIdx="2" presStyleCnt="3">
        <dgm:presLayoutVars>
          <dgm:bulletEnabled val="1"/>
        </dgm:presLayoutVars>
      </dgm:prSet>
      <dgm:spPr/>
    </dgm:pt>
    <dgm:pt modelId="{D119C0EA-3A4D-4CE2-8892-A3B72E3C3258}" type="pres">
      <dgm:prSet presAssocID="{F601C024-C42A-4902-B688-8E753158994C}" presName="FourNodes_1_text" presStyleLbl="node1" presStyleIdx="3" presStyleCnt="4">
        <dgm:presLayoutVars>
          <dgm:bulletEnabled val="1"/>
        </dgm:presLayoutVars>
      </dgm:prSet>
      <dgm:spPr/>
    </dgm:pt>
    <dgm:pt modelId="{255A36C2-BAFF-42E6-8479-7A1B1C2B3D36}" type="pres">
      <dgm:prSet presAssocID="{F601C024-C42A-4902-B688-8E753158994C}" presName="FourNodes_2_text" presStyleLbl="node1" presStyleIdx="3" presStyleCnt="4">
        <dgm:presLayoutVars>
          <dgm:bulletEnabled val="1"/>
        </dgm:presLayoutVars>
      </dgm:prSet>
      <dgm:spPr/>
    </dgm:pt>
    <dgm:pt modelId="{397408BC-F955-4050-9EBC-A7B63DFEA3BE}" type="pres">
      <dgm:prSet presAssocID="{F601C024-C42A-4902-B688-8E753158994C}" presName="FourNodes_3_text" presStyleLbl="node1" presStyleIdx="3" presStyleCnt="4">
        <dgm:presLayoutVars>
          <dgm:bulletEnabled val="1"/>
        </dgm:presLayoutVars>
      </dgm:prSet>
      <dgm:spPr/>
    </dgm:pt>
    <dgm:pt modelId="{3D6F7532-4183-4C17-8AE9-A0CE9D2D1A1C}" type="pres">
      <dgm:prSet presAssocID="{F601C024-C42A-4902-B688-8E753158994C}" presName="FourNodes_4_text" presStyleLbl="node1" presStyleIdx="3" presStyleCnt="4">
        <dgm:presLayoutVars>
          <dgm:bulletEnabled val="1"/>
        </dgm:presLayoutVars>
      </dgm:prSet>
      <dgm:spPr/>
    </dgm:pt>
  </dgm:ptLst>
  <dgm:cxnLst>
    <dgm:cxn modelId="{0CC60913-0C9E-41E5-A9A7-BE96D13583F4}" type="presOf" srcId="{63078B37-B5D3-4F08-B07F-B64CE9D6C2E9}" destId="{DDAD2457-07F1-4802-98CC-3942F64E7D22}" srcOrd="0" destOrd="0" presId="urn:microsoft.com/office/officeart/2005/8/layout/vProcess5"/>
    <dgm:cxn modelId="{4999681E-70A1-4780-BCC4-07DEB1DF7D01}" srcId="{F601C024-C42A-4902-B688-8E753158994C}" destId="{1EE6B2D1-081E-4368-8B3F-45596492C7BC}" srcOrd="0" destOrd="0" parTransId="{C3AA5D90-04C0-4914-B048-1BF85028AA7A}" sibTransId="{380A1FE2-542B-4496-A15C-1A1AA71DCA05}"/>
    <dgm:cxn modelId="{400DBA21-20DE-4D98-B0FC-B73BDA4C9AE0}" type="presOf" srcId="{1104A4CB-962E-4776-AC10-42A15FC225E4}" destId="{7EA7805F-4154-40C2-8D99-7233E501D4F0}" srcOrd="0" destOrd="0" presId="urn:microsoft.com/office/officeart/2005/8/layout/vProcess5"/>
    <dgm:cxn modelId="{971B8228-8399-4966-B52C-FC473F33A8E2}" type="presOf" srcId="{F049061C-04BD-432B-892F-1436125EBAFA}" destId="{3D6F7532-4183-4C17-8AE9-A0CE9D2D1A1C}" srcOrd="1" destOrd="0" presId="urn:microsoft.com/office/officeart/2005/8/layout/vProcess5"/>
    <dgm:cxn modelId="{74B9B72B-29C9-4829-B3FB-DAD89E143218}" type="presOf" srcId="{1EE6B2D1-081E-4368-8B3F-45596492C7BC}" destId="{D4530A2E-7919-405D-92D5-0AC1233D1C29}" srcOrd="0" destOrd="0" presId="urn:microsoft.com/office/officeart/2005/8/layout/vProcess5"/>
    <dgm:cxn modelId="{306C9C37-88BB-47C4-8558-D49D2047B9EE}" srcId="{F601C024-C42A-4902-B688-8E753158994C}" destId="{63078B37-B5D3-4F08-B07F-B64CE9D6C2E9}" srcOrd="1" destOrd="0" parTransId="{86EDE38D-AA5F-4F81-82BB-5094DA034E85}" sibTransId="{1104A4CB-962E-4776-AC10-42A15FC225E4}"/>
    <dgm:cxn modelId="{7F41876E-B35E-4610-9CC7-13F74D3D8FD1}" type="presOf" srcId="{1CA4CBB2-0342-4D8D-A8B2-9A6E6F18F206}" destId="{51B5F2FF-8742-4832-89DE-F389C8551436}" srcOrd="0" destOrd="0" presId="urn:microsoft.com/office/officeart/2005/8/layout/vProcess5"/>
    <dgm:cxn modelId="{C0D2C375-F1D5-49BA-94A0-F411CA716F04}" type="presOf" srcId="{380A1FE2-542B-4496-A15C-1A1AA71DCA05}" destId="{29924864-BF25-4F16-9D24-97A69B17DDA2}" srcOrd="0" destOrd="0" presId="urn:microsoft.com/office/officeart/2005/8/layout/vProcess5"/>
    <dgm:cxn modelId="{DDA4017F-FB16-486B-8B97-312BAF1C0967}" type="presOf" srcId="{F049061C-04BD-432B-892F-1436125EBAFA}" destId="{E8A4314C-E0AE-4C08-9EC3-D65582F4CE9E}" srcOrd="0" destOrd="0" presId="urn:microsoft.com/office/officeart/2005/8/layout/vProcess5"/>
    <dgm:cxn modelId="{BF146E88-1F23-4804-A647-EB141F9697F0}" srcId="{F601C024-C42A-4902-B688-8E753158994C}" destId="{F049061C-04BD-432B-892F-1436125EBAFA}" srcOrd="3" destOrd="0" parTransId="{5C8B3953-94B5-4255-9A43-B7133964B4C4}" sibTransId="{7BCCEFB1-D361-477F-BB59-D9B8E8959F2A}"/>
    <dgm:cxn modelId="{BC251B9F-DD54-4FBD-BBA9-702F2F6C39DF}" type="presOf" srcId="{63078B37-B5D3-4F08-B07F-B64CE9D6C2E9}" destId="{255A36C2-BAFF-42E6-8479-7A1B1C2B3D36}" srcOrd="1" destOrd="0" presId="urn:microsoft.com/office/officeart/2005/8/layout/vProcess5"/>
    <dgm:cxn modelId="{544226A0-72FC-4EAC-A215-9484C41455C1}" type="presOf" srcId="{1EE6B2D1-081E-4368-8B3F-45596492C7BC}" destId="{D119C0EA-3A4D-4CE2-8892-A3B72E3C3258}" srcOrd="1" destOrd="0" presId="urn:microsoft.com/office/officeart/2005/8/layout/vProcess5"/>
    <dgm:cxn modelId="{CE1FC9B4-1FFB-436C-8A93-816D0165E83E}" srcId="{F601C024-C42A-4902-B688-8E753158994C}" destId="{1CA4CBB2-0342-4D8D-A8B2-9A6E6F18F206}" srcOrd="2" destOrd="0" parTransId="{31D91442-A2D5-4711-B489-8289DDC81F72}" sibTransId="{E19DBB7B-60E2-4886-BAC9-75F69509CB35}"/>
    <dgm:cxn modelId="{AA2D18C2-C9B1-4988-B082-B7C270DF8BD8}" type="presOf" srcId="{E19DBB7B-60E2-4886-BAC9-75F69509CB35}" destId="{F5306FC7-FF03-4D47-A4EB-A302CBAEA19A}" srcOrd="0" destOrd="0" presId="urn:microsoft.com/office/officeart/2005/8/layout/vProcess5"/>
    <dgm:cxn modelId="{43BCB6ED-DF0E-4F0A-80C6-AA0D184F42C6}" type="presOf" srcId="{1CA4CBB2-0342-4D8D-A8B2-9A6E6F18F206}" destId="{397408BC-F955-4050-9EBC-A7B63DFEA3BE}" srcOrd="1" destOrd="0" presId="urn:microsoft.com/office/officeart/2005/8/layout/vProcess5"/>
    <dgm:cxn modelId="{AEDFCBF6-0A9B-452E-BC64-3D1FFCF32813}" type="presOf" srcId="{F601C024-C42A-4902-B688-8E753158994C}" destId="{843C9DF7-8E75-4F47-9FFC-62EE8791C823}" srcOrd="0" destOrd="0" presId="urn:microsoft.com/office/officeart/2005/8/layout/vProcess5"/>
    <dgm:cxn modelId="{20AED58B-C164-4787-A5E7-4082CF412C1C}" type="presParOf" srcId="{843C9DF7-8E75-4F47-9FFC-62EE8791C823}" destId="{91F0AB09-98E7-4108-9F11-97ADD0F8B8F2}" srcOrd="0" destOrd="0" presId="urn:microsoft.com/office/officeart/2005/8/layout/vProcess5"/>
    <dgm:cxn modelId="{6996051B-DD78-4A98-850B-766E0F419C8F}" type="presParOf" srcId="{843C9DF7-8E75-4F47-9FFC-62EE8791C823}" destId="{D4530A2E-7919-405D-92D5-0AC1233D1C29}" srcOrd="1" destOrd="0" presId="urn:microsoft.com/office/officeart/2005/8/layout/vProcess5"/>
    <dgm:cxn modelId="{716CC491-57D2-40A2-857C-C17C97FFFB2E}" type="presParOf" srcId="{843C9DF7-8E75-4F47-9FFC-62EE8791C823}" destId="{DDAD2457-07F1-4802-98CC-3942F64E7D22}" srcOrd="2" destOrd="0" presId="urn:microsoft.com/office/officeart/2005/8/layout/vProcess5"/>
    <dgm:cxn modelId="{88D58B7F-7CF8-492D-A895-206394E9BCB7}" type="presParOf" srcId="{843C9DF7-8E75-4F47-9FFC-62EE8791C823}" destId="{51B5F2FF-8742-4832-89DE-F389C8551436}" srcOrd="3" destOrd="0" presId="urn:microsoft.com/office/officeart/2005/8/layout/vProcess5"/>
    <dgm:cxn modelId="{83814828-3C67-4123-A30B-4BEB13EBC12E}" type="presParOf" srcId="{843C9DF7-8E75-4F47-9FFC-62EE8791C823}" destId="{E8A4314C-E0AE-4C08-9EC3-D65582F4CE9E}" srcOrd="4" destOrd="0" presId="urn:microsoft.com/office/officeart/2005/8/layout/vProcess5"/>
    <dgm:cxn modelId="{B43EF952-0306-4C38-AE14-E1F4E788575A}" type="presParOf" srcId="{843C9DF7-8E75-4F47-9FFC-62EE8791C823}" destId="{29924864-BF25-4F16-9D24-97A69B17DDA2}" srcOrd="5" destOrd="0" presId="urn:microsoft.com/office/officeart/2005/8/layout/vProcess5"/>
    <dgm:cxn modelId="{EC7EAF6E-D946-4308-A609-30493F30061C}" type="presParOf" srcId="{843C9DF7-8E75-4F47-9FFC-62EE8791C823}" destId="{7EA7805F-4154-40C2-8D99-7233E501D4F0}" srcOrd="6" destOrd="0" presId="urn:microsoft.com/office/officeart/2005/8/layout/vProcess5"/>
    <dgm:cxn modelId="{106CF36B-B0D0-4791-AE76-BBC1379FA022}" type="presParOf" srcId="{843C9DF7-8E75-4F47-9FFC-62EE8791C823}" destId="{F5306FC7-FF03-4D47-A4EB-A302CBAEA19A}" srcOrd="7" destOrd="0" presId="urn:microsoft.com/office/officeart/2005/8/layout/vProcess5"/>
    <dgm:cxn modelId="{83451A05-A46B-4631-9F15-A16BB1DA5D52}" type="presParOf" srcId="{843C9DF7-8E75-4F47-9FFC-62EE8791C823}" destId="{D119C0EA-3A4D-4CE2-8892-A3B72E3C3258}" srcOrd="8" destOrd="0" presId="urn:microsoft.com/office/officeart/2005/8/layout/vProcess5"/>
    <dgm:cxn modelId="{B1FCBAD4-B77B-4ED0-8450-8314059CD583}" type="presParOf" srcId="{843C9DF7-8E75-4F47-9FFC-62EE8791C823}" destId="{255A36C2-BAFF-42E6-8479-7A1B1C2B3D36}" srcOrd="9" destOrd="0" presId="urn:microsoft.com/office/officeart/2005/8/layout/vProcess5"/>
    <dgm:cxn modelId="{138DF693-9E52-4456-8E90-76BD47FE9E76}" type="presParOf" srcId="{843C9DF7-8E75-4F47-9FFC-62EE8791C823}" destId="{397408BC-F955-4050-9EBC-A7B63DFEA3BE}" srcOrd="10" destOrd="0" presId="urn:microsoft.com/office/officeart/2005/8/layout/vProcess5"/>
    <dgm:cxn modelId="{8D442BA8-21C7-4910-9551-D912D07F0CC2}" type="presParOf" srcId="{843C9DF7-8E75-4F47-9FFC-62EE8791C823}" destId="{3D6F7532-4183-4C17-8AE9-A0CE9D2D1A1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F11CAB-7B63-43DD-AAAC-411695BA2866}"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17FE603-B728-4431-8354-8615F2AD4782}">
      <dgm:prSet/>
      <dgm:spPr/>
      <dgm:t>
        <a:bodyPr/>
        <a:lstStyle/>
        <a:p>
          <a:pPr>
            <a:lnSpc>
              <a:spcPct val="100000"/>
            </a:lnSpc>
          </a:pPr>
          <a:r>
            <a:rPr lang="en-US"/>
            <a:t>Offer financial literacy workshops.</a:t>
          </a:r>
        </a:p>
      </dgm:t>
    </dgm:pt>
    <dgm:pt modelId="{92833A62-81E8-4A8C-9E0D-CE4225A3B367}" type="parTrans" cxnId="{9EA31D39-F2B9-4A5C-9F95-9319E163062E}">
      <dgm:prSet/>
      <dgm:spPr/>
      <dgm:t>
        <a:bodyPr/>
        <a:lstStyle/>
        <a:p>
          <a:endParaRPr lang="en-US"/>
        </a:p>
      </dgm:t>
    </dgm:pt>
    <dgm:pt modelId="{E7CEBEFD-672E-4890-BEBB-4EB0195BDF96}" type="sibTrans" cxnId="{9EA31D39-F2B9-4A5C-9F95-9319E163062E}">
      <dgm:prSet phldrT="1" phldr="0"/>
      <dgm:spPr/>
      <dgm:t>
        <a:bodyPr/>
        <a:lstStyle/>
        <a:p>
          <a:pPr>
            <a:lnSpc>
              <a:spcPct val="100000"/>
            </a:lnSpc>
          </a:pPr>
          <a:endParaRPr lang="en-US"/>
        </a:p>
      </dgm:t>
    </dgm:pt>
    <dgm:pt modelId="{25E6219C-61D4-4045-825E-091885DAE1BE}">
      <dgm:prSet/>
      <dgm:spPr/>
      <dgm:t>
        <a:bodyPr/>
        <a:lstStyle/>
        <a:p>
          <a:pPr>
            <a:lnSpc>
              <a:spcPct val="100000"/>
            </a:lnSpc>
          </a:pPr>
          <a:r>
            <a:rPr lang="en-US"/>
            <a:t>Provide resources for credit repair and savings plans.</a:t>
          </a:r>
        </a:p>
      </dgm:t>
    </dgm:pt>
    <dgm:pt modelId="{7911DC98-ECD9-49EB-8A17-33457598623C}" type="parTrans" cxnId="{5CDAA623-FCFB-46C9-B343-7344D1DB93F0}">
      <dgm:prSet/>
      <dgm:spPr/>
      <dgm:t>
        <a:bodyPr/>
        <a:lstStyle/>
        <a:p>
          <a:endParaRPr lang="en-US"/>
        </a:p>
      </dgm:t>
    </dgm:pt>
    <dgm:pt modelId="{A2766E6D-8341-422E-BA84-F1D6B13A6BEF}" type="sibTrans" cxnId="{5CDAA623-FCFB-46C9-B343-7344D1DB93F0}">
      <dgm:prSet phldrT="2" phldr="0"/>
      <dgm:spPr/>
      <dgm:t>
        <a:bodyPr/>
        <a:lstStyle/>
        <a:p>
          <a:pPr>
            <a:lnSpc>
              <a:spcPct val="100000"/>
            </a:lnSpc>
          </a:pPr>
          <a:endParaRPr lang="en-US"/>
        </a:p>
      </dgm:t>
    </dgm:pt>
    <dgm:pt modelId="{AEFDAA2A-A6CB-4AE5-A5AE-2589F4F197D6}">
      <dgm:prSet/>
      <dgm:spPr/>
      <dgm:t>
        <a:bodyPr/>
        <a:lstStyle/>
        <a:p>
          <a:pPr>
            <a:lnSpc>
              <a:spcPct val="100000"/>
            </a:lnSpc>
          </a:pPr>
          <a:r>
            <a:rPr lang="en-US"/>
            <a:t>Educate community members on mortgage options.</a:t>
          </a:r>
        </a:p>
      </dgm:t>
    </dgm:pt>
    <dgm:pt modelId="{FD6F1FA6-7561-4093-8C34-C273A4AB87DB}" type="parTrans" cxnId="{15A99E40-28D2-4BE5-8DAE-6568D2FFAAF8}">
      <dgm:prSet/>
      <dgm:spPr/>
      <dgm:t>
        <a:bodyPr/>
        <a:lstStyle/>
        <a:p>
          <a:endParaRPr lang="en-US"/>
        </a:p>
      </dgm:t>
    </dgm:pt>
    <dgm:pt modelId="{1EAB0F6E-A138-4A8E-8C3E-FA2A99FE2157}" type="sibTrans" cxnId="{15A99E40-28D2-4BE5-8DAE-6568D2FFAAF8}">
      <dgm:prSet phldrT="3" phldr="0"/>
      <dgm:spPr/>
      <dgm:t>
        <a:bodyPr/>
        <a:lstStyle/>
        <a:p>
          <a:pPr>
            <a:lnSpc>
              <a:spcPct val="100000"/>
            </a:lnSpc>
          </a:pPr>
          <a:endParaRPr lang="en-US"/>
        </a:p>
      </dgm:t>
    </dgm:pt>
    <dgm:pt modelId="{8AE4F3B7-9C74-4B65-89D3-F6F177BCE042}">
      <dgm:prSet/>
      <dgm:spPr/>
      <dgm:t>
        <a:bodyPr/>
        <a:lstStyle/>
        <a:p>
          <a:pPr>
            <a:lnSpc>
              <a:spcPct val="100000"/>
            </a:lnSpc>
          </a:pPr>
          <a:r>
            <a:rPr lang="en-US"/>
            <a:t>Collaborate with Native CDFIs for homebuyer readiness.</a:t>
          </a:r>
        </a:p>
      </dgm:t>
    </dgm:pt>
    <dgm:pt modelId="{B27F59C9-4924-4CC5-9480-3B17256C2D6D}" type="parTrans" cxnId="{149BE2E0-312B-4753-9E95-CBFF72BAFBA1}">
      <dgm:prSet/>
      <dgm:spPr/>
      <dgm:t>
        <a:bodyPr/>
        <a:lstStyle/>
        <a:p>
          <a:endParaRPr lang="en-US"/>
        </a:p>
      </dgm:t>
    </dgm:pt>
    <dgm:pt modelId="{D4D7EF71-ACF4-4DB9-806E-9B1DF738D738}" type="sibTrans" cxnId="{149BE2E0-312B-4753-9E95-CBFF72BAFBA1}">
      <dgm:prSet phldrT="4" phldr="0"/>
      <dgm:spPr/>
      <dgm:t>
        <a:bodyPr/>
        <a:lstStyle/>
        <a:p>
          <a:pPr>
            <a:lnSpc>
              <a:spcPct val="100000"/>
            </a:lnSpc>
          </a:pPr>
          <a:endParaRPr lang="en-US"/>
        </a:p>
      </dgm:t>
    </dgm:pt>
    <dgm:pt modelId="{745FD1CF-7CE7-4B66-98DA-789658A46364}">
      <dgm:prSet/>
      <dgm:spPr/>
      <dgm:t>
        <a:bodyPr/>
        <a:lstStyle/>
        <a:p>
          <a:pPr>
            <a:lnSpc>
              <a:spcPct val="100000"/>
            </a:lnSpc>
          </a:pPr>
          <a:r>
            <a:rPr lang="en-US"/>
            <a:t>Source: CICD-Tribal Leaders Handbook (2023).</a:t>
          </a:r>
        </a:p>
      </dgm:t>
    </dgm:pt>
    <dgm:pt modelId="{A0D908A7-480F-4B94-8E3F-C3584C38D00C}" type="parTrans" cxnId="{84824747-2D73-4B77-AA2E-339DEF6C93A3}">
      <dgm:prSet/>
      <dgm:spPr/>
      <dgm:t>
        <a:bodyPr/>
        <a:lstStyle/>
        <a:p>
          <a:endParaRPr lang="en-US"/>
        </a:p>
      </dgm:t>
    </dgm:pt>
    <dgm:pt modelId="{D0819F89-A66E-4584-8254-A60DAE1DC4E3}" type="sibTrans" cxnId="{84824747-2D73-4B77-AA2E-339DEF6C93A3}">
      <dgm:prSet phldrT="5" phldr="0"/>
      <dgm:spPr/>
      <dgm:t>
        <a:bodyPr/>
        <a:lstStyle/>
        <a:p>
          <a:endParaRPr lang="en-US"/>
        </a:p>
      </dgm:t>
    </dgm:pt>
    <dgm:pt modelId="{0A659DCA-689E-4941-81E8-87794CDF1CA3}" type="pres">
      <dgm:prSet presAssocID="{C3F11CAB-7B63-43DD-AAAC-411695BA2866}" presName="root" presStyleCnt="0">
        <dgm:presLayoutVars>
          <dgm:dir/>
          <dgm:resizeHandles val="exact"/>
        </dgm:presLayoutVars>
      </dgm:prSet>
      <dgm:spPr/>
    </dgm:pt>
    <dgm:pt modelId="{64771399-52A3-4C3D-976A-E12B502768CC}" type="pres">
      <dgm:prSet presAssocID="{C3F11CAB-7B63-43DD-AAAC-411695BA2866}" presName="container" presStyleCnt="0">
        <dgm:presLayoutVars>
          <dgm:dir/>
          <dgm:resizeHandles val="exact"/>
        </dgm:presLayoutVars>
      </dgm:prSet>
      <dgm:spPr/>
    </dgm:pt>
    <dgm:pt modelId="{C7408192-5C6F-4014-9AFB-CF2A598F8274}" type="pres">
      <dgm:prSet presAssocID="{017FE603-B728-4431-8354-8615F2AD4782}" presName="compNode" presStyleCnt="0"/>
      <dgm:spPr/>
    </dgm:pt>
    <dgm:pt modelId="{DB50E8B9-D120-472A-B7BA-3CF9042A1DF2}" type="pres">
      <dgm:prSet presAssocID="{017FE603-B728-4431-8354-8615F2AD4782}" presName="iconBgRect" presStyleLbl="bgShp" presStyleIdx="0" presStyleCnt="5"/>
      <dgm:spPr/>
    </dgm:pt>
    <dgm:pt modelId="{2DC50EA7-F9F3-4A96-A6B6-30DD6411BC62}" type="pres">
      <dgm:prSet presAssocID="{017FE603-B728-4431-8354-8615F2AD478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A3914CE7-1D02-4C6B-8C24-60C5F2F9FE60}" type="pres">
      <dgm:prSet presAssocID="{017FE603-B728-4431-8354-8615F2AD4782}" presName="spaceRect" presStyleCnt="0"/>
      <dgm:spPr/>
    </dgm:pt>
    <dgm:pt modelId="{E970511B-66F8-430B-B996-5F44AF56E850}" type="pres">
      <dgm:prSet presAssocID="{017FE603-B728-4431-8354-8615F2AD4782}" presName="textRect" presStyleLbl="revTx" presStyleIdx="0" presStyleCnt="5">
        <dgm:presLayoutVars>
          <dgm:chMax val="1"/>
          <dgm:chPref val="1"/>
        </dgm:presLayoutVars>
      </dgm:prSet>
      <dgm:spPr/>
    </dgm:pt>
    <dgm:pt modelId="{3367FE77-AD97-45AA-84F3-900DB056A1A1}" type="pres">
      <dgm:prSet presAssocID="{E7CEBEFD-672E-4890-BEBB-4EB0195BDF96}" presName="sibTrans" presStyleLbl="sibTrans2D1" presStyleIdx="0" presStyleCnt="0"/>
      <dgm:spPr/>
    </dgm:pt>
    <dgm:pt modelId="{B54D1FA3-F936-41A7-8574-EE852D92D74B}" type="pres">
      <dgm:prSet presAssocID="{25E6219C-61D4-4045-825E-091885DAE1BE}" presName="compNode" presStyleCnt="0"/>
      <dgm:spPr/>
    </dgm:pt>
    <dgm:pt modelId="{D2279C27-DE0F-492E-9BDE-4BAB7D1F2EB5}" type="pres">
      <dgm:prSet presAssocID="{25E6219C-61D4-4045-825E-091885DAE1BE}" presName="iconBgRect" presStyleLbl="bgShp" presStyleIdx="1" presStyleCnt="5"/>
      <dgm:spPr/>
    </dgm:pt>
    <dgm:pt modelId="{AD07ED1D-7E8A-4D24-B66C-1257862CCFCF}" type="pres">
      <dgm:prSet presAssocID="{25E6219C-61D4-4045-825E-091885DAE1B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edit card"/>
        </a:ext>
      </dgm:extLst>
    </dgm:pt>
    <dgm:pt modelId="{D1B6B243-0452-4B82-A0C4-B2A75FF23048}" type="pres">
      <dgm:prSet presAssocID="{25E6219C-61D4-4045-825E-091885DAE1BE}" presName="spaceRect" presStyleCnt="0"/>
      <dgm:spPr/>
    </dgm:pt>
    <dgm:pt modelId="{CBAC4A72-F28D-4D89-8C0D-D4F09AF854B4}" type="pres">
      <dgm:prSet presAssocID="{25E6219C-61D4-4045-825E-091885DAE1BE}" presName="textRect" presStyleLbl="revTx" presStyleIdx="1" presStyleCnt="5">
        <dgm:presLayoutVars>
          <dgm:chMax val="1"/>
          <dgm:chPref val="1"/>
        </dgm:presLayoutVars>
      </dgm:prSet>
      <dgm:spPr/>
    </dgm:pt>
    <dgm:pt modelId="{9D68994A-BD85-464C-9E8E-F5205401745D}" type="pres">
      <dgm:prSet presAssocID="{A2766E6D-8341-422E-BA84-F1D6B13A6BEF}" presName="sibTrans" presStyleLbl="sibTrans2D1" presStyleIdx="0" presStyleCnt="0"/>
      <dgm:spPr/>
    </dgm:pt>
    <dgm:pt modelId="{CD76F743-CC23-4B3B-9703-D4D111A3FB02}" type="pres">
      <dgm:prSet presAssocID="{AEFDAA2A-A6CB-4AE5-A5AE-2589F4F197D6}" presName="compNode" presStyleCnt="0"/>
      <dgm:spPr/>
    </dgm:pt>
    <dgm:pt modelId="{C1D1D086-B770-4B0D-BE51-13F1952A607F}" type="pres">
      <dgm:prSet presAssocID="{AEFDAA2A-A6CB-4AE5-A5AE-2589F4F197D6}" presName="iconBgRect" presStyleLbl="bgShp" presStyleIdx="2" presStyleCnt="5"/>
      <dgm:spPr/>
    </dgm:pt>
    <dgm:pt modelId="{F171C2DF-F253-48BE-B453-FE480E2271F6}" type="pres">
      <dgm:prSet presAssocID="{AEFDAA2A-A6CB-4AE5-A5AE-2589F4F197D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76B9FB21-FB47-444A-950B-A9841B66E3B5}" type="pres">
      <dgm:prSet presAssocID="{AEFDAA2A-A6CB-4AE5-A5AE-2589F4F197D6}" presName="spaceRect" presStyleCnt="0"/>
      <dgm:spPr/>
    </dgm:pt>
    <dgm:pt modelId="{BFABEEF9-FD56-4847-B3AA-4EFDE5412802}" type="pres">
      <dgm:prSet presAssocID="{AEFDAA2A-A6CB-4AE5-A5AE-2589F4F197D6}" presName="textRect" presStyleLbl="revTx" presStyleIdx="2" presStyleCnt="5">
        <dgm:presLayoutVars>
          <dgm:chMax val="1"/>
          <dgm:chPref val="1"/>
        </dgm:presLayoutVars>
      </dgm:prSet>
      <dgm:spPr/>
    </dgm:pt>
    <dgm:pt modelId="{8A6FD8A1-09E0-4A00-B816-34B0BE65EF77}" type="pres">
      <dgm:prSet presAssocID="{1EAB0F6E-A138-4A8E-8C3E-FA2A99FE2157}" presName="sibTrans" presStyleLbl="sibTrans2D1" presStyleIdx="0" presStyleCnt="0"/>
      <dgm:spPr/>
    </dgm:pt>
    <dgm:pt modelId="{70A81B77-8E05-48A9-8475-AA191DB49174}" type="pres">
      <dgm:prSet presAssocID="{8AE4F3B7-9C74-4B65-89D3-F6F177BCE042}" presName="compNode" presStyleCnt="0"/>
      <dgm:spPr/>
    </dgm:pt>
    <dgm:pt modelId="{C1AE8377-BC7F-42EC-A54E-66817B19586D}" type="pres">
      <dgm:prSet presAssocID="{8AE4F3B7-9C74-4B65-89D3-F6F177BCE042}" presName="iconBgRect" presStyleLbl="bgShp" presStyleIdx="3" presStyleCnt="5"/>
      <dgm:spPr/>
    </dgm:pt>
    <dgm:pt modelId="{196A8026-ED27-41E8-8198-DA069AB8403C}" type="pres">
      <dgm:prSet presAssocID="{8AE4F3B7-9C74-4B65-89D3-F6F177BCE04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are With Person"/>
        </a:ext>
      </dgm:extLst>
    </dgm:pt>
    <dgm:pt modelId="{4302E71B-8308-417C-8CC0-0FA1DF6D85CB}" type="pres">
      <dgm:prSet presAssocID="{8AE4F3B7-9C74-4B65-89D3-F6F177BCE042}" presName="spaceRect" presStyleCnt="0"/>
      <dgm:spPr/>
    </dgm:pt>
    <dgm:pt modelId="{E4C99AF5-6CF1-4965-9653-3888A80C9B70}" type="pres">
      <dgm:prSet presAssocID="{8AE4F3B7-9C74-4B65-89D3-F6F177BCE042}" presName="textRect" presStyleLbl="revTx" presStyleIdx="3" presStyleCnt="5">
        <dgm:presLayoutVars>
          <dgm:chMax val="1"/>
          <dgm:chPref val="1"/>
        </dgm:presLayoutVars>
      </dgm:prSet>
      <dgm:spPr/>
    </dgm:pt>
    <dgm:pt modelId="{259C3FCE-9C63-449C-8DF9-6DA8B94F036C}" type="pres">
      <dgm:prSet presAssocID="{D4D7EF71-ACF4-4DB9-806E-9B1DF738D738}" presName="sibTrans" presStyleLbl="sibTrans2D1" presStyleIdx="0" presStyleCnt="0"/>
      <dgm:spPr/>
    </dgm:pt>
    <dgm:pt modelId="{E64CE532-AD0C-459E-B7E7-536943E2EFBB}" type="pres">
      <dgm:prSet presAssocID="{745FD1CF-7CE7-4B66-98DA-789658A46364}" presName="compNode" presStyleCnt="0"/>
      <dgm:spPr/>
    </dgm:pt>
    <dgm:pt modelId="{D069EEC3-661D-4A14-869B-B716E223A6A1}" type="pres">
      <dgm:prSet presAssocID="{745FD1CF-7CE7-4B66-98DA-789658A46364}" presName="iconBgRect" presStyleLbl="bgShp" presStyleIdx="4" presStyleCnt="5"/>
      <dgm:spPr/>
    </dgm:pt>
    <dgm:pt modelId="{60CFBF33-0A10-4944-9465-6C20895F12C3}" type="pres">
      <dgm:prSet presAssocID="{745FD1CF-7CE7-4B66-98DA-789658A463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ycle with People"/>
        </a:ext>
      </dgm:extLst>
    </dgm:pt>
    <dgm:pt modelId="{2592F3B9-BCFC-48B4-B9C7-DD1C5BC002DF}" type="pres">
      <dgm:prSet presAssocID="{745FD1CF-7CE7-4B66-98DA-789658A46364}" presName="spaceRect" presStyleCnt="0"/>
      <dgm:spPr/>
    </dgm:pt>
    <dgm:pt modelId="{D2C1D658-157A-4DBD-BA2C-CE36B2555A60}" type="pres">
      <dgm:prSet presAssocID="{745FD1CF-7CE7-4B66-98DA-789658A46364}" presName="textRect" presStyleLbl="revTx" presStyleIdx="4" presStyleCnt="5">
        <dgm:presLayoutVars>
          <dgm:chMax val="1"/>
          <dgm:chPref val="1"/>
        </dgm:presLayoutVars>
      </dgm:prSet>
      <dgm:spPr/>
    </dgm:pt>
  </dgm:ptLst>
  <dgm:cxnLst>
    <dgm:cxn modelId="{5CDAA623-FCFB-46C9-B343-7344D1DB93F0}" srcId="{C3F11CAB-7B63-43DD-AAAC-411695BA2866}" destId="{25E6219C-61D4-4045-825E-091885DAE1BE}" srcOrd="1" destOrd="0" parTransId="{7911DC98-ECD9-49EB-8A17-33457598623C}" sibTransId="{A2766E6D-8341-422E-BA84-F1D6B13A6BEF}"/>
    <dgm:cxn modelId="{C44A5D34-B7E5-4654-877E-63E4F9E8CAC1}" type="presOf" srcId="{D4D7EF71-ACF4-4DB9-806E-9B1DF738D738}" destId="{259C3FCE-9C63-449C-8DF9-6DA8B94F036C}" srcOrd="0" destOrd="0" presId="urn:microsoft.com/office/officeart/2018/2/layout/IconCircleList"/>
    <dgm:cxn modelId="{9EA31D39-F2B9-4A5C-9F95-9319E163062E}" srcId="{C3F11CAB-7B63-43DD-AAAC-411695BA2866}" destId="{017FE603-B728-4431-8354-8615F2AD4782}" srcOrd="0" destOrd="0" parTransId="{92833A62-81E8-4A8C-9E0D-CE4225A3B367}" sibTransId="{E7CEBEFD-672E-4890-BEBB-4EB0195BDF96}"/>
    <dgm:cxn modelId="{15A99E40-28D2-4BE5-8DAE-6568D2FFAAF8}" srcId="{C3F11CAB-7B63-43DD-AAAC-411695BA2866}" destId="{AEFDAA2A-A6CB-4AE5-A5AE-2589F4F197D6}" srcOrd="2" destOrd="0" parTransId="{FD6F1FA6-7561-4093-8C34-C273A4AB87DB}" sibTransId="{1EAB0F6E-A138-4A8E-8C3E-FA2A99FE2157}"/>
    <dgm:cxn modelId="{71B19E5D-E0C0-4F99-8A2D-EDB622846892}" type="presOf" srcId="{25E6219C-61D4-4045-825E-091885DAE1BE}" destId="{CBAC4A72-F28D-4D89-8C0D-D4F09AF854B4}" srcOrd="0" destOrd="0" presId="urn:microsoft.com/office/officeart/2018/2/layout/IconCircleList"/>
    <dgm:cxn modelId="{84824747-2D73-4B77-AA2E-339DEF6C93A3}" srcId="{C3F11CAB-7B63-43DD-AAAC-411695BA2866}" destId="{745FD1CF-7CE7-4B66-98DA-789658A46364}" srcOrd="4" destOrd="0" parTransId="{A0D908A7-480F-4B94-8E3F-C3584C38D00C}" sibTransId="{D0819F89-A66E-4584-8254-A60DAE1DC4E3}"/>
    <dgm:cxn modelId="{8B0B336B-176E-4ED4-9C43-EB8D1529067C}" type="presOf" srcId="{AEFDAA2A-A6CB-4AE5-A5AE-2589F4F197D6}" destId="{BFABEEF9-FD56-4847-B3AA-4EFDE5412802}" srcOrd="0" destOrd="0" presId="urn:microsoft.com/office/officeart/2018/2/layout/IconCircleList"/>
    <dgm:cxn modelId="{F5DC474C-21D2-420F-8553-B85BB2984E19}" type="presOf" srcId="{745FD1CF-7CE7-4B66-98DA-789658A46364}" destId="{D2C1D658-157A-4DBD-BA2C-CE36B2555A60}" srcOrd="0" destOrd="0" presId="urn:microsoft.com/office/officeart/2018/2/layout/IconCircleList"/>
    <dgm:cxn modelId="{185AE77D-DDC0-4105-B87C-9582F96699EC}" type="presOf" srcId="{E7CEBEFD-672E-4890-BEBB-4EB0195BDF96}" destId="{3367FE77-AD97-45AA-84F3-900DB056A1A1}" srcOrd="0" destOrd="0" presId="urn:microsoft.com/office/officeart/2018/2/layout/IconCircleList"/>
    <dgm:cxn modelId="{D1B37B7E-276C-463F-97FF-71FB70F927E1}" type="presOf" srcId="{8AE4F3B7-9C74-4B65-89D3-F6F177BCE042}" destId="{E4C99AF5-6CF1-4965-9653-3888A80C9B70}" srcOrd="0" destOrd="0" presId="urn:microsoft.com/office/officeart/2018/2/layout/IconCircleList"/>
    <dgm:cxn modelId="{6FB92E9A-89B1-491D-862E-A1E2ED46ADAC}" type="presOf" srcId="{C3F11CAB-7B63-43DD-AAAC-411695BA2866}" destId="{0A659DCA-689E-4941-81E8-87794CDF1CA3}" srcOrd="0" destOrd="0" presId="urn:microsoft.com/office/officeart/2018/2/layout/IconCircleList"/>
    <dgm:cxn modelId="{C1BFB49F-31C5-4EF0-8B7C-4473B33AC7AA}" type="presOf" srcId="{A2766E6D-8341-422E-BA84-F1D6B13A6BEF}" destId="{9D68994A-BD85-464C-9E8E-F5205401745D}" srcOrd="0" destOrd="0" presId="urn:microsoft.com/office/officeart/2018/2/layout/IconCircleList"/>
    <dgm:cxn modelId="{149BE2E0-312B-4753-9E95-CBFF72BAFBA1}" srcId="{C3F11CAB-7B63-43DD-AAAC-411695BA2866}" destId="{8AE4F3B7-9C74-4B65-89D3-F6F177BCE042}" srcOrd="3" destOrd="0" parTransId="{B27F59C9-4924-4CC5-9480-3B17256C2D6D}" sibTransId="{D4D7EF71-ACF4-4DB9-806E-9B1DF738D738}"/>
    <dgm:cxn modelId="{ADFCE5E2-4995-49F9-BD0E-46D9B497772C}" type="presOf" srcId="{017FE603-B728-4431-8354-8615F2AD4782}" destId="{E970511B-66F8-430B-B996-5F44AF56E850}" srcOrd="0" destOrd="0" presId="urn:microsoft.com/office/officeart/2018/2/layout/IconCircleList"/>
    <dgm:cxn modelId="{0C9482FD-9BBF-4E43-8215-67F3F6A25119}" type="presOf" srcId="{1EAB0F6E-A138-4A8E-8C3E-FA2A99FE2157}" destId="{8A6FD8A1-09E0-4A00-B816-34B0BE65EF77}" srcOrd="0" destOrd="0" presId="urn:microsoft.com/office/officeart/2018/2/layout/IconCircleList"/>
    <dgm:cxn modelId="{049AE130-CCC3-4723-A63C-681E63A409F0}" type="presParOf" srcId="{0A659DCA-689E-4941-81E8-87794CDF1CA3}" destId="{64771399-52A3-4C3D-976A-E12B502768CC}" srcOrd="0" destOrd="0" presId="urn:microsoft.com/office/officeart/2018/2/layout/IconCircleList"/>
    <dgm:cxn modelId="{CD803248-7D41-4D8E-9C4C-82AB6E78C55B}" type="presParOf" srcId="{64771399-52A3-4C3D-976A-E12B502768CC}" destId="{C7408192-5C6F-4014-9AFB-CF2A598F8274}" srcOrd="0" destOrd="0" presId="urn:microsoft.com/office/officeart/2018/2/layout/IconCircleList"/>
    <dgm:cxn modelId="{2FB5077E-765F-4511-94FE-C216404AE46D}" type="presParOf" srcId="{C7408192-5C6F-4014-9AFB-CF2A598F8274}" destId="{DB50E8B9-D120-472A-B7BA-3CF9042A1DF2}" srcOrd="0" destOrd="0" presId="urn:microsoft.com/office/officeart/2018/2/layout/IconCircleList"/>
    <dgm:cxn modelId="{05C33442-DAFE-437B-8325-75994C63E980}" type="presParOf" srcId="{C7408192-5C6F-4014-9AFB-CF2A598F8274}" destId="{2DC50EA7-F9F3-4A96-A6B6-30DD6411BC62}" srcOrd="1" destOrd="0" presId="urn:microsoft.com/office/officeart/2018/2/layout/IconCircleList"/>
    <dgm:cxn modelId="{3C20C2E8-06EB-459F-9705-F26C434DBAE4}" type="presParOf" srcId="{C7408192-5C6F-4014-9AFB-CF2A598F8274}" destId="{A3914CE7-1D02-4C6B-8C24-60C5F2F9FE60}" srcOrd="2" destOrd="0" presId="urn:microsoft.com/office/officeart/2018/2/layout/IconCircleList"/>
    <dgm:cxn modelId="{C70A7B7D-0514-4F8E-8AA3-D85DAA21432A}" type="presParOf" srcId="{C7408192-5C6F-4014-9AFB-CF2A598F8274}" destId="{E970511B-66F8-430B-B996-5F44AF56E850}" srcOrd="3" destOrd="0" presId="urn:microsoft.com/office/officeart/2018/2/layout/IconCircleList"/>
    <dgm:cxn modelId="{C64C8411-CD33-48D1-84B7-880CB5494C9D}" type="presParOf" srcId="{64771399-52A3-4C3D-976A-E12B502768CC}" destId="{3367FE77-AD97-45AA-84F3-900DB056A1A1}" srcOrd="1" destOrd="0" presId="urn:microsoft.com/office/officeart/2018/2/layout/IconCircleList"/>
    <dgm:cxn modelId="{96565CC4-6944-42E8-9278-6348CEDCD51E}" type="presParOf" srcId="{64771399-52A3-4C3D-976A-E12B502768CC}" destId="{B54D1FA3-F936-41A7-8574-EE852D92D74B}" srcOrd="2" destOrd="0" presId="urn:microsoft.com/office/officeart/2018/2/layout/IconCircleList"/>
    <dgm:cxn modelId="{1B2D8DD0-0266-428B-8300-B24E50BE3DF6}" type="presParOf" srcId="{B54D1FA3-F936-41A7-8574-EE852D92D74B}" destId="{D2279C27-DE0F-492E-9BDE-4BAB7D1F2EB5}" srcOrd="0" destOrd="0" presId="urn:microsoft.com/office/officeart/2018/2/layout/IconCircleList"/>
    <dgm:cxn modelId="{84F3DF89-15BC-4099-95C1-CE07DF39BAFF}" type="presParOf" srcId="{B54D1FA3-F936-41A7-8574-EE852D92D74B}" destId="{AD07ED1D-7E8A-4D24-B66C-1257862CCFCF}" srcOrd="1" destOrd="0" presId="urn:microsoft.com/office/officeart/2018/2/layout/IconCircleList"/>
    <dgm:cxn modelId="{BB3F9FA6-B44C-4BC5-812A-4DFE5890AD1A}" type="presParOf" srcId="{B54D1FA3-F936-41A7-8574-EE852D92D74B}" destId="{D1B6B243-0452-4B82-A0C4-B2A75FF23048}" srcOrd="2" destOrd="0" presId="urn:microsoft.com/office/officeart/2018/2/layout/IconCircleList"/>
    <dgm:cxn modelId="{1278211F-56B1-4D21-ADBA-EBB571790BF4}" type="presParOf" srcId="{B54D1FA3-F936-41A7-8574-EE852D92D74B}" destId="{CBAC4A72-F28D-4D89-8C0D-D4F09AF854B4}" srcOrd="3" destOrd="0" presId="urn:microsoft.com/office/officeart/2018/2/layout/IconCircleList"/>
    <dgm:cxn modelId="{672BB64A-E85E-4A8D-8873-1F649D3B9EEC}" type="presParOf" srcId="{64771399-52A3-4C3D-976A-E12B502768CC}" destId="{9D68994A-BD85-464C-9E8E-F5205401745D}" srcOrd="3" destOrd="0" presId="urn:microsoft.com/office/officeart/2018/2/layout/IconCircleList"/>
    <dgm:cxn modelId="{77AA07DB-B745-4613-AA01-8B3B200302AA}" type="presParOf" srcId="{64771399-52A3-4C3D-976A-E12B502768CC}" destId="{CD76F743-CC23-4B3B-9703-D4D111A3FB02}" srcOrd="4" destOrd="0" presId="urn:microsoft.com/office/officeart/2018/2/layout/IconCircleList"/>
    <dgm:cxn modelId="{2C71D3AC-277C-47D4-B4F2-8C5B70366B4E}" type="presParOf" srcId="{CD76F743-CC23-4B3B-9703-D4D111A3FB02}" destId="{C1D1D086-B770-4B0D-BE51-13F1952A607F}" srcOrd="0" destOrd="0" presId="urn:microsoft.com/office/officeart/2018/2/layout/IconCircleList"/>
    <dgm:cxn modelId="{B7B09ABF-2A30-47F8-B294-168B37F887A1}" type="presParOf" srcId="{CD76F743-CC23-4B3B-9703-D4D111A3FB02}" destId="{F171C2DF-F253-48BE-B453-FE480E2271F6}" srcOrd="1" destOrd="0" presId="urn:microsoft.com/office/officeart/2018/2/layout/IconCircleList"/>
    <dgm:cxn modelId="{A70066AB-D94F-432F-BCC9-0D2623C1AEE4}" type="presParOf" srcId="{CD76F743-CC23-4B3B-9703-D4D111A3FB02}" destId="{76B9FB21-FB47-444A-950B-A9841B66E3B5}" srcOrd="2" destOrd="0" presId="urn:microsoft.com/office/officeart/2018/2/layout/IconCircleList"/>
    <dgm:cxn modelId="{C55C9CFB-07F9-427A-BA5F-AC2A72924921}" type="presParOf" srcId="{CD76F743-CC23-4B3B-9703-D4D111A3FB02}" destId="{BFABEEF9-FD56-4847-B3AA-4EFDE5412802}" srcOrd="3" destOrd="0" presId="urn:microsoft.com/office/officeart/2018/2/layout/IconCircleList"/>
    <dgm:cxn modelId="{E305D6FE-479F-421E-A9DB-13359F0EEB6E}" type="presParOf" srcId="{64771399-52A3-4C3D-976A-E12B502768CC}" destId="{8A6FD8A1-09E0-4A00-B816-34B0BE65EF77}" srcOrd="5" destOrd="0" presId="urn:microsoft.com/office/officeart/2018/2/layout/IconCircleList"/>
    <dgm:cxn modelId="{886CB680-DD05-4AC2-8564-C509D57D2075}" type="presParOf" srcId="{64771399-52A3-4C3D-976A-E12B502768CC}" destId="{70A81B77-8E05-48A9-8475-AA191DB49174}" srcOrd="6" destOrd="0" presId="urn:microsoft.com/office/officeart/2018/2/layout/IconCircleList"/>
    <dgm:cxn modelId="{8C3B4E4D-4EF5-4739-B47A-6132E12D3891}" type="presParOf" srcId="{70A81B77-8E05-48A9-8475-AA191DB49174}" destId="{C1AE8377-BC7F-42EC-A54E-66817B19586D}" srcOrd="0" destOrd="0" presId="urn:microsoft.com/office/officeart/2018/2/layout/IconCircleList"/>
    <dgm:cxn modelId="{9241174E-4751-4A97-932E-C32EABE2A860}" type="presParOf" srcId="{70A81B77-8E05-48A9-8475-AA191DB49174}" destId="{196A8026-ED27-41E8-8198-DA069AB8403C}" srcOrd="1" destOrd="0" presId="urn:microsoft.com/office/officeart/2018/2/layout/IconCircleList"/>
    <dgm:cxn modelId="{B82F123D-EA3D-4E5C-9760-64DEA6EE2033}" type="presParOf" srcId="{70A81B77-8E05-48A9-8475-AA191DB49174}" destId="{4302E71B-8308-417C-8CC0-0FA1DF6D85CB}" srcOrd="2" destOrd="0" presId="urn:microsoft.com/office/officeart/2018/2/layout/IconCircleList"/>
    <dgm:cxn modelId="{8ED4CFFB-2FAF-476B-BEF4-4F6CA05CDD96}" type="presParOf" srcId="{70A81B77-8E05-48A9-8475-AA191DB49174}" destId="{E4C99AF5-6CF1-4965-9653-3888A80C9B70}" srcOrd="3" destOrd="0" presId="urn:microsoft.com/office/officeart/2018/2/layout/IconCircleList"/>
    <dgm:cxn modelId="{4F696541-9370-4C2C-9A3E-765E52D39D5A}" type="presParOf" srcId="{64771399-52A3-4C3D-976A-E12B502768CC}" destId="{259C3FCE-9C63-449C-8DF9-6DA8B94F036C}" srcOrd="7" destOrd="0" presId="urn:microsoft.com/office/officeart/2018/2/layout/IconCircleList"/>
    <dgm:cxn modelId="{3D49553F-1FF1-46DB-AAB3-8ED096599949}" type="presParOf" srcId="{64771399-52A3-4C3D-976A-E12B502768CC}" destId="{E64CE532-AD0C-459E-B7E7-536943E2EFBB}" srcOrd="8" destOrd="0" presId="urn:microsoft.com/office/officeart/2018/2/layout/IconCircleList"/>
    <dgm:cxn modelId="{00B0EF79-B8CC-4BB3-9E0E-5AD93C048D45}" type="presParOf" srcId="{E64CE532-AD0C-459E-B7E7-536943E2EFBB}" destId="{D069EEC3-661D-4A14-869B-B716E223A6A1}" srcOrd="0" destOrd="0" presId="urn:microsoft.com/office/officeart/2018/2/layout/IconCircleList"/>
    <dgm:cxn modelId="{C6588DFC-8856-4FDE-88A0-C21270DC91FB}" type="presParOf" srcId="{E64CE532-AD0C-459E-B7E7-536943E2EFBB}" destId="{60CFBF33-0A10-4944-9465-6C20895F12C3}" srcOrd="1" destOrd="0" presId="urn:microsoft.com/office/officeart/2018/2/layout/IconCircleList"/>
    <dgm:cxn modelId="{3565AA93-439D-4E41-9ADE-4A446AB60514}" type="presParOf" srcId="{E64CE532-AD0C-459E-B7E7-536943E2EFBB}" destId="{2592F3B9-BCFC-48B4-B9C7-DD1C5BC002DF}" srcOrd="2" destOrd="0" presId="urn:microsoft.com/office/officeart/2018/2/layout/IconCircleList"/>
    <dgm:cxn modelId="{F0482C21-864F-4955-BDD5-A9901BC164D2}" type="presParOf" srcId="{E64CE532-AD0C-459E-B7E7-536943E2EFBB}" destId="{D2C1D658-157A-4DBD-BA2C-CE36B2555A6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202058-6FBB-45A1-B15E-BC3347DB16AD}"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0C300D72-8D3E-42C8-BB1B-1367F1ADAAA6}">
      <dgm:prSet/>
      <dgm:spPr/>
      <dgm:t>
        <a:bodyPr/>
        <a:lstStyle/>
        <a:p>
          <a:pPr>
            <a:lnSpc>
              <a:spcPct val="100000"/>
            </a:lnSpc>
          </a:pPr>
          <a:r>
            <a:rPr lang="en-US"/>
            <a:t>Provide financial literacy and credit repair workshops.</a:t>
          </a:r>
        </a:p>
      </dgm:t>
    </dgm:pt>
    <dgm:pt modelId="{8C98BA54-9793-42D3-AA7F-374E69D2756C}" type="parTrans" cxnId="{CF014ED0-5E67-48D9-BBC2-FD73193BE224}">
      <dgm:prSet/>
      <dgm:spPr/>
      <dgm:t>
        <a:bodyPr/>
        <a:lstStyle/>
        <a:p>
          <a:endParaRPr lang="en-US"/>
        </a:p>
      </dgm:t>
    </dgm:pt>
    <dgm:pt modelId="{4FCBF544-F29E-4C1D-B510-7DEC2BD430D1}" type="sibTrans" cxnId="{CF014ED0-5E67-48D9-BBC2-FD73193BE224}">
      <dgm:prSet/>
      <dgm:spPr/>
      <dgm:t>
        <a:bodyPr/>
        <a:lstStyle/>
        <a:p>
          <a:endParaRPr lang="en-US"/>
        </a:p>
      </dgm:t>
    </dgm:pt>
    <dgm:pt modelId="{95C1570C-16CF-4D6F-A755-055AA62EAF1A}">
      <dgm:prSet/>
      <dgm:spPr/>
      <dgm:t>
        <a:bodyPr/>
        <a:lstStyle/>
        <a:p>
          <a:pPr>
            <a:lnSpc>
              <a:spcPct val="100000"/>
            </a:lnSpc>
          </a:pPr>
          <a:r>
            <a:rPr lang="en-US"/>
            <a:t>Offer training on home maintenance and budgeting.</a:t>
          </a:r>
        </a:p>
      </dgm:t>
    </dgm:pt>
    <dgm:pt modelId="{1E0D6E6A-B4F0-491C-8099-3C10A79331F5}" type="parTrans" cxnId="{76C0F70A-9A2A-4F3C-8741-B873F9F1CE60}">
      <dgm:prSet/>
      <dgm:spPr/>
      <dgm:t>
        <a:bodyPr/>
        <a:lstStyle/>
        <a:p>
          <a:endParaRPr lang="en-US"/>
        </a:p>
      </dgm:t>
    </dgm:pt>
    <dgm:pt modelId="{CABAA00F-AF21-4BB9-AF78-3B32BCC8ED9A}" type="sibTrans" cxnId="{76C0F70A-9A2A-4F3C-8741-B873F9F1CE60}">
      <dgm:prSet/>
      <dgm:spPr/>
      <dgm:t>
        <a:bodyPr/>
        <a:lstStyle/>
        <a:p>
          <a:endParaRPr lang="en-US"/>
        </a:p>
      </dgm:t>
    </dgm:pt>
    <dgm:pt modelId="{C5A0785C-6305-4A0D-8F18-676075ED23DE}">
      <dgm:prSet/>
      <dgm:spPr/>
      <dgm:t>
        <a:bodyPr/>
        <a:lstStyle/>
        <a:p>
          <a:pPr>
            <a:lnSpc>
              <a:spcPct val="100000"/>
            </a:lnSpc>
          </a:pPr>
          <a:r>
            <a:rPr lang="en-US"/>
            <a:t>Collaborate with schools and community centers for outreach.</a:t>
          </a:r>
        </a:p>
      </dgm:t>
    </dgm:pt>
    <dgm:pt modelId="{DC05146E-3E7A-4F64-B3DC-F101BAEBC4C7}" type="parTrans" cxnId="{5ECBA009-A265-44F2-8EB3-C629A26205F7}">
      <dgm:prSet/>
      <dgm:spPr/>
      <dgm:t>
        <a:bodyPr/>
        <a:lstStyle/>
        <a:p>
          <a:endParaRPr lang="en-US"/>
        </a:p>
      </dgm:t>
    </dgm:pt>
    <dgm:pt modelId="{F3859D77-53FC-4D5E-93A3-EA9FFF445BD8}" type="sibTrans" cxnId="{5ECBA009-A265-44F2-8EB3-C629A26205F7}">
      <dgm:prSet/>
      <dgm:spPr/>
      <dgm:t>
        <a:bodyPr/>
        <a:lstStyle/>
        <a:p>
          <a:endParaRPr lang="en-US"/>
        </a:p>
      </dgm:t>
    </dgm:pt>
    <dgm:pt modelId="{B391AB85-3178-4C51-B5EF-87F7DC5829B5}">
      <dgm:prSet/>
      <dgm:spPr/>
      <dgm:t>
        <a:bodyPr/>
        <a:lstStyle/>
        <a:p>
          <a:pPr>
            <a:lnSpc>
              <a:spcPct val="100000"/>
            </a:lnSpc>
          </a:pPr>
          <a:r>
            <a:rPr lang="en-US"/>
            <a:t>Example: Financial counseling programs by Native CDFIs.</a:t>
          </a:r>
        </a:p>
      </dgm:t>
    </dgm:pt>
    <dgm:pt modelId="{8CD6A23D-C44A-42B3-9127-56B4294BAF09}" type="parTrans" cxnId="{6DB805AD-3D15-4A67-B7BE-A2133CCDCA25}">
      <dgm:prSet/>
      <dgm:spPr/>
      <dgm:t>
        <a:bodyPr/>
        <a:lstStyle/>
        <a:p>
          <a:endParaRPr lang="en-US"/>
        </a:p>
      </dgm:t>
    </dgm:pt>
    <dgm:pt modelId="{DF9CDA47-ADB9-4716-BA1B-D7F348107B8B}" type="sibTrans" cxnId="{6DB805AD-3D15-4A67-B7BE-A2133CCDCA25}">
      <dgm:prSet/>
      <dgm:spPr/>
      <dgm:t>
        <a:bodyPr/>
        <a:lstStyle/>
        <a:p>
          <a:endParaRPr lang="en-US"/>
        </a:p>
      </dgm:t>
    </dgm:pt>
    <dgm:pt modelId="{82CF2E4F-3FC8-40BC-A08F-FEECEDEC61D3}" type="pres">
      <dgm:prSet presAssocID="{DC202058-6FBB-45A1-B15E-BC3347DB16AD}" presName="root" presStyleCnt="0">
        <dgm:presLayoutVars>
          <dgm:dir/>
          <dgm:resizeHandles val="exact"/>
        </dgm:presLayoutVars>
      </dgm:prSet>
      <dgm:spPr/>
    </dgm:pt>
    <dgm:pt modelId="{4B9D5CA6-D4CE-4494-B293-224EB0C2EF7A}" type="pres">
      <dgm:prSet presAssocID="{0C300D72-8D3E-42C8-BB1B-1367F1ADAAA6}" presName="compNode" presStyleCnt="0"/>
      <dgm:spPr/>
    </dgm:pt>
    <dgm:pt modelId="{AE97E07C-3EFF-4613-9ABE-874C79B796C9}" type="pres">
      <dgm:prSet presAssocID="{0C300D72-8D3E-42C8-BB1B-1367F1ADAAA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3F831288-F376-4CE3-89C5-17D2E71607DA}" type="pres">
      <dgm:prSet presAssocID="{0C300D72-8D3E-42C8-BB1B-1367F1ADAAA6}" presName="spaceRect" presStyleCnt="0"/>
      <dgm:spPr/>
    </dgm:pt>
    <dgm:pt modelId="{F41F64FE-DE80-4A1A-8DA7-5F8AA751457B}" type="pres">
      <dgm:prSet presAssocID="{0C300D72-8D3E-42C8-BB1B-1367F1ADAAA6}" presName="textRect" presStyleLbl="revTx" presStyleIdx="0" presStyleCnt="4">
        <dgm:presLayoutVars>
          <dgm:chMax val="1"/>
          <dgm:chPref val="1"/>
        </dgm:presLayoutVars>
      </dgm:prSet>
      <dgm:spPr/>
    </dgm:pt>
    <dgm:pt modelId="{2B7A0F47-CDD8-4CF2-9FB0-5C1F7336F810}" type="pres">
      <dgm:prSet presAssocID="{4FCBF544-F29E-4C1D-B510-7DEC2BD430D1}" presName="sibTrans" presStyleCnt="0"/>
      <dgm:spPr/>
    </dgm:pt>
    <dgm:pt modelId="{A8BC6562-30FE-416F-BDFC-EDF9EA9FAEDC}" type="pres">
      <dgm:prSet presAssocID="{95C1570C-16CF-4D6F-A755-055AA62EAF1A}" presName="compNode" presStyleCnt="0"/>
      <dgm:spPr/>
    </dgm:pt>
    <dgm:pt modelId="{C2EBB0FD-A8E3-4F80-8270-FA7E8348C778}" type="pres">
      <dgm:prSet presAssocID="{95C1570C-16CF-4D6F-A755-055AA62EAF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C731E330-673B-4CCF-A9A9-F683DAB5553A}" type="pres">
      <dgm:prSet presAssocID="{95C1570C-16CF-4D6F-A755-055AA62EAF1A}" presName="spaceRect" presStyleCnt="0"/>
      <dgm:spPr/>
    </dgm:pt>
    <dgm:pt modelId="{3D8A2469-F4D8-428B-8AF1-79AA3FF598A8}" type="pres">
      <dgm:prSet presAssocID="{95C1570C-16CF-4D6F-A755-055AA62EAF1A}" presName="textRect" presStyleLbl="revTx" presStyleIdx="1" presStyleCnt="4">
        <dgm:presLayoutVars>
          <dgm:chMax val="1"/>
          <dgm:chPref val="1"/>
        </dgm:presLayoutVars>
      </dgm:prSet>
      <dgm:spPr/>
    </dgm:pt>
    <dgm:pt modelId="{42F493C9-00FC-4875-9A21-87BCCDC1188B}" type="pres">
      <dgm:prSet presAssocID="{CABAA00F-AF21-4BB9-AF78-3B32BCC8ED9A}" presName="sibTrans" presStyleCnt="0"/>
      <dgm:spPr/>
    </dgm:pt>
    <dgm:pt modelId="{363F3184-3EF9-4835-962E-F45AF5A93D78}" type="pres">
      <dgm:prSet presAssocID="{C5A0785C-6305-4A0D-8F18-676075ED23DE}" presName="compNode" presStyleCnt="0"/>
      <dgm:spPr/>
    </dgm:pt>
    <dgm:pt modelId="{CDD5FB5C-CD5B-444B-B59C-16EC79F498D7}" type="pres">
      <dgm:prSet presAssocID="{C5A0785C-6305-4A0D-8F18-676075ED23D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82FCD5B9-0CC4-4CC6-8E04-920F5C6BC8F5}" type="pres">
      <dgm:prSet presAssocID="{C5A0785C-6305-4A0D-8F18-676075ED23DE}" presName="spaceRect" presStyleCnt="0"/>
      <dgm:spPr/>
    </dgm:pt>
    <dgm:pt modelId="{CB33AAAB-7B6C-41F6-8C11-913C02414F87}" type="pres">
      <dgm:prSet presAssocID="{C5A0785C-6305-4A0D-8F18-676075ED23DE}" presName="textRect" presStyleLbl="revTx" presStyleIdx="2" presStyleCnt="4">
        <dgm:presLayoutVars>
          <dgm:chMax val="1"/>
          <dgm:chPref val="1"/>
        </dgm:presLayoutVars>
      </dgm:prSet>
      <dgm:spPr/>
    </dgm:pt>
    <dgm:pt modelId="{AADD8FCE-EDFB-411A-990B-6D6A01B16172}" type="pres">
      <dgm:prSet presAssocID="{F3859D77-53FC-4D5E-93A3-EA9FFF445BD8}" presName="sibTrans" presStyleCnt="0"/>
      <dgm:spPr/>
    </dgm:pt>
    <dgm:pt modelId="{ED09F498-E791-4F92-8775-E3E679BC7B46}" type="pres">
      <dgm:prSet presAssocID="{B391AB85-3178-4C51-B5EF-87F7DC5829B5}" presName="compNode" presStyleCnt="0"/>
      <dgm:spPr/>
    </dgm:pt>
    <dgm:pt modelId="{3A59E444-1D16-4752-A072-39C29B19A9CA}" type="pres">
      <dgm:prSet presAssocID="{B391AB85-3178-4C51-B5EF-87F7DC5829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4F4853A8-4373-4EAE-B971-93D614AD55C8}" type="pres">
      <dgm:prSet presAssocID="{B391AB85-3178-4C51-B5EF-87F7DC5829B5}" presName="spaceRect" presStyleCnt="0"/>
      <dgm:spPr/>
    </dgm:pt>
    <dgm:pt modelId="{AF9CE729-AD5D-4127-B9D6-EAB96B170BFA}" type="pres">
      <dgm:prSet presAssocID="{B391AB85-3178-4C51-B5EF-87F7DC5829B5}" presName="textRect" presStyleLbl="revTx" presStyleIdx="3" presStyleCnt="4">
        <dgm:presLayoutVars>
          <dgm:chMax val="1"/>
          <dgm:chPref val="1"/>
        </dgm:presLayoutVars>
      </dgm:prSet>
      <dgm:spPr/>
    </dgm:pt>
  </dgm:ptLst>
  <dgm:cxnLst>
    <dgm:cxn modelId="{5ECBA009-A265-44F2-8EB3-C629A26205F7}" srcId="{DC202058-6FBB-45A1-B15E-BC3347DB16AD}" destId="{C5A0785C-6305-4A0D-8F18-676075ED23DE}" srcOrd="2" destOrd="0" parTransId="{DC05146E-3E7A-4F64-B3DC-F101BAEBC4C7}" sibTransId="{F3859D77-53FC-4D5E-93A3-EA9FFF445BD8}"/>
    <dgm:cxn modelId="{9FF6DA0A-1E95-4E8D-AAFF-6D8456C41B2B}" type="presOf" srcId="{DC202058-6FBB-45A1-B15E-BC3347DB16AD}" destId="{82CF2E4F-3FC8-40BC-A08F-FEECEDEC61D3}" srcOrd="0" destOrd="0" presId="urn:microsoft.com/office/officeart/2018/2/layout/IconLabelList"/>
    <dgm:cxn modelId="{76C0F70A-9A2A-4F3C-8741-B873F9F1CE60}" srcId="{DC202058-6FBB-45A1-B15E-BC3347DB16AD}" destId="{95C1570C-16CF-4D6F-A755-055AA62EAF1A}" srcOrd="1" destOrd="0" parTransId="{1E0D6E6A-B4F0-491C-8099-3C10A79331F5}" sibTransId="{CABAA00F-AF21-4BB9-AF78-3B32BCC8ED9A}"/>
    <dgm:cxn modelId="{37D26929-D9EB-4EE1-A9EE-3F82624BC519}" type="presOf" srcId="{C5A0785C-6305-4A0D-8F18-676075ED23DE}" destId="{CB33AAAB-7B6C-41F6-8C11-913C02414F87}" srcOrd="0" destOrd="0" presId="urn:microsoft.com/office/officeart/2018/2/layout/IconLabelList"/>
    <dgm:cxn modelId="{8A92C25D-735C-449D-A719-981DCE351A10}" type="presOf" srcId="{B391AB85-3178-4C51-B5EF-87F7DC5829B5}" destId="{AF9CE729-AD5D-4127-B9D6-EAB96B170BFA}" srcOrd="0" destOrd="0" presId="urn:microsoft.com/office/officeart/2018/2/layout/IconLabelList"/>
    <dgm:cxn modelId="{76C2A24A-42DC-4D0F-8A20-BA17F470210A}" type="presOf" srcId="{0C300D72-8D3E-42C8-BB1B-1367F1ADAAA6}" destId="{F41F64FE-DE80-4A1A-8DA7-5F8AA751457B}" srcOrd="0" destOrd="0" presId="urn:microsoft.com/office/officeart/2018/2/layout/IconLabelList"/>
    <dgm:cxn modelId="{6DB805AD-3D15-4A67-B7BE-A2133CCDCA25}" srcId="{DC202058-6FBB-45A1-B15E-BC3347DB16AD}" destId="{B391AB85-3178-4C51-B5EF-87F7DC5829B5}" srcOrd="3" destOrd="0" parTransId="{8CD6A23D-C44A-42B3-9127-56B4294BAF09}" sibTransId="{DF9CDA47-ADB9-4716-BA1B-D7F348107B8B}"/>
    <dgm:cxn modelId="{9EA049C1-0AF7-4FE0-8FA5-9DE24578FB7A}" type="presOf" srcId="{95C1570C-16CF-4D6F-A755-055AA62EAF1A}" destId="{3D8A2469-F4D8-428B-8AF1-79AA3FF598A8}" srcOrd="0" destOrd="0" presId="urn:microsoft.com/office/officeart/2018/2/layout/IconLabelList"/>
    <dgm:cxn modelId="{CF014ED0-5E67-48D9-BBC2-FD73193BE224}" srcId="{DC202058-6FBB-45A1-B15E-BC3347DB16AD}" destId="{0C300D72-8D3E-42C8-BB1B-1367F1ADAAA6}" srcOrd="0" destOrd="0" parTransId="{8C98BA54-9793-42D3-AA7F-374E69D2756C}" sibTransId="{4FCBF544-F29E-4C1D-B510-7DEC2BD430D1}"/>
    <dgm:cxn modelId="{39A4BF9C-BD43-449A-A399-5260861056E3}" type="presParOf" srcId="{82CF2E4F-3FC8-40BC-A08F-FEECEDEC61D3}" destId="{4B9D5CA6-D4CE-4494-B293-224EB0C2EF7A}" srcOrd="0" destOrd="0" presId="urn:microsoft.com/office/officeart/2018/2/layout/IconLabelList"/>
    <dgm:cxn modelId="{9A831109-67BE-4337-86FA-969B10FFD2F0}" type="presParOf" srcId="{4B9D5CA6-D4CE-4494-B293-224EB0C2EF7A}" destId="{AE97E07C-3EFF-4613-9ABE-874C79B796C9}" srcOrd="0" destOrd="0" presId="urn:microsoft.com/office/officeart/2018/2/layout/IconLabelList"/>
    <dgm:cxn modelId="{06F061C9-06AA-4713-AE62-E2B4B908678F}" type="presParOf" srcId="{4B9D5CA6-D4CE-4494-B293-224EB0C2EF7A}" destId="{3F831288-F376-4CE3-89C5-17D2E71607DA}" srcOrd="1" destOrd="0" presId="urn:microsoft.com/office/officeart/2018/2/layout/IconLabelList"/>
    <dgm:cxn modelId="{BDECA475-DA41-48A5-88AA-D985CEEBA4C5}" type="presParOf" srcId="{4B9D5CA6-D4CE-4494-B293-224EB0C2EF7A}" destId="{F41F64FE-DE80-4A1A-8DA7-5F8AA751457B}" srcOrd="2" destOrd="0" presId="urn:microsoft.com/office/officeart/2018/2/layout/IconLabelList"/>
    <dgm:cxn modelId="{BA75E98C-509C-4ECE-B255-677BB79E2A32}" type="presParOf" srcId="{82CF2E4F-3FC8-40BC-A08F-FEECEDEC61D3}" destId="{2B7A0F47-CDD8-4CF2-9FB0-5C1F7336F810}" srcOrd="1" destOrd="0" presId="urn:microsoft.com/office/officeart/2018/2/layout/IconLabelList"/>
    <dgm:cxn modelId="{4B994EBD-7D02-40B4-904D-4F9551938FA5}" type="presParOf" srcId="{82CF2E4F-3FC8-40BC-A08F-FEECEDEC61D3}" destId="{A8BC6562-30FE-416F-BDFC-EDF9EA9FAEDC}" srcOrd="2" destOrd="0" presId="urn:microsoft.com/office/officeart/2018/2/layout/IconLabelList"/>
    <dgm:cxn modelId="{E584F063-74FB-4A7E-8DE6-F180057B1F99}" type="presParOf" srcId="{A8BC6562-30FE-416F-BDFC-EDF9EA9FAEDC}" destId="{C2EBB0FD-A8E3-4F80-8270-FA7E8348C778}" srcOrd="0" destOrd="0" presId="urn:microsoft.com/office/officeart/2018/2/layout/IconLabelList"/>
    <dgm:cxn modelId="{CF3843F9-609E-4C9D-BBC7-A78B1D817ECC}" type="presParOf" srcId="{A8BC6562-30FE-416F-BDFC-EDF9EA9FAEDC}" destId="{C731E330-673B-4CCF-A9A9-F683DAB5553A}" srcOrd="1" destOrd="0" presId="urn:microsoft.com/office/officeart/2018/2/layout/IconLabelList"/>
    <dgm:cxn modelId="{F0B23031-F5E9-4D89-B54D-AC5213F3F835}" type="presParOf" srcId="{A8BC6562-30FE-416F-BDFC-EDF9EA9FAEDC}" destId="{3D8A2469-F4D8-428B-8AF1-79AA3FF598A8}" srcOrd="2" destOrd="0" presId="urn:microsoft.com/office/officeart/2018/2/layout/IconLabelList"/>
    <dgm:cxn modelId="{EB830B6A-9A2D-4B0B-A09A-FB248BD21F5A}" type="presParOf" srcId="{82CF2E4F-3FC8-40BC-A08F-FEECEDEC61D3}" destId="{42F493C9-00FC-4875-9A21-87BCCDC1188B}" srcOrd="3" destOrd="0" presId="urn:microsoft.com/office/officeart/2018/2/layout/IconLabelList"/>
    <dgm:cxn modelId="{151B5FEA-8547-43F6-A740-337B997CA052}" type="presParOf" srcId="{82CF2E4F-3FC8-40BC-A08F-FEECEDEC61D3}" destId="{363F3184-3EF9-4835-962E-F45AF5A93D78}" srcOrd="4" destOrd="0" presId="urn:microsoft.com/office/officeart/2018/2/layout/IconLabelList"/>
    <dgm:cxn modelId="{63F41A08-94BD-43D0-9A22-606C3858FEFD}" type="presParOf" srcId="{363F3184-3EF9-4835-962E-F45AF5A93D78}" destId="{CDD5FB5C-CD5B-444B-B59C-16EC79F498D7}" srcOrd="0" destOrd="0" presId="urn:microsoft.com/office/officeart/2018/2/layout/IconLabelList"/>
    <dgm:cxn modelId="{652D58E3-684D-4397-BFCC-15C4EC25A5C8}" type="presParOf" srcId="{363F3184-3EF9-4835-962E-F45AF5A93D78}" destId="{82FCD5B9-0CC4-4CC6-8E04-920F5C6BC8F5}" srcOrd="1" destOrd="0" presId="urn:microsoft.com/office/officeart/2018/2/layout/IconLabelList"/>
    <dgm:cxn modelId="{738B13C6-4890-40DA-BA0A-76F56B26E74C}" type="presParOf" srcId="{363F3184-3EF9-4835-962E-F45AF5A93D78}" destId="{CB33AAAB-7B6C-41F6-8C11-913C02414F87}" srcOrd="2" destOrd="0" presId="urn:microsoft.com/office/officeart/2018/2/layout/IconLabelList"/>
    <dgm:cxn modelId="{C361B779-57C3-41B8-8C1A-9BB21AF1319C}" type="presParOf" srcId="{82CF2E4F-3FC8-40BC-A08F-FEECEDEC61D3}" destId="{AADD8FCE-EDFB-411A-990B-6D6A01B16172}" srcOrd="5" destOrd="0" presId="urn:microsoft.com/office/officeart/2018/2/layout/IconLabelList"/>
    <dgm:cxn modelId="{AE716F57-B649-439F-803D-2AA23E3D3D18}" type="presParOf" srcId="{82CF2E4F-3FC8-40BC-A08F-FEECEDEC61D3}" destId="{ED09F498-E791-4F92-8775-E3E679BC7B46}" srcOrd="6" destOrd="0" presId="urn:microsoft.com/office/officeart/2018/2/layout/IconLabelList"/>
    <dgm:cxn modelId="{D8582D6B-C99D-4471-ADB2-22B848DBE1A4}" type="presParOf" srcId="{ED09F498-E791-4F92-8775-E3E679BC7B46}" destId="{3A59E444-1D16-4752-A072-39C29B19A9CA}" srcOrd="0" destOrd="0" presId="urn:microsoft.com/office/officeart/2018/2/layout/IconLabelList"/>
    <dgm:cxn modelId="{C1AE6060-1F12-46A1-8F6E-BC3F80AE59B0}" type="presParOf" srcId="{ED09F498-E791-4F92-8775-E3E679BC7B46}" destId="{4F4853A8-4373-4EAE-B971-93D614AD55C8}" srcOrd="1" destOrd="0" presId="urn:microsoft.com/office/officeart/2018/2/layout/IconLabelList"/>
    <dgm:cxn modelId="{C58584E7-85F3-4B2F-9458-D3EFDEBB9D56}" type="presParOf" srcId="{ED09F498-E791-4F92-8775-E3E679BC7B46}" destId="{AF9CE729-AD5D-4127-B9D6-EAB96B170BF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239D3-6479-4979-9554-7E503EB4A89E}">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9AA2EC-2DCB-460C-B5AA-9921FD04F210}">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63F70B6-C369-4082-85A9-B64EDF02E441}">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Leverage federal programs like HUD Section 184 loans.</a:t>
          </a:r>
        </a:p>
      </dsp:txBody>
      <dsp:txXfrm>
        <a:off x="569079" y="2644614"/>
        <a:ext cx="2072362" cy="720000"/>
      </dsp:txXfrm>
    </dsp:sp>
    <dsp:sp modelId="{AC7B1E0F-A10F-43FD-8769-D8EFE7FD103F}">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72ED8-5BD1-4F50-BE5A-21CD7CA67887}">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F88BD8-92AC-49B0-BECA-A46D5F112C87}">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Develop partnerships with Native CDFIs.</a:t>
          </a:r>
        </a:p>
      </dsp:txBody>
      <dsp:txXfrm>
        <a:off x="3004105" y="2644614"/>
        <a:ext cx="2072362" cy="720000"/>
      </dsp:txXfrm>
    </dsp:sp>
    <dsp:sp modelId="{820C7CEA-53CA-4B00-AEE9-D82B180C30B9}">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0E9812-CDFC-4E01-AB21-80C64B898F0E}">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991A84-87F8-4240-9E11-6297A5CBB062}">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Implement tribal policies to streamline lending and building processes.</a:t>
          </a:r>
        </a:p>
      </dsp:txBody>
      <dsp:txXfrm>
        <a:off x="5439131" y="2644614"/>
        <a:ext cx="2072362" cy="720000"/>
      </dsp:txXfrm>
    </dsp:sp>
    <dsp:sp modelId="{62340CE6-3D28-478C-848E-DD2BE7FA4FBB}">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4129C-2CD5-47A0-8BE1-ADFA7A53D8A6}">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7576B6-01B0-4DCA-B5B2-461F4B0C6A2D}">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a:t>Promote financial literacy and homebuyer education.</a:t>
          </a:r>
        </a:p>
      </dsp:txBody>
      <dsp:txXfrm>
        <a:off x="7874157" y="2644614"/>
        <a:ext cx="2072362"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7B07B-57A7-F349-B3B1-2E0D0AB08E91}">
      <dsp:nvSpPr>
        <dsp:cNvPr id="0" name=""/>
        <dsp:cNvSpPr/>
      </dsp:nvSpPr>
      <dsp:spPr>
        <a:xfrm>
          <a:off x="1359707" y="1709"/>
          <a:ext cx="5438831" cy="885597"/>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28" tIns="224942" rIns="105528" bIns="224942" numCol="1" spcCol="1270" anchor="ctr" anchorCtr="0">
          <a:noAutofit/>
        </a:bodyPr>
        <a:lstStyle/>
        <a:p>
          <a:pPr marL="0" lvl="0" indent="0" algn="l" defTabSz="666750">
            <a:lnSpc>
              <a:spcPct val="90000"/>
            </a:lnSpc>
            <a:spcBef>
              <a:spcPct val="0"/>
            </a:spcBef>
            <a:spcAft>
              <a:spcPct val="35000"/>
            </a:spcAft>
            <a:buNone/>
          </a:pPr>
          <a:r>
            <a:rPr lang="en-US" sz="1500" kern="1200"/>
            <a:t>Collaborate with state housing finance agencies for grants and loans.</a:t>
          </a:r>
        </a:p>
      </dsp:txBody>
      <dsp:txXfrm>
        <a:off x="1359707" y="1709"/>
        <a:ext cx="5438831" cy="885597"/>
      </dsp:txXfrm>
    </dsp:sp>
    <dsp:sp modelId="{7CB3655E-CDE0-7D45-872F-A17B264FB95F}">
      <dsp:nvSpPr>
        <dsp:cNvPr id="0" name=""/>
        <dsp:cNvSpPr/>
      </dsp:nvSpPr>
      <dsp:spPr>
        <a:xfrm>
          <a:off x="0" y="1709"/>
          <a:ext cx="1359707" cy="8855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51" tIns="87477" rIns="71951" bIns="87477" numCol="1" spcCol="1270" anchor="ctr" anchorCtr="0">
          <a:noAutofit/>
        </a:bodyPr>
        <a:lstStyle/>
        <a:p>
          <a:pPr marL="0" lvl="0" indent="0" algn="ctr" defTabSz="844550">
            <a:lnSpc>
              <a:spcPct val="90000"/>
            </a:lnSpc>
            <a:spcBef>
              <a:spcPct val="0"/>
            </a:spcBef>
            <a:spcAft>
              <a:spcPct val="35000"/>
            </a:spcAft>
            <a:buNone/>
          </a:pPr>
          <a:r>
            <a:rPr lang="en-US" sz="1900" kern="1200"/>
            <a:t>Collaborate</a:t>
          </a:r>
        </a:p>
      </dsp:txBody>
      <dsp:txXfrm>
        <a:off x="0" y="1709"/>
        <a:ext cx="1359707" cy="885597"/>
      </dsp:txXfrm>
    </dsp:sp>
    <dsp:sp modelId="{B615F782-EA0A-2C4A-8C61-0F2B473725D3}">
      <dsp:nvSpPr>
        <dsp:cNvPr id="0" name=""/>
        <dsp:cNvSpPr/>
      </dsp:nvSpPr>
      <dsp:spPr>
        <a:xfrm>
          <a:off x="1359707" y="940443"/>
          <a:ext cx="5438831" cy="885597"/>
        </a:xfrm>
        <a:prstGeom prst="rect">
          <a:avLst/>
        </a:prstGeom>
        <a:solidFill>
          <a:schemeClr val="accent2">
            <a:tint val="40000"/>
            <a:alpha val="90000"/>
            <a:hueOff val="1675274"/>
            <a:satOff val="-1459"/>
            <a:lumOff val="-2"/>
            <a:alphaOff val="0"/>
          </a:schemeClr>
        </a:solidFill>
        <a:ln w="25400" cap="flat" cmpd="sng" algn="ctr">
          <a:solidFill>
            <a:schemeClr val="accent2">
              <a:tint val="40000"/>
              <a:alpha val="90000"/>
              <a:hueOff val="1675274"/>
              <a:satOff val="-1459"/>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28" tIns="224942" rIns="105528" bIns="224942" numCol="1" spcCol="1270" anchor="ctr" anchorCtr="0">
          <a:noAutofit/>
        </a:bodyPr>
        <a:lstStyle/>
        <a:p>
          <a:pPr marL="0" lvl="0" indent="0" algn="l" defTabSz="666750">
            <a:lnSpc>
              <a:spcPct val="90000"/>
            </a:lnSpc>
            <a:spcBef>
              <a:spcPct val="0"/>
            </a:spcBef>
            <a:spcAft>
              <a:spcPct val="35000"/>
            </a:spcAft>
            <a:buNone/>
          </a:pPr>
          <a:r>
            <a:rPr lang="en-US" sz="1500" kern="1200"/>
            <a:t>Partner with private sector companies for construction and materials.</a:t>
          </a:r>
        </a:p>
      </dsp:txBody>
      <dsp:txXfrm>
        <a:off x="1359707" y="940443"/>
        <a:ext cx="5438831" cy="885597"/>
      </dsp:txXfrm>
    </dsp:sp>
    <dsp:sp modelId="{027CFE2C-132A-DD40-9615-82B461CB3FBC}">
      <dsp:nvSpPr>
        <dsp:cNvPr id="0" name=""/>
        <dsp:cNvSpPr/>
      </dsp:nvSpPr>
      <dsp:spPr>
        <a:xfrm>
          <a:off x="0" y="940443"/>
          <a:ext cx="1359707" cy="885597"/>
        </a:xfrm>
        <a:prstGeom prst="rect">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51" tIns="87477" rIns="71951" bIns="87477" numCol="1" spcCol="1270" anchor="ctr" anchorCtr="0">
          <a:noAutofit/>
        </a:bodyPr>
        <a:lstStyle/>
        <a:p>
          <a:pPr marL="0" lvl="0" indent="0" algn="ctr" defTabSz="844550">
            <a:lnSpc>
              <a:spcPct val="90000"/>
            </a:lnSpc>
            <a:spcBef>
              <a:spcPct val="0"/>
            </a:spcBef>
            <a:spcAft>
              <a:spcPct val="35000"/>
            </a:spcAft>
            <a:buNone/>
          </a:pPr>
          <a:r>
            <a:rPr lang="en-US" sz="1900" kern="1200"/>
            <a:t>Partner</a:t>
          </a:r>
        </a:p>
      </dsp:txBody>
      <dsp:txXfrm>
        <a:off x="0" y="940443"/>
        <a:ext cx="1359707" cy="885597"/>
      </dsp:txXfrm>
    </dsp:sp>
    <dsp:sp modelId="{F577B12F-5E23-FE49-AC35-D641FB9C7845}">
      <dsp:nvSpPr>
        <dsp:cNvPr id="0" name=""/>
        <dsp:cNvSpPr/>
      </dsp:nvSpPr>
      <dsp:spPr>
        <a:xfrm>
          <a:off x="1359707" y="1879176"/>
          <a:ext cx="5438831" cy="885597"/>
        </a:xfrm>
        <a:prstGeom prst="rect">
          <a:avLst/>
        </a:prstGeom>
        <a:solidFill>
          <a:schemeClr val="accent2">
            <a:tint val="40000"/>
            <a:alpha val="90000"/>
            <a:hueOff val="3350547"/>
            <a:satOff val="-2919"/>
            <a:lumOff val="-4"/>
            <a:alphaOff val="0"/>
          </a:schemeClr>
        </a:solidFill>
        <a:ln w="25400" cap="flat" cmpd="sng" algn="ctr">
          <a:solidFill>
            <a:schemeClr val="accent2">
              <a:tint val="40000"/>
              <a:alpha val="90000"/>
              <a:hueOff val="3350547"/>
              <a:satOff val="-2919"/>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28" tIns="224942" rIns="105528" bIns="224942" numCol="1" spcCol="1270" anchor="ctr" anchorCtr="0">
          <a:noAutofit/>
        </a:bodyPr>
        <a:lstStyle/>
        <a:p>
          <a:pPr marL="0" lvl="0" indent="0" algn="l" defTabSz="666750">
            <a:lnSpc>
              <a:spcPct val="90000"/>
            </a:lnSpc>
            <a:spcBef>
              <a:spcPct val="0"/>
            </a:spcBef>
            <a:spcAft>
              <a:spcPct val="35000"/>
            </a:spcAft>
            <a:buNone/>
          </a:pPr>
          <a:r>
            <a:rPr lang="en-US" sz="1500" kern="1200"/>
            <a:t>Engage philanthropic organizations for funding and technical support.</a:t>
          </a:r>
        </a:p>
      </dsp:txBody>
      <dsp:txXfrm>
        <a:off x="1359707" y="1879176"/>
        <a:ext cx="5438831" cy="885597"/>
      </dsp:txXfrm>
    </dsp:sp>
    <dsp:sp modelId="{BF6DE099-601D-4049-988F-4B7F110097F6}">
      <dsp:nvSpPr>
        <dsp:cNvPr id="0" name=""/>
        <dsp:cNvSpPr/>
      </dsp:nvSpPr>
      <dsp:spPr>
        <a:xfrm>
          <a:off x="0" y="1879176"/>
          <a:ext cx="1359707" cy="885597"/>
        </a:xfrm>
        <a:prstGeom prst="rect">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51" tIns="87477" rIns="71951" bIns="87477" numCol="1" spcCol="1270" anchor="ctr" anchorCtr="0">
          <a:noAutofit/>
        </a:bodyPr>
        <a:lstStyle/>
        <a:p>
          <a:pPr marL="0" lvl="0" indent="0" algn="ctr" defTabSz="844550">
            <a:lnSpc>
              <a:spcPct val="90000"/>
            </a:lnSpc>
            <a:spcBef>
              <a:spcPct val="0"/>
            </a:spcBef>
            <a:spcAft>
              <a:spcPct val="35000"/>
            </a:spcAft>
            <a:buNone/>
          </a:pPr>
          <a:r>
            <a:rPr lang="en-US" sz="1900" kern="1200"/>
            <a:t>Engage</a:t>
          </a:r>
        </a:p>
      </dsp:txBody>
      <dsp:txXfrm>
        <a:off x="0" y="1879176"/>
        <a:ext cx="1359707" cy="885597"/>
      </dsp:txXfrm>
    </dsp:sp>
    <dsp:sp modelId="{F46C8889-88A9-D345-A1D7-C49A835F7F73}">
      <dsp:nvSpPr>
        <dsp:cNvPr id="0" name=""/>
        <dsp:cNvSpPr/>
      </dsp:nvSpPr>
      <dsp:spPr>
        <a:xfrm>
          <a:off x="1359707" y="2817909"/>
          <a:ext cx="5438831" cy="885597"/>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5528" tIns="224942" rIns="105528" bIns="224942" numCol="1" spcCol="1270" anchor="ctr" anchorCtr="0">
          <a:noAutofit/>
        </a:bodyPr>
        <a:lstStyle/>
        <a:p>
          <a:pPr marL="0" lvl="0" indent="0" algn="l" defTabSz="666750">
            <a:lnSpc>
              <a:spcPct val="90000"/>
            </a:lnSpc>
            <a:spcBef>
              <a:spcPct val="0"/>
            </a:spcBef>
            <a:spcAft>
              <a:spcPct val="35000"/>
            </a:spcAft>
            <a:buNone/>
          </a:pPr>
          <a:r>
            <a:rPr lang="en-US" sz="1500" kern="1200"/>
            <a:t>Example: State loan programs tailored to rural housing needs.</a:t>
          </a:r>
        </a:p>
      </dsp:txBody>
      <dsp:txXfrm>
        <a:off x="1359707" y="2817909"/>
        <a:ext cx="5438831" cy="885597"/>
      </dsp:txXfrm>
    </dsp:sp>
    <dsp:sp modelId="{48DED329-649C-004C-B8F8-3CB3A072D6FF}">
      <dsp:nvSpPr>
        <dsp:cNvPr id="0" name=""/>
        <dsp:cNvSpPr/>
      </dsp:nvSpPr>
      <dsp:spPr>
        <a:xfrm>
          <a:off x="0" y="2817909"/>
          <a:ext cx="1359707" cy="885597"/>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951" tIns="87477" rIns="71951" bIns="87477" numCol="1" spcCol="1270" anchor="ctr" anchorCtr="0">
          <a:noAutofit/>
        </a:bodyPr>
        <a:lstStyle/>
        <a:p>
          <a:pPr marL="0" lvl="0" indent="0" algn="ctr" defTabSz="844550">
            <a:lnSpc>
              <a:spcPct val="90000"/>
            </a:lnSpc>
            <a:spcBef>
              <a:spcPct val="0"/>
            </a:spcBef>
            <a:spcAft>
              <a:spcPct val="35000"/>
            </a:spcAft>
            <a:buNone/>
          </a:pPr>
          <a:r>
            <a:rPr lang="en-US" sz="1900" kern="1200"/>
            <a:t>State</a:t>
          </a:r>
        </a:p>
      </dsp:txBody>
      <dsp:txXfrm>
        <a:off x="0" y="2817909"/>
        <a:ext cx="1359707" cy="8855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D8757-F011-3048-956A-8126A4D75832}">
      <dsp:nvSpPr>
        <dsp:cNvPr id="0" name=""/>
        <dsp:cNvSpPr/>
      </dsp:nvSpPr>
      <dsp:spPr>
        <a:xfrm>
          <a:off x="0" y="9661"/>
          <a:ext cx="6798539" cy="87395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Combine tribal funds with federal and state grants.</a:t>
          </a:r>
        </a:p>
      </dsp:txBody>
      <dsp:txXfrm>
        <a:off x="42663" y="52324"/>
        <a:ext cx="6713213" cy="788627"/>
      </dsp:txXfrm>
    </dsp:sp>
    <dsp:sp modelId="{01313DA1-994B-E644-A609-02F075644A04}">
      <dsp:nvSpPr>
        <dsp:cNvPr id="0" name=""/>
        <dsp:cNvSpPr/>
      </dsp:nvSpPr>
      <dsp:spPr>
        <a:xfrm>
          <a:off x="0" y="946975"/>
          <a:ext cx="6798539" cy="873953"/>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Apply for renewable energy grants to reduce housing costs.</a:t>
          </a:r>
        </a:p>
      </dsp:txBody>
      <dsp:txXfrm>
        <a:off x="42663" y="989638"/>
        <a:ext cx="6713213" cy="788627"/>
      </dsp:txXfrm>
    </dsp:sp>
    <dsp:sp modelId="{313DA864-973A-1C4B-BF3F-0F9DE1E8C0C4}">
      <dsp:nvSpPr>
        <dsp:cNvPr id="0" name=""/>
        <dsp:cNvSpPr/>
      </dsp:nvSpPr>
      <dsp:spPr>
        <a:xfrm>
          <a:off x="0" y="1884288"/>
          <a:ext cx="6798539" cy="873953"/>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Use revolving loan funds to support ongoing homeownership programs.</a:t>
          </a:r>
        </a:p>
      </dsp:txBody>
      <dsp:txXfrm>
        <a:off x="42663" y="1926951"/>
        <a:ext cx="6713213" cy="788627"/>
      </dsp:txXfrm>
    </dsp:sp>
    <dsp:sp modelId="{6446C149-73B5-D34D-8523-9689C711AB56}">
      <dsp:nvSpPr>
        <dsp:cNvPr id="0" name=""/>
        <dsp:cNvSpPr/>
      </dsp:nvSpPr>
      <dsp:spPr>
        <a:xfrm>
          <a:off x="0" y="2821601"/>
          <a:ext cx="6798539" cy="873953"/>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Example: Cherokee Nation’s funding model for sustainable housing.</a:t>
          </a:r>
        </a:p>
      </dsp:txBody>
      <dsp:txXfrm>
        <a:off x="42663" y="2864264"/>
        <a:ext cx="6713213" cy="78862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7B979-EFA5-4115-A3E2-7E463DAD44C3}">
      <dsp:nvSpPr>
        <dsp:cNvPr id="0" name=""/>
        <dsp:cNvSpPr/>
      </dsp:nvSpPr>
      <dsp:spPr>
        <a:xfrm>
          <a:off x="255397" y="375196"/>
          <a:ext cx="790259" cy="790259"/>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44926-B30F-46B8-97E8-54159D13770F}">
      <dsp:nvSpPr>
        <dsp:cNvPr id="0" name=""/>
        <dsp:cNvSpPr/>
      </dsp:nvSpPr>
      <dsp:spPr>
        <a:xfrm>
          <a:off x="423813" y="543612"/>
          <a:ext cx="453427" cy="4534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76DC96-215E-4090-8950-44C28DC5D47D}">
      <dsp:nvSpPr>
        <dsp:cNvPr id="0" name=""/>
        <dsp:cNvSpPr/>
      </dsp:nvSpPr>
      <dsp:spPr>
        <a:xfrm>
          <a:off x="2773" y="1411602"/>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Provide ongoing support for homeowners (e.g., maintenance workshops).</a:t>
          </a:r>
        </a:p>
      </dsp:txBody>
      <dsp:txXfrm>
        <a:off x="2773" y="1411602"/>
        <a:ext cx="1295507" cy="518203"/>
      </dsp:txXfrm>
    </dsp:sp>
    <dsp:sp modelId="{5F9D004B-F462-4240-9D34-79950ED4E088}">
      <dsp:nvSpPr>
        <dsp:cNvPr id="0" name=""/>
        <dsp:cNvSpPr/>
      </dsp:nvSpPr>
      <dsp:spPr>
        <a:xfrm>
          <a:off x="1777619" y="375196"/>
          <a:ext cx="790259" cy="790259"/>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E5036B-1E36-4E57-86BB-6BE99309ED29}">
      <dsp:nvSpPr>
        <dsp:cNvPr id="0" name=""/>
        <dsp:cNvSpPr/>
      </dsp:nvSpPr>
      <dsp:spPr>
        <a:xfrm>
          <a:off x="1946035" y="543612"/>
          <a:ext cx="453427" cy="4534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42F5AB-B345-4145-A960-9D44ED1DF960}">
      <dsp:nvSpPr>
        <dsp:cNvPr id="0" name=""/>
        <dsp:cNvSpPr/>
      </dsp:nvSpPr>
      <dsp:spPr>
        <a:xfrm>
          <a:off x="1524995" y="1411602"/>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Offer resources for budgeting and financial management.</a:t>
          </a:r>
        </a:p>
      </dsp:txBody>
      <dsp:txXfrm>
        <a:off x="1524995" y="1411602"/>
        <a:ext cx="1295507" cy="518203"/>
      </dsp:txXfrm>
    </dsp:sp>
    <dsp:sp modelId="{B9BA296B-252D-4A0F-9C2C-A4DCF93CAA1B}">
      <dsp:nvSpPr>
        <dsp:cNvPr id="0" name=""/>
        <dsp:cNvSpPr/>
      </dsp:nvSpPr>
      <dsp:spPr>
        <a:xfrm>
          <a:off x="3299840" y="375196"/>
          <a:ext cx="790259" cy="790259"/>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82C690-C0C5-42E7-BAEC-446D2E7577F9}">
      <dsp:nvSpPr>
        <dsp:cNvPr id="0" name=""/>
        <dsp:cNvSpPr/>
      </dsp:nvSpPr>
      <dsp:spPr>
        <a:xfrm>
          <a:off x="3468256" y="543612"/>
          <a:ext cx="453427" cy="4534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7A5EDE-8D74-4E60-AE85-A51E5AE57600}">
      <dsp:nvSpPr>
        <dsp:cNvPr id="0" name=""/>
        <dsp:cNvSpPr/>
      </dsp:nvSpPr>
      <dsp:spPr>
        <a:xfrm>
          <a:off x="3047216" y="1411602"/>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Celebrate homeownership milestones to encourage community pride.</a:t>
          </a:r>
        </a:p>
      </dsp:txBody>
      <dsp:txXfrm>
        <a:off x="3047216" y="1411602"/>
        <a:ext cx="1295507" cy="518203"/>
      </dsp:txXfrm>
    </dsp:sp>
    <dsp:sp modelId="{55E6430B-91F6-4C80-AF67-BB2E0CAE636B}">
      <dsp:nvSpPr>
        <dsp:cNvPr id="0" name=""/>
        <dsp:cNvSpPr/>
      </dsp:nvSpPr>
      <dsp:spPr>
        <a:xfrm>
          <a:off x="4822062" y="375196"/>
          <a:ext cx="790259" cy="790259"/>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AF0168-E03D-49FB-821F-85DBD5C98D7E}">
      <dsp:nvSpPr>
        <dsp:cNvPr id="0" name=""/>
        <dsp:cNvSpPr/>
      </dsp:nvSpPr>
      <dsp:spPr>
        <a:xfrm>
          <a:off x="4990478" y="543612"/>
          <a:ext cx="453427" cy="4534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504272-BEFA-4CDA-A26C-7CFDBBA60FAC}">
      <dsp:nvSpPr>
        <dsp:cNvPr id="0" name=""/>
        <dsp:cNvSpPr/>
      </dsp:nvSpPr>
      <dsp:spPr>
        <a:xfrm>
          <a:off x="4569438" y="1411602"/>
          <a:ext cx="1295507" cy="51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Example: Nez Perce Housing Authority's mentorship programs.</a:t>
          </a:r>
        </a:p>
      </dsp:txBody>
      <dsp:txXfrm>
        <a:off x="4569438" y="1411602"/>
        <a:ext cx="1295507" cy="5182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F3758-98C3-4A03-BB17-8C74BD92AAE3}">
      <dsp:nvSpPr>
        <dsp:cNvPr id="0" name=""/>
        <dsp:cNvSpPr/>
      </dsp:nvSpPr>
      <dsp:spPr>
        <a:xfrm>
          <a:off x="415690" y="1101934"/>
          <a:ext cx="675527" cy="6755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3BB2E0-EA0F-4210-AADB-D510F80F3646}">
      <dsp:nvSpPr>
        <dsp:cNvPr id="0" name=""/>
        <dsp:cNvSpPr/>
      </dsp:nvSpPr>
      <dsp:spPr>
        <a:xfrm>
          <a:off x="2868" y="2002814"/>
          <a:ext cx="1501171" cy="60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Track metrics like homeownership rates and program participation.</a:t>
          </a:r>
        </a:p>
      </dsp:txBody>
      <dsp:txXfrm>
        <a:off x="2868" y="2002814"/>
        <a:ext cx="1501171" cy="600468"/>
      </dsp:txXfrm>
    </dsp:sp>
    <dsp:sp modelId="{0A5A094A-D641-4103-BC81-75AFCD8AD099}">
      <dsp:nvSpPr>
        <dsp:cNvPr id="0" name=""/>
        <dsp:cNvSpPr/>
      </dsp:nvSpPr>
      <dsp:spPr>
        <a:xfrm>
          <a:off x="2179567" y="1101934"/>
          <a:ext cx="675527" cy="6755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443C1D-FE12-44A0-8173-31C75EF85352}">
      <dsp:nvSpPr>
        <dsp:cNvPr id="0" name=""/>
        <dsp:cNvSpPr/>
      </dsp:nvSpPr>
      <dsp:spPr>
        <a:xfrm>
          <a:off x="1766745" y="2002814"/>
          <a:ext cx="1501171" cy="60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Conduct regular community surveys to assess satisfaction.</a:t>
          </a:r>
        </a:p>
      </dsp:txBody>
      <dsp:txXfrm>
        <a:off x="1766745" y="2002814"/>
        <a:ext cx="1501171" cy="600468"/>
      </dsp:txXfrm>
    </dsp:sp>
    <dsp:sp modelId="{E3501CD7-31FD-42F8-9D1E-B4504E552D3B}">
      <dsp:nvSpPr>
        <dsp:cNvPr id="0" name=""/>
        <dsp:cNvSpPr/>
      </dsp:nvSpPr>
      <dsp:spPr>
        <a:xfrm>
          <a:off x="3943444" y="1101934"/>
          <a:ext cx="675527" cy="6755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C610CB-B0AE-47F1-A8F6-ECAB42D650DB}">
      <dsp:nvSpPr>
        <dsp:cNvPr id="0" name=""/>
        <dsp:cNvSpPr/>
      </dsp:nvSpPr>
      <dsp:spPr>
        <a:xfrm>
          <a:off x="3530622" y="2002814"/>
          <a:ext cx="1501171" cy="60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Evaluate financial outcomes such as loan repayment rates.</a:t>
          </a:r>
        </a:p>
      </dsp:txBody>
      <dsp:txXfrm>
        <a:off x="3530622" y="2002814"/>
        <a:ext cx="1501171" cy="600468"/>
      </dsp:txXfrm>
    </dsp:sp>
    <dsp:sp modelId="{04FC2E51-FEE0-4BDA-B89D-431A34776E4C}">
      <dsp:nvSpPr>
        <dsp:cNvPr id="0" name=""/>
        <dsp:cNvSpPr/>
      </dsp:nvSpPr>
      <dsp:spPr>
        <a:xfrm>
          <a:off x="5707321" y="1101934"/>
          <a:ext cx="675527" cy="6755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C32104-D769-4CC5-B82B-F11C835C4628}">
      <dsp:nvSpPr>
        <dsp:cNvPr id="0" name=""/>
        <dsp:cNvSpPr/>
      </dsp:nvSpPr>
      <dsp:spPr>
        <a:xfrm>
          <a:off x="5294498" y="2002814"/>
          <a:ext cx="1501171" cy="60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Use data to refine and expand successful programs.</a:t>
          </a:r>
        </a:p>
      </dsp:txBody>
      <dsp:txXfrm>
        <a:off x="5294498" y="2002814"/>
        <a:ext cx="1501171" cy="600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336FA-9FB3-6142-AEBD-E26F998FD9CB}">
      <dsp:nvSpPr>
        <dsp:cNvPr id="0" name=""/>
        <dsp:cNvSpPr/>
      </dsp:nvSpPr>
      <dsp:spPr>
        <a:xfrm>
          <a:off x="0" y="11684"/>
          <a:ext cx="6253721" cy="1193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Provide training on funding options like HUD programs.</a:t>
          </a:r>
        </a:p>
      </dsp:txBody>
      <dsp:txXfrm>
        <a:off x="58257" y="69941"/>
        <a:ext cx="6137207" cy="1076886"/>
      </dsp:txXfrm>
    </dsp:sp>
    <dsp:sp modelId="{BAF41AB2-E9FC-E64F-B1C9-1D912E91EE99}">
      <dsp:nvSpPr>
        <dsp:cNvPr id="0" name=""/>
        <dsp:cNvSpPr/>
      </dsp:nvSpPr>
      <dsp:spPr>
        <a:xfrm>
          <a:off x="0" y="1291484"/>
          <a:ext cx="6253721" cy="119340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Demonstrate the economic impact of housing developments.</a:t>
          </a:r>
        </a:p>
      </dsp:txBody>
      <dsp:txXfrm>
        <a:off x="58257" y="1349741"/>
        <a:ext cx="6137207" cy="1076886"/>
      </dsp:txXfrm>
    </dsp:sp>
    <dsp:sp modelId="{90B425F8-9108-A64B-990C-404ACA03DE23}">
      <dsp:nvSpPr>
        <dsp:cNvPr id="0" name=""/>
        <dsp:cNvSpPr/>
      </dsp:nvSpPr>
      <dsp:spPr>
        <a:xfrm>
          <a:off x="0" y="2571284"/>
          <a:ext cx="6253721" cy="119340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Engage leaders in the planning process from the start.</a:t>
          </a:r>
        </a:p>
      </dsp:txBody>
      <dsp:txXfrm>
        <a:off x="58257" y="2629541"/>
        <a:ext cx="6137207" cy="1076886"/>
      </dsp:txXfrm>
    </dsp:sp>
    <dsp:sp modelId="{7ED1F3E7-21BF-1541-8D91-BFE9BB170ACA}">
      <dsp:nvSpPr>
        <dsp:cNvPr id="0" name=""/>
        <dsp:cNvSpPr/>
      </dsp:nvSpPr>
      <dsp:spPr>
        <a:xfrm>
          <a:off x="0" y="3851085"/>
          <a:ext cx="6253721" cy="119340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Example: Workshops on leveraging Indian Housing Block Grants.</a:t>
          </a:r>
        </a:p>
      </dsp:txBody>
      <dsp:txXfrm>
        <a:off x="58257" y="3909342"/>
        <a:ext cx="6137207" cy="107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36373-5FA4-8F48-8975-F4207CE3B5CA}">
      <dsp:nvSpPr>
        <dsp:cNvPr id="0" name=""/>
        <dsp:cNvSpPr/>
      </dsp:nvSpPr>
      <dsp:spPr>
        <a:xfrm>
          <a:off x="0" y="11684"/>
          <a:ext cx="6253721" cy="1193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Tribal finance and grants management often lack resources.</a:t>
          </a:r>
        </a:p>
      </dsp:txBody>
      <dsp:txXfrm>
        <a:off x="58257" y="69941"/>
        <a:ext cx="6137207" cy="1076886"/>
      </dsp:txXfrm>
    </dsp:sp>
    <dsp:sp modelId="{897F3931-D9A9-2348-93E0-8084882433E5}">
      <dsp:nvSpPr>
        <dsp:cNvPr id="0" name=""/>
        <dsp:cNvSpPr/>
      </dsp:nvSpPr>
      <dsp:spPr>
        <a:xfrm>
          <a:off x="0" y="1291484"/>
          <a:ext cx="6253721" cy="119340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Capacity issues hinder grant applications and project execution.</a:t>
          </a:r>
        </a:p>
      </dsp:txBody>
      <dsp:txXfrm>
        <a:off x="58257" y="1349741"/>
        <a:ext cx="6137207" cy="1076886"/>
      </dsp:txXfrm>
    </dsp:sp>
    <dsp:sp modelId="{B0A121E6-2BC7-F644-A79D-88ADD6E05912}">
      <dsp:nvSpPr>
        <dsp:cNvPr id="0" name=""/>
        <dsp:cNvSpPr/>
      </dsp:nvSpPr>
      <dsp:spPr>
        <a:xfrm>
          <a:off x="0" y="2571284"/>
          <a:ext cx="6253721" cy="119340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Solution: Invest in training and technology for tribal staff.</a:t>
          </a:r>
        </a:p>
      </dsp:txBody>
      <dsp:txXfrm>
        <a:off x="58257" y="2629541"/>
        <a:ext cx="6137207" cy="1076886"/>
      </dsp:txXfrm>
    </dsp:sp>
    <dsp:sp modelId="{CDCC9373-89B6-6844-87CA-E41F5E7842E9}">
      <dsp:nvSpPr>
        <dsp:cNvPr id="0" name=""/>
        <dsp:cNvSpPr/>
      </dsp:nvSpPr>
      <dsp:spPr>
        <a:xfrm>
          <a:off x="0" y="3851085"/>
          <a:ext cx="6253721" cy="119340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Leverage partnerships with TDHEs for grant administration.</a:t>
          </a:r>
        </a:p>
      </dsp:txBody>
      <dsp:txXfrm>
        <a:off x="58257" y="3909342"/>
        <a:ext cx="6137207" cy="1076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D72A6-5745-5442-A52C-65E06FFE9495}">
      <dsp:nvSpPr>
        <dsp:cNvPr id="0" name=""/>
        <dsp:cNvSpPr/>
      </dsp:nvSpPr>
      <dsp:spPr>
        <a:xfrm>
          <a:off x="0" y="11684"/>
          <a:ext cx="6253721" cy="1193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Housing is integral to economic development planning.</a:t>
          </a:r>
        </a:p>
      </dsp:txBody>
      <dsp:txXfrm>
        <a:off x="58257" y="69941"/>
        <a:ext cx="6137207" cy="1076886"/>
      </dsp:txXfrm>
    </dsp:sp>
    <dsp:sp modelId="{E424513E-9261-DD44-B58F-209A5A24F664}">
      <dsp:nvSpPr>
        <dsp:cNvPr id="0" name=""/>
        <dsp:cNvSpPr/>
      </dsp:nvSpPr>
      <dsp:spPr>
        <a:xfrm>
          <a:off x="0" y="1291484"/>
          <a:ext cx="6253721" cy="119340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Collaboration between TDHEs and tribal councils is critical.</a:t>
          </a:r>
        </a:p>
      </dsp:txBody>
      <dsp:txXfrm>
        <a:off x="58257" y="1349741"/>
        <a:ext cx="6137207" cy="1076886"/>
      </dsp:txXfrm>
    </dsp:sp>
    <dsp:sp modelId="{592F899F-ADF6-0745-A63E-93E28A2A968F}">
      <dsp:nvSpPr>
        <dsp:cNvPr id="0" name=""/>
        <dsp:cNvSpPr/>
      </dsp:nvSpPr>
      <dsp:spPr>
        <a:xfrm>
          <a:off x="0" y="2571284"/>
          <a:ext cx="6253721" cy="119340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Address capacity gaps to enhance project execution.</a:t>
          </a:r>
        </a:p>
      </dsp:txBody>
      <dsp:txXfrm>
        <a:off x="58257" y="2629541"/>
        <a:ext cx="6137207" cy="1076886"/>
      </dsp:txXfrm>
    </dsp:sp>
    <dsp:sp modelId="{DD94C830-55D2-EA4C-AB8A-D473DE2B5C9D}">
      <dsp:nvSpPr>
        <dsp:cNvPr id="0" name=""/>
        <dsp:cNvSpPr/>
      </dsp:nvSpPr>
      <dsp:spPr>
        <a:xfrm>
          <a:off x="0" y="3851085"/>
          <a:ext cx="6253721" cy="119340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Education and advocacy are key to gaining leadership buy-in.</a:t>
          </a:r>
        </a:p>
      </dsp:txBody>
      <dsp:txXfrm>
        <a:off x="58257" y="3909342"/>
        <a:ext cx="6137207" cy="1076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9603D-13F1-BB4E-9372-F7AB37C719C3}">
      <dsp:nvSpPr>
        <dsp:cNvPr id="0" name=""/>
        <dsp:cNvSpPr/>
      </dsp:nvSpPr>
      <dsp:spPr>
        <a:xfrm>
          <a:off x="3082131" y="0"/>
          <a:ext cx="4351338" cy="4351338"/>
        </a:xfrm>
        <a:prstGeom prst="diamond">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3D286C4-7FB9-AC40-A31A-B838F580D237}">
      <dsp:nvSpPr>
        <dsp:cNvPr id="0" name=""/>
        <dsp:cNvSpPr/>
      </dsp:nvSpPr>
      <dsp:spPr>
        <a:xfrm>
          <a:off x="3495508" y="413377"/>
          <a:ext cx="1697021" cy="1697021"/>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A strong vision aligns community efforts toward shared goals.</a:t>
          </a:r>
        </a:p>
      </dsp:txBody>
      <dsp:txXfrm>
        <a:off x="3578350" y="496219"/>
        <a:ext cx="1531337" cy="1531337"/>
      </dsp:txXfrm>
    </dsp:sp>
    <dsp:sp modelId="{0A8D2AEC-5ACD-654F-8273-D83430C1C82C}">
      <dsp:nvSpPr>
        <dsp:cNvPr id="0" name=""/>
        <dsp:cNvSpPr/>
      </dsp:nvSpPr>
      <dsp:spPr>
        <a:xfrm>
          <a:off x="5323070" y="413377"/>
          <a:ext cx="1697021" cy="1697021"/>
        </a:xfrm>
        <a:prstGeom prst="roundRect">
          <a:avLst/>
        </a:prstGeom>
        <a:gradFill rotWithShape="0">
          <a:gsLst>
            <a:gs pos="0">
              <a:schemeClr val="accent5">
                <a:hueOff val="-3311292"/>
                <a:satOff val="13270"/>
                <a:lumOff val="2876"/>
                <a:alphaOff val="0"/>
                <a:tint val="100000"/>
                <a:shade val="100000"/>
                <a:satMod val="130000"/>
              </a:schemeClr>
            </a:gs>
            <a:gs pos="100000">
              <a:schemeClr val="accent5">
                <a:hueOff val="-3311292"/>
                <a:satOff val="13270"/>
                <a:lumOff val="287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Reflects cultural values and long-term sustainability.</a:t>
          </a:r>
        </a:p>
      </dsp:txBody>
      <dsp:txXfrm>
        <a:off x="5405912" y="496219"/>
        <a:ext cx="1531337" cy="1531337"/>
      </dsp:txXfrm>
    </dsp:sp>
    <dsp:sp modelId="{8ACD7DE2-71E4-2F42-AC81-12EBBDFDBE36}">
      <dsp:nvSpPr>
        <dsp:cNvPr id="0" name=""/>
        <dsp:cNvSpPr/>
      </dsp:nvSpPr>
      <dsp:spPr>
        <a:xfrm>
          <a:off x="3495508" y="2240939"/>
          <a:ext cx="1697021" cy="1697021"/>
        </a:xfrm>
        <a:prstGeom prst="roundRect">
          <a:avLst/>
        </a:prstGeom>
        <a:gradFill rotWithShape="0">
          <a:gsLst>
            <a:gs pos="0">
              <a:schemeClr val="accent5">
                <a:hueOff val="-6622584"/>
                <a:satOff val="26541"/>
                <a:lumOff val="5752"/>
                <a:alphaOff val="0"/>
                <a:tint val="100000"/>
                <a:shade val="100000"/>
                <a:satMod val="130000"/>
              </a:schemeClr>
            </a:gs>
            <a:gs pos="100000">
              <a:schemeClr val="accent5">
                <a:hueOff val="-6622584"/>
                <a:satOff val="26541"/>
                <a:lumOff val="575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Provides direction for funding priorities and policy development.</a:t>
          </a:r>
        </a:p>
      </dsp:txBody>
      <dsp:txXfrm>
        <a:off x="3578350" y="2323781"/>
        <a:ext cx="1531337" cy="1531337"/>
      </dsp:txXfrm>
    </dsp:sp>
    <dsp:sp modelId="{D79C9037-409A-4646-8DAA-F9B14B1A5EBB}">
      <dsp:nvSpPr>
        <dsp:cNvPr id="0" name=""/>
        <dsp:cNvSpPr/>
      </dsp:nvSpPr>
      <dsp:spPr>
        <a:xfrm>
          <a:off x="5323070" y="2240939"/>
          <a:ext cx="1697021" cy="1697021"/>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Example: Setting a goal to increase tribal homeownership by 25% over 10 years.</a:t>
          </a:r>
        </a:p>
      </dsp:txBody>
      <dsp:txXfrm>
        <a:off x="5405912" y="2323781"/>
        <a:ext cx="1531337" cy="1531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56A45-1C2B-C14D-AA3B-BE6EE84DAF6F}">
      <dsp:nvSpPr>
        <dsp:cNvPr id="0" name=""/>
        <dsp:cNvSpPr/>
      </dsp:nvSpPr>
      <dsp:spPr>
        <a:xfrm>
          <a:off x="1333366" y="2516"/>
          <a:ext cx="5333466" cy="1303561"/>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11200">
            <a:lnSpc>
              <a:spcPct val="90000"/>
            </a:lnSpc>
            <a:spcBef>
              <a:spcPct val="0"/>
            </a:spcBef>
            <a:spcAft>
              <a:spcPct val="35000"/>
            </a:spcAft>
            <a:buNone/>
          </a:pPr>
          <a:r>
            <a:rPr lang="en-US" sz="1600" kern="1200"/>
            <a:t>Engage stakeholders, including tribal members and housing experts.</a:t>
          </a:r>
        </a:p>
      </dsp:txBody>
      <dsp:txXfrm>
        <a:off x="1333366" y="2516"/>
        <a:ext cx="5333466" cy="1303561"/>
      </dsp:txXfrm>
    </dsp:sp>
    <dsp:sp modelId="{0A965F17-B6F1-2545-AE6D-1CAC6474A471}">
      <dsp:nvSpPr>
        <dsp:cNvPr id="0" name=""/>
        <dsp:cNvSpPr/>
      </dsp:nvSpPr>
      <dsp:spPr>
        <a:xfrm>
          <a:off x="0" y="2516"/>
          <a:ext cx="1333366" cy="1303561"/>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844550">
            <a:lnSpc>
              <a:spcPct val="90000"/>
            </a:lnSpc>
            <a:spcBef>
              <a:spcPct val="0"/>
            </a:spcBef>
            <a:spcAft>
              <a:spcPct val="35000"/>
            </a:spcAft>
            <a:buNone/>
          </a:pPr>
          <a:r>
            <a:rPr lang="en-US" sz="1900" kern="1200"/>
            <a:t>Engage</a:t>
          </a:r>
        </a:p>
      </dsp:txBody>
      <dsp:txXfrm>
        <a:off x="0" y="2516"/>
        <a:ext cx="1333366" cy="1303561"/>
      </dsp:txXfrm>
    </dsp:sp>
    <dsp:sp modelId="{E5F782F9-1124-5C4F-9AFC-467D7F22FA0C}">
      <dsp:nvSpPr>
        <dsp:cNvPr id="0" name=""/>
        <dsp:cNvSpPr/>
      </dsp:nvSpPr>
      <dsp:spPr>
        <a:xfrm>
          <a:off x="1333366" y="1384291"/>
          <a:ext cx="5333466" cy="1303561"/>
        </a:xfrm>
        <a:prstGeom prst="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11200">
            <a:lnSpc>
              <a:spcPct val="90000"/>
            </a:lnSpc>
            <a:spcBef>
              <a:spcPct val="0"/>
            </a:spcBef>
            <a:spcAft>
              <a:spcPct val="35000"/>
            </a:spcAft>
            <a:buNone/>
          </a:pPr>
          <a:r>
            <a:rPr lang="en-US" sz="1600" kern="1200"/>
            <a:t>Use data from housing needs assessments to guide decisions.</a:t>
          </a:r>
        </a:p>
      </dsp:txBody>
      <dsp:txXfrm>
        <a:off x="1333366" y="1384291"/>
        <a:ext cx="5333466" cy="1303561"/>
      </dsp:txXfrm>
    </dsp:sp>
    <dsp:sp modelId="{187B2634-3F23-EE41-88BC-B8B4D41E09FA}">
      <dsp:nvSpPr>
        <dsp:cNvPr id="0" name=""/>
        <dsp:cNvSpPr/>
      </dsp:nvSpPr>
      <dsp:spPr>
        <a:xfrm>
          <a:off x="0" y="1384291"/>
          <a:ext cx="1333366" cy="1303561"/>
        </a:xfrm>
        <a:prstGeom prst="rect">
          <a:avLst/>
        </a:prstGeom>
        <a:gradFill rotWithShape="0">
          <a:gsLst>
            <a:gs pos="0">
              <a:schemeClr val="accent5">
                <a:hueOff val="-3311292"/>
                <a:satOff val="13270"/>
                <a:lumOff val="2876"/>
                <a:alphaOff val="0"/>
                <a:tint val="100000"/>
                <a:shade val="100000"/>
                <a:satMod val="130000"/>
              </a:schemeClr>
            </a:gs>
            <a:gs pos="100000">
              <a:schemeClr val="accent5">
                <a:hueOff val="-3311292"/>
                <a:satOff val="13270"/>
                <a:lumOff val="2876"/>
                <a:alphaOff val="0"/>
                <a:tint val="50000"/>
                <a:shade val="100000"/>
                <a:satMod val="350000"/>
              </a:schemeClr>
            </a:gs>
          </a:gsLst>
          <a:lin ang="16200000" scaled="0"/>
        </a:gradFill>
        <a:ln w="9525" cap="flat" cmpd="sng" algn="ctr">
          <a:solidFill>
            <a:schemeClr val="accent5">
              <a:hueOff val="-3311292"/>
              <a:satOff val="13270"/>
              <a:lumOff val="2876"/>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844550">
            <a:lnSpc>
              <a:spcPct val="90000"/>
            </a:lnSpc>
            <a:spcBef>
              <a:spcPct val="0"/>
            </a:spcBef>
            <a:spcAft>
              <a:spcPct val="35000"/>
            </a:spcAft>
            <a:buNone/>
          </a:pPr>
          <a:r>
            <a:rPr lang="en-US" sz="1900" kern="1200"/>
            <a:t>Use</a:t>
          </a:r>
        </a:p>
      </dsp:txBody>
      <dsp:txXfrm>
        <a:off x="0" y="1384291"/>
        <a:ext cx="1333366" cy="1303561"/>
      </dsp:txXfrm>
    </dsp:sp>
    <dsp:sp modelId="{BE73201A-947B-6646-885D-1642E794837E}">
      <dsp:nvSpPr>
        <dsp:cNvPr id="0" name=""/>
        <dsp:cNvSpPr/>
      </dsp:nvSpPr>
      <dsp:spPr>
        <a:xfrm>
          <a:off x="1333366" y="2766066"/>
          <a:ext cx="5333466" cy="1303561"/>
        </a:xfrm>
        <a:prstGeom prst="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11200">
            <a:lnSpc>
              <a:spcPct val="90000"/>
            </a:lnSpc>
            <a:spcBef>
              <a:spcPct val="0"/>
            </a:spcBef>
            <a:spcAft>
              <a:spcPct val="35000"/>
            </a:spcAft>
            <a:buNone/>
          </a:pPr>
          <a:r>
            <a:rPr lang="en-US" sz="1600" kern="1200"/>
            <a:t>Incorporate sustainability and cultural preservation into policies.</a:t>
          </a:r>
        </a:p>
      </dsp:txBody>
      <dsp:txXfrm>
        <a:off x="1333366" y="2766066"/>
        <a:ext cx="5333466" cy="1303561"/>
      </dsp:txXfrm>
    </dsp:sp>
    <dsp:sp modelId="{D39DC19C-E847-544B-B5FE-0E03CB07E496}">
      <dsp:nvSpPr>
        <dsp:cNvPr id="0" name=""/>
        <dsp:cNvSpPr/>
      </dsp:nvSpPr>
      <dsp:spPr>
        <a:xfrm>
          <a:off x="0" y="2766066"/>
          <a:ext cx="1333366" cy="1303561"/>
        </a:xfrm>
        <a:prstGeom prst="rect">
          <a:avLst/>
        </a:prstGeom>
        <a:gradFill rotWithShape="0">
          <a:gsLst>
            <a:gs pos="0">
              <a:schemeClr val="accent5">
                <a:hueOff val="-6622584"/>
                <a:satOff val="26541"/>
                <a:lumOff val="5752"/>
                <a:alphaOff val="0"/>
                <a:tint val="100000"/>
                <a:shade val="100000"/>
                <a:satMod val="130000"/>
              </a:schemeClr>
            </a:gs>
            <a:gs pos="100000">
              <a:schemeClr val="accent5">
                <a:hueOff val="-6622584"/>
                <a:satOff val="26541"/>
                <a:lumOff val="5752"/>
                <a:alphaOff val="0"/>
                <a:tint val="50000"/>
                <a:shade val="100000"/>
                <a:satMod val="350000"/>
              </a:schemeClr>
            </a:gs>
          </a:gsLst>
          <a:lin ang="16200000" scaled="0"/>
        </a:gradFill>
        <a:ln w="9525" cap="flat" cmpd="sng" algn="ctr">
          <a:solidFill>
            <a:schemeClr val="accent5">
              <a:hueOff val="-6622584"/>
              <a:satOff val="26541"/>
              <a:lumOff val="5752"/>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844550">
            <a:lnSpc>
              <a:spcPct val="90000"/>
            </a:lnSpc>
            <a:spcBef>
              <a:spcPct val="0"/>
            </a:spcBef>
            <a:spcAft>
              <a:spcPct val="35000"/>
            </a:spcAft>
            <a:buNone/>
          </a:pPr>
          <a:r>
            <a:rPr lang="en-US" sz="1900" kern="1200"/>
            <a:t>Incorporate</a:t>
          </a:r>
        </a:p>
      </dsp:txBody>
      <dsp:txXfrm>
        <a:off x="0" y="2766066"/>
        <a:ext cx="1333366" cy="1303561"/>
      </dsp:txXfrm>
    </dsp:sp>
    <dsp:sp modelId="{AB2ADD17-DD0B-3742-B180-4B9DBD6151C5}">
      <dsp:nvSpPr>
        <dsp:cNvPr id="0" name=""/>
        <dsp:cNvSpPr/>
      </dsp:nvSpPr>
      <dsp:spPr>
        <a:xfrm>
          <a:off x="1333366" y="4147841"/>
          <a:ext cx="5333466" cy="1303561"/>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484" tIns="331105" rIns="103484" bIns="331105" numCol="1" spcCol="1270" anchor="ctr" anchorCtr="0">
          <a:noAutofit/>
        </a:bodyPr>
        <a:lstStyle/>
        <a:p>
          <a:pPr marL="0" lvl="0" indent="0" algn="l" defTabSz="711200">
            <a:lnSpc>
              <a:spcPct val="90000"/>
            </a:lnSpc>
            <a:spcBef>
              <a:spcPct val="0"/>
            </a:spcBef>
            <a:spcAft>
              <a:spcPct val="35000"/>
            </a:spcAft>
            <a:buNone/>
          </a:pPr>
          <a:r>
            <a:rPr lang="en-US" sz="1600" kern="1200"/>
            <a:t>Regularly review and update policies to reflect changing needs.</a:t>
          </a:r>
        </a:p>
      </dsp:txBody>
      <dsp:txXfrm>
        <a:off x="1333366" y="4147841"/>
        <a:ext cx="5333466" cy="1303561"/>
      </dsp:txXfrm>
    </dsp:sp>
    <dsp:sp modelId="{E941081B-A8DB-4242-A3F6-959DC4F956D3}">
      <dsp:nvSpPr>
        <dsp:cNvPr id="0" name=""/>
        <dsp:cNvSpPr/>
      </dsp:nvSpPr>
      <dsp:spPr>
        <a:xfrm>
          <a:off x="0" y="4147841"/>
          <a:ext cx="1333366" cy="1303561"/>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0557" tIns="128763" rIns="70557" bIns="128763" numCol="1" spcCol="1270" anchor="ctr" anchorCtr="0">
          <a:noAutofit/>
        </a:bodyPr>
        <a:lstStyle/>
        <a:p>
          <a:pPr marL="0" lvl="0" indent="0" algn="ctr" defTabSz="844550">
            <a:lnSpc>
              <a:spcPct val="90000"/>
            </a:lnSpc>
            <a:spcBef>
              <a:spcPct val="0"/>
            </a:spcBef>
            <a:spcAft>
              <a:spcPct val="35000"/>
            </a:spcAft>
            <a:buNone/>
          </a:pPr>
          <a:r>
            <a:rPr lang="en-US" sz="1900" kern="1200"/>
            <a:t>Review and update</a:t>
          </a:r>
        </a:p>
      </dsp:txBody>
      <dsp:txXfrm>
        <a:off x="0" y="4147841"/>
        <a:ext cx="1333366" cy="13035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30A2E-7919-405D-92D5-0AC1233D1C29}">
      <dsp:nvSpPr>
        <dsp:cNvPr id="0" name=""/>
        <dsp:cNvSpPr/>
      </dsp:nvSpPr>
      <dsp:spPr>
        <a:xfrm>
          <a:off x="0" y="0"/>
          <a:ext cx="3325209" cy="82936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Aligns resources with housing goals and priorities.</a:t>
          </a:r>
        </a:p>
      </dsp:txBody>
      <dsp:txXfrm>
        <a:off x="24291" y="24291"/>
        <a:ext cx="2360180" cy="780781"/>
      </dsp:txXfrm>
    </dsp:sp>
    <dsp:sp modelId="{DDAD2457-07F1-4802-98CC-3942F64E7D22}">
      <dsp:nvSpPr>
        <dsp:cNvPr id="0" name=""/>
        <dsp:cNvSpPr/>
      </dsp:nvSpPr>
      <dsp:spPr>
        <a:xfrm>
          <a:off x="278486" y="980157"/>
          <a:ext cx="3325209" cy="82936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Anticipates challenges and identifies mitigation strategies.</a:t>
          </a:r>
        </a:p>
      </dsp:txBody>
      <dsp:txXfrm>
        <a:off x="302777" y="1004448"/>
        <a:ext cx="2459054" cy="780781"/>
      </dsp:txXfrm>
    </dsp:sp>
    <dsp:sp modelId="{51B5F2FF-8742-4832-89DE-F389C8551436}">
      <dsp:nvSpPr>
        <dsp:cNvPr id="0" name=""/>
        <dsp:cNvSpPr/>
      </dsp:nvSpPr>
      <dsp:spPr>
        <a:xfrm>
          <a:off x="552816" y="1960314"/>
          <a:ext cx="3325209" cy="82936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Incorporates tools like SWOT analysis for data-driven decisions.</a:t>
          </a:r>
        </a:p>
      </dsp:txBody>
      <dsp:txXfrm>
        <a:off x="577107" y="1984605"/>
        <a:ext cx="2463211" cy="780781"/>
      </dsp:txXfrm>
    </dsp:sp>
    <dsp:sp modelId="{E8A4314C-E0AE-4C08-9EC3-D65582F4CE9E}">
      <dsp:nvSpPr>
        <dsp:cNvPr id="0" name=""/>
        <dsp:cNvSpPr/>
      </dsp:nvSpPr>
      <dsp:spPr>
        <a:xfrm>
          <a:off x="831302" y="2940471"/>
          <a:ext cx="3325209" cy="82936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Example: Planning phased construction projects to maximize funding.</a:t>
          </a:r>
        </a:p>
      </dsp:txBody>
      <dsp:txXfrm>
        <a:off x="855593" y="2964762"/>
        <a:ext cx="2459054" cy="780781"/>
      </dsp:txXfrm>
    </dsp:sp>
    <dsp:sp modelId="{29924864-BF25-4F16-9D24-97A69B17DDA2}">
      <dsp:nvSpPr>
        <dsp:cNvPr id="0" name=""/>
        <dsp:cNvSpPr/>
      </dsp:nvSpPr>
      <dsp:spPr>
        <a:xfrm>
          <a:off x="2786123" y="635217"/>
          <a:ext cx="539086" cy="539086"/>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907417" y="635217"/>
        <a:ext cx="296498" cy="405662"/>
      </dsp:txXfrm>
    </dsp:sp>
    <dsp:sp modelId="{7EA7805F-4154-40C2-8D99-7233E501D4F0}">
      <dsp:nvSpPr>
        <dsp:cNvPr id="0" name=""/>
        <dsp:cNvSpPr/>
      </dsp:nvSpPr>
      <dsp:spPr>
        <a:xfrm>
          <a:off x="3064609" y="1615374"/>
          <a:ext cx="539086" cy="539086"/>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185903" y="1615374"/>
        <a:ext cx="296498" cy="405662"/>
      </dsp:txXfrm>
    </dsp:sp>
    <dsp:sp modelId="{F5306FC7-FF03-4D47-A4EB-A302CBAEA19A}">
      <dsp:nvSpPr>
        <dsp:cNvPr id="0" name=""/>
        <dsp:cNvSpPr/>
      </dsp:nvSpPr>
      <dsp:spPr>
        <a:xfrm>
          <a:off x="3338939" y="2595531"/>
          <a:ext cx="539086" cy="539086"/>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460233" y="2595531"/>
        <a:ext cx="296498" cy="4056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0E8B9-D120-472A-B7BA-3CF9042A1DF2}">
      <dsp:nvSpPr>
        <dsp:cNvPr id="0" name=""/>
        <dsp:cNvSpPr/>
      </dsp:nvSpPr>
      <dsp:spPr>
        <a:xfrm>
          <a:off x="300561" y="27691"/>
          <a:ext cx="747988" cy="747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C50EA7-F9F3-4A96-A6B6-30DD6411BC62}">
      <dsp:nvSpPr>
        <dsp:cNvPr id="0" name=""/>
        <dsp:cNvSpPr/>
      </dsp:nvSpPr>
      <dsp:spPr>
        <a:xfrm>
          <a:off x="457639" y="184769"/>
          <a:ext cx="433833" cy="4338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70511B-66F8-430B-B996-5F44AF56E850}">
      <dsp:nvSpPr>
        <dsp:cNvPr id="0" name=""/>
        <dsp:cNvSpPr/>
      </dsp:nvSpPr>
      <dsp:spPr>
        <a:xfrm>
          <a:off x="1208833" y="27691"/>
          <a:ext cx="1763116" cy="7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Offer financial literacy workshops.</a:t>
          </a:r>
        </a:p>
      </dsp:txBody>
      <dsp:txXfrm>
        <a:off x="1208833" y="27691"/>
        <a:ext cx="1763116" cy="747988"/>
      </dsp:txXfrm>
    </dsp:sp>
    <dsp:sp modelId="{D2279C27-DE0F-492E-9BDE-4BAB7D1F2EB5}">
      <dsp:nvSpPr>
        <dsp:cNvPr id="0" name=""/>
        <dsp:cNvSpPr/>
      </dsp:nvSpPr>
      <dsp:spPr>
        <a:xfrm>
          <a:off x="3279159" y="27691"/>
          <a:ext cx="747988" cy="747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07ED1D-7E8A-4D24-B66C-1257862CCFCF}">
      <dsp:nvSpPr>
        <dsp:cNvPr id="0" name=""/>
        <dsp:cNvSpPr/>
      </dsp:nvSpPr>
      <dsp:spPr>
        <a:xfrm>
          <a:off x="3436237" y="184769"/>
          <a:ext cx="433833" cy="4338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AC4A72-F28D-4D89-8C0D-D4F09AF854B4}">
      <dsp:nvSpPr>
        <dsp:cNvPr id="0" name=""/>
        <dsp:cNvSpPr/>
      </dsp:nvSpPr>
      <dsp:spPr>
        <a:xfrm>
          <a:off x="4187432" y="27691"/>
          <a:ext cx="1763116" cy="7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Provide resources for credit repair and savings plans.</a:t>
          </a:r>
        </a:p>
      </dsp:txBody>
      <dsp:txXfrm>
        <a:off x="4187432" y="27691"/>
        <a:ext cx="1763116" cy="747988"/>
      </dsp:txXfrm>
    </dsp:sp>
    <dsp:sp modelId="{C1D1D086-B770-4B0D-BE51-13F1952A607F}">
      <dsp:nvSpPr>
        <dsp:cNvPr id="0" name=""/>
        <dsp:cNvSpPr/>
      </dsp:nvSpPr>
      <dsp:spPr>
        <a:xfrm>
          <a:off x="300561" y="1367937"/>
          <a:ext cx="747988" cy="747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1C2DF-F253-48BE-B453-FE480E2271F6}">
      <dsp:nvSpPr>
        <dsp:cNvPr id="0" name=""/>
        <dsp:cNvSpPr/>
      </dsp:nvSpPr>
      <dsp:spPr>
        <a:xfrm>
          <a:off x="457639" y="1525015"/>
          <a:ext cx="433833" cy="4338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ABEEF9-FD56-4847-B3AA-4EFDE5412802}">
      <dsp:nvSpPr>
        <dsp:cNvPr id="0" name=""/>
        <dsp:cNvSpPr/>
      </dsp:nvSpPr>
      <dsp:spPr>
        <a:xfrm>
          <a:off x="1208833" y="1367937"/>
          <a:ext cx="1763116" cy="7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Educate community members on mortgage options.</a:t>
          </a:r>
        </a:p>
      </dsp:txBody>
      <dsp:txXfrm>
        <a:off x="1208833" y="1367937"/>
        <a:ext cx="1763116" cy="747988"/>
      </dsp:txXfrm>
    </dsp:sp>
    <dsp:sp modelId="{C1AE8377-BC7F-42EC-A54E-66817B19586D}">
      <dsp:nvSpPr>
        <dsp:cNvPr id="0" name=""/>
        <dsp:cNvSpPr/>
      </dsp:nvSpPr>
      <dsp:spPr>
        <a:xfrm>
          <a:off x="3279159" y="1367937"/>
          <a:ext cx="747988" cy="747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A8026-ED27-41E8-8198-DA069AB8403C}">
      <dsp:nvSpPr>
        <dsp:cNvPr id="0" name=""/>
        <dsp:cNvSpPr/>
      </dsp:nvSpPr>
      <dsp:spPr>
        <a:xfrm>
          <a:off x="3436237" y="1525015"/>
          <a:ext cx="433833" cy="4338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C99AF5-6CF1-4965-9653-3888A80C9B70}">
      <dsp:nvSpPr>
        <dsp:cNvPr id="0" name=""/>
        <dsp:cNvSpPr/>
      </dsp:nvSpPr>
      <dsp:spPr>
        <a:xfrm>
          <a:off x="4187432" y="1367937"/>
          <a:ext cx="1763116" cy="7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Collaborate with Native CDFIs for homebuyer readiness.</a:t>
          </a:r>
        </a:p>
      </dsp:txBody>
      <dsp:txXfrm>
        <a:off x="4187432" y="1367937"/>
        <a:ext cx="1763116" cy="747988"/>
      </dsp:txXfrm>
    </dsp:sp>
    <dsp:sp modelId="{D069EEC3-661D-4A14-869B-B716E223A6A1}">
      <dsp:nvSpPr>
        <dsp:cNvPr id="0" name=""/>
        <dsp:cNvSpPr/>
      </dsp:nvSpPr>
      <dsp:spPr>
        <a:xfrm>
          <a:off x="300561" y="2708183"/>
          <a:ext cx="747988" cy="74798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CFBF33-0A10-4944-9465-6C20895F12C3}">
      <dsp:nvSpPr>
        <dsp:cNvPr id="0" name=""/>
        <dsp:cNvSpPr/>
      </dsp:nvSpPr>
      <dsp:spPr>
        <a:xfrm>
          <a:off x="457639" y="2865260"/>
          <a:ext cx="433833" cy="4338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C1D658-157A-4DBD-BA2C-CE36B2555A60}">
      <dsp:nvSpPr>
        <dsp:cNvPr id="0" name=""/>
        <dsp:cNvSpPr/>
      </dsp:nvSpPr>
      <dsp:spPr>
        <a:xfrm>
          <a:off x="1208833" y="2708183"/>
          <a:ext cx="1763116" cy="747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Source: CICD-Tribal Leaders Handbook (2023).</a:t>
          </a:r>
        </a:p>
      </dsp:txBody>
      <dsp:txXfrm>
        <a:off x="1208833" y="2708183"/>
        <a:ext cx="1763116" cy="7479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7E07C-3EFF-4613-9ABE-874C79B796C9}">
      <dsp:nvSpPr>
        <dsp:cNvPr id="0" name=""/>
        <dsp:cNvSpPr/>
      </dsp:nvSpPr>
      <dsp:spPr>
        <a:xfrm>
          <a:off x="383037" y="1050965"/>
          <a:ext cx="620947" cy="6209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1F64FE-DE80-4A1A-8DA7-5F8AA751457B}">
      <dsp:nvSpPr>
        <dsp:cNvPr id="0" name=""/>
        <dsp:cNvSpPr/>
      </dsp:nvSpPr>
      <dsp:spPr>
        <a:xfrm>
          <a:off x="3570" y="1880944"/>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Provide financial literacy and credit repair workshops.</a:t>
          </a:r>
        </a:p>
      </dsp:txBody>
      <dsp:txXfrm>
        <a:off x="3570" y="1880944"/>
        <a:ext cx="1379882" cy="551953"/>
      </dsp:txXfrm>
    </dsp:sp>
    <dsp:sp modelId="{C2EBB0FD-A8E3-4F80-8270-FA7E8348C778}">
      <dsp:nvSpPr>
        <dsp:cNvPr id="0" name=""/>
        <dsp:cNvSpPr/>
      </dsp:nvSpPr>
      <dsp:spPr>
        <a:xfrm>
          <a:off x="2004400" y="1050965"/>
          <a:ext cx="620947" cy="6209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8A2469-F4D8-428B-8AF1-79AA3FF598A8}">
      <dsp:nvSpPr>
        <dsp:cNvPr id="0" name=""/>
        <dsp:cNvSpPr/>
      </dsp:nvSpPr>
      <dsp:spPr>
        <a:xfrm>
          <a:off x="1624932" y="1880944"/>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Offer training on home maintenance and budgeting.</a:t>
          </a:r>
        </a:p>
      </dsp:txBody>
      <dsp:txXfrm>
        <a:off x="1624932" y="1880944"/>
        <a:ext cx="1379882" cy="551953"/>
      </dsp:txXfrm>
    </dsp:sp>
    <dsp:sp modelId="{CDD5FB5C-CD5B-444B-B59C-16EC79F498D7}">
      <dsp:nvSpPr>
        <dsp:cNvPr id="0" name=""/>
        <dsp:cNvSpPr/>
      </dsp:nvSpPr>
      <dsp:spPr>
        <a:xfrm>
          <a:off x="3625762" y="1050965"/>
          <a:ext cx="620947" cy="6209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33AAAB-7B6C-41F6-8C11-913C02414F87}">
      <dsp:nvSpPr>
        <dsp:cNvPr id="0" name=""/>
        <dsp:cNvSpPr/>
      </dsp:nvSpPr>
      <dsp:spPr>
        <a:xfrm>
          <a:off x="3246294" y="1880944"/>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Collaborate with schools and community centers for outreach.</a:t>
          </a:r>
        </a:p>
      </dsp:txBody>
      <dsp:txXfrm>
        <a:off x="3246294" y="1880944"/>
        <a:ext cx="1379882" cy="551953"/>
      </dsp:txXfrm>
    </dsp:sp>
    <dsp:sp modelId="{3A59E444-1D16-4752-A072-39C29B19A9CA}">
      <dsp:nvSpPr>
        <dsp:cNvPr id="0" name=""/>
        <dsp:cNvSpPr/>
      </dsp:nvSpPr>
      <dsp:spPr>
        <a:xfrm>
          <a:off x="5247124" y="1050965"/>
          <a:ext cx="620947" cy="6209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9CE729-AD5D-4127-B9D6-EAB96B170BFA}">
      <dsp:nvSpPr>
        <dsp:cNvPr id="0" name=""/>
        <dsp:cNvSpPr/>
      </dsp:nvSpPr>
      <dsp:spPr>
        <a:xfrm>
          <a:off x="4867657" y="1880944"/>
          <a:ext cx="1379882" cy="55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Example: Financial counseling programs by Native CDFIs.</a:t>
          </a:r>
        </a:p>
      </dsp:txBody>
      <dsp:txXfrm>
        <a:off x="4867657" y="1880944"/>
        <a:ext cx="1379882" cy="55195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3C0B5-3247-F64A-9513-32F3AE457ACA}"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8AB65-0F35-3242-B8BC-1FAC752E5901}" type="slidenum">
              <a:rPr lang="en-US" smtClean="0"/>
              <a:t>‹#›</a:t>
            </a:fld>
            <a:endParaRPr lang="en-US"/>
          </a:p>
        </p:txBody>
      </p:sp>
    </p:spTree>
    <p:extLst>
      <p:ext uri="{BB962C8B-B14F-4D97-AF65-F5344CB8AC3E}">
        <p14:creationId xmlns:p14="http://schemas.microsoft.com/office/powerpoint/2010/main" val="376402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46F2B-1084-40BA-9F0A-B1F6847335C5}" type="slidenum">
              <a:rPr lang="en-US" smtClean="0"/>
              <a:t>2</a:t>
            </a:fld>
            <a:endParaRPr lang="en-US" dirty="0"/>
          </a:p>
        </p:txBody>
      </p:sp>
    </p:spTree>
    <p:extLst>
      <p:ext uri="{BB962C8B-B14F-4D97-AF65-F5344CB8AC3E}">
        <p14:creationId xmlns:p14="http://schemas.microsoft.com/office/powerpoint/2010/main" val="332237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was taken during a training session in Billings, Montana, on October 6, 2022. The trainer, a former Executive Director of Little Earth in Minneapolis and former Tribal Council member of the Kul </a:t>
            </a:r>
            <a:r>
              <a:rPr lang="en-US" dirty="0" err="1"/>
              <a:t>Wicasa</a:t>
            </a:r>
            <a:r>
              <a:rPr lang="en-US" dirty="0"/>
              <a:t> (Lower Brule Tribe of South Dakota), co-facilitated the multi-day event. Steve Barbier of NeighborWorks provided a glowing review of the training.</a:t>
            </a:r>
          </a:p>
        </p:txBody>
      </p:sp>
      <p:sp>
        <p:nvSpPr>
          <p:cNvPr id="4" name="Slide Number Placeholder 3"/>
          <p:cNvSpPr>
            <a:spLocks noGrp="1"/>
          </p:cNvSpPr>
          <p:nvPr>
            <p:ph type="sldNum" sz="quarter" idx="5"/>
          </p:nvPr>
        </p:nvSpPr>
        <p:spPr/>
        <p:txBody>
          <a:bodyPr/>
          <a:lstStyle/>
          <a:p>
            <a:fld id="{4B38AB65-0F35-3242-B8BC-1FAC752E5901}" type="slidenum">
              <a:rPr lang="en-US" smtClean="0"/>
              <a:t>15</a:t>
            </a:fld>
            <a:endParaRPr lang="en-US"/>
          </a:p>
        </p:txBody>
      </p:sp>
    </p:spTree>
    <p:extLst>
      <p:ext uri="{BB962C8B-B14F-4D97-AF65-F5344CB8AC3E}">
        <p14:creationId xmlns:p14="http://schemas.microsoft.com/office/powerpoint/2010/main" val="121533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920"/>
              </a:lnSpc>
            </a:pPr>
            <a:r>
              <a:rPr lang="en-US" b="0" i="0" dirty="0">
                <a:solidFill>
                  <a:srgbClr val="35332F"/>
                </a:solidFill>
                <a:effectLst/>
                <a:latin typeface="__pbsSans_9dbf4e"/>
              </a:rPr>
              <a:t>Denver Colorado: For the first time, the city is building an apartment complex for American Indians who are homeless or on the verge of losing their housing, a community that, in one small way, will attempt to make up for past wrongs.</a:t>
            </a:r>
          </a:p>
          <a:p>
            <a:pPr algn="l">
              <a:lnSpc>
                <a:spcPts val="1920"/>
              </a:lnSpc>
            </a:pPr>
            <a:r>
              <a:rPr lang="en-US" b="0" i="0" dirty="0">
                <a:solidFill>
                  <a:srgbClr val="35332F"/>
                </a:solidFill>
                <a:effectLst/>
                <a:latin typeface="__pbsSans_9dbf4e"/>
              </a:rPr>
              <a:t>Mercy Housing, a national affordable housing nonprofit headquartered in Denver, will build a 187-unit community centered on “recognizing the historic displacement of American Indian tribes” after presenting the winning grant proposal to the Denver Housing Authority. The project, which will begin rising in summer 2024 at 901 Navajo St., about 12 blocks southwest of the state Capitol, will target American Indians and Alaska Natives who qualify based on income. It will house the city’s Indian Health Services clinic, which has outgrown its space in the Sun Valley neighborhood.</a:t>
            </a:r>
          </a:p>
          <a:p>
            <a:endParaRPr lang="en-US" dirty="0"/>
          </a:p>
        </p:txBody>
      </p:sp>
      <p:sp>
        <p:nvSpPr>
          <p:cNvPr id="4" name="Slide Number Placeholder 3"/>
          <p:cNvSpPr>
            <a:spLocks noGrp="1"/>
          </p:cNvSpPr>
          <p:nvPr>
            <p:ph type="sldNum" sz="quarter" idx="5"/>
          </p:nvPr>
        </p:nvSpPr>
        <p:spPr/>
        <p:txBody>
          <a:bodyPr/>
          <a:lstStyle/>
          <a:p>
            <a:fld id="{4B38AB65-0F35-3242-B8BC-1FAC752E5901}" type="slidenum">
              <a:rPr lang="en-US" smtClean="0"/>
              <a:t>52</a:t>
            </a:fld>
            <a:endParaRPr lang="en-US"/>
          </a:p>
        </p:txBody>
      </p:sp>
    </p:spTree>
    <p:extLst>
      <p:ext uri="{BB962C8B-B14F-4D97-AF65-F5344CB8AC3E}">
        <p14:creationId xmlns:p14="http://schemas.microsoft.com/office/powerpoint/2010/main" val="227068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91AEB-5306-C5D2-CF21-BA784A0024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3D482E-BFC6-8C53-48B4-C74483768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21B54E-1796-CE25-42DD-29214F5EEB9C}"/>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a:extLst>
              <a:ext uri="{FF2B5EF4-FFF2-40B4-BE49-F238E27FC236}">
                <a16:creationId xmlns:a16="http://schemas.microsoft.com/office/drawing/2014/main" id="{A6A0EA40-843A-B2A3-E01D-7FEAD9003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B2C56-F471-F517-13B9-2BC12BF2A2FA}"/>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25495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0E86-4B82-7C3F-0D6A-3702E983E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E3E1AE-909A-D3D6-A7F6-EE896E6A5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253C9-2C91-9B92-D8B2-0E6D5CE9E558}"/>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a:extLst>
              <a:ext uri="{FF2B5EF4-FFF2-40B4-BE49-F238E27FC236}">
                <a16:creationId xmlns:a16="http://schemas.microsoft.com/office/drawing/2014/main" id="{A76C06EC-E6EA-C54D-8112-E6F071628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E7121-64F5-C88B-36FA-ABFA0D4F5A25}"/>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49916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9023-EFE4-2C7C-F5F2-17A296A9B0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04D535-FB5C-4DE9-9359-5DF4743D4B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E87B19-0425-29A3-3C45-E09BFBE72F1F}"/>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a:extLst>
              <a:ext uri="{FF2B5EF4-FFF2-40B4-BE49-F238E27FC236}">
                <a16:creationId xmlns:a16="http://schemas.microsoft.com/office/drawing/2014/main" id="{652AF6B0-684F-E33D-D9F2-76FBC52F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03169-7903-9914-3DE2-1A714E49132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37639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0A04-04AB-87B4-1CE1-97F56AA3B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95D47-253F-B432-F9EF-AAED41215D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5D29F4-F5EF-C860-90EB-F7AE6A1E98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32D59E-4C8D-C97D-B7AB-17332A889231}"/>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6" name="Footer Placeholder 5">
            <a:extLst>
              <a:ext uri="{FF2B5EF4-FFF2-40B4-BE49-F238E27FC236}">
                <a16:creationId xmlns:a16="http://schemas.microsoft.com/office/drawing/2014/main" id="{6AE0051B-22CE-D2F4-C335-0A0DBECFF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C5036-60C3-7EB1-2064-CC2DBF98C99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84887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980B-2EA6-2B41-974C-7CB588C8D1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723731-17E0-9DD6-98C3-CC4A90132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27B38-44E4-A23E-81C3-7F1C7F4090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33EFE9-F9A4-ECDE-1DF8-496DA7709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774CD-8927-5061-92B7-16E3621676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61B28-D8AB-0B0E-F371-DC1D97ADFB06}"/>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8" name="Footer Placeholder 7">
            <a:extLst>
              <a:ext uri="{FF2B5EF4-FFF2-40B4-BE49-F238E27FC236}">
                <a16:creationId xmlns:a16="http://schemas.microsoft.com/office/drawing/2014/main" id="{25CD2C78-2813-19FD-2B2F-2A3A5FA9A1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2617BD-2714-D9B8-F530-9D54A28B6138}"/>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6074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30AB6-E35E-27CA-20BF-02A1D75470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F8396-A96B-5D75-6229-4BEA26380BD6}"/>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4" name="Footer Placeholder 3">
            <a:extLst>
              <a:ext uri="{FF2B5EF4-FFF2-40B4-BE49-F238E27FC236}">
                <a16:creationId xmlns:a16="http://schemas.microsoft.com/office/drawing/2014/main" id="{1FC26BB5-7E82-196F-3354-CFB5F7F993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44C1D-A24B-8EB2-C332-EF026DFE519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13047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9B1D46-D2D1-8E81-0F90-D7549ED91E4C}"/>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3" name="Footer Placeholder 2">
            <a:extLst>
              <a:ext uri="{FF2B5EF4-FFF2-40B4-BE49-F238E27FC236}">
                <a16:creationId xmlns:a16="http://schemas.microsoft.com/office/drawing/2014/main" id="{AE2E079A-ADD6-50CB-51EA-B1EEDD7AE1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6BC41-1E85-1D13-C406-A6158419661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4346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77EB-5E3C-D0B4-A706-49134A0D2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68D18D-E2D5-66D9-4249-7CDA2A2B5E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C87E8A-4240-8F65-7C72-BABAA6921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B3D68-0988-DCF8-DB39-3F40C1866123}"/>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6" name="Footer Placeholder 5">
            <a:extLst>
              <a:ext uri="{FF2B5EF4-FFF2-40B4-BE49-F238E27FC236}">
                <a16:creationId xmlns:a16="http://schemas.microsoft.com/office/drawing/2014/main" id="{7653F3F3-5BAA-0A1D-BDA7-5B3222C3E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EE638-C5F8-9ED5-E8B2-E8714B11EAFC}"/>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52289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9D5C-CE75-96CA-12A8-4CA42DE91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5482BB-575C-62AD-C9C9-628660F7DF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1C6C2B4-474C-C3DD-1597-1F3AA6BD9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79AC1-A77F-E110-1D79-93DE08C42FD1}"/>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6" name="Footer Placeholder 5">
            <a:extLst>
              <a:ext uri="{FF2B5EF4-FFF2-40B4-BE49-F238E27FC236}">
                <a16:creationId xmlns:a16="http://schemas.microsoft.com/office/drawing/2014/main" id="{5A63CD94-7781-572D-D651-310F5DB396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CB187-AB05-D045-D470-0F0847064591}"/>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39136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42D9-F824-D484-CDBB-24A57705EC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FF277E-F68F-B98B-A233-B37B37D1A6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3975A-2BA4-D85B-59ED-028B2367A7DA}"/>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a:extLst>
              <a:ext uri="{FF2B5EF4-FFF2-40B4-BE49-F238E27FC236}">
                <a16:creationId xmlns:a16="http://schemas.microsoft.com/office/drawing/2014/main" id="{2C245256-715F-9B6B-B291-68DC4A7C5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B5362-8297-AB44-63D7-FFE1DFFEDA17}"/>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3118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D8AD54-FD22-7C47-E846-FFAFCB966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33FEB6-4759-5AE2-3208-1C2EE1E6B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070C6-08F0-A05E-84C1-F57E5F0F9CF8}"/>
              </a:ext>
            </a:extLst>
          </p:cNvPr>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a:extLst>
              <a:ext uri="{FF2B5EF4-FFF2-40B4-BE49-F238E27FC236}">
                <a16:creationId xmlns:a16="http://schemas.microsoft.com/office/drawing/2014/main" id="{F0E112BD-AF73-DBD0-D8F5-16760B11E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C5A9D-6258-93EB-C594-5869C19B5BD2}"/>
              </a:ext>
            </a:extLst>
          </p:cNvPr>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8605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80BC6-F129-1C14-1C2A-8590C160C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512347-32BC-CF9D-1A4D-F8D04BE46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961F6-07A8-311F-07F5-C9354A507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CAD085-E8A6-8845-BD4E-CB4CCA059FC4}" type="datetimeFigureOut">
              <a:rPr lang="en-US" smtClean="0"/>
              <a:t>12/18/2024</a:t>
            </a:fld>
            <a:endParaRPr lang="en-US"/>
          </a:p>
        </p:txBody>
      </p:sp>
      <p:sp>
        <p:nvSpPr>
          <p:cNvPr id="5" name="Footer Placeholder 4">
            <a:extLst>
              <a:ext uri="{FF2B5EF4-FFF2-40B4-BE49-F238E27FC236}">
                <a16:creationId xmlns:a16="http://schemas.microsoft.com/office/drawing/2014/main" id="{86917483-7045-EC07-B6B8-05DABA237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A7A6A8D-4F67-C010-7F62-815BF676C3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423136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9.jpg"/><Relationship Id="rId7" Type="http://schemas.openxmlformats.org/officeDocument/2006/relationships/diagramColors" Target="../diagrams/colors1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dustin@nagiservices.com" TargetMode="External"/><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93.jp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white background&#10;&#10;Description automatically generated">
            <a:extLst>
              <a:ext uri="{FF2B5EF4-FFF2-40B4-BE49-F238E27FC236}">
                <a16:creationId xmlns:a16="http://schemas.microsoft.com/office/drawing/2014/main" id="{62BABF72-1887-5D25-6057-4FC6CB1B3479}"/>
              </a:ext>
            </a:extLst>
          </p:cNvPr>
          <p:cNvPicPr>
            <a:picLocks noChangeAspect="1"/>
          </p:cNvPicPr>
          <p:nvPr/>
        </p:nvPicPr>
        <p:blipFill>
          <a:blip r:embed="rId2">
            <a:alphaModFix amt="50000"/>
          </a:blip>
          <a:srcRect t="1316"/>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a:solidFill>
                  <a:srgbClr val="FFFFFF"/>
                </a:solidFill>
              </a:rPr>
              <a:t>Leadership in Action: Empowering Tribal Leadership to Drive Homeownership Success</a:t>
            </a:r>
          </a:p>
        </p:txBody>
      </p:sp>
      <p:sp>
        <p:nvSpPr>
          <p:cNvPr id="3" name="Subtitle 2"/>
          <p:cNvSpPr>
            <a:spLocks noGrp="1"/>
          </p:cNvSpPr>
          <p:nvPr>
            <p:ph type="subTitle" idx="1"/>
          </p:nvPr>
        </p:nvSpPr>
        <p:spPr>
          <a:xfrm>
            <a:off x="1524000" y="4159404"/>
            <a:ext cx="9144000" cy="1098395"/>
          </a:xfrm>
        </p:spPr>
        <p:txBody>
          <a:bodyPr>
            <a:normAutofit/>
          </a:bodyPr>
          <a:lstStyle/>
          <a:p>
            <a:r>
              <a:rPr lang="en-US">
                <a:solidFill>
                  <a:srgbClr val="FFFFFF"/>
                </a:solidFill>
              </a:rPr>
              <a:t>A Collaborative Panel Discussion with Dustin Baird &amp; Brandi Liberty</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693" y="741391"/>
            <a:ext cx="4355265" cy="1616203"/>
          </a:xfrm>
        </p:spPr>
        <p:txBody>
          <a:bodyPr anchor="b">
            <a:normAutofit/>
          </a:bodyPr>
          <a:lstStyle/>
          <a:p>
            <a:r>
              <a:rPr lang="en-US" sz="3200"/>
              <a:t>Cultural Benefits of Homeownership</a:t>
            </a:r>
          </a:p>
        </p:txBody>
      </p:sp>
      <p:sp>
        <p:nvSpPr>
          <p:cNvPr id="3" name="Content Placeholder 2"/>
          <p:cNvSpPr>
            <a:spLocks noGrp="1"/>
          </p:cNvSpPr>
          <p:nvPr>
            <p:ph idx="1"/>
          </p:nvPr>
        </p:nvSpPr>
        <p:spPr>
          <a:xfrm>
            <a:off x="876692" y="2533476"/>
            <a:ext cx="4355265" cy="3447832"/>
          </a:xfrm>
        </p:spPr>
        <p:txBody>
          <a:bodyPr anchor="t">
            <a:normAutofit/>
          </a:bodyPr>
          <a:lstStyle/>
          <a:p>
            <a:r>
              <a:rPr lang="en-US" sz="2000"/>
              <a:t>Preserves tribal traditions and connection to the land.</a:t>
            </a:r>
          </a:p>
          <a:p>
            <a:r>
              <a:rPr lang="en-US" sz="2000"/>
              <a:t>Enables culturally sensitive housing designs.</a:t>
            </a:r>
          </a:p>
          <a:p>
            <a:r>
              <a:rPr lang="en-US" sz="2000"/>
              <a:t>Promotes intergenerational living and knowledge sharing.</a:t>
            </a:r>
          </a:p>
          <a:p>
            <a:r>
              <a:rPr lang="en-US" sz="2000"/>
              <a:t>Reinforces community identity and pride.</a:t>
            </a:r>
          </a:p>
        </p:txBody>
      </p:sp>
      <p:pic>
        <p:nvPicPr>
          <p:cNvPr id="5" name="Picture 4" descr="Different colored roofs">
            <a:extLst>
              <a:ext uri="{FF2B5EF4-FFF2-40B4-BE49-F238E27FC236}">
                <a16:creationId xmlns:a16="http://schemas.microsoft.com/office/drawing/2014/main" id="{FA88601B-99BD-4169-B4A3-BC7FD4C8D6AA}"/>
              </a:ext>
            </a:extLst>
          </p:cNvPr>
          <p:cNvPicPr>
            <a:picLocks noChangeAspect="1"/>
          </p:cNvPicPr>
          <p:nvPr/>
        </p:nvPicPr>
        <p:blipFill>
          <a:blip r:embed="rId2"/>
          <a:srcRect l="20124" r="20541" b="-1"/>
          <a:stretch/>
        </p:blipFill>
        <p:spPr>
          <a:xfrm>
            <a:off x="6096000" y="10"/>
            <a:ext cx="6095999"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23878" y="741391"/>
            <a:ext cx="4491821" cy="1616203"/>
          </a:xfrm>
        </p:spPr>
        <p:txBody>
          <a:bodyPr anchor="b">
            <a:normAutofit/>
          </a:bodyPr>
          <a:lstStyle/>
          <a:p>
            <a:r>
              <a:rPr lang="en-US" sz="3200"/>
              <a:t>Challenges to Homeownership in Indian Country</a:t>
            </a:r>
          </a:p>
        </p:txBody>
      </p:sp>
      <p:pic>
        <p:nvPicPr>
          <p:cNvPr id="5" name="Picture 4" descr="Closeup of a hand holding a key with a house dongle">
            <a:extLst>
              <a:ext uri="{FF2B5EF4-FFF2-40B4-BE49-F238E27FC236}">
                <a16:creationId xmlns:a16="http://schemas.microsoft.com/office/drawing/2014/main" id="{A12A949C-5D14-3F58-D580-F845E6AB887D}"/>
              </a:ext>
            </a:extLst>
          </p:cNvPr>
          <p:cNvPicPr>
            <a:picLocks noChangeAspect="1"/>
          </p:cNvPicPr>
          <p:nvPr/>
        </p:nvPicPr>
        <p:blipFill>
          <a:blip r:embed="rId2"/>
          <a:srcRect l="26022" r="14644"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6823878" y="2533476"/>
            <a:ext cx="4491820" cy="3447832"/>
          </a:xfrm>
        </p:spPr>
        <p:txBody>
          <a:bodyPr anchor="t">
            <a:normAutofit/>
          </a:bodyPr>
          <a:lstStyle/>
          <a:p>
            <a:r>
              <a:rPr lang="en-US" sz="2000"/>
              <a:t>Limited access to mortgage financing on trust lands.</a:t>
            </a:r>
          </a:p>
          <a:p>
            <a:r>
              <a:rPr lang="en-US" sz="2000"/>
              <a:t>Underfunding of tribal housing programs.</a:t>
            </a:r>
          </a:p>
          <a:p>
            <a:r>
              <a:rPr lang="en-US" sz="2000"/>
              <a:t>Complex legal and regulatory environment.</a:t>
            </a:r>
          </a:p>
          <a:p>
            <a:r>
              <a:rPr lang="en-US" sz="2000"/>
              <a:t>High poverty rates and lack of financial literacy.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FCE567F-7ACC-B18F-63F7-45128427CE92}"/>
              </a:ext>
            </a:extLst>
          </p:cNvPr>
          <p:cNvPicPr>
            <a:picLocks noChangeAspect="1"/>
          </p:cNvPicPr>
          <p:nvPr/>
        </p:nvPicPr>
        <p:blipFill>
          <a:blip r:embed="rId2">
            <a:alphaModFix amt="35000"/>
          </a:blip>
          <a:srcRect t="3919" b="19289"/>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pPr>
              <a:lnSpc>
                <a:spcPct val="90000"/>
              </a:lnSpc>
            </a:pPr>
            <a:r>
              <a:rPr lang="en-US">
                <a:solidFill>
                  <a:srgbClr val="FFFFFF"/>
                </a:solidFill>
              </a:rPr>
              <a:t>Opportunities for Homeownership in Indian Country</a:t>
            </a:r>
          </a:p>
        </p:txBody>
      </p:sp>
      <p:graphicFrame>
        <p:nvGraphicFramePr>
          <p:cNvPr id="5" name="Content Placeholder 2">
            <a:extLst>
              <a:ext uri="{FF2B5EF4-FFF2-40B4-BE49-F238E27FC236}">
                <a16:creationId xmlns:a16="http://schemas.microsoft.com/office/drawing/2014/main" id="{2CCE4412-FBD4-9542-E0F7-067E0E9A437F}"/>
              </a:ext>
            </a:extLst>
          </p:cNvPr>
          <p:cNvGraphicFramePr>
            <a:graphicFrameLocks noGrp="1"/>
          </p:cNvGraphicFramePr>
          <p:nvPr>
            <p:ph idx="1"/>
            <p:extLst>
              <p:ext uri="{D42A27DB-BD31-4B8C-83A1-F6EECF244321}">
                <p14:modId xmlns:p14="http://schemas.microsoft.com/office/powerpoint/2010/main" val="34837961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gures of houses in different position and sizes">
            <a:extLst>
              <a:ext uri="{FF2B5EF4-FFF2-40B4-BE49-F238E27FC236}">
                <a16:creationId xmlns:a16="http://schemas.microsoft.com/office/drawing/2014/main" id="{46CC18BA-23F9-F9C1-1815-A393B0E41836}"/>
              </a:ext>
            </a:extLst>
          </p:cNvPr>
          <p:cNvPicPr>
            <a:picLocks noChangeAspect="1"/>
          </p:cNvPicPr>
          <p:nvPr/>
        </p:nvPicPr>
        <p:blipFill>
          <a:blip r:embed="rId2">
            <a:alphaModFix amt="35000"/>
          </a:blip>
          <a:srcRect/>
          <a:stretch/>
        </p:blipFill>
        <p:spPr>
          <a:xfrm>
            <a:off x="20" y="10"/>
            <a:ext cx="12191980" cy="6857990"/>
          </a:xfrm>
          <a:prstGeom prst="rect">
            <a:avLst/>
          </a:prstGeom>
          <a:effectLst>
            <a:glow rad="25400">
              <a:schemeClr val="accent1">
                <a:alpha val="40000"/>
              </a:schemeClr>
            </a:glow>
          </a:effectLst>
        </p:spPr>
      </p:pic>
      <p:sp>
        <p:nvSpPr>
          <p:cNvPr id="2" name="Title 1"/>
          <p:cNvSpPr>
            <a:spLocks noGrp="1"/>
          </p:cNvSpPr>
          <p:nvPr>
            <p:ph type="title"/>
          </p:nvPr>
        </p:nvSpPr>
        <p:spPr>
          <a:xfrm>
            <a:off x="838200" y="365125"/>
            <a:ext cx="10515600" cy="1325563"/>
          </a:xfrm>
        </p:spPr>
        <p:txBody>
          <a:bodyPr>
            <a:normAutofit/>
          </a:bodyPr>
          <a:lstStyle/>
          <a:p>
            <a:pPr>
              <a:lnSpc>
                <a:spcPct val="90000"/>
              </a:lnSpc>
            </a:pPr>
            <a:r>
              <a:rPr lang="en-US" b="1" dirty="0">
                <a:solidFill>
                  <a:srgbClr val="FFFFFF"/>
                </a:solidFill>
              </a:rPr>
              <a:t>Role of Homeownership in Sustaining Tribal Economies</a:t>
            </a:r>
          </a:p>
        </p:txBody>
      </p:sp>
      <p:sp>
        <p:nvSpPr>
          <p:cNvPr id="3" name="Content Placeholder 2"/>
          <p:cNvSpPr>
            <a:spLocks noGrp="1"/>
          </p:cNvSpPr>
          <p:nvPr>
            <p:ph idx="1"/>
          </p:nvPr>
        </p:nvSpPr>
        <p:spPr>
          <a:xfrm>
            <a:off x="838200" y="1825625"/>
            <a:ext cx="10515600" cy="4351338"/>
          </a:xfrm>
        </p:spPr>
        <p:txBody>
          <a:bodyPr>
            <a:normAutofit/>
          </a:bodyPr>
          <a:lstStyle/>
          <a:p>
            <a:r>
              <a:rPr lang="en-US" b="1" dirty="0">
                <a:solidFill>
                  <a:srgbClr val="FFFFFF"/>
                </a:solidFill>
                <a:effectLst>
                  <a:glow rad="50800">
                    <a:schemeClr val="accent1">
                      <a:alpha val="40000"/>
                    </a:schemeClr>
                  </a:glow>
                  <a:reflection stA="45000" endPos="0" dist="50800" dir="5400000" sy="-100000" algn="bl" rotWithShape="0"/>
                </a:effectLst>
              </a:rPr>
              <a:t>Increases economic activity through housing development.</a:t>
            </a:r>
          </a:p>
          <a:p>
            <a:r>
              <a:rPr lang="en-US" b="1" dirty="0">
                <a:solidFill>
                  <a:srgbClr val="FFFFFF"/>
                </a:solidFill>
                <a:effectLst>
                  <a:glow rad="50800">
                    <a:schemeClr val="accent1">
                      <a:alpha val="40000"/>
                    </a:schemeClr>
                  </a:glow>
                  <a:reflection stA="45000" endPos="0" dist="50800" dir="5400000" sy="-100000" algn="bl" rotWithShape="0"/>
                </a:effectLst>
              </a:rPr>
              <a:t>Encourages tribal members to live and work within the community.</a:t>
            </a:r>
          </a:p>
          <a:p>
            <a:r>
              <a:rPr lang="en-US" b="1" dirty="0">
                <a:solidFill>
                  <a:srgbClr val="FFFFFF"/>
                </a:solidFill>
                <a:effectLst>
                  <a:glow rad="50800">
                    <a:schemeClr val="accent1">
                      <a:alpha val="40000"/>
                    </a:schemeClr>
                  </a:glow>
                  <a:reflection stA="45000" endPos="0" dist="50800" dir="5400000" sy="-100000" algn="bl" rotWithShape="0"/>
                </a:effectLst>
              </a:rPr>
              <a:t>Generates revenue through property-related taxes and services.</a:t>
            </a:r>
          </a:p>
          <a:p>
            <a:r>
              <a:rPr lang="en-US" b="1" dirty="0">
                <a:solidFill>
                  <a:srgbClr val="FFFFFF"/>
                </a:solidFill>
                <a:effectLst>
                  <a:glow rad="50800">
                    <a:schemeClr val="accent1">
                      <a:alpha val="40000"/>
                    </a:schemeClr>
                  </a:glow>
                  <a:reflection stA="45000" endPos="0" dist="50800" dir="5400000" sy="-100000" algn="bl" rotWithShape="0"/>
                </a:effectLst>
              </a:rPr>
              <a:t>Builds long-term economic resilience.</a:t>
            </a: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39520"/>
            <a:ext cx="3429000" cy="1719072"/>
          </a:xfrm>
        </p:spPr>
        <p:txBody>
          <a:bodyPr vert="horz" lIns="91440" tIns="45720" rIns="91440" bIns="45720" rtlCol="0" anchor="b">
            <a:normAutofit/>
          </a:bodyPr>
          <a:lstStyle/>
          <a:p>
            <a:pPr defTabSz="914400">
              <a:lnSpc>
                <a:spcPct val="90000"/>
              </a:lnSpc>
            </a:pPr>
            <a:r>
              <a:rPr lang="en-US" sz="3400" kern="1200">
                <a:latin typeface="+mj-lt"/>
                <a:ea typeface="+mj-ea"/>
                <a:cs typeface="+mj-cs"/>
              </a:rPr>
              <a:t>Case Study: Bristol Bay Housing Authority</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936" y="2807208"/>
            <a:ext cx="3429000" cy="3410712"/>
          </a:xfrm>
        </p:spPr>
        <p:txBody>
          <a:bodyPr vert="horz" lIns="91440" tIns="45720" rIns="91440" bIns="45720" rtlCol="0" anchor="t">
            <a:normAutofit/>
          </a:bodyPr>
          <a:lstStyle/>
          <a:p>
            <a:pPr marL="114300" indent="0" defTabSz="914400">
              <a:lnSpc>
                <a:spcPct val="90000"/>
              </a:lnSpc>
              <a:buNone/>
            </a:pPr>
            <a:r>
              <a:rPr lang="en-US" sz="1700" b="1" dirty="0"/>
              <a:t>Promising Practices:</a:t>
            </a:r>
          </a:p>
          <a:p>
            <a:pPr indent="-228600" defTabSz="914400">
              <a:lnSpc>
                <a:spcPct val="90000"/>
              </a:lnSpc>
              <a:buFont typeface="Arial" panose="020B0604020202020204" pitchFamily="34" charset="0"/>
              <a:buChar char="•"/>
            </a:pPr>
            <a:r>
              <a:rPr lang="en-US" sz="1700" dirty="0"/>
              <a:t>Leveraged USDA loans with tribal funding to create affordable mortgages.</a:t>
            </a:r>
          </a:p>
          <a:p>
            <a:pPr indent="-228600" defTabSz="914400">
              <a:lnSpc>
                <a:spcPct val="90000"/>
              </a:lnSpc>
              <a:buFont typeface="Arial" panose="020B0604020202020204" pitchFamily="34" charset="0"/>
              <a:buChar char="•"/>
            </a:pPr>
            <a:r>
              <a:rPr lang="en-US" sz="1700" dirty="0"/>
              <a:t>Prioritized culturally responsive housing designs.</a:t>
            </a:r>
          </a:p>
          <a:p>
            <a:pPr indent="-228600" defTabSz="914400">
              <a:lnSpc>
                <a:spcPct val="90000"/>
              </a:lnSpc>
              <a:buFont typeface="Arial" panose="020B0604020202020204" pitchFamily="34" charset="0"/>
              <a:buChar char="•"/>
            </a:pPr>
            <a:r>
              <a:rPr lang="en-US" sz="1700" dirty="0"/>
              <a:t>Trained local workforce, boosting economic and social development.</a:t>
            </a:r>
          </a:p>
          <a:p>
            <a:pPr indent="-228600" defTabSz="914400">
              <a:lnSpc>
                <a:spcPct val="90000"/>
              </a:lnSpc>
              <a:buFont typeface="Arial" panose="020B0604020202020204" pitchFamily="34" charset="0"/>
              <a:buChar char="•"/>
            </a:pPr>
            <a:r>
              <a:rPr lang="en-US" sz="1700" dirty="0"/>
              <a:t>Impact: Increased pride and financial literacy among homeowners.</a:t>
            </a:r>
          </a:p>
        </p:txBody>
      </p:sp>
      <p:pic>
        <p:nvPicPr>
          <p:cNvPr id="6" name="Picture 5" descr="A logo of a fish and a mountain&#10;&#10;Description automatically generated">
            <a:extLst>
              <a:ext uri="{FF2B5EF4-FFF2-40B4-BE49-F238E27FC236}">
                <a16:creationId xmlns:a16="http://schemas.microsoft.com/office/drawing/2014/main" id="{3FA5A6A8-8FDB-5F87-6E27-F594B626DCC1}"/>
              </a:ext>
            </a:extLst>
          </p:cNvPr>
          <p:cNvPicPr>
            <a:picLocks noChangeAspect="1"/>
          </p:cNvPicPr>
          <p:nvPr/>
        </p:nvPicPr>
        <p:blipFill>
          <a:blip r:embed="rId2"/>
          <a:stretch>
            <a:fillRect/>
          </a:stretch>
        </p:blipFill>
        <p:spPr>
          <a:xfrm>
            <a:off x="4654296" y="1976990"/>
            <a:ext cx="6903720" cy="29040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8C478F-D938-B7FE-89ED-F90C22B66B8E}"/>
            </a:ext>
          </a:extLst>
        </p:cNvPr>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699EBD07-7968-467C-82EE-7283E4651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cover of a book&#10;&#10;Description automatically generated">
            <a:extLst>
              <a:ext uri="{FF2B5EF4-FFF2-40B4-BE49-F238E27FC236}">
                <a16:creationId xmlns:a16="http://schemas.microsoft.com/office/drawing/2014/main" id="{B9C27AA1-FFA5-2B7B-E82C-A60E6C61674D}"/>
              </a:ext>
            </a:extLst>
          </p:cNvPr>
          <p:cNvPicPr>
            <a:picLocks noChangeAspect="1"/>
          </p:cNvPicPr>
          <p:nvPr/>
        </p:nvPicPr>
        <p:blipFill>
          <a:blip r:embed="rId3"/>
          <a:srcRect r="-2" b="34186"/>
          <a:stretch/>
        </p:blipFill>
        <p:spPr>
          <a:xfrm>
            <a:off x="20" y="10"/>
            <a:ext cx="6095979" cy="5143487"/>
          </a:xfrm>
          <a:prstGeom prst="rect">
            <a:avLst/>
          </a:prstGeom>
        </p:spPr>
      </p:pic>
      <p:pic>
        <p:nvPicPr>
          <p:cNvPr id="12" name="Picture 11" descr="A person standing in front of a screen&#10;&#10;Description automatically generated">
            <a:extLst>
              <a:ext uri="{FF2B5EF4-FFF2-40B4-BE49-F238E27FC236}">
                <a16:creationId xmlns:a16="http://schemas.microsoft.com/office/drawing/2014/main" id="{5AC0BC5E-7CA7-037B-5983-A22824B89D1F}"/>
              </a:ext>
            </a:extLst>
          </p:cNvPr>
          <p:cNvPicPr>
            <a:picLocks noChangeAspect="1"/>
          </p:cNvPicPr>
          <p:nvPr/>
        </p:nvPicPr>
        <p:blipFill>
          <a:blip r:embed="rId4"/>
          <a:srcRect l="7857" r="3254"/>
          <a:stretch/>
        </p:blipFill>
        <p:spPr>
          <a:xfrm>
            <a:off x="6096000" y="10"/>
            <a:ext cx="6095999" cy="5143487"/>
          </a:xfrm>
          <a:prstGeom prst="rect">
            <a:avLst/>
          </a:prstGeom>
        </p:spPr>
      </p:pic>
      <p:sp useBgFill="1">
        <p:nvSpPr>
          <p:cNvPr id="34" name="Rectangle 3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43498"/>
            <a:ext cx="12192000" cy="1714502"/>
          </a:xfrm>
          <a:prstGeom prst="rect">
            <a:avLst/>
          </a:prstGeom>
          <a:ln>
            <a:noFill/>
          </a:ln>
          <a:effectLst>
            <a:outerShdw blurRad="596900" dist="330200" dir="1080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D0F68-66DB-BA0B-4C02-5974720A40C4}"/>
              </a:ext>
            </a:extLst>
          </p:cNvPr>
          <p:cNvSpPr>
            <a:spLocks noGrp="1"/>
          </p:cNvSpPr>
          <p:nvPr>
            <p:ph type="title"/>
          </p:nvPr>
        </p:nvSpPr>
        <p:spPr>
          <a:xfrm>
            <a:off x="589555" y="5405955"/>
            <a:ext cx="7015500" cy="1171499"/>
          </a:xfrm>
        </p:spPr>
        <p:txBody>
          <a:bodyPr vert="horz" lIns="91440" tIns="45720" rIns="91440" bIns="45720" rtlCol="0" anchor="ctr">
            <a:normAutofit/>
          </a:bodyPr>
          <a:lstStyle/>
          <a:p>
            <a:pPr algn="l" defTabSz="914400">
              <a:lnSpc>
                <a:spcPct val="90000"/>
              </a:lnSpc>
            </a:pPr>
            <a:r>
              <a:rPr lang="en-US" sz="1600" b="1" kern="1200" dirty="0">
                <a:solidFill>
                  <a:schemeClr val="tx1"/>
                </a:solidFill>
                <a:latin typeface="+mj-lt"/>
                <a:ea typeface="+mj-ea"/>
                <a:cs typeface="+mj-cs"/>
              </a:rPr>
              <a:t>Tribal Leaders Handbook on Homeownership: </a:t>
            </a:r>
            <a:br>
              <a:rPr lang="en-US" sz="1600" kern="1200" dirty="0">
                <a:solidFill>
                  <a:schemeClr val="tx1"/>
                </a:solidFill>
                <a:latin typeface="+mj-lt"/>
                <a:ea typeface="+mj-ea"/>
                <a:cs typeface="+mj-cs"/>
              </a:rPr>
            </a:br>
            <a:r>
              <a:rPr lang="en-US" sz="1600" b="0" i="0" kern="1200" dirty="0">
                <a:solidFill>
                  <a:schemeClr val="tx1"/>
                </a:solidFill>
                <a:effectLst/>
                <a:latin typeface="+mj-lt"/>
                <a:ea typeface="+mj-ea"/>
                <a:cs typeface="+mj-cs"/>
              </a:rPr>
              <a:t>The handbook is your guide to the new mortgage programs (government and private), the new kinds of lenders (loan funds, Native CDFIs), and the new energies that are transforming Indian housing.</a:t>
            </a:r>
            <a:endParaRPr lang="en-US" sz="1600" kern="1200" dirty="0">
              <a:solidFill>
                <a:schemeClr val="tx1"/>
              </a:solidFill>
              <a:latin typeface="+mj-lt"/>
              <a:ea typeface="+mj-ea"/>
              <a:cs typeface="+mj-cs"/>
            </a:endParaRPr>
          </a:p>
        </p:txBody>
      </p:sp>
    </p:spTree>
    <p:extLst>
      <p:ext uri="{BB962C8B-B14F-4D97-AF65-F5344CB8AC3E}">
        <p14:creationId xmlns:p14="http://schemas.microsoft.com/office/powerpoint/2010/main" val="3037019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ey on a blueprint for a house">
            <a:extLst>
              <a:ext uri="{FF2B5EF4-FFF2-40B4-BE49-F238E27FC236}">
                <a16:creationId xmlns:a16="http://schemas.microsoft.com/office/drawing/2014/main" id="{6FDFF664-1708-5FD3-9D2C-820F072EF2A2}"/>
              </a:ext>
            </a:extLst>
          </p:cNvPr>
          <p:cNvPicPr>
            <a:picLocks noChangeAspect="1"/>
          </p:cNvPicPr>
          <p:nvPr/>
        </p:nvPicPr>
        <p:blipFill>
          <a:blip r:embed="rId2">
            <a:alphaModFix amt="35000"/>
          </a:blip>
          <a:srcRect t="11468" b="13532"/>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pPr>
              <a:lnSpc>
                <a:spcPct val="90000"/>
              </a:lnSpc>
            </a:pPr>
            <a:r>
              <a:rPr lang="en-US">
                <a:solidFill>
                  <a:srgbClr val="FFFFFF"/>
                </a:solidFill>
              </a:rPr>
              <a:t>Key Federal Programs Supporting Homeownership</a:t>
            </a:r>
          </a:p>
        </p:txBody>
      </p:sp>
      <p:sp>
        <p:nvSpPr>
          <p:cNvPr id="3" name="Content Placeholder 2"/>
          <p:cNvSpPr>
            <a:spLocks noGrp="1"/>
          </p:cNvSpPr>
          <p:nvPr>
            <p:ph idx="1"/>
          </p:nvPr>
        </p:nvSpPr>
        <p:spPr>
          <a:xfrm>
            <a:off x="838200" y="1825625"/>
            <a:ext cx="10515600" cy="4351338"/>
          </a:xfrm>
        </p:spPr>
        <p:txBody>
          <a:bodyPr>
            <a:normAutofit/>
          </a:bodyPr>
          <a:lstStyle/>
          <a:p>
            <a:r>
              <a:rPr lang="en-US">
                <a:solidFill>
                  <a:srgbClr val="FFFFFF"/>
                </a:solidFill>
              </a:rPr>
              <a:t>HUD Section 184 Indian Home Loan Guarantee Program.</a:t>
            </a:r>
          </a:p>
          <a:p>
            <a:r>
              <a:rPr lang="en-US">
                <a:solidFill>
                  <a:srgbClr val="FFFFFF"/>
                </a:solidFill>
              </a:rPr>
              <a:t>USDA Rural Development Loan Programs.</a:t>
            </a:r>
          </a:p>
          <a:p>
            <a:r>
              <a:rPr lang="en-US">
                <a:solidFill>
                  <a:srgbClr val="FFFFFF"/>
                </a:solidFill>
              </a:rPr>
              <a:t>Indian Housing Block Grant Program (NAHASDA).</a:t>
            </a:r>
          </a:p>
          <a:p>
            <a:r>
              <a:rPr lang="en-US">
                <a:solidFill>
                  <a:srgbClr val="FFFFFF"/>
                </a:solidFill>
              </a:rPr>
              <a:t>VA Native American Direct Loan Program.</a:t>
            </a: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81CBCD-F71D-FA7D-2BA7-664EE7761829}"/>
              </a:ext>
            </a:extLst>
          </p:cNvPr>
          <p:cNvPicPr>
            <a:picLocks noChangeAspect="1"/>
          </p:cNvPicPr>
          <p:nvPr/>
        </p:nvPicPr>
        <p:blipFill>
          <a:blip r:embed="rId2">
            <a:alphaModFix amt="35000"/>
          </a:blip>
          <a:srcRect t="8383" b="7031"/>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solidFill>
                  <a:srgbClr val="FFFFFF"/>
                </a:solidFill>
              </a:rPr>
              <a:t>Building Capacity for Tribal Leadership</a:t>
            </a:r>
          </a:p>
        </p:txBody>
      </p:sp>
      <p:sp>
        <p:nvSpPr>
          <p:cNvPr id="3" name="Content Placeholder 2"/>
          <p:cNvSpPr>
            <a:spLocks noGrp="1"/>
          </p:cNvSpPr>
          <p:nvPr>
            <p:ph idx="1"/>
          </p:nvPr>
        </p:nvSpPr>
        <p:spPr>
          <a:xfrm>
            <a:off x="838200" y="1825625"/>
            <a:ext cx="10515600" cy="4351338"/>
          </a:xfrm>
        </p:spPr>
        <p:txBody>
          <a:bodyPr>
            <a:normAutofit/>
          </a:bodyPr>
          <a:lstStyle/>
          <a:p>
            <a:r>
              <a:rPr lang="en-US">
                <a:solidFill>
                  <a:srgbClr val="FFFFFF"/>
                </a:solidFill>
              </a:rPr>
              <a:t>Develop tribal housing authorities and infrastructure.</a:t>
            </a:r>
          </a:p>
          <a:p>
            <a:r>
              <a:rPr lang="en-US">
                <a:solidFill>
                  <a:srgbClr val="FFFFFF"/>
                </a:solidFill>
              </a:rPr>
              <a:t>Streamline land-use planning and zoning processes.</a:t>
            </a:r>
          </a:p>
          <a:p>
            <a:r>
              <a:rPr lang="en-US">
                <a:solidFill>
                  <a:srgbClr val="FFFFFF"/>
                </a:solidFill>
              </a:rPr>
              <a:t>Invest in training for financial education and homeownership readiness.</a:t>
            </a:r>
          </a:p>
          <a:p>
            <a:r>
              <a:rPr lang="en-US">
                <a:solidFill>
                  <a:srgbClr val="FFFFFF"/>
                </a:solidFill>
              </a:rPr>
              <a:t>Advocate for policy reforms and increased funding.</a:t>
            </a: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white background&#10;&#10;Description automatically generated">
            <a:extLst>
              <a:ext uri="{FF2B5EF4-FFF2-40B4-BE49-F238E27FC236}">
                <a16:creationId xmlns:a16="http://schemas.microsoft.com/office/drawing/2014/main" id="{C7C80662-7F39-DEDF-956E-49EDD45C9D6E}"/>
              </a:ext>
            </a:extLst>
          </p:cNvPr>
          <p:cNvPicPr>
            <a:picLocks noChangeAspect="1"/>
          </p:cNvPicPr>
          <p:nvPr/>
        </p:nvPicPr>
        <p:blipFill>
          <a:blip r:embed="rId2">
            <a:alphaModFix amt="50000"/>
          </a:blip>
          <a:srcRect t="1291" r="-1" b="-1"/>
          <a:stretch/>
        </p:blipFill>
        <p:spPr>
          <a:xfrm>
            <a:off x="20" y="10"/>
            <a:ext cx="12188930" cy="6857990"/>
          </a:xfrm>
          <a:prstGeom prst="rect">
            <a:avLst/>
          </a:prstGeom>
        </p:spPr>
      </p:pic>
      <p:sp>
        <p:nvSpPr>
          <p:cNvPr id="2" name="Title 1"/>
          <p:cNvSpPr>
            <a:spLocks noGrp="1"/>
          </p:cNvSpPr>
          <p:nvPr>
            <p:ph type="ctrTitle"/>
          </p:nvPr>
        </p:nvSpPr>
        <p:spPr>
          <a:xfrm>
            <a:off x="1524000" y="1122363"/>
            <a:ext cx="9144000" cy="3063240"/>
          </a:xfrm>
        </p:spPr>
        <p:txBody>
          <a:bodyPr>
            <a:normAutofit/>
          </a:bodyPr>
          <a:lstStyle/>
          <a:p>
            <a:pPr>
              <a:lnSpc>
                <a:spcPct val="90000"/>
              </a:lnSpc>
            </a:pPr>
            <a:r>
              <a:rPr lang="en-US" sz="6600">
                <a:solidFill>
                  <a:schemeClr val="bg1"/>
                </a:solidFill>
              </a:rPr>
              <a:t>The Role of Tribal Leadership in Promoting Homeownership</a:t>
            </a:r>
          </a:p>
        </p:txBody>
      </p:sp>
      <p:sp>
        <p:nvSpPr>
          <p:cNvPr id="3" name="Subtitle 2"/>
          <p:cNvSpPr>
            <a:spLocks noGrp="1"/>
          </p:cNvSpPr>
          <p:nvPr>
            <p:ph type="subTitle" idx="1"/>
          </p:nvPr>
        </p:nvSpPr>
        <p:spPr>
          <a:xfrm>
            <a:off x="1527048" y="4599432"/>
            <a:ext cx="9144000" cy="1536192"/>
          </a:xfrm>
        </p:spPr>
        <p:txBody>
          <a:bodyPr>
            <a:normAutofit/>
          </a:bodyPr>
          <a:lstStyle/>
          <a:p>
            <a:r>
              <a:rPr lang="en-US">
                <a:solidFill>
                  <a:schemeClr val="bg1"/>
                </a:solidFill>
              </a:rPr>
              <a:t>Key Responsibilities, Vision, Policy, and Strategic Planning</a:t>
            </a: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ful carved figures of humans">
            <a:extLst>
              <a:ext uri="{FF2B5EF4-FFF2-40B4-BE49-F238E27FC236}">
                <a16:creationId xmlns:a16="http://schemas.microsoft.com/office/drawing/2014/main" id="{49F6360B-B57C-6DA5-5157-9439326C0ABD}"/>
              </a:ext>
            </a:extLst>
          </p:cNvPr>
          <p:cNvPicPr>
            <a:picLocks noChangeAspect="1"/>
          </p:cNvPicPr>
          <p:nvPr/>
        </p:nvPicPr>
        <p:blipFill>
          <a:blip r:embed="rId2">
            <a:alphaModFix amt="40000"/>
          </a:blip>
          <a:srcRect t="21053"/>
          <a:stretch/>
        </p:blipFill>
        <p:spPr>
          <a:xfrm>
            <a:off x="20" y="10"/>
            <a:ext cx="12191979" cy="6857990"/>
          </a:xfrm>
          <a:prstGeom prst="rect">
            <a:avLst/>
          </a:prstGeom>
        </p:spPr>
      </p:pic>
      <p:sp>
        <p:nvSpPr>
          <p:cNvPr id="2" name="Title 1"/>
          <p:cNvSpPr>
            <a:spLocks noGrp="1"/>
          </p:cNvSpPr>
          <p:nvPr>
            <p:ph type="title"/>
          </p:nvPr>
        </p:nvSpPr>
        <p:spPr>
          <a:xfrm>
            <a:off x="841249" y="941832"/>
            <a:ext cx="10506456" cy="2057400"/>
          </a:xfrm>
        </p:spPr>
        <p:txBody>
          <a:bodyPr anchor="b">
            <a:normAutofit/>
          </a:bodyPr>
          <a:lstStyle/>
          <a:p>
            <a:r>
              <a:rPr lang="en-US" sz="5000">
                <a:solidFill>
                  <a:schemeClr val="bg1"/>
                </a:solidFill>
              </a:rPr>
              <a:t>Key Responsibilities of Tribal Leadership</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41248" y="3502152"/>
            <a:ext cx="10506456" cy="2670048"/>
          </a:xfrm>
        </p:spPr>
        <p:txBody>
          <a:bodyPr>
            <a:normAutofit/>
          </a:bodyPr>
          <a:lstStyle/>
          <a:p>
            <a:r>
              <a:rPr lang="en-US" sz="2000">
                <a:solidFill>
                  <a:schemeClr val="bg1"/>
                </a:solidFill>
              </a:rPr>
              <a:t>Define and communicate a clear vision for homeownership.</a:t>
            </a:r>
          </a:p>
          <a:p>
            <a:r>
              <a:rPr lang="en-US" sz="2000">
                <a:solidFill>
                  <a:schemeClr val="bg1"/>
                </a:solidFill>
              </a:rPr>
              <a:t>Advocate for increased funding and federal program access.</a:t>
            </a:r>
          </a:p>
          <a:p>
            <a:r>
              <a:rPr lang="en-US" sz="2000">
                <a:solidFill>
                  <a:schemeClr val="bg1"/>
                </a:solidFill>
              </a:rPr>
              <a:t>Develop and enforce housing policies tailored to tribal needs.</a:t>
            </a:r>
          </a:p>
          <a:p>
            <a:r>
              <a:rPr lang="en-US" sz="2000">
                <a:solidFill>
                  <a:schemeClr val="bg1"/>
                </a:solidFill>
              </a:rPr>
              <a:t>Build capacity through training and education initiatives.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44106-130D-098F-167C-8CF978117A2C}"/>
              </a:ext>
            </a:extLst>
          </p:cNvPr>
          <p:cNvPicPr>
            <a:picLocks noChangeAspect="1"/>
          </p:cNvPicPr>
          <p:nvPr/>
        </p:nvPicPr>
        <p:blipFill>
          <a:blip r:embed="rId3"/>
          <a:stretch>
            <a:fillRect/>
          </a:stretch>
        </p:blipFill>
        <p:spPr>
          <a:xfrm>
            <a:off x="0" y="-1"/>
            <a:ext cx="12192000" cy="6946419"/>
          </a:xfrm>
          <a:prstGeom prst="rect">
            <a:avLst/>
          </a:prstGeom>
        </p:spPr>
      </p:pic>
      <p:sp>
        <p:nvSpPr>
          <p:cNvPr id="10" name="Title 2">
            <a:extLst>
              <a:ext uri="{FF2B5EF4-FFF2-40B4-BE49-F238E27FC236}">
                <a16:creationId xmlns:a16="http://schemas.microsoft.com/office/drawing/2014/main" id="{E1F38BBB-E338-C0CB-4413-7CE7ED5338E9}"/>
              </a:ext>
            </a:extLst>
          </p:cNvPr>
          <p:cNvSpPr>
            <a:spLocks noGrp="1"/>
          </p:cNvSpPr>
          <p:nvPr>
            <p:ph type="title"/>
          </p:nvPr>
        </p:nvSpPr>
        <p:spPr>
          <a:xfrm>
            <a:off x="324262" y="272172"/>
            <a:ext cx="5093863" cy="1028594"/>
          </a:xfrm>
        </p:spPr>
        <p:txBody>
          <a:bodyPr vert="horz" lIns="91440" tIns="45720" rIns="91440" bIns="45720" rtlCol="0" anchor="t">
            <a:normAutofit fontScale="90000"/>
          </a:bodyPr>
          <a:lstStyle/>
          <a:p>
            <a:r>
              <a:rPr lang="en-US" sz="2400" b="1" kern="1200" dirty="0">
                <a:solidFill>
                  <a:schemeClr val="tx1"/>
                </a:solidFill>
                <a:latin typeface="+mj-lt"/>
                <a:ea typeface="+mj-ea"/>
                <a:cs typeface="+mj-cs"/>
              </a:rPr>
              <a:t>Brandi Liberty</a:t>
            </a:r>
            <a:br>
              <a:rPr lang="en-US" sz="2400" b="1" kern="1200" dirty="0">
                <a:solidFill>
                  <a:schemeClr val="tx1"/>
                </a:solidFill>
                <a:latin typeface="+mj-lt"/>
                <a:ea typeface="+mj-ea"/>
                <a:cs typeface="+mj-cs"/>
              </a:rPr>
            </a:br>
            <a:r>
              <a:rPr lang="en-US" sz="2400" b="1" kern="1200" dirty="0">
                <a:solidFill>
                  <a:schemeClr val="tx1"/>
                </a:solidFill>
                <a:latin typeface="+mj-lt"/>
                <a:ea typeface="+mj-ea"/>
                <a:cs typeface="+mj-cs"/>
              </a:rPr>
              <a:t>Iowa Tribe of Kansas and Nebraska/United Houma Nation</a:t>
            </a:r>
            <a:br>
              <a:rPr lang="en-US" sz="2400" b="1" kern="1200" dirty="0">
                <a:solidFill>
                  <a:schemeClr val="tx1"/>
                </a:solidFill>
                <a:latin typeface="+mj-lt"/>
                <a:ea typeface="+mj-ea"/>
                <a:cs typeface="+mj-cs"/>
              </a:rPr>
            </a:br>
            <a:endParaRPr lang="en-US" sz="2400" b="1"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B792750B-60D5-A575-35B6-DB526791539F}"/>
              </a:ext>
            </a:extLst>
          </p:cNvPr>
          <p:cNvSpPr txBox="1"/>
          <p:nvPr/>
        </p:nvSpPr>
        <p:spPr>
          <a:xfrm>
            <a:off x="340137" y="1887846"/>
            <a:ext cx="8020092" cy="4716154"/>
          </a:xfrm>
          <a:prstGeom prst="rect">
            <a:avLst/>
          </a:prstGeom>
        </p:spPr>
        <p:txBody>
          <a:bodyPr vert="horz" lIns="91440" tIns="45720" rIns="91440" bIns="45720" rtlCol="0" anchor="b">
            <a:noAutofit/>
          </a:bodyPr>
          <a:lstStyle/>
          <a:p>
            <a:pPr marL="0" marR="0" indent="-228600">
              <a:spcBef>
                <a:spcPts val="0"/>
              </a:spcBef>
            </a:pPr>
            <a:r>
              <a:rPr lang="en-US" sz="1200" dirty="0">
                <a:effectLst/>
              </a:rPr>
              <a:t>Brandi Liberty, a proud member of the Iowa Tribe of Kansas and Nebraska and descendant of the United Houma Nation, is a distinguished professional in the field of tribal consulting. As the owner and CEO of The Luak Group, she brings over 15 years of expertise to her work with Tribes and Tribal entities. Miss Liberty's career is marked by an impressive track record, securing over $</a:t>
            </a:r>
            <a:r>
              <a:rPr lang="en-US" sz="1200" dirty="0"/>
              <a:t>103</a:t>
            </a:r>
            <a:r>
              <a:rPr lang="en-US" sz="1200" dirty="0">
                <a:effectLst/>
              </a:rPr>
              <a:t> million in grants from federal and state sources, earmarked for enhancing tribal communities. Her expertise encompasses business development, Indian housing, grant writing and management, tribal housing, human resources, technical assistance, economic development, policy development, compliance, and strategic planning.</a:t>
            </a:r>
          </a:p>
          <a:p>
            <a:pPr marL="0" marR="0" indent="-228600">
              <a:spcBef>
                <a:spcPts val="0"/>
              </a:spcBef>
            </a:pPr>
            <a:r>
              <a:rPr lang="en-US" sz="1200" dirty="0">
                <a:effectLst/>
              </a:rPr>
              <a:t> </a:t>
            </a:r>
          </a:p>
          <a:p>
            <a:pPr marL="0" marR="0" indent="-228600">
              <a:spcBef>
                <a:spcPts val="0"/>
              </a:spcBef>
            </a:pPr>
            <a:r>
              <a:rPr lang="en-US" sz="1200" dirty="0">
                <a:effectLst/>
              </a:rPr>
              <a:t>In the literary world, Miss Liberty is the co-author of the book "Womanhood: Identity to Intimacy and Everything in Between," published in 2023. Her thought leadership extends to speaking engagements, including the notable keynote at the Healing the Circle in Our Tribal Communities Symposium by the Seminole Tribe of Florida in 2019 and participating in the Families Are Sacred Summit hosted by the Cherokee Nation in 2023. Her insights are sought after, with features in High Country News and the Associated Press. Miss Liberty's monthly column for Verite News provides readership in New Orleans with insights into the culture, challenges, and events that shape the lives of the Tribes in Louisiana and across Indian Country.</a:t>
            </a:r>
          </a:p>
          <a:p>
            <a:pPr marL="0" marR="0" indent="-228600">
              <a:spcBef>
                <a:spcPts val="0"/>
              </a:spcBef>
            </a:pPr>
            <a:r>
              <a:rPr lang="en-US" sz="1200" dirty="0">
                <a:effectLst/>
              </a:rPr>
              <a:t> </a:t>
            </a:r>
          </a:p>
          <a:p>
            <a:pPr marL="0" marR="0" indent="-228600">
              <a:spcBef>
                <a:spcPts val="0"/>
              </a:spcBef>
            </a:pPr>
            <a:r>
              <a:rPr lang="en-US" sz="1200" dirty="0">
                <a:effectLst/>
              </a:rPr>
              <a:t>Miss Liberty's role as an MBDA Enterprising Woman of Color highlights her commitment to the advancement of women of color in business. She has been a vital member of various boards, currently serving on the Board of Directors as Treasurer for the National Indigenous Women's Resource Center and Research Wild.</a:t>
            </a:r>
          </a:p>
          <a:p>
            <a:pPr marL="0" marR="0" indent="-228600">
              <a:spcBef>
                <a:spcPts val="0"/>
              </a:spcBef>
            </a:pPr>
            <a:r>
              <a:rPr lang="en-US" sz="1200" dirty="0">
                <a:effectLst/>
              </a:rPr>
              <a:t> </a:t>
            </a:r>
          </a:p>
          <a:p>
            <a:pPr marL="0" marR="0" indent="-228600">
              <a:spcBef>
                <a:spcPts val="0"/>
              </a:spcBef>
            </a:pPr>
            <a:r>
              <a:rPr lang="en-US" sz="1200" dirty="0">
                <a:effectLst/>
              </a:rPr>
              <a:t>Miss Liberty holds a BA in History from the University of Nebraska-Lincoln and a master's degree from the University of Kansas' Center of Indigenous Nations Studies, where she specialized in Tribal Human Resources. She obtained an Executive Leadership Certificate from Harvard Business School's program on Leading People and Investing to Build Sustainable Communities, in collaboration with the Native American Finance Officers Association (NAFOA).</a:t>
            </a:r>
          </a:p>
        </p:txBody>
      </p:sp>
      <p:pic>
        <p:nvPicPr>
          <p:cNvPr id="4" name="Picture 3">
            <a:extLst>
              <a:ext uri="{FF2B5EF4-FFF2-40B4-BE49-F238E27FC236}">
                <a16:creationId xmlns:a16="http://schemas.microsoft.com/office/drawing/2014/main" id="{3E37206C-268B-3A4B-BD3D-C1D33DD2AF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8847975" y="943923"/>
            <a:ext cx="3199629" cy="4319290"/>
          </a:xfrm>
          <a:custGeom>
            <a:avLst/>
            <a:gdLst/>
            <a:ahLst/>
            <a:cxnLst/>
            <a:rect l="l" t="t" r="r" b="b"/>
            <a:pathLst>
              <a:path w="4963886" h="6700922">
                <a:moveTo>
                  <a:pt x="678017" y="0"/>
                </a:moveTo>
                <a:lnTo>
                  <a:pt x="4285869" y="0"/>
                </a:lnTo>
                <a:cubicBezTo>
                  <a:pt x="4660327" y="0"/>
                  <a:pt x="4963886" y="303559"/>
                  <a:pt x="4963886" y="678017"/>
                </a:cubicBezTo>
                <a:lnTo>
                  <a:pt x="4963886" y="6022905"/>
                </a:lnTo>
                <a:cubicBezTo>
                  <a:pt x="4963886" y="6397363"/>
                  <a:pt x="4660327" y="6700922"/>
                  <a:pt x="4285869" y="6700922"/>
                </a:cubicBezTo>
                <a:lnTo>
                  <a:pt x="678017" y="6700922"/>
                </a:lnTo>
                <a:cubicBezTo>
                  <a:pt x="303559" y="6700922"/>
                  <a:pt x="0" y="6397363"/>
                  <a:pt x="0" y="6022905"/>
                </a:cubicBezTo>
                <a:lnTo>
                  <a:pt x="0" y="678017"/>
                </a:lnTo>
                <a:cubicBezTo>
                  <a:pt x="0" y="303559"/>
                  <a:pt x="303559" y="0"/>
                  <a:pt x="678017" y="0"/>
                </a:cubicBezTo>
                <a:close/>
              </a:path>
            </a:pathLst>
          </a:custGeom>
        </p:spPr>
      </p:pic>
      <p:sp>
        <p:nvSpPr>
          <p:cNvPr id="11" name="TextBox 10">
            <a:extLst>
              <a:ext uri="{FF2B5EF4-FFF2-40B4-BE49-F238E27FC236}">
                <a16:creationId xmlns:a16="http://schemas.microsoft.com/office/drawing/2014/main" id="{AF94C83C-6218-4D41-A732-5F775636FC49}"/>
              </a:ext>
            </a:extLst>
          </p:cNvPr>
          <p:cNvSpPr txBox="1"/>
          <p:nvPr/>
        </p:nvSpPr>
        <p:spPr>
          <a:xfrm>
            <a:off x="340137" y="2574488"/>
            <a:ext cx="5062115" cy="3547872"/>
          </a:xfrm>
          <a:prstGeom prst="rect">
            <a:avLst/>
          </a:prstGeom>
        </p:spPr>
        <p:txBody>
          <a:bodyPr vert="horz" lIns="91440" tIns="45720" rIns="91440" bIns="45720" rtlCol="0" anchor="b">
            <a:normAutofit/>
          </a:bodyPr>
          <a:lstStyle/>
          <a:p>
            <a:pPr marL="0" indent="-228600">
              <a:lnSpc>
                <a:spcPct val="110000"/>
              </a:lnSpc>
              <a:spcAft>
                <a:spcPts val="600"/>
              </a:spcAft>
              <a:buNone/>
            </a:pPr>
            <a:endParaRPr lang="en-US" sz="700" b="0" i="0" dirty="0">
              <a:effectLst/>
            </a:endParaRPr>
          </a:p>
        </p:txBody>
      </p:sp>
    </p:spTree>
    <p:extLst>
      <p:ext uri="{BB962C8B-B14F-4D97-AF65-F5344CB8AC3E}">
        <p14:creationId xmlns:p14="http://schemas.microsoft.com/office/powerpoint/2010/main" val="427106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EF463D-EE6B-46FF-B7C7-74B09A96C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1A27B3A-460C-4100-99B5-817F25979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9" y="1498602"/>
            <a:ext cx="4403345" cy="3940174"/>
            <a:chOff x="827089" y="1498602"/>
            <a:chExt cx="4403345" cy="3940174"/>
          </a:xfrm>
          <a:effectLst>
            <a:outerShdw blurRad="381000" dist="152400" dir="5400000" algn="ctr" rotWithShape="0">
              <a:srgbClr val="000000">
                <a:alpha val="10000"/>
              </a:srgbClr>
            </a:outerShdw>
          </a:effectLst>
        </p:grpSpPr>
        <p:sp>
          <p:nvSpPr>
            <p:cNvPr id="11" name="Freeform: Shape 10">
              <a:extLst>
                <a:ext uri="{FF2B5EF4-FFF2-40B4-BE49-F238E27FC236}">
                  <a16:creationId xmlns:a16="http://schemas.microsoft.com/office/drawing/2014/main" id="{35450488-7F33-43E4-B4DA-CAB50A1CC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12" name="Freeform: Shape 11">
              <a:extLst>
                <a:ext uri="{FF2B5EF4-FFF2-40B4-BE49-F238E27FC236}">
                  <a16:creationId xmlns:a16="http://schemas.microsoft.com/office/drawing/2014/main" id="{EE5154B2-BEF9-4C08-B6B1-9DED9F17C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2" name="Title 1"/>
          <p:cNvSpPr>
            <a:spLocks noGrp="1"/>
          </p:cNvSpPr>
          <p:nvPr>
            <p:ph type="title"/>
          </p:nvPr>
        </p:nvSpPr>
        <p:spPr>
          <a:xfrm>
            <a:off x="1268127" y="2023558"/>
            <a:ext cx="3521265" cy="2491292"/>
          </a:xfrm>
        </p:spPr>
        <p:txBody>
          <a:bodyPr anchor="t">
            <a:normAutofit/>
          </a:bodyPr>
          <a:lstStyle/>
          <a:p>
            <a:pPr>
              <a:lnSpc>
                <a:spcPct val="90000"/>
              </a:lnSpc>
            </a:pPr>
            <a:r>
              <a:rPr lang="en-US" sz="3700"/>
              <a:t>Fostering a Culture of Homeownership</a:t>
            </a:r>
          </a:p>
        </p:txBody>
      </p:sp>
      <p:sp>
        <p:nvSpPr>
          <p:cNvPr id="14" name="Freeform: Shape 13">
            <a:extLst>
              <a:ext uri="{FF2B5EF4-FFF2-40B4-BE49-F238E27FC236}">
                <a16:creationId xmlns:a16="http://schemas.microsoft.com/office/drawing/2014/main" id="{30B5ED20-499B-41E7-95BE-8BBD31314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5A51D22-76EA-4C70-B5C9-ED3946924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99175" y="1311088"/>
            <a:ext cx="5276850" cy="4327261"/>
          </a:xfrm>
        </p:spPr>
        <p:txBody>
          <a:bodyPr>
            <a:normAutofit/>
          </a:bodyPr>
          <a:lstStyle/>
          <a:p>
            <a:r>
              <a:rPr lang="en-US" sz="2400">
                <a:solidFill>
                  <a:schemeClr val="tx1">
                    <a:alpha val="80000"/>
                  </a:schemeClr>
                </a:solidFill>
              </a:rPr>
              <a:t>Host educational workshops on financial literacy and home maintenance.</a:t>
            </a:r>
          </a:p>
          <a:p>
            <a:r>
              <a:rPr lang="en-US" sz="2400">
                <a:solidFill>
                  <a:schemeClr val="tx1">
                    <a:alpha val="80000"/>
                  </a:schemeClr>
                </a:solidFill>
              </a:rPr>
              <a:t>Promote community involvement through sweat equity programs.</a:t>
            </a:r>
          </a:p>
          <a:p>
            <a:r>
              <a:rPr lang="en-US" sz="2400">
                <a:solidFill>
                  <a:schemeClr val="tx1">
                    <a:alpha val="80000"/>
                  </a:schemeClr>
                </a:solidFill>
              </a:rPr>
              <a:t>Celebrate homeownership milestones to build community pride.</a:t>
            </a:r>
          </a:p>
          <a:p>
            <a:r>
              <a:rPr lang="en-US" sz="2400">
                <a:solidFill>
                  <a:schemeClr val="tx1">
                    <a:alpha val="80000"/>
                  </a:schemeClr>
                </a:solidFill>
              </a:rPr>
              <a:t>Provide incentives like down payment assistance or low-interest loans.</a:t>
            </a: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Domino effect white cutouts and one blue cutout">
            <a:extLst>
              <a:ext uri="{FF2B5EF4-FFF2-40B4-BE49-F238E27FC236}">
                <a16:creationId xmlns:a16="http://schemas.microsoft.com/office/drawing/2014/main" id="{83E1952B-D91B-04AA-CA80-ED77D193F71A}"/>
              </a:ext>
            </a:extLst>
          </p:cNvPr>
          <p:cNvPicPr>
            <a:picLocks noChangeAspect="1"/>
          </p:cNvPicPr>
          <p:nvPr/>
        </p:nvPicPr>
        <p:blipFill>
          <a:blip r:embed="rId2">
            <a:alphaModFix amt="60000"/>
          </a:blip>
          <a:srcRect t="15730"/>
          <a:stretch/>
        </p:blipFill>
        <p:spPr>
          <a:xfrm>
            <a:off x="-1" y="10"/>
            <a:ext cx="12192001" cy="6857990"/>
          </a:xfrm>
          <a:prstGeom prst="rect">
            <a:avLst/>
          </a:prstGeom>
        </p:spPr>
      </p:pic>
      <p:sp>
        <p:nvSpPr>
          <p:cNvPr id="2" name="Title 1"/>
          <p:cNvSpPr>
            <a:spLocks noGrp="1"/>
          </p:cNvSpPr>
          <p:nvPr>
            <p:ph type="title"/>
          </p:nvPr>
        </p:nvSpPr>
        <p:spPr>
          <a:xfrm>
            <a:off x="1198181" y="728906"/>
            <a:ext cx="9792471" cy="2057037"/>
          </a:xfrm>
        </p:spPr>
        <p:txBody>
          <a:bodyPr>
            <a:normAutofit/>
          </a:bodyPr>
          <a:lstStyle/>
          <a:p>
            <a:r>
              <a:rPr lang="en-US">
                <a:solidFill>
                  <a:srgbClr val="FFFFFF"/>
                </a:solidFill>
              </a:rPr>
              <a:t>Challenges for Tribal Leadership</a:t>
            </a:r>
          </a:p>
        </p:txBody>
      </p:sp>
      <p:sp>
        <p:nvSpPr>
          <p:cNvPr id="3" name="Content Placeholder 2"/>
          <p:cNvSpPr>
            <a:spLocks noGrp="1"/>
          </p:cNvSpPr>
          <p:nvPr>
            <p:ph idx="1"/>
          </p:nvPr>
        </p:nvSpPr>
        <p:spPr>
          <a:xfrm>
            <a:off x="1198181" y="2957665"/>
            <a:ext cx="9792471" cy="3171423"/>
          </a:xfrm>
        </p:spPr>
        <p:txBody>
          <a:bodyPr>
            <a:normAutofit/>
          </a:bodyPr>
          <a:lstStyle/>
          <a:p>
            <a:r>
              <a:rPr lang="en-US" sz="2000">
                <a:solidFill>
                  <a:srgbClr val="FFFFFF"/>
                </a:solidFill>
              </a:rPr>
              <a:t>Navigating federal and state housing regulations.</a:t>
            </a:r>
          </a:p>
          <a:p>
            <a:r>
              <a:rPr lang="en-US" sz="2000">
                <a:solidFill>
                  <a:srgbClr val="FFFFFF"/>
                </a:solidFill>
              </a:rPr>
              <a:t>Overcoming historical mistrust in government programs.</a:t>
            </a:r>
          </a:p>
          <a:p>
            <a:r>
              <a:rPr lang="en-US" sz="2000">
                <a:solidFill>
                  <a:srgbClr val="FFFFFF"/>
                </a:solidFill>
              </a:rPr>
              <a:t>Addressing financial barriers like poor credit scores or lack of collateral.</a:t>
            </a:r>
          </a:p>
          <a:p>
            <a:r>
              <a:rPr lang="en-US" sz="2000">
                <a:solidFill>
                  <a:srgbClr val="FFFFFF"/>
                </a:solidFill>
              </a:rPr>
              <a:t>Balancing short-term needs with long-term sustainability.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go shipping containers in a pile and on a semi-truck at a harbor">
            <a:extLst>
              <a:ext uri="{FF2B5EF4-FFF2-40B4-BE49-F238E27FC236}">
                <a16:creationId xmlns:a16="http://schemas.microsoft.com/office/drawing/2014/main" id="{140BE9BB-3679-9D2D-48C4-DE25DCAF441E}"/>
              </a:ext>
            </a:extLst>
          </p:cNvPr>
          <p:cNvPicPr>
            <a:picLocks noChangeAspect="1"/>
          </p:cNvPicPr>
          <p:nvPr/>
        </p:nvPicPr>
        <p:blipFill>
          <a:blip r:embed="rId2">
            <a:alphaModFix amt="40000"/>
          </a:blip>
          <a:srcRect t="20348" b="4652"/>
          <a:stretch/>
        </p:blipFill>
        <p:spPr>
          <a:xfrm>
            <a:off x="20" y="10"/>
            <a:ext cx="12191979" cy="6857990"/>
          </a:xfrm>
          <a:prstGeom prst="rect">
            <a:avLst/>
          </a:prstGeom>
        </p:spPr>
      </p:pic>
      <p:sp>
        <p:nvSpPr>
          <p:cNvPr id="2" name="Title 1"/>
          <p:cNvSpPr>
            <a:spLocks noGrp="1"/>
          </p:cNvSpPr>
          <p:nvPr>
            <p:ph type="title"/>
          </p:nvPr>
        </p:nvSpPr>
        <p:spPr>
          <a:xfrm>
            <a:off x="841249" y="941832"/>
            <a:ext cx="10506456" cy="2057400"/>
          </a:xfrm>
        </p:spPr>
        <p:txBody>
          <a:bodyPr anchor="b">
            <a:normAutofit/>
          </a:bodyPr>
          <a:lstStyle/>
          <a:p>
            <a:r>
              <a:rPr lang="en-US" sz="5000">
                <a:solidFill>
                  <a:schemeClr val="bg1"/>
                </a:solidFill>
              </a:rPr>
              <a:t>Building Capacity for Tribal Housing Authorities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41248" y="3502152"/>
            <a:ext cx="10506456" cy="2670048"/>
          </a:xfrm>
        </p:spPr>
        <p:txBody>
          <a:bodyPr>
            <a:normAutofit/>
          </a:bodyPr>
          <a:lstStyle/>
          <a:p>
            <a:r>
              <a:rPr lang="en-US" sz="2000">
                <a:solidFill>
                  <a:schemeClr val="bg1"/>
                </a:solidFill>
              </a:rPr>
              <a:t>Develop infrastructure to support housing initiatives.</a:t>
            </a:r>
          </a:p>
          <a:p>
            <a:r>
              <a:rPr lang="en-US" sz="2000">
                <a:solidFill>
                  <a:schemeClr val="bg1"/>
                </a:solidFill>
              </a:rPr>
              <a:t>Train staff in financial education and housing policy.</a:t>
            </a:r>
          </a:p>
          <a:p>
            <a:r>
              <a:rPr lang="en-US" sz="2000">
                <a:solidFill>
                  <a:schemeClr val="bg1"/>
                </a:solidFill>
              </a:rPr>
              <a:t>Strengthen governance by adopting clear tribal housing codes.</a:t>
            </a:r>
          </a:p>
          <a:p>
            <a:r>
              <a:rPr lang="en-US" sz="2000">
                <a:solidFill>
                  <a:schemeClr val="bg1"/>
                </a:solidFill>
              </a:rPr>
              <a:t>Foster partnerships with financial institutions and NGOs.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One in a crowd">
            <a:extLst>
              <a:ext uri="{FF2B5EF4-FFF2-40B4-BE49-F238E27FC236}">
                <a16:creationId xmlns:a16="http://schemas.microsoft.com/office/drawing/2014/main" id="{71E9FF51-59AA-1D4E-31FF-0A241595D938}"/>
              </a:ext>
            </a:extLst>
          </p:cNvPr>
          <p:cNvPicPr>
            <a:picLocks noChangeAspect="1"/>
          </p:cNvPicPr>
          <p:nvPr/>
        </p:nvPicPr>
        <p:blipFill>
          <a:blip r:embed="rId2">
            <a:alphaModFix amt="60000"/>
          </a:blip>
          <a:srcRect t="7734" b="17266"/>
          <a:stretch/>
        </p:blipFill>
        <p:spPr>
          <a:xfrm>
            <a:off x="-1" y="10"/>
            <a:ext cx="12192001" cy="6857990"/>
          </a:xfrm>
          <a:prstGeom prst="rect">
            <a:avLst/>
          </a:prstGeom>
        </p:spPr>
      </p:pic>
      <p:sp>
        <p:nvSpPr>
          <p:cNvPr id="2" name="Title 1"/>
          <p:cNvSpPr>
            <a:spLocks noGrp="1"/>
          </p:cNvSpPr>
          <p:nvPr>
            <p:ph type="title"/>
          </p:nvPr>
        </p:nvSpPr>
        <p:spPr>
          <a:xfrm>
            <a:off x="1198181" y="728906"/>
            <a:ext cx="9792471" cy="2057037"/>
          </a:xfrm>
        </p:spPr>
        <p:txBody>
          <a:bodyPr>
            <a:normAutofit/>
          </a:bodyPr>
          <a:lstStyle/>
          <a:p>
            <a:r>
              <a:rPr lang="en-US">
                <a:solidFill>
                  <a:srgbClr val="FFFFFF"/>
                </a:solidFill>
              </a:rPr>
              <a:t>The Way Forward for Tribal Leadership</a:t>
            </a:r>
          </a:p>
        </p:txBody>
      </p:sp>
      <p:sp>
        <p:nvSpPr>
          <p:cNvPr id="3" name="Content Placeholder 2"/>
          <p:cNvSpPr>
            <a:spLocks noGrp="1"/>
          </p:cNvSpPr>
          <p:nvPr>
            <p:ph idx="1"/>
          </p:nvPr>
        </p:nvSpPr>
        <p:spPr>
          <a:xfrm>
            <a:off x="1198181" y="2957665"/>
            <a:ext cx="9792471" cy="3171423"/>
          </a:xfrm>
        </p:spPr>
        <p:txBody>
          <a:bodyPr>
            <a:normAutofit/>
          </a:bodyPr>
          <a:lstStyle/>
          <a:p>
            <a:r>
              <a:rPr lang="en-US" sz="2000">
                <a:solidFill>
                  <a:srgbClr val="FFFFFF"/>
                </a:solidFill>
              </a:rPr>
              <a:t>Prioritize data sovereignty for accurate housing needs assessments.</a:t>
            </a:r>
          </a:p>
          <a:p>
            <a:r>
              <a:rPr lang="en-US" sz="2000">
                <a:solidFill>
                  <a:srgbClr val="FFFFFF"/>
                </a:solidFill>
              </a:rPr>
              <a:t>Advocate for increased access to federal and private funding.</a:t>
            </a:r>
          </a:p>
          <a:p>
            <a:r>
              <a:rPr lang="en-US" sz="2000">
                <a:solidFill>
                  <a:srgbClr val="FFFFFF"/>
                </a:solidFill>
              </a:rPr>
              <a:t>Engage communities to ensure culturally appropriate solutions.</a:t>
            </a:r>
          </a:p>
          <a:p>
            <a:r>
              <a:rPr lang="en-US" sz="2000">
                <a:solidFill>
                  <a:srgbClr val="FFFFFF"/>
                </a:solidFill>
              </a:rPr>
              <a:t>Set measurable goals and track progress toward homeownership targets.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white background&#10;&#10;Description automatically generated">
            <a:extLst>
              <a:ext uri="{FF2B5EF4-FFF2-40B4-BE49-F238E27FC236}">
                <a16:creationId xmlns:a16="http://schemas.microsoft.com/office/drawing/2014/main" id="{58FF7F32-36BB-D237-A0BE-6A7A59CC1597}"/>
              </a:ext>
            </a:extLst>
          </p:cNvPr>
          <p:cNvPicPr>
            <a:picLocks noChangeAspect="1"/>
          </p:cNvPicPr>
          <p:nvPr/>
        </p:nvPicPr>
        <p:blipFill>
          <a:blip r:embed="rId2">
            <a:alphaModFix amt="50000"/>
          </a:blip>
          <a:srcRect t="1291" r="-1" b="-1"/>
          <a:stretch/>
        </p:blipFill>
        <p:spPr>
          <a:xfrm>
            <a:off x="20" y="10"/>
            <a:ext cx="12188930" cy="6857990"/>
          </a:xfrm>
          <a:prstGeom prst="rect">
            <a:avLst/>
          </a:prstGeom>
        </p:spPr>
      </p:pic>
      <p:sp>
        <p:nvSpPr>
          <p:cNvPr id="2" name="Title 1"/>
          <p:cNvSpPr>
            <a:spLocks noGrp="1"/>
          </p:cNvSpPr>
          <p:nvPr>
            <p:ph type="ctrTitle"/>
          </p:nvPr>
        </p:nvSpPr>
        <p:spPr>
          <a:xfrm>
            <a:off x="1524000" y="1122363"/>
            <a:ext cx="9144000" cy="3063240"/>
          </a:xfrm>
        </p:spPr>
        <p:txBody>
          <a:bodyPr>
            <a:normAutofit/>
          </a:bodyPr>
          <a:lstStyle/>
          <a:p>
            <a:r>
              <a:rPr lang="en-US" sz="6100">
                <a:solidFill>
                  <a:schemeClr val="bg1"/>
                </a:solidFill>
              </a:rPr>
              <a:t>Critical Connections: Homeownership and Tribal Economic Development</a:t>
            </a:r>
          </a:p>
        </p:txBody>
      </p:sp>
      <p:sp>
        <p:nvSpPr>
          <p:cNvPr id="3" name="Subtitle 2"/>
          <p:cNvSpPr>
            <a:spLocks noGrp="1"/>
          </p:cNvSpPr>
          <p:nvPr>
            <p:ph type="subTitle" idx="1"/>
          </p:nvPr>
        </p:nvSpPr>
        <p:spPr>
          <a:xfrm>
            <a:off x="1527048" y="4599432"/>
            <a:ext cx="9144000" cy="1536192"/>
          </a:xfrm>
        </p:spPr>
        <p:txBody>
          <a:bodyPr>
            <a:normAutofit/>
          </a:bodyPr>
          <a:lstStyle/>
          <a:p>
            <a:r>
              <a:rPr lang="en-US">
                <a:solidFill>
                  <a:schemeClr val="bg1"/>
                </a:solidFill>
              </a:rPr>
              <a:t>Exploring Coordination, Capacity, and Strategic Planning</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anchor="ctr">
            <a:normAutofit/>
          </a:bodyPr>
          <a:lstStyle/>
          <a:p>
            <a:r>
              <a:rPr lang="en-US" sz="4000"/>
              <a:t>Homeownership as Economic Development</a:t>
            </a:r>
          </a:p>
        </p:txBody>
      </p:sp>
      <p:sp>
        <p:nvSpPr>
          <p:cNvPr id="3" name="Content Placeholder 2"/>
          <p:cNvSpPr>
            <a:spLocks noGrp="1"/>
          </p:cNvSpPr>
          <p:nvPr>
            <p:ph idx="1"/>
          </p:nvPr>
        </p:nvSpPr>
        <p:spPr>
          <a:xfrm>
            <a:off x="761800" y="2470244"/>
            <a:ext cx="5334197" cy="3769835"/>
          </a:xfrm>
        </p:spPr>
        <p:txBody>
          <a:bodyPr anchor="ctr">
            <a:normAutofit/>
          </a:bodyPr>
          <a:lstStyle/>
          <a:p>
            <a:r>
              <a:rPr lang="en-US" sz="2000"/>
              <a:t>Homeownership builds wealth within the community.</a:t>
            </a:r>
          </a:p>
          <a:p>
            <a:r>
              <a:rPr lang="en-US" sz="2000"/>
              <a:t>Encourages local spending, boosting tribal businesses.</a:t>
            </a:r>
          </a:p>
          <a:p>
            <a:r>
              <a:rPr lang="en-US" sz="2000"/>
              <a:t>Provides stability for families, reducing reliance on social services.</a:t>
            </a:r>
          </a:p>
          <a:p>
            <a:r>
              <a:rPr lang="en-US" sz="2000"/>
              <a:t>Supports workforce retention by offering housing near job opportunities.</a:t>
            </a:r>
          </a:p>
        </p:txBody>
      </p:sp>
      <p:pic>
        <p:nvPicPr>
          <p:cNvPr id="5" name="Picture 4" descr="Stick figure families holding hands">
            <a:extLst>
              <a:ext uri="{FF2B5EF4-FFF2-40B4-BE49-F238E27FC236}">
                <a16:creationId xmlns:a16="http://schemas.microsoft.com/office/drawing/2014/main" id="{438C0353-63F6-CC17-1360-3726D217E585}"/>
              </a:ext>
            </a:extLst>
          </p:cNvPr>
          <p:cNvPicPr>
            <a:picLocks noChangeAspect="1"/>
          </p:cNvPicPr>
          <p:nvPr/>
        </p:nvPicPr>
        <p:blipFill>
          <a:blip r:embed="rId2"/>
          <a:srcRect l="31807" r="1635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anchor="ctr">
            <a:normAutofit/>
          </a:bodyPr>
          <a:lstStyle/>
          <a:p>
            <a:r>
              <a:rPr lang="en-US" sz="4000"/>
              <a:t>Housing in Economic Master Planning</a:t>
            </a:r>
          </a:p>
        </p:txBody>
      </p:sp>
      <p:sp>
        <p:nvSpPr>
          <p:cNvPr id="3" name="Content Placeholder 2"/>
          <p:cNvSpPr>
            <a:spLocks noGrp="1"/>
          </p:cNvSpPr>
          <p:nvPr>
            <p:ph idx="1"/>
          </p:nvPr>
        </p:nvSpPr>
        <p:spPr>
          <a:xfrm>
            <a:off x="761800" y="2470244"/>
            <a:ext cx="5334197" cy="3769835"/>
          </a:xfrm>
        </p:spPr>
        <p:txBody>
          <a:bodyPr anchor="ctr">
            <a:normAutofit/>
          </a:bodyPr>
          <a:lstStyle/>
          <a:p>
            <a:r>
              <a:rPr lang="en-US" sz="2000"/>
              <a:t>Economic development plans often overlook housing needs.</a:t>
            </a:r>
          </a:p>
          <a:p>
            <a:r>
              <a:rPr lang="en-US" sz="2000"/>
              <a:t>Housing plans should align with business and industry development.</a:t>
            </a:r>
          </a:p>
          <a:p>
            <a:r>
              <a:rPr lang="en-US" sz="2000"/>
              <a:t>Workforce housing ensures employees can live near workplaces.</a:t>
            </a:r>
          </a:p>
          <a:p>
            <a:r>
              <a:rPr lang="en-US" sz="2000"/>
              <a:t>Example: Coordination between casino development and nearby housing.</a:t>
            </a:r>
          </a:p>
        </p:txBody>
      </p:sp>
      <p:pic>
        <p:nvPicPr>
          <p:cNvPr id="5" name="Picture 4">
            <a:extLst>
              <a:ext uri="{FF2B5EF4-FFF2-40B4-BE49-F238E27FC236}">
                <a16:creationId xmlns:a16="http://schemas.microsoft.com/office/drawing/2014/main" id="{96DB8A11-9C38-EE4B-A99E-11C40FD76397}"/>
              </a:ext>
            </a:extLst>
          </p:cNvPr>
          <p:cNvPicPr>
            <a:picLocks noChangeAspect="1"/>
          </p:cNvPicPr>
          <p:nvPr/>
        </p:nvPicPr>
        <p:blipFill>
          <a:blip r:embed="rId2"/>
          <a:srcRect l="25377" r="2220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gures of houses in different position and sizes">
            <a:extLst>
              <a:ext uri="{FF2B5EF4-FFF2-40B4-BE49-F238E27FC236}">
                <a16:creationId xmlns:a16="http://schemas.microsoft.com/office/drawing/2014/main" id="{C9FFE10D-1238-F6E1-47D0-B761848C5DEF}"/>
              </a:ext>
            </a:extLst>
          </p:cNvPr>
          <p:cNvPicPr>
            <a:picLocks noChangeAspect="1"/>
          </p:cNvPicPr>
          <p:nvPr/>
        </p:nvPicPr>
        <p:blipFill>
          <a:blip r:embed="rId2">
            <a:alphaModFix amt="40000"/>
          </a:blip>
          <a:srcRect/>
          <a:stretch/>
        </p:blipFill>
        <p:spPr>
          <a:xfrm>
            <a:off x="20" y="10"/>
            <a:ext cx="12191979" cy="6857990"/>
          </a:xfrm>
          <a:prstGeom prst="rect">
            <a:avLst/>
          </a:prstGeom>
        </p:spPr>
      </p:pic>
      <p:sp>
        <p:nvSpPr>
          <p:cNvPr id="2" name="Title 1"/>
          <p:cNvSpPr>
            <a:spLocks noGrp="1"/>
          </p:cNvSpPr>
          <p:nvPr>
            <p:ph type="title"/>
          </p:nvPr>
        </p:nvSpPr>
        <p:spPr>
          <a:xfrm>
            <a:off x="841249" y="941832"/>
            <a:ext cx="10506456" cy="2057400"/>
          </a:xfrm>
        </p:spPr>
        <p:txBody>
          <a:bodyPr anchor="b">
            <a:normAutofit/>
          </a:bodyPr>
          <a:lstStyle/>
          <a:p>
            <a:r>
              <a:rPr lang="en-US" sz="5000">
                <a:solidFill>
                  <a:schemeClr val="bg1"/>
                </a:solidFill>
              </a:rPr>
              <a:t>Need for Coordinated Planning</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41248" y="3502152"/>
            <a:ext cx="10506456" cy="2670048"/>
          </a:xfrm>
        </p:spPr>
        <p:txBody>
          <a:bodyPr>
            <a:normAutofit/>
          </a:bodyPr>
          <a:lstStyle/>
          <a:p>
            <a:r>
              <a:rPr lang="en-US" sz="2000">
                <a:solidFill>
                  <a:schemeClr val="bg1"/>
                </a:solidFill>
              </a:rPr>
              <a:t>Lack of collaboration leads to missed opportunities.</a:t>
            </a:r>
          </a:p>
          <a:p>
            <a:r>
              <a:rPr lang="en-US" sz="2000">
                <a:solidFill>
                  <a:schemeClr val="bg1"/>
                </a:solidFill>
              </a:rPr>
              <a:t>Housing authorities must be included in economic planning.</a:t>
            </a:r>
          </a:p>
          <a:p>
            <a:r>
              <a:rPr lang="en-US" sz="2000">
                <a:solidFill>
                  <a:schemeClr val="bg1"/>
                </a:solidFill>
              </a:rPr>
              <a:t>Align Indian Housing Plans (IHPs) with tribal economic goals.</a:t>
            </a:r>
          </a:p>
          <a:p>
            <a:r>
              <a:rPr lang="en-US" sz="2000">
                <a:solidFill>
                  <a:schemeClr val="bg1"/>
                </a:solidFill>
              </a:rPr>
              <a:t>Example: A TDHE working with tribal councils for shared strategies.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Three small houses as game pieces">
            <a:extLst>
              <a:ext uri="{FF2B5EF4-FFF2-40B4-BE49-F238E27FC236}">
                <a16:creationId xmlns:a16="http://schemas.microsoft.com/office/drawing/2014/main" id="{A88BB932-A18F-4B82-BFDC-F20842517A0E}"/>
              </a:ext>
            </a:extLst>
          </p:cNvPr>
          <p:cNvPicPr>
            <a:picLocks noChangeAspect="1"/>
          </p:cNvPicPr>
          <p:nvPr/>
        </p:nvPicPr>
        <p:blipFill>
          <a:blip r:embed="rId2">
            <a:alphaModFix amt="60000"/>
          </a:blip>
          <a:srcRect t="5341" b="121"/>
          <a:stretch/>
        </p:blipFill>
        <p:spPr>
          <a:xfrm>
            <a:off x="-1" y="10"/>
            <a:ext cx="12192001" cy="6857990"/>
          </a:xfrm>
          <a:prstGeom prst="rect">
            <a:avLst/>
          </a:prstGeom>
        </p:spPr>
      </p:pic>
      <p:sp>
        <p:nvSpPr>
          <p:cNvPr id="2" name="Title 1"/>
          <p:cNvSpPr>
            <a:spLocks noGrp="1"/>
          </p:cNvSpPr>
          <p:nvPr>
            <p:ph type="title"/>
          </p:nvPr>
        </p:nvSpPr>
        <p:spPr>
          <a:xfrm>
            <a:off x="1198181" y="728906"/>
            <a:ext cx="9792471" cy="2057037"/>
          </a:xfrm>
        </p:spPr>
        <p:txBody>
          <a:bodyPr>
            <a:normAutofit/>
          </a:bodyPr>
          <a:lstStyle/>
          <a:p>
            <a:r>
              <a:rPr lang="en-US">
                <a:solidFill>
                  <a:srgbClr val="FFFFFF"/>
                </a:solidFill>
              </a:rPr>
              <a:t>Coordination Between TDHE and Tribal Government</a:t>
            </a:r>
          </a:p>
        </p:txBody>
      </p:sp>
      <p:sp>
        <p:nvSpPr>
          <p:cNvPr id="3" name="Content Placeholder 2"/>
          <p:cNvSpPr>
            <a:spLocks noGrp="1"/>
          </p:cNvSpPr>
          <p:nvPr>
            <p:ph idx="1"/>
          </p:nvPr>
        </p:nvSpPr>
        <p:spPr>
          <a:xfrm>
            <a:off x="1198181" y="2957665"/>
            <a:ext cx="9792471" cy="3171423"/>
          </a:xfrm>
        </p:spPr>
        <p:txBody>
          <a:bodyPr>
            <a:normAutofit/>
          </a:bodyPr>
          <a:lstStyle/>
          <a:p>
            <a:r>
              <a:rPr lang="en-US" sz="2000">
                <a:solidFill>
                  <a:srgbClr val="FFFFFF"/>
                </a:solidFill>
              </a:rPr>
              <a:t>Collaborative master planning for housing and economic projects.</a:t>
            </a:r>
          </a:p>
          <a:p>
            <a:r>
              <a:rPr lang="en-US" sz="2000">
                <a:solidFill>
                  <a:srgbClr val="FFFFFF"/>
                </a:solidFill>
              </a:rPr>
              <a:t>Leverage shared resources for infrastructure and development.</a:t>
            </a:r>
          </a:p>
          <a:p>
            <a:r>
              <a:rPr lang="en-US" sz="2000">
                <a:solidFill>
                  <a:srgbClr val="FFFFFF"/>
                </a:solidFill>
              </a:rPr>
              <a:t>Align grant applications with comprehensive tribal plans.</a:t>
            </a:r>
          </a:p>
          <a:p>
            <a:r>
              <a:rPr lang="en-US" sz="2000">
                <a:solidFill>
                  <a:srgbClr val="FFFFFF"/>
                </a:solidFill>
              </a:rPr>
              <a:t>Promote transparency and communication between entities.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0" y="762001"/>
            <a:ext cx="5334197" cy="1708242"/>
          </a:xfrm>
        </p:spPr>
        <p:txBody>
          <a:bodyPr anchor="ctr">
            <a:normAutofit/>
          </a:bodyPr>
          <a:lstStyle/>
          <a:p>
            <a:r>
              <a:rPr lang="en-US" sz="4000"/>
              <a:t>Challenges in Coordination</a:t>
            </a:r>
          </a:p>
        </p:txBody>
      </p:sp>
      <p:sp>
        <p:nvSpPr>
          <p:cNvPr id="3" name="Content Placeholder 2"/>
          <p:cNvSpPr>
            <a:spLocks noGrp="1"/>
          </p:cNvSpPr>
          <p:nvPr>
            <p:ph idx="1"/>
          </p:nvPr>
        </p:nvSpPr>
        <p:spPr>
          <a:xfrm>
            <a:off x="761800" y="2470244"/>
            <a:ext cx="5334197" cy="3769835"/>
          </a:xfrm>
        </p:spPr>
        <p:txBody>
          <a:bodyPr anchor="ctr">
            <a:normAutofit/>
          </a:bodyPr>
          <a:lstStyle/>
          <a:p>
            <a:r>
              <a:rPr lang="en-US" sz="2000"/>
              <a:t>Lack of understanding of funding mechanisms like NAHASDA.</a:t>
            </a:r>
          </a:p>
          <a:p>
            <a:r>
              <a:rPr lang="en-US" sz="2000"/>
              <a:t>Tribal resolutions not passed due to misaligned priorities.</a:t>
            </a:r>
          </a:p>
          <a:p>
            <a:r>
              <a:rPr lang="en-US" sz="2000"/>
              <a:t>Housing plans ignored in broader tribal strategic plans.</a:t>
            </a:r>
          </a:p>
          <a:p>
            <a:r>
              <a:rPr lang="en-US" sz="2000"/>
              <a:t>Limited communication between TDHEs and tribal departments.</a:t>
            </a:r>
          </a:p>
        </p:txBody>
      </p:sp>
      <p:pic>
        <p:nvPicPr>
          <p:cNvPr id="5" name="Picture 4" descr="Multi-colored push pins connected by a black wire">
            <a:extLst>
              <a:ext uri="{FF2B5EF4-FFF2-40B4-BE49-F238E27FC236}">
                <a16:creationId xmlns:a16="http://schemas.microsoft.com/office/drawing/2014/main" id="{692E1073-6929-B0CB-2B68-A5263C46A6F7}"/>
              </a:ext>
            </a:extLst>
          </p:cNvPr>
          <p:cNvPicPr>
            <a:picLocks noChangeAspect="1"/>
          </p:cNvPicPr>
          <p:nvPr/>
        </p:nvPicPr>
        <p:blipFill>
          <a:blip r:embed="rId2"/>
          <a:srcRect l="2985" r="4517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DF8F-27FA-CA97-6865-694B914ACA54}"/>
              </a:ext>
            </a:extLst>
          </p:cNvPr>
          <p:cNvSpPr>
            <a:spLocks noGrp="1"/>
          </p:cNvSpPr>
          <p:nvPr>
            <p:ph type="title"/>
          </p:nvPr>
        </p:nvSpPr>
        <p:spPr>
          <a:xfrm>
            <a:off x="411983" y="636431"/>
            <a:ext cx="4944626" cy="1325563"/>
          </a:xfrm>
        </p:spPr>
        <p:txBody>
          <a:bodyPr anchor="ctr">
            <a:normAutofit/>
          </a:bodyPr>
          <a:lstStyle/>
          <a:p>
            <a:r>
              <a:rPr lang="en-US" dirty="0"/>
              <a:t>Dustin Baird</a:t>
            </a:r>
            <a:br>
              <a:rPr lang="en-US" dirty="0"/>
            </a:br>
            <a:r>
              <a:rPr lang="en-US" dirty="0"/>
              <a:t>Oglala/Sicangu</a:t>
            </a:r>
          </a:p>
        </p:txBody>
      </p:sp>
      <p:pic>
        <p:nvPicPr>
          <p:cNvPr id="6" name="Picture Placeholder 5" descr="A person in a suit&#10;&#10;Description automatically generated">
            <a:extLst>
              <a:ext uri="{FF2B5EF4-FFF2-40B4-BE49-F238E27FC236}">
                <a16:creationId xmlns:a16="http://schemas.microsoft.com/office/drawing/2014/main" id="{55995D74-E2B5-9C90-AE9A-9648FC9E179C}"/>
              </a:ext>
            </a:extLst>
          </p:cNvPr>
          <p:cNvPicPr>
            <a:picLocks noGrp="1" noChangeAspect="1"/>
          </p:cNvPicPr>
          <p:nvPr>
            <p:ph sz="half" idx="1"/>
          </p:nvPr>
        </p:nvPicPr>
        <p:blipFill>
          <a:blip r:embed="rId2"/>
          <a:srcRect t="7972" r="1" b="35974"/>
          <a:stretch/>
        </p:blipFill>
        <p:spPr>
          <a:xfrm>
            <a:off x="411983" y="2223630"/>
            <a:ext cx="4944626" cy="4152335"/>
          </a:xfrm>
          <a:noFill/>
        </p:spPr>
      </p:pic>
      <p:sp>
        <p:nvSpPr>
          <p:cNvPr id="11" name="Content Placeholder 3">
            <a:extLst>
              <a:ext uri="{FF2B5EF4-FFF2-40B4-BE49-F238E27FC236}">
                <a16:creationId xmlns:a16="http://schemas.microsoft.com/office/drawing/2014/main" id="{228D800C-D2BB-ABFB-BC30-CB31AD46F950}"/>
              </a:ext>
            </a:extLst>
          </p:cNvPr>
          <p:cNvSpPr>
            <a:spLocks noGrp="1"/>
          </p:cNvSpPr>
          <p:nvPr>
            <p:ph sz="half" idx="2"/>
          </p:nvPr>
        </p:nvSpPr>
        <p:spPr>
          <a:xfrm>
            <a:off x="5961184" y="2024626"/>
            <a:ext cx="5715000" cy="4528573"/>
          </a:xfrm>
        </p:spPr>
        <p:txBody>
          <a:bodyPr>
            <a:normAutofit lnSpcReduction="10000"/>
          </a:bodyPr>
          <a:lstStyle/>
          <a:p>
            <a:pPr marL="0" indent="0">
              <a:buNone/>
            </a:pPr>
            <a:endParaRPr lang="en-US" sz="1500" dirty="0"/>
          </a:p>
          <a:p>
            <a:pPr marL="0" indent="0">
              <a:buNone/>
            </a:pPr>
            <a:r>
              <a:rPr lang="en-US" sz="1900" dirty="0"/>
              <a:t>Dustin Baird, a proud Lakota professional, is a seasoned Native Housing and Infrastructure Specialist with a deep understanding of cultural protocols and history. He has forged strong relationships with tribes and led transformative projects, including building the most robust E911 network on reservations in the Dakotas to enhance community safety. Dustin’s expertise spans Low-Income Housing Tax Credit projects, clean energy initiatives, resilient construction methods, and economic development for Native enterprises. His knowledge of federal funding, tribal governance, and historical trauma informs his culturally tailored housing strategies. Committed to empowering Native communities, Dustin combines tradition with innovation to deliver sustainable solutions that strengthen tribal sovereignty and self-sufficiency.</a:t>
            </a:r>
          </a:p>
        </p:txBody>
      </p:sp>
    </p:spTree>
    <p:extLst>
      <p:ext uri="{BB962C8B-B14F-4D97-AF65-F5344CB8AC3E}">
        <p14:creationId xmlns:p14="http://schemas.microsoft.com/office/powerpoint/2010/main" val="2075728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utout of a house with shadow at the back">
            <a:extLst>
              <a:ext uri="{FF2B5EF4-FFF2-40B4-BE49-F238E27FC236}">
                <a16:creationId xmlns:a16="http://schemas.microsoft.com/office/drawing/2014/main" id="{B5E89057-3B74-7A07-D591-803AE898A09A}"/>
              </a:ext>
            </a:extLst>
          </p:cNvPr>
          <p:cNvPicPr>
            <a:picLocks noChangeAspect="1"/>
          </p:cNvPicPr>
          <p:nvPr/>
        </p:nvPicPr>
        <p:blipFill>
          <a:blip r:embed="rId2"/>
          <a:srcRect l="16262" r="26250"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1" y="328512"/>
            <a:ext cx="4778387" cy="1628970"/>
          </a:xfrm>
        </p:spPr>
        <p:txBody>
          <a:bodyPr anchor="ctr">
            <a:normAutofit/>
          </a:bodyPr>
          <a:lstStyle/>
          <a:p>
            <a:r>
              <a:rPr lang="en-US" sz="4000"/>
              <a:t>Refusal to Buy-In: A Common Obstacle</a:t>
            </a:r>
          </a:p>
        </p:txBody>
      </p:sp>
      <p:sp>
        <p:nvSpPr>
          <p:cNvPr id="3" name="Content Placeholder 2"/>
          <p:cNvSpPr>
            <a:spLocks noGrp="1"/>
          </p:cNvSpPr>
          <p:nvPr>
            <p:ph idx="1"/>
          </p:nvPr>
        </p:nvSpPr>
        <p:spPr>
          <a:xfrm>
            <a:off x="761801" y="2884929"/>
            <a:ext cx="4659756" cy="3374137"/>
          </a:xfrm>
        </p:spPr>
        <p:txBody>
          <a:bodyPr anchor="ctr">
            <a:normAutofit/>
          </a:bodyPr>
          <a:lstStyle/>
          <a:p>
            <a:r>
              <a:rPr lang="en-US" sz="2000"/>
              <a:t>Tribal leaders may lack awareness of housing funding opportunities.</a:t>
            </a:r>
          </a:p>
          <a:p>
            <a:r>
              <a:rPr lang="en-US" sz="2000"/>
              <a:t>Misconceptions about NAHASDA and grant requirements.</a:t>
            </a:r>
          </a:p>
          <a:p>
            <a:r>
              <a:rPr lang="en-US" sz="2000"/>
              <a:t>Examples: Refusal to sign resolutions for housing projects.</a:t>
            </a:r>
          </a:p>
          <a:p>
            <a:r>
              <a:rPr lang="en-US" sz="2000"/>
              <a:t>Impact: Delays in critical housing developments.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30936" y="495992"/>
            <a:ext cx="4195140" cy="5638831"/>
          </a:xfrm>
          <a:noFill/>
        </p:spPr>
        <p:txBody>
          <a:bodyPr anchor="ctr">
            <a:normAutofit/>
          </a:bodyPr>
          <a:lstStyle/>
          <a:p>
            <a:pPr algn="l"/>
            <a:r>
              <a:rPr lang="en-US" sz="4800"/>
              <a:t>Education and Advocacy for Tribal Leadership</a:t>
            </a:r>
          </a:p>
        </p:txBody>
      </p:sp>
      <p:graphicFrame>
        <p:nvGraphicFramePr>
          <p:cNvPr id="5" name="Content Placeholder 2">
            <a:extLst>
              <a:ext uri="{FF2B5EF4-FFF2-40B4-BE49-F238E27FC236}">
                <a16:creationId xmlns:a16="http://schemas.microsoft.com/office/drawing/2014/main" id="{AC125549-87EB-C3BA-FC20-DA4B554FE78E}"/>
              </a:ext>
            </a:extLst>
          </p:cNvPr>
          <p:cNvGraphicFramePr>
            <a:graphicFrameLocks noGrp="1"/>
          </p:cNvGraphicFramePr>
          <p:nvPr>
            <p:ph idx="1"/>
            <p:extLst>
              <p:ext uri="{D42A27DB-BD31-4B8C-83A1-F6EECF244321}">
                <p14:modId xmlns:p14="http://schemas.microsoft.com/office/powerpoint/2010/main" val="4024980505"/>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igh-rise building amidst skyscrapers">
            <a:extLst>
              <a:ext uri="{FF2B5EF4-FFF2-40B4-BE49-F238E27FC236}">
                <a16:creationId xmlns:a16="http://schemas.microsoft.com/office/drawing/2014/main" id="{FACAA13F-F168-309A-003E-D02D5B324173}"/>
              </a:ext>
            </a:extLst>
          </p:cNvPr>
          <p:cNvPicPr>
            <a:picLocks noChangeAspect="1"/>
          </p:cNvPicPr>
          <p:nvPr/>
        </p:nvPicPr>
        <p:blipFill>
          <a:blip r:embed="rId2"/>
          <a:srcRect l="22036" r="11374"/>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1" y="328512"/>
            <a:ext cx="4778387" cy="1628970"/>
          </a:xfrm>
        </p:spPr>
        <p:txBody>
          <a:bodyPr anchor="ctr">
            <a:normAutofit/>
          </a:bodyPr>
          <a:lstStyle/>
          <a:p>
            <a:r>
              <a:rPr lang="en-US" sz="3700"/>
              <a:t>Lack of Coordination in Housing Departments</a:t>
            </a:r>
          </a:p>
        </p:txBody>
      </p:sp>
      <p:sp>
        <p:nvSpPr>
          <p:cNvPr id="3" name="Content Placeholder 2"/>
          <p:cNvSpPr>
            <a:spLocks noGrp="1"/>
          </p:cNvSpPr>
          <p:nvPr>
            <p:ph idx="1"/>
          </p:nvPr>
        </p:nvSpPr>
        <p:spPr>
          <a:xfrm>
            <a:off x="761801" y="2884929"/>
            <a:ext cx="4659756" cy="3374137"/>
          </a:xfrm>
        </p:spPr>
        <p:txBody>
          <a:bodyPr anchor="ctr">
            <a:normAutofit/>
          </a:bodyPr>
          <a:lstStyle/>
          <a:p>
            <a:r>
              <a:rPr lang="en-US" sz="2000"/>
              <a:t>Non-TDHE housing departments often operate in silos.</a:t>
            </a:r>
          </a:p>
          <a:p>
            <a:r>
              <a:rPr lang="en-US" sz="2000"/>
              <a:t>Plans may conflict with tribal economic strategies.</a:t>
            </a:r>
          </a:p>
          <a:p>
            <a:r>
              <a:rPr lang="en-US" sz="2000"/>
              <a:t>Example: Housing development blocked due to mismatched priorities.</a:t>
            </a:r>
          </a:p>
          <a:p>
            <a:r>
              <a:rPr lang="en-US" sz="2000"/>
              <a:t>Solution: Create inter-departmental housing committees.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30936" y="495992"/>
            <a:ext cx="4195140" cy="5638831"/>
          </a:xfrm>
          <a:noFill/>
        </p:spPr>
        <p:txBody>
          <a:bodyPr anchor="ctr">
            <a:normAutofit/>
          </a:bodyPr>
          <a:lstStyle/>
          <a:p>
            <a:pPr algn="l"/>
            <a:r>
              <a:rPr lang="en-US" sz="4800"/>
              <a:t>Addressing Capacity Gaps in Tribal Administration</a:t>
            </a:r>
          </a:p>
        </p:txBody>
      </p:sp>
      <p:graphicFrame>
        <p:nvGraphicFramePr>
          <p:cNvPr id="5" name="Content Placeholder 2">
            <a:extLst>
              <a:ext uri="{FF2B5EF4-FFF2-40B4-BE49-F238E27FC236}">
                <a16:creationId xmlns:a16="http://schemas.microsoft.com/office/drawing/2014/main" id="{B746D2FD-B60B-11BF-A2E6-7EF8481CBD10}"/>
              </a:ext>
            </a:extLst>
          </p:cNvPr>
          <p:cNvGraphicFramePr>
            <a:graphicFrameLocks noGrp="1"/>
          </p:cNvGraphicFramePr>
          <p:nvPr>
            <p:ph idx="1"/>
            <p:extLst>
              <p:ext uri="{D42A27DB-BD31-4B8C-83A1-F6EECF244321}">
                <p14:modId xmlns:p14="http://schemas.microsoft.com/office/powerpoint/2010/main" val="3690761748"/>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en blocks stacked to create a bar graph">
            <a:extLst>
              <a:ext uri="{FF2B5EF4-FFF2-40B4-BE49-F238E27FC236}">
                <a16:creationId xmlns:a16="http://schemas.microsoft.com/office/drawing/2014/main" id="{7339C105-ECFD-C3AE-1667-B3A5C0A49B38}"/>
              </a:ext>
            </a:extLst>
          </p:cNvPr>
          <p:cNvPicPr>
            <a:picLocks noChangeAspect="1"/>
          </p:cNvPicPr>
          <p:nvPr/>
        </p:nvPicPr>
        <p:blipFill>
          <a:blip r:embed="rId2">
            <a:alphaModFix amt="40000"/>
          </a:blip>
          <a:srcRect t="5772" b="9959"/>
          <a:stretch/>
        </p:blipFill>
        <p:spPr>
          <a:xfrm>
            <a:off x="20" y="10"/>
            <a:ext cx="12191979" cy="6857990"/>
          </a:xfrm>
          <a:prstGeom prst="rect">
            <a:avLst/>
          </a:prstGeom>
        </p:spPr>
      </p:pic>
      <p:sp>
        <p:nvSpPr>
          <p:cNvPr id="2" name="Title 1"/>
          <p:cNvSpPr>
            <a:spLocks noGrp="1"/>
          </p:cNvSpPr>
          <p:nvPr>
            <p:ph type="title"/>
          </p:nvPr>
        </p:nvSpPr>
        <p:spPr>
          <a:xfrm>
            <a:off x="841249" y="941832"/>
            <a:ext cx="10506456" cy="2057400"/>
          </a:xfrm>
        </p:spPr>
        <p:txBody>
          <a:bodyPr anchor="b">
            <a:normAutofit/>
          </a:bodyPr>
          <a:lstStyle/>
          <a:p>
            <a:r>
              <a:rPr lang="en-US" sz="5000">
                <a:solidFill>
                  <a:schemeClr val="bg1"/>
                </a:solidFill>
              </a:rPr>
              <a:t>Building Trust and Collaboration</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41248" y="3502152"/>
            <a:ext cx="10506456" cy="2670048"/>
          </a:xfrm>
        </p:spPr>
        <p:txBody>
          <a:bodyPr>
            <a:normAutofit/>
          </a:bodyPr>
          <a:lstStyle/>
          <a:p>
            <a:r>
              <a:rPr lang="en-US" sz="2000">
                <a:solidFill>
                  <a:schemeClr val="bg1"/>
                </a:solidFill>
              </a:rPr>
              <a:t>Establish regular meetings between tribal councils and TDHEs.</a:t>
            </a:r>
          </a:p>
          <a:p>
            <a:r>
              <a:rPr lang="en-US" sz="2000">
                <a:solidFill>
                  <a:schemeClr val="bg1"/>
                </a:solidFill>
              </a:rPr>
              <a:t>Create joint task forces for housing and economic development.</a:t>
            </a:r>
          </a:p>
          <a:p>
            <a:r>
              <a:rPr lang="en-US" sz="2000">
                <a:solidFill>
                  <a:schemeClr val="bg1"/>
                </a:solidFill>
              </a:rPr>
              <a:t>Promote shared accountability and mutual goals.</a:t>
            </a:r>
          </a:p>
          <a:p>
            <a:r>
              <a:rPr lang="en-US" sz="2000">
                <a:solidFill>
                  <a:schemeClr val="bg1"/>
                </a:solidFill>
              </a:rPr>
              <a:t>Example: MOU agreements between housing authorities and tribes.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30936" y="495992"/>
            <a:ext cx="4195140" cy="5638831"/>
          </a:xfrm>
          <a:noFill/>
        </p:spPr>
        <p:txBody>
          <a:bodyPr anchor="ctr">
            <a:normAutofit/>
          </a:bodyPr>
          <a:lstStyle/>
          <a:p>
            <a:pPr algn="l"/>
            <a:r>
              <a:rPr lang="en-US" sz="4800"/>
              <a:t>Key Takeaways for Tribal Leadership</a:t>
            </a:r>
          </a:p>
        </p:txBody>
      </p:sp>
      <p:graphicFrame>
        <p:nvGraphicFramePr>
          <p:cNvPr id="5" name="Content Placeholder 2">
            <a:extLst>
              <a:ext uri="{FF2B5EF4-FFF2-40B4-BE49-F238E27FC236}">
                <a16:creationId xmlns:a16="http://schemas.microsoft.com/office/drawing/2014/main" id="{59C76CA9-18E2-DFFC-B751-1235C0ABA757}"/>
              </a:ext>
            </a:extLst>
          </p:cNvPr>
          <p:cNvGraphicFramePr>
            <a:graphicFrameLocks noGrp="1"/>
          </p:cNvGraphicFramePr>
          <p:nvPr>
            <p:ph idx="1"/>
            <p:extLst>
              <p:ext uri="{D42A27DB-BD31-4B8C-83A1-F6EECF244321}">
                <p14:modId xmlns:p14="http://schemas.microsoft.com/office/powerpoint/2010/main" val="521356149"/>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white background&#10;&#10;Description automatically generated">
            <a:extLst>
              <a:ext uri="{FF2B5EF4-FFF2-40B4-BE49-F238E27FC236}">
                <a16:creationId xmlns:a16="http://schemas.microsoft.com/office/drawing/2014/main" id="{C9AA43EF-18C5-EB8A-6D07-931F4B7B8341}"/>
              </a:ext>
            </a:extLst>
          </p:cNvPr>
          <p:cNvPicPr>
            <a:picLocks noChangeAspect="1"/>
          </p:cNvPicPr>
          <p:nvPr/>
        </p:nvPicPr>
        <p:blipFill>
          <a:blip r:embed="rId2">
            <a:alphaModFix amt="50000"/>
          </a:blip>
          <a:srcRect t="1316"/>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a:solidFill>
                  <a:srgbClr val="FFFFFF"/>
                </a:solidFill>
              </a:rPr>
              <a:t>Understanding the Tribal Homeownership Process</a:t>
            </a:r>
          </a:p>
        </p:txBody>
      </p:sp>
      <p:sp>
        <p:nvSpPr>
          <p:cNvPr id="3" name="Subtitle 2"/>
          <p:cNvSpPr>
            <a:spLocks noGrp="1"/>
          </p:cNvSpPr>
          <p:nvPr>
            <p:ph type="subTitle" idx="1"/>
          </p:nvPr>
        </p:nvSpPr>
        <p:spPr>
          <a:xfrm>
            <a:off x="1524000" y="4159404"/>
            <a:ext cx="9144000" cy="1098395"/>
          </a:xfrm>
        </p:spPr>
        <p:txBody>
          <a:bodyPr>
            <a:normAutofit/>
          </a:bodyPr>
          <a:lstStyle/>
          <a:p>
            <a:r>
              <a:rPr lang="en-US">
                <a:solidFill>
                  <a:srgbClr val="FFFFFF"/>
                </a:solidFill>
              </a:rPr>
              <a:t>From Planning to Ownership</a:t>
            </a:r>
          </a:p>
        </p:txBody>
      </p:sp>
    </p:spTree>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rawings on colorful paper">
            <a:extLst>
              <a:ext uri="{FF2B5EF4-FFF2-40B4-BE49-F238E27FC236}">
                <a16:creationId xmlns:a16="http://schemas.microsoft.com/office/drawing/2014/main" id="{72CDFECD-39DD-A52F-9B80-5D4A1A26F37A}"/>
              </a:ext>
            </a:extLst>
          </p:cNvPr>
          <p:cNvPicPr>
            <a:picLocks noChangeAspect="1"/>
          </p:cNvPicPr>
          <p:nvPr/>
        </p:nvPicPr>
        <p:blipFill>
          <a:blip r:embed="rId2">
            <a:alphaModFix amt="40000"/>
          </a:blip>
          <a:srcRect b="15730"/>
          <a:stretch/>
        </p:blipFill>
        <p:spPr>
          <a:xfrm>
            <a:off x="20" y="10"/>
            <a:ext cx="12191979" cy="6857990"/>
          </a:xfrm>
          <a:prstGeom prst="rect">
            <a:avLst/>
          </a:prstGeom>
        </p:spPr>
      </p:pic>
      <p:sp>
        <p:nvSpPr>
          <p:cNvPr id="2" name="Title 1"/>
          <p:cNvSpPr>
            <a:spLocks noGrp="1"/>
          </p:cNvSpPr>
          <p:nvPr>
            <p:ph type="title"/>
          </p:nvPr>
        </p:nvSpPr>
        <p:spPr>
          <a:xfrm>
            <a:off x="841249" y="941832"/>
            <a:ext cx="10506456" cy="2057400"/>
          </a:xfrm>
        </p:spPr>
        <p:txBody>
          <a:bodyPr anchor="b">
            <a:normAutofit/>
          </a:bodyPr>
          <a:lstStyle/>
          <a:p>
            <a:r>
              <a:rPr lang="en-US" sz="5000">
                <a:solidFill>
                  <a:schemeClr val="bg1"/>
                </a:solidFill>
              </a:rPr>
              <a:t>Overview of the Tribal Homeownership Process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41248" y="3502152"/>
            <a:ext cx="10506456" cy="2670048"/>
          </a:xfrm>
        </p:spPr>
        <p:txBody>
          <a:bodyPr>
            <a:normAutofit/>
          </a:bodyPr>
          <a:lstStyle/>
          <a:p>
            <a:r>
              <a:rPr lang="en-US" sz="2000">
                <a:solidFill>
                  <a:schemeClr val="bg1"/>
                </a:solidFill>
              </a:rPr>
              <a:t>Key Phases:</a:t>
            </a:r>
          </a:p>
          <a:p>
            <a:r>
              <a:rPr lang="en-US" sz="2000">
                <a:solidFill>
                  <a:schemeClr val="bg1"/>
                </a:solidFill>
              </a:rPr>
              <a:t>Planning: Assessing community needs and goals.</a:t>
            </a:r>
          </a:p>
          <a:p>
            <a:r>
              <a:rPr lang="en-US" sz="2000">
                <a:solidFill>
                  <a:schemeClr val="bg1"/>
                </a:solidFill>
              </a:rPr>
              <a:t>Preparation: Financial literacy and credit repair.</a:t>
            </a:r>
          </a:p>
          <a:p>
            <a:r>
              <a:rPr lang="en-US" sz="2000">
                <a:solidFill>
                  <a:schemeClr val="bg1"/>
                </a:solidFill>
              </a:rPr>
              <a:t>Implementation: Securing funding and constructing homes.</a:t>
            </a:r>
          </a:p>
          <a:p>
            <a:r>
              <a:rPr lang="en-US" sz="2000">
                <a:solidFill>
                  <a:schemeClr val="bg1"/>
                </a:solidFill>
              </a:rPr>
              <a:t>Ownership: Sustaining success through support programs.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7" name="Picture 16" descr="Wooden houses with one house standing out with its orange and red color">
            <a:extLst>
              <a:ext uri="{FF2B5EF4-FFF2-40B4-BE49-F238E27FC236}">
                <a16:creationId xmlns:a16="http://schemas.microsoft.com/office/drawing/2014/main" id="{BE01D78B-38C0-3D81-1800-A90DC28B4951}"/>
              </a:ext>
            </a:extLst>
          </p:cNvPr>
          <p:cNvPicPr>
            <a:picLocks noChangeAspect="1"/>
          </p:cNvPicPr>
          <p:nvPr/>
        </p:nvPicPr>
        <p:blipFill>
          <a:blip r:embed="rId2">
            <a:alphaModFix amt="60000"/>
          </a:blip>
          <a:srcRect t="4479" b="11251"/>
          <a:stretch/>
        </p:blipFill>
        <p:spPr>
          <a:xfrm>
            <a:off x="-1" y="10"/>
            <a:ext cx="12192001" cy="6857990"/>
          </a:xfrm>
          <a:prstGeom prst="rect">
            <a:avLst/>
          </a:prstGeom>
        </p:spPr>
      </p:pic>
      <p:sp>
        <p:nvSpPr>
          <p:cNvPr id="2" name="Title 1"/>
          <p:cNvSpPr>
            <a:spLocks noGrp="1"/>
          </p:cNvSpPr>
          <p:nvPr>
            <p:ph type="title"/>
          </p:nvPr>
        </p:nvSpPr>
        <p:spPr>
          <a:xfrm>
            <a:off x="1198181" y="728906"/>
            <a:ext cx="9792471" cy="2057037"/>
          </a:xfrm>
        </p:spPr>
        <p:txBody>
          <a:bodyPr>
            <a:normAutofit/>
          </a:bodyPr>
          <a:lstStyle/>
          <a:p>
            <a:r>
              <a:rPr lang="en-US">
                <a:solidFill>
                  <a:srgbClr val="FFFFFF"/>
                </a:solidFill>
              </a:rPr>
              <a:t>Phase 1: Planning</a:t>
            </a:r>
          </a:p>
        </p:txBody>
      </p:sp>
      <p:sp>
        <p:nvSpPr>
          <p:cNvPr id="3" name="Content Placeholder 2"/>
          <p:cNvSpPr>
            <a:spLocks noGrp="1"/>
          </p:cNvSpPr>
          <p:nvPr>
            <p:ph idx="1"/>
          </p:nvPr>
        </p:nvSpPr>
        <p:spPr>
          <a:xfrm>
            <a:off x="1198181" y="2957665"/>
            <a:ext cx="9792471" cy="3171423"/>
          </a:xfrm>
        </p:spPr>
        <p:txBody>
          <a:bodyPr>
            <a:normAutofit/>
          </a:bodyPr>
          <a:lstStyle/>
          <a:p>
            <a:r>
              <a:rPr lang="en-US" sz="2000">
                <a:solidFill>
                  <a:srgbClr val="FFFFFF"/>
                </a:solidFill>
              </a:rPr>
              <a:t>Conduct a housing needs assessment.</a:t>
            </a:r>
          </a:p>
          <a:p>
            <a:r>
              <a:rPr lang="en-US" sz="2000">
                <a:solidFill>
                  <a:srgbClr val="FFFFFF"/>
                </a:solidFill>
              </a:rPr>
              <a:t>Engage community members to identify priorities.</a:t>
            </a:r>
          </a:p>
          <a:p>
            <a:r>
              <a:rPr lang="en-US" sz="2000">
                <a:solidFill>
                  <a:srgbClr val="FFFFFF"/>
                </a:solidFill>
              </a:rPr>
              <a:t>Develop a comprehensive housing strategy.</a:t>
            </a:r>
          </a:p>
          <a:p>
            <a:r>
              <a:rPr lang="en-US" sz="2000">
                <a:solidFill>
                  <a:srgbClr val="FFFFFF"/>
                </a:solidFill>
              </a:rPr>
              <a:t>Align planning with tribal cultural and economic goals.</a:t>
            </a:r>
          </a:p>
          <a:p>
            <a:r>
              <a:rPr lang="en-US" sz="2000">
                <a:solidFill>
                  <a:srgbClr val="FFFFFF"/>
                </a:solidFill>
              </a:rPr>
              <a:t>Source: Tribal Leaders Handbook on Homeownership (2023).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rry blue and green background&#10;&#10;Description automatically generated">
            <a:extLst>
              <a:ext uri="{FF2B5EF4-FFF2-40B4-BE49-F238E27FC236}">
                <a16:creationId xmlns:a16="http://schemas.microsoft.com/office/drawing/2014/main" id="{000C95C3-8260-60FD-5199-442E9AC0CFA2}"/>
              </a:ext>
            </a:extLst>
          </p:cNvPr>
          <p:cNvPicPr>
            <a:picLocks noChangeAspect="1"/>
          </p:cNvPicPr>
          <p:nvPr/>
        </p:nvPicPr>
        <p:blipFill>
          <a:blip r:embed="rId2">
            <a:alphaModFix amt="35000"/>
          </a:blip>
          <a:srcRect t="15730"/>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pPr>
              <a:lnSpc>
                <a:spcPct val="90000"/>
              </a:lnSpc>
            </a:pPr>
            <a:r>
              <a:rPr lang="en-US">
                <a:solidFill>
                  <a:srgbClr val="FFFFFF"/>
                </a:solidFill>
              </a:rPr>
              <a:t>Importance of Vision in Homeownership Initiatives</a:t>
            </a:r>
          </a:p>
        </p:txBody>
      </p:sp>
      <p:graphicFrame>
        <p:nvGraphicFramePr>
          <p:cNvPr id="15" name="Content Placeholder 2">
            <a:extLst>
              <a:ext uri="{FF2B5EF4-FFF2-40B4-BE49-F238E27FC236}">
                <a16:creationId xmlns:a16="http://schemas.microsoft.com/office/drawing/2014/main" id="{CC026E99-AE05-402D-C7BC-B1DA15B6295F}"/>
              </a:ext>
            </a:extLst>
          </p:cNvPr>
          <p:cNvGraphicFramePr>
            <a:graphicFrameLocks noGrp="1"/>
          </p:cNvGraphicFramePr>
          <p:nvPr>
            <p:ph idx="1"/>
            <p:extLst>
              <p:ext uri="{D42A27DB-BD31-4B8C-83A1-F6EECF244321}">
                <p14:modId xmlns:p14="http://schemas.microsoft.com/office/powerpoint/2010/main" val="38207363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2" name="Rectangle 21">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ulti-colored push pins connected by a black wire">
            <a:extLst>
              <a:ext uri="{FF2B5EF4-FFF2-40B4-BE49-F238E27FC236}">
                <a16:creationId xmlns:a16="http://schemas.microsoft.com/office/drawing/2014/main" id="{B88862A7-36AA-42C5-C2FD-6DF506238FD3}"/>
              </a:ext>
            </a:extLst>
          </p:cNvPr>
          <p:cNvPicPr>
            <a:picLocks noChangeAspect="1"/>
          </p:cNvPicPr>
          <p:nvPr/>
        </p:nvPicPr>
        <p:blipFill>
          <a:blip r:embed="rId3">
            <a:alphaModFix amt="60000"/>
          </a:blip>
          <a:srcRect r="40666" b="-1"/>
          <a:stretch/>
        </p:blipFill>
        <p:spPr>
          <a:xfrm>
            <a:off x="20" y="10"/>
            <a:ext cx="6095980" cy="6857990"/>
          </a:xfrm>
          <a:prstGeom prst="rect">
            <a:avLst/>
          </a:prstGeom>
        </p:spPr>
      </p:pic>
      <p:pic>
        <p:nvPicPr>
          <p:cNvPr id="4" name="Picture 3">
            <a:extLst>
              <a:ext uri="{FF2B5EF4-FFF2-40B4-BE49-F238E27FC236}">
                <a16:creationId xmlns:a16="http://schemas.microsoft.com/office/drawing/2014/main" id="{C083F606-FDD5-68DA-609A-652D4A05B8D2}"/>
              </a:ext>
            </a:extLst>
          </p:cNvPr>
          <p:cNvPicPr>
            <a:picLocks noChangeAspect="1"/>
          </p:cNvPicPr>
          <p:nvPr/>
        </p:nvPicPr>
        <p:blipFill>
          <a:blip r:embed="rId4">
            <a:alphaModFix amt="60000"/>
          </a:blip>
          <a:srcRect l="24705" r="24629"/>
          <a:stretch/>
        </p:blipFill>
        <p:spPr>
          <a:xfrm>
            <a:off x="6090245" y="10"/>
            <a:ext cx="6096000" cy="6857990"/>
          </a:xfrm>
          <a:prstGeom prst="rect">
            <a:avLst/>
          </a:prstGeom>
        </p:spPr>
      </p:pic>
      <p:sp>
        <p:nvSpPr>
          <p:cNvPr id="2" name="Title 1"/>
          <p:cNvSpPr>
            <a:spLocks noGrp="1"/>
          </p:cNvSpPr>
          <p:nvPr>
            <p:ph type="title"/>
          </p:nvPr>
        </p:nvSpPr>
        <p:spPr>
          <a:xfrm>
            <a:off x="7421224" y="557193"/>
            <a:ext cx="3453332" cy="2790331"/>
          </a:xfrm>
        </p:spPr>
        <p:txBody>
          <a:bodyPr anchor="b">
            <a:normAutofit/>
          </a:bodyPr>
          <a:lstStyle/>
          <a:p>
            <a:r>
              <a:rPr lang="en-US" sz="4800" dirty="0"/>
              <a:t>Overview</a:t>
            </a:r>
          </a:p>
        </p:txBody>
      </p:sp>
      <p:sp>
        <p:nvSpPr>
          <p:cNvPr id="3" name="Content Placeholder 2"/>
          <p:cNvSpPr>
            <a:spLocks noGrp="1"/>
          </p:cNvSpPr>
          <p:nvPr>
            <p:ph idx="1"/>
          </p:nvPr>
        </p:nvSpPr>
        <p:spPr>
          <a:xfrm>
            <a:off x="6096000" y="3510476"/>
            <a:ext cx="6090586" cy="2614231"/>
          </a:xfrm>
        </p:spPr>
        <p:txBody>
          <a:bodyPr anchor="t">
            <a:normAutofit/>
          </a:bodyPr>
          <a:lstStyle/>
          <a:p>
            <a:r>
              <a:rPr lang="en-US" sz="1800" b="1" dirty="0"/>
              <a:t>Objective: Equip tribal leaders with tools to foster homeownership.</a:t>
            </a:r>
          </a:p>
          <a:p>
            <a:r>
              <a:rPr lang="en-US" sz="1800" b="1" dirty="0"/>
              <a:t>Focus Areas:</a:t>
            </a:r>
          </a:p>
          <a:p>
            <a:r>
              <a:rPr lang="en-US" sz="1800" b="1" dirty="0"/>
              <a:t>Economic and cultural benefits of homeownership.</a:t>
            </a:r>
          </a:p>
          <a:p>
            <a:r>
              <a:rPr lang="en-US" sz="1800" b="1" dirty="0"/>
              <a:t>Overcoming challenges in Indian Country.</a:t>
            </a:r>
          </a:p>
          <a:p>
            <a:r>
              <a:rPr lang="en-US" sz="1800" b="1" dirty="0"/>
              <a:t>Strategies for tribal leadership.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anchor="ctr">
            <a:normAutofit/>
          </a:bodyPr>
          <a:lstStyle/>
          <a:p>
            <a:pPr>
              <a:lnSpc>
                <a:spcPct val="90000"/>
              </a:lnSpc>
            </a:pPr>
            <a:r>
              <a:rPr lang="en-US" sz="3700"/>
              <a:t>Role of Policy in Homeownership Initiatives</a:t>
            </a:r>
          </a:p>
        </p:txBody>
      </p:sp>
      <p:sp>
        <p:nvSpPr>
          <p:cNvPr id="3" name="Content Placeholder 2"/>
          <p:cNvSpPr>
            <a:spLocks noGrp="1"/>
          </p:cNvSpPr>
          <p:nvPr>
            <p:ph idx="1"/>
          </p:nvPr>
        </p:nvSpPr>
        <p:spPr>
          <a:xfrm>
            <a:off x="761802" y="2743200"/>
            <a:ext cx="4646905" cy="3613149"/>
          </a:xfrm>
        </p:spPr>
        <p:txBody>
          <a:bodyPr anchor="ctr">
            <a:normAutofit/>
          </a:bodyPr>
          <a:lstStyle/>
          <a:p>
            <a:r>
              <a:rPr lang="en-US" sz="2000"/>
              <a:t>Establishes a framework for consistent decision-making.</a:t>
            </a:r>
          </a:p>
          <a:p>
            <a:r>
              <a:rPr lang="en-US" sz="2000"/>
              <a:t>Addresses unique challenges on tribal lands, such as trust land issues.</a:t>
            </a:r>
          </a:p>
          <a:p>
            <a:r>
              <a:rPr lang="en-US" sz="2000"/>
              <a:t>Encourages partnerships with federal, state, and private entities.</a:t>
            </a:r>
          </a:p>
          <a:p>
            <a:r>
              <a:rPr lang="en-US" sz="2000"/>
              <a:t>Example: Policies to streamline mortgage lending on tribal lands.</a:t>
            </a:r>
          </a:p>
        </p:txBody>
      </p:sp>
      <p:pic>
        <p:nvPicPr>
          <p:cNvPr id="5" name="Picture 4" descr="Colorful carved figures of humans">
            <a:extLst>
              <a:ext uri="{FF2B5EF4-FFF2-40B4-BE49-F238E27FC236}">
                <a16:creationId xmlns:a16="http://schemas.microsoft.com/office/drawing/2014/main" id="{C6D1D715-91AF-F446-AC50-7809EDAA18C9}"/>
              </a:ext>
            </a:extLst>
          </p:cNvPr>
          <p:cNvPicPr>
            <a:picLocks noChangeAspect="1"/>
          </p:cNvPicPr>
          <p:nvPr/>
        </p:nvPicPr>
        <p:blipFill>
          <a:blip r:embed="rId2"/>
          <a:srcRect l="18414" r="18181" b="-1"/>
          <a:stretch/>
        </p:blipFill>
        <p:spPr>
          <a:xfrm>
            <a:off x="6096000" y="1"/>
            <a:ext cx="6102825"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anchor="ctr">
            <a:normAutofit/>
          </a:bodyPr>
          <a:lstStyle/>
          <a:p>
            <a:r>
              <a:rPr lang="en-US" sz="4000"/>
              <a:t>Developing Effective Housing Policies</a:t>
            </a:r>
          </a:p>
        </p:txBody>
      </p:sp>
      <p:sp>
        <p:nvSpPr>
          <p:cNvPr id="3" name="Content Placeholder 2"/>
          <p:cNvSpPr>
            <a:spLocks noGrp="1"/>
          </p:cNvSpPr>
          <p:nvPr>
            <p:ph idx="1"/>
          </p:nvPr>
        </p:nvSpPr>
        <p:spPr>
          <a:xfrm>
            <a:off x="761802" y="2743200"/>
            <a:ext cx="4646905" cy="3613149"/>
          </a:xfrm>
        </p:spPr>
        <p:txBody>
          <a:bodyPr anchor="ctr">
            <a:normAutofit/>
          </a:bodyPr>
          <a:lstStyle/>
          <a:p>
            <a:r>
              <a:rPr lang="en-US" sz="2000"/>
              <a:t>Align policies with tribal values and economic goals.</a:t>
            </a:r>
          </a:p>
          <a:p>
            <a:r>
              <a:rPr lang="en-US" sz="2000"/>
              <a:t>Streamline processes for land use and mortgage approvals.</a:t>
            </a:r>
          </a:p>
          <a:p>
            <a:r>
              <a:rPr lang="en-US" sz="2000"/>
              <a:t>Address barriers to financing on trust lands.</a:t>
            </a:r>
          </a:p>
          <a:p>
            <a:r>
              <a:rPr lang="en-US" sz="2000"/>
              <a:t>Example: Policies supporting HUD Section 184 Loan Program.</a:t>
            </a:r>
          </a:p>
        </p:txBody>
      </p:sp>
      <p:pic>
        <p:nvPicPr>
          <p:cNvPr id="5" name="Picture 4" descr="Houses on a mountain">
            <a:extLst>
              <a:ext uri="{FF2B5EF4-FFF2-40B4-BE49-F238E27FC236}">
                <a16:creationId xmlns:a16="http://schemas.microsoft.com/office/drawing/2014/main" id="{C013125D-9363-528F-BBBC-EC90196CA92E}"/>
              </a:ext>
            </a:extLst>
          </p:cNvPr>
          <p:cNvPicPr>
            <a:picLocks noChangeAspect="1"/>
          </p:cNvPicPr>
          <p:nvPr/>
        </p:nvPicPr>
        <p:blipFill>
          <a:blip r:embed="rId2"/>
          <a:srcRect l="21314" r="19285" b="-2"/>
          <a:stretch/>
        </p:blipFill>
        <p:spPr>
          <a:xfrm>
            <a:off x="6096000" y="1"/>
            <a:ext cx="6102825"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Strategies for Policy Development</a:t>
            </a:r>
          </a:p>
        </p:txBody>
      </p:sp>
      <p:graphicFrame>
        <p:nvGraphicFramePr>
          <p:cNvPr id="5" name="Content Placeholder 2">
            <a:extLst>
              <a:ext uri="{FF2B5EF4-FFF2-40B4-BE49-F238E27FC236}">
                <a16:creationId xmlns:a16="http://schemas.microsoft.com/office/drawing/2014/main" id="{62625DA2-C76B-E1C0-BB48-0C87430EC567}"/>
              </a:ext>
            </a:extLst>
          </p:cNvPr>
          <p:cNvGraphicFramePr>
            <a:graphicFrameLocks noGrp="1"/>
          </p:cNvGraphicFramePr>
          <p:nvPr>
            <p:ph idx="1"/>
            <p:extLst>
              <p:ext uri="{D42A27DB-BD31-4B8C-83A1-F6EECF244321}">
                <p14:modId xmlns:p14="http://schemas.microsoft.com/office/powerpoint/2010/main" val="245115584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03409" y="762001"/>
            <a:ext cx="4156512" cy="1708244"/>
          </a:xfrm>
        </p:spPr>
        <p:txBody>
          <a:bodyPr anchor="ctr">
            <a:normAutofit/>
          </a:bodyPr>
          <a:lstStyle/>
          <a:p>
            <a:r>
              <a:rPr lang="en-US" sz="3700" dirty="0"/>
              <a:t>Strategic Planning for Homeownership</a:t>
            </a:r>
          </a:p>
        </p:txBody>
      </p:sp>
      <p:pic>
        <p:nvPicPr>
          <p:cNvPr id="4" name="Picture 3">
            <a:extLst>
              <a:ext uri="{FF2B5EF4-FFF2-40B4-BE49-F238E27FC236}">
                <a16:creationId xmlns:a16="http://schemas.microsoft.com/office/drawing/2014/main" id="{7C92CEC7-C5BE-5039-AE71-23136C112DC5}"/>
              </a:ext>
            </a:extLst>
          </p:cNvPr>
          <p:cNvPicPr>
            <a:picLocks noChangeAspect="1"/>
          </p:cNvPicPr>
          <p:nvPr/>
        </p:nvPicPr>
        <p:blipFill>
          <a:blip r:embed="rId2"/>
          <a:srcRect l="16667" r="16667"/>
          <a:stretch/>
        </p:blipFill>
        <p:spPr>
          <a:xfrm>
            <a:off x="-1" y="-2"/>
            <a:ext cx="6096001" cy="6858002"/>
          </a:xfrm>
          <a:prstGeom prst="rect">
            <a:avLst/>
          </a:prstGeom>
        </p:spPr>
      </p:pic>
      <p:graphicFrame>
        <p:nvGraphicFramePr>
          <p:cNvPr id="5" name="Content Placeholder 2">
            <a:extLst>
              <a:ext uri="{FF2B5EF4-FFF2-40B4-BE49-F238E27FC236}">
                <a16:creationId xmlns:a16="http://schemas.microsoft.com/office/drawing/2014/main" id="{D5F3CE63-8AFF-E161-85E1-780527F5A87D}"/>
              </a:ext>
            </a:extLst>
          </p:cNvPr>
          <p:cNvGraphicFramePr>
            <a:graphicFrameLocks noGrp="1"/>
          </p:cNvGraphicFramePr>
          <p:nvPr>
            <p:ph idx="1"/>
            <p:extLst>
              <p:ext uri="{D42A27DB-BD31-4B8C-83A1-F6EECF244321}">
                <p14:modId xmlns:p14="http://schemas.microsoft.com/office/powerpoint/2010/main" val="1881985848"/>
              </p:ext>
            </p:extLst>
          </p:nvPr>
        </p:nvGraphicFramePr>
        <p:xfrm>
          <a:off x="6803409" y="2470245"/>
          <a:ext cx="4156512" cy="376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296" y="329184"/>
            <a:ext cx="6894576" cy="1783080"/>
          </a:xfrm>
        </p:spPr>
        <p:txBody>
          <a:bodyPr anchor="b">
            <a:normAutofit/>
          </a:bodyPr>
          <a:lstStyle/>
          <a:p>
            <a:r>
              <a:rPr lang="en-US" sz="5000"/>
              <a:t>Importance of Community Engagement</a:t>
            </a:r>
          </a:p>
        </p:txBody>
      </p:sp>
      <p:pic>
        <p:nvPicPr>
          <p:cNvPr id="5" name="Picture 4">
            <a:extLst>
              <a:ext uri="{FF2B5EF4-FFF2-40B4-BE49-F238E27FC236}">
                <a16:creationId xmlns:a16="http://schemas.microsoft.com/office/drawing/2014/main" id="{F05709A3-9133-0765-EE71-01B99BB09BBD}"/>
              </a:ext>
            </a:extLst>
          </p:cNvPr>
          <p:cNvPicPr>
            <a:picLocks noChangeAspect="1"/>
          </p:cNvPicPr>
          <p:nvPr/>
        </p:nvPicPr>
        <p:blipFill>
          <a:blip r:embed="rId2"/>
          <a:srcRect l="27841" r="2784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6" y="2706624"/>
            <a:ext cx="6894576" cy="3483864"/>
          </a:xfrm>
        </p:spPr>
        <p:txBody>
          <a:bodyPr>
            <a:normAutofit/>
          </a:bodyPr>
          <a:lstStyle/>
          <a:p>
            <a:r>
              <a:rPr lang="en-US" sz="2200"/>
              <a:t>Builds trust and buy-in for homeownership programs.</a:t>
            </a:r>
          </a:p>
          <a:p>
            <a:r>
              <a:rPr lang="en-US" sz="2200"/>
              <a:t>Ensures that initiatives align with community needs and values.</a:t>
            </a:r>
          </a:p>
          <a:p>
            <a:r>
              <a:rPr lang="en-US" sz="2200"/>
              <a:t>Empowers members with a sense of ownership and responsibility.</a:t>
            </a:r>
          </a:p>
          <a:p>
            <a:r>
              <a:rPr lang="en-US" sz="2200"/>
              <a:t>Example: Hosting town halls and focus groups.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400"/>
              <a:t>Phase 2: Preparation</a:t>
            </a:r>
          </a:p>
        </p:txBody>
      </p:sp>
      <p:pic>
        <p:nvPicPr>
          <p:cNvPr id="4" name="Picture 3">
            <a:extLst>
              <a:ext uri="{FF2B5EF4-FFF2-40B4-BE49-F238E27FC236}">
                <a16:creationId xmlns:a16="http://schemas.microsoft.com/office/drawing/2014/main" id="{590DAABF-43B3-F8BA-08A4-7E3EB5BE80AD}"/>
              </a:ext>
            </a:extLst>
          </p:cNvPr>
          <p:cNvPicPr>
            <a:picLocks noChangeAspect="1"/>
          </p:cNvPicPr>
          <p:nvPr/>
        </p:nvPicPr>
        <p:blipFill>
          <a:blip r:embed="rId2"/>
          <a:srcRect l="2114" r="517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5FA6CB9-1FE7-6E12-CA85-64B63E307FFE}"/>
              </a:ext>
            </a:extLst>
          </p:cNvPr>
          <p:cNvGraphicFramePr>
            <a:graphicFrameLocks noGrp="1"/>
          </p:cNvGraphicFramePr>
          <p:nvPr>
            <p:ph idx="1"/>
            <p:extLst>
              <p:ext uri="{D42A27DB-BD31-4B8C-83A1-F6EECF244321}">
                <p14:modId xmlns:p14="http://schemas.microsoft.com/office/powerpoint/2010/main" val="3479618987"/>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pPr>
              <a:lnSpc>
                <a:spcPct val="90000"/>
              </a:lnSpc>
            </a:pPr>
            <a:r>
              <a:rPr lang="en-US" sz="4200"/>
              <a:t>Education in Homeownership Initiatives</a:t>
            </a:r>
          </a:p>
        </p:txBody>
      </p:sp>
      <p:pic>
        <p:nvPicPr>
          <p:cNvPr id="4" name="Picture 3" descr="A white board with writing on it&#10;&#10;Description automatically generated">
            <a:extLst>
              <a:ext uri="{FF2B5EF4-FFF2-40B4-BE49-F238E27FC236}">
                <a16:creationId xmlns:a16="http://schemas.microsoft.com/office/drawing/2014/main" id="{5C40B8F7-4B17-D023-94E8-A711158C7ADA}"/>
              </a:ext>
            </a:extLst>
          </p:cNvPr>
          <p:cNvPicPr>
            <a:picLocks noChangeAspect="1"/>
          </p:cNvPicPr>
          <p:nvPr/>
        </p:nvPicPr>
        <p:blipFill>
          <a:blip r:embed="rId2"/>
          <a:srcRect l="5205" r="1146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2">
            <a:extLst>
              <a:ext uri="{FF2B5EF4-FFF2-40B4-BE49-F238E27FC236}">
                <a16:creationId xmlns:a16="http://schemas.microsoft.com/office/drawing/2014/main" id="{87C16A79-B9DD-3743-9796-FE0E6B7F5C23}"/>
              </a:ext>
            </a:extLst>
          </p:cNvPr>
          <p:cNvGraphicFramePr>
            <a:graphicFrameLocks noGrp="1"/>
          </p:cNvGraphicFramePr>
          <p:nvPr>
            <p:ph idx="1"/>
            <p:extLst>
              <p:ext uri="{D42A27DB-BD31-4B8C-83A1-F6EECF244321}">
                <p14:modId xmlns:p14="http://schemas.microsoft.com/office/powerpoint/2010/main" val="616071173"/>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400"/>
              <a:t>Phase 3: Securing Funding</a:t>
            </a:r>
          </a:p>
        </p:txBody>
      </p:sp>
      <p:pic>
        <p:nvPicPr>
          <p:cNvPr id="5" name="Picture 4" descr="Calculator, pen, compass, money and a paper with graphs printed on it">
            <a:extLst>
              <a:ext uri="{FF2B5EF4-FFF2-40B4-BE49-F238E27FC236}">
                <a16:creationId xmlns:a16="http://schemas.microsoft.com/office/drawing/2014/main" id="{A0DDD032-DC6C-8AFE-E355-52CAFD6B0ADD}"/>
              </a:ext>
            </a:extLst>
          </p:cNvPr>
          <p:cNvPicPr>
            <a:picLocks noChangeAspect="1"/>
          </p:cNvPicPr>
          <p:nvPr/>
        </p:nvPicPr>
        <p:blipFill>
          <a:blip r:embed="rId2"/>
          <a:srcRect l="31653" r="2743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US" sz="2200"/>
              <a:t>Leverage federal programs like HUD Section 184 loans.</a:t>
            </a:r>
          </a:p>
          <a:p>
            <a:r>
              <a:rPr lang="en-US" sz="2200"/>
              <a:t>Apply for NAHASDA Indian Housing Block Grants.</a:t>
            </a:r>
          </a:p>
          <a:p>
            <a:r>
              <a:rPr lang="en-US" sz="2200"/>
              <a:t>Explore partnerships with banks and financial institutions.</a:t>
            </a:r>
          </a:p>
          <a:p>
            <a:r>
              <a:rPr lang="en-US" sz="2200"/>
              <a:t>Utilize tribal funds to supplement external resources.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400"/>
              <a:t>Leveraging Resources Effectively</a:t>
            </a:r>
          </a:p>
        </p:txBody>
      </p:sp>
      <p:pic>
        <p:nvPicPr>
          <p:cNvPr id="5" name="Picture 4" descr="An arrow on a line map">
            <a:extLst>
              <a:ext uri="{FF2B5EF4-FFF2-40B4-BE49-F238E27FC236}">
                <a16:creationId xmlns:a16="http://schemas.microsoft.com/office/drawing/2014/main" id="{CA031A4C-1773-15F3-44B9-0A1C93313AF3}"/>
              </a:ext>
            </a:extLst>
          </p:cNvPr>
          <p:cNvPicPr>
            <a:picLocks noChangeAspect="1"/>
          </p:cNvPicPr>
          <p:nvPr/>
        </p:nvPicPr>
        <p:blipFill>
          <a:blip r:embed="rId2"/>
          <a:srcRect l="1589" r="5308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US" sz="2200"/>
              <a:t>Combine tribal funds with external grants for maximum impact.</a:t>
            </a:r>
          </a:p>
          <a:p>
            <a:r>
              <a:rPr lang="en-US" sz="2200"/>
              <a:t>Collaborate with state and private entities for additional resources.</a:t>
            </a:r>
          </a:p>
          <a:p>
            <a:r>
              <a:rPr lang="en-US" sz="2200"/>
              <a:t>Example: Matching tribal funds with HUD Section 184 loans.</a:t>
            </a:r>
          </a:p>
          <a:p>
            <a:r>
              <a:rPr lang="en-US" sz="2200"/>
              <a:t>Result: Expanded housing opportunities for tribal members.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1803" y="350196"/>
            <a:ext cx="4646904" cy="1624520"/>
          </a:xfrm>
        </p:spPr>
        <p:txBody>
          <a:bodyPr anchor="ctr">
            <a:normAutofit/>
          </a:bodyPr>
          <a:lstStyle/>
          <a:p>
            <a:r>
              <a:rPr lang="en-US" sz="4000"/>
              <a:t>Importance of Partnerships</a:t>
            </a:r>
          </a:p>
        </p:txBody>
      </p:sp>
      <p:sp>
        <p:nvSpPr>
          <p:cNvPr id="3" name="Content Placeholder 2"/>
          <p:cNvSpPr>
            <a:spLocks noGrp="1"/>
          </p:cNvSpPr>
          <p:nvPr>
            <p:ph idx="1"/>
          </p:nvPr>
        </p:nvSpPr>
        <p:spPr>
          <a:xfrm>
            <a:off x="761802" y="2743200"/>
            <a:ext cx="4646905" cy="3613149"/>
          </a:xfrm>
        </p:spPr>
        <p:txBody>
          <a:bodyPr anchor="ctr">
            <a:normAutofit/>
          </a:bodyPr>
          <a:lstStyle/>
          <a:p>
            <a:r>
              <a:rPr lang="en-US" sz="2000"/>
              <a:t>Partnerships bring additional resources and expertise.</a:t>
            </a:r>
          </a:p>
          <a:p>
            <a:r>
              <a:rPr lang="en-US" sz="2000"/>
              <a:t>Collaboration enhances program visibility and effectiveness.</a:t>
            </a:r>
          </a:p>
          <a:p>
            <a:r>
              <a:rPr lang="en-US" sz="2000"/>
              <a:t>Examples include partnerships with Native CDFIs and local lenders.</a:t>
            </a:r>
          </a:p>
          <a:p>
            <a:r>
              <a:rPr lang="en-US" sz="2000"/>
              <a:t>Successful partnerships often lead to sustainable housing initiatives.</a:t>
            </a:r>
          </a:p>
        </p:txBody>
      </p:sp>
      <p:pic>
        <p:nvPicPr>
          <p:cNvPr id="5" name="Picture 4">
            <a:extLst>
              <a:ext uri="{FF2B5EF4-FFF2-40B4-BE49-F238E27FC236}">
                <a16:creationId xmlns:a16="http://schemas.microsoft.com/office/drawing/2014/main" id="{7E1758CB-64D6-1A4C-7D64-F97358D1C5D4}"/>
              </a:ext>
            </a:extLst>
          </p:cNvPr>
          <p:cNvPicPr>
            <a:picLocks noChangeAspect="1"/>
          </p:cNvPicPr>
          <p:nvPr/>
        </p:nvPicPr>
        <p:blipFill>
          <a:blip r:embed="rId2"/>
          <a:srcRect l="12585" r="17115" b="2"/>
          <a:stretch/>
        </p:blipFill>
        <p:spPr>
          <a:xfrm>
            <a:off x="6096000" y="1"/>
            <a:ext cx="6102825"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8557" y="1138036"/>
            <a:ext cx="5444382" cy="1402470"/>
          </a:xfrm>
        </p:spPr>
        <p:txBody>
          <a:bodyPr anchor="t">
            <a:normAutofit/>
          </a:bodyPr>
          <a:lstStyle/>
          <a:p>
            <a:pPr>
              <a:lnSpc>
                <a:spcPct val="90000"/>
              </a:lnSpc>
            </a:pPr>
            <a:r>
              <a:rPr lang="en-US" sz="3000" dirty="0"/>
              <a:t>The Importance of Homeownership in Tribal Communities</a:t>
            </a:r>
          </a:p>
        </p:txBody>
      </p:sp>
      <p:pic>
        <p:nvPicPr>
          <p:cNvPr id="5" name="Picture 4" descr="Keys to a home">
            <a:extLst>
              <a:ext uri="{FF2B5EF4-FFF2-40B4-BE49-F238E27FC236}">
                <a16:creationId xmlns:a16="http://schemas.microsoft.com/office/drawing/2014/main" id="{09E8D709-3AEB-BFC7-1E37-A5CEA9444815}"/>
              </a:ext>
            </a:extLst>
          </p:cNvPr>
          <p:cNvPicPr>
            <a:picLocks noChangeAspect="1"/>
          </p:cNvPicPr>
          <p:nvPr/>
        </p:nvPicPr>
        <p:blipFill>
          <a:blip r:embed="rId2"/>
          <a:srcRect l="38727" r="11135"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868557" y="2551176"/>
            <a:ext cx="5444382" cy="3591207"/>
          </a:xfrm>
        </p:spPr>
        <p:txBody>
          <a:bodyPr>
            <a:normAutofit/>
          </a:bodyPr>
          <a:lstStyle/>
          <a:p>
            <a:pPr marL="0" indent="0">
              <a:buNone/>
            </a:pPr>
            <a:r>
              <a:rPr lang="en-US" sz="2000" b="1" dirty="0"/>
              <a:t>Key Benefits:</a:t>
            </a:r>
          </a:p>
          <a:p>
            <a:r>
              <a:rPr lang="en-US" sz="2000" dirty="0"/>
              <a:t>Economic stability.</a:t>
            </a:r>
          </a:p>
          <a:p>
            <a:r>
              <a:rPr lang="en-US" sz="2000" dirty="0"/>
              <a:t>Cultural preservation.</a:t>
            </a:r>
          </a:p>
          <a:p>
            <a:r>
              <a:rPr lang="en-US" sz="2000" dirty="0"/>
              <a:t>Community well-being.</a:t>
            </a:r>
          </a:p>
          <a:p>
            <a:endParaRPr lang="en-US" sz="2000" dirty="0"/>
          </a:p>
          <a:p>
            <a:pPr marL="0" indent="0">
              <a:buNone/>
            </a:pPr>
            <a:r>
              <a:rPr lang="en-US" sz="2000" b="1" dirty="0"/>
              <a:t>Challenges:</a:t>
            </a:r>
          </a:p>
          <a:p>
            <a:r>
              <a:rPr lang="en-US" sz="2000" dirty="0"/>
              <a:t>Poverty and overcrowding.</a:t>
            </a:r>
          </a:p>
          <a:p>
            <a:r>
              <a:rPr lang="en-US" sz="2000" dirty="0"/>
              <a:t>Lack of basic amenities.</a:t>
            </a:r>
          </a:p>
          <a:p>
            <a:r>
              <a:rPr lang="en-US" sz="2000" dirty="0"/>
              <a:t>Complex regulatory environments.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5400"/>
              <a:t>Building Federal Partnerships</a:t>
            </a:r>
          </a:p>
        </p:txBody>
      </p:sp>
      <p:pic>
        <p:nvPicPr>
          <p:cNvPr id="5" name="Picture 4" descr="A midsection of a person holding a miniature house">
            <a:extLst>
              <a:ext uri="{FF2B5EF4-FFF2-40B4-BE49-F238E27FC236}">
                <a16:creationId xmlns:a16="http://schemas.microsoft.com/office/drawing/2014/main" id="{1EB10FAB-EDFF-4D49-8302-96C606AB2C96}"/>
              </a:ext>
            </a:extLst>
          </p:cNvPr>
          <p:cNvPicPr>
            <a:picLocks noChangeAspect="1"/>
          </p:cNvPicPr>
          <p:nvPr/>
        </p:nvPicPr>
        <p:blipFill>
          <a:blip r:embed="rId2"/>
          <a:srcRect l="29443" r="2777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US" sz="2200"/>
              <a:t>Utilize programs like HUD's Section 184 Loan Guarantee.</a:t>
            </a:r>
          </a:p>
          <a:p>
            <a:r>
              <a:rPr lang="en-US" sz="2200"/>
              <a:t>Apply for funding through NAHASDA Indian Housing Block Grants.</a:t>
            </a:r>
          </a:p>
          <a:p>
            <a:r>
              <a:rPr lang="en-US" sz="2200"/>
              <a:t>Engage with USDA Rural Development for housing loans.</a:t>
            </a:r>
          </a:p>
          <a:p>
            <a:r>
              <a:rPr lang="en-US" sz="2200"/>
              <a:t>Advocate for consistent funding and regulatory support.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1675623"/>
          </a:xfrm>
        </p:spPr>
        <p:txBody>
          <a:bodyPr anchor="b">
            <a:normAutofit/>
          </a:bodyPr>
          <a:lstStyle/>
          <a:p>
            <a:r>
              <a:rPr lang="en-US" sz="4000"/>
              <a:t>Leveraging Federal Programs</a:t>
            </a:r>
          </a:p>
        </p:txBody>
      </p:sp>
      <p:pic>
        <p:nvPicPr>
          <p:cNvPr id="14" name="Picture 13">
            <a:extLst>
              <a:ext uri="{FF2B5EF4-FFF2-40B4-BE49-F238E27FC236}">
                <a16:creationId xmlns:a16="http://schemas.microsoft.com/office/drawing/2014/main" id="{73C820AE-E36B-E539-849D-26791E64D4B3}"/>
              </a:ext>
            </a:extLst>
          </p:cNvPr>
          <p:cNvPicPr>
            <a:picLocks noChangeAspect="1"/>
          </p:cNvPicPr>
          <p:nvPr/>
        </p:nvPicPr>
        <p:blipFill>
          <a:blip r:embed="rId2"/>
          <a:srcRect l="27053" r="27053"/>
          <a:stretch/>
        </p:blipFill>
        <p:spPr>
          <a:xfrm>
            <a:off x="1" y="10"/>
            <a:ext cx="4196496" cy="6857990"/>
          </a:xfrm>
          <a:prstGeom prst="rect">
            <a:avLst/>
          </a:prstGeom>
          <a:effectLst/>
        </p:spPr>
      </p:pic>
      <p:sp>
        <p:nvSpPr>
          <p:cNvPr id="3" name="Content Placeholder 2"/>
          <p:cNvSpPr>
            <a:spLocks noGrp="1"/>
          </p:cNvSpPr>
          <p:nvPr>
            <p:ph idx="1"/>
          </p:nvPr>
        </p:nvSpPr>
        <p:spPr>
          <a:xfrm>
            <a:off x="4553734" y="2409830"/>
            <a:ext cx="6798539" cy="3705217"/>
          </a:xfrm>
        </p:spPr>
        <p:txBody>
          <a:bodyPr>
            <a:normAutofit/>
          </a:bodyPr>
          <a:lstStyle/>
          <a:p>
            <a:r>
              <a:rPr lang="en-US" sz="2000"/>
              <a:t>HUD Section 184 Loan Guarantee Program:</a:t>
            </a:r>
          </a:p>
          <a:p>
            <a:r>
              <a:rPr lang="en-US" sz="2000"/>
              <a:t>  Provides low-interest loans for Native borrowers.</a:t>
            </a:r>
          </a:p>
          <a:p>
            <a:r>
              <a:rPr lang="en-US" sz="2000"/>
              <a:t>USDA Rural Development Loans:</a:t>
            </a:r>
          </a:p>
          <a:p>
            <a:r>
              <a:rPr lang="en-US" sz="2000"/>
              <a:t>  Supports homeownership in rural tribal areas.</a:t>
            </a:r>
          </a:p>
          <a:p>
            <a:r>
              <a:rPr lang="en-US" sz="2000"/>
              <a:t>NAHASDA Block Grants:</a:t>
            </a:r>
          </a:p>
          <a:p>
            <a:r>
              <a:rPr lang="en-US" sz="2000"/>
              <a:t>  Funds housing development tailored to tribal needs.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1675623"/>
          </a:xfrm>
        </p:spPr>
        <p:txBody>
          <a:bodyPr anchor="b">
            <a:normAutofit/>
          </a:bodyPr>
          <a:lstStyle/>
          <a:p>
            <a:r>
              <a:rPr lang="en-US" sz="4000"/>
              <a:t>Leveraging State and Private Partnerships</a:t>
            </a:r>
          </a:p>
        </p:txBody>
      </p:sp>
      <p:pic>
        <p:nvPicPr>
          <p:cNvPr id="6" name="Picture 5">
            <a:extLst>
              <a:ext uri="{FF2B5EF4-FFF2-40B4-BE49-F238E27FC236}">
                <a16:creationId xmlns:a16="http://schemas.microsoft.com/office/drawing/2014/main" id="{EB92FE94-159B-F68A-2B38-BA98D797B51E}"/>
              </a:ext>
            </a:extLst>
          </p:cNvPr>
          <p:cNvPicPr>
            <a:picLocks noChangeAspect="1"/>
          </p:cNvPicPr>
          <p:nvPr/>
        </p:nvPicPr>
        <p:blipFill>
          <a:blip r:embed="rId3"/>
          <a:srcRect l="27042" r="27042"/>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204FC3B5-7432-427F-136A-4AC160F5AF7C}"/>
              </a:ext>
            </a:extLst>
          </p:cNvPr>
          <p:cNvGraphicFramePr>
            <a:graphicFrameLocks noGrp="1"/>
          </p:cNvGraphicFramePr>
          <p:nvPr>
            <p:ph idx="1"/>
            <p:extLst>
              <p:ext uri="{D42A27DB-BD31-4B8C-83A1-F6EECF244321}">
                <p14:modId xmlns:p14="http://schemas.microsoft.com/office/powerpoint/2010/main" val="774862100"/>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1675623"/>
          </a:xfrm>
        </p:spPr>
        <p:txBody>
          <a:bodyPr anchor="b">
            <a:normAutofit/>
          </a:bodyPr>
          <a:lstStyle/>
          <a:p>
            <a:r>
              <a:rPr lang="en-US" sz="4000"/>
              <a:t>Leveraging Funding and Resources</a:t>
            </a:r>
          </a:p>
        </p:txBody>
      </p:sp>
      <p:pic>
        <p:nvPicPr>
          <p:cNvPr id="6" name="Picture 5">
            <a:extLst>
              <a:ext uri="{FF2B5EF4-FFF2-40B4-BE49-F238E27FC236}">
                <a16:creationId xmlns:a16="http://schemas.microsoft.com/office/drawing/2014/main" id="{6932CFBF-A518-90F6-F064-C6D53EC305A5}"/>
              </a:ext>
            </a:extLst>
          </p:cNvPr>
          <p:cNvPicPr>
            <a:picLocks noChangeAspect="1"/>
          </p:cNvPicPr>
          <p:nvPr/>
        </p:nvPicPr>
        <p:blipFill>
          <a:blip r:embed="rId2"/>
          <a:srcRect l="12420" r="12420"/>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1E3FF6BD-76F1-17FE-7414-2F96001BB11B}"/>
              </a:ext>
            </a:extLst>
          </p:cNvPr>
          <p:cNvGraphicFramePr>
            <a:graphicFrameLocks noGrp="1"/>
          </p:cNvGraphicFramePr>
          <p:nvPr>
            <p:ph idx="1"/>
            <p:extLst>
              <p:ext uri="{D42A27DB-BD31-4B8C-83A1-F6EECF244321}">
                <p14:modId xmlns:p14="http://schemas.microsoft.com/office/powerpoint/2010/main" val="1299342362"/>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03409" y="762001"/>
            <a:ext cx="4156512" cy="1708244"/>
          </a:xfrm>
        </p:spPr>
        <p:txBody>
          <a:bodyPr anchor="ctr">
            <a:normAutofit/>
          </a:bodyPr>
          <a:lstStyle/>
          <a:p>
            <a:pPr>
              <a:lnSpc>
                <a:spcPct val="90000"/>
              </a:lnSpc>
            </a:pPr>
            <a:r>
              <a:rPr lang="en-US" sz="3700"/>
              <a:t>Phase 4: Construction and Development</a:t>
            </a:r>
          </a:p>
        </p:txBody>
      </p:sp>
      <p:pic>
        <p:nvPicPr>
          <p:cNvPr id="5" name="Picture 4">
            <a:extLst>
              <a:ext uri="{FF2B5EF4-FFF2-40B4-BE49-F238E27FC236}">
                <a16:creationId xmlns:a16="http://schemas.microsoft.com/office/drawing/2014/main" id="{6222596A-5897-4370-64EE-4E0386DC7832}"/>
              </a:ext>
            </a:extLst>
          </p:cNvPr>
          <p:cNvPicPr>
            <a:picLocks noChangeAspect="1"/>
          </p:cNvPicPr>
          <p:nvPr/>
        </p:nvPicPr>
        <p:blipFill>
          <a:blip r:embed="rId2"/>
          <a:srcRect l="8878" r="25123"/>
          <a:stretch/>
        </p:blipFill>
        <p:spPr>
          <a:xfrm>
            <a:off x="-1" y="-2"/>
            <a:ext cx="6096001" cy="6858002"/>
          </a:xfrm>
          <a:prstGeom prst="rect">
            <a:avLst/>
          </a:prstGeom>
        </p:spPr>
      </p:pic>
      <p:sp>
        <p:nvSpPr>
          <p:cNvPr id="3" name="Content Placeholder 2"/>
          <p:cNvSpPr>
            <a:spLocks noGrp="1"/>
          </p:cNvSpPr>
          <p:nvPr>
            <p:ph idx="1"/>
          </p:nvPr>
        </p:nvSpPr>
        <p:spPr>
          <a:xfrm>
            <a:off x="6803409" y="2470245"/>
            <a:ext cx="4156512" cy="3769835"/>
          </a:xfrm>
        </p:spPr>
        <p:txBody>
          <a:bodyPr anchor="ctr">
            <a:normAutofit/>
          </a:bodyPr>
          <a:lstStyle/>
          <a:p>
            <a:r>
              <a:rPr lang="en-US" sz="2000"/>
              <a:t>Design homes that reflect tribal culture and needs.</a:t>
            </a:r>
          </a:p>
          <a:p>
            <a:r>
              <a:rPr lang="en-US" sz="2000"/>
              <a:t>Address infrastructure challenges like water and roads.</a:t>
            </a:r>
          </a:p>
          <a:p>
            <a:r>
              <a:rPr lang="en-US" sz="2000"/>
              <a:t>Hire and train tribal members to support local employment.</a:t>
            </a:r>
          </a:p>
          <a:p>
            <a:r>
              <a:rPr lang="en-US" sz="2000"/>
              <a:t>Example: Sweat equity programs to reduce construction costs.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pPr>
              <a:lnSpc>
                <a:spcPct val="90000"/>
              </a:lnSpc>
            </a:pPr>
            <a:r>
              <a:rPr lang="en-US" sz="4600"/>
              <a:t>Addressing Infrastructure Challenges</a:t>
            </a:r>
          </a:p>
        </p:txBody>
      </p:sp>
      <p:pic>
        <p:nvPicPr>
          <p:cNvPr id="5" name="Picture 4">
            <a:extLst>
              <a:ext uri="{FF2B5EF4-FFF2-40B4-BE49-F238E27FC236}">
                <a16:creationId xmlns:a16="http://schemas.microsoft.com/office/drawing/2014/main" id="{D48DDD18-48C6-9856-C748-4473B264C093}"/>
              </a:ext>
            </a:extLst>
          </p:cNvPr>
          <p:cNvPicPr>
            <a:picLocks noChangeAspect="1"/>
          </p:cNvPicPr>
          <p:nvPr/>
        </p:nvPicPr>
        <p:blipFill>
          <a:blip r:embed="rId2"/>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r>
              <a:rPr lang="en-US" sz="2200"/>
              <a:t>Invest in essential infrastructure: roads, water, and electricity.</a:t>
            </a:r>
          </a:p>
          <a:p>
            <a:r>
              <a:rPr lang="en-US" sz="2200"/>
              <a:t>Partner with federal agencies to address large-scale needs.</a:t>
            </a:r>
          </a:p>
          <a:p>
            <a:r>
              <a:rPr lang="en-US" sz="2200"/>
              <a:t>Incorporate renewable energy solutions for cost-effective housing.</a:t>
            </a:r>
          </a:p>
          <a:p>
            <a:r>
              <a:rPr lang="en-US" sz="2200"/>
              <a:t>Example: Solar-powered housing projects in rural tribal areas.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9" name="Oval 28">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258846" y="630935"/>
            <a:ext cx="5867716" cy="3050025"/>
          </a:xfrm>
          <a:noFill/>
        </p:spPr>
        <p:txBody>
          <a:bodyPr anchor="b">
            <a:normAutofit/>
          </a:bodyPr>
          <a:lstStyle/>
          <a:p>
            <a:pPr algn="l"/>
            <a:r>
              <a:rPr lang="en-US" sz="4800">
                <a:solidFill>
                  <a:schemeClr val="bg1"/>
                </a:solidFill>
              </a:rPr>
              <a:t>Phase 5: Homeownership and Sustaining Success</a:t>
            </a:r>
          </a:p>
        </p:txBody>
      </p:sp>
      <p:sp>
        <p:nvSpPr>
          <p:cNvPr id="36" name="Rectangle 35">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9" name="Straight Connector 38">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7" name="Straight Connector 46">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3" descr="A person standing next to a white board with a map&#10;&#10;Description automatically generated">
            <a:extLst>
              <a:ext uri="{FF2B5EF4-FFF2-40B4-BE49-F238E27FC236}">
                <a16:creationId xmlns:a16="http://schemas.microsoft.com/office/drawing/2014/main" id="{25C903C7-46B9-F9C9-DE13-F87B33AC6FCB}"/>
              </a:ext>
            </a:extLst>
          </p:cNvPr>
          <p:cNvPicPr>
            <a:picLocks noChangeAspect="1"/>
          </p:cNvPicPr>
          <p:nvPr/>
        </p:nvPicPr>
        <p:blipFill>
          <a:blip r:embed="rId2"/>
          <a:srcRect r="44428"/>
          <a:stretch/>
        </p:blipFill>
        <p:spPr>
          <a:xfrm>
            <a:off x="695408" y="706170"/>
            <a:ext cx="4024499" cy="5431517"/>
          </a:xfrm>
          <a:prstGeom prst="rect">
            <a:avLst/>
          </a:prstGeom>
        </p:spPr>
      </p:pic>
      <p:grpSp>
        <p:nvGrpSpPr>
          <p:cNvPr id="52" name="Group 51">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53" name="Straight Connector 52">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9B1AB542-8F87-D427-D59D-59E60AFC8AF4}"/>
              </a:ext>
            </a:extLst>
          </p:cNvPr>
          <p:cNvGraphicFramePr>
            <a:graphicFrameLocks noGrp="1"/>
          </p:cNvGraphicFramePr>
          <p:nvPr>
            <p:ph idx="1"/>
            <p:extLst>
              <p:ext uri="{D42A27DB-BD31-4B8C-83A1-F6EECF244321}">
                <p14:modId xmlns:p14="http://schemas.microsoft.com/office/powerpoint/2010/main" val="1930672277"/>
              </p:ext>
            </p:extLst>
          </p:nvPr>
        </p:nvGraphicFramePr>
        <p:xfrm>
          <a:off x="5258846" y="3952890"/>
          <a:ext cx="5867720" cy="230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1" name="Oval 20">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258846" y="630935"/>
            <a:ext cx="5867716" cy="3050025"/>
          </a:xfrm>
          <a:noFill/>
        </p:spPr>
        <p:txBody>
          <a:bodyPr anchor="b">
            <a:normAutofit/>
          </a:bodyPr>
          <a:lstStyle/>
          <a:p>
            <a:pPr algn="l"/>
            <a:r>
              <a:rPr lang="en-US" sz="4800">
                <a:solidFill>
                  <a:schemeClr val="bg1"/>
                </a:solidFill>
              </a:rPr>
              <a:t>Addressing Barriers in the Process</a:t>
            </a:r>
          </a:p>
        </p:txBody>
      </p:sp>
      <p:sp>
        <p:nvSpPr>
          <p:cNvPr id="28" name="Rectangle 27">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1" name="Straight Connector 30">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9" name="Straight Connector 38">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F0594078-340B-ED63-A590-B46D020801E8}"/>
              </a:ext>
            </a:extLst>
          </p:cNvPr>
          <p:cNvPicPr>
            <a:picLocks noChangeAspect="1"/>
          </p:cNvPicPr>
          <p:nvPr/>
        </p:nvPicPr>
        <p:blipFill>
          <a:blip r:embed="rId2"/>
          <a:srcRect r="-4" b="1137"/>
          <a:stretch/>
        </p:blipFill>
        <p:spPr>
          <a:xfrm>
            <a:off x="695408" y="706170"/>
            <a:ext cx="4024499" cy="5431517"/>
          </a:xfrm>
          <a:prstGeom prst="rect">
            <a:avLst/>
          </a:prstGeom>
        </p:spPr>
      </p:pic>
      <p:grpSp>
        <p:nvGrpSpPr>
          <p:cNvPr id="44" name="Group 43">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45" name="Straight Connector 44">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5258846" y="3952890"/>
            <a:ext cx="5867720" cy="2305002"/>
          </a:xfrm>
          <a:noFill/>
        </p:spPr>
        <p:txBody>
          <a:bodyPr anchor="t">
            <a:normAutofit/>
          </a:bodyPr>
          <a:lstStyle/>
          <a:p>
            <a:pPr marL="0" indent="0">
              <a:lnSpc>
                <a:spcPct val="90000"/>
              </a:lnSpc>
              <a:buNone/>
            </a:pPr>
            <a:r>
              <a:rPr lang="en-US" sz="1800" b="1">
                <a:solidFill>
                  <a:schemeClr val="bg1"/>
                </a:solidFill>
              </a:rPr>
              <a:t>Challenges:</a:t>
            </a:r>
          </a:p>
          <a:p>
            <a:pPr>
              <a:lnSpc>
                <a:spcPct val="90000"/>
              </a:lnSpc>
            </a:pPr>
            <a:r>
              <a:rPr lang="en-US" sz="1800">
                <a:solidFill>
                  <a:schemeClr val="bg1"/>
                </a:solidFill>
              </a:rPr>
              <a:t>  Limited access to financing on trust lands.</a:t>
            </a:r>
          </a:p>
          <a:p>
            <a:pPr>
              <a:lnSpc>
                <a:spcPct val="90000"/>
              </a:lnSpc>
            </a:pPr>
            <a:r>
              <a:rPr lang="en-US" sz="1800">
                <a:solidFill>
                  <a:schemeClr val="bg1"/>
                </a:solidFill>
              </a:rPr>
              <a:t>  Regulatory hurdles and land use issues.</a:t>
            </a:r>
          </a:p>
          <a:p>
            <a:pPr>
              <a:lnSpc>
                <a:spcPct val="90000"/>
              </a:lnSpc>
            </a:pPr>
            <a:endParaRPr lang="en-US" sz="1800">
              <a:solidFill>
                <a:schemeClr val="bg1"/>
              </a:solidFill>
            </a:endParaRPr>
          </a:p>
          <a:p>
            <a:pPr marL="0" indent="0">
              <a:lnSpc>
                <a:spcPct val="90000"/>
              </a:lnSpc>
              <a:buNone/>
            </a:pPr>
            <a:r>
              <a:rPr lang="en-US" sz="1800" b="1">
                <a:solidFill>
                  <a:schemeClr val="bg1"/>
                </a:solidFill>
              </a:rPr>
              <a:t>Solutions:</a:t>
            </a:r>
          </a:p>
          <a:p>
            <a:pPr>
              <a:lnSpc>
                <a:spcPct val="90000"/>
              </a:lnSpc>
            </a:pPr>
            <a:r>
              <a:rPr lang="en-US" sz="1800">
                <a:solidFill>
                  <a:schemeClr val="bg1"/>
                </a:solidFill>
              </a:rPr>
              <a:t>  Streamline tribal housing codes.</a:t>
            </a:r>
          </a:p>
          <a:p>
            <a:pPr>
              <a:lnSpc>
                <a:spcPct val="90000"/>
              </a:lnSpc>
            </a:pPr>
            <a:r>
              <a:rPr lang="en-US" sz="1800">
                <a:solidFill>
                  <a:schemeClr val="bg1"/>
                </a:solidFill>
              </a:rPr>
              <a:t>  Advocate for policy reforms to increase funding access.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1675623"/>
          </a:xfrm>
        </p:spPr>
        <p:txBody>
          <a:bodyPr anchor="b">
            <a:normAutofit/>
          </a:bodyPr>
          <a:lstStyle/>
          <a:p>
            <a:r>
              <a:rPr lang="en-US" sz="4000"/>
              <a:t>Measuring Success in Homeownership Programs</a:t>
            </a:r>
          </a:p>
        </p:txBody>
      </p:sp>
      <p:pic>
        <p:nvPicPr>
          <p:cNvPr id="8" name="Picture 7">
            <a:extLst>
              <a:ext uri="{FF2B5EF4-FFF2-40B4-BE49-F238E27FC236}">
                <a16:creationId xmlns:a16="http://schemas.microsoft.com/office/drawing/2014/main" id="{7B28E626-CD9C-685E-71C2-A1C9C4E10199}"/>
              </a:ext>
            </a:extLst>
          </p:cNvPr>
          <p:cNvPicPr>
            <a:picLocks noChangeAspect="1"/>
          </p:cNvPicPr>
          <p:nvPr/>
        </p:nvPicPr>
        <p:blipFill>
          <a:blip r:embed="rId2"/>
          <a:srcRect l="27053" r="27053"/>
          <a:stretch/>
        </p:blipFill>
        <p:spPr>
          <a:xfrm>
            <a:off x="0" y="10"/>
            <a:ext cx="4196496" cy="6857990"/>
          </a:xfrm>
          <a:prstGeom prst="rect">
            <a:avLst/>
          </a:prstGeom>
          <a:effectLst/>
        </p:spPr>
      </p:pic>
      <p:graphicFrame>
        <p:nvGraphicFramePr>
          <p:cNvPr id="9" name="Content Placeholder 2">
            <a:extLst>
              <a:ext uri="{FF2B5EF4-FFF2-40B4-BE49-F238E27FC236}">
                <a16:creationId xmlns:a16="http://schemas.microsoft.com/office/drawing/2014/main" id="{F080C956-D82D-BEA2-3AC6-C0D038FB7765}"/>
              </a:ext>
            </a:extLst>
          </p:cNvPr>
          <p:cNvGraphicFramePr>
            <a:graphicFrameLocks noGrp="1"/>
          </p:cNvGraphicFramePr>
          <p:nvPr>
            <p:ph idx="1"/>
            <p:extLst>
              <p:ext uri="{D42A27DB-BD31-4B8C-83A1-F6EECF244321}">
                <p14:modId xmlns:p14="http://schemas.microsoft.com/office/powerpoint/2010/main" val="2864841292"/>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4296" y="329184"/>
            <a:ext cx="6894576" cy="1783080"/>
          </a:xfrm>
        </p:spPr>
        <p:txBody>
          <a:bodyPr anchor="b">
            <a:normAutofit/>
          </a:bodyPr>
          <a:lstStyle/>
          <a:p>
            <a:r>
              <a:rPr lang="en-US" sz="5400"/>
              <a:t>Key Takeaways for Tribal Leadership</a:t>
            </a:r>
          </a:p>
        </p:txBody>
      </p:sp>
      <p:pic>
        <p:nvPicPr>
          <p:cNvPr id="5" name="Picture 4">
            <a:extLst>
              <a:ext uri="{FF2B5EF4-FFF2-40B4-BE49-F238E27FC236}">
                <a16:creationId xmlns:a16="http://schemas.microsoft.com/office/drawing/2014/main" id="{E9083810-E052-6964-E480-5F8150326DC6}"/>
              </a:ext>
            </a:extLst>
          </p:cNvPr>
          <p:cNvPicPr>
            <a:picLocks noChangeAspect="1"/>
          </p:cNvPicPr>
          <p:nvPr/>
        </p:nvPicPr>
        <p:blipFill>
          <a:blip r:embed="rId2"/>
          <a:srcRect l="27841" r="27841"/>
          <a:stretch/>
        </p:blipFill>
        <p:spPr>
          <a:xfrm>
            <a:off x="0" y="0"/>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6" y="2706624"/>
            <a:ext cx="6894576" cy="3483864"/>
          </a:xfrm>
        </p:spPr>
        <p:txBody>
          <a:bodyPr>
            <a:normAutofit/>
          </a:bodyPr>
          <a:lstStyle/>
          <a:p>
            <a:r>
              <a:rPr lang="en-US" sz="2200"/>
              <a:t>The homeownership process requires strategic planning and collaboration.</a:t>
            </a:r>
          </a:p>
          <a:p>
            <a:r>
              <a:rPr lang="en-US" sz="2200"/>
              <a:t>Community engagement ensures programs meet cultural and economic goals.</a:t>
            </a:r>
          </a:p>
          <a:p>
            <a:r>
              <a:rPr lang="en-US" sz="2200"/>
              <a:t>Leverage federal and tribal resources to address unique challenges.</a:t>
            </a:r>
          </a:p>
          <a:p>
            <a:r>
              <a:rPr lang="en-US" sz="2200"/>
              <a:t>Provide ongoing education and support for sustainable success.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8557" y="1138036"/>
            <a:ext cx="5444382" cy="1402470"/>
          </a:xfrm>
        </p:spPr>
        <p:txBody>
          <a:bodyPr anchor="t">
            <a:normAutofit/>
          </a:bodyPr>
          <a:lstStyle/>
          <a:p>
            <a:r>
              <a:rPr lang="en-US" sz="3200"/>
              <a:t>Challenges in Tribal Housing</a:t>
            </a:r>
          </a:p>
        </p:txBody>
      </p:sp>
      <p:pic>
        <p:nvPicPr>
          <p:cNvPr id="5" name="Picture 4" descr="Figures of houses in different position and sizes">
            <a:extLst>
              <a:ext uri="{FF2B5EF4-FFF2-40B4-BE49-F238E27FC236}">
                <a16:creationId xmlns:a16="http://schemas.microsoft.com/office/drawing/2014/main" id="{ED8B652F-3A06-C32F-60EB-55141B51F707}"/>
              </a:ext>
            </a:extLst>
          </p:cNvPr>
          <p:cNvPicPr>
            <a:picLocks noChangeAspect="1"/>
          </p:cNvPicPr>
          <p:nvPr/>
        </p:nvPicPr>
        <p:blipFill>
          <a:blip r:embed="rId2"/>
          <a:srcRect l="20128" r="37622"/>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868557" y="2221992"/>
            <a:ext cx="5444382" cy="3591207"/>
          </a:xfrm>
        </p:spPr>
        <p:txBody>
          <a:bodyPr>
            <a:normAutofit/>
          </a:bodyPr>
          <a:lstStyle/>
          <a:p>
            <a:pPr marL="0" indent="0">
              <a:buNone/>
            </a:pPr>
            <a:r>
              <a:rPr lang="en-US" sz="2000" b="1" dirty="0"/>
              <a:t>Data Highlights:</a:t>
            </a:r>
          </a:p>
          <a:p>
            <a:r>
              <a:rPr lang="en-US" sz="2000" dirty="0"/>
              <a:t>40% of reservation housing is substandard.</a:t>
            </a:r>
          </a:p>
          <a:p>
            <a:r>
              <a:rPr lang="en-US" sz="2000" dirty="0"/>
              <a:t>16% live in overcrowded homes (national average: 2.2%).</a:t>
            </a:r>
          </a:p>
          <a:p>
            <a:r>
              <a:rPr lang="en-US" sz="2000" dirty="0"/>
              <a:t>Limited infrastructure and funding.</a:t>
            </a:r>
          </a:p>
          <a:p>
            <a:endParaRPr lang="en-US" sz="2000" dirty="0"/>
          </a:p>
          <a:p>
            <a:pPr marL="0" indent="0">
              <a:buNone/>
            </a:pPr>
            <a:r>
              <a:rPr lang="en-US" sz="2000" b="1" dirty="0"/>
              <a:t>Impact:</a:t>
            </a:r>
          </a:p>
          <a:p>
            <a:r>
              <a:rPr lang="en-US" sz="2000" dirty="0"/>
              <a:t>Reduced homeownership rates.</a:t>
            </a:r>
          </a:p>
          <a:p>
            <a:r>
              <a:rPr lang="en-US" sz="2000" dirty="0"/>
              <a:t>High development costs and poverty rates.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9" name="Oval 18">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258846" y="630935"/>
            <a:ext cx="5867716" cy="3050025"/>
          </a:xfrm>
          <a:noFill/>
        </p:spPr>
        <p:txBody>
          <a:bodyPr anchor="b">
            <a:normAutofit/>
          </a:bodyPr>
          <a:lstStyle/>
          <a:p>
            <a:pPr algn="l"/>
            <a:r>
              <a:rPr lang="en-US" sz="4800">
                <a:solidFill>
                  <a:schemeClr val="bg1"/>
                </a:solidFill>
              </a:rPr>
              <a:t>Key Takeaways for Tribal Leadership</a:t>
            </a:r>
          </a:p>
        </p:txBody>
      </p:sp>
      <p:sp>
        <p:nvSpPr>
          <p:cNvPr id="26" name="Rectangle 25">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9" name="Straight Connector 28">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51E7727E-D992-E7A1-ECC1-E02132570D95}"/>
              </a:ext>
            </a:extLst>
          </p:cNvPr>
          <p:cNvPicPr>
            <a:picLocks noChangeAspect="1"/>
          </p:cNvPicPr>
          <p:nvPr/>
        </p:nvPicPr>
        <p:blipFill>
          <a:blip r:embed="rId2"/>
          <a:srcRect r="44428"/>
          <a:stretch/>
        </p:blipFill>
        <p:spPr>
          <a:xfrm>
            <a:off x="695408" y="706170"/>
            <a:ext cx="4024499" cy="5431517"/>
          </a:xfrm>
          <a:prstGeom prst="rect">
            <a:avLst/>
          </a:prstGeom>
        </p:spPr>
      </p:pic>
      <p:grpSp>
        <p:nvGrpSpPr>
          <p:cNvPr id="42" name="Group 41">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62055" y="850149"/>
            <a:ext cx="304800" cy="429768"/>
            <a:chOff x="215328" y="-46937"/>
            <a:chExt cx="304800" cy="2773841"/>
          </a:xfrm>
        </p:grpSpPr>
        <p:cxnSp>
          <p:nvCxnSpPr>
            <p:cNvPr id="43" name="Straight Connector 42">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5258846" y="3952890"/>
            <a:ext cx="5867720" cy="2305002"/>
          </a:xfrm>
          <a:noFill/>
        </p:spPr>
        <p:txBody>
          <a:bodyPr anchor="t">
            <a:normAutofit/>
          </a:bodyPr>
          <a:lstStyle/>
          <a:p>
            <a:pPr>
              <a:lnSpc>
                <a:spcPct val="90000"/>
              </a:lnSpc>
            </a:pPr>
            <a:r>
              <a:rPr lang="en-US" sz="1800">
                <a:solidFill>
                  <a:schemeClr val="bg1"/>
                </a:solidFill>
              </a:rPr>
              <a:t>Successful programs rely on collaboration and culturally tailored approaches.</a:t>
            </a:r>
          </a:p>
          <a:p>
            <a:pPr>
              <a:lnSpc>
                <a:spcPct val="90000"/>
              </a:lnSpc>
            </a:pPr>
            <a:r>
              <a:rPr lang="en-US" sz="1800">
                <a:solidFill>
                  <a:schemeClr val="bg1"/>
                </a:solidFill>
              </a:rPr>
              <a:t>Policies must address unique barriers to tribal homeownership.</a:t>
            </a:r>
          </a:p>
          <a:p>
            <a:pPr>
              <a:lnSpc>
                <a:spcPct val="90000"/>
              </a:lnSpc>
            </a:pPr>
            <a:r>
              <a:rPr lang="en-US" sz="1800">
                <a:solidFill>
                  <a:schemeClr val="bg1"/>
                </a:solidFill>
              </a:rPr>
              <a:t>Community engagement and education are critical for success.</a:t>
            </a:r>
          </a:p>
          <a:p>
            <a:pPr>
              <a:lnSpc>
                <a:spcPct val="90000"/>
              </a:lnSpc>
            </a:pPr>
            <a:r>
              <a:rPr lang="en-US" sz="1800">
                <a:solidFill>
                  <a:schemeClr val="bg1"/>
                </a:solidFill>
              </a:rPr>
              <a:t>Federal programs offer vital resources but require proactive advocacy.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Figures of houses in different position and sizes">
            <a:extLst>
              <a:ext uri="{FF2B5EF4-FFF2-40B4-BE49-F238E27FC236}">
                <a16:creationId xmlns:a16="http://schemas.microsoft.com/office/drawing/2014/main" id="{7BDEB3E5-3D35-F8E5-7A06-82A86B88DE63}"/>
              </a:ext>
            </a:extLst>
          </p:cNvPr>
          <p:cNvPicPr>
            <a:picLocks noChangeAspect="1"/>
          </p:cNvPicPr>
          <p:nvPr/>
        </p:nvPicPr>
        <p:blipFill>
          <a:blip r:embed="rId2">
            <a:alphaModFix amt="60000"/>
          </a:blip>
          <a:srcRect/>
          <a:stretch/>
        </p:blipFill>
        <p:spPr>
          <a:xfrm>
            <a:off x="-1" y="10"/>
            <a:ext cx="12192001" cy="6857990"/>
          </a:xfrm>
          <a:prstGeom prst="rect">
            <a:avLst/>
          </a:prstGeom>
        </p:spPr>
      </p:pic>
      <p:sp>
        <p:nvSpPr>
          <p:cNvPr id="2" name="Title 1"/>
          <p:cNvSpPr>
            <a:spLocks noGrp="1"/>
          </p:cNvSpPr>
          <p:nvPr>
            <p:ph type="title"/>
          </p:nvPr>
        </p:nvSpPr>
        <p:spPr>
          <a:xfrm>
            <a:off x="1198181" y="728906"/>
            <a:ext cx="9792471" cy="2057037"/>
          </a:xfrm>
        </p:spPr>
        <p:txBody>
          <a:bodyPr>
            <a:normAutofit/>
          </a:bodyPr>
          <a:lstStyle/>
          <a:p>
            <a:r>
              <a:rPr lang="en-US">
                <a:solidFill>
                  <a:srgbClr val="FFFFFF"/>
                </a:solidFill>
              </a:rPr>
              <a:t>Conclusion and Reflection</a:t>
            </a:r>
          </a:p>
        </p:txBody>
      </p:sp>
      <p:sp>
        <p:nvSpPr>
          <p:cNvPr id="3" name="Content Placeholder 2"/>
          <p:cNvSpPr>
            <a:spLocks noGrp="1"/>
          </p:cNvSpPr>
          <p:nvPr>
            <p:ph idx="1"/>
          </p:nvPr>
        </p:nvSpPr>
        <p:spPr>
          <a:xfrm>
            <a:off x="1198181" y="2957665"/>
            <a:ext cx="9792471" cy="3171423"/>
          </a:xfrm>
        </p:spPr>
        <p:txBody>
          <a:bodyPr>
            <a:normAutofit/>
          </a:bodyPr>
          <a:lstStyle/>
          <a:p>
            <a:r>
              <a:rPr lang="en-US" sz="2000">
                <a:solidFill>
                  <a:srgbClr val="FFFFFF"/>
                </a:solidFill>
              </a:rPr>
              <a:t>Homeownership is a cornerstone of economic development and community well-being.</a:t>
            </a:r>
          </a:p>
          <a:p>
            <a:r>
              <a:rPr lang="en-US" sz="2000">
                <a:solidFill>
                  <a:srgbClr val="FFFFFF"/>
                </a:solidFill>
              </a:rPr>
              <a:t>Strategic planning must integrate housing with economic initiatives.</a:t>
            </a:r>
          </a:p>
          <a:p>
            <a:r>
              <a:rPr lang="en-US" sz="2000">
                <a:solidFill>
                  <a:srgbClr val="FFFFFF"/>
                </a:solidFill>
              </a:rPr>
              <a:t>Collaboration between TDHEs, tribal governments, and housing authorities is critical.</a:t>
            </a:r>
          </a:p>
          <a:p>
            <a:r>
              <a:rPr lang="en-US" sz="2000">
                <a:solidFill>
                  <a:srgbClr val="FFFFFF"/>
                </a:solidFill>
              </a:rPr>
              <a:t>Addressing capacity gaps and educating leadership can unlock opportunities.</a:t>
            </a:r>
          </a:p>
          <a:p>
            <a:r>
              <a:rPr lang="en-US" sz="2000">
                <a:solidFill>
                  <a:srgbClr val="FFFFFF"/>
                </a:solidFill>
              </a:rPr>
              <a:t>Commitment to coordinated efforts ensures sustainable growth and resilience.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gures of houses in different position and sizes">
            <a:extLst>
              <a:ext uri="{FF2B5EF4-FFF2-40B4-BE49-F238E27FC236}">
                <a16:creationId xmlns:a16="http://schemas.microsoft.com/office/drawing/2014/main" id="{F0942AB9-1188-2AA7-9590-49D983D4E283}"/>
              </a:ext>
            </a:extLst>
          </p:cNvPr>
          <p:cNvPicPr>
            <a:picLocks noChangeAspect="1"/>
          </p:cNvPicPr>
          <p:nvPr/>
        </p:nvPicPr>
        <p:blipFill>
          <a:blip r:embed="rId2">
            <a:alphaModFix amt="35000"/>
          </a:blip>
          <a:srcRect/>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solidFill>
                  <a:srgbClr val="FFFFFF"/>
                </a:solidFill>
              </a:rPr>
              <a:t>Questions for Reflection</a:t>
            </a:r>
          </a:p>
        </p:txBody>
      </p:sp>
      <p:sp>
        <p:nvSpPr>
          <p:cNvPr id="3" name="Content Placeholder 2"/>
          <p:cNvSpPr>
            <a:spLocks noGrp="1"/>
          </p:cNvSpPr>
          <p:nvPr>
            <p:ph idx="1"/>
          </p:nvPr>
        </p:nvSpPr>
        <p:spPr>
          <a:xfrm>
            <a:off x="838200" y="1825625"/>
            <a:ext cx="10515600" cy="4351338"/>
          </a:xfrm>
        </p:spPr>
        <p:txBody>
          <a:bodyPr>
            <a:normAutofit/>
          </a:bodyPr>
          <a:lstStyle/>
          <a:p>
            <a:pPr marL="0" indent="0">
              <a:lnSpc>
                <a:spcPct val="90000"/>
              </a:lnSpc>
              <a:buNone/>
            </a:pPr>
            <a:r>
              <a:rPr lang="en-US" sz="2700">
                <a:solidFill>
                  <a:srgbClr val="FFFFFF"/>
                </a:solidFill>
              </a:rPr>
              <a:t>1. How can your tribe ensure housing is included in economic development plans?</a:t>
            </a:r>
          </a:p>
          <a:p>
            <a:pPr marL="0" indent="0">
              <a:lnSpc>
                <a:spcPct val="90000"/>
              </a:lnSpc>
              <a:buNone/>
            </a:pPr>
            <a:r>
              <a:rPr lang="en-US" sz="2700">
                <a:solidFill>
                  <a:srgbClr val="FFFFFF"/>
                </a:solidFill>
              </a:rPr>
              <a:t>2. What steps can be taken to improve coordination between TDHEs and tribal councils?</a:t>
            </a:r>
          </a:p>
          <a:p>
            <a:pPr marL="0" indent="0">
              <a:lnSpc>
                <a:spcPct val="90000"/>
              </a:lnSpc>
              <a:buNone/>
            </a:pPr>
            <a:r>
              <a:rPr lang="en-US" sz="2700">
                <a:solidFill>
                  <a:srgbClr val="FFFFFF"/>
                </a:solidFill>
              </a:rPr>
              <a:t>3. How can tribal leadership be better educated about housing funding opportunities?</a:t>
            </a:r>
          </a:p>
          <a:p>
            <a:pPr marL="0" indent="0">
              <a:lnSpc>
                <a:spcPct val="90000"/>
              </a:lnSpc>
              <a:buNone/>
            </a:pPr>
            <a:r>
              <a:rPr lang="en-US" sz="2700">
                <a:solidFill>
                  <a:srgbClr val="FFFFFF"/>
                </a:solidFill>
              </a:rPr>
              <a:t>4. What strategies could address capacity gaps in tribal finance and grants management?</a:t>
            </a:r>
          </a:p>
          <a:p>
            <a:pPr marL="0" indent="0">
              <a:lnSpc>
                <a:spcPct val="90000"/>
              </a:lnSpc>
              <a:buNone/>
            </a:pPr>
            <a:r>
              <a:rPr lang="en-US" sz="2700">
                <a:solidFill>
                  <a:srgbClr val="FFFFFF"/>
                </a:solidFill>
              </a:rPr>
              <a:t>5. How can housing developments be aligned with cultural values and workforce needs?</a:t>
            </a:r>
          </a:p>
        </p:txBody>
      </p:sp>
    </p:spTree>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18867-F822-AB8C-E2BC-6CB1415A19C4}"/>
              </a:ext>
            </a:extLst>
          </p:cNvPr>
          <p:cNvPicPr>
            <a:picLocks noChangeAspect="1"/>
          </p:cNvPicPr>
          <p:nvPr/>
        </p:nvPicPr>
        <p:blipFill>
          <a:blip r:embed="rId2"/>
          <a:stretch>
            <a:fillRect/>
          </a:stretch>
        </p:blipFill>
        <p:spPr>
          <a:xfrm>
            <a:off x="0" y="-155478"/>
            <a:ext cx="12192000" cy="6946419"/>
          </a:xfrm>
          <a:prstGeom prst="rect">
            <a:avLst/>
          </a:prstGeom>
        </p:spPr>
      </p:pic>
      <p:sp>
        <p:nvSpPr>
          <p:cNvPr id="3" name="Text Placeholder 2">
            <a:extLst>
              <a:ext uri="{FF2B5EF4-FFF2-40B4-BE49-F238E27FC236}">
                <a16:creationId xmlns:a16="http://schemas.microsoft.com/office/drawing/2014/main" id="{8CD5E56C-7F35-3D20-001B-2BCEB90B6900}"/>
              </a:ext>
            </a:extLst>
          </p:cNvPr>
          <p:cNvSpPr>
            <a:spLocks noGrp="1"/>
          </p:cNvSpPr>
          <p:nvPr>
            <p:ph type="body" idx="1"/>
          </p:nvPr>
        </p:nvSpPr>
        <p:spPr>
          <a:xfrm>
            <a:off x="7036912" y="2744331"/>
            <a:ext cx="3548891" cy="2371007"/>
          </a:xfrm>
        </p:spPr>
        <p:txBody>
          <a:bodyPr vert="horz" lIns="91440" tIns="45720" rIns="91440" bIns="45720" rtlCol="0" anchor="ctr">
            <a:normAutofit/>
          </a:bodyPr>
          <a:lstStyle/>
          <a:p>
            <a:r>
              <a:rPr lang="en-US" sz="1800" dirty="0">
                <a:solidFill>
                  <a:schemeClr val="tx1"/>
                </a:solidFill>
                <a:latin typeface="Aptos Black" panose="020B0004020202020204" pitchFamily="34" charset="0"/>
              </a:rPr>
              <a:t>Dustin Baird </a:t>
            </a:r>
          </a:p>
          <a:p>
            <a:r>
              <a:rPr lang="en-US" sz="1400" dirty="0">
                <a:solidFill>
                  <a:schemeClr val="tx1"/>
                </a:solidFill>
                <a:latin typeface="Aptos" panose="020B0004020202020204" pitchFamily="34" charset="0"/>
              </a:rPr>
              <a:t>Email: </a:t>
            </a:r>
            <a:r>
              <a:rPr lang="en-US" sz="1400" dirty="0">
                <a:solidFill>
                  <a:schemeClr val="tx1"/>
                </a:solidFill>
                <a:latin typeface="Aptos" panose="020B0004020202020204" pitchFamily="34" charset="0"/>
                <a:hlinkClick r:id="rId3"/>
              </a:rPr>
              <a:t>dustin@nagiservices.com</a:t>
            </a:r>
            <a:endParaRPr lang="en-US" sz="1400" dirty="0">
              <a:solidFill>
                <a:schemeClr val="tx1"/>
              </a:solidFill>
              <a:latin typeface="Aptos" panose="020B0004020202020204" pitchFamily="34" charset="0"/>
            </a:endParaRPr>
          </a:p>
          <a:p>
            <a:r>
              <a:rPr lang="en-US" sz="1400" dirty="0">
                <a:solidFill>
                  <a:schemeClr val="tx1"/>
                </a:solidFill>
                <a:latin typeface="Aptos" panose="020B0004020202020204" pitchFamily="34" charset="0"/>
              </a:rPr>
              <a:t>605.431.5862</a:t>
            </a:r>
          </a:p>
          <a:p>
            <a:r>
              <a:rPr lang="en-US" sz="1400" dirty="0">
                <a:solidFill>
                  <a:schemeClr val="tx1"/>
                </a:solidFill>
                <a:latin typeface="Aptos" panose="020B0004020202020204" pitchFamily="34" charset="0"/>
              </a:rPr>
              <a:t>248 W. Valleyview Ave </a:t>
            </a:r>
          </a:p>
          <a:p>
            <a:r>
              <a:rPr lang="en-US" sz="1400" dirty="0">
                <a:solidFill>
                  <a:schemeClr val="tx1"/>
                </a:solidFill>
                <a:latin typeface="Aptos" panose="020B0004020202020204" pitchFamily="34" charset="0"/>
              </a:rPr>
              <a:t>Littleton, CO </a:t>
            </a:r>
          </a:p>
          <a:p>
            <a:r>
              <a:rPr lang="en-US" sz="1400" dirty="0">
                <a:solidFill>
                  <a:schemeClr val="tx1"/>
                </a:solidFill>
                <a:latin typeface="Aptos" panose="020B0004020202020204" pitchFamily="34" charset="0"/>
              </a:rPr>
              <a:t>80120</a:t>
            </a:r>
          </a:p>
        </p:txBody>
      </p:sp>
      <p:pic>
        <p:nvPicPr>
          <p:cNvPr id="7" name="Picture 6">
            <a:extLst>
              <a:ext uri="{FF2B5EF4-FFF2-40B4-BE49-F238E27FC236}">
                <a16:creationId xmlns:a16="http://schemas.microsoft.com/office/drawing/2014/main" id="{C4B30DE1-8D78-EF63-3727-F5BE1A908951}"/>
              </a:ext>
            </a:extLst>
          </p:cNvPr>
          <p:cNvPicPr>
            <a:picLocks noChangeAspect="1"/>
          </p:cNvPicPr>
          <p:nvPr/>
        </p:nvPicPr>
        <p:blipFill>
          <a:blip r:embed="rId4"/>
          <a:stretch>
            <a:fillRect/>
          </a:stretch>
        </p:blipFill>
        <p:spPr>
          <a:xfrm>
            <a:off x="335717" y="2744332"/>
            <a:ext cx="4581657" cy="2371008"/>
          </a:xfrm>
          <a:prstGeom prst="rect">
            <a:avLst/>
          </a:prstGeom>
        </p:spPr>
      </p:pic>
      <p:sp>
        <p:nvSpPr>
          <p:cNvPr id="6" name="Slide Number Placeholder 5">
            <a:extLst>
              <a:ext uri="{FF2B5EF4-FFF2-40B4-BE49-F238E27FC236}">
                <a16:creationId xmlns:a16="http://schemas.microsoft.com/office/drawing/2014/main" id="{9F7302E4-054A-1755-AB22-2B7CCED27345}"/>
              </a:ext>
            </a:extLst>
          </p:cNvPr>
          <p:cNvSpPr>
            <a:spLocks noGrp="1"/>
          </p:cNvSpPr>
          <p:nvPr>
            <p:ph type="sldNum" sz="quarter" idx="12"/>
          </p:nvPr>
        </p:nvSpPr>
        <p:spPr>
          <a:xfrm>
            <a:off x="11403951" y="6425816"/>
            <a:ext cx="429768"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63</a:t>
            </a:fld>
            <a:endParaRPr lang="en-US"/>
          </a:p>
        </p:txBody>
      </p:sp>
      <p:pic>
        <p:nvPicPr>
          <p:cNvPr id="5" name="Picture 4" descr="A black and white symbol with arrows&#10;&#10;Description automatically generated">
            <a:extLst>
              <a:ext uri="{FF2B5EF4-FFF2-40B4-BE49-F238E27FC236}">
                <a16:creationId xmlns:a16="http://schemas.microsoft.com/office/drawing/2014/main" id="{DD6CACF6-F72F-F845-C26F-E0DEB530E74C}"/>
              </a:ext>
            </a:extLst>
          </p:cNvPr>
          <p:cNvPicPr>
            <a:picLocks noChangeAspect="1"/>
          </p:cNvPicPr>
          <p:nvPr/>
        </p:nvPicPr>
        <p:blipFill>
          <a:blip r:embed="rId5"/>
          <a:stretch>
            <a:fillRect/>
          </a:stretch>
        </p:blipFill>
        <p:spPr>
          <a:xfrm>
            <a:off x="9739815" y="3112340"/>
            <a:ext cx="1691976" cy="1808242"/>
          </a:xfrm>
          <a:prstGeom prst="rect">
            <a:avLst/>
          </a:prstGeom>
        </p:spPr>
      </p:pic>
    </p:spTree>
    <p:extLst>
      <p:ext uri="{BB962C8B-B14F-4D97-AF65-F5344CB8AC3E}">
        <p14:creationId xmlns:p14="http://schemas.microsoft.com/office/powerpoint/2010/main" val="1652264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white background&#10;&#10;Description automatically generated">
            <a:extLst>
              <a:ext uri="{FF2B5EF4-FFF2-40B4-BE49-F238E27FC236}">
                <a16:creationId xmlns:a16="http://schemas.microsoft.com/office/drawing/2014/main" id="{2B34617E-F83A-8062-E0D8-C149721AC387}"/>
              </a:ext>
            </a:extLst>
          </p:cNvPr>
          <p:cNvPicPr>
            <a:picLocks noChangeAspect="1"/>
          </p:cNvPicPr>
          <p:nvPr/>
        </p:nvPicPr>
        <p:blipFill>
          <a:blip r:embed="rId2">
            <a:alphaModFix amt="50000"/>
          </a:blip>
          <a:srcRect t="1316"/>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a:solidFill>
                  <a:srgbClr val="FFFFFF"/>
                </a:solidFill>
              </a:rPr>
              <a:t>The Importance of Homeownership in Tribal Communities</a:t>
            </a:r>
          </a:p>
        </p:txBody>
      </p:sp>
      <p:sp>
        <p:nvSpPr>
          <p:cNvPr id="3" name="Subtitle 2"/>
          <p:cNvSpPr>
            <a:spLocks noGrp="1"/>
          </p:cNvSpPr>
          <p:nvPr>
            <p:ph type="subTitle" idx="1"/>
          </p:nvPr>
        </p:nvSpPr>
        <p:spPr>
          <a:xfrm>
            <a:off x="1524000" y="4159404"/>
            <a:ext cx="9144000" cy="1098395"/>
          </a:xfrm>
        </p:spPr>
        <p:txBody>
          <a:bodyPr>
            <a:normAutofit/>
          </a:bodyPr>
          <a:lstStyle/>
          <a:p>
            <a:r>
              <a:rPr lang="en-US">
                <a:solidFill>
                  <a:srgbClr val="FFFFFF"/>
                </a:solidFill>
              </a:rPr>
              <a:t>Exploring Economic, Social, and Cultural Impacts</a:t>
            </a:r>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idsection of a person holding a miniature house">
            <a:extLst>
              <a:ext uri="{FF2B5EF4-FFF2-40B4-BE49-F238E27FC236}">
                <a16:creationId xmlns:a16="http://schemas.microsoft.com/office/drawing/2014/main" id="{8291A833-5D69-FA45-96E5-968FD6AB5DB0}"/>
              </a:ext>
            </a:extLst>
          </p:cNvPr>
          <p:cNvPicPr>
            <a:picLocks noChangeAspect="1"/>
          </p:cNvPicPr>
          <p:nvPr/>
        </p:nvPicPr>
        <p:blipFill>
          <a:blip r:embed="rId2"/>
          <a:srcRect l="25985" r="24314"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15317" y="405685"/>
            <a:ext cx="5464968" cy="1559301"/>
          </a:xfrm>
        </p:spPr>
        <p:txBody>
          <a:bodyPr>
            <a:normAutofit/>
          </a:bodyPr>
          <a:lstStyle/>
          <a:p>
            <a:r>
              <a:rPr lang="en-US" sz="4000"/>
              <a:t>Economic Benefits of Homeownership</a:t>
            </a:r>
          </a:p>
        </p:txBody>
      </p:sp>
      <p:sp>
        <p:nvSpPr>
          <p:cNvPr id="3" name="Content Placeholder 2"/>
          <p:cNvSpPr>
            <a:spLocks noGrp="1"/>
          </p:cNvSpPr>
          <p:nvPr>
            <p:ph idx="1"/>
          </p:nvPr>
        </p:nvSpPr>
        <p:spPr>
          <a:xfrm>
            <a:off x="6115317" y="2370671"/>
            <a:ext cx="5247340" cy="3496878"/>
          </a:xfrm>
        </p:spPr>
        <p:txBody>
          <a:bodyPr anchor="ctr">
            <a:normAutofit/>
          </a:bodyPr>
          <a:lstStyle/>
          <a:p>
            <a:r>
              <a:rPr lang="en-US" sz="2000" dirty="0"/>
              <a:t>Builds generational wealth through home equity.</a:t>
            </a:r>
          </a:p>
          <a:p>
            <a:r>
              <a:rPr lang="en-US" sz="2000" dirty="0"/>
              <a:t>Provides job creation in construction, retail, and finance sectors.</a:t>
            </a:r>
          </a:p>
          <a:p>
            <a:r>
              <a:rPr lang="en-US" sz="2000" dirty="0"/>
              <a:t>Stimulates local tribal economies through increased spending.</a:t>
            </a:r>
          </a:p>
          <a:p>
            <a:r>
              <a:rPr lang="en-US" sz="2000" dirty="0"/>
              <a:t>Supports self-sufficiency and reduces reliance on federal aid.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EB827F4C-9708-97D3-7E30-82C4F9C58C4D}"/>
              </a:ext>
            </a:extLst>
          </p:cNvPr>
          <p:cNvPicPr>
            <a:picLocks noChangeAspect="1"/>
          </p:cNvPicPr>
          <p:nvPr/>
        </p:nvPicPr>
        <p:blipFill>
          <a:blip r:embed="rId2"/>
          <a:srcRect l="25488" r="21853"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15317" y="405685"/>
            <a:ext cx="5464968" cy="1559301"/>
          </a:xfrm>
        </p:spPr>
        <p:txBody>
          <a:bodyPr>
            <a:normAutofit/>
          </a:bodyPr>
          <a:lstStyle/>
          <a:p>
            <a:r>
              <a:rPr lang="en-US" sz="4000"/>
              <a:t>Social Benefits of Homeownership</a:t>
            </a:r>
          </a:p>
        </p:txBody>
      </p:sp>
      <p:sp>
        <p:nvSpPr>
          <p:cNvPr id="3" name="Content Placeholder 2"/>
          <p:cNvSpPr>
            <a:spLocks noGrp="1"/>
          </p:cNvSpPr>
          <p:nvPr>
            <p:ph idx="1"/>
          </p:nvPr>
        </p:nvSpPr>
        <p:spPr>
          <a:xfrm>
            <a:off x="6115317" y="2441448"/>
            <a:ext cx="5247340" cy="3496878"/>
          </a:xfrm>
        </p:spPr>
        <p:txBody>
          <a:bodyPr anchor="ctr">
            <a:normAutofit/>
          </a:bodyPr>
          <a:lstStyle/>
          <a:p>
            <a:r>
              <a:rPr lang="en-US" sz="2000" dirty="0"/>
              <a:t>Enhances family stability and living conditions.</a:t>
            </a:r>
          </a:p>
          <a:p>
            <a:r>
              <a:rPr lang="en-US" sz="2000" dirty="0"/>
              <a:t>Strengthens ties to tribal land and culture.</a:t>
            </a:r>
          </a:p>
          <a:p>
            <a:r>
              <a:rPr lang="en-US" sz="2000" dirty="0"/>
              <a:t>Encourages community cohesion and pride.</a:t>
            </a:r>
          </a:p>
          <a:p>
            <a:r>
              <a:rPr lang="en-US" sz="2000" dirty="0"/>
              <a:t>Improves educational and health outcomes for families.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esentation1[54]  -  Read-Only">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54]  -  Read-Only" id="{90070103-2179-F142-9260-859936E541F7}" vid="{2102FDAE-6AB8-DB44-A7CC-92D1272A0B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90BF4FBE782D4D817BA8567D0783E3" ma:contentTypeVersion="15" ma:contentTypeDescription="Create a new document." ma:contentTypeScope="" ma:versionID="6617f56322ec7f81e2e642d63e1db86d">
  <xsd:schema xmlns:xsd="http://www.w3.org/2001/XMLSchema" xmlns:xs="http://www.w3.org/2001/XMLSchema" xmlns:p="http://schemas.microsoft.com/office/2006/metadata/properties" xmlns:ns2="ab7a8b40-8801-4876-8952-649d6ba32d68" xmlns:ns3="bf212209-4d98-463f-8238-b2aebe811527" targetNamespace="http://schemas.microsoft.com/office/2006/metadata/properties" ma:root="true" ma:fieldsID="ac1ef46813b4f1b617c59495b768616a" ns2:_="" ns3:_="">
    <xsd:import namespace="ab7a8b40-8801-4876-8952-649d6ba32d68"/>
    <xsd:import namespace="bf212209-4d98-463f-8238-b2aebe81152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7a8b40-8801-4876-8952-649d6ba32d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1c5f776-1707-466f-a413-8cca75e6be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212209-4d98-463f-8238-b2aebe81152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297a596-9a76-4c03-bd7e-099a3aba8937}" ma:internalName="TaxCatchAll" ma:showField="CatchAllData" ma:web="bf212209-4d98-463f-8238-b2aebe81152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f212209-4d98-463f-8238-b2aebe811527" xsi:nil="true"/>
    <lcf76f155ced4ddcb4097134ff3c332f xmlns="ab7a8b40-8801-4876-8952-649d6ba32d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648BB7-A622-4B3D-AF13-71F9DB7215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7a8b40-8801-4876-8952-649d6ba32d68"/>
    <ds:schemaRef ds:uri="bf212209-4d98-463f-8238-b2aebe8115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D43328-0434-4EBB-BF5A-F5EDFD3DFB92}">
  <ds:schemaRefs>
    <ds:schemaRef ds:uri="http://schemas.microsoft.com/sharepoint/v3/contenttype/forms"/>
  </ds:schemaRefs>
</ds:datastoreItem>
</file>

<file path=customXml/itemProps3.xml><?xml version="1.0" encoding="utf-8"?>
<ds:datastoreItem xmlns:ds="http://schemas.openxmlformats.org/officeDocument/2006/customXml" ds:itemID="{72DC042B-97E0-4F5E-AC53-C1AB5FF54D5B}">
  <ds:schemaRefs>
    <ds:schemaRef ds:uri="http://schemas.microsoft.com/office/2006/metadata/properties"/>
    <ds:schemaRef ds:uri="http://schemas.microsoft.com/office/infopath/2007/PartnerControls"/>
    <ds:schemaRef ds:uri="bf212209-4d98-463f-8238-b2aebe811527"/>
    <ds:schemaRef ds:uri="ab7a8b40-8801-4876-8952-649d6ba32d68"/>
  </ds:schemaRefs>
</ds:datastoreItem>
</file>

<file path=docProps/app.xml><?xml version="1.0" encoding="utf-8"?>
<Properties xmlns="http://schemas.openxmlformats.org/officeDocument/2006/extended-properties" xmlns:vt="http://schemas.openxmlformats.org/officeDocument/2006/docPropsVTypes">
  <TotalTime>165</TotalTime>
  <Words>3123</Words>
  <Application>Microsoft Office PowerPoint</Application>
  <PresentationFormat>Widescreen</PresentationFormat>
  <Paragraphs>334</Paragraphs>
  <Slides>63</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63</vt:i4>
      </vt:variant>
    </vt:vector>
  </HeadingPairs>
  <TitlesOfParts>
    <vt:vector size="71" baseType="lpstr">
      <vt:lpstr>__pbsSans_9dbf4e</vt:lpstr>
      <vt:lpstr>Aptos</vt:lpstr>
      <vt:lpstr>Aptos Black</vt:lpstr>
      <vt:lpstr>Aptos Display</vt:lpstr>
      <vt:lpstr>Arial</vt:lpstr>
      <vt:lpstr>Calibri</vt:lpstr>
      <vt:lpstr>Office Theme</vt:lpstr>
      <vt:lpstr>Presentation1[54]  -  Read-Only</vt:lpstr>
      <vt:lpstr>Leadership in Action: Empowering Tribal Leadership to Drive Homeownership Success</vt:lpstr>
      <vt:lpstr>Brandi Liberty Iowa Tribe of Kansas and Nebraska/United Houma Nation </vt:lpstr>
      <vt:lpstr>Dustin Baird Oglala/Sicangu</vt:lpstr>
      <vt:lpstr>Overview</vt:lpstr>
      <vt:lpstr>The Importance of Homeownership in Tribal Communities</vt:lpstr>
      <vt:lpstr>Challenges in Tribal Housing</vt:lpstr>
      <vt:lpstr>The Importance of Homeownership in Tribal Communities</vt:lpstr>
      <vt:lpstr>Economic Benefits of Homeownership</vt:lpstr>
      <vt:lpstr>Social Benefits of Homeownership</vt:lpstr>
      <vt:lpstr>Cultural Benefits of Homeownership</vt:lpstr>
      <vt:lpstr>Challenges to Homeownership in Indian Country</vt:lpstr>
      <vt:lpstr>Opportunities for Homeownership in Indian Country</vt:lpstr>
      <vt:lpstr>Role of Homeownership in Sustaining Tribal Economies</vt:lpstr>
      <vt:lpstr>Case Study: Bristol Bay Housing Authority</vt:lpstr>
      <vt:lpstr>Tribal Leaders Handbook on Homeownership:  The handbook is your guide to the new mortgage programs (government and private), the new kinds of lenders (loan funds, Native CDFIs), and the new energies that are transforming Indian housing.</vt:lpstr>
      <vt:lpstr>Key Federal Programs Supporting Homeownership</vt:lpstr>
      <vt:lpstr>Building Capacity for Tribal Leadership</vt:lpstr>
      <vt:lpstr>The Role of Tribal Leadership in Promoting Homeownership</vt:lpstr>
      <vt:lpstr>Key Responsibilities of Tribal Leadership</vt:lpstr>
      <vt:lpstr>Fostering a Culture of Homeownership</vt:lpstr>
      <vt:lpstr>Challenges for Tribal Leadership</vt:lpstr>
      <vt:lpstr>Building Capacity for Tribal Housing Authorities</vt:lpstr>
      <vt:lpstr>The Way Forward for Tribal Leadership</vt:lpstr>
      <vt:lpstr>Critical Connections: Homeownership and Tribal Economic Development</vt:lpstr>
      <vt:lpstr>Homeownership as Economic Development</vt:lpstr>
      <vt:lpstr>Housing in Economic Master Planning</vt:lpstr>
      <vt:lpstr>Need for Coordinated Planning</vt:lpstr>
      <vt:lpstr>Coordination Between TDHE and Tribal Government</vt:lpstr>
      <vt:lpstr>Challenges in Coordination</vt:lpstr>
      <vt:lpstr>Refusal to Buy-In: A Common Obstacle</vt:lpstr>
      <vt:lpstr>Education and Advocacy for Tribal Leadership</vt:lpstr>
      <vt:lpstr>Lack of Coordination in Housing Departments</vt:lpstr>
      <vt:lpstr>Addressing Capacity Gaps in Tribal Administration</vt:lpstr>
      <vt:lpstr>Building Trust and Collaboration</vt:lpstr>
      <vt:lpstr>Key Takeaways for Tribal Leadership</vt:lpstr>
      <vt:lpstr>Understanding the Tribal Homeownership Process</vt:lpstr>
      <vt:lpstr>Overview of the Tribal Homeownership Process</vt:lpstr>
      <vt:lpstr>Phase 1: Planning</vt:lpstr>
      <vt:lpstr>Importance of Vision in Homeownership Initiatives</vt:lpstr>
      <vt:lpstr>Role of Policy in Homeownership Initiatives</vt:lpstr>
      <vt:lpstr>Developing Effective Housing Policies</vt:lpstr>
      <vt:lpstr>Strategies for Policy Development</vt:lpstr>
      <vt:lpstr>Strategic Planning for Homeownership</vt:lpstr>
      <vt:lpstr>Importance of Community Engagement</vt:lpstr>
      <vt:lpstr>Phase 2: Preparation</vt:lpstr>
      <vt:lpstr>Education in Homeownership Initiatives</vt:lpstr>
      <vt:lpstr>Phase 3: Securing Funding</vt:lpstr>
      <vt:lpstr>Leveraging Resources Effectively</vt:lpstr>
      <vt:lpstr>Importance of Partnerships</vt:lpstr>
      <vt:lpstr>Building Federal Partnerships</vt:lpstr>
      <vt:lpstr>Leveraging Federal Programs</vt:lpstr>
      <vt:lpstr>Leveraging State and Private Partnerships</vt:lpstr>
      <vt:lpstr>Leveraging Funding and Resources</vt:lpstr>
      <vt:lpstr>Phase 4: Construction and Development</vt:lpstr>
      <vt:lpstr>Addressing Infrastructure Challenges</vt:lpstr>
      <vt:lpstr>Phase 5: Homeownership and Sustaining Success</vt:lpstr>
      <vt:lpstr>Addressing Barriers in the Process</vt:lpstr>
      <vt:lpstr>Measuring Success in Homeownership Programs</vt:lpstr>
      <vt:lpstr>Key Takeaways for Tribal Leadership</vt:lpstr>
      <vt:lpstr>Key Takeaways for Tribal Leadership</vt:lpstr>
      <vt:lpstr>Conclusion and Reflection</vt:lpstr>
      <vt:lpstr>Questions for Reflection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Dustin Baird</cp:lastModifiedBy>
  <cp:revision>6</cp:revision>
  <dcterms:created xsi:type="dcterms:W3CDTF">2013-01-27T09:14:16Z</dcterms:created>
  <dcterms:modified xsi:type="dcterms:W3CDTF">2024-12-18T16:33:55Z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0x0101006990BF4FBE782D4D817BA8567D0783E3</vt:lpwstr>
  </property>
</Properties>
</file>