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4" r:id="rId1"/>
  </p:sldMasterIdLst>
  <p:notesMasterIdLst>
    <p:notesMasterId r:id="rId51"/>
  </p:notesMasterIdLst>
  <p:handoutMasterIdLst>
    <p:handoutMasterId r:id="rId52"/>
  </p:handoutMasterIdLst>
  <p:sldIdLst>
    <p:sldId id="320" r:id="rId2"/>
    <p:sldId id="277" r:id="rId3"/>
    <p:sldId id="284" r:id="rId4"/>
    <p:sldId id="285" r:id="rId5"/>
    <p:sldId id="287" r:id="rId6"/>
    <p:sldId id="286" r:id="rId7"/>
    <p:sldId id="300" r:id="rId8"/>
    <p:sldId id="298" r:id="rId9"/>
    <p:sldId id="289" r:id="rId10"/>
    <p:sldId id="295" r:id="rId11"/>
    <p:sldId id="301" r:id="rId12"/>
    <p:sldId id="302" r:id="rId13"/>
    <p:sldId id="303" r:id="rId14"/>
    <p:sldId id="306" r:id="rId15"/>
    <p:sldId id="304" r:id="rId16"/>
    <p:sldId id="305" r:id="rId17"/>
    <p:sldId id="256" r:id="rId18"/>
    <p:sldId id="283" r:id="rId19"/>
    <p:sldId id="307" r:id="rId20"/>
    <p:sldId id="280" r:id="rId21"/>
    <p:sldId id="309" r:id="rId22"/>
    <p:sldId id="310" r:id="rId23"/>
    <p:sldId id="308" r:id="rId24"/>
    <p:sldId id="272" r:id="rId25"/>
    <p:sldId id="268" r:id="rId26"/>
    <p:sldId id="312" r:id="rId27"/>
    <p:sldId id="275" r:id="rId28"/>
    <p:sldId id="293" r:id="rId29"/>
    <p:sldId id="261" r:id="rId30"/>
    <p:sldId id="262" r:id="rId31"/>
    <p:sldId id="294" r:id="rId32"/>
    <p:sldId id="271" r:id="rId33"/>
    <p:sldId id="314" r:id="rId34"/>
    <p:sldId id="315" r:id="rId35"/>
    <p:sldId id="316" r:id="rId36"/>
    <p:sldId id="260" r:id="rId37"/>
    <p:sldId id="263" r:id="rId38"/>
    <p:sldId id="264" r:id="rId39"/>
    <p:sldId id="265" r:id="rId40"/>
    <p:sldId id="279" r:id="rId41"/>
    <p:sldId id="281" r:id="rId42"/>
    <p:sldId id="318" r:id="rId43"/>
    <p:sldId id="270" r:id="rId44"/>
    <p:sldId id="282" r:id="rId45"/>
    <p:sldId id="317" r:id="rId46"/>
    <p:sldId id="319" r:id="rId47"/>
    <p:sldId id="267" r:id="rId48"/>
    <p:sldId id="313" r:id="rId49"/>
    <p:sldId id="29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21"/>
    <p:restoredTop sz="93778"/>
  </p:normalViewPr>
  <p:slideViewPr>
    <p:cSldViewPr snapToGrid="0" snapToObjects="1">
      <p:cViewPr varScale="1">
        <p:scale>
          <a:sx n="70" d="100"/>
          <a:sy n="70" d="100"/>
        </p:scale>
        <p:origin x="7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98B81-88BF-DE45-B81E-44D5241A09F4}"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4248D6A0-7D83-F945-ABCF-CCB20ED75267}">
      <dgm:prSet phldrT="[Text]" custT="1"/>
      <dgm:spPr>
        <a:ln w="25400"/>
      </dgm:spPr>
      <dgm:t>
        <a:bodyPr/>
        <a:lstStyle/>
        <a:p>
          <a:r>
            <a:rPr lang="en-US" sz="1800" dirty="0">
              <a:solidFill>
                <a:schemeClr val="lt1"/>
              </a:solidFill>
            </a:rPr>
            <a:t>Recognize/identify the problem/issue</a:t>
          </a:r>
        </a:p>
      </dgm:t>
    </dgm:pt>
    <dgm:pt modelId="{02FFBC09-F0C6-5846-85AF-A5CB10B94663}" type="parTrans" cxnId="{231D4E18-09C5-AB47-9094-417D420132CC}">
      <dgm:prSet/>
      <dgm:spPr/>
      <dgm:t>
        <a:bodyPr/>
        <a:lstStyle/>
        <a:p>
          <a:endParaRPr lang="en-US"/>
        </a:p>
      </dgm:t>
    </dgm:pt>
    <dgm:pt modelId="{D1451CD3-C5AB-DC45-BD2E-585E2244629B}" type="sibTrans" cxnId="{231D4E18-09C5-AB47-9094-417D420132CC}">
      <dgm:prSet/>
      <dgm:spPr/>
      <dgm:t>
        <a:bodyPr/>
        <a:lstStyle/>
        <a:p>
          <a:endParaRPr lang="en-US"/>
        </a:p>
      </dgm:t>
    </dgm:pt>
    <dgm:pt modelId="{A7AFF960-167D-044C-B1FD-3E25478CFFCB}">
      <dgm:prSet phldrT="[Text]" custT="1"/>
      <dgm:spPr/>
      <dgm:t>
        <a:bodyPr/>
        <a:lstStyle/>
        <a:p>
          <a:r>
            <a:rPr lang="en-US" sz="1800" dirty="0"/>
            <a:t>Ask "How would I feel if this was on paper?"</a:t>
          </a:r>
        </a:p>
      </dgm:t>
    </dgm:pt>
    <dgm:pt modelId="{274BF8D8-CD88-354A-A204-1965836CA61E}" type="parTrans" cxnId="{EF713D01-2C79-2A49-B12C-AE8B739C69FA}">
      <dgm:prSet/>
      <dgm:spPr/>
      <dgm:t>
        <a:bodyPr/>
        <a:lstStyle/>
        <a:p>
          <a:endParaRPr lang="en-US"/>
        </a:p>
      </dgm:t>
    </dgm:pt>
    <dgm:pt modelId="{9637F24A-B8E9-7142-8B92-DD6469EF72F9}" type="sibTrans" cxnId="{EF713D01-2C79-2A49-B12C-AE8B739C69FA}">
      <dgm:prSet/>
      <dgm:spPr/>
      <dgm:t>
        <a:bodyPr/>
        <a:lstStyle/>
        <a:p>
          <a:endParaRPr lang="en-US"/>
        </a:p>
      </dgm:t>
    </dgm:pt>
    <dgm:pt modelId="{BEF29F8E-80E3-3A49-92C6-616E9AA30B66}">
      <dgm:prSet phldrT="[Text]" custT="1"/>
      <dgm:spPr/>
      <dgm:t>
        <a:bodyPr/>
        <a:lstStyle/>
        <a:p>
          <a:r>
            <a:rPr lang="en-US" sz="1800" dirty="0"/>
            <a:t>Taking responsibility</a:t>
          </a:r>
        </a:p>
      </dgm:t>
    </dgm:pt>
    <dgm:pt modelId="{4722FFFD-F4CD-E14F-B599-3F90B468D449}" type="parTrans" cxnId="{01C80DE3-A295-904B-9B68-B0E414AEBFD8}">
      <dgm:prSet/>
      <dgm:spPr/>
      <dgm:t>
        <a:bodyPr/>
        <a:lstStyle/>
        <a:p>
          <a:endParaRPr lang="en-US"/>
        </a:p>
      </dgm:t>
    </dgm:pt>
    <dgm:pt modelId="{B8C66664-1B22-CC44-8DB3-4FB12132EE94}" type="sibTrans" cxnId="{01C80DE3-A295-904B-9B68-B0E414AEBFD8}">
      <dgm:prSet/>
      <dgm:spPr/>
      <dgm:t>
        <a:bodyPr/>
        <a:lstStyle/>
        <a:p>
          <a:endParaRPr lang="en-US"/>
        </a:p>
      </dgm:t>
    </dgm:pt>
    <dgm:pt modelId="{4D0DA727-4727-C442-AE7F-5362FD0B61D1}">
      <dgm:prSet phldrT="[Text]" custT="1"/>
      <dgm:spPr/>
      <dgm:t>
        <a:bodyPr/>
        <a:lstStyle/>
        <a:p>
          <a:r>
            <a:rPr lang="en-US" sz="1800" dirty="0"/>
            <a:t>Take Appropriate Action</a:t>
          </a:r>
        </a:p>
      </dgm:t>
    </dgm:pt>
    <dgm:pt modelId="{F4D0AE83-CA90-F14C-9179-A93D3D6661A9}" type="parTrans" cxnId="{4F269CB0-E351-1345-ACE2-606938C00D46}">
      <dgm:prSet/>
      <dgm:spPr/>
      <dgm:t>
        <a:bodyPr/>
        <a:lstStyle/>
        <a:p>
          <a:endParaRPr lang="en-US"/>
        </a:p>
      </dgm:t>
    </dgm:pt>
    <dgm:pt modelId="{921BA84F-1CEC-6D41-8B83-F1F07741F6EB}" type="sibTrans" cxnId="{4F269CB0-E351-1345-ACE2-606938C00D46}">
      <dgm:prSet/>
      <dgm:spPr/>
      <dgm:t>
        <a:bodyPr/>
        <a:lstStyle/>
        <a:p>
          <a:endParaRPr lang="en-US"/>
        </a:p>
      </dgm:t>
    </dgm:pt>
    <dgm:pt modelId="{5A702913-5834-2B4A-9CDA-DCB47190031F}">
      <dgm:prSet custT="1"/>
      <dgm:spPr/>
      <dgm:t>
        <a:bodyPr/>
        <a:lstStyle/>
        <a:p>
          <a:r>
            <a:rPr lang="en-US" sz="1800" dirty="0"/>
            <a:t>Gather all the facts</a:t>
          </a:r>
        </a:p>
      </dgm:t>
    </dgm:pt>
    <dgm:pt modelId="{3DB863B7-802B-734C-ABF2-B3A5D5841CC0}" type="parTrans" cxnId="{52DD4AF1-3916-7047-A060-44489479FF7B}">
      <dgm:prSet/>
      <dgm:spPr/>
      <dgm:t>
        <a:bodyPr/>
        <a:lstStyle/>
        <a:p>
          <a:endParaRPr lang="en-US"/>
        </a:p>
      </dgm:t>
    </dgm:pt>
    <dgm:pt modelId="{873C9C62-1D81-7545-9F63-4B0D43782C67}" type="sibTrans" cxnId="{52DD4AF1-3916-7047-A060-44489479FF7B}">
      <dgm:prSet/>
      <dgm:spPr/>
      <dgm:t>
        <a:bodyPr/>
        <a:lstStyle/>
        <a:p>
          <a:endParaRPr lang="en-US"/>
        </a:p>
      </dgm:t>
    </dgm:pt>
    <dgm:pt modelId="{8484F68D-A354-A748-BA2A-6016CDCE7E5E}">
      <dgm:prSet custT="1"/>
      <dgm:spPr/>
      <dgm:t>
        <a:bodyPr/>
        <a:lstStyle/>
        <a:p>
          <a:r>
            <a:rPr lang="en-US" sz="1800" dirty="0"/>
            <a:t>Identify/establish your options</a:t>
          </a:r>
        </a:p>
      </dgm:t>
    </dgm:pt>
    <dgm:pt modelId="{96B37858-32FC-9842-8C54-28580112F932}" type="parTrans" cxnId="{2C2C0451-167F-2A4E-B53F-C066BC8E8F64}">
      <dgm:prSet/>
      <dgm:spPr/>
      <dgm:t>
        <a:bodyPr/>
        <a:lstStyle/>
        <a:p>
          <a:endParaRPr lang="en-US"/>
        </a:p>
      </dgm:t>
    </dgm:pt>
    <dgm:pt modelId="{A5DCE9A4-EDFD-EF45-86AD-956A546AE164}" type="sibTrans" cxnId="{2C2C0451-167F-2A4E-B53F-C066BC8E8F64}">
      <dgm:prSet/>
      <dgm:spPr/>
      <dgm:t>
        <a:bodyPr/>
        <a:lstStyle/>
        <a:p>
          <a:endParaRPr lang="en-US"/>
        </a:p>
      </dgm:t>
    </dgm:pt>
    <dgm:pt modelId="{BC8DE900-025D-C541-BDC5-2BAC1CCAC829}">
      <dgm:prSet custT="1"/>
      <dgm:spPr/>
      <dgm:t>
        <a:bodyPr/>
        <a:lstStyle/>
        <a:p>
          <a:r>
            <a:rPr lang="en-US" sz="1800" dirty="0"/>
            <a:t>Test/review each option</a:t>
          </a:r>
        </a:p>
      </dgm:t>
    </dgm:pt>
    <dgm:pt modelId="{7D2B2628-6C31-8A49-BD3B-2A6DEC95F1E2}" type="parTrans" cxnId="{8F1B5691-5FF4-0542-9E66-C2F590A51A1B}">
      <dgm:prSet/>
      <dgm:spPr/>
      <dgm:t>
        <a:bodyPr/>
        <a:lstStyle/>
        <a:p>
          <a:endParaRPr lang="en-US"/>
        </a:p>
      </dgm:t>
    </dgm:pt>
    <dgm:pt modelId="{3307F55C-4CE8-164A-9C1A-FD7DA45A92E8}" type="sibTrans" cxnId="{8F1B5691-5FF4-0542-9E66-C2F590A51A1B}">
      <dgm:prSet/>
      <dgm:spPr/>
      <dgm:t>
        <a:bodyPr/>
        <a:lstStyle/>
        <a:p>
          <a:endParaRPr lang="en-US"/>
        </a:p>
      </dgm:t>
    </dgm:pt>
    <dgm:pt modelId="{E9EB7874-2E61-FB47-9CDE-CB472F8D9796}">
      <dgm:prSet custT="1"/>
      <dgm:spPr/>
      <dgm:t>
        <a:bodyPr/>
        <a:lstStyle/>
        <a:p>
          <a:r>
            <a:rPr lang="en-US" sz="1800" dirty="0"/>
            <a:t>Choose your option</a:t>
          </a:r>
        </a:p>
      </dgm:t>
    </dgm:pt>
    <dgm:pt modelId="{6CAF2901-9DD8-FD46-B01E-1B1821EAD988}" type="parTrans" cxnId="{437CCE31-5739-BE48-83BD-C15B47B40B76}">
      <dgm:prSet/>
      <dgm:spPr/>
      <dgm:t>
        <a:bodyPr/>
        <a:lstStyle/>
        <a:p>
          <a:endParaRPr lang="en-US"/>
        </a:p>
      </dgm:t>
    </dgm:pt>
    <dgm:pt modelId="{2A023A82-2421-4741-8E69-BE24788E7DC3}" type="sibTrans" cxnId="{437CCE31-5739-BE48-83BD-C15B47B40B76}">
      <dgm:prSet/>
      <dgm:spPr/>
      <dgm:t>
        <a:bodyPr/>
        <a:lstStyle/>
        <a:p>
          <a:endParaRPr lang="en-US"/>
        </a:p>
      </dgm:t>
    </dgm:pt>
    <dgm:pt modelId="{EC8F27C4-B1D9-554E-8F2F-BAA68E1F1E10}">
      <dgm:prSet custT="1"/>
      <dgm:spPr/>
      <dgm:t>
        <a:bodyPr/>
        <a:lstStyle/>
        <a:p>
          <a:r>
            <a:rPr lang="en-US" sz="2000" dirty="0"/>
            <a:t>Are there available resources?</a:t>
          </a:r>
        </a:p>
      </dgm:t>
    </dgm:pt>
    <dgm:pt modelId="{6966AA91-0D89-EE4F-8BC2-746A72A697F2}" type="parTrans" cxnId="{CF0EFC76-5409-7D45-B9DC-046112773763}">
      <dgm:prSet/>
      <dgm:spPr/>
      <dgm:t>
        <a:bodyPr/>
        <a:lstStyle/>
        <a:p>
          <a:endParaRPr lang="en-US"/>
        </a:p>
      </dgm:t>
    </dgm:pt>
    <dgm:pt modelId="{D7A93087-9ECF-4D47-9E18-CB7621AB791F}" type="sibTrans" cxnId="{CF0EFC76-5409-7D45-B9DC-046112773763}">
      <dgm:prSet/>
      <dgm:spPr/>
      <dgm:t>
        <a:bodyPr/>
        <a:lstStyle/>
        <a:p>
          <a:endParaRPr lang="en-US"/>
        </a:p>
      </dgm:t>
    </dgm:pt>
    <dgm:pt modelId="{BFB360E1-2045-354B-8CAF-B7C46E24E5EF}">
      <dgm:prSet custT="1"/>
      <dgm:spPr/>
      <dgm:t>
        <a:bodyPr/>
        <a:lstStyle/>
        <a:p>
          <a:r>
            <a:rPr lang="en-US" sz="2000" dirty="0"/>
            <a:t>Is it viable?</a:t>
          </a:r>
        </a:p>
      </dgm:t>
    </dgm:pt>
    <dgm:pt modelId="{D8E81518-BC5E-DB4F-9EBA-CB0BB985B6AA}" type="parTrans" cxnId="{146AC54B-A389-CD4F-B75E-82B91171069F}">
      <dgm:prSet/>
      <dgm:spPr/>
      <dgm:t>
        <a:bodyPr/>
        <a:lstStyle/>
        <a:p>
          <a:endParaRPr lang="en-US"/>
        </a:p>
      </dgm:t>
    </dgm:pt>
    <dgm:pt modelId="{0FEDD533-EEC9-134B-A97A-5FE1E0399E66}" type="sibTrans" cxnId="{146AC54B-A389-CD4F-B75E-82B91171069F}">
      <dgm:prSet/>
      <dgm:spPr/>
      <dgm:t>
        <a:bodyPr/>
        <a:lstStyle/>
        <a:p>
          <a:endParaRPr lang="en-US"/>
        </a:p>
      </dgm:t>
    </dgm:pt>
    <dgm:pt modelId="{A7F02998-AD0C-8F4B-9426-DDF4496E6E11}">
      <dgm:prSet custT="1"/>
      <dgm:spPr/>
      <dgm:t>
        <a:bodyPr/>
        <a:lstStyle/>
        <a:p>
          <a:r>
            <a:rPr lang="en-US" sz="2000" dirty="0"/>
            <a:t>Look at all the viewpoints and sides to the story</a:t>
          </a:r>
        </a:p>
      </dgm:t>
    </dgm:pt>
    <dgm:pt modelId="{ADBA5274-807F-264C-8A62-74A2714B1EEF}" type="parTrans" cxnId="{C0A3FC55-9CBB-9241-8AE0-F9807C135133}">
      <dgm:prSet/>
      <dgm:spPr/>
      <dgm:t>
        <a:bodyPr/>
        <a:lstStyle/>
        <a:p>
          <a:endParaRPr lang="en-US"/>
        </a:p>
      </dgm:t>
    </dgm:pt>
    <dgm:pt modelId="{A5D5BE5F-1636-2A4E-9110-E135C7148656}" type="sibTrans" cxnId="{C0A3FC55-9CBB-9241-8AE0-F9807C135133}">
      <dgm:prSet/>
      <dgm:spPr/>
      <dgm:t>
        <a:bodyPr/>
        <a:lstStyle/>
        <a:p>
          <a:endParaRPr lang="en-US"/>
        </a:p>
      </dgm:t>
    </dgm:pt>
    <dgm:pt modelId="{6F8C6569-75DA-BA40-B8B2-7E26BB8BA265}" type="pres">
      <dgm:prSet presAssocID="{C2A98B81-88BF-DE45-B81E-44D5241A09F4}" presName="rootnode" presStyleCnt="0">
        <dgm:presLayoutVars>
          <dgm:chMax/>
          <dgm:chPref/>
          <dgm:dir/>
          <dgm:animLvl val="lvl"/>
        </dgm:presLayoutVars>
      </dgm:prSet>
      <dgm:spPr/>
    </dgm:pt>
    <dgm:pt modelId="{B73BF2CC-7335-4444-B151-0C7194B3F224}" type="pres">
      <dgm:prSet presAssocID="{4248D6A0-7D83-F945-ABCF-CCB20ED75267}" presName="composite" presStyleCnt="0"/>
      <dgm:spPr/>
    </dgm:pt>
    <dgm:pt modelId="{03175D5D-7872-0743-8B36-E4AB19146F0A}" type="pres">
      <dgm:prSet presAssocID="{4248D6A0-7D83-F945-ABCF-CCB20ED75267}" presName="bentUpArrow1" presStyleLbl="alignImgPlace1" presStyleIdx="0" presStyleCnt="6"/>
      <dgm:spPr/>
    </dgm:pt>
    <dgm:pt modelId="{4E5E2A48-F7A7-AE44-B5AA-05364295F3BD}" type="pres">
      <dgm:prSet presAssocID="{4248D6A0-7D83-F945-ABCF-CCB20ED75267}" presName="ParentText" presStyleLbl="node1" presStyleIdx="0" presStyleCnt="7" custScaleX="293291" custScaleY="78063">
        <dgm:presLayoutVars>
          <dgm:chMax val="1"/>
          <dgm:chPref val="1"/>
          <dgm:bulletEnabled val="1"/>
        </dgm:presLayoutVars>
      </dgm:prSet>
      <dgm:spPr/>
    </dgm:pt>
    <dgm:pt modelId="{28F9D6F6-783A-FD44-AAF3-C7C39247070E}" type="pres">
      <dgm:prSet presAssocID="{4248D6A0-7D83-F945-ABCF-CCB20ED75267}" presName="ChildText" presStyleLbl="revTx" presStyleIdx="0" presStyleCnt="6">
        <dgm:presLayoutVars>
          <dgm:chMax val="0"/>
          <dgm:chPref val="0"/>
          <dgm:bulletEnabled val="1"/>
        </dgm:presLayoutVars>
      </dgm:prSet>
      <dgm:spPr/>
    </dgm:pt>
    <dgm:pt modelId="{A37C7BD9-D427-984C-B95D-D0BCD6C7655E}" type="pres">
      <dgm:prSet presAssocID="{D1451CD3-C5AB-DC45-BD2E-585E2244629B}" presName="sibTrans" presStyleCnt="0"/>
      <dgm:spPr/>
    </dgm:pt>
    <dgm:pt modelId="{B6B912F3-CDD4-3F44-8D6F-050A25498B70}" type="pres">
      <dgm:prSet presAssocID="{5A702913-5834-2B4A-9CDA-DCB47190031F}" presName="composite" presStyleCnt="0"/>
      <dgm:spPr/>
    </dgm:pt>
    <dgm:pt modelId="{009EE358-F13C-7448-B239-5F34CA3EC807}" type="pres">
      <dgm:prSet presAssocID="{5A702913-5834-2B4A-9CDA-DCB47190031F}" presName="bentUpArrow1" presStyleLbl="alignImgPlace1" presStyleIdx="1" presStyleCnt="6"/>
      <dgm:spPr/>
    </dgm:pt>
    <dgm:pt modelId="{C9550773-841A-424B-9B0E-E1A2DC4E7934}" type="pres">
      <dgm:prSet presAssocID="{5A702913-5834-2B4A-9CDA-DCB47190031F}" presName="ParentText" presStyleLbl="node1" presStyleIdx="1" presStyleCnt="7" custScaleX="328414" custScaleY="91832" custLinFactNeighborX="-18909" custLinFactNeighborY="-574">
        <dgm:presLayoutVars>
          <dgm:chMax val="1"/>
          <dgm:chPref val="1"/>
          <dgm:bulletEnabled val="1"/>
        </dgm:presLayoutVars>
      </dgm:prSet>
      <dgm:spPr/>
    </dgm:pt>
    <dgm:pt modelId="{56E1F991-7A18-3E4A-A1C8-E4876668E605}" type="pres">
      <dgm:prSet presAssocID="{5A702913-5834-2B4A-9CDA-DCB47190031F}" presName="ChildText" presStyleLbl="revTx" presStyleIdx="1" presStyleCnt="6" custScaleX="833482" custScaleY="97846" custLinFactX="230234" custLinFactNeighborX="300000" custLinFactNeighborY="-30358">
        <dgm:presLayoutVars>
          <dgm:chMax val="0"/>
          <dgm:chPref val="0"/>
          <dgm:bulletEnabled val="1"/>
        </dgm:presLayoutVars>
      </dgm:prSet>
      <dgm:spPr/>
    </dgm:pt>
    <dgm:pt modelId="{3DC9603F-4D0B-D045-A238-92E1E9F381AA}" type="pres">
      <dgm:prSet presAssocID="{873C9C62-1D81-7545-9F63-4B0D43782C67}" presName="sibTrans" presStyleCnt="0"/>
      <dgm:spPr/>
    </dgm:pt>
    <dgm:pt modelId="{C098997D-B8C9-EC47-891F-850A5910B48F}" type="pres">
      <dgm:prSet presAssocID="{8484F68D-A354-A748-BA2A-6016CDCE7E5E}" presName="composite" presStyleCnt="0"/>
      <dgm:spPr/>
    </dgm:pt>
    <dgm:pt modelId="{F9D38AF9-658D-6846-9275-E1680CB8ED9E}" type="pres">
      <dgm:prSet presAssocID="{8484F68D-A354-A748-BA2A-6016CDCE7E5E}" presName="bentUpArrow1" presStyleLbl="alignImgPlace1" presStyleIdx="2" presStyleCnt="6"/>
      <dgm:spPr/>
    </dgm:pt>
    <dgm:pt modelId="{A3B9D3CF-8643-2E4F-BB96-2CC28CB24F54}" type="pres">
      <dgm:prSet presAssocID="{8484F68D-A354-A748-BA2A-6016CDCE7E5E}" presName="ParentText" presStyleLbl="node1" presStyleIdx="2" presStyleCnt="7" custScaleX="377238" custScaleY="79892" custLinFactX="5052" custLinFactNeighborX="100000" custLinFactNeighborY="-7691">
        <dgm:presLayoutVars>
          <dgm:chMax val="1"/>
          <dgm:chPref val="1"/>
          <dgm:bulletEnabled val="1"/>
        </dgm:presLayoutVars>
      </dgm:prSet>
      <dgm:spPr/>
    </dgm:pt>
    <dgm:pt modelId="{FE89CE82-B0A3-0245-B620-6CDAA2A104F1}" type="pres">
      <dgm:prSet presAssocID="{8484F68D-A354-A748-BA2A-6016CDCE7E5E}" presName="ChildText" presStyleLbl="revTx" presStyleIdx="2" presStyleCnt="6">
        <dgm:presLayoutVars>
          <dgm:chMax val="0"/>
          <dgm:chPref val="0"/>
          <dgm:bulletEnabled val="1"/>
        </dgm:presLayoutVars>
      </dgm:prSet>
      <dgm:spPr/>
    </dgm:pt>
    <dgm:pt modelId="{83E639E8-319B-C941-8080-0B39D0987DC2}" type="pres">
      <dgm:prSet presAssocID="{A5DCE9A4-EDFD-EF45-86AD-956A546AE164}" presName="sibTrans" presStyleCnt="0"/>
      <dgm:spPr/>
    </dgm:pt>
    <dgm:pt modelId="{232016F4-7F9C-494D-9F37-5CBC67E8C8CB}" type="pres">
      <dgm:prSet presAssocID="{BC8DE900-025D-C541-BDC5-2BAC1CCAC829}" presName="composite" presStyleCnt="0"/>
      <dgm:spPr/>
    </dgm:pt>
    <dgm:pt modelId="{71A53DA5-E16E-C945-A2B7-03F6A0042A2C}" type="pres">
      <dgm:prSet presAssocID="{BC8DE900-025D-C541-BDC5-2BAC1CCAC829}" presName="bentUpArrow1" presStyleLbl="alignImgPlace1" presStyleIdx="3" presStyleCnt="6"/>
      <dgm:spPr/>
    </dgm:pt>
    <dgm:pt modelId="{916C91F4-AC75-7C4B-BE8D-4A6AF0331212}" type="pres">
      <dgm:prSet presAssocID="{BC8DE900-025D-C541-BDC5-2BAC1CCAC829}" presName="ParentText" presStyleLbl="node1" presStyleIdx="3" presStyleCnt="7" custScaleX="333693" custScaleY="75206" custLinFactNeighborX="75536" custLinFactNeighborY="-3290">
        <dgm:presLayoutVars>
          <dgm:chMax val="1"/>
          <dgm:chPref val="1"/>
          <dgm:bulletEnabled val="1"/>
        </dgm:presLayoutVars>
      </dgm:prSet>
      <dgm:spPr/>
    </dgm:pt>
    <dgm:pt modelId="{3444E332-8F75-AC45-A887-575CE7D8E8BA}" type="pres">
      <dgm:prSet presAssocID="{BC8DE900-025D-C541-BDC5-2BAC1CCAC829}" presName="ChildText" presStyleLbl="revTx" presStyleIdx="3" presStyleCnt="6" custScaleX="416900" custScaleY="130137" custLinFactX="230436" custLinFactNeighborX="300000" custLinFactNeighborY="-4838">
        <dgm:presLayoutVars>
          <dgm:chMax val="0"/>
          <dgm:chPref val="0"/>
          <dgm:bulletEnabled val="1"/>
        </dgm:presLayoutVars>
      </dgm:prSet>
      <dgm:spPr/>
    </dgm:pt>
    <dgm:pt modelId="{CFD42EDB-7185-044F-89B9-14191BABF1E5}" type="pres">
      <dgm:prSet presAssocID="{3307F55C-4CE8-164A-9C1A-FD7DA45A92E8}" presName="sibTrans" presStyleCnt="0"/>
      <dgm:spPr/>
    </dgm:pt>
    <dgm:pt modelId="{9C16BE68-5665-574B-B0F3-421B3B8089B6}" type="pres">
      <dgm:prSet presAssocID="{E9EB7874-2E61-FB47-9CDE-CB472F8D9796}" presName="composite" presStyleCnt="0"/>
      <dgm:spPr/>
    </dgm:pt>
    <dgm:pt modelId="{9CF2CFA5-C152-5E42-A22C-605248070C1D}" type="pres">
      <dgm:prSet presAssocID="{E9EB7874-2E61-FB47-9CDE-CB472F8D9796}" presName="bentUpArrow1" presStyleLbl="alignImgPlace1" presStyleIdx="4" presStyleCnt="6"/>
      <dgm:spPr/>
    </dgm:pt>
    <dgm:pt modelId="{7D6A97CB-B65F-F745-90D9-55DF8BB4AD74}" type="pres">
      <dgm:prSet presAssocID="{E9EB7874-2E61-FB47-9CDE-CB472F8D9796}" presName="ParentText" presStyleLbl="node1" presStyleIdx="4" presStyleCnt="7" custScaleX="308102" custScaleY="76935" custLinFactNeighborX="58829" custLinFactNeighborY="-9005">
        <dgm:presLayoutVars>
          <dgm:chMax val="1"/>
          <dgm:chPref val="1"/>
          <dgm:bulletEnabled val="1"/>
        </dgm:presLayoutVars>
      </dgm:prSet>
      <dgm:spPr/>
    </dgm:pt>
    <dgm:pt modelId="{E6B6A6C7-840A-8C44-BDD8-E113063108B6}" type="pres">
      <dgm:prSet presAssocID="{E9EB7874-2E61-FB47-9CDE-CB472F8D9796}" presName="ChildText" presStyleLbl="revTx" presStyleIdx="4" presStyleCnt="6">
        <dgm:presLayoutVars>
          <dgm:chMax val="0"/>
          <dgm:chPref val="0"/>
          <dgm:bulletEnabled val="1"/>
        </dgm:presLayoutVars>
      </dgm:prSet>
      <dgm:spPr/>
    </dgm:pt>
    <dgm:pt modelId="{2A79BA12-4B60-C343-BEE6-DCD308855349}" type="pres">
      <dgm:prSet presAssocID="{2A023A82-2421-4741-8E69-BE24788E7DC3}" presName="sibTrans" presStyleCnt="0"/>
      <dgm:spPr/>
    </dgm:pt>
    <dgm:pt modelId="{E14F3FF5-74CC-AC49-BFBA-B22605C16C48}" type="pres">
      <dgm:prSet presAssocID="{A7AFF960-167D-044C-B1FD-3E25478CFFCB}" presName="composite" presStyleCnt="0"/>
      <dgm:spPr/>
    </dgm:pt>
    <dgm:pt modelId="{4594B61A-8E90-A945-AC36-3FE752305953}" type="pres">
      <dgm:prSet presAssocID="{A7AFF960-167D-044C-B1FD-3E25478CFFCB}" presName="bentUpArrow1" presStyleLbl="alignImgPlace1" presStyleIdx="5" presStyleCnt="6"/>
      <dgm:spPr/>
    </dgm:pt>
    <dgm:pt modelId="{2CFB693F-97DB-B74B-937A-B369022220E0}" type="pres">
      <dgm:prSet presAssocID="{A7AFF960-167D-044C-B1FD-3E25478CFFCB}" presName="ParentText" presStyleLbl="node1" presStyleIdx="5" presStyleCnt="7" custScaleX="289832" custScaleY="107289" custLinFactNeighborX="50425" custLinFactNeighborY="-12007">
        <dgm:presLayoutVars>
          <dgm:chMax val="1"/>
          <dgm:chPref val="1"/>
          <dgm:bulletEnabled val="1"/>
        </dgm:presLayoutVars>
      </dgm:prSet>
      <dgm:spPr/>
    </dgm:pt>
    <dgm:pt modelId="{18AC1E88-3D09-8E4E-86B5-F19B3127C990}" type="pres">
      <dgm:prSet presAssocID="{A7AFF960-167D-044C-B1FD-3E25478CFFCB}" presName="ChildText" presStyleLbl="revTx" presStyleIdx="5" presStyleCnt="6" custScaleX="259835" custLinFactX="100000" custLinFactNeighborX="188997" custLinFactNeighborY="-3535">
        <dgm:presLayoutVars>
          <dgm:chMax val="0"/>
          <dgm:chPref val="0"/>
          <dgm:bulletEnabled val="1"/>
        </dgm:presLayoutVars>
      </dgm:prSet>
      <dgm:spPr/>
    </dgm:pt>
    <dgm:pt modelId="{E05E6925-9634-BC4B-B86D-8CF9D4B20E48}" type="pres">
      <dgm:prSet presAssocID="{9637F24A-B8E9-7142-8B92-DD6469EF72F9}" presName="sibTrans" presStyleCnt="0"/>
      <dgm:spPr/>
    </dgm:pt>
    <dgm:pt modelId="{782B1CCD-4F5A-EB44-B703-E639451FF9D2}" type="pres">
      <dgm:prSet presAssocID="{4D0DA727-4727-C442-AE7F-5362FD0B61D1}" presName="composite" presStyleCnt="0"/>
      <dgm:spPr/>
    </dgm:pt>
    <dgm:pt modelId="{DBF97C76-2558-3444-88D7-710AF0EF0997}" type="pres">
      <dgm:prSet presAssocID="{4D0DA727-4727-C442-AE7F-5362FD0B61D1}" presName="ParentText" presStyleLbl="node1" presStyleIdx="6" presStyleCnt="7" custScaleX="342706" custScaleY="91883" custLinFactNeighborX="39919" custLinFactNeighborY="26431">
        <dgm:presLayoutVars>
          <dgm:chMax val="1"/>
          <dgm:chPref val="1"/>
          <dgm:bulletEnabled val="1"/>
        </dgm:presLayoutVars>
      </dgm:prSet>
      <dgm:spPr/>
    </dgm:pt>
  </dgm:ptLst>
  <dgm:cxnLst>
    <dgm:cxn modelId="{EF713D01-2C79-2A49-B12C-AE8B739C69FA}" srcId="{C2A98B81-88BF-DE45-B81E-44D5241A09F4}" destId="{A7AFF960-167D-044C-B1FD-3E25478CFFCB}" srcOrd="5" destOrd="0" parTransId="{274BF8D8-CD88-354A-A204-1965836CA61E}" sibTransId="{9637F24A-B8E9-7142-8B92-DD6469EF72F9}"/>
    <dgm:cxn modelId="{231D4E18-09C5-AB47-9094-417D420132CC}" srcId="{C2A98B81-88BF-DE45-B81E-44D5241A09F4}" destId="{4248D6A0-7D83-F945-ABCF-CCB20ED75267}" srcOrd="0" destOrd="0" parTransId="{02FFBC09-F0C6-5846-85AF-A5CB10B94663}" sibTransId="{D1451CD3-C5AB-DC45-BD2E-585E2244629B}"/>
    <dgm:cxn modelId="{437CCE31-5739-BE48-83BD-C15B47B40B76}" srcId="{C2A98B81-88BF-DE45-B81E-44D5241A09F4}" destId="{E9EB7874-2E61-FB47-9CDE-CB472F8D9796}" srcOrd="4" destOrd="0" parTransId="{6CAF2901-9DD8-FD46-B01E-1B1821EAD988}" sibTransId="{2A023A82-2421-4741-8E69-BE24788E7DC3}"/>
    <dgm:cxn modelId="{44DDCA38-B585-474C-8D81-73D12B975666}" type="presOf" srcId="{4248D6A0-7D83-F945-ABCF-CCB20ED75267}" destId="{4E5E2A48-F7A7-AE44-B5AA-05364295F3BD}" srcOrd="0" destOrd="0" presId="urn:microsoft.com/office/officeart/2005/8/layout/StepDownProcess"/>
    <dgm:cxn modelId="{3D49623D-F834-C146-BDF1-3DADFA60F77B}" type="presOf" srcId="{8484F68D-A354-A748-BA2A-6016CDCE7E5E}" destId="{A3B9D3CF-8643-2E4F-BB96-2CC28CB24F54}" srcOrd="0" destOrd="0" presId="urn:microsoft.com/office/officeart/2005/8/layout/StepDownProcess"/>
    <dgm:cxn modelId="{146AC54B-A389-CD4F-B75E-82B91171069F}" srcId="{BC8DE900-025D-C541-BDC5-2BAC1CCAC829}" destId="{BFB360E1-2045-354B-8CAF-B7C46E24E5EF}" srcOrd="1" destOrd="0" parTransId="{D8E81518-BC5E-DB4F-9EBA-CB0BB985B6AA}" sibTransId="{0FEDD533-EEC9-134B-A97A-5FE1E0399E66}"/>
    <dgm:cxn modelId="{2C2C0451-167F-2A4E-B53F-C066BC8E8F64}" srcId="{C2A98B81-88BF-DE45-B81E-44D5241A09F4}" destId="{8484F68D-A354-A748-BA2A-6016CDCE7E5E}" srcOrd="2" destOrd="0" parTransId="{96B37858-32FC-9842-8C54-28580112F932}" sibTransId="{A5DCE9A4-EDFD-EF45-86AD-956A546AE164}"/>
    <dgm:cxn modelId="{C7EF1253-E839-BA4B-B5CB-FFBC1907372F}" type="presOf" srcId="{4D0DA727-4727-C442-AE7F-5362FD0B61D1}" destId="{DBF97C76-2558-3444-88D7-710AF0EF0997}" srcOrd="0" destOrd="0" presId="urn:microsoft.com/office/officeart/2005/8/layout/StepDownProcess"/>
    <dgm:cxn modelId="{C0A3FC55-9CBB-9241-8AE0-F9807C135133}" srcId="{5A702913-5834-2B4A-9CDA-DCB47190031F}" destId="{A7F02998-AD0C-8F4B-9426-DDF4496E6E11}" srcOrd="0" destOrd="0" parTransId="{ADBA5274-807F-264C-8A62-74A2714B1EEF}" sibTransId="{A5D5BE5F-1636-2A4E-9110-E135C7148656}"/>
    <dgm:cxn modelId="{A5CCB55F-062A-3341-8FD1-69E5D0BD95DF}" type="presOf" srcId="{A7AFF960-167D-044C-B1FD-3E25478CFFCB}" destId="{2CFB693F-97DB-B74B-937A-B369022220E0}" srcOrd="0" destOrd="0" presId="urn:microsoft.com/office/officeart/2005/8/layout/StepDownProcess"/>
    <dgm:cxn modelId="{CF0EFC76-5409-7D45-B9DC-046112773763}" srcId="{BC8DE900-025D-C541-BDC5-2BAC1CCAC829}" destId="{EC8F27C4-B1D9-554E-8F2F-BAA68E1F1E10}" srcOrd="0" destOrd="0" parTransId="{6966AA91-0D89-EE4F-8BC2-746A72A697F2}" sibTransId="{D7A93087-9ECF-4D47-9E18-CB7621AB791F}"/>
    <dgm:cxn modelId="{8F1B5691-5FF4-0542-9E66-C2F590A51A1B}" srcId="{C2A98B81-88BF-DE45-B81E-44D5241A09F4}" destId="{BC8DE900-025D-C541-BDC5-2BAC1CCAC829}" srcOrd="3" destOrd="0" parTransId="{7D2B2628-6C31-8A49-BD3B-2A6DEC95F1E2}" sibTransId="{3307F55C-4CE8-164A-9C1A-FD7DA45A92E8}"/>
    <dgm:cxn modelId="{D80E809F-C9A4-CE49-AFDF-424145DB436A}" type="presOf" srcId="{BEF29F8E-80E3-3A49-92C6-616E9AA30B66}" destId="{18AC1E88-3D09-8E4E-86B5-F19B3127C990}" srcOrd="0" destOrd="0" presId="urn:microsoft.com/office/officeart/2005/8/layout/StepDownProcess"/>
    <dgm:cxn modelId="{28C890A5-EA76-E648-B921-701C8A4BF489}" type="presOf" srcId="{BC8DE900-025D-C541-BDC5-2BAC1CCAC829}" destId="{916C91F4-AC75-7C4B-BE8D-4A6AF0331212}" srcOrd="0" destOrd="0" presId="urn:microsoft.com/office/officeart/2005/8/layout/StepDownProcess"/>
    <dgm:cxn modelId="{0D132BAC-AE43-3C46-9CAE-4640AED59A20}" type="presOf" srcId="{C2A98B81-88BF-DE45-B81E-44D5241A09F4}" destId="{6F8C6569-75DA-BA40-B8B2-7E26BB8BA265}" srcOrd="0" destOrd="0" presId="urn:microsoft.com/office/officeart/2005/8/layout/StepDownProcess"/>
    <dgm:cxn modelId="{4F269CB0-E351-1345-ACE2-606938C00D46}" srcId="{C2A98B81-88BF-DE45-B81E-44D5241A09F4}" destId="{4D0DA727-4727-C442-AE7F-5362FD0B61D1}" srcOrd="6" destOrd="0" parTransId="{F4D0AE83-CA90-F14C-9179-A93D3D6661A9}" sibTransId="{921BA84F-1CEC-6D41-8B83-F1F07741F6EB}"/>
    <dgm:cxn modelId="{970D3CC7-9E00-0849-9105-1CF4CE9DE215}" type="presOf" srcId="{5A702913-5834-2B4A-9CDA-DCB47190031F}" destId="{C9550773-841A-424B-9B0E-E1A2DC4E7934}" srcOrd="0" destOrd="0" presId="urn:microsoft.com/office/officeart/2005/8/layout/StepDownProcess"/>
    <dgm:cxn modelId="{EA77DDD5-8200-0C4B-BFA0-1EDA1C3772DD}" type="presOf" srcId="{A7F02998-AD0C-8F4B-9426-DDF4496E6E11}" destId="{56E1F991-7A18-3E4A-A1C8-E4876668E605}" srcOrd="0" destOrd="0" presId="urn:microsoft.com/office/officeart/2005/8/layout/StepDownProcess"/>
    <dgm:cxn modelId="{FD6F84DF-EFD5-1348-B2A7-2FAD4C4418BC}" type="presOf" srcId="{BFB360E1-2045-354B-8CAF-B7C46E24E5EF}" destId="{3444E332-8F75-AC45-A887-575CE7D8E8BA}" srcOrd="0" destOrd="1" presId="urn:microsoft.com/office/officeart/2005/8/layout/StepDownProcess"/>
    <dgm:cxn modelId="{01C80DE3-A295-904B-9B68-B0E414AEBFD8}" srcId="{A7AFF960-167D-044C-B1FD-3E25478CFFCB}" destId="{BEF29F8E-80E3-3A49-92C6-616E9AA30B66}" srcOrd="0" destOrd="0" parTransId="{4722FFFD-F4CD-E14F-B599-3F90B468D449}" sibTransId="{B8C66664-1B22-CC44-8DB3-4FB12132EE94}"/>
    <dgm:cxn modelId="{5CE7F9E3-04FB-1742-8ED9-C832895E9415}" type="presOf" srcId="{EC8F27C4-B1D9-554E-8F2F-BAA68E1F1E10}" destId="{3444E332-8F75-AC45-A887-575CE7D8E8BA}" srcOrd="0" destOrd="0" presId="urn:microsoft.com/office/officeart/2005/8/layout/StepDownProcess"/>
    <dgm:cxn modelId="{52DD4AF1-3916-7047-A060-44489479FF7B}" srcId="{C2A98B81-88BF-DE45-B81E-44D5241A09F4}" destId="{5A702913-5834-2B4A-9CDA-DCB47190031F}" srcOrd="1" destOrd="0" parTransId="{3DB863B7-802B-734C-ABF2-B3A5D5841CC0}" sibTransId="{873C9C62-1D81-7545-9F63-4B0D43782C67}"/>
    <dgm:cxn modelId="{6F221DFF-9961-684F-834B-0881F508C3D5}" type="presOf" srcId="{E9EB7874-2E61-FB47-9CDE-CB472F8D9796}" destId="{7D6A97CB-B65F-F745-90D9-55DF8BB4AD74}" srcOrd="0" destOrd="0" presId="urn:microsoft.com/office/officeart/2005/8/layout/StepDownProcess"/>
    <dgm:cxn modelId="{9A04C6D8-ACC8-6F43-B6A3-FD7E113DC9B0}" type="presParOf" srcId="{6F8C6569-75DA-BA40-B8B2-7E26BB8BA265}" destId="{B73BF2CC-7335-4444-B151-0C7194B3F224}" srcOrd="0" destOrd="0" presId="urn:microsoft.com/office/officeart/2005/8/layout/StepDownProcess"/>
    <dgm:cxn modelId="{E995AA47-B822-534D-81D5-9754BC6E9C1B}" type="presParOf" srcId="{B73BF2CC-7335-4444-B151-0C7194B3F224}" destId="{03175D5D-7872-0743-8B36-E4AB19146F0A}" srcOrd="0" destOrd="0" presId="urn:microsoft.com/office/officeart/2005/8/layout/StepDownProcess"/>
    <dgm:cxn modelId="{C74BEBFA-6A48-F141-8E5D-F914E6CE54C5}" type="presParOf" srcId="{B73BF2CC-7335-4444-B151-0C7194B3F224}" destId="{4E5E2A48-F7A7-AE44-B5AA-05364295F3BD}" srcOrd="1" destOrd="0" presId="urn:microsoft.com/office/officeart/2005/8/layout/StepDownProcess"/>
    <dgm:cxn modelId="{4ADC4476-CAA9-544E-94F2-8FE0208E7602}" type="presParOf" srcId="{B73BF2CC-7335-4444-B151-0C7194B3F224}" destId="{28F9D6F6-783A-FD44-AAF3-C7C39247070E}" srcOrd="2" destOrd="0" presId="urn:microsoft.com/office/officeart/2005/8/layout/StepDownProcess"/>
    <dgm:cxn modelId="{A57AAFE2-671D-2C4C-B8DB-41FADD36DDBA}" type="presParOf" srcId="{6F8C6569-75DA-BA40-B8B2-7E26BB8BA265}" destId="{A37C7BD9-D427-984C-B95D-D0BCD6C7655E}" srcOrd="1" destOrd="0" presId="urn:microsoft.com/office/officeart/2005/8/layout/StepDownProcess"/>
    <dgm:cxn modelId="{DA8F2247-F83A-1C49-91F9-442344A941E0}" type="presParOf" srcId="{6F8C6569-75DA-BA40-B8B2-7E26BB8BA265}" destId="{B6B912F3-CDD4-3F44-8D6F-050A25498B70}" srcOrd="2" destOrd="0" presId="urn:microsoft.com/office/officeart/2005/8/layout/StepDownProcess"/>
    <dgm:cxn modelId="{A0935E32-40BE-324E-B5D4-A1918BB22B13}" type="presParOf" srcId="{B6B912F3-CDD4-3F44-8D6F-050A25498B70}" destId="{009EE358-F13C-7448-B239-5F34CA3EC807}" srcOrd="0" destOrd="0" presId="urn:microsoft.com/office/officeart/2005/8/layout/StepDownProcess"/>
    <dgm:cxn modelId="{8BD4B5E6-D205-6542-9D7A-5280B1F4E047}" type="presParOf" srcId="{B6B912F3-CDD4-3F44-8D6F-050A25498B70}" destId="{C9550773-841A-424B-9B0E-E1A2DC4E7934}" srcOrd="1" destOrd="0" presId="urn:microsoft.com/office/officeart/2005/8/layout/StepDownProcess"/>
    <dgm:cxn modelId="{4417E07F-830C-A942-B4B9-F3106F6BA0C2}" type="presParOf" srcId="{B6B912F3-CDD4-3F44-8D6F-050A25498B70}" destId="{56E1F991-7A18-3E4A-A1C8-E4876668E605}" srcOrd="2" destOrd="0" presId="urn:microsoft.com/office/officeart/2005/8/layout/StepDownProcess"/>
    <dgm:cxn modelId="{9B52114C-D38F-7149-8D3E-DD538AFF77F7}" type="presParOf" srcId="{6F8C6569-75DA-BA40-B8B2-7E26BB8BA265}" destId="{3DC9603F-4D0B-D045-A238-92E1E9F381AA}" srcOrd="3" destOrd="0" presId="urn:microsoft.com/office/officeart/2005/8/layout/StepDownProcess"/>
    <dgm:cxn modelId="{EE816A89-963F-704E-B0C1-428713C9D32F}" type="presParOf" srcId="{6F8C6569-75DA-BA40-B8B2-7E26BB8BA265}" destId="{C098997D-B8C9-EC47-891F-850A5910B48F}" srcOrd="4" destOrd="0" presId="urn:microsoft.com/office/officeart/2005/8/layout/StepDownProcess"/>
    <dgm:cxn modelId="{082D7187-EBA4-334D-B5B6-6B0895CCC20C}" type="presParOf" srcId="{C098997D-B8C9-EC47-891F-850A5910B48F}" destId="{F9D38AF9-658D-6846-9275-E1680CB8ED9E}" srcOrd="0" destOrd="0" presId="urn:microsoft.com/office/officeart/2005/8/layout/StepDownProcess"/>
    <dgm:cxn modelId="{87E6F598-9E9B-B143-9DCA-5D379A51E051}" type="presParOf" srcId="{C098997D-B8C9-EC47-891F-850A5910B48F}" destId="{A3B9D3CF-8643-2E4F-BB96-2CC28CB24F54}" srcOrd="1" destOrd="0" presId="urn:microsoft.com/office/officeart/2005/8/layout/StepDownProcess"/>
    <dgm:cxn modelId="{BEAF514F-640F-6343-9C51-156C968FABD8}" type="presParOf" srcId="{C098997D-B8C9-EC47-891F-850A5910B48F}" destId="{FE89CE82-B0A3-0245-B620-6CDAA2A104F1}" srcOrd="2" destOrd="0" presId="urn:microsoft.com/office/officeart/2005/8/layout/StepDownProcess"/>
    <dgm:cxn modelId="{628CD848-A76D-484E-94DC-43E680327E33}" type="presParOf" srcId="{6F8C6569-75DA-BA40-B8B2-7E26BB8BA265}" destId="{83E639E8-319B-C941-8080-0B39D0987DC2}" srcOrd="5" destOrd="0" presId="urn:microsoft.com/office/officeart/2005/8/layout/StepDownProcess"/>
    <dgm:cxn modelId="{67FB6B99-645F-EA47-9CF2-5F36DDFA6B3C}" type="presParOf" srcId="{6F8C6569-75DA-BA40-B8B2-7E26BB8BA265}" destId="{232016F4-7F9C-494D-9F37-5CBC67E8C8CB}" srcOrd="6" destOrd="0" presId="urn:microsoft.com/office/officeart/2005/8/layout/StepDownProcess"/>
    <dgm:cxn modelId="{9BAC5C26-D944-C648-BBDD-1F28CE62AE65}" type="presParOf" srcId="{232016F4-7F9C-494D-9F37-5CBC67E8C8CB}" destId="{71A53DA5-E16E-C945-A2B7-03F6A0042A2C}" srcOrd="0" destOrd="0" presId="urn:microsoft.com/office/officeart/2005/8/layout/StepDownProcess"/>
    <dgm:cxn modelId="{705D89F1-8CB8-9E48-AF19-5B3AC0E9376D}" type="presParOf" srcId="{232016F4-7F9C-494D-9F37-5CBC67E8C8CB}" destId="{916C91F4-AC75-7C4B-BE8D-4A6AF0331212}" srcOrd="1" destOrd="0" presId="urn:microsoft.com/office/officeart/2005/8/layout/StepDownProcess"/>
    <dgm:cxn modelId="{3FEB0A15-F65E-B040-AB50-9C5A9CC5D52B}" type="presParOf" srcId="{232016F4-7F9C-494D-9F37-5CBC67E8C8CB}" destId="{3444E332-8F75-AC45-A887-575CE7D8E8BA}" srcOrd="2" destOrd="0" presId="urn:microsoft.com/office/officeart/2005/8/layout/StepDownProcess"/>
    <dgm:cxn modelId="{FD54176C-ABDB-3C4B-8C53-739210C7B558}" type="presParOf" srcId="{6F8C6569-75DA-BA40-B8B2-7E26BB8BA265}" destId="{CFD42EDB-7185-044F-89B9-14191BABF1E5}" srcOrd="7" destOrd="0" presId="urn:microsoft.com/office/officeart/2005/8/layout/StepDownProcess"/>
    <dgm:cxn modelId="{7286C297-39BE-4F45-8EF6-325450A7B5DB}" type="presParOf" srcId="{6F8C6569-75DA-BA40-B8B2-7E26BB8BA265}" destId="{9C16BE68-5665-574B-B0F3-421B3B8089B6}" srcOrd="8" destOrd="0" presId="urn:microsoft.com/office/officeart/2005/8/layout/StepDownProcess"/>
    <dgm:cxn modelId="{90BEB8BC-55C8-AF40-91C9-B89C260B01EF}" type="presParOf" srcId="{9C16BE68-5665-574B-B0F3-421B3B8089B6}" destId="{9CF2CFA5-C152-5E42-A22C-605248070C1D}" srcOrd="0" destOrd="0" presId="urn:microsoft.com/office/officeart/2005/8/layout/StepDownProcess"/>
    <dgm:cxn modelId="{BF72CF0B-DFFC-C54B-A739-4445F4D3766E}" type="presParOf" srcId="{9C16BE68-5665-574B-B0F3-421B3B8089B6}" destId="{7D6A97CB-B65F-F745-90D9-55DF8BB4AD74}" srcOrd="1" destOrd="0" presId="urn:microsoft.com/office/officeart/2005/8/layout/StepDownProcess"/>
    <dgm:cxn modelId="{FC07B89B-035C-3E4C-AA85-440F67B72A6B}" type="presParOf" srcId="{9C16BE68-5665-574B-B0F3-421B3B8089B6}" destId="{E6B6A6C7-840A-8C44-BDD8-E113063108B6}" srcOrd="2" destOrd="0" presId="urn:microsoft.com/office/officeart/2005/8/layout/StepDownProcess"/>
    <dgm:cxn modelId="{B2ED1DEE-FE54-A247-ACF3-5E8C7FA62A96}" type="presParOf" srcId="{6F8C6569-75DA-BA40-B8B2-7E26BB8BA265}" destId="{2A79BA12-4B60-C343-BEE6-DCD308855349}" srcOrd="9" destOrd="0" presId="urn:microsoft.com/office/officeart/2005/8/layout/StepDownProcess"/>
    <dgm:cxn modelId="{7EC4AF94-750A-6548-912A-2EEFF4348E92}" type="presParOf" srcId="{6F8C6569-75DA-BA40-B8B2-7E26BB8BA265}" destId="{E14F3FF5-74CC-AC49-BFBA-B22605C16C48}" srcOrd="10" destOrd="0" presId="urn:microsoft.com/office/officeart/2005/8/layout/StepDownProcess"/>
    <dgm:cxn modelId="{04C9E2E0-1AC8-3C48-A07E-EA3D4F056E61}" type="presParOf" srcId="{E14F3FF5-74CC-AC49-BFBA-B22605C16C48}" destId="{4594B61A-8E90-A945-AC36-3FE752305953}" srcOrd="0" destOrd="0" presId="urn:microsoft.com/office/officeart/2005/8/layout/StepDownProcess"/>
    <dgm:cxn modelId="{0C182107-325C-284C-AF5B-5A0230606334}" type="presParOf" srcId="{E14F3FF5-74CC-AC49-BFBA-B22605C16C48}" destId="{2CFB693F-97DB-B74B-937A-B369022220E0}" srcOrd="1" destOrd="0" presId="urn:microsoft.com/office/officeart/2005/8/layout/StepDownProcess"/>
    <dgm:cxn modelId="{0E7F9F8F-21D9-5546-B90C-9907230C9474}" type="presParOf" srcId="{E14F3FF5-74CC-AC49-BFBA-B22605C16C48}" destId="{18AC1E88-3D09-8E4E-86B5-F19B3127C990}" srcOrd="2" destOrd="0" presId="urn:microsoft.com/office/officeart/2005/8/layout/StepDownProcess"/>
    <dgm:cxn modelId="{4E579174-4E33-6E48-AD69-37F627493453}" type="presParOf" srcId="{6F8C6569-75DA-BA40-B8B2-7E26BB8BA265}" destId="{E05E6925-9634-BC4B-B86D-8CF9D4B20E48}" srcOrd="11" destOrd="0" presId="urn:microsoft.com/office/officeart/2005/8/layout/StepDownProcess"/>
    <dgm:cxn modelId="{BE8864C0-F8A8-DD4D-8C7C-854F0012D1CF}" type="presParOf" srcId="{6F8C6569-75DA-BA40-B8B2-7E26BB8BA265}" destId="{782B1CCD-4F5A-EB44-B703-E639451FF9D2}" srcOrd="12" destOrd="0" presId="urn:microsoft.com/office/officeart/2005/8/layout/StepDownProcess"/>
    <dgm:cxn modelId="{7B72687A-7E0C-5845-BBD5-10CB4CE29AEC}" type="presParOf" srcId="{782B1CCD-4F5A-EB44-B703-E639451FF9D2}" destId="{DBF97C76-2558-3444-88D7-710AF0EF099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75D5D-7872-0743-8B36-E4AB19146F0A}">
      <dsp:nvSpPr>
        <dsp:cNvPr id="0" name=""/>
        <dsp:cNvSpPr/>
      </dsp:nvSpPr>
      <dsp:spPr>
        <a:xfrm rot="5400000">
          <a:off x="1454916" y="529800"/>
          <a:ext cx="505403" cy="57538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E2A48-F7A7-AE44-B5AA-05364295F3BD}">
      <dsp:nvSpPr>
        <dsp:cNvPr id="0" name=""/>
        <dsp:cNvSpPr/>
      </dsp:nvSpPr>
      <dsp:spPr>
        <a:xfrm>
          <a:off x="498752" y="34871"/>
          <a:ext cx="2495327" cy="464891"/>
        </a:xfrm>
        <a:prstGeom prst="roundRect">
          <a:avLst>
            <a:gd name="adj" fmla="val 16670"/>
          </a:avLst>
        </a:prstGeom>
        <a:solidFill>
          <a:schemeClr val="accent1">
            <a:hueOff val="0"/>
            <a:satOff val="0"/>
            <a:lumOff val="0"/>
            <a:alphaOff val="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lt1"/>
              </a:solidFill>
            </a:rPr>
            <a:t>Recognize/identify the problem/issue</a:t>
          </a:r>
        </a:p>
      </dsp:txBody>
      <dsp:txXfrm>
        <a:off x="521450" y="57569"/>
        <a:ext cx="2449931" cy="419495"/>
      </dsp:txXfrm>
    </dsp:sp>
    <dsp:sp modelId="{28F9D6F6-783A-FD44-AAF3-C7C39247070E}">
      <dsp:nvSpPr>
        <dsp:cNvPr id="0" name=""/>
        <dsp:cNvSpPr/>
      </dsp:nvSpPr>
      <dsp:spPr>
        <a:xfrm>
          <a:off x="2171817" y="26348"/>
          <a:ext cx="618792" cy="481337"/>
        </a:xfrm>
        <a:prstGeom prst="rect">
          <a:avLst/>
        </a:prstGeom>
        <a:noFill/>
        <a:ln>
          <a:noFill/>
        </a:ln>
        <a:effectLst/>
      </dsp:spPr>
      <dsp:style>
        <a:lnRef idx="0">
          <a:scrgbClr r="0" g="0" b="0"/>
        </a:lnRef>
        <a:fillRef idx="0">
          <a:scrgbClr r="0" g="0" b="0"/>
        </a:fillRef>
        <a:effectRef idx="0">
          <a:scrgbClr r="0" g="0" b="0"/>
        </a:effectRef>
        <a:fontRef idx="minor"/>
      </dsp:style>
    </dsp:sp>
    <dsp:sp modelId="{009EE358-F13C-7448-B239-5F34CA3EC807}">
      <dsp:nvSpPr>
        <dsp:cNvPr id="0" name=""/>
        <dsp:cNvSpPr/>
      </dsp:nvSpPr>
      <dsp:spPr>
        <a:xfrm rot="5400000">
          <a:off x="3248975" y="1174460"/>
          <a:ext cx="505403" cy="57538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550773-841A-424B-9B0E-E1A2DC4E7934}">
      <dsp:nvSpPr>
        <dsp:cNvPr id="0" name=""/>
        <dsp:cNvSpPr/>
      </dsp:nvSpPr>
      <dsp:spPr>
        <a:xfrm>
          <a:off x="1982519" y="635113"/>
          <a:ext cx="2794154" cy="546891"/>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Gather all the facts</a:t>
          </a:r>
        </a:p>
      </dsp:txBody>
      <dsp:txXfrm>
        <a:off x="2009221" y="661815"/>
        <a:ext cx="2740750" cy="493487"/>
      </dsp:txXfrm>
    </dsp:sp>
    <dsp:sp modelId="{56E1F991-7A18-3E4A-A1C8-E4876668E605}">
      <dsp:nvSpPr>
        <dsp:cNvPr id="0" name=""/>
        <dsp:cNvSpPr/>
      </dsp:nvSpPr>
      <dsp:spPr>
        <a:xfrm>
          <a:off x="4977559" y="530067"/>
          <a:ext cx="5157526" cy="47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Look at all the viewpoints and sides to the story</a:t>
          </a:r>
        </a:p>
      </dsp:txBody>
      <dsp:txXfrm>
        <a:off x="4977559" y="530067"/>
        <a:ext cx="5157526" cy="470969"/>
      </dsp:txXfrm>
    </dsp:sp>
    <dsp:sp modelId="{F9D38AF9-658D-6846-9275-E1680CB8ED9E}">
      <dsp:nvSpPr>
        <dsp:cNvPr id="0" name=""/>
        <dsp:cNvSpPr/>
      </dsp:nvSpPr>
      <dsp:spPr>
        <a:xfrm rot="5400000">
          <a:off x="4207542" y="1786644"/>
          <a:ext cx="505403" cy="57538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9D3CF-8643-2E4F-BB96-2CC28CB24F54}">
      <dsp:nvSpPr>
        <dsp:cNvPr id="0" name=""/>
        <dsp:cNvSpPr/>
      </dsp:nvSpPr>
      <dsp:spPr>
        <a:xfrm>
          <a:off x="3788052" y="1240466"/>
          <a:ext cx="3209550" cy="47578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Identify/establish your options</a:t>
          </a:r>
        </a:p>
      </dsp:txBody>
      <dsp:txXfrm>
        <a:off x="3811282" y="1263696"/>
        <a:ext cx="3163090" cy="429324"/>
      </dsp:txXfrm>
    </dsp:sp>
    <dsp:sp modelId="{FE89CE82-B0A3-0245-B620-6CDAA2A104F1}">
      <dsp:nvSpPr>
        <dsp:cNvPr id="0" name=""/>
        <dsp:cNvSpPr/>
      </dsp:nvSpPr>
      <dsp:spPr>
        <a:xfrm>
          <a:off x="4924443" y="1283191"/>
          <a:ext cx="618792" cy="481337"/>
        </a:xfrm>
        <a:prstGeom prst="rect">
          <a:avLst/>
        </a:prstGeom>
        <a:noFill/>
        <a:ln>
          <a:noFill/>
        </a:ln>
        <a:effectLst/>
      </dsp:spPr>
      <dsp:style>
        <a:lnRef idx="0">
          <a:scrgbClr r="0" g="0" b="0"/>
        </a:lnRef>
        <a:fillRef idx="0">
          <a:scrgbClr r="0" g="0" b="0"/>
        </a:fillRef>
        <a:effectRef idx="0">
          <a:scrgbClr r="0" g="0" b="0"/>
        </a:effectRef>
        <a:fontRef idx="minor"/>
      </dsp:style>
    </dsp:sp>
    <dsp:sp modelId="{71A53DA5-E16E-C945-A2B7-03F6A0042A2C}">
      <dsp:nvSpPr>
        <dsp:cNvPr id="0" name=""/>
        <dsp:cNvSpPr/>
      </dsp:nvSpPr>
      <dsp:spPr>
        <a:xfrm rot="5400000">
          <a:off x="5220058" y="2471358"/>
          <a:ext cx="505403" cy="57538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C91F4-AC75-7C4B-BE8D-4A6AF0331212}">
      <dsp:nvSpPr>
        <dsp:cNvPr id="0" name=""/>
        <dsp:cNvSpPr/>
      </dsp:nvSpPr>
      <dsp:spPr>
        <a:xfrm>
          <a:off x="4734686" y="1965343"/>
          <a:ext cx="2839068" cy="447877"/>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Test/review each option</a:t>
          </a:r>
        </a:p>
      </dsp:txBody>
      <dsp:txXfrm>
        <a:off x="4756553" y="1987210"/>
        <a:ext cx="2795334" cy="404143"/>
      </dsp:txXfrm>
    </dsp:sp>
    <dsp:sp modelId="{3444E332-8F75-AC45-A887-575CE7D8E8BA}">
      <dsp:nvSpPr>
        <dsp:cNvPr id="0" name=""/>
        <dsp:cNvSpPr/>
      </dsp:nvSpPr>
      <dsp:spPr>
        <a:xfrm>
          <a:off x="8238782" y="1872088"/>
          <a:ext cx="2579747" cy="62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Are there available resources?</a:t>
          </a:r>
        </a:p>
        <a:p>
          <a:pPr marL="228600" lvl="1" indent="-228600" algn="l" defTabSz="889000">
            <a:lnSpc>
              <a:spcPct val="90000"/>
            </a:lnSpc>
            <a:spcBef>
              <a:spcPct val="0"/>
            </a:spcBef>
            <a:spcAft>
              <a:spcPct val="15000"/>
            </a:spcAft>
            <a:buChar char="•"/>
          </a:pPr>
          <a:r>
            <a:rPr lang="en-US" sz="2000" kern="1200" dirty="0"/>
            <a:t>Is it viable?</a:t>
          </a:r>
        </a:p>
      </dsp:txBody>
      <dsp:txXfrm>
        <a:off x="8238782" y="1872088"/>
        <a:ext cx="2579747" cy="626397"/>
      </dsp:txXfrm>
    </dsp:sp>
    <dsp:sp modelId="{9CF2CFA5-C152-5E42-A22C-605248070C1D}">
      <dsp:nvSpPr>
        <dsp:cNvPr id="0" name=""/>
        <dsp:cNvSpPr/>
      </dsp:nvSpPr>
      <dsp:spPr>
        <a:xfrm rot="5400000">
          <a:off x="6308951" y="3083542"/>
          <a:ext cx="505403" cy="57538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6A97CB-B65F-F745-90D9-55DF8BB4AD74}">
      <dsp:nvSpPr>
        <dsp:cNvPr id="0" name=""/>
        <dsp:cNvSpPr/>
      </dsp:nvSpPr>
      <dsp:spPr>
        <a:xfrm>
          <a:off x="5790300" y="2538343"/>
          <a:ext cx="2621339" cy="45817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Choose your option</a:t>
          </a:r>
        </a:p>
      </dsp:txBody>
      <dsp:txXfrm>
        <a:off x="5812670" y="2560713"/>
        <a:ext cx="2576599" cy="413434"/>
      </dsp:txXfrm>
    </dsp:sp>
    <dsp:sp modelId="{E6B6A6C7-840A-8C44-BDD8-E113063108B6}">
      <dsp:nvSpPr>
        <dsp:cNvPr id="0" name=""/>
        <dsp:cNvSpPr/>
      </dsp:nvSpPr>
      <dsp:spPr>
        <a:xfrm>
          <a:off x="7025852" y="2580089"/>
          <a:ext cx="618792" cy="481337"/>
        </a:xfrm>
        <a:prstGeom prst="rect">
          <a:avLst/>
        </a:prstGeom>
        <a:noFill/>
        <a:ln>
          <a:noFill/>
        </a:ln>
        <a:effectLst/>
      </dsp:spPr>
      <dsp:style>
        <a:lnRef idx="0">
          <a:scrgbClr r="0" g="0" b="0"/>
        </a:lnRef>
        <a:fillRef idx="0">
          <a:scrgbClr r="0" g="0" b="0"/>
        </a:fillRef>
        <a:effectRef idx="0">
          <a:scrgbClr r="0" g="0" b="0"/>
        </a:effectRef>
        <a:fontRef idx="minor"/>
      </dsp:style>
    </dsp:sp>
    <dsp:sp modelId="{4594B61A-8E90-A945-AC36-3FE752305953}">
      <dsp:nvSpPr>
        <dsp:cNvPr id="0" name=""/>
        <dsp:cNvSpPr/>
      </dsp:nvSpPr>
      <dsp:spPr>
        <a:xfrm rot="5400000">
          <a:off x="7428987" y="3774227"/>
          <a:ext cx="505403" cy="57538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B693F-97DB-B74B-937A-B369022220E0}">
      <dsp:nvSpPr>
        <dsp:cNvPr id="0" name=""/>
        <dsp:cNvSpPr/>
      </dsp:nvSpPr>
      <dsp:spPr>
        <a:xfrm>
          <a:off x="6916555" y="3120767"/>
          <a:ext cx="2465898" cy="638942"/>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Ask "How would I feel if this was on paper?"</a:t>
          </a:r>
        </a:p>
      </dsp:txBody>
      <dsp:txXfrm>
        <a:off x="6947751" y="3151963"/>
        <a:ext cx="2403506" cy="576550"/>
      </dsp:txXfrm>
    </dsp:sp>
    <dsp:sp modelId="{18AC1E88-3D09-8E4E-86B5-F19B3127C990}">
      <dsp:nvSpPr>
        <dsp:cNvPr id="0" name=""/>
        <dsp:cNvSpPr/>
      </dsp:nvSpPr>
      <dsp:spPr>
        <a:xfrm>
          <a:off x="9439657" y="3253759"/>
          <a:ext cx="1607840" cy="48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Taking responsibility</a:t>
          </a:r>
        </a:p>
      </dsp:txBody>
      <dsp:txXfrm>
        <a:off x="9439657" y="3253759"/>
        <a:ext cx="1607840" cy="481337"/>
      </dsp:txXfrm>
    </dsp:sp>
    <dsp:sp modelId="{DBF97C76-2558-3444-88D7-710AF0EF0997}">
      <dsp:nvSpPr>
        <dsp:cNvPr id="0" name=""/>
        <dsp:cNvSpPr/>
      </dsp:nvSpPr>
      <dsp:spPr>
        <a:xfrm>
          <a:off x="8024927" y="3909307"/>
          <a:ext cx="2915751" cy="54719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Take Appropriate Action</a:t>
          </a:r>
        </a:p>
      </dsp:txBody>
      <dsp:txXfrm>
        <a:off x="8051644" y="3936024"/>
        <a:ext cx="2862317" cy="49376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A05CE1-3516-404B-9960-BCA0BF754BDE}"/>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5812F3-7FA5-2443-8788-38AB1DAC8E3E}"/>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CF41525-0C93-A94E-B290-B4764C7C81FE}" type="datetimeFigureOut">
              <a:rPr lang="en-US" smtClean="0"/>
              <a:t>12/10/24</a:t>
            </a:fld>
            <a:endParaRPr lang="en-US"/>
          </a:p>
        </p:txBody>
      </p:sp>
      <p:sp>
        <p:nvSpPr>
          <p:cNvPr id="4" name="Footer Placeholder 3">
            <a:extLst>
              <a:ext uri="{FF2B5EF4-FFF2-40B4-BE49-F238E27FC236}">
                <a16:creationId xmlns:a16="http://schemas.microsoft.com/office/drawing/2014/main" id="{078FFA85-CE9D-BA46-8718-CCFDFD2FC0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7047BD-CCE2-E94B-BD71-CAE556C34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6A7AA9-D47A-B24B-A3D4-7B4EBCA5A451}" type="slidenum">
              <a:rPr lang="en-US" smtClean="0"/>
              <a:t>‹#›</a:t>
            </a:fld>
            <a:endParaRPr lang="en-US"/>
          </a:p>
        </p:txBody>
      </p:sp>
    </p:spTree>
    <p:extLst>
      <p:ext uri="{BB962C8B-B14F-4D97-AF65-F5344CB8AC3E}">
        <p14:creationId xmlns:p14="http://schemas.microsoft.com/office/powerpoint/2010/main" val="139327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E5592BF-9EE1-CA41-9CDB-966AB1C00986}" type="datetimeFigureOut">
              <a:rPr lang="en-US" smtClean="0"/>
              <a:t>12/10/24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DE731-FE58-2645-BAB1-A949C7D625D8}" type="slidenum">
              <a:rPr lang="en-US" smtClean="0"/>
              <a:t>‹#›</a:t>
            </a:fld>
            <a:endParaRPr lang="en-US"/>
          </a:p>
        </p:txBody>
      </p:sp>
    </p:spTree>
    <p:extLst>
      <p:ext uri="{BB962C8B-B14F-4D97-AF65-F5344CB8AC3E}">
        <p14:creationId xmlns:p14="http://schemas.microsoft.com/office/powerpoint/2010/main" val="128449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9/13/20</a:t>
            </a:r>
          </a:p>
        </p:txBody>
      </p:sp>
      <p:sp>
        <p:nvSpPr>
          <p:cNvPr id="5" name="Footer Placeholder 4"/>
          <p:cNvSpPr>
            <a:spLocks noGrp="1"/>
          </p:cNvSpPr>
          <p:nvPr>
            <p:ph type="ftr" sz="quarter" idx="11"/>
          </p:nvPr>
        </p:nvSpPr>
        <p:spPr>
          <a:xfrm>
            <a:off x="2416500" y="329307"/>
            <a:ext cx="4973915" cy="309201"/>
          </a:xfrm>
        </p:spPr>
        <p:txBody>
          <a:bodyPr/>
          <a:lstStyle/>
          <a:p>
            <a:r>
              <a:rPr lang="en-US"/>
              <a:t>Board Training - Wagenlande &amp; Heisterkamp LLC</a:t>
            </a:r>
          </a:p>
        </p:txBody>
      </p:sp>
      <p:sp>
        <p:nvSpPr>
          <p:cNvPr id="6" name="Slide Number Placeholder 5"/>
          <p:cNvSpPr>
            <a:spLocks noGrp="1"/>
          </p:cNvSpPr>
          <p:nvPr>
            <p:ph type="sldNum" sz="quarter" idx="12"/>
          </p:nvPr>
        </p:nvSpPr>
        <p:spPr>
          <a:xfrm>
            <a:off x="1437664" y="798973"/>
            <a:ext cx="811019" cy="503578"/>
          </a:xfrm>
        </p:spPr>
        <p:txBody>
          <a:bodyPr/>
          <a:lstStyle/>
          <a:p>
            <a:fld id="{58ED8C77-8588-0B40-BC6D-2DB632FED5A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612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9/13/20</a:t>
            </a:r>
          </a:p>
        </p:txBody>
      </p:sp>
      <p:sp>
        <p:nvSpPr>
          <p:cNvPr id="5" name="Footer Placeholder 4"/>
          <p:cNvSpPr>
            <a:spLocks noGrp="1"/>
          </p:cNvSpPr>
          <p:nvPr>
            <p:ph type="ftr" sz="quarter" idx="11"/>
          </p:nvPr>
        </p:nvSpPr>
        <p:spPr/>
        <p:txBody>
          <a:bodyPr/>
          <a:lstStyle/>
          <a:p>
            <a:r>
              <a:rPr lang="en-US"/>
              <a:t>Board Training - Wagenlande &amp; Heisterkamp LLC</a:t>
            </a:r>
          </a:p>
        </p:txBody>
      </p:sp>
      <p:sp>
        <p:nvSpPr>
          <p:cNvPr id="6" name="Slide Number Placeholder 5"/>
          <p:cNvSpPr>
            <a:spLocks noGrp="1"/>
          </p:cNvSpPr>
          <p:nvPr>
            <p:ph type="sldNum" sz="quarter" idx="12"/>
          </p:nvPr>
        </p:nvSpPr>
        <p:spPr/>
        <p:txBody>
          <a:bodyPr/>
          <a:lstStyle/>
          <a:p>
            <a:fld id="{58ED8C77-8588-0B40-BC6D-2DB632FED5A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998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9/13/20</a:t>
            </a:r>
          </a:p>
        </p:txBody>
      </p:sp>
      <p:sp>
        <p:nvSpPr>
          <p:cNvPr id="5" name="Footer Placeholder 4"/>
          <p:cNvSpPr>
            <a:spLocks noGrp="1"/>
          </p:cNvSpPr>
          <p:nvPr>
            <p:ph type="ftr" sz="quarter" idx="11"/>
          </p:nvPr>
        </p:nvSpPr>
        <p:spPr/>
        <p:txBody>
          <a:bodyPr/>
          <a:lstStyle/>
          <a:p>
            <a:r>
              <a:rPr lang="en-US"/>
              <a:t>Board Training - Wagenlande &amp; Heisterkamp LLC</a:t>
            </a:r>
          </a:p>
        </p:txBody>
      </p:sp>
      <p:sp>
        <p:nvSpPr>
          <p:cNvPr id="6" name="Slide Number Placeholder 5"/>
          <p:cNvSpPr>
            <a:spLocks noGrp="1"/>
          </p:cNvSpPr>
          <p:nvPr>
            <p:ph type="sldNum" sz="quarter" idx="12"/>
          </p:nvPr>
        </p:nvSpPr>
        <p:spPr/>
        <p:txBody>
          <a:bodyPr/>
          <a:lstStyle/>
          <a:p>
            <a:fld id="{58ED8C77-8588-0B40-BC6D-2DB632FED5A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275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9/13/20</a:t>
            </a:r>
          </a:p>
        </p:txBody>
      </p:sp>
      <p:sp>
        <p:nvSpPr>
          <p:cNvPr id="5" name="Footer Placeholder 4"/>
          <p:cNvSpPr>
            <a:spLocks noGrp="1"/>
          </p:cNvSpPr>
          <p:nvPr>
            <p:ph type="ftr" sz="quarter" idx="11"/>
          </p:nvPr>
        </p:nvSpPr>
        <p:spPr/>
        <p:txBody>
          <a:bodyPr/>
          <a:lstStyle/>
          <a:p>
            <a:r>
              <a:rPr lang="en-US"/>
              <a:t>Board Training - Wagenlande &amp; Heisterkamp LLC</a:t>
            </a:r>
          </a:p>
        </p:txBody>
      </p:sp>
      <p:sp>
        <p:nvSpPr>
          <p:cNvPr id="6" name="Slide Number Placeholder 5"/>
          <p:cNvSpPr>
            <a:spLocks noGrp="1"/>
          </p:cNvSpPr>
          <p:nvPr>
            <p:ph type="sldNum" sz="quarter" idx="12"/>
          </p:nvPr>
        </p:nvSpPr>
        <p:spPr/>
        <p:txBody>
          <a:bodyPr/>
          <a:lstStyle/>
          <a:p>
            <a:fld id="{58ED8C77-8588-0B40-BC6D-2DB632FED5A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007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a:t>
            </a:r>
          </a:p>
        </p:txBody>
      </p:sp>
      <p:sp>
        <p:nvSpPr>
          <p:cNvPr id="5" name="Footer Placeholder 4"/>
          <p:cNvSpPr>
            <a:spLocks noGrp="1"/>
          </p:cNvSpPr>
          <p:nvPr>
            <p:ph type="ftr" sz="quarter" idx="11"/>
          </p:nvPr>
        </p:nvSpPr>
        <p:spPr/>
        <p:txBody>
          <a:bodyPr/>
          <a:lstStyle/>
          <a:p>
            <a:r>
              <a:rPr lang="en-US"/>
              <a:t>Board Training - Wagenlande &amp; Heisterkamp LLC</a:t>
            </a:r>
          </a:p>
        </p:txBody>
      </p:sp>
      <p:sp>
        <p:nvSpPr>
          <p:cNvPr id="6" name="Slide Number Placeholder 5"/>
          <p:cNvSpPr>
            <a:spLocks noGrp="1"/>
          </p:cNvSpPr>
          <p:nvPr>
            <p:ph type="sldNum" sz="quarter" idx="12"/>
          </p:nvPr>
        </p:nvSpPr>
        <p:spPr/>
        <p:txBody>
          <a:bodyPr/>
          <a:lstStyle/>
          <a:p>
            <a:fld id="{58ED8C77-8588-0B40-BC6D-2DB632FED5A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22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9/13/20</a:t>
            </a:r>
          </a:p>
        </p:txBody>
      </p:sp>
      <p:sp>
        <p:nvSpPr>
          <p:cNvPr id="6" name="Footer Placeholder 5"/>
          <p:cNvSpPr>
            <a:spLocks noGrp="1"/>
          </p:cNvSpPr>
          <p:nvPr>
            <p:ph type="ftr" sz="quarter" idx="11"/>
          </p:nvPr>
        </p:nvSpPr>
        <p:spPr/>
        <p:txBody>
          <a:bodyPr/>
          <a:lstStyle/>
          <a:p>
            <a:r>
              <a:rPr lang="en-US"/>
              <a:t>Board Training - Wagenlande &amp; Heisterkamp LLC</a:t>
            </a:r>
          </a:p>
        </p:txBody>
      </p:sp>
      <p:sp>
        <p:nvSpPr>
          <p:cNvPr id="7" name="Slide Number Placeholder 6"/>
          <p:cNvSpPr>
            <a:spLocks noGrp="1"/>
          </p:cNvSpPr>
          <p:nvPr>
            <p:ph type="sldNum" sz="quarter" idx="12"/>
          </p:nvPr>
        </p:nvSpPr>
        <p:spPr/>
        <p:txBody>
          <a:bodyPr/>
          <a:lstStyle/>
          <a:p>
            <a:fld id="{58ED8C77-8588-0B40-BC6D-2DB632FED5A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438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9/13/20</a:t>
            </a:r>
          </a:p>
        </p:txBody>
      </p:sp>
      <p:sp>
        <p:nvSpPr>
          <p:cNvPr id="8" name="Footer Placeholder 7"/>
          <p:cNvSpPr>
            <a:spLocks noGrp="1"/>
          </p:cNvSpPr>
          <p:nvPr>
            <p:ph type="ftr" sz="quarter" idx="11"/>
          </p:nvPr>
        </p:nvSpPr>
        <p:spPr/>
        <p:txBody>
          <a:bodyPr/>
          <a:lstStyle/>
          <a:p>
            <a:r>
              <a:rPr lang="en-US"/>
              <a:t>Board Training - Wagenlande &amp; Heisterkamp LLC</a:t>
            </a:r>
          </a:p>
        </p:txBody>
      </p:sp>
      <p:sp>
        <p:nvSpPr>
          <p:cNvPr id="9" name="Slide Number Placeholder 8"/>
          <p:cNvSpPr>
            <a:spLocks noGrp="1"/>
          </p:cNvSpPr>
          <p:nvPr>
            <p:ph type="sldNum" sz="quarter" idx="12"/>
          </p:nvPr>
        </p:nvSpPr>
        <p:spPr/>
        <p:txBody>
          <a:bodyPr/>
          <a:lstStyle/>
          <a:p>
            <a:fld id="{58ED8C77-8588-0B40-BC6D-2DB632FED5A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894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9/13/20</a:t>
            </a:r>
          </a:p>
        </p:txBody>
      </p:sp>
      <p:sp>
        <p:nvSpPr>
          <p:cNvPr id="4" name="Footer Placeholder 3"/>
          <p:cNvSpPr>
            <a:spLocks noGrp="1"/>
          </p:cNvSpPr>
          <p:nvPr>
            <p:ph type="ftr" sz="quarter" idx="11"/>
          </p:nvPr>
        </p:nvSpPr>
        <p:spPr/>
        <p:txBody>
          <a:bodyPr/>
          <a:lstStyle/>
          <a:p>
            <a:r>
              <a:rPr lang="en-US"/>
              <a:t>Board Training - Wagenlande &amp; Heisterkamp LLC</a:t>
            </a:r>
          </a:p>
        </p:txBody>
      </p:sp>
      <p:sp>
        <p:nvSpPr>
          <p:cNvPr id="5" name="Slide Number Placeholder 4"/>
          <p:cNvSpPr>
            <a:spLocks noGrp="1"/>
          </p:cNvSpPr>
          <p:nvPr>
            <p:ph type="sldNum" sz="quarter" idx="12"/>
          </p:nvPr>
        </p:nvSpPr>
        <p:spPr/>
        <p:txBody>
          <a:bodyPr/>
          <a:lstStyle/>
          <a:p>
            <a:fld id="{58ED8C77-8588-0B40-BC6D-2DB632FED5A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169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a:t>
            </a:r>
          </a:p>
        </p:txBody>
      </p:sp>
      <p:sp>
        <p:nvSpPr>
          <p:cNvPr id="3" name="Footer Placeholder 2"/>
          <p:cNvSpPr>
            <a:spLocks noGrp="1"/>
          </p:cNvSpPr>
          <p:nvPr>
            <p:ph type="ftr" sz="quarter" idx="11"/>
          </p:nvPr>
        </p:nvSpPr>
        <p:spPr/>
        <p:txBody>
          <a:bodyPr/>
          <a:lstStyle/>
          <a:p>
            <a:r>
              <a:rPr lang="en-US"/>
              <a:t>Board Training - Wagenlande &amp; Heisterkamp LLC</a:t>
            </a:r>
          </a:p>
        </p:txBody>
      </p:sp>
      <p:sp>
        <p:nvSpPr>
          <p:cNvPr id="4" name="Slide Number Placeholder 3"/>
          <p:cNvSpPr>
            <a:spLocks noGrp="1"/>
          </p:cNvSpPr>
          <p:nvPr>
            <p:ph type="sldNum" sz="quarter" idx="12"/>
          </p:nvPr>
        </p:nvSpPr>
        <p:spPr/>
        <p:txBody>
          <a:bodyPr/>
          <a:lstStyle/>
          <a:p>
            <a:fld id="{58ED8C77-8588-0B40-BC6D-2DB632FED5AF}" type="slidenum">
              <a:rPr lang="en-US" smtClean="0"/>
              <a:t>‹#›</a:t>
            </a:fld>
            <a:endParaRPr lang="en-US"/>
          </a:p>
        </p:txBody>
      </p:sp>
    </p:spTree>
    <p:extLst>
      <p:ext uri="{BB962C8B-B14F-4D97-AF65-F5344CB8AC3E}">
        <p14:creationId xmlns:p14="http://schemas.microsoft.com/office/powerpoint/2010/main" val="137322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9/13/20</a:t>
            </a:r>
          </a:p>
        </p:txBody>
      </p:sp>
      <p:sp>
        <p:nvSpPr>
          <p:cNvPr id="6" name="Footer Placeholder 5"/>
          <p:cNvSpPr>
            <a:spLocks noGrp="1"/>
          </p:cNvSpPr>
          <p:nvPr>
            <p:ph type="ftr" sz="quarter" idx="11"/>
          </p:nvPr>
        </p:nvSpPr>
        <p:spPr/>
        <p:txBody>
          <a:bodyPr/>
          <a:lstStyle/>
          <a:p>
            <a:r>
              <a:rPr lang="en-US"/>
              <a:t>Board Training - Wagenlande &amp; Heisterkamp LLC</a:t>
            </a:r>
          </a:p>
        </p:txBody>
      </p:sp>
      <p:sp>
        <p:nvSpPr>
          <p:cNvPr id="7" name="Slide Number Placeholder 6"/>
          <p:cNvSpPr>
            <a:spLocks noGrp="1"/>
          </p:cNvSpPr>
          <p:nvPr>
            <p:ph type="sldNum" sz="quarter" idx="12"/>
          </p:nvPr>
        </p:nvSpPr>
        <p:spPr/>
        <p:txBody>
          <a:bodyPr/>
          <a:lstStyle/>
          <a:p>
            <a:fld id="{58ED8C77-8588-0B40-BC6D-2DB632FED5A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698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en-US"/>
              <a:t>9/13/20</a:t>
            </a:r>
          </a:p>
        </p:txBody>
      </p:sp>
      <p:sp>
        <p:nvSpPr>
          <p:cNvPr id="6" name="Footer Placeholder 5"/>
          <p:cNvSpPr>
            <a:spLocks noGrp="1"/>
          </p:cNvSpPr>
          <p:nvPr>
            <p:ph type="ftr" sz="quarter" idx="11"/>
          </p:nvPr>
        </p:nvSpPr>
        <p:spPr>
          <a:xfrm>
            <a:off x="1447382" y="318640"/>
            <a:ext cx="5541004" cy="320931"/>
          </a:xfrm>
        </p:spPr>
        <p:txBody>
          <a:bodyPr/>
          <a:lstStyle/>
          <a:p>
            <a:r>
              <a:rPr lang="en-US"/>
              <a:t>Board Training - Wagenlande &amp; Heisterkamp LLC</a:t>
            </a:r>
            <a:endParaRPr lang="en-US" dirty="0"/>
          </a:p>
        </p:txBody>
      </p:sp>
      <p:sp>
        <p:nvSpPr>
          <p:cNvPr id="7" name="Slide Number Placeholder 6"/>
          <p:cNvSpPr>
            <a:spLocks noGrp="1"/>
          </p:cNvSpPr>
          <p:nvPr>
            <p:ph type="sldNum" sz="quarter" idx="12"/>
          </p:nvPr>
        </p:nvSpPr>
        <p:spPr/>
        <p:txBody>
          <a:bodyPr/>
          <a:lstStyle/>
          <a:p>
            <a:fld id="{58ED8C77-8588-0B40-BC6D-2DB632FED5A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805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9/13/20</a:t>
            </a: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Board Training - Wagenlande &amp; Heisterkamp LLC</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8ED8C77-8588-0B40-BC6D-2DB632FED5A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552242"/>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cpedia.org/handwriting/p/planning.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echnofaq.org/posts/2017/01/fundamental-planning-tips-for-planning-an-online-even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ourses.lumenlearning.com/wmopen-introbusiness/chapter/meaning-and-purposes-of-the-law/"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s://thetoolkit.me/what-is-m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s://www.peoplemattersglobal.com/article/employee-relations/employee-monitoring-boost-to-productivity-or-threat-to-privacy-16210"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ois-it11.blogspot.com/2012_03_01_archive.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ixabay.com/illustrations/leadership-line-executive-3331244/"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sylviaw@Wagenlander.com" TargetMode="External"/><Relationship Id="rId2" Type="http://schemas.openxmlformats.org/officeDocument/2006/relationships/hyperlink" Target="mailto:davidvh@Wagenlander.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35DF-C3E5-9D7A-AC07-BA2B17938B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184FAE-E29E-83C0-9665-B96FFEF0B53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9B1498A-F920-EECA-DA77-ABFF1FC87225}"/>
              </a:ext>
            </a:extLst>
          </p:cNvPr>
          <p:cNvSpPr>
            <a:spLocks noGrp="1"/>
          </p:cNvSpPr>
          <p:nvPr>
            <p:ph type="sldNum" sz="quarter" idx="12"/>
          </p:nvPr>
        </p:nvSpPr>
        <p:spPr/>
        <p:txBody>
          <a:bodyPr/>
          <a:lstStyle/>
          <a:p>
            <a:fld id="{58ED8C77-8588-0B40-BC6D-2DB632FED5AF}" type="slidenum">
              <a:rPr lang="en-US" smtClean="0"/>
              <a:t>1</a:t>
            </a:fld>
            <a:endParaRPr lang="en-US"/>
          </a:p>
        </p:txBody>
      </p:sp>
      <p:pic>
        <p:nvPicPr>
          <p:cNvPr id="5" name="Picture 4">
            <a:extLst>
              <a:ext uri="{FF2B5EF4-FFF2-40B4-BE49-F238E27FC236}">
                <a16:creationId xmlns:a16="http://schemas.microsoft.com/office/drawing/2014/main" id="{C701BC29-7CE1-9B49-5B18-A1062588A648}"/>
              </a:ext>
            </a:extLst>
          </p:cNvPr>
          <p:cNvPicPr>
            <a:picLocks noChangeAspect="1"/>
          </p:cNvPicPr>
          <p:nvPr/>
        </p:nvPicPr>
        <p:blipFill>
          <a:blip r:embed="rId2"/>
          <a:stretch>
            <a:fillRect/>
          </a:stretch>
        </p:blipFill>
        <p:spPr>
          <a:xfrm>
            <a:off x="0" y="-2"/>
            <a:ext cx="12197302" cy="6949440"/>
          </a:xfrm>
          <a:prstGeom prst="rect">
            <a:avLst/>
          </a:prstGeom>
        </p:spPr>
      </p:pic>
      <p:sp>
        <p:nvSpPr>
          <p:cNvPr id="7" name="TextBox 6">
            <a:extLst>
              <a:ext uri="{FF2B5EF4-FFF2-40B4-BE49-F238E27FC236}">
                <a16:creationId xmlns:a16="http://schemas.microsoft.com/office/drawing/2014/main" id="{A1BB160F-D09D-33FF-1247-242DB4AB1382}"/>
              </a:ext>
            </a:extLst>
          </p:cNvPr>
          <p:cNvSpPr txBox="1"/>
          <p:nvPr/>
        </p:nvSpPr>
        <p:spPr>
          <a:xfrm>
            <a:off x="1451579" y="2212847"/>
            <a:ext cx="9603275" cy="4462760"/>
          </a:xfrm>
          <a:prstGeom prst="rect">
            <a:avLst/>
          </a:prstGeom>
          <a:noFill/>
        </p:spPr>
        <p:txBody>
          <a:bodyPr wrap="square">
            <a:spAutoFit/>
          </a:bodyPr>
          <a:lstStyle/>
          <a:p>
            <a:pPr algn="ctr"/>
            <a:r>
              <a:rPr lang="en-US" sz="3600" dirty="0"/>
              <a:t>AN INDIAN HOUSING </a:t>
            </a:r>
            <a:br>
              <a:rPr lang="en-US" sz="3600" dirty="0"/>
            </a:br>
            <a:r>
              <a:rPr lang="en-US" sz="3600" dirty="0"/>
              <a:t>LEGAL OVERVIEW </a:t>
            </a:r>
            <a:br>
              <a:rPr lang="en-US" sz="3600" dirty="0"/>
            </a:br>
            <a:r>
              <a:rPr lang="en-US" sz="3600" dirty="0"/>
              <a:t>FOR </a:t>
            </a:r>
            <a:br>
              <a:rPr lang="en-US" sz="3600" dirty="0"/>
            </a:br>
            <a:r>
              <a:rPr lang="en-US" sz="3600" dirty="0"/>
              <a:t>TRIBAL LEADERS</a:t>
            </a:r>
          </a:p>
          <a:p>
            <a:pPr eaLnBrk="1" fontAlgn="auto" hangingPunct="1">
              <a:spcAft>
                <a:spcPts val="0"/>
              </a:spcAft>
              <a:defRPr/>
            </a:pPr>
            <a:endParaRPr lang="en-US" sz="2400" dirty="0">
              <a:cs typeface="Arial" panose="020B0604020202020204" pitchFamily="34" charset="0"/>
            </a:endParaRPr>
          </a:p>
          <a:p>
            <a:pPr eaLnBrk="1" fontAlgn="auto" hangingPunct="1">
              <a:spcAft>
                <a:spcPts val="0"/>
              </a:spcAft>
              <a:defRPr/>
            </a:pPr>
            <a:r>
              <a:rPr lang="en-US" sz="2400" dirty="0">
                <a:cs typeface="Arial" panose="020B0604020202020204" pitchFamily="34" charset="0"/>
              </a:rPr>
              <a:t>Dave Heisterkamp</a:t>
            </a:r>
          </a:p>
          <a:p>
            <a:pPr eaLnBrk="1" fontAlgn="auto" hangingPunct="1">
              <a:spcAft>
                <a:spcPts val="0"/>
              </a:spcAft>
              <a:defRPr/>
            </a:pPr>
            <a:r>
              <a:rPr lang="en-US" sz="2400" dirty="0">
                <a:cs typeface="Arial" panose="020B0604020202020204" pitchFamily="34" charset="0"/>
              </a:rPr>
              <a:t>Sylvia </a:t>
            </a:r>
            <a:r>
              <a:rPr lang="en-US" sz="2400" dirty="0" err="1">
                <a:cs typeface="Arial" panose="020B0604020202020204" pitchFamily="34" charset="0"/>
              </a:rPr>
              <a:t>Wirba</a:t>
            </a:r>
            <a:endParaRPr lang="en-US" sz="2400" dirty="0">
              <a:cs typeface="Arial" panose="020B0604020202020204" pitchFamily="34" charset="0"/>
            </a:endParaRPr>
          </a:p>
          <a:p>
            <a:pPr eaLnBrk="1" fontAlgn="auto" hangingPunct="1">
              <a:spcAft>
                <a:spcPts val="0"/>
              </a:spcAft>
              <a:defRPr/>
            </a:pPr>
            <a:r>
              <a:rPr lang="en-US" sz="2400" dirty="0">
                <a:cs typeface="Arial" panose="020B0604020202020204" pitchFamily="34" charset="0"/>
              </a:rPr>
              <a:t>Wagenlander &amp; Heisterkamp LLC</a:t>
            </a:r>
          </a:p>
          <a:p>
            <a:pPr eaLnBrk="1" fontAlgn="auto" hangingPunct="1">
              <a:spcAft>
                <a:spcPts val="0"/>
              </a:spcAft>
              <a:defRPr/>
            </a:pPr>
            <a:endParaRPr lang="en-US" sz="2400" dirty="0">
              <a:cs typeface="Arial" panose="020B0604020202020204" pitchFamily="34" charset="0"/>
            </a:endParaRPr>
          </a:p>
          <a:p>
            <a:pPr eaLnBrk="1" fontAlgn="auto" hangingPunct="1">
              <a:spcAft>
                <a:spcPts val="0"/>
              </a:spcAft>
              <a:defRPr/>
            </a:pPr>
            <a:r>
              <a:rPr lang="en-US" sz="2000" dirty="0">
                <a:cs typeface="Arial" panose="020B0604020202020204" pitchFamily="34" charset="0"/>
              </a:rPr>
              <a:t>NAIHC Legal Symposium - December 11, 2024 - Las Vegas, Nevada</a:t>
            </a:r>
          </a:p>
        </p:txBody>
      </p:sp>
    </p:spTree>
    <p:extLst>
      <p:ext uri="{BB962C8B-B14F-4D97-AF65-F5344CB8AC3E}">
        <p14:creationId xmlns:p14="http://schemas.microsoft.com/office/powerpoint/2010/main" val="16249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41F6-6AF1-3245-A263-87F74B78B494}"/>
              </a:ext>
            </a:extLst>
          </p:cNvPr>
          <p:cNvSpPr>
            <a:spLocks noGrp="1"/>
          </p:cNvSpPr>
          <p:nvPr>
            <p:ph type="title"/>
          </p:nvPr>
        </p:nvSpPr>
        <p:spPr/>
        <p:txBody>
          <a:bodyPr/>
          <a:lstStyle/>
          <a:p>
            <a:pPr algn="ctr"/>
            <a:r>
              <a:rPr lang="en-US" dirty="0"/>
              <a:t>Current Funding Sources</a:t>
            </a:r>
            <a:br>
              <a:rPr lang="en-US" dirty="0"/>
            </a:br>
            <a:r>
              <a:rPr lang="en-US" dirty="0"/>
              <a:t>HUD &amp; OTHERS</a:t>
            </a:r>
          </a:p>
        </p:txBody>
      </p:sp>
      <p:sp>
        <p:nvSpPr>
          <p:cNvPr id="3" name="Content Placeholder 2">
            <a:extLst>
              <a:ext uri="{FF2B5EF4-FFF2-40B4-BE49-F238E27FC236}">
                <a16:creationId xmlns:a16="http://schemas.microsoft.com/office/drawing/2014/main" id="{061624BD-40EE-0213-330E-7097816BE3FF}"/>
              </a:ext>
            </a:extLst>
          </p:cNvPr>
          <p:cNvSpPr>
            <a:spLocks noGrp="1"/>
          </p:cNvSpPr>
          <p:nvPr>
            <p:ph idx="1"/>
          </p:nvPr>
        </p:nvSpPr>
        <p:spPr>
          <a:xfrm>
            <a:off x="1451579" y="2015732"/>
            <a:ext cx="9603275" cy="4037749"/>
          </a:xfrm>
        </p:spPr>
        <p:txBody>
          <a:bodyPr>
            <a:normAutofit/>
          </a:bodyPr>
          <a:lstStyle/>
          <a:p>
            <a:r>
              <a:rPr lang="en-US" sz="2400" dirty="0"/>
              <a:t>Indian Housing Block Grant (IHBG) </a:t>
            </a:r>
          </a:p>
          <a:p>
            <a:r>
              <a:rPr lang="en-US" sz="2400" dirty="0"/>
              <a:t>Indian Community Development Block Grant (ICDBG) </a:t>
            </a:r>
          </a:p>
          <a:p>
            <a:r>
              <a:rPr lang="en-US" sz="2400" dirty="0"/>
              <a:t>Indian Housing Block Grant - Competitive </a:t>
            </a:r>
          </a:p>
          <a:p>
            <a:r>
              <a:rPr lang="en-US" sz="2400" dirty="0"/>
              <a:t>Tribal HUD-Veterans Affairs Supportive Housing (VASH)</a:t>
            </a:r>
          </a:p>
          <a:p>
            <a:r>
              <a:rPr lang="en-US" sz="2400" dirty="0"/>
              <a:t>HUD Title VI and Section 184 Loan Guarantees</a:t>
            </a:r>
          </a:p>
          <a:p>
            <a:r>
              <a:rPr lang="en-US" sz="2400" dirty="0"/>
              <a:t>Low Income Housing Tax Credit (U.S. Treasury Department)</a:t>
            </a:r>
          </a:p>
          <a:p>
            <a:r>
              <a:rPr lang="en-US" sz="2400" dirty="0"/>
              <a:t>USDA – Rural Development (U.S. Department of Agriculture)</a:t>
            </a:r>
          </a:p>
          <a:p>
            <a:pPr lvl="1"/>
            <a:endParaRPr lang="en-US" dirty="0"/>
          </a:p>
        </p:txBody>
      </p:sp>
      <p:sp>
        <p:nvSpPr>
          <p:cNvPr id="6" name="Slide Number Placeholder 5">
            <a:extLst>
              <a:ext uri="{FF2B5EF4-FFF2-40B4-BE49-F238E27FC236}">
                <a16:creationId xmlns:a16="http://schemas.microsoft.com/office/drawing/2014/main" id="{65558CAC-B903-7274-2B95-4373CE4609FB}"/>
              </a:ext>
            </a:extLst>
          </p:cNvPr>
          <p:cNvSpPr>
            <a:spLocks noGrp="1"/>
          </p:cNvSpPr>
          <p:nvPr>
            <p:ph type="sldNum" sz="quarter" idx="12"/>
          </p:nvPr>
        </p:nvSpPr>
        <p:spPr/>
        <p:txBody>
          <a:bodyPr/>
          <a:lstStyle/>
          <a:p>
            <a:fld id="{58ED8C77-8588-0B40-BC6D-2DB632FED5AF}" type="slidenum">
              <a:rPr lang="en-US" smtClean="0"/>
              <a:t>10</a:t>
            </a:fld>
            <a:endParaRPr lang="en-US"/>
          </a:p>
        </p:txBody>
      </p:sp>
      <p:pic>
        <p:nvPicPr>
          <p:cNvPr id="7" name="Picture 6">
            <a:extLst>
              <a:ext uri="{FF2B5EF4-FFF2-40B4-BE49-F238E27FC236}">
                <a16:creationId xmlns:a16="http://schemas.microsoft.com/office/drawing/2014/main" id="{E8C2508F-30BC-C929-BD0A-FA8002451F1B}"/>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08484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8C71-7DBF-32D5-C43A-B2001758316E}"/>
              </a:ext>
            </a:extLst>
          </p:cNvPr>
          <p:cNvSpPr>
            <a:spLocks noGrp="1"/>
          </p:cNvSpPr>
          <p:nvPr>
            <p:ph type="title"/>
          </p:nvPr>
        </p:nvSpPr>
        <p:spPr/>
        <p:txBody>
          <a:bodyPr/>
          <a:lstStyle/>
          <a:p>
            <a:pPr algn="ctr"/>
            <a:r>
              <a:rPr lang="en-US" dirty="0"/>
              <a:t>NAHASDA IHBG Allocation Formula</a:t>
            </a:r>
          </a:p>
        </p:txBody>
      </p:sp>
      <p:sp>
        <p:nvSpPr>
          <p:cNvPr id="3" name="Content Placeholder 2">
            <a:extLst>
              <a:ext uri="{FF2B5EF4-FFF2-40B4-BE49-F238E27FC236}">
                <a16:creationId xmlns:a16="http://schemas.microsoft.com/office/drawing/2014/main" id="{86218E28-B105-C1AD-16F5-2CC6A259263F}"/>
              </a:ext>
            </a:extLst>
          </p:cNvPr>
          <p:cNvSpPr>
            <a:spLocks noGrp="1"/>
          </p:cNvSpPr>
          <p:nvPr>
            <p:ph idx="1"/>
          </p:nvPr>
        </p:nvSpPr>
        <p:spPr>
          <a:xfrm>
            <a:off x="1451579" y="2015732"/>
            <a:ext cx="9603275" cy="4037749"/>
          </a:xfrm>
        </p:spPr>
        <p:txBody>
          <a:bodyPr>
            <a:normAutofit lnSpcReduction="10000"/>
          </a:bodyPr>
          <a:lstStyle/>
          <a:p>
            <a:r>
              <a:rPr lang="en-US" sz="2400" dirty="0"/>
              <a:t>Formula determines the amount received by each Tribe/TDHE</a:t>
            </a:r>
          </a:p>
          <a:p>
            <a:r>
              <a:rPr lang="en-US" sz="2400" dirty="0"/>
              <a:t>Based on statutory factors of housing stock and Need (demographics)</a:t>
            </a:r>
          </a:p>
          <a:p>
            <a:r>
              <a:rPr lang="en-US" sz="2400" dirty="0"/>
              <a:t>Formula was created and accepted by Tribes/TDHEs and HUD in first negotiated rulemaking</a:t>
            </a:r>
          </a:p>
          <a:p>
            <a:r>
              <a:rPr lang="en-US" sz="2400" dirty="0"/>
              <a:t>Some tribes/TDHEs would like to update the formula but unsuccessful so far</a:t>
            </a:r>
          </a:p>
          <a:p>
            <a:pPr lvl="1"/>
            <a:r>
              <a:rPr lang="en-US" sz="2400" dirty="0"/>
              <a:t>“Zero Sum” funding source (to award more to one Tribe/TDHE would reduce funding for another).</a:t>
            </a:r>
          </a:p>
          <a:p>
            <a:pPr marL="457200" lvl="1" indent="0">
              <a:buNone/>
            </a:pPr>
            <a:endParaRPr lang="en-US" dirty="0"/>
          </a:p>
        </p:txBody>
      </p:sp>
      <p:sp>
        <p:nvSpPr>
          <p:cNvPr id="6" name="Slide Number Placeholder 5">
            <a:extLst>
              <a:ext uri="{FF2B5EF4-FFF2-40B4-BE49-F238E27FC236}">
                <a16:creationId xmlns:a16="http://schemas.microsoft.com/office/drawing/2014/main" id="{6B903222-B5E3-76CC-E43D-69B4023203A0}"/>
              </a:ext>
            </a:extLst>
          </p:cNvPr>
          <p:cNvSpPr>
            <a:spLocks noGrp="1"/>
          </p:cNvSpPr>
          <p:nvPr>
            <p:ph type="sldNum" sz="quarter" idx="12"/>
          </p:nvPr>
        </p:nvSpPr>
        <p:spPr/>
        <p:txBody>
          <a:bodyPr/>
          <a:lstStyle/>
          <a:p>
            <a:fld id="{58ED8C77-8588-0B40-BC6D-2DB632FED5AF}" type="slidenum">
              <a:rPr lang="en-US" smtClean="0"/>
              <a:t>11</a:t>
            </a:fld>
            <a:endParaRPr lang="en-US"/>
          </a:p>
        </p:txBody>
      </p:sp>
      <p:pic>
        <p:nvPicPr>
          <p:cNvPr id="7" name="Picture 6">
            <a:extLst>
              <a:ext uri="{FF2B5EF4-FFF2-40B4-BE49-F238E27FC236}">
                <a16:creationId xmlns:a16="http://schemas.microsoft.com/office/drawing/2014/main" id="{FCA010E0-310E-2765-E301-F36B410110E4}"/>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48633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7D45-61EB-3978-0E26-D9FF1F6E04BE}"/>
              </a:ext>
            </a:extLst>
          </p:cNvPr>
          <p:cNvSpPr>
            <a:spLocks noGrp="1"/>
          </p:cNvSpPr>
          <p:nvPr>
            <p:ph type="title"/>
          </p:nvPr>
        </p:nvSpPr>
        <p:spPr>
          <a:xfrm>
            <a:off x="1451579" y="512065"/>
            <a:ext cx="9603275" cy="1341690"/>
          </a:xfrm>
        </p:spPr>
        <p:txBody>
          <a:bodyPr>
            <a:normAutofit fontScale="90000"/>
          </a:bodyPr>
          <a:lstStyle/>
          <a:p>
            <a:pPr algn="ctr"/>
            <a:r>
              <a:rPr lang="en-US" dirty="0"/>
              <a:t>Creation/CONTINUATION of </a:t>
            </a:r>
            <a:br>
              <a:rPr lang="en-US" dirty="0"/>
            </a:br>
            <a:r>
              <a:rPr lang="en-US" dirty="0"/>
              <a:t>Tribally Designated </a:t>
            </a:r>
            <a:br>
              <a:rPr lang="en-US" dirty="0"/>
            </a:br>
            <a:r>
              <a:rPr lang="en-US" dirty="0"/>
              <a:t>Housing </a:t>
            </a:r>
            <a:r>
              <a:rPr lang="en-US" dirty="0" err="1"/>
              <a:t>EntitY</a:t>
            </a:r>
            <a:r>
              <a:rPr lang="en-US" dirty="0"/>
              <a:t> (TDHE)</a:t>
            </a:r>
          </a:p>
        </p:txBody>
      </p:sp>
      <p:sp>
        <p:nvSpPr>
          <p:cNvPr id="3" name="Content Placeholder 2">
            <a:extLst>
              <a:ext uri="{FF2B5EF4-FFF2-40B4-BE49-F238E27FC236}">
                <a16:creationId xmlns:a16="http://schemas.microsoft.com/office/drawing/2014/main" id="{8587F4DB-3307-DA70-1EC0-CC4908C97837}"/>
              </a:ext>
            </a:extLst>
          </p:cNvPr>
          <p:cNvSpPr>
            <a:spLocks noGrp="1"/>
          </p:cNvSpPr>
          <p:nvPr>
            <p:ph idx="1"/>
          </p:nvPr>
        </p:nvSpPr>
        <p:spPr/>
        <p:txBody>
          <a:bodyPr>
            <a:noAutofit/>
          </a:bodyPr>
          <a:lstStyle/>
          <a:p>
            <a:r>
              <a:rPr lang="en-US" sz="2400" dirty="0"/>
              <a:t>Most TDHEs were created by Ordinance as a Chartered Organization of the Tribe</a:t>
            </a:r>
          </a:p>
          <a:p>
            <a:r>
              <a:rPr lang="en-US" sz="2400" dirty="0"/>
              <a:t>Smaller tribes/corporations created umbrella organizations to streamline programs for smaller populations</a:t>
            </a:r>
          </a:p>
          <a:p>
            <a:r>
              <a:rPr lang="en-US" sz="2400" dirty="0"/>
              <a:t>Some Tribes chose to make housing a tribal department</a:t>
            </a:r>
          </a:p>
          <a:p>
            <a:r>
              <a:rPr lang="en-US" sz="2400" dirty="0"/>
              <a:t>Important distinction between the two primary models (TDHE and department)</a:t>
            </a:r>
          </a:p>
        </p:txBody>
      </p:sp>
      <p:sp>
        <p:nvSpPr>
          <p:cNvPr id="6" name="Slide Number Placeholder 5">
            <a:extLst>
              <a:ext uri="{FF2B5EF4-FFF2-40B4-BE49-F238E27FC236}">
                <a16:creationId xmlns:a16="http://schemas.microsoft.com/office/drawing/2014/main" id="{19D51222-A5A9-1C11-ED81-54B4D921A01A}"/>
              </a:ext>
            </a:extLst>
          </p:cNvPr>
          <p:cNvSpPr>
            <a:spLocks noGrp="1"/>
          </p:cNvSpPr>
          <p:nvPr>
            <p:ph type="sldNum" sz="quarter" idx="12"/>
          </p:nvPr>
        </p:nvSpPr>
        <p:spPr/>
        <p:txBody>
          <a:bodyPr/>
          <a:lstStyle/>
          <a:p>
            <a:fld id="{58ED8C77-8588-0B40-BC6D-2DB632FED5AF}" type="slidenum">
              <a:rPr lang="en-US" smtClean="0"/>
              <a:t>12</a:t>
            </a:fld>
            <a:endParaRPr lang="en-US"/>
          </a:p>
        </p:txBody>
      </p:sp>
      <p:pic>
        <p:nvPicPr>
          <p:cNvPr id="7" name="Picture 6">
            <a:extLst>
              <a:ext uri="{FF2B5EF4-FFF2-40B4-BE49-F238E27FC236}">
                <a16:creationId xmlns:a16="http://schemas.microsoft.com/office/drawing/2014/main" id="{F7BEDB36-FBE3-E18F-1001-02E4F35096C7}"/>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76782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7E95-75D8-380F-F618-73D43BEDFDF9}"/>
              </a:ext>
            </a:extLst>
          </p:cNvPr>
          <p:cNvSpPr>
            <a:spLocks noGrp="1"/>
          </p:cNvSpPr>
          <p:nvPr>
            <p:ph type="title"/>
          </p:nvPr>
        </p:nvSpPr>
        <p:spPr/>
        <p:txBody>
          <a:bodyPr/>
          <a:lstStyle/>
          <a:p>
            <a:pPr algn="ctr"/>
            <a:r>
              <a:rPr lang="en-US" dirty="0"/>
              <a:t>Charters or </a:t>
            </a:r>
            <a:r>
              <a:rPr lang="en-US" dirty="0" err="1"/>
              <a:t>ORdInances</a:t>
            </a:r>
            <a:endParaRPr lang="en-US" dirty="0"/>
          </a:p>
        </p:txBody>
      </p:sp>
      <p:sp>
        <p:nvSpPr>
          <p:cNvPr id="3" name="Content Placeholder 2">
            <a:extLst>
              <a:ext uri="{FF2B5EF4-FFF2-40B4-BE49-F238E27FC236}">
                <a16:creationId xmlns:a16="http://schemas.microsoft.com/office/drawing/2014/main" id="{AC5F6928-8858-B289-F99E-246436750C4B}"/>
              </a:ext>
            </a:extLst>
          </p:cNvPr>
          <p:cNvSpPr>
            <a:spLocks noGrp="1"/>
          </p:cNvSpPr>
          <p:nvPr>
            <p:ph idx="1"/>
          </p:nvPr>
        </p:nvSpPr>
        <p:spPr/>
        <p:txBody>
          <a:bodyPr/>
          <a:lstStyle/>
          <a:p>
            <a:r>
              <a:rPr lang="en-US" sz="2400" dirty="0"/>
              <a:t>Previously required by HUD – Tribal option now</a:t>
            </a:r>
          </a:p>
          <a:p>
            <a:r>
              <a:rPr lang="en-US" sz="2400" dirty="0"/>
              <a:t>Describes the organization mission</a:t>
            </a:r>
          </a:p>
          <a:p>
            <a:r>
              <a:rPr lang="en-US" sz="2400" dirty="0"/>
              <a:t>Authorizes certain activities</a:t>
            </a:r>
          </a:p>
          <a:p>
            <a:r>
              <a:rPr lang="en-US" sz="2400" dirty="0"/>
              <a:t>Creates general guidelines for Boards of Commissioners or Boards of Directors. </a:t>
            </a:r>
          </a:p>
          <a:p>
            <a:r>
              <a:rPr lang="en-US" sz="2400" dirty="0"/>
              <a:t>Tribal law - can be revoked or amended by the Tribal Council</a:t>
            </a:r>
          </a:p>
          <a:p>
            <a:endParaRPr lang="en-US" dirty="0"/>
          </a:p>
        </p:txBody>
      </p:sp>
      <p:sp>
        <p:nvSpPr>
          <p:cNvPr id="6" name="Slide Number Placeholder 5">
            <a:extLst>
              <a:ext uri="{FF2B5EF4-FFF2-40B4-BE49-F238E27FC236}">
                <a16:creationId xmlns:a16="http://schemas.microsoft.com/office/drawing/2014/main" id="{E4AFC9D0-0014-600E-B347-C190F4ABC0D1}"/>
              </a:ext>
            </a:extLst>
          </p:cNvPr>
          <p:cNvSpPr>
            <a:spLocks noGrp="1"/>
          </p:cNvSpPr>
          <p:nvPr>
            <p:ph type="sldNum" sz="quarter" idx="12"/>
          </p:nvPr>
        </p:nvSpPr>
        <p:spPr/>
        <p:txBody>
          <a:bodyPr/>
          <a:lstStyle/>
          <a:p>
            <a:fld id="{58ED8C77-8588-0B40-BC6D-2DB632FED5AF}" type="slidenum">
              <a:rPr lang="en-US" smtClean="0"/>
              <a:t>13</a:t>
            </a:fld>
            <a:endParaRPr lang="en-US"/>
          </a:p>
        </p:txBody>
      </p:sp>
      <p:pic>
        <p:nvPicPr>
          <p:cNvPr id="7" name="Picture 6">
            <a:extLst>
              <a:ext uri="{FF2B5EF4-FFF2-40B4-BE49-F238E27FC236}">
                <a16:creationId xmlns:a16="http://schemas.microsoft.com/office/drawing/2014/main" id="{77D0FE5F-FF39-695F-B247-64A0368F6155}"/>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417878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C851-7970-EEDB-B85C-EC7C7EF65BCC}"/>
              </a:ext>
            </a:extLst>
          </p:cNvPr>
          <p:cNvSpPr>
            <a:spLocks noGrp="1"/>
          </p:cNvSpPr>
          <p:nvPr>
            <p:ph type="title"/>
          </p:nvPr>
        </p:nvSpPr>
        <p:spPr>
          <a:xfrm>
            <a:off x="1451579" y="804520"/>
            <a:ext cx="9603275" cy="498032"/>
          </a:xfrm>
        </p:spPr>
        <p:txBody>
          <a:bodyPr>
            <a:noAutofit/>
          </a:bodyPr>
          <a:lstStyle/>
          <a:p>
            <a:pPr algn="ctr"/>
            <a:r>
              <a:rPr lang="en-US" dirty="0"/>
              <a:t>TDHE Purposes</a:t>
            </a:r>
          </a:p>
        </p:txBody>
      </p:sp>
      <p:sp>
        <p:nvSpPr>
          <p:cNvPr id="3" name="Content Placeholder 2">
            <a:extLst>
              <a:ext uri="{FF2B5EF4-FFF2-40B4-BE49-F238E27FC236}">
                <a16:creationId xmlns:a16="http://schemas.microsoft.com/office/drawing/2014/main" id="{E5E57F52-6D04-0392-A2F6-B63D33FDB659}"/>
              </a:ext>
            </a:extLst>
          </p:cNvPr>
          <p:cNvSpPr>
            <a:spLocks noGrp="1"/>
          </p:cNvSpPr>
          <p:nvPr>
            <p:ph idx="1"/>
          </p:nvPr>
        </p:nvSpPr>
        <p:spPr>
          <a:xfrm>
            <a:off x="1024128" y="2015732"/>
            <a:ext cx="10424159" cy="4037749"/>
          </a:xfrm>
        </p:spPr>
        <p:txBody>
          <a:bodyPr>
            <a:normAutofit fontScale="62500" lnSpcReduction="20000"/>
          </a:bodyPr>
          <a:lstStyle/>
          <a:p>
            <a:pPr marL="0" indent="0" algn="just">
              <a:buNone/>
            </a:pPr>
            <a:r>
              <a:rPr lang="en-US" sz="2900" b="1" dirty="0"/>
              <a:t>Sample Language found in most Charters or Ordinances based on old HUD model</a:t>
            </a:r>
          </a:p>
          <a:p>
            <a:pPr marL="0" indent="0" algn="just">
              <a:buNone/>
            </a:pPr>
            <a:r>
              <a:rPr lang="en-US" sz="2900" b="1" dirty="0"/>
              <a:t>The providing of decent, safe and sanitary dwelling accommodations for persons of low income are public uses and purposes for which money may be spent and private property acquired and are governmental functions of Tribal concern, therefore, the Housing Authority will be organized and operated for the purpose of serving the mandates of the Tribal Council, whose primary concerns regarding this title consist of:</a:t>
            </a:r>
          </a:p>
          <a:p>
            <a:pPr marL="365760" indent="0" algn="just">
              <a:buNone/>
            </a:pPr>
            <a:r>
              <a:rPr lang="en-US" sz="2900" b="1" dirty="0"/>
              <a:t>1.</a:t>
            </a:r>
            <a:r>
              <a:rPr lang="en-US" sz="2900" dirty="0"/>
              <a:t> Remedying on the Reservation unsafe and unsanitary housing conditions that are injurious to the public health, safety, and morals;</a:t>
            </a:r>
          </a:p>
          <a:p>
            <a:pPr marL="365760" indent="0" algn="just">
              <a:buNone/>
            </a:pPr>
            <a:r>
              <a:rPr lang="en-US" sz="2900" b="1" dirty="0"/>
              <a:t>2</a:t>
            </a:r>
            <a:r>
              <a:rPr lang="en-US" sz="2900" dirty="0"/>
              <a:t>. Alleviating the acute shortage of decent, safe, and sanitary dwellings for families of low income; and</a:t>
            </a:r>
          </a:p>
          <a:p>
            <a:pPr marL="365760" indent="0" algn="just">
              <a:buNone/>
            </a:pPr>
            <a:r>
              <a:rPr lang="en-US" sz="2900" b="1" dirty="0"/>
              <a:t>3</a:t>
            </a:r>
            <a:r>
              <a:rPr lang="en-US" sz="2900" dirty="0"/>
              <a:t>. Providing employment opportunities on the Reservation through construction, reconstruction, improvement, extension, alteration or repair and operation for low-income dwellings</a:t>
            </a:r>
          </a:p>
        </p:txBody>
      </p:sp>
      <p:sp>
        <p:nvSpPr>
          <p:cNvPr id="6" name="Slide Number Placeholder 5">
            <a:extLst>
              <a:ext uri="{FF2B5EF4-FFF2-40B4-BE49-F238E27FC236}">
                <a16:creationId xmlns:a16="http://schemas.microsoft.com/office/drawing/2014/main" id="{82886248-E395-7A9A-20BF-F151832D0615}"/>
              </a:ext>
            </a:extLst>
          </p:cNvPr>
          <p:cNvSpPr>
            <a:spLocks noGrp="1"/>
          </p:cNvSpPr>
          <p:nvPr>
            <p:ph type="sldNum" sz="quarter" idx="12"/>
          </p:nvPr>
        </p:nvSpPr>
        <p:spPr/>
        <p:txBody>
          <a:bodyPr/>
          <a:lstStyle/>
          <a:p>
            <a:fld id="{58ED8C77-8588-0B40-BC6D-2DB632FED5AF}" type="slidenum">
              <a:rPr lang="en-US" smtClean="0"/>
              <a:t>14</a:t>
            </a:fld>
            <a:endParaRPr lang="en-US"/>
          </a:p>
        </p:txBody>
      </p:sp>
      <p:pic>
        <p:nvPicPr>
          <p:cNvPr id="7" name="Picture 6">
            <a:extLst>
              <a:ext uri="{FF2B5EF4-FFF2-40B4-BE49-F238E27FC236}">
                <a16:creationId xmlns:a16="http://schemas.microsoft.com/office/drawing/2014/main" id="{2726EF21-8CDC-551D-F308-143437178CF7}"/>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93443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42CC-BBD8-3CB8-7C03-A6D7D721751E}"/>
              </a:ext>
            </a:extLst>
          </p:cNvPr>
          <p:cNvSpPr>
            <a:spLocks noGrp="1"/>
          </p:cNvSpPr>
          <p:nvPr>
            <p:ph type="title"/>
          </p:nvPr>
        </p:nvSpPr>
        <p:spPr/>
        <p:txBody>
          <a:bodyPr/>
          <a:lstStyle/>
          <a:p>
            <a:pPr algn="ctr"/>
            <a:r>
              <a:rPr lang="en-US" dirty="0"/>
              <a:t>Sovereign Immunity</a:t>
            </a:r>
          </a:p>
        </p:txBody>
      </p:sp>
      <p:sp>
        <p:nvSpPr>
          <p:cNvPr id="3" name="Content Placeholder 2">
            <a:extLst>
              <a:ext uri="{FF2B5EF4-FFF2-40B4-BE49-F238E27FC236}">
                <a16:creationId xmlns:a16="http://schemas.microsoft.com/office/drawing/2014/main" id="{5D1806E0-B899-3548-308E-460E792E2CFF}"/>
              </a:ext>
            </a:extLst>
          </p:cNvPr>
          <p:cNvSpPr>
            <a:spLocks noGrp="1"/>
          </p:cNvSpPr>
          <p:nvPr>
            <p:ph idx="1"/>
          </p:nvPr>
        </p:nvSpPr>
        <p:spPr>
          <a:xfrm>
            <a:off x="1451579" y="2015731"/>
            <a:ext cx="9603275" cy="4037749"/>
          </a:xfrm>
        </p:spPr>
        <p:txBody>
          <a:bodyPr>
            <a:normAutofit fontScale="85000" lnSpcReduction="10000"/>
          </a:bodyPr>
          <a:lstStyle/>
          <a:p>
            <a:pPr marL="0" indent="0">
              <a:buNone/>
            </a:pPr>
            <a:r>
              <a:rPr lang="en-US" sz="3200" dirty="0"/>
              <a:t>Tribal Housing Entities/Departments possess sovereign immunity</a:t>
            </a:r>
          </a:p>
          <a:p>
            <a:r>
              <a:rPr lang="en-US" sz="3200" dirty="0"/>
              <a:t>Ordinance/Charter bestows sovereign immunity on TDHE (department functions under Tribe’s sovereign immunity)</a:t>
            </a:r>
          </a:p>
          <a:p>
            <a:pPr lvl="1"/>
            <a:r>
              <a:rPr lang="en-US" sz="3200" dirty="0"/>
              <a:t>Describes limited situations in which immunity can be waived (usually always in a contract and in writing)</a:t>
            </a:r>
          </a:p>
          <a:p>
            <a:pPr lvl="1"/>
            <a:r>
              <a:rPr lang="en-US" sz="3200" dirty="0"/>
              <a:t>States that the TDHE has no authority to waive the Tribe’s sovereign immunity. </a:t>
            </a:r>
          </a:p>
          <a:p>
            <a:pPr lvl="1"/>
            <a:r>
              <a:rPr lang="en-US" sz="3200" dirty="0"/>
              <a:t>Most courts historically recognize TDHEs sovereign immunity.  </a:t>
            </a:r>
          </a:p>
        </p:txBody>
      </p:sp>
      <p:sp>
        <p:nvSpPr>
          <p:cNvPr id="6" name="Slide Number Placeholder 5">
            <a:extLst>
              <a:ext uri="{FF2B5EF4-FFF2-40B4-BE49-F238E27FC236}">
                <a16:creationId xmlns:a16="http://schemas.microsoft.com/office/drawing/2014/main" id="{AC152780-6504-52DE-2F19-995F599A33FD}"/>
              </a:ext>
            </a:extLst>
          </p:cNvPr>
          <p:cNvSpPr>
            <a:spLocks noGrp="1"/>
          </p:cNvSpPr>
          <p:nvPr>
            <p:ph type="sldNum" sz="quarter" idx="12"/>
          </p:nvPr>
        </p:nvSpPr>
        <p:spPr/>
        <p:txBody>
          <a:bodyPr/>
          <a:lstStyle/>
          <a:p>
            <a:fld id="{58ED8C77-8588-0B40-BC6D-2DB632FED5AF}" type="slidenum">
              <a:rPr lang="en-US" smtClean="0"/>
              <a:t>15</a:t>
            </a:fld>
            <a:endParaRPr lang="en-US"/>
          </a:p>
        </p:txBody>
      </p:sp>
      <p:pic>
        <p:nvPicPr>
          <p:cNvPr id="7" name="Picture 6">
            <a:extLst>
              <a:ext uri="{FF2B5EF4-FFF2-40B4-BE49-F238E27FC236}">
                <a16:creationId xmlns:a16="http://schemas.microsoft.com/office/drawing/2014/main" id="{3409D3FE-CA90-3FD0-E2D0-0A8779C94E59}"/>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9063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222C-DBDC-1B48-2590-F73E4FE38E44}"/>
              </a:ext>
            </a:extLst>
          </p:cNvPr>
          <p:cNvSpPr>
            <a:spLocks noGrp="1"/>
          </p:cNvSpPr>
          <p:nvPr>
            <p:ph type="title"/>
          </p:nvPr>
        </p:nvSpPr>
        <p:spPr/>
        <p:txBody>
          <a:bodyPr/>
          <a:lstStyle/>
          <a:p>
            <a:pPr algn="ctr"/>
            <a:r>
              <a:rPr lang="en-US" dirty="0"/>
              <a:t>Tribal Council Role in Indian Housing</a:t>
            </a:r>
          </a:p>
        </p:txBody>
      </p:sp>
      <p:sp>
        <p:nvSpPr>
          <p:cNvPr id="3" name="Content Placeholder 2">
            <a:extLst>
              <a:ext uri="{FF2B5EF4-FFF2-40B4-BE49-F238E27FC236}">
                <a16:creationId xmlns:a16="http://schemas.microsoft.com/office/drawing/2014/main" id="{425A06C9-0312-7E58-5326-F631E580D219}"/>
              </a:ext>
            </a:extLst>
          </p:cNvPr>
          <p:cNvSpPr>
            <a:spLocks noGrp="1"/>
          </p:cNvSpPr>
          <p:nvPr>
            <p:ph idx="1"/>
          </p:nvPr>
        </p:nvSpPr>
        <p:spPr>
          <a:xfrm>
            <a:off x="1451579" y="2015732"/>
            <a:ext cx="9603275" cy="3836428"/>
          </a:xfrm>
        </p:spPr>
        <p:txBody>
          <a:bodyPr/>
          <a:lstStyle/>
          <a:p>
            <a:r>
              <a:rPr lang="en-US" sz="2400" dirty="0"/>
              <a:t>Passing legislation that might impact housing </a:t>
            </a:r>
          </a:p>
          <a:p>
            <a:r>
              <a:rPr lang="en-US" sz="2400" dirty="0"/>
              <a:t>Appointing Board Members</a:t>
            </a:r>
          </a:p>
          <a:p>
            <a:r>
              <a:rPr lang="en-US" sz="2400" dirty="0"/>
              <a:t>Annual certification of Indian Housing Plan </a:t>
            </a:r>
          </a:p>
          <a:p>
            <a:r>
              <a:rPr lang="en-US" sz="2400" dirty="0"/>
              <a:t>Collaborating with Housing to improve housing conditions</a:t>
            </a:r>
          </a:p>
          <a:p>
            <a:r>
              <a:rPr lang="en-US" sz="2400" dirty="0"/>
              <a:t>Supporting Housing organization, including projects and Housing actions</a:t>
            </a:r>
          </a:p>
          <a:p>
            <a:r>
              <a:rPr lang="en-US" sz="2400" dirty="0"/>
              <a:t>Being knowledgeable about Housing requirements and challenges</a:t>
            </a:r>
          </a:p>
          <a:p>
            <a:endParaRPr lang="en-US" dirty="0"/>
          </a:p>
        </p:txBody>
      </p:sp>
      <p:sp>
        <p:nvSpPr>
          <p:cNvPr id="6" name="Slide Number Placeholder 5">
            <a:extLst>
              <a:ext uri="{FF2B5EF4-FFF2-40B4-BE49-F238E27FC236}">
                <a16:creationId xmlns:a16="http://schemas.microsoft.com/office/drawing/2014/main" id="{DEBAEDDD-1197-665F-AC6C-621274B10EB0}"/>
              </a:ext>
            </a:extLst>
          </p:cNvPr>
          <p:cNvSpPr>
            <a:spLocks noGrp="1"/>
          </p:cNvSpPr>
          <p:nvPr>
            <p:ph type="sldNum" sz="quarter" idx="12"/>
          </p:nvPr>
        </p:nvSpPr>
        <p:spPr/>
        <p:txBody>
          <a:bodyPr/>
          <a:lstStyle/>
          <a:p>
            <a:fld id="{58ED8C77-8588-0B40-BC6D-2DB632FED5AF}" type="slidenum">
              <a:rPr lang="en-US" smtClean="0"/>
              <a:t>16</a:t>
            </a:fld>
            <a:endParaRPr lang="en-US"/>
          </a:p>
        </p:txBody>
      </p:sp>
      <p:pic>
        <p:nvPicPr>
          <p:cNvPr id="7" name="Picture 6">
            <a:extLst>
              <a:ext uri="{FF2B5EF4-FFF2-40B4-BE49-F238E27FC236}">
                <a16:creationId xmlns:a16="http://schemas.microsoft.com/office/drawing/2014/main" id="{91003944-EC5F-6737-6A0B-5835A9836808}"/>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244635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764E97-EA6D-8A41-BA41-E6BEF20FA8F5}"/>
              </a:ext>
            </a:extLst>
          </p:cNvPr>
          <p:cNvSpPr txBox="1"/>
          <p:nvPr/>
        </p:nvSpPr>
        <p:spPr>
          <a:xfrm>
            <a:off x="966158" y="1334175"/>
            <a:ext cx="10644997" cy="3600986"/>
          </a:xfrm>
          <a:prstGeom prst="rect">
            <a:avLst/>
          </a:prstGeom>
          <a:noFill/>
        </p:spPr>
        <p:txBody>
          <a:bodyPr wrap="square" rtlCol="0">
            <a:spAutoFit/>
          </a:bodyPr>
          <a:lstStyle/>
          <a:p>
            <a:pPr algn="ctr"/>
            <a:endParaRPr lang="en-US" dirty="0"/>
          </a:p>
          <a:p>
            <a:pPr algn="ctr"/>
            <a:endParaRPr lang="en-US" dirty="0"/>
          </a:p>
          <a:p>
            <a:pPr algn="ctr"/>
            <a:r>
              <a:rPr lang="en-US" sz="2800" dirty="0">
                <a:latin typeface="Arial" panose="020B0604020202020204" pitchFamily="34" charset="0"/>
              </a:rPr>
              <a:t>PLANNING</a:t>
            </a:r>
          </a:p>
          <a:p>
            <a:r>
              <a:rPr lang="en-US" dirty="0"/>
              <a:t>			</a:t>
            </a:r>
          </a:p>
          <a:p>
            <a:pPr algn="ctr"/>
            <a:endParaRPr lang="en-US" dirty="0"/>
          </a:p>
          <a:p>
            <a:r>
              <a:rPr lang="en-US" dirty="0"/>
              <a:t>		</a:t>
            </a:r>
          </a:p>
          <a:p>
            <a:r>
              <a:rPr lang="en-US" sz="2800" dirty="0">
                <a:latin typeface="Arial" panose="020B0604020202020204" pitchFamily="34" charset="0"/>
                <a:cs typeface="Arial" panose="020B0604020202020204" pitchFamily="34" charset="0"/>
              </a:rPr>
              <a:t>		                LEADING</a:t>
            </a:r>
            <a:r>
              <a:rPr lang="en-US" dirty="0"/>
              <a:t>				             </a:t>
            </a:r>
            <a:r>
              <a:rPr lang="en-US" sz="2800" dirty="0">
                <a:latin typeface="Arial" panose="020B0604020202020204" pitchFamily="34" charset="0"/>
                <a:cs typeface="Arial" panose="020B0604020202020204" pitchFamily="34" charset="0"/>
              </a:rPr>
              <a:t>POLICY MAKING</a:t>
            </a:r>
          </a:p>
          <a:p>
            <a:endParaRPr lang="en-US" dirty="0"/>
          </a:p>
          <a:p>
            <a:endParaRPr lang="en-US" dirty="0"/>
          </a:p>
          <a:p>
            <a:r>
              <a:rPr lang="en-US" dirty="0"/>
              <a:t>			</a:t>
            </a:r>
          </a:p>
          <a:p>
            <a:pPr algn="ctr"/>
            <a:r>
              <a:rPr lang="en-US" sz="2800" dirty="0"/>
              <a:t>   </a:t>
            </a:r>
            <a:r>
              <a:rPr lang="en-US" sz="2800" dirty="0">
                <a:latin typeface="Arial" panose="020B0604020202020204" pitchFamily="34" charset="0"/>
                <a:cs typeface="Arial" panose="020B0604020202020204" pitchFamily="34" charset="0"/>
              </a:rPr>
              <a:t>MONITORING</a:t>
            </a:r>
            <a:r>
              <a:rPr lang="en-US" dirty="0"/>
              <a:t>	</a:t>
            </a:r>
          </a:p>
        </p:txBody>
      </p:sp>
      <p:sp>
        <p:nvSpPr>
          <p:cNvPr id="7" name="Bent Arrow 6">
            <a:extLst>
              <a:ext uri="{FF2B5EF4-FFF2-40B4-BE49-F238E27FC236}">
                <a16:creationId xmlns:a16="http://schemas.microsoft.com/office/drawing/2014/main" id="{FE733C23-C798-B940-BBF1-160604918EEB}"/>
              </a:ext>
            </a:extLst>
          </p:cNvPr>
          <p:cNvSpPr/>
          <p:nvPr/>
        </p:nvSpPr>
        <p:spPr>
          <a:xfrm rot="5400000">
            <a:off x="7961309" y="179640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a:extLst>
              <a:ext uri="{FF2B5EF4-FFF2-40B4-BE49-F238E27FC236}">
                <a16:creationId xmlns:a16="http://schemas.microsoft.com/office/drawing/2014/main" id="{6B91A816-07FC-4A42-AD6D-14B351F56A9F}"/>
              </a:ext>
            </a:extLst>
          </p:cNvPr>
          <p:cNvSpPr/>
          <p:nvPr/>
        </p:nvSpPr>
        <p:spPr>
          <a:xfrm rot="10800000">
            <a:off x="7961309" y="3941136"/>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a:extLst>
              <a:ext uri="{FF2B5EF4-FFF2-40B4-BE49-F238E27FC236}">
                <a16:creationId xmlns:a16="http://schemas.microsoft.com/office/drawing/2014/main" id="{55A69E9D-E354-0E49-85F8-DE3A46C21AD8}"/>
              </a:ext>
            </a:extLst>
          </p:cNvPr>
          <p:cNvSpPr/>
          <p:nvPr/>
        </p:nvSpPr>
        <p:spPr>
          <a:xfrm rot="16200000">
            <a:off x="3708386" y="3941136"/>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a:extLst>
              <a:ext uri="{FF2B5EF4-FFF2-40B4-BE49-F238E27FC236}">
                <a16:creationId xmlns:a16="http://schemas.microsoft.com/office/drawing/2014/main" id="{1CA9DF7E-2248-A343-9D7B-9C3F56C7BB48}"/>
              </a:ext>
            </a:extLst>
          </p:cNvPr>
          <p:cNvSpPr/>
          <p:nvPr/>
        </p:nvSpPr>
        <p:spPr>
          <a:xfrm>
            <a:off x="3844102" y="1733734"/>
            <a:ext cx="813816" cy="868680"/>
          </a:xfrm>
          <a:prstGeom prst="bentArrow">
            <a:avLst>
              <a:gd name="adj1" fmla="val 2647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Slide Number Placeholder 12">
            <a:extLst>
              <a:ext uri="{FF2B5EF4-FFF2-40B4-BE49-F238E27FC236}">
                <a16:creationId xmlns:a16="http://schemas.microsoft.com/office/drawing/2014/main" id="{282428A0-35FA-FA41-9C3A-9C3A476A1E7A}"/>
              </a:ext>
            </a:extLst>
          </p:cNvPr>
          <p:cNvSpPr>
            <a:spLocks noGrp="1"/>
          </p:cNvSpPr>
          <p:nvPr>
            <p:ph type="sldNum" sz="quarter" idx="12"/>
          </p:nvPr>
        </p:nvSpPr>
        <p:spPr/>
        <p:txBody>
          <a:bodyPr/>
          <a:lstStyle/>
          <a:p>
            <a:fld id="{58ED8C77-8588-0B40-BC6D-2DB632FED5AF}" type="slidenum">
              <a:rPr lang="en-US" smtClean="0"/>
              <a:t>17</a:t>
            </a:fld>
            <a:endParaRPr lang="en-US"/>
          </a:p>
        </p:txBody>
      </p:sp>
      <p:pic>
        <p:nvPicPr>
          <p:cNvPr id="2" name="Picture 1">
            <a:extLst>
              <a:ext uri="{FF2B5EF4-FFF2-40B4-BE49-F238E27FC236}">
                <a16:creationId xmlns:a16="http://schemas.microsoft.com/office/drawing/2014/main" id="{4189C073-FDCB-FBB6-5550-23BE2C54CC60}"/>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78942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8480-5BB9-BFC9-C5E6-D920AE53FCF1}"/>
              </a:ext>
            </a:extLst>
          </p:cNvPr>
          <p:cNvSpPr>
            <a:spLocks noGrp="1"/>
          </p:cNvSpPr>
          <p:nvPr>
            <p:ph type="title"/>
          </p:nvPr>
        </p:nvSpPr>
        <p:spPr/>
        <p:txBody>
          <a:bodyPr/>
          <a:lstStyle/>
          <a:p>
            <a:pPr algn="ctr"/>
            <a:r>
              <a:rPr lang="en-US" dirty="0"/>
              <a:t>Appointing Board Members</a:t>
            </a:r>
          </a:p>
        </p:txBody>
      </p:sp>
      <p:sp>
        <p:nvSpPr>
          <p:cNvPr id="3" name="Content Placeholder 2">
            <a:extLst>
              <a:ext uri="{FF2B5EF4-FFF2-40B4-BE49-F238E27FC236}">
                <a16:creationId xmlns:a16="http://schemas.microsoft.com/office/drawing/2014/main" id="{2C76A12D-BFA3-3F3E-A599-B7EC85AB644B}"/>
              </a:ext>
            </a:extLst>
          </p:cNvPr>
          <p:cNvSpPr>
            <a:spLocks noGrp="1"/>
          </p:cNvSpPr>
          <p:nvPr>
            <p:ph idx="1"/>
          </p:nvPr>
        </p:nvSpPr>
        <p:spPr>
          <a:xfrm>
            <a:off x="1451579" y="2015732"/>
            <a:ext cx="9603275" cy="3854716"/>
          </a:xfrm>
        </p:spPr>
        <p:txBody>
          <a:bodyPr>
            <a:normAutofit fontScale="92500"/>
          </a:bodyPr>
          <a:lstStyle/>
          <a:p>
            <a:r>
              <a:rPr lang="en-US" sz="2400" dirty="0"/>
              <a:t>Most Tribal Councils are responsible for appointing new tribally designated housing entity (TDHE)  board members.</a:t>
            </a:r>
          </a:p>
          <a:p>
            <a:r>
              <a:rPr lang="en-US" sz="2400" dirty="0"/>
              <a:t>What are the Board Member qualifications?  Outlined in Charter or Elsewhere?</a:t>
            </a:r>
          </a:p>
          <a:p>
            <a:pPr lvl="1"/>
            <a:r>
              <a:rPr lang="en-US" sz="2400" dirty="0"/>
              <a:t>Criminal history</a:t>
            </a:r>
          </a:p>
          <a:p>
            <a:pPr lvl="1"/>
            <a:r>
              <a:rPr lang="en-US" sz="2400" dirty="0"/>
              <a:t>Debt to Tribe or TDHE</a:t>
            </a:r>
          </a:p>
          <a:p>
            <a:pPr lvl="1"/>
            <a:r>
              <a:rPr lang="en-US" sz="2400" dirty="0"/>
              <a:t>Commitment to attend and participate in meetings</a:t>
            </a:r>
          </a:p>
          <a:p>
            <a:pPr lvl="1"/>
            <a:r>
              <a:rPr lang="en-US" sz="2400" dirty="0"/>
              <a:t>Does the potential Board Member set a good example for the community?</a:t>
            </a:r>
          </a:p>
          <a:p>
            <a:pPr lvl="1"/>
            <a:r>
              <a:rPr lang="en-US" sz="2400" dirty="0"/>
              <a:t>What is the potential Board Member’s attitude to the TDHE?</a:t>
            </a:r>
          </a:p>
          <a:p>
            <a:endParaRPr lang="en-US" dirty="0"/>
          </a:p>
        </p:txBody>
      </p:sp>
      <p:sp>
        <p:nvSpPr>
          <p:cNvPr id="6" name="Slide Number Placeholder 5">
            <a:extLst>
              <a:ext uri="{FF2B5EF4-FFF2-40B4-BE49-F238E27FC236}">
                <a16:creationId xmlns:a16="http://schemas.microsoft.com/office/drawing/2014/main" id="{E6770651-02A7-21CC-ADB1-AC6B9E567AF0}"/>
              </a:ext>
            </a:extLst>
          </p:cNvPr>
          <p:cNvSpPr>
            <a:spLocks noGrp="1"/>
          </p:cNvSpPr>
          <p:nvPr>
            <p:ph type="sldNum" sz="quarter" idx="12"/>
          </p:nvPr>
        </p:nvSpPr>
        <p:spPr/>
        <p:txBody>
          <a:bodyPr/>
          <a:lstStyle/>
          <a:p>
            <a:fld id="{58ED8C77-8588-0B40-BC6D-2DB632FED5AF}" type="slidenum">
              <a:rPr lang="en-US" smtClean="0"/>
              <a:t>18</a:t>
            </a:fld>
            <a:endParaRPr lang="en-US"/>
          </a:p>
        </p:txBody>
      </p:sp>
      <p:pic>
        <p:nvPicPr>
          <p:cNvPr id="7" name="Picture 6">
            <a:extLst>
              <a:ext uri="{FF2B5EF4-FFF2-40B4-BE49-F238E27FC236}">
                <a16:creationId xmlns:a16="http://schemas.microsoft.com/office/drawing/2014/main" id="{64E5E987-EF3A-C187-F1D1-3BA54EFA7C26}"/>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39846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BAD6-6DA0-2C17-7D2A-ED1827931E53}"/>
              </a:ext>
            </a:extLst>
          </p:cNvPr>
          <p:cNvSpPr>
            <a:spLocks noGrp="1"/>
          </p:cNvSpPr>
          <p:nvPr>
            <p:ph type="title"/>
          </p:nvPr>
        </p:nvSpPr>
        <p:spPr/>
        <p:txBody>
          <a:bodyPr/>
          <a:lstStyle/>
          <a:p>
            <a:pPr algn="ctr"/>
            <a:r>
              <a:rPr lang="en-US" dirty="0"/>
              <a:t>Appointing Board Members</a:t>
            </a:r>
          </a:p>
        </p:txBody>
      </p:sp>
      <p:sp>
        <p:nvSpPr>
          <p:cNvPr id="3" name="Content Placeholder 2">
            <a:extLst>
              <a:ext uri="{FF2B5EF4-FFF2-40B4-BE49-F238E27FC236}">
                <a16:creationId xmlns:a16="http://schemas.microsoft.com/office/drawing/2014/main" id="{558CF176-E236-FB02-A122-F6536DD14FB9}"/>
              </a:ext>
            </a:extLst>
          </p:cNvPr>
          <p:cNvSpPr>
            <a:spLocks noGrp="1"/>
          </p:cNvSpPr>
          <p:nvPr>
            <p:ph idx="1"/>
          </p:nvPr>
        </p:nvSpPr>
        <p:spPr/>
        <p:txBody>
          <a:bodyPr>
            <a:noAutofit/>
          </a:bodyPr>
          <a:lstStyle/>
          <a:p>
            <a:r>
              <a:rPr lang="en-US" sz="2400" dirty="0"/>
              <a:t>Can the Board Member be a tenant or participant in housing program?</a:t>
            </a:r>
          </a:p>
          <a:p>
            <a:r>
              <a:rPr lang="en-US" sz="2400" dirty="0"/>
              <a:t>If they are a participant, can the Board Member:</a:t>
            </a:r>
          </a:p>
          <a:p>
            <a:pPr lvl="1"/>
            <a:r>
              <a:rPr lang="en-US" sz="2400" dirty="0"/>
              <a:t>Owe $$$ to Housing (delinquent or not paying)</a:t>
            </a:r>
          </a:p>
          <a:p>
            <a:pPr lvl="1"/>
            <a:r>
              <a:rPr lang="en-US" sz="2400" dirty="0"/>
              <a:t>Can they be in litigation or dispute with Housing?</a:t>
            </a:r>
          </a:p>
          <a:p>
            <a:pPr lvl="1"/>
            <a:r>
              <a:rPr lang="en-US" sz="2400" dirty="0"/>
              <a:t>What if they were evicted previously from the Housing program?  </a:t>
            </a:r>
            <a:br>
              <a:rPr lang="en-US" sz="2400" dirty="0"/>
            </a:br>
            <a:r>
              <a:rPr lang="en-US" sz="2400" dirty="0"/>
              <a:t> </a:t>
            </a:r>
          </a:p>
        </p:txBody>
      </p:sp>
      <p:sp>
        <p:nvSpPr>
          <p:cNvPr id="6" name="Slide Number Placeholder 5">
            <a:extLst>
              <a:ext uri="{FF2B5EF4-FFF2-40B4-BE49-F238E27FC236}">
                <a16:creationId xmlns:a16="http://schemas.microsoft.com/office/drawing/2014/main" id="{DE30530A-3A34-21D8-0791-4A64E97694CE}"/>
              </a:ext>
            </a:extLst>
          </p:cNvPr>
          <p:cNvSpPr>
            <a:spLocks noGrp="1"/>
          </p:cNvSpPr>
          <p:nvPr>
            <p:ph type="sldNum" sz="quarter" idx="12"/>
          </p:nvPr>
        </p:nvSpPr>
        <p:spPr/>
        <p:txBody>
          <a:bodyPr/>
          <a:lstStyle/>
          <a:p>
            <a:fld id="{58ED8C77-8588-0B40-BC6D-2DB632FED5AF}" type="slidenum">
              <a:rPr lang="en-US" smtClean="0"/>
              <a:t>19</a:t>
            </a:fld>
            <a:endParaRPr lang="en-US"/>
          </a:p>
        </p:txBody>
      </p:sp>
      <p:pic>
        <p:nvPicPr>
          <p:cNvPr id="7" name="Picture 6">
            <a:extLst>
              <a:ext uri="{FF2B5EF4-FFF2-40B4-BE49-F238E27FC236}">
                <a16:creationId xmlns:a16="http://schemas.microsoft.com/office/drawing/2014/main" id="{5BEFC208-F722-F8EB-F83C-7B7EFAB40EAB}"/>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09834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F0C9-5C48-8116-F758-CF4C9BCD3A12}"/>
              </a:ext>
            </a:extLst>
          </p:cNvPr>
          <p:cNvSpPr>
            <a:spLocks noGrp="1"/>
          </p:cNvSpPr>
          <p:nvPr>
            <p:ph type="title"/>
          </p:nvPr>
        </p:nvSpPr>
        <p:spPr/>
        <p:txBody>
          <a:bodyPr/>
          <a:lstStyle/>
          <a:p>
            <a:pPr algn="ctr"/>
            <a:r>
              <a:rPr lang="en-US" dirty="0"/>
              <a:t>About Wagenlander &amp; Heisterkamp LLC</a:t>
            </a:r>
          </a:p>
        </p:txBody>
      </p:sp>
      <p:sp>
        <p:nvSpPr>
          <p:cNvPr id="3" name="Content Placeholder 2">
            <a:extLst>
              <a:ext uri="{FF2B5EF4-FFF2-40B4-BE49-F238E27FC236}">
                <a16:creationId xmlns:a16="http://schemas.microsoft.com/office/drawing/2014/main" id="{027C377D-D8F3-5FF1-29B9-E60A0CB01930}"/>
              </a:ext>
            </a:extLst>
          </p:cNvPr>
          <p:cNvSpPr>
            <a:spLocks noGrp="1"/>
          </p:cNvSpPr>
          <p:nvPr>
            <p:ph idx="1"/>
          </p:nvPr>
        </p:nvSpPr>
        <p:spPr/>
        <p:txBody>
          <a:bodyPr>
            <a:normAutofit/>
          </a:bodyPr>
          <a:lstStyle/>
          <a:p>
            <a:r>
              <a:rPr lang="en-US" sz="2400" dirty="0"/>
              <a:t>Located in Denver, Colorado. </a:t>
            </a:r>
          </a:p>
          <a:p>
            <a:r>
              <a:rPr lang="en-US" sz="2400" dirty="0"/>
              <a:t>Our law firm represents primarily Tribally Designated Housing Entities (TDHES) and Public Housing  Authorities.</a:t>
            </a:r>
          </a:p>
          <a:p>
            <a:r>
              <a:rPr lang="en-US" sz="2400" dirty="0"/>
              <a:t>The firm has existed since 1976</a:t>
            </a:r>
          </a:p>
          <a:p>
            <a:r>
              <a:rPr lang="en-US" sz="2400" dirty="0"/>
              <a:t>Founded by Jim Wagenlander who was just honored for his lifetime achievement and work in Tribal Housing.  </a:t>
            </a:r>
          </a:p>
          <a:p>
            <a:endParaRPr lang="en-US" dirty="0"/>
          </a:p>
          <a:p>
            <a:pPr lvl="1"/>
            <a:endParaRPr lang="en-US" dirty="0"/>
          </a:p>
          <a:p>
            <a:pPr marL="0" indent="0">
              <a:buNone/>
            </a:pPr>
            <a:endParaRPr lang="en-US" dirty="0"/>
          </a:p>
          <a:p>
            <a:pPr marL="457200" lvl="1" indent="0">
              <a:buNone/>
            </a:pPr>
            <a:endParaRPr lang="en-US" dirty="0"/>
          </a:p>
        </p:txBody>
      </p:sp>
      <p:sp>
        <p:nvSpPr>
          <p:cNvPr id="6" name="Slide Number Placeholder 5">
            <a:extLst>
              <a:ext uri="{FF2B5EF4-FFF2-40B4-BE49-F238E27FC236}">
                <a16:creationId xmlns:a16="http://schemas.microsoft.com/office/drawing/2014/main" id="{544AEF94-47DD-4150-12B6-BAE17E5EC303}"/>
              </a:ext>
            </a:extLst>
          </p:cNvPr>
          <p:cNvSpPr>
            <a:spLocks noGrp="1"/>
          </p:cNvSpPr>
          <p:nvPr>
            <p:ph type="sldNum" sz="quarter" idx="12"/>
          </p:nvPr>
        </p:nvSpPr>
        <p:spPr/>
        <p:txBody>
          <a:bodyPr/>
          <a:lstStyle/>
          <a:p>
            <a:fld id="{58ED8C77-8588-0B40-BC6D-2DB632FED5AF}" type="slidenum">
              <a:rPr lang="en-US" smtClean="0"/>
              <a:t>2</a:t>
            </a:fld>
            <a:endParaRPr lang="en-US"/>
          </a:p>
        </p:txBody>
      </p:sp>
      <p:pic>
        <p:nvPicPr>
          <p:cNvPr id="8" name="Picture 7">
            <a:extLst>
              <a:ext uri="{FF2B5EF4-FFF2-40B4-BE49-F238E27FC236}">
                <a16:creationId xmlns:a16="http://schemas.microsoft.com/office/drawing/2014/main" id="{521A1263-DCD2-D792-D600-63D68E514072}"/>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4638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238D-4B79-E6A9-EBBA-610637E3178E}"/>
              </a:ext>
            </a:extLst>
          </p:cNvPr>
          <p:cNvSpPr>
            <a:spLocks noGrp="1"/>
          </p:cNvSpPr>
          <p:nvPr>
            <p:ph type="title"/>
          </p:nvPr>
        </p:nvSpPr>
        <p:spPr/>
        <p:txBody>
          <a:bodyPr/>
          <a:lstStyle/>
          <a:p>
            <a:pPr algn="ctr"/>
            <a:r>
              <a:rPr lang="en-US" dirty="0" err="1"/>
              <a:t>iMPORTANT</a:t>
            </a:r>
            <a:r>
              <a:rPr lang="en-US" dirty="0"/>
              <a:t> DISCLAIMER</a:t>
            </a:r>
          </a:p>
        </p:txBody>
      </p:sp>
      <p:sp>
        <p:nvSpPr>
          <p:cNvPr id="3" name="Content Placeholder 2">
            <a:extLst>
              <a:ext uri="{FF2B5EF4-FFF2-40B4-BE49-F238E27FC236}">
                <a16:creationId xmlns:a16="http://schemas.microsoft.com/office/drawing/2014/main" id="{E699BE21-FB86-6CA0-2DE9-FA3479822866}"/>
              </a:ext>
            </a:extLst>
          </p:cNvPr>
          <p:cNvSpPr>
            <a:spLocks noGrp="1"/>
          </p:cNvSpPr>
          <p:nvPr>
            <p:ph idx="1"/>
          </p:nvPr>
        </p:nvSpPr>
        <p:spPr/>
        <p:txBody>
          <a:bodyPr>
            <a:normAutofit/>
          </a:bodyPr>
          <a:lstStyle/>
          <a:p>
            <a:r>
              <a:rPr lang="en-US" sz="2800" dirty="0"/>
              <a:t>The hypotheticals in this presentation are fictional and do not depict any actual person, event, tribal member, tribe, or TDHE</a:t>
            </a:r>
          </a:p>
        </p:txBody>
      </p:sp>
      <p:sp>
        <p:nvSpPr>
          <p:cNvPr id="6" name="Slide Number Placeholder 5">
            <a:extLst>
              <a:ext uri="{FF2B5EF4-FFF2-40B4-BE49-F238E27FC236}">
                <a16:creationId xmlns:a16="http://schemas.microsoft.com/office/drawing/2014/main" id="{A4B4352D-0BD5-3B61-3C6A-3F3D6CFAB580}"/>
              </a:ext>
            </a:extLst>
          </p:cNvPr>
          <p:cNvSpPr>
            <a:spLocks noGrp="1"/>
          </p:cNvSpPr>
          <p:nvPr>
            <p:ph type="sldNum" sz="quarter" idx="12"/>
          </p:nvPr>
        </p:nvSpPr>
        <p:spPr/>
        <p:txBody>
          <a:bodyPr/>
          <a:lstStyle/>
          <a:p>
            <a:fld id="{58ED8C77-8588-0B40-BC6D-2DB632FED5AF}" type="slidenum">
              <a:rPr lang="en-US" smtClean="0"/>
              <a:t>20</a:t>
            </a:fld>
            <a:endParaRPr lang="en-US"/>
          </a:p>
        </p:txBody>
      </p:sp>
      <p:pic>
        <p:nvPicPr>
          <p:cNvPr id="7" name="Picture 6">
            <a:extLst>
              <a:ext uri="{FF2B5EF4-FFF2-40B4-BE49-F238E27FC236}">
                <a16:creationId xmlns:a16="http://schemas.microsoft.com/office/drawing/2014/main" id="{C9DD8CC7-AA64-68C7-F211-5F8D1633E2AE}"/>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90615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FF51-70CC-FC48-0012-EAE1D7774445}"/>
              </a:ext>
            </a:extLst>
          </p:cNvPr>
          <p:cNvSpPr>
            <a:spLocks noGrp="1"/>
          </p:cNvSpPr>
          <p:nvPr>
            <p:ph type="title"/>
          </p:nvPr>
        </p:nvSpPr>
        <p:spPr/>
        <p:txBody>
          <a:bodyPr>
            <a:normAutofit fontScale="90000"/>
          </a:bodyPr>
          <a:lstStyle/>
          <a:p>
            <a:pPr algn="ctr"/>
            <a:r>
              <a:rPr lang="en-US" dirty="0"/>
              <a:t>Hypothetical One</a:t>
            </a:r>
            <a:br>
              <a:rPr lang="en-US" dirty="0"/>
            </a:br>
            <a:r>
              <a:rPr lang="en-US" dirty="0"/>
              <a:t>Filling a Board Vacancy </a:t>
            </a:r>
            <a:br>
              <a:rPr lang="en-US" dirty="0"/>
            </a:br>
            <a:endParaRPr lang="en-US" dirty="0"/>
          </a:p>
        </p:txBody>
      </p:sp>
      <p:sp>
        <p:nvSpPr>
          <p:cNvPr id="3" name="Content Placeholder 2">
            <a:extLst>
              <a:ext uri="{FF2B5EF4-FFF2-40B4-BE49-F238E27FC236}">
                <a16:creationId xmlns:a16="http://schemas.microsoft.com/office/drawing/2014/main" id="{A5381B8C-DC50-83E2-863A-CC96A5B33097}"/>
              </a:ext>
            </a:extLst>
          </p:cNvPr>
          <p:cNvSpPr>
            <a:spLocks noGrp="1"/>
          </p:cNvSpPr>
          <p:nvPr>
            <p:ph idx="1"/>
          </p:nvPr>
        </p:nvSpPr>
        <p:spPr>
          <a:xfrm>
            <a:off x="1451579" y="2015732"/>
            <a:ext cx="10033285" cy="3909580"/>
          </a:xfrm>
        </p:spPr>
        <p:txBody>
          <a:bodyPr>
            <a:normAutofit fontScale="77500" lnSpcReduction="20000"/>
          </a:bodyPr>
          <a:lstStyle/>
          <a:p>
            <a:r>
              <a:rPr lang="en-US" sz="2800" dirty="0"/>
              <a:t>There are two interested individuals for a Housing Board vacancy.</a:t>
            </a:r>
          </a:p>
          <a:p>
            <a:r>
              <a:rPr lang="en-US" sz="2800" b="1" dirty="0"/>
              <a:t>Applicant #1</a:t>
            </a:r>
            <a:r>
              <a:rPr lang="en-US" sz="2800" dirty="0"/>
              <a:t> has a long record of sitting on tribal organization boards</a:t>
            </a:r>
          </a:p>
          <a:p>
            <a:pPr lvl="1"/>
            <a:r>
              <a:rPr lang="en-US" sz="2800" dirty="0"/>
              <a:t>Has made promises to tribal members about overturning prior Housing actions </a:t>
            </a:r>
          </a:p>
          <a:p>
            <a:pPr lvl="1"/>
            <a:r>
              <a:rPr lang="en-US" sz="2800" dirty="0"/>
              <a:t>Has made it known that they want to ”shake things up” at Housing. </a:t>
            </a:r>
          </a:p>
          <a:p>
            <a:r>
              <a:rPr lang="en-US" sz="2800" b="1" dirty="0"/>
              <a:t>Applicant #2 </a:t>
            </a:r>
            <a:r>
              <a:rPr lang="en-US" sz="2800" dirty="0"/>
              <a:t>is a tenant of housing with some relevant history</a:t>
            </a:r>
          </a:p>
          <a:p>
            <a:pPr lvl="1"/>
            <a:r>
              <a:rPr lang="en-US" sz="2800" dirty="0"/>
              <a:t>Sometimes late in making payments, but always tries to get caught up.</a:t>
            </a:r>
          </a:p>
          <a:p>
            <a:pPr lvl="1"/>
            <a:r>
              <a:rPr lang="en-US" sz="2800" dirty="0"/>
              <a:t>Doesn’t always agree with Housing decisions, but tries to be collaborative.  </a:t>
            </a:r>
          </a:p>
          <a:p>
            <a:pPr lvl="1"/>
            <a:r>
              <a:rPr lang="en-US" sz="2800" dirty="0"/>
              <a:t>There are no other tenants on the Board and the Ordinance allows for a Board Member to be a Tenant. </a:t>
            </a:r>
          </a:p>
          <a:p>
            <a:pPr lvl="1"/>
            <a:endParaRPr lang="en-US" dirty="0"/>
          </a:p>
        </p:txBody>
      </p:sp>
      <p:sp>
        <p:nvSpPr>
          <p:cNvPr id="6" name="Slide Number Placeholder 5">
            <a:extLst>
              <a:ext uri="{FF2B5EF4-FFF2-40B4-BE49-F238E27FC236}">
                <a16:creationId xmlns:a16="http://schemas.microsoft.com/office/drawing/2014/main" id="{E9C49605-555C-55E8-54B2-4E0647BC2219}"/>
              </a:ext>
            </a:extLst>
          </p:cNvPr>
          <p:cNvSpPr>
            <a:spLocks noGrp="1"/>
          </p:cNvSpPr>
          <p:nvPr>
            <p:ph type="sldNum" sz="quarter" idx="12"/>
          </p:nvPr>
        </p:nvSpPr>
        <p:spPr/>
        <p:txBody>
          <a:bodyPr/>
          <a:lstStyle/>
          <a:p>
            <a:fld id="{58ED8C77-8588-0B40-BC6D-2DB632FED5AF}" type="slidenum">
              <a:rPr lang="en-US" smtClean="0"/>
              <a:t>21</a:t>
            </a:fld>
            <a:endParaRPr lang="en-US"/>
          </a:p>
        </p:txBody>
      </p:sp>
      <p:pic>
        <p:nvPicPr>
          <p:cNvPr id="7" name="Picture 6">
            <a:extLst>
              <a:ext uri="{FF2B5EF4-FFF2-40B4-BE49-F238E27FC236}">
                <a16:creationId xmlns:a16="http://schemas.microsoft.com/office/drawing/2014/main" id="{7AD170CE-A0F0-F171-CF0A-E99F5CE0FF54}"/>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87054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BB51-9B73-7920-CA2A-14D81E73BA4B}"/>
              </a:ext>
            </a:extLst>
          </p:cNvPr>
          <p:cNvSpPr>
            <a:spLocks noGrp="1"/>
          </p:cNvSpPr>
          <p:nvPr>
            <p:ph type="title"/>
          </p:nvPr>
        </p:nvSpPr>
        <p:spPr/>
        <p:txBody>
          <a:bodyPr/>
          <a:lstStyle/>
          <a:p>
            <a:pPr algn="ctr"/>
            <a:r>
              <a:rPr lang="en-US" dirty="0"/>
              <a:t>Discussion:  </a:t>
            </a:r>
            <a:br>
              <a:rPr lang="en-US" dirty="0"/>
            </a:br>
            <a:r>
              <a:rPr lang="en-US" dirty="0"/>
              <a:t>Who Does your Council Select? </a:t>
            </a:r>
          </a:p>
        </p:txBody>
      </p:sp>
      <p:sp>
        <p:nvSpPr>
          <p:cNvPr id="3" name="Content Placeholder 2">
            <a:extLst>
              <a:ext uri="{FF2B5EF4-FFF2-40B4-BE49-F238E27FC236}">
                <a16:creationId xmlns:a16="http://schemas.microsoft.com/office/drawing/2014/main" id="{CB853974-979D-37C3-F523-7B670018A8F7}"/>
              </a:ext>
            </a:extLst>
          </p:cNvPr>
          <p:cNvSpPr>
            <a:spLocks noGrp="1"/>
          </p:cNvSpPr>
          <p:nvPr>
            <p:ph idx="1"/>
          </p:nvPr>
        </p:nvSpPr>
        <p:spPr/>
        <p:txBody>
          <a:bodyPr>
            <a:normAutofit/>
          </a:bodyPr>
          <a:lstStyle/>
          <a:p>
            <a:r>
              <a:rPr lang="en-US" sz="2400" dirty="0"/>
              <a:t>Pros and Cons of both applicants</a:t>
            </a:r>
          </a:p>
          <a:p>
            <a:r>
              <a:rPr lang="en-US" sz="2400" dirty="0"/>
              <a:t>What is the preference or recommendation of the Housing Authority?</a:t>
            </a:r>
          </a:p>
          <a:p>
            <a:pPr lvl="1"/>
            <a:r>
              <a:rPr lang="en-US" sz="2400" dirty="0"/>
              <a:t>Is the Housing Authority consulted? </a:t>
            </a:r>
          </a:p>
        </p:txBody>
      </p:sp>
      <p:sp>
        <p:nvSpPr>
          <p:cNvPr id="6" name="Slide Number Placeholder 5">
            <a:extLst>
              <a:ext uri="{FF2B5EF4-FFF2-40B4-BE49-F238E27FC236}">
                <a16:creationId xmlns:a16="http://schemas.microsoft.com/office/drawing/2014/main" id="{025DD96E-71A6-303A-E1F4-0677ABFD5307}"/>
              </a:ext>
            </a:extLst>
          </p:cNvPr>
          <p:cNvSpPr>
            <a:spLocks noGrp="1"/>
          </p:cNvSpPr>
          <p:nvPr>
            <p:ph type="sldNum" sz="quarter" idx="12"/>
          </p:nvPr>
        </p:nvSpPr>
        <p:spPr/>
        <p:txBody>
          <a:bodyPr/>
          <a:lstStyle/>
          <a:p>
            <a:fld id="{58ED8C77-8588-0B40-BC6D-2DB632FED5AF}" type="slidenum">
              <a:rPr lang="en-US" smtClean="0"/>
              <a:t>22</a:t>
            </a:fld>
            <a:endParaRPr lang="en-US"/>
          </a:p>
        </p:txBody>
      </p:sp>
      <p:pic>
        <p:nvPicPr>
          <p:cNvPr id="7" name="Picture 6">
            <a:extLst>
              <a:ext uri="{FF2B5EF4-FFF2-40B4-BE49-F238E27FC236}">
                <a16:creationId xmlns:a16="http://schemas.microsoft.com/office/drawing/2014/main" id="{DC0EEEA4-FB31-B2A5-CF1E-4765E8AD6A33}"/>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5251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8617-EB11-7820-58D7-3EA467ED7214}"/>
              </a:ext>
            </a:extLst>
          </p:cNvPr>
          <p:cNvSpPr>
            <a:spLocks noGrp="1"/>
          </p:cNvSpPr>
          <p:nvPr>
            <p:ph type="title"/>
          </p:nvPr>
        </p:nvSpPr>
        <p:spPr/>
        <p:txBody>
          <a:bodyPr/>
          <a:lstStyle/>
          <a:p>
            <a:pPr algn="ctr"/>
            <a:r>
              <a:rPr lang="en-US" dirty="0"/>
              <a:t>Best practices</a:t>
            </a:r>
            <a:br>
              <a:rPr lang="en-US" dirty="0"/>
            </a:br>
            <a:r>
              <a:rPr lang="en-US" dirty="0"/>
              <a:t>Appointing Board members</a:t>
            </a:r>
          </a:p>
        </p:txBody>
      </p:sp>
      <p:sp>
        <p:nvSpPr>
          <p:cNvPr id="3" name="Content Placeholder 2">
            <a:extLst>
              <a:ext uri="{FF2B5EF4-FFF2-40B4-BE49-F238E27FC236}">
                <a16:creationId xmlns:a16="http://schemas.microsoft.com/office/drawing/2014/main" id="{88667829-7589-7B3C-2D7A-93F9322BC679}"/>
              </a:ext>
            </a:extLst>
          </p:cNvPr>
          <p:cNvSpPr>
            <a:spLocks noGrp="1"/>
          </p:cNvSpPr>
          <p:nvPr>
            <p:ph idx="1"/>
          </p:nvPr>
        </p:nvSpPr>
        <p:spPr>
          <a:xfrm>
            <a:off x="1451579" y="2015732"/>
            <a:ext cx="9603275" cy="4037749"/>
          </a:xfrm>
        </p:spPr>
        <p:txBody>
          <a:bodyPr>
            <a:noAutofit/>
          </a:bodyPr>
          <a:lstStyle/>
          <a:p>
            <a:r>
              <a:rPr lang="en-US" sz="2200" dirty="0"/>
              <a:t>Ideally the new Board Member will have no negative relationship or disputes with Housing</a:t>
            </a:r>
          </a:p>
          <a:p>
            <a:r>
              <a:rPr lang="en-US" sz="2200" dirty="0"/>
              <a:t>Meets all Board Member criteria</a:t>
            </a:r>
          </a:p>
          <a:p>
            <a:r>
              <a:rPr lang="en-US" sz="2200" dirty="0"/>
              <a:t>No recent or disqualifying criminal history</a:t>
            </a:r>
          </a:p>
          <a:p>
            <a:r>
              <a:rPr lang="en-US" sz="2200" dirty="0"/>
              <a:t>When drug or alcohol testing is required, they must be able to pass the tests</a:t>
            </a:r>
          </a:p>
          <a:p>
            <a:r>
              <a:rPr lang="en-US" sz="2200" dirty="0"/>
              <a:t>They should have a positive attitude about Housing</a:t>
            </a:r>
          </a:p>
          <a:p>
            <a:pPr lvl="1"/>
            <a:r>
              <a:rPr lang="en-US" sz="2200" dirty="0"/>
              <a:t>Not wanting to fire people</a:t>
            </a:r>
          </a:p>
          <a:p>
            <a:pPr lvl="1"/>
            <a:r>
              <a:rPr lang="en-US" sz="2200" dirty="0"/>
              <a:t>Not wanting to provide favors</a:t>
            </a:r>
          </a:p>
        </p:txBody>
      </p:sp>
      <p:sp>
        <p:nvSpPr>
          <p:cNvPr id="6" name="Slide Number Placeholder 5">
            <a:extLst>
              <a:ext uri="{FF2B5EF4-FFF2-40B4-BE49-F238E27FC236}">
                <a16:creationId xmlns:a16="http://schemas.microsoft.com/office/drawing/2014/main" id="{D51476A7-CE95-E2BD-A23F-7E266E9A2788}"/>
              </a:ext>
            </a:extLst>
          </p:cNvPr>
          <p:cNvSpPr>
            <a:spLocks noGrp="1"/>
          </p:cNvSpPr>
          <p:nvPr>
            <p:ph type="sldNum" sz="quarter" idx="12"/>
          </p:nvPr>
        </p:nvSpPr>
        <p:spPr/>
        <p:txBody>
          <a:bodyPr/>
          <a:lstStyle/>
          <a:p>
            <a:fld id="{58ED8C77-8588-0B40-BC6D-2DB632FED5AF}" type="slidenum">
              <a:rPr lang="en-US" smtClean="0"/>
              <a:t>23</a:t>
            </a:fld>
            <a:endParaRPr lang="en-US"/>
          </a:p>
        </p:txBody>
      </p:sp>
      <p:pic>
        <p:nvPicPr>
          <p:cNvPr id="7" name="Picture 6">
            <a:extLst>
              <a:ext uri="{FF2B5EF4-FFF2-40B4-BE49-F238E27FC236}">
                <a16:creationId xmlns:a16="http://schemas.microsoft.com/office/drawing/2014/main" id="{0EA96344-BB26-18BB-9798-1D55EB1C75F6}"/>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08321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50E6-11E7-3D45-A69E-639C244ECE71}"/>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The Housing Board’s Role is Strategic,</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Not Day-to-Day </a:t>
            </a:r>
            <a:r>
              <a:rPr lang="en-US" dirty="0" err="1">
                <a:latin typeface="Arial" panose="020B0604020202020204" pitchFamily="34" charset="0"/>
                <a:cs typeface="Arial" panose="020B0604020202020204" pitchFamily="34" charset="0"/>
              </a:rPr>
              <a:t>ADministration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613DEA-5B93-2947-87EC-FEA2E6530BB7}"/>
              </a:ext>
            </a:extLst>
          </p:cNvPr>
          <p:cNvSpPr>
            <a:spLocks noGrp="1"/>
          </p:cNvSpPr>
          <p:nvPr>
            <p:ph idx="1"/>
          </p:nvPr>
        </p:nvSpPr>
        <p:spPr>
          <a:xfrm>
            <a:off x="1451579" y="2015732"/>
            <a:ext cx="9795541" cy="3909580"/>
          </a:xfrm>
        </p:spPr>
        <p:txBody>
          <a:bodyPr>
            <a:normAutofit fontScale="25000" lnSpcReduction="20000"/>
          </a:bodyPr>
          <a:lstStyle/>
          <a:p>
            <a:pPr marL="0" indent="0">
              <a:spcBef>
                <a:spcPts val="0"/>
              </a:spcBef>
              <a:buNone/>
            </a:pPr>
            <a:r>
              <a:rPr lang="en-US" sz="8800" dirty="0"/>
              <a:t>THE HOUSING BOARD:</a:t>
            </a:r>
          </a:p>
          <a:p>
            <a:pPr lvl="1">
              <a:spcBef>
                <a:spcPts val="0"/>
              </a:spcBef>
            </a:pPr>
            <a:r>
              <a:rPr lang="en-US" sz="8800" dirty="0"/>
              <a:t>Sets Policy (in accordance with Tribal and Federal laws)</a:t>
            </a:r>
          </a:p>
          <a:p>
            <a:pPr lvl="1">
              <a:spcBef>
                <a:spcPts val="0"/>
              </a:spcBef>
            </a:pPr>
            <a:r>
              <a:rPr lang="en-US" sz="8800" dirty="0"/>
              <a:t>Oversees financial welfare: approves budgets, reviews organization’s performance vs. budget</a:t>
            </a:r>
          </a:p>
          <a:p>
            <a:pPr lvl="1">
              <a:spcBef>
                <a:spcPts val="0"/>
              </a:spcBef>
            </a:pPr>
            <a:r>
              <a:rPr lang="en-US" sz="8800" dirty="0"/>
              <a:t>Receives monthly feedback/recommendations/options from Executive Director and Staff</a:t>
            </a:r>
          </a:p>
          <a:p>
            <a:pPr lvl="1">
              <a:spcBef>
                <a:spcPts val="0"/>
              </a:spcBef>
            </a:pPr>
            <a:r>
              <a:rPr lang="en-US" sz="8800" dirty="0"/>
              <a:t>Makes decisions on real estate transactions (purchase/sale)</a:t>
            </a:r>
          </a:p>
          <a:p>
            <a:pPr lvl="1">
              <a:spcBef>
                <a:spcPts val="0"/>
              </a:spcBef>
            </a:pPr>
            <a:r>
              <a:rPr lang="en-US" sz="8800" dirty="0"/>
              <a:t>Hires the Executive Director; makes annual review of ED; delegates to the ED implementation of projects and policy within Housings strategic/legal/financial framework</a:t>
            </a:r>
          </a:p>
          <a:p>
            <a:pPr lvl="1">
              <a:spcBef>
                <a:spcPts val="0"/>
              </a:spcBef>
            </a:pPr>
            <a:r>
              <a:rPr lang="en-US" sz="8800" dirty="0"/>
              <a:t>Empowers the Staff by supporting Housing projects and policy decisions</a:t>
            </a:r>
          </a:p>
          <a:p>
            <a:pPr lvl="1">
              <a:spcBef>
                <a:spcPts val="0"/>
              </a:spcBef>
            </a:pPr>
            <a:r>
              <a:rPr lang="en-US" sz="8800" dirty="0"/>
              <a:t>May serve to hear appeals of staff decisions to determine of TDHE complied with policies</a:t>
            </a:r>
          </a:p>
          <a:p>
            <a:pPr lvl="1"/>
            <a:endParaRPr lang="en-US" dirty="0"/>
          </a:p>
        </p:txBody>
      </p:sp>
      <p:sp>
        <p:nvSpPr>
          <p:cNvPr id="6" name="Slide Number Placeholder 5">
            <a:extLst>
              <a:ext uri="{FF2B5EF4-FFF2-40B4-BE49-F238E27FC236}">
                <a16:creationId xmlns:a16="http://schemas.microsoft.com/office/drawing/2014/main" id="{B8C6AC24-2336-3542-B7F0-215D621F0562}"/>
              </a:ext>
            </a:extLst>
          </p:cNvPr>
          <p:cNvSpPr>
            <a:spLocks noGrp="1"/>
          </p:cNvSpPr>
          <p:nvPr>
            <p:ph type="sldNum" sz="quarter" idx="12"/>
          </p:nvPr>
        </p:nvSpPr>
        <p:spPr/>
        <p:txBody>
          <a:bodyPr/>
          <a:lstStyle/>
          <a:p>
            <a:fld id="{58ED8C77-8588-0B40-BC6D-2DB632FED5AF}" type="slidenum">
              <a:rPr lang="en-US" smtClean="0"/>
              <a:t>24</a:t>
            </a:fld>
            <a:endParaRPr lang="en-US"/>
          </a:p>
        </p:txBody>
      </p:sp>
      <p:pic>
        <p:nvPicPr>
          <p:cNvPr id="7" name="Picture 6">
            <a:extLst>
              <a:ext uri="{FF2B5EF4-FFF2-40B4-BE49-F238E27FC236}">
                <a16:creationId xmlns:a16="http://schemas.microsoft.com/office/drawing/2014/main" id="{4204B3A3-311B-A444-92BE-0C0DAC8DAB05}"/>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54383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16D6-081B-464B-97F2-E0BAAC7F99D2}"/>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Housing Board Duties</a:t>
            </a:r>
            <a:endParaRPr lang="en-US"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DA8B78-BE99-9F48-9DF1-ED5816146E02}"/>
              </a:ext>
            </a:extLst>
          </p:cNvPr>
          <p:cNvSpPr>
            <a:spLocks noGrp="1"/>
          </p:cNvSpPr>
          <p:nvPr>
            <p:ph idx="1"/>
          </p:nvPr>
        </p:nvSpPr>
        <p:spPr>
          <a:xfrm>
            <a:off x="838200" y="1477108"/>
            <a:ext cx="10515600" cy="4699855"/>
          </a:xfrm>
        </p:spPr>
        <p:txBody>
          <a:bodyPr>
            <a:normAutofit fontScale="92500" lnSpcReduction="10000"/>
          </a:bodyPr>
          <a:lstStyle/>
          <a:p>
            <a:r>
              <a:rPr lang="en-US" dirty="0"/>
              <a:t>LEGAL DUTY – to comply with Tribal Law and Federal Indian Housing Laws</a:t>
            </a:r>
          </a:p>
          <a:p>
            <a:r>
              <a:rPr lang="en-US" dirty="0"/>
              <a:t>FIDUCIARY DUTY – to act in the best interests of the Housing Authority</a:t>
            </a:r>
          </a:p>
          <a:p>
            <a:r>
              <a:rPr lang="en-US" dirty="0"/>
              <a:t>DUTY OF LOYALTY – to place the public interest before commissioners’ own direct and indirect interests</a:t>
            </a:r>
          </a:p>
          <a:p>
            <a:r>
              <a:rPr lang="en-US" dirty="0"/>
              <a:t>DUTY OF SUPPORT -- to always publicly support the organization, its staff, and its projects</a:t>
            </a:r>
          </a:p>
          <a:p>
            <a:r>
              <a:rPr lang="en-US" dirty="0"/>
              <a:t>DUTY OF CARE – to carefully and thoroughly consider and review materials and information before making decisions/managing assets</a:t>
            </a:r>
          </a:p>
          <a:p>
            <a:r>
              <a:rPr lang="en-US" dirty="0"/>
              <a:t>DUTY OF GOOD FAITH AND FAIR DEALING</a:t>
            </a:r>
          </a:p>
          <a:p>
            <a:r>
              <a:rPr lang="en-US" dirty="0"/>
              <a:t>DUTY OF FULL DISCLOSURE (conflicts of interest, etc.)</a:t>
            </a:r>
          </a:p>
          <a:p>
            <a:r>
              <a:rPr lang="en-US" dirty="0"/>
              <a:t>DUTY TO KEEP INFORMATION CONFIDENTIAL </a:t>
            </a:r>
          </a:p>
          <a:p>
            <a:r>
              <a:rPr lang="en-US" dirty="0"/>
              <a:t>DUTY TO PRESERVE THE PUBLIC TRUST IN GOVERNMENT</a:t>
            </a:r>
          </a:p>
        </p:txBody>
      </p:sp>
      <p:sp>
        <p:nvSpPr>
          <p:cNvPr id="6" name="Slide Number Placeholder 5">
            <a:extLst>
              <a:ext uri="{FF2B5EF4-FFF2-40B4-BE49-F238E27FC236}">
                <a16:creationId xmlns:a16="http://schemas.microsoft.com/office/drawing/2014/main" id="{77A0CE70-4881-6F4E-94A8-DB8BC56CA027}"/>
              </a:ext>
            </a:extLst>
          </p:cNvPr>
          <p:cNvSpPr>
            <a:spLocks noGrp="1"/>
          </p:cNvSpPr>
          <p:nvPr>
            <p:ph type="sldNum" sz="quarter" idx="12"/>
          </p:nvPr>
        </p:nvSpPr>
        <p:spPr/>
        <p:txBody>
          <a:bodyPr/>
          <a:lstStyle/>
          <a:p>
            <a:fld id="{58ED8C77-8588-0B40-BC6D-2DB632FED5AF}" type="slidenum">
              <a:rPr lang="en-US" smtClean="0"/>
              <a:t>25</a:t>
            </a:fld>
            <a:endParaRPr lang="en-US"/>
          </a:p>
        </p:txBody>
      </p:sp>
      <p:pic>
        <p:nvPicPr>
          <p:cNvPr id="7" name="Picture 6">
            <a:extLst>
              <a:ext uri="{FF2B5EF4-FFF2-40B4-BE49-F238E27FC236}">
                <a16:creationId xmlns:a16="http://schemas.microsoft.com/office/drawing/2014/main" id="{2DBE5720-ACFD-D6F4-17B8-2B5B7A584BA4}"/>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710823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E682-5C31-E6FC-78E7-4407D1FDE578}"/>
              </a:ext>
            </a:extLst>
          </p:cNvPr>
          <p:cNvSpPr>
            <a:spLocks noGrp="1"/>
          </p:cNvSpPr>
          <p:nvPr>
            <p:ph type="title"/>
          </p:nvPr>
        </p:nvSpPr>
        <p:spPr/>
        <p:txBody>
          <a:bodyPr/>
          <a:lstStyle/>
          <a:p>
            <a:pPr algn="ctr"/>
            <a:r>
              <a:rPr lang="en-US" dirty="0"/>
              <a:t>When Board Members are also members of the tribal council</a:t>
            </a:r>
          </a:p>
        </p:txBody>
      </p:sp>
      <p:sp>
        <p:nvSpPr>
          <p:cNvPr id="3" name="Content Placeholder 2">
            <a:extLst>
              <a:ext uri="{FF2B5EF4-FFF2-40B4-BE49-F238E27FC236}">
                <a16:creationId xmlns:a16="http://schemas.microsoft.com/office/drawing/2014/main" id="{FE7D6973-A704-BE5A-84BA-5A80E26EF3E1}"/>
              </a:ext>
            </a:extLst>
          </p:cNvPr>
          <p:cNvSpPr>
            <a:spLocks noGrp="1"/>
          </p:cNvSpPr>
          <p:nvPr>
            <p:ph idx="1"/>
          </p:nvPr>
        </p:nvSpPr>
        <p:spPr/>
        <p:txBody>
          <a:bodyPr>
            <a:normAutofit/>
          </a:bodyPr>
          <a:lstStyle/>
          <a:p>
            <a:pPr>
              <a:lnSpc>
                <a:spcPct val="100000"/>
              </a:lnSpc>
              <a:spcBef>
                <a:spcPts val="600"/>
              </a:spcBef>
            </a:pPr>
            <a:r>
              <a:rPr lang="en-US" sz="2400" dirty="0"/>
              <a:t>Should meet the same eligibility requirements</a:t>
            </a:r>
          </a:p>
          <a:p>
            <a:pPr>
              <a:lnSpc>
                <a:spcPct val="100000"/>
              </a:lnSpc>
              <a:spcBef>
                <a:spcPts val="600"/>
              </a:spcBef>
            </a:pPr>
            <a:r>
              <a:rPr lang="en-US" sz="2400" dirty="0"/>
              <a:t>May or may not have a vote.</a:t>
            </a:r>
          </a:p>
          <a:p>
            <a:pPr>
              <a:lnSpc>
                <a:spcPct val="100000"/>
              </a:lnSpc>
              <a:spcBef>
                <a:spcPts val="600"/>
              </a:spcBef>
            </a:pPr>
            <a:r>
              <a:rPr lang="en-US" sz="2400" dirty="0"/>
              <a:t>Should be provided the same new Board Member training and orientation</a:t>
            </a:r>
          </a:p>
          <a:p>
            <a:pPr>
              <a:lnSpc>
                <a:spcPct val="100000"/>
              </a:lnSpc>
              <a:spcBef>
                <a:spcPts val="600"/>
              </a:spcBef>
            </a:pPr>
            <a:r>
              <a:rPr lang="en-US" sz="2400" dirty="0"/>
              <a:t>Must remember that their obligation is to the Housing Authority when they are acting as a Board member for housing.</a:t>
            </a:r>
          </a:p>
          <a:p>
            <a:pPr>
              <a:lnSpc>
                <a:spcPct val="100000"/>
              </a:lnSpc>
              <a:spcBef>
                <a:spcPts val="600"/>
              </a:spcBef>
            </a:pPr>
            <a:r>
              <a:rPr lang="en-US" sz="2400" dirty="0"/>
              <a:t>Be mindful of potential conflicts of interest.  </a:t>
            </a:r>
          </a:p>
          <a:p>
            <a:pPr>
              <a:lnSpc>
                <a:spcPct val="100000"/>
              </a:lnSpc>
              <a:spcBef>
                <a:spcPts val="600"/>
              </a:spcBef>
            </a:pPr>
            <a:r>
              <a:rPr lang="en-US" sz="2400" dirty="0"/>
              <a:t>Best Practice:  When the Council Member is a positive liaison.</a:t>
            </a:r>
          </a:p>
        </p:txBody>
      </p:sp>
      <p:sp>
        <p:nvSpPr>
          <p:cNvPr id="6" name="Slide Number Placeholder 5">
            <a:extLst>
              <a:ext uri="{FF2B5EF4-FFF2-40B4-BE49-F238E27FC236}">
                <a16:creationId xmlns:a16="http://schemas.microsoft.com/office/drawing/2014/main" id="{817B348A-5593-227F-3D39-99C4D2AAE0A4}"/>
              </a:ext>
            </a:extLst>
          </p:cNvPr>
          <p:cNvSpPr>
            <a:spLocks noGrp="1"/>
          </p:cNvSpPr>
          <p:nvPr>
            <p:ph type="sldNum" sz="quarter" idx="12"/>
          </p:nvPr>
        </p:nvSpPr>
        <p:spPr/>
        <p:txBody>
          <a:bodyPr/>
          <a:lstStyle/>
          <a:p>
            <a:fld id="{58ED8C77-8588-0B40-BC6D-2DB632FED5AF}" type="slidenum">
              <a:rPr lang="en-US" smtClean="0"/>
              <a:t>26</a:t>
            </a:fld>
            <a:endParaRPr lang="en-US"/>
          </a:p>
        </p:txBody>
      </p:sp>
      <p:pic>
        <p:nvPicPr>
          <p:cNvPr id="7" name="Picture 6">
            <a:extLst>
              <a:ext uri="{FF2B5EF4-FFF2-40B4-BE49-F238E27FC236}">
                <a16:creationId xmlns:a16="http://schemas.microsoft.com/office/drawing/2014/main" id="{C444B210-78FE-BD4A-4E57-FEFB0E733708}"/>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338592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46D4-0820-4C4C-B9BF-95212BA0E432}"/>
              </a:ext>
            </a:extLst>
          </p:cNvPr>
          <p:cNvSpPr>
            <a:spLocks noGrp="1"/>
          </p:cNvSpPr>
          <p:nvPr>
            <p:ph type="title"/>
          </p:nvPr>
        </p:nvSpPr>
        <p:spPr>
          <a:xfrm>
            <a:off x="1451579" y="804520"/>
            <a:ext cx="9603275" cy="587136"/>
          </a:xfrm>
        </p:spPr>
        <p:txBody>
          <a:bodyPr/>
          <a:lstStyle/>
          <a:p>
            <a:pPr algn="ctr"/>
            <a:r>
              <a:rPr lang="en-US" dirty="0">
                <a:latin typeface="Arial" panose="020B0604020202020204" pitchFamily="34" charset="0"/>
                <a:cs typeface="Arial" panose="020B0604020202020204" pitchFamily="34" charset="0"/>
              </a:rPr>
              <a:t>Board Member Don’ts</a:t>
            </a:r>
          </a:p>
        </p:txBody>
      </p:sp>
      <p:sp>
        <p:nvSpPr>
          <p:cNvPr id="3" name="Content Placeholder 2">
            <a:extLst>
              <a:ext uri="{FF2B5EF4-FFF2-40B4-BE49-F238E27FC236}">
                <a16:creationId xmlns:a16="http://schemas.microsoft.com/office/drawing/2014/main" id="{6079981C-FF88-0B45-A9D9-2052EDFEEDAF}"/>
              </a:ext>
            </a:extLst>
          </p:cNvPr>
          <p:cNvSpPr>
            <a:spLocks noGrp="1"/>
          </p:cNvSpPr>
          <p:nvPr>
            <p:ph idx="1"/>
          </p:nvPr>
        </p:nvSpPr>
        <p:spPr>
          <a:xfrm>
            <a:off x="1451579" y="1853754"/>
            <a:ext cx="9603275" cy="3612591"/>
          </a:xfrm>
        </p:spPr>
        <p:txBody>
          <a:bodyPr>
            <a:noAutofit/>
          </a:bodyPr>
          <a:lstStyle/>
          <a:p>
            <a:r>
              <a:rPr lang="en-US" sz="2400" dirty="0"/>
              <a:t>No self-dealing</a:t>
            </a:r>
          </a:p>
          <a:p>
            <a:r>
              <a:rPr lang="en-US" sz="2400" dirty="0"/>
              <a:t>Do not initiate personnel actions or meddle in personnel matters</a:t>
            </a:r>
          </a:p>
          <a:p>
            <a:r>
              <a:rPr lang="en-US" sz="2400" dirty="0"/>
              <a:t>Do not do favors for friends or family</a:t>
            </a:r>
          </a:p>
          <a:p>
            <a:r>
              <a:rPr lang="en-US" sz="2400" dirty="0"/>
              <a:t>Do not use Board Member status for retaliation</a:t>
            </a:r>
          </a:p>
          <a:p>
            <a:r>
              <a:rPr lang="en-US" sz="2400" dirty="0"/>
              <a:t>Do not go directly to staff on Housing business</a:t>
            </a:r>
          </a:p>
          <a:p>
            <a:r>
              <a:rPr lang="en-US" sz="2400" dirty="0"/>
              <a:t>Do not conduct Board business outside of Board meetings</a:t>
            </a:r>
          </a:p>
          <a:p>
            <a:r>
              <a:rPr lang="en-US" sz="2400" dirty="0"/>
              <a:t>Do not take actions outside of Housing policies/authority – could be sued as individuals (</a:t>
            </a:r>
            <a:r>
              <a:rPr lang="en-US" sz="2400" i="1" dirty="0"/>
              <a:t>Lewis v. Clarke </a:t>
            </a:r>
            <a:r>
              <a:rPr lang="en-US" sz="2400" dirty="0"/>
              <a:t>– U.S. Supreme Court)</a:t>
            </a:r>
          </a:p>
        </p:txBody>
      </p:sp>
      <p:sp>
        <p:nvSpPr>
          <p:cNvPr id="6" name="Slide Number Placeholder 5">
            <a:extLst>
              <a:ext uri="{FF2B5EF4-FFF2-40B4-BE49-F238E27FC236}">
                <a16:creationId xmlns:a16="http://schemas.microsoft.com/office/drawing/2014/main" id="{D138DA7C-D711-F54A-AC8E-BDE49DD1015A}"/>
              </a:ext>
            </a:extLst>
          </p:cNvPr>
          <p:cNvSpPr>
            <a:spLocks noGrp="1"/>
          </p:cNvSpPr>
          <p:nvPr>
            <p:ph type="sldNum" sz="quarter" idx="12"/>
          </p:nvPr>
        </p:nvSpPr>
        <p:spPr/>
        <p:txBody>
          <a:bodyPr/>
          <a:lstStyle/>
          <a:p>
            <a:fld id="{58ED8C77-8588-0B40-BC6D-2DB632FED5AF}" type="slidenum">
              <a:rPr lang="en-US" smtClean="0"/>
              <a:t>27</a:t>
            </a:fld>
            <a:endParaRPr lang="en-US"/>
          </a:p>
        </p:txBody>
      </p:sp>
      <p:pic>
        <p:nvPicPr>
          <p:cNvPr id="7" name="Picture 6">
            <a:extLst>
              <a:ext uri="{FF2B5EF4-FFF2-40B4-BE49-F238E27FC236}">
                <a16:creationId xmlns:a16="http://schemas.microsoft.com/office/drawing/2014/main" id="{C435580F-2C5A-36B0-5670-67932435A125}"/>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571949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845F-7944-69C0-11DC-EE23A542574F}"/>
              </a:ext>
            </a:extLst>
          </p:cNvPr>
          <p:cNvSpPr>
            <a:spLocks noGrp="1"/>
          </p:cNvSpPr>
          <p:nvPr>
            <p:ph type="title"/>
          </p:nvPr>
        </p:nvSpPr>
        <p:spPr/>
        <p:txBody>
          <a:bodyPr/>
          <a:lstStyle/>
          <a:p>
            <a:pPr algn="ctr"/>
            <a:r>
              <a:rPr lang="en-US" dirty="0"/>
              <a:t> Indian Housing Plan (IHP)</a:t>
            </a:r>
          </a:p>
        </p:txBody>
      </p:sp>
      <p:sp>
        <p:nvSpPr>
          <p:cNvPr id="3" name="Content Placeholder 2">
            <a:extLst>
              <a:ext uri="{FF2B5EF4-FFF2-40B4-BE49-F238E27FC236}">
                <a16:creationId xmlns:a16="http://schemas.microsoft.com/office/drawing/2014/main" id="{D2B78C30-C091-4A3E-8A75-EA3A933D62A6}"/>
              </a:ext>
            </a:extLst>
          </p:cNvPr>
          <p:cNvSpPr>
            <a:spLocks noGrp="1"/>
          </p:cNvSpPr>
          <p:nvPr>
            <p:ph idx="1"/>
          </p:nvPr>
        </p:nvSpPr>
        <p:spPr/>
        <p:txBody>
          <a:bodyPr>
            <a:normAutofit fontScale="92500" lnSpcReduction="20000"/>
          </a:bodyPr>
          <a:lstStyle/>
          <a:p>
            <a:r>
              <a:rPr lang="en-US" sz="2600" dirty="0"/>
              <a:t>The Indian Housing Plan (IHP) contains the budget and plan for the yearly NAHASDA IHBG grant.  </a:t>
            </a:r>
          </a:p>
          <a:p>
            <a:pPr lvl="1"/>
            <a:r>
              <a:rPr lang="en-US" sz="2600" dirty="0"/>
              <a:t>Outlines the activities that Housing will engage in</a:t>
            </a:r>
          </a:p>
          <a:p>
            <a:pPr lvl="1"/>
            <a:r>
              <a:rPr lang="en-US" sz="2600" dirty="0"/>
              <a:t>Breaks down where the IHBG funding is used</a:t>
            </a:r>
          </a:p>
          <a:p>
            <a:r>
              <a:rPr lang="en-US" sz="2600" dirty="0"/>
              <a:t>Housing is required to get tribal approval of the required Indian Housing Plan.</a:t>
            </a:r>
          </a:p>
          <a:p>
            <a:pPr lvl="1"/>
            <a:r>
              <a:rPr lang="en-US" sz="2600" dirty="0"/>
              <a:t>This might be from the Tribal Chair/President’s office or the Tribal Council</a:t>
            </a:r>
          </a:p>
          <a:p>
            <a:pPr marL="457200" lvl="1" indent="0">
              <a:buNone/>
            </a:pPr>
            <a:endParaRPr lang="en-US" dirty="0"/>
          </a:p>
        </p:txBody>
      </p:sp>
      <p:sp>
        <p:nvSpPr>
          <p:cNvPr id="6" name="Slide Number Placeholder 5">
            <a:extLst>
              <a:ext uri="{FF2B5EF4-FFF2-40B4-BE49-F238E27FC236}">
                <a16:creationId xmlns:a16="http://schemas.microsoft.com/office/drawing/2014/main" id="{EAD1C508-98FB-F98E-834D-DF3D0BA896E9}"/>
              </a:ext>
            </a:extLst>
          </p:cNvPr>
          <p:cNvSpPr>
            <a:spLocks noGrp="1"/>
          </p:cNvSpPr>
          <p:nvPr>
            <p:ph type="sldNum" sz="quarter" idx="12"/>
          </p:nvPr>
        </p:nvSpPr>
        <p:spPr/>
        <p:txBody>
          <a:bodyPr/>
          <a:lstStyle/>
          <a:p>
            <a:fld id="{58ED8C77-8588-0B40-BC6D-2DB632FED5AF}" type="slidenum">
              <a:rPr lang="en-US" smtClean="0"/>
              <a:t>28</a:t>
            </a:fld>
            <a:endParaRPr lang="en-US"/>
          </a:p>
        </p:txBody>
      </p:sp>
      <p:pic>
        <p:nvPicPr>
          <p:cNvPr id="7" name="Picture 6">
            <a:extLst>
              <a:ext uri="{FF2B5EF4-FFF2-40B4-BE49-F238E27FC236}">
                <a16:creationId xmlns:a16="http://schemas.microsoft.com/office/drawing/2014/main" id="{E6D605D0-036F-F33F-D81D-04D86FA771D1}"/>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34274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46DB1-0B96-D54B-9B55-4EF85764D119}"/>
              </a:ext>
            </a:extLst>
          </p:cNvPr>
          <p:cNvSpPr>
            <a:spLocks noGrp="1"/>
          </p:cNvSpPr>
          <p:nvPr>
            <p:ph idx="1"/>
          </p:nvPr>
        </p:nvSpPr>
        <p:spPr>
          <a:xfrm>
            <a:off x="4096513" y="1853754"/>
            <a:ext cx="6670585" cy="4203856"/>
          </a:xfrm>
        </p:spPr>
        <p:txBody>
          <a:bodyPr>
            <a:noAutofit/>
          </a:bodyPr>
          <a:lstStyle/>
          <a:p>
            <a:pPr marL="0" indent="0">
              <a:lnSpc>
                <a:spcPct val="100000"/>
              </a:lnSpc>
              <a:spcBef>
                <a:spcPts val="0"/>
              </a:spcBef>
              <a:buNone/>
            </a:pPr>
            <a:r>
              <a:rPr lang="en-US" b="1" dirty="0"/>
              <a:t>NAHASDA – ANNUAL INDIAN HOUSING PLAN (IHP) REQUIREMENTS:</a:t>
            </a:r>
          </a:p>
          <a:p>
            <a:pPr lvl="1">
              <a:lnSpc>
                <a:spcPct val="100000"/>
              </a:lnSpc>
              <a:spcBef>
                <a:spcPts val="0"/>
              </a:spcBef>
            </a:pPr>
            <a:r>
              <a:rPr lang="en-US" sz="2000" dirty="0"/>
              <a:t>Housing must submit to HUD annually</a:t>
            </a:r>
          </a:p>
          <a:p>
            <a:pPr lvl="1">
              <a:lnSpc>
                <a:spcPct val="100000"/>
              </a:lnSpc>
              <a:spcBef>
                <a:spcPts val="0"/>
              </a:spcBef>
            </a:pPr>
            <a:r>
              <a:rPr lang="en-US" sz="2000" dirty="0"/>
              <a:t>HUD template/format must be used</a:t>
            </a:r>
          </a:p>
          <a:p>
            <a:pPr lvl="1">
              <a:lnSpc>
                <a:spcPct val="100000"/>
              </a:lnSpc>
              <a:spcBef>
                <a:spcPts val="0"/>
              </a:spcBef>
            </a:pPr>
            <a:r>
              <a:rPr lang="en-US" sz="2000" dirty="0"/>
              <a:t>Includes all planned housing activities and funding sources</a:t>
            </a:r>
          </a:p>
          <a:p>
            <a:pPr lvl="1">
              <a:lnSpc>
                <a:spcPct val="100000"/>
              </a:lnSpc>
              <a:spcBef>
                <a:spcPts val="0"/>
              </a:spcBef>
            </a:pPr>
            <a:r>
              <a:rPr lang="en-US" sz="2000" dirty="0"/>
              <a:t>Prepared by Executive Director and Staff</a:t>
            </a:r>
          </a:p>
          <a:p>
            <a:pPr lvl="1">
              <a:lnSpc>
                <a:spcPct val="100000"/>
              </a:lnSpc>
              <a:spcBef>
                <a:spcPts val="0"/>
              </a:spcBef>
            </a:pPr>
            <a:r>
              <a:rPr lang="en-US" sz="2000" dirty="0"/>
              <a:t>Board input – approval by Board resolution </a:t>
            </a:r>
          </a:p>
          <a:p>
            <a:pPr lvl="1">
              <a:lnSpc>
                <a:spcPct val="100000"/>
              </a:lnSpc>
              <a:spcBef>
                <a:spcPts val="0"/>
              </a:spcBef>
            </a:pPr>
            <a:r>
              <a:rPr lang="en-US" sz="2000" dirty="0"/>
              <a:t>Tribal Chair signature--certifications   (review, authorization to submit – Indian Civil Rights Act (ICRA), required policies and environmental review)</a:t>
            </a:r>
          </a:p>
          <a:p>
            <a:pPr lvl="1">
              <a:lnSpc>
                <a:spcPct val="100000"/>
              </a:lnSpc>
              <a:spcBef>
                <a:spcPts val="0"/>
              </a:spcBef>
            </a:pPr>
            <a:r>
              <a:rPr lang="en-US" sz="2000" dirty="0"/>
              <a:t>Any amendment or significant changes –reported to HUD</a:t>
            </a:r>
          </a:p>
        </p:txBody>
      </p:sp>
      <p:sp>
        <p:nvSpPr>
          <p:cNvPr id="6" name="Slide Number Placeholder 5">
            <a:extLst>
              <a:ext uri="{FF2B5EF4-FFF2-40B4-BE49-F238E27FC236}">
                <a16:creationId xmlns:a16="http://schemas.microsoft.com/office/drawing/2014/main" id="{AA74CD8B-C43A-A641-AEA8-FDD88330F53F}"/>
              </a:ext>
            </a:extLst>
          </p:cNvPr>
          <p:cNvSpPr>
            <a:spLocks noGrp="1"/>
          </p:cNvSpPr>
          <p:nvPr>
            <p:ph type="sldNum" sz="quarter" idx="12"/>
          </p:nvPr>
        </p:nvSpPr>
        <p:spPr>
          <a:xfrm>
            <a:off x="10707624" y="6382512"/>
            <a:ext cx="685800" cy="320040"/>
          </a:xfrm>
        </p:spPr>
        <p:txBody>
          <a:bodyPr>
            <a:normAutofit/>
          </a:bodyPr>
          <a:lstStyle/>
          <a:p>
            <a:pPr>
              <a:spcAft>
                <a:spcPts val="600"/>
              </a:spcAft>
            </a:pPr>
            <a:fld id="{58ED8C77-8588-0B40-BC6D-2DB632FED5AF}" type="slidenum">
              <a:rPr lang="en-US" sz="1000"/>
              <a:pPr>
                <a:spcAft>
                  <a:spcPts val="600"/>
                </a:spcAft>
              </a:pPr>
              <a:t>29</a:t>
            </a:fld>
            <a:endParaRPr lang="en-US" sz="1000"/>
          </a:p>
        </p:txBody>
      </p:sp>
      <p:pic>
        <p:nvPicPr>
          <p:cNvPr id="8" name="Picture 7" descr="Text, whiteboard&#10;&#10;Description automatically generated">
            <a:extLst>
              <a:ext uri="{FF2B5EF4-FFF2-40B4-BE49-F238E27FC236}">
                <a16:creationId xmlns:a16="http://schemas.microsoft.com/office/drawing/2014/main" id="{A2A71C0C-49E1-4D94-99E0-9BE96CBFCB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05447" y="1935667"/>
            <a:ext cx="2891066" cy="2216405"/>
          </a:xfrm>
          <a:prstGeom prst="rect">
            <a:avLst/>
          </a:prstGeom>
        </p:spPr>
      </p:pic>
      <p:sp>
        <p:nvSpPr>
          <p:cNvPr id="10" name="Title 9">
            <a:extLst>
              <a:ext uri="{FF2B5EF4-FFF2-40B4-BE49-F238E27FC236}">
                <a16:creationId xmlns:a16="http://schemas.microsoft.com/office/drawing/2014/main" id="{52BCAD59-C3B6-63A2-F664-E9A4A6608B5A}"/>
              </a:ext>
            </a:extLst>
          </p:cNvPr>
          <p:cNvSpPr>
            <a:spLocks noGrp="1"/>
          </p:cNvSpPr>
          <p:nvPr>
            <p:ph type="title"/>
          </p:nvPr>
        </p:nvSpPr>
        <p:spPr/>
        <p:txBody>
          <a:bodyPr>
            <a:normAutofit fontScale="90000"/>
          </a:bodyPr>
          <a:lstStyle/>
          <a:p>
            <a:pPr algn="ctr"/>
            <a:r>
              <a:rPr lang="en-US" dirty="0"/>
              <a:t>Annual Indian housing </a:t>
            </a:r>
            <a:br>
              <a:rPr lang="en-US" dirty="0"/>
            </a:br>
            <a:r>
              <a:rPr lang="en-US" dirty="0"/>
              <a:t>plan requirements</a:t>
            </a:r>
            <a:br>
              <a:rPr lang="en-US" dirty="0"/>
            </a:br>
            <a:endParaRPr lang="en-US" dirty="0"/>
          </a:p>
        </p:txBody>
      </p:sp>
      <p:pic>
        <p:nvPicPr>
          <p:cNvPr id="2" name="Picture 1">
            <a:extLst>
              <a:ext uri="{FF2B5EF4-FFF2-40B4-BE49-F238E27FC236}">
                <a16:creationId xmlns:a16="http://schemas.microsoft.com/office/drawing/2014/main" id="{C1DC7582-464D-BE56-DB3C-0B55CCF19B2B}"/>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63722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D0BF-561B-4B7E-9122-06D9BABC6872}"/>
              </a:ext>
            </a:extLst>
          </p:cNvPr>
          <p:cNvSpPr>
            <a:spLocks noGrp="1"/>
          </p:cNvSpPr>
          <p:nvPr>
            <p:ph type="title"/>
          </p:nvPr>
        </p:nvSpPr>
        <p:spPr/>
        <p:txBody>
          <a:bodyPr/>
          <a:lstStyle/>
          <a:p>
            <a:pPr algn="ctr"/>
            <a:r>
              <a:rPr lang="en-US" dirty="0"/>
              <a:t>About</a:t>
            </a:r>
            <a:br>
              <a:rPr lang="en-US" dirty="0"/>
            </a:br>
            <a:r>
              <a:rPr lang="en-US" dirty="0"/>
              <a:t>Dave Heisterkamp</a:t>
            </a:r>
          </a:p>
        </p:txBody>
      </p:sp>
      <p:sp>
        <p:nvSpPr>
          <p:cNvPr id="3" name="Content Placeholder 2">
            <a:extLst>
              <a:ext uri="{FF2B5EF4-FFF2-40B4-BE49-F238E27FC236}">
                <a16:creationId xmlns:a16="http://schemas.microsoft.com/office/drawing/2014/main" id="{AEB98F32-C33E-7FAE-C6D2-7D3F2D6ED52C}"/>
              </a:ext>
            </a:extLst>
          </p:cNvPr>
          <p:cNvSpPr>
            <a:spLocks noGrp="1"/>
          </p:cNvSpPr>
          <p:nvPr>
            <p:ph idx="1"/>
          </p:nvPr>
        </p:nvSpPr>
        <p:spPr/>
        <p:txBody>
          <a:bodyPr/>
          <a:lstStyle/>
          <a:p>
            <a:r>
              <a:rPr lang="en-US" sz="2800" dirty="0"/>
              <a:t>Managing Partner in Firm</a:t>
            </a:r>
          </a:p>
          <a:p>
            <a:r>
              <a:rPr lang="en-US" sz="2800" dirty="0"/>
              <a:t>At W&amp;H since 1993</a:t>
            </a:r>
          </a:p>
          <a:p>
            <a:r>
              <a:rPr lang="en-US" sz="2800"/>
              <a:t>Helps </a:t>
            </a:r>
            <a:r>
              <a:rPr lang="en-US" sz="2800" dirty="0"/>
              <a:t>produce the AMERIND All West Native American Basketball Classic on behalf of UNAHA</a:t>
            </a:r>
          </a:p>
          <a:p>
            <a:r>
              <a:rPr lang="en-US" sz="2800" dirty="0"/>
              <a:t>Fun Facts: Likes Curling and Yacht Rock</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3326FD83-AB80-66E2-76DC-E20355A683A6}"/>
              </a:ext>
            </a:extLst>
          </p:cNvPr>
          <p:cNvSpPr>
            <a:spLocks noGrp="1"/>
          </p:cNvSpPr>
          <p:nvPr>
            <p:ph type="sldNum" sz="quarter" idx="12"/>
          </p:nvPr>
        </p:nvSpPr>
        <p:spPr/>
        <p:txBody>
          <a:bodyPr/>
          <a:lstStyle/>
          <a:p>
            <a:fld id="{58ED8C77-8588-0B40-BC6D-2DB632FED5AF}" type="slidenum">
              <a:rPr lang="en-US" smtClean="0"/>
              <a:t>3</a:t>
            </a:fld>
            <a:endParaRPr lang="en-US"/>
          </a:p>
        </p:txBody>
      </p:sp>
      <p:pic>
        <p:nvPicPr>
          <p:cNvPr id="7" name="Picture 6">
            <a:extLst>
              <a:ext uri="{FF2B5EF4-FFF2-40B4-BE49-F238E27FC236}">
                <a16:creationId xmlns:a16="http://schemas.microsoft.com/office/drawing/2014/main" id="{F480AFFB-8355-9A73-4A5C-5DD701CAE7DF}"/>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959751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75E8-C686-DC4A-966B-F13D0B934A05}"/>
              </a:ext>
            </a:extLst>
          </p:cNvPr>
          <p:cNvSpPr>
            <a:spLocks noGrp="1"/>
          </p:cNvSpPr>
          <p:nvPr>
            <p:ph idx="1"/>
          </p:nvPr>
        </p:nvSpPr>
        <p:spPr>
          <a:xfrm>
            <a:off x="1424904" y="1499616"/>
            <a:ext cx="6329208" cy="4557993"/>
          </a:xfrm>
        </p:spPr>
        <p:txBody>
          <a:bodyPr>
            <a:normAutofit fontScale="25000" lnSpcReduction="20000"/>
          </a:bodyPr>
          <a:lstStyle/>
          <a:p>
            <a:pPr marL="0" indent="0">
              <a:spcBef>
                <a:spcPts val="0"/>
              </a:spcBef>
              <a:buNone/>
            </a:pPr>
            <a:r>
              <a:rPr lang="en-US" sz="7400" b="1" dirty="0"/>
              <a:t>NAHASDA – ANNUAL INDIAN HOUSING PLAN (IHP)</a:t>
            </a:r>
          </a:p>
          <a:p>
            <a:pPr lvl="1">
              <a:spcBef>
                <a:spcPts val="0"/>
              </a:spcBef>
            </a:pPr>
            <a:r>
              <a:rPr lang="en-US" sz="7400" dirty="0"/>
              <a:t>MAJOR SUBJECTS INCLUDE</a:t>
            </a:r>
          </a:p>
          <a:p>
            <a:pPr lvl="2">
              <a:spcBef>
                <a:spcPts val="0"/>
              </a:spcBef>
            </a:pPr>
            <a:r>
              <a:rPr lang="en-US" sz="7400" dirty="0"/>
              <a:t>Housing Needs</a:t>
            </a:r>
          </a:p>
          <a:p>
            <a:pPr lvl="2">
              <a:spcBef>
                <a:spcPts val="0"/>
              </a:spcBef>
            </a:pPr>
            <a:r>
              <a:rPr lang="en-US" sz="7400" dirty="0"/>
              <a:t>Program descriptions (including performance goals and objectives)</a:t>
            </a:r>
          </a:p>
          <a:p>
            <a:pPr lvl="2">
              <a:spcBef>
                <a:spcPts val="0"/>
              </a:spcBef>
            </a:pPr>
            <a:r>
              <a:rPr lang="en-US" sz="7400" dirty="0"/>
              <a:t>Maintaining 1937 Housing act Units</a:t>
            </a:r>
          </a:p>
          <a:p>
            <a:pPr lvl="2">
              <a:spcBef>
                <a:spcPts val="0"/>
              </a:spcBef>
            </a:pPr>
            <a:r>
              <a:rPr lang="en-US" sz="7400" dirty="0"/>
              <a:t>Budgets</a:t>
            </a:r>
          </a:p>
          <a:p>
            <a:pPr lvl="2">
              <a:spcBef>
                <a:spcPts val="0"/>
              </a:spcBef>
            </a:pPr>
            <a:r>
              <a:rPr lang="en-US" sz="7400" dirty="0"/>
              <a:t>Certifications</a:t>
            </a:r>
          </a:p>
          <a:p>
            <a:pPr lvl="2">
              <a:spcBef>
                <a:spcPts val="0"/>
              </a:spcBef>
            </a:pPr>
            <a:r>
              <a:rPr lang="en-US" sz="7400" dirty="0"/>
              <a:t>Self Monitoring</a:t>
            </a:r>
          </a:p>
          <a:p>
            <a:pPr lvl="2">
              <a:spcBef>
                <a:spcPts val="0"/>
              </a:spcBef>
            </a:pPr>
            <a:r>
              <a:rPr lang="en-US" sz="7400" dirty="0"/>
              <a:t>Inspections</a:t>
            </a:r>
          </a:p>
          <a:p>
            <a:pPr lvl="2">
              <a:spcBef>
                <a:spcPts val="0"/>
              </a:spcBef>
            </a:pPr>
            <a:r>
              <a:rPr lang="en-US" sz="7400" dirty="0"/>
              <a:t>Audits</a:t>
            </a:r>
          </a:p>
          <a:p>
            <a:pPr lvl="2">
              <a:spcBef>
                <a:spcPts val="0"/>
              </a:spcBef>
            </a:pPr>
            <a:r>
              <a:rPr lang="en-US" sz="7400" dirty="0"/>
              <a:t>Public Accountability</a:t>
            </a:r>
          </a:p>
          <a:p>
            <a:pPr lvl="2">
              <a:spcBef>
                <a:spcPts val="0"/>
              </a:spcBef>
            </a:pPr>
            <a:r>
              <a:rPr lang="en-US" sz="7400" dirty="0"/>
              <a:t>Jobs created/funded by NAHASDA</a:t>
            </a:r>
          </a:p>
          <a:p>
            <a:pPr lvl="2">
              <a:spcBef>
                <a:spcPts val="0"/>
              </a:spcBef>
            </a:pPr>
            <a:r>
              <a:rPr lang="en-US" sz="7400" dirty="0"/>
              <a:t>Waiver Requests (if needed/model activities)</a:t>
            </a:r>
          </a:p>
          <a:p>
            <a:pPr lvl="2"/>
            <a:endParaRPr lang="en-US" sz="1300" dirty="0"/>
          </a:p>
        </p:txBody>
      </p:sp>
      <p:sp>
        <p:nvSpPr>
          <p:cNvPr id="6" name="Slide Number Placeholder 5">
            <a:extLst>
              <a:ext uri="{FF2B5EF4-FFF2-40B4-BE49-F238E27FC236}">
                <a16:creationId xmlns:a16="http://schemas.microsoft.com/office/drawing/2014/main" id="{7D7450A8-ECD0-0A43-9206-437FAD4D09DB}"/>
              </a:ext>
            </a:extLst>
          </p:cNvPr>
          <p:cNvSpPr>
            <a:spLocks noGrp="1"/>
          </p:cNvSpPr>
          <p:nvPr>
            <p:ph type="sldNum" sz="quarter" idx="12"/>
          </p:nvPr>
        </p:nvSpPr>
        <p:spPr>
          <a:xfrm>
            <a:off x="10707624" y="6382512"/>
            <a:ext cx="685800" cy="320040"/>
          </a:xfrm>
        </p:spPr>
        <p:txBody>
          <a:bodyPr>
            <a:normAutofit/>
          </a:bodyPr>
          <a:lstStyle/>
          <a:p>
            <a:pPr>
              <a:spcAft>
                <a:spcPts val="600"/>
              </a:spcAft>
            </a:pPr>
            <a:fld id="{58ED8C77-8588-0B40-BC6D-2DB632FED5AF}" type="slidenum">
              <a:rPr lang="en-US" sz="1000"/>
              <a:pPr>
                <a:spcAft>
                  <a:spcPts val="600"/>
                </a:spcAft>
              </a:pPr>
              <a:t>30</a:t>
            </a:fld>
            <a:endParaRPr lang="en-US" sz="1000"/>
          </a:p>
        </p:txBody>
      </p:sp>
      <p:pic>
        <p:nvPicPr>
          <p:cNvPr id="8" name="Picture 7" descr="Calendar&#10;&#10;Description automatically generated">
            <a:extLst>
              <a:ext uri="{FF2B5EF4-FFF2-40B4-BE49-F238E27FC236}">
                <a16:creationId xmlns:a16="http://schemas.microsoft.com/office/drawing/2014/main" id="{7FC4E072-D5E1-4353-820A-813A65F8483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8021" b="3"/>
          <a:stretch/>
        </p:blipFill>
        <p:spPr>
          <a:xfrm>
            <a:off x="7888908" y="2120572"/>
            <a:ext cx="3165946" cy="2349124"/>
          </a:xfrm>
          <a:prstGeom prst="rect">
            <a:avLst/>
          </a:prstGeom>
        </p:spPr>
      </p:pic>
      <p:sp>
        <p:nvSpPr>
          <p:cNvPr id="9" name="Title 8">
            <a:extLst>
              <a:ext uri="{FF2B5EF4-FFF2-40B4-BE49-F238E27FC236}">
                <a16:creationId xmlns:a16="http://schemas.microsoft.com/office/drawing/2014/main" id="{EB5AFA6A-EEE0-2C12-8194-05D8405D32A4}"/>
              </a:ext>
            </a:extLst>
          </p:cNvPr>
          <p:cNvSpPr>
            <a:spLocks noGrp="1"/>
          </p:cNvSpPr>
          <p:nvPr>
            <p:ph type="title"/>
          </p:nvPr>
        </p:nvSpPr>
        <p:spPr/>
        <p:txBody>
          <a:bodyPr/>
          <a:lstStyle/>
          <a:p>
            <a:pPr algn="ctr"/>
            <a:r>
              <a:rPr lang="en-US" dirty="0"/>
              <a:t>MORE IHP INFO</a:t>
            </a:r>
          </a:p>
        </p:txBody>
      </p:sp>
      <p:pic>
        <p:nvPicPr>
          <p:cNvPr id="2" name="Picture 1">
            <a:extLst>
              <a:ext uri="{FF2B5EF4-FFF2-40B4-BE49-F238E27FC236}">
                <a16:creationId xmlns:a16="http://schemas.microsoft.com/office/drawing/2014/main" id="{F25D8050-D0C4-62F1-E0AA-91D3C52DF3EE}"/>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447091247"/>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8654-0609-6F4F-B373-CCB1BAA46292}"/>
              </a:ext>
            </a:extLst>
          </p:cNvPr>
          <p:cNvSpPr>
            <a:spLocks noGrp="1"/>
          </p:cNvSpPr>
          <p:nvPr>
            <p:ph type="title"/>
          </p:nvPr>
        </p:nvSpPr>
        <p:spPr/>
        <p:txBody>
          <a:bodyPr/>
          <a:lstStyle/>
          <a:p>
            <a:pPr algn="ctr"/>
            <a:r>
              <a:rPr lang="en-US" dirty="0"/>
              <a:t>Annual Performance Report</a:t>
            </a:r>
          </a:p>
        </p:txBody>
      </p:sp>
      <p:sp>
        <p:nvSpPr>
          <p:cNvPr id="3" name="Content Placeholder 2">
            <a:extLst>
              <a:ext uri="{FF2B5EF4-FFF2-40B4-BE49-F238E27FC236}">
                <a16:creationId xmlns:a16="http://schemas.microsoft.com/office/drawing/2014/main" id="{C5179C98-073E-C108-266B-5A6062F882EF}"/>
              </a:ext>
            </a:extLst>
          </p:cNvPr>
          <p:cNvSpPr>
            <a:spLocks noGrp="1"/>
          </p:cNvSpPr>
          <p:nvPr>
            <p:ph idx="1"/>
          </p:nvPr>
        </p:nvSpPr>
        <p:spPr/>
        <p:txBody>
          <a:bodyPr>
            <a:normAutofit/>
          </a:bodyPr>
          <a:lstStyle/>
          <a:p>
            <a:r>
              <a:rPr lang="en-US" sz="2800" dirty="0"/>
              <a:t>For each IHBG grant there must be an IHP and an Annual Performance Report (APR)</a:t>
            </a:r>
          </a:p>
          <a:p>
            <a:pPr lvl="1"/>
            <a:r>
              <a:rPr lang="en-US" sz="2800" dirty="0"/>
              <a:t>Serves as the follow-up at year end to “close” grant year</a:t>
            </a:r>
          </a:p>
          <a:p>
            <a:pPr lvl="1"/>
            <a:r>
              <a:rPr lang="en-US" sz="2800" dirty="0"/>
              <a:t>Filed with HUD as part of regulatory monitoring/oversight</a:t>
            </a:r>
          </a:p>
        </p:txBody>
      </p:sp>
      <p:sp>
        <p:nvSpPr>
          <p:cNvPr id="6" name="Slide Number Placeholder 5">
            <a:extLst>
              <a:ext uri="{FF2B5EF4-FFF2-40B4-BE49-F238E27FC236}">
                <a16:creationId xmlns:a16="http://schemas.microsoft.com/office/drawing/2014/main" id="{B1741D52-8B8D-EC8F-1D64-E4A8E2310EFA}"/>
              </a:ext>
            </a:extLst>
          </p:cNvPr>
          <p:cNvSpPr>
            <a:spLocks noGrp="1"/>
          </p:cNvSpPr>
          <p:nvPr>
            <p:ph type="sldNum" sz="quarter" idx="12"/>
          </p:nvPr>
        </p:nvSpPr>
        <p:spPr/>
        <p:txBody>
          <a:bodyPr/>
          <a:lstStyle/>
          <a:p>
            <a:fld id="{58ED8C77-8588-0B40-BC6D-2DB632FED5AF}" type="slidenum">
              <a:rPr lang="en-US" smtClean="0"/>
              <a:t>31</a:t>
            </a:fld>
            <a:endParaRPr lang="en-US"/>
          </a:p>
        </p:txBody>
      </p:sp>
      <p:pic>
        <p:nvPicPr>
          <p:cNvPr id="7" name="Picture 6">
            <a:extLst>
              <a:ext uri="{FF2B5EF4-FFF2-40B4-BE49-F238E27FC236}">
                <a16:creationId xmlns:a16="http://schemas.microsoft.com/office/drawing/2014/main" id="{DC988CAE-AAA4-052A-8774-AF9CCE78A66E}"/>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619323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3E5E-A289-2A4E-8778-880A95396D53}"/>
              </a:ext>
            </a:extLst>
          </p:cNvPr>
          <p:cNvSpPr>
            <a:spLocks noGrp="1"/>
          </p:cNvSpPr>
          <p:nvPr>
            <p:ph type="title"/>
          </p:nvPr>
        </p:nvSpPr>
        <p:spPr>
          <a:xfrm>
            <a:off x="1451579" y="804520"/>
            <a:ext cx="9603275" cy="566018"/>
          </a:xfrm>
        </p:spPr>
        <p:txBody>
          <a:bodyPr/>
          <a:lstStyle/>
          <a:p>
            <a:pPr algn="ctr"/>
            <a:r>
              <a:rPr lang="en-US" dirty="0">
                <a:latin typeface="Arial" panose="020B0604020202020204" pitchFamily="34" charset="0"/>
                <a:cs typeface="Arial" panose="020B0604020202020204" pitchFamily="34" charset="0"/>
              </a:rPr>
              <a:t>Housing Organization</a:t>
            </a:r>
          </a:p>
        </p:txBody>
      </p:sp>
      <p:sp>
        <p:nvSpPr>
          <p:cNvPr id="3" name="Content Placeholder 2">
            <a:extLst>
              <a:ext uri="{FF2B5EF4-FFF2-40B4-BE49-F238E27FC236}">
                <a16:creationId xmlns:a16="http://schemas.microsoft.com/office/drawing/2014/main" id="{A85632C2-70A8-D54F-9B08-C901AE89BFB2}"/>
              </a:ext>
            </a:extLst>
          </p:cNvPr>
          <p:cNvSpPr>
            <a:spLocks noGrp="1"/>
          </p:cNvSpPr>
          <p:nvPr>
            <p:ph idx="1"/>
          </p:nvPr>
        </p:nvSpPr>
        <p:spPr>
          <a:xfrm>
            <a:off x="838200" y="1371600"/>
            <a:ext cx="10884408" cy="4800600"/>
          </a:xfrm>
        </p:spPr>
        <p:txBody>
          <a:bodyPr>
            <a:noAutofit/>
          </a:bodyPr>
          <a:lstStyle/>
          <a:p>
            <a:pPr>
              <a:spcBef>
                <a:spcPts val="0"/>
              </a:spcBef>
            </a:pPr>
            <a:r>
              <a:rPr lang="en-US" b="1" dirty="0"/>
              <a:t>Role of Board and Executive Director</a:t>
            </a:r>
            <a:endParaRPr lang="en-US" dirty="0"/>
          </a:p>
          <a:p>
            <a:pPr lvl="1">
              <a:spcBef>
                <a:spcPts val="0"/>
              </a:spcBef>
            </a:pPr>
            <a:r>
              <a:rPr lang="en-US" sz="2000" dirty="0"/>
              <a:t>ED reports/is responsible to the Board as a group</a:t>
            </a:r>
          </a:p>
          <a:p>
            <a:pPr lvl="1">
              <a:spcBef>
                <a:spcPts val="0"/>
              </a:spcBef>
            </a:pPr>
            <a:r>
              <a:rPr lang="en-US" sz="2000" dirty="0"/>
              <a:t>ED implements Board Policies</a:t>
            </a:r>
          </a:p>
          <a:p>
            <a:pPr lvl="1">
              <a:spcBef>
                <a:spcPts val="0"/>
              </a:spcBef>
            </a:pPr>
            <a:r>
              <a:rPr lang="en-US" sz="2000" dirty="0"/>
              <a:t>ED is the point of contact between the Board and Staff</a:t>
            </a:r>
          </a:p>
          <a:p>
            <a:pPr>
              <a:spcBef>
                <a:spcPts val="0"/>
              </a:spcBef>
            </a:pPr>
            <a:r>
              <a:rPr lang="en-US" b="1" dirty="0"/>
              <a:t>Role of Board Chairperson and Executive Director</a:t>
            </a:r>
            <a:endParaRPr lang="en-US" dirty="0"/>
          </a:p>
          <a:p>
            <a:pPr lvl="1">
              <a:spcBef>
                <a:spcPts val="0"/>
              </a:spcBef>
            </a:pPr>
            <a:r>
              <a:rPr lang="en-US" sz="2000" dirty="0"/>
              <a:t>Board Chair is liaison with ED outside of Board meetings</a:t>
            </a:r>
          </a:p>
          <a:p>
            <a:pPr lvl="1">
              <a:spcBef>
                <a:spcPts val="0"/>
              </a:spcBef>
            </a:pPr>
            <a:r>
              <a:rPr lang="en-US" sz="2000" dirty="0"/>
              <a:t>Board Chair conducts meetings</a:t>
            </a:r>
          </a:p>
          <a:p>
            <a:pPr lvl="1">
              <a:spcBef>
                <a:spcPts val="0"/>
              </a:spcBef>
            </a:pPr>
            <a:r>
              <a:rPr lang="en-US" sz="2000" dirty="0"/>
              <a:t>Board Chair has delegated authority to sign documents</a:t>
            </a:r>
          </a:p>
          <a:p>
            <a:pPr>
              <a:spcBef>
                <a:spcPts val="0"/>
              </a:spcBef>
            </a:pPr>
            <a:r>
              <a:rPr lang="en-US" b="1" dirty="0"/>
              <a:t>Role of Board Members and Executive Director</a:t>
            </a:r>
          </a:p>
          <a:p>
            <a:pPr lvl="1">
              <a:spcBef>
                <a:spcPts val="0"/>
              </a:spcBef>
            </a:pPr>
            <a:r>
              <a:rPr lang="en-US" sz="2000" dirty="0"/>
              <a:t>Collectively make decisions to give direction to ED to implement Board decisions</a:t>
            </a:r>
          </a:p>
          <a:p>
            <a:pPr lvl="1">
              <a:spcBef>
                <a:spcPts val="0"/>
              </a:spcBef>
            </a:pPr>
            <a:r>
              <a:rPr lang="en-US" sz="2000" dirty="0"/>
              <a:t>Board Members should refrain from acting unilaterally/on their own in giving direction to the ED or Staff</a:t>
            </a:r>
          </a:p>
          <a:p>
            <a:pPr lvl="1">
              <a:spcBef>
                <a:spcPts val="0"/>
              </a:spcBef>
            </a:pPr>
            <a:r>
              <a:rPr lang="en-US" sz="2000" dirty="0"/>
              <a:t>ED is responsible to the whole Board, but not responsible to each individual member</a:t>
            </a:r>
          </a:p>
        </p:txBody>
      </p:sp>
      <p:sp>
        <p:nvSpPr>
          <p:cNvPr id="6" name="Slide Number Placeholder 5">
            <a:extLst>
              <a:ext uri="{FF2B5EF4-FFF2-40B4-BE49-F238E27FC236}">
                <a16:creationId xmlns:a16="http://schemas.microsoft.com/office/drawing/2014/main" id="{4A79094F-FBAF-A34C-BFAD-75A1BCC802C0}"/>
              </a:ext>
            </a:extLst>
          </p:cNvPr>
          <p:cNvSpPr>
            <a:spLocks noGrp="1"/>
          </p:cNvSpPr>
          <p:nvPr>
            <p:ph type="sldNum" sz="quarter" idx="12"/>
          </p:nvPr>
        </p:nvSpPr>
        <p:spPr/>
        <p:txBody>
          <a:bodyPr/>
          <a:lstStyle/>
          <a:p>
            <a:fld id="{58ED8C77-8588-0B40-BC6D-2DB632FED5AF}" type="slidenum">
              <a:rPr lang="en-US" smtClean="0"/>
              <a:t>32</a:t>
            </a:fld>
            <a:endParaRPr lang="en-US"/>
          </a:p>
        </p:txBody>
      </p:sp>
      <p:pic>
        <p:nvPicPr>
          <p:cNvPr id="7" name="Picture 6">
            <a:extLst>
              <a:ext uri="{FF2B5EF4-FFF2-40B4-BE49-F238E27FC236}">
                <a16:creationId xmlns:a16="http://schemas.microsoft.com/office/drawing/2014/main" id="{DA72626B-E871-E069-F410-C7762B40EBFD}"/>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66256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97B-303F-DFFA-3A2E-F6395F3B4962}"/>
              </a:ext>
            </a:extLst>
          </p:cNvPr>
          <p:cNvSpPr>
            <a:spLocks noGrp="1"/>
          </p:cNvSpPr>
          <p:nvPr>
            <p:ph type="title"/>
          </p:nvPr>
        </p:nvSpPr>
        <p:spPr/>
        <p:txBody>
          <a:bodyPr/>
          <a:lstStyle/>
          <a:p>
            <a:pPr algn="ctr"/>
            <a:r>
              <a:rPr lang="en-US" dirty="0"/>
              <a:t>Hypothetical TWO</a:t>
            </a:r>
            <a:br>
              <a:rPr lang="en-US" dirty="0"/>
            </a:br>
            <a:r>
              <a:rPr lang="en-US" dirty="0"/>
              <a:t>The Waiting List</a:t>
            </a:r>
          </a:p>
        </p:txBody>
      </p:sp>
      <p:sp>
        <p:nvSpPr>
          <p:cNvPr id="3" name="Content Placeholder 2">
            <a:extLst>
              <a:ext uri="{FF2B5EF4-FFF2-40B4-BE49-F238E27FC236}">
                <a16:creationId xmlns:a16="http://schemas.microsoft.com/office/drawing/2014/main" id="{E562B453-F67B-BE10-74FF-7DA00CA6BA1E}"/>
              </a:ext>
            </a:extLst>
          </p:cNvPr>
          <p:cNvSpPr>
            <a:spLocks noGrp="1"/>
          </p:cNvSpPr>
          <p:nvPr>
            <p:ph idx="1"/>
          </p:nvPr>
        </p:nvSpPr>
        <p:spPr/>
        <p:txBody>
          <a:bodyPr/>
          <a:lstStyle/>
          <a:p>
            <a:r>
              <a:rPr lang="en-US" sz="2800" dirty="0"/>
              <a:t>A tribal member appears before the Tribal Council with a request for immediate housing</a:t>
            </a:r>
          </a:p>
          <a:p>
            <a:r>
              <a:rPr lang="en-US" sz="2800" dirty="0"/>
              <a:t>The tribal member is currently unhoused</a:t>
            </a:r>
          </a:p>
          <a:p>
            <a:r>
              <a:rPr lang="en-US" sz="2800" dirty="0"/>
              <a:t>Living in their car</a:t>
            </a:r>
          </a:p>
          <a:p>
            <a:r>
              <a:rPr lang="en-US" sz="2800" dirty="0"/>
              <a:t>Reports to Tribal Council that “Housing won’t help” them. </a:t>
            </a:r>
          </a:p>
          <a:p>
            <a:endParaRPr lang="en-US" sz="2800" dirty="0"/>
          </a:p>
          <a:p>
            <a:endParaRPr lang="en-US" dirty="0"/>
          </a:p>
        </p:txBody>
      </p:sp>
      <p:sp>
        <p:nvSpPr>
          <p:cNvPr id="6" name="Slide Number Placeholder 5">
            <a:extLst>
              <a:ext uri="{FF2B5EF4-FFF2-40B4-BE49-F238E27FC236}">
                <a16:creationId xmlns:a16="http://schemas.microsoft.com/office/drawing/2014/main" id="{84C9F74A-502F-E8C9-84B5-1212818AAC95}"/>
              </a:ext>
            </a:extLst>
          </p:cNvPr>
          <p:cNvSpPr>
            <a:spLocks noGrp="1"/>
          </p:cNvSpPr>
          <p:nvPr>
            <p:ph type="sldNum" sz="quarter" idx="12"/>
          </p:nvPr>
        </p:nvSpPr>
        <p:spPr/>
        <p:txBody>
          <a:bodyPr/>
          <a:lstStyle/>
          <a:p>
            <a:fld id="{58ED8C77-8588-0B40-BC6D-2DB632FED5AF}" type="slidenum">
              <a:rPr lang="en-US" smtClean="0"/>
              <a:t>33</a:t>
            </a:fld>
            <a:endParaRPr lang="en-US"/>
          </a:p>
        </p:txBody>
      </p:sp>
      <p:pic>
        <p:nvPicPr>
          <p:cNvPr id="7" name="Picture 6">
            <a:extLst>
              <a:ext uri="{FF2B5EF4-FFF2-40B4-BE49-F238E27FC236}">
                <a16:creationId xmlns:a16="http://schemas.microsoft.com/office/drawing/2014/main" id="{6DB7FAD4-A43A-4EB4-22A0-019ADE4EA5E0}"/>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4112024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9174-AC4C-3A7F-2D26-47F104A15AA8}"/>
              </a:ext>
            </a:extLst>
          </p:cNvPr>
          <p:cNvSpPr>
            <a:spLocks noGrp="1"/>
          </p:cNvSpPr>
          <p:nvPr>
            <p:ph type="title"/>
          </p:nvPr>
        </p:nvSpPr>
        <p:spPr/>
        <p:txBody>
          <a:bodyPr>
            <a:normAutofit/>
          </a:bodyPr>
          <a:lstStyle/>
          <a:p>
            <a:pPr algn="ctr"/>
            <a:r>
              <a:rPr lang="en-US" dirty="0"/>
              <a:t>Discussion</a:t>
            </a:r>
            <a:br>
              <a:rPr lang="en-US" dirty="0"/>
            </a:br>
            <a:r>
              <a:rPr lang="en-US" dirty="0"/>
              <a:t>What Should Tribal Council Response Be?</a:t>
            </a:r>
          </a:p>
        </p:txBody>
      </p:sp>
      <p:sp>
        <p:nvSpPr>
          <p:cNvPr id="3" name="Content Placeholder 2">
            <a:extLst>
              <a:ext uri="{FF2B5EF4-FFF2-40B4-BE49-F238E27FC236}">
                <a16:creationId xmlns:a16="http://schemas.microsoft.com/office/drawing/2014/main" id="{66CE7080-5249-9B1C-F140-166CA05DDFFD}"/>
              </a:ext>
            </a:extLst>
          </p:cNvPr>
          <p:cNvSpPr>
            <a:spLocks noGrp="1"/>
          </p:cNvSpPr>
          <p:nvPr>
            <p:ph idx="1"/>
          </p:nvPr>
        </p:nvSpPr>
        <p:spPr/>
        <p:txBody>
          <a:bodyPr>
            <a:normAutofit fontScale="92500" lnSpcReduction="10000"/>
          </a:bodyPr>
          <a:lstStyle/>
          <a:p>
            <a:endParaRPr lang="en-US" dirty="0"/>
          </a:p>
          <a:p>
            <a:pPr lvl="1"/>
            <a:r>
              <a:rPr lang="en-US" sz="2800" dirty="0"/>
              <a:t>Direct Housing to immediately find a house for this member?</a:t>
            </a:r>
          </a:p>
          <a:p>
            <a:pPr lvl="1"/>
            <a:r>
              <a:rPr lang="en-US" sz="2800" dirty="0"/>
              <a:t>Begin building support to revoke the TDHE Charter?</a:t>
            </a:r>
          </a:p>
          <a:p>
            <a:pPr lvl="1"/>
            <a:r>
              <a:rPr lang="en-US" sz="2800" dirty="0"/>
              <a:t>Threaten to fire the Executive Director or Housing Staff?  </a:t>
            </a:r>
          </a:p>
          <a:p>
            <a:pPr lvl="1"/>
            <a:r>
              <a:rPr lang="en-US" sz="2800" dirty="0"/>
              <a:t>Refrain from making any promises and request information from the TDHE?</a:t>
            </a:r>
          </a:p>
          <a:p>
            <a:pPr lvl="1"/>
            <a:r>
              <a:rPr lang="en-US" sz="2800" dirty="0"/>
              <a:t>Refer the Tribal Member back to the TDHE?  </a:t>
            </a:r>
          </a:p>
          <a:p>
            <a:endParaRPr lang="en-US" dirty="0"/>
          </a:p>
        </p:txBody>
      </p:sp>
      <p:sp>
        <p:nvSpPr>
          <p:cNvPr id="6" name="Slide Number Placeholder 5">
            <a:extLst>
              <a:ext uri="{FF2B5EF4-FFF2-40B4-BE49-F238E27FC236}">
                <a16:creationId xmlns:a16="http://schemas.microsoft.com/office/drawing/2014/main" id="{CAF1EA01-E89B-27DC-6E28-615D35ABE815}"/>
              </a:ext>
            </a:extLst>
          </p:cNvPr>
          <p:cNvSpPr>
            <a:spLocks noGrp="1"/>
          </p:cNvSpPr>
          <p:nvPr>
            <p:ph type="sldNum" sz="quarter" idx="12"/>
          </p:nvPr>
        </p:nvSpPr>
        <p:spPr/>
        <p:txBody>
          <a:bodyPr/>
          <a:lstStyle/>
          <a:p>
            <a:fld id="{58ED8C77-8588-0B40-BC6D-2DB632FED5AF}" type="slidenum">
              <a:rPr lang="en-US" smtClean="0"/>
              <a:t>34</a:t>
            </a:fld>
            <a:endParaRPr lang="en-US"/>
          </a:p>
        </p:txBody>
      </p:sp>
      <p:pic>
        <p:nvPicPr>
          <p:cNvPr id="7" name="Picture 6">
            <a:extLst>
              <a:ext uri="{FF2B5EF4-FFF2-40B4-BE49-F238E27FC236}">
                <a16:creationId xmlns:a16="http://schemas.microsoft.com/office/drawing/2014/main" id="{0A0FFB59-F3D1-F842-F915-11566466072B}"/>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819590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5ED3-B008-9245-D947-8F633572CC6D}"/>
              </a:ext>
            </a:extLst>
          </p:cNvPr>
          <p:cNvSpPr>
            <a:spLocks noGrp="1"/>
          </p:cNvSpPr>
          <p:nvPr>
            <p:ph type="title"/>
          </p:nvPr>
        </p:nvSpPr>
        <p:spPr/>
        <p:txBody>
          <a:bodyPr/>
          <a:lstStyle/>
          <a:p>
            <a:pPr algn="ctr"/>
            <a:r>
              <a:rPr lang="en-US" dirty="0"/>
              <a:t>Best Practices</a:t>
            </a:r>
            <a:br>
              <a:rPr lang="en-US" dirty="0"/>
            </a:br>
            <a:r>
              <a:rPr lang="en-US" dirty="0"/>
              <a:t>Housing Admissions Program</a:t>
            </a:r>
          </a:p>
        </p:txBody>
      </p:sp>
      <p:sp>
        <p:nvSpPr>
          <p:cNvPr id="3" name="Content Placeholder 2">
            <a:extLst>
              <a:ext uri="{FF2B5EF4-FFF2-40B4-BE49-F238E27FC236}">
                <a16:creationId xmlns:a16="http://schemas.microsoft.com/office/drawing/2014/main" id="{D0A7AA3F-FDD2-454D-D91E-878512ECDDAA}"/>
              </a:ext>
            </a:extLst>
          </p:cNvPr>
          <p:cNvSpPr>
            <a:spLocks noGrp="1"/>
          </p:cNvSpPr>
          <p:nvPr>
            <p:ph idx="1"/>
          </p:nvPr>
        </p:nvSpPr>
        <p:spPr>
          <a:xfrm>
            <a:off x="1451579" y="2015732"/>
            <a:ext cx="9603275" cy="3836428"/>
          </a:xfrm>
        </p:spPr>
        <p:txBody>
          <a:bodyPr>
            <a:normAutofit fontScale="85000" lnSpcReduction="20000"/>
          </a:bodyPr>
          <a:lstStyle/>
          <a:p>
            <a:pPr>
              <a:spcBef>
                <a:spcPts val="0"/>
              </a:spcBef>
            </a:pPr>
            <a:r>
              <a:rPr lang="en-US" sz="2600" dirty="0"/>
              <a:t>TDHE is required to utilize and maintain a Waiting List when there are more applicants than available units. </a:t>
            </a:r>
          </a:p>
          <a:p>
            <a:pPr lvl="1">
              <a:spcBef>
                <a:spcPts val="0"/>
              </a:spcBef>
            </a:pPr>
            <a:r>
              <a:rPr lang="en-US" sz="2600" dirty="0"/>
              <a:t>Waiting List requirements will be in the Housing Admissions and Eligibility Policy</a:t>
            </a:r>
          </a:p>
          <a:p>
            <a:pPr lvl="2">
              <a:spcBef>
                <a:spcPts val="0"/>
              </a:spcBef>
            </a:pPr>
            <a:r>
              <a:rPr lang="en-US" sz="2600" dirty="0"/>
              <a:t>Required by NAHASDA statute, must be followed</a:t>
            </a:r>
          </a:p>
          <a:p>
            <a:pPr lvl="1">
              <a:spcBef>
                <a:spcPts val="0"/>
              </a:spcBef>
            </a:pPr>
            <a:r>
              <a:rPr lang="en-US" sz="2600" dirty="0"/>
              <a:t>Promotes fairness and uniform treatment</a:t>
            </a:r>
          </a:p>
          <a:p>
            <a:pPr lvl="1">
              <a:spcBef>
                <a:spcPts val="0"/>
              </a:spcBef>
            </a:pPr>
            <a:r>
              <a:rPr lang="en-US" sz="2600" dirty="0"/>
              <a:t>Open and Transparent process</a:t>
            </a:r>
          </a:p>
          <a:p>
            <a:pPr lvl="1">
              <a:spcBef>
                <a:spcPts val="0"/>
              </a:spcBef>
            </a:pPr>
            <a:r>
              <a:rPr lang="en-US" sz="2600" dirty="0"/>
              <a:t>Applicant must meet all program eligibility requirements (income, criminal background, tribal preferences).  </a:t>
            </a:r>
          </a:p>
          <a:p>
            <a:pPr lvl="1">
              <a:spcBef>
                <a:spcPts val="0"/>
              </a:spcBef>
            </a:pPr>
            <a:r>
              <a:rPr lang="en-US" sz="2600" dirty="0"/>
              <a:t>There should be no political or Board Member efforts to direct Housing not to follow their policies and/or applicable laws.  </a:t>
            </a:r>
          </a:p>
          <a:p>
            <a:pPr marL="914400" lvl="2" indent="0">
              <a:buNone/>
            </a:pPr>
            <a:endParaRPr lang="en-US" dirty="0"/>
          </a:p>
        </p:txBody>
      </p:sp>
      <p:sp>
        <p:nvSpPr>
          <p:cNvPr id="6" name="Slide Number Placeholder 5">
            <a:extLst>
              <a:ext uri="{FF2B5EF4-FFF2-40B4-BE49-F238E27FC236}">
                <a16:creationId xmlns:a16="http://schemas.microsoft.com/office/drawing/2014/main" id="{C58D54F8-36FE-C480-05CC-2F0A925C8C7A}"/>
              </a:ext>
            </a:extLst>
          </p:cNvPr>
          <p:cNvSpPr>
            <a:spLocks noGrp="1"/>
          </p:cNvSpPr>
          <p:nvPr>
            <p:ph type="sldNum" sz="quarter" idx="12"/>
          </p:nvPr>
        </p:nvSpPr>
        <p:spPr/>
        <p:txBody>
          <a:bodyPr/>
          <a:lstStyle/>
          <a:p>
            <a:fld id="{58ED8C77-8588-0B40-BC6D-2DB632FED5AF}" type="slidenum">
              <a:rPr lang="en-US" smtClean="0"/>
              <a:t>35</a:t>
            </a:fld>
            <a:endParaRPr lang="en-US"/>
          </a:p>
        </p:txBody>
      </p:sp>
      <p:pic>
        <p:nvPicPr>
          <p:cNvPr id="7" name="Picture 6">
            <a:extLst>
              <a:ext uri="{FF2B5EF4-FFF2-40B4-BE49-F238E27FC236}">
                <a16:creationId xmlns:a16="http://schemas.microsoft.com/office/drawing/2014/main" id="{BFDE8A66-75AE-741B-E8E0-74BA238BD485}"/>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458941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4FCB9-B731-D249-9B95-B6F57604343C}"/>
              </a:ext>
            </a:extLst>
          </p:cNvPr>
          <p:cNvSpPr>
            <a:spLocks noGrp="1"/>
          </p:cNvSpPr>
          <p:nvPr>
            <p:ph idx="1"/>
          </p:nvPr>
        </p:nvSpPr>
        <p:spPr>
          <a:xfrm>
            <a:off x="4462273" y="1853754"/>
            <a:ext cx="6766560" cy="4203855"/>
          </a:xfrm>
        </p:spPr>
        <p:txBody>
          <a:bodyPr>
            <a:noAutofit/>
          </a:bodyPr>
          <a:lstStyle/>
          <a:p>
            <a:pPr marL="0" indent="0">
              <a:lnSpc>
                <a:spcPct val="100000"/>
              </a:lnSpc>
              <a:spcBef>
                <a:spcPts val="0"/>
              </a:spcBef>
              <a:buNone/>
            </a:pPr>
            <a:r>
              <a:rPr lang="en-US" sz="2200" b="1" dirty="0"/>
              <a:t>INVOLVEMENT IN POLICY MAKING--BOARD MEMBERS SHOULD:</a:t>
            </a:r>
          </a:p>
          <a:p>
            <a:pPr lvl="1">
              <a:lnSpc>
                <a:spcPct val="100000"/>
              </a:lnSpc>
              <a:spcBef>
                <a:spcPts val="0"/>
              </a:spcBef>
            </a:pPr>
            <a:r>
              <a:rPr lang="en-US" sz="2200" dirty="0"/>
              <a:t>Consider amendments to existing policies when needed</a:t>
            </a:r>
          </a:p>
          <a:p>
            <a:pPr lvl="1">
              <a:lnSpc>
                <a:spcPct val="100000"/>
              </a:lnSpc>
              <a:spcBef>
                <a:spcPts val="0"/>
              </a:spcBef>
            </a:pPr>
            <a:r>
              <a:rPr lang="en-US" sz="2200" dirty="0"/>
              <a:t>Review policies for new programs (e.g., new funding sources)</a:t>
            </a:r>
          </a:p>
          <a:p>
            <a:pPr lvl="1">
              <a:lnSpc>
                <a:spcPct val="100000"/>
              </a:lnSpc>
              <a:spcBef>
                <a:spcPts val="0"/>
              </a:spcBef>
            </a:pPr>
            <a:r>
              <a:rPr lang="en-US" sz="2200" dirty="0"/>
              <a:t>Review policy details/legal requirements drafted and researched by TDHE </a:t>
            </a:r>
          </a:p>
          <a:p>
            <a:pPr lvl="1">
              <a:lnSpc>
                <a:spcPct val="100000"/>
              </a:lnSpc>
              <a:spcBef>
                <a:spcPts val="0"/>
              </a:spcBef>
            </a:pPr>
            <a:r>
              <a:rPr lang="en-US" sz="2200" dirty="0"/>
              <a:t>Approve and implement policy by resolution</a:t>
            </a:r>
          </a:p>
          <a:p>
            <a:pPr lvl="1">
              <a:lnSpc>
                <a:spcPct val="100000"/>
              </a:lnSpc>
              <a:spcBef>
                <a:spcPts val="0"/>
              </a:spcBef>
            </a:pPr>
            <a:r>
              <a:rPr lang="en-US" sz="2200" dirty="0"/>
              <a:t>Support TDHE staff in implementing and following policy</a:t>
            </a:r>
          </a:p>
        </p:txBody>
      </p:sp>
      <p:sp>
        <p:nvSpPr>
          <p:cNvPr id="6" name="Slide Number Placeholder 5">
            <a:extLst>
              <a:ext uri="{FF2B5EF4-FFF2-40B4-BE49-F238E27FC236}">
                <a16:creationId xmlns:a16="http://schemas.microsoft.com/office/drawing/2014/main" id="{A8E631D5-E615-5B4F-9071-4AF8AFC26538}"/>
              </a:ext>
            </a:extLst>
          </p:cNvPr>
          <p:cNvSpPr>
            <a:spLocks noGrp="1"/>
          </p:cNvSpPr>
          <p:nvPr>
            <p:ph type="sldNum" sz="quarter" idx="12"/>
          </p:nvPr>
        </p:nvSpPr>
        <p:spPr>
          <a:xfrm>
            <a:off x="10707624" y="6382512"/>
            <a:ext cx="685800" cy="320040"/>
          </a:xfrm>
        </p:spPr>
        <p:txBody>
          <a:bodyPr>
            <a:normAutofit/>
          </a:bodyPr>
          <a:lstStyle/>
          <a:p>
            <a:pPr>
              <a:spcAft>
                <a:spcPts val="600"/>
              </a:spcAft>
            </a:pPr>
            <a:fld id="{58ED8C77-8588-0B40-BC6D-2DB632FED5AF}" type="slidenum">
              <a:rPr lang="en-US" sz="1000"/>
              <a:pPr>
                <a:spcAft>
                  <a:spcPts val="600"/>
                </a:spcAft>
              </a:pPr>
              <a:t>36</a:t>
            </a:fld>
            <a:endParaRPr lang="en-US" sz="1000"/>
          </a:p>
        </p:txBody>
      </p:sp>
      <p:pic>
        <p:nvPicPr>
          <p:cNvPr id="11" name="Picture 10" descr="Text&#10;&#10;Description automatically generated">
            <a:extLst>
              <a:ext uri="{FF2B5EF4-FFF2-40B4-BE49-F238E27FC236}">
                <a16:creationId xmlns:a16="http://schemas.microsoft.com/office/drawing/2014/main" id="{9E6A36D8-B1FB-449A-A2B2-3BF268E0F0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1398" y="2193235"/>
            <a:ext cx="3209779" cy="2471529"/>
          </a:xfrm>
          <a:prstGeom prst="rect">
            <a:avLst/>
          </a:prstGeom>
        </p:spPr>
      </p:pic>
      <p:sp>
        <p:nvSpPr>
          <p:cNvPr id="8" name="Title 7">
            <a:extLst>
              <a:ext uri="{FF2B5EF4-FFF2-40B4-BE49-F238E27FC236}">
                <a16:creationId xmlns:a16="http://schemas.microsoft.com/office/drawing/2014/main" id="{3A40F44C-A961-44DE-532F-FB9B35B43ECE}"/>
              </a:ext>
            </a:extLst>
          </p:cNvPr>
          <p:cNvSpPr>
            <a:spLocks noGrp="1"/>
          </p:cNvSpPr>
          <p:nvPr>
            <p:ph type="title"/>
          </p:nvPr>
        </p:nvSpPr>
        <p:spPr/>
        <p:txBody>
          <a:bodyPr/>
          <a:lstStyle/>
          <a:p>
            <a:r>
              <a:rPr lang="en-US" dirty="0"/>
              <a:t>POLICY MAKING</a:t>
            </a:r>
          </a:p>
        </p:txBody>
      </p:sp>
      <p:pic>
        <p:nvPicPr>
          <p:cNvPr id="2" name="Picture 1">
            <a:extLst>
              <a:ext uri="{FF2B5EF4-FFF2-40B4-BE49-F238E27FC236}">
                <a16:creationId xmlns:a16="http://schemas.microsoft.com/office/drawing/2014/main" id="{000CF861-7655-7AF3-9B2B-38B64EDC96DF}"/>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593893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ED3B-9629-E849-A6C4-18FE8D4C0D1D}"/>
              </a:ext>
            </a:extLst>
          </p:cNvPr>
          <p:cNvSpPr>
            <a:spLocks noGrp="1"/>
          </p:cNvSpPr>
          <p:nvPr>
            <p:ph type="title"/>
          </p:nvPr>
        </p:nvSpPr>
        <p:spPr>
          <a:xfrm>
            <a:off x="1047280" y="759805"/>
            <a:ext cx="10306520" cy="1325563"/>
          </a:xfrm>
        </p:spPr>
        <p:txBody>
          <a:bodyPr>
            <a:normAutofit/>
          </a:bodyPr>
          <a:lstStyle/>
          <a:p>
            <a:r>
              <a:rPr lang="en-US" sz="4000" dirty="0">
                <a:latin typeface="Arial" panose="020B0604020202020204" pitchFamily="34" charset="0"/>
                <a:cs typeface="Arial" panose="020B0604020202020204" pitchFamily="34" charset="0"/>
              </a:rPr>
              <a:t>Monitoring</a:t>
            </a:r>
            <a:br>
              <a:rPr lang="en-US" sz="4000" b="1" i="1" dirty="0">
                <a:solidFill>
                  <a:srgbClr val="FFFFFF"/>
                </a:solidFill>
                <a:latin typeface="Arial" panose="020B0604020202020204" pitchFamily="34" charset="0"/>
                <a:cs typeface="Arial" panose="020B0604020202020204" pitchFamily="34" charset="0"/>
              </a:rPr>
            </a:br>
            <a:r>
              <a:rPr lang="en-US" sz="4000" b="1" i="1" dirty="0">
                <a:solidFill>
                  <a:srgbClr val="FFFFFF"/>
                </a:solidFill>
                <a:latin typeface="Arial" panose="020B0604020202020204" pitchFamily="34" charset="0"/>
                <a:cs typeface="Arial" panose="020B0604020202020204" pitchFamily="34" charset="0"/>
              </a:rPr>
              <a:t>ROLE 3 - MONITORING</a:t>
            </a:r>
            <a:endParaRPr lang="en-US" sz="4000" dirty="0">
              <a:solidFill>
                <a:srgbClr val="FFFFFF"/>
              </a:solidFill>
            </a:endParaRPr>
          </a:p>
        </p:txBody>
      </p:sp>
      <p:sp>
        <p:nvSpPr>
          <p:cNvPr id="3" name="Content Placeholder 2">
            <a:extLst>
              <a:ext uri="{FF2B5EF4-FFF2-40B4-BE49-F238E27FC236}">
                <a16:creationId xmlns:a16="http://schemas.microsoft.com/office/drawing/2014/main" id="{9CBA73ED-1D38-4441-8D86-11884BCA0B0B}"/>
              </a:ext>
            </a:extLst>
          </p:cNvPr>
          <p:cNvSpPr>
            <a:spLocks noGrp="1"/>
          </p:cNvSpPr>
          <p:nvPr>
            <p:ph idx="1"/>
          </p:nvPr>
        </p:nvSpPr>
        <p:spPr>
          <a:xfrm>
            <a:off x="1424904" y="1645920"/>
            <a:ext cx="6585240" cy="4411689"/>
          </a:xfrm>
        </p:spPr>
        <p:txBody>
          <a:bodyPr>
            <a:noAutofit/>
          </a:bodyPr>
          <a:lstStyle/>
          <a:p>
            <a:pPr>
              <a:lnSpc>
                <a:spcPct val="100000"/>
              </a:lnSpc>
              <a:spcBef>
                <a:spcPts val="0"/>
              </a:spcBef>
            </a:pPr>
            <a:r>
              <a:rPr lang="en-US" sz="2400" dirty="0"/>
              <a:t>Measuring Performance</a:t>
            </a:r>
          </a:p>
          <a:p>
            <a:pPr>
              <a:lnSpc>
                <a:spcPct val="100000"/>
              </a:lnSpc>
              <a:spcBef>
                <a:spcPts val="0"/>
              </a:spcBef>
            </a:pPr>
            <a:r>
              <a:rPr lang="en-US" sz="2400" dirty="0"/>
              <a:t>Reviewing Compliance (internal) </a:t>
            </a:r>
          </a:p>
          <a:p>
            <a:pPr lvl="1">
              <a:lnSpc>
                <a:spcPct val="100000"/>
              </a:lnSpc>
              <a:spcBef>
                <a:spcPts val="0"/>
              </a:spcBef>
            </a:pPr>
            <a:r>
              <a:rPr lang="en-US" sz="2400" dirty="0"/>
              <a:t>Annual TDHE Self-Monitoring Assessment</a:t>
            </a:r>
          </a:p>
          <a:p>
            <a:pPr lvl="1">
              <a:lnSpc>
                <a:spcPct val="100000"/>
              </a:lnSpc>
              <a:spcBef>
                <a:spcPts val="0"/>
              </a:spcBef>
            </a:pPr>
            <a:r>
              <a:rPr lang="en-US" sz="2400" dirty="0"/>
              <a:t>participant and employee grievances </a:t>
            </a:r>
          </a:p>
          <a:p>
            <a:pPr>
              <a:lnSpc>
                <a:spcPct val="100000"/>
              </a:lnSpc>
              <a:spcBef>
                <a:spcPts val="0"/>
              </a:spcBef>
            </a:pPr>
            <a:r>
              <a:rPr lang="en-US" sz="2400" dirty="0"/>
              <a:t>Reviewing Compliance (external)</a:t>
            </a:r>
          </a:p>
          <a:p>
            <a:pPr lvl="1">
              <a:lnSpc>
                <a:spcPct val="100000"/>
              </a:lnSpc>
              <a:spcBef>
                <a:spcPts val="0"/>
              </a:spcBef>
            </a:pPr>
            <a:r>
              <a:rPr lang="en-US" sz="2400" dirty="0"/>
              <a:t>Annual Performance Report (APR)</a:t>
            </a:r>
          </a:p>
          <a:p>
            <a:pPr lvl="2">
              <a:lnSpc>
                <a:spcPct val="100000"/>
              </a:lnSpc>
              <a:spcBef>
                <a:spcPts val="0"/>
              </a:spcBef>
            </a:pPr>
            <a:r>
              <a:rPr lang="en-US" sz="2400" dirty="0"/>
              <a:t>HUD prescribes template/format/submission </a:t>
            </a:r>
          </a:p>
          <a:p>
            <a:pPr lvl="1">
              <a:lnSpc>
                <a:spcPct val="100000"/>
              </a:lnSpc>
              <a:spcBef>
                <a:spcPts val="0"/>
              </a:spcBef>
            </a:pPr>
            <a:r>
              <a:rPr lang="en-US" sz="2400" dirty="0"/>
              <a:t>Audits </a:t>
            </a:r>
          </a:p>
          <a:p>
            <a:pPr lvl="2">
              <a:lnSpc>
                <a:spcPct val="100000"/>
              </a:lnSpc>
              <a:spcBef>
                <a:spcPts val="0"/>
              </a:spcBef>
            </a:pPr>
            <a:r>
              <a:rPr lang="en-US" sz="2400" dirty="0"/>
              <a:t>Annual financial</a:t>
            </a:r>
          </a:p>
          <a:p>
            <a:pPr lvl="2">
              <a:lnSpc>
                <a:spcPct val="100000"/>
              </a:lnSpc>
              <a:spcBef>
                <a:spcPts val="0"/>
              </a:spcBef>
            </a:pPr>
            <a:r>
              <a:rPr lang="en-US" sz="2400" dirty="0"/>
              <a:t>Periodic HUD management (concerns, findings, corrective action plans)</a:t>
            </a:r>
          </a:p>
        </p:txBody>
      </p:sp>
      <p:sp>
        <p:nvSpPr>
          <p:cNvPr id="6" name="Slide Number Placeholder 5">
            <a:extLst>
              <a:ext uri="{FF2B5EF4-FFF2-40B4-BE49-F238E27FC236}">
                <a16:creationId xmlns:a16="http://schemas.microsoft.com/office/drawing/2014/main" id="{9920A4BE-BD8C-B740-81FF-AD66CAAD6C01}"/>
              </a:ext>
            </a:extLst>
          </p:cNvPr>
          <p:cNvSpPr>
            <a:spLocks noGrp="1"/>
          </p:cNvSpPr>
          <p:nvPr>
            <p:ph type="sldNum" sz="quarter" idx="12"/>
          </p:nvPr>
        </p:nvSpPr>
        <p:spPr>
          <a:xfrm>
            <a:off x="10707624" y="6382512"/>
            <a:ext cx="685800" cy="320040"/>
          </a:xfrm>
        </p:spPr>
        <p:txBody>
          <a:bodyPr>
            <a:normAutofit/>
          </a:bodyPr>
          <a:lstStyle/>
          <a:p>
            <a:pPr>
              <a:spcAft>
                <a:spcPts val="600"/>
              </a:spcAft>
            </a:pPr>
            <a:fld id="{58ED8C77-8588-0B40-BC6D-2DB632FED5AF}" type="slidenum">
              <a:rPr lang="en-US" sz="1000"/>
              <a:pPr>
                <a:spcAft>
                  <a:spcPts val="600"/>
                </a:spcAft>
              </a:pPr>
              <a:t>37</a:t>
            </a:fld>
            <a:endParaRPr lang="en-US" sz="1000"/>
          </a:p>
        </p:txBody>
      </p:sp>
      <p:pic>
        <p:nvPicPr>
          <p:cNvPr id="11" name="Picture 10" descr="Diagram&#10;&#10;Description automatically generated with medium confidence">
            <a:extLst>
              <a:ext uri="{FF2B5EF4-FFF2-40B4-BE49-F238E27FC236}">
                <a16:creationId xmlns:a16="http://schemas.microsoft.com/office/drawing/2014/main" id="{6FB208EB-32A9-4A3D-BE09-0E8EE3BD24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93023" y="2143454"/>
            <a:ext cx="2297873" cy="2257872"/>
          </a:xfrm>
          <a:prstGeom prst="rect">
            <a:avLst/>
          </a:prstGeom>
        </p:spPr>
      </p:pic>
      <p:pic>
        <p:nvPicPr>
          <p:cNvPr id="7" name="Picture 6">
            <a:extLst>
              <a:ext uri="{FF2B5EF4-FFF2-40B4-BE49-F238E27FC236}">
                <a16:creationId xmlns:a16="http://schemas.microsoft.com/office/drawing/2014/main" id="{F806813B-6E92-2427-1555-36A15ECCD1FB}"/>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618433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DC11-13E8-2F40-B434-7ED607910B7F}"/>
              </a:ext>
            </a:extLst>
          </p:cNvPr>
          <p:cNvSpPr>
            <a:spLocks noGrp="1"/>
          </p:cNvSpPr>
          <p:nvPr>
            <p:ph type="title"/>
          </p:nvPr>
        </p:nvSpPr>
        <p:spPr>
          <a:xfrm>
            <a:off x="1042416" y="758936"/>
            <a:ext cx="10311384" cy="1005857"/>
          </a:xfrm>
        </p:spPr>
        <p:txBody>
          <a:bodyPr>
            <a:normAutofit fontScale="90000"/>
          </a:bodyPr>
          <a:lstStyle/>
          <a:p>
            <a:r>
              <a:rPr lang="en-US" sz="4000" b="1" i="1" dirty="0">
                <a:solidFill>
                  <a:srgbClr val="FFFFFF"/>
                </a:solidFill>
                <a:latin typeface="Arial" panose="020B0604020202020204" pitchFamily="34" charset="0"/>
                <a:cs typeface="Arial" panose="020B0604020202020204" pitchFamily="34" charset="0"/>
              </a:rPr>
              <a:t>BOARD</a:t>
            </a:r>
            <a:br>
              <a:rPr lang="en-US" sz="4000" b="1" i="1"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ROLE</a:t>
            </a:r>
            <a:r>
              <a:rPr lang="en-US" sz="4000" dirty="0"/>
              <a:t>TDHE RESPONSIBILITIES:</a:t>
            </a:r>
            <a:br>
              <a:rPr lang="en-US" sz="4000" dirty="0"/>
            </a:br>
            <a:r>
              <a:rPr lang="en-US" sz="4000" b="1" i="1" dirty="0">
                <a:solidFill>
                  <a:srgbClr val="FFFFFF"/>
                </a:solidFill>
                <a:latin typeface="Arial" panose="020B0604020202020204" pitchFamily="34" charset="0"/>
                <a:cs typeface="Arial" panose="020B0604020202020204" pitchFamily="34" charset="0"/>
              </a:rPr>
              <a:t> 3 - MONITORING</a:t>
            </a:r>
            <a:endParaRPr lang="en-US" sz="4000" dirty="0">
              <a:solidFill>
                <a:srgbClr val="FFFFFF"/>
              </a:solidFill>
            </a:endParaRPr>
          </a:p>
        </p:txBody>
      </p:sp>
      <p:sp>
        <p:nvSpPr>
          <p:cNvPr id="3" name="Content Placeholder 2">
            <a:extLst>
              <a:ext uri="{FF2B5EF4-FFF2-40B4-BE49-F238E27FC236}">
                <a16:creationId xmlns:a16="http://schemas.microsoft.com/office/drawing/2014/main" id="{52F54E4C-A5F0-7348-BA16-7D7F019F526F}"/>
              </a:ext>
            </a:extLst>
          </p:cNvPr>
          <p:cNvSpPr>
            <a:spLocks noGrp="1"/>
          </p:cNvSpPr>
          <p:nvPr>
            <p:ph idx="1"/>
          </p:nvPr>
        </p:nvSpPr>
        <p:spPr>
          <a:xfrm>
            <a:off x="3931921" y="1920240"/>
            <a:ext cx="6835178" cy="4137369"/>
          </a:xfrm>
        </p:spPr>
        <p:txBody>
          <a:bodyPr>
            <a:normAutofit/>
          </a:bodyPr>
          <a:lstStyle/>
          <a:p>
            <a:pPr lvl="1"/>
            <a:r>
              <a:rPr lang="en-US" sz="2400" dirty="0"/>
              <a:t>Monitor activities to ensure compliance with legal (Tribal/federal) and funding source requirements</a:t>
            </a:r>
          </a:p>
          <a:p>
            <a:pPr lvl="1"/>
            <a:r>
              <a:rPr lang="en-US" sz="2400" dirty="0"/>
              <a:t>Monitor performance goals in IHP</a:t>
            </a:r>
          </a:p>
          <a:p>
            <a:pPr lvl="1"/>
            <a:r>
              <a:rPr lang="en-US" sz="2400" dirty="0"/>
              <a:t>Prepare Annual TDHE Self-Monitoring Assessment</a:t>
            </a:r>
          </a:p>
          <a:p>
            <a:pPr lvl="1"/>
            <a:r>
              <a:rPr lang="en-US" sz="2400" dirty="0"/>
              <a:t>Prepare Annual Performance Report for IHBG</a:t>
            </a:r>
          </a:p>
          <a:p>
            <a:pPr lvl="1"/>
            <a:r>
              <a:rPr lang="en-US" sz="2400" dirty="0"/>
              <a:t>Undergo independent financial audit annual</a:t>
            </a:r>
          </a:p>
        </p:txBody>
      </p:sp>
      <p:sp>
        <p:nvSpPr>
          <p:cNvPr id="6" name="Slide Number Placeholder 5">
            <a:extLst>
              <a:ext uri="{FF2B5EF4-FFF2-40B4-BE49-F238E27FC236}">
                <a16:creationId xmlns:a16="http://schemas.microsoft.com/office/drawing/2014/main" id="{FF578826-FB43-A94D-914E-E4E03E39C0D4}"/>
              </a:ext>
            </a:extLst>
          </p:cNvPr>
          <p:cNvSpPr>
            <a:spLocks noGrp="1"/>
          </p:cNvSpPr>
          <p:nvPr>
            <p:ph type="sldNum" sz="quarter" idx="12"/>
          </p:nvPr>
        </p:nvSpPr>
        <p:spPr>
          <a:xfrm>
            <a:off x="10707624" y="6382512"/>
            <a:ext cx="685800" cy="320040"/>
          </a:xfrm>
        </p:spPr>
        <p:txBody>
          <a:bodyPr>
            <a:normAutofit/>
          </a:bodyPr>
          <a:lstStyle/>
          <a:p>
            <a:pPr>
              <a:spcAft>
                <a:spcPts val="600"/>
              </a:spcAft>
            </a:pPr>
            <a:fld id="{58ED8C77-8588-0B40-BC6D-2DB632FED5AF}" type="slidenum">
              <a:rPr lang="en-US" sz="1000"/>
              <a:pPr>
                <a:spcAft>
                  <a:spcPts val="600"/>
                </a:spcAft>
              </a:pPr>
              <a:t>38</a:t>
            </a:fld>
            <a:endParaRPr lang="en-US" sz="1000"/>
          </a:p>
        </p:txBody>
      </p:sp>
      <p:pic>
        <p:nvPicPr>
          <p:cNvPr id="8" name="Picture 7" descr="A picture containing text, clipart, vector graphics&#10;&#10;Description automatically generated">
            <a:extLst>
              <a:ext uri="{FF2B5EF4-FFF2-40B4-BE49-F238E27FC236}">
                <a16:creationId xmlns:a16="http://schemas.microsoft.com/office/drawing/2014/main" id="{D6C9B6A9-C053-4BCB-B3D8-FE4D18D9389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6163" r="3168" b="-1"/>
          <a:stretch/>
        </p:blipFill>
        <p:spPr>
          <a:xfrm>
            <a:off x="1424903" y="2492376"/>
            <a:ext cx="1702346" cy="1889878"/>
          </a:xfrm>
          <a:prstGeom prst="rect">
            <a:avLst/>
          </a:prstGeom>
        </p:spPr>
      </p:pic>
      <p:pic>
        <p:nvPicPr>
          <p:cNvPr id="7" name="Picture 6">
            <a:extLst>
              <a:ext uri="{FF2B5EF4-FFF2-40B4-BE49-F238E27FC236}">
                <a16:creationId xmlns:a16="http://schemas.microsoft.com/office/drawing/2014/main" id="{936480A2-7E81-2925-7ABA-C6B39304CFB7}"/>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227859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D73E-5FB1-3345-BA17-3D6CF8DCBE74}"/>
              </a:ext>
            </a:extLst>
          </p:cNvPr>
          <p:cNvSpPr>
            <a:spLocks noGrp="1"/>
          </p:cNvSpPr>
          <p:nvPr>
            <p:ph type="title"/>
          </p:nvPr>
        </p:nvSpPr>
        <p:spPr>
          <a:xfrm>
            <a:off x="1047280" y="759805"/>
            <a:ext cx="10306520" cy="1325563"/>
          </a:xfrm>
        </p:spPr>
        <p:txBody>
          <a:bodyPr>
            <a:normAutofit fontScale="90000"/>
          </a:bodyPr>
          <a:lstStyle/>
          <a:p>
            <a:pPr algn="ctr"/>
            <a:r>
              <a:rPr lang="en-US" sz="4000" i="1" dirty="0">
                <a:solidFill>
                  <a:srgbClr val="FFFFFF"/>
                </a:solidFill>
                <a:latin typeface="Arial" panose="020B0604020202020204" pitchFamily="34" charset="0"/>
                <a:cs typeface="Arial" panose="020B0604020202020204" pitchFamily="34" charset="0"/>
              </a:rPr>
              <a:t>TM</a:t>
            </a:r>
            <a:r>
              <a:rPr lang="en-US" sz="4000" dirty="0"/>
              <a:t>PERIODIC MANAGEMENT AUDITS </a:t>
            </a:r>
            <a:br>
              <a:rPr lang="en-US" sz="4000" dirty="0"/>
            </a:br>
            <a:r>
              <a:rPr lang="en-US" sz="4000" dirty="0"/>
              <a:t>BY HUD-ONAP</a:t>
            </a:r>
            <a:br>
              <a:rPr lang="en-US" sz="4000" b="1" dirty="0"/>
            </a:br>
            <a:r>
              <a:rPr lang="en-US" sz="4000" b="1" i="1" dirty="0">
                <a:solidFill>
                  <a:srgbClr val="FFFFFF"/>
                </a:solidFill>
                <a:latin typeface="Arial" panose="020B0604020202020204" pitchFamily="34" charset="0"/>
                <a:cs typeface="Arial" panose="020B0604020202020204" pitchFamily="34" charset="0"/>
              </a:rPr>
              <a:t>HA BOARD</a:t>
            </a:r>
            <a:br>
              <a:rPr lang="en-US" sz="4000" b="1" i="1" dirty="0">
                <a:solidFill>
                  <a:srgbClr val="FFFFFF"/>
                </a:solidFill>
                <a:latin typeface="Arial" panose="020B0604020202020204" pitchFamily="34" charset="0"/>
                <a:cs typeface="Arial" panose="020B0604020202020204" pitchFamily="34" charset="0"/>
              </a:rPr>
            </a:br>
            <a:r>
              <a:rPr lang="en-US" sz="4000" b="1" i="1" dirty="0">
                <a:solidFill>
                  <a:srgbClr val="FFFFFF"/>
                </a:solidFill>
                <a:latin typeface="Arial" panose="020B0604020202020204" pitchFamily="34" charset="0"/>
                <a:cs typeface="Arial" panose="020B0604020202020204" pitchFamily="34" charset="0"/>
              </a:rPr>
              <a:t>ROLE 3 - MONITORING</a:t>
            </a:r>
            <a:endParaRPr lang="en-US" sz="4000" dirty="0">
              <a:solidFill>
                <a:srgbClr val="FFFFFF"/>
              </a:solidFill>
            </a:endParaRPr>
          </a:p>
        </p:txBody>
      </p:sp>
      <p:sp>
        <p:nvSpPr>
          <p:cNvPr id="3" name="Content Placeholder 2">
            <a:extLst>
              <a:ext uri="{FF2B5EF4-FFF2-40B4-BE49-F238E27FC236}">
                <a16:creationId xmlns:a16="http://schemas.microsoft.com/office/drawing/2014/main" id="{13E7AD0C-0460-A541-842F-0C79B3CA6051}"/>
              </a:ext>
            </a:extLst>
          </p:cNvPr>
          <p:cNvSpPr>
            <a:spLocks noGrp="1"/>
          </p:cNvSpPr>
          <p:nvPr>
            <p:ph idx="1"/>
          </p:nvPr>
        </p:nvSpPr>
        <p:spPr>
          <a:xfrm>
            <a:off x="1451578" y="2085368"/>
            <a:ext cx="6613430" cy="3972241"/>
          </a:xfrm>
        </p:spPr>
        <p:txBody>
          <a:bodyPr>
            <a:normAutofit fontScale="92500" lnSpcReduction="10000"/>
          </a:bodyPr>
          <a:lstStyle/>
          <a:p>
            <a:pPr lvl="1">
              <a:spcBef>
                <a:spcPts val="0"/>
              </a:spcBef>
            </a:pPr>
            <a:r>
              <a:rPr lang="en-US" sz="2400" dirty="0"/>
              <a:t>On site and off-site review</a:t>
            </a:r>
          </a:p>
          <a:p>
            <a:pPr lvl="2">
              <a:spcBef>
                <a:spcPts val="0"/>
              </a:spcBef>
            </a:pPr>
            <a:r>
              <a:rPr lang="en-US" sz="2400" dirty="0"/>
              <a:t>HUD must give 30-days notice prior to on site review</a:t>
            </a:r>
          </a:p>
          <a:p>
            <a:pPr lvl="1">
              <a:spcBef>
                <a:spcPts val="0"/>
              </a:spcBef>
            </a:pPr>
            <a:r>
              <a:rPr lang="en-US" sz="2400" dirty="0"/>
              <a:t>Providing technical assistance and training (T&amp;TA)</a:t>
            </a:r>
          </a:p>
          <a:p>
            <a:pPr lvl="1">
              <a:spcBef>
                <a:spcPts val="0"/>
              </a:spcBef>
            </a:pPr>
            <a:r>
              <a:rPr lang="en-US" sz="2400" dirty="0"/>
              <a:t>Determining if TDHE has carried out IHP activities in a timely manner</a:t>
            </a:r>
          </a:p>
          <a:p>
            <a:pPr lvl="1">
              <a:spcBef>
                <a:spcPts val="0"/>
              </a:spcBef>
            </a:pPr>
            <a:r>
              <a:rPr lang="en-US" sz="2400" dirty="0"/>
              <a:t>Determining if TDHE has complied with its Indian Housing Plan (IHP)</a:t>
            </a:r>
          </a:p>
          <a:p>
            <a:pPr lvl="1">
              <a:spcBef>
                <a:spcPts val="0"/>
              </a:spcBef>
            </a:pPr>
            <a:r>
              <a:rPr lang="en-US" sz="2400" dirty="0"/>
              <a:t>Determining if TDHE  Annual Performance Report (APR) is accurate</a:t>
            </a:r>
          </a:p>
          <a:p>
            <a:pPr lvl="1"/>
            <a:endParaRPr lang="en-US" sz="1700" dirty="0"/>
          </a:p>
        </p:txBody>
      </p:sp>
      <p:sp>
        <p:nvSpPr>
          <p:cNvPr id="6" name="Slide Number Placeholder 5">
            <a:extLst>
              <a:ext uri="{FF2B5EF4-FFF2-40B4-BE49-F238E27FC236}">
                <a16:creationId xmlns:a16="http://schemas.microsoft.com/office/drawing/2014/main" id="{37E7DE58-EEA5-7548-957B-1E4296AEAEE8}"/>
              </a:ext>
            </a:extLst>
          </p:cNvPr>
          <p:cNvSpPr>
            <a:spLocks noGrp="1"/>
          </p:cNvSpPr>
          <p:nvPr>
            <p:ph type="sldNum" sz="quarter" idx="12"/>
          </p:nvPr>
        </p:nvSpPr>
        <p:spPr>
          <a:xfrm>
            <a:off x="10707624" y="6382512"/>
            <a:ext cx="685800" cy="320040"/>
          </a:xfrm>
        </p:spPr>
        <p:txBody>
          <a:bodyPr>
            <a:normAutofit/>
          </a:bodyPr>
          <a:lstStyle/>
          <a:p>
            <a:pPr>
              <a:spcAft>
                <a:spcPts val="600"/>
              </a:spcAft>
            </a:pPr>
            <a:fld id="{58ED8C77-8588-0B40-BC6D-2DB632FED5AF}" type="slidenum">
              <a:rPr lang="en-US" sz="1000"/>
              <a:pPr>
                <a:spcAft>
                  <a:spcPts val="600"/>
                </a:spcAft>
              </a:pPr>
              <a:t>39</a:t>
            </a:fld>
            <a:endParaRPr lang="en-US" sz="1000"/>
          </a:p>
        </p:txBody>
      </p:sp>
      <p:pic>
        <p:nvPicPr>
          <p:cNvPr id="8" name="Picture 7" descr="A picture containing birthday, LEGO, toy, decorated&#10;&#10;Description automatically generated">
            <a:extLst>
              <a:ext uri="{FF2B5EF4-FFF2-40B4-BE49-F238E27FC236}">
                <a16:creationId xmlns:a16="http://schemas.microsoft.com/office/drawing/2014/main" id="{EA93AA10-1F51-4A54-AED9-C2BF577090E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930" r="-1" b="14870"/>
          <a:stretch/>
        </p:blipFill>
        <p:spPr>
          <a:xfrm>
            <a:off x="8467344" y="2492376"/>
            <a:ext cx="2433952" cy="1805986"/>
          </a:xfrm>
          <a:prstGeom prst="rect">
            <a:avLst/>
          </a:prstGeom>
        </p:spPr>
      </p:pic>
      <p:pic>
        <p:nvPicPr>
          <p:cNvPr id="7" name="Picture 6">
            <a:extLst>
              <a:ext uri="{FF2B5EF4-FFF2-40B4-BE49-F238E27FC236}">
                <a16:creationId xmlns:a16="http://schemas.microsoft.com/office/drawing/2014/main" id="{E8ED384B-08E8-D466-379C-398290BB62A1}"/>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306754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17FE-811A-FE66-4043-24C32D176C73}"/>
              </a:ext>
            </a:extLst>
          </p:cNvPr>
          <p:cNvSpPr>
            <a:spLocks noGrp="1"/>
          </p:cNvSpPr>
          <p:nvPr>
            <p:ph type="title"/>
          </p:nvPr>
        </p:nvSpPr>
        <p:spPr/>
        <p:txBody>
          <a:bodyPr/>
          <a:lstStyle/>
          <a:p>
            <a:pPr algn="ctr"/>
            <a:r>
              <a:rPr lang="en-US" dirty="0"/>
              <a:t>About </a:t>
            </a:r>
            <a:br>
              <a:rPr lang="en-US" dirty="0"/>
            </a:br>
            <a:r>
              <a:rPr lang="en-US" dirty="0"/>
              <a:t>Sylvia Wirba</a:t>
            </a:r>
          </a:p>
        </p:txBody>
      </p:sp>
      <p:sp>
        <p:nvSpPr>
          <p:cNvPr id="3" name="Content Placeholder 2">
            <a:extLst>
              <a:ext uri="{FF2B5EF4-FFF2-40B4-BE49-F238E27FC236}">
                <a16:creationId xmlns:a16="http://schemas.microsoft.com/office/drawing/2014/main" id="{C88CFC0C-423D-9BA4-C2A2-D1E1D0A4F28C}"/>
              </a:ext>
            </a:extLst>
          </p:cNvPr>
          <p:cNvSpPr>
            <a:spLocks noGrp="1"/>
          </p:cNvSpPr>
          <p:nvPr>
            <p:ph idx="1"/>
          </p:nvPr>
        </p:nvSpPr>
        <p:spPr/>
        <p:txBody>
          <a:bodyPr>
            <a:normAutofit fontScale="92500" lnSpcReduction="20000"/>
          </a:bodyPr>
          <a:lstStyle/>
          <a:p>
            <a:r>
              <a:rPr lang="en-US" sz="2800" dirty="0"/>
              <a:t>Partner in Firm.</a:t>
            </a:r>
          </a:p>
          <a:p>
            <a:r>
              <a:rPr lang="en-US" sz="2800" dirty="0"/>
              <a:t>At W&amp;H since 2009.</a:t>
            </a:r>
          </a:p>
          <a:p>
            <a:r>
              <a:rPr lang="en-US" sz="2800" dirty="0"/>
              <a:t>Enrolled member of the Navajo Nation. </a:t>
            </a:r>
          </a:p>
          <a:p>
            <a:r>
              <a:rPr lang="en-US" sz="2800" dirty="0"/>
              <a:t>Has run a classic novel book club since 2012 and is a current member of the Board of Trustees for the Boulder Public Library District.</a:t>
            </a:r>
          </a:p>
          <a:p>
            <a:r>
              <a:rPr lang="en-US" sz="2800" dirty="0"/>
              <a:t>Fun Facts: Loves the New York Mets and New Wave music.  </a:t>
            </a:r>
          </a:p>
          <a:p>
            <a:endParaRPr lang="en-US" sz="2800" dirty="0"/>
          </a:p>
          <a:p>
            <a:endParaRPr lang="en-US" dirty="0"/>
          </a:p>
          <a:p>
            <a:endParaRPr lang="en-US" dirty="0"/>
          </a:p>
        </p:txBody>
      </p:sp>
      <p:sp>
        <p:nvSpPr>
          <p:cNvPr id="6" name="Slide Number Placeholder 5">
            <a:extLst>
              <a:ext uri="{FF2B5EF4-FFF2-40B4-BE49-F238E27FC236}">
                <a16:creationId xmlns:a16="http://schemas.microsoft.com/office/drawing/2014/main" id="{1B7F912F-5DEA-A080-2DC4-C2607ADEB60A}"/>
              </a:ext>
            </a:extLst>
          </p:cNvPr>
          <p:cNvSpPr>
            <a:spLocks noGrp="1"/>
          </p:cNvSpPr>
          <p:nvPr>
            <p:ph type="sldNum" sz="quarter" idx="12"/>
          </p:nvPr>
        </p:nvSpPr>
        <p:spPr/>
        <p:txBody>
          <a:bodyPr/>
          <a:lstStyle/>
          <a:p>
            <a:fld id="{58ED8C77-8588-0B40-BC6D-2DB632FED5AF}" type="slidenum">
              <a:rPr lang="en-US" smtClean="0"/>
              <a:t>4</a:t>
            </a:fld>
            <a:endParaRPr lang="en-US"/>
          </a:p>
        </p:txBody>
      </p:sp>
      <p:pic>
        <p:nvPicPr>
          <p:cNvPr id="7" name="Picture 6">
            <a:extLst>
              <a:ext uri="{FF2B5EF4-FFF2-40B4-BE49-F238E27FC236}">
                <a16:creationId xmlns:a16="http://schemas.microsoft.com/office/drawing/2014/main" id="{91358E8E-689F-5BBE-4699-E9BE8E56E025}"/>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824430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522F-DD25-326A-1D02-9F0474074D30}"/>
              </a:ext>
            </a:extLst>
          </p:cNvPr>
          <p:cNvSpPr>
            <a:spLocks noGrp="1"/>
          </p:cNvSpPr>
          <p:nvPr>
            <p:ph type="title"/>
          </p:nvPr>
        </p:nvSpPr>
        <p:spPr>
          <a:xfrm>
            <a:off x="1451579" y="804519"/>
            <a:ext cx="9603275" cy="1426617"/>
          </a:xfrm>
        </p:spPr>
        <p:txBody>
          <a:bodyPr>
            <a:normAutofit/>
          </a:bodyPr>
          <a:lstStyle/>
          <a:p>
            <a:pPr algn="ctr"/>
            <a:r>
              <a:rPr lang="en-US" dirty="0"/>
              <a:t>HYPOTHETICAL</a:t>
            </a:r>
            <a:br>
              <a:rPr lang="en-US" dirty="0"/>
            </a:br>
            <a:r>
              <a:rPr lang="en-US" dirty="0"/>
              <a:t>TRIBAL MEMBER Tenant EVICTION</a:t>
            </a:r>
          </a:p>
        </p:txBody>
      </p:sp>
      <p:sp>
        <p:nvSpPr>
          <p:cNvPr id="3" name="Content Placeholder 2">
            <a:extLst>
              <a:ext uri="{FF2B5EF4-FFF2-40B4-BE49-F238E27FC236}">
                <a16:creationId xmlns:a16="http://schemas.microsoft.com/office/drawing/2014/main" id="{BFFFFC76-99F3-B9B4-3787-C2A0B5D3D6B0}"/>
              </a:ext>
            </a:extLst>
          </p:cNvPr>
          <p:cNvSpPr>
            <a:spLocks noGrp="1"/>
          </p:cNvSpPr>
          <p:nvPr>
            <p:ph idx="1"/>
          </p:nvPr>
        </p:nvSpPr>
        <p:spPr>
          <a:xfrm>
            <a:off x="1451579" y="2015732"/>
            <a:ext cx="9603275" cy="3781564"/>
          </a:xfrm>
        </p:spPr>
        <p:txBody>
          <a:bodyPr>
            <a:normAutofit/>
          </a:bodyPr>
          <a:lstStyle/>
          <a:p>
            <a:r>
              <a:rPr lang="en-US" dirty="0"/>
              <a:t> </a:t>
            </a:r>
            <a:r>
              <a:rPr lang="en-US" sz="2400" dirty="0"/>
              <a:t>A tribal member Tenant appears before the Tribal Council to complain about his pending eviction for nonpayment and unauthorized occupants.  </a:t>
            </a:r>
          </a:p>
          <a:p>
            <a:r>
              <a:rPr lang="en-US" sz="2400" dirty="0"/>
              <a:t>Tenant has not paid rent and maintenance charges for more than 3 years.  </a:t>
            </a:r>
          </a:p>
          <a:p>
            <a:r>
              <a:rPr lang="en-US" sz="2400" dirty="0"/>
              <a:t>Tenant has been allowing other family members to live in the unit for an extended period of time.</a:t>
            </a:r>
          </a:p>
          <a:p>
            <a:pPr lvl="1"/>
            <a:r>
              <a:rPr lang="en-US" sz="2400" dirty="0"/>
              <a:t>No attempts to add to household composition</a:t>
            </a:r>
          </a:p>
          <a:p>
            <a:pPr lvl="1"/>
            <a:r>
              <a:rPr lang="en-US" sz="2400" dirty="0"/>
              <a:t>Other adult occupants’ Income is not being reported </a:t>
            </a:r>
          </a:p>
        </p:txBody>
      </p:sp>
      <p:sp>
        <p:nvSpPr>
          <p:cNvPr id="6" name="Slide Number Placeholder 5">
            <a:extLst>
              <a:ext uri="{FF2B5EF4-FFF2-40B4-BE49-F238E27FC236}">
                <a16:creationId xmlns:a16="http://schemas.microsoft.com/office/drawing/2014/main" id="{504CECB9-25DF-D96F-86C4-8504BD386812}"/>
              </a:ext>
            </a:extLst>
          </p:cNvPr>
          <p:cNvSpPr>
            <a:spLocks noGrp="1"/>
          </p:cNvSpPr>
          <p:nvPr>
            <p:ph type="sldNum" sz="quarter" idx="12"/>
          </p:nvPr>
        </p:nvSpPr>
        <p:spPr/>
        <p:txBody>
          <a:bodyPr/>
          <a:lstStyle/>
          <a:p>
            <a:fld id="{58ED8C77-8588-0B40-BC6D-2DB632FED5AF}" type="slidenum">
              <a:rPr lang="en-US" smtClean="0"/>
              <a:t>40</a:t>
            </a:fld>
            <a:endParaRPr lang="en-US"/>
          </a:p>
        </p:txBody>
      </p:sp>
      <p:pic>
        <p:nvPicPr>
          <p:cNvPr id="7" name="Picture 6">
            <a:extLst>
              <a:ext uri="{FF2B5EF4-FFF2-40B4-BE49-F238E27FC236}">
                <a16:creationId xmlns:a16="http://schemas.microsoft.com/office/drawing/2014/main" id="{C4EE9293-1616-DD08-346D-2763981CA960}"/>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45742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4EED-A0B9-484E-0545-9396E78CCE4A}"/>
              </a:ext>
            </a:extLst>
          </p:cNvPr>
          <p:cNvSpPr>
            <a:spLocks noGrp="1"/>
          </p:cNvSpPr>
          <p:nvPr>
            <p:ph type="title"/>
          </p:nvPr>
        </p:nvSpPr>
        <p:spPr/>
        <p:txBody>
          <a:bodyPr/>
          <a:lstStyle/>
          <a:p>
            <a:pPr algn="ctr"/>
            <a:r>
              <a:rPr lang="en-US" dirty="0"/>
              <a:t>Hypothetical Tribal Member Eviction Continued</a:t>
            </a:r>
          </a:p>
        </p:txBody>
      </p:sp>
      <p:sp>
        <p:nvSpPr>
          <p:cNvPr id="3" name="Content Placeholder 2">
            <a:extLst>
              <a:ext uri="{FF2B5EF4-FFF2-40B4-BE49-F238E27FC236}">
                <a16:creationId xmlns:a16="http://schemas.microsoft.com/office/drawing/2014/main" id="{5333351A-5DE2-E3EB-497C-89FBEFBDCC5B}"/>
              </a:ext>
            </a:extLst>
          </p:cNvPr>
          <p:cNvSpPr>
            <a:spLocks noGrp="1"/>
          </p:cNvSpPr>
          <p:nvPr>
            <p:ph idx="1"/>
          </p:nvPr>
        </p:nvSpPr>
        <p:spPr>
          <a:xfrm>
            <a:off x="1451579" y="2015732"/>
            <a:ext cx="9603275" cy="4037749"/>
          </a:xfrm>
        </p:spPr>
        <p:txBody>
          <a:bodyPr>
            <a:normAutofit/>
          </a:bodyPr>
          <a:lstStyle/>
          <a:p>
            <a:r>
              <a:rPr lang="en-US" sz="2400" dirty="0"/>
              <a:t>Do you?</a:t>
            </a:r>
          </a:p>
          <a:p>
            <a:pPr lvl="1"/>
            <a:r>
              <a:rPr lang="en-US" sz="2400" dirty="0"/>
              <a:t>Tell the Tribal Member you will stop his eviction?</a:t>
            </a:r>
          </a:p>
          <a:p>
            <a:pPr lvl="1"/>
            <a:r>
              <a:rPr lang="en-US" sz="2400" dirty="0"/>
              <a:t>Begin building support to revoke the Housing  Authority Charter?</a:t>
            </a:r>
          </a:p>
          <a:p>
            <a:pPr lvl="1"/>
            <a:r>
              <a:rPr lang="en-US" sz="2400" dirty="0"/>
              <a:t>Threaten to fire the Executive Director?</a:t>
            </a:r>
          </a:p>
          <a:p>
            <a:pPr lvl="1"/>
            <a:r>
              <a:rPr lang="en-US" sz="2400" dirty="0"/>
              <a:t>Refrain from making any promises and request information from the Housing Authority?</a:t>
            </a:r>
          </a:p>
          <a:p>
            <a:pPr lvl="1"/>
            <a:r>
              <a:rPr lang="en-US" sz="2400" dirty="0"/>
              <a:t>Refer the Tribal Member back to the Housing Authority?  </a:t>
            </a:r>
          </a:p>
          <a:p>
            <a:pPr lvl="1"/>
            <a:r>
              <a:rPr lang="en-US" sz="2400" dirty="0"/>
              <a:t>How much involvement is appropriate in this situation?  </a:t>
            </a:r>
          </a:p>
          <a:p>
            <a:endParaRPr lang="en-US" dirty="0"/>
          </a:p>
        </p:txBody>
      </p:sp>
      <p:sp>
        <p:nvSpPr>
          <p:cNvPr id="6" name="Slide Number Placeholder 5">
            <a:extLst>
              <a:ext uri="{FF2B5EF4-FFF2-40B4-BE49-F238E27FC236}">
                <a16:creationId xmlns:a16="http://schemas.microsoft.com/office/drawing/2014/main" id="{FC9E4965-DB70-5A5D-640A-B728EEB56D6C}"/>
              </a:ext>
            </a:extLst>
          </p:cNvPr>
          <p:cNvSpPr>
            <a:spLocks noGrp="1"/>
          </p:cNvSpPr>
          <p:nvPr>
            <p:ph type="sldNum" sz="quarter" idx="12"/>
          </p:nvPr>
        </p:nvSpPr>
        <p:spPr/>
        <p:txBody>
          <a:bodyPr/>
          <a:lstStyle/>
          <a:p>
            <a:fld id="{58ED8C77-8588-0B40-BC6D-2DB632FED5AF}" type="slidenum">
              <a:rPr lang="en-US" smtClean="0"/>
              <a:t>41</a:t>
            </a:fld>
            <a:endParaRPr lang="en-US"/>
          </a:p>
        </p:txBody>
      </p:sp>
      <p:pic>
        <p:nvPicPr>
          <p:cNvPr id="7" name="Picture 6">
            <a:extLst>
              <a:ext uri="{FF2B5EF4-FFF2-40B4-BE49-F238E27FC236}">
                <a16:creationId xmlns:a16="http://schemas.microsoft.com/office/drawing/2014/main" id="{89275832-EFE0-71D3-A30B-274D96B17F65}"/>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691311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73EF-16FA-5EB3-3A0F-F8328DDAE7B4}"/>
              </a:ext>
            </a:extLst>
          </p:cNvPr>
          <p:cNvSpPr>
            <a:spLocks noGrp="1"/>
          </p:cNvSpPr>
          <p:nvPr>
            <p:ph type="title"/>
          </p:nvPr>
        </p:nvSpPr>
        <p:spPr>
          <a:xfrm>
            <a:off x="1451579" y="804520"/>
            <a:ext cx="9603275" cy="877976"/>
          </a:xfrm>
        </p:spPr>
        <p:txBody>
          <a:bodyPr>
            <a:normAutofit fontScale="90000"/>
          </a:bodyPr>
          <a:lstStyle/>
          <a:p>
            <a:pPr algn="ctr"/>
            <a:r>
              <a:rPr lang="en-US" dirty="0"/>
              <a:t>Best practices</a:t>
            </a:r>
            <a:br>
              <a:rPr lang="en-US" dirty="0"/>
            </a:br>
            <a:r>
              <a:rPr lang="en-US" dirty="0"/>
              <a:t>Evictions &amp; Foreclosures</a:t>
            </a:r>
          </a:p>
        </p:txBody>
      </p:sp>
      <p:sp>
        <p:nvSpPr>
          <p:cNvPr id="3" name="Content Placeholder 2">
            <a:extLst>
              <a:ext uri="{FF2B5EF4-FFF2-40B4-BE49-F238E27FC236}">
                <a16:creationId xmlns:a16="http://schemas.microsoft.com/office/drawing/2014/main" id="{B60EEECC-B2E9-6A96-C116-242CF9937E2D}"/>
              </a:ext>
            </a:extLst>
          </p:cNvPr>
          <p:cNvSpPr>
            <a:spLocks noGrp="1"/>
          </p:cNvSpPr>
          <p:nvPr>
            <p:ph idx="1"/>
          </p:nvPr>
        </p:nvSpPr>
        <p:spPr>
          <a:xfrm>
            <a:off x="1451579" y="1682496"/>
            <a:ext cx="10161301" cy="4370985"/>
          </a:xfrm>
        </p:spPr>
        <p:txBody>
          <a:bodyPr>
            <a:noAutofit/>
          </a:bodyPr>
          <a:lstStyle/>
          <a:p>
            <a:pPr>
              <a:lnSpc>
                <a:spcPct val="100000"/>
              </a:lnSpc>
              <a:spcBef>
                <a:spcPts val="0"/>
              </a:spcBef>
            </a:pPr>
            <a:r>
              <a:rPr lang="en-US" sz="2200" dirty="0"/>
              <a:t>Evictions are usually the last resort of a TDHE</a:t>
            </a:r>
          </a:p>
          <a:p>
            <a:pPr lvl="1">
              <a:lnSpc>
                <a:spcPct val="100000"/>
              </a:lnSpc>
              <a:spcBef>
                <a:spcPts val="0"/>
              </a:spcBef>
            </a:pPr>
            <a:r>
              <a:rPr lang="en-US" sz="2200" dirty="0"/>
              <a:t>Prior history, attempts to help the Tenant to comply</a:t>
            </a:r>
          </a:p>
          <a:p>
            <a:pPr lvl="1">
              <a:lnSpc>
                <a:spcPct val="100000"/>
              </a:lnSpc>
              <a:spcBef>
                <a:spcPts val="0"/>
              </a:spcBef>
            </a:pPr>
            <a:r>
              <a:rPr lang="en-US" sz="2200" dirty="0"/>
              <a:t>No one wants to evict families, but sometimes there is no other option</a:t>
            </a:r>
          </a:p>
          <a:p>
            <a:pPr>
              <a:lnSpc>
                <a:spcPct val="100000"/>
              </a:lnSpc>
              <a:spcBef>
                <a:spcPts val="0"/>
              </a:spcBef>
            </a:pPr>
            <a:r>
              <a:rPr lang="en-US" sz="2200" dirty="0"/>
              <a:t>Evictions must comply with Tribal Law</a:t>
            </a:r>
          </a:p>
          <a:p>
            <a:pPr>
              <a:lnSpc>
                <a:spcPct val="100000"/>
              </a:lnSpc>
              <a:spcBef>
                <a:spcPts val="0"/>
              </a:spcBef>
            </a:pPr>
            <a:r>
              <a:rPr lang="en-US" sz="2200" dirty="0"/>
              <a:t>The lease is a contract and sometimes the only leverage to compel compliance is eviction.</a:t>
            </a:r>
          </a:p>
          <a:p>
            <a:pPr>
              <a:lnSpc>
                <a:spcPct val="100000"/>
              </a:lnSpc>
              <a:spcBef>
                <a:spcPts val="0"/>
              </a:spcBef>
            </a:pPr>
            <a:r>
              <a:rPr lang="en-US" sz="2200" dirty="0"/>
              <a:t>There can be negative impacts of Tribal Council interference in eviction cases</a:t>
            </a:r>
          </a:p>
          <a:p>
            <a:pPr lvl="1">
              <a:lnSpc>
                <a:spcPct val="100000"/>
              </a:lnSpc>
              <a:spcBef>
                <a:spcPts val="0"/>
              </a:spcBef>
            </a:pPr>
            <a:r>
              <a:rPr lang="en-US" sz="2200" dirty="0"/>
              <a:t>Separate legal status of TDHE</a:t>
            </a:r>
          </a:p>
          <a:p>
            <a:pPr lvl="1">
              <a:lnSpc>
                <a:spcPct val="100000"/>
              </a:lnSpc>
              <a:spcBef>
                <a:spcPts val="0"/>
              </a:spcBef>
            </a:pPr>
            <a:r>
              <a:rPr lang="en-US" sz="2200" dirty="0"/>
              <a:t>Separation of powers questions</a:t>
            </a:r>
          </a:p>
          <a:p>
            <a:pPr lvl="1">
              <a:lnSpc>
                <a:spcPct val="100000"/>
              </a:lnSpc>
              <a:spcBef>
                <a:spcPts val="0"/>
              </a:spcBef>
            </a:pPr>
            <a:r>
              <a:rPr lang="en-US" sz="2200" dirty="0"/>
              <a:t>Hard to help families comply with the Lease if Tribal Leaders deter TDHE efforts. </a:t>
            </a:r>
          </a:p>
          <a:p>
            <a:pPr lvl="1">
              <a:lnSpc>
                <a:spcPct val="100000"/>
              </a:lnSpc>
              <a:spcBef>
                <a:spcPts val="0"/>
              </a:spcBef>
            </a:pPr>
            <a:r>
              <a:rPr lang="en-US" sz="2200" dirty="0"/>
              <a:t>Questions of fairness when some families are given special treatment and other families have to comply with Lease terms.  </a:t>
            </a:r>
          </a:p>
        </p:txBody>
      </p:sp>
      <p:sp>
        <p:nvSpPr>
          <p:cNvPr id="6" name="Slide Number Placeholder 5">
            <a:extLst>
              <a:ext uri="{FF2B5EF4-FFF2-40B4-BE49-F238E27FC236}">
                <a16:creationId xmlns:a16="http://schemas.microsoft.com/office/drawing/2014/main" id="{F827921F-E6DD-3633-7EA9-F51D91E16E2C}"/>
              </a:ext>
            </a:extLst>
          </p:cNvPr>
          <p:cNvSpPr>
            <a:spLocks noGrp="1"/>
          </p:cNvSpPr>
          <p:nvPr>
            <p:ph type="sldNum" sz="quarter" idx="12"/>
          </p:nvPr>
        </p:nvSpPr>
        <p:spPr/>
        <p:txBody>
          <a:bodyPr/>
          <a:lstStyle/>
          <a:p>
            <a:fld id="{58ED8C77-8588-0B40-BC6D-2DB632FED5AF}" type="slidenum">
              <a:rPr lang="en-US" smtClean="0"/>
              <a:t>42</a:t>
            </a:fld>
            <a:endParaRPr lang="en-US"/>
          </a:p>
        </p:txBody>
      </p:sp>
      <p:pic>
        <p:nvPicPr>
          <p:cNvPr id="7" name="Picture 6">
            <a:extLst>
              <a:ext uri="{FF2B5EF4-FFF2-40B4-BE49-F238E27FC236}">
                <a16:creationId xmlns:a16="http://schemas.microsoft.com/office/drawing/2014/main" id="{407AB627-E656-AE10-4582-BD8B360E760E}"/>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2192759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A042-B9F8-2E46-BF3E-B3C9150395AB}"/>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Housing Keys to Success</a:t>
            </a:r>
            <a:endParaRPr lang="en-US"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0777F67-0FD6-BE42-8896-0D05A29EE3BD}"/>
              </a:ext>
            </a:extLst>
          </p:cNvPr>
          <p:cNvSpPr>
            <a:spLocks noGrp="1"/>
          </p:cNvSpPr>
          <p:nvPr>
            <p:ph idx="1"/>
          </p:nvPr>
        </p:nvSpPr>
        <p:spPr>
          <a:xfrm>
            <a:off x="838200" y="1547446"/>
            <a:ext cx="10515600" cy="4629517"/>
          </a:xfrm>
        </p:spPr>
        <p:txBody>
          <a:bodyPr>
            <a:normAutofit/>
          </a:bodyPr>
          <a:lstStyle/>
          <a:p>
            <a:pPr marL="0" lvl="0" indent="0">
              <a:buNone/>
            </a:pPr>
            <a:endParaRPr lang="en-US" dirty="0"/>
          </a:p>
          <a:p>
            <a:pPr lvl="0"/>
            <a:r>
              <a:rPr lang="en-US" sz="2400" dirty="0"/>
              <a:t>Work with the Board, the Board Chair, the Executive Director and TDHE Staff</a:t>
            </a:r>
          </a:p>
          <a:p>
            <a:pPr lvl="0"/>
            <a:r>
              <a:rPr lang="en-US" sz="2400" dirty="0"/>
              <a:t>Make informed decisions based on known/documented facts, not hearsay</a:t>
            </a:r>
          </a:p>
          <a:p>
            <a:pPr lvl="0"/>
            <a:r>
              <a:rPr lang="en-US" sz="2400" dirty="0"/>
              <a:t>Once a vote is taken, the whole Board and TDHE as a whole must abide by that decision and the Tribal Council should as well.  </a:t>
            </a:r>
          </a:p>
          <a:p>
            <a:pPr lvl="0"/>
            <a:r>
              <a:rPr lang="en-US" sz="2400" dirty="0"/>
              <a:t>No single Tribal Council Leader or Board Member has any authority to act on behalf of TDHE as an individual</a:t>
            </a:r>
          </a:p>
          <a:p>
            <a:pPr lvl="0"/>
            <a:r>
              <a:rPr lang="en-US" sz="2400" dirty="0"/>
              <a:t>The Executive Director is usually the direct contact/liaison for all staff matters</a:t>
            </a:r>
          </a:p>
          <a:p>
            <a:endParaRPr lang="en-US" dirty="0"/>
          </a:p>
        </p:txBody>
      </p:sp>
      <p:sp>
        <p:nvSpPr>
          <p:cNvPr id="6" name="Slide Number Placeholder 5">
            <a:extLst>
              <a:ext uri="{FF2B5EF4-FFF2-40B4-BE49-F238E27FC236}">
                <a16:creationId xmlns:a16="http://schemas.microsoft.com/office/drawing/2014/main" id="{545C381B-0B19-244B-8A99-EA0611DC4E22}"/>
              </a:ext>
            </a:extLst>
          </p:cNvPr>
          <p:cNvSpPr>
            <a:spLocks noGrp="1"/>
          </p:cNvSpPr>
          <p:nvPr>
            <p:ph type="sldNum" sz="quarter" idx="12"/>
          </p:nvPr>
        </p:nvSpPr>
        <p:spPr/>
        <p:txBody>
          <a:bodyPr/>
          <a:lstStyle/>
          <a:p>
            <a:fld id="{58ED8C77-8588-0B40-BC6D-2DB632FED5AF}" type="slidenum">
              <a:rPr lang="en-US" smtClean="0"/>
              <a:t>43</a:t>
            </a:fld>
            <a:endParaRPr lang="en-US"/>
          </a:p>
        </p:txBody>
      </p:sp>
      <p:pic>
        <p:nvPicPr>
          <p:cNvPr id="7" name="Picture 6">
            <a:extLst>
              <a:ext uri="{FF2B5EF4-FFF2-40B4-BE49-F238E27FC236}">
                <a16:creationId xmlns:a16="http://schemas.microsoft.com/office/drawing/2014/main" id="{8294A04B-0DC3-D316-CCAA-D12A1E9515FF}"/>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2123448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9099-799D-901D-65EF-931D49F379B9}"/>
              </a:ext>
            </a:extLst>
          </p:cNvPr>
          <p:cNvSpPr>
            <a:spLocks noGrp="1"/>
          </p:cNvSpPr>
          <p:nvPr>
            <p:ph type="title"/>
          </p:nvPr>
        </p:nvSpPr>
        <p:spPr/>
        <p:txBody>
          <a:bodyPr/>
          <a:lstStyle/>
          <a:p>
            <a:pPr algn="ctr"/>
            <a:r>
              <a:rPr lang="en-US" dirty="0"/>
              <a:t>The Importance of </a:t>
            </a:r>
            <a:br>
              <a:rPr lang="en-US" dirty="0"/>
            </a:br>
            <a:r>
              <a:rPr lang="en-US" dirty="0"/>
              <a:t>Tribal Council Support</a:t>
            </a:r>
          </a:p>
        </p:txBody>
      </p:sp>
      <p:sp>
        <p:nvSpPr>
          <p:cNvPr id="3" name="Content Placeholder 2">
            <a:extLst>
              <a:ext uri="{FF2B5EF4-FFF2-40B4-BE49-F238E27FC236}">
                <a16:creationId xmlns:a16="http://schemas.microsoft.com/office/drawing/2014/main" id="{9B8E8DD9-E99E-9708-B177-86E55650D6FF}"/>
              </a:ext>
            </a:extLst>
          </p:cNvPr>
          <p:cNvSpPr>
            <a:spLocks noGrp="1"/>
          </p:cNvSpPr>
          <p:nvPr>
            <p:ph idx="1"/>
          </p:nvPr>
        </p:nvSpPr>
        <p:spPr>
          <a:xfrm>
            <a:off x="1451579" y="2015732"/>
            <a:ext cx="10088149" cy="3525532"/>
          </a:xfrm>
        </p:spPr>
        <p:txBody>
          <a:bodyPr>
            <a:noAutofit/>
          </a:bodyPr>
          <a:lstStyle/>
          <a:p>
            <a:pPr>
              <a:lnSpc>
                <a:spcPct val="100000"/>
              </a:lnSpc>
              <a:spcBef>
                <a:spcPts val="0"/>
              </a:spcBef>
            </a:pPr>
            <a:r>
              <a:rPr lang="en-US" sz="2400" dirty="0"/>
              <a:t>Ideally All Parties are Working Together</a:t>
            </a:r>
          </a:p>
          <a:p>
            <a:pPr>
              <a:lnSpc>
                <a:spcPct val="100000"/>
              </a:lnSpc>
              <a:spcBef>
                <a:spcPts val="0"/>
              </a:spcBef>
            </a:pPr>
            <a:r>
              <a:rPr lang="en-US" sz="2400" dirty="0"/>
              <a:t>Two -Way Communication is Key</a:t>
            </a:r>
          </a:p>
          <a:p>
            <a:pPr>
              <a:lnSpc>
                <a:spcPct val="100000"/>
              </a:lnSpc>
              <a:spcBef>
                <a:spcPts val="0"/>
              </a:spcBef>
            </a:pPr>
            <a:r>
              <a:rPr lang="en-US" sz="2400" dirty="0"/>
              <a:t>Be mindful of legal and grant obligations (Tribal, Federal, and sometimes State laws)</a:t>
            </a:r>
          </a:p>
          <a:p>
            <a:pPr>
              <a:lnSpc>
                <a:spcPct val="100000"/>
              </a:lnSpc>
              <a:spcBef>
                <a:spcPts val="0"/>
              </a:spcBef>
            </a:pPr>
            <a:r>
              <a:rPr lang="en-US" sz="2400" dirty="0"/>
              <a:t>In addition to applicable laws, TDHE has Polices and Rules that they must follow.  </a:t>
            </a:r>
          </a:p>
          <a:p>
            <a:pPr>
              <a:lnSpc>
                <a:spcPct val="100000"/>
              </a:lnSpc>
              <a:spcBef>
                <a:spcPts val="0"/>
              </a:spcBef>
            </a:pPr>
            <a:r>
              <a:rPr lang="en-US" sz="2400" dirty="0"/>
              <a:t>If everyone is working together, more Units can be built, more families can be housed.  </a:t>
            </a:r>
          </a:p>
        </p:txBody>
      </p:sp>
      <p:sp>
        <p:nvSpPr>
          <p:cNvPr id="6" name="Slide Number Placeholder 5">
            <a:extLst>
              <a:ext uri="{FF2B5EF4-FFF2-40B4-BE49-F238E27FC236}">
                <a16:creationId xmlns:a16="http://schemas.microsoft.com/office/drawing/2014/main" id="{6971574E-43FB-07B0-D525-A820A1B207B4}"/>
              </a:ext>
            </a:extLst>
          </p:cNvPr>
          <p:cNvSpPr>
            <a:spLocks noGrp="1"/>
          </p:cNvSpPr>
          <p:nvPr>
            <p:ph type="sldNum" sz="quarter" idx="12"/>
          </p:nvPr>
        </p:nvSpPr>
        <p:spPr/>
        <p:txBody>
          <a:bodyPr/>
          <a:lstStyle/>
          <a:p>
            <a:fld id="{58ED8C77-8588-0B40-BC6D-2DB632FED5AF}" type="slidenum">
              <a:rPr lang="en-US" smtClean="0"/>
              <a:t>44</a:t>
            </a:fld>
            <a:endParaRPr lang="en-US"/>
          </a:p>
        </p:txBody>
      </p:sp>
      <p:pic>
        <p:nvPicPr>
          <p:cNvPr id="7" name="Picture 6">
            <a:extLst>
              <a:ext uri="{FF2B5EF4-FFF2-40B4-BE49-F238E27FC236}">
                <a16:creationId xmlns:a16="http://schemas.microsoft.com/office/drawing/2014/main" id="{5CACDC41-379F-24AE-3949-2A698879148C}"/>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55048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1D74-07B5-DB69-BC01-C74061671FD4}"/>
              </a:ext>
            </a:extLst>
          </p:cNvPr>
          <p:cNvSpPr>
            <a:spLocks noGrp="1"/>
          </p:cNvSpPr>
          <p:nvPr>
            <p:ph type="title"/>
          </p:nvPr>
        </p:nvSpPr>
        <p:spPr/>
        <p:txBody>
          <a:bodyPr/>
          <a:lstStyle/>
          <a:p>
            <a:pPr algn="ctr"/>
            <a:r>
              <a:rPr lang="en-US" dirty="0"/>
              <a:t>Other Tribal Leader </a:t>
            </a:r>
            <a:br>
              <a:rPr lang="en-US" dirty="0"/>
            </a:br>
            <a:r>
              <a:rPr lang="en-US" dirty="0"/>
              <a:t>Best Practices</a:t>
            </a:r>
          </a:p>
        </p:txBody>
      </p:sp>
      <p:sp>
        <p:nvSpPr>
          <p:cNvPr id="3" name="Content Placeholder 2">
            <a:extLst>
              <a:ext uri="{FF2B5EF4-FFF2-40B4-BE49-F238E27FC236}">
                <a16:creationId xmlns:a16="http://schemas.microsoft.com/office/drawing/2014/main" id="{EE758F75-CF77-25E8-C3F2-235FDD04EA0B}"/>
              </a:ext>
            </a:extLst>
          </p:cNvPr>
          <p:cNvSpPr>
            <a:spLocks noGrp="1"/>
          </p:cNvSpPr>
          <p:nvPr>
            <p:ph idx="1"/>
          </p:nvPr>
        </p:nvSpPr>
        <p:spPr>
          <a:xfrm>
            <a:off x="1451579" y="2015732"/>
            <a:ext cx="9886981" cy="4037749"/>
          </a:xfrm>
        </p:spPr>
        <p:txBody>
          <a:bodyPr>
            <a:normAutofit fontScale="92500" lnSpcReduction="10000"/>
          </a:bodyPr>
          <a:lstStyle/>
          <a:p>
            <a:pPr>
              <a:spcBef>
                <a:spcPts val="0"/>
              </a:spcBef>
            </a:pPr>
            <a:r>
              <a:rPr lang="en-US" sz="2400" u="sng" dirty="0"/>
              <a:t>Gather information </a:t>
            </a:r>
            <a:r>
              <a:rPr lang="en-US" sz="2400" dirty="0"/>
              <a:t>before making determinations</a:t>
            </a:r>
          </a:p>
          <a:p>
            <a:pPr lvl="1">
              <a:spcBef>
                <a:spcPts val="0"/>
              </a:spcBef>
            </a:pPr>
            <a:r>
              <a:rPr lang="en-US" sz="2400" dirty="0"/>
              <a:t>Talk to the TDHE/Department!  </a:t>
            </a:r>
          </a:p>
          <a:p>
            <a:pPr lvl="1">
              <a:spcBef>
                <a:spcPts val="0"/>
              </a:spcBef>
            </a:pPr>
            <a:r>
              <a:rPr lang="en-US" sz="2400" dirty="0"/>
              <a:t>Would prevent misunderstandings  </a:t>
            </a:r>
          </a:p>
          <a:p>
            <a:pPr lvl="1">
              <a:spcBef>
                <a:spcPts val="0"/>
              </a:spcBef>
            </a:pPr>
            <a:r>
              <a:rPr lang="en-US" sz="2400" dirty="0"/>
              <a:t>Can create unnecessary time-consuming problems</a:t>
            </a:r>
          </a:p>
          <a:p>
            <a:pPr>
              <a:spcBef>
                <a:spcPts val="0"/>
              </a:spcBef>
            </a:pPr>
            <a:r>
              <a:rPr lang="en-US" sz="2400" u="sng" dirty="0"/>
              <a:t>Educate and Require Indian Housing orientation </a:t>
            </a:r>
            <a:r>
              <a:rPr lang="en-US" sz="2400" dirty="0"/>
              <a:t>for new Council Member and Tribal Leaders</a:t>
            </a:r>
          </a:p>
          <a:p>
            <a:pPr lvl="1">
              <a:spcBef>
                <a:spcPts val="0"/>
              </a:spcBef>
            </a:pPr>
            <a:r>
              <a:rPr lang="en-US" sz="2400" dirty="0"/>
              <a:t>To understand federal programs and requirements</a:t>
            </a:r>
          </a:p>
          <a:p>
            <a:pPr>
              <a:spcBef>
                <a:spcPts val="0"/>
              </a:spcBef>
            </a:pPr>
            <a:r>
              <a:rPr lang="en-US" sz="2400" dirty="0"/>
              <a:t>Require </a:t>
            </a:r>
            <a:r>
              <a:rPr lang="en-US" sz="2400" u="sng" dirty="0"/>
              <a:t>regular reports and communication </a:t>
            </a:r>
            <a:r>
              <a:rPr lang="en-US" sz="2400" dirty="0"/>
              <a:t>with Housing</a:t>
            </a:r>
          </a:p>
          <a:p>
            <a:pPr>
              <a:spcBef>
                <a:spcPts val="0"/>
              </a:spcBef>
            </a:pPr>
            <a:r>
              <a:rPr lang="en-US" sz="2400" dirty="0"/>
              <a:t>Find out about current Housing projects and assist when possible</a:t>
            </a:r>
          </a:p>
          <a:p>
            <a:pPr>
              <a:spcBef>
                <a:spcPts val="0"/>
              </a:spcBef>
            </a:pPr>
            <a:r>
              <a:rPr lang="en-US" sz="2400" dirty="0"/>
              <a:t>There are important common goals-working together helps a Tribe succeed.  </a:t>
            </a:r>
          </a:p>
          <a:p>
            <a:pPr>
              <a:spcBef>
                <a:spcPts val="0"/>
              </a:spcBef>
            </a:pPr>
            <a:endParaRPr lang="en-US" sz="2400" dirty="0"/>
          </a:p>
          <a:p>
            <a:endParaRPr lang="en-US" dirty="0"/>
          </a:p>
        </p:txBody>
      </p:sp>
      <p:sp>
        <p:nvSpPr>
          <p:cNvPr id="6" name="Slide Number Placeholder 5">
            <a:extLst>
              <a:ext uri="{FF2B5EF4-FFF2-40B4-BE49-F238E27FC236}">
                <a16:creationId xmlns:a16="http://schemas.microsoft.com/office/drawing/2014/main" id="{2063E8FD-9871-0EFB-4631-AD31DDFAA542}"/>
              </a:ext>
            </a:extLst>
          </p:cNvPr>
          <p:cNvSpPr>
            <a:spLocks noGrp="1"/>
          </p:cNvSpPr>
          <p:nvPr>
            <p:ph type="sldNum" sz="quarter" idx="12"/>
          </p:nvPr>
        </p:nvSpPr>
        <p:spPr/>
        <p:txBody>
          <a:bodyPr/>
          <a:lstStyle/>
          <a:p>
            <a:fld id="{58ED8C77-8588-0B40-BC6D-2DB632FED5AF}" type="slidenum">
              <a:rPr lang="en-US" smtClean="0"/>
              <a:t>45</a:t>
            </a:fld>
            <a:endParaRPr lang="en-US"/>
          </a:p>
        </p:txBody>
      </p:sp>
      <p:pic>
        <p:nvPicPr>
          <p:cNvPr id="7" name="Picture 6">
            <a:extLst>
              <a:ext uri="{FF2B5EF4-FFF2-40B4-BE49-F238E27FC236}">
                <a16:creationId xmlns:a16="http://schemas.microsoft.com/office/drawing/2014/main" id="{D14BBE15-CD9D-F148-C863-BF14D665E0C4}"/>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042716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FB5F-383B-9A5C-23B2-288D23005E10}"/>
              </a:ext>
            </a:extLst>
          </p:cNvPr>
          <p:cNvSpPr>
            <a:spLocks noGrp="1"/>
          </p:cNvSpPr>
          <p:nvPr>
            <p:ph type="title"/>
          </p:nvPr>
        </p:nvSpPr>
        <p:spPr/>
        <p:txBody>
          <a:bodyPr>
            <a:normAutofit fontScale="90000"/>
          </a:bodyPr>
          <a:lstStyle/>
          <a:p>
            <a:pPr algn="ctr"/>
            <a:r>
              <a:rPr lang="en-US" dirty="0"/>
              <a:t>Other Recommended Practices</a:t>
            </a:r>
            <a:br>
              <a:rPr lang="en-US" dirty="0"/>
            </a:br>
            <a:r>
              <a:rPr lang="en-US" dirty="0"/>
              <a:t>Tribal Council/Leaders/Board Members</a:t>
            </a:r>
            <a:r>
              <a:rPr lang="en-US" sz="3200" dirty="0"/>
              <a:t>:</a:t>
            </a:r>
            <a:br>
              <a:rPr lang="en-US" sz="3200" dirty="0"/>
            </a:br>
            <a:endParaRPr lang="en-US" dirty="0"/>
          </a:p>
        </p:txBody>
      </p:sp>
      <p:sp>
        <p:nvSpPr>
          <p:cNvPr id="4" name="Content Placeholder 3">
            <a:extLst>
              <a:ext uri="{FF2B5EF4-FFF2-40B4-BE49-F238E27FC236}">
                <a16:creationId xmlns:a16="http://schemas.microsoft.com/office/drawing/2014/main" id="{7DD6399E-7D31-0791-15B8-2D437CEA1C2C}"/>
              </a:ext>
            </a:extLst>
          </p:cNvPr>
          <p:cNvSpPr>
            <a:spLocks noGrp="1"/>
          </p:cNvSpPr>
          <p:nvPr>
            <p:ph sz="half" idx="2"/>
          </p:nvPr>
        </p:nvSpPr>
        <p:spPr>
          <a:xfrm>
            <a:off x="3924968" y="2017343"/>
            <a:ext cx="7980520" cy="4035768"/>
          </a:xfrm>
        </p:spPr>
        <p:txBody>
          <a:bodyPr>
            <a:normAutofit fontScale="62500" lnSpcReduction="20000"/>
          </a:bodyPr>
          <a:lstStyle/>
          <a:p>
            <a:pPr>
              <a:spcBef>
                <a:spcPts val="0"/>
              </a:spcBef>
            </a:pPr>
            <a:r>
              <a:rPr lang="en-US" sz="3500" dirty="0"/>
              <a:t>Support and comply with approved policies, programs, and housing activities </a:t>
            </a:r>
          </a:p>
          <a:p>
            <a:pPr>
              <a:spcBef>
                <a:spcPts val="0"/>
              </a:spcBef>
            </a:pPr>
            <a:r>
              <a:rPr lang="en-US" sz="3500" dirty="0"/>
              <a:t>Participate regularly in meetings (or receive regular reports from Tribal Council representatives on Board).  </a:t>
            </a:r>
          </a:p>
          <a:p>
            <a:pPr>
              <a:spcBef>
                <a:spcPts val="0"/>
              </a:spcBef>
            </a:pPr>
            <a:r>
              <a:rPr lang="en-US" sz="3500" dirty="0"/>
              <a:t>Plan the future of affordable housing for the community and Tribe</a:t>
            </a:r>
          </a:p>
          <a:p>
            <a:pPr>
              <a:spcBef>
                <a:spcPts val="0"/>
              </a:spcBef>
            </a:pPr>
            <a:r>
              <a:rPr lang="en-US" sz="3500" dirty="0"/>
              <a:t>Participate in regional and national Indian housing meetings (Regional groups, NAIHC, HUD) </a:t>
            </a:r>
          </a:p>
          <a:p>
            <a:pPr>
              <a:spcBef>
                <a:spcPts val="0"/>
              </a:spcBef>
            </a:pPr>
            <a:r>
              <a:rPr lang="en-US" sz="3500" dirty="0"/>
              <a:t>Stay informed and advocate on regional and national issues concerning legislation and funding that affect Housing</a:t>
            </a:r>
          </a:p>
          <a:p>
            <a:pPr>
              <a:spcBef>
                <a:spcPts val="0"/>
              </a:spcBef>
            </a:pPr>
            <a:r>
              <a:rPr lang="en-US" sz="3500" dirty="0"/>
              <a:t>Program training and support, encourage, and provide opportunities for Housing to participate in relevant training</a:t>
            </a:r>
          </a:p>
        </p:txBody>
      </p:sp>
      <p:sp>
        <p:nvSpPr>
          <p:cNvPr id="7" name="Slide Number Placeholder 6">
            <a:extLst>
              <a:ext uri="{FF2B5EF4-FFF2-40B4-BE49-F238E27FC236}">
                <a16:creationId xmlns:a16="http://schemas.microsoft.com/office/drawing/2014/main" id="{87B50668-5825-BDF1-330D-0EB38C428B4D}"/>
              </a:ext>
            </a:extLst>
          </p:cNvPr>
          <p:cNvSpPr>
            <a:spLocks noGrp="1"/>
          </p:cNvSpPr>
          <p:nvPr>
            <p:ph type="sldNum" sz="quarter" idx="12"/>
          </p:nvPr>
        </p:nvSpPr>
        <p:spPr/>
        <p:txBody>
          <a:bodyPr/>
          <a:lstStyle/>
          <a:p>
            <a:fld id="{58ED8C77-8588-0B40-BC6D-2DB632FED5AF}" type="slidenum">
              <a:rPr lang="en-US" smtClean="0"/>
              <a:t>46</a:t>
            </a:fld>
            <a:endParaRPr lang="en-US"/>
          </a:p>
        </p:txBody>
      </p:sp>
      <p:pic>
        <p:nvPicPr>
          <p:cNvPr id="8" name="Content Placeholder 7" descr="A picture containing clipart&#10;&#10;Description automatically generated">
            <a:extLst>
              <a:ext uri="{FF2B5EF4-FFF2-40B4-BE49-F238E27FC236}">
                <a16:creationId xmlns:a16="http://schemas.microsoft.com/office/drawing/2014/main" id="{616E3130-A831-92FD-1F5F-68B07CAE2464}"/>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1447801" y="2017343"/>
            <a:ext cx="2477166" cy="1411657"/>
          </a:xfrm>
          <a:prstGeom prst="rect">
            <a:avLst/>
          </a:prstGeom>
        </p:spPr>
      </p:pic>
      <p:pic>
        <p:nvPicPr>
          <p:cNvPr id="3" name="Picture 2">
            <a:extLst>
              <a:ext uri="{FF2B5EF4-FFF2-40B4-BE49-F238E27FC236}">
                <a16:creationId xmlns:a16="http://schemas.microsoft.com/office/drawing/2014/main" id="{3855AF8A-CD3D-ED80-2F7C-E9FA4542C29C}"/>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2206851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8624-BDAA-0444-951B-DD1AB2464564}"/>
              </a:ext>
            </a:extLst>
          </p:cNvPr>
          <p:cNvSpPr>
            <a:spLocks noGrp="1"/>
          </p:cNvSpPr>
          <p:nvPr>
            <p:ph type="title"/>
          </p:nvPr>
        </p:nvSpPr>
        <p:spPr>
          <a:xfrm>
            <a:off x="1451579" y="804520"/>
            <a:ext cx="9603275" cy="771617"/>
          </a:xfrm>
        </p:spPr>
        <p:txBody>
          <a:bodyPr>
            <a:normAutofit/>
          </a:bodyPr>
          <a:lstStyle/>
          <a:p>
            <a:pPr algn="ctr"/>
            <a:r>
              <a:rPr lang="en-US" sz="2800" dirty="0">
                <a:latin typeface="Arial" panose="020B0604020202020204" pitchFamily="34" charset="0"/>
                <a:cs typeface="Arial" panose="020B0604020202020204" pitchFamily="34" charset="0"/>
              </a:rPr>
              <a:t>Tribal Leader ROLE - LEADING</a:t>
            </a:r>
            <a:endParaRPr lang="en-US" sz="2800" dirty="0"/>
          </a:p>
        </p:txBody>
      </p:sp>
      <p:sp>
        <p:nvSpPr>
          <p:cNvPr id="3" name="Content Placeholder 2">
            <a:extLst>
              <a:ext uri="{FF2B5EF4-FFF2-40B4-BE49-F238E27FC236}">
                <a16:creationId xmlns:a16="http://schemas.microsoft.com/office/drawing/2014/main" id="{DD23832B-4C42-B748-96AC-7512C5DF7C1F}"/>
              </a:ext>
            </a:extLst>
          </p:cNvPr>
          <p:cNvSpPr>
            <a:spLocks noGrp="1"/>
          </p:cNvSpPr>
          <p:nvPr>
            <p:ph idx="1"/>
          </p:nvPr>
        </p:nvSpPr>
        <p:spPr>
          <a:xfrm>
            <a:off x="838200" y="1690688"/>
            <a:ext cx="10515600" cy="4486275"/>
          </a:xfrm>
        </p:spPr>
        <p:txBody>
          <a:bodyPr/>
          <a:lstStyle/>
          <a:p>
            <a:pPr marL="0" indent="0" algn="ctr">
              <a:buNone/>
            </a:pPr>
            <a:r>
              <a:rPr lang="en-US" dirty="0"/>
              <a:t>HOW TO MAKE GOOD GOVERNANCE DECISIONS</a:t>
            </a:r>
          </a:p>
          <a:p>
            <a:pPr marL="0" indent="0" algn="ctr">
              <a:buNone/>
            </a:pPr>
            <a:endParaRPr lang="en-US" dirty="0"/>
          </a:p>
        </p:txBody>
      </p:sp>
      <p:sp>
        <p:nvSpPr>
          <p:cNvPr id="7" name="Slide Number Placeholder 6">
            <a:extLst>
              <a:ext uri="{FF2B5EF4-FFF2-40B4-BE49-F238E27FC236}">
                <a16:creationId xmlns:a16="http://schemas.microsoft.com/office/drawing/2014/main" id="{AED4A812-5836-3044-9FBC-A9BBD631B30A}"/>
              </a:ext>
            </a:extLst>
          </p:cNvPr>
          <p:cNvSpPr>
            <a:spLocks noGrp="1"/>
          </p:cNvSpPr>
          <p:nvPr>
            <p:ph type="sldNum" sz="quarter" idx="12"/>
          </p:nvPr>
        </p:nvSpPr>
        <p:spPr/>
        <p:txBody>
          <a:bodyPr/>
          <a:lstStyle/>
          <a:p>
            <a:fld id="{58ED8C77-8588-0B40-BC6D-2DB632FED5AF}" type="slidenum">
              <a:rPr lang="en-US" smtClean="0"/>
              <a:t>47</a:t>
            </a:fld>
            <a:endParaRPr lang="en-US"/>
          </a:p>
        </p:txBody>
      </p:sp>
      <p:graphicFrame>
        <p:nvGraphicFramePr>
          <p:cNvPr id="4" name="Diagram 3">
            <a:extLst>
              <a:ext uri="{FF2B5EF4-FFF2-40B4-BE49-F238E27FC236}">
                <a16:creationId xmlns:a16="http://schemas.microsoft.com/office/drawing/2014/main" id="{A9A08857-D7DE-3643-B368-CAF4B03EDEEB}"/>
              </a:ext>
            </a:extLst>
          </p:cNvPr>
          <p:cNvGraphicFramePr/>
          <p:nvPr>
            <p:extLst>
              <p:ext uri="{D42A27DB-BD31-4B8C-83A1-F6EECF244321}">
                <p14:modId xmlns:p14="http://schemas.microsoft.com/office/powerpoint/2010/main" val="1963451880"/>
              </p:ext>
            </p:extLst>
          </p:nvPr>
        </p:nvGraphicFramePr>
        <p:xfrm>
          <a:off x="838200" y="2122098"/>
          <a:ext cx="11099800" cy="4456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6DB2C516-4C98-3B4E-0D22-F8B65CB70B9B}"/>
              </a:ext>
            </a:extLst>
          </p:cNvPr>
          <p:cNvPicPr>
            <a:picLocks noChangeAspect="1"/>
          </p:cNvPicPr>
          <p:nvPr/>
        </p:nvPicPr>
        <p:blipFill>
          <a:blip r:embed="rId7"/>
          <a:stretch>
            <a:fillRect/>
          </a:stretch>
        </p:blipFill>
        <p:spPr>
          <a:xfrm>
            <a:off x="1" y="6115695"/>
            <a:ext cx="7991856" cy="742305"/>
          </a:xfrm>
          <a:prstGeom prst="rect">
            <a:avLst/>
          </a:prstGeom>
        </p:spPr>
      </p:pic>
    </p:spTree>
    <p:extLst>
      <p:ext uri="{BB962C8B-B14F-4D97-AF65-F5344CB8AC3E}">
        <p14:creationId xmlns:p14="http://schemas.microsoft.com/office/powerpoint/2010/main" val="32408820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F2AE-25C0-00D4-5316-F91D26DF74C1}"/>
              </a:ext>
            </a:extLst>
          </p:cNvPr>
          <p:cNvSpPr>
            <a:spLocks noGrp="1"/>
          </p:cNvSpPr>
          <p:nvPr>
            <p:ph type="title"/>
          </p:nvPr>
        </p:nvSpPr>
        <p:spPr>
          <a:xfrm>
            <a:off x="1454239" y="1756130"/>
            <a:ext cx="8643154" cy="1672870"/>
          </a:xfrm>
        </p:spPr>
        <p:txBody>
          <a:bodyPr/>
          <a:lstStyle/>
          <a:p>
            <a:pPr algn="ctr"/>
            <a:r>
              <a:rPr lang="en-US" dirty="0"/>
              <a:t>Final Questions and </a:t>
            </a:r>
            <a:br>
              <a:rPr lang="en-US" dirty="0"/>
            </a:br>
            <a:r>
              <a:rPr lang="en-US" dirty="0"/>
              <a:t>Discussion Items</a:t>
            </a:r>
          </a:p>
        </p:txBody>
      </p:sp>
      <p:sp>
        <p:nvSpPr>
          <p:cNvPr id="6" name="Slide Number Placeholder 5">
            <a:extLst>
              <a:ext uri="{FF2B5EF4-FFF2-40B4-BE49-F238E27FC236}">
                <a16:creationId xmlns:a16="http://schemas.microsoft.com/office/drawing/2014/main" id="{DE2DD5EA-403A-3C07-5963-1A95BFB30F3F}"/>
              </a:ext>
            </a:extLst>
          </p:cNvPr>
          <p:cNvSpPr>
            <a:spLocks noGrp="1"/>
          </p:cNvSpPr>
          <p:nvPr>
            <p:ph type="sldNum" sz="quarter" idx="12"/>
          </p:nvPr>
        </p:nvSpPr>
        <p:spPr/>
        <p:txBody>
          <a:bodyPr/>
          <a:lstStyle/>
          <a:p>
            <a:fld id="{58ED8C77-8588-0B40-BC6D-2DB632FED5AF}" type="slidenum">
              <a:rPr lang="en-US" smtClean="0"/>
              <a:t>48</a:t>
            </a:fld>
            <a:endParaRPr lang="en-US"/>
          </a:p>
        </p:txBody>
      </p:sp>
      <p:pic>
        <p:nvPicPr>
          <p:cNvPr id="3" name="Picture 2">
            <a:extLst>
              <a:ext uri="{FF2B5EF4-FFF2-40B4-BE49-F238E27FC236}">
                <a16:creationId xmlns:a16="http://schemas.microsoft.com/office/drawing/2014/main" id="{22023CDD-F2BA-0E51-7FDC-54C815149B72}"/>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649591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6AA8-86E1-E496-31A8-097D7852E4DB}"/>
              </a:ext>
            </a:extLst>
          </p:cNvPr>
          <p:cNvSpPr>
            <a:spLocks noGrp="1"/>
          </p:cNvSpPr>
          <p:nvPr>
            <p:ph type="title"/>
          </p:nvPr>
        </p:nvSpPr>
        <p:spPr/>
        <p:txBody>
          <a:bodyPr/>
          <a:lstStyle/>
          <a:p>
            <a:pPr algn="ctr"/>
            <a:r>
              <a:rPr lang="en-US" dirty="0"/>
              <a:t>Thank You! </a:t>
            </a:r>
          </a:p>
        </p:txBody>
      </p:sp>
      <p:sp>
        <p:nvSpPr>
          <p:cNvPr id="3" name="Content Placeholder 2">
            <a:extLst>
              <a:ext uri="{FF2B5EF4-FFF2-40B4-BE49-F238E27FC236}">
                <a16:creationId xmlns:a16="http://schemas.microsoft.com/office/drawing/2014/main" id="{C4E4A774-9E91-C433-2983-DAAAF20B6698}"/>
              </a:ext>
            </a:extLst>
          </p:cNvPr>
          <p:cNvSpPr>
            <a:spLocks noGrp="1"/>
          </p:cNvSpPr>
          <p:nvPr>
            <p:ph idx="1"/>
          </p:nvPr>
        </p:nvSpPr>
        <p:spPr/>
        <p:txBody>
          <a:bodyPr>
            <a:normAutofit lnSpcReduction="10000"/>
          </a:bodyPr>
          <a:lstStyle/>
          <a:p>
            <a:pPr algn="ctr"/>
            <a:endParaRPr lang="en-US" dirty="0"/>
          </a:p>
          <a:p>
            <a:pPr marL="0" indent="0" algn="ctr">
              <a:buNone/>
            </a:pPr>
            <a:r>
              <a:rPr lang="en-US" sz="2800" b="1" dirty="0"/>
              <a:t>Wagenlander &amp; Heisterkamp, LLC</a:t>
            </a:r>
          </a:p>
          <a:p>
            <a:pPr marL="0" indent="0" algn="ctr">
              <a:buNone/>
            </a:pPr>
            <a:r>
              <a:rPr lang="en-US" sz="2800" dirty="0"/>
              <a:t>1700 Broadway, Suite 710</a:t>
            </a:r>
          </a:p>
          <a:p>
            <a:pPr marL="0" indent="0" algn="ctr">
              <a:buNone/>
            </a:pPr>
            <a:r>
              <a:rPr lang="en-US" sz="2800" dirty="0"/>
              <a:t>Denver, Colorado 80290</a:t>
            </a:r>
          </a:p>
          <a:p>
            <a:pPr marL="0" indent="0" algn="ctr">
              <a:buNone/>
            </a:pPr>
            <a:r>
              <a:rPr lang="en-US" sz="2800" dirty="0">
                <a:hlinkClick r:id="rId2"/>
              </a:rPr>
              <a:t>davidvh@Wagenlander.com</a:t>
            </a:r>
            <a:endParaRPr lang="en-US" sz="2800" dirty="0"/>
          </a:p>
          <a:p>
            <a:pPr marL="0" indent="0" algn="ctr">
              <a:buNone/>
            </a:pPr>
            <a:r>
              <a:rPr lang="en-US" sz="2800" dirty="0">
                <a:hlinkClick r:id="rId3"/>
              </a:rPr>
              <a:t>sylviaw@Wagenlander.com</a:t>
            </a:r>
            <a:endParaRPr lang="en-US" sz="2800" dirty="0"/>
          </a:p>
          <a:p>
            <a:pPr algn="ctr"/>
            <a:endParaRPr lang="en-US" dirty="0"/>
          </a:p>
        </p:txBody>
      </p:sp>
      <p:sp>
        <p:nvSpPr>
          <p:cNvPr id="6" name="Slide Number Placeholder 5">
            <a:extLst>
              <a:ext uri="{FF2B5EF4-FFF2-40B4-BE49-F238E27FC236}">
                <a16:creationId xmlns:a16="http://schemas.microsoft.com/office/drawing/2014/main" id="{FA859006-65AB-BAFE-784F-9134E7CF84D6}"/>
              </a:ext>
            </a:extLst>
          </p:cNvPr>
          <p:cNvSpPr>
            <a:spLocks noGrp="1"/>
          </p:cNvSpPr>
          <p:nvPr>
            <p:ph type="sldNum" sz="quarter" idx="12"/>
          </p:nvPr>
        </p:nvSpPr>
        <p:spPr/>
        <p:txBody>
          <a:bodyPr/>
          <a:lstStyle/>
          <a:p>
            <a:fld id="{58ED8C77-8588-0B40-BC6D-2DB632FED5AF}" type="slidenum">
              <a:rPr lang="en-US" smtClean="0"/>
              <a:t>49</a:t>
            </a:fld>
            <a:endParaRPr lang="en-US"/>
          </a:p>
        </p:txBody>
      </p:sp>
      <p:pic>
        <p:nvPicPr>
          <p:cNvPr id="7" name="Picture 6">
            <a:extLst>
              <a:ext uri="{FF2B5EF4-FFF2-40B4-BE49-F238E27FC236}">
                <a16:creationId xmlns:a16="http://schemas.microsoft.com/office/drawing/2014/main" id="{43B3A70B-6216-EB83-3E34-78252C5E6CB8}"/>
              </a:ext>
            </a:extLst>
          </p:cNvPr>
          <p:cNvPicPr>
            <a:picLocks noChangeAspect="1"/>
          </p:cNvPicPr>
          <p:nvPr/>
        </p:nvPicPr>
        <p:blipFill>
          <a:blip r:embed="rId4"/>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95806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F4F6-9A81-76DB-3012-7F58B5C5CDC9}"/>
              </a:ext>
            </a:extLst>
          </p:cNvPr>
          <p:cNvSpPr>
            <a:spLocks noGrp="1"/>
          </p:cNvSpPr>
          <p:nvPr>
            <p:ph type="title"/>
          </p:nvPr>
        </p:nvSpPr>
        <p:spPr/>
        <p:txBody>
          <a:bodyPr/>
          <a:lstStyle/>
          <a:p>
            <a:pPr algn="ctr"/>
            <a:r>
              <a:rPr lang="en-US" dirty="0"/>
              <a:t>Who is this presentation for?</a:t>
            </a:r>
          </a:p>
        </p:txBody>
      </p:sp>
      <p:sp>
        <p:nvSpPr>
          <p:cNvPr id="3" name="Content Placeholder 2">
            <a:extLst>
              <a:ext uri="{FF2B5EF4-FFF2-40B4-BE49-F238E27FC236}">
                <a16:creationId xmlns:a16="http://schemas.microsoft.com/office/drawing/2014/main" id="{1B09D602-F292-FF2D-826F-99BFFA75589C}"/>
              </a:ext>
            </a:extLst>
          </p:cNvPr>
          <p:cNvSpPr>
            <a:spLocks noGrp="1"/>
          </p:cNvSpPr>
          <p:nvPr>
            <p:ph idx="1"/>
          </p:nvPr>
        </p:nvSpPr>
        <p:spPr/>
        <p:txBody>
          <a:bodyPr>
            <a:normAutofit/>
          </a:bodyPr>
          <a:lstStyle/>
          <a:p>
            <a:r>
              <a:rPr lang="en-US" sz="2800" dirty="0"/>
              <a:t>Tribal Executives</a:t>
            </a:r>
          </a:p>
          <a:p>
            <a:r>
              <a:rPr lang="en-US" sz="2800" dirty="0"/>
              <a:t>Tribal Council Members or Governors</a:t>
            </a:r>
          </a:p>
          <a:p>
            <a:r>
              <a:rPr lang="en-US" sz="2800" dirty="0"/>
              <a:t>Tribal Employees that do not work for housing</a:t>
            </a:r>
          </a:p>
          <a:p>
            <a:r>
              <a:rPr lang="en-US" sz="2800" dirty="0"/>
              <a:t>Housing Authority Board Members</a:t>
            </a:r>
          </a:p>
        </p:txBody>
      </p:sp>
      <p:sp>
        <p:nvSpPr>
          <p:cNvPr id="6" name="Slide Number Placeholder 5">
            <a:extLst>
              <a:ext uri="{FF2B5EF4-FFF2-40B4-BE49-F238E27FC236}">
                <a16:creationId xmlns:a16="http://schemas.microsoft.com/office/drawing/2014/main" id="{DF9CF1FB-1D62-00E4-91BE-0BF84A601C4B}"/>
              </a:ext>
            </a:extLst>
          </p:cNvPr>
          <p:cNvSpPr>
            <a:spLocks noGrp="1"/>
          </p:cNvSpPr>
          <p:nvPr>
            <p:ph type="sldNum" sz="quarter" idx="12"/>
          </p:nvPr>
        </p:nvSpPr>
        <p:spPr/>
        <p:txBody>
          <a:bodyPr/>
          <a:lstStyle/>
          <a:p>
            <a:fld id="{58ED8C77-8588-0B40-BC6D-2DB632FED5AF}" type="slidenum">
              <a:rPr lang="en-US" smtClean="0"/>
              <a:t>5</a:t>
            </a:fld>
            <a:endParaRPr lang="en-US"/>
          </a:p>
        </p:txBody>
      </p:sp>
      <p:pic>
        <p:nvPicPr>
          <p:cNvPr id="7" name="Picture 6">
            <a:extLst>
              <a:ext uri="{FF2B5EF4-FFF2-40B4-BE49-F238E27FC236}">
                <a16:creationId xmlns:a16="http://schemas.microsoft.com/office/drawing/2014/main" id="{DA02BBAD-E7E0-B2B9-F343-9F0EF6F17CA7}"/>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03618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8D11-6D7D-9E4D-93DF-2040399C872F}"/>
              </a:ext>
            </a:extLst>
          </p:cNvPr>
          <p:cNvSpPr>
            <a:spLocks noGrp="1"/>
          </p:cNvSpPr>
          <p:nvPr>
            <p:ph type="title"/>
          </p:nvPr>
        </p:nvSpPr>
        <p:spPr/>
        <p:txBody>
          <a:bodyPr/>
          <a:lstStyle/>
          <a:p>
            <a:pPr algn="ctr"/>
            <a:r>
              <a:rPr lang="en-US" dirty="0"/>
              <a:t>Presentation Goals</a:t>
            </a:r>
          </a:p>
        </p:txBody>
      </p:sp>
      <p:sp>
        <p:nvSpPr>
          <p:cNvPr id="3" name="Content Placeholder 2">
            <a:extLst>
              <a:ext uri="{FF2B5EF4-FFF2-40B4-BE49-F238E27FC236}">
                <a16:creationId xmlns:a16="http://schemas.microsoft.com/office/drawing/2014/main" id="{3DD7F458-62CD-95E6-FC5E-3410FB79AF69}"/>
              </a:ext>
            </a:extLst>
          </p:cNvPr>
          <p:cNvSpPr>
            <a:spLocks noGrp="1"/>
          </p:cNvSpPr>
          <p:nvPr>
            <p:ph idx="1"/>
          </p:nvPr>
        </p:nvSpPr>
        <p:spPr/>
        <p:txBody>
          <a:bodyPr/>
          <a:lstStyle/>
          <a:p>
            <a:r>
              <a:rPr lang="en-US" sz="2800" dirty="0"/>
              <a:t>Provide Legal overview of Indian Housing for Tribal Leaders</a:t>
            </a:r>
          </a:p>
          <a:p>
            <a:pPr lvl="1"/>
            <a:r>
              <a:rPr lang="en-US" sz="2800" dirty="0"/>
              <a:t>Applicable laws and funding sources</a:t>
            </a:r>
          </a:p>
          <a:p>
            <a:pPr lvl="1"/>
            <a:r>
              <a:rPr lang="en-US" sz="2800" dirty="0"/>
              <a:t>Best practices</a:t>
            </a:r>
          </a:p>
          <a:p>
            <a:pPr lvl="1"/>
            <a:r>
              <a:rPr lang="en-US" sz="2800" dirty="0"/>
              <a:t>Challenges</a:t>
            </a:r>
          </a:p>
          <a:p>
            <a:pPr lvl="1"/>
            <a:r>
              <a:rPr lang="en-US" sz="2800" dirty="0"/>
              <a:t>Interactive Hypotheticals and Discussions</a:t>
            </a:r>
          </a:p>
          <a:p>
            <a:pPr lvl="1"/>
            <a:endParaRPr lang="en-US" dirty="0"/>
          </a:p>
        </p:txBody>
      </p:sp>
      <p:sp>
        <p:nvSpPr>
          <p:cNvPr id="6" name="Slide Number Placeholder 5">
            <a:extLst>
              <a:ext uri="{FF2B5EF4-FFF2-40B4-BE49-F238E27FC236}">
                <a16:creationId xmlns:a16="http://schemas.microsoft.com/office/drawing/2014/main" id="{5CE49BBB-FFC4-8AB5-C71A-C50C4672F698}"/>
              </a:ext>
            </a:extLst>
          </p:cNvPr>
          <p:cNvSpPr>
            <a:spLocks noGrp="1"/>
          </p:cNvSpPr>
          <p:nvPr>
            <p:ph type="sldNum" sz="quarter" idx="12"/>
          </p:nvPr>
        </p:nvSpPr>
        <p:spPr/>
        <p:txBody>
          <a:bodyPr/>
          <a:lstStyle/>
          <a:p>
            <a:fld id="{58ED8C77-8588-0B40-BC6D-2DB632FED5AF}" type="slidenum">
              <a:rPr lang="en-US" smtClean="0"/>
              <a:t>6</a:t>
            </a:fld>
            <a:endParaRPr lang="en-US"/>
          </a:p>
        </p:txBody>
      </p:sp>
      <p:pic>
        <p:nvPicPr>
          <p:cNvPr id="7" name="Picture 6">
            <a:extLst>
              <a:ext uri="{FF2B5EF4-FFF2-40B4-BE49-F238E27FC236}">
                <a16:creationId xmlns:a16="http://schemas.microsoft.com/office/drawing/2014/main" id="{E886BCDF-AE65-853D-A010-5C2E5039AE94}"/>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94547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8F29-852F-1E66-D2DB-32D2AACD8254}"/>
              </a:ext>
            </a:extLst>
          </p:cNvPr>
          <p:cNvSpPr>
            <a:spLocks noGrp="1"/>
          </p:cNvSpPr>
          <p:nvPr>
            <p:ph type="title"/>
          </p:nvPr>
        </p:nvSpPr>
        <p:spPr/>
        <p:txBody>
          <a:bodyPr/>
          <a:lstStyle/>
          <a:p>
            <a:pPr algn="ctr"/>
            <a:r>
              <a:rPr lang="en-US" dirty="0"/>
              <a:t>Native American Housing and Self-Determination Act (NAHASDA)</a:t>
            </a:r>
          </a:p>
        </p:txBody>
      </p:sp>
      <p:sp>
        <p:nvSpPr>
          <p:cNvPr id="3" name="Content Placeholder 2">
            <a:extLst>
              <a:ext uri="{FF2B5EF4-FFF2-40B4-BE49-F238E27FC236}">
                <a16:creationId xmlns:a16="http://schemas.microsoft.com/office/drawing/2014/main" id="{719B3574-37E8-5013-4CEF-740BCFE4AFF6}"/>
              </a:ext>
            </a:extLst>
          </p:cNvPr>
          <p:cNvSpPr>
            <a:spLocks noGrp="1"/>
          </p:cNvSpPr>
          <p:nvPr>
            <p:ph idx="1"/>
          </p:nvPr>
        </p:nvSpPr>
        <p:spPr>
          <a:xfrm>
            <a:off x="1451579" y="2015732"/>
            <a:ext cx="9603275" cy="4037749"/>
          </a:xfrm>
        </p:spPr>
        <p:txBody>
          <a:bodyPr>
            <a:normAutofit fontScale="92500" lnSpcReduction="20000"/>
          </a:bodyPr>
          <a:lstStyle/>
          <a:p>
            <a:r>
              <a:rPr lang="en-US" sz="2400" dirty="0"/>
              <a:t>Consolidated Indian Housing into a self-determination block grant – use the money for any low- or moderate-income housing purpose for your tribal members</a:t>
            </a:r>
          </a:p>
          <a:p>
            <a:r>
              <a:rPr lang="en-US" sz="2400" dirty="0"/>
              <a:t>Primary funding source for tribal housing program since 1996.</a:t>
            </a:r>
          </a:p>
          <a:p>
            <a:r>
              <a:rPr lang="en-US" sz="2400" dirty="0"/>
              <a:t>NAHASDA receives yearly appropriation</a:t>
            </a:r>
          </a:p>
          <a:p>
            <a:pPr lvl="1"/>
            <a:r>
              <a:rPr lang="en-US" sz="2400" dirty="0"/>
              <a:t>Funding was stagnant for over two decades</a:t>
            </a:r>
          </a:p>
          <a:p>
            <a:pPr lvl="1"/>
            <a:r>
              <a:rPr lang="en-US" sz="2400" dirty="0"/>
              <a:t>Historically does not receive increases due to inflation (other HUD programs do)</a:t>
            </a:r>
          </a:p>
          <a:p>
            <a:pPr lvl="1"/>
            <a:r>
              <a:rPr lang="en-US" sz="2400" dirty="0"/>
              <a:t>Criminally underfunded</a:t>
            </a:r>
          </a:p>
          <a:p>
            <a:pPr lvl="1"/>
            <a:r>
              <a:rPr lang="en-US" sz="2400" dirty="0"/>
              <a:t>Received a bump in funding in 2024 ($1.2 billion for the first time!)</a:t>
            </a:r>
          </a:p>
          <a:p>
            <a:pPr lvl="1"/>
            <a:endParaRPr lang="en-US" dirty="0"/>
          </a:p>
        </p:txBody>
      </p:sp>
      <p:sp>
        <p:nvSpPr>
          <p:cNvPr id="6" name="Slide Number Placeholder 5">
            <a:extLst>
              <a:ext uri="{FF2B5EF4-FFF2-40B4-BE49-F238E27FC236}">
                <a16:creationId xmlns:a16="http://schemas.microsoft.com/office/drawing/2014/main" id="{CFBB2A0E-511E-FAC9-D3E8-6323F6F6832D}"/>
              </a:ext>
            </a:extLst>
          </p:cNvPr>
          <p:cNvSpPr>
            <a:spLocks noGrp="1"/>
          </p:cNvSpPr>
          <p:nvPr>
            <p:ph type="sldNum" sz="quarter" idx="12"/>
          </p:nvPr>
        </p:nvSpPr>
        <p:spPr/>
        <p:txBody>
          <a:bodyPr/>
          <a:lstStyle/>
          <a:p>
            <a:fld id="{58ED8C77-8588-0B40-BC6D-2DB632FED5AF}" type="slidenum">
              <a:rPr lang="en-US" smtClean="0"/>
              <a:t>7</a:t>
            </a:fld>
            <a:endParaRPr lang="en-US"/>
          </a:p>
        </p:txBody>
      </p:sp>
      <p:pic>
        <p:nvPicPr>
          <p:cNvPr id="7" name="Picture 6">
            <a:extLst>
              <a:ext uri="{FF2B5EF4-FFF2-40B4-BE49-F238E27FC236}">
                <a16:creationId xmlns:a16="http://schemas.microsoft.com/office/drawing/2014/main" id="{F6F9149E-8CA0-898A-AF36-561C970A1CA7}"/>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330882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2B71-F3FF-0A23-DCC3-0EA73B0CD6AD}"/>
              </a:ext>
            </a:extLst>
          </p:cNvPr>
          <p:cNvSpPr>
            <a:spLocks noGrp="1"/>
          </p:cNvSpPr>
          <p:nvPr>
            <p:ph type="title"/>
          </p:nvPr>
        </p:nvSpPr>
        <p:spPr/>
        <p:txBody>
          <a:bodyPr/>
          <a:lstStyle/>
          <a:p>
            <a:pPr algn="ctr"/>
            <a:r>
              <a:rPr lang="en-US" dirty="0"/>
              <a:t>TRADTIONAL Programs</a:t>
            </a:r>
          </a:p>
        </p:txBody>
      </p:sp>
      <p:sp>
        <p:nvSpPr>
          <p:cNvPr id="3" name="Content Placeholder 2">
            <a:extLst>
              <a:ext uri="{FF2B5EF4-FFF2-40B4-BE49-F238E27FC236}">
                <a16:creationId xmlns:a16="http://schemas.microsoft.com/office/drawing/2014/main" id="{BDCBD4C3-4020-7220-C970-BD7837BEC116}"/>
              </a:ext>
            </a:extLst>
          </p:cNvPr>
          <p:cNvSpPr>
            <a:spLocks noGrp="1"/>
          </p:cNvSpPr>
          <p:nvPr>
            <p:ph idx="1"/>
          </p:nvPr>
        </p:nvSpPr>
        <p:spPr>
          <a:xfrm>
            <a:off x="1451579" y="2015732"/>
            <a:ext cx="9603275" cy="4037749"/>
          </a:xfrm>
        </p:spPr>
        <p:txBody>
          <a:bodyPr>
            <a:noAutofit/>
          </a:bodyPr>
          <a:lstStyle/>
          <a:p>
            <a:pPr lvl="1"/>
            <a:r>
              <a:rPr lang="en-US" sz="2400" dirty="0"/>
              <a:t>LOW- INCOME RENTALS</a:t>
            </a:r>
          </a:p>
          <a:p>
            <a:pPr lvl="1"/>
            <a:r>
              <a:rPr lang="en-US" sz="2400" dirty="0"/>
              <a:t>Low income and very low-income requirements</a:t>
            </a:r>
          </a:p>
          <a:p>
            <a:pPr lvl="1"/>
            <a:r>
              <a:rPr lang="en-US" sz="2400" dirty="0"/>
              <a:t>Members of federally recognized tribes</a:t>
            </a:r>
          </a:p>
          <a:p>
            <a:pPr lvl="1"/>
            <a:r>
              <a:rPr lang="en-US" sz="2400" dirty="0"/>
              <a:t>Single or multi-family buildings</a:t>
            </a:r>
          </a:p>
          <a:p>
            <a:pPr lvl="1"/>
            <a:endParaRPr lang="en-US" sz="1000" dirty="0"/>
          </a:p>
          <a:p>
            <a:pPr lvl="1"/>
            <a:r>
              <a:rPr lang="en-US" sz="2400" dirty="0"/>
              <a:t>HOMEOWNERSHIP </a:t>
            </a:r>
          </a:p>
          <a:p>
            <a:pPr lvl="1"/>
            <a:r>
              <a:rPr lang="en-US" sz="2400" dirty="0"/>
              <a:t>Leveraging or financing lease-to-own (TDHE financing)</a:t>
            </a:r>
          </a:p>
          <a:p>
            <a:pPr lvl="1"/>
            <a:r>
              <a:rPr lang="en-US" sz="2400" dirty="0"/>
              <a:t>Leasehold mortgages (usually with outside funds leveraged)</a:t>
            </a:r>
          </a:p>
        </p:txBody>
      </p:sp>
      <p:sp>
        <p:nvSpPr>
          <p:cNvPr id="6" name="Slide Number Placeholder 5">
            <a:extLst>
              <a:ext uri="{FF2B5EF4-FFF2-40B4-BE49-F238E27FC236}">
                <a16:creationId xmlns:a16="http://schemas.microsoft.com/office/drawing/2014/main" id="{BCEBAD67-DE33-12C1-A41B-C1C276D573B2}"/>
              </a:ext>
            </a:extLst>
          </p:cNvPr>
          <p:cNvSpPr>
            <a:spLocks noGrp="1"/>
          </p:cNvSpPr>
          <p:nvPr>
            <p:ph type="sldNum" sz="quarter" idx="12"/>
          </p:nvPr>
        </p:nvSpPr>
        <p:spPr/>
        <p:txBody>
          <a:bodyPr/>
          <a:lstStyle/>
          <a:p>
            <a:fld id="{58ED8C77-8588-0B40-BC6D-2DB632FED5AF}" type="slidenum">
              <a:rPr lang="en-US" smtClean="0"/>
              <a:t>8</a:t>
            </a:fld>
            <a:endParaRPr lang="en-US"/>
          </a:p>
        </p:txBody>
      </p:sp>
      <p:pic>
        <p:nvPicPr>
          <p:cNvPr id="7" name="Picture 6">
            <a:extLst>
              <a:ext uri="{FF2B5EF4-FFF2-40B4-BE49-F238E27FC236}">
                <a16:creationId xmlns:a16="http://schemas.microsoft.com/office/drawing/2014/main" id="{81913CE9-D272-097A-014D-A5982420F5C8}"/>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131375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6138-DDD0-F7F2-8355-C70110204515}"/>
              </a:ext>
            </a:extLst>
          </p:cNvPr>
          <p:cNvSpPr>
            <a:spLocks noGrp="1"/>
          </p:cNvSpPr>
          <p:nvPr>
            <p:ph type="title"/>
          </p:nvPr>
        </p:nvSpPr>
        <p:spPr/>
        <p:txBody>
          <a:bodyPr/>
          <a:lstStyle/>
          <a:p>
            <a:pPr algn="ctr"/>
            <a:r>
              <a:rPr lang="en-US" dirty="0"/>
              <a:t>HUD Office of Native American Programs</a:t>
            </a:r>
            <a:br>
              <a:rPr lang="en-US" dirty="0"/>
            </a:br>
            <a:r>
              <a:rPr lang="en-US" dirty="0"/>
              <a:t>(HUD-ONAP) </a:t>
            </a:r>
          </a:p>
        </p:txBody>
      </p:sp>
      <p:sp>
        <p:nvSpPr>
          <p:cNvPr id="3" name="Content Placeholder 2">
            <a:extLst>
              <a:ext uri="{FF2B5EF4-FFF2-40B4-BE49-F238E27FC236}">
                <a16:creationId xmlns:a16="http://schemas.microsoft.com/office/drawing/2014/main" id="{D6E1882A-4945-32F8-AABC-238E72B9862F}"/>
              </a:ext>
            </a:extLst>
          </p:cNvPr>
          <p:cNvSpPr>
            <a:spLocks noGrp="1"/>
          </p:cNvSpPr>
          <p:nvPr>
            <p:ph idx="1"/>
          </p:nvPr>
        </p:nvSpPr>
        <p:spPr/>
        <p:txBody>
          <a:bodyPr>
            <a:noAutofit/>
          </a:bodyPr>
          <a:lstStyle/>
          <a:p>
            <a:r>
              <a:rPr lang="en-US" sz="2400" dirty="0"/>
              <a:t>HUD Office of Native American Programs (HUD-ONAP) administers the IHBG/ICDBG and other Indian Housing Programs at the regional level.</a:t>
            </a:r>
          </a:p>
          <a:p>
            <a:r>
              <a:rPr lang="en-US" sz="2400" dirty="0"/>
              <a:t>HUD ONAP HQ in D.C. is the central location for the high-level administrators of the program</a:t>
            </a:r>
          </a:p>
          <a:p>
            <a:pPr lvl="1"/>
            <a:r>
              <a:rPr lang="en-US" sz="2400" dirty="0"/>
              <a:t>Principal Assistant Deputy Assistant Secretary, currently Richard </a:t>
            </a:r>
            <a:r>
              <a:rPr lang="en-US" sz="2400" dirty="0" err="1"/>
              <a:t>Minocchio</a:t>
            </a:r>
            <a:endParaRPr lang="en-US" sz="2400" dirty="0"/>
          </a:p>
          <a:p>
            <a:pPr lvl="1"/>
            <a:r>
              <a:rPr lang="en-US" sz="2400" dirty="0"/>
              <a:t>Deputy Assistant Secretary, currently Heidi Frechette</a:t>
            </a:r>
          </a:p>
          <a:p>
            <a:pPr lvl="1"/>
            <a:r>
              <a:rPr lang="en-US" sz="2400" dirty="0"/>
              <a:t>May change with incoming Administration change.</a:t>
            </a:r>
          </a:p>
        </p:txBody>
      </p:sp>
      <p:sp>
        <p:nvSpPr>
          <p:cNvPr id="6" name="Slide Number Placeholder 5">
            <a:extLst>
              <a:ext uri="{FF2B5EF4-FFF2-40B4-BE49-F238E27FC236}">
                <a16:creationId xmlns:a16="http://schemas.microsoft.com/office/drawing/2014/main" id="{79C752D8-AFDD-9BE7-8671-468E76723D17}"/>
              </a:ext>
            </a:extLst>
          </p:cNvPr>
          <p:cNvSpPr>
            <a:spLocks noGrp="1"/>
          </p:cNvSpPr>
          <p:nvPr>
            <p:ph type="sldNum" sz="quarter" idx="12"/>
          </p:nvPr>
        </p:nvSpPr>
        <p:spPr/>
        <p:txBody>
          <a:bodyPr/>
          <a:lstStyle/>
          <a:p>
            <a:fld id="{58ED8C77-8588-0B40-BC6D-2DB632FED5AF}" type="slidenum">
              <a:rPr lang="en-US" smtClean="0"/>
              <a:t>9</a:t>
            </a:fld>
            <a:endParaRPr lang="en-US"/>
          </a:p>
        </p:txBody>
      </p:sp>
      <p:pic>
        <p:nvPicPr>
          <p:cNvPr id="7" name="Picture 6">
            <a:extLst>
              <a:ext uri="{FF2B5EF4-FFF2-40B4-BE49-F238E27FC236}">
                <a16:creationId xmlns:a16="http://schemas.microsoft.com/office/drawing/2014/main" id="{D65F96A2-D703-A255-A33E-CA97EF61E320}"/>
              </a:ext>
            </a:extLst>
          </p:cNvPr>
          <p:cNvPicPr>
            <a:picLocks noChangeAspect="1"/>
          </p:cNvPicPr>
          <p:nvPr/>
        </p:nvPicPr>
        <p:blipFill>
          <a:blip r:embed="rId2"/>
          <a:stretch>
            <a:fillRect/>
          </a:stretch>
        </p:blipFill>
        <p:spPr>
          <a:xfrm>
            <a:off x="1451579" y="6115694"/>
            <a:ext cx="9400757" cy="742305"/>
          </a:xfrm>
          <a:prstGeom prst="rect">
            <a:avLst/>
          </a:prstGeom>
        </p:spPr>
      </p:pic>
    </p:spTree>
    <p:extLst>
      <p:ext uri="{BB962C8B-B14F-4D97-AF65-F5344CB8AC3E}">
        <p14:creationId xmlns:p14="http://schemas.microsoft.com/office/powerpoint/2010/main" val="2240012359"/>
      </p:ext>
    </p:extLst>
  </p:cSld>
  <p:clrMapOvr>
    <a:masterClrMapping/>
  </p:clrMapOvr>
</p:sld>
</file>

<file path=ppt/theme/theme1.xml><?xml version="1.0" encoding="utf-8"?>
<a:theme xmlns:a="http://schemas.openxmlformats.org/drawingml/2006/main" name="Gallery">
  <a:themeElements>
    <a:clrScheme name="Custom 2">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{545A7A86-03F1-8547-862A-7069DDF54241}tf10001119</Template>
  <TotalTime>1033</TotalTime>
  <Words>3267</Words>
  <Application>Microsoft Macintosh PowerPoint</Application>
  <PresentationFormat>Widescreen</PresentationFormat>
  <Paragraphs>408</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Gill Sans MT</vt:lpstr>
      <vt:lpstr>Gallery</vt:lpstr>
      <vt:lpstr>PowerPoint Presentation</vt:lpstr>
      <vt:lpstr>About Wagenlander &amp; Heisterkamp LLC</vt:lpstr>
      <vt:lpstr>About Dave Heisterkamp</vt:lpstr>
      <vt:lpstr>About  Sylvia Wirba</vt:lpstr>
      <vt:lpstr>Who is this presentation for?</vt:lpstr>
      <vt:lpstr>Presentation Goals</vt:lpstr>
      <vt:lpstr>Native American Housing and Self-Determination Act (NAHASDA)</vt:lpstr>
      <vt:lpstr>TRADTIONAL Programs</vt:lpstr>
      <vt:lpstr>HUD Office of Native American Programs (HUD-ONAP) </vt:lpstr>
      <vt:lpstr>Current Funding Sources HUD &amp; OTHERS</vt:lpstr>
      <vt:lpstr>NAHASDA IHBG Allocation Formula</vt:lpstr>
      <vt:lpstr>Creation/CONTINUATION of  Tribally Designated  Housing EntitY (TDHE)</vt:lpstr>
      <vt:lpstr>Charters or ORdInances</vt:lpstr>
      <vt:lpstr>TDHE Purposes</vt:lpstr>
      <vt:lpstr>Sovereign Immunity</vt:lpstr>
      <vt:lpstr>Tribal Council Role in Indian Housing</vt:lpstr>
      <vt:lpstr>PowerPoint Presentation</vt:lpstr>
      <vt:lpstr>Appointing Board Members</vt:lpstr>
      <vt:lpstr>Appointing Board Members</vt:lpstr>
      <vt:lpstr>iMPORTANT DISCLAIMER</vt:lpstr>
      <vt:lpstr>Hypothetical One Filling a Board Vacancy  </vt:lpstr>
      <vt:lpstr>Discussion:   Who Does your Council Select? </vt:lpstr>
      <vt:lpstr>Best practices Appointing Board members</vt:lpstr>
      <vt:lpstr>The Housing Board’s Role is Strategic, Not Day-to-Day ADministration</vt:lpstr>
      <vt:lpstr>Housing Board Duties</vt:lpstr>
      <vt:lpstr>When Board Members are also members of the tribal council</vt:lpstr>
      <vt:lpstr>Board Member Don’ts</vt:lpstr>
      <vt:lpstr> Indian Housing Plan (IHP)</vt:lpstr>
      <vt:lpstr>Annual Indian housing  plan requirements </vt:lpstr>
      <vt:lpstr>MORE IHP INFO</vt:lpstr>
      <vt:lpstr>Annual Performance Report</vt:lpstr>
      <vt:lpstr>Housing Organization</vt:lpstr>
      <vt:lpstr>Hypothetical TWO The Waiting List</vt:lpstr>
      <vt:lpstr>Discussion What Should Tribal Council Response Be?</vt:lpstr>
      <vt:lpstr>Best Practices Housing Admissions Program</vt:lpstr>
      <vt:lpstr>POLICY MAKING</vt:lpstr>
      <vt:lpstr>Monitoring ROLE 3 - MONITORING</vt:lpstr>
      <vt:lpstr>BOARD ROLETDHE RESPONSIBILITIES:  3 - MONITORING</vt:lpstr>
      <vt:lpstr>TMPERIODIC MANAGEMENT AUDITS  BY HUD-ONAP HA BOARD ROLE 3 - MONITORING</vt:lpstr>
      <vt:lpstr>HYPOTHETICAL TRIBAL MEMBER Tenant EVICTION</vt:lpstr>
      <vt:lpstr>Hypothetical Tribal Member Eviction Continued</vt:lpstr>
      <vt:lpstr>Best practices Evictions &amp; Foreclosures</vt:lpstr>
      <vt:lpstr>Housing Keys to Success</vt:lpstr>
      <vt:lpstr>The Importance of  Tribal Council Support</vt:lpstr>
      <vt:lpstr>Other Tribal Leader  Best Practices</vt:lpstr>
      <vt:lpstr>Other Recommended Practices Tribal Council/Leaders/Board Members: </vt:lpstr>
      <vt:lpstr>Tribal Leader ROLE - LEADING</vt:lpstr>
      <vt:lpstr>Final Questions and  Discussion Items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Olander</dc:creator>
  <cp:lastModifiedBy>David Heisterkamp</cp:lastModifiedBy>
  <cp:revision>105</cp:revision>
  <cp:lastPrinted>2021-09-13T22:55:26Z</cp:lastPrinted>
  <dcterms:created xsi:type="dcterms:W3CDTF">2021-02-09T03:07:23Z</dcterms:created>
  <dcterms:modified xsi:type="dcterms:W3CDTF">2024-12-11T02:25:20Z</dcterms:modified>
</cp:coreProperties>
</file>