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Avenir" charset="1" panose="020B0503020203020204"/>
      <p:regular r:id="rId18"/>
    </p:embeddedFont>
    <p:embeddedFont>
      <p:font typeface="Avenir Bold" charset="1" panose="020B0703020203020204"/>
      <p:regular r:id="rId19"/>
    </p:embeddedFont>
    <p:embeddedFont>
      <p:font typeface="Canva Sans 1 Bold" charset="1" panose="020B0803030501040103"/>
      <p:regular r:id="rId20"/>
    </p:embeddedFont>
    <p:embeddedFont>
      <p:font typeface="Canva Sans 1" charset="1" panose="020B0503030501040103"/>
      <p:regular r:id="rId21"/>
    </p:embeddedFont>
    <p:embeddedFont>
      <p:font typeface="Canva Sans 2 Bold" charset="1" panose="020B0803030501040103"/>
      <p:regular r:id="rId22"/>
    </p:embeddedFont>
    <p:embeddedFont>
      <p:font typeface="Canva Sans 2" charset="1" panose="020B05030305010401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4.png" Type="http://schemas.openxmlformats.org/officeDocument/2006/relationships/image"/><Relationship Id="rId14" Target="../media/image5.svg" Type="http://schemas.openxmlformats.org/officeDocument/2006/relationships/image"/><Relationship Id="rId15" Target="../media/image2.png" Type="http://schemas.openxmlformats.org/officeDocument/2006/relationships/image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white background  Description automatically generated"/>
          <p:cNvSpPr/>
          <p:nvPr/>
        </p:nvSpPr>
        <p:spPr>
          <a:xfrm flipH="false" flipV="false" rot="0">
            <a:off x="30" y="1923"/>
            <a:ext cx="18287970" cy="10285077"/>
          </a:xfrm>
          <a:custGeom>
            <a:avLst/>
            <a:gdLst/>
            <a:ahLst/>
            <a:cxnLst/>
            <a:rect r="r" b="b" t="t" l="l"/>
            <a:pathLst>
              <a:path h="10285077" w="18287970">
                <a:moveTo>
                  <a:pt x="0" y="0"/>
                </a:moveTo>
                <a:lnTo>
                  <a:pt x="18287970" y="0"/>
                </a:lnTo>
                <a:lnTo>
                  <a:pt x="18287970" y="10285077"/>
                </a:lnTo>
                <a:lnTo>
                  <a:pt x="0" y="10285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52" r="-4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38830" y="3865929"/>
            <a:ext cx="11010340" cy="2555142"/>
          </a:xfrm>
          <a:custGeom>
            <a:avLst/>
            <a:gdLst/>
            <a:ahLst/>
            <a:cxnLst/>
            <a:rect r="r" b="b" t="t" l="l"/>
            <a:pathLst>
              <a:path h="2555142" w="11010340">
                <a:moveTo>
                  <a:pt x="0" y="0"/>
                </a:moveTo>
                <a:lnTo>
                  <a:pt x="11010340" y="0"/>
                </a:lnTo>
                <a:lnTo>
                  <a:pt x="11010340" y="2555142"/>
                </a:lnTo>
                <a:lnTo>
                  <a:pt x="0" y="2555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2185" y="933613"/>
            <a:ext cx="8306665" cy="2627813"/>
            <a:chOff x="0" y="0"/>
            <a:chExt cx="2785942" cy="881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85942" cy="881333"/>
            </a:xfrm>
            <a:custGeom>
              <a:avLst/>
              <a:gdLst/>
              <a:ahLst/>
              <a:cxnLst/>
              <a:rect r="r" b="b" t="t" l="l"/>
              <a:pathLst>
                <a:path h="881333" w="2785942">
                  <a:moveTo>
                    <a:pt x="14912" y="0"/>
                  </a:moveTo>
                  <a:lnTo>
                    <a:pt x="2771030" y="0"/>
                  </a:lnTo>
                  <a:cubicBezTo>
                    <a:pt x="2779265" y="0"/>
                    <a:pt x="2785942" y="6676"/>
                    <a:pt x="2785942" y="14912"/>
                  </a:cubicBezTo>
                  <a:lnTo>
                    <a:pt x="2785942" y="866420"/>
                  </a:lnTo>
                  <a:cubicBezTo>
                    <a:pt x="2785942" y="870375"/>
                    <a:pt x="2784371" y="874168"/>
                    <a:pt x="2781574" y="876965"/>
                  </a:cubicBezTo>
                  <a:cubicBezTo>
                    <a:pt x="2778777" y="879762"/>
                    <a:pt x="2774984" y="881333"/>
                    <a:pt x="2771030" y="881333"/>
                  </a:cubicBezTo>
                  <a:lnTo>
                    <a:pt x="14912" y="881333"/>
                  </a:lnTo>
                  <a:cubicBezTo>
                    <a:pt x="10957" y="881333"/>
                    <a:pt x="7164" y="879762"/>
                    <a:pt x="4368" y="876965"/>
                  </a:cubicBezTo>
                  <a:cubicBezTo>
                    <a:pt x="1571" y="874168"/>
                    <a:pt x="0" y="870375"/>
                    <a:pt x="0" y="866420"/>
                  </a:cubicBezTo>
                  <a:lnTo>
                    <a:pt x="0" y="14912"/>
                  </a:lnTo>
                  <a:cubicBezTo>
                    <a:pt x="0" y="6676"/>
                    <a:pt x="6676" y="0"/>
                    <a:pt x="14912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785942" cy="938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196425" y="1146570"/>
            <a:ext cx="7410259" cy="3183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8"/>
              </a:lnSpc>
            </a:pPr>
            <a:r>
              <a:rPr lang="en-US" sz="7928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INTERACTIVE SCENARIOS</a:t>
            </a:r>
          </a:p>
          <a:p>
            <a:pPr algn="ctr">
              <a:lnSpc>
                <a:spcPts val="7848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974566" y="-1843985"/>
            <a:ext cx="3270359" cy="3258095"/>
          </a:xfrm>
          <a:custGeom>
            <a:avLst/>
            <a:gdLst/>
            <a:ahLst/>
            <a:cxnLst/>
            <a:rect r="r" b="b" t="t" l="l"/>
            <a:pathLst>
              <a:path h="3258095" w="3270359">
                <a:moveTo>
                  <a:pt x="0" y="0"/>
                </a:moveTo>
                <a:lnTo>
                  <a:pt x="3270359" y="0"/>
                </a:lnTo>
                <a:lnTo>
                  <a:pt x="3270359" y="3258095"/>
                </a:lnTo>
                <a:lnTo>
                  <a:pt x="0" y="3258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908967" y="-1843985"/>
            <a:ext cx="3270359" cy="3258095"/>
          </a:xfrm>
          <a:custGeom>
            <a:avLst/>
            <a:gdLst/>
            <a:ahLst/>
            <a:cxnLst/>
            <a:rect r="r" b="b" t="t" l="l"/>
            <a:pathLst>
              <a:path h="3258095" w="3270359">
                <a:moveTo>
                  <a:pt x="0" y="0"/>
                </a:moveTo>
                <a:lnTo>
                  <a:pt x="3270359" y="0"/>
                </a:lnTo>
                <a:lnTo>
                  <a:pt x="3270359" y="3258095"/>
                </a:lnTo>
                <a:lnTo>
                  <a:pt x="0" y="3258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 rot="0">
            <a:off x="0" y="2247520"/>
            <a:ext cx="2687502" cy="0"/>
          </a:xfrm>
          <a:prstGeom prst="line">
            <a:avLst/>
          </a:prstGeom>
          <a:ln cap="flat" w="95250">
            <a:solidFill>
              <a:srgbClr val="B9EC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15600498" y="2247520"/>
            <a:ext cx="2687502" cy="0"/>
          </a:xfrm>
          <a:prstGeom prst="line">
            <a:avLst/>
          </a:prstGeom>
          <a:ln cap="flat" w="95250">
            <a:solidFill>
              <a:srgbClr val="B9EC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2062556" y="3877310"/>
            <a:ext cx="14162887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Example Challenges: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A financial discrepancy is identified.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Staff refuses to comply with a board-mandated audit.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Allegations of ethical misconduct arise against an executive director.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Discussion: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How and when to act within policy boundaries.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 2"/>
                <a:ea typeface="Canva Sans 2"/>
                <a:cs typeface="Canva Sans 2"/>
                <a:sym typeface="Canva Sans 2"/>
              </a:rPr>
              <a:t>Understanding investigatory powers and limits.</a:t>
            </a:r>
          </a:p>
          <a:p>
            <a:pPr algn="l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9064123" cy="12667051"/>
          </a:xfrm>
          <a:custGeom>
            <a:avLst/>
            <a:gdLst/>
            <a:ahLst/>
            <a:cxnLst/>
            <a:rect r="r" b="b" t="t" l="l"/>
            <a:pathLst>
              <a:path h="12667051" w="19064123">
                <a:moveTo>
                  <a:pt x="0" y="0"/>
                </a:moveTo>
                <a:lnTo>
                  <a:pt x="19064123" y="0"/>
                </a:lnTo>
                <a:lnTo>
                  <a:pt x="19064123" y="12667051"/>
                </a:lnTo>
                <a:lnTo>
                  <a:pt x="0" y="1266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72429" y="5034321"/>
            <a:ext cx="12356286" cy="2610597"/>
            <a:chOff x="0" y="0"/>
            <a:chExt cx="3759848" cy="7943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59848" cy="794369"/>
            </a:xfrm>
            <a:custGeom>
              <a:avLst/>
              <a:gdLst/>
              <a:ahLst/>
              <a:cxnLst/>
              <a:rect r="r" b="b" t="t" l="l"/>
              <a:pathLst>
                <a:path h="794369" w="3759848">
                  <a:moveTo>
                    <a:pt x="10025" y="0"/>
                  </a:moveTo>
                  <a:lnTo>
                    <a:pt x="3749823" y="0"/>
                  </a:lnTo>
                  <a:cubicBezTo>
                    <a:pt x="3752482" y="0"/>
                    <a:pt x="3755032" y="1056"/>
                    <a:pt x="3756912" y="2936"/>
                  </a:cubicBezTo>
                  <a:cubicBezTo>
                    <a:pt x="3758792" y="4816"/>
                    <a:pt x="3759848" y="7366"/>
                    <a:pt x="3759848" y="10025"/>
                  </a:cubicBezTo>
                  <a:lnTo>
                    <a:pt x="3759848" y="784344"/>
                  </a:lnTo>
                  <a:cubicBezTo>
                    <a:pt x="3759848" y="789880"/>
                    <a:pt x="3755360" y="794369"/>
                    <a:pt x="3749823" y="794369"/>
                  </a:cubicBezTo>
                  <a:lnTo>
                    <a:pt x="10025" y="794369"/>
                  </a:lnTo>
                  <a:cubicBezTo>
                    <a:pt x="7366" y="794369"/>
                    <a:pt x="4816" y="793312"/>
                    <a:pt x="2936" y="791432"/>
                  </a:cubicBezTo>
                  <a:cubicBezTo>
                    <a:pt x="1056" y="789552"/>
                    <a:pt x="0" y="787003"/>
                    <a:pt x="0" y="784344"/>
                  </a:cubicBezTo>
                  <a:lnTo>
                    <a:pt x="0" y="10025"/>
                  </a:lnTo>
                  <a:cubicBezTo>
                    <a:pt x="0" y="7366"/>
                    <a:pt x="1056" y="4816"/>
                    <a:pt x="2936" y="2936"/>
                  </a:cubicBezTo>
                  <a:cubicBezTo>
                    <a:pt x="4816" y="1056"/>
                    <a:pt x="7366" y="0"/>
                    <a:pt x="10025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759848" cy="8515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310613" y="-470247"/>
            <a:ext cx="3175264" cy="2728742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5806596" y="977127"/>
            <a:ext cx="3462671" cy="2998673"/>
            <a:chOff x="0" y="0"/>
            <a:chExt cx="6350000" cy="5499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3"/>
              <a:stretch>
                <a:fillRect l="0" t="-26982" r="0" b="-2698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888860" y="-1918400"/>
            <a:ext cx="3175264" cy="2728742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855322" y="8502708"/>
            <a:ext cx="2479932" cy="2470633"/>
          </a:xfrm>
          <a:custGeom>
            <a:avLst/>
            <a:gdLst/>
            <a:ahLst/>
            <a:cxnLst/>
            <a:rect r="r" b="b" t="t" l="l"/>
            <a:pathLst>
              <a:path h="2470633" w="2479932">
                <a:moveTo>
                  <a:pt x="0" y="0"/>
                </a:moveTo>
                <a:lnTo>
                  <a:pt x="2479932" y="0"/>
                </a:lnTo>
                <a:lnTo>
                  <a:pt x="2479932" y="2470632"/>
                </a:lnTo>
                <a:lnTo>
                  <a:pt x="0" y="247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01004" y="5312126"/>
            <a:ext cx="7215155" cy="2056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384"/>
              </a:lnSpc>
            </a:pPr>
            <a:r>
              <a:rPr lang="en-US" sz="7458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OPEN </a:t>
            </a:r>
          </a:p>
          <a:p>
            <a:pPr algn="r">
              <a:lnSpc>
                <a:spcPts val="7384"/>
              </a:lnSpc>
            </a:pPr>
            <a:r>
              <a:rPr lang="en-US" sz="7458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DISCUSSION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97629" y="1309346"/>
            <a:ext cx="12776053" cy="1730977"/>
            <a:chOff x="0" y="0"/>
            <a:chExt cx="3312505" cy="4487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12506" cy="448798"/>
            </a:xfrm>
            <a:custGeom>
              <a:avLst/>
              <a:gdLst/>
              <a:ahLst/>
              <a:cxnLst/>
              <a:rect r="r" b="b" t="t" l="l"/>
              <a:pathLst>
                <a:path h="448798" w="3312506">
                  <a:moveTo>
                    <a:pt x="9696" y="0"/>
                  </a:moveTo>
                  <a:lnTo>
                    <a:pt x="3302810" y="0"/>
                  </a:lnTo>
                  <a:cubicBezTo>
                    <a:pt x="3305382" y="0"/>
                    <a:pt x="3307848" y="1021"/>
                    <a:pt x="3309666" y="2840"/>
                  </a:cubicBezTo>
                  <a:cubicBezTo>
                    <a:pt x="3311484" y="4658"/>
                    <a:pt x="3312506" y="7124"/>
                    <a:pt x="3312506" y="9696"/>
                  </a:cubicBezTo>
                  <a:lnTo>
                    <a:pt x="3312506" y="439103"/>
                  </a:lnTo>
                  <a:cubicBezTo>
                    <a:pt x="3312506" y="441674"/>
                    <a:pt x="3311484" y="444140"/>
                    <a:pt x="3309666" y="445958"/>
                  </a:cubicBezTo>
                  <a:cubicBezTo>
                    <a:pt x="3307848" y="447777"/>
                    <a:pt x="3305382" y="448798"/>
                    <a:pt x="3302810" y="448798"/>
                  </a:cubicBezTo>
                  <a:lnTo>
                    <a:pt x="9696" y="448798"/>
                  </a:lnTo>
                  <a:cubicBezTo>
                    <a:pt x="7124" y="448798"/>
                    <a:pt x="4658" y="447777"/>
                    <a:pt x="2840" y="445958"/>
                  </a:cubicBezTo>
                  <a:cubicBezTo>
                    <a:pt x="1021" y="444140"/>
                    <a:pt x="0" y="441674"/>
                    <a:pt x="0" y="439103"/>
                  </a:cubicBezTo>
                  <a:lnTo>
                    <a:pt x="0" y="9696"/>
                  </a:lnTo>
                  <a:cubicBezTo>
                    <a:pt x="0" y="7124"/>
                    <a:pt x="1021" y="4658"/>
                    <a:pt x="2840" y="2840"/>
                  </a:cubicBezTo>
                  <a:cubicBezTo>
                    <a:pt x="4658" y="1021"/>
                    <a:pt x="7124" y="0"/>
                    <a:pt x="9696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312505" cy="5059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379574" y="-2061340"/>
            <a:ext cx="3491158" cy="3023343"/>
            <a:chOff x="0" y="0"/>
            <a:chExt cx="6350000" cy="549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B9EC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6149463" y="-315423"/>
            <a:ext cx="3264735" cy="2805632"/>
            <a:chOff x="0" y="0"/>
            <a:chExt cx="812800" cy="698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5151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341151" y="1109321"/>
            <a:ext cx="3491158" cy="3023343"/>
            <a:chOff x="0" y="0"/>
            <a:chExt cx="6350000" cy="5499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10878" t="0" r="-10878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6105551" y="2675882"/>
            <a:ext cx="3491158" cy="3023343"/>
            <a:chOff x="0" y="0"/>
            <a:chExt cx="6350000" cy="54991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3"/>
              <a:stretch>
                <a:fillRect l="-14990" t="0" r="-1499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393983" y="4275378"/>
            <a:ext cx="3416370" cy="2935943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5151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105551" y="5847428"/>
            <a:ext cx="3416370" cy="2935943"/>
            <a:chOff x="0" y="0"/>
            <a:chExt cx="812800" cy="6985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0587028" y="-549668"/>
            <a:ext cx="3491158" cy="3023343"/>
            <a:chOff x="0" y="0"/>
            <a:chExt cx="6350000" cy="54991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4"/>
              <a:stretch>
                <a:fillRect l="-14687" t="0" r="-14687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614400" y="3922624"/>
            <a:ext cx="928444" cy="928444"/>
          </a:xfrm>
          <a:custGeom>
            <a:avLst/>
            <a:gdLst/>
            <a:ahLst/>
            <a:cxnLst/>
            <a:rect r="r" b="b" t="t" l="l"/>
            <a:pathLst>
              <a:path h="928444" w="928444">
                <a:moveTo>
                  <a:pt x="0" y="0"/>
                </a:moveTo>
                <a:lnTo>
                  <a:pt x="928444" y="0"/>
                </a:lnTo>
                <a:lnTo>
                  <a:pt x="928444" y="928444"/>
                </a:lnTo>
                <a:lnTo>
                  <a:pt x="0" y="928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14400" y="6153595"/>
            <a:ext cx="928444" cy="928444"/>
          </a:xfrm>
          <a:custGeom>
            <a:avLst/>
            <a:gdLst/>
            <a:ahLst/>
            <a:cxnLst/>
            <a:rect r="r" b="b" t="t" l="l"/>
            <a:pathLst>
              <a:path h="928444" w="928444">
                <a:moveTo>
                  <a:pt x="0" y="0"/>
                </a:moveTo>
                <a:lnTo>
                  <a:pt x="928444" y="0"/>
                </a:lnTo>
                <a:lnTo>
                  <a:pt x="928444" y="928444"/>
                </a:lnTo>
                <a:lnTo>
                  <a:pt x="0" y="9284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14400" y="5038110"/>
            <a:ext cx="928444" cy="928444"/>
          </a:xfrm>
          <a:custGeom>
            <a:avLst/>
            <a:gdLst/>
            <a:ahLst/>
            <a:cxnLst/>
            <a:rect r="r" b="b" t="t" l="l"/>
            <a:pathLst>
              <a:path h="928444" w="928444">
                <a:moveTo>
                  <a:pt x="0" y="0"/>
                </a:moveTo>
                <a:lnTo>
                  <a:pt x="928444" y="0"/>
                </a:lnTo>
                <a:lnTo>
                  <a:pt x="928444" y="928444"/>
                </a:lnTo>
                <a:lnTo>
                  <a:pt x="0" y="928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98722" y="7269081"/>
            <a:ext cx="908544" cy="908544"/>
          </a:xfrm>
          <a:custGeom>
            <a:avLst/>
            <a:gdLst/>
            <a:ahLst/>
            <a:cxnLst/>
            <a:rect r="r" b="b" t="t" l="l"/>
            <a:pathLst>
              <a:path h="908544" w="908544">
                <a:moveTo>
                  <a:pt x="0" y="0"/>
                </a:moveTo>
                <a:lnTo>
                  <a:pt x="908544" y="0"/>
                </a:lnTo>
                <a:lnTo>
                  <a:pt x="908544" y="908544"/>
                </a:lnTo>
                <a:lnTo>
                  <a:pt x="0" y="9085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057434" y="9258300"/>
            <a:ext cx="2479932" cy="2470633"/>
          </a:xfrm>
          <a:custGeom>
            <a:avLst/>
            <a:gdLst/>
            <a:ahLst/>
            <a:cxnLst/>
            <a:rect r="r" b="b" t="t" l="l"/>
            <a:pathLst>
              <a:path h="2470633" w="2479932">
                <a:moveTo>
                  <a:pt x="0" y="0"/>
                </a:moveTo>
                <a:lnTo>
                  <a:pt x="2479932" y="0"/>
                </a:lnTo>
                <a:lnTo>
                  <a:pt x="2479932" y="2470633"/>
                </a:lnTo>
                <a:lnTo>
                  <a:pt x="0" y="24706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819415" y="6475841"/>
            <a:ext cx="14649170" cy="3399596"/>
          </a:xfrm>
          <a:custGeom>
            <a:avLst/>
            <a:gdLst/>
            <a:ahLst/>
            <a:cxnLst/>
            <a:rect r="r" b="b" t="t" l="l"/>
            <a:pathLst>
              <a:path h="3399596" w="14649170">
                <a:moveTo>
                  <a:pt x="0" y="0"/>
                </a:moveTo>
                <a:lnTo>
                  <a:pt x="14649170" y="0"/>
                </a:lnTo>
                <a:lnTo>
                  <a:pt x="14649170" y="3399596"/>
                </a:lnTo>
                <a:lnTo>
                  <a:pt x="0" y="33995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614400" y="1496669"/>
            <a:ext cx="8914394" cy="1365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80"/>
              </a:lnSpc>
            </a:pPr>
            <a:r>
              <a:rPr lang="en-US" sz="907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CONTACT US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973045" y="3823709"/>
            <a:ext cx="4766697" cy="87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855-353-1035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973045" y="4866660"/>
            <a:ext cx="7773083" cy="87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www.hrwisellc.com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973045" y="6092972"/>
            <a:ext cx="7773083" cy="87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gokeefe@hrwisellc.com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973045" y="7243986"/>
            <a:ext cx="10618013" cy="1691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8399 E Indian School Rd., Suite 102</a:t>
            </a:r>
          </a:p>
          <a:p>
            <a:pPr algn="l">
              <a:lnSpc>
                <a:spcPts val="6498"/>
              </a:lnSpc>
            </a:pPr>
            <a:r>
              <a:rPr lang="en-US" sz="464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Scottsdale, AZ 85251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5350" y="2269007"/>
            <a:ext cx="9620933" cy="2275327"/>
            <a:chOff x="0" y="0"/>
            <a:chExt cx="2840973" cy="6718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40973" cy="671883"/>
            </a:xfrm>
            <a:custGeom>
              <a:avLst/>
              <a:gdLst/>
              <a:ahLst/>
              <a:cxnLst/>
              <a:rect r="r" b="b" t="t" l="l"/>
              <a:pathLst>
                <a:path h="671883" w="2840973">
                  <a:moveTo>
                    <a:pt x="12875" y="0"/>
                  </a:moveTo>
                  <a:lnTo>
                    <a:pt x="2828098" y="0"/>
                  </a:lnTo>
                  <a:cubicBezTo>
                    <a:pt x="2831513" y="0"/>
                    <a:pt x="2834788" y="1356"/>
                    <a:pt x="2837202" y="3771"/>
                  </a:cubicBezTo>
                  <a:cubicBezTo>
                    <a:pt x="2839617" y="6186"/>
                    <a:pt x="2840973" y="9460"/>
                    <a:pt x="2840973" y="12875"/>
                  </a:cubicBezTo>
                  <a:lnTo>
                    <a:pt x="2840973" y="659008"/>
                  </a:lnTo>
                  <a:cubicBezTo>
                    <a:pt x="2840973" y="662423"/>
                    <a:pt x="2839617" y="665698"/>
                    <a:pt x="2837202" y="668112"/>
                  </a:cubicBezTo>
                  <a:cubicBezTo>
                    <a:pt x="2834788" y="670527"/>
                    <a:pt x="2831513" y="671883"/>
                    <a:pt x="2828098" y="671883"/>
                  </a:cubicBezTo>
                  <a:lnTo>
                    <a:pt x="12875" y="671883"/>
                  </a:lnTo>
                  <a:cubicBezTo>
                    <a:pt x="9460" y="671883"/>
                    <a:pt x="6186" y="670527"/>
                    <a:pt x="3771" y="668112"/>
                  </a:cubicBezTo>
                  <a:cubicBezTo>
                    <a:pt x="1356" y="665698"/>
                    <a:pt x="0" y="662423"/>
                    <a:pt x="0" y="659008"/>
                  </a:cubicBezTo>
                  <a:lnTo>
                    <a:pt x="0" y="12875"/>
                  </a:lnTo>
                  <a:cubicBezTo>
                    <a:pt x="0" y="9460"/>
                    <a:pt x="1356" y="6186"/>
                    <a:pt x="3771" y="3771"/>
                  </a:cubicBezTo>
                  <a:cubicBezTo>
                    <a:pt x="6186" y="1356"/>
                    <a:pt x="9460" y="0"/>
                    <a:pt x="12875" y="0"/>
                  </a:cubicBez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840973" cy="72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162528" y="2236134"/>
            <a:ext cx="9039101" cy="221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33"/>
              </a:lnSpc>
            </a:pPr>
            <a:r>
              <a:rPr lang="en-US" sz="6977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WELCOME TO OUR PRESENTATION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649633" y="-801557"/>
            <a:ext cx="4910819" cy="4220235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4509886" y="1436933"/>
            <a:ext cx="5355319" cy="4637707"/>
            <a:chOff x="0" y="0"/>
            <a:chExt cx="6350000" cy="5499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14950" t="0" r="-1495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637113" y="-3041250"/>
            <a:ext cx="4910819" cy="4220235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86204" y="4720355"/>
            <a:ext cx="9144000" cy="3689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Ethical Governance for Housing Authority Board Members</a:t>
            </a:r>
          </a:p>
          <a:p>
            <a:pPr algn="l">
              <a:lnSpc>
                <a:spcPts val="7139"/>
              </a:lnSpc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341472" y="370047"/>
            <a:ext cx="4210323" cy="6419139"/>
            <a:chOff x="0" y="0"/>
            <a:chExt cx="3585346" cy="54662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585346" cy="5466286"/>
            </a:xfrm>
            <a:custGeom>
              <a:avLst/>
              <a:gdLst/>
              <a:ahLst/>
              <a:cxnLst/>
              <a:rect r="r" b="b" t="t" l="l"/>
              <a:pathLst>
                <a:path h="5466286" w="3585346">
                  <a:moveTo>
                    <a:pt x="3421516" y="0"/>
                  </a:moveTo>
                  <a:lnTo>
                    <a:pt x="0" y="0"/>
                  </a:lnTo>
                  <a:lnTo>
                    <a:pt x="0" y="5466286"/>
                  </a:lnTo>
                  <a:lnTo>
                    <a:pt x="76200" y="5466286"/>
                  </a:lnTo>
                  <a:lnTo>
                    <a:pt x="76200" y="76200"/>
                  </a:lnTo>
                  <a:lnTo>
                    <a:pt x="3585346" y="76200"/>
                  </a:lnTo>
                  <a:lnTo>
                    <a:pt x="3585346" y="0"/>
                  </a:lnTo>
                  <a:close/>
                </a:path>
              </a:pathLst>
            </a:custGeom>
            <a:solidFill>
              <a:srgbClr val="029BD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10800000">
            <a:off x="11865513" y="7751113"/>
            <a:ext cx="6070024" cy="2019359"/>
            <a:chOff x="0" y="0"/>
            <a:chExt cx="5168994" cy="171960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168994" cy="1719607"/>
            </a:xfrm>
            <a:custGeom>
              <a:avLst/>
              <a:gdLst/>
              <a:ahLst/>
              <a:cxnLst/>
              <a:rect r="r" b="b" t="t" l="l"/>
              <a:pathLst>
                <a:path h="1719607" w="5168994">
                  <a:moveTo>
                    <a:pt x="5005164" y="0"/>
                  </a:moveTo>
                  <a:lnTo>
                    <a:pt x="0" y="0"/>
                  </a:lnTo>
                  <a:lnTo>
                    <a:pt x="0" y="1719607"/>
                  </a:lnTo>
                  <a:lnTo>
                    <a:pt x="76200" y="1719607"/>
                  </a:lnTo>
                  <a:lnTo>
                    <a:pt x="76200" y="76200"/>
                  </a:lnTo>
                  <a:lnTo>
                    <a:pt x="5168994" y="76200"/>
                  </a:lnTo>
                  <a:lnTo>
                    <a:pt x="5168994" y="0"/>
                  </a:lnTo>
                  <a:close/>
                </a:path>
              </a:pathLst>
            </a:custGeom>
            <a:solidFill>
              <a:srgbClr val="029BDC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169140" y="9438019"/>
            <a:ext cx="3225149" cy="3213055"/>
          </a:xfrm>
          <a:custGeom>
            <a:avLst/>
            <a:gdLst/>
            <a:ahLst/>
            <a:cxnLst/>
            <a:rect r="r" b="b" t="t" l="l"/>
            <a:pathLst>
              <a:path h="3213055" w="3225149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4077260" y="2694838"/>
            <a:ext cx="5659888" cy="4901463"/>
            <a:chOff x="0" y="0"/>
            <a:chExt cx="6350000" cy="549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14950" t="0" r="-1495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077260" y="7801712"/>
            <a:ext cx="5659888" cy="486396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077260" y="-2378679"/>
            <a:ext cx="5659888" cy="4863966"/>
            <a:chOff x="0" y="0"/>
            <a:chExt cx="812800" cy="698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3357542" y="459209"/>
            <a:ext cx="15390304" cy="1614317"/>
            <a:chOff x="0" y="0"/>
            <a:chExt cx="4053413" cy="4251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53413" cy="425170"/>
            </a:xfrm>
            <a:custGeom>
              <a:avLst/>
              <a:gdLst/>
              <a:ahLst/>
              <a:cxnLst/>
              <a:rect r="r" b="b" t="t" l="l"/>
              <a:pathLst>
                <a:path h="425170" w="4053413">
                  <a:moveTo>
                    <a:pt x="4024" y="0"/>
                  </a:moveTo>
                  <a:lnTo>
                    <a:pt x="4049389" y="0"/>
                  </a:lnTo>
                  <a:cubicBezTo>
                    <a:pt x="4051612" y="0"/>
                    <a:pt x="4053413" y="1802"/>
                    <a:pt x="4053413" y="4024"/>
                  </a:cubicBezTo>
                  <a:lnTo>
                    <a:pt x="4053413" y="421146"/>
                  </a:lnTo>
                  <a:cubicBezTo>
                    <a:pt x="4053413" y="423368"/>
                    <a:pt x="4051612" y="425170"/>
                    <a:pt x="4049389" y="425170"/>
                  </a:cubicBezTo>
                  <a:lnTo>
                    <a:pt x="4024" y="425170"/>
                  </a:lnTo>
                  <a:cubicBezTo>
                    <a:pt x="1802" y="425170"/>
                    <a:pt x="0" y="423368"/>
                    <a:pt x="0" y="421146"/>
                  </a:cubicBezTo>
                  <a:lnTo>
                    <a:pt x="0" y="4024"/>
                  </a:lnTo>
                  <a:cubicBezTo>
                    <a:pt x="0" y="1802"/>
                    <a:pt x="1802" y="0"/>
                    <a:pt x="4024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053413" cy="482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169140" y="9438019"/>
            <a:ext cx="3225149" cy="3213055"/>
          </a:xfrm>
          <a:custGeom>
            <a:avLst/>
            <a:gdLst/>
            <a:ahLst/>
            <a:cxnLst/>
            <a:rect r="r" b="b" t="t" l="l"/>
            <a:pathLst>
              <a:path h="3213055" w="3225149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45683" y="622569"/>
            <a:ext cx="11200688" cy="1297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49"/>
              </a:lnSpc>
            </a:pPr>
            <a:r>
              <a:rPr lang="en-US" sz="8636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INTRODUCTION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5683" y="3402780"/>
            <a:ext cx="12488502" cy="3666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7"/>
              </a:lnSpc>
            </a:pPr>
            <a:r>
              <a:rPr lang="en-US" sz="4433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Ethical Governance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Purpose: </a:t>
            </a: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Explore the ethical and legal framework governing board members.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Objectives:</a:t>
            </a: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Equip board members with tools to navigate oversight duties, ensure accountability, and respect sovereignty.</a:t>
            </a:r>
          </a:p>
          <a:p>
            <a:pPr algn="ctr">
              <a:lnSpc>
                <a:spcPts val="4396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99259" y="928059"/>
            <a:ext cx="7791214" cy="2275327"/>
            <a:chOff x="0" y="0"/>
            <a:chExt cx="2300674" cy="6718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00674" cy="671883"/>
            </a:xfrm>
            <a:custGeom>
              <a:avLst/>
              <a:gdLst/>
              <a:ahLst/>
              <a:cxnLst/>
              <a:rect r="r" b="b" t="t" l="l"/>
              <a:pathLst>
                <a:path h="671883" w="2300674">
                  <a:moveTo>
                    <a:pt x="15899" y="0"/>
                  </a:moveTo>
                  <a:lnTo>
                    <a:pt x="2284775" y="0"/>
                  </a:lnTo>
                  <a:cubicBezTo>
                    <a:pt x="2293556" y="0"/>
                    <a:pt x="2300674" y="7118"/>
                    <a:pt x="2300674" y="15899"/>
                  </a:cubicBezTo>
                  <a:lnTo>
                    <a:pt x="2300674" y="655985"/>
                  </a:lnTo>
                  <a:cubicBezTo>
                    <a:pt x="2300674" y="664765"/>
                    <a:pt x="2293556" y="671883"/>
                    <a:pt x="2284775" y="671883"/>
                  </a:cubicBezTo>
                  <a:lnTo>
                    <a:pt x="15899" y="671883"/>
                  </a:lnTo>
                  <a:cubicBezTo>
                    <a:pt x="7118" y="671883"/>
                    <a:pt x="0" y="664765"/>
                    <a:pt x="0" y="655985"/>
                  </a:cubicBezTo>
                  <a:lnTo>
                    <a:pt x="0" y="15899"/>
                  </a:lnTo>
                  <a:cubicBezTo>
                    <a:pt x="0" y="7118"/>
                    <a:pt x="7118" y="0"/>
                    <a:pt x="15899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00674" cy="72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884517" y="1325500"/>
            <a:ext cx="6593326" cy="21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6"/>
              </a:lnSpc>
            </a:pPr>
            <a:r>
              <a:rPr lang="en-US" sz="52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UNDERSTANDING BOARD AUTHORITY</a:t>
            </a:r>
          </a:p>
          <a:p>
            <a:pPr algn="ctr">
              <a:lnSpc>
                <a:spcPts val="524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3155890" y="-498170"/>
            <a:ext cx="3536383" cy="3039079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5151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5935739" y="1113812"/>
            <a:ext cx="3856476" cy="3339709"/>
            <a:chOff x="0" y="0"/>
            <a:chExt cx="6350000" cy="5499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0" t="-32481" r="0" b="-3248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027358" y="-2111020"/>
            <a:ext cx="3536383" cy="3039079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242437" y="-2111020"/>
            <a:ext cx="3536383" cy="3039079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-1402484" y="1113812"/>
            <a:ext cx="3856476" cy="3339709"/>
            <a:chOff x="0" y="0"/>
            <a:chExt cx="6350000" cy="5499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0" t="-32481" r="0" b="-32481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70086" y="-526745"/>
            <a:ext cx="3536383" cy="3039079"/>
            <a:chOff x="0" y="0"/>
            <a:chExt cx="812800" cy="6985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5151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116709" y="3695700"/>
            <a:ext cx="14006958" cy="515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The Role of the Board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Governing Oversight:</a:t>
            </a:r>
            <a:r>
              <a:rPr lang="en-US"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Setting policies and monitoring compliance.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Independent Role:</a:t>
            </a:r>
            <a:r>
              <a:rPr lang="en-US"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Distinguishing between governance and day-to-day operations.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Supporting Mission:</a:t>
            </a:r>
            <a:r>
              <a:rPr lang="en-US"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Focus on safe, affordable housing and sustainable programs.</a:t>
            </a:r>
          </a:p>
          <a:p>
            <a:pPr algn="just">
              <a:lnSpc>
                <a:spcPts val="5040"/>
              </a:lnSpc>
            </a:pPr>
          </a:p>
        </p:txBody>
      </p:sp>
      <p:sp>
        <p:nvSpPr>
          <p:cNvPr name="AutoShape 23" id="23"/>
          <p:cNvSpPr/>
          <p:nvPr/>
        </p:nvSpPr>
        <p:spPr>
          <a:xfrm rot="0">
            <a:off x="-172221" y="9610725"/>
            <a:ext cx="483441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4" id="24"/>
          <p:cNvSpPr txBox="true"/>
          <p:nvPr/>
        </p:nvSpPr>
        <p:spPr>
          <a:xfrm rot="0">
            <a:off x="5299259" y="9172892"/>
            <a:ext cx="7262782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spc="343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www.hrwisellc.com</a:t>
            </a:r>
          </a:p>
        </p:txBody>
      </p:sp>
      <p:sp>
        <p:nvSpPr>
          <p:cNvPr name="AutoShape 25" id="25"/>
          <p:cNvSpPr/>
          <p:nvPr/>
        </p:nvSpPr>
        <p:spPr>
          <a:xfrm rot="0">
            <a:off x="13453584" y="9563100"/>
            <a:ext cx="483441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17211675" y="5143500"/>
            <a:ext cx="1917658" cy="1910467"/>
          </a:xfrm>
          <a:custGeom>
            <a:avLst/>
            <a:gdLst/>
            <a:ahLst/>
            <a:cxnLst/>
            <a:rect r="r" b="b" t="t" l="l"/>
            <a:pathLst>
              <a:path h="1910467" w="1917658">
                <a:moveTo>
                  <a:pt x="0" y="0"/>
                </a:moveTo>
                <a:lnTo>
                  <a:pt x="1917658" y="0"/>
                </a:lnTo>
                <a:lnTo>
                  <a:pt x="1917658" y="1910467"/>
                </a:lnTo>
                <a:lnTo>
                  <a:pt x="0" y="19104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-888958" y="5143500"/>
            <a:ext cx="1917658" cy="1910467"/>
          </a:xfrm>
          <a:custGeom>
            <a:avLst/>
            <a:gdLst/>
            <a:ahLst/>
            <a:cxnLst/>
            <a:rect r="r" b="b" t="t" l="l"/>
            <a:pathLst>
              <a:path h="1910467" w="1917658">
                <a:moveTo>
                  <a:pt x="0" y="0"/>
                </a:moveTo>
                <a:lnTo>
                  <a:pt x="1917658" y="0"/>
                </a:lnTo>
                <a:lnTo>
                  <a:pt x="1917658" y="1910467"/>
                </a:lnTo>
                <a:lnTo>
                  <a:pt x="0" y="19104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99259" y="893158"/>
            <a:ext cx="9901408" cy="1333084"/>
            <a:chOff x="0" y="0"/>
            <a:chExt cx="2923795" cy="3936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3795" cy="393648"/>
            </a:xfrm>
            <a:custGeom>
              <a:avLst/>
              <a:gdLst/>
              <a:ahLst/>
              <a:cxnLst/>
              <a:rect r="r" b="b" t="t" l="l"/>
              <a:pathLst>
                <a:path h="393648" w="2923795">
                  <a:moveTo>
                    <a:pt x="12510" y="0"/>
                  </a:moveTo>
                  <a:lnTo>
                    <a:pt x="2911285" y="0"/>
                  </a:lnTo>
                  <a:cubicBezTo>
                    <a:pt x="2918194" y="0"/>
                    <a:pt x="2923795" y="5601"/>
                    <a:pt x="2923795" y="12510"/>
                  </a:cubicBezTo>
                  <a:lnTo>
                    <a:pt x="2923795" y="381137"/>
                  </a:lnTo>
                  <a:cubicBezTo>
                    <a:pt x="2923795" y="388046"/>
                    <a:pt x="2918194" y="393648"/>
                    <a:pt x="2911285" y="393648"/>
                  </a:cubicBezTo>
                  <a:lnTo>
                    <a:pt x="12510" y="393648"/>
                  </a:lnTo>
                  <a:cubicBezTo>
                    <a:pt x="9192" y="393648"/>
                    <a:pt x="6010" y="392330"/>
                    <a:pt x="3664" y="389983"/>
                  </a:cubicBezTo>
                  <a:cubicBezTo>
                    <a:pt x="1318" y="387637"/>
                    <a:pt x="0" y="384455"/>
                    <a:pt x="0" y="381137"/>
                  </a:cubicBezTo>
                  <a:lnTo>
                    <a:pt x="0" y="12510"/>
                  </a:lnTo>
                  <a:cubicBezTo>
                    <a:pt x="0" y="5601"/>
                    <a:pt x="5601" y="0"/>
                    <a:pt x="12510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923795" cy="450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575484" y="1058694"/>
            <a:ext cx="9312781" cy="992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7"/>
              </a:lnSpc>
            </a:pPr>
            <a:r>
              <a:rPr lang="en-US" sz="6482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SOVEREIGN IMMUNITY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785573" y="-2207463"/>
            <a:ext cx="2976229" cy="2557697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01E1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920269" y="506564"/>
            <a:ext cx="3245620" cy="2810707"/>
            <a:chOff x="0" y="0"/>
            <a:chExt cx="6350000" cy="5499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14929" t="0" r="-14929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56089" y="-1025751"/>
            <a:ext cx="3335294" cy="2866268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13759" y="3460146"/>
            <a:ext cx="3743886" cy="3217402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656089" y="1988117"/>
            <a:ext cx="3344819" cy="2896613"/>
            <a:chOff x="0" y="0"/>
            <a:chExt cx="6350000" cy="5499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3"/>
              <a:stretch>
                <a:fillRect l="-14950" t="0" r="-14950" b="0"/>
              </a:stretch>
            </a:blipFill>
          </p:spPr>
        </p:sp>
      </p:grpSp>
      <p:sp>
        <p:nvSpPr>
          <p:cNvPr name="AutoShape 19" id="19"/>
          <p:cNvSpPr/>
          <p:nvPr/>
        </p:nvSpPr>
        <p:spPr>
          <a:xfrm rot="0">
            <a:off x="13453584" y="9563100"/>
            <a:ext cx="483441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0" id="20"/>
          <p:cNvSpPr txBox="true"/>
          <p:nvPr/>
        </p:nvSpPr>
        <p:spPr>
          <a:xfrm rot="0">
            <a:off x="5299259" y="9172892"/>
            <a:ext cx="7262782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spc="343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www.hrwisellc.com</a:t>
            </a:r>
          </a:p>
        </p:txBody>
      </p:sp>
      <p:sp>
        <p:nvSpPr>
          <p:cNvPr name="AutoShape 21" id="21"/>
          <p:cNvSpPr/>
          <p:nvPr/>
        </p:nvSpPr>
        <p:spPr>
          <a:xfrm rot="0">
            <a:off x="-172221" y="9610725"/>
            <a:ext cx="483441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5575484" y="2632076"/>
            <a:ext cx="11664766" cy="6144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Protections and Limitations of Sovereign Immunity</a:t>
            </a:r>
          </a:p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Sovereign immunity shields tribal entities from external lawsuits.</a:t>
            </a:r>
          </a:p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Limitations:</a:t>
            </a:r>
          </a:p>
          <a:p>
            <a:pPr algn="just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Individual board member liability for personal malfeasance or gross negligence.</a:t>
            </a:r>
          </a:p>
          <a:p>
            <a:pPr algn="just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Contractual waivers may expose housing authorities under specific conditions.</a:t>
            </a:r>
          </a:p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Best Practice: </a:t>
            </a: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Explicit provisions in bylaws outlining immunity boundaries and indemnification protections.</a:t>
            </a:r>
          </a:p>
          <a:p>
            <a:pPr algn="just">
              <a:lnSpc>
                <a:spcPts val="3822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7240250" y="-426966"/>
            <a:ext cx="1917658" cy="1910467"/>
          </a:xfrm>
          <a:custGeom>
            <a:avLst/>
            <a:gdLst/>
            <a:ahLst/>
            <a:cxnLst/>
            <a:rect r="r" b="b" t="t" l="l"/>
            <a:pathLst>
              <a:path h="1910467" w="1917658">
                <a:moveTo>
                  <a:pt x="0" y="0"/>
                </a:moveTo>
                <a:lnTo>
                  <a:pt x="1917658" y="0"/>
                </a:lnTo>
                <a:lnTo>
                  <a:pt x="1917658" y="1910466"/>
                </a:lnTo>
                <a:lnTo>
                  <a:pt x="0" y="1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05908" y="1028700"/>
            <a:ext cx="10076184" cy="1595248"/>
            <a:chOff x="0" y="0"/>
            <a:chExt cx="2975405" cy="4710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75405" cy="471062"/>
            </a:xfrm>
            <a:custGeom>
              <a:avLst/>
              <a:gdLst/>
              <a:ahLst/>
              <a:cxnLst/>
              <a:rect r="r" b="b" t="t" l="l"/>
              <a:pathLst>
                <a:path h="471062" w="2975405">
                  <a:moveTo>
                    <a:pt x="12293" y="0"/>
                  </a:moveTo>
                  <a:lnTo>
                    <a:pt x="2963112" y="0"/>
                  </a:lnTo>
                  <a:cubicBezTo>
                    <a:pt x="2969901" y="0"/>
                    <a:pt x="2975405" y="5504"/>
                    <a:pt x="2975405" y="12293"/>
                  </a:cubicBezTo>
                  <a:lnTo>
                    <a:pt x="2975405" y="458769"/>
                  </a:lnTo>
                  <a:cubicBezTo>
                    <a:pt x="2975405" y="465558"/>
                    <a:pt x="2969901" y="471062"/>
                    <a:pt x="2963112" y="471062"/>
                  </a:cubicBezTo>
                  <a:lnTo>
                    <a:pt x="12293" y="471062"/>
                  </a:lnTo>
                  <a:cubicBezTo>
                    <a:pt x="5504" y="471062"/>
                    <a:pt x="0" y="465558"/>
                    <a:pt x="0" y="458769"/>
                  </a:cubicBezTo>
                  <a:lnTo>
                    <a:pt x="0" y="12293"/>
                  </a:lnTo>
                  <a:cubicBezTo>
                    <a:pt x="0" y="5504"/>
                    <a:pt x="5504" y="0"/>
                    <a:pt x="12293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975405" cy="528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488535" y="3534799"/>
            <a:ext cx="3743886" cy="3217402"/>
            <a:chOff x="0" y="0"/>
            <a:chExt cx="812800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010395" y="3534799"/>
            <a:ext cx="3743886" cy="3217402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597838" y="1190319"/>
            <a:ext cx="9092325" cy="223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BOARD MEMBER RESPONSIBILITIES</a:t>
            </a:r>
          </a:p>
          <a:p>
            <a:pPr algn="ctr">
              <a:lnSpc>
                <a:spcPts val="5544"/>
              </a:lnSpc>
            </a:pPr>
          </a:p>
        </p:txBody>
      </p:sp>
      <p:sp>
        <p:nvSpPr>
          <p:cNvPr name="AutoShape 12" id="12"/>
          <p:cNvSpPr/>
          <p:nvPr/>
        </p:nvSpPr>
        <p:spPr>
          <a:xfrm rot="0">
            <a:off x="13453584" y="9563100"/>
            <a:ext cx="483441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5299259" y="9172892"/>
            <a:ext cx="7262782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spc="343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www.hrwisellc.com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-172221" y="9610725"/>
            <a:ext cx="483441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7240250" y="-426966"/>
            <a:ext cx="1917658" cy="1910467"/>
          </a:xfrm>
          <a:custGeom>
            <a:avLst/>
            <a:gdLst/>
            <a:ahLst/>
            <a:cxnLst/>
            <a:rect r="r" b="b" t="t" l="l"/>
            <a:pathLst>
              <a:path h="1910467" w="1917658">
                <a:moveTo>
                  <a:pt x="0" y="0"/>
                </a:moveTo>
                <a:lnTo>
                  <a:pt x="1917658" y="0"/>
                </a:lnTo>
                <a:lnTo>
                  <a:pt x="1917658" y="1910466"/>
                </a:lnTo>
                <a:lnTo>
                  <a:pt x="0" y="1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821650" y="-426966"/>
            <a:ext cx="1917658" cy="1910467"/>
          </a:xfrm>
          <a:custGeom>
            <a:avLst/>
            <a:gdLst/>
            <a:ahLst/>
            <a:cxnLst/>
            <a:rect r="r" b="b" t="t" l="l"/>
            <a:pathLst>
              <a:path h="1910467" w="1917658">
                <a:moveTo>
                  <a:pt x="0" y="0"/>
                </a:moveTo>
                <a:lnTo>
                  <a:pt x="1917658" y="0"/>
                </a:lnTo>
                <a:lnTo>
                  <a:pt x="1917658" y="1910466"/>
                </a:lnTo>
                <a:lnTo>
                  <a:pt x="0" y="1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689171" y="2812993"/>
            <a:ext cx="12887404" cy="618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4"/>
              </a:lnSpc>
            </a:pPr>
            <a:r>
              <a:rPr lang="en-US" sz="3202" b="true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Board Member Responsibilities</a:t>
            </a:r>
          </a:p>
          <a:p>
            <a:pPr algn="just" marL="691523" indent="-345762" lvl="1">
              <a:lnSpc>
                <a:spcPts val="4484"/>
              </a:lnSpc>
              <a:buFont typeface="Arial"/>
              <a:buChar char="•"/>
            </a:pPr>
            <a:r>
              <a:rPr lang="en-US" b="true" sz="3202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Fiduciary Duty: </a:t>
            </a:r>
            <a:r>
              <a:rPr lang="en-US" sz="320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 in the best interest of the housing authority and its beneficiaries.</a:t>
            </a:r>
          </a:p>
          <a:p>
            <a:pPr algn="just" marL="691523" indent="-345762" lvl="1">
              <a:lnSpc>
                <a:spcPts val="4484"/>
              </a:lnSpc>
              <a:buFont typeface="Arial"/>
              <a:buChar char="•"/>
            </a:pPr>
            <a:r>
              <a:rPr lang="en-US" b="true" sz="3202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Conflicts of Interest: </a:t>
            </a:r>
            <a:r>
              <a:rPr lang="en-US" sz="320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Disclose and recuse when personal or financial interests are at play.</a:t>
            </a:r>
          </a:p>
          <a:p>
            <a:pPr algn="just" marL="691523" indent="-345762" lvl="1">
              <a:lnSpc>
                <a:spcPts val="4484"/>
              </a:lnSpc>
              <a:buFont typeface="Arial"/>
              <a:buChar char="•"/>
            </a:pPr>
            <a:r>
              <a:rPr lang="en-US" b="true" sz="3202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Oversight Duties: </a:t>
            </a:r>
            <a:r>
              <a:rPr lang="en-US" sz="320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Ensuring compliance with:</a:t>
            </a:r>
          </a:p>
          <a:p>
            <a:pPr algn="just" marL="1383047" indent="-461016" lvl="2">
              <a:lnSpc>
                <a:spcPts val="4484"/>
              </a:lnSpc>
              <a:buFont typeface="Arial"/>
              <a:buChar char="⚬"/>
            </a:pPr>
            <a:r>
              <a:rPr lang="en-US" sz="320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Financial reporting standards.</a:t>
            </a:r>
          </a:p>
          <a:p>
            <a:pPr algn="just" marL="1383047" indent="-461016" lvl="2">
              <a:lnSpc>
                <a:spcPts val="4484"/>
              </a:lnSpc>
              <a:buFont typeface="Arial"/>
              <a:buChar char="⚬"/>
            </a:pPr>
            <a:r>
              <a:rPr lang="en-US" sz="320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Regulatory requirements (e.g., HUD or other funding entities).</a:t>
            </a:r>
          </a:p>
          <a:p>
            <a:pPr algn="just" marL="691523" indent="-345762" lvl="1">
              <a:lnSpc>
                <a:spcPts val="4484"/>
              </a:lnSpc>
              <a:buFont typeface="Arial"/>
              <a:buChar char="•"/>
            </a:pPr>
            <a:r>
              <a:rPr lang="en-US" b="true" sz="3202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Transparency:</a:t>
            </a:r>
            <a:r>
              <a:rPr lang="en-US" sz="320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Regular public updates and adherence to governance policies.</a:t>
            </a:r>
          </a:p>
          <a:p>
            <a:pPr algn="just">
              <a:lnSpc>
                <a:spcPts val="406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31171" y="1325890"/>
            <a:ext cx="11515986" cy="1633729"/>
            <a:chOff x="0" y="0"/>
            <a:chExt cx="3320468" cy="4710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20468" cy="471062"/>
            </a:xfrm>
            <a:custGeom>
              <a:avLst/>
              <a:gdLst/>
              <a:ahLst/>
              <a:cxnLst/>
              <a:rect r="r" b="b" t="t" l="l"/>
              <a:pathLst>
                <a:path h="471062" w="3320468">
                  <a:moveTo>
                    <a:pt x="10756" y="0"/>
                  </a:moveTo>
                  <a:lnTo>
                    <a:pt x="3309712" y="0"/>
                  </a:lnTo>
                  <a:cubicBezTo>
                    <a:pt x="3312564" y="0"/>
                    <a:pt x="3315301" y="1133"/>
                    <a:pt x="3317318" y="3150"/>
                  </a:cubicBezTo>
                  <a:cubicBezTo>
                    <a:pt x="3319335" y="5168"/>
                    <a:pt x="3320468" y="7904"/>
                    <a:pt x="3320468" y="10756"/>
                  </a:cubicBezTo>
                  <a:lnTo>
                    <a:pt x="3320468" y="460306"/>
                  </a:lnTo>
                  <a:cubicBezTo>
                    <a:pt x="3320468" y="466246"/>
                    <a:pt x="3315652" y="471062"/>
                    <a:pt x="3309712" y="471062"/>
                  </a:cubicBezTo>
                  <a:lnTo>
                    <a:pt x="10756" y="471062"/>
                  </a:lnTo>
                  <a:cubicBezTo>
                    <a:pt x="7904" y="471062"/>
                    <a:pt x="5168" y="469929"/>
                    <a:pt x="3150" y="467912"/>
                  </a:cubicBezTo>
                  <a:cubicBezTo>
                    <a:pt x="1133" y="465895"/>
                    <a:pt x="0" y="463159"/>
                    <a:pt x="0" y="460306"/>
                  </a:cubicBezTo>
                  <a:lnTo>
                    <a:pt x="0" y="10756"/>
                  </a:lnTo>
                  <a:cubicBezTo>
                    <a:pt x="0" y="4816"/>
                    <a:pt x="4816" y="0"/>
                    <a:pt x="10756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320468" cy="528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737308" y="1491527"/>
            <a:ext cx="9303710" cy="21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6"/>
              </a:lnSpc>
            </a:pPr>
            <a:r>
              <a:rPr lang="en-US" sz="52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GOVERNANCE VS. OPERATIONS</a:t>
            </a:r>
          </a:p>
          <a:p>
            <a:pPr algn="ctr">
              <a:lnSpc>
                <a:spcPts val="5246"/>
              </a:lnSpc>
            </a:pP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-1573381" y="3120081"/>
            <a:ext cx="4677751" cy="4050932"/>
            <a:chOff x="0" y="0"/>
            <a:chExt cx="6350000" cy="5499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14929" t="0" r="-14929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1573381" y="-910426"/>
            <a:ext cx="4483620" cy="3853111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527167" y="7344315"/>
            <a:ext cx="4483620" cy="3853111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631171" y="3035343"/>
            <a:ext cx="12251336" cy="6182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b="true" sz="27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Role Definition:</a:t>
            </a:r>
          </a:p>
          <a:p>
            <a:pPr algn="just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Board’s responsibility is to establish policies, set strategic goals, and oversee organizational performance.</a:t>
            </a:r>
          </a:p>
          <a:p>
            <a:pPr algn="just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Day-to-day operational tasks, such as managing staff or executing specific projects, are under the purview of housing authority staff.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b="true" sz="27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When to Interject:</a:t>
            </a:r>
          </a:p>
          <a:p>
            <a:pPr algn="just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Board may step into operational matters only when there is evidence of policy violations, legal concerns, or performance failures.</a:t>
            </a:r>
          </a:p>
          <a:p>
            <a:pPr algn="just" marL="1165866" indent="-388622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Investigate within the framework of established protocols and bylaws.</a:t>
            </a:r>
          </a:p>
          <a:p>
            <a:pPr algn="just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b="true" sz="27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Best Practice: </a:t>
            </a:r>
            <a:r>
              <a:rPr lang="en-US" sz="2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Maintain a balance between oversight and operational independence by fostering clear communication and accountability structures.</a:t>
            </a:r>
          </a:p>
          <a:p>
            <a:pPr algn="just">
              <a:lnSpc>
                <a:spcPts val="3430"/>
              </a:lnSpc>
            </a:pPr>
          </a:p>
        </p:txBody>
      </p:sp>
      <p:grpSp>
        <p:nvGrpSpPr>
          <p:cNvPr name="Group 15" id="15"/>
          <p:cNvGrpSpPr/>
          <p:nvPr/>
        </p:nvGrpSpPr>
        <p:grpSpPr>
          <a:xfrm rot="-10800000">
            <a:off x="11865513" y="7751113"/>
            <a:ext cx="6070024" cy="2019359"/>
            <a:chOff x="0" y="0"/>
            <a:chExt cx="5168994" cy="171960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168994" cy="1719607"/>
            </a:xfrm>
            <a:custGeom>
              <a:avLst/>
              <a:gdLst/>
              <a:ahLst/>
              <a:cxnLst/>
              <a:rect r="r" b="b" t="t" l="l"/>
              <a:pathLst>
                <a:path h="1719607" w="5168994">
                  <a:moveTo>
                    <a:pt x="5005164" y="0"/>
                  </a:moveTo>
                  <a:lnTo>
                    <a:pt x="0" y="0"/>
                  </a:lnTo>
                  <a:lnTo>
                    <a:pt x="0" y="1719607"/>
                  </a:lnTo>
                  <a:lnTo>
                    <a:pt x="76200" y="1719607"/>
                  </a:lnTo>
                  <a:lnTo>
                    <a:pt x="76200" y="76200"/>
                  </a:lnTo>
                  <a:lnTo>
                    <a:pt x="5168994" y="76200"/>
                  </a:lnTo>
                  <a:lnTo>
                    <a:pt x="5168994" y="0"/>
                  </a:lnTo>
                  <a:close/>
                </a:path>
              </a:pathLst>
            </a:custGeom>
            <a:solidFill>
              <a:srgbClr val="029BDC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4678796" y="9285014"/>
            <a:ext cx="7262782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spc="343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www.hrwisellc.com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7259300" y="-550791"/>
            <a:ext cx="2401969" cy="2392962"/>
          </a:xfrm>
          <a:custGeom>
            <a:avLst/>
            <a:gdLst/>
            <a:ahLst/>
            <a:cxnLst/>
            <a:rect r="r" b="b" t="t" l="l"/>
            <a:pathLst>
              <a:path h="2392962" w="2401969">
                <a:moveTo>
                  <a:pt x="0" y="0"/>
                </a:moveTo>
                <a:lnTo>
                  <a:pt x="2401969" y="0"/>
                </a:lnTo>
                <a:lnTo>
                  <a:pt x="2401969" y="2392962"/>
                </a:lnTo>
                <a:lnTo>
                  <a:pt x="0" y="2392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07220" y="1028700"/>
            <a:ext cx="8473560" cy="1909136"/>
            <a:chOff x="0" y="0"/>
            <a:chExt cx="3094292" cy="697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4292" cy="697159"/>
            </a:xfrm>
            <a:custGeom>
              <a:avLst/>
              <a:gdLst/>
              <a:ahLst/>
              <a:cxnLst/>
              <a:rect r="r" b="b" t="t" l="l"/>
              <a:pathLst>
                <a:path h="697159" w="3094292">
                  <a:moveTo>
                    <a:pt x="14618" y="0"/>
                  </a:moveTo>
                  <a:lnTo>
                    <a:pt x="3079673" y="0"/>
                  </a:lnTo>
                  <a:cubicBezTo>
                    <a:pt x="3087747" y="0"/>
                    <a:pt x="3094292" y="6545"/>
                    <a:pt x="3094292" y="14618"/>
                  </a:cubicBezTo>
                  <a:lnTo>
                    <a:pt x="3094292" y="682541"/>
                  </a:lnTo>
                  <a:cubicBezTo>
                    <a:pt x="3094292" y="686418"/>
                    <a:pt x="3092751" y="690136"/>
                    <a:pt x="3090010" y="692878"/>
                  </a:cubicBezTo>
                  <a:cubicBezTo>
                    <a:pt x="3087268" y="695619"/>
                    <a:pt x="3083550" y="697159"/>
                    <a:pt x="3079673" y="697159"/>
                  </a:cubicBezTo>
                  <a:lnTo>
                    <a:pt x="14618" y="697159"/>
                  </a:lnTo>
                  <a:cubicBezTo>
                    <a:pt x="6545" y="697159"/>
                    <a:pt x="0" y="690614"/>
                    <a:pt x="0" y="682541"/>
                  </a:cubicBezTo>
                  <a:lnTo>
                    <a:pt x="0" y="14618"/>
                  </a:lnTo>
                  <a:cubicBezTo>
                    <a:pt x="0" y="10741"/>
                    <a:pt x="1540" y="7023"/>
                    <a:pt x="4282" y="4282"/>
                  </a:cubicBezTo>
                  <a:cubicBezTo>
                    <a:pt x="7023" y="1540"/>
                    <a:pt x="10741" y="0"/>
                    <a:pt x="14618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094292" cy="754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224149" y="1092013"/>
            <a:ext cx="7872610" cy="2700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1"/>
              </a:lnSpc>
            </a:pPr>
            <a:r>
              <a:rPr lang="en-US" sz="4647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POTENTIAL CONSEQUENCES OF MALFEASANCE</a:t>
            </a:r>
          </a:p>
          <a:p>
            <a:pPr algn="ctr">
              <a:lnSpc>
                <a:spcPts val="6383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4715194" y="-248465"/>
            <a:ext cx="2705457" cy="2325002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01E1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6841876" y="984758"/>
            <a:ext cx="2950339" cy="2554994"/>
            <a:chOff x="0" y="0"/>
            <a:chExt cx="6350000" cy="5499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0" t="-32481" r="0" b="-3248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911968" y="-1482352"/>
            <a:ext cx="2705457" cy="2325002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287635" y="-1433117"/>
            <a:ext cx="2605066" cy="2238729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-1405533" y="942446"/>
            <a:ext cx="2840862" cy="2460187"/>
            <a:chOff x="0" y="0"/>
            <a:chExt cx="6350000" cy="5499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0" t="-32481" r="0" b="-32481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857867" y="-266066"/>
            <a:ext cx="2605066" cy="2238729"/>
            <a:chOff x="0" y="0"/>
            <a:chExt cx="812800" cy="6985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22" id="22"/>
          <p:cNvSpPr/>
          <p:nvPr/>
        </p:nvSpPr>
        <p:spPr>
          <a:xfrm rot="0">
            <a:off x="13453584" y="9563100"/>
            <a:ext cx="483441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5299259" y="9172892"/>
            <a:ext cx="7262782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spc="343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www.hrwisellc.com</a:t>
            </a:r>
          </a:p>
        </p:txBody>
      </p:sp>
      <p:sp>
        <p:nvSpPr>
          <p:cNvPr name="AutoShape 24" id="24"/>
          <p:cNvSpPr/>
          <p:nvPr/>
        </p:nvSpPr>
        <p:spPr>
          <a:xfrm rot="0">
            <a:off x="-172221" y="9610725"/>
            <a:ext cx="483441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7102468" y="5194119"/>
            <a:ext cx="1943137" cy="1935850"/>
          </a:xfrm>
          <a:custGeom>
            <a:avLst/>
            <a:gdLst/>
            <a:ahLst/>
            <a:cxnLst/>
            <a:rect r="r" b="b" t="t" l="l"/>
            <a:pathLst>
              <a:path h="1935850" w="1943137">
                <a:moveTo>
                  <a:pt x="0" y="0"/>
                </a:moveTo>
                <a:lnTo>
                  <a:pt x="1943136" y="0"/>
                </a:lnTo>
                <a:lnTo>
                  <a:pt x="1943136" y="1935850"/>
                </a:lnTo>
                <a:lnTo>
                  <a:pt x="0" y="193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-770148" y="5194119"/>
            <a:ext cx="1943137" cy="1935850"/>
          </a:xfrm>
          <a:custGeom>
            <a:avLst/>
            <a:gdLst/>
            <a:ahLst/>
            <a:cxnLst/>
            <a:rect r="r" b="b" t="t" l="l"/>
            <a:pathLst>
              <a:path h="1935850" w="1943137">
                <a:moveTo>
                  <a:pt x="0" y="0"/>
                </a:moveTo>
                <a:lnTo>
                  <a:pt x="1943137" y="0"/>
                </a:lnTo>
                <a:lnTo>
                  <a:pt x="1943137" y="1935850"/>
                </a:lnTo>
                <a:lnTo>
                  <a:pt x="0" y="193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761270" y="2538413"/>
            <a:ext cx="14262560" cy="671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Types of Violations: </a:t>
            </a: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Negligence, frau</a:t>
            </a: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d, or willful misconduct.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Consequences:</a:t>
            </a:r>
          </a:p>
          <a:p>
            <a:pPr algn="l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Personal liability for actions taken outside the scope of official duties.</a:t>
            </a:r>
          </a:p>
          <a:p>
            <a:pPr algn="l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Legal repercussions, including potential lawsuits.</a:t>
            </a:r>
          </a:p>
          <a:p>
            <a:pPr algn="l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Reputational damage and possible removal from board service.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Mitigating Risks:</a:t>
            </a:r>
          </a:p>
          <a:p>
            <a:pPr algn="l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Adhere strictly to policies and procedures.</a:t>
            </a:r>
          </a:p>
          <a:p>
            <a:pPr algn="l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Document decisions thoroughly to provide a clear rationale.</a:t>
            </a:r>
          </a:p>
          <a:p>
            <a:pPr algn="l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Regularly review bylaws and organizational policies to ensure compliance.</a:t>
            </a:r>
          </a:p>
          <a:p>
            <a:pPr algn="l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5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64055" y="1016129"/>
            <a:ext cx="11815831" cy="1600880"/>
            <a:chOff x="0" y="0"/>
            <a:chExt cx="3312505" cy="4487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12506" cy="448798"/>
            </a:xfrm>
            <a:custGeom>
              <a:avLst/>
              <a:gdLst/>
              <a:ahLst/>
              <a:cxnLst/>
              <a:rect r="r" b="b" t="t" l="l"/>
              <a:pathLst>
                <a:path h="448798" w="3312506">
                  <a:moveTo>
                    <a:pt x="10483" y="0"/>
                  </a:moveTo>
                  <a:lnTo>
                    <a:pt x="3302022" y="0"/>
                  </a:lnTo>
                  <a:cubicBezTo>
                    <a:pt x="3307812" y="0"/>
                    <a:pt x="3312506" y="4694"/>
                    <a:pt x="3312506" y="10483"/>
                  </a:cubicBezTo>
                  <a:lnTo>
                    <a:pt x="3312506" y="438315"/>
                  </a:lnTo>
                  <a:cubicBezTo>
                    <a:pt x="3312506" y="441095"/>
                    <a:pt x="3311401" y="443762"/>
                    <a:pt x="3309435" y="445728"/>
                  </a:cubicBezTo>
                  <a:cubicBezTo>
                    <a:pt x="3307469" y="447694"/>
                    <a:pt x="3304803" y="448798"/>
                    <a:pt x="3302022" y="448798"/>
                  </a:cubicBezTo>
                  <a:lnTo>
                    <a:pt x="10483" y="448798"/>
                  </a:lnTo>
                  <a:cubicBezTo>
                    <a:pt x="4694" y="448798"/>
                    <a:pt x="0" y="444105"/>
                    <a:pt x="0" y="438315"/>
                  </a:cubicBezTo>
                  <a:lnTo>
                    <a:pt x="0" y="10483"/>
                  </a:lnTo>
                  <a:cubicBezTo>
                    <a:pt x="0" y="4694"/>
                    <a:pt x="4694" y="0"/>
                    <a:pt x="10483" y="0"/>
                  </a:cubicBez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312505" cy="5059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821882" y="1097491"/>
            <a:ext cx="8865156" cy="223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TOOLS FOR EFFECTIVE OVERSIGHT</a:t>
            </a:r>
          </a:p>
          <a:p>
            <a:pPr algn="l">
              <a:lnSpc>
                <a:spcPts val="5544"/>
              </a:lnSpc>
            </a:pP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4920425" y="3120081"/>
            <a:ext cx="4677751" cy="4050932"/>
            <a:chOff x="0" y="0"/>
            <a:chExt cx="6350000" cy="5499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2"/>
              <a:stretch>
                <a:fillRect l="-14929" t="0" r="-14929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920425" y="-910426"/>
            <a:ext cx="4483620" cy="3853111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9EC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966638" y="7344315"/>
            <a:ext cx="4483620" cy="3853111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29BD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21882" y="2856960"/>
            <a:ext cx="13484059" cy="60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Establishing Governance Policies:</a:t>
            </a:r>
          </a:p>
          <a:p>
            <a:pPr algn="just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Regular bylaw reviews.</a:t>
            </a:r>
          </a:p>
          <a:p>
            <a:pPr algn="just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Clear delineation of board and staff responsibilities.</a:t>
            </a:r>
          </a:p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Supporting Transparency:</a:t>
            </a:r>
          </a:p>
          <a:p>
            <a:pPr algn="just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Regular financial audits and public reports.</a:t>
            </a:r>
          </a:p>
          <a:p>
            <a:pPr algn="just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Open lines of communication with stakeholders.</a:t>
            </a:r>
          </a:p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Strengthening Ethical Compliance:</a:t>
            </a:r>
          </a:p>
          <a:p>
            <a:pPr algn="just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Continuous training and awareness on governance issues.</a:t>
            </a:r>
          </a:p>
          <a:p>
            <a:pPr algn="just" marL="1381761" indent="-460587" lvl="2">
              <a:lnSpc>
                <a:spcPts val="4480"/>
              </a:lnSpc>
              <a:buFont typeface="Arial"/>
              <a:buChar char="⚬"/>
            </a:pPr>
            <a:r>
              <a:rPr lang="en-US" sz="32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Implementing whistleblower protections and anti-retaliation measures.</a:t>
            </a:r>
          </a:p>
          <a:p>
            <a:pPr algn="just">
              <a:lnSpc>
                <a:spcPts val="3608"/>
              </a:lnSpc>
            </a:pPr>
          </a:p>
        </p:txBody>
      </p:sp>
      <p:sp>
        <p:nvSpPr>
          <p:cNvPr name="AutoShape 15" id="15"/>
          <p:cNvSpPr/>
          <p:nvPr/>
        </p:nvSpPr>
        <p:spPr>
          <a:xfrm rot="0">
            <a:off x="0" y="9270871"/>
            <a:ext cx="7412946" cy="0"/>
          </a:xfrm>
          <a:prstGeom prst="line">
            <a:avLst/>
          </a:prstGeom>
          <a:ln cap="flat" w="95250">
            <a:solidFill>
              <a:srgbClr val="029BD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7558401" y="8899713"/>
            <a:ext cx="7262782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spc="343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www.hrwisellc.com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213303" y="-1044125"/>
            <a:ext cx="1943137" cy="1935850"/>
          </a:xfrm>
          <a:custGeom>
            <a:avLst/>
            <a:gdLst/>
            <a:ahLst/>
            <a:cxnLst/>
            <a:rect r="r" b="b" t="t" l="l"/>
            <a:pathLst>
              <a:path h="1935850" w="1943137">
                <a:moveTo>
                  <a:pt x="0" y="0"/>
                </a:moveTo>
                <a:lnTo>
                  <a:pt x="1943136" y="0"/>
                </a:lnTo>
                <a:lnTo>
                  <a:pt x="1943136" y="1935850"/>
                </a:lnTo>
                <a:lnTo>
                  <a:pt x="0" y="193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DAGY7QwrgDc</dc:identifier>
  <dcterms:modified xsi:type="dcterms:W3CDTF">2011-08-01T06:04:30Z</dcterms:modified>
  <cp:revision>1</cp:revision>
  <dc:title>HRW Board Ethics Presentation</dc:title>
</cp:coreProperties>
</file>