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4"/>
  </p:sldMasterIdLst>
  <p:notesMasterIdLst>
    <p:notesMasterId r:id="rId29"/>
  </p:notesMasterIdLst>
  <p:sldIdLst>
    <p:sldId id="905995856" r:id="rId5"/>
    <p:sldId id="2147471517" r:id="rId6"/>
    <p:sldId id="2141411742" r:id="rId7"/>
    <p:sldId id="2147471523" r:id="rId8"/>
    <p:sldId id="2147471508" r:id="rId9"/>
    <p:sldId id="2147471491" r:id="rId10"/>
    <p:sldId id="2147471493" r:id="rId11"/>
    <p:sldId id="2147471490" r:id="rId12"/>
    <p:sldId id="2147471494" r:id="rId13"/>
    <p:sldId id="2147471497" r:id="rId14"/>
    <p:sldId id="2147471488" r:id="rId15"/>
    <p:sldId id="2147471489" r:id="rId16"/>
    <p:sldId id="2147471498" r:id="rId17"/>
    <p:sldId id="2147471518" r:id="rId18"/>
    <p:sldId id="3481" r:id="rId19"/>
    <p:sldId id="2147471511" r:id="rId20"/>
    <p:sldId id="2147471512" r:id="rId21"/>
    <p:sldId id="2147471513" r:id="rId22"/>
    <p:sldId id="2147471514" r:id="rId23"/>
    <p:sldId id="2147471520" r:id="rId24"/>
    <p:sldId id="2147471521" r:id="rId25"/>
    <p:sldId id="2147471522" r:id="rId26"/>
    <p:sldId id="2147471515" r:id="rId27"/>
    <p:sldId id="2147471516"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8E6A06-447E-AA3C-4446-EDBAF66BF3F9}" name="Kamaria Boyd" initials="KB" userId="S::kamaria.boyd@serveadvisory.com::8fd08335-f7c3-4908-a73a-09d709a11dbd" providerId="AD"/>
  <p188:author id="{1BF4E312-5B37-5E3F-D489-EF54789477CC}" name="Deal, Meghan C." initials="DMC" userId="S::Meghan.Deal@va.gov::5c7d2dec-93fc-48c3-84f3-7efcc604d3d9" providerId="AD"/>
  <p188:author id="{F9A8BE52-FD57-1717-1A6B-1B6E057135E1}" name="Middleton, Michelle" initials="MM" userId="S::Michelle.Middleton@va.gov::e99bad7e-6918-45dc-a68f-51e3ced850a7" providerId="AD"/>
  <p188:author id="{02C31D88-3A06-4973-BEED-A24AE473305F}" name="Malpass, Meredith L. (she/her/hers)" initials="MML(" userId="S::Meredith.Malpass@va.gov::cfbb8d47-7b56-4644-a5c0-90cfbe9f82cc" providerId="AD"/>
  <p188:author id="{63CA3894-E8FB-92CA-B7F0-A317B3C3B430}" name="Diaz, Monica" initials="DM" userId="S::Monica.Diaz@va.gov::7eab0b88-3eee-4dcb-baef-10ecac46b890" providerId="AD"/>
  <p188:author id="{9CCC92A0-19F7-96D7-DD5C-A59DCCAB9069}" name="Harelik, Nicole (VACO)" initials="HN(" userId="S::Nicole.Harelik@va.gov::30bca4b5-c76b-4fd8-8b33-1b37c0c8541b" providerId="AD"/>
  <p188:author id="{76B528CD-6D64-2E27-0BE1-EBB2C62FEFC2}" name="Samantha Bobeck" initials="SB" userId="S::samantha.bobeck@serveadvisory.com::5be3f4eb-3991-46a7-b7e5-a0ed4000a552" providerId="AD"/>
  <p188:author id="{6A4EC4D2-F035-DA8D-CFFE-66122C0DA719}" name="Diaz, Monica" initials="DM" userId="S::monica.diaz@va.gov::7eab0b88-3eee-4dcb-baef-10ecac46b89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ddleton, Michelle" initials="MM" lastIdx="14" clrIdx="0">
    <p:extLst>
      <p:ext uri="{19B8F6BF-5375-455C-9EA6-DF929625EA0E}">
        <p15:presenceInfo xmlns:p15="http://schemas.microsoft.com/office/powerpoint/2012/main" userId="S-1-5-21-776561741-1292428093-725345543-86440" providerId="AD"/>
      </p:ext>
    </p:extLst>
  </p:cmAuthor>
  <p:cmAuthor id="2" name="Diaz, Monica" initials="DM" lastIdx="79" clrIdx="1">
    <p:extLst>
      <p:ext uri="{19B8F6BF-5375-455C-9EA6-DF929625EA0E}">
        <p15:presenceInfo xmlns:p15="http://schemas.microsoft.com/office/powerpoint/2012/main" userId="S::Monica.Diaz@va.gov::7eab0b88-3eee-4dcb-baef-10ecac46b890" providerId="AD"/>
      </p:ext>
    </p:extLst>
  </p:cmAuthor>
  <p:cmAuthor id="3" name="Middleton, Michelle" initials="MM [2]" lastIdx="39" clrIdx="2">
    <p:extLst>
      <p:ext uri="{19B8F6BF-5375-455C-9EA6-DF929625EA0E}">
        <p15:presenceInfo xmlns:p15="http://schemas.microsoft.com/office/powerpoint/2012/main" userId="S::Michelle.Middleton@va.gov::e99bad7e-6918-45dc-a68f-51e3ced850a7" providerId="AD"/>
      </p:ext>
    </p:extLst>
  </p:cmAuthor>
  <p:cmAuthor id="4" name="Deal, Meghan C." initials="DMC" lastIdx="2" clrIdx="3">
    <p:extLst>
      <p:ext uri="{19B8F6BF-5375-455C-9EA6-DF929625EA0E}">
        <p15:presenceInfo xmlns:p15="http://schemas.microsoft.com/office/powerpoint/2012/main" userId="S::Meghan.Deal@va.gov::5c7d2dec-93fc-48c3-84f3-7efcc604d3d9" providerId="AD"/>
      </p:ext>
    </p:extLst>
  </p:cmAuthor>
  <p:cmAuthor id="5" name="Concepcion, Albert" initials="CA" lastIdx="1" clrIdx="4">
    <p:extLst>
      <p:ext uri="{19B8F6BF-5375-455C-9EA6-DF929625EA0E}">
        <p15:presenceInfo xmlns:p15="http://schemas.microsoft.com/office/powerpoint/2012/main" userId="S::Albert.Concepcion@va.gov::a512a7c6-1b4b-4482-8954-523ec8f1423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5"/>
    <a:srgbClr val="FFFFFF"/>
    <a:srgbClr val="0579CC"/>
    <a:srgbClr val="3BA6FF"/>
    <a:srgbClr val="AC490D"/>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38128" autoAdjust="0"/>
  </p:normalViewPr>
  <p:slideViewPr>
    <p:cSldViewPr snapToGrid="0">
      <p:cViewPr varScale="1">
        <p:scale>
          <a:sx n="43" d="100"/>
          <a:sy n="43" d="100"/>
        </p:scale>
        <p:origin x="3156"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ngell, Madolyn B." userId="6c78b1fd-8015-4ec1-ac3b-6d798d4af8b1" providerId="ADAL" clId="{AA8DF382-A9DA-4925-8836-E552DA2B8AA7}"/>
    <pc:docChg chg="modSld">
      <pc:chgData name="Gingell, Madolyn B." userId="6c78b1fd-8015-4ec1-ac3b-6d798d4af8b1" providerId="ADAL" clId="{AA8DF382-A9DA-4925-8836-E552DA2B8AA7}" dt="2024-12-19T20:56:03.427" v="9" actId="6549"/>
      <pc:docMkLst>
        <pc:docMk/>
      </pc:docMkLst>
      <pc:sldChg chg="modNotesTx">
        <pc:chgData name="Gingell, Madolyn B." userId="6c78b1fd-8015-4ec1-ac3b-6d798d4af8b1" providerId="ADAL" clId="{AA8DF382-A9DA-4925-8836-E552DA2B8AA7}" dt="2024-12-19T20:55:46.743" v="5" actId="6549"/>
        <pc:sldMkLst>
          <pc:docMk/>
          <pc:sldMk cId="1736250679" sldId="3481"/>
        </pc:sldMkLst>
      </pc:sldChg>
      <pc:sldChg chg="modNotesTx">
        <pc:chgData name="Gingell, Madolyn B." userId="6c78b1fd-8015-4ec1-ac3b-6d798d4af8b1" providerId="ADAL" clId="{AA8DF382-A9DA-4925-8836-E552DA2B8AA7}" dt="2024-12-19T20:55:36.294" v="3" actId="6549"/>
        <pc:sldMkLst>
          <pc:docMk/>
          <pc:sldMk cId="29322429" sldId="2147471488"/>
        </pc:sldMkLst>
      </pc:sldChg>
      <pc:sldChg chg="modNotesTx">
        <pc:chgData name="Gingell, Madolyn B." userId="6c78b1fd-8015-4ec1-ac3b-6d798d4af8b1" providerId="ADAL" clId="{AA8DF382-A9DA-4925-8836-E552DA2B8AA7}" dt="2024-12-19T20:55:25.227" v="0" actId="6549"/>
        <pc:sldMkLst>
          <pc:docMk/>
          <pc:sldMk cId="1684076605" sldId="2147471490"/>
        </pc:sldMkLst>
      </pc:sldChg>
      <pc:sldChg chg="modNotesTx">
        <pc:chgData name="Gingell, Madolyn B." userId="6c78b1fd-8015-4ec1-ac3b-6d798d4af8b1" providerId="ADAL" clId="{AA8DF382-A9DA-4925-8836-E552DA2B8AA7}" dt="2024-12-19T20:55:28.727" v="1" actId="6549"/>
        <pc:sldMkLst>
          <pc:docMk/>
          <pc:sldMk cId="1976278528" sldId="2147471494"/>
        </pc:sldMkLst>
      </pc:sldChg>
      <pc:sldChg chg="modNotesTx">
        <pc:chgData name="Gingell, Madolyn B." userId="6c78b1fd-8015-4ec1-ac3b-6d798d4af8b1" providerId="ADAL" clId="{AA8DF382-A9DA-4925-8836-E552DA2B8AA7}" dt="2024-12-19T20:55:32.610" v="2" actId="6549"/>
        <pc:sldMkLst>
          <pc:docMk/>
          <pc:sldMk cId="3193124373" sldId="2147471497"/>
        </pc:sldMkLst>
      </pc:sldChg>
      <pc:sldChg chg="modNotesTx">
        <pc:chgData name="Gingell, Madolyn B." userId="6c78b1fd-8015-4ec1-ac3b-6d798d4af8b1" providerId="ADAL" clId="{AA8DF382-A9DA-4925-8836-E552DA2B8AA7}" dt="2024-12-19T20:55:42.160" v="4" actId="6549"/>
        <pc:sldMkLst>
          <pc:docMk/>
          <pc:sldMk cId="2026438626" sldId="2147471498"/>
        </pc:sldMkLst>
      </pc:sldChg>
      <pc:sldChg chg="modNotesTx">
        <pc:chgData name="Gingell, Madolyn B." userId="6c78b1fd-8015-4ec1-ac3b-6d798d4af8b1" providerId="ADAL" clId="{AA8DF382-A9DA-4925-8836-E552DA2B8AA7}" dt="2024-12-19T20:55:50.910" v="6" actId="6549"/>
        <pc:sldMkLst>
          <pc:docMk/>
          <pc:sldMk cId="654759609" sldId="2147471511"/>
        </pc:sldMkLst>
      </pc:sldChg>
      <pc:sldChg chg="modNotesTx">
        <pc:chgData name="Gingell, Madolyn B." userId="6c78b1fd-8015-4ec1-ac3b-6d798d4af8b1" providerId="ADAL" clId="{AA8DF382-A9DA-4925-8836-E552DA2B8AA7}" dt="2024-12-19T20:55:56.444" v="7" actId="6549"/>
        <pc:sldMkLst>
          <pc:docMk/>
          <pc:sldMk cId="2446547092" sldId="2147471512"/>
        </pc:sldMkLst>
      </pc:sldChg>
      <pc:sldChg chg="modNotesTx">
        <pc:chgData name="Gingell, Madolyn B." userId="6c78b1fd-8015-4ec1-ac3b-6d798d4af8b1" providerId="ADAL" clId="{AA8DF382-A9DA-4925-8836-E552DA2B8AA7}" dt="2024-12-19T20:56:00.093" v="8" actId="6549"/>
        <pc:sldMkLst>
          <pc:docMk/>
          <pc:sldMk cId="3947458597" sldId="2147471513"/>
        </pc:sldMkLst>
      </pc:sldChg>
      <pc:sldChg chg="modNotesTx">
        <pc:chgData name="Gingell, Madolyn B." userId="6c78b1fd-8015-4ec1-ac3b-6d798d4af8b1" providerId="ADAL" clId="{AA8DF382-A9DA-4925-8836-E552DA2B8AA7}" dt="2024-12-19T20:56:03.427" v="9" actId="6549"/>
        <pc:sldMkLst>
          <pc:docMk/>
          <pc:sldMk cId="1516594052" sldId="214747151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12/19/2024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3C7BD-EE4B-42E2-A75C-958D06C60C46}" type="slidenum">
              <a:rPr lang="en-US" smtClean="0"/>
              <a:t>1</a:t>
            </a:fld>
            <a:endParaRPr lang="en-US"/>
          </a:p>
        </p:txBody>
      </p:sp>
    </p:spTree>
    <p:extLst>
      <p:ext uri="{BB962C8B-B14F-4D97-AF65-F5344CB8AC3E}">
        <p14:creationId xmlns:p14="http://schemas.microsoft.com/office/powerpoint/2010/main" val="2179629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algn="l"/>
            <a:endParaRPr lang="en-US" sz="800" b="0" i="0" u="none" strike="noStrike" baseline="0" dirty="0">
              <a:latin typeface="NewCenturySchlbk-Roman"/>
            </a:endParaRPr>
          </a:p>
        </p:txBody>
      </p:sp>
      <p:sp>
        <p:nvSpPr>
          <p:cNvPr id="5" name="Slide Number Placeholder 4">
            <a:extLst>
              <a:ext uri="{FF2B5EF4-FFF2-40B4-BE49-F238E27FC236}">
                <a16:creationId xmlns:a16="http://schemas.microsoft.com/office/drawing/2014/main" id="{080395E8-9052-417A-8AEF-5CBA372BF6B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79209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algn="l"/>
            <a:endParaRPr lang="en-US" sz="800" b="0" i="0" u="none" strike="noStrike" baseline="0" dirty="0">
              <a:latin typeface="NewCenturySchlbk-Roman"/>
            </a:endParaRPr>
          </a:p>
        </p:txBody>
      </p:sp>
      <p:sp>
        <p:nvSpPr>
          <p:cNvPr id="5" name="Slide Number Placeholder 4">
            <a:extLst>
              <a:ext uri="{FF2B5EF4-FFF2-40B4-BE49-F238E27FC236}">
                <a16:creationId xmlns:a16="http://schemas.microsoft.com/office/drawing/2014/main" id="{080395E8-9052-417A-8AEF-5CBA372BF6B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2344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15</a:t>
            </a:fld>
            <a:endParaRPr lang="en-US"/>
          </a:p>
        </p:txBody>
      </p:sp>
    </p:spTree>
    <p:extLst>
      <p:ext uri="{BB962C8B-B14F-4D97-AF65-F5344CB8AC3E}">
        <p14:creationId xmlns:p14="http://schemas.microsoft.com/office/powerpoint/2010/main" val="337933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16</a:t>
            </a:fld>
            <a:endParaRPr lang="en-US"/>
          </a:p>
        </p:txBody>
      </p:sp>
    </p:spTree>
    <p:extLst>
      <p:ext uri="{BB962C8B-B14F-4D97-AF65-F5344CB8AC3E}">
        <p14:creationId xmlns:p14="http://schemas.microsoft.com/office/powerpoint/2010/main" val="3609817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17</a:t>
            </a:fld>
            <a:endParaRPr lang="en-US"/>
          </a:p>
        </p:txBody>
      </p:sp>
    </p:spTree>
    <p:extLst>
      <p:ext uri="{BB962C8B-B14F-4D97-AF65-F5344CB8AC3E}">
        <p14:creationId xmlns:p14="http://schemas.microsoft.com/office/powerpoint/2010/main" val="2470346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18</a:t>
            </a:fld>
            <a:endParaRPr lang="en-US"/>
          </a:p>
        </p:txBody>
      </p:sp>
    </p:spTree>
    <p:extLst>
      <p:ext uri="{BB962C8B-B14F-4D97-AF65-F5344CB8AC3E}">
        <p14:creationId xmlns:p14="http://schemas.microsoft.com/office/powerpoint/2010/main" val="3215197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19</a:t>
            </a:fld>
            <a:endParaRPr lang="en-US"/>
          </a:p>
        </p:txBody>
      </p:sp>
    </p:spTree>
    <p:extLst>
      <p:ext uri="{BB962C8B-B14F-4D97-AF65-F5344CB8AC3E}">
        <p14:creationId xmlns:p14="http://schemas.microsoft.com/office/powerpoint/2010/main" val="1940098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a:t>
            </a:fld>
            <a:endParaRPr lang="en-US"/>
          </a:p>
        </p:txBody>
      </p:sp>
    </p:spTree>
    <p:extLst>
      <p:ext uri="{BB962C8B-B14F-4D97-AF65-F5344CB8AC3E}">
        <p14:creationId xmlns:p14="http://schemas.microsoft.com/office/powerpoint/2010/main" val="594335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40900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8348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04467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1062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0411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7337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algn="l"/>
            <a:endParaRPr lang="en-US" sz="800" b="0" i="0" u="none" strike="noStrike" baseline="0" dirty="0">
              <a:solidFill>
                <a:srgbClr val="FF0000"/>
              </a:solidFill>
              <a:latin typeface="NewCenturySchlbk-Roman"/>
            </a:endParaRPr>
          </a:p>
        </p:txBody>
      </p:sp>
      <p:sp>
        <p:nvSpPr>
          <p:cNvPr id="5" name="Slide Number Placeholder 4">
            <a:extLst>
              <a:ext uri="{FF2B5EF4-FFF2-40B4-BE49-F238E27FC236}">
                <a16:creationId xmlns:a16="http://schemas.microsoft.com/office/drawing/2014/main" id="{080395E8-9052-417A-8AEF-5CBA372BF6B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18824E-6028-4544-9549-6E3B011C64C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856643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0E0A3915-171F-4C39-9ADC-7A23CAA4C7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914400" y="2130520"/>
            <a:ext cx="10363200" cy="1470025"/>
          </a:xfrm>
        </p:spPr>
        <p:txBody>
          <a:bodyPr>
            <a:normAutofit/>
          </a:bodyPr>
          <a:lstStyle>
            <a:lvl1pPr>
              <a:defRPr sz="3200" b="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normAutofit/>
          </a:bodyPr>
          <a:lstStyle>
            <a:lvl1pPr marL="0" indent="0" algn="ctr">
              <a:spcBef>
                <a:spcPts val="0"/>
              </a:spcBef>
              <a:spcAft>
                <a:spcPts val="0"/>
              </a:spcAft>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a:solidFill>
                <a:prstClr val="white"/>
              </a:solidFill>
            </a:endParaRPr>
          </a:p>
        </p:txBody>
      </p:sp>
      <p:sp>
        <p:nvSpPr>
          <p:cNvPr id="4" name="Slide Number Placeholder 3">
            <a:extLst>
              <a:ext uri="{FF2B5EF4-FFF2-40B4-BE49-F238E27FC236}">
                <a16:creationId xmlns:a16="http://schemas.microsoft.com/office/drawing/2014/main" id="{DEC59377-CF6B-4F47-AA32-A8E2906C79F7}"/>
              </a:ext>
            </a:extLst>
          </p:cNvPr>
          <p:cNvSpPr>
            <a:spLocks noGrp="1"/>
          </p:cNvSpPr>
          <p:nvPr>
            <p:ph type="sldNum" sz="quarter" idx="10"/>
          </p:nvPr>
        </p:nvSpPr>
        <p:spPr/>
        <p:txBody>
          <a:bodyPr/>
          <a:lstStyle/>
          <a:p>
            <a:fld id="{37B660E5-C976-472D-BF31-8D1D21F40189}" type="slidenum">
              <a:rPr lang="en-US" smtClean="0"/>
              <a:t>‹#›</a:t>
            </a:fld>
            <a:endParaRPr lang="en-US"/>
          </a:p>
        </p:txBody>
      </p:sp>
      <p:sp>
        <p:nvSpPr>
          <p:cNvPr id="5" name="Slide Number Placeholder 5">
            <a:extLst>
              <a:ext uri="{FF2B5EF4-FFF2-40B4-BE49-F238E27FC236}">
                <a16:creationId xmlns:a16="http://schemas.microsoft.com/office/drawing/2014/main" id="{A82AE2DC-DBF5-421F-23F6-070F32FBB6C6}"/>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a:solidFill>
                <a:prstClr val="white"/>
              </a:solidFill>
            </a:endParaRPr>
          </a:p>
        </p:txBody>
      </p:sp>
    </p:spTree>
    <p:extLst>
      <p:ext uri="{BB962C8B-B14F-4D97-AF65-F5344CB8AC3E}">
        <p14:creationId xmlns:p14="http://schemas.microsoft.com/office/powerpoint/2010/main" val="59165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Break">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2510A851-AE8B-D30B-894D-F6C1B88B76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98120" y="914400"/>
            <a:ext cx="5897880" cy="5029200"/>
          </a:xfrm>
        </p:spPr>
        <p:txBody>
          <a:bodyPr/>
          <a:lstStyle>
            <a:lvl1pPr>
              <a:defRPr b="0">
                <a:solidFill>
                  <a:schemeClr val="tx1"/>
                </a:solidFill>
              </a:defRPr>
            </a:lvl1pPr>
          </a:lstStyle>
          <a:p>
            <a:r>
              <a:rPr lang="en-US"/>
              <a:t>Click to edit Master title style</a:t>
            </a:r>
            <a:endParaRPr lang="en-US" dirty="0"/>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a:solidFill>
                <a:prstClr val="white"/>
              </a:solidFill>
            </a:endParaRPr>
          </a:p>
        </p:txBody>
      </p:sp>
      <p:sp>
        <p:nvSpPr>
          <p:cNvPr id="4" name="Slide Number Placeholder 3">
            <a:extLst>
              <a:ext uri="{FF2B5EF4-FFF2-40B4-BE49-F238E27FC236}">
                <a16:creationId xmlns:a16="http://schemas.microsoft.com/office/drawing/2014/main" id="{DEC59377-CF6B-4F47-AA32-A8E2906C79F7}"/>
              </a:ext>
            </a:extLst>
          </p:cNvPr>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9" name="Content Placeholder 2">
            <a:extLst>
              <a:ext uri="{FF2B5EF4-FFF2-40B4-BE49-F238E27FC236}">
                <a16:creationId xmlns:a16="http://schemas.microsoft.com/office/drawing/2014/main" id="{67FEB950-BC13-461F-BD52-81D591C732F3}"/>
              </a:ext>
            </a:extLst>
          </p:cNvPr>
          <p:cNvSpPr>
            <a:spLocks noGrp="1"/>
          </p:cNvSpPr>
          <p:nvPr>
            <p:ph idx="13"/>
          </p:nvPr>
        </p:nvSpPr>
        <p:spPr>
          <a:xfrm>
            <a:off x="6096000" y="914400"/>
            <a:ext cx="589788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794781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 y="914400"/>
            <a:ext cx="11795760" cy="5029200"/>
          </a:xfrm>
        </p:spPr>
        <p:txBody>
          <a:bodyPr/>
          <a:lstStyle>
            <a:lvl1pPr>
              <a:spcBef>
                <a:spcPts val="1800"/>
              </a:spcBef>
              <a:defRPr/>
            </a:lvl1pPr>
            <a:lvl2pPr>
              <a:spcBef>
                <a:spcPts val="1800"/>
              </a:spcBef>
              <a:defRPr/>
            </a:lvl2pPr>
            <a:lvl3pPr>
              <a:spcBef>
                <a:spcPts val="1800"/>
              </a:spcBef>
              <a:defRPr/>
            </a:lvl3pPr>
            <a:lvl4pPr>
              <a:spcBef>
                <a:spcPts val="1800"/>
              </a:spcBef>
              <a:defRPr/>
            </a:lvl4pPr>
            <a:lvl5pPr>
              <a:spcBef>
                <a:spcPts val="18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7" name="Title 1"/>
          <p:cNvSpPr>
            <a:spLocks noGrp="1"/>
          </p:cNvSpPr>
          <p:nvPr>
            <p:ph type="title" hasCustomPrompt="1"/>
          </p:nvPr>
        </p:nvSpPr>
        <p:spPr>
          <a:xfrm>
            <a:off x="0" y="-76200"/>
            <a:ext cx="12192000" cy="838200"/>
          </a:xfrm>
        </p:spPr>
        <p:txBody>
          <a:bodyPr>
            <a:normAutofit/>
          </a:bodyPr>
          <a:lstStyle>
            <a:lvl1pPr>
              <a:defRPr sz="2800" b="1" baseline="0">
                <a:solidFill>
                  <a:schemeClr val="bg1"/>
                </a:solidFill>
              </a:defRPr>
            </a:lvl1pPr>
          </a:lstStyle>
          <a:p>
            <a:r>
              <a:rPr lang="en-US" sz="3600" dirty="0"/>
              <a:t>Click to edit Slide Master Style</a:t>
            </a:r>
            <a:endParaRPr lang="en-US" sz="3600" u="sng" dirty="0"/>
          </a:p>
        </p:txBody>
      </p:sp>
      <p:sp>
        <p:nvSpPr>
          <p:cNvPr id="2" name="Rectangle 1">
            <a:extLst>
              <a:ext uri="{FF2B5EF4-FFF2-40B4-BE49-F238E27FC236}">
                <a16:creationId xmlns:a16="http://schemas.microsoft.com/office/drawing/2014/main" id="{4123B9AF-F3D8-D6C9-909A-3124634C3C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Tree>
    <p:extLst>
      <p:ext uri="{BB962C8B-B14F-4D97-AF65-F5344CB8AC3E}">
        <p14:creationId xmlns:p14="http://schemas.microsoft.com/office/powerpoint/2010/main" val="2856327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and Two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 y="914400"/>
            <a:ext cx="5897880" cy="5029200"/>
          </a:xfrm>
        </p:spPr>
        <p:txBody>
          <a:bodyPr/>
          <a:lstStyle>
            <a:lvl1pPr>
              <a:spcBef>
                <a:spcPts val="1800"/>
              </a:spcBef>
              <a:defRPr/>
            </a:lvl1pPr>
            <a:lvl2pPr>
              <a:spcBef>
                <a:spcPts val="1800"/>
              </a:spcBef>
              <a:defRPr/>
            </a:lvl2pPr>
            <a:lvl3pPr>
              <a:spcBef>
                <a:spcPts val="1800"/>
              </a:spcBef>
              <a:defRPr/>
            </a:lvl3pPr>
            <a:lvl4pPr>
              <a:spcBef>
                <a:spcPts val="1800"/>
              </a:spcBef>
              <a:defRPr/>
            </a:lvl4pPr>
            <a:lvl5pPr>
              <a:spcBef>
                <a:spcPts val="18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7" name="Title 1"/>
          <p:cNvSpPr>
            <a:spLocks noGrp="1"/>
          </p:cNvSpPr>
          <p:nvPr>
            <p:ph type="title" hasCustomPrompt="1"/>
          </p:nvPr>
        </p:nvSpPr>
        <p:spPr>
          <a:xfrm>
            <a:off x="0" y="-76200"/>
            <a:ext cx="12192000" cy="83820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Content Placeholder 2">
            <a:extLst>
              <a:ext uri="{FF2B5EF4-FFF2-40B4-BE49-F238E27FC236}">
                <a16:creationId xmlns:a16="http://schemas.microsoft.com/office/drawing/2014/main" id="{95D1895F-7851-4EFE-8E45-FCFB157F96EC}"/>
              </a:ext>
            </a:extLst>
          </p:cNvPr>
          <p:cNvSpPr>
            <a:spLocks noGrp="1"/>
          </p:cNvSpPr>
          <p:nvPr>
            <p:ph idx="13"/>
          </p:nvPr>
        </p:nvSpPr>
        <p:spPr>
          <a:xfrm>
            <a:off x="6096000" y="914400"/>
            <a:ext cx="5897880" cy="5029200"/>
          </a:xfrm>
        </p:spPr>
        <p:txBody>
          <a:bodyPr/>
          <a:lstStyle>
            <a:lvl1pPr>
              <a:spcBef>
                <a:spcPts val="1800"/>
              </a:spcBef>
              <a:defRPr/>
            </a:lvl1pPr>
            <a:lvl2pPr>
              <a:spcBef>
                <a:spcPts val="1800"/>
              </a:spcBef>
              <a:defRPr/>
            </a:lvl2pPr>
            <a:lvl3pPr>
              <a:spcBef>
                <a:spcPts val="1800"/>
              </a:spcBef>
              <a:defRPr/>
            </a:lvl3pPr>
            <a:lvl4pPr>
              <a:spcBef>
                <a:spcPts val="1800"/>
              </a:spcBef>
              <a:defRPr/>
            </a:lvl4pPr>
            <a:lvl5pPr>
              <a:spcBef>
                <a:spcPts val="18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730921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44E0BCA-FED8-48CC-AF9E-DC3CD1015137}"/>
              </a:ext>
            </a:extLst>
          </p:cNvPr>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6" name="Title 1">
            <a:extLst>
              <a:ext uri="{FF2B5EF4-FFF2-40B4-BE49-F238E27FC236}">
                <a16:creationId xmlns:a16="http://schemas.microsoft.com/office/drawing/2014/main" id="{6FBB597E-B693-452C-8022-7BEF70DC2466}"/>
              </a:ext>
            </a:extLst>
          </p:cNvPr>
          <p:cNvSpPr>
            <a:spLocks noGrp="1"/>
          </p:cNvSpPr>
          <p:nvPr>
            <p:ph type="title" hasCustomPrompt="1"/>
          </p:nvPr>
        </p:nvSpPr>
        <p:spPr>
          <a:xfrm>
            <a:off x="0" y="-76200"/>
            <a:ext cx="12192000" cy="838200"/>
          </a:xfrm>
        </p:spPr>
        <p:txBody>
          <a:bodyPr>
            <a:normAutofit/>
          </a:bodyPr>
          <a:lstStyle>
            <a:lvl1pPr>
              <a:defRPr sz="2800" b="1" baseline="0">
                <a:solidFill>
                  <a:schemeClr val="bg1"/>
                </a:solidFill>
              </a:defRPr>
            </a:lvl1pPr>
          </a:lstStyle>
          <a:p>
            <a:r>
              <a:rPr lang="en-US" sz="3600" dirty="0"/>
              <a:t>Click to edit Slide Master Style</a:t>
            </a:r>
            <a:endParaRPr lang="en-US" sz="3600" u="sng" dirty="0"/>
          </a:p>
        </p:txBody>
      </p:sp>
      <p:sp>
        <p:nvSpPr>
          <p:cNvPr id="2" name="Rectangle 1">
            <a:extLst>
              <a:ext uri="{FF2B5EF4-FFF2-40B4-BE49-F238E27FC236}">
                <a16:creationId xmlns:a16="http://schemas.microsoft.com/office/drawing/2014/main" id="{85BADC54-3802-8345-3508-6BF1CE552A85}"/>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Tree>
    <p:extLst>
      <p:ext uri="{BB962C8B-B14F-4D97-AF65-F5344CB8AC3E}">
        <p14:creationId xmlns:p14="http://schemas.microsoft.com/office/powerpoint/2010/main" val="244197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F6D844-00E5-4E75-9F49-2069720F3894}"/>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Tree>
    <p:extLst>
      <p:ext uri="{BB962C8B-B14F-4D97-AF65-F5344CB8AC3E}">
        <p14:creationId xmlns:p14="http://schemas.microsoft.com/office/powerpoint/2010/main" val="260510885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descr="A picture containing bird&#10;&#10;Description automatically generated">
            <a:extLst>
              <a:ext uri="{FF2B5EF4-FFF2-40B4-BE49-F238E27FC236}">
                <a16:creationId xmlns:a16="http://schemas.microsoft.com/office/drawing/2014/main" id="{D10E607A-BE9E-4D2C-80B5-2F40A940EF7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descr="A picture containing bird&#10;&#10;Description automatically generated">
            <a:extLst>
              <a:ext uri="{FF2B5EF4-FFF2-40B4-BE49-F238E27FC236}">
                <a16:creationId xmlns:a16="http://schemas.microsoft.com/office/drawing/2014/main" id="{D5234962-8FED-409F-9557-D543EB332DC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3069" y="0"/>
            <a:ext cx="10972800" cy="73174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7556" y="917532"/>
            <a:ext cx="1179576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a:solidFill>
                <a:prstClr val="white"/>
              </a:solidFill>
            </a:endParaRPr>
          </a:p>
        </p:txBody>
      </p:sp>
    </p:spTree>
    <p:extLst>
      <p:ext uri="{BB962C8B-B14F-4D97-AF65-F5344CB8AC3E}">
        <p14:creationId xmlns:p14="http://schemas.microsoft.com/office/powerpoint/2010/main" val="30715469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Lst>
  <p:hf hdr="0" ftr="0" dt="0"/>
  <p:txStyles>
    <p:titleStyle>
      <a:lvl1pPr algn="ctr" defTabSz="457200" rtl="0" eaLnBrk="1" latinLnBrk="0" hangingPunct="1">
        <a:spcBef>
          <a:spcPct val="0"/>
        </a:spcBef>
        <a:buNone/>
        <a:defRPr sz="2800" b="1" kern="1200">
          <a:solidFill>
            <a:schemeClr val="bg1"/>
          </a:solidFill>
          <a:latin typeface="+mj-lt"/>
          <a:ea typeface="+mj-ea"/>
          <a:cs typeface="+mj-cs"/>
        </a:defRPr>
      </a:lvl1pPr>
    </p:titleStyle>
    <p:bodyStyle>
      <a:lvl1pPr marL="342900" indent="-342900" algn="l" defTabSz="457200" rtl="0" eaLnBrk="1" latinLnBrk="0" hangingPunct="1">
        <a:spcBef>
          <a:spcPts val="600"/>
        </a:spcBef>
        <a:spcAft>
          <a:spcPts val="600"/>
        </a:spcAft>
        <a:buFont typeface="Arial"/>
        <a:buChar char="•"/>
        <a:defRPr sz="2400" kern="1200">
          <a:solidFill>
            <a:schemeClr val="tx1"/>
          </a:solidFill>
          <a:latin typeface="+mn-lt"/>
          <a:ea typeface="+mn-ea"/>
          <a:cs typeface="+mn-cs"/>
        </a:defRPr>
      </a:lvl1pPr>
      <a:lvl2pPr marL="742950" indent="-285750" algn="l" defTabSz="457200" rtl="0" eaLnBrk="1" latinLnBrk="0" hangingPunct="1">
        <a:spcBef>
          <a:spcPts val="600"/>
        </a:spcBef>
        <a:spcAft>
          <a:spcPts val="600"/>
        </a:spcAft>
        <a:buFont typeface="Arial"/>
        <a:buChar char="–"/>
        <a:defRPr sz="2400" kern="1200">
          <a:solidFill>
            <a:schemeClr val="tx1"/>
          </a:solidFill>
          <a:latin typeface="+mn-lt"/>
          <a:ea typeface="+mn-ea"/>
          <a:cs typeface="+mn-cs"/>
        </a:defRPr>
      </a:lvl2pPr>
      <a:lvl3pPr marL="1143000" indent="-228600" algn="l" defTabSz="457200" rtl="0" eaLnBrk="1" latinLnBrk="0" hangingPunct="1">
        <a:spcBef>
          <a:spcPts val="600"/>
        </a:spcBef>
        <a:spcAft>
          <a:spcPts val="600"/>
        </a:spcAft>
        <a:buFont typeface="Arial"/>
        <a:buChar char="•"/>
        <a:defRPr sz="2000" kern="1200">
          <a:solidFill>
            <a:schemeClr val="tx1"/>
          </a:solidFill>
          <a:latin typeface="+mn-lt"/>
          <a:ea typeface="+mn-ea"/>
          <a:cs typeface="+mn-cs"/>
        </a:defRPr>
      </a:lvl3pPr>
      <a:lvl4pPr marL="1600200" indent="-228600" algn="l" defTabSz="457200" rtl="0" eaLnBrk="1" latinLnBrk="0" hangingPunct="1">
        <a:spcBef>
          <a:spcPts val="600"/>
        </a:spcBef>
        <a:spcAft>
          <a:spcPts val="600"/>
        </a:spcAft>
        <a:buFont typeface="Arial"/>
        <a:buChar char="–"/>
        <a:defRPr sz="2000" kern="1200">
          <a:solidFill>
            <a:schemeClr val="tx1"/>
          </a:solidFill>
          <a:latin typeface="+mn-lt"/>
          <a:ea typeface="+mn-ea"/>
          <a:cs typeface="+mn-cs"/>
        </a:defRPr>
      </a:lvl4pPr>
      <a:lvl5pPr marL="2057400" indent="-228600" algn="l" defTabSz="457200" rtl="0" eaLnBrk="1" latinLnBrk="0" hangingPunct="1">
        <a:spcBef>
          <a:spcPts val="600"/>
        </a:spcBef>
        <a:spcAft>
          <a:spcPts val="600"/>
        </a:spcAft>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creativecommons.org/licenses/by/2.0/?ref=openverse" TargetMode="External"/><Relationship Id="rId4" Type="http://schemas.openxmlformats.org/officeDocument/2006/relationships/hyperlink" Target="https://www.flickr.com/photos/10239508@N07/40733871202"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va.gov/homeless/lsv.asp"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hyperlink" Target="mailto:lsv@va.gov" TargetMode="External"/><Relationship Id="rId5" Type="http://schemas.openxmlformats.org/officeDocument/2006/relationships/hyperlink" Target="https://www.va.gov/HOMELESS/lsv/MLP_LC_List.pdf" TargetMode="External"/><Relationship Id="rId4" Type="http://schemas.openxmlformats.org/officeDocument/2006/relationships/hyperlink" Target="https://www.va.gov/HOMELESS/lsv/LSV-H_Grantee_Referral-Information_508c.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www.hud.gov/sites/documents/PIH2011-15.PDF"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hyperlink" Target="https://podcasts.apple.com/us/podcast/vha-homeless-programs-ending-veteran-homelessness/id1629725851" TargetMode="External"/><Relationship Id="rId3" Type="http://schemas.openxmlformats.org/officeDocument/2006/relationships/hyperlink" Target="https://www.va.gov/HOMELESS/crrc-list.asp" TargetMode="External"/><Relationship Id="rId7" Type="http://schemas.openxmlformats.org/officeDocument/2006/relationships/hyperlink" Target="https://www.spreaker.com/show/vha-homeless-programs-ending-veteran-h" TargetMode="External"/><Relationship Id="rId12" Type="http://schemas.openxmlformats.org/officeDocument/2006/relationships/hyperlink" Target="https://www.va.gov/HOMELESS/docs/WHCNAA-Brochure.pdf" TargetMode="External"/><Relationship Id="rId2" Type="http://schemas.openxmlformats.org/officeDocument/2006/relationships/hyperlink" Target="http://www.va.gov/directory/guide/home.asp?isflash=1" TargetMode="External"/><Relationship Id="rId1" Type="http://schemas.openxmlformats.org/officeDocument/2006/relationships/slideLayout" Target="../slideLayouts/slideLayout3.xml"/><Relationship Id="rId6" Type="http://schemas.openxmlformats.org/officeDocument/2006/relationships/hyperlink" Target="https://www.va.gov/homeless/stakeholders.asp" TargetMode="External"/><Relationship Id="rId11" Type="http://schemas.openxmlformats.org/officeDocument/2006/relationships/hyperlink" Target="https://www.va.gov/homeless/get_involved.asp" TargetMode="External"/><Relationship Id="rId5" Type="http://schemas.openxmlformats.org/officeDocument/2006/relationships/hyperlink" Target="https://www.va.gov/HOMELESS/about_homeless_programs.asp" TargetMode="External"/><Relationship Id="rId10" Type="http://schemas.openxmlformats.org/officeDocument/2006/relationships/hyperlink" Target="https://open.spotify.com/show/4qO7wQtAXKxtewkTLhqTR9?si=CUiAvHavSM2hbfjZID3eow" TargetMode="External"/><Relationship Id="rId4" Type="http://schemas.openxmlformats.org/officeDocument/2006/relationships/hyperlink" Target="http://www.va.gov/homeless" TargetMode="External"/><Relationship Id="rId9" Type="http://schemas.openxmlformats.org/officeDocument/2006/relationships/hyperlink" Target="https://podcasts.google.com/feed/aHR0cHM6Ly93d3cuc3ByZWFrZXIuY29tL3Nob3cvNTU1MzM5NC9lcGlzb2Rlcy9mZWVk"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lickr.com/photos/82193492@N00/2256948500" TargetMode="External"/><Relationship Id="rId2" Type="http://schemas.openxmlformats.org/officeDocument/2006/relationships/image" Target="../media/image6.jpeg"/><Relationship Id="rId1" Type="http://schemas.openxmlformats.org/officeDocument/2006/relationships/slideLayout" Target="../slideLayouts/slideLayout5.xml"/><Relationship Id="rId4" Type="http://schemas.openxmlformats.org/officeDocument/2006/relationships/hyperlink" Target="https://creativecommons.org/licenses/by-nc-sa/2.0/?ref=openvers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va.gov/HOMELESS/lsv/MLP_LC_List.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Native Alaskan baskets">
            <a:extLst>
              <a:ext uri="{FF2B5EF4-FFF2-40B4-BE49-F238E27FC236}">
                <a16:creationId xmlns:a16="http://schemas.microsoft.com/office/drawing/2014/main" id="{0928F4BA-DBAB-277A-F97B-463F047EED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5675" y="748468"/>
            <a:ext cx="4704919" cy="51523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4267512-8EAB-0325-AFBE-CDCE81A8EAC3}"/>
              </a:ext>
            </a:extLst>
          </p:cNvPr>
          <p:cNvSpPr txBox="1"/>
          <p:nvPr/>
        </p:nvSpPr>
        <p:spPr>
          <a:xfrm>
            <a:off x="7305674" y="5877000"/>
            <a:ext cx="4886325" cy="246221"/>
          </a:xfrm>
          <a:prstGeom prst="rect">
            <a:avLst/>
          </a:prstGeom>
          <a:noFill/>
        </p:spPr>
        <p:txBody>
          <a:bodyPr wrap="square">
            <a:spAutoFit/>
          </a:bodyPr>
          <a:lstStyle/>
          <a:p>
            <a:r>
              <a:rPr lang="en-US" sz="1000" b="0" i="0">
                <a:solidFill>
                  <a:srgbClr val="30272E"/>
                </a:solidFill>
                <a:effectLst/>
                <a:latin typeface="+mj-lt"/>
                <a:cs typeface="Calibri" panose="020F0502020204030204" pitchFamily="34" charset="0"/>
              </a:rPr>
              <a:t>"</a:t>
            </a:r>
            <a:r>
              <a:rPr lang="en-US" sz="1000" b="0" i="0">
                <a:effectLst/>
                <a:latin typeface="+mj-lt"/>
                <a:cs typeface="Calibri" panose="020F0502020204030204" pitchFamily="34" charset="0"/>
                <a:hlinkClick r:id="rId4"/>
              </a:rPr>
              <a:t>Native Alaskan baskets</a:t>
            </a:r>
            <a:r>
              <a:rPr lang="en-US" sz="1000" b="0" i="0">
                <a:solidFill>
                  <a:srgbClr val="30272E"/>
                </a:solidFill>
                <a:effectLst/>
                <a:latin typeface="+mj-lt"/>
                <a:cs typeface="Calibri" panose="020F0502020204030204" pitchFamily="34" charset="0"/>
              </a:rPr>
              <a:t>"  is licensed under </a:t>
            </a:r>
            <a:r>
              <a:rPr lang="en-US" sz="1000" b="0" i="0">
                <a:effectLst/>
                <a:latin typeface="+mj-lt"/>
                <a:cs typeface="Calibri" panose="020F0502020204030204" pitchFamily="34" charset="0"/>
                <a:hlinkClick r:id="rId5"/>
              </a:rPr>
              <a:t>CC BY 2.0</a:t>
            </a:r>
            <a:r>
              <a:rPr lang="en-US" sz="1000" b="0" i="0">
                <a:solidFill>
                  <a:srgbClr val="30272E"/>
                </a:solidFill>
                <a:effectLst/>
                <a:latin typeface="+mj-lt"/>
                <a:cs typeface="Calibri" panose="020F0502020204030204" pitchFamily="34" charset="0"/>
              </a:rPr>
              <a:t>.</a:t>
            </a:r>
            <a:endParaRPr lang="en-US" sz="1000">
              <a:latin typeface="+mj-lt"/>
              <a:cs typeface="Calibri" panose="020F0502020204030204" pitchFamily="34" charset="0"/>
            </a:endParaRPr>
          </a:p>
        </p:txBody>
      </p:sp>
      <p:sp>
        <p:nvSpPr>
          <p:cNvPr id="9" name="Title 1">
            <a:extLst>
              <a:ext uri="{FF2B5EF4-FFF2-40B4-BE49-F238E27FC236}">
                <a16:creationId xmlns:a16="http://schemas.microsoft.com/office/drawing/2014/main" id="{2F11E4C3-36B4-E2BF-00B7-AF347435D91C}"/>
              </a:ext>
            </a:extLst>
          </p:cNvPr>
          <p:cNvSpPr txBox="1">
            <a:spLocks/>
          </p:cNvSpPr>
          <p:nvPr/>
        </p:nvSpPr>
        <p:spPr>
          <a:xfrm>
            <a:off x="0" y="726142"/>
            <a:ext cx="7162800" cy="396015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1800" b="1" kern="1200" cap="all" baseline="0">
                <a:solidFill>
                  <a:schemeClr val="bg1"/>
                </a:solidFill>
                <a:latin typeface="+mj-lt"/>
                <a:ea typeface="+mj-ea"/>
                <a:cs typeface="+mj-cs"/>
              </a:defRPr>
            </a:lvl1pPr>
          </a:lstStyle>
          <a:p>
            <a:r>
              <a:rPr lang="en-US"/>
              <a:t>Tribal Housing and Urban Development-Veterans Affairs Supportive Housing (HUD-VASH)</a:t>
            </a:r>
          </a:p>
        </p:txBody>
      </p:sp>
      <p:sp>
        <p:nvSpPr>
          <p:cNvPr id="11" name="TextBox 10">
            <a:extLst>
              <a:ext uri="{FF2B5EF4-FFF2-40B4-BE49-F238E27FC236}">
                <a16:creationId xmlns:a16="http://schemas.microsoft.com/office/drawing/2014/main" id="{88B2A20E-BC6D-8F27-86C5-DDC5D75DD411}"/>
              </a:ext>
            </a:extLst>
          </p:cNvPr>
          <p:cNvSpPr txBox="1"/>
          <p:nvPr/>
        </p:nvSpPr>
        <p:spPr>
          <a:xfrm>
            <a:off x="350981" y="1921391"/>
            <a:ext cx="6620741" cy="1569660"/>
          </a:xfrm>
          <a:prstGeom prst="rect">
            <a:avLst/>
          </a:prstGeom>
          <a:noFill/>
        </p:spPr>
        <p:txBody>
          <a:bodyPr wrap="square">
            <a:spAutoFit/>
          </a:bodyPr>
          <a:lstStyle/>
          <a:p>
            <a:pPr algn="ctr"/>
            <a:r>
              <a:rPr kumimoji="0" lang="en-US" sz="3200" b="1" i="0" u="none" strike="noStrike" kern="1200" cap="all" spc="0" normalizeH="0" baseline="0" noProof="0" dirty="0">
                <a:ln>
                  <a:noFill/>
                </a:ln>
                <a:solidFill>
                  <a:srgbClr val="000000"/>
                </a:solidFill>
                <a:effectLst/>
                <a:uLnTx/>
                <a:uFillTx/>
                <a:latin typeface="Arial" panose="020B0604020202020204"/>
                <a:ea typeface="+mj-ea"/>
                <a:cs typeface="+mj-cs"/>
              </a:rPr>
              <a:t>Honoring Tribal veterans: </a:t>
            </a:r>
          </a:p>
          <a:p>
            <a:pPr algn="ctr"/>
            <a:r>
              <a:rPr kumimoji="0" lang="en-US" sz="3200" b="1" i="0" u="none" strike="noStrike" kern="1200" cap="all" spc="0" normalizeH="0" baseline="0" noProof="0" dirty="0">
                <a:ln>
                  <a:noFill/>
                </a:ln>
                <a:solidFill>
                  <a:srgbClr val="000000"/>
                </a:solidFill>
                <a:effectLst/>
                <a:uLnTx/>
                <a:uFillTx/>
                <a:latin typeface="Arial" panose="020B0604020202020204"/>
                <a:ea typeface="+mj-ea"/>
                <a:cs typeface="+mj-cs"/>
              </a:rPr>
              <a:t>updates from VA homeless programs</a:t>
            </a:r>
            <a:endParaRPr lang="en-US" sz="2400" dirty="0"/>
          </a:p>
        </p:txBody>
      </p:sp>
      <p:sp>
        <p:nvSpPr>
          <p:cNvPr id="13" name="TextBox 12">
            <a:extLst>
              <a:ext uri="{FF2B5EF4-FFF2-40B4-BE49-F238E27FC236}">
                <a16:creationId xmlns:a16="http://schemas.microsoft.com/office/drawing/2014/main" id="{82F2F902-0BCB-0DE9-82E8-376048FA92CC}"/>
              </a:ext>
            </a:extLst>
          </p:cNvPr>
          <p:cNvSpPr txBox="1"/>
          <p:nvPr/>
        </p:nvSpPr>
        <p:spPr>
          <a:xfrm>
            <a:off x="350981" y="3977935"/>
            <a:ext cx="6096000" cy="1298817"/>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1400" i="0" u="none" strike="noStrike" kern="1200" cap="none" spc="0" normalizeH="0" baseline="0" noProof="0" dirty="0">
                <a:ln>
                  <a:noFill/>
                </a:ln>
                <a:solidFill>
                  <a:srgbClr val="000000"/>
                </a:solidFill>
                <a:effectLst/>
                <a:uLnTx/>
                <a:uFillTx/>
                <a:latin typeface="Arial" panose="020B0604020202020204"/>
                <a:ea typeface="+mn-ea"/>
                <a:cs typeface="+mn-cs"/>
              </a:rPr>
              <a:t>Madolyn Gingell, National Coordinator, VA Legal Services for Veterans,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1400" i="0" u="none" strike="noStrike" kern="1200" cap="none" spc="0" normalizeH="0" baseline="0" noProof="0" dirty="0">
                <a:ln>
                  <a:noFill/>
                </a:ln>
                <a:solidFill>
                  <a:srgbClr val="000000"/>
                </a:solidFill>
                <a:effectLst/>
                <a:uLnTx/>
                <a:uFillTx/>
                <a:latin typeface="Arial" panose="020B0604020202020204"/>
                <a:ea typeface="+mn-ea"/>
                <a:cs typeface="+mn-cs"/>
              </a:rPr>
              <a:t>Meredith Malpass, HUD-VASH Regional Coordinator</a:t>
            </a:r>
            <a:r>
              <a:rPr lang="en-US" sz="1400" dirty="0">
                <a:solidFill>
                  <a:srgbClr val="000000"/>
                </a:solidFill>
                <a:latin typeface="Arial" panose="020B0604020202020204"/>
              </a:rPr>
              <a:t> and </a:t>
            </a:r>
            <a:r>
              <a:rPr kumimoji="0" lang="en-US" sz="1400" i="0" u="none" strike="noStrike" kern="1200" cap="none" spc="0" normalizeH="0" baseline="0" noProof="0" dirty="0">
                <a:ln>
                  <a:noFill/>
                </a:ln>
                <a:solidFill>
                  <a:srgbClr val="000000"/>
                </a:solidFill>
                <a:effectLst/>
                <a:uLnTx/>
                <a:uFillTx/>
                <a:latin typeface="Arial" panose="020B0604020202020204"/>
                <a:ea typeface="+mn-ea"/>
                <a:cs typeface="+mn-cs"/>
              </a:rPr>
              <a:t>Tribal HUD-VASH Subject Matter Expert</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40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1400" b="1" dirty="0">
                <a:solidFill>
                  <a:srgbClr val="000000"/>
                </a:solidFill>
                <a:latin typeface="Arial" panose="020B0604020202020204"/>
              </a:rPr>
              <a:t>December 10</a:t>
            </a:r>
            <a:r>
              <a:rPr kumimoji="0" lang="en-US" sz="1400" b="1" i="0" u="none" strike="noStrike" kern="1200" cap="none" spc="0" normalizeH="0" baseline="0" noProof="0" dirty="0">
                <a:ln>
                  <a:noFill/>
                </a:ln>
                <a:solidFill>
                  <a:srgbClr val="000000"/>
                </a:solidFill>
                <a:effectLst/>
                <a:uLnTx/>
                <a:uFillTx/>
                <a:latin typeface="Arial" panose="020B0604020202020204"/>
                <a:ea typeface="+mn-ea"/>
                <a:cs typeface="+mn-cs"/>
              </a:rPr>
              <a:t>, 2024</a:t>
            </a:r>
          </a:p>
        </p:txBody>
      </p:sp>
    </p:spTree>
    <p:extLst>
      <p:ext uri="{BB962C8B-B14F-4D97-AF65-F5344CB8AC3E}">
        <p14:creationId xmlns:p14="http://schemas.microsoft.com/office/powerpoint/2010/main" val="3615729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59AC65-6114-4EF5-AC70-438D8084A87E}"/>
              </a:ext>
            </a:extLst>
          </p:cNvPr>
          <p:cNvSpPr>
            <a:spLocks noGrp="1"/>
          </p:cNvSpPr>
          <p:nvPr>
            <p:ph idx="1"/>
          </p:nvPr>
        </p:nvSpPr>
        <p:spPr>
          <a:xfrm>
            <a:off x="198120" y="914400"/>
            <a:ext cx="11795760" cy="5029200"/>
          </a:xfrm>
        </p:spPr>
        <p:txBody>
          <a:bodyPr vert="horz" lIns="91440" tIns="45720" rIns="91440" bIns="45720" rtlCol="0" anchor="t">
            <a:normAutofit lnSpcReduction="10000"/>
          </a:bodyPr>
          <a:lstStyle/>
          <a:p>
            <a:pPr marL="0" indent="0">
              <a:buNone/>
            </a:pPr>
            <a:r>
              <a:rPr lang="en-US" b="1" dirty="0"/>
              <a:t>Eligible Veterans for assistance under this grant program, include:</a:t>
            </a:r>
          </a:p>
          <a:p>
            <a:r>
              <a:rPr lang="en-US" dirty="0"/>
              <a:t>A Veteran is defined as a person who served in the active military, naval, air, or space service and who was discharged or released therefrom under conditions other than dishonorable (as defined in 38 U.S. Code Section 101(2) and 38 CFR 79.15). Additionally, the length of service requirements set forth in 38 U.S.C. 5303A apply to this grant program.</a:t>
            </a:r>
          </a:p>
          <a:p>
            <a:pPr marL="0" indent="0">
              <a:buNone/>
            </a:pPr>
            <a:r>
              <a:rPr lang="en-US" dirty="0"/>
              <a:t>	AND</a:t>
            </a:r>
          </a:p>
          <a:p>
            <a:r>
              <a:rPr lang="en-US" dirty="0"/>
              <a:t>A Veteran who is homeless as that term is defined in the McKinney–Vento Homeless Assistance Act and 38 CFR 79.15(a) or; </a:t>
            </a:r>
          </a:p>
          <a:p>
            <a:r>
              <a:rPr lang="en-US" dirty="0"/>
              <a:t>At risk for homelessness (as defined in 38 CFR Part 79.15(b)).</a:t>
            </a:r>
          </a:p>
          <a:p>
            <a:endParaRPr lang="en-US" dirty="0"/>
          </a:p>
        </p:txBody>
      </p:sp>
      <p:sp>
        <p:nvSpPr>
          <p:cNvPr id="5" name="Slide Number Placeholder 4">
            <a:extLst>
              <a:ext uri="{FF2B5EF4-FFF2-40B4-BE49-F238E27FC236}">
                <a16:creationId xmlns:a16="http://schemas.microsoft.com/office/drawing/2014/main" id="{C4EB96D3-2AD3-4027-B444-4B836D073EDB}"/>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10</a:t>
            </a:fld>
            <a:endParaRPr lang="en-US" noProof="0"/>
          </a:p>
        </p:txBody>
      </p:sp>
      <p:sp>
        <p:nvSpPr>
          <p:cNvPr id="4" name="Title 3">
            <a:extLst>
              <a:ext uri="{FF2B5EF4-FFF2-40B4-BE49-F238E27FC236}">
                <a16:creationId xmlns:a16="http://schemas.microsoft.com/office/drawing/2014/main" id="{F736AA95-B54B-4F58-88EC-EF53A03DB05F}"/>
              </a:ext>
            </a:extLst>
          </p:cNvPr>
          <p:cNvSpPr>
            <a:spLocks noGrp="1"/>
          </p:cNvSpPr>
          <p:nvPr>
            <p:ph type="title"/>
          </p:nvPr>
        </p:nvSpPr>
        <p:spPr>
          <a:xfrm>
            <a:off x="0" y="-76200"/>
            <a:ext cx="12192000" cy="838200"/>
          </a:xfrm>
        </p:spPr>
        <p:txBody>
          <a:bodyPr>
            <a:normAutofit/>
          </a:bodyPr>
          <a:lstStyle/>
          <a:p>
            <a:r>
              <a:rPr lang="en-US"/>
              <a:t>LSV-H Grant: Eligible Veterans</a:t>
            </a:r>
          </a:p>
        </p:txBody>
      </p:sp>
    </p:spTree>
    <p:extLst>
      <p:ext uri="{BB962C8B-B14F-4D97-AF65-F5344CB8AC3E}">
        <p14:creationId xmlns:p14="http://schemas.microsoft.com/office/powerpoint/2010/main" val="3193124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87AD94-CBA5-4DEA-8BEE-E34F0FCC637F}"/>
              </a:ext>
            </a:extLst>
          </p:cNvPr>
          <p:cNvSpPr>
            <a:spLocks noGrp="1"/>
          </p:cNvSpPr>
          <p:nvPr>
            <p:ph idx="1"/>
          </p:nvPr>
        </p:nvSpPr>
        <p:spPr>
          <a:xfrm>
            <a:off x="198120" y="914400"/>
            <a:ext cx="11795760" cy="5029200"/>
          </a:xfrm>
        </p:spPr>
        <p:txBody>
          <a:bodyPr vert="horz" lIns="91440" tIns="45720" rIns="91440" bIns="45720" rtlCol="0" anchor="t">
            <a:normAutofit/>
          </a:bodyPr>
          <a:lstStyle/>
          <a:p>
            <a:r>
              <a:rPr lang="en-US" dirty="0"/>
              <a:t>Grant cycle August 1, 2023, through July 31, 2024</a:t>
            </a:r>
          </a:p>
          <a:p>
            <a:r>
              <a:rPr lang="en-US" dirty="0"/>
              <a:t>Over 7500 Veterans received legal services through this funding source. Of those, approximately 2% identified as Native Veterans.</a:t>
            </a:r>
          </a:p>
          <a:p>
            <a:r>
              <a:rPr lang="en-US" dirty="0"/>
              <a:t>Top three legal services provided to Native Veterans were housing law, legal assistance with income and family law.</a:t>
            </a:r>
          </a:p>
          <a:p>
            <a:r>
              <a:rPr lang="en-US" dirty="0"/>
              <a:t>Majority of Native Veterans served during the first grant cycle were male, living in non-rural areas.</a:t>
            </a:r>
          </a:p>
        </p:txBody>
      </p:sp>
      <p:sp>
        <p:nvSpPr>
          <p:cNvPr id="5" name="Slide Number Placeholder 4">
            <a:extLst>
              <a:ext uri="{FF2B5EF4-FFF2-40B4-BE49-F238E27FC236}">
                <a16:creationId xmlns:a16="http://schemas.microsoft.com/office/drawing/2014/main" id="{4125F1D0-C79A-4A1F-BDF4-D99FFEDF3192}"/>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11</a:t>
            </a:fld>
            <a:endParaRPr lang="en-US" noProof="0"/>
          </a:p>
        </p:txBody>
      </p:sp>
      <p:sp>
        <p:nvSpPr>
          <p:cNvPr id="3" name="Title 3">
            <a:extLst>
              <a:ext uri="{FF2B5EF4-FFF2-40B4-BE49-F238E27FC236}">
                <a16:creationId xmlns:a16="http://schemas.microsoft.com/office/drawing/2014/main" id="{48C5AF58-BC11-2DE1-F25B-67BC3A6D2792}"/>
              </a:ext>
            </a:extLst>
          </p:cNvPr>
          <p:cNvSpPr>
            <a:spLocks noGrp="1"/>
          </p:cNvSpPr>
          <p:nvPr>
            <p:ph type="title"/>
          </p:nvPr>
        </p:nvSpPr>
        <p:spPr>
          <a:xfrm>
            <a:off x="0" y="-76200"/>
            <a:ext cx="12192000" cy="838200"/>
          </a:xfrm>
        </p:spPr>
        <p:txBody>
          <a:bodyPr>
            <a:normAutofit/>
          </a:bodyPr>
          <a:lstStyle/>
          <a:p>
            <a:r>
              <a:rPr lang="en-US"/>
              <a:t>Year 1 Findings</a:t>
            </a:r>
          </a:p>
        </p:txBody>
      </p:sp>
    </p:spTree>
    <p:extLst>
      <p:ext uri="{BB962C8B-B14F-4D97-AF65-F5344CB8AC3E}">
        <p14:creationId xmlns:p14="http://schemas.microsoft.com/office/powerpoint/2010/main" val="29322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87AD94-CBA5-4DEA-8BEE-E34F0FCC637F}"/>
              </a:ext>
            </a:extLst>
          </p:cNvPr>
          <p:cNvSpPr>
            <a:spLocks noGrp="1"/>
          </p:cNvSpPr>
          <p:nvPr>
            <p:ph idx="1"/>
          </p:nvPr>
        </p:nvSpPr>
        <p:spPr>
          <a:xfrm>
            <a:off x="198120" y="914400"/>
            <a:ext cx="11795760" cy="5029200"/>
          </a:xfrm>
        </p:spPr>
        <p:txBody>
          <a:bodyPr vert="horz" lIns="91440" tIns="45720" rIns="91440" bIns="45720" rtlCol="0" anchor="t">
            <a:normAutofit/>
          </a:bodyPr>
          <a:lstStyle/>
          <a:p>
            <a:r>
              <a:rPr lang="en-US" dirty="0"/>
              <a:t>FY 2025 Notice of Funding Opportunity anticipated in early 2025.</a:t>
            </a:r>
          </a:p>
          <a:p>
            <a:pPr lvl="1"/>
            <a:r>
              <a:rPr lang="en-US" dirty="0"/>
              <a:t>Need support in engaging Tribal Governments and Native-led eligible organizations.</a:t>
            </a:r>
          </a:p>
          <a:p>
            <a:pPr lvl="1"/>
            <a:r>
              <a:rPr lang="en-US" dirty="0"/>
              <a:t>Applicants with a demonstrated focus on providing legal services to underserved Veterans.</a:t>
            </a:r>
          </a:p>
          <a:p>
            <a:r>
              <a:rPr lang="en-US" dirty="0"/>
              <a:t>Total grant funding is estimated to be over $26 million.</a:t>
            </a:r>
          </a:p>
          <a:p>
            <a:r>
              <a:rPr lang="en-US" dirty="0"/>
              <a:t>Anticipate grant award announcement in Summer 2025.</a:t>
            </a:r>
          </a:p>
        </p:txBody>
      </p:sp>
      <p:sp>
        <p:nvSpPr>
          <p:cNvPr id="5" name="Slide Number Placeholder 4">
            <a:extLst>
              <a:ext uri="{FF2B5EF4-FFF2-40B4-BE49-F238E27FC236}">
                <a16:creationId xmlns:a16="http://schemas.microsoft.com/office/drawing/2014/main" id="{4125F1D0-C79A-4A1F-BDF4-D99FFEDF3192}"/>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12</a:t>
            </a:fld>
            <a:endParaRPr lang="en-US" noProof="0"/>
          </a:p>
        </p:txBody>
      </p:sp>
      <p:sp>
        <p:nvSpPr>
          <p:cNvPr id="3" name="Title 3">
            <a:extLst>
              <a:ext uri="{FF2B5EF4-FFF2-40B4-BE49-F238E27FC236}">
                <a16:creationId xmlns:a16="http://schemas.microsoft.com/office/drawing/2014/main" id="{48C5AF58-BC11-2DE1-F25B-67BC3A6D2792}"/>
              </a:ext>
            </a:extLst>
          </p:cNvPr>
          <p:cNvSpPr>
            <a:spLocks noGrp="1"/>
          </p:cNvSpPr>
          <p:nvPr>
            <p:ph type="title"/>
          </p:nvPr>
        </p:nvSpPr>
        <p:spPr>
          <a:xfrm>
            <a:off x="0" y="-76200"/>
            <a:ext cx="12192000" cy="838200"/>
          </a:xfrm>
        </p:spPr>
        <p:txBody>
          <a:bodyPr>
            <a:normAutofit/>
          </a:bodyPr>
          <a:lstStyle/>
          <a:p>
            <a:r>
              <a:rPr lang="en-US"/>
              <a:t>The Future of LSV-H</a:t>
            </a:r>
          </a:p>
        </p:txBody>
      </p:sp>
    </p:spTree>
    <p:extLst>
      <p:ext uri="{BB962C8B-B14F-4D97-AF65-F5344CB8AC3E}">
        <p14:creationId xmlns:p14="http://schemas.microsoft.com/office/powerpoint/2010/main" val="2857427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87AD94-CBA5-4DEA-8BEE-E34F0FCC637F}"/>
              </a:ext>
            </a:extLst>
          </p:cNvPr>
          <p:cNvSpPr>
            <a:spLocks noGrp="1"/>
          </p:cNvSpPr>
          <p:nvPr>
            <p:ph idx="1"/>
          </p:nvPr>
        </p:nvSpPr>
        <p:spPr>
          <a:xfrm>
            <a:off x="198120" y="914400"/>
            <a:ext cx="11795760" cy="5029200"/>
          </a:xfrm>
        </p:spPr>
        <p:txBody>
          <a:bodyPr vert="horz" lIns="91440" tIns="45720" rIns="91440" bIns="45720" rtlCol="0" anchor="t">
            <a:normAutofit/>
          </a:bodyPr>
          <a:lstStyle/>
          <a:p>
            <a:pPr marL="0" indent="0">
              <a:buNone/>
            </a:pPr>
            <a:endParaRPr lang="en-US" dirty="0">
              <a:hlinkClick r:id="rId3"/>
            </a:endParaRPr>
          </a:p>
          <a:p>
            <a:pPr marL="0" indent="0">
              <a:spcBef>
                <a:spcPts val="0"/>
              </a:spcBef>
              <a:spcAft>
                <a:spcPts val="0"/>
              </a:spcAft>
              <a:buNone/>
            </a:pPr>
            <a:r>
              <a:rPr lang="en-US" dirty="0"/>
              <a:t>VA LSV Website:</a:t>
            </a:r>
          </a:p>
          <a:p>
            <a:pPr marL="0" indent="0">
              <a:spcBef>
                <a:spcPts val="0"/>
              </a:spcBef>
              <a:spcAft>
                <a:spcPts val="0"/>
              </a:spcAft>
              <a:buNone/>
            </a:pPr>
            <a:r>
              <a:rPr lang="en-US" dirty="0">
                <a:hlinkClick r:id="rId3"/>
              </a:rPr>
              <a:t>https://www.va.gov/homeless/lsv.asp</a:t>
            </a:r>
            <a:endParaRPr lang="en-US" dirty="0"/>
          </a:p>
          <a:p>
            <a:pPr marL="0" indent="0">
              <a:spcBef>
                <a:spcPts val="0"/>
              </a:spcBef>
              <a:spcAft>
                <a:spcPts val="0"/>
              </a:spcAft>
              <a:buNone/>
            </a:pPr>
            <a:endParaRPr lang="en-US" dirty="0"/>
          </a:p>
          <a:p>
            <a:pPr marL="0" indent="0">
              <a:spcBef>
                <a:spcPts val="0"/>
              </a:spcBef>
              <a:spcAft>
                <a:spcPts val="0"/>
              </a:spcAft>
              <a:buNone/>
            </a:pPr>
            <a:r>
              <a:rPr lang="en-US" dirty="0"/>
              <a:t>LSV-H Grantee Referral Listing:</a:t>
            </a:r>
          </a:p>
          <a:p>
            <a:pPr marL="0" indent="0">
              <a:spcBef>
                <a:spcPts val="0"/>
              </a:spcBef>
              <a:spcAft>
                <a:spcPts val="0"/>
              </a:spcAft>
              <a:buNone/>
            </a:pPr>
            <a:r>
              <a:rPr lang="en-US" dirty="0">
                <a:hlinkClick r:id="rId4"/>
              </a:rPr>
              <a:t>https://www.va.gov/HOMELESS/lsv/LSV-H_Grantee_Referral-Information_508c.pdf</a:t>
            </a:r>
            <a:endParaRPr lang="en-US" dirty="0"/>
          </a:p>
          <a:p>
            <a:pPr marL="0" indent="0">
              <a:spcBef>
                <a:spcPts val="0"/>
              </a:spcBef>
              <a:spcAft>
                <a:spcPts val="0"/>
              </a:spcAft>
              <a:buNone/>
            </a:pPr>
            <a:endParaRPr lang="en-US" dirty="0"/>
          </a:p>
          <a:p>
            <a:pPr marL="0" indent="0">
              <a:spcBef>
                <a:spcPts val="0"/>
              </a:spcBef>
              <a:spcAft>
                <a:spcPts val="0"/>
              </a:spcAft>
              <a:buNone/>
            </a:pPr>
            <a:r>
              <a:rPr lang="en-US" dirty="0"/>
              <a:t>VA Medical Legal Partnership/Legal Clinic Listing:                                              </a:t>
            </a:r>
            <a:r>
              <a:rPr lang="en-US" dirty="0">
                <a:hlinkClick r:id="rId5"/>
              </a:rPr>
              <a:t>https://www.va.gov/HOMELESS/lsv/MLP_LC_List.pdf</a:t>
            </a:r>
            <a:endParaRPr lang="en-US" dirty="0"/>
          </a:p>
          <a:p>
            <a:pPr marL="0" indent="0">
              <a:spcBef>
                <a:spcPts val="0"/>
              </a:spcBef>
              <a:spcAft>
                <a:spcPts val="0"/>
              </a:spcAft>
              <a:buNone/>
            </a:pPr>
            <a:endParaRPr lang="en-US" dirty="0"/>
          </a:p>
          <a:p>
            <a:pPr marL="0" indent="0">
              <a:spcBef>
                <a:spcPts val="0"/>
              </a:spcBef>
              <a:spcAft>
                <a:spcPts val="0"/>
              </a:spcAft>
              <a:buNone/>
            </a:pPr>
            <a:r>
              <a:rPr lang="en-US" dirty="0"/>
              <a:t>Contact the LSV Program at </a:t>
            </a:r>
            <a:r>
              <a:rPr lang="en-US" dirty="0">
                <a:hlinkClick r:id="rId6"/>
              </a:rPr>
              <a:t>lsv@va.gov</a:t>
            </a:r>
            <a:endParaRPr lang="en-US" dirty="0"/>
          </a:p>
        </p:txBody>
      </p:sp>
      <p:sp>
        <p:nvSpPr>
          <p:cNvPr id="5" name="Slide Number Placeholder 4">
            <a:extLst>
              <a:ext uri="{FF2B5EF4-FFF2-40B4-BE49-F238E27FC236}">
                <a16:creationId xmlns:a16="http://schemas.microsoft.com/office/drawing/2014/main" id="{4125F1D0-C79A-4A1F-BDF4-D99FFEDF3192}"/>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13</a:t>
            </a:fld>
            <a:endParaRPr lang="en-US" noProof="0"/>
          </a:p>
        </p:txBody>
      </p:sp>
      <p:sp>
        <p:nvSpPr>
          <p:cNvPr id="3" name="Title 3">
            <a:extLst>
              <a:ext uri="{FF2B5EF4-FFF2-40B4-BE49-F238E27FC236}">
                <a16:creationId xmlns:a16="http://schemas.microsoft.com/office/drawing/2014/main" id="{48C5AF58-BC11-2DE1-F25B-67BC3A6D2792}"/>
              </a:ext>
            </a:extLst>
          </p:cNvPr>
          <p:cNvSpPr>
            <a:spLocks noGrp="1"/>
          </p:cNvSpPr>
          <p:nvPr>
            <p:ph type="title"/>
          </p:nvPr>
        </p:nvSpPr>
        <p:spPr>
          <a:xfrm>
            <a:off x="0" y="-76200"/>
            <a:ext cx="12192000" cy="838200"/>
          </a:xfrm>
        </p:spPr>
        <p:txBody>
          <a:bodyPr>
            <a:normAutofit/>
          </a:bodyPr>
          <a:lstStyle/>
          <a:p>
            <a:r>
              <a:rPr lang="en-US"/>
              <a:t>LSV Resources</a:t>
            </a:r>
          </a:p>
        </p:txBody>
      </p:sp>
    </p:spTree>
    <p:extLst>
      <p:ext uri="{BB962C8B-B14F-4D97-AF65-F5344CB8AC3E}">
        <p14:creationId xmlns:p14="http://schemas.microsoft.com/office/powerpoint/2010/main" val="2026438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1B140E1D-B30B-FF8B-CC80-83593B9B0F1C}"/>
              </a:ext>
            </a:extLst>
          </p:cNvPr>
          <p:cNvSpPr>
            <a:spLocks noGrp="1"/>
          </p:cNvSpPr>
          <p:nvPr>
            <p:ph type="ctrTitle"/>
          </p:nvPr>
        </p:nvSpPr>
        <p:spPr>
          <a:xfrm>
            <a:off x="914400" y="2130520"/>
            <a:ext cx="10363200" cy="1470025"/>
          </a:xfrm>
        </p:spPr>
        <p:txBody>
          <a:bodyPr>
            <a:normAutofit/>
          </a:bodyPr>
          <a:lstStyle/>
          <a:p>
            <a:br>
              <a:rPr lang="en-US" dirty="0"/>
            </a:br>
            <a:r>
              <a:rPr lang="en-US" dirty="0"/>
              <a:t>Tribal HUD-VASH</a:t>
            </a:r>
          </a:p>
        </p:txBody>
      </p:sp>
      <p:sp>
        <p:nvSpPr>
          <p:cNvPr id="2" name="Content Placeholder 1">
            <a:extLst>
              <a:ext uri="{FF2B5EF4-FFF2-40B4-BE49-F238E27FC236}">
                <a16:creationId xmlns:a16="http://schemas.microsoft.com/office/drawing/2014/main" id="{F3509E06-A28F-C970-9573-505A3B5D4515}"/>
              </a:ext>
            </a:extLst>
          </p:cNvPr>
          <p:cNvSpPr>
            <a:spLocks noGrp="1"/>
          </p:cNvSpPr>
          <p:nvPr>
            <p:ph type="subTitle" idx="1"/>
          </p:nvPr>
        </p:nvSpPr>
        <p:spPr>
          <a:xfrm>
            <a:off x="1828800" y="3886200"/>
            <a:ext cx="8534400" cy="1752600"/>
          </a:xfrm>
        </p:spPr>
        <p:txBody>
          <a:bodyPr>
            <a:normAutofit fontScale="92500" lnSpcReduction="20000"/>
          </a:bodyPr>
          <a:lstStyle/>
          <a:p>
            <a:r>
              <a:rPr lang="en-US" noProof="0" dirty="0"/>
              <a:t>Meredith Malpass</a:t>
            </a:r>
            <a:br>
              <a:rPr lang="en-US" dirty="0"/>
            </a:br>
            <a:r>
              <a:rPr lang="en-US" noProof="0" dirty="0"/>
              <a:t>HUD-VASH Regional Coordinator and Tribal HUD-VASH Subject Matter Expert</a:t>
            </a:r>
            <a:br>
              <a:rPr lang="en-US" noProof="0" dirty="0"/>
            </a:br>
            <a:r>
              <a:rPr lang="en-US" noProof="0" dirty="0"/>
              <a:t>Homeless Programs Office</a:t>
            </a:r>
          </a:p>
          <a:p>
            <a:r>
              <a:rPr lang="en-US" dirty="0"/>
              <a:t>Veterans Health Administration</a:t>
            </a:r>
          </a:p>
          <a:p>
            <a:r>
              <a:rPr lang="en-US" dirty="0"/>
              <a:t>U.S. Department of Veterans Affairs</a:t>
            </a:r>
          </a:p>
        </p:txBody>
      </p:sp>
      <p:sp>
        <p:nvSpPr>
          <p:cNvPr id="3" name="Slide Number Placeholder 2">
            <a:extLst>
              <a:ext uri="{FF2B5EF4-FFF2-40B4-BE49-F238E27FC236}">
                <a16:creationId xmlns:a16="http://schemas.microsoft.com/office/drawing/2014/main" id="{CB047418-0F78-7FD2-D042-676DED91B049}"/>
              </a:ext>
            </a:extLst>
          </p:cNvPr>
          <p:cNvSpPr>
            <a:spLocks noGrp="1"/>
          </p:cNvSpPr>
          <p:nvPr>
            <p:ph type="sldNum" sz="quarter" idx="10"/>
          </p:nvPr>
        </p:nvSpPr>
        <p:spPr>
          <a:xfrm>
            <a:off x="11582400" y="6400233"/>
            <a:ext cx="512840" cy="365125"/>
          </a:xfrm>
        </p:spPr>
        <p:txBody>
          <a:bodyPr/>
          <a:lstStyle/>
          <a:p>
            <a:fld id="{D983F1FA-211D-3044-9E35-958DFBC26156}" type="slidenum">
              <a:rPr lang="en-US" smtClean="0"/>
              <a:pPr/>
              <a:t>14</a:t>
            </a:fld>
            <a:endParaRPr lang="en-US"/>
          </a:p>
        </p:txBody>
      </p:sp>
    </p:spTree>
    <p:extLst>
      <p:ext uri="{BB962C8B-B14F-4D97-AF65-F5344CB8AC3E}">
        <p14:creationId xmlns:p14="http://schemas.microsoft.com/office/powerpoint/2010/main" val="1313212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8FCB66-5F4A-4056-B7CB-1F92FA349467}"/>
              </a:ext>
            </a:extLst>
          </p:cNvPr>
          <p:cNvSpPr>
            <a:spLocks noGrp="1"/>
          </p:cNvSpPr>
          <p:nvPr>
            <p:ph idx="1"/>
          </p:nvPr>
        </p:nvSpPr>
        <p:spPr>
          <a:xfrm>
            <a:off x="198120" y="914400"/>
            <a:ext cx="11795760" cy="5029200"/>
          </a:xfrm>
        </p:spPr>
        <p:txBody>
          <a:bodyPr vert="horz" lIns="91440" tIns="45720" rIns="91440" bIns="45720" rtlCol="0" anchor="t">
            <a:normAutofit fontScale="92500" lnSpcReduction="10000"/>
          </a:bodyPr>
          <a:lstStyle/>
          <a:p>
            <a:r>
              <a:rPr lang="en-US" dirty="0"/>
              <a:t>Tribal HUD-VASH is a program developed in 2015-2016 to provide American Indian and Alaska Native Veterans with the HUD-VASH program in their tribal communities.</a:t>
            </a:r>
          </a:p>
          <a:p>
            <a:r>
              <a:rPr lang="en-US" dirty="0"/>
              <a:t>Standard HUD-VASH vouchers cannot be used on American Indian Reservations. </a:t>
            </a:r>
          </a:p>
          <a:p>
            <a:r>
              <a:rPr lang="en-US" dirty="0"/>
              <a:t>HUD’s Office of Native American Programs provides hybrid Indian Housing Block Grants (IHBG) to participating tribes for rental assistance instead of the HUD-VASH voucher provided by HUD’s Housing Choice (i.e., Section 8) voucher program. </a:t>
            </a:r>
          </a:p>
          <a:p>
            <a:r>
              <a:rPr lang="en-US" dirty="0"/>
              <a:t>In both programs, VA provides the case management and supportive services to Veterans in the program. </a:t>
            </a:r>
          </a:p>
          <a:p>
            <a:r>
              <a:rPr lang="en-US" dirty="0"/>
              <a:t>Case Managers in Tribal HUD-VASH specifically work with American Indian or Alaska Native Veterans and must have or develop cultural knowledge specific to the tribe with which they work.</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BD436E81-4327-46D3-ABE0-072384B030A0}"/>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15</a:t>
            </a:fld>
            <a:endParaRPr lang="en-US"/>
          </a:p>
        </p:txBody>
      </p:sp>
      <p:sp>
        <p:nvSpPr>
          <p:cNvPr id="4" name="Title 3">
            <a:extLst>
              <a:ext uri="{FF2B5EF4-FFF2-40B4-BE49-F238E27FC236}">
                <a16:creationId xmlns:a16="http://schemas.microsoft.com/office/drawing/2014/main" id="{DD29C872-5CCD-435D-BFC8-0D1FDB0B53E2}"/>
              </a:ext>
            </a:extLst>
          </p:cNvPr>
          <p:cNvSpPr>
            <a:spLocks noGrp="1"/>
          </p:cNvSpPr>
          <p:nvPr>
            <p:ph type="title"/>
          </p:nvPr>
        </p:nvSpPr>
        <p:spPr>
          <a:xfrm>
            <a:off x="0" y="-76200"/>
            <a:ext cx="12192000" cy="838200"/>
          </a:xfrm>
        </p:spPr>
        <p:txBody>
          <a:bodyPr>
            <a:noAutofit/>
          </a:bodyPr>
          <a:lstStyle/>
          <a:p>
            <a:r>
              <a:rPr lang="en-US" dirty="0"/>
              <a:t>What is Tribal HUD-VASH? </a:t>
            </a:r>
          </a:p>
        </p:txBody>
      </p:sp>
    </p:spTree>
    <p:extLst>
      <p:ext uri="{BB962C8B-B14F-4D97-AF65-F5344CB8AC3E}">
        <p14:creationId xmlns:p14="http://schemas.microsoft.com/office/powerpoint/2010/main" val="1736250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CD5365-FC1A-3FB9-A693-F374E77F24C9}"/>
              </a:ext>
            </a:extLst>
          </p:cNvPr>
          <p:cNvSpPr>
            <a:spLocks noGrp="1"/>
          </p:cNvSpPr>
          <p:nvPr>
            <p:ph idx="1"/>
          </p:nvPr>
        </p:nvSpPr>
        <p:spPr>
          <a:xfrm>
            <a:off x="198120" y="914400"/>
            <a:ext cx="11795760" cy="5029200"/>
          </a:xfrm>
        </p:spPr>
        <p:txBody>
          <a:bodyPr>
            <a:normAutofit fontScale="92500" lnSpcReduction="10000"/>
          </a:bodyPr>
          <a:lstStyle/>
          <a:p>
            <a:r>
              <a:rPr lang="en-US" dirty="0"/>
              <a:t>Participants must be a Veteran as defined by section 9103 of the William M. (Mac) Thornberry National Defense Authorization Act for Fiscal Year 2021 (P.L. 116-283).</a:t>
            </a:r>
          </a:p>
          <a:p>
            <a:r>
              <a:rPr lang="en-US" dirty="0"/>
              <a:t>Participants must:</a:t>
            </a:r>
          </a:p>
          <a:p>
            <a:pPr lvl="1"/>
            <a:r>
              <a:rPr lang="en-US" dirty="0"/>
              <a:t>Be homeless or at risk of homelessness as defined by sections 103 and 401 of the McKinney-Vento Homeless Assistance Act, as Amended by S. 896, The Homeless Emergency Assistance and Rapid Transition to Housing Act of 2009.</a:t>
            </a:r>
          </a:p>
          <a:p>
            <a:pPr lvl="1"/>
            <a:r>
              <a:rPr lang="en-US" dirty="0"/>
              <a:t>Need case management to sustain housing.</a:t>
            </a:r>
          </a:p>
          <a:p>
            <a:pPr lvl="1"/>
            <a:r>
              <a:rPr lang="en-US" dirty="0"/>
              <a:t>Agree to participate in case management.</a:t>
            </a:r>
          </a:p>
          <a:p>
            <a:r>
              <a:rPr lang="en-US" dirty="0"/>
              <a:t>Participants must meet income guidelines as defined by HUD and not be on the lifetime sex offender registry.</a:t>
            </a:r>
          </a:p>
          <a:p>
            <a:endParaRPr lang="en-US" dirty="0"/>
          </a:p>
        </p:txBody>
      </p:sp>
      <p:sp>
        <p:nvSpPr>
          <p:cNvPr id="3" name="Slide Number Placeholder 2">
            <a:extLst>
              <a:ext uri="{FF2B5EF4-FFF2-40B4-BE49-F238E27FC236}">
                <a16:creationId xmlns:a16="http://schemas.microsoft.com/office/drawing/2014/main" id="{DE37F6F5-069D-A9AF-94C5-4A4C103EC8E7}"/>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16</a:t>
            </a:fld>
            <a:endParaRPr lang="en-US"/>
          </a:p>
        </p:txBody>
      </p:sp>
      <p:sp>
        <p:nvSpPr>
          <p:cNvPr id="4" name="Title 3">
            <a:extLst>
              <a:ext uri="{FF2B5EF4-FFF2-40B4-BE49-F238E27FC236}">
                <a16:creationId xmlns:a16="http://schemas.microsoft.com/office/drawing/2014/main" id="{D8B5BABB-F3F9-7446-896D-D25CC09BA070}"/>
              </a:ext>
            </a:extLst>
          </p:cNvPr>
          <p:cNvSpPr>
            <a:spLocks noGrp="1"/>
          </p:cNvSpPr>
          <p:nvPr>
            <p:ph type="title"/>
          </p:nvPr>
        </p:nvSpPr>
        <p:spPr>
          <a:xfrm>
            <a:off x="0" y="-76200"/>
            <a:ext cx="12192000" cy="838200"/>
          </a:xfrm>
        </p:spPr>
        <p:txBody>
          <a:bodyPr/>
          <a:lstStyle/>
          <a:p>
            <a:r>
              <a:rPr lang="en-US" dirty="0"/>
              <a:t>Program Eligibility</a:t>
            </a:r>
          </a:p>
        </p:txBody>
      </p:sp>
    </p:spTree>
    <p:extLst>
      <p:ext uri="{BB962C8B-B14F-4D97-AF65-F5344CB8AC3E}">
        <p14:creationId xmlns:p14="http://schemas.microsoft.com/office/powerpoint/2010/main" val="654759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3DF74C-9D99-84AC-12E0-D031288F66C6}"/>
              </a:ext>
            </a:extLst>
          </p:cNvPr>
          <p:cNvSpPr>
            <a:spLocks noGrp="1"/>
          </p:cNvSpPr>
          <p:nvPr>
            <p:ph idx="1"/>
          </p:nvPr>
        </p:nvSpPr>
        <p:spPr>
          <a:xfrm>
            <a:off x="198438" y="914400"/>
            <a:ext cx="5897562" cy="5029200"/>
          </a:xfrm>
        </p:spPr>
        <p:txBody>
          <a:bodyPr>
            <a:normAutofit fontScale="85000" lnSpcReduction="10000"/>
          </a:bodyPr>
          <a:lstStyle/>
          <a:p>
            <a:pPr marL="0" indent="0">
              <a:buNone/>
            </a:pPr>
            <a:r>
              <a:rPr lang="en-US" b="1" dirty="0"/>
              <a:t>Standard HUD-VASH</a:t>
            </a:r>
          </a:p>
          <a:p>
            <a:r>
              <a:rPr lang="en-US" dirty="0"/>
              <a:t>Rental Assistance through HUD’s Housing Choice Vouchers (i.e., Section 8).</a:t>
            </a:r>
          </a:p>
          <a:p>
            <a:r>
              <a:rPr lang="en-US" dirty="0"/>
              <a:t>Housing is tenant-based or project-based in the community of the Veteran’s choice where they can reasonably receive case management.</a:t>
            </a:r>
          </a:p>
          <a:p>
            <a:r>
              <a:rPr lang="en-US" dirty="0"/>
              <a:t>Case management teams are dependent on program size and local needs.</a:t>
            </a:r>
          </a:p>
          <a:p>
            <a:r>
              <a:rPr lang="en-US" dirty="0"/>
              <a:t>Usually closer to the local VA medical center or outpatient clinic. </a:t>
            </a:r>
          </a:p>
          <a:p>
            <a:r>
              <a:rPr lang="en-US" dirty="0"/>
              <a:t>VA works with public housing agency (PHA) staff.</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706E7A89-4DC0-C35E-FC0F-184FC240542A}"/>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17</a:t>
            </a:fld>
            <a:endParaRPr lang="en-US"/>
          </a:p>
        </p:txBody>
      </p:sp>
      <p:sp>
        <p:nvSpPr>
          <p:cNvPr id="4" name="Title 3">
            <a:extLst>
              <a:ext uri="{FF2B5EF4-FFF2-40B4-BE49-F238E27FC236}">
                <a16:creationId xmlns:a16="http://schemas.microsoft.com/office/drawing/2014/main" id="{BDD16806-C211-C004-16C7-4BCA72D2B606}"/>
              </a:ext>
            </a:extLst>
          </p:cNvPr>
          <p:cNvSpPr>
            <a:spLocks noGrp="1"/>
          </p:cNvSpPr>
          <p:nvPr>
            <p:ph type="title"/>
          </p:nvPr>
        </p:nvSpPr>
        <p:spPr>
          <a:xfrm>
            <a:off x="0" y="-76200"/>
            <a:ext cx="12192000" cy="838200"/>
          </a:xfrm>
        </p:spPr>
        <p:txBody>
          <a:bodyPr/>
          <a:lstStyle/>
          <a:p>
            <a:r>
              <a:rPr lang="en-US"/>
              <a:t>Differences in programs</a:t>
            </a:r>
          </a:p>
        </p:txBody>
      </p:sp>
      <p:sp>
        <p:nvSpPr>
          <p:cNvPr id="9" name="Content Placeholder 8">
            <a:extLst>
              <a:ext uri="{FF2B5EF4-FFF2-40B4-BE49-F238E27FC236}">
                <a16:creationId xmlns:a16="http://schemas.microsoft.com/office/drawing/2014/main" id="{A158B298-9497-B198-5E28-3708FF72263F}"/>
              </a:ext>
            </a:extLst>
          </p:cNvPr>
          <p:cNvSpPr>
            <a:spLocks noGrp="1"/>
          </p:cNvSpPr>
          <p:nvPr>
            <p:ph idx="13"/>
          </p:nvPr>
        </p:nvSpPr>
        <p:spPr>
          <a:xfrm>
            <a:off x="6096000" y="914400"/>
            <a:ext cx="5897880" cy="5029200"/>
          </a:xfrm>
        </p:spPr>
        <p:txBody>
          <a:bodyPr>
            <a:normAutofit fontScale="85000" lnSpcReduction="20000"/>
          </a:bodyPr>
          <a:lstStyle/>
          <a:p>
            <a:pPr marL="0" indent="0">
              <a:buNone/>
            </a:pPr>
            <a:r>
              <a:rPr lang="en-US" b="1" dirty="0"/>
              <a:t>Tribal HUD-VASH </a:t>
            </a:r>
          </a:p>
          <a:p>
            <a:r>
              <a:rPr lang="en-US" dirty="0"/>
              <a:t>Rental Assistance through HUD’s Office of Native American Programs hybrid IHBG program.</a:t>
            </a:r>
          </a:p>
          <a:p>
            <a:r>
              <a:rPr lang="en-US" dirty="0"/>
              <a:t>Tribe determines where Veterans will be housed – on the reservation or with private landlords off the reservation within the service area (can be tenant or project-based).</a:t>
            </a:r>
          </a:p>
          <a:p>
            <a:r>
              <a:rPr lang="en-US" dirty="0"/>
              <a:t>One or two case managers for the tribe (dependent on rental assistance grants).</a:t>
            </a:r>
          </a:p>
          <a:p>
            <a:r>
              <a:rPr lang="en-US" dirty="0"/>
              <a:t>The distance from the VA facilities can be significant.</a:t>
            </a:r>
          </a:p>
          <a:p>
            <a:r>
              <a:rPr lang="en-US" dirty="0"/>
              <a:t>VA works with tribe or Tribally Designated Housing Entity (TDHE) staff.</a:t>
            </a:r>
          </a:p>
        </p:txBody>
      </p:sp>
      <p:sp>
        <p:nvSpPr>
          <p:cNvPr id="6" name="Content Placeholder 6">
            <a:extLst>
              <a:ext uri="{FF2B5EF4-FFF2-40B4-BE49-F238E27FC236}">
                <a16:creationId xmlns:a16="http://schemas.microsoft.com/office/drawing/2014/main" id="{23E50BFC-4F65-39DB-DE03-F76146A06955}"/>
              </a:ext>
            </a:extLst>
          </p:cNvPr>
          <p:cNvSpPr txBox="1">
            <a:spLocks/>
          </p:cNvSpPr>
          <p:nvPr/>
        </p:nvSpPr>
        <p:spPr>
          <a:xfrm>
            <a:off x="6096001" y="762000"/>
            <a:ext cx="6095999" cy="5365668"/>
          </a:xfrm>
          <a:prstGeom prst="rect">
            <a:avLst/>
          </a:prstGeom>
        </p:spPr>
        <p:txBody>
          <a:bodyPr/>
          <a:lstStyle>
            <a:lvl1pPr marL="342900" indent="-342900" algn="l" defTabSz="457200" rtl="0" eaLnBrk="1" latinLnBrk="0" hangingPunct="1">
              <a:spcBef>
                <a:spcPct val="20000"/>
              </a:spcBef>
              <a:buFont typeface="Arial"/>
              <a:buChar char="•"/>
              <a:defRPr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446547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4">
            <a:extLst>
              <a:ext uri="{FF2B5EF4-FFF2-40B4-BE49-F238E27FC236}">
                <a16:creationId xmlns:a16="http://schemas.microsoft.com/office/drawing/2014/main" id="{02C95E7E-55A7-DF3B-80D3-293503770492}"/>
              </a:ext>
            </a:extLst>
          </p:cNvPr>
          <p:cNvSpPr>
            <a:spLocks noGrp="1"/>
          </p:cNvSpPr>
          <p:nvPr>
            <p:ph idx="1"/>
          </p:nvPr>
        </p:nvSpPr>
        <p:spPr>
          <a:xfrm>
            <a:off x="198120" y="914400"/>
            <a:ext cx="5897880" cy="5029200"/>
          </a:xfrm>
        </p:spPr>
        <p:txBody>
          <a:bodyPr>
            <a:normAutofit/>
          </a:bodyPr>
          <a:lstStyle/>
          <a:p>
            <a:pPr marL="0" indent="0">
              <a:buNone/>
            </a:pPr>
            <a:r>
              <a:rPr lang="en-US" sz="2000" b="1" dirty="0"/>
              <a:t>Standard HUD-VASH</a:t>
            </a:r>
          </a:p>
          <a:p>
            <a:r>
              <a:rPr lang="en-US" sz="2000" dirty="0"/>
              <a:t>Vouchers are portable (i.e., they can be transferred from one city to another).</a:t>
            </a:r>
          </a:p>
          <a:p>
            <a:r>
              <a:rPr lang="en-US" sz="2000" dirty="0"/>
              <a:t>Fair Housing laws apply.</a:t>
            </a:r>
          </a:p>
          <a:p>
            <a:r>
              <a:rPr lang="en-US" sz="2000" dirty="0"/>
              <a:t>Veterans’ income must not exceed limits established by local PHAs.</a:t>
            </a:r>
          </a:p>
        </p:txBody>
      </p:sp>
      <p:sp>
        <p:nvSpPr>
          <p:cNvPr id="3" name="Slide Number Placeholder 2">
            <a:extLst>
              <a:ext uri="{FF2B5EF4-FFF2-40B4-BE49-F238E27FC236}">
                <a16:creationId xmlns:a16="http://schemas.microsoft.com/office/drawing/2014/main" id="{AFA654B5-2096-5947-D42C-08660E21A423}"/>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18</a:t>
            </a:fld>
            <a:endParaRPr lang="en-US"/>
          </a:p>
        </p:txBody>
      </p:sp>
      <p:sp>
        <p:nvSpPr>
          <p:cNvPr id="4" name="Title 3">
            <a:extLst>
              <a:ext uri="{FF2B5EF4-FFF2-40B4-BE49-F238E27FC236}">
                <a16:creationId xmlns:a16="http://schemas.microsoft.com/office/drawing/2014/main" id="{89277918-5038-0FF0-B9C5-706E45E474C1}"/>
              </a:ext>
            </a:extLst>
          </p:cNvPr>
          <p:cNvSpPr>
            <a:spLocks noGrp="1"/>
          </p:cNvSpPr>
          <p:nvPr>
            <p:ph type="title"/>
          </p:nvPr>
        </p:nvSpPr>
        <p:spPr>
          <a:xfrm>
            <a:off x="0" y="-76200"/>
            <a:ext cx="12192000" cy="838200"/>
          </a:xfrm>
        </p:spPr>
        <p:txBody>
          <a:bodyPr/>
          <a:lstStyle/>
          <a:p>
            <a:r>
              <a:rPr lang="en-US" dirty="0"/>
              <a:t>Differences in Programs</a:t>
            </a:r>
          </a:p>
        </p:txBody>
      </p:sp>
      <p:sp>
        <p:nvSpPr>
          <p:cNvPr id="9" name="Content Placeholder 8">
            <a:extLst>
              <a:ext uri="{FF2B5EF4-FFF2-40B4-BE49-F238E27FC236}">
                <a16:creationId xmlns:a16="http://schemas.microsoft.com/office/drawing/2014/main" id="{B317EF74-869C-8E7C-DF6C-FF6F5FD2E007}"/>
              </a:ext>
            </a:extLst>
          </p:cNvPr>
          <p:cNvSpPr>
            <a:spLocks noGrp="1"/>
          </p:cNvSpPr>
          <p:nvPr>
            <p:ph idx="13"/>
          </p:nvPr>
        </p:nvSpPr>
        <p:spPr/>
        <p:txBody>
          <a:bodyPr>
            <a:normAutofit fontScale="77500" lnSpcReduction="20000"/>
          </a:bodyPr>
          <a:lstStyle/>
          <a:p>
            <a:pPr marL="0" indent="0">
              <a:buFont typeface="Arial"/>
              <a:buNone/>
            </a:pPr>
            <a:r>
              <a:rPr lang="en-US" b="1" dirty="0"/>
              <a:t>Tribal HUD-VASH </a:t>
            </a:r>
          </a:p>
          <a:p>
            <a:r>
              <a:rPr lang="en-US" dirty="0"/>
              <a:t>Grants are not portable.</a:t>
            </a:r>
          </a:p>
          <a:p>
            <a:r>
              <a:rPr lang="en-US" dirty="0"/>
              <a:t>Veterans must be American Indian or Alaska Native as defined by the Native American Housing Assistance and Self-Determination Act (NAHASDA) of 1996 (P.L. 104-310). Tribes may have member preferences.</a:t>
            </a:r>
          </a:p>
          <a:p>
            <a:r>
              <a:rPr lang="en-US" dirty="0"/>
              <a:t>Veterans’ income must not exceed 80% of Area Median Income.</a:t>
            </a:r>
          </a:p>
          <a:p>
            <a:pPr lvl="1"/>
            <a:r>
              <a:rPr lang="en-US" dirty="0"/>
              <a:t>VA Service-Connected Disability payments are exempt.</a:t>
            </a:r>
          </a:p>
          <a:p>
            <a:pPr lvl="1"/>
            <a:r>
              <a:rPr lang="en-US" dirty="0"/>
              <a:t>This exclusion applies only to Tribal HUD-VASH and NAHASDA-funded programs (</a:t>
            </a:r>
            <a:r>
              <a:rPr lang="en-US" dirty="0">
                <a:hlinkClick r:id="rId3"/>
              </a:rPr>
              <a:t>Notice PIH 2011-15</a:t>
            </a:r>
            <a:r>
              <a:rPr lang="en-US" dirty="0"/>
              <a:t>).</a:t>
            </a:r>
          </a:p>
          <a:p>
            <a:endParaRPr lang="en-US" dirty="0"/>
          </a:p>
          <a:p>
            <a:endParaRPr lang="en-US" dirty="0"/>
          </a:p>
        </p:txBody>
      </p:sp>
      <p:sp>
        <p:nvSpPr>
          <p:cNvPr id="8" name="Content Placeholder 6">
            <a:extLst>
              <a:ext uri="{FF2B5EF4-FFF2-40B4-BE49-F238E27FC236}">
                <a16:creationId xmlns:a16="http://schemas.microsoft.com/office/drawing/2014/main" id="{19B36D77-D5E7-177A-10D3-2991AEDF7145}"/>
              </a:ext>
            </a:extLst>
          </p:cNvPr>
          <p:cNvSpPr txBox="1">
            <a:spLocks/>
          </p:cNvSpPr>
          <p:nvPr/>
        </p:nvSpPr>
        <p:spPr>
          <a:xfrm>
            <a:off x="6096000" y="762000"/>
            <a:ext cx="6095999" cy="5365668"/>
          </a:xfrm>
          <a:prstGeom prst="rect">
            <a:avLst/>
          </a:prstGeom>
        </p:spPr>
        <p:txBody>
          <a:bodyPr/>
          <a:lstStyle>
            <a:lvl1pPr marL="342900" indent="-342900" algn="l" defTabSz="457200" rtl="0" eaLnBrk="1" latinLnBrk="0" hangingPunct="1">
              <a:spcBef>
                <a:spcPct val="20000"/>
              </a:spcBef>
              <a:buFont typeface="Arial"/>
              <a:buChar char="•"/>
              <a:defRPr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947458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7">
            <a:extLst>
              <a:ext uri="{FF2B5EF4-FFF2-40B4-BE49-F238E27FC236}">
                <a16:creationId xmlns:a16="http://schemas.microsoft.com/office/drawing/2014/main" id="{7764FB56-C101-13A1-BB09-935226E0DDF7}"/>
              </a:ext>
            </a:extLst>
          </p:cNvPr>
          <p:cNvPicPr>
            <a:picLocks noGrp="1" noChangeAspect="1"/>
          </p:cNvPicPr>
          <p:nvPr>
            <p:ph idx="1"/>
          </p:nvPr>
        </p:nvPicPr>
        <p:blipFill>
          <a:blip r:embed="rId3"/>
          <a:stretch>
            <a:fillRect/>
          </a:stretch>
        </p:blipFill>
        <p:spPr>
          <a:xfrm>
            <a:off x="421121" y="914400"/>
            <a:ext cx="11349759" cy="5029200"/>
          </a:xfrm>
        </p:spPr>
      </p:pic>
      <p:sp>
        <p:nvSpPr>
          <p:cNvPr id="3" name="Slide Number Placeholder 2">
            <a:extLst>
              <a:ext uri="{FF2B5EF4-FFF2-40B4-BE49-F238E27FC236}">
                <a16:creationId xmlns:a16="http://schemas.microsoft.com/office/drawing/2014/main" id="{9E8FB1F2-C8AA-0B8C-83D1-F06C8E546EE8}"/>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19</a:t>
            </a:fld>
            <a:endParaRPr lang="en-US"/>
          </a:p>
        </p:txBody>
      </p:sp>
      <p:sp>
        <p:nvSpPr>
          <p:cNvPr id="4" name="Title 3">
            <a:extLst>
              <a:ext uri="{FF2B5EF4-FFF2-40B4-BE49-F238E27FC236}">
                <a16:creationId xmlns:a16="http://schemas.microsoft.com/office/drawing/2014/main" id="{AD34A22E-4374-B636-6ADC-0D8D4027E685}"/>
              </a:ext>
            </a:extLst>
          </p:cNvPr>
          <p:cNvSpPr>
            <a:spLocks noGrp="1"/>
          </p:cNvSpPr>
          <p:nvPr>
            <p:ph type="title"/>
          </p:nvPr>
        </p:nvSpPr>
        <p:spPr>
          <a:xfrm>
            <a:off x="0" y="-76200"/>
            <a:ext cx="12192000" cy="838200"/>
          </a:xfrm>
        </p:spPr>
        <p:txBody>
          <a:bodyPr/>
          <a:lstStyle/>
          <a:p>
            <a:r>
              <a:rPr lang="en-US" dirty="0"/>
              <a:t>Participating Tribes</a:t>
            </a:r>
          </a:p>
        </p:txBody>
      </p:sp>
    </p:spTree>
    <p:extLst>
      <p:ext uri="{BB962C8B-B14F-4D97-AF65-F5344CB8AC3E}">
        <p14:creationId xmlns:p14="http://schemas.microsoft.com/office/powerpoint/2010/main" val="1516594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CAF618-AAE9-9305-5B88-1DA8B29DC42B}"/>
              </a:ext>
            </a:extLst>
          </p:cNvPr>
          <p:cNvSpPr>
            <a:spLocks noGrp="1"/>
          </p:cNvSpPr>
          <p:nvPr>
            <p:ph idx="1"/>
          </p:nvPr>
        </p:nvSpPr>
        <p:spPr>
          <a:xfrm>
            <a:off x="501804" y="1145894"/>
            <a:ext cx="5594195" cy="4981774"/>
          </a:xfrm>
        </p:spPr>
        <p:txBody>
          <a:bodyPr>
            <a:normAutofit fontScale="62500" lnSpcReduction="20000"/>
          </a:bodyPr>
          <a:lstStyle/>
          <a:p>
            <a:pPr marL="0" indent="0">
              <a:buNone/>
            </a:pPr>
            <a:r>
              <a:rPr lang="en-US" b="1" dirty="0"/>
              <a:t>Homeless Prevention Services</a:t>
            </a:r>
          </a:p>
          <a:p>
            <a:r>
              <a:rPr lang="en-US" dirty="0"/>
              <a:t>Supportive Services for Veteran Families (SSVF)</a:t>
            </a:r>
          </a:p>
          <a:p>
            <a:pPr marL="0" indent="0">
              <a:buNone/>
            </a:pPr>
            <a:r>
              <a:rPr lang="en-US" b="1" dirty="0"/>
              <a:t>Outreach, Engagement, Assessment, and Referral Services</a:t>
            </a:r>
          </a:p>
          <a:p>
            <a:r>
              <a:rPr lang="en-US" dirty="0"/>
              <a:t>Health Care for Homeless Veterans (HCHV) Outreach</a:t>
            </a:r>
          </a:p>
          <a:p>
            <a:r>
              <a:rPr lang="en-US" dirty="0"/>
              <a:t>Community Resource and Referral Center (CRRC)</a:t>
            </a:r>
          </a:p>
          <a:p>
            <a:r>
              <a:rPr lang="en-US" dirty="0"/>
              <a:t>National Call Center for Homeless Veterans (NCCHV)</a:t>
            </a:r>
          </a:p>
          <a:p>
            <a:r>
              <a:rPr lang="en-US" dirty="0"/>
              <a:t>Justice-involved Veterans</a:t>
            </a:r>
          </a:p>
          <a:p>
            <a:pPr lvl="1"/>
            <a:r>
              <a:rPr lang="en-US" dirty="0"/>
              <a:t>Veterans Justice Outreach (VJO)</a:t>
            </a:r>
          </a:p>
          <a:p>
            <a:pPr lvl="1"/>
            <a:r>
              <a:rPr lang="en-US" dirty="0"/>
              <a:t>Health Care for Re-Entry Veterans (HCRV)</a:t>
            </a:r>
          </a:p>
        </p:txBody>
      </p:sp>
      <p:sp>
        <p:nvSpPr>
          <p:cNvPr id="3" name="Slide Number Placeholder 2">
            <a:extLst>
              <a:ext uri="{FF2B5EF4-FFF2-40B4-BE49-F238E27FC236}">
                <a16:creationId xmlns:a16="http://schemas.microsoft.com/office/drawing/2014/main" id="{18DC6AC3-7A29-F954-992F-413DE151FA14}"/>
              </a:ext>
            </a:extLst>
          </p:cNvPr>
          <p:cNvSpPr>
            <a:spLocks noGrp="1"/>
          </p:cNvSpPr>
          <p:nvPr>
            <p:ph type="sldNum" sz="quarter" idx="12"/>
          </p:nvPr>
        </p:nvSpPr>
        <p:spPr/>
        <p:txBody>
          <a:bodyPr/>
          <a:lstStyle/>
          <a:p>
            <a:fld id="{D983F1FA-211D-3044-9E35-958DFBC26156}" type="slidenum">
              <a:rPr lang="en-US" smtClean="0">
                <a:solidFill>
                  <a:prstClr val="white"/>
                </a:solidFill>
              </a:rPr>
              <a:pPr/>
              <a:t>2</a:t>
            </a:fld>
            <a:endParaRPr lang="en-US">
              <a:solidFill>
                <a:prstClr val="white"/>
              </a:solidFill>
            </a:endParaRPr>
          </a:p>
        </p:txBody>
      </p:sp>
      <p:sp>
        <p:nvSpPr>
          <p:cNvPr id="4" name="Title 3">
            <a:extLst>
              <a:ext uri="{FF2B5EF4-FFF2-40B4-BE49-F238E27FC236}">
                <a16:creationId xmlns:a16="http://schemas.microsoft.com/office/drawing/2014/main" id="{3C7FF697-8189-C7CB-7C77-8BD861628733}"/>
              </a:ext>
            </a:extLst>
          </p:cNvPr>
          <p:cNvSpPr>
            <a:spLocks noGrp="1"/>
          </p:cNvSpPr>
          <p:nvPr>
            <p:ph type="title"/>
          </p:nvPr>
        </p:nvSpPr>
        <p:spPr/>
        <p:txBody>
          <a:bodyPr/>
          <a:lstStyle/>
          <a:p>
            <a:r>
              <a:rPr lang="en-US" dirty="0"/>
              <a:t>VA Homeless Programs</a:t>
            </a:r>
          </a:p>
        </p:txBody>
      </p:sp>
      <p:sp>
        <p:nvSpPr>
          <p:cNvPr id="5" name="TextBox 4">
            <a:extLst>
              <a:ext uri="{FF2B5EF4-FFF2-40B4-BE49-F238E27FC236}">
                <a16:creationId xmlns:a16="http://schemas.microsoft.com/office/drawing/2014/main" id="{E8C477C5-5383-C43D-9372-BA59432E6CB8}"/>
              </a:ext>
            </a:extLst>
          </p:cNvPr>
          <p:cNvSpPr txBox="1"/>
          <p:nvPr/>
        </p:nvSpPr>
        <p:spPr>
          <a:xfrm>
            <a:off x="6504972" y="1145894"/>
            <a:ext cx="5185224" cy="4247317"/>
          </a:xfrm>
          <a:prstGeom prst="rect">
            <a:avLst/>
          </a:prstGeom>
          <a:noFill/>
        </p:spPr>
        <p:txBody>
          <a:bodyPr wrap="square" rtlCol="0">
            <a:spAutoFit/>
          </a:bodyPr>
          <a:lstStyle/>
          <a:p>
            <a:r>
              <a:rPr lang="en-US" sz="1500" b="1" dirty="0"/>
              <a:t>Residential Services</a:t>
            </a:r>
          </a:p>
          <a:p>
            <a:pPr marL="285750" indent="-285750">
              <a:buFont typeface="Arial" panose="020B0604020202020204" pitchFamily="34" charset="0"/>
              <a:buChar char="•"/>
            </a:pPr>
            <a:r>
              <a:rPr lang="en-US" sz="1500" dirty="0"/>
              <a:t>HCHV Contract Residential Services (CRS)</a:t>
            </a:r>
          </a:p>
          <a:p>
            <a:pPr marL="285750" indent="-285750">
              <a:buFont typeface="Arial" panose="020B0604020202020204" pitchFamily="34" charset="0"/>
              <a:buChar char="•"/>
            </a:pPr>
            <a:endParaRPr lang="en-US" sz="1500" dirty="0"/>
          </a:p>
          <a:p>
            <a:pPr marL="285750" indent="-285750">
              <a:buFont typeface="Arial" panose="020B0604020202020204" pitchFamily="34" charset="0"/>
              <a:buChar char="•"/>
            </a:pPr>
            <a:r>
              <a:rPr lang="en-US" sz="1500" dirty="0"/>
              <a:t>HCHV Low Demand Safe Haven (LDSH)</a:t>
            </a:r>
          </a:p>
          <a:p>
            <a:pPr marL="285750" indent="-285750">
              <a:buFont typeface="Arial" panose="020B0604020202020204" pitchFamily="34" charset="0"/>
              <a:buChar char="•"/>
            </a:pPr>
            <a:endParaRPr lang="en-US" sz="1500" dirty="0"/>
          </a:p>
          <a:p>
            <a:pPr marL="285750" indent="-285750">
              <a:buFont typeface="Arial" panose="020B0604020202020204" pitchFamily="34" charset="0"/>
              <a:buChar char="•"/>
            </a:pPr>
            <a:r>
              <a:rPr lang="en-US" sz="1500" dirty="0"/>
              <a:t>Grant and Per-Diem (GPD Transitional Housing</a:t>
            </a:r>
          </a:p>
          <a:p>
            <a:endParaRPr lang="en-US" sz="1500" dirty="0"/>
          </a:p>
          <a:p>
            <a:r>
              <a:rPr lang="en-US" sz="1500" b="1" dirty="0"/>
              <a:t>Permanent Housing Services</a:t>
            </a:r>
          </a:p>
          <a:p>
            <a:pPr marL="285750" indent="-285750">
              <a:buFont typeface="Arial" panose="020B0604020202020204" pitchFamily="34" charset="0"/>
              <a:buChar char="•"/>
            </a:pPr>
            <a:r>
              <a:rPr lang="en-US" sz="1500" dirty="0">
                <a:solidFill>
                  <a:schemeClr val="accent2"/>
                </a:solidFill>
              </a:rPr>
              <a:t>Housing and Urban Development-VA Supportive Housing (HUD-VASH)</a:t>
            </a:r>
          </a:p>
          <a:p>
            <a:endParaRPr lang="en-US" sz="1500" dirty="0"/>
          </a:p>
          <a:p>
            <a:r>
              <a:rPr lang="en-US" sz="1500" b="1" dirty="0"/>
              <a:t>Specialty Services</a:t>
            </a:r>
          </a:p>
          <a:p>
            <a:pPr marL="285750" indent="-285750">
              <a:buFont typeface="Arial" panose="020B0604020202020204" pitchFamily="34" charset="0"/>
              <a:buChar char="•"/>
            </a:pPr>
            <a:r>
              <a:rPr lang="en-US" sz="1500" dirty="0"/>
              <a:t>Homeless Veteran Community Employment Services (HVCES)</a:t>
            </a:r>
          </a:p>
          <a:p>
            <a:pPr marL="285750" indent="-285750">
              <a:buFont typeface="Arial" panose="020B0604020202020204" pitchFamily="34" charset="0"/>
              <a:buChar char="•"/>
            </a:pPr>
            <a:endParaRPr lang="en-US" sz="1500" dirty="0"/>
          </a:p>
          <a:p>
            <a:pPr marL="285750" indent="-285750">
              <a:buFont typeface="Arial" panose="020B0604020202020204" pitchFamily="34" charset="0"/>
              <a:buChar char="•"/>
            </a:pPr>
            <a:r>
              <a:rPr lang="en-US" sz="1500" dirty="0"/>
              <a:t>Homeless Patient Aligned Care Teams (HPACT)</a:t>
            </a:r>
          </a:p>
          <a:p>
            <a:pPr marL="285750" indent="-285750">
              <a:buFont typeface="Arial" panose="020B0604020202020204" pitchFamily="34" charset="0"/>
              <a:buChar char="•"/>
            </a:pPr>
            <a:endParaRPr lang="en-US" sz="1500" dirty="0"/>
          </a:p>
          <a:p>
            <a:pPr marL="285750" indent="-285750">
              <a:buFont typeface="Arial" panose="020B0604020202020204" pitchFamily="34" charset="0"/>
              <a:buChar char="•"/>
            </a:pPr>
            <a:r>
              <a:rPr lang="en-US" sz="1500" dirty="0">
                <a:solidFill>
                  <a:schemeClr val="accent2"/>
                </a:solidFill>
              </a:rPr>
              <a:t>Legal Services for Veterans (LSV) Program</a:t>
            </a:r>
          </a:p>
        </p:txBody>
      </p:sp>
    </p:spTree>
    <p:extLst>
      <p:ext uri="{BB962C8B-B14F-4D97-AF65-F5344CB8AC3E}">
        <p14:creationId xmlns:p14="http://schemas.microsoft.com/office/powerpoint/2010/main" val="2802136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00F6CA-2F6F-FDD2-9E9C-797B26DDF1EC}"/>
              </a:ext>
            </a:extLst>
          </p:cNvPr>
          <p:cNvSpPr>
            <a:spLocks noGrp="1"/>
          </p:cNvSpPr>
          <p:nvPr>
            <p:ph idx="1"/>
          </p:nvPr>
        </p:nvSpPr>
        <p:spPr>
          <a:xfrm>
            <a:off x="198120" y="914400"/>
            <a:ext cx="11795760" cy="5029200"/>
          </a:xfrm>
        </p:spPr>
        <p:txBody>
          <a:bodyPr>
            <a:normAutofit fontScale="92500" lnSpcReduction="20000"/>
          </a:bodyPr>
          <a:lstStyle/>
          <a:p>
            <a:r>
              <a:rPr lang="en-US" dirty="0"/>
              <a:t>VAMC staff and TDHE / tribe staff work together to identify roles, develop steps, and identify which agency completes each step.</a:t>
            </a:r>
          </a:p>
          <a:p>
            <a:r>
              <a:rPr lang="en-US" dirty="0"/>
              <a:t>Engage in outreach and marketing strategies to make Veterans and the community aware of the program.</a:t>
            </a:r>
          </a:p>
          <a:p>
            <a:r>
              <a:rPr lang="en-US" dirty="0"/>
              <a:t>The tribe determines where to house Veteran participants (on or off tribal lands). </a:t>
            </a:r>
          </a:p>
          <a:p>
            <a:r>
              <a:rPr lang="en-US" dirty="0"/>
              <a:t>Tribe / TDHE develop additional policies (e.g., Housing First policy) for Council approval.</a:t>
            </a:r>
          </a:p>
          <a:p>
            <a:r>
              <a:rPr lang="en-US" dirty="0"/>
              <a:t>Identify eligible Veterans and their families (if any) – VA and TDHE separate screening criteria.</a:t>
            </a:r>
          </a:p>
          <a:p>
            <a:r>
              <a:rPr lang="en-US" dirty="0"/>
              <a:t>Case manager and TDHE / tribe work together to house eligible Veterans and families.</a:t>
            </a:r>
          </a:p>
          <a:p>
            <a:r>
              <a:rPr lang="en-US" dirty="0"/>
              <a:t>Veterans moved into housing and continue to receive case management &amp; supportive services.</a:t>
            </a:r>
          </a:p>
          <a:p>
            <a:endParaRPr lang="en-US" dirty="0"/>
          </a:p>
        </p:txBody>
      </p:sp>
      <p:sp>
        <p:nvSpPr>
          <p:cNvPr id="3" name="Slide Number Placeholder 2">
            <a:extLst>
              <a:ext uri="{FF2B5EF4-FFF2-40B4-BE49-F238E27FC236}">
                <a16:creationId xmlns:a16="http://schemas.microsoft.com/office/drawing/2014/main" id="{0725C637-77C1-F13B-CF08-764110537C4F}"/>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20</a:t>
            </a:fld>
            <a:endParaRPr lang="en-US"/>
          </a:p>
        </p:txBody>
      </p:sp>
      <p:sp>
        <p:nvSpPr>
          <p:cNvPr id="4" name="Title 3">
            <a:extLst>
              <a:ext uri="{FF2B5EF4-FFF2-40B4-BE49-F238E27FC236}">
                <a16:creationId xmlns:a16="http://schemas.microsoft.com/office/drawing/2014/main" id="{33CA397A-04F8-EF7D-DFAD-83A2FB71097D}"/>
              </a:ext>
            </a:extLst>
          </p:cNvPr>
          <p:cNvSpPr>
            <a:spLocks noGrp="1"/>
          </p:cNvSpPr>
          <p:nvPr>
            <p:ph type="title"/>
          </p:nvPr>
        </p:nvSpPr>
        <p:spPr>
          <a:xfrm>
            <a:off x="0" y="-76200"/>
            <a:ext cx="12192000" cy="838200"/>
          </a:xfrm>
        </p:spPr>
        <p:txBody>
          <a:bodyPr/>
          <a:lstStyle/>
          <a:p>
            <a:r>
              <a:rPr lang="en-US" dirty="0"/>
              <a:t>Implementation – Getting Veterans Housed</a:t>
            </a:r>
          </a:p>
        </p:txBody>
      </p:sp>
    </p:spTree>
    <p:extLst>
      <p:ext uri="{BB962C8B-B14F-4D97-AF65-F5344CB8AC3E}">
        <p14:creationId xmlns:p14="http://schemas.microsoft.com/office/powerpoint/2010/main" val="2738518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6EAD9E-5298-B529-9A76-3768950463C2}"/>
              </a:ext>
            </a:extLst>
          </p:cNvPr>
          <p:cNvSpPr>
            <a:spLocks noGrp="1"/>
          </p:cNvSpPr>
          <p:nvPr>
            <p:ph idx="1"/>
          </p:nvPr>
        </p:nvSpPr>
        <p:spPr>
          <a:xfrm>
            <a:off x="198120" y="914400"/>
            <a:ext cx="11795760" cy="5029200"/>
          </a:xfrm>
        </p:spPr>
        <p:txBody>
          <a:bodyPr>
            <a:normAutofit fontScale="92500"/>
          </a:bodyPr>
          <a:lstStyle/>
          <a:p>
            <a:r>
              <a:rPr lang="en-US"/>
              <a:t>35.5 total case managers.</a:t>
            </a:r>
          </a:p>
          <a:p>
            <a:pPr lvl="1"/>
            <a:r>
              <a:rPr lang="en-US"/>
              <a:t>Case Managers may be interdisciplinary and be hired or contracted by the VAMC.</a:t>
            </a:r>
          </a:p>
          <a:p>
            <a:r>
              <a:rPr lang="en-US"/>
              <a:t>Case Management includes:</a:t>
            </a:r>
          </a:p>
          <a:p>
            <a:pPr lvl="1"/>
            <a:r>
              <a:rPr lang="en-US"/>
              <a:t>Home visits. </a:t>
            </a:r>
          </a:p>
          <a:p>
            <a:pPr lvl="1"/>
            <a:r>
              <a:rPr lang="en-US"/>
              <a:t>Independent work, usually far from other VA resources or even other community resources.</a:t>
            </a:r>
          </a:p>
          <a:p>
            <a:pPr lvl="1"/>
            <a:r>
              <a:rPr lang="en-US"/>
              <a:t>Complex work with Veterans who may have layered, serious physical and mental health concerns; long-standing, chronic substance use disorders; incarceration histories; history of self or other harm; and many barriers to stable housing. </a:t>
            </a:r>
          </a:p>
          <a:p>
            <a:endParaRPr lang="en-US"/>
          </a:p>
        </p:txBody>
      </p:sp>
      <p:sp>
        <p:nvSpPr>
          <p:cNvPr id="3" name="Slide Number Placeholder 2">
            <a:extLst>
              <a:ext uri="{FF2B5EF4-FFF2-40B4-BE49-F238E27FC236}">
                <a16:creationId xmlns:a16="http://schemas.microsoft.com/office/drawing/2014/main" id="{F0B415E2-C338-D41A-0835-B9EDE2CBBA8F}"/>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21</a:t>
            </a:fld>
            <a:endParaRPr lang="en-US"/>
          </a:p>
        </p:txBody>
      </p:sp>
      <p:sp>
        <p:nvSpPr>
          <p:cNvPr id="4" name="Title 3">
            <a:extLst>
              <a:ext uri="{FF2B5EF4-FFF2-40B4-BE49-F238E27FC236}">
                <a16:creationId xmlns:a16="http://schemas.microsoft.com/office/drawing/2014/main" id="{5B3AA7F9-633E-6D20-3DEF-0989CBCE4BE5}"/>
              </a:ext>
            </a:extLst>
          </p:cNvPr>
          <p:cNvSpPr>
            <a:spLocks noGrp="1"/>
          </p:cNvSpPr>
          <p:nvPr>
            <p:ph type="title"/>
          </p:nvPr>
        </p:nvSpPr>
        <p:spPr>
          <a:xfrm>
            <a:off x="0" y="-76200"/>
            <a:ext cx="12192000" cy="838200"/>
          </a:xfrm>
        </p:spPr>
        <p:txBody>
          <a:bodyPr/>
          <a:lstStyle/>
          <a:p>
            <a:r>
              <a:rPr lang="en-US" dirty="0"/>
              <a:t>Tribal HUD-VASH is More Than Housing</a:t>
            </a:r>
          </a:p>
        </p:txBody>
      </p:sp>
    </p:spTree>
    <p:extLst>
      <p:ext uri="{BB962C8B-B14F-4D97-AF65-F5344CB8AC3E}">
        <p14:creationId xmlns:p14="http://schemas.microsoft.com/office/powerpoint/2010/main" val="3688758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303D7D-53F5-5257-0C30-B0803A1EA094}"/>
              </a:ext>
            </a:extLst>
          </p:cNvPr>
          <p:cNvSpPr>
            <a:spLocks noGrp="1"/>
          </p:cNvSpPr>
          <p:nvPr>
            <p:ph idx="1"/>
          </p:nvPr>
        </p:nvSpPr>
        <p:spPr>
          <a:xfrm>
            <a:off x="198120" y="914400"/>
            <a:ext cx="11795760" cy="5029200"/>
          </a:xfrm>
        </p:spPr>
        <p:txBody>
          <a:bodyPr>
            <a:normAutofit lnSpcReduction="10000"/>
          </a:bodyPr>
          <a:lstStyle/>
          <a:p>
            <a:r>
              <a:rPr lang="en-US"/>
              <a:t>Both HUD-VASH and Tribal HUD-VASH utilize the evidence-based practice of Housing First. </a:t>
            </a:r>
          </a:p>
          <a:p>
            <a:r>
              <a:rPr lang="en-US"/>
              <a:t>Ensures those Veterans with the longest time homeless and highest service needs are provided opportunities to rapidly exit homelessness.</a:t>
            </a:r>
          </a:p>
          <a:p>
            <a:r>
              <a:rPr lang="en-US"/>
              <a:t>Low barrier admission without treatment or sobriety requirements in order to participate. </a:t>
            </a:r>
          </a:p>
          <a:p>
            <a:r>
              <a:rPr lang="en-US"/>
              <a:t>Case management provided with the expectation the Veteran will work with the case manager to sustain housing. </a:t>
            </a:r>
          </a:p>
          <a:p>
            <a:r>
              <a:rPr lang="en-US"/>
              <a:t>Focus is on housing stability and addressing threats to housing stability, and the Veteran’s recovery and personal goals which are often connected to housing stability. </a:t>
            </a:r>
          </a:p>
          <a:p>
            <a:endParaRPr lang="en-US"/>
          </a:p>
        </p:txBody>
      </p:sp>
      <p:sp>
        <p:nvSpPr>
          <p:cNvPr id="3" name="Slide Number Placeholder 2">
            <a:extLst>
              <a:ext uri="{FF2B5EF4-FFF2-40B4-BE49-F238E27FC236}">
                <a16:creationId xmlns:a16="http://schemas.microsoft.com/office/drawing/2014/main" id="{BDA57D97-499F-3BCF-8BE5-308F6259FB95}"/>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22</a:t>
            </a:fld>
            <a:endParaRPr lang="en-US"/>
          </a:p>
        </p:txBody>
      </p:sp>
      <p:sp>
        <p:nvSpPr>
          <p:cNvPr id="4" name="Title 3">
            <a:extLst>
              <a:ext uri="{FF2B5EF4-FFF2-40B4-BE49-F238E27FC236}">
                <a16:creationId xmlns:a16="http://schemas.microsoft.com/office/drawing/2014/main" id="{826625AC-43FB-0F33-07AF-15F0D4670794}"/>
              </a:ext>
            </a:extLst>
          </p:cNvPr>
          <p:cNvSpPr>
            <a:spLocks noGrp="1"/>
          </p:cNvSpPr>
          <p:nvPr>
            <p:ph type="title"/>
          </p:nvPr>
        </p:nvSpPr>
        <p:spPr>
          <a:xfrm>
            <a:off x="0" y="-76200"/>
            <a:ext cx="12192000" cy="838200"/>
          </a:xfrm>
        </p:spPr>
        <p:txBody>
          <a:bodyPr/>
          <a:lstStyle/>
          <a:p>
            <a:r>
              <a:rPr lang="en-US"/>
              <a:t>Housing First</a:t>
            </a:r>
          </a:p>
        </p:txBody>
      </p:sp>
    </p:spTree>
    <p:extLst>
      <p:ext uri="{BB962C8B-B14F-4D97-AF65-F5344CB8AC3E}">
        <p14:creationId xmlns:p14="http://schemas.microsoft.com/office/powerpoint/2010/main" val="872413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B14E1F0-4A05-D869-1542-3CAED33C55FA}"/>
              </a:ext>
            </a:extLst>
          </p:cNvPr>
          <p:cNvSpPr>
            <a:spLocks noGrp="1"/>
          </p:cNvSpPr>
          <p:nvPr>
            <p:ph idx="1"/>
          </p:nvPr>
        </p:nvSpPr>
        <p:spPr>
          <a:xfrm>
            <a:off x="198120" y="914400"/>
            <a:ext cx="11795760" cy="5029200"/>
          </a:xfrm>
        </p:spPr>
        <p:txBody>
          <a:bodyPr>
            <a:normAutofit fontScale="77500" lnSpcReduction="20000"/>
          </a:bodyPr>
          <a:lstStyle/>
          <a:p>
            <a:pPr lvl="0"/>
            <a:r>
              <a:rPr lang="en-US" noProof="0" dirty="0"/>
              <a:t>A Veteran who is homeless or at imminent risk of becoming homeless can call the National Call Center for Homeless Veterans at (877) 4AID-VET (877-424-3838) for assistance. </a:t>
            </a:r>
          </a:p>
          <a:p>
            <a:pPr lvl="0"/>
            <a:r>
              <a:rPr lang="en-US" noProof="0" dirty="0"/>
              <a:t>You can also direct the Veteran to call or visit your </a:t>
            </a:r>
            <a:r>
              <a:rPr lang="en-US" noProof="0" dirty="0">
                <a:hlinkClick r:id="rId2"/>
              </a:rPr>
              <a:t>local VA Medical Center</a:t>
            </a:r>
            <a:r>
              <a:rPr lang="en-US" noProof="0" dirty="0"/>
              <a:t> or </a:t>
            </a:r>
            <a:r>
              <a:rPr lang="en-US" noProof="0" dirty="0">
                <a:hlinkClick r:id="rId3"/>
              </a:rPr>
              <a:t>Community Resource and Referral Center</a:t>
            </a:r>
            <a:r>
              <a:rPr lang="en-US" noProof="0" dirty="0"/>
              <a:t>, where VA staff are ready to help.</a:t>
            </a:r>
          </a:p>
          <a:p>
            <a:pPr lvl="0"/>
            <a:r>
              <a:rPr lang="en-US" noProof="0" dirty="0"/>
              <a:t>Explore </a:t>
            </a:r>
            <a:r>
              <a:rPr lang="en-US" noProof="0" dirty="0">
                <a:hlinkClick r:id="rId4"/>
              </a:rPr>
              <a:t>www.va.gov/homeless</a:t>
            </a:r>
            <a:r>
              <a:rPr lang="en-US" noProof="0" dirty="0"/>
              <a:t> to learn about </a:t>
            </a:r>
            <a:r>
              <a:rPr lang="en-US" noProof="0" dirty="0">
                <a:hlinkClick r:id="rId5"/>
              </a:rPr>
              <a:t>VA programs</a:t>
            </a:r>
            <a:r>
              <a:rPr lang="en-US" noProof="0" dirty="0"/>
              <a:t> for Veterans who are homeless and share that information with others.</a:t>
            </a:r>
          </a:p>
          <a:p>
            <a:pPr lvl="0"/>
            <a:r>
              <a:rPr lang="en-US" noProof="0" dirty="0"/>
              <a:t>Work with VA to prevent and end homelessness among Veterans in your community. Learn how you can help by </a:t>
            </a:r>
            <a:r>
              <a:rPr lang="en-US" noProof="0" dirty="0">
                <a:hlinkClick r:id="rId6"/>
              </a:rPr>
              <a:t>visiting our Stakeholders page</a:t>
            </a:r>
            <a:r>
              <a:rPr lang="en-US" noProof="0" dirty="0"/>
              <a:t>.</a:t>
            </a:r>
          </a:p>
          <a:p>
            <a:pPr lvl="0"/>
            <a:r>
              <a:rPr lang="en-US" noProof="0" dirty="0"/>
              <a:t>Listen to our </a:t>
            </a:r>
            <a:r>
              <a:rPr lang="en-US" noProof="0" dirty="0">
                <a:hlinkClick r:id="rId7"/>
              </a:rPr>
              <a:t>podcast</a:t>
            </a:r>
            <a:r>
              <a:rPr lang="en-US" noProof="0" dirty="0"/>
              <a:t>, Ending Veteran Homelessness, for monthly updates on resources and services. Subscribe today on </a:t>
            </a:r>
            <a:r>
              <a:rPr lang="en-US" noProof="0" dirty="0">
                <a:hlinkClick r:id="rId8"/>
              </a:rPr>
              <a:t>Apple Podcasts</a:t>
            </a:r>
            <a:r>
              <a:rPr lang="en-US" noProof="0" dirty="0"/>
              <a:t>, </a:t>
            </a:r>
            <a:r>
              <a:rPr lang="en-US" noProof="0" dirty="0">
                <a:hlinkClick r:id="rId9"/>
              </a:rPr>
              <a:t>Google Podcasts</a:t>
            </a:r>
            <a:r>
              <a:rPr lang="en-US" noProof="0" dirty="0"/>
              <a:t>, </a:t>
            </a:r>
            <a:r>
              <a:rPr lang="en-US" noProof="0" dirty="0">
                <a:hlinkClick r:id="rId10"/>
              </a:rPr>
              <a:t>Spotify</a:t>
            </a:r>
            <a:r>
              <a:rPr lang="en-US" noProof="0" dirty="0"/>
              <a:t>, and your podcatcher of choice!</a:t>
            </a:r>
          </a:p>
          <a:p>
            <a:pPr lvl="0"/>
            <a:r>
              <a:rPr lang="en-US" noProof="0" dirty="0"/>
              <a:t>Download </a:t>
            </a:r>
            <a:r>
              <a:rPr lang="en-US" noProof="0" dirty="0">
                <a:hlinkClick r:id="rId11"/>
              </a:rPr>
              <a:t>posters, brochures, and other materials</a:t>
            </a:r>
            <a:r>
              <a:rPr lang="en-US" noProof="0" dirty="0"/>
              <a:t> to reach out to Veterans and help VA end homelessness.</a:t>
            </a:r>
          </a:p>
          <a:p>
            <a:pPr lvl="0"/>
            <a:r>
              <a:rPr lang="en-US" noProof="0" dirty="0"/>
              <a:t>Print the VHA Homeless Program </a:t>
            </a:r>
            <a:r>
              <a:rPr lang="en-US" noProof="0" dirty="0">
                <a:hlinkClick r:id="rId12"/>
              </a:rPr>
              <a:t>brochure</a:t>
            </a:r>
            <a:r>
              <a:rPr lang="en-US" noProof="0" dirty="0"/>
              <a:t> designed for use with AI/AN Veterans. </a:t>
            </a:r>
            <a:endParaRPr lang="en-US" dirty="0"/>
          </a:p>
        </p:txBody>
      </p:sp>
      <p:sp>
        <p:nvSpPr>
          <p:cNvPr id="3" name="Slide Number Placeholder 2">
            <a:extLst>
              <a:ext uri="{FF2B5EF4-FFF2-40B4-BE49-F238E27FC236}">
                <a16:creationId xmlns:a16="http://schemas.microsoft.com/office/drawing/2014/main" id="{14D2580B-117D-88B9-23BF-39131C6D1C89}"/>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23</a:t>
            </a:fld>
            <a:endParaRPr lang="en-US"/>
          </a:p>
        </p:txBody>
      </p:sp>
      <p:sp>
        <p:nvSpPr>
          <p:cNvPr id="4" name="Title 3">
            <a:extLst>
              <a:ext uri="{FF2B5EF4-FFF2-40B4-BE49-F238E27FC236}">
                <a16:creationId xmlns:a16="http://schemas.microsoft.com/office/drawing/2014/main" id="{2BCF9BCE-A2E3-AD34-0F34-A20A4F4FE8A1}"/>
              </a:ext>
            </a:extLst>
          </p:cNvPr>
          <p:cNvSpPr>
            <a:spLocks noGrp="1"/>
          </p:cNvSpPr>
          <p:nvPr>
            <p:ph type="title"/>
          </p:nvPr>
        </p:nvSpPr>
        <p:spPr>
          <a:xfrm>
            <a:off x="0" y="-76200"/>
            <a:ext cx="12192000" cy="838200"/>
          </a:xfrm>
        </p:spPr>
        <p:txBody>
          <a:bodyPr/>
          <a:lstStyle/>
          <a:p>
            <a:r>
              <a:rPr lang="en-US" dirty="0"/>
              <a:t>How to Access VA Homeless Programs</a:t>
            </a:r>
          </a:p>
        </p:txBody>
      </p:sp>
    </p:spTree>
    <p:extLst>
      <p:ext uri="{BB962C8B-B14F-4D97-AF65-F5344CB8AC3E}">
        <p14:creationId xmlns:p14="http://schemas.microsoft.com/office/powerpoint/2010/main" val="1653119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00D36D9-7EEF-B15A-0A58-90EC9E506A6C}"/>
              </a:ext>
            </a:extLst>
          </p:cNvPr>
          <p:cNvSpPr>
            <a:spLocks noGrp="1"/>
          </p:cNvSpPr>
          <p:nvPr>
            <p:ph type="sldNum" sz="quarter" idx="12"/>
          </p:nvPr>
        </p:nvSpPr>
        <p:spPr/>
        <p:txBody>
          <a:bodyPr/>
          <a:lstStyle/>
          <a:p>
            <a:fld id="{D983F1FA-211D-3044-9E35-958DFBC26156}" type="slidenum">
              <a:rPr lang="en-US" smtClean="0"/>
              <a:pPr/>
              <a:t>24</a:t>
            </a:fld>
            <a:endParaRPr lang="en-US"/>
          </a:p>
        </p:txBody>
      </p:sp>
      <p:sp>
        <p:nvSpPr>
          <p:cNvPr id="4" name="Title 3">
            <a:extLst>
              <a:ext uri="{FF2B5EF4-FFF2-40B4-BE49-F238E27FC236}">
                <a16:creationId xmlns:a16="http://schemas.microsoft.com/office/drawing/2014/main" id="{804AA40C-5DFB-4B06-B4B6-7A33123B1CEC}"/>
              </a:ext>
            </a:extLst>
          </p:cNvPr>
          <p:cNvSpPr>
            <a:spLocks noGrp="1"/>
          </p:cNvSpPr>
          <p:nvPr>
            <p:ph type="title"/>
          </p:nvPr>
        </p:nvSpPr>
        <p:spPr/>
        <p:txBody>
          <a:bodyPr/>
          <a:lstStyle/>
          <a:p>
            <a:r>
              <a:rPr lang="en-US" dirty="0"/>
              <a:t>Questions, Comments, and Discussion</a:t>
            </a:r>
          </a:p>
        </p:txBody>
      </p:sp>
      <p:pic>
        <p:nvPicPr>
          <p:cNvPr id="5" name="Picture 2" descr="National Museum of the American Indian in Washington DC">
            <a:extLst>
              <a:ext uri="{FF2B5EF4-FFF2-40B4-BE49-F238E27FC236}">
                <a16:creationId xmlns:a16="http://schemas.microsoft.com/office/drawing/2014/main" id="{332C6C2D-2EC5-6F06-DD9B-4B01413C47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762000"/>
            <a:ext cx="7246597" cy="511042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9CB2556-A40C-7306-5578-97EEBA599761}"/>
              </a:ext>
            </a:extLst>
          </p:cNvPr>
          <p:cNvSpPr txBox="1"/>
          <p:nvPr/>
        </p:nvSpPr>
        <p:spPr>
          <a:xfrm>
            <a:off x="2328952" y="5871379"/>
            <a:ext cx="6524943" cy="215444"/>
          </a:xfrm>
          <a:prstGeom prst="rect">
            <a:avLst/>
          </a:prstGeom>
          <a:noFill/>
        </p:spPr>
        <p:txBody>
          <a:bodyPr wrap="square" rtlCol="0">
            <a:spAutoFit/>
          </a:bodyPr>
          <a:lstStyle/>
          <a:p>
            <a:r>
              <a:rPr lang="en-US" sz="800" b="0" i="0">
                <a:effectLst/>
              </a:rPr>
              <a:t>"</a:t>
            </a:r>
            <a:r>
              <a:rPr lang="en-US" sz="800" b="0" i="0">
                <a:effectLst/>
                <a:hlinkClick r:id="rId3"/>
              </a:rPr>
              <a:t>National Museum of the American Indian in Washington DC</a:t>
            </a:r>
            <a:r>
              <a:rPr lang="en-US" sz="800" b="0" i="0">
                <a:effectLst/>
              </a:rPr>
              <a:t>" by </a:t>
            </a:r>
            <a:r>
              <a:rPr lang="en-US" sz="800" b="0" i="0">
                <a:effectLst/>
                <a:hlinkClick r:id="rId3"/>
              </a:rPr>
              <a:t>Phillip Ritz</a:t>
            </a:r>
            <a:r>
              <a:rPr lang="en-US" sz="800" b="0" i="0">
                <a:effectLst/>
              </a:rPr>
              <a:t> is licensed under </a:t>
            </a:r>
            <a:r>
              <a:rPr lang="en-US" sz="800" b="0" i="0">
                <a:effectLst/>
                <a:hlinkClick r:id="rId4"/>
              </a:rPr>
              <a:t>CC BY-NC-SA 2.0</a:t>
            </a:r>
            <a:r>
              <a:rPr lang="en-US" sz="800" b="0" i="0">
                <a:effectLst/>
              </a:rPr>
              <a:t>.</a:t>
            </a:r>
            <a:endParaRPr lang="en-US" sz="800"/>
          </a:p>
        </p:txBody>
      </p:sp>
    </p:spTree>
    <p:extLst>
      <p:ext uri="{BB962C8B-B14F-4D97-AF65-F5344CB8AC3E}">
        <p14:creationId xmlns:p14="http://schemas.microsoft.com/office/powerpoint/2010/main" val="1134608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5F8035F4-3223-45F1-B905-9DFF710B3BDA}"/>
              </a:ext>
            </a:extLst>
          </p:cNvPr>
          <p:cNvSpPr>
            <a:spLocks noGrp="1"/>
          </p:cNvSpPr>
          <p:nvPr>
            <p:ph idx="1"/>
          </p:nvPr>
        </p:nvSpPr>
        <p:spPr/>
        <p:txBody>
          <a:bodyPr>
            <a:normAutofit/>
          </a:bodyPr>
          <a:lstStyle/>
          <a:p>
            <a:pPr marL="0" indent="0">
              <a:buNone/>
            </a:pPr>
            <a:r>
              <a:rPr lang="en-US" sz="2667" dirty="0"/>
              <a:t>Veterans who are homeless or at risk of homelessness—and their family members, friends and supporters—can make the call to or chat online with the National Call Center for Homeless Veterans, where trained counselors are ready to talk confidentially 24 hours a day, 7 days a week.</a:t>
            </a:r>
          </a:p>
        </p:txBody>
      </p:sp>
      <p:sp>
        <p:nvSpPr>
          <p:cNvPr id="4" name="Title 3">
            <a:extLst>
              <a:ext uri="{FF2B5EF4-FFF2-40B4-BE49-F238E27FC236}">
                <a16:creationId xmlns:a16="http://schemas.microsoft.com/office/drawing/2014/main" id="{8B3F4CCE-5AFB-49F0-AEC7-E2A036542B45}"/>
              </a:ext>
            </a:extLst>
          </p:cNvPr>
          <p:cNvSpPr>
            <a:spLocks noGrp="1"/>
          </p:cNvSpPr>
          <p:nvPr>
            <p:ph type="title"/>
          </p:nvPr>
        </p:nvSpPr>
        <p:spPr/>
        <p:txBody>
          <a:bodyPr/>
          <a:lstStyle/>
          <a:p>
            <a:r>
              <a:rPr lang="en-US" dirty="0"/>
              <a:t>Connect Homeless and At-Risk Veterans to VA</a:t>
            </a:r>
          </a:p>
        </p:txBody>
      </p:sp>
      <p:pic>
        <p:nvPicPr>
          <p:cNvPr id="9" name="Content Placeholder 8" descr="Text&#10;&#10;Description automatically generated">
            <a:extLst>
              <a:ext uri="{FF2B5EF4-FFF2-40B4-BE49-F238E27FC236}">
                <a16:creationId xmlns:a16="http://schemas.microsoft.com/office/drawing/2014/main" id="{D1F78822-F650-4F6F-92EA-89AA17458B83}"/>
              </a:ext>
            </a:extLst>
          </p:cNvPr>
          <p:cNvPicPr>
            <a:picLocks noGrp="1" noChangeAspect="1"/>
          </p:cNvPicPr>
          <p:nvPr>
            <p:ph sz="half" idx="4294967295"/>
          </p:nvPr>
        </p:nvPicPr>
        <p:blipFill>
          <a:blip r:embed="rId2"/>
          <a:stretch>
            <a:fillRect/>
          </a:stretch>
        </p:blipFill>
        <p:spPr>
          <a:xfrm>
            <a:off x="3123096" y="3339306"/>
            <a:ext cx="5384800" cy="2352675"/>
          </a:xfrm>
        </p:spPr>
      </p:pic>
      <p:sp>
        <p:nvSpPr>
          <p:cNvPr id="7" name="Slide Number Placeholder 1">
            <a:extLst>
              <a:ext uri="{FF2B5EF4-FFF2-40B4-BE49-F238E27FC236}">
                <a16:creationId xmlns:a16="http://schemas.microsoft.com/office/drawing/2014/main" id="{E4608FCB-63D8-4686-AE0F-BBF070D62AD0}"/>
              </a:ext>
            </a:extLst>
          </p:cNvPr>
          <p:cNvSpPr>
            <a:spLocks noGrp="1"/>
          </p:cNvSpPr>
          <p:nvPr>
            <p:ph type="sldNum" sz="quarter" idx="12"/>
          </p:nvPr>
        </p:nvSpPr>
        <p:spPr>
          <a:xfrm>
            <a:off x="11582400" y="6400233"/>
            <a:ext cx="512840" cy="365125"/>
          </a:xfrm>
        </p:spPr>
        <p:txBody>
          <a:bodyPr/>
          <a:lstStyle/>
          <a:p>
            <a:fld id="{D983F1FA-211D-3044-9E35-958DFBC26156}" type="slidenum">
              <a:rPr lang="en-US" smtClean="0"/>
              <a:pPr/>
              <a:t>3</a:t>
            </a:fld>
            <a:endParaRPr lang="en-US"/>
          </a:p>
        </p:txBody>
      </p:sp>
    </p:spTree>
    <p:extLst>
      <p:ext uri="{BB962C8B-B14F-4D97-AF65-F5344CB8AC3E}">
        <p14:creationId xmlns:p14="http://schemas.microsoft.com/office/powerpoint/2010/main" val="3089625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BEB2963-A47E-A209-3E64-9C8C9C51FF89}"/>
              </a:ext>
            </a:extLst>
          </p:cNvPr>
          <p:cNvSpPr>
            <a:spLocks noGrp="1"/>
          </p:cNvSpPr>
          <p:nvPr>
            <p:ph type="ctrTitle"/>
          </p:nvPr>
        </p:nvSpPr>
        <p:spPr>
          <a:xfrm>
            <a:off x="914400" y="606176"/>
            <a:ext cx="10363200" cy="1921267"/>
          </a:xfrm>
        </p:spPr>
        <p:txBody>
          <a:bodyPr>
            <a:normAutofit/>
          </a:bodyPr>
          <a:lstStyle/>
          <a:p>
            <a:r>
              <a:rPr lang="en-US" dirty="0"/>
              <a:t>Legal Services for Veterans</a:t>
            </a:r>
          </a:p>
        </p:txBody>
      </p:sp>
      <p:sp>
        <p:nvSpPr>
          <p:cNvPr id="2" name="Content Placeholder 1">
            <a:extLst>
              <a:ext uri="{FF2B5EF4-FFF2-40B4-BE49-F238E27FC236}">
                <a16:creationId xmlns:a16="http://schemas.microsoft.com/office/drawing/2014/main" id="{DFB87618-0EDC-20F9-804A-6F120F06D2B0}"/>
              </a:ext>
            </a:extLst>
          </p:cNvPr>
          <p:cNvSpPr>
            <a:spLocks noGrp="1"/>
          </p:cNvSpPr>
          <p:nvPr>
            <p:ph type="subTitle" idx="1"/>
          </p:nvPr>
        </p:nvSpPr>
        <p:spPr>
          <a:xfrm>
            <a:off x="1828800" y="2989780"/>
            <a:ext cx="8534400" cy="2649020"/>
          </a:xfrm>
        </p:spPr>
        <p:txBody>
          <a:bodyPr>
            <a:normAutofit/>
          </a:bodyPr>
          <a:lstStyle/>
          <a:p>
            <a:r>
              <a:rPr lang="en-US" noProof="0" dirty="0"/>
              <a:t>Madolyn Gingell</a:t>
            </a:r>
            <a:br>
              <a:rPr lang="en-US" dirty="0"/>
            </a:br>
            <a:r>
              <a:rPr lang="en-US" noProof="0" dirty="0"/>
              <a:t>National Coordinator, Legal Services for Veterans</a:t>
            </a:r>
            <a:br>
              <a:rPr lang="en-US" dirty="0"/>
            </a:br>
            <a:r>
              <a:rPr lang="en-US" noProof="0" dirty="0"/>
              <a:t>Homeless Programs Office</a:t>
            </a:r>
          </a:p>
          <a:p>
            <a:r>
              <a:rPr lang="en-US" dirty="0"/>
              <a:t>Veterans Health Administration</a:t>
            </a:r>
          </a:p>
          <a:p>
            <a:r>
              <a:rPr lang="en-US" dirty="0"/>
              <a:t>U.S. Department of Veterans Affairs</a:t>
            </a:r>
          </a:p>
        </p:txBody>
      </p:sp>
      <p:sp>
        <p:nvSpPr>
          <p:cNvPr id="3" name="Slide Number Placeholder 2">
            <a:extLst>
              <a:ext uri="{FF2B5EF4-FFF2-40B4-BE49-F238E27FC236}">
                <a16:creationId xmlns:a16="http://schemas.microsoft.com/office/drawing/2014/main" id="{7F6580FC-9842-E306-2320-A17D1428EB02}"/>
              </a:ext>
            </a:extLst>
          </p:cNvPr>
          <p:cNvSpPr>
            <a:spLocks noGrp="1"/>
          </p:cNvSpPr>
          <p:nvPr>
            <p:ph type="sldNum" sz="quarter" idx="10"/>
          </p:nvPr>
        </p:nvSpPr>
        <p:spPr>
          <a:xfrm>
            <a:off x="11582400" y="6400233"/>
            <a:ext cx="512840" cy="365125"/>
          </a:xfrm>
        </p:spPr>
        <p:txBody>
          <a:bodyPr/>
          <a:lstStyle/>
          <a:p>
            <a:fld id="{D983F1FA-211D-3044-9E35-958DFBC26156}" type="slidenum">
              <a:rPr lang="en-US" smtClean="0"/>
              <a:pPr/>
              <a:t>4</a:t>
            </a:fld>
            <a:endParaRPr lang="en-US"/>
          </a:p>
        </p:txBody>
      </p:sp>
    </p:spTree>
    <p:extLst>
      <p:ext uri="{BB962C8B-B14F-4D97-AF65-F5344CB8AC3E}">
        <p14:creationId xmlns:p14="http://schemas.microsoft.com/office/powerpoint/2010/main" val="1583192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59AC65-6114-4EF5-AC70-438D8084A87E}"/>
              </a:ext>
            </a:extLst>
          </p:cNvPr>
          <p:cNvSpPr>
            <a:spLocks noGrp="1"/>
          </p:cNvSpPr>
          <p:nvPr>
            <p:ph idx="1"/>
          </p:nvPr>
        </p:nvSpPr>
        <p:spPr>
          <a:xfrm>
            <a:off x="198120" y="914400"/>
            <a:ext cx="11795760" cy="5029200"/>
          </a:xfrm>
        </p:spPr>
        <p:txBody>
          <a:bodyPr vert="horz" lIns="91440" tIns="45720" rIns="91440" bIns="45720" rtlCol="0" anchor="t">
            <a:normAutofit/>
          </a:bodyPr>
          <a:lstStyle/>
          <a:p>
            <a:r>
              <a:rPr lang="en-US" dirty="0"/>
              <a:t>Outreach, training, and coordination designed to expand equitable access to legal services to Veterans.</a:t>
            </a:r>
          </a:p>
          <a:p>
            <a:r>
              <a:rPr lang="en-US" dirty="0"/>
              <a:t>Further Veteran’s legal service access through the continued growth of Medical Legal Partnership model within the Veteran Health Administration (VHA)</a:t>
            </a:r>
          </a:p>
          <a:p>
            <a:r>
              <a:rPr lang="en-US" dirty="0"/>
              <a:t>Establish and administer VHA’s new LSV grant programs.</a:t>
            </a:r>
          </a:p>
          <a:p>
            <a:r>
              <a:rPr lang="en-US" dirty="0"/>
              <a:t>LSV is a component of Veterans Justice Programs.</a:t>
            </a:r>
          </a:p>
        </p:txBody>
      </p:sp>
      <p:sp>
        <p:nvSpPr>
          <p:cNvPr id="5" name="Slide Number Placeholder 4">
            <a:extLst>
              <a:ext uri="{FF2B5EF4-FFF2-40B4-BE49-F238E27FC236}">
                <a16:creationId xmlns:a16="http://schemas.microsoft.com/office/drawing/2014/main" id="{C4EB96D3-2AD3-4027-B444-4B836D073EDB}"/>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5</a:t>
            </a:fld>
            <a:endParaRPr lang="en-US" noProof="0"/>
          </a:p>
        </p:txBody>
      </p:sp>
      <p:sp>
        <p:nvSpPr>
          <p:cNvPr id="4" name="Title 3">
            <a:extLst>
              <a:ext uri="{FF2B5EF4-FFF2-40B4-BE49-F238E27FC236}">
                <a16:creationId xmlns:a16="http://schemas.microsoft.com/office/drawing/2014/main" id="{F736AA95-B54B-4F58-88EC-EF53A03DB05F}"/>
              </a:ext>
            </a:extLst>
          </p:cNvPr>
          <p:cNvSpPr>
            <a:spLocks noGrp="1"/>
          </p:cNvSpPr>
          <p:nvPr>
            <p:ph type="title"/>
          </p:nvPr>
        </p:nvSpPr>
        <p:spPr>
          <a:xfrm>
            <a:off x="0" y="-76200"/>
            <a:ext cx="12192000" cy="838200"/>
          </a:xfrm>
        </p:spPr>
        <p:txBody>
          <a:bodyPr>
            <a:normAutofit/>
          </a:bodyPr>
          <a:lstStyle/>
          <a:p>
            <a:r>
              <a:rPr lang="en-US" dirty="0"/>
              <a:t>Legal Services for Veterans (LSV)</a:t>
            </a:r>
          </a:p>
        </p:txBody>
      </p:sp>
    </p:spTree>
    <p:extLst>
      <p:ext uri="{BB962C8B-B14F-4D97-AF65-F5344CB8AC3E}">
        <p14:creationId xmlns:p14="http://schemas.microsoft.com/office/powerpoint/2010/main" val="1556609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59AC65-6114-4EF5-AC70-438D8084A87E}"/>
              </a:ext>
            </a:extLst>
          </p:cNvPr>
          <p:cNvSpPr>
            <a:spLocks noGrp="1"/>
          </p:cNvSpPr>
          <p:nvPr>
            <p:ph idx="1"/>
          </p:nvPr>
        </p:nvSpPr>
        <p:spPr>
          <a:xfrm>
            <a:off x="198120" y="914400"/>
            <a:ext cx="11795760" cy="5029200"/>
          </a:xfrm>
        </p:spPr>
        <p:txBody>
          <a:bodyPr vert="horz" lIns="91440" tIns="45720" rIns="91440" bIns="45720" rtlCol="0" anchor="t">
            <a:normAutofit/>
          </a:bodyPr>
          <a:lstStyle/>
          <a:p>
            <a:pPr marL="0" indent="0">
              <a:buNone/>
            </a:pPr>
            <a:r>
              <a:rPr lang="en-US" b="1" dirty="0"/>
              <a:t>Medical Legal Partnership (MLP)</a:t>
            </a:r>
          </a:p>
          <a:p>
            <a:r>
              <a:rPr lang="en-US" dirty="0"/>
              <a:t>The legal service provider and VA team are co-located at a VA facility, with the delivery of legal services being provided on pre-determined days and times</a:t>
            </a:r>
          </a:p>
          <a:p>
            <a:r>
              <a:rPr lang="en-US" dirty="0"/>
              <a:t>Focus on a collaborative, Veteran-centric approach to care, which also promotes reciprocal training and discipline-specific awareness across specialties</a:t>
            </a:r>
          </a:p>
          <a:p>
            <a:pPr marL="0" indent="0">
              <a:buNone/>
            </a:pPr>
            <a:r>
              <a:rPr lang="en-US" b="1" dirty="0"/>
              <a:t>VA Affiliated Legal Clinic</a:t>
            </a:r>
          </a:p>
          <a:p>
            <a:r>
              <a:rPr lang="en-US" dirty="0"/>
              <a:t>Less structured, less formal ‘legal clinics’ focusing on Veteran needs, which can occur off VA property</a:t>
            </a:r>
          </a:p>
          <a:p>
            <a:r>
              <a:rPr lang="en-US" dirty="0">
                <a:hlinkClick r:id="rId3"/>
              </a:rPr>
              <a:t>https://www.va.gov/HOMELESS/lsv/MLP_LC_List.pdf</a:t>
            </a:r>
            <a:r>
              <a:rPr lang="en-US" dirty="0"/>
              <a:t>.</a:t>
            </a:r>
          </a:p>
        </p:txBody>
      </p:sp>
      <p:sp>
        <p:nvSpPr>
          <p:cNvPr id="5" name="Slide Number Placeholder 4">
            <a:extLst>
              <a:ext uri="{FF2B5EF4-FFF2-40B4-BE49-F238E27FC236}">
                <a16:creationId xmlns:a16="http://schemas.microsoft.com/office/drawing/2014/main" id="{C4EB96D3-2AD3-4027-B444-4B836D073EDB}"/>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6</a:t>
            </a:fld>
            <a:endParaRPr lang="en-US" noProof="0"/>
          </a:p>
        </p:txBody>
      </p:sp>
      <p:sp>
        <p:nvSpPr>
          <p:cNvPr id="4" name="Title 3">
            <a:extLst>
              <a:ext uri="{FF2B5EF4-FFF2-40B4-BE49-F238E27FC236}">
                <a16:creationId xmlns:a16="http://schemas.microsoft.com/office/drawing/2014/main" id="{F736AA95-B54B-4F58-88EC-EF53A03DB05F}"/>
              </a:ext>
            </a:extLst>
          </p:cNvPr>
          <p:cNvSpPr>
            <a:spLocks noGrp="1"/>
          </p:cNvSpPr>
          <p:nvPr>
            <p:ph type="title"/>
          </p:nvPr>
        </p:nvSpPr>
        <p:spPr>
          <a:xfrm>
            <a:off x="0" y="-76200"/>
            <a:ext cx="12192000" cy="838200"/>
          </a:xfrm>
        </p:spPr>
        <p:txBody>
          <a:bodyPr>
            <a:normAutofit/>
          </a:bodyPr>
          <a:lstStyle/>
          <a:p>
            <a:r>
              <a:rPr lang="en-US" dirty="0"/>
              <a:t>Legal Services for Veterans: Pro Bono</a:t>
            </a:r>
          </a:p>
        </p:txBody>
      </p:sp>
    </p:spTree>
    <p:extLst>
      <p:ext uri="{BB962C8B-B14F-4D97-AF65-F5344CB8AC3E}">
        <p14:creationId xmlns:p14="http://schemas.microsoft.com/office/powerpoint/2010/main" val="2272350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C525E6-5E05-126E-FAD9-685E1FA2129F}"/>
              </a:ext>
            </a:extLst>
          </p:cNvPr>
          <p:cNvSpPr>
            <a:spLocks noGrp="1"/>
          </p:cNvSpPr>
          <p:nvPr>
            <p:ph idx="1"/>
          </p:nvPr>
        </p:nvSpPr>
        <p:spPr>
          <a:xfrm>
            <a:off x="198120" y="914400"/>
            <a:ext cx="5897880" cy="5029200"/>
          </a:xfrm>
          <a:ln>
            <a:noFill/>
          </a:ln>
        </p:spPr>
        <p:txBody>
          <a:bodyPr vert="horz" lIns="91440" tIns="45720" rIns="91440" bIns="45720" rtlCol="0" anchor="t">
            <a:normAutofit fontScale="92500" lnSpcReduction="10000"/>
          </a:bodyPr>
          <a:lstStyle/>
          <a:p>
            <a:pPr marL="0" indent="0">
              <a:buNone/>
            </a:pPr>
            <a:r>
              <a:rPr lang="en-US" b="1" dirty="0"/>
              <a:t>Legal Services for Homeless Veterans and Veterans At-Risk for  Homelessness Grant (LSV-H)</a:t>
            </a:r>
          </a:p>
          <a:p>
            <a:r>
              <a:rPr lang="en-US" dirty="0"/>
              <a:t>Legal service grants for organizations to provide specific legal services to Veterans experiencing housing instability, with dedicated funding to serve women Veterans</a:t>
            </a:r>
          </a:p>
          <a:p>
            <a:r>
              <a:rPr lang="en-US" dirty="0"/>
              <a:t>Maximum grant awards $300,000 per grantee</a:t>
            </a:r>
          </a:p>
          <a:p>
            <a:r>
              <a:rPr lang="en-US" dirty="0"/>
              <a:t>108 grants awarded, total over $26 million</a:t>
            </a:r>
          </a:p>
          <a:p>
            <a:r>
              <a:rPr lang="en-US" dirty="0"/>
              <a:t>Grant cycle began August 1, 2024</a:t>
            </a:r>
          </a:p>
          <a:p>
            <a:endParaRPr lang="en-US" dirty="0"/>
          </a:p>
        </p:txBody>
      </p:sp>
      <p:sp>
        <p:nvSpPr>
          <p:cNvPr id="5" name="Slide Number Placeholder 4">
            <a:extLst>
              <a:ext uri="{FF2B5EF4-FFF2-40B4-BE49-F238E27FC236}">
                <a16:creationId xmlns:a16="http://schemas.microsoft.com/office/drawing/2014/main" id="{C4EB96D3-2AD3-4027-B444-4B836D073EDB}"/>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7</a:t>
            </a:fld>
            <a:endParaRPr lang="en-US" noProof="0"/>
          </a:p>
        </p:txBody>
      </p:sp>
      <p:sp>
        <p:nvSpPr>
          <p:cNvPr id="4" name="Title 3">
            <a:extLst>
              <a:ext uri="{FF2B5EF4-FFF2-40B4-BE49-F238E27FC236}">
                <a16:creationId xmlns:a16="http://schemas.microsoft.com/office/drawing/2014/main" id="{F736AA95-B54B-4F58-88EC-EF53A03DB05F}"/>
              </a:ext>
            </a:extLst>
          </p:cNvPr>
          <p:cNvSpPr>
            <a:spLocks noGrp="1"/>
          </p:cNvSpPr>
          <p:nvPr>
            <p:ph type="title"/>
          </p:nvPr>
        </p:nvSpPr>
        <p:spPr>
          <a:xfrm>
            <a:off x="0" y="-76200"/>
            <a:ext cx="12192000" cy="838200"/>
          </a:xfrm>
        </p:spPr>
        <p:txBody>
          <a:bodyPr>
            <a:normAutofit/>
          </a:bodyPr>
          <a:lstStyle/>
          <a:p>
            <a:r>
              <a:rPr lang="en-US" dirty="0"/>
              <a:t>Legal Services for Veterans: Grants</a:t>
            </a:r>
          </a:p>
        </p:txBody>
      </p:sp>
      <p:sp>
        <p:nvSpPr>
          <p:cNvPr id="6" name="Content Placeholder 5">
            <a:extLst>
              <a:ext uri="{FF2B5EF4-FFF2-40B4-BE49-F238E27FC236}">
                <a16:creationId xmlns:a16="http://schemas.microsoft.com/office/drawing/2014/main" id="{4CC86E1F-05B8-7B0F-EACE-A4EC4A6DAD3B}"/>
              </a:ext>
            </a:extLst>
          </p:cNvPr>
          <p:cNvSpPr>
            <a:spLocks noGrp="1"/>
          </p:cNvSpPr>
          <p:nvPr>
            <p:ph idx="13"/>
          </p:nvPr>
        </p:nvSpPr>
        <p:spPr>
          <a:xfrm>
            <a:off x="6096000" y="914400"/>
            <a:ext cx="5897880" cy="5029200"/>
          </a:xfrm>
          <a:ln>
            <a:noFill/>
          </a:ln>
        </p:spPr>
        <p:txBody>
          <a:bodyPr vert="horz" lIns="91440" tIns="45720" rIns="91440" bIns="45720" rtlCol="0" anchor="t">
            <a:normAutofit fontScale="92500" lnSpcReduction="10000"/>
          </a:bodyPr>
          <a:lstStyle/>
          <a:p>
            <a:pPr marL="0" indent="0">
              <a:buNone/>
            </a:pPr>
            <a:r>
              <a:rPr lang="en-US" b="1" dirty="0"/>
              <a:t>Legal Services for Veterans – Assistance with Access to VA Programs Grant (LSV-A)</a:t>
            </a:r>
          </a:p>
          <a:p>
            <a:r>
              <a:rPr lang="en-US" dirty="0"/>
              <a:t>Legal service grants for organizations to provide legal services to former US service members</a:t>
            </a:r>
          </a:p>
          <a:p>
            <a:r>
              <a:rPr lang="en-US" dirty="0"/>
              <a:t>Pilot program focusing on improving status of military discharge or characterization of service</a:t>
            </a:r>
          </a:p>
          <a:p>
            <a:r>
              <a:rPr lang="en-US" dirty="0"/>
              <a:t>Focus on equitable distribution of awards</a:t>
            </a:r>
          </a:p>
          <a:p>
            <a:r>
              <a:rPr lang="en-US" dirty="0"/>
              <a:t>Proposed rule is currently published in the Federal Register</a:t>
            </a:r>
          </a:p>
          <a:p>
            <a:endParaRPr lang="en-US" dirty="0"/>
          </a:p>
        </p:txBody>
      </p:sp>
    </p:spTree>
    <p:extLst>
      <p:ext uri="{BB962C8B-B14F-4D97-AF65-F5344CB8AC3E}">
        <p14:creationId xmlns:p14="http://schemas.microsoft.com/office/powerpoint/2010/main" val="1676297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59AC65-6114-4EF5-AC70-438D8084A87E}"/>
              </a:ext>
            </a:extLst>
          </p:cNvPr>
          <p:cNvSpPr>
            <a:spLocks noGrp="1"/>
          </p:cNvSpPr>
          <p:nvPr>
            <p:ph idx="1"/>
          </p:nvPr>
        </p:nvSpPr>
        <p:spPr>
          <a:xfrm>
            <a:off x="198120" y="914400"/>
            <a:ext cx="11795760" cy="5029200"/>
          </a:xfrm>
        </p:spPr>
        <p:txBody>
          <a:bodyPr vert="horz" lIns="91440" tIns="45720" rIns="91440" bIns="45720" rtlCol="0" anchor="t">
            <a:normAutofit/>
          </a:bodyPr>
          <a:lstStyle/>
          <a:p>
            <a:r>
              <a:rPr lang="en-US" dirty="0"/>
              <a:t>Authorized VA to fund legal services grants for organizations to provide specific legal services to Veterans who are experiencing homelessness or at risk of becoming homeless.</a:t>
            </a:r>
          </a:p>
          <a:p>
            <a:r>
              <a:rPr lang="en-US" dirty="0"/>
              <a:t>No income threshold.</a:t>
            </a:r>
          </a:p>
          <a:p>
            <a:r>
              <a:rPr lang="en-US" dirty="0"/>
              <a:t>108 grants awarded, covering 47 states, D.C. and V.I.</a:t>
            </a:r>
          </a:p>
          <a:p>
            <a:pPr lvl="1"/>
            <a:r>
              <a:rPr lang="en-US" dirty="0"/>
              <a:t>20 grantees propose to offer services to Veterans on tribal lands.</a:t>
            </a:r>
          </a:p>
          <a:p>
            <a:r>
              <a:rPr lang="en-US" dirty="0"/>
              <a:t>14-month grant cycle began August 1, 2024.</a:t>
            </a:r>
          </a:p>
          <a:p>
            <a:r>
              <a:rPr lang="en-US" dirty="0"/>
              <a:t>Availability of legal services provided by each grantee is subject to certain limitations, including their experience and available resources.</a:t>
            </a:r>
          </a:p>
        </p:txBody>
      </p:sp>
      <p:sp>
        <p:nvSpPr>
          <p:cNvPr id="5" name="Slide Number Placeholder 4">
            <a:extLst>
              <a:ext uri="{FF2B5EF4-FFF2-40B4-BE49-F238E27FC236}">
                <a16:creationId xmlns:a16="http://schemas.microsoft.com/office/drawing/2014/main" id="{C4EB96D3-2AD3-4027-B444-4B836D073EDB}"/>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8</a:t>
            </a:fld>
            <a:endParaRPr lang="en-US" noProof="0"/>
          </a:p>
        </p:txBody>
      </p:sp>
      <p:sp>
        <p:nvSpPr>
          <p:cNvPr id="4" name="Title 3">
            <a:extLst>
              <a:ext uri="{FF2B5EF4-FFF2-40B4-BE49-F238E27FC236}">
                <a16:creationId xmlns:a16="http://schemas.microsoft.com/office/drawing/2014/main" id="{F736AA95-B54B-4F58-88EC-EF53A03DB05F}"/>
              </a:ext>
            </a:extLst>
          </p:cNvPr>
          <p:cNvSpPr>
            <a:spLocks noGrp="1"/>
          </p:cNvSpPr>
          <p:nvPr>
            <p:ph type="title"/>
          </p:nvPr>
        </p:nvSpPr>
        <p:spPr>
          <a:xfrm>
            <a:off x="0" y="-76200"/>
            <a:ext cx="12192000" cy="838200"/>
          </a:xfrm>
        </p:spPr>
        <p:txBody>
          <a:bodyPr>
            <a:noAutofit/>
          </a:bodyPr>
          <a:lstStyle/>
          <a:p>
            <a:r>
              <a:rPr lang="en-US" sz="2400" dirty="0"/>
              <a:t>Legal Services for Homeless Veterans and At-Risk for Homelessness Grant (LSV-H)</a:t>
            </a:r>
          </a:p>
        </p:txBody>
      </p:sp>
    </p:spTree>
    <p:extLst>
      <p:ext uri="{BB962C8B-B14F-4D97-AF65-F5344CB8AC3E}">
        <p14:creationId xmlns:p14="http://schemas.microsoft.com/office/powerpoint/2010/main" val="168407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59AC65-6114-4EF5-AC70-438D8084A87E}"/>
              </a:ext>
            </a:extLst>
          </p:cNvPr>
          <p:cNvSpPr>
            <a:spLocks noGrp="1"/>
          </p:cNvSpPr>
          <p:nvPr>
            <p:ph idx="1"/>
          </p:nvPr>
        </p:nvSpPr>
        <p:spPr>
          <a:xfrm>
            <a:off x="198120" y="914400"/>
            <a:ext cx="11795760" cy="5029200"/>
          </a:xfrm>
        </p:spPr>
        <p:txBody>
          <a:bodyPr vert="horz" lIns="91440" tIns="45720" rIns="91440" bIns="45720" rtlCol="0" anchor="t">
            <a:normAutofit fontScale="70000" lnSpcReduction="20000"/>
          </a:bodyPr>
          <a:lstStyle/>
          <a:p>
            <a:pPr marL="0" indent="0">
              <a:buNone/>
            </a:pPr>
            <a:r>
              <a:rPr lang="en-US" b="1" dirty="0"/>
              <a:t>Allowable legal services covered under this grant program include legal services related to (38 C.F.R. 79.20):</a:t>
            </a:r>
          </a:p>
          <a:p>
            <a:r>
              <a:rPr lang="en-US" dirty="0"/>
              <a:t>Housing, including eviction defense, representation in landlord-tenant cases, and representation in foreclosure cases;</a:t>
            </a:r>
          </a:p>
          <a:p>
            <a:r>
              <a:rPr lang="en-US" dirty="0"/>
              <a:t>Family law, including assistance in court proceedings for child support and custody, divorce, estate planning, and family reconciliation;</a:t>
            </a:r>
          </a:p>
          <a:p>
            <a:r>
              <a:rPr lang="en-US" dirty="0"/>
              <a:t>Income support, including assistance in obtaining public benefits;</a:t>
            </a:r>
          </a:p>
          <a:p>
            <a:r>
              <a:rPr lang="en-US" dirty="0"/>
              <a:t>Criminal defense, including defense in matters symptomatic of homelessness such as outstanding warrants, fines, driver’s license revocation, and citations (to reduce recidivism and facilitate the overcoming of reentry obstacles in employment or housing, covered legal services relating to criminal defense also include legal assistance with request to expunge or seal a criminal record);</a:t>
            </a:r>
          </a:p>
          <a:p>
            <a:r>
              <a:rPr lang="en-US" dirty="0"/>
              <a:t>Requests to upgrade the characterization of discharge or dismissal of a former member of the Armed Forces and;</a:t>
            </a:r>
          </a:p>
          <a:p>
            <a:r>
              <a:rPr lang="en-US" dirty="0"/>
              <a:t>Protective orders and other legal matters related to IPV/DV.</a:t>
            </a:r>
          </a:p>
          <a:p>
            <a:r>
              <a:rPr lang="en-US" dirty="0"/>
              <a:t>Other covered legal services as the Secretary determines appropriate.</a:t>
            </a:r>
          </a:p>
          <a:p>
            <a:endParaRPr lang="en-US" dirty="0"/>
          </a:p>
        </p:txBody>
      </p:sp>
      <p:sp>
        <p:nvSpPr>
          <p:cNvPr id="5" name="Slide Number Placeholder 4">
            <a:extLst>
              <a:ext uri="{FF2B5EF4-FFF2-40B4-BE49-F238E27FC236}">
                <a16:creationId xmlns:a16="http://schemas.microsoft.com/office/drawing/2014/main" id="{C4EB96D3-2AD3-4027-B444-4B836D073EDB}"/>
              </a:ext>
            </a:extLst>
          </p:cNvPr>
          <p:cNvSpPr>
            <a:spLocks noGrp="1"/>
          </p:cNvSpPr>
          <p:nvPr>
            <p:ph type="sldNum" sz="quarter" idx="12"/>
          </p:nvPr>
        </p:nvSpPr>
        <p:spPr>
          <a:xfrm>
            <a:off x="11582400" y="6400233"/>
            <a:ext cx="512840" cy="365125"/>
          </a:xfrm>
        </p:spPr>
        <p:txBody>
          <a:bodyPr/>
          <a:lstStyle/>
          <a:p>
            <a:pPr lvl="0"/>
            <a:fld id="{D983F1FA-211D-3044-9E35-958DFBC26156}" type="slidenum">
              <a:rPr lang="en-US" noProof="0" smtClean="0"/>
              <a:pPr lvl="0"/>
              <a:t>9</a:t>
            </a:fld>
            <a:endParaRPr lang="en-US" noProof="0"/>
          </a:p>
        </p:txBody>
      </p:sp>
      <p:sp>
        <p:nvSpPr>
          <p:cNvPr id="4" name="Title 3">
            <a:extLst>
              <a:ext uri="{FF2B5EF4-FFF2-40B4-BE49-F238E27FC236}">
                <a16:creationId xmlns:a16="http://schemas.microsoft.com/office/drawing/2014/main" id="{F736AA95-B54B-4F58-88EC-EF53A03DB05F}"/>
              </a:ext>
            </a:extLst>
          </p:cNvPr>
          <p:cNvSpPr>
            <a:spLocks noGrp="1"/>
          </p:cNvSpPr>
          <p:nvPr>
            <p:ph type="title"/>
          </p:nvPr>
        </p:nvSpPr>
        <p:spPr>
          <a:xfrm>
            <a:off x="0" y="-76200"/>
            <a:ext cx="12192000" cy="838200"/>
          </a:xfrm>
        </p:spPr>
        <p:txBody>
          <a:bodyPr>
            <a:normAutofit/>
          </a:bodyPr>
          <a:lstStyle/>
          <a:p>
            <a:r>
              <a:rPr lang="en-US"/>
              <a:t>LSV-H Grant: Allowable Services</a:t>
            </a:r>
          </a:p>
        </p:txBody>
      </p:sp>
    </p:spTree>
    <p:extLst>
      <p:ext uri="{BB962C8B-B14F-4D97-AF65-F5344CB8AC3E}">
        <p14:creationId xmlns:p14="http://schemas.microsoft.com/office/powerpoint/2010/main" val="1976278528"/>
      </p:ext>
    </p:extLst>
  </p:cSld>
  <p:clrMapOvr>
    <a:masterClrMapping/>
  </p:clrMapOvr>
</p:sld>
</file>

<file path=ppt/theme/theme1.xml><?xml version="1.0" encoding="utf-8"?>
<a:theme xmlns:a="http://schemas.openxmlformats.org/drawingml/2006/main" name="1_ChooseVA16x9">
  <a:themeElements>
    <a:clrScheme name="VA Pantone">
      <a:dk1>
        <a:srgbClr val="000000"/>
      </a:dk1>
      <a:lt1>
        <a:sysClr val="window" lastClr="FFFFFF"/>
      </a:lt1>
      <a:dk2>
        <a:srgbClr val="0E406A"/>
      </a:dk2>
      <a:lt2>
        <a:srgbClr val="EEECE1"/>
      </a:lt2>
      <a:accent1>
        <a:srgbClr val="CF3338"/>
      </a:accent1>
      <a:accent2>
        <a:srgbClr val="6D0020"/>
      </a:accent2>
      <a:accent3>
        <a:srgbClr val="0E406A"/>
      </a:accent3>
      <a:accent4>
        <a:srgbClr val="4C7329"/>
      </a:accent4>
      <a:accent5>
        <a:srgbClr val="F5C400"/>
      </a:accent5>
      <a:accent6>
        <a:srgbClr val="008CCC"/>
      </a:accent6>
      <a:hlink>
        <a:srgbClr val="0000EE"/>
      </a:hlink>
      <a:folHlink>
        <a:srgbClr val="0000E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hooseVA16x9" id="{44187850-48E6-46A3-97AB-A235926625CC}" vid="{C3FD332D-0251-48FA-BA0E-D2EFEEFBC1C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2A00A75FB2BD469FC5BABC27835FFD" ma:contentTypeVersion="16" ma:contentTypeDescription="Create a new document." ma:contentTypeScope="" ma:versionID="cdc4cf72a13eea247aa17be1c9358d16">
  <xsd:schema xmlns:xsd="http://www.w3.org/2001/XMLSchema" xmlns:xs="http://www.w3.org/2001/XMLSchema" xmlns:p="http://schemas.microsoft.com/office/2006/metadata/properties" xmlns:ns1="http://schemas.microsoft.com/sharepoint/v3" xmlns:ns3="750983b6-60eb-446f-a2fd-b09d080777e3" xmlns:ns4="c6d93d11-28f8-4e6d-ae4f-5893c68de00b" targetNamespace="http://schemas.microsoft.com/office/2006/metadata/properties" ma:root="true" ma:fieldsID="a7c6b61580f43aa64797123768a18373" ns1:_="" ns3:_="" ns4:_="">
    <xsd:import namespace="http://schemas.microsoft.com/sharepoint/v3"/>
    <xsd:import namespace="750983b6-60eb-446f-a2fd-b09d080777e3"/>
    <xsd:import namespace="c6d93d11-28f8-4e6d-ae4f-5893c68de0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AutoTags" minOccurs="0"/>
                <xsd:element ref="ns4:MediaServiceDateTake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0983b6-60eb-446f-a2fd-b09d080777e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6d93d11-28f8-4e6d-ae4f-5893c68de00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5" nillable="true" ma:displayName="MediaServiceAutoTags" ma:internalName="MediaServiceAutoTags"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_activity" ma:index="23"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6d93d11-28f8-4e6d-ae4f-5893c68de00b"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8DAB317-B6DE-438C-A195-E0AA932DCA9E}">
  <ds:schemaRefs>
    <ds:schemaRef ds:uri="750983b6-60eb-446f-a2fd-b09d080777e3"/>
    <ds:schemaRef ds:uri="c6d93d11-28f8-4e6d-ae4f-5893c68de00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D87FFC5-72DF-4045-A93B-E27C2D5FB217}">
  <ds:schemaRefs>
    <ds:schemaRef ds:uri="http://schemas.microsoft.com/sharepoint/v3/contenttype/forms"/>
  </ds:schemaRefs>
</ds:datastoreItem>
</file>

<file path=customXml/itemProps3.xml><?xml version="1.0" encoding="utf-8"?>
<ds:datastoreItem xmlns:ds="http://schemas.openxmlformats.org/officeDocument/2006/customXml" ds:itemID="{8E134CC1-3BF4-49D4-B54E-2E4F88E6EB1F}">
  <ds:schemaRefs>
    <ds:schemaRef ds:uri="750983b6-60eb-446f-a2fd-b09d080777e3"/>
    <ds:schemaRef ds:uri="c6d93d11-28f8-4e6d-ae4f-5893c68de00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otalTime>147</TotalTime>
  <Words>2314</Words>
  <Application>Microsoft Office PowerPoint</Application>
  <PresentationFormat>Widescreen</PresentationFormat>
  <Paragraphs>221</Paragraphs>
  <Slides>24</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NewCenturySchlbk-Roman</vt:lpstr>
      <vt:lpstr>1_ChooseVA16x9</vt:lpstr>
      <vt:lpstr>PowerPoint Presentation</vt:lpstr>
      <vt:lpstr>VA Homeless Programs</vt:lpstr>
      <vt:lpstr>Connect Homeless and At-Risk Veterans to VA</vt:lpstr>
      <vt:lpstr>Legal Services for Veterans</vt:lpstr>
      <vt:lpstr>Legal Services for Veterans (LSV)</vt:lpstr>
      <vt:lpstr>Legal Services for Veterans: Pro Bono</vt:lpstr>
      <vt:lpstr>Legal Services for Veterans: Grants</vt:lpstr>
      <vt:lpstr>Legal Services for Homeless Veterans and At-Risk for Homelessness Grant (LSV-H)</vt:lpstr>
      <vt:lpstr>LSV-H Grant: Allowable Services</vt:lpstr>
      <vt:lpstr>LSV-H Grant: Eligible Veterans</vt:lpstr>
      <vt:lpstr>Year 1 Findings</vt:lpstr>
      <vt:lpstr>The Future of LSV-H</vt:lpstr>
      <vt:lpstr>LSV Resources</vt:lpstr>
      <vt:lpstr> Tribal HUD-VASH</vt:lpstr>
      <vt:lpstr>What is Tribal HUD-VASH? </vt:lpstr>
      <vt:lpstr>Program Eligibility</vt:lpstr>
      <vt:lpstr>Differences in programs</vt:lpstr>
      <vt:lpstr>Differences in Programs</vt:lpstr>
      <vt:lpstr>Participating Tribes</vt:lpstr>
      <vt:lpstr>Implementation – Getting Veterans Housed</vt:lpstr>
      <vt:lpstr>Tribal HUD-VASH is More Than Housing</vt:lpstr>
      <vt:lpstr>Housing First</vt:lpstr>
      <vt:lpstr>How to Access VA Homeless Programs</vt:lpstr>
      <vt:lpstr>Questions, Comments, and Discussion</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Choose VA Slide Format 2018</dc:title>
  <dc:creator>Department of Veterans Affairs</dc:creator>
  <cp:lastModifiedBy>Gingell, Madolyn B.</cp:lastModifiedBy>
  <cp:revision>13</cp:revision>
  <cp:lastPrinted>2018-01-09T18:11:21Z</cp:lastPrinted>
  <dcterms:created xsi:type="dcterms:W3CDTF">2017-12-21T16:13:31Z</dcterms:created>
  <dcterms:modified xsi:type="dcterms:W3CDTF">2024-12-19T20:56:12Z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0x0101001A2A00A75FB2BD469FC5BABC27835FFD</vt:lpwstr>
  </property>
</Properties>
</file>