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2" r:id="rId4"/>
    <p:sldId id="274" r:id="rId5"/>
    <p:sldId id="275" r:id="rId6"/>
    <p:sldId id="258" r:id="rId7"/>
    <p:sldId id="276" r:id="rId8"/>
    <p:sldId id="271" r:id="rId9"/>
    <p:sldId id="277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9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9B1E5C-A70A-FF67-1727-AE4C2E24E1C3}" v="1052" dt="2026-09-01T17:20:56.666"/>
    <p1510:client id="{FA2A2068-C187-096F-70B8-223875E4DD13}" v="55" dt="2026-09-01T05:05:22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Session timing supplied by presenter.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Housing Pgrm for Tribes Trifold Brochure (2).pdf, page 1.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Federal Reserve Bank of San Francisco, Native Americans and the Low Income Housing Tax Credit Program, September 16, 2014.
- 1978.docx 30 years.docx, internal NCIHA history narrative.
- California AB 1010 (2019).
- California SB 1187, Chapter 295, Statutes of 2024.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California HCD, Tribal Affairs and California Indian Assistance Program, https://www.hcd.ca.gov/tribes
- Housing Pgrm for Tribes Trifold Brochure (2).pdf, page 2.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California AB 1010 (2019).
- California HCD, Tribal Affairs and California Indian Assistance Program, https://www.hcd.ca.gov/tribes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Federal Reserve Bank of San Francisco, Native Americans and the Low Income Housing Tax Credit Program, September 16, 2014.
- HUD, Karuk Tribe of California, February 2016.
- 1978.docx 30 years.docx, internal NCIHA history narrative.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Partnership model synthesized from presenter-provided session goals and NCIHA internal presentations.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California SB 1187, Chapter 295, Statutes of 2024.
- California Senate Housing Committee analysis of SB 1187, April 2, 2024.
- Presenter-provided drafting committee narrative.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California SB 1187, Chapter 295, Statutes of 2024.
- Presenter-provided advisory committee description.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Narrative - BCR Application.docx, internal NCIHA project narrative, line 71.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Narrative - BCR Application.docx, internal NCIHA project narrative, lines 14–18, 23–27, 44–61.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Synthesis of NCIHA internal presentations, HCD CIAP materials, AB 1010, and SB 1187.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Facilitated exercise developed for this session.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Closing message synthesized from presenter-provided session purpose.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EAE35-FB67-5E3D-173D-4EF9C70E6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96302A-7CFC-58F6-641D-D1BEE0F77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11792D-F3C7-1C6B-7AC8-F0471BD0C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Closing message synthesized from presenter-provided session purpose.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3718E-CF38-44A1-FB43-CE75D6335A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11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tine@nciha.or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oriah@nciha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0EE63F-4527-7705-6C9C-6884007FB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" y="0"/>
            <a:ext cx="12188389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871883" cy="6858000"/>
          </a:xfrm>
          <a:prstGeom prst="rect">
            <a:avLst/>
          </a:prstGeom>
          <a:solidFill>
            <a:srgbClr val="232C41">
              <a:alpha val="90000"/>
            </a:srgbClr>
          </a:solidFill>
          <a:ln w="12700">
            <a:solidFill>
              <a:srgbClr val="232C4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40080" y="960120"/>
            <a:ext cx="5669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>
                <a:solidFill>
                  <a:srgbClr val="F6F4EF"/>
                </a:solidFill>
              </a:rPr>
              <a:t>BUILDING STATE</a:t>
            </a:r>
            <a:endParaRPr lang="en-US" sz="3500" dirty="0"/>
          </a:p>
          <a:p>
            <a:pPr marL="0" indent="0">
              <a:buNone/>
            </a:pPr>
            <a:r>
              <a:rPr lang="en-US" sz="3500" b="1">
                <a:solidFill>
                  <a:srgbClr val="F6F4EF"/>
                </a:solidFill>
              </a:rPr>
              <a:t>PARTNERSHIPS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658368" y="256032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00">
                <a:solidFill>
                  <a:srgbClr val="9FD3E0"/>
                </a:solidFill>
              </a:rPr>
              <a:t>FOR TRIBAL HOUSING SUCCESS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58368" y="3246120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FFFFFF"/>
                </a:solidFill>
              </a:rPr>
              <a:t>Northern Circle Indian Housing Authority</a:t>
            </a:r>
          </a:p>
          <a:p>
            <a:r>
              <a:rPr lang="en-US" sz="1700">
                <a:solidFill>
                  <a:srgbClr val="FFFFFF"/>
                </a:solidFill>
              </a:rPr>
              <a:t>Christine De Los Santos, Executive Director</a:t>
            </a:r>
          </a:p>
          <a:p>
            <a:r>
              <a:rPr lang="en-US" sz="1700">
                <a:solidFill>
                  <a:srgbClr val="FFFFFF"/>
                </a:solidFill>
              </a:rPr>
              <a:t>Moriah McGill, Deputy Director</a:t>
            </a:r>
            <a:endParaRPr lang="en-US" sz="1700" dirty="0">
              <a:solidFill>
                <a:srgbClr val="FFFFFF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658368" y="608076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E3EDF1"/>
                </a:solidFill>
              </a:rPr>
              <a:t>Tribal Housing HUD Summit  |  Breakout Session 1:30–2:45 PM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Our 75-Minute Conversation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1508760"/>
            <a:ext cx="26060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04672" y="1645920"/>
            <a:ext cx="22768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10 min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04672" y="1993392"/>
            <a:ext cx="2276856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Welcome, introductions, and the partnership question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429000" y="1508760"/>
            <a:ext cx="26060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593592" y="1645920"/>
            <a:ext cx="22768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20 min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593592" y="1993392"/>
            <a:ext cx="2276856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How access changed: LIHTC, HOME, CIAP, AB 1010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217920" y="1508760"/>
            <a:ext cx="26060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382512" y="1645920"/>
            <a:ext cx="22768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20 min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382512" y="1993392"/>
            <a:ext cx="2276856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From advocacy to “By Tribes, For Tribes”: SB 1187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06840" y="1508760"/>
            <a:ext cx="26060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171432" y="1645920"/>
            <a:ext cx="22768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15 min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171432" y="1993392"/>
            <a:ext cx="2276856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Project stories: Hopland 4Plex + Maidu Mountain Lion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2011680" y="3246120"/>
            <a:ext cx="374904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176272" y="3383280"/>
            <a:ext cx="34198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5 min interactive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2176272" y="3730752"/>
            <a:ext cx="3419856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Where does your state system create friction?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46520" y="3246120"/>
            <a:ext cx="374904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611112" y="3383280"/>
            <a:ext cx="34198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10 min Q&amp;A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611112" y="3730752"/>
            <a:ext cx="3419856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Commitments, next steps, and shared learning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371600" y="507492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>
                <a:solidFill>
                  <a:srgbClr val="4A7F92"/>
                </a:solidFill>
              </a:rPr>
              <a:t>Goal: leave with a practical partnership model, not just a list of programs.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2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INTRODUCTIONS</a:t>
            </a:r>
            <a:endParaRPr lang="en-US" sz="90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We Are</a:t>
            </a:r>
            <a:endParaRPr lang="en-US" sz="280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5087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32C41"/>
                </a:solidFill>
              </a:rPr>
              <a:t>Northern Circle Indian Housing Authority is a Tribally Designated Housing Entity (TDHE) serving member Tribes across Northern California.</a:t>
            </a:r>
            <a:endParaRPr lang="en-US" sz="2200"/>
          </a:p>
        </p:txBody>
      </p:sp>
      <p:sp>
        <p:nvSpPr>
          <p:cNvPr id="7" name="Shape 5"/>
          <p:cNvSpPr/>
          <p:nvPr/>
        </p:nvSpPr>
        <p:spPr>
          <a:xfrm>
            <a:off x="697903" y="2606040"/>
            <a:ext cx="3416897" cy="1869141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96112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Christine De Los Santos</a:t>
            </a:r>
            <a:endParaRPr lang="en-US" sz="1500"/>
          </a:p>
        </p:txBody>
      </p:sp>
      <p:sp>
        <p:nvSpPr>
          <p:cNvPr id="9" name="Text 7"/>
          <p:cNvSpPr/>
          <p:nvPr/>
        </p:nvSpPr>
        <p:spPr>
          <a:xfrm>
            <a:off x="896112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250">
                <a:solidFill>
                  <a:srgbClr val="141A26"/>
                </a:solidFill>
              </a:rPr>
              <a:t>Executive Director, NCIHA</a:t>
            </a:r>
          </a:p>
          <a:p>
            <a:r>
              <a:rPr lang="en-US" sz="1250">
                <a:solidFill>
                  <a:srgbClr val="141A26"/>
                </a:solidFill>
              </a:rPr>
              <a:t>Affordable housing, community development and social services executive administration, program and policy oversight and compliance, partnership building</a:t>
            </a:r>
          </a:p>
        </p:txBody>
      </p:sp>
      <p:sp>
        <p:nvSpPr>
          <p:cNvPr id="10" name="Shape 8"/>
          <p:cNvSpPr/>
          <p:nvPr/>
        </p:nvSpPr>
        <p:spPr>
          <a:xfrm>
            <a:off x="4395502" y="2606040"/>
            <a:ext cx="3395186" cy="1874043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0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Moriah McGill</a:t>
            </a:r>
            <a:endParaRPr lang="en-US" sz="1500"/>
          </a:p>
        </p:txBody>
      </p:sp>
      <p:sp>
        <p:nvSpPr>
          <p:cNvPr id="12" name="Text 10"/>
          <p:cNvSpPr/>
          <p:nvPr/>
        </p:nvSpPr>
        <p:spPr>
          <a:xfrm>
            <a:off x="4572000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250">
                <a:solidFill>
                  <a:srgbClr val="141A26"/>
                </a:solidFill>
              </a:rPr>
              <a:t>Deputy Director, NCIHA </a:t>
            </a:r>
            <a:endParaRPr lang="en-US">
              <a:solidFill>
                <a:srgbClr val="000000"/>
              </a:solidFill>
            </a:endParaRPr>
          </a:p>
          <a:p>
            <a:r>
              <a:rPr lang="en-US" sz="1250">
                <a:solidFill>
                  <a:srgbClr val="141A26"/>
                </a:solidFill>
              </a:rPr>
              <a:t>Grant writing, administration and compliance, affordable housing and community development, program development, advocate </a:t>
            </a:r>
          </a:p>
        </p:txBody>
      </p:sp>
      <p:sp>
        <p:nvSpPr>
          <p:cNvPr id="13" name="Shape 11"/>
          <p:cNvSpPr/>
          <p:nvPr/>
        </p:nvSpPr>
        <p:spPr>
          <a:xfrm>
            <a:off x="8083296" y="2606040"/>
            <a:ext cx="3395186" cy="1874043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47888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NCIHA as a TDHE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8247888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250">
                <a:solidFill>
                  <a:srgbClr val="141A26"/>
                </a:solidFill>
              </a:rPr>
              <a:t>Extablished in 1979; Serving 9 Federally Recognized Tribes in California and providing affordable housing, community development, and support services to its memberships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86074" y="5758479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439EB7"/>
                </a:solidFill>
              </a:rPr>
              <a:t>Prompt: Who is in the room, and what brought you to this session?</a:t>
            </a:r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3  |  NCIHA + California HCD</a:t>
            </a:r>
            <a:endParaRPr lang="en-US" sz="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4C8B15C-B053-113C-9D4D-3CD7E2BC01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13" t="263" b="11112"/>
          <a:stretch>
            <a:fillRect/>
          </a:stretch>
        </p:blipFill>
        <p:spPr>
          <a:xfrm>
            <a:off x="1675476" y="4198018"/>
            <a:ext cx="1506999" cy="13526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FEE7B9-05D3-92FB-F7F9-91047BA616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67" b="21940"/>
          <a:stretch>
            <a:fillRect/>
          </a:stretch>
        </p:blipFill>
        <p:spPr>
          <a:xfrm>
            <a:off x="5381625" y="4192715"/>
            <a:ext cx="1369219" cy="13511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1BEF5B5-7658-058A-C993-A4A6537CB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9231" y="4088606"/>
            <a:ext cx="1359693" cy="13477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OUR HISTORY</a:t>
            </a:r>
            <a:endParaRPr lang="en-US" sz="90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NCIHA: From Vision to TDHE</a:t>
            </a:r>
            <a:endParaRPr lang="en-US" sz="280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05840" y="2560320"/>
            <a:ext cx="9875520" cy="1"/>
          </a:xfrm>
          <a:prstGeom prst="line">
            <a:avLst/>
          </a:prstGeom>
          <a:noFill/>
          <a:ln w="63500">
            <a:solidFill>
              <a:srgbClr val="4A7F9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2286000"/>
            <a:ext cx="502920" cy="502920"/>
          </a:xfrm>
          <a:prstGeom prst="ellipse">
            <a:avLst/>
          </a:prstGeom>
          <a:solidFill>
            <a:srgbClr val="439EB7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1978</a:t>
            </a:r>
            <a:endParaRPr lang="en-US" sz="1800"/>
          </a:p>
        </p:txBody>
      </p:sp>
      <p:sp>
        <p:nvSpPr>
          <p:cNvPr id="9" name="Text 7"/>
          <p:cNvSpPr/>
          <p:nvPr/>
        </p:nvSpPr>
        <p:spPr>
          <a:xfrm>
            <a:off x="22860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>
                <a:solidFill>
                  <a:srgbClr val="141A26"/>
                </a:solidFill>
              </a:rPr>
              <a:t>Vision formed by Mendo Lake Pomo Council leaders</a:t>
            </a:r>
            <a:endParaRPr lang="en-US" sz="1300"/>
          </a:p>
        </p:txBody>
      </p:sp>
      <p:sp>
        <p:nvSpPr>
          <p:cNvPr id="10" name="Shape 8"/>
          <p:cNvSpPr/>
          <p:nvPr/>
        </p:nvSpPr>
        <p:spPr>
          <a:xfrm>
            <a:off x="2926080" y="2286000"/>
            <a:ext cx="502920" cy="502920"/>
          </a:xfrm>
          <a:prstGeom prst="ellipse">
            <a:avLst/>
          </a:prstGeom>
          <a:solidFill>
            <a:srgbClr val="439EB7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74320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1979</a:t>
            </a:r>
            <a:endParaRPr lang="en-US" sz="1800"/>
          </a:p>
        </p:txBody>
      </p:sp>
      <p:sp>
        <p:nvSpPr>
          <p:cNvPr id="12" name="Text 10"/>
          <p:cNvSpPr/>
          <p:nvPr/>
        </p:nvSpPr>
        <p:spPr>
          <a:xfrm>
            <a:off x="242316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>
                <a:solidFill>
                  <a:srgbClr val="141A26"/>
                </a:solidFill>
              </a:rPr>
              <a:t>Incorporated by four founding member Tribes; CIAP suports forming TDHE</a:t>
            </a:r>
            <a:endParaRPr lang="en-US" sz="1300"/>
          </a:p>
        </p:txBody>
      </p:sp>
      <p:sp>
        <p:nvSpPr>
          <p:cNvPr id="13" name="Shape 11"/>
          <p:cNvSpPr/>
          <p:nvPr/>
        </p:nvSpPr>
        <p:spPr>
          <a:xfrm>
            <a:off x="5166360" y="2286000"/>
            <a:ext cx="502920" cy="502920"/>
          </a:xfrm>
          <a:prstGeom prst="ellipse">
            <a:avLst/>
          </a:prstGeom>
          <a:solidFill>
            <a:srgbClr val="439EB7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98348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1980</a:t>
            </a:r>
            <a:endParaRPr lang="en-US" sz="1800"/>
          </a:p>
        </p:txBody>
      </p:sp>
      <p:sp>
        <p:nvSpPr>
          <p:cNvPr id="15" name="Text 13"/>
          <p:cNvSpPr/>
          <p:nvPr/>
        </p:nvSpPr>
        <p:spPr>
          <a:xfrm>
            <a:off x="466344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>
                <a:solidFill>
                  <a:srgbClr val="141A26"/>
                </a:solidFill>
              </a:rPr>
              <a:t>Recognized by BIA and HUD; first funding reservations</a:t>
            </a:r>
            <a:endParaRPr lang="en-US" sz="1300"/>
          </a:p>
        </p:txBody>
      </p:sp>
      <p:sp>
        <p:nvSpPr>
          <p:cNvPr id="16" name="Shape 14"/>
          <p:cNvSpPr/>
          <p:nvPr/>
        </p:nvSpPr>
        <p:spPr>
          <a:xfrm>
            <a:off x="7406640" y="2286000"/>
            <a:ext cx="502920" cy="502920"/>
          </a:xfrm>
          <a:prstGeom prst="ellipse">
            <a:avLst/>
          </a:prstGeom>
          <a:solidFill>
            <a:srgbClr val="439EB7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22376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1996–98</a:t>
            </a:r>
            <a:endParaRPr lang="en-US" sz="1800"/>
          </a:p>
        </p:txBody>
      </p:sp>
      <p:sp>
        <p:nvSpPr>
          <p:cNvPr id="18" name="Text 16"/>
          <p:cNvSpPr/>
          <p:nvPr/>
        </p:nvSpPr>
        <p:spPr>
          <a:xfrm>
            <a:off x="690372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>
                <a:solidFill>
                  <a:srgbClr val="141A26"/>
                </a:solidFill>
              </a:rPr>
              <a:t>NAHASDA enacted; ten Tribes stay with NCIHA as their TDHE</a:t>
            </a:r>
            <a:endParaRPr lang="en-US" sz="1300"/>
          </a:p>
        </p:txBody>
      </p:sp>
      <p:sp>
        <p:nvSpPr>
          <p:cNvPr id="19" name="Shape 17"/>
          <p:cNvSpPr/>
          <p:nvPr/>
        </p:nvSpPr>
        <p:spPr>
          <a:xfrm>
            <a:off x="9646920" y="2286000"/>
            <a:ext cx="502920" cy="502920"/>
          </a:xfrm>
          <a:prstGeom prst="ellipse">
            <a:avLst/>
          </a:prstGeom>
          <a:solidFill>
            <a:srgbClr val="E20E65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46404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Today</a:t>
            </a:r>
            <a:endParaRPr lang="en-US" sz="1800"/>
          </a:p>
        </p:txBody>
      </p:sp>
      <p:sp>
        <p:nvSpPr>
          <p:cNvPr id="21" name="Text 19"/>
          <p:cNvSpPr/>
          <p:nvPr/>
        </p:nvSpPr>
        <p:spPr>
          <a:xfrm>
            <a:off x="914400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>
                <a:solidFill>
                  <a:srgbClr val="141A26"/>
                </a:solidFill>
              </a:rPr>
              <a:t>TDHE administering IHBG programs</a:t>
            </a:r>
            <a:endParaRPr lang="en-US" sz="1300"/>
          </a:p>
        </p:txBody>
      </p:sp>
      <p:sp>
        <p:nvSpPr>
          <p:cNvPr id="22" name="Text 20"/>
          <p:cNvSpPr/>
          <p:nvPr/>
        </p:nvSpPr>
        <p:spPr>
          <a:xfrm>
            <a:off x="1097280" y="4846320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4A7F92"/>
                </a:solidFill>
              </a:rPr>
              <a:t>NCIHA became a TDHE when NAHASDA gave Tribes authority over their own housing programs.</a:t>
            </a:r>
            <a:endParaRPr lang="en-US" sz="2200"/>
          </a:p>
        </p:txBody>
      </p:sp>
      <p:sp>
        <p:nvSpPr>
          <p:cNvPr id="23" name="Text 21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4  |  NCIHA + California HCD</a:t>
            </a:r>
            <a:endParaRPr lang="en-US" sz="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RECORD</a:t>
            </a:r>
            <a:endParaRPr lang="en-US" sz="90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Four Decades Built</a:t>
            </a:r>
            <a:endParaRPr lang="en-US" sz="280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5087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>
                <a:solidFill>
                  <a:srgbClr val="232C41"/>
                </a:solidFill>
              </a:rPr>
              <a:t>From the first twelve homes at Rumsey in 1984 to Federally and State Funded projects today, NCIHA has built housing across five counties.</a:t>
            </a:r>
            <a:endParaRPr lang="en-US" sz="2200"/>
          </a:p>
        </p:txBody>
      </p:sp>
      <p:sp>
        <p:nvSpPr>
          <p:cNvPr id="7" name="Shape 5"/>
          <p:cNvSpPr/>
          <p:nvPr/>
        </p:nvSpPr>
        <p:spPr>
          <a:xfrm>
            <a:off x="731520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96112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430 new homes</a:t>
            </a:r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96112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Built with member Tribes, plus 26 dilapidated homes replaced and many more rehabilitated.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4407408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0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439EB7"/>
                </a:solidFill>
              </a:rPr>
              <a:t>1,000+ acres into trust</a:t>
            </a:r>
            <a:endParaRPr lang="en-US" sz="2000"/>
          </a:p>
        </p:txBody>
      </p:sp>
      <p:sp>
        <p:nvSpPr>
          <p:cNvPr id="12" name="Text 10"/>
          <p:cNvSpPr/>
          <p:nvPr/>
        </p:nvSpPr>
        <p:spPr>
          <a:xfrm>
            <a:off x="4572000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Land acquired and placed into trust status for housing and community development.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8083296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47888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439EB7"/>
                </a:solidFill>
              </a:rPr>
              <a:t>200 families a year</a:t>
            </a:r>
            <a:endParaRPr lang="en-US" sz="2000"/>
          </a:p>
        </p:txBody>
      </p:sp>
      <p:sp>
        <p:nvSpPr>
          <p:cNvPr id="15" name="Text 13"/>
          <p:cNvSpPr/>
          <p:nvPr/>
        </p:nvSpPr>
        <p:spPr>
          <a:xfrm>
            <a:off x="8247888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Ongoing rental assistance, plus 94 families helped into private-market homeownership.</a:t>
            </a:r>
            <a:endParaRPr lang="en-US" sz="1400"/>
          </a:p>
        </p:txBody>
      </p:sp>
      <p:sp>
        <p:nvSpPr>
          <p:cNvPr id="16" name="Text 14"/>
          <p:cNvSpPr/>
          <p:nvPr/>
        </p:nvSpPr>
        <p:spPr>
          <a:xfrm>
            <a:off x="1086074" y="5814509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439EB7"/>
                </a:solidFill>
              </a:rPr>
              <a:t>Recognized by HUD with two Sustained Excellence Awards.</a:t>
            </a:r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5  |  NCIHA + California HCD</a:t>
            </a:r>
            <a:endParaRPr lang="en-US" sz="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3D51B81-36D9-5606-5701-8AFDEA846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070" y="3654527"/>
            <a:ext cx="2286753" cy="22079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State Partnership Matters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554480"/>
            <a:ext cx="5669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32C41"/>
                </a:solidFill>
              </a:rPr>
              <a:t>Tribal housing systems were built around sovereignty and self-determination. Many state programs were not.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6766560" y="1508760"/>
            <a:ext cx="2240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931152" y="1645920"/>
            <a:ext cx="1911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Barrier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31152" y="1993392"/>
            <a:ext cx="1911096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Eligibility, land status, recordation, timelines, and regulatory fit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9189720" y="1508760"/>
            <a:ext cx="2240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354312" y="1645920"/>
            <a:ext cx="1911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439EB7"/>
                </a:solidFill>
              </a:rPr>
              <a:t>Response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354312" y="1993392"/>
            <a:ext cx="1911096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Dialogue, technical assistance, waivers, and program redesign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6766560" y="3108960"/>
            <a:ext cx="46634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931152" y="3246120"/>
            <a:ext cx="43342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Partnership</a:t>
            </a:r>
            <a:r>
              <a:rPr lang="en-US" sz="1500" b="1">
                <a:solidFill>
                  <a:srgbClr val="439EB7"/>
                </a:solidFill>
              </a:rPr>
              <a:t> principle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931152" y="3593592"/>
            <a:ext cx="4334256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Do not ask Tribes to fit a system that was not designed with them. Improve the system with Tribes.</a:t>
            </a:r>
            <a:endParaRPr lang="en-US" sz="1400"/>
          </a:p>
        </p:txBody>
      </p:sp>
      <p:sp>
        <p:nvSpPr>
          <p:cNvPr id="16" name="Shape 14"/>
          <p:cNvSpPr/>
          <p:nvPr/>
        </p:nvSpPr>
        <p:spPr>
          <a:xfrm>
            <a:off x="685800" y="3108960"/>
            <a:ext cx="5669280" cy="1371600"/>
          </a:xfrm>
          <a:prstGeom prst="round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0120" y="3456432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i="1">
                <a:solidFill>
                  <a:srgbClr val="F6F4EF"/>
                </a:solidFill>
              </a:rPr>
              <a:t>“Housing is more than just houses.”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6  |  NCIHA + California HCD</a:t>
            </a:r>
            <a:endParaRPr lang="en-US" sz="800" dirty="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CC7D4569-A387-C96D-882F-E31DD11D9935}"/>
              </a:ext>
            </a:extLst>
          </p:cNvPr>
          <p:cNvSpPr/>
          <p:nvPr/>
        </p:nvSpPr>
        <p:spPr>
          <a:xfrm>
            <a:off x="1086074" y="5343862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439EB7"/>
                </a:solidFill>
              </a:rPr>
              <a:t>Take Action, Build Relationships, Make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LONG VIEW</a:t>
            </a:r>
            <a:endParaRPr lang="en-US" sz="90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175 Years of Housing Insecurity</a:t>
            </a:r>
            <a:endParaRPr lang="en-US" sz="2800">
              <a:latin typeface="Apto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554480"/>
            <a:ext cx="5669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32C41"/>
                </a:solidFill>
              </a:rPr>
              <a:t>175 years of displacement and housing </a:t>
            </a:r>
            <a:r>
              <a:rPr lang="en-US" sz="2500" b="1" dirty="0">
                <a:solidFill>
                  <a:srgbClr val="232C41"/>
                </a:solidFill>
              </a:rPr>
              <a:t>policy made without Tribes. Today's gaps are the newest chapter.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6766560" y="1508760"/>
            <a:ext cx="2240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931152" y="1645920"/>
            <a:ext cx="1911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What was lost</a:t>
            </a:r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931152" y="1993392"/>
            <a:ext cx="1911096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Land, homelands, and the stability housing depends on.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9189720" y="1508760"/>
            <a:ext cx="2240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354312" y="1645920"/>
            <a:ext cx="1911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What it costs today</a:t>
            </a:r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354312" y="2105451"/>
            <a:ext cx="1911096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Overcrowding, aging homes, and families waiting years.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6766560" y="3108960"/>
            <a:ext cx="46634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931152" y="3246120"/>
            <a:ext cx="43342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Why it matters here</a:t>
            </a:r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931152" y="3593592"/>
            <a:ext cx="4334256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State partnership is overdue repair, built with Tribes as governments.</a:t>
            </a:r>
            <a:endParaRPr lang="en-US" sz="1400"/>
          </a:p>
        </p:txBody>
      </p:sp>
      <p:sp>
        <p:nvSpPr>
          <p:cNvPr id="16" name="Shape 14"/>
          <p:cNvSpPr/>
          <p:nvPr/>
        </p:nvSpPr>
        <p:spPr>
          <a:xfrm>
            <a:off x="685800" y="3108960"/>
            <a:ext cx="5669280" cy="1371600"/>
          </a:xfrm>
          <a:prstGeom prst="round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0120" y="3456432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i="1">
                <a:solidFill>
                  <a:srgbClr val="F6F4EF"/>
                </a:solidFill>
              </a:rPr>
              <a:t>“175 years, and still building.”</a:t>
            </a:r>
            <a:endParaRPr lang="en-US" sz="2700"/>
          </a:p>
        </p:txBody>
      </p:sp>
      <p:sp>
        <p:nvSpPr>
          <p:cNvPr id="18" name="Text 16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7  |  NCIHA + California HCD</a:t>
            </a:r>
            <a:endParaRPr lang="en-US" sz="80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BE108AFA-1EB4-4E48-AEA1-D9C4EC45EA24}"/>
              </a:ext>
            </a:extLst>
          </p:cNvPr>
          <p:cNvSpPr/>
          <p:nvPr/>
        </p:nvSpPr>
        <p:spPr>
          <a:xfrm>
            <a:off x="1086074" y="5343862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439EB7"/>
                </a:solidFill>
              </a:rPr>
              <a:t>Understand the history, change the system, build the homes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EXPANDING THE RESOURCE POOL</a:t>
            </a:r>
            <a:endParaRPr lang="en-US" sz="90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Braiding State and Federal Funds</a:t>
            </a:r>
            <a:endParaRPr lang="en-US" sz="280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5087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32C41"/>
                </a:solidFill>
              </a:rPr>
              <a:t>Federal funds alone rarely cover a full project. Braiding state resources with IHBG, IHBG Competitive, ICDBG, and Title VI builds more homes, faster.</a:t>
            </a:r>
            <a:endParaRPr lang="en-US" sz="2200"/>
          </a:p>
        </p:txBody>
      </p:sp>
      <p:sp>
        <p:nvSpPr>
          <p:cNvPr id="7" name="Shape 5"/>
          <p:cNvSpPr/>
          <p:nvPr/>
        </p:nvSpPr>
        <p:spPr>
          <a:xfrm>
            <a:off x="731520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96112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Build more units</a:t>
            </a:r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96112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Layered funding increases project size and scope, so a handful of units can grow into a full neighborhood.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4407408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0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Move faster</a:t>
            </a:r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0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Multiple funding streams reduce waiting for a single award cycle and keep predevelopment and construction on schedule.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8083296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47888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Grow partnerships</a:t>
            </a:r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47888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Each braided deal builds trust with state and local partners and strengthens the community for the next project.</a:t>
            </a:r>
            <a:endParaRPr lang="en-US" sz="1400"/>
          </a:p>
        </p:txBody>
      </p:sp>
      <p:sp>
        <p:nvSpPr>
          <p:cNvPr id="16" name="Text 14"/>
          <p:cNvSpPr/>
          <p:nvPr/>
        </p:nvSpPr>
        <p:spPr>
          <a:xfrm>
            <a:off x="1097280" y="5074920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439EB7"/>
                </a:solidFill>
              </a:rPr>
              <a:t>Other States are using these programs successfully.</a:t>
            </a:r>
            <a:endParaRPr lang="en-US">
              <a:solidFill>
                <a:srgbClr val="000000"/>
              </a:solidFill>
            </a:endParaRPr>
          </a:p>
          <a:p>
            <a:pPr algn="ctr"/>
            <a:r>
              <a:rPr lang="en-US" sz="2000" b="1">
                <a:solidFill>
                  <a:srgbClr val="439EB7"/>
                </a:solidFill>
              </a:rPr>
              <a:t>Why can't we?</a:t>
            </a:r>
          </a:p>
        </p:txBody>
      </p:sp>
      <p:sp>
        <p:nvSpPr>
          <p:cNvPr id="17" name="Text 15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8  |  NCIHA + California HCD</a:t>
            </a:r>
            <a:endParaRPr lang="en-US" sz="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FUNDING TOOLBOX</a:t>
            </a:r>
            <a:endParaRPr lang="en-US" sz="90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Solutions Already on the Table</a:t>
            </a:r>
            <a:endParaRPr lang="en-US" sz="280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5087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32C41"/>
                </a:solidFill>
              </a:rPr>
              <a:t>These are the State and Federal programs we braid with IHBG dollars. Each one solves a different piece of the capital stack.</a:t>
            </a:r>
            <a:endParaRPr lang="en-US" sz="2200"/>
          </a:p>
        </p:txBody>
      </p:sp>
      <p:sp>
        <p:nvSpPr>
          <p:cNvPr id="7" name="Shape 5"/>
          <p:cNvSpPr/>
          <p:nvPr/>
        </p:nvSpPr>
        <p:spPr>
          <a:xfrm>
            <a:off x="731520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96112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>
                <a:solidFill>
                  <a:srgbClr val="439EB7"/>
                </a:solidFill>
              </a:rPr>
              <a:t>Tribal Homekey, CalHome, HOME</a:t>
            </a:r>
            <a:endParaRPr lang="en-US" sz="1500" b="1" dirty="0">
              <a:solidFill>
                <a:srgbClr val="439EB7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896112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Fast acquisition and rehab for permanent supportive housing, plus emergency solutions dollars for households in crisis.</a:t>
            </a:r>
            <a:endParaRPr lang="en-US" sz="1250"/>
          </a:p>
        </p:txBody>
      </p:sp>
      <p:sp>
        <p:nvSpPr>
          <p:cNvPr id="10" name="Shape 8"/>
          <p:cNvSpPr/>
          <p:nvPr/>
        </p:nvSpPr>
        <p:spPr>
          <a:xfrm>
            <a:off x="4407408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0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LIHTC + Super NOFA</a:t>
            </a:r>
            <a:endParaRPr lang="en-US" sz="1500"/>
          </a:p>
        </p:txBody>
      </p:sp>
      <p:sp>
        <p:nvSpPr>
          <p:cNvPr id="12" name="Text 10"/>
          <p:cNvSpPr/>
          <p:nvPr/>
        </p:nvSpPr>
        <p:spPr>
          <a:xfrm>
            <a:off x="4572000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Equity for larger multifamily development and consolidated Federal competitions that fund infrastructure alongside units.</a:t>
            </a:r>
            <a:endParaRPr lang="en-US" sz="1250"/>
          </a:p>
        </p:txBody>
      </p:sp>
      <p:sp>
        <p:nvSpPr>
          <p:cNvPr id="13" name="Shape 11"/>
          <p:cNvSpPr/>
          <p:nvPr/>
        </p:nvSpPr>
        <p:spPr>
          <a:xfrm>
            <a:off x="8083296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47888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Tribal Housing Grant Program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8247888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A dedicated State fund created through SB 1187 — flexible, Tribally designed, and built for how Tribal housing actually works.</a:t>
            </a:r>
            <a:endParaRPr lang="en-US" sz="1250"/>
          </a:p>
        </p:txBody>
      </p:sp>
      <p:sp>
        <p:nvSpPr>
          <p:cNvPr id="16" name="Text 14"/>
          <p:cNvSpPr/>
          <p:nvPr/>
        </p:nvSpPr>
        <p:spPr>
          <a:xfrm>
            <a:off x="1097280" y="5590391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439EB7"/>
                </a:solidFill>
              </a:rPr>
              <a:t>A few examples of State Programs offered to Tribes and TDHEs</a:t>
            </a:r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9  |  NCIHA + California HCD</a:t>
            </a:r>
            <a:endParaRPr lang="en-US" sz="800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6EAD6244-4505-C78B-1C4D-D66833CC9758}"/>
              </a:ext>
            </a:extLst>
          </p:cNvPr>
          <p:cNvSpPr/>
          <p:nvPr/>
        </p:nvSpPr>
        <p:spPr>
          <a:xfrm>
            <a:off x="1975731" y="4667921"/>
            <a:ext cx="8571603" cy="826995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E9C32641-7743-B78D-5D33-C9A9F54482B2}"/>
              </a:ext>
            </a:extLst>
          </p:cNvPr>
          <p:cNvSpPr/>
          <p:nvPr/>
        </p:nvSpPr>
        <p:spPr>
          <a:xfrm>
            <a:off x="2386852" y="4771463"/>
            <a:ext cx="7738154" cy="1256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>
                <a:solidFill>
                  <a:srgbClr val="439EB7"/>
                </a:solidFill>
              </a:rPr>
              <a:t>Tribal Homeless Housinng, Assistance &amp; Prevention</a:t>
            </a:r>
            <a:endParaRPr lang="en-US" sz="1500" b="1" dirty="0">
              <a:solidFill>
                <a:srgbClr val="439EB7"/>
              </a:solidFill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C18D2356-0A04-660D-2987-EAD4787DBB44}"/>
              </a:ext>
            </a:extLst>
          </p:cNvPr>
          <p:cNvSpPr/>
          <p:nvPr/>
        </p:nvSpPr>
        <p:spPr>
          <a:xfrm>
            <a:off x="2386852" y="4995671"/>
            <a:ext cx="7738154" cy="51278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250" dirty="0">
                <a:solidFill>
                  <a:srgbClr val="141A26"/>
                </a:solidFill>
              </a:rPr>
              <a:t>Expansion on a public funded response to homlessness prevention, response, and mitigation. Honoring the </a:t>
            </a:r>
            <a:r>
              <a:rPr lang="en-US" sz="1250">
                <a:solidFill>
                  <a:srgbClr val="141A26"/>
                </a:solidFill>
              </a:rPr>
              <a:t>Tribe's soverignty and their vision for responded to homelessness in their community. 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EXCLUSION TO ACCESS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Access Journey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05840" y="2560320"/>
            <a:ext cx="9875520" cy="1"/>
          </a:xfrm>
          <a:prstGeom prst="line">
            <a:avLst/>
          </a:prstGeom>
          <a:noFill/>
          <a:ln w="63500">
            <a:solidFill>
              <a:srgbClr val="4A7F9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2286000"/>
            <a:ext cx="502920" cy="502920"/>
          </a:xfrm>
          <a:prstGeom prst="ellipse">
            <a:avLst/>
          </a:prstGeom>
          <a:solidFill>
            <a:srgbClr val="439EB7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2014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2860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>
                <a:solidFill>
                  <a:srgbClr val="141A26"/>
                </a:solidFill>
              </a:rPr>
              <a:t>LIHTC tribal pilot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926080" y="2286000"/>
            <a:ext cx="502920" cy="502920"/>
          </a:xfrm>
          <a:prstGeom prst="ellipse">
            <a:avLst/>
          </a:prstGeom>
          <a:solidFill>
            <a:srgbClr val="439EB7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74320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2016–17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42316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>
                <a:solidFill>
                  <a:srgbClr val="141A26"/>
                </a:solidFill>
              </a:rPr>
              <a:t>HOME eligibility language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166360" y="2286000"/>
            <a:ext cx="502920" cy="502920"/>
          </a:xfrm>
          <a:prstGeom prst="ellipse">
            <a:avLst/>
          </a:prstGeom>
          <a:solidFill>
            <a:srgbClr val="439EB7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98348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2019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66344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>
                <a:solidFill>
                  <a:srgbClr val="141A26"/>
                </a:solidFill>
              </a:rPr>
              <a:t>AB 1010 + CIAP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406640" y="2286000"/>
            <a:ext cx="502920" cy="502920"/>
          </a:xfrm>
          <a:prstGeom prst="ellipse">
            <a:avLst/>
          </a:prstGeom>
          <a:solidFill>
            <a:srgbClr val="439EB7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22376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2024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90372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>
                <a:solidFill>
                  <a:srgbClr val="141A26"/>
                </a:solidFill>
              </a:rPr>
              <a:t>SB 1187 enacted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646920" y="2286000"/>
            <a:ext cx="502920" cy="502920"/>
          </a:xfrm>
          <a:prstGeom prst="ellipse">
            <a:avLst/>
          </a:prstGeom>
          <a:solidFill>
            <a:srgbClr val="E20E65"/>
          </a:solidFill>
          <a:ln w="25400">
            <a:solidFill>
              <a:srgbClr val="F6F4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464040" y="164592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2C41"/>
                </a:solidFill>
              </a:rPr>
              <a:t>Next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144000" y="297180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>
                <a:solidFill>
                  <a:srgbClr val="141A26"/>
                </a:solidFill>
              </a:rPr>
              <a:t>Tribal-led administration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97280" y="4846320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4A7F92"/>
                </a:solidFill>
              </a:rPr>
              <a:t>The throughline is sustained Tribal advocacy plus State partners willing to change rules, not just explain them.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10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CALIFORNIA INDIAN ASSISTANCE PROGRAM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CIAP: Relationship Infrastructure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5087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32C41"/>
                </a:solidFill>
              </a:rPr>
              <a:t>CIAP began as technical assistance for Tribal housing capacity and returned through AB 1010 as a platform for access, problem-solving, and sustained dialogue.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31520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96112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439EB7"/>
                </a:solidFill>
              </a:rPr>
              <a:t>Build capacity</a:t>
            </a:r>
            <a:endParaRPr lang="en-US" sz="2000"/>
          </a:p>
        </p:txBody>
      </p:sp>
      <p:sp>
        <p:nvSpPr>
          <p:cNvPr id="9" name="Text 7"/>
          <p:cNvSpPr/>
          <p:nvPr/>
        </p:nvSpPr>
        <p:spPr>
          <a:xfrm>
            <a:off x="896112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Technical assistance that meets Tribes where they are and helps move concepts toward fundable projects.</a:t>
            </a:r>
            <a:endParaRPr lang="en-US" sz="1600"/>
          </a:p>
        </p:txBody>
      </p:sp>
      <p:sp>
        <p:nvSpPr>
          <p:cNvPr id="10" name="Shape 8"/>
          <p:cNvSpPr/>
          <p:nvPr/>
        </p:nvSpPr>
        <p:spPr>
          <a:xfrm>
            <a:off x="4407408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572000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439EB7"/>
                </a:solidFill>
              </a:rPr>
              <a:t>Remove barriers</a:t>
            </a:r>
            <a:endParaRPr lang="en-US" sz="2000"/>
          </a:p>
        </p:txBody>
      </p:sp>
      <p:sp>
        <p:nvSpPr>
          <p:cNvPr id="12" name="Text 10"/>
          <p:cNvSpPr/>
          <p:nvPr/>
        </p:nvSpPr>
        <p:spPr>
          <a:xfrm>
            <a:off x="4572000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Identify rules, processes, and program requirements that block meaningful Tribal participation.</a:t>
            </a:r>
            <a:endParaRPr lang="en-US" sz="1600"/>
          </a:p>
        </p:txBody>
      </p:sp>
      <p:sp>
        <p:nvSpPr>
          <p:cNvPr id="13" name="Shape 11"/>
          <p:cNvSpPr/>
          <p:nvPr/>
        </p:nvSpPr>
        <p:spPr>
          <a:xfrm>
            <a:off x="8083296" y="260604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247888" y="274320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439EB7"/>
                </a:solidFill>
              </a:rPr>
              <a:t>Build trust</a:t>
            </a:r>
            <a:endParaRPr lang="en-US" sz="2000"/>
          </a:p>
        </p:txBody>
      </p:sp>
      <p:sp>
        <p:nvSpPr>
          <p:cNvPr id="15" name="Text 13"/>
          <p:cNvSpPr/>
          <p:nvPr/>
        </p:nvSpPr>
        <p:spPr>
          <a:xfrm>
            <a:off x="8247888" y="309067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Consistent dialogue creates accountable, creative, adaptable policy solutions that respect sovereignty.</a:t>
            </a:r>
            <a:endParaRPr lang="en-US" sz="1600"/>
          </a:p>
        </p:txBody>
      </p:sp>
      <p:sp>
        <p:nvSpPr>
          <p:cNvPr id="16" name="Text 14"/>
          <p:cNvSpPr/>
          <p:nvPr/>
        </p:nvSpPr>
        <p:spPr>
          <a:xfrm>
            <a:off x="1097280" y="5074920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439EB7"/>
                </a:solidFill>
              </a:rPr>
              <a:t>Discussion prompt: What makes technical assistance feel like partnership rather than compliance support?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11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 CHANGE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AB 1010: Opening the Door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554480"/>
            <a:ext cx="338328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96112" y="169164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1. </a:t>
            </a:r>
            <a:r>
              <a:rPr lang="en-US" b="1">
                <a:solidFill>
                  <a:srgbClr val="439EB7"/>
                </a:solidFill>
              </a:rPr>
              <a:t>Eligibility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96112" y="2039112"/>
            <a:ext cx="3054096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Made Tribes and Tribally Designated Housing Entities explicitly eligible for many State housing programs.</a:t>
            </a:r>
            <a:endParaRPr lang="en-US" sz="1600"/>
          </a:p>
        </p:txBody>
      </p:sp>
      <p:sp>
        <p:nvSpPr>
          <p:cNvPr id="9" name="Shape 7"/>
          <p:cNvSpPr/>
          <p:nvPr/>
        </p:nvSpPr>
        <p:spPr>
          <a:xfrm>
            <a:off x="4407408" y="1554480"/>
            <a:ext cx="338328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572000" y="169164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2. CIAP reauthorized</a:t>
            </a:r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0" y="2039112"/>
            <a:ext cx="3054096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Reconstituted the G. David Singleton California Indian Assistance Program to provide comprehensive technical assistance.</a:t>
            </a:r>
            <a:endParaRPr lang="en-US" sz="1600"/>
          </a:p>
        </p:txBody>
      </p:sp>
      <p:sp>
        <p:nvSpPr>
          <p:cNvPr id="12" name="Shape 10"/>
          <p:cNvSpPr/>
          <p:nvPr/>
        </p:nvSpPr>
        <p:spPr>
          <a:xfrm>
            <a:off x="8083296" y="1554480"/>
            <a:ext cx="338328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47888" y="169164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3. Waiver pathway</a:t>
            </a:r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47888" y="2039112"/>
            <a:ext cx="3054096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Created a route to request limited waivers when State regulations hinder Tribal access, while respecting sovereignty.</a:t>
            </a:r>
            <a:endParaRPr lang="en-US" sz="1600"/>
          </a:p>
        </p:txBody>
      </p:sp>
      <p:sp>
        <p:nvSpPr>
          <p:cNvPr id="15" name="Shape 13"/>
          <p:cNvSpPr/>
          <p:nvPr/>
        </p:nvSpPr>
        <p:spPr>
          <a:xfrm>
            <a:off x="1234440" y="4160520"/>
            <a:ext cx="9738360" cy="1097280"/>
          </a:xfrm>
          <a:prstGeom prst="roundRect">
            <a:avLst/>
          </a:prstGeom>
          <a:solidFill>
            <a:srgbClr val="4A7F92"/>
          </a:solidFill>
          <a:ln w="12700">
            <a:solidFill>
              <a:srgbClr val="4A7F9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54480" y="4480560"/>
            <a:ext cx="9098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FFFFFF"/>
                </a:solidFill>
              </a:rPr>
              <a:t>Eligibility was necessary. Implementation partnership is what turns eligibility into homes.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12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GAPS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Programs Widely Used Elsewhere, Late to Reach California Tribes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554480"/>
            <a:ext cx="525780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96112" y="1691640"/>
            <a:ext cx="4928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Low-Income Housing Tax Credits</a:t>
            </a:r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96112" y="2039112"/>
            <a:ext cx="4928616" cy="1645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2014: California created a Native American pilot apportionment. The first Tribal award demonstrated that regulatory design and a targeted set-aside could change outcomes.</a:t>
            </a:r>
            <a:endParaRPr lang="en-US" sz="1600"/>
          </a:p>
        </p:txBody>
      </p:sp>
      <p:sp>
        <p:nvSpPr>
          <p:cNvPr id="9" name="Shape 7"/>
          <p:cNvSpPr/>
          <p:nvPr/>
        </p:nvSpPr>
        <p:spPr>
          <a:xfrm>
            <a:off x="6217920" y="1554480"/>
            <a:ext cx="525780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382512" y="1691640"/>
            <a:ext cx="4928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HOME Investment Partnerships</a:t>
            </a:r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82512" y="2039112"/>
            <a:ext cx="4928616" cy="1645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2016 advocacy led to revised eligibility language; funding access began with subsequent NOFAs. Eligibility alone did not eliminate capacity, timing, and program-fit barriers.</a:t>
            </a:r>
            <a:endParaRPr lang="en-US" sz="1600"/>
          </a:p>
        </p:txBody>
      </p:sp>
      <p:sp>
        <p:nvSpPr>
          <p:cNvPr id="12" name="Text 10"/>
          <p:cNvSpPr/>
          <p:nvPr/>
        </p:nvSpPr>
        <p:spPr>
          <a:xfrm>
            <a:off x="1508760" y="443484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439EB7"/>
                </a:solidFill>
              </a:rPr>
              <a:t>Lesson: “Available” is not the same as “accessible.”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13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PARTNERSHIP MODEL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the NCIHA–HCD Relationship Works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43000" y="1508760"/>
            <a:ext cx="960120" cy="960120"/>
          </a:xfrm>
          <a:prstGeom prst="ellipse">
            <a:avLst/>
          </a:prstGeom>
          <a:solidFill>
            <a:srgbClr val="439EB7"/>
          </a:solidFill>
          <a:ln w="38100">
            <a:solidFill>
              <a:srgbClr val="F6F4E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1746504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94360" y="26974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232C41"/>
                </a:solidFill>
              </a:rPr>
              <a:t>Listen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94360" y="3127248"/>
            <a:ext cx="2057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141A26"/>
                </a:solidFill>
              </a:rPr>
              <a:t>Tribal priorities and lived barriers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2587752" y="1810512"/>
            <a:ext cx="384048" cy="411480"/>
          </a:xfrm>
          <a:prstGeom prst="chevron">
            <a:avLst/>
          </a:prstGeom>
          <a:solidFill>
            <a:srgbClr val="E20E65"/>
          </a:solidFill>
          <a:ln w="12700">
            <a:solidFill>
              <a:srgbClr val="E20E6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47288" y="1508760"/>
            <a:ext cx="960120" cy="960120"/>
          </a:xfrm>
          <a:prstGeom prst="ellipse">
            <a:avLst/>
          </a:prstGeom>
          <a:solidFill>
            <a:srgbClr val="4A7F92"/>
          </a:solidFill>
          <a:ln w="38100">
            <a:solidFill>
              <a:srgbClr val="F6F4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47288" y="1746504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898648" y="26974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232C41"/>
                </a:solidFill>
              </a:rPr>
              <a:t>Translate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898648" y="3127248"/>
            <a:ext cx="2057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141A26"/>
                </a:solidFill>
              </a:rPr>
              <a:t>Between sovereignty, program rules, and funder requirements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892040" y="1810512"/>
            <a:ext cx="384048" cy="411480"/>
          </a:xfrm>
          <a:prstGeom prst="chevron">
            <a:avLst/>
          </a:prstGeom>
          <a:solidFill>
            <a:srgbClr val="E20E65"/>
          </a:solidFill>
          <a:ln w="12700">
            <a:solidFill>
              <a:srgbClr val="E20E6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51576" y="1508760"/>
            <a:ext cx="960120" cy="960120"/>
          </a:xfrm>
          <a:prstGeom prst="ellipse">
            <a:avLst/>
          </a:prstGeom>
          <a:solidFill>
            <a:srgbClr val="439EB7"/>
          </a:solidFill>
          <a:ln w="38100">
            <a:solidFill>
              <a:srgbClr val="F6F4E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751576" y="1746504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202936" y="26974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232C41"/>
                </a:solidFill>
              </a:rPr>
              <a:t>Test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5202936" y="3127248"/>
            <a:ext cx="2057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141A26"/>
                </a:solidFill>
              </a:rPr>
              <a:t>Use real projects to identify friction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196328" y="1810512"/>
            <a:ext cx="384048" cy="411480"/>
          </a:xfrm>
          <a:prstGeom prst="chevron">
            <a:avLst/>
          </a:prstGeom>
          <a:solidFill>
            <a:srgbClr val="E20E65"/>
          </a:solidFill>
          <a:ln w="12700">
            <a:solidFill>
              <a:srgbClr val="E20E6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055864" y="1508760"/>
            <a:ext cx="960120" cy="960120"/>
          </a:xfrm>
          <a:prstGeom prst="ellipse">
            <a:avLst/>
          </a:prstGeom>
          <a:solidFill>
            <a:srgbClr val="4A7F92"/>
          </a:solidFill>
          <a:ln w="38100">
            <a:solidFill>
              <a:srgbClr val="F6F4E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55864" y="1746504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507224" y="26974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232C41"/>
                </a:solidFill>
              </a:rPr>
              <a:t>Adapt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7507224" y="3127248"/>
            <a:ext cx="2057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141A26"/>
                </a:solidFill>
              </a:rPr>
              <a:t>Waivers, clarifications, technical assistance, program changes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9500616" y="1810512"/>
            <a:ext cx="384048" cy="411480"/>
          </a:xfrm>
          <a:prstGeom prst="chevron">
            <a:avLst/>
          </a:prstGeom>
          <a:solidFill>
            <a:srgbClr val="E20E65"/>
          </a:solidFill>
          <a:ln w="12700">
            <a:solidFill>
              <a:srgbClr val="E20E6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360152" y="1508760"/>
            <a:ext cx="960120" cy="960120"/>
          </a:xfrm>
          <a:prstGeom prst="ellipse">
            <a:avLst/>
          </a:prstGeom>
          <a:solidFill>
            <a:srgbClr val="439EB7"/>
          </a:solidFill>
          <a:ln w="38100">
            <a:solidFill>
              <a:srgbClr val="F6F4E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360152" y="1746504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5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9811512" y="26974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232C41"/>
                </a:solidFill>
              </a:rPr>
              <a:t>Repeat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9811512" y="3127248"/>
            <a:ext cx="2057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141A26"/>
                </a:solidFill>
              </a:rPr>
              <a:t>Trust grows through consistent follow-through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005840" y="4846320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439EB7"/>
                </a:solidFill>
              </a:rPr>
              <a:t>Our mentors opened the door. We walked up to the Table.</a:t>
            </a:r>
          </a:p>
          <a:p>
            <a:pPr algn="ctr"/>
            <a:r>
              <a:rPr lang="en-US" sz="2000" b="1">
                <a:solidFill>
                  <a:srgbClr val="439EB7"/>
                </a:solidFill>
              </a:rPr>
              <a:t>Now, we have a permanent seat.</a:t>
            </a:r>
            <a:endParaRPr lang="en-US" sz="2000" b="1" dirty="0">
              <a:solidFill>
                <a:srgbClr val="439EB7"/>
              </a:solidFill>
            </a:endParaRPr>
          </a:p>
        </p:txBody>
      </p:sp>
      <p:sp>
        <p:nvSpPr>
          <p:cNvPr id="31" name="Text 29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14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TRIBAL HOUSING RECONSTITUTION AND RESILIENCY ACT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SB 1187: From Program Access to Tribal-Led Design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46304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232C41"/>
                </a:solidFill>
              </a:rPr>
              <a:t>A Tribal-led drafting effort, supported by Tribal housing experts and the California Coalition for Rural Housing, advanced a dedicated State Tribal Housing Grant Program Trust Fund.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731520" y="251460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96112" y="265176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By Tribes</a:t>
            </a:r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96112" y="299923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Tribal leaders and housing practitioners shaped the language around actual community needs and sovereign realities.</a:t>
            </a:r>
            <a:endParaRPr lang="en-US" sz="1600"/>
          </a:p>
        </p:txBody>
      </p:sp>
      <p:sp>
        <p:nvSpPr>
          <p:cNvPr id="10" name="Shape 8"/>
          <p:cNvSpPr/>
          <p:nvPr/>
        </p:nvSpPr>
        <p:spPr>
          <a:xfrm>
            <a:off x="4407408" y="251460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572000" y="265176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For Tribes</a:t>
            </a:r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0" y="299923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Eligible uses span housing, infrastructure, planning, services, management, and capacity building.</a:t>
            </a:r>
            <a:endParaRPr lang="en-US" sz="1600"/>
          </a:p>
        </p:txBody>
      </p:sp>
      <p:sp>
        <p:nvSpPr>
          <p:cNvPr id="13" name="Shape 11"/>
          <p:cNvSpPr/>
          <p:nvPr/>
        </p:nvSpPr>
        <p:spPr>
          <a:xfrm>
            <a:off x="8083296" y="2514600"/>
            <a:ext cx="33832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247888" y="2651760"/>
            <a:ext cx="3054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With Tribes</a:t>
            </a:r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47888" y="2999232"/>
            <a:ext cx="3054096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An advisory committee is intended to guide administration and the future direction of the fund.</a:t>
            </a:r>
            <a:endParaRPr lang="en-US" sz="1600"/>
          </a:p>
        </p:txBody>
      </p:sp>
      <p:sp>
        <p:nvSpPr>
          <p:cNvPr id="16" name="Text 14"/>
          <p:cNvSpPr/>
          <p:nvPr/>
        </p:nvSpPr>
        <p:spPr>
          <a:xfrm>
            <a:off x="1005840" y="4983480"/>
            <a:ext cx="10149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>
                <a:solidFill>
                  <a:srgbClr val="4A7F92"/>
                </a:solidFill>
              </a:rPr>
              <a:t>The shift: from competing inside general programs to co-designing a durable Tribal housing system.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15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GOVERNANCE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Advisory Committee Opportunity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50876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439EB7"/>
                </a:solidFill>
              </a:rPr>
              <a:t>What good advice should protect and promote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22960" y="20574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●  Sovereignty and government-to-government engagement</a:t>
            </a:r>
            <a:endParaRPr lang="en-US" sz="1600"/>
          </a:p>
        </p:txBody>
      </p:sp>
      <p:sp>
        <p:nvSpPr>
          <p:cNvPr id="8" name="Text 6"/>
          <p:cNvSpPr/>
          <p:nvPr/>
        </p:nvSpPr>
        <p:spPr>
          <a:xfrm>
            <a:off x="822960" y="258775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●  Equitable allocation and geographic reach</a:t>
            </a: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822960" y="3118104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●  Flexible eligible uses and realistic timelines</a:t>
            </a:r>
            <a:endParaRPr lang="en-US" sz="1600"/>
          </a:p>
        </p:txBody>
      </p:sp>
      <p:sp>
        <p:nvSpPr>
          <p:cNvPr id="10" name="Text 8"/>
          <p:cNvSpPr/>
          <p:nvPr/>
        </p:nvSpPr>
        <p:spPr>
          <a:xfrm>
            <a:off x="822960" y="3648456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●  Low-barrier application and reporting</a:t>
            </a:r>
            <a:endParaRPr lang="en-US" sz="1600"/>
          </a:p>
        </p:txBody>
      </p:sp>
      <p:sp>
        <p:nvSpPr>
          <p:cNvPr id="11" name="Text 9"/>
          <p:cNvSpPr/>
          <p:nvPr/>
        </p:nvSpPr>
        <p:spPr>
          <a:xfrm>
            <a:off x="822960" y="4178808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●  Technical assistance and capacity investment</a:t>
            </a:r>
            <a:endParaRPr lang="en-US" sz="1600"/>
          </a:p>
        </p:txBody>
      </p:sp>
      <p:sp>
        <p:nvSpPr>
          <p:cNvPr id="12" name="Text 10"/>
          <p:cNvSpPr/>
          <p:nvPr/>
        </p:nvSpPr>
        <p:spPr>
          <a:xfrm>
            <a:off x="822960" y="470916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●  Learning loops grounded in Tribal experience</a:t>
            </a:r>
            <a:endParaRPr lang="en-US" sz="1600"/>
          </a:p>
        </p:txBody>
      </p:sp>
      <p:sp>
        <p:nvSpPr>
          <p:cNvPr id="13" name="Shape 11"/>
          <p:cNvSpPr/>
          <p:nvPr/>
        </p:nvSpPr>
        <p:spPr>
          <a:xfrm>
            <a:off x="6492240" y="1508760"/>
            <a:ext cx="4800600" cy="3611880"/>
          </a:xfrm>
          <a:prstGeom prst="round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03720" y="187452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9FD3E0"/>
                </a:solidFill>
              </a:rPr>
              <a:t>Interactive discussion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086600" y="2606040"/>
            <a:ext cx="3611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If you were advising the State, what is one non-negotiable design principle for a Tribal housing grant program?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16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PARTNERSHIP IN PRACTICE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Project Spotlight: Hopland 4Plex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28778" y="2001819"/>
            <a:ext cx="44348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193370" y="2138979"/>
            <a:ext cx="41056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Outcome</a:t>
            </a:r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193370" y="2486451"/>
            <a:ext cx="41056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Four permanent affordable units for chronically homeless Tribal families; completed in 2025.</a:t>
            </a:r>
            <a:endParaRPr lang="en-US" sz="1400"/>
          </a:p>
        </p:txBody>
      </p:sp>
      <p:sp>
        <p:nvSpPr>
          <p:cNvPr id="12" name="Shape 10"/>
          <p:cNvSpPr/>
          <p:nvPr/>
        </p:nvSpPr>
        <p:spPr>
          <a:xfrm>
            <a:off x="7028778" y="3281979"/>
            <a:ext cx="44348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93370" y="3419139"/>
            <a:ext cx="41056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Partnership story</a:t>
            </a:r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193370" y="3732993"/>
            <a:ext cx="41056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Add the HCD program, key barrier, waiver or adaptation, and the moment the partnership changed the project.</a:t>
            </a:r>
            <a:endParaRPr lang="en-US" sz="1400"/>
          </a:p>
        </p:txBody>
      </p:sp>
      <p:sp>
        <p:nvSpPr>
          <p:cNvPr id="15" name="Shape 13"/>
          <p:cNvSpPr/>
          <p:nvPr/>
        </p:nvSpPr>
        <p:spPr>
          <a:xfrm>
            <a:off x="7028778" y="4562139"/>
            <a:ext cx="44348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193370" y="4699299"/>
            <a:ext cx="41056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Lesson to carry forward</a:t>
            </a:r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193370" y="5046771"/>
            <a:ext cx="41056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141A26"/>
                </a:solidFill>
              </a:rPr>
              <a:t>Add one replicable lesson for other Tribes and State agencies.</a:t>
            </a:r>
            <a:endParaRPr lang="en-US" sz="1600"/>
          </a:p>
        </p:txBody>
      </p:sp>
      <p:sp>
        <p:nvSpPr>
          <p:cNvPr id="18" name="Text 16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17  |  NCIHA + California HCD</a:t>
            </a:r>
            <a:endParaRPr lang="en-US" sz="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430AD2C-C1BB-C1F3-4C33-8C259C88C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239" y="1523999"/>
            <a:ext cx="2587846" cy="19386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D94CE58-81FF-04C1-5D53-AAFA08CEE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033" y="3787589"/>
            <a:ext cx="6073589" cy="23099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PARTNERSHIP IN PRACTICE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Project Spotlight: Maidu Mountain Lion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788075" y="2102672"/>
            <a:ext cx="47548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952667" y="2239832"/>
            <a:ext cx="4425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22 planned homes</a:t>
            </a:r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952667" y="2587304"/>
            <a:ext cx="4425696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12 single-family homes for families plus 10 ADA-accessible elder homes in duplexes.</a:t>
            </a:r>
            <a:endParaRPr lang="en-US" sz="1400"/>
          </a:p>
        </p:txBody>
      </p:sp>
      <p:sp>
        <p:nvSpPr>
          <p:cNvPr id="12" name="Shape 10"/>
          <p:cNvSpPr/>
          <p:nvPr/>
        </p:nvSpPr>
        <p:spPr>
          <a:xfrm>
            <a:off x="6788075" y="3318824"/>
            <a:ext cx="47548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952667" y="3455984"/>
            <a:ext cx="4425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Braided resources</a:t>
            </a:r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952667" y="3803456"/>
            <a:ext cx="4425696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State, Federal, Tribal, and philanthropic resources support a complex capital stack.</a:t>
            </a:r>
            <a:endParaRPr lang="en-US" sz="1400"/>
          </a:p>
        </p:txBody>
      </p:sp>
      <p:sp>
        <p:nvSpPr>
          <p:cNvPr id="15" name="Shape 13"/>
          <p:cNvSpPr/>
          <p:nvPr/>
        </p:nvSpPr>
        <p:spPr>
          <a:xfrm>
            <a:off x="6788075" y="4534976"/>
            <a:ext cx="47548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952667" y="4672136"/>
            <a:ext cx="4425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439EB7"/>
                </a:solidFill>
              </a:rPr>
              <a:t>More than housing</a:t>
            </a:r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952667" y="5019608"/>
            <a:ext cx="4425696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141A26"/>
                </a:solidFill>
              </a:rPr>
              <a:t>Wildfire resilience, infrastructure, cultural continuity, and pathways for families to come home.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18  |  NCIHA + California HCD</a:t>
            </a:r>
            <a:endParaRPr lang="en-US" sz="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3E4B366-20FE-9283-5B81-27E48ADD37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418" t="24047" r="19820" b="11274"/>
          <a:stretch>
            <a:fillRect/>
          </a:stretch>
        </p:blipFill>
        <p:spPr>
          <a:xfrm>
            <a:off x="1311089" y="1537064"/>
            <a:ext cx="4001120" cy="25418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B92C4FF-1521-A941-19FE-DCC6579067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97" t="13111" r="530" b="48039"/>
          <a:stretch>
            <a:fillRect/>
          </a:stretch>
        </p:blipFill>
        <p:spPr>
          <a:xfrm>
            <a:off x="738820" y="4428979"/>
            <a:ext cx="5156261" cy="157737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Successful State–Tribal Partnership Requires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508760"/>
            <a:ext cx="34290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50392" y="1645920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Start with sovereignty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50392" y="1993392"/>
            <a:ext cx="3099816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Treat Tribes as governments and decision-makers, not as another applicant category.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89120" y="1508760"/>
            <a:ext cx="34290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553712" y="1645920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Fund the bridge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53712" y="1993392"/>
            <a:ext cx="3099816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Invest in technical assistance, staffing, predevelopment, infrastructure, and development capacity.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92440" y="1508760"/>
            <a:ext cx="34290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57032" y="1645920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Design for reality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57032" y="1993392"/>
            <a:ext cx="3099816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Account for trust and fee land, rural costs, limited markets, layered reviews, and different timelines.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2514600" y="3429000"/>
            <a:ext cx="34290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2679192" y="3566160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Use projects to learn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679192" y="3913632"/>
            <a:ext cx="3099816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Create direct feedback loops between program staff and Tribal project teams.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63640" y="3429000"/>
            <a:ext cx="34290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428232" y="3566160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Institutionalize progress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28232" y="3913632"/>
            <a:ext cx="3099816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Put consultation, waivers, advisory roles, and dedicated funding into durable policy.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19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INTERACTIVE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Table Discussion: Build Your Partnership Map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17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>
                <a:solidFill>
                  <a:srgbClr val="232C41"/>
                </a:solidFill>
              </a:rPr>
              <a:t>Choose one housing goal. In small groups, fill in the four boxes.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731520" y="2057400"/>
            <a:ext cx="25146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96112" y="2194560"/>
            <a:ext cx="21854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1. Goal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2542032"/>
            <a:ext cx="2185416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What housing or community development outcome matters most?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474720" y="2057400"/>
            <a:ext cx="25146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639312" y="2194560"/>
            <a:ext cx="21854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2. Barrier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639312" y="2542032"/>
            <a:ext cx="2185416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Where does eligibility, policy, process, capacity, or timing create friction?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17920" y="2057400"/>
            <a:ext cx="25146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382512" y="2194560"/>
            <a:ext cx="21854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3. Partner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382512" y="2542032"/>
            <a:ext cx="2185416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Who has the authority, knowledge, relationship, or flexibility to help?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961120" y="2057400"/>
            <a:ext cx="25146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6E3E8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9125712" y="2194560"/>
            <a:ext cx="21854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439EB7"/>
                </a:solidFill>
              </a:rPr>
              <a:t>4. First move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125712" y="2542032"/>
            <a:ext cx="2185416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141A26"/>
                </a:solidFill>
              </a:rPr>
              <a:t>What conversation, data, consultation, or small test can start progress?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2194560" y="489204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>
                <a:solidFill>
                  <a:srgbClr val="439EB7"/>
                </a:solidFill>
              </a:rPr>
              <a:t>Share-out: one barrier + one partnership move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20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CLOSING + Q&amp;A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32C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Access to Shared Success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50876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>
                <a:solidFill>
                  <a:srgbClr val="232C41"/>
                </a:solidFill>
              </a:rPr>
              <a:t>The strongest partnerships do more than open a funding round.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1234440" y="2286000"/>
            <a:ext cx="9692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>
                <a:solidFill>
                  <a:srgbClr val="141A26"/>
                </a:solidFill>
              </a:rPr>
              <a:t>They change who helps design the system, how barriers are solved, and whether Tribal communities can turn resources into lasting homes.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1965960" y="3703320"/>
            <a:ext cx="8275320" cy="1051560"/>
          </a:xfrm>
          <a:prstGeom prst="roundRect">
            <a:avLst/>
          </a:prstGeom>
          <a:solidFill>
            <a:srgbClr val="4A7F92"/>
          </a:solidFill>
          <a:ln w="12700">
            <a:solidFill>
              <a:srgbClr val="4A7F9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240280" y="4050792"/>
            <a:ext cx="7726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BY TRIBES  •  WITH TRIBES  •  FOR TRIBAL COMMUNITIES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794760" y="52120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439EB7"/>
                </a:solidFill>
              </a:rPr>
              <a:t>Questions &amp; discussion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2057400" y="5989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>
                <a:solidFill>
                  <a:srgbClr val="5C6B85"/>
                </a:solidFill>
              </a:rPr>
              <a:t>Moriah McGill  |  Deputy Director  |  Northern Circle Indian Housing Authority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21  |  NCIHA + California HCD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CFD68C-99C1-2008-3075-9E52821B1DC4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518FE32-753A-2530-9C41-AD96B65BF553}"/>
              </a:ext>
            </a:extLst>
          </p:cNvPr>
          <p:cNvSpPr/>
          <p:nvPr/>
        </p:nvSpPr>
        <p:spPr>
          <a:xfrm>
            <a:off x="0" y="0"/>
            <a:ext cx="12191695" cy="411480"/>
          </a:xfrm>
          <a:prstGeom prst="rect">
            <a:avLst/>
          </a:prstGeom>
          <a:solidFill>
            <a:srgbClr val="232C41"/>
          </a:solidFill>
          <a:ln w="12700">
            <a:solidFill>
              <a:srgbClr val="232C4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E7272EA-CBB7-3B26-3A7F-9344036B2019}"/>
              </a:ext>
            </a:extLst>
          </p:cNvPr>
          <p:cNvSpPr/>
          <p:nvPr/>
        </p:nvSpPr>
        <p:spPr>
          <a:xfrm>
            <a:off x="502920" y="91440"/>
            <a:ext cx="7772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F6F4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CLOSING + Q&amp;A</a:t>
            </a:r>
            <a:endParaRPr lang="en-US" sz="9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418E224-DA80-8A91-A8C7-AB943D524C84}"/>
              </a:ext>
            </a:extLst>
          </p:cNvPr>
          <p:cNvSpPr/>
          <p:nvPr/>
        </p:nvSpPr>
        <p:spPr>
          <a:xfrm>
            <a:off x="530352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>
                <a:solidFill>
                  <a:srgbClr val="232C41"/>
                </a:solidFill>
                <a:latin typeface="Aptos Display"/>
              </a:rPr>
              <a:t>Contact US</a:t>
            </a:r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C93F0BE-642C-DDEB-B0E4-65442E02E505}"/>
              </a:ext>
            </a:extLst>
          </p:cNvPr>
          <p:cNvSpPr/>
          <p:nvPr/>
        </p:nvSpPr>
        <p:spPr>
          <a:xfrm>
            <a:off x="530352" y="1261872"/>
            <a:ext cx="11064240" cy="1"/>
          </a:xfrm>
          <a:prstGeom prst="line">
            <a:avLst/>
          </a:prstGeom>
          <a:noFill/>
          <a:ln w="25400">
            <a:solidFill>
              <a:srgbClr val="439E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A1E517C-4B7F-A8F6-3D70-A0F13E9CB2DA}"/>
              </a:ext>
            </a:extLst>
          </p:cNvPr>
          <p:cNvSpPr/>
          <p:nvPr/>
        </p:nvSpPr>
        <p:spPr>
          <a:xfrm>
            <a:off x="914400" y="150876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700" b="1">
                <a:solidFill>
                  <a:srgbClr val="232C41"/>
                </a:solidFill>
              </a:rPr>
              <a:t>Feel free to contact!</a:t>
            </a:r>
            <a:endParaRPr lang="en-US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079A7CD-80F3-E88F-E00B-7DE24392580E}"/>
              </a:ext>
            </a:extLst>
          </p:cNvPr>
          <p:cNvSpPr/>
          <p:nvPr/>
        </p:nvSpPr>
        <p:spPr>
          <a:xfrm>
            <a:off x="1234440" y="2286000"/>
            <a:ext cx="9692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300" dirty="0">
              <a:solidFill>
                <a:srgbClr val="141A26"/>
              </a:solidFill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68A6E0C-CF71-07A7-73C2-1899A7D52A93}"/>
              </a:ext>
            </a:extLst>
          </p:cNvPr>
          <p:cNvSpPr/>
          <p:nvPr/>
        </p:nvSpPr>
        <p:spPr>
          <a:xfrm>
            <a:off x="3783554" y="466299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439EB7"/>
                </a:solidFill>
              </a:rPr>
              <a:t>Visit our Website</a:t>
            </a:r>
          </a:p>
          <a:p>
            <a:pPr algn="ctr"/>
            <a:r>
              <a:rPr lang="en-US" sz="2400" b="1">
                <a:solidFill>
                  <a:srgbClr val="439EB7"/>
                </a:solidFill>
              </a:rPr>
              <a:t>www.nciha.org</a:t>
            </a:r>
            <a:endParaRPr lang="en-US" sz="2400" b="1" dirty="0">
              <a:solidFill>
                <a:srgbClr val="439EB7"/>
              </a:solidFill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3FF8A97-0956-D4A2-DF9B-7A208AF75CF2}"/>
              </a:ext>
            </a:extLst>
          </p:cNvPr>
          <p:cNvSpPr/>
          <p:nvPr/>
        </p:nvSpPr>
        <p:spPr>
          <a:xfrm>
            <a:off x="2057400" y="5989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>
                <a:solidFill>
                  <a:srgbClr val="5C6B85"/>
                </a:solidFill>
              </a:rPr>
              <a:t>Moriah McGill  |  Deputy Director  |  Northern Circle Indian Housing Authority</a:t>
            </a:r>
            <a:endParaRPr lang="en-US" sz="12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C08EBAC-310E-FC09-78A3-FD2EDEAC8034}"/>
              </a:ext>
            </a:extLst>
          </p:cNvPr>
          <p:cNvSpPr/>
          <p:nvPr/>
        </p:nvSpPr>
        <p:spPr>
          <a:xfrm>
            <a:off x="54864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5C6B85"/>
                </a:solidFill>
              </a:rPr>
              <a:t>21  |  NCIHA + California HCD</a:t>
            </a:r>
            <a:endParaRPr lang="en-US" sz="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3C82B3-B787-1667-959E-74DF7DC9017C}"/>
              </a:ext>
            </a:extLst>
          </p:cNvPr>
          <p:cNvSpPr txBox="1"/>
          <p:nvPr/>
        </p:nvSpPr>
        <p:spPr>
          <a:xfrm>
            <a:off x="2377366" y="2788744"/>
            <a:ext cx="347256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Christine De Los </a:t>
            </a:r>
            <a:r>
              <a:rPr lang="en-US"/>
              <a:t>Santos</a:t>
            </a:r>
          </a:p>
          <a:p>
            <a:r>
              <a:rPr lang="en-US"/>
              <a:t>NCIHA </a:t>
            </a:r>
            <a:r>
              <a:rPr lang="en-US" dirty="0"/>
              <a:t>Executive Director</a:t>
            </a:r>
            <a:endParaRPr lang="en-US"/>
          </a:p>
          <a:p>
            <a:r>
              <a:rPr lang="en-US" dirty="0">
                <a:hlinkClick r:id="rId3"/>
              </a:rPr>
              <a:t>Christine@nciha.org</a:t>
            </a:r>
            <a:r>
              <a:rPr lang="en-US" dirty="0"/>
              <a:t>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A7951C-D6D1-0EFC-F48D-C5DD6DC2E666}"/>
              </a:ext>
            </a:extLst>
          </p:cNvPr>
          <p:cNvSpPr txBox="1"/>
          <p:nvPr/>
        </p:nvSpPr>
        <p:spPr>
          <a:xfrm>
            <a:off x="6747660" y="2833567"/>
            <a:ext cx="346135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Moriah McGill</a:t>
            </a:r>
          </a:p>
          <a:p>
            <a:r>
              <a:rPr lang="en-US"/>
              <a:t>NCIHA Deputy Director</a:t>
            </a:r>
            <a:endParaRPr lang="en-US" dirty="0"/>
          </a:p>
          <a:p>
            <a:r>
              <a:rPr lang="en-US" dirty="0">
                <a:hlinkClick r:id="rId4"/>
              </a:rPr>
              <a:t>Moriah@nciha.org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12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Northern Circle Indian Housing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State Partnerships for Tribal Housing Success</dc:title>
  <dc:subject>Tribal Housing HUD Summit</dc:subject>
  <dc:creator>Moriah McGill</dc:creator>
  <cp:lastModifiedBy>Moriah McGill</cp:lastModifiedBy>
  <cp:revision>258</cp:revision>
  <dcterms:created xsi:type="dcterms:W3CDTF">2026-09-01T04:40:31Z</dcterms:created>
  <dcterms:modified xsi:type="dcterms:W3CDTF">2026-09-01T17:21:05Z</dcterms:modified>
</cp:coreProperties>
</file>