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28"/>
  </p:notesMasterIdLst>
  <p:sldIdLst>
    <p:sldId id="341" r:id="rId2"/>
    <p:sldId id="266" r:id="rId3"/>
    <p:sldId id="385" r:id="rId4"/>
    <p:sldId id="398" r:id="rId5"/>
    <p:sldId id="392" r:id="rId6"/>
    <p:sldId id="353" r:id="rId7"/>
    <p:sldId id="348" r:id="rId8"/>
    <p:sldId id="358" r:id="rId9"/>
    <p:sldId id="354" r:id="rId10"/>
    <p:sldId id="362" r:id="rId11"/>
    <p:sldId id="415" r:id="rId12"/>
    <p:sldId id="414" r:id="rId13"/>
    <p:sldId id="399" r:id="rId14"/>
    <p:sldId id="407" r:id="rId15"/>
    <p:sldId id="408" r:id="rId16"/>
    <p:sldId id="411" r:id="rId17"/>
    <p:sldId id="409" r:id="rId18"/>
    <p:sldId id="410" r:id="rId19"/>
    <p:sldId id="412" r:id="rId20"/>
    <p:sldId id="413" r:id="rId21"/>
    <p:sldId id="401" r:id="rId22"/>
    <p:sldId id="404" r:id="rId23"/>
    <p:sldId id="405" r:id="rId24"/>
    <p:sldId id="256" r:id="rId25"/>
    <p:sldId id="396" r:id="rId26"/>
    <p:sldId id="284" r:id="rId27"/>
  </p:sldIdLst>
  <p:sldSz cx="12192000" cy="6858000"/>
  <p:notesSz cx="7099300" cy="9385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A55EA2A-A32F-5DB8-E9CB-671DDCF44C4F}" name="Seetha Reddy" initials="SR" userId="e8546af12a4c0937" providerId="Windows Live"/>
  <p188:author id="{51292130-FFB4-6576-D324-21422C030187}" name="Lindsay, Mike" initials="LM" userId="S::25957@Icf.com::8b972953-a495-4241-9ea3-a97d9e51508b" providerId="AD"/>
  <p188:author id="{EA5A0267-EF05-F0A1-FA5E-06F1065D482A}" name="Mulherin, Olga" initials="OM" userId="S::12094@icf.com::51869861-0f00-4f1c-89f4-174859ac94fb" providerId="AD"/>
  <p188:author id="{8EE68E93-B8C4-A564-C3E8-4D7EC1C03C08}" name="Mulherin, Olga" initials="MO" userId="S::12094@Icf.com::51869861-0f00-4f1c-89f4-174859ac94fb" providerId="AD"/>
  <p188:author id="{163560B9-4855-0CE1-EE69-1B4A7FB043F4}" name="Ashley Kerr" initials="AK" userId="S::ashley@trellis-consulting.com::79d34c96-9677-419a-9b0a-6b8f3e43d395" providerId="AD"/>
  <p188:author id="{422DC0D0-C3FD-3FA8-AF62-1C10A917A434}" name="Radford, Chamisa" initials="CR" userId="S::59865@icf.com::3a8e3359-4722-42ee-ab14-b7d6305fcde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400" autoAdjust="0"/>
    <p:restoredTop sz="68384" autoAdjust="0"/>
  </p:normalViewPr>
  <p:slideViewPr>
    <p:cSldViewPr snapToGrid="0">
      <p:cViewPr varScale="1">
        <p:scale>
          <a:sx n="66" d="100"/>
          <a:sy n="66" d="100"/>
        </p:scale>
        <p:origin x="296" y="44"/>
      </p:cViewPr>
      <p:guideLst/>
    </p:cSldViewPr>
  </p:slideViewPr>
  <p:outlineViewPr>
    <p:cViewPr>
      <p:scale>
        <a:sx n="33" d="100"/>
        <a:sy n="33" d="100"/>
      </p:scale>
      <p:origin x="0" y="-23168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7B2140-0D3F-48BB-93B4-F3505D1C40CE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EA6D20-FA0C-4E19-9C71-6ECD8918A113}">
      <dgm:prSet phldrT="[Text]" phldr="0"/>
      <dgm:spPr/>
      <dgm:t>
        <a:bodyPr/>
        <a:lstStyle/>
        <a:p>
          <a:r>
            <a:rPr lang="en-US" dirty="0">
              <a:solidFill>
                <a:schemeClr val="bg2"/>
              </a:solidFill>
            </a:rPr>
            <a:t>A CoC’s primary purpose is to </a:t>
          </a:r>
          <a:r>
            <a:rPr kumimoji="0" lang="en-US" b="0" i="0" u="none" strike="noStrike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ptos" panose="020B0004020202020204" pitchFamily="34" charset="0"/>
              <a:cs typeface="Calibri"/>
            </a:rPr>
            <a:t>coordinate housing and services funding for households who are homeless or at-risk of homelessness.</a:t>
          </a:r>
          <a:r>
            <a:rPr lang="en-US" dirty="0"/>
            <a:t> </a:t>
          </a:r>
        </a:p>
      </dgm:t>
    </dgm:pt>
    <dgm:pt modelId="{5F6F5557-6103-4161-A763-3B12FD2B1072}" type="parTrans" cxnId="{167E59B9-8C33-4A44-8006-15B28C76ADCB}">
      <dgm:prSet/>
      <dgm:spPr/>
      <dgm:t>
        <a:bodyPr/>
        <a:lstStyle/>
        <a:p>
          <a:endParaRPr lang="en-US"/>
        </a:p>
      </dgm:t>
    </dgm:pt>
    <dgm:pt modelId="{5FE0558C-8627-44EA-B365-D87D700EF3C7}" type="sibTrans" cxnId="{167E59B9-8C33-4A44-8006-15B28C76ADCB}">
      <dgm:prSet/>
      <dgm:spPr/>
      <dgm:t>
        <a:bodyPr/>
        <a:lstStyle/>
        <a:p>
          <a:endParaRPr lang="en-US"/>
        </a:p>
      </dgm:t>
    </dgm:pt>
    <dgm:pt modelId="{EA612750-4595-4610-8533-997CF55E0315}">
      <dgm:prSet phldrT="[Text]" phldr="0"/>
      <dgm:spPr/>
      <dgm:t>
        <a:bodyPr/>
        <a:lstStyle/>
        <a:p>
          <a:r>
            <a:rPr lang="en-US" dirty="0"/>
            <a:t>A CoC is an official designation from HUD. It covers a unique geographic area.</a:t>
          </a:r>
          <a:endParaRPr lang="en-US" dirty="0">
            <a:solidFill>
              <a:schemeClr val="bg2"/>
            </a:solidFill>
          </a:endParaRPr>
        </a:p>
      </dgm:t>
    </dgm:pt>
    <dgm:pt modelId="{37E92565-1B05-41E6-B71D-511E5BB076E6}" type="parTrans" cxnId="{0B9A707C-354C-49EB-9004-2FC84C66E926}">
      <dgm:prSet/>
      <dgm:spPr/>
      <dgm:t>
        <a:bodyPr/>
        <a:lstStyle/>
        <a:p>
          <a:endParaRPr lang="en-US"/>
        </a:p>
      </dgm:t>
    </dgm:pt>
    <dgm:pt modelId="{17B7BB72-FA6A-4618-9469-4BCA536C3FBC}" type="sibTrans" cxnId="{0B9A707C-354C-49EB-9004-2FC84C66E926}">
      <dgm:prSet/>
      <dgm:spPr/>
      <dgm:t>
        <a:bodyPr/>
        <a:lstStyle/>
        <a:p>
          <a:endParaRPr lang="en-US"/>
        </a:p>
      </dgm:t>
    </dgm:pt>
    <dgm:pt modelId="{EE7037CC-731E-4B1A-AB2D-5AC0D46DFBFB}">
      <dgm:prSet phldrT="[Text]" phldr="0"/>
      <dgm:spPr/>
      <dgm:t>
        <a:bodyPr/>
        <a:lstStyle/>
        <a:p>
          <a:r>
            <a:rPr lang="en-US" dirty="0"/>
            <a:t>The CoC can serve people who are homeless but there are specific categories of homelessness to consider.</a:t>
          </a:r>
        </a:p>
      </dgm:t>
    </dgm:pt>
    <dgm:pt modelId="{52438CBF-F3A8-40F7-AFAA-087A41115F4C}" type="parTrans" cxnId="{8104B3EB-7D5D-4225-9E8B-0604355C1490}">
      <dgm:prSet/>
      <dgm:spPr/>
      <dgm:t>
        <a:bodyPr/>
        <a:lstStyle/>
        <a:p>
          <a:endParaRPr lang="en-US"/>
        </a:p>
      </dgm:t>
    </dgm:pt>
    <dgm:pt modelId="{E14DC4A5-F879-44F0-8CEE-604877CC1AAE}" type="sibTrans" cxnId="{8104B3EB-7D5D-4225-9E8B-0604355C1490}">
      <dgm:prSet/>
      <dgm:spPr/>
      <dgm:t>
        <a:bodyPr/>
        <a:lstStyle/>
        <a:p>
          <a:endParaRPr lang="en-US"/>
        </a:p>
      </dgm:t>
    </dgm:pt>
    <dgm:pt modelId="{75E12E5E-FEA1-4F32-A4D7-08EA4C6CD01A}">
      <dgm:prSet phldrT="[Text]"/>
      <dgm:spPr/>
      <dgm:t>
        <a:bodyPr/>
        <a:lstStyle/>
        <a:p>
          <a:r>
            <a:rPr lang="en-US" dirty="0"/>
            <a:t>HUD expects (and for some, requires) CoCs to conduct activities related to being a CoC.</a:t>
          </a:r>
        </a:p>
      </dgm:t>
    </dgm:pt>
    <dgm:pt modelId="{D85E8373-1809-4C1F-A885-BE77F686F2B6}" type="parTrans" cxnId="{F565A1BC-F2E9-4C55-8BD2-170118DD0FD4}">
      <dgm:prSet/>
      <dgm:spPr/>
      <dgm:t>
        <a:bodyPr/>
        <a:lstStyle/>
        <a:p>
          <a:endParaRPr lang="en-US"/>
        </a:p>
      </dgm:t>
    </dgm:pt>
    <dgm:pt modelId="{153106D9-079C-456B-B672-875C7973BBBC}" type="sibTrans" cxnId="{F565A1BC-F2E9-4C55-8BD2-170118DD0FD4}">
      <dgm:prSet/>
      <dgm:spPr/>
      <dgm:t>
        <a:bodyPr/>
        <a:lstStyle/>
        <a:p>
          <a:endParaRPr lang="en-US"/>
        </a:p>
      </dgm:t>
    </dgm:pt>
    <dgm:pt modelId="{F3B3562D-59D0-45BD-9589-34B70413136A}">
      <dgm:prSet phldrT="[Text]" phldr="0"/>
      <dgm:spPr/>
      <dgm:t>
        <a:bodyPr/>
        <a:lstStyle/>
        <a:p>
          <a:r>
            <a:rPr lang="en-US" dirty="0"/>
            <a:t>Program funding is competitive and there is a match requirement for CoC funds.</a:t>
          </a:r>
        </a:p>
      </dgm:t>
    </dgm:pt>
    <dgm:pt modelId="{FDD385B7-3E17-46FB-A9AA-9A39FFCA8B81}" type="parTrans" cxnId="{6E25D582-7A2B-42EC-A172-1ED71EC63887}">
      <dgm:prSet/>
      <dgm:spPr/>
      <dgm:t>
        <a:bodyPr/>
        <a:lstStyle/>
        <a:p>
          <a:endParaRPr lang="en-US"/>
        </a:p>
      </dgm:t>
    </dgm:pt>
    <dgm:pt modelId="{5CEE0062-EE43-4824-B2A9-64EE59C78F38}" type="sibTrans" cxnId="{6E25D582-7A2B-42EC-A172-1ED71EC63887}">
      <dgm:prSet/>
      <dgm:spPr/>
      <dgm:t>
        <a:bodyPr/>
        <a:lstStyle/>
        <a:p>
          <a:endParaRPr lang="en-US"/>
        </a:p>
      </dgm:t>
    </dgm:pt>
    <dgm:pt modelId="{13449A8B-F529-4292-96EC-EE1776DD69E1}">
      <dgm:prSet phldrT="[Text]" phldr="0"/>
      <dgm:spPr/>
      <dgm:t>
        <a:bodyPr/>
        <a:lstStyle/>
        <a:p>
          <a:r>
            <a:rPr lang="en-US" dirty="0"/>
            <a:t>CoCs request funding from HUD to conduct housing and services to serve people who are homeless.</a:t>
          </a:r>
        </a:p>
      </dgm:t>
    </dgm:pt>
    <dgm:pt modelId="{9714350C-E280-4C11-96F4-BFE6BBB8D091}" type="parTrans" cxnId="{6247D118-4D18-45B4-9EB3-DAAB3BC5534B}">
      <dgm:prSet/>
      <dgm:spPr/>
      <dgm:t>
        <a:bodyPr/>
        <a:lstStyle/>
        <a:p>
          <a:endParaRPr lang="en-US"/>
        </a:p>
      </dgm:t>
    </dgm:pt>
    <dgm:pt modelId="{9676DC4B-FCC2-4C9A-B2B4-00CAD9412D84}" type="sibTrans" cxnId="{6247D118-4D18-45B4-9EB3-DAAB3BC5534B}">
      <dgm:prSet/>
      <dgm:spPr/>
      <dgm:t>
        <a:bodyPr/>
        <a:lstStyle/>
        <a:p>
          <a:endParaRPr lang="en-US"/>
        </a:p>
      </dgm:t>
    </dgm:pt>
    <dgm:pt modelId="{40E04EF4-CBE2-4665-92D8-C61FC8086912}" type="pres">
      <dgm:prSet presAssocID="{B97B2140-0D3F-48BB-93B4-F3505D1C40CE}" presName="diagram" presStyleCnt="0">
        <dgm:presLayoutVars>
          <dgm:dir/>
          <dgm:resizeHandles val="exact"/>
        </dgm:presLayoutVars>
      </dgm:prSet>
      <dgm:spPr/>
    </dgm:pt>
    <dgm:pt modelId="{5469DB07-B2B5-492C-BDC5-D7C3132B1425}" type="pres">
      <dgm:prSet presAssocID="{17EA6D20-FA0C-4E19-9C71-6ECD8918A113}" presName="node" presStyleLbl="node1" presStyleIdx="0" presStyleCnt="6">
        <dgm:presLayoutVars>
          <dgm:bulletEnabled val="1"/>
        </dgm:presLayoutVars>
      </dgm:prSet>
      <dgm:spPr/>
    </dgm:pt>
    <dgm:pt modelId="{55219F84-BB9F-48DB-8B01-86B9A719630C}" type="pres">
      <dgm:prSet presAssocID="{5FE0558C-8627-44EA-B365-D87D700EF3C7}" presName="sibTrans" presStyleCnt="0"/>
      <dgm:spPr/>
    </dgm:pt>
    <dgm:pt modelId="{0C0982F2-CE2E-4A71-B678-21E433325D63}" type="pres">
      <dgm:prSet presAssocID="{EA612750-4595-4610-8533-997CF55E0315}" presName="node" presStyleLbl="node1" presStyleIdx="1" presStyleCnt="6">
        <dgm:presLayoutVars>
          <dgm:bulletEnabled val="1"/>
        </dgm:presLayoutVars>
      </dgm:prSet>
      <dgm:spPr/>
    </dgm:pt>
    <dgm:pt modelId="{A887529D-EC76-4C72-B127-C482516F4071}" type="pres">
      <dgm:prSet presAssocID="{17B7BB72-FA6A-4618-9469-4BCA536C3FBC}" presName="sibTrans" presStyleCnt="0"/>
      <dgm:spPr/>
    </dgm:pt>
    <dgm:pt modelId="{C302A4C4-6854-4CDA-B27B-276D863F8A24}" type="pres">
      <dgm:prSet presAssocID="{75E12E5E-FEA1-4F32-A4D7-08EA4C6CD01A}" presName="node" presStyleLbl="node1" presStyleIdx="2" presStyleCnt="6">
        <dgm:presLayoutVars>
          <dgm:bulletEnabled val="1"/>
        </dgm:presLayoutVars>
      </dgm:prSet>
      <dgm:spPr/>
    </dgm:pt>
    <dgm:pt modelId="{3C75BE05-37F5-4907-BE75-15D6C8563498}" type="pres">
      <dgm:prSet presAssocID="{153106D9-079C-456B-B672-875C7973BBBC}" presName="sibTrans" presStyleCnt="0"/>
      <dgm:spPr/>
    </dgm:pt>
    <dgm:pt modelId="{396DAE6B-ADE2-46AD-885E-CBF4373A5937}" type="pres">
      <dgm:prSet presAssocID="{EE7037CC-731E-4B1A-AB2D-5AC0D46DFBFB}" presName="node" presStyleLbl="node1" presStyleIdx="3" presStyleCnt="6">
        <dgm:presLayoutVars>
          <dgm:bulletEnabled val="1"/>
        </dgm:presLayoutVars>
      </dgm:prSet>
      <dgm:spPr/>
    </dgm:pt>
    <dgm:pt modelId="{58B9D45D-751A-4D66-B8C7-156EA531A692}" type="pres">
      <dgm:prSet presAssocID="{E14DC4A5-F879-44F0-8CEE-604877CC1AAE}" presName="sibTrans" presStyleCnt="0"/>
      <dgm:spPr/>
    </dgm:pt>
    <dgm:pt modelId="{7C4E3672-DCD3-4EB9-A77C-020FEBEFE887}" type="pres">
      <dgm:prSet presAssocID="{13449A8B-F529-4292-96EC-EE1776DD69E1}" presName="node" presStyleLbl="node1" presStyleIdx="4" presStyleCnt="6">
        <dgm:presLayoutVars>
          <dgm:bulletEnabled val="1"/>
        </dgm:presLayoutVars>
      </dgm:prSet>
      <dgm:spPr/>
    </dgm:pt>
    <dgm:pt modelId="{80E4E945-8121-48D4-9754-92D205E4DDCF}" type="pres">
      <dgm:prSet presAssocID="{9676DC4B-FCC2-4C9A-B2B4-00CAD9412D84}" presName="sibTrans" presStyleCnt="0"/>
      <dgm:spPr/>
    </dgm:pt>
    <dgm:pt modelId="{FD920888-FDB9-4016-9004-64D243AED142}" type="pres">
      <dgm:prSet presAssocID="{F3B3562D-59D0-45BD-9589-34B70413136A}" presName="node" presStyleLbl="node1" presStyleIdx="5" presStyleCnt="6">
        <dgm:presLayoutVars>
          <dgm:bulletEnabled val="1"/>
        </dgm:presLayoutVars>
      </dgm:prSet>
      <dgm:spPr/>
    </dgm:pt>
  </dgm:ptLst>
  <dgm:cxnLst>
    <dgm:cxn modelId="{6247D118-4D18-45B4-9EB3-DAAB3BC5534B}" srcId="{B97B2140-0D3F-48BB-93B4-F3505D1C40CE}" destId="{13449A8B-F529-4292-96EC-EE1776DD69E1}" srcOrd="4" destOrd="0" parTransId="{9714350C-E280-4C11-96F4-BFE6BBB8D091}" sibTransId="{9676DC4B-FCC2-4C9A-B2B4-00CAD9412D84}"/>
    <dgm:cxn modelId="{77E9B321-7E3D-42FA-9CEA-FC5D2690968D}" type="presOf" srcId="{F3B3562D-59D0-45BD-9589-34B70413136A}" destId="{FD920888-FDB9-4016-9004-64D243AED142}" srcOrd="0" destOrd="0" presId="urn:microsoft.com/office/officeart/2005/8/layout/default"/>
    <dgm:cxn modelId="{8F1CAB61-76F4-4CE6-A272-CEFD654A60DB}" type="presOf" srcId="{EE7037CC-731E-4B1A-AB2D-5AC0D46DFBFB}" destId="{396DAE6B-ADE2-46AD-885E-CBF4373A5937}" srcOrd="0" destOrd="0" presId="urn:microsoft.com/office/officeart/2005/8/layout/default"/>
    <dgm:cxn modelId="{C7FFC85A-165A-4E11-B678-317F3FB879C5}" type="presOf" srcId="{17EA6D20-FA0C-4E19-9C71-6ECD8918A113}" destId="{5469DB07-B2B5-492C-BDC5-D7C3132B1425}" srcOrd="0" destOrd="0" presId="urn:microsoft.com/office/officeart/2005/8/layout/default"/>
    <dgm:cxn modelId="{0B9A707C-354C-49EB-9004-2FC84C66E926}" srcId="{B97B2140-0D3F-48BB-93B4-F3505D1C40CE}" destId="{EA612750-4595-4610-8533-997CF55E0315}" srcOrd="1" destOrd="0" parTransId="{37E92565-1B05-41E6-B71D-511E5BB076E6}" sibTransId="{17B7BB72-FA6A-4618-9469-4BCA536C3FBC}"/>
    <dgm:cxn modelId="{6E25D582-7A2B-42EC-A172-1ED71EC63887}" srcId="{B97B2140-0D3F-48BB-93B4-F3505D1C40CE}" destId="{F3B3562D-59D0-45BD-9589-34B70413136A}" srcOrd="5" destOrd="0" parTransId="{FDD385B7-3E17-46FB-A9AA-9A39FFCA8B81}" sibTransId="{5CEE0062-EE43-4824-B2A9-64EE59C78F38}"/>
    <dgm:cxn modelId="{F5CA94B6-CF94-4593-A558-88E07C830F66}" type="presOf" srcId="{13449A8B-F529-4292-96EC-EE1776DD69E1}" destId="{7C4E3672-DCD3-4EB9-A77C-020FEBEFE887}" srcOrd="0" destOrd="0" presId="urn:microsoft.com/office/officeart/2005/8/layout/default"/>
    <dgm:cxn modelId="{167E59B9-8C33-4A44-8006-15B28C76ADCB}" srcId="{B97B2140-0D3F-48BB-93B4-F3505D1C40CE}" destId="{17EA6D20-FA0C-4E19-9C71-6ECD8918A113}" srcOrd="0" destOrd="0" parTransId="{5F6F5557-6103-4161-A763-3B12FD2B1072}" sibTransId="{5FE0558C-8627-44EA-B365-D87D700EF3C7}"/>
    <dgm:cxn modelId="{4B8A56BB-A702-49C7-9A5A-2AB5793C5282}" type="presOf" srcId="{75E12E5E-FEA1-4F32-A4D7-08EA4C6CD01A}" destId="{C302A4C4-6854-4CDA-B27B-276D863F8A24}" srcOrd="0" destOrd="0" presId="urn:microsoft.com/office/officeart/2005/8/layout/default"/>
    <dgm:cxn modelId="{F565A1BC-F2E9-4C55-8BD2-170118DD0FD4}" srcId="{B97B2140-0D3F-48BB-93B4-F3505D1C40CE}" destId="{75E12E5E-FEA1-4F32-A4D7-08EA4C6CD01A}" srcOrd="2" destOrd="0" parTransId="{D85E8373-1809-4C1F-A885-BE77F686F2B6}" sibTransId="{153106D9-079C-456B-B672-875C7973BBBC}"/>
    <dgm:cxn modelId="{D88617CF-60C1-4E33-969F-82A868E410CB}" type="presOf" srcId="{EA612750-4595-4610-8533-997CF55E0315}" destId="{0C0982F2-CE2E-4A71-B678-21E433325D63}" srcOrd="0" destOrd="0" presId="urn:microsoft.com/office/officeart/2005/8/layout/default"/>
    <dgm:cxn modelId="{8104B3EB-7D5D-4225-9E8B-0604355C1490}" srcId="{B97B2140-0D3F-48BB-93B4-F3505D1C40CE}" destId="{EE7037CC-731E-4B1A-AB2D-5AC0D46DFBFB}" srcOrd="3" destOrd="0" parTransId="{52438CBF-F3A8-40F7-AFAA-087A41115F4C}" sibTransId="{E14DC4A5-F879-44F0-8CEE-604877CC1AAE}"/>
    <dgm:cxn modelId="{2E3AFBF3-F6CD-4974-BE1B-D39448654155}" type="presOf" srcId="{B97B2140-0D3F-48BB-93B4-F3505D1C40CE}" destId="{40E04EF4-CBE2-4665-92D8-C61FC8086912}" srcOrd="0" destOrd="0" presId="urn:microsoft.com/office/officeart/2005/8/layout/default"/>
    <dgm:cxn modelId="{47C3D05E-B6B8-457D-A681-76EBAE581ADA}" type="presParOf" srcId="{40E04EF4-CBE2-4665-92D8-C61FC8086912}" destId="{5469DB07-B2B5-492C-BDC5-D7C3132B1425}" srcOrd="0" destOrd="0" presId="urn:microsoft.com/office/officeart/2005/8/layout/default"/>
    <dgm:cxn modelId="{0D8F81CB-9246-4C26-90C1-120678CF7439}" type="presParOf" srcId="{40E04EF4-CBE2-4665-92D8-C61FC8086912}" destId="{55219F84-BB9F-48DB-8B01-86B9A719630C}" srcOrd="1" destOrd="0" presId="urn:microsoft.com/office/officeart/2005/8/layout/default"/>
    <dgm:cxn modelId="{DC64440A-71D6-43EC-9A46-6FE8FA5E542E}" type="presParOf" srcId="{40E04EF4-CBE2-4665-92D8-C61FC8086912}" destId="{0C0982F2-CE2E-4A71-B678-21E433325D63}" srcOrd="2" destOrd="0" presId="urn:microsoft.com/office/officeart/2005/8/layout/default"/>
    <dgm:cxn modelId="{08C57453-9695-46F0-88B6-4A5C8817985C}" type="presParOf" srcId="{40E04EF4-CBE2-4665-92D8-C61FC8086912}" destId="{A887529D-EC76-4C72-B127-C482516F4071}" srcOrd="3" destOrd="0" presId="urn:microsoft.com/office/officeart/2005/8/layout/default"/>
    <dgm:cxn modelId="{55A57AA4-945A-40C7-BE21-9B3EBD63281E}" type="presParOf" srcId="{40E04EF4-CBE2-4665-92D8-C61FC8086912}" destId="{C302A4C4-6854-4CDA-B27B-276D863F8A24}" srcOrd="4" destOrd="0" presId="urn:microsoft.com/office/officeart/2005/8/layout/default"/>
    <dgm:cxn modelId="{97724AE8-3BAF-49A7-9305-5D1046F408DD}" type="presParOf" srcId="{40E04EF4-CBE2-4665-92D8-C61FC8086912}" destId="{3C75BE05-37F5-4907-BE75-15D6C8563498}" srcOrd="5" destOrd="0" presId="urn:microsoft.com/office/officeart/2005/8/layout/default"/>
    <dgm:cxn modelId="{E61BED66-9F32-496F-9242-D2957D62A51C}" type="presParOf" srcId="{40E04EF4-CBE2-4665-92D8-C61FC8086912}" destId="{396DAE6B-ADE2-46AD-885E-CBF4373A5937}" srcOrd="6" destOrd="0" presId="urn:microsoft.com/office/officeart/2005/8/layout/default"/>
    <dgm:cxn modelId="{04794F57-70F5-4661-83DB-B4D5C24AA354}" type="presParOf" srcId="{40E04EF4-CBE2-4665-92D8-C61FC8086912}" destId="{58B9D45D-751A-4D66-B8C7-156EA531A692}" srcOrd="7" destOrd="0" presId="urn:microsoft.com/office/officeart/2005/8/layout/default"/>
    <dgm:cxn modelId="{A4705992-0DB6-4FDA-BECC-36C50574127C}" type="presParOf" srcId="{40E04EF4-CBE2-4665-92D8-C61FC8086912}" destId="{7C4E3672-DCD3-4EB9-A77C-020FEBEFE887}" srcOrd="8" destOrd="0" presId="urn:microsoft.com/office/officeart/2005/8/layout/default"/>
    <dgm:cxn modelId="{3F559DA1-557B-48FC-B2A1-6D1E1D8D0737}" type="presParOf" srcId="{40E04EF4-CBE2-4665-92D8-C61FC8086912}" destId="{80E4E945-8121-48D4-9754-92D205E4DDCF}" srcOrd="9" destOrd="0" presId="urn:microsoft.com/office/officeart/2005/8/layout/default"/>
    <dgm:cxn modelId="{580F4831-C74B-4ADD-B949-956B1131E263}" type="presParOf" srcId="{40E04EF4-CBE2-4665-92D8-C61FC8086912}" destId="{FD920888-FDB9-4016-9004-64D243AED142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69DB07-B2B5-492C-BDC5-D7C3132B1425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chemeClr val="bg2"/>
              </a:solidFill>
            </a:rPr>
            <a:t>A CoC’s primary purpose is to </a:t>
          </a:r>
          <a:r>
            <a:rPr kumimoji="0" lang="en-US" sz="21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ptos" panose="020B0004020202020204" pitchFamily="34" charset="0"/>
              <a:cs typeface="Calibri"/>
            </a:rPr>
            <a:t>coordinate housing and services funding for households who are homeless or at-risk of homelessness.</a:t>
          </a:r>
          <a:r>
            <a:rPr lang="en-US" sz="2100" kern="1200" dirty="0"/>
            <a:t> </a:t>
          </a:r>
        </a:p>
      </dsp:txBody>
      <dsp:txXfrm>
        <a:off x="0" y="39687"/>
        <a:ext cx="3286125" cy="1971675"/>
      </dsp:txXfrm>
    </dsp:sp>
    <dsp:sp modelId="{0C0982F2-CE2E-4A71-B678-21E433325D63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A CoC is an official designation from HUD. It covers a unique geographic area.</a:t>
          </a:r>
          <a:endParaRPr lang="en-US" sz="2100" kern="1200" dirty="0">
            <a:solidFill>
              <a:schemeClr val="bg2"/>
            </a:solidFill>
          </a:endParaRPr>
        </a:p>
      </dsp:txBody>
      <dsp:txXfrm>
        <a:off x="3614737" y="39687"/>
        <a:ext cx="3286125" cy="1971675"/>
      </dsp:txXfrm>
    </dsp:sp>
    <dsp:sp modelId="{C302A4C4-6854-4CDA-B27B-276D863F8A24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HUD expects (and for some, requires) CoCs to conduct activities related to being a CoC.</a:t>
          </a:r>
        </a:p>
      </dsp:txBody>
      <dsp:txXfrm>
        <a:off x="7229475" y="39687"/>
        <a:ext cx="3286125" cy="1971675"/>
      </dsp:txXfrm>
    </dsp:sp>
    <dsp:sp modelId="{396DAE6B-ADE2-46AD-885E-CBF4373A5937}">
      <dsp:nvSpPr>
        <dsp:cNvPr id="0" name=""/>
        <dsp:cNvSpPr/>
      </dsp:nvSpPr>
      <dsp:spPr>
        <a:xfrm>
          <a:off x="0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The CoC can serve people who are homeless but there are specific categories of homelessness to consider.</a:t>
          </a:r>
        </a:p>
      </dsp:txBody>
      <dsp:txXfrm>
        <a:off x="0" y="2339975"/>
        <a:ext cx="3286125" cy="1971675"/>
      </dsp:txXfrm>
    </dsp:sp>
    <dsp:sp modelId="{7C4E3672-DCD3-4EB9-A77C-020FEBEFE887}">
      <dsp:nvSpPr>
        <dsp:cNvPr id="0" name=""/>
        <dsp:cNvSpPr/>
      </dsp:nvSpPr>
      <dsp:spPr>
        <a:xfrm>
          <a:off x="3614737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CoCs request funding from HUD to conduct housing and services to serve people who are homeless.</a:t>
          </a:r>
        </a:p>
      </dsp:txBody>
      <dsp:txXfrm>
        <a:off x="3614737" y="2339975"/>
        <a:ext cx="3286125" cy="1971675"/>
      </dsp:txXfrm>
    </dsp:sp>
    <dsp:sp modelId="{FD920888-FDB9-4016-9004-64D243AED142}">
      <dsp:nvSpPr>
        <dsp:cNvPr id="0" name=""/>
        <dsp:cNvSpPr/>
      </dsp:nvSpPr>
      <dsp:spPr>
        <a:xfrm>
          <a:off x="7229475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Program funding is competitive and there is a match requirement for CoC funds.</a:t>
          </a:r>
        </a:p>
      </dsp:txBody>
      <dsp:txXfrm>
        <a:off x="7229475" y="2339975"/>
        <a:ext cx="3286125" cy="19716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>
              <a:defRPr sz="1200"/>
            </a:lvl1pPr>
          </a:lstStyle>
          <a:p>
            <a:fld id="{61CE5011-37BB-4AF9-9B47-5A424080B592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29275" cy="3167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92" tIns="47096" rIns="94192" bIns="4709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516676"/>
            <a:ext cx="5679440" cy="3695462"/>
          </a:xfrm>
          <a:prstGeom prst="rect">
            <a:avLst/>
          </a:prstGeom>
        </p:spPr>
        <p:txBody>
          <a:bodyPr vert="horz" lIns="94192" tIns="47096" rIns="94192" bIns="4709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r">
              <a:defRPr sz="1200"/>
            </a:lvl1pPr>
          </a:lstStyle>
          <a:p>
            <a:fld id="{B253CA6E-8761-4D44-8DB5-950130BC45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534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3CA6E-8761-4D44-8DB5-950130BC459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416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1923">
              <a:defRPr/>
            </a:pPr>
            <a:endParaRPr lang="en-US" dirty="0"/>
          </a:p>
          <a:p>
            <a:pPr defTabSz="941923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3CA6E-8761-4D44-8DB5-950130BC459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8685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3CA6E-8761-4D44-8DB5-950130BC459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8542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2E416-B914-104C-1D99-BE9F68E75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0FBD10-016C-CE97-CC51-CF64F123D4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DF08FD-FF91-FA43-6C0A-C7305CFA86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E8099-FA6B-952F-460F-03B4F1D923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3CA6E-8761-4D44-8DB5-950130BC459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0857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D38AF-8A5F-E704-C486-EE1466ADE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9CB5B7-FE08-4459-153A-560609B33F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01E7E1-76B8-F522-CCB8-667282A47D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AC7CD5-0079-A6F4-C282-CB4FEF7001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1923">
              <a:defRPr/>
            </a:pPr>
            <a:fld id="{B253CA6E-8761-4D44-8DB5-950130BC4594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41923">
                <a:defRPr/>
              </a:pPr>
              <a:t>5</a:t>
            </a:fld>
            <a:endParaRPr lang="en-US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3459665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1923">
              <a:defRPr/>
            </a:pPr>
            <a:fld id="{B253CA6E-8761-4D44-8DB5-950130BC4594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41923">
                <a:defRPr/>
              </a:pPr>
              <a:t>6</a:t>
            </a:fld>
            <a:endParaRPr lang="en-US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7427374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1923">
              <a:defRPr/>
            </a:pPr>
            <a:fld id="{B253CA6E-8761-4D44-8DB5-950130BC4594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41923">
                <a:defRPr/>
              </a:pPr>
              <a:t>7</a:t>
            </a:fld>
            <a:endParaRPr lang="en-US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1639947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1923">
              <a:defRPr/>
            </a:pPr>
            <a:fld id="{B253CA6E-8761-4D44-8DB5-950130BC4594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41923">
                <a:defRPr/>
              </a:pPr>
              <a:t>8</a:t>
            </a:fld>
            <a:endParaRPr lang="en-US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133887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1923">
              <a:defRPr/>
            </a:pPr>
            <a:fld id="{B253CA6E-8761-4D44-8DB5-950130BC4594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41923">
                <a:defRPr/>
              </a:pPr>
              <a:t>9</a:t>
            </a:fld>
            <a:endParaRPr lang="en-US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7350786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3CA6E-8761-4D44-8DB5-950130BC459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2379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5A043-D0CF-ACA6-724A-115CBB3EA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477226-EE77-1A0C-09BD-0CA8D3CB2A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563319-1319-48BF-7D34-A51978D6DA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F9CCC2-C124-B1A4-B0D6-F4A2CEA137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3CA6E-8761-4D44-8DB5-950130BC4594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4829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55B6A-A157-94D8-7D7B-29165A69B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0AC52F-B0BB-4507-10A9-1AC9EF395E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8B3A33-3DB4-5562-71C2-52825B23DB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1923">
              <a:defRPr/>
            </a:pPr>
            <a:endParaRPr lang="en-US" sz="1900" dirty="0">
              <a:latin typeface="Segoe UI" panose="020B050204020402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1FAD7B-F917-AD1C-7C84-6BD90D388A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3CA6E-8761-4D44-8DB5-950130BC4594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207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E0CF4-AE8E-B51E-E5FC-D6BBDC0CA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191FC8-886F-B848-86C1-BFFEC0A971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8BBBF0-709D-CB9F-7770-CB66CEC774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7B3B3C-B7CB-9C8B-95EF-E5B4721609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3CA6E-8761-4D44-8DB5-950130BC4594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1474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AFE96-4EC8-4072-D6DC-9D4C1BDB8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6D3054-2D47-8570-EE9B-7464E87808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468A81-A8FE-0F51-1170-CD0B2C34DB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30965F-AA7D-1866-8D86-49CB474C70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1923">
              <a:defRPr/>
            </a:pPr>
            <a:fld id="{B253CA6E-8761-4D44-8DB5-950130BC4594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41923">
                <a:defRPr/>
              </a:pPr>
              <a:t>14</a:t>
            </a:fld>
            <a:endParaRPr lang="en-US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4908334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C3624B-C6E5-2A14-535C-B74D2E07B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FE42E5-368A-9C4F-7102-DD91FF4321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384AC4-0FCB-74F9-CE0A-5C25C8608C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790E3-0705-47FF-B978-15F7D3441E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1923">
              <a:defRPr/>
            </a:pPr>
            <a:fld id="{B253CA6E-8761-4D44-8DB5-950130BC4594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41923">
                <a:defRPr/>
              </a:pPr>
              <a:t>15</a:t>
            </a:fld>
            <a:endParaRPr lang="en-US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4711404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28409-A3EB-8323-48C0-27883A1F5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080B58-1614-CD03-81F6-53A6A05B55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E24D8E-1749-2659-9B26-6EA066B810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BFE2C9-2516-51D3-A798-9E885EE313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1923">
              <a:defRPr/>
            </a:pPr>
            <a:fld id="{B253CA6E-8761-4D44-8DB5-950130BC4594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41923">
                <a:defRPr/>
              </a:pPr>
              <a:t>16</a:t>
            </a:fld>
            <a:endParaRPr lang="en-US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958420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918E5-F987-A25C-A4FE-D312E756D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0B8A56-FECF-F290-9709-D41DBC813B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13B0F2-44AD-0D64-01DF-65C9EC88C2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3AEE3A-2438-072D-C60C-6F0908DA9D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1923">
              <a:defRPr/>
            </a:pPr>
            <a:fld id="{B253CA6E-8761-4D44-8DB5-950130BC4594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41923">
                <a:defRPr/>
              </a:pPr>
              <a:t>17</a:t>
            </a:fld>
            <a:endParaRPr lang="en-US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491281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6DE35-4528-5732-6485-129F767E2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B2344E-320A-954D-DDC6-A5E3A12560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0C5AE3-885F-0503-32D9-07382EE028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712AB9-76EB-768D-FDC9-2383317B24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1923">
              <a:defRPr/>
            </a:pPr>
            <a:fld id="{B253CA6E-8761-4D44-8DB5-950130BC4594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41923">
                <a:defRPr/>
              </a:pPr>
              <a:t>18</a:t>
            </a:fld>
            <a:endParaRPr lang="en-US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2101240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231E56-D00E-FA76-C759-431C4CD85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95F408-71CF-4AA1-95DE-5A18E55FA8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FFD8C1-8FEC-8044-AF3F-A3FC797DBD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0D9A5F-2F8E-788B-7F14-CF651EAD13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1923">
              <a:defRPr/>
            </a:pPr>
            <a:fld id="{B253CA6E-8761-4D44-8DB5-950130BC4594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41923">
                <a:defRPr/>
              </a:pPr>
              <a:t>19</a:t>
            </a:fld>
            <a:endParaRPr lang="en-US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0275371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C7E66-F5E6-8C67-2B1E-D229F3ECA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87E237-9245-1B18-0ADD-E733928A7E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E36C79-03C5-98AC-2513-15A83A6FEF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577D69-32D6-2490-9EEB-6198D9EB50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1923">
              <a:defRPr/>
            </a:pPr>
            <a:fld id="{B253CA6E-8761-4D44-8DB5-950130BC4594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41923">
                <a:defRPr/>
              </a:pPr>
              <a:t>20</a:t>
            </a:fld>
            <a:endParaRPr lang="en-US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383372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AA083A-776B-DC99-2B25-76AC04656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271C75-E284-A4ED-AEE2-446A1B073C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190C89-5BD4-3225-4354-B893A26C85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C01B2D-57F7-6F75-F1EC-45D42A2491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1923">
              <a:defRPr/>
            </a:pPr>
            <a:fld id="{B253CA6E-8761-4D44-8DB5-950130BC4594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41923">
                <a:defRPr/>
              </a:pPr>
              <a:t>21</a:t>
            </a:fld>
            <a:endParaRPr lang="en-US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1686604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522C3-BA43-15B5-74C4-6DC3104E0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013961-0C02-4951-92F7-E3389C7934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30AA35-ACA8-15A3-8AE1-D5DA9A147A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AA5D2A-FE3D-7E79-A06C-04C83CB351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3CA6E-8761-4D44-8DB5-950130BC4594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2744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DC1D5A-54A0-E9F7-D0A3-2CE91308B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8920B0-01AF-467F-5551-5A7C10A747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866ADA-AC8F-BE23-2D53-941179CF2D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94BC83-CEEC-7F6E-3571-926FA43479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3CA6E-8761-4D44-8DB5-950130BC4594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9932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1923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3CA6E-8761-4D44-8DB5-950130BC4594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4168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CF664F-BF66-7D35-9440-1EE04A85F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CB7496-B4CD-FED8-55C3-CEB8A62E26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ED7D93-80E4-D5FB-45DC-4CECF61B4C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0BA23C-C8C7-BA9F-B17E-F3330E7911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1923">
              <a:defRPr/>
            </a:pPr>
            <a:fld id="{B253CA6E-8761-4D44-8DB5-950130BC4594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41923">
                <a:defRPr/>
              </a:pPr>
              <a:t>25</a:t>
            </a:fld>
            <a:endParaRPr lang="en-US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1068107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1923">
              <a:defRPr/>
            </a:pPr>
            <a:endParaRPr lang="en-US" sz="1900" dirty="0">
              <a:latin typeface="Segoe UI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3CA6E-8761-4D44-8DB5-950130BC4594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22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5C005-0CB4-A90F-2790-D507690239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1A451F-16AB-EBFF-832F-40A1B86765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CD7808-7147-5687-3DE1-E0D30C9EA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E80E9-A5A0-4131-B730-FE12E5A9C3D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538E5E-56AB-CA05-793D-885064583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A210DA-6DCD-5B70-98E1-6FD6DEC30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B0369-C776-4AAE-A3DC-F4B4AB0AD2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083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C6B37-C30B-F08E-06C8-E07B686AA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9CA18-7DE5-581B-82B5-1D20FBD7A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1FEF39-4D7E-459C-41CC-F7CA607C7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E80E9-A5A0-4131-B730-FE12E5A9C3D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6B02E1-7599-B416-106A-8799883F1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910466-F0C9-2EA5-60BA-79924F65C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B0369-C776-4AAE-A3DC-F4B4AB0AD2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629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F3A44-35F9-6600-73BF-46FFD18B8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9FD3CB-1529-0F75-3E30-BEA224B321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A31839-C931-8235-E4F4-E8EF220BB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E80E9-A5A0-4131-B730-FE12E5A9C3D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4E59A-C3B5-427C-F52B-7D03D63F9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6D8CBA-2289-00C0-BD02-1BF080D0A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B0369-C776-4AAE-A3DC-F4B4AB0AD2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265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66382-495C-5F35-B556-A0F8011FE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78E86A-1598-A0A0-959F-BF6B88BC34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CD0484-0BDE-44CB-C22E-03EC483A6A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260582-2984-D8C6-ED6D-AE27D16BF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E80E9-A5A0-4131-B730-FE12E5A9C3D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05D85-64D1-52C1-C7D0-A52BD2B0C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520A5C-783D-4443-EB9E-CC961D9A7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B0369-C776-4AAE-A3DC-F4B4AB0AD2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883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5BF9F-9FDD-9B43-E27B-79DA8CA69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62BC21-859D-567D-2984-E5B55B5C1C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6B1D29-3C01-9C64-A51D-2CF7AFAB0E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0C053B-31E0-A4EE-2E1A-EE339F235C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74C6E4-35BC-DBFE-9EAD-B6FEF0866D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944BBC-03A3-C41C-57EE-A50AAE77E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E80E9-A5A0-4131-B730-FE12E5A9C3D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3D0078-E75E-113C-C166-C11A1818D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DFFBA9-673D-4C75-EA97-3204FB6C0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B0369-C776-4AAE-A3DC-F4B4AB0AD2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688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F7671-0C14-DEEB-87BC-B092FF181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E538E0-DC7D-A945-89C4-AAFC90D63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E80E9-A5A0-4131-B730-FE12E5A9C3D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D7EBC0-C890-5842-9373-4AACAD688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D88AA9-2FB2-9A4F-EB2E-3003432DB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B0369-C776-4AAE-A3DC-F4B4AB0AD2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449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6A5C0A-684A-0542-DA2D-C10CB4A99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E80E9-A5A0-4131-B730-FE12E5A9C3D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16E3B8-9661-8D81-6794-1D56E1873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83E39F-71B5-D67A-1825-B26658C19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B0369-C776-4AAE-A3DC-F4B4AB0AD2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548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CA6F7-CE03-FB67-87C2-C634AC9D6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7DB22-A332-A780-FFA6-46EABCA666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A5362E-F9E3-528A-7CB8-1332D43B0D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50C37F-33A6-2CB7-3216-9052560B9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E80E9-A5A0-4131-B730-FE12E5A9C3D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652041-F8B1-54E5-D585-87D0B4A58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5E39D9-19D8-324C-FE7B-F251F0313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B0369-C776-4AAE-A3DC-F4B4AB0AD2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652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5FB0A-2024-AFD8-9C48-2A4B4DCEC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1DD2FF-9E64-9CD8-2DE9-32508A3E9B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D5AEEF-B323-91EA-11B6-BA8BDE925F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08D7C4-52F4-1AFE-8E54-001622365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E80E9-A5A0-4131-B730-FE12E5A9C3D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095AA7-9629-1457-024C-4E96693F5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2FE19D-A7F3-2D59-A9A0-B6AA9B2CE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B0369-C776-4AAE-A3DC-F4B4AB0AD2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553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CC9B1-DCB0-515D-F7C8-331480A04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9D0328-12C8-010A-7078-532CDF090A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6D50A8-96DF-05E8-97B1-A4192EBF3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E80E9-A5A0-4131-B730-FE12E5A9C3D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A74F9-B0B1-C2B7-B204-D5B168F8E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3094A6-64CD-BDD9-8E03-F25C79392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B0369-C776-4AAE-A3DC-F4B4AB0AD2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5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F699A3-8498-9847-361D-D16F7D5E9D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D3143D-E915-6A26-B4C2-04F36AD3A4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68D89B-D76B-4122-4913-520503F04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E80E9-A5A0-4131-B730-FE12E5A9C3D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2C2BFF-09B8-290F-DEF5-D44ED45FA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7A771A-8602-BF7B-8566-A35A63440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B0369-C776-4AAE-A3DC-F4B4AB0AD2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137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60F74B-7374-ED9A-2D31-3439CA04B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7C9906-FE04-5B03-5421-23EF88188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A6110A-1EA9-9794-2A45-FB0D7398CE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DE80E9-A5A0-4131-B730-FE12E5A9C3D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78C09F-3BF2-C859-2A6D-AC94C24264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C8CF15-7C48-BB82-1E9A-DFBADC8695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0B0369-C776-4AAE-A3DC-F4B4AB0AD2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739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mailto:Chamisa.Radford@icf.com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hudexchange.info/programs/coc/tribal-communities/" TargetMode="Externa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1.png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s://www.govinfo.gov/content/pkg/CFR-2017-title24-vol3/xml/CFR-2017-title24-vol3-part578.xml#seqnum578.7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files.hudexchange.info/resources/documents/Tribal-Communities-CoC-Program-Resources-Decision-Making-Approach.pdf" TargetMode="Externa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hyperlink" Target="https://www.hudexchange.info/programs/coc/tribal-communities/" TargetMode="Externa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hyperlink" Target="https://files.hudexchange.info/resources/documents/Tribal-Communities-CoC-Program-Resources-Connecting-Activities.pdf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hudexchange.info/programs/coc/tribal-communities/" TargetMode="Externa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hyperlink" Target="mailto:THN@icf.com" TargetMode="Externa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hyperlink" Target="mailto:THN@icf.com" TargetMode="Externa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9.png"/><Relationship Id="rId7" Type="http://schemas.openxmlformats.org/officeDocument/2006/relationships/hyperlink" Target="https://www.hudexchange.info/homelessness-assistance/coc-esg-virtual-binders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hudexchange.info/programs/coc/tribal-communities/" TargetMode="External"/><Relationship Id="rId5" Type="http://schemas.openxmlformats.org/officeDocument/2006/relationships/hyperlink" Target="mailto:THN@icf.com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5DB6E-E8F3-0877-E3EF-C431588F4C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0536" y="2256584"/>
            <a:ext cx="7146759" cy="444901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5000" b="1" dirty="0"/>
              <a:t> </a:t>
            </a:r>
            <a:br>
              <a:rPr lang="en-US" sz="5000" b="1" dirty="0"/>
            </a:br>
            <a:r>
              <a:rPr lang="en-US" sz="4000" b="1" dirty="0"/>
              <a:t>Is the Continuum of Care (CoC) Program Right for Your Tribe? </a:t>
            </a:r>
            <a:br>
              <a:rPr lang="en-US" sz="4800" b="1" dirty="0"/>
            </a:br>
            <a:r>
              <a:rPr lang="en-US" sz="4000" b="1" dirty="0"/>
              <a:t>Exploring Opportunities to Address Homelessness</a:t>
            </a:r>
            <a:br>
              <a:rPr lang="en-US" sz="4800" dirty="0"/>
            </a:br>
            <a:br>
              <a:rPr lang="en-US" sz="1700" b="1" dirty="0"/>
            </a:br>
            <a:r>
              <a:rPr lang="en-US" sz="4000" dirty="0"/>
              <a:t>September 3, 2026</a:t>
            </a:r>
            <a:br>
              <a:rPr lang="en-US" sz="5400" dirty="0"/>
            </a:br>
            <a:br>
              <a:rPr lang="en-US" sz="2800" dirty="0"/>
            </a:br>
            <a:endParaRPr lang="en-US" sz="5000" dirty="0"/>
          </a:p>
        </p:txBody>
      </p:sp>
      <p:sp>
        <p:nvSpPr>
          <p:cNvPr id="49" name="Rectangle 86">
            <a:extLst>
              <a:ext uri="{FF2B5EF4-FFF2-40B4-BE49-F238E27FC236}">
                <a16:creationId xmlns:a16="http://schemas.microsoft.com/office/drawing/2014/main" id="{07EE4DE6-A1B4-CA89-A3C8-44B5E187D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415F84-0E50-692A-360F-C6F4AD1938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497" y="2737058"/>
            <a:ext cx="1754165" cy="140333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8399541-AB04-D922-6156-BFEBCE8F18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82074" y="417965"/>
            <a:ext cx="10980589" cy="1675703"/>
            <a:chOff x="682074" y="417965"/>
            <a:chExt cx="10980589" cy="167570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D113140-DFB4-FB9B-402B-8C20AC0B696E}"/>
                </a:ext>
              </a:extLst>
            </p:cNvPr>
            <p:cNvGrpSpPr/>
            <p:nvPr/>
          </p:nvGrpSpPr>
          <p:grpSpPr>
            <a:xfrm>
              <a:off x="682074" y="417965"/>
              <a:ext cx="10980589" cy="1675703"/>
              <a:chOff x="0" y="0"/>
              <a:chExt cx="8335010" cy="1570892"/>
            </a:xfrm>
          </p:grpSpPr>
          <p:pic>
            <p:nvPicPr>
              <p:cNvPr id="5" name="Picture 4" descr="Background pattern&#10;&#10;Description automatically generated">
                <a:extLst>
                  <a:ext uri="{FF2B5EF4-FFF2-40B4-BE49-F238E27FC236}">
                    <a16:creationId xmlns:a16="http://schemas.microsoft.com/office/drawing/2014/main" id="{04DEA0FF-9EEE-3C70-B4F7-120197A2962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57" t="31086" r="12932" b="11497"/>
              <a:stretch/>
            </p:blipFill>
            <p:spPr bwMode="auto">
              <a:xfrm flipH="1">
                <a:off x="0" y="0"/>
                <a:ext cx="8335010" cy="147891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3206EE8-7707-DF42-4AB9-91AEB36A7A60}"/>
                  </a:ext>
                </a:extLst>
              </p:cNvPr>
              <p:cNvSpPr/>
              <p:nvPr/>
            </p:nvSpPr>
            <p:spPr>
              <a:xfrm>
                <a:off x="281208" y="1506415"/>
                <a:ext cx="7772400" cy="6447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dirty="0"/>
              </a:p>
            </p:txBody>
          </p:sp>
        </p:grpSp>
        <p:pic>
          <p:nvPicPr>
            <p:cNvPr id="92" name="Graphic 91">
              <a:extLst>
                <a:ext uri="{FF2B5EF4-FFF2-40B4-BE49-F238E27FC236}">
                  <a16:creationId xmlns:a16="http://schemas.microsoft.com/office/drawing/2014/main" id="{DBD3024C-D013-517C-99F8-3629B38748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060500">
              <a:off x="10332467" y="572922"/>
              <a:ext cx="1263141" cy="126314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89ACCC5-3FAF-6555-F331-AB70623EBBC2}"/>
                </a:ext>
              </a:extLst>
            </p:cNvPr>
            <p:cNvSpPr txBox="1"/>
            <p:nvPr/>
          </p:nvSpPr>
          <p:spPr>
            <a:xfrm>
              <a:off x="1268368" y="457217"/>
              <a:ext cx="91355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HUD Tribal Housing Summit</a:t>
              </a:r>
            </a:p>
          </p:txBody>
        </p:sp>
      </p:grpSp>
      <p:pic>
        <p:nvPicPr>
          <p:cNvPr id="13" name="Picture 12" descr="A logo of a u. s. department of housing and urban development">
            <a:extLst>
              <a:ext uri="{FF2B5EF4-FFF2-40B4-BE49-F238E27FC236}">
                <a16:creationId xmlns:a16="http://schemas.microsoft.com/office/drawing/2014/main" id="{46DA2182-F28B-7393-D22E-813A1B4878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38" y="2737059"/>
            <a:ext cx="1577590" cy="157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94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09F63E-D201-8315-DBAA-9E0D6B07A4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6462" y="145783"/>
            <a:ext cx="1018120" cy="8108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AC216B-1752-D310-06E8-DD30D0164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74" y="328614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/>
              <a:t>Welcome and Introductions</a:t>
            </a:r>
            <a:br>
              <a:rPr lang="en-US" sz="3600" dirty="0"/>
            </a:br>
            <a:r>
              <a:rPr lang="en-US" sz="3600" b="1" dirty="0">
                <a:solidFill>
                  <a:srgbClr val="FF6600"/>
                </a:solidFill>
              </a:rPr>
              <a:t>_________________________________________________</a:t>
            </a:r>
            <a:r>
              <a:rPr lang="en-US" sz="3600" b="1" dirty="0"/>
              <a:t> </a:t>
            </a:r>
            <a:r>
              <a:rPr lang="en-US" sz="3600" dirty="0"/>
              <a:t> </a:t>
            </a:r>
            <a:endParaRPr lang="en-US" sz="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DAA83-9207-0100-278E-5F9FCB011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337" y="1629195"/>
            <a:ext cx="11563246" cy="3516909"/>
          </a:xfrm>
        </p:spPr>
        <p:txBody>
          <a:bodyPr>
            <a:noAutofit/>
          </a:bodyPr>
          <a:lstStyle/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endParaRPr lang="en-US" sz="2400" dirty="0"/>
          </a:p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en-US" sz="2400" b="1" dirty="0"/>
              <a:t>Chamisa Radford</a:t>
            </a:r>
            <a:r>
              <a:rPr lang="en-US" sz="2400" dirty="0"/>
              <a:t>, ICF 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en-US" sz="2400" dirty="0"/>
              <a:t>Lead Tribal Training and TA Specialist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endParaRPr lang="en-US" sz="2400" dirty="0"/>
          </a:p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en-US" sz="2400" b="1" dirty="0">
                <a:hlinkClick r:id="rId4"/>
              </a:rPr>
              <a:t>Chamisa.Radford@icf.com</a:t>
            </a:r>
            <a:endParaRPr lang="en-US" sz="2400" b="1" dirty="0"/>
          </a:p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endParaRPr lang="en-US" sz="2400" dirty="0"/>
          </a:p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endParaRPr lang="en-US" sz="24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E683742-4DA5-0AD7-1B90-219EC78C4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5559148"/>
            <a:ext cx="12192000" cy="1298851"/>
            <a:chOff x="0" y="5559148"/>
            <a:chExt cx="12192000" cy="129885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5B6436C-2E65-9085-17FC-0EFA7ED8A7A4}"/>
                </a:ext>
              </a:extLst>
            </p:cNvPr>
            <p:cNvGrpSpPr/>
            <p:nvPr/>
          </p:nvGrpSpPr>
          <p:grpSpPr>
            <a:xfrm>
              <a:off x="0" y="5562537"/>
              <a:ext cx="12192000" cy="1295462"/>
              <a:chOff x="0" y="0"/>
              <a:chExt cx="8335010" cy="1570892"/>
            </a:xfrm>
          </p:grpSpPr>
          <p:pic>
            <p:nvPicPr>
              <p:cNvPr id="6" name="Picture 5" descr="Background pattern&#10;&#10;Description automatically generated">
                <a:extLst>
                  <a:ext uri="{FF2B5EF4-FFF2-40B4-BE49-F238E27FC236}">
                    <a16:creationId xmlns:a16="http://schemas.microsoft.com/office/drawing/2014/main" id="{3CEBE4DD-B39C-7C59-394A-3DA5E222009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57" t="31086" r="12932" b="11497"/>
              <a:stretch/>
            </p:blipFill>
            <p:spPr bwMode="auto">
              <a:xfrm flipH="1">
                <a:off x="0" y="0"/>
                <a:ext cx="8335010" cy="147891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1DE4EA0-1F6F-31F4-C191-0FBF545701EA}"/>
                  </a:ext>
                </a:extLst>
              </p:cNvPr>
              <p:cNvSpPr/>
              <p:nvPr/>
            </p:nvSpPr>
            <p:spPr>
              <a:xfrm>
                <a:off x="281208" y="1506415"/>
                <a:ext cx="7772400" cy="6447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pic>
          <p:nvPicPr>
            <p:cNvPr id="8" name="Graphic 91">
              <a:extLst>
                <a:ext uri="{FF2B5EF4-FFF2-40B4-BE49-F238E27FC236}">
                  <a16:creationId xmlns:a16="http://schemas.microsoft.com/office/drawing/2014/main" id="{8D7E49B2-9B9E-1FBA-C6F5-384A11C536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060500">
              <a:off x="10199694" y="5559148"/>
              <a:ext cx="1263141" cy="1263141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B55C3CA5-F530-A565-CF5D-260BCE8D4F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373" y="1711896"/>
            <a:ext cx="2670873" cy="3191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215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8399541-AB04-D922-6156-BFEBCE8F18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05705" y="381977"/>
            <a:ext cx="10980589" cy="1675703"/>
            <a:chOff x="682074" y="417965"/>
            <a:chExt cx="10980589" cy="167570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D113140-DFB4-FB9B-402B-8C20AC0B696E}"/>
                </a:ext>
              </a:extLst>
            </p:cNvPr>
            <p:cNvGrpSpPr/>
            <p:nvPr/>
          </p:nvGrpSpPr>
          <p:grpSpPr>
            <a:xfrm>
              <a:off x="682074" y="417965"/>
              <a:ext cx="10980589" cy="1675703"/>
              <a:chOff x="0" y="0"/>
              <a:chExt cx="8335010" cy="1570892"/>
            </a:xfrm>
          </p:grpSpPr>
          <p:pic>
            <p:nvPicPr>
              <p:cNvPr id="5" name="Picture 4" descr="Background pattern&#10;&#10;Description automatically generated">
                <a:extLst>
                  <a:ext uri="{FF2B5EF4-FFF2-40B4-BE49-F238E27FC236}">
                    <a16:creationId xmlns:a16="http://schemas.microsoft.com/office/drawing/2014/main" id="{04DEA0FF-9EEE-3C70-B4F7-120197A2962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57" t="31086" r="12932" b="11497"/>
              <a:stretch/>
            </p:blipFill>
            <p:spPr bwMode="auto">
              <a:xfrm flipH="1">
                <a:off x="0" y="0"/>
                <a:ext cx="8335010" cy="147891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3206EE8-7707-DF42-4AB9-91AEB36A7A60}"/>
                  </a:ext>
                </a:extLst>
              </p:cNvPr>
              <p:cNvSpPr/>
              <p:nvPr/>
            </p:nvSpPr>
            <p:spPr>
              <a:xfrm>
                <a:off x="281208" y="1506415"/>
                <a:ext cx="7772400" cy="6447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dirty="0"/>
              </a:p>
            </p:txBody>
          </p:sp>
        </p:grpSp>
        <p:pic>
          <p:nvPicPr>
            <p:cNvPr id="92" name="Graphic 91">
              <a:extLst>
                <a:ext uri="{FF2B5EF4-FFF2-40B4-BE49-F238E27FC236}">
                  <a16:creationId xmlns:a16="http://schemas.microsoft.com/office/drawing/2014/main" id="{DBD3024C-D013-517C-99F8-3629B38748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060500">
              <a:off x="10332467" y="572922"/>
              <a:ext cx="1263141" cy="1263141"/>
            </a:xfrm>
            <a:prstGeom prst="rect">
              <a:avLst/>
            </a:prstGeom>
          </p:spPr>
        </p:pic>
      </p:grpSp>
      <p:sp>
        <p:nvSpPr>
          <p:cNvPr id="11" name="Title 10">
            <a:extLst>
              <a:ext uri="{FF2B5EF4-FFF2-40B4-BE49-F238E27FC236}">
                <a16:creationId xmlns:a16="http://schemas.microsoft.com/office/drawing/2014/main" id="{D3351DF8-B8C9-3BDE-2125-091F439BD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b="1" dirty="0">
                <a:solidFill>
                  <a:prstClr val="white"/>
                </a:solidFill>
                <a:latin typeface="Aptos" panose="02110004020202020204"/>
              </a:rPr>
            </a:br>
            <a:r>
              <a:rPr lang="en-US" b="1" dirty="0">
                <a:solidFill>
                  <a:prstClr val="white"/>
                </a:solidFill>
                <a:latin typeface="Aptos" panose="02110004020202020204"/>
              </a:rPr>
              <a:t>Today’s Agenda 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28BD8F2-1841-E882-5AD8-443227B50B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96079"/>
            <a:ext cx="10515599" cy="2429562"/>
          </a:xfrm>
        </p:spPr>
        <p:txBody>
          <a:bodyPr>
            <a:normAutofit/>
          </a:bodyPr>
          <a:lstStyle/>
          <a:p>
            <a:pPr lvl="0"/>
            <a:r>
              <a:rPr lang="en-US" sz="3200" dirty="0"/>
              <a:t>What is the Continuum of Care (CoC) Program?</a:t>
            </a:r>
          </a:p>
          <a:p>
            <a:r>
              <a:rPr lang="en-US" sz="3200" dirty="0"/>
              <a:t>CoC Program Resources for Tribal Communities</a:t>
            </a:r>
          </a:p>
          <a:p>
            <a:pPr lvl="2"/>
            <a:r>
              <a:rPr lang="en-US" sz="2800" dirty="0"/>
              <a:t>Exploring Homelessness in your Community</a:t>
            </a:r>
          </a:p>
          <a:p>
            <a:pPr lvl="0"/>
            <a:r>
              <a:rPr lang="en-US" sz="3200" dirty="0"/>
              <a:t>Tribal Homelessness Network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415F84-0E50-692A-360F-C6F4AD1938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0" y="5892633"/>
            <a:ext cx="1016209" cy="812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902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46EA920-7564-67C2-81D2-AC43C4C66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86">
            <a:extLst>
              <a:ext uri="{FF2B5EF4-FFF2-40B4-BE49-F238E27FC236}">
                <a16:creationId xmlns:a16="http://schemas.microsoft.com/office/drawing/2014/main" id="{D7EE6BCD-9216-FD37-3CE1-59C3768BC4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34699D9-9A57-DDD9-60DD-B27A3AC610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261829" y="417965"/>
            <a:ext cx="11924492" cy="1675703"/>
            <a:chOff x="-261829" y="417965"/>
            <a:chExt cx="11924492" cy="167570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363281C-C4EB-F9C9-8EB2-D1706A77329E}"/>
                </a:ext>
              </a:extLst>
            </p:cNvPr>
            <p:cNvGrpSpPr/>
            <p:nvPr/>
          </p:nvGrpSpPr>
          <p:grpSpPr>
            <a:xfrm>
              <a:off x="682074" y="417965"/>
              <a:ext cx="10980589" cy="1675703"/>
              <a:chOff x="0" y="0"/>
              <a:chExt cx="8335010" cy="1570892"/>
            </a:xfrm>
          </p:grpSpPr>
          <p:pic>
            <p:nvPicPr>
              <p:cNvPr id="5" name="Picture 4" descr="Background pattern&#10;&#10;Description automatically generated">
                <a:extLst>
                  <a:ext uri="{FF2B5EF4-FFF2-40B4-BE49-F238E27FC236}">
                    <a16:creationId xmlns:a16="http://schemas.microsoft.com/office/drawing/2014/main" id="{3CB5F037-ACCB-68FB-A6FA-202AD02A40E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57" t="31086" r="12932" b="11497"/>
              <a:stretch/>
            </p:blipFill>
            <p:spPr bwMode="auto">
              <a:xfrm flipH="1">
                <a:off x="0" y="0"/>
                <a:ext cx="8335010" cy="147891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54ADE5A-661F-E550-5669-07FFC3DFFD2A}"/>
                  </a:ext>
                </a:extLst>
              </p:cNvPr>
              <p:cNvSpPr/>
              <p:nvPr/>
            </p:nvSpPr>
            <p:spPr>
              <a:xfrm>
                <a:off x="281208" y="1506415"/>
                <a:ext cx="7772400" cy="6447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dirty="0"/>
              </a:p>
            </p:txBody>
          </p:sp>
        </p:grpSp>
        <p:pic>
          <p:nvPicPr>
            <p:cNvPr id="92" name="Graphic 91">
              <a:extLst>
                <a:ext uri="{FF2B5EF4-FFF2-40B4-BE49-F238E27FC236}">
                  <a16:creationId xmlns:a16="http://schemas.microsoft.com/office/drawing/2014/main" id="{4EBA73BD-CF3E-A9FC-AB8B-BEAE9A20E1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060500">
              <a:off x="10332467" y="572922"/>
              <a:ext cx="1263141" cy="126314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2A82FC2-824D-A2F5-5B0A-404818AC54F3}"/>
                </a:ext>
              </a:extLst>
            </p:cNvPr>
            <p:cNvSpPr txBox="1"/>
            <p:nvPr/>
          </p:nvSpPr>
          <p:spPr>
            <a:xfrm>
              <a:off x="-261829" y="1179224"/>
              <a:ext cx="91355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93A0EC1-504C-69F8-7E89-5AECA7CD8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3600" dirty="0">
                <a:solidFill>
                  <a:schemeClr val="bg1"/>
                </a:solidFill>
                <a:cs typeface="Times New Roman" panose="02020603050405020304" pitchFamily="18" charset="0"/>
              </a:rPr>
              <a:t>Questions?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B3DCFC8-17EA-F116-1258-96B2E13340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40" y="3423826"/>
            <a:ext cx="10515600" cy="1500187"/>
          </a:xfrm>
        </p:spPr>
        <p:txBody>
          <a:bodyPr anchor="ctr">
            <a:normAutofit fontScale="92500" lnSpcReduction="20000"/>
          </a:bodyPr>
          <a:lstStyle/>
          <a:p>
            <a:pPr algn="ctr"/>
            <a:r>
              <a:rPr lang="en-US" sz="6600" b="1" dirty="0">
                <a:solidFill>
                  <a:schemeClr val="tx1"/>
                </a:solidFill>
              </a:rPr>
              <a:t>What is the Continuum of Care (CoC) Program?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8ABFA8-1E3A-A523-97CA-CE996A14FF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0" y="5892633"/>
            <a:ext cx="1016209" cy="81296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FA11B61-9282-4FE9-1CDC-2967B6AE6B74}"/>
              </a:ext>
            </a:extLst>
          </p:cNvPr>
          <p:cNvSpPr txBox="1"/>
          <p:nvPr/>
        </p:nvSpPr>
        <p:spPr>
          <a:xfrm>
            <a:off x="2626042" y="4904388"/>
            <a:ext cx="78781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6"/>
              </a:rPr>
              <a:t>https://www.hudexchange.info/programs/coc/tribal-communities/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194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31B87BE-0CC4-AC60-BF38-0D0421DCDF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86">
            <a:extLst>
              <a:ext uri="{FF2B5EF4-FFF2-40B4-BE49-F238E27FC236}">
                <a16:creationId xmlns:a16="http://schemas.microsoft.com/office/drawing/2014/main" id="{67318126-9210-E172-1E95-9234140082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A2A3DE-4CFB-3DB6-1E49-EA87BF143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3600" dirty="0">
                <a:cs typeface="Times New Roman" panose="02020603050405020304" pitchFamily="18" charset="0"/>
              </a:rPr>
              <a:t>In Summary</a:t>
            </a:r>
            <a:endParaRPr lang="en-US" sz="36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810480C-016A-009F-CBA1-B9D809851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82074" y="417965"/>
            <a:ext cx="10980589" cy="1675703"/>
            <a:chOff x="682074" y="417965"/>
            <a:chExt cx="10980589" cy="167570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2555B3F-4689-7033-D239-2B789771D73B}"/>
                </a:ext>
              </a:extLst>
            </p:cNvPr>
            <p:cNvGrpSpPr/>
            <p:nvPr/>
          </p:nvGrpSpPr>
          <p:grpSpPr>
            <a:xfrm>
              <a:off x="682074" y="417965"/>
              <a:ext cx="10980589" cy="1675703"/>
              <a:chOff x="0" y="0"/>
              <a:chExt cx="8335010" cy="1570892"/>
            </a:xfrm>
          </p:grpSpPr>
          <p:pic>
            <p:nvPicPr>
              <p:cNvPr id="5" name="Picture 4" descr="Background pattern&#10;&#10;Description automatically generated">
                <a:extLst>
                  <a:ext uri="{FF2B5EF4-FFF2-40B4-BE49-F238E27FC236}">
                    <a16:creationId xmlns:a16="http://schemas.microsoft.com/office/drawing/2014/main" id="{7BB64EF2-B166-A4B3-B775-E73CA7C5C2D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57" t="31086" r="12932" b="11497"/>
              <a:stretch/>
            </p:blipFill>
            <p:spPr bwMode="auto">
              <a:xfrm flipH="1">
                <a:off x="0" y="0"/>
                <a:ext cx="8335010" cy="147891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3B9E13D-22CF-F87C-54F5-25A46D5EC2A0}"/>
                  </a:ext>
                </a:extLst>
              </p:cNvPr>
              <p:cNvSpPr/>
              <p:nvPr/>
            </p:nvSpPr>
            <p:spPr>
              <a:xfrm>
                <a:off x="281208" y="1506415"/>
                <a:ext cx="7772400" cy="6447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pic>
          <p:nvPicPr>
            <p:cNvPr id="92" name="Graphic 91">
              <a:extLst>
                <a:ext uri="{FF2B5EF4-FFF2-40B4-BE49-F238E27FC236}">
                  <a16:creationId xmlns:a16="http://schemas.microsoft.com/office/drawing/2014/main" id="{530D0B85-5508-D034-1903-589C2FFAC7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060500">
              <a:off x="10332467" y="572922"/>
              <a:ext cx="1263141" cy="126314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A5943B8-CDF4-5150-C5DA-C7189145B0A9}"/>
                </a:ext>
              </a:extLst>
            </p:cNvPr>
            <p:cNvSpPr txBox="1"/>
            <p:nvPr/>
          </p:nvSpPr>
          <p:spPr>
            <a:xfrm>
              <a:off x="838200" y="1072416"/>
              <a:ext cx="91355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800" b="1" dirty="0">
                  <a:solidFill>
                    <a:prstClr val="white"/>
                  </a:solidFill>
                  <a:latin typeface="Aptos" panose="02110004020202020204"/>
                </a:rPr>
                <a:t>CoC Program at a Glance</a:t>
              </a:r>
              <a:endPara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CCC0BFA9-4337-DA53-C745-A434A8898B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9964247"/>
              </p:ext>
            </p:extLst>
          </p:nvPr>
        </p:nvGraphicFramePr>
        <p:xfrm>
          <a:off x="900058" y="2153504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D253F5A3-9B73-BC7B-DBFF-8F9032772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0" y="5892633"/>
            <a:ext cx="1016209" cy="812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129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5DB6E-E8F3-0877-E3EF-C431588F4C3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en-US" sz="3600" dirty="0">
                <a:cs typeface="Times New Roman" panose="02020603050405020304" pitchFamily="18" charset="0"/>
              </a:rPr>
              <a:t>• CoC 101 – 2 sessions B</a:t>
            </a:r>
            <a:br>
              <a:rPr lang="en-US" sz="3600" dirty="0">
                <a:cs typeface="Times New Roman" panose="02020603050405020304" pitchFamily="18" charset="0"/>
              </a:rPr>
            </a:br>
            <a:br>
              <a:rPr lang="en-US" sz="3600" dirty="0">
                <a:cs typeface="Times New Roman" panose="02020603050405020304" pitchFamily="18" charset="0"/>
              </a:rPr>
            </a:br>
            <a:br>
              <a:rPr lang="en-US" sz="3600" dirty="0"/>
            </a:br>
            <a:br>
              <a:rPr lang="en-US" sz="3600" dirty="0"/>
            </a:br>
            <a:r>
              <a:rPr lang="en-US" sz="3600" dirty="0"/>
              <a:t>   </a:t>
            </a:r>
          </a:p>
        </p:txBody>
      </p:sp>
      <p:sp>
        <p:nvSpPr>
          <p:cNvPr id="49" name="Rectangle 86">
            <a:extLst>
              <a:ext uri="{FF2B5EF4-FFF2-40B4-BE49-F238E27FC236}">
                <a16:creationId xmlns:a16="http://schemas.microsoft.com/office/drawing/2014/main" id="{07EE4DE6-A1B4-CA89-A3C8-44B5E187D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415F84-0E50-692A-360F-C6F4AD1938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0" y="5892633"/>
            <a:ext cx="1016209" cy="81296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8399541-AB04-D922-6156-BFEBCE8F18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939397" y="417965"/>
            <a:ext cx="12602060" cy="1675703"/>
            <a:chOff x="-939397" y="417965"/>
            <a:chExt cx="12602060" cy="167570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D113140-DFB4-FB9B-402B-8C20AC0B696E}"/>
                </a:ext>
              </a:extLst>
            </p:cNvPr>
            <p:cNvGrpSpPr/>
            <p:nvPr/>
          </p:nvGrpSpPr>
          <p:grpSpPr>
            <a:xfrm>
              <a:off x="682074" y="417965"/>
              <a:ext cx="10980589" cy="1675703"/>
              <a:chOff x="0" y="0"/>
              <a:chExt cx="8335010" cy="1570892"/>
            </a:xfrm>
          </p:grpSpPr>
          <p:pic>
            <p:nvPicPr>
              <p:cNvPr id="5" name="Picture 4" descr="Background pattern&#10;&#10;Description automatically generated">
                <a:extLst>
                  <a:ext uri="{FF2B5EF4-FFF2-40B4-BE49-F238E27FC236}">
                    <a16:creationId xmlns:a16="http://schemas.microsoft.com/office/drawing/2014/main" id="{04DEA0FF-9EEE-3C70-B4F7-120197A2962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57" t="31086" r="12932" b="11497"/>
              <a:stretch/>
            </p:blipFill>
            <p:spPr bwMode="auto">
              <a:xfrm flipH="1">
                <a:off x="0" y="0"/>
                <a:ext cx="8335010" cy="147891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3206EE8-7707-DF42-4AB9-91AEB36A7A60}"/>
                  </a:ext>
                </a:extLst>
              </p:cNvPr>
              <p:cNvSpPr/>
              <p:nvPr/>
            </p:nvSpPr>
            <p:spPr>
              <a:xfrm>
                <a:off x="281208" y="1506415"/>
                <a:ext cx="7772400" cy="6447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pic>
          <p:nvPicPr>
            <p:cNvPr id="92" name="Graphic 91">
              <a:extLst>
                <a:ext uri="{FF2B5EF4-FFF2-40B4-BE49-F238E27FC236}">
                  <a16:creationId xmlns:a16="http://schemas.microsoft.com/office/drawing/2014/main" id="{DBD3024C-D013-517C-99F8-3629B38748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060500">
              <a:off x="10332467" y="572922"/>
              <a:ext cx="1263141" cy="126314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89ACCC5-3FAF-6555-F331-AB70623EBBC2}"/>
                </a:ext>
              </a:extLst>
            </p:cNvPr>
            <p:cNvSpPr txBox="1"/>
            <p:nvPr/>
          </p:nvSpPr>
          <p:spPr>
            <a:xfrm>
              <a:off x="-939397" y="1055346"/>
              <a:ext cx="1139729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Eligible Program Participants</a:t>
              </a:r>
            </a:p>
          </p:txBody>
        </p:sp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28BD8F2-1841-E882-5AD8-443227B50B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70759"/>
            <a:ext cx="10515600" cy="3806204"/>
          </a:xfrm>
        </p:spPr>
        <p:txBody>
          <a:bodyPr/>
          <a:lstStyle/>
          <a:p>
            <a:r>
              <a:rPr lang="en-US" dirty="0">
                <a:cs typeface="Calibri"/>
              </a:rPr>
              <a:t>Homeless Individuals and households</a:t>
            </a:r>
          </a:p>
          <a:p>
            <a:pPr lvl="1"/>
            <a:r>
              <a:rPr lang="en-US" sz="2800" dirty="0">
                <a:cs typeface="Calibri"/>
              </a:rPr>
              <a:t>Category 1 (literally homeless)</a:t>
            </a:r>
          </a:p>
          <a:p>
            <a:pPr lvl="1"/>
            <a:r>
              <a:rPr lang="en-US" sz="2800" dirty="0">
                <a:cs typeface="Calibri"/>
              </a:rPr>
              <a:t>Category 2 (imminent risk of homelessness)</a:t>
            </a:r>
          </a:p>
          <a:p>
            <a:pPr lvl="1"/>
            <a:r>
              <a:rPr lang="en-US" sz="2800" dirty="0">
                <a:cs typeface="Calibri"/>
              </a:rPr>
              <a:t>Category 3 (those who do not otherwise qualify as homeless)</a:t>
            </a:r>
          </a:p>
          <a:p>
            <a:pPr lvl="1"/>
            <a:r>
              <a:rPr lang="en-US" sz="2800" dirty="0">
                <a:cs typeface="Calibri"/>
              </a:rPr>
              <a:t>Category 4 (individuals fleeing a domestic violence or human trafficking situation)</a:t>
            </a:r>
          </a:p>
          <a:p>
            <a:pPr marL="0" lvl="1" indent="0">
              <a:buNone/>
            </a:pPr>
            <a:endParaRPr lang="en-US" dirty="0">
              <a:cs typeface="Calibri"/>
            </a:endParaRPr>
          </a:p>
          <a:p>
            <a:pPr marL="0" indent="0" algn="ctr">
              <a:buNone/>
            </a:pP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819991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86">
            <a:extLst>
              <a:ext uri="{FF2B5EF4-FFF2-40B4-BE49-F238E27FC236}">
                <a16:creationId xmlns:a16="http://schemas.microsoft.com/office/drawing/2014/main" id="{07EE4DE6-A1B4-CA89-A3C8-44B5E187D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415F84-0E50-692A-360F-C6F4AD1938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0" y="5892633"/>
            <a:ext cx="1016209" cy="81296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8399541-AB04-D922-6156-BFEBCE8F18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320397" y="417965"/>
            <a:ext cx="12983060" cy="1675703"/>
            <a:chOff x="-1320397" y="417965"/>
            <a:chExt cx="12983060" cy="167570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D113140-DFB4-FB9B-402B-8C20AC0B696E}"/>
                </a:ext>
              </a:extLst>
            </p:cNvPr>
            <p:cNvGrpSpPr/>
            <p:nvPr/>
          </p:nvGrpSpPr>
          <p:grpSpPr>
            <a:xfrm>
              <a:off x="682074" y="417965"/>
              <a:ext cx="10980589" cy="1675703"/>
              <a:chOff x="0" y="0"/>
              <a:chExt cx="8335010" cy="1570892"/>
            </a:xfrm>
          </p:grpSpPr>
          <p:pic>
            <p:nvPicPr>
              <p:cNvPr id="5" name="Picture 4" descr="Background pattern&#10;&#10;Description automatically generated">
                <a:extLst>
                  <a:ext uri="{FF2B5EF4-FFF2-40B4-BE49-F238E27FC236}">
                    <a16:creationId xmlns:a16="http://schemas.microsoft.com/office/drawing/2014/main" id="{04DEA0FF-9EEE-3C70-B4F7-120197A2962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57" t="31086" r="12932" b="11497"/>
              <a:stretch/>
            </p:blipFill>
            <p:spPr bwMode="auto">
              <a:xfrm flipH="1">
                <a:off x="0" y="0"/>
                <a:ext cx="8335010" cy="147891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3206EE8-7707-DF42-4AB9-91AEB36A7A60}"/>
                  </a:ext>
                </a:extLst>
              </p:cNvPr>
              <p:cNvSpPr/>
              <p:nvPr/>
            </p:nvSpPr>
            <p:spPr>
              <a:xfrm>
                <a:off x="281208" y="1506415"/>
                <a:ext cx="7772400" cy="6447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pic>
          <p:nvPicPr>
            <p:cNvPr id="92" name="Graphic 91">
              <a:extLst>
                <a:ext uri="{FF2B5EF4-FFF2-40B4-BE49-F238E27FC236}">
                  <a16:creationId xmlns:a16="http://schemas.microsoft.com/office/drawing/2014/main" id="{DBD3024C-D013-517C-99F8-3629B38748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060500">
              <a:off x="10332467" y="572922"/>
              <a:ext cx="1263141" cy="126314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89ACCC5-3FAF-6555-F331-AB70623EBBC2}"/>
                </a:ext>
              </a:extLst>
            </p:cNvPr>
            <p:cNvSpPr txBox="1"/>
            <p:nvPr/>
          </p:nvSpPr>
          <p:spPr>
            <a:xfrm>
              <a:off x="-1320397" y="1074681"/>
              <a:ext cx="91355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Eligible Activities</a:t>
              </a:r>
            </a:p>
          </p:txBody>
        </p:sp>
      </p:grpSp>
      <p:pic>
        <p:nvPicPr>
          <p:cNvPr id="8" name="Graphic 7">
            <a:extLst>
              <a:ext uri="{FF2B5EF4-FFF2-40B4-BE49-F238E27FC236}">
                <a16:creationId xmlns:a16="http://schemas.microsoft.com/office/drawing/2014/main" id="{B43B1ABF-4ECE-8F2D-767B-100AEE7BBE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8641" y="2290805"/>
            <a:ext cx="1244906" cy="12449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72156B-18DD-C42F-3756-B8F33A0A7E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2387600"/>
            <a:ext cx="914400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Eligible Activities	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40F85F7C-BBA1-F264-A1BD-DD83A94310DD}"/>
              </a:ext>
            </a:extLst>
          </p:cNvPr>
          <p:cNvGraphicFramePr>
            <a:graphicFrameLocks noGrp="1"/>
          </p:cNvGraphicFramePr>
          <p:nvPr/>
        </p:nvGraphicFramePr>
        <p:xfrm>
          <a:off x="1818355" y="2256585"/>
          <a:ext cx="9084019" cy="40514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84019">
                  <a:extLst>
                    <a:ext uri="{9D8B030D-6E8A-4147-A177-3AD203B41FA5}">
                      <a16:colId xmlns:a16="http://schemas.microsoft.com/office/drawing/2014/main" val="568762266"/>
                    </a:ext>
                  </a:extLst>
                </a:gridCol>
              </a:tblGrid>
              <a:tr h="4467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dirty="0">
                          <a:solidFill>
                            <a:schemeClr val="bg1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CoC Program Interim Rule</a:t>
                      </a:r>
                      <a:r>
                        <a:rPr lang="en-US" sz="3000" dirty="0">
                          <a:solidFill>
                            <a:schemeClr val="bg1"/>
                          </a:solidFill>
                        </a:rPr>
                        <a:t> – governing regulations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912002"/>
                  </a:ext>
                </a:extLst>
              </a:tr>
              <a:tr h="7710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Acquisition, rehabilitation, new construction  </a:t>
                      </a:r>
                      <a:r>
                        <a:rPr kumimoji="0" lang="en-US" sz="25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(for transitional or permanent housing)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543882"/>
                  </a:ext>
                </a:extLst>
              </a:tr>
              <a:tr h="4467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Rent subsidies</a:t>
                      </a:r>
                      <a:endParaRPr kumimoji="0" lang="en-US" sz="2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380562"/>
                  </a:ext>
                </a:extLst>
              </a:tr>
              <a:tr h="4467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Supportive services</a:t>
                      </a:r>
                      <a:endParaRPr kumimoji="0" lang="en-US" sz="2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91298"/>
                  </a:ext>
                </a:extLst>
              </a:tr>
              <a:tr h="4467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Operating housing</a:t>
                      </a:r>
                      <a:endParaRPr kumimoji="0" lang="en-US" sz="2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211507"/>
                  </a:ext>
                </a:extLst>
              </a:tr>
              <a:tr h="4852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Homeless Management Information System (HMIS)</a:t>
                      </a:r>
                      <a:endParaRPr lang="en-US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087723"/>
                  </a:ext>
                </a:extLst>
              </a:tr>
              <a:tr h="4467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Project administration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3758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33581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86">
            <a:extLst>
              <a:ext uri="{FF2B5EF4-FFF2-40B4-BE49-F238E27FC236}">
                <a16:creationId xmlns:a16="http://schemas.microsoft.com/office/drawing/2014/main" id="{07EE4DE6-A1B4-CA89-A3C8-44B5E187D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25DB6E-E8F3-0877-E3EF-C431588F4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3600" dirty="0">
                <a:cs typeface="Times New Roman" panose="02020603050405020304" pitchFamily="18" charset="0"/>
              </a:rPr>
              <a:t>Match: What It Is</a:t>
            </a:r>
            <a:endParaRPr lang="en-US" sz="36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8399541-AB04-D922-6156-BFEBCE8F18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82074" y="417965"/>
            <a:ext cx="10980589" cy="1675703"/>
            <a:chOff x="682074" y="417965"/>
            <a:chExt cx="10980589" cy="167570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D113140-DFB4-FB9B-402B-8C20AC0B696E}"/>
                </a:ext>
              </a:extLst>
            </p:cNvPr>
            <p:cNvGrpSpPr/>
            <p:nvPr/>
          </p:nvGrpSpPr>
          <p:grpSpPr>
            <a:xfrm>
              <a:off x="682074" y="417965"/>
              <a:ext cx="10980589" cy="1675703"/>
              <a:chOff x="0" y="0"/>
              <a:chExt cx="8335010" cy="1570892"/>
            </a:xfrm>
          </p:grpSpPr>
          <p:pic>
            <p:nvPicPr>
              <p:cNvPr id="5" name="Picture 4" descr="Background pattern&#10;&#10;Description automatically generated">
                <a:extLst>
                  <a:ext uri="{FF2B5EF4-FFF2-40B4-BE49-F238E27FC236}">
                    <a16:creationId xmlns:a16="http://schemas.microsoft.com/office/drawing/2014/main" id="{04DEA0FF-9EEE-3C70-B4F7-120197A2962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57" t="31086" r="12932" b="11497"/>
              <a:stretch/>
            </p:blipFill>
            <p:spPr bwMode="auto">
              <a:xfrm flipH="1">
                <a:off x="0" y="0"/>
                <a:ext cx="8335010" cy="147891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3206EE8-7707-DF42-4AB9-91AEB36A7A60}"/>
                  </a:ext>
                </a:extLst>
              </p:cNvPr>
              <p:cNvSpPr/>
              <p:nvPr/>
            </p:nvSpPr>
            <p:spPr>
              <a:xfrm>
                <a:off x="281208" y="1506415"/>
                <a:ext cx="7772400" cy="6447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pic>
          <p:nvPicPr>
            <p:cNvPr id="92" name="Graphic 91">
              <a:extLst>
                <a:ext uri="{FF2B5EF4-FFF2-40B4-BE49-F238E27FC236}">
                  <a16:creationId xmlns:a16="http://schemas.microsoft.com/office/drawing/2014/main" id="{DBD3024C-D013-517C-99F8-3629B38748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060500">
              <a:off x="10332467" y="572922"/>
              <a:ext cx="1263141" cy="126314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89ACCC5-3FAF-6555-F331-AB70623EBBC2}"/>
                </a:ext>
              </a:extLst>
            </p:cNvPr>
            <p:cNvSpPr txBox="1"/>
            <p:nvPr/>
          </p:nvSpPr>
          <p:spPr>
            <a:xfrm>
              <a:off x="1034992" y="962473"/>
              <a:ext cx="91355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Match    </a:t>
              </a:r>
            </a:p>
          </p:txBody>
        </p:sp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28BD8F2-1841-E882-5AD8-443227B50B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70759"/>
            <a:ext cx="10515600" cy="3806204"/>
          </a:xfrm>
        </p:spPr>
        <p:txBody>
          <a:bodyPr>
            <a:normAutofit/>
          </a:bodyPr>
          <a:lstStyle/>
          <a:p>
            <a:r>
              <a:rPr lang="en-US" dirty="0"/>
              <a:t>Required: 25% (does not apply to leasing)</a:t>
            </a:r>
          </a:p>
          <a:p>
            <a:r>
              <a:rPr lang="en-US" dirty="0"/>
              <a:t>Types </a:t>
            </a:r>
          </a:p>
          <a:p>
            <a:pPr marL="0" indent="0" algn="ctr">
              <a:buNone/>
            </a:pPr>
            <a:endParaRPr lang="en-US" i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ED70204-8A6D-0CD2-62FE-04EFC8AD68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1638" y="3609149"/>
            <a:ext cx="8151058" cy="24325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2415F84-0E50-692A-360F-C6F4AD1938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0" y="5892633"/>
            <a:ext cx="1016209" cy="812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982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5DB6E-E8F3-0877-E3EF-C431588F4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3600" dirty="0"/>
              <a:t>Fair housing	</a:t>
            </a:r>
          </a:p>
        </p:txBody>
      </p:sp>
      <p:sp>
        <p:nvSpPr>
          <p:cNvPr id="49" name="Rectangle 86">
            <a:extLst>
              <a:ext uri="{FF2B5EF4-FFF2-40B4-BE49-F238E27FC236}">
                <a16:creationId xmlns:a16="http://schemas.microsoft.com/office/drawing/2014/main" id="{07EE4DE6-A1B4-CA89-A3C8-44B5E187D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415F84-0E50-692A-360F-C6F4AD1938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0" y="5892633"/>
            <a:ext cx="1016209" cy="81296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8399541-AB04-D922-6156-BFEBCE8F18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93193" y="417965"/>
            <a:ext cx="13655856" cy="1675703"/>
            <a:chOff x="-1993193" y="417965"/>
            <a:chExt cx="13655856" cy="167570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D113140-DFB4-FB9B-402B-8C20AC0B696E}"/>
                </a:ext>
              </a:extLst>
            </p:cNvPr>
            <p:cNvGrpSpPr/>
            <p:nvPr/>
          </p:nvGrpSpPr>
          <p:grpSpPr>
            <a:xfrm>
              <a:off x="682074" y="417965"/>
              <a:ext cx="10980589" cy="1675703"/>
              <a:chOff x="0" y="0"/>
              <a:chExt cx="8335010" cy="1570892"/>
            </a:xfrm>
          </p:grpSpPr>
          <p:pic>
            <p:nvPicPr>
              <p:cNvPr id="5" name="Picture 4" descr="Background pattern&#10;&#10;Description automatically generated">
                <a:extLst>
                  <a:ext uri="{FF2B5EF4-FFF2-40B4-BE49-F238E27FC236}">
                    <a16:creationId xmlns:a16="http://schemas.microsoft.com/office/drawing/2014/main" id="{04DEA0FF-9EEE-3C70-B4F7-120197A2962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57" t="31086" r="12932" b="11497"/>
              <a:stretch/>
            </p:blipFill>
            <p:spPr bwMode="auto">
              <a:xfrm flipH="1">
                <a:off x="0" y="0"/>
                <a:ext cx="8335010" cy="147891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3206EE8-7707-DF42-4AB9-91AEB36A7A60}"/>
                  </a:ext>
                </a:extLst>
              </p:cNvPr>
              <p:cNvSpPr/>
              <p:nvPr/>
            </p:nvSpPr>
            <p:spPr>
              <a:xfrm>
                <a:off x="281208" y="1506415"/>
                <a:ext cx="7772400" cy="6447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pic>
          <p:nvPicPr>
            <p:cNvPr id="92" name="Graphic 91">
              <a:extLst>
                <a:ext uri="{FF2B5EF4-FFF2-40B4-BE49-F238E27FC236}">
                  <a16:creationId xmlns:a16="http://schemas.microsoft.com/office/drawing/2014/main" id="{DBD3024C-D013-517C-99F8-3629B38748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060500">
              <a:off x="10332467" y="572922"/>
              <a:ext cx="1263141" cy="126314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89ACCC5-3FAF-6555-F331-AB70623EBBC2}"/>
                </a:ext>
              </a:extLst>
            </p:cNvPr>
            <p:cNvSpPr txBox="1"/>
            <p:nvPr/>
          </p:nvSpPr>
          <p:spPr>
            <a:xfrm>
              <a:off x="-1993193" y="1191441"/>
              <a:ext cx="91355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Fair Housing</a:t>
              </a:r>
            </a:p>
          </p:txBody>
        </p:sp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28BD8F2-1841-E882-5AD8-443227B50B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70759"/>
            <a:ext cx="10515600" cy="3806204"/>
          </a:xfrm>
        </p:spPr>
        <p:txBody>
          <a:bodyPr>
            <a:normAutofit lnSpcReduction="10000"/>
          </a:bodyPr>
          <a:lstStyle/>
          <a:p>
            <a:r>
              <a:rPr lang="en-US" dirty="0">
                <a:cs typeface="Calibri"/>
              </a:rPr>
              <a:t>Currently, </a:t>
            </a:r>
            <a:r>
              <a:rPr lang="en-US" b="1" u="sng" dirty="0">
                <a:cs typeface="Calibri"/>
              </a:rPr>
              <a:t>all</a:t>
            </a:r>
            <a:r>
              <a:rPr lang="en-US" dirty="0">
                <a:cs typeface="Calibri"/>
              </a:rPr>
              <a:t> CoC grant awards must abide by the Fair Housing Act, which prohibits </a:t>
            </a:r>
            <a:r>
              <a:rPr lang="en-US" dirty="0">
                <a:ea typeface="+mn-lt"/>
                <a:cs typeface="+mn-lt"/>
              </a:rPr>
              <a:t>housing discrimination on the basis of any “protected class” </a:t>
            </a:r>
          </a:p>
          <a:p>
            <a:pPr lvl="1"/>
            <a:r>
              <a:rPr lang="en-US" sz="2800" dirty="0">
                <a:ea typeface="+mn-lt"/>
                <a:cs typeface="+mn-lt"/>
              </a:rPr>
              <a:t>Protected classes include race, color, religion, sex, sexual orientation, gender identity, disability, familial status, and national origin</a:t>
            </a:r>
          </a:p>
          <a:p>
            <a:r>
              <a:rPr lang="en-US" dirty="0">
                <a:cs typeface="Calibri"/>
              </a:rPr>
              <a:t>No Tribal or Indian preference for housing or services</a:t>
            </a:r>
          </a:p>
          <a:p>
            <a:r>
              <a:rPr lang="en-US" dirty="0">
                <a:cs typeface="Calibri"/>
              </a:rPr>
              <a:t>CoC program funds cannot serve Tribal citizens exclusively – must be willing and able to serve anyone that seeks services</a:t>
            </a:r>
          </a:p>
          <a:p>
            <a:pPr marL="0" indent="0" algn="ctr">
              <a:buNone/>
            </a:pP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42909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86">
            <a:extLst>
              <a:ext uri="{FF2B5EF4-FFF2-40B4-BE49-F238E27FC236}">
                <a16:creationId xmlns:a16="http://schemas.microsoft.com/office/drawing/2014/main" id="{07EE4DE6-A1B4-CA89-A3C8-44B5E187D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8399541-AB04-D922-6156-BFEBCE8F18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261829" y="417965"/>
            <a:ext cx="11924492" cy="1675703"/>
            <a:chOff x="-261829" y="417965"/>
            <a:chExt cx="11924492" cy="167570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D113140-DFB4-FB9B-402B-8C20AC0B696E}"/>
                </a:ext>
              </a:extLst>
            </p:cNvPr>
            <p:cNvGrpSpPr/>
            <p:nvPr/>
          </p:nvGrpSpPr>
          <p:grpSpPr>
            <a:xfrm>
              <a:off x="682074" y="417965"/>
              <a:ext cx="10980589" cy="1675703"/>
              <a:chOff x="0" y="0"/>
              <a:chExt cx="8335010" cy="1570892"/>
            </a:xfrm>
          </p:grpSpPr>
          <p:pic>
            <p:nvPicPr>
              <p:cNvPr id="5" name="Picture 4" descr="Background pattern&#10;&#10;Description automatically generated">
                <a:extLst>
                  <a:ext uri="{FF2B5EF4-FFF2-40B4-BE49-F238E27FC236}">
                    <a16:creationId xmlns:a16="http://schemas.microsoft.com/office/drawing/2014/main" id="{04DEA0FF-9EEE-3C70-B4F7-120197A2962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57" t="31086" r="12932" b="11497"/>
              <a:stretch/>
            </p:blipFill>
            <p:spPr bwMode="auto">
              <a:xfrm flipH="1">
                <a:off x="0" y="0"/>
                <a:ext cx="8335010" cy="147891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3206EE8-7707-DF42-4AB9-91AEB36A7A60}"/>
                  </a:ext>
                </a:extLst>
              </p:cNvPr>
              <p:cNvSpPr/>
              <p:nvPr/>
            </p:nvSpPr>
            <p:spPr>
              <a:xfrm>
                <a:off x="281208" y="1506415"/>
                <a:ext cx="7772400" cy="6447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dirty="0"/>
              </a:p>
            </p:txBody>
          </p:sp>
        </p:grpSp>
        <p:pic>
          <p:nvPicPr>
            <p:cNvPr id="92" name="Graphic 91">
              <a:extLst>
                <a:ext uri="{FF2B5EF4-FFF2-40B4-BE49-F238E27FC236}">
                  <a16:creationId xmlns:a16="http://schemas.microsoft.com/office/drawing/2014/main" id="{DBD3024C-D013-517C-99F8-3629B38748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060500">
              <a:off x="10332467" y="572922"/>
              <a:ext cx="1263141" cy="126314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89ACCC5-3FAF-6555-F331-AB70623EBBC2}"/>
                </a:ext>
              </a:extLst>
            </p:cNvPr>
            <p:cNvSpPr txBox="1"/>
            <p:nvPr/>
          </p:nvSpPr>
          <p:spPr>
            <a:xfrm>
              <a:off x="-261829" y="1179224"/>
              <a:ext cx="91355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25DB6E-E8F3-0877-E3EF-C431588F4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3600" dirty="0" err="1">
                <a:solidFill>
                  <a:schemeClr val="bg1"/>
                </a:solidFill>
                <a:cs typeface="Times New Roman" panose="02020603050405020304" pitchFamily="18" charset="0"/>
              </a:rPr>
              <a:t>Questions?B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1BFAD2B-9874-28F5-EA36-68B0A09AA4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40" y="3423826"/>
            <a:ext cx="10515600" cy="1500187"/>
          </a:xfrm>
        </p:spPr>
        <p:txBody>
          <a:bodyPr anchor="ctr">
            <a:normAutofit/>
          </a:bodyPr>
          <a:lstStyle/>
          <a:p>
            <a:pPr algn="ctr"/>
            <a:r>
              <a:rPr lang="en-US" sz="6600" b="1" dirty="0">
                <a:solidFill>
                  <a:schemeClr val="tx1"/>
                </a:solidFill>
              </a:rPr>
              <a:t>Discussion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415F84-0E50-692A-360F-C6F4AD1938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0" y="5892633"/>
            <a:ext cx="1016209" cy="812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6296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2B854-6FD3-AB96-B6F9-72882081D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86">
            <a:extLst>
              <a:ext uri="{FF2B5EF4-FFF2-40B4-BE49-F238E27FC236}">
                <a16:creationId xmlns:a16="http://schemas.microsoft.com/office/drawing/2014/main" id="{2FFB39D7-85DC-5814-9C19-223F5B17F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8F37FE8-E501-F3EE-AF1E-5B7AED3CD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261829" y="417965"/>
            <a:ext cx="11924492" cy="1675703"/>
            <a:chOff x="-261829" y="417965"/>
            <a:chExt cx="11924492" cy="167570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C355958-9BFD-AD2C-C068-FA7F4AEE56EA}"/>
                </a:ext>
              </a:extLst>
            </p:cNvPr>
            <p:cNvGrpSpPr/>
            <p:nvPr/>
          </p:nvGrpSpPr>
          <p:grpSpPr>
            <a:xfrm>
              <a:off x="682074" y="417965"/>
              <a:ext cx="10980589" cy="1675703"/>
              <a:chOff x="0" y="0"/>
              <a:chExt cx="8335010" cy="1570892"/>
            </a:xfrm>
          </p:grpSpPr>
          <p:pic>
            <p:nvPicPr>
              <p:cNvPr id="5" name="Picture 4" descr="Background pattern&#10;&#10;Description automatically generated">
                <a:extLst>
                  <a:ext uri="{FF2B5EF4-FFF2-40B4-BE49-F238E27FC236}">
                    <a16:creationId xmlns:a16="http://schemas.microsoft.com/office/drawing/2014/main" id="{CF492F6A-833F-B4D6-DEFF-0EE0266CA25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57" t="31086" r="12932" b="11497"/>
              <a:stretch/>
            </p:blipFill>
            <p:spPr bwMode="auto">
              <a:xfrm flipH="1">
                <a:off x="0" y="0"/>
                <a:ext cx="8335010" cy="147891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9B3AF9E-E431-ADAB-BDEA-85D80F95D221}"/>
                  </a:ext>
                </a:extLst>
              </p:cNvPr>
              <p:cNvSpPr/>
              <p:nvPr/>
            </p:nvSpPr>
            <p:spPr>
              <a:xfrm>
                <a:off x="281208" y="1506415"/>
                <a:ext cx="7772400" cy="6447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dirty="0"/>
              </a:p>
            </p:txBody>
          </p:sp>
        </p:grpSp>
        <p:pic>
          <p:nvPicPr>
            <p:cNvPr id="92" name="Graphic 91">
              <a:extLst>
                <a:ext uri="{FF2B5EF4-FFF2-40B4-BE49-F238E27FC236}">
                  <a16:creationId xmlns:a16="http://schemas.microsoft.com/office/drawing/2014/main" id="{AB0EC12C-B740-7A9A-0908-A82548BFC0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060500">
              <a:off x="10332467" y="572922"/>
              <a:ext cx="1263141" cy="126314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FDD8B59-14C6-4D12-B920-1294182277A0}"/>
                </a:ext>
              </a:extLst>
            </p:cNvPr>
            <p:cNvSpPr txBox="1"/>
            <p:nvPr/>
          </p:nvSpPr>
          <p:spPr>
            <a:xfrm>
              <a:off x="-261829" y="1179224"/>
              <a:ext cx="91355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3FE09C2-0432-E030-A595-7FAF9CD2D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3600" dirty="0" err="1">
                <a:solidFill>
                  <a:schemeClr val="bg1"/>
                </a:solidFill>
                <a:cs typeface="Times New Roman" panose="02020603050405020304" pitchFamily="18" charset="0"/>
              </a:rPr>
              <a:t>Questions?B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6B7F2C3-F6F2-99D7-5182-132D81729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40" y="3546598"/>
            <a:ext cx="10515600" cy="1500187"/>
          </a:xfrm>
        </p:spPr>
        <p:txBody>
          <a:bodyPr anchor="ctr">
            <a:normAutofit fontScale="92500" lnSpcReduction="20000"/>
          </a:bodyPr>
          <a:lstStyle/>
          <a:p>
            <a:pPr algn="ctr"/>
            <a:r>
              <a:rPr lang="en-US" sz="6600" b="1" dirty="0">
                <a:solidFill>
                  <a:schemeClr val="tx1"/>
                </a:solidFill>
              </a:rPr>
              <a:t>CoC Program Resources for Tribal Communities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955119-33B9-573B-8B33-E131E4BA56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0" y="5892633"/>
            <a:ext cx="1016209" cy="81296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5654468-C84A-9A50-A38F-1952FB98D3DD}"/>
              </a:ext>
            </a:extLst>
          </p:cNvPr>
          <p:cNvSpPr txBox="1"/>
          <p:nvPr/>
        </p:nvSpPr>
        <p:spPr>
          <a:xfrm>
            <a:off x="1687880" y="5421421"/>
            <a:ext cx="927615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6"/>
              </a:rPr>
              <a:t>https://files.hudexchange.info/resources/documents/Tribal-Communities-CoC-Program-Resources-Decision-Making-Approach.pdf</a:t>
            </a:r>
            <a:endParaRPr lang="en-US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539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2D098C-CFB8-7ECE-946F-62B69CED5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7FC13-133B-ACD0-9B02-5066C904B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60CBCB2-258D-5884-92DF-C12C5E5EA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7581" y="58133"/>
            <a:ext cx="12046685" cy="1503967"/>
            <a:chOff x="77581" y="58133"/>
            <a:chExt cx="12046685" cy="183711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CC581A7-79ED-85CE-CF11-59B51C4459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581" y="58133"/>
              <a:ext cx="12046685" cy="1837117"/>
            </a:xfrm>
            <a:prstGeom prst="rect">
              <a:avLst/>
            </a:prstGeom>
          </p:spPr>
        </p:pic>
        <p:pic>
          <p:nvPicPr>
            <p:cNvPr id="6" name="Graphic 91">
              <a:extLst>
                <a:ext uri="{FF2B5EF4-FFF2-40B4-BE49-F238E27FC236}">
                  <a16:creationId xmlns:a16="http://schemas.microsoft.com/office/drawing/2014/main" id="{EAB6982D-BC7A-E8D4-B00B-5C5F36C531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060500">
              <a:off x="10606450" y="191628"/>
              <a:ext cx="1494698" cy="1494698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473AB99-81DD-197F-20F9-D5BBECD30609}"/>
                </a:ext>
              </a:extLst>
            </p:cNvPr>
            <p:cNvSpPr txBox="1"/>
            <p:nvPr/>
          </p:nvSpPr>
          <p:spPr>
            <a:xfrm>
              <a:off x="916473" y="134249"/>
              <a:ext cx="922152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</a:rPr>
                <a:t>CoC Program Resources for Tribal Communities</a:t>
              </a:r>
              <a:endParaRPr lang="en-US" sz="4000" b="1" dirty="0">
                <a:solidFill>
                  <a:schemeClr val="bg1"/>
                </a:solidFill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9E8AD90-2358-6131-EBAD-3E12DEC5AAEB}"/>
              </a:ext>
            </a:extLst>
          </p:cNvPr>
          <p:cNvSpPr txBox="1">
            <a:spLocks/>
          </p:cNvSpPr>
          <p:nvPr/>
        </p:nvSpPr>
        <p:spPr>
          <a:xfrm>
            <a:off x="1493533" y="2108831"/>
            <a:ext cx="2227567" cy="45388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rgbClr val="467886"/>
                </a:solidFill>
                <a:effectLst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CoC Program Resources for Tribal Communities</a:t>
            </a:r>
            <a:endParaRPr lang="en-US" sz="2000" b="1" dirty="0">
              <a:effectLst/>
            </a:endParaRPr>
          </a:p>
          <a:p>
            <a:pPr marL="0" indent="0">
              <a:buNone/>
            </a:pPr>
            <a:endParaRPr lang="en-US" sz="1800" b="1" dirty="0">
              <a:effectLst/>
              <a:latin typeface="Segoe UI" panose="020B0502040204020203" pitchFamily="34" charset="0"/>
            </a:endParaRPr>
          </a:p>
          <a:p>
            <a:pPr marL="0" indent="0">
              <a:buNone/>
            </a:pPr>
            <a:endParaRPr lang="en-US" sz="2400" dirty="0">
              <a:highlight>
                <a:srgbClr val="00FFFF"/>
              </a:highligh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9F8149-CE7B-CCCD-24BA-B97404CAA3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06146" y="5906481"/>
            <a:ext cx="1018120" cy="8108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3AF478B-CB0D-FCD5-2F1F-81E7D33B71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1058" y="1027906"/>
            <a:ext cx="6007409" cy="5473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5801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905C6-FB5D-5210-3DC7-8167E6A6B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86">
            <a:extLst>
              <a:ext uri="{FF2B5EF4-FFF2-40B4-BE49-F238E27FC236}">
                <a16:creationId xmlns:a16="http://schemas.microsoft.com/office/drawing/2014/main" id="{67B75BC2-B313-154B-F067-5A31614D39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1B73D98-8A47-1EE1-B6D0-672F80A2DA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261829" y="417965"/>
            <a:ext cx="11924492" cy="1675703"/>
            <a:chOff x="-261829" y="417965"/>
            <a:chExt cx="11924492" cy="167570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D1A1E0D-E27D-3EB1-A80E-16E011DB1ABD}"/>
                </a:ext>
              </a:extLst>
            </p:cNvPr>
            <p:cNvGrpSpPr/>
            <p:nvPr/>
          </p:nvGrpSpPr>
          <p:grpSpPr>
            <a:xfrm>
              <a:off x="682074" y="417965"/>
              <a:ext cx="10980589" cy="1675703"/>
              <a:chOff x="0" y="0"/>
              <a:chExt cx="8335010" cy="1570892"/>
            </a:xfrm>
          </p:grpSpPr>
          <p:pic>
            <p:nvPicPr>
              <p:cNvPr id="5" name="Picture 4" descr="Background pattern&#10;&#10;Description automatically generated">
                <a:extLst>
                  <a:ext uri="{FF2B5EF4-FFF2-40B4-BE49-F238E27FC236}">
                    <a16:creationId xmlns:a16="http://schemas.microsoft.com/office/drawing/2014/main" id="{9445F006-0189-D449-C431-D254717D0DF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57" t="31086" r="12932" b="11497"/>
              <a:stretch/>
            </p:blipFill>
            <p:spPr bwMode="auto">
              <a:xfrm flipH="1">
                <a:off x="0" y="0"/>
                <a:ext cx="8335010" cy="147891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7ABF5CC0-99E3-D0C7-2B0F-335600A8DF0B}"/>
                  </a:ext>
                </a:extLst>
              </p:cNvPr>
              <p:cNvSpPr/>
              <p:nvPr/>
            </p:nvSpPr>
            <p:spPr>
              <a:xfrm>
                <a:off x="281208" y="1506415"/>
                <a:ext cx="7772400" cy="6447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dirty="0"/>
              </a:p>
            </p:txBody>
          </p:sp>
        </p:grpSp>
        <p:pic>
          <p:nvPicPr>
            <p:cNvPr id="92" name="Graphic 91">
              <a:extLst>
                <a:ext uri="{FF2B5EF4-FFF2-40B4-BE49-F238E27FC236}">
                  <a16:creationId xmlns:a16="http://schemas.microsoft.com/office/drawing/2014/main" id="{705E1256-AC59-102C-3A87-1866C1FAB7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060500">
              <a:off x="10332467" y="572922"/>
              <a:ext cx="1263141" cy="126314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63C77CD-FCD2-258F-E842-DDC5051979E5}"/>
                </a:ext>
              </a:extLst>
            </p:cNvPr>
            <p:cNvSpPr txBox="1"/>
            <p:nvPr/>
          </p:nvSpPr>
          <p:spPr>
            <a:xfrm>
              <a:off x="-261829" y="1179224"/>
              <a:ext cx="91355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407C7B4-FE6F-B051-F5A5-7DC61D713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3600" dirty="0" err="1">
                <a:solidFill>
                  <a:schemeClr val="bg1"/>
                </a:solidFill>
                <a:cs typeface="Times New Roman" panose="02020603050405020304" pitchFamily="18" charset="0"/>
              </a:rPr>
              <a:t>Questions?B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5965943-D41A-2404-EF9C-444F95EA1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6342" y="3423826"/>
            <a:ext cx="10515600" cy="1500187"/>
          </a:xfrm>
        </p:spPr>
        <p:txBody>
          <a:bodyPr anchor="ctr">
            <a:normAutofit fontScale="92500" lnSpcReduction="20000"/>
          </a:bodyPr>
          <a:lstStyle/>
          <a:p>
            <a:pPr algn="ctr"/>
            <a:r>
              <a:rPr lang="en-US" sz="6600" b="1" dirty="0">
                <a:solidFill>
                  <a:schemeClr val="tx1"/>
                </a:solidFill>
              </a:rPr>
              <a:t>Exploring Homeless in Your Community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E416FE-3FD2-21E9-8DF0-BE5E630AD6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0" y="5892633"/>
            <a:ext cx="1016209" cy="81296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D895C74-C318-91D2-6BA6-6114C483A8E8}"/>
              </a:ext>
            </a:extLst>
          </p:cNvPr>
          <p:cNvSpPr txBox="1"/>
          <p:nvPr/>
        </p:nvSpPr>
        <p:spPr>
          <a:xfrm>
            <a:off x="1554024" y="5228272"/>
            <a:ext cx="994320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6"/>
              </a:rPr>
              <a:t>https://www.hudexchange.info/programs/coc/tribal-communities/</a:t>
            </a:r>
            <a:endParaRPr lang="en-US" dirty="0"/>
          </a:p>
          <a:p>
            <a:endParaRPr lang="en-US" dirty="0"/>
          </a:p>
          <a:p>
            <a:r>
              <a:rPr lang="en-US" dirty="0">
                <a:hlinkClick r:id="rId7"/>
              </a:rPr>
              <a:t>https://files.hudexchange.info/resources/documents/Tribal-Communities-CoC-Program-Resources-Connecting-Activities.pdf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8364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B5BCF-6B26-62FA-D3DD-8518A4212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86">
            <a:extLst>
              <a:ext uri="{FF2B5EF4-FFF2-40B4-BE49-F238E27FC236}">
                <a16:creationId xmlns:a16="http://schemas.microsoft.com/office/drawing/2014/main" id="{26818F46-68CC-69FA-B6C2-F59B4A557A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FA752FE-1545-132F-10F4-8F6FF5FFAA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0" y="5892633"/>
            <a:ext cx="1016209" cy="81296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313BA28-7EF2-3D28-96B0-97162B6C91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82074" y="417965"/>
            <a:ext cx="10980589" cy="2308324"/>
            <a:chOff x="682074" y="417965"/>
            <a:chExt cx="10980589" cy="230832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650C471-C322-2B97-27CC-7EB6355C87AA}"/>
                </a:ext>
              </a:extLst>
            </p:cNvPr>
            <p:cNvGrpSpPr/>
            <p:nvPr/>
          </p:nvGrpSpPr>
          <p:grpSpPr>
            <a:xfrm>
              <a:off x="682074" y="417965"/>
              <a:ext cx="10980589" cy="1675703"/>
              <a:chOff x="0" y="0"/>
              <a:chExt cx="8335010" cy="1570892"/>
            </a:xfrm>
          </p:grpSpPr>
          <p:pic>
            <p:nvPicPr>
              <p:cNvPr id="5" name="Picture 4" descr="Background pattern&#10;&#10;Description automatically generated">
                <a:extLst>
                  <a:ext uri="{FF2B5EF4-FFF2-40B4-BE49-F238E27FC236}">
                    <a16:creationId xmlns:a16="http://schemas.microsoft.com/office/drawing/2014/main" id="{053FC49B-9480-76B7-BB02-B6697E00BDA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57" t="31086" r="12932" b="11497"/>
              <a:stretch/>
            </p:blipFill>
            <p:spPr bwMode="auto">
              <a:xfrm flipH="1">
                <a:off x="0" y="0"/>
                <a:ext cx="8335010" cy="147891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6C29390-680B-ABC4-0664-DB4EDAFF5A3F}"/>
                  </a:ext>
                </a:extLst>
              </p:cNvPr>
              <p:cNvSpPr/>
              <p:nvPr/>
            </p:nvSpPr>
            <p:spPr>
              <a:xfrm>
                <a:off x="281208" y="1506415"/>
                <a:ext cx="7772400" cy="6447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pic>
          <p:nvPicPr>
            <p:cNvPr id="92" name="Graphic 91">
              <a:extLst>
                <a:ext uri="{FF2B5EF4-FFF2-40B4-BE49-F238E27FC236}">
                  <a16:creationId xmlns:a16="http://schemas.microsoft.com/office/drawing/2014/main" id="{44F1EC3A-6D95-CA6E-1072-6DE90DE3A3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060500">
              <a:off x="10332467" y="572922"/>
              <a:ext cx="1263141" cy="126314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6E266E7-2BEB-83CC-74A7-79BD80187694}"/>
                </a:ext>
              </a:extLst>
            </p:cNvPr>
            <p:cNvSpPr txBox="1"/>
            <p:nvPr/>
          </p:nvSpPr>
          <p:spPr>
            <a:xfrm>
              <a:off x="770155" y="417965"/>
              <a:ext cx="9135533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Determine Individual and Family Homeless </a:t>
              </a: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Situations</a:t>
              </a:r>
            </a:p>
          </p:txBody>
        </p:sp>
      </p:grpSp>
      <p:pic>
        <p:nvPicPr>
          <p:cNvPr id="8" name="Graphic 7">
            <a:extLst>
              <a:ext uri="{FF2B5EF4-FFF2-40B4-BE49-F238E27FC236}">
                <a16:creationId xmlns:a16="http://schemas.microsoft.com/office/drawing/2014/main" id="{93CF0400-94E6-8DE6-5C67-BF822C2417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8641" y="2290805"/>
            <a:ext cx="1244906" cy="1244906"/>
          </a:xfrm>
          <a:prstGeom prst="rect">
            <a:avLst/>
          </a:prstGeom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472AA7FD-F904-5DFF-C569-A3402B69FE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1798494"/>
              </p:ext>
            </p:extLst>
          </p:nvPr>
        </p:nvGraphicFramePr>
        <p:xfrm>
          <a:off x="1818355" y="2256585"/>
          <a:ext cx="9084019" cy="42019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84019">
                  <a:extLst>
                    <a:ext uri="{9D8B030D-6E8A-4147-A177-3AD203B41FA5}">
                      <a16:colId xmlns:a16="http://schemas.microsoft.com/office/drawing/2014/main" val="568762266"/>
                    </a:ext>
                  </a:extLst>
                </a:gridCol>
              </a:tblGrid>
              <a:tr h="4467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Are individuals and families within my community: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912002"/>
                  </a:ext>
                </a:extLst>
              </a:tr>
              <a:tr h="5748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Living in an unsheltered situation?</a:t>
                      </a:r>
                      <a:endPara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543882"/>
                  </a:ext>
                </a:extLst>
              </a:tr>
              <a:tr h="4467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Living in a shelter that provides temporary living arrangements?</a:t>
                      </a:r>
                      <a:endPara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380562"/>
                  </a:ext>
                </a:extLst>
              </a:tr>
              <a:tr h="4467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Exiting an institution where they lived for up to 90 days?</a:t>
                      </a:r>
                      <a:endPara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91298"/>
                  </a:ext>
                </a:extLst>
              </a:tr>
              <a:tr h="4467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Losing their residence within 2 weeks?</a:t>
                      </a:r>
                      <a:endPara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211507"/>
                  </a:ext>
                </a:extLst>
              </a:tr>
              <a:tr h="4852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Leaving or trying to leave where they live due to domestic violence, dating violence, sexual assault, stalking, human trafficking, or other dangerous or life-threatening situation?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0877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14625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18ADF-1BC8-B920-1B17-6B3C9F27B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86">
            <a:extLst>
              <a:ext uri="{FF2B5EF4-FFF2-40B4-BE49-F238E27FC236}">
                <a16:creationId xmlns:a16="http://schemas.microsoft.com/office/drawing/2014/main" id="{065B4700-A730-559C-647F-F598B0585E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BDD8EC-4A3A-9109-64D8-6F9B8BC7E9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0" y="5892633"/>
            <a:ext cx="1016209" cy="81296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33BD80DD-DC4D-2DA9-2F21-DA2A066E3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82074" y="417965"/>
            <a:ext cx="10980589" cy="1675703"/>
            <a:chOff x="682074" y="417965"/>
            <a:chExt cx="10980589" cy="167570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BBEF848-1221-85C2-7375-134D24688272}"/>
                </a:ext>
              </a:extLst>
            </p:cNvPr>
            <p:cNvGrpSpPr/>
            <p:nvPr/>
          </p:nvGrpSpPr>
          <p:grpSpPr>
            <a:xfrm>
              <a:off x="682074" y="417965"/>
              <a:ext cx="10980589" cy="1675703"/>
              <a:chOff x="0" y="0"/>
              <a:chExt cx="8335010" cy="1570892"/>
            </a:xfrm>
          </p:grpSpPr>
          <p:pic>
            <p:nvPicPr>
              <p:cNvPr id="5" name="Picture 4" descr="Background pattern&#10;&#10;Description automatically generated">
                <a:extLst>
                  <a:ext uri="{FF2B5EF4-FFF2-40B4-BE49-F238E27FC236}">
                    <a16:creationId xmlns:a16="http://schemas.microsoft.com/office/drawing/2014/main" id="{74969B92-D00C-DA52-D39F-12AF25C78A1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57" t="31086" r="12932" b="11497"/>
              <a:stretch/>
            </p:blipFill>
            <p:spPr bwMode="auto">
              <a:xfrm flipH="1">
                <a:off x="0" y="0"/>
                <a:ext cx="8335010" cy="147891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12E0556-1F52-73D3-BC70-8238B31A2131}"/>
                  </a:ext>
                </a:extLst>
              </p:cNvPr>
              <p:cNvSpPr/>
              <p:nvPr/>
            </p:nvSpPr>
            <p:spPr>
              <a:xfrm>
                <a:off x="281208" y="1506415"/>
                <a:ext cx="7772400" cy="6447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pic>
          <p:nvPicPr>
            <p:cNvPr id="92" name="Graphic 91">
              <a:extLst>
                <a:ext uri="{FF2B5EF4-FFF2-40B4-BE49-F238E27FC236}">
                  <a16:creationId xmlns:a16="http://schemas.microsoft.com/office/drawing/2014/main" id="{A2CA9901-BD07-D5FB-BD90-58F25B9D35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060500">
              <a:off x="10332467" y="572922"/>
              <a:ext cx="1263141" cy="126314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3A7C25F-909C-1095-B272-7EBFE37992AC}"/>
                </a:ext>
              </a:extLst>
            </p:cNvPr>
            <p:cNvSpPr txBox="1"/>
            <p:nvPr/>
          </p:nvSpPr>
          <p:spPr>
            <a:xfrm>
              <a:off x="770155" y="417965"/>
              <a:ext cx="913553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Assess and Prioritize Homeless Situations</a:t>
              </a:r>
            </a:p>
          </p:txBody>
        </p:sp>
      </p:grpSp>
      <p:pic>
        <p:nvPicPr>
          <p:cNvPr id="8" name="Graphic 7">
            <a:extLst>
              <a:ext uri="{FF2B5EF4-FFF2-40B4-BE49-F238E27FC236}">
                <a16:creationId xmlns:a16="http://schemas.microsoft.com/office/drawing/2014/main" id="{7F406640-FAC7-2C56-4AC0-86091556A1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8641" y="2290805"/>
            <a:ext cx="1244906" cy="1244906"/>
          </a:xfrm>
          <a:prstGeom prst="rect">
            <a:avLst/>
          </a:prstGeom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CFC56256-8EC7-62D5-B7CD-E99AEB667A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4862181"/>
              </p:ext>
            </p:extLst>
          </p:nvPr>
        </p:nvGraphicFramePr>
        <p:xfrm>
          <a:off x="1818355" y="2256585"/>
          <a:ext cx="9844308" cy="42308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44308">
                  <a:extLst>
                    <a:ext uri="{9D8B030D-6E8A-4147-A177-3AD203B41FA5}">
                      <a16:colId xmlns:a16="http://schemas.microsoft.com/office/drawing/2014/main" val="568762266"/>
                    </a:ext>
                  </a:extLst>
                </a:gridCol>
              </a:tblGrid>
              <a:tr h="4467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Assess Prevalence and Severity of Homeless Situations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912002"/>
                  </a:ext>
                </a:extLst>
              </a:tr>
              <a:tr h="6037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Living in an unsheltered situation</a:t>
                      </a:r>
                      <a:endPara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543882"/>
                  </a:ext>
                </a:extLst>
              </a:tr>
              <a:tr h="4467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Living in a shelter that provides temporary living arrangements</a:t>
                      </a:r>
                      <a:endPara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380562"/>
                  </a:ext>
                </a:extLst>
              </a:tr>
              <a:tr h="4467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Exiting an institution where they lived for up to 90 days</a:t>
                      </a:r>
                      <a:endPara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91298"/>
                  </a:ext>
                </a:extLst>
              </a:tr>
              <a:tr h="4467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Losing their residence within 2 weeks</a:t>
                      </a:r>
                      <a:endPara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211507"/>
                  </a:ext>
                </a:extLst>
              </a:tr>
              <a:tr h="4852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Leaving or trying to leave where they live due to domestic violence, dating violence, sexual assault, stalking, human trafficking, or other dangerous or life-threatening situation within the primary nighttime residence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0877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60795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4464A-B6A7-3D6A-0CEA-8F7754DC0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86">
            <a:extLst>
              <a:ext uri="{FF2B5EF4-FFF2-40B4-BE49-F238E27FC236}">
                <a16:creationId xmlns:a16="http://schemas.microsoft.com/office/drawing/2014/main" id="{1D9DA457-7D46-6CCB-6791-CEABF6FB00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33FADA-34B8-0888-3933-0E04683D3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0" y="5892633"/>
            <a:ext cx="1016209" cy="81296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2A4A31F1-C587-7BFF-6945-EC3842F584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82074" y="417965"/>
            <a:ext cx="10980589" cy="1675703"/>
            <a:chOff x="682074" y="417965"/>
            <a:chExt cx="10980589" cy="167570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3967A71-147C-AC3F-4C6A-3592783989BF}"/>
                </a:ext>
              </a:extLst>
            </p:cNvPr>
            <p:cNvGrpSpPr/>
            <p:nvPr/>
          </p:nvGrpSpPr>
          <p:grpSpPr>
            <a:xfrm>
              <a:off x="682074" y="417965"/>
              <a:ext cx="10980589" cy="1675703"/>
              <a:chOff x="0" y="0"/>
              <a:chExt cx="8335010" cy="1570892"/>
            </a:xfrm>
          </p:grpSpPr>
          <p:pic>
            <p:nvPicPr>
              <p:cNvPr id="5" name="Picture 4" descr="Background pattern&#10;&#10;Description automatically generated">
                <a:extLst>
                  <a:ext uri="{FF2B5EF4-FFF2-40B4-BE49-F238E27FC236}">
                    <a16:creationId xmlns:a16="http://schemas.microsoft.com/office/drawing/2014/main" id="{4F9F9467-7C8A-42F6-BA8D-85D4A1F3F4A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57" t="31086" r="12932" b="11497"/>
              <a:stretch/>
            </p:blipFill>
            <p:spPr bwMode="auto">
              <a:xfrm flipH="1">
                <a:off x="0" y="0"/>
                <a:ext cx="8335010" cy="147891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671BE32-F919-6136-BB2F-FD34B3C46769}"/>
                  </a:ext>
                </a:extLst>
              </p:cNvPr>
              <p:cNvSpPr/>
              <p:nvPr/>
            </p:nvSpPr>
            <p:spPr>
              <a:xfrm>
                <a:off x="281208" y="1506415"/>
                <a:ext cx="7772400" cy="6447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pic>
          <p:nvPicPr>
            <p:cNvPr id="92" name="Graphic 91">
              <a:extLst>
                <a:ext uri="{FF2B5EF4-FFF2-40B4-BE49-F238E27FC236}">
                  <a16:creationId xmlns:a16="http://schemas.microsoft.com/office/drawing/2014/main" id="{82B4D916-AB43-FB35-A03E-4505C13DAA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060500">
              <a:off x="10332467" y="572922"/>
              <a:ext cx="1263141" cy="126314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A826883-3546-94A3-8AFD-854E9BA5C5F9}"/>
                </a:ext>
              </a:extLst>
            </p:cNvPr>
            <p:cNvSpPr txBox="1"/>
            <p:nvPr/>
          </p:nvSpPr>
          <p:spPr>
            <a:xfrm>
              <a:off x="770155" y="417965"/>
              <a:ext cx="913553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Assess and Prioritize Homeless Situations</a:t>
              </a:r>
            </a:p>
          </p:txBody>
        </p:sp>
      </p:grpSp>
      <p:pic>
        <p:nvPicPr>
          <p:cNvPr id="8" name="Graphic 7">
            <a:extLst>
              <a:ext uri="{FF2B5EF4-FFF2-40B4-BE49-F238E27FC236}">
                <a16:creationId xmlns:a16="http://schemas.microsoft.com/office/drawing/2014/main" id="{40526584-371D-FAA6-C370-F1C62FCA05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8641" y="2290805"/>
            <a:ext cx="1244906" cy="1244906"/>
          </a:xfrm>
          <a:prstGeom prst="rect">
            <a:avLst/>
          </a:prstGeom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B572A7F-9466-027B-FFA7-E30B851785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530927"/>
              </p:ext>
            </p:extLst>
          </p:nvPr>
        </p:nvGraphicFramePr>
        <p:xfrm>
          <a:off x="1818355" y="2256585"/>
          <a:ext cx="9084019" cy="4276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84019">
                  <a:extLst>
                    <a:ext uri="{9D8B030D-6E8A-4147-A177-3AD203B41FA5}">
                      <a16:colId xmlns:a16="http://schemas.microsoft.com/office/drawing/2014/main" val="568762266"/>
                    </a:ext>
                  </a:extLst>
                </a:gridCol>
              </a:tblGrid>
              <a:tr h="4467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Prioritize Homeless Situations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912002"/>
                  </a:ext>
                </a:extLst>
              </a:tr>
              <a:tr h="7710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Living in an unsheltered situation</a:t>
                      </a:r>
                      <a:endPara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543882"/>
                  </a:ext>
                </a:extLst>
              </a:tr>
              <a:tr h="4467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Living in a shelter that provides temporary living arrangements</a:t>
                      </a:r>
                      <a:endPara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380562"/>
                  </a:ext>
                </a:extLst>
              </a:tr>
              <a:tr h="4467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Exiting an institution where they lived for up to 90 days</a:t>
                      </a:r>
                      <a:endPara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91298"/>
                  </a:ext>
                </a:extLst>
              </a:tr>
              <a:tr h="4467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Losing their residence within 2 weeks</a:t>
                      </a:r>
                      <a:endPara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211507"/>
                  </a:ext>
                </a:extLst>
              </a:tr>
              <a:tr h="4852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Leaving or trying to leave where they live due to domestic violence, dating violence, sexual assault, stalking, human trafficking, or other dangerous or life-threatening situation within the primary nighttime residence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0877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28806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9BA18-0CFC-D6D8-6AD5-8E210353C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86">
            <a:extLst>
              <a:ext uri="{FF2B5EF4-FFF2-40B4-BE49-F238E27FC236}">
                <a16:creationId xmlns:a16="http://schemas.microsoft.com/office/drawing/2014/main" id="{03EDD4E6-3E18-1B59-54AC-9F50C02C4C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5D2239-736D-3A88-D4F9-D8814DFD7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0" y="5892633"/>
            <a:ext cx="1016209" cy="81296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C4CFDB3-324E-F0C0-E7F4-834225809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82074" y="417965"/>
            <a:ext cx="10980589" cy="1675703"/>
            <a:chOff x="682074" y="417965"/>
            <a:chExt cx="10980589" cy="167570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3BAB7A99-2FC3-F4E8-C829-8569ECA08180}"/>
                </a:ext>
              </a:extLst>
            </p:cNvPr>
            <p:cNvGrpSpPr/>
            <p:nvPr/>
          </p:nvGrpSpPr>
          <p:grpSpPr>
            <a:xfrm>
              <a:off x="682074" y="417965"/>
              <a:ext cx="10980589" cy="1675703"/>
              <a:chOff x="0" y="0"/>
              <a:chExt cx="8335010" cy="1570892"/>
            </a:xfrm>
          </p:grpSpPr>
          <p:pic>
            <p:nvPicPr>
              <p:cNvPr id="5" name="Picture 4" descr="Background pattern&#10;&#10;Description automatically generated">
                <a:extLst>
                  <a:ext uri="{FF2B5EF4-FFF2-40B4-BE49-F238E27FC236}">
                    <a16:creationId xmlns:a16="http://schemas.microsoft.com/office/drawing/2014/main" id="{175355EB-E1EB-F87C-59D0-F8B91AAC6D1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57" t="31086" r="12932" b="11497"/>
              <a:stretch/>
            </p:blipFill>
            <p:spPr bwMode="auto">
              <a:xfrm flipH="1">
                <a:off x="0" y="0"/>
                <a:ext cx="8335010" cy="147891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6074B42-6558-2D0A-5B67-CD9D477F8BB3}"/>
                  </a:ext>
                </a:extLst>
              </p:cNvPr>
              <p:cNvSpPr/>
              <p:nvPr/>
            </p:nvSpPr>
            <p:spPr>
              <a:xfrm>
                <a:off x="281208" y="1506415"/>
                <a:ext cx="7772400" cy="6447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pic>
          <p:nvPicPr>
            <p:cNvPr id="92" name="Graphic 91">
              <a:extLst>
                <a:ext uri="{FF2B5EF4-FFF2-40B4-BE49-F238E27FC236}">
                  <a16:creationId xmlns:a16="http://schemas.microsoft.com/office/drawing/2014/main" id="{37F97246-CA96-6B1A-7581-74639A063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060500">
              <a:off x="10332467" y="572922"/>
              <a:ext cx="1263141" cy="126314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38A33AD-1F4A-12AF-D721-7716B388621A}"/>
                </a:ext>
              </a:extLst>
            </p:cNvPr>
            <p:cNvSpPr txBox="1"/>
            <p:nvPr/>
          </p:nvSpPr>
          <p:spPr>
            <a:xfrm>
              <a:off x="770155" y="417965"/>
              <a:ext cx="913553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Identify Activities that Need Funding</a:t>
              </a:r>
            </a:p>
          </p:txBody>
        </p:sp>
      </p:grpSp>
      <p:pic>
        <p:nvPicPr>
          <p:cNvPr id="8" name="Graphic 7">
            <a:extLst>
              <a:ext uri="{FF2B5EF4-FFF2-40B4-BE49-F238E27FC236}">
                <a16:creationId xmlns:a16="http://schemas.microsoft.com/office/drawing/2014/main" id="{196C0C01-AD62-F360-1940-2A8CC18F3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8641" y="2290805"/>
            <a:ext cx="1244906" cy="1244906"/>
          </a:xfrm>
          <a:prstGeom prst="rect">
            <a:avLst/>
          </a:prstGeom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FFF0D397-23BF-06D5-0C34-9A8FBDC037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5154266"/>
              </p:ext>
            </p:extLst>
          </p:nvPr>
        </p:nvGraphicFramePr>
        <p:xfrm>
          <a:off x="1818355" y="2256585"/>
          <a:ext cx="9549081" cy="44686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49081">
                  <a:extLst>
                    <a:ext uri="{9D8B030D-6E8A-4147-A177-3AD203B41FA5}">
                      <a16:colId xmlns:a16="http://schemas.microsoft.com/office/drawing/2014/main" val="568762266"/>
                    </a:ext>
                  </a:extLst>
                </a:gridCol>
              </a:tblGrid>
              <a:tr h="44671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912002"/>
                  </a:ext>
                </a:extLst>
              </a:tr>
              <a:tr h="7710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Does your community need more places for people to live?</a:t>
                      </a:r>
                      <a:endParaRPr kumimoji="0" lang="en-US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543882"/>
                  </a:ext>
                </a:extLst>
              </a:tr>
              <a:tr h="4467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Does your community need funding to assist people with their rent payments?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380562"/>
                  </a:ext>
                </a:extLst>
              </a:tr>
              <a:tr h="4467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Does your Tribal community need funding to pay for services that support individuals and families?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91298"/>
                  </a:ext>
                </a:extLst>
              </a:tr>
              <a:tr h="4467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Does your Tribal community need funding to operate, repair, and/or maintain existing housing structures?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211507"/>
                  </a:ext>
                </a:extLst>
              </a:tr>
              <a:tr h="4852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Does your Tribal community need funding to develop and maintain a database that measures the use of homeless and housing services?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087723"/>
                  </a:ext>
                </a:extLst>
              </a:tr>
              <a:tr h="4467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Does your Tribal community need funding to conduct administrative tasks related to any new or expanded housing projects?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3758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80492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0274DF-26BA-9FB3-2227-5B8CB6D28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86">
            <a:extLst>
              <a:ext uri="{FF2B5EF4-FFF2-40B4-BE49-F238E27FC236}">
                <a16:creationId xmlns:a16="http://schemas.microsoft.com/office/drawing/2014/main" id="{1749FDDB-2864-5F0D-BB72-AE5B1900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0FD599-4DED-7F5C-E0BA-EEEF1510C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0" y="5892633"/>
            <a:ext cx="1016209" cy="81296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FBB13EC8-F4AF-CC23-CC54-41FED7EF4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82074" y="417965"/>
            <a:ext cx="10980589" cy="1675703"/>
            <a:chOff x="682074" y="417965"/>
            <a:chExt cx="10980589" cy="167570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D8A531F-62BD-A728-28B3-DA9822F9ECAA}"/>
                </a:ext>
              </a:extLst>
            </p:cNvPr>
            <p:cNvGrpSpPr/>
            <p:nvPr/>
          </p:nvGrpSpPr>
          <p:grpSpPr>
            <a:xfrm>
              <a:off x="682074" y="417965"/>
              <a:ext cx="10980589" cy="1675703"/>
              <a:chOff x="0" y="0"/>
              <a:chExt cx="8335010" cy="1570892"/>
            </a:xfrm>
          </p:grpSpPr>
          <p:pic>
            <p:nvPicPr>
              <p:cNvPr id="5" name="Picture 4" descr="Background pattern&#10;&#10;Description automatically generated">
                <a:extLst>
                  <a:ext uri="{FF2B5EF4-FFF2-40B4-BE49-F238E27FC236}">
                    <a16:creationId xmlns:a16="http://schemas.microsoft.com/office/drawing/2014/main" id="{63A4782A-1ED5-7362-214B-9883D2BCCDF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57" t="31086" r="12932" b="11497"/>
              <a:stretch/>
            </p:blipFill>
            <p:spPr bwMode="auto">
              <a:xfrm flipH="1">
                <a:off x="0" y="0"/>
                <a:ext cx="8335010" cy="147891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916B313-AB6A-BF20-EC79-B63DD2F1FC8A}"/>
                  </a:ext>
                </a:extLst>
              </p:cNvPr>
              <p:cNvSpPr/>
              <p:nvPr/>
            </p:nvSpPr>
            <p:spPr>
              <a:xfrm>
                <a:off x="281208" y="1506415"/>
                <a:ext cx="7772400" cy="6447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pic>
          <p:nvPicPr>
            <p:cNvPr id="92" name="Graphic 91">
              <a:extLst>
                <a:ext uri="{FF2B5EF4-FFF2-40B4-BE49-F238E27FC236}">
                  <a16:creationId xmlns:a16="http://schemas.microsoft.com/office/drawing/2014/main" id="{6F9E2F94-58AC-680D-1EE8-A96E39181A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060500">
              <a:off x="10332467" y="572922"/>
              <a:ext cx="1263141" cy="126314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AA2AF1F-A433-404F-04CF-36BC4A4618A5}"/>
                </a:ext>
              </a:extLst>
            </p:cNvPr>
            <p:cNvSpPr txBox="1"/>
            <p:nvPr/>
          </p:nvSpPr>
          <p:spPr>
            <a:xfrm>
              <a:off x="770155" y="417965"/>
              <a:ext cx="91355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Identify a Funding Priority</a:t>
              </a:r>
            </a:p>
          </p:txBody>
        </p:sp>
      </p:grpSp>
      <p:pic>
        <p:nvPicPr>
          <p:cNvPr id="8" name="Graphic 7">
            <a:extLst>
              <a:ext uri="{FF2B5EF4-FFF2-40B4-BE49-F238E27FC236}">
                <a16:creationId xmlns:a16="http://schemas.microsoft.com/office/drawing/2014/main" id="{175A517B-940F-A5A7-4ABB-04E4DB883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8641" y="2290805"/>
            <a:ext cx="1244906" cy="1244906"/>
          </a:xfrm>
          <a:prstGeom prst="rect">
            <a:avLst/>
          </a:prstGeom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8670A3E7-124E-F96E-4612-1FAD1CC0C8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6628308"/>
              </p:ext>
            </p:extLst>
          </p:nvPr>
        </p:nvGraphicFramePr>
        <p:xfrm>
          <a:off x="1953929" y="2814153"/>
          <a:ext cx="8938820" cy="307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38820">
                  <a:extLst>
                    <a:ext uri="{9D8B030D-6E8A-4147-A177-3AD203B41FA5}">
                      <a16:colId xmlns:a16="http://schemas.microsoft.com/office/drawing/2014/main" val="568762266"/>
                    </a:ext>
                  </a:extLst>
                </a:gridCol>
              </a:tblGrid>
              <a:tr h="4467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Prioritize Activities that Need Funding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912002"/>
                  </a:ext>
                </a:extLst>
              </a:tr>
              <a:tr h="7710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Housing units (apartments or a house with multiple bedrooms that could serve multiple people)</a:t>
                      </a:r>
                      <a:endParaRPr kumimoji="0" lang="en-US" sz="25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543882"/>
                  </a:ext>
                </a:extLst>
              </a:tr>
              <a:tr h="4467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Rental subsidies</a:t>
                      </a:r>
                      <a:endParaRPr kumimoji="0" lang="en-US" sz="2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380562"/>
                  </a:ext>
                </a:extLst>
              </a:tr>
              <a:tr h="4467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Supportive services</a:t>
                      </a:r>
                      <a:endParaRPr kumimoji="0" lang="en-US" sz="2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91298"/>
                  </a:ext>
                </a:extLst>
              </a:tr>
              <a:tr h="4467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Operating housing</a:t>
                      </a:r>
                      <a:endParaRPr kumimoji="0" lang="en-US" sz="2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2115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69162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0A7EF-957B-584A-159A-D968F683B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86">
            <a:extLst>
              <a:ext uri="{FF2B5EF4-FFF2-40B4-BE49-F238E27FC236}">
                <a16:creationId xmlns:a16="http://schemas.microsoft.com/office/drawing/2014/main" id="{D642D665-8684-2E79-A174-7356A5E33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53159A-D8B2-6F52-88AB-28653308A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0" y="5892633"/>
            <a:ext cx="1016209" cy="81296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58B7BC3-0A05-E93C-ABC9-C06B3D82A8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82074" y="417965"/>
            <a:ext cx="10980589" cy="1675703"/>
            <a:chOff x="682074" y="417965"/>
            <a:chExt cx="10980589" cy="167570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26A4868-7540-B764-7B0B-5969D89D839A}"/>
                </a:ext>
              </a:extLst>
            </p:cNvPr>
            <p:cNvGrpSpPr/>
            <p:nvPr/>
          </p:nvGrpSpPr>
          <p:grpSpPr>
            <a:xfrm>
              <a:off x="682074" y="417965"/>
              <a:ext cx="10980589" cy="1675703"/>
              <a:chOff x="0" y="0"/>
              <a:chExt cx="8335010" cy="1570892"/>
            </a:xfrm>
          </p:grpSpPr>
          <p:pic>
            <p:nvPicPr>
              <p:cNvPr id="5" name="Picture 4" descr="Background pattern&#10;&#10;Description automatically generated">
                <a:extLst>
                  <a:ext uri="{FF2B5EF4-FFF2-40B4-BE49-F238E27FC236}">
                    <a16:creationId xmlns:a16="http://schemas.microsoft.com/office/drawing/2014/main" id="{89229983-C1A0-F0B7-2577-A42352C097F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57" t="31086" r="12932" b="11497"/>
              <a:stretch/>
            </p:blipFill>
            <p:spPr bwMode="auto">
              <a:xfrm flipH="1">
                <a:off x="0" y="0"/>
                <a:ext cx="8335010" cy="147891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2065DA8-80E6-5413-FB55-4EC8431093D7}"/>
                  </a:ext>
                </a:extLst>
              </p:cNvPr>
              <p:cNvSpPr/>
              <p:nvPr/>
            </p:nvSpPr>
            <p:spPr>
              <a:xfrm>
                <a:off x="281208" y="1506415"/>
                <a:ext cx="7772400" cy="6447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pic>
          <p:nvPicPr>
            <p:cNvPr id="92" name="Graphic 91">
              <a:extLst>
                <a:ext uri="{FF2B5EF4-FFF2-40B4-BE49-F238E27FC236}">
                  <a16:creationId xmlns:a16="http://schemas.microsoft.com/office/drawing/2014/main" id="{FD1DFC75-61CA-D25B-934F-8FD004B711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060500">
              <a:off x="10332467" y="572922"/>
              <a:ext cx="1263141" cy="126314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8F3D7C0-663F-AAB4-29A6-89B9CEB12C41}"/>
                </a:ext>
              </a:extLst>
            </p:cNvPr>
            <p:cNvSpPr txBox="1"/>
            <p:nvPr/>
          </p:nvSpPr>
          <p:spPr>
            <a:xfrm>
              <a:off x="770155" y="417965"/>
              <a:ext cx="91355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Identify a Funding Priority</a:t>
              </a:r>
            </a:p>
          </p:txBody>
        </p:sp>
      </p:grpSp>
      <p:pic>
        <p:nvPicPr>
          <p:cNvPr id="8" name="Graphic 7">
            <a:extLst>
              <a:ext uri="{FF2B5EF4-FFF2-40B4-BE49-F238E27FC236}">
                <a16:creationId xmlns:a16="http://schemas.microsoft.com/office/drawing/2014/main" id="{66D3179D-2B94-9C56-A71C-DD33078C8E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8641" y="2290805"/>
            <a:ext cx="1244906" cy="1244906"/>
          </a:xfrm>
          <a:prstGeom prst="rect">
            <a:avLst/>
          </a:prstGeom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81728B34-1884-9679-169C-F55DE1EBF1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5856457"/>
              </p:ext>
            </p:extLst>
          </p:nvPr>
        </p:nvGraphicFramePr>
        <p:xfrm>
          <a:off x="1818355" y="2256585"/>
          <a:ext cx="9084019" cy="106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84019">
                  <a:extLst>
                    <a:ext uri="{9D8B030D-6E8A-4147-A177-3AD203B41FA5}">
                      <a16:colId xmlns:a16="http://schemas.microsoft.com/office/drawing/2014/main" val="568762266"/>
                    </a:ext>
                  </a:extLst>
                </a:gridCol>
              </a:tblGrid>
              <a:tr h="4467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Assess Prioritized Activities and the Homeless Situations They Address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91200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1FCB5E21-489C-2976-0F6C-596F4118E2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073" y="3629886"/>
            <a:ext cx="11282129" cy="2578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8563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FE395-F71C-AA7C-1001-9B65BEEFB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86">
            <a:extLst>
              <a:ext uri="{FF2B5EF4-FFF2-40B4-BE49-F238E27FC236}">
                <a16:creationId xmlns:a16="http://schemas.microsoft.com/office/drawing/2014/main" id="{DFA6B174-B7DE-3ECB-27A0-A53994BFF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4E1899-750D-A15A-3361-F43B49359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0" y="5892633"/>
            <a:ext cx="1016209" cy="81296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4B732AB-064E-CFD1-1927-6AD1EE7F46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82074" y="417965"/>
            <a:ext cx="10980589" cy="1675703"/>
            <a:chOff x="682074" y="417965"/>
            <a:chExt cx="10980589" cy="167570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6C55B50-D97F-F0E9-0959-16CAFCA4029F}"/>
                </a:ext>
              </a:extLst>
            </p:cNvPr>
            <p:cNvGrpSpPr/>
            <p:nvPr/>
          </p:nvGrpSpPr>
          <p:grpSpPr>
            <a:xfrm>
              <a:off x="682074" y="417965"/>
              <a:ext cx="10980589" cy="1675703"/>
              <a:chOff x="0" y="0"/>
              <a:chExt cx="8335010" cy="1570892"/>
            </a:xfrm>
          </p:grpSpPr>
          <p:pic>
            <p:nvPicPr>
              <p:cNvPr id="5" name="Picture 4" descr="Background pattern&#10;&#10;Description automatically generated">
                <a:extLst>
                  <a:ext uri="{FF2B5EF4-FFF2-40B4-BE49-F238E27FC236}">
                    <a16:creationId xmlns:a16="http://schemas.microsoft.com/office/drawing/2014/main" id="{BA61001D-8781-B79A-DAA3-D2309F8C971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57" t="31086" r="12932" b="11497"/>
              <a:stretch/>
            </p:blipFill>
            <p:spPr bwMode="auto">
              <a:xfrm flipH="1">
                <a:off x="0" y="0"/>
                <a:ext cx="8335010" cy="147891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BD6BDFD-7CF2-B9F0-0FE9-05C4CCBC7155}"/>
                  </a:ext>
                </a:extLst>
              </p:cNvPr>
              <p:cNvSpPr/>
              <p:nvPr/>
            </p:nvSpPr>
            <p:spPr>
              <a:xfrm>
                <a:off x="281208" y="1506415"/>
                <a:ext cx="7772400" cy="6447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pic>
          <p:nvPicPr>
            <p:cNvPr id="92" name="Graphic 91">
              <a:extLst>
                <a:ext uri="{FF2B5EF4-FFF2-40B4-BE49-F238E27FC236}">
                  <a16:creationId xmlns:a16="http://schemas.microsoft.com/office/drawing/2014/main" id="{B2CC5BFB-CCBE-95CC-2B13-A2D1C248FD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060500">
              <a:off x="10332467" y="572922"/>
              <a:ext cx="1263141" cy="126314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794B4D0-85DB-DE33-057A-57BEB1BF3171}"/>
                </a:ext>
              </a:extLst>
            </p:cNvPr>
            <p:cNvSpPr txBox="1"/>
            <p:nvPr/>
          </p:nvSpPr>
          <p:spPr>
            <a:xfrm>
              <a:off x="770155" y="417965"/>
              <a:ext cx="91355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Identify a Funding Priority</a:t>
              </a:r>
            </a:p>
          </p:txBody>
        </p:sp>
      </p:grpSp>
      <p:pic>
        <p:nvPicPr>
          <p:cNvPr id="8" name="Graphic 7">
            <a:extLst>
              <a:ext uri="{FF2B5EF4-FFF2-40B4-BE49-F238E27FC236}">
                <a16:creationId xmlns:a16="http://schemas.microsoft.com/office/drawing/2014/main" id="{DE32D58B-DD94-5EB8-B954-FA9B6585DD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8641" y="2290805"/>
            <a:ext cx="1244906" cy="1244906"/>
          </a:xfrm>
          <a:prstGeom prst="rect">
            <a:avLst/>
          </a:prstGeom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FC6062C6-AA7F-23AE-573E-4DFA2417B7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8020348"/>
              </p:ext>
            </p:extLst>
          </p:nvPr>
        </p:nvGraphicFramePr>
        <p:xfrm>
          <a:off x="1818355" y="2256585"/>
          <a:ext cx="9084019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84019">
                  <a:extLst>
                    <a:ext uri="{9D8B030D-6E8A-4147-A177-3AD203B41FA5}">
                      <a16:colId xmlns:a16="http://schemas.microsoft.com/office/drawing/2014/main" val="568762266"/>
                    </a:ext>
                  </a:extLst>
                </a:gridCol>
              </a:tblGrid>
              <a:tr h="4467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Prioritize the Funding Need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91200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2EDDDB1F-C6D6-EBC0-0357-9B54C9D70D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433" y="3774873"/>
            <a:ext cx="11325953" cy="1942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719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86EC1-CC81-E3C5-51E5-0B1F12FAE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85F78-DBC1-85B8-787B-3A87E2C78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3600" dirty="0"/>
              <a:t>Fair housing	</a:t>
            </a:r>
          </a:p>
        </p:txBody>
      </p:sp>
      <p:sp>
        <p:nvSpPr>
          <p:cNvPr id="49" name="Rectangle 86">
            <a:extLst>
              <a:ext uri="{FF2B5EF4-FFF2-40B4-BE49-F238E27FC236}">
                <a16:creationId xmlns:a16="http://schemas.microsoft.com/office/drawing/2014/main" id="{D2F1A93C-A077-5D9B-8C93-8CB40DFF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74BD12-FB68-4902-2D6C-400A6F1E8F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0" y="5892633"/>
            <a:ext cx="1016209" cy="81296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BE46C6F-24DB-4DEE-00A4-1D4F850574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12871" y="417965"/>
            <a:ext cx="12075534" cy="1675703"/>
            <a:chOff x="-412871" y="417965"/>
            <a:chExt cx="12075534" cy="167570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FEEC68E-864C-A4E5-9815-93C7DA8480BB}"/>
                </a:ext>
              </a:extLst>
            </p:cNvPr>
            <p:cNvGrpSpPr/>
            <p:nvPr/>
          </p:nvGrpSpPr>
          <p:grpSpPr>
            <a:xfrm>
              <a:off x="682074" y="417965"/>
              <a:ext cx="10980589" cy="1675703"/>
              <a:chOff x="0" y="0"/>
              <a:chExt cx="8335010" cy="1570892"/>
            </a:xfrm>
          </p:grpSpPr>
          <p:pic>
            <p:nvPicPr>
              <p:cNvPr id="5" name="Picture 4" descr="Background pattern&#10;&#10;Description automatically generated">
                <a:extLst>
                  <a:ext uri="{FF2B5EF4-FFF2-40B4-BE49-F238E27FC236}">
                    <a16:creationId xmlns:a16="http://schemas.microsoft.com/office/drawing/2014/main" id="{A2C0F6A1-0170-D9E8-4BDD-9317483BDCF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57" t="31086" r="12932" b="11497"/>
              <a:stretch/>
            </p:blipFill>
            <p:spPr bwMode="auto">
              <a:xfrm flipH="1">
                <a:off x="0" y="0"/>
                <a:ext cx="8335010" cy="147891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3E24A6C-D189-D377-C964-43CA14488DB2}"/>
                  </a:ext>
                </a:extLst>
              </p:cNvPr>
              <p:cNvSpPr/>
              <p:nvPr/>
            </p:nvSpPr>
            <p:spPr>
              <a:xfrm>
                <a:off x="281208" y="1506415"/>
                <a:ext cx="7772400" cy="6447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pic>
          <p:nvPicPr>
            <p:cNvPr id="92" name="Graphic 91">
              <a:extLst>
                <a:ext uri="{FF2B5EF4-FFF2-40B4-BE49-F238E27FC236}">
                  <a16:creationId xmlns:a16="http://schemas.microsoft.com/office/drawing/2014/main" id="{DFEB67B7-AAF2-985F-7F92-DAA19859A2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060500">
              <a:off x="10332467" y="572922"/>
              <a:ext cx="1263141" cy="126314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F086B82-890D-62A8-2C63-33B1C2D9F54F}"/>
                </a:ext>
              </a:extLst>
            </p:cNvPr>
            <p:cNvSpPr txBox="1"/>
            <p:nvPr/>
          </p:nvSpPr>
          <p:spPr>
            <a:xfrm>
              <a:off x="-412871" y="1204492"/>
              <a:ext cx="91355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Reviewing Your Decision</a:t>
              </a:r>
            </a:p>
          </p:txBody>
        </p:sp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A5DF68A-CACF-6D2B-398A-39186E7DDE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40" y="2736842"/>
            <a:ext cx="10515600" cy="3213970"/>
          </a:xfrm>
        </p:spPr>
        <p:txBody>
          <a:bodyPr>
            <a:normAutofit/>
          </a:bodyPr>
          <a:lstStyle/>
          <a:p>
            <a:r>
              <a:rPr lang="en-US" dirty="0"/>
              <a:t>Not participate in the CoC Program</a:t>
            </a:r>
          </a:p>
          <a:p>
            <a:r>
              <a:rPr lang="en-US" dirty="0"/>
              <a:t>Prioritize increasing housing units available for people experiencing homeless situations</a:t>
            </a:r>
          </a:p>
          <a:p>
            <a:r>
              <a:rPr lang="en-US" dirty="0"/>
              <a:t>Prioritize rental subsidies</a:t>
            </a:r>
          </a:p>
          <a:p>
            <a:r>
              <a:rPr lang="en-US" dirty="0"/>
              <a:t>Prioritize supportive services</a:t>
            </a:r>
          </a:p>
          <a:p>
            <a:r>
              <a:rPr lang="en-US" dirty="0"/>
              <a:t>Prioritize housing operations</a:t>
            </a:r>
          </a:p>
          <a:p>
            <a:endParaRPr lang="en-US" dirty="0"/>
          </a:p>
          <a:p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7421919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475BB-CF75-B1A8-E14B-1B6B2DE8E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86">
            <a:extLst>
              <a:ext uri="{FF2B5EF4-FFF2-40B4-BE49-F238E27FC236}">
                <a16:creationId xmlns:a16="http://schemas.microsoft.com/office/drawing/2014/main" id="{13B89E1D-03A2-4DA2-500D-30E29B252D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5E9BE7B-EFE1-2C68-3D05-14D4E2EB64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261829" y="417965"/>
            <a:ext cx="11924492" cy="1675703"/>
            <a:chOff x="-261829" y="417965"/>
            <a:chExt cx="11924492" cy="167570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0A1DA00-AD4B-46A3-0F70-BAC1DA0B725F}"/>
                </a:ext>
              </a:extLst>
            </p:cNvPr>
            <p:cNvGrpSpPr/>
            <p:nvPr/>
          </p:nvGrpSpPr>
          <p:grpSpPr>
            <a:xfrm>
              <a:off x="682074" y="417965"/>
              <a:ext cx="10980589" cy="1675703"/>
              <a:chOff x="0" y="0"/>
              <a:chExt cx="8335010" cy="1570892"/>
            </a:xfrm>
          </p:grpSpPr>
          <p:pic>
            <p:nvPicPr>
              <p:cNvPr id="5" name="Picture 4" descr="Background pattern&#10;&#10;Description automatically generated">
                <a:extLst>
                  <a:ext uri="{FF2B5EF4-FFF2-40B4-BE49-F238E27FC236}">
                    <a16:creationId xmlns:a16="http://schemas.microsoft.com/office/drawing/2014/main" id="{CCFAA8B9-2AF0-95BD-503D-82FEFB19C6A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57" t="31086" r="12932" b="11497"/>
              <a:stretch/>
            </p:blipFill>
            <p:spPr bwMode="auto">
              <a:xfrm flipH="1">
                <a:off x="0" y="0"/>
                <a:ext cx="8335010" cy="147891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13C6084-CA88-7F25-2060-55392F727724}"/>
                  </a:ext>
                </a:extLst>
              </p:cNvPr>
              <p:cNvSpPr/>
              <p:nvPr/>
            </p:nvSpPr>
            <p:spPr>
              <a:xfrm>
                <a:off x="281208" y="1506415"/>
                <a:ext cx="7772400" cy="6447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dirty="0"/>
              </a:p>
            </p:txBody>
          </p:sp>
        </p:grpSp>
        <p:pic>
          <p:nvPicPr>
            <p:cNvPr id="92" name="Graphic 91">
              <a:extLst>
                <a:ext uri="{FF2B5EF4-FFF2-40B4-BE49-F238E27FC236}">
                  <a16:creationId xmlns:a16="http://schemas.microsoft.com/office/drawing/2014/main" id="{2CEBC8BA-D202-600E-89C2-C4EA176B7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060500">
              <a:off x="10332467" y="572922"/>
              <a:ext cx="1263141" cy="126314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7A58E08-20D5-8418-6B9E-F57B75E1E542}"/>
                </a:ext>
              </a:extLst>
            </p:cNvPr>
            <p:cNvSpPr txBox="1"/>
            <p:nvPr/>
          </p:nvSpPr>
          <p:spPr>
            <a:xfrm>
              <a:off x="-261829" y="1179224"/>
              <a:ext cx="91355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D26FA26-B7AD-D8BC-CBF3-101EA43E4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3600" dirty="0" err="1">
                <a:solidFill>
                  <a:schemeClr val="bg1"/>
                </a:solidFill>
                <a:cs typeface="Times New Roman" panose="02020603050405020304" pitchFamily="18" charset="0"/>
              </a:rPr>
              <a:t>Questions?B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9564E55-1E01-AAAD-B1BC-6ACFBC83B5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40" y="3423826"/>
            <a:ext cx="10515600" cy="1500187"/>
          </a:xfrm>
        </p:spPr>
        <p:txBody>
          <a:bodyPr anchor="ctr">
            <a:normAutofit/>
          </a:bodyPr>
          <a:lstStyle/>
          <a:p>
            <a:pPr algn="ctr"/>
            <a:r>
              <a:rPr lang="en-US" sz="6600" b="1" dirty="0">
                <a:solidFill>
                  <a:schemeClr val="tx1"/>
                </a:solidFill>
              </a:rPr>
              <a:t>Discussion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7539CD-7DBA-B7E9-0DF1-EDE63DE4F0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0" y="5892633"/>
            <a:ext cx="1016209" cy="812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554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393D0-6EFD-FACC-6AD4-17BC8D996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86">
            <a:extLst>
              <a:ext uri="{FF2B5EF4-FFF2-40B4-BE49-F238E27FC236}">
                <a16:creationId xmlns:a16="http://schemas.microsoft.com/office/drawing/2014/main" id="{FD2135A3-701F-848C-2C96-7B9261BCF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3E140F-5989-10D4-789D-F828A1F20B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261829" y="417965"/>
            <a:ext cx="11924492" cy="1675703"/>
            <a:chOff x="-261829" y="417965"/>
            <a:chExt cx="11924492" cy="167570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BCD1E86-B9E8-95A9-EB34-6D1CD572D333}"/>
                </a:ext>
              </a:extLst>
            </p:cNvPr>
            <p:cNvGrpSpPr/>
            <p:nvPr/>
          </p:nvGrpSpPr>
          <p:grpSpPr>
            <a:xfrm>
              <a:off x="682074" y="417965"/>
              <a:ext cx="10980589" cy="1675703"/>
              <a:chOff x="0" y="0"/>
              <a:chExt cx="8335010" cy="1570892"/>
            </a:xfrm>
          </p:grpSpPr>
          <p:pic>
            <p:nvPicPr>
              <p:cNvPr id="5" name="Picture 4" descr="Background pattern&#10;&#10;Description automatically generated">
                <a:extLst>
                  <a:ext uri="{FF2B5EF4-FFF2-40B4-BE49-F238E27FC236}">
                    <a16:creationId xmlns:a16="http://schemas.microsoft.com/office/drawing/2014/main" id="{0572839C-5631-6785-E9F3-8BE1C77C5F9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57" t="31086" r="12932" b="11497"/>
              <a:stretch/>
            </p:blipFill>
            <p:spPr bwMode="auto">
              <a:xfrm flipH="1">
                <a:off x="0" y="0"/>
                <a:ext cx="8335010" cy="147891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4AFA8EF-5945-9113-BBA9-9C05A76B70CE}"/>
                  </a:ext>
                </a:extLst>
              </p:cNvPr>
              <p:cNvSpPr/>
              <p:nvPr/>
            </p:nvSpPr>
            <p:spPr>
              <a:xfrm>
                <a:off x="281208" y="1506415"/>
                <a:ext cx="7772400" cy="6447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dirty="0"/>
              </a:p>
            </p:txBody>
          </p:sp>
        </p:grpSp>
        <p:pic>
          <p:nvPicPr>
            <p:cNvPr id="92" name="Graphic 91">
              <a:extLst>
                <a:ext uri="{FF2B5EF4-FFF2-40B4-BE49-F238E27FC236}">
                  <a16:creationId xmlns:a16="http://schemas.microsoft.com/office/drawing/2014/main" id="{CF78310C-59AD-13EE-84F6-FAD646D861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060500">
              <a:off x="10332467" y="572922"/>
              <a:ext cx="1263141" cy="126314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FBC67BE-FF6E-2706-28C7-9663935AF90B}"/>
                </a:ext>
              </a:extLst>
            </p:cNvPr>
            <p:cNvSpPr txBox="1"/>
            <p:nvPr/>
          </p:nvSpPr>
          <p:spPr>
            <a:xfrm>
              <a:off x="-261829" y="1179224"/>
              <a:ext cx="91355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A62C920-8DEE-BD8A-DE02-33D65434B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3600" dirty="0" err="1">
                <a:solidFill>
                  <a:schemeClr val="bg1"/>
                </a:solidFill>
                <a:cs typeface="Times New Roman" panose="02020603050405020304" pitchFamily="18" charset="0"/>
              </a:rPr>
              <a:t>Questions?B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658F7DC-B7E5-A05E-CE72-BDF482C64D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40" y="3423826"/>
            <a:ext cx="10515600" cy="1500187"/>
          </a:xfrm>
        </p:spPr>
        <p:txBody>
          <a:bodyPr anchor="ctr">
            <a:normAutofit fontScale="92500" lnSpcReduction="20000"/>
          </a:bodyPr>
          <a:lstStyle/>
          <a:p>
            <a:pPr algn="ctr"/>
            <a:r>
              <a:rPr lang="en-US" sz="6600" b="1" dirty="0">
                <a:solidFill>
                  <a:schemeClr val="tx1"/>
                </a:solidFill>
              </a:rPr>
              <a:t>Tribal Homelessness Network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1C7C75-91D1-9E45-DC6F-9335064711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0" y="5892633"/>
            <a:ext cx="1016209" cy="812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770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86">
            <a:extLst>
              <a:ext uri="{FF2B5EF4-FFF2-40B4-BE49-F238E27FC236}">
                <a16:creationId xmlns:a16="http://schemas.microsoft.com/office/drawing/2014/main" id="{07EE4DE6-A1B4-CA89-A3C8-44B5E187D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8399541-AB04-D922-6156-BFEBCE8F18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82074" y="417965"/>
            <a:ext cx="10980589" cy="1675703"/>
            <a:chOff x="682074" y="417965"/>
            <a:chExt cx="10980589" cy="167570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D113140-DFB4-FB9B-402B-8C20AC0B696E}"/>
                </a:ext>
              </a:extLst>
            </p:cNvPr>
            <p:cNvGrpSpPr/>
            <p:nvPr/>
          </p:nvGrpSpPr>
          <p:grpSpPr>
            <a:xfrm>
              <a:off x="682074" y="417965"/>
              <a:ext cx="10980589" cy="1675703"/>
              <a:chOff x="0" y="0"/>
              <a:chExt cx="8335010" cy="1570892"/>
            </a:xfrm>
          </p:grpSpPr>
          <p:pic>
            <p:nvPicPr>
              <p:cNvPr id="5" name="Picture 4" descr="Background pattern&#10;&#10;Description automatically generated">
                <a:extLst>
                  <a:ext uri="{FF2B5EF4-FFF2-40B4-BE49-F238E27FC236}">
                    <a16:creationId xmlns:a16="http://schemas.microsoft.com/office/drawing/2014/main" id="{04DEA0FF-9EEE-3C70-B4F7-120197A2962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57" t="31086" r="12932" b="11497"/>
              <a:stretch/>
            </p:blipFill>
            <p:spPr bwMode="auto">
              <a:xfrm flipH="1">
                <a:off x="0" y="0"/>
                <a:ext cx="8335010" cy="147891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3206EE8-7707-DF42-4AB9-91AEB36A7A60}"/>
                  </a:ext>
                </a:extLst>
              </p:cNvPr>
              <p:cNvSpPr/>
              <p:nvPr/>
            </p:nvSpPr>
            <p:spPr>
              <a:xfrm>
                <a:off x="281208" y="1506415"/>
                <a:ext cx="7772400" cy="6447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dirty="0"/>
              </a:p>
            </p:txBody>
          </p:sp>
        </p:grpSp>
        <p:pic>
          <p:nvPicPr>
            <p:cNvPr id="92" name="Graphic 91">
              <a:extLst>
                <a:ext uri="{FF2B5EF4-FFF2-40B4-BE49-F238E27FC236}">
                  <a16:creationId xmlns:a16="http://schemas.microsoft.com/office/drawing/2014/main" id="{DBD3024C-D013-517C-99F8-3629B38748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060500">
              <a:off x="10332467" y="572922"/>
              <a:ext cx="1263141" cy="126314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89ACCC5-3FAF-6555-F331-AB70623EBBC2}"/>
                </a:ext>
              </a:extLst>
            </p:cNvPr>
            <p:cNvSpPr txBox="1"/>
            <p:nvPr/>
          </p:nvSpPr>
          <p:spPr>
            <a:xfrm>
              <a:off x="812340" y="1164557"/>
              <a:ext cx="91355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Tribal Homelessness Network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25DB6E-E8F3-0877-E3EF-C431588F4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en-US" sz="3600" dirty="0">
                <a:cs typeface="Times New Roman" panose="02020603050405020304" pitchFamily="18" charset="0"/>
              </a:rPr>
              <a:t>• CoC 101 – 2 sessions</a:t>
            </a:r>
            <a:br>
              <a:rPr lang="en-US" sz="3600" dirty="0">
                <a:cs typeface="Times New Roman" panose="02020603050405020304" pitchFamily="18" charset="0"/>
              </a:rPr>
            </a:br>
            <a:br>
              <a:rPr lang="en-US" sz="3600" dirty="0">
                <a:cs typeface="Times New Roman" panose="02020603050405020304" pitchFamily="18" charset="0"/>
              </a:rPr>
            </a:br>
            <a:br>
              <a:rPr lang="en-US" sz="3600" dirty="0"/>
            </a:br>
            <a:br>
              <a:rPr lang="en-US" sz="3600" dirty="0"/>
            </a:br>
            <a:r>
              <a:rPr lang="en-US" sz="3600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28BD8F2-1841-E882-5AD8-443227B50B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5719"/>
            <a:ext cx="11091863" cy="401691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200" b="1" i="1" dirty="0"/>
          </a:p>
          <a:p>
            <a:pPr marL="0" indent="0">
              <a:buNone/>
            </a:pPr>
            <a:r>
              <a:rPr lang="en-US" sz="2200" b="1" i="1" dirty="0"/>
              <a:t>Back to Basics Sessions (2026)</a:t>
            </a:r>
          </a:p>
          <a:p>
            <a:pPr marL="457200" lvl="1" indent="0">
              <a:spcBef>
                <a:spcPts val="0"/>
              </a:spcBef>
            </a:pPr>
            <a:r>
              <a:rPr lang="en-US" sz="2200" i="1" dirty="0"/>
              <a:t>CoC Program Foundations </a:t>
            </a:r>
          </a:p>
          <a:p>
            <a:pPr marL="457200" lvl="1" indent="0">
              <a:spcBef>
                <a:spcPts val="0"/>
              </a:spcBef>
            </a:pPr>
            <a:r>
              <a:rPr lang="en-US" sz="2200" i="1" dirty="0"/>
              <a:t>CoC Program Requirements and Eligible Activities </a:t>
            </a:r>
          </a:p>
          <a:p>
            <a:pPr marL="457200" lvl="1" indent="0">
              <a:spcBef>
                <a:spcPts val="0"/>
              </a:spcBef>
            </a:pPr>
            <a:r>
              <a:rPr lang="en-US" sz="2200" i="1" dirty="0"/>
              <a:t>Pathways for Tribal Participation in the CoC</a:t>
            </a:r>
          </a:p>
          <a:p>
            <a:pPr marL="457200" lvl="1" indent="0">
              <a:spcBef>
                <a:spcPts val="0"/>
              </a:spcBef>
              <a:buNone/>
            </a:pPr>
            <a:endParaRPr lang="en-US" sz="2200" i="1" dirty="0"/>
          </a:p>
          <a:p>
            <a:pPr marL="457200" lvl="1" indent="0">
              <a:spcBef>
                <a:spcPts val="0"/>
              </a:spcBef>
            </a:pPr>
            <a:r>
              <a:rPr lang="en-US" sz="2200" b="1" i="1" dirty="0"/>
              <a:t>September 23</a:t>
            </a:r>
            <a:r>
              <a:rPr lang="en-US" sz="2200" b="1" i="1" baseline="30000" dirty="0"/>
              <a:t>rd</a:t>
            </a:r>
            <a:r>
              <a:rPr lang="en-US" sz="2200" b="1" i="1" dirty="0"/>
              <a:t>, 12-1:30pm ET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sz="2200" b="1" i="1" dirty="0"/>
              <a:t> From Learning to Action: Tribal Homelessness Network (THN) Office Hours</a:t>
            </a:r>
            <a:endParaRPr lang="en-US" sz="2200" i="1" dirty="0"/>
          </a:p>
          <a:p>
            <a:pPr marL="0" indent="0">
              <a:buNone/>
            </a:pPr>
            <a:endParaRPr lang="en-US" sz="2200" i="1" dirty="0"/>
          </a:p>
          <a:p>
            <a:pPr marL="0" indent="0">
              <a:buNone/>
            </a:pPr>
            <a:r>
              <a:rPr lang="en-US" sz="2200" i="1" dirty="0"/>
              <a:t>TBD (content will be based on participant feedback- </a:t>
            </a:r>
            <a:r>
              <a:rPr lang="en-US" sz="2400" dirty="0">
                <a:hlinkClick r:id="rId5"/>
              </a:rPr>
              <a:t>THN@icf.com</a:t>
            </a:r>
            <a:r>
              <a:rPr lang="en-US" sz="2200" i="1" dirty="0"/>
              <a:t>)</a:t>
            </a:r>
          </a:p>
          <a:p>
            <a:pPr lvl="1">
              <a:spcBef>
                <a:spcPts val="0"/>
              </a:spcBef>
            </a:pPr>
            <a:r>
              <a:rPr lang="en-US" sz="2200" b="1" i="1" dirty="0"/>
              <a:t>October 21</a:t>
            </a:r>
            <a:r>
              <a:rPr lang="en-US" sz="2200" b="1" i="1" baseline="30000" dirty="0"/>
              <a:t>st</a:t>
            </a:r>
            <a:r>
              <a:rPr lang="en-US" sz="2200" b="1" i="1" dirty="0"/>
              <a:t>, 1-2:30pm ET</a:t>
            </a:r>
          </a:p>
          <a:p>
            <a:pPr lvl="1">
              <a:spcBef>
                <a:spcPts val="0"/>
              </a:spcBef>
            </a:pPr>
            <a:r>
              <a:rPr lang="en-US" sz="2200" b="1" i="1" dirty="0"/>
              <a:t>November 18</a:t>
            </a:r>
            <a:r>
              <a:rPr lang="en-US" sz="2200" b="1" i="1" baseline="30000" dirty="0"/>
              <a:t>th</a:t>
            </a:r>
            <a:r>
              <a:rPr lang="en-US" sz="2200" b="1" i="1" dirty="0"/>
              <a:t>, 12-1:30pm ET</a:t>
            </a:r>
          </a:p>
          <a:p>
            <a:pPr lvl="1">
              <a:spcBef>
                <a:spcPts val="0"/>
              </a:spcBef>
            </a:pPr>
            <a:r>
              <a:rPr lang="en-US" sz="2200" b="1" i="1" dirty="0"/>
              <a:t>December 16</a:t>
            </a:r>
            <a:r>
              <a:rPr lang="en-US" sz="2200" b="1" i="1" baseline="30000" dirty="0"/>
              <a:t>th</a:t>
            </a:r>
            <a:r>
              <a:rPr lang="en-US" sz="2200" b="1" i="1" dirty="0"/>
              <a:t>, 1-2:30pm ET</a:t>
            </a:r>
            <a:r>
              <a:rPr lang="da-DK" dirty="0"/>
              <a:t>	</a:t>
            </a:r>
          </a:p>
          <a:p>
            <a:pPr marL="457200" lvl="1" indent="0">
              <a:buNone/>
            </a:pPr>
            <a:endParaRPr lang="en-US" sz="1800" i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415F84-0E50-692A-360F-C6F4AD1938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0" y="5892633"/>
            <a:ext cx="1016209" cy="812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8875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B046E85-3802-BD5D-3FF0-6503DDAAC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86">
            <a:extLst>
              <a:ext uri="{FF2B5EF4-FFF2-40B4-BE49-F238E27FC236}">
                <a16:creationId xmlns:a16="http://schemas.microsoft.com/office/drawing/2014/main" id="{9A5CC411-2E7B-5315-3FA1-B07625A096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3B770-4FC0-C885-161B-E326202A5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3600" dirty="0">
                <a:cs typeface="Times New Roman" panose="02020603050405020304" pitchFamily="18" charset="0"/>
              </a:rPr>
              <a:t>On-call TA</a:t>
            </a:r>
            <a:endParaRPr lang="en-US" sz="36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798C53C-42AF-35C2-7D10-E1AC28B70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82074" y="417965"/>
            <a:ext cx="10980589" cy="1675703"/>
            <a:chOff x="682074" y="417965"/>
            <a:chExt cx="10980589" cy="167570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F5BF715-2A5F-B8B1-E989-387DE271A39E}"/>
                </a:ext>
              </a:extLst>
            </p:cNvPr>
            <p:cNvGrpSpPr/>
            <p:nvPr/>
          </p:nvGrpSpPr>
          <p:grpSpPr>
            <a:xfrm>
              <a:off x="682074" y="417965"/>
              <a:ext cx="10980589" cy="1675703"/>
              <a:chOff x="0" y="0"/>
              <a:chExt cx="8335010" cy="1570892"/>
            </a:xfrm>
          </p:grpSpPr>
          <p:pic>
            <p:nvPicPr>
              <p:cNvPr id="5" name="Picture 4" descr="Background pattern&#10;&#10;Description automatically generated">
                <a:extLst>
                  <a:ext uri="{FF2B5EF4-FFF2-40B4-BE49-F238E27FC236}">
                    <a16:creationId xmlns:a16="http://schemas.microsoft.com/office/drawing/2014/main" id="{6F940874-E190-6FE0-93E0-560A6EDE5EF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57" t="31086" r="12932" b="11497"/>
              <a:stretch/>
            </p:blipFill>
            <p:spPr bwMode="auto">
              <a:xfrm flipH="1">
                <a:off x="0" y="0"/>
                <a:ext cx="8335010" cy="147891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E4BF886-6217-A0EB-B050-16B48144DDD9}"/>
                  </a:ext>
                </a:extLst>
              </p:cNvPr>
              <p:cNvSpPr/>
              <p:nvPr/>
            </p:nvSpPr>
            <p:spPr>
              <a:xfrm>
                <a:off x="281208" y="1506415"/>
                <a:ext cx="7772400" cy="6447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pic>
          <p:nvPicPr>
            <p:cNvPr id="92" name="Graphic 91">
              <a:extLst>
                <a:ext uri="{FF2B5EF4-FFF2-40B4-BE49-F238E27FC236}">
                  <a16:creationId xmlns:a16="http://schemas.microsoft.com/office/drawing/2014/main" id="{47C8C18C-4EEF-C0B1-0051-D7B2C36444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060500">
              <a:off x="10332467" y="572922"/>
              <a:ext cx="1263141" cy="126314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B9D4A4F-CFC7-53B0-FF90-25F0E0A7AE63}"/>
                </a:ext>
              </a:extLst>
            </p:cNvPr>
            <p:cNvSpPr txBox="1"/>
            <p:nvPr/>
          </p:nvSpPr>
          <p:spPr>
            <a:xfrm>
              <a:off x="743313" y="1171542"/>
              <a:ext cx="91355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THN On-call TA</a:t>
              </a:r>
            </a:p>
          </p:txBody>
        </p:sp>
      </p:grp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EA8E87B-A468-2FB4-F3E8-03C5EAD57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70759"/>
            <a:ext cx="10515600" cy="4007556"/>
          </a:xfrm>
        </p:spPr>
        <p:txBody>
          <a:bodyPr>
            <a:normAutofit/>
          </a:bodyPr>
          <a:lstStyle/>
          <a:p>
            <a:r>
              <a:rPr lang="en-US" dirty="0"/>
              <a:t>What is it?</a:t>
            </a:r>
          </a:p>
          <a:p>
            <a:pPr lvl="1"/>
            <a:r>
              <a:rPr lang="en-US" dirty="0"/>
              <a:t>Virtual conversations with a HUD TA Provider about the CoC Program so you can ask questions about how the CoC Program could benefit your community.</a:t>
            </a:r>
          </a:p>
          <a:p>
            <a:pPr lvl="1"/>
            <a:r>
              <a:rPr lang="en-US" dirty="0"/>
              <a:t>Up to 32 hours of TA (remote).</a:t>
            </a:r>
          </a:p>
          <a:p>
            <a:r>
              <a:rPr lang="en-US" dirty="0"/>
              <a:t>How can you access it?</a:t>
            </a:r>
          </a:p>
          <a:p>
            <a:pPr lvl="1"/>
            <a:r>
              <a:rPr lang="en-US" dirty="0"/>
              <a:t>Simply email </a:t>
            </a:r>
            <a:r>
              <a:rPr lang="en-US" dirty="0">
                <a:hlinkClick r:id="rId5"/>
              </a:rPr>
              <a:t>THN@icf.com</a:t>
            </a:r>
            <a:r>
              <a:rPr lang="en-US" dirty="0"/>
              <a:t> and make the request. We will take it from there!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C4A08D0-521B-74DB-90EA-44ECAFA9F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0" y="5892633"/>
            <a:ext cx="1016209" cy="812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3121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BBCC6-DA99-EF00-D374-4E8E67AC3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DC7D6-884F-41B4-2B13-BA3AB3E76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DD76FB7-8779-D03F-1292-D6D3C71BD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7581" y="58133"/>
            <a:ext cx="12046685" cy="1837117"/>
            <a:chOff x="77581" y="58133"/>
            <a:chExt cx="12046685" cy="183711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5A256D6-ABA3-0E99-9437-BF063661CA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581" y="58133"/>
              <a:ext cx="12046685" cy="1837117"/>
            </a:xfrm>
            <a:prstGeom prst="rect">
              <a:avLst/>
            </a:prstGeom>
          </p:spPr>
        </p:pic>
        <p:pic>
          <p:nvPicPr>
            <p:cNvPr id="6" name="Graphic 91">
              <a:extLst>
                <a:ext uri="{FF2B5EF4-FFF2-40B4-BE49-F238E27FC236}">
                  <a16:creationId xmlns:a16="http://schemas.microsoft.com/office/drawing/2014/main" id="{F566B36F-5A4E-BF1B-B149-D600D5B734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060500">
              <a:off x="10606450" y="191628"/>
              <a:ext cx="1494698" cy="1494698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93D0799-2389-D488-EB78-474F2AFC7BBA}"/>
                </a:ext>
              </a:extLst>
            </p:cNvPr>
            <p:cNvSpPr txBox="1"/>
            <p:nvPr/>
          </p:nvSpPr>
          <p:spPr>
            <a:xfrm>
              <a:off x="257942" y="917825"/>
              <a:ext cx="922152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chemeClr val="bg1"/>
                  </a:solidFill>
                </a:rPr>
                <a:t>Thank you! </a:t>
              </a:r>
              <a:endParaRPr lang="en-US" sz="4800" b="1" dirty="0">
                <a:solidFill>
                  <a:schemeClr val="bg1"/>
                </a:solidFill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FDD293-2E34-F9F2-2D10-01B5D499BD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6473" y="2324728"/>
            <a:ext cx="10515600" cy="378628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/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AC29820-C137-5756-A453-5913E93CDDDC}"/>
              </a:ext>
            </a:extLst>
          </p:cNvPr>
          <p:cNvSpPr txBox="1">
            <a:spLocks/>
          </p:cNvSpPr>
          <p:nvPr/>
        </p:nvSpPr>
        <p:spPr>
          <a:xfrm>
            <a:off x="1052539" y="2714149"/>
            <a:ext cx="10576628" cy="26932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effectLst/>
              </a:rPr>
              <a:t>Please contact us with questions and comments at:</a:t>
            </a:r>
          </a:p>
          <a:p>
            <a:pPr marL="0" indent="0">
              <a:buNone/>
            </a:pPr>
            <a:r>
              <a:rPr lang="en-US" b="1" dirty="0">
                <a:effectLst/>
                <a:hlinkClick r:id="rId5"/>
              </a:rPr>
              <a:t>THN@icf.com</a:t>
            </a:r>
            <a:r>
              <a:rPr lang="en-US" b="1" dirty="0">
                <a:effectLst/>
              </a:rPr>
              <a:t> 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CoC Program Resources:</a:t>
            </a:r>
          </a:p>
          <a:p>
            <a:pPr marL="0" indent="0">
              <a:buNone/>
            </a:pPr>
            <a:r>
              <a:rPr lang="en-US" b="1" dirty="0">
                <a:effectLst/>
                <a:hlinkClick r:id="rId6"/>
              </a:rPr>
              <a:t>CoC Resources for Tribal Communities</a:t>
            </a:r>
            <a:endParaRPr lang="en-US" b="1" dirty="0">
              <a:effectLst/>
            </a:endParaRPr>
          </a:p>
          <a:p>
            <a:pPr marL="0" indent="0">
              <a:buNone/>
            </a:pPr>
            <a:r>
              <a:rPr lang="en-US" b="1" dirty="0">
                <a:hlinkClick r:id="rId7"/>
              </a:rPr>
              <a:t>CoC Virtual Binder</a:t>
            </a:r>
            <a:endParaRPr lang="en-US" b="1" dirty="0">
              <a:effectLst/>
            </a:endParaRPr>
          </a:p>
          <a:p>
            <a:pPr marL="0" indent="0">
              <a:buNone/>
            </a:pPr>
            <a:endParaRPr lang="en-US" sz="1800" b="1" dirty="0">
              <a:effectLst/>
              <a:latin typeface="Segoe UI" panose="020B0502040204020203" pitchFamily="34" charset="0"/>
            </a:endParaRPr>
          </a:p>
          <a:p>
            <a:pPr marL="0" indent="0">
              <a:buNone/>
            </a:pPr>
            <a:endParaRPr lang="en-US" sz="2400" dirty="0">
              <a:highlight>
                <a:srgbClr val="00FFFF"/>
              </a:highlight>
            </a:endParaRPr>
          </a:p>
        </p:txBody>
      </p:sp>
      <p:pic>
        <p:nvPicPr>
          <p:cNvPr id="10" name="Picture 9" descr="Word cloud of thank yous.">
            <a:extLst>
              <a:ext uri="{FF2B5EF4-FFF2-40B4-BE49-F238E27FC236}">
                <a16:creationId xmlns:a16="http://schemas.microsoft.com/office/drawing/2014/main" id="{02E60C46-D5CF-0368-E26F-3EC6FC9308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3613" y="3276600"/>
            <a:ext cx="4220805" cy="28344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7AF90C7-C7FE-B26A-49F9-555C09A6B2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06146" y="5906481"/>
            <a:ext cx="1018120" cy="81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643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t template THN v3  -  Read-Only" id="{8931F30F-AC36-4EF5-AC08-85CAA4EC5658}" vid="{41D27B78-C07E-4221-90BD-9138FB74EFA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cf90b97b-be46-4a00-9700-81ce4ff1b7f6}" enabled="0" method="" siteId="{cf90b97b-be46-4a00-9700-81ce4ff1b7f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FINAL ppt template THN v3</Template>
  <TotalTime>14626</TotalTime>
  <Words>1149</Words>
  <Application>Microsoft Office PowerPoint</Application>
  <PresentationFormat>Widescreen</PresentationFormat>
  <Paragraphs>170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Aptos</vt:lpstr>
      <vt:lpstr>Aptos Display</vt:lpstr>
      <vt:lpstr>Arial</vt:lpstr>
      <vt:lpstr>Calibri</vt:lpstr>
      <vt:lpstr>Segoe UI</vt:lpstr>
      <vt:lpstr>Times New Roman</vt:lpstr>
      <vt:lpstr>Office Theme</vt:lpstr>
      <vt:lpstr>  Is the Continuum of Care (CoC) Program Right for Your Tribe?  Exploring Opportunities to Address Homelessness  September 3, 2026  </vt:lpstr>
      <vt:lpstr>Welcome and Introductions _________________________________________________  </vt:lpstr>
      <vt:lpstr> Today’s Agenda </vt:lpstr>
      <vt:lpstr>Questions?</vt:lpstr>
      <vt:lpstr>In Summary</vt:lpstr>
      <vt:lpstr>• CoC 101 – 2 sessions B       </vt:lpstr>
      <vt:lpstr>Eligible Activities </vt:lpstr>
      <vt:lpstr>Match: What It Is</vt:lpstr>
      <vt:lpstr>Fair housing </vt:lpstr>
      <vt:lpstr>Questions?B</vt:lpstr>
      <vt:lpstr>Questions?B</vt:lpstr>
      <vt:lpstr>Thank you!</vt:lpstr>
      <vt:lpstr>Questions?B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Fair housing </vt:lpstr>
      <vt:lpstr>Questions?B</vt:lpstr>
      <vt:lpstr>Questions?B</vt:lpstr>
      <vt:lpstr>• CoC 101 – 2 sessions       </vt:lpstr>
      <vt:lpstr>On-call TA</vt:lpstr>
      <vt:lpstr>Thank you!</vt:lpstr>
    </vt:vector>
  </TitlesOfParts>
  <Company>ICF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Radford, Chamisa</dc:creator>
  <cp:lastModifiedBy>Radford, Chamisa</cp:lastModifiedBy>
  <cp:revision>323</cp:revision>
  <cp:lastPrinted>2026-08-30T20:10:07Z</cp:lastPrinted>
  <dcterms:created xsi:type="dcterms:W3CDTF">2024-03-11T17:54:51Z</dcterms:created>
  <dcterms:modified xsi:type="dcterms:W3CDTF">2026-09-02T22:49:53Z</dcterms:modified>
</cp:coreProperties>
</file>